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7.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ppt/charts/chart8.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9.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5.xml" ContentType="application/vnd.openxmlformats-officedocument.drawingml.chart+xml"/>
  <Override PartName="/ppt/theme/themeOverride3.xml" ContentType="application/vnd.openxmlformats-officedocument.themeOverride+xml"/>
  <Override PartName="/ppt/charts/chart16.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7.xml" ContentType="application/vnd.openxmlformats-officedocument.drawingml.chart+xml"/>
  <Override PartName="/ppt/drawings/drawing4.xml" ContentType="application/vnd.openxmlformats-officedocument.drawingml.chartshapes+xml"/>
  <Override PartName="/ppt/charts/chart18.xml" ContentType="application/vnd.openxmlformats-officedocument.drawingml.chart+xml"/>
  <Override PartName="/ppt/notesSlides/notesSlide39.xml" ContentType="application/vnd.openxmlformats-officedocument.presentationml.notesSlide+xml"/>
  <Override PartName="/ppt/charts/chart19.xml" ContentType="application/vnd.openxmlformats-officedocument.drawingml.chart+xml"/>
  <Override PartName="/ppt/notesSlides/notesSlide40.xml" ContentType="application/vnd.openxmlformats-officedocument.presentationml.notesSlide+xml"/>
  <Override PartName="/ppt/charts/chart20.xml" ContentType="application/vnd.openxmlformats-officedocument.drawingml.chart+xml"/>
  <Override PartName="/ppt/theme/themeOverride4.xml" ContentType="application/vnd.openxmlformats-officedocument.themeOverride+xml"/>
  <Override PartName="/ppt/notesSlides/notesSlide41.xml" ContentType="application/vnd.openxmlformats-officedocument.presentationml.notesSlide+xml"/>
  <Override PartName="/ppt/charts/chart21.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22.xml" ContentType="application/vnd.openxmlformats-officedocument.drawingml.chart+xml"/>
  <Override PartName="/ppt/theme/themeOverride5.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23.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6.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9" r:id="rId1"/>
    <p:sldMasterId id="2147483904" r:id="rId2"/>
  </p:sldMasterIdLst>
  <p:notesMasterIdLst>
    <p:notesMasterId r:id="rId160"/>
  </p:notesMasterIdLst>
  <p:handoutMasterIdLst>
    <p:handoutMasterId r:id="rId161"/>
  </p:handoutMasterIdLst>
  <p:sldIdLst>
    <p:sldId id="745" r:id="rId3"/>
    <p:sldId id="746" r:id="rId4"/>
    <p:sldId id="747" r:id="rId5"/>
    <p:sldId id="749" r:id="rId6"/>
    <p:sldId id="480" r:id="rId7"/>
    <p:sldId id="482" r:id="rId8"/>
    <p:sldId id="753" r:id="rId9"/>
    <p:sldId id="754" r:id="rId10"/>
    <p:sldId id="755" r:id="rId11"/>
    <p:sldId id="756" r:id="rId12"/>
    <p:sldId id="757" r:id="rId13"/>
    <p:sldId id="758" r:id="rId14"/>
    <p:sldId id="759" r:id="rId15"/>
    <p:sldId id="760" r:id="rId16"/>
    <p:sldId id="761" r:id="rId17"/>
    <p:sldId id="762" r:id="rId18"/>
    <p:sldId id="763" r:id="rId19"/>
    <p:sldId id="764" r:id="rId20"/>
    <p:sldId id="765" r:id="rId21"/>
    <p:sldId id="766" r:id="rId22"/>
    <p:sldId id="767" r:id="rId23"/>
    <p:sldId id="768" r:id="rId24"/>
    <p:sldId id="769" r:id="rId25"/>
    <p:sldId id="770" r:id="rId26"/>
    <p:sldId id="771" r:id="rId27"/>
    <p:sldId id="772" r:id="rId28"/>
    <p:sldId id="773" r:id="rId29"/>
    <p:sldId id="774" r:id="rId30"/>
    <p:sldId id="775" r:id="rId31"/>
    <p:sldId id="776" r:id="rId32"/>
    <p:sldId id="777" r:id="rId33"/>
    <p:sldId id="778" r:id="rId34"/>
    <p:sldId id="779" r:id="rId35"/>
    <p:sldId id="780" r:id="rId36"/>
    <p:sldId id="781" r:id="rId37"/>
    <p:sldId id="782" r:id="rId38"/>
    <p:sldId id="783" r:id="rId39"/>
    <p:sldId id="784" r:id="rId40"/>
    <p:sldId id="785" r:id="rId41"/>
    <p:sldId id="786" r:id="rId42"/>
    <p:sldId id="787" r:id="rId43"/>
    <p:sldId id="788" r:id="rId44"/>
    <p:sldId id="789" r:id="rId45"/>
    <p:sldId id="790" r:id="rId46"/>
    <p:sldId id="791" r:id="rId47"/>
    <p:sldId id="792" r:id="rId48"/>
    <p:sldId id="793" r:id="rId49"/>
    <p:sldId id="794" r:id="rId50"/>
    <p:sldId id="795" r:id="rId51"/>
    <p:sldId id="796" r:id="rId52"/>
    <p:sldId id="797" r:id="rId53"/>
    <p:sldId id="798" r:id="rId54"/>
    <p:sldId id="799" r:id="rId55"/>
    <p:sldId id="800" r:id="rId56"/>
    <p:sldId id="801" r:id="rId57"/>
    <p:sldId id="802" r:id="rId58"/>
    <p:sldId id="803" r:id="rId59"/>
    <p:sldId id="804" r:id="rId60"/>
    <p:sldId id="805" r:id="rId61"/>
    <p:sldId id="806" r:id="rId62"/>
    <p:sldId id="807" r:id="rId63"/>
    <p:sldId id="808" r:id="rId64"/>
    <p:sldId id="809" r:id="rId65"/>
    <p:sldId id="810" r:id="rId66"/>
    <p:sldId id="811" r:id="rId67"/>
    <p:sldId id="812" r:id="rId68"/>
    <p:sldId id="813" r:id="rId69"/>
    <p:sldId id="814" r:id="rId70"/>
    <p:sldId id="815" r:id="rId71"/>
    <p:sldId id="816" r:id="rId72"/>
    <p:sldId id="817" r:id="rId73"/>
    <p:sldId id="818" r:id="rId74"/>
    <p:sldId id="819" r:id="rId75"/>
    <p:sldId id="820" r:id="rId76"/>
    <p:sldId id="821" r:id="rId77"/>
    <p:sldId id="822" r:id="rId78"/>
    <p:sldId id="823" r:id="rId79"/>
    <p:sldId id="824" r:id="rId80"/>
    <p:sldId id="825" r:id="rId81"/>
    <p:sldId id="826" r:id="rId82"/>
    <p:sldId id="827" r:id="rId83"/>
    <p:sldId id="828" r:id="rId84"/>
    <p:sldId id="829" r:id="rId85"/>
    <p:sldId id="830" r:id="rId86"/>
    <p:sldId id="831" r:id="rId87"/>
    <p:sldId id="832" r:id="rId88"/>
    <p:sldId id="833" r:id="rId89"/>
    <p:sldId id="834" r:id="rId90"/>
    <p:sldId id="835" r:id="rId91"/>
    <p:sldId id="836" r:id="rId92"/>
    <p:sldId id="837" r:id="rId93"/>
    <p:sldId id="838" r:id="rId94"/>
    <p:sldId id="839" r:id="rId95"/>
    <p:sldId id="840" r:id="rId96"/>
    <p:sldId id="841" r:id="rId97"/>
    <p:sldId id="842" r:id="rId98"/>
    <p:sldId id="843" r:id="rId99"/>
    <p:sldId id="844" r:id="rId100"/>
    <p:sldId id="845" r:id="rId101"/>
    <p:sldId id="846" r:id="rId102"/>
    <p:sldId id="847" r:id="rId103"/>
    <p:sldId id="848" r:id="rId104"/>
    <p:sldId id="849" r:id="rId105"/>
    <p:sldId id="850" r:id="rId106"/>
    <p:sldId id="851" r:id="rId107"/>
    <p:sldId id="852" r:id="rId108"/>
    <p:sldId id="853" r:id="rId109"/>
    <p:sldId id="854" r:id="rId110"/>
    <p:sldId id="855" r:id="rId111"/>
    <p:sldId id="856" r:id="rId112"/>
    <p:sldId id="857" r:id="rId113"/>
    <p:sldId id="858" r:id="rId114"/>
    <p:sldId id="859" r:id="rId115"/>
    <p:sldId id="860" r:id="rId116"/>
    <p:sldId id="861" r:id="rId117"/>
    <p:sldId id="862" r:id="rId118"/>
    <p:sldId id="863" r:id="rId119"/>
    <p:sldId id="864" r:id="rId120"/>
    <p:sldId id="865" r:id="rId121"/>
    <p:sldId id="866" r:id="rId122"/>
    <p:sldId id="867" r:id="rId123"/>
    <p:sldId id="868" r:id="rId124"/>
    <p:sldId id="869" r:id="rId125"/>
    <p:sldId id="870" r:id="rId126"/>
    <p:sldId id="871" r:id="rId127"/>
    <p:sldId id="872" r:id="rId128"/>
    <p:sldId id="873" r:id="rId129"/>
    <p:sldId id="874" r:id="rId130"/>
    <p:sldId id="875" r:id="rId131"/>
    <p:sldId id="876" r:id="rId132"/>
    <p:sldId id="877" r:id="rId133"/>
    <p:sldId id="878" r:id="rId134"/>
    <p:sldId id="879" r:id="rId135"/>
    <p:sldId id="880" r:id="rId136"/>
    <p:sldId id="881" r:id="rId137"/>
    <p:sldId id="882" r:id="rId138"/>
    <p:sldId id="883" r:id="rId139"/>
    <p:sldId id="884" r:id="rId140"/>
    <p:sldId id="885" r:id="rId141"/>
    <p:sldId id="886" r:id="rId142"/>
    <p:sldId id="887" r:id="rId143"/>
    <p:sldId id="888" r:id="rId144"/>
    <p:sldId id="889" r:id="rId145"/>
    <p:sldId id="890" r:id="rId146"/>
    <p:sldId id="891" r:id="rId147"/>
    <p:sldId id="892" r:id="rId148"/>
    <p:sldId id="893" r:id="rId149"/>
    <p:sldId id="894" r:id="rId150"/>
    <p:sldId id="895" r:id="rId151"/>
    <p:sldId id="896" r:id="rId152"/>
    <p:sldId id="897" r:id="rId153"/>
    <p:sldId id="898" r:id="rId154"/>
    <p:sldId id="899" r:id="rId155"/>
    <p:sldId id="900" r:id="rId156"/>
    <p:sldId id="901" r:id="rId157"/>
    <p:sldId id="902" r:id="rId158"/>
    <p:sldId id="903" r:id="rId159"/>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FFCC"/>
    <a:srgbClr val="B2ECE0"/>
    <a:srgbClr val="0000FF"/>
    <a:srgbClr val="CC3300"/>
    <a:srgbClr val="FF9933"/>
    <a:srgbClr val="FF9966"/>
    <a:srgbClr val="FFFF00"/>
    <a:srgbClr val="996600"/>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中間スタイル 1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664" autoAdjust="0"/>
    <p:restoredTop sz="85405" autoAdjust="0"/>
  </p:normalViewPr>
  <p:slideViewPr>
    <p:cSldViewPr>
      <p:cViewPr varScale="1">
        <p:scale>
          <a:sx n="107" d="100"/>
          <a:sy n="107" d="100"/>
        </p:scale>
        <p:origin x="88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notesMaster" Target="notesMasters/notesMaster1.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viewProps" Target="view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tableStyles" Target="tableStyle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oleObject" Target="file:///\\file3.inside.mhlw.go.jp\&#35506;&#23460;&#38936;&#22495;3\12204550_&#31038;&#20250;&#12539;&#25588;&#35703;&#23616;&#38556;&#23475;&#20445;&#20581;&#31119;&#31049;&#37096;&#12288;&#22320;&#22495;&#29983;&#27963;&#25903;&#25588;&#25512;&#36914;&#23460;\&#22320;&#22495;&#31227;&#34892;&#25903;&#25588;&#20418;\H30&#22320;&#22495;&#31227;&#34892;&#25903;&#25588;&#65288;&#20849;&#26377;&#65289;\H30&#22269;&#20445;&#36899;&#12487;&#12540;&#12479;&#26356;&#26032;&#36039;&#26009;\&#22269;&#20445;&#36899;&#12487;&#12540;&#12479;&#26376;&#27425;&#26356;&#26032;&#20316;&#26989;&#12510;&#12491;&#12517;&#12450;&#12523;&#12539;&#20803;&#12487;&#12540;&#12479;\01%20&#26356;&#26032;&#29992;&#20803;&#12487;&#12540;&#12479;\&#26376;&#26356;&#26032;&#65306;&#20803;&#12487;&#12540;&#12479;.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11.xml.rels><?xml version="1.0" encoding="UTF-8" standalone="yes"?>
<Relationships xmlns="http://schemas.openxmlformats.org/package/2006/relationships"><Relationship Id="rId1" Type="http://schemas.openxmlformats.org/officeDocument/2006/relationships/oleObject" Target="file:///\\file3.inside.mhlw.go.jp\&#35506;&#23460;&#38936;&#22495;3\12204550_&#31038;&#20250;&#12539;&#25588;&#35703;&#23616;&#38556;&#23475;&#20445;&#20581;&#31119;&#31049;&#37096;&#12288;&#22320;&#22495;&#29983;&#27963;&#25903;&#25588;&#25512;&#36914;&#23460;\&#22320;&#22495;&#31227;&#34892;&#25903;&#25588;&#20418;\H30&#22320;&#22495;&#31227;&#34892;&#25903;&#25588;&#65288;&#20849;&#26377;&#65289;\H30&#22269;&#20445;&#36899;&#12487;&#12540;&#12479;&#26356;&#26032;&#36039;&#26009;\&#22269;&#20445;&#36899;&#12487;&#12540;&#12479;&#26376;&#27425;&#26356;&#26032;&#20316;&#26989;&#12510;&#12491;&#12517;&#12450;&#12523;&#12539;&#20803;&#12487;&#12540;&#12479;\01%20&#26356;&#26032;&#29992;&#20803;&#12487;&#12540;&#12479;\&#26376;&#26356;&#26032;&#65306;&#20803;&#12487;&#12540;&#12479;.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file3.inside.mhlw.go.jp\&#35506;&#23460;&#38936;&#22495;3\12204550_&#31038;&#20250;&#12539;&#25588;&#35703;&#23616;&#38556;&#23475;&#20445;&#20581;&#31119;&#31049;&#37096;&#12288;&#22320;&#22495;&#29983;&#27963;&#25903;&#25588;&#25512;&#36914;&#23460;\&#22320;&#22495;&#31227;&#34892;&#25903;&#25588;&#20418;\H30&#22320;&#22495;&#31227;&#34892;&#25903;&#25588;&#65288;&#20849;&#26377;&#65289;\H30&#22269;&#20445;&#36899;&#12487;&#12540;&#12479;&#26356;&#26032;&#36039;&#26009;\&#22269;&#20445;&#36899;&#12487;&#12540;&#12479;&#26376;&#27425;&#26356;&#26032;&#20316;&#26989;&#12510;&#12491;&#12517;&#12450;&#12523;&#12539;&#20803;&#12487;&#12540;&#12479;\01%20&#26356;&#26032;&#29992;&#20803;&#12487;&#12540;&#12479;\&#26376;&#26356;&#26032;&#65306;&#20803;&#12487;&#12540;&#12479;.xlsx" TargetMode="Externa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______2.xlsx"/></Relationships>
</file>

<file path=ppt/charts/_rels/chart14.xml.rels><?xml version="1.0" encoding="UTF-8" standalone="yes"?>
<Relationships xmlns="http://schemas.openxmlformats.org/package/2006/relationships"><Relationship Id="rId1" Type="http://schemas.openxmlformats.org/officeDocument/2006/relationships/oleObject" Target="file:///\\file3.inside.mhlw.go.jp\&#35506;&#23460;&#38936;&#22495;3\12204550_&#31038;&#20250;&#12539;&#25588;&#35703;&#23616;&#38556;&#23475;&#20445;&#20581;&#31119;&#31049;&#37096;&#12288;&#22320;&#22495;&#29983;&#27963;&#25903;&#25588;&#25512;&#36914;&#23460;\&#22320;&#22495;&#31227;&#34892;&#25903;&#25588;&#20418;\H30&#22320;&#22495;&#31227;&#34892;&#25903;&#25588;&#65288;&#20849;&#26377;&#65289;\H30&#22269;&#20445;&#36899;&#12487;&#12540;&#12479;&#26356;&#26032;&#36039;&#26009;\&#22269;&#20445;&#36899;&#12487;&#12540;&#12479;&#26376;&#27425;&#26356;&#26032;&#20316;&#26989;&#12510;&#12491;&#12517;&#12450;&#12523;&#12539;&#20803;&#12487;&#12540;&#12479;\01%20&#26356;&#26032;&#29992;&#20803;&#12487;&#12540;&#12479;\&#26376;&#26356;&#26032;&#65306;&#20803;&#12487;&#12540;&#12479;.xlsx" TargetMode="External"/></Relationships>
</file>

<file path=ppt/charts/_rels/chart15.xml.rels><?xml version="1.0" encoding="UTF-8" standalone="yes"?>
<Relationships xmlns="http://schemas.openxmlformats.org/package/2006/relationships"><Relationship Id="rId1" Type="http://schemas.openxmlformats.org/officeDocument/2006/relationships/themeOverride" Target="../theme/themeOverride3.xml"/></Relationships>
</file>

<file path=ppt/charts/_rels/chart17.xml.rels><?xml version="1.0" encoding="UTF-8" standalone="yes"?>
<Relationships xmlns="http://schemas.openxmlformats.org/package/2006/relationships"><Relationship Id="rId1" Type="http://schemas.openxmlformats.org/officeDocument/2006/relationships/chartUserShapes" Target="../drawings/drawing4.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1" Type="http://schemas.openxmlformats.org/officeDocument/2006/relationships/themeOverride" Target="../theme/themeOverride4.xml"/></Relationships>
</file>

<file path=ppt/charts/_rels/chart22.xml.rels><?xml version="1.0" encoding="UTF-8" standalone="yes"?>
<Relationships xmlns="http://schemas.openxmlformats.org/package/2006/relationships"><Relationship Id="rId1" Type="http://schemas.openxmlformats.org/officeDocument/2006/relationships/themeOverride" Target="../theme/themeOverride5.xm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4.bin"/></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______.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______1.xlsx"/></Relationships>
</file>

<file path=ppt/charts/_rels/chart7.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8.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9.xml.rels><?xml version="1.0" encoding="UTF-8" standalone="yes"?>
<Relationships xmlns="http://schemas.openxmlformats.org/package/2006/relationships"><Relationship Id="rId3" Type="http://schemas.openxmlformats.org/officeDocument/2006/relationships/oleObject" Target="file:///\\file3.inside.mhlw.go.jp\&#35506;&#23460;&#38936;&#22495;3\12204550_&#31038;&#20250;&#12539;&#25588;&#35703;&#23616;&#38556;&#23475;&#20445;&#20581;&#31119;&#31049;&#37096;&#12288;&#22320;&#22495;&#29983;&#27963;&#25903;&#25588;&#25512;&#36914;&#23460;\&#22320;&#22495;&#31227;&#34892;&#25903;&#25588;&#20418;\H30&#22320;&#22495;&#31227;&#34892;&#25903;&#25588;&#65288;&#20849;&#26377;&#65289;\H30&#22269;&#20445;&#36899;&#12487;&#12540;&#12479;&#26356;&#26032;&#36039;&#26009;\&#22269;&#20445;&#36899;&#12487;&#12540;&#12479;&#26376;&#27425;&#26356;&#26032;&#20316;&#26989;&#12510;&#12491;&#12517;&#12450;&#12523;&#12539;&#20803;&#12487;&#12540;&#12479;\01%20&#26356;&#26032;&#29992;&#20803;&#12487;&#12540;&#12479;\&#26376;&#26356;&#26032;&#65306;&#20803;&#12487;&#12540;&#12479;.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9640356052393"/>
          <c:y val="0.21991907261592306"/>
          <c:w val="0.85691029540779007"/>
          <c:h val="0.66410104986876595"/>
        </c:manualLayout>
      </c:layout>
      <c:lineChart>
        <c:grouping val="standard"/>
        <c:varyColors val="0"/>
        <c:ser>
          <c:idx val="0"/>
          <c:order val="0"/>
          <c:tx>
            <c:strRef>
              <c:f>Sheet7!$B$1</c:f>
              <c:strCache>
                <c:ptCount val="1"/>
                <c:pt idx="0">
                  <c:v>在宅人工呼吸指導管理料算定件数（0～19歳）の推移</c:v>
                </c:pt>
              </c:strCache>
            </c:strRef>
          </c:tx>
          <c:spPr>
            <a:ln w="34925">
              <a:solidFill>
                <a:srgbClr val="0070C0"/>
              </a:solidFill>
            </a:ln>
          </c:spPr>
          <c:marker>
            <c:symbol val="none"/>
          </c:marker>
          <c:dLbls>
            <c:dLbl>
              <c:idx val="7"/>
              <c:layout>
                <c:manualLayout>
                  <c:x val="-4.2679836700895694E-2"/>
                  <c:y val="5.47654277066708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521-40CA-9D8B-2B38FDF4AF6C}"/>
                </c:ext>
              </c:extLst>
            </c:dLbl>
            <c:dLbl>
              <c:idx val="8"/>
              <c:layout>
                <c:manualLayout>
                  <c:x val="-4.2679836700895693E-3"/>
                  <c:y val="-6.84567846333385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21-40CA-9D8B-2B38FDF4AF6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Sheet7!$B$5:$B$13</c:f>
              <c:numCache>
                <c:formatCode>General</c:formatCode>
                <c:ptCount val="9"/>
                <c:pt idx="0">
                  <c:v>2005</c:v>
                </c:pt>
                <c:pt idx="1">
                  <c:v>2006</c:v>
                </c:pt>
                <c:pt idx="2">
                  <c:v>2007</c:v>
                </c:pt>
                <c:pt idx="3">
                  <c:v>2008</c:v>
                </c:pt>
                <c:pt idx="4">
                  <c:v>2009</c:v>
                </c:pt>
                <c:pt idx="5">
                  <c:v>2010</c:v>
                </c:pt>
                <c:pt idx="6">
                  <c:v>2011</c:v>
                </c:pt>
                <c:pt idx="7">
                  <c:v>2012</c:v>
                </c:pt>
                <c:pt idx="8">
                  <c:v>2013</c:v>
                </c:pt>
              </c:numCache>
            </c:numRef>
          </c:cat>
          <c:val>
            <c:numRef>
              <c:f>Sheet7!$G$5:$G$13</c:f>
              <c:numCache>
                <c:formatCode>General</c:formatCode>
                <c:ptCount val="9"/>
                <c:pt idx="0">
                  <c:v>264</c:v>
                </c:pt>
                <c:pt idx="1">
                  <c:v>1403</c:v>
                </c:pt>
                <c:pt idx="2">
                  <c:v>615</c:v>
                </c:pt>
                <c:pt idx="3">
                  <c:v>288</c:v>
                </c:pt>
                <c:pt idx="4">
                  <c:v>812</c:v>
                </c:pt>
                <c:pt idx="5">
                  <c:v>1230</c:v>
                </c:pt>
                <c:pt idx="6">
                  <c:v>2344</c:v>
                </c:pt>
                <c:pt idx="7">
                  <c:v>1735</c:v>
                </c:pt>
                <c:pt idx="8">
                  <c:v>2126</c:v>
                </c:pt>
              </c:numCache>
            </c:numRef>
          </c:val>
          <c:smooth val="0"/>
          <c:extLst>
            <c:ext xmlns:c16="http://schemas.microsoft.com/office/drawing/2014/chart" uri="{C3380CC4-5D6E-409C-BE32-E72D297353CC}">
              <c16:uniqueId val="{00000002-4521-40CA-9D8B-2B38FDF4AF6C}"/>
            </c:ext>
          </c:extLst>
        </c:ser>
        <c:dLbls>
          <c:showLegendKey val="0"/>
          <c:showVal val="0"/>
          <c:showCatName val="0"/>
          <c:showSerName val="0"/>
          <c:showPercent val="0"/>
          <c:showBubbleSize val="0"/>
        </c:dLbls>
        <c:smooth val="0"/>
        <c:axId val="208819328"/>
        <c:axId val="208820864"/>
      </c:lineChart>
      <c:catAx>
        <c:axId val="208819328"/>
        <c:scaling>
          <c:orientation val="minMax"/>
        </c:scaling>
        <c:delete val="0"/>
        <c:axPos val="b"/>
        <c:numFmt formatCode="General" sourceLinked="1"/>
        <c:majorTickMark val="out"/>
        <c:minorTickMark val="none"/>
        <c:tickLblPos val="nextTo"/>
        <c:txPr>
          <a:bodyPr/>
          <a:lstStyle/>
          <a:p>
            <a:pPr>
              <a:defRPr>
                <a:solidFill>
                  <a:schemeClr val="tx1">
                    <a:lumMod val="75000"/>
                    <a:lumOff val="25000"/>
                  </a:schemeClr>
                </a:solidFill>
              </a:defRPr>
            </a:pPr>
            <a:endParaRPr lang="ja-JP"/>
          </a:p>
        </c:txPr>
        <c:crossAx val="208820864"/>
        <c:crosses val="autoZero"/>
        <c:auto val="1"/>
        <c:lblAlgn val="ctr"/>
        <c:lblOffset val="100"/>
        <c:noMultiLvlLbl val="0"/>
      </c:catAx>
      <c:valAx>
        <c:axId val="208820864"/>
        <c:scaling>
          <c:orientation val="minMax"/>
        </c:scaling>
        <c:delete val="0"/>
        <c:axPos val="l"/>
        <c:majorGridlines/>
        <c:numFmt formatCode="General" sourceLinked="1"/>
        <c:majorTickMark val="out"/>
        <c:minorTickMark val="none"/>
        <c:tickLblPos val="nextTo"/>
        <c:crossAx val="208819328"/>
        <c:crosses val="autoZero"/>
        <c:crossBetween val="between"/>
      </c:valAx>
      <c:spPr>
        <a:solidFill>
          <a:srgbClr val="8064A2">
            <a:lumMod val="20000"/>
            <a:lumOff val="80000"/>
          </a:srgbClr>
        </a:solidFill>
      </c:spPr>
    </c:plotArea>
    <c:plotVisOnly val="1"/>
    <c:dispBlanksAs val="gap"/>
    <c:showDLblsOverMax val="0"/>
  </c:chart>
  <c:spPr>
    <a:ln>
      <a:solidFill>
        <a:srgbClr val="FFFFFF"/>
      </a:solidFill>
    </a:ln>
  </c:spPr>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191972780793136E-2"/>
          <c:y val="8.8184646150427731E-2"/>
          <c:w val="0.90761605443841376"/>
          <c:h val="0.79408885123875128"/>
        </c:manualLayout>
      </c:layout>
      <c:barChart>
        <c:barDir val="col"/>
        <c:grouping val="clustered"/>
        <c:varyColors val="0"/>
        <c:ser>
          <c:idx val="0"/>
          <c:order val="0"/>
          <c:tx>
            <c:strRef>
              <c:f>⑨地域相談見込みと実績!$H$2</c:f>
              <c:strCache>
                <c:ptCount val="1"/>
                <c:pt idx="0">
                  <c:v>見込み量</c:v>
                </c:pt>
              </c:strCache>
            </c:strRef>
          </c:tx>
          <c:spPr>
            <a:solidFill>
              <a:schemeClr val="accent1"/>
            </a:solidFill>
            <a:ln>
              <a:noFill/>
            </a:ln>
            <a:effectLst/>
          </c:spPr>
          <c:invertIfNegative val="0"/>
          <c:dPt>
            <c:idx val="1"/>
            <c:invertIfNegative val="0"/>
            <c:bubble3D val="0"/>
            <c:extLst>
              <c:ext xmlns:c16="http://schemas.microsoft.com/office/drawing/2014/chart" uri="{C3380CC4-5D6E-409C-BE32-E72D297353CC}">
                <c16:uniqueId val="{00000000-EB9F-43AE-A3D2-C786136F2D1C}"/>
              </c:ext>
            </c:extLst>
          </c:dPt>
          <c:dPt>
            <c:idx val="2"/>
            <c:invertIfNegative val="0"/>
            <c:bubble3D val="0"/>
            <c:extLst>
              <c:ext xmlns:c16="http://schemas.microsoft.com/office/drawing/2014/chart" uri="{C3380CC4-5D6E-409C-BE32-E72D297353CC}">
                <c16:uniqueId val="{00000001-EB9F-43AE-A3D2-C786136F2D1C}"/>
              </c:ext>
            </c:extLst>
          </c:dPt>
          <c:dLbls>
            <c:numFmt formatCode="#,##0_);\(#,##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⑨地域相談見込みと実績!$A$3:$A$6</c:f>
              <c:strCache>
                <c:ptCount val="4"/>
                <c:pt idx="0">
                  <c:v>H28.3</c:v>
                </c:pt>
                <c:pt idx="1">
                  <c:v>H29.3</c:v>
                </c:pt>
                <c:pt idx="2">
                  <c:v>H30.3</c:v>
                </c:pt>
                <c:pt idx="3">
                  <c:v>H30.12</c:v>
                </c:pt>
              </c:strCache>
            </c:strRef>
          </c:cat>
          <c:val>
            <c:numRef>
              <c:f>⑨地域相談見込みと実績!$H$3:$H$6</c:f>
              <c:numCache>
                <c:formatCode>#,##0_);[Red]\(#,##0\)</c:formatCode>
                <c:ptCount val="4"/>
                <c:pt idx="0">
                  <c:v>4309</c:v>
                </c:pt>
                <c:pt idx="1">
                  <c:v>5418</c:v>
                </c:pt>
                <c:pt idx="2">
                  <c:v>6648</c:v>
                </c:pt>
                <c:pt idx="3">
                  <c:v>5481</c:v>
                </c:pt>
              </c:numCache>
            </c:numRef>
          </c:val>
          <c:extLst>
            <c:ext xmlns:c16="http://schemas.microsoft.com/office/drawing/2014/chart" uri="{C3380CC4-5D6E-409C-BE32-E72D297353CC}">
              <c16:uniqueId val="{00000002-EB9F-43AE-A3D2-C786136F2D1C}"/>
            </c:ext>
          </c:extLst>
        </c:ser>
        <c:ser>
          <c:idx val="1"/>
          <c:order val="1"/>
          <c:tx>
            <c:strRef>
              <c:f>⑨地域相談見込みと実績!$I$2</c:f>
              <c:strCache>
                <c:ptCount val="1"/>
                <c:pt idx="0">
                  <c:v>実績</c:v>
                </c:pt>
              </c:strCache>
            </c:strRef>
          </c:tx>
          <c:spPr>
            <a:solidFill>
              <a:schemeClr val="accent2"/>
            </a:solidFill>
            <a:ln>
              <a:noFill/>
            </a:ln>
            <a:effectLst/>
          </c:spPr>
          <c:invertIfNegative val="0"/>
          <c:dLbls>
            <c:dLbl>
              <c:idx val="3"/>
              <c:tx>
                <c:rich>
                  <a:bodyPr/>
                  <a:lstStyle/>
                  <a:p>
                    <a:fld id="{24E4963F-090D-4FB5-BA3E-E492D4A5A0E2}" type="VALUE">
                      <a:rPr lang="en-US" altLang="ja-JP" smtClean="0"/>
                      <a:pPr/>
                      <a:t>[値]</a:t>
                    </a:fld>
                    <a:endParaRPr lang="ja-JP"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A496-4224-ADB9-E2B43ACCF0B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⑨地域相談見込みと実績!$A$3:$A$6</c:f>
              <c:strCache>
                <c:ptCount val="4"/>
                <c:pt idx="0">
                  <c:v>H28.3</c:v>
                </c:pt>
                <c:pt idx="1">
                  <c:v>H29.3</c:v>
                </c:pt>
                <c:pt idx="2">
                  <c:v>H30.3</c:v>
                </c:pt>
                <c:pt idx="3">
                  <c:v>H30.12</c:v>
                </c:pt>
              </c:strCache>
            </c:strRef>
          </c:cat>
          <c:val>
            <c:numRef>
              <c:f>⑨地域相談見込みと実績!$I$3:$I$6</c:f>
              <c:numCache>
                <c:formatCode>#,##0_);[Red]\(#,##0\)</c:formatCode>
                <c:ptCount val="4"/>
                <c:pt idx="0">
                  <c:v>2419</c:v>
                </c:pt>
                <c:pt idx="1">
                  <c:v>2738</c:v>
                </c:pt>
                <c:pt idx="2">
                  <c:v>3024</c:v>
                </c:pt>
                <c:pt idx="3">
                  <c:v>3228</c:v>
                </c:pt>
              </c:numCache>
            </c:numRef>
          </c:val>
          <c:extLst>
            <c:ext xmlns:c16="http://schemas.microsoft.com/office/drawing/2014/chart" uri="{C3380CC4-5D6E-409C-BE32-E72D297353CC}">
              <c16:uniqueId val="{00000003-EB9F-43AE-A3D2-C786136F2D1C}"/>
            </c:ext>
          </c:extLst>
        </c:ser>
        <c:dLbls>
          <c:showLegendKey val="0"/>
          <c:showVal val="1"/>
          <c:showCatName val="0"/>
          <c:showSerName val="0"/>
          <c:showPercent val="0"/>
          <c:showBubbleSize val="0"/>
        </c:dLbls>
        <c:gapWidth val="219"/>
        <c:overlap val="-27"/>
        <c:axId val="30417280"/>
        <c:axId val="30420352"/>
      </c:barChart>
      <c:catAx>
        <c:axId val="3041728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0420352"/>
        <c:crosses val="autoZero"/>
        <c:auto val="1"/>
        <c:lblAlgn val="ctr"/>
        <c:lblOffset val="100"/>
        <c:noMultiLvlLbl val="0"/>
      </c:catAx>
      <c:valAx>
        <c:axId val="30420352"/>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0417280"/>
        <c:crosses val="autoZero"/>
        <c:crossBetween val="between"/>
      </c:valAx>
      <c:spPr>
        <a:noFill/>
        <a:ln>
          <a:noFill/>
        </a:ln>
        <a:effectLst/>
      </c:spPr>
    </c:plotArea>
    <c:legend>
      <c:legendPos val="l"/>
      <c:layout>
        <c:manualLayout>
          <c:xMode val="edge"/>
          <c:yMode val="edge"/>
          <c:x val="2.8381274488426728E-2"/>
          <c:y val="3.342569421868738E-2"/>
          <c:w val="0.21037228633992339"/>
          <c:h val="0.2025330571327048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5588429256045095"/>
          <c:y val="3.7367743682557471E-2"/>
          <c:w val="0.82707351616108837"/>
          <c:h val="0.96037084004458639"/>
        </c:manualLayout>
      </c:layout>
      <c:barChart>
        <c:barDir val="bar"/>
        <c:grouping val="clustered"/>
        <c:varyColors val="0"/>
        <c:ser>
          <c:idx val="0"/>
          <c:order val="0"/>
          <c:tx>
            <c:strRef>
              <c:f>⑥都道府県別!$B$3</c:f>
              <c:strCache>
                <c:ptCount val="1"/>
                <c:pt idx="0">
                  <c:v>地域移行支援</c:v>
                </c:pt>
              </c:strCache>
            </c:strRef>
          </c:tx>
          <c:spPr>
            <a:solidFill>
              <a:schemeClr val="bg1"/>
            </a:solidFill>
            <a:ln>
              <a:solidFill>
                <a:schemeClr val="tx1">
                  <a:lumMod val="50000"/>
                  <a:lumOff val="50000"/>
                </a:schemeClr>
              </a:solidFill>
            </a:ln>
          </c:spPr>
          <c:invertIfNegative val="0"/>
          <c:dLbls>
            <c:spPr>
              <a:noFill/>
              <a:ln>
                <a:noFill/>
              </a:ln>
              <a:effectLst/>
            </c:spPr>
            <c:txPr>
              <a:bodyPr/>
              <a:lstStyle/>
              <a:p>
                <a:pPr>
                  <a:defRPr sz="8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⑥都道府県別!$A$4:$A$27</c:f>
              <c:strCache>
                <c:ptCount val="24"/>
                <c:pt idx="0">
                  <c:v>北 海 道</c:v>
                </c:pt>
                <c:pt idx="1">
                  <c:v>青 森 県</c:v>
                </c:pt>
                <c:pt idx="2">
                  <c:v>岩 手 県</c:v>
                </c:pt>
                <c:pt idx="3">
                  <c:v>宮 城 県</c:v>
                </c:pt>
                <c:pt idx="4">
                  <c:v>秋 田 県</c:v>
                </c:pt>
                <c:pt idx="5">
                  <c:v>山 形 県</c:v>
                </c:pt>
                <c:pt idx="6">
                  <c:v>福 島 県</c:v>
                </c:pt>
                <c:pt idx="7">
                  <c:v>茨 城 県</c:v>
                </c:pt>
                <c:pt idx="8">
                  <c:v>栃 木 県</c:v>
                </c:pt>
                <c:pt idx="9">
                  <c:v>群 馬 県</c:v>
                </c:pt>
                <c:pt idx="10">
                  <c:v>埼 玉 県</c:v>
                </c:pt>
                <c:pt idx="11">
                  <c:v>千 葉 県</c:v>
                </c:pt>
                <c:pt idx="12">
                  <c:v>東 京 都</c:v>
                </c:pt>
                <c:pt idx="13">
                  <c:v>神奈川県</c:v>
                </c:pt>
                <c:pt idx="14">
                  <c:v>新 潟 県</c:v>
                </c:pt>
                <c:pt idx="15">
                  <c:v>富 山 県</c:v>
                </c:pt>
                <c:pt idx="16">
                  <c:v>石 川 県</c:v>
                </c:pt>
                <c:pt idx="17">
                  <c:v>福 井 県</c:v>
                </c:pt>
                <c:pt idx="18">
                  <c:v>山 梨 県</c:v>
                </c:pt>
                <c:pt idx="19">
                  <c:v>長 野 県</c:v>
                </c:pt>
                <c:pt idx="20">
                  <c:v>岐 阜 県</c:v>
                </c:pt>
                <c:pt idx="21">
                  <c:v>静 岡 県</c:v>
                </c:pt>
                <c:pt idx="22">
                  <c:v>愛 知 県</c:v>
                </c:pt>
                <c:pt idx="23">
                  <c:v>三 重 県</c:v>
                </c:pt>
              </c:strCache>
            </c:strRef>
          </c:cat>
          <c:val>
            <c:numRef>
              <c:f>⑥都道府県別!$B$4:$B$27</c:f>
              <c:numCache>
                <c:formatCode>#,##0_);[Red]\(#,##0\)</c:formatCode>
                <c:ptCount val="24"/>
                <c:pt idx="0">
                  <c:v>32</c:v>
                </c:pt>
                <c:pt idx="1">
                  <c:v>13</c:v>
                </c:pt>
                <c:pt idx="2">
                  <c:v>6</c:v>
                </c:pt>
                <c:pt idx="3">
                  <c:v>3</c:v>
                </c:pt>
                <c:pt idx="4">
                  <c:v>3</c:v>
                </c:pt>
                <c:pt idx="5">
                  <c:v>2</c:v>
                </c:pt>
                <c:pt idx="6">
                  <c:v>4</c:v>
                </c:pt>
                <c:pt idx="7">
                  <c:v>4</c:v>
                </c:pt>
                <c:pt idx="8">
                  <c:v>11</c:v>
                </c:pt>
                <c:pt idx="9">
                  <c:v>2</c:v>
                </c:pt>
                <c:pt idx="10">
                  <c:v>13</c:v>
                </c:pt>
                <c:pt idx="11">
                  <c:v>36</c:v>
                </c:pt>
                <c:pt idx="12">
                  <c:v>140</c:v>
                </c:pt>
                <c:pt idx="13">
                  <c:v>21</c:v>
                </c:pt>
                <c:pt idx="14">
                  <c:v>11</c:v>
                </c:pt>
                <c:pt idx="15">
                  <c:v>0</c:v>
                </c:pt>
                <c:pt idx="16">
                  <c:v>16</c:v>
                </c:pt>
                <c:pt idx="17">
                  <c:v>19</c:v>
                </c:pt>
                <c:pt idx="18">
                  <c:v>12</c:v>
                </c:pt>
                <c:pt idx="19">
                  <c:v>22</c:v>
                </c:pt>
                <c:pt idx="20">
                  <c:v>0</c:v>
                </c:pt>
                <c:pt idx="21">
                  <c:v>17</c:v>
                </c:pt>
                <c:pt idx="22">
                  <c:v>53</c:v>
                </c:pt>
                <c:pt idx="23">
                  <c:v>15</c:v>
                </c:pt>
              </c:numCache>
            </c:numRef>
          </c:val>
          <c:extLst>
            <c:ext xmlns:c16="http://schemas.microsoft.com/office/drawing/2014/chart" uri="{C3380CC4-5D6E-409C-BE32-E72D297353CC}">
              <c16:uniqueId val="{00000000-7344-4BCB-8C99-8878BA74DF54}"/>
            </c:ext>
          </c:extLst>
        </c:ser>
        <c:ser>
          <c:idx val="1"/>
          <c:order val="1"/>
          <c:tx>
            <c:strRef>
              <c:f>⑥都道府県別!$C$3</c:f>
              <c:strCache>
                <c:ptCount val="1"/>
                <c:pt idx="0">
                  <c:v>地域定着支援</c:v>
                </c:pt>
              </c:strCache>
            </c:strRef>
          </c:tx>
          <c:spPr>
            <a:solidFill>
              <a:srgbClr val="FFC000"/>
            </a:solidFill>
            <a:ln>
              <a:solidFill>
                <a:schemeClr val="tx1">
                  <a:lumMod val="50000"/>
                  <a:lumOff val="50000"/>
                </a:schemeClr>
              </a:solidFill>
            </a:ln>
          </c:spPr>
          <c:invertIfNegative val="0"/>
          <c:dLbls>
            <c:dLbl>
              <c:idx val="11"/>
              <c:layout>
                <c:manualLayout>
                  <c:x val="-3.7037037037037035E-2"/>
                  <c:y val="4.548156966670649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344-4BCB-8C99-8878BA74DF54}"/>
                </c:ext>
              </c:extLst>
            </c:dLbl>
            <c:dLbl>
              <c:idx val="12"/>
              <c:layout>
                <c:manualLayout>
                  <c:x val="-3.096538362696807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344-4BCB-8C99-8878BA74DF54}"/>
                </c:ext>
              </c:extLst>
            </c:dLbl>
            <c:spPr>
              <a:noFill/>
              <a:ln>
                <a:noFill/>
              </a:ln>
              <a:effectLst/>
            </c:spPr>
            <c:txPr>
              <a:bodyPr/>
              <a:lstStyle/>
              <a:p>
                <a:pPr>
                  <a:defRPr sz="8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⑥都道府県別!$A$4:$A$27</c:f>
              <c:strCache>
                <c:ptCount val="24"/>
                <c:pt idx="0">
                  <c:v>北 海 道</c:v>
                </c:pt>
                <c:pt idx="1">
                  <c:v>青 森 県</c:v>
                </c:pt>
                <c:pt idx="2">
                  <c:v>岩 手 県</c:v>
                </c:pt>
                <c:pt idx="3">
                  <c:v>宮 城 県</c:v>
                </c:pt>
                <c:pt idx="4">
                  <c:v>秋 田 県</c:v>
                </c:pt>
                <c:pt idx="5">
                  <c:v>山 形 県</c:v>
                </c:pt>
                <c:pt idx="6">
                  <c:v>福 島 県</c:v>
                </c:pt>
                <c:pt idx="7">
                  <c:v>茨 城 県</c:v>
                </c:pt>
                <c:pt idx="8">
                  <c:v>栃 木 県</c:v>
                </c:pt>
                <c:pt idx="9">
                  <c:v>群 馬 県</c:v>
                </c:pt>
                <c:pt idx="10">
                  <c:v>埼 玉 県</c:v>
                </c:pt>
                <c:pt idx="11">
                  <c:v>千 葉 県</c:v>
                </c:pt>
                <c:pt idx="12">
                  <c:v>東 京 都</c:v>
                </c:pt>
                <c:pt idx="13">
                  <c:v>神奈川県</c:v>
                </c:pt>
                <c:pt idx="14">
                  <c:v>新 潟 県</c:v>
                </c:pt>
                <c:pt idx="15">
                  <c:v>富 山 県</c:v>
                </c:pt>
                <c:pt idx="16">
                  <c:v>石 川 県</c:v>
                </c:pt>
                <c:pt idx="17">
                  <c:v>福 井 県</c:v>
                </c:pt>
                <c:pt idx="18">
                  <c:v>山 梨 県</c:v>
                </c:pt>
                <c:pt idx="19">
                  <c:v>長 野 県</c:v>
                </c:pt>
                <c:pt idx="20">
                  <c:v>岐 阜 県</c:v>
                </c:pt>
                <c:pt idx="21">
                  <c:v>静 岡 県</c:v>
                </c:pt>
                <c:pt idx="22">
                  <c:v>愛 知 県</c:v>
                </c:pt>
                <c:pt idx="23">
                  <c:v>三 重 県</c:v>
                </c:pt>
              </c:strCache>
            </c:strRef>
          </c:cat>
          <c:val>
            <c:numRef>
              <c:f>⑥都道府県別!$C$4:$C$27</c:f>
              <c:numCache>
                <c:formatCode>General</c:formatCode>
                <c:ptCount val="24"/>
                <c:pt idx="0">
                  <c:v>133</c:v>
                </c:pt>
                <c:pt idx="1">
                  <c:v>31</c:v>
                </c:pt>
                <c:pt idx="2">
                  <c:v>15</c:v>
                </c:pt>
                <c:pt idx="3">
                  <c:v>24</c:v>
                </c:pt>
                <c:pt idx="4">
                  <c:v>40</c:v>
                </c:pt>
                <c:pt idx="5">
                  <c:v>11</c:v>
                </c:pt>
                <c:pt idx="6">
                  <c:v>60</c:v>
                </c:pt>
                <c:pt idx="7">
                  <c:v>34</c:v>
                </c:pt>
                <c:pt idx="8">
                  <c:v>28</c:v>
                </c:pt>
                <c:pt idx="9">
                  <c:v>26</c:v>
                </c:pt>
                <c:pt idx="10">
                  <c:v>82</c:v>
                </c:pt>
                <c:pt idx="11">
                  <c:v>158</c:v>
                </c:pt>
                <c:pt idx="12">
                  <c:v>267</c:v>
                </c:pt>
                <c:pt idx="13">
                  <c:v>44</c:v>
                </c:pt>
                <c:pt idx="14">
                  <c:v>81</c:v>
                </c:pt>
                <c:pt idx="15">
                  <c:v>47</c:v>
                </c:pt>
                <c:pt idx="16">
                  <c:v>62</c:v>
                </c:pt>
                <c:pt idx="17">
                  <c:v>18</c:v>
                </c:pt>
                <c:pt idx="18">
                  <c:v>31</c:v>
                </c:pt>
                <c:pt idx="19">
                  <c:v>170</c:v>
                </c:pt>
                <c:pt idx="20">
                  <c:v>1</c:v>
                </c:pt>
                <c:pt idx="21">
                  <c:v>107</c:v>
                </c:pt>
                <c:pt idx="22">
                  <c:v>98</c:v>
                </c:pt>
                <c:pt idx="23">
                  <c:v>17</c:v>
                </c:pt>
              </c:numCache>
            </c:numRef>
          </c:val>
          <c:extLst>
            <c:ext xmlns:c16="http://schemas.microsoft.com/office/drawing/2014/chart" uri="{C3380CC4-5D6E-409C-BE32-E72D297353CC}">
              <c16:uniqueId val="{00000003-7344-4BCB-8C99-8878BA74DF54}"/>
            </c:ext>
          </c:extLst>
        </c:ser>
        <c:dLbls>
          <c:showLegendKey val="0"/>
          <c:showVal val="0"/>
          <c:showCatName val="0"/>
          <c:showSerName val="0"/>
          <c:showPercent val="0"/>
          <c:showBubbleSize val="0"/>
        </c:dLbls>
        <c:gapWidth val="80"/>
        <c:axId val="124572032"/>
        <c:axId val="124573568"/>
      </c:barChart>
      <c:catAx>
        <c:axId val="124572032"/>
        <c:scaling>
          <c:orientation val="maxMin"/>
        </c:scaling>
        <c:delete val="0"/>
        <c:axPos val="l"/>
        <c:numFmt formatCode="General" sourceLinked="0"/>
        <c:majorTickMark val="out"/>
        <c:minorTickMark val="none"/>
        <c:tickLblPos val="nextTo"/>
        <c:txPr>
          <a:bodyPr/>
          <a:lstStyle/>
          <a:p>
            <a:pPr>
              <a:defRPr sz="900"/>
            </a:pPr>
            <a:endParaRPr lang="ja-JP"/>
          </a:p>
        </c:txPr>
        <c:crossAx val="124573568"/>
        <c:crosses val="autoZero"/>
        <c:auto val="1"/>
        <c:lblAlgn val="ctr"/>
        <c:lblOffset val="100"/>
        <c:noMultiLvlLbl val="0"/>
      </c:catAx>
      <c:valAx>
        <c:axId val="124573568"/>
        <c:scaling>
          <c:orientation val="minMax"/>
          <c:max val="200"/>
          <c:min val="0"/>
        </c:scaling>
        <c:delete val="0"/>
        <c:axPos val="t"/>
        <c:majorGridlines/>
        <c:numFmt formatCode="#,##0_);[Red]\(#,##0\)" sourceLinked="1"/>
        <c:majorTickMark val="out"/>
        <c:minorTickMark val="none"/>
        <c:tickLblPos val="nextTo"/>
        <c:txPr>
          <a:bodyPr/>
          <a:lstStyle/>
          <a:p>
            <a:pPr>
              <a:defRPr sz="800"/>
            </a:pPr>
            <a:endParaRPr lang="ja-JP"/>
          </a:p>
        </c:txPr>
        <c:crossAx val="124572032"/>
        <c:crosses val="autoZero"/>
        <c:crossBetween val="between"/>
        <c:majorUnit val="50"/>
      </c:valAx>
      <c:spPr>
        <a:solidFill>
          <a:schemeClr val="bg2"/>
        </a:solidFill>
      </c:spPr>
    </c:plotArea>
    <c:plotVisOnly val="1"/>
    <c:dispBlanksAs val="gap"/>
    <c:showDLblsOverMax val="0"/>
  </c:chart>
  <c:spPr>
    <a:ln>
      <a:noFill/>
    </a:ln>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678924831599409"/>
          <c:y val="2.5323883294718755E-2"/>
          <c:w val="0.82707351616108837"/>
          <c:h val="0.8730652311299818"/>
        </c:manualLayout>
      </c:layout>
      <c:barChart>
        <c:barDir val="bar"/>
        <c:grouping val="clustered"/>
        <c:varyColors val="0"/>
        <c:ser>
          <c:idx val="0"/>
          <c:order val="0"/>
          <c:tx>
            <c:strRef>
              <c:f>⑥都道府県別!$B$3</c:f>
              <c:strCache>
                <c:ptCount val="1"/>
                <c:pt idx="0">
                  <c:v>地域移行支援</c:v>
                </c:pt>
              </c:strCache>
            </c:strRef>
          </c:tx>
          <c:spPr>
            <a:solidFill>
              <a:schemeClr val="bg1"/>
            </a:solidFill>
            <a:ln>
              <a:solidFill>
                <a:schemeClr val="tx1">
                  <a:lumMod val="50000"/>
                  <a:lumOff val="50000"/>
                </a:schemeClr>
              </a:solidFill>
            </a:ln>
          </c:spPr>
          <c:invertIfNegative val="0"/>
          <c:dLbls>
            <c:spPr>
              <a:noFill/>
              <a:ln>
                <a:noFill/>
              </a:ln>
              <a:effectLst/>
            </c:spPr>
            <c:txPr>
              <a:bodyPr/>
              <a:lstStyle/>
              <a:p>
                <a:pPr>
                  <a:defRPr sz="8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⑥都道府県別!$A$28:$A$50</c:f>
              <c:strCache>
                <c:ptCount val="23"/>
                <c:pt idx="0">
                  <c:v>滋 賀 県</c:v>
                </c:pt>
                <c:pt idx="1">
                  <c:v>京 都 府</c:v>
                </c:pt>
                <c:pt idx="2">
                  <c:v>大 阪 府</c:v>
                </c:pt>
                <c:pt idx="3">
                  <c:v>兵 庫 県</c:v>
                </c:pt>
                <c:pt idx="4">
                  <c:v>奈 良 県</c:v>
                </c:pt>
                <c:pt idx="5">
                  <c:v>和歌山県</c:v>
                </c:pt>
                <c:pt idx="6">
                  <c:v>鳥 取 県</c:v>
                </c:pt>
                <c:pt idx="7">
                  <c:v>島 根 県</c:v>
                </c:pt>
                <c:pt idx="8">
                  <c:v>岡 山 県</c:v>
                </c:pt>
                <c:pt idx="9">
                  <c:v>広 島 県</c:v>
                </c:pt>
                <c:pt idx="10">
                  <c:v>山 口 県</c:v>
                </c:pt>
                <c:pt idx="11">
                  <c:v>徳 島 県</c:v>
                </c:pt>
                <c:pt idx="12">
                  <c:v>香 川 県</c:v>
                </c:pt>
                <c:pt idx="13">
                  <c:v>愛 媛 県</c:v>
                </c:pt>
                <c:pt idx="14">
                  <c:v>高 知 県</c:v>
                </c:pt>
                <c:pt idx="15">
                  <c:v>福 岡 県</c:v>
                </c:pt>
                <c:pt idx="16">
                  <c:v>佐 賀 県</c:v>
                </c:pt>
                <c:pt idx="17">
                  <c:v>長 崎 県</c:v>
                </c:pt>
                <c:pt idx="18">
                  <c:v>熊 本 県</c:v>
                </c:pt>
                <c:pt idx="19">
                  <c:v>大 分 県</c:v>
                </c:pt>
                <c:pt idx="20">
                  <c:v>宮 崎 県</c:v>
                </c:pt>
                <c:pt idx="21">
                  <c:v>鹿児島県</c:v>
                </c:pt>
                <c:pt idx="22">
                  <c:v>沖 縄 県</c:v>
                </c:pt>
              </c:strCache>
            </c:strRef>
          </c:cat>
          <c:val>
            <c:numRef>
              <c:f>⑥都道府県別!$B$28:$B$50</c:f>
              <c:numCache>
                <c:formatCode>#,##0_);[Red]\(#,##0\)</c:formatCode>
                <c:ptCount val="23"/>
                <c:pt idx="0">
                  <c:v>9</c:v>
                </c:pt>
                <c:pt idx="1">
                  <c:v>13</c:v>
                </c:pt>
                <c:pt idx="2">
                  <c:v>29</c:v>
                </c:pt>
                <c:pt idx="3">
                  <c:v>44</c:v>
                </c:pt>
                <c:pt idx="4">
                  <c:v>8</c:v>
                </c:pt>
                <c:pt idx="5">
                  <c:v>7</c:v>
                </c:pt>
                <c:pt idx="6">
                  <c:v>6</c:v>
                </c:pt>
                <c:pt idx="7">
                  <c:v>3</c:v>
                </c:pt>
                <c:pt idx="8">
                  <c:v>20</c:v>
                </c:pt>
                <c:pt idx="9">
                  <c:v>3</c:v>
                </c:pt>
                <c:pt idx="10">
                  <c:v>2</c:v>
                </c:pt>
                <c:pt idx="11">
                  <c:v>2</c:v>
                </c:pt>
                <c:pt idx="12">
                  <c:v>4</c:v>
                </c:pt>
                <c:pt idx="13">
                  <c:v>26</c:v>
                </c:pt>
                <c:pt idx="14">
                  <c:v>8</c:v>
                </c:pt>
                <c:pt idx="15">
                  <c:v>9</c:v>
                </c:pt>
                <c:pt idx="16">
                  <c:v>2</c:v>
                </c:pt>
                <c:pt idx="17">
                  <c:v>8</c:v>
                </c:pt>
                <c:pt idx="18">
                  <c:v>1</c:v>
                </c:pt>
                <c:pt idx="19">
                  <c:v>6</c:v>
                </c:pt>
                <c:pt idx="20">
                  <c:v>2</c:v>
                </c:pt>
                <c:pt idx="21">
                  <c:v>6</c:v>
                </c:pt>
                <c:pt idx="22">
                  <c:v>7</c:v>
                </c:pt>
              </c:numCache>
            </c:numRef>
          </c:val>
          <c:extLst>
            <c:ext xmlns:c16="http://schemas.microsoft.com/office/drawing/2014/chart" uri="{C3380CC4-5D6E-409C-BE32-E72D297353CC}">
              <c16:uniqueId val="{00000000-B010-4BF0-9634-7C0ADE82888F}"/>
            </c:ext>
          </c:extLst>
        </c:ser>
        <c:ser>
          <c:idx val="1"/>
          <c:order val="1"/>
          <c:tx>
            <c:strRef>
              <c:f>⑥都道府県別!$C$3</c:f>
              <c:strCache>
                <c:ptCount val="1"/>
                <c:pt idx="0">
                  <c:v>地域定着支援</c:v>
                </c:pt>
              </c:strCache>
            </c:strRef>
          </c:tx>
          <c:spPr>
            <a:solidFill>
              <a:srgbClr val="FFC000"/>
            </a:solidFill>
            <a:ln>
              <a:solidFill>
                <a:schemeClr val="tx1">
                  <a:lumMod val="50000"/>
                  <a:lumOff val="50000"/>
                </a:schemeClr>
              </a:solidFill>
            </a:ln>
          </c:spPr>
          <c:invertIfNegative val="0"/>
          <c:dLbls>
            <c:dLbl>
              <c:idx val="2"/>
              <c:layout>
                <c:manualLayout>
                  <c:x val="-8.6545188988142244E-2"/>
                  <c:y val="-2.367591552663828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010-4BF0-9634-7C0ADE82888F}"/>
                </c:ext>
              </c:extLst>
            </c:dLbl>
            <c:spPr>
              <a:noFill/>
              <a:ln>
                <a:noFill/>
              </a:ln>
              <a:effectLst/>
            </c:spPr>
            <c:txPr>
              <a:bodyPr/>
              <a:lstStyle/>
              <a:p>
                <a:pPr>
                  <a:defRPr sz="8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⑥都道府県別!$A$28:$A$50</c:f>
              <c:strCache>
                <c:ptCount val="23"/>
                <c:pt idx="0">
                  <c:v>滋 賀 県</c:v>
                </c:pt>
                <c:pt idx="1">
                  <c:v>京 都 府</c:v>
                </c:pt>
                <c:pt idx="2">
                  <c:v>大 阪 府</c:v>
                </c:pt>
                <c:pt idx="3">
                  <c:v>兵 庫 県</c:v>
                </c:pt>
                <c:pt idx="4">
                  <c:v>奈 良 県</c:v>
                </c:pt>
                <c:pt idx="5">
                  <c:v>和歌山県</c:v>
                </c:pt>
                <c:pt idx="6">
                  <c:v>鳥 取 県</c:v>
                </c:pt>
                <c:pt idx="7">
                  <c:v>島 根 県</c:v>
                </c:pt>
                <c:pt idx="8">
                  <c:v>岡 山 県</c:v>
                </c:pt>
                <c:pt idx="9">
                  <c:v>広 島 県</c:v>
                </c:pt>
                <c:pt idx="10">
                  <c:v>山 口 県</c:v>
                </c:pt>
                <c:pt idx="11">
                  <c:v>徳 島 県</c:v>
                </c:pt>
                <c:pt idx="12">
                  <c:v>香 川 県</c:v>
                </c:pt>
                <c:pt idx="13">
                  <c:v>愛 媛 県</c:v>
                </c:pt>
                <c:pt idx="14">
                  <c:v>高 知 県</c:v>
                </c:pt>
                <c:pt idx="15">
                  <c:v>福 岡 県</c:v>
                </c:pt>
                <c:pt idx="16">
                  <c:v>佐 賀 県</c:v>
                </c:pt>
                <c:pt idx="17">
                  <c:v>長 崎 県</c:v>
                </c:pt>
                <c:pt idx="18">
                  <c:v>熊 本 県</c:v>
                </c:pt>
                <c:pt idx="19">
                  <c:v>大 分 県</c:v>
                </c:pt>
                <c:pt idx="20">
                  <c:v>宮 崎 県</c:v>
                </c:pt>
                <c:pt idx="21">
                  <c:v>鹿児島県</c:v>
                </c:pt>
                <c:pt idx="22">
                  <c:v>沖 縄 県</c:v>
                </c:pt>
              </c:strCache>
            </c:strRef>
          </c:cat>
          <c:val>
            <c:numRef>
              <c:f>⑥都道府県別!$C$28:$C$50</c:f>
              <c:numCache>
                <c:formatCode>General</c:formatCode>
                <c:ptCount val="23"/>
                <c:pt idx="0">
                  <c:v>14</c:v>
                </c:pt>
                <c:pt idx="1">
                  <c:v>70</c:v>
                </c:pt>
                <c:pt idx="2">
                  <c:v>750</c:v>
                </c:pt>
                <c:pt idx="3">
                  <c:v>123</c:v>
                </c:pt>
                <c:pt idx="4">
                  <c:v>6</c:v>
                </c:pt>
                <c:pt idx="5">
                  <c:v>58</c:v>
                </c:pt>
                <c:pt idx="6">
                  <c:v>1</c:v>
                </c:pt>
                <c:pt idx="7">
                  <c:v>87</c:v>
                </c:pt>
                <c:pt idx="8">
                  <c:v>199</c:v>
                </c:pt>
                <c:pt idx="9">
                  <c:v>42</c:v>
                </c:pt>
                <c:pt idx="10">
                  <c:v>10</c:v>
                </c:pt>
                <c:pt idx="11">
                  <c:v>1</c:v>
                </c:pt>
                <c:pt idx="12">
                  <c:v>5</c:v>
                </c:pt>
                <c:pt idx="13">
                  <c:v>78</c:v>
                </c:pt>
                <c:pt idx="14">
                  <c:v>11</c:v>
                </c:pt>
                <c:pt idx="15">
                  <c:v>72</c:v>
                </c:pt>
                <c:pt idx="16">
                  <c:v>11</c:v>
                </c:pt>
                <c:pt idx="17">
                  <c:v>17</c:v>
                </c:pt>
                <c:pt idx="18">
                  <c:v>8</c:v>
                </c:pt>
                <c:pt idx="19">
                  <c:v>47</c:v>
                </c:pt>
                <c:pt idx="20">
                  <c:v>24</c:v>
                </c:pt>
                <c:pt idx="21">
                  <c:v>8</c:v>
                </c:pt>
                <c:pt idx="22">
                  <c:v>1</c:v>
                </c:pt>
              </c:numCache>
            </c:numRef>
          </c:val>
          <c:extLst>
            <c:ext xmlns:c16="http://schemas.microsoft.com/office/drawing/2014/chart" uri="{C3380CC4-5D6E-409C-BE32-E72D297353CC}">
              <c16:uniqueId val="{00000002-B010-4BF0-9634-7C0ADE82888F}"/>
            </c:ext>
          </c:extLst>
        </c:ser>
        <c:dLbls>
          <c:showLegendKey val="0"/>
          <c:showVal val="0"/>
          <c:showCatName val="0"/>
          <c:showSerName val="0"/>
          <c:showPercent val="0"/>
          <c:showBubbleSize val="0"/>
        </c:dLbls>
        <c:gapWidth val="80"/>
        <c:axId val="124536320"/>
        <c:axId val="124537856"/>
      </c:barChart>
      <c:catAx>
        <c:axId val="124536320"/>
        <c:scaling>
          <c:orientation val="maxMin"/>
        </c:scaling>
        <c:delete val="0"/>
        <c:axPos val="l"/>
        <c:numFmt formatCode="General" sourceLinked="1"/>
        <c:majorTickMark val="out"/>
        <c:minorTickMark val="none"/>
        <c:tickLblPos val="nextTo"/>
        <c:txPr>
          <a:bodyPr/>
          <a:lstStyle/>
          <a:p>
            <a:pPr>
              <a:defRPr sz="900"/>
            </a:pPr>
            <a:endParaRPr lang="ja-JP"/>
          </a:p>
        </c:txPr>
        <c:crossAx val="124537856"/>
        <c:crosses val="autoZero"/>
        <c:auto val="1"/>
        <c:lblAlgn val="ctr"/>
        <c:lblOffset val="100"/>
        <c:noMultiLvlLbl val="0"/>
      </c:catAx>
      <c:valAx>
        <c:axId val="124537856"/>
        <c:scaling>
          <c:orientation val="minMax"/>
          <c:max val="200"/>
          <c:min val="0"/>
        </c:scaling>
        <c:delete val="0"/>
        <c:axPos val="t"/>
        <c:majorGridlines/>
        <c:numFmt formatCode="#,##0_);[Red]\(#,##0\)" sourceLinked="1"/>
        <c:majorTickMark val="out"/>
        <c:minorTickMark val="none"/>
        <c:tickLblPos val="nextTo"/>
        <c:txPr>
          <a:bodyPr/>
          <a:lstStyle/>
          <a:p>
            <a:pPr>
              <a:defRPr sz="800"/>
            </a:pPr>
            <a:endParaRPr lang="ja-JP"/>
          </a:p>
        </c:txPr>
        <c:crossAx val="124536320"/>
        <c:crosses val="autoZero"/>
        <c:crossBetween val="between"/>
        <c:majorUnit val="50"/>
      </c:valAx>
      <c:spPr>
        <a:solidFill>
          <a:schemeClr val="bg2"/>
        </a:solidFill>
      </c:spPr>
    </c:plotArea>
    <c:legend>
      <c:legendPos val="r"/>
      <c:layout>
        <c:manualLayout>
          <c:xMode val="edge"/>
          <c:yMode val="edge"/>
          <c:x val="0.39220611648537923"/>
          <c:y val="0.92904614532537944"/>
          <c:w val="0.45211138559736302"/>
          <c:h val="5.1625359227361833E-2"/>
        </c:manualLayout>
      </c:layout>
      <c:overlay val="0"/>
      <c:spPr>
        <a:ln>
          <a:solidFill>
            <a:schemeClr val="tx1"/>
          </a:solidFill>
        </a:ln>
      </c:spPr>
      <c:txPr>
        <a:bodyPr/>
        <a:lstStyle/>
        <a:p>
          <a:pPr>
            <a:defRPr sz="800">
              <a:latin typeface="ＭＳ ゴシック" panose="020B0609070205080204" pitchFamily="49" charset="-128"/>
              <a:ea typeface="ＭＳ ゴシック" panose="020B0609070205080204" pitchFamily="49" charset="-128"/>
            </a:defRPr>
          </a:pPr>
          <a:endParaRPr lang="ja-JP"/>
        </a:p>
      </c:txPr>
    </c:legend>
    <c:plotVisOnly val="1"/>
    <c:dispBlanksAs val="gap"/>
    <c:showDLblsOverMax val="0"/>
  </c:chart>
  <c:spPr>
    <a:ln>
      <a:noFill/>
    </a:ln>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1441059687863498E-2"/>
          <c:y val="0.23230635378093145"/>
          <c:w val="0.88337270341207352"/>
          <c:h val="0.59449862458247571"/>
        </c:manualLayout>
      </c:layout>
      <c:lineChart>
        <c:grouping val="standard"/>
        <c:varyColors val="0"/>
        <c:ser>
          <c:idx val="0"/>
          <c:order val="0"/>
          <c:tx>
            <c:strRef>
              <c:f>'⑤-1地域移行'!$S$1</c:f>
              <c:strCache>
                <c:ptCount val="1"/>
                <c:pt idx="0">
                  <c:v>身体障害者</c:v>
                </c:pt>
              </c:strCache>
            </c:strRef>
          </c:tx>
          <c:marker>
            <c:symbol val="diamond"/>
            <c:size val="3"/>
          </c:marker>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'⑤-1地域移行'!$R$2:$R$16</c:f>
              <c:strCache>
                <c:ptCount val="15"/>
                <c:pt idx="0">
                  <c:v>H24.4月</c:v>
                </c:pt>
                <c:pt idx="1">
                  <c:v>H24.10月</c:v>
                </c:pt>
                <c:pt idx="2">
                  <c:v>H25.4月</c:v>
                </c:pt>
                <c:pt idx="3">
                  <c:v>H25.10月</c:v>
                </c:pt>
                <c:pt idx="4">
                  <c:v>H26.4月</c:v>
                </c:pt>
                <c:pt idx="5">
                  <c:v>H26.10月</c:v>
                </c:pt>
                <c:pt idx="6">
                  <c:v>H27.4月</c:v>
                </c:pt>
                <c:pt idx="7">
                  <c:v>H27.10月</c:v>
                </c:pt>
                <c:pt idx="8">
                  <c:v>H28.4月</c:v>
                </c:pt>
                <c:pt idx="9">
                  <c:v>H28.10月</c:v>
                </c:pt>
                <c:pt idx="10">
                  <c:v>H29.4月</c:v>
                </c:pt>
                <c:pt idx="11">
                  <c:v>H29.10月</c:v>
                </c:pt>
                <c:pt idx="12">
                  <c:v>H30.4月</c:v>
                </c:pt>
                <c:pt idx="13">
                  <c:v>H30.10月</c:v>
                </c:pt>
                <c:pt idx="14">
                  <c:v>H30.12月</c:v>
                </c:pt>
              </c:strCache>
            </c:strRef>
          </c:cat>
          <c:val>
            <c:numRef>
              <c:f>'⑤-1地域移行'!$S$2:$S$16</c:f>
              <c:numCache>
                <c:formatCode>0_);[Red]\(0\)</c:formatCode>
                <c:ptCount val="15"/>
                <c:pt idx="0">
                  <c:v>12</c:v>
                </c:pt>
                <c:pt idx="1">
                  <c:v>21</c:v>
                </c:pt>
                <c:pt idx="2">
                  <c:v>25</c:v>
                </c:pt>
                <c:pt idx="3">
                  <c:v>32</c:v>
                </c:pt>
                <c:pt idx="4">
                  <c:v>29</c:v>
                </c:pt>
                <c:pt idx="5" formatCode="#,##0_);[Red]\(#,##0\)">
                  <c:v>34</c:v>
                </c:pt>
                <c:pt idx="6" formatCode="#,##0_ ">
                  <c:v>38</c:v>
                </c:pt>
                <c:pt idx="7" formatCode="#,##0_ ">
                  <c:v>26</c:v>
                </c:pt>
                <c:pt idx="8" formatCode="#,##0_ ">
                  <c:v>19</c:v>
                </c:pt>
                <c:pt idx="9" formatCode="#,##0_ ">
                  <c:v>15</c:v>
                </c:pt>
                <c:pt idx="10" formatCode="#,##0_ ">
                  <c:v>14</c:v>
                </c:pt>
                <c:pt idx="11" formatCode="#,##0_ ">
                  <c:v>27</c:v>
                </c:pt>
                <c:pt idx="12" formatCode="0_ ">
                  <c:v>24</c:v>
                </c:pt>
                <c:pt idx="13" formatCode="0_ ">
                  <c:v>24</c:v>
                </c:pt>
                <c:pt idx="14" formatCode="0_ ">
                  <c:v>32</c:v>
                </c:pt>
              </c:numCache>
            </c:numRef>
          </c:val>
          <c:smooth val="0"/>
          <c:extLst>
            <c:ext xmlns:c16="http://schemas.microsoft.com/office/drawing/2014/chart" uri="{C3380CC4-5D6E-409C-BE32-E72D297353CC}">
              <c16:uniqueId val="{00000000-36ED-4734-BA64-BD21F9F0421A}"/>
            </c:ext>
          </c:extLst>
        </c:ser>
        <c:ser>
          <c:idx val="1"/>
          <c:order val="1"/>
          <c:tx>
            <c:strRef>
              <c:f>'⑤-1地域移行'!$T$1</c:f>
              <c:strCache>
                <c:ptCount val="1"/>
                <c:pt idx="0">
                  <c:v>知的障害者</c:v>
                </c:pt>
              </c:strCache>
            </c:strRef>
          </c:tx>
          <c:marker>
            <c:symbol val="square"/>
            <c:size val="3"/>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'⑤-1地域移行'!$R$2:$R$16</c:f>
              <c:strCache>
                <c:ptCount val="15"/>
                <c:pt idx="0">
                  <c:v>H24.4月</c:v>
                </c:pt>
                <c:pt idx="1">
                  <c:v>H24.10月</c:v>
                </c:pt>
                <c:pt idx="2">
                  <c:v>H25.4月</c:v>
                </c:pt>
                <c:pt idx="3">
                  <c:v>H25.10月</c:v>
                </c:pt>
                <c:pt idx="4">
                  <c:v>H26.4月</c:v>
                </c:pt>
                <c:pt idx="5">
                  <c:v>H26.10月</c:v>
                </c:pt>
                <c:pt idx="6">
                  <c:v>H27.4月</c:v>
                </c:pt>
                <c:pt idx="7">
                  <c:v>H27.10月</c:v>
                </c:pt>
                <c:pt idx="8">
                  <c:v>H28.4月</c:v>
                </c:pt>
                <c:pt idx="9">
                  <c:v>H28.10月</c:v>
                </c:pt>
                <c:pt idx="10">
                  <c:v>H29.4月</c:v>
                </c:pt>
                <c:pt idx="11">
                  <c:v>H29.10月</c:v>
                </c:pt>
                <c:pt idx="12">
                  <c:v>H30.4月</c:v>
                </c:pt>
                <c:pt idx="13">
                  <c:v>H30.10月</c:v>
                </c:pt>
                <c:pt idx="14">
                  <c:v>H30.12月</c:v>
                </c:pt>
              </c:strCache>
            </c:strRef>
          </c:cat>
          <c:val>
            <c:numRef>
              <c:f>'⑤-1地域移行'!$T$2:$T$16</c:f>
              <c:numCache>
                <c:formatCode>0_);[Red]\(0\)</c:formatCode>
                <c:ptCount val="15"/>
                <c:pt idx="0">
                  <c:v>16</c:v>
                </c:pt>
                <c:pt idx="1">
                  <c:v>55</c:v>
                </c:pt>
                <c:pt idx="2">
                  <c:v>56</c:v>
                </c:pt>
                <c:pt idx="3">
                  <c:v>52</c:v>
                </c:pt>
                <c:pt idx="4">
                  <c:v>47</c:v>
                </c:pt>
                <c:pt idx="5" formatCode="#,##0_);[Red]\(#,##0\)">
                  <c:v>57</c:v>
                </c:pt>
                <c:pt idx="6" formatCode="#,##0_ ">
                  <c:v>46</c:v>
                </c:pt>
                <c:pt idx="7" formatCode="#,##0_ ">
                  <c:v>56</c:v>
                </c:pt>
                <c:pt idx="8" formatCode="#,##0_ ">
                  <c:v>55</c:v>
                </c:pt>
                <c:pt idx="9" formatCode="#,##0_ ">
                  <c:v>67</c:v>
                </c:pt>
                <c:pt idx="10" formatCode="#,##0_ ">
                  <c:v>64</c:v>
                </c:pt>
                <c:pt idx="11" formatCode="#,##0_ ">
                  <c:v>68</c:v>
                </c:pt>
                <c:pt idx="12" formatCode="0_ ">
                  <c:v>93</c:v>
                </c:pt>
                <c:pt idx="13" formatCode="0_ ">
                  <c:v>89</c:v>
                </c:pt>
                <c:pt idx="14" formatCode="0_ ">
                  <c:v>91</c:v>
                </c:pt>
              </c:numCache>
            </c:numRef>
          </c:val>
          <c:smooth val="0"/>
          <c:extLst>
            <c:ext xmlns:c16="http://schemas.microsoft.com/office/drawing/2014/chart" uri="{C3380CC4-5D6E-409C-BE32-E72D297353CC}">
              <c16:uniqueId val="{00000001-36ED-4734-BA64-BD21F9F0421A}"/>
            </c:ext>
          </c:extLst>
        </c:ser>
        <c:ser>
          <c:idx val="2"/>
          <c:order val="2"/>
          <c:tx>
            <c:strRef>
              <c:f>'⑤-1地域移行'!$U$1</c:f>
              <c:strCache>
                <c:ptCount val="1"/>
                <c:pt idx="0">
                  <c:v>精神障害者</c:v>
                </c:pt>
              </c:strCache>
            </c:strRef>
          </c:tx>
          <c:spPr>
            <a:ln w="19050"/>
          </c:spPr>
          <c:marker>
            <c:symbol val="triangle"/>
            <c:size val="3"/>
          </c:marker>
          <c:dLbls>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'⑤-1地域移行'!$R$2:$R$16</c:f>
              <c:strCache>
                <c:ptCount val="15"/>
                <c:pt idx="0">
                  <c:v>H24.4月</c:v>
                </c:pt>
                <c:pt idx="1">
                  <c:v>H24.10月</c:v>
                </c:pt>
                <c:pt idx="2">
                  <c:v>H25.4月</c:v>
                </c:pt>
                <c:pt idx="3">
                  <c:v>H25.10月</c:v>
                </c:pt>
                <c:pt idx="4">
                  <c:v>H26.4月</c:v>
                </c:pt>
                <c:pt idx="5">
                  <c:v>H26.10月</c:v>
                </c:pt>
                <c:pt idx="6">
                  <c:v>H27.4月</c:v>
                </c:pt>
                <c:pt idx="7">
                  <c:v>H27.10月</c:v>
                </c:pt>
                <c:pt idx="8">
                  <c:v>H28.4月</c:v>
                </c:pt>
                <c:pt idx="9">
                  <c:v>H28.10月</c:v>
                </c:pt>
                <c:pt idx="10">
                  <c:v>H29.4月</c:v>
                </c:pt>
                <c:pt idx="11">
                  <c:v>H29.10月</c:v>
                </c:pt>
                <c:pt idx="12">
                  <c:v>H30.4月</c:v>
                </c:pt>
                <c:pt idx="13">
                  <c:v>H30.10月</c:v>
                </c:pt>
                <c:pt idx="14">
                  <c:v>H30.12月</c:v>
                </c:pt>
              </c:strCache>
            </c:strRef>
          </c:cat>
          <c:val>
            <c:numRef>
              <c:f>'⑤-1地域移行'!$U$2:$U$16</c:f>
              <c:numCache>
                <c:formatCode>0_);[Red]\(0\)</c:formatCode>
                <c:ptCount val="15"/>
                <c:pt idx="0">
                  <c:v>188</c:v>
                </c:pt>
                <c:pt idx="1">
                  <c:v>386</c:v>
                </c:pt>
                <c:pt idx="2">
                  <c:v>389</c:v>
                </c:pt>
                <c:pt idx="3">
                  <c:v>427</c:v>
                </c:pt>
                <c:pt idx="4">
                  <c:v>382</c:v>
                </c:pt>
                <c:pt idx="5" formatCode="#,##0_);[Red]\(#,##0\)">
                  <c:v>404</c:v>
                </c:pt>
                <c:pt idx="6" formatCode="#,##0_ ">
                  <c:v>364</c:v>
                </c:pt>
                <c:pt idx="7" formatCode="#,##0_ ">
                  <c:v>393</c:v>
                </c:pt>
                <c:pt idx="8" formatCode="#,##0_ ">
                  <c:v>386</c:v>
                </c:pt>
                <c:pt idx="9" formatCode="#,##0_ ">
                  <c:v>421</c:v>
                </c:pt>
                <c:pt idx="10" formatCode="#,##0_ ">
                  <c:v>432</c:v>
                </c:pt>
                <c:pt idx="11" formatCode="#,##0_ ">
                  <c:v>489</c:v>
                </c:pt>
                <c:pt idx="12" formatCode="0_ ">
                  <c:v>486</c:v>
                </c:pt>
                <c:pt idx="13" formatCode="0_ ">
                  <c:v>536</c:v>
                </c:pt>
                <c:pt idx="14" formatCode="0_ ">
                  <c:v>557</c:v>
                </c:pt>
              </c:numCache>
            </c:numRef>
          </c:val>
          <c:smooth val="0"/>
          <c:extLst>
            <c:ext xmlns:c16="http://schemas.microsoft.com/office/drawing/2014/chart" uri="{C3380CC4-5D6E-409C-BE32-E72D297353CC}">
              <c16:uniqueId val="{00000002-36ED-4734-BA64-BD21F9F0421A}"/>
            </c:ext>
          </c:extLst>
        </c:ser>
        <c:ser>
          <c:idx val="3"/>
          <c:order val="3"/>
          <c:tx>
            <c:strRef>
              <c:f>'⑤-1地域移行'!$X$1</c:f>
              <c:strCache>
                <c:ptCount val="1"/>
                <c:pt idx="0">
                  <c:v>合計（障害児及び難病等対象者を含む）</c:v>
                </c:pt>
              </c:strCache>
            </c:strRef>
          </c:tx>
          <c:spPr>
            <a:ln w="19050"/>
          </c:spP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'⑤-1地域移行'!$R$2:$R$16</c:f>
              <c:strCache>
                <c:ptCount val="15"/>
                <c:pt idx="0">
                  <c:v>H24.4月</c:v>
                </c:pt>
                <c:pt idx="1">
                  <c:v>H24.10月</c:v>
                </c:pt>
                <c:pt idx="2">
                  <c:v>H25.4月</c:v>
                </c:pt>
                <c:pt idx="3">
                  <c:v>H25.10月</c:v>
                </c:pt>
                <c:pt idx="4">
                  <c:v>H26.4月</c:v>
                </c:pt>
                <c:pt idx="5">
                  <c:v>H26.10月</c:v>
                </c:pt>
                <c:pt idx="6">
                  <c:v>H27.4月</c:v>
                </c:pt>
                <c:pt idx="7">
                  <c:v>H27.10月</c:v>
                </c:pt>
                <c:pt idx="8">
                  <c:v>H28.4月</c:v>
                </c:pt>
                <c:pt idx="9">
                  <c:v>H28.10月</c:v>
                </c:pt>
                <c:pt idx="10">
                  <c:v>H29.4月</c:v>
                </c:pt>
                <c:pt idx="11">
                  <c:v>H29.10月</c:v>
                </c:pt>
                <c:pt idx="12">
                  <c:v>H30.4月</c:v>
                </c:pt>
                <c:pt idx="13">
                  <c:v>H30.10月</c:v>
                </c:pt>
                <c:pt idx="14">
                  <c:v>H30.12月</c:v>
                </c:pt>
              </c:strCache>
            </c:strRef>
          </c:cat>
          <c:val>
            <c:numRef>
              <c:f>'⑤-1地域移行'!$X$2:$X$16</c:f>
              <c:numCache>
                <c:formatCode>0_);[Red]\(0\)</c:formatCode>
                <c:ptCount val="15"/>
                <c:pt idx="0">
                  <c:v>216</c:v>
                </c:pt>
                <c:pt idx="1">
                  <c:v>462</c:v>
                </c:pt>
                <c:pt idx="2">
                  <c:v>471</c:v>
                </c:pt>
                <c:pt idx="3">
                  <c:v>511</c:v>
                </c:pt>
                <c:pt idx="4">
                  <c:v>458</c:v>
                </c:pt>
                <c:pt idx="5">
                  <c:v>495</c:v>
                </c:pt>
                <c:pt idx="6">
                  <c:v>448</c:v>
                </c:pt>
                <c:pt idx="7">
                  <c:v>475</c:v>
                </c:pt>
                <c:pt idx="8">
                  <c:v>460</c:v>
                </c:pt>
                <c:pt idx="9">
                  <c:v>503</c:v>
                </c:pt>
                <c:pt idx="10">
                  <c:v>510</c:v>
                </c:pt>
                <c:pt idx="11">
                  <c:v>584</c:v>
                </c:pt>
                <c:pt idx="12">
                  <c:v>603</c:v>
                </c:pt>
                <c:pt idx="13">
                  <c:v>649</c:v>
                </c:pt>
                <c:pt idx="14" formatCode="0_ ">
                  <c:v>680</c:v>
                </c:pt>
              </c:numCache>
            </c:numRef>
          </c:val>
          <c:smooth val="0"/>
          <c:extLst>
            <c:ext xmlns:c16="http://schemas.microsoft.com/office/drawing/2014/chart" uri="{C3380CC4-5D6E-409C-BE32-E72D297353CC}">
              <c16:uniqueId val="{00000003-36ED-4734-BA64-BD21F9F0421A}"/>
            </c:ext>
          </c:extLst>
        </c:ser>
        <c:dLbls>
          <c:dLblPos val="t"/>
          <c:showLegendKey val="0"/>
          <c:showVal val="1"/>
          <c:showCatName val="0"/>
          <c:showSerName val="0"/>
          <c:showPercent val="0"/>
          <c:showBubbleSize val="0"/>
        </c:dLbls>
        <c:marker val="1"/>
        <c:smooth val="0"/>
        <c:axId val="119992704"/>
        <c:axId val="119994240"/>
      </c:lineChart>
      <c:catAx>
        <c:axId val="119992704"/>
        <c:scaling>
          <c:orientation val="minMax"/>
        </c:scaling>
        <c:delete val="0"/>
        <c:axPos val="b"/>
        <c:numFmt formatCode="General" sourceLinked="0"/>
        <c:majorTickMark val="out"/>
        <c:minorTickMark val="none"/>
        <c:tickLblPos val="nextTo"/>
        <c:txPr>
          <a:bodyPr/>
          <a:lstStyle/>
          <a:p>
            <a:pPr>
              <a:defRPr sz="500"/>
            </a:pPr>
            <a:endParaRPr lang="ja-JP"/>
          </a:p>
        </c:txPr>
        <c:crossAx val="119994240"/>
        <c:crosses val="autoZero"/>
        <c:auto val="1"/>
        <c:lblAlgn val="ctr"/>
        <c:lblOffset val="100"/>
        <c:noMultiLvlLbl val="0"/>
      </c:catAx>
      <c:valAx>
        <c:axId val="119994240"/>
        <c:scaling>
          <c:orientation val="minMax"/>
        </c:scaling>
        <c:delete val="0"/>
        <c:axPos val="l"/>
        <c:majorGridlines>
          <c:spPr>
            <a:ln>
              <a:noFill/>
            </a:ln>
          </c:spPr>
        </c:majorGridlines>
        <c:title>
          <c:tx>
            <c:rich>
              <a:bodyPr rot="0" vert="horz"/>
              <a:lstStyle/>
              <a:p>
                <a:pPr>
                  <a:defRPr/>
                </a:pPr>
                <a:r>
                  <a:rPr lang="ja-JP"/>
                  <a:t>利用者数</a:t>
                </a:r>
                <a:endParaRPr lang="en-US"/>
              </a:p>
              <a:p>
                <a:pPr>
                  <a:defRPr/>
                </a:pPr>
                <a:r>
                  <a:rPr lang="ja-JP"/>
                  <a:t>（人）</a:t>
                </a:r>
              </a:p>
            </c:rich>
          </c:tx>
          <c:layout>
            <c:manualLayout>
              <c:xMode val="edge"/>
              <c:yMode val="edge"/>
              <c:x val="0"/>
              <c:y val="1.0980550508109563E-2"/>
            </c:manualLayout>
          </c:layout>
          <c:overlay val="0"/>
        </c:title>
        <c:numFmt formatCode="0_);[Red]\(0\)" sourceLinked="1"/>
        <c:majorTickMark val="out"/>
        <c:minorTickMark val="none"/>
        <c:tickLblPos val="nextTo"/>
        <c:crossAx val="119992704"/>
        <c:crosses val="autoZero"/>
        <c:crossBetween val="between"/>
      </c:valAx>
    </c:plotArea>
    <c:legend>
      <c:legendPos val="l"/>
      <c:layout>
        <c:manualLayout>
          <c:xMode val="edge"/>
          <c:yMode val="edge"/>
          <c:x val="0.14689145202767107"/>
          <c:y val="5.5086390640099511E-3"/>
          <c:w val="0.58577149914743198"/>
          <c:h val="0.28170802835990616"/>
        </c:manualLayout>
      </c:layout>
      <c:overlay val="1"/>
    </c:legend>
    <c:plotVisOnly val="1"/>
    <c:dispBlanksAs val="gap"/>
    <c:showDLblsOverMax val="0"/>
  </c:chart>
  <c:spPr>
    <a:ln>
      <a:noFill/>
    </a:ln>
  </c:spPr>
  <c:txPr>
    <a:bodyPr/>
    <a:lstStyle/>
    <a:p>
      <a:pPr>
        <a:defRPr sz="600"/>
      </a:pPr>
      <a:endParaRPr lang="ja-JP"/>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97462817147859"/>
          <c:y val="0.21694421681452714"/>
          <c:w val="0.82956891179969405"/>
          <c:h val="0.61785394472749733"/>
        </c:manualLayout>
      </c:layout>
      <c:lineChart>
        <c:grouping val="standard"/>
        <c:varyColors val="0"/>
        <c:ser>
          <c:idx val="0"/>
          <c:order val="0"/>
          <c:tx>
            <c:strRef>
              <c:f>'⑤-2地域定着'!$V$1</c:f>
              <c:strCache>
                <c:ptCount val="1"/>
                <c:pt idx="0">
                  <c:v>身体障害者</c:v>
                </c:pt>
              </c:strCache>
            </c:strRef>
          </c:tx>
          <c:spPr>
            <a:ln w="19050"/>
          </c:spPr>
          <c:marker>
            <c:symbol val="diamond"/>
            <c:size val="3"/>
          </c:marker>
          <c:dLbls>
            <c:dLbl>
              <c:idx val="0"/>
              <c:layout>
                <c:manualLayout>
                  <c:x val="-4.2249289048666629E-2"/>
                  <c:y val="1.55301154907091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835-4C61-82F0-C6CA69AC1F37}"/>
                </c:ext>
              </c:extLst>
            </c:dLbl>
            <c:dLbl>
              <c:idx val="1"/>
              <c:layout>
                <c:manualLayout>
                  <c:x val="-4.4333694200972801E-2"/>
                  <c:y val="2.13629795923241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835-4C61-82F0-C6CA69AC1F37}"/>
                </c:ext>
              </c:extLst>
            </c:dLbl>
            <c:dLbl>
              <c:idx val="2"/>
              <c:layout>
                <c:manualLayout>
                  <c:x val="-4.8342165647715332E-2"/>
                  <c:y val="3.30287077955539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835-4C61-82F0-C6CA69AC1F37}"/>
                </c:ext>
              </c:extLst>
            </c:dLbl>
            <c:dLbl>
              <c:idx val="3"/>
              <c:layout>
                <c:manualLayout>
                  <c:x val="-4.4333694200972835E-2"/>
                  <c:y val="3.3028707795553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835-4C61-82F0-C6CA69AC1F37}"/>
                </c:ext>
              </c:extLst>
            </c:dLbl>
            <c:dLbl>
              <c:idx val="4"/>
              <c:layout>
                <c:manualLayout>
                  <c:x val="-4.8342165647715332E-2"/>
                  <c:y val="3.88615718971687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835-4C61-82F0-C6CA69AC1F37}"/>
                </c:ext>
              </c:extLst>
            </c:dLbl>
            <c:dLbl>
              <c:idx val="5"/>
              <c:layout>
                <c:manualLayout>
                  <c:x val="-4.4333694200972766E-2"/>
                  <c:y val="5.05273001003986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835-4C61-82F0-C6CA69AC1F37}"/>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'⑤-2地域定着'!$U$2:$U$16</c:f>
              <c:strCache>
                <c:ptCount val="15"/>
                <c:pt idx="0">
                  <c:v>H24.4月</c:v>
                </c:pt>
                <c:pt idx="1">
                  <c:v>H24.10月</c:v>
                </c:pt>
                <c:pt idx="2">
                  <c:v>H25.4月</c:v>
                </c:pt>
                <c:pt idx="3">
                  <c:v>H25.10月</c:v>
                </c:pt>
                <c:pt idx="4">
                  <c:v>H26.4月</c:v>
                </c:pt>
                <c:pt idx="5">
                  <c:v>H26.10月</c:v>
                </c:pt>
                <c:pt idx="6">
                  <c:v>H27.4月</c:v>
                </c:pt>
                <c:pt idx="7">
                  <c:v>H27.10月</c:v>
                </c:pt>
                <c:pt idx="8">
                  <c:v>H28.4月</c:v>
                </c:pt>
                <c:pt idx="9">
                  <c:v>H28.10月</c:v>
                </c:pt>
                <c:pt idx="10">
                  <c:v>H29.4月</c:v>
                </c:pt>
                <c:pt idx="11">
                  <c:v>H29.10月</c:v>
                </c:pt>
                <c:pt idx="12">
                  <c:v>H30.4月</c:v>
                </c:pt>
                <c:pt idx="13">
                  <c:v>H30.10月</c:v>
                </c:pt>
                <c:pt idx="14">
                  <c:v>H30.12月</c:v>
                </c:pt>
              </c:strCache>
            </c:strRef>
          </c:cat>
          <c:val>
            <c:numRef>
              <c:f>'⑤-2地域定着'!$V$2:$V$16</c:f>
              <c:numCache>
                <c:formatCode>0_);[Red]\(0\)</c:formatCode>
                <c:ptCount val="15"/>
                <c:pt idx="0">
                  <c:v>68</c:v>
                </c:pt>
                <c:pt idx="1">
                  <c:v>149</c:v>
                </c:pt>
                <c:pt idx="2">
                  <c:v>199</c:v>
                </c:pt>
                <c:pt idx="3">
                  <c:v>247</c:v>
                </c:pt>
                <c:pt idx="4">
                  <c:v>291</c:v>
                </c:pt>
                <c:pt idx="5" formatCode="#,##0_);[Red]\(#,##0\)">
                  <c:v>334</c:v>
                </c:pt>
                <c:pt idx="6" formatCode="#,##0_ ">
                  <c:v>331</c:v>
                </c:pt>
                <c:pt idx="7" formatCode="#,##0_ ">
                  <c:v>346</c:v>
                </c:pt>
                <c:pt idx="8" formatCode="#,##0_ ">
                  <c:v>371</c:v>
                </c:pt>
                <c:pt idx="9" formatCode="#,##0_ ">
                  <c:v>381</c:v>
                </c:pt>
                <c:pt idx="10" formatCode="#,##0_ ">
                  <c:v>382</c:v>
                </c:pt>
                <c:pt idx="11" formatCode="#,##0_ ">
                  <c:v>403</c:v>
                </c:pt>
                <c:pt idx="12" formatCode="#,##0_ ">
                  <c:v>430</c:v>
                </c:pt>
                <c:pt idx="13" formatCode="General">
                  <c:v>439</c:v>
                </c:pt>
                <c:pt idx="14" formatCode="General">
                  <c:v>437</c:v>
                </c:pt>
              </c:numCache>
            </c:numRef>
          </c:val>
          <c:smooth val="0"/>
          <c:extLst>
            <c:ext xmlns:c16="http://schemas.microsoft.com/office/drawing/2014/chart" uri="{C3380CC4-5D6E-409C-BE32-E72D297353CC}">
              <c16:uniqueId val="{00000006-B835-4C61-82F0-C6CA69AC1F37}"/>
            </c:ext>
          </c:extLst>
        </c:ser>
        <c:ser>
          <c:idx val="1"/>
          <c:order val="1"/>
          <c:tx>
            <c:strRef>
              <c:f>'⑤-2地域定着'!$W$1</c:f>
              <c:strCache>
                <c:ptCount val="1"/>
                <c:pt idx="0">
                  <c:v>知的障害者</c:v>
                </c:pt>
              </c:strCache>
            </c:strRef>
          </c:tx>
          <c:spPr>
            <a:ln w="19050"/>
          </c:spPr>
          <c:dLbls>
            <c:dLbl>
              <c:idx val="1"/>
              <c:layout>
                <c:manualLayout>
                  <c:x val="-5.2350637094457891E-2"/>
                  <c:y val="-2.71958436939391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835-4C61-82F0-C6CA69AC1F37}"/>
                </c:ext>
              </c:extLst>
            </c:dLbl>
            <c:dLbl>
              <c:idx val="2"/>
              <c:layout>
                <c:manualLayout>
                  <c:x val="-5.6359108541200492E-2"/>
                  <c:y val="7.801340915750478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835-4C61-82F0-C6CA69AC1F37}"/>
                </c:ext>
              </c:extLst>
            </c:dLbl>
            <c:dLbl>
              <c:idx val="3"/>
              <c:layout>
                <c:manualLayout>
                  <c:x val="-5.2350637094457933E-2"/>
                  <c:y val="-9.6972513890942903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835-4C61-82F0-C6CA69AC1F37}"/>
                </c:ext>
              </c:extLst>
            </c:dLbl>
            <c:dLbl>
              <c:idx val="4"/>
              <c:layout>
                <c:manualLayout>
                  <c:x val="-5.2350637094457891E-2"/>
                  <c:y val="-2.71958436939390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835-4C61-82F0-C6CA69AC1F37}"/>
                </c:ext>
              </c:extLst>
            </c:dLbl>
            <c:dLbl>
              <c:idx val="5"/>
              <c:layout>
                <c:manualLayout>
                  <c:x val="-4.8342165647715332E-2"/>
                  <c:y val="-4.46944359987838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835-4C61-82F0-C6CA69AC1F37}"/>
                </c:ext>
              </c:extLst>
            </c:dLbl>
            <c:dLbl>
              <c:idx val="6"/>
              <c:layout>
                <c:manualLayout>
                  <c:x val="-5.2350637094457891E-2"/>
                  <c:y val="-3.88615718971688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835-4C61-82F0-C6CA69AC1F37}"/>
                </c:ext>
              </c:extLst>
            </c:dLbl>
            <c:dLbl>
              <c:idx val="7"/>
              <c:layout>
                <c:manualLayout>
                  <c:x val="-5.2350637094457968E-2"/>
                  <c:y val="-4.46944359987839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835-4C61-82F0-C6CA69AC1F37}"/>
                </c:ext>
              </c:extLst>
            </c:dLbl>
            <c:dLbl>
              <c:idx val="8"/>
              <c:layout>
                <c:manualLayout>
                  <c:x val="-4.8342165647715332E-2"/>
                  <c:y val="-4.46944359987839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835-4C61-82F0-C6CA69AC1F37}"/>
                </c:ext>
              </c:extLst>
            </c:dLbl>
            <c:dLbl>
              <c:idx val="9"/>
              <c:layout>
                <c:manualLayout>
                  <c:x val="-5.2350637094457891E-2"/>
                  <c:y val="-5.05273001003987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835-4C61-82F0-C6CA69AC1F37}"/>
                </c:ext>
              </c:extLst>
            </c:dLbl>
            <c:dLbl>
              <c:idx val="10"/>
              <c:layout>
                <c:manualLayout>
                  <c:x val="-5.2350637094457891E-2"/>
                  <c:y val="-5.05273001003987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835-4C61-82F0-C6CA69AC1F37}"/>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'⑤-2地域定着'!$U$2:$U$16</c:f>
              <c:strCache>
                <c:ptCount val="15"/>
                <c:pt idx="0">
                  <c:v>H24.4月</c:v>
                </c:pt>
                <c:pt idx="1">
                  <c:v>H24.10月</c:v>
                </c:pt>
                <c:pt idx="2">
                  <c:v>H25.4月</c:v>
                </c:pt>
                <c:pt idx="3">
                  <c:v>H25.10月</c:v>
                </c:pt>
                <c:pt idx="4">
                  <c:v>H26.4月</c:v>
                </c:pt>
                <c:pt idx="5">
                  <c:v>H26.10月</c:v>
                </c:pt>
                <c:pt idx="6">
                  <c:v>H27.4月</c:v>
                </c:pt>
                <c:pt idx="7">
                  <c:v>H27.10月</c:v>
                </c:pt>
                <c:pt idx="8">
                  <c:v>H28.4月</c:v>
                </c:pt>
                <c:pt idx="9">
                  <c:v>H28.10月</c:v>
                </c:pt>
                <c:pt idx="10">
                  <c:v>H29.4月</c:v>
                </c:pt>
                <c:pt idx="11">
                  <c:v>H29.10月</c:v>
                </c:pt>
                <c:pt idx="12">
                  <c:v>H30.4月</c:v>
                </c:pt>
                <c:pt idx="13">
                  <c:v>H30.10月</c:v>
                </c:pt>
                <c:pt idx="14">
                  <c:v>H30.12月</c:v>
                </c:pt>
              </c:strCache>
            </c:strRef>
          </c:cat>
          <c:val>
            <c:numRef>
              <c:f>'⑤-2地域定着'!$W$2:$W$16</c:f>
              <c:numCache>
                <c:formatCode>0_);[Red]\(0\)</c:formatCode>
                <c:ptCount val="15"/>
                <c:pt idx="0">
                  <c:v>120</c:v>
                </c:pt>
                <c:pt idx="1">
                  <c:v>338</c:v>
                </c:pt>
                <c:pt idx="2">
                  <c:v>468</c:v>
                </c:pt>
                <c:pt idx="3">
                  <c:v>512</c:v>
                </c:pt>
                <c:pt idx="4">
                  <c:v>564</c:v>
                </c:pt>
                <c:pt idx="5" formatCode="#,##0_);[Red]\(#,##0\)">
                  <c:v>612</c:v>
                </c:pt>
                <c:pt idx="6" formatCode="#,##0_ ">
                  <c:v>635</c:v>
                </c:pt>
                <c:pt idx="7" formatCode="#,##0_ ">
                  <c:v>667</c:v>
                </c:pt>
                <c:pt idx="8" formatCode="#,##0_ ">
                  <c:v>719</c:v>
                </c:pt>
                <c:pt idx="9" formatCode="#,##0_ ">
                  <c:v>786</c:v>
                </c:pt>
                <c:pt idx="10" formatCode="#,##0_ ">
                  <c:v>820</c:v>
                </c:pt>
                <c:pt idx="11" formatCode="#,##0_ ">
                  <c:v>835</c:v>
                </c:pt>
                <c:pt idx="12" formatCode="#,##0_ ">
                  <c:v>862</c:v>
                </c:pt>
                <c:pt idx="13" formatCode="General">
                  <c:v>912</c:v>
                </c:pt>
                <c:pt idx="14" formatCode="General">
                  <c:v>907</c:v>
                </c:pt>
              </c:numCache>
            </c:numRef>
          </c:val>
          <c:smooth val="0"/>
          <c:extLst>
            <c:ext xmlns:c16="http://schemas.microsoft.com/office/drawing/2014/chart" uri="{C3380CC4-5D6E-409C-BE32-E72D297353CC}">
              <c16:uniqueId val="{00000011-B835-4C61-82F0-C6CA69AC1F37}"/>
            </c:ext>
          </c:extLst>
        </c:ser>
        <c:ser>
          <c:idx val="2"/>
          <c:order val="2"/>
          <c:tx>
            <c:strRef>
              <c:f>'⑤-2地域定着'!$X$1</c:f>
              <c:strCache>
                <c:ptCount val="1"/>
                <c:pt idx="0">
                  <c:v>精神障害者</c:v>
                </c:pt>
              </c:strCache>
            </c:strRef>
          </c:tx>
          <c:spPr>
            <a:ln w="19050"/>
          </c:spPr>
          <c:dLbls>
            <c:dLbl>
              <c:idx val="0"/>
              <c:layout>
                <c:manualLayout>
                  <c:x val="-4.6257760495409195E-2"/>
                  <c:y val="-3.88615718971691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835-4C61-82F0-C6CA69AC1F37}"/>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'⑤-2地域定着'!$U$2:$U$16</c:f>
              <c:strCache>
                <c:ptCount val="15"/>
                <c:pt idx="0">
                  <c:v>H24.4月</c:v>
                </c:pt>
                <c:pt idx="1">
                  <c:v>H24.10月</c:v>
                </c:pt>
                <c:pt idx="2">
                  <c:v>H25.4月</c:v>
                </c:pt>
                <c:pt idx="3">
                  <c:v>H25.10月</c:v>
                </c:pt>
                <c:pt idx="4">
                  <c:v>H26.4月</c:v>
                </c:pt>
                <c:pt idx="5">
                  <c:v>H26.10月</c:v>
                </c:pt>
                <c:pt idx="6">
                  <c:v>H27.4月</c:v>
                </c:pt>
                <c:pt idx="7">
                  <c:v>H27.10月</c:v>
                </c:pt>
                <c:pt idx="8">
                  <c:v>H28.4月</c:v>
                </c:pt>
                <c:pt idx="9">
                  <c:v>H28.10月</c:v>
                </c:pt>
                <c:pt idx="10">
                  <c:v>H29.4月</c:v>
                </c:pt>
                <c:pt idx="11">
                  <c:v>H29.10月</c:v>
                </c:pt>
                <c:pt idx="12">
                  <c:v>H30.4月</c:v>
                </c:pt>
                <c:pt idx="13">
                  <c:v>H30.10月</c:v>
                </c:pt>
                <c:pt idx="14">
                  <c:v>H30.12月</c:v>
                </c:pt>
              </c:strCache>
            </c:strRef>
          </c:cat>
          <c:val>
            <c:numRef>
              <c:f>'⑤-2地域定着'!$X$2:$X$16</c:f>
              <c:numCache>
                <c:formatCode>0_);[Red]\(0\)</c:formatCode>
                <c:ptCount val="15"/>
                <c:pt idx="0">
                  <c:v>95</c:v>
                </c:pt>
                <c:pt idx="1">
                  <c:v>430</c:v>
                </c:pt>
                <c:pt idx="2">
                  <c:v>624</c:v>
                </c:pt>
                <c:pt idx="3">
                  <c:v>806</c:v>
                </c:pt>
                <c:pt idx="4">
                  <c:v>927</c:v>
                </c:pt>
                <c:pt idx="5" formatCode="#,##0_);[Red]\(#,##0\)">
                  <c:v>1095</c:v>
                </c:pt>
                <c:pt idx="6" formatCode="#,##0_ ">
                  <c:v>1173</c:v>
                </c:pt>
                <c:pt idx="7" formatCode="#,##0_ ">
                  <c:v>1215</c:v>
                </c:pt>
                <c:pt idx="8" formatCode="#,##0_ ">
                  <c:v>1342</c:v>
                </c:pt>
                <c:pt idx="9" formatCode="#,##0_ ">
                  <c:v>1500</c:v>
                </c:pt>
                <c:pt idx="10" formatCode="#,##0_ ">
                  <c:v>1498</c:v>
                </c:pt>
                <c:pt idx="11" formatCode="#,##0_ ">
                  <c:v>1685</c:v>
                </c:pt>
                <c:pt idx="12" formatCode="#,##0_ ">
                  <c:v>1780</c:v>
                </c:pt>
                <c:pt idx="13" formatCode="General">
                  <c:v>1817</c:v>
                </c:pt>
                <c:pt idx="14" formatCode="General">
                  <c:v>1867</c:v>
                </c:pt>
              </c:numCache>
            </c:numRef>
          </c:val>
          <c:smooth val="0"/>
          <c:extLst>
            <c:ext xmlns:c16="http://schemas.microsoft.com/office/drawing/2014/chart" uri="{C3380CC4-5D6E-409C-BE32-E72D297353CC}">
              <c16:uniqueId val="{00000013-B835-4C61-82F0-C6CA69AC1F37}"/>
            </c:ext>
          </c:extLst>
        </c:ser>
        <c:ser>
          <c:idx val="3"/>
          <c:order val="3"/>
          <c:tx>
            <c:strRef>
              <c:f>'⑤-2地域定着'!$AA$1</c:f>
              <c:strCache>
                <c:ptCount val="1"/>
                <c:pt idx="0">
                  <c:v>合計（障害児及び難病等対象者を含む）</c:v>
                </c:pt>
              </c:strCache>
            </c:strRef>
          </c:tx>
          <c:spPr>
            <a:ln w="19050"/>
          </c:spP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'⑤-2地域定着'!$U$2:$U$16</c:f>
              <c:strCache>
                <c:ptCount val="15"/>
                <c:pt idx="0">
                  <c:v>H24.4月</c:v>
                </c:pt>
                <c:pt idx="1">
                  <c:v>H24.10月</c:v>
                </c:pt>
                <c:pt idx="2">
                  <c:v>H25.4月</c:v>
                </c:pt>
                <c:pt idx="3">
                  <c:v>H25.10月</c:v>
                </c:pt>
                <c:pt idx="4">
                  <c:v>H26.4月</c:v>
                </c:pt>
                <c:pt idx="5">
                  <c:v>H26.10月</c:v>
                </c:pt>
                <c:pt idx="6">
                  <c:v>H27.4月</c:v>
                </c:pt>
                <c:pt idx="7">
                  <c:v>H27.10月</c:v>
                </c:pt>
                <c:pt idx="8">
                  <c:v>H28.4月</c:v>
                </c:pt>
                <c:pt idx="9">
                  <c:v>H28.10月</c:v>
                </c:pt>
                <c:pt idx="10">
                  <c:v>H29.4月</c:v>
                </c:pt>
                <c:pt idx="11">
                  <c:v>H29.10月</c:v>
                </c:pt>
                <c:pt idx="12">
                  <c:v>H30.4月</c:v>
                </c:pt>
                <c:pt idx="13">
                  <c:v>H30.10月</c:v>
                </c:pt>
                <c:pt idx="14">
                  <c:v>H30.12月</c:v>
                </c:pt>
              </c:strCache>
            </c:strRef>
          </c:cat>
          <c:val>
            <c:numRef>
              <c:f>'⑤-2地域定着'!$AA$2:$AA$16</c:f>
              <c:numCache>
                <c:formatCode>#,##0_);[Red]\(#,##0\)</c:formatCode>
                <c:ptCount val="15"/>
                <c:pt idx="0">
                  <c:v>283</c:v>
                </c:pt>
                <c:pt idx="1">
                  <c:v>918</c:v>
                </c:pt>
                <c:pt idx="2">
                  <c:v>1291</c:v>
                </c:pt>
                <c:pt idx="3">
                  <c:v>1567</c:v>
                </c:pt>
                <c:pt idx="4">
                  <c:v>1785</c:v>
                </c:pt>
                <c:pt idx="5">
                  <c:v>2044</c:v>
                </c:pt>
                <c:pt idx="6">
                  <c:v>2143</c:v>
                </c:pt>
                <c:pt idx="7">
                  <c:v>2232</c:v>
                </c:pt>
                <c:pt idx="8">
                  <c:v>2435</c:v>
                </c:pt>
                <c:pt idx="9">
                  <c:v>2673</c:v>
                </c:pt>
                <c:pt idx="10">
                  <c:v>2707</c:v>
                </c:pt>
                <c:pt idx="11">
                  <c:v>2935</c:v>
                </c:pt>
                <c:pt idx="12">
                  <c:v>3084</c:v>
                </c:pt>
                <c:pt idx="13">
                  <c:v>3184</c:v>
                </c:pt>
                <c:pt idx="14">
                  <c:v>3228</c:v>
                </c:pt>
              </c:numCache>
            </c:numRef>
          </c:val>
          <c:smooth val="0"/>
          <c:extLst>
            <c:ext xmlns:c16="http://schemas.microsoft.com/office/drawing/2014/chart" uri="{C3380CC4-5D6E-409C-BE32-E72D297353CC}">
              <c16:uniqueId val="{00000014-B835-4C61-82F0-C6CA69AC1F37}"/>
            </c:ext>
          </c:extLst>
        </c:ser>
        <c:dLbls>
          <c:dLblPos val="t"/>
          <c:showLegendKey val="0"/>
          <c:showVal val="1"/>
          <c:showCatName val="0"/>
          <c:showSerName val="0"/>
          <c:showPercent val="0"/>
          <c:showBubbleSize val="0"/>
        </c:dLbls>
        <c:marker val="1"/>
        <c:smooth val="0"/>
        <c:axId val="123222272"/>
        <c:axId val="123228160"/>
      </c:lineChart>
      <c:catAx>
        <c:axId val="123222272"/>
        <c:scaling>
          <c:orientation val="minMax"/>
        </c:scaling>
        <c:delete val="0"/>
        <c:axPos val="b"/>
        <c:numFmt formatCode="General" sourceLinked="0"/>
        <c:majorTickMark val="out"/>
        <c:minorTickMark val="none"/>
        <c:tickLblPos val="nextTo"/>
        <c:txPr>
          <a:bodyPr/>
          <a:lstStyle/>
          <a:p>
            <a:pPr>
              <a:defRPr sz="500"/>
            </a:pPr>
            <a:endParaRPr lang="ja-JP"/>
          </a:p>
        </c:txPr>
        <c:crossAx val="123228160"/>
        <c:crosses val="autoZero"/>
        <c:auto val="1"/>
        <c:lblAlgn val="ctr"/>
        <c:lblOffset val="100"/>
        <c:noMultiLvlLbl val="0"/>
      </c:catAx>
      <c:valAx>
        <c:axId val="123228160"/>
        <c:scaling>
          <c:orientation val="minMax"/>
        </c:scaling>
        <c:delete val="0"/>
        <c:axPos val="l"/>
        <c:majorGridlines>
          <c:spPr>
            <a:ln>
              <a:noFill/>
            </a:ln>
          </c:spPr>
        </c:majorGridlines>
        <c:title>
          <c:tx>
            <c:rich>
              <a:bodyPr rot="0" vert="horz"/>
              <a:lstStyle/>
              <a:p>
                <a:pPr>
                  <a:defRPr/>
                </a:pPr>
                <a:r>
                  <a:rPr lang="ja-JP"/>
                  <a:t>利用者数</a:t>
                </a:r>
                <a:endParaRPr lang="en-US"/>
              </a:p>
              <a:p>
                <a:pPr>
                  <a:defRPr/>
                </a:pPr>
                <a:r>
                  <a:rPr lang="ja-JP"/>
                  <a:t>（人）</a:t>
                </a:r>
              </a:p>
            </c:rich>
          </c:tx>
          <c:layout>
            <c:manualLayout>
              <c:xMode val="edge"/>
              <c:yMode val="edge"/>
              <c:x val="1.1426465024386127E-2"/>
              <c:y val="8.1814705288535766E-2"/>
            </c:manualLayout>
          </c:layout>
          <c:overlay val="0"/>
        </c:title>
        <c:numFmt formatCode="0_);[Red]\(0\)" sourceLinked="1"/>
        <c:majorTickMark val="out"/>
        <c:minorTickMark val="none"/>
        <c:tickLblPos val="nextTo"/>
        <c:crossAx val="123222272"/>
        <c:crosses val="autoZero"/>
        <c:crossBetween val="between"/>
      </c:valAx>
    </c:plotArea>
    <c:legend>
      <c:legendPos val="l"/>
      <c:layout>
        <c:manualLayout>
          <c:xMode val="edge"/>
          <c:yMode val="edge"/>
          <c:x val="0.13650001281176261"/>
          <c:y val="1.9420036282968935E-2"/>
          <c:w val="0.41434525941953654"/>
          <c:h val="0.32592154503371229"/>
        </c:manualLayout>
      </c:layout>
      <c:overlay val="1"/>
    </c:legend>
    <c:plotVisOnly val="1"/>
    <c:dispBlanksAs val="gap"/>
    <c:showDLblsOverMax val="0"/>
  </c:chart>
  <c:spPr>
    <a:ln>
      <a:noFill/>
    </a:ln>
  </c:spPr>
  <c:txPr>
    <a:bodyPr/>
    <a:lstStyle/>
    <a:p>
      <a:pPr>
        <a:defRPr sz="600"/>
      </a:pPr>
      <a:endParaRPr lang="ja-JP"/>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294685039370099"/>
          <c:y val="4.5409078466418701E-2"/>
          <c:w val="0.84142562471661797"/>
          <c:h val="0.54930119071680794"/>
        </c:manualLayout>
      </c:layout>
      <c:barChart>
        <c:barDir val="col"/>
        <c:grouping val="clustered"/>
        <c:varyColors val="0"/>
        <c:ser>
          <c:idx val="0"/>
          <c:order val="0"/>
          <c:spPr>
            <a:solidFill>
              <a:srgbClr val="1F497D">
                <a:lumMod val="60000"/>
                <a:lumOff val="40000"/>
              </a:srgbClr>
            </a:solidFill>
          </c:spPr>
          <c:invertIfNegative val="0"/>
          <c:dLbls>
            <c:dLbl>
              <c:idx val="0"/>
              <c:layout>
                <c:manualLayout>
                  <c:x val="-2.8817037903481105E-3"/>
                  <c:y val="2.65016193115421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97F-4D65-9778-D4F70446753F}"/>
                </c:ext>
              </c:extLst>
            </c:dLbl>
            <c:dLbl>
              <c:idx val="3"/>
              <c:layout>
                <c:manualLayout>
                  <c:x val="1.1526815161392402E-2"/>
                  <c:y val="6.625404827885538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97F-4D65-9778-D4F70446753F}"/>
                </c:ext>
              </c:extLst>
            </c:dLbl>
            <c:dLbl>
              <c:idx val="6"/>
              <c:layout>
                <c:manualLayout>
                  <c:x val="5.7634075806962106E-3"/>
                  <c:y val="1.9876214483656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97F-4D65-9778-D4F70446753F}"/>
                </c:ext>
              </c:extLst>
            </c:dLbl>
            <c:spPr>
              <a:noFill/>
              <a:ln>
                <a:noFill/>
              </a:ln>
              <a:effectLst/>
            </c:spPr>
            <c:txPr>
              <a:bodyPr/>
              <a:lstStyle/>
              <a:p>
                <a:pPr>
                  <a:defRPr sz="12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Sheet1!$A$3:$G$3</c:f>
              <c:strCache>
                <c:ptCount val="7"/>
                <c:pt idx="0">
                  <c:v>～30%</c:v>
                </c:pt>
                <c:pt idx="1">
                  <c:v>30～40%</c:v>
                </c:pt>
                <c:pt idx="2">
                  <c:v>40～50％</c:v>
                </c:pt>
                <c:pt idx="3">
                  <c:v>50～60%</c:v>
                </c:pt>
                <c:pt idx="4">
                  <c:v>60～70％</c:v>
                </c:pt>
                <c:pt idx="5">
                  <c:v>70～80%</c:v>
                </c:pt>
                <c:pt idx="6">
                  <c:v>80％～</c:v>
                </c:pt>
              </c:strCache>
            </c:strRef>
          </c:cat>
          <c:val>
            <c:numRef>
              <c:f>Sheet1!$A$4:$G$4</c:f>
              <c:numCache>
                <c:formatCode>0.0%</c:formatCode>
                <c:ptCount val="7"/>
                <c:pt idx="0">
                  <c:v>0.25</c:v>
                </c:pt>
                <c:pt idx="1">
                  <c:v>0.107142857142857</c:v>
                </c:pt>
                <c:pt idx="2">
                  <c:v>0.107142857142857</c:v>
                </c:pt>
                <c:pt idx="3">
                  <c:v>0.14285714285714302</c:v>
                </c:pt>
                <c:pt idx="4">
                  <c:v>7.1428571428571411E-2</c:v>
                </c:pt>
                <c:pt idx="5">
                  <c:v>7.1428571428571411E-2</c:v>
                </c:pt>
                <c:pt idx="6">
                  <c:v>0.25</c:v>
                </c:pt>
              </c:numCache>
            </c:numRef>
          </c:val>
          <c:extLst>
            <c:ext xmlns:c16="http://schemas.microsoft.com/office/drawing/2014/chart" uri="{C3380CC4-5D6E-409C-BE32-E72D297353CC}">
              <c16:uniqueId val="{00000003-C97F-4D65-9778-D4F70446753F}"/>
            </c:ext>
          </c:extLst>
        </c:ser>
        <c:dLbls>
          <c:showLegendKey val="0"/>
          <c:showVal val="0"/>
          <c:showCatName val="0"/>
          <c:showSerName val="0"/>
          <c:showPercent val="0"/>
          <c:showBubbleSize val="0"/>
        </c:dLbls>
        <c:gapWidth val="150"/>
        <c:axId val="318890368"/>
        <c:axId val="318891904"/>
      </c:barChart>
      <c:catAx>
        <c:axId val="318890368"/>
        <c:scaling>
          <c:orientation val="minMax"/>
        </c:scaling>
        <c:delete val="0"/>
        <c:axPos val="b"/>
        <c:numFmt formatCode="General" sourceLinked="0"/>
        <c:majorTickMark val="out"/>
        <c:minorTickMark val="none"/>
        <c:tickLblPos val="nextTo"/>
        <c:txPr>
          <a:bodyPr/>
          <a:lstStyle/>
          <a:p>
            <a:pPr>
              <a:defRPr sz="900"/>
            </a:pPr>
            <a:endParaRPr lang="ja-JP"/>
          </a:p>
        </c:txPr>
        <c:crossAx val="318891904"/>
        <c:crosses val="autoZero"/>
        <c:auto val="1"/>
        <c:lblAlgn val="ctr"/>
        <c:lblOffset val="100"/>
        <c:noMultiLvlLbl val="0"/>
      </c:catAx>
      <c:valAx>
        <c:axId val="318891904"/>
        <c:scaling>
          <c:orientation val="minMax"/>
        </c:scaling>
        <c:delete val="0"/>
        <c:axPos val="l"/>
        <c:majorGridlines/>
        <c:numFmt formatCode="0.0%" sourceLinked="1"/>
        <c:majorTickMark val="out"/>
        <c:minorTickMark val="none"/>
        <c:tickLblPos val="nextTo"/>
        <c:txPr>
          <a:bodyPr/>
          <a:lstStyle/>
          <a:p>
            <a:pPr>
              <a:defRPr sz="1000"/>
            </a:pPr>
            <a:endParaRPr lang="ja-JP"/>
          </a:p>
        </c:txPr>
        <c:crossAx val="318890368"/>
        <c:crosses val="autoZero"/>
        <c:crossBetween val="between"/>
      </c:valAx>
    </c:plotArea>
    <c:plotVisOnly val="1"/>
    <c:dispBlanksAs val="gap"/>
    <c:showDLblsOverMax val="0"/>
  </c:chart>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177347623213805E-2"/>
          <c:y val="4.369047619047621E-2"/>
          <c:w val="0.91366998396033794"/>
          <c:h val="0.59720658697694462"/>
        </c:manualLayout>
      </c:layout>
      <c:barChart>
        <c:barDir val="col"/>
        <c:grouping val="clustered"/>
        <c:varyColors val="0"/>
        <c:ser>
          <c:idx val="0"/>
          <c:order val="0"/>
          <c:tx>
            <c:strRef>
              <c:f>Sheet1!$B$1</c:f>
              <c:strCache>
                <c:ptCount val="1"/>
                <c:pt idx="0">
                  <c:v>事業者数</c:v>
                </c:pt>
              </c:strCache>
            </c:strRef>
          </c:tx>
          <c:invertIfNegative val="0"/>
          <c:dLbls>
            <c:dLbl>
              <c:idx val="2"/>
              <c:layout>
                <c:manualLayout>
                  <c:x val="-3.2030352943766008E-2"/>
                  <c:y val="1.13877344236865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364-4006-BFFF-B4D2D831B95A}"/>
                </c:ext>
              </c:extLst>
            </c:dLbl>
            <c:dLbl>
              <c:idx val="4"/>
              <c:layout>
                <c:manualLayout>
                  <c:x val="6.6972556155147106E-2"/>
                  <c:y val="2.846933605921620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364-4006-BFFF-B4D2D831B95A}"/>
                </c:ext>
              </c:extLst>
            </c:dLbl>
            <c:dLbl>
              <c:idx val="5"/>
              <c:layout>
                <c:manualLayout>
                  <c:x val="-5.8237005352301807E-3"/>
                  <c:y val="2.846933605921620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364-4006-BFFF-B4D2D831B95A}"/>
                </c:ext>
              </c:extLst>
            </c:dLbl>
            <c:dLbl>
              <c:idx val="8"/>
              <c:layout>
                <c:manualLayout>
                  <c:x val="-1.0676660976890006E-16"/>
                  <c:y val="1.7081601635529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364-4006-BFFF-B4D2D831B95A}"/>
                </c:ext>
              </c:extLst>
            </c:dLbl>
            <c:spPr>
              <a:noFill/>
              <a:ln>
                <a:noFill/>
              </a:ln>
              <a:effectLst/>
            </c:spPr>
            <c:txPr>
              <a:bodyPr/>
              <a:lstStyle/>
              <a:p>
                <a:pPr>
                  <a:defRPr sz="12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～１時間</c:v>
                </c:pt>
                <c:pt idx="1">
                  <c:v>１～２時間</c:v>
                </c:pt>
                <c:pt idx="2">
                  <c:v>２～３時間</c:v>
                </c:pt>
                <c:pt idx="3">
                  <c:v>３～４時間</c:v>
                </c:pt>
                <c:pt idx="4">
                  <c:v>４～５時間</c:v>
                </c:pt>
                <c:pt idx="5">
                  <c:v>５～６時間</c:v>
                </c:pt>
                <c:pt idx="6">
                  <c:v>６～７時間</c:v>
                </c:pt>
                <c:pt idx="7">
                  <c:v>７～８時間</c:v>
                </c:pt>
                <c:pt idx="8">
                  <c:v>８時間～</c:v>
                </c:pt>
              </c:strCache>
            </c:strRef>
          </c:cat>
          <c:val>
            <c:numRef>
              <c:f>Sheet1!$B$2:$B$10</c:f>
              <c:numCache>
                <c:formatCode>0.0%</c:formatCode>
                <c:ptCount val="9"/>
                <c:pt idx="0">
                  <c:v>3.5128805620608899E-3</c:v>
                </c:pt>
                <c:pt idx="1">
                  <c:v>2.9274004683840803E-2</c:v>
                </c:pt>
                <c:pt idx="2">
                  <c:v>9.4847775175644022E-2</c:v>
                </c:pt>
                <c:pt idx="3">
                  <c:v>0.12763466042154598</c:v>
                </c:pt>
                <c:pt idx="4">
                  <c:v>0.32552693208430911</c:v>
                </c:pt>
                <c:pt idx="5">
                  <c:v>8.0796252927400516E-2</c:v>
                </c:pt>
                <c:pt idx="6">
                  <c:v>9.3676814988290447E-2</c:v>
                </c:pt>
                <c:pt idx="7">
                  <c:v>5.386416861826699E-2</c:v>
                </c:pt>
                <c:pt idx="8">
                  <c:v>0.19086651053864198</c:v>
                </c:pt>
              </c:numCache>
            </c:numRef>
          </c:val>
          <c:extLst>
            <c:ext xmlns:c16="http://schemas.microsoft.com/office/drawing/2014/chart" uri="{C3380CC4-5D6E-409C-BE32-E72D297353CC}">
              <c16:uniqueId val="{00000004-3364-4006-BFFF-B4D2D831B95A}"/>
            </c:ext>
          </c:extLst>
        </c:ser>
        <c:dLbls>
          <c:showLegendKey val="0"/>
          <c:showVal val="1"/>
          <c:showCatName val="0"/>
          <c:showSerName val="0"/>
          <c:showPercent val="0"/>
          <c:showBubbleSize val="0"/>
        </c:dLbls>
        <c:gapWidth val="150"/>
        <c:axId val="318881152"/>
        <c:axId val="318882944"/>
      </c:barChart>
      <c:catAx>
        <c:axId val="318881152"/>
        <c:scaling>
          <c:orientation val="minMax"/>
        </c:scaling>
        <c:delete val="0"/>
        <c:axPos val="b"/>
        <c:numFmt formatCode="General" sourceLinked="0"/>
        <c:majorTickMark val="out"/>
        <c:minorTickMark val="none"/>
        <c:tickLblPos val="nextTo"/>
        <c:txPr>
          <a:bodyPr/>
          <a:lstStyle/>
          <a:p>
            <a:pPr>
              <a:defRPr sz="800">
                <a:latin typeface="ＭＳ ゴシック" panose="020B0609070205080204" pitchFamily="49" charset="-128"/>
                <a:ea typeface="ＭＳ ゴシック" panose="020B0609070205080204" pitchFamily="49" charset="-128"/>
              </a:defRPr>
            </a:pPr>
            <a:endParaRPr lang="ja-JP"/>
          </a:p>
        </c:txPr>
        <c:crossAx val="318882944"/>
        <c:crosses val="autoZero"/>
        <c:auto val="1"/>
        <c:lblAlgn val="ctr"/>
        <c:lblOffset val="100"/>
        <c:noMultiLvlLbl val="0"/>
      </c:catAx>
      <c:valAx>
        <c:axId val="318882944"/>
        <c:scaling>
          <c:orientation val="minMax"/>
        </c:scaling>
        <c:delete val="0"/>
        <c:axPos val="l"/>
        <c:majorGridlines/>
        <c:numFmt formatCode="0.0%" sourceLinked="1"/>
        <c:majorTickMark val="out"/>
        <c:minorTickMark val="none"/>
        <c:tickLblPos val="nextTo"/>
        <c:txPr>
          <a:bodyPr/>
          <a:lstStyle/>
          <a:p>
            <a:pPr>
              <a:defRPr sz="1050"/>
            </a:pPr>
            <a:endParaRPr lang="ja-JP"/>
          </a:p>
        </c:txPr>
        <c:crossAx val="318881152"/>
        <c:crosses val="autoZero"/>
        <c:crossBetween val="between"/>
      </c:valAx>
    </c:plotArea>
    <c:plotVisOnly val="1"/>
    <c:dispBlanksAs val="gap"/>
    <c:showDLblsOverMax val="0"/>
  </c:chart>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9.7222248375415918E-2"/>
          <c:y val="2.0091195211009605E-2"/>
          <c:w val="0.88081044900026373"/>
          <c:h val="0.86250879449194784"/>
        </c:manualLayout>
      </c:layout>
      <c:barChart>
        <c:barDir val="col"/>
        <c:grouping val="stacked"/>
        <c:varyColors val="0"/>
        <c:ser>
          <c:idx val="0"/>
          <c:order val="0"/>
          <c:tx>
            <c:strRef>
              <c:f>Sheet1!$B$1</c:f>
              <c:strCache>
                <c:ptCount val="1"/>
                <c:pt idx="0">
                  <c:v>社会福祉法人</c:v>
                </c:pt>
              </c:strCache>
            </c:strRef>
          </c:tx>
          <c:spPr>
            <a:solidFill>
              <a:schemeClr val="accent5">
                <a:lumMod val="60000"/>
                <a:lumOff val="40000"/>
              </a:schemeClr>
            </a:solidFill>
            <a:scene3d>
              <a:camera prst="orthographicFront"/>
              <a:lightRig rig="threePt" dir="t"/>
            </a:scene3d>
            <a:sp3d>
              <a:bevelT/>
            </a:sp3d>
          </c:spPr>
          <c:invertIfNegative val="0"/>
          <c:dLbls>
            <c:spPr>
              <a:noFill/>
              <a:ln>
                <a:noFill/>
              </a:ln>
              <a:effectLst/>
            </c:spPr>
            <c:txPr>
              <a:bodyPr/>
              <a:lstStyle/>
              <a:p>
                <a:pPr>
                  <a:defRPr sz="1400"/>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Ｈ22年</c:v>
                </c:pt>
                <c:pt idx="1">
                  <c:v>Ｈ23年</c:v>
                </c:pt>
                <c:pt idx="2">
                  <c:v>Ｈ24年</c:v>
                </c:pt>
                <c:pt idx="3">
                  <c:v>Ｈ25年</c:v>
                </c:pt>
                <c:pt idx="4">
                  <c:v>Ｈ26年</c:v>
                </c:pt>
                <c:pt idx="5">
                  <c:v>Ｈ27年</c:v>
                </c:pt>
                <c:pt idx="6">
                  <c:v>Ｈ28年</c:v>
                </c:pt>
              </c:strCache>
            </c:strRef>
          </c:cat>
          <c:val>
            <c:numRef>
              <c:f>Sheet1!$B$2:$B$8</c:f>
              <c:numCache>
                <c:formatCode>#,##0_);[Red]\(#,##0\)</c:formatCode>
                <c:ptCount val="7"/>
                <c:pt idx="0">
                  <c:v>306</c:v>
                </c:pt>
                <c:pt idx="1">
                  <c:v>371</c:v>
                </c:pt>
                <c:pt idx="2">
                  <c:v>431</c:v>
                </c:pt>
                <c:pt idx="3">
                  <c:v>466</c:v>
                </c:pt>
                <c:pt idx="4">
                  <c:v>502</c:v>
                </c:pt>
                <c:pt idx="5">
                  <c:v>530</c:v>
                </c:pt>
                <c:pt idx="6">
                  <c:v>564</c:v>
                </c:pt>
              </c:numCache>
            </c:numRef>
          </c:val>
          <c:extLst>
            <c:ext xmlns:c16="http://schemas.microsoft.com/office/drawing/2014/chart" uri="{C3380CC4-5D6E-409C-BE32-E72D297353CC}">
              <c16:uniqueId val="{00000000-03CF-4F0E-8688-DA9EA49D3DE4}"/>
            </c:ext>
          </c:extLst>
        </c:ser>
        <c:ser>
          <c:idx val="1"/>
          <c:order val="1"/>
          <c:tx>
            <c:strRef>
              <c:f>Sheet1!$C$1</c:f>
              <c:strCache>
                <c:ptCount val="1"/>
                <c:pt idx="0">
                  <c:v>営利法人</c:v>
                </c:pt>
              </c:strCache>
            </c:strRef>
          </c:tx>
          <c:spPr>
            <a:solidFill>
              <a:srgbClr val="FF5050"/>
            </a:solidFill>
            <a:scene3d>
              <a:camera prst="orthographicFront"/>
              <a:lightRig rig="threePt" dir="t"/>
            </a:scene3d>
            <a:sp3d>
              <a:bevelT/>
            </a:sp3d>
          </c:spPr>
          <c:invertIfNegative val="0"/>
          <c:dLbls>
            <c:spPr>
              <a:noFill/>
              <a:ln>
                <a:noFill/>
              </a:ln>
              <a:effectLst/>
            </c:spPr>
            <c:txPr>
              <a:bodyPr/>
              <a:lstStyle/>
              <a:p>
                <a:pPr>
                  <a:defRPr sz="1400"/>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Ｈ22年</c:v>
                </c:pt>
                <c:pt idx="1">
                  <c:v>Ｈ23年</c:v>
                </c:pt>
                <c:pt idx="2">
                  <c:v>Ｈ24年</c:v>
                </c:pt>
                <c:pt idx="3">
                  <c:v>Ｈ25年</c:v>
                </c:pt>
                <c:pt idx="4">
                  <c:v>Ｈ26年</c:v>
                </c:pt>
                <c:pt idx="5">
                  <c:v>Ｈ27年</c:v>
                </c:pt>
                <c:pt idx="6">
                  <c:v>Ｈ28年</c:v>
                </c:pt>
              </c:strCache>
            </c:strRef>
          </c:cat>
          <c:val>
            <c:numRef>
              <c:f>Sheet1!$C$2:$C$8</c:f>
              <c:numCache>
                <c:formatCode>#,##0_);[Red]\(#,##0\)</c:formatCode>
                <c:ptCount val="7"/>
                <c:pt idx="0">
                  <c:v>174</c:v>
                </c:pt>
                <c:pt idx="1">
                  <c:v>333</c:v>
                </c:pt>
                <c:pt idx="2">
                  <c:v>583</c:v>
                </c:pt>
                <c:pt idx="3">
                  <c:v>919</c:v>
                </c:pt>
                <c:pt idx="4">
                  <c:v>1335</c:v>
                </c:pt>
                <c:pt idx="5">
                  <c:v>1690</c:v>
                </c:pt>
                <c:pt idx="6">
                  <c:v>1994</c:v>
                </c:pt>
              </c:numCache>
            </c:numRef>
          </c:val>
          <c:extLst>
            <c:ext xmlns:c16="http://schemas.microsoft.com/office/drawing/2014/chart" uri="{C3380CC4-5D6E-409C-BE32-E72D297353CC}">
              <c16:uniqueId val="{00000001-03CF-4F0E-8688-DA9EA49D3DE4}"/>
            </c:ext>
          </c:extLst>
        </c:ser>
        <c:ser>
          <c:idx val="2"/>
          <c:order val="2"/>
          <c:tx>
            <c:strRef>
              <c:f>Sheet1!$D$1</c:f>
              <c:strCache>
                <c:ptCount val="1"/>
                <c:pt idx="0">
                  <c:v>NPO法人</c:v>
                </c:pt>
              </c:strCache>
            </c:strRef>
          </c:tx>
          <c:spPr>
            <a:solidFill>
              <a:schemeClr val="accent3">
                <a:lumMod val="60000"/>
                <a:lumOff val="40000"/>
              </a:schemeClr>
            </a:solidFill>
            <a:scene3d>
              <a:camera prst="orthographicFront"/>
              <a:lightRig rig="threePt" dir="t"/>
            </a:scene3d>
            <a:sp3d>
              <a:bevelT/>
            </a:sp3d>
          </c:spPr>
          <c:invertIfNegative val="0"/>
          <c:dLbls>
            <c:spPr>
              <a:noFill/>
              <a:ln>
                <a:noFill/>
              </a:ln>
              <a:effectLst/>
            </c:spPr>
            <c:txPr>
              <a:bodyPr/>
              <a:lstStyle/>
              <a:p>
                <a:pPr>
                  <a:defRPr sz="1400"/>
                </a:pPr>
                <a:endParaRPr lang="ja-JP"/>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Sheet1!$A$2:$A$8</c:f>
              <c:strCache>
                <c:ptCount val="7"/>
                <c:pt idx="0">
                  <c:v>Ｈ22年</c:v>
                </c:pt>
                <c:pt idx="1">
                  <c:v>Ｈ23年</c:v>
                </c:pt>
                <c:pt idx="2">
                  <c:v>Ｈ24年</c:v>
                </c:pt>
                <c:pt idx="3">
                  <c:v>Ｈ25年</c:v>
                </c:pt>
                <c:pt idx="4">
                  <c:v>Ｈ26年</c:v>
                </c:pt>
                <c:pt idx="5">
                  <c:v>Ｈ27年</c:v>
                </c:pt>
                <c:pt idx="6">
                  <c:v>Ｈ28年</c:v>
                </c:pt>
              </c:strCache>
            </c:strRef>
          </c:cat>
          <c:val>
            <c:numRef>
              <c:f>Sheet1!$D$2:$D$8</c:f>
              <c:numCache>
                <c:formatCode>#,##0_);[Red]\(#,##0\)</c:formatCode>
                <c:ptCount val="7"/>
                <c:pt idx="0">
                  <c:v>190</c:v>
                </c:pt>
                <c:pt idx="1">
                  <c:v>281</c:v>
                </c:pt>
                <c:pt idx="2">
                  <c:v>375</c:v>
                </c:pt>
                <c:pt idx="3">
                  <c:v>446</c:v>
                </c:pt>
                <c:pt idx="4">
                  <c:v>509</c:v>
                </c:pt>
                <c:pt idx="5">
                  <c:v>532</c:v>
                </c:pt>
                <c:pt idx="6">
                  <c:v>572</c:v>
                </c:pt>
              </c:numCache>
            </c:numRef>
          </c:val>
          <c:extLst>
            <c:ext xmlns:c16="http://schemas.microsoft.com/office/drawing/2014/chart" uri="{C3380CC4-5D6E-409C-BE32-E72D297353CC}">
              <c16:uniqueId val="{00000002-03CF-4F0E-8688-DA9EA49D3DE4}"/>
            </c:ext>
          </c:extLst>
        </c:ser>
        <c:ser>
          <c:idx val="3"/>
          <c:order val="3"/>
          <c:tx>
            <c:strRef>
              <c:f>Sheet1!$E$1</c:f>
              <c:strCache>
                <c:ptCount val="1"/>
                <c:pt idx="0">
                  <c:v>その他</c:v>
                </c:pt>
              </c:strCache>
            </c:strRef>
          </c:tx>
          <c:spPr>
            <a:solidFill>
              <a:schemeClr val="accent4">
                <a:lumMod val="60000"/>
                <a:lumOff val="40000"/>
              </a:schemeClr>
            </a:solidFill>
            <a:scene3d>
              <a:camera prst="orthographicFront"/>
              <a:lightRig rig="threePt" dir="t"/>
            </a:scene3d>
            <a:sp3d>
              <a:bevelT/>
            </a:sp3d>
          </c:spPr>
          <c:invertIfNegative val="0"/>
          <c:dLbls>
            <c:spPr>
              <a:noFill/>
              <a:ln>
                <a:noFill/>
              </a:ln>
              <a:effectLst/>
            </c:spPr>
            <c:txPr>
              <a:bodyPr/>
              <a:lstStyle/>
              <a:p>
                <a:pPr>
                  <a:defRPr sz="1400"/>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Ｈ22年</c:v>
                </c:pt>
                <c:pt idx="1">
                  <c:v>Ｈ23年</c:v>
                </c:pt>
                <c:pt idx="2">
                  <c:v>Ｈ24年</c:v>
                </c:pt>
                <c:pt idx="3">
                  <c:v>Ｈ25年</c:v>
                </c:pt>
                <c:pt idx="4">
                  <c:v>Ｈ26年</c:v>
                </c:pt>
                <c:pt idx="5">
                  <c:v>Ｈ27年</c:v>
                </c:pt>
                <c:pt idx="6">
                  <c:v>Ｈ28年</c:v>
                </c:pt>
              </c:strCache>
            </c:strRef>
          </c:cat>
          <c:val>
            <c:numRef>
              <c:f>Sheet1!$E$2:$E$8</c:f>
              <c:numCache>
                <c:formatCode>#,##0_);[Red]\(#,##0\)</c:formatCode>
                <c:ptCount val="7"/>
                <c:pt idx="0">
                  <c:v>37</c:v>
                </c:pt>
                <c:pt idx="1">
                  <c:v>73</c:v>
                </c:pt>
                <c:pt idx="2">
                  <c:v>138</c:v>
                </c:pt>
                <c:pt idx="3">
                  <c:v>223</c:v>
                </c:pt>
                <c:pt idx="4">
                  <c:v>322</c:v>
                </c:pt>
                <c:pt idx="5">
                  <c:v>406</c:v>
                </c:pt>
                <c:pt idx="6">
                  <c:v>466</c:v>
                </c:pt>
              </c:numCache>
            </c:numRef>
          </c:val>
          <c:extLst>
            <c:ext xmlns:c16="http://schemas.microsoft.com/office/drawing/2014/chart" uri="{C3380CC4-5D6E-409C-BE32-E72D297353CC}">
              <c16:uniqueId val="{00000003-03CF-4F0E-8688-DA9EA49D3DE4}"/>
            </c:ext>
          </c:extLst>
        </c:ser>
        <c:dLbls>
          <c:showLegendKey val="0"/>
          <c:showVal val="0"/>
          <c:showCatName val="0"/>
          <c:showSerName val="0"/>
          <c:showPercent val="0"/>
          <c:showBubbleSize val="0"/>
        </c:dLbls>
        <c:gapWidth val="95"/>
        <c:overlap val="100"/>
        <c:serLines/>
        <c:axId val="331468160"/>
        <c:axId val="331478144"/>
      </c:barChart>
      <c:catAx>
        <c:axId val="331468160"/>
        <c:scaling>
          <c:orientation val="minMax"/>
        </c:scaling>
        <c:delete val="0"/>
        <c:axPos val="b"/>
        <c:numFmt formatCode="General" sourceLinked="0"/>
        <c:majorTickMark val="out"/>
        <c:minorTickMark val="none"/>
        <c:tickLblPos val="nextTo"/>
        <c:txPr>
          <a:bodyPr/>
          <a:lstStyle/>
          <a:p>
            <a:pPr>
              <a:defRPr sz="1200"/>
            </a:pPr>
            <a:endParaRPr lang="ja-JP"/>
          </a:p>
        </c:txPr>
        <c:crossAx val="331478144"/>
        <c:crosses val="autoZero"/>
        <c:auto val="1"/>
        <c:lblAlgn val="ctr"/>
        <c:lblOffset val="100"/>
        <c:noMultiLvlLbl val="0"/>
      </c:catAx>
      <c:valAx>
        <c:axId val="331478144"/>
        <c:scaling>
          <c:orientation val="minMax"/>
          <c:min val="0"/>
        </c:scaling>
        <c:delete val="0"/>
        <c:axPos val="l"/>
        <c:numFmt formatCode="#,##0_);[Red]\(#,##0\)" sourceLinked="1"/>
        <c:majorTickMark val="out"/>
        <c:minorTickMark val="none"/>
        <c:tickLblPos val="nextTo"/>
        <c:txPr>
          <a:bodyPr/>
          <a:lstStyle/>
          <a:p>
            <a:pPr>
              <a:defRPr sz="1200"/>
            </a:pPr>
            <a:endParaRPr lang="ja-JP"/>
          </a:p>
        </c:txPr>
        <c:crossAx val="331468160"/>
        <c:crosses val="autoZero"/>
        <c:crossBetween val="between"/>
      </c:valAx>
      <c:spPr>
        <a:solidFill>
          <a:schemeClr val="bg1"/>
        </a:solidFill>
        <a:ln>
          <a:noFill/>
        </a:ln>
      </c:spPr>
    </c:plotArea>
    <c:legend>
      <c:legendPos val="b"/>
      <c:layout>
        <c:manualLayout>
          <c:xMode val="edge"/>
          <c:yMode val="edge"/>
          <c:x val="4.9999908935437112E-2"/>
          <c:y val="0.95070483360927427"/>
          <c:w val="0.94717740437598308"/>
          <c:h val="3.6390096222371E-2"/>
        </c:manualLayout>
      </c:layout>
      <c:overlay val="0"/>
      <c:txPr>
        <a:bodyPr/>
        <a:lstStyle/>
        <a:p>
          <a:pPr>
            <a:defRPr sz="1200">
              <a:latin typeface="ＭＳ ゴシック" panose="020B0609070205080204" pitchFamily="49" charset="-128"/>
              <a:ea typeface="ＭＳ ゴシック" panose="020B0609070205080204" pitchFamily="49" charset="-128"/>
            </a:defRPr>
          </a:pPr>
          <a:endParaRPr lang="ja-JP"/>
        </a:p>
      </c:txPr>
    </c:legend>
    <c:plotVisOnly val="1"/>
    <c:dispBlanksAs val="gap"/>
    <c:showDLblsOverMax val="0"/>
  </c:chart>
  <c:spPr>
    <a:ln>
      <a:noFill/>
    </a:ln>
  </c:spPr>
  <c:txPr>
    <a:bodyPr/>
    <a:lstStyle/>
    <a:p>
      <a:pPr>
        <a:defRPr sz="1800"/>
      </a:pPr>
      <a:endParaRPr lang="ja-JP"/>
    </a:p>
  </c:txPr>
  <c:userShapes r:id="rId1"/>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06428820282884"/>
          <c:y val="4.0614170066406524E-2"/>
          <c:w val="0.81253156451011699"/>
          <c:h val="0.85031228126410496"/>
        </c:manualLayout>
      </c:layout>
      <c:barChart>
        <c:barDir val="bar"/>
        <c:grouping val="percentStacked"/>
        <c:varyColors val="0"/>
        <c:ser>
          <c:idx val="0"/>
          <c:order val="0"/>
          <c:tx>
            <c:strRef>
              <c:f>Sheet1!$B$1</c:f>
              <c:strCache>
                <c:ptCount val="1"/>
                <c:pt idx="0">
                  <c:v>社会福祉法人</c:v>
                </c:pt>
              </c:strCache>
            </c:strRef>
          </c:tx>
          <c:spPr>
            <a:solidFill>
              <a:schemeClr val="accent5">
                <a:lumMod val="60000"/>
                <a:lumOff val="40000"/>
              </a:schemeClr>
            </a:solidFill>
          </c:spPr>
          <c:invertIfNegative val="0"/>
          <c:dLbls>
            <c:spPr>
              <a:noFill/>
              <a:ln>
                <a:noFill/>
              </a:ln>
              <a:effectLst/>
            </c:spPr>
            <c:txPr>
              <a:bodyPr/>
              <a:lstStyle/>
              <a:p>
                <a:pPr>
                  <a:defRPr sz="1400"/>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Ｈ28年</c:v>
                </c:pt>
                <c:pt idx="1">
                  <c:v>Ｈ27年</c:v>
                </c:pt>
                <c:pt idx="2">
                  <c:v>Ｈ26年</c:v>
                </c:pt>
                <c:pt idx="3">
                  <c:v>Ｈ25年</c:v>
                </c:pt>
                <c:pt idx="4">
                  <c:v>Ｈ24年</c:v>
                </c:pt>
                <c:pt idx="5">
                  <c:v>Ｈ23年</c:v>
                </c:pt>
                <c:pt idx="6">
                  <c:v>Ｈ22年</c:v>
                </c:pt>
              </c:strCache>
            </c:strRef>
          </c:cat>
          <c:val>
            <c:numRef>
              <c:f>Sheet1!$B$2:$B$8</c:f>
              <c:numCache>
                <c:formatCode>0.0%</c:formatCode>
                <c:ptCount val="7"/>
                <c:pt idx="0">
                  <c:v>0.15684093437152402</c:v>
                </c:pt>
                <c:pt idx="1">
                  <c:v>0.16782773907536402</c:v>
                </c:pt>
                <c:pt idx="2">
                  <c:v>0.18815592203897996</c:v>
                </c:pt>
                <c:pt idx="3">
                  <c:v>0.22687439143135299</c:v>
                </c:pt>
                <c:pt idx="4">
                  <c:v>0.28225278323510206</c:v>
                </c:pt>
                <c:pt idx="5">
                  <c:v>0.35066162570888498</c:v>
                </c:pt>
                <c:pt idx="6">
                  <c:v>0.4328147100424331</c:v>
                </c:pt>
              </c:numCache>
            </c:numRef>
          </c:val>
          <c:extLst>
            <c:ext xmlns:c16="http://schemas.microsoft.com/office/drawing/2014/chart" uri="{C3380CC4-5D6E-409C-BE32-E72D297353CC}">
              <c16:uniqueId val="{00000000-BBFF-4E72-895B-F92539F34539}"/>
            </c:ext>
          </c:extLst>
        </c:ser>
        <c:ser>
          <c:idx val="1"/>
          <c:order val="1"/>
          <c:tx>
            <c:strRef>
              <c:f>Sheet1!$C$1</c:f>
              <c:strCache>
                <c:ptCount val="1"/>
                <c:pt idx="0">
                  <c:v>営利法人</c:v>
                </c:pt>
              </c:strCache>
            </c:strRef>
          </c:tx>
          <c:spPr>
            <a:solidFill>
              <a:srgbClr val="FF5050"/>
            </a:solidFill>
          </c:spPr>
          <c:invertIfNegative val="0"/>
          <c:dLbls>
            <c:spPr>
              <a:noFill/>
              <a:ln>
                <a:noFill/>
              </a:ln>
              <a:effectLst/>
            </c:spPr>
            <c:txPr>
              <a:bodyPr/>
              <a:lstStyle/>
              <a:p>
                <a:pPr>
                  <a:defRPr sz="1400"/>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Ｈ28年</c:v>
                </c:pt>
                <c:pt idx="1">
                  <c:v>Ｈ27年</c:v>
                </c:pt>
                <c:pt idx="2">
                  <c:v>Ｈ26年</c:v>
                </c:pt>
                <c:pt idx="3">
                  <c:v>Ｈ25年</c:v>
                </c:pt>
                <c:pt idx="4">
                  <c:v>Ｈ24年</c:v>
                </c:pt>
                <c:pt idx="5">
                  <c:v>Ｈ23年</c:v>
                </c:pt>
                <c:pt idx="6">
                  <c:v>Ｈ22年</c:v>
                </c:pt>
              </c:strCache>
            </c:strRef>
          </c:cat>
          <c:val>
            <c:numRef>
              <c:f>Sheet1!$C$2:$C$8</c:f>
              <c:numCache>
                <c:formatCode>0.0%</c:formatCode>
                <c:ptCount val="7"/>
                <c:pt idx="0">
                  <c:v>0.55450500556173499</c:v>
                </c:pt>
                <c:pt idx="1">
                  <c:v>0.53514882837238809</c:v>
                </c:pt>
                <c:pt idx="2">
                  <c:v>0.5003748125937032</c:v>
                </c:pt>
                <c:pt idx="3">
                  <c:v>0.44741966893865603</c:v>
                </c:pt>
                <c:pt idx="4">
                  <c:v>0.38179436804191202</c:v>
                </c:pt>
                <c:pt idx="5">
                  <c:v>0.31474480151228706</c:v>
                </c:pt>
                <c:pt idx="6">
                  <c:v>0.246110325318246</c:v>
                </c:pt>
              </c:numCache>
            </c:numRef>
          </c:val>
          <c:extLst>
            <c:ext xmlns:c16="http://schemas.microsoft.com/office/drawing/2014/chart" uri="{C3380CC4-5D6E-409C-BE32-E72D297353CC}">
              <c16:uniqueId val="{00000001-BBFF-4E72-895B-F92539F34539}"/>
            </c:ext>
          </c:extLst>
        </c:ser>
        <c:ser>
          <c:idx val="2"/>
          <c:order val="2"/>
          <c:tx>
            <c:strRef>
              <c:f>Sheet1!$D$1</c:f>
              <c:strCache>
                <c:ptCount val="1"/>
                <c:pt idx="0">
                  <c:v>NPO法人</c:v>
                </c:pt>
              </c:strCache>
            </c:strRef>
          </c:tx>
          <c:spPr>
            <a:solidFill>
              <a:schemeClr val="accent3">
                <a:lumMod val="60000"/>
                <a:lumOff val="40000"/>
              </a:schemeClr>
            </a:solidFill>
          </c:spPr>
          <c:invertIfNegative val="0"/>
          <c:dLbls>
            <c:spPr>
              <a:noFill/>
              <a:ln>
                <a:noFill/>
              </a:ln>
              <a:effectLst/>
            </c:spPr>
            <c:txPr>
              <a:bodyPr/>
              <a:lstStyle/>
              <a:p>
                <a:pPr>
                  <a:defRPr sz="1400"/>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Ｈ28年</c:v>
                </c:pt>
                <c:pt idx="1">
                  <c:v>Ｈ27年</c:v>
                </c:pt>
                <c:pt idx="2">
                  <c:v>Ｈ26年</c:v>
                </c:pt>
                <c:pt idx="3">
                  <c:v>Ｈ25年</c:v>
                </c:pt>
                <c:pt idx="4">
                  <c:v>Ｈ24年</c:v>
                </c:pt>
                <c:pt idx="5">
                  <c:v>Ｈ23年</c:v>
                </c:pt>
                <c:pt idx="6">
                  <c:v>Ｈ22年</c:v>
                </c:pt>
              </c:strCache>
            </c:strRef>
          </c:cat>
          <c:val>
            <c:numRef>
              <c:f>Sheet1!$D$2:$D$8</c:f>
              <c:numCache>
                <c:formatCode>0.0%</c:formatCode>
                <c:ptCount val="7"/>
                <c:pt idx="0">
                  <c:v>0.15906562847608499</c:v>
                </c:pt>
                <c:pt idx="1">
                  <c:v>0.16846105129829003</c:v>
                </c:pt>
                <c:pt idx="2">
                  <c:v>0.190779610194903</c:v>
                </c:pt>
                <c:pt idx="3">
                  <c:v>0.21713729308665999</c:v>
                </c:pt>
                <c:pt idx="4">
                  <c:v>0.24557956777996101</c:v>
                </c:pt>
                <c:pt idx="5">
                  <c:v>0.26559546313799598</c:v>
                </c:pt>
                <c:pt idx="6">
                  <c:v>0.26874115983026903</c:v>
                </c:pt>
              </c:numCache>
            </c:numRef>
          </c:val>
          <c:extLst>
            <c:ext xmlns:c16="http://schemas.microsoft.com/office/drawing/2014/chart" uri="{C3380CC4-5D6E-409C-BE32-E72D297353CC}">
              <c16:uniqueId val="{00000002-BBFF-4E72-895B-F92539F34539}"/>
            </c:ext>
          </c:extLst>
        </c:ser>
        <c:ser>
          <c:idx val="3"/>
          <c:order val="3"/>
          <c:tx>
            <c:strRef>
              <c:f>Sheet1!$E$1</c:f>
              <c:strCache>
                <c:ptCount val="1"/>
                <c:pt idx="0">
                  <c:v>その他</c:v>
                </c:pt>
              </c:strCache>
            </c:strRef>
          </c:tx>
          <c:spPr>
            <a:solidFill>
              <a:schemeClr val="accent4">
                <a:lumMod val="60000"/>
                <a:lumOff val="40000"/>
              </a:schemeClr>
            </a:solidFill>
          </c:spPr>
          <c:invertIfNegative val="0"/>
          <c:dLbls>
            <c:spPr>
              <a:noFill/>
              <a:ln>
                <a:noFill/>
              </a:ln>
              <a:effectLst/>
            </c:spPr>
            <c:txPr>
              <a:bodyPr/>
              <a:lstStyle/>
              <a:p>
                <a:pPr>
                  <a:defRPr sz="1400"/>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Ｈ28年</c:v>
                </c:pt>
                <c:pt idx="1">
                  <c:v>Ｈ27年</c:v>
                </c:pt>
                <c:pt idx="2">
                  <c:v>Ｈ26年</c:v>
                </c:pt>
                <c:pt idx="3">
                  <c:v>Ｈ25年</c:v>
                </c:pt>
                <c:pt idx="4">
                  <c:v>Ｈ24年</c:v>
                </c:pt>
                <c:pt idx="5">
                  <c:v>Ｈ23年</c:v>
                </c:pt>
                <c:pt idx="6">
                  <c:v>Ｈ22年</c:v>
                </c:pt>
              </c:strCache>
            </c:strRef>
          </c:cat>
          <c:val>
            <c:numRef>
              <c:f>Sheet1!$E$2:$E$8</c:f>
              <c:numCache>
                <c:formatCode>0.0%</c:formatCode>
                <c:ptCount val="7"/>
                <c:pt idx="0">
                  <c:v>0.12958843159065603</c:v>
                </c:pt>
                <c:pt idx="1">
                  <c:v>0.128562381253958</c:v>
                </c:pt>
                <c:pt idx="2">
                  <c:v>0.12068965517241402</c:v>
                </c:pt>
                <c:pt idx="3">
                  <c:v>0.10856864654333002</c:v>
                </c:pt>
                <c:pt idx="4">
                  <c:v>9.0373280943025477E-2</c:v>
                </c:pt>
                <c:pt idx="5">
                  <c:v>6.899810964083182E-2</c:v>
                </c:pt>
                <c:pt idx="6">
                  <c:v>5.2333804809052316E-2</c:v>
                </c:pt>
              </c:numCache>
            </c:numRef>
          </c:val>
          <c:extLst>
            <c:ext xmlns:c16="http://schemas.microsoft.com/office/drawing/2014/chart" uri="{C3380CC4-5D6E-409C-BE32-E72D297353CC}">
              <c16:uniqueId val="{00000003-BBFF-4E72-895B-F92539F34539}"/>
            </c:ext>
          </c:extLst>
        </c:ser>
        <c:dLbls>
          <c:showLegendKey val="0"/>
          <c:showVal val="1"/>
          <c:showCatName val="0"/>
          <c:showSerName val="0"/>
          <c:showPercent val="0"/>
          <c:showBubbleSize val="0"/>
        </c:dLbls>
        <c:gapWidth val="95"/>
        <c:overlap val="100"/>
        <c:serLines/>
        <c:axId val="331530240"/>
        <c:axId val="331531776"/>
      </c:barChart>
      <c:catAx>
        <c:axId val="331530240"/>
        <c:scaling>
          <c:orientation val="minMax"/>
        </c:scaling>
        <c:delete val="0"/>
        <c:axPos val="l"/>
        <c:numFmt formatCode="General" sourceLinked="0"/>
        <c:majorTickMark val="out"/>
        <c:minorTickMark val="none"/>
        <c:tickLblPos val="nextTo"/>
        <c:txPr>
          <a:bodyPr/>
          <a:lstStyle/>
          <a:p>
            <a:pPr>
              <a:defRPr sz="1200"/>
            </a:pPr>
            <a:endParaRPr lang="ja-JP"/>
          </a:p>
        </c:txPr>
        <c:crossAx val="331531776"/>
        <c:crosses val="autoZero"/>
        <c:auto val="1"/>
        <c:lblAlgn val="ctr"/>
        <c:lblOffset val="100"/>
        <c:noMultiLvlLbl val="0"/>
      </c:catAx>
      <c:valAx>
        <c:axId val="331531776"/>
        <c:scaling>
          <c:orientation val="minMax"/>
        </c:scaling>
        <c:delete val="0"/>
        <c:axPos val="b"/>
        <c:majorGridlines>
          <c:spPr>
            <a:ln>
              <a:noFill/>
            </a:ln>
          </c:spPr>
        </c:majorGridlines>
        <c:numFmt formatCode="0%" sourceLinked="1"/>
        <c:majorTickMark val="out"/>
        <c:minorTickMark val="none"/>
        <c:tickLblPos val="nextTo"/>
        <c:txPr>
          <a:bodyPr/>
          <a:lstStyle/>
          <a:p>
            <a:pPr>
              <a:defRPr sz="1200"/>
            </a:pPr>
            <a:endParaRPr lang="ja-JP"/>
          </a:p>
        </c:txPr>
        <c:crossAx val="331530240"/>
        <c:crosses val="autoZero"/>
        <c:crossBetween val="between"/>
      </c:valAx>
    </c:plotArea>
    <c:legend>
      <c:legendPos val="b"/>
      <c:layout>
        <c:manualLayout>
          <c:xMode val="edge"/>
          <c:yMode val="edge"/>
          <c:x val="3.9701045269112709E-2"/>
          <c:y val="0.93857735263419506"/>
          <c:w val="0.92664511781716208"/>
          <c:h val="6.1422674612571712E-2"/>
        </c:manualLayout>
      </c:layout>
      <c:overlay val="0"/>
      <c:txPr>
        <a:bodyPr/>
        <a:lstStyle/>
        <a:p>
          <a:pPr>
            <a:defRPr sz="1200">
              <a:latin typeface="ＭＳ ゴシック" panose="020B0609070205080204" pitchFamily="49" charset="-128"/>
              <a:ea typeface="ＭＳ ゴシック" panose="020B0609070205080204" pitchFamily="49" charset="-128"/>
            </a:defRPr>
          </a:pPr>
          <a:endParaRPr lang="ja-JP"/>
        </a:p>
      </c:txPr>
    </c:legend>
    <c:plotVisOnly val="1"/>
    <c:dispBlanksAs val="gap"/>
    <c:showDLblsOverMax val="0"/>
  </c:chart>
  <c:txPr>
    <a:bodyPr/>
    <a:lstStyle/>
    <a:p>
      <a:pPr>
        <a:defRPr sz="1800"/>
      </a:pPr>
      <a:endParaRPr lang="ja-JP"/>
    </a:p>
  </c:txPr>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707543945498924E-2"/>
          <c:y val="3.1694652355038398E-2"/>
          <c:w val="0.8864828208231319"/>
          <c:h val="0.69920164300411614"/>
        </c:manualLayout>
      </c:layout>
      <c:lineChart>
        <c:grouping val="standard"/>
        <c:varyColors val="0"/>
        <c:ser>
          <c:idx val="0"/>
          <c:order val="0"/>
          <c:tx>
            <c:strRef>
              <c:f>Sheet1!$B$1</c:f>
              <c:strCache>
                <c:ptCount val="1"/>
                <c:pt idx="0">
                  <c:v>系列 1</c:v>
                </c:pt>
              </c:strCache>
            </c:strRef>
          </c:tx>
          <c:spPr>
            <a:ln w="44450">
              <a:solidFill>
                <a:schemeClr val="tx2">
                  <a:lumMod val="60000"/>
                  <a:lumOff val="40000"/>
                </a:schemeClr>
              </a:solidFill>
            </a:ln>
          </c:spPr>
          <c:marker>
            <c:spPr>
              <a:solidFill>
                <a:schemeClr val="tx2">
                  <a:lumMod val="60000"/>
                  <a:lumOff val="40000"/>
                </a:schemeClr>
              </a:solidFill>
            </c:spPr>
          </c:marker>
          <c:dLbls>
            <c:dLbl>
              <c:idx val="1"/>
              <c:layout>
                <c:manualLayout>
                  <c:x val="-4.1241494795743704E-2"/>
                  <c:y val="-5.47715736847688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05E-470B-8C04-9C7124213A38}"/>
                </c:ext>
              </c:extLst>
            </c:dLbl>
            <c:spPr>
              <a:noFill/>
              <a:ln>
                <a:noFill/>
              </a:ln>
              <a:effectLst/>
            </c:spPr>
            <c:txPr>
              <a:bodyPr/>
              <a:lstStyle/>
              <a:p>
                <a:pPr>
                  <a:defRPr b="1"/>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H18年度</c:v>
                </c:pt>
                <c:pt idx="1">
                  <c:v>H19年度</c:v>
                </c:pt>
                <c:pt idx="2">
                  <c:v>H20年度</c:v>
                </c:pt>
                <c:pt idx="3">
                  <c:v>H21年度</c:v>
                </c:pt>
                <c:pt idx="4">
                  <c:v>H22年度</c:v>
                </c:pt>
                <c:pt idx="5">
                  <c:v>H23年度</c:v>
                </c:pt>
                <c:pt idx="6">
                  <c:v>H24年度</c:v>
                </c:pt>
                <c:pt idx="7">
                  <c:v>H25年度</c:v>
                </c:pt>
                <c:pt idx="8">
                  <c:v>H26年度</c:v>
                </c:pt>
                <c:pt idx="9">
                  <c:v>H27年度</c:v>
                </c:pt>
                <c:pt idx="10">
                  <c:v>H28年度</c:v>
                </c:pt>
              </c:strCache>
            </c:strRef>
          </c:cat>
          <c:val>
            <c:numRef>
              <c:f>Sheet1!$B$2:$B$12</c:f>
              <c:numCache>
                <c:formatCode>#,##0_);[Red]\(#,##0\)</c:formatCode>
                <c:ptCount val="11"/>
                <c:pt idx="0">
                  <c:v>113077</c:v>
                </c:pt>
                <c:pt idx="1">
                  <c:v>99697</c:v>
                </c:pt>
                <c:pt idx="2">
                  <c:v>88502</c:v>
                </c:pt>
                <c:pt idx="3">
                  <c:v>80532</c:v>
                </c:pt>
                <c:pt idx="4">
                  <c:v>75317</c:v>
                </c:pt>
                <c:pt idx="5">
                  <c:v>71513</c:v>
                </c:pt>
                <c:pt idx="6">
                  <c:v>68691</c:v>
                </c:pt>
                <c:pt idx="7">
                  <c:v>69458</c:v>
                </c:pt>
                <c:pt idx="8">
                  <c:v>66412</c:v>
                </c:pt>
                <c:pt idx="9">
                  <c:v>67795</c:v>
                </c:pt>
                <c:pt idx="10">
                  <c:v>70720</c:v>
                </c:pt>
              </c:numCache>
            </c:numRef>
          </c:val>
          <c:smooth val="0"/>
          <c:extLst>
            <c:ext xmlns:c16="http://schemas.microsoft.com/office/drawing/2014/chart" uri="{C3380CC4-5D6E-409C-BE32-E72D297353CC}">
              <c16:uniqueId val="{00000001-E05E-470B-8C04-9C7124213A38}"/>
            </c:ext>
          </c:extLst>
        </c:ser>
        <c:dLbls>
          <c:showLegendKey val="0"/>
          <c:showVal val="0"/>
          <c:showCatName val="0"/>
          <c:showSerName val="0"/>
          <c:showPercent val="0"/>
          <c:showBubbleSize val="0"/>
        </c:dLbls>
        <c:marker val="1"/>
        <c:smooth val="0"/>
        <c:axId val="331553408"/>
        <c:axId val="331620736"/>
      </c:lineChart>
      <c:catAx>
        <c:axId val="331553408"/>
        <c:scaling>
          <c:orientation val="minMax"/>
        </c:scaling>
        <c:delete val="0"/>
        <c:axPos val="b"/>
        <c:numFmt formatCode="General" sourceLinked="0"/>
        <c:majorTickMark val="out"/>
        <c:minorTickMark val="none"/>
        <c:tickLblPos val="nextTo"/>
        <c:txPr>
          <a:bodyPr/>
          <a:lstStyle/>
          <a:p>
            <a:pPr>
              <a:defRPr sz="1400"/>
            </a:pPr>
            <a:endParaRPr lang="ja-JP"/>
          </a:p>
        </c:txPr>
        <c:crossAx val="331620736"/>
        <c:crosses val="autoZero"/>
        <c:auto val="1"/>
        <c:lblAlgn val="ctr"/>
        <c:lblOffset val="100"/>
        <c:noMultiLvlLbl val="0"/>
      </c:catAx>
      <c:valAx>
        <c:axId val="331620736"/>
        <c:scaling>
          <c:orientation val="minMax"/>
          <c:min val="60000"/>
        </c:scaling>
        <c:delete val="0"/>
        <c:axPos val="l"/>
        <c:majorGridlines/>
        <c:numFmt formatCode="#,##0_);[Red]\(#,##0\)" sourceLinked="1"/>
        <c:majorTickMark val="out"/>
        <c:minorTickMark val="none"/>
        <c:tickLblPos val="nextTo"/>
        <c:txPr>
          <a:bodyPr/>
          <a:lstStyle/>
          <a:p>
            <a:pPr>
              <a:defRPr sz="1600"/>
            </a:pPr>
            <a:endParaRPr lang="ja-JP"/>
          </a:p>
        </c:txPr>
        <c:crossAx val="331553408"/>
        <c:crosses val="autoZero"/>
        <c:crossBetween val="between"/>
      </c:valAx>
    </c:plotArea>
    <c:plotVisOnly val="1"/>
    <c:dispBlanksAs val="gap"/>
    <c:showDLblsOverMax val="0"/>
  </c:chart>
  <c:txPr>
    <a:bodyPr/>
    <a:lstStyle/>
    <a:p>
      <a:pPr>
        <a:defRPr sz="1800"/>
      </a:pPr>
      <a:endParaRPr lang="ja-JP"/>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31"/>
    </mc:Choice>
    <mc:Fallback>
      <c:style val="3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324967487467703"/>
          <c:y val="3.8261898155873504E-2"/>
          <c:w val="0.762461383661034"/>
          <c:h val="0.76883596979807112"/>
        </c:manualLayout>
      </c:layout>
      <c:barChart>
        <c:barDir val="col"/>
        <c:grouping val="stacked"/>
        <c:varyColors val="0"/>
        <c:ser>
          <c:idx val="0"/>
          <c:order val="0"/>
          <c:tx>
            <c:strRef>
              <c:f>'[Microsoft PowerPoint 内のグラフ]Sheet1'!$B$5</c:f>
              <c:strCache>
                <c:ptCount val="1"/>
                <c:pt idx="0">
                  <c:v>特別支援学校</c:v>
                </c:pt>
              </c:strCache>
            </c:strRef>
          </c:tx>
          <c:spPr>
            <a:solidFill>
              <a:srgbClr val="6699FF"/>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'[Microsoft PowerPoint 内のグラフ]Sheet1'!$A$6:$A$8</c:f>
              <c:strCache>
                <c:ptCount val="3"/>
                <c:pt idx="0">
                  <c:v>平成18年度</c:v>
                </c:pt>
                <c:pt idx="1">
                  <c:v>平成22年度</c:v>
                </c:pt>
                <c:pt idx="2">
                  <c:v>平成26年度</c:v>
                </c:pt>
              </c:strCache>
            </c:strRef>
          </c:cat>
          <c:val>
            <c:numRef>
              <c:f>'[Microsoft PowerPoint 内のグラフ]Sheet1'!$B$6:$B$8</c:f>
              <c:numCache>
                <c:formatCode>#,##0_ </c:formatCode>
                <c:ptCount val="3"/>
                <c:pt idx="0">
                  <c:v>5901</c:v>
                </c:pt>
                <c:pt idx="1">
                  <c:v>7306</c:v>
                </c:pt>
                <c:pt idx="2">
                  <c:v>7774</c:v>
                </c:pt>
              </c:numCache>
            </c:numRef>
          </c:val>
          <c:extLst>
            <c:ext xmlns:c16="http://schemas.microsoft.com/office/drawing/2014/chart" uri="{C3380CC4-5D6E-409C-BE32-E72D297353CC}">
              <c16:uniqueId val="{00000000-3237-4958-9ED1-CB575C1FD6A7}"/>
            </c:ext>
          </c:extLst>
        </c:ser>
        <c:ser>
          <c:idx val="1"/>
          <c:order val="1"/>
          <c:tx>
            <c:strRef>
              <c:f>'[Microsoft PowerPoint 内のグラフ]Sheet1'!$C$5</c:f>
              <c:strCache>
                <c:ptCount val="1"/>
                <c:pt idx="0">
                  <c:v>小中学校（通常の学級及び特別支援学級）</c:v>
                </c:pt>
              </c:strCache>
            </c:strRef>
          </c:tx>
          <c:spPr>
            <a:ln>
              <a:solidFill>
                <a:srgbClr val="000000">
                  <a:lumMod val="85000"/>
                  <a:lumOff val="15000"/>
                </a:srgbClr>
              </a:solidFill>
            </a:ln>
          </c:spPr>
          <c:invertIfNegative val="0"/>
          <c:dPt>
            <c:idx val="2"/>
            <c:invertIfNegative val="0"/>
            <c:bubble3D val="0"/>
            <c:spPr>
              <a:solidFill>
                <a:srgbClr val="92D050"/>
              </a:solidFill>
              <a:ln>
                <a:solidFill>
                  <a:srgbClr val="000000">
                    <a:lumMod val="85000"/>
                    <a:lumOff val="15000"/>
                  </a:srgbClr>
                </a:solidFill>
              </a:ln>
            </c:spPr>
            <c:extLst>
              <c:ext xmlns:c16="http://schemas.microsoft.com/office/drawing/2014/chart" uri="{C3380CC4-5D6E-409C-BE32-E72D297353CC}">
                <c16:uniqueId val="{00000002-3237-4958-9ED1-CB575C1FD6A7}"/>
              </c:ext>
            </c:extLst>
          </c:dPt>
          <c:dLbls>
            <c:dLbl>
              <c:idx val="0"/>
              <c:delete val="1"/>
              <c:extLst>
                <c:ext xmlns:c15="http://schemas.microsoft.com/office/drawing/2012/chart" uri="{CE6537A1-D6FC-4f65-9D91-7224C49458BB}"/>
                <c:ext xmlns:c16="http://schemas.microsoft.com/office/drawing/2014/chart" uri="{C3380CC4-5D6E-409C-BE32-E72D297353CC}">
                  <c16:uniqueId val="{00000003-3237-4958-9ED1-CB575C1FD6A7}"/>
                </c:ext>
              </c:extLst>
            </c:dLbl>
            <c:dLbl>
              <c:idx val="1"/>
              <c:delete val="1"/>
              <c:extLst>
                <c:ext xmlns:c15="http://schemas.microsoft.com/office/drawing/2012/chart" uri="{CE6537A1-D6FC-4f65-9D91-7224C49458BB}"/>
                <c:ext xmlns:c16="http://schemas.microsoft.com/office/drawing/2014/chart" uri="{C3380CC4-5D6E-409C-BE32-E72D297353CC}">
                  <c16:uniqueId val="{00000004-3237-4958-9ED1-CB575C1FD6A7}"/>
                </c:ext>
              </c:extLst>
            </c:dLbl>
            <c:dLbl>
              <c:idx val="2"/>
              <c:layout>
                <c:manualLayout>
                  <c:x val="7.9345375986268299E-2"/>
                  <c:y val="2.5079409903207301E-2"/>
                </c:manualLayout>
              </c:layout>
              <c:spPr>
                <a:solidFill>
                  <a:srgbClr val="FFFFFF"/>
                </a:solidFill>
                <a:ln>
                  <a:solidFill>
                    <a:srgbClr val="FFFFFF"/>
                  </a:solidFill>
                </a:ln>
              </c:spPr>
              <c:txPr>
                <a:bodyPr/>
                <a:lstStyle/>
                <a:p>
                  <a:pPr>
                    <a:defRPr sz="800"/>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237-4958-9ED1-CB575C1FD6A7}"/>
                </c:ext>
              </c:extLst>
            </c:dLbl>
            <c:spPr>
              <a:solidFill>
                <a:srgbClr val="FFFFFF"/>
              </a:solidFill>
              <a:ln>
                <a:solidFill>
                  <a:srgbClr val="FFFFFF"/>
                </a:solid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'[Microsoft PowerPoint 内のグラフ]Sheet1'!$A$6:$A$8</c:f>
              <c:strCache>
                <c:ptCount val="3"/>
                <c:pt idx="0">
                  <c:v>平成18年度</c:v>
                </c:pt>
                <c:pt idx="1">
                  <c:v>平成22年度</c:v>
                </c:pt>
                <c:pt idx="2">
                  <c:v>平成26年度</c:v>
                </c:pt>
              </c:strCache>
            </c:strRef>
          </c:cat>
          <c:val>
            <c:numRef>
              <c:f>'[Microsoft PowerPoint 内のグラフ]Sheet1'!$C$6:$C$8</c:f>
              <c:numCache>
                <c:formatCode>#,##0_ </c:formatCode>
                <c:ptCount val="3"/>
                <c:pt idx="0">
                  <c:v>0</c:v>
                </c:pt>
                <c:pt idx="1">
                  <c:v>0</c:v>
                </c:pt>
                <c:pt idx="2">
                  <c:v>976</c:v>
                </c:pt>
              </c:numCache>
            </c:numRef>
          </c:val>
          <c:extLst>
            <c:ext xmlns:c16="http://schemas.microsoft.com/office/drawing/2014/chart" uri="{C3380CC4-5D6E-409C-BE32-E72D297353CC}">
              <c16:uniqueId val="{00000005-3237-4958-9ED1-CB575C1FD6A7}"/>
            </c:ext>
          </c:extLst>
        </c:ser>
        <c:dLbls>
          <c:showLegendKey val="0"/>
          <c:showVal val="1"/>
          <c:showCatName val="0"/>
          <c:showSerName val="0"/>
          <c:showPercent val="0"/>
          <c:showBubbleSize val="0"/>
        </c:dLbls>
        <c:gapWidth val="75"/>
        <c:overlap val="100"/>
        <c:axId val="209300096"/>
        <c:axId val="209301888"/>
      </c:barChart>
      <c:catAx>
        <c:axId val="209300096"/>
        <c:scaling>
          <c:orientation val="minMax"/>
        </c:scaling>
        <c:delete val="0"/>
        <c:axPos val="b"/>
        <c:numFmt formatCode="General" sourceLinked="0"/>
        <c:majorTickMark val="none"/>
        <c:minorTickMark val="none"/>
        <c:tickLblPos val="nextTo"/>
        <c:txPr>
          <a:bodyPr/>
          <a:lstStyle/>
          <a:p>
            <a:pPr>
              <a:defRPr>
                <a:solidFill>
                  <a:schemeClr val="tx1">
                    <a:lumMod val="75000"/>
                    <a:lumOff val="25000"/>
                  </a:schemeClr>
                </a:solidFill>
              </a:defRPr>
            </a:pPr>
            <a:endParaRPr lang="ja-JP"/>
          </a:p>
        </c:txPr>
        <c:crossAx val="209301888"/>
        <c:crosses val="autoZero"/>
        <c:auto val="1"/>
        <c:lblAlgn val="ctr"/>
        <c:lblOffset val="100"/>
        <c:noMultiLvlLbl val="0"/>
      </c:catAx>
      <c:valAx>
        <c:axId val="209301888"/>
        <c:scaling>
          <c:orientation val="minMax"/>
        </c:scaling>
        <c:delete val="0"/>
        <c:axPos val="l"/>
        <c:numFmt formatCode="#,##0_ " sourceLinked="1"/>
        <c:majorTickMark val="none"/>
        <c:minorTickMark val="none"/>
        <c:tickLblPos val="nextTo"/>
        <c:crossAx val="209300096"/>
        <c:crosses val="autoZero"/>
        <c:crossBetween val="between"/>
        <c:majorUnit val="4000"/>
      </c:valAx>
      <c:spPr>
        <a:solidFill>
          <a:srgbClr val="808080">
            <a:lumMod val="20000"/>
            <a:lumOff val="80000"/>
          </a:srgbClr>
        </a:solidFill>
      </c:spPr>
    </c:plotArea>
    <c:legend>
      <c:legendPos val="b"/>
      <c:legendEntry>
        <c:idx val="0"/>
        <c:txPr>
          <a:bodyPr/>
          <a:lstStyle/>
          <a:p>
            <a:pPr>
              <a:defRPr sz="1000">
                <a:solidFill>
                  <a:schemeClr val="tx1">
                    <a:lumMod val="75000"/>
                    <a:lumOff val="25000"/>
                  </a:schemeClr>
                </a:solidFill>
                <a:latin typeface="HG丸ｺﾞｼｯｸM-PRO" panose="020F0600000000000000" pitchFamily="50" charset="-128"/>
                <a:ea typeface="HG丸ｺﾞｼｯｸM-PRO" panose="020F0600000000000000" pitchFamily="50" charset="-128"/>
              </a:defRPr>
            </a:pPr>
            <a:endParaRPr lang="ja-JP"/>
          </a:p>
        </c:txPr>
      </c:legendEntry>
      <c:legendEntry>
        <c:idx val="1"/>
        <c:txPr>
          <a:bodyPr/>
          <a:lstStyle/>
          <a:p>
            <a:pPr>
              <a:defRPr sz="1000">
                <a:solidFill>
                  <a:schemeClr val="tx1">
                    <a:lumMod val="75000"/>
                    <a:lumOff val="25000"/>
                  </a:schemeClr>
                </a:solidFill>
                <a:latin typeface="HG丸ｺﾞｼｯｸM-PRO" panose="020F0600000000000000" pitchFamily="50" charset="-128"/>
                <a:ea typeface="HG丸ｺﾞｼｯｸM-PRO" panose="020F0600000000000000" pitchFamily="50" charset="-128"/>
              </a:defRPr>
            </a:pPr>
            <a:endParaRPr lang="ja-JP"/>
          </a:p>
        </c:txPr>
      </c:legendEntry>
      <c:layout>
        <c:manualLayout>
          <c:xMode val="edge"/>
          <c:yMode val="edge"/>
          <c:x val="0.19604983007988799"/>
          <c:y val="3.4944306924583099E-2"/>
          <c:w val="0.48239259355470904"/>
          <c:h val="0.33180059301943315"/>
        </c:manualLayout>
      </c:layout>
      <c:overlay val="0"/>
      <c:txPr>
        <a:bodyPr/>
        <a:lstStyle/>
        <a:p>
          <a:pPr>
            <a:defRPr sz="1000">
              <a:solidFill>
                <a:schemeClr val="tx1">
                  <a:lumMod val="75000"/>
                  <a:lumOff val="25000"/>
                </a:schemeClr>
              </a:solidFill>
              <a:latin typeface="HG丸ｺﾞｼｯｸM-PRO" panose="020F0600000000000000" pitchFamily="50" charset="-128"/>
              <a:ea typeface="HG丸ｺﾞｼｯｸM-PRO" panose="020F0600000000000000" pitchFamily="50" charset="-128"/>
            </a:defRPr>
          </a:pPr>
          <a:endParaRPr lang="ja-JP"/>
        </a:p>
      </c:txPr>
    </c:legend>
    <c:plotVisOnly val="1"/>
    <c:dispBlanksAs val="gap"/>
    <c:showDLblsOverMax val="0"/>
  </c:chart>
  <c:userShapes r:id="rId2"/>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881180479336203"/>
          <c:y val="6.6278952760803492E-2"/>
          <c:w val="0.68372073432622305"/>
          <c:h val="0.85756751070291581"/>
        </c:manualLayout>
      </c:layout>
      <c:barChart>
        <c:barDir val="col"/>
        <c:grouping val="stacked"/>
        <c:varyColors val="0"/>
        <c:ser>
          <c:idx val="1"/>
          <c:order val="1"/>
          <c:tx>
            <c:strRef>
              <c:f>Sheet1!$C$1</c:f>
              <c:strCache>
                <c:ptCount val="1"/>
                <c:pt idx="0">
                  <c:v>社会福祉法人</c:v>
                </c:pt>
              </c:strCache>
            </c:strRef>
          </c:tx>
          <c:spPr>
            <a:solidFill>
              <a:srgbClr val="8EB4E3"/>
            </a:solidFill>
            <a:ln>
              <a:noFill/>
            </a:ln>
          </c:spPr>
          <c:invertIfNegative val="0"/>
          <c:cat>
            <c:strRef>
              <c:f>Sheet1!$A$2:$A$6</c:f>
              <c:strCache>
                <c:ptCount val="5"/>
                <c:pt idx="0">
                  <c:v>平成23年度</c:v>
                </c:pt>
                <c:pt idx="1">
                  <c:v>平成24年度</c:v>
                </c:pt>
                <c:pt idx="2">
                  <c:v>平成25年度</c:v>
                </c:pt>
                <c:pt idx="3">
                  <c:v>平成26年度</c:v>
                </c:pt>
                <c:pt idx="4">
                  <c:v>平成27年度</c:v>
                </c:pt>
              </c:strCache>
            </c:strRef>
          </c:cat>
          <c:val>
            <c:numRef>
              <c:f>Sheet1!$C$2:$C$6</c:f>
              <c:numCache>
                <c:formatCode>General</c:formatCode>
                <c:ptCount val="5"/>
                <c:pt idx="0">
                  <c:v>371</c:v>
                </c:pt>
                <c:pt idx="1">
                  <c:v>431</c:v>
                </c:pt>
                <c:pt idx="2">
                  <c:v>466</c:v>
                </c:pt>
                <c:pt idx="3" formatCode="#,##0">
                  <c:v>502</c:v>
                </c:pt>
                <c:pt idx="4" formatCode="#,##0">
                  <c:v>530</c:v>
                </c:pt>
              </c:numCache>
            </c:numRef>
          </c:val>
          <c:extLst>
            <c:ext xmlns:c16="http://schemas.microsoft.com/office/drawing/2014/chart" uri="{C3380CC4-5D6E-409C-BE32-E72D297353CC}">
              <c16:uniqueId val="{00000000-541E-4E1C-9F9B-44C906C02D1D}"/>
            </c:ext>
          </c:extLst>
        </c:ser>
        <c:ser>
          <c:idx val="2"/>
          <c:order val="2"/>
          <c:tx>
            <c:strRef>
              <c:f>Sheet1!$D$1</c:f>
              <c:strCache>
                <c:ptCount val="1"/>
                <c:pt idx="0">
                  <c:v>営利法人</c:v>
                </c:pt>
              </c:strCache>
            </c:strRef>
          </c:tx>
          <c:spPr>
            <a:solidFill>
              <a:srgbClr val="FC9EA7"/>
            </a:solidFill>
            <a:ln>
              <a:noFill/>
            </a:ln>
          </c:spPr>
          <c:invertIfNegative val="0"/>
          <c:cat>
            <c:strRef>
              <c:f>Sheet1!$A$2:$A$6</c:f>
              <c:strCache>
                <c:ptCount val="5"/>
                <c:pt idx="0">
                  <c:v>平成23年度</c:v>
                </c:pt>
                <c:pt idx="1">
                  <c:v>平成24年度</c:v>
                </c:pt>
                <c:pt idx="2">
                  <c:v>平成25年度</c:v>
                </c:pt>
                <c:pt idx="3">
                  <c:v>平成26年度</c:v>
                </c:pt>
                <c:pt idx="4">
                  <c:v>平成27年度</c:v>
                </c:pt>
              </c:strCache>
            </c:strRef>
          </c:cat>
          <c:val>
            <c:numRef>
              <c:f>Sheet1!$D$2:$D$6</c:f>
              <c:numCache>
                <c:formatCode>General</c:formatCode>
                <c:ptCount val="5"/>
                <c:pt idx="0" formatCode="#,##0">
                  <c:v>333</c:v>
                </c:pt>
                <c:pt idx="1">
                  <c:v>583</c:v>
                </c:pt>
                <c:pt idx="2" formatCode="#,##0">
                  <c:v>919</c:v>
                </c:pt>
                <c:pt idx="3" formatCode="#,##0">
                  <c:v>1335</c:v>
                </c:pt>
                <c:pt idx="4" formatCode="#,##0">
                  <c:v>1690</c:v>
                </c:pt>
              </c:numCache>
            </c:numRef>
          </c:val>
          <c:extLst>
            <c:ext xmlns:c16="http://schemas.microsoft.com/office/drawing/2014/chart" uri="{C3380CC4-5D6E-409C-BE32-E72D297353CC}">
              <c16:uniqueId val="{00000001-541E-4E1C-9F9B-44C906C02D1D}"/>
            </c:ext>
          </c:extLst>
        </c:ser>
        <c:ser>
          <c:idx val="3"/>
          <c:order val="3"/>
          <c:tx>
            <c:strRef>
              <c:f>Sheet1!$E$1</c:f>
              <c:strCache>
                <c:ptCount val="1"/>
                <c:pt idx="0">
                  <c:v>NPO法人</c:v>
                </c:pt>
              </c:strCache>
            </c:strRef>
          </c:tx>
          <c:spPr>
            <a:solidFill>
              <a:srgbClr val="BEFF3B"/>
            </a:solidFill>
            <a:ln>
              <a:noFill/>
            </a:ln>
          </c:spPr>
          <c:invertIfNegative val="0"/>
          <c:cat>
            <c:strRef>
              <c:f>Sheet1!$A$2:$A$6</c:f>
              <c:strCache>
                <c:ptCount val="5"/>
                <c:pt idx="0">
                  <c:v>平成23年度</c:v>
                </c:pt>
                <c:pt idx="1">
                  <c:v>平成24年度</c:v>
                </c:pt>
                <c:pt idx="2">
                  <c:v>平成25年度</c:v>
                </c:pt>
                <c:pt idx="3">
                  <c:v>平成26年度</c:v>
                </c:pt>
                <c:pt idx="4">
                  <c:v>平成27年度</c:v>
                </c:pt>
              </c:strCache>
            </c:strRef>
          </c:cat>
          <c:val>
            <c:numRef>
              <c:f>Sheet1!$E$2:$E$6</c:f>
              <c:numCache>
                <c:formatCode>General</c:formatCode>
                <c:ptCount val="5"/>
                <c:pt idx="0" formatCode="#,##0">
                  <c:v>281</c:v>
                </c:pt>
                <c:pt idx="1">
                  <c:v>375</c:v>
                </c:pt>
                <c:pt idx="2" formatCode="#,##0">
                  <c:v>446</c:v>
                </c:pt>
                <c:pt idx="3" formatCode="#,##0">
                  <c:v>509</c:v>
                </c:pt>
                <c:pt idx="4" formatCode="#,##0">
                  <c:v>532</c:v>
                </c:pt>
              </c:numCache>
            </c:numRef>
          </c:val>
          <c:extLst>
            <c:ext xmlns:c16="http://schemas.microsoft.com/office/drawing/2014/chart" uri="{C3380CC4-5D6E-409C-BE32-E72D297353CC}">
              <c16:uniqueId val="{00000002-541E-4E1C-9F9B-44C906C02D1D}"/>
            </c:ext>
          </c:extLst>
        </c:ser>
        <c:ser>
          <c:idx val="4"/>
          <c:order val="4"/>
          <c:tx>
            <c:strRef>
              <c:f>Sheet1!$F$1</c:f>
              <c:strCache>
                <c:ptCount val="1"/>
                <c:pt idx="0">
                  <c:v>その他</c:v>
                </c:pt>
              </c:strCache>
            </c:strRef>
          </c:tx>
          <c:spPr>
            <a:solidFill>
              <a:srgbClr val="FFFF99"/>
            </a:solidFill>
            <a:ln>
              <a:noFill/>
            </a:ln>
          </c:spPr>
          <c:invertIfNegative val="0"/>
          <c:cat>
            <c:strRef>
              <c:f>Sheet1!$A$2:$A$6</c:f>
              <c:strCache>
                <c:ptCount val="5"/>
                <c:pt idx="0">
                  <c:v>平成23年度</c:v>
                </c:pt>
                <c:pt idx="1">
                  <c:v>平成24年度</c:v>
                </c:pt>
                <c:pt idx="2">
                  <c:v>平成25年度</c:v>
                </c:pt>
                <c:pt idx="3">
                  <c:v>平成26年度</c:v>
                </c:pt>
                <c:pt idx="4">
                  <c:v>平成27年度</c:v>
                </c:pt>
              </c:strCache>
            </c:strRef>
          </c:cat>
          <c:val>
            <c:numRef>
              <c:f>Sheet1!$F$2:$F$6</c:f>
              <c:numCache>
                <c:formatCode>General</c:formatCode>
                <c:ptCount val="5"/>
                <c:pt idx="0">
                  <c:v>73</c:v>
                </c:pt>
                <c:pt idx="1">
                  <c:v>138</c:v>
                </c:pt>
                <c:pt idx="2">
                  <c:v>223</c:v>
                </c:pt>
                <c:pt idx="3">
                  <c:v>322</c:v>
                </c:pt>
                <c:pt idx="4">
                  <c:v>406</c:v>
                </c:pt>
              </c:numCache>
            </c:numRef>
          </c:val>
          <c:extLst>
            <c:ext xmlns:c16="http://schemas.microsoft.com/office/drawing/2014/chart" uri="{C3380CC4-5D6E-409C-BE32-E72D297353CC}">
              <c16:uniqueId val="{00000003-541E-4E1C-9F9B-44C906C02D1D}"/>
            </c:ext>
          </c:extLst>
        </c:ser>
        <c:dLbls>
          <c:showLegendKey val="0"/>
          <c:showVal val="0"/>
          <c:showCatName val="0"/>
          <c:showSerName val="0"/>
          <c:showPercent val="0"/>
          <c:showBubbleSize val="0"/>
        </c:dLbls>
        <c:gapWidth val="150"/>
        <c:overlap val="100"/>
        <c:axId val="331900800"/>
        <c:axId val="331902336"/>
      </c:barChart>
      <c:lineChart>
        <c:grouping val="standard"/>
        <c:varyColors val="0"/>
        <c:ser>
          <c:idx val="0"/>
          <c:order val="0"/>
          <c:tx>
            <c:strRef>
              <c:f>Sheet1!$B$1</c:f>
              <c:strCache>
                <c:ptCount val="1"/>
                <c:pt idx="0">
                  <c:v>総費用額</c:v>
                </c:pt>
              </c:strCache>
            </c:strRef>
          </c:tx>
          <c:spPr>
            <a:ln>
              <a:solidFill>
                <a:srgbClr val="4F81BD"/>
              </a:solidFill>
            </a:ln>
          </c:spPr>
          <c:marker>
            <c:spPr>
              <a:solidFill>
                <a:srgbClr val="0000FF"/>
              </a:solidFill>
              <a:ln>
                <a:solidFill>
                  <a:srgbClr val="4F81BD"/>
                </a:solidFill>
              </a:ln>
            </c:spPr>
          </c:marker>
          <c:dLbls>
            <c:spPr>
              <a:noFill/>
              <a:ln>
                <a:noFill/>
              </a:ln>
              <a:effectLst/>
            </c:spPr>
            <c:txPr>
              <a:bodyPr/>
              <a:lstStyle/>
              <a:p>
                <a:pPr>
                  <a:defRPr sz="900" u="none"/>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平成23年度</c:v>
                </c:pt>
                <c:pt idx="1">
                  <c:v>平成24年度</c:v>
                </c:pt>
                <c:pt idx="2">
                  <c:v>平成25年度</c:v>
                </c:pt>
                <c:pt idx="3">
                  <c:v>平成26年度</c:v>
                </c:pt>
                <c:pt idx="4">
                  <c:v>平成27年度</c:v>
                </c:pt>
              </c:strCache>
            </c:strRef>
          </c:cat>
          <c:val>
            <c:numRef>
              <c:f>Sheet1!$B$2:$B$6</c:f>
              <c:numCache>
                <c:formatCode>#,##0_);[Red]\(#,##0\)</c:formatCode>
                <c:ptCount val="5"/>
                <c:pt idx="0">
                  <c:v>22759</c:v>
                </c:pt>
                <c:pt idx="1">
                  <c:v>33633</c:v>
                </c:pt>
                <c:pt idx="2">
                  <c:v>46388</c:v>
                </c:pt>
                <c:pt idx="3">
                  <c:v>62480</c:v>
                </c:pt>
                <c:pt idx="4">
                  <c:v>78146</c:v>
                </c:pt>
              </c:numCache>
            </c:numRef>
          </c:val>
          <c:smooth val="0"/>
          <c:extLst>
            <c:ext xmlns:c16="http://schemas.microsoft.com/office/drawing/2014/chart" uri="{C3380CC4-5D6E-409C-BE32-E72D297353CC}">
              <c16:uniqueId val="{00000004-541E-4E1C-9F9B-44C906C02D1D}"/>
            </c:ext>
          </c:extLst>
        </c:ser>
        <c:dLbls>
          <c:showLegendKey val="0"/>
          <c:showVal val="0"/>
          <c:showCatName val="0"/>
          <c:showSerName val="0"/>
          <c:showPercent val="0"/>
          <c:showBubbleSize val="0"/>
        </c:dLbls>
        <c:marker val="1"/>
        <c:smooth val="0"/>
        <c:axId val="331926144"/>
        <c:axId val="331924608"/>
      </c:lineChart>
      <c:catAx>
        <c:axId val="331900800"/>
        <c:scaling>
          <c:orientation val="minMax"/>
        </c:scaling>
        <c:delete val="0"/>
        <c:axPos val="b"/>
        <c:numFmt formatCode="General" sourceLinked="0"/>
        <c:majorTickMark val="out"/>
        <c:minorTickMark val="none"/>
        <c:tickLblPos val="nextTo"/>
        <c:txPr>
          <a:bodyPr/>
          <a:lstStyle/>
          <a:p>
            <a:pPr>
              <a:defRPr sz="600"/>
            </a:pPr>
            <a:endParaRPr lang="ja-JP"/>
          </a:p>
        </c:txPr>
        <c:crossAx val="331902336"/>
        <c:crosses val="autoZero"/>
        <c:auto val="1"/>
        <c:lblAlgn val="ctr"/>
        <c:lblOffset val="100"/>
        <c:noMultiLvlLbl val="0"/>
      </c:catAx>
      <c:valAx>
        <c:axId val="331902336"/>
        <c:scaling>
          <c:orientation val="minMax"/>
          <c:min val="0"/>
        </c:scaling>
        <c:delete val="0"/>
        <c:axPos val="l"/>
        <c:majorGridlines/>
        <c:numFmt formatCode="#,##0_);[Red]\(#,##0\)" sourceLinked="0"/>
        <c:majorTickMark val="out"/>
        <c:minorTickMark val="none"/>
        <c:tickLblPos val="nextTo"/>
        <c:txPr>
          <a:bodyPr/>
          <a:lstStyle/>
          <a:p>
            <a:pPr>
              <a:defRPr sz="900"/>
            </a:pPr>
            <a:endParaRPr lang="ja-JP"/>
          </a:p>
        </c:txPr>
        <c:crossAx val="331900800"/>
        <c:crosses val="autoZero"/>
        <c:crossBetween val="between"/>
        <c:majorUnit val="1000"/>
      </c:valAx>
      <c:valAx>
        <c:axId val="331924608"/>
        <c:scaling>
          <c:orientation val="minMax"/>
          <c:max val="90000"/>
          <c:min val="0"/>
        </c:scaling>
        <c:delete val="0"/>
        <c:axPos val="r"/>
        <c:numFmt formatCode="#,##0_);[Red]\(#,##0\)" sourceLinked="1"/>
        <c:majorTickMark val="out"/>
        <c:minorTickMark val="none"/>
        <c:tickLblPos val="nextTo"/>
        <c:txPr>
          <a:bodyPr/>
          <a:lstStyle/>
          <a:p>
            <a:pPr>
              <a:defRPr sz="900"/>
            </a:pPr>
            <a:endParaRPr lang="ja-JP"/>
          </a:p>
        </c:txPr>
        <c:crossAx val="331926144"/>
        <c:crosses val="max"/>
        <c:crossBetween val="between"/>
        <c:majorUnit val="10000"/>
        <c:minorUnit val="10000"/>
      </c:valAx>
      <c:catAx>
        <c:axId val="331926144"/>
        <c:scaling>
          <c:orientation val="minMax"/>
        </c:scaling>
        <c:delete val="1"/>
        <c:axPos val="b"/>
        <c:numFmt formatCode="General" sourceLinked="1"/>
        <c:majorTickMark val="out"/>
        <c:minorTickMark val="none"/>
        <c:tickLblPos val="none"/>
        <c:crossAx val="331924608"/>
        <c:crossesAt val="0"/>
        <c:auto val="1"/>
        <c:lblAlgn val="ctr"/>
        <c:lblOffset val="100"/>
        <c:noMultiLvlLbl val="0"/>
      </c:catAx>
    </c:plotArea>
    <c:legend>
      <c:legendPos val="l"/>
      <c:layout>
        <c:manualLayout>
          <c:xMode val="edge"/>
          <c:yMode val="edge"/>
          <c:x val="0.10073453376975201"/>
          <c:y val="8.1323868418163914E-2"/>
          <c:w val="0.27908986913542011"/>
          <c:h val="0.37554200665959198"/>
        </c:manualLayout>
      </c:layout>
      <c:overlay val="0"/>
      <c:spPr>
        <a:solidFill>
          <a:sysClr val="window" lastClr="FFFFFF"/>
        </a:solidFill>
        <a:ln>
          <a:solidFill>
            <a:sysClr val="windowText" lastClr="000000"/>
          </a:solidFill>
        </a:ln>
      </c:spPr>
      <c:txPr>
        <a:bodyPr/>
        <a:lstStyle/>
        <a:p>
          <a:pPr>
            <a:defRPr sz="700">
              <a:latin typeface="ＭＳ ゴシック" panose="020B0609070205080204" pitchFamily="49" charset="-128"/>
              <a:ea typeface="ＭＳ ゴシック" panose="020B0609070205080204" pitchFamily="49" charset="-128"/>
            </a:defRPr>
          </a:pPr>
          <a:endParaRPr lang="ja-JP"/>
        </a:p>
      </c:txPr>
    </c:legend>
    <c:plotVisOnly val="1"/>
    <c:dispBlanksAs val="gap"/>
    <c:showDLblsOverMax val="0"/>
  </c:chart>
  <c:txPr>
    <a:bodyPr/>
    <a:lstStyle/>
    <a:p>
      <a:pPr>
        <a:defRPr sz="1800"/>
      </a:pPr>
      <a:endParaRPr lang="ja-JP"/>
    </a:p>
  </c:txPr>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707543945498924E-2"/>
          <c:y val="3.1694652355038398E-2"/>
          <c:w val="0.8864828208231319"/>
          <c:h val="0.69920164300411614"/>
        </c:manualLayout>
      </c:layout>
      <c:lineChart>
        <c:grouping val="standard"/>
        <c:varyColors val="0"/>
        <c:ser>
          <c:idx val="0"/>
          <c:order val="0"/>
          <c:tx>
            <c:strRef>
              <c:f>Sheet1!$B$1</c:f>
              <c:strCache>
                <c:ptCount val="1"/>
                <c:pt idx="0">
                  <c:v>系列 1</c:v>
                </c:pt>
              </c:strCache>
            </c:strRef>
          </c:tx>
          <c:dLbls>
            <c:spPr>
              <a:noFill/>
              <a:ln>
                <a:noFill/>
              </a:ln>
              <a:effectLst/>
            </c:spPr>
            <c:txPr>
              <a:bodyPr/>
              <a:lstStyle/>
              <a:p>
                <a:pPr>
                  <a:defRPr b="1"/>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H18年度</c:v>
                </c:pt>
                <c:pt idx="1">
                  <c:v>H19年度</c:v>
                </c:pt>
                <c:pt idx="2">
                  <c:v>H20年度</c:v>
                </c:pt>
                <c:pt idx="3">
                  <c:v>H21年度</c:v>
                </c:pt>
                <c:pt idx="4">
                  <c:v>H22年度</c:v>
                </c:pt>
                <c:pt idx="5">
                  <c:v>H23年度</c:v>
                </c:pt>
                <c:pt idx="6">
                  <c:v>H24年度</c:v>
                </c:pt>
                <c:pt idx="7">
                  <c:v>H25年度</c:v>
                </c:pt>
                <c:pt idx="8">
                  <c:v>H26年度</c:v>
                </c:pt>
                <c:pt idx="9">
                  <c:v>H27年度</c:v>
                </c:pt>
                <c:pt idx="10">
                  <c:v>H28年度</c:v>
                </c:pt>
              </c:strCache>
            </c:strRef>
          </c:cat>
          <c:val>
            <c:numRef>
              <c:f>Sheet1!$B$2:$B$12</c:f>
              <c:numCache>
                <c:formatCode>#,##0_);[Red]\(#,##0\)</c:formatCode>
                <c:ptCount val="11"/>
                <c:pt idx="0">
                  <c:v>12222</c:v>
                </c:pt>
                <c:pt idx="1">
                  <c:v>12600</c:v>
                </c:pt>
                <c:pt idx="2">
                  <c:v>12587</c:v>
                </c:pt>
                <c:pt idx="3">
                  <c:v>12695</c:v>
                </c:pt>
                <c:pt idx="4">
                  <c:v>13079</c:v>
                </c:pt>
                <c:pt idx="5">
                  <c:v>13586</c:v>
                </c:pt>
                <c:pt idx="6">
                  <c:v>14190</c:v>
                </c:pt>
                <c:pt idx="7">
                  <c:v>14437</c:v>
                </c:pt>
                <c:pt idx="8">
                  <c:v>14838</c:v>
                </c:pt>
                <c:pt idx="9">
                  <c:v>15033</c:v>
                </c:pt>
                <c:pt idx="10">
                  <c:v>15295</c:v>
                </c:pt>
              </c:numCache>
            </c:numRef>
          </c:val>
          <c:smooth val="0"/>
          <c:extLst>
            <c:ext xmlns:c16="http://schemas.microsoft.com/office/drawing/2014/chart" uri="{C3380CC4-5D6E-409C-BE32-E72D297353CC}">
              <c16:uniqueId val="{00000000-B840-43CF-8AFD-1C9312EBC447}"/>
            </c:ext>
          </c:extLst>
        </c:ser>
        <c:dLbls>
          <c:showLegendKey val="0"/>
          <c:showVal val="0"/>
          <c:showCatName val="0"/>
          <c:showSerName val="0"/>
          <c:showPercent val="0"/>
          <c:showBubbleSize val="0"/>
        </c:dLbls>
        <c:marker val="1"/>
        <c:smooth val="0"/>
        <c:axId val="332095872"/>
        <c:axId val="332097408"/>
      </c:lineChart>
      <c:catAx>
        <c:axId val="332095872"/>
        <c:scaling>
          <c:orientation val="minMax"/>
        </c:scaling>
        <c:delete val="0"/>
        <c:axPos val="b"/>
        <c:numFmt formatCode="General" sourceLinked="0"/>
        <c:majorTickMark val="out"/>
        <c:minorTickMark val="none"/>
        <c:tickLblPos val="nextTo"/>
        <c:txPr>
          <a:bodyPr/>
          <a:lstStyle/>
          <a:p>
            <a:pPr>
              <a:defRPr sz="1400"/>
            </a:pPr>
            <a:endParaRPr lang="ja-JP"/>
          </a:p>
        </c:txPr>
        <c:crossAx val="332097408"/>
        <c:crosses val="autoZero"/>
        <c:auto val="1"/>
        <c:lblAlgn val="ctr"/>
        <c:lblOffset val="100"/>
        <c:noMultiLvlLbl val="0"/>
      </c:catAx>
      <c:valAx>
        <c:axId val="332097408"/>
        <c:scaling>
          <c:orientation val="minMax"/>
          <c:min val="11000"/>
        </c:scaling>
        <c:delete val="0"/>
        <c:axPos val="l"/>
        <c:majorGridlines/>
        <c:numFmt formatCode="#,##0_);[Red]\(#,##0\)" sourceLinked="1"/>
        <c:majorTickMark val="out"/>
        <c:minorTickMark val="none"/>
        <c:tickLblPos val="nextTo"/>
        <c:crossAx val="332095872"/>
        <c:crosses val="autoZero"/>
        <c:crossBetween val="between"/>
        <c:majorUnit val="1000"/>
      </c:valAx>
    </c:plotArea>
    <c:plotVisOnly val="1"/>
    <c:dispBlanksAs val="gap"/>
    <c:showDLblsOverMax val="0"/>
  </c:chart>
  <c:txPr>
    <a:bodyPr/>
    <a:lstStyle/>
    <a:p>
      <a:pPr>
        <a:defRPr sz="1800"/>
      </a:pPr>
      <a:endParaRPr lang="ja-JP"/>
    </a:p>
  </c:txPr>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881180479336203"/>
          <c:y val="6.6278952760803492E-2"/>
          <c:w val="0.68372073432622305"/>
          <c:h val="0.85756751070291581"/>
        </c:manualLayout>
      </c:layout>
      <c:barChart>
        <c:barDir val="col"/>
        <c:grouping val="stacked"/>
        <c:varyColors val="0"/>
        <c:ser>
          <c:idx val="1"/>
          <c:order val="1"/>
          <c:tx>
            <c:strRef>
              <c:f>Sheet1!$C$1</c:f>
              <c:strCache>
                <c:ptCount val="1"/>
                <c:pt idx="0">
                  <c:v>社会福祉法人</c:v>
                </c:pt>
              </c:strCache>
            </c:strRef>
          </c:tx>
          <c:spPr>
            <a:pattFill prst="pct25">
              <a:fgClr>
                <a:srgbClr val="1F497D">
                  <a:lumMod val="40000"/>
                  <a:lumOff val="60000"/>
                </a:srgbClr>
              </a:fgClr>
              <a:bgClr>
                <a:sysClr val="window" lastClr="FFFFFF"/>
              </a:bgClr>
            </a:pattFill>
            <a:ln>
              <a:solidFill>
                <a:sysClr val="window" lastClr="FFFFFF">
                  <a:lumMod val="50000"/>
                </a:sysClr>
              </a:solidFill>
            </a:ln>
          </c:spPr>
          <c:invertIfNegative val="0"/>
          <c:cat>
            <c:strRef>
              <c:f>Sheet1!$A$2:$A$6</c:f>
              <c:strCache>
                <c:ptCount val="5"/>
                <c:pt idx="0">
                  <c:v>平成24年度</c:v>
                </c:pt>
                <c:pt idx="1">
                  <c:v>平成25年度</c:v>
                </c:pt>
                <c:pt idx="2">
                  <c:v>平成26年度</c:v>
                </c:pt>
                <c:pt idx="3">
                  <c:v>平成27年度</c:v>
                </c:pt>
                <c:pt idx="4">
                  <c:v>平成28年度</c:v>
                </c:pt>
              </c:strCache>
            </c:strRef>
          </c:cat>
          <c:val>
            <c:numRef>
              <c:f>Sheet1!$C$2:$C$6</c:f>
              <c:numCache>
                <c:formatCode>General</c:formatCode>
                <c:ptCount val="5"/>
                <c:pt idx="0">
                  <c:v>811</c:v>
                </c:pt>
                <c:pt idx="1">
                  <c:v>957</c:v>
                </c:pt>
                <c:pt idx="2" formatCode="#,##0">
                  <c:v>1148</c:v>
                </c:pt>
                <c:pt idx="3" formatCode="#,##0">
                  <c:v>1332</c:v>
                </c:pt>
                <c:pt idx="4" formatCode="#,##0">
                  <c:v>1510</c:v>
                </c:pt>
              </c:numCache>
            </c:numRef>
          </c:val>
          <c:extLst>
            <c:ext xmlns:c16="http://schemas.microsoft.com/office/drawing/2014/chart" uri="{C3380CC4-5D6E-409C-BE32-E72D297353CC}">
              <c16:uniqueId val="{00000000-A948-46B2-AF42-602F1C92AA9C}"/>
            </c:ext>
          </c:extLst>
        </c:ser>
        <c:ser>
          <c:idx val="2"/>
          <c:order val="2"/>
          <c:tx>
            <c:strRef>
              <c:f>Sheet1!$D$1</c:f>
              <c:strCache>
                <c:ptCount val="1"/>
                <c:pt idx="0">
                  <c:v>営利法人</c:v>
                </c:pt>
              </c:strCache>
            </c:strRef>
          </c:tx>
          <c:spPr>
            <a:pattFill prst="narVert">
              <a:fgClr>
                <a:srgbClr val="FDBBC1"/>
              </a:fgClr>
              <a:bgClr>
                <a:sysClr val="window" lastClr="FFFFFF"/>
              </a:bgClr>
            </a:pattFill>
            <a:ln>
              <a:solidFill>
                <a:sysClr val="window" lastClr="FFFFFF">
                  <a:lumMod val="50000"/>
                </a:sysClr>
              </a:solidFill>
            </a:ln>
          </c:spPr>
          <c:invertIfNegative val="0"/>
          <c:cat>
            <c:strRef>
              <c:f>Sheet1!$A$2:$A$6</c:f>
              <c:strCache>
                <c:ptCount val="5"/>
                <c:pt idx="0">
                  <c:v>平成24年度</c:v>
                </c:pt>
                <c:pt idx="1">
                  <c:v>平成25年度</c:v>
                </c:pt>
                <c:pt idx="2">
                  <c:v>平成26年度</c:v>
                </c:pt>
                <c:pt idx="3">
                  <c:v>平成27年度</c:v>
                </c:pt>
                <c:pt idx="4">
                  <c:v>平成28年度</c:v>
                </c:pt>
              </c:strCache>
            </c:strRef>
          </c:cat>
          <c:val>
            <c:numRef>
              <c:f>Sheet1!$D$2:$D$6</c:f>
              <c:numCache>
                <c:formatCode>#,##0</c:formatCode>
                <c:ptCount val="5"/>
                <c:pt idx="0" formatCode="General">
                  <c:v>624</c:v>
                </c:pt>
                <c:pt idx="1">
                  <c:v>1000</c:v>
                </c:pt>
                <c:pt idx="2">
                  <c:v>1662</c:v>
                </c:pt>
                <c:pt idx="3">
                  <c:v>2645</c:v>
                </c:pt>
                <c:pt idx="4">
                  <c:v>4187</c:v>
                </c:pt>
              </c:numCache>
            </c:numRef>
          </c:val>
          <c:extLst>
            <c:ext xmlns:c16="http://schemas.microsoft.com/office/drawing/2014/chart" uri="{C3380CC4-5D6E-409C-BE32-E72D297353CC}">
              <c16:uniqueId val="{00000001-A948-46B2-AF42-602F1C92AA9C}"/>
            </c:ext>
          </c:extLst>
        </c:ser>
        <c:ser>
          <c:idx val="3"/>
          <c:order val="3"/>
          <c:tx>
            <c:strRef>
              <c:f>Sheet1!$E$1</c:f>
              <c:strCache>
                <c:ptCount val="1"/>
                <c:pt idx="0">
                  <c:v>NPO法人</c:v>
                </c:pt>
              </c:strCache>
            </c:strRef>
          </c:tx>
          <c:spPr>
            <a:pattFill prst="wdDnDiag">
              <a:fgClr>
                <a:srgbClr val="CCFF66"/>
              </a:fgClr>
              <a:bgClr>
                <a:sysClr val="window" lastClr="FFFFFF"/>
              </a:bgClr>
            </a:pattFill>
            <a:ln>
              <a:solidFill>
                <a:sysClr val="window" lastClr="FFFFFF">
                  <a:lumMod val="50000"/>
                </a:sysClr>
              </a:solidFill>
            </a:ln>
          </c:spPr>
          <c:invertIfNegative val="0"/>
          <c:cat>
            <c:strRef>
              <c:f>Sheet1!$A$2:$A$6</c:f>
              <c:strCache>
                <c:ptCount val="5"/>
                <c:pt idx="0">
                  <c:v>平成24年度</c:v>
                </c:pt>
                <c:pt idx="1">
                  <c:v>平成25年度</c:v>
                </c:pt>
                <c:pt idx="2">
                  <c:v>平成26年度</c:v>
                </c:pt>
                <c:pt idx="3">
                  <c:v>平成27年度</c:v>
                </c:pt>
                <c:pt idx="4">
                  <c:v>平成28年度</c:v>
                </c:pt>
              </c:strCache>
            </c:strRef>
          </c:cat>
          <c:val>
            <c:numRef>
              <c:f>Sheet1!$E$2:$E$6</c:f>
              <c:numCache>
                <c:formatCode>#,##0</c:formatCode>
                <c:ptCount val="5"/>
                <c:pt idx="0" formatCode="General">
                  <c:v>801</c:v>
                </c:pt>
                <c:pt idx="1">
                  <c:v>1067</c:v>
                </c:pt>
                <c:pt idx="2">
                  <c:v>1339</c:v>
                </c:pt>
                <c:pt idx="3">
                  <c:v>1534</c:v>
                </c:pt>
                <c:pt idx="4">
                  <c:v>1802</c:v>
                </c:pt>
              </c:numCache>
            </c:numRef>
          </c:val>
          <c:extLst>
            <c:ext xmlns:c16="http://schemas.microsoft.com/office/drawing/2014/chart" uri="{C3380CC4-5D6E-409C-BE32-E72D297353CC}">
              <c16:uniqueId val="{00000002-A948-46B2-AF42-602F1C92AA9C}"/>
            </c:ext>
          </c:extLst>
        </c:ser>
        <c:ser>
          <c:idx val="4"/>
          <c:order val="4"/>
          <c:tx>
            <c:strRef>
              <c:f>Sheet1!$F$1</c:f>
              <c:strCache>
                <c:ptCount val="1"/>
                <c:pt idx="0">
                  <c:v>その他</c:v>
                </c:pt>
              </c:strCache>
            </c:strRef>
          </c:tx>
          <c:spPr>
            <a:solidFill>
              <a:sysClr val="window" lastClr="FFFFFF">
                <a:lumMod val="85000"/>
              </a:sysClr>
            </a:solidFill>
            <a:ln>
              <a:solidFill>
                <a:sysClr val="window" lastClr="FFFFFF">
                  <a:lumMod val="50000"/>
                </a:sysClr>
              </a:solidFill>
            </a:ln>
          </c:spPr>
          <c:invertIfNegative val="0"/>
          <c:cat>
            <c:strRef>
              <c:f>Sheet1!$A$2:$A$6</c:f>
              <c:strCache>
                <c:ptCount val="5"/>
                <c:pt idx="0">
                  <c:v>平成24年度</c:v>
                </c:pt>
                <c:pt idx="1">
                  <c:v>平成25年度</c:v>
                </c:pt>
                <c:pt idx="2">
                  <c:v>平成26年度</c:v>
                </c:pt>
                <c:pt idx="3">
                  <c:v>平成27年度</c:v>
                </c:pt>
                <c:pt idx="4">
                  <c:v>平成28年度</c:v>
                </c:pt>
              </c:strCache>
            </c:strRef>
          </c:cat>
          <c:val>
            <c:numRef>
              <c:f>Sheet1!$F$2:$F$6</c:f>
              <c:numCache>
                <c:formatCode>General</c:formatCode>
                <c:ptCount val="5"/>
                <c:pt idx="0">
                  <c:v>304</c:v>
                </c:pt>
                <c:pt idx="1">
                  <c:v>335</c:v>
                </c:pt>
                <c:pt idx="2">
                  <c:v>446</c:v>
                </c:pt>
                <c:pt idx="3">
                  <c:v>606</c:v>
                </c:pt>
                <c:pt idx="4">
                  <c:v>853</c:v>
                </c:pt>
              </c:numCache>
            </c:numRef>
          </c:val>
          <c:extLst>
            <c:ext xmlns:c16="http://schemas.microsoft.com/office/drawing/2014/chart" uri="{C3380CC4-5D6E-409C-BE32-E72D297353CC}">
              <c16:uniqueId val="{00000003-A948-46B2-AF42-602F1C92AA9C}"/>
            </c:ext>
          </c:extLst>
        </c:ser>
        <c:dLbls>
          <c:showLegendKey val="0"/>
          <c:showVal val="0"/>
          <c:showCatName val="0"/>
          <c:showSerName val="0"/>
          <c:showPercent val="0"/>
          <c:showBubbleSize val="0"/>
        </c:dLbls>
        <c:gapWidth val="150"/>
        <c:overlap val="100"/>
        <c:axId val="332837248"/>
        <c:axId val="332838784"/>
      </c:barChart>
      <c:lineChart>
        <c:grouping val="standard"/>
        <c:varyColors val="0"/>
        <c:ser>
          <c:idx val="0"/>
          <c:order val="0"/>
          <c:tx>
            <c:strRef>
              <c:f>Sheet1!$B$1</c:f>
              <c:strCache>
                <c:ptCount val="1"/>
                <c:pt idx="0">
                  <c:v>総費用額</c:v>
                </c:pt>
              </c:strCache>
            </c:strRef>
          </c:tx>
          <c:spPr>
            <a:ln>
              <a:solidFill>
                <a:srgbClr val="1F497D">
                  <a:lumMod val="20000"/>
                  <a:lumOff val="80000"/>
                </a:srgbClr>
              </a:solidFill>
            </a:ln>
          </c:spPr>
          <c:marker>
            <c:spPr>
              <a:solidFill>
                <a:srgbClr val="1F497D">
                  <a:lumMod val="40000"/>
                  <a:lumOff val="60000"/>
                </a:srgbClr>
              </a:solidFill>
            </c:spPr>
          </c:marker>
          <c:dLbls>
            <c:dLbl>
              <c:idx val="0"/>
              <c:layout>
                <c:manualLayout>
                  <c:x val="-8.915370819603681E-2"/>
                  <c:y val="-9.29415639064730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948-46B2-AF42-602F1C92AA9C}"/>
                </c:ext>
              </c:extLst>
            </c:dLbl>
            <c:dLbl>
              <c:idx val="1"/>
              <c:layout>
                <c:manualLayout>
                  <c:x val="-7.7524963648727616E-2"/>
                  <c:y val="-0.131005067876615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948-46B2-AF42-602F1C92AA9C}"/>
                </c:ext>
              </c:extLst>
            </c:dLbl>
            <c:dLbl>
              <c:idx val="2"/>
              <c:layout>
                <c:manualLayout>
                  <c:x val="-0.100782452743346"/>
                  <c:y val="-0.1684570419700680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948-46B2-AF42-602F1C92AA9C}"/>
                </c:ext>
              </c:extLst>
            </c:dLbl>
            <c:dLbl>
              <c:idx val="3"/>
              <c:layout>
                <c:manualLayout>
                  <c:x val="-0.10853494910821901"/>
                  <c:y val="-0.1047344396062790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948-46B2-AF42-602F1C92AA9C}"/>
                </c:ext>
              </c:extLst>
            </c:dLbl>
            <c:spPr>
              <a:noFill/>
              <a:ln>
                <a:noFill/>
              </a:ln>
              <a:effectLst/>
            </c:spPr>
            <c:txPr>
              <a:bodyPr/>
              <a:lstStyle/>
              <a:p>
                <a:pPr>
                  <a:defRPr sz="1000" u="none"/>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平成24年度</c:v>
                </c:pt>
                <c:pt idx="1">
                  <c:v>平成25年度</c:v>
                </c:pt>
                <c:pt idx="2">
                  <c:v>平成26年度</c:v>
                </c:pt>
                <c:pt idx="3">
                  <c:v>平成27年度</c:v>
                </c:pt>
                <c:pt idx="4">
                  <c:v>平成28年度</c:v>
                </c:pt>
              </c:strCache>
            </c:strRef>
          </c:cat>
          <c:val>
            <c:numRef>
              <c:f>Sheet1!$B$2:$B$6</c:f>
              <c:numCache>
                <c:formatCode>#,##0_);[Red]\(#,##0\)</c:formatCode>
                <c:ptCount val="5"/>
                <c:pt idx="0">
                  <c:v>47642.206278000005</c:v>
                </c:pt>
                <c:pt idx="1">
                  <c:v>70113.541876999967</c:v>
                </c:pt>
                <c:pt idx="2">
                  <c:v>102399.15145400004</c:v>
                </c:pt>
                <c:pt idx="3">
                  <c:v>144585.69383999999</c:v>
                </c:pt>
              </c:numCache>
            </c:numRef>
          </c:val>
          <c:smooth val="0"/>
          <c:extLst>
            <c:ext xmlns:c16="http://schemas.microsoft.com/office/drawing/2014/chart" uri="{C3380CC4-5D6E-409C-BE32-E72D297353CC}">
              <c16:uniqueId val="{00000008-A948-46B2-AF42-602F1C92AA9C}"/>
            </c:ext>
          </c:extLst>
        </c:ser>
        <c:dLbls>
          <c:showLegendKey val="0"/>
          <c:showVal val="0"/>
          <c:showCatName val="0"/>
          <c:showSerName val="0"/>
          <c:showPercent val="0"/>
          <c:showBubbleSize val="0"/>
        </c:dLbls>
        <c:marker val="1"/>
        <c:smooth val="0"/>
        <c:axId val="332731520"/>
        <c:axId val="332840320"/>
      </c:lineChart>
      <c:catAx>
        <c:axId val="332837248"/>
        <c:scaling>
          <c:orientation val="minMax"/>
        </c:scaling>
        <c:delete val="0"/>
        <c:axPos val="b"/>
        <c:numFmt formatCode="General" sourceLinked="0"/>
        <c:majorTickMark val="out"/>
        <c:minorTickMark val="none"/>
        <c:tickLblPos val="nextTo"/>
        <c:txPr>
          <a:bodyPr/>
          <a:lstStyle/>
          <a:p>
            <a:pPr>
              <a:defRPr sz="600"/>
            </a:pPr>
            <a:endParaRPr lang="ja-JP"/>
          </a:p>
        </c:txPr>
        <c:crossAx val="332838784"/>
        <c:crosses val="autoZero"/>
        <c:auto val="1"/>
        <c:lblAlgn val="ctr"/>
        <c:lblOffset val="100"/>
        <c:noMultiLvlLbl val="0"/>
      </c:catAx>
      <c:valAx>
        <c:axId val="332838784"/>
        <c:scaling>
          <c:orientation val="minMax"/>
          <c:min val="0"/>
        </c:scaling>
        <c:delete val="0"/>
        <c:axPos val="l"/>
        <c:majorGridlines/>
        <c:numFmt formatCode="#,##0_);[Red]\(#,##0\)" sourceLinked="0"/>
        <c:majorTickMark val="out"/>
        <c:minorTickMark val="none"/>
        <c:tickLblPos val="nextTo"/>
        <c:txPr>
          <a:bodyPr/>
          <a:lstStyle/>
          <a:p>
            <a:pPr>
              <a:defRPr sz="1000"/>
            </a:pPr>
            <a:endParaRPr lang="ja-JP"/>
          </a:p>
        </c:txPr>
        <c:crossAx val="332837248"/>
        <c:crosses val="autoZero"/>
        <c:crossBetween val="between"/>
      </c:valAx>
      <c:valAx>
        <c:axId val="332840320"/>
        <c:scaling>
          <c:orientation val="minMax"/>
        </c:scaling>
        <c:delete val="0"/>
        <c:axPos val="r"/>
        <c:numFmt formatCode="#,##0_);[Red]\(#,##0\)" sourceLinked="1"/>
        <c:majorTickMark val="out"/>
        <c:minorTickMark val="none"/>
        <c:tickLblPos val="nextTo"/>
        <c:txPr>
          <a:bodyPr/>
          <a:lstStyle/>
          <a:p>
            <a:pPr>
              <a:defRPr sz="1050"/>
            </a:pPr>
            <a:endParaRPr lang="ja-JP"/>
          </a:p>
        </c:txPr>
        <c:crossAx val="332731520"/>
        <c:crosses val="max"/>
        <c:crossBetween val="between"/>
      </c:valAx>
      <c:catAx>
        <c:axId val="332731520"/>
        <c:scaling>
          <c:orientation val="minMax"/>
        </c:scaling>
        <c:delete val="1"/>
        <c:axPos val="b"/>
        <c:numFmt formatCode="General" sourceLinked="1"/>
        <c:majorTickMark val="out"/>
        <c:minorTickMark val="none"/>
        <c:tickLblPos val="none"/>
        <c:crossAx val="332840320"/>
        <c:crosses val="autoZero"/>
        <c:auto val="1"/>
        <c:lblAlgn val="ctr"/>
        <c:lblOffset val="100"/>
        <c:noMultiLvlLbl val="0"/>
      </c:catAx>
    </c:plotArea>
    <c:legend>
      <c:legendPos val="l"/>
      <c:layout>
        <c:manualLayout>
          <c:xMode val="edge"/>
          <c:yMode val="edge"/>
          <c:x val="0.10073453376975201"/>
          <c:y val="8.1323868418163914E-2"/>
          <c:w val="0.29847111004760207"/>
          <c:h val="0.27098274726481009"/>
        </c:manualLayout>
      </c:layout>
      <c:overlay val="0"/>
      <c:spPr>
        <a:solidFill>
          <a:sysClr val="window" lastClr="FFFFFF"/>
        </a:solidFill>
        <a:ln>
          <a:solidFill>
            <a:sysClr val="windowText" lastClr="000000"/>
          </a:solidFill>
        </a:ln>
      </c:spPr>
      <c:txPr>
        <a:bodyPr/>
        <a:lstStyle/>
        <a:p>
          <a:pPr>
            <a:defRPr sz="700">
              <a:latin typeface="ＭＳ ゴシック" panose="020B0609070205080204" pitchFamily="49" charset="-128"/>
              <a:ea typeface="ＭＳ ゴシック" panose="020B0609070205080204" pitchFamily="49" charset="-128"/>
            </a:defRPr>
          </a:pPr>
          <a:endParaRPr lang="ja-JP"/>
        </a:p>
      </c:txPr>
    </c:legend>
    <c:plotVisOnly val="1"/>
    <c:dispBlanksAs val="gap"/>
    <c:showDLblsOverMax val="0"/>
  </c:chart>
  <c:spPr>
    <a:solidFill>
      <a:sysClr val="window" lastClr="FFFFFF"/>
    </a:solidFill>
  </c:spPr>
  <c:txPr>
    <a:bodyPr/>
    <a:lstStyle/>
    <a:p>
      <a:pPr>
        <a:defRPr sz="1800"/>
      </a:pPr>
      <a:endParaRPr lang="ja-JP"/>
    </a:p>
  </c:txPr>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b="1" dirty="0">
                <a:solidFill>
                  <a:schemeClr val="tx1"/>
                </a:solidFill>
              </a:rPr>
              <a:t>医療的ケア児数</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0458092738407698"/>
          <c:y val="0.19643518518518518"/>
          <c:w val="0.86486351706036746"/>
          <c:h val="0.69153579760863226"/>
        </c:manualLayout>
      </c:layout>
      <c:lineChart>
        <c:grouping val="standard"/>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dLbls>
            <c:numFmt formatCode="#,##0_);[Red]\(#,##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'[H17～H28の医ケア児数・人工呼吸器児数.xlsx]Sheet2'!$C$2:$N$2</c:f>
              <c:strCache>
                <c:ptCount val="12"/>
                <c:pt idx="0">
                  <c:v>H17</c:v>
                </c:pt>
                <c:pt idx="1">
                  <c:v>H18</c:v>
                </c:pt>
                <c:pt idx="2">
                  <c:v>H19</c:v>
                </c:pt>
                <c:pt idx="3">
                  <c:v>H20</c:v>
                </c:pt>
                <c:pt idx="4">
                  <c:v>H21</c:v>
                </c:pt>
                <c:pt idx="5">
                  <c:v>H22</c:v>
                </c:pt>
                <c:pt idx="6">
                  <c:v>H23</c:v>
                </c:pt>
                <c:pt idx="7">
                  <c:v>H24</c:v>
                </c:pt>
                <c:pt idx="8">
                  <c:v>H25</c:v>
                </c:pt>
                <c:pt idx="9">
                  <c:v>H26</c:v>
                </c:pt>
                <c:pt idx="10">
                  <c:v>H27</c:v>
                </c:pt>
                <c:pt idx="11">
                  <c:v>H28</c:v>
                </c:pt>
              </c:strCache>
            </c:strRef>
          </c:cat>
          <c:val>
            <c:numRef>
              <c:f>'[H17～H28の医ケア児数・人工呼吸器児数.xlsx]Sheet2'!$C$5:$N$5</c:f>
              <c:numCache>
                <c:formatCode>General</c:formatCode>
                <c:ptCount val="12"/>
                <c:pt idx="0">
                  <c:v>9987</c:v>
                </c:pt>
                <c:pt idx="1">
                  <c:v>9967</c:v>
                </c:pt>
                <c:pt idx="2">
                  <c:v>8438</c:v>
                </c:pt>
                <c:pt idx="3">
                  <c:v>10413</c:v>
                </c:pt>
                <c:pt idx="4">
                  <c:v>13968</c:v>
                </c:pt>
                <c:pt idx="5">
                  <c:v>10702</c:v>
                </c:pt>
                <c:pt idx="6">
                  <c:v>14886</c:v>
                </c:pt>
                <c:pt idx="7">
                  <c:v>13585</c:v>
                </c:pt>
                <c:pt idx="8">
                  <c:v>15892</c:v>
                </c:pt>
                <c:pt idx="9">
                  <c:v>16575</c:v>
                </c:pt>
                <c:pt idx="10">
                  <c:v>17209</c:v>
                </c:pt>
                <c:pt idx="11">
                  <c:v>18272</c:v>
                </c:pt>
              </c:numCache>
            </c:numRef>
          </c:val>
          <c:smooth val="0"/>
          <c:extLst>
            <c:ext xmlns:c16="http://schemas.microsoft.com/office/drawing/2014/chart" uri="{C3380CC4-5D6E-409C-BE32-E72D297353CC}">
              <c16:uniqueId val="{00000000-BDDC-47B9-A179-A983E37AF7D4}"/>
            </c:ext>
          </c:extLst>
        </c:ser>
        <c:dLbls>
          <c:showLegendKey val="0"/>
          <c:showVal val="0"/>
          <c:showCatName val="0"/>
          <c:showSerName val="0"/>
          <c:showPercent val="0"/>
          <c:showBubbleSize val="0"/>
        </c:dLbls>
        <c:marker val="1"/>
        <c:smooth val="0"/>
        <c:axId val="710063952"/>
        <c:axId val="710059360"/>
      </c:lineChart>
      <c:catAx>
        <c:axId val="710063952"/>
        <c:scaling>
          <c:orientation val="minMax"/>
        </c:scaling>
        <c:delete val="0"/>
        <c:axPos val="b"/>
        <c:numFmt formatCode="General" sourceLinked="1"/>
        <c:majorTickMark val="out"/>
        <c:minorTickMark val="none"/>
        <c:tickLblPos val="nextTo"/>
        <c:spPr>
          <a:noFill/>
          <a:ln w="9525" cap="flat" cmpd="sng" algn="ctr">
            <a:solidFill>
              <a:schemeClr val="bg2">
                <a:lumMod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10059360"/>
        <c:crosses val="autoZero"/>
        <c:auto val="1"/>
        <c:lblAlgn val="ctr"/>
        <c:lblOffset val="100"/>
        <c:noMultiLvlLbl val="0"/>
      </c:catAx>
      <c:valAx>
        <c:axId val="710059360"/>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solidFill>
              <a:schemeClr val="bg2">
                <a:lumMod val="7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10063952"/>
        <c:crossesAt val="1"/>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2"/>
          <c:order val="0"/>
          <c:tx>
            <c:v>セルフ率</c:v>
          </c:tx>
          <c:spPr>
            <a:solidFill>
              <a:schemeClr val="accent3">
                <a:lumMod val="40000"/>
                <a:lumOff val="60000"/>
              </a:schemeClr>
            </a:solidFill>
            <a:ln>
              <a:solidFill>
                <a:schemeClr val="bg1">
                  <a:lumMod val="50000"/>
                </a:schemeClr>
              </a:solidFill>
            </a:ln>
          </c:spPr>
          <c:invertIfNegative val="0"/>
          <c:dLbls>
            <c:spPr>
              <a:noFill/>
              <a:ln>
                <a:noFill/>
              </a:ln>
              <a:effectLst/>
            </c:spPr>
            <c:txPr>
              <a:bodyPr/>
              <a:lstStyle/>
              <a:p>
                <a:pPr>
                  <a:defRPr sz="600"/>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'グラフ (H26.3)'!$A$2:$B$48</c:f>
              <c:multiLvlStrCache>
                <c:ptCount val="47"/>
                <c:lvl>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lvl>
                <c:lvl>
                  <c:pt idx="0">
                    <c:v>40</c:v>
                  </c:pt>
                  <c:pt idx="1">
                    <c:v>1</c:v>
                  </c:pt>
                  <c:pt idx="2">
                    <c:v>1</c:v>
                  </c:pt>
                  <c:pt idx="3">
                    <c:v>37</c:v>
                  </c:pt>
                  <c:pt idx="4">
                    <c:v>1</c:v>
                  </c:pt>
                  <c:pt idx="5">
                    <c:v>1</c:v>
                  </c:pt>
                  <c:pt idx="6">
                    <c:v>34</c:v>
                  </c:pt>
                  <c:pt idx="7">
                    <c:v>39</c:v>
                  </c:pt>
                  <c:pt idx="8">
                    <c:v>1</c:v>
                  </c:pt>
                  <c:pt idx="9">
                    <c:v>1</c:v>
                  </c:pt>
                  <c:pt idx="10">
                    <c:v>36</c:v>
                  </c:pt>
                  <c:pt idx="11">
                    <c:v>31</c:v>
                  </c:pt>
                  <c:pt idx="12">
                    <c:v>43</c:v>
                  </c:pt>
                  <c:pt idx="13">
                    <c:v>30</c:v>
                  </c:pt>
                  <c:pt idx="14">
                    <c:v>1</c:v>
                  </c:pt>
                  <c:pt idx="15">
                    <c:v>45</c:v>
                  </c:pt>
                  <c:pt idx="16">
                    <c:v>1</c:v>
                  </c:pt>
                  <c:pt idx="17">
                    <c:v>1</c:v>
                  </c:pt>
                  <c:pt idx="18">
                    <c:v>1</c:v>
                  </c:pt>
                  <c:pt idx="19">
                    <c:v>1</c:v>
                  </c:pt>
                  <c:pt idx="20">
                    <c:v>1</c:v>
                  </c:pt>
                  <c:pt idx="21">
                    <c:v>38</c:v>
                  </c:pt>
                  <c:pt idx="22">
                    <c:v>28</c:v>
                  </c:pt>
                  <c:pt idx="23">
                    <c:v>1</c:v>
                  </c:pt>
                  <c:pt idx="24">
                    <c:v>41</c:v>
                  </c:pt>
                  <c:pt idx="25">
                    <c:v>46</c:v>
                  </c:pt>
                  <c:pt idx="26">
                    <c:v>1</c:v>
                  </c:pt>
                  <c:pt idx="27">
                    <c:v>47</c:v>
                  </c:pt>
                  <c:pt idx="28">
                    <c:v>35</c:v>
                  </c:pt>
                  <c:pt idx="29">
                    <c:v>1</c:v>
                  </c:pt>
                  <c:pt idx="30">
                    <c:v>1</c:v>
                  </c:pt>
                  <c:pt idx="31">
                    <c:v>1</c:v>
                  </c:pt>
                  <c:pt idx="32">
                    <c:v>33</c:v>
                  </c:pt>
                  <c:pt idx="33">
                    <c:v>27</c:v>
                  </c:pt>
                  <c:pt idx="34">
                    <c:v>44</c:v>
                  </c:pt>
                  <c:pt idx="35">
                    <c:v>1</c:v>
                  </c:pt>
                  <c:pt idx="36">
                    <c:v>1</c:v>
                  </c:pt>
                  <c:pt idx="37">
                    <c:v>1</c:v>
                  </c:pt>
                  <c:pt idx="38">
                    <c:v>1</c:v>
                  </c:pt>
                  <c:pt idx="39">
                    <c:v>42</c:v>
                  </c:pt>
                  <c:pt idx="40">
                    <c:v>1</c:v>
                  </c:pt>
                  <c:pt idx="41">
                    <c:v>26</c:v>
                  </c:pt>
                  <c:pt idx="42">
                    <c:v>1</c:v>
                  </c:pt>
                  <c:pt idx="43">
                    <c:v>32</c:v>
                  </c:pt>
                  <c:pt idx="44">
                    <c:v>1</c:v>
                  </c:pt>
                  <c:pt idx="45">
                    <c:v>1</c:v>
                  </c:pt>
                  <c:pt idx="46">
                    <c:v>29</c:v>
                  </c:pt>
                </c:lvl>
              </c:multiLvlStrCache>
            </c:multiLvlStrRef>
          </c:cat>
          <c:val>
            <c:numRef>
              <c:f>'グラフ (H26.3)'!$E$2:$E$48</c:f>
              <c:numCache>
                <c:formatCode>0.0_ </c:formatCode>
                <c:ptCount val="47"/>
                <c:pt idx="0">
                  <c:v>52.555148624478328</c:v>
                </c:pt>
                <c:pt idx="1">
                  <c:v>0.1943634596695821</c:v>
                </c:pt>
                <c:pt idx="2">
                  <c:v>20.302906262791652</c:v>
                </c:pt>
                <c:pt idx="3">
                  <c:v>46.293604651162781</c:v>
                </c:pt>
                <c:pt idx="4">
                  <c:v>6.9421487603305794</c:v>
                </c:pt>
                <c:pt idx="5">
                  <c:v>0.42775665399239549</c:v>
                </c:pt>
                <c:pt idx="6">
                  <c:v>13.477959843064852</c:v>
                </c:pt>
                <c:pt idx="7">
                  <c:v>25.088391278727162</c:v>
                </c:pt>
                <c:pt idx="8">
                  <c:v>20.52023121387283</c:v>
                </c:pt>
                <c:pt idx="9">
                  <c:v>2.7442371020856209</c:v>
                </c:pt>
                <c:pt idx="10">
                  <c:v>40.489236790606647</c:v>
                </c:pt>
                <c:pt idx="11">
                  <c:v>31.39558713026846</c:v>
                </c:pt>
                <c:pt idx="12">
                  <c:v>37.117585518181528</c:v>
                </c:pt>
                <c:pt idx="13">
                  <c:v>54.628120442652481</c:v>
                </c:pt>
                <c:pt idx="14">
                  <c:v>2.680815414688634</c:v>
                </c:pt>
                <c:pt idx="15">
                  <c:v>1.442555383822772</c:v>
                </c:pt>
                <c:pt idx="16">
                  <c:v>1.5544041450777202</c:v>
                </c:pt>
                <c:pt idx="17">
                  <c:v>7.4817518248175192</c:v>
                </c:pt>
                <c:pt idx="18">
                  <c:v>7.4412532637075728</c:v>
                </c:pt>
                <c:pt idx="19">
                  <c:v>1.5075376884422107</c:v>
                </c:pt>
                <c:pt idx="20">
                  <c:v>6.8236289299309174</c:v>
                </c:pt>
                <c:pt idx="21">
                  <c:v>14.649559555725777</c:v>
                </c:pt>
                <c:pt idx="22">
                  <c:v>26.770919635459816</c:v>
                </c:pt>
                <c:pt idx="23">
                  <c:v>6.1705232436939754</c:v>
                </c:pt>
                <c:pt idx="24">
                  <c:v>18.338108882521489</c:v>
                </c:pt>
                <c:pt idx="25">
                  <c:v>47.078787878787878</c:v>
                </c:pt>
                <c:pt idx="26">
                  <c:v>45.923309420632897</c:v>
                </c:pt>
                <c:pt idx="27">
                  <c:v>28.643427131457372</c:v>
                </c:pt>
                <c:pt idx="28">
                  <c:v>20.957200084334804</c:v>
                </c:pt>
                <c:pt idx="29">
                  <c:v>44.184397163120565</c:v>
                </c:pt>
                <c:pt idx="30">
                  <c:v>3.3393501805054151</c:v>
                </c:pt>
                <c:pt idx="31">
                  <c:v>3.6434612882238135</c:v>
                </c:pt>
                <c:pt idx="32">
                  <c:v>30.90602967483952</c:v>
                </c:pt>
                <c:pt idx="33">
                  <c:v>38.771131897365485</c:v>
                </c:pt>
                <c:pt idx="34">
                  <c:v>6.3734862970044617E-2</c:v>
                </c:pt>
                <c:pt idx="35">
                  <c:v>0.16244314489928527</c:v>
                </c:pt>
                <c:pt idx="36">
                  <c:v>1.7337807606263984</c:v>
                </c:pt>
                <c:pt idx="37">
                  <c:v>22.875</c:v>
                </c:pt>
                <c:pt idx="38">
                  <c:v>10.724233983286908</c:v>
                </c:pt>
                <c:pt idx="39">
                  <c:v>14.272727272727275</c:v>
                </c:pt>
                <c:pt idx="40">
                  <c:v>18.266504657756176</c:v>
                </c:pt>
                <c:pt idx="41">
                  <c:v>8.6395716719396436</c:v>
                </c:pt>
                <c:pt idx="42">
                  <c:v>2.1766641356618575</c:v>
                </c:pt>
                <c:pt idx="43">
                  <c:v>0</c:v>
                </c:pt>
                <c:pt idx="44">
                  <c:v>3.3738191632928474E-2</c:v>
                </c:pt>
                <c:pt idx="45">
                  <c:v>0.70590790616854926</c:v>
                </c:pt>
                <c:pt idx="46">
                  <c:v>1.3183915622940012</c:v>
                </c:pt>
              </c:numCache>
            </c:numRef>
          </c:val>
          <c:extLst>
            <c:ext xmlns:c16="http://schemas.microsoft.com/office/drawing/2014/chart" uri="{C3380CC4-5D6E-409C-BE32-E72D297353CC}">
              <c16:uniqueId val="{00000000-6A10-46A3-8131-15BAFBAE9A2D}"/>
            </c:ext>
          </c:extLst>
        </c:ser>
        <c:ser>
          <c:idx val="0"/>
          <c:order val="1"/>
          <c:tx>
            <c:v>進捗率</c:v>
          </c:tx>
          <c:spPr>
            <a:solidFill>
              <a:schemeClr val="accent1">
                <a:lumMod val="60000"/>
                <a:lumOff val="40000"/>
              </a:schemeClr>
            </a:solidFill>
            <a:ln>
              <a:solidFill>
                <a:schemeClr val="bg1">
                  <a:lumMod val="50000"/>
                </a:schemeClr>
              </a:solidFill>
            </a:ln>
          </c:spPr>
          <c:invertIfNegative val="0"/>
          <c:cat>
            <c:multiLvlStrRef>
              <c:f>'グラフ (H26.3)'!$A$2:$B$48</c:f>
              <c:multiLvlStrCache>
                <c:ptCount val="47"/>
                <c:lvl>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lvl>
                <c:lvl>
                  <c:pt idx="0">
                    <c:v>40</c:v>
                  </c:pt>
                  <c:pt idx="1">
                    <c:v>1</c:v>
                  </c:pt>
                  <c:pt idx="2">
                    <c:v>1</c:v>
                  </c:pt>
                  <c:pt idx="3">
                    <c:v>37</c:v>
                  </c:pt>
                  <c:pt idx="4">
                    <c:v>1</c:v>
                  </c:pt>
                  <c:pt idx="5">
                    <c:v>1</c:v>
                  </c:pt>
                  <c:pt idx="6">
                    <c:v>34</c:v>
                  </c:pt>
                  <c:pt idx="7">
                    <c:v>39</c:v>
                  </c:pt>
                  <c:pt idx="8">
                    <c:v>1</c:v>
                  </c:pt>
                  <c:pt idx="9">
                    <c:v>1</c:v>
                  </c:pt>
                  <c:pt idx="10">
                    <c:v>36</c:v>
                  </c:pt>
                  <c:pt idx="11">
                    <c:v>31</c:v>
                  </c:pt>
                  <c:pt idx="12">
                    <c:v>43</c:v>
                  </c:pt>
                  <c:pt idx="13">
                    <c:v>30</c:v>
                  </c:pt>
                  <c:pt idx="14">
                    <c:v>1</c:v>
                  </c:pt>
                  <c:pt idx="15">
                    <c:v>45</c:v>
                  </c:pt>
                  <c:pt idx="16">
                    <c:v>1</c:v>
                  </c:pt>
                  <c:pt idx="17">
                    <c:v>1</c:v>
                  </c:pt>
                  <c:pt idx="18">
                    <c:v>1</c:v>
                  </c:pt>
                  <c:pt idx="19">
                    <c:v>1</c:v>
                  </c:pt>
                  <c:pt idx="20">
                    <c:v>1</c:v>
                  </c:pt>
                  <c:pt idx="21">
                    <c:v>38</c:v>
                  </c:pt>
                  <c:pt idx="22">
                    <c:v>28</c:v>
                  </c:pt>
                  <c:pt idx="23">
                    <c:v>1</c:v>
                  </c:pt>
                  <c:pt idx="24">
                    <c:v>41</c:v>
                  </c:pt>
                  <c:pt idx="25">
                    <c:v>46</c:v>
                  </c:pt>
                  <c:pt idx="26">
                    <c:v>1</c:v>
                  </c:pt>
                  <c:pt idx="27">
                    <c:v>47</c:v>
                  </c:pt>
                  <c:pt idx="28">
                    <c:v>35</c:v>
                  </c:pt>
                  <c:pt idx="29">
                    <c:v>1</c:v>
                  </c:pt>
                  <c:pt idx="30">
                    <c:v>1</c:v>
                  </c:pt>
                  <c:pt idx="31">
                    <c:v>1</c:v>
                  </c:pt>
                  <c:pt idx="32">
                    <c:v>33</c:v>
                  </c:pt>
                  <c:pt idx="33">
                    <c:v>27</c:v>
                  </c:pt>
                  <c:pt idx="34">
                    <c:v>44</c:v>
                  </c:pt>
                  <c:pt idx="35">
                    <c:v>1</c:v>
                  </c:pt>
                  <c:pt idx="36">
                    <c:v>1</c:v>
                  </c:pt>
                  <c:pt idx="37">
                    <c:v>1</c:v>
                  </c:pt>
                  <c:pt idx="38">
                    <c:v>1</c:v>
                  </c:pt>
                  <c:pt idx="39">
                    <c:v>42</c:v>
                  </c:pt>
                  <c:pt idx="40">
                    <c:v>1</c:v>
                  </c:pt>
                  <c:pt idx="41">
                    <c:v>26</c:v>
                  </c:pt>
                  <c:pt idx="42">
                    <c:v>1</c:v>
                  </c:pt>
                  <c:pt idx="43">
                    <c:v>32</c:v>
                  </c:pt>
                  <c:pt idx="44">
                    <c:v>1</c:v>
                  </c:pt>
                  <c:pt idx="45">
                    <c:v>1</c:v>
                  </c:pt>
                  <c:pt idx="46">
                    <c:v>29</c:v>
                  </c:pt>
                </c:lvl>
              </c:multiLvlStrCache>
            </c:multiLvlStrRef>
          </c:cat>
          <c:val>
            <c:numRef>
              <c:f>'グラフ (H26.3)'!$H$2:$H$48</c:f>
              <c:numCache>
                <c:formatCode>0.0_ </c:formatCode>
                <c:ptCount val="47"/>
                <c:pt idx="0">
                  <c:v>47.143403576939761</c:v>
                </c:pt>
                <c:pt idx="1">
                  <c:v>99.805636540330411</c:v>
                </c:pt>
                <c:pt idx="2">
                  <c:v>79.697093737208363</c:v>
                </c:pt>
                <c:pt idx="3">
                  <c:v>53.537108770844455</c:v>
                </c:pt>
                <c:pt idx="4">
                  <c:v>93.057851239669418</c:v>
                </c:pt>
                <c:pt idx="5">
                  <c:v>99.57224334600761</c:v>
                </c:pt>
                <c:pt idx="6">
                  <c:v>86.406779668230683</c:v>
                </c:pt>
                <c:pt idx="7">
                  <c:v>74.647136197029496</c:v>
                </c:pt>
                <c:pt idx="8">
                  <c:v>79.479768786127153</c:v>
                </c:pt>
                <c:pt idx="9">
                  <c:v>97.255762897914366</c:v>
                </c:pt>
                <c:pt idx="10">
                  <c:v>59.380470049784215</c:v>
                </c:pt>
                <c:pt idx="11">
                  <c:v>68.542971034668724</c:v>
                </c:pt>
                <c:pt idx="12">
                  <c:v>62.424828013754848</c:v>
                </c:pt>
                <c:pt idx="13">
                  <c:v>45.32900526477335</c:v>
                </c:pt>
                <c:pt idx="14">
                  <c:v>97.319184585311376</c:v>
                </c:pt>
                <c:pt idx="15">
                  <c:v>97.689211725472433</c:v>
                </c:pt>
                <c:pt idx="16">
                  <c:v>98.445595854922274</c:v>
                </c:pt>
                <c:pt idx="17">
                  <c:v>92.518248175182478</c:v>
                </c:pt>
                <c:pt idx="18">
                  <c:v>92.558746736292406</c:v>
                </c:pt>
                <c:pt idx="19">
                  <c:v>98.492462311557773</c:v>
                </c:pt>
                <c:pt idx="20">
                  <c:v>93.176371070069052</c:v>
                </c:pt>
                <c:pt idx="21">
                  <c:v>85.140235972651794</c:v>
                </c:pt>
                <c:pt idx="22">
                  <c:v>73.203196428111127</c:v>
                </c:pt>
                <c:pt idx="23">
                  <c:v>93.829476756305993</c:v>
                </c:pt>
                <c:pt idx="24">
                  <c:v>81.324404097748499</c:v>
                </c:pt>
                <c:pt idx="25">
                  <c:v>51.711776125522988</c:v>
                </c:pt>
                <c:pt idx="26">
                  <c:v>54.076690579367089</c:v>
                </c:pt>
                <c:pt idx="27">
                  <c:v>68.682120313798094</c:v>
                </c:pt>
                <c:pt idx="28">
                  <c:v>78.91645752779408</c:v>
                </c:pt>
                <c:pt idx="29">
                  <c:v>55.815602836879435</c:v>
                </c:pt>
                <c:pt idx="30">
                  <c:v>96.660649819494566</c:v>
                </c:pt>
                <c:pt idx="31">
                  <c:v>96.356538711776167</c:v>
                </c:pt>
                <c:pt idx="32">
                  <c:v>68.988851014743148</c:v>
                </c:pt>
                <c:pt idx="33">
                  <c:v>61.203130285201432</c:v>
                </c:pt>
                <c:pt idx="34">
                  <c:v>99.397437878709795</c:v>
                </c:pt>
                <c:pt idx="35">
                  <c:v>99.837556855100715</c:v>
                </c:pt>
                <c:pt idx="36">
                  <c:v>98.266219239373626</c:v>
                </c:pt>
                <c:pt idx="37">
                  <c:v>77.124999999999986</c:v>
                </c:pt>
                <c:pt idx="38">
                  <c:v>89.275766016713064</c:v>
                </c:pt>
                <c:pt idx="39">
                  <c:v>85.288645699493003</c:v>
                </c:pt>
                <c:pt idx="40">
                  <c:v>81.733495342243828</c:v>
                </c:pt>
                <c:pt idx="41">
                  <c:v>91.336097427817037</c:v>
                </c:pt>
                <c:pt idx="42">
                  <c:v>97.823335864338148</c:v>
                </c:pt>
                <c:pt idx="43">
                  <c:v>99.923136049192934</c:v>
                </c:pt>
                <c:pt idx="44">
                  <c:v>99.966261808367079</c:v>
                </c:pt>
                <c:pt idx="45">
                  <c:v>99.294092093831452</c:v>
                </c:pt>
                <c:pt idx="46">
                  <c:v>98.648659508546203</c:v>
                </c:pt>
              </c:numCache>
            </c:numRef>
          </c:val>
          <c:extLst>
            <c:ext xmlns:c16="http://schemas.microsoft.com/office/drawing/2014/chart" uri="{C3380CC4-5D6E-409C-BE32-E72D297353CC}">
              <c16:uniqueId val="{00000001-6A10-46A3-8131-15BAFBAE9A2D}"/>
            </c:ext>
          </c:extLst>
        </c:ser>
        <c:dLbls>
          <c:showLegendKey val="0"/>
          <c:showVal val="0"/>
          <c:showCatName val="0"/>
          <c:showSerName val="0"/>
          <c:showPercent val="0"/>
          <c:showBubbleSize val="0"/>
        </c:dLbls>
        <c:gapWidth val="150"/>
        <c:overlap val="100"/>
        <c:axId val="226886400"/>
        <c:axId val="227055488"/>
      </c:barChart>
      <c:lineChart>
        <c:grouping val="standard"/>
        <c:varyColors val="0"/>
        <c:ser>
          <c:idx val="1"/>
          <c:order val="2"/>
          <c:tx>
            <c:v>進捗率平均</c:v>
          </c:tx>
          <c:spPr>
            <a:ln w="19050">
              <a:solidFill>
                <a:srgbClr val="FF0000"/>
              </a:solidFill>
            </a:ln>
          </c:spPr>
          <c:marker>
            <c:symbol val="none"/>
          </c:marker>
          <c:cat>
            <c:multiLvlStrRef>
              <c:f>'グラフ (H26.3)'!$A$2:$B$48</c:f>
              <c:multiLvlStrCache>
                <c:ptCount val="47"/>
                <c:lvl>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lvl>
                <c:lvl>
                  <c:pt idx="0">
                    <c:v>40</c:v>
                  </c:pt>
                  <c:pt idx="1">
                    <c:v>1</c:v>
                  </c:pt>
                  <c:pt idx="2">
                    <c:v>1</c:v>
                  </c:pt>
                  <c:pt idx="3">
                    <c:v>37</c:v>
                  </c:pt>
                  <c:pt idx="4">
                    <c:v>1</c:v>
                  </c:pt>
                  <c:pt idx="5">
                    <c:v>1</c:v>
                  </c:pt>
                  <c:pt idx="6">
                    <c:v>34</c:v>
                  </c:pt>
                  <c:pt idx="7">
                    <c:v>39</c:v>
                  </c:pt>
                  <c:pt idx="8">
                    <c:v>1</c:v>
                  </c:pt>
                  <c:pt idx="9">
                    <c:v>1</c:v>
                  </c:pt>
                  <c:pt idx="10">
                    <c:v>36</c:v>
                  </c:pt>
                  <c:pt idx="11">
                    <c:v>31</c:v>
                  </c:pt>
                  <c:pt idx="12">
                    <c:v>43</c:v>
                  </c:pt>
                  <c:pt idx="13">
                    <c:v>30</c:v>
                  </c:pt>
                  <c:pt idx="14">
                    <c:v>1</c:v>
                  </c:pt>
                  <c:pt idx="15">
                    <c:v>45</c:v>
                  </c:pt>
                  <c:pt idx="16">
                    <c:v>1</c:v>
                  </c:pt>
                  <c:pt idx="17">
                    <c:v>1</c:v>
                  </c:pt>
                  <c:pt idx="18">
                    <c:v>1</c:v>
                  </c:pt>
                  <c:pt idx="19">
                    <c:v>1</c:v>
                  </c:pt>
                  <c:pt idx="20">
                    <c:v>1</c:v>
                  </c:pt>
                  <c:pt idx="21">
                    <c:v>38</c:v>
                  </c:pt>
                  <c:pt idx="22">
                    <c:v>28</c:v>
                  </c:pt>
                  <c:pt idx="23">
                    <c:v>1</c:v>
                  </c:pt>
                  <c:pt idx="24">
                    <c:v>41</c:v>
                  </c:pt>
                  <c:pt idx="25">
                    <c:v>46</c:v>
                  </c:pt>
                  <c:pt idx="26">
                    <c:v>1</c:v>
                  </c:pt>
                  <c:pt idx="27">
                    <c:v>47</c:v>
                  </c:pt>
                  <c:pt idx="28">
                    <c:v>35</c:v>
                  </c:pt>
                  <c:pt idx="29">
                    <c:v>1</c:v>
                  </c:pt>
                  <c:pt idx="30">
                    <c:v>1</c:v>
                  </c:pt>
                  <c:pt idx="31">
                    <c:v>1</c:v>
                  </c:pt>
                  <c:pt idx="32">
                    <c:v>33</c:v>
                  </c:pt>
                  <c:pt idx="33">
                    <c:v>27</c:v>
                  </c:pt>
                  <c:pt idx="34">
                    <c:v>44</c:v>
                  </c:pt>
                  <c:pt idx="35">
                    <c:v>1</c:v>
                  </c:pt>
                  <c:pt idx="36">
                    <c:v>1</c:v>
                  </c:pt>
                  <c:pt idx="37">
                    <c:v>1</c:v>
                  </c:pt>
                  <c:pt idx="38">
                    <c:v>1</c:v>
                  </c:pt>
                  <c:pt idx="39">
                    <c:v>42</c:v>
                  </c:pt>
                  <c:pt idx="40">
                    <c:v>1</c:v>
                  </c:pt>
                  <c:pt idx="41">
                    <c:v>26</c:v>
                  </c:pt>
                  <c:pt idx="42">
                    <c:v>1</c:v>
                  </c:pt>
                  <c:pt idx="43">
                    <c:v>32</c:v>
                  </c:pt>
                  <c:pt idx="44">
                    <c:v>1</c:v>
                  </c:pt>
                  <c:pt idx="45">
                    <c:v>1</c:v>
                  </c:pt>
                  <c:pt idx="46">
                    <c:v>29</c:v>
                  </c:pt>
                </c:lvl>
              </c:multiLvlStrCache>
            </c:multiLvlStrRef>
          </c:cat>
          <c:val>
            <c:numRef>
              <c:f>'グラフ (H26.3)'!$D$2:$D$48</c:f>
              <c:numCache>
                <c:formatCode>0.0_ </c:formatCode>
                <c:ptCount val="47"/>
                <c:pt idx="0">
                  <c:v>99.711007591442367</c:v>
                </c:pt>
                <c:pt idx="1">
                  <c:v>99.711007591442367</c:v>
                </c:pt>
                <c:pt idx="2">
                  <c:v>99.711007591442367</c:v>
                </c:pt>
                <c:pt idx="3">
                  <c:v>99.711007591442367</c:v>
                </c:pt>
                <c:pt idx="4">
                  <c:v>99.711007591442367</c:v>
                </c:pt>
                <c:pt idx="5">
                  <c:v>99.711007591442367</c:v>
                </c:pt>
                <c:pt idx="6">
                  <c:v>99.711007591442367</c:v>
                </c:pt>
                <c:pt idx="7">
                  <c:v>99.711007591442367</c:v>
                </c:pt>
                <c:pt idx="8">
                  <c:v>99.711007591442367</c:v>
                </c:pt>
                <c:pt idx="9">
                  <c:v>99.711007591442367</c:v>
                </c:pt>
                <c:pt idx="10">
                  <c:v>99.711007591442367</c:v>
                </c:pt>
                <c:pt idx="11">
                  <c:v>99.711007591442367</c:v>
                </c:pt>
                <c:pt idx="12">
                  <c:v>99.711007591442367</c:v>
                </c:pt>
                <c:pt idx="13">
                  <c:v>99.711007591442367</c:v>
                </c:pt>
                <c:pt idx="14">
                  <c:v>99.711007591442367</c:v>
                </c:pt>
                <c:pt idx="15">
                  <c:v>99.711007591442367</c:v>
                </c:pt>
                <c:pt idx="16">
                  <c:v>99.711007591442367</c:v>
                </c:pt>
                <c:pt idx="17">
                  <c:v>99.711007591442367</c:v>
                </c:pt>
                <c:pt idx="18">
                  <c:v>99.711007591442367</c:v>
                </c:pt>
                <c:pt idx="19">
                  <c:v>99.711007591442367</c:v>
                </c:pt>
                <c:pt idx="20">
                  <c:v>99.711007591442367</c:v>
                </c:pt>
                <c:pt idx="21">
                  <c:v>99.711007591442367</c:v>
                </c:pt>
                <c:pt idx="22">
                  <c:v>99.711007591442367</c:v>
                </c:pt>
                <c:pt idx="23">
                  <c:v>99.711007591442367</c:v>
                </c:pt>
                <c:pt idx="24">
                  <c:v>99.711007591442367</c:v>
                </c:pt>
                <c:pt idx="25">
                  <c:v>99.711007591442367</c:v>
                </c:pt>
                <c:pt idx="26">
                  <c:v>99.711007591442367</c:v>
                </c:pt>
                <c:pt idx="27">
                  <c:v>99.711007591442367</c:v>
                </c:pt>
                <c:pt idx="28">
                  <c:v>99.711007591442367</c:v>
                </c:pt>
                <c:pt idx="29">
                  <c:v>99.711007591442367</c:v>
                </c:pt>
                <c:pt idx="30">
                  <c:v>99.711007591442367</c:v>
                </c:pt>
                <c:pt idx="31">
                  <c:v>99.711007591442367</c:v>
                </c:pt>
                <c:pt idx="32">
                  <c:v>99.711007591442367</c:v>
                </c:pt>
                <c:pt idx="33">
                  <c:v>99.711007591442367</c:v>
                </c:pt>
                <c:pt idx="34">
                  <c:v>99.711007591442367</c:v>
                </c:pt>
                <c:pt idx="35">
                  <c:v>99.711007591442367</c:v>
                </c:pt>
                <c:pt idx="36">
                  <c:v>99.711007591442367</c:v>
                </c:pt>
                <c:pt idx="37">
                  <c:v>99.711007591442367</c:v>
                </c:pt>
                <c:pt idx="38">
                  <c:v>99.711007591442367</c:v>
                </c:pt>
                <c:pt idx="39">
                  <c:v>99.711007591442367</c:v>
                </c:pt>
                <c:pt idx="40">
                  <c:v>99.711007591442367</c:v>
                </c:pt>
                <c:pt idx="41">
                  <c:v>99.711007591442367</c:v>
                </c:pt>
                <c:pt idx="42">
                  <c:v>99.711007591442367</c:v>
                </c:pt>
                <c:pt idx="43">
                  <c:v>99.711007591442367</c:v>
                </c:pt>
                <c:pt idx="44">
                  <c:v>99.711007591442367</c:v>
                </c:pt>
                <c:pt idx="45">
                  <c:v>99.711007591442367</c:v>
                </c:pt>
                <c:pt idx="46">
                  <c:v>99.711007591442367</c:v>
                </c:pt>
              </c:numCache>
            </c:numRef>
          </c:val>
          <c:smooth val="0"/>
          <c:extLst>
            <c:ext xmlns:c16="http://schemas.microsoft.com/office/drawing/2014/chart" uri="{C3380CC4-5D6E-409C-BE32-E72D297353CC}">
              <c16:uniqueId val="{00000002-6A10-46A3-8131-15BAFBAE9A2D}"/>
            </c:ext>
          </c:extLst>
        </c:ser>
        <c:ser>
          <c:idx val="3"/>
          <c:order val="3"/>
          <c:tx>
            <c:v>セルフ率平均</c:v>
          </c:tx>
          <c:spPr>
            <a:ln w="19050"/>
          </c:spPr>
          <c:marker>
            <c:symbol val="none"/>
          </c:marker>
          <c:cat>
            <c:multiLvlStrRef>
              <c:f>'グラフ (H26.3)'!$A$2:$B$48</c:f>
              <c:multiLvlStrCache>
                <c:ptCount val="47"/>
                <c:lvl>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lvl>
                <c:lvl>
                  <c:pt idx="0">
                    <c:v>40</c:v>
                  </c:pt>
                  <c:pt idx="1">
                    <c:v>1</c:v>
                  </c:pt>
                  <c:pt idx="2">
                    <c:v>1</c:v>
                  </c:pt>
                  <c:pt idx="3">
                    <c:v>37</c:v>
                  </c:pt>
                  <c:pt idx="4">
                    <c:v>1</c:v>
                  </c:pt>
                  <c:pt idx="5">
                    <c:v>1</c:v>
                  </c:pt>
                  <c:pt idx="6">
                    <c:v>34</c:v>
                  </c:pt>
                  <c:pt idx="7">
                    <c:v>39</c:v>
                  </c:pt>
                  <c:pt idx="8">
                    <c:v>1</c:v>
                  </c:pt>
                  <c:pt idx="9">
                    <c:v>1</c:v>
                  </c:pt>
                  <c:pt idx="10">
                    <c:v>36</c:v>
                  </c:pt>
                  <c:pt idx="11">
                    <c:v>31</c:v>
                  </c:pt>
                  <c:pt idx="12">
                    <c:v>43</c:v>
                  </c:pt>
                  <c:pt idx="13">
                    <c:v>30</c:v>
                  </c:pt>
                  <c:pt idx="14">
                    <c:v>1</c:v>
                  </c:pt>
                  <c:pt idx="15">
                    <c:v>45</c:v>
                  </c:pt>
                  <c:pt idx="16">
                    <c:v>1</c:v>
                  </c:pt>
                  <c:pt idx="17">
                    <c:v>1</c:v>
                  </c:pt>
                  <c:pt idx="18">
                    <c:v>1</c:v>
                  </c:pt>
                  <c:pt idx="19">
                    <c:v>1</c:v>
                  </c:pt>
                  <c:pt idx="20">
                    <c:v>1</c:v>
                  </c:pt>
                  <c:pt idx="21">
                    <c:v>38</c:v>
                  </c:pt>
                  <c:pt idx="22">
                    <c:v>28</c:v>
                  </c:pt>
                  <c:pt idx="23">
                    <c:v>1</c:v>
                  </c:pt>
                  <c:pt idx="24">
                    <c:v>41</c:v>
                  </c:pt>
                  <c:pt idx="25">
                    <c:v>46</c:v>
                  </c:pt>
                  <c:pt idx="26">
                    <c:v>1</c:v>
                  </c:pt>
                  <c:pt idx="27">
                    <c:v>47</c:v>
                  </c:pt>
                  <c:pt idx="28">
                    <c:v>35</c:v>
                  </c:pt>
                  <c:pt idx="29">
                    <c:v>1</c:v>
                  </c:pt>
                  <c:pt idx="30">
                    <c:v>1</c:v>
                  </c:pt>
                  <c:pt idx="31">
                    <c:v>1</c:v>
                  </c:pt>
                  <c:pt idx="32">
                    <c:v>33</c:v>
                  </c:pt>
                  <c:pt idx="33">
                    <c:v>27</c:v>
                  </c:pt>
                  <c:pt idx="34">
                    <c:v>44</c:v>
                  </c:pt>
                  <c:pt idx="35">
                    <c:v>1</c:v>
                  </c:pt>
                  <c:pt idx="36">
                    <c:v>1</c:v>
                  </c:pt>
                  <c:pt idx="37">
                    <c:v>1</c:v>
                  </c:pt>
                  <c:pt idx="38">
                    <c:v>1</c:v>
                  </c:pt>
                  <c:pt idx="39">
                    <c:v>42</c:v>
                  </c:pt>
                  <c:pt idx="40">
                    <c:v>1</c:v>
                  </c:pt>
                  <c:pt idx="41">
                    <c:v>26</c:v>
                  </c:pt>
                  <c:pt idx="42">
                    <c:v>1</c:v>
                  </c:pt>
                  <c:pt idx="43">
                    <c:v>32</c:v>
                  </c:pt>
                  <c:pt idx="44">
                    <c:v>1</c:v>
                  </c:pt>
                  <c:pt idx="45">
                    <c:v>1</c:v>
                  </c:pt>
                  <c:pt idx="46">
                    <c:v>29</c:v>
                  </c:pt>
                </c:lvl>
              </c:multiLvlStrCache>
            </c:multiLvlStrRef>
          </c:cat>
          <c:val>
            <c:numRef>
              <c:f>'グラフ (H26.3)'!$F$2:$F$48</c:f>
              <c:numCache>
                <c:formatCode>0.0_ </c:formatCode>
                <c:ptCount val="47"/>
                <c:pt idx="0">
                  <c:v>28.099666911796511</c:v>
                </c:pt>
                <c:pt idx="1">
                  <c:v>28.099666911796511</c:v>
                </c:pt>
                <c:pt idx="2">
                  <c:v>28.099666911796511</c:v>
                </c:pt>
                <c:pt idx="3">
                  <c:v>28.099666911796511</c:v>
                </c:pt>
                <c:pt idx="4">
                  <c:v>28.099666911796511</c:v>
                </c:pt>
                <c:pt idx="5">
                  <c:v>28.099666911796511</c:v>
                </c:pt>
                <c:pt idx="6">
                  <c:v>28.099666911796511</c:v>
                </c:pt>
                <c:pt idx="7">
                  <c:v>28.099666911796511</c:v>
                </c:pt>
                <c:pt idx="8">
                  <c:v>28.099666911796511</c:v>
                </c:pt>
                <c:pt idx="9">
                  <c:v>28.099666911796511</c:v>
                </c:pt>
                <c:pt idx="10">
                  <c:v>28.099666911796511</c:v>
                </c:pt>
                <c:pt idx="11">
                  <c:v>28.099666911796511</c:v>
                </c:pt>
                <c:pt idx="12">
                  <c:v>28.099666911796511</c:v>
                </c:pt>
                <c:pt idx="13">
                  <c:v>28.099666911796511</c:v>
                </c:pt>
                <c:pt idx="14">
                  <c:v>28.099666911796511</c:v>
                </c:pt>
                <c:pt idx="15">
                  <c:v>28.099666911796511</c:v>
                </c:pt>
                <c:pt idx="16">
                  <c:v>28.099666911796511</c:v>
                </c:pt>
                <c:pt idx="17">
                  <c:v>28.099666911796511</c:v>
                </c:pt>
                <c:pt idx="18">
                  <c:v>28.099666911796511</c:v>
                </c:pt>
                <c:pt idx="19">
                  <c:v>28.099666911796511</c:v>
                </c:pt>
                <c:pt idx="20">
                  <c:v>28.099666911796511</c:v>
                </c:pt>
                <c:pt idx="21">
                  <c:v>28.099666911796511</c:v>
                </c:pt>
                <c:pt idx="22">
                  <c:v>28.099666911796511</c:v>
                </c:pt>
                <c:pt idx="23">
                  <c:v>28.099666911796511</c:v>
                </c:pt>
                <c:pt idx="24">
                  <c:v>28.099666911796511</c:v>
                </c:pt>
                <c:pt idx="25">
                  <c:v>28.099666911796511</c:v>
                </c:pt>
                <c:pt idx="26">
                  <c:v>28.099666911796511</c:v>
                </c:pt>
                <c:pt idx="27">
                  <c:v>28.099666911796511</c:v>
                </c:pt>
                <c:pt idx="28">
                  <c:v>28.099666911796511</c:v>
                </c:pt>
                <c:pt idx="29">
                  <c:v>28.099666911796511</c:v>
                </c:pt>
                <c:pt idx="30">
                  <c:v>28.099666911796511</c:v>
                </c:pt>
                <c:pt idx="31">
                  <c:v>28.099666911796511</c:v>
                </c:pt>
                <c:pt idx="32">
                  <c:v>28.099666911796511</c:v>
                </c:pt>
                <c:pt idx="33">
                  <c:v>28.099666911796511</c:v>
                </c:pt>
                <c:pt idx="34">
                  <c:v>28.099666911796511</c:v>
                </c:pt>
                <c:pt idx="35">
                  <c:v>28.099666911796511</c:v>
                </c:pt>
                <c:pt idx="36">
                  <c:v>28.099666911796511</c:v>
                </c:pt>
                <c:pt idx="37">
                  <c:v>28.099666911796511</c:v>
                </c:pt>
                <c:pt idx="38">
                  <c:v>28.099666911796511</c:v>
                </c:pt>
                <c:pt idx="39">
                  <c:v>28.099666911796511</c:v>
                </c:pt>
                <c:pt idx="40">
                  <c:v>28.099666911796511</c:v>
                </c:pt>
                <c:pt idx="41">
                  <c:v>28.099666911796511</c:v>
                </c:pt>
                <c:pt idx="42">
                  <c:v>28.099666911796511</c:v>
                </c:pt>
                <c:pt idx="43">
                  <c:v>28.099666911796511</c:v>
                </c:pt>
                <c:pt idx="44">
                  <c:v>28.099666911796511</c:v>
                </c:pt>
                <c:pt idx="45">
                  <c:v>28.099666911796511</c:v>
                </c:pt>
                <c:pt idx="46">
                  <c:v>28.099666911796511</c:v>
                </c:pt>
              </c:numCache>
            </c:numRef>
          </c:val>
          <c:smooth val="0"/>
          <c:extLst>
            <c:ext xmlns:c16="http://schemas.microsoft.com/office/drawing/2014/chart" uri="{C3380CC4-5D6E-409C-BE32-E72D297353CC}">
              <c16:uniqueId val="{00000003-6A10-46A3-8131-15BAFBAE9A2D}"/>
            </c:ext>
          </c:extLst>
        </c:ser>
        <c:ser>
          <c:idx val="4"/>
          <c:order val="4"/>
          <c:tx>
            <c:v>合計</c:v>
          </c:tx>
          <c:spPr>
            <a:ln>
              <a:noFill/>
            </a:ln>
          </c:spPr>
          <c:marker>
            <c:symbol val="none"/>
          </c:marker>
          <c:dLbls>
            <c:dLbl>
              <c:idx val="38"/>
              <c:layout>
                <c:manualLayout>
                  <c:x val="-1.9801128967010459E-2"/>
                  <c:y val="-3.45750868055555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A10-46A3-8131-15BAFBAE9A2D}"/>
                </c:ext>
              </c:extLst>
            </c:dLbl>
            <c:spPr>
              <a:noFill/>
              <a:ln>
                <a:noFill/>
              </a:ln>
              <a:effectLst/>
            </c:spPr>
            <c:txPr>
              <a:bodyPr/>
              <a:lstStyle/>
              <a:p>
                <a:pPr>
                  <a:defRPr sz="6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'グラフ (H26.3)'!$A$2:$B$48</c:f>
              <c:multiLvlStrCache>
                <c:ptCount val="47"/>
                <c:lvl>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lvl>
                <c:lvl>
                  <c:pt idx="0">
                    <c:v>40</c:v>
                  </c:pt>
                  <c:pt idx="1">
                    <c:v>1</c:v>
                  </c:pt>
                  <c:pt idx="2">
                    <c:v>1</c:v>
                  </c:pt>
                  <c:pt idx="3">
                    <c:v>37</c:v>
                  </c:pt>
                  <c:pt idx="4">
                    <c:v>1</c:v>
                  </c:pt>
                  <c:pt idx="5">
                    <c:v>1</c:v>
                  </c:pt>
                  <c:pt idx="6">
                    <c:v>34</c:v>
                  </c:pt>
                  <c:pt idx="7">
                    <c:v>39</c:v>
                  </c:pt>
                  <c:pt idx="8">
                    <c:v>1</c:v>
                  </c:pt>
                  <c:pt idx="9">
                    <c:v>1</c:v>
                  </c:pt>
                  <c:pt idx="10">
                    <c:v>36</c:v>
                  </c:pt>
                  <c:pt idx="11">
                    <c:v>31</c:v>
                  </c:pt>
                  <c:pt idx="12">
                    <c:v>43</c:v>
                  </c:pt>
                  <c:pt idx="13">
                    <c:v>30</c:v>
                  </c:pt>
                  <c:pt idx="14">
                    <c:v>1</c:v>
                  </c:pt>
                  <c:pt idx="15">
                    <c:v>45</c:v>
                  </c:pt>
                  <c:pt idx="16">
                    <c:v>1</c:v>
                  </c:pt>
                  <c:pt idx="17">
                    <c:v>1</c:v>
                  </c:pt>
                  <c:pt idx="18">
                    <c:v>1</c:v>
                  </c:pt>
                  <c:pt idx="19">
                    <c:v>1</c:v>
                  </c:pt>
                  <c:pt idx="20">
                    <c:v>1</c:v>
                  </c:pt>
                  <c:pt idx="21">
                    <c:v>38</c:v>
                  </c:pt>
                  <c:pt idx="22">
                    <c:v>28</c:v>
                  </c:pt>
                  <c:pt idx="23">
                    <c:v>1</c:v>
                  </c:pt>
                  <c:pt idx="24">
                    <c:v>41</c:v>
                  </c:pt>
                  <c:pt idx="25">
                    <c:v>46</c:v>
                  </c:pt>
                  <c:pt idx="26">
                    <c:v>1</c:v>
                  </c:pt>
                  <c:pt idx="27">
                    <c:v>47</c:v>
                  </c:pt>
                  <c:pt idx="28">
                    <c:v>35</c:v>
                  </c:pt>
                  <c:pt idx="29">
                    <c:v>1</c:v>
                  </c:pt>
                  <c:pt idx="30">
                    <c:v>1</c:v>
                  </c:pt>
                  <c:pt idx="31">
                    <c:v>1</c:v>
                  </c:pt>
                  <c:pt idx="32">
                    <c:v>33</c:v>
                  </c:pt>
                  <c:pt idx="33">
                    <c:v>27</c:v>
                  </c:pt>
                  <c:pt idx="34">
                    <c:v>44</c:v>
                  </c:pt>
                  <c:pt idx="35">
                    <c:v>1</c:v>
                  </c:pt>
                  <c:pt idx="36">
                    <c:v>1</c:v>
                  </c:pt>
                  <c:pt idx="37">
                    <c:v>1</c:v>
                  </c:pt>
                  <c:pt idx="38">
                    <c:v>1</c:v>
                  </c:pt>
                  <c:pt idx="39">
                    <c:v>42</c:v>
                  </c:pt>
                  <c:pt idx="40">
                    <c:v>1</c:v>
                  </c:pt>
                  <c:pt idx="41">
                    <c:v>26</c:v>
                  </c:pt>
                  <c:pt idx="42">
                    <c:v>1</c:v>
                  </c:pt>
                  <c:pt idx="43">
                    <c:v>32</c:v>
                  </c:pt>
                  <c:pt idx="44">
                    <c:v>1</c:v>
                  </c:pt>
                  <c:pt idx="45">
                    <c:v>1</c:v>
                  </c:pt>
                  <c:pt idx="46">
                    <c:v>29</c:v>
                  </c:pt>
                </c:lvl>
              </c:multiLvlStrCache>
            </c:multiLvlStrRef>
          </c:cat>
          <c:val>
            <c:numRef>
              <c:f>'グラフ (H26.3)'!$C$2:$C$48</c:f>
              <c:numCache>
                <c:formatCode>0.0_ </c:formatCode>
                <c:ptCount val="47"/>
                <c:pt idx="0">
                  <c:v>99.698552201418082</c:v>
                </c:pt>
                <c:pt idx="1">
                  <c:v>100</c:v>
                </c:pt>
                <c:pt idx="2">
                  <c:v>100</c:v>
                </c:pt>
                <c:pt idx="3">
                  <c:v>99.830713422007264</c:v>
                </c:pt>
                <c:pt idx="4">
                  <c:v>100</c:v>
                </c:pt>
                <c:pt idx="5">
                  <c:v>100</c:v>
                </c:pt>
                <c:pt idx="6">
                  <c:v>99.884739511295507</c:v>
                </c:pt>
                <c:pt idx="7">
                  <c:v>99.735527475756683</c:v>
                </c:pt>
                <c:pt idx="8">
                  <c:v>100</c:v>
                </c:pt>
                <c:pt idx="9">
                  <c:v>100</c:v>
                </c:pt>
                <c:pt idx="10">
                  <c:v>99.869706840390862</c:v>
                </c:pt>
                <c:pt idx="11">
                  <c:v>99.938558164937191</c:v>
                </c:pt>
                <c:pt idx="12">
                  <c:v>99.542413531936376</c:v>
                </c:pt>
                <c:pt idx="13">
                  <c:v>99.957125707425831</c:v>
                </c:pt>
                <c:pt idx="14">
                  <c:v>100</c:v>
                </c:pt>
                <c:pt idx="15">
                  <c:v>99.131767109295183</c:v>
                </c:pt>
                <c:pt idx="16">
                  <c:v>100</c:v>
                </c:pt>
                <c:pt idx="17">
                  <c:v>100</c:v>
                </c:pt>
                <c:pt idx="18">
                  <c:v>100</c:v>
                </c:pt>
                <c:pt idx="19">
                  <c:v>100</c:v>
                </c:pt>
                <c:pt idx="20">
                  <c:v>100</c:v>
                </c:pt>
                <c:pt idx="21">
                  <c:v>99.789795528377596</c:v>
                </c:pt>
                <c:pt idx="22">
                  <c:v>99.974116063570946</c:v>
                </c:pt>
                <c:pt idx="23">
                  <c:v>100</c:v>
                </c:pt>
                <c:pt idx="24">
                  <c:v>99.66251298026998</c:v>
                </c:pt>
                <c:pt idx="25">
                  <c:v>98.79056400431088</c:v>
                </c:pt>
                <c:pt idx="26">
                  <c:v>100</c:v>
                </c:pt>
                <c:pt idx="27">
                  <c:v>97.325547445255481</c:v>
                </c:pt>
                <c:pt idx="28">
                  <c:v>99.873657612128866</c:v>
                </c:pt>
                <c:pt idx="29">
                  <c:v>100</c:v>
                </c:pt>
                <c:pt idx="30">
                  <c:v>100</c:v>
                </c:pt>
                <c:pt idx="31">
                  <c:v>100</c:v>
                </c:pt>
                <c:pt idx="32">
                  <c:v>99.894880689582692</c:v>
                </c:pt>
                <c:pt idx="33">
                  <c:v>99.974262182566918</c:v>
                </c:pt>
                <c:pt idx="34">
                  <c:v>99.461172741679874</c:v>
                </c:pt>
                <c:pt idx="35">
                  <c:v>100</c:v>
                </c:pt>
                <c:pt idx="36">
                  <c:v>100</c:v>
                </c:pt>
                <c:pt idx="37">
                  <c:v>100</c:v>
                </c:pt>
                <c:pt idx="38">
                  <c:v>100</c:v>
                </c:pt>
                <c:pt idx="39">
                  <c:v>99.561372972220269</c:v>
                </c:pt>
                <c:pt idx="40">
                  <c:v>100</c:v>
                </c:pt>
                <c:pt idx="41">
                  <c:v>99.975669099756686</c:v>
                </c:pt>
                <c:pt idx="42">
                  <c:v>100</c:v>
                </c:pt>
                <c:pt idx="43">
                  <c:v>99.923136049192934</c:v>
                </c:pt>
                <c:pt idx="44">
                  <c:v>100</c:v>
                </c:pt>
                <c:pt idx="45">
                  <c:v>100</c:v>
                </c:pt>
                <c:pt idx="46">
                  <c:v>99.967051070840213</c:v>
                </c:pt>
              </c:numCache>
            </c:numRef>
          </c:val>
          <c:smooth val="0"/>
          <c:extLst>
            <c:ext xmlns:c16="http://schemas.microsoft.com/office/drawing/2014/chart" uri="{C3380CC4-5D6E-409C-BE32-E72D297353CC}">
              <c16:uniqueId val="{00000005-6A10-46A3-8131-15BAFBAE9A2D}"/>
            </c:ext>
          </c:extLst>
        </c:ser>
        <c:dLbls>
          <c:showLegendKey val="0"/>
          <c:showVal val="0"/>
          <c:showCatName val="0"/>
          <c:showSerName val="0"/>
          <c:showPercent val="0"/>
          <c:showBubbleSize val="0"/>
        </c:dLbls>
        <c:marker val="1"/>
        <c:smooth val="0"/>
        <c:axId val="226886400"/>
        <c:axId val="227055488"/>
      </c:lineChart>
      <c:catAx>
        <c:axId val="226886400"/>
        <c:scaling>
          <c:orientation val="minMax"/>
        </c:scaling>
        <c:delete val="0"/>
        <c:axPos val="b"/>
        <c:numFmt formatCode="General" sourceLinked="0"/>
        <c:majorTickMark val="out"/>
        <c:minorTickMark val="none"/>
        <c:tickLblPos val="nextTo"/>
        <c:spPr>
          <a:ln>
            <a:noFill/>
          </a:ln>
        </c:spPr>
        <c:txPr>
          <a:bodyPr rot="0" vert="wordArtVertRtl"/>
          <a:lstStyle/>
          <a:p>
            <a:pPr>
              <a:defRPr sz="900" b="1">
                <a:latin typeface="HGｺﾞｼｯｸM" pitchFamily="49" charset="-128"/>
                <a:ea typeface="HGｺﾞｼｯｸM" pitchFamily="49" charset="-128"/>
              </a:defRPr>
            </a:pPr>
            <a:endParaRPr lang="ja-JP"/>
          </a:p>
        </c:txPr>
        <c:crossAx val="227055488"/>
        <c:crosses val="autoZero"/>
        <c:auto val="1"/>
        <c:lblAlgn val="ctr"/>
        <c:lblOffset val="100"/>
        <c:noMultiLvlLbl val="0"/>
      </c:catAx>
      <c:valAx>
        <c:axId val="227055488"/>
        <c:scaling>
          <c:orientation val="minMax"/>
          <c:max val="100"/>
          <c:min val="0"/>
        </c:scaling>
        <c:delete val="0"/>
        <c:axPos val="l"/>
        <c:majorGridlines/>
        <c:numFmt formatCode="0.0_ " sourceLinked="1"/>
        <c:majorTickMark val="out"/>
        <c:minorTickMark val="none"/>
        <c:tickLblPos val="nextTo"/>
        <c:txPr>
          <a:bodyPr/>
          <a:lstStyle/>
          <a:p>
            <a:pPr>
              <a:defRPr sz="900" b="1">
                <a:solidFill>
                  <a:schemeClr val="bg1"/>
                </a:solidFill>
                <a:latin typeface="+mj-ea"/>
                <a:ea typeface="+mj-ea"/>
              </a:defRPr>
            </a:pPr>
            <a:endParaRPr lang="ja-JP"/>
          </a:p>
        </c:txPr>
        <c:crossAx val="226886400"/>
        <c:crosses val="autoZero"/>
        <c:crossBetween val="between"/>
        <c:majorUnit val="400"/>
      </c:valAx>
    </c:plotArea>
    <c:legend>
      <c:legendPos val="r"/>
      <c:layout>
        <c:manualLayout>
          <c:xMode val="edge"/>
          <c:yMode val="edge"/>
          <c:x val="0.8275754559925913"/>
          <c:y val="0.10936366296759092"/>
          <c:w val="0.11453233355750972"/>
          <c:h val="0.30335610997821444"/>
        </c:manualLayout>
      </c:layout>
      <c:overlay val="1"/>
      <c:spPr>
        <a:solidFill>
          <a:schemeClr val="bg1">
            <a:lumMod val="95000"/>
          </a:schemeClr>
        </a:solidFill>
        <a:ln>
          <a:solidFill>
            <a:schemeClr val="bg1">
              <a:lumMod val="85000"/>
            </a:schemeClr>
          </a:solidFill>
        </a:ln>
      </c:sp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2"/>
          <c:order val="1"/>
          <c:tx>
            <c:v>セルフ率</c:v>
          </c:tx>
          <c:spPr>
            <a:solidFill>
              <a:schemeClr val="accent3">
                <a:lumMod val="40000"/>
                <a:lumOff val="60000"/>
              </a:schemeClr>
            </a:solidFill>
            <a:ln>
              <a:solidFill>
                <a:schemeClr val="bg1">
                  <a:lumMod val="50000"/>
                </a:schemeClr>
              </a:solidFill>
            </a:ln>
          </c:spPr>
          <c:invertIfNegative val="0"/>
          <c:dLbls>
            <c:spPr>
              <a:noFill/>
              <a:ln>
                <a:noFill/>
              </a:ln>
              <a:effectLst/>
            </c:spPr>
            <c:txPr>
              <a:bodyPr/>
              <a:lstStyle/>
              <a:p>
                <a:pPr>
                  <a:defRPr sz="600"/>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'グラフ (H26.6)'!$A$2:$B$48</c:f>
              <c:multiLvlStrCache>
                <c:ptCount val="47"/>
                <c:lvl>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lvl>
                <c:lvl>
                  <c:pt idx="0">
                    <c:v>41</c:v>
                  </c:pt>
                  <c:pt idx="1">
                    <c:v>18</c:v>
                  </c:pt>
                  <c:pt idx="2">
                    <c:v>16</c:v>
                  </c:pt>
                  <c:pt idx="3">
                    <c:v>43</c:v>
                  </c:pt>
                  <c:pt idx="4">
                    <c:v>15</c:v>
                  </c:pt>
                  <c:pt idx="5">
                    <c:v>21</c:v>
                  </c:pt>
                  <c:pt idx="6">
                    <c:v>35</c:v>
                  </c:pt>
                  <c:pt idx="7">
                    <c:v>31</c:v>
                  </c:pt>
                  <c:pt idx="8">
                    <c:v>1</c:v>
                  </c:pt>
                  <c:pt idx="9">
                    <c:v>26</c:v>
                  </c:pt>
                  <c:pt idx="10">
                    <c:v>44</c:v>
                  </c:pt>
                  <c:pt idx="11">
                    <c:v>28</c:v>
                  </c:pt>
                  <c:pt idx="12">
                    <c:v>38</c:v>
                  </c:pt>
                  <c:pt idx="13">
                    <c:v>36</c:v>
                  </c:pt>
                  <c:pt idx="14">
                    <c:v>32</c:v>
                  </c:pt>
                  <c:pt idx="15">
                    <c:v>40</c:v>
                  </c:pt>
                  <c:pt idx="16">
                    <c:v>25</c:v>
                  </c:pt>
                  <c:pt idx="17">
                    <c:v>10</c:v>
                  </c:pt>
                  <c:pt idx="18">
                    <c:v>14</c:v>
                  </c:pt>
                  <c:pt idx="19">
                    <c:v>24</c:v>
                  </c:pt>
                  <c:pt idx="20">
                    <c:v>11</c:v>
                  </c:pt>
                  <c:pt idx="21">
                    <c:v>30</c:v>
                  </c:pt>
                  <c:pt idx="22">
                    <c:v>34</c:v>
                  </c:pt>
                  <c:pt idx="23">
                    <c:v>17</c:v>
                  </c:pt>
                  <c:pt idx="24">
                    <c:v>46</c:v>
                  </c:pt>
                  <c:pt idx="25">
                    <c:v>45</c:v>
                  </c:pt>
                  <c:pt idx="26">
                    <c:v>12</c:v>
                  </c:pt>
                  <c:pt idx="27">
                    <c:v>47</c:v>
                  </c:pt>
                  <c:pt idx="28">
                    <c:v>37</c:v>
                  </c:pt>
                  <c:pt idx="29">
                    <c:v>1</c:v>
                  </c:pt>
                  <c:pt idx="30">
                    <c:v>42</c:v>
                  </c:pt>
                  <c:pt idx="31">
                    <c:v>1</c:v>
                  </c:pt>
                  <c:pt idx="32">
                    <c:v>20</c:v>
                  </c:pt>
                  <c:pt idx="33">
                    <c:v>23</c:v>
                  </c:pt>
                  <c:pt idx="34">
                    <c:v>33</c:v>
                  </c:pt>
                  <c:pt idx="35">
                    <c:v>1</c:v>
                  </c:pt>
                  <c:pt idx="36">
                    <c:v>1</c:v>
                  </c:pt>
                  <c:pt idx="37">
                    <c:v>9</c:v>
                  </c:pt>
                  <c:pt idx="38">
                    <c:v>1</c:v>
                  </c:pt>
                  <c:pt idx="39">
                    <c:v>27</c:v>
                  </c:pt>
                  <c:pt idx="40">
                    <c:v>39</c:v>
                  </c:pt>
                  <c:pt idx="41">
                    <c:v>22</c:v>
                  </c:pt>
                  <c:pt idx="42">
                    <c:v>19</c:v>
                  </c:pt>
                  <c:pt idx="43">
                    <c:v>29</c:v>
                  </c:pt>
                  <c:pt idx="44">
                    <c:v>1</c:v>
                  </c:pt>
                  <c:pt idx="45">
                    <c:v>1</c:v>
                  </c:pt>
                  <c:pt idx="46">
                    <c:v>13</c:v>
                  </c:pt>
                </c:lvl>
              </c:multiLvlStrCache>
            </c:multiLvlStrRef>
          </c:cat>
          <c:val>
            <c:numRef>
              <c:f>'グラフ (H26.6)'!$E$2:$E$48</c:f>
              <c:numCache>
                <c:formatCode>0.0_ </c:formatCode>
                <c:ptCount val="47"/>
                <c:pt idx="0">
                  <c:v>32.848597018871665</c:v>
                </c:pt>
                <c:pt idx="1">
                  <c:v>0.25353411186232327</c:v>
                </c:pt>
                <c:pt idx="2">
                  <c:v>4.0546381948647019</c:v>
                </c:pt>
                <c:pt idx="3">
                  <c:v>22.665120253937243</c:v>
                </c:pt>
                <c:pt idx="4">
                  <c:v>0.64566403206055911</c:v>
                </c:pt>
                <c:pt idx="5">
                  <c:v>0.32596041909196743</c:v>
                </c:pt>
                <c:pt idx="6">
                  <c:v>16.322120579125542</c:v>
                </c:pt>
                <c:pt idx="7">
                  <c:v>1.5632477269101932</c:v>
                </c:pt>
                <c:pt idx="8">
                  <c:v>3.1921067904817182</c:v>
                </c:pt>
                <c:pt idx="9">
                  <c:v>1.1763751419763107</c:v>
                </c:pt>
                <c:pt idx="10">
                  <c:v>14.590637244792742</c:v>
                </c:pt>
                <c:pt idx="11">
                  <c:v>14.93663676491528</c:v>
                </c:pt>
                <c:pt idx="12">
                  <c:v>20.707557397190971</c:v>
                </c:pt>
                <c:pt idx="13">
                  <c:v>44.952696046541888</c:v>
                </c:pt>
                <c:pt idx="14">
                  <c:v>0.7892992709525819</c:v>
                </c:pt>
                <c:pt idx="15">
                  <c:v>1.5717092337917484</c:v>
                </c:pt>
                <c:pt idx="16">
                  <c:v>0.42198658299069486</c:v>
                </c:pt>
                <c:pt idx="17">
                  <c:v>0.49498143819606766</c:v>
                </c:pt>
                <c:pt idx="18">
                  <c:v>3.0949326491340603</c:v>
                </c:pt>
                <c:pt idx="19">
                  <c:v>0.24491333835719678</c:v>
                </c:pt>
                <c:pt idx="20">
                  <c:v>1.2424154868535107</c:v>
                </c:pt>
                <c:pt idx="21">
                  <c:v>7.0145460918331581</c:v>
                </c:pt>
                <c:pt idx="22">
                  <c:v>14.443219404630648</c:v>
                </c:pt>
                <c:pt idx="23">
                  <c:v>7.0093104231322387</c:v>
                </c:pt>
                <c:pt idx="24">
                  <c:v>13.501323659182273</c:v>
                </c:pt>
                <c:pt idx="25">
                  <c:v>22.717105902946614</c:v>
                </c:pt>
                <c:pt idx="26">
                  <c:v>40.505048071130815</c:v>
                </c:pt>
                <c:pt idx="27">
                  <c:v>22.190173065446594</c:v>
                </c:pt>
                <c:pt idx="28">
                  <c:v>11.752729964834352</c:v>
                </c:pt>
                <c:pt idx="29">
                  <c:v>4.3881137501331358</c:v>
                </c:pt>
                <c:pt idx="30">
                  <c:v>1.4187866927592951</c:v>
                </c:pt>
                <c:pt idx="31">
                  <c:v>0.72674418604651181</c:v>
                </c:pt>
                <c:pt idx="32">
                  <c:v>22.046674305011152</c:v>
                </c:pt>
                <c:pt idx="33">
                  <c:v>19.964572712347703</c:v>
                </c:pt>
                <c:pt idx="34">
                  <c:v>0.43575004635638787</c:v>
                </c:pt>
                <c:pt idx="35">
                  <c:v>0.25832766825288928</c:v>
                </c:pt>
                <c:pt idx="36">
                  <c:v>0.26978417266187055</c:v>
                </c:pt>
                <c:pt idx="37">
                  <c:v>6.8239510228460496</c:v>
                </c:pt>
                <c:pt idx="38">
                  <c:v>3.7856363919613649</c:v>
                </c:pt>
                <c:pt idx="39">
                  <c:v>7.4835729183018991</c:v>
                </c:pt>
                <c:pt idx="40">
                  <c:v>13.527712109272393</c:v>
                </c:pt>
                <c:pt idx="41">
                  <c:v>1.3625509200730443</c:v>
                </c:pt>
                <c:pt idx="42">
                  <c:v>1.0553151123495581</c:v>
                </c:pt>
                <c:pt idx="43">
                  <c:v>0.56690287619841628</c:v>
                </c:pt>
                <c:pt idx="44">
                  <c:v>0.47297977256717322</c:v>
                </c:pt>
                <c:pt idx="45">
                  <c:v>0.31185610068496972</c:v>
                </c:pt>
                <c:pt idx="46">
                  <c:v>0.82580798479087458</c:v>
                </c:pt>
              </c:numCache>
            </c:numRef>
          </c:val>
          <c:extLst>
            <c:ext xmlns:c16="http://schemas.microsoft.com/office/drawing/2014/chart" uri="{C3380CC4-5D6E-409C-BE32-E72D297353CC}">
              <c16:uniqueId val="{00000000-A8A8-4CB6-AEAE-900FC9B87F25}"/>
            </c:ext>
          </c:extLst>
        </c:ser>
        <c:ser>
          <c:idx val="0"/>
          <c:order val="2"/>
          <c:tx>
            <c:v>進捗率</c:v>
          </c:tx>
          <c:spPr>
            <a:solidFill>
              <a:schemeClr val="accent2">
                <a:lumMod val="60000"/>
                <a:lumOff val="40000"/>
              </a:schemeClr>
            </a:solidFill>
            <a:ln>
              <a:solidFill>
                <a:schemeClr val="bg1">
                  <a:lumMod val="50000"/>
                </a:schemeClr>
              </a:solidFill>
            </a:ln>
          </c:spPr>
          <c:invertIfNegative val="0"/>
          <c:cat>
            <c:multiLvlStrRef>
              <c:f>'グラフ (H26.6)'!$A$2:$B$48</c:f>
              <c:multiLvlStrCache>
                <c:ptCount val="47"/>
                <c:lvl>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lvl>
                <c:lvl>
                  <c:pt idx="0">
                    <c:v>41</c:v>
                  </c:pt>
                  <c:pt idx="1">
                    <c:v>18</c:v>
                  </c:pt>
                  <c:pt idx="2">
                    <c:v>16</c:v>
                  </c:pt>
                  <c:pt idx="3">
                    <c:v>43</c:v>
                  </c:pt>
                  <c:pt idx="4">
                    <c:v>15</c:v>
                  </c:pt>
                  <c:pt idx="5">
                    <c:v>21</c:v>
                  </c:pt>
                  <c:pt idx="6">
                    <c:v>35</c:v>
                  </c:pt>
                  <c:pt idx="7">
                    <c:v>31</c:v>
                  </c:pt>
                  <c:pt idx="8">
                    <c:v>1</c:v>
                  </c:pt>
                  <c:pt idx="9">
                    <c:v>26</c:v>
                  </c:pt>
                  <c:pt idx="10">
                    <c:v>44</c:v>
                  </c:pt>
                  <c:pt idx="11">
                    <c:v>28</c:v>
                  </c:pt>
                  <c:pt idx="12">
                    <c:v>38</c:v>
                  </c:pt>
                  <c:pt idx="13">
                    <c:v>36</c:v>
                  </c:pt>
                  <c:pt idx="14">
                    <c:v>32</c:v>
                  </c:pt>
                  <c:pt idx="15">
                    <c:v>40</c:v>
                  </c:pt>
                  <c:pt idx="16">
                    <c:v>25</c:v>
                  </c:pt>
                  <c:pt idx="17">
                    <c:v>10</c:v>
                  </c:pt>
                  <c:pt idx="18">
                    <c:v>14</c:v>
                  </c:pt>
                  <c:pt idx="19">
                    <c:v>24</c:v>
                  </c:pt>
                  <c:pt idx="20">
                    <c:v>11</c:v>
                  </c:pt>
                  <c:pt idx="21">
                    <c:v>30</c:v>
                  </c:pt>
                  <c:pt idx="22">
                    <c:v>34</c:v>
                  </c:pt>
                  <c:pt idx="23">
                    <c:v>17</c:v>
                  </c:pt>
                  <c:pt idx="24">
                    <c:v>46</c:v>
                  </c:pt>
                  <c:pt idx="25">
                    <c:v>45</c:v>
                  </c:pt>
                  <c:pt idx="26">
                    <c:v>12</c:v>
                  </c:pt>
                  <c:pt idx="27">
                    <c:v>47</c:v>
                  </c:pt>
                  <c:pt idx="28">
                    <c:v>37</c:v>
                  </c:pt>
                  <c:pt idx="29">
                    <c:v>1</c:v>
                  </c:pt>
                  <c:pt idx="30">
                    <c:v>42</c:v>
                  </c:pt>
                  <c:pt idx="31">
                    <c:v>1</c:v>
                  </c:pt>
                  <c:pt idx="32">
                    <c:v>20</c:v>
                  </c:pt>
                  <c:pt idx="33">
                    <c:v>23</c:v>
                  </c:pt>
                  <c:pt idx="34">
                    <c:v>33</c:v>
                  </c:pt>
                  <c:pt idx="35">
                    <c:v>1</c:v>
                  </c:pt>
                  <c:pt idx="36">
                    <c:v>1</c:v>
                  </c:pt>
                  <c:pt idx="37">
                    <c:v>9</c:v>
                  </c:pt>
                  <c:pt idx="38">
                    <c:v>1</c:v>
                  </c:pt>
                  <c:pt idx="39">
                    <c:v>27</c:v>
                  </c:pt>
                  <c:pt idx="40">
                    <c:v>39</c:v>
                  </c:pt>
                  <c:pt idx="41">
                    <c:v>22</c:v>
                  </c:pt>
                  <c:pt idx="42">
                    <c:v>19</c:v>
                  </c:pt>
                  <c:pt idx="43">
                    <c:v>29</c:v>
                  </c:pt>
                  <c:pt idx="44">
                    <c:v>1</c:v>
                  </c:pt>
                  <c:pt idx="45">
                    <c:v>1</c:v>
                  </c:pt>
                  <c:pt idx="46">
                    <c:v>13</c:v>
                  </c:pt>
                </c:lvl>
              </c:multiLvlStrCache>
            </c:multiLvlStrRef>
          </c:cat>
          <c:val>
            <c:numRef>
              <c:f>'グラフ (H26.6)'!$H$2:$H$48</c:f>
              <c:numCache>
                <c:formatCode>0.0_ </c:formatCode>
                <c:ptCount val="47"/>
                <c:pt idx="0">
                  <c:v>66.21988357310974</c:v>
                </c:pt>
                <c:pt idx="1">
                  <c:v>99.700390016535763</c:v>
                </c:pt>
                <c:pt idx="2">
                  <c:v>95.910792623560653</c:v>
                </c:pt>
                <c:pt idx="3">
                  <c:v>76.265974618941556</c:v>
                </c:pt>
                <c:pt idx="4">
                  <c:v>99.320950701970162</c:v>
                </c:pt>
                <c:pt idx="5">
                  <c:v>99.615866224305364</c:v>
                </c:pt>
                <c:pt idx="6">
                  <c:v>83.261840399283457</c:v>
                </c:pt>
                <c:pt idx="7">
                  <c:v>98.192759274628017</c:v>
                </c:pt>
                <c:pt idx="8">
                  <c:v>96.807893209518298</c:v>
                </c:pt>
                <c:pt idx="9">
                  <c:v>98.693986225711257</c:v>
                </c:pt>
                <c:pt idx="10">
                  <c:v>83.666708246595277</c:v>
                </c:pt>
                <c:pt idx="11">
                  <c:v>84.929696208180673</c:v>
                </c:pt>
                <c:pt idx="12">
                  <c:v>78.697339926643068</c:v>
                </c:pt>
                <c:pt idx="13">
                  <c:v>54.62715143994658</c:v>
                </c:pt>
                <c:pt idx="14">
                  <c:v>98.94030053676282</c:v>
                </c:pt>
                <c:pt idx="15">
                  <c:v>97.54551782060264</c:v>
                </c:pt>
                <c:pt idx="16">
                  <c:v>99.480726637201712</c:v>
                </c:pt>
                <c:pt idx="17">
                  <c:v>99.491270967632929</c:v>
                </c:pt>
                <c:pt idx="18">
                  <c:v>96.873005792674178</c:v>
                </c:pt>
                <c:pt idx="19">
                  <c:v>99.667246280164576</c:v>
                </c:pt>
                <c:pt idx="20">
                  <c:v>98.735919170472982</c:v>
                </c:pt>
                <c:pt idx="21">
                  <c:v>92.79304530225464</c:v>
                </c:pt>
                <c:pt idx="22">
                  <c:v>85.15211987999426</c:v>
                </c:pt>
                <c:pt idx="23">
                  <c:v>92.945293496062746</c:v>
                </c:pt>
                <c:pt idx="24">
                  <c:v>83.08926257057432</c:v>
                </c:pt>
                <c:pt idx="25">
                  <c:v>73.973068050979109</c:v>
                </c:pt>
                <c:pt idx="26">
                  <c:v>59.467249429621965</c:v>
                </c:pt>
                <c:pt idx="27">
                  <c:v>72.442389233068582</c:v>
                </c:pt>
                <c:pt idx="28">
                  <c:v>87.795865152623008</c:v>
                </c:pt>
                <c:pt idx="29">
                  <c:v>95.61188624986687</c:v>
                </c:pt>
                <c:pt idx="30">
                  <c:v>97.516353675101314</c:v>
                </c:pt>
                <c:pt idx="31">
                  <c:v>99.273255813953469</c:v>
                </c:pt>
                <c:pt idx="32">
                  <c:v>77.905106781119898</c:v>
                </c:pt>
                <c:pt idx="33">
                  <c:v>79.949093867985567</c:v>
                </c:pt>
                <c:pt idx="34">
                  <c:v>99.250017051610342</c:v>
                </c:pt>
                <c:pt idx="35">
                  <c:v>99.741672331747125</c:v>
                </c:pt>
                <c:pt idx="36">
                  <c:v>99.730215827338142</c:v>
                </c:pt>
                <c:pt idx="37">
                  <c:v>93.168583504962839</c:v>
                </c:pt>
                <c:pt idx="38">
                  <c:v>96.214363608038667</c:v>
                </c:pt>
                <c:pt idx="39">
                  <c:v>92.384288223915334</c:v>
                </c:pt>
                <c:pt idx="40">
                  <c:v>85.858790958212268</c:v>
                </c:pt>
                <c:pt idx="41">
                  <c:v>98.574277885991378</c:v>
                </c:pt>
                <c:pt idx="42">
                  <c:v>98.897277480243048</c:v>
                </c:pt>
                <c:pt idx="43">
                  <c:v>99.258330146438041</c:v>
                </c:pt>
                <c:pt idx="44">
                  <c:v>99.527020227432828</c:v>
                </c:pt>
                <c:pt idx="45">
                  <c:v>99.688143899315037</c:v>
                </c:pt>
                <c:pt idx="46">
                  <c:v>99.144495513457017</c:v>
                </c:pt>
              </c:numCache>
            </c:numRef>
          </c:val>
          <c:extLst>
            <c:ext xmlns:c16="http://schemas.microsoft.com/office/drawing/2014/chart" uri="{C3380CC4-5D6E-409C-BE32-E72D297353CC}">
              <c16:uniqueId val="{00000001-A8A8-4CB6-AEAE-900FC9B87F25}"/>
            </c:ext>
          </c:extLst>
        </c:ser>
        <c:dLbls>
          <c:showLegendKey val="0"/>
          <c:showVal val="0"/>
          <c:showCatName val="0"/>
          <c:showSerName val="0"/>
          <c:showPercent val="0"/>
          <c:showBubbleSize val="0"/>
        </c:dLbls>
        <c:gapWidth val="150"/>
        <c:overlap val="100"/>
        <c:axId val="235504768"/>
        <c:axId val="235506304"/>
      </c:barChart>
      <c:lineChart>
        <c:grouping val="standard"/>
        <c:varyColors val="0"/>
        <c:ser>
          <c:idx val="1"/>
          <c:order val="0"/>
          <c:tx>
            <c:v>進捗率平均</c:v>
          </c:tx>
          <c:spPr>
            <a:ln w="19050">
              <a:solidFill>
                <a:srgbClr val="FF0000"/>
              </a:solidFill>
            </a:ln>
          </c:spPr>
          <c:marker>
            <c:symbol val="none"/>
          </c:marker>
          <c:cat>
            <c:multiLvlStrRef>
              <c:f>'グラフ (H26.6)'!$A$2:$B$48</c:f>
              <c:multiLvlStrCache>
                <c:ptCount val="47"/>
                <c:lvl>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lvl>
                <c:lvl>
                  <c:pt idx="0">
                    <c:v>41</c:v>
                  </c:pt>
                  <c:pt idx="1">
                    <c:v>18</c:v>
                  </c:pt>
                  <c:pt idx="2">
                    <c:v>16</c:v>
                  </c:pt>
                  <c:pt idx="3">
                    <c:v>43</c:v>
                  </c:pt>
                  <c:pt idx="4">
                    <c:v>15</c:v>
                  </c:pt>
                  <c:pt idx="5">
                    <c:v>21</c:v>
                  </c:pt>
                  <c:pt idx="6">
                    <c:v>35</c:v>
                  </c:pt>
                  <c:pt idx="7">
                    <c:v>31</c:v>
                  </c:pt>
                  <c:pt idx="8">
                    <c:v>1</c:v>
                  </c:pt>
                  <c:pt idx="9">
                    <c:v>26</c:v>
                  </c:pt>
                  <c:pt idx="10">
                    <c:v>44</c:v>
                  </c:pt>
                  <c:pt idx="11">
                    <c:v>28</c:v>
                  </c:pt>
                  <c:pt idx="12">
                    <c:v>38</c:v>
                  </c:pt>
                  <c:pt idx="13">
                    <c:v>36</c:v>
                  </c:pt>
                  <c:pt idx="14">
                    <c:v>32</c:v>
                  </c:pt>
                  <c:pt idx="15">
                    <c:v>40</c:v>
                  </c:pt>
                  <c:pt idx="16">
                    <c:v>25</c:v>
                  </c:pt>
                  <c:pt idx="17">
                    <c:v>10</c:v>
                  </c:pt>
                  <c:pt idx="18">
                    <c:v>14</c:v>
                  </c:pt>
                  <c:pt idx="19">
                    <c:v>24</c:v>
                  </c:pt>
                  <c:pt idx="20">
                    <c:v>11</c:v>
                  </c:pt>
                  <c:pt idx="21">
                    <c:v>30</c:v>
                  </c:pt>
                  <c:pt idx="22">
                    <c:v>34</c:v>
                  </c:pt>
                  <c:pt idx="23">
                    <c:v>17</c:v>
                  </c:pt>
                  <c:pt idx="24">
                    <c:v>46</c:v>
                  </c:pt>
                  <c:pt idx="25">
                    <c:v>45</c:v>
                  </c:pt>
                  <c:pt idx="26">
                    <c:v>12</c:v>
                  </c:pt>
                  <c:pt idx="27">
                    <c:v>47</c:v>
                  </c:pt>
                  <c:pt idx="28">
                    <c:v>37</c:v>
                  </c:pt>
                  <c:pt idx="29">
                    <c:v>1</c:v>
                  </c:pt>
                  <c:pt idx="30">
                    <c:v>42</c:v>
                  </c:pt>
                  <c:pt idx="31">
                    <c:v>1</c:v>
                  </c:pt>
                  <c:pt idx="32">
                    <c:v>20</c:v>
                  </c:pt>
                  <c:pt idx="33">
                    <c:v>23</c:v>
                  </c:pt>
                  <c:pt idx="34">
                    <c:v>33</c:v>
                  </c:pt>
                  <c:pt idx="35">
                    <c:v>1</c:v>
                  </c:pt>
                  <c:pt idx="36">
                    <c:v>1</c:v>
                  </c:pt>
                  <c:pt idx="37">
                    <c:v>9</c:v>
                  </c:pt>
                  <c:pt idx="38">
                    <c:v>1</c:v>
                  </c:pt>
                  <c:pt idx="39">
                    <c:v>27</c:v>
                  </c:pt>
                  <c:pt idx="40">
                    <c:v>39</c:v>
                  </c:pt>
                  <c:pt idx="41">
                    <c:v>22</c:v>
                  </c:pt>
                  <c:pt idx="42">
                    <c:v>19</c:v>
                  </c:pt>
                  <c:pt idx="43">
                    <c:v>29</c:v>
                  </c:pt>
                  <c:pt idx="44">
                    <c:v>1</c:v>
                  </c:pt>
                  <c:pt idx="45">
                    <c:v>1</c:v>
                  </c:pt>
                  <c:pt idx="46">
                    <c:v>13</c:v>
                  </c:pt>
                </c:lvl>
              </c:multiLvlStrCache>
            </c:multiLvlStrRef>
          </c:cat>
          <c:val>
            <c:numRef>
              <c:f>'グラフ (H26.6)'!$D$2:$D$48</c:f>
              <c:numCache>
                <c:formatCode>0.0_ </c:formatCode>
                <c:ptCount val="47"/>
                <c:pt idx="0">
                  <c:v>99.336556471128503</c:v>
                </c:pt>
                <c:pt idx="1">
                  <c:v>99.336556471128503</c:v>
                </c:pt>
                <c:pt idx="2">
                  <c:v>99.336556471128503</c:v>
                </c:pt>
                <c:pt idx="3">
                  <c:v>99.336556471128503</c:v>
                </c:pt>
                <c:pt idx="4">
                  <c:v>99.336556471128503</c:v>
                </c:pt>
                <c:pt idx="5">
                  <c:v>99.336556471128503</c:v>
                </c:pt>
                <c:pt idx="6">
                  <c:v>99.336556471128503</c:v>
                </c:pt>
                <c:pt idx="7">
                  <c:v>99.336556471128503</c:v>
                </c:pt>
                <c:pt idx="8">
                  <c:v>99.336556471128503</c:v>
                </c:pt>
                <c:pt idx="9">
                  <c:v>99.336556471128503</c:v>
                </c:pt>
                <c:pt idx="10">
                  <c:v>99.336556471128503</c:v>
                </c:pt>
                <c:pt idx="11">
                  <c:v>99.336556471128503</c:v>
                </c:pt>
                <c:pt idx="12">
                  <c:v>99.336556471128503</c:v>
                </c:pt>
                <c:pt idx="13">
                  <c:v>99.336556471128503</c:v>
                </c:pt>
                <c:pt idx="14">
                  <c:v>99.336556471128503</c:v>
                </c:pt>
                <c:pt idx="15">
                  <c:v>99.336556471128503</c:v>
                </c:pt>
                <c:pt idx="16">
                  <c:v>99.336556471128503</c:v>
                </c:pt>
                <c:pt idx="17">
                  <c:v>99.336556471128503</c:v>
                </c:pt>
                <c:pt idx="18">
                  <c:v>99.336556471128503</c:v>
                </c:pt>
                <c:pt idx="19">
                  <c:v>99.336556471128503</c:v>
                </c:pt>
                <c:pt idx="20">
                  <c:v>99.336556471128503</c:v>
                </c:pt>
                <c:pt idx="21">
                  <c:v>99.336556471128503</c:v>
                </c:pt>
                <c:pt idx="22">
                  <c:v>99.336556471128503</c:v>
                </c:pt>
                <c:pt idx="23">
                  <c:v>99.336556471128503</c:v>
                </c:pt>
                <c:pt idx="24">
                  <c:v>99.336556471128503</c:v>
                </c:pt>
                <c:pt idx="25">
                  <c:v>99.336556471128503</c:v>
                </c:pt>
                <c:pt idx="26">
                  <c:v>99.336556471128503</c:v>
                </c:pt>
                <c:pt idx="27">
                  <c:v>99.336556471128503</c:v>
                </c:pt>
                <c:pt idx="28">
                  <c:v>99.336556471128503</c:v>
                </c:pt>
                <c:pt idx="29">
                  <c:v>99.336556471128503</c:v>
                </c:pt>
                <c:pt idx="30">
                  <c:v>99.336556471128503</c:v>
                </c:pt>
                <c:pt idx="31">
                  <c:v>99.336556471128503</c:v>
                </c:pt>
                <c:pt idx="32">
                  <c:v>99.336556471128503</c:v>
                </c:pt>
                <c:pt idx="33">
                  <c:v>99.336556471128503</c:v>
                </c:pt>
                <c:pt idx="34">
                  <c:v>99.336556471128503</c:v>
                </c:pt>
                <c:pt idx="35">
                  <c:v>99.336556471128503</c:v>
                </c:pt>
                <c:pt idx="36">
                  <c:v>99.336556471128503</c:v>
                </c:pt>
                <c:pt idx="37">
                  <c:v>99.336556471128503</c:v>
                </c:pt>
                <c:pt idx="38">
                  <c:v>99.336556471128503</c:v>
                </c:pt>
                <c:pt idx="39">
                  <c:v>99.336556471128503</c:v>
                </c:pt>
                <c:pt idx="40">
                  <c:v>99.336556471128503</c:v>
                </c:pt>
                <c:pt idx="41">
                  <c:v>99.336556471128503</c:v>
                </c:pt>
                <c:pt idx="42">
                  <c:v>99.336556471128503</c:v>
                </c:pt>
                <c:pt idx="43">
                  <c:v>99.336556471128503</c:v>
                </c:pt>
                <c:pt idx="44">
                  <c:v>99.336556471128503</c:v>
                </c:pt>
                <c:pt idx="45">
                  <c:v>99.336556471128503</c:v>
                </c:pt>
                <c:pt idx="46">
                  <c:v>99.336556471128503</c:v>
                </c:pt>
              </c:numCache>
            </c:numRef>
          </c:val>
          <c:smooth val="0"/>
          <c:extLst>
            <c:ext xmlns:c16="http://schemas.microsoft.com/office/drawing/2014/chart" uri="{C3380CC4-5D6E-409C-BE32-E72D297353CC}">
              <c16:uniqueId val="{00000002-A8A8-4CB6-AEAE-900FC9B87F25}"/>
            </c:ext>
          </c:extLst>
        </c:ser>
        <c:ser>
          <c:idx val="3"/>
          <c:order val="3"/>
          <c:tx>
            <c:v>セルフ率平均</c:v>
          </c:tx>
          <c:spPr>
            <a:ln w="19050"/>
          </c:spPr>
          <c:marker>
            <c:symbol val="none"/>
          </c:marker>
          <c:cat>
            <c:multiLvlStrRef>
              <c:f>'グラフ (H26.6)'!$A$2:$B$48</c:f>
              <c:multiLvlStrCache>
                <c:ptCount val="47"/>
                <c:lvl>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lvl>
                <c:lvl>
                  <c:pt idx="0">
                    <c:v>41</c:v>
                  </c:pt>
                  <c:pt idx="1">
                    <c:v>18</c:v>
                  </c:pt>
                  <c:pt idx="2">
                    <c:v>16</c:v>
                  </c:pt>
                  <c:pt idx="3">
                    <c:v>43</c:v>
                  </c:pt>
                  <c:pt idx="4">
                    <c:v>15</c:v>
                  </c:pt>
                  <c:pt idx="5">
                    <c:v>21</c:v>
                  </c:pt>
                  <c:pt idx="6">
                    <c:v>35</c:v>
                  </c:pt>
                  <c:pt idx="7">
                    <c:v>31</c:v>
                  </c:pt>
                  <c:pt idx="8">
                    <c:v>1</c:v>
                  </c:pt>
                  <c:pt idx="9">
                    <c:v>26</c:v>
                  </c:pt>
                  <c:pt idx="10">
                    <c:v>44</c:v>
                  </c:pt>
                  <c:pt idx="11">
                    <c:v>28</c:v>
                  </c:pt>
                  <c:pt idx="12">
                    <c:v>38</c:v>
                  </c:pt>
                  <c:pt idx="13">
                    <c:v>36</c:v>
                  </c:pt>
                  <c:pt idx="14">
                    <c:v>32</c:v>
                  </c:pt>
                  <c:pt idx="15">
                    <c:v>40</c:v>
                  </c:pt>
                  <c:pt idx="16">
                    <c:v>25</c:v>
                  </c:pt>
                  <c:pt idx="17">
                    <c:v>10</c:v>
                  </c:pt>
                  <c:pt idx="18">
                    <c:v>14</c:v>
                  </c:pt>
                  <c:pt idx="19">
                    <c:v>24</c:v>
                  </c:pt>
                  <c:pt idx="20">
                    <c:v>11</c:v>
                  </c:pt>
                  <c:pt idx="21">
                    <c:v>30</c:v>
                  </c:pt>
                  <c:pt idx="22">
                    <c:v>34</c:v>
                  </c:pt>
                  <c:pt idx="23">
                    <c:v>17</c:v>
                  </c:pt>
                  <c:pt idx="24">
                    <c:v>46</c:v>
                  </c:pt>
                  <c:pt idx="25">
                    <c:v>45</c:v>
                  </c:pt>
                  <c:pt idx="26">
                    <c:v>12</c:v>
                  </c:pt>
                  <c:pt idx="27">
                    <c:v>47</c:v>
                  </c:pt>
                  <c:pt idx="28">
                    <c:v>37</c:v>
                  </c:pt>
                  <c:pt idx="29">
                    <c:v>1</c:v>
                  </c:pt>
                  <c:pt idx="30">
                    <c:v>42</c:v>
                  </c:pt>
                  <c:pt idx="31">
                    <c:v>1</c:v>
                  </c:pt>
                  <c:pt idx="32">
                    <c:v>20</c:v>
                  </c:pt>
                  <c:pt idx="33">
                    <c:v>23</c:v>
                  </c:pt>
                  <c:pt idx="34">
                    <c:v>33</c:v>
                  </c:pt>
                  <c:pt idx="35">
                    <c:v>1</c:v>
                  </c:pt>
                  <c:pt idx="36">
                    <c:v>1</c:v>
                  </c:pt>
                  <c:pt idx="37">
                    <c:v>9</c:v>
                  </c:pt>
                  <c:pt idx="38">
                    <c:v>1</c:v>
                  </c:pt>
                  <c:pt idx="39">
                    <c:v>27</c:v>
                  </c:pt>
                  <c:pt idx="40">
                    <c:v>39</c:v>
                  </c:pt>
                  <c:pt idx="41">
                    <c:v>22</c:v>
                  </c:pt>
                  <c:pt idx="42">
                    <c:v>19</c:v>
                  </c:pt>
                  <c:pt idx="43">
                    <c:v>29</c:v>
                  </c:pt>
                  <c:pt idx="44">
                    <c:v>1</c:v>
                  </c:pt>
                  <c:pt idx="45">
                    <c:v>1</c:v>
                  </c:pt>
                  <c:pt idx="46">
                    <c:v>13</c:v>
                  </c:pt>
                </c:lvl>
              </c:multiLvlStrCache>
            </c:multiLvlStrRef>
          </c:cat>
          <c:val>
            <c:numRef>
              <c:f>'グラフ (H26.6)'!$F$2:$F$48</c:f>
              <c:numCache>
                <c:formatCode>0.0_ </c:formatCode>
                <c:ptCount val="47"/>
                <c:pt idx="0">
                  <c:v>16.093812006158284</c:v>
                </c:pt>
                <c:pt idx="1">
                  <c:v>16.093812006158284</c:v>
                </c:pt>
                <c:pt idx="2">
                  <c:v>16.093812006158284</c:v>
                </c:pt>
                <c:pt idx="3">
                  <c:v>16.093812006158284</c:v>
                </c:pt>
                <c:pt idx="4">
                  <c:v>16.093812006158284</c:v>
                </c:pt>
                <c:pt idx="5">
                  <c:v>16.093812006158284</c:v>
                </c:pt>
                <c:pt idx="6">
                  <c:v>16.093812006158284</c:v>
                </c:pt>
                <c:pt idx="7">
                  <c:v>16.093812006158284</c:v>
                </c:pt>
                <c:pt idx="8">
                  <c:v>16.093812006158284</c:v>
                </c:pt>
                <c:pt idx="9">
                  <c:v>16.093812006158284</c:v>
                </c:pt>
                <c:pt idx="10">
                  <c:v>16.093812006158284</c:v>
                </c:pt>
                <c:pt idx="11">
                  <c:v>16.093812006158284</c:v>
                </c:pt>
                <c:pt idx="12">
                  <c:v>16.093812006158284</c:v>
                </c:pt>
                <c:pt idx="13">
                  <c:v>16.093812006158284</c:v>
                </c:pt>
                <c:pt idx="14">
                  <c:v>16.093812006158284</c:v>
                </c:pt>
                <c:pt idx="15">
                  <c:v>16.093812006158284</c:v>
                </c:pt>
                <c:pt idx="16">
                  <c:v>16.093812006158284</c:v>
                </c:pt>
                <c:pt idx="17">
                  <c:v>16.093812006158284</c:v>
                </c:pt>
                <c:pt idx="18">
                  <c:v>16.093812006158284</c:v>
                </c:pt>
                <c:pt idx="19">
                  <c:v>16.093812006158284</c:v>
                </c:pt>
                <c:pt idx="20">
                  <c:v>16.093812006158284</c:v>
                </c:pt>
                <c:pt idx="21">
                  <c:v>16.093812006158284</c:v>
                </c:pt>
                <c:pt idx="22">
                  <c:v>16.093812006158284</c:v>
                </c:pt>
                <c:pt idx="23">
                  <c:v>16.093812006158284</c:v>
                </c:pt>
                <c:pt idx="24">
                  <c:v>16.093812006158284</c:v>
                </c:pt>
                <c:pt idx="25">
                  <c:v>16.093812006158284</c:v>
                </c:pt>
                <c:pt idx="26">
                  <c:v>16.093812006158284</c:v>
                </c:pt>
                <c:pt idx="27">
                  <c:v>16.093812006158284</c:v>
                </c:pt>
                <c:pt idx="28">
                  <c:v>16.093812006158284</c:v>
                </c:pt>
                <c:pt idx="29">
                  <c:v>16.093812006158284</c:v>
                </c:pt>
                <c:pt idx="30">
                  <c:v>16.093812006158284</c:v>
                </c:pt>
                <c:pt idx="31">
                  <c:v>16.093812006158284</c:v>
                </c:pt>
                <c:pt idx="32">
                  <c:v>16.093812006158284</c:v>
                </c:pt>
                <c:pt idx="33">
                  <c:v>16.093812006158284</c:v>
                </c:pt>
                <c:pt idx="34">
                  <c:v>16.093812006158284</c:v>
                </c:pt>
                <c:pt idx="35">
                  <c:v>16.093812006158284</c:v>
                </c:pt>
                <c:pt idx="36">
                  <c:v>16.093812006158284</c:v>
                </c:pt>
                <c:pt idx="37">
                  <c:v>16.093812006158284</c:v>
                </c:pt>
                <c:pt idx="38">
                  <c:v>16.093812006158284</c:v>
                </c:pt>
                <c:pt idx="39">
                  <c:v>16.093812006158284</c:v>
                </c:pt>
                <c:pt idx="40">
                  <c:v>16.093812006158284</c:v>
                </c:pt>
                <c:pt idx="41">
                  <c:v>16.093812006158284</c:v>
                </c:pt>
                <c:pt idx="42">
                  <c:v>16.093812006158284</c:v>
                </c:pt>
                <c:pt idx="43">
                  <c:v>16.093812006158284</c:v>
                </c:pt>
                <c:pt idx="44">
                  <c:v>16.093812006158284</c:v>
                </c:pt>
                <c:pt idx="45">
                  <c:v>16.093812006158284</c:v>
                </c:pt>
                <c:pt idx="46">
                  <c:v>16.093812006158284</c:v>
                </c:pt>
              </c:numCache>
            </c:numRef>
          </c:val>
          <c:smooth val="0"/>
          <c:extLst>
            <c:ext xmlns:c16="http://schemas.microsoft.com/office/drawing/2014/chart" uri="{C3380CC4-5D6E-409C-BE32-E72D297353CC}">
              <c16:uniqueId val="{00000003-A8A8-4CB6-AEAE-900FC9B87F25}"/>
            </c:ext>
          </c:extLst>
        </c:ser>
        <c:ser>
          <c:idx val="4"/>
          <c:order val="4"/>
          <c:tx>
            <c:v>合計</c:v>
          </c:tx>
          <c:spPr>
            <a:ln>
              <a:noFill/>
            </a:ln>
          </c:spPr>
          <c:marker>
            <c:symbol val="none"/>
          </c:marker>
          <c:dLbls>
            <c:dLbl>
              <c:idx val="26"/>
              <c:layout>
                <c:manualLayout>
                  <c:x val="-2.11474594425895E-2"/>
                  <c:y val="-3.28961006675768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8A8-4CB6-AEAE-900FC9B87F25}"/>
                </c:ext>
              </c:extLst>
            </c:dLbl>
            <c:dLbl>
              <c:idx val="27"/>
              <c:layout>
                <c:manualLayout>
                  <c:x val="-1.9801128967010459E-2"/>
                  <c:y val="-8.00964158318859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8A8-4CB6-AEAE-900FC9B87F25}"/>
                </c:ext>
              </c:extLst>
            </c:dLbl>
            <c:dLbl>
              <c:idx val="38"/>
              <c:layout>
                <c:manualLayout>
                  <c:x val="-1.9801128967010459E-2"/>
                  <c:y val="-4.33850595929788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8A8-4CB6-AEAE-900FC9B87F25}"/>
                </c:ext>
              </c:extLst>
            </c:dLbl>
            <c:spPr>
              <a:noFill/>
              <a:ln>
                <a:noFill/>
              </a:ln>
              <a:effectLst/>
            </c:spPr>
            <c:txPr>
              <a:bodyPr/>
              <a:lstStyle/>
              <a:p>
                <a:pPr>
                  <a:defRPr sz="6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'グラフ (H26.6)'!$A$2:$B$48</c:f>
              <c:multiLvlStrCache>
                <c:ptCount val="47"/>
                <c:lvl>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lvl>
                <c:lvl>
                  <c:pt idx="0">
                    <c:v>41</c:v>
                  </c:pt>
                  <c:pt idx="1">
                    <c:v>18</c:v>
                  </c:pt>
                  <c:pt idx="2">
                    <c:v>16</c:v>
                  </c:pt>
                  <c:pt idx="3">
                    <c:v>43</c:v>
                  </c:pt>
                  <c:pt idx="4">
                    <c:v>15</c:v>
                  </c:pt>
                  <c:pt idx="5">
                    <c:v>21</c:v>
                  </c:pt>
                  <c:pt idx="6">
                    <c:v>35</c:v>
                  </c:pt>
                  <c:pt idx="7">
                    <c:v>31</c:v>
                  </c:pt>
                  <c:pt idx="8">
                    <c:v>1</c:v>
                  </c:pt>
                  <c:pt idx="9">
                    <c:v>26</c:v>
                  </c:pt>
                  <c:pt idx="10">
                    <c:v>44</c:v>
                  </c:pt>
                  <c:pt idx="11">
                    <c:v>28</c:v>
                  </c:pt>
                  <c:pt idx="12">
                    <c:v>38</c:v>
                  </c:pt>
                  <c:pt idx="13">
                    <c:v>36</c:v>
                  </c:pt>
                  <c:pt idx="14">
                    <c:v>32</c:v>
                  </c:pt>
                  <c:pt idx="15">
                    <c:v>40</c:v>
                  </c:pt>
                  <c:pt idx="16">
                    <c:v>25</c:v>
                  </c:pt>
                  <c:pt idx="17">
                    <c:v>10</c:v>
                  </c:pt>
                  <c:pt idx="18">
                    <c:v>14</c:v>
                  </c:pt>
                  <c:pt idx="19">
                    <c:v>24</c:v>
                  </c:pt>
                  <c:pt idx="20">
                    <c:v>11</c:v>
                  </c:pt>
                  <c:pt idx="21">
                    <c:v>30</c:v>
                  </c:pt>
                  <c:pt idx="22">
                    <c:v>34</c:v>
                  </c:pt>
                  <c:pt idx="23">
                    <c:v>17</c:v>
                  </c:pt>
                  <c:pt idx="24">
                    <c:v>46</c:v>
                  </c:pt>
                  <c:pt idx="25">
                    <c:v>45</c:v>
                  </c:pt>
                  <c:pt idx="26">
                    <c:v>12</c:v>
                  </c:pt>
                  <c:pt idx="27">
                    <c:v>47</c:v>
                  </c:pt>
                  <c:pt idx="28">
                    <c:v>37</c:v>
                  </c:pt>
                  <c:pt idx="29">
                    <c:v>1</c:v>
                  </c:pt>
                  <c:pt idx="30">
                    <c:v>42</c:v>
                  </c:pt>
                  <c:pt idx="31">
                    <c:v>1</c:v>
                  </c:pt>
                  <c:pt idx="32">
                    <c:v>20</c:v>
                  </c:pt>
                  <c:pt idx="33">
                    <c:v>23</c:v>
                  </c:pt>
                  <c:pt idx="34">
                    <c:v>33</c:v>
                  </c:pt>
                  <c:pt idx="35">
                    <c:v>1</c:v>
                  </c:pt>
                  <c:pt idx="36">
                    <c:v>1</c:v>
                  </c:pt>
                  <c:pt idx="37">
                    <c:v>9</c:v>
                  </c:pt>
                  <c:pt idx="38">
                    <c:v>1</c:v>
                  </c:pt>
                  <c:pt idx="39">
                    <c:v>27</c:v>
                  </c:pt>
                  <c:pt idx="40">
                    <c:v>39</c:v>
                  </c:pt>
                  <c:pt idx="41">
                    <c:v>22</c:v>
                  </c:pt>
                  <c:pt idx="42">
                    <c:v>19</c:v>
                  </c:pt>
                  <c:pt idx="43">
                    <c:v>29</c:v>
                  </c:pt>
                  <c:pt idx="44">
                    <c:v>1</c:v>
                  </c:pt>
                  <c:pt idx="45">
                    <c:v>1</c:v>
                  </c:pt>
                  <c:pt idx="46">
                    <c:v>13</c:v>
                  </c:pt>
                </c:lvl>
              </c:multiLvlStrCache>
            </c:multiLvlStrRef>
          </c:cat>
          <c:val>
            <c:numRef>
              <c:f>'グラフ (H26.6)'!$C$2:$C$48</c:f>
              <c:numCache>
                <c:formatCode>0.0_ </c:formatCode>
                <c:ptCount val="47"/>
                <c:pt idx="0">
                  <c:v>99.068480591981384</c:v>
                </c:pt>
                <c:pt idx="1">
                  <c:v>99.953924128398114</c:v>
                </c:pt>
                <c:pt idx="2">
                  <c:v>99.965430818425347</c:v>
                </c:pt>
                <c:pt idx="3">
                  <c:v>98.931094872878802</c:v>
                </c:pt>
                <c:pt idx="4">
                  <c:v>99.966614734030728</c:v>
                </c:pt>
                <c:pt idx="5">
                  <c:v>99.941826643397349</c:v>
                </c:pt>
                <c:pt idx="6">
                  <c:v>99.58396097840901</c:v>
                </c:pt>
                <c:pt idx="7">
                  <c:v>99.756007001538208</c:v>
                </c:pt>
                <c:pt idx="8">
                  <c:v>100</c:v>
                </c:pt>
                <c:pt idx="9">
                  <c:v>99.870361367687536</c:v>
                </c:pt>
                <c:pt idx="10">
                  <c:v>98.257345491388065</c:v>
                </c:pt>
                <c:pt idx="11">
                  <c:v>99.866332973095936</c:v>
                </c:pt>
                <c:pt idx="12">
                  <c:v>99.404897323834021</c:v>
                </c:pt>
                <c:pt idx="13">
                  <c:v>99.579847486488447</c:v>
                </c:pt>
                <c:pt idx="14">
                  <c:v>99.729599807715417</c:v>
                </c:pt>
                <c:pt idx="15">
                  <c:v>99.117227054394391</c:v>
                </c:pt>
                <c:pt idx="16">
                  <c:v>99.902713220192425</c:v>
                </c:pt>
                <c:pt idx="17">
                  <c:v>99.986252405828992</c:v>
                </c:pt>
                <c:pt idx="18">
                  <c:v>99.967938441808286</c:v>
                </c:pt>
                <c:pt idx="19">
                  <c:v>99.91215961852177</c:v>
                </c:pt>
                <c:pt idx="20">
                  <c:v>99.978334657326485</c:v>
                </c:pt>
                <c:pt idx="21">
                  <c:v>99.807591394087808</c:v>
                </c:pt>
                <c:pt idx="22">
                  <c:v>99.595339284624899</c:v>
                </c:pt>
                <c:pt idx="23">
                  <c:v>99.954603919194966</c:v>
                </c:pt>
                <c:pt idx="24">
                  <c:v>96.59058622975661</c:v>
                </c:pt>
                <c:pt idx="25">
                  <c:v>96.690173953925708</c:v>
                </c:pt>
                <c:pt idx="26">
                  <c:v>99.972297500752788</c:v>
                </c:pt>
                <c:pt idx="27">
                  <c:v>94.632562298515182</c:v>
                </c:pt>
                <c:pt idx="28">
                  <c:v>99.548595117457367</c:v>
                </c:pt>
                <c:pt idx="29">
                  <c:v>100</c:v>
                </c:pt>
                <c:pt idx="30">
                  <c:v>98.935140367860598</c:v>
                </c:pt>
                <c:pt idx="31">
                  <c:v>100</c:v>
                </c:pt>
                <c:pt idx="32">
                  <c:v>99.951781086131021</c:v>
                </c:pt>
                <c:pt idx="33">
                  <c:v>99.913666580333285</c:v>
                </c:pt>
                <c:pt idx="34">
                  <c:v>99.685767097966703</c:v>
                </c:pt>
                <c:pt idx="35">
                  <c:v>100</c:v>
                </c:pt>
                <c:pt idx="36">
                  <c:v>100</c:v>
                </c:pt>
                <c:pt idx="37">
                  <c:v>99.992534527808886</c:v>
                </c:pt>
                <c:pt idx="38">
                  <c:v>100</c:v>
                </c:pt>
                <c:pt idx="39">
                  <c:v>99.867861142217237</c:v>
                </c:pt>
                <c:pt idx="40">
                  <c:v>99.386503067484654</c:v>
                </c:pt>
                <c:pt idx="41">
                  <c:v>99.936828806064426</c:v>
                </c:pt>
                <c:pt idx="42">
                  <c:v>99.952592592592566</c:v>
                </c:pt>
                <c:pt idx="43">
                  <c:v>99.825233022636468</c:v>
                </c:pt>
                <c:pt idx="44">
                  <c:v>100</c:v>
                </c:pt>
                <c:pt idx="45">
                  <c:v>100</c:v>
                </c:pt>
                <c:pt idx="46">
                  <c:v>99.970303498247915</c:v>
                </c:pt>
              </c:numCache>
            </c:numRef>
          </c:val>
          <c:smooth val="0"/>
          <c:extLst>
            <c:ext xmlns:c16="http://schemas.microsoft.com/office/drawing/2014/chart" uri="{C3380CC4-5D6E-409C-BE32-E72D297353CC}">
              <c16:uniqueId val="{00000007-A8A8-4CB6-AEAE-900FC9B87F25}"/>
            </c:ext>
          </c:extLst>
        </c:ser>
        <c:dLbls>
          <c:showLegendKey val="0"/>
          <c:showVal val="0"/>
          <c:showCatName val="0"/>
          <c:showSerName val="0"/>
          <c:showPercent val="0"/>
          <c:showBubbleSize val="0"/>
        </c:dLbls>
        <c:marker val="1"/>
        <c:smooth val="0"/>
        <c:axId val="235504768"/>
        <c:axId val="235506304"/>
      </c:lineChart>
      <c:catAx>
        <c:axId val="235504768"/>
        <c:scaling>
          <c:orientation val="minMax"/>
        </c:scaling>
        <c:delete val="0"/>
        <c:axPos val="b"/>
        <c:numFmt formatCode="General" sourceLinked="0"/>
        <c:majorTickMark val="out"/>
        <c:minorTickMark val="none"/>
        <c:tickLblPos val="nextTo"/>
        <c:spPr>
          <a:ln>
            <a:noFill/>
          </a:ln>
        </c:spPr>
        <c:txPr>
          <a:bodyPr rot="0" vert="wordArtVertRtl"/>
          <a:lstStyle/>
          <a:p>
            <a:pPr>
              <a:defRPr sz="900" b="1">
                <a:latin typeface="HGｺﾞｼｯｸM" pitchFamily="49" charset="-128"/>
                <a:ea typeface="HGｺﾞｼｯｸM" pitchFamily="49" charset="-128"/>
              </a:defRPr>
            </a:pPr>
            <a:endParaRPr lang="ja-JP"/>
          </a:p>
        </c:txPr>
        <c:crossAx val="235506304"/>
        <c:crosses val="autoZero"/>
        <c:auto val="1"/>
        <c:lblAlgn val="ctr"/>
        <c:lblOffset val="100"/>
        <c:noMultiLvlLbl val="0"/>
      </c:catAx>
      <c:valAx>
        <c:axId val="235506304"/>
        <c:scaling>
          <c:orientation val="minMax"/>
          <c:max val="100"/>
          <c:min val="0"/>
        </c:scaling>
        <c:delete val="0"/>
        <c:axPos val="l"/>
        <c:majorGridlines/>
        <c:numFmt formatCode="0.0_ " sourceLinked="1"/>
        <c:majorTickMark val="out"/>
        <c:minorTickMark val="none"/>
        <c:tickLblPos val="nextTo"/>
        <c:txPr>
          <a:bodyPr/>
          <a:lstStyle/>
          <a:p>
            <a:pPr>
              <a:defRPr sz="900" b="1">
                <a:solidFill>
                  <a:schemeClr val="bg1"/>
                </a:solidFill>
                <a:latin typeface="+mj-ea"/>
                <a:ea typeface="+mj-ea"/>
              </a:defRPr>
            </a:pPr>
            <a:endParaRPr lang="ja-JP"/>
          </a:p>
        </c:txPr>
        <c:crossAx val="235504768"/>
        <c:crosses val="autoZero"/>
        <c:crossBetween val="between"/>
        <c:majorUnit val="1000"/>
      </c:valAx>
    </c:plotArea>
    <c:legend>
      <c:legendPos val="l"/>
      <c:layout>
        <c:manualLayout>
          <c:xMode val="edge"/>
          <c:yMode val="edge"/>
          <c:x val="0.82395425105437825"/>
          <c:y val="0.19495051606503816"/>
          <c:w val="0.11334088409175909"/>
          <c:h val="0.26439816088080836"/>
        </c:manualLayout>
      </c:layout>
      <c:overlay val="1"/>
      <c:spPr>
        <a:solidFill>
          <a:schemeClr val="bg1">
            <a:lumMod val="95000"/>
          </a:schemeClr>
        </a:solidFill>
        <a:ln>
          <a:solidFill>
            <a:schemeClr val="bg1">
              <a:lumMod val="85000"/>
            </a:schemeClr>
          </a:solidFill>
        </a:ln>
      </c:sp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Sheet1!$A$2:$A$8</c:f>
              <c:strCache>
                <c:ptCount val="7"/>
                <c:pt idx="0">
                  <c:v>毎月</c:v>
                </c:pt>
                <c:pt idx="1">
                  <c:v>2ヶ月</c:v>
                </c:pt>
                <c:pt idx="2">
                  <c:v>3ヶ月</c:v>
                </c:pt>
                <c:pt idx="3">
                  <c:v>4ヶ月</c:v>
                </c:pt>
                <c:pt idx="4">
                  <c:v>6ヶ月</c:v>
                </c:pt>
                <c:pt idx="5">
                  <c:v>1年</c:v>
                </c:pt>
                <c:pt idx="6">
                  <c:v>その他</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毎月</c:v>
                </c:pt>
                <c:pt idx="1">
                  <c:v>2ヶ月</c:v>
                </c:pt>
                <c:pt idx="2">
                  <c:v>3ヶ月</c:v>
                </c:pt>
                <c:pt idx="3">
                  <c:v>4ヶ月</c:v>
                </c:pt>
                <c:pt idx="4">
                  <c:v>6ヶ月</c:v>
                </c:pt>
                <c:pt idx="5">
                  <c:v>1年</c:v>
                </c:pt>
                <c:pt idx="6">
                  <c:v>その他</c:v>
                </c:pt>
              </c:strCache>
            </c:strRef>
          </c:cat>
          <c:val>
            <c:numRef>
              <c:f>Sheet1!$B$2:$B$8</c:f>
              <c:numCache>
                <c:formatCode>#,##0_);[Red]\(#,##0\)</c:formatCode>
                <c:ptCount val="7"/>
                <c:pt idx="0">
                  <c:v>41179</c:v>
                </c:pt>
                <c:pt idx="1">
                  <c:v>7727</c:v>
                </c:pt>
                <c:pt idx="2">
                  <c:v>67494</c:v>
                </c:pt>
                <c:pt idx="3">
                  <c:v>7129</c:v>
                </c:pt>
                <c:pt idx="4">
                  <c:v>481538</c:v>
                </c:pt>
                <c:pt idx="5">
                  <c:v>142986</c:v>
                </c:pt>
                <c:pt idx="6">
                  <c:v>59633</c:v>
                </c:pt>
              </c:numCache>
            </c:numRef>
          </c:val>
          <c:extLst>
            <c:ext xmlns:c16="http://schemas.microsoft.com/office/drawing/2014/chart" uri="{C3380CC4-5D6E-409C-BE32-E72D297353CC}">
              <c16:uniqueId val="{00000000-D2D1-40BC-ABB1-29F198C84AC8}"/>
            </c:ext>
          </c:extLst>
        </c:ser>
        <c:dLbls>
          <c:showLegendKey val="0"/>
          <c:showVal val="0"/>
          <c:showCatName val="0"/>
          <c:showSerName val="0"/>
          <c:showPercent val="0"/>
          <c:showBubbleSize val="0"/>
        </c:dLbls>
        <c:gapWidth val="150"/>
        <c:axId val="242023808"/>
        <c:axId val="245830784"/>
      </c:barChart>
      <c:catAx>
        <c:axId val="242023808"/>
        <c:scaling>
          <c:orientation val="minMax"/>
        </c:scaling>
        <c:delete val="0"/>
        <c:axPos val="b"/>
        <c:numFmt formatCode="General" sourceLinked="0"/>
        <c:majorTickMark val="out"/>
        <c:minorTickMark val="none"/>
        <c:tickLblPos val="nextTo"/>
        <c:txPr>
          <a:bodyPr/>
          <a:lstStyle/>
          <a:p>
            <a:pPr>
              <a:defRPr sz="1100"/>
            </a:pPr>
            <a:endParaRPr lang="ja-JP"/>
          </a:p>
        </c:txPr>
        <c:crossAx val="245830784"/>
        <c:crosses val="autoZero"/>
        <c:auto val="1"/>
        <c:lblAlgn val="ctr"/>
        <c:lblOffset val="100"/>
        <c:noMultiLvlLbl val="0"/>
      </c:catAx>
      <c:valAx>
        <c:axId val="245830784"/>
        <c:scaling>
          <c:orientation val="minMax"/>
          <c:max val="500000"/>
        </c:scaling>
        <c:delete val="0"/>
        <c:axPos val="l"/>
        <c:majorGridlines/>
        <c:numFmt formatCode="#,##0_);[Red]\(#,##0\)" sourceLinked="1"/>
        <c:majorTickMark val="out"/>
        <c:minorTickMark val="none"/>
        <c:tickLblPos val="nextTo"/>
        <c:crossAx val="242023808"/>
        <c:crosses val="autoZero"/>
        <c:crossBetween val="between"/>
      </c:valAx>
    </c:plotArea>
    <c:plotVisOnly val="1"/>
    <c:dispBlanksAs val="gap"/>
    <c:showDLblsOverMax val="0"/>
  </c:char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Sheet1!$D$2:$D$8</c:f>
              <c:strCache>
                <c:ptCount val="7"/>
                <c:pt idx="0">
                  <c:v>毎月</c:v>
                </c:pt>
                <c:pt idx="1">
                  <c:v>2ヶ月</c:v>
                </c:pt>
                <c:pt idx="2">
                  <c:v>3ヶ月</c:v>
                </c:pt>
                <c:pt idx="3">
                  <c:v>4ヶ月</c:v>
                </c:pt>
                <c:pt idx="4">
                  <c:v>6ヶ月</c:v>
                </c:pt>
                <c:pt idx="5">
                  <c:v>1年</c:v>
                </c:pt>
                <c:pt idx="6">
                  <c:v>その他</c:v>
                </c:pt>
              </c:strCache>
            </c:strRef>
          </c:tx>
          <c:spPr>
            <a:solidFill>
              <a:srgbClr val="FF0000"/>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Sheet1!$D$2:$D$8</c:f>
              <c:strCache>
                <c:ptCount val="7"/>
                <c:pt idx="0">
                  <c:v>毎月</c:v>
                </c:pt>
                <c:pt idx="1">
                  <c:v>2ヶ月</c:v>
                </c:pt>
                <c:pt idx="2">
                  <c:v>3ヶ月</c:v>
                </c:pt>
                <c:pt idx="3">
                  <c:v>4ヶ月</c:v>
                </c:pt>
                <c:pt idx="4">
                  <c:v>6ヶ月</c:v>
                </c:pt>
                <c:pt idx="5">
                  <c:v>1年</c:v>
                </c:pt>
                <c:pt idx="6">
                  <c:v>その他</c:v>
                </c:pt>
              </c:strCache>
            </c:strRef>
          </c:cat>
          <c:val>
            <c:numRef>
              <c:f>Sheet1!$E$2:$E$8</c:f>
              <c:numCache>
                <c:formatCode>#,##0_);[Red]\(#,##0\)</c:formatCode>
                <c:ptCount val="7"/>
                <c:pt idx="0">
                  <c:v>9049</c:v>
                </c:pt>
                <c:pt idx="1">
                  <c:v>1975</c:v>
                </c:pt>
                <c:pt idx="2">
                  <c:v>21221</c:v>
                </c:pt>
                <c:pt idx="3">
                  <c:v>6721</c:v>
                </c:pt>
                <c:pt idx="4">
                  <c:v>181619</c:v>
                </c:pt>
                <c:pt idx="5">
                  <c:v>13793</c:v>
                </c:pt>
                <c:pt idx="6">
                  <c:v>14940</c:v>
                </c:pt>
              </c:numCache>
            </c:numRef>
          </c:val>
          <c:extLst>
            <c:ext xmlns:c16="http://schemas.microsoft.com/office/drawing/2014/chart" uri="{C3380CC4-5D6E-409C-BE32-E72D297353CC}">
              <c16:uniqueId val="{00000000-BF7A-4BC5-A27B-8E9E9C971D85}"/>
            </c:ext>
          </c:extLst>
        </c:ser>
        <c:dLbls>
          <c:showLegendKey val="0"/>
          <c:showVal val="0"/>
          <c:showCatName val="0"/>
          <c:showSerName val="0"/>
          <c:showPercent val="0"/>
          <c:showBubbleSize val="0"/>
        </c:dLbls>
        <c:gapWidth val="150"/>
        <c:axId val="245843072"/>
        <c:axId val="245844608"/>
      </c:barChart>
      <c:catAx>
        <c:axId val="245843072"/>
        <c:scaling>
          <c:orientation val="minMax"/>
        </c:scaling>
        <c:delete val="0"/>
        <c:axPos val="b"/>
        <c:numFmt formatCode="General" sourceLinked="0"/>
        <c:majorTickMark val="out"/>
        <c:minorTickMark val="none"/>
        <c:tickLblPos val="nextTo"/>
        <c:txPr>
          <a:bodyPr/>
          <a:lstStyle/>
          <a:p>
            <a:pPr>
              <a:defRPr sz="1100"/>
            </a:pPr>
            <a:endParaRPr lang="ja-JP"/>
          </a:p>
        </c:txPr>
        <c:crossAx val="245844608"/>
        <c:crosses val="autoZero"/>
        <c:auto val="1"/>
        <c:lblAlgn val="ctr"/>
        <c:lblOffset val="100"/>
        <c:noMultiLvlLbl val="0"/>
      </c:catAx>
      <c:valAx>
        <c:axId val="245844608"/>
        <c:scaling>
          <c:orientation val="minMax"/>
          <c:max val="200000"/>
        </c:scaling>
        <c:delete val="0"/>
        <c:axPos val="l"/>
        <c:majorGridlines/>
        <c:numFmt formatCode="#,##0_);[Red]\(#,##0\)" sourceLinked="1"/>
        <c:majorTickMark val="out"/>
        <c:minorTickMark val="none"/>
        <c:tickLblPos val="nextTo"/>
        <c:crossAx val="245843072"/>
        <c:crosses val="autoZero"/>
        <c:crossBetween val="between"/>
      </c:valAx>
    </c:plotArea>
    <c:plotVisOnly val="1"/>
    <c:dispBlanksAs val="gap"/>
    <c:showDLblsOverMax val="0"/>
  </c:char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Sheet1!$A$15:$A$21</c:f>
              <c:strCache>
                <c:ptCount val="7"/>
                <c:pt idx="0">
                  <c:v>毎月</c:v>
                </c:pt>
                <c:pt idx="1">
                  <c:v>2ヶ月</c:v>
                </c:pt>
                <c:pt idx="2">
                  <c:v>3ヶ月</c:v>
                </c:pt>
                <c:pt idx="3">
                  <c:v>4ヶ月</c:v>
                </c:pt>
                <c:pt idx="4">
                  <c:v>6ヶ月</c:v>
                </c:pt>
                <c:pt idx="5">
                  <c:v>1年</c:v>
                </c:pt>
                <c:pt idx="6">
                  <c:v>その他</c:v>
                </c:pt>
              </c:strCache>
            </c:strRef>
          </c:tx>
          <c:dPt>
            <c:idx val="0"/>
            <c:bubble3D val="0"/>
            <c:spPr>
              <a:solidFill>
                <a:schemeClr val="accent1">
                  <a:shade val="47000"/>
                </a:schemeClr>
              </a:solidFill>
              <a:ln>
                <a:noFill/>
              </a:ln>
              <a:effectLst/>
            </c:spPr>
            <c:extLst>
              <c:ext xmlns:c16="http://schemas.microsoft.com/office/drawing/2014/chart" uri="{C3380CC4-5D6E-409C-BE32-E72D297353CC}">
                <c16:uniqueId val="{00000000-FFC1-4B22-9108-CF635FBF53BF}"/>
              </c:ext>
            </c:extLst>
          </c:dPt>
          <c:dPt>
            <c:idx val="1"/>
            <c:bubble3D val="0"/>
            <c:spPr>
              <a:solidFill>
                <a:schemeClr val="accent1">
                  <a:shade val="65000"/>
                </a:schemeClr>
              </a:solidFill>
              <a:ln>
                <a:noFill/>
              </a:ln>
              <a:effectLst/>
            </c:spPr>
            <c:extLst>
              <c:ext xmlns:c16="http://schemas.microsoft.com/office/drawing/2014/chart" uri="{C3380CC4-5D6E-409C-BE32-E72D297353CC}">
                <c16:uniqueId val="{00000001-FFC1-4B22-9108-CF635FBF53BF}"/>
              </c:ext>
            </c:extLst>
          </c:dPt>
          <c:dPt>
            <c:idx val="2"/>
            <c:bubble3D val="0"/>
            <c:spPr>
              <a:solidFill>
                <a:schemeClr val="accent1">
                  <a:shade val="82000"/>
                </a:schemeClr>
              </a:solidFill>
              <a:ln>
                <a:noFill/>
              </a:ln>
              <a:effectLst/>
            </c:spPr>
            <c:extLst>
              <c:ext xmlns:c16="http://schemas.microsoft.com/office/drawing/2014/chart" uri="{C3380CC4-5D6E-409C-BE32-E72D297353CC}">
                <c16:uniqueId val="{00000002-FFC1-4B22-9108-CF635FBF53BF}"/>
              </c:ext>
            </c:extLst>
          </c:dPt>
          <c:dPt>
            <c:idx val="3"/>
            <c:bubble3D val="0"/>
            <c:spPr>
              <a:solidFill>
                <a:schemeClr val="accent1"/>
              </a:solidFill>
              <a:ln>
                <a:noFill/>
              </a:ln>
              <a:effectLst/>
            </c:spPr>
            <c:extLst>
              <c:ext xmlns:c16="http://schemas.microsoft.com/office/drawing/2014/chart" uri="{C3380CC4-5D6E-409C-BE32-E72D297353CC}">
                <c16:uniqueId val="{00000003-FFC1-4B22-9108-CF635FBF53BF}"/>
              </c:ext>
            </c:extLst>
          </c:dPt>
          <c:dPt>
            <c:idx val="4"/>
            <c:bubble3D val="0"/>
            <c:spPr>
              <a:solidFill>
                <a:schemeClr val="accent1">
                  <a:tint val="83000"/>
                </a:schemeClr>
              </a:solidFill>
              <a:ln>
                <a:noFill/>
              </a:ln>
              <a:effectLst/>
            </c:spPr>
            <c:extLst>
              <c:ext xmlns:c16="http://schemas.microsoft.com/office/drawing/2014/chart" uri="{C3380CC4-5D6E-409C-BE32-E72D297353CC}">
                <c16:uniqueId val="{00000009-F5D6-4EDD-AE13-7C4A707422E1}"/>
              </c:ext>
            </c:extLst>
          </c:dPt>
          <c:dPt>
            <c:idx val="5"/>
            <c:bubble3D val="0"/>
            <c:spPr>
              <a:solidFill>
                <a:schemeClr val="accent1">
                  <a:tint val="65000"/>
                </a:schemeClr>
              </a:solidFill>
              <a:ln>
                <a:noFill/>
              </a:ln>
              <a:effectLst/>
            </c:spPr>
            <c:extLst>
              <c:ext xmlns:c16="http://schemas.microsoft.com/office/drawing/2014/chart" uri="{C3380CC4-5D6E-409C-BE32-E72D297353CC}">
                <c16:uniqueId val="{00000004-FFC1-4B22-9108-CF635FBF53BF}"/>
              </c:ext>
            </c:extLst>
          </c:dPt>
          <c:dPt>
            <c:idx val="6"/>
            <c:bubble3D val="0"/>
            <c:spPr>
              <a:solidFill>
                <a:schemeClr val="accent1">
                  <a:tint val="48000"/>
                </a:schemeClr>
              </a:solidFill>
              <a:ln>
                <a:noFill/>
              </a:ln>
              <a:effectLst/>
            </c:spPr>
            <c:extLst>
              <c:ext xmlns:c16="http://schemas.microsoft.com/office/drawing/2014/chart" uri="{C3380CC4-5D6E-409C-BE32-E72D297353CC}">
                <c16:uniqueId val="{00000005-FFC1-4B22-9108-CF635FBF53BF}"/>
              </c:ext>
            </c:extLst>
          </c:dPt>
          <c:dLbls>
            <c:dLbl>
              <c:idx val="0"/>
              <c:layout>
                <c:manualLayout>
                  <c:x val="-3.9011873346728308E-2"/>
                  <c:y val="0.1374302551632400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FC1-4B22-9108-CF635FBF53BF}"/>
                </c:ext>
              </c:extLst>
            </c:dLbl>
            <c:dLbl>
              <c:idx val="1"/>
              <c:layout>
                <c:manualLayout>
                  <c:x val="-7.2042100251803812E-2"/>
                  <c:y val="8.8652953175444624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FC1-4B22-9108-CF635FBF53BF}"/>
                </c:ext>
              </c:extLst>
            </c:dLbl>
            <c:dLbl>
              <c:idx val="2"/>
              <c:layout>
                <c:manualLayout>
                  <c:x val="-9.8252546089454634E-2"/>
                  <c:y val="0.1796519597491829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FC1-4B22-9108-CF635FBF53BF}"/>
                </c:ext>
              </c:extLst>
            </c:dLbl>
            <c:dLbl>
              <c:idx val="3"/>
              <c:layout>
                <c:manualLayout>
                  <c:x val="-7.2098430167031824E-2"/>
                  <c:y val="9.2070441105932294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FC1-4B22-9108-CF635FBF53BF}"/>
                </c:ext>
              </c:extLst>
            </c:dLbl>
            <c:dLbl>
              <c:idx val="5"/>
              <c:layout>
                <c:manualLayout>
                  <c:x val="0.18529407622800301"/>
                  <c:y val="0.11554222279307301"/>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FC1-4B22-9108-CF635FBF53BF}"/>
                </c:ext>
              </c:extLst>
            </c:dLbl>
            <c:dLbl>
              <c:idx val="6"/>
              <c:layout>
                <c:manualLayout>
                  <c:x val="6.8539878627203579E-2"/>
                  <c:y val="0.16423752538897096"/>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FC1-4B22-9108-CF635FBF53BF}"/>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Sheet1!$A$15:$A$21</c:f>
              <c:strCache>
                <c:ptCount val="7"/>
                <c:pt idx="0">
                  <c:v>毎月</c:v>
                </c:pt>
                <c:pt idx="1">
                  <c:v>2ヶ月</c:v>
                </c:pt>
                <c:pt idx="2">
                  <c:v>3ヶ月</c:v>
                </c:pt>
                <c:pt idx="3">
                  <c:v>4ヶ月</c:v>
                </c:pt>
                <c:pt idx="4">
                  <c:v>6ヶ月</c:v>
                </c:pt>
                <c:pt idx="5">
                  <c:v>1年</c:v>
                </c:pt>
                <c:pt idx="6">
                  <c:v>その他</c:v>
                </c:pt>
              </c:strCache>
            </c:strRef>
          </c:cat>
          <c:val>
            <c:numRef>
              <c:f>Sheet1!$B$15:$B$21</c:f>
              <c:numCache>
                <c:formatCode>0.0%</c:formatCode>
                <c:ptCount val="7"/>
                <c:pt idx="0">
                  <c:v>5.098392196967632E-2</c:v>
                </c:pt>
                <c:pt idx="1">
                  <c:v>9.5668366172002549E-3</c:v>
                </c:pt>
                <c:pt idx="2">
                  <c:v>8.3564652600144132E-2</c:v>
                </c:pt>
                <c:pt idx="3">
                  <c:v>8.826449882751471E-3</c:v>
                </c:pt>
                <c:pt idx="4">
                  <c:v>0.59619456075752186</c:v>
                </c:pt>
                <c:pt idx="5">
                  <c:v>0.17703166824731401</c:v>
                </c:pt>
                <c:pt idx="6">
                  <c:v>7.383190992539182E-2</c:v>
                </c:pt>
              </c:numCache>
            </c:numRef>
          </c:val>
          <c:extLst>
            <c:ext xmlns:c16="http://schemas.microsoft.com/office/drawing/2014/chart" uri="{C3380CC4-5D6E-409C-BE32-E72D297353CC}">
              <c16:uniqueId val="{00000006-FFC1-4B22-9108-CF635FBF53BF}"/>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4632524592962501"/>
          <c:y val="0.12660627598541296"/>
          <c:w val="0.23199453726820701"/>
          <c:h val="0.81168373864771304"/>
        </c:manualLayout>
      </c:layout>
      <c:overlay val="0"/>
      <c:spPr>
        <a:noFill/>
        <a:ln>
          <a:noFill/>
        </a:ln>
        <a:effectLst/>
      </c:spPr>
      <c:txPr>
        <a:bodyPr rot="0" spcFirstLastPara="1" vertOverflow="ellipsis" vert="horz" wrap="square" anchor="ctr" anchorCtr="1"/>
        <a:lstStyle/>
        <a:p>
          <a:pPr rtl="0">
            <a:defRPr sz="1100" b="0" i="0" u="none" strike="noStrike" kern="1200" baseline="0">
              <a:solidFill>
                <a:schemeClr val="tx1"/>
              </a:solidFill>
              <a:latin typeface="+mn-lt"/>
              <a:ea typeface="+mn-ea"/>
              <a:cs typeface="+mn-cs"/>
            </a:defRPr>
          </a:pPr>
          <a:endParaRPr lang="ja-JP"/>
        </a:p>
      </c:txPr>
    </c:legend>
    <c:plotVisOnly val="1"/>
    <c:dispBlanksAs val="zero"/>
    <c:showDLblsOverMax val="0"/>
  </c:chart>
  <c:spPr>
    <a:noFill/>
    <a:ln w="6350" cap="flat" cmpd="sng" algn="ctr">
      <a:noFill/>
      <a:prstDash val="solid"/>
      <a:miter lim="800000"/>
    </a:ln>
    <a:effectLst/>
  </c:spPr>
  <c:txPr>
    <a:bodyPr/>
    <a:lstStyle/>
    <a:p>
      <a:pPr>
        <a:defRPr/>
      </a:pPr>
      <a:endParaRPr lang="ja-JP"/>
    </a:p>
  </c:txPr>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Sheet1!$D$15:$D$21</c:f>
              <c:strCache>
                <c:ptCount val="7"/>
                <c:pt idx="0">
                  <c:v>毎月</c:v>
                </c:pt>
                <c:pt idx="1">
                  <c:v>2ヶ月</c:v>
                </c:pt>
                <c:pt idx="2">
                  <c:v>3ヶ月</c:v>
                </c:pt>
                <c:pt idx="3">
                  <c:v>4ヶ月</c:v>
                </c:pt>
                <c:pt idx="4">
                  <c:v>6ヶ月</c:v>
                </c:pt>
                <c:pt idx="5">
                  <c:v>1年</c:v>
                </c:pt>
                <c:pt idx="6">
                  <c:v>その他</c:v>
                </c:pt>
              </c:strCache>
            </c:strRef>
          </c:tx>
          <c:dPt>
            <c:idx val="0"/>
            <c:bubble3D val="0"/>
            <c:spPr>
              <a:solidFill>
                <a:schemeClr val="accent2">
                  <a:shade val="47000"/>
                </a:schemeClr>
              </a:solidFill>
              <a:ln>
                <a:noFill/>
              </a:ln>
              <a:effectLst/>
            </c:spPr>
            <c:extLst>
              <c:ext xmlns:c16="http://schemas.microsoft.com/office/drawing/2014/chart" uri="{C3380CC4-5D6E-409C-BE32-E72D297353CC}">
                <c16:uniqueId val="{00000000-D8E6-4D59-92D6-7224D64780CD}"/>
              </c:ext>
            </c:extLst>
          </c:dPt>
          <c:dPt>
            <c:idx val="1"/>
            <c:bubble3D val="0"/>
            <c:spPr>
              <a:solidFill>
                <a:schemeClr val="accent2">
                  <a:shade val="65000"/>
                </a:schemeClr>
              </a:solidFill>
              <a:ln>
                <a:noFill/>
              </a:ln>
              <a:effectLst/>
            </c:spPr>
            <c:extLst>
              <c:ext xmlns:c16="http://schemas.microsoft.com/office/drawing/2014/chart" uri="{C3380CC4-5D6E-409C-BE32-E72D297353CC}">
                <c16:uniqueId val="{00000001-D8E6-4D59-92D6-7224D64780CD}"/>
              </c:ext>
            </c:extLst>
          </c:dPt>
          <c:dPt>
            <c:idx val="2"/>
            <c:bubble3D val="0"/>
            <c:spPr>
              <a:solidFill>
                <a:schemeClr val="accent2">
                  <a:shade val="82000"/>
                </a:schemeClr>
              </a:solidFill>
              <a:ln>
                <a:noFill/>
              </a:ln>
              <a:effectLst/>
            </c:spPr>
            <c:extLst>
              <c:ext xmlns:c16="http://schemas.microsoft.com/office/drawing/2014/chart" uri="{C3380CC4-5D6E-409C-BE32-E72D297353CC}">
                <c16:uniqueId val="{00000002-D8E6-4D59-92D6-7224D64780CD}"/>
              </c:ext>
            </c:extLst>
          </c:dPt>
          <c:dPt>
            <c:idx val="3"/>
            <c:bubble3D val="0"/>
            <c:spPr>
              <a:solidFill>
                <a:schemeClr val="accent2"/>
              </a:solidFill>
              <a:ln>
                <a:noFill/>
              </a:ln>
              <a:effectLst/>
            </c:spPr>
            <c:extLst>
              <c:ext xmlns:c16="http://schemas.microsoft.com/office/drawing/2014/chart" uri="{C3380CC4-5D6E-409C-BE32-E72D297353CC}">
                <c16:uniqueId val="{00000003-D8E6-4D59-92D6-7224D64780CD}"/>
              </c:ext>
            </c:extLst>
          </c:dPt>
          <c:dPt>
            <c:idx val="4"/>
            <c:bubble3D val="0"/>
            <c:spPr>
              <a:solidFill>
                <a:schemeClr val="accent2">
                  <a:tint val="83000"/>
                </a:schemeClr>
              </a:solidFill>
              <a:ln>
                <a:noFill/>
              </a:ln>
              <a:effectLst/>
            </c:spPr>
            <c:extLst>
              <c:ext xmlns:c16="http://schemas.microsoft.com/office/drawing/2014/chart" uri="{C3380CC4-5D6E-409C-BE32-E72D297353CC}">
                <c16:uniqueId val="{00000009-1048-47B0-967F-4602FBBE5C87}"/>
              </c:ext>
            </c:extLst>
          </c:dPt>
          <c:dPt>
            <c:idx val="5"/>
            <c:bubble3D val="0"/>
            <c:spPr>
              <a:solidFill>
                <a:schemeClr val="accent2">
                  <a:tint val="65000"/>
                </a:schemeClr>
              </a:solidFill>
              <a:ln>
                <a:noFill/>
              </a:ln>
              <a:effectLst/>
            </c:spPr>
            <c:extLst>
              <c:ext xmlns:c16="http://schemas.microsoft.com/office/drawing/2014/chart" uri="{C3380CC4-5D6E-409C-BE32-E72D297353CC}">
                <c16:uniqueId val="{00000004-D8E6-4D59-92D6-7224D64780CD}"/>
              </c:ext>
            </c:extLst>
          </c:dPt>
          <c:dPt>
            <c:idx val="6"/>
            <c:bubble3D val="0"/>
            <c:spPr>
              <a:solidFill>
                <a:schemeClr val="accent2">
                  <a:tint val="48000"/>
                </a:schemeClr>
              </a:solidFill>
              <a:ln>
                <a:noFill/>
              </a:ln>
              <a:effectLst/>
            </c:spPr>
            <c:extLst>
              <c:ext xmlns:c16="http://schemas.microsoft.com/office/drawing/2014/chart" uri="{C3380CC4-5D6E-409C-BE32-E72D297353CC}">
                <c16:uniqueId val="{00000005-D8E6-4D59-92D6-7224D64780CD}"/>
              </c:ext>
            </c:extLst>
          </c:dPt>
          <c:dLbls>
            <c:dLbl>
              <c:idx val="0"/>
              <c:layout>
                <c:manualLayout>
                  <c:x val="-3.2552888451694698E-2"/>
                  <c:y val="9.182807109683691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8E6-4D59-92D6-7224D64780CD}"/>
                </c:ext>
              </c:extLst>
            </c:dLbl>
            <c:dLbl>
              <c:idx val="1"/>
              <c:layout>
                <c:manualLayout>
                  <c:x val="-4.5950449829853197E-2"/>
                  <c:y val="6.5547326988463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8E6-4D59-92D6-7224D64780CD}"/>
                </c:ext>
              </c:extLst>
            </c:dLbl>
            <c:dLbl>
              <c:idx val="2"/>
              <c:layout>
                <c:manualLayout>
                  <c:x val="-7.1191046380460185E-2"/>
                  <c:y val="9.511577568683560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8E6-4D59-92D6-7224D64780CD}"/>
                </c:ext>
              </c:extLst>
            </c:dLbl>
            <c:dLbl>
              <c:idx val="3"/>
              <c:layout>
                <c:manualLayout>
                  <c:x val="-7.817301321817488E-2"/>
                  <c:y val="8.734336394821369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8E6-4D59-92D6-7224D64780CD}"/>
                </c:ext>
              </c:extLst>
            </c:dLbl>
            <c:dLbl>
              <c:idx val="5"/>
              <c:layout>
                <c:manualLayout>
                  <c:x val="9.1090721603917388E-2"/>
                  <c:y val="0.13256362070400196"/>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8E6-4D59-92D6-7224D64780CD}"/>
                </c:ext>
              </c:extLst>
            </c:dLbl>
            <c:dLbl>
              <c:idx val="6"/>
              <c:layout>
                <c:manualLayout>
                  <c:x val="2.5024298288469502E-2"/>
                  <c:y val="9.26684583882215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8E6-4D59-92D6-7224D64780CD}"/>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extLst>
          </c:dLbls>
          <c:cat>
            <c:strRef>
              <c:f>Sheet1!$D$15:$D$21</c:f>
              <c:strCache>
                <c:ptCount val="7"/>
                <c:pt idx="0">
                  <c:v>毎月</c:v>
                </c:pt>
                <c:pt idx="1">
                  <c:v>2ヶ月</c:v>
                </c:pt>
                <c:pt idx="2">
                  <c:v>3ヶ月</c:v>
                </c:pt>
                <c:pt idx="3">
                  <c:v>4ヶ月</c:v>
                </c:pt>
                <c:pt idx="4">
                  <c:v>6ヶ月</c:v>
                </c:pt>
                <c:pt idx="5">
                  <c:v>1年</c:v>
                </c:pt>
                <c:pt idx="6">
                  <c:v>その他</c:v>
                </c:pt>
              </c:strCache>
            </c:strRef>
          </c:cat>
          <c:val>
            <c:numRef>
              <c:f>Sheet1!$E$15:$E$21</c:f>
              <c:numCache>
                <c:formatCode>0.0%</c:formatCode>
                <c:ptCount val="7"/>
                <c:pt idx="0">
                  <c:v>3.6295012794904505E-2</c:v>
                </c:pt>
                <c:pt idx="1">
                  <c:v>7.9216101524960114E-3</c:v>
                </c:pt>
                <c:pt idx="2">
                  <c:v>8.5116196985376119E-2</c:v>
                </c:pt>
                <c:pt idx="3">
                  <c:v>2.69575401695826E-2</c:v>
                </c:pt>
                <c:pt idx="4">
                  <c:v>0.72846324773983384</c:v>
                </c:pt>
                <c:pt idx="5">
                  <c:v>5.532292092829242E-2</c:v>
                </c:pt>
                <c:pt idx="6">
                  <c:v>5.9923471229514108E-2</c:v>
                </c:pt>
              </c:numCache>
            </c:numRef>
          </c:val>
          <c:extLst>
            <c:ext xmlns:c16="http://schemas.microsoft.com/office/drawing/2014/chart" uri="{C3380CC4-5D6E-409C-BE32-E72D297353CC}">
              <c16:uniqueId val="{00000006-D8E6-4D59-92D6-7224D64780CD}"/>
            </c:ext>
          </c:extLst>
        </c:ser>
        <c:dLbls>
          <c:showLegendKey val="0"/>
          <c:showVal val="0"/>
          <c:showCatName val="0"/>
          <c:showSerName val="0"/>
          <c:showPercent val="0"/>
          <c:showBubbleSize val="0"/>
          <c:showLeaderLines val="0"/>
        </c:dLbls>
        <c:firstSliceAng val="0"/>
      </c:pieChart>
      <c:spPr>
        <a:noFill/>
        <a:ln>
          <a:noFill/>
        </a:ln>
        <a:effectLst/>
      </c:spPr>
    </c:plotArea>
    <c:legend>
      <c:legendPos val="r"/>
      <c:layout>
        <c:manualLayout>
          <c:xMode val="edge"/>
          <c:yMode val="edge"/>
          <c:x val="0.76800546273179315"/>
          <c:y val="0.133100079881319"/>
          <c:w val="0.21031432046603904"/>
          <c:h val="0.78597329681615902"/>
        </c:manualLayout>
      </c:layout>
      <c:overlay val="0"/>
      <c:spPr>
        <a:noFill/>
        <a:ln>
          <a:noFill/>
        </a:ln>
        <a:effectLst/>
      </c:spPr>
      <c:txPr>
        <a:bodyPr rot="0" spcFirstLastPara="1" vertOverflow="ellipsis" vert="horz" wrap="square" anchor="ctr" anchorCtr="1"/>
        <a:lstStyle/>
        <a:p>
          <a:pPr rtl="0">
            <a:defRPr sz="1100" b="0" i="0" u="none" strike="noStrike" kern="1200" baseline="0">
              <a:solidFill>
                <a:schemeClr val="tx1"/>
              </a:solidFill>
              <a:latin typeface="+mn-lt"/>
              <a:ea typeface="+mn-ea"/>
              <a:cs typeface="+mn-cs"/>
            </a:defRPr>
          </a:pPr>
          <a:endParaRPr lang="ja-JP"/>
        </a:p>
      </c:txPr>
    </c:legend>
    <c:plotVisOnly val="1"/>
    <c:dispBlanksAs val="zero"/>
    <c:showDLblsOverMax val="0"/>
  </c:chart>
  <c:spPr>
    <a:noFill/>
    <a:ln w="6350" cap="flat" cmpd="sng" algn="ctr">
      <a:noFill/>
      <a:prstDash val="solid"/>
      <a:miter lim="800000"/>
    </a:ln>
    <a:effectLst/>
  </c:spPr>
  <c:txPr>
    <a:bodyPr/>
    <a:lstStyle/>
    <a:p>
      <a:pPr>
        <a:defRPr/>
      </a:pPr>
      <a:endParaRPr lang="ja-JP"/>
    </a:p>
  </c:txPr>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191957507366904E-2"/>
          <c:y val="0.11240100607750912"/>
          <c:w val="0.90761608498526614"/>
          <c:h val="0.73754365080901618"/>
        </c:manualLayout>
      </c:layout>
      <c:barChart>
        <c:barDir val="col"/>
        <c:grouping val="clustered"/>
        <c:varyColors val="0"/>
        <c:ser>
          <c:idx val="0"/>
          <c:order val="0"/>
          <c:tx>
            <c:strRef>
              <c:f>⑨地域相談見込みと実績!$B$2</c:f>
              <c:strCache>
                <c:ptCount val="1"/>
                <c:pt idx="0">
                  <c:v>見込み量</c:v>
                </c:pt>
              </c:strCache>
            </c:strRef>
          </c:tx>
          <c:spPr>
            <a:solidFill>
              <a:schemeClr val="accent1"/>
            </a:solidFill>
            <a:ln>
              <a:noFill/>
            </a:ln>
            <a:effectLst/>
          </c:spPr>
          <c:invertIfNegative val="0"/>
          <c:dPt>
            <c:idx val="1"/>
            <c:invertIfNegative val="0"/>
            <c:bubble3D val="0"/>
            <c:extLst>
              <c:ext xmlns:c16="http://schemas.microsoft.com/office/drawing/2014/chart" uri="{C3380CC4-5D6E-409C-BE32-E72D297353CC}">
                <c16:uniqueId val="{00000000-77E6-4BD8-9CAE-F0294BAB42E0}"/>
              </c:ext>
            </c:extLst>
          </c:dPt>
          <c:dPt>
            <c:idx val="2"/>
            <c:invertIfNegative val="0"/>
            <c:bubble3D val="0"/>
            <c:extLst>
              <c:ext xmlns:c16="http://schemas.microsoft.com/office/drawing/2014/chart" uri="{C3380CC4-5D6E-409C-BE32-E72D297353CC}">
                <c16:uniqueId val="{00000001-77E6-4BD8-9CAE-F0294BAB42E0}"/>
              </c:ext>
            </c:extLst>
          </c:dPt>
          <c:dLbls>
            <c:numFmt formatCode="#,##0_);\(#,##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⑨地域相談見込みと実績!$A$3:$A$6</c:f>
              <c:strCache>
                <c:ptCount val="4"/>
                <c:pt idx="0">
                  <c:v>H28.3</c:v>
                </c:pt>
                <c:pt idx="1">
                  <c:v>H29.3</c:v>
                </c:pt>
                <c:pt idx="2">
                  <c:v>H30.3</c:v>
                </c:pt>
                <c:pt idx="3">
                  <c:v>H30.12</c:v>
                </c:pt>
              </c:strCache>
            </c:strRef>
          </c:cat>
          <c:val>
            <c:numRef>
              <c:f>⑨地域相談見込みと実績!$B$3:$B$6</c:f>
              <c:numCache>
                <c:formatCode>#,##0_);[Red]\(#,##0\)</c:formatCode>
                <c:ptCount val="4"/>
                <c:pt idx="0">
                  <c:v>3146</c:v>
                </c:pt>
                <c:pt idx="1">
                  <c:v>3736</c:v>
                </c:pt>
                <c:pt idx="2">
                  <c:v>4375</c:v>
                </c:pt>
                <c:pt idx="3">
                  <c:v>2715</c:v>
                </c:pt>
              </c:numCache>
            </c:numRef>
          </c:val>
          <c:extLst>
            <c:ext xmlns:c16="http://schemas.microsoft.com/office/drawing/2014/chart" uri="{C3380CC4-5D6E-409C-BE32-E72D297353CC}">
              <c16:uniqueId val="{00000002-77E6-4BD8-9CAE-F0294BAB42E0}"/>
            </c:ext>
          </c:extLst>
        </c:ser>
        <c:ser>
          <c:idx val="1"/>
          <c:order val="1"/>
          <c:tx>
            <c:strRef>
              <c:f>⑨地域相談見込みと実績!$C$2</c:f>
              <c:strCache>
                <c:ptCount val="1"/>
                <c:pt idx="0">
                  <c:v>実績</c:v>
                </c:pt>
              </c:strCache>
            </c:strRef>
          </c:tx>
          <c:spPr>
            <a:solidFill>
              <a:schemeClr val="accent2"/>
            </a:solidFill>
            <a:ln>
              <a:noFill/>
            </a:ln>
            <a:effectLst/>
          </c:spPr>
          <c:invertIfNegative val="0"/>
          <c:dLbls>
            <c:dLbl>
              <c:idx val="3"/>
              <c:tx>
                <c:rich>
                  <a:bodyPr/>
                  <a:lstStyle/>
                  <a:p>
                    <a:fld id="{B61E705B-D1C7-4092-9430-9313E1695A2F}" type="VALUE">
                      <a:rPr lang="en-US" altLang="ja-JP" smtClean="0"/>
                      <a:pPr/>
                      <a:t>[値]</a:t>
                    </a:fld>
                    <a:endParaRPr lang="ja-JP"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26B-47F5-BDB2-9203712B480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⑨地域相談見込みと実績!$A$3:$A$6</c:f>
              <c:strCache>
                <c:ptCount val="4"/>
                <c:pt idx="0">
                  <c:v>H28.3</c:v>
                </c:pt>
                <c:pt idx="1">
                  <c:v>H29.3</c:v>
                </c:pt>
                <c:pt idx="2">
                  <c:v>H30.3</c:v>
                </c:pt>
                <c:pt idx="3">
                  <c:v>H30.12</c:v>
                </c:pt>
              </c:strCache>
            </c:strRef>
          </c:cat>
          <c:val>
            <c:numRef>
              <c:f>⑨地域相談見込みと実績!$C$3:$C$6</c:f>
              <c:numCache>
                <c:formatCode>#,##0_);[Red]\(#,##0\)</c:formatCode>
                <c:ptCount val="4"/>
                <c:pt idx="0">
                  <c:v>495</c:v>
                </c:pt>
                <c:pt idx="1">
                  <c:v>552</c:v>
                </c:pt>
                <c:pt idx="2">
                  <c:v>576</c:v>
                </c:pt>
                <c:pt idx="3">
                  <c:v>680</c:v>
                </c:pt>
              </c:numCache>
            </c:numRef>
          </c:val>
          <c:extLst>
            <c:ext xmlns:c16="http://schemas.microsoft.com/office/drawing/2014/chart" uri="{C3380CC4-5D6E-409C-BE32-E72D297353CC}">
              <c16:uniqueId val="{00000003-77E6-4BD8-9CAE-F0294BAB42E0}"/>
            </c:ext>
          </c:extLst>
        </c:ser>
        <c:dLbls>
          <c:showLegendKey val="0"/>
          <c:showVal val="1"/>
          <c:showCatName val="0"/>
          <c:showSerName val="0"/>
          <c:showPercent val="0"/>
          <c:showBubbleSize val="0"/>
        </c:dLbls>
        <c:gapWidth val="219"/>
        <c:overlap val="-27"/>
        <c:axId val="30431872"/>
        <c:axId val="30463872"/>
      </c:barChart>
      <c:catAx>
        <c:axId val="3043187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0463872"/>
        <c:crosses val="autoZero"/>
        <c:auto val="1"/>
        <c:lblAlgn val="ctr"/>
        <c:lblOffset val="100"/>
        <c:noMultiLvlLbl val="0"/>
      </c:catAx>
      <c:valAx>
        <c:axId val="30463872"/>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0431872"/>
        <c:crosses val="autoZero"/>
        <c:crossBetween val="between"/>
      </c:valAx>
      <c:spPr>
        <a:noFill/>
        <a:ln>
          <a:noFill/>
        </a:ln>
        <a:effectLst/>
      </c:spPr>
    </c:plotArea>
    <c:legend>
      <c:legendPos val="l"/>
      <c:layout>
        <c:manualLayout>
          <c:xMode val="edge"/>
          <c:yMode val="edge"/>
          <c:x val="3.3594150914448659E-2"/>
          <c:y val="7.2182404949603762E-2"/>
          <c:w val="0.2178855127208088"/>
          <c:h val="0.2196028041333454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99C9F5-180B-4B79-9591-76B005B43321}"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kumimoji="1" lang="ja-JP" altLang="en-US"/>
        </a:p>
      </dgm:t>
    </dgm:pt>
    <dgm:pt modelId="{82663E5B-2EDE-48EE-ACBA-182F52874772}">
      <dgm:prSet phldrT="[テキスト]"/>
      <dgm:spPr/>
      <dgm:t>
        <a:bodyPr/>
        <a:lstStyle/>
        <a:p>
          <a:r>
            <a:rPr kumimoji="1" lang="ja-JP" altLang="en-US" dirty="0">
              <a:solidFill>
                <a:schemeClr val="bg1"/>
              </a:solidFill>
            </a:rPr>
            <a:t>て</a:t>
          </a:r>
        </a:p>
      </dgm:t>
    </dgm:pt>
    <dgm:pt modelId="{EA12F0AC-E3E0-49FB-B4E9-59F7254B5E0F}" type="parTrans" cxnId="{D411A352-658C-4E9B-893C-BEAE5905D504}">
      <dgm:prSet/>
      <dgm:spPr/>
      <dgm:t>
        <a:bodyPr/>
        <a:lstStyle/>
        <a:p>
          <a:endParaRPr kumimoji="1" lang="ja-JP" altLang="en-US"/>
        </a:p>
      </dgm:t>
    </dgm:pt>
    <dgm:pt modelId="{E062C229-EAC4-4921-8AB1-F0401EF54E65}" type="sibTrans" cxnId="{D411A352-658C-4E9B-893C-BEAE5905D504}">
      <dgm:prSet/>
      <dgm:spPr/>
      <dgm:t>
        <a:bodyPr/>
        <a:lstStyle/>
        <a:p>
          <a:endParaRPr kumimoji="1" lang="ja-JP" altLang="en-US"/>
        </a:p>
      </dgm:t>
    </dgm:pt>
    <dgm:pt modelId="{26177DBD-EA82-4D76-9093-4C85BB04C308}">
      <dgm:prSet phldrT="[テキスト]"/>
      <dgm:spPr/>
      <dgm:t>
        <a:bodyPr/>
        <a:lstStyle/>
        <a:p>
          <a:r>
            <a:rPr kumimoji="1" lang="ja-JP" altLang="en-US" dirty="0">
              <a:solidFill>
                <a:schemeClr val="bg1"/>
              </a:solidFill>
            </a:rPr>
            <a:t>て</a:t>
          </a:r>
        </a:p>
      </dgm:t>
    </dgm:pt>
    <dgm:pt modelId="{C0C5CBB6-1440-432F-A989-64938365C912}" type="parTrans" cxnId="{FA952CD6-96BF-4B81-959A-7E9E31B7A50D}">
      <dgm:prSet/>
      <dgm:spPr/>
      <dgm:t>
        <a:bodyPr/>
        <a:lstStyle/>
        <a:p>
          <a:endParaRPr kumimoji="1" lang="ja-JP" altLang="en-US"/>
        </a:p>
      </dgm:t>
    </dgm:pt>
    <dgm:pt modelId="{8DB63C5F-2B87-4354-A3C3-E5149DA40E7A}" type="sibTrans" cxnId="{FA952CD6-96BF-4B81-959A-7E9E31B7A50D}">
      <dgm:prSet/>
      <dgm:spPr/>
      <dgm:t>
        <a:bodyPr/>
        <a:lstStyle/>
        <a:p>
          <a:endParaRPr kumimoji="1" lang="ja-JP" altLang="en-US"/>
        </a:p>
      </dgm:t>
    </dgm:pt>
    <dgm:pt modelId="{B4E4092B-2A09-406E-9999-09C40D7595F1}">
      <dgm:prSet phldrT="[テキスト]"/>
      <dgm:spPr/>
      <dgm:t>
        <a:bodyPr/>
        <a:lstStyle/>
        <a:p>
          <a:r>
            <a:rPr kumimoji="1" lang="ja-JP" altLang="en-US" dirty="0">
              <a:solidFill>
                <a:schemeClr val="bg1"/>
              </a:solidFill>
            </a:rPr>
            <a:t>て</a:t>
          </a:r>
        </a:p>
      </dgm:t>
    </dgm:pt>
    <dgm:pt modelId="{29D4F933-F875-4FB0-9712-8E460E42C1DC}" type="parTrans" cxnId="{2AC89C8F-004E-42CA-B4FF-C34C59ED5FE9}">
      <dgm:prSet/>
      <dgm:spPr/>
      <dgm:t>
        <a:bodyPr/>
        <a:lstStyle/>
        <a:p>
          <a:endParaRPr kumimoji="1" lang="ja-JP" altLang="en-US"/>
        </a:p>
      </dgm:t>
    </dgm:pt>
    <dgm:pt modelId="{50E2521A-E150-495D-BBCB-7E4F9F0F84DE}" type="sibTrans" cxnId="{2AC89C8F-004E-42CA-B4FF-C34C59ED5FE9}">
      <dgm:prSet/>
      <dgm:spPr/>
      <dgm:t>
        <a:bodyPr/>
        <a:lstStyle/>
        <a:p>
          <a:endParaRPr kumimoji="1" lang="ja-JP" altLang="en-US"/>
        </a:p>
      </dgm:t>
    </dgm:pt>
    <dgm:pt modelId="{98AF215E-0C05-49BD-B4FB-577A0B60A2F9}" type="pres">
      <dgm:prSet presAssocID="{CD99C9F5-180B-4B79-9591-76B005B43321}" presName="cycle" presStyleCnt="0">
        <dgm:presLayoutVars>
          <dgm:dir/>
          <dgm:resizeHandles val="exact"/>
        </dgm:presLayoutVars>
      </dgm:prSet>
      <dgm:spPr/>
      <dgm:t>
        <a:bodyPr/>
        <a:lstStyle/>
        <a:p>
          <a:endParaRPr kumimoji="1" lang="ja-JP" altLang="en-US"/>
        </a:p>
      </dgm:t>
    </dgm:pt>
    <dgm:pt modelId="{4CC4808E-BF00-4A66-BC1B-21D7C10B3374}" type="pres">
      <dgm:prSet presAssocID="{82663E5B-2EDE-48EE-ACBA-182F52874772}" presName="dummy" presStyleCnt="0"/>
      <dgm:spPr/>
    </dgm:pt>
    <dgm:pt modelId="{1A95A45F-AFCB-4C3D-B504-867CAAA73FA7}" type="pres">
      <dgm:prSet presAssocID="{82663E5B-2EDE-48EE-ACBA-182F52874772}" presName="node" presStyleLbl="revTx" presStyleIdx="0" presStyleCnt="3">
        <dgm:presLayoutVars>
          <dgm:bulletEnabled val="1"/>
        </dgm:presLayoutVars>
      </dgm:prSet>
      <dgm:spPr/>
      <dgm:t>
        <a:bodyPr/>
        <a:lstStyle/>
        <a:p>
          <a:endParaRPr kumimoji="1" lang="ja-JP" altLang="en-US"/>
        </a:p>
      </dgm:t>
    </dgm:pt>
    <dgm:pt modelId="{4E8378BD-A609-41E6-B763-3D96A59987ED}" type="pres">
      <dgm:prSet presAssocID="{E062C229-EAC4-4921-8AB1-F0401EF54E65}" presName="sibTrans" presStyleLbl="node1" presStyleIdx="0" presStyleCnt="3" custScaleX="110462" custScaleY="105267"/>
      <dgm:spPr/>
      <dgm:t>
        <a:bodyPr/>
        <a:lstStyle/>
        <a:p>
          <a:endParaRPr kumimoji="1" lang="ja-JP" altLang="en-US"/>
        </a:p>
      </dgm:t>
    </dgm:pt>
    <dgm:pt modelId="{7A1FC209-DC71-4F41-AF6D-7C6237E886EC}" type="pres">
      <dgm:prSet presAssocID="{26177DBD-EA82-4D76-9093-4C85BB04C308}" presName="dummy" presStyleCnt="0"/>
      <dgm:spPr/>
    </dgm:pt>
    <dgm:pt modelId="{6A396800-7F52-474F-8519-33B4746EFB51}" type="pres">
      <dgm:prSet presAssocID="{26177DBD-EA82-4D76-9093-4C85BB04C308}" presName="node" presStyleLbl="revTx" presStyleIdx="1" presStyleCnt="3">
        <dgm:presLayoutVars>
          <dgm:bulletEnabled val="1"/>
        </dgm:presLayoutVars>
      </dgm:prSet>
      <dgm:spPr/>
      <dgm:t>
        <a:bodyPr/>
        <a:lstStyle/>
        <a:p>
          <a:endParaRPr kumimoji="1" lang="ja-JP" altLang="en-US"/>
        </a:p>
      </dgm:t>
    </dgm:pt>
    <dgm:pt modelId="{9624DC25-F3DB-4A7F-B3B9-9BB289D0BE77}" type="pres">
      <dgm:prSet presAssocID="{8DB63C5F-2B87-4354-A3C3-E5149DA40E7A}" presName="sibTrans" presStyleLbl="node1" presStyleIdx="1" presStyleCnt="3" custScaleX="94734" custScaleY="101117" custLinFactNeighborX="-1783" custLinFactNeighborY="-2728"/>
      <dgm:spPr/>
      <dgm:t>
        <a:bodyPr/>
        <a:lstStyle/>
        <a:p>
          <a:endParaRPr kumimoji="1" lang="ja-JP" altLang="en-US"/>
        </a:p>
      </dgm:t>
    </dgm:pt>
    <dgm:pt modelId="{F26CD60D-3C20-4443-AB10-196F21CBEE55}" type="pres">
      <dgm:prSet presAssocID="{B4E4092B-2A09-406E-9999-09C40D7595F1}" presName="dummy" presStyleCnt="0"/>
      <dgm:spPr/>
    </dgm:pt>
    <dgm:pt modelId="{9A1FDE1D-47D2-4CAF-B7CB-C451F78EC221}" type="pres">
      <dgm:prSet presAssocID="{B4E4092B-2A09-406E-9999-09C40D7595F1}" presName="node" presStyleLbl="revTx" presStyleIdx="2" presStyleCnt="3">
        <dgm:presLayoutVars>
          <dgm:bulletEnabled val="1"/>
        </dgm:presLayoutVars>
      </dgm:prSet>
      <dgm:spPr/>
      <dgm:t>
        <a:bodyPr/>
        <a:lstStyle/>
        <a:p>
          <a:endParaRPr kumimoji="1" lang="ja-JP" altLang="en-US"/>
        </a:p>
      </dgm:t>
    </dgm:pt>
    <dgm:pt modelId="{E3FA4CA8-284E-4228-8C8F-5A9068349A9D}" type="pres">
      <dgm:prSet presAssocID="{50E2521A-E150-495D-BBCB-7E4F9F0F84DE}" presName="sibTrans" presStyleLbl="node1" presStyleIdx="2" presStyleCnt="3" custLinFactNeighborX="-8978" custLinFactNeighborY="97"/>
      <dgm:spPr/>
      <dgm:t>
        <a:bodyPr/>
        <a:lstStyle/>
        <a:p>
          <a:endParaRPr kumimoji="1" lang="ja-JP" altLang="en-US"/>
        </a:p>
      </dgm:t>
    </dgm:pt>
  </dgm:ptLst>
  <dgm:cxnLst>
    <dgm:cxn modelId="{86C6DFFB-39E0-41E7-9923-6BDD369F64C7}" type="presOf" srcId="{CD99C9F5-180B-4B79-9591-76B005B43321}" destId="{98AF215E-0C05-49BD-B4FB-577A0B60A2F9}" srcOrd="0" destOrd="0" presId="urn:microsoft.com/office/officeart/2005/8/layout/cycle1"/>
    <dgm:cxn modelId="{808E7CB0-032F-46AA-97B8-BEA497D59F95}" type="presOf" srcId="{26177DBD-EA82-4D76-9093-4C85BB04C308}" destId="{6A396800-7F52-474F-8519-33B4746EFB51}" srcOrd="0" destOrd="0" presId="urn:microsoft.com/office/officeart/2005/8/layout/cycle1"/>
    <dgm:cxn modelId="{3B2BDBD7-D22B-4716-A887-B32A4C6A955F}" type="presOf" srcId="{50E2521A-E150-495D-BBCB-7E4F9F0F84DE}" destId="{E3FA4CA8-284E-4228-8C8F-5A9068349A9D}" srcOrd="0" destOrd="0" presId="urn:microsoft.com/office/officeart/2005/8/layout/cycle1"/>
    <dgm:cxn modelId="{2AC89C8F-004E-42CA-B4FF-C34C59ED5FE9}" srcId="{CD99C9F5-180B-4B79-9591-76B005B43321}" destId="{B4E4092B-2A09-406E-9999-09C40D7595F1}" srcOrd="2" destOrd="0" parTransId="{29D4F933-F875-4FB0-9712-8E460E42C1DC}" sibTransId="{50E2521A-E150-495D-BBCB-7E4F9F0F84DE}"/>
    <dgm:cxn modelId="{6A8BD28C-446F-4C23-8DAD-7E512A5F21C2}" type="presOf" srcId="{8DB63C5F-2B87-4354-A3C3-E5149DA40E7A}" destId="{9624DC25-F3DB-4A7F-B3B9-9BB289D0BE77}" srcOrd="0" destOrd="0" presId="urn:microsoft.com/office/officeart/2005/8/layout/cycle1"/>
    <dgm:cxn modelId="{D411A352-658C-4E9B-893C-BEAE5905D504}" srcId="{CD99C9F5-180B-4B79-9591-76B005B43321}" destId="{82663E5B-2EDE-48EE-ACBA-182F52874772}" srcOrd="0" destOrd="0" parTransId="{EA12F0AC-E3E0-49FB-B4E9-59F7254B5E0F}" sibTransId="{E062C229-EAC4-4921-8AB1-F0401EF54E65}"/>
    <dgm:cxn modelId="{FA952CD6-96BF-4B81-959A-7E9E31B7A50D}" srcId="{CD99C9F5-180B-4B79-9591-76B005B43321}" destId="{26177DBD-EA82-4D76-9093-4C85BB04C308}" srcOrd="1" destOrd="0" parTransId="{C0C5CBB6-1440-432F-A989-64938365C912}" sibTransId="{8DB63C5F-2B87-4354-A3C3-E5149DA40E7A}"/>
    <dgm:cxn modelId="{D91ABDD6-3075-47A4-8D11-F66B6F7EBF2A}" type="presOf" srcId="{B4E4092B-2A09-406E-9999-09C40D7595F1}" destId="{9A1FDE1D-47D2-4CAF-B7CB-C451F78EC221}" srcOrd="0" destOrd="0" presId="urn:microsoft.com/office/officeart/2005/8/layout/cycle1"/>
    <dgm:cxn modelId="{987DECE8-F52D-49BF-903D-698904B24A96}" type="presOf" srcId="{82663E5B-2EDE-48EE-ACBA-182F52874772}" destId="{1A95A45F-AFCB-4C3D-B504-867CAAA73FA7}" srcOrd="0" destOrd="0" presId="urn:microsoft.com/office/officeart/2005/8/layout/cycle1"/>
    <dgm:cxn modelId="{998A629C-34C2-4113-B06D-D537DD9C7069}" type="presOf" srcId="{E062C229-EAC4-4921-8AB1-F0401EF54E65}" destId="{4E8378BD-A609-41E6-B763-3D96A59987ED}" srcOrd="0" destOrd="0" presId="urn:microsoft.com/office/officeart/2005/8/layout/cycle1"/>
    <dgm:cxn modelId="{2D29D92B-7A66-4741-B0E0-5F9405169C42}" type="presParOf" srcId="{98AF215E-0C05-49BD-B4FB-577A0B60A2F9}" destId="{4CC4808E-BF00-4A66-BC1B-21D7C10B3374}" srcOrd="0" destOrd="0" presId="urn:microsoft.com/office/officeart/2005/8/layout/cycle1"/>
    <dgm:cxn modelId="{771C66FE-3EDB-46BC-BEF5-582B0426DFD8}" type="presParOf" srcId="{98AF215E-0C05-49BD-B4FB-577A0B60A2F9}" destId="{1A95A45F-AFCB-4C3D-B504-867CAAA73FA7}" srcOrd="1" destOrd="0" presId="urn:microsoft.com/office/officeart/2005/8/layout/cycle1"/>
    <dgm:cxn modelId="{DF9ED51C-4DBF-4440-B655-6C9C09245576}" type="presParOf" srcId="{98AF215E-0C05-49BD-B4FB-577A0B60A2F9}" destId="{4E8378BD-A609-41E6-B763-3D96A59987ED}" srcOrd="2" destOrd="0" presId="urn:microsoft.com/office/officeart/2005/8/layout/cycle1"/>
    <dgm:cxn modelId="{F4CA2013-8D24-4E3D-918E-8C2E66F66B13}" type="presParOf" srcId="{98AF215E-0C05-49BD-B4FB-577A0B60A2F9}" destId="{7A1FC209-DC71-4F41-AF6D-7C6237E886EC}" srcOrd="3" destOrd="0" presId="urn:microsoft.com/office/officeart/2005/8/layout/cycle1"/>
    <dgm:cxn modelId="{C82FAC75-1DD6-4A6A-9D6D-80C0A7425574}" type="presParOf" srcId="{98AF215E-0C05-49BD-B4FB-577A0B60A2F9}" destId="{6A396800-7F52-474F-8519-33B4746EFB51}" srcOrd="4" destOrd="0" presId="urn:microsoft.com/office/officeart/2005/8/layout/cycle1"/>
    <dgm:cxn modelId="{9D33D9C1-4191-4A9E-A594-DA3389D40D85}" type="presParOf" srcId="{98AF215E-0C05-49BD-B4FB-577A0B60A2F9}" destId="{9624DC25-F3DB-4A7F-B3B9-9BB289D0BE77}" srcOrd="5" destOrd="0" presId="urn:microsoft.com/office/officeart/2005/8/layout/cycle1"/>
    <dgm:cxn modelId="{F60C5A8B-98A0-472C-8F58-70FD52353E05}" type="presParOf" srcId="{98AF215E-0C05-49BD-B4FB-577A0B60A2F9}" destId="{F26CD60D-3C20-4443-AB10-196F21CBEE55}" srcOrd="6" destOrd="0" presId="urn:microsoft.com/office/officeart/2005/8/layout/cycle1"/>
    <dgm:cxn modelId="{4B7B3AEF-D09E-4F35-9144-2D2D6F2144C3}" type="presParOf" srcId="{98AF215E-0C05-49BD-B4FB-577A0B60A2F9}" destId="{9A1FDE1D-47D2-4CAF-B7CB-C451F78EC221}" srcOrd="7" destOrd="0" presId="urn:microsoft.com/office/officeart/2005/8/layout/cycle1"/>
    <dgm:cxn modelId="{F7197580-4179-47EF-87D2-2E520DE5EAA5}" type="presParOf" srcId="{98AF215E-0C05-49BD-B4FB-577A0B60A2F9}" destId="{E3FA4CA8-284E-4228-8C8F-5A9068349A9D}"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95A45F-AFCB-4C3D-B504-867CAAA73FA7}">
      <dsp:nvSpPr>
        <dsp:cNvPr id="0" name=""/>
        <dsp:cNvSpPr/>
      </dsp:nvSpPr>
      <dsp:spPr>
        <a:xfrm>
          <a:off x="1362957" y="115013"/>
          <a:ext cx="585010" cy="585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kumimoji="1" lang="ja-JP" altLang="en-US" sz="2600" kern="1200" dirty="0">
              <a:solidFill>
                <a:schemeClr val="bg1"/>
              </a:solidFill>
            </a:rPr>
            <a:t>て</a:t>
          </a:r>
        </a:p>
      </dsp:txBody>
      <dsp:txXfrm>
        <a:off x="1362957" y="115013"/>
        <a:ext cx="585010" cy="585010"/>
      </dsp:txXfrm>
    </dsp:sp>
    <dsp:sp modelId="{4E8378BD-A609-41E6-B763-3D96A59987ED}">
      <dsp:nvSpPr>
        <dsp:cNvPr id="0" name=""/>
        <dsp:cNvSpPr/>
      </dsp:nvSpPr>
      <dsp:spPr>
        <a:xfrm>
          <a:off x="398817" y="-36716"/>
          <a:ext cx="1528777" cy="1456879"/>
        </a:xfrm>
        <a:prstGeom prst="circularArrow">
          <a:avLst>
            <a:gd name="adj1" fmla="val 8243"/>
            <a:gd name="adj2" fmla="val 575623"/>
            <a:gd name="adj3" fmla="val 2966118"/>
            <a:gd name="adj4" fmla="val 50207"/>
            <a:gd name="adj5" fmla="val 96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396800-7F52-474F-8519-33B4746EFB51}">
      <dsp:nvSpPr>
        <dsp:cNvPr id="0" name=""/>
        <dsp:cNvSpPr/>
      </dsp:nvSpPr>
      <dsp:spPr>
        <a:xfrm>
          <a:off x="870700" y="967626"/>
          <a:ext cx="585010" cy="585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kumimoji="1" lang="ja-JP" altLang="en-US" sz="2600" kern="1200" dirty="0">
              <a:solidFill>
                <a:schemeClr val="bg1"/>
              </a:solidFill>
            </a:rPr>
            <a:t>て</a:t>
          </a:r>
        </a:p>
      </dsp:txBody>
      <dsp:txXfrm>
        <a:off x="870700" y="967626"/>
        <a:ext cx="585010" cy="585010"/>
      </dsp:txXfrm>
    </dsp:sp>
    <dsp:sp modelId="{9624DC25-F3DB-4A7F-B3B9-9BB289D0BE77}">
      <dsp:nvSpPr>
        <dsp:cNvPr id="0" name=""/>
        <dsp:cNvSpPr/>
      </dsp:nvSpPr>
      <dsp:spPr>
        <a:xfrm>
          <a:off x="482977" y="-45753"/>
          <a:ext cx="1311103" cy="1399443"/>
        </a:xfrm>
        <a:prstGeom prst="circularArrow">
          <a:avLst>
            <a:gd name="adj1" fmla="val 8243"/>
            <a:gd name="adj2" fmla="val 575623"/>
            <a:gd name="adj3" fmla="val 10174171"/>
            <a:gd name="adj4" fmla="val 7258259"/>
            <a:gd name="adj5" fmla="val 96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1FDE1D-47D2-4CAF-B7CB-C451F78EC221}">
      <dsp:nvSpPr>
        <dsp:cNvPr id="0" name=""/>
        <dsp:cNvSpPr/>
      </dsp:nvSpPr>
      <dsp:spPr>
        <a:xfrm>
          <a:off x="378444" y="115013"/>
          <a:ext cx="585010" cy="585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kumimoji="1" lang="ja-JP" altLang="en-US" sz="2600" kern="1200" dirty="0">
              <a:solidFill>
                <a:schemeClr val="bg1"/>
              </a:solidFill>
            </a:rPr>
            <a:t>て</a:t>
          </a:r>
        </a:p>
      </dsp:txBody>
      <dsp:txXfrm>
        <a:off x="378444" y="115013"/>
        <a:ext cx="585010" cy="585010"/>
      </dsp:txXfrm>
    </dsp:sp>
    <dsp:sp modelId="{E3FA4CA8-284E-4228-8C8F-5A9068349A9D}">
      <dsp:nvSpPr>
        <dsp:cNvPr id="0" name=""/>
        <dsp:cNvSpPr/>
      </dsp:nvSpPr>
      <dsp:spPr>
        <a:xfrm>
          <a:off x="346959" y="1073"/>
          <a:ext cx="1383984" cy="1383984"/>
        </a:xfrm>
        <a:prstGeom prst="circularArrow">
          <a:avLst>
            <a:gd name="adj1" fmla="val 8243"/>
            <a:gd name="adj2" fmla="val 575623"/>
            <a:gd name="adj3" fmla="val 16858834"/>
            <a:gd name="adj4" fmla="val 14965543"/>
            <a:gd name="adj5" fmla="val 96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emf"/></Relationships>
</file>

<file path=ppt/drawings/drawing1.xml><?xml version="1.0" encoding="utf-8"?>
<c:userShapes xmlns:c="http://schemas.openxmlformats.org/drawingml/2006/chart">
  <cdr:relSizeAnchor xmlns:cdr="http://schemas.openxmlformats.org/drawingml/2006/chartDrawing">
    <cdr:from>
      <cdr:x>0.21086</cdr:x>
      <cdr:y>0.66964</cdr:y>
    </cdr:from>
    <cdr:to>
      <cdr:x>0.33485</cdr:x>
      <cdr:y>0.69221</cdr:y>
    </cdr:to>
    <cdr:sp macro="" textlink="">
      <cdr:nvSpPr>
        <cdr:cNvPr id="15" name="大波 14"/>
        <cdr:cNvSpPr/>
      </cdr:nvSpPr>
      <cdr:spPr>
        <a:xfrm xmlns:a="http://schemas.openxmlformats.org/drawingml/2006/main">
          <a:off x="641254" y="1356398"/>
          <a:ext cx="377070" cy="45719"/>
        </a:xfrm>
        <a:prstGeom xmlns:a="http://schemas.openxmlformats.org/drawingml/2006/main" prst="wave">
          <a:avLst/>
        </a:prstGeom>
        <a:solidFill xmlns:a="http://schemas.openxmlformats.org/drawingml/2006/main">
          <a:schemeClr val="bg1"/>
        </a:solidFill>
        <a:ln xmlns:a="http://schemas.openxmlformats.org/drawingml/2006/main" w="15875">
          <a:solidFill>
            <a:schemeClr val="bg1"/>
          </a:solidFill>
          <a:prstDash val="soli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30" tIns="45714" rIns="91430" bIns="45714" numCol="1" spcCol="0" rtlCol="0" fromWordArt="0" anchor="ctr" anchorCtr="0" forceAA="0" compatLnSpc="1">
          <a:prstTxWarp prst="textNoShape">
            <a:avLst/>
          </a:prstTxWarp>
          <a:noAutofit/>
        </a:bodyP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endParaRPr kumimoji="1" lang="ja-JP" altLang="en-US" sz="1400" b="1" dirty="0">
            <a:solidFill>
              <a:prstClr val="black"/>
            </a:solidFill>
          </a:endParaRPr>
        </a:p>
      </cdr:txBody>
    </cdr:sp>
  </cdr:relSizeAnchor>
  <cdr:relSizeAnchor xmlns:cdr="http://schemas.openxmlformats.org/drawingml/2006/chartDrawing">
    <cdr:from>
      <cdr:x>0.32507</cdr:x>
      <cdr:y>0.66964</cdr:y>
    </cdr:from>
    <cdr:to>
      <cdr:x>0.44906</cdr:x>
      <cdr:y>0.69221</cdr:y>
    </cdr:to>
    <cdr:sp macro="" textlink="">
      <cdr:nvSpPr>
        <cdr:cNvPr id="19" name="大波 18"/>
        <cdr:cNvSpPr/>
      </cdr:nvSpPr>
      <cdr:spPr>
        <a:xfrm xmlns:a="http://schemas.openxmlformats.org/drawingml/2006/main">
          <a:off x="988582" y="1356397"/>
          <a:ext cx="377070" cy="45719"/>
        </a:xfrm>
        <a:prstGeom xmlns:a="http://schemas.openxmlformats.org/drawingml/2006/main" prst="wave">
          <a:avLst/>
        </a:prstGeom>
        <a:solidFill xmlns:a="http://schemas.openxmlformats.org/drawingml/2006/main">
          <a:schemeClr val="bg1"/>
        </a:solidFill>
        <a:ln xmlns:a="http://schemas.openxmlformats.org/drawingml/2006/main" w="15875">
          <a:solidFill>
            <a:schemeClr val="bg1"/>
          </a:solidFill>
          <a:prstDash val="soli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30" tIns="45714" rIns="91430" bIns="45714"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kumimoji="1" lang="ja-JP" altLang="en-US" sz="1400" b="1" dirty="0">
            <a:solidFill>
              <a:prstClr val="black"/>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0.79039</cdr:x>
      <cdr:y>0.02206</cdr:y>
    </cdr:from>
    <cdr:to>
      <cdr:x>0.98087</cdr:x>
      <cdr:y>0.13244</cdr:y>
    </cdr:to>
    <cdr:sp macro="" textlink="">
      <cdr:nvSpPr>
        <cdr:cNvPr id="3" name="テキスト ボックス 34"/>
        <cdr:cNvSpPr txBox="1"/>
      </cdr:nvSpPr>
      <cdr:spPr>
        <a:xfrm xmlns:a="http://schemas.openxmlformats.org/drawingml/2006/main">
          <a:off x="2361696" y="39708"/>
          <a:ext cx="569154" cy="19868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algn="l" rtl="0" fontAlgn="base">
            <a:spcBef>
              <a:spcPct val="0"/>
            </a:spcBef>
            <a:spcAft>
              <a:spcPct val="0"/>
            </a:spcAft>
            <a:defRPr kumimoji="1" sz="1200" kern="1200">
              <a:solidFill>
                <a:sysClr val="windowText" lastClr="000000"/>
              </a:solidFill>
              <a:latin typeface="Arial" charset="0"/>
              <a:ea typeface="ＭＳ Ｐゴシック" pitchFamily="50" charset="-128"/>
            </a:defRPr>
          </a:lvl1pPr>
          <a:lvl2pPr marL="457200" algn="l" rtl="0" fontAlgn="base">
            <a:spcBef>
              <a:spcPct val="0"/>
            </a:spcBef>
            <a:spcAft>
              <a:spcPct val="0"/>
            </a:spcAft>
            <a:defRPr kumimoji="1" sz="1200" kern="1200">
              <a:solidFill>
                <a:sysClr val="windowText" lastClr="000000"/>
              </a:solidFill>
              <a:latin typeface="Arial" charset="0"/>
              <a:ea typeface="ＭＳ Ｐゴシック" pitchFamily="50" charset="-128"/>
            </a:defRPr>
          </a:lvl2pPr>
          <a:lvl3pPr marL="914400" algn="l" rtl="0" fontAlgn="base">
            <a:spcBef>
              <a:spcPct val="0"/>
            </a:spcBef>
            <a:spcAft>
              <a:spcPct val="0"/>
            </a:spcAft>
            <a:defRPr kumimoji="1" sz="1200" kern="1200">
              <a:solidFill>
                <a:sysClr val="windowText" lastClr="000000"/>
              </a:solidFill>
              <a:latin typeface="Arial" charset="0"/>
              <a:ea typeface="ＭＳ Ｐゴシック" pitchFamily="50" charset="-128"/>
            </a:defRPr>
          </a:lvl3pPr>
          <a:lvl4pPr marL="1371600" algn="l" rtl="0" fontAlgn="base">
            <a:spcBef>
              <a:spcPct val="0"/>
            </a:spcBef>
            <a:spcAft>
              <a:spcPct val="0"/>
            </a:spcAft>
            <a:defRPr kumimoji="1" sz="1200" kern="1200">
              <a:solidFill>
                <a:sysClr val="windowText" lastClr="000000"/>
              </a:solidFill>
              <a:latin typeface="Arial" charset="0"/>
              <a:ea typeface="ＭＳ Ｐゴシック" pitchFamily="50" charset="-128"/>
            </a:defRPr>
          </a:lvl4pPr>
          <a:lvl5pPr marL="1828800" algn="l" rtl="0" fontAlgn="base">
            <a:spcBef>
              <a:spcPct val="0"/>
            </a:spcBef>
            <a:spcAft>
              <a:spcPct val="0"/>
            </a:spcAft>
            <a:defRPr kumimoji="1" sz="1200" kern="1200">
              <a:solidFill>
                <a:sysClr val="windowText" lastClr="000000"/>
              </a:solidFill>
              <a:latin typeface="Arial" charset="0"/>
              <a:ea typeface="ＭＳ Ｐゴシック" pitchFamily="50" charset="-128"/>
            </a:defRPr>
          </a:lvl5pPr>
          <a:lvl6pPr marL="2286000" algn="l" defTabSz="914400" rtl="0" eaLnBrk="1" latinLnBrk="0" hangingPunct="1">
            <a:defRPr kumimoji="1" sz="1200" kern="1200">
              <a:solidFill>
                <a:sysClr val="windowText" lastClr="000000"/>
              </a:solidFill>
              <a:latin typeface="Arial" charset="0"/>
              <a:ea typeface="ＭＳ Ｐゴシック" pitchFamily="50" charset="-128"/>
            </a:defRPr>
          </a:lvl6pPr>
          <a:lvl7pPr marL="2743200" algn="l" defTabSz="914400" rtl="0" eaLnBrk="1" latinLnBrk="0" hangingPunct="1">
            <a:defRPr kumimoji="1" sz="1200" kern="1200">
              <a:solidFill>
                <a:sysClr val="windowText" lastClr="000000"/>
              </a:solidFill>
              <a:latin typeface="Arial" charset="0"/>
              <a:ea typeface="ＭＳ Ｐゴシック" pitchFamily="50" charset="-128"/>
            </a:defRPr>
          </a:lvl7pPr>
          <a:lvl8pPr marL="3200400" algn="l" defTabSz="914400" rtl="0" eaLnBrk="1" latinLnBrk="0" hangingPunct="1">
            <a:defRPr kumimoji="1" sz="1200" kern="1200">
              <a:solidFill>
                <a:sysClr val="windowText" lastClr="000000"/>
              </a:solidFill>
              <a:latin typeface="Arial" charset="0"/>
              <a:ea typeface="ＭＳ Ｐゴシック" pitchFamily="50" charset="-128"/>
            </a:defRPr>
          </a:lvl8pPr>
          <a:lvl9pPr marL="3657600" algn="l" defTabSz="914400" rtl="0" eaLnBrk="1" latinLnBrk="0" hangingPunct="1">
            <a:defRPr kumimoji="1" sz="1200" kern="1200">
              <a:solidFill>
                <a:sysClr val="windowText" lastClr="000000"/>
              </a:solidFill>
              <a:latin typeface="Arial" charset="0"/>
              <a:ea typeface="ＭＳ Ｐゴシック" pitchFamily="50" charset="-128"/>
            </a:defRPr>
          </a:lvl9pPr>
        </a:lstStyle>
        <a:p xmlns:a="http://schemas.openxmlformats.org/drawingml/2006/main">
          <a:pPr algn="ctr"/>
          <a:r>
            <a:rPr lang="ja-JP" altLang="en-US" sz="800" dirty="0" smtClean="0">
              <a:solidFill>
                <a:prstClr val="black"/>
              </a:solidFill>
              <a:latin typeface="HGPｺﾞｼｯｸM" pitchFamily="50" charset="-128"/>
              <a:ea typeface="HGPｺﾞｼｯｸM" pitchFamily="50" charset="-128"/>
            </a:rPr>
            <a:t>単位：人</a:t>
          </a:r>
          <a:endParaRPr lang="ja-JP" altLang="en-US" sz="800" dirty="0">
            <a:solidFill>
              <a:prstClr val="black"/>
            </a:solidFill>
            <a:latin typeface="HGPｺﾞｼｯｸM" pitchFamily="50" charset="-128"/>
            <a:ea typeface="HGPｺﾞｼｯｸM" pitchFamily="50" charset="-128"/>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0.80971</cdr:x>
      <cdr:y>0.01237</cdr:y>
    </cdr:from>
    <cdr:to>
      <cdr:x>0.99362</cdr:x>
      <cdr:y>0.10587</cdr:y>
    </cdr:to>
    <cdr:sp macro="" textlink="">
      <cdr:nvSpPr>
        <cdr:cNvPr id="3" name="テキスト ボックス 34"/>
        <cdr:cNvSpPr txBox="1"/>
      </cdr:nvSpPr>
      <cdr:spPr>
        <a:xfrm xmlns:a="http://schemas.openxmlformats.org/drawingml/2006/main">
          <a:off x="2419427" y="22269"/>
          <a:ext cx="549523" cy="16830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algn="l" rtl="0" fontAlgn="base">
            <a:spcBef>
              <a:spcPct val="0"/>
            </a:spcBef>
            <a:spcAft>
              <a:spcPct val="0"/>
            </a:spcAft>
            <a:defRPr kumimoji="1" sz="1200" kern="1200">
              <a:solidFill>
                <a:sysClr val="windowText" lastClr="000000"/>
              </a:solidFill>
              <a:latin typeface="Arial" charset="0"/>
              <a:ea typeface="ＭＳ Ｐゴシック" pitchFamily="50" charset="-128"/>
            </a:defRPr>
          </a:lvl1pPr>
          <a:lvl2pPr marL="457200" algn="l" rtl="0" fontAlgn="base">
            <a:spcBef>
              <a:spcPct val="0"/>
            </a:spcBef>
            <a:spcAft>
              <a:spcPct val="0"/>
            </a:spcAft>
            <a:defRPr kumimoji="1" sz="1200" kern="1200">
              <a:solidFill>
                <a:sysClr val="windowText" lastClr="000000"/>
              </a:solidFill>
              <a:latin typeface="Arial" charset="0"/>
              <a:ea typeface="ＭＳ Ｐゴシック" pitchFamily="50" charset="-128"/>
            </a:defRPr>
          </a:lvl2pPr>
          <a:lvl3pPr marL="914400" algn="l" rtl="0" fontAlgn="base">
            <a:spcBef>
              <a:spcPct val="0"/>
            </a:spcBef>
            <a:spcAft>
              <a:spcPct val="0"/>
            </a:spcAft>
            <a:defRPr kumimoji="1" sz="1200" kern="1200">
              <a:solidFill>
                <a:sysClr val="windowText" lastClr="000000"/>
              </a:solidFill>
              <a:latin typeface="Arial" charset="0"/>
              <a:ea typeface="ＭＳ Ｐゴシック" pitchFamily="50" charset="-128"/>
            </a:defRPr>
          </a:lvl3pPr>
          <a:lvl4pPr marL="1371600" algn="l" rtl="0" fontAlgn="base">
            <a:spcBef>
              <a:spcPct val="0"/>
            </a:spcBef>
            <a:spcAft>
              <a:spcPct val="0"/>
            </a:spcAft>
            <a:defRPr kumimoji="1" sz="1200" kern="1200">
              <a:solidFill>
                <a:sysClr val="windowText" lastClr="000000"/>
              </a:solidFill>
              <a:latin typeface="Arial" charset="0"/>
              <a:ea typeface="ＭＳ Ｐゴシック" pitchFamily="50" charset="-128"/>
            </a:defRPr>
          </a:lvl4pPr>
          <a:lvl5pPr marL="1828800" algn="l" rtl="0" fontAlgn="base">
            <a:spcBef>
              <a:spcPct val="0"/>
            </a:spcBef>
            <a:spcAft>
              <a:spcPct val="0"/>
            </a:spcAft>
            <a:defRPr kumimoji="1" sz="1200" kern="1200">
              <a:solidFill>
                <a:sysClr val="windowText" lastClr="000000"/>
              </a:solidFill>
              <a:latin typeface="Arial" charset="0"/>
              <a:ea typeface="ＭＳ Ｐゴシック" pitchFamily="50" charset="-128"/>
            </a:defRPr>
          </a:lvl5pPr>
          <a:lvl6pPr marL="2286000" algn="l" defTabSz="914400" rtl="0" eaLnBrk="1" latinLnBrk="0" hangingPunct="1">
            <a:defRPr kumimoji="1" sz="1200" kern="1200">
              <a:solidFill>
                <a:sysClr val="windowText" lastClr="000000"/>
              </a:solidFill>
              <a:latin typeface="Arial" charset="0"/>
              <a:ea typeface="ＭＳ Ｐゴシック" pitchFamily="50" charset="-128"/>
            </a:defRPr>
          </a:lvl6pPr>
          <a:lvl7pPr marL="2743200" algn="l" defTabSz="914400" rtl="0" eaLnBrk="1" latinLnBrk="0" hangingPunct="1">
            <a:defRPr kumimoji="1" sz="1200" kern="1200">
              <a:solidFill>
                <a:sysClr val="windowText" lastClr="000000"/>
              </a:solidFill>
              <a:latin typeface="Arial" charset="0"/>
              <a:ea typeface="ＭＳ Ｐゴシック" pitchFamily="50" charset="-128"/>
            </a:defRPr>
          </a:lvl7pPr>
          <a:lvl8pPr marL="3200400" algn="l" defTabSz="914400" rtl="0" eaLnBrk="1" latinLnBrk="0" hangingPunct="1">
            <a:defRPr kumimoji="1" sz="1200" kern="1200">
              <a:solidFill>
                <a:sysClr val="windowText" lastClr="000000"/>
              </a:solidFill>
              <a:latin typeface="Arial" charset="0"/>
              <a:ea typeface="ＭＳ Ｐゴシック" pitchFamily="50" charset="-128"/>
            </a:defRPr>
          </a:lvl8pPr>
          <a:lvl9pPr marL="3657600" algn="l" defTabSz="914400" rtl="0" eaLnBrk="1" latinLnBrk="0" hangingPunct="1">
            <a:defRPr kumimoji="1" sz="1200" kern="1200">
              <a:solidFill>
                <a:sysClr val="windowText" lastClr="000000"/>
              </a:solidFill>
              <a:latin typeface="Arial" charset="0"/>
              <a:ea typeface="ＭＳ Ｐゴシック" pitchFamily="50" charset="-128"/>
            </a:defRPr>
          </a:lvl9pPr>
        </a:lstStyle>
        <a:p xmlns:a="http://schemas.openxmlformats.org/drawingml/2006/main">
          <a:pPr algn="ctr"/>
          <a:r>
            <a:rPr lang="ja-JP" altLang="en-US" sz="800" dirty="0" smtClean="0">
              <a:solidFill>
                <a:prstClr val="black"/>
              </a:solidFill>
              <a:latin typeface="HGPｺﾞｼｯｸM" pitchFamily="50" charset="-128"/>
              <a:ea typeface="HGPｺﾞｼｯｸM" pitchFamily="50" charset="-128"/>
            </a:rPr>
            <a:t>単位：人</a:t>
          </a:r>
          <a:endParaRPr lang="ja-JP" altLang="en-US" sz="800" dirty="0">
            <a:solidFill>
              <a:prstClr val="black"/>
            </a:solidFill>
            <a:latin typeface="HGPｺﾞｼｯｸM" pitchFamily="50" charset="-128"/>
            <a:ea typeface="HGPｺﾞｼｯｸM" pitchFamily="50" charset="-128"/>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0.61403</cdr:x>
      <cdr:y>0.04917</cdr:y>
    </cdr:from>
    <cdr:to>
      <cdr:x>0.68183</cdr:x>
      <cdr:y>0.08763</cdr:y>
    </cdr:to>
    <cdr:sp macro="" textlink="">
      <cdr:nvSpPr>
        <cdr:cNvPr id="3" name="テキスト ボックス 2"/>
        <cdr:cNvSpPr txBox="1"/>
      </cdr:nvSpPr>
      <cdr:spPr>
        <a:xfrm xmlns:a="http://schemas.openxmlformats.org/drawingml/2006/main">
          <a:off x="2975322" y="241286"/>
          <a:ext cx="328528" cy="1887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0.72382</cdr:x>
      <cdr:y>0.06033</cdr:y>
    </cdr:from>
    <cdr:to>
      <cdr:x>0.79162</cdr:x>
      <cdr:y>0.09879</cdr:y>
    </cdr:to>
    <cdr:sp macro="" textlink="">
      <cdr:nvSpPr>
        <cdr:cNvPr id="4" name="テキスト ボックス 1"/>
        <cdr:cNvSpPr txBox="1"/>
      </cdr:nvSpPr>
      <cdr:spPr>
        <a:xfrm xmlns:a="http://schemas.openxmlformats.org/drawingml/2006/main">
          <a:off x="3075136" y="338832"/>
          <a:ext cx="288032" cy="2160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ja-JP" alt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1" y="1"/>
            <a:ext cx="2948770" cy="497047"/>
          </a:xfrm>
          <a:prstGeom prst="rect">
            <a:avLst/>
          </a:prstGeom>
          <a:noFill/>
          <a:ln w="9525">
            <a:noFill/>
            <a:miter lim="800000"/>
            <a:headEnd/>
            <a:tailEnd/>
          </a:ln>
          <a:effectLst/>
        </p:spPr>
        <p:txBody>
          <a:bodyPr vert="horz" wrap="square" lIns="92199" tIns="46099" rIns="92199" bIns="46099" numCol="1" anchor="t" anchorCtr="0" compatLnSpc="1">
            <a:prstTxWarp prst="textNoShape">
              <a:avLst/>
            </a:prstTxWarp>
          </a:bodyPr>
          <a:lstStyle>
            <a:lvl1pPr>
              <a:defRPr sz="1200">
                <a:ea typeface="ＭＳ Ｐゴシック" pitchFamily="50" charset="-128"/>
              </a:defRPr>
            </a:lvl1pPr>
          </a:lstStyle>
          <a:p>
            <a:pPr>
              <a:defRPr/>
            </a:pPr>
            <a:endParaRPr lang="en-US" altLang="ja-JP"/>
          </a:p>
        </p:txBody>
      </p:sp>
      <p:sp>
        <p:nvSpPr>
          <p:cNvPr id="103427" name="Rectangle 3"/>
          <p:cNvSpPr>
            <a:spLocks noGrp="1" noChangeArrowheads="1"/>
          </p:cNvSpPr>
          <p:nvPr>
            <p:ph type="dt" sz="quarter" idx="1"/>
          </p:nvPr>
        </p:nvSpPr>
        <p:spPr bwMode="auto">
          <a:xfrm>
            <a:off x="3856825" y="1"/>
            <a:ext cx="2948770" cy="497047"/>
          </a:xfrm>
          <a:prstGeom prst="rect">
            <a:avLst/>
          </a:prstGeom>
          <a:noFill/>
          <a:ln w="9525">
            <a:noFill/>
            <a:miter lim="800000"/>
            <a:headEnd/>
            <a:tailEnd/>
          </a:ln>
          <a:effectLst/>
        </p:spPr>
        <p:txBody>
          <a:bodyPr vert="horz" wrap="square" lIns="92199" tIns="46099" rIns="92199" bIns="46099" numCol="1" anchor="t" anchorCtr="0" compatLnSpc="1">
            <a:prstTxWarp prst="textNoShape">
              <a:avLst/>
            </a:prstTxWarp>
          </a:bodyPr>
          <a:lstStyle>
            <a:lvl1pPr algn="r">
              <a:defRPr sz="1200">
                <a:ea typeface="ＭＳ Ｐゴシック" pitchFamily="50" charset="-128"/>
              </a:defRPr>
            </a:lvl1pPr>
          </a:lstStyle>
          <a:p>
            <a:pPr>
              <a:defRPr/>
            </a:pPr>
            <a:endParaRPr lang="en-US" altLang="ja-JP"/>
          </a:p>
        </p:txBody>
      </p:sp>
      <p:sp>
        <p:nvSpPr>
          <p:cNvPr id="103428" name="Rectangle 4"/>
          <p:cNvSpPr>
            <a:spLocks noGrp="1" noChangeArrowheads="1"/>
          </p:cNvSpPr>
          <p:nvPr>
            <p:ph type="ftr" sz="quarter" idx="2"/>
          </p:nvPr>
        </p:nvSpPr>
        <p:spPr bwMode="auto">
          <a:xfrm>
            <a:off x="1" y="9440693"/>
            <a:ext cx="2948770" cy="497046"/>
          </a:xfrm>
          <a:prstGeom prst="rect">
            <a:avLst/>
          </a:prstGeom>
          <a:noFill/>
          <a:ln w="9525">
            <a:noFill/>
            <a:miter lim="800000"/>
            <a:headEnd/>
            <a:tailEnd/>
          </a:ln>
          <a:effectLst/>
        </p:spPr>
        <p:txBody>
          <a:bodyPr vert="horz" wrap="square" lIns="92199" tIns="46099" rIns="92199" bIns="46099" numCol="1" anchor="b" anchorCtr="0" compatLnSpc="1">
            <a:prstTxWarp prst="textNoShape">
              <a:avLst/>
            </a:prstTxWarp>
          </a:bodyPr>
          <a:lstStyle>
            <a:lvl1pPr>
              <a:defRPr sz="1200">
                <a:ea typeface="ＭＳ Ｐゴシック" pitchFamily="50" charset="-128"/>
              </a:defRPr>
            </a:lvl1pPr>
          </a:lstStyle>
          <a:p>
            <a:pPr>
              <a:defRPr/>
            </a:pPr>
            <a:endParaRPr lang="en-US" altLang="ja-JP"/>
          </a:p>
        </p:txBody>
      </p:sp>
      <p:sp>
        <p:nvSpPr>
          <p:cNvPr id="103429" name="Rectangle 5"/>
          <p:cNvSpPr>
            <a:spLocks noGrp="1" noChangeArrowheads="1"/>
          </p:cNvSpPr>
          <p:nvPr>
            <p:ph type="sldNum" sz="quarter" idx="3"/>
          </p:nvPr>
        </p:nvSpPr>
        <p:spPr bwMode="auto">
          <a:xfrm>
            <a:off x="3856825" y="9440693"/>
            <a:ext cx="2948770" cy="497046"/>
          </a:xfrm>
          <a:prstGeom prst="rect">
            <a:avLst/>
          </a:prstGeom>
          <a:noFill/>
          <a:ln w="9525">
            <a:noFill/>
            <a:miter lim="800000"/>
            <a:headEnd/>
            <a:tailEnd/>
          </a:ln>
          <a:effectLst/>
        </p:spPr>
        <p:txBody>
          <a:bodyPr vert="horz" wrap="square" lIns="92199" tIns="46099" rIns="92199" bIns="46099" numCol="1" anchor="b" anchorCtr="0" compatLnSpc="1">
            <a:prstTxWarp prst="textNoShape">
              <a:avLst/>
            </a:prstTxWarp>
          </a:bodyPr>
          <a:lstStyle>
            <a:lvl1pPr algn="r">
              <a:defRPr sz="1200">
                <a:ea typeface="ＭＳ Ｐゴシック" pitchFamily="50" charset="-128"/>
              </a:defRPr>
            </a:lvl1pPr>
          </a:lstStyle>
          <a:p>
            <a:pPr>
              <a:defRPr/>
            </a:pPr>
            <a:fld id="{BBE75F70-F0A7-400A-ABF9-E62E82E55DB9}" type="slidenum">
              <a:rPr lang="en-US" altLang="ja-JP"/>
              <a:pPr>
                <a:defRPr/>
              </a:pPr>
              <a:t>‹#›</a:t>
            </a:fld>
            <a:endParaRPr lang="en-US" altLang="ja-JP"/>
          </a:p>
        </p:txBody>
      </p:sp>
    </p:spTree>
    <p:extLst>
      <p:ext uri="{BB962C8B-B14F-4D97-AF65-F5344CB8AC3E}">
        <p14:creationId xmlns:p14="http://schemas.microsoft.com/office/powerpoint/2010/main" val="3905353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1" y="1"/>
            <a:ext cx="2948770" cy="497047"/>
          </a:xfrm>
          <a:prstGeom prst="rect">
            <a:avLst/>
          </a:prstGeom>
          <a:noFill/>
          <a:ln w="9525">
            <a:noFill/>
            <a:miter lim="800000"/>
            <a:headEnd/>
            <a:tailEnd/>
          </a:ln>
          <a:effectLst/>
        </p:spPr>
        <p:txBody>
          <a:bodyPr vert="horz" wrap="square" lIns="92182" tIns="46091" rIns="92182" bIns="46091" numCol="1" anchor="t" anchorCtr="0" compatLnSpc="1">
            <a:prstTxWarp prst="textNoShape">
              <a:avLst/>
            </a:prstTxWarp>
          </a:bodyPr>
          <a:lstStyle>
            <a:lvl1pPr>
              <a:defRPr sz="1200">
                <a:ea typeface="ＭＳ Ｐゴシック" pitchFamily="50" charset="-128"/>
              </a:defRPr>
            </a:lvl1pPr>
          </a:lstStyle>
          <a:p>
            <a:pPr>
              <a:defRPr/>
            </a:pPr>
            <a:endParaRPr lang="en-US" altLang="ja-JP"/>
          </a:p>
        </p:txBody>
      </p:sp>
      <p:sp>
        <p:nvSpPr>
          <p:cNvPr id="8195" name="Rectangle 3"/>
          <p:cNvSpPr>
            <a:spLocks noGrp="1" noChangeArrowheads="1"/>
          </p:cNvSpPr>
          <p:nvPr>
            <p:ph type="dt" idx="1"/>
          </p:nvPr>
        </p:nvSpPr>
        <p:spPr bwMode="auto">
          <a:xfrm>
            <a:off x="3856825" y="1"/>
            <a:ext cx="2948770" cy="497047"/>
          </a:xfrm>
          <a:prstGeom prst="rect">
            <a:avLst/>
          </a:prstGeom>
          <a:noFill/>
          <a:ln w="9525">
            <a:noFill/>
            <a:miter lim="800000"/>
            <a:headEnd/>
            <a:tailEnd/>
          </a:ln>
          <a:effectLst/>
        </p:spPr>
        <p:txBody>
          <a:bodyPr vert="horz" wrap="square" lIns="92182" tIns="46091" rIns="92182" bIns="46091" numCol="1" anchor="t" anchorCtr="0" compatLnSpc="1">
            <a:prstTxWarp prst="textNoShape">
              <a:avLst/>
            </a:prstTxWarp>
          </a:bodyPr>
          <a:lstStyle>
            <a:lvl1pPr algn="r">
              <a:defRPr sz="1200">
                <a:ea typeface="ＭＳ Ｐゴシック" pitchFamily="50" charset="-128"/>
              </a:defRPr>
            </a:lvl1pPr>
          </a:lstStyle>
          <a:p>
            <a:pPr>
              <a:defRPr/>
            </a:pPr>
            <a:endParaRPr lang="en-US" altLang="ja-JP"/>
          </a:p>
        </p:txBody>
      </p:sp>
      <p:sp>
        <p:nvSpPr>
          <p:cNvPr id="51204" name="Rectangle 4"/>
          <p:cNvSpPr>
            <a:spLocks noGrp="1" noRot="1" noChangeAspect="1" noChangeArrowheads="1" noTextEdit="1"/>
          </p:cNvSpPr>
          <p:nvPr>
            <p:ph type="sldImg" idx="2"/>
          </p:nvPr>
        </p:nvSpPr>
        <p:spPr bwMode="auto">
          <a:xfrm>
            <a:off x="917575" y="744538"/>
            <a:ext cx="4972050" cy="3729037"/>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81844" y="4722745"/>
            <a:ext cx="5445118" cy="4471823"/>
          </a:xfrm>
          <a:prstGeom prst="rect">
            <a:avLst/>
          </a:prstGeom>
          <a:noFill/>
          <a:ln w="9525">
            <a:noFill/>
            <a:miter lim="800000"/>
            <a:headEnd/>
            <a:tailEnd/>
          </a:ln>
          <a:effectLst/>
        </p:spPr>
        <p:txBody>
          <a:bodyPr vert="horz" wrap="square" lIns="92182" tIns="46091" rIns="92182" bIns="46091"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8198" name="Rectangle 6"/>
          <p:cNvSpPr>
            <a:spLocks noGrp="1" noChangeArrowheads="1"/>
          </p:cNvSpPr>
          <p:nvPr>
            <p:ph type="ftr" sz="quarter" idx="4"/>
          </p:nvPr>
        </p:nvSpPr>
        <p:spPr bwMode="auto">
          <a:xfrm>
            <a:off x="1" y="9440693"/>
            <a:ext cx="2948770" cy="497046"/>
          </a:xfrm>
          <a:prstGeom prst="rect">
            <a:avLst/>
          </a:prstGeom>
          <a:noFill/>
          <a:ln w="9525">
            <a:noFill/>
            <a:miter lim="800000"/>
            <a:headEnd/>
            <a:tailEnd/>
          </a:ln>
          <a:effectLst/>
        </p:spPr>
        <p:txBody>
          <a:bodyPr vert="horz" wrap="square" lIns="92182" tIns="46091" rIns="92182" bIns="46091" numCol="1" anchor="b" anchorCtr="0" compatLnSpc="1">
            <a:prstTxWarp prst="textNoShape">
              <a:avLst/>
            </a:prstTxWarp>
          </a:bodyPr>
          <a:lstStyle>
            <a:lvl1pPr>
              <a:defRPr sz="1200">
                <a:ea typeface="ＭＳ Ｐゴシック" pitchFamily="50" charset="-128"/>
              </a:defRPr>
            </a:lvl1pPr>
          </a:lstStyle>
          <a:p>
            <a:pPr>
              <a:defRPr/>
            </a:pPr>
            <a:endParaRPr lang="en-US" altLang="ja-JP"/>
          </a:p>
        </p:txBody>
      </p:sp>
      <p:sp>
        <p:nvSpPr>
          <p:cNvPr id="8199" name="Rectangle 7"/>
          <p:cNvSpPr>
            <a:spLocks noGrp="1" noChangeArrowheads="1"/>
          </p:cNvSpPr>
          <p:nvPr>
            <p:ph type="sldNum" sz="quarter" idx="5"/>
          </p:nvPr>
        </p:nvSpPr>
        <p:spPr bwMode="auto">
          <a:xfrm>
            <a:off x="3856825" y="9440693"/>
            <a:ext cx="2948770" cy="497046"/>
          </a:xfrm>
          <a:prstGeom prst="rect">
            <a:avLst/>
          </a:prstGeom>
          <a:noFill/>
          <a:ln w="9525">
            <a:noFill/>
            <a:miter lim="800000"/>
            <a:headEnd/>
            <a:tailEnd/>
          </a:ln>
          <a:effectLst/>
        </p:spPr>
        <p:txBody>
          <a:bodyPr vert="horz" wrap="square" lIns="92182" tIns="46091" rIns="92182" bIns="46091" numCol="1" anchor="b" anchorCtr="0" compatLnSpc="1">
            <a:prstTxWarp prst="textNoShape">
              <a:avLst/>
            </a:prstTxWarp>
          </a:bodyPr>
          <a:lstStyle>
            <a:lvl1pPr algn="r">
              <a:defRPr sz="1200">
                <a:ea typeface="ＭＳ Ｐゴシック" pitchFamily="50" charset="-128"/>
              </a:defRPr>
            </a:lvl1pPr>
          </a:lstStyle>
          <a:p>
            <a:pPr>
              <a:defRPr/>
            </a:pPr>
            <a:fld id="{7D090586-FAA2-43E8-9A90-70DD01FDD383}" type="slidenum">
              <a:rPr lang="en-US" altLang="ja-JP"/>
              <a:pPr>
                <a:defRPr/>
              </a:pPr>
              <a:t>‹#›</a:t>
            </a:fld>
            <a:endParaRPr lang="en-US" altLang="ja-JP"/>
          </a:p>
        </p:txBody>
      </p:sp>
    </p:spTree>
    <p:extLst>
      <p:ext uri="{BB962C8B-B14F-4D97-AF65-F5344CB8AC3E}">
        <p14:creationId xmlns:p14="http://schemas.microsoft.com/office/powerpoint/2010/main" val="4306723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1425"/>
            <a:ext cx="4470400" cy="33528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78335F9-BAA0-4B02-8340-DAC482EF92A2}" type="slidenum">
              <a:rPr kumimoji="1" lang="ja-JP" altLang="en-US" smtClean="0"/>
              <a:t>1</a:t>
            </a:fld>
            <a:endParaRPr kumimoji="1" lang="ja-JP" altLang="en-US"/>
          </a:p>
        </p:txBody>
      </p:sp>
      <p:sp>
        <p:nvSpPr>
          <p:cNvPr id="5" name="フッター プレースホルダー 4"/>
          <p:cNvSpPr>
            <a:spLocks noGrp="1"/>
          </p:cNvSpPr>
          <p:nvPr>
            <p:ph type="ftr" sz="quarter" idx="11"/>
          </p:nvPr>
        </p:nvSpPr>
        <p:spPr/>
        <p:txBody>
          <a:bodyPr/>
          <a:lstStyle/>
          <a:p>
            <a:r>
              <a:rPr kumimoji="1" lang="zh-TW" altLang="en-US" smtClean="0"/>
              <a:t>令和元年度相談支援従事者指導者養成研修 配布資料</a:t>
            </a:r>
            <a:endParaRPr kumimoji="1" lang="ja-JP" altLang="en-US"/>
          </a:p>
        </p:txBody>
      </p:sp>
    </p:spTree>
    <p:extLst>
      <p:ext uri="{BB962C8B-B14F-4D97-AF65-F5344CB8AC3E}">
        <p14:creationId xmlns:p14="http://schemas.microsoft.com/office/powerpoint/2010/main" val="1409998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latin typeface="+mn-lt"/>
                <a:ea typeface="+mn-ea"/>
              </a:rPr>
              <a:t>障害者支援施設等の介護保険適用除外施設を退所して、介護保険施設等に入所した場合については、当該介護保険適用除外施設の所在市町村の給付費が過度に重くならないよう</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23AD55-F3B3-4303-B863-AFDE909BDC9D}" type="slidenum">
              <a:rPr kumimoji="1" lang="ja-JP" altLang="en-US" sz="1200" b="0" i="0" u="none" strike="noStrike" kern="1200" cap="none" spc="0" normalizeH="0" baseline="0" noProof="0" smtClean="0">
                <a:ln>
                  <a:noFill/>
                </a:ln>
                <a:solidFill>
                  <a:srgbClr val="000000"/>
                </a:solidFill>
                <a:effectLst/>
                <a:uLnTx/>
                <a:uFillTx/>
                <a:latin typeface="Calibri"/>
                <a:ea typeface="ＭＳ Ｐゴシック"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srgbClr val="000000"/>
              </a:solidFill>
              <a:effectLst/>
              <a:uLnTx/>
              <a:uFillTx/>
              <a:latin typeface="Calibri"/>
              <a:ea typeface="ＭＳ Ｐゴシック" pitchFamily="50" charset="-128"/>
              <a:cs typeface="+mn-cs"/>
            </a:endParaRPr>
          </a:p>
        </p:txBody>
      </p:sp>
    </p:spTree>
    <p:extLst>
      <p:ext uri="{BB962C8B-B14F-4D97-AF65-F5344CB8AC3E}">
        <p14:creationId xmlns:p14="http://schemas.microsoft.com/office/powerpoint/2010/main" val="3208298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238DC9-B30E-4E1E-9716-5CCE11499133}" type="slidenum">
              <a:rPr kumimoji="0" lang="ja-JP" altLang="en-US" sz="1200" b="0" i="0" u="none" strike="noStrike" kern="1200" cap="none" spc="0" normalizeH="0" baseline="0" noProof="0" smtClean="0">
                <a:ln>
                  <a:noFill/>
                </a:ln>
                <a:solidFill>
                  <a:prstClr val="black"/>
                </a:solidFill>
                <a:effectLst/>
                <a:uLnTx/>
                <a:uFillTx/>
                <a:latin typeface="Calibri"/>
                <a:ea typeface="ＭＳ Ｐゴシック"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ja-JP" altLang="en-US" sz="1200" b="0" i="0" u="none" strike="noStrike" kern="1200" cap="none" spc="0" normalizeH="0" baseline="0" noProof="0">
              <a:ln>
                <a:noFill/>
              </a:ln>
              <a:solidFill>
                <a:prstClr val="black"/>
              </a:solidFill>
              <a:effectLst/>
              <a:uLnTx/>
              <a:uFillTx/>
              <a:latin typeface="Calibri"/>
              <a:ea typeface="ＭＳ Ｐゴシック" pitchFamily="50" charset="-128"/>
              <a:cs typeface="+mn-cs"/>
            </a:endParaRPr>
          </a:p>
        </p:txBody>
      </p:sp>
    </p:spTree>
    <p:extLst>
      <p:ext uri="{BB962C8B-B14F-4D97-AF65-F5344CB8AC3E}">
        <p14:creationId xmlns:p14="http://schemas.microsoft.com/office/powerpoint/2010/main" val="94256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2CD365-7330-4753-A9E5-231B6B375EB4}"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773539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8213" y="750888"/>
            <a:ext cx="5002212" cy="37512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EBB7E79-B0AC-4A51-A82B-A3124BE39131}" type="slidenum">
              <a:rPr lang="ja-JP" altLang="en-US" smtClean="0">
                <a:solidFill>
                  <a:prstClr val="black"/>
                </a:solidFill>
              </a:rPr>
              <a:pPr/>
              <a:t>30</a:t>
            </a:fld>
            <a:endParaRPr lang="ja-JP" altLang="en-US">
              <a:solidFill>
                <a:prstClr val="black"/>
              </a:solidFill>
            </a:endParaRPr>
          </a:p>
        </p:txBody>
      </p:sp>
    </p:spTree>
    <p:extLst>
      <p:ext uri="{BB962C8B-B14F-4D97-AF65-F5344CB8AC3E}">
        <p14:creationId xmlns:p14="http://schemas.microsoft.com/office/powerpoint/2010/main" val="1946184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1198" y="4721225"/>
            <a:ext cx="5613276" cy="4471988"/>
          </a:xfrm>
        </p:spPr>
        <p:txBody>
          <a:bodyPr/>
          <a:lstStyle/>
          <a:p>
            <a:pPr marL="180975" indent="-180975"/>
            <a:r>
              <a:rPr kumimoji="1" lang="ja-JP" altLang="en-US" dirty="0" smtClean="0"/>
              <a:t>○　</a:t>
            </a:r>
            <a:r>
              <a:rPr kumimoji="1" lang="en-US" altLang="ja-JP" dirty="0" smtClean="0"/>
              <a:t>2017</a:t>
            </a:r>
            <a:r>
              <a:rPr kumimoji="1" lang="ja-JP" altLang="en-US" dirty="0" smtClean="0"/>
              <a:t>年（平成</a:t>
            </a:r>
            <a:r>
              <a:rPr kumimoji="1" lang="en-US" altLang="ja-JP" dirty="0" smtClean="0"/>
              <a:t>29</a:t>
            </a:r>
            <a:r>
              <a:rPr kumimoji="1" lang="ja-JP" altLang="en-US" dirty="0" smtClean="0"/>
              <a:t>年）</a:t>
            </a:r>
            <a:r>
              <a:rPr kumimoji="1" lang="en-US" altLang="ja-JP" dirty="0" smtClean="0"/>
              <a:t>12</a:t>
            </a:r>
            <a:r>
              <a:rPr kumimoji="1" lang="ja-JP" altLang="en-US" dirty="0" smtClean="0"/>
              <a:t>月８日に閣議決定された「新しい経済政策パッケージ」では</a:t>
            </a:r>
            <a:endParaRPr kumimoji="1" lang="en-US" altLang="ja-JP" dirty="0" smtClean="0"/>
          </a:p>
          <a:p>
            <a:pPr marL="180975" indent="-180975"/>
            <a:r>
              <a:rPr kumimoji="1" lang="ja-JP" altLang="en-US" dirty="0" smtClean="0"/>
              <a:t>　・　３～５歳までの全ての子供たちの幼稚園・保育園・認定こども園の費用を無償化する、０～２歳については、当面、住民税非課税世帯を対象として無償化を進める</a:t>
            </a:r>
            <a:endParaRPr kumimoji="1" lang="en-US" altLang="ja-JP" dirty="0" smtClean="0"/>
          </a:p>
          <a:p>
            <a:pPr marL="180975" indent="-180975"/>
            <a:r>
              <a:rPr kumimoji="1" lang="ja-JP" altLang="en-US" dirty="0" smtClean="0"/>
              <a:t>　・　待機児童解消が当面の最優先課題という認識のもと、「子育て安心プラン」を２年間前倒しし、</a:t>
            </a:r>
            <a:r>
              <a:rPr kumimoji="1" lang="en-US" altLang="ja-JP" dirty="0" smtClean="0"/>
              <a:t>2020</a:t>
            </a:r>
            <a:r>
              <a:rPr kumimoji="1" lang="ja-JP" altLang="en-US" dirty="0" smtClean="0"/>
              <a:t>年度までに</a:t>
            </a:r>
            <a:r>
              <a:rPr kumimoji="1" lang="en-US" altLang="ja-JP" dirty="0" smtClean="0"/>
              <a:t>32</a:t>
            </a:r>
            <a:r>
              <a:rPr kumimoji="1" lang="ja-JP" altLang="en-US" dirty="0" smtClean="0"/>
              <a:t>万人分の保育の受け皿整備を進める</a:t>
            </a:r>
            <a:endParaRPr lang="en-US" altLang="ja-JP" dirty="0"/>
          </a:p>
          <a:p>
            <a:pPr marL="180975" indent="-180975"/>
            <a:r>
              <a:rPr kumimoji="1" lang="ja-JP" altLang="en-US" dirty="0" smtClean="0"/>
              <a:t>　・　保育士の確保や他産業との賃金格差を踏まえた処遇改善に更に取り組むこととし、</a:t>
            </a:r>
            <a:r>
              <a:rPr kumimoji="1" lang="en-US" altLang="ja-JP" dirty="0" smtClean="0"/>
              <a:t>2019 </a:t>
            </a:r>
            <a:r>
              <a:rPr kumimoji="1" lang="ja-JP" altLang="en-US" dirty="0" smtClean="0"/>
              <a:t>年４月から更に１％（月</a:t>
            </a:r>
            <a:r>
              <a:rPr kumimoji="1" lang="en-US" altLang="ja-JP" dirty="0" smtClean="0"/>
              <a:t>3000 </a:t>
            </a:r>
            <a:r>
              <a:rPr kumimoji="1" lang="ja-JP" altLang="en-US" dirty="0" smtClean="0"/>
              <a:t>円相当）の賃金引上げを行う</a:t>
            </a:r>
            <a:endParaRPr kumimoji="1" lang="en-US" altLang="ja-JP" dirty="0" smtClean="0"/>
          </a:p>
          <a:p>
            <a:r>
              <a:rPr lang="ja-JP" altLang="en-US" dirty="0" smtClean="0"/>
              <a:t>　こと等が盛り込まれた。（</a:t>
            </a:r>
            <a:r>
              <a:rPr lang="en-US" altLang="ja-JP" dirty="0" smtClean="0"/>
              <a:t>P</a:t>
            </a:r>
            <a:r>
              <a:rPr lang="ja-JP" altLang="en-US" dirty="0" smtClean="0"/>
              <a:t>９も参照）</a:t>
            </a:r>
            <a:endParaRPr kumimoji="1" lang="en-US" altLang="ja-JP" dirty="0" smtClean="0"/>
          </a:p>
        </p:txBody>
      </p:sp>
      <p:sp>
        <p:nvSpPr>
          <p:cNvPr id="4" name="スライド番号プレースホルダー 3"/>
          <p:cNvSpPr>
            <a:spLocks noGrp="1"/>
          </p:cNvSpPr>
          <p:nvPr>
            <p:ph type="sldNum" sz="quarter" idx="10"/>
          </p:nvPr>
        </p:nvSpPr>
        <p:spPr/>
        <p:txBody>
          <a:bodyPr/>
          <a:lstStyle/>
          <a:p>
            <a:pPr marL="0" marR="0" lvl="0" indent="0" algn="r" defTabSz="914077" rtl="0" eaLnBrk="1" fontAlgn="auto" latinLnBrk="0" hangingPunct="1">
              <a:lnSpc>
                <a:spcPct val="100000"/>
              </a:lnSpc>
              <a:spcBef>
                <a:spcPts val="0"/>
              </a:spcBef>
              <a:spcAft>
                <a:spcPts val="0"/>
              </a:spcAft>
              <a:buClrTx/>
              <a:buSzTx/>
              <a:buFontTx/>
              <a:buNone/>
              <a:tabLst/>
              <a:defRPr/>
            </a:pPr>
            <a:fld id="{284C97A7-1F3F-4E66-8E80-4C266C1D86EA}" type="slidenum">
              <a:rPr kumimoji="1" lang="en-US" altLang="ja-JP"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077" rtl="0" eaLnBrk="1" fontAlgn="auto" latinLnBrk="0" hangingPunct="1">
                <a:lnSpc>
                  <a:spcPct val="100000"/>
                </a:lnSpc>
                <a:spcBef>
                  <a:spcPts val="0"/>
                </a:spcBef>
                <a:spcAft>
                  <a:spcPts val="0"/>
                </a:spcAft>
                <a:buClrTx/>
                <a:buSzTx/>
                <a:buFontTx/>
                <a:buNone/>
                <a:tabLst/>
                <a:defRPr/>
              </a:pPr>
              <a:t>34</a:t>
            </a:fld>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435712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738153-D655-4834-B483-5FFFE1D7E07F}"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4005648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74713" y="746125"/>
            <a:ext cx="3900487" cy="2927350"/>
          </a:xfrm>
        </p:spPr>
      </p:sp>
      <p:sp>
        <p:nvSpPr>
          <p:cNvPr id="3" name="ノート プレースホルダー 2"/>
          <p:cNvSpPr>
            <a:spLocks noGrp="1"/>
          </p:cNvSpPr>
          <p:nvPr>
            <p:ph type="body" idx="1"/>
          </p:nvPr>
        </p:nvSpPr>
        <p:spPr>
          <a:xfrm>
            <a:off x="681211" y="3889554"/>
            <a:ext cx="5444806" cy="5303665"/>
          </a:xfrm>
        </p:spPr>
        <p:txBody>
          <a:bodyPr/>
          <a:lstStyle/>
          <a:p>
            <a:endParaRPr lang="en-US" altLang="ja-JP" sz="1600" dirty="0"/>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40</a:t>
            </a:fld>
            <a:endParaRPr lang="en-US" altLang="ja-JP">
              <a:solidFill>
                <a:prstClr val="black"/>
              </a:solidFill>
            </a:endParaRPr>
          </a:p>
        </p:txBody>
      </p:sp>
    </p:spTree>
    <p:extLst>
      <p:ext uri="{BB962C8B-B14F-4D97-AF65-F5344CB8AC3E}">
        <p14:creationId xmlns:p14="http://schemas.microsoft.com/office/powerpoint/2010/main" val="596742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90588" y="750888"/>
            <a:ext cx="3930650" cy="2947987"/>
          </a:xfrm>
        </p:spPr>
      </p:sp>
      <p:sp>
        <p:nvSpPr>
          <p:cNvPr id="3" name="ノート プレースホルダー 2"/>
          <p:cNvSpPr>
            <a:spLocks noGrp="1"/>
          </p:cNvSpPr>
          <p:nvPr>
            <p:ph type="body" idx="1"/>
          </p:nvPr>
        </p:nvSpPr>
        <p:spPr>
          <a:xfrm>
            <a:off x="688434" y="3915822"/>
            <a:ext cx="5502552" cy="5339483"/>
          </a:xfrm>
        </p:spPr>
        <p:txBody>
          <a:bodyPr/>
          <a:lstStyle/>
          <a:p>
            <a:endParaRPr lang="en-US" altLang="ja-JP" sz="1600" dirty="0"/>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41</a:t>
            </a:fld>
            <a:endParaRPr lang="en-US" altLang="ja-JP">
              <a:solidFill>
                <a:prstClr val="black"/>
              </a:solidFill>
            </a:endParaRPr>
          </a:p>
        </p:txBody>
      </p:sp>
    </p:spTree>
    <p:extLst>
      <p:ext uri="{BB962C8B-B14F-4D97-AF65-F5344CB8AC3E}">
        <p14:creationId xmlns:p14="http://schemas.microsoft.com/office/powerpoint/2010/main" val="4045862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＜総合的かつ包括的な相談支援体制の構築＞</a:t>
            </a:r>
            <a:endParaRPr kumimoji="1" lang="en-US" altLang="ja-JP"/>
          </a:p>
          <a:p>
            <a:r>
              <a:rPr kumimoji="1" lang="ja-JP" altLang="en-US"/>
              <a:t>○初任者研修：</a:t>
            </a:r>
            <a:endParaRPr kumimoji="1" lang="en-US" altLang="ja-JP"/>
          </a:p>
          <a:p>
            <a:r>
              <a:rPr kumimoji="1" lang="ja-JP" altLang="en-US"/>
              <a:t>・地域を基盤としたソーシャルワーカーとしての価値の獲得</a:t>
            </a:r>
            <a:endParaRPr kumimoji="1" lang="en-US" altLang="ja-JP"/>
          </a:p>
          <a:p>
            <a:r>
              <a:rPr kumimoji="1" lang="ja-JP" altLang="en-US"/>
              <a:t>・基本相談支援を基盤とした計画相談支援を実施できる知識と技術の獲得</a:t>
            </a:r>
            <a:endParaRPr kumimoji="1" lang="en-US" altLang="ja-JP"/>
          </a:p>
          <a:p>
            <a:endParaRPr kumimoji="1" lang="en-US" altLang="ja-JP"/>
          </a:p>
          <a:p>
            <a:r>
              <a:rPr kumimoji="1" lang="ja-JP" altLang="en-US"/>
              <a:t>○現任研修：</a:t>
            </a:r>
            <a:endParaRPr kumimoji="1" lang="en-US" altLang="ja-JP"/>
          </a:p>
          <a:p>
            <a:r>
              <a:rPr kumimoji="1" lang="ja-JP" altLang="en-US"/>
              <a:t>・地域を基盤としたソーシャルワーカーとしての価値の再確認→相談支援</a:t>
            </a:r>
            <a:endParaRPr kumimoji="1" lang="en-US" altLang="ja-JP"/>
          </a:p>
          <a:p>
            <a:r>
              <a:rPr kumimoji="1" lang="ja-JP" altLang="en-US"/>
              <a:t>・個を地域で支える援助を実施できる知識と技術の獲得→チームアプローチ</a:t>
            </a:r>
            <a:endParaRPr kumimoji="1" lang="en-US" altLang="ja-JP"/>
          </a:p>
          <a:p>
            <a:r>
              <a:rPr kumimoji="1" lang="ja-JP" altLang="en-US"/>
              <a:t>・個を支える地域をつくる知識と技術の獲得→コミュニティワーク</a:t>
            </a:r>
            <a:endParaRPr kumimoji="1" lang="en-US" altLang="ja-JP"/>
          </a:p>
          <a:p>
            <a:endParaRPr kumimoji="1" lang="en-US" altLang="ja-JP"/>
          </a:p>
          <a:p>
            <a:r>
              <a:rPr kumimoji="1" lang="ja-JP" altLang="en-US"/>
              <a:t>○主任研修：</a:t>
            </a:r>
            <a:endParaRPr kumimoji="1" lang="en-US" altLang="ja-JP"/>
          </a:p>
          <a:p>
            <a:r>
              <a:rPr kumimoji="1" lang="ja-JP" altLang="en-US"/>
              <a:t>・地域を基盤としたソーシャルワーカーとしての価値を説明できる</a:t>
            </a:r>
            <a:endParaRPr kumimoji="1" lang="en-US" altLang="ja-JP"/>
          </a:p>
          <a:p>
            <a:r>
              <a:rPr kumimoji="1" lang="ja-JP" altLang="en-US"/>
              <a:t>・チームアプローチを指導できる技術の獲得</a:t>
            </a:r>
            <a:endParaRPr kumimoji="1" lang="en-US" altLang="ja-JP"/>
          </a:p>
          <a:p>
            <a:r>
              <a:rPr kumimoji="1" lang="ja-JP" altLang="en-US"/>
              <a:t>・コミュニティワークを指導できる技術の獲得</a:t>
            </a:r>
            <a:endParaRPr kumimoji="1" lang="en-US" altLang="ja-JP"/>
          </a:p>
        </p:txBody>
      </p:sp>
      <p:sp>
        <p:nvSpPr>
          <p:cNvPr id="4" name="スライド番号プレースホルダー 3"/>
          <p:cNvSpPr>
            <a:spLocks noGrp="1"/>
          </p:cNvSpPr>
          <p:nvPr>
            <p:ph type="sldNum" sz="quarter" idx="10"/>
          </p:nvPr>
        </p:nvSpPr>
        <p:spPr/>
        <p:txBody>
          <a:bodyPr/>
          <a:lstStyle/>
          <a:p>
            <a:fld id="{491C29F3-6A3A-4ED3-87DD-190008DCF418}" type="slidenum">
              <a:rPr kumimoji="1" lang="ja-JP" altLang="en-US" smtClean="0"/>
              <a:t>46</a:t>
            </a:fld>
            <a:endParaRPr kumimoji="1" lang="ja-JP" altLang="en-US"/>
          </a:p>
        </p:txBody>
      </p:sp>
    </p:spTree>
    <p:extLst>
      <p:ext uri="{BB962C8B-B14F-4D97-AF65-F5344CB8AC3E}">
        <p14:creationId xmlns:p14="http://schemas.microsoft.com/office/powerpoint/2010/main" val="3195817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64797B1-0CA1-4753-B4EB-7056630438C7}" type="slidenum">
              <a:rPr kumimoji="1" lang="ja-JP" altLang="en-US" smtClean="0"/>
              <a:t>47</a:t>
            </a:fld>
            <a:endParaRPr kumimoji="1" lang="ja-JP" altLang="en-US"/>
          </a:p>
        </p:txBody>
      </p:sp>
    </p:spTree>
    <p:extLst>
      <p:ext uri="{BB962C8B-B14F-4D97-AF65-F5344CB8AC3E}">
        <p14:creationId xmlns:p14="http://schemas.microsoft.com/office/powerpoint/2010/main" val="3197713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5BD4904-88E3-4337-B015-69759E71499F}" type="slidenum">
              <a:rPr kumimoji="1" lang="ja-JP" altLang="en-US" smtClean="0"/>
              <a:t>2</a:t>
            </a:fld>
            <a:endParaRPr kumimoji="1" lang="ja-JP" altLang="en-US"/>
          </a:p>
        </p:txBody>
      </p:sp>
    </p:spTree>
    <p:extLst>
      <p:ext uri="{BB962C8B-B14F-4D97-AF65-F5344CB8AC3E}">
        <p14:creationId xmlns:p14="http://schemas.microsoft.com/office/powerpoint/2010/main" val="3873010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スライド イメージ プレースホルダ 1"/>
          <p:cNvSpPr>
            <a:spLocks noGrp="1" noRot="1" noChangeAspect="1" noTextEdit="1"/>
          </p:cNvSpPr>
          <p:nvPr>
            <p:ph type="sldImg"/>
          </p:nvPr>
        </p:nvSpPr>
        <p:spPr bwMode="auto">
          <a:xfrm>
            <a:off x="922338" y="746125"/>
            <a:ext cx="4965700" cy="3724275"/>
          </a:xfrm>
          <a:noFill/>
          <a:ln>
            <a:solidFill>
              <a:srgbClr val="000000"/>
            </a:solidFill>
            <a:miter lim="800000"/>
            <a:headEnd/>
            <a:tailEnd/>
          </a:ln>
        </p:spPr>
      </p:sp>
      <p:sp>
        <p:nvSpPr>
          <p:cNvPr id="8806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dirty="0" smtClean="0">
              <a:ea typeface="ＭＳ Ｐ明朝" pitchFamily="18" charset="-128"/>
            </a:endParaRPr>
          </a:p>
        </p:txBody>
      </p:sp>
      <p:sp>
        <p:nvSpPr>
          <p:cNvPr id="77828" name="スライド番号プレースホルダ 3"/>
          <p:cNvSpPr>
            <a:spLocks noGrp="1"/>
          </p:cNvSpPr>
          <p:nvPr>
            <p:ph type="sldNum" sz="quarter" idx="5"/>
          </p:nvPr>
        </p:nvSpPr>
        <p:spPr/>
        <p:txBody>
          <a:bodyPr/>
          <a:lstStyle/>
          <a:p>
            <a:pPr marL="0" marR="0" lvl="0" indent="0" algn="r" defTabSz="871221" rtl="0" eaLnBrk="1" fontAlgn="base" latinLnBrk="0" hangingPunct="1">
              <a:lnSpc>
                <a:spcPct val="100000"/>
              </a:lnSpc>
              <a:spcBef>
                <a:spcPct val="0"/>
              </a:spcBef>
              <a:spcAft>
                <a:spcPct val="0"/>
              </a:spcAft>
              <a:buClrTx/>
              <a:buSzTx/>
              <a:buFontTx/>
              <a:buNone/>
              <a:tabLst/>
              <a:defRPr/>
            </a:pPr>
            <a:fld id="{2BA23D3F-3A7F-4EF6-A98B-515F39B60422}"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871221" rtl="0" eaLnBrk="1" fontAlgn="base" latinLnBrk="0" hangingPunct="1">
                <a:lnSpc>
                  <a:spcPct val="100000"/>
                </a:lnSpc>
                <a:spcBef>
                  <a:spcPct val="0"/>
                </a:spcBef>
                <a:spcAft>
                  <a:spcPct val="0"/>
                </a:spcAft>
                <a:buClrTx/>
                <a:buSzTx/>
                <a:buFontTx/>
                <a:buNone/>
                <a:tabLst/>
                <a:defRPr/>
              </a:pPr>
              <a:t>49</a:t>
            </a:fld>
            <a:endParaRPr kumimoji="1" lang="ja-JP" altLang="en-US" sz="12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476878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491C29F3-6A3A-4ED3-87DD-190008DCF418}" type="slidenum">
              <a:rPr kumimoji="1" lang="ja-JP" altLang="en-US" smtClean="0"/>
              <a:pPr/>
              <a:t>53</a:t>
            </a:fld>
            <a:endParaRPr kumimoji="1" lang="ja-JP" altLang="en-US"/>
          </a:p>
        </p:txBody>
      </p:sp>
      <p:sp>
        <p:nvSpPr>
          <p:cNvPr id="5" name="日付プレースホルダー 4"/>
          <p:cNvSpPr>
            <a:spLocks noGrp="1"/>
          </p:cNvSpPr>
          <p:nvPr>
            <p:ph type="dt" idx="11"/>
          </p:nvPr>
        </p:nvSpPr>
        <p:spPr/>
        <p:txBody>
          <a:bodyPr/>
          <a:lstStyle/>
          <a:p>
            <a:endParaRPr kumimoji="1" lang="ja-JP" altLang="en-US"/>
          </a:p>
        </p:txBody>
      </p:sp>
    </p:spTree>
    <p:extLst>
      <p:ext uri="{BB962C8B-B14F-4D97-AF65-F5344CB8AC3E}">
        <p14:creationId xmlns:p14="http://schemas.microsoft.com/office/powerpoint/2010/main" val="2497113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bwMode="auto">
          <a:xfrm>
            <a:off x="3270250" y="509588"/>
            <a:ext cx="3403600" cy="2552700"/>
          </a:xfrm>
          <a:noFill/>
          <a:ln>
            <a:solidFill>
              <a:srgbClr val="000000"/>
            </a:solidFill>
            <a:miter lim="800000"/>
            <a:headEnd/>
            <a:tailEnd/>
          </a:ln>
        </p:spPr>
      </p:sp>
      <p:sp>
        <p:nvSpPr>
          <p:cNvPr id="38915" name="Rectangle 3"/>
          <p:cNvSpPr>
            <a:spLocks noGrp="1" noChangeArrowheads="1"/>
          </p:cNvSpPr>
          <p:nvPr>
            <p:ph type="body" idx="1"/>
          </p:nvPr>
        </p:nvSpPr>
        <p:spPr bwMode="auto">
          <a:xfrm>
            <a:off x="994641" y="3233456"/>
            <a:ext cx="7950077" cy="3064925"/>
          </a:xfrm>
          <a:noFill/>
        </p:spPr>
        <p:txBody>
          <a:bodyPr wrap="square" numCol="1" anchor="t" anchorCtr="0" compatLnSpc="1">
            <a:prstTxWarp prst="textNoShape">
              <a:avLst/>
            </a:prstTxWarp>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3772439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9800" y="750888"/>
            <a:ext cx="5000625" cy="37512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20383E-FBA8-4BC3-9BA5-27668B12A746}" type="slidenum">
              <a:rPr kumimoji="0" lang="en-US" altLang="ja-JP" sz="1200" b="0" i="0" u="none" strike="noStrike" kern="1200" cap="none" spc="0" normalizeH="0" baseline="0" noProof="0" smtClean="0">
                <a:ln>
                  <a:noFill/>
                </a:ln>
                <a:solidFill>
                  <a:prstClr val="black"/>
                </a:solidFill>
                <a:effectLst/>
                <a:uLnTx/>
                <a:uFillTx/>
                <a:latin typeface="Calibri"/>
                <a:ea typeface="ＭＳ Ｐゴシック"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altLang="ja-JP" sz="1200" b="0" i="0" u="none" strike="noStrike" kern="1200" cap="none" spc="0" normalizeH="0" baseline="0" noProof="0">
              <a:ln>
                <a:noFill/>
              </a:ln>
              <a:solidFill>
                <a:prstClr val="black"/>
              </a:solidFill>
              <a:effectLst/>
              <a:uLnTx/>
              <a:uFillTx/>
              <a:latin typeface="Calibri"/>
              <a:ea typeface="ＭＳ Ｐゴシック" pitchFamily="50" charset="-128"/>
              <a:cs typeface="+mn-cs"/>
            </a:endParaRPr>
          </a:p>
        </p:txBody>
      </p:sp>
    </p:spTree>
    <p:extLst>
      <p:ext uri="{BB962C8B-B14F-4D97-AF65-F5344CB8AC3E}">
        <p14:creationId xmlns:p14="http://schemas.microsoft.com/office/powerpoint/2010/main" val="703410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8213" y="750888"/>
            <a:ext cx="5002212" cy="37512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849B0E2-DAA9-42B8-AF14-4BCA91C442A8}" type="slidenum">
              <a:rPr lang="ja-JP" altLang="en-US" smtClean="0">
                <a:solidFill>
                  <a:prstClr val="black"/>
                </a:solidFill>
              </a:rPr>
              <a:pPr/>
              <a:t>64</a:t>
            </a:fld>
            <a:endParaRPr lang="ja-JP" altLang="en-US" dirty="0">
              <a:solidFill>
                <a:prstClr val="black"/>
              </a:solidFill>
            </a:endParaRPr>
          </a:p>
        </p:txBody>
      </p:sp>
    </p:spTree>
    <p:extLst>
      <p:ext uri="{BB962C8B-B14F-4D97-AF65-F5344CB8AC3E}">
        <p14:creationId xmlns:p14="http://schemas.microsoft.com/office/powerpoint/2010/main" val="3040303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8213" y="750888"/>
            <a:ext cx="5002212" cy="3751262"/>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696360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8213" y="750888"/>
            <a:ext cx="5002212" cy="3751262"/>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275245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8213" y="750888"/>
            <a:ext cx="5002212" cy="3751262"/>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790994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1388" y="750888"/>
            <a:ext cx="4999037" cy="374967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82</a:t>
            </a:fld>
            <a:endParaRPr lang="en-US" altLang="ja-JP">
              <a:solidFill>
                <a:prstClr val="black"/>
              </a:solidFill>
            </a:endParaRPr>
          </a:p>
        </p:txBody>
      </p:sp>
    </p:spTree>
    <p:extLst>
      <p:ext uri="{BB962C8B-B14F-4D97-AF65-F5344CB8AC3E}">
        <p14:creationId xmlns:p14="http://schemas.microsoft.com/office/powerpoint/2010/main" val="1877314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1388" y="750888"/>
            <a:ext cx="4999037" cy="374967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84</a:t>
            </a:fld>
            <a:endParaRPr lang="en-US" altLang="ja-JP">
              <a:solidFill>
                <a:prstClr val="black"/>
              </a:solidFill>
            </a:endParaRPr>
          </a:p>
        </p:txBody>
      </p:sp>
    </p:spTree>
    <p:extLst>
      <p:ext uri="{BB962C8B-B14F-4D97-AF65-F5344CB8AC3E}">
        <p14:creationId xmlns:p14="http://schemas.microsoft.com/office/powerpoint/2010/main" val="4249636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5BD4904-88E3-4337-B015-69759E71499F}" type="slidenum">
              <a:rPr kumimoji="1" lang="ja-JP" altLang="en-US" smtClean="0"/>
              <a:t>3</a:t>
            </a:fld>
            <a:endParaRPr kumimoji="1" lang="ja-JP" altLang="en-US"/>
          </a:p>
        </p:txBody>
      </p:sp>
    </p:spTree>
    <p:extLst>
      <p:ext uri="{BB962C8B-B14F-4D97-AF65-F5344CB8AC3E}">
        <p14:creationId xmlns:p14="http://schemas.microsoft.com/office/powerpoint/2010/main" val="11826498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スライド イメージ プレースホルダー 1"/>
          <p:cNvSpPr>
            <a:spLocks noGrp="1" noRot="1" noChangeAspect="1" noTextEdit="1"/>
          </p:cNvSpPr>
          <p:nvPr>
            <p:ph type="sldImg"/>
          </p:nvPr>
        </p:nvSpPr>
        <p:spPr>
          <a:xfrm>
            <a:off x="933450" y="747713"/>
            <a:ext cx="5011738" cy="3757612"/>
          </a:xfrm>
          <a:ln/>
        </p:spPr>
      </p:sp>
      <p:sp>
        <p:nvSpPr>
          <p:cNvPr id="244739" name="ノート プレースホルダー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ja-JP" altLang="en-US">
              <a:ea typeface="ＭＳ Ｐ明朝" charset="-128"/>
            </a:endParaRPr>
          </a:p>
        </p:txBody>
      </p:sp>
      <p:sp>
        <p:nvSpPr>
          <p:cNvPr id="244740" name="スライド番号プレースホルダー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charset="-128"/>
              </a:defRPr>
            </a:lvl1pPr>
            <a:lvl2pPr marL="755455" indent="-289698" eaLnBrk="0" hangingPunct="0">
              <a:spcBef>
                <a:spcPct val="30000"/>
              </a:spcBef>
              <a:defRPr kumimoji="1" sz="1200">
                <a:solidFill>
                  <a:schemeClr val="tx1"/>
                </a:solidFill>
                <a:latin typeface="Arial" charset="0"/>
                <a:ea typeface="ＭＳ Ｐ明朝" charset="-128"/>
              </a:defRPr>
            </a:lvl2pPr>
            <a:lvl3pPr marL="1161990" indent="-232078" eaLnBrk="0" hangingPunct="0">
              <a:spcBef>
                <a:spcPct val="30000"/>
              </a:spcBef>
              <a:defRPr kumimoji="1" sz="1200">
                <a:solidFill>
                  <a:schemeClr val="tx1"/>
                </a:solidFill>
                <a:latin typeface="Arial" charset="0"/>
                <a:ea typeface="ＭＳ Ｐ明朝" charset="-128"/>
              </a:defRPr>
            </a:lvl3pPr>
            <a:lvl4pPr marL="1626147" indent="-232078" eaLnBrk="0" hangingPunct="0">
              <a:spcBef>
                <a:spcPct val="30000"/>
              </a:spcBef>
              <a:defRPr kumimoji="1" sz="1200">
                <a:solidFill>
                  <a:schemeClr val="tx1"/>
                </a:solidFill>
                <a:latin typeface="Arial" charset="0"/>
                <a:ea typeface="ＭＳ Ｐ明朝" charset="-128"/>
              </a:defRPr>
            </a:lvl4pPr>
            <a:lvl5pPr marL="2091903" indent="-232078" eaLnBrk="0" hangingPunct="0">
              <a:spcBef>
                <a:spcPct val="30000"/>
              </a:spcBef>
              <a:defRPr kumimoji="1" sz="1200">
                <a:solidFill>
                  <a:schemeClr val="tx1"/>
                </a:solidFill>
                <a:latin typeface="Arial" charset="0"/>
                <a:ea typeface="ＭＳ Ｐ明朝" charset="-128"/>
              </a:defRPr>
            </a:lvl5pPr>
            <a:lvl6pPr marL="2552858" indent="-232078" eaLnBrk="0" fontAlgn="base" hangingPunct="0">
              <a:spcBef>
                <a:spcPct val="30000"/>
              </a:spcBef>
              <a:spcAft>
                <a:spcPct val="0"/>
              </a:spcAft>
              <a:defRPr kumimoji="1" sz="1200">
                <a:solidFill>
                  <a:schemeClr val="tx1"/>
                </a:solidFill>
                <a:latin typeface="Arial" charset="0"/>
                <a:ea typeface="ＭＳ Ｐ明朝" charset="-128"/>
              </a:defRPr>
            </a:lvl6pPr>
            <a:lvl7pPr marL="3013813" indent="-232078" eaLnBrk="0" fontAlgn="base" hangingPunct="0">
              <a:spcBef>
                <a:spcPct val="30000"/>
              </a:spcBef>
              <a:spcAft>
                <a:spcPct val="0"/>
              </a:spcAft>
              <a:defRPr kumimoji="1" sz="1200">
                <a:solidFill>
                  <a:schemeClr val="tx1"/>
                </a:solidFill>
                <a:latin typeface="Arial" charset="0"/>
                <a:ea typeface="ＭＳ Ｐ明朝" charset="-128"/>
              </a:defRPr>
            </a:lvl7pPr>
            <a:lvl8pPr marL="3474768" indent="-232078" eaLnBrk="0" fontAlgn="base" hangingPunct="0">
              <a:spcBef>
                <a:spcPct val="30000"/>
              </a:spcBef>
              <a:spcAft>
                <a:spcPct val="0"/>
              </a:spcAft>
              <a:defRPr kumimoji="1" sz="1200">
                <a:solidFill>
                  <a:schemeClr val="tx1"/>
                </a:solidFill>
                <a:latin typeface="Arial" charset="0"/>
                <a:ea typeface="ＭＳ Ｐ明朝" charset="-128"/>
              </a:defRPr>
            </a:lvl8pPr>
            <a:lvl9pPr marL="3935723" indent="-232078" eaLnBrk="0" fontAlgn="base" hangingPunct="0">
              <a:spcBef>
                <a:spcPct val="30000"/>
              </a:spcBef>
              <a:spcAft>
                <a:spcPct val="0"/>
              </a:spcAft>
              <a:defRPr kumimoji="1" sz="1200">
                <a:solidFill>
                  <a:schemeClr val="tx1"/>
                </a:solidFill>
                <a:latin typeface="Arial" charset="0"/>
                <a:ea typeface="ＭＳ Ｐ明朝" charset="-128"/>
              </a:defRPr>
            </a:lvl9pPr>
          </a:lstStyle>
          <a:p>
            <a:pPr eaLnBrk="1" hangingPunct="1">
              <a:spcBef>
                <a:spcPct val="0"/>
              </a:spcBef>
            </a:pPr>
            <a:fld id="{E414BBCA-949D-4D20-9694-028B062953D5}" type="slidenum">
              <a:rPr lang="ja-JP" altLang="en-US" smtClean="0">
                <a:solidFill>
                  <a:srgbClr val="000000"/>
                </a:solidFill>
                <a:latin typeface="Calibri" pitchFamily="34" charset="0"/>
                <a:ea typeface="ＭＳ Ｐゴシック" charset="-128"/>
              </a:rPr>
              <a:pPr eaLnBrk="1" hangingPunct="1">
                <a:spcBef>
                  <a:spcPct val="0"/>
                </a:spcBef>
              </a:pPr>
              <a:t>87</a:t>
            </a:fld>
            <a:endParaRPr lang="ja-JP" altLang="en-US">
              <a:solidFill>
                <a:srgbClr val="000000"/>
              </a:solidFill>
              <a:latin typeface="Calibri" pitchFamily="34" charset="0"/>
              <a:ea typeface="ＭＳ Ｐゴシック" charset="-128"/>
            </a:endParaRPr>
          </a:p>
        </p:txBody>
      </p:sp>
    </p:spTree>
    <p:extLst>
      <p:ext uri="{BB962C8B-B14F-4D97-AF65-F5344CB8AC3E}">
        <p14:creationId xmlns:p14="http://schemas.microsoft.com/office/powerpoint/2010/main" val="42131860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CA4EC77-5B5D-41E3-94E8-F27F7D918AAA}" type="slidenum">
              <a:rPr kumimoji="1" lang="ja-JP" altLang="en-US" smtClean="0"/>
              <a:pPr/>
              <a:t>90</a:t>
            </a:fld>
            <a:endParaRPr kumimoji="1" lang="ja-JP" altLang="en-US"/>
          </a:p>
        </p:txBody>
      </p:sp>
    </p:spTree>
    <p:extLst>
      <p:ext uri="{BB962C8B-B14F-4D97-AF65-F5344CB8AC3E}">
        <p14:creationId xmlns:p14="http://schemas.microsoft.com/office/powerpoint/2010/main" val="352493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CA4EC77-5B5D-41E3-94E8-F27F7D918AAA}" type="slidenum">
              <a:rPr kumimoji="1" lang="ja-JP" altLang="en-US" smtClean="0"/>
              <a:pPr/>
              <a:t>91</a:t>
            </a:fld>
            <a:endParaRPr kumimoji="1" lang="ja-JP" altLang="en-US"/>
          </a:p>
        </p:txBody>
      </p:sp>
    </p:spTree>
    <p:extLst>
      <p:ext uri="{BB962C8B-B14F-4D97-AF65-F5344CB8AC3E}">
        <p14:creationId xmlns:p14="http://schemas.microsoft.com/office/powerpoint/2010/main" val="16466179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8213" y="750888"/>
            <a:ext cx="5002212" cy="37512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AA89A2F-B0E0-44A7-ADF3-8A54478804C9}" type="slidenum">
              <a:rPr kumimoji="1" lang="ja-JP" altLang="en-US" smtClean="0">
                <a:solidFill>
                  <a:prstClr val="black"/>
                </a:solidFill>
              </a:rPr>
              <a:pPr/>
              <a:t>92</a:t>
            </a:fld>
            <a:endParaRPr kumimoji="1" lang="ja-JP" altLang="en-US">
              <a:solidFill>
                <a:prstClr val="black"/>
              </a:solidFill>
            </a:endParaRPr>
          </a:p>
        </p:txBody>
      </p:sp>
    </p:spTree>
    <p:extLst>
      <p:ext uri="{BB962C8B-B14F-4D97-AF65-F5344CB8AC3E}">
        <p14:creationId xmlns:p14="http://schemas.microsoft.com/office/powerpoint/2010/main" val="34611404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6625" y="749300"/>
            <a:ext cx="5005388" cy="3754438"/>
          </a:xfrm>
        </p:spPr>
      </p:sp>
      <p:sp>
        <p:nvSpPr>
          <p:cNvPr id="3" name="ノート プレースホルダー 2"/>
          <p:cNvSpPr>
            <a:spLocks noGrp="1"/>
          </p:cNvSpPr>
          <p:nvPr>
            <p:ph type="body" idx="1"/>
          </p:nvPr>
        </p:nvSpPr>
        <p:spPr/>
        <p:txBody>
          <a:bodyPr/>
          <a:lstStyle/>
          <a:p>
            <a:r>
              <a:rPr kumimoji="1" lang="ja-JP" altLang="en-US" dirty="0"/>
              <a:t>３－３　日常生活自立支援事業について　</a:t>
            </a:r>
            <a:r>
              <a:rPr kumimoji="1" lang="en-US" altLang="ja-JP" dirty="0"/>
              <a:t>※</a:t>
            </a:r>
            <a:r>
              <a:rPr kumimoji="1" lang="ja-JP" altLang="en-US" dirty="0"/>
              <a:t>スライドどおり</a:t>
            </a:r>
          </a:p>
        </p:txBody>
      </p:sp>
      <p:sp>
        <p:nvSpPr>
          <p:cNvPr id="4" name="スライド番号プレースホルダー 3"/>
          <p:cNvSpPr>
            <a:spLocks noGrp="1"/>
          </p:cNvSpPr>
          <p:nvPr>
            <p:ph type="sldNum" sz="quarter" idx="10"/>
          </p:nvPr>
        </p:nvSpPr>
        <p:spPr/>
        <p:txBody>
          <a:bodyPr/>
          <a:lstStyle/>
          <a:p>
            <a:pPr>
              <a:defRPr/>
            </a:pPr>
            <a:fld id="{0648C4E4-6A08-48BC-94FA-AA20EF1416BC}" type="slidenum">
              <a:rPr lang="ja-JP" altLang="en-US" smtClean="0">
                <a:solidFill>
                  <a:prstClr val="black"/>
                </a:solidFill>
              </a:rPr>
              <a:pPr>
                <a:defRPr/>
              </a:pPr>
              <a:t>94</a:t>
            </a:fld>
            <a:endParaRPr lang="ja-JP" altLang="en-US">
              <a:solidFill>
                <a:prstClr val="black"/>
              </a:solidFill>
            </a:endParaRPr>
          </a:p>
        </p:txBody>
      </p:sp>
    </p:spTree>
    <p:extLst>
      <p:ext uri="{BB962C8B-B14F-4D97-AF65-F5344CB8AC3E}">
        <p14:creationId xmlns:p14="http://schemas.microsoft.com/office/powerpoint/2010/main" val="1721851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9800" y="750888"/>
            <a:ext cx="5000625" cy="37512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70A3B13-6E46-449C-BC22-CAA8934DFC21}" type="slidenum">
              <a:rPr kumimoji="1" lang="ja-JP" altLang="en-US" smtClean="0"/>
              <a:pPr/>
              <a:t>95</a:t>
            </a:fld>
            <a:endParaRPr kumimoji="1" lang="ja-JP" altLang="en-US"/>
          </a:p>
        </p:txBody>
      </p:sp>
    </p:spTree>
    <p:extLst>
      <p:ext uri="{BB962C8B-B14F-4D97-AF65-F5344CB8AC3E}">
        <p14:creationId xmlns:p14="http://schemas.microsoft.com/office/powerpoint/2010/main" val="3990421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9800" y="750888"/>
            <a:ext cx="5000625" cy="37512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70A3B13-6E46-449C-BC22-CAA8934DFC21}" type="slidenum">
              <a:rPr kumimoji="1" lang="ja-JP" altLang="en-US" smtClean="0"/>
              <a:pPr/>
              <a:t>96</a:t>
            </a:fld>
            <a:endParaRPr kumimoji="1" lang="ja-JP" altLang="en-US"/>
          </a:p>
        </p:txBody>
      </p:sp>
    </p:spTree>
    <p:extLst>
      <p:ext uri="{BB962C8B-B14F-4D97-AF65-F5344CB8AC3E}">
        <p14:creationId xmlns:p14="http://schemas.microsoft.com/office/powerpoint/2010/main" val="18929834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スライド イメージ プレースホルダ 1"/>
          <p:cNvSpPr>
            <a:spLocks noGrp="1" noRot="1" noChangeAspect="1" noTextEdit="1"/>
          </p:cNvSpPr>
          <p:nvPr>
            <p:ph type="sldImg"/>
          </p:nvPr>
        </p:nvSpPr>
        <p:spPr>
          <a:xfrm>
            <a:off x="939800" y="750888"/>
            <a:ext cx="5000625" cy="3751262"/>
          </a:xfrm>
          <a:ln/>
        </p:spPr>
      </p:sp>
      <p:sp>
        <p:nvSpPr>
          <p:cNvPr id="83971" name="ノート プレースホルダ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a:p>
        </p:txBody>
      </p:sp>
      <p:sp>
        <p:nvSpPr>
          <p:cNvPr id="83972" name="スライド番号プレースホルダ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9116" indent="-288122" eaLnBrk="0" hangingPunct="0">
              <a:defRPr kumimoji="1">
                <a:solidFill>
                  <a:schemeClr val="tx1"/>
                </a:solidFill>
                <a:latin typeface="Arial" charset="0"/>
                <a:ea typeface="ＭＳ Ｐゴシック" pitchFamily="50" charset="-128"/>
              </a:defRPr>
            </a:lvl2pPr>
            <a:lvl3pPr marL="1152487" indent="-230497" eaLnBrk="0" hangingPunct="0">
              <a:defRPr kumimoji="1">
                <a:solidFill>
                  <a:schemeClr val="tx1"/>
                </a:solidFill>
                <a:latin typeface="Arial" charset="0"/>
                <a:ea typeface="ＭＳ Ｐゴシック" pitchFamily="50" charset="-128"/>
              </a:defRPr>
            </a:lvl3pPr>
            <a:lvl4pPr marL="1613482" indent="-230497" eaLnBrk="0" hangingPunct="0">
              <a:defRPr kumimoji="1">
                <a:solidFill>
                  <a:schemeClr val="tx1"/>
                </a:solidFill>
                <a:latin typeface="Arial" charset="0"/>
                <a:ea typeface="ＭＳ Ｐゴシック" pitchFamily="50" charset="-128"/>
              </a:defRPr>
            </a:lvl4pPr>
            <a:lvl5pPr marL="2074476" indent="-230497" eaLnBrk="0" hangingPunct="0">
              <a:defRPr kumimoji="1">
                <a:solidFill>
                  <a:schemeClr val="tx1"/>
                </a:solidFill>
                <a:latin typeface="Arial" charset="0"/>
                <a:ea typeface="ＭＳ Ｐゴシック" pitchFamily="50" charset="-128"/>
              </a:defRPr>
            </a:lvl5pPr>
            <a:lvl6pPr marL="2535471" indent="-230497" eaLnBrk="0" fontAlgn="base" hangingPunct="0">
              <a:spcBef>
                <a:spcPct val="0"/>
              </a:spcBef>
              <a:spcAft>
                <a:spcPct val="0"/>
              </a:spcAft>
              <a:defRPr kumimoji="1">
                <a:solidFill>
                  <a:schemeClr val="tx1"/>
                </a:solidFill>
                <a:latin typeface="Arial" charset="0"/>
                <a:ea typeface="ＭＳ Ｐゴシック" pitchFamily="50" charset="-128"/>
              </a:defRPr>
            </a:lvl6pPr>
            <a:lvl7pPr marL="2996466" indent="-230497" eaLnBrk="0" fontAlgn="base" hangingPunct="0">
              <a:spcBef>
                <a:spcPct val="0"/>
              </a:spcBef>
              <a:spcAft>
                <a:spcPct val="0"/>
              </a:spcAft>
              <a:defRPr kumimoji="1">
                <a:solidFill>
                  <a:schemeClr val="tx1"/>
                </a:solidFill>
                <a:latin typeface="Arial" charset="0"/>
                <a:ea typeface="ＭＳ Ｐゴシック" pitchFamily="50" charset="-128"/>
              </a:defRPr>
            </a:lvl7pPr>
            <a:lvl8pPr marL="3457461" indent="-230497" eaLnBrk="0" fontAlgn="base" hangingPunct="0">
              <a:spcBef>
                <a:spcPct val="0"/>
              </a:spcBef>
              <a:spcAft>
                <a:spcPct val="0"/>
              </a:spcAft>
              <a:defRPr kumimoji="1">
                <a:solidFill>
                  <a:schemeClr val="tx1"/>
                </a:solidFill>
                <a:latin typeface="Arial" charset="0"/>
                <a:ea typeface="ＭＳ Ｐゴシック" pitchFamily="50" charset="-128"/>
              </a:defRPr>
            </a:lvl8pPr>
            <a:lvl9pPr marL="3918455" indent="-230497"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1EB3F09D-3A82-4F09-AECB-C5EEBAE0E866}" type="slidenum">
              <a:rPr lang="en-US" altLang="ja-JP" smtClean="0">
                <a:solidFill>
                  <a:srgbClr val="000000"/>
                </a:solidFill>
              </a:rPr>
              <a:pPr eaLnBrk="1" hangingPunct="1"/>
              <a:t>104</a:t>
            </a:fld>
            <a:endParaRPr lang="en-US" altLang="ja-JP">
              <a:solidFill>
                <a:srgbClr val="000000"/>
              </a:solidFill>
            </a:endParaRPr>
          </a:p>
        </p:txBody>
      </p:sp>
    </p:spTree>
    <p:extLst>
      <p:ext uri="{BB962C8B-B14F-4D97-AF65-F5344CB8AC3E}">
        <p14:creationId xmlns:p14="http://schemas.microsoft.com/office/powerpoint/2010/main" val="11218247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8213" y="750888"/>
            <a:ext cx="5002212" cy="3751262"/>
          </a:xfrm>
        </p:spPr>
      </p:sp>
      <p:sp>
        <p:nvSpPr>
          <p:cNvPr id="3" name="ノート プレースホルダー 2"/>
          <p:cNvSpPr>
            <a:spLocks noGrp="1"/>
          </p:cNvSpPr>
          <p:nvPr>
            <p:ph type="body" idx="1"/>
          </p:nvPr>
        </p:nvSpPr>
        <p:spPr/>
        <p:txBody>
          <a:bodyPr/>
          <a:lstStyle/>
          <a:p>
            <a:endParaRPr lang="ja-JP" altLang="en-US" sz="1400" dirty="0">
              <a:latin typeface="+mn-ea"/>
              <a:ea typeface="+mn-ea"/>
            </a:endParaRPr>
          </a:p>
        </p:txBody>
      </p:sp>
      <p:sp>
        <p:nvSpPr>
          <p:cNvPr id="4" name="スライド番号プレースホルダー 3"/>
          <p:cNvSpPr>
            <a:spLocks noGrp="1"/>
          </p:cNvSpPr>
          <p:nvPr>
            <p:ph type="sldNum" sz="quarter" idx="10"/>
          </p:nvPr>
        </p:nvSpPr>
        <p:spPr/>
        <p:txBody>
          <a:bodyPr/>
          <a:lstStyle/>
          <a:p>
            <a:fld id="{5FA866CA-61FF-4943-96F6-8A32AE97947E}" type="slidenum">
              <a:rPr lang="ja-JP" altLang="en-US" smtClean="0">
                <a:solidFill>
                  <a:prstClr val="black"/>
                </a:solidFill>
              </a:rPr>
              <a:pPr/>
              <a:t>106</a:t>
            </a:fld>
            <a:endParaRPr lang="ja-JP" altLang="en-US">
              <a:solidFill>
                <a:prstClr val="black"/>
              </a:solidFill>
            </a:endParaRPr>
          </a:p>
        </p:txBody>
      </p:sp>
    </p:spTree>
    <p:extLst>
      <p:ext uri="{BB962C8B-B14F-4D97-AF65-F5344CB8AC3E}">
        <p14:creationId xmlns:p14="http://schemas.microsoft.com/office/powerpoint/2010/main" val="21600384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107</a:t>
            </a:fld>
            <a:endParaRPr lang="en-US" altLang="ja-JP">
              <a:solidFill>
                <a:prstClr val="black"/>
              </a:solidFill>
            </a:endParaRPr>
          </a:p>
        </p:txBody>
      </p:sp>
    </p:spTree>
    <p:extLst>
      <p:ext uri="{BB962C8B-B14F-4D97-AF65-F5344CB8AC3E}">
        <p14:creationId xmlns:p14="http://schemas.microsoft.com/office/powerpoint/2010/main" val="2633081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 1"/>
          <p:cNvSpPr>
            <a:spLocks noGrp="1" noRot="1" noChangeAspect="1" noTextEdit="1"/>
          </p:cNvSpPr>
          <p:nvPr>
            <p:ph type="sldImg"/>
          </p:nvPr>
        </p:nvSpPr>
        <p:spPr>
          <a:xfrm>
            <a:off x="939800" y="750888"/>
            <a:ext cx="5000625" cy="3751262"/>
          </a:xfrm>
          <a:ln/>
        </p:spPr>
      </p:sp>
      <p:sp>
        <p:nvSpPr>
          <p:cNvPr id="124931" name="ノート プレースホルダ 2"/>
          <p:cNvSpPr>
            <a:spLocks noGrp="1"/>
          </p:cNvSpPr>
          <p:nvPr>
            <p:ph type="body" idx="1"/>
          </p:nvPr>
        </p:nvSpPr>
        <p:spPr>
          <a:noFill/>
          <a:ln/>
        </p:spPr>
        <p:txBody>
          <a:bodyPr/>
          <a:lstStyle/>
          <a:p>
            <a:endParaRPr lang="ja-JP" altLang="en-US" dirty="0">
              <a:ea typeface="ＭＳ Ｐ明朝" charset="-128"/>
            </a:endParaRPr>
          </a:p>
        </p:txBody>
      </p:sp>
      <p:sp>
        <p:nvSpPr>
          <p:cNvPr id="124932" name="スライド番号プレースホルダ 4"/>
          <p:cNvSpPr>
            <a:spLocks noGrp="1"/>
          </p:cNvSpPr>
          <p:nvPr>
            <p:ph type="sldNum" sz="quarter" idx="5"/>
          </p:nvPr>
        </p:nvSpPr>
        <p:spPr>
          <a:noFill/>
        </p:spPr>
        <p:txBody>
          <a:bodyPr/>
          <a:lstStyle/>
          <a:p>
            <a:fld id="{7BCC29E9-D025-4E03-A036-15FAB901BC0E}" type="slidenum">
              <a:rPr lang="en-US" altLang="ja-JP" smtClean="0">
                <a:ea typeface="ＭＳ Ｐゴシック" charset="-128"/>
              </a:rPr>
              <a:pPr/>
              <a:t>6</a:t>
            </a:fld>
            <a:endParaRPr lang="en-US" altLang="ja-JP" dirty="0">
              <a:ea typeface="ＭＳ Ｐゴシック" charset="-128"/>
            </a:endParaRPr>
          </a:p>
        </p:txBody>
      </p:sp>
    </p:spTree>
    <p:extLst>
      <p:ext uri="{BB962C8B-B14F-4D97-AF65-F5344CB8AC3E}">
        <p14:creationId xmlns:p14="http://schemas.microsoft.com/office/powerpoint/2010/main" val="27907003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9800" y="750888"/>
            <a:ext cx="5000625" cy="37512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108</a:t>
            </a:fld>
            <a:endParaRPr lang="en-US" altLang="ja-JP">
              <a:solidFill>
                <a:prstClr val="black"/>
              </a:solidFill>
            </a:endParaRPr>
          </a:p>
        </p:txBody>
      </p:sp>
    </p:spTree>
    <p:extLst>
      <p:ext uri="{BB962C8B-B14F-4D97-AF65-F5344CB8AC3E}">
        <p14:creationId xmlns:p14="http://schemas.microsoft.com/office/powerpoint/2010/main" val="18648411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9800" y="750888"/>
            <a:ext cx="5000625" cy="37512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109</a:t>
            </a:fld>
            <a:endParaRPr lang="en-US" altLang="ja-JP">
              <a:solidFill>
                <a:prstClr val="black"/>
              </a:solidFill>
            </a:endParaRPr>
          </a:p>
        </p:txBody>
      </p:sp>
    </p:spTree>
    <p:extLst>
      <p:ext uri="{BB962C8B-B14F-4D97-AF65-F5344CB8AC3E}">
        <p14:creationId xmlns:p14="http://schemas.microsoft.com/office/powerpoint/2010/main" val="32540160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8213" y="750888"/>
            <a:ext cx="5002212" cy="37512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4FB7181-9080-48D8-BDF4-47D3799C57E6}" type="slidenum">
              <a:rPr lang="ja-JP" altLang="en-US" smtClean="0">
                <a:solidFill>
                  <a:prstClr val="black"/>
                </a:solidFill>
              </a:rPr>
              <a:pPr/>
              <a:t>111</a:t>
            </a:fld>
            <a:endParaRPr lang="ja-JP" altLang="en-US">
              <a:solidFill>
                <a:prstClr val="black"/>
              </a:solidFill>
            </a:endParaRPr>
          </a:p>
        </p:txBody>
      </p:sp>
    </p:spTree>
    <p:extLst>
      <p:ext uri="{BB962C8B-B14F-4D97-AF65-F5344CB8AC3E}">
        <p14:creationId xmlns:p14="http://schemas.microsoft.com/office/powerpoint/2010/main" val="37289619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9800" y="750888"/>
            <a:ext cx="5000625" cy="37512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113</a:t>
            </a:fld>
            <a:endParaRPr lang="en-US" altLang="ja-JP">
              <a:solidFill>
                <a:prstClr val="black"/>
              </a:solidFill>
            </a:endParaRPr>
          </a:p>
        </p:txBody>
      </p:sp>
    </p:spTree>
    <p:extLst>
      <p:ext uri="{BB962C8B-B14F-4D97-AF65-F5344CB8AC3E}">
        <p14:creationId xmlns:p14="http://schemas.microsoft.com/office/powerpoint/2010/main" val="21282204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9800" y="750888"/>
            <a:ext cx="5000625" cy="37512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114</a:t>
            </a:fld>
            <a:endParaRPr lang="en-US" altLang="ja-JP">
              <a:solidFill>
                <a:prstClr val="black"/>
              </a:solidFill>
            </a:endParaRPr>
          </a:p>
        </p:txBody>
      </p:sp>
    </p:spTree>
    <p:extLst>
      <p:ext uri="{BB962C8B-B14F-4D97-AF65-F5344CB8AC3E}">
        <p14:creationId xmlns:p14="http://schemas.microsoft.com/office/powerpoint/2010/main" val="39444296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8213" y="750888"/>
            <a:ext cx="5002212" cy="37512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AF355EA-5247-4B74-9D20-C451CDDE78D8}" type="slidenum">
              <a:rPr lang="ja-JP" altLang="en-US" smtClean="0">
                <a:solidFill>
                  <a:prstClr val="black"/>
                </a:solidFill>
              </a:rPr>
              <a:pPr/>
              <a:t>116</a:t>
            </a:fld>
            <a:endParaRPr lang="ja-JP" altLang="en-US">
              <a:solidFill>
                <a:prstClr val="black"/>
              </a:solidFill>
            </a:endParaRPr>
          </a:p>
        </p:txBody>
      </p:sp>
    </p:spTree>
    <p:extLst>
      <p:ext uri="{BB962C8B-B14F-4D97-AF65-F5344CB8AC3E}">
        <p14:creationId xmlns:p14="http://schemas.microsoft.com/office/powerpoint/2010/main" val="19926331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1061843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69EE83-2D82-494D-A999-DFAA126AC192}"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6046917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69EE83-2D82-494D-A999-DFAA126AC192}"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1249114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pPr defTabSz="920389"/>
            <a:fld id="{ABA68A65-89E0-4F65-8C40-5B78E5698673}" type="slidenum">
              <a:rPr lang="ja-JP" altLang="en-US" smtClean="0">
                <a:solidFill>
                  <a:prstClr val="black"/>
                </a:solidFill>
              </a:rPr>
              <a:pPr defTabSz="920389"/>
              <a:t>126</a:t>
            </a:fld>
            <a:endParaRPr lang="en-US" altLang="ja-JP">
              <a:solidFill>
                <a:prstClr val="black"/>
              </a:solidFill>
            </a:endParaRPr>
          </a:p>
        </p:txBody>
      </p:sp>
      <p:sp>
        <p:nvSpPr>
          <p:cNvPr id="7171" name="Rectangle 2"/>
          <p:cNvSpPr>
            <a:spLocks noGrp="1" noRot="1" noChangeAspect="1" noChangeArrowheads="1" noTextEdit="1"/>
          </p:cNvSpPr>
          <p:nvPr>
            <p:ph type="sldImg"/>
          </p:nvPr>
        </p:nvSpPr>
        <p:spPr bwMode="auto">
          <a:xfrm>
            <a:off x="938213" y="750888"/>
            <a:ext cx="5002212" cy="3751262"/>
          </a:xfrm>
          <a:noFill/>
          <a:ln>
            <a:solidFill>
              <a:srgbClr val="000000"/>
            </a:solidFill>
            <a:miter lim="800000"/>
            <a:headEnd/>
            <a:tailEnd/>
          </a:ln>
        </p:spPr>
      </p:sp>
      <p:sp>
        <p:nvSpPr>
          <p:cNvPr id="7172" name="Rectangle 3"/>
          <p:cNvSpPr>
            <a:spLocks noGrp="1" noChangeArrowheads="1"/>
          </p:cNvSpPr>
          <p:nvPr>
            <p:ph type="body" idx="1"/>
          </p:nvPr>
        </p:nvSpPr>
        <p:spPr>
          <a:noFill/>
          <a:ln/>
        </p:spPr>
        <p:txBody>
          <a:bodyPr>
            <a:normAutofit/>
          </a:bodyPr>
          <a:lstStyle/>
          <a:p>
            <a:endParaRPr lang="ja-JP" altLang="en-US" sz="10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941115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Rot="1" noChangeAspect="1" noChangeArrowheads="1" noTextEdit="1"/>
          </p:cNvSpPr>
          <p:nvPr>
            <p:ph type="sldImg"/>
          </p:nvPr>
        </p:nvSpPr>
        <p:spPr>
          <a:xfrm>
            <a:off x="681038" y="812800"/>
            <a:ext cx="5397500" cy="4048125"/>
          </a:xfrm>
          <a:ln/>
        </p:spPr>
      </p:sp>
      <p:sp>
        <p:nvSpPr>
          <p:cNvPr id="37892" name="Rectangle 3"/>
          <p:cNvSpPr>
            <a:spLocks noGrp="1" noChangeArrowheads="1"/>
          </p:cNvSpPr>
          <p:nvPr>
            <p:ph type="body" idx="1"/>
          </p:nvPr>
        </p:nvSpPr>
        <p:spPr>
          <a:xfrm>
            <a:off x="676159" y="5131873"/>
            <a:ext cx="5404474" cy="4859232"/>
          </a:xfrm>
          <a:noFill/>
          <a:ln/>
        </p:spPr>
        <p:txBody>
          <a:bodyPr/>
          <a:lstStyle/>
          <a:p>
            <a:pPr eaLnBrk="1" hangingPunct="1"/>
            <a:endParaRPr lang="ja-JP" altLang="ja-JP"/>
          </a:p>
        </p:txBody>
      </p:sp>
      <p:sp>
        <p:nvSpPr>
          <p:cNvPr id="6" name="スライド番号プレースホルダ 5"/>
          <p:cNvSpPr>
            <a:spLocks noGrp="1"/>
          </p:cNvSpPr>
          <p:nvPr>
            <p:ph type="sldNum" sz="quarter" idx="10"/>
          </p:nvPr>
        </p:nvSpPr>
        <p:spPr/>
        <p:txBody>
          <a:bodyPr/>
          <a:lstStyle/>
          <a:p>
            <a:pPr marL="0" marR="0" lvl="0" indent="0" algn="r" defTabSz="917575" rtl="0" eaLnBrk="1" fontAlgn="base" latinLnBrk="0" hangingPunct="1">
              <a:lnSpc>
                <a:spcPct val="100000"/>
              </a:lnSpc>
              <a:spcBef>
                <a:spcPct val="0"/>
              </a:spcBef>
              <a:spcAft>
                <a:spcPct val="0"/>
              </a:spcAft>
              <a:buClrTx/>
              <a:buSzTx/>
              <a:buFontTx/>
              <a:buNone/>
              <a:tabLst/>
              <a:defRPr/>
            </a:pPr>
            <a:fld id="{EC20383E-FBA8-4BC3-9BA5-27668B12A746}"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7575" rtl="0" eaLnBrk="1" fontAlgn="base" latinLnBrk="0" hangingPunct="1">
                <a:lnSpc>
                  <a:spcPct val="100000"/>
                </a:lnSpc>
                <a:spcBef>
                  <a:spcPct val="0"/>
                </a:spcBef>
                <a:spcAft>
                  <a:spcPct val="0"/>
                </a:spcAft>
                <a:buClrTx/>
                <a:buSzTx/>
                <a:buFontTx/>
                <a:buNone/>
                <a:tabLst/>
                <a:defRPr/>
              </a:pPr>
              <a:t>8</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3541474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890588" y="750888"/>
            <a:ext cx="3908425" cy="2930525"/>
          </a:xfrm>
        </p:spPr>
      </p:sp>
      <p:sp>
        <p:nvSpPr>
          <p:cNvPr id="3" name="ノート プレースホルダ 2"/>
          <p:cNvSpPr>
            <a:spLocks noGrp="1"/>
          </p:cNvSpPr>
          <p:nvPr>
            <p:ph type="body" idx="1"/>
          </p:nvPr>
        </p:nvSpPr>
        <p:spPr>
          <a:xfrm>
            <a:off x="688261" y="3843323"/>
            <a:ext cx="5502874" cy="5411977"/>
          </a:xfrm>
        </p:spPr>
        <p:txBody>
          <a:bodyPr>
            <a:noAutofit/>
          </a:bodyPr>
          <a:lstStyle/>
          <a:p>
            <a:endParaRPr lang="ja-JP" altLang="en-US" sz="1300" dirty="0"/>
          </a:p>
        </p:txBody>
      </p:sp>
      <p:sp>
        <p:nvSpPr>
          <p:cNvPr id="4" name="スライド番号プレースホルダ 3"/>
          <p:cNvSpPr>
            <a:spLocks noGrp="1"/>
          </p:cNvSpPr>
          <p:nvPr>
            <p:ph type="sldNum" sz="quarter" idx="10"/>
          </p:nvPr>
        </p:nvSpPr>
        <p:spPr/>
        <p:txBody>
          <a:bodyPr/>
          <a:lstStyle/>
          <a:p>
            <a:fld id="{B52399B5-524D-46CC-9155-F815835F31F4}" type="slidenum">
              <a:rPr lang="ja-JP" altLang="en-US" smtClean="0">
                <a:solidFill>
                  <a:prstClr val="black"/>
                </a:solidFill>
              </a:rPr>
              <a:pPr/>
              <a:t>128</a:t>
            </a:fld>
            <a:endParaRPr lang="ja-JP" altLang="en-US">
              <a:solidFill>
                <a:prstClr val="black"/>
              </a:solidFill>
            </a:endParaRPr>
          </a:p>
        </p:txBody>
      </p:sp>
    </p:spTree>
    <p:extLst>
      <p:ext uri="{BB962C8B-B14F-4D97-AF65-F5344CB8AC3E}">
        <p14:creationId xmlns:p14="http://schemas.microsoft.com/office/powerpoint/2010/main" val="9831768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pPr defTabSz="920389"/>
            <a:fld id="{D151E0D1-2744-41E2-AC8D-5279E1239CC6}" type="slidenum">
              <a:rPr lang="en-US" altLang="ja-JP" smtClean="0">
                <a:solidFill>
                  <a:prstClr val="black"/>
                </a:solidFill>
                <a:ea typeface="ＭＳ Ｐゴシック" charset="-128"/>
              </a:rPr>
              <a:pPr defTabSz="920389"/>
              <a:t>129</a:t>
            </a:fld>
            <a:endParaRPr lang="en-US" altLang="ja-JP">
              <a:solidFill>
                <a:prstClr val="black"/>
              </a:solidFill>
              <a:ea typeface="ＭＳ Ｐゴシック" charset="-128"/>
            </a:endParaRPr>
          </a:p>
        </p:txBody>
      </p:sp>
      <p:sp>
        <p:nvSpPr>
          <p:cNvPr id="4099" name="Rectangle 2"/>
          <p:cNvSpPr>
            <a:spLocks noGrp="1" noRot="1" noChangeAspect="1" noChangeArrowheads="1" noTextEdit="1"/>
          </p:cNvSpPr>
          <p:nvPr>
            <p:ph type="sldImg"/>
          </p:nvPr>
        </p:nvSpPr>
        <p:spPr bwMode="auto">
          <a:xfrm>
            <a:off x="939800" y="750888"/>
            <a:ext cx="5000625" cy="3751262"/>
          </a:xfrm>
          <a:noFill/>
          <a:ln>
            <a:solidFill>
              <a:srgbClr val="000000"/>
            </a:solidFill>
            <a:miter lim="800000"/>
            <a:headEnd/>
            <a:tailEnd/>
          </a:ln>
        </p:spPr>
      </p:sp>
      <p:sp>
        <p:nvSpPr>
          <p:cNvPr id="4100" name="Rectangle 3"/>
          <p:cNvSpPr>
            <a:spLocks noGrp="1" noChangeArrowheads="1"/>
          </p:cNvSpPr>
          <p:nvPr>
            <p:ph type="body" idx="1"/>
          </p:nvPr>
        </p:nvSpPr>
        <p:spPr>
          <a:noFill/>
          <a:ln/>
        </p:spPr>
        <p:txBody>
          <a:bodyPr/>
          <a:lstStyle/>
          <a:p>
            <a:pPr eaLnBrk="1" hangingPunct="1"/>
            <a:endParaRPr lang="ja-JP" altLang="ja-JP"/>
          </a:p>
        </p:txBody>
      </p:sp>
    </p:spTree>
    <p:extLst>
      <p:ext uri="{BB962C8B-B14F-4D97-AF65-F5344CB8AC3E}">
        <p14:creationId xmlns:p14="http://schemas.microsoft.com/office/powerpoint/2010/main" val="30186141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pPr defTabSz="920389"/>
            <a:fld id="{D151E0D1-2744-41E2-AC8D-5279E1239CC6}" type="slidenum">
              <a:rPr lang="en-US" altLang="ja-JP" smtClean="0">
                <a:solidFill>
                  <a:prstClr val="black"/>
                </a:solidFill>
                <a:ea typeface="ＭＳ Ｐゴシック" charset="-128"/>
              </a:rPr>
              <a:pPr defTabSz="920389"/>
              <a:t>130</a:t>
            </a:fld>
            <a:endParaRPr lang="en-US" altLang="ja-JP">
              <a:solidFill>
                <a:prstClr val="black"/>
              </a:solidFill>
              <a:ea typeface="ＭＳ Ｐゴシック" charset="-128"/>
            </a:endParaRPr>
          </a:p>
        </p:txBody>
      </p:sp>
      <p:sp>
        <p:nvSpPr>
          <p:cNvPr id="4099" name="Rectangle 2"/>
          <p:cNvSpPr>
            <a:spLocks noGrp="1" noRot="1" noChangeAspect="1" noChangeArrowheads="1" noTextEdit="1"/>
          </p:cNvSpPr>
          <p:nvPr>
            <p:ph type="sldImg"/>
          </p:nvPr>
        </p:nvSpPr>
        <p:spPr bwMode="auto">
          <a:xfrm>
            <a:off x="939800" y="750888"/>
            <a:ext cx="5000625" cy="3751262"/>
          </a:xfrm>
          <a:noFill/>
          <a:ln>
            <a:solidFill>
              <a:srgbClr val="000000"/>
            </a:solidFill>
            <a:miter lim="800000"/>
            <a:headEnd/>
            <a:tailEnd/>
          </a:ln>
        </p:spPr>
      </p:sp>
      <p:sp>
        <p:nvSpPr>
          <p:cNvPr id="4100" name="Rectangle 3"/>
          <p:cNvSpPr>
            <a:spLocks noGrp="1" noChangeArrowheads="1"/>
          </p:cNvSpPr>
          <p:nvPr>
            <p:ph type="body" idx="1"/>
          </p:nvPr>
        </p:nvSpPr>
        <p:spPr>
          <a:noFill/>
          <a:ln/>
        </p:spPr>
        <p:txBody>
          <a:bodyPr/>
          <a:lstStyle/>
          <a:p>
            <a:pPr eaLnBrk="1" hangingPunct="1"/>
            <a:endParaRPr lang="ja-JP" altLang="ja-JP"/>
          </a:p>
        </p:txBody>
      </p:sp>
    </p:spTree>
    <p:extLst>
      <p:ext uri="{BB962C8B-B14F-4D97-AF65-F5344CB8AC3E}">
        <p14:creationId xmlns:p14="http://schemas.microsoft.com/office/powerpoint/2010/main" val="32425749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defTabSz="860365" eaLnBrk="0" hangingPunct="0">
              <a:defRPr kumimoji="1">
                <a:solidFill>
                  <a:schemeClr val="tx1"/>
                </a:solidFill>
                <a:latin typeface="Arial" charset="0"/>
                <a:ea typeface="ＭＳ Ｐゴシック" charset="-128"/>
              </a:defRPr>
            </a:lvl1pPr>
            <a:lvl2pPr marL="742899" indent="-285730" defTabSz="860365" eaLnBrk="0" hangingPunct="0">
              <a:defRPr kumimoji="1">
                <a:solidFill>
                  <a:schemeClr val="tx1"/>
                </a:solidFill>
                <a:latin typeface="Arial" charset="0"/>
                <a:ea typeface="ＭＳ Ｐゴシック" charset="-128"/>
              </a:defRPr>
            </a:lvl2pPr>
            <a:lvl3pPr marL="1142921" indent="-228585" defTabSz="860365" eaLnBrk="0" hangingPunct="0">
              <a:defRPr kumimoji="1">
                <a:solidFill>
                  <a:schemeClr val="tx1"/>
                </a:solidFill>
                <a:latin typeface="Arial" charset="0"/>
                <a:ea typeface="ＭＳ Ｐゴシック" charset="-128"/>
              </a:defRPr>
            </a:lvl3pPr>
            <a:lvl4pPr marL="1600089" indent="-228585" defTabSz="860365" eaLnBrk="0" hangingPunct="0">
              <a:defRPr kumimoji="1">
                <a:solidFill>
                  <a:schemeClr val="tx1"/>
                </a:solidFill>
                <a:latin typeface="Arial" charset="0"/>
                <a:ea typeface="ＭＳ Ｐゴシック" charset="-128"/>
              </a:defRPr>
            </a:lvl4pPr>
            <a:lvl5pPr marL="2057259" indent="-228585" defTabSz="860365" eaLnBrk="0" hangingPunct="0">
              <a:defRPr kumimoji="1">
                <a:solidFill>
                  <a:schemeClr val="tx1"/>
                </a:solidFill>
                <a:latin typeface="Arial" charset="0"/>
                <a:ea typeface="ＭＳ Ｐゴシック" charset="-128"/>
              </a:defRPr>
            </a:lvl5pPr>
            <a:lvl6pPr marL="2514427" indent="-228585" defTabSz="860365" eaLnBrk="0" fontAlgn="base" hangingPunct="0">
              <a:spcBef>
                <a:spcPct val="0"/>
              </a:spcBef>
              <a:spcAft>
                <a:spcPct val="0"/>
              </a:spcAft>
              <a:defRPr kumimoji="1">
                <a:solidFill>
                  <a:schemeClr val="tx1"/>
                </a:solidFill>
                <a:latin typeface="Arial" charset="0"/>
                <a:ea typeface="ＭＳ Ｐゴシック" charset="-128"/>
              </a:defRPr>
            </a:lvl6pPr>
            <a:lvl7pPr marL="2971595" indent="-228585" defTabSz="860365" eaLnBrk="0" fontAlgn="base" hangingPunct="0">
              <a:spcBef>
                <a:spcPct val="0"/>
              </a:spcBef>
              <a:spcAft>
                <a:spcPct val="0"/>
              </a:spcAft>
              <a:defRPr kumimoji="1">
                <a:solidFill>
                  <a:schemeClr val="tx1"/>
                </a:solidFill>
                <a:latin typeface="Arial" charset="0"/>
                <a:ea typeface="ＭＳ Ｐゴシック" charset="-128"/>
              </a:defRPr>
            </a:lvl7pPr>
            <a:lvl8pPr marL="3428763" indent="-228585" defTabSz="860365" eaLnBrk="0" fontAlgn="base" hangingPunct="0">
              <a:spcBef>
                <a:spcPct val="0"/>
              </a:spcBef>
              <a:spcAft>
                <a:spcPct val="0"/>
              </a:spcAft>
              <a:defRPr kumimoji="1">
                <a:solidFill>
                  <a:schemeClr val="tx1"/>
                </a:solidFill>
                <a:latin typeface="Arial" charset="0"/>
                <a:ea typeface="ＭＳ Ｐゴシック" charset="-128"/>
              </a:defRPr>
            </a:lvl8pPr>
            <a:lvl9pPr marL="3885933" indent="-228585" defTabSz="860365" eaLnBrk="0" fontAlgn="base" hangingPunct="0">
              <a:spcBef>
                <a:spcPct val="0"/>
              </a:spcBef>
              <a:spcAft>
                <a:spcPct val="0"/>
              </a:spcAft>
              <a:defRPr kumimoji="1">
                <a:solidFill>
                  <a:schemeClr val="tx1"/>
                </a:solidFill>
                <a:latin typeface="Arial" charset="0"/>
                <a:ea typeface="ＭＳ Ｐゴシック" charset="-128"/>
              </a:defRPr>
            </a:lvl9pPr>
          </a:lstStyle>
          <a:p>
            <a:pPr marL="0" marR="0" lvl="0" indent="0" algn="r" defTabSz="860365" rtl="0" eaLnBrk="1" fontAlgn="auto" latinLnBrk="0" hangingPunct="1">
              <a:lnSpc>
                <a:spcPct val="100000"/>
              </a:lnSpc>
              <a:spcBef>
                <a:spcPts val="0"/>
              </a:spcBef>
              <a:spcAft>
                <a:spcPts val="0"/>
              </a:spcAft>
              <a:buClrTx/>
              <a:buSzTx/>
              <a:buFontTx/>
              <a:buNone/>
              <a:tabLst/>
              <a:defRPr/>
            </a:pPr>
            <a:fld id="{9C6622F8-C5B2-473E-81DD-EE22B3D9B2C7}"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860365" rtl="0" eaLnBrk="1" fontAlgn="auto" latinLnBrk="0" hangingPunct="1">
                <a:lnSpc>
                  <a:spcPct val="100000"/>
                </a:lnSpc>
                <a:spcBef>
                  <a:spcPts val="0"/>
                </a:spcBef>
                <a:spcAft>
                  <a:spcPts val="0"/>
                </a:spcAft>
                <a:buClrTx/>
                <a:buSzTx/>
                <a:buFontTx/>
                <a:buNone/>
                <a:tabLst/>
                <a:defRPr/>
              </a:pPr>
              <a:t>138</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1203" name="Rectangle 2"/>
          <p:cNvSpPr>
            <a:spLocks noGrp="1" noRot="1" noChangeAspect="1" noChangeArrowheads="1" noTextEdit="1"/>
          </p:cNvSpPr>
          <p:nvPr>
            <p:ph type="sldImg"/>
          </p:nvPr>
        </p:nvSpPr>
        <p:spPr bwMode="auto">
          <a:xfrm>
            <a:off x="919163" y="749300"/>
            <a:ext cx="4970462" cy="37274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1204" name="ノート プレースホルダー 1"/>
          <p:cNvSpPr>
            <a:spLocks noGrp="1"/>
          </p:cNvSpPr>
          <p:nvPr>
            <p:ph type="body"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Tree>
    <p:extLst>
      <p:ext uri="{BB962C8B-B14F-4D97-AF65-F5344CB8AC3E}">
        <p14:creationId xmlns:p14="http://schemas.microsoft.com/office/powerpoint/2010/main" val="35875573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 1"/>
          <p:cNvSpPr>
            <a:spLocks noGrp="1" noRot="1" noChangeAspect="1" noTextEdit="1"/>
          </p:cNvSpPr>
          <p:nvPr>
            <p:ph type="sldImg"/>
          </p:nvPr>
        </p:nvSpPr>
        <p:spPr bwMode="auto">
          <a:xfrm>
            <a:off x="915988" y="742950"/>
            <a:ext cx="4975225" cy="37322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dirty="0" smtClean="0"/>
          </a:p>
        </p:txBody>
      </p:sp>
      <p:sp>
        <p:nvSpPr>
          <p:cNvPr id="1536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charset="-128"/>
              </a:defRPr>
            </a:lvl1pPr>
            <a:lvl2pPr marL="749414" indent="-288236" eaLnBrk="0" hangingPunct="0">
              <a:defRPr kumimoji="1">
                <a:solidFill>
                  <a:schemeClr val="tx1"/>
                </a:solidFill>
                <a:latin typeface="Arial" charset="0"/>
                <a:ea typeface="ＭＳ Ｐゴシック" charset="-128"/>
              </a:defRPr>
            </a:lvl2pPr>
            <a:lvl3pPr marL="1152944" indent="-230589" eaLnBrk="0" hangingPunct="0">
              <a:defRPr kumimoji="1">
                <a:solidFill>
                  <a:schemeClr val="tx1"/>
                </a:solidFill>
                <a:latin typeface="Arial" charset="0"/>
                <a:ea typeface="ＭＳ Ｐゴシック" charset="-128"/>
              </a:defRPr>
            </a:lvl3pPr>
            <a:lvl4pPr marL="1614122" indent="-230589" eaLnBrk="0" hangingPunct="0">
              <a:defRPr kumimoji="1">
                <a:solidFill>
                  <a:schemeClr val="tx1"/>
                </a:solidFill>
                <a:latin typeface="Arial" charset="0"/>
                <a:ea typeface="ＭＳ Ｐゴシック" charset="-128"/>
              </a:defRPr>
            </a:lvl4pPr>
            <a:lvl5pPr marL="2075299" indent="-230589" eaLnBrk="0" hangingPunct="0">
              <a:defRPr kumimoji="1">
                <a:solidFill>
                  <a:schemeClr val="tx1"/>
                </a:solidFill>
                <a:latin typeface="Arial" charset="0"/>
                <a:ea typeface="ＭＳ Ｐゴシック" charset="-128"/>
              </a:defRPr>
            </a:lvl5pPr>
            <a:lvl6pPr marL="2536477" indent="-230589" eaLnBrk="0" fontAlgn="base" hangingPunct="0">
              <a:spcBef>
                <a:spcPct val="0"/>
              </a:spcBef>
              <a:spcAft>
                <a:spcPct val="0"/>
              </a:spcAft>
              <a:defRPr kumimoji="1">
                <a:solidFill>
                  <a:schemeClr val="tx1"/>
                </a:solidFill>
                <a:latin typeface="Arial" charset="0"/>
                <a:ea typeface="ＭＳ Ｐゴシック" charset="-128"/>
              </a:defRPr>
            </a:lvl6pPr>
            <a:lvl7pPr marL="2997655" indent="-230589" eaLnBrk="0" fontAlgn="base" hangingPunct="0">
              <a:spcBef>
                <a:spcPct val="0"/>
              </a:spcBef>
              <a:spcAft>
                <a:spcPct val="0"/>
              </a:spcAft>
              <a:defRPr kumimoji="1">
                <a:solidFill>
                  <a:schemeClr val="tx1"/>
                </a:solidFill>
                <a:latin typeface="Arial" charset="0"/>
                <a:ea typeface="ＭＳ Ｐゴシック" charset="-128"/>
              </a:defRPr>
            </a:lvl7pPr>
            <a:lvl8pPr marL="3458832" indent="-230589" eaLnBrk="0" fontAlgn="base" hangingPunct="0">
              <a:spcBef>
                <a:spcPct val="0"/>
              </a:spcBef>
              <a:spcAft>
                <a:spcPct val="0"/>
              </a:spcAft>
              <a:defRPr kumimoji="1">
                <a:solidFill>
                  <a:schemeClr val="tx1"/>
                </a:solidFill>
                <a:latin typeface="Arial" charset="0"/>
                <a:ea typeface="ＭＳ Ｐゴシック" charset="-128"/>
              </a:defRPr>
            </a:lvl8pPr>
            <a:lvl9pPr marL="3920010" indent="-230589" eaLnBrk="0" fontAlgn="base" hangingPunct="0">
              <a:spcBef>
                <a:spcPct val="0"/>
              </a:spcBef>
              <a:spcAft>
                <a:spcPct val="0"/>
              </a:spcAft>
              <a:defRPr kumimoji="1">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6E2A05-1D59-4EE9-9A92-2C8502D2F64A}"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7534785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19163" y="746125"/>
            <a:ext cx="4968875" cy="3725863"/>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433FEAA8-9158-4AEF-BBF3-BB7956A77B06}" type="slidenum">
              <a:rPr kumimoji="1" lang="en-US" altLang="ja-JP"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66" rtl="0" eaLnBrk="1" fontAlgn="auto" latinLnBrk="0" hangingPunct="1">
                <a:lnSpc>
                  <a:spcPct val="100000"/>
                </a:lnSpc>
                <a:spcBef>
                  <a:spcPts val="0"/>
                </a:spcBef>
                <a:spcAft>
                  <a:spcPts val="0"/>
                </a:spcAft>
                <a:buClrTx/>
                <a:buSzTx/>
                <a:buFontTx/>
                <a:buNone/>
                <a:tabLst/>
                <a:defRPr/>
              </a:pPr>
              <a:t>145</a:t>
            </a:fld>
            <a:endParaRPr kumimoji="1" lang="en-US" altLang="ja-JP" sz="13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4501449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867BB540-7D4D-4449-BFD6-8123C66A18A0}"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66" rtl="0" eaLnBrk="1" fontAlgn="auto" latinLnBrk="0" hangingPunct="1">
                <a:lnSpc>
                  <a:spcPct val="100000"/>
                </a:lnSpc>
                <a:spcBef>
                  <a:spcPts val="0"/>
                </a:spcBef>
                <a:spcAft>
                  <a:spcPts val="0"/>
                </a:spcAft>
                <a:buClrTx/>
                <a:buSzTx/>
                <a:buFontTx/>
                <a:buNone/>
                <a:tabLst/>
                <a:defRPr/>
              </a:pPr>
              <a:t>146</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9224261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72050"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A3B74D-E5F7-454F-B21B-9FC112223066}"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4941670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826664" y="10261837"/>
            <a:ext cx="2928519" cy="54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3" tIns="46096" rIns="92193" bIns="46096" anchor="b"/>
          <a:lstStyle>
            <a:lvl1pPr eaLnBrk="0" hangingPunct="0">
              <a:defRPr kumimoji="1" sz="2000" b="1">
                <a:solidFill>
                  <a:schemeClr val="bg1"/>
                </a:solidFill>
                <a:latin typeface="HGS創英角ｺﾞｼｯｸUB" pitchFamily="50" charset="-128"/>
                <a:ea typeface="HGS創英角ｺﾞｼｯｸUB" pitchFamily="50" charset="-128"/>
              </a:defRPr>
            </a:lvl1pPr>
            <a:lvl2pPr marL="742950" indent="-285750" eaLnBrk="0" hangingPunct="0">
              <a:defRPr kumimoji="1" sz="2000" b="1">
                <a:solidFill>
                  <a:schemeClr val="bg1"/>
                </a:solidFill>
                <a:latin typeface="HGS創英角ｺﾞｼｯｸUB" pitchFamily="50" charset="-128"/>
                <a:ea typeface="HGS創英角ｺﾞｼｯｸUB" pitchFamily="50" charset="-128"/>
              </a:defRPr>
            </a:lvl2pPr>
            <a:lvl3pPr marL="1143000" indent="-228600" eaLnBrk="0" hangingPunct="0">
              <a:defRPr kumimoji="1" sz="2000" b="1">
                <a:solidFill>
                  <a:schemeClr val="bg1"/>
                </a:solidFill>
                <a:latin typeface="HGS創英角ｺﾞｼｯｸUB" pitchFamily="50" charset="-128"/>
                <a:ea typeface="HGS創英角ｺﾞｼｯｸUB" pitchFamily="50" charset="-128"/>
              </a:defRPr>
            </a:lvl3pPr>
            <a:lvl4pPr marL="1600200" indent="-228600" eaLnBrk="0" hangingPunct="0">
              <a:defRPr kumimoji="1" sz="2000" b="1">
                <a:solidFill>
                  <a:schemeClr val="bg1"/>
                </a:solidFill>
                <a:latin typeface="HGS創英角ｺﾞｼｯｸUB" pitchFamily="50" charset="-128"/>
                <a:ea typeface="HGS創英角ｺﾞｼｯｸUB" pitchFamily="50" charset="-128"/>
              </a:defRPr>
            </a:lvl4pPr>
            <a:lvl5pPr marL="2057400" indent="-228600" eaLnBrk="0" hangingPunct="0">
              <a:defRPr kumimoji="1" sz="2000" b="1">
                <a:solidFill>
                  <a:schemeClr val="bg1"/>
                </a:solidFill>
                <a:latin typeface="HGS創英角ｺﾞｼｯｸUB" pitchFamily="50" charset="-128"/>
                <a:ea typeface="HGS創英角ｺﾞｼｯｸUB" pitchFamily="50" charset="-128"/>
              </a:defRPr>
            </a:lvl5pPr>
            <a:lvl6pPr marL="2514600" indent="-228600" algn="ctr" eaLnBrk="0" fontAlgn="base" hangingPunct="0">
              <a:spcBef>
                <a:spcPct val="0"/>
              </a:spcBef>
              <a:spcAft>
                <a:spcPct val="0"/>
              </a:spcAft>
              <a:defRPr kumimoji="1" sz="2000" b="1">
                <a:solidFill>
                  <a:schemeClr val="bg1"/>
                </a:solidFill>
                <a:latin typeface="HGS創英角ｺﾞｼｯｸUB" pitchFamily="50" charset="-128"/>
                <a:ea typeface="HGS創英角ｺﾞｼｯｸUB" pitchFamily="50" charset="-128"/>
              </a:defRPr>
            </a:lvl6pPr>
            <a:lvl7pPr marL="2971800" indent="-228600" algn="ctr" eaLnBrk="0" fontAlgn="base" hangingPunct="0">
              <a:spcBef>
                <a:spcPct val="0"/>
              </a:spcBef>
              <a:spcAft>
                <a:spcPct val="0"/>
              </a:spcAft>
              <a:defRPr kumimoji="1" sz="2000" b="1">
                <a:solidFill>
                  <a:schemeClr val="bg1"/>
                </a:solidFill>
                <a:latin typeface="HGS創英角ｺﾞｼｯｸUB" pitchFamily="50" charset="-128"/>
                <a:ea typeface="HGS創英角ｺﾞｼｯｸUB" pitchFamily="50" charset="-128"/>
              </a:defRPr>
            </a:lvl7pPr>
            <a:lvl8pPr marL="3429000" indent="-228600" algn="ctr" eaLnBrk="0" fontAlgn="base" hangingPunct="0">
              <a:spcBef>
                <a:spcPct val="0"/>
              </a:spcBef>
              <a:spcAft>
                <a:spcPct val="0"/>
              </a:spcAft>
              <a:defRPr kumimoji="1" sz="2000" b="1">
                <a:solidFill>
                  <a:schemeClr val="bg1"/>
                </a:solidFill>
                <a:latin typeface="HGS創英角ｺﾞｼｯｸUB" pitchFamily="50" charset="-128"/>
                <a:ea typeface="HGS創英角ｺﾞｼｯｸUB" pitchFamily="50" charset="-128"/>
              </a:defRPr>
            </a:lvl8pPr>
            <a:lvl9pPr marL="3886200" indent="-228600" algn="ctr" eaLnBrk="0" fontAlgn="base" hangingPunct="0">
              <a:spcBef>
                <a:spcPct val="0"/>
              </a:spcBef>
              <a:spcAft>
                <a:spcPct val="0"/>
              </a:spcAft>
              <a:defRPr kumimoji="1" sz="2000" b="1">
                <a:solidFill>
                  <a:schemeClr val="bg1"/>
                </a:solidFill>
                <a:latin typeface="HGS創英角ｺﾞｼｯｸUB" pitchFamily="50" charset="-128"/>
                <a:ea typeface="HGS創英角ｺﾞｼｯｸUB" pitchFamily="50" charset="-128"/>
              </a:defRPr>
            </a:lvl9pPr>
          </a:lstStyle>
          <a:p>
            <a:pPr marL="0" marR="0" lvl="0" indent="0" algn="r" defTabSz="914266" rtl="0" eaLnBrk="1" fontAlgn="auto" latinLnBrk="0" hangingPunct="1">
              <a:lnSpc>
                <a:spcPct val="100000"/>
              </a:lnSpc>
              <a:spcBef>
                <a:spcPts val="0"/>
              </a:spcBef>
              <a:spcAft>
                <a:spcPts val="0"/>
              </a:spcAft>
              <a:buClrTx/>
              <a:buSzTx/>
              <a:buFontTx/>
              <a:buNone/>
              <a:tabLst/>
              <a:defRPr/>
            </a:pPr>
            <a:fld id="{E1C347C9-59ED-4E4F-9FB6-FE725C90E68F}" type="slidenum">
              <a:rPr kumimoji="1" lang="en-US" altLang="ja-JP" sz="1200" b="1" i="0" u="none" strike="noStrike" kern="1200" cap="none" spc="0" normalizeH="0" baseline="0" noProof="0">
                <a:ln>
                  <a:noFill/>
                </a:ln>
                <a:solidFill>
                  <a:prstClr val="black"/>
                </a:solidFill>
                <a:effectLst/>
                <a:uLnTx/>
                <a:uFillTx/>
                <a:latin typeface="Arial" charset="0"/>
                <a:ea typeface="ＭＳ Ｐゴシック" pitchFamily="50" charset="-128"/>
                <a:cs typeface="+mn-cs"/>
              </a:rPr>
              <a:pPr marL="0" marR="0" lvl="0" indent="0" algn="r" defTabSz="914266" rtl="0" eaLnBrk="1" fontAlgn="auto" latinLnBrk="0" hangingPunct="1">
                <a:lnSpc>
                  <a:spcPct val="100000"/>
                </a:lnSpc>
                <a:spcBef>
                  <a:spcPts val="0"/>
                </a:spcBef>
                <a:spcAft>
                  <a:spcPts val="0"/>
                </a:spcAft>
                <a:buClrTx/>
                <a:buSzTx/>
                <a:buFontTx/>
                <a:buNone/>
                <a:tabLst/>
                <a:defRPr/>
              </a:pPr>
              <a:t>149</a:t>
            </a:fld>
            <a:endParaRPr kumimoji="1" lang="en-US" altLang="ja-JP" sz="1200" b="1"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a:xfrm>
            <a:off x="488884" y="5086619"/>
            <a:ext cx="5852262" cy="5437540"/>
          </a:xfrm>
          <a:noFill/>
        </p:spPr>
        <p:txBody>
          <a:bodyPr lIns="0" tIns="0" rIns="0" bIns="0"/>
          <a:lstStyle/>
          <a:p>
            <a:pPr eaLnBrk="1" hangingPunct="1">
              <a:lnSpc>
                <a:spcPct val="110000"/>
              </a:lnSpc>
              <a:spcBef>
                <a:spcPct val="0"/>
              </a:spcBef>
            </a:pPr>
            <a:endParaRPr lang="ja-JP" altLang="en-US" sz="13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26602401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64797B1-0CA1-4753-B4EB-7056630438C7}" type="slidenum">
              <a:rPr kumimoji="1" lang="ja-JP" altLang="en-US" smtClean="0"/>
              <a:t>151</a:t>
            </a:fld>
            <a:endParaRPr kumimoji="1" lang="ja-JP" altLang="en-US"/>
          </a:p>
        </p:txBody>
      </p:sp>
    </p:spTree>
    <p:extLst>
      <p:ext uri="{BB962C8B-B14F-4D97-AF65-F5344CB8AC3E}">
        <p14:creationId xmlns:p14="http://schemas.microsoft.com/office/powerpoint/2010/main" val="1175979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39800" y="750888"/>
            <a:ext cx="5000625" cy="3751262"/>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EC20383E-FBA8-4BC3-9BA5-27668B12A746}" type="slidenum">
              <a:rPr lang="en-US" altLang="ja-JP" smtClean="0">
                <a:solidFill>
                  <a:prstClr val="black"/>
                </a:solidFill>
              </a:rPr>
              <a:pPr>
                <a:defRPr/>
              </a:pPr>
              <a:t>9</a:t>
            </a:fld>
            <a:endParaRPr lang="en-US" altLang="ja-JP">
              <a:solidFill>
                <a:prstClr val="black"/>
              </a:solidFill>
            </a:endParaRPr>
          </a:p>
        </p:txBody>
      </p:sp>
    </p:spTree>
    <p:extLst>
      <p:ext uri="{BB962C8B-B14F-4D97-AF65-F5344CB8AC3E}">
        <p14:creationId xmlns:p14="http://schemas.microsoft.com/office/powerpoint/2010/main" val="21295806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FE01BF2-6F40-4270-B634-F34189B4C341}" type="slidenum">
              <a:rPr kumimoji="1" lang="ja-JP" altLang="en-US" smtClean="0"/>
              <a:t>153</a:t>
            </a:fld>
            <a:endParaRPr kumimoji="1" lang="ja-JP" altLang="en-US"/>
          </a:p>
        </p:txBody>
      </p:sp>
      <p:sp>
        <p:nvSpPr>
          <p:cNvPr id="5" name="日付プレースホルダー 4"/>
          <p:cNvSpPr>
            <a:spLocks noGrp="1"/>
          </p:cNvSpPr>
          <p:nvPr>
            <p:ph type="dt" idx="11"/>
          </p:nvPr>
        </p:nvSpPr>
        <p:spPr/>
        <p:txBody>
          <a:bodyPr/>
          <a:lstStyle/>
          <a:p>
            <a:endParaRPr kumimoji="1" lang="ja-JP" altLang="en-US"/>
          </a:p>
        </p:txBody>
      </p:sp>
    </p:spTree>
    <p:extLst>
      <p:ext uri="{BB962C8B-B14F-4D97-AF65-F5344CB8AC3E}">
        <p14:creationId xmlns:p14="http://schemas.microsoft.com/office/powerpoint/2010/main" val="13358754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491C29F3-6A3A-4ED3-87DD-190008DCF418}" type="slidenum">
              <a:rPr kumimoji="1" lang="ja-JP" altLang="en-US" smtClean="0"/>
              <a:t>156</a:t>
            </a:fld>
            <a:endParaRPr kumimoji="1" lang="ja-JP" altLang="en-US"/>
          </a:p>
        </p:txBody>
      </p:sp>
    </p:spTree>
    <p:extLst>
      <p:ext uri="{BB962C8B-B14F-4D97-AF65-F5344CB8AC3E}">
        <p14:creationId xmlns:p14="http://schemas.microsoft.com/office/powerpoint/2010/main" val="1118334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9800" y="750888"/>
            <a:ext cx="5000625" cy="37512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7976347-805E-4FFF-9923-2C031D7650CD}" type="slidenum">
              <a:rPr lang="ja-JP" altLang="en-US" smtClean="0">
                <a:solidFill>
                  <a:prstClr val="black"/>
                </a:solidFill>
              </a:rPr>
              <a:pPr/>
              <a:t>10</a:t>
            </a:fld>
            <a:endParaRPr lang="ja-JP" altLang="en-US" dirty="0">
              <a:solidFill>
                <a:prstClr val="black"/>
              </a:solidFill>
            </a:endParaRPr>
          </a:p>
        </p:txBody>
      </p:sp>
    </p:spTree>
    <p:extLst>
      <p:ext uri="{BB962C8B-B14F-4D97-AF65-F5344CB8AC3E}">
        <p14:creationId xmlns:p14="http://schemas.microsoft.com/office/powerpoint/2010/main" val="445315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9800" y="750888"/>
            <a:ext cx="5000625" cy="37512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6E399A0-F826-4363-986B-681FC2772CE1}" type="slidenum">
              <a:rPr lang="ja-JP" altLang="en-US" smtClean="0">
                <a:solidFill>
                  <a:prstClr val="black"/>
                </a:solidFill>
              </a:rPr>
              <a:pPr/>
              <a:t>21</a:t>
            </a:fld>
            <a:endParaRPr lang="ja-JP" altLang="en-US">
              <a:solidFill>
                <a:prstClr val="black"/>
              </a:solidFill>
            </a:endParaRPr>
          </a:p>
        </p:txBody>
      </p:sp>
    </p:spTree>
    <p:extLst>
      <p:ext uri="{BB962C8B-B14F-4D97-AF65-F5344CB8AC3E}">
        <p14:creationId xmlns:p14="http://schemas.microsoft.com/office/powerpoint/2010/main" val="3081440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6ADB22-2640-4703-9D88-EA3D662CF611}" type="slidenum">
              <a:rPr kumimoji="0" lang="ja-JP" altLang="en-US" sz="1200" b="0" i="0" u="none" strike="noStrike" kern="1200" cap="none" spc="0" normalizeH="0" baseline="0" noProof="0" smtClean="0">
                <a:ln>
                  <a:noFill/>
                </a:ln>
                <a:solidFill>
                  <a:prstClr val="black"/>
                </a:solidFill>
                <a:effectLst/>
                <a:uLnTx/>
                <a:uFillTx/>
                <a:latin typeface="Calibri"/>
                <a:ea typeface="ＭＳ Ｐゴシック"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ja-JP" altLang="en-US" sz="1200" b="0" i="0" u="none" strike="noStrike" kern="1200" cap="none" spc="0" normalizeH="0" baseline="0" noProof="0">
              <a:ln>
                <a:noFill/>
              </a:ln>
              <a:solidFill>
                <a:prstClr val="black"/>
              </a:solidFill>
              <a:effectLst/>
              <a:uLnTx/>
              <a:uFillTx/>
              <a:latin typeface="Calibri"/>
              <a:ea typeface="ＭＳ Ｐゴシック" pitchFamily="50" charset="-128"/>
              <a:cs typeface="+mn-cs"/>
            </a:endParaRPr>
          </a:p>
        </p:txBody>
      </p:sp>
    </p:spTree>
    <p:extLst>
      <p:ext uri="{BB962C8B-B14F-4D97-AF65-F5344CB8AC3E}">
        <p14:creationId xmlns:p14="http://schemas.microsoft.com/office/powerpoint/2010/main" val="1205895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5" name="Footer Placeholder 4"/>
          <p:cNvSpPr>
            <a:spLocks noGrp="1"/>
          </p:cNvSpPr>
          <p:nvPr>
            <p:ph type="ftr" sz="quarter" idx="11"/>
          </p:nvPr>
        </p:nvSpPr>
        <p:spPr>
          <a:xfrm>
            <a:off x="0" y="6669360"/>
            <a:ext cx="9144000" cy="168993"/>
          </a:xfrm>
        </p:spPr>
        <p:txBody>
          <a:bodyPr/>
          <a:lstStyle>
            <a:lvl1pPr>
              <a:defRPr sz="800"/>
            </a:lvl1pPr>
          </a:lstStyle>
          <a:p>
            <a:pPr>
              <a:defRPr/>
            </a:pPr>
            <a:r>
              <a:rPr kumimoji="1" lang="ja-JP" altLang="en-US" smtClean="0"/>
              <a:t>平成</a:t>
            </a:r>
            <a:r>
              <a:rPr kumimoji="1" lang="en-US" altLang="ja-JP" smtClean="0"/>
              <a:t>30</a:t>
            </a:r>
            <a:r>
              <a:rPr kumimoji="1" lang="ja-JP" altLang="en-US" smtClean="0"/>
              <a:t>年度障害者総合福祉推進事業に基づく新カリキュラムによる相談支援従事者養成研修</a:t>
            </a:r>
            <a:r>
              <a:rPr kumimoji="1" lang="en-US" altLang="ja-JP" smtClean="0"/>
              <a:t>(</a:t>
            </a:r>
            <a:r>
              <a:rPr kumimoji="1" lang="ja-JP" altLang="en-US" smtClean="0"/>
              <a:t>現任研修</a:t>
            </a:r>
            <a:r>
              <a:rPr kumimoji="1" lang="en-US" altLang="ja-JP" smtClean="0"/>
              <a:t>) </a:t>
            </a:r>
            <a:r>
              <a:rPr kumimoji="1" lang="ja-JP" altLang="en-US" smtClean="0"/>
              <a:t>を令和元年度版に改訂したもの</a:t>
            </a:r>
            <a:endParaRPr kumimoji="1" lang="ja-JP" altLang="en-US" dirty="0" smtClean="0"/>
          </a:p>
        </p:txBody>
      </p:sp>
      <p:sp>
        <p:nvSpPr>
          <p:cNvPr id="6" name="Slide Number Placeholder 5"/>
          <p:cNvSpPr>
            <a:spLocks noGrp="1"/>
          </p:cNvSpPr>
          <p:nvPr>
            <p:ph type="sldNum" sz="quarter" idx="12"/>
          </p:nvPr>
        </p:nvSpPr>
        <p:spPr>
          <a:xfrm>
            <a:off x="6979096" y="6448251"/>
            <a:ext cx="2057400" cy="365125"/>
          </a:xfrm>
        </p:spPr>
        <p:txBody>
          <a:bodyPr/>
          <a:lstStyle/>
          <a:p>
            <a:pPr>
              <a:defRPr/>
            </a:pPr>
            <a:fld id="{F90A3C79-1AFD-481B-B685-7933BCD0898B}" type="slidenum">
              <a:rPr lang="en-US" altLang="ja-JP" smtClean="0"/>
              <a:pPr>
                <a:defRPr/>
              </a:pPr>
              <a:t>‹#›</a:t>
            </a:fld>
            <a:endParaRPr lang="en-US" altLang="ja-JP"/>
          </a:p>
        </p:txBody>
      </p:sp>
    </p:spTree>
    <p:extLst>
      <p:ext uri="{BB962C8B-B14F-4D97-AF65-F5344CB8AC3E}">
        <p14:creationId xmlns:p14="http://schemas.microsoft.com/office/powerpoint/2010/main" val="3409436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pPr>
              <a:defRPr/>
            </a:pPr>
            <a:fld id="{3182B7A4-4032-412C-9EEB-C2EDEE8C60B0}" type="datetime1">
              <a:rPr lang="ja-JP" altLang="en-US" smtClean="0"/>
              <a:t>2019/10/9</a:t>
            </a:fld>
            <a:endParaRPr lang="en-US" altLang="ja-JP"/>
          </a:p>
        </p:txBody>
      </p:sp>
      <p:sp>
        <p:nvSpPr>
          <p:cNvPr id="5" name="Footer Placeholder 4"/>
          <p:cNvSpPr>
            <a:spLocks noGrp="1"/>
          </p:cNvSpPr>
          <p:nvPr>
            <p:ph type="ftr" sz="quarter" idx="11"/>
          </p:nvPr>
        </p:nvSpPr>
        <p:spPr/>
        <p:txBody>
          <a:body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en-US" altLang="ja-JP"/>
          </a:p>
        </p:txBody>
      </p:sp>
      <p:sp>
        <p:nvSpPr>
          <p:cNvPr id="6" name="Slide Number Placeholder 5"/>
          <p:cNvSpPr>
            <a:spLocks noGrp="1"/>
          </p:cNvSpPr>
          <p:nvPr>
            <p:ph type="sldNum" sz="quarter" idx="12"/>
          </p:nvPr>
        </p:nvSpPr>
        <p:spPr/>
        <p:txBody>
          <a:bodyPr/>
          <a:lstStyle/>
          <a:p>
            <a:pPr>
              <a:defRPr/>
            </a:pPr>
            <a:fld id="{C993D762-CD5B-413A-A315-DE9E2B4EBB0A}" type="slidenum">
              <a:rPr lang="en-US" altLang="ja-JP" smtClean="0"/>
              <a:pPr>
                <a:defRPr/>
              </a:pPr>
              <a:t>‹#›</a:t>
            </a:fld>
            <a:endParaRPr lang="en-US" altLang="ja-JP"/>
          </a:p>
        </p:txBody>
      </p:sp>
    </p:spTree>
    <p:extLst>
      <p:ext uri="{BB962C8B-B14F-4D97-AF65-F5344CB8AC3E}">
        <p14:creationId xmlns:p14="http://schemas.microsoft.com/office/powerpoint/2010/main" val="2971705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pPr>
              <a:defRPr/>
            </a:pPr>
            <a:fld id="{BE2246F1-49BB-4EE1-B947-774FFFF76628}" type="datetime1">
              <a:rPr lang="ja-JP" altLang="en-US" smtClean="0"/>
              <a:t>2019/10/9</a:t>
            </a:fld>
            <a:endParaRPr lang="en-US" altLang="ja-JP"/>
          </a:p>
        </p:txBody>
      </p:sp>
      <p:sp>
        <p:nvSpPr>
          <p:cNvPr id="5" name="Footer Placeholder 4"/>
          <p:cNvSpPr>
            <a:spLocks noGrp="1"/>
          </p:cNvSpPr>
          <p:nvPr>
            <p:ph type="ftr" sz="quarter" idx="11"/>
          </p:nvPr>
        </p:nvSpPr>
        <p:spPr/>
        <p:txBody>
          <a:body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en-US" altLang="ja-JP"/>
          </a:p>
        </p:txBody>
      </p:sp>
      <p:sp>
        <p:nvSpPr>
          <p:cNvPr id="6" name="Slide Number Placeholder 5"/>
          <p:cNvSpPr>
            <a:spLocks noGrp="1"/>
          </p:cNvSpPr>
          <p:nvPr>
            <p:ph type="sldNum" sz="quarter" idx="12"/>
          </p:nvPr>
        </p:nvSpPr>
        <p:spPr/>
        <p:txBody>
          <a:bodyPr/>
          <a:lstStyle/>
          <a:p>
            <a:pPr>
              <a:defRPr/>
            </a:pPr>
            <a:fld id="{C993D762-CD5B-413A-A315-DE9E2B4EBB0A}" type="slidenum">
              <a:rPr lang="en-US" altLang="ja-JP" smtClean="0"/>
              <a:pPr>
                <a:defRPr/>
              </a:pPr>
              <a:t>‹#›</a:t>
            </a:fld>
            <a:endParaRPr lang="en-US" altLang="ja-JP"/>
          </a:p>
        </p:txBody>
      </p:sp>
    </p:spTree>
    <p:extLst>
      <p:ext uri="{BB962C8B-B14F-4D97-AF65-F5344CB8AC3E}">
        <p14:creationId xmlns:p14="http://schemas.microsoft.com/office/powerpoint/2010/main" val="2418907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日付プレースホルダ 3"/>
          <p:cNvSpPr>
            <a:spLocks noGrp="1" noChangeArrowheads="1"/>
          </p:cNvSpPr>
          <p:nvPr>
            <p:ph type="dt" sz="half" idx="10"/>
          </p:nvPr>
        </p:nvSpPr>
        <p:spPr>
          <a:ln/>
        </p:spPr>
        <p:txBody>
          <a:bodyPr/>
          <a:lstStyle>
            <a:lvl1pPr>
              <a:defRPr/>
            </a:lvl1pPr>
          </a:lstStyle>
          <a:p>
            <a:pPr>
              <a:defRPr/>
            </a:pPr>
            <a:fld id="{EEFB5A3E-E1F8-4FDA-B108-4708F6895EF1}" type="datetime1">
              <a:rPr lang="ja-JP" altLang="en-US" sz="1662" smtClean="0">
                <a:solidFill>
                  <a:schemeClr val="tx1"/>
                </a:solidFill>
              </a:rPr>
              <a:t>2019/10/9</a:t>
            </a:fld>
            <a:endParaRPr lang="ja-JP" altLang="en-US" sz="1662">
              <a:solidFill>
                <a:schemeClr val="tx1"/>
              </a:solidFill>
            </a:endParaRPr>
          </a:p>
        </p:txBody>
      </p:sp>
      <p:sp>
        <p:nvSpPr>
          <p:cNvPr id="4" name="フッター プレースホルダ 4"/>
          <p:cNvSpPr>
            <a:spLocks noGrp="1" noChangeArrowheads="1"/>
          </p:cNvSpPr>
          <p:nvPr>
            <p:ph type="ftr" sz="quarter" idx="11"/>
          </p:nvPr>
        </p:nvSpPr>
        <p:spPr>
          <a:ln/>
        </p:spPr>
        <p:txBody>
          <a:bodyPr/>
          <a:lstStyle>
            <a:lvl1pPr>
              <a:defRPr/>
            </a:lvl1p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ja-JP" altLang="ja-JP"/>
          </a:p>
        </p:txBody>
      </p:sp>
      <p:sp>
        <p:nvSpPr>
          <p:cNvPr id="5" name="スライド番号プレースホルダ 5"/>
          <p:cNvSpPr>
            <a:spLocks noGrp="1" noChangeArrowheads="1"/>
          </p:cNvSpPr>
          <p:nvPr>
            <p:ph type="sldNum" sz="quarter" idx="12"/>
          </p:nvPr>
        </p:nvSpPr>
        <p:spPr>
          <a:ln/>
        </p:spPr>
        <p:txBody>
          <a:bodyPr/>
          <a:lstStyle>
            <a:lvl1pPr>
              <a:defRPr/>
            </a:lvl1pPr>
          </a:lstStyle>
          <a:p>
            <a:pPr>
              <a:defRPr/>
            </a:pPr>
            <a:fld id="{59DCADD6-EAD8-482C-AF59-1BC07AF25A5E}" type="slidenum">
              <a:rPr lang="ja-JP" altLang="en-US"/>
              <a:pPr>
                <a:defRPr/>
              </a:pPr>
              <a:t>‹#›</a:t>
            </a:fld>
            <a:endParaRPr lang="ja-JP" altLang="en-US" sz="1662">
              <a:solidFill>
                <a:schemeClr val="tx1"/>
              </a:solidFill>
            </a:endParaRPr>
          </a:p>
        </p:txBody>
      </p:sp>
    </p:spTree>
    <p:extLst>
      <p:ext uri="{BB962C8B-B14F-4D97-AF65-F5344CB8AC3E}">
        <p14:creationId xmlns:p14="http://schemas.microsoft.com/office/powerpoint/2010/main" val="896052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44"/>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fld id="{DCB0133E-8C74-480A-A2EF-B96A592B2E79}" type="datetime1">
              <a:rPr lang="ja-JP" altLang="en-US" smtClean="0">
                <a:solidFill>
                  <a:prstClr val="black"/>
                </a:solidFill>
              </a:rPr>
              <a:t>2019/10/9</a:t>
            </a:fld>
            <a:endParaRPr lang="en-US" altLang="ja-JP">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ja-JP" altLang="en-US" smtClean="0">
                <a:solidFill>
                  <a:prstClr val="black"/>
                </a:solidFill>
              </a:rPr>
              <a:t>平成</a:t>
            </a:r>
            <a:r>
              <a:rPr lang="en-US" altLang="ja-JP" smtClean="0">
                <a:solidFill>
                  <a:prstClr val="black"/>
                </a:solidFill>
              </a:rPr>
              <a:t>30</a:t>
            </a:r>
            <a:r>
              <a:rPr lang="ja-JP" altLang="en-US" smtClean="0">
                <a:solidFill>
                  <a:prstClr val="black"/>
                </a:solidFill>
              </a:rPr>
              <a:t>年度障害者総合福祉推進事業に基づく新カリキュラムによる相談支援従事者養成研修</a:t>
            </a:r>
            <a:r>
              <a:rPr lang="en-US" altLang="ja-JP" smtClean="0">
                <a:solidFill>
                  <a:prstClr val="black"/>
                </a:solidFill>
              </a:rPr>
              <a:t>(</a:t>
            </a:r>
            <a:r>
              <a:rPr lang="ja-JP" altLang="en-US" smtClean="0">
                <a:solidFill>
                  <a:prstClr val="black"/>
                </a:solidFill>
              </a:rPr>
              <a:t>現任研修</a:t>
            </a:r>
            <a:r>
              <a:rPr lang="en-US" altLang="ja-JP" smtClean="0">
                <a:solidFill>
                  <a:prstClr val="black"/>
                </a:solidFill>
              </a:rPr>
              <a:t>) </a:t>
            </a:r>
            <a:r>
              <a:rPr lang="ja-JP" altLang="en-US" smtClean="0">
                <a:solidFill>
                  <a:prstClr val="black"/>
                </a:solidFill>
              </a:rPr>
              <a:t>を令和元年度版に改訂したもの</a:t>
            </a:r>
            <a:endParaRPr lang="en-US" altLang="ja-JP">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981C63-A0E2-43AD-9010-E10DD17E3286}"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4228446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668"/>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6" y="3886200"/>
            <a:ext cx="6400800" cy="1752600"/>
          </a:xfrm>
        </p:spPr>
        <p:txBody>
          <a:bodyPr/>
          <a:lstStyle>
            <a:lvl1pPr marL="0" indent="0" algn="ctr">
              <a:buNone/>
              <a:defRPr>
                <a:solidFill>
                  <a:schemeClr val="tx1">
                    <a:tint val="75000"/>
                  </a:schemeClr>
                </a:solidFill>
              </a:defRPr>
            </a:lvl1pPr>
            <a:lvl2pPr marL="421640" indent="0" algn="ctr">
              <a:buNone/>
              <a:defRPr>
                <a:solidFill>
                  <a:schemeClr val="tx1">
                    <a:tint val="75000"/>
                  </a:schemeClr>
                </a:solidFill>
              </a:defRPr>
            </a:lvl2pPr>
            <a:lvl3pPr marL="843280" indent="0" algn="ctr">
              <a:buNone/>
              <a:defRPr>
                <a:solidFill>
                  <a:schemeClr val="tx1">
                    <a:tint val="75000"/>
                  </a:schemeClr>
                </a:solidFill>
              </a:defRPr>
            </a:lvl3pPr>
            <a:lvl4pPr marL="1264918" indent="0" algn="ctr">
              <a:buNone/>
              <a:defRPr>
                <a:solidFill>
                  <a:schemeClr val="tx1">
                    <a:tint val="75000"/>
                  </a:schemeClr>
                </a:solidFill>
              </a:defRPr>
            </a:lvl4pPr>
            <a:lvl5pPr marL="1686555" indent="0" algn="ctr">
              <a:buNone/>
              <a:defRPr>
                <a:solidFill>
                  <a:schemeClr val="tx1">
                    <a:tint val="75000"/>
                  </a:schemeClr>
                </a:solidFill>
              </a:defRPr>
            </a:lvl5pPr>
            <a:lvl6pPr marL="2108194" indent="0" algn="ctr">
              <a:buNone/>
              <a:defRPr>
                <a:solidFill>
                  <a:schemeClr val="tx1">
                    <a:tint val="75000"/>
                  </a:schemeClr>
                </a:solidFill>
              </a:defRPr>
            </a:lvl6pPr>
            <a:lvl7pPr marL="2529832" indent="0" algn="ctr">
              <a:buNone/>
              <a:defRPr>
                <a:solidFill>
                  <a:schemeClr val="tx1">
                    <a:tint val="75000"/>
                  </a:schemeClr>
                </a:solidFill>
              </a:defRPr>
            </a:lvl7pPr>
            <a:lvl8pPr marL="2951472" indent="0" algn="ctr">
              <a:buNone/>
              <a:defRPr>
                <a:solidFill>
                  <a:schemeClr val="tx1">
                    <a:tint val="75000"/>
                  </a:schemeClr>
                </a:solidFill>
              </a:defRPr>
            </a:lvl8pPr>
            <a:lvl9pPr marL="3373112"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5095ACC-4FA4-4868-A823-423A8AE73966}" type="datetime1">
              <a:rPr lang="ja-JP" altLang="en-US" smtClean="0"/>
              <a:t>2019/10/9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64D64DDF-B058-4171-8765-6D1C1466F4CC}" type="slidenum">
              <a:rPr lang="ja-JP" altLang="en-US"/>
              <a:pPr>
                <a:defRPr/>
              </a:pPr>
              <a:t>‹#›</a:t>
            </a:fld>
            <a:endParaRPr lang="ja-JP" altLang="en-US"/>
          </a:p>
        </p:txBody>
      </p:sp>
    </p:spTree>
    <p:extLst>
      <p:ext uri="{BB962C8B-B14F-4D97-AF65-F5344CB8AC3E}">
        <p14:creationId xmlns:p14="http://schemas.microsoft.com/office/powerpoint/2010/main" val="4274695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9CBF22D7-6881-4CBB-90A5-C06581480A4A}" type="datetime1">
              <a:rPr lang="ja-JP" altLang="en-US" smtClean="0"/>
              <a:t>2019/10/9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7927FC21-91B3-4F19-A8F0-33CB94BDEB66}" type="slidenum">
              <a:rPr lang="ja-JP" altLang="en-US"/>
              <a:pPr>
                <a:defRPr/>
              </a:pPr>
              <a:t>‹#›</a:t>
            </a:fld>
            <a:endParaRPr lang="ja-JP" altLang="en-US"/>
          </a:p>
        </p:txBody>
      </p:sp>
    </p:spTree>
    <p:extLst>
      <p:ext uri="{BB962C8B-B14F-4D97-AF65-F5344CB8AC3E}">
        <p14:creationId xmlns:p14="http://schemas.microsoft.com/office/powerpoint/2010/main" val="1178586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436" y="4407148"/>
            <a:ext cx="7772400" cy="1362075"/>
          </a:xfrm>
        </p:spPr>
        <p:txBody>
          <a:bodyPr anchor="t"/>
          <a:lstStyle>
            <a:lvl1pPr algn="l">
              <a:defRPr sz="3692"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436" y="2906732"/>
            <a:ext cx="7772400" cy="1500187"/>
          </a:xfrm>
        </p:spPr>
        <p:txBody>
          <a:bodyPr anchor="b"/>
          <a:lstStyle>
            <a:lvl1pPr marL="0" indent="0">
              <a:buNone/>
              <a:defRPr sz="1846">
                <a:solidFill>
                  <a:schemeClr val="tx1">
                    <a:tint val="75000"/>
                  </a:schemeClr>
                </a:solidFill>
              </a:defRPr>
            </a:lvl1pPr>
            <a:lvl2pPr marL="421640" indent="0">
              <a:buNone/>
              <a:defRPr sz="1662">
                <a:solidFill>
                  <a:schemeClr val="tx1">
                    <a:tint val="75000"/>
                  </a:schemeClr>
                </a:solidFill>
              </a:defRPr>
            </a:lvl2pPr>
            <a:lvl3pPr marL="843280" indent="0">
              <a:buNone/>
              <a:defRPr sz="1477">
                <a:solidFill>
                  <a:schemeClr val="tx1">
                    <a:tint val="75000"/>
                  </a:schemeClr>
                </a:solidFill>
              </a:defRPr>
            </a:lvl3pPr>
            <a:lvl4pPr marL="1264918" indent="0">
              <a:buNone/>
              <a:defRPr sz="1292">
                <a:solidFill>
                  <a:schemeClr val="tx1">
                    <a:tint val="75000"/>
                  </a:schemeClr>
                </a:solidFill>
              </a:defRPr>
            </a:lvl4pPr>
            <a:lvl5pPr marL="1686555" indent="0">
              <a:buNone/>
              <a:defRPr sz="1292">
                <a:solidFill>
                  <a:schemeClr val="tx1">
                    <a:tint val="75000"/>
                  </a:schemeClr>
                </a:solidFill>
              </a:defRPr>
            </a:lvl5pPr>
            <a:lvl6pPr marL="2108194" indent="0">
              <a:buNone/>
              <a:defRPr sz="1292">
                <a:solidFill>
                  <a:schemeClr val="tx1">
                    <a:tint val="75000"/>
                  </a:schemeClr>
                </a:solidFill>
              </a:defRPr>
            </a:lvl6pPr>
            <a:lvl7pPr marL="2529832" indent="0">
              <a:buNone/>
              <a:defRPr sz="1292">
                <a:solidFill>
                  <a:schemeClr val="tx1">
                    <a:tint val="75000"/>
                  </a:schemeClr>
                </a:solidFill>
              </a:defRPr>
            </a:lvl7pPr>
            <a:lvl8pPr marL="2951472" indent="0">
              <a:buNone/>
              <a:defRPr sz="1292">
                <a:solidFill>
                  <a:schemeClr val="tx1">
                    <a:tint val="75000"/>
                  </a:schemeClr>
                </a:solidFill>
              </a:defRPr>
            </a:lvl8pPr>
            <a:lvl9pPr marL="3373112" indent="0">
              <a:buNone/>
              <a:defRPr sz="1292">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B6FB741A-C019-4D12-9708-DB0CFF1D189B}" type="datetime1">
              <a:rPr lang="ja-JP" altLang="en-US" smtClean="0"/>
              <a:t>2019/10/9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07153662-4345-479E-9336-EE273FB7EEA5}" type="slidenum">
              <a:rPr lang="ja-JP" altLang="en-US"/>
              <a:pPr>
                <a:defRPr/>
              </a:pPr>
              <a:t>‹#›</a:t>
            </a:fld>
            <a:endParaRPr lang="ja-JP" altLang="en-US"/>
          </a:p>
        </p:txBody>
      </p:sp>
    </p:spTree>
    <p:extLst>
      <p:ext uri="{BB962C8B-B14F-4D97-AF65-F5344CB8AC3E}">
        <p14:creationId xmlns:p14="http://schemas.microsoft.com/office/powerpoint/2010/main" val="3672033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15" y="1600225"/>
            <a:ext cx="4044462"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2352" y="1600225"/>
            <a:ext cx="4044462"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8A6EF34F-201D-4B1E-825E-0E6B1B226AFD}" type="datetime1">
              <a:rPr lang="ja-JP" altLang="en-US" smtClean="0"/>
              <a:t>2019/10/9</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7E5A368D-6E68-43C4-B3DC-2055BDBA62B0}" type="slidenum">
              <a:rPr lang="ja-JP" altLang="en-US"/>
              <a:pPr>
                <a:defRPr/>
              </a:pPr>
              <a:t>‹#›</a:t>
            </a:fld>
            <a:endParaRPr lang="ja-JP" altLang="en-US"/>
          </a:p>
        </p:txBody>
      </p:sp>
    </p:spTree>
    <p:extLst>
      <p:ext uri="{BB962C8B-B14F-4D97-AF65-F5344CB8AC3E}">
        <p14:creationId xmlns:p14="http://schemas.microsoft.com/office/powerpoint/2010/main" val="2972817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72" y="1535113"/>
            <a:ext cx="4040065" cy="639762"/>
          </a:xfrm>
        </p:spPr>
        <p:txBody>
          <a:bodyPr anchor="b"/>
          <a:lstStyle>
            <a:lvl1pPr marL="0" indent="0">
              <a:buNone/>
              <a:defRPr sz="2215" b="1"/>
            </a:lvl1pPr>
            <a:lvl2pPr marL="421640" indent="0">
              <a:buNone/>
              <a:defRPr sz="1846" b="1"/>
            </a:lvl2pPr>
            <a:lvl3pPr marL="843280" indent="0">
              <a:buNone/>
              <a:defRPr sz="1662" b="1"/>
            </a:lvl3pPr>
            <a:lvl4pPr marL="1264918" indent="0">
              <a:buNone/>
              <a:defRPr sz="1477" b="1"/>
            </a:lvl4pPr>
            <a:lvl5pPr marL="1686555" indent="0">
              <a:buNone/>
              <a:defRPr sz="1477" b="1"/>
            </a:lvl5pPr>
            <a:lvl6pPr marL="2108194" indent="0">
              <a:buNone/>
              <a:defRPr sz="1477" b="1"/>
            </a:lvl6pPr>
            <a:lvl7pPr marL="2529832" indent="0">
              <a:buNone/>
              <a:defRPr sz="1477" b="1"/>
            </a:lvl7pPr>
            <a:lvl8pPr marL="2951472" indent="0">
              <a:buNone/>
              <a:defRPr sz="1477" b="1"/>
            </a:lvl8pPr>
            <a:lvl9pPr marL="3373112" indent="0">
              <a:buNone/>
              <a:defRPr sz="1477"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72" y="2174875"/>
            <a:ext cx="4040065"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306" y="1535113"/>
            <a:ext cx="4041531" cy="639762"/>
          </a:xfrm>
        </p:spPr>
        <p:txBody>
          <a:bodyPr anchor="b"/>
          <a:lstStyle>
            <a:lvl1pPr marL="0" indent="0">
              <a:buNone/>
              <a:defRPr sz="2215" b="1"/>
            </a:lvl1pPr>
            <a:lvl2pPr marL="421640" indent="0">
              <a:buNone/>
              <a:defRPr sz="1846" b="1"/>
            </a:lvl2pPr>
            <a:lvl3pPr marL="843280" indent="0">
              <a:buNone/>
              <a:defRPr sz="1662" b="1"/>
            </a:lvl3pPr>
            <a:lvl4pPr marL="1264918" indent="0">
              <a:buNone/>
              <a:defRPr sz="1477" b="1"/>
            </a:lvl4pPr>
            <a:lvl5pPr marL="1686555" indent="0">
              <a:buNone/>
              <a:defRPr sz="1477" b="1"/>
            </a:lvl5pPr>
            <a:lvl6pPr marL="2108194" indent="0">
              <a:buNone/>
              <a:defRPr sz="1477" b="1"/>
            </a:lvl6pPr>
            <a:lvl7pPr marL="2529832" indent="0">
              <a:buNone/>
              <a:defRPr sz="1477" b="1"/>
            </a:lvl7pPr>
            <a:lvl8pPr marL="2951472" indent="0">
              <a:buNone/>
              <a:defRPr sz="1477" b="1"/>
            </a:lvl8pPr>
            <a:lvl9pPr marL="3373112" indent="0">
              <a:buNone/>
              <a:defRPr sz="1477"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306" y="2174875"/>
            <a:ext cx="4041531"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A889E891-5D0D-4226-9BC2-29F18D1F0B14}" type="datetime1">
              <a:rPr lang="ja-JP" altLang="en-US" smtClean="0"/>
              <a:t>2019/10/9</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2ACD8FFA-65AF-47D8-A52A-7620F143662C}" type="slidenum">
              <a:rPr lang="ja-JP" altLang="en-US"/>
              <a:pPr>
                <a:defRPr/>
              </a:pPr>
              <a:t>‹#›</a:t>
            </a:fld>
            <a:endParaRPr lang="ja-JP" altLang="en-US"/>
          </a:p>
        </p:txBody>
      </p:sp>
    </p:spTree>
    <p:extLst>
      <p:ext uri="{BB962C8B-B14F-4D97-AF65-F5344CB8AC3E}">
        <p14:creationId xmlns:p14="http://schemas.microsoft.com/office/powerpoint/2010/main" val="1846803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2AF64B7C-CFE9-4480-8007-E40FE1151522}" type="datetime1">
              <a:rPr lang="ja-JP" altLang="en-US" smtClean="0"/>
              <a:t>2019/10/9</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ECEF0CBE-0F8C-40F0-9476-432036EB1270}" type="slidenum">
              <a:rPr lang="ja-JP" altLang="en-US"/>
              <a:pPr>
                <a:defRPr/>
              </a:pPr>
              <a:t>‹#›</a:t>
            </a:fld>
            <a:endParaRPr lang="ja-JP" altLang="en-US"/>
          </a:p>
        </p:txBody>
      </p:sp>
    </p:spTree>
    <p:extLst>
      <p:ext uri="{BB962C8B-B14F-4D97-AF65-F5344CB8AC3E}">
        <p14:creationId xmlns:p14="http://schemas.microsoft.com/office/powerpoint/2010/main" val="984343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Footer Placeholder 4"/>
          <p:cNvSpPr>
            <a:spLocks noGrp="1"/>
          </p:cNvSpPr>
          <p:nvPr>
            <p:ph type="ftr" sz="quarter" idx="11"/>
          </p:nvPr>
        </p:nvSpPr>
        <p:spPr>
          <a:xfrm>
            <a:off x="0" y="6669360"/>
            <a:ext cx="9144000" cy="168993"/>
          </a:xfrm>
        </p:spPr>
        <p:txBody>
          <a:bodyPr/>
          <a:lstStyle>
            <a:lvl1pPr>
              <a:defRPr sz="800"/>
            </a:lvl1pPr>
          </a:lstStyle>
          <a:p>
            <a:pPr>
              <a:defRPr/>
            </a:pPr>
            <a:r>
              <a:rPr kumimoji="1" lang="ja-JP" altLang="en-US" smtClean="0"/>
              <a:t>平成</a:t>
            </a:r>
            <a:r>
              <a:rPr kumimoji="1" lang="en-US" altLang="ja-JP" smtClean="0"/>
              <a:t>30</a:t>
            </a:r>
            <a:r>
              <a:rPr kumimoji="1" lang="ja-JP" altLang="en-US" smtClean="0"/>
              <a:t>年度障害者総合福祉推進事業に基づく新カリキュラムによる相談支援従事者養成研修</a:t>
            </a:r>
            <a:r>
              <a:rPr kumimoji="1" lang="en-US" altLang="ja-JP" smtClean="0"/>
              <a:t>(</a:t>
            </a:r>
            <a:r>
              <a:rPr kumimoji="1" lang="ja-JP" altLang="en-US" smtClean="0"/>
              <a:t>現任研修</a:t>
            </a:r>
            <a:r>
              <a:rPr kumimoji="1" lang="en-US" altLang="ja-JP" smtClean="0"/>
              <a:t>) </a:t>
            </a:r>
            <a:r>
              <a:rPr kumimoji="1" lang="ja-JP" altLang="en-US" smtClean="0"/>
              <a:t>を令和元年度版に改訂したもの</a:t>
            </a:r>
            <a:endParaRPr kumimoji="1" lang="ja-JP" altLang="en-US" dirty="0" smtClean="0"/>
          </a:p>
        </p:txBody>
      </p:sp>
      <p:sp>
        <p:nvSpPr>
          <p:cNvPr id="6" name="Slide Number Placeholder 5"/>
          <p:cNvSpPr>
            <a:spLocks noGrp="1"/>
          </p:cNvSpPr>
          <p:nvPr>
            <p:ph type="sldNum" sz="quarter" idx="12"/>
          </p:nvPr>
        </p:nvSpPr>
        <p:spPr>
          <a:xfrm>
            <a:off x="6948264" y="6448251"/>
            <a:ext cx="2057400" cy="365125"/>
          </a:xfrm>
        </p:spPr>
        <p:txBody>
          <a:bodyPr/>
          <a:lstStyle/>
          <a:p>
            <a:pPr>
              <a:defRPr/>
            </a:pPr>
            <a:fld id="{804D6B79-3AEB-42FE-A736-A41F7AEA0445}" type="slidenum">
              <a:rPr lang="en-US" altLang="ja-JP" smtClean="0"/>
              <a:pPr>
                <a:defRPr/>
              </a:pPr>
              <a:t>‹#›</a:t>
            </a:fld>
            <a:endParaRPr lang="en-US" altLang="ja-JP"/>
          </a:p>
        </p:txBody>
      </p:sp>
    </p:spTree>
    <p:extLst>
      <p:ext uri="{BB962C8B-B14F-4D97-AF65-F5344CB8AC3E}">
        <p14:creationId xmlns:p14="http://schemas.microsoft.com/office/powerpoint/2010/main" val="731100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9FD23F05-5692-4ADA-940D-482E7902AFDC}" type="datetime1">
              <a:rPr lang="ja-JP" altLang="en-US" smtClean="0"/>
              <a:t>2019/10/9</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66DF7D29-B1A1-4DF3-BC2C-70C7BE1FBD48}" type="slidenum">
              <a:rPr lang="ja-JP" altLang="en-US"/>
              <a:pPr>
                <a:defRPr/>
              </a:pPr>
              <a:t>‹#›</a:t>
            </a:fld>
            <a:endParaRPr lang="ja-JP" altLang="en-US"/>
          </a:p>
        </p:txBody>
      </p:sp>
    </p:spTree>
    <p:extLst>
      <p:ext uri="{BB962C8B-B14F-4D97-AF65-F5344CB8AC3E}">
        <p14:creationId xmlns:p14="http://schemas.microsoft.com/office/powerpoint/2010/main" val="3375613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7" y="273051"/>
            <a:ext cx="3008435" cy="1162050"/>
          </a:xfrm>
        </p:spPr>
        <p:txBody>
          <a:bodyPr anchor="b"/>
          <a:lstStyle>
            <a:lvl1pPr algn="l">
              <a:defRPr sz="1846"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539" y="273156"/>
            <a:ext cx="5111262"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7" y="1435113"/>
            <a:ext cx="3008435" cy="4691063"/>
          </a:xfrm>
        </p:spPr>
        <p:txBody>
          <a:bodyPr/>
          <a:lstStyle>
            <a:lvl1pPr marL="0" indent="0">
              <a:buNone/>
              <a:defRPr sz="1292"/>
            </a:lvl1pPr>
            <a:lvl2pPr marL="421640" indent="0">
              <a:buNone/>
              <a:defRPr sz="1108"/>
            </a:lvl2pPr>
            <a:lvl3pPr marL="843280" indent="0">
              <a:buNone/>
              <a:defRPr sz="923"/>
            </a:lvl3pPr>
            <a:lvl4pPr marL="1264918" indent="0">
              <a:buNone/>
              <a:defRPr sz="831"/>
            </a:lvl4pPr>
            <a:lvl5pPr marL="1686555" indent="0">
              <a:buNone/>
              <a:defRPr sz="831"/>
            </a:lvl5pPr>
            <a:lvl6pPr marL="2108194" indent="0">
              <a:buNone/>
              <a:defRPr sz="831"/>
            </a:lvl6pPr>
            <a:lvl7pPr marL="2529832" indent="0">
              <a:buNone/>
              <a:defRPr sz="831"/>
            </a:lvl7pPr>
            <a:lvl8pPr marL="2951472" indent="0">
              <a:buNone/>
              <a:defRPr sz="831"/>
            </a:lvl8pPr>
            <a:lvl9pPr marL="3373112" indent="0">
              <a:buNone/>
              <a:defRPr sz="831"/>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E66F6384-32AA-4072-972D-0A17204D9DB1}" type="datetime1">
              <a:rPr lang="ja-JP" altLang="en-US" smtClean="0"/>
              <a:t>2019/10/9</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90726B61-B6DF-4BD6-9D60-865995355DD6}" type="slidenum">
              <a:rPr lang="ja-JP" altLang="en-US"/>
              <a:pPr>
                <a:defRPr/>
              </a:pPr>
              <a:t>‹#›</a:t>
            </a:fld>
            <a:endParaRPr lang="ja-JP" altLang="en-US"/>
          </a:p>
        </p:txBody>
      </p:sp>
    </p:spTree>
    <p:extLst>
      <p:ext uri="{BB962C8B-B14F-4D97-AF65-F5344CB8AC3E}">
        <p14:creationId xmlns:p14="http://schemas.microsoft.com/office/powerpoint/2010/main" val="1013901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71" y="4800601"/>
            <a:ext cx="5486400" cy="566738"/>
          </a:xfrm>
        </p:spPr>
        <p:txBody>
          <a:bodyPr anchor="b"/>
          <a:lstStyle>
            <a:lvl1pPr algn="l">
              <a:defRPr sz="1846"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171" y="612775"/>
            <a:ext cx="5486400" cy="4114800"/>
          </a:xfrm>
        </p:spPr>
        <p:txBody>
          <a:bodyPr rtlCol="0">
            <a:normAutofit/>
          </a:bodyPr>
          <a:lstStyle>
            <a:lvl1pPr marL="0" indent="0">
              <a:buNone/>
              <a:defRPr sz="2954"/>
            </a:lvl1pPr>
            <a:lvl2pPr marL="421640" indent="0">
              <a:buNone/>
              <a:defRPr sz="2585"/>
            </a:lvl2pPr>
            <a:lvl3pPr marL="843280" indent="0">
              <a:buNone/>
              <a:defRPr sz="2215"/>
            </a:lvl3pPr>
            <a:lvl4pPr marL="1264918" indent="0">
              <a:buNone/>
              <a:defRPr sz="1846"/>
            </a:lvl4pPr>
            <a:lvl5pPr marL="1686555" indent="0">
              <a:buNone/>
              <a:defRPr sz="1846"/>
            </a:lvl5pPr>
            <a:lvl6pPr marL="2108194" indent="0">
              <a:buNone/>
              <a:defRPr sz="1846"/>
            </a:lvl6pPr>
            <a:lvl7pPr marL="2529832" indent="0">
              <a:buNone/>
              <a:defRPr sz="1846"/>
            </a:lvl7pPr>
            <a:lvl8pPr marL="2951472" indent="0">
              <a:buNone/>
              <a:defRPr sz="1846"/>
            </a:lvl8pPr>
            <a:lvl9pPr marL="3373112" indent="0">
              <a:buNone/>
              <a:defRPr sz="1846"/>
            </a:lvl9pPr>
          </a:lstStyle>
          <a:p>
            <a:pPr lvl="0"/>
            <a:endParaRPr lang="ja-JP" altLang="en-US" noProof="0"/>
          </a:p>
        </p:txBody>
      </p:sp>
      <p:sp>
        <p:nvSpPr>
          <p:cNvPr id="4" name="テキスト プレースホルダ 3"/>
          <p:cNvSpPr>
            <a:spLocks noGrp="1"/>
          </p:cNvSpPr>
          <p:nvPr>
            <p:ph type="body" sz="half" idx="2"/>
          </p:nvPr>
        </p:nvSpPr>
        <p:spPr>
          <a:xfrm>
            <a:off x="1792171" y="5367339"/>
            <a:ext cx="5486400" cy="804862"/>
          </a:xfrm>
        </p:spPr>
        <p:txBody>
          <a:bodyPr/>
          <a:lstStyle>
            <a:lvl1pPr marL="0" indent="0">
              <a:buNone/>
              <a:defRPr sz="1292"/>
            </a:lvl1pPr>
            <a:lvl2pPr marL="421640" indent="0">
              <a:buNone/>
              <a:defRPr sz="1108"/>
            </a:lvl2pPr>
            <a:lvl3pPr marL="843280" indent="0">
              <a:buNone/>
              <a:defRPr sz="923"/>
            </a:lvl3pPr>
            <a:lvl4pPr marL="1264918" indent="0">
              <a:buNone/>
              <a:defRPr sz="831"/>
            </a:lvl4pPr>
            <a:lvl5pPr marL="1686555" indent="0">
              <a:buNone/>
              <a:defRPr sz="831"/>
            </a:lvl5pPr>
            <a:lvl6pPr marL="2108194" indent="0">
              <a:buNone/>
              <a:defRPr sz="831"/>
            </a:lvl6pPr>
            <a:lvl7pPr marL="2529832" indent="0">
              <a:buNone/>
              <a:defRPr sz="831"/>
            </a:lvl7pPr>
            <a:lvl8pPr marL="2951472" indent="0">
              <a:buNone/>
              <a:defRPr sz="831"/>
            </a:lvl8pPr>
            <a:lvl9pPr marL="3373112" indent="0">
              <a:buNone/>
              <a:defRPr sz="831"/>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97A46AB0-B0B6-4258-A612-6B0769C208A5}" type="datetime1">
              <a:rPr lang="ja-JP" altLang="en-US" smtClean="0"/>
              <a:t>2019/10/9</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6ABD9837-41C9-405D-874A-3C941FCA4729}" type="slidenum">
              <a:rPr lang="ja-JP" altLang="en-US"/>
              <a:pPr>
                <a:defRPr/>
              </a:pPr>
              <a:t>‹#›</a:t>
            </a:fld>
            <a:endParaRPr lang="ja-JP" altLang="en-US"/>
          </a:p>
        </p:txBody>
      </p:sp>
    </p:spTree>
    <p:extLst>
      <p:ext uri="{BB962C8B-B14F-4D97-AF65-F5344CB8AC3E}">
        <p14:creationId xmlns:p14="http://schemas.microsoft.com/office/powerpoint/2010/main" val="27349690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2264037B-CB30-4200-BDC7-0A2FC0BD26A1}" type="datetime1">
              <a:rPr lang="ja-JP" altLang="en-US" smtClean="0"/>
              <a:t>2019/10/9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7EA3B985-3408-4FF8-8280-0FAF1BD65987}" type="slidenum">
              <a:rPr lang="ja-JP" altLang="en-US"/>
              <a:pPr>
                <a:defRPr/>
              </a:pPr>
              <a:t>‹#›</a:t>
            </a:fld>
            <a:endParaRPr lang="ja-JP" altLang="en-US"/>
          </a:p>
        </p:txBody>
      </p:sp>
    </p:spTree>
    <p:extLst>
      <p:ext uri="{BB962C8B-B14F-4D97-AF65-F5344CB8AC3E}">
        <p14:creationId xmlns:p14="http://schemas.microsoft.com/office/powerpoint/2010/main" val="9786341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1" y="274742"/>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7" y="274742"/>
            <a:ext cx="6031523"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BC0C1766-4CC2-451B-843B-2EE050FF5F08}" type="datetime1">
              <a:rPr lang="ja-JP" altLang="en-US" smtClean="0"/>
              <a:t>2019/10/9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7F322990-6991-42EB-838C-FA8A6DBCFD7F}" type="slidenum">
              <a:rPr lang="ja-JP" altLang="en-US"/>
              <a:pPr>
                <a:defRPr/>
              </a:pPr>
              <a:t>‹#›</a:t>
            </a:fld>
            <a:endParaRPr lang="ja-JP" altLang="en-US"/>
          </a:p>
        </p:txBody>
      </p:sp>
    </p:spTree>
    <p:extLst>
      <p:ext uri="{BB962C8B-B14F-4D97-AF65-F5344CB8AC3E}">
        <p14:creationId xmlns:p14="http://schemas.microsoft.com/office/powerpoint/2010/main" val="2732779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41293C2B-1B47-481E-8F58-5885299A027B}" type="datetime1">
              <a:rPr lang="ja-JP" altLang="en-US" smtClean="0"/>
              <a:t>2019/10/9</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E5C6F57D-1B28-4C30-828C-BD17EB492280}" type="slidenum">
              <a:rPr lang="ja-JP" altLang="en-US"/>
              <a:pPr>
                <a:defRPr/>
              </a:pPr>
              <a:t>‹#›</a:t>
            </a:fld>
            <a:endParaRPr lang="ja-JP" altLang="en-US"/>
          </a:p>
        </p:txBody>
      </p:sp>
    </p:spTree>
    <p:extLst>
      <p:ext uri="{BB962C8B-B14F-4D97-AF65-F5344CB8AC3E}">
        <p14:creationId xmlns:p14="http://schemas.microsoft.com/office/powerpoint/2010/main" val="26462545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4638"/>
            <a:ext cx="8229600" cy="1143000"/>
          </a:xfrm>
        </p:spPr>
        <p:txBody>
          <a:bodyPr/>
          <a:lstStyle/>
          <a:p>
            <a:r>
              <a:rPr lang="ja-JP" altLang="en-US" smtClean="0"/>
              <a:t>マスター タイトルの書式設定</a:t>
            </a:r>
            <a:endParaRPr lang="ja-JP" altLang="en-US"/>
          </a:p>
        </p:txBody>
      </p:sp>
      <p:sp>
        <p:nvSpPr>
          <p:cNvPr id="3" name="表プレースホルダー 2"/>
          <p:cNvSpPr>
            <a:spLocks noGrp="1"/>
          </p:cNvSpPr>
          <p:nvPr>
            <p:ph type="tbl" idx="1"/>
          </p:nvPr>
        </p:nvSpPr>
        <p:spPr>
          <a:xfrm>
            <a:off x="457201" y="1600206"/>
            <a:ext cx="82296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fld id="{3B2023B3-0B09-45EF-8275-7DEDE9CA34B9}" type="datetime1">
              <a:rPr lang="ja-JP" altLang="en-US" smtClean="0">
                <a:solidFill>
                  <a:prstClr val="black">
                    <a:tint val="75000"/>
                  </a:prstClr>
                </a:solidFill>
              </a:rPr>
              <a:t>2019/10/9</a:t>
            </a:fld>
            <a:endParaRPr lang="en-US" altLang="ja-JP">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ja-JP" altLang="en-US" smtClean="0">
                <a:solidFill>
                  <a:prstClr val="black">
                    <a:tint val="75000"/>
                  </a:prstClr>
                </a:solidFill>
              </a:rPr>
              <a:t>平成</a:t>
            </a:r>
            <a:r>
              <a:rPr lang="en-US" altLang="ja-JP" smtClean="0">
                <a:solidFill>
                  <a:prstClr val="black">
                    <a:tint val="75000"/>
                  </a:prstClr>
                </a:solidFill>
              </a:rPr>
              <a:t>30</a:t>
            </a:r>
            <a:r>
              <a:rPr lang="ja-JP" altLang="en-US" smtClean="0">
                <a:solidFill>
                  <a:prstClr val="black">
                    <a:tint val="75000"/>
                  </a:prstClr>
                </a:solidFill>
              </a:rPr>
              <a:t>年度障害者総合福祉推進事業に基づく新カリキュラムによる相談支援従事者養成研修</a:t>
            </a:r>
            <a:r>
              <a:rPr lang="en-US" altLang="ja-JP" smtClean="0">
                <a:solidFill>
                  <a:prstClr val="black">
                    <a:tint val="75000"/>
                  </a:prstClr>
                </a:solidFill>
              </a:rPr>
              <a:t>(</a:t>
            </a:r>
            <a:r>
              <a:rPr lang="ja-JP" altLang="en-US" smtClean="0">
                <a:solidFill>
                  <a:prstClr val="black">
                    <a:tint val="75000"/>
                  </a:prstClr>
                </a:solidFill>
              </a:rPr>
              <a:t>現任研修</a:t>
            </a:r>
            <a:r>
              <a:rPr lang="en-US" altLang="ja-JP" smtClean="0">
                <a:solidFill>
                  <a:prstClr val="black">
                    <a:tint val="75000"/>
                  </a:prstClr>
                </a:solidFill>
              </a:rPr>
              <a:t>) </a:t>
            </a:r>
            <a:r>
              <a:rPr lang="ja-JP" altLang="en-US" smtClean="0">
                <a:solidFill>
                  <a:prstClr val="black">
                    <a:tint val="75000"/>
                  </a:prstClr>
                </a:solidFill>
              </a:rPr>
              <a:t>を令和元年度版に改訂したもの</a:t>
            </a:r>
            <a:endParaRPr lang="en-US" altLang="ja-JP">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889DE2-8C67-4E84-8A32-78B3AF15E536}"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972450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52413" y="115889"/>
            <a:ext cx="8640762" cy="433387"/>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457200" y="1341446"/>
            <a:ext cx="4038600" cy="47847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341446"/>
            <a:ext cx="4038600" cy="47847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a:defRPr/>
            </a:lvl1pPr>
          </a:lstStyle>
          <a:p>
            <a:pPr>
              <a:defRPr/>
            </a:pPr>
            <a:fld id="{F2BD0162-AD02-482E-86A8-3EC9B7F5EEAF}" type="datetime1">
              <a:rPr lang="ja-JP" altLang="en-US" smtClean="0"/>
              <a:t>2019/10/9</a:t>
            </a:fld>
            <a:endParaRPr lang="en-US" altLang="ja-JP" dirty="0"/>
          </a:p>
        </p:txBody>
      </p:sp>
      <p:sp>
        <p:nvSpPr>
          <p:cNvPr id="6" name="Rectangle 5"/>
          <p:cNvSpPr>
            <a:spLocks noGrp="1" noChangeArrowheads="1"/>
          </p:cNvSpPr>
          <p:nvPr>
            <p:ph type="ftr" sz="quarter" idx="11"/>
          </p:nvPr>
        </p:nvSpPr>
        <p:spPr/>
        <p:txBody>
          <a:bodyPr/>
          <a:lstStyle>
            <a:lvl1pPr>
              <a:defRPr/>
            </a:lvl1p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en-US" altLang="ja-JP"/>
          </a:p>
        </p:txBody>
      </p:sp>
      <p:sp>
        <p:nvSpPr>
          <p:cNvPr id="7" name="Rectangle 6"/>
          <p:cNvSpPr>
            <a:spLocks noGrp="1" noChangeArrowheads="1"/>
          </p:cNvSpPr>
          <p:nvPr>
            <p:ph type="sldNum" sz="quarter" idx="12"/>
          </p:nvPr>
        </p:nvSpPr>
        <p:spPr/>
        <p:txBody>
          <a:bodyPr/>
          <a:lstStyle>
            <a:lvl1pPr>
              <a:defRPr/>
            </a:lvl1pPr>
          </a:lstStyle>
          <a:p>
            <a:pPr>
              <a:defRPr/>
            </a:pPr>
            <a:fld id="{CFA43F9C-8459-4222-8E54-688323CA2866}" type="slidenum">
              <a:rPr lang="en-US" altLang="ja-JP"/>
              <a:pPr>
                <a:defRPr/>
              </a:pPr>
              <a:t>‹#›</a:t>
            </a:fld>
            <a:endParaRPr lang="en-US" altLang="ja-JP" dirty="0"/>
          </a:p>
        </p:txBody>
      </p:sp>
    </p:spTree>
    <p:extLst>
      <p:ext uri="{BB962C8B-B14F-4D97-AF65-F5344CB8AC3E}">
        <p14:creationId xmlns:p14="http://schemas.microsoft.com/office/powerpoint/2010/main" val="1333128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pPr>
              <a:defRPr/>
            </a:pPr>
            <a:fld id="{453E09BA-314B-496A-AB3A-40F5EDD86AF8}" type="datetime1">
              <a:rPr lang="ja-JP" altLang="en-US" smtClean="0"/>
              <a:t>2019/10/9</a:t>
            </a:fld>
            <a:endParaRPr lang="en-US" altLang="ja-JP"/>
          </a:p>
        </p:txBody>
      </p:sp>
      <p:sp>
        <p:nvSpPr>
          <p:cNvPr id="5" name="Footer Placeholder 4"/>
          <p:cNvSpPr>
            <a:spLocks noGrp="1"/>
          </p:cNvSpPr>
          <p:nvPr>
            <p:ph type="ftr" sz="quarter" idx="11"/>
          </p:nvPr>
        </p:nvSpPr>
        <p:spPr/>
        <p:txBody>
          <a:body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en-US" altLang="ja-JP"/>
          </a:p>
        </p:txBody>
      </p:sp>
      <p:sp>
        <p:nvSpPr>
          <p:cNvPr id="6" name="Slide Number Placeholder 5"/>
          <p:cNvSpPr>
            <a:spLocks noGrp="1"/>
          </p:cNvSpPr>
          <p:nvPr>
            <p:ph type="sldNum" sz="quarter" idx="12"/>
          </p:nvPr>
        </p:nvSpPr>
        <p:spPr/>
        <p:txBody>
          <a:bodyPr/>
          <a:lstStyle/>
          <a:p>
            <a:pPr>
              <a:defRPr/>
            </a:pPr>
            <a:fld id="{CC9AFF3B-8AB2-4C15-B6CA-167BE0C75E5E}" type="slidenum">
              <a:rPr lang="en-US" altLang="ja-JP" smtClean="0"/>
              <a:pPr>
                <a:defRPr/>
              </a:pPr>
              <a:t>‹#›</a:t>
            </a:fld>
            <a:endParaRPr lang="en-US" altLang="ja-JP"/>
          </a:p>
        </p:txBody>
      </p:sp>
    </p:spTree>
    <p:extLst>
      <p:ext uri="{BB962C8B-B14F-4D97-AF65-F5344CB8AC3E}">
        <p14:creationId xmlns:p14="http://schemas.microsoft.com/office/powerpoint/2010/main" val="3677726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pPr>
              <a:defRPr/>
            </a:pPr>
            <a:fld id="{B4676C06-A579-4319-AFE5-39E47440A84C}" type="datetime1">
              <a:rPr lang="ja-JP" altLang="en-US" smtClean="0"/>
              <a:t>2019/10/9</a:t>
            </a:fld>
            <a:endParaRPr lang="en-US" altLang="ja-JP"/>
          </a:p>
        </p:txBody>
      </p:sp>
      <p:sp>
        <p:nvSpPr>
          <p:cNvPr id="6" name="Footer Placeholder 5"/>
          <p:cNvSpPr>
            <a:spLocks noGrp="1"/>
          </p:cNvSpPr>
          <p:nvPr>
            <p:ph type="ftr" sz="quarter" idx="11"/>
          </p:nvPr>
        </p:nvSpPr>
        <p:spPr/>
        <p:txBody>
          <a:body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en-US" altLang="ja-JP"/>
          </a:p>
        </p:txBody>
      </p:sp>
      <p:sp>
        <p:nvSpPr>
          <p:cNvPr id="7" name="Slide Number Placeholder 6"/>
          <p:cNvSpPr>
            <a:spLocks noGrp="1"/>
          </p:cNvSpPr>
          <p:nvPr>
            <p:ph type="sldNum" sz="quarter" idx="12"/>
          </p:nvPr>
        </p:nvSpPr>
        <p:spPr/>
        <p:txBody>
          <a:bodyPr/>
          <a:lstStyle/>
          <a:p>
            <a:pPr>
              <a:defRPr/>
            </a:pPr>
            <a:fld id="{8B7B28A7-60F4-4F7F-BB09-F8D3068BC03B}" type="slidenum">
              <a:rPr lang="en-US" altLang="ja-JP" smtClean="0"/>
              <a:pPr>
                <a:defRPr/>
              </a:pPr>
              <a:t>‹#›</a:t>
            </a:fld>
            <a:endParaRPr lang="en-US" altLang="ja-JP"/>
          </a:p>
        </p:txBody>
      </p:sp>
    </p:spTree>
    <p:extLst>
      <p:ext uri="{BB962C8B-B14F-4D97-AF65-F5344CB8AC3E}">
        <p14:creationId xmlns:p14="http://schemas.microsoft.com/office/powerpoint/2010/main" val="4227924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pPr>
              <a:defRPr/>
            </a:pPr>
            <a:fld id="{F7B2034A-2916-4303-BDA2-003B6EBC9B6D}" type="datetime1">
              <a:rPr lang="ja-JP" altLang="en-US" smtClean="0"/>
              <a:t>2019/10/9</a:t>
            </a:fld>
            <a:endParaRPr lang="en-US" altLang="ja-JP"/>
          </a:p>
        </p:txBody>
      </p:sp>
      <p:sp>
        <p:nvSpPr>
          <p:cNvPr id="8" name="Footer Placeholder 7"/>
          <p:cNvSpPr>
            <a:spLocks noGrp="1"/>
          </p:cNvSpPr>
          <p:nvPr>
            <p:ph type="ftr" sz="quarter" idx="11"/>
          </p:nvPr>
        </p:nvSpPr>
        <p:spPr/>
        <p:txBody>
          <a:body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en-US" altLang="ja-JP"/>
          </a:p>
        </p:txBody>
      </p:sp>
      <p:sp>
        <p:nvSpPr>
          <p:cNvPr id="9" name="Slide Number Placeholder 8"/>
          <p:cNvSpPr>
            <a:spLocks noGrp="1"/>
          </p:cNvSpPr>
          <p:nvPr>
            <p:ph type="sldNum" sz="quarter" idx="12"/>
          </p:nvPr>
        </p:nvSpPr>
        <p:spPr/>
        <p:txBody>
          <a:bodyPr/>
          <a:lstStyle/>
          <a:p>
            <a:pPr>
              <a:defRPr/>
            </a:pPr>
            <a:fld id="{6D71B237-0564-46C1-80B2-52CF48E15396}" type="slidenum">
              <a:rPr lang="en-US" altLang="ja-JP" smtClean="0"/>
              <a:pPr>
                <a:defRPr/>
              </a:pPr>
              <a:t>‹#›</a:t>
            </a:fld>
            <a:endParaRPr lang="en-US" altLang="ja-JP"/>
          </a:p>
        </p:txBody>
      </p:sp>
    </p:spTree>
    <p:extLst>
      <p:ext uri="{BB962C8B-B14F-4D97-AF65-F5344CB8AC3E}">
        <p14:creationId xmlns:p14="http://schemas.microsoft.com/office/powerpoint/2010/main" val="3142296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pPr>
              <a:defRPr/>
            </a:pPr>
            <a:fld id="{1A91DFE5-F661-4B15-B1B1-CC4DEC3FC109}" type="datetime1">
              <a:rPr lang="ja-JP" altLang="en-US" smtClean="0"/>
              <a:t>2019/10/9</a:t>
            </a:fld>
            <a:endParaRPr lang="en-US" altLang="ja-JP"/>
          </a:p>
        </p:txBody>
      </p:sp>
      <p:sp>
        <p:nvSpPr>
          <p:cNvPr id="4" name="Footer Placeholder 3"/>
          <p:cNvSpPr>
            <a:spLocks noGrp="1"/>
          </p:cNvSpPr>
          <p:nvPr>
            <p:ph type="ftr" sz="quarter" idx="11"/>
          </p:nvPr>
        </p:nvSpPr>
        <p:spPr/>
        <p:txBody>
          <a:body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en-US" altLang="ja-JP"/>
          </a:p>
        </p:txBody>
      </p:sp>
      <p:sp>
        <p:nvSpPr>
          <p:cNvPr id="5" name="Slide Number Placeholder 4"/>
          <p:cNvSpPr>
            <a:spLocks noGrp="1"/>
          </p:cNvSpPr>
          <p:nvPr>
            <p:ph type="sldNum" sz="quarter" idx="12"/>
          </p:nvPr>
        </p:nvSpPr>
        <p:spPr/>
        <p:txBody>
          <a:bodyPr/>
          <a:lstStyle/>
          <a:p>
            <a:pPr>
              <a:defRPr/>
            </a:pPr>
            <a:fld id="{EC602E4F-3B58-4928-9C49-10C64EE68D88}" type="slidenum">
              <a:rPr lang="en-US" altLang="ja-JP" smtClean="0"/>
              <a:pPr>
                <a:defRPr/>
              </a:pPr>
              <a:t>‹#›</a:t>
            </a:fld>
            <a:endParaRPr lang="en-US" altLang="ja-JP"/>
          </a:p>
        </p:txBody>
      </p:sp>
    </p:spTree>
    <p:extLst>
      <p:ext uri="{BB962C8B-B14F-4D97-AF65-F5344CB8AC3E}">
        <p14:creationId xmlns:p14="http://schemas.microsoft.com/office/powerpoint/2010/main" val="3337551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45FE7E0-74DD-40A5-88D3-59560DF135DF}" type="datetime1">
              <a:rPr lang="ja-JP" altLang="en-US" smtClean="0"/>
              <a:t>2019/10/9</a:t>
            </a:fld>
            <a:endParaRPr lang="en-US" altLang="ja-JP"/>
          </a:p>
        </p:txBody>
      </p:sp>
      <p:sp>
        <p:nvSpPr>
          <p:cNvPr id="3" name="Footer Placeholder 2"/>
          <p:cNvSpPr>
            <a:spLocks noGrp="1"/>
          </p:cNvSpPr>
          <p:nvPr>
            <p:ph type="ftr" sz="quarter" idx="11"/>
          </p:nvPr>
        </p:nvSpPr>
        <p:spPr/>
        <p:txBody>
          <a:body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en-US" altLang="ja-JP"/>
          </a:p>
        </p:txBody>
      </p:sp>
      <p:sp>
        <p:nvSpPr>
          <p:cNvPr id="4" name="Slide Number Placeholder 3"/>
          <p:cNvSpPr>
            <a:spLocks noGrp="1"/>
          </p:cNvSpPr>
          <p:nvPr>
            <p:ph type="sldNum" sz="quarter" idx="12"/>
          </p:nvPr>
        </p:nvSpPr>
        <p:spPr/>
        <p:txBody>
          <a:bodyPr/>
          <a:lstStyle/>
          <a:p>
            <a:pPr>
              <a:defRPr/>
            </a:pPr>
            <a:fld id="{431CAECD-5926-4741-A906-A08E04809A27}" type="slidenum">
              <a:rPr lang="en-US" altLang="ja-JP" smtClean="0"/>
              <a:pPr>
                <a:defRPr/>
              </a:pPr>
              <a:t>‹#›</a:t>
            </a:fld>
            <a:endParaRPr lang="en-US" altLang="ja-JP"/>
          </a:p>
        </p:txBody>
      </p:sp>
    </p:spTree>
    <p:extLst>
      <p:ext uri="{BB962C8B-B14F-4D97-AF65-F5344CB8AC3E}">
        <p14:creationId xmlns:p14="http://schemas.microsoft.com/office/powerpoint/2010/main" val="987440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pPr>
              <a:defRPr/>
            </a:pPr>
            <a:fld id="{549D94A2-77D7-48CE-A55E-0E5BFB4A8095}" type="datetime1">
              <a:rPr lang="ja-JP" altLang="en-US" smtClean="0"/>
              <a:t>2019/10/9</a:t>
            </a:fld>
            <a:endParaRPr lang="en-US" altLang="ja-JP"/>
          </a:p>
        </p:txBody>
      </p:sp>
      <p:sp>
        <p:nvSpPr>
          <p:cNvPr id="6" name="Footer Placeholder 5"/>
          <p:cNvSpPr>
            <a:spLocks noGrp="1"/>
          </p:cNvSpPr>
          <p:nvPr>
            <p:ph type="ftr" sz="quarter" idx="11"/>
          </p:nvPr>
        </p:nvSpPr>
        <p:spPr/>
        <p:txBody>
          <a:body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en-US" altLang="ja-JP"/>
          </a:p>
        </p:txBody>
      </p:sp>
      <p:sp>
        <p:nvSpPr>
          <p:cNvPr id="7" name="Slide Number Placeholder 6"/>
          <p:cNvSpPr>
            <a:spLocks noGrp="1"/>
          </p:cNvSpPr>
          <p:nvPr>
            <p:ph type="sldNum" sz="quarter" idx="12"/>
          </p:nvPr>
        </p:nvSpPr>
        <p:spPr/>
        <p:txBody>
          <a:bodyPr/>
          <a:lstStyle/>
          <a:p>
            <a:pPr>
              <a:defRPr/>
            </a:pPr>
            <a:fld id="{C993D762-CD5B-413A-A315-DE9E2B4EBB0A}" type="slidenum">
              <a:rPr lang="en-US" altLang="ja-JP" smtClean="0"/>
              <a:pPr>
                <a:defRPr/>
              </a:pPr>
              <a:t>‹#›</a:t>
            </a:fld>
            <a:endParaRPr lang="en-US" altLang="ja-JP"/>
          </a:p>
        </p:txBody>
      </p:sp>
    </p:spTree>
    <p:extLst>
      <p:ext uri="{BB962C8B-B14F-4D97-AF65-F5344CB8AC3E}">
        <p14:creationId xmlns:p14="http://schemas.microsoft.com/office/powerpoint/2010/main" val="1107286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pPr>
              <a:defRPr/>
            </a:pPr>
            <a:fld id="{A9DBCF4C-C5CE-4CC1-B878-B0A2B89B340B}" type="datetime1">
              <a:rPr lang="ja-JP" altLang="en-US" smtClean="0"/>
              <a:t>2019/10/9</a:t>
            </a:fld>
            <a:endParaRPr lang="en-US" altLang="ja-JP"/>
          </a:p>
        </p:txBody>
      </p:sp>
      <p:sp>
        <p:nvSpPr>
          <p:cNvPr id="6" name="Footer Placeholder 5"/>
          <p:cNvSpPr>
            <a:spLocks noGrp="1"/>
          </p:cNvSpPr>
          <p:nvPr>
            <p:ph type="ftr" sz="quarter" idx="11"/>
          </p:nvPr>
        </p:nvSpPr>
        <p:spPr/>
        <p:txBody>
          <a:body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en-US" altLang="ja-JP"/>
          </a:p>
        </p:txBody>
      </p:sp>
      <p:sp>
        <p:nvSpPr>
          <p:cNvPr id="7" name="Slide Number Placeholder 6"/>
          <p:cNvSpPr>
            <a:spLocks noGrp="1"/>
          </p:cNvSpPr>
          <p:nvPr>
            <p:ph type="sldNum" sz="quarter" idx="12"/>
          </p:nvPr>
        </p:nvSpPr>
        <p:spPr/>
        <p:txBody>
          <a:bodyPr/>
          <a:lstStyle/>
          <a:p>
            <a:pPr>
              <a:defRPr/>
            </a:pPr>
            <a:fld id="{9C3DED7B-C0A2-4430-8059-8604EA154D41}" type="slidenum">
              <a:rPr lang="en-US" altLang="ja-JP" smtClean="0"/>
              <a:pPr>
                <a:defRPr/>
              </a:pPr>
              <a:t>‹#›</a:t>
            </a:fld>
            <a:endParaRPr lang="en-US" altLang="ja-JP"/>
          </a:p>
        </p:txBody>
      </p:sp>
    </p:spTree>
    <p:extLst>
      <p:ext uri="{BB962C8B-B14F-4D97-AF65-F5344CB8AC3E}">
        <p14:creationId xmlns:p14="http://schemas.microsoft.com/office/powerpoint/2010/main" val="670266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60667C83-FC83-4469-91C8-2DB91D10A865}" type="datetime1">
              <a:rPr lang="ja-JP" altLang="en-US" smtClean="0"/>
              <a:t>2019/10/9</a:t>
            </a:fld>
            <a:endParaRPr lang="en-US" altLang="ja-JP"/>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en-US" altLang="ja-JP"/>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993D762-CD5B-413A-A315-DE9E2B4EBB0A}" type="slidenum">
              <a:rPr lang="en-US" altLang="ja-JP" smtClean="0"/>
              <a:pPr>
                <a:defRPr/>
              </a:pPr>
              <a:t>‹#›</a:t>
            </a:fld>
            <a:endParaRPr lang="en-US" altLang="ja-JP"/>
          </a:p>
        </p:txBody>
      </p:sp>
    </p:spTree>
    <p:extLst>
      <p:ext uri="{BB962C8B-B14F-4D97-AF65-F5344CB8AC3E}">
        <p14:creationId xmlns:p14="http://schemas.microsoft.com/office/powerpoint/2010/main" val="253563595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919" r:id="rId12"/>
    <p:sldLayoutId id="2147483920" r:id="rId13"/>
  </p:sldLayoutIdLst>
  <p:hf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3" tIns="45677" rIns="91353" bIns="45677"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1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3" tIns="45677" rIns="91353" bIns="45677"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424"/>
            <a:ext cx="2133600" cy="365125"/>
          </a:xfrm>
          <a:prstGeom prst="rect">
            <a:avLst/>
          </a:prstGeom>
        </p:spPr>
        <p:txBody>
          <a:bodyPr vert="horz" lIns="91353" tIns="45677" rIns="91353" bIns="45677" rtlCol="0" anchor="ctr"/>
          <a:lstStyle>
            <a:lvl1pPr algn="l">
              <a:defRPr sz="1108">
                <a:solidFill>
                  <a:schemeClr val="tx1">
                    <a:tint val="75000"/>
                  </a:schemeClr>
                </a:solidFill>
                <a:latin typeface="Arial" charset="0"/>
                <a:ea typeface="ＭＳ Ｐゴシック" charset="-128"/>
              </a:defRPr>
            </a:lvl1pPr>
          </a:lstStyle>
          <a:p>
            <a:pPr>
              <a:defRPr/>
            </a:pPr>
            <a:fld id="{92337BC6-0CAB-48D9-961B-FAE4F05B830E}" type="datetime1">
              <a:rPr lang="ja-JP" altLang="en-US" smtClean="0"/>
              <a:t>2019/10/9</a:t>
            </a:fld>
            <a:endParaRPr lang="ja-JP" altLang="en-US"/>
          </a:p>
        </p:txBody>
      </p:sp>
      <p:sp>
        <p:nvSpPr>
          <p:cNvPr id="5" name="フッター プレースホルダ 4"/>
          <p:cNvSpPr>
            <a:spLocks noGrp="1"/>
          </p:cNvSpPr>
          <p:nvPr>
            <p:ph type="ftr" sz="quarter" idx="3"/>
          </p:nvPr>
        </p:nvSpPr>
        <p:spPr>
          <a:xfrm>
            <a:off x="3124206" y="6356424"/>
            <a:ext cx="2895600" cy="365125"/>
          </a:xfrm>
          <a:prstGeom prst="rect">
            <a:avLst/>
          </a:prstGeom>
        </p:spPr>
        <p:txBody>
          <a:bodyPr vert="horz" lIns="91353" tIns="45677" rIns="91353" bIns="45677" rtlCol="0" anchor="ctr"/>
          <a:lstStyle>
            <a:lvl1pPr algn="ctr">
              <a:defRPr sz="1108">
                <a:solidFill>
                  <a:schemeClr val="tx1">
                    <a:tint val="75000"/>
                  </a:schemeClr>
                </a:solidFill>
                <a:latin typeface="Arial" charset="0"/>
                <a:ea typeface="ＭＳ Ｐゴシック" charset="-128"/>
              </a:defRPr>
            </a:lvl1p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ja-JP" altLang="en-US"/>
          </a:p>
        </p:txBody>
      </p:sp>
      <p:sp>
        <p:nvSpPr>
          <p:cNvPr id="6" name="スライド番号プレースホルダ 5"/>
          <p:cNvSpPr>
            <a:spLocks noGrp="1"/>
          </p:cNvSpPr>
          <p:nvPr>
            <p:ph type="sldNum" sz="quarter" idx="4"/>
          </p:nvPr>
        </p:nvSpPr>
        <p:spPr>
          <a:xfrm>
            <a:off x="6553200" y="6356424"/>
            <a:ext cx="2133600" cy="365125"/>
          </a:xfrm>
          <a:prstGeom prst="rect">
            <a:avLst/>
          </a:prstGeom>
        </p:spPr>
        <p:txBody>
          <a:bodyPr vert="horz" lIns="91353" tIns="45677" rIns="91353" bIns="45677" rtlCol="0" anchor="ctr"/>
          <a:lstStyle>
            <a:lvl1pPr algn="r">
              <a:defRPr sz="1108">
                <a:solidFill>
                  <a:schemeClr val="tx1">
                    <a:tint val="75000"/>
                  </a:schemeClr>
                </a:solidFill>
                <a:latin typeface="Arial" charset="0"/>
                <a:ea typeface="ＭＳ Ｐゴシック" charset="-128"/>
              </a:defRPr>
            </a:lvl1pPr>
          </a:lstStyle>
          <a:p>
            <a:pPr>
              <a:defRPr/>
            </a:pPr>
            <a:fld id="{726FFF05-E842-4FD6-80EE-417F7F140555}" type="slidenum">
              <a:rPr lang="ja-JP" altLang="en-US"/>
              <a:pPr>
                <a:defRPr/>
              </a:pPr>
              <a:t>‹#›</a:t>
            </a:fld>
            <a:endParaRPr lang="ja-JP" altLang="en-US"/>
          </a:p>
        </p:txBody>
      </p:sp>
    </p:spTree>
    <p:extLst>
      <p:ext uri="{BB962C8B-B14F-4D97-AF65-F5344CB8AC3E}">
        <p14:creationId xmlns:p14="http://schemas.microsoft.com/office/powerpoint/2010/main" val="4188896866"/>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Lst>
  <p:hf hdr="0" dt="0"/>
  <p:txStyles>
    <p:titleStyle>
      <a:lvl1pPr algn="ctr" rtl="0" eaLnBrk="0" fontAlgn="base" hangingPunct="0">
        <a:spcBef>
          <a:spcPct val="0"/>
        </a:spcBef>
        <a:spcAft>
          <a:spcPct val="0"/>
        </a:spcAft>
        <a:defRPr kumimoji="1" sz="4062" kern="1200">
          <a:solidFill>
            <a:schemeClr val="tx1"/>
          </a:solidFill>
          <a:latin typeface="+mj-lt"/>
          <a:ea typeface="+mj-ea"/>
          <a:cs typeface="+mj-cs"/>
        </a:defRPr>
      </a:lvl1pPr>
      <a:lvl2pPr algn="ctr" rtl="0" eaLnBrk="0" fontAlgn="base" hangingPunct="0">
        <a:spcBef>
          <a:spcPct val="0"/>
        </a:spcBef>
        <a:spcAft>
          <a:spcPct val="0"/>
        </a:spcAft>
        <a:defRPr kumimoji="1" sz="4062">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062">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062">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062">
          <a:solidFill>
            <a:schemeClr val="tx1"/>
          </a:solidFill>
          <a:latin typeface="Calibri" pitchFamily="34" charset="0"/>
          <a:ea typeface="ＭＳ Ｐゴシック" charset="-128"/>
        </a:defRPr>
      </a:lvl5pPr>
      <a:lvl6pPr marL="421640" algn="ctr" rtl="0" fontAlgn="base">
        <a:spcBef>
          <a:spcPct val="0"/>
        </a:spcBef>
        <a:spcAft>
          <a:spcPct val="0"/>
        </a:spcAft>
        <a:defRPr kumimoji="1" sz="4062">
          <a:solidFill>
            <a:schemeClr val="tx1"/>
          </a:solidFill>
          <a:latin typeface="Calibri" pitchFamily="34" charset="0"/>
          <a:ea typeface="ＭＳ Ｐゴシック" charset="-128"/>
        </a:defRPr>
      </a:lvl6pPr>
      <a:lvl7pPr marL="843280" algn="ctr" rtl="0" fontAlgn="base">
        <a:spcBef>
          <a:spcPct val="0"/>
        </a:spcBef>
        <a:spcAft>
          <a:spcPct val="0"/>
        </a:spcAft>
        <a:defRPr kumimoji="1" sz="4062">
          <a:solidFill>
            <a:schemeClr val="tx1"/>
          </a:solidFill>
          <a:latin typeface="Calibri" pitchFamily="34" charset="0"/>
          <a:ea typeface="ＭＳ Ｐゴシック" charset="-128"/>
        </a:defRPr>
      </a:lvl7pPr>
      <a:lvl8pPr marL="1264918" algn="ctr" rtl="0" fontAlgn="base">
        <a:spcBef>
          <a:spcPct val="0"/>
        </a:spcBef>
        <a:spcAft>
          <a:spcPct val="0"/>
        </a:spcAft>
        <a:defRPr kumimoji="1" sz="4062">
          <a:solidFill>
            <a:schemeClr val="tx1"/>
          </a:solidFill>
          <a:latin typeface="Calibri" pitchFamily="34" charset="0"/>
          <a:ea typeface="ＭＳ Ｐゴシック" charset="-128"/>
        </a:defRPr>
      </a:lvl8pPr>
      <a:lvl9pPr marL="1686555" algn="ctr" rtl="0" fontAlgn="base">
        <a:spcBef>
          <a:spcPct val="0"/>
        </a:spcBef>
        <a:spcAft>
          <a:spcPct val="0"/>
        </a:spcAft>
        <a:defRPr kumimoji="1" sz="4062">
          <a:solidFill>
            <a:schemeClr val="tx1"/>
          </a:solidFill>
          <a:latin typeface="Calibri" pitchFamily="34" charset="0"/>
          <a:ea typeface="ＭＳ Ｐゴシック" charset="-128"/>
        </a:defRPr>
      </a:lvl9pPr>
    </p:titleStyle>
    <p:bodyStyle>
      <a:lvl1pPr marL="314803" indent="-314803" algn="l" rtl="0" eaLnBrk="0" fontAlgn="base" hangingPunct="0">
        <a:spcBef>
          <a:spcPct val="20000"/>
        </a:spcBef>
        <a:spcAft>
          <a:spcPct val="0"/>
        </a:spcAft>
        <a:buFont typeface="Arial" pitchFamily="34" charset="0"/>
        <a:buChar char="•"/>
        <a:defRPr kumimoji="1" sz="2954" kern="1200">
          <a:solidFill>
            <a:schemeClr val="tx1"/>
          </a:solidFill>
          <a:latin typeface="+mn-lt"/>
          <a:ea typeface="+mn-ea"/>
          <a:cs typeface="+mn-cs"/>
        </a:defRPr>
      </a:lvl1pPr>
      <a:lvl2pPr marL="683779" indent="-262091" algn="l" rtl="0" eaLnBrk="0" fontAlgn="base" hangingPunct="0">
        <a:spcBef>
          <a:spcPct val="20000"/>
        </a:spcBef>
        <a:spcAft>
          <a:spcPct val="0"/>
        </a:spcAft>
        <a:buFont typeface="Arial" pitchFamily="34" charset="0"/>
        <a:buChar char="–"/>
        <a:defRPr kumimoji="1" sz="2585" kern="1200">
          <a:solidFill>
            <a:schemeClr val="tx1"/>
          </a:solidFill>
          <a:latin typeface="+mn-lt"/>
          <a:ea typeface="+mn-ea"/>
          <a:cs typeface="+mn-cs"/>
        </a:defRPr>
      </a:lvl2pPr>
      <a:lvl3pPr marL="1052757" indent="-209379" algn="l" rtl="0" eaLnBrk="0" fontAlgn="base" hangingPunct="0">
        <a:spcBef>
          <a:spcPct val="20000"/>
        </a:spcBef>
        <a:spcAft>
          <a:spcPct val="0"/>
        </a:spcAft>
        <a:buFont typeface="Arial" pitchFamily="34" charset="0"/>
        <a:buChar char="•"/>
        <a:defRPr kumimoji="1" sz="2215" kern="1200">
          <a:solidFill>
            <a:schemeClr val="tx1"/>
          </a:solidFill>
          <a:latin typeface="+mn-lt"/>
          <a:ea typeface="+mn-ea"/>
          <a:cs typeface="+mn-cs"/>
        </a:defRPr>
      </a:lvl3pPr>
      <a:lvl4pPr marL="1474444" indent="-209379" algn="l" rtl="0" eaLnBrk="0" fontAlgn="base" hangingPunct="0">
        <a:spcBef>
          <a:spcPct val="20000"/>
        </a:spcBef>
        <a:spcAft>
          <a:spcPct val="0"/>
        </a:spcAft>
        <a:buFont typeface="Arial" pitchFamily="34" charset="0"/>
        <a:buChar char="–"/>
        <a:defRPr kumimoji="1" sz="1846" kern="1200">
          <a:solidFill>
            <a:schemeClr val="tx1"/>
          </a:solidFill>
          <a:latin typeface="+mn-lt"/>
          <a:ea typeface="+mn-ea"/>
          <a:cs typeface="+mn-cs"/>
        </a:defRPr>
      </a:lvl4pPr>
      <a:lvl5pPr marL="1896133" indent="-209379" algn="l" rtl="0" eaLnBrk="0" fontAlgn="base" hangingPunct="0">
        <a:spcBef>
          <a:spcPct val="20000"/>
        </a:spcBef>
        <a:spcAft>
          <a:spcPct val="0"/>
        </a:spcAft>
        <a:buFont typeface="Arial" pitchFamily="34" charset="0"/>
        <a:buChar char="»"/>
        <a:defRPr kumimoji="1" sz="1846" kern="1200">
          <a:solidFill>
            <a:schemeClr val="tx1"/>
          </a:solidFill>
          <a:latin typeface="+mn-lt"/>
          <a:ea typeface="+mn-ea"/>
          <a:cs typeface="+mn-cs"/>
        </a:defRPr>
      </a:lvl5pPr>
      <a:lvl6pPr marL="2319014" indent="-210819" algn="l" defTabSz="843280"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0653" indent="-210819" algn="l" defTabSz="843280"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2291" indent="-210819" algn="l" defTabSz="843280"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3930" indent="-210819" algn="l" defTabSz="843280" rtl="0" eaLnBrk="1" latinLnBrk="0" hangingPunct="1">
        <a:spcBef>
          <a:spcPct val="20000"/>
        </a:spcBef>
        <a:buFont typeface="Arial" pitchFamily="34" charset="0"/>
        <a:buChar char="•"/>
        <a:defRPr kumimoji="1" sz="1846" kern="1200">
          <a:solidFill>
            <a:schemeClr val="tx1"/>
          </a:solidFill>
          <a:latin typeface="+mn-lt"/>
          <a:ea typeface="+mn-ea"/>
          <a:cs typeface="+mn-cs"/>
        </a:defRPr>
      </a:lvl9pPr>
    </p:bodyStyle>
    <p:otherStyle>
      <a:defPPr>
        <a:defRPr lang="ja-JP"/>
      </a:defPPr>
      <a:lvl1pPr marL="0" algn="l" defTabSz="843280" rtl="0" eaLnBrk="1" latinLnBrk="0" hangingPunct="1">
        <a:defRPr kumimoji="1" sz="1662" kern="1200">
          <a:solidFill>
            <a:schemeClr val="tx1"/>
          </a:solidFill>
          <a:latin typeface="+mn-lt"/>
          <a:ea typeface="+mn-ea"/>
          <a:cs typeface="+mn-cs"/>
        </a:defRPr>
      </a:lvl1pPr>
      <a:lvl2pPr marL="421640" algn="l" defTabSz="843280" rtl="0" eaLnBrk="1" latinLnBrk="0" hangingPunct="1">
        <a:defRPr kumimoji="1" sz="1662" kern="1200">
          <a:solidFill>
            <a:schemeClr val="tx1"/>
          </a:solidFill>
          <a:latin typeface="+mn-lt"/>
          <a:ea typeface="+mn-ea"/>
          <a:cs typeface="+mn-cs"/>
        </a:defRPr>
      </a:lvl2pPr>
      <a:lvl3pPr marL="843280" algn="l" defTabSz="843280" rtl="0" eaLnBrk="1" latinLnBrk="0" hangingPunct="1">
        <a:defRPr kumimoji="1" sz="1662" kern="1200">
          <a:solidFill>
            <a:schemeClr val="tx1"/>
          </a:solidFill>
          <a:latin typeface="+mn-lt"/>
          <a:ea typeface="+mn-ea"/>
          <a:cs typeface="+mn-cs"/>
        </a:defRPr>
      </a:lvl3pPr>
      <a:lvl4pPr marL="1264918" algn="l" defTabSz="843280" rtl="0" eaLnBrk="1" latinLnBrk="0" hangingPunct="1">
        <a:defRPr kumimoji="1" sz="1662" kern="1200">
          <a:solidFill>
            <a:schemeClr val="tx1"/>
          </a:solidFill>
          <a:latin typeface="+mn-lt"/>
          <a:ea typeface="+mn-ea"/>
          <a:cs typeface="+mn-cs"/>
        </a:defRPr>
      </a:lvl4pPr>
      <a:lvl5pPr marL="1686555" algn="l" defTabSz="843280" rtl="0" eaLnBrk="1" latinLnBrk="0" hangingPunct="1">
        <a:defRPr kumimoji="1" sz="1662" kern="1200">
          <a:solidFill>
            <a:schemeClr val="tx1"/>
          </a:solidFill>
          <a:latin typeface="+mn-lt"/>
          <a:ea typeface="+mn-ea"/>
          <a:cs typeface="+mn-cs"/>
        </a:defRPr>
      </a:lvl5pPr>
      <a:lvl6pPr marL="2108194" algn="l" defTabSz="843280" rtl="0" eaLnBrk="1" latinLnBrk="0" hangingPunct="1">
        <a:defRPr kumimoji="1" sz="1662" kern="1200">
          <a:solidFill>
            <a:schemeClr val="tx1"/>
          </a:solidFill>
          <a:latin typeface="+mn-lt"/>
          <a:ea typeface="+mn-ea"/>
          <a:cs typeface="+mn-cs"/>
        </a:defRPr>
      </a:lvl6pPr>
      <a:lvl7pPr marL="2529832" algn="l" defTabSz="843280" rtl="0" eaLnBrk="1" latinLnBrk="0" hangingPunct="1">
        <a:defRPr kumimoji="1" sz="1662" kern="1200">
          <a:solidFill>
            <a:schemeClr val="tx1"/>
          </a:solidFill>
          <a:latin typeface="+mn-lt"/>
          <a:ea typeface="+mn-ea"/>
          <a:cs typeface="+mn-cs"/>
        </a:defRPr>
      </a:lvl7pPr>
      <a:lvl8pPr marL="2951472" algn="l" defTabSz="843280" rtl="0" eaLnBrk="1" latinLnBrk="0" hangingPunct="1">
        <a:defRPr kumimoji="1" sz="1662" kern="1200">
          <a:solidFill>
            <a:schemeClr val="tx1"/>
          </a:solidFill>
          <a:latin typeface="+mn-lt"/>
          <a:ea typeface="+mn-ea"/>
          <a:cs typeface="+mn-cs"/>
        </a:defRPr>
      </a:lvl8pPr>
      <a:lvl9pPr marL="3373112" algn="l" defTabSz="843280" rtl="0" eaLnBrk="1" latinLnBrk="0" hangingPunct="1">
        <a:defRPr kumimoji="1"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chart" Target="../charts/chart18.xml"/></Relationships>
</file>

<file path=ppt/slides/_rels/slide10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4.bp.blogspot.com/-Bu4fl7rnORg/UYtwzjheoDI/AAAAAAAARxM/XbK9UFqJdZM/s800/walk_woman.png" TargetMode="Externa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0.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7.xml"/><Relationship Id="rId4" Type="http://schemas.openxmlformats.org/officeDocument/2006/relationships/chart" Target="../charts/chart23.xml"/></Relationships>
</file>

<file path=ppt/slides/_rels/slide121.xml.rels><?xml version="1.0" encoding="UTF-8" standalone="yes"?>
<Relationships xmlns="http://schemas.openxmlformats.org/package/2006/relationships"><Relationship Id="rId8" Type="http://schemas.openxmlformats.org/officeDocument/2006/relationships/image" Target="../media/image161.gif"/><Relationship Id="rId13" Type="http://schemas.openxmlformats.org/officeDocument/2006/relationships/hyperlink" Target="http://www.fumira.jp/cut/medical/file241.htm" TargetMode="External"/><Relationship Id="rId3" Type="http://schemas.openxmlformats.org/officeDocument/2006/relationships/hyperlink" Target="http://www.fumira.jp/cut/hoikuen/file367.htm" TargetMode="External"/><Relationship Id="rId7" Type="http://schemas.openxmlformats.org/officeDocument/2006/relationships/hyperlink" Target="http://www.fumira.jp/cut/gakkou/file1.htm" TargetMode="External"/><Relationship Id="rId12" Type="http://schemas.openxmlformats.org/officeDocument/2006/relationships/image" Target="../media/image163.gi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60.gif"/><Relationship Id="rId11" Type="http://schemas.openxmlformats.org/officeDocument/2006/relationships/hyperlink" Target="http://www.fumira.jp/cut/hoikuen/file318.htm" TargetMode="External"/><Relationship Id="rId5" Type="http://schemas.openxmlformats.org/officeDocument/2006/relationships/hyperlink" Target="http://www.fumira.jp/cut/medical/file178.htm" TargetMode="External"/><Relationship Id="rId10" Type="http://schemas.openxmlformats.org/officeDocument/2006/relationships/image" Target="../media/image162.gif"/><Relationship Id="rId4" Type="http://schemas.openxmlformats.org/officeDocument/2006/relationships/image" Target="../media/image159.gif"/><Relationship Id="rId9" Type="http://schemas.openxmlformats.org/officeDocument/2006/relationships/hyperlink" Target="http://www.fumira.jp/cut/hoikuen/file306.htm" TargetMode="External"/><Relationship Id="rId14" Type="http://schemas.openxmlformats.org/officeDocument/2006/relationships/image" Target="../media/image164.gif"/></Relationships>
</file>

<file path=ppt/slides/_rels/slide122.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25.png"/><Relationship Id="rId7"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1.xml"/><Relationship Id="rId6" Type="http://schemas.openxmlformats.org/officeDocument/2006/relationships/hyperlink" Target="http://www.fumira.jp/cut/hoikuen/file306.htm" TargetMode="External"/><Relationship Id="rId5" Type="http://schemas.openxmlformats.org/officeDocument/2006/relationships/image" Target="../media/image35.jpeg"/><Relationship Id="rId4" Type="http://schemas.openxmlformats.org/officeDocument/2006/relationships/image" Target="../media/image30.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8" Type="http://schemas.openxmlformats.org/officeDocument/2006/relationships/image" Target="../media/image170.jpeg"/><Relationship Id="rId13" Type="http://schemas.openxmlformats.org/officeDocument/2006/relationships/image" Target="../media/image175.png"/><Relationship Id="rId3" Type="http://schemas.openxmlformats.org/officeDocument/2006/relationships/image" Target="../media/image165.png"/><Relationship Id="rId7" Type="http://schemas.openxmlformats.org/officeDocument/2006/relationships/image" Target="../media/image169.png"/><Relationship Id="rId12" Type="http://schemas.openxmlformats.org/officeDocument/2006/relationships/image" Target="../media/image174.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68.jpeg"/><Relationship Id="rId11" Type="http://schemas.openxmlformats.org/officeDocument/2006/relationships/image" Target="../media/image173.png"/><Relationship Id="rId5" Type="http://schemas.openxmlformats.org/officeDocument/2006/relationships/image" Target="../media/image167.png"/><Relationship Id="rId15" Type="http://schemas.openxmlformats.org/officeDocument/2006/relationships/image" Target="../media/image177.png"/><Relationship Id="rId10" Type="http://schemas.openxmlformats.org/officeDocument/2006/relationships/image" Target="../media/image172.png"/><Relationship Id="rId4" Type="http://schemas.openxmlformats.org/officeDocument/2006/relationships/image" Target="../media/image166.png"/><Relationship Id="rId9" Type="http://schemas.openxmlformats.org/officeDocument/2006/relationships/image" Target="../media/image171.png"/><Relationship Id="rId14" Type="http://schemas.openxmlformats.org/officeDocument/2006/relationships/image" Target="../media/image176.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8" Type="http://schemas.openxmlformats.org/officeDocument/2006/relationships/image" Target="../media/image183.gif"/><Relationship Id="rId3" Type="http://schemas.openxmlformats.org/officeDocument/2006/relationships/image" Target="../media/image178.wmf"/><Relationship Id="rId7" Type="http://schemas.openxmlformats.org/officeDocument/2006/relationships/image" Target="../media/image182.gif"/><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81.wmf"/><Relationship Id="rId5" Type="http://schemas.openxmlformats.org/officeDocument/2006/relationships/image" Target="../media/image180.wmf"/><Relationship Id="rId4" Type="http://schemas.openxmlformats.org/officeDocument/2006/relationships/image" Target="../media/image179.wmf"/></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1.jpeg"/><Relationship Id="rId3" Type="http://schemas.microsoft.com/office/2007/relationships/hdphoto" Target="../media/hdphoto1.wdp"/><Relationship Id="rId7" Type="http://schemas.openxmlformats.org/officeDocument/2006/relationships/image" Target="../media/image10.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4.bp.blogspot.com/-Bu4fl7rnORg/UYtwzjheoDI/AAAAAAAARxM/XbK9UFqJdZM/s800/walk_woman.png" TargetMode="External"/><Relationship Id="rId10" Type="http://schemas.microsoft.com/office/2007/relationships/hdphoto" Target="../media/hdphoto2.wdp"/><Relationship Id="rId4" Type="http://schemas.openxmlformats.org/officeDocument/2006/relationships/image" Target="../media/image8.jpeg"/><Relationship Id="rId9" Type="http://schemas.openxmlformats.org/officeDocument/2006/relationships/image" Target="../media/image12.png"/></Relationships>
</file>

<file path=ppt/slides/_rels/slide130.xml.rels><?xml version="1.0" encoding="UTF-8" standalone="yes"?>
<Relationships xmlns="http://schemas.openxmlformats.org/package/2006/relationships"><Relationship Id="rId3" Type="http://schemas.openxmlformats.org/officeDocument/2006/relationships/image" Target="../media/image184.jpeg"/><Relationship Id="rId7" Type="http://schemas.openxmlformats.org/officeDocument/2006/relationships/image" Target="../media/image188.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8" Type="http://schemas.openxmlformats.org/officeDocument/2006/relationships/image" Target="../media/image45.wmf"/><Relationship Id="rId13" Type="http://schemas.openxmlformats.org/officeDocument/2006/relationships/image" Target="../media/image41.gif"/><Relationship Id="rId18" Type="http://schemas.openxmlformats.org/officeDocument/2006/relationships/image" Target="../media/image43.wmf"/><Relationship Id="rId3" Type="http://schemas.openxmlformats.org/officeDocument/2006/relationships/image" Target="../media/image37.wmf"/><Relationship Id="rId7" Type="http://schemas.openxmlformats.org/officeDocument/2006/relationships/image" Target="../media/image46.wmf"/><Relationship Id="rId12" Type="http://schemas.openxmlformats.org/officeDocument/2006/relationships/image" Target="../media/image40.gif"/><Relationship Id="rId17" Type="http://schemas.openxmlformats.org/officeDocument/2006/relationships/image" Target="../media/image42.png"/><Relationship Id="rId2" Type="http://schemas.openxmlformats.org/officeDocument/2006/relationships/image" Target="../media/image189.jpeg"/><Relationship Id="rId16" Type="http://schemas.openxmlformats.org/officeDocument/2006/relationships/image" Target="../media/image52.wmf"/><Relationship Id="rId20" Type="http://schemas.openxmlformats.org/officeDocument/2006/relationships/image" Target="../media/image197.png"/><Relationship Id="rId1" Type="http://schemas.openxmlformats.org/officeDocument/2006/relationships/slideLayout" Target="../slideLayouts/slideLayout7.xml"/><Relationship Id="rId6" Type="http://schemas.openxmlformats.org/officeDocument/2006/relationships/image" Target="../media/image44.wmf"/><Relationship Id="rId11" Type="http://schemas.openxmlformats.org/officeDocument/2006/relationships/image" Target="../media/image193.wmf"/><Relationship Id="rId5" Type="http://schemas.openxmlformats.org/officeDocument/2006/relationships/image" Target="../media/image191.wmf"/><Relationship Id="rId15" Type="http://schemas.openxmlformats.org/officeDocument/2006/relationships/image" Target="../media/image195.wmf"/><Relationship Id="rId10" Type="http://schemas.openxmlformats.org/officeDocument/2006/relationships/image" Target="../media/image51.wmf"/><Relationship Id="rId19" Type="http://schemas.openxmlformats.org/officeDocument/2006/relationships/image" Target="../media/image196.wmf"/><Relationship Id="rId4" Type="http://schemas.openxmlformats.org/officeDocument/2006/relationships/image" Target="../media/image190.wmf"/><Relationship Id="rId9" Type="http://schemas.openxmlformats.org/officeDocument/2006/relationships/image" Target="../media/image192.wmf"/><Relationship Id="rId14" Type="http://schemas.openxmlformats.org/officeDocument/2006/relationships/image" Target="../media/image194.wmf"/></Relationships>
</file>

<file path=ppt/slides/_rels/slide138.xml.rels><?xml version="1.0" encoding="UTF-8" standalone="yes"?>
<Relationships xmlns="http://schemas.openxmlformats.org/package/2006/relationships"><Relationship Id="rId3" Type="http://schemas.openxmlformats.org/officeDocument/2006/relationships/image" Target="../media/image198.emf"/><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99.png"/><Relationship Id="rId7" Type="http://schemas.openxmlformats.org/officeDocument/2006/relationships/image" Target="../media/image201.png"/><Relationship Id="rId12" Type="http://schemas.openxmlformats.org/officeDocument/2006/relationships/image" Target="../media/image205.png"/><Relationship Id="rId2" Type="http://schemas.openxmlformats.org/officeDocument/2006/relationships/hyperlink" Target="http://www.google.co.jp/url?sa=i&amp;rct=j&amp;q=&amp;esrc=s&amp;source=images&amp;cd=&amp;cad=rja&amp;uact=8&amp;ved=0ahUKEwiyxqPms9LPAhUO1GMKHfPkBgQQjRwIBw&amp;url=http://www.irasutoya.com/2014/01/blog-post_7416.html&amp;bvm=bv.135475266,d.cGc&amp;psig=AFQjCNFpZfcCO7TP3oqaZ6w0iFn8rp3vtA&amp;ust=1476263270359199" TargetMode="External"/><Relationship Id="rId1" Type="http://schemas.openxmlformats.org/officeDocument/2006/relationships/slideLayout" Target="../slideLayouts/slideLayout1.xml"/><Relationship Id="rId6" Type="http://schemas.openxmlformats.org/officeDocument/2006/relationships/hyperlink" Target="http://www.google.co.jp/url?sa=i&amp;rct=j&amp;q=&amp;esrc=s&amp;source=images&amp;cd=&amp;cad=rja&amp;uact=8&amp;ved=0ahUKEwi20LmVs9LPAhUL-GMKHQtaBj8QjRwIBw&amp;url=http://www.irasutoya.com/2014/09/blog-post_912.html&amp;bvm=bv.135475266,d.cGc&amp;psig=AFQjCNF1KSCbK_1YsCGfSnYCU_IbXPqitQ&amp;ust=1476263208745115" TargetMode="External"/><Relationship Id="rId11" Type="http://schemas.openxmlformats.org/officeDocument/2006/relationships/image" Target="../media/image204.png"/><Relationship Id="rId5" Type="http://schemas.openxmlformats.org/officeDocument/2006/relationships/image" Target="../media/image200.png"/><Relationship Id="rId10" Type="http://schemas.openxmlformats.org/officeDocument/2006/relationships/hyperlink" Target="http://4.bp.blogspot.com/-_uiP7snuyhA/Us_Ng2k41sI/AAAAAAAAdK8/DBs2ee1iNPo/s800/kaisya_nakayoshi.png" TargetMode="External"/><Relationship Id="rId4" Type="http://schemas.openxmlformats.org/officeDocument/2006/relationships/hyperlink" Target="http://www.google.co.jp/url?sa=i&amp;rct=j&amp;q=&amp;esrc=s&amp;source=images&amp;cd=&amp;cad=rja&amp;uact=8&amp;ved=0ahUKEwi4nO_nt8fPAhUBmZQKHZW8Ck8QjRwIBw&amp;url=http://kids.wanpug.com/illust99.html&amp;bvm=bv.135258522,d.dGo&amp;psig=AFQjCNG8hIox9vzaFd6G3JPfiKE8F-3RHA&amp;ust=1475886498149968" TargetMode="External"/><Relationship Id="rId9" Type="http://schemas.openxmlformats.org/officeDocument/2006/relationships/image" Target="../media/image203.png"/></Relationships>
</file>

<file path=ppt/slides/_rels/slide14.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8" Type="http://schemas.openxmlformats.org/officeDocument/2006/relationships/image" Target="../media/image210.gif"/><Relationship Id="rId3" Type="http://schemas.openxmlformats.org/officeDocument/2006/relationships/image" Target="../media/image14.wmf"/><Relationship Id="rId7" Type="http://schemas.openxmlformats.org/officeDocument/2006/relationships/image" Target="../media/image209.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8.wmf"/><Relationship Id="rId10" Type="http://schemas.openxmlformats.org/officeDocument/2006/relationships/image" Target="../media/image212.jpeg"/><Relationship Id="rId4" Type="http://schemas.openxmlformats.org/officeDocument/2006/relationships/image" Target="../media/image207.wmf"/><Relationship Id="rId9" Type="http://schemas.openxmlformats.org/officeDocument/2006/relationships/image" Target="../media/image211.wmf"/></Relationships>
</file>

<file path=ppt/slides/_rels/slide143.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214.png"/><Relationship Id="rId7" Type="http://schemas.openxmlformats.org/officeDocument/2006/relationships/image" Target="../media/image216.gif"/><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215.png"/><Relationship Id="rId4" Type="http://schemas.microsoft.com/office/2007/relationships/hdphoto" Target="../media/hdphoto4.wdp"/><Relationship Id="rId9"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gi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1.jpeg"/><Relationship Id="rId4" Type="http://schemas.openxmlformats.org/officeDocument/2006/relationships/image" Target="../media/image24.png"/><Relationship Id="rId9" Type="http://schemas.openxmlformats.org/officeDocument/2006/relationships/image" Target="../media/image29.wmf"/></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8" Type="http://schemas.openxmlformats.org/officeDocument/2006/relationships/image" Target="../media/image43.wmf"/><Relationship Id="rId13" Type="http://schemas.openxmlformats.org/officeDocument/2006/relationships/image" Target="../media/image48.emf"/><Relationship Id="rId3" Type="http://schemas.openxmlformats.org/officeDocument/2006/relationships/image" Target="../media/image38.gif"/><Relationship Id="rId7" Type="http://schemas.openxmlformats.org/officeDocument/2006/relationships/image" Target="../media/image42.png"/><Relationship Id="rId12" Type="http://schemas.openxmlformats.org/officeDocument/2006/relationships/image" Target="../media/image47.emf"/><Relationship Id="rId17" Type="http://schemas.openxmlformats.org/officeDocument/2006/relationships/image" Target="../media/image52.wmf"/><Relationship Id="rId2" Type="http://schemas.openxmlformats.org/officeDocument/2006/relationships/image" Target="../media/image37.wmf"/><Relationship Id="rId16" Type="http://schemas.openxmlformats.org/officeDocument/2006/relationships/image" Target="../media/image51.wmf"/><Relationship Id="rId1" Type="http://schemas.openxmlformats.org/officeDocument/2006/relationships/slideLayout" Target="../slideLayouts/slideLayout2.xml"/><Relationship Id="rId6" Type="http://schemas.openxmlformats.org/officeDocument/2006/relationships/image" Target="../media/image41.gif"/><Relationship Id="rId11" Type="http://schemas.openxmlformats.org/officeDocument/2006/relationships/image" Target="../media/image46.wmf"/><Relationship Id="rId5" Type="http://schemas.openxmlformats.org/officeDocument/2006/relationships/image" Target="../media/image40.gif"/><Relationship Id="rId15" Type="http://schemas.openxmlformats.org/officeDocument/2006/relationships/image" Target="../media/image50.gif"/><Relationship Id="rId10" Type="http://schemas.openxmlformats.org/officeDocument/2006/relationships/image" Target="../media/image45.wmf"/><Relationship Id="rId4" Type="http://schemas.openxmlformats.org/officeDocument/2006/relationships/image" Target="../media/image39.png"/><Relationship Id="rId9" Type="http://schemas.openxmlformats.org/officeDocument/2006/relationships/image" Target="../media/image44.wmf"/><Relationship Id="rId14" Type="http://schemas.openxmlformats.org/officeDocument/2006/relationships/image" Target="../media/image49.emf"/></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4.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4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hyperlink" Target="http://3.bp.blogspot.com/-uDbbmVh8-4E/VYJca1wow7I/AAAAAAAAuYk/cL226VdZRag/s800/medical_tan_kyuuin.png" TargetMode="External"/><Relationship Id="rId18" Type="http://schemas.openxmlformats.org/officeDocument/2006/relationships/image" Target="../media/image63.png"/><Relationship Id="rId3" Type="http://schemas.openxmlformats.org/officeDocument/2006/relationships/image" Target="../media/image55.png"/><Relationship Id="rId21" Type="http://schemas.openxmlformats.org/officeDocument/2006/relationships/image" Target="../media/image65.png"/><Relationship Id="rId7" Type="http://schemas.openxmlformats.org/officeDocument/2006/relationships/hyperlink" Target="http://2.bp.blogspot.com/-7m-bFYa9sb0/WIW-RAPQ_qI/AAAAAAABBT4/3nCD2XmWY34yU4Mrp658dhSjPSqxzX4WACLcB/s800/osyaberi_man.png" TargetMode="External"/><Relationship Id="rId12" Type="http://schemas.openxmlformats.org/officeDocument/2006/relationships/image" Target="../media/image60.png"/><Relationship Id="rId17" Type="http://schemas.openxmlformats.org/officeDocument/2006/relationships/hyperlink" Target="http://3.bp.blogspot.com/-8WbBhyReQKo/Uab3xxYp6iI/AAAAAAAAUUw/BHsx6LZZw38/s800/counselor.png" TargetMode="External"/><Relationship Id="rId2" Type="http://schemas.openxmlformats.org/officeDocument/2006/relationships/hyperlink" Target="http://3.bp.blogspot.com/-RRuAXgHcHq8/WK7ehCg1TSI/AAAAAAABB8s/bUTaUQpAPRswCOIWrZ7qvNp_L72yFUCRQCLcB/s800/banzai_people.png" TargetMode="External"/><Relationship Id="rId16" Type="http://schemas.openxmlformats.org/officeDocument/2006/relationships/image" Target="../media/image62.png"/><Relationship Id="rId20"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hyperlink" Target="http://3.bp.blogspot.com/-pn_H1nkvh3s/Uj_2I1hiUXI/AAAAAAAAX7E/jNz7aF2W0rc/s800/hospital_taiin.png" TargetMode="External"/><Relationship Id="rId5" Type="http://schemas.openxmlformats.org/officeDocument/2006/relationships/hyperlink" Target="http://4.bp.blogspot.com/-_uiP7snuyhA/Us_Ng2k41sI/AAAAAAAAdK8/DBs2ee1iNPo/s800/kaisya_nakayoshi.png" TargetMode="External"/><Relationship Id="rId15" Type="http://schemas.openxmlformats.org/officeDocument/2006/relationships/hyperlink" Target="http://3.bp.blogspot.com/-iItEfPY8JB4/WD_cczjUSiI/AAAAAAABAGc/wAUAlWc63lMDgLCL7lphVunXSaGXtZajwCLcB/s800/enkaku_iryou_woman.png" TargetMode="External"/><Relationship Id="rId23" Type="http://schemas.openxmlformats.org/officeDocument/2006/relationships/image" Target="../media/image66.png"/><Relationship Id="rId10" Type="http://schemas.openxmlformats.org/officeDocument/2006/relationships/image" Target="../media/image59.png"/><Relationship Id="rId19" Type="http://schemas.openxmlformats.org/officeDocument/2006/relationships/hyperlink" Target="http://1.bp.blogspot.com/-jJuDwUj_bPE/WD_caizvgrI/AAAAAAABAFk/9eCzU7NWXFMOPHUXQ58kUEn_CVoqsP7cACLcB/s800/writing_businesswoman3_cry.png" TargetMode="External"/><Relationship Id="rId4" Type="http://schemas.openxmlformats.org/officeDocument/2006/relationships/image" Target="../media/image56.png"/><Relationship Id="rId9" Type="http://schemas.openxmlformats.org/officeDocument/2006/relationships/hyperlink" Target="http://2.bp.blogspot.com/-fypO2KLmFOk/UZSs38pknYI/AAAAAAAAS_c/LEtjCXa9N5Y/s800/business_kaigi.png" TargetMode="External"/><Relationship Id="rId14" Type="http://schemas.openxmlformats.org/officeDocument/2006/relationships/image" Target="../media/image61.png"/><Relationship Id="rId22" Type="http://schemas.openxmlformats.org/officeDocument/2006/relationships/hyperlink" Target="http://3.bp.blogspot.com/-GtZiHcg_jC8/WbidEQCmC3I/AAAAAAABGkM/k_1TIKA1irkF8jrdkyh8oc_6ZtONgbf6ACLcBGAs/s800/writing_businessman1_smile.png"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chart" Target="../charts/chart14.xml"/><Relationship Id="rId3" Type="http://schemas.openxmlformats.org/officeDocument/2006/relationships/chart" Target="../charts/chart9.xml"/><Relationship Id="rId7" Type="http://schemas.openxmlformats.org/officeDocument/2006/relationships/chart" Target="../charts/chart13.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_rels/slide5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gif"/><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openxmlformats.org/officeDocument/2006/relationships/image" Target="../media/image81.wmf"/><Relationship Id="rId3" Type="http://schemas.openxmlformats.org/officeDocument/2006/relationships/image" Target="../media/image77.png"/><Relationship Id="rId7" Type="http://schemas.openxmlformats.org/officeDocument/2006/relationships/image" Target="../media/image25.png"/><Relationship Id="rId2" Type="http://schemas.openxmlformats.org/officeDocument/2006/relationships/image" Target="../media/image76.gif"/><Relationship Id="rId1" Type="http://schemas.openxmlformats.org/officeDocument/2006/relationships/slideLayout" Target="../slideLayouts/slideLayout4.xml"/><Relationship Id="rId6" Type="http://schemas.openxmlformats.org/officeDocument/2006/relationships/image" Target="../media/image80.wmf"/><Relationship Id="rId5" Type="http://schemas.openxmlformats.org/officeDocument/2006/relationships/image" Target="../media/image79.wmf"/><Relationship Id="rId4" Type="http://schemas.openxmlformats.org/officeDocument/2006/relationships/image" Target="../media/image78.w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4.bp.blogspot.com/-Bu4fl7rnORg/UYtwzjheoDI/AAAAAAAARxM/XbK9UFqJdZM/s800/walk_woman.png" TargetMode="External"/><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4.png"/><Relationship Id="rId4" Type="http://schemas.openxmlformats.org/officeDocument/2006/relationships/image" Target="../media/image83.png"/></Relationships>
</file>

<file path=ppt/slides/_rels/slide67.xml.rels><?xml version="1.0" encoding="UTF-8" standalone="yes"?>
<Relationships xmlns="http://schemas.openxmlformats.org/package/2006/relationships"><Relationship Id="rId8" Type="http://schemas.openxmlformats.org/officeDocument/2006/relationships/hyperlink" Target="http://4.bp.blogspot.com/-OdiJTRSpoyo/V2vXp7B4WPI/AAAAAAAA74A/tP5y-qSY5EY9nTYyzVAknVAvfRqtheupQCLcB/s800/building_house8.png" TargetMode="External"/><Relationship Id="rId3" Type="http://schemas.openxmlformats.org/officeDocument/2006/relationships/hyperlink" Target="http://2.bp.blogspot.com/-ohl41tIW1a0/V2vXoJN4eVI/AAAAAAAA73w/jMiHgV4uFrgQNfjgG9hVSo_5ObhPc0qVACLcB/s800/building_house3.png" TargetMode="External"/><Relationship Id="rId7" Type="http://schemas.openxmlformats.org/officeDocument/2006/relationships/image" Target="../media/image87.png"/><Relationship Id="rId2" Type="http://schemas.openxmlformats.org/officeDocument/2006/relationships/hyperlink" Target="http://1.bp.blogspot.com/-f4cRl6azU08/V9vCGWazNAI/AAAAAAAA97c/x4V132XbBqkKlIgZoRyKZqsRNEVFBGYnwCLcB/s800/company_character2_wakai.png" TargetMode="Externa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hyperlink" Target="http://2.bp.blogspot.com/-CcPxqR5ZwmU/U0pTZFbJGMI/AAAAAAAAfKA/fizLuwMlaH4/s800/tatemono_kaigo_shisetsu.png" TargetMode="External"/><Relationship Id="rId10" Type="http://schemas.openxmlformats.org/officeDocument/2006/relationships/image" Target="../media/image89.png"/><Relationship Id="rId4" Type="http://schemas.openxmlformats.org/officeDocument/2006/relationships/image" Target="../media/image85.png"/><Relationship Id="rId9" Type="http://schemas.openxmlformats.org/officeDocument/2006/relationships/image" Target="../media/image88.png"/></Relationships>
</file>

<file path=ppt/slides/_rels/slide68.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7.png"/><Relationship Id="rId3" Type="http://schemas.openxmlformats.org/officeDocument/2006/relationships/image" Target="../media/image90.png"/><Relationship Id="rId7" Type="http://schemas.openxmlformats.org/officeDocument/2006/relationships/hyperlink" Target="http://4.bp.blogspot.com/-ke7saK4PTws/VtofVghdB5I/AAAAAAAA4W0/YJH_oExnMBo/s800/car_green.png" TargetMode="External"/><Relationship Id="rId12" Type="http://schemas.openxmlformats.org/officeDocument/2006/relationships/image" Target="../media/image96.png"/><Relationship Id="rId2" Type="http://schemas.openxmlformats.org/officeDocument/2006/relationships/hyperlink" Target="http://4.bp.blogspot.com/-bpRAktDRy3Y/WGnPYN1nibI/AAAAAAABA5c/4UKn82O-hx0npPoYWVqcFXlUALmmLCmhACLcB/s800/mountain_yama.png" TargetMode="External"/><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image" Target="../media/image95.png"/><Relationship Id="rId5" Type="http://schemas.openxmlformats.org/officeDocument/2006/relationships/image" Target="../media/image91.png"/><Relationship Id="rId10" Type="http://schemas.openxmlformats.org/officeDocument/2006/relationships/hyperlink" Target="http://2.bp.blogspot.com/-mcBTpFJvFNo/WeAFbqrzyHI/AAAAAAABHjQ/5cGZy_hvgtwumLbyggYibhxmj7lunDhwACLcBGAs/s800/building_mansion2.png" TargetMode="External"/><Relationship Id="rId4" Type="http://schemas.openxmlformats.org/officeDocument/2006/relationships/hyperlink" Target="http://2.bp.blogspot.com/-CcPxqR5ZwmU/U0pTZFbJGMI/AAAAAAAAfKA/fizLuwMlaH4/s800/tatemono_kaigo_shisetsu.png" TargetMode="External"/><Relationship Id="rId9" Type="http://schemas.openxmlformats.org/officeDocument/2006/relationships/image" Target="../media/image94.png"/><Relationship Id="rId14" Type="http://schemas.openxmlformats.org/officeDocument/2006/relationships/image" Target="../media/image98.png"/></Relationships>
</file>

<file path=ppt/slides/_rels/slide69.xml.rels><?xml version="1.0" encoding="UTF-8" standalone="yes"?>
<Relationships xmlns="http://schemas.openxmlformats.org/package/2006/relationships"><Relationship Id="rId8" Type="http://schemas.openxmlformats.org/officeDocument/2006/relationships/hyperlink" Target="http://2.bp.blogspot.com/-CcPxqR5ZwmU/U0pTZFbJGMI/AAAAAAAAfKA/fizLuwMlaH4/s800/tatemono_kaigo_shisetsu.png" TargetMode="External"/><Relationship Id="rId13" Type="http://schemas.openxmlformats.org/officeDocument/2006/relationships/image" Target="../media/image104.png"/><Relationship Id="rId3" Type="http://schemas.openxmlformats.org/officeDocument/2006/relationships/hyperlink" Target="http://3.bp.blogspot.com/--XQaKNMLBaA/Wb8f6of6BKI/AAAAAAABGtA/Ul9po5OktQEXU__wKxTX1NQfOkov1r00QCLcBGAs/s800/apron_woman.png" TargetMode="External"/><Relationship Id="rId7" Type="http://schemas.openxmlformats.org/officeDocument/2006/relationships/image" Target="../media/image102.png"/><Relationship Id="rId12" Type="http://schemas.openxmlformats.org/officeDocument/2006/relationships/hyperlink" Target="http://1.bp.blogspot.com/-GjtZwqQV6Uc/VYJrlz1v_BI/AAAAAAAAugg/XwKvPJx5Bw4/s800/medical_rigaku_ryouhoushi.png" TargetMode="External"/><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103.png"/><Relationship Id="rId5" Type="http://schemas.openxmlformats.org/officeDocument/2006/relationships/hyperlink" Target="http://1.bp.blogspot.com/-xnhhkw-KdCI/VYJrkmn4TNI/AAAAAAAAugQ/AHsPHxiQUUk/s800/medical_nurse_pink.png" TargetMode="External"/><Relationship Id="rId15" Type="http://schemas.openxmlformats.org/officeDocument/2006/relationships/image" Target="../media/image105.png"/><Relationship Id="rId10" Type="http://schemas.openxmlformats.org/officeDocument/2006/relationships/hyperlink" Target="http://1.bp.blogspot.com/-hb4L_39XPzU/WTd4w2kpBNI/AAAAAAABEqI/b9a4JffuXLI9haj1qg0YHGHA-Zlph3KgQCLcB/s800/kaichudentou_keibiin_man.png" TargetMode="External"/><Relationship Id="rId4" Type="http://schemas.openxmlformats.org/officeDocument/2006/relationships/image" Target="../media/image100.png"/><Relationship Id="rId9" Type="http://schemas.openxmlformats.org/officeDocument/2006/relationships/image" Target="../media/image86.png"/><Relationship Id="rId14" Type="http://schemas.openxmlformats.org/officeDocument/2006/relationships/hyperlink" Target="http://4.bp.blogspot.com/-gf1RctJTszo/WkdTB71AQII/AAAAAAABJY0/WQy_EqGT4LwbIIcA0RjvWtGk5C600uMhQCLcBGAs/s800/hakujou_walk_kaijo_woman.pn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png"/><Relationship Id="rId7"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1.xml"/><Relationship Id="rId6" Type="http://schemas.openxmlformats.org/officeDocument/2006/relationships/hyperlink" Target="http://www.fumira.jp/cut/hoikuen/file306.htm" TargetMode="External"/><Relationship Id="rId5" Type="http://schemas.openxmlformats.org/officeDocument/2006/relationships/image" Target="../media/image35.jpeg"/><Relationship Id="rId4" Type="http://schemas.openxmlformats.org/officeDocument/2006/relationships/image" Target="../media/image30.png"/><Relationship Id="rId9" Type="http://schemas.openxmlformats.org/officeDocument/2006/relationships/image" Target="../media/image108.jpeg"/></Relationships>
</file>

<file path=ppt/slides/_rels/slide7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hyperlink" Target="http://1.bp.blogspot.com/-GYxidfWI6y0/Vq88n_qLW9I/AAAAAAAA3ck/kdOc7uoWvSo/s800/baby_kokyuuki_tube.png" TargetMode="External"/><Relationship Id="rId7" Type="http://schemas.openxmlformats.org/officeDocument/2006/relationships/hyperlink" Target="http://1.bp.blogspot.com/-0AkxIDwW5Bo/VVGVr3afzMI/AAAAAAAAtoM/44yrsT0jYac/s800/medical_kikan_sekkai.png" TargetMode="External"/><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hyperlink" Target="http://1.bp.blogspot.com/-KHadpaG3gWg/U32NaxWDjaI/AAAAAAAAgus/kH13n6duitw/s800/nurse_obasan.png" TargetMode="External"/><Relationship Id="rId4" Type="http://schemas.openxmlformats.org/officeDocument/2006/relationships/image" Target="../media/image110.png"/></Relationships>
</file>

<file path=ppt/slides/_rels/slide72.xml.rels><?xml version="1.0" encoding="UTF-8" standalone="yes"?>
<Relationships xmlns="http://schemas.openxmlformats.org/package/2006/relationships"><Relationship Id="rId8" Type="http://schemas.openxmlformats.org/officeDocument/2006/relationships/hyperlink" Target="http://1.bp.blogspot.com/-kiikkD3TDgQ/VUIHPEYsqjI/AAAAAAAAtKI/PKTYRonIv0E/s800/job_nurse_pants.png" TargetMode="External"/><Relationship Id="rId3" Type="http://schemas.openxmlformats.org/officeDocument/2006/relationships/image" Target="../media/image114.png"/><Relationship Id="rId7" Type="http://schemas.openxmlformats.org/officeDocument/2006/relationships/image" Target="../media/image117.jpe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hyperlink" Target="http://3.bp.blogspot.com/-Hk8GT73fNYI/V2ub1Q5oBnI/AAAAAAAA7sg/HTl1cOqftOAjp3hU--jPGpGnRxLIBMwuwCLcB/s800/houmon_shinryou_nocap_nurse.png" TargetMode="External"/><Relationship Id="rId10" Type="http://schemas.openxmlformats.org/officeDocument/2006/relationships/image" Target="../media/image89.png"/><Relationship Id="rId4" Type="http://schemas.openxmlformats.org/officeDocument/2006/relationships/image" Target="../media/image115.png"/><Relationship Id="rId9" Type="http://schemas.openxmlformats.org/officeDocument/2006/relationships/image" Target="../media/image118.png"/></Relationships>
</file>

<file path=ppt/slides/_rels/slide7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74.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chart" Target="../charts/chart16.xml"/><Relationship Id="rId7" Type="http://schemas.openxmlformats.org/officeDocument/2006/relationships/image" Target="../media/image122.png"/><Relationship Id="rId2" Type="http://schemas.openxmlformats.org/officeDocument/2006/relationships/chart" Target="../charts/chart15.xml"/><Relationship Id="rId1" Type="http://schemas.openxmlformats.org/officeDocument/2006/relationships/slideLayout" Target="../slideLayouts/slideLayout2.xml"/><Relationship Id="rId6" Type="http://schemas.openxmlformats.org/officeDocument/2006/relationships/hyperlink" Target="http://4.bp.blogspot.com/-voJRHBJOggE/Wb8gXWIWhgI/AAAAAAABGxM/wx1erGVlVjYmRqcPaexbFdFIyeCmAa7ywCLcBGAs/s800/kaigo_kurumaisu_girl.png" TargetMode="External"/><Relationship Id="rId5" Type="http://schemas.openxmlformats.org/officeDocument/2006/relationships/image" Target="../media/image121.png"/><Relationship Id="rId4" Type="http://schemas.openxmlformats.org/officeDocument/2006/relationships/hyperlink" Target="http://1.bp.blogspot.com/-v4f0UCIP0eA/UO6j3bHkm8I/AAAAAAAAKnI/4tAdU8H_yt4/s1600/youchien_tatemono.png" TargetMode="External"/></Relationships>
</file>

<file path=ppt/slides/_rels/slide75.xml.rels><?xml version="1.0" encoding="UTF-8" standalone="yes"?>
<Relationships xmlns="http://schemas.openxmlformats.org/package/2006/relationships"><Relationship Id="rId13" Type="http://schemas.openxmlformats.org/officeDocument/2006/relationships/hyperlink" Target="http://2.bp.blogspot.com/-wTnACm8RQWE/WKFjAjOt3BI/AAAAAAABBsE/kEpLST61swU6wKLd2vnbI7ixVGMx3562gCLcB/s800/face_smile_woman3.png" TargetMode="External"/><Relationship Id="rId18" Type="http://schemas.openxmlformats.org/officeDocument/2006/relationships/image" Target="../media/image130.png"/><Relationship Id="rId26" Type="http://schemas.openxmlformats.org/officeDocument/2006/relationships/hyperlink" Target="http://4.bp.blogspot.com/-7vKDbdfIinw/UWgWjZmeiQI/AAAAAAAAQF4/pg4v16qoyso/s1600/syukatsu_man.png" TargetMode="External"/><Relationship Id="rId3" Type="http://schemas.openxmlformats.org/officeDocument/2006/relationships/diagramData" Target="../diagrams/data1.xml"/><Relationship Id="rId21" Type="http://schemas.openxmlformats.org/officeDocument/2006/relationships/hyperlink" Target="http://3.bp.blogspot.com/-yqCcNTEkC1g/VWmAvPX_-VI/AAAAAAAAt0M/RtlM868vi0o/s800/job_syakai_fukushishi_man.png" TargetMode="External"/><Relationship Id="rId34" Type="http://schemas.openxmlformats.org/officeDocument/2006/relationships/image" Target="../media/image89.png"/><Relationship Id="rId7" Type="http://schemas.microsoft.com/office/2007/relationships/diagramDrawing" Target="../diagrams/drawing1.xml"/><Relationship Id="rId12" Type="http://schemas.openxmlformats.org/officeDocument/2006/relationships/image" Target="../media/image126.png"/><Relationship Id="rId17" Type="http://schemas.openxmlformats.org/officeDocument/2006/relationships/hyperlink" Target="http://1.bp.blogspot.com/-wEygfnu5_mc/V5jHkBSzzLI/AAAAAAAA80w/DdLElofgt_Qn8RbZStkfWjnXhIH8n7cpgCLcB/s800/walking_businesswoman.png" TargetMode="External"/><Relationship Id="rId25" Type="http://schemas.openxmlformats.org/officeDocument/2006/relationships/image" Target="../media/image134.png"/><Relationship Id="rId33" Type="http://schemas.openxmlformats.org/officeDocument/2006/relationships/image" Target="../media/image87.png"/><Relationship Id="rId2" Type="http://schemas.openxmlformats.org/officeDocument/2006/relationships/hyperlink" Target="http://1.bp.blogspot.com/-f4cRl6azU08/V9vCGWazNAI/AAAAAAAA97c/x4V132XbBqkKlIgZoRyKZqsRNEVFBGYnwCLcB/s800/company_character2_wakai.png" TargetMode="External"/><Relationship Id="rId16" Type="http://schemas.openxmlformats.org/officeDocument/2006/relationships/image" Target="../media/image129.png"/><Relationship Id="rId20" Type="http://schemas.openxmlformats.org/officeDocument/2006/relationships/image" Target="../media/image131.png"/><Relationship Id="rId29"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hyperlink" Target="http://4.bp.blogspot.com/-P1l2o2XZLeo/V8PYwYbIVRI/AAAAAAAA9UI/XvDaA3e0NYcwM6tuUVsGPaPDQF9TUlfHwCLcB/s800/window_amado_open.png" TargetMode="External"/><Relationship Id="rId24" Type="http://schemas.openxmlformats.org/officeDocument/2006/relationships/image" Target="../media/image133.png"/><Relationship Id="rId32" Type="http://schemas.openxmlformats.org/officeDocument/2006/relationships/image" Target="../media/image138.png"/><Relationship Id="rId5" Type="http://schemas.openxmlformats.org/officeDocument/2006/relationships/diagramQuickStyle" Target="../diagrams/quickStyle1.xml"/><Relationship Id="rId15" Type="http://schemas.openxmlformats.org/officeDocument/2006/relationships/image" Target="../media/image128.png"/><Relationship Id="rId23" Type="http://schemas.openxmlformats.org/officeDocument/2006/relationships/hyperlink" Target="http://1.bp.blogspot.com/-sZWA3X8pMbw/VMItlsBbM2I/AAAAAAAAqvo/gqyqv86WK4E/s800/myhome_family_kengaku.png" TargetMode="External"/><Relationship Id="rId28" Type="http://schemas.openxmlformats.org/officeDocument/2006/relationships/hyperlink" Target="http://1.bp.blogspot.com/-g_tZ4yBhYDQ/V8jpBVzCLXI/AAAAAAAA9c4/aen3m5SKkDIpSkTTeTb9F-irXj97bU7awCLcB/s800/stand_businesswoman_obasan.png" TargetMode="External"/><Relationship Id="rId36" Type="http://schemas.openxmlformats.org/officeDocument/2006/relationships/image" Target="../media/image139.png"/><Relationship Id="rId10" Type="http://schemas.openxmlformats.org/officeDocument/2006/relationships/image" Target="../media/image125.png"/><Relationship Id="rId19" Type="http://schemas.openxmlformats.org/officeDocument/2006/relationships/hyperlink" Target="http://2.bp.blogspot.com/-ohl41tIW1a0/V2vXoJN4eVI/AAAAAAAA73w/jMiHgV4uFrgQNfjgG9hVSo_5ObhPc0qVACLcB/s800/building_house3.png" TargetMode="External"/><Relationship Id="rId31" Type="http://schemas.openxmlformats.org/officeDocument/2006/relationships/image" Target="../media/image137.png"/><Relationship Id="rId4" Type="http://schemas.openxmlformats.org/officeDocument/2006/relationships/diagramLayout" Target="../diagrams/layout1.xml"/><Relationship Id="rId9" Type="http://schemas.openxmlformats.org/officeDocument/2006/relationships/image" Target="../media/image124.png"/><Relationship Id="rId14" Type="http://schemas.openxmlformats.org/officeDocument/2006/relationships/image" Target="../media/image127.png"/><Relationship Id="rId22" Type="http://schemas.openxmlformats.org/officeDocument/2006/relationships/image" Target="../media/image132.png"/><Relationship Id="rId27" Type="http://schemas.openxmlformats.org/officeDocument/2006/relationships/image" Target="../media/image135.png"/><Relationship Id="rId30" Type="http://schemas.openxmlformats.org/officeDocument/2006/relationships/hyperlink" Target="http://2.bp.blogspot.com/-CcPxqR5ZwmU/U0pTZFbJGMI/AAAAAAAAfKA/fizLuwMlaH4/s800/tatemono_kaigo_shisetsu.png" TargetMode="External"/><Relationship Id="rId35" Type="http://schemas.openxmlformats.org/officeDocument/2006/relationships/hyperlink" Target="http://4.bp.blogspot.com/-OdiJTRSpoyo/V2vXp7B4WPI/AAAAAAAA74A/tP5y-qSY5EY9nTYyzVAknVAvfRqtheupQCLcB/s800/building_house8.png" TargetMode="External"/><Relationship Id="rId8" Type="http://schemas.openxmlformats.org/officeDocument/2006/relationships/hyperlink" Target="http://1.bp.blogspot.com/-ZYTAi17K-MM/WeAFbacNq7I/AAAAAAABHjM/lF64P7nexqQDujNis7wiU8In5amQUK_ewCLcBGAs/s800/building_apart2.png" TargetMode="External"/></Relationships>
</file>

<file path=ppt/slides/_rels/slide76.xml.rels><?xml version="1.0" encoding="UTF-8" standalone="yes"?>
<Relationships xmlns="http://schemas.openxmlformats.org/package/2006/relationships"><Relationship Id="rId8" Type="http://schemas.openxmlformats.org/officeDocument/2006/relationships/hyperlink" Target="http://1.bp.blogspot.com/-X42pLA8L-ww/UrlmuuOQrbI/AAAAAAAAcLA/IxTBJAXA7Us/s800/souko_shiwake.png" TargetMode="External"/><Relationship Id="rId13" Type="http://schemas.openxmlformats.org/officeDocument/2006/relationships/image" Target="../media/image146.png"/><Relationship Id="rId3" Type="http://schemas.openxmlformats.org/officeDocument/2006/relationships/image" Target="../media/image140.png"/><Relationship Id="rId7" Type="http://schemas.openxmlformats.org/officeDocument/2006/relationships/image" Target="../media/image142.png"/><Relationship Id="rId12" Type="http://schemas.openxmlformats.org/officeDocument/2006/relationships/image" Target="../media/image145.png"/><Relationship Id="rId2" Type="http://schemas.openxmlformats.org/officeDocument/2006/relationships/hyperlink" Target="http://1.bp.blogspot.com/-e7Hvw2yizl0/VtoxsbG6o0I/AAAAAAAA4dI/WuU7SgoKgZQ/s800/building_kaisya_small.png" TargetMode="External"/><Relationship Id="rId1" Type="http://schemas.openxmlformats.org/officeDocument/2006/relationships/slideLayout" Target="../slideLayouts/slideLayout7.xml"/><Relationship Id="rId6" Type="http://schemas.openxmlformats.org/officeDocument/2006/relationships/hyperlink" Target="http://1.bp.blogspot.com/-f2dr_pw2JO0/WOswF4JvebI/AAAAAAABDvY/pHcNR1MM68MpRyBh8-ggDRi0wc3zI7U8ACLcB/s800/stand_sagyouin_man_cap.png" TargetMode="External"/><Relationship Id="rId11" Type="http://schemas.openxmlformats.org/officeDocument/2006/relationships/image" Target="../media/image144.png"/><Relationship Id="rId5" Type="http://schemas.openxmlformats.org/officeDocument/2006/relationships/image" Target="../media/image141.png"/><Relationship Id="rId10" Type="http://schemas.openxmlformats.org/officeDocument/2006/relationships/hyperlink" Target="http://3.bp.blogspot.com/-FZj0SlwPBUs/UgsrnsF7oDI/AAAAAAAAXGo/bOGl2Nk9rks/s800/koujou_kappougi_woman.png" TargetMode="External"/><Relationship Id="rId4" Type="http://schemas.openxmlformats.org/officeDocument/2006/relationships/hyperlink" Target="http://4.bp.blogspot.com/-OM7zx-hKf2s/VYJrmFGQH7I/AAAAAAAAugs/dgZuk6f_7Bw/s800/medical_sagyou_ryouhoushi.png" TargetMode="External"/><Relationship Id="rId9" Type="http://schemas.openxmlformats.org/officeDocument/2006/relationships/image" Target="../media/image143.png"/></Relationships>
</file>

<file path=ppt/slides/_rels/slide7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8" Type="http://schemas.openxmlformats.org/officeDocument/2006/relationships/hyperlink" Target="http://3.bp.blogspot.com/-8WbBhyReQKo/Uab3xxYp6iI/AAAAAAAAUUw/BHsx6LZZw38/s800/counselor.png" TargetMode="External"/><Relationship Id="rId13" Type="http://schemas.openxmlformats.org/officeDocument/2006/relationships/hyperlink" Target="http://3.bp.blogspot.com/-GtZiHcg_jC8/WbidEQCmC3I/AAAAAAABGkM/k_1TIKA1irkF8jrdkyh8oc_6ZtONgbf6ACLcBGAs/s800/writing_businessman1_smile.png" TargetMode="External"/><Relationship Id="rId3" Type="http://schemas.openxmlformats.org/officeDocument/2006/relationships/image" Target="../media/image148.png"/><Relationship Id="rId7" Type="http://schemas.openxmlformats.org/officeDocument/2006/relationships/image" Target="../media/image151.png"/><Relationship Id="rId12"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http://3.bp.blogspot.com/-2it8gdeKZIQ/VRE4s1NP_jI/AAAAAAAAsWc/iFaS5Pt0ZnM/s800/building_shiyakusyo.png" TargetMode="External"/><Relationship Id="rId11" Type="http://schemas.openxmlformats.org/officeDocument/2006/relationships/hyperlink" Target="http://1.bp.blogspot.com/-jJuDwUj_bPE/WD_caizvgrI/AAAAAAABAFk/9eCzU7NWXFMOPHUXQ58kUEn_CVoqsP7cACLcB/s800/writing_businesswoman3_cry.png" TargetMode="External"/><Relationship Id="rId5" Type="http://schemas.openxmlformats.org/officeDocument/2006/relationships/image" Target="../media/image150.png"/><Relationship Id="rId10" Type="http://schemas.openxmlformats.org/officeDocument/2006/relationships/image" Target="../media/image65.png"/><Relationship Id="rId4" Type="http://schemas.openxmlformats.org/officeDocument/2006/relationships/image" Target="../media/image149.png"/><Relationship Id="rId9" Type="http://schemas.openxmlformats.org/officeDocument/2006/relationships/image" Target="../media/image63.png"/><Relationship Id="rId14" Type="http://schemas.openxmlformats.org/officeDocument/2006/relationships/image" Target="../media/image6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emf"/><Relationship Id="rId4" Type="http://schemas.openxmlformats.org/officeDocument/2006/relationships/oleObject" Target="../embeddings/oleObject1.bin"/></Relationships>
</file>

<file path=ppt/slides/_rels/slide80.xml.rels><?xml version="1.0" encoding="UTF-8" standalone="yes"?>
<Relationships xmlns="http://schemas.openxmlformats.org/package/2006/relationships"><Relationship Id="rId8" Type="http://schemas.openxmlformats.org/officeDocument/2006/relationships/hyperlink" Target="http://2.bp.blogspot.com/-fypO2KLmFOk/UZSs38pknYI/AAAAAAAAS_c/LEtjCXa9N5Y/s800/business_kaigi.png" TargetMode="External"/><Relationship Id="rId13"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55.png"/><Relationship Id="rId12" Type="http://schemas.openxmlformats.org/officeDocument/2006/relationships/hyperlink" Target="http://3.bp.blogspot.com/-uDbbmVh8-4E/VYJca1wow7I/AAAAAAAAuYk/cL226VdZRag/s800/medical_tan_kyuuin.png" TargetMode="External"/><Relationship Id="rId2" Type="http://schemas.openxmlformats.org/officeDocument/2006/relationships/hyperlink" Target="http://2.bp.blogspot.com/-7m-bFYa9sb0/WIW-RAPQ_qI/AAAAAAABBT4/3nCD2XmWY34yU4Mrp658dhSjPSqxzX4WACLcB/s800/osyaberi_man.png" TargetMode="External"/><Relationship Id="rId1" Type="http://schemas.openxmlformats.org/officeDocument/2006/relationships/slideLayout" Target="../slideLayouts/slideLayout2.xml"/><Relationship Id="rId6" Type="http://schemas.openxmlformats.org/officeDocument/2006/relationships/hyperlink" Target="http://3.bp.blogspot.com/-RRuAXgHcHq8/WK7ehCg1TSI/AAAAAAABB8s/bUTaUQpAPRswCOIWrZ7qvNp_L72yFUCRQCLcB/s800/banzai_people.png" TargetMode="External"/><Relationship Id="rId11" Type="http://schemas.openxmlformats.org/officeDocument/2006/relationships/image" Target="../media/image60.png"/><Relationship Id="rId5" Type="http://schemas.openxmlformats.org/officeDocument/2006/relationships/image" Target="../media/image57.png"/><Relationship Id="rId10" Type="http://schemas.openxmlformats.org/officeDocument/2006/relationships/hyperlink" Target="http://3.bp.blogspot.com/-pn_H1nkvh3s/Uj_2I1hiUXI/AAAAAAAAX7E/jNz7aF2W0rc/s800/hospital_taiin.png" TargetMode="External"/><Relationship Id="rId4" Type="http://schemas.openxmlformats.org/officeDocument/2006/relationships/hyperlink" Target="http://4.bp.blogspot.com/-_uiP7snuyhA/Us_Ng2k41sI/AAAAAAAAdK8/DBs2ee1iNPo/s800/kaisya_nakayoshi.png" TargetMode="External"/><Relationship Id="rId9" Type="http://schemas.openxmlformats.org/officeDocument/2006/relationships/image" Target="../media/image59.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53.wm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フッター プレースホルダー 6"/>
          <p:cNvSpPr>
            <a:spLocks noGrp="1"/>
          </p:cNvSpPr>
          <p:nvPr>
            <p:ph type="ftr" sz="quarter" idx="11"/>
          </p:nvPr>
        </p:nvSpPr>
        <p:spPr>
          <a:xfrm>
            <a:off x="351693" y="6255704"/>
            <a:ext cx="8440615" cy="337038"/>
          </a:xfrm>
        </p:spPr>
        <p:txBody>
          <a:bodyPr/>
          <a:lstStyle/>
          <a:p>
            <a:r>
              <a:rPr kumimoji="1" lang="zh-TW" altLang="en-US" smtClean="0"/>
              <a:t>令和元年度相談支援従事者指導者養成研修 配布資料</a:t>
            </a:r>
            <a:endParaRPr kumimoji="1" lang="ja-JP" altLang="en-US"/>
          </a:p>
        </p:txBody>
      </p:sp>
      <p:sp>
        <p:nvSpPr>
          <p:cNvPr id="2" name="タイトル 1"/>
          <p:cNvSpPr>
            <a:spLocks noGrp="1"/>
          </p:cNvSpPr>
          <p:nvPr>
            <p:ph type="ctrTitle" idx="4294967295"/>
          </p:nvPr>
        </p:nvSpPr>
        <p:spPr>
          <a:xfrm>
            <a:off x="990508" y="2940062"/>
            <a:ext cx="7901971" cy="776970"/>
          </a:xfrm>
        </p:spPr>
        <p:txBody>
          <a:bodyPr>
            <a:normAutofit fontScale="90000"/>
          </a:bodyPr>
          <a:lstStyle/>
          <a:p>
            <a:r>
              <a:rPr lang="ja-JP" altLang="en-US" sz="2954">
                <a:latin typeface="ＭＳ Ｐゴシック" panose="020B0600070205080204" pitchFamily="50" charset="-128"/>
                <a:ea typeface="ＭＳ Ｐゴシック" panose="020B0600070205080204" pitchFamily="50" charset="-128"/>
              </a:rPr>
              <a:t>障害者の日常生活及び社会生活を総合的に支援するための法律及び児童福祉法等の現状</a:t>
            </a:r>
          </a:p>
        </p:txBody>
      </p:sp>
      <p:sp>
        <p:nvSpPr>
          <p:cNvPr id="9" name="テキスト ボックス 8"/>
          <p:cNvSpPr txBox="1"/>
          <p:nvPr/>
        </p:nvSpPr>
        <p:spPr>
          <a:xfrm>
            <a:off x="256704" y="494350"/>
            <a:ext cx="5642028" cy="348109"/>
          </a:xfrm>
          <a:prstGeom prst="rect">
            <a:avLst/>
          </a:prstGeom>
          <a:noFill/>
        </p:spPr>
        <p:txBody>
          <a:bodyPr wrap="square" rtlCol="0">
            <a:spAutoFit/>
          </a:bodyPr>
          <a:lstStyle/>
          <a:p>
            <a:r>
              <a:rPr lang="ja-JP" altLang="en-US" sz="1662"/>
              <a:t>令和元年度 相談支援従事者指導者養成研修</a:t>
            </a:r>
          </a:p>
        </p:txBody>
      </p:sp>
      <p:sp>
        <p:nvSpPr>
          <p:cNvPr id="10" name="テキスト ボックス 9"/>
          <p:cNvSpPr txBox="1"/>
          <p:nvPr/>
        </p:nvSpPr>
        <p:spPr>
          <a:xfrm>
            <a:off x="971600" y="2132856"/>
            <a:ext cx="5642028" cy="433196"/>
          </a:xfrm>
          <a:prstGeom prst="rect">
            <a:avLst/>
          </a:prstGeom>
          <a:noFill/>
        </p:spPr>
        <p:txBody>
          <a:bodyPr wrap="square" rtlCol="0">
            <a:spAutoFit/>
          </a:bodyPr>
          <a:lstStyle/>
          <a:p>
            <a:r>
              <a:rPr lang="ja-JP" altLang="en-US" sz="2215" smtClean="0">
                <a:latin typeface="ＭＳ Ｐゴシック" panose="020B0600070205080204" pitchFamily="50" charset="-128"/>
                <a:ea typeface="ＭＳ Ｐゴシック" panose="020B0600070205080204" pitchFamily="50" charset="-128"/>
              </a:rPr>
              <a:t>現任研修講義１</a:t>
            </a:r>
            <a:endParaRPr lang="ja-JP" altLang="en-US" sz="2215">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4614666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bwMode="auto">
          <a:xfrm>
            <a:off x="78164" y="1056433"/>
            <a:ext cx="9006623" cy="664615"/>
          </a:xfrm>
          <a:prstGeom prst="rect">
            <a:avLst/>
          </a:prstGeom>
          <a:noFill/>
          <a:ln w="25400">
            <a:solidFill>
              <a:schemeClr val="accent1"/>
            </a:solidFill>
            <a:round/>
            <a:headEnd/>
            <a:tailEnd/>
          </a:ln>
        </p:spPr>
        <p:txBody>
          <a:bodyPr lIns="132782" tIns="33196" rIns="132782" bIns="31542" rtlCol="0" anchor="ctr"/>
          <a:lstStyle/>
          <a:p>
            <a:pPr algn="just" defTabSz="882702">
              <a:lnSpc>
                <a:spcPts val="1431"/>
              </a:lnSpc>
              <a:spcBef>
                <a:spcPts val="92"/>
              </a:spcBef>
            </a:pPr>
            <a:r>
              <a:rPr lang="ja-JP" altLang="en-US" sz="1200" dirty="0">
                <a:solidFill>
                  <a:prstClr val="black"/>
                </a:solidFill>
                <a:latin typeface="ＭＳ ゴシック" panose="020B0609070205080204" pitchFamily="49" charset="-128"/>
                <a:ea typeface="ＭＳ ゴシック" panose="020B0609070205080204" pitchFamily="49" charset="-128"/>
              </a:rPr>
              <a:t>　</a:t>
            </a:r>
            <a:r>
              <a:rPr lang="ja-JP" altLang="en-US" sz="1200" spc="-92" dirty="0">
                <a:solidFill>
                  <a:prstClr val="black"/>
                </a:solidFill>
                <a:latin typeface="ＭＳ ゴシック" panose="020B0609070205080204" pitchFamily="49" charset="-128"/>
                <a:ea typeface="ＭＳ ゴシック" panose="020B0609070205080204" pitchFamily="49" charset="-128"/>
              </a:rPr>
              <a:t>障害者が自らの望む地域生活を営むことができるよう、「生活」と「就労」に対する支援の一層の充実や高齢障害者による介護保険サービスの円滑な利用を促進するための見直しを行うとともに、障害児支援のニーズの多様化にきめ細かく対応するための支援の拡充を図るほか、サービスの質の確保・向上を図るための環境整備等を行う。</a:t>
            </a:r>
          </a:p>
        </p:txBody>
      </p:sp>
      <p:sp>
        <p:nvSpPr>
          <p:cNvPr id="27" name="正方形/長方形 26"/>
          <p:cNvSpPr/>
          <p:nvPr/>
        </p:nvSpPr>
        <p:spPr bwMode="auto">
          <a:xfrm>
            <a:off x="78164" y="1994771"/>
            <a:ext cx="9006623" cy="4054154"/>
          </a:xfrm>
          <a:prstGeom prst="rect">
            <a:avLst/>
          </a:prstGeom>
          <a:noFill/>
          <a:ln w="25400">
            <a:solidFill>
              <a:schemeClr val="accent1"/>
            </a:solidFill>
            <a:round/>
            <a:headEnd/>
            <a:tailEnd/>
          </a:ln>
        </p:spPr>
        <p:txBody>
          <a:bodyPr lIns="63084" tIns="31542" rIns="63084" bIns="31542" rtlCol="0" anchor="ctr" anchorCtr="0"/>
          <a:lstStyle/>
          <a:p>
            <a:r>
              <a:rPr lang="ja-JP" altLang="en-US" sz="1477" b="1" u="sng" dirty="0">
                <a:solidFill>
                  <a:srgbClr val="00B050"/>
                </a:solidFill>
                <a:latin typeface="ＭＳ Ｐゴシック"/>
              </a:rPr>
              <a:t>１．障害者の望む地域生活の支援</a:t>
            </a:r>
            <a:endParaRPr lang="en-US" altLang="ja-JP" sz="1477" b="1" u="sng" dirty="0">
              <a:solidFill>
                <a:srgbClr val="00B050"/>
              </a:solidFill>
              <a:latin typeface="ＭＳ Ｐゴシック"/>
            </a:endParaRPr>
          </a:p>
          <a:p>
            <a:endParaRPr lang="en-US" altLang="ja-JP" sz="369" dirty="0">
              <a:solidFill>
                <a:prstClr val="black"/>
              </a:solidFill>
              <a:latin typeface="ＭＳ Ｐゴシック"/>
            </a:endParaRPr>
          </a:p>
          <a:p>
            <a:pPr marL="244464" indent="-244464"/>
            <a:r>
              <a:rPr lang="ja-JP" altLang="en-US" sz="1200" i="1" dirty="0">
                <a:solidFill>
                  <a:srgbClr val="FF0000"/>
                </a:solidFill>
                <a:latin typeface="ＭＳ Ｐゴシック"/>
              </a:rPr>
              <a:t> </a:t>
            </a:r>
            <a:r>
              <a:rPr lang="en-US" altLang="ja-JP" sz="1200" dirty="0">
                <a:solidFill>
                  <a:prstClr val="black"/>
                </a:solidFill>
                <a:latin typeface="ＭＳ Ｐゴシック"/>
              </a:rPr>
              <a:t>(1) </a:t>
            </a:r>
            <a:r>
              <a:rPr lang="ja-JP" altLang="en-US" sz="1200" dirty="0">
                <a:solidFill>
                  <a:prstClr val="black"/>
                </a:solidFill>
                <a:latin typeface="ＭＳ Ｐゴシック"/>
              </a:rPr>
              <a:t>施設入所支援や共同生活援助を利用していた者等を対象として、定期的な巡回訪問や随時の対応により、円滑な地域生活</a:t>
            </a:r>
            <a:r>
              <a:rPr lang="ja-JP" altLang="en-US" sz="1200" dirty="0" smtClean="0">
                <a:solidFill>
                  <a:prstClr val="black"/>
                </a:solidFill>
                <a:latin typeface="ＭＳ Ｐゴシック"/>
              </a:rPr>
              <a:t>に向けた</a:t>
            </a:r>
            <a:r>
              <a:rPr lang="ja-JP" altLang="en-US" sz="1200" dirty="0">
                <a:solidFill>
                  <a:prstClr val="black"/>
                </a:solidFill>
                <a:latin typeface="ＭＳ Ｐゴシック"/>
              </a:rPr>
              <a:t>相談・助言等を行うサービスを新設する（</a:t>
            </a:r>
            <a:r>
              <a:rPr lang="ja-JP" altLang="en-US" sz="1200" u="sng" dirty="0">
                <a:solidFill>
                  <a:prstClr val="black"/>
                </a:solidFill>
                <a:latin typeface="ＭＳ Ｐゴシック"/>
              </a:rPr>
              <a:t>自立生活援助</a:t>
            </a:r>
            <a:r>
              <a:rPr lang="ja-JP" altLang="en-US" sz="1200" dirty="0">
                <a:solidFill>
                  <a:prstClr val="black"/>
                </a:solidFill>
                <a:latin typeface="ＭＳ Ｐゴシック"/>
              </a:rPr>
              <a:t>）</a:t>
            </a:r>
            <a:endParaRPr lang="en-US" altLang="ja-JP" sz="1200" dirty="0">
              <a:solidFill>
                <a:prstClr val="black"/>
              </a:solidFill>
              <a:latin typeface="ＭＳ Ｐゴシック"/>
            </a:endParaRPr>
          </a:p>
          <a:p>
            <a:pPr marL="298625" indent="-298625"/>
            <a:endParaRPr lang="en-US" altLang="ja-JP" sz="185" dirty="0">
              <a:solidFill>
                <a:prstClr val="black"/>
              </a:solidFill>
              <a:latin typeface="ＭＳ Ｐゴシック"/>
            </a:endParaRPr>
          </a:p>
          <a:p>
            <a:pPr marL="298625" indent="-298625"/>
            <a:r>
              <a:rPr lang="ja-JP" altLang="en-US" sz="1200" dirty="0">
                <a:solidFill>
                  <a:prstClr val="black"/>
                </a:solidFill>
                <a:latin typeface="ＭＳ Ｐゴシック"/>
              </a:rPr>
              <a:t> </a:t>
            </a:r>
            <a:r>
              <a:rPr lang="en-US" altLang="ja-JP" sz="1200" dirty="0">
                <a:solidFill>
                  <a:prstClr val="black"/>
                </a:solidFill>
                <a:latin typeface="ＭＳ Ｐゴシック"/>
              </a:rPr>
              <a:t>(2) </a:t>
            </a:r>
            <a:r>
              <a:rPr lang="ja-JP" altLang="en-US" sz="1200" dirty="0">
                <a:solidFill>
                  <a:prstClr val="black"/>
                </a:solidFill>
                <a:latin typeface="ＭＳ Ｐゴシック"/>
              </a:rPr>
              <a:t>就業に伴う生活面の課題に対応できるよう、事業所・家族との連絡調整等の支援を行うサービスを新設する（</a:t>
            </a:r>
            <a:r>
              <a:rPr lang="ja-JP" altLang="en-US" sz="1200" u="sng" dirty="0">
                <a:solidFill>
                  <a:prstClr val="black"/>
                </a:solidFill>
                <a:latin typeface="ＭＳ Ｐゴシック"/>
              </a:rPr>
              <a:t>就労定着支援</a:t>
            </a:r>
            <a:r>
              <a:rPr lang="ja-JP" altLang="en-US" sz="1200" dirty="0">
                <a:solidFill>
                  <a:prstClr val="black"/>
                </a:solidFill>
                <a:latin typeface="ＭＳ Ｐゴシック"/>
              </a:rPr>
              <a:t>）</a:t>
            </a:r>
          </a:p>
          <a:p>
            <a:pPr marL="298625" indent="-298625"/>
            <a:endParaRPr lang="en-US" altLang="ja-JP" sz="185" dirty="0">
              <a:solidFill>
                <a:prstClr val="black"/>
              </a:solidFill>
              <a:latin typeface="ＭＳ Ｐゴシック"/>
            </a:endParaRPr>
          </a:p>
          <a:p>
            <a:pPr marL="298625" indent="-298625"/>
            <a:r>
              <a:rPr lang="ja-JP" altLang="en-US" sz="1200" dirty="0">
                <a:solidFill>
                  <a:prstClr val="black"/>
                </a:solidFill>
                <a:latin typeface="ＭＳ Ｐゴシック"/>
              </a:rPr>
              <a:t> </a:t>
            </a:r>
            <a:r>
              <a:rPr lang="en-US" altLang="ja-JP" sz="1200" dirty="0">
                <a:solidFill>
                  <a:prstClr val="black"/>
                </a:solidFill>
                <a:latin typeface="ＭＳ Ｐゴシック"/>
              </a:rPr>
              <a:t>(3) </a:t>
            </a:r>
            <a:r>
              <a:rPr lang="ja-JP" altLang="en-US" sz="1200" dirty="0">
                <a:solidFill>
                  <a:prstClr val="black"/>
                </a:solidFill>
                <a:latin typeface="ＭＳ Ｐゴシック"/>
              </a:rPr>
              <a:t>重度訪問介護について、</a:t>
            </a:r>
            <a:r>
              <a:rPr lang="ja-JP" altLang="en-US" sz="1200" u="sng" dirty="0">
                <a:solidFill>
                  <a:prstClr val="black"/>
                </a:solidFill>
                <a:latin typeface="ＭＳ Ｐゴシック"/>
              </a:rPr>
              <a:t>医療機関への入院時</a:t>
            </a:r>
            <a:r>
              <a:rPr lang="ja-JP" altLang="en-US" sz="1200" dirty="0">
                <a:solidFill>
                  <a:prstClr val="black"/>
                </a:solidFill>
                <a:latin typeface="ＭＳ Ｐゴシック"/>
              </a:rPr>
              <a:t>も一定の支援を可能とする</a:t>
            </a:r>
            <a:endParaRPr lang="en-US" altLang="ja-JP" sz="1200" dirty="0">
              <a:solidFill>
                <a:prstClr val="black"/>
              </a:solidFill>
              <a:latin typeface="ＭＳ Ｐゴシック"/>
            </a:endParaRPr>
          </a:p>
          <a:p>
            <a:pPr marL="298625" indent="-298625"/>
            <a:endParaRPr lang="en-US" altLang="ja-JP" sz="185" dirty="0">
              <a:solidFill>
                <a:prstClr val="black"/>
              </a:solidFill>
              <a:latin typeface="ＭＳ Ｐゴシック"/>
            </a:endParaRPr>
          </a:p>
          <a:p>
            <a:pPr marL="244464" indent="-244464"/>
            <a:r>
              <a:rPr lang="ja-JP" altLang="en-US" sz="1200" i="1" dirty="0">
                <a:solidFill>
                  <a:prstClr val="black"/>
                </a:solidFill>
                <a:latin typeface="ＭＳ Ｐゴシック"/>
              </a:rPr>
              <a:t> </a:t>
            </a:r>
            <a:r>
              <a:rPr lang="en-US" altLang="ja-JP" sz="1200" dirty="0">
                <a:solidFill>
                  <a:prstClr val="black"/>
                </a:solidFill>
                <a:latin typeface="ＭＳ Ｐゴシック"/>
              </a:rPr>
              <a:t>(4) </a:t>
            </a:r>
            <a:r>
              <a:rPr lang="en-US" altLang="ja-JP" sz="1200" u="sng" dirty="0">
                <a:solidFill>
                  <a:prstClr val="black"/>
                </a:solidFill>
                <a:latin typeface="ＭＳ Ｐゴシック"/>
              </a:rPr>
              <a:t>65</a:t>
            </a:r>
            <a:r>
              <a:rPr lang="ja-JP" altLang="en-US" sz="1200" u="sng" dirty="0">
                <a:solidFill>
                  <a:prstClr val="black"/>
                </a:solidFill>
                <a:latin typeface="ＭＳ Ｐゴシック"/>
              </a:rPr>
              <a:t>歳に至るまで相当の長期間にわたり障害福祉サービスを利用してきた低所得の高齢障害者</a:t>
            </a:r>
            <a:r>
              <a:rPr lang="ja-JP" altLang="en-US" sz="1200" dirty="0">
                <a:solidFill>
                  <a:prstClr val="black"/>
                </a:solidFill>
                <a:latin typeface="ＭＳ Ｐゴシック"/>
              </a:rPr>
              <a:t>が引き続き障害福祉サービスに相当する介護保険サービスを利用する場合に、障害者の所得の状況や障害の程度等の事情を勘案し、当該介護保険サービスの</a:t>
            </a:r>
            <a:r>
              <a:rPr lang="ja-JP" altLang="en-US" sz="1200" u="sng" dirty="0">
                <a:solidFill>
                  <a:prstClr val="black"/>
                </a:solidFill>
                <a:latin typeface="ＭＳ Ｐゴシック"/>
              </a:rPr>
              <a:t>利用者負担を障害福祉制度により軽減</a:t>
            </a:r>
            <a:r>
              <a:rPr lang="ja-JP" altLang="en-US" sz="1200" dirty="0">
                <a:solidFill>
                  <a:prstClr val="black"/>
                </a:solidFill>
                <a:latin typeface="ＭＳ Ｐゴシック"/>
              </a:rPr>
              <a:t>（償還）できる仕組みを設ける</a:t>
            </a:r>
            <a:endParaRPr lang="en-US" altLang="ja-JP" sz="1200" i="1" dirty="0">
              <a:solidFill>
                <a:prstClr val="black"/>
              </a:solidFill>
              <a:latin typeface="ＭＳ Ｐゴシック"/>
            </a:endParaRPr>
          </a:p>
          <a:p>
            <a:pPr marL="199175" indent="-199175"/>
            <a:endParaRPr lang="en-US" altLang="ja-JP" sz="646" dirty="0">
              <a:solidFill>
                <a:prstClr val="black"/>
              </a:solidFill>
              <a:latin typeface="ＭＳ Ｐゴシック"/>
            </a:endParaRPr>
          </a:p>
          <a:p>
            <a:r>
              <a:rPr lang="ja-JP" altLang="en-US" sz="1477" b="1" u="sng" dirty="0">
                <a:solidFill>
                  <a:srgbClr val="00B050"/>
                </a:solidFill>
                <a:latin typeface="ＭＳ Ｐゴシック"/>
              </a:rPr>
              <a:t>２．障害児支援のニーズの多様化へのきめ細かな対応</a:t>
            </a:r>
            <a:endParaRPr lang="en-US" altLang="ja-JP" sz="1477" b="1" u="sng" dirty="0">
              <a:solidFill>
                <a:srgbClr val="00B050"/>
              </a:solidFill>
              <a:latin typeface="ＭＳ Ｐゴシック"/>
            </a:endParaRPr>
          </a:p>
          <a:p>
            <a:endParaRPr lang="en-US" altLang="ja-JP" sz="369" dirty="0">
              <a:solidFill>
                <a:prstClr val="black"/>
              </a:solidFill>
              <a:latin typeface="ＭＳ Ｐゴシック"/>
            </a:endParaRPr>
          </a:p>
          <a:p>
            <a:pPr marL="165420" indent="-165420"/>
            <a:r>
              <a:rPr lang="en-US" altLang="ja-JP" sz="1200" dirty="0">
                <a:solidFill>
                  <a:prstClr val="black"/>
                </a:solidFill>
                <a:latin typeface="ＭＳ Ｐゴシック"/>
              </a:rPr>
              <a:t> (1) </a:t>
            </a:r>
            <a:r>
              <a:rPr lang="ja-JP" altLang="en-US" sz="1200" dirty="0">
                <a:solidFill>
                  <a:prstClr val="black"/>
                </a:solidFill>
                <a:latin typeface="ＭＳ Ｐゴシック"/>
              </a:rPr>
              <a:t>重度の障害等により外出が著しく困難な障害児に対し、</a:t>
            </a:r>
            <a:r>
              <a:rPr lang="ja-JP" altLang="en-US" sz="1200" u="sng" dirty="0">
                <a:solidFill>
                  <a:prstClr val="black"/>
                </a:solidFill>
                <a:latin typeface="ＭＳ Ｐゴシック"/>
              </a:rPr>
              <a:t>居宅を訪問して発達支援</a:t>
            </a:r>
            <a:r>
              <a:rPr lang="ja-JP" altLang="en-US" sz="1200" dirty="0">
                <a:solidFill>
                  <a:prstClr val="black"/>
                </a:solidFill>
                <a:latin typeface="ＭＳ Ｐゴシック"/>
              </a:rPr>
              <a:t>を提供するサービスを新設する</a:t>
            </a:r>
            <a:endParaRPr lang="en-US" altLang="ja-JP" sz="1200" dirty="0">
              <a:solidFill>
                <a:prstClr val="black"/>
              </a:solidFill>
              <a:latin typeface="ＭＳ Ｐゴシック"/>
            </a:endParaRPr>
          </a:p>
          <a:p>
            <a:pPr marL="165420" indent="-165420"/>
            <a:endParaRPr lang="en-US" altLang="ja-JP" sz="185" u="sng" dirty="0">
              <a:solidFill>
                <a:prstClr val="black"/>
              </a:solidFill>
              <a:latin typeface="ＭＳ Ｐゴシック"/>
            </a:endParaRPr>
          </a:p>
          <a:p>
            <a:pPr marL="165420" indent="-165420"/>
            <a:r>
              <a:rPr lang="en-US" altLang="ja-JP" sz="1200" dirty="0">
                <a:solidFill>
                  <a:prstClr val="black"/>
                </a:solidFill>
                <a:latin typeface="ＭＳ Ｐゴシック"/>
              </a:rPr>
              <a:t> (2) </a:t>
            </a:r>
            <a:r>
              <a:rPr lang="ja-JP" altLang="en-US" sz="1200" dirty="0">
                <a:solidFill>
                  <a:prstClr val="black"/>
                </a:solidFill>
                <a:latin typeface="ＭＳ Ｐゴシック"/>
              </a:rPr>
              <a:t>保育所等の障害児に発達支援を提供する保育所等訪問支援について、</a:t>
            </a:r>
            <a:r>
              <a:rPr lang="ja-JP" altLang="en-US" sz="1200" u="sng" dirty="0">
                <a:solidFill>
                  <a:prstClr val="black"/>
                </a:solidFill>
                <a:latin typeface="ＭＳ Ｐゴシック"/>
              </a:rPr>
              <a:t>乳児院・児童養護施設</a:t>
            </a:r>
            <a:r>
              <a:rPr lang="ja-JP" altLang="en-US" sz="1200" dirty="0">
                <a:solidFill>
                  <a:prstClr val="black"/>
                </a:solidFill>
                <a:latin typeface="ＭＳ Ｐゴシック"/>
              </a:rPr>
              <a:t>の障害児に対象を拡大する</a:t>
            </a:r>
            <a:endParaRPr lang="en-US" altLang="ja-JP" sz="1200" dirty="0">
              <a:solidFill>
                <a:prstClr val="black"/>
              </a:solidFill>
              <a:latin typeface="ＭＳ Ｐゴシック"/>
            </a:endParaRPr>
          </a:p>
          <a:p>
            <a:pPr marL="165420" indent="-165420"/>
            <a:endParaRPr lang="en-US" altLang="ja-JP" sz="185" dirty="0">
              <a:solidFill>
                <a:prstClr val="black"/>
              </a:solidFill>
              <a:latin typeface="ＭＳ Ｐゴシック"/>
            </a:endParaRPr>
          </a:p>
          <a:p>
            <a:pPr marL="165420" indent="-165420"/>
            <a:r>
              <a:rPr lang="en-US" altLang="ja-JP" sz="1200" dirty="0">
                <a:solidFill>
                  <a:prstClr val="black"/>
                </a:solidFill>
                <a:latin typeface="ＭＳ Ｐゴシック"/>
              </a:rPr>
              <a:t> (3) </a:t>
            </a:r>
            <a:r>
              <a:rPr lang="ja-JP" altLang="en-US" sz="1200" u="sng" dirty="0">
                <a:solidFill>
                  <a:prstClr val="black"/>
                </a:solidFill>
                <a:latin typeface="ＭＳ Ｐゴシック"/>
              </a:rPr>
              <a:t>医療的ケアを要する障害児</a:t>
            </a:r>
            <a:r>
              <a:rPr lang="ja-JP" altLang="en-US" sz="1200" dirty="0">
                <a:solidFill>
                  <a:prstClr val="black"/>
                </a:solidFill>
                <a:latin typeface="ＭＳ Ｐゴシック"/>
              </a:rPr>
              <a:t>が適切な支援を受けられるよう、自治体に</a:t>
            </a:r>
            <a:r>
              <a:rPr lang="ja-JP" altLang="en-US" sz="1200" dirty="0">
                <a:latin typeface="ＭＳ Ｐゴシック"/>
              </a:rPr>
              <a:t>おいて保健・医療・福祉等の連携促進に努めるものとする</a:t>
            </a:r>
            <a:endParaRPr lang="en-US" altLang="ja-JP" sz="1200" dirty="0">
              <a:latin typeface="ＭＳ Ｐゴシック"/>
            </a:endParaRPr>
          </a:p>
          <a:p>
            <a:pPr marL="165420" indent="-165420"/>
            <a:endParaRPr lang="en-US" altLang="ja-JP" sz="185" dirty="0">
              <a:solidFill>
                <a:prstClr val="black"/>
              </a:solidFill>
              <a:latin typeface="ＭＳ Ｐゴシック"/>
            </a:endParaRPr>
          </a:p>
          <a:p>
            <a:pPr marL="165420" indent="-165420"/>
            <a:r>
              <a:rPr lang="en-US" altLang="ja-JP" sz="1200" dirty="0">
                <a:solidFill>
                  <a:prstClr val="black"/>
                </a:solidFill>
                <a:latin typeface="ＭＳ Ｐゴシック"/>
              </a:rPr>
              <a:t> (4) </a:t>
            </a:r>
            <a:r>
              <a:rPr lang="ja-JP" altLang="en-US" sz="1200" dirty="0">
                <a:solidFill>
                  <a:prstClr val="black"/>
                </a:solidFill>
                <a:latin typeface="ＭＳ Ｐゴシック"/>
              </a:rPr>
              <a:t>障害児のサービスに係る提供体制の計画的な構築を推進するため、自治体において</a:t>
            </a:r>
            <a:r>
              <a:rPr lang="ja-JP" altLang="en-US" sz="1200" u="sng" dirty="0">
                <a:solidFill>
                  <a:prstClr val="black"/>
                </a:solidFill>
                <a:latin typeface="ＭＳ Ｐゴシック"/>
              </a:rPr>
              <a:t>障害児福祉計画</a:t>
            </a:r>
            <a:r>
              <a:rPr lang="ja-JP" altLang="en-US" sz="1200" dirty="0">
                <a:solidFill>
                  <a:prstClr val="black"/>
                </a:solidFill>
                <a:latin typeface="ＭＳ Ｐゴシック"/>
              </a:rPr>
              <a:t>を策定するものとする</a:t>
            </a:r>
            <a:endParaRPr lang="en-US" altLang="ja-JP" sz="1200" dirty="0">
              <a:solidFill>
                <a:prstClr val="black"/>
              </a:solidFill>
              <a:latin typeface="ＭＳ Ｐゴシック"/>
            </a:endParaRPr>
          </a:p>
          <a:p>
            <a:endParaRPr lang="en-US" altLang="ja-JP" sz="646" dirty="0">
              <a:solidFill>
                <a:prstClr val="black"/>
              </a:solidFill>
              <a:latin typeface="ＭＳ Ｐゴシック"/>
            </a:endParaRPr>
          </a:p>
          <a:p>
            <a:r>
              <a:rPr lang="ja-JP" altLang="en-US" sz="1477" b="1" u="sng" dirty="0">
                <a:solidFill>
                  <a:srgbClr val="00B050"/>
                </a:solidFill>
                <a:latin typeface="ＭＳ Ｐゴシック"/>
              </a:rPr>
              <a:t>３．サービスの質の確保・向上に向けた環境整備</a:t>
            </a:r>
            <a:endParaRPr lang="en-US" altLang="ja-JP" sz="1477" b="1" u="sng" dirty="0">
              <a:solidFill>
                <a:srgbClr val="00B050"/>
              </a:solidFill>
              <a:latin typeface="ＭＳ Ｐゴシック"/>
            </a:endParaRPr>
          </a:p>
          <a:p>
            <a:endParaRPr lang="en-US" altLang="ja-JP" sz="369" b="1" u="sng" dirty="0">
              <a:solidFill>
                <a:srgbClr val="00B050"/>
              </a:solidFill>
              <a:latin typeface="ＭＳ Ｐゴシック"/>
            </a:endParaRPr>
          </a:p>
          <a:p>
            <a:pPr marL="248855" indent="-248855"/>
            <a:r>
              <a:rPr lang="ja-JP" altLang="en-US" sz="1200" dirty="0">
                <a:solidFill>
                  <a:prstClr val="black"/>
                </a:solidFill>
                <a:latin typeface="ＭＳ Ｐゴシック"/>
              </a:rPr>
              <a:t> </a:t>
            </a:r>
            <a:r>
              <a:rPr lang="en-US" altLang="ja-JP" sz="1200" dirty="0">
                <a:solidFill>
                  <a:prstClr val="black"/>
                </a:solidFill>
                <a:latin typeface="ＭＳ Ｐゴシック"/>
              </a:rPr>
              <a:t>(1) </a:t>
            </a:r>
            <a:r>
              <a:rPr lang="ja-JP" altLang="en-US" sz="1200" dirty="0">
                <a:solidFill>
                  <a:prstClr val="black"/>
                </a:solidFill>
                <a:latin typeface="ＭＳ Ｐゴシック"/>
              </a:rPr>
              <a:t>補装具費について、成長に伴い短期間で取り替える必要のある障害児の場合等に貸与の活用も可能とする</a:t>
            </a:r>
            <a:endParaRPr lang="en-US" altLang="ja-JP" sz="1200" dirty="0">
              <a:solidFill>
                <a:prstClr val="black"/>
              </a:solidFill>
              <a:latin typeface="ＭＳ Ｐゴシック"/>
            </a:endParaRPr>
          </a:p>
          <a:p>
            <a:pPr marL="248855" indent="-248855"/>
            <a:endParaRPr lang="en-US" altLang="ja-JP" sz="185" dirty="0">
              <a:solidFill>
                <a:prstClr val="black"/>
              </a:solidFill>
              <a:latin typeface="ＭＳ Ｐゴシック"/>
            </a:endParaRPr>
          </a:p>
          <a:p>
            <a:pPr marL="244464" indent="-244464"/>
            <a:r>
              <a:rPr lang="ja-JP" altLang="en-US" sz="1200" i="1" dirty="0">
                <a:solidFill>
                  <a:prstClr val="black"/>
                </a:solidFill>
                <a:latin typeface="ＭＳ Ｐゴシック"/>
              </a:rPr>
              <a:t> </a:t>
            </a:r>
            <a:r>
              <a:rPr lang="en-US" altLang="ja-JP" sz="1200" dirty="0">
                <a:solidFill>
                  <a:prstClr val="black"/>
                </a:solidFill>
                <a:latin typeface="ＭＳ Ｐゴシック"/>
              </a:rPr>
              <a:t>(2) </a:t>
            </a:r>
            <a:r>
              <a:rPr lang="ja-JP" altLang="en-US" sz="1200" dirty="0">
                <a:solidFill>
                  <a:prstClr val="black"/>
                </a:solidFill>
                <a:latin typeface="ＭＳ Ｐゴシック"/>
              </a:rPr>
              <a:t>都道府県がサービス事業所の事業内容等の情報を公表する制度を設けるととも</a:t>
            </a:r>
            <a:r>
              <a:rPr lang="ja-JP" altLang="en-US" sz="1200" dirty="0">
                <a:latin typeface="ＭＳ Ｐゴシック"/>
              </a:rPr>
              <a:t>に、自治体の事務の効率化を図るため、所要</a:t>
            </a:r>
            <a:r>
              <a:rPr lang="ja-JP" altLang="en-US" sz="1200" dirty="0">
                <a:solidFill>
                  <a:prstClr val="black"/>
                </a:solidFill>
                <a:latin typeface="ＭＳ Ｐゴシック"/>
              </a:rPr>
              <a:t>の規定を整備する</a:t>
            </a:r>
            <a:endParaRPr lang="en-US" altLang="ja-JP" sz="1200" dirty="0">
              <a:solidFill>
                <a:prstClr val="black"/>
              </a:solidFill>
              <a:latin typeface="ＭＳ Ｐゴシック"/>
            </a:endParaRPr>
          </a:p>
        </p:txBody>
      </p:sp>
      <p:sp>
        <p:nvSpPr>
          <p:cNvPr id="31" name="正方形/長方形 30"/>
          <p:cNvSpPr/>
          <p:nvPr/>
        </p:nvSpPr>
        <p:spPr bwMode="auto">
          <a:xfrm>
            <a:off x="78937" y="6324623"/>
            <a:ext cx="9006623" cy="265846"/>
          </a:xfrm>
          <a:prstGeom prst="rect">
            <a:avLst/>
          </a:prstGeom>
          <a:noFill/>
          <a:ln w="25400">
            <a:solidFill>
              <a:schemeClr val="accent1"/>
            </a:solidFill>
            <a:round/>
            <a:headEnd/>
            <a:tailEnd/>
          </a:ln>
        </p:spPr>
        <p:txBody>
          <a:bodyPr lIns="63084" tIns="31542" rIns="63084" bIns="31542" rtlCol="0" anchor="ctr"/>
          <a:lstStyle/>
          <a:p>
            <a:pPr algn="just" defTabSz="882702"/>
            <a:r>
              <a:rPr lang="ja-JP" altLang="en-US" sz="1200" dirty="0">
                <a:solidFill>
                  <a:prstClr val="black"/>
                </a:solidFill>
                <a:latin typeface="ＭＳ 明朝" panose="02020609040205080304" pitchFamily="17" charset="-128"/>
                <a:ea typeface="ＭＳ 明朝" panose="02020609040205080304" pitchFamily="17" charset="-128"/>
              </a:rPr>
              <a:t>　</a:t>
            </a:r>
            <a:r>
              <a:rPr lang="ja-JP" altLang="en-US" sz="1200" dirty="0">
                <a:solidFill>
                  <a:prstClr val="black"/>
                </a:solidFill>
                <a:latin typeface="ＭＳ Ｐゴシック"/>
              </a:rPr>
              <a:t>平成</a:t>
            </a:r>
            <a:r>
              <a:rPr lang="en-US" altLang="ja-JP" sz="1200" dirty="0">
                <a:solidFill>
                  <a:prstClr val="black"/>
                </a:solidFill>
                <a:latin typeface="ＭＳ Ｐゴシック"/>
              </a:rPr>
              <a:t>30</a:t>
            </a:r>
            <a:r>
              <a:rPr lang="ja-JP" altLang="en-US" sz="1200" dirty="0">
                <a:solidFill>
                  <a:prstClr val="black"/>
                </a:solidFill>
                <a:latin typeface="ＭＳ Ｐゴシック"/>
              </a:rPr>
              <a:t>年４月１日</a:t>
            </a:r>
            <a:r>
              <a:rPr lang="ja-JP" altLang="en-US" sz="1108" dirty="0">
                <a:solidFill>
                  <a:prstClr val="black"/>
                </a:solidFill>
                <a:latin typeface="ＭＳ Ｐゴシック"/>
              </a:rPr>
              <a:t>（２</a:t>
            </a:r>
            <a:r>
              <a:rPr lang="en-US" altLang="ja-JP" sz="1108" dirty="0">
                <a:solidFill>
                  <a:prstClr val="black"/>
                </a:solidFill>
                <a:latin typeface="ＭＳ Ｐゴシック"/>
              </a:rPr>
              <a:t>.(3)</a:t>
            </a:r>
            <a:r>
              <a:rPr lang="ja-JP" altLang="en-US" sz="1108" dirty="0">
                <a:solidFill>
                  <a:prstClr val="black"/>
                </a:solidFill>
                <a:latin typeface="ＭＳ Ｐゴシック"/>
              </a:rPr>
              <a:t>については公布の日）</a:t>
            </a:r>
            <a:endParaRPr lang="en-US" altLang="ja-JP" sz="1108" dirty="0">
              <a:solidFill>
                <a:prstClr val="black"/>
              </a:solidFill>
              <a:latin typeface="ＭＳ Ｐゴシック"/>
            </a:endParaRPr>
          </a:p>
        </p:txBody>
      </p:sp>
      <p:sp>
        <p:nvSpPr>
          <p:cNvPr id="11" name="角丸四角形 10"/>
          <p:cNvSpPr/>
          <p:nvPr/>
        </p:nvSpPr>
        <p:spPr>
          <a:xfrm>
            <a:off x="11623" y="1773033"/>
            <a:ext cx="1063385" cy="232615"/>
          </a:xfrm>
          <a:prstGeom prst="roundRect">
            <a:avLst/>
          </a:prstGeom>
        </p:spPr>
        <p:style>
          <a:lnRef idx="0">
            <a:schemeClr val="accent1"/>
          </a:lnRef>
          <a:fillRef idx="3">
            <a:schemeClr val="accent1"/>
          </a:fillRef>
          <a:effectRef idx="3">
            <a:schemeClr val="accent1"/>
          </a:effectRef>
          <a:fontRef idx="minor">
            <a:schemeClr val="lt1"/>
          </a:fontRef>
        </p:style>
        <p:txBody>
          <a:bodyPr lIns="84315" tIns="42160" rIns="84315" bIns="42160" rtlCol="0" anchor="ctr"/>
          <a:lstStyle/>
          <a:p>
            <a:pPr algn="ctr"/>
            <a:r>
              <a:rPr lang="ja-JP" altLang="en-US" sz="1477" dirty="0">
                <a:solidFill>
                  <a:prstClr val="white"/>
                </a:solidFill>
                <a:latin typeface="ＭＳ Ｐゴシック"/>
              </a:rPr>
              <a:t>　概　要</a:t>
            </a:r>
            <a:endParaRPr lang="en-US" altLang="ja-JP" sz="1477" dirty="0">
              <a:solidFill>
                <a:prstClr val="white"/>
              </a:solidFill>
              <a:latin typeface="ＭＳ Ｐゴシック"/>
            </a:endParaRPr>
          </a:p>
        </p:txBody>
      </p:sp>
      <p:sp>
        <p:nvSpPr>
          <p:cNvPr id="12" name="角丸四角形 11"/>
          <p:cNvSpPr/>
          <p:nvPr/>
        </p:nvSpPr>
        <p:spPr>
          <a:xfrm>
            <a:off x="23682" y="831052"/>
            <a:ext cx="1063385" cy="232615"/>
          </a:xfrm>
          <a:prstGeom prst="roundRect">
            <a:avLst/>
          </a:prstGeom>
        </p:spPr>
        <p:style>
          <a:lnRef idx="0">
            <a:schemeClr val="accent1"/>
          </a:lnRef>
          <a:fillRef idx="3">
            <a:schemeClr val="accent1"/>
          </a:fillRef>
          <a:effectRef idx="3">
            <a:schemeClr val="accent1"/>
          </a:effectRef>
          <a:fontRef idx="minor">
            <a:schemeClr val="lt1"/>
          </a:fontRef>
        </p:style>
        <p:txBody>
          <a:bodyPr lIns="84315" tIns="42160" rIns="84315" bIns="42160" rtlCol="0" anchor="ctr"/>
          <a:lstStyle/>
          <a:p>
            <a:pPr algn="ctr"/>
            <a:r>
              <a:rPr lang="ja-JP" altLang="en-US" sz="1477" dirty="0">
                <a:solidFill>
                  <a:prstClr val="white"/>
                </a:solidFill>
                <a:latin typeface="ＭＳ Ｐゴシック"/>
              </a:rPr>
              <a:t>　趣　旨</a:t>
            </a:r>
            <a:endParaRPr lang="en-US" altLang="ja-JP" sz="1477" dirty="0">
              <a:solidFill>
                <a:prstClr val="white"/>
              </a:solidFill>
              <a:latin typeface="ＭＳ Ｐゴシック"/>
            </a:endParaRPr>
          </a:p>
        </p:txBody>
      </p:sp>
      <p:sp>
        <p:nvSpPr>
          <p:cNvPr id="15" name="角丸四角形 14"/>
          <p:cNvSpPr/>
          <p:nvPr/>
        </p:nvSpPr>
        <p:spPr>
          <a:xfrm>
            <a:off x="11616" y="6104169"/>
            <a:ext cx="1262769" cy="232615"/>
          </a:xfrm>
          <a:prstGeom prst="roundRect">
            <a:avLst/>
          </a:prstGeom>
        </p:spPr>
        <p:style>
          <a:lnRef idx="0">
            <a:schemeClr val="accent1"/>
          </a:lnRef>
          <a:fillRef idx="3">
            <a:schemeClr val="accent1"/>
          </a:fillRef>
          <a:effectRef idx="3">
            <a:schemeClr val="accent1"/>
          </a:effectRef>
          <a:fontRef idx="minor">
            <a:schemeClr val="lt1"/>
          </a:fontRef>
        </p:style>
        <p:txBody>
          <a:bodyPr lIns="84315" tIns="42160" rIns="84315" bIns="42160" rtlCol="0" anchor="ctr"/>
          <a:lstStyle/>
          <a:p>
            <a:pPr algn="ctr"/>
            <a:r>
              <a:rPr lang="ja-JP" altLang="en-US" sz="1477" dirty="0">
                <a:solidFill>
                  <a:prstClr val="white"/>
                </a:solidFill>
                <a:latin typeface="ＭＳ Ｐゴシック"/>
              </a:rPr>
              <a:t>　施行期日</a:t>
            </a:r>
            <a:endParaRPr lang="en-US" altLang="ja-JP" sz="1477" dirty="0">
              <a:solidFill>
                <a:prstClr val="white"/>
              </a:solidFill>
              <a:latin typeface="ＭＳ Ｐゴシック"/>
            </a:endParaRPr>
          </a:p>
        </p:txBody>
      </p:sp>
      <p:cxnSp>
        <p:nvCxnSpPr>
          <p:cNvPr id="16" name="直線コネクタ 15"/>
          <p:cNvCxnSpPr/>
          <p:nvPr/>
        </p:nvCxnSpPr>
        <p:spPr>
          <a:xfrm>
            <a:off x="-38958" y="768185"/>
            <a:ext cx="9238154" cy="0"/>
          </a:xfrm>
          <a:prstGeom prst="line">
            <a:avLst/>
          </a:prstGeom>
          <a:ln w="38100">
            <a:solidFill>
              <a:srgbClr val="333399"/>
            </a:solidFill>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65161" y="240036"/>
            <a:ext cx="9006623" cy="498462"/>
          </a:xfrm>
          <a:prstGeom prst="rect">
            <a:avLst/>
          </a:prstGeom>
          <a:noFill/>
          <a:ln w="19050">
            <a:noFill/>
          </a:ln>
        </p:spPr>
        <p:style>
          <a:lnRef idx="1">
            <a:schemeClr val="accent1"/>
          </a:lnRef>
          <a:fillRef idx="2">
            <a:schemeClr val="accent1"/>
          </a:fillRef>
          <a:effectRef idx="1">
            <a:schemeClr val="accent1"/>
          </a:effectRef>
          <a:fontRef idx="minor">
            <a:schemeClr val="dk1"/>
          </a:fontRef>
        </p:style>
        <p:txBody>
          <a:bodyPr lIns="84315" tIns="99586" rIns="84315" bIns="0" rtlCol="0" anchor="ctr"/>
          <a:lstStyle/>
          <a:p>
            <a:pPr algn="ctr" defTabSz="842926">
              <a:lnSpc>
                <a:spcPts val="1846"/>
              </a:lnSpc>
              <a:spcBef>
                <a:spcPts val="554"/>
              </a:spcBef>
            </a:pPr>
            <a:r>
              <a:rPr lang="ja-JP" altLang="en-US" b="1" dirty="0">
                <a:solidFill>
                  <a:prstClr val="black"/>
                </a:solidFill>
                <a:latin typeface="メイリオ" pitchFamily="50" charset="-128"/>
                <a:ea typeface="メイリオ" pitchFamily="50" charset="-128"/>
              </a:rPr>
              <a:t>障害者の日常生活及び社会生活を総合的に支援するための法律及び児童福祉法の</a:t>
            </a:r>
            <a:endParaRPr lang="en-US" altLang="ja-JP" b="1" dirty="0">
              <a:solidFill>
                <a:prstClr val="black"/>
              </a:solidFill>
              <a:latin typeface="メイリオ" pitchFamily="50" charset="-128"/>
              <a:ea typeface="メイリオ" pitchFamily="50" charset="-128"/>
            </a:endParaRPr>
          </a:p>
          <a:p>
            <a:pPr algn="ctr" defTabSz="842926">
              <a:lnSpc>
                <a:spcPts val="1846"/>
              </a:lnSpc>
            </a:pPr>
            <a:r>
              <a:rPr lang="ja-JP" altLang="en-US" b="1" dirty="0">
                <a:solidFill>
                  <a:prstClr val="black"/>
                </a:solidFill>
                <a:latin typeface="メイリオ" pitchFamily="50" charset="-128"/>
                <a:ea typeface="メイリオ" pitchFamily="50" charset="-128"/>
              </a:rPr>
              <a:t>一部を改正する法律（概要）</a:t>
            </a:r>
            <a:r>
              <a:rPr lang="en-US" altLang="ja-JP" b="1" dirty="0">
                <a:solidFill>
                  <a:prstClr val="black"/>
                </a:solidFill>
                <a:latin typeface="メイリオ" pitchFamily="50" charset="-128"/>
                <a:ea typeface="メイリオ" pitchFamily="50" charset="-128"/>
              </a:rPr>
              <a:t>(</a:t>
            </a:r>
            <a:r>
              <a:rPr lang="ja-JP" altLang="en-US" b="1" dirty="0">
                <a:solidFill>
                  <a:prstClr val="black"/>
                </a:solidFill>
                <a:latin typeface="メイリオ" pitchFamily="50" charset="-128"/>
                <a:ea typeface="メイリオ" pitchFamily="50" charset="-128"/>
              </a:rPr>
              <a:t>平成</a:t>
            </a:r>
            <a:r>
              <a:rPr lang="en-US" altLang="ja-JP" b="1" dirty="0">
                <a:solidFill>
                  <a:prstClr val="black"/>
                </a:solidFill>
                <a:latin typeface="メイリオ" pitchFamily="50" charset="-128"/>
                <a:ea typeface="メイリオ" pitchFamily="50" charset="-128"/>
              </a:rPr>
              <a:t>28</a:t>
            </a:r>
            <a:r>
              <a:rPr lang="ja-JP" altLang="en-US" b="1" dirty="0">
                <a:solidFill>
                  <a:prstClr val="black"/>
                </a:solidFill>
                <a:latin typeface="メイリオ" pitchFamily="50" charset="-128"/>
                <a:ea typeface="メイリオ" pitchFamily="50" charset="-128"/>
              </a:rPr>
              <a:t>年</a:t>
            </a:r>
            <a:r>
              <a:rPr lang="en-US" altLang="ja-JP" b="1" dirty="0">
                <a:solidFill>
                  <a:prstClr val="black"/>
                </a:solidFill>
                <a:latin typeface="メイリオ" pitchFamily="50" charset="-128"/>
                <a:ea typeface="メイリオ" pitchFamily="50" charset="-128"/>
              </a:rPr>
              <a:t>5</a:t>
            </a:r>
            <a:r>
              <a:rPr lang="ja-JP" altLang="en-US" b="1" dirty="0">
                <a:solidFill>
                  <a:prstClr val="black"/>
                </a:solidFill>
                <a:latin typeface="メイリオ" pitchFamily="50" charset="-128"/>
                <a:ea typeface="メイリオ" pitchFamily="50" charset="-128"/>
              </a:rPr>
              <a:t>月</a:t>
            </a:r>
            <a:r>
              <a:rPr lang="en-US" altLang="ja-JP" b="1" dirty="0">
                <a:solidFill>
                  <a:prstClr val="black"/>
                </a:solidFill>
                <a:latin typeface="メイリオ" pitchFamily="50" charset="-128"/>
                <a:ea typeface="メイリオ" pitchFamily="50" charset="-128"/>
              </a:rPr>
              <a:t>25</a:t>
            </a:r>
            <a:r>
              <a:rPr lang="ja-JP" altLang="en-US" b="1">
                <a:solidFill>
                  <a:prstClr val="black"/>
                </a:solidFill>
                <a:latin typeface="メイリオ" pitchFamily="50" charset="-128"/>
                <a:ea typeface="メイリオ" pitchFamily="50" charset="-128"/>
              </a:rPr>
              <a:t>日成立</a:t>
            </a:r>
            <a:r>
              <a:rPr lang="en-US" altLang="ja-JP" b="1" dirty="0">
                <a:solidFill>
                  <a:prstClr val="black"/>
                </a:solidFill>
                <a:latin typeface="メイリオ" pitchFamily="50" charset="-128"/>
                <a:ea typeface="メイリオ" pitchFamily="50" charset="-128"/>
              </a:rPr>
              <a:t>)</a:t>
            </a:r>
          </a:p>
        </p:txBody>
      </p:sp>
      <p:sp>
        <p:nvSpPr>
          <p:cNvPr id="3" name="スライド番号プレースホルダー 2"/>
          <p:cNvSpPr>
            <a:spLocks noGrp="1"/>
          </p:cNvSpPr>
          <p:nvPr>
            <p:ph type="sldNum" sz="quarter" idx="12"/>
          </p:nvPr>
        </p:nvSpPr>
        <p:spPr>
          <a:xfrm>
            <a:off x="7014384" y="6522289"/>
            <a:ext cx="2057400" cy="365125"/>
          </a:xfrm>
        </p:spPr>
        <p:txBody>
          <a:bodyPr/>
          <a:lstStyle/>
          <a:p>
            <a:pPr>
              <a:defRPr/>
            </a:pPr>
            <a:fld id="{431CAECD-5926-4741-A906-A08E04809A27}" type="slidenum">
              <a:rPr lang="en-US" altLang="ja-JP" smtClean="0"/>
              <a:pPr>
                <a:defRPr/>
              </a:pPr>
              <a:t>10</a:t>
            </a:fld>
            <a:endParaRPr lang="en-US" altLang="ja-JP"/>
          </a:p>
        </p:txBody>
      </p:sp>
      <p:sp>
        <p:nvSpPr>
          <p:cNvPr id="17"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20737245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39552" y="637733"/>
            <a:ext cx="8428188" cy="5540996"/>
          </a:xfrm>
          <a:prstGeom prst="rect">
            <a:avLst/>
          </a:prstGeom>
          <a:noFill/>
          <a:ln>
            <a:noFill/>
          </a:ln>
        </p:spPr>
        <p:txBody>
          <a:bodyPr wrap="square" lIns="84315" tIns="42160" rIns="84315" bIns="42160" rtlCol="0">
            <a:spAutoFit/>
          </a:bodyPr>
          <a:lstStyle/>
          <a:p>
            <a:pPr algn="just" fontAlgn="auto">
              <a:spcBef>
                <a:spcPts val="0"/>
              </a:spcBef>
              <a:spcAft>
                <a:spcPts val="0"/>
              </a:spcAft>
            </a:pPr>
            <a:endParaRPr lang="en-US" altLang="ja-JP" sz="1108" dirty="0">
              <a:solidFill>
                <a:prstClr val="black"/>
              </a:solidFill>
              <a:latin typeface="Calibri"/>
              <a:ea typeface="ＭＳ Ｐゴシック"/>
            </a:endParaRPr>
          </a:p>
          <a:p>
            <a:pPr algn="just" fontAlgn="auto">
              <a:spcBef>
                <a:spcPts val="0"/>
              </a:spcBef>
              <a:spcAft>
                <a:spcPts val="0"/>
              </a:spcAft>
            </a:pPr>
            <a:r>
              <a:rPr lang="ja-JP" altLang="en-US" sz="1108" u="sng" dirty="0">
                <a:solidFill>
                  <a:prstClr val="black"/>
                </a:solidFill>
                <a:latin typeface="Calibri"/>
                <a:ea typeface="ＭＳ Ｐゴシック"/>
              </a:rPr>
              <a:t>１．意思決定支援の枠組み</a:t>
            </a:r>
          </a:p>
          <a:p>
            <a:pPr algn="just" fontAlgn="auto">
              <a:spcBef>
                <a:spcPts val="0"/>
              </a:spcBef>
              <a:spcAft>
                <a:spcPts val="0"/>
              </a:spcAft>
            </a:pPr>
            <a:r>
              <a:rPr lang="ja-JP" altLang="en-US" sz="1108" dirty="0">
                <a:solidFill>
                  <a:prstClr val="black"/>
                </a:solidFill>
                <a:latin typeface="Calibri"/>
                <a:ea typeface="ＭＳ Ｐゴシック"/>
              </a:rPr>
              <a:t>　　</a:t>
            </a:r>
            <a:r>
              <a:rPr lang="ja-JP" altLang="en-US" sz="1108" dirty="0">
                <a:solidFill>
                  <a:srgbClr val="FF0000"/>
                </a:solidFill>
                <a:latin typeface="Calibri"/>
                <a:ea typeface="ＭＳ Ｐゴシック"/>
              </a:rPr>
              <a:t>　</a:t>
            </a:r>
            <a:r>
              <a:rPr lang="ja-JP" altLang="en-US" sz="1108" dirty="0">
                <a:solidFill>
                  <a:prstClr val="black"/>
                </a:solidFill>
                <a:latin typeface="Calibri"/>
                <a:ea typeface="ＭＳ Ｐゴシック"/>
              </a:rPr>
              <a:t>意思決定支援の枠組みは、意思決定支援責任者の配置、意思決定支援会議の開催、意思決定の結果を反映したサービス等利用</a:t>
            </a:r>
            <a:endParaRPr lang="en-US" altLang="ja-JP" sz="1108" dirty="0">
              <a:solidFill>
                <a:prstClr val="black"/>
              </a:solidFill>
              <a:latin typeface="Calibri"/>
              <a:ea typeface="ＭＳ Ｐゴシック"/>
            </a:endParaRPr>
          </a:p>
          <a:p>
            <a:pPr algn="just" fontAlgn="auto">
              <a:spcBef>
                <a:spcPts val="0"/>
              </a:spcBef>
              <a:spcAft>
                <a:spcPts val="0"/>
              </a:spcAft>
            </a:pPr>
            <a:r>
              <a:rPr lang="ja-JP" altLang="en-US" sz="1108" dirty="0">
                <a:solidFill>
                  <a:prstClr val="black"/>
                </a:solidFill>
                <a:latin typeface="Calibri"/>
                <a:ea typeface="ＭＳ Ｐゴシック"/>
              </a:rPr>
              <a:t>　　計画・個別支援計画（意思決定支援計画）の作成とサービスの提供、モニタリングと評価・見直しの５つの要素から構成される。</a:t>
            </a:r>
            <a:endParaRPr lang="en-US" altLang="ja-JP" sz="1108" dirty="0">
              <a:solidFill>
                <a:prstClr val="black"/>
              </a:solidFill>
              <a:latin typeface="Calibri"/>
              <a:ea typeface="ＭＳ Ｐゴシック"/>
            </a:endParaRPr>
          </a:p>
          <a:p>
            <a:pPr algn="just" fontAlgn="auto">
              <a:spcBef>
                <a:spcPts val="0"/>
              </a:spcBef>
              <a:spcAft>
                <a:spcPts val="0"/>
              </a:spcAft>
            </a:pPr>
            <a:endParaRPr lang="ja-JP" altLang="en-US" sz="1108" dirty="0">
              <a:solidFill>
                <a:prstClr val="black"/>
              </a:solidFill>
              <a:latin typeface="Calibri"/>
              <a:ea typeface="ＭＳ Ｐゴシック"/>
            </a:endParaRPr>
          </a:p>
          <a:p>
            <a:pPr algn="just" fontAlgn="auto">
              <a:spcBef>
                <a:spcPts val="0"/>
              </a:spcBef>
              <a:spcAft>
                <a:spcPts val="0"/>
              </a:spcAft>
            </a:pPr>
            <a:r>
              <a:rPr lang="ja-JP" altLang="en-US" sz="1108" dirty="0">
                <a:solidFill>
                  <a:prstClr val="black"/>
                </a:solidFill>
                <a:latin typeface="Calibri"/>
                <a:ea typeface="ＭＳ Ｐゴシック"/>
              </a:rPr>
              <a:t>（１）意思決定支援責任者の配置</a:t>
            </a:r>
          </a:p>
          <a:p>
            <a:pPr algn="just" fontAlgn="auto">
              <a:spcBef>
                <a:spcPts val="0"/>
              </a:spcBef>
              <a:spcAft>
                <a:spcPts val="0"/>
              </a:spcAft>
            </a:pPr>
            <a:r>
              <a:rPr lang="ja-JP" altLang="en-US" sz="1108" dirty="0">
                <a:solidFill>
                  <a:prstClr val="black"/>
                </a:solidFill>
                <a:latin typeface="Calibri"/>
                <a:ea typeface="ＭＳ Ｐゴシック"/>
              </a:rPr>
              <a:t>　　　意思決定支援責任者は、意思決定支援計画作成に中心的にかかわり、意思決定支援会議を企画・運営するなど、意思決定支援</a:t>
            </a:r>
            <a:endParaRPr lang="en-US" altLang="ja-JP" sz="1108" dirty="0">
              <a:solidFill>
                <a:prstClr val="black"/>
              </a:solidFill>
              <a:latin typeface="Calibri"/>
              <a:ea typeface="ＭＳ Ｐゴシック"/>
            </a:endParaRPr>
          </a:p>
          <a:p>
            <a:pPr algn="just" fontAlgn="auto">
              <a:spcBef>
                <a:spcPts val="0"/>
              </a:spcBef>
              <a:spcAft>
                <a:spcPts val="0"/>
              </a:spcAft>
            </a:pPr>
            <a:r>
              <a:rPr lang="ja-JP" altLang="en-US" sz="1108" dirty="0">
                <a:solidFill>
                  <a:prstClr val="black"/>
                </a:solidFill>
                <a:latin typeface="Calibri"/>
                <a:ea typeface="ＭＳ Ｐゴシック"/>
              </a:rPr>
              <a:t>　　の仕組みを作る等の役割を担う。サービス管理責任者や相談支援専門員が兼務することが考えられる。</a:t>
            </a:r>
          </a:p>
          <a:p>
            <a:pPr algn="just" fontAlgn="auto">
              <a:spcBef>
                <a:spcPts val="0"/>
              </a:spcBef>
              <a:spcAft>
                <a:spcPts val="0"/>
              </a:spcAft>
            </a:pPr>
            <a:endParaRPr lang="en-US" altLang="ja-JP" sz="1108" dirty="0">
              <a:solidFill>
                <a:prstClr val="black"/>
              </a:solidFill>
              <a:latin typeface="Calibri"/>
              <a:ea typeface="ＭＳ Ｐゴシック"/>
            </a:endParaRPr>
          </a:p>
          <a:p>
            <a:pPr algn="just" fontAlgn="auto">
              <a:spcBef>
                <a:spcPts val="0"/>
              </a:spcBef>
              <a:spcAft>
                <a:spcPts val="0"/>
              </a:spcAft>
            </a:pPr>
            <a:r>
              <a:rPr lang="ja-JP" altLang="en-US" sz="1108" dirty="0">
                <a:solidFill>
                  <a:prstClr val="black"/>
                </a:solidFill>
                <a:latin typeface="Calibri"/>
                <a:ea typeface="ＭＳ Ｐゴシック"/>
              </a:rPr>
              <a:t>（２）意思決定支援会議の開催</a:t>
            </a:r>
          </a:p>
          <a:p>
            <a:pPr algn="just" fontAlgn="auto">
              <a:spcBef>
                <a:spcPts val="0"/>
              </a:spcBef>
              <a:spcAft>
                <a:spcPts val="0"/>
              </a:spcAft>
            </a:pPr>
            <a:r>
              <a:rPr lang="ja-JP" altLang="en-US" sz="1108" dirty="0">
                <a:solidFill>
                  <a:prstClr val="black"/>
                </a:solidFill>
                <a:latin typeface="Calibri"/>
                <a:ea typeface="ＭＳ Ｐゴシック"/>
              </a:rPr>
              <a:t>　　　意思決定支援会議は、本人参加の下で、意思決定が必要な事項に関する参加者の情報を持ち寄り、意思を確認したり、意思及び</a:t>
            </a:r>
            <a:endParaRPr lang="en-US" altLang="ja-JP" sz="1108" dirty="0">
              <a:solidFill>
                <a:prstClr val="black"/>
              </a:solidFill>
              <a:latin typeface="Calibri"/>
              <a:ea typeface="ＭＳ Ｐゴシック"/>
            </a:endParaRPr>
          </a:p>
          <a:p>
            <a:pPr algn="just" fontAlgn="auto">
              <a:spcBef>
                <a:spcPts val="0"/>
              </a:spcBef>
              <a:spcAft>
                <a:spcPts val="0"/>
              </a:spcAft>
            </a:pPr>
            <a:r>
              <a:rPr lang="ja-JP" altLang="en-US" sz="1108" dirty="0">
                <a:solidFill>
                  <a:prstClr val="black"/>
                </a:solidFill>
                <a:latin typeface="Calibri"/>
                <a:ea typeface="ＭＳ Ｐゴシック"/>
              </a:rPr>
              <a:t>　　選好を推定したり、最善の利益を検討する仕組み。「サービス担当者会議」や「個別支援会議」と一体的に実施することが考えられる。</a:t>
            </a:r>
            <a:endParaRPr lang="en-US" altLang="ja-JP" sz="1108" dirty="0">
              <a:solidFill>
                <a:prstClr val="black"/>
              </a:solidFill>
              <a:latin typeface="Calibri"/>
              <a:ea typeface="ＭＳ Ｐゴシック"/>
            </a:endParaRPr>
          </a:p>
          <a:p>
            <a:pPr algn="just" fontAlgn="auto">
              <a:spcBef>
                <a:spcPts val="0"/>
              </a:spcBef>
              <a:spcAft>
                <a:spcPts val="0"/>
              </a:spcAft>
            </a:pPr>
            <a:endParaRPr lang="en-US" altLang="ja-JP" sz="1108" dirty="0">
              <a:solidFill>
                <a:prstClr val="black"/>
              </a:solidFill>
              <a:latin typeface="Calibri"/>
              <a:ea typeface="ＭＳ Ｐゴシック"/>
            </a:endParaRPr>
          </a:p>
          <a:p>
            <a:pPr algn="just" fontAlgn="auto">
              <a:spcBef>
                <a:spcPts val="0"/>
              </a:spcBef>
              <a:spcAft>
                <a:spcPts val="0"/>
              </a:spcAft>
            </a:pPr>
            <a:r>
              <a:rPr lang="ja-JP" altLang="en-US" sz="1108" dirty="0">
                <a:solidFill>
                  <a:prstClr val="black"/>
                </a:solidFill>
                <a:latin typeface="Calibri"/>
                <a:ea typeface="ＭＳ Ｐゴシック"/>
              </a:rPr>
              <a:t>（３）意思決定が反映されたサービス等利用計画や個別支援計画（意志決定支援計画）の作成とサービスの提供</a:t>
            </a:r>
          </a:p>
          <a:p>
            <a:pPr algn="just" fontAlgn="auto">
              <a:spcBef>
                <a:spcPts val="0"/>
              </a:spcBef>
              <a:spcAft>
                <a:spcPts val="0"/>
              </a:spcAft>
            </a:pPr>
            <a:r>
              <a:rPr lang="ja-JP" altLang="en-US" sz="1108" dirty="0">
                <a:solidFill>
                  <a:prstClr val="black"/>
                </a:solidFill>
                <a:latin typeface="Calibri"/>
                <a:ea typeface="ＭＳ Ｐゴシック"/>
              </a:rPr>
              <a:t>　　　意思決定支援によって確認又は推定された本人の意思や、本人の最善の利益と判断された内容を反映したサービス等利用計画や</a:t>
            </a:r>
            <a:endParaRPr lang="en-US" altLang="ja-JP" sz="1108" dirty="0">
              <a:solidFill>
                <a:prstClr val="black"/>
              </a:solidFill>
              <a:latin typeface="Calibri"/>
              <a:ea typeface="ＭＳ Ｐゴシック"/>
            </a:endParaRPr>
          </a:p>
          <a:p>
            <a:pPr algn="just" fontAlgn="auto">
              <a:spcBef>
                <a:spcPts val="0"/>
              </a:spcBef>
              <a:spcAft>
                <a:spcPts val="0"/>
              </a:spcAft>
            </a:pPr>
            <a:r>
              <a:rPr lang="ja-JP" altLang="en-US" sz="1108" dirty="0">
                <a:solidFill>
                  <a:prstClr val="black"/>
                </a:solidFill>
                <a:latin typeface="Calibri"/>
                <a:ea typeface="ＭＳ Ｐゴシック"/>
              </a:rPr>
              <a:t>　　個別支援計画（意思決定支援計画）を作成し、本人の意思決定に基づくサービスの提供を行うことが重要である。</a:t>
            </a:r>
            <a:endParaRPr lang="en-US" altLang="ja-JP" sz="1108" dirty="0">
              <a:solidFill>
                <a:prstClr val="black"/>
              </a:solidFill>
              <a:latin typeface="Calibri"/>
              <a:ea typeface="ＭＳ Ｐゴシック"/>
            </a:endParaRPr>
          </a:p>
          <a:p>
            <a:pPr algn="just" fontAlgn="auto">
              <a:spcBef>
                <a:spcPts val="0"/>
              </a:spcBef>
              <a:spcAft>
                <a:spcPts val="0"/>
              </a:spcAft>
            </a:pPr>
            <a:endParaRPr lang="en-US" altLang="ja-JP" sz="1108" dirty="0">
              <a:solidFill>
                <a:prstClr val="black"/>
              </a:solidFill>
              <a:latin typeface="Calibri"/>
              <a:ea typeface="ＭＳ Ｐゴシック"/>
            </a:endParaRPr>
          </a:p>
          <a:p>
            <a:pPr algn="just" fontAlgn="auto">
              <a:spcBef>
                <a:spcPts val="0"/>
              </a:spcBef>
              <a:spcAft>
                <a:spcPts val="0"/>
              </a:spcAft>
            </a:pPr>
            <a:r>
              <a:rPr lang="ja-JP" altLang="en-US" sz="1108" dirty="0">
                <a:solidFill>
                  <a:prstClr val="black"/>
                </a:solidFill>
                <a:latin typeface="Calibri"/>
                <a:ea typeface="ＭＳ Ｐゴシック"/>
              </a:rPr>
              <a:t>（４）モニタリングと評価及び見直し</a:t>
            </a:r>
          </a:p>
          <a:p>
            <a:pPr algn="just" fontAlgn="auto">
              <a:spcBef>
                <a:spcPts val="0"/>
              </a:spcBef>
              <a:spcAft>
                <a:spcPts val="0"/>
              </a:spcAft>
            </a:pPr>
            <a:r>
              <a:rPr lang="ja-JP" altLang="en-US" sz="1108" dirty="0">
                <a:solidFill>
                  <a:prstClr val="black"/>
                </a:solidFill>
                <a:latin typeface="Calibri"/>
                <a:ea typeface="ＭＳ Ｐゴシック"/>
              </a:rPr>
              <a:t>　　　意思決定支援を反映したサービス提供の結果をモニタリングし、評価を適切に行い、次の支援でさらに意思決定が促進されるよう見</a:t>
            </a:r>
            <a:endParaRPr lang="en-US" altLang="ja-JP" sz="1108" dirty="0">
              <a:solidFill>
                <a:prstClr val="black"/>
              </a:solidFill>
              <a:latin typeface="Calibri"/>
              <a:ea typeface="ＭＳ Ｐゴシック"/>
            </a:endParaRPr>
          </a:p>
          <a:p>
            <a:pPr algn="just" fontAlgn="auto">
              <a:spcBef>
                <a:spcPts val="0"/>
              </a:spcBef>
              <a:spcAft>
                <a:spcPts val="0"/>
              </a:spcAft>
            </a:pPr>
            <a:r>
              <a:rPr lang="ja-JP" altLang="en-US" sz="1108" dirty="0">
                <a:solidFill>
                  <a:prstClr val="black"/>
                </a:solidFill>
                <a:latin typeface="Calibri"/>
                <a:ea typeface="ＭＳ Ｐゴシック"/>
              </a:rPr>
              <a:t>　　直すことが重要である。</a:t>
            </a:r>
            <a:endParaRPr lang="en-US" altLang="ja-JP" sz="1108" dirty="0">
              <a:solidFill>
                <a:prstClr val="black"/>
              </a:solidFill>
              <a:latin typeface="Calibri"/>
              <a:ea typeface="ＭＳ Ｐゴシック"/>
            </a:endParaRPr>
          </a:p>
          <a:p>
            <a:pPr algn="just" fontAlgn="auto">
              <a:spcBef>
                <a:spcPts val="0"/>
              </a:spcBef>
              <a:spcAft>
                <a:spcPts val="0"/>
              </a:spcAft>
            </a:pPr>
            <a:endParaRPr lang="en-US" altLang="ja-JP" sz="1108" dirty="0">
              <a:solidFill>
                <a:prstClr val="black"/>
              </a:solidFill>
              <a:latin typeface="Calibri"/>
              <a:ea typeface="ＭＳ Ｐゴシック"/>
            </a:endParaRPr>
          </a:p>
          <a:p>
            <a:pPr algn="just" fontAlgn="auto">
              <a:spcBef>
                <a:spcPts val="0"/>
              </a:spcBef>
              <a:spcAft>
                <a:spcPts val="0"/>
              </a:spcAft>
            </a:pPr>
            <a:r>
              <a:rPr lang="ja-JP" altLang="en-US" sz="1108" u="sng" dirty="0">
                <a:solidFill>
                  <a:prstClr val="black"/>
                </a:solidFill>
                <a:latin typeface="Calibri"/>
                <a:ea typeface="ＭＳ Ｐゴシック"/>
              </a:rPr>
              <a:t>２．意思決定支援における意思疎通と合理的配慮</a:t>
            </a:r>
          </a:p>
          <a:p>
            <a:pPr algn="just" fontAlgn="auto">
              <a:spcBef>
                <a:spcPts val="0"/>
              </a:spcBef>
              <a:spcAft>
                <a:spcPts val="0"/>
              </a:spcAft>
            </a:pPr>
            <a:r>
              <a:rPr lang="ja-JP" altLang="en-US" sz="1108" dirty="0">
                <a:solidFill>
                  <a:prstClr val="black"/>
                </a:solidFill>
                <a:latin typeface="Calibri"/>
                <a:ea typeface="ＭＳ Ｐゴシック"/>
              </a:rPr>
              <a:t>　　意思決定に必要だと考えられる情報を本人が十分理解し、保持し、比較し、実際の決定に活用できるよう配慮をもって説明し、決定した</a:t>
            </a:r>
            <a:endParaRPr lang="en-US" altLang="ja-JP" sz="1108" dirty="0">
              <a:solidFill>
                <a:prstClr val="black"/>
              </a:solidFill>
              <a:latin typeface="Calibri"/>
              <a:ea typeface="ＭＳ Ｐゴシック"/>
            </a:endParaRPr>
          </a:p>
          <a:p>
            <a:pPr algn="just" fontAlgn="auto">
              <a:spcBef>
                <a:spcPts val="0"/>
              </a:spcBef>
              <a:spcAft>
                <a:spcPts val="0"/>
              </a:spcAft>
            </a:pPr>
            <a:r>
              <a:rPr lang="ja-JP" altLang="en-US" sz="1108" dirty="0">
                <a:solidFill>
                  <a:prstClr val="black"/>
                </a:solidFill>
                <a:latin typeface="Calibri"/>
                <a:ea typeface="ＭＳ Ｐゴシック"/>
              </a:rPr>
              <a:t>　ことの結果起こり得ること等を含めた情報を可能な限り本人が理解できるよう、意思疎通における合理的配慮を行うことが重要である。</a:t>
            </a:r>
            <a:endParaRPr lang="en-US" altLang="ja-JP" sz="1108" dirty="0">
              <a:solidFill>
                <a:prstClr val="black"/>
              </a:solidFill>
              <a:latin typeface="Calibri"/>
              <a:ea typeface="ＭＳ Ｐゴシック"/>
            </a:endParaRPr>
          </a:p>
          <a:p>
            <a:pPr algn="just" fontAlgn="auto">
              <a:spcBef>
                <a:spcPts val="0"/>
              </a:spcBef>
              <a:spcAft>
                <a:spcPts val="0"/>
              </a:spcAft>
            </a:pPr>
            <a:endParaRPr lang="en-US" altLang="ja-JP" sz="1108" dirty="0">
              <a:solidFill>
                <a:prstClr val="black"/>
              </a:solidFill>
              <a:latin typeface="Calibri"/>
              <a:ea typeface="ＭＳ Ｐゴシック"/>
            </a:endParaRPr>
          </a:p>
          <a:p>
            <a:pPr algn="just" fontAlgn="auto">
              <a:spcBef>
                <a:spcPts val="0"/>
              </a:spcBef>
              <a:spcAft>
                <a:spcPts val="0"/>
              </a:spcAft>
            </a:pPr>
            <a:r>
              <a:rPr lang="ja-JP" altLang="en-US" sz="1108" u="sng" dirty="0">
                <a:solidFill>
                  <a:prstClr val="black"/>
                </a:solidFill>
                <a:latin typeface="Calibri"/>
                <a:ea typeface="ＭＳ Ｐゴシック"/>
              </a:rPr>
              <a:t>３．意思決定支援の根拠となる記録の作成</a:t>
            </a:r>
          </a:p>
          <a:p>
            <a:pPr algn="just" fontAlgn="auto">
              <a:spcBef>
                <a:spcPts val="0"/>
              </a:spcBef>
              <a:spcAft>
                <a:spcPts val="0"/>
              </a:spcAft>
            </a:pPr>
            <a:r>
              <a:rPr lang="ja-JP" altLang="en-US" sz="1108" dirty="0">
                <a:solidFill>
                  <a:prstClr val="black"/>
                </a:solidFill>
                <a:latin typeface="Calibri"/>
                <a:ea typeface="ＭＳ Ｐゴシック"/>
              </a:rPr>
              <a:t>　　意思決定支援を進めるためには、本人のこれまでの生活環境や生活史、家族関係、人間関係、嗜好等の情報を把握しておくことが必</a:t>
            </a:r>
            <a:endParaRPr lang="en-US" altLang="ja-JP" sz="1108" dirty="0">
              <a:solidFill>
                <a:prstClr val="black"/>
              </a:solidFill>
              <a:latin typeface="Calibri"/>
              <a:ea typeface="ＭＳ Ｐゴシック"/>
            </a:endParaRPr>
          </a:p>
          <a:p>
            <a:pPr algn="just" fontAlgn="auto">
              <a:spcBef>
                <a:spcPts val="0"/>
              </a:spcBef>
              <a:spcAft>
                <a:spcPts val="0"/>
              </a:spcAft>
            </a:pPr>
            <a:r>
              <a:rPr lang="ja-JP" altLang="en-US" sz="1108" dirty="0">
                <a:solidFill>
                  <a:prstClr val="black"/>
                </a:solidFill>
                <a:latin typeface="Calibri"/>
                <a:ea typeface="ＭＳ Ｐゴシック"/>
              </a:rPr>
              <a:t>　要である。家族も含めた本人のこれまでの生活の全体像を理解することは、本人の意思を推定するための手がかりとなる。</a:t>
            </a:r>
          </a:p>
          <a:p>
            <a:pPr algn="just" fontAlgn="auto">
              <a:spcBef>
                <a:spcPts val="0"/>
              </a:spcBef>
              <a:spcAft>
                <a:spcPts val="0"/>
              </a:spcAft>
            </a:pPr>
            <a:endParaRPr lang="en-US" altLang="ja-JP" sz="1108" dirty="0">
              <a:solidFill>
                <a:prstClr val="black"/>
              </a:solidFill>
              <a:latin typeface="Calibri"/>
              <a:ea typeface="ＭＳ Ｐゴシック"/>
            </a:endParaRPr>
          </a:p>
          <a:p>
            <a:pPr fontAlgn="auto">
              <a:spcBef>
                <a:spcPts val="0"/>
              </a:spcBef>
              <a:spcAft>
                <a:spcPts val="0"/>
              </a:spcAft>
            </a:pPr>
            <a:r>
              <a:rPr lang="ja-JP" altLang="en-US" sz="1108" u="sng" dirty="0">
                <a:solidFill>
                  <a:prstClr val="black"/>
                </a:solidFill>
                <a:latin typeface="Calibri"/>
                <a:ea typeface="ＭＳ Ｐゴシック"/>
              </a:rPr>
              <a:t>４．職員の知識・技術の向上</a:t>
            </a:r>
          </a:p>
          <a:p>
            <a:pPr fontAlgn="auto">
              <a:spcBef>
                <a:spcPts val="0"/>
              </a:spcBef>
              <a:spcAft>
                <a:spcPts val="0"/>
              </a:spcAft>
            </a:pPr>
            <a:r>
              <a:rPr lang="ja-JP" altLang="en-US" sz="1108" dirty="0">
                <a:solidFill>
                  <a:prstClr val="black"/>
                </a:solidFill>
                <a:latin typeface="Calibri"/>
                <a:ea typeface="ＭＳ Ｐゴシック"/>
              </a:rPr>
              <a:t>　　職員の知識・技術等の向上は、意思決定支援の質の向上に直結するものであるため、意思決定支援の意義や知識の理解及び技術等</a:t>
            </a:r>
            <a:endParaRPr lang="en-US" altLang="ja-JP" sz="1108" dirty="0">
              <a:solidFill>
                <a:prstClr val="black"/>
              </a:solidFill>
              <a:latin typeface="Calibri"/>
              <a:ea typeface="ＭＳ Ｐゴシック"/>
            </a:endParaRPr>
          </a:p>
          <a:p>
            <a:pPr fontAlgn="auto">
              <a:spcBef>
                <a:spcPts val="0"/>
              </a:spcBef>
              <a:spcAft>
                <a:spcPts val="0"/>
              </a:spcAft>
            </a:pPr>
            <a:r>
              <a:rPr lang="ja-JP" altLang="en-US" sz="1108" dirty="0">
                <a:solidFill>
                  <a:prstClr val="black"/>
                </a:solidFill>
                <a:latin typeface="Calibri"/>
                <a:ea typeface="ＭＳ Ｐゴシック"/>
              </a:rPr>
              <a:t>　の向上への取組みを促進させることが重要である。</a:t>
            </a:r>
          </a:p>
        </p:txBody>
      </p:sp>
      <p:sp>
        <p:nvSpPr>
          <p:cNvPr id="3" name="正方形/長方形 2"/>
          <p:cNvSpPr/>
          <p:nvPr/>
        </p:nvSpPr>
        <p:spPr>
          <a:xfrm>
            <a:off x="395536" y="593404"/>
            <a:ext cx="8316584" cy="576106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white"/>
              </a:solidFill>
            </a:endParaRPr>
          </a:p>
        </p:txBody>
      </p:sp>
      <p:sp>
        <p:nvSpPr>
          <p:cNvPr id="4" name="角丸四角形 3"/>
          <p:cNvSpPr/>
          <p:nvPr/>
        </p:nvSpPr>
        <p:spPr>
          <a:xfrm>
            <a:off x="49190" y="449013"/>
            <a:ext cx="1390843" cy="265876"/>
          </a:xfrm>
          <a:prstGeom prst="round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en-US" altLang="ja-JP" sz="1292" dirty="0">
                <a:solidFill>
                  <a:prstClr val="black"/>
                </a:solidFill>
              </a:rPr>
              <a:t>Ⅲ</a:t>
            </a:r>
            <a:r>
              <a:rPr lang="ja-JP" altLang="en-US" sz="1292" dirty="0">
                <a:solidFill>
                  <a:prstClr val="black"/>
                </a:solidFill>
              </a:rPr>
              <a:t>　各　論</a:t>
            </a:r>
          </a:p>
        </p:txBody>
      </p:sp>
      <p:sp>
        <p:nvSpPr>
          <p:cNvPr id="5" name="スライド番号プレースホルダー 4"/>
          <p:cNvSpPr>
            <a:spLocks noGrp="1"/>
          </p:cNvSpPr>
          <p:nvPr>
            <p:ph type="sldNum" sz="quarter" idx="12"/>
          </p:nvPr>
        </p:nvSpPr>
        <p:spPr>
          <a:xfrm>
            <a:off x="7001700" y="6437219"/>
            <a:ext cx="2057400" cy="365125"/>
          </a:xfrm>
        </p:spPr>
        <p:txBody>
          <a:bodyPr/>
          <a:lstStyle/>
          <a:p>
            <a:pPr>
              <a:defRPr/>
            </a:pPr>
            <a:fld id="{F90A3C79-1AFD-481B-B685-7933BCD0898B}" type="slidenum">
              <a:rPr lang="en-US" altLang="ja-JP" smtClean="0"/>
              <a:pPr>
                <a:defRPr/>
              </a:pPr>
              <a:t>100</a:t>
            </a:fld>
            <a:endParaRPr lang="en-US" altLang="ja-JP" dirty="0"/>
          </a:p>
        </p:txBody>
      </p:sp>
      <p:sp>
        <p:nvSpPr>
          <p:cNvPr id="6"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21961223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下矢印 50"/>
          <p:cNvSpPr/>
          <p:nvPr/>
        </p:nvSpPr>
        <p:spPr>
          <a:xfrm>
            <a:off x="965926" y="5606362"/>
            <a:ext cx="221763" cy="307731"/>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315" tIns="42160" rIns="84315" bIns="42160" numCol="1" spcCol="0" rtlCol="0" fromWordArt="0" anchor="ctr" anchorCtr="0" forceAA="0" compatLnSpc="1">
            <a:prstTxWarp prst="textNoShape">
              <a:avLst/>
            </a:prstTxWarp>
            <a:noAutofit/>
          </a:bodyPr>
          <a:lstStyle/>
          <a:p>
            <a:pPr fontAlgn="auto">
              <a:spcBef>
                <a:spcPts val="0"/>
              </a:spcBef>
              <a:spcAft>
                <a:spcPts val="0"/>
              </a:spcAft>
            </a:pPr>
            <a:endParaRPr lang="ja-JP" altLang="en-US">
              <a:solidFill>
                <a:prstClr val="white"/>
              </a:solidFill>
            </a:endParaRPr>
          </a:p>
        </p:txBody>
      </p:sp>
      <p:sp>
        <p:nvSpPr>
          <p:cNvPr id="50" name="下矢印 49"/>
          <p:cNvSpPr/>
          <p:nvPr/>
        </p:nvSpPr>
        <p:spPr>
          <a:xfrm>
            <a:off x="965927" y="4820176"/>
            <a:ext cx="221763" cy="307731"/>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315" tIns="42160" rIns="84315" bIns="42160" numCol="1" spcCol="0" rtlCol="0" fromWordArt="0" anchor="ctr" anchorCtr="0" forceAA="0" compatLnSpc="1">
            <a:prstTxWarp prst="textNoShape">
              <a:avLst/>
            </a:prstTxWarp>
            <a:noAutofit/>
          </a:bodyPr>
          <a:lstStyle/>
          <a:p>
            <a:pPr fontAlgn="auto">
              <a:spcBef>
                <a:spcPts val="0"/>
              </a:spcBef>
              <a:spcAft>
                <a:spcPts val="0"/>
              </a:spcAft>
            </a:pPr>
            <a:endParaRPr lang="ja-JP" altLang="en-US">
              <a:solidFill>
                <a:prstClr val="white"/>
              </a:solidFill>
            </a:endParaRPr>
          </a:p>
        </p:txBody>
      </p:sp>
      <p:sp>
        <p:nvSpPr>
          <p:cNvPr id="49" name="下矢印 48"/>
          <p:cNvSpPr/>
          <p:nvPr/>
        </p:nvSpPr>
        <p:spPr>
          <a:xfrm>
            <a:off x="965927" y="3868391"/>
            <a:ext cx="221763" cy="307731"/>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315" tIns="42160" rIns="84315" bIns="42160" numCol="1" spcCol="0" rtlCol="0" fromWordArt="0" anchor="ctr" anchorCtr="0" forceAA="0" compatLnSpc="1">
            <a:prstTxWarp prst="textNoShape">
              <a:avLst/>
            </a:prstTxWarp>
            <a:noAutofit/>
          </a:bodyPr>
          <a:lstStyle/>
          <a:p>
            <a:pPr fontAlgn="auto">
              <a:spcBef>
                <a:spcPts val="0"/>
              </a:spcBef>
              <a:spcAft>
                <a:spcPts val="0"/>
              </a:spcAft>
            </a:pPr>
            <a:endParaRPr lang="ja-JP" altLang="en-US">
              <a:solidFill>
                <a:prstClr val="white"/>
              </a:solidFill>
            </a:endParaRPr>
          </a:p>
        </p:txBody>
      </p:sp>
      <p:sp>
        <p:nvSpPr>
          <p:cNvPr id="48" name="下矢印 47"/>
          <p:cNvSpPr/>
          <p:nvPr/>
        </p:nvSpPr>
        <p:spPr>
          <a:xfrm>
            <a:off x="956836" y="3369160"/>
            <a:ext cx="221763" cy="307731"/>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315" tIns="42160" rIns="84315" bIns="42160" numCol="1" spcCol="0" rtlCol="0" fromWordArt="0" anchor="ctr" anchorCtr="0" forceAA="0" compatLnSpc="1">
            <a:prstTxWarp prst="textNoShape">
              <a:avLst/>
            </a:prstTxWarp>
            <a:noAutofit/>
          </a:bodyPr>
          <a:lstStyle/>
          <a:p>
            <a:pPr fontAlgn="auto">
              <a:spcBef>
                <a:spcPts val="0"/>
              </a:spcBef>
              <a:spcAft>
                <a:spcPts val="0"/>
              </a:spcAft>
            </a:pPr>
            <a:endParaRPr lang="ja-JP" altLang="en-US">
              <a:solidFill>
                <a:prstClr val="white"/>
              </a:solidFill>
            </a:endParaRPr>
          </a:p>
        </p:txBody>
      </p:sp>
      <p:sp>
        <p:nvSpPr>
          <p:cNvPr id="45" name="正方形/長方形 44"/>
          <p:cNvSpPr/>
          <p:nvPr/>
        </p:nvSpPr>
        <p:spPr>
          <a:xfrm>
            <a:off x="7543503" y="6139993"/>
            <a:ext cx="1085850" cy="967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315" tIns="42160" rIns="84315" bIns="42160" numCol="1" spcCol="0" rtlCol="0" fromWordArt="0" anchor="ctr" anchorCtr="0" forceAA="0" compatLnSpc="1">
            <a:prstTxWarp prst="textNoShape">
              <a:avLst/>
            </a:prstTxWarp>
            <a:noAutofit/>
          </a:bodyPr>
          <a:lstStyle/>
          <a:p>
            <a:pPr fontAlgn="auto">
              <a:spcBef>
                <a:spcPts val="0"/>
              </a:spcBef>
              <a:spcAft>
                <a:spcPts val="0"/>
              </a:spcAft>
            </a:pPr>
            <a:endParaRPr lang="ja-JP" altLang="en-US">
              <a:solidFill>
                <a:prstClr val="white"/>
              </a:solidFill>
            </a:endParaRPr>
          </a:p>
        </p:txBody>
      </p:sp>
      <p:sp>
        <p:nvSpPr>
          <p:cNvPr id="46" name="左矢印 45"/>
          <p:cNvSpPr/>
          <p:nvPr/>
        </p:nvSpPr>
        <p:spPr>
          <a:xfrm>
            <a:off x="8015679" y="4308063"/>
            <a:ext cx="591820" cy="184638"/>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315" tIns="42160" rIns="84315" bIns="42160" numCol="1" spcCol="0" rtlCol="0" fromWordArt="0" anchor="ctr" anchorCtr="0" forceAA="0" compatLnSpc="1">
            <a:prstTxWarp prst="textNoShape">
              <a:avLst/>
            </a:prstTxWarp>
            <a:noAutofit/>
          </a:bodyPr>
          <a:lstStyle/>
          <a:p>
            <a:pPr fontAlgn="auto">
              <a:spcBef>
                <a:spcPts val="0"/>
              </a:spcBef>
              <a:spcAft>
                <a:spcPts val="0"/>
              </a:spcAft>
            </a:pPr>
            <a:endParaRPr lang="ja-JP" altLang="en-US">
              <a:solidFill>
                <a:prstClr val="white"/>
              </a:solidFill>
            </a:endParaRPr>
          </a:p>
        </p:txBody>
      </p:sp>
      <p:sp>
        <p:nvSpPr>
          <p:cNvPr id="47" name="正方形/長方形 46"/>
          <p:cNvSpPr/>
          <p:nvPr/>
        </p:nvSpPr>
        <p:spPr>
          <a:xfrm>
            <a:off x="8532510" y="4359567"/>
            <a:ext cx="96913" cy="18770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315" tIns="42160" rIns="84315" bIns="42160" numCol="1" spcCol="0" rtlCol="0" fromWordArt="0" anchor="ctr" anchorCtr="0" forceAA="0" compatLnSpc="1">
            <a:prstTxWarp prst="textNoShape">
              <a:avLst/>
            </a:prstTxWarp>
            <a:noAutofit/>
          </a:bodyPr>
          <a:lstStyle/>
          <a:p>
            <a:pPr fontAlgn="auto">
              <a:spcBef>
                <a:spcPts val="0"/>
              </a:spcBef>
              <a:spcAft>
                <a:spcPts val="0"/>
              </a:spcAft>
            </a:pPr>
            <a:endParaRPr lang="ja-JP" altLang="en-US">
              <a:solidFill>
                <a:prstClr val="white"/>
              </a:solidFill>
            </a:endParaRPr>
          </a:p>
        </p:txBody>
      </p:sp>
      <p:sp>
        <p:nvSpPr>
          <p:cNvPr id="2" name="テキスト ボックス 1"/>
          <p:cNvSpPr txBox="1"/>
          <p:nvPr/>
        </p:nvSpPr>
        <p:spPr>
          <a:xfrm>
            <a:off x="403163" y="1913410"/>
            <a:ext cx="8226189" cy="767125"/>
          </a:xfrm>
          <a:prstGeom prst="rect">
            <a:avLst/>
          </a:prstGeom>
          <a:noFill/>
          <a:ln>
            <a:solidFill>
              <a:schemeClr val="tx1"/>
            </a:solidFill>
          </a:ln>
        </p:spPr>
        <p:txBody>
          <a:bodyPr wrap="square" lIns="84315" tIns="42160" rIns="84315" bIns="42160" rtlCol="0">
            <a:spAutoFit/>
          </a:bodyPr>
          <a:lstStyle/>
          <a:p>
            <a:pPr fontAlgn="auto">
              <a:spcBef>
                <a:spcPts val="0"/>
              </a:spcBef>
              <a:spcAft>
                <a:spcPts val="0"/>
              </a:spcAft>
            </a:pPr>
            <a:endParaRPr lang="en-US" altLang="ja-JP" sz="1108" dirty="0">
              <a:solidFill>
                <a:prstClr val="black"/>
              </a:solidFill>
              <a:latin typeface="Calibri"/>
              <a:ea typeface="ＭＳ Ｐゴシック"/>
            </a:endParaRPr>
          </a:p>
          <a:p>
            <a:pPr fontAlgn="auto">
              <a:spcBef>
                <a:spcPts val="0"/>
              </a:spcBef>
              <a:spcAft>
                <a:spcPts val="0"/>
              </a:spcAft>
            </a:pPr>
            <a:r>
              <a:rPr lang="ja-JP" altLang="en-US" sz="1108" dirty="0">
                <a:solidFill>
                  <a:prstClr val="black"/>
                </a:solidFill>
                <a:latin typeface="Calibri"/>
                <a:ea typeface="ＭＳ Ｐゴシック"/>
              </a:rPr>
              <a:t>１．日中活動プログラムの選択に関する意思決定支援</a:t>
            </a:r>
          </a:p>
          <a:p>
            <a:pPr fontAlgn="auto">
              <a:spcBef>
                <a:spcPts val="0"/>
              </a:spcBef>
              <a:spcAft>
                <a:spcPts val="0"/>
              </a:spcAft>
            </a:pPr>
            <a:r>
              <a:rPr lang="ja-JP" altLang="en-US" sz="1108" dirty="0">
                <a:solidFill>
                  <a:prstClr val="black"/>
                </a:solidFill>
                <a:latin typeface="Calibri"/>
                <a:ea typeface="ＭＳ Ｐゴシック"/>
              </a:rPr>
              <a:t>２．施設での生活を継続するかどうかの意思決定支援</a:t>
            </a:r>
          </a:p>
          <a:p>
            <a:pPr fontAlgn="auto">
              <a:spcBef>
                <a:spcPts val="0"/>
              </a:spcBef>
              <a:spcAft>
                <a:spcPts val="0"/>
              </a:spcAft>
            </a:pPr>
            <a:r>
              <a:rPr lang="ja-JP" altLang="en-US" sz="1108" dirty="0">
                <a:solidFill>
                  <a:prstClr val="black"/>
                </a:solidFill>
                <a:latin typeface="Calibri"/>
                <a:ea typeface="ＭＳ Ｐゴシック"/>
              </a:rPr>
              <a:t>３．精神科病院からの退院に関する意思決定支援</a:t>
            </a:r>
          </a:p>
        </p:txBody>
      </p:sp>
      <p:sp>
        <p:nvSpPr>
          <p:cNvPr id="4" name="テキスト ボックス 3"/>
          <p:cNvSpPr txBox="1"/>
          <p:nvPr/>
        </p:nvSpPr>
        <p:spPr>
          <a:xfrm>
            <a:off x="403163" y="411330"/>
            <a:ext cx="8218592" cy="1278612"/>
          </a:xfrm>
          <a:prstGeom prst="rect">
            <a:avLst/>
          </a:prstGeom>
          <a:noFill/>
          <a:ln>
            <a:noFill/>
          </a:ln>
        </p:spPr>
        <p:txBody>
          <a:bodyPr wrap="square" lIns="84315" tIns="42160" rIns="84315" bIns="42160" rtlCol="0">
            <a:spAutoFit/>
          </a:bodyPr>
          <a:lstStyle/>
          <a:p>
            <a:pPr fontAlgn="auto">
              <a:spcBef>
                <a:spcPts val="0"/>
              </a:spcBef>
              <a:spcAft>
                <a:spcPts val="0"/>
              </a:spcAft>
            </a:pPr>
            <a:r>
              <a:rPr lang="ja-JP" altLang="en-US" sz="1108" u="sng" dirty="0">
                <a:solidFill>
                  <a:prstClr val="black"/>
                </a:solidFill>
                <a:latin typeface="Calibri"/>
                <a:ea typeface="ＭＳ Ｐゴシック"/>
              </a:rPr>
              <a:t>５．関係者、関係機関との連携</a:t>
            </a:r>
          </a:p>
          <a:p>
            <a:pPr fontAlgn="auto">
              <a:spcBef>
                <a:spcPts val="0"/>
              </a:spcBef>
              <a:spcAft>
                <a:spcPts val="0"/>
              </a:spcAft>
            </a:pPr>
            <a:r>
              <a:rPr lang="ja-JP" altLang="en-US" sz="1108" dirty="0">
                <a:solidFill>
                  <a:prstClr val="black"/>
                </a:solidFill>
                <a:latin typeface="Calibri"/>
                <a:ea typeface="ＭＳ Ｐゴシック"/>
              </a:rPr>
              <a:t>　　意思決定支援責任者は、事業者、家族や成年後見人等の他、関係者等と連携して意思決定支援を進めることが重要である。協議会</a:t>
            </a:r>
            <a:endParaRPr lang="en-US" altLang="ja-JP" sz="1108" dirty="0">
              <a:solidFill>
                <a:prstClr val="black"/>
              </a:solidFill>
              <a:latin typeface="Calibri"/>
              <a:ea typeface="ＭＳ Ｐゴシック"/>
            </a:endParaRPr>
          </a:p>
          <a:p>
            <a:pPr fontAlgn="auto">
              <a:spcBef>
                <a:spcPts val="0"/>
              </a:spcBef>
              <a:spcAft>
                <a:spcPts val="0"/>
              </a:spcAft>
            </a:pPr>
            <a:r>
              <a:rPr lang="ja-JP" altLang="en-US" sz="1108" dirty="0">
                <a:solidFill>
                  <a:prstClr val="black"/>
                </a:solidFill>
                <a:latin typeface="Calibri"/>
                <a:ea typeface="ＭＳ Ｐゴシック"/>
              </a:rPr>
              <a:t>　を活用する等、意思決定支援会議に関係者等が参加するための体制整備を進めることが必要である。</a:t>
            </a:r>
          </a:p>
          <a:p>
            <a:pPr fontAlgn="auto">
              <a:spcBef>
                <a:spcPts val="0"/>
              </a:spcBef>
              <a:spcAft>
                <a:spcPts val="0"/>
              </a:spcAft>
            </a:pPr>
            <a:endParaRPr lang="ja-JP" altLang="en-US" sz="1108" dirty="0">
              <a:solidFill>
                <a:prstClr val="black"/>
              </a:solidFill>
              <a:latin typeface="Calibri"/>
              <a:ea typeface="ＭＳ Ｐゴシック"/>
            </a:endParaRPr>
          </a:p>
          <a:p>
            <a:pPr fontAlgn="auto">
              <a:spcBef>
                <a:spcPts val="0"/>
              </a:spcBef>
              <a:spcAft>
                <a:spcPts val="0"/>
              </a:spcAft>
            </a:pPr>
            <a:r>
              <a:rPr lang="ja-JP" altLang="en-US" sz="1108" u="sng" dirty="0">
                <a:solidFill>
                  <a:prstClr val="black"/>
                </a:solidFill>
                <a:latin typeface="Calibri"/>
                <a:ea typeface="ＭＳ Ｐゴシック"/>
              </a:rPr>
              <a:t>６．本人と家族等に対する説明責任等</a:t>
            </a:r>
          </a:p>
          <a:p>
            <a:pPr fontAlgn="auto">
              <a:spcBef>
                <a:spcPts val="0"/>
              </a:spcBef>
              <a:spcAft>
                <a:spcPts val="0"/>
              </a:spcAft>
            </a:pPr>
            <a:r>
              <a:rPr lang="ja-JP" altLang="en-US" sz="1108" dirty="0">
                <a:solidFill>
                  <a:prstClr val="black"/>
                </a:solidFill>
                <a:latin typeface="Calibri"/>
                <a:ea typeface="ＭＳ Ｐゴシック"/>
              </a:rPr>
              <a:t>　　障害者と家族等に対して、意思決定支援計画、意思決定支援会議の内容についての丁寧な説明を行う。また、苦情解決の手順等の　</a:t>
            </a:r>
            <a:endParaRPr lang="en-US" altLang="ja-JP" sz="1108" dirty="0">
              <a:solidFill>
                <a:prstClr val="black"/>
              </a:solidFill>
              <a:latin typeface="Calibri"/>
              <a:ea typeface="ＭＳ Ｐゴシック"/>
            </a:endParaRPr>
          </a:p>
          <a:p>
            <a:pPr fontAlgn="auto">
              <a:spcBef>
                <a:spcPts val="0"/>
              </a:spcBef>
              <a:spcAft>
                <a:spcPts val="0"/>
              </a:spcAft>
            </a:pPr>
            <a:r>
              <a:rPr lang="ja-JP" altLang="en-US" sz="1108" dirty="0">
                <a:solidFill>
                  <a:prstClr val="black"/>
                </a:solidFill>
                <a:latin typeface="Calibri"/>
                <a:ea typeface="ＭＳ Ｐゴシック"/>
              </a:rPr>
              <a:t>　重要事項についても説明する。意思決定支援に関わった関係者等は、業務上知り得た秘密を保持しなければならない。</a:t>
            </a:r>
          </a:p>
        </p:txBody>
      </p:sp>
      <p:sp>
        <p:nvSpPr>
          <p:cNvPr id="5" name="正方形/長方形 4"/>
          <p:cNvSpPr/>
          <p:nvPr/>
        </p:nvSpPr>
        <p:spPr>
          <a:xfrm>
            <a:off x="395566" y="431929"/>
            <a:ext cx="8233787" cy="123888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white"/>
              </a:solidFill>
            </a:endParaRPr>
          </a:p>
        </p:txBody>
      </p:sp>
      <p:sp>
        <p:nvSpPr>
          <p:cNvPr id="3" name="角丸四角形 2"/>
          <p:cNvSpPr/>
          <p:nvPr/>
        </p:nvSpPr>
        <p:spPr>
          <a:xfrm>
            <a:off x="58646" y="1729809"/>
            <a:ext cx="2448272" cy="247713"/>
          </a:xfrm>
          <a:prstGeom prst="round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en-US" altLang="ja-JP" sz="1292" dirty="0">
                <a:solidFill>
                  <a:prstClr val="black"/>
                </a:solidFill>
              </a:rPr>
              <a:t>Ⅳ</a:t>
            </a:r>
            <a:r>
              <a:rPr lang="ja-JP" altLang="en-US" sz="1292" dirty="0">
                <a:solidFill>
                  <a:prstClr val="black"/>
                </a:solidFill>
              </a:rPr>
              <a:t>　意思決定支援の具体例</a:t>
            </a:r>
          </a:p>
        </p:txBody>
      </p:sp>
      <p:sp>
        <p:nvSpPr>
          <p:cNvPr id="31" name="正方形/長方形 30"/>
          <p:cNvSpPr/>
          <p:nvPr/>
        </p:nvSpPr>
        <p:spPr>
          <a:xfrm>
            <a:off x="343510" y="3185923"/>
            <a:ext cx="4516552" cy="337194"/>
          </a:xfrm>
          <a:prstGeom prst="rect">
            <a:avLst/>
          </a:prstGeom>
          <a:solidFill>
            <a:srgbClr val="FFFF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315" tIns="42160" rIns="84315" bIns="42160" numCol="1" spcCol="0" rtlCol="0" fromWordArt="0" anchor="ctr" anchorCtr="0" forceAA="0" compatLnSpc="1">
            <a:prstTxWarp prst="textNoShape">
              <a:avLst/>
            </a:prstTxWarp>
            <a:noAutofit/>
          </a:bodyPr>
          <a:lstStyle/>
          <a:p>
            <a:pPr fontAlgn="auto">
              <a:lnSpc>
                <a:spcPct val="150000"/>
              </a:lnSpc>
              <a:spcBef>
                <a:spcPts val="0"/>
              </a:spcBef>
              <a:spcAft>
                <a:spcPts val="0"/>
              </a:spcAft>
            </a:pPr>
            <a:r>
              <a:rPr lang="ja-JP" altLang="en-US" sz="1108" b="1" kern="100" dirty="0">
                <a:solidFill>
                  <a:srgbClr val="000000"/>
                </a:solidFill>
                <a:ea typeface="ＭＳ ゴシック"/>
                <a:cs typeface="Times New Roman"/>
              </a:rPr>
              <a:t>意思決定が必要な場面　</a:t>
            </a:r>
            <a:r>
              <a:rPr lang="ja-JP" altLang="en-US" sz="923" kern="100" dirty="0">
                <a:solidFill>
                  <a:srgbClr val="000000"/>
                </a:solidFill>
                <a:ea typeface="ＭＳ 明朝"/>
                <a:cs typeface="Times New Roman"/>
              </a:rPr>
              <a:t>・サービスの選択　・居住の場の選択　等</a:t>
            </a:r>
            <a:endParaRPr lang="ja-JP" altLang="en-US" sz="923" kern="100" dirty="0">
              <a:solidFill>
                <a:prstClr val="white"/>
              </a:solidFill>
              <a:ea typeface="ＭＳ 明朝"/>
              <a:cs typeface="Times New Roman"/>
            </a:endParaRPr>
          </a:p>
        </p:txBody>
      </p:sp>
      <p:sp>
        <p:nvSpPr>
          <p:cNvPr id="33" name="テキスト ボックス 2"/>
          <p:cNvSpPr txBox="1">
            <a:spLocks noChangeArrowheads="1"/>
          </p:cNvSpPr>
          <p:nvPr/>
        </p:nvSpPr>
        <p:spPr bwMode="auto">
          <a:xfrm>
            <a:off x="347323" y="3687784"/>
            <a:ext cx="2573626" cy="316523"/>
          </a:xfrm>
          <a:prstGeom prst="rect">
            <a:avLst/>
          </a:prstGeom>
          <a:solidFill>
            <a:srgbClr val="FFFF66"/>
          </a:solidFill>
          <a:ln w="9525">
            <a:solidFill>
              <a:srgbClr val="000000"/>
            </a:solidFill>
            <a:miter lim="800000"/>
            <a:headEnd/>
            <a:tailEnd/>
          </a:ln>
        </p:spPr>
        <p:txBody>
          <a:bodyPr rot="0" vert="horz" wrap="square" lIns="84315" tIns="42160" rIns="84315" bIns="42160" anchor="t" anchorCtr="0">
            <a:noAutofit/>
          </a:bodyPr>
          <a:lstStyle/>
          <a:p>
            <a:pPr fontAlgn="auto">
              <a:lnSpc>
                <a:spcPts val="1846"/>
              </a:lnSpc>
              <a:spcBef>
                <a:spcPts val="0"/>
              </a:spcBef>
              <a:spcAft>
                <a:spcPts val="0"/>
              </a:spcAft>
            </a:pPr>
            <a:r>
              <a:rPr lang="ja-JP" altLang="en-US" sz="1108" b="1" kern="100" dirty="0">
                <a:solidFill>
                  <a:prstClr val="black"/>
                </a:solidFill>
                <a:latin typeface="Century"/>
                <a:ea typeface="ＭＳ ゴシック"/>
                <a:cs typeface="Times New Roman"/>
              </a:rPr>
              <a:t>本人が自分で決定できるよう支援</a:t>
            </a:r>
            <a:endParaRPr lang="ja-JP" altLang="en-US" sz="923" kern="100" dirty="0">
              <a:solidFill>
                <a:prstClr val="black"/>
              </a:solidFill>
              <a:latin typeface="Century"/>
              <a:ea typeface="ＭＳ 明朝"/>
              <a:cs typeface="Times New Roman"/>
            </a:endParaRPr>
          </a:p>
        </p:txBody>
      </p:sp>
      <p:sp>
        <p:nvSpPr>
          <p:cNvPr id="34" name="テキスト ボックス 2"/>
          <p:cNvSpPr txBox="1">
            <a:spLocks noChangeArrowheads="1"/>
          </p:cNvSpPr>
          <p:nvPr/>
        </p:nvSpPr>
        <p:spPr bwMode="auto">
          <a:xfrm>
            <a:off x="1385208" y="3980906"/>
            <a:ext cx="1533525" cy="227170"/>
          </a:xfrm>
          <a:prstGeom prst="rect">
            <a:avLst/>
          </a:prstGeom>
          <a:noFill/>
          <a:ln w="9525">
            <a:noFill/>
            <a:miter lim="800000"/>
            <a:headEnd/>
            <a:tailEnd/>
          </a:ln>
        </p:spPr>
        <p:txBody>
          <a:bodyPr rot="0" vert="horz" wrap="square" lIns="84315" tIns="42160" rIns="84315" bIns="42160" anchor="t" anchorCtr="0">
            <a:spAutoFit/>
          </a:bodyPr>
          <a:lstStyle/>
          <a:p>
            <a:pPr algn="just" fontAlgn="auto">
              <a:spcBef>
                <a:spcPts val="0"/>
              </a:spcBef>
              <a:spcAft>
                <a:spcPts val="0"/>
              </a:spcAft>
            </a:pPr>
            <a:r>
              <a:rPr lang="ja-JP" altLang="en-US" sz="923" kern="100" dirty="0">
                <a:solidFill>
                  <a:prstClr val="black"/>
                </a:solidFill>
                <a:latin typeface="Century"/>
                <a:ea typeface="ＭＳ ゴシック"/>
                <a:cs typeface="Times New Roman"/>
              </a:rPr>
              <a:t>自己決定が困難な場合</a:t>
            </a:r>
            <a:endParaRPr lang="ja-JP" altLang="en-US" sz="923" kern="100" dirty="0">
              <a:solidFill>
                <a:prstClr val="black"/>
              </a:solidFill>
              <a:latin typeface="Century"/>
              <a:ea typeface="ＭＳ 明朝"/>
              <a:cs typeface="Times New Roman"/>
            </a:endParaRPr>
          </a:p>
        </p:txBody>
      </p:sp>
      <p:sp>
        <p:nvSpPr>
          <p:cNvPr id="35" name="正方形/長方形 34"/>
          <p:cNvSpPr/>
          <p:nvPr/>
        </p:nvSpPr>
        <p:spPr>
          <a:xfrm>
            <a:off x="353549" y="4205811"/>
            <a:ext cx="7632848" cy="731157"/>
          </a:xfrm>
          <a:prstGeom prst="rect">
            <a:avLst/>
          </a:prstGeom>
          <a:solidFill>
            <a:srgbClr val="CCFF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315" tIns="42160" rIns="84315" bIns="42160" numCol="1" spcCol="0" rtlCol="0" fromWordArt="0" anchor="t" anchorCtr="0" forceAA="0" compatLnSpc="1">
            <a:prstTxWarp prst="textNoShape">
              <a:avLst/>
            </a:prstTxWarp>
            <a:noAutofit/>
          </a:bodyPr>
          <a:lstStyle/>
          <a:p>
            <a:pPr indent="122963" fontAlgn="auto">
              <a:lnSpc>
                <a:spcPct val="150000"/>
              </a:lnSpc>
              <a:spcBef>
                <a:spcPts val="0"/>
              </a:spcBef>
              <a:spcAft>
                <a:spcPts val="0"/>
              </a:spcAft>
            </a:pPr>
            <a:r>
              <a:rPr lang="ja-JP" altLang="en-US" sz="923" kern="100" dirty="0">
                <a:solidFill>
                  <a:prstClr val="white"/>
                </a:solidFill>
                <a:ea typeface="ＭＳ 明朝"/>
                <a:cs typeface="Times New Roman"/>
              </a:rPr>
              <a:t>　　　　　　　　　　　　　　　　</a:t>
            </a:r>
            <a:r>
              <a:rPr lang="ja-JP" altLang="en-US" sz="923" kern="100" dirty="0">
                <a:solidFill>
                  <a:srgbClr val="000000"/>
                </a:solidFill>
                <a:ea typeface="ＭＳ 明朝"/>
                <a:cs typeface="Times New Roman"/>
              </a:rPr>
              <a:t>○ 本人の意思決定に関する情報の把握方法、意思決定支援会議の開催準備等</a:t>
            </a:r>
            <a:endParaRPr lang="ja-JP" altLang="en-US" sz="923" kern="100" dirty="0">
              <a:solidFill>
                <a:prstClr val="white"/>
              </a:solidFill>
              <a:ea typeface="ＭＳ 明朝"/>
              <a:cs typeface="Times New Roman"/>
            </a:endParaRPr>
          </a:p>
          <a:p>
            <a:pPr indent="122963" fontAlgn="auto">
              <a:spcBef>
                <a:spcPts val="0"/>
              </a:spcBef>
              <a:spcAft>
                <a:spcPts val="0"/>
              </a:spcAft>
            </a:pPr>
            <a:r>
              <a:rPr lang="ja-JP" altLang="en-US" sz="923" kern="100" dirty="0">
                <a:solidFill>
                  <a:srgbClr val="000000"/>
                </a:solidFill>
                <a:ea typeface="ＭＳ 明朝"/>
                <a:cs typeface="Times New Roman"/>
              </a:rPr>
              <a:t>　　　　　　　　　　　　　　　　○ アセスメント　・本人の意思確認　・日常生活の様子の観察　・関係者からの情報</a:t>
            </a:r>
            <a:endParaRPr lang="en-US" altLang="ja-JP" sz="923" kern="100" dirty="0">
              <a:solidFill>
                <a:srgbClr val="000000"/>
              </a:solidFill>
              <a:ea typeface="ＭＳ 明朝"/>
              <a:cs typeface="Times New Roman"/>
            </a:endParaRPr>
          </a:p>
          <a:p>
            <a:pPr indent="122963" fontAlgn="auto">
              <a:spcBef>
                <a:spcPts val="0"/>
              </a:spcBef>
              <a:spcAft>
                <a:spcPts val="0"/>
              </a:spcAft>
            </a:pPr>
            <a:r>
              <a:rPr lang="ja-JP" altLang="en-US" sz="923" kern="100" dirty="0">
                <a:solidFill>
                  <a:srgbClr val="000000"/>
                </a:solidFill>
                <a:ea typeface="ＭＳ 明朝"/>
                <a:cs typeface="Times New Roman"/>
              </a:rPr>
              <a:t>　　　　　　　　　　　　　　　　　　収集・本人の判断能力、自己理解、心理的状況等の把握・本人の生活史等、</a:t>
            </a:r>
            <a:endParaRPr lang="en-US" altLang="ja-JP" sz="923" kern="100" dirty="0">
              <a:solidFill>
                <a:srgbClr val="000000"/>
              </a:solidFill>
              <a:ea typeface="ＭＳ 明朝"/>
              <a:cs typeface="Times New Roman"/>
            </a:endParaRPr>
          </a:p>
          <a:p>
            <a:pPr indent="122963" fontAlgn="auto">
              <a:spcBef>
                <a:spcPts val="0"/>
              </a:spcBef>
              <a:spcAft>
                <a:spcPts val="0"/>
              </a:spcAft>
            </a:pPr>
            <a:r>
              <a:rPr lang="ja-JP" altLang="en-US" sz="923" kern="100" dirty="0">
                <a:solidFill>
                  <a:srgbClr val="000000"/>
                </a:solidFill>
                <a:ea typeface="ＭＳ 明朝"/>
                <a:cs typeface="Times New Roman"/>
              </a:rPr>
              <a:t>　　　　　　　　　　　　　　　　　　人的・物理的環境等のアセスメント・体験を通じた選択の検討　等</a:t>
            </a:r>
            <a:endParaRPr lang="ja-JP" altLang="en-US" sz="923" kern="100" dirty="0">
              <a:solidFill>
                <a:prstClr val="white"/>
              </a:solidFill>
              <a:ea typeface="ＭＳ 明朝"/>
              <a:cs typeface="Times New Roman"/>
            </a:endParaRPr>
          </a:p>
        </p:txBody>
      </p:sp>
      <p:sp>
        <p:nvSpPr>
          <p:cNvPr id="36" name="正方形/長方形 35"/>
          <p:cNvSpPr/>
          <p:nvPr/>
        </p:nvSpPr>
        <p:spPr>
          <a:xfrm>
            <a:off x="366445" y="4249547"/>
            <a:ext cx="2397741" cy="65871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315" tIns="42160" rIns="84315" bIns="42160" numCol="1" spcCol="0" rtlCol="0" fromWordArt="0" anchor="ctr" anchorCtr="0" forceAA="0" compatLnSpc="1">
            <a:prstTxWarp prst="textNoShape">
              <a:avLst/>
            </a:prstTxWarp>
            <a:noAutofit/>
          </a:bodyPr>
          <a:lstStyle/>
          <a:p>
            <a:pPr fontAlgn="auto">
              <a:lnSpc>
                <a:spcPts val="1108"/>
              </a:lnSpc>
              <a:spcBef>
                <a:spcPts val="0"/>
              </a:spcBef>
              <a:spcAft>
                <a:spcPts val="0"/>
              </a:spcAft>
            </a:pPr>
            <a:r>
              <a:rPr lang="ja-JP" altLang="en-US" sz="1108" b="1" kern="100" dirty="0">
                <a:solidFill>
                  <a:srgbClr val="000000"/>
                </a:solidFill>
                <a:ea typeface="ＭＳ ゴシック"/>
                <a:cs typeface="Times New Roman"/>
              </a:rPr>
              <a:t>意思決定支援責任者の選任</a:t>
            </a:r>
            <a:endParaRPr lang="en-US" altLang="ja-JP" sz="1108" b="1" kern="100" dirty="0">
              <a:solidFill>
                <a:srgbClr val="000000"/>
              </a:solidFill>
              <a:ea typeface="ＭＳ ゴシック"/>
              <a:cs typeface="Times New Roman"/>
            </a:endParaRPr>
          </a:p>
          <a:p>
            <a:pPr fontAlgn="auto">
              <a:lnSpc>
                <a:spcPts val="1108"/>
              </a:lnSpc>
              <a:spcBef>
                <a:spcPts val="0"/>
              </a:spcBef>
              <a:spcAft>
                <a:spcPts val="0"/>
              </a:spcAft>
            </a:pPr>
            <a:r>
              <a:rPr lang="ja-JP" altLang="en-US" sz="1108" b="1" kern="100" dirty="0">
                <a:solidFill>
                  <a:srgbClr val="000000"/>
                </a:solidFill>
                <a:ea typeface="ＭＳ ゴシック"/>
                <a:cs typeface="Times New Roman"/>
              </a:rPr>
              <a:t>とアセスメント</a:t>
            </a:r>
            <a:endParaRPr lang="ja-JP" altLang="en-US" sz="923" kern="100" dirty="0">
              <a:solidFill>
                <a:prstClr val="white"/>
              </a:solidFill>
              <a:ea typeface="ＭＳ 明朝"/>
              <a:cs typeface="Times New Roman"/>
            </a:endParaRPr>
          </a:p>
          <a:p>
            <a:pPr fontAlgn="auto">
              <a:spcBef>
                <a:spcPts val="0"/>
              </a:spcBef>
              <a:spcAft>
                <a:spcPts val="0"/>
              </a:spcAft>
            </a:pPr>
            <a:r>
              <a:rPr lang="ja-JP" altLang="en-US" sz="923" kern="100" dirty="0">
                <a:solidFill>
                  <a:srgbClr val="000000"/>
                </a:solidFill>
                <a:ea typeface="ＭＳ ゴシック"/>
                <a:cs typeface="Times New Roman"/>
              </a:rPr>
              <a:t>相談支援専門員・サービス管理責任者</a:t>
            </a:r>
            <a:endParaRPr lang="en-US" altLang="ja-JP" sz="923" kern="100" dirty="0">
              <a:solidFill>
                <a:srgbClr val="000000"/>
              </a:solidFill>
              <a:ea typeface="ＭＳ ゴシック"/>
              <a:cs typeface="Times New Roman"/>
            </a:endParaRPr>
          </a:p>
          <a:p>
            <a:pPr fontAlgn="auto">
              <a:spcBef>
                <a:spcPts val="0"/>
              </a:spcBef>
              <a:spcAft>
                <a:spcPts val="0"/>
              </a:spcAft>
            </a:pPr>
            <a:r>
              <a:rPr lang="ja-JP" altLang="en-US" sz="923" kern="100" dirty="0">
                <a:solidFill>
                  <a:srgbClr val="000000"/>
                </a:solidFill>
                <a:ea typeface="ＭＳ ゴシック"/>
                <a:cs typeface="Times New Roman"/>
              </a:rPr>
              <a:t>兼務可</a:t>
            </a:r>
            <a:endParaRPr lang="ja-JP" altLang="en-US" sz="923" kern="100" dirty="0">
              <a:solidFill>
                <a:prstClr val="white"/>
              </a:solidFill>
              <a:ea typeface="ＭＳ 明朝"/>
              <a:cs typeface="Times New Roman"/>
            </a:endParaRPr>
          </a:p>
        </p:txBody>
      </p:sp>
      <p:sp>
        <p:nvSpPr>
          <p:cNvPr id="37" name="正方形/長方形 36"/>
          <p:cNvSpPr/>
          <p:nvPr/>
        </p:nvSpPr>
        <p:spPr>
          <a:xfrm>
            <a:off x="353543" y="5127796"/>
            <a:ext cx="7622937" cy="598220"/>
          </a:xfrm>
          <a:prstGeom prst="rect">
            <a:avLst/>
          </a:prstGeom>
          <a:solidFill>
            <a:srgbClr val="CCFF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315" tIns="42160" rIns="84315" bIns="42160" numCol="1" spcCol="0" rtlCol="0" fromWordArt="0" anchor="t" anchorCtr="0" forceAA="0" compatLnSpc="1">
            <a:prstTxWarp prst="textNoShape">
              <a:avLst/>
            </a:prstTxWarp>
            <a:noAutofit/>
          </a:bodyPr>
          <a:lstStyle/>
          <a:p>
            <a:pPr fontAlgn="auto">
              <a:spcBef>
                <a:spcPts val="0"/>
              </a:spcBef>
              <a:spcAft>
                <a:spcPts val="0"/>
              </a:spcAft>
            </a:pPr>
            <a:r>
              <a:rPr lang="ja-JP" altLang="en-US" sz="1108" b="1" kern="100" dirty="0">
                <a:solidFill>
                  <a:srgbClr val="000000"/>
                </a:solidFill>
                <a:ea typeface="ＭＳ ゴシック"/>
                <a:cs typeface="Times New Roman"/>
              </a:rPr>
              <a:t>意思決定支援会議の開催</a:t>
            </a:r>
            <a:endParaRPr lang="ja-JP" altLang="en-US" sz="923" kern="100" dirty="0">
              <a:solidFill>
                <a:prstClr val="white"/>
              </a:solidFill>
              <a:ea typeface="ＭＳ 明朝"/>
              <a:cs typeface="Times New Roman"/>
            </a:endParaRPr>
          </a:p>
          <a:p>
            <a:pPr fontAlgn="auto">
              <a:spcBef>
                <a:spcPts val="0"/>
              </a:spcBef>
              <a:spcAft>
                <a:spcPts val="0"/>
              </a:spcAft>
            </a:pPr>
            <a:r>
              <a:rPr lang="ja-JP" altLang="en-US" sz="923" kern="100" dirty="0">
                <a:solidFill>
                  <a:srgbClr val="000000"/>
                </a:solidFill>
                <a:ea typeface="ＭＳ ゴシック"/>
                <a:cs typeface="Times New Roman"/>
              </a:rPr>
              <a:t>サービス担当者会議・個別支援会議</a:t>
            </a:r>
            <a:endParaRPr lang="en-US" altLang="ja-JP" sz="923" kern="100" dirty="0">
              <a:solidFill>
                <a:srgbClr val="000000"/>
              </a:solidFill>
              <a:ea typeface="ＭＳ ゴシック"/>
              <a:cs typeface="Times New Roman"/>
            </a:endParaRPr>
          </a:p>
          <a:p>
            <a:pPr fontAlgn="auto">
              <a:spcBef>
                <a:spcPts val="0"/>
              </a:spcBef>
              <a:spcAft>
                <a:spcPts val="0"/>
              </a:spcAft>
            </a:pPr>
            <a:r>
              <a:rPr lang="ja-JP" altLang="en-US" sz="923" kern="100" dirty="0">
                <a:solidFill>
                  <a:srgbClr val="000000"/>
                </a:solidFill>
                <a:ea typeface="ＭＳ ゴシック"/>
                <a:cs typeface="Times New Roman"/>
              </a:rPr>
              <a:t>と兼ねて開催可</a:t>
            </a:r>
            <a:endParaRPr lang="ja-JP" altLang="en-US" sz="923" kern="100" dirty="0">
              <a:solidFill>
                <a:prstClr val="white"/>
              </a:solidFill>
              <a:ea typeface="ＭＳ 明朝"/>
              <a:cs typeface="Times New Roman"/>
            </a:endParaRPr>
          </a:p>
          <a:p>
            <a:pPr algn="ctr" fontAlgn="auto">
              <a:lnSpc>
                <a:spcPts val="1108"/>
              </a:lnSpc>
              <a:spcBef>
                <a:spcPts val="0"/>
              </a:spcBef>
              <a:spcAft>
                <a:spcPts val="0"/>
              </a:spcAft>
            </a:pPr>
            <a:r>
              <a:rPr lang="ja-JP" altLang="en-US" sz="738" b="1" kern="100" dirty="0">
                <a:solidFill>
                  <a:srgbClr val="000000"/>
                </a:solidFill>
                <a:ea typeface="ＭＳ ゴシック"/>
                <a:cs typeface="Times New Roman"/>
              </a:rPr>
              <a:t>　</a:t>
            </a:r>
            <a:endParaRPr lang="ja-JP" altLang="en-US" sz="923" kern="100" dirty="0">
              <a:solidFill>
                <a:prstClr val="white"/>
              </a:solidFill>
              <a:ea typeface="ＭＳ 明朝"/>
              <a:cs typeface="Times New Roman"/>
            </a:endParaRPr>
          </a:p>
        </p:txBody>
      </p:sp>
      <p:sp>
        <p:nvSpPr>
          <p:cNvPr id="40" name="テキスト ボックス 39"/>
          <p:cNvSpPr txBox="1"/>
          <p:nvPr/>
        </p:nvSpPr>
        <p:spPr>
          <a:xfrm>
            <a:off x="2764134" y="5162006"/>
            <a:ext cx="5078258" cy="397537"/>
          </a:xfrm>
          <a:prstGeom prst="rect">
            <a:avLst/>
          </a:prstGeom>
          <a:noFill/>
        </p:spPr>
        <p:txBody>
          <a:bodyPr wrap="square" lIns="84315" tIns="42160" rIns="84315" bIns="42160" rtlCol="0">
            <a:spAutoFit/>
          </a:bodyPr>
          <a:lstStyle/>
          <a:p>
            <a:pPr marL="122963" algn="just" fontAlgn="auto">
              <a:spcBef>
                <a:spcPts val="0"/>
              </a:spcBef>
              <a:spcAft>
                <a:spcPts val="0"/>
              </a:spcAft>
            </a:pPr>
            <a:r>
              <a:rPr lang="ja-JP" altLang="ja-JP" sz="1015" kern="100" dirty="0">
                <a:solidFill>
                  <a:srgbClr val="000000"/>
                </a:solidFill>
                <a:latin typeface="Calibri"/>
                <a:ea typeface="ＭＳ 明朝"/>
                <a:cs typeface="Times New Roman"/>
              </a:rPr>
              <a:t>本人・家族・成年後見人等・意思決定支援責任者・事業者・関係者等による情報交換や本人の意思の推定、最善の利益の判断</a:t>
            </a:r>
            <a:endParaRPr lang="ja-JP" altLang="en-US" sz="1015" dirty="0">
              <a:solidFill>
                <a:prstClr val="black"/>
              </a:solidFill>
              <a:latin typeface="Calibri"/>
              <a:ea typeface="ＭＳ Ｐゴシック"/>
            </a:endParaRPr>
          </a:p>
        </p:txBody>
      </p:sp>
      <p:sp>
        <p:nvSpPr>
          <p:cNvPr id="41" name="正方形/長方形 40"/>
          <p:cNvSpPr/>
          <p:nvPr/>
        </p:nvSpPr>
        <p:spPr>
          <a:xfrm>
            <a:off x="353582" y="5924453"/>
            <a:ext cx="7622936" cy="527538"/>
          </a:xfrm>
          <a:prstGeom prst="rect">
            <a:avLst/>
          </a:prstGeom>
          <a:solidFill>
            <a:srgbClr val="CCFF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315" tIns="42160" rIns="84315" bIns="42160" numCol="1" spcCol="0" rtlCol="0" fromWordArt="0" anchor="b" anchorCtr="0" forceAA="0" compatLnSpc="1">
            <a:prstTxWarp prst="textNoShape">
              <a:avLst/>
            </a:prstTxWarp>
            <a:noAutofit/>
          </a:bodyPr>
          <a:lstStyle/>
          <a:p>
            <a:pPr algn="ctr" fontAlgn="auto">
              <a:lnSpc>
                <a:spcPts val="1108"/>
              </a:lnSpc>
              <a:spcBef>
                <a:spcPts val="0"/>
              </a:spcBef>
              <a:spcAft>
                <a:spcPts val="0"/>
              </a:spcAft>
            </a:pPr>
            <a:endParaRPr lang="ja-JP" altLang="en-US" sz="923" kern="100" dirty="0">
              <a:solidFill>
                <a:prstClr val="white"/>
              </a:solidFill>
              <a:ea typeface="ＭＳ 明朝"/>
              <a:cs typeface="Times New Roman"/>
            </a:endParaRPr>
          </a:p>
        </p:txBody>
      </p:sp>
      <p:sp>
        <p:nvSpPr>
          <p:cNvPr id="42" name="正方形/長方形 41"/>
          <p:cNvSpPr/>
          <p:nvPr/>
        </p:nvSpPr>
        <p:spPr>
          <a:xfrm>
            <a:off x="372368" y="5913982"/>
            <a:ext cx="4848225" cy="52753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315" tIns="42160" rIns="84315" bIns="42160" numCol="1" spcCol="0" rtlCol="0" fromWordArt="0" anchor="ctr" anchorCtr="0" forceAA="0" compatLnSpc="1">
            <a:prstTxWarp prst="textNoShape">
              <a:avLst/>
            </a:prstTxWarp>
            <a:noAutofit/>
          </a:bodyPr>
          <a:lstStyle/>
          <a:p>
            <a:pPr fontAlgn="auto">
              <a:spcBef>
                <a:spcPts val="0"/>
              </a:spcBef>
              <a:spcAft>
                <a:spcPts val="0"/>
              </a:spcAft>
            </a:pPr>
            <a:r>
              <a:rPr lang="ja-JP" altLang="en-US" sz="1108" b="1" kern="100" dirty="0">
                <a:solidFill>
                  <a:srgbClr val="000000"/>
                </a:solidFill>
                <a:ea typeface="ＭＳ ゴシック"/>
                <a:cs typeface="Times New Roman"/>
              </a:rPr>
              <a:t>意思決定の結果を反映したサービス等利用計画・個別支援計画</a:t>
            </a:r>
            <a:endParaRPr lang="ja-JP" altLang="en-US" sz="923" kern="100" dirty="0">
              <a:solidFill>
                <a:prstClr val="white"/>
              </a:solidFill>
              <a:ea typeface="ＭＳ 明朝"/>
              <a:cs typeface="Times New Roman"/>
            </a:endParaRPr>
          </a:p>
          <a:p>
            <a:pPr fontAlgn="auto">
              <a:spcBef>
                <a:spcPts val="0"/>
              </a:spcBef>
              <a:spcAft>
                <a:spcPts val="0"/>
              </a:spcAft>
            </a:pPr>
            <a:r>
              <a:rPr lang="ja-JP" altLang="en-US" sz="1108" b="1" kern="100" dirty="0">
                <a:solidFill>
                  <a:srgbClr val="000000"/>
                </a:solidFill>
                <a:ea typeface="ＭＳ ゴシック"/>
                <a:cs typeface="Times New Roman"/>
              </a:rPr>
              <a:t>（意思決定支援計画）の作成とサービスの提供、支援結果等の記録</a:t>
            </a:r>
            <a:r>
              <a:rPr lang="en-US" sz="923" kern="100" dirty="0">
                <a:solidFill>
                  <a:prstClr val="white"/>
                </a:solidFill>
                <a:ea typeface="ＭＳ 明朝"/>
                <a:cs typeface="Times New Roman"/>
              </a:rPr>
              <a:t> </a:t>
            </a:r>
            <a:endParaRPr lang="ja-JP" altLang="en-US" sz="923" kern="100" dirty="0">
              <a:solidFill>
                <a:prstClr val="white"/>
              </a:solidFill>
              <a:ea typeface="ＭＳ 明朝"/>
              <a:cs typeface="Times New Roman"/>
            </a:endParaRPr>
          </a:p>
        </p:txBody>
      </p:sp>
      <p:sp>
        <p:nvSpPr>
          <p:cNvPr id="43" name="テキスト ボックス 42"/>
          <p:cNvSpPr txBox="1"/>
          <p:nvPr/>
        </p:nvSpPr>
        <p:spPr>
          <a:xfrm>
            <a:off x="5313156" y="5989463"/>
            <a:ext cx="2663322" cy="397537"/>
          </a:xfrm>
          <a:prstGeom prst="rect">
            <a:avLst/>
          </a:prstGeom>
          <a:noFill/>
        </p:spPr>
        <p:txBody>
          <a:bodyPr wrap="square" lIns="84315" tIns="42160" rIns="84315" bIns="42160" rtlCol="0">
            <a:spAutoFit/>
          </a:bodyPr>
          <a:lstStyle/>
          <a:p>
            <a:pPr fontAlgn="auto">
              <a:spcBef>
                <a:spcPts val="0"/>
              </a:spcBef>
              <a:spcAft>
                <a:spcPts val="0"/>
              </a:spcAft>
            </a:pPr>
            <a:r>
              <a:rPr lang="ja-JP" altLang="ja-JP" sz="1015" kern="100" dirty="0">
                <a:solidFill>
                  <a:srgbClr val="000000"/>
                </a:solidFill>
                <a:latin typeface="Calibri"/>
                <a:ea typeface="ＭＳ 明朝"/>
                <a:cs typeface="Times New Roman"/>
              </a:rPr>
              <a:t>支援から把握される表情や感情、行動等から読み取れる意思と選好等の記録</a:t>
            </a:r>
            <a:endParaRPr lang="ja-JP" altLang="ja-JP" sz="1015" kern="100" dirty="0">
              <a:solidFill>
                <a:prstClr val="black"/>
              </a:solidFill>
              <a:latin typeface="Calibri"/>
              <a:ea typeface="ＭＳ 明朝"/>
              <a:cs typeface="Times New Roman"/>
            </a:endParaRPr>
          </a:p>
        </p:txBody>
      </p:sp>
      <p:sp>
        <p:nvSpPr>
          <p:cNvPr id="44" name="テキスト ボックス 48"/>
          <p:cNvSpPr txBox="1"/>
          <p:nvPr/>
        </p:nvSpPr>
        <p:spPr>
          <a:xfrm>
            <a:off x="8361867" y="4578895"/>
            <a:ext cx="438150" cy="1438587"/>
          </a:xfrm>
          <a:prstGeom prst="rect">
            <a:avLst/>
          </a:prstGeom>
          <a:solidFill>
            <a:srgbClr val="FFFF66"/>
          </a:solidFill>
          <a:ln w="2540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eaVert" wrap="square" lIns="84315" tIns="42160" rIns="84315" bIns="42160" numCol="1" spcCol="0" rtlCol="0" fromWordArt="0" anchor="t" anchorCtr="0" forceAA="0" compatLnSpc="1">
            <a:prstTxWarp prst="textNoShape">
              <a:avLst/>
            </a:prstTxWarp>
            <a:noAutofit/>
          </a:bodyPr>
          <a:lstStyle/>
          <a:p>
            <a:pPr fontAlgn="auto">
              <a:spcBef>
                <a:spcPts val="0"/>
              </a:spcBef>
              <a:spcAft>
                <a:spcPts val="0"/>
              </a:spcAft>
            </a:pPr>
            <a:r>
              <a:rPr lang="ja-JP" altLang="en-US" sz="923" kern="100" dirty="0">
                <a:solidFill>
                  <a:prstClr val="black"/>
                </a:solidFill>
                <a:ea typeface="ＭＳ ゴシック"/>
                <a:cs typeface="Times New Roman"/>
              </a:rPr>
              <a:t>意思決定に関する記録の</a:t>
            </a:r>
            <a:endParaRPr lang="en-US" altLang="ja-JP" sz="923" kern="100" dirty="0">
              <a:solidFill>
                <a:prstClr val="black"/>
              </a:solidFill>
              <a:ea typeface="ＭＳ ゴシック"/>
              <a:cs typeface="Times New Roman"/>
            </a:endParaRPr>
          </a:p>
          <a:p>
            <a:pPr fontAlgn="auto">
              <a:spcBef>
                <a:spcPts val="0"/>
              </a:spcBef>
              <a:spcAft>
                <a:spcPts val="0"/>
              </a:spcAft>
            </a:pPr>
            <a:r>
              <a:rPr lang="ja-JP" altLang="en-US" sz="923" kern="100" dirty="0">
                <a:solidFill>
                  <a:prstClr val="black"/>
                </a:solidFill>
                <a:ea typeface="ＭＳ ゴシック"/>
                <a:cs typeface="Times New Roman"/>
              </a:rPr>
              <a:t>フィードバック</a:t>
            </a:r>
            <a:endParaRPr lang="ja-JP" altLang="en-US" sz="923" kern="100" dirty="0">
              <a:solidFill>
                <a:prstClr val="black"/>
              </a:solidFill>
              <a:ea typeface="ＭＳ 明朝"/>
              <a:cs typeface="Times New Roman"/>
            </a:endParaRPr>
          </a:p>
        </p:txBody>
      </p:sp>
      <p:sp>
        <p:nvSpPr>
          <p:cNvPr id="52" name="テキスト ボックス 51"/>
          <p:cNvSpPr txBox="1"/>
          <p:nvPr/>
        </p:nvSpPr>
        <p:spPr>
          <a:xfrm>
            <a:off x="179516" y="2812666"/>
            <a:ext cx="2261409" cy="283980"/>
          </a:xfrm>
          <a:prstGeom prst="rect">
            <a:avLst/>
          </a:prstGeom>
          <a:solidFill>
            <a:srgbClr val="FF99FF"/>
          </a:solidFill>
          <a:ln>
            <a:solidFill>
              <a:schemeClr val="tx1"/>
            </a:solidFill>
          </a:ln>
        </p:spPr>
        <p:txBody>
          <a:bodyPr wrap="square" lIns="84315" tIns="42160" rIns="84315" bIns="42160" rtlCol="0">
            <a:spAutoFit/>
          </a:bodyPr>
          <a:lstStyle/>
          <a:p>
            <a:pPr fontAlgn="auto">
              <a:spcBef>
                <a:spcPts val="0"/>
              </a:spcBef>
              <a:spcAft>
                <a:spcPts val="0"/>
              </a:spcAft>
            </a:pPr>
            <a:r>
              <a:rPr lang="ja-JP" altLang="en-US" sz="1292" dirty="0">
                <a:solidFill>
                  <a:prstClr val="black"/>
                </a:solidFill>
                <a:latin typeface="Calibri"/>
                <a:ea typeface="ＭＳ Ｐゴシック"/>
              </a:rPr>
              <a:t>○　</a:t>
            </a:r>
            <a:r>
              <a:rPr lang="ja-JP" altLang="ja-JP" sz="1292" dirty="0">
                <a:solidFill>
                  <a:prstClr val="black"/>
                </a:solidFill>
                <a:latin typeface="Calibri"/>
                <a:ea typeface="ＭＳ Ｐゴシック"/>
              </a:rPr>
              <a:t>意思決定支援の流れ</a:t>
            </a:r>
            <a:endParaRPr lang="ja-JP" altLang="en-US" sz="1292" dirty="0">
              <a:solidFill>
                <a:prstClr val="black"/>
              </a:solidFill>
              <a:latin typeface="Calibri"/>
              <a:ea typeface="ＭＳ Ｐゴシック"/>
            </a:endParaRPr>
          </a:p>
        </p:txBody>
      </p:sp>
      <p:sp>
        <p:nvSpPr>
          <p:cNvPr id="6" name="スライド番号プレースホルダー 5"/>
          <p:cNvSpPr>
            <a:spLocks noGrp="1"/>
          </p:cNvSpPr>
          <p:nvPr>
            <p:ph type="sldNum" sz="quarter" idx="12"/>
          </p:nvPr>
        </p:nvSpPr>
        <p:spPr>
          <a:xfrm>
            <a:off x="6986979" y="6500843"/>
            <a:ext cx="2057400" cy="365125"/>
          </a:xfrm>
        </p:spPr>
        <p:txBody>
          <a:bodyPr/>
          <a:lstStyle/>
          <a:p>
            <a:pPr>
              <a:defRPr/>
            </a:pPr>
            <a:fld id="{F90A3C79-1AFD-481B-B685-7933BCD0898B}" type="slidenum">
              <a:rPr lang="en-US" altLang="ja-JP" smtClean="0"/>
              <a:pPr>
                <a:defRPr/>
              </a:pPr>
              <a:t>101</a:t>
            </a:fld>
            <a:endParaRPr lang="en-US" altLang="ja-JP"/>
          </a:p>
        </p:txBody>
      </p:sp>
      <p:sp>
        <p:nvSpPr>
          <p:cNvPr id="26"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20068808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650333" y="517282"/>
            <a:ext cx="8314899" cy="5836626"/>
          </a:xfrm>
        </p:spPr>
        <p:txBody>
          <a:bodyPr/>
          <a:lstStyle/>
          <a:p>
            <a:pPr algn="l"/>
            <a:r>
              <a:rPr lang="en-US" altLang="ja-JP" sz="3323" dirty="0"/>
              <a:t>Ⅶ</a:t>
            </a:r>
            <a:r>
              <a:rPr lang="ja-JP" altLang="en-US" sz="3323" dirty="0"/>
              <a:t>　</a:t>
            </a:r>
            <a:r>
              <a:rPr lang="ja-JP" altLang="en-US" sz="3323" dirty="0">
                <a:solidFill>
                  <a:schemeClr val="tx1"/>
                </a:solidFill>
              </a:rPr>
              <a:t>　各分野の動向について</a:t>
            </a:r>
          </a:p>
        </p:txBody>
      </p:sp>
      <p:sp>
        <p:nvSpPr>
          <p:cNvPr id="2" name="スライド番号プレースホルダー 1"/>
          <p:cNvSpPr>
            <a:spLocks noGrp="1"/>
          </p:cNvSpPr>
          <p:nvPr>
            <p:ph type="sldNum" sz="quarter" idx="12"/>
          </p:nvPr>
        </p:nvSpPr>
        <p:spPr>
          <a:xfrm>
            <a:off x="6907832" y="6353908"/>
            <a:ext cx="2057400" cy="365125"/>
          </a:xfrm>
        </p:spPr>
        <p:txBody>
          <a:bodyPr/>
          <a:lstStyle/>
          <a:p>
            <a:pPr>
              <a:defRPr/>
            </a:pPr>
            <a:fld id="{804D6B79-3AEB-42FE-A736-A41F7AEA0445}" type="slidenum">
              <a:rPr lang="en-US" altLang="ja-JP" smtClean="0"/>
              <a:pPr>
                <a:defRPr/>
              </a:pPr>
              <a:t>102</a:t>
            </a:fld>
            <a:endParaRPr lang="en-US" altLang="ja-JP" dirty="0"/>
          </a:p>
        </p:txBody>
      </p:sp>
      <p:sp>
        <p:nvSpPr>
          <p:cNvPr id="4"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34957922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タイトル 1"/>
          <p:cNvSpPr>
            <a:spLocks noGrp="1"/>
          </p:cNvSpPr>
          <p:nvPr>
            <p:ph type="title"/>
          </p:nvPr>
        </p:nvSpPr>
        <p:spPr>
          <a:xfrm>
            <a:off x="1547664" y="517281"/>
            <a:ext cx="7139136" cy="5703277"/>
          </a:xfrm>
        </p:spPr>
        <p:txBody>
          <a:bodyPr/>
          <a:lstStyle/>
          <a:p>
            <a:pPr algn="l"/>
            <a:r>
              <a:rPr lang="ja-JP" altLang="en-US" sz="3323" dirty="0">
                <a:solidFill>
                  <a:schemeClr val="tx1"/>
                </a:solidFill>
                <a:latin typeface="+mj-ea"/>
              </a:rPr>
              <a:t>１　就労支援について</a:t>
            </a:r>
          </a:p>
        </p:txBody>
      </p:sp>
      <p:sp>
        <p:nvSpPr>
          <p:cNvPr id="2" name="スライド番号プレースホルダー 1"/>
          <p:cNvSpPr>
            <a:spLocks noGrp="1"/>
          </p:cNvSpPr>
          <p:nvPr>
            <p:ph type="sldNum" sz="quarter" idx="12"/>
          </p:nvPr>
        </p:nvSpPr>
        <p:spPr>
          <a:xfrm>
            <a:off x="6948264" y="6342782"/>
            <a:ext cx="2057400" cy="365125"/>
          </a:xfrm>
        </p:spPr>
        <p:txBody>
          <a:bodyPr/>
          <a:lstStyle/>
          <a:p>
            <a:pPr>
              <a:defRPr/>
            </a:pPr>
            <a:fld id="{EC602E4F-3B58-4928-9C49-10C64EE68D88}" type="slidenum">
              <a:rPr lang="en-US" altLang="ja-JP" smtClean="0"/>
              <a:pPr>
                <a:defRPr/>
              </a:pPr>
              <a:t>103</a:t>
            </a:fld>
            <a:endParaRPr lang="en-US" altLang="ja-JP" dirty="0"/>
          </a:p>
        </p:txBody>
      </p:sp>
      <p:sp>
        <p:nvSpPr>
          <p:cNvPr id="4"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24406118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8"/>
          <p:cNvSpPr/>
          <p:nvPr/>
        </p:nvSpPr>
        <p:spPr>
          <a:xfrm>
            <a:off x="26308" y="1328540"/>
            <a:ext cx="9091385" cy="5210344"/>
          </a:xfrm>
          <a:prstGeom prst="roundRect">
            <a:avLst>
              <a:gd name="adj" fmla="val 23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84402" tIns="42201" rIns="84402" bIns="42201" anchor="ctr"/>
          <a:lstStyle/>
          <a:p>
            <a:pPr algn="ctr" fontAlgn="auto">
              <a:spcBef>
                <a:spcPts val="0"/>
              </a:spcBef>
              <a:spcAft>
                <a:spcPts val="0"/>
              </a:spcAft>
              <a:defRPr/>
            </a:pPr>
            <a:endParaRPr lang="ja-JP" altLang="en-US" sz="1108">
              <a:solidFill>
                <a:srgbClr val="FFFFFF"/>
              </a:solidFill>
            </a:endParaRPr>
          </a:p>
        </p:txBody>
      </p:sp>
      <p:sp>
        <p:nvSpPr>
          <p:cNvPr id="333827" name="Rectangle 3"/>
          <p:cNvSpPr>
            <a:spLocks noChangeArrowheads="1"/>
          </p:cNvSpPr>
          <p:nvPr/>
        </p:nvSpPr>
        <p:spPr bwMode="auto">
          <a:xfrm>
            <a:off x="7773866" y="2299029"/>
            <a:ext cx="1261696" cy="3964495"/>
          </a:xfrm>
          <a:prstGeom prst="rect">
            <a:avLst/>
          </a:prstGeom>
          <a:solidFill>
            <a:schemeClr val="accent1">
              <a:lumMod val="20000"/>
              <a:lumOff val="80000"/>
            </a:schemeClr>
          </a:solidFill>
          <a:ln w="57150">
            <a:solidFill>
              <a:schemeClr val="tx1"/>
            </a:solidFill>
            <a:miter lim="800000"/>
            <a:headEnd/>
            <a:tailEnd/>
          </a:ln>
          <a:effectLst/>
        </p:spPr>
        <p:txBody>
          <a:bodyPr wrap="none" lIns="84402" tIns="42201" rIns="84402" bIns="42201" anchor="ctr"/>
          <a:lstStyle/>
          <a:p>
            <a:pPr fontAlgn="auto">
              <a:spcBef>
                <a:spcPts val="0"/>
              </a:spcBef>
              <a:spcAft>
                <a:spcPts val="0"/>
              </a:spcAft>
              <a:defRPr/>
            </a:pPr>
            <a:endParaRPr lang="ja-JP" altLang="en-US" sz="1108">
              <a:solidFill>
                <a:srgbClr val="000000"/>
              </a:solidFill>
              <a:ea typeface="ＭＳ Ｐゴシック"/>
            </a:endParaRPr>
          </a:p>
        </p:txBody>
      </p:sp>
      <p:sp>
        <p:nvSpPr>
          <p:cNvPr id="18437" name="Rectangle 5"/>
          <p:cNvSpPr>
            <a:spLocks noChangeArrowheads="1"/>
          </p:cNvSpPr>
          <p:nvPr/>
        </p:nvSpPr>
        <p:spPr bwMode="auto">
          <a:xfrm>
            <a:off x="1299797" y="2322642"/>
            <a:ext cx="4529538" cy="2832043"/>
          </a:xfrm>
          <a:prstGeom prst="rect">
            <a:avLst/>
          </a:prstGeom>
          <a:solidFill>
            <a:srgbClr val="FFFF66">
              <a:alpha val="59607"/>
            </a:srgbClr>
          </a:solidFill>
          <a:ln w="57150">
            <a:solidFill>
              <a:schemeClr val="tx1"/>
            </a:solidFill>
            <a:miter lim="800000"/>
            <a:headEnd/>
            <a:tailEnd/>
          </a:ln>
        </p:spPr>
        <p:txBody>
          <a:bodyPr wrap="none" lIns="84402" tIns="42201" rIns="84402" bIns="42201" anchor="ctr"/>
          <a:lstStyle/>
          <a:p>
            <a:endParaRPr lang="ja-JP" altLang="en-US" sz="1108">
              <a:solidFill>
                <a:srgbClr val="000000"/>
              </a:solidFill>
              <a:latin typeface="Calibri"/>
              <a:ea typeface="ＭＳ Ｐゴシック"/>
            </a:endParaRPr>
          </a:p>
        </p:txBody>
      </p:sp>
      <p:sp>
        <p:nvSpPr>
          <p:cNvPr id="18438" name="Text Box 7"/>
          <p:cNvSpPr txBox="1">
            <a:spLocks noChangeArrowheads="1"/>
          </p:cNvSpPr>
          <p:nvPr/>
        </p:nvSpPr>
        <p:spPr bwMode="auto">
          <a:xfrm>
            <a:off x="4088423" y="3440723"/>
            <a:ext cx="1652954" cy="4260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4402" tIns="42201" rIns="84402" bIns="4220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endParaRPr lang="ja-JP" altLang="ja-JP" sz="2215">
              <a:solidFill>
                <a:srgbClr val="000000"/>
              </a:solidFill>
              <a:latin typeface="Calibri" pitchFamily="34" charset="0"/>
            </a:endParaRPr>
          </a:p>
        </p:txBody>
      </p:sp>
      <p:sp>
        <p:nvSpPr>
          <p:cNvPr id="18439" name="Text Box 8"/>
          <p:cNvSpPr txBox="1">
            <a:spLocks noChangeArrowheads="1"/>
          </p:cNvSpPr>
          <p:nvPr/>
        </p:nvSpPr>
        <p:spPr bwMode="auto">
          <a:xfrm>
            <a:off x="3868657" y="3640021"/>
            <a:ext cx="1585546" cy="255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4402" tIns="42201" rIns="84402" bIns="4220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endParaRPr lang="ja-JP" altLang="ja-JP" sz="1108">
              <a:solidFill>
                <a:srgbClr val="000000"/>
              </a:solidFill>
              <a:latin typeface="Calibri" pitchFamily="34" charset="0"/>
            </a:endParaRPr>
          </a:p>
        </p:txBody>
      </p:sp>
      <p:sp>
        <p:nvSpPr>
          <p:cNvPr id="18441" name="AutoShape 10"/>
          <p:cNvSpPr>
            <a:spLocks noChangeArrowheads="1"/>
          </p:cNvSpPr>
          <p:nvPr/>
        </p:nvSpPr>
        <p:spPr bwMode="auto">
          <a:xfrm>
            <a:off x="5901378" y="5016044"/>
            <a:ext cx="1734353" cy="277272"/>
          </a:xfrm>
          <a:prstGeom prst="leftArrow">
            <a:avLst>
              <a:gd name="adj1" fmla="val 56050"/>
              <a:gd name="adj2" fmla="val 83465"/>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84402" tIns="42201" rIns="84402" bIns="42201" anchor="ctr"/>
          <a:lstStyle/>
          <a:p>
            <a:endParaRPr lang="ja-JP" altLang="en-US" sz="1108">
              <a:solidFill>
                <a:srgbClr val="000000"/>
              </a:solidFill>
              <a:latin typeface="Calibri"/>
              <a:ea typeface="ＭＳ Ｐゴシック"/>
            </a:endParaRPr>
          </a:p>
        </p:txBody>
      </p:sp>
      <p:sp>
        <p:nvSpPr>
          <p:cNvPr id="333836" name="Rectangle 12"/>
          <p:cNvSpPr>
            <a:spLocks noChangeArrowheads="1"/>
          </p:cNvSpPr>
          <p:nvPr/>
        </p:nvSpPr>
        <p:spPr bwMode="auto">
          <a:xfrm>
            <a:off x="2596663" y="5623192"/>
            <a:ext cx="3080238" cy="719182"/>
          </a:xfrm>
          <a:prstGeom prst="rect">
            <a:avLst/>
          </a:prstGeom>
          <a:solidFill>
            <a:schemeClr val="accent3">
              <a:lumMod val="20000"/>
              <a:lumOff val="80000"/>
            </a:schemeClr>
          </a:solidFill>
          <a:ln w="15875">
            <a:solidFill>
              <a:schemeClr val="tx1"/>
            </a:solidFill>
            <a:miter lim="800000"/>
            <a:headEnd/>
            <a:tailEnd/>
          </a:ln>
          <a:effectLst/>
        </p:spPr>
        <p:txBody>
          <a:bodyPr wrap="none" lIns="84402" tIns="42201" rIns="84402" bIns="42201" anchor="ctr"/>
          <a:lstStyle/>
          <a:p>
            <a:pPr fontAlgn="auto">
              <a:spcBef>
                <a:spcPts val="0"/>
              </a:spcBef>
              <a:spcAft>
                <a:spcPts val="0"/>
              </a:spcAft>
              <a:defRPr/>
            </a:pPr>
            <a:endParaRPr lang="ja-JP" altLang="en-US" sz="1108">
              <a:solidFill>
                <a:srgbClr val="000000"/>
              </a:solidFill>
              <a:ea typeface="ＭＳ Ｐゴシック"/>
            </a:endParaRPr>
          </a:p>
        </p:txBody>
      </p:sp>
      <p:sp>
        <p:nvSpPr>
          <p:cNvPr id="18446" name="AutoShape 15"/>
          <p:cNvSpPr>
            <a:spLocks noChangeArrowheads="1"/>
          </p:cNvSpPr>
          <p:nvPr/>
        </p:nvSpPr>
        <p:spPr bwMode="auto">
          <a:xfrm>
            <a:off x="1115615" y="5496022"/>
            <a:ext cx="1414582" cy="664064"/>
          </a:xfrm>
          <a:prstGeom prst="leftArrow">
            <a:avLst>
              <a:gd name="adj1" fmla="val 64526"/>
              <a:gd name="adj2" fmla="val 47700"/>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84402" tIns="42201" rIns="84402" bIns="42201" anchor="ctr"/>
          <a:lstStyle/>
          <a:p>
            <a:endParaRPr lang="ja-JP" altLang="en-US" sz="1108">
              <a:solidFill>
                <a:srgbClr val="000000"/>
              </a:solidFill>
              <a:latin typeface="Calibri"/>
              <a:ea typeface="ＭＳ Ｐゴシック"/>
            </a:endParaRPr>
          </a:p>
        </p:txBody>
      </p:sp>
      <p:sp>
        <p:nvSpPr>
          <p:cNvPr id="18448" name="Text Box 18"/>
          <p:cNvSpPr txBox="1">
            <a:spLocks noChangeArrowheads="1"/>
          </p:cNvSpPr>
          <p:nvPr/>
        </p:nvSpPr>
        <p:spPr bwMode="auto">
          <a:xfrm>
            <a:off x="4514851" y="2577246"/>
            <a:ext cx="1082919" cy="255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4402" tIns="42201" rIns="84402" bIns="4220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endParaRPr lang="ja-JP" altLang="ja-JP" sz="1108">
              <a:solidFill>
                <a:srgbClr val="000000"/>
              </a:solidFill>
              <a:latin typeface="Calibri" pitchFamily="34" charset="0"/>
            </a:endParaRPr>
          </a:p>
        </p:txBody>
      </p:sp>
      <p:sp>
        <p:nvSpPr>
          <p:cNvPr id="18450" name="AutoShape 21"/>
          <p:cNvSpPr>
            <a:spLocks noChangeArrowheads="1"/>
          </p:cNvSpPr>
          <p:nvPr/>
        </p:nvSpPr>
        <p:spPr bwMode="auto">
          <a:xfrm rot="10800000">
            <a:off x="5747278" y="5556631"/>
            <a:ext cx="1921120" cy="664063"/>
          </a:xfrm>
          <a:prstGeom prst="leftArrow">
            <a:avLst>
              <a:gd name="adj1" fmla="val 61300"/>
              <a:gd name="adj2" fmla="val 47513"/>
            </a:avLst>
          </a:prstGeom>
          <a:solidFill>
            <a:srgbClr val="CCFFFF"/>
          </a:solidFill>
          <a:ln w="57150">
            <a:solidFill>
              <a:schemeClr val="tx1"/>
            </a:solidFill>
            <a:miter lim="800000"/>
            <a:headEnd/>
            <a:tailEnd/>
          </a:ln>
        </p:spPr>
        <p:txBody>
          <a:bodyPr wrap="none" lIns="84402" tIns="42201" rIns="84402" bIns="42201" anchor="ctr"/>
          <a:lstStyle/>
          <a:p>
            <a:endParaRPr lang="ja-JP" altLang="en-US" sz="1108">
              <a:solidFill>
                <a:srgbClr val="000000"/>
              </a:solidFill>
              <a:latin typeface="Calibri"/>
              <a:ea typeface="ＭＳ Ｐゴシック"/>
            </a:endParaRPr>
          </a:p>
        </p:txBody>
      </p:sp>
      <p:sp>
        <p:nvSpPr>
          <p:cNvPr id="18452" name="Text Box 25"/>
          <p:cNvSpPr txBox="1">
            <a:spLocks noChangeArrowheads="1"/>
          </p:cNvSpPr>
          <p:nvPr/>
        </p:nvSpPr>
        <p:spPr bwMode="auto">
          <a:xfrm>
            <a:off x="6246969" y="2926007"/>
            <a:ext cx="1264626" cy="255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4402" tIns="42201" rIns="84402" bIns="4220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endParaRPr lang="ja-JP" altLang="ja-JP" sz="1108">
              <a:solidFill>
                <a:srgbClr val="000000"/>
              </a:solidFill>
              <a:latin typeface="Calibri" pitchFamily="34" charset="0"/>
            </a:endParaRPr>
          </a:p>
        </p:txBody>
      </p:sp>
      <p:grpSp>
        <p:nvGrpSpPr>
          <p:cNvPr id="2" name="グループ化 1"/>
          <p:cNvGrpSpPr/>
          <p:nvPr/>
        </p:nvGrpSpPr>
        <p:grpSpPr>
          <a:xfrm>
            <a:off x="172263" y="1502025"/>
            <a:ext cx="8806154" cy="701829"/>
            <a:chOff x="200473" y="1341443"/>
            <a:chExt cx="9540000" cy="760315"/>
          </a:xfrm>
        </p:grpSpPr>
        <p:sp>
          <p:nvSpPr>
            <p:cNvPr id="2081" name="Text Box 29"/>
            <p:cNvSpPr txBox="1">
              <a:spLocks noChangeArrowheads="1"/>
            </p:cNvSpPr>
            <p:nvPr/>
          </p:nvSpPr>
          <p:spPr bwMode="auto">
            <a:xfrm>
              <a:off x="200473" y="1341443"/>
              <a:ext cx="9540000" cy="760315"/>
            </a:xfrm>
            <a:prstGeom prst="rect">
              <a:avLst/>
            </a:prstGeom>
            <a:noFill/>
            <a:ln w="15875">
              <a:solidFill>
                <a:schemeClr val="tx1"/>
              </a:solidFill>
              <a:miter lim="800000"/>
              <a:headEnd/>
              <a:tailEnd/>
            </a:ln>
          </p:spPr>
          <p:txBody>
            <a:bodyPr lIns="0" tIns="42197" rIns="84391" bIns="42197" anchor="ctr"/>
            <a:lstStyle/>
            <a:p>
              <a:pPr marL="1320278">
                <a:spcBef>
                  <a:spcPct val="50000"/>
                </a:spcBef>
                <a:defRPr/>
              </a:pPr>
              <a:r>
                <a:rPr lang="ja-JP" altLang="en-US" sz="1292" b="1" dirty="0">
                  <a:solidFill>
                    <a:srgbClr val="000000"/>
                  </a:solidFill>
                  <a:latin typeface="Times New Roman" pitchFamily="18" charset="0"/>
                  <a:ea typeface="ＭＳ Ｐゴシック"/>
                </a:rPr>
                <a:t>① 特別支援学校から一般企業への就職が</a:t>
              </a:r>
              <a:r>
                <a:rPr lang="ja-JP" altLang="en-US" sz="1292" b="1" dirty="0">
                  <a:solidFill>
                    <a:srgbClr val="FF0000"/>
                  </a:solidFill>
                  <a:latin typeface="Times New Roman" pitchFamily="18" charset="0"/>
                  <a:ea typeface="ＭＳ Ｐゴシック"/>
                </a:rPr>
                <a:t>約 ３０．１％　</a:t>
              </a:r>
              <a:r>
                <a:rPr lang="ja-JP" altLang="en-US" sz="1292" b="1" dirty="0">
                  <a:solidFill>
                    <a:prstClr val="black"/>
                  </a:solidFill>
                  <a:latin typeface="Times New Roman" pitchFamily="18" charset="0"/>
                  <a:ea typeface="ＭＳ Ｐゴシック"/>
                </a:rPr>
                <a:t>就労系</a:t>
              </a:r>
              <a:r>
                <a:rPr lang="ja-JP" altLang="en-US" sz="1292" b="1" dirty="0">
                  <a:solidFill>
                    <a:srgbClr val="000000"/>
                  </a:solidFill>
                  <a:latin typeface="Times New Roman" pitchFamily="18" charset="0"/>
                  <a:ea typeface="ＭＳ Ｐゴシック"/>
                </a:rPr>
                <a:t>障害福祉サービスの利用が</a:t>
              </a:r>
              <a:r>
                <a:rPr lang="ja-JP" altLang="en-US" sz="1292" b="1" dirty="0">
                  <a:solidFill>
                    <a:srgbClr val="FF0000"/>
                  </a:solidFill>
                  <a:latin typeface="Times New Roman" pitchFamily="18" charset="0"/>
                  <a:ea typeface="ＭＳ Ｐゴシック"/>
                </a:rPr>
                <a:t>約 ３０．２％ </a:t>
              </a:r>
              <a:r>
                <a:rPr lang="ja-JP" altLang="en-US" sz="1385" b="1" dirty="0">
                  <a:solidFill>
                    <a:srgbClr val="FF0000"/>
                  </a:solidFill>
                  <a:latin typeface="Times New Roman" pitchFamily="18" charset="0"/>
                  <a:ea typeface="ＭＳ Ｐゴシック"/>
                </a:rPr>
                <a:t>　</a:t>
              </a:r>
            </a:p>
            <a:p>
              <a:pPr marL="1320278">
                <a:defRPr/>
              </a:pPr>
              <a:r>
                <a:rPr lang="ja-JP" altLang="en-US" sz="1292" b="1" dirty="0">
                  <a:solidFill>
                    <a:srgbClr val="000000"/>
                  </a:solidFill>
                  <a:latin typeface="ＭＳ Ｐゴシック" charset="-128"/>
                  <a:ea typeface="ＭＳ Ｐゴシック"/>
                </a:rPr>
                <a:t>② 障害福祉サービスから一般企業への就職が</a:t>
              </a:r>
              <a:r>
                <a:rPr lang="ja-JP" altLang="en-US" sz="1292" b="1" dirty="0">
                  <a:solidFill>
                    <a:srgbClr val="FF0000"/>
                  </a:solidFill>
                  <a:latin typeface="ＭＳ Ｐゴシック" charset="-128"/>
                  <a:ea typeface="ＭＳ Ｐゴシック"/>
                </a:rPr>
                <a:t>年間 １．３ ％（Ｈ１５）　→　４．３％（Ｈ２８）</a:t>
              </a:r>
              <a:endParaRPr lang="en-US" altLang="ja-JP" sz="1292" b="1" dirty="0">
                <a:solidFill>
                  <a:srgbClr val="FF0000"/>
                </a:solidFill>
                <a:latin typeface="ＭＳ Ｐゴシック" charset="-128"/>
                <a:ea typeface="ＭＳ Ｐゴシック"/>
              </a:endParaRPr>
            </a:p>
            <a:p>
              <a:pPr marL="1236752">
                <a:lnSpc>
                  <a:spcPts val="1477"/>
                </a:lnSpc>
                <a:defRPr/>
              </a:pPr>
              <a:r>
                <a:rPr lang="ja-JP" altLang="en-US" sz="1385" b="1" dirty="0">
                  <a:solidFill>
                    <a:srgbClr val="FF0000"/>
                  </a:solidFill>
                  <a:latin typeface="ＭＳ Ｐゴシック" charset="-128"/>
                  <a:ea typeface="ＭＳ Ｐゴシック"/>
                </a:rPr>
                <a:t>　　　　　　　　　　　　　　　　　　　　　　　　　　　　　　　　　　　　　　　　　</a:t>
              </a:r>
              <a:r>
                <a:rPr lang="ja-JP" altLang="en-US" sz="1108" b="1" dirty="0">
                  <a:solidFill>
                    <a:srgbClr val="FF0000"/>
                  </a:solidFill>
                  <a:latin typeface="ＭＳ Ｐゴシック" charset="-128"/>
                  <a:ea typeface="ＭＳ Ｐゴシック"/>
                </a:rPr>
                <a:t>　</a:t>
              </a:r>
              <a:r>
                <a:rPr lang="en-US" altLang="ja-JP" sz="1108" b="1" dirty="0">
                  <a:solidFill>
                    <a:srgbClr val="FF0000"/>
                  </a:solidFill>
                  <a:latin typeface="ＭＳ Ｐゴシック" charset="-128"/>
                  <a:ea typeface="ＭＳ Ｐゴシック"/>
                </a:rPr>
                <a:t>※</a:t>
              </a:r>
              <a:r>
                <a:rPr lang="ja-JP" altLang="en-US" sz="1108" b="1" dirty="0">
                  <a:solidFill>
                    <a:srgbClr val="FF0000"/>
                  </a:solidFill>
                  <a:latin typeface="ＭＳ Ｐゴシック" charset="-128"/>
                  <a:ea typeface="ＭＳ Ｐゴシック"/>
                </a:rPr>
                <a:t>就労移行支援からは２５．１％</a:t>
              </a:r>
              <a:r>
                <a:rPr lang="ja-JP" altLang="en-US" sz="1385" b="1" dirty="0">
                  <a:solidFill>
                    <a:srgbClr val="FF0000"/>
                  </a:solidFill>
                  <a:latin typeface="ＭＳ Ｐゴシック" charset="-128"/>
                  <a:ea typeface="ＭＳ Ｐゴシック"/>
                </a:rPr>
                <a:t> </a:t>
              </a:r>
              <a:r>
                <a:rPr lang="ja-JP" altLang="en-US" sz="1108" b="1" dirty="0">
                  <a:solidFill>
                    <a:srgbClr val="FF0000"/>
                  </a:solidFill>
                  <a:latin typeface="ＭＳ Ｐゴシック" charset="-128"/>
                  <a:ea typeface="ＭＳ Ｐゴシック"/>
                </a:rPr>
                <a:t>（Ｈ２８）</a:t>
              </a:r>
            </a:p>
          </p:txBody>
        </p:sp>
        <p:sp>
          <p:nvSpPr>
            <p:cNvPr id="18453" name="Text Box 26"/>
            <p:cNvSpPr txBox="1">
              <a:spLocks noChangeArrowheads="1"/>
            </p:cNvSpPr>
            <p:nvPr/>
          </p:nvSpPr>
          <p:spPr bwMode="auto">
            <a:xfrm>
              <a:off x="272487" y="1412777"/>
              <a:ext cx="1260000" cy="576000"/>
            </a:xfrm>
            <a:prstGeom prst="rect">
              <a:avLst/>
            </a:prstGeom>
            <a:solidFill>
              <a:srgbClr val="CCFF99"/>
            </a:solidFill>
            <a:ln w="9525">
              <a:solidFill>
                <a:schemeClr val="tx1"/>
              </a:solidFill>
              <a:miter lim="800000"/>
              <a:headEnd/>
              <a:tailEnd/>
            </a:ln>
            <a:extLst/>
          </p:spPr>
          <p:txBody>
            <a:bodyPr lIns="33229" tIns="33229" rIns="33229" bIns="33229" anchor="ctr" anchorCtr="1"/>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292" b="1" dirty="0">
                  <a:solidFill>
                    <a:srgbClr val="000000"/>
                  </a:solidFill>
                  <a:latin typeface="Times New Roman" pitchFamily="18" charset="0"/>
                </a:rPr>
                <a:t>一般就労への</a:t>
              </a:r>
              <a:endParaRPr lang="en-US" altLang="ja-JP" sz="1292" b="1" dirty="0">
                <a:solidFill>
                  <a:srgbClr val="000000"/>
                </a:solidFill>
                <a:latin typeface="Times New Roman" pitchFamily="18" charset="0"/>
              </a:endParaRPr>
            </a:p>
            <a:p>
              <a:pPr eaLnBrk="1" hangingPunct="1">
                <a:spcBef>
                  <a:spcPct val="50000"/>
                </a:spcBef>
              </a:pPr>
              <a:r>
                <a:rPr lang="ja-JP" altLang="en-US" sz="1292" b="1" dirty="0">
                  <a:solidFill>
                    <a:srgbClr val="000000"/>
                  </a:solidFill>
                  <a:latin typeface="Times New Roman" pitchFamily="18" charset="0"/>
                </a:rPr>
                <a:t>移行の現状</a:t>
              </a:r>
              <a:endParaRPr lang="en-US" altLang="ja-JP" sz="1292" b="1" dirty="0">
                <a:solidFill>
                  <a:srgbClr val="000000"/>
                </a:solidFill>
                <a:latin typeface="Calibri" pitchFamily="34" charset="0"/>
              </a:endParaRPr>
            </a:p>
          </p:txBody>
        </p:sp>
      </p:grpSp>
      <p:sp>
        <p:nvSpPr>
          <p:cNvPr id="18454" name="Text Box 27"/>
          <p:cNvSpPr txBox="1">
            <a:spLocks noChangeArrowheads="1"/>
          </p:cNvSpPr>
          <p:nvPr/>
        </p:nvSpPr>
        <p:spPr bwMode="auto">
          <a:xfrm>
            <a:off x="5901411" y="5755413"/>
            <a:ext cx="754674" cy="312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4402" tIns="42201" rIns="84402" bIns="4220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77" dirty="0">
                <a:solidFill>
                  <a:srgbClr val="000000"/>
                </a:solidFill>
                <a:latin typeface="Calibri" pitchFamily="34" charset="0"/>
              </a:rPr>
              <a:t>就職</a:t>
            </a:r>
          </a:p>
        </p:txBody>
      </p:sp>
      <p:sp>
        <p:nvSpPr>
          <p:cNvPr id="333866" name="Text Box 42"/>
          <p:cNvSpPr txBox="1">
            <a:spLocks noChangeArrowheads="1"/>
          </p:cNvSpPr>
          <p:nvPr/>
        </p:nvSpPr>
        <p:spPr bwMode="auto">
          <a:xfrm>
            <a:off x="7854094" y="2564906"/>
            <a:ext cx="1131277" cy="312524"/>
          </a:xfrm>
          <a:prstGeom prst="rect">
            <a:avLst/>
          </a:prstGeom>
          <a:noFill/>
          <a:ln w="9525" algn="ctr">
            <a:noFill/>
            <a:miter lim="800000"/>
            <a:headEnd/>
            <a:tailEnd/>
          </a:ln>
          <a:effectLst/>
        </p:spPr>
        <p:txBody>
          <a:bodyPr lIns="84391" tIns="42197" rIns="84391" bIns="42197">
            <a:spAutoFit/>
          </a:bodyPr>
          <a:lstStyle/>
          <a:p>
            <a:pPr algn="ctr" fontAlgn="auto">
              <a:spcBef>
                <a:spcPct val="50000"/>
              </a:spcBef>
              <a:spcAft>
                <a:spcPts val="0"/>
              </a:spcAft>
              <a:defRPr/>
            </a:pPr>
            <a:r>
              <a:rPr lang="ja-JP" altLang="en-US" sz="1477" b="1" u="sng" dirty="0">
                <a:solidFill>
                  <a:srgbClr val="000000"/>
                </a:solidFill>
                <a:effectLst>
                  <a:outerShdw blurRad="38100" dist="38100" dir="2700000" algn="tl">
                    <a:srgbClr val="C0C0C0"/>
                  </a:outerShdw>
                </a:effectLst>
                <a:ea typeface="ＭＳ Ｐゴシック"/>
              </a:rPr>
              <a:t>企　業　等</a:t>
            </a:r>
          </a:p>
        </p:txBody>
      </p:sp>
      <p:grpSp>
        <p:nvGrpSpPr>
          <p:cNvPr id="5" name="グループ化 4"/>
          <p:cNvGrpSpPr/>
          <p:nvPr/>
        </p:nvGrpSpPr>
        <p:grpSpPr>
          <a:xfrm>
            <a:off x="5949258" y="4600753"/>
            <a:ext cx="1734351" cy="490020"/>
            <a:chOff x="6445030" y="4604674"/>
            <a:chExt cx="1878880" cy="530855"/>
          </a:xfrm>
        </p:grpSpPr>
        <p:sp>
          <p:nvSpPr>
            <p:cNvPr id="18451" name="AutoShape 22"/>
            <p:cNvSpPr>
              <a:spLocks noChangeArrowheads="1"/>
            </p:cNvSpPr>
            <p:nvPr/>
          </p:nvSpPr>
          <p:spPr bwMode="auto">
            <a:xfrm rot="10800000">
              <a:off x="6445030" y="4604674"/>
              <a:ext cx="1878880" cy="530855"/>
            </a:xfrm>
            <a:prstGeom prst="leftArrow">
              <a:avLst>
                <a:gd name="adj1" fmla="val 54486"/>
                <a:gd name="adj2" fmla="val 58468"/>
              </a:avLst>
            </a:prstGeom>
            <a:solidFill>
              <a:srgbClr val="CCFFFF"/>
            </a:solidFill>
            <a:ln w="57150">
              <a:solidFill>
                <a:schemeClr val="tx1"/>
              </a:solidFill>
              <a:miter lim="800000"/>
              <a:headEnd/>
              <a:tailEnd/>
            </a:ln>
          </p:spPr>
          <p:txBody>
            <a:bodyPr wrap="none" lIns="84402" tIns="42201" rIns="84402" bIns="42201" anchor="ctr"/>
            <a:lstStyle/>
            <a:p>
              <a:endParaRPr lang="ja-JP" altLang="en-US" sz="1108">
                <a:solidFill>
                  <a:srgbClr val="000000"/>
                </a:solidFill>
                <a:latin typeface="Calibri"/>
                <a:ea typeface="ＭＳ Ｐゴシック"/>
              </a:endParaRPr>
            </a:p>
          </p:txBody>
        </p:sp>
        <p:sp>
          <p:nvSpPr>
            <p:cNvPr id="18466" name="Text Box 27"/>
            <p:cNvSpPr txBox="1">
              <a:spLocks noChangeArrowheads="1"/>
            </p:cNvSpPr>
            <p:nvPr/>
          </p:nvSpPr>
          <p:spPr bwMode="auto">
            <a:xfrm>
              <a:off x="6912765" y="4728304"/>
              <a:ext cx="883337" cy="338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4402" tIns="42201" rIns="84402" bIns="4220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77" dirty="0">
                  <a:solidFill>
                    <a:srgbClr val="000000"/>
                  </a:solidFill>
                  <a:latin typeface="Calibri" pitchFamily="34" charset="0"/>
                </a:rPr>
                <a:t>就　職</a:t>
              </a:r>
            </a:p>
          </p:txBody>
        </p:sp>
      </p:grpSp>
      <p:sp>
        <p:nvSpPr>
          <p:cNvPr id="50" name="Text Box 28"/>
          <p:cNvSpPr txBox="1">
            <a:spLocks noChangeArrowheads="1"/>
          </p:cNvSpPr>
          <p:nvPr/>
        </p:nvSpPr>
        <p:spPr bwMode="auto">
          <a:xfrm>
            <a:off x="33" y="205305"/>
            <a:ext cx="9144000" cy="483027"/>
          </a:xfrm>
          <a:prstGeom prst="rect">
            <a:avLst/>
          </a:prstGeom>
          <a:noFill/>
          <a:ln w="9525" algn="ctr">
            <a:noFill/>
            <a:miter lim="800000"/>
            <a:headEnd/>
            <a:tailEnd/>
          </a:ln>
        </p:spPr>
        <p:txBody>
          <a:bodyPr lIns="84402" tIns="42201" rIns="84402" bIns="42201">
            <a:spAutoFit/>
          </a:bodyPr>
          <a:lstStyle/>
          <a:p>
            <a:pPr algn="ctr">
              <a:spcBef>
                <a:spcPct val="50000"/>
              </a:spcBef>
              <a:defRPr/>
            </a:pPr>
            <a:r>
              <a:rPr lang="ja-JP" altLang="en-US" sz="2585" dirty="0">
                <a:solidFill>
                  <a:srgbClr val="000000"/>
                </a:solidFill>
                <a:latin typeface="HGP創英角ｺﾞｼｯｸUB" panose="020B0900000000000000" pitchFamily="50" charset="-128"/>
              </a:rPr>
              <a:t>就労支援施策の対象となる障害者数／地域の流れ</a:t>
            </a:r>
          </a:p>
        </p:txBody>
      </p:sp>
      <p:sp>
        <p:nvSpPr>
          <p:cNvPr id="18468" name="Text Box 29"/>
          <p:cNvSpPr txBox="1">
            <a:spLocks noChangeArrowheads="1"/>
          </p:cNvSpPr>
          <p:nvPr/>
        </p:nvSpPr>
        <p:spPr bwMode="auto">
          <a:xfrm>
            <a:off x="76403" y="770243"/>
            <a:ext cx="8991206" cy="665265"/>
          </a:xfrm>
          <a:prstGeom prst="rect">
            <a:avLst/>
          </a:prstGeom>
          <a:solidFill>
            <a:schemeClr val="bg1"/>
          </a:solidFill>
          <a:ln w="15875">
            <a:solidFill>
              <a:schemeClr val="tx1"/>
            </a:solidFill>
            <a:miter lim="800000"/>
            <a:headEnd/>
            <a:tailEnd/>
          </a:ln>
        </p:spPr>
        <p:txBody>
          <a:bodyPr lIns="84391" tIns="42197" rIns="84391" bIns="42197"/>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ja-JP" altLang="en-US" sz="1846" b="1" dirty="0">
                <a:solidFill>
                  <a:srgbClr val="000000"/>
                </a:solidFill>
                <a:latin typeface="Times New Roman" pitchFamily="18" charset="0"/>
              </a:rPr>
              <a:t>障害者総数</a:t>
            </a:r>
            <a:r>
              <a:rPr lang="ja-JP" altLang="en-US" sz="2215" b="1" dirty="0">
                <a:solidFill>
                  <a:srgbClr val="FF3300"/>
                </a:solidFill>
                <a:latin typeface="Times New Roman" pitchFamily="18" charset="0"/>
              </a:rPr>
              <a:t>約９３７万人</a:t>
            </a:r>
            <a:r>
              <a:rPr lang="ja-JP" altLang="en-US" sz="1846" b="1" dirty="0">
                <a:solidFill>
                  <a:srgbClr val="000000"/>
                </a:solidFill>
                <a:latin typeface="Times New Roman" pitchFamily="18" charset="0"/>
              </a:rPr>
              <a:t>中、１８歳～６４歳の在宅者数</a:t>
            </a:r>
            <a:r>
              <a:rPr lang="ja-JP" altLang="en-US" sz="2215" b="1" dirty="0">
                <a:solidFill>
                  <a:srgbClr val="FF0000"/>
                </a:solidFill>
                <a:latin typeface="Times New Roman" pitchFamily="18" charset="0"/>
              </a:rPr>
              <a:t>約３６１万人</a:t>
            </a:r>
            <a:endParaRPr lang="en-US" altLang="ja-JP" sz="2215" b="1" dirty="0">
              <a:solidFill>
                <a:srgbClr val="FF0000"/>
              </a:solidFill>
              <a:latin typeface="Times New Roman" pitchFamily="18" charset="0"/>
            </a:endParaRPr>
          </a:p>
          <a:p>
            <a:pPr algn="r" eaLnBrk="1" hangingPunct="1">
              <a:lnSpc>
                <a:spcPts val="1477"/>
              </a:lnSpc>
            </a:pPr>
            <a:r>
              <a:rPr lang="ja-JP" altLang="en-US" sz="1292" b="1" dirty="0">
                <a:solidFill>
                  <a:srgbClr val="000000"/>
                </a:solidFill>
                <a:latin typeface="Times New Roman" pitchFamily="18" charset="0"/>
              </a:rPr>
              <a:t>（内訳：身体１０１万人、知的 ５８万人、精神２０２万人）　</a:t>
            </a:r>
            <a:r>
              <a:rPr lang="ja-JP" altLang="en-US" sz="1846" b="1" dirty="0">
                <a:solidFill>
                  <a:srgbClr val="000000"/>
                </a:solidFill>
                <a:latin typeface="Times New Roman" pitchFamily="18" charset="0"/>
              </a:rPr>
              <a:t>　　　　</a:t>
            </a:r>
          </a:p>
        </p:txBody>
      </p:sp>
      <p:sp>
        <p:nvSpPr>
          <p:cNvPr id="38" name="正方形/長方形 37"/>
          <p:cNvSpPr/>
          <p:nvPr/>
        </p:nvSpPr>
        <p:spPr>
          <a:xfrm>
            <a:off x="5897513" y="4412600"/>
            <a:ext cx="1789633" cy="236287"/>
          </a:xfrm>
          <a:prstGeom prst="rect">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4402" tIns="42201" rIns="84402" bIns="42201" anchor="ctr"/>
          <a:lstStyle/>
          <a:p>
            <a:pPr algn="ctr">
              <a:defRPr/>
            </a:pPr>
            <a:endParaRPr lang="ja-JP" altLang="en-US">
              <a:solidFill>
                <a:srgbClr val="FFFFFF"/>
              </a:solidFill>
            </a:endParaRPr>
          </a:p>
        </p:txBody>
      </p:sp>
      <p:sp>
        <p:nvSpPr>
          <p:cNvPr id="39" name="Text Box 26"/>
          <p:cNvSpPr txBox="1">
            <a:spLocks noChangeArrowheads="1"/>
          </p:cNvSpPr>
          <p:nvPr/>
        </p:nvSpPr>
        <p:spPr bwMode="auto">
          <a:xfrm>
            <a:off x="5955323" y="2312781"/>
            <a:ext cx="1790394" cy="2556480"/>
          </a:xfrm>
          <a:prstGeom prst="rect">
            <a:avLst/>
          </a:prstGeom>
          <a:noFill/>
          <a:ln w="9525">
            <a:noFill/>
            <a:miter lim="800000"/>
            <a:headEnd/>
            <a:tailEnd/>
          </a:ln>
        </p:spPr>
        <p:txBody>
          <a:bodyPr wrap="square" lIns="33231" tIns="42201" rIns="33231" bIns="42201">
            <a:spAutoFit/>
          </a:bodyPr>
          <a:lstStyle/>
          <a:p>
            <a:pPr algn="ctr" fontAlgn="auto">
              <a:spcBef>
                <a:spcPts val="0"/>
              </a:spcBef>
              <a:spcAft>
                <a:spcPts val="0"/>
              </a:spcAft>
              <a:defRPr/>
            </a:pPr>
            <a:r>
              <a:rPr lang="ja-JP" altLang="en-US" sz="1015" b="1" spc="-37" dirty="0">
                <a:solidFill>
                  <a:srgbClr val="FF0000"/>
                </a:solidFill>
                <a:latin typeface="Arial"/>
                <a:ea typeface="ＭＳ Ｐゴシック"/>
              </a:rPr>
              <a:t>就労系障害福祉サービス</a:t>
            </a:r>
            <a:endParaRPr lang="en-US" altLang="ja-JP" sz="1015" b="1" spc="-37" dirty="0">
              <a:solidFill>
                <a:srgbClr val="FF0000"/>
              </a:solidFill>
              <a:latin typeface="Arial"/>
              <a:ea typeface="ＭＳ Ｐゴシック"/>
            </a:endParaRPr>
          </a:p>
          <a:p>
            <a:pPr algn="ctr" fontAlgn="auto">
              <a:spcBef>
                <a:spcPts val="0"/>
              </a:spcBef>
              <a:spcAft>
                <a:spcPts val="0"/>
              </a:spcAft>
              <a:defRPr/>
            </a:pPr>
            <a:r>
              <a:rPr lang="ja-JP" altLang="en-US" sz="1015" b="1" spc="-37" dirty="0">
                <a:solidFill>
                  <a:srgbClr val="FF0000"/>
                </a:solidFill>
                <a:latin typeface="Arial"/>
                <a:ea typeface="ＭＳ Ｐゴシック"/>
              </a:rPr>
              <a:t>から一般就労への移行</a:t>
            </a:r>
            <a:endParaRPr lang="en-US" altLang="ja-JP" sz="554" b="1" dirty="0">
              <a:solidFill>
                <a:srgbClr val="000000"/>
              </a:solidFill>
              <a:latin typeface="Arial"/>
              <a:ea typeface="ＭＳ Ｐゴシック"/>
            </a:endParaRPr>
          </a:p>
          <a:p>
            <a:pPr fontAlgn="auto">
              <a:spcBef>
                <a:spcPts val="0"/>
              </a:spcBef>
              <a:spcAft>
                <a:spcPts val="0"/>
              </a:spcAft>
              <a:defRPr/>
            </a:pPr>
            <a:r>
              <a:rPr lang="ja-JP" altLang="en-US" sz="1292" b="1" dirty="0">
                <a:solidFill>
                  <a:srgbClr val="FF0000"/>
                </a:solidFill>
                <a:latin typeface="HGSｺﾞｼｯｸE" pitchFamily="50" charset="-128"/>
                <a:ea typeface="HGSｺﾞｼｯｸE" pitchFamily="50" charset="-128"/>
              </a:rPr>
              <a:t> </a:t>
            </a:r>
            <a:r>
              <a:rPr lang="en-US" altLang="ja-JP" sz="1292" b="1" dirty="0">
                <a:solidFill>
                  <a:srgbClr val="FF0000"/>
                </a:solidFill>
                <a:latin typeface="HGSｺﾞｼｯｸE" pitchFamily="50" charset="-128"/>
                <a:ea typeface="HGSｺﾞｼｯｸE" pitchFamily="50" charset="-128"/>
              </a:rPr>
              <a:t>1,288</a:t>
            </a:r>
            <a:r>
              <a:rPr lang="ja-JP" altLang="en-US" sz="1292" b="1" dirty="0">
                <a:solidFill>
                  <a:srgbClr val="FF0000"/>
                </a:solidFill>
                <a:latin typeface="HGSｺﾞｼｯｸE" pitchFamily="50" charset="-128"/>
                <a:ea typeface="HGSｺﾞｼｯｸE" pitchFamily="50" charset="-128"/>
              </a:rPr>
              <a:t>人</a:t>
            </a:r>
            <a:r>
              <a:rPr lang="en-US" altLang="ja-JP" sz="1108" b="1" dirty="0">
                <a:solidFill>
                  <a:srgbClr val="000000"/>
                </a:solidFill>
                <a:latin typeface="ＭＳ Ｐゴシック"/>
                <a:ea typeface="ＭＳ Ｐゴシック"/>
              </a:rPr>
              <a:t>/ H15</a:t>
            </a:r>
            <a:r>
              <a:rPr lang="ja-JP" altLang="en-US" sz="1108" b="1" dirty="0">
                <a:solidFill>
                  <a:srgbClr val="000000"/>
                </a:solidFill>
                <a:latin typeface="ＭＳ Ｐゴシック"/>
                <a:ea typeface="ＭＳ Ｐゴシック"/>
              </a:rPr>
              <a:t>　 </a:t>
            </a:r>
            <a:r>
              <a:rPr lang="en-US" altLang="ja-JP" sz="1292" b="1" u="sng" dirty="0">
                <a:solidFill>
                  <a:srgbClr val="000000"/>
                </a:solidFill>
                <a:latin typeface="HGPｺﾞｼｯｸE" pitchFamily="50" charset="-128"/>
                <a:ea typeface="HGPｺﾞｼｯｸE" pitchFamily="50" charset="-128"/>
              </a:rPr>
              <a:t>1.0</a:t>
            </a:r>
          </a:p>
          <a:p>
            <a:pPr fontAlgn="auto">
              <a:spcBef>
                <a:spcPts val="0"/>
              </a:spcBef>
              <a:spcAft>
                <a:spcPts val="0"/>
              </a:spcAft>
              <a:defRPr/>
            </a:pPr>
            <a:r>
              <a:rPr lang="en-US" altLang="ja-JP" sz="1292" b="1" dirty="0">
                <a:solidFill>
                  <a:srgbClr val="FF0000"/>
                </a:solidFill>
                <a:latin typeface="HGSｺﾞｼｯｸE" pitchFamily="50" charset="-128"/>
                <a:ea typeface="HGSｺﾞｼｯｸE" pitchFamily="50" charset="-128"/>
              </a:rPr>
              <a:t> 2,460</a:t>
            </a:r>
            <a:r>
              <a:rPr lang="ja-JP" altLang="en-US" sz="1292" b="1" dirty="0">
                <a:solidFill>
                  <a:srgbClr val="FF0000"/>
                </a:solidFill>
                <a:latin typeface="HGSｺﾞｼｯｸE" pitchFamily="50" charset="-128"/>
                <a:ea typeface="HGSｺﾞｼｯｸE" pitchFamily="50" charset="-128"/>
              </a:rPr>
              <a:t>人</a:t>
            </a:r>
            <a:r>
              <a:rPr lang="en-US" altLang="ja-JP" sz="1108" b="1" dirty="0">
                <a:solidFill>
                  <a:srgbClr val="000000"/>
                </a:solidFill>
                <a:latin typeface="ＭＳ Ｐゴシック"/>
                <a:ea typeface="ＭＳ Ｐゴシック"/>
              </a:rPr>
              <a:t>/ H18</a:t>
            </a:r>
            <a:r>
              <a:rPr lang="ja-JP" altLang="en-US" sz="1292" b="1" dirty="0">
                <a:solidFill>
                  <a:srgbClr val="000000"/>
                </a:solidFill>
                <a:latin typeface="ＭＳ Ｐゴシック"/>
                <a:ea typeface="ＭＳ Ｐゴシック"/>
              </a:rPr>
              <a:t>　</a:t>
            </a:r>
            <a:r>
              <a:rPr lang="ja-JP" altLang="en-US" sz="1108" b="1" dirty="0">
                <a:solidFill>
                  <a:srgbClr val="000000"/>
                </a:solidFill>
                <a:latin typeface="ＭＳ Ｐゴシック"/>
                <a:ea typeface="ＭＳ Ｐゴシック"/>
              </a:rPr>
              <a:t> </a:t>
            </a:r>
            <a:r>
              <a:rPr lang="en-US" altLang="ja-JP" sz="1292" b="1" u="sng" dirty="0">
                <a:solidFill>
                  <a:srgbClr val="FF0000"/>
                </a:solidFill>
                <a:latin typeface="HGPｺﾞｼｯｸE" pitchFamily="50" charset="-128"/>
                <a:ea typeface="HGPｺﾞｼｯｸE" pitchFamily="50" charset="-128"/>
              </a:rPr>
              <a:t>1.9</a:t>
            </a:r>
            <a:r>
              <a:rPr lang="ja-JP" altLang="en-US" sz="1292" b="1" u="sng" dirty="0">
                <a:solidFill>
                  <a:srgbClr val="FF0000"/>
                </a:solidFill>
                <a:latin typeface="HGPｺﾞｼｯｸE" pitchFamily="50" charset="-128"/>
                <a:ea typeface="HGPｺﾞｼｯｸE" pitchFamily="50" charset="-128"/>
              </a:rPr>
              <a:t> 倍</a:t>
            </a:r>
            <a:endParaRPr lang="en-US" altLang="ja-JP" sz="1292" b="1" u="sng" dirty="0">
              <a:solidFill>
                <a:srgbClr val="FF0000"/>
              </a:solidFill>
              <a:latin typeface="HGPｺﾞｼｯｸE" pitchFamily="50" charset="-128"/>
              <a:ea typeface="HGPｺﾞｼｯｸE" pitchFamily="50" charset="-128"/>
            </a:endParaRPr>
          </a:p>
          <a:p>
            <a:pPr fontAlgn="auto">
              <a:spcBef>
                <a:spcPts val="0"/>
              </a:spcBef>
              <a:spcAft>
                <a:spcPts val="0"/>
              </a:spcAft>
              <a:defRPr/>
            </a:pPr>
            <a:r>
              <a:rPr lang="en-US" altLang="ja-JP" sz="1292" b="1" dirty="0">
                <a:solidFill>
                  <a:srgbClr val="FF0000"/>
                </a:solidFill>
                <a:latin typeface="HGSｺﾞｼｯｸE" pitchFamily="50" charset="-128"/>
                <a:ea typeface="HGSｺﾞｼｯｸE" pitchFamily="50" charset="-128"/>
              </a:rPr>
              <a:t> 3,293</a:t>
            </a:r>
            <a:r>
              <a:rPr lang="ja-JP" altLang="en-US" sz="1108" b="1" dirty="0">
                <a:solidFill>
                  <a:srgbClr val="FF0000"/>
                </a:solidFill>
                <a:latin typeface="HGSｺﾞｼｯｸE" pitchFamily="50" charset="-128"/>
                <a:ea typeface="HGSｺﾞｼｯｸE" pitchFamily="50" charset="-128"/>
              </a:rPr>
              <a:t>人</a:t>
            </a:r>
            <a:r>
              <a:rPr lang="en-US" altLang="ja-JP" sz="1108" b="1" dirty="0">
                <a:solidFill>
                  <a:srgbClr val="000000"/>
                </a:solidFill>
                <a:latin typeface="ＭＳ Ｐゴシック"/>
                <a:ea typeface="ＭＳ Ｐゴシック"/>
              </a:rPr>
              <a:t>/ H21</a:t>
            </a:r>
            <a:r>
              <a:rPr lang="ja-JP" altLang="en-US" sz="1108" b="1" dirty="0">
                <a:solidFill>
                  <a:srgbClr val="000000"/>
                </a:solidFill>
                <a:latin typeface="ＭＳ Ｐゴシック"/>
                <a:ea typeface="ＭＳ Ｐゴシック"/>
              </a:rPr>
              <a:t>　  </a:t>
            </a:r>
            <a:r>
              <a:rPr lang="en-US" altLang="ja-JP" sz="1292" b="1" u="sng" dirty="0">
                <a:solidFill>
                  <a:srgbClr val="FF0000"/>
                </a:solidFill>
                <a:latin typeface="HGPｺﾞｼｯｸE" pitchFamily="50" charset="-128"/>
                <a:ea typeface="HGPｺﾞｼｯｸE" pitchFamily="50" charset="-128"/>
              </a:rPr>
              <a:t>2.6 </a:t>
            </a:r>
            <a:r>
              <a:rPr lang="ja-JP" altLang="en-US" sz="1292" b="1" u="sng" dirty="0">
                <a:solidFill>
                  <a:srgbClr val="FF0000"/>
                </a:solidFill>
                <a:latin typeface="HGPｺﾞｼｯｸE" pitchFamily="50" charset="-128"/>
                <a:ea typeface="HGPｺﾞｼｯｸE" pitchFamily="50" charset="-128"/>
              </a:rPr>
              <a:t>倍</a:t>
            </a:r>
            <a:endParaRPr lang="en-US" altLang="ja-JP" sz="1292" b="1" u="sng" dirty="0">
              <a:solidFill>
                <a:srgbClr val="FF0000"/>
              </a:solidFill>
              <a:latin typeface="HGPｺﾞｼｯｸE" pitchFamily="50" charset="-128"/>
              <a:ea typeface="HGPｺﾞｼｯｸE" pitchFamily="50" charset="-128"/>
            </a:endParaRPr>
          </a:p>
          <a:p>
            <a:pPr fontAlgn="auto">
              <a:spcBef>
                <a:spcPts val="0"/>
              </a:spcBef>
              <a:spcAft>
                <a:spcPts val="0"/>
              </a:spcAft>
              <a:defRPr/>
            </a:pPr>
            <a:r>
              <a:rPr lang="en-US" altLang="ja-JP" sz="1292" b="1" dirty="0">
                <a:solidFill>
                  <a:srgbClr val="FF0000"/>
                </a:solidFill>
                <a:latin typeface="HGSｺﾞｼｯｸE" pitchFamily="50" charset="-128"/>
                <a:ea typeface="HGSｺﾞｼｯｸE" pitchFamily="50" charset="-128"/>
              </a:rPr>
              <a:t> 4,403</a:t>
            </a:r>
            <a:r>
              <a:rPr lang="ja-JP" altLang="en-US" sz="1108" b="1" dirty="0">
                <a:solidFill>
                  <a:srgbClr val="FF0000"/>
                </a:solidFill>
                <a:latin typeface="HGSｺﾞｼｯｸE" pitchFamily="50" charset="-128"/>
                <a:ea typeface="HGSｺﾞｼｯｸE" pitchFamily="50" charset="-128"/>
              </a:rPr>
              <a:t>人</a:t>
            </a:r>
            <a:r>
              <a:rPr lang="en-US" altLang="ja-JP" sz="1108" b="1" dirty="0">
                <a:solidFill>
                  <a:srgbClr val="000000"/>
                </a:solidFill>
                <a:latin typeface="ＭＳ Ｐゴシック"/>
                <a:ea typeface="ＭＳ Ｐゴシック"/>
              </a:rPr>
              <a:t>/ H22</a:t>
            </a:r>
            <a:r>
              <a:rPr lang="ja-JP" altLang="en-US" sz="1108" b="1" dirty="0">
                <a:solidFill>
                  <a:srgbClr val="000000"/>
                </a:solidFill>
                <a:latin typeface="ＭＳ Ｐゴシック"/>
                <a:ea typeface="ＭＳ Ｐゴシック"/>
              </a:rPr>
              <a:t>　  </a:t>
            </a:r>
            <a:r>
              <a:rPr lang="en-US" altLang="ja-JP" sz="1292" b="1" u="sng" dirty="0">
                <a:solidFill>
                  <a:srgbClr val="FF0000"/>
                </a:solidFill>
                <a:latin typeface="HGPｺﾞｼｯｸE" pitchFamily="50" charset="-128"/>
                <a:ea typeface="HGPｺﾞｼｯｸE" pitchFamily="50" charset="-128"/>
              </a:rPr>
              <a:t>3.4 </a:t>
            </a:r>
            <a:r>
              <a:rPr lang="ja-JP" altLang="en-US" sz="1292" b="1" u="sng" dirty="0">
                <a:solidFill>
                  <a:srgbClr val="FF0000"/>
                </a:solidFill>
                <a:latin typeface="HGPｺﾞｼｯｸE" pitchFamily="50" charset="-128"/>
                <a:ea typeface="HGPｺﾞｼｯｸE" pitchFamily="50" charset="-128"/>
              </a:rPr>
              <a:t>倍</a:t>
            </a:r>
            <a:endParaRPr lang="en-US" altLang="ja-JP" sz="1292" b="1" u="sng" dirty="0">
              <a:solidFill>
                <a:srgbClr val="FF0000"/>
              </a:solidFill>
              <a:latin typeface="HGPｺﾞｼｯｸE" pitchFamily="50" charset="-128"/>
              <a:ea typeface="HGPｺﾞｼｯｸE" pitchFamily="50" charset="-128"/>
            </a:endParaRPr>
          </a:p>
          <a:p>
            <a:pPr fontAlgn="auto">
              <a:spcBef>
                <a:spcPts val="0"/>
              </a:spcBef>
              <a:spcAft>
                <a:spcPts val="0"/>
              </a:spcAft>
              <a:defRPr/>
            </a:pPr>
            <a:r>
              <a:rPr lang="en-US" altLang="ja-JP" sz="1292" b="1" dirty="0">
                <a:solidFill>
                  <a:srgbClr val="FF0000"/>
                </a:solidFill>
                <a:latin typeface="HGSｺﾞｼｯｸE" pitchFamily="50" charset="-128"/>
                <a:ea typeface="HGSｺﾞｼｯｸE" pitchFamily="50" charset="-128"/>
              </a:rPr>
              <a:t> 5,675</a:t>
            </a:r>
            <a:r>
              <a:rPr lang="ja-JP" altLang="en-US" sz="1108" b="1" dirty="0">
                <a:solidFill>
                  <a:srgbClr val="FF0000"/>
                </a:solidFill>
                <a:latin typeface="HGSｺﾞｼｯｸE" pitchFamily="50" charset="-128"/>
                <a:ea typeface="HGSｺﾞｼｯｸE" pitchFamily="50" charset="-128"/>
              </a:rPr>
              <a:t>人</a:t>
            </a:r>
            <a:r>
              <a:rPr lang="en-US" altLang="ja-JP" sz="1108" b="1" dirty="0">
                <a:solidFill>
                  <a:srgbClr val="000000"/>
                </a:solidFill>
                <a:latin typeface="ＭＳ Ｐゴシック"/>
                <a:ea typeface="ＭＳ Ｐゴシック"/>
              </a:rPr>
              <a:t>/ H23</a:t>
            </a:r>
            <a:r>
              <a:rPr lang="ja-JP" altLang="en-US" sz="1108" b="1" dirty="0">
                <a:solidFill>
                  <a:srgbClr val="000000"/>
                </a:solidFill>
                <a:latin typeface="ＭＳ Ｐゴシック"/>
                <a:ea typeface="ＭＳ Ｐゴシック"/>
              </a:rPr>
              <a:t>　  </a:t>
            </a:r>
            <a:r>
              <a:rPr lang="en-US" altLang="ja-JP" sz="1292" b="1" u="sng" dirty="0">
                <a:solidFill>
                  <a:srgbClr val="FF0000"/>
                </a:solidFill>
                <a:latin typeface="HGPｺﾞｼｯｸE" pitchFamily="50" charset="-128"/>
                <a:ea typeface="HGPｺﾞｼｯｸE" pitchFamily="50" charset="-128"/>
              </a:rPr>
              <a:t>4.4 </a:t>
            </a:r>
            <a:r>
              <a:rPr lang="ja-JP" altLang="en-US" sz="1292" b="1" u="sng" dirty="0">
                <a:solidFill>
                  <a:srgbClr val="FF0000"/>
                </a:solidFill>
                <a:latin typeface="HGPｺﾞｼｯｸE" pitchFamily="50" charset="-128"/>
                <a:ea typeface="HGPｺﾞｼｯｸE" pitchFamily="50" charset="-128"/>
              </a:rPr>
              <a:t>倍</a:t>
            </a:r>
            <a:endParaRPr lang="en-US" altLang="ja-JP" sz="1292" b="1" u="sng" dirty="0">
              <a:solidFill>
                <a:srgbClr val="FF0000"/>
              </a:solidFill>
              <a:latin typeface="HGPｺﾞｼｯｸE" pitchFamily="50" charset="-128"/>
              <a:ea typeface="HGPｺﾞｼｯｸE" pitchFamily="50" charset="-128"/>
            </a:endParaRPr>
          </a:p>
          <a:p>
            <a:pPr fontAlgn="auto">
              <a:spcBef>
                <a:spcPts val="0"/>
              </a:spcBef>
              <a:spcAft>
                <a:spcPts val="0"/>
              </a:spcAft>
              <a:defRPr/>
            </a:pPr>
            <a:r>
              <a:rPr lang="en-US" altLang="ja-JP" sz="1292" b="1" dirty="0">
                <a:solidFill>
                  <a:srgbClr val="FF0000"/>
                </a:solidFill>
                <a:latin typeface="HGSｺﾞｼｯｸE" pitchFamily="50" charset="-128"/>
                <a:ea typeface="HGSｺﾞｼｯｸE" pitchFamily="50" charset="-128"/>
              </a:rPr>
              <a:t> 7,717</a:t>
            </a:r>
            <a:r>
              <a:rPr lang="ja-JP" altLang="en-US" sz="1108" b="1" dirty="0">
                <a:solidFill>
                  <a:srgbClr val="FF0000"/>
                </a:solidFill>
                <a:latin typeface="HGSｺﾞｼｯｸE" pitchFamily="50" charset="-128"/>
                <a:ea typeface="HGSｺﾞｼｯｸE" pitchFamily="50" charset="-128"/>
              </a:rPr>
              <a:t>人</a:t>
            </a:r>
            <a:r>
              <a:rPr lang="en-US" altLang="ja-JP" sz="1108" b="1" dirty="0">
                <a:solidFill>
                  <a:srgbClr val="000000"/>
                </a:solidFill>
                <a:latin typeface="ＭＳ Ｐゴシック"/>
                <a:ea typeface="ＭＳ Ｐゴシック"/>
              </a:rPr>
              <a:t>/ H24</a:t>
            </a:r>
            <a:r>
              <a:rPr lang="ja-JP" altLang="en-US" sz="1108" b="1" dirty="0">
                <a:solidFill>
                  <a:srgbClr val="000000"/>
                </a:solidFill>
                <a:latin typeface="ＭＳ Ｐゴシック"/>
                <a:ea typeface="ＭＳ Ｐゴシック"/>
              </a:rPr>
              <a:t>　  </a:t>
            </a:r>
            <a:r>
              <a:rPr lang="en-US" altLang="ja-JP" sz="1292" b="1" u="sng" dirty="0">
                <a:solidFill>
                  <a:srgbClr val="FF0000"/>
                </a:solidFill>
                <a:latin typeface="HGPｺﾞｼｯｸE" pitchFamily="50" charset="-128"/>
                <a:ea typeface="HGPｺﾞｼｯｸE" pitchFamily="50" charset="-128"/>
              </a:rPr>
              <a:t>6.0 </a:t>
            </a:r>
            <a:r>
              <a:rPr lang="ja-JP" altLang="en-US" sz="1292" b="1" u="sng" dirty="0">
                <a:solidFill>
                  <a:srgbClr val="FF0000"/>
                </a:solidFill>
                <a:latin typeface="HGPｺﾞｼｯｸE" pitchFamily="50" charset="-128"/>
                <a:ea typeface="HGPｺﾞｼｯｸE" pitchFamily="50" charset="-128"/>
              </a:rPr>
              <a:t>倍</a:t>
            </a:r>
            <a:endParaRPr lang="en-US" altLang="ja-JP" sz="1292" b="1" u="sng" dirty="0">
              <a:solidFill>
                <a:srgbClr val="FF0000"/>
              </a:solidFill>
              <a:latin typeface="HGPｺﾞｼｯｸE" pitchFamily="50" charset="-128"/>
              <a:ea typeface="HGPｺﾞｼｯｸE" pitchFamily="50" charset="-128"/>
            </a:endParaRPr>
          </a:p>
          <a:p>
            <a:pPr fontAlgn="auto">
              <a:spcBef>
                <a:spcPts val="0"/>
              </a:spcBef>
              <a:spcAft>
                <a:spcPts val="0"/>
              </a:spcAft>
              <a:defRPr/>
            </a:pPr>
            <a:r>
              <a:rPr lang="en-US" altLang="ja-JP" sz="1292" b="1" dirty="0">
                <a:solidFill>
                  <a:srgbClr val="FF0000"/>
                </a:solidFill>
                <a:latin typeface="HGSｺﾞｼｯｸE" pitchFamily="50" charset="-128"/>
                <a:ea typeface="HGSｺﾞｼｯｸE" pitchFamily="50" charset="-128"/>
              </a:rPr>
              <a:t>10,001</a:t>
            </a:r>
            <a:r>
              <a:rPr lang="ja-JP" altLang="en-US" sz="1108" b="1" dirty="0">
                <a:solidFill>
                  <a:srgbClr val="FF0000"/>
                </a:solidFill>
                <a:latin typeface="HGSｺﾞｼｯｸE" pitchFamily="50" charset="-128"/>
                <a:ea typeface="HGSｺﾞｼｯｸE" pitchFamily="50" charset="-128"/>
              </a:rPr>
              <a:t>人</a:t>
            </a:r>
            <a:r>
              <a:rPr lang="en-US" altLang="ja-JP" sz="1108" b="1" dirty="0">
                <a:solidFill>
                  <a:srgbClr val="000000"/>
                </a:solidFill>
                <a:latin typeface="ＭＳ Ｐゴシック"/>
                <a:ea typeface="ＭＳ Ｐゴシック"/>
              </a:rPr>
              <a:t>/ H25</a:t>
            </a:r>
            <a:r>
              <a:rPr lang="ja-JP" altLang="en-US" sz="1108" b="1" dirty="0">
                <a:solidFill>
                  <a:srgbClr val="000000"/>
                </a:solidFill>
                <a:latin typeface="ＭＳ Ｐゴシック"/>
                <a:ea typeface="ＭＳ Ｐゴシック"/>
              </a:rPr>
              <a:t>　 </a:t>
            </a:r>
            <a:r>
              <a:rPr lang="en-US" altLang="ja-JP" sz="1292" b="1" u="sng" dirty="0">
                <a:solidFill>
                  <a:srgbClr val="FF0000"/>
                </a:solidFill>
                <a:latin typeface="HGPｺﾞｼｯｸE" pitchFamily="50" charset="-128"/>
                <a:ea typeface="HGPｺﾞｼｯｸE" pitchFamily="50" charset="-128"/>
              </a:rPr>
              <a:t>7.8 </a:t>
            </a:r>
            <a:r>
              <a:rPr lang="ja-JP" altLang="en-US" sz="1292" b="1" u="sng" dirty="0">
                <a:solidFill>
                  <a:srgbClr val="FF0000"/>
                </a:solidFill>
                <a:latin typeface="HGPｺﾞｼｯｸE" pitchFamily="50" charset="-128"/>
                <a:ea typeface="HGPｺﾞｼｯｸE" pitchFamily="50" charset="-128"/>
              </a:rPr>
              <a:t>倍</a:t>
            </a:r>
            <a:endParaRPr lang="en-US" altLang="ja-JP" sz="1292" b="1" u="sng" dirty="0">
              <a:solidFill>
                <a:srgbClr val="FF0000"/>
              </a:solidFill>
              <a:latin typeface="HGPｺﾞｼｯｸE" pitchFamily="50" charset="-128"/>
              <a:ea typeface="HGPｺﾞｼｯｸE" pitchFamily="50" charset="-128"/>
            </a:endParaRPr>
          </a:p>
          <a:p>
            <a:pPr fontAlgn="auto">
              <a:spcBef>
                <a:spcPts val="0"/>
              </a:spcBef>
              <a:spcAft>
                <a:spcPts val="0"/>
              </a:spcAft>
              <a:defRPr/>
            </a:pPr>
            <a:r>
              <a:rPr lang="en-US" altLang="ja-JP" sz="1292" b="1" dirty="0">
                <a:solidFill>
                  <a:srgbClr val="FF0000"/>
                </a:solidFill>
                <a:latin typeface="HGSｺﾞｼｯｸE" pitchFamily="50" charset="-128"/>
                <a:ea typeface="HGSｺﾞｼｯｸE" pitchFamily="50" charset="-128"/>
              </a:rPr>
              <a:t>10,920</a:t>
            </a:r>
            <a:r>
              <a:rPr lang="ja-JP" altLang="en-US" sz="1108" b="1" dirty="0">
                <a:solidFill>
                  <a:srgbClr val="FF0000"/>
                </a:solidFill>
                <a:latin typeface="HGSｺﾞｼｯｸE" pitchFamily="50" charset="-128"/>
                <a:ea typeface="HGSｺﾞｼｯｸE" pitchFamily="50" charset="-128"/>
              </a:rPr>
              <a:t>人</a:t>
            </a:r>
            <a:r>
              <a:rPr lang="en-US" altLang="ja-JP" sz="1108" b="1" dirty="0">
                <a:solidFill>
                  <a:srgbClr val="000000"/>
                </a:solidFill>
                <a:latin typeface="ＭＳ Ｐゴシック"/>
                <a:ea typeface="ＭＳ Ｐゴシック"/>
              </a:rPr>
              <a:t>/ H26</a:t>
            </a:r>
            <a:r>
              <a:rPr lang="ja-JP" altLang="en-US" sz="1108" b="1" dirty="0">
                <a:solidFill>
                  <a:srgbClr val="000000"/>
                </a:solidFill>
                <a:latin typeface="ＭＳ Ｐゴシック"/>
                <a:ea typeface="ＭＳ Ｐゴシック"/>
              </a:rPr>
              <a:t>　 </a:t>
            </a:r>
            <a:r>
              <a:rPr lang="en-US" altLang="ja-JP" sz="1292" b="1" u="sng" dirty="0">
                <a:solidFill>
                  <a:srgbClr val="FF0000"/>
                </a:solidFill>
                <a:latin typeface="HGPｺﾞｼｯｸE" pitchFamily="50" charset="-128"/>
                <a:ea typeface="HGPｺﾞｼｯｸE" pitchFamily="50" charset="-128"/>
              </a:rPr>
              <a:t>8.5 </a:t>
            </a:r>
            <a:r>
              <a:rPr lang="ja-JP" altLang="en-US" sz="1292" b="1" u="sng" dirty="0">
                <a:solidFill>
                  <a:srgbClr val="FF0000"/>
                </a:solidFill>
                <a:latin typeface="HGPｺﾞｼｯｸE" pitchFamily="50" charset="-128"/>
                <a:ea typeface="HGPｺﾞｼｯｸE" pitchFamily="50" charset="-128"/>
              </a:rPr>
              <a:t>倍</a:t>
            </a:r>
            <a:endParaRPr lang="en-US" altLang="ja-JP" sz="1292" b="1" u="sng" dirty="0">
              <a:solidFill>
                <a:srgbClr val="FF0000"/>
              </a:solidFill>
              <a:latin typeface="HGPｺﾞｼｯｸE" pitchFamily="50" charset="-128"/>
              <a:ea typeface="HGPｺﾞｼｯｸE" pitchFamily="50" charset="-128"/>
            </a:endParaRPr>
          </a:p>
          <a:p>
            <a:pPr fontAlgn="auto">
              <a:spcBef>
                <a:spcPts val="0"/>
              </a:spcBef>
              <a:spcAft>
                <a:spcPts val="0"/>
              </a:spcAft>
              <a:defRPr/>
            </a:pPr>
            <a:r>
              <a:rPr lang="en-US" altLang="ja-JP" sz="1292" b="1" dirty="0">
                <a:solidFill>
                  <a:srgbClr val="FF0000"/>
                </a:solidFill>
                <a:latin typeface="HGPｺﾞｼｯｸE" pitchFamily="50" charset="-128"/>
                <a:ea typeface="HGPｺﾞｼｯｸE" pitchFamily="50" charset="-128"/>
              </a:rPr>
              <a:t>11,928</a:t>
            </a:r>
            <a:r>
              <a:rPr lang="ja-JP" altLang="en-US" sz="1108" b="1" dirty="0">
                <a:solidFill>
                  <a:srgbClr val="FF0000"/>
                </a:solidFill>
                <a:latin typeface="HGPｺﾞｼｯｸE" pitchFamily="50" charset="-128"/>
                <a:ea typeface="HGPｺﾞｼｯｸE" pitchFamily="50" charset="-128"/>
              </a:rPr>
              <a:t>人</a:t>
            </a:r>
            <a:r>
              <a:rPr lang="en-US" altLang="ja-JP" sz="1108" b="1" dirty="0">
                <a:solidFill>
                  <a:prstClr val="black"/>
                </a:solidFill>
                <a:latin typeface="ＭＳ Ｐゴシック"/>
                <a:ea typeface="ＭＳ Ｐゴシック"/>
              </a:rPr>
              <a:t>/</a:t>
            </a:r>
            <a:r>
              <a:rPr lang="ja-JP" altLang="en-US" sz="1108" b="1" dirty="0">
                <a:solidFill>
                  <a:prstClr val="black"/>
                </a:solidFill>
                <a:latin typeface="ＭＳ Ｐゴシック"/>
                <a:ea typeface="ＭＳ Ｐゴシック"/>
              </a:rPr>
              <a:t> </a:t>
            </a:r>
            <a:r>
              <a:rPr lang="en-US" altLang="ja-JP" sz="1108" b="1" dirty="0">
                <a:solidFill>
                  <a:prstClr val="black"/>
                </a:solidFill>
                <a:latin typeface="ＭＳ Ｐゴシック"/>
                <a:ea typeface="ＭＳ Ｐゴシック"/>
              </a:rPr>
              <a:t>H27</a:t>
            </a:r>
            <a:r>
              <a:rPr lang="ja-JP" altLang="en-US" sz="1108" b="1" dirty="0">
                <a:solidFill>
                  <a:prstClr val="black"/>
                </a:solidFill>
                <a:latin typeface="ＭＳ Ｐゴシック"/>
                <a:ea typeface="ＭＳ Ｐゴシック"/>
              </a:rPr>
              <a:t>　 </a:t>
            </a:r>
            <a:r>
              <a:rPr lang="en-US" altLang="ja-JP" sz="1292" b="1" u="sng" dirty="0">
                <a:solidFill>
                  <a:srgbClr val="FF0000"/>
                </a:solidFill>
                <a:latin typeface="HGPｺﾞｼｯｸE" pitchFamily="50" charset="-128"/>
                <a:ea typeface="HGPｺﾞｼｯｸE" pitchFamily="50" charset="-128"/>
              </a:rPr>
              <a:t>9.3 </a:t>
            </a:r>
            <a:r>
              <a:rPr lang="ja-JP" altLang="en-US" sz="1292" b="1" u="sng" dirty="0">
                <a:solidFill>
                  <a:srgbClr val="FF0000"/>
                </a:solidFill>
                <a:latin typeface="HGPｺﾞｼｯｸE" pitchFamily="50" charset="-128"/>
                <a:ea typeface="HGPｺﾞｼｯｸE" pitchFamily="50" charset="-128"/>
              </a:rPr>
              <a:t>倍</a:t>
            </a:r>
            <a:endParaRPr lang="en-US" altLang="ja-JP" sz="1292" b="1" u="sng" dirty="0">
              <a:solidFill>
                <a:srgbClr val="FF0000"/>
              </a:solidFill>
              <a:latin typeface="HGPｺﾞｼｯｸE" pitchFamily="50" charset="-128"/>
              <a:ea typeface="HGPｺﾞｼｯｸE" pitchFamily="50" charset="-128"/>
            </a:endParaRPr>
          </a:p>
          <a:p>
            <a:pPr fontAlgn="auto">
              <a:spcBef>
                <a:spcPts val="0"/>
              </a:spcBef>
              <a:spcAft>
                <a:spcPts val="0"/>
              </a:spcAft>
              <a:defRPr/>
            </a:pPr>
            <a:r>
              <a:rPr lang="en-US" altLang="ja-JP" sz="1292" b="1" dirty="0">
                <a:solidFill>
                  <a:srgbClr val="FF0000"/>
                </a:solidFill>
                <a:latin typeface="HGPｺﾞｼｯｸE" pitchFamily="50" charset="-128"/>
                <a:ea typeface="HGPｺﾞｼｯｸE" pitchFamily="50" charset="-128"/>
              </a:rPr>
              <a:t>13,517</a:t>
            </a:r>
            <a:r>
              <a:rPr lang="ja-JP" altLang="en-US" sz="1108" b="1" dirty="0">
                <a:solidFill>
                  <a:srgbClr val="FF0000"/>
                </a:solidFill>
                <a:latin typeface="HGPｺﾞｼｯｸE" pitchFamily="50" charset="-128"/>
                <a:ea typeface="HGPｺﾞｼｯｸE" pitchFamily="50" charset="-128"/>
              </a:rPr>
              <a:t>人</a:t>
            </a:r>
            <a:r>
              <a:rPr lang="en-US" altLang="ja-JP" sz="1108" b="1" dirty="0">
                <a:solidFill>
                  <a:prstClr val="black"/>
                </a:solidFill>
                <a:latin typeface="ＭＳ Ｐゴシック"/>
                <a:ea typeface="ＭＳ Ｐゴシック"/>
              </a:rPr>
              <a:t>/</a:t>
            </a:r>
            <a:r>
              <a:rPr lang="ja-JP" altLang="en-US" sz="1108" b="1" dirty="0">
                <a:solidFill>
                  <a:prstClr val="black"/>
                </a:solidFill>
                <a:latin typeface="ＭＳ Ｐゴシック"/>
                <a:ea typeface="ＭＳ Ｐゴシック"/>
              </a:rPr>
              <a:t> </a:t>
            </a:r>
            <a:r>
              <a:rPr lang="en-US" altLang="ja-JP" sz="1108" b="1" dirty="0">
                <a:solidFill>
                  <a:prstClr val="black"/>
                </a:solidFill>
                <a:latin typeface="ＭＳ Ｐゴシック"/>
                <a:ea typeface="ＭＳ Ｐゴシック"/>
              </a:rPr>
              <a:t>H28</a:t>
            </a:r>
            <a:r>
              <a:rPr lang="ja-JP" altLang="en-US" sz="1108" b="1" dirty="0">
                <a:solidFill>
                  <a:prstClr val="black"/>
                </a:solidFill>
                <a:latin typeface="ＭＳ Ｐゴシック"/>
                <a:ea typeface="ＭＳ Ｐゴシック"/>
              </a:rPr>
              <a:t>　</a:t>
            </a:r>
            <a:r>
              <a:rPr lang="en-US" altLang="ja-JP" sz="1292" b="1" u="sng" dirty="0">
                <a:solidFill>
                  <a:srgbClr val="FF0000"/>
                </a:solidFill>
                <a:latin typeface="HGPｺﾞｼｯｸE" pitchFamily="50" charset="-128"/>
                <a:ea typeface="HGPｺﾞｼｯｸE" pitchFamily="50" charset="-128"/>
              </a:rPr>
              <a:t>10.5</a:t>
            </a:r>
            <a:r>
              <a:rPr lang="ja-JP" altLang="en-US" sz="1292" b="1" u="sng" dirty="0">
                <a:solidFill>
                  <a:srgbClr val="FF0000"/>
                </a:solidFill>
                <a:latin typeface="HGPｺﾞｼｯｸE" pitchFamily="50" charset="-128"/>
                <a:ea typeface="HGPｺﾞｼｯｸE" pitchFamily="50" charset="-128"/>
              </a:rPr>
              <a:t>倍</a:t>
            </a:r>
            <a:endParaRPr lang="en-US" altLang="ja-JP" sz="1292" b="1" u="sng" dirty="0">
              <a:solidFill>
                <a:prstClr val="black"/>
              </a:solidFill>
              <a:latin typeface="HGPｺﾞｼｯｸE" panose="020B0900000000000000" pitchFamily="50" charset="-128"/>
              <a:ea typeface="HGPｺﾞｼｯｸE" panose="020B0900000000000000" pitchFamily="50" charset="-128"/>
            </a:endParaRPr>
          </a:p>
          <a:p>
            <a:pPr fontAlgn="auto">
              <a:spcBef>
                <a:spcPts val="0"/>
              </a:spcBef>
              <a:spcAft>
                <a:spcPts val="0"/>
              </a:spcAft>
              <a:defRPr/>
            </a:pPr>
            <a:endParaRPr lang="en-US" altLang="ja-JP" sz="1108" b="1" u="sng" dirty="0">
              <a:solidFill>
                <a:prstClr val="black"/>
              </a:solidFill>
              <a:latin typeface="HGPｺﾞｼｯｸE" panose="020B0900000000000000" pitchFamily="50" charset="-128"/>
              <a:ea typeface="HGPｺﾞｼｯｸE" panose="020B0900000000000000" pitchFamily="50" charset="-128"/>
            </a:endParaRPr>
          </a:p>
        </p:txBody>
      </p:sp>
      <p:sp>
        <p:nvSpPr>
          <p:cNvPr id="333840" name="Text Box 16"/>
          <p:cNvSpPr txBox="1">
            <a:spLocks noChangeArrowheads="1"/>
          </p:cNvSpPr>
          <p:nvPr/>
        </p:nvSpPr>
        <p:spPr bwMode="auto">
          <a:xfrm>
            <a:off x="1312531" y="2442959"/>
            <a:ext cx="4497294" cy="483027"/>
          </a:xfrm>
          <a:prstGeom prst="rect">
            <a:avLst/>
          </a:prstGeom>
          <a:noFill/>
          <a:ln w="9525">
            <a:noFill/>
            <a:miter lim="800000"/>
            <a:headEnd/>
            <a:tailEnd/>
          </a:ln>
          <a:effectLst/>
        </p:spPr>
        <p:txBody>
          <a:bodyPr wrap="square" lIns="84402" tIns="42201" rIns="84402" bIns="42201">
            <a:spAutoFit/>
          </a:bodyPr>
          <a:lstStyle/>
          <a:p>
            <a:pPr algn="ctr" fontAlgn="auto">
              <a:spcBef>
                <a:spcPct val="50000"/>
              </a:spcBef>
              <a:spcAft>
                <a:spcPts val="0"/>
              </a:spcAft>
              <a:defRPr/>
            </a:pPr>
            <a:r>
              <a:rPr lang="ja-JP" altLang="en-US" sz="2215" u="sng" dirty="0">
                <a:solidFill>
                  <a:srgbClr val="0000CC"/>
                </a:solidFill>
                <a:ea typeface="ＤＨＰ特太ゴシック体" pitchFamily="2" charset="-128"/>
              </a:rPr>
              <a:t>障害福祉サービス</a:t>
            </a:r>
            <a:r>
              <a:rPr lang="ja-JP" altLang="en-US" sz="2585" u="sng" dirty="0">
                <a:solidFill>
                  <a:srgbClr val="0000CC"/>
                </a:solidFill>
                <a:ea typeface="ＤＨＰ特太ゴシック体" pitchFamily="2" charset="-128"/>
              </a:rPr>
              <a:t>　</a:t>
            </a:r>
          </a:p>
        </p:txBody>
      </p:sp>
      <p:grpSp>
        <p:nvGrpSpPr>
          <p:cNvPr id="46" name="グループ化 10"/>
          <p:cNvGrpSpPr>
            <a:grpSpLocks/>
          </p:cNvGrpSpPr>
          <p:nvPr/>
        </p:nvGrpSpPr>
        <p:grpSpPr bwMode="auto">
          <a:xfrm>
            <a:off x="74" y="637305"/>
            <a:ext cx="9144000" cy="65943"/>
            <a:chOff x="0" y="188640"/>
            <a:chExt cx="9144000" cy="72008"/>
          </a:xfrm>
        </p:grpSpPr>
        <p:cxnSp>
          <p:nvCxnSpPr>
            <p:cNvPr id="47" name="直線コネクタ 46"/>
            <p:cNvCxnSpPr/>
            <p:nvPr/>
          </p:nvCxnSpPr>
          <p:spPr>
            <a:xfrm>
              <a:off x="0" y="188640"/>
              <a:ext cx="9144000" cy="0"/>
            </a:xfrm>
            <a:prstGeom prst="line">
              <a:avLst/>
            </a:prstGeom>
            <a:noFill/>
            <a:ln w="9525" cap="flat" cmpd="sng" algn="ctr">
              <a:solidFill>
                <a:srgbClr val="99CCFF"/>
              </a:solidFill>
              <a:prstDash val="solid"/>
            </a:ln>
            <a:effectLst/>
          </p:spPr>
        </p:cxnSp>
        <p:cxnSp>
          <p:nvCxnSpPr>
            <p:cNvPr id="48" name="直線コネクタ 47"/>
            <p:cNvCxnSpPr/>
            <p:nvPr/>
          </p:nvCxnSpPr>
          <p:spPr>
            <a:xfrm>
              <a:off x="0" y="260648"/>
              <a:ext cx="9144000" cy="0"/>
            </a:xfrm>
            <a:prstGeom prst="line">
              <a:avLst/>
            </a:prstGeom>
            <a:noFill/>
            <a:ln w="57150" cap="flat" cmpd="sng" algn="ctr">
              <a:solidFill>
                <a:srgbClr val="99CCFF"/>
              </a:solidFill>
              <a:prstDash val="solid"/>
            </a:ln>
            <a:effectLst/>
          </p:spPr>
        </p:cxnSp>
      </p:grpSp>
      <p:sp>
        <p:nvSpPr>
          <p:cNvPr id="51" name="テキスト ボックス 50"/>
          <p:cNvSpPr txBox="1"/>
          <p:nvPr/>
        </p:nvSpPr>
        <p:spPr>
          <a:xfrm>
            <a:off x="381995" y="2845519"/>
            <a:ext cx="468718" cy="3085691"/>
          </a:xfrm>
          <a:prstGeom prst="rect">
            <a:avLst/>
          </a:prstGeom>
          <a:noFill/>
        </p:spPr>
        <p:txBody>
          <a:bodyPr vert="eaVert" wrap="square" rtlCol="0">
            <a:spAutoFit/>
          </a:bodyPr>
          <a:lstStyle/>
          <a:p>
            <a:r>
              <a:rPr lang="ja-JP" altLang="en-US" sz="1846" b="1" dirty="0">
                <a:solidFill>
                  <a:prstClr val="black"/>
                </a:solidFill>
                <a:ea typeface="ＭＳ Ｐゴシック"/>
              </a:rPr>
              <a:t>大学・専修学校への進学等</a:t>
            </a:r>
          </a:p>
        </p:txBody>
      </p:sp>
      <p:sp>
        <p:nvSpPr>
          <p:cNvPr id="52" name="正方形/長方形 51"/>
          <p:cNvSpPr/>
          <p:nvPr/>
        </p:nvSpPr>
        <p:spPr>
          <a:xfrm>
            <a:off x="185125" y="2299029"/>
            <a:ext cx="864095" cy="38577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440" name="AutoShape 9"/>
          <p:cNvSpPr>
            <a:spLocks noChangeArrowheads="1"/>
          </p:cNvSpPr>
          <p:nvPr/>
        </p:nvSpPr>
        <p:spPr bwMode="auto">
          <a:xfrm>
            <a:off x="1840898" y="5074797"/>
            <a:ext cx="4068296" cy="523805"/>
          </a:xfrm>
          <a:prstGeom prst="upArrow">
            <a:avLst>
              <a:gd name="adj1" fmla="val 62094"/>
              <a:gd name="adj2" fmla="val 51871"/>
            </a:avLst>
          </a:prstGeom>
          <a:solidFill>
            <a:schemeClr val="bg1"/>
          </a:solidFill>
          <a:ln w="9525">
            <a:solidFill>
              <a:schemeClr val="tx1"/>
            </a:solidFill>
            <a:miter lim="800000"/>
            <a:headEnd/>
            <a:tailEnd/>
          </a:ln>
          <a:extLst/>
        </p:spPr>
        <p:txBody>
          <a:bodyPr vert="eaVert" wrap="none" lIns="84402" tIns="42201" rIns="84402" bIns="42201" anchor="ctr"/>
          <a:lstStyle/>
          <a:p>
            <a:endParaRPr lang="ja-JP" altLang="en-US" sz="1108">
              <a:solidFill>
                <a:srgbClr val="000000"/>
              </a:solidFill>
              <a:latin typeface="Calibri"/>
              <a:ea typeface="ＭＳ Ｐゴシック"/>
            </a:endParaRPr>
          </a:p>
        </p:txBody>
      </p:sp>
      <p:sp>
        <p:nvSpPr>
          <p:cNvPr id="45" name="テキスト ボックス 44"/>
          <p:cNvSpPr txBox="1"/>
          <p:nvPr/>
        </p:nvSpPr>
        <p:spPr>
          <a:xfrm>
            <a:off x="114227" y="6322811"/>
            <a:ext cx="7118911" cy="225524"/>
          </a:xfrm>
          <a:prstGeom prst="rect">
            <a:avLst/>
          </a:prstGeom>
          <a:noFill/>
        </p:spPr>
        <p:txBody>
          <a:bodyPr wrap="square" lIns="82687" tIns="41345" rIns="82687" bIns="41345" rtlCol="0">
            <a:spAutoFit/>
          </a:bodyPr>
          <a:lstStyle/>
          <a:p>
            <a:r>
              <a:rPr lang="en-US" altLang="ja-JP" sz="923" dirty="0">
                <a:solidFill>
                  <a:prstClr val="black"/>
                </a:solidFill>
                <a:ea typeface="ＭＳ Ｐゴシック"/>
              </a:rPr>
              <a:t>【</a:t>
            </a:r>
            <a:r>
              <a:rPr lang="ja-JP" altLang="en-US" sz="923" dirty="0">
                <a:solidFill>
                  <a:prstClr val="black"/>
                </a:solidFill>
                <a:ea typeface="ＭＳ Ｐゴシック"/>
              </a:rPr>
              <a:t>出典</a:t>
            </a:r>
            <a:r>
              <a:rPr lang="en-US" altLang="ja-JP" sz="923" dirty="0">
                <a:solidFill>
                  <a:prstClr val="black"/>
                </a:solidFill>
                <a:ea typeface="ＭＳ Ｐゴシック"/>
              </a:rPr>
              <a:t>】</a:t>
            </a:r>
            <a:r>
              <a:rPr lang="ja-JP" altLang="en-US" sz="923" dirty="0">
                <a:solidFill>
                  <a:prstClr val="black"/>
                </a:solidFill>
                <a:ea typeface="ＭＳ Ｐゴシック"/>
              </a:rPr>
              <a:t>社会福祉施設等調査、国保連データ、学校基本調査、障害者雇用状況調査、患者調査、生活のしづらさなどに関する調査　等</a:t>
            </a:r>
          </a:p>
        </p:txBody>
      </p:sp>
      <p:sp>
        <p:nvSpPr>
          <p:cNvPr id="54" name="Text Box 34"/>
          <p:cNvSpPr txBox="1">
            <a:spLocks noChangeArrowheads="1"/>
          </p:cNvSpPr>
          <p:nvPr/>
        </p:nvSpPr>
        <p:spPr bwMode="auto">
          <a:xfrm>
            <a:off x="1447961" y="3229479"/>
            <a:ext cx="4232031" cy="1534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4402" tIns="42201" rIns="84402" bIns="42201">
            <a:spAutoFit/>
          </a:bodyPr>
          <a:lstStyle>
            <a:lvl1pPr eaLnBrk="0" hangingPunct="0">
              <a:tabLst>
                <a:tab pos="2962275" algn="l"/>
              </a:tabLst>
              <a:defRPr kumimoji="1">
                <a:solidFill>
                  <a:schemeClr val="tx1"/>
                </a:solidFill>
                <a:latin typeface="Arial" charset="0"/>
                <a:ea typeface="ＭＳ Ｐゴシック" pitchFamily="50" charset="-128"/>
              </a:defRPr>
            </a:lvl1pPr>
            <a:lvl2pPr marL="742950" indent="-285750" eaLnBrk="0" hangingPunct="0">
              <a:tabLst>
                <a:tab pos="2962275" algn="l"/>
              </a:tabLst>
              <a:defRPr kumimoji="1">
                <a:solidFill>
                  <a:schemeClr val="tx1"/>
                </a:solidFill>
                <a:latin typeface="Arial" charset="0"/>
                <a:ea typeface="ＭＳ Ｐゴシック" pitchFamily="50" charset="-128"/>
              </a:defRPr>
            </a:lvl2pPr>
            <a:lvl3pPr marL="1143000" indent="-228600" eaLnBrk="0" hangingPunct="0">
              <a:tabLst>
                <a:tab pos="2962275" algn="l"/>
              </a:tabLst>
              <a:defRPr kumimoji="1">
                <a:solidFill>
                  <a:schemeClr val="tx1"/>
                </a:solidFill>
                <a:latin typeface="Arial" charset="0"/>
                <a:ea typeface="ＭＳ Ｐゴシック" pitchFamily="50" charset="-128"/>
              </a:defRPr>
            </a:lvl3pPr>
            <a:lvl4pPr marL="1600200" indent="-228600" eaLnBrk="0" hangingPunct="0">
              <a:tabLst>
                <a:tab pos="2962275" algn="l"/>
              </a:tabLst>
              <a:defRPr kumimoji="1">
                <a:solidFill>
                  <a:schemeClr val="tx1"/>
                </a:solidFill>
                <a:latin typeface="Arial" charset="0"/>
                <a:ea typeface="ＭＳ Ｐゴシック" pitchFamily="50" charset="-128"/>
              </a:defRPr>
            </a:lvl4pPr>
            <a:lvl5pPr marL="2057400" indent="-228600" eaLnBrk="0" hangingPunct="0">
              <a:tabLst>
                <a:tab pos="2962275" algn="l"/>
              </a:tabLst>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tabLst>
                <a:tab pos="2962275" algn="l"/>
              </a:tabLs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tabLst>
                <a:tab pos="2962275" algn="l"/>
              </a:tabLs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tabLst>
                <a:tab pos="2962275" algn="l"/>
              </a:tabLs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tabLst>
                <a:tab pos="2962275" algn="l"/>
              </a:tabLst>
              <a:defRPr kumimoji="1">
                <a:solidFill>
                  <a:schemeClr val="tx1"/>
                </a:solidFill>
                <a:latin typeface="Arial" charset="0"/>
                <a:ea typeface="ＭＳ Ｐゴシック" pitchFamily="50" charset="-128"/>
              </a:defRPr>
            </a:lvl9pPr>
          </a:lstStyle>
          <a:p>
            <a:pPr eaLnBrk="1" fontAlgn="auto" hangingPunct="1">
              <a:spcBef>
                <a:spcPct val="50000"/>
              </a:spcBef>
              <a:spcAft>
                <a:spcPts val="0"/>
              </a:spcAft>
            </a:pPr>
            <a:r>
              <a:rPr lang="ja-JP" altLang="en-US" b="1" dirty="0">
                <a:solidFill>
                  <a:srgbClr val="000000"/>
                </a:solidFill>
                <a:latin typeface="ＭＳ Ｐゴシック" pitchFamily="50" charset="-128"/>
              </a:rPr>
              <a:t>・就労移行</a:t>
            </a:r>
            <a:r>
              <a:rPr lang="ja-JP" altLang="en-US" b="1" dirty="0" smtClean="0">
                <a:solidFill>
                  <a:srgbClr val="000000"/>
                </a:solidFill>
                <a:latin typeface="ＭＳ Ｐゴシック" pitchFamily="50" charset="-128"/>
              </a:rPr>
              <a:t>支援　　　　　約　３．２万人</a:t>
            </a:r>
            <a:endParaRPr lang="en-US" altLang="ja-JP" b="1" dirty="0">
              <a:solidFill>
                <a:srgbClr val="000000"/>
              </a:solidFill>
              <a:latin typeface="ＭＳ Ｐゴシック" pitchFamily="50" charset="-128"/>
            </a:endParaRPr>
          </a:p>
          <a:p>
            <a:pPr eaLnBrk="1" fontAlgn="auto" hangingPunct="1">
              <a:spcBef>
                <a:spcPct val="50000"/>
              </a:spcBef>
              <a:spcAft>
                <a:spcPts val="0"/>
              </a:spcAft>
            </a:pPr>
            <a:r>
              <a:rPr lang="ja-JP" altLang="en-US" b="1" dirty="0">
                <a:solidFill>
                  <a:srgbClr val="000000"/>
                </a:solidFill>
                <a:latin typeface="ＭＳ Ｐゴシック" pitchFamily="50" charset="-128"/>
              </a:rPr>
              <a:t>・就労継続支援</a:t>
            </a:r>
            <a:r>
              <a:rPr lang="ja-JP" altLang="en-US" b="1" dirty="0" smtClean="0">
                <a:solidFill>
                  <a:srgbClr val="000000"/>
                </a:solidFill>
                <a:latin typeface="ＭＳ Ｐゴシック" pitchFamily="50" charset="-128"/>
              </a:rPr>
              <a:t>Ａ型　　 約</a:t>
            </a:r>
            <a:r>
              <a:rPr lang="ja-JP" altLang="en-US" b="1" dirty="0">
                <a:solidFill>
                  <a:srgbClr val="000000"/>
                </a:solidFill>
                <a:latin typeface="ＭＳ Ｐゴシック" pitchFamily="50" charset="-128"/>
              </a:rPr>
              <a:t>　６．６万人</a:t>
            </a:r>
            <a:endParaRPr lang="en-US" altLang="ja-JP" b="1" dirty="0">
              <a:solidFill>
                <a:srgbClr val="000000"/>
              </a:solidFill>
              <a:latin typeface="ＭＳ Ｐゴシック" pitchFamily="50" charset="-128"/>
            </a:endParaRPr>
          </a:p>
          <a:p>
            <a:pPr eaLnBrk="1" fontAlgn="auto" hangingPunct="1">
              <a:spcBef>
                <a:spcPct val="50000"/>
              </a:spcBef>
              <a:spcAft>
                <a:spcPts val="0"/>
              </a:spcAft>
            </a:pPr>
            <a:r>
              <a:rPr lang="ja-JP" altLang="en-US" b="1" dirty="0">
                <a:solidFill>
                  <a:srgbClr val="000000"/>
                </a:solidFill>
                <a:latin typeface="ＭＳ Ｐゴシック" pitchFamily="50" charset="-128"/>
              </a:rPr>
              <a:t>・就労継続支援</a:t>
            </a:r>
            <a:r>
              <a:rPr lang="ja-JP" altLang="en-US" b="1" dirty="0" smtClean="0">
                <a:solidFill>
                  <a:srgbClr val="000000"/>
                </a:solidFill>
                <a:latin typeface="ＭＳ Ｐゴシック" pitchFamily="50" charset="-128"/>
              </a:rPr>
              <a:t>Ｂ型     約</a:t>
            </a:r>
            <a:r>
              <a:rPr lang="ja-JP" altLang="en-US" b="1" dirty="0">
                <a:solidFill>
                  <a:srgbClr val="000000"/>
                </a:solidFill>
                <a:latin typeface="ＭＳ Ｐゴシック" pitchFamily="50" charset="-128"/>
              </a:rPr>
              <a:t>２２．４万人</a:t>
            </a:r>
            <a:endParaRPr lang="en-US" altLang="ja-JP" b="1" dirty="0">
              <a:solidFill>
                <a:srgbClr val="000000"/>
              </a:solidFill>
              <a:latin typeface="ＭＳ Ｐゴシック" pitchFamily="50" charset="-128"/>
            </a:endParaRPr>
          </a:p>
          <a:p>
            <a:pPr eaLnBrk="1" fontAlgn="auto" hangingPunct="1">
              <a:spcBef>
                <a:spcPct val="50000"/>
              </a:spcBef>
              <a:spcAft>
                <a:spcPts val="0"/>
              </a:spcAft>
            </a:pPr>
            <a:r>
              <a:rPr lang="ja-JP" altLang="en-US" sz="1477" b="1" dirty="0">
                <a:solidFill>
                  <a:srgbClr val="000000"/>
                </a:solidFill>
                <a:latin typeface="ＭＳ Ｐゴシック" pitchFamily="50" charset="-128"/>
              </a:rPr>
              <a:t>　　　　　　　　　　　　　　　　　　　　　（平成２９年３月）</a:t>
            </a:r>
            <a:endParaRPr lang="en-US" altLang="ja-JP" sz="1477" b="1" dirty="0">
              <a:solidFill>
                <a:srgbClr val="000000"/>
              </a:solidFill>
              <a:latin typeface="ＭＳ Ｐゴシック" pitchFamily="50" charset="-128"/>
            </a:endParaRPr>
          </a:p>
        </p:txBody>
      </p:sp>
      <p:grpSp>
        <p:nvGrpSpPr>
          <p:cNvPr id="3" name="グループ化 2"/>
          <p:cNvGrpSpPr/>
          <p:nvPr/>
        </p:nvGrpSpPr>
        <p:grpSpPr>
          <a:xfrm>
            <a:off x="7762509" y="3163807"/>
            <a:ext cx="1314450" cy="1129222"/>
            <a:chOff x="8409385" y="2834368"/>
            <a:chExt cx="1423988" cy="1223323"/>
          </a:xfrm>
        </p:grpSpPr>
        <p:sp>
          <p:nvSpPr>
            <p:cNvPr id="41" name="AutoShape 4"/>
            <p:cNvSpPr>
              <a:spLocks noChangeArrowheads="1"/>
            </p:cNvSpPr>
            <p:nvPr/>
          </p:nvSpPr>
          <p:spPr bwMode="auto">
            <a:xfrm>
              <a:off x="8508602" y="2835029"/>
              <a:ext cx="1225550" cy="1025771"/>
            </a:xfrm>
            <a:prstGeom prst="roundRect">
              <a:avLst>
                <a:gd name="adj" fmla="val 16667"/>
              </a:avLst>
            </a:prstGeom>
            <a:solidFill>
              <a:srgbClr val="00FFFF">
                <a:alpha val="16078"/>
              </a:srgbClr>
            </a:solidFill>
            <a:ln w="9525">
              <a:solidFill>
                <a:schemeClr val="tx1"/>
              </a:solidFill>
              <a:round/>
              <a:headEnd/>
              <a:tailEnd/>
            </a:ln>
          </p:spPr>
          <p:txBody>
            <a:bodyPr wrap="none" lIns="84402" tIns="42201" rIns="84402" bIns="42201" anchor="ctr"/>
            <a:lstStyle/>
            <a:p>
              <a:endParaRPr lang="ja-JP" altLang="en-US" sz="1108">
                <a:solidFill>
                  <a:srgbClr val="000000"/>
                </a:solidFill>
                <a:latin typeface="Calibri"/>
                <a:ea typeface="ＭＳ Ｐゴシック"/>
              </a:endParaRPr>
            </a:p>
          </p:txBody>
        </p:sp>
        <p:sp>
          <p:nvSpPr>
            <p:cNvPr id="55" name="Text Box 43"/>
            <p:cNvSpPr txBox="1">
              <a:spLocks noChangeArrowheads="1"/>
            </p:cNvSpPr>
            <p:nvPr/>
          </p:nvSpPr>
          <p:spPr bwMode="auto">
            <a:xfrm>
              <a:off x="8409385" y="2834368"/>
              <a:ext cx="1423988" cy="1223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84391" tIns="42197" rIns="84391" bIns="42197">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auto" hangingPunct="1">
                <a:spcBef>
                  <a:spcPct val="50000"/>
                </a:spcBef>
                <a:spcAft>
                  <a:spcPts val="0"/>
                </a:spcAft>
              </a:pPr>
              <a:r>
                <a:rPr lang="ja-JP" altLang="en-US" sz="1108" b="1" dirty="0">
                  <a:solidFill>
                    <a:srgbClr val="000000"/>
                  </a:solidFill>
                  <a:latin typeface="Calibri" pitchFamily="34" charset="0"/>
                </a:rPr>
                <a:t>雇用者数</a:t>
              </a:r>
            </a:p>
            <a:p>
              <a:pPr algn="ctr" eaLnBrk="1" fontAlgn="auto" hangingPunct="1">
                <a:spcBef>
                  <a:spcPct val="50000"/>
                </a:spcBef>
                <a:spcAft>
                  <a:spcPts val="0"/>
                </a:spcAft>
              </a:pPr>
              <a:r>
                <a:rPr lang="ja-JP" altLang="en-US" sz="1108" b="1" dirty="0">
                  <a:solidFill>
                    <a:srgbClr val="FF0000"/>
                  </a:solidFill>
                  <a:latin typeface="Calibri" pitchFamily="34" charset="0"/>
                </a:rPr>
                <a:t>約４９．６万人</a:t>
              </a:r>
              <a:endParaRPr lang="en-US" altLang="ja-JP" sz="1108" b="1" dirty="0">
                <a:solidFill>
                  <a:srgbClr val="FF0000"/>
                </a:solidFill>
                <a:latin typeface="Calibri" pitchFamily="34" charset="0"/>
              </a:endParaRPr>
            </a:p>
            <a:p>
              <a:pPr algn="ctr" eaLnBrk="1" fontAlgn="auto" hangingPunct="1">
                <a:spcBef>
                  <a:spcPct val="50000"/>
                </a:spcBef>
                <a:spcAft>
                  <a:spcPts val="0"/>
                </a:spcAft>
              </a:pPr>
              <a:r>
                <a:rPr lang="ja-JP" altLang="en-US" sz="923" b="1" dirty="0">
                  <a:solidFill>
                    <a:srgbClr val="FF0000"/>
                  </a:solidFill>
                  <a:latin typeface="Calibri" pitchFamily="34" charset="0"/>
                </a:rPr>
                <a:t>（平成２９年６月１日）</a:t>
              </a:r>
              <a:endParaRPr lang="en-US" altLang="ja-JP" sz="923" b="1" dirty="0">
                <a:solidFill>
                  <a:srgbClr val="FF0000"/>
                </a:solidFill>
                <a:latin typeface="Calibri" pitchFamily="34" charset="0"/>
              </a:endParaRPr>
            </a:p>
            <a:p>
              <a:pPr algn="ctr" eaLnBrk="1" fontAlgn="auto" hangingPunct="1">
                <a:spcBef>
                  <a:spcPct val="50000"/>
                </a:spcBef>
                <a:spcAft>
                  <a:spcPts val="0"/>
                </a:spcAft>
              </a:pPr>
              <a:r>
                <a:rPr lang="ja-JP" altLang="en-US" sz="1015" b="1" dirty="0">
                  <a:solidFill>
                    <a:prstClr val="black"/>
                  </a:solidFill>
                  <a:latin typeface="Calibri" pitchFamily="34" charset="0"/>
                </a:rPr>
                <a:t>＊</a:t>
              </a:r>
              <a:r>
                <a:rPr lang="en-US" altLang="ja-JP" sz="1015" b="1" dirty="0">
                  <a:solidFill>
                    <a:prstClr val="black"/>
                  </a:solidFill>
                  <a:latin typeface="Calibri" pitchFamily="34" charset="0"/>
                </a:rPr>
                <a:t>50</a:t>
              </a:r>
              <a:r>
                <a:rPr lang="ja-JP" altLang="en-US" sz="1015" b="1" dirty="0">
                  <a:solidFill>
                    <a:prstClr val="black"/>
                  </a:solidFill>
                  <a:latin typeface="Calibri" pitchFamily="34" charset="0"/>
                </a:rPr>
                <a:t>人以上企業</a:t>
              </a:r>
            </a:p>
            <a:p>
              <a:pPr algn="ctr" eaLnBrk="1" fontAlgn="auto" hangingPunct="1">
                <a:spcBef>
                  <a:spcPct val="50000"/>
                </a:spcBef>
                <a:spcAft>
                  <a:spcPts val="0"/>
                </a:spcAft>
              </a:pPr>
              <a:endParaRPr lang="en-US" altLang="ja-JP" sz="738" b="1" dirty="0">
                <a:solidFill>
                  <a:srgbClr val="FF0000"/>
                </a:solidFill>
                <a:latin typeface="Calibri" pitchFamily="34" charset="0"/>
              </a:endParaRPr>
            </a:p>
          </p:txBody>
        </p:sp>
      </p:grpSp>
      <p:sp>
        <p:nvSpPr>
          <p:cNvPr id="57" name="Text Box 11"/>
          <p:cNvSpPr txBox="1">
            <a:spLocks noChangeArrowheads="1"/>
          </p:cNvSpPr>
          <p:nvPr/>
        </p:nvSpPr>
        <p:spPr bwMode="auto">
          <a:xfrm>
            <a:off x="2562226" y="5081045"/>
            <a:ext cx="2697945" cy="532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4402" tIns="42201" rIns="84402" bIns="42201" anchor="ct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auto" hangingPunct="1">
              <a:spcBef>
                <a:spcPct val="50000"/>
              </a:spcBef>
              <a:spcAft>
                <a:spcPts val="0"/>
              </a:spcAft>
            </a:pPr>
            <a:r>
              <a:rPr lang="en-US" altLang="ja-JP" b="1" u="sng" dirty="0">
                <a:solidFill>
                  <a:srgbClr val="000000"/>
                </a:solidFill>
                <a:latin typeface="Calibri" pitchFamily="34" charset="0"/>
              </a:rPr>
              <a:t>12,844</a:t>
            </a:r>
            <a:r>
              <a:rPr lang="ja-JP" altLang="en-US" b="1" u="sng" dirty="0">
                <a:solidFill>
                  <a:srgbClr val="000000"/>
                </a:solidFill>
                <a:latin typeface="Calibri" pitchFamily="34" charset="0"/>
              </a:rPr>
              <a:t>人</a:t>
            </a:r>
            <a:r>
              <a:rPr lang="en-US" altLang="ja-JP" b="1" u="sng" dirty="0">
                <a:solidFill>
                  <a:srgbClr val="000000"/>
                </a:solidFill>
                <a:latin typeface="Calibri" pitchFamily="34" charset="0"/>
              </a:rPr>
              <a:t>/</a:t>
            </a:r>
            <a:r>
              <a:rPr lang="ja-JP" altLang="en-US" b="1" u="sng" dirty="0">
                <a:solidFill>
                  <a:srgbClr val="000000"/>
                </a:solidFill>
                <a:latin typeface="Calibri" pitchFamily="34" charset="0"/>
              </a:rPr>
              <a:t>年</a:t>
            </a:r>
            <a:endParaRPr lang="en-US" altLang="ja-JP" b="1" u="sng" dirty="0">
              <a:solidFill>
                <a:srgbClr val="000000"/>
              </a:solidFill>
              <a:latin typeface="Calibri" pitchFamily="34" charset="0"/>
            </a:endParaRPr>
          </a:p>
          <a:p>
            <a:pPr algn="ctr" eaLnBrk="1" fontAlgn="auto" hangingPunct="1">
              <a:spcBef>
                <a:spcPts val="0"/>
              </a:spcBef>
              <a:spcAft>
                <a:spcPts val="0"/>
              </a:spcAft>
            </a:pPr>
            <a:r>
              <a:rPr lang="ja-JP" altLang="en-US" sz="1108" b="1" dirty="0">
                <a:solidFill>
                  <a:srgbClr val="000000"/>
                </a:solidFill>
                <a:latin typeface="Calibri" pitchFamily="34" charset="0"/>
              </a:rPr>
              <a:t>（うち就労系障害福祉サービス　</a:t>
            </a:r>
            <a:r>
              <a:rPr lang="en-US" altLang="ja-JP" sz="1108" b="1" dirty="0">
                <a:solidFill>
                  <a:srgbClr val="000000"/>
                </a:solidFill>
                <a:latin typeface="Calibri" pitchFamily="34" charset="0"/>
              </a:rPr>
              <a:t>6,434</a:t>
            </a:r>
            <a:r>
              <a:rPr lang="ja-JP" altLang="en-US" sz="1108" b="1" dirty="0">
                <a:solidFill>
                  <a:srgbClr val="000000"/>
                </a:solidFill>
                <a:latin typeface="Calibri" pitchFamily="34" charset="0"/>
              </a:rPr>
              <a:t>人）</a:t>
            </a:r>
          </a:p>
        </p:txBody>
      </p:sp>
      <p:sp>
        <p:nvSpPr>
          <p:cNvPr id="58" name="Text Box 14"/>
          <p:cNvSpPr txBox="1">
            <a:spLocks noChangeArrowheads="1"/>
          </p:cNvSpPr>
          <p:nvPr/>
        </p:nvSpPr>
        <p:spPr bwMode="auto">
          <a:xfrm>
            <a:off x="6301188" y="5720243"/>
            <a:ext cx="1296866" cy="36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4402" tIns="42201" rIns="84402" bIns="4220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auto" hangingPunct="1">
              <a:spcBef>
                <a:spcPct val="50000"/>
              </a:spcBef>
              <a:spcAft>
                <a:spcPts val="0"/>
              </a:spcAft>
            </a:pPr>
            <a:r>
              <a:rPr lang="en-US" altLang="ja-JP" b="1" u="sng" dirty="0">
                <a:solidFill>
                  <a:srgbClr val="000000"/>
                </a:solidFill>
                <a:latin typeface="Calibri" pitchFamily="34" charset="0"/>
              </a:rPr>
              <a:t>6,411</a:t>
            </a:r>
            <a:r>
              <a:rPr lang="ja-JP" altLang="en-US" b="1" u="sng" dirty="0">
                <a:solidFill>
                  <a:srgbClr val="000000"/>
                </a:solidFill>
                <a:latin typeface="Calibri" pitchFamily="34" charset="0"/>
              </a:rPr>
              <a:t>人</a:t>
            </a:r>
            <a:r>
              <a:rPr lang="en-US" altLang="ja-JP" b="1" u="sng" dirty="0">
                <a:solidFill>
                  <a:srgbClr val="000000"/>
                </a:solidFill>
                <a:latin typeface="Calibri" pitchFamily="34" charset="0"/>
              </a:rPr>
              <a:t>/</a:t>
            </a:r>
            <a:r>
              <a:rPr lang="ja-JP" altLang="en-US" b="1" u="sng" dirty="0">
                <a:solidFill>
                  <a:srgbClr val="000000"/>
                </a:solidFill>
                <a:latin typeface="Calibri" pitchFamily="34" charset="0"/>
              </a:rPr>
              <a:t>年</a:t>
            </a:r>
          </a:p>
        </p:txBody>
      </p:sp>
      <p:sp>
        <p:nvSpPr>
          <p:cNvPr id="59" name="Text Box 20"/>
          <p:cNvSpPr txBox="1">
            <a:spLocks noChangeArrowheads="1"/>
          </p:cNvSpPr>
          <p:nvPr/>
        </p:nvSpPr>
        <p:spPr bwMode="auto">
          <a:xfrm>
            <a:off x="1437508" y="5664451"/>
            <a:ext cx="1082200" cy="36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4402" tIns="42201" rIns="84402" bIns="4220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auto" hangingPunct="1">
              <a:spcBef>
                <a:spcPct val="50000"/>
              </a:spcBef>
              <a:spcAft>
                <a:spcPts val="0"/>
              </a:spcAft>
            </a:pPr>
            <a:r>
              <a:rPr lang="en-US" altLang="ja-JP" b="1" u="sng" dirty="0">
                <a:solidFill>
                  <a:srgbClr val="000000"/>
                </a:solidFill>
                <a:latin typeface="Calibri" pitchFamily="34" charset="0"/>
              </a:rPr>
              <a:t>777</a:t>
            </a:r>
            <a:r>
              <a:rPr lang="ja-JP" altLang="en-US" b="1" u="sng" dirty="0">
                <a:solidFill>
                  <a:srgbClr val="000000"/>
                </a:solidFill>
                <a:latin typeface="Calibri" pitchFamily="34" charset="0"/>
              </a:rPr>
              <a:t>人</a:t>
            </a:r>
            <a:r>
              <a:rPr lang="en-US" altLang="ja-JP" b="1" u="sng" dirty="0">
                <a:solidFill>
                  <a:srgbClr val="000000"/>
                </a:solidFill>
                <a:latin typeface="Calibri" pitchFamily="34" charset="0"/>
              </a:rPr>
              <a:t>/</a:t>
            </a:r>
            <a:r>
              <a:rPr lang="ja-JP" altLang="en-US" b="1" u="sng" dirty="0">
                <a:solidFill>
                  <a:srgbClr val="000000"/>
                </a:solidFill>
                <a:latin typeface="Calibri" pitchFamily="34" charset="0"/>
              </a:rPr>
              <a:t>年</a:t>
            </a:r>
          </a:p>
        </p:txBody>
      </p:sp>
      <p:sp>
        <p:nvSpPr>
          <p:cNvPr id="60" name="Text Box 13"/>
          <p:cNvSpPr txBox="1">
            <a:spLocks noChangeArrowheads="1"/>
          </p:cNvSpPr>
          <p:nvPr/>
        </p:nvSpPr>
        <p:spPr bwMode="auto">
          <a:xfrm>
            <a:off x="2596663" y="5662483"/>
            <a:ext cx="3080238" cy="596585"/>
          </a:xfrm>
          <a:prstGeom prst="rect">
            <a:avLst/>
          </a:prstGeom>
          <a:noFill/>
          <a:ln w="9525">
            <a:noFill/>
            <a:miter lim="800000"/>
            <a:headEnd/>
            <a:tailEnd/>
          </a:ln>
          <a:effectLst/>
        </p:spPr>
        <p:txBody>
          <a:bodyPr wrap="square" lIns="84402" tIns="42201" rIns="84402" bIns="42201">
            <a:spAutoFit/>
          </a:bodyPr>
          <a:lstStyle/>
          <a:p>
            <a:pPr algn="ctr" fontAlgn="auto">
              <a:spcBef>
                <a:spcPct val="50000"/>
              </a:spcBef>
              <a:spcAft>
                <a:spcPts val="0"/>
              </a:spcAft>
              <a:defRPr/>
            </a:pPr>
            <a:r>
              <a:rPr lang="ja-JP" altLang="en-US" sz="1846" b="1" u="sng" dirty="0">
                <a:solidFill>
                  <a:srgbClr val="000000"/>
                </a:solidFill>
                <a:latin typeface="Calibri"/>
                <a:ea typeface="ＭＳ Ｐゴシック"/>
              </a:rPr>
              <a:t>特別支援学校</a:t>
            </a:r>
          </a:p>
          <a:p>
            <a:pPr algn="ctr" fontAlgn="auto">
              <a:spcBef>
                <a:spcPts val="0"/>
              </a:spcBef>
              <a:spcAft>
                <a:spcPts val="0"/>
              </a:spcAft>
              <a:defRPr/>
            </a:pPr>
            <a:r>
              <a:rPr lang="ja-JP" altLang="en-US" sz="1292" b="1" u="sng" dirty="0">
                <a:solidFill>
                  <a:srgbClr val="000000"/>
                </a:solidFill>
                <a:latin typeface="ＭＳ Ｐゴシック" pitchFamily="50" charset="-128"/>
                <a:ea typeface="ＭＳ Ｐゴシック"/>
              </a:rPr>
              <a:t>卒業生</a:t>
            </a:r>
            <a:r>
              <a:rPr lang="en-US" altLang="ja-JP" sz="1477" b="1" u="sng" dirty="0">
                <a:solidFill>
                  <a:srgbClr val="000000"/>
                </a:solidFill>
                <a:latin typeface="Calibri"/>
                <a:ea typeface="ＭＳ Ｐゴシック"/>
              </a:rPr>
              <a:t>21,292</a:t>
            </a:r>
            <a:r>
              <a:rPr lang="ja-JP" altLang="en-US" sz="1292" b="1" u="sng" dirty="0">
                <a:solidFill>
                  <a:srgbClr val="000000"/>
                </a:solidFill>
                <a:latin typeface="ＭＳ Ｐゴシック" pitchFamily="50" charset="-128"/>
                <a:ea typeface="ＭＳ Ｐゴシック"/>
              </a:rPr>
              <a:t>人（平成２９年３月卒）</a:t>
            </a:r>
          </a:p>
        </p:txBody>
      </p:sp>
      <p:grpSp>
        <p:nvGrpSpPr>
          <p:cNvPr id="6" name="グループ化 5"/>
          <p:cNvGrpSpPr/>
          <p:nvPr/>
        </p:nvGrpSpPr>
        <p:grpSpPr>
          <a:xfrm>
            <a:off x="7762509" y="4427564"/>
            <a:ext cx="1314450" cy="1194910"/>
            <a:chOff x="8409385" y="4438770"/>
            <a:chExt cx="1423988" cy="1294486"/>
          </a:xfrm>
        </p:grpSpPr>
        <p:grpSp>
          <p:nvGrpSpPr>
            <p:cNvPr id="4" name="グループ化 3"/>
            <p:cNvGrpSpPr/>
            <p:nvPr/>
          </p:nvGrpSpPr>
          <p:grpSpPr>
            <a:xfrm>
              <a:off x="8409385" y="4438770"/>
              <a:ext cx="1423988" cy="1294486"/>
              <a:chOff x="8409385" y="4438770"/>
              <a:chExt cx="1423988" cy="1294486"/>
            </a:xfrm>
          </p:grpSpPr>
          <p:sp>
            <p:nvSpPr>
              <p:cNvPr id="18436" name="AutoShape 4"/>
              <p:cNvSpPr>
                <a:spLocks noChangeArrowheads="1"/>
              </p:cNvSpPr>
              <p:nvPr/>
            </p:nvSpPr>
            <p:spPr bwMode="auto">
              <a:xfrm>
                <a:off x="8508602" y="4438770"/>
                <a:ext cx="1225550" cy="1294486"/>
              </a:xfrm>
              <a:prstGeom prst="roundRect">
                <a:avLst>
                  <a:gd name="adj" fmla="val 16667"/>
                </a:avLst>
              </a:prstGeom>
              <a:solidFill>
                <a:srgbClr val="00FFFF">
                  <a:alpha val="16078"/>
                </a:srgbClr>
              </a:solidFill>
              <a:ln w="9525">
                <a:solidFill>
                  <a:schemeClr val="tx1"/>
                </a:solidFill>
                <a:round/>
                <a:headEnd/>
                <a:tailEnd/>
              </a:ln>
            </p:spPr>
            <p:txBody>
              <a:bodyPr wrap="none" lIns="84402" tIns="42201" rIns="84402" bIns="42201" anchor="ctr"/>
              <a:lstStyle/>
              <a:p>
                <a:endParaRPr lang="ja-JP" altLang="en-US" sz="1108">
                  <a:solidFill>
                    <a:srgbClr val="000000"/>
                  </a:solidFill>
                  <a:latin typeface="Calibri"/>
                  <a:ea typeface="ＭＳ Ｐゴシック"/>
                </a:endParaRPr>
              </a:p>
            </p:txBody>
          </p:sp>
          <p:sp>
            <p:nvSpPr>
              <p:cNvPr id="18460" name="正方形/長方形 44"/>
              <p:cNvSpPr>
                <a:spLocks noChangeArrowheads="1"/>
              </p:cNvSpPr>
              <p:nvPr/>
            </p:nvSpPr>
            <p:spPr bwMode="auto">
              <a:xfrm>
                <a:off x="8612576" y="5415542"/>
                <a:ext cx="1071562" cy="168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round/>
                    <a:headEnd/>
                    <a:tailEnd/>
                  </a14:hiddenLine>
                </a:ext>
              </a:extLst>
            </p:spPr>
            <p:txBody>
              <a:bodyPr lIns="33971" tIns="6792" rIns="33971" bIns="6792"/>
              <a:lstStyle/>
              <a:p>
                <a:pPr marL="109901" indent="-109901" algn="ctr" defTabSz="805940"/>
                <a:r>
                  <a:rPr lang="ja-JP" altLang="en-US" sz="1108" b="1" dirty="0">
                    <a:solidFill>
                      <a:srgbClr val="FF0000"/>
                    </a:solidFill>
                    <a:latin typeface="Calibri"/>
                    <a:ea typeface="ＭＳ Ｐゴシック"/>
                  </a:rPr>
                  <a:t>（平成２８年度）</a:t>
                </a:r>
              </a:p>
            </p:txBody>
          </p:sp>
          <p:sp>
            <p:nvSpPr>
              <p:cNvPr id="56" name="Text Box 43"/>
              <p:cNvSpPr txBox="1">
                <a:spLocks noChangeArrowheads="1"/>
              </p:cNvSpPr>
              <p:nvPr/>
            </p:nvSpPr>
            <p:spPr bwMode="auto">
              <a:xfrm>
                <a:off x="8409385" y="4562558"/>
                <a:ext cx="1423988" cy="7388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84391" tIns="42197" rIns="84391" bIns="42197">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auto" hangingPunct="1">
                  <a:spcBef>
                    <a:spcPct val="50000"/>
                  </a:spcBef>
                  <a:spcAft>
                    <a:spcPts val="0"/>
                  </a:spcAft>
                </a:pPr>
                <a:r>
                  <a:rPr lang="ja-JP" altLang="en-US" sz="1108" b="1" dirty="0">
                    <a:solidFill>
                      <a:srgbClr val="000000"/>
                    </a:solidFill>
                    <a:latin typeface="Calibri" pitchFamily="34" charset="0"/>
                  </a:rPr>
                  <a:t>ハローワークからの紹介就職件数</a:t>
                </a:r>
              </a:p>
              <a:p>
                <a:pPr algn="ctr" eaLnBrk="1" fontAlgn="auto" hangingPunct="1">
                  <a:spcBef>
                    <a:spcPct val="50000"/>
                  </a:spcBef>
                  <a:spcAft>
                    <a:spcPts val="0"/>
                  </a:spcAft>
                </a:pPr>
                <a:r>
                  <a:rPr lang="ja-JP" altLang="en-US" sz="1108" b="1" dirty="0">
                    <a:solidFill>
                      <a:srgbClr val="FF0000"/>
                    </a:solidFill>
                    <a:latin typeface="Calibri" pitchFamily="34" charset="0"/>
                  </a:rPr>
                  <a:t>９３，２２９件</a:t>
                </a:r>
              </a:p>
            </p:txBody>
          </p:sp>
        </p:grpSp>
        <p:sp>
          <p:nvSpPr>
            <p:cNvPr id="53" name="正方形/長方形 44"/>
            <p:cNvSpPr>
              <a:spLocks noChangeArrowheads="1"/>
            </p:cNvSpPr>
            <p:nvPr/>
          </p:nvSpPr>
          <p:spPr bwMode="auto">
            <a:xfrm>
              <a:off x="8481392" y="5229200"/>
              <a:ext cx="1224136" cy="168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round/>
                  <a:headEnd/>
                  <a:tailEnd/>
                </a14:hiddenLine>
              </a:ext>
            </a:extLst>
          </p:spPr>
          <p:txBody>
            <a:bodyPr lIns="33971" tIns="6792" rIns="33971" bIns="6792"/>
            <a:lstStyle/>
            <a:p>
              <a:pPr marL="109901" indent="-109901" algn="ctr" defTabSz="805940"/>
              <a:r>
                <a:rPr lang="en-US" altLang="ja-JP" sz="923" dirty="0">
                  <a:solidFill>
                    <a:prstClr val="black"/>
                  </a:solidFill>
                  <a:latin typeface="Calibri"/>
                  <a:ea typeface="ＭＳ Ｐゴシック"/>
                </a:rPr>
                <a:t>※A</a:t>
              </a:r>
              <a:r>
                <a:rPr lang="ja-JP" altLang="en-US" sz="923" dirty="0">
                  <a:solidFill>
                    <a:prstClr val="black"/>
                  </a:solidFill>
                  <a:latin typeface="Calibri"/>
                  <a:ea typeface="ＭＳ Ｐゴシック"/>
                </a:rPr>
                <a:t>型：</a:t>
              </a:r>
              <a:r>
                <a:rPr lang="en-US" altLang="ja-JP" sz="923" dirty="0">
                  <a:solidFill>
                    <a:prstClr val="black"/>
                  </a:solidFill>
                  <a:latin typeface="Calibri"/>
                  <a:ea typeface="ＭＳ Ｐゴシック"/>
                </a:rPr>
                <a:t>21,607</a:t>
              </a:r>
              <a:r>
                <a:rPr lang="ja-JP" altLang="en-US" sz="923" dirty="0">
                  <a:solidFill>
                    <a:prstClr val="black"/>
                  </a:solidFill>
                  <a:latin typeface="Calibri"/>
                  <a:ea typeface="ＭＳ Ｐゴシック"/>
                </a:rPr>
                <a:t>件</a:t>
              </a:r>
            </a:p>
          </p:txBody>
        </p:sp>
      </p:grpSp>
      <p:sp>
        <p:nvSpPr>
          <p:cNvPr id="7" name="スライド番号プレースホルダー 6"/>
          <p:cNvSpPr>
            <a:spLocks noGrp="1"/>
          </p:cNvSpPr>
          <p:nvPr>
            <p:ph type="sldNum" sz="quarter" idx="12"/>
          </p:nvPr>
        </p:nvSpPr>
        <p:spPr>
          <a:xfrm>
            <a:off x="7086633" y="6528497"/>
            <a:ext cx="2057400" cy="365125"/>
          </a:xfrm>
        </p:spPr>
        <p:txBody>
          <a:bodyPr/>
          <a:lstStyle/>
          <a:p>
            <a:pPr>
              <a:defRPr/>
            </a:pPr>
            <a:fld id="{431CAECD-5926-4741-A906-A08E04809A27}" type="slidenum">
              <a:rPr lang="en-US" altLang="ja-JP" smtClean="0"/>
              <a:pPr>
                <a:defRPr/>
              </a:pPr>
              <a:t>104</a:t>
            </a:fld>
            <a:endParaRPr lang="en-US" altLang="ja-JP"/>
          </a:p>
        </p:txBody>
      </p:sp>
      <p:sp>
        <p:nvSpPr>
          <p:cNvPr id="61"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13902856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7"/>
          <p:cNvSpPr txBox="1">
            <a:spLocks/>
          </p:cNvSpPr>
          <p:nvPr/>
        </p:nvSpPr>
        <p:spPr bwMode="auto">
          <a:xfrm>
            <a:off x="33" y="238493"/>
            <a:ext cx="9144000" cy="465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4087" tIns="42043" rIns="84087" bIns="42043"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5970" algn="ctr" rtl="0" fontAlgn="base">
              <a:spcBef>
                <a:spcPct val="0"/>
              </a:spcBef>
              <a:spcAft>
                <a:spcPct val="0"/>
              </a:spcAft>
              <a:defRPr kumimoji="1" sz="4400">
                <a:solidFill>
                  <a:schemeClr val="tx1"/>
                </a:solidFill>
                <a:latin typeface="Calibri" pitchFamily="34" charset="0"/>
                <a:ea typeface="ＭＳ Ｐゴシック" charset="-128"/>
              </a:defRPr>
            </a:lvl6pPr>
            <a:lvl7pPr marL="911945" algn="ctr" rtl="0" fontAlgn="base">
              <a:spcBef>
                <a:spcPct val="0"/>
              </a:spcBef>
              <a:spcAft>
                <a:spcPct val="0"/>
              </a:spcAft>
              <a:defRPr kumimoji="1" sz="4400">
                <a:solidFill>
                  <a:schemeClr val="tx1"/>
                </a:solidFill>
                <a:latin typeface="Calibri" pitchFamily="34" charset="0"/>
                <a:ea typeface="ＭＳ Ｐゴシック" charset="-128"/>
              </a:defRPr>
            </a:lvl7pPr>
            <a:lvl8pPr marL="1367920" algn="ctr" rtl="0" fontAlgn="base">
              <a:spcBef>
                <a:spcPct val="0"/>
              </a:spcBef>
              <a:spcAft>
                <a:spcPct val="0"/>
              </a:spcAft>
              <a:defRPr kumimoji="1" sz="4400">
                <a:solidFill>
                  <a:schemeClr val="tx1"/>
                </a:solidFill>
                <a:latin typeface="Calibri" pitchFamily="34" charset="0"/>
                <a:ea typeface="ＭＳ Ｐゴシック" charset="-128"/>
              </a:defRPr>
            </a:lvl8pPr>
            <a:lvl9pPr marL="1823892" algn="ctr" rtl="0" fontAlgn="base">
              <a:spcBef>
                <a:spcPct val="0"/>
              </a:spcBef>
              <a:spcAft>
                <a:spcPct val="0"/>
              </a:spcAft>
              <a:defRPr kumimoji="1" sz="4400">
                <a:solidFill>
                  <a:schemeClr val="tx1"/>
                </a:solidFill>
                <a:latin typeface="Calibri" pitchFamily="34" charset="0"/>
                <a:ea typeface="ＭＳ Ｐゴシック" charset="-128"/>
              </a:defRPr>
            </a:lvl9pPr>
          </a:lstStyle>
          <a:p>
            <a:r>
              <a:rPr lang="ja-JP" altLang="en-US" sz="2215" dirty="0">
                <a:solidFill>
                  <a:srgbClr val="002060"/>
                </a:solidFill>
                <a:latin typeface="HGP創英角ｺﾞｼｯｸUB" panose="020B0900000000000000" pitchFamily="50" charset="-128"/>
                <a:ea typeface="HGP創英角ｺﾞｼｯｸUB" panose="020B0900000000000000" pitchFamily="50" charset="-128"/>
              </a:rPr>
              <a:t>就労移行支援事業による一般就労への移行率別の施設割合の推移</a:t>
            </a:r>
          </a:p>
        </p:txBody>
      </p:sp>
      <p:sp>
        <p:nvSpPr>
          <p:cNvPr id="2" name="正方形/長方形 1"/>
          <p:cNvSpPr/>
          <p:nvPr/>
        </p:nvSpPr>
        <p:spPr>
          <a:xfrm>
            <a:off x="52136" y="836828"/>
            <a:ext cx="9038769" cy="59259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marL="165983" indent="-421589" fontAlgn="auto">
              <a:spcBef>
                <a:spcPts val="0"/>
              </a:spcBef>
              <a:spcAft>
                <a:spcPts val="0"/>
              </a:spcAft>
            </a:pPr>
            <a:r>
              <a:rPr lang="ja-JP" altLang="en-US" sz="1385" dirty="0">
                <a:solidFill>
                  <a:prstClr val="black"/>
                </a:solidFill>
              </a:rPr>
              <a:t>○　一般就労への移行率が２０％以上の就労移行支援事業所の割合は、５１．９％である。一方で、移行率が０％の事業所が３割弱となっている。　</a:t>
            </a:r>
          </a:p>
        </p:txBody>
      </p:sp>
      <p:grpSp>
        <p:nvGrpSpPr>
          <p:cNvPr id="25" name="グループ化 10"/>
          <p:cNvGrpSpPr>
            <a:grpSpLocks/>
          </p:cNvGrpSpPr>
          <p:nvPr/>
        </p:nvGrpSpPr>
        <p:grpSpPr bwMode="auto">
          <a:xfrm>
            <a:off x="74" y="704306"/>
            <a:ext cx="9144000" cy="65943"/>
            <a:chOff x="0" y="188640"/>
            <a:chExt cx="9144000" cy="72008"/>
          </a:xfrm>
        </p:grpSpPr>
        <p:cxnSp>
          <p:nvCxnSpPr>
            <p:cNvPr id="27" name="直線コネクタ 26"/>
            <p:cNvCxnSpPr/>
            <p:nvPr/>
          </p:nvCxnSpPr>
          <p:spPr>
            <a:xfrm>
              <a:off x="0" y="188640"/>
              <a:ext cx="9144000" cy="0"/>
            </a:xfrm>
            <a:prstGeom prst="line">
              <a:avLst/>
            </a:prstGeom>
            <a:noFill/>
            <a:ln w="9525" cap="flat" cmpd="sng" algn="ctr">
              <a:solidFill>
                <a:srgbClr val="99CCFF"/>
              </a:solidFill>
              <a:prstDash val="solid"/>
            </a:ln>
            <a:effectLst/>
          </p:spPr>
        </p:cxnSp>
        <p:cxnSp>
          <p:nvCxnSpPr>
            <p:cNvPr id="28" name="直線コネクタ 27"/>
            <p:cNvCxnSpPr/>
            <p:nvPr/>
          </p:nvCxnSpPr>
          <p:spPr>
            <a:xfrm>
              <a:off x="0" y="260648"/>
              <a:ext cx="9144000" cy="0"/>
            </a:xfrm>
            <a:prstGeom prst="line">
              <a:avLst/>
            </a:prstGeom>
            <a:noFill/>
            <a:ln w="57150" cap="flat" cmpd="sng" algn="ctr">
              <a:solidFill>
                <a:srgbClr val="99CCFF"/>
              </a:solidFill>
              <a:prstDash val="solid"/>
            </a:ln>
            <a:effectLst/>
          </p:spPr>
        </p:cxnSp>
      </p:gr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902" y="-205520"/>
            <a:ext cx="9477430" cy="67308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左中かっこ 11"/>
          <p:cNvSpPr/>
          <p:nvPr/>
        </p:nvSpPr>
        <p:spPr>
          <a:xfrm rot="16200000">
            <a:off x="6879231" y="1906703"/>
            <a:ext cx="199408" cy="3323444"/>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84315" tIns="42157" rIns="84315" bIns="42157"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sz="1015">
              <a:solidFill>
                <a:srgbClr val="000000"/>
              </a:solidFill>
            </a:endParaRPr>
          </a:p>
        </p:txBody>
      </p:sp>
      <p:sp>
        <p:nvSpPr>
          <p:cNvPr id="10" name="左中かっこ 9"/>
          <p:cNvSpPr/>
          <p:nvPr/>
        </p:nvSpPr>
        <p:spPr>
          <a:xfrm rot="16200000">
            <a:off x="6760264" y="1307504"/>
            <a:ext cx="199409" cy="3569552"/>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84315" tIns="42157" rIns="84315" bIns="42157"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sz="1015">
              <a:solidFill>
                <a:srgbClr val="000000"/>
              </a:solidFill>
            </a:endParaRPr>
          </a:p>
        </p:txBody>
      </p:sp>
      <p:sp>
        <p:nvSpPr>
          <p:cNvPr id="11" name="テキスト ボックス 1"/>
          <p:cNvSpPr txBox="1"/>
          <p:nvPr/>
        </p:nvSpPr>
        <p:spPr>
          <a:xfrm>
            <a:off x="5196232" y="3087945"/>
            <a:ext cx="3740143" cy="246063"/>
          </a:xfrm>
          <a:prstGeom prst="rect">
            <a:avLst/>
          </a:prstGeom>
        </p:spPr>
        <p:txBody>
          <a:bodyPr wrap="square" lIns="0" tIns="42157" rIns="0" bIns="42157"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000" dirty="0">
                <a:solidFill>
                  <a:srgbClr val="000000"/>
                </a:solidFill>
                <a:latin typeface="HGPｺﾞｼｯｸE" pitchFamily="50" charset="-128"/>
                <a:ea typeface="HGPｺﾞｼｯｸE" pitchFamily="50" charset="-128"/>
              </a:rPr>
              <a:t>一般就労への移行率が</a:t>
            </a:r>
            <a:r>
              <a:rPr lang="en-US" altLang="ja-JP" sz="1000" dirty="0">
                <a:solidFill>
                  <a:srgbClr val="000000"/>
                </a:solidFill>
                <a:latin typeface="HGPｺﾞｼｯｸE" pitchFamily="50" charset="-128"/>
                <a:ea typeface="HGPｺﾞｼｯｸE" pitchFamily="50" charset="-128"/>
              </a:rPr>
              <a:t>20%</a:t>
            </a:r>
            <a:r>
              <a:rPr lang="ja-JP" altLang="en-US" sz="1000" dirty="0">
                <a:solidFill>
                  <a:srgbClr val="000000"/>
                </a:solidFill>
                <a:latin typeface="HGPｺﾞｼｯｸE" pitchFamily="50" charset="-128"/>
                <a:ea typeface="HGPｺﾞｼｯｸE" pitchFamily="50" charset="-128"/>
              </a:rPr>
              <a:t>以上の施設　</a:t>
            </a:r>
            <a:r>
              <a:rPr lang="en-US" altLang="ja-JP" sz="10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44.9%</a:t>
            </a:r>
            <a:r>
              <a:rPr lang="ja-JP" altLang="en-US" sz="1000"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r>
              <a:rPr lang="en-US" altLang="ja-JP" sz="1000" dirty="0">
                <a:solidFill>
                  <a:prstClr val="black"/>
                </a:solidFill>
                <a:latin typeface="HGPｺﾞｼｯｸE" pitchFamily="50" charset="-128"/>
                <a:ea typeface="HGPｺﾞｼｯｸE" pitchFamily="50" charset="-128"/>
              </a:rPr>
              <a:t>(</a:t>
            </a:r>
            <a:r>
              <a:rPr lang="ja-JP" altLang="en-US" sz="1000" dirty="0">
                <a:solidFill>
                  <a:prstClr val="black"/>
                </a:solidFill>
                <a:latin typeface="HGPｺﾞｼｯｸE" pitchFamily="50" charset="-128"/>
                <a:ea typeface="HGPｺﾞｼｯｸE" pitchFamily="50" charset="-128"/>
              </a:rPr>
              <a:t>施設数</a:t>
            </a:r>
            <a:r>
              <a:rPr lang="en-US" altLang="ja-JP" sz="1000" dirty="0">
                <a:solidFill>
                  <a:prstClr val="black"/>
                </a:solidFill>
                <a:latin typeface="HGPｺﾞｼｯｸE" pitchFamily="50" charset="-128"/>
                <a:ea typeface="HGPｺﾞｼｯｸE" pitchFamily="50" charset="-128"/>
              </a:rPr>
              <a:t>1038)</a:t>
            </a:r>
            <a:r>
              <a:rPr lang="ja-JP" altLang="en-US" sz="1015"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sz="1015" dirty="0">
              <a:solidFill>
                <a:srgbClr val="000000"/>
              </a:solidFill>
              <a:latin typeface="HGPｺﾞｼｯｸE" pitchFamily="50" charset="-128"/>
              <a:ea typeface="HGPｺﾞｼｯｸE" pitchFamily="50" charset="-128"/>
            </a:endParaRPr>
          </a:p>
        </p:txBody>
      </p:sp>
      <p:sp>
        <p:nvSpPr>
          <p:cNvPr id="13" name="テキスト ボックス 1"/>
          <p:cNvSpPr txBox="1"/>
          <p:nvPr/>
        </p:nvSpPr>
        <p:spPr>
          <a:xfrm>
            <a:off x="5317213" y="3596298"/>
            <a:ext cx="3498183" cy="232639"/>
          </a:xfrm>
          <a:prstGeom prst="rect">
            <a:avLst/>
          </a:prstGeom>
        </p:spPr>
        <p:txBody>
          <a:bodyPr wrap="square" lIns="84315" tIns="42157" rIns="84315" bIns="42157"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000" dirty="0">
                <a:solidFill>
                  <a:srgbClr val="000000"/>
                </a:solidFill>
                <a:latin typeface="HGPｺﾞｼｯｸE" pitchFamily="50" charset="-128"/>
                <a:ea typeface="HGPｺﾞｼｯｸE" pitchFamily="50" charset="-128"/>
              </a:rPr>
              <a:t>一般就労への移行率が</a:t>
            </a:r>
            <a:r>
              <a:rPr lang="en-US" altLang="ja-JP" sz="1000" dirty="0">
                <a:solidFill>
                  <a:srgbClr val="000000"/>
                </a:solidFill>
                <a:latin typeface="HGPｺﾞｼｯｸE" pitchFamily="50" charset="-128"/>
                <a:ea typeface="HGPｺﾞｼｯｸE" pitchFamily="50" charset="-128"/>
              </a:rPr>
              <a:t>20%</a:t>
            </a:r>
            <a:r>
              <a:rPr lang="ja-JP" altLang="en-US" sz="1000" dirty="0">
                <a:solidFill>
                  <a:srgbClr val="000000"/>
                </a:solidFill>
                <a:latin typeface="HGPｺﾞｼｯｸE" pitchFamily="50" charset="-128"/>
                <a:ea typeface="HGPｺﾞｼｯｸE" pitchFamily="50" charset="-128"/>
              </a:rPr>
              <a:t>以上の施設　</a:t>
            </a:r>
            <a:r>
              <a:rPr lang="en-US" altLang="ja-JP" sz="10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42.5</a:t>
            </a:r>
            <a:r>
              <a:rPr lang="en-US" altLang="ja-JP" sz="1000"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a:t>
            </a:r>
            <a:r>
              <a:rPr lang="en-US" altLang="ja-JP" sz="1000" dirty="0">
                <a:solidFill>
                  <a:prstClr val="black"/>
                </a:solidFill>
                <a:latin typeface="HGPｺﾞｼｯｸE" pitchFamily="50" charset="-128"/>
                <a:ea typeface="HGPｺﾞｼｯｸE" pitchFamily="50" charset="-128"/>
              </a:rPr>
              <a:t>(</a:t>
            </a:r>
            <a:r>
              <a:rPr lang="ja-JP" altLang="en-US" sz="1000" dirty="0">
                <a:solidFill>
                  <a:prstClr val="black"/>
                </a:solidFill>
                <a:latin typeface="HGPｺﾞｼｯｸE" pitchFamily="50" charset="-128"/>
                <a:ea typeface="HGPｺﾞｼｯｸE" pitchFamily="50" charset="-128"/>
              </a:rPr>
              <a:t>施設数</a:t>
            </a:r>
            <a:r>
              <a:rPr lang="en-US" altLang="ja-JP" sz="1000" dirty="0">
                <a:solidFill>
                  <a:prstClr val="black"/>
                </a:solidFill>
                <a:latin typeface="HGPｺﾞｼｯｸE" pitchFamily="50" charset="-128"/>
                <a:ea typeface="HGPｺﾞｼｯｸE" pitchFamily="50" charset="-128"/>
              </a:rPr>
              <a:t>880</a:t>
            </a:r>
            <a:r>
              <a:rPr lang="en-US" altLang="ja-JP" sz="1015" dirty="0">
                <a:solidFill>
                  <a:prstClr val="black"/>
                </a:solidFill>
                <a:latin typeface="HGPｺﾞｼｯｸE" pitchFamily="50" charset="-128"/>
                <a:ea typeface="HGPｺﾞｼｯｸE" pitchFamily="50" charset="-128"/>
              </a:rPr>
              <a:t>)</a:t>
            </a:r>
            <a:r>
              <a:rPr lang="ja-JP" altLang="en-US" sz="1015"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sz="1015" dirty="0">
              <a:solidFill>
                <a:srgbClr val="000000"/>
              </a:solidFill>
              <a:latin typeface="HGPｺﾞｼｯｸE" pitchFamily="50" charset="-128"/>
              <a:ea typeface="HGPｺﾞｼｯｸE" pitchFamily="50" charset="-128"/>
            </a:endParaRPr>
          </a:p>
        </p:txBody>
      </p:sp>
      <p:sp>
        <p:nvSpPr>
          <p:cNvPr id="14" name="左中かっこ 13"/>
          <p:cNvSpPr/>
          <p:nvPr/>
        </p:nvSpPr>
        <p:spPr>
          <a:xfrm rot="16200000">
            <a:off x="6935777" y="2503459"/>
            <a:ext cx="199408" cy="3256977"/>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84315" tIns="42157" rIns="84315" bIns="42157"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sz="1015">
              <a:solidFill>
                <a:srgbClr val="000000"/>
              </a:solidFill>
            </a:endParaRPr>
          </a:p>
        </p:txBody>
      </p:sp>
      <p:sp>
        <p:nvSpPr>
          <p:cNvPr id="15" name="テキスト ボックス 1"/>
          <p:cNvSpPr txBox="1"/>
          <p:nvPr/>
        </p:nvSpPr>
        <p:spPr>
          <a:xfrm>
            <a:off x="5338636" y="4155196"/>
            <a:ext cx="3511557" cy="232615"/>
          </a:xfrm>
          <a:prstGeom prst="rect">
            <a:avLst/>
          </a:prstGeom>
        </p:spPr>
        <p:txBody>
          <a:bodyPr wrap="square" lIns="84315" tIns="42157" rIns="84315" bIns="42157"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000" dirty="0">
                <a:solidFill>
                  <a:srgbClr val="000000"/>
                </a:solidFill>
                <a:latin typeface="HGPｺﾞｼｯｸE" pitchFamily="50" charset="-128"/>
                <a:ea typeface="HGPｺﾞｼｯｸE" pitchFamily="50" charset="-128"/>
              </a:rPr>
              <a:t>一般就労への移行率が</a:t>
            </a:r>
            <a:r>
              <a:rPr lang="en-US" altLang="ja-JP" sz="1000" dirty="0">
                <a:solidFill>
                  <a:srgbClr val="000000"/>
                </a:solidFill>
                <a:latin typeface="HGPｺﾞｼｯｸE" pitchFamily="50" charset="-128"/>
                <a:ea typeface="HGPｺﾞｼｯｸE" pitchFamily="50" charset="-128"/>
              </a:rPr>
              <a:t>20%</a:t>
            </a:r>
            <a:r>
              <a:rPr lang="ja-JP" altLang="en-US" sz="1000" dirty="0">
                <a:solidFill>
                  <a:srgbClr val="000000"/>
                </a:solidFill>
                <a:latin typeface="HGPｺﾞｼｯｸE" pitchFamily="50" charset="-128"/>
                <a:ea typeface="HGPｺﾞｼｯｸE" pitchFamily="50" charset="-128"/>
              </a:rPr>
              <a:t>以上の施設　</a:t>
            </a:r>
            <a:r>
              <a:rPr lang="en-US" altLang="ja-JP" sz="10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41.3%</a:t>
            </a:r>
            <a:r>
              <a:rPr lang="en-US" altLang="ja-JP" sz="1000" dirty="0">
                <a:solidFill>
                  <a:prstClr val="black"/>
                </a:solidFill>
                <a:latin typeface="HGPｺﾞｼｯｸE" pitchFamily="50" charset="-128"/>
                <a:ea typeface="HGPｺﾞｼｯｸE" pitchFamily="50" charset="-128"/>
              </a:rPr>
              <a:t>(</a:t>
            </a:r>
            <a:r>
              <a:rPr lang="ja-JP" altLang="en-US" sz="1000" dirty="0">
                <a:solidFill>
                  <a:prstClr val="black"/>
                </a:solidFill>
                <a:latin typeface="HGPｺﾞｼｯｸE" pitchFamily="50" charset="-128"/>
                <a:ea typeface="HGPｺﾞｼｯｸE" pitchFamily="50" charset="-128"/>
              </a:rPr>
              <a:t>施設数</a:t>
            </a:r>
            <a:r>
              <a:rPr lang="en-US" altLang="ja-JP" sz="1000" dirty="0">
                <a:solidFill>
                  <a:prstClr val="black"/>
                </a:solidFill>
                <a:latin typeface="HGPｺﾞｼｯｸE" pitchFamily="50" charset="-128"/>
                <a:ea typeface="HGPｺﾞｼｯｸE" pitchFamily="50" charset="-128"/>
              </a:rPr>
              <a:t>612)</a:t>
            </a:r>
            <a:r>
              <a:rPr lang="ja-JP" altLang="en-US" sz="1015"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sz="1015" dirty="0">
              <a:solidFill>
                <a:srgbClr val="000000"/>
              </a:solidFill>
              <a:latin typeface="HGPｺﾞｼｯｸE" pitchFamily="50" charset="-128"/>
              <a:ea typeface="HGPｺﾞｼｯｸE" pitchFamily="50" charset="-128"/>
            </a:endParaRPr>
          </a:p>
        </p:txBody>
      </p:sp>
      <p:sp>
        <p:nvSpPr>
          <p:cNvPr id="16" name="左中かっこ 15"/>
          <p:cNvSpPr/>
          <p:nvPr/>
        </p:nvSpPr>
        <p:spPr>
          <a:xfrm rot="16200000">
            <a:off x="6954868" y="3010284"/>
            <a:ext cx="199408" cy="3176154"/>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84315" tIns="42157" rIns="84315" bIns="42157"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sz="1015">
              <a:solidFill>
                <a:srgbClr val="000000"/>
              </a:solidFill>
            </a:endParaRPr>
          </a:p>
        </p:txBody>
      </p:sp>
      <p:sp>
        <p:nvSpPr>
          <p:cNvPr id="17" name="テキスト ボックス 1"/>
          <p:cNvSpPr txBox="1"/>
          <p:nvPr/>
        </p:nvSpPr>
        <p:spPr>
          <a:xfrm>
            <a:off x="5283588" y="4598850"/>
            <a:ext cx="3503785" cy="232615"/>
          </a:xfrm>
          <a:prstGeom prst="rect">
            <a:avLst/>
          </a:prstGeom>
        </p:spPr>
        <p:txBody>
          <a:bodyPr wrap="square" lIns="84315" tIns="42157" rIns="84315" bIns="42157"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000" dirty="0">
                <a:solidFill>
                  <a:srgbClr val="000000"/>
                </a:solidFill>
                <a:latin typeface="HGPｺﾞｼｯｸE" pitchFamily="50" charset="-128"/>
                <a:ea typeface="HGPｺﾞｼｯｸE" pitchFamily="50" charset="-128"/>
              </a:rPr>
              <a:t>一般就労への移行率が</a:t>
            </a:r>
            <a:r>
              <a:rPr lang="en-US" altLang="ja-JP" sz="1000" dirty="0">
                <a:solidFill>
                  <a:srgbClr val="000000"/>
                </a:solidFill>
                <a:latin typeface="HGPｺﾞｼｯｸE" pitchFamily="50" charset="-128"/>
                <a:ea typeface="HGPｺﾞｼｯｸE" pitchFamily="50" charset="-128"/>
              </a:rPr>
              <a:t>20%</a:t>
            </a:r>
            <a:r>
              <a:rPr lang="ja-JP" altLang="en-US" sz="1000" dirty="0">
                <a:solidFill>
                  <a:srgbClr val="000000"/>
                </a:solidFill>
                <a:latin typeface="HGPｺﾞｼｯｸE" pitchFamily="50" charset="-128"/>
                <a:ea typeface="HGPｺﾞｼｯｸE" pitchFamily="50" charset="-128"/>
              </a:rPr>
              <a:t>以上の施設　</a:t>
            </a:r>
            <a:r>
              <a:rPr lang="en-US" altLang="ja-JP" sz="10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40.1%</a:t>
            </a:r>
            <a:r>
              <a:rPr lang="en-US" altLang="ja-JP" sz="1000" dirty="0">
                <a:solidFill>
                  <a:prstClr val="black"/>
                </a:solidFill>
                <a:latin typeface="HGPｺﾞｼｯｸE" pitchFamily="50" charset="-128"/>
                <a:ea typeface="HGPｺﾞｼｯｸE" pitchFamily="50" charset="-128"/>
              </a:rPr>
              <a:t>(</a:t>
            </a:r>
            <a:r>
              <a:rPr lang="ja-JP" altLang="en-US" sz="1000" dirty="0">
                <a:solidFill>
                  <a:prstClr val="black"/>
                </a:solidFill>
                <a:latin typeface="HGPｺﾞｼｯｸE" pitchFamily="50" charset="-128"/>
                <a:ea typeface="HGPｺﾞｼｯｸE" pitchFamily="50" charset="-128"/>
              </a:rPr>
              <a:t>施設数</a:t>
            </a:r>
            <a:r>
              <a:rPr lang="en-US" altLang="ja-JP" sz="1000" dirty="0">
                <a:solidFill>
                  <a:prstClr val="black"/>
                </a:solidFill>
                <a:latin typeface="HGPｺﾞｼｯｸE" pitchFamily="50" charset="-128"/>
                <a:ea typeface="HGPｺﾞｼｯｸE" pitchFamily="50" charset="-128"/>
              </a:rPr>
              <a:t>463)</a:t>
            </a:r>
            <a:r>
              <a:rPr lang="ja-JP" altLang="en-US" sz="1015"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sz="1015" dirty="0">
              <a:solidFill>
                <a:srgbClr val="000000"/>
              </a:solidFill>
              <a:latin typeface="HGPｺﾞｼｯｸE" pitchFamily="50" charset="-128"/>
              <a:ea typeface="HGPｺﾞｼｯｸE" pitchFamily="50" charset="-128"/>
            </a:endParaRPr>
          </a:p>
        </p:txBody>
      </p:sp>
      <p:sp>
        <p:nvSpPr>
          <p:cNvPr id="18" name="左中かっこ 17"/>
          <p:cNvSpPr/>
          <p:nvPr/>
        </p:nvSpPr>
        <p:spPr>
          <a:xfrm rot="16200000">
            <a:off x="7345738" y="3910941"/>
            <a:ext cx="166154" cy="2392615"/>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84315" tIns="42157" rIns="84315" bIns="42157"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sz="1015">
              <a:solidFill>
                <a:srgbClr val="000000"/>
              </a:solidFill>
            </a:endParaRPr>
          </a:p>
        </p:txBody>
      </p:sp>
      <p:sp>
        <p:nvSpPr>
          <p:cNvPr id="19" name="テキスト ボックス 1"/>
          <p:cNvSpPr txBox="1"/>
          <p:nvPr/>
        </p:nvSpPr>
        <p:spPr>
          <a:xfrm>
            <a:off x="5323533" y="5128454"/>
            <a:ext cx="3503785" cy="232615"/>
          </a:xfrm>
          <a:prstGeom prst="rect">
            <a:avLst/>
          </a:prstGeom>
        </p:spPr>
        <p:txBody>
          <a:bodyPr wrap="square" lIns="84315" tIns="42157" rIns="84315" bIns="42157"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000" dirty="0">
                <a:solidFill>
                  <a:srgbClr val="000000"/>
                </a:solidFill>
                <a:latin typeface="HGPｺﾞｼｯｸE" pitchFamily="50" charset="-128"/>
                <a:ea typeface="HGPｺﾞｼｯｸE" pitchFamily="50" charset="-128"/>
              </a:rPr>
              <a:t>一般就労への移行率が</a:t>
            </a:r>
            <a:r>
              <a:rPr lang="en-US" altLang="ja-JP" sz="1000" dirty="0">
                <a:solidFill>
                  <a:srgbClr val="000000"/>
                </a:solidFill>
                <a:latin typeface="HGPｺﾞｼｯｸE" pitchFamily="50" charset="-128"/>
                <a:ea typeface="HGPｺﾞｼｯｸE" pitchFamily="50" charset="-128"/>
              </a:rPr>
              <a:t>20%</a:t>
            </a:r>
            <a:r>
              <a:rPr lang="ja-JP" altLang="en-US" sz="1000" dirty="0">
                <a:solidFill>
                  <a:srgbClr val="000000"/>
                </a:solidFill>
                <a:latin typeface="HGPｺﾞｼｯｸE" pitchFamily="50" charset="-128"/>
                <a:ea typeface="HGPｺﾞｼｯｸE" pitchFamily="50" charset="-128"/>
              </a:rPr>
              <a:t>以上の施設　</a:t>
            </a:r>
            <a:r>
              <a:rPr lang="en-US" altLang="ja-JP" sz="10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30.1%</a:t>
            </a:r>
            <a:r>
              <a:rPr lang="en-US" altLang="ja-JP" sz="1000" dirty="0">
                <a:solidFill>
                  <a:prstClr val="black"/>
                </a:solidFill>
                <a:latin typeface="HGPｺﾞｼｯｸE" pitchFamily="50" charset="-128"/>
                <a:ea typeface="HGPｺﾞｼｯｸE" pitchFamily="50" charset="-128"/>
              </a:rPr>
              <a:t>(</a:t>
            </a:r>
            <a:r>
              <a:rPr lang="ja-JP" altLang="en-US" sz="1000" dirty="0">
                <a:solidFill>
                  <a:prstClr val="black"/>
                </a:solidFill>
                <a:latin typeface="HGPｺﾞｼｯｸE" pitchFamily="50" charset="-128"/>
                <a:ea typeface="HGPｺﾞｼｯｸE" pitchFamily="50" charset="-128"/>
              </a:rPr>
              <a:t>施設数</a:t>
            </a:r>
            <a:r>
              <a:rPr lang="en-US" altLang="ja-JP" sz="1000" dirty="0">
                <a:solidFill>
                  <a:prstClr val="black"/>
                </a:solidFill>
                <a:latin typeface="HGPｺﾞｼｯｸE" pitchFamily="50" charset="-128"/>
                <a:ea typeface="HGPｺﾞｼｯｸE" pitchFamily="50" charset="-128"/>
              </a:rPr>
              <a:t>310)</a:t>
            </a:r>
            <a:r>
              <a:rPr lang="ja-JP" altLang="en-US" sz="1000"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r>
              <a:rPr lang="ja-JP" altLang="en-US" sz="1015"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sz="1015" dirty="0">
              <a:solidFill>
                <a:srgbClr val="000000"/>
              </a:solidFill>
              <a:latin typeface="HGPｺﾞｼｯｸE" pitchFamily="50" charset="-128"/>
              <a:ea typeface="HGPｺﾞｼｯｸE" pitchFamily="50" charset="-128"/>
            </a:endParaRPr>
          </a:p>
        </p:txBody>
      </p:sp>
      <p:sp>
        <p:nvSpPr>
          <p:cNvPr id="21" name="左中かっこ 20"/>
          <p:cNvSpPr/>
          <p:nvPr/>
        </p:nvSpPr>
        <p:spPr>
          <a:xfrm rot="16200000">
            <a:off x="7395584" y="4449367"/>
            <a:ext cx="166154" cy="2292923"/>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84315" tIns="42157" rIns="84315" bIns="42157"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sz="1015">
              <a:solidFill>
                <a:srgbClr val="000000"/>
              </a:solidFill>
            </a:endParaRPr>
          </a:p>
        </p:txBody>
      </p:sp>
      <p:sp>
        <p:nvSpPr>
          <p:cNvPr id="22" name="テキスト ボックス 1"/>
          <p:cNvSpPr txBox="1"/>
          <p:nvPr/>
        </p:nvSpPr>
        <p:spPr>
          <a:xfrm>
            <a:off x="5297492" y="5626412"/>
            <a:ext cx="3503785" cy="282090"/>
          </a:xfrm>
          <a:prstGeom prst="rect">
            <a:avLst/>
          </a:prstGeom>
        </p:spPr>
        <p:txBody>
          <a:bodyPr wrap="square" lIns="84315" tIns="42157" rIns="84315" bIns="42157"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000" dirty="0">
                <a:solidFill>
                  <a:srgbClr val="000000"/>
                </a:solidFill>
                <a:latin typeface="HGPｺﾞｼｯｸE" pitchFamily="50" charset="-128"/>
                <a:ea typeface="HGPｺﾞｼｯｸE" pitchFamily="50" charset="-128"/>
              </a:rPr>
              <a:t>一般就労への移行率が</a:t>
            </a:r>
            <a:r>
              <a:rPr lang="en-US" altLang="ja-JP" sz="1000" dirty="0">
                <a:solidFill>
                  <a:srgbClr val="000000"/>
                </a:solidFill>
                <a:latin typeface="HGPｺﾞｼｯｸE" pitchFamily="50" charset="-128"/>
                <a:ea typeface="HGPｺﾞｼｯｸE" pitchFamily="50" charset="-128"/>
              </a:rPr>
              <a:t>20%</a:t>
            </a:r>
            <a:r>
              <a:rPr lang="ja-JP" altLang="en-US" sz="1000" dirty="0">
                <a:solidFill>
                  <a:srgbClr val="000000"/>
                </a:solidFill>
                <a:latin typeface="HGPｺﾞｼｯｸE" pitchFamily="50" charset="-128"/>
                <a:ea typeface="HGPｺﾞｼｯｸE" pitchFamily="50" charset="-128"/>
              </a:rPr>
              <a:t>以上の施設　</a:t>
            </a:r>
            <a:r>
              <a:rPr lang="en-US" altLang="ja-JP" sz="10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29.3%</a:t>
            </a:r>
            <a:r>
              <a:rPr lang="en-US" altLang="ja-JP" sz="1000" dirty="0">
                <a:solidFill>
                  <a:prstClr val="black"/>
                </a:solidFill>
                <a:latin typeface="HGPｺﾞｼｯｸE" pitchFamily="50" charset="-128"/>
                <a:ea typeface="HGPｺﾞｼｯｸE" pitchFamily="50" charset="-128"/>
              </a:rPr>
              <a:t>(</a:t>
            </a:r>
            <a:r>
              <a:rPr lang="ja-JP" altLang="en-US" sz="1000" dirty="0">
                <a:solidFill>
                  <a:prstClr val="black"/>
                </a:solidFill>
                <a:latin typeface="HGPｺﾞｼｯｸE" pitchFamily="50" charset="-128"/>
                <a:ea typeface="HGPｺﾞｼｯｸE" pitchFamily="50" charset="-128"/>
              </a:rPr>
              <a:t>施設数</a:t>
            </a:r>
            <a:r>
              <a:rPr lang="en-US" altLang="ja-JP" sz="1000" dirty="0">
                <a:solidFill>
                  <a:prstClr val="black"/>
                </a:solidFill>
                <a:latin typeface="HGPｺﾞｼｯｸE" pitchFamily="50" charset="-128"/>
                <a:ea typeface="HGPｺﾞｼｯｸE" pitchFamily="50" charset="-128"/>
              </a:rPr>
              <a:t>224)</a:t>
            </a:r>
            <a:r>
              <a:rPr lang="ja-JP" altLang="en-US" sz="1015"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sz="1015" dirty="0">
              <a:solidFill>
                <a:srgbClr val="000000"/>
              </a:solidFill>
              <a:latin typeface="HGPｺﾞｼｯｸE" pitchFamily="50" charset="-128"/>
              <a:ea typeface="HGPｺﾞｼｯｸE" pitchFamily="50" charset="-128"/>
            </a:endParaRPr>
          </a:p>
        </p:txBody>
      </p:sp>
      <p:sp>
        <p:nvSpPr>
          <p:cNvPr id="23" name="左中かっこ 22"/>
          <p:cNvSpPr/>
          <p:nvPr/>
        </p:nvSpPr>
        <p:spPr>
          <a:xfrm rot="16200000">
            <a:off x="7708400" y="5196321"/>
            <a:ext cx="144628" cy="1728000"/>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84315" tIns="42157" rIns="84315" bIns="42157"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sz="1015">
              <a:solidFill>
                <a:srgbClr val="000000"/>
              </a:solidFill>
            </a:endParaRPr>
          </a:p>
        </p:txBody>
      </p:sp>
      <p:sp>
        <p:nvSpPr>
          <p:cNvPr id="24" name="テキスト ボックス 1"/>
          <p:cNvSpPr txBox="1"/>
          <p:nvPr/>
        </p:nvSpPr>
        <p:spPr>
          <a:xfrm>
            <a:off x="5386718" y="6111088"/>
            <a:ext cx="3503785" cy="232615"/>
          </a:xfrm>
          <a:prstGeom prst="rect">
            <a:avLst/>
          </a:prstGeom>
        </p:spPr>
        <p:txBody>
          <a:bodyPr wrap="square" lIns="84315" tIns="42157" rIns="84315" bIns="42157"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000" dirty="0">
                <a:solidFill>
                  <a:srgbClr val="000000"/>
                </a:solidFill>
                <a:latin typeface="HGPｺﾞｼｯｸE" pitchFamily="50" charset="-128"/>
                <a:ea typeface="HGPｺﾞｼｯｸE" pitchFamily="50" charset="-128"/>
              </a:rPr>
              <a:t>一般就労への移行率が</a:t>
            </a:r>
            <a:r>
              <a:rPr lang="en-US" altLang="ja-JP" sz="1000" dirty="0">
                <a:solidFill>
                  <a:srgbClr val="000000"/>
                </a:solidFill>
                <a:latin typeface="HGPｺﾞｼｯｸE" pitchFamily="50" charset="-128"/>
                <a:ea typeface="HGPｺﾞｼｯｸE" pitchFamily="50" charset="-128"/>
              </a:rPr>
              <a:t>20%</a:t>
            </a:r>
            <a:r>
              <a:rPr lang="ja-JP" altLang="en-US" sz="1000" dirty="0">
                <a:solidFill>
                  <a:srgbClr val="000000"/>
                </a:solidFill>
                <a:latin typeface="HGPｺﾞｼｯｸE" pitchFamily="50" charset="-128"/>
                <a:ea typeface="HGPｺﾞｼｯｸE" pitchFamily="50" charset="-128"/>
              </a:rPr>
              <a:t>以上の施設　</a:t>
            </a:r>
            <a:r>
              <a:rPr lang="en-US" altLang="ja-JP" sz="10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21.5%</a:t>
            </a:r>
            <a:r>
              <a:rPr lang="en-US" altLang="ja-JP" sz="1000" dirty="0">
                <a:solidFill>
                  <a:prstClr val="black"/>
                </a:solidFill>
                <a:latin typeface="HGPｺﾞｼｯｸE" pitchFamily="50" charset="-128"/>
                <a:ea typeface="HGPｺﾞｼｯｸE" pitchFamily="50" charset="-128"/>
              </a:rPr>
              <a:t>(</a:t>
            </a:r>
            <a:r>
              <a:rPr lang="ja-JP" altLang="en-US" sz="1000" dirty="0">
                <a:solidFill>
                  <a:prstClr val="black"/>
                </a:solidFill>
                <a:latin typeface="HGPｺﾞｼｯｸE" pitchFamily="50" charset="-128"/>
                <a:ea typeface="HGPｺﾞｼｯｸE" pitchFamily="50" charset="-128"/>
              </a:rPr>
              <a:t>施設数</a:t>
            </a:r>
            <a:r>
              <a:rPr lang="en-US" altLang="ja-JP" sz="1000" dirty="0">
                <a:solidFill>
                  <a:prstClr val="black"/>
                </a:solidFill>
                <a:latin typeface="HGPｺﾞｼｯｸE" pitchFamily="50" charset="-128"/>
                <a:ea typeface="HGPｺﾞｼｯｸE" pitchFamily="50" charset="-128"/>
              </a:rPr>
              <a:t>9)</a:t>
            </a:r>
            <a:r>
              <a:rPr lang="ja-JP" altLang="en-US" sz="1015"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sz="1015" dirty="0">
              <a:solidFill>
                <a:srgbClr val="000000"/>
              </a:solidFill>
              <a:latin typeface="HGPｺﾞｼｯｸE" pitchFamily="50" charset="-128"/>
              <a:ea typeface="HGPｺﾞｼｯｸE" pitchFamily="50" charset="-128"/>
            </a:endParaRPr>
          </a:p>
        </p:txBody>
      </p:sp>
      <p:sp>
        <p:nvSpPr>
          <p:cNvPr id="30" name="左中かっこ 29"/>
          <p:cNvSpPr/>
          <p:nvPr/>
        </p:nvSpPr>
        <p:spPr>
          <a:xfrm rot="16200000">
            <a:off x="6695192" y="710728"/>
            <a:ext cx="178818" cy="3681045"/>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84315" tIns="42157" rIns="84315" bIns="42157"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sz="1015">
              <a:solidFill>
                <a:srgbClr val="000000"/>
              </a:solidFill>
            </a:endParaRPr>
          </a:p>
        </p:txBody>
      </p:sp>
      <p:sp>
        <p:nvSpPr>
          <p:cNvPr id="31" name="テキスト ボックス 1"/>
          <p:cNvSpPr txBox="1"/>
          <p:nvPr/>
        </p:nvSpPr>
        <p:spPr>
          <a:xfrm>
            <a:off x="5146609" y="2595839"/>
            <a:ext cx="3710044" cy="245054"/>
          </a:xfrm>
          <a:prstGeom prst="rect">
            <a:avLst/>
          </a:prstGeom>
        </p:spPr>
        <p:txBody>
          <a:bodyPr wrap="square" lIns="0" tIns="42157" rIns="0" bIns="42157"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000" dirty="0">
                <a:solidFill>
                  <a:srgbClr val="000000"/>
                </a:solidFill>
                <a:latin typeface="HGPｺﾞｼｯｸE" pitchFamily="50" charset="-128"/>
                <a:ea typeface="HGPｺﾞｼｯｸE" pitchFamily="50" charset="-128"/>
              </a:rPr>
              <a:t>一般就労への移行率が</a:t>
            </a:r>
            <a:r>
              <a:rPr lang="en-US" altLang="ja-JP" sz="1000" dirty="0">
                <a:solidFill>
                  <a:srgbClr val="000000"/>
                </a:solidFill>
                <a:latin typeface="HGPｺﾞｼｯｸE" pitchFamily="50" charset="-128"/>
                <a:ea typeface="HGPｺﾞｼｯｸE" pitchFamily="50" charset="-128"/>
              </a:rPr>
              <a:t>20%</a:t>
            </a:r>
            <a:r>
              <a:rPr lang="ja-JP" altLang="en-US" sz="1000" dirty="0">
                <a:solidFill>
                  <a:srgbClr val="000000"/>
                </a:solidFill>
                <a:latin typeface="HGPｺﾞｼｯｸE" pitchFamily="50" charset="-128"/>
                <a:ea typeface="HGPｺﾞｼｯｸE" pitchFamily="50" charset="-128"/>
              </a:rPr>
              <a:t>以上の施設　</a:t>
            </a:r>
            <a:r>
              <a:rPr lang="en-US" altLang="ja-JP" sz="10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46.9%</a:t>
            </a:r>
            <a:r>
              <a:rPr lang="ja-JP" altLang="en-US" sz="1000"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r>
              <a:rPr lang="en-US" altLang="ja-JP" sz="1000" dirty="0">
                <a:solidFill>
                  <a:prstClr val="black"/>
                </a:solidFill>
                <a:latin typeface="HGPｺﾞｼｯｸE" pitchFamily="50" charset="-128"/>
                <a:ea typeface="HGPｺﾞｼｯｸE" pitchFamily="50" charset="-128"/>
              </a:rPr>
              <a:t>(</a:t>
            </a:r>
            <a:r>
              <a:rPr lang="ja-JP" altLang="en-US" sz="1000" dirty="0">
                <a:solidFill>
                  <a:prstClr val="black"/>
                </a:solidFill>
                <a:latin typeface="HGPｺﾞｼｯｸE" pitchFamily="50" charset="-128"/>
                <a:ea typeface="HGPｺﾞｼｯｸE" pitchFamily="50" charset="-128"/>
              </a:rPr>
              <a:t>施設数</a:t>
            </a:r>
            <a:r>
              <a:rPr lang="en-US" altLang="ja-JP" sz="1000" dirty="0">
                <a:solidFill>
                  <a:prstClr val="black"/>
                </a:solidFill>
                <a:latin typeface="HGPｺﾞｼｯｸE" pitchFamily="50" charset="-128"/>
                <a:ea typeface="HGPｺﾞｼｯｸE" pitchFamily="50" charset="-128"/>
              </a:rPr>
              <a:t>1,156)</a:t>
            </a:r>
            <a:r>
              <a:rPr lang="ja-JP" altLang="en-US" sz="1000"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sz="1000" dirty="0">
              <a:solidFill>
                <a:srgbClr val="000000"/>
              </a:solidFill>
              <a:latin typeface="HGPｺﾞｼｯｸE" pitchFamily="50" charset="-128"/>
              <a:ea typeface="HGPｺﾞｼｯｸE" pitchFamily="50" charset="-128"/>
            </a:endParaRPr>
          </a:p>
        </p:txBody>
      </p:sp>
      <p:sp>
        <p:nvSpPr>
          <p:cNvPr id="32" name="左中かっこ 31"/>
          <p:cNvSpPr/>
          <p:nvPr/>
        </p:nvSpPr>
        <p:spPr>
          <a:xfrm rot="16200000">
            <a:off x="6494319" y="2052"/>
            <a:ext cx="207983" cy="4053624"/>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84315" tIns="42157" rIns="84315" bIns="42157"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sz="1015">
              <a:solidFill>
                <a:srgbClr val="000000"/>
              </a:solidFill>
            </a:endParaRPr>
          </a:p>
        </p:txBody>
      </p:sp>
      <p:sp>
        <p:nvSpPr>
          <p:cNvPr id="33" name="テキスト ボックス 1"/>
          <p:cNvSpPr txBox="1"/>
          <p:nvPr/>
        </p:nvSpPr>
        <p:spPr>
          <a:xfrm>
            <a:off x="5243314" y="2092202"/>
            <a:ext cx="3516633" cy="196782"/>
          </a:xfrm>
          <a:prstGeom prst="rect">
            <a:avLst/>
          </a:prstGeom>
        </p:spPr>
        <p:txBody>
          <a:bodyPr wrap="square" lIns="0" tIns="42157" rIns="0" bIns="42157"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000" dirty="0">
                <a:solidFill>
                  <a:srgbClr val="000000"/>
                </a:solidFill>
                <a:latin typeface="HGPｺﾞｼｯｸE" pitchFamily="50" charset="-128"/>
                <a:ea typeface="HGPｺﾞｼｯｸE" pitchFamily="50" charset="-128"/>
              </a:rPr>
              <a:t>一般就労への移行率が</a:t>
            </a:r>
            <a:r>
              <a:rPr lang="en-US" altLang="ja-JP" sz="1000" dirty="0">
                <a:solidFill>
                  <a:srgbClr val="000000"/>
                </a:solidFill>
                <a:latin typeface="HGPｺﾞｼｯｸE" pitchFamily="50" charset="-128"/>
                <a:ea typeface="HGPｺﾞｼｯｸE" pitchFamily="50" charset="-128"/>
              </a:rPr>
              <a:t>20%</a:t>
            </a:r>
            <a:r>
              <a:rPr lang="ja-JP" altLang="en-US" sz="1000" dirty="0">
                <a:solidFill>
                  <a:srgbClr val="000000"/>
                </a:solidFill>
                <a:latin typeface="HGPｺﾞｼｯｸE" pitchFamily="50" charset="-128"/>
                <a:ea typeface="HGPｺﾞｼｯｸE" pitchFamily="50" charset="-128"/>
              </a:rPr>
              <a:t>以上の施設　</a:t>
            </a:r>
            <a:r>
              <a:rPr lang="en-US" altLang="ja-JP" sz="10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51.9%</a:t>
            </a:r>
            <a:r>
              <a:rPr lang="ja-JP" altLang="en-US" sz="1000"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r>
              <a:rPr lang="en-US" altLang="ja-JP" sz="1000" dirty="0">
                <a:solidFill>
                  <a:prstClr val="black"/>
                </a:solidFill>
                <a:latin typeface="HGPｺﾞｼｯｸE" pitchFamily="50" charset="-128"/>
                <a:ea typeface="HGPｺﾞｼｯｸE" pitchFamily="50" charset="-128"/>
              </a:rPr>
              <a:t>(</a:t>
            </a:r>
            <a:r>
              <a:rPr lang="ja-JP" altLang="en-US" sz="1000" dirty="0">
                <a:solidFill>
                  <a:prstClr val="black"/>
                </a:solidFill>
                <a:latin typeface="HGPｺﾞｼｯｸE" pitchFamily="50" charset="-128"/>
                <a:ea typeface="HGPｺﾞｼｯｸE" pitchFamily="50" charset="-128"/>
              </a:rPr>
              <a:t>施設数</a:t>
            </a:r>
            <a:r>
              <a:rPr lang="en-US" altLang="ja-JP" sz="1000" dirty="0">
                <a:solidFill>
                  <a:prstClr val="black"/>
                </a:solidFill>
                <a:latin typeface="HGPｺﾞｼｯｸE" pitchFamily="50" charset="-128"/>
                <a:ea typeface="HGPｺﾞｼｯｸE" pitchFamily="50" charset="-128"/>
              </a:rPr>
              <a:t>1,454)</a:t>
            </a:r>
            <a:r>
              <a:rPr lang="ja-JP" altLang="en-US" sz="1015"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sz="1015" dirty="0">
              <a:solidFill>
                <a:srgbClr val="000000"/>
              </a:solidFill>
              <a:latin typeface="HGPｺﾞｼｯｸE" pitchFamily="50" charset="-128"/>
              <a:ea typeface="HGPｺﾞｼｯｸE" pitchFamily="50" charset="-128"/>
            </a:endParaRPr>
          </a:p>
        </p:txBody>
      </p:sp>
      <p:sp>
        <p:nvSpPr>
          <p:cNvPr id="34" name="Text Box 29"/>
          <p:cNvSpPr txBox="1">
            <a:spLocks noChangeArrowheads="1"/>
          </p:cNvSpPr>
          <p:nvPr/>
        </p:nvSpPr>
        <p:spPr bwMode="auto">
          <a:xfrm>
            <a:off x="4571498" y="6560263"/>
            <a:ext cx="3588362" cy="227152"/>
          </a:xfrm>
          <a:prstGeom prst="rect">
            <a:avLst/>
          </a:prstGeom>
          <a:noFill/>
          <a:ln w="9525" algn="ctr">
            <a:noFill/>
            <a:miter lim="800000"/>
            <a:headEnd/>
            <a:tailEnd/>
          </a:ln>
          <a:effectLst/>
        </p:spPr>
        <p:txBody>
          <a:bodyPr wrap="square" lIns="0" tIns="42151" rIns="0" bIns="42151">
            <a:spAutoFit/>
          </a:bodyPr>
          <a:lstStyle/>
          <a:p>
            <a:pPr>
              <a:spcBef>
                <a:spcPts val="0"/>
              </a:spcBef>
            </a:pPr>
            <a:r>
              <a:rPr lang="en-US" altLang="ja-JP" sz="923" dirty="0">
                <a:solidFill>
                  <a:srgbClr val="000000">
                    <a:lumMod val="75000"/>
                  </a:srgbClr>
                </a:solidFill>
                <a:latin typeface="HGPｺﾞｼｯｸE" pitchFamily="50" charset="-128"/>
                <a:ea typeface="HGPｺﾞｼｯｸE" pitchFamily="50" charset="-128"/>
              </a:rPr>
              <a:t>【</a:t>
            </a:r>
            <a:r>
              <a:rPr lang="ja-JP" altLang="en-US" sz="923" dirty="0">
                <a:solidFill>
                  <a:srgbClr val="000000">
                    <a:lumMod val="75000"/>
                  </a:srgbClr>
                </a:solidFill>
                <a:latin typeface="HGPｺﾞｼｯｸE" pitchFamily="50" charset="-128"/>
                <a:ea typeface="HGPｺﾞｼｯｸE" pitchFamily="50" charset="-128"/>
              </a:rPr>
              <a:t>出典</a:t>
            </a:r>
            <a:r>
              <a:rPr lang="en-US" altLang="ja-JP" sz="923" dirty="0">
                <a:solidFill>
                  <a:srgbClr val="000000">
                    <a:lumMod val="75000"/>
                  </a:srgbClr>
                </a:solidFill>
                <a:latin typeface="HGPｺﾞｼｯｸE" pitchFamily="50" charset="-128"/>
                <a:ea typeface="HGPｺﾞｼｯｸE" pitchFamily="50" charset="-128"/>
              </a:rPr>
              <a:t>】</a:t>
            </a:r>
            <a:r>
              <a:rPr lang="ja-JP" altLang="en-US" sz="923" dirty="0">
                <a:solidFill>
                  <a:srgbClr val="000000">
                    <a:lumMod val="75000"/>
                  </a:srgbClr>
                </a:solidFill>
                <a:latin typeface="HGPｺﾞｼｯｸE" pitchFamily="50" charset="-128"/>
                <a:ea typeface="HGPｺﾞｼｯｸE" pitchFamily="50" charset="-128"/>
              </a:rPr>
              <a:t>厚生労働省障害福祉課調べ（平成</a:t>
            </a:r>
            <a:r>
              <a:rPr lang="en-US" altLang="ja-JP" sz="923" dirty="0">
                <a:solidFill>
                  <a:srgbClr val="000000">
                    <a:lumMod val="75000"/>
                  </a:srgbClr>
                </a:solidFill>
                <a:latin typeface="HGPｺﾞｼｯｸE" pitchFamily="50" charset="-128"/>
                <a:ea typeface="HGPｺﾞｼｯｸE" pitchFamily="50" charset="-128"/>
              </a:rPr>
              <a:t>28</a:t>
            </a:r>
            <a:r>
              <a:rPr lang="ja-JP" altLang="en-US" sz="923" dirty="0">
                <a:solidFill>
                  <a:srgbClr val="000000">
                    <a:lumMod val="75000"/>
                  </a:srgbClr>
                </a:solidFill>
                <a:latin typeface="HGPｺﾞｼｯｸE" pitchFamily="50" charset="-128"/>
                <a:ea typeface="HGPｺﾞｼｯｸE" pitchFamily="50" charset="-128"/>
              </a:rPr>
              <a:t>年</a:t>
            </a:r>
            <a:r>
              <a:rPr lang="en-US" altLang="ja-JP" sz="923" dirty="0">
                <a:solidFill>
                  <a:srgbClr val="000000">
                    <a:lumMod val="75000"/>
                  </a:srgbClr>
                </a:solidFill>
                <a:latin typeface="HGPｺﾞｼｯｸE" pitchFamily="50" charset="-128"/>
                <a:ea typeface="HGPｺﾞｼｯｸE" pitchFamily="50" charset="-128"/>
              </a:rPr>
              <a:t>4</a:t>
            </a:r>
            <a:r>
              <a:rPr lang="ja-JP" altLang="en-US" sz="923" dirty="0">
                <a:solidFill>
                  <a:srgbClr val="000000">
                    <a:lumMod val="75000"/>
                  </a:srgbClr>
                </a:solidFill>
                <a:latin typeface="HGPｺﾞｼｯｸE" pitchFamily="50" charset="-128"/>
                <a:ea typeface="HGPｺﾞｼｯｸE" pitchFamily="50" charset="-128"/>
              </a:rPr>
              <a:t>月分　回答率：</a:t>
            </a:r>
            <a:r>
              <a:rPr lang="en-US" altLang="ja-JP" sz="923" dirty="0">
                <a:solidFill>
                  <a:srgbClr val="000000">
                    <a:lumMod val="75000"/>
                  </a:srgbClr>
                </a:solidFill>
                <a:latin typeface="HGPｺﾞｼｯｸE" pitchFamily="50" charset="-128"/>
                <a:ea typeface="HGPｺﾞｼｯｸE" pitchFamily="50" charset="-128"/>
              </a:rPr>
              <a:t>89.2</a:t>
            </a:r>
            <a:r>
              <a:rPr lang="ja-JP" altLang="en-US" sz="923" dirty="0">
                <a:solidFill>
                  <a:srgbClr val="000000">
                    <a:lumMod val="75000"/>
                  </a:srgbClr>
                </a:solidFill>
                <a:latin typeface="HGPｺﾞｼｯｸE" pitchFamily="50" charset="-128"/>
                <a:ea typeface="HGPｺﾞｼｯｸE" pitchFamily="50" charset="-128"/>
              </a:rPr>
              <a:t>％）</a:t>
            </a:r>
          </a:p>
        </p:txBody>
      </p:sp>
      <p:sp>
        <p:nvSpPr>
          <p:cNvPr id="3" name="スライド番号プレースホルダー 2"/>
          <p:cNvSpPr>
            <a:spLocks noGrp="1"/>
          </p:cNvSpPr>
          <p:nvPr>
            <p:ph type="sldNum" sz="quarter" idx="12"/>
          </p:nvPr>
        </p:nvSpPr>
        <p:spPr>
          <a:xfrm>
            <a:off x="7035480" y="6518740"/>
            <a:ext cx="2057400" cy="365125"/>
          </a:xfrm>
        </p:spPr>
        <p:txBody>
          <a:bodyPr/>
          <a:lstStyle/>
          <a:p>
            <a:pPr>
              <a:defRPr/>
            </a:pPr>
            <a:fld id="{804D6B79-3AEB-42FE-A736-A41F7AEA0445}" type="slidenum">
              <a:rPr lang="en-US" altLang="ja-JP" smtClean="0"/>
              <a:pPr>
                <a:defRPr/>
              </a:pPr>
              <a:t>105</a:t>
            </a:fld>
            <a:endParaRPr lang="en-US" altLang="ja-JP" dirty="0"/>
          </a:p>
        </p:txBody>
      </p:sp>
      <p:sp>
        <p:nvSpPr>
          <p:cNvPr id="4" name="フッター プレースホルダー 3"/>
          <p:cNvSpPr>
            <a:spLocks noGrp="1"/>
          </p:cNvSpPr>
          <p:nvPr>
            <p:ph type="ftr" sz="quarter" idx="11"/>
          </p:nvPr>
        </p:nvSpPr>
        <p:spPr/>
        <p:txBody>
          <a:bodyPr/>
          <a:lstStyle/>
          <a:p>
            <a:pPr>
              <a:defRPr/>
            </a:pPr>
            <a:r>
              <a:rPr kumimoji="1" lang="ja-JP" altLang="en-US" smtClean="0"/>
              <a:t>平成</a:t>
            </a:r>
            <a:r>
              <a:rPr kumimoji="1" lang="en-US" altLang="ja-JP" smtClean="0"/>
              <a:t>30</a:t>
            </a:r>
            <a:r>
              <a:rPr kumimoji="1" lang="ja-JP" altLang="en-US" smtClean="0"/>
              <a:t>年度障害者総合福祉推進事業に基づく新カリキュラムによる相談支援従事者養成研修</a:t>
            </a:r>
            <a:r>
              <a:rPr kumimoji="1" lang="en-US" altLang="ja-JP" smtClean="0"/>
              <a:t>(</a:t>
            </a:r>
            <a:r>
              <a:rPr kumimoji="1" lang="ja-JP" altLang="en-US" smtClean="0"/>
              <a:t>現任研修</a:t>
            </a:r>
            <a:r>
              <a:rPr kumimoji="1" lang="en-US" altLang="ja-JP" smtClean="0"/>
              <a:t>) </a:t>
            </a:r>
            <a:r>
              <a:rPr kumimoji="1" lang="ja-JP" altLang="en-US" smtClean="0"/>
              <a:t>を令和元年度版に改訂したもの</a:t>
            </a:r>
            <a:endParaRPr kumimoji="1" lang="ja-JP" altLang="en-US" dirty="0" smtClean="0"/>
          </a:p>
        </p:txBody>
      </p:sp>
    </p:spTree>
    <p:extLst>
      <p:ext uri="{BB962C8B-B14F-4D97-AF65-F5344CB8AC3E}">
        <p14:creationId xmlns:p14="http://schemas.microsoft.com/office/powerpoint/2010/main" val="36624036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p:cNvGraphicFramePr/>
          <p:nvPr>
            <p:extLst/>
          </p:nvPr>
        </p:nvGraphicFramePr>
        <p:xfrm>
          <a:off x="52112" y="2089707"/>
          <a:ext cx="4519962" cy="42312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グラフ 4"/>
          <p:cNvGraphicFramePr/>
          <p:nvPr>
            <p:extLst/>
          </p:nvPr>
        </p:nvGraphicFramePr>
        <p:xfrm>
          <a:off x="4491249" y="1946850"/>
          <a:ext cx="4652751" cy="4592018"/>
        </p:xfrm>
        <a:graphic>
          <a:graphicData uri="http://schemas.openxmlformats.org/drawingml/2006/chart">
            <c:chart xmlns:c="http://schemas.openxmlformats.org/drawingml/2006/chart" xmlns:r="http://schemas.openxmlformats.org/officeDocument/2006/relationships" r:id="rId4"/>
          </a:graphicData>
        </a:graphic>
      </p:graphicFrame>
      <p:sp>
        <p:nvSpPr>
          <p:cNvPr id="2" name="テキスト ボックス 1"/>
          <p:cNvSpPr txBox="1"/>
          <p:nvPr/>
        </p:nvSpPr>
        <p:spPr>
          <a:xfrm>
            <a:off x="2105304" y="3425100"/>
            <a:ext cx="709002" cy="319639"/>
          </a:xfrm>
          <a:prstGeom prst="rect">
            <a:avLst/>
          </a:prstGeom>
          <a:noFill/>
          <a:ln>
            <a:solidFill>
              <a:schemeClr val="bg1">
                <a:lumMod val="65000"/>
              </a:schemeClr>
            </a:solidFill>
          </a:ln>
        </p:spPr>
        <p:txBody>
          <a:bodyPr wrap="square" rtlCol="0">
            <a:spAutoFit/>
          </a:bodyPr>
          <a:lstStyle/>
          <a:p>
            <a:pPr algn="ctr" fontAlgn="auto">
              <a:spcBef>
                <a:spcPts val="0"/>
              </a:spcBef>
              <a:spcAft>
                <a:spcPts val="0"/>
              </a:spcAft>
            </a:pPr>
            <a:r>
              <a:rPr lang="en-US" altLang="ja-JP" sz="1477" dirty="0">
                <a:solidFill>
                  <a:prstClr val="black"/>
                </a:solidFill>
                <a:latin typeface="Calibri"/>
                <a:ea typeface="ＭＳ Ｐゴシック"/>
              </a:rPr>
              <a:t>2,054</a:t>
            </a:r>
            <a:endParaRPr lang="ja-JP" altLang="en-US" sz="1477" dirty="0">
              <a:solidFill>
                <a:prstClr val="black"/>
              </a:solidFill>
              <a:latin typeface="Calibri"/>
              <a:ea typeface="ＭＳ Ｐゴシック"/>
            </a:endParaRPr>
          </a:p>
        </p:txBody>
      </p:sp>
      <p:sp>
        <p:nvSpPr>
          <p:cNvPr id="7" name="テキスト ボックス 6"/>
          <p:cNvSpPr txBox="1"/>
          <p:nvPr/>
        </p:nvSpPr>
        <p:spPr>
          <a:xfrm>
            <a:off x="497938" y="4656883"/>
            <a:ext cx="514672" cy="319639"/>
          </a:xfrm>
          <a:prstGeom prst="rect">
            <a:avLst/>
          </a:prstGeom>
          <a:noFill/>
          <a:ln>
            <a:solidFill>
              <a:schemeClr val="bg1">
                <a:lumMod val="65000"/>
              </a:schemeClr>
            </a:solidFill>
          </a:ln>
        </p:spPr>
        <p:txBody>
          <a:bodyPr wrap="square" rtlCol="0">
            <a:spAutoFit/>
          </a:bodyPr>
          <a:lstStyle/>
          <a:p>
            <a:pPr algn="ctr" fontAlgn="auto">
              <a:spcBef>
                <a:spcPts val="0"/>
              </a:spcBef>
              <a:spcAft>
                <a:spcPts val="0"/>
              </a:spcAft>
            </a:pPr>
            <a:r>
              <a:rPr lang="en-US" altLang="ja-JP" sz="1477" dirty="0">
                <a:solidFill>
                  <a:prstClr val="black"/>
                </a:solidFill>
                <a:latin typeface="Calibri"/>
                <a:ea typeface="ＭＳ Ｐゴシック"/>
              </a:rPr>
              <a:t>707</a:t>
            </a:r>
            <a:endParaRPr lang="ja-JP" altLang="en-US" sz="1477" dirty="0">
              <a:solidFill>
                <a:prstClr val="black"/>
              </a:solidFill>
              <a:latin typeface="Calibri"/>
              <a:ea typeface="ＭＳ Ｐゴシック"/>
            </a:endParaRPr>
          </a:p>
        </p:txBody>
      </p:sp>
      <p:sp>
        <p:nvSpPr>
          <p:cNvPr id="8" name="テキスト ボックス 7"/>
          <p:cNvSpPr txBox="1"/>
          <p:nvPr/>
        </p:nvSpPr>
        <p:spPr>
          <a:xfrm>
            <a:off x="974939" y="4274033"/>
            <a:ext cx="664689" cy="319639"/>
          </a:xfrm>
          <a:prstGeom prst="rect">
            <a:avLst/>
          </a:prstGeom>
          <a:noFill/>
          <a:ln>
            <a:solidFill>
              <a:schemeClr val="bg1">
                <a:lumMod val="65000"/>
              </a:schemeClr>
            </a:solidFill>
          </a:ln>
        </p:spPr>
        <p:txBody>
          <a:bodyPr wrap="square" rtlCol="0">
            <a:spAutoFit/>
          </a:bodyPr>
          <a:lstStyle/>
          <a:p>
            <a:pPr algn="ctr" fontAlgn="auto">
              <a:spcBef>
                <a:spcPts val="0"/>
              </a:spcBef>
              <a:spcAft>
                <a:spcPts val="0"/>
              </a:spcAft>
            </a:pPr>
            <a:r>
              <a:rPr lang="en-US" altLang="ja-JP" sz="1477" dirty="0">
                <a:solidFill>
                  <a:prstClr val="black"/>
                </a:solidFill>
                <a:latin typeface="Calibri"/>
                <a:ea typeface="ＭＳ Ｐゴシック"/>
              </a:rPr>
              <a:t>1,058</a:t>
            </a:r>
            <a:endParaRPr lang="ja-JP" altLang="en-US" sz="1477" dirty="0">
              <a:solidFill>
                <a:prstClr val="black"/>
              </a:solidFill>
              <a:latin typeface="Calibri"/>
              <a:ea typeface="ＭＳ Ｐゴシック"/>
            </a:endParaRPr>
          </a:p>
        </p:txBody>
      </p:sp>
      <p:sp>
        <p:nvSpPr>
          <p:cNvPr id="9" name="テキスト ボックス 8"/>
          <p:cNvSpPr txBox="1"/>
          <p:nvPr/>
        </p:nvSpPr>
        <p:spPr>
          <a:xfrm>
            <a:off x="1539299" y="3856385"/>
            <a:ext cx="664689" cy="319639"/>
          </a:xfrm>
          <a:prstGeom prst="rect">
            <a:avLst/>
          </a:prstGeom>
          <a:noFill/>
          <a:ln>
            <a:solidFill>
              <a:schemeClr val="bg1">
                <a:lumMod val="65000"/>
              </a:schemeClr>
            </a:solidFill>
          </a:ln>
        </p:spPr>
        <p:txBody>
          <a:bodyPr wrap="square" rtlCol="0">
            <a:spAutoFit/>
          </a:bodyPr>
          <a:lstStyle/>
          <a:p>
            <a:pPr algn="ctr" fontAlgn="auto">
              <a:spcBef>
                <a:spcPts val="0"/>
              </a:spcBef>
              <a:spcAft>
                <a:spcPts val="0"/>
              </a:spcAft>
            </a:pPr>
            <a:r>
              <a:rPr lang="en-US" altLang="ja-JP" sz="1477" dirty="0">
                <a:solidFill>
                  <a:prstClr val="black"/>
                </a:solidFill>
                <a:latin typeface="Calibri"/>
                <a:ea typeface="ＭＳ Ｐゴシック"/>
              </a:rPr>
              <a:t>1,527</a:t>
            </a:r>
          </a:p>
        </p:txBody>
      </p:sp>
      <p:sp>
        <p:nvSpPr>
          <p:cNvPr id="10" name="Text Box 162"/>
          <p:cNvSpPr txBox="1">
            <a:spLocks noChangeArrowheads="1"/>
          </p:cNvSpPr>
          <p:nvPr/>
        </p:nvSpPr>
        <p:spPr bwMode="auto">
          <a:xfrm>
            <a:off x="311769" y="6313626"/>
            <a:ext cx="3640220" cy="262829"/>
          </a:xfrm>
          <a:prstGeom prst="rect">
            <a:avLst/>
          </a:prstGeom>
          <a:noFill/>
          <a:ln w="9525">
            <a:noFill/>
            <a:miter lim="800000"/>
            <a:headEnd/>
            <a:tailEnd/>
          </a:ln>
        </p:spPr>
        <p:txBody>
          <a:bodyPr wrap="square">
            <a:spAutoFit/>
          </a:bodyPr>
          <a:lstStyle/>
          <a:p>
            <a:pPr fontAlgn="auto">
              <a:spcBef>
                <a:spcPct val="50000"/>
              </a:spcBef>
              <a:spcAft>
                <a:spcPts val="0"/>
              </a:spcAft>
            </a:pPr>
            <a:r>
              <a:rPr lang="en-US" altLang="ja-JP" sz="1108" dirty="0">
                <a:solidFill>
                  <a:prstClr val="black"/>
                </a:solidFill>
                <a:latin typeface="Calibri"/>
                <a:ea typeface="ＭＳ Ｐゴシック"/>
              </a:rPr>
              <a:t>【</a:t>
            </a:r>
            <a:r>
              <a:rPr lang="ja-JP" altLang="en-US" sz="1108" dirty="0">
                <a:solidFill>
                  <a:prstClr val="black"/>
                </a:solidFill>
                <a:latin typeface="Calibri"/>
                <a:ea typeface="ＭＳ Ｐゴシック"/>
              </a:rPr>
              <a:t>出典</a:t>
            </a:r>
            <a:r>
              <a:rPr lang="en-US" altLang="ja-JP" sz="1108" dirty="0">
                <a:solidFill>
                  <a:prstClr val="black"/>
                </a:solidFill>
                <a:latin typeface="Calibri"/>
                <a:ea typeface="ＭＳ Ｐゴシック"/>
              </a:rPr>
              <a:t>】</a:t>
            </a:r>
            <a:r>
              <a:rPr lang="ja-JP" altLang="en-US" sz="1108" dirty="0">
                <a:solidFill>
                  <a:prstClr val="black"/>
                </a:solidFill>
                <a:latin typeface="Calibri"/>
                <a:ea typeface="ＭＳ Ｐゴシック"/>
              </a:rPr>
              <a:t>国保連データ（各年度とも</a:t>
            </a:r>
            <a:r>
              <a:rPr lang="en-US" altLang="ja-JP" sz="1108" dirty="0">
                <a:solidFill>
                  <a:prstClr val="black"/>
                </a:solidFill>
                <a:latin typeface="Calibri"/>
                <a:ea typeface="ＭＳ Ｐゴシック"/>
              </a:rPr>
              <a:t>3</a:t>
            </a:r>
            <a:r>
              <a:rPr lang="ja-JP" altLang="en-US" sz="1108" dirty="0">
                <a:solidFill>
                  <a:prstClr val="black"/>
                </a:solidFill>
                <a:latin typeface="Calibri"/>
                <a:ea typeface="ＭＳ Ｐゴシック"/>
              </a:rPr>
              <a:t>月サービス提供分）</a:t>
            </a:r>
          </a:p>
        </p:txBody>
      </p:sp>
      <p:sp>
        <p:nvSpPr>
          <p:cNvPr id="3" name="正方形/長方形 2"/>
          <p:cNvSpPr/>
          <p:nvPr/>
        </p:nvSpPr>
        <p:spPr>
          <a:xfrm>
            <a:off x="1115616" y="1946850"/>
            <a:ext cx="2525819" cy="285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77" dirty="0">
                <a:solidFill>
                  <a:prstClr val="black"/>
                </a:solidFill>
              </a:rPr>
              <a:t>事業所数の推移</a:t>
            </a:r>
          </a:p>
        </p:txBody>
      </p:sp>
      <p:sp>
        <p:nvSpPr>
          <p:cNvPr id="12" name="正方形/長方形 11"/>
          <p:cNvSpPr/>
          <p:nvPr/>
        </p:nvSpPr>
        <p:spPr>
          <a:xfrm>
            <a:off x="5901379" y="1966684"/>
            <a:ext cx="2525819" cy="285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77" dirty="0">
                <a:solidFill>
                  <a:prstClr val="black"/>
                </a:solidFill>
              </a:rPr>
              <a:t>設置主体別割合の推移</a:t>
            </a:r>
          </a:p>
        </p:txBody>
      </p:sp>
      <p:sp>
        <p:nvSpPr>
          <p:cNvPr id="13" name="正方形/長方形 12"/>
          <p:cNvSpPr/>
          <p:nvPr/>
        </p:nvSpPr>
        <p:spPr>
          <a:xfrm>
            <a:off x="131618" y="856675"/>
            <a:ext cx="8906836" cy="106206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9390" indent="-422041"/>
            <a:r>
              <a:rPr lang="ja-JP" altLang="en-US" sz="1600" dirty="0">
                <a:solidFill>
                  <a:prstClr val="black"/>
                </a:solidFill>
              </a:rPr>
              <a:t>○　設置主体別に就労継続支援</a:t>
            </a:r>
            <a:r>
              <a:rPr lang="en-US" altLang="ja-JP" sz="1600" dirty="0">
                <a:solidFill>
                  <a:prstClr val="black"/>
                </a:solidFill>
              </a:rPr>
              <a:t>A</a:t>
            </a:r>
            <a:r>
              <a:rPr lang="ja-JP" altLang="en-US" sz="1600" dirty="0">
                <a:solidFill>
                  <a:prstClr val="black"/>
                </a:solidFill>
              </a:rPr>
              <a:t>型事業所数の推移を見ると、営利法人が設置する事業所数が著しく増加している。</a:t>
            </a:r>
            <a:endParaRPr lang="en-US" altLang="ja-JP" sz="1600" dirty="0">
              <a:solidFill>
                <a:prstClr val="black"/>
              </a:solidFill>
            </a:endParaRPr>
          </a:p>
          <a:p>
            <a:pPr marL="199390" indent="-422041"/>
            <a:r>
              <a:rPr lang="ja-JP" altLang="en-US" sz="1600" dirty="0">
                <a:solidFill>
                  <a:prstClr val="black"/>
                </a:solidFill>
              </a:rPr>
              <a:t>○　設置主体別の割合を見ると、平成２７年度では、営利法人の割合が最も高く約５割となっており、社会福祉法人の割合は約２割となっている。</a:t>
            </a:r>
          </a:p>
        </p:txBody>
      </p:sp>
      <p:sp>
        <p:nvSpPr>
          <p:cNvPr id="15" name="タイトル 7"/>
          <p:cNvSpPr txBox="1">
            <a:spLocks/>
          </p:cNvSpPr>
          <p:nvPr/>
        </p:nvSpPr>
        <p:spPr bwMode="auto">
          <a:xfrm>
            <a:off x="33" y="304434"/>
            <a:ext cx="9144000" cy="399340"/>
          </a:xfrm>
          <a:prstGeom prst="rect">
            <a:avLst/>
          </a:prstGeom>
          <a:noFill/>
          <a:ln w="9525">
            <a:noFill/>
            <a:miter lim="800000"/>
            <a:headEnd/>
            <a:tailEnd/>
          </a:ln>
        </p:spPr>
        <p:txBody>
          <a:bodyPr vert="horz" wrap="square" lIns="84382" tIns="42190" rIns="84382" bIns="4219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23" algn="ctr" rtl="0" fontAlgn="base">
              <a:spcBef>
                <a:spcPct val="0"/>
              </a:spcBef>
              <a:spcAft>
                <a:spcPct val="0"/>
              </a:spcAft>
              <a:defRPr kumimoji="1" sz="4400">
                <a:solidFill>
                  <a:schemeClr val="tx2"/>
                </a:solidFill>
                <a:latin typeface="Arial" charset="0"/>
                <a:ea typeface="ＭＳ Ｐゴシック" pitchFamily="50" charset="-128"/>
              </a:defRPr>
            </a:lvl6pPr>
            <a:lvl7pPr marL="914246" algn="ctr" rtl="0" fontAlgn="base">
              <a:spcBef>
                <a:spcPct val="0"/>
              </a:spcBef>
              <a:spcAft>
                <a:spcPct val="0"/>
              </a:spcAft>
              <a:defRPr kumimoji="1" sz="4400">
                <a:solidFill>
                  <a:schemeClr val="tx2"/>
                </a:solidFill>
                <a:latin typeface="Arial" charset="0"/>
                <a:ea typeface="ＭＳ Ｐゴシック" pitchFamily="50" charset="-128"/>
              </a:defRPr>
            </a:lvl7pPr>
            <a:lvl8pPr marL="1371369" algn="ctr" rtl="0" fontAlgn="base">
              <a:spcBef>
                <a:spcPct val="0"/>
              </a:spcBef>
              <a:spcAft>
                <a:spcPct val="0"/>
              </a:spcAft>
              <a:defRPr kumimoji="1" sz="4400">
                <a:solidFill>
                  <a:schemeClr val="tx2"/>
                </a:solidFill>
                <a:latin typeface="Arial" charset="0"/>
                <a:ea typeface="ＭＳ Ｐゴシック" pitchFamily="50" charset="-128"/>
              </a:defRPr>
            </a:lvl8pPr>
            <a:lvl9pPr marL="1828492"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215" kern="0" dirty="0">
                <a:solidFill>
                  <a:prstClr val="black"/>
                </a:solidFill>
                <a:latin typeface="HGP創英角ｺﾞｼｯｸUB" panose="020B0900000000000000" pitchFamily="50" charset="-128"/>
                <a:ea typeface="HGP創英角ｺﾞｼｯｸUB" panose="020B0900000000000000" pitchFamily="50" charset="-128"/>
              </a:rPr>
              <a:t>就労継続支援Ａ型事業所の設置主体別の状況</a:t>
            </a:r>
          </a:p>
        </p:txBody>
      </p:sp>
      <p:grpSp>
        <p:nvGrpSpPr>
          <p:cNvPr id="16" name="グループ化 10"/>
          <p:cNvGrpSpPr>
            <a:grpSpLocks/>
          </p:cNvGrpSpPr>
          <p:nvPr/>
        </p:nvGrpSpPr>
        <p:grpSpPr bwMode="auto">
          <a:xfrm>
            <a:off x="74" y="704300"/>
            <a:ext cx="9144000" cy="65943"/>
            <a:chOff x="0" y="188640"/>
            <a:chExt cx="9144000" cy="72008"/>
          </a:xfrm>
        </p:grpSpPr>
        <p:cxnSp>
          <p:nvCxnSpPr>
            <p:cNvPr id="17" name="直線コネクタ 16"/>
            <p:cNvCxnSpPr/>
            <p:nvPr/>
          </p:nvCxnSpPr>
          <p:spPr>
            <a:xfrm>
              <a:off x="0" y="188640"/>
              <a:ext cx="9144000" cy="0"/>
            </a:xfrm>
            <a:prstGeom prst="line">
              <a:avLst/>
            </a:prstGeom>
            <a:noFill/>
            <a:ln w="9525" cap="flat" cmpd="sng" algn="ctr">
              <a:solidFill>
                <a:srgbClr val="99CCFF"/>
              </a:solidFill>
              <a:prstDash val="solid"/>
            </a:ln>
            <a:effectLst/>
          </p:spPr>
        </p:cxnSp>
        <p:cxnSp>
          <p:nvCxnSpPr>
            <p:cNvPr id="18" name="直線コネクタ 17"/>
            <p:cNvCxnSpPr/>
            <p:nvPr/>
          </p:nvCxnSpPr>
          <p:spPr>
            <a:xfrm>
              <a:off x="0" y="260648"/>
              <a:ext cx="9144000" cy="0"/>
            </a:xfrm>
            <a:prstGeom prst="line">
              <a:avLst/>
            </a:prstGeom>
            <a:noFill/>
            <a:ln w="57150" cap="flat" cmpd="sng" algn="ctr">
              <a:solidFill>
                <a:srgbClr val="99CCFF"/>
              </a:solidFill>
              <a:prstDash val="solid"/>
            </a:ln>
            <a:effectLst/>
          </p:spPr>
        </p:cxnSp>
      </p:grpSp>
      <p:sp>
        <p:nvSpPr>
          <p:cNvPr id="19" name="テキスト ボックス 18"/>
          <p:cNvSpPr txBox="1"/>
          <p:nvPr/>
        </p:nvSpPr>
        <p:spPr>
          <a:xfrm>
            <a:off x="2674662" y="2924451"/>
            <a:ext cx="709002" cy="319639"/>
          </a:xfrm>
          <a:prstGeom prst="rect">
            <a:avLst/>
          </a:prstGeom>
          <a:noFill/>
          <a:ln>
            <a:solidFill>
              <a:schemeClr val="bg1">
                <a:lumMod val="65000"/>
              </a:schemeClr>
            </a:solidFill>
          </a:ln>
        </p:spPr>
        <p:txBody>
          <a:bodyPr wrap="square" rtlCol="0">
            <a:spAutoFit/>
          </a:bodyPr>
          <a:lstStyle/>
          <a:p>
            <a:pPr algn="ctr" fontAlgn="auto">
              <a:spcBef>
                <a:spcPts val="0"/>
              </a:spcBef>
              <a:spcAft>
                <a:spcPts val="0"/>
              </a:spcAft>
            </a:pPr>
            <a:r>
              <a:rPr lang="en-US" altLang="ja-JP" sz="1477" dirty="0">
                <a:solidFill>
                  <a:prstClr val="black"/>
                </a:solidFill>
                <a:latin typeface="Calibri"/>
                <a:ea typeface="ＭＳ Ｐゴシック"/>
              </a:rPr>
              <a:t>2,668</a:t>
            </a:r>
            <a:endParaRPr lang="ja-JP" altLang="en-US" sz="1477" dirty="0">
              <a:solidFill>
                <a:prstClr val="black"/>
              </a:solidFill>
              <a:latin typeface="Calibri"/>
              <a:ea typeface="ＭＳ Ｐゴシック"/>
            </a:endParaRPr>
          </a:p>
        </p:txBody>
      </p:sp>
      <p:sp>
        <p:nvSpPr>
          <p:cNvPr id="20" name="テキスト ボックス 19"/>
          <p:cNvSpPr txBox="1"/>
          <p:nvPr/>
        </p:nvSpPr>
        <p:spPr>
          <a:xfrm>
            <a:off x="3242987" y="2488075"/>
            <a:ext cx="709002" cy="319639"/>
          </a:xfrm>
          <a:prstGeom prst="rect">
            <a:avLst/>
          </a:prstGeom>
          <a:noFill/>
          <a:ln>
            <a:solidFill>
              <a:schemeClr val="bg1">
                <a:lumMod val="65000"/>
              </a:schemeClr>
            </a:solidFill>
          </a:ln>
        </p:spPr>
        <p:txBody>
          <a:bodyPr wrap="square" rtlCol="0">
            <a:spAutoFit/>
          </a:bodyPr>
          <a:lstStyle/>
          <a:p>
            <a:pPr algn="ctr" fontAlgn="auto">
              <a:spcBef>
                <a:spcPts val="0"/>
              </a:spcBef>
              <a:spcAft>
                <a:spcPts val="0"/>
              </a:spcAft>
            </a:pPr>
            <a:r>
              <a:rPr lang="en-US" altLang="ja-JP" sz="1477" dirty="0">
                <a:solidFill>
                  <a:prstClr val="black"/>
                </a:solidFill>
                <a:latin typeface="Calibri"/>
                <a:ea typeface="ＭＳ Ｐゴシック"/>
              </a:rPr>
              <a:t>3,158</a:t>
            </a:r>
            <a:endParaRPr lang="ja-JP" altLang="en-US" sz="1477" dirty="0">
              <a:solidFill>
                <a:prstClr val="black"/>
              </a:solidFill>
              <a:latin typeface="Calibri"/>
              <a:ea typeface="ＭＳ Ｐゴシック"/>
            </a:endParaRPr>
          </a:p>
        </p:txBody>
      </p:sp>
      <p:sp>
        <p:nvSpPr>
          <p:cNvPr id="21" name="テキスト ボックス 20"/>
          <p:cNvSpPr txBox="1"/>
          <p:nvPr/>
        </p:nvSpPr>
        <p:spPr>
          <a:xfrm>
            <a:off x="3876034" y="2099751"/>
            <a:ext cx="709002" cy="319639"/>
          </a:xfrm>
          <a:prstGeom prst="rect">
            <a:avLst/>
          </a:prstGeom>
          <a:noFill/>
          <a:ln>
            <a:solidFill>
              <a:schemeClr val="bg1">
                <a:lumMod val="65000"/>
              </a:schemeClr>
            </a:solidFill>
          </a:ln>
        </p:spPr>
        <p:txBody>
          <a:bodyPr wrap="square" rtlCol="0">
            <a:spAutoFit/>
          </a:bodyPr>
          <a:lstStyle/>
          <a:p>
            <a:pPr algn="ctr" fontAlgn="auto">
              <a:spcBef>
                <a:spcPts val="0"/>
              </a:spcBef>
              <a:spcAft>
                <a:spcPts val="0"/>
              </a:spcAft>
            </a:pPr>
            <a:r>
              <a:rPr lang="en-US" altLang="ja-JP" sz="1477" dirty="0">
                <a:solidFill>
                  <a:prstClr val="black"/>
                </a:solidFill>
                <a:latin typeface="Calibri"/>
                <a:ea typeface="ＭＳ Ｐゴシック"/>
              </a:rPr>
              <a:t>3,596</a:t>
            </a:r>
            <a:endParaRPr lang="ja-JP" altLang="en-US" sz="1477" dirty="0">
              <a:solidFill>
                <a:prstClr val="black"/>
              </a:solidFill>
              <a:latin typeface="Calibri"/>
              <a:ea typeface="ＭＳ Ｐゴシック"/>
            </a:endParaRPr>
          </a:p>
        </p:txBody>
      </p:sp>
      <p:sp>
        <p:nvSpPr>
          <p:cNvPr id="6" name="スライド番号プレースホルダー 5"/>
          <p:cNvSpPr>
            <a:spLocks noGrp="1"/>
          </p:cNvSpPr>
          <p:nvPr>
            <p:ph type="sldNum" sz="quarter" idx="12"/>
          </p:nvPr>
        </p:nvSpPr>
        <p:spPr>
          <a:xfrm>
            <a:off x="7014406" y="6494294"/>
            <a:ext cx="2057400" cy="365125"/>
          </a:xfrm>
        </p:spPr>
        <p:txBody>
          <a:bodyPr/>
          <a:lstStyle/>
          <a:p>
            <a:pPr>
              <a:defRPr/>
            </a:pPr>
            <a:fld id="{F90A3C79-1AFD-481B-B685-7933BCD0898B}" type="slidenum">
              <a:rPr lang="en-US" altLang="ja-JP" smtClean="0"/>
              <a:pPr>
                <a:defRPr/>
              </a:pPr>
              <a:t>106</a:t>
            </a:fld>
            <a:endParaRPr lang="en-US" altLang="ja-JP"/>
          </a:p>
        </p:txBody>
      </p:sp>
      <p:sp>
        <p:nvSpPr>
          <p:cNvPr id="22"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25446938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p:cNvGraphicFramePr/>
          <p:nvPr>
            <p:extLst/>
          </p:nvPr>
        </p:nvGraphicFramePr>
        <p:xfrm>
          <a:off x="218286" y="2221245"/>
          <a:ext cx="8707429" cy="4064000"/>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グループ化 10"/>
          <p:cNvGrpSpPr>
            <a:grpSpLocks/>
          </p:cNvGrpSpPr>
          <p:nvPr/>
        </p:nvGrpSpPr>
        <p:grpSpPr bwMode="auto">
          <a:xfrm>
            <a:off x="74" y="703774"/>
            <a:ext cx="9144000" cy="65943"/>
            <a:chOff x="0" y="188640"/>
            <a:chExt cx="9144000" cy="72008"/>
          </a:xfrm>
        </p:grpSpPr>
        <p:cxnSp>
          <p:nvCxnSpPr>
            <p:cNvPr id="11" name="直線コネクタ 10"/>
            <p:cNvCxnSpPr/>
            <p:nvPr/>
          </p:nvCxnSpPr>
          <p:spPr>
            <a:xfrm>
              <a:off x="0" y="188640"/>
              <a:ext cx="9144000" cy="0"/>
            </a:xfrm>
            <a:prstGeom prst="line">
              <a:avLst/>
            </a:prstGeom>
            <a:noFill/>
            <a:ln w="9525" cap="flat" cmpd="sng" algn="ctr">
              <a:solidFill>
                <a:srgbClr val="99CCFF"/>
              </a:solidFill>
              <a:prstDash val="solid"/>
            </a:ln>
            <a:effectLst/>
          </p:spPr>
        </p:cxnSp>
        <p:cxnSp>
          <p:nvCxnSpPr>
            <p:cNvPr id="12" name="直線コネクタ 11"/>
            <p:cNvCxnSpPr/>
            <p:nvPr/>
          </p:nvCxnSpPr>
          <p:spPr>
            <a:xfrm>
              <a:off x="0" y="260648"/>
              <a:ext cx="9144000" cy="0"/>
            </a:xfrm>
            <a:prstGeom prst="line">
              <a:avLst/>
            </a:prstGeom>
            <a:noFill/>
            <a:ln w="57150" cap="flat" cmpd="sng" algn="ctr">
              <a:solidFill>
                <a:srgbClr val="99CCFF"/>
              </a:solidFill>
              <a:prstDash val="solid"/>
            </a:ln>
            <a:effectLst/>
          </p:spPr>
        </p:cxnSp>
      </p:grpSp>
      <p:sp>
        <p:nvSpPr>
          <p:cNvPr id="13" name="タイトル 7"/>
          <p:cNvSpPr txBox="1">
            <a:spLocks/>
          </p:cNvSpPr>
          <p:nvPr/>
        </p:nvSpPr>
        <p:spPr bwMode="auto">
          <a:xfrm>
            <a:off x="33" y="238491"/>
            <a:ext cx="9144000" cy="498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4176" tIns="42087" rIns="84176" bIns="42087"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5970" algn="ctr" rtl="0" fontAlgn="base">
              <a:spcBef>
                <a:spcPct val="0"/>
              </a:spcBef>
              <a:spcAft>
                <a:spcPct val="0"/>
              </a:spcAft>
              <a:defRPr kumimoji="1" sz="4400">
                <a:solidFill>
                  <a:schemeClr val="tx1"/>
                </a:solidFill>
                <a:latin typeface="Calibri" pitchFamily="34" charset="0"/>
                <a:ea typeface="ＭＳ Ｐゴシック" charset="-128"/>
              </a:defRPr>
            </a:lvl6pPr>
            <a:lvl7pPr marL="911945" algn="ctr" rtl="0" fontAlgn="base">
              <a:spcBef>
                <a:spcPct val="0"/>
              </a:spcBef>
              <a:spcAft>
                <a:spcPct val="0"/>
              </a:spcAft>
              <a:defRPr kumimoji="1" sz="4400">
                <a:solidFill>
                  <a:schemeClr val="tx1"/>
                </a:solidFill>
                <a:latin typeface="Calibri" pitchFamily="34" charset="0"/>
                <a:ea typeface="ＭＳ Ｐゴシック" charset="-128"/>
              </a:defRPr>
            </a:lvl7pPr>
            <a:lvl8pPr marL="1367920" algn="ctr" rtl="0" fontAlgn="base">
              <a:spcBef>
                <a:spcPct val="0"/>
              </a:spcBef>
              <a:spcAft>
                <a:spcPct val="0"/>
              </a:spcAft>
              <a:defRPr kumimoji="1" sz="4400">
                <a:solidFill>
                  <a:schemeClr val="tx1"/>
                </a:solidFill>
                <a:latin typeface="Calibri" pitchFamily="34" charset="0"/>
                <a:ea typeface="ＭＳ Ｐゴシック" charset="-128"/>
              </a:defRPr>
            </a:lvl8pPr>
            <a:lvl9pPr marL="1823892" algn="ctr" rtl="0" fontAlgn="base">
              <a:spcBef>
                <a:spcPct val="0"/>
              </a:spcBef>
              <a:spcAft>
                <a:spcPct val="0"/>
              </a:spcAft>
              <a:defRPr kumimoji="1" sz="4400">
                <a:solidFill>
                  <a:schemeClr val="tx1"/>
                </a:solidFill>
                <a:latin typeface="Calibri" pitchFamily="34" charset="0"/>
                <a:ea typeface="ＭＳ Ｐゴシック" charset="-128"/>
              </a:defRPr>
            </a:lvl9pPr>
          </a:lstStyle>
          <a:p>
            <a:r>
              <a:rPr lang="ja-JP" altLang="en-US" sz="2215" dirty="0">
                <a:solidFill>
                  <a:prstClr val="black"/>
                </a:solidFill>
                <a:latin typeface="HGP創英角ｺﾞｼｯｸUB" panose="020B0900000000000000" pitchFamily="50" charset="-128"/>
                <a:ea typeface="HGP創英角ｺﾞｼｯｸUB" panose="020B0900000000000000" pitchFamily="50" charset="-128"/>
              </a:rPr>
              <a:t>就労継続支援Ａ型事業所における平均賃金月額の推移</a:t>
            </a:r>
          </a:p>
        </p:txBody>
      </p:sp>
      <p:sp>
        <p:nvSpPr>
          <p:cNvPr id="15" name="正方形/長方形 14"/>
          <p:cNvSpPr/>
          <p:nvPr/>
        </p:nvSpPr>
        <p:spPr>
          <a:xfrm>
            <a:off x="85846" y="1076311"/>
            <a:ext cx="8972308" cy="76427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2926" indent="-422041" fontAlgn="auto">
              <a:spcBef>
                <a:spcPts val="0"/>
              </a:spcBef>
              <a:spcAft>
                <a:spcPts val="0"/>
              </a:spcAft>
            </a:pPr>
            <a:r>
              <a:rPr lang="ja-JP" altLang="en-US" sz="1477" dirty="0">
                <a:solidFill>
                  <a:prstClr val="black"/>
                </a:solidFill>
              </a:rPr>
              <a:t>○　就労継続支援Ａ型事業所における平均賃金月額は、平成</a:t>
            </a:r>
            <a:r>
              <a:rPr lang="en-US" altLang="ja-JP" sz="1477" dirty="0">
                <a:solidFill>
                  <a:prstClr val="black"/>
                </a:solidFill>
              </a:rPr>
              <a:t>26</a:t>
            </a:r>
            <a:r>
              <a:rPr lang="ja-JP" altLang="en-US" sz="1477" dirty="0">
                <a:solidFill>
                  <a:prstClr val="black"/>
                </a:solidFill>
              </a:rPr>
              <a:t>年度までは減少傾向であったが、近年は増加傾向にある。</a:t>
            </a:r>
          </a:p>
        </p:txBody>
      </p:sp>
      <p:sp>
        <p:nvSpPr>
          <p:cNvPr id="14" name="テキスト ボックス 13"/>
          <p:cNvSpPr txBox="1"/>
          <p:nvPr/>
        </p:nvSpPr>
        <p:spPr>
          <a:xfrm>
            <a:off x="100832" y="6267153"/>
            <a:ext cx="4812411" cy="291170"/>
          </a:xfrm>
          <a:prstGeom prst="rect">
            <a:avLst/>
          </a:prstGeom>
          <a:noFill/>
        </p:spPr>
        <p:txBody>
          <a:bodyPr wrap="square" rtlCol="0">
            <a:spAutoFit/>
          </a:bodyPr>
          <a:lstStyle/>
          <a:p>
            <a:r>
              <a:rPr lang="en-US" altLang="ja-JP" sz="1292" dirty="0">
                <a:solidFill>
                  <a:prstClr val="black"/>
                </a:solidFill>
              </a:rPr>
              <a:t>【</a:t>
            </a:r>
            <a:r>
              <a:rPr lang="ja-JP" altLang="en-US" sz="1292" dirty="0">
                <a:solidFill>
                  <a:prstClr val="black"/>
                </a:solidFill>
              </a:rPr>
              <a:t>出典</a:t>
            </a:r>
            <a:r>
              <a:rPr lang="en-US" altLang="ja-JP" sz="1292" dirty="0">
                <a:solidFill>
                  <a:prstClr val="black"/>
                </a:solidFill>
              </a:rPr>
              <a:t>】</a:t>
            </a:r>
            <a:r>
              <a:rPr lang="ja-JP" altLang="en-US" sz="1292" dirty="0">
                <a:solidFill>
                  <a:prstClr val="black"/>
                </a:solidFill>
              </a:rPr>
              <a:t>工賃・賃金実績調査（厚生労働省調べ）</a:t>
            </a:r>
          </a:p>
        </p:txBody>
      </p:sp>
      <p:sp>
        <p:nvSpPr>
          <p:cNvPr id="16" name="テキスト ボックス 33"/>
          <p:cNvSpPr txBox="1">
            <a:spLocks noChangeArrowheads="1"/>
          </p:cNvSpPr>
          <p:nvPr/>
        </p:nvSpPr>
        <p:spPr bwMode="auto">
          <a:xfrm>
            <a:off x="93783" y="6024456"/>
            <a:ext cx="7904147" cy="219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vert="horz" wrap="square" lIns="68580" tIns="8206" rIns="68580" bIns="8206" anchor="t" anchorCtr="0" upright="1">
            <a:noAutofit/>
          </a:bodyPr>
          <a:lstStyle/>
          <a:p>
            <a:pPr algn="just" fontAlgn="auto">
              <a:spcBef>
                <a:spcPts val="0"/>
              </a:spcBef>
              <a:spcAft>
                <a:spcPts val="0"/>
              </a:spcAft>
            </a:pPr>
            <a:r>
              <a:rPr lang="ja-JP" altLang="en-US" sz="1292" kern="0" dirty="0">
                <a:solidFill>
                  <a:prstClr val="black"/>
                </a:solidFill>
                <a:latin typeface="ＭＳ Ｐゴシック"/>
                <a:ea typeface="ＭＳ Ｐゴシック"/>
                <a:cs typeface="ＭＳ Ｐゴシック"/>
              </a:rPr>
              <a:t>（</a:t>
            </a:r>
            <a:r>
              <a:rPr lang="en-US" altLang="ja-JP" sz="1292" kern="0" dirty="0">
                <a:solidFill>
                  <a:prstClr val="black"/>
                </a:solidFill>
                <a:latin typeface="ＭＳ Ｐゴシック"/>
                <a:ea typeface="ＭＳ Ｐゴシック"/>
                <a:cs typeface="ＭＳ Ｐゴシック"/>
              </a:rPr>
              <a:t>※</a:t>
            </a:r>
            <a:r>
              <a:rPr lang="ja-JP" altLang="en-US" sz="1292" kern="0" dirty="0">
                <a:solidFill>
                  <a:prstClr val="black"/>
                </a:solidFill>
                <a:latin typeface="ＭＳ Ｐゴシック"/>
                <a:ea typeface="ＭＳ Ｐゴシック"/>
                <a:cs typeface="ＭＳ Ｐゴシック"/>
              </a:rPr>
              <a:t>）平成２３年度までは、就労継続支援</a:t>
            </a:r>
            <a:r>
              <a:rPr lang="en-US" altLang="ja-JP" sz="1292" kern="0" dirty="0">
                <a:solidFill>
                  <a:prstClr val="black"/>
                </a:solidFill>
                <a:latin typeface="ＭＳ Ｐゴシック"/>
                <a:ea typeface="ＭＳ Ｐゴシック"/>
                <a:cs typeface="ＭＳ Ｐゴシック"/>
              </a:rPr>
              <a:t>A</a:t>
            </a:r>
            <a:r>
              <a:rPr lang="ja-JP" altLang="en-US" sz="1292" kern="0" dirty="0">
                <a:solidFill>
                  <a:prstClr val="black"/>
                </a:solidFill>
                <a:latin typeface="ＭＳ Ｐゴシック"/>
                <a:ea typeface="ＭＳ Ｐゴシック"/>
                <a:cs typeface="ＭＳ Ｐゴシック"/>
              </a:rPr>
              <a:t>型事業所、福祉工場における平均賃金</a:t>
            </a:r>
            <a:endParaRPr lang="ja-JP" altLang="en-US" sz="1292" kern="100" dirty="0">
              <a:solidFill>
                <a:prstClr val="black"/>
              </a:solidFill>
              <a:latin typeface="ＭＳ Ｐゴシック"/>
              <a:ea typeface="ＭＳ Ｐゴシック"/>
              <a:cs typeface="Times New Roman"/>
            </a:endParaRPr>
          </a:p>
        </p:txBody>
      </p:sp>
      <p:sp>
        <p:nvSpPr>
          <p:cNvPr id="3" name="スライド番号プレースホルダー 2"/>
          <p:cNvSpPr>
            <a:spLocks noGrp="1"/>
          </p:cNvSpPr>
          <p:nvPr>
            <p:ph type="sldNum" sz="quarter" idx="12"/>
          </p:nvPr>
        </p:nvSpPr>
        <p:spPr>
          <a:xfrm>
            <a:off x="7086633" y="6558323"/>
            <a:ext cx="2057400" cy="365125"/>
          </a:xfrm>
        </p:spPr>
        <p:txBody>
          <a:bodyPr/>
          <a:lstStyle/>
          <a:p>
            <a:pPr>
              <a:defRPr/>
            </a:pPr>
            <a:fld id="{431CAECD-5926-4741-A906-A08E04809A27}" type="slidenum">
              <a:rPr lang="en-US" altLang="ja-JP" smtClean="0"/>
              <a:pPr>
                <a:defRPr/>
              </a:pPr>
              <a:t>107</a:t>
            </a:fld>
            <a:endParaRPr lang="en-US" altLang="ja-JP"/>
          </a:p>
        </p:txBody>
      </p:sp>
      <p:sp>
        <p:nvSpPr>
          <p:cNvPr id="17"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14333562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7"/>
          <p:cNvSpPr txBox="1">
            <a:spLocks/>
          </p:cNvSpPr>
          <p:nvPr/>
        </p:nvSpPr>
        <p:spPr bwMode="auto">
          <a:xfrm>
            <a:off x="33" y="-27384"/>
            <a:ext cx="9144000" cy="477282"/>
          </a:xfrm>
          <a:prstGeom prst="rect">
            <a:avLst/>
          </a:prstGeom>
          <a:noFill/>
          <a:ln w="9525">
            <a:noFill/>
            <a:miter lim="800000"/>
            <a:headEnd/>
            <a:tailEnd/>
          </a:ln>
        </p:spPr>
        <p:txBody>
          <a:bodyPr vert="horz" wrap="square" lIns="84294" tIns="42144" rIns="84294" bIns="42144"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23" algn="ctr" rtl="0" fontAlgn="base">
              <a:spcBef>
                <a:spcPct val="0"/>
              </a:spcBef>
              <a:spcAft>
                <a:spcPct val="0"/>
              </a:spcAft>
              <a:defRPr kumimoji="1" sz="4400">
                <a:solidFill>
                  <a:schemeClr val="tx2"/>
                </a:solidFill>
                <a:latin typeface="Arial" charset="0"/>
                <a:ea typeface="ＭＳ Ｐゴシック" pitchFamily="50" charset="-128"/>
              </a:defRPr>
            </a:lvl6pPr>
            <a:lvl7pPr marL="914246" algn="ctr" rtl="0" fontAlgn="base">
              <a:spcBef>
                <a:spcPct val="0"/>
              </a:spcBef>
              <a:spcAft>
                <a:spcPct val="0"/>
              </a:spcAft>
              <a:defRPr kumimoji="1" sz="4400">
                <a:solidFill>
                  <a:schemeClr val="tx2"/>
                </a:solidFill>
                <a:latin typeface="Arial" charset="0"/>
                <a:ea typeface="ＭＳ Ｐゴシック" pitchFamily="50" charset="-128"/>
              </a:defRPr>
            </a:lvl7pPr>
            <a:lvl8pPr marL="1371369" algn="ctr" rtl="0" fontAlgn="base">
              <a:spcBef>
                <a:spcPct val="0"/>
              </a:spcBef>
              <a:spcAft>
                <a:spcPct val="0"/>
              </a:spcAft>
              <a:defRPr kumimoji="1" sz="4400">
                <a:solidFill>
                  <a:schemeClr val="tx2"/>
                </a:solidFill>
                <a:latin typeface="Arial" charset="0"/>
                <a:ea typeface="ＭＳ Ｐゴシック" pitchFamily="50" charset="-128"/>
              </a:defRPr>
            </a:lvl8pPr>
            <a:lvl9pPr marL="1828492"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1846" kern="0" dirty="0">
                <a:solidFill>
                  <a:prstClr val="black"/>
                </a:solidFill>
                <a:latin typeface="HGP創英角ｺﾞｼｯｸUB" panose="020B0900000000000000" pitchFamily="50" charset="-128"/>
                <a:ea typeface="HGP創英角ｺﾞｼｯｸUB" panose="020B0900000000000000" pitchFamily="50" charset="-128"/>
              </a:rPr>
              <a:t>就労継続支援Ａ型の見直しについて</a:t>
            </a:r>
          </a:p>
        </p:txBody>
      </p:sp>
      <p:grpSp>
        <p:nvGrpSpPr>
          <p:cNvPr id="34" name="グループ化 10"/>
          <p:cNvGrpSpPr>
            <a:grpSpLocks/>
          </p:cNvGrpSpPr>
          <p:nvPr/>
        </p:nvGrpSpPr>
        <p:grpSpPr bwMode="auto">
          <a:xfrm>
            <a:off x="0" y="425754"/>
            <a:ext cx="9144000" cy="65943"/>
            <a:chOff x="0" y="188640"/>
            <a:chExt cx="9144000" cy="72008"/>
          </a:xfrm>
        </p:grpSpPr>
        <p:cxnSp>
          <p:nvCxnSpPr>
            <p:cNvPr id="35" name="直線コネクタ 34"/>
            <p:cNvCxnSpPr/>
            <p:nvPr/>
          </p:nvCxnSpPr>
          <p:spPr>
            <a:xfrm>
              <a:off x="0" y="188640"/>
              <a:ext cx="9144000" cy="0"/>
            </a:xfrm>
            <a:prstGeom prst="line">
              <a:avLst/>
            </a:prstGeom>
            <a:noFill/>
            <a:ln w="9525" cap="flat" cmpd="sng" algn="ctr">
              <a:solidFill>
                <a:srgbClr val="99CCFF"/>
              </a:solidFill>
              <a:prstDash val="solid"/>
            </a:ln>
            <a:effectLst/>
          </p:spPr>
        </p:cxnSp>
        <p:cxnSp>
          <p:nvCxnSpPr>
            <p:cNvPr id="36" name="直線コネクタ 35"/>
            <p:cNvCxnSpPr/>
            <p:nvPr/>
          </p:nvCxnSpPr>
          <p:spPr>
            <a:xfrm>
              <a:off x="0" y="260648"/>
              <a:ext cx="9144000" cy="0"/>
            </a:xfrm>
            <a:prstGeom prst="line">
              <a:avLst/>
            </a:prstGeom>
            <a:noFill/>
            <a:ln w="57150" cap="flat" cmpd="sng" algn="ctr">
              <a:solidFill>
                <a:srgbClr val="99CCFF"/>
              </a:solidFill>
              <a:prstDash val="solid"/>
            </a:ln>
            <a:effectLst/>
          </p:spPr>
        </p:cxnSp>
      </p:grpSp>
      <p:sp>
        <p:nvSpPr>
          <p:cNvPr id="4" name="正方形/長方形 3"/>
          <p:cNvSpPr/>
          <p:nvPr/>
        </p:nvSpPr>
        <p:spPr>
          <a:xfrm>
            <a:off x="62920" y="923049"/>
            <a:ext cx="5653682" cy="170091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marL="163949" indent="-163949" fontAlgn="auto">
              <a:spcBef>
                <a:spcPts val="0"/>
              </a:spcBef>
              <a:spcAft>
                <a:spcPts val="0"/>
              </a:spcAft>
            </a:pPr>
            <a:r>
              <a:rPr lang="ja-JP" altLang="en-US" sz="1385" dirty="0">
                <a:solidFill>
                  <a:prstClr val="black"/>
                </a:solidFill>
                <a:latin typeface="ＭＳ Ｐゴシック"/>
              </a:rPr>
              <a:t>○　就労継続支援Ａ型については、利用者数、費用額、事業所数が毎年大きく増加。</a:t>
            </a:r>
            <a:endParaRPr lang="en-US" altLang="ja-JP" sz="1385" dirty="0">
              <a:solidFill>
                <a:prstClr val="black"/>
              </a:solidFill>
              <a:latin typeface="ＭＳ Ｐゴシック"/>
            </a:endParaRPr>
          </a:p>
          <a:p>
            <a:pPr marL="163949" indent="-163949" fontAlgn="auto">
              <a:spcBef>
                <a:spcPts val="0"/>
              </a:spcBef>
              <a:spcAft>
                <a:spcPts val="0"/>
              </a:spcAft>
            </a:pPr>
            <a:endParaRPr lang="en-US" altLang="ja-JP" sz="1385" dirty="0">
              <a:solidFill>
                <a:prstClr val="black"/>
              </a:solidFill>
              <a:latin typeface="ＭＳ Ｐゴシック"/>
            </a:endParaRPr>
          </a:p>
          <a:p>
            <a:pPr marL="163949" indent="-163949" fontAlgn="auto">
              <a:spcBef>
                <a:spcPts val="0"/>
              </a:spcBef>
              <a:spcAft>
                <a:spcPts val="0"/>
              </a:spcAft>
            </a:pPr>
            <a:r>
              <a:rPr lang="ja-JP" altLang="en-US" sz="1385" dirty="0">
                <a:solidFill>
                  <a:prstClr val="black"/>
                </a:solidFill>
                <a:latin typeface="ＭＳ Ｐゴシック"/>
              </a:rPr>
              <a:t>○　一方、生産活動の内容が適切でない事業所や、利用者の意向にかかわらず、全ての利用者の労働時間を一律に短くする事業所など、不適切な事例が増えているとの指摘があり、支援内容の適正化と就労の質の向上が求められている。</a:t>
            </a:r>
            <a:endParaRPr lang="en-US" altLang="ja-JP" sz="1385" dirty="0">
              <a:solidFill>
                <a:prstClr val="black"/>
              </a:solidFill>
              <a:latin typeface="ＭＳ Ｐゴシック"/>
            </a:endParaRPr>
          </a:p>
        </p:txBody>
      </p:sp>
      <p:sp>
        <p:nvSpPr>
          <p:cNvPr id="3" name="角丸四角形 2"/>
          <p:cNvSpPr/>
          <p:nvPr/>
        </p:nvSpPr>
        <p:spPr>
          <a:xfrm>
            <a:off x="62917" y="556020"/>
            <a:ext cx="2116202" cy="332871"/>
          </a:xfrm>
          <a:prstGeom prst="roundRect">
            <a:avLst/>
          </a:prstGeom>
          <a:ln/>
        </p:spPr>
        <p:style>
          <a:lnRef idx="0">
            <a:schemeClr val="accent1"/>
          </a:lnRef>
          <a:fillRef idx="3">
            <a:schemeClr val="accent1"/>
          </a:fillRef>
          <a:effectRef idx="3">
            <a:schemeClr val="accent1"/>
          </a:effectRef>
          <a:fontRef idx="minor">
            <a:schemeClr val="lt1"/>
          </a:fontRef>
        </p:style>
        <p:txBody>
          <a:bodyPr lIns="84315" tIns="42160" rIns="84315" bIns="42160" rtlCol="0" anchor="ctr"/>
          <a:lstStyle/>
          <a:p>
            <a:r>
              <a:rPr lang="ja-JP" altLang="en-US" sz="1477" b="1" dirty="0">
                <a:solidFill>
                  <a:prstClr val="white"/>
                </a:solidFill>
                <a:latin typeface="ＭＳ ゴシック" panose="020B0609070205080204" pitchFamily="49" charset="-128"/>
                <a:ea typeface="ＭＳ ゴシック" panose="020B0609070205080204" pitchFamily="49" charset="-128"/>
              </a:rPr>
              <a:t>１　現状・課題</a:t>
            </a:r>
          </a:p>
        </p:txBody>
      </p:sp>
      <p:sp>
        <p:nvSpPr>
          <p:cNvPr id="63" name="角丸四角形 62"/>
          <p:cNvSpPr/>
          <p:nvPr/>
        </p:nvSpPr>
        <p:spPr>
          <a:xfrm>
            <a:off x="62921" y="2770781"/>
            <a:ext cx="2182671" cy="332871"/>
          </a:xfrm>
          <a:prstGeom prst="roundRect">
            <a:avLst/>
          </a:prstGeom>
          <a:ln/>
        </p:spPr>
        <p:style>
          <a:lnRef idx="0">
            <a:schemeClr val="accent1"/>
          </a:lnRef>
          <a:fillRef idx="3">
            <a:schemeClr val="accent1"/>
          </a:fillRef>
          <a:effectRef idx="3">
            <a:schemeClr val="accent1"/>
          </a:effectRef>
          <a:fontRef idx="minor">
            <a:schemeClr val="lt1"/>
          </a:fontRef>
        </p:style>
        <p:txBody>
          <a:bodyPr lIns="84315" tIns="42160" rIns="84315" bIns="42160" rtlCol="0" anchor="ctr"/>
          <a:lstStyle/>
          <a:p>
            <a:r>
              <a:rPr lang="ja-JP" altLang="en-US" sz="1477" b="1" dirty="0">
                <a:solidFill>
                  <a:prstClr val="white"/>
                </a:solidFill>
                <a:latin typeface="ＭＳ ゴシック" panose="020B0609070205080204" pitchFamily="49" charset="-128"/>
                <a:ea typeface="ＭＳ ゴシック" panose="020B0609070205080204" pitchFamily="49" charset="-128"/>
              </a:rPr>
              <a:t>２　これまでの対応</a:t>
            </a:r>
          </a:p>
        </p:txBody>
      </p:sp>
      <p:graphicFrame>
        <p:nvGraphicFramePr>
          <p:cNvPr id="8" name="表 7"/>
          <p:cNvGraphicFramePr>
            <a:graphicFrameLocks noGrp="1"/>
          </p:cNvGraphicFramePr>
          <p:nvPr>
            <p:extLst/>
          </p:nvPr>
        </p:nvGraphicFramePr>
        <p:xfrm>
          <a:off x="62917" y="3152173"/>
          <a:ext cx="9018166" cy="3353164"/>
        </p:xfrm>
        <a:graphic>
          <a:graphicData uri="http://schemas.openxmlformats.org/drawingml/2006/table">
            <a:tbl>
              <a:tblPr firstRow="1" bandRow="1">
                <a:tableStyleId>{5940675A-B579-460E-94D1-54222C63F5DA}</a:tableStyleId>
              </a:tblPr>
              <a:tblGrid>
                <a:gridCol w="1185637">
                  <a:extLst>
                    <a:ext uri="{9D8B030D-6E8A-4147-A177-3AD203B41FA5}">
                      <a16:colId xmlns:a16="http://schemas.microsoft.com/office/drawing/2014/main" val="20000"/>
                    </a:ext>
                  </a:extLst>
                </a:gridCol>
                <a:gridCol w="7832529">
                  <a:extLst>
                    <a:ext uri="{9D8B030D-6E8A-4147-A177-3AD203B41FA5}">
                      <a16:colId xmlns:a16="http://schemas.microsoft.com/office/drawing/2014/main" val="20001"/>
                    </a:ext>
                  </a:extLst>
                </a:gridCol>
              </a:tblGrid>
              <a:tr h="267547">
                <a:tc>
                  <a:txBody>
                    <a:bodyPr/>
                    <a:lstStyle/>
                    <a:p>
                      <a:pPr algn="ctr"/>
                      <a:r>
                        <a:rPr kumimoji="1" lang="ja-JP" altLang="en-US" sz="1400" dirty="0">
                          <a:latin typeface="+mj-ea"/>
                          <a:ea typeface="+mj-ea"/>
                        </a:rPr>
                        <a:t>時期</a:t>
                      </a:r>
                    </a:p>
                  </a:txBody>
                  <a:tcPr marL="33231" marR="33231" marT="33231" marB="0">
                    <a:solidFill>
                      <a:srgbClr val="FFFFCC"/>
                    </a:solidFill>
                  </a:tcPr>
                </a:tc>
                <a:tc>
                  <a:txBody>
                    <a:bodyPr/>
                    <a:lstStyle/>
                    <a:p>
                      <a:pPr algn="ctr"/>
                      <a:r>
                        <a:rPr kumimoji="1" lang="ja-JP" altLang="en-US" sz="1400" dirty="0">
                          <a:latin typeface="+mj-ea"/>
                          <a:ea typeface="+mj-ea"/>
                        </a:rPr>
                        <a:t>対応内容</a:t>
                      </a:r>
                    </a:p>
                  </a:txBody>
                  <a:tcPr marL="33231" marR="33231" marT="33231" marB="0">
                    <a:solidFill>
                      <a:srgbClr val="FFFFCC"/>
                    </a:solidFill>
                  </a:tcPr>
                </a:tc>
                <a:extLst>
                  <a:ext uri="{0D108BD9-81ED-4DB2-BD59-A6C34878D82A}">
                    <a16:rowId xmlns:a16="http://schemas.microsoft.com/office/drawing/2014/main" val="10000"/>
                  </a:ext>
                </a:extLst>
              </a:tr>
              <a:tr h="471012">
                <a:tc>
                  <a:txBody>
                    <a:bodyPr/>
                    <a:lstStyle/>
                    <a:p>
                      <a:pPr algn="dist"/>
                      <a:r>
                        <a:rPr kumimoji="1" lang="ja-JP" altLang="en-US" sz="1400" b="0" dirty="0">
                          <a:latin typeface="+mj-ea"/>
                          <a:ea typeface="+mj-ea"/>
                        </a:rPr>
                        <a:t>平成</a:t>
                      </a:r>
                      <a:r>
                        <a:rPr kumimoji="1" lang="en-US" altLang="ja-JP" sz="1400" b="0" dirty="0">
                          <a:latin typeface="+mj-ea"/>
                          <a:ea typeface="+mj-ea"/>
                        </a:rPr>
                        <a:t>24</a:t>
                      </a:r>
                      <a:r>
                        <a:rPr kumimoji="1" lang="ja-JP" altLang="en-US" sz="1400" b="0" dirty="0">
                          <a:latin typeface="+mj-ea"/>
                          <a:ea typeface="+mj-ea"/>
                        </a:rPr>
                        <a:t>年</a:t>
                      </a:r>
                      <a:r>
                        <a:rPr kumimoji="1" lang="en-US" altLang="ja-JP" sz="1400" b="0" dirty="0">
                          <a:latin typeface="+mj-ea"/>
                          <a:ea typeface="+mj-ea"/>
                        </a:rPr>
                        <a:t>10</a:t>
                      </a:r>
                      <a:r>
                        <a:rPr kumimoji="1" lang="ja-JP" altLang="en-US" sz="1400" b="0" dirty="0">
                          <a:latin typeface="+mj-ea"/>
                          <a:ea typeface="+mj-ea"/>
                        </a:rPr>
                        <a:t>月</a:t>
                      </a:r>
                    </a:p>
                  </a:txBody>
                  <a:tcPr marL="33231" marR="33231" marT="33231" marB="0"/>
                </a:tc>
                <a:tc>
                  <a:txBody>
                    <a:bodyPr/>
                    <a:lstStyle/>
                    <a:p>
                      <a:pPr marL="0" indent="0">
                        <a:buFont typeface="Wingdings" panose="05000000000000000000" pitchFamily="2" charset="2"/>
                        <a:buNone/>
                      </a:pPr>
                      <a:r>
                        <a:rPr kumimoji="1" lang="ja-JP" altLang="en-US" sz="1400" b="0" dirty="0">
                          <a:latin typeface="+mj-ea"/>
                          <a:ea typeface="+mj-ea"/>
                        </a:rPr>
                        <a:t>○利用者のうち短時間利用者の占める割合が多い場合の減算（</a:t>
                      </a:r>
                      <a:r>
                        <a:rPr kumimoji="1" lang="en-US" altLang="ja-JP" sz="1400" b="0" dirty="0">
                          <a:latin typeface="+mj-ea"/>
                          <a:ea typeface="+mj-ea"/>
                        </a:rPr>
                        <a:t>90</a:t>
                      </a:r>
                      <a:r>
                        <a:rPr kumimoji="1" lang="ja-JP" altLang="en-US" sz="1400" b="0" dirty="0">
                          <a:latin typeface="+mj-ea"/>
                          <a:ea typeface="+mj-ea"/>
                        </a:rPr>
                        <a:t>％、</a:t>
                      </a:r>
                      <a:r>
                        <a:rPr kumimoji="1" lang="en-US" altLang="ja-JP" sz="1400" b="0" dirty="0">
                          <a:latin typeface="+mj-ea"/>
                          <a:ea typeface="+mj-ea"/>
                        </a:rPr>
                        <a:t>75</a:t>
                      </a:r>
                      <a:r>
                        <a:rPr kumimoji="1" lang="ja-JP" altLang="en-US" sz="1400" b="0" dirty="0">
                          <a:latin typeface="+mj-ea"/>
                          <a:ea typeface="+mj-ea"/>
                        </a:rPr>
                        <a:t>％）措置の創設（平成</a:t>
                      </a:r>
                      <a:r>
                        <a:rPr kumimoji="1" lang="en-US" altLang="ja-JP" sz="1400" b="0" dirty="0">
                          <a:latin typeface="+mj-ea"/>
                          <a:ea typeface="+mj-ea"/>
                        </a:rPr>
                        <a:t>24</a:t>
                      </a:r>
                      <a:r>
                        <a:rPr kumimoji="1" lang="ja-JP" altLang="en-US" sz="1400" b="0" dirty="0">
                          <a:latin typeface="+mj-ea"/>
                          <a:ea typeface="+mj-ea"/>
                        </a:rPr>
                        <a:t>年度報酬改定）</a:t>
                      </a:r>
                      <a:endParaRPr kumimoji="1" lang="en-US" altLang="ja-JP" sz="1400" b="0" dirty="0">
                        <a:latin typeface="+mj-ea"/>
                        <a:ea typeface="+mj-ea"/>
                      </a:endParaRPr>
                    </a:p>
                  </a:txBody>
                  <a:tcPr marL="33231" marR="33231" marT="33231" marB="0"/>
                </a:tc>
                <a:extLst>
                  <a:ext uri="{0D108BD9-81ED-4DB2-BD59-A6C34878D82A}">
                    <a16:rowId xmlns:a16="http://schemas.microsoft.com/office/drawing/2014/main" val="10001"/>
                  </a:ext>
                </a:extLst>
              </a:tr>
              <a:tr h="1287402">
                <a:tc>
                  <a:txBody>
                    <a:bodyPr/>
                    <a:lstStyle/>
                    <a:p>
                      <a:pPr algn="dist"/>
                      <a:r>
                        <a:rPr kumimoji="1" lang="ja-JP" altLang="en-US" sz="1400" b="0" dirty="0">
                          <a:latin typeface="+mj-ea"/>
                          <a:ea typeface="+mj-ea"/>
                        </a:rPr>
                        <a:t>平成</a:t>
                      </a:r>
                      <a:r>
                        <a:rPr kumimoji="1" lang="en-US" altLang="ja-JP" sz="1400" b="0" dirty="0">
                          <a:latin typeface="+mj-ea"/>
                          <a:ea typeface="+mj-ea"/>
                        </a:rPr>
                        <a:t>27</a:t>
                      </a:r>
                      <a:r>
                        <a:rPr kumimoji="1" lang="ja-JP" altLang="en-US" sz="1400" b="0" dirty="0">
                          <a:latin typeface="+mj-ea"/>
                          <a:ea typeface="+mj-ea"/>
                        </a:rPr>
                        <a:t>年 </a:t>
                      </a:r>
                      <a:r>
                        <a:rPr kumimoji="1" lang="en-US" altLang="ja-JP" sz="1400" b="0" dirty="0">
                          <a:latin typeface="+mj-ea"/>
                          <a:ea typeface="+mj-ea"/>
                        </a:rPr>
                        <a:t>9</a:t>
                      </a:r>
                      <a:r>
                        <a:rPr kumimoji="1" lang="ja-JP" altLang="en-US" sz="1400" b="0" dirty="0">
                          <a:latin typeface="+mj-ea"/>
                          <a:ea typeface="+mj-ea"/>
                        </a:rPr>
                        <a:t>月</a:t>
                      </a:r>
                    </a:p>
                  </a:txBody>
                  <a:tcPr marL="33231" marR="33231" marT="33231" marB="0"/>
                </a:tc>
                <a:tc>
                  <a:txBody>
                    <a:bodyPr/>
                    <a:lstStyle/>
                    <a:p>
                      <a:pPr marL="0" indent="0">
                        <a:buFont typeface="Wingdings" panose="05000000000000000000" pitchFamily="2" charset="2"/>
                        <a:buNone/>
                      </a:pPr>
                      <a:r>
                        <a:rPr kumimoji="1" lang="ja-JP" altLang="en-US" sz="1400" b="0" dirty="0">
                          <a:latin typeface="+mj-ea"/>
                          <a:ea typeface="+mj-ea"/>
                        </a:rPr>
                        <a:t>○指定就労継続支援Ａ型における適正な事業運営に向けた指導について（課長通知）</a:t>
                      </a:r>
                      <a:endParaRPr kumimoji="1" lang="en-US" altLang="ja-JP" sz="1400" b="0" dirty="0">
                        <a:latin typeface="+mj-ea"/>
                        <a:ea typeface="+mj-ea"/>
                      </a:endParaRPr>
                    </a:p>
                    <a:p>
                      <a:pPr marL="88900" indent="0">
                        <a:buFont typeface="Wingdings" panose="05000000000000000000" pitchFamily="2" charset="2"/>
                        <a:buNone/>
                      </a:pPr>
                      <a:r>
                        <a:rPr kumimoji="1" lang="ja-JP" altLang="en-US" sz="1400" b="0" dirty="0">
                          <a:latin typeface="+mj-ea"/>
                          <a:ea typeface="+mj-ea"/>
                        </a:rPr>
                        <a:t>①</a:t>
                      </a:r>
                      <a:r>
                        <a:rPr kumimoji="1" lang="ja-JP" altLang="en-US" sz="1300" b="0" dirty="0">
                          <a:latin typeface="+mj-ea"/>
                          <a:ea typeface="+mj-ea"/>
                        </a:rPr>
                        <a:t>暫定支給決定の適正な運用の依頼</a:t>
                      </a:r>
                      <a:endParaRPr kumimoji="1" lang="en-US" altLang="ja-JP" sz="1300" b="0" dirty="0">
                        <a:latin typeface="+mj-ea"/>
                        <a:ea typeface="+mj-ea"/>
                      </a:endParaRPr>
                    </a:p>
                    <a:p>
                      <a:pPr marL="88900" indent="0">
                        <a:buFont typeface="Wingdings" panose="05000000000000000000" pitchFamily="2" charset="2"/>
                        <a:buNone/>
                      </a:pPr>
                      <a:r>
                        <a:rPr kumimoji="1" lang="ja-JP" altLang="en-US" sz="1300" b="0" dirty="0">
                          <a:latin typeface="+mj-ea"/>
                          <a:ea typeface="+mj-ea"/>
                        </a:rPr>
                        <a:t>②不適切な事業運営の事例を示すとともに、指導ポイントの明示</a:t>
                      </a:r>
                      <a:endParaRPr kumimoji="1" lang="en-US" altLang="ja-JP" sz="1300" b="0" dirty="0">
                        <a:latin typeface="+mj-ea"/>
                        <a:ea typeface="+mj-ea"/>
                      </a:endParaRPr>
                    </a:p>
                    <a:p>
                      <a:pPr marL="177800" indent="0"/>
                      <a:r>
                        <a:rPr kumimoji="1" lang="ja-JP" altLang="en-US" sz="1000" b="0" dirty="0">
                          <a:latin typeface="+mj-ea"/>
                          <a:ea typeface="+mj-ea"/>
                        </a:rPr>
                        <a:t>（不適切な事例）</a:t>
                      </a:r>
                      <a:endParaRPr kumimoji="1" lang="en-US" altLang="ja-JP" sz="1000" b="0" dirty="0">
                        <a:latin typeface="+mj-ea"/>
                        <a:ea typeface="+mj-ea"/>
                      </a:endParaRPr>
                    </a:p>
                    <a:p>
                      <a:pPr marL="177800" indent="0"/>
                      <a:r>
                        <a:rPr kumimoji="1" lang="ja-JP" altLang="en-US" sz="1000" b="0" dirty="0">
                          <a:latin typeface="+mj-ea"/>
                          <a:ea typeface="+mj-ea"/>
                        </a:rPr>
                        <a:t>・収益の上がらない仕事しか提供せず、生産活動による収益だけでは最低賃金を支払うことが困難</a:t>
                      </a:r>
                      <a:endParaRPr kumimoji="1" lang="en-US" altLang="ja-JP" sz="1000" b="0" dirty="0">
                        <a:latin typeface="+mj-ea"/>
                        <a:ea typeface="+mj-ea"/>
                      </a:endParaRPr>
                    </a:p>
                    <a:p>
                      <a:pPr marL="177800" indent="0"/>
                      <a:r>
                        <a:rPr kumimoji="1" lang="ja-JP" altLang="en-US" sz="1000" b="0" dirty="0">
                          <a:latin typeface="+mj-ea"/>
                          <a:ea typeface="+mj-ea"/>
                        </a:rPr>
                        <a:t>・全ての利用者の労働時間を一律に短時間</a:t>
                      </a:r>
                      <a:endParaRPr kumimoji="1" lang="en-US" altLang="ja-JP" sz="1000" b="0" dirty="0">
                        <a:latin typeface="+mj-ea"/>
                        <a:ea typeface="+mj-ea"/>
                      </a:endParaRPr>
                    </a:p>
                    <a:p>
                      <a:pPr marL="177800" indent="0"/>
                      <a:r>
                        <a:rPr kumimoji="1" lang="ja-JP" altLang="en-US" sz="1000" b="0" dirty="0">
                          <a:latin typeface="+mj-ea"/>
                          <a:ea typeface="+mj-ea"/>
                        </a:rPr>
                        <a:t>・一定期間経過後に事業所を退所させている</a:t>
                      </a:r>
                      <a:endParaRPr kumimoji="1" lang="ja-JP" altLang="en-US" sz="1400" b="0" dirty="0">
                        <a:latin typeface="+mj-ea"/>
                        <a:ea typeface="+mj-ea"/>
                      </a:endParaRPr>
                    </a:p>
                  </a:txBody>
                  <a:tcPr marL="33231" marR="33231" marT="33231" marB="0"/>
                </a:tc>
                <a:extLst>
                  <a:ext uri="{0D108BD9-81ED-4DB2-BD59-A6C34878D82A}">
                    <a16:rowId xmlns:a16="http://schemas.microsoft.com/office/drawing/2014/main" val="10002"/>
                  </a:ext>
                </a:extLst>
              </a:tr>
              <a:tr h="471012">
                <a:tc>
                  <a:txBody>
                    <a:bodyPr/>
                    <a:lstStyle/>
                    <a:p>
                      <a:pPr algn="dist"/>
                      <a:r>
                        <a:rPr kumimoji="1" lang="ja-JP" altLang="en-US" sz="1400" b="0" dirty="0">
                          <a:latin typeface="+mj-ea"/>
                          <a:ea typeface="+mj-ea"/>
                        </a:rPr>
                        <a:t>平成</a:t>
                      </a:r>
                      <a:r>
                        <a:rPr kumimoji="1" lang="en-US" altLang="ja-JP" sz="1400" b="0" dirty="0">
                          <a:latin typeface="+mj-ea"/>
                          <a:ea typeface="+mj-ea"/>
                        </a:rPr>
                        <a:t>27</a:t>
                      </a:r>
                      <a:r>
                        <a:rPr kumimoji="1" lang="ja-JP" altLang="en-US" sz="1400" b="0" dirty="0">
                          <a:latin typeface="+mj-ea"/>
                          <a:ea typeface="+mj-ea"/>
                        </a:rPr>
                        <a:t>年</a:t>
                      </a:r>
                      <a:r>
                        <a:rPr kumimoji="1" lang="en-US" altLang="ja-JP" sz="1400" b="0" dirty="0">
                          <a:latin typeface="+mj-ea"/>
                          <a:ea typeface="+mj-ea"/>
                        </a:rPr>
                        <a:t>10</a:t>
                      </a:r>
                      <a:r>
                        <a:rPr kumimoji="1" lang="ja-JP" altLang="en-US" sz="1400" b="0" dirty="0">
                          <a:latin typeface="+mj-ea"/>
                          <a:ea typeface="+mj-ea"/>
                        </a:rPr>
                        <a:t>月</a:t>
                      </a:r>
                    </a:p>
                  </a:txBody>
                  <a:tcPr marL="33231" marR="33231" marT="33231" marB="0"/>
                </a:tc>
                <a:tc>
                  <a:txBody>
                    <a:bodyPr/>
                    <a:lstStyle/>
                    <a:p>
                      <a:pPr marL="0" indent="0">
                        <a:buFont typeface="Wingdings" panose="05000000000000000000" pitchFamily="2" charset="2"/>
                        <a:buNone/>
                      </a:pPr>
                      <a:r>
                        <a:rPr kumimoji="1" lang="ja-JP" altLang="en-US" sz="1400" b="0" dirty="0">
                          <a:latin typeface="+mj-ea"/>
                          <a:ea typeface="+mj-ea"/>
                        </a:rPr>
                        <a:t>○短時間利用減算の仕組みを利用者割合から平均利用時間に見直すとともに、減算割合（</a:t>
                      </a:r>
                      <a:r>
                        <a:rPr kumimoji="1" lang="en-US" altLang="ja-JP" sz="1400" b="0" dirty="0">
                          <a:latin typeface="+mj-ea"/>
                          <a:ea typeface="+mj-ea"/>
                        </a:rPr>
                        <a:t>90</a:t>
                      </a:r>
                      <a:r>
                        <a:rPr kumimoji="1" lang="ja-JP" altLang="en-US" sz="1400" b="0" dirty="0">
                          <a:latin typeface="+mj-ea"/>
                          <a:ea typeface="+mj-ea"/>
                        </a:rPr>
                        <a:t>％～</a:t>
                      </a:r>
                      <a:r>
                        <a:rPr kumimoji="1" lang="en-US" altLang="ja-JP" sz="1400" b="0" dirty="0">
                          <a:latin typeface="+mj-ea"/>
                          <a:ea typeface="+mj-ea"/>
                        </a:rPr>
                        <a:t>30</a:t>
                      </a:r>
                      <a:r>
                        <a:rPr kumimoji="1" lang="ja-JP" altLang="en-US" sz="1400" b="0" dirty="0">
                          <a:latin typeface="+mj-ea"/>
                          <a:ea typeface="+mj-ea"/>
                        </a:rPr>
                        <a:t>％）を強化（平成</a:t>
                      </a:r>
                      <a:r>
                        <a:rPr kumimoji="1" lang="en-US" altLang="ja-JP" sz="1400" b="0" dirty="0">
                          <a:latin typeface="+mj-ea"/>
                          <a:ea typeface="+mj-ea"/>
                        </a:rPr>
                        <a:t>27</a:t>
                      </a:r>
                      <a:r>
                        <a:rPr kumimoji="1" lang="ja-JP" altLang="en-US" sz="1400" b="0" dirty="0">
                          <a:latin typeface="+mj-ea"/>
                          <a:ea typeface="+mj-ea"/>
                        </a:rPr>
                        <a:t>年度報酬改定）</a:t>
                      </a:r>
                    </a:p>
                  </a:txBody>
                  <a:tcPr marL="33231" marR="33231" marT="33231" marB="0"/>
                </a:tc>
                <a:extLst>
                  <a:ext uri="{0D108BD9-81ED-4DB2-BD59-A6C34878D82A}">
                    <a16:rowId xmlns:a16="http://schemas.microsoft.com/office/drawing/2014/main" val="10003"/>
                  </a:ext>
                </a:extLst>
              </a:tr>
              <a:tr h="849824">
                <a:tc>
                  <a:txBody>
                    <a:bodyPr/>
                    <a:lstStyle/>
                    <a:p>
                      <a:pPr algn="dist"/>
                      <a:r>
                        <a:rPr kumimoji="1" lang="ja-JP" altLang="en-US" sz="1400" b="0" dirty="0">
                          <a:latin typeface="+mj-ea"/>
                          <a:ea typeface="+mj-ea"/>
                        </a:rPr>
                        <a:t>平成</a:t>
                      </a:r>
                      <a:r>
                        <a:rPr kumimoji="1" lang="en-US" altLang="ja-JP" sz="1400" b="0" dirty="0">
                          <a:latin typeface="+mj-ea"/>
                          <a:ea typeface="+mj-ea"/>
                        </a:rPr>
                        <a:t>28</a:t>
                      </a:r>
                      <a:r>
                        <a:rPr kumimoji="1" lang="ja-JP" altLang="en-US" sz="1400" b="0" dirty="0">
                          <a:latin typeface="+mj-ea"/>
                          <a:ea typeface="+mj-ea"/>
                        </a:rPr>
                        <a:t>年 </a:t>
                      </a:r>
                      <a:r>
                        <a:rPr kumimoji="1" lang="en-US" altLang="ja-JP" sz="1400" b="0" dirty="0">
                          <a:latin typeface="+mj-ea"/>
                          <a:ea typeface="+mj-ea"/>
                        </a:rPr>
                        <a:t>3</a:t>
                      </a:r>
                      <a:r>
                        <a:rPr kumimoji="1" lang="ja-JP" altLang="en-US" sz="1400" b="0" dirty="0">
                          <a:latin typeface="+mj-ea"/>
                          <a:ea typeface="+mj-ea"/>
                        </a:rPr>
                        <a:t>月</a:t>
                      </a:r>
                    </a:p>
                  </a:txBody>
                  <a:tcPr marL="33231" marR="33231" marT="33231" marB="0"/>
                </a:tc>
                <a:tc>
                  <a:txBody>
                    <a:bodyPr/>
                    <a:lstStyle/>
                    <a:p>
                      <a:pPr marL="0" indent="0">
                        <a:buFont typeface="Wingdings" panose="05000000000000000000" pitchFamily="2" charset="2"/>
                        <a:buNone/>
                      </a:pPr>
                      <a:r>
                        <a:rPr kumimoji="1" lang="ja-JP" altLang="en-US" sz="1400" b="0" dirty="0">
                          <a:latin typeface="+mj-ea"/>
                          <a:ea typeface="+mj-ea"/>
                        </a:rPr>
                        <a:t>○就労移行支援及び就労継続支援（Ａ型・Ｂ型）における適切なサービス提供の推進について（課長通知）</a:t>
                      </a:r>
                      <a:endParaRPr kumimoji="1" lang="en-US" altLang="ja-JP" sz="1400" b="0" dirty="0">
                        <a:latin typeface="+mj-ea"/>
                        <a:ea typeface="+mj-ea"/>
                      </a:endParaRPr>
                    </a:p>
                    <a:p>
                      <a:pPr marL="88900" indent="0">
                        <a:buFont typeface="Wingdings" panose="05000000000000000000" pitchFamily="2" charset="2"/>
                        <a:buNone/>
                      </a:pPr>
                      <a:r>
                        <a:rPr kumimoji="1" lang="ja-JP" altLang="en-US" sz="1300" b="0" dirty="0">
                          <a:latin typeface="+mj-ea"/>
                          <a:ea typeface="+mj-ea"/>
                        </a:rPr>
                        <a:t>①暫定支給決定を要しない場合の基準を明確化及び市町村間で差が出ないよう都道府県の関与の依頼</a:t>
                      </a:r>
                      <a:endParaRPr kumimoji="1" lang="en-US" altLang="ja-JP" sz="1300" b="0" dirty="0">
                        <a:latin typeface="+mj-ea"/>
                        <a:ea typeface="+mj-ea"/>
                      </a:endParaRPr>
                    </a:p>
                    <a:p>
                      <a:pPr marL="88900" indent="0">
                        <a:buFont typeface="Wingdings" panose="05000000000000000000" pitchFamily="2" charset="2"/>
                        <a:buNone/>
                      </a:pPr>
                      <a:r>
                        <a:rPr kumimoji="1" lang="ja-JP" altLang="en-US" sz="1300" b="0" dirty="0">
                          <a:latin typeface="+mj-ea"/>
                          <a:ea typeface="+mj-ea"/>
                        </a:rPr>
                        <a:t>②不適切な事例に対し再度、指導後の改善見込みがない場合の勧告、命令等の措置を講ずることを依頼</a:t>
                      </a:r>
                    </a:p>
                  </a:txBody>
                  <a:tcPr marL="33231" marR="33231" marT="33231" marB="0"/>
                </a:tc>
                <a:extLst>
                  <a:ext uri="{0D108BD9-81ED-4DB2-BD59-A6C34878D82A}">
                    <a16:rowId xmlns:a16="http://schemas.microsoft.com/office/drawing/2014/main" val="10004"/>
                  </a:ext>
                </a:extLst>
              </a:tr>
            </a:tbl>
          </a:graphicData>
        </a:graphic>
      </p:graphicFrame>
      <p:grpSp>
        <p:nvGrpSpPr>
          <p:cNvPr id="14" name="グループ化 13"/>
          <p:cNvGrpSpPr/>
          <p:nvPr/>
        </p:nvGrpSpPr>
        <p:grpSpPr>
          <a:xfrm>
            <a:off x="5716602" y="577477"/>
            <a:ext cx="3364481" cy="2225231"/>
            <a:chOff x="272507" y="4474717"/>
            <a:chExt cx="3366603" cy="2410667"/>
          </a:xfrm>
        </p:grpSpPr>
        <p:graphicFrame>
          <p:nvGraphicFramePr>
            <p:cNvPr id="15" name="グラフ 14"/>
            <p:cNvGraphicFramePr/>
            <p:nvPr>
              <p:extLst/>
            </p:nvPr>
          </p:nvGraphicFramePr>
          <p:xfrm>
            <a:off x="362746" y="4699064"/>
            <a:ext cx="3276364" cy="218632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 Box 164"/>
            <p:cNvSpPr txBox="1">
              <a:spLocks noChangeArrowheads="1"/>
            </p:cNvSpPr>
            <p:nvPr/>
          </p:nvSpPr>
          <p:spPr bwMode="auto">
            <a:xfrm>
              <a:off x="632527" y="4520302"/>
              <a:ext cx="2660517" cy="284731"/>
            </a:xfrm>
            <a:prstGeom prst="rect">
              <a:avLst/>
            </a:prstGeom>
            <a:noFill/>
            <a:ln w="9525">
              <a:noFill/>
              <a:miter lim="800000"/>
              <a:headEnd/>
              <a:tailEnd/>
            </a:ln>
          </p:spPr>
          <p:txBody>
            <a:bodyPr>
              <a:spAutoFit/>
            </a:bodyPr>
            <a:lstStyle/>
            <a:p>
              <a:pPr algn="ctr">
                <a:spcBef>
                  <a:spcPct val="50000"/>
                </a:spcBef>
                <a:defRPr/>
              </a:pPr>
              <a:r>
                <a:rPr kumimoji="0" lang="ja-JP" altLang="en-US" sz="1108" b="1" kern="0" dirty="0">
                  <a:solidFill>
                    <a:prstClr val="black"/>
                  </a:solidFill>
                </a:rPr>
                <a:t>事業所数及び総費用額の推移　　　　　　</a:t>
              </a:r>
              <a:endParaRPr kumimoji="0" lang="en-US" altLang="ja-JP" sz="1108" b="1" kern="0" dirty="0">
                <a:solidFill>
                  <a:prstClr val="black"/>
                </a:solidFill>
              </a:endParaRPr>
            </a:p>
          </p:txBody>
        </p:sp>
        <p:sp>
          <p:nvSpPr>
            <p:cNvPr id="17" name="テキスト ボックス 17"/>
            <p:cNvSpPr txBox="1">
              <a:spLocks noChangeArrowheads="1"/>
            </p:cNvSpPr>
            <p:nvPr/>
          </p:nvSpPr>
          <p:spPr bwMode="auto">
            <a:xfrm>
              <a:off x="272507" y="4474717"/>
              <a:ext cx="710785" cy="284731"/>
            </a:xfrm>
            <a:prstGeom prst="rect">
              <a:avLst/>
            </a:prstGeom>
            <a:noFill/>
            <a:ln w="9525">
              <a:noFill/>
              <a:miter lim="800000"/>
              <a:headEnd/>
              <a:tailEnd/>
            </a:ln>
          </p:spPr>
          <p:txBody>
            <a:bodyPr wrap="square">
              <a:spAutoFit/>
            </a:bodyPr>
            <a:lstStyle/>
            <a:p>
              <a:pPr>
                <a:defRPr/>
              </a:pPr>
              <a:r>
                <a:rPr kumimoji="0" lang="ja-JP" altLang="en-US" sz="1108" kern="0" dirty="0">
                  <a:solidFill>
                    <a:prstClr val="black"/>
                  </a:solidFill>
                </a:rPr>
                <a:t>（</a:t>
              </a:r>
              <a:r>
                <a:rPr kumimoji="0" lang="ja-JP" altLang="en-US" sz="923" kern="0" dirty="0" err="1">
                  <a:solidFill>
                    <a:prstClr val="black"/>
                  </a:solidFill>
                </a:rPr>
                <a:t>か</a:t>
              </a:r>
              <a:r>
                <a:rPr kumimoji="0" lang="ja-JP" altLang="en-US" sz="923" kern="0" dirty="0">
                  <a:solidFill>
                    <a:prstClr val="black"/>
                  </a:solidFill>
                </a:rPr>
                <a:t>所</a:t>
              </a:r>
              <a:r>
                <a:rPr kumimoji="0" lang="ja-JP" altLang="en-US" sz="1108" kern="0" dirty="0">
                  <a:solidFill>
                    <a:prstClr val="black"/>
                  </a:solidFill>
                </a:rPr>
                <a:t>）</a:t>
              </a:r>
            </a:p>
          </p:txBody>
        </p:sp>
        <p:sp>
          <p:nvSpPr>
            <p:cNvPr id="18" name="正方形/長方形 17"/>
            <p:cNvSpPr/>
            <p:nvPr/>
          </p:nvSpPr>
          <p:spPr>
            <a:xfrm>
              <a:off x="1190685" y="5869652"/>
              <a:ext cx="576065"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46" dirty="0">
                  <a:solidFill>
                    <a:prstClr val="black"/>
                  </a:solidFill>
                  <a:latin typeface="ＭＳ Ｐゴシック"/>
                </a:rPr>
                <a:t>(</a:t>
              </a:r>
              <a:r>
                <a:rPr lang="ja-JP" altLang="en-US" sz="646" dirty="0">
                  <a:solidFill>
                    <a:prstClr val="black"/>
                  </a:solidFill>
                  <a:latin typeface="ＭＳ Ｐゴシック"/>
                </a:rPr>
                <a:t>＋</a:t>
              </a:r>
              <a:r>
                <a:rPr lang="en-US" altLang="ja-JP" sz="646" dirty="0">
                  <a:solidFill>
                    <a:prstClr val="black"/>
                  </a:solidFill>
                  <a:latin typeface="ＭＳ Ｐゴシック"/>
                </a:rPr>
                <a:t>48</a:t>
              </a:r>
              <a:r>
                <a:rPr lang="ja-JP" altLang="en-US" sz="646" dirty="0">
                  <a:solidFill>
                    <a:prstClr val="black"/>
                  </a:solidFill>
                  <a:latin typeface="ＭＳ Ｐゴシック"/>
                </a:rPr>
                <a:t>％</a:t>
              </a:r>
              <a:r>
                <a:rPr lang="en-US" altLang="ja-JP" sz="646" dirty="0">
                  <a:solidFill>
                    <a:prstClr val="black"/>
                  </a:solidFill>
                  <a:latin typeface="ＭＳ Ｐゴシック"/>
                </a:rPr>
                <a:t>)</a:t>
              </a:r>
            </a:p>
          </p:txBody>
        </p:sp>
        <p:sp>
          <p:nvSpPr>
            <p:cNvPr id="19" name="正方形/長方形 18"/>
            <p:cNvSpPr/>
            <p:nvPr/>
          </p:nvSpPr>
          <p:spPr>
            <a:xfrm>
              <a:off x="1632639" y="5602952"/>
              <a:ext cx="576065"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46" dirty="0">
                  <a:solidFill>
                    <a:prstClr val="black"/>
                  </a:solidFill>
                  <a:latin typeface="ＭＳ Ｐゴシック"/>
                </a:rPr>
                <a:t>(</a:t>
              </a:r>
              <a:r>
                <a:rPr lang="ja-JP" altLang="en-US" sz="646" dirty="0">
                  <a:solidFill>
                    <a:prstClr val="black"/>
                  </a:solidFill>
                  <a:latin typeface="ＭＳ Ｐゴシック"/>
                </a:rPr>
                <a:t>＋</a:t>
              </a:r>
              <a:r>
                <a:rPr lang="en-US" altLang="ja-JP" sz="646" dirty="0">
                  <a:solidFill>
                    <a:prstClr val="black"/>
                  </a:solidFill>
                  <a:latin typeface="ＭＳ Ｐゴシック"/>
                </a:rPr>
                <a:t>38</a:t>
              </a:r>
              <a:r>
                <a:rPr lang="ja-JP" altLang="en-US" sz="646" dirty="0">
                  <a:solidFill>
                    <a:prstClr val="black"/>
                  </a:solidFill>
                  <a:latin typeface="ＭＳ Ｐゴシック"/>
                </a:rPr>
                <a:t>％</a:t>
              </a:r>
              <a:r>
                <a:rPr lang="en-US" altLang="ja-JP" sz="646" dirty="0">
                  <a:solidFill>
                    <a:prstClr val="black"/>
                  </a:solidFill>
                  <a:latin typeface="ＭＳ Ｐゴシック"/>
                </a:rPr>
                <a:t>)</a:t>
              </a:r>
            </a:p>
          </p:txBody>
        </p:sp>
        <p:sp>
          <p:nvSpPr>
            <p:cNvPr id="20" name="正方形/長方形 19"/>
            <p:cNvSpPr/>
            <p:nvPr/>
          </p:nvSpPr>
          <p:spPr>
            <a:xfrm>
              <a:off x="2097461" y="5267672"/>
              <a:ext cx="576065"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46" dirty="0">
                  <a:solidFill>
                    <a:prstClr val="black"/>
                  </a:solidFill>
                  <a:latin typeface="ＭＳ Ｐゴシック"/>
                </a:rPr>
                <a:t>(</a:t>
              </a:r>
              <a:r>
                <a:rPr lang="ja-JP" altLang="en-US" sz="646" dirty="0">
                  <a:solidFill>
                    <a:prstClr val="black"/>
                  </a:solidFill>
                  <a:latin typeface="ＭＳ Ｐゴシック"/>
                </a:rPr>
                <a:t>＋</a:t>
              </a:r>
              <a:r>
                <a:rPr lang="en-US" altLang="ja-JP" sz="646" dirty="0">
                  <a:solidFill>
                    <a:prstClr val="black"/>
                  </a:solidFill>
                  <a:latin typeface="ＭＳ Ｐゴシック"/>
                </a:rPr>
                <a:t>35</a:t>
              </a:r>
              <a:r>
                <a:rPr lang="ja-JP" altLang="en-US" sz="646" dirty="0">
                  <a:solidFill>
                    <a:prstClr val="black"/>
                  </a:solidFill>
                  <a:latin typeface="ＭＳ Ｐゴシック"/>
                </a:rPr>
                <a:t>％</a:t>
              </a:r>
              <a:r>
                <a:rPr lang="en-US" altLang="ja-JP" sz="646" dirty="0">
                  <a:solidFill>
                    <a:prstClr val="black"/>
                  </a:solidFill>
                  <a:latin typeface="ＭＳ Ｐゴシック"/>
                </a:rPr>
                <a:t>)</a:t>
              </a:r>
            </a:p>
          </p:txBody>
        </p:sp>
        <p:sp>
          <p:nvSpPr>
            <p:cNvPr id="21" name="正方形/長方形 20"/>
            <p:cNvSpPr/>
            <p:nvPr/>
          </p:nvSpPr>
          <p:spPr>
            <a:xfrm>
              <a:off x="2539422" y="4940012"/>
              <a:ext cx="576065"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46" dirty="0">
                  <a:solidFill>
                    <a:prstClr val="black"/>
                  </a:solidFill>
                  <a:latin typeface="ＭＳ Ｐゴシック"/>
                </a:rPr>
                <a:t>(</a:t>
              </a:r>
              <a:r>
                <a:rPr lang="ja-JP" altLang="en-US" sz="646" dirty="0">
                  <a:solidFill>
                    <a:prstClr val="black"/>
                  </a:solidFill>
                  <a:latin typeface="ＭＳ Ｐゴシック"/>
                </a:rPr>
                <a:t>＋</a:t>
              </a:r>
              <a:r>
                <a:rPr lang="en-US" altLang="ja-JP" sz="646" dirty="0">
                  <a:solidFill>
                    <a:prstClr val="black"/>
                  </a:solidFill>
                  <a:latin typeface="ＭＳ Ｐゴシック"/>
                </a:rPr>
                <a:t>25</a:t>
              </a:r>
              <a:r>
                <a:rPr lang="ja-JP" altLang="en-US" sz="646" dirty="0">
                  <a:solidFill>
                    <a:prstClr val="black"/>
                  </a:solidFill>
                  <a:latin typeface="ＭＳ Ｐゴシック"/>
                </a:rPr>
                <a:t>％</a:t>
              </a:r>
              <a:r>
                <a:rPr lang="en-US" altLang="ja-JP" sz="646" dirty="0">
                  <a:solidFill>
                    <a:prstClr val="black"/>
                  </a:solidFill>
                  <a:latin typeface="ＭＳ Ｐゴシック"/>
                </a:rPr>
                <a:t>)</a:t>
              </a:r>
            </a:p>
          </p:txBody>
        </p:sp>
        <p:sp>
          <p:nvSpPr>
            <p:cNvPr id="22" name="正方形/長方形 21"/>
            <p:cNvSpPr/>
            <p:nvPr/>
          </p:nvSpPr>
          <p:spPr>
            <a:xfrm>
              <a:off x="1139190" y="6212552"/>
              <a:ext cx="228600" cy="8842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646" dirty="0">
                  <a:solidFill>
                    <a:prstClr val="black"/>
                  </a:solidFill>
                </a:rPr>
                <a:t>1,058</a:t>
              </a:r>
            </a:p>
          </p:txBody>
        </p:sp>
        <p:sp>
          <p:nvSpPr>
            <p:cNvPr id="23" name="正方形/長方形 22"/>
            <p:cNvSpPr/>
            <p:nvPr/>
          </p:nvSpPr>
          <p:spPr>
            <a:xfrm>
              <a:off x="1583696" y="5994112"/>
              <a:ext cx="228600" cy="7318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646" dirty="0">
                  <a:solidFill>
                    <a:prstClr val="black"/>
                  </a:solidFill>
                </a:rPr>
                <a:t>1,527</a:t>
              </a:r>
            </a:p>
          </p:txBody>
        </p:sp>
        <p:sp>
          <p:nvSpPr>
            <p:cNvPr id="24" name="正方形/長方形 23"/>
            <p:cNvSpPr/>
            <p:nvPr/>
          </p:nvSpPr>
          <p:spPr>
            <a:xfrm>
              <a:off x="2000672" y="5733256"/>
              <a:ext cx="228600" cy="8842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646" dirty="0">
                  <a:solidFill>
                    <a:prstClr val="black"/>
                  </a:solidFill>
                </a:rPr>
                <a:t>2,054</a:t>
              </a:r>
            </a:p>
          </p:txBody>
        </p:sp>
        <p:sp>
          <p:nvSpPr>
            <p:cNvPr id="25" name="正方形/長方形 24"/>
            <p:cNvSpPr/>
            <p:nvPr/>
          </p:nvSpPr>
          <p:spPr>
            <a:xfrm>
              <a:off x="2473104" y="5428808"/>
              <a:ext cx="228600" cy="8842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646" dirty="0">
                  <a:solidFill>
                    <a:prstClr val="black"/>
                  </a:solidFill>
                </a:rPr>
                <a:t>2,688</a:t>
              </a:r>
            </a:p>
          </p:txBody>
        </p:sp>
        <p:sp>
          <p:nvSpPr>
            <p:cNvPr id="26" name="正方形/長方形 25"/>
            <p:cNvSpPr/>
            <p:nvPr/>
          </p:nvSpPr>
          <p:spPr>
            <a:xfrm>
              <a:off x="2811810" y="5168612"/>
              <a:ext cx="228600" cy="8842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646" dirty="0">
                  <a:solidFill>
                    <a:prstClr val="black"/>
                  </a:solidFill>
                </a:rPr>
                <a:t>3,158</a:t>
              </a:r>
            </a:p>
          </p:txBody>
        </p:sp>
        <p:sp>
          <p:nvSpPr>
            <p:cNvPr id="27" name="正方形/長方形 26"/>
            <p:cNvSpPr/>
            <p:nvPr/>
          </p:nvSpPr>
          <p:spPr>
            <a:xfrm>
              <a:off x="1416742" y="6034752"/>
              <a:ext cx="576065"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554" dirty="0">
                  <a:solidFill>
                    <a:prstClr val="black"/>
                  </a:solidFill>
                  <a:latin typeface="ＭＳ Ｐゴシック"/>
                </a:rPr>
                <a:t>(</a:t>
              </a:r>
              <a:r>
                <a:rPr lang="ja-JP" altLang="en-US" sz="554" dirty="0">
                  <a:solidFill>
                    <a:prstClr val="black"/>
                  </a:solidFill>
                  <a:latin typeface="ＭＳ Ｐゴシック"/>
                </a:rPr>
                <a:t>＋</a:t>
              </a:r>
              <a:r>
                <a:rPr lang="en-US" altLang="ja-JP" sz="554" dirty="0">
                  <a:solidFill>
                    <a:prstClr val="black"/>
                  </a:solidFill>
                  <a:latin typeface="ＭＳ Ｐゴシック"/>
                </a:rPr>
                <a:t>44</a:t>
              </a:r>
              <a:r>
                <a:rPr lang="ja-JP" altLang="en-US" sz="554" dirty="0">
                  <a:solidFill>
                    <a:prstClr val="black"/>
                  </a:solidFill>
                  <a:latin typeface="ＭＳ Ｐゴシック"/>
                </a:rPr>
                <a:t>％</a:t>
              </a:r>
              <a:r>
                <a:rPr lang="en-US" altLang="ja-JP" sz="554" dirty="0">
                  <a:solidFill>
                    <a:prstClr val="black"/>
                  </a:solidFill>
                  <a:latin typeface="ＭＳ Ｐゴシック"/>
                </a:rPr>
                <a:t>)</a:t>
              </a:r>
            </a:p>
          </p:txBody>
        </p:sp>
        <p:sp>
          <p:nvSpPr>
            <p:cNvPr id="28" name="正方形/長方形 27"/>
            <p:cNvSpPr/>
            <p:nvPr/>
          </p:nvSpPr>
          <p:spPr>
            <a:xfrm>
              <a:off x="1826949" y="5784562"/>
              <a:ext cx="576065"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554" dirty="0">
                  <a:solidFill>
                    <a:prstClr val="black"/>
                  </a:solidFill>
                  <a:latin typeface="ＭＳ Ｐゴシック"/>
                </a:rPr>
                <a:t>(</a:t>
              </a:r>
              <a:r>
                <a:rPr lang="ja-JP" altLang="en-US" sz="554" dirty="0">
                  <a:solidFill>
                    <a:prstClr val="black"/>
                  </a:solidFill>
                  <a:latin typeface="ＭＳ Ｐゴシック"/>
                </a:rPr>
                <a:t>＋</a:t>
              </a:r>
              <a:r>
                <a:rPr lang="en-US" altLang="ja-JP" sz="554" dirty="0">
                  <a:solidFill>
                    <a:prstClr val="black"/>
                  </a:solidFill>
                  <a:latin typeface="ＭＳ Ｐゴシック"/>
                </a:rPr>
                <a:t>35</a:t>
              </a:r>
              <a:r>
                <a:rPr lang="ja-JP" altLang="en-US" sz="554" dirty="0">
                  <a:solidFill>
                    <a:prstClr val="black"/>
                  </a:solidFill>
                  <a:latin typeface="ＭＳ Ｐゴシック"/>
                </a:rPr>
                <a:t>％</a:t>
              </a:r>
              <a:r>
                <a:rPr lang="en-US" altLang="ja-JP" sz="554" dirty="0">
                  <a:solidFill>
                    <a:prstClr val="black"/>
                  </a:solidFill>
                  <a:latin typeface="ＭＳ Ｐゴシック"/>
                </a:rPr>
                <a:t>)</a:t>
              </a:r>
            </a:p>
          </p:txBody>
        </p:sp>
        <p:sp>
          <p:nvSpPr>
            <p:cNvPr id="29" name="正方形/長方形 28"/>
            <p:cNvSpPr/>
            <p:nvPr/>
          </p:nvSpPr>
          <p:spPr>
            <a:xfrm>
              <a:off x="2295581" y="5478492"/>
              <a:ext cx="576065"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554" dirty="0">
                  <a:solidFill>
                    <a:prstClr val="black"/>
                  </a:solidFill>
                  <a:latin typeface="ＭＳ Ｐゴシック"/>
                </a:rPr>
                <a:t>(</a:t>
              </a:r>
              <a:r>
                <a:rPr lang="ja-JP" altLang="en-US" sz="554" dirty="0">
                  <a:solidFill>
                    <a:prstClr val="black"/>
                  </a:solidFill>
                  <a:latin typeface="ＭＳ Ｐゴシック"/>
                </a:rPr>
                <a:t>＋</a:t>
              </a:r>
              <a:r>
                <a:rPr lang="en-US" altLang="ja-JP" sz="554" dirty="0">
                  <a:solidFill>
                    <a:prstClr val="black"/>
                  </a:solidFill>
                  <a:latin typeface="ＭＳ Ｐゴシック"/>
                </a:rPr>
                <a:t>30</a:t>
              </a:r>
              <a:r>
                <a:rPr lang="ja-JP" altLang="en-US" sz="554" dirty="0">
                  <a:solidFill>
                    <a:prstClr val="black"/>
                  </a:solidFill>
                  <a:latin typeface="ＭＳ Ｐゴシック"/>
                </a:rPr>
                <a:t>％</a:t>
              </a:r>
              <a:r>
                <a:rPr lang="en-US" altLang="ja-JP" sz="554" dirty="0">
                  <a:solidFill>
                    <a:prstClr val="black"/>
                  </a:solidFill>
                  <a:latin typeface="ＭＳ Ｐゴシック"/>
                </a:rPr>
                <a:t>)</a:t>
              </a:r>
            </a:p>
          </p:txBody>
        </p:sp>
        <p:sp>
          <p:nvSpPr>
            <p:cNvPr id="30" name="正方形/長方形 29"/>
            <p:cNvSpPr/>
            <p:nvPr/>
          </p:nvSpPr>
          <p:spPr>
            <a:xfrm>
              <a:off x="2642291" y="5217507"/>
              <a:ext cx="576065"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554" dirty="0">
                  <a:solidFill>
                    <a:prstClr val="black"/>
                  </a:solidFill>
                  <a:latin typeface="ＭＳ Ｐゴシック"/>
                </a:rPr>
                <a:t>(</a:t>
              </a:r>
              <a:r>
                <a:rPr lang="ja-JP" altLang="en-US" sz="554" dirty="0">
                  <a:solidFill>
                    <a:prstClr val="black"/>
                  </a:solidFill>
                  <a:latin typeface="ＭＳ Ｐゴシック"/>
                </a:rPr>
                <a:t>＋</a:t>
              </a:r>
              <a:r>
                <a:rPr lang="en-US" altLang="ja-JP" sz="554" dirty="0">
                  <a:solidFill>
                    <a:prstClr val="black"/>
                  </a:solidFill>
                  <a:latin typeface="ＭＳ Ｐゴシック"/>
                </a:rPr>
                <a:t>18</a:t>
              </a:r>
              <a:r>
                <a:rPr lang="ja-JP" altLang="en-US" sz="554" dirty="0">
                  <a:solidFill>
                    <a:prstClr val="black"/>
                  </a:solidFill>
                  <a:latin typeface="ＭＳ Ｐゴシック"/>
                </a:rPr>
                <a:t>％</a:t>
              </a:r>
              <a:r>
                <a:rPr lang="en-US" altLang="ja-JP" sz="554" dirty="0">
                  <a:solidFill>
                    <a:prstClr val="black"/>
                  </a:solidFill>
                  <a:latin typeface="ＭＳ Ｐゴシック"/>
                </a:rPr>
                <a:t>)</a:t>
              </a:r>
            </a:p>
          </p:txBody>
        </p:sp>
      </p:grpSp>
      <p:sp>
        <p:nvSpPr>
          <p:cNvPr id="7" name="テキスト ボックス 6"/>
          <p:cNvSpPr txBox="1"/>
          <p:nvPr/>
        </p:nvSpPr>
        <p:spPr>
          <a:xfrm>
            <a:off x="6253739" y="2828582"/>
            <a:ext cx="2199666" cy="212999"/>
          </a:xfrm>
          <a:prstGeom prst="rect">
            <a:avLst/>
          </a:prstGeom>
          <a:noFill/>
        </p:spPr>
        <p:txBody>
          <a:bodyPr wrap="square" lIns="84315" tIns="42160" rIns="84315" bIns="42160" rtlCol="0">
            <a:spAutoFit/>
          </a:bodyPr>
          <a:lstStyle/>
          <a:p>
            <a:r>
              <a:rPr lang="ja-JP" altLang="en-US" sz="831" dirty="0">
                <a:solidFill>
                  <a:prstClr val="black"/>
                </a:solidFill>
              </a:rPr>
              <a:t>（出典）国保連データ</a:t>
            </a:r>
          </a:p>
        </p:txBody>
      </p:sp>
      <p:sp>
        <p:nvSpPr>
          <p:cNvPr id="31" name="テキスト ボックス 17"/>
          <p:cNvSpPr txBox="1">
            <a:spLocks noChangeArrowheads="1"/>
          </p:cNvSpPr>
          <p:nvPr/>
        </p:nvSpPr>
        <p:spPr bwMode="auto">
          <a:xfrm>
            <a:off x="8308581" y="577686"/>
            <a:ext cx="835419" cy="255639"/>
          </a:xfrm>
          <a:prstGeom prst="rect">
            <a:avLst/>
          </a:prstGeom>
          <a:noFill/>
          <a:ln w="9525">
            <a:noFill/>
            <a:miter lim="800000"/>
            <a:headEnd/>
            <a:tailEnd/>
          </a:ln>
        </p:spPr>
        <p:txBody>
          <a:bodyPr wrap="square" lIns="84315" tIns="42160" rIns="84315" bIns="42160">
            <a:spAutoFit/>
          </a:bodyPr>
          <a:lstStyle/>
          <a:p>
            <a:pPr>
              <a:defRPr/>
            </a:pPr>
            <a:r>
              <a:rPr kumimoji="0" lang="ja-JP" altLang="en-US" sz="1108" kern="0" dirty="0">
                <a:solidFill>
                  <a:prstClr val="black"/>
                </a:solidFill>
              </a:rPr>
              <a:t>（</a:t>
            </a:r>
            <a:r>
              <a:rPr kumimoji="0" lang="ja-JP" altLang="en-US" sz="923" kern="0" dirty="0">
                <a:solidFill>
                  <a:prstClr val="black"/>
                </a:solidFill>
              </a:rPr>
              <a:t>百万円</a:t>
            </a:r>
            <a:r>
              <a:rPr kumimoji="0" lang="ja-JP" altLang="en-US" sz="1108" kern="0" dirty="0">
                <a:solidFill>
                  <a:prstClr val="black"/>
                </a:solidFill>
              </a:rPr>
              <a:t>）</a:t>
            </a:r>
          </a:p>
        </p:txBody>
      </p:sp>
      <p:sp>
        <p:nvSpPr>
          <p:cNvPr id="2" name="スライド番号プレースホルダー 1"/>
          <p:cNvSpPr>
            <a:spLocks noGrp="1"/>
          </p:cNvSpPr>
          <p:nvPr>
            <p:ph type="sldNum" sz="quarter" idx="12"/>
          </p:nvPr>
        </p:nvSpPr>
        <p:spPr>
          <a:xfrm>
            <a:off x="7058547" y="6553858"/>
            <a:ext cx="2057400" cy="365125"/>
          </a:xfrm>
        </p:spPr>
        <p:txBody>
          <a:bodyPr/>
          <a:lstStyle/>
          <a:p>
            <a:pPr>
              <a:defRPr/>
            </a:pPr>
            <a:fld id="{F90A3C79-1AFD-481B-B685-7933BCD0898B}" type="slidenum">
              <a:rPr lang="en-US" altLang="ja-JP" smtClean="0"/>
              <a:pPr>
                <a:defRPr/>
              </a:pPr>
              <a:t>108</a:t>
            </a:fld>
            <a:endParaRPr lang="en-US" altLang="ja-JP" dirty="0"/>
          </a:p>
        </p:txBody>
      </p:sp>
      <p:sp>
        <p:nvSpPr>
          <p:cNvPr id="32"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37102530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2917" y="698589"/>
            <a:ext cx="9018166" cy="58697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t" anchorCtr="0"/>
          <a:lstStyle/>
          <a:p>
            <a:pPr marL="163949" indent="-163949" fontAlgn="auto">
              <a:spcBef>
                <a:spcPts val="0"/>
              </a:spcBef>
              <a:spcAft>
                <a:spcPts val="0"/>
              </a:spcAft>
            </a:pPr>
            <a:endParaRPr lang="en-US" altLang="ja-JP" sz="1385" dirty="0">
              <a:solidFill>
                <a:prstClr val="black"/>
              </a:solidFill>
              <a:latin typeface="ＭＳ Ｐゴシック"/>
            </a:endParaRPr>
          </a:p>
        </p:txBody>
      </p:sp>
      <p:sp>
        <p:nvSpPr>
          <p:cNvPr id="3" name="角丸四角形 2"/>
          <p:cNvSpPr/>
          <p:nvPr/>
        </p:nvSpPr>
        <p:spPr>
          <a:xfrm>
            <a:off x="62922" y="304437"/>
            <a:ext cx="2049733" cy="332871"/>
          </a:xfrm>
          <a:prstGeom prst="roundRect">
            <a:avLst/>
          </a:prstGeom>
          <a:ln/>
        </p:spPr>
        <p:style>
          <a:lnRef idx="0">
            <a:schemeClr val="accent1"/>
          </a:lnRef>
          <a:fillRef idx="3">
            <a:schemeClr val="accent1"/>
          </a:fillRef>
          <a:effectRef idx="3">
            <a:schemeClr val="accent1"/>
          </a:effectRef>
          <a:fontRef idx="minor">
            <a:schemeClr val="lt1"/>
          </a:fontRef>
        </p:style>
        <p:txBody>
          <a:bodyPr lIns="84315" tIns="42160" rIns="84315" bIns="42160" rtlCol="0" anchor="ctr"/>
          <a:lstStyle/>
          <a:p>
            <a:r>
              <a:rPr lang="ja-JP" altLang="en-US" sz="1477" b="1" dirty="0">
                <a:solidFill>
                  <a:prstClr val="white"/>
                </a:solidFill>
                <a:latin typeface="ＭＳ ゴシック" panose="020B0609070205080204" pitchFamily="49" charset="-128"/>
                <a:ea typeface="ＭＳ ゴシック" panose="020B0609070205080204" pitchFamily="49" charset="-128"/>
              </a:rPr>
              <a:t>３　見直しの概要</a:t>
            </a:r>
          </a:p>
        </p:txBody>
      </p:sp>
      <p:sp>
        <p:nvSpPr>
          <p:cNvPr id="2" name="正方形/長方形 1"/>
          <p:cNvSpPr/>
          <p:nvPr/>
        </p:nvSpPr>
        <p:spPr>
          <a:xfrm>
            <a:off x="123990" y="766669"/>
            <a:ext cx="8896032" cy="865506"/>
          </a:xfrm>
          <a:prstGeom prst="rect">
            <a:avLst/>
          </a:prstGeom>
          <a:ln w="19050"/>
        </p:spPr>
        <p:style>
          <a:lnRef idx="2">
            <a:schemeClr val="accent1"/>
          </a:lnRef>
          <a:fillRef idx="1">
            <a:schemeClr val="lt1"/>
          </a:fillRef>
          <a:effectRef idx="0">
            <a:schemeClr val="accent1"/>
          </a:effectRef>
          <a:fontRef idx="minor">
            <a:schemeClr val="dk1"/>
          </a:fontRef>
        </p:style>
        <p:txBody>
          <a:bodyPr lIns="84315" tIns="42160" rIns="84315" bIns="42160" rtlCol="0" anchor="t" anchorCtr="0"/>
          <a:lstStyle/>
          <a:p>
            <a:endParaRPr lang="en-US" altLang="ja-JP" sz="1385" dirty="0">
              <a:solidFill>
                <a:prstClr val="black"/>
              </a:solidFill>
              <a:latin typeface="ＭＳ Ｐゴシック"/>
            </a:endParaRPr>
          </a:p>
          <a:p>
            <a:endParaRPr lang="en-US" altLang="ja-JP" sz="923" dirty="0">
              <a:solidFill>
                <a:prstClr val="black"/>
              </a:solidFill>
              <a:latin typeface="ＭＳ Ｐゴシック"/>
            </a:endParaRPr>
          </a:p>
          <a:p>
            <a:r>
              <a:rPr lang="ja-JP" altLang="en-US" sz="1385" dirty="0">
                <a:solidFill>
                  <a:prstClr val="black"/>
                </a:solidFill>
                <a:latin typeface="ＭＳ Ｐゴシック"/>
              </a:rPr>
              <a:t>　</a:t>
            </a:r>
            <a:r>
              <a:rPr lang="ja-JP" altLang="en-US" sz="1477" b="1" dirty="0">
                <a:solidFill>
                  <a:prstClr val="black"/>
                </a:solidFill>
                <a:latin typeface="ＭＳ Ｐゴシック"/>
              </a:rPr>
              <a:t>○障害福祉計画と整合性のとれた新規指定</a:t>
            </a:r>
            <a:r>
              <a:rPr lang="ja-JP" altLang="en-US" sz="1292" dirty="0">
                <a:solidFill>
                  <a:prstClr val="black"/>
                </a:solidFill>
                <a:latin typeface="ＭＳ Ｐゴシック"/>
              </a:rPr>
              <a:t>（施行規則第</a:t>
            </a:r>
            <a:r>
              <a:rPr lang="en-US" altLang="ja-JP" sz="1292" dirty="0">
                <a:solidFill>
                  <a:prstClr val="black"/>
                </a:solidFill>
                <a:latin typeface="ＭＳ Ｐゴシック"/>
              </a:rPr>
              <a:t>34</a:t>
            </a:r>
            <a:r>
              <a:rPr lang="ja-JP" altLang="en-US" sz="1292" dirty="0">
                <a:solidFill>
                  <a:prstClr val="black"/>
                </a:solidFill>
                <a:latin typeface="ＭＳ Ｐゴシック"/>
              </a:rPr>
              <a:t>条の</a:t>
            </a:r>
            <a:r>
              <a:rPr lang="en-US" altLang="ja-JP" sz="1292" dirty="0">
                <a:solidFill>
                  <a:prstClr val="black"/>
                </a:solidFill>
                <a:latin typeface="ＭＳ Ｐゴシック"/>
              </a:rPr>
              <a:t>20</a:t>
            </a:r>
            <a:r>
              <a:rPr lang="ja-JP" altLang="en-US" sz="1292" dirty="0">
                <a:solidFill>
                  <a:prstClr val="black"/>
                </a:solidFill>
                <a:latin typeface="ＭＳ Ｐゴシック"/>
              </a:rPr>
              <a:t>の改正）</a:t>
            </a:r>
            <a:endParaRPr lang="en-US" altLang="ja-JP" sz="1292" dirty="0">
              <a:solidFill>
                <a:prstClr val="black"/>
              </a:solidFill>
              <a:latin typeface="ＭＳ Ｐゴシック"/>
            </a:endParaRPr>
          </a:p>
          <a:p>
            <a:pPr marL="327904"/>
            <a:r>
              <a:rPr lang="ja-JP" altLang="en-US" sz="1385" dirty="0">
                <a:solidFill>
                  <a:prstClr val="black"/>
                </a:solidFill>
                <a:latin typeface="ＭＳ Ｐゴシック"/>
              </a:rPr>
              <a:t>→障害福祉計画に定めるサービスの必要な量に達している場合等は、新規指定をしないことが可能。</a:t>
            </a:r>
            <a:endParaRPr lang="en-US" altLang="ja-JP" sz="1385" dirty="0">
              <a:solidFill>
                <a:prstClr val="black"/>
              </a:solidFill>
              <a:latin typeface="ＭＳ Ｐゴシック"/>
            </a:endParaRPr>
          </a:p>
          <a:p>
            <a:pPr marL="245927" indent="-245927"/>
            <a:endParaRPr lang="en-US" altLang="ja-JP" sz="1292" dirty="0">
              <a:solidFill>
                <a:srgbClr val="FF0000"/>
              </a:solidFill>
              <a:latin typeface="ＭＳ Ｐゴシック"/>
            </a:endParaRPr>
          </a:p>
          <a:p>
            <a:pPr marL="245927" indent="-245927"/>
            <a:endParaRPr lang="en-US" altLang="ja-JP" sz="1292" dirty="0">
              <a:solidFill>
                <a:srgbClr val="FF0000"/>
              </a:solidFill>
              <a:latin typeface="ＭＳ Ｐゴシック"/>
            </a:endParaRPr>
          </a:p>
          <a:p>
            <a:pPr marL="245927" indent="-245927"/>
            <a:r>
              <a:rPr lang="ja-JP" altLang="en-US" sz="1385" dirty="0">
                <a:solidFill>
                  <a:prstClr val="black"/>
                </a:solidFill>
                <a:latin typeface="ＭＳ Ｐゴシック"/>
              </a:rPr>
              <a:t>　</a:t>
            </a:r>
          </a:p>
        </p:txBody>
      </p:sp>
      <p:sp>
        <p:nvSpPr>
          <p:cNvPr id="11" name="正方形/長方形 10"/>
          <p:cNvSpPr/>
          <p:nvPr/>
        </p:nvSpPr>
        <p:spPr>
          <a:xfrm>
            <a:off x="185062" y="815755"/>
            <a:ext cx="5317514" cy="328246"/>
          </a:xfrm>
          <a:prstGeom prst="rect">
            <a:avLst/>
          </a:prstGeom>
          <a:ln/>
        </p:spPr>
        <p:style>
          <a:lnRef idx="1">
            <a:schemeClr val="accent5"/>
          </a:lnRef>
          <a:fillRef idx="2">
            <a:schemeClr val="accent5"/>
          </a:fillRef>
          <a:effectRef idx="1">
            <a:schemeClr val="accent5"/>
          </a:effectRef>
          <a:fontRef idx="minor">
            <a:schemeClr val="dk1"/>
          </a:fontRef>
        </p:style>
        <p:txBody>
          <a:bodyPr lIns="84315" tIns="42160" rIns="84315" bIns="42160" rtlCol="0" anchor="t" anchorCtr="0"/>
          <a:lstStyle/>
          <a:p>
            <a:r>
              <a:rPr lang="ja-JP" altLang="en-US" sz="1477" b="1" dirty="0">
                <a:solidFill>
                  <a:prstClr val="black"/>
                </a:solidFill>
                <a:latin typeface="ＭＳ Ｐゴシック"/>
              </a:rPr>
              <a:t>１．法施行規則の改正による対応</a:t>
            </a:r>
            <a:r>
              <a:rPr lang="en-US" altLang="ja-JP" sz="1477" b="1" dirty="0">
                <a:solidFill>
                  <a:prstClr val="black"/>
                </a:solidFill>
                <a:latin typeface="ＭＳ Ｐゴシック"/>
              </a:rPr>
              <a:t>【</a:t>
            </a:r>
            <a:r>
              <a:rPr lang="ja-JP" altLang="en-US" sz="1477" b="1" dirty="0">
                <a:solidFill>
                  <a:prstClr val="black"/>
                </a:solidFill>
                <a:latin typeface="ＭＳ Ｐゴシック"/>
              </a:rPr>
              <a:t>平成</a:t>
            </a:r>
            <a:r>
              <a:rPr lang="en-US" altLang="ja-JP" sz="1477" b="1" dirty="0">
                <a:solidFill>
                  <a:prstClr val="black"/>
                </a:solidFill>
                <a:latin typeface="ＭＳ Ｐゴシック"/>
              </a:rPr>
              <a:t>29</a:t>
            </a:r>
            <a:r>
              <a:rPr lang="ja-JP" altLang="en-US" sz="1477" b="1" dirty="0">
                <a:solidFill>
                  <a:prstClr val="black"/>
                </a:solidFill>
                <a:latin typeface="ＭＳ Ｐゴシック"/>
              </a:rPr>
              <a:t>年４月施行</a:t>
            </a:r>
            <a:r>
              <a:rPr lang="en-US" altLang="ja-JP" sz="1477" b="1" dirty="0">
                <a:solidFill>
                  <a:prstClr val="black"/>
                </a:solidFill>
                <a:latin typeface="ＭＳ Ｐゴシック"/>
              </a:rPr>
              <a:t>】</a:t>
            </a:r>
          </a:p>
        </p:txBody>
      </p:sp>
      <p:sp>
        <p:nvSpPr>
          <p:cNvPr id="14" name="正方形/長方形 13"/>
          <p:cNvSpPr/>
          <p:nvPr/>
        </p:nvSpPr>
        <p:spPr>
          <a:xfrm>
            <a:off x="123990" y="1686991"/>
            <a:ext cx="8896032" cy="3270819"/>
          </a:xfrm>
          <a:prstGeom prst="rect">
            <a:avLst/>
          </a:prstGeom>
          <a:ln w="19050"/>
        </p:spPr>
        <p:style>
          <a:lnRef idx="2">
            <a:schemeClr val="accent1"/>
          </a:lnRef>
          <a:fillRef idx="1">
            <a:schemeClr val="lt1"/>
          </a:fillRef>
          <a:effectRef idx="0">
            <a:schemeClr val="accent1"/>
          </a:effectRef>
          <a:fontRef idx="minor">
            <a:schemeClr val="dk1"/>
          </a:fontRef>
        </p:style>
        <p:txBody>
          <a:bodyPr lIns="84315" tIns="42160" rIns="84315" bIns="42160" rtlCol="0" anchor="t" anchorCtr="0"/>
          <a:lstStyle/>
          <a:p>
            <a:endParaRPr lang="en-US" altLang="ja-JP" sz="1477" dirty="0">
              <a:solidFill>
                <a:prstClr val="black"/>
              </a:solidFill>
              <a:latin typeface="ＭＳ Ｐゴシック"/>
            </a:endParaRPr>
          </a:p>
          <a:p>
            <a:endParaRPr lang="en-US" altLang="ja-JP" sz="738" dirty="0">
              <a:solidFill>
                <a:prstClr val="black"/>
              </a:solidFill>
              <a:latin typeface="ＭＳ Ｐゴシック"/>
            </a:endParaRPr>
          </a:p>
          <a:p>
            <a:endParaRPr lang="en-US" altLang="ja-JP" sz="369" dirty="0">
              <a:solidFill>
                <a:prstClr val="black"/>
              </a:solidFill>
              <a:latin typeface="ＭＳ Ｐゴシック"/>
            </a:endParaRPr>
          </a:p>
          <a:p>
            <a:pPr marL="655803"/>
            <a:endParaRPr lang="en-US" altLang="ja-JP" sz="1477" dirty="0">
              <a:solidFill>
                <a:srgbClr val="FF0000"/>
              </a:solidFill>
              <a:latin typeface="ＭＳ Ｐゴシック"/>
            </a:endParaRPr>
          </a:p>
        </p:txBody>
      </p:sp>
      <p:sp>
        <p:nvSpPr>
          <p:cNvPr id="15" name="正方形/長方形 14"/>
          <p:cNvSpPr/>
          <p:nvPr/>
        </p:nvSpPr>
        <p:spPr>
          <a:xfrm>
            <a:off x="185069" y="1746154"/>
            <a:ext cx="6248079" cy="328246"/>
          </a:xfrm>
          <a:prstGeom prst="rect">
            <a:avLst/>
          </a:prstGeom>
          <a:ln/>
        </p:spPr>
        <p:style>
          <a:lnRef idx="1">
            <a:schemeClr val="accent5"/>
          </a:lnRef>
          <a:fillRef idx="2">
            <a:schemeClr val="accent5"/>
          </a:fillRef>
          <a:effectRef idx="1">
            <a:schemeClr val="accent5"/>
          </a:effectRef>
          <a:fontRef idx="minor">
            <a:schemeClr val="dk1"/>
          </a:fontRef>
        </p:style>
        <p:txBody>
          <a:bodyPr lIns="84315" tIns="42160" rIns="84315" bIns="42160" rtlCol="0" anchor="t" anchorCtr="0"/>
          <a:lstStyle/>
          <a:p>
            <a:r>
              <a:rPr lang="ja-JP" altLang="en-US" sz="1477" b="1" dirty="0">
                <a:solidFill>
                  <a:prstClr val="black"/>
                </a:solidFill>
                <a:latin typeface="ＭＳ Ｐゴシック"/>
              </a:rPr>
              <a:t>２．指定基準（運営基準）等の改正による対応</a:t>
            </a:r>
            <a:r>
              <a:rPr lang="en-US" altLang="ja-JP" sz="1477" b="1" dirty="0">
                <a:solidFill>
                  <a:prstClr val="black"/>
                </a:solidFill>
                <a:latin typeface="ＭＳ Ｐゴシック"/>
              </a:rPr>
              <a:t>【</a:t>
            </a:r>
            <a:r>
              <a:rPr lang="ja-JP" altLang="en-US" sz="1477" b="1" dirty="0">
                <a:solidFill>
                  <a:prstClr val="black"/>
                </a:solidFill>
                <a:latin typeface="ＭＳ Ｐゴシック"/>
              </a:rPr>
              <a:t>平成</a:t>
            </a:r>
            <a:r>
              <a:rPr lang="en-US" altLang="ja-JP" sz="1477" b="1" dirty="0">
                <a:solidFill>
                  <a:prstClr val="black"/>
                </a:solidFill>
                <a:latin typeface="ＭＳ Ｐゴシック"/>
              </a:rPr>
              <a:t>29</a:t>
            </a:r>
            <a:r>
              <a:rPr lang="ja-JP" altLang="en-US" sz="1477" b="1" dirty="0">
                <a:solidFill>
                  <a:prstClr val="black"/>
                </a:solidFill>
                <a:latin typeface="ＭＳ Ｐゴシック"/>
              </a:rPr>
              <a:t>年４月施行</a:t>
            </a:r>
            <a:r>
              <a:rPr lang="en-US" altLang="ja-JP" sz="1477" b="1" dirty="0">
                <a:solidFill>
                  <a:prstClr val="black"/>
                </a:solidFill>
                <a:latin typeface="ＭＳ Ｐゴシック"/>
              </a:rPr>
              <a:t>】</a:t>
            </a:r>
          </a:p>
        </p:txBody>
      </p:sp>
      <p:sp>
        <p:nvSpPr>
          <p:cNvPr id="16" name="正方形/長方形 15"/>
          <p:cNvSpPr/>
          <p:nvPr/>
        </p:nvSpPr>
        <p:spPr>
          <a:xfrm>
            <a:off x="187791" y="2152248"/>
            <a:ext cx="8768502" cy="944407"/>
          </a:xfrm>
          <a:prstGeom prst="rect">
            <a:avLst/>
          </a:prstGeom>
          <a:noFill/>
          <a:ln w="31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r>
              <a:rPr lang="ja-JP" altLang="en-US" sz="1477" b="1" dirty="0">
                <a:solidFill>
                  <a:prstClr val="black"/>
                </a:solidFill>
                <a:latin typeface="ＭＳ Ｐゴシック"/>
              </a:rPr>
              <a:t>○希望を踏まえた就労機会の提供の徹底</a:t>
            </a:r>
            <a:r>
              <a:rPr lang="ja-JP" altLang="en-US" sz="1292" dirty="0">
                <a:solidFill>
                  <a:prstClr val="black"/>
                </a:solidFill>
                <a:latin typeface="ＭＳ Ｐゴシック"/>
              </a:rPr>
              <a:t>（指定基準第</a:t>
            </a:r>
            <a:r>
              <a:rPr lang="en-US" altLang="ja-JP" sz="1292" dirty="0">
                <a:solidFill>
                  <a:prstClr val="black"/>
                </a:solidFill>
                <a:latin typeface="ＭＳ Ｐゴシック"/>
              </a:rPr>
              <a:t>191</a:t>
            </a:r>
            <a:r>
              <a:rPr lang="ja-JP" altLang="en-US" sz="1292" dirty="0">
                <a:solidFill>
                  <a:prstClr val="black"/>
                </a:solidFill>
                <a:latin typeface="ＭＳ Ｐゴシック"/>
              </a:rPr>
              <a:t>条（就労）に新たに規定）</a:t>
            </a:r>
            <a:endParaRPr lang="en-US" altLang="ja-JP" sz="1292" dirty="0">
              <a:solidFill>
                <a:prstClr val="black"/>
              </a:solidFill>
              <a:latin typeface="ＭＳ Ｐゴシック"/>
            </a:endParaRPr>
          </a:p>
          <a:p>
            <a:pPr marL="163949"/>
            <a:r>
              <a:rPr lang="ja-JP" altLang="en-US" sz="1292" dirty="0">
                <a:solidFill>
                  <a:prstClr val="black"/>
                </a:solidFill>
                <a:latin typeface="ＭＳ Ｐゴシック"/>
              </a:rPr>
              <a:t>   指定就労継続支援Ａ型は、利用者が自立した日常生活及び社会生活を営むことができるよう、利用者に対し就労の機会を提供するとともに、その就労の知識及び能力の向上のために必要な訓練や支援を適切かつ効果的に行う障害福祉サービスであることから、</a:t>
            </a:r>
            <a:r>
              <a:rPr lang="ja-JP" altLang="en-US" sz="1292" u="sng" dirty="0">
                <a:solidFill>
                  <a:prstClr val="black"/>
                </a:solidFill>
                <a:latin typeface="ＭＳ Ｐゴシック"/>
              </a:rPr>
              <a:t>利用者の希望や能力を踏まえた個別支援計画の作成を徹底</a:t>
            </a:r>
            <a:r>
              <a:rPr lang="ja-JP" altLang="en-US" sz="1292" dirty="0">
                <a:solidFill>
                  <a:prstClr val="black"/>
                </a:solidFill>
                <a:latin typeface="ＭＳ Ｐゴシック"/>
              </a:rPr>
              <a:t>。</a:t>
            </a:r>
            <a:endParaRPr lang="en-US" altLang="ja-JP" sz="1292" dirty="0">
              <a:solidFill>
                <a:prstClr val="black"/>
              </a:solidFill>
              <a:latin typeface="ＭＳ Ｐゴシック"/>
            </a:endParaRPr>
          </a:p>
        </p:txBody>
      </p:sp>
      <p:sp>
        <p:nvSpPr>
          <p:cNvPr id="17" name="正方形/長方形 16"/>
          <p:cNvSpPr/>
          <p:nvPr/>
        </p:nvSpPr>
        <p:spPr>
          <a:xfrm>
            <a:off x="187791" y="3170671"/>
            <a:ext cx="8768502" cy="1084070"/>
          </a:xfrm>
          <a:prstGeom prst="rect">
            <a:avLst/>
          </a:prstGeom>
          <a:noFill/>
          <a:ln w="31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r>
              <a:rPr lang="ja-JP" altLang="en-US" sz="1477" b="1" dirty="0">
                <a:solidFill>
                  <a:prstClr val="black"/>
                </a:solidFill>
                <a:latin typeface="ＭＳ Ｐゴシック"/>
              </a:rPr>
              <a:t>○賃金の支払い</a:t>
            </a:r>
            <a:endParaRPr lang="en-US" altLang="ja-JP" sz="1477" dirty="0">
              <a:solidFill>
                <a:prstClr val="black"/>
              </a:solidFill>
              <a:latin typeface="ＭＳ Ｐゴシック"/>
            </a:endParaRPr>
          </a:p>
          <a:p>
            <a:pPr marL="245714"/>
            <a:r>
              <a:rPr lang="ja-JP" altLang="en-US" sz="1292" dirty="0">
                <a:solidFill>
                  <a:prstClr val="black"/>
                </a:solidFill>
                <a:latin typeface="ＭＳ Ｐゴシック"/>
              </a:rPr>
              <a:t>   指定基準第</a:t>
            </a:r>
            <a:r>
              <a:rPr lang="en-US" altLang="ja-JP" sz="1292" dirty="0">
                <a:solidFill>
                  <a:prstClr val="black"/>
                </a:solidFill>
                <a:latin typeface="ＭＳ Ｐゴシック"/>
              </a:rPr>
              <a:t>192</a:t>
            </a:r>
            <a:r>
              <a:rPr lang="ja-JP" altLang="en-US" sz="1292" dirty="0">
                <a:solidFill>
                  <a:prstClr val="black"/>
                </a:solidFill>
                <a:latin typeface="ＭＳ Ｐゴシック"/>
              </a:rPr>
              <a:t>条（賃金及び工賃）に新たに、以下を規定し、就労の質の向上を推進。</a:t>
            </a:r>
            <a:endParaRPr lang="en-US" altLang="ja-JP" sz="1292" dirty="0">
              <a:solidFill>
                <a:prstClr val="black"/>
              </a:solidFill>
              <a:latin typeface="ＭＳ Ｐゴシック"/>
            </a:endParaRPr>
          </a:p>
          <a:p>
            <a:pPr marL="509209" indent="-263493">
              <a:buFont typeface="Wingdings" panose="05000000000000000000" pitchFamily="2" charset="2"/>
              <a:buChar char="Ø"/>
            </a:pPr>
            <a:r>
              <a:rPr lang="ja-JP" altLang="en-US" sz="1292" u="sng" dirty="0">
                <a:solidFill>
                  <a:prstClr val="black"/>
                </a:solidFill>
                <a:latin typeface="ＭＳ Ｐゴシック"/>
              </a:rPr>
              <a:t>生産活動に係る事業収入から必要</a:t>
            </a:r>
            <a:r>
              <a:rPr lang="ja-JP" altLang="en-US" sz="1292" u="sng">
                <a:solidFill>
                  <a:prstClr val="black"/>
                </a:solidFill>
                <a:latin typeface="ＭＳ Ｐゴシック"/>
              </a:rPr>
              <a:t>経費を控除した</a:t>
            </a:r>
            <a:r>
              <a:rPr lang="ja-JP" altLang="en-US" sz="1292" u="sng" dirty="0">
                <a:solidFill>
                  <a:prstClr val="black"/>
                </a:solidFill>
                <a:latin typeface="ＭＳ Ｐゴシック"/>
              </a:rPr>
              <a:t>額に相当する金額が、利用者に支払う賃金総額以上</a:t>
            </a:r>
            <a:r>
              <a:rPr lang="ja-JP" altLang="en-US" sz="1292" dirty="0">
                <a:solidFill>
                  <a:prstClr val="black"/>
                </a:solidFill>
                <a:latin typeface="ＭＳ Ｐゴシック"/>
              </a:rPr>
              <a:t>。　　</a:t>
            </a:r>
            <a:endParaRPr lang="en-US" altLang="ja-JP" sz="738" dirty="0">
              <a:solidFill>
                <a:prstClr val="black"/>
              </a:solidFill>
              <a:latin typeface="ＭＳ Ｐゴシック"/>
            </a:endParaRPr>
          </a:p>
          <a:p>
            <a:pPr marL="509209" indent="-263493">
              <a:buFont typeface="Wingdings" panose="05000000000000000000" pitchFamily="2" charset="2"/>
              <a:buChar char="Ø"/>
            </a:pPr>
            <a:r>
              <a:rPr lang="ja-JP" altLang="en-US" sz="1292" u="sng" dirty="0">
                <a:solidFill>
                  <a:prstClr val="black"/>
                </a:solidFill>
                <a:latin typeface="ＭＳ Ｐゴシック"/>
              </a:rPr>
              <a:t>賃金の支払は、原則、自立支援給付から支払うことは禁止</a:t>
            </a:r>
            <a:r>
              <a:rPr lang="ja-JP" altLang="en-US" sz="1292" dirty="0">
                <a:solidFill>
                  <a:prstClr val="black"/>
                </a:solidFill>
                <a:latin typeface="ＭＳ Ｐゴシック"/>
              </a:rPr>
              <a:t>。</a:t>
            </a:r>
            <a:endParaRPr lang="en-US" altLang="ja-JP" sz="1292" dirty="0">
              <a:solidFill>
                <a:prstClr val="black"/>
              </a:solidFill>
              <a:latin typeface="ＭＳ Ｐゴシック"/>
            </a:endParaRPr>
          </a:p>
          <a:p>
            <a:pPr marL="491433" indent="-245714"/>
            <a:r>
              <a:rPr lang="ja-JP" altLang="en-US" sz="1292" dirty="0">
                <a:solidFill>
                  <a:prstClr val="black"/>
                </a:solidFill>
                <a:latin typeface="ＭＳ Ｐゴシック"/>
              </a:rPr>
              <a:t>　→これら指定基準を満たさない場合には、経営改善計画書を提出し経営改善に取り組む。</a:t>
            </a:r>
            <a:endParaRPr lang="en-US" altLang="ja-JP" sz="1292" dirty="0">
              <a:solidFill>
                <a:prstClr val="black"/>
              </a:solidFill>
              <a:latin typeface="ＭＳ Ｐゴシック"/>
            </a:endParaRPr>
          </a:p>
        </p:txBody>
      </p:sp>
      <p:sp>
        <p:nvSpPr>
          <p:cNvPr id="20" name="正方形/長方形 19"/>
          <p:cNvSpPr/>
          <p:nvPr/>
        </p:nvSpPr>
        <p:spPr>
          <a:xfrm>
            <a:off x="118582" y="5024254"/>
            <a:ext cx="8896032" cy="1514526"/>
          </a:xfrm>
          <a:prstGeom prst="rect">
            <a:avLst/>
          </a:prstGeom>
          <a:ln w="19050"/>
        </p:spPr>
        <p:style>
          <a:lnRef idx="2">
            <a:schemeClr val="accent1"/>
          </a:lnRef>
          <a:fillRef idx="1">
            <a:schemeClr val="lt1"/>
          </a:fillRef>
          <a:effectRef idx="0">
            <a:schemeClr val="accent1"/>
          </a:effectRef>
          <a:fontRef idx="minor">
            <a:schemeClr val="dk1"/>
          </a:fontRef>
        </p:style>
        <p:txBody>
          <a:bodyPr lIns="84315" tIns="42160" rIns="84315" bIns="42160" rtlCol="0" anchor="t" anchorCtr="0"/>
          <a:lstStyle/>
          <a:p>
            <a:endParaRPr lang="en-US" altLang="ja-JP" sz="1385" dirty="0">
              <a:solidFill>
                <a:prstClr val="black"/>
              </a:solidFill>
              <a:latin typeface="ＭＳ Ｐゴシック"/>
            </a:endParaRPr>
          </a:p>
          <a:p>
            <a:endParaRPr lang="en-US" altLang="ja-JP" sz="1385" dirty="0">
              <a:solidFill>
                <a:prstClr val="black"/>
              </a:solidFill>
              <a:latin typeface="ＭＳ Ｐゴシック"/>
            </a:endParaRPr>
          </a:p>
          <a:p>
            <a:pPr marL="245927" indent="-245927"/>
            <a:endParaRPr lang="en-US" altLang="ja-JP" sz="1292" dirty="0">
              <a:solidFill>
                <a:srgbClr val="FF0000"/>
              </a:solidFill>
              <a:latin typeface="ＭＳ Ｐゴシック"/>
            </a:endParaRPr>
          </a:p>
          <a:p>
            <a:pPr marL="245927" indent="-245927"/>
            <a:endParaRPr lang="en-US" altLang="ja-JP" sz="1292" dirty="0">
              <a:solidFill>
                <a:srgbClr val="FF0000"/>
              </a:solidFill>
              <a:latin typeface="ＭＳ Ｐゴシック"/>
            </a:endParaRPr>
          </a:p>
          <a:p>
            <a:pPr marL="245927" indent="-245927"/>
            <a:r>
              <a:rPr lang="ja-JP" altLang="en-US" sz="1385" dirty="0">
                <a:solidFill>
                  <a:prstClr val="black"/>
                </a:solidFill>
                <a:latin typeface="ＭＳ Ｐゴシック"/>
              </a:rPr>
              <a:t>　</a:t>
            </a:r>
          </a:p>
        </p:txBody>
      </p:sp>
      <p:sp>
        <p:nvSpPr>
          <p:cNvPr id="23" name="正方形/長方形 22"/>
          <p:cNvSpPr/>
          <p:nvPr/>
        </p:nvSpPr>
        <p:spPr>
          <a:xfrm>
            <a:off x="179651" y="5098920"/>
            <a:ext cx="5317514" cy="328246"/>
          </a:xfrm>
          <a:prstGeom prst="rect">
            <a:avLst/>
          </a:prstGeom>
          <a:ln/>
        </p:spPr>
        <p:style>
          <a:lnRef idx="1">
            <a:schemeClr val="accent5"/>
          </a:lnRef>
          <a:fillRef idx="2">
            <a:schemeClr val="accent5"/>
          </a:fillRef>
          <a:effectRef idx="1">
            <a:schemeClr val="accent5"/>
          </a:effectRef>
          <a:fontRef idx="minor">
            <a:schemeClr val="dk1"/>
          </a:fontRef>
        </p:style>
        <p:txBody>
          <a:bodyPr lIns="84315" tIns="42160" rIns="84315" bIns="42160" rtlCol="0" anchor="t" anchorCtr="0"/>
          <a:lstStyle/>
          <a:p>
            <a:r>
              <a:rPr lang="ja-JP" altLang="en-US" sz="1477" b="1" dirty="0">
                <a:solidFill>
                  <a:prstClr val="black"/>
                </a:solidFill>
                <a:latin typeface="ＭＳ Ｐゴシック"/>
              </a:rPr>
              <a:t>３．課長通知による対応</a:t>
            </a:r>
            <a:r>
              <a:rPr lang="en-US" altLang="ja-JP" sz="1477" b="1" dirty="0">
                <a:solidFill>
                  <a:prstClr val="black"/>
                </a:solidFill>
                <a:latin typeface="ＭＳ Ｐゴシック"/>
              </a:rPr>
              <a:t>【</a:t>
            </a:r>
            <a:r>
              <a:rPr lang="ja-JP" altLang="en-US" sz="1477" b="1" dirty="0">
                <a:solidFill>
                  <a:prstClr val="black"/>
                </a:solidFill>
                <a:latin typeface="ＭＳ Ｐゴシック"/>
              </a:rPr>
              <a:t>平成</a:t>
            </a:r>
            <a:r>
              <a:rPr lang="en-US" altLang="ja-JP" sz="1477" b="1" dirty="0">
                <a:solidFill>
                  <a:prstClr val="black"/>
                </a:solidFill>
                <a:latin typeface="ＭＳ Ｐゴシック"/>
              </a:rPr>
              <a:t>29</a:t>
            </a:r>
            <a:r>
              <a:rPr lang="ja-JP" altLang="en-US" sz="1477" b="1" dirty="0">
                <a:solidFill>
                  <a:prstClr val="black"/>
                </a:solidFill>
                <a:latin typeface="ＭＳ Ｐゴシック"/>
              </a:rPr>
              <a:t>年４月～</a:t>
            </a:r>
            <a:r>
              <a:rPr lang="en-US" altLang="ja-JP" sz="1477" b="1" dirty="0">
                <a:solidFill>
                  <a:prstClr val="black"/>
                </a:solidFill>
                <a:latin typeface="ＭＳ Ｐゴシック"/>
              </a:rPr>
              <a:t>】</a:t>
            </a:r>
          </a:p>
        </p:txBody>
      </p:sp>
      <p:sp>
        <p:nvSpPr>
          <p:cNvPr id="25" name="正方形/長方形 24"/>
          <p:cNvSpPr/>
          <p:nvPr/>
        </p:nvSpPr>
        <p:spPr>
          <a:xfrm>
            <a:off x="187791" y="5522553"/>
            <a:ext cx="8768502" cy="949759"/>
          </a:xfrm>
          <a:prstGeom prst="rect">
            <a:avLst/>
          </a:prstGeom>
          <a:noFill/>
          <a:ln w="31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t" anchorCtr="0"/>
          <a:lstStyle/>
          <a:p>
            <a:r>
              <a:rPr lang="ja-JP" altLang="en-US" sz="1477" b="1" dirty="0">
                <a:solidFill>
                  <a:prstClr val="black"/>
                </a:solidFill>
                <a:latin typeface="ＭＳ Ｐゴシック"/>
              </a:rPr>
              <a:t>○情報公表の先行実施</a:t>
            </a:r>
            <a:endParaRPr lang="en-US" altLang="ja-JP" sz="1477" b="1" dirty="0">
              <a:solidFill>
                <a:prstClr val="black"/>
              </a:solidFill>
              <a:latin typeface="ＭＳ Ｐゴシック"/>
            </a:endParaRPr>
          </a:p>
          <a:p>
            <a:pPr marL="242788"/>
            <a:r>
              <a:rPr lang="ja-JP" altLang="en-US" sz="1477" dirty="0">
                <a:solidFill>
                  <a:prstClr val="black"/>
                </a:solidFill>
                <a:latin typeface="ＭＳ Ｐゴシック"/>
              </a:rPr>
              <a:t>就労継続支援Ａ型事業所は先行して、障害者やその家族等が適切な事業所を選択できるように、「財務諸表」、「主な生産活動の内容」、「平均月額賃金」を自治体のホームページで公表、又は事業所のホームページでの公表を促すことを各都道府県等に依頼。</a:t>
            </a:r>
            <a:endParaRPr lang="en-US" altLang="ja-JP" sz="1477" dirty="0">
              <a:solidFill>
                <a:prstClr val="black"/>
              </a:solidFill>
              <a:latin typeface="ＭＳ Ｐゴシック"/>
            </a:endParaRPr>
          </a:p>
        </p:txBody>
      </p:sp>
      <p:sp>
        <p:nvSpPr>
          <p:cNvPr id="18" name="正方形/長方形 17"/>
          <p:cNvSpPr/>
          <p:nvPr/>
        </p:nvSpPr>
        <p:spPr>
          <a:xfrm>
            <a:off x="187791" y="4345722"/>
            <a:ext cx="8768502" cy="545594"/>
          </a:xfrm>
          <a:prstGeom prst="rect">
            <a:avLst/>
          </a:prstGeom>
          <a:noFill/>
          <a:ln w="31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r>
              <a:rPr lang="ja-JP" altLang="en-US" sz="1477" b="1" dirty="0">
                <a:solidFill>
                  <a:prstClr val="black"/>
                </a:solidFill>
                <a:latin typeface="ＭＳ Ｐゴシック"/>
              </a:rPr>
              <a:t>○運営規程の記載事項の追加</a:t>
            </a:r>
            <a:endParaRPr lang="en-US" altLang="ja-JP" sz="1477" b="1" dirty="0">
              <a:solidFill>
                <a:prstClr val="black"/>
              </a:solidFill>
              <a:latin typeface="ＭＳ Ｐゴシック"/>
            </a:endParaRPr>
          </a:p>
          <a:p>
            <a:r>
              <a:rPr lang="ja-JP" altLang="en-US" sz="1292" dirty="0">
                <a:solidFill>
                  <a:prstClr val="black"/>
                </a:solidFill>
                <a:latin typeface="ＭＳ Ｐゴシック"/>
              </a:rPr>
              <a:t>　</a:t>
            </a:r>
            <a:r>
              <a:rPr lang="ja-JP" altLang="en-US" sz="1292" dirty="0" smtClean="0">
                <a:solidFill>
                  <a:prstClr val="black"/>
                </a:solidFill>
                <a:latin typeface="ＭＳ Ｐゴシック"/>
              </a:rPr>
              <a:t> 就労</a:t>
            </a:r>
            <a:r>
              <a:rPr lang="ja-JP" altLang="en-US" sz="1292" dirty="0">
                <a:solidFill>
                  <a:prstClr val="black"/>
                </a:solidFill>
                <a:latin typeface="ＭＳ Ｐゴシック"/>
              </a:rPr>
              <a:t>継続支援Ａ型事業者における運営規程には、新たに</a:t>
            </a:r>
            <a:r>
              <a:rPr lang="ja-JP" altLang="en-US" sz="1292" u="sng" dirty="0">
                <a:solidFill>
                  <a:prstClr val="black"/>
                </a:solidFill>
                <a:latin typeface="ＭＳ Ｐゴシック"/>
              </a:rPr>
              <a:t>「主な生産活動の内容</a:t>
            </a:r>
            <a:r>
              <a:rPr lang="ja-JP" altLang="en-US" sz="1292" u="sng" dirty="0" smtClean="0">
                <a:solidFill>
                  <a:prstClr val="black"/>
                </a:solidFill>
                <a:latin typeface="ＭＳ Ｐゴシック"/>
              </a:rPr>
              <a:t>」</a:t>
            </a:r>
            <a:r>
              <a:rPr lang="en-US" altLang="ja-JP" sz="1292" u="sng" dirty="0" smtClean="0">
                <a:solidFill>
                  <a:prstClr val="black"/>
                </a:solidFill>
                <a:latin typeface="ＭＳ Ｐゴシック"/>
              </a:rPr>
              <a:t>､</a:t>
            </a:r>
            <a:r>
              <a:rPr lang="ja-JP" altLang="en-US" sz="1292" u="sng" dirty="0" smtClean="0">
                <a:solidFill>
                  <a:prstClr val="black"/>
                </a:solidFill>
                <a:latin typeface="ＭＳ Ｐゴシック"/>
              </a:rPr>
              <a:t>「</a:t>
            </a:r>
            <a:r>
              <a:rPr lang="ja-JP" altLang="en-US" sz="1292" u="sng" dirty="0">
                <a:solidFill>
                  <a:prstClr val="black"/>
                </a:solidFill>
                <a:latin typeface="ＭＳ Ｐゴシック"/>
              </a:rPr>
              <a:t>賃金</a:t>
            </a:r>
            <a:r>
              <a:rPr lang="ja-JP" altLang="en-US" sz="1292" u="sng" dirty="0" smtClean="0">
                <a:solidFill>
                  <a:prstClr val="black"/>
                </a:solidFill>
                <a:latin typeface="ＭＳ Ｐゴシック"/>
              </a:rPr>
              <a:t>」</a:t>
            </a:r>
            <a:r>
              <a:rPr lang="en-US" altLang="ja-JP" sz="1292" u="sng" dirty="0" smtClean="0">
                <a:solidFill>
                  <a:prstClr val="black"/>
                </a:solidFill>
                <a:latin typeface="ＭＳ Ｐゴシック"/>
              </a:rPr>
              <a:t>､</a:t>
            </a:r>
            <a:r>
              <a:rPr lang="ja-JP" altLang="en-US" sz="1292" u="sng" dirty="0" smtClean="0">
                <a:solidFill>
                  <a:prstClr val="black"/>
                </a:solidFill>
                <a:latin typeface="ＭＳ Ｐゴシック"/>
              </a:rPr>
              <a:t>「</a:t>
            </a:r>
            <a:r>
              <a:rPr lang="ja-JP" altLang="en-US" sz="1292" u="sng" dirty="0">
                <a:solidFill>
                  <a:prstClr val="black"/>
                </a:solidFill>
                <a:latin typeface="ＭＳ Ｐゴシック"/>
              </a:rPr>
              <a:t>労働時間」</a:t>
            </a:r>
            <a:r>
              <a:rPr lang="ja-JP" altLang="en-US" sz="1292" dirty="0">
                <a:solidFill>
                  <a:prstClr val="black"/>
                </a:solidFill>
                <a:latin typeface="ＭＳ Ｐゴシック"/>
              </a:rPr>
              <a:t>を</a:t>
            </a:r>
            <a:r>
              <a:rPr lang="ja-JP" altLang="en-US" sz="1292" dirty="0" smtClean="0">
                <a:solidFill>
                  <a:prstClr val="black"/>
                </a:solidFill>
                <a:latin typeface="ＭＳ Ｐゴシック"/>
              </a:rPr>
              <a:t>規定</a:t>
            </a:r>
            <a:r>
              <a:rPr lang="ja-JP" altLang="en-US" sz="1292" dirty="0">
                <a:solidFill>
                  <a:prstClr val="black"/>
                </a:solidFill>
                <a:latin typeface="ＭＳ Ｐゴシック"/>
              </a:rPr>
              <a:t>。</a:t>
            </a:r>
            <a:endParaRPr lang="en-US" altLang="ja-JP" sz="1292" dirty="0">
              <a:solidFill>
                <a:prstClr val="black"/>
              </a:solidFill>
              <a:latin typeface="ＭＳ Ｐゴシック"/>
            </a:endParaRPr>
          </a:p>
        </p:txBody>
      </p:sp>
      <p:sp>
        <p:nvSpPr>
          <p:cNvPr id="5" name="スライド番号プレースホルダー 4"/>
          <p:cNvSpPr>
            <a:spLocks noGrp="1"/>
          </p:cNvSpPr>
          <p:nvPr>
            <p:ph type="sldNum" sz="quarter" idx="12"/>
          </p:nvPr>
        </p:nvSpPr>
        <p:spPr>
          <a:xfrm>
            <a:off x="7014863" y="6538780"/>
            <a:ext cx="2057400" cy="365125"/>
          </a:xfrm>
        </p:spPr>
        <p:txBody>
          <a:bodyPr/>
          <a:lstStyle/>
          <a:p>
            <a:pPr>
              <a:defRPr/>
            </a:pPr>
            <a:fld id="{F90A3C79-1AFD-481B-B685-7933BCD0898B}" type="slidenum">
              <a:rPr lang="en-US" altLang="ja-JP" smtClean="0"/>
              <a:pPr>
                <a:defRPr/>
              </a:pPr>
              <a:t>109</a:t>
            </a:fld>
            <a:endParaRPr lang="en-US" altLang="ja-JP" dirty="0"/>
          </a:p>
        </p:txBody>
      </p:sp>
      <p:sp>
        <p:nvSpPr>
          <p:cNvPr id="19"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832316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6490" y="318408"/>
            <a:ext cx="9180512" cy="451893"/>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lIns="84315" tIns="42160" rIns="84315" bIns="42160" anchor="t"/>
          <a:lstStyle/>
          <a:p>
            <a:pPr algn="ctr" fontAlgn="auto">
              <a:spcBef>
                <a:spcPts val="0"/>
              </a:spcBef>
              <a:spcAft>
                <a:spcPts val="0"/>
              </a:spcAft>
            </a:pPr>
            <a:r>
              <a:rPr lang="ja-JP" altLang="en-US" sz="2215" spc="-92" dirty="0">
                <a:solidFill>
                  <a:prstClr val="black"/>
                </a:solidFill>
                <a:latin typeface="HG創英角ｺﾞｼｯｸUB" pitchFamily="49" charset="-128"/>
                <a:ea typeface="HG創英角ｺﾞｼｯｸUB" pitchFamily="49" charset="-128"/>
              </a:rPr>
              <a:t>地域生活を支援する新たなサービス（自立生活援助）の創設</a:t>
            </a:r>
            <a:endParaRPr lang="en-US" altLang="ja-JP" sz="2215" spc="-92" dirty="0">
              <a:solidFill>
                <a:prstClr val="black"/>
              </a:solidFill>
              <a:latin typeface="HG創英角ｺﾞｼｯｸUB" pitchFamily="49" charset="-128"/>
              <a:ea typeface="HG創英角ｺﾞｼｯｸUB" pitchFamily="49" charset="-128"/>
            </a:endParaRPr>
          </a:p>
        </p:txBody>
      </p:sp>
      <p:grpSp>
        <p:nvGrpSpPr>
          <p:cNvPr id="4" name="グループ化 18"/>
          <p:cNvGrpSpPr/>
          <p:nvPr/>
        </p:nvGrpSpPr>
        <p:grpSpPr>
          <a:xfrm>
            <a:off x="0" y="770246"/>
            <a:ext cx="9144000" cy="66469"/>
            <a:chOff x="0" y="188640"/>
            <a:chExt cx="9144000" cy="72008"/>
          </a:xfrm>
        </p:grpSpPr>
        <p:cxnSp>
          <p:nvCxnSpPr>
            <p:cNvPr id="5" name="直線コネクタ 4"/>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11" name="角丸四角形 10"/>
          <p:cNvSpPr/>
          <p:nvPr/>
        </p:nvSpPr>
        <p:spPr>
          <a:xfrm>
            <a:off x="65846" y="903181"/>
            <a:ext cx="8972664" cy="1661723"/>
          </a:xfrm>
          <a:prstGeom prst="roundRect">
            <a:avLst>
              <a:gd name="adj" fmla="val 5316"/>
            </a:avLst>
          </a:prstGeom>
          <a:solidFill>
            <a:schemeClr val="bg1"/>
          </a:solidFill>
          <a:ln/>
        </p:spPr>
        <p:style>
          <a:lnRef idx="1">
            <a:schemeClr val="accent5"/>
          </a:lnRef>
          <a:fillRef idx="2">
            <a:schemeClr val="accent5"/>
          </a:fillRef>
          <a:effectRef idx="1">
            <a:schemeClr val="accent5"/>
          </a:effectRef>
          <a:fontRef idx="minor">
            <a:schemeClr val="dk1"/>
          </a:fontRef>
        </p:style>
        <p:txBody>
          <a:bodyPr lIns="66390" tIns="33196" rIns="84315" bIns="33196" anchor="ctr" anchorCtr="0"/>
          <a:lstStyle/>
          <a:p>
            <a:pPr marL="162486" indent="-162486" fontAlgn="auto">
              <a:lnSpc>
                <a:spcPct val="110000"/>
              </a:lnSpc>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障害者が安心して地域で生活することができるよう、グループホーム等地域生活を支援する仕組みの見直しが求められているが、集団生活ではなく賃貸住宅等における一人暮らしを希望する障害者の中には、知的障害や精神障害により理解力や生活力等が十分ではないために一人暮らしを選択できない者がいる。</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marL="162486" indent="-162486" fontAlgn="auto">
              <a:lnSpc>
                <a:spcPct val="110000"/>
              </a:lnSpc>
              <a:spcBef>
                <a:spcPts val="0"/>
              </a:spcBef>
              <a:spcAft>
                <a:spcPts val="0"/>
              </a:spcAft>
            </a:pPr>
            <a:endParaRPr lang="en-US" altLang="ja-JP" sz="738" dirty="0">
              <a:solidFill>
                <a:prstClr val="black"/>
              </a:solidFill>
              <a:latin typeface="HGPｺﾞｼｯｸM" panose="020B0600000000000000" pitchFamily="50" charset="-128"/>
              <a:ea typeface="HGPｺﾞｼｯｸM" panose="020B0600000000000000" pitchFamily="50" charset="-128"/>
            </a:endParaRPr>
          </a:p>
          <a:p>
            <a:pPr marL="162486" indent="-162486" fontAlgn="auto">
              <a:lnSpc>
                <a:spcPct val="110000"/>
              </a:lnSpc>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このため、障害者支援施設やグループホーム等から一人暮らしへの移行を希望する知的障害者や精神障害者などについて、本人の意思を尊重した地域生活を支援するため、一定の期間にわたり、定期的な巡回訪問や随時の対応により、障害者の理解力、生活力等を補う観点から、適時のタイミングで適切な支援を行うサービスを新たに創設する（「自立生活援助」）。</a:t>
            </a:r>
            <a:endParaRPr lang="en-US" altLang="ja-JP" sz="1292" dirty="0">
              <a:solidFill>
                <a:prstClr val="black"/>
              </a:solidFill>
              <a:latin typeface="HGPｺﾞｼｯｸM" panose="020B0600000000000000" pitchFamily="50" charset="-128"/>
              <a:ea typeface="HGPｺﾞｼｯｸM" panose="020B0600000000000000" pitchFamily="50" charset="-128"/>
            </a:endParaRPr>
          </a:p>
        </p:txBody>
      </p:sp>
      <p:sp>
        <p:nvSpPr>
          <p:cNvPr id="16" name="角丸四角形 15"/>
          <p:cNvSpPr/>
          <p:nvPr/>
        </p:nvSpPr>
        <p:spPr>
          <a:xfrm>
            <a:off x="4287056" y="2919769"/>
            <a:ext cx="1332820" cy="332345"/>
          </a:xfrm>
          <a:prstGeom prst="roundRect">
            <a:avLst>
              <a:gd name="adj" fmla="val 23722"/>
            </a:avLst>
          </a:prstGeom>
          <a:solidFill>
            <a:schemeClr val="accent4">
              <a:lumMod val="20000"/>
              <a:lumOff val="80000"/>
            </a:schemeClr>
          </a:solidFill>
          <a:ln w="952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lIns="84315" tIns="42160" rIns="84315" bIns="42160" rtlCol="0" anchor="ctr"/>
          <a:lstStyle/>
          <a:p>
            <a:pPr algn="ctr"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施設</a:t>
            </a:r>
          </a:p>
        </p:txBody>
      </p:sp>
      <p:sp>
        <p:nvSpPr>
          <p:cNvPr id="46" name="テキスト ボックス 45"/>
          <p:cNvSpPr txBox="1"/>
          <p:nvPr/>
        </p:nvSpPr>
        <p:spPr>
          <a:xfrm>
            <a:off x="4669430" y="4028527"/>
            <a:ext cx="489704" cy="754030"/>
          </a:xfrm>
          <a:prstGeom prst="rect">
            <a:avLst/>
          </a:prstGeom>
          <a:solidFill>
            <a:schemeClr val="bg1"/>
          </a:solidFill>
          <a:ln w="6350" cmpd="sng">
            <a:solidFill>
              <a:schemeClr val="tx1">
                <a:lumMod val="50000"/>
                <a:lumOff val="50000"/>
              </a:schemeClr>
            </a:solidFill>
          </a:ln>
        </p:spPr>
        <p:txBody>
          <a:bodyPr wrap="square" lIns="33196" tIns="33196" rIns="33196" bIns="33196" rtlCol="0" anchor="b" anchorCtr="0">
            <a:no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居宅</a:t>
            </a:r>
          </a:p>
        </p:txBody>
      </p:sp>
      <p:sp>
        <p:nvSpPr>
          <p:cNvPr id="10" name="直方体 9"/>
          <p:cNvSpPr/>
          <p:nvPr/>
        </p:nvSpPr>
        <p:spPr>
          <a:xfrm>
            <a:off x="5369755" y="5503680"/>
            <a:ext cx="1985689" cy="717015"/>
          </a:xfrm>
          <a:prstGeom prst="cube">
            <a:avLst/>
          </a:prstGeom>
          <a:solidFill>
            <a:srgbClr val="CCFF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315" tIns="42160" rIns="84315" bIns="42160" numCol="1" spcCol="0" rtlCol="0" fromWordArt="0" anchor="ctr" anchorCtr="0" forceAA="0" compatLnSpc="1">
            <a:prstTxWarp prst="textNoShape">
              <a:avLst/>
            </a:prstTxWarp>
            <a:noAutofit/>
          </a:bodyPr>
          <a:lstStyle/>
          <a:p>
            <a:pPr algn="ctr" fontAlgn="auto">
              <a:spcBef>
                <a:spcPts val="0"/>
              </a:spcBef>
              <a:spcAft>
                <a:spcPts val="0"/>
              </a:spcAft>
            </a:pPr>
            <a:r>
              <a:rPr lang="ja-JP" altLang="en-US" sz="1477" dirty="0">
                <a:solidFill>
                  <a:prstClr val="black"/>
                </a:solidFill>
                <a:latin typeface="HGPｺﾞｼｯｸM" panose="020B0600000000000000" pitchFamily="50" charset="-128"/>
                <a:ea typeface="HGPｺﾞｼｯｸM" panose="020B0600000000000000" pitchFamily="50" charset="-128"/>
              </a:rPr>
              <a:t>自立生活援助</a:t>
            </a:r>
            <a:endParaRPr lang="en-US" altLang="ja-JP" sz="1477"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477" dirty="0">
                <a:solidFill>
                  <a:prstClr val="black"/>
                </a:solidFill>
                <a:latin typeface="HGPｺﾞｼｯｸM" panose="020B0600000000000000" pitchFamily="50" charset="-128"/>
                <a:ea typeface="HGPｺﾞｼｯｸM" panose="020B0600000000000000" pitchFamily="50" charset="-128"/>
              </a:rPr>
              <a:t>事業所</a:t>
            </a:r>
          </a:p>
        </p:txBody>
      </p:sp>
      <p:sp>
        <p:nvSpPr>
          <p:cNvPr id="15" name="右矢印 14"/>
          <p:cNvSpPr/>
          <p:nvPr/>
        </p:nvSpPr>
        <p:spPr>
          <a:xfrm rot="7460350">
            <a:off x="6182597" y="5002575"/>
            <a:ext cx="860189" cy="211487"/>
          </a:xfrm>
          <a:prstGeom prst="rightArrow">
            <a:avLst/>
          </a:prstGeom>
          <a:solidFill>
            <a:srgbClr val="FFCC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315" tIns="42160" rIns="84315" bIns="42160"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45" name="下矢印 44"/>
          <p:cNvSpPr/>
          <p:nvPr/>
        </p:nvSpPr>
        <p:spPr>
          <a:xfrm>
            <a:off x="5240999" y="3370469"/>
            <a:ext cx="2331854" cy="527677"/>
          </a:xfrm>
          <a:prstGeom prst="downArrow">
            <a:avLst>
              <a:gd name="adj1" fmla="val 55553"/>
              <a:gd name="adj2" fmla="val 50000"/>
            </a:avLst>
          </a:prstGeom>
          <a:solidFill>
            <a:schemeClr val="bg1"/>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315" tIns="42160" rIns="84315" bIns="42160" numCol="1" spcCol="0" rtlCol="0" fromWordArt="0" anchor="ctr" anchorCtr="0" forceAA="0" compatLnSpc="1">
            <a:prstTxWarp prst="textNoShape">
              <a:avLst/>
            </a:prstTxWarp>
            <a:noAutofit/>
          </a:bodyPr>
          <a:lstStyle/>
          <a:p>
            <a:pPr algn="ctr" fontAlgn="auto">
              <a:spcBef>
                <a:spcPts val="0"/>
              </a:spcBef>
              <a:spcAft>
                <a:spcPts val="0"/>
              </a:spcAft>
            </a:pPr>
            <a:endParaRPr lang="en-US" altLang="ja-JP" sz="738" dirty="0">
              <a:solidFill>
                <a:prstClr val="black"/>
              </a:solidFill>
              <a:latin typeface="ＤＨＰ平成ゴシックW5" panose="020B0500000000000000" pitchFamily="50" charset="-128"/>
              <a:ea typeface="ＤＨＰ平成ゴシックW5" panose="020B0500000000000000" pitchFamily="50" charset="-128"/>
            </a:endParaRPr>
          </a:p>
          <a:p>
            <a:pPr algn="ctr" fontAlgn="auto">
              <a:spcBef>
                <a:spcPts val="0"/>
              </a:spcBef>
              <a:spcAft>
                <a:spcPts val="0"/>
              </a:spcAft>
            </a:pPr>
            <a:r>
              <a:rPr lang="ja-JP" altLang="en-US" sz="1108" dirty="0">
                <a:solidFill>
                  <a:prstClr val="black"/>
                </a:solidFill>
                <a:latin typeface="ＤＨＰ平成ゴシックW5" panose="020B0500000000000000" pitchFamily="50" charset="-128"/>
                <a:ea typeface="ＤＨＰ平成ゴシックW5" panose="020B0500000000000000" pitchFamily="50" charset="-128"/>
              </a:rPr>
              <a:t>一人暮らしを希望する障害者が移行</a:t>
            </a:r>
          </a:p>
        </p:txBody>
      </p:sp>
      <p:sp>
        <p:nvSpPr>
          <p:cNvPr id="50" name="右矢印 49"/>
          <p:cNvSpPr/>
          <p:nvPr/>
        </p:nvSpPr>
        <p:spPr>
          <a:xfrm rot="18369196">
            <a:off x="6537260" y="5033577"/>
            <a:ext cx="743013" cy="170961"/>
          </a:xfrm>
          <a:prstGeom prst="rightArrow">
            <a:avLst/>
          </a:prstGeom>
          <a:solidFill>
            <a:srgbClr val="FFCC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315" tIns="42160" rIns="84315" bIns="42160"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51" name="テキスト ボックス 50"/>
          <p:cNvSpPr txBox="1"/>
          <p:nvPr/>
        </p:nvSpPr>
        <p:spPr>
          <a:xfrm>
            <a:off x="6003809" y="4925311"/>
            <a:ext cx="542422" cy="379434"/>
          </a:xfrm>
          <a:prstGeom prst="rect">
            <a:avLst/>
          </a:prstGeom>
          <a:noFill/>
        </p:spPr>
        <p:txBody>
          <a:bodyPr wrap="square" lIns="33196" tIns="33196" rIns="33196" bIns="33196" rtlCol="0" anchor="ctr" anchorCtr="0">
            <a:sp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相談</a:t>
            </a:r>
            <a:endParaRPr lang="en-US" altLang="ja-JP" sz="1015"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要請</a:t>
            </a:r>
          </a:p>
        </p:txBody>
      </p:sp>
      <p:sp>
        <p:nvSpPr>
          <p:cNvPr id="52" name="テキスト ボックス 51"/>
          <p:cNvSpPr txBox="1"/>
          <p:nvPr/>
        </p:nvSpPr>
        <p:spPr>
          <a:xfrm>
            <a:off x="7012971" y="4869461"/>
            <a:ext cx="954451" cy="535630"/>
          </a:xfrm>
          <a:prstGeom prst="rect">
            <a:avLst/>
          </a:prstGeom>
          <a:noFill/>
        </p:spPr>
        <p:txBody>
          <a:bodyPr wrap="square" lIns="33196" tIns="33196" rIns="33196" bIns="33196" rtlCol="0" anchor="ctr" anchorCtr="0">
            <a:sp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随時対応</a:t>
            </a:r>
            <a:endParaRPr lang="en-US" altLang="ja-JP" sz="1015"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（訪問、電話、メール等）</a:t>
            </a:r>
          </a:p>
        </p:txBody>
      </p:sp>
      <p:sp>
        <p:nvSpPr>
          <p:cNvPr id="53" name="テキスト ボックス 52"/>
          <p:cNvSpPr txBox="1"/>
          <p:nvPr/>
        </p:nvSpPr>
        <p:spPr>
          <a:xfrm>
            <a:off x="4520852" y="5144644"/>
            <a:ext cx="1318305" cy="379434"/>
          </a:xfrm>
          <a:prstGeom prst="rect">
            <a:avLst/>
          </a:prstGeom>
          <a:noFill/>
        </p:spPr>
        <p:txBody>
          <a:bodyPr wrap="square" lIns="33196" tIns="33196" rIns="33196" bIns="33196" rtlCol="0" anchor="ctr" anchorCtr="0">
            <a:spAutoFit/>
          </a:bodyPr>
          <a:lstStyle/>
          <a:p>
            <a:pP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定期的な巡回訪問</a:t>
            </a:r>
            <a:endParaRPr lang="en-US" altLang="ja-JP" sz="1015" dirty="0">
              <a:solidFill>
                <a:prstClr val="black"/>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（例：週１～２回）</a:t>
            </a:r>
          </a:p>
        </p:txBody>
      </p:sp>
      <p:sp>
        <p:nvSpPr>
          <p:cNvPr id="58" name="右矢印 57"/>
          <p:cNvSpPr/>
          <p:nvPr/>
        </p:nvSpPr>
        <p:spPr>
          <a:xfrm>
            <a:off x="5180018" y="4161484"/>
            <a:ext cx="144008" cy="247313"/>
          </a:xfrm>
          <a:prstGeom prst="rightArrow">
            <a:avLst/>
          </a:prstGeom>
          <a:solidFill>
            <a:srgbClr val="FFFF99"/>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315" tIns="42160" rIns="84315" bIns="42160"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55" name="テキスト ボックス 54"/>
          <p:cNvSpPr txBox="1"/>
          <p:nvPr/>
        </p:nvSpPr>
        <p:spPr>
          <a:xfrm>
            <a:off x="5422382" y="4027467"/>
            <a:ext cx="489704" cy="755097"/>
          </a:xfrm>
          <a:prstGeom prst="rect">
            <a:avLst/>
          </a:prstGeom>
          <a:solidFill>
            <a:schemeClr val="bg1"/>
          </a:solidFill>
          <a:ln w="6350" cmpd="sng">
            <a:solidFill>
              <a:schemeClr val="tx1">
                <a:lumMod val="50000"/>
                <a:lumOff val="50000"/>
              </a:schemeClr>
            </a:solidFill>
          </a:ln>
        </p:spPr>
        <p:txBody>
          <a:bodyPr wrap="square" lIns="33196" tIns="33196" rIns="33196" bIns="33196" rtlCol="0" anchor="b" anchorCtr="0">
            <a:no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居宅</a:t>
            </a:r>
          </a:p>
        </p:txBody>
      </p:sp>
      <p:sp>
        <p:nvSpPr>
          <p:cNvPr id="61" name="テキスト ボックス 60"/>
          <p:cNvSpPr txBox="1"/>
          <p:nvPr/>
        </p:nvSpPr>
        <p:spPr>
          <a:xfrm>
            <a:off x="6113994" y="4023978"/>
            <a:ext cx="489704" cy="758577"/>
          </a:xfrm>
          <a:prstGeom prst="rect">
            <a:avLst/>
          </a:prstGeom>
          <a:solidFill>
            <a:schemeClr val="bg1"/>
          </a:solidFill>
          <a:ln w="6350" cmpd="sng">
            <a:solidFill>
              <a:schemeClr val="tx1">
                <a:lumMod val="50000"/>
                <a:lumOff val="50000"/>
              </a:schemeClr>
            </a:solidFill>
          </a:ln>
        </p:spPr>
        <p:txBody>
          <a:bodyPr wrap="square" lIns="33196" tIns="33196" rIns="33196" bIns="33196" rtlCol="0" anchor="b" anchorCtr="0">
            <a:no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居宅</a:t>
            </a:r>
          </a:p>
        </p:txBody>
      </p:sp>
      <p:sp>
        <p:nvSpPr>
          <p:cNvPr id="63" name="テキスト ボックス 62"/>
          <p:cNvSpPr txBox="1"/>
          <p:nvPr/>
        </p:nvSpPr>
        <p:spPr>
          <a:xfrm>
            <a:off x="6850144" y="4027457"/>
            <a:ext cx="489704" cy="741015"/>
          </a:xfrm>
          <a:prstGeom prst="rect">
            <a:avLst/>
          </a:prstGeom>
          <a:solidFill>
            <a:schemeClr val="bg1"/>
          </a:solidFill>
          <a:ln w="6350" cmpd="sng">
            <a:solidFill>
              <a:schemeClr val="tx1">
                <a:lumMod val="50000"/>
                <a:lumOff val="50000"/>
              </a:schemeClr>
            </a:solidFill>
          </a:ln>
        </p:spPr>
        <p:txBody>
          <a:bodyPr wrap="square" lIns="33196" tIns="33196" rIns="33196" bIns="33196" rtlCol="0" anchor="b" anchorCtr="0">
            <a:no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居宅</a:t>
            </a:r>
          </a:p>
        </p:txBody>
      </p:sp>
      <p:sp>
        <p:nvSpPr>
          <p:cNvPr id="65" name="テキスト ボックス 64"/>
          <p:cNvSpPr txBox="1"/>
          <p:nvPr/>
        </p:nvSpPr>
        <p:spPr>
          <a:xfrm>
            <a:off x="7539752" y="4038383"/>
            <a:ext cx="489704" cy="730089"/>
          </a:xfrm>
          <a:prstGeom prst="rect">
            <a:avLst/>
          </a:prstGeom>
          <a:solidFill>
            <a:schemeClr val="bg1"/>
          </a:solidFill>
          <a:ln w="6350" cmpd="sng">
            <a:solidFill>
              <a:schemeClr val="tx1">
                <a:lumMod val="50000"/>
                <a:lumOff val="50000"/>
              </a:schemeClr>
            </a:solidFill>
          </a:ln>
        </p:spPr>
        <p:txBody>
          <a:bodyPr wrap="square" lIns="33196" tIns="33196" rIns="33196" bIns="33196" rtlCol="0" anchor="b" anchorCtr="0">
            <a:no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居宅</a:t>
            </a:r>
          </a:p>
        </p:txBody>
      </p:sp>
      <p:sp>
        <p:nvSpPr>
          <p:cNvPr id="67" name="右矢印 66"/>
          <p:cNvSpPr/>
          <p:nvPr/>
        </p:nvSpPr>
        <p:spPr>
          <a:xfrm>
            <a:off x="5931810" y="4170187"/>
            <a:ext cx="144008" cy="247313"/>
          </a:xfrm>
          <a:prstGeom prst="rightArrow">
            <a:avLst/>
          </a:prstGeom>
          <a:solidFill>
            <a:srgbClr val="FFFF99"/>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315" tIns="42160" rIns="84315" bIns="42160"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68" name="右矢印 67"/>
          <p:cNvSpPr/>
          <p:nvPr/>
        </p:nvSpPr>
        <p:spPr>
          <a:xfrm>
            <a:off x="6687986" y="4170187"/>
            <a:ext cx="144008" cy="247313"/>
          </a:xfrm>
          <a:prstGeom prst="rightArrow">
            <a:avLst/>
          </a:prstGeom>
          <a:solidFill>
            <a:srgbClr val="FFFF99"/>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315" tIns="42160" rIns="84315" bIns="42160"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69" name="右矢印 68"/>
          <p:cNvSpPr/>
          <p:nvPr/>
        </p:nvSpPr>
        <p:spPr>
          <a:xfrm>
            <a:off x="7408064" y="4196234"/>
            <a:ext cx="144008" cy="247313"/>
          </a:xfrm>
          <a:prstGeom prst="rightArrow">
            <a:avLst/>
          </a:prstGeom>
          <a:solidFill>
            <a:srgbClr val="FFFF99"/>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315" tIns="42160" rIns="84315" bIns="42160"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pic>
        <p:nvPicPr>
          <p:cNvPr id="54" name="Picture 22" descr="歩いている女性のイラスト">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b="33252"/>
          <a:stretch/>
        </p:blipFill>
        <p:spPr bwMode="auto">
          <a:xfrm flipH="1">
            <a:off x="6407109" y="4769203"/>
            <a:ext cx="726099" cy="682452"/>
          </a:xfrm>
          <a:prstGeom prst="rect">
            <a:avLst/>
          </a:prstGeom>
          <a:noFill/>
          <a:extLst>
            <a:ext uri="{909E8E84-426E-40dd-AFC4-6F175D3DCCD1}">
              <a14:hiddenFill xmlns="" xmlns:a14="http://schemas.microsoft.com/office/drawing/2010/main">
                <a:solidFill>
                  <a:srgbClr val="FFFFFF"/>
                </a:solidFill>
              </a14:hiddenFill>
            </a:ext>
          </a:extLst>
        </p:spPr>
      </p:pic>
      <p:sp>
        <p:nvSpPr>
          <p:cNvPr id="44" name="角丸四角形 43"/>
          <p:cNvSpPr/>
          <p:nvPr/>
        </p:nvSpPr>
        <p:spPr>
          <a:xfrm>
            <a:off x="5736775" y="2911173"/>
            <a:ext cx="1340232" cy="332345"/>
          </a:xfrm>
          <a:prstGeom prst="roundRect">
            <a:avLst>
              <a:gd name="adj" fmla="val 23722"/>
            </a:avLst>
          </a:prstGeom>
          <a:solidFill>
            <a:schemeClr val="accent4">
              <a:lumMod val="20000"/>
              <a:lumOff val="80000"/>
            </a:schemeClr>
          </a:solidFill>
          <a:ln w="952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lIns="84315" tIns="42160" rIns="84315" bIns="42160" rtlCol="0" anchor="ctr"/>
          <a:lstStyle/>
          <a:p>
            <a:pPr algn="ctr"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ＧＨ</a:t>
            </a:r>
            <a:endParaRPr lang="ja-JP" altLang="en-US" sz="1292" strike="sngStrike" dirty="0">
              <a:solidFill>
                <a:prstClr val="black"/>
              </a:solidFill>
              <a:latin typeface="HGPｺﾞｼｯｸM" panose="020B0600000000000000" pitchFamily="50" charset="-128"/>
              <a:ea typeface="HGPｺﾞｼｯｸM" panose="020B0600000000000000" pitchFamily="50" charset="-128"/>
            </a:endParaRPr>
          </a:p>
        </p:txBody>
      </p:sp>
      <p:sp>
        <p:nvSpPr>
          <p:cNvPr id="70" name="角丸四角形 69"/>
          <p:cNvSpPr/>
          <p:nvPr/>
        </p:nvSpPr>
        <p:spPr>
          <a:xfrm>
            <a:off x="7196812" y="2919769"/>
            <a:ext cx="1340232" cy="332345"/>
          </a:xfrm>
          <a:prstGeom prst="roundRect">
            <a:avLst>
              <a:gd name="adj" fmla="val 23722"/>
            </a:avLst>
          </a:prstGeom>
          <a:solidFill>
            <a:schemeClr val="accent4">
              <a:lumMod val="20000"/>
              <a:lumOff val="80000"/>
            </a:schemeClr>
          </a:solidFill>
          <a:ln w="952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lIns="84315" tIns="42160" rIns="84315" bIns="42160" rtlCol="0" anchor="ctr"/>
          <a:lstStyle/>
          <a:p>
            <a:pPr algn="ctr"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病院</a:t>
            </a:r>
            <a:endParaRPr lang="ja-JP" altLang="en-US" sz="1292" strike="sngStrike" dirty="0">
              <a:solidFill>
                <a:prstClr val="black"/>
              </a:solidFill>
              <a:latin typeface="HGPｺﾞｼｯｸM" panose="020B0600000000000000" pitchFamily="50" charset="-128"/>
              <a:ea typeface="HGPｺﾞｼｯｸM" panose="020B0600000000000000" pitchFamily="50" charset="-128"/>
            </a:endParaRPr>
          </a:p>
        </p:txBody>
      </p:sp>
      <p:sp>
        <p:nvSpPr>
          <p:cNvPr id="12" name="テキスト ボックス 11"/>
          <p:cNvSpPr txBox="1"/>
          <p:nvPr/>
        </p:nvSpPr>
        <p:spPr>
          <a:xfrm>
            <a:off x="8560224" y="3033184"/>
            <a:ext cx="337020" cy="255639"/>
          </a:xfrm>
          <a:prstGeom prst="rect">
            <a:avLst/>
          </a:prstGeom>
          <a:noFill/>
        </p:spPr>
        <p:txBody>
          <a:bodyPr wrap="square" lIns="84315" tIns="42160" rIns="84315" bIns="42160" rtlCol="0">
            <a:spAutoFit/>
          </a:bodyPr>
          <a:lstStyle/>
          <a:p>
            <a:pPr fontAlgn="auto">
              <a:spcBef>
                <a:spcPts val="0"/>
              </a:spcBef>
              <a:spcAft>
                <a:spcPts val="0"/>
              </a:spcAft>
            </a:pPr>
            <a:r>
              <a:rPr lang="ja-JP" altLang="en-US" sz="1108" dirty="0">
                <a:solidFill>
                  <a:prstClr val="black"/>
                </a:solidFill>
                <a:latin typeface="HGSｺﾞｼｯｸM" panose="020B0600000000000000" pitchFamily="50" charset="-128"/>
                <a:ea typeface="HGSｺﾞｼｯｸM" panose="020B0600000000000000" pitchFamily="50" charset="-128"/>
              </a:rPr>
              <a:t>等</a:t>
            </a:r>
          </a:p>
        </p:txBody>
      </p:sp>
      <p:pic>
        <p:nvPicPr>
          <p:cNvPr id="48" name="Picture 5" descr="C:\Users\YSIOY\AppData\Local\Microsoft\Windows\Temporary Internet Files\Content.IE5\XKGTVJGM\cc-library01000541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1263" y="4061201"/>
            <a:ext cx="465932" cy="382378"/>
          </a:xfrm>
          <a:prstGeom prst="rect">
            <a:avLst/>
          </a:prstGeom>
          <a:noFill/>
          <a:extLst>
            <a:ext uri="{909E8E84-426E-40dd-AFC4-6F175D3DCCD1}">
              <a14:hiddenFill xmlns="" xmlns:a14="http://schemas.microsoft.com/office/drawing/2010/main">
                <a:solidFill>
                  <a:srgbClr val="FFFFFF"/>
                </a:solidFill>
              </a14:hiddenFill>
            </a:ext>
          </a:extLst>
        </p:spPr>
      </p:pic>
      <p:pic>
        <p:nvPicPr>
          <p:cNvPr id="73" name="Picture 5" descr="C:\Users\YSIOY\AppData\Local\Microsoft\Windows\Temporary Internet Files\Content.IE5\XKGTVJGM\cc-library01000541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2343" y="4064217"/>
            <a:ext cx="465932" cy="382378"/>
          </a:xfrm>
          <a:prstGeom prst="rect">
            <a:avLst/>
          </a:prstGeom>
          <a:noFill/>
          <a:extLst>
            <a:ext uri="{909E8E84-426E-40dd-AFC4-6F175D3DCCD1}">
              <a14:hiddenFill xmlns="" xmlns:a14="http://schemas.microsoft.com/office/drawing/2010/main">
                <a:solidFill>
                  <a:srgbClr val="FFFFFF"/>
                </a:solidFill>
              </a14:hiddenFill>
            </a:ext>
          </a:extLst>
        </p:spPr>
      </p:pic>
      <p:pic>
        <p:nvPicPr>
          <p:cNvPr id="74" name="Picture 5" descr="C:\Users\YSIOY\AppData\Local\Microsoft\Windows\Temporary Internet Files\Content.IE5\XKGTVJGM\cc-library01000541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5888" y="4064217"/>
            <a:ext cx="465932" cy="382378"/>
          </a:xfrm>
          <a:prstGeom prst="rect">
            <a:avLst/>
          </a:prstGeom>
          <a:noFill/>
          <a:extLst>
            <a:ext uri="{909E8E84-426E-40dd-AFC4-6F175D3DCCD1}">
              <a14:hiddenFill xmlns="" xmlns:a14="http://schemas.microsoft.com/office/drawing/2010/main">
                <a:solidFill>
                  <a:srgbClr val="FFFFFF"/>
                </a:solidFill>
              </a14:hiddenFill>
            </a:ext>
          </a:extLst>
        </p:spPr>
      </p:pic>
      <p:pic>
        <p:nvPicPr>
          <p:cNvPr id="75" name="Picture 5" descr="C:\Users\YSIOY\AppData\Local\Microsoft\Windows\Temporary Internet Files\Content.IE5\XKGTVJGM\cc-library01000541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2043" y="4061428"/>
            <a:ext cx="465932" cy="382378"/>
          </a:xfrm>
          <a:prstGeom prst="rect">
            <a:avLst/>
          </a:prstGeom>
          <a:noFill/>
          <a:extLst>
            <a:ext uri="{909E8E84-426E-40dd-AFC4-6F175D3DCCD1}">
              <a14:hiddenFill xmlns="" xmlns:a14="http://schemas.microsoft.com/office/drawing/2010/main">
                <a:solidFill>
                  <a:srgbClr val="FFFFFF"/>
                </a:solidFill>
              </a14:hiddenFill>
            </a:ext>
          </a:extLst>
        </p:spPr>
      </p:pic>
      <p:pic>
        <p:nvPicPr>
          <p:cNvPr id="76" name="Picture 5" descr="C:\Users\YSIOY\AppData\Local\Microsoft\Windows\Temporary Internet Files\Content.IE5\XKGTVJGM\cc-library01000541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3490" y="4093990"/>
            <a:ext cx="465932" cy="382378"/>
          </a:xfrm>
          <a:prstGeom prst="rect">
            <a:avLst/>
          </a:prstGeom>
          <a:noFill/>
          <a:extLst>
            <a:ext uri="{909E8E84-426E-40dd-AFC4-6F175D3DCCD1}">
              <a14:hiddenFill xmlns="" xmlns:a14="http://schemas.microsoft.com/office/drawing/2010/main">
                <a:solidFill>
                  <a:srgbClr val="FFFFFF"/>
                </a:solidFill>
              </a14:hiddenFill>
            </a:ext>
          </a:extLst>
        </p:spPr>
      </p:pic>
      <p:sp>
        <p:nvSpPr>
          <p:cNvPr id="40" name="正方形/長方形 39"/>
          <p:cNvSpPr/>
          <p:nvPr/>
        </p:nvSpPr>
        <p:spPr>
          <a:xfrm>
            <a:off x="193822" y="2881944"/>
            <a:ext cx="3580611" cy="813300"/>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84309" tIns="42151" rIns="84309" bIns="42151" anchor="t" anchorCtr="0"/>
          <a:lstStyle/>
          <a:p>
            <a:pPr marL="165420" indent="-165420" fontAlgn="auto">
              <a:spcBef>
                <a:spcPts val="0"/>
              </a:spcBef>
              <a:spcAft>
                <a:spcPts val="0"/>
              </a:spcAft>
              <a:defRPr/>
            </a:pPr>
            <a:endParaRPr lang="en-US" altLang="ja-JP" sz="1292"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lang="ja-JP" altLang="en-US" sz="1292"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292" dirty="0">
                <a:solidFill>
                  <a:prstClr val="black"/>
                </a:solidFill>
                <a:latin typeface="HGPｺﾞｼｯｸM" panose="020B0600000000000000" pitchFamily="50" charset="-128"/>
                <a:ea typeface="HGPｺﾞｼｯｸM" panose="020B0600000000000000" pitchFamily="50" charset="-128"/>
              </a:rPr>
              <a:t>　障害者支援施設やグループホーム等を利用していた障害者で一人暮らしを希望する者等</a:t>
            </a:r>
            <a:endParaRPr lang="en-US" altLang="ja-JP" sz="1292" dirty="0">
              <a:solidFill>
                <a:prstClr val="black"/>
              </a:solidFill>
              <a:latin typeface="HGPｺﾞｼｯｸM" panose="020B0600000000000000" pitchFamily="50" charset="-128"/>
              <a:ea typeface="HGPｺﾞｼｯｸM" panose="020B0600000000000000" pitchFamily="50" charset="-128"/>
            </a:endParaRPr>
          </a:p>
        </p:txBody>
      </p:sp>
      <p:sp>
        <p:nvSpPr>
          <p:cNvPr id="42" name="正方形/長方形 41"/>
          <p:cNvSpPr/>
          <p:nvPr/>
        </p:nvSpPr>
        <p:spPr>
          <a:xfrm>
            <a:off x="118618" y="2682170"/>
            <a:ext cx="1656184" cy="26939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84315" tIns="42160" rIns="84315" bIns="42160" rtlCol="0" anchor="ctr"/>
          <a:lstStyle/>
          <a:p>
            <a:pPr algn="ctr" fontAlgn="auto">
              <a:spcBef>
                <a:spcPts val="0"/>
              </a:spcBef>
              <a:spcAft>
                <a:spcPts val="0"/>
              </a:spcAft>
            </a:pPr>
            <a:r>
              <a:rPr lang="ja-JP" altLang="en-US" sz="1292" dirty="0">
                <a:solidFill>
                  <a:prstClr val="white"/>
                </a:solidFill>
                <a:latin typeface="HGS創英角ｺﾞｼｯｸUB" pitchFamily="50" charset="-128"/>
                <a:ea typeface="HGS創英角ｺﾞｼｯｸUB" pitchFamily="50" charset="-128"/>
              </a:rPr>
              <a:t> 対象者</a:t>
            </a:r>
          </a:p>
        </p:txBody>
      </p:sp>
      <p:sp>
        <p:nvSpPr>
          <p:cNvPr id="43" name="正方形/長方形 42"/>
          <p:cNvSpPr/>
          <p:nvPr/>
        </p:nvSpPr>
        <p:spPr>
          <a:xfrm>
            <a:off x="193822" y="3961039"/>
            <a:ext cx="3580611" cy="2592000"/>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84309" tIns="42151" rIns="84309" bIns="42151" anchor="t"/>
          <a:lstStyle/>
          <a:p>
            <a:pPr marL="165420" indent="-165420" fontAlgn="auto">
              <a:spcBef>
                <a:spcPts val="0"/>
              </a:spcBef>
              <a:spcAft>
                <a:spcPts val="0"/>
              </a:spcAft>
              <a:defRPr/>
            </a:pPr>
            <a:endParaRPr lang="en-US" altLang="ja-JP" sz="1292"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8349" indent="-168349" fontAlgn="auto">
              <a:lnSpc>
                <a:spcPct val="110000"/>
              </a:lnSpc>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292" dirty="0">
                <a:solidFill>
                  <a:prstClr val="black"/>
                </a:solidFill>
                <a:latin typeface="HGPｺﾞｼｯｸM" panose="020B0600000000000000" pitchFamily="50" charset="-128"/>
                <a:ea typeface="HGPｺﾞｼｯｸM" panose="020B0600000000000000" pitchFamily="50" charset="-128"/>
              </a:rPr>
              <a:t>　定期的に利用者の居宅を訪問し、</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marL="168349" fontAlgn="auto">
              <a:lnSpc>
                <a:spcPct val="110000"/>
              </a:lnSpc>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食事、洗濯、掃除などに課題はないか</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marL="168349" fontAlgn="auto">
              <a:lnSpc>
                <a:spcPct val="110000"/>
              </a:lnSpc>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公共料金や家賃に滞納はないか</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marL="168349" fontAlgn="auto">
              <a:lnSpc>
                <a:spcPct val="110000"/>
              </a:lnSpc>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体調に変化はないか、通院しているか</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marL="168349" fontAlgn="auto">
              <a:lnSpc>
                <a:spcPct val="110000"/>
              </a:lnSpc>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地域住民との関係は良好か</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marL="168349" fontAlgn="auto">
              <a:lnSpc>
                <a:spcPct val="110000"/>
              </a:lnSpc>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などについて確認を行い、必要な助言や医療機関等との連絡調整を行う。</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marL="168349" indent="-168349" fontAlgn="auto">
              <a:lnSpc>
                <a:spcPct val="110000"/>
              </a:lnSpc>
              <a:spcBef>
                <a:spcPts val="0"/>
              </a:spcBef>
              <a:spcAft>
                <a:spcPts val="0"/>
              </a:spcAft>
            </a:pPr>
            <a:endParaRPr lang="en-US" altLang="ja-JP" sz="738" dirty="0">
              <a:solidFill>
                <a:prstClr val="black"/>
              </a:solidFill>
              <a:latin typeface="HGPｺﾞｼｯｸM" panose="020B0600000000000000" pitchFamily="50" charset="-128"/>
              <a:ea typeface="HGPｺﾞｼｯｸM" panose="020B0600000000000000" pitchFamily="50" charset="-128"/>
            </a:endParaRPr>
          </a:p>
          <a:p>
            <a:pPr marL="168349" indent="-168349" fontAlgn="auto">
              <a:lnSpc>
                <a:spcPct val="110000"/>
              </a:lnSpc>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定期的な訪問だけではなく、利用者からの相談・要請があった際は、訪問、電話、メール等による随時の対応も行う。</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marL="165420" indent="-165420" fontAlgn="auto">
              <a:spcBef>
                <a:spcPts val="0"/>
              </a:spcBef>
              <a:spcAft>
                <a:spcPts val="0"/>
              </a:spcAft>
              <a:defRPr/>
            </a:pPr>
            <a:endParaRPr lang="en-US" altLang="ja-JP" sz="1292"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60" name="正方形/長方形 59"/>
          <p:cNvSpPr/>
          <p:nvPr/>
        </p:nvSpPr>
        <p:spPr>
          <a:xfrm>
            <a:off x="123953" y="3782208"/>
            <a:ext cx="1944216" cy="26939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84315" tIns="42160" rIns="84315" bIns="42160" rtlCol="0" anchor="ctr"/>
          <a:lstStyle/>
          <a:p>
            <a:pPr algn="ctr" fontAlgn="auto">
              <a:spcBef>
                <a:spcPts val="0"/>
              </a:spcBef>
              <a:spcAft>
                <a:spcPts val="0"/>
              </a:spcAft>
            </a:pPr>
            <a:r>
              <a:rPr lang="ja-JP" altLang="en-US" sz="1292" dirty="0">
                <a:solidFill>
                  <a:prstClr val="white"/>
                </a:solidFill>
                <a:latin typeface="HGS創英角ｺﾞｼｯｸUB" pitchFamily="50" charset="-128"/>
                <a:ea typeface="HGS創英角ｺﾞｼｯｸUB" pitchFamily="50" charset="-128"/>
              </a:rPr>
              <a:t>支援内容</a:t>
            </a:r>
          </a:p>
        </p:txBody>
      </p:sp>
      <p:sp>
        <p:nvSpPr>
          <p:cNvPr id="56" name="左カーブ矢印 55"/>
          <p:cNvSpPr/>
          <p:nvPr/>
        </p:nvSpPr>
        <p:spPr>
          <a:xfrm rot="8684457">
            <a:off x="4331305" y="4779129"/>
            <a:ext cx="676170" cy="1428826"/>
          </a:xfrm>
          <a:prstGeom prst="curvedLeftArrow">
            <a:avLst/>
          </a:prstGeom>
          <a:solidFill>
            <a:srgbClr val="FFFF9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black"/>
              </a:solidFill>
            </a:endParaRPr>
          </a:p>
        </p:txBody>
      </p:sp>
      <p:pic>
        <p:nvPicPr>
          <p:cNvPr id="41" name="Picture 22" descr="歩いている女性のイラスト">
            <a:hlinkClick r:id="rId2"/>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887526" y="4159118"/>
            <a:ext cx="645196" cy="1022430"/>
          </a:xfrm>
          <a:prstGeom prst="rect">
            <a:avLst/>
          </a:prstGeom>
          <a:noFill/>
          <a:extLst>
            <a:ext uri="{909E8E84-426E-40dd-AFC4-6F175D3DCCD1}">
              <a14:hiddenFill xmlns="" xmlns:a14="http://schemas.microsoft.com/office/drawing/2010/main">
                <a:solidFill>
                  <a:srgbClr val="FFFFFF"/>
                </a:solidFill>
              </a14:hiddenFill>
            </a:ext>
          </a:extLst>
        </p:spPr>
      </p:pic>
      <p:sp>
        <p:nvSpPr>
          <p:cNvPr id="57" name="左カーブ矢印 56"/>
          <p:cNvSpPr/>
          <p:nvPr/>
        </p:nvSpPr>
        <p:spPr>
          <a:xfrm rot="2135571">
            <a:off x="7691338" y="4737238"/>
            <a:ext cx="676170" cy="1428826"/>
          </a:xfrm>
          <a:prstGeom prst="curvedLeftArrow">
            <a:avLst/>
          </a:prstGeom>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path path="circle">
              <a:fillToRect l="50000" t="50000" r="50000" b="50000"/>
            </a:path>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black"/>
              </a:solidFill>
            </a:endParaRPr>
          </a:p>
        </p:txBody>
      </p:sp>
      <p:pic>
        <p:nvPicPr>
          <p:cNvPr id="47" name="Picture 22" descr="歩いている女性のイラスト">
            <a:hlinkClick r:id="rId2"/>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96864" y="5110427"/>
            <a:ext cx="674040" cy="106813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a:xfrm>
            <a:off x="7052063" y="6427782"/>
            <a:ext cx="2057400" cy="365125"/>
          </a:xfrm>
        </p:spPr>
        <p:txBody>
          <a:bodyPr/>
          <a:lstStyle/>
          <a:p>
            <a:pPr>
              <a:defRPr/>
            </a:pPr>
            <a:fld id="{F90A3C79-1AFD-481B-B685-7933BCD0898B}" type="slidenum">
              <a:rPr lang="en-US" altLang="ja-JP" smtClean="0"/>
              <a:pPr>
                <a:defRPr/>
              </a:pPr>
              <a:t>11</a:t>
            </a:fld>
            <a:endParaRPr lang="en-US" altLang="ja-JP"/>
          </a:p>
        </p:txBody>
      </p:sp>
      <p:sp>
        <p:nvSpPr>
          <p:cNvPr id="59"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16599290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33"/>
          <p:cNvSpPr txBox="1">
            <a:spLocks noChangeArrowheads="1"/>
          </p:cNvSpPr>
          <p:nvPr/>
        </p:nvSpPr>
        <p:spPr bwMode="auto">
          <a:xfrm>
            <a:off x="175161" y="5754327"/>
            <a:ext cx="7904147" cy="219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vert="horz" wrap="square" lIns="68580" tIns="8206" rIns="68580" bIns="8206" anchor="t" anchorCtr="0" upright="1">
            <a:noAutofit/>
          </a:bodyPr>
          <a:lstStyle/>
          <a:p>
            <a:pPr algn="just" fontAlgn="auto">
              <a:spcBef>
                <a:spcPts val="0"/>
              </a:spcBef>
              <a:spcAft>
                <a:spcPts val="0"/>
              </a:spcAft>
            </a:pPr>
            <a:r>
              <a:rPr lang="ja-JP" altLang="en-US" sz="1292" kern="0" dirty="0">
                <a:solidFill>
                  <a:prstClr val="black"/>
                </a:solidFill>
                <a:latin typeface="ＭＳ Ｐゴシック"/>
                <a:ea typeface="ＭＳ Ｐゴシック"/>
                <a:cs typeface="ＭＳ Ｐゴシック"/>
              </a:rPr>
              <a:t>（</a:t>
            </a:r>
            <a:r>
              <a:rPr lang="en-US" altLang="ja-JP" sz="1292" kern="0" dirty="0">
                <a:solidFill>
                  <a:prstClr val="black"/>
                </a:solidFill>
                <a:latin typeface="ＭＳ Ｐゴシック"/>
                <a:ea typeface="ＭＳ Ｐゴシック"/>
                <a:cs typeface="ＭＳ Ｐゴシック"/>
              </a:rPr>
              <a:t>※</a:t>
            </a:r>
            <a:r>
              <a:rPr lang="ja-JP" altLang="en-US" sz="1292" kern="0" dirty="0">
                <a:solidFill>
                  <a:prstClr val="black"/>
                </a:solidFill>
                <a:latin typeface="ＭＳ Ｐゴシック"/>
                <a:ea typeface="ＭＳ Ｐゴシック"/>
                <a:cs typeface="ＭＳ Ｐゴシック"/>
              </a:rPr>
              <a:t>）平成２３年度までは、就労継続支援Ｂ型事業所、授産施設、小規模通所授産施設における平均工賃</a:t>
            </a:r>
            <a:endParaRPr lang="ja-JP" altLang="en-US" sz="1292" kern="100" dirty="0">
              <a:solidFill>
                <a:prstClr val="black"/>
              </a:solidFill>
              <a:latin typeface="ＭＳ Ｐゴシック"/>
              <a:ea typeface="ＭＳ Ｐゴシック"/>
              <a:cs typeface="Times New Roman"/>
            </a:endParaRPr>
          </a:p>
        </p:txBody>
      </p:sp>
      <p:graphicFrame>
        <p:nvGraphicFramePr>
          <p:cNvPr id="2" name="グラフ 1"/>
          <p:cNvGraphicFramePr/>
          <p:nvPr>
            <p:extLst/>
          </p:nvPr>
        </p:nvGraphicFramePr>
        <p:xfrm>
          <a:off x="218285" y="2113276"/>
          <a:ext cx="8707429" cy="4124036"/>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グループ化 10"/>
          <p:cNvGrpSpPr>
            <a:grpSpLocks/>
          </p:cNvGrpSpPr>
          <p:nvPr/>
        </p:nvGrpSpPr>
        <p:grpSpPr bwMode="auto">
          <a:xfrm>
            <a:off x="74" y="703774"/>
            <a:ext cx="9144000" cy="65943"/>
            <a:chOff x="0" y="188640"/>
            <a:chExt cx="9144000" cy="72008"/>
          </a:xfrm>
        </p:grpSpPr>
        <p:cxnSp>
          <p:nvCxnSpPr>
            <p:cNvPr id="11" name="直線コネクタ 10"/>
            <p:cNvCxnSpPr/>
            <p:nvPr/>
          </p:nvCxnSpPr>
          <p:spPr>
            <a:xfrm>
              <a:off x="0" y="188640"/>
              <a:ext cx="9144000" cy="0"/>
            </a:xfrm>
            <a:prstGeom prst="line">
              <a:avLst/>
            </a:prstGeom>
            <a:noFill/>
            <a:ln w="9525" cap="flat" cmpd="sng" algn="ctr">
              <a:solidFill>
                <a:srgbClr val="99CCFF"/>
              </a:solidFill>
              <a:prstDash val="solid"/>
            </a:ln>
            <a:effectLst/>
          </p:spPr>
        </p:cxnSp>
        <p:cxnSp>
          <p:nvCxnSpPr>
            <p:cNvPr id="12" name="直線コネクタ 11"/>
            <p:cNvCxnSpPr/>
            <p:nvPr/>
          </p:nvCxnSpPr>
          <p:spPr>
            <a:xfrm>
              <a:off x="0" y="260648"/>
              <a:ext cx="9144000" cy="0"/>
            </a:xfrm>
            <a:prstGeom prst="line">
              <a:avLst/>
            </a:prstGeom>
            <a:noFill/>
            <a:ln w="57150" cap="flat" cmpd="sng" algn="ctr">
              <a:solidFill>
                <a:srgbClr val="99CCFF"/>
              </a:solidFill>
              <a:prstDash val="solid"/>
            </a:ln>
            <a:effectLst/>
          </p:spPr>
        </p:cxnSp>
      </p:grpSp>
      <p:sp>
        <p:nvSpPr>
          <p:cNvPr id="13" name="タイトル 7"/>
          <p:cNvSpPr txBox="1">
            <a:spLocks/>
          </p:cNvSpPr>
          <p:nvPr/>
        </p:nvSpPr>
        <p:spPr bwMode="auto">
          <a:xfrm>
            <a:off x="33" y="238491"/>
            <a:ext cx="9144000" cy="498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4176" tIns="42087" rIns="84176" bIns="42087"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5970" algn="ctr" rtl="0" fontAlgn="base">
              <a:spcBef>
                <a:spcPct val="0"/>
              </a:spcBef>
              <a:spcAft>
                <a:spcPct val="0"/>
              </a:spcAft>
              <a:defRPr kumimoji="1" sz="4400">
                <a:solidFill>
                  <a:schemeClr val="tx1"/>
                </a:solidFill>
                <a:latin typeface="Calibri" pitchFamily="34" charset="0"/>
                <a:ea typeface="ＭＳ Ｐゴシック" charset="-128"/>
              </a:defRPr>
            </a:lvl6pPr>
            <a:lvl7pPr marL="911945" algn="ctr" rtl="0" fontAlgn="base">
              <a:spcBef>
                <a:spcPct val="0"/>
              </a:spcBef>
              <a:spcAft>
                <a:spcPct val="0"/>
              </a:spcAft>
              <a:defRPr kumimoji="1" sz="4400">
                <a:solidFill>
                  <a:schemeClr val="tx1"/>
                </a:solidFill>
                <a:latin typeface="Calibri" pitchFamily="34" charset="0"/>
                <a:ea typeface="ＭＳ Ｐゴシック" charset="-128"/>
              </a:defRPr>
            </a:lvl7pPr>
            <a:lvl8pPr marL="1367920" algn="ctr" rtl="0" fontAlgn="base">
              <a:spcBef>
                <a:spcPct val="0"/>
              </a:spcBef>
              <a:spcAft>
                <a:spcPct val="0"/>
              </a:spcAft>
              <a:defRPr kumimoji="1" sz="4400">
                <a:solidFill>
                  <a:schemeClr val="tx1"/>
                </a:solidFill>
                <a:latin typeface="Calibri" pitchFamily="34" charset="0"/>
                <a:ea typeface="ＭＳ Ｐゴシック" charset="-128"/>
              </a:defRPr>
            </a:lvl8pPr>
            <a:lvl9pPr marL="1823892" algn="ctr" rtl="0" fontAlgn="base">
              <a:spcBef>
                <a:spcPct val="0"/>
              </a:spcBef>
              <a:spcAft>
                <a:spcPct val="0"/>
              </a:spcAft>
              <a:defRPr kumimoji="1" sz="4400">
                <a:solidFill>
                  <a:schemeClr val="tx1"/>
                </a:solidFill>
                <a:latin typeface="Calibri" pitchFamily="34" charset="0"/>
                <a:ea typeface="ＭＳ Ｐゴシック" charset="-128"/>
              </a:defRPr>
            </a:lvl9pPr>
          </a:lstStyle>
          <a:p>
            <a:r>
              <a:rPr lang="ja-JP" altLang="en-US" sz="2215" dirty="0">
                <a:solidFill>
                  <a:prstClr val="black"/>
                </a:solidFill>
                <a:latin typeface="HGP創英角ｺﾞｼｯｸUB" panose="020B0900000000000000" pitchFamily="50" charset="-128"/>
                <a:ea typeface="HGP創英角ｺﾞｼｯｸUB" panose="020B0900000000000000" pitchFamily="50" charset="-128"/>
              </a:rPr>
              <a:t>就労継続支援Ｂ型事業所における平均工賃の推移</a:t>
            </a:r>
          </a:p>
        </p:txBody>
      </p:sp>
      <p:sp>
        <p:nvSpPr>
          <p:cNvPr id="15" name="正方形/長方形 14"/>
          <p:cNvSpPr/>
          <p:nvPr/>
        </p:nvSpPr>
        <p:spPr>
          <a:xfrm>
            <a:off x="85846" y="1036119"/>
            <a:ext cx="8972308" cy="76427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2926" indent="-422041" fontAlgn="auto">
              <a:spcBef>
                <a:spcPts val="0"/>
              </a:spcBef>
              <a:spcAft>
                <a:spcPts val="0"/>
              </a:spcAft>
            </a:pPr>
            <a:r>
              <a:rPr lang="ja-JP" altLang="en-US" sz="1477" dirty="0">
                <a:solidFill>
                  <a:prstClr val="black"/>
                </a:solidFill>
              </a:rPr>
              <a:t>○　就労継続支援Ｂ型事業所における平均工賃月額は、平成２０年度以降、毎年増加してきており、平成１８年度から２５．２％上昇している。</a:t>
            </a:r>
          </a:p>
        </p:txBody>
      </p:sp>
      <p:sp>
        <p:nvSpPr>
          <p:cNvPr id="9" name="テキスト ボックス 8"/>
          <p:cNvSpPr txBox="1"/>
          <p:nvPr/>
        </p:nvSpPr>
        <p:spPr>
          <a:xfrm>
            <a:off x="139745" y="6004371"/>
            <a:ext cx="4812411" cy="291170"/>
          </a:xfrm>
          <a:prstGeom prst="rect">
            <a:avLst/>
          </a:prstGeom>
          <a:noFill/>
        </p:spPr>
        <p:txBody>
          <a:bodyPr wrap="square" rtlCol="0">
            <a:spAutoFit/>
          </a:bodyPr>
          <a:lstStyle/>
          <a:p>
            <a:r>
              <a:rPr lang="en-US" altLang="ja-JP" sz="1292" dirty="0">
                <a:solidFill>
                  <a:prstClr val="black"/>
                </a:solidFill>
              </a:rPr>
              <a:t>【</a:t>
            </a:r>
            <a:r>
              <a:rPr lang="ja-JP" altLang="en-US" sz="1292" dirty="0">
                <a:solidFill>
                  <a:prstClr val="black"/>
                </a:solidFill>
              </a:rPr>
              <a:t>出典</a:t>
            </a:r>
            <a:r>
              <a:rPr lang="en-US" altLang="ja-JP" sz="1292" dirty="0">
                <a:solidFill>
                  <a:prstClr val="black"/>
                </a:solidFill>
              </a:rPr>
              <a:t>】</a:t>
            </a:r>
            <a:r>
              <a:rPr lang="ja-JP" altLang="en-US" sz="1292" dirty="0">
                <a:solidFill>
                  <a:prstClr val="black"/>
                </a:solidFill>
              </a:rPr>
              <a:t>工賃・賃金実績調査（厚生労働省調べ）</a:t>
            </a:r>
          </a:p>
        </p:txBody>
      </p:sp>
      <p:sp>
        <p:nvSpPr>
          <p:cNvPr id="3" name="スライド番号プレースホルダー 2"/>
          <p:cNvSpPr>
            <a:spLocks noGrp="1"/>
          </p:cNvSpPr>
          <p:nvPr>
            <p:ph type="sldNum" sz="quarter" idx="12"/>
          </p:nvPr>
        </p:nvSpPr>
        <p:spPr>
          <a:xfrm>
            <a:off x="7051496" y="6481281"/>
            <a:ext cx="2057400" cy="365125"/>
          </a:xfrm>
        </p:spPr>
        <p:txBody>
          <a:bodyPr/>
          <a:lstStyle/>
          <a:p>
            <a:pPr>
              <a:defRPr/>
            </a:pPr>
            <a:fld id="{431CAECD-5926-4741-A906-A08E04809A27}" type="slidenum">
              <a:rPr lang="en-US" altLang="ja-JP" smtClean="0"/>
              <a:pPr>
                <a:defRPr/>
              </a:pPr>
              <a:t>110</a:t>
            </a:fld>
            <a:endParaRPr lang="en-US" altLang="ja-JP"/>
          </a:p>
        </p:txBody>
      </p:sp>
      <p:sp>
        <p:nvSpPr>
          <p:cNvPr id="14"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41876478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2" y="271767"/>
            <a:ext cx="9144000" cy="365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04" tIns="8202" rIns="68504" bIns="8202" numCol="1" anchor="t" anchorCtr="0" compatLnSpc="1">
            <a:prstTxWarp prst="textNoShape">
              <a:avLst/>
            </a:prstTxWarp>
          </a:bodyPr>
          <a:lstStyle/>
          <a:p>
            <a:pPr algn="ctr">
              <a:lnSpc>
                <a:spcPct val="112000"/>
              </a:lnSpc>
            </a:pPr>
            <a:r>
              <a:rPr lang="ja-JP" altLang="ja-JP" sz="1846" b="1" noProof="1">
                <a:solidFill>
                  <a:prstClr val="black"/>
                </a:solidFill>
                <a:latin typeface="HGP創英角ｺﾞｼｯｸUB" panose="020B0900000000000000" pitchFamily="50" charset="-128"/>
                <a:cs typeface="ＭＳ Ｐゴシック" pitchFamily="50" charset="-128"/>
              </a:rPr>
              <a:t>国等による障害者就労施設等からの物品等の調達の推進等に関する法律の概要</a:t>
            </a:r>
            <a:endParaRPr lang="ja-JP" altLang="ja-JP" sz="2585" b="1" dirty="0">
              <a:solidFill>
                <a:prstClr val="black"/>
              </a:solidFill>
              <a:latin typeface="HGP創英角ｺﾞｼｯｸUB" panose="020B0900000000000000" pitchFamily="50" charset="-128"/>
              <a:cs typeface="ＭＳ Ｐゴシック" pitchFamily="50" charset="-128"/>
            </a:endParaRPr>
          </a:p>
        </p:txBody>
      </p:sp>
      <p:sp>
        <p:nvSpPr>
          <p:cNvPr id="5" name="AutoShape 5"/>
          <p:cNvSpPr>
            <a:spLocks noChangeArrowheads="1"/>
          </p:cNvSpPr>
          <p:nvPr/>
        </p:nvSpPr>
        <p:spPr bwMode="auto">
          <a:xfrm>
            <a:off x="35513" y="870031"/>
            <a:ext cx="9072000" cy="764308"/>
          </a:xfrm>
          <a:prstGeom prst="roundRect">
            <a:avLst>
              <a:gd name="adj" fmla="val 17625"/>
            </a:avLst>
          </a:pr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vert="horz" wrap="square" lIns="68504" tIns="8202" rIns="68504" bIns="8202"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6" name="Text Box 6"/>
          <p:cNvSpPr txBox="1">
            <a:spLocks noChangeArrowheads="1"/>
          </p:cNvSpPr>
          <p:nvPr/>
        </p:nvSpPr>
        <p:spPr bwMode="auto">
          <a:xfrm>
            <a:off x="72504" y="1036244"/>
            <a:ext cx="9036000" cy="564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04" tIns="8202" rIns="68504" bIns="8202" numCol="1" anchor="t" anchorCtr="0" compatLnSpc="1">
            <a:prstTxWarp prst="textNoShape">
              <a:avLst/>
            </a:prstTxWarp>
          </a:bodyPr>
          <a:lstStyle/>
          <a:p>
            <a:pPr algn="just">
              <a:lnSpc>
                <a:spcPct val="96000"/>
              </a:lnSpc>
            </a:pPr>
            <a:r>
              <a:rPr lang="ja-JP" altLang="en-US" sz="1108" dirty="0">
                <a:solidFill>
                  <a:prstClr val="black"/>
                </a:solidFill>
                <a:latin typeface="Century" pitchFamily="18" charset="0"/>
                <a:ea typeface="ＭＳ 明朝" pitchFamily="17" charset="-128"/>
                <a:cs typeface="ＭＳ Ｐゴシック" pitchFamily="50" charset="-128"/>
              </a:rPr>
              <a:t>　</a:t>
            </a:r>
            <a:r>
              <a:rPr lang="ja-JP" altLang="en-US" sz="1292" dirty="0">
                <a:solidFill>
                  <a:prstClr val="black"/>
                </a:solidFill>
                <a:latin typeface="ＭＳ ゴシック" pitchFamily="49" charset="-128"/>
                <a:ea typeface="ＭＳ ゴシック" pitchFamily="49" charset="-128"/>
                <a:cs typeface="ＭＳ Ｐゴシック" pitchFamily="50" charset="-128"/>
              </a:rPr>
              <a:t>障害者就労施設、在宅就業障害者及び在宅就業支援団体（以下「障害者就労施設等」という。）の受注の機会を確保するために必要な事項等を定めることにより、障害者就労施設等が供給する物品等に対する需要の増進等を図り、もって障害者就労施設で就労する障害者、在宅就業障害者等の自立の促進に資する。</a:t>
            </a:r>
            <a:endParaRPr lang="ja-JP" altLang="ja-JP" sz="1846" dirty="0">
              <a:solidFill>
                <a:prstClr val="black"/>
              </a:solidFill>
              <a:latin typeface="Arial"/>
              <a:ea typeface="ＭＳ Ｐゴシック"/>
              <a:cs typeface="ＭＳ Ｐゴシック" pitchFamily="50" charset="-128"/>
            </a:endParaRPr>
          </a:p>
        </p:txBody>
      </p:sp>
      <p:sp>
        <p:nvSpPr>
          <p:cNvPr id="8" name="Text Box 9"/>
          <p:cNvSpPr txBox="1">
            <a:spLocks noChangeArrowheads="1"/>
          </p:cNvSpPr>
          <p:nvPr/>
        </p:nvSpPr>
        <p:spPr bwMode="auto">
          <a:xfrm>
            <a:off x="179512" y="770265"/>
            <a:ext cx="1800000" cy="199385"/>
          </a:xfrm>
          <a:prstGeom prst="rect">
            <a:avLst/>
          </a:prstGeom>
          <a:gradFill rotWithShape="0">
            <a:gsLst>
              <a:gs pos="0">
                <a:srgbClr val="FFFFFF"/>
              </a:gs>
              <a:gs pos="100000">
                <a:srgbClr val="FBD4B4"/>
              </a:gs>
            </a:gsLst>
            <a:lin ang="54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68504" tIns="8202" rIns="68504" bIns="8202" numCol="1" anchor="t" anchorCtr="0" compatLnSpc="1">
            <a:prstTxWarp prst="textNoShape">
              <a:avLst/>
            </a:prstTxWarp>
          </a:bodyPr>
          <a:lstStyle/>
          <a:p>
            <a:pPr algn="just"/>
            <a:r>
              <a:rPr lang="ja-JP" altLang="en-US" sz="1292" dirty="0">
                <a:solidFill>
                  <a:prstClr val="black"/>
                </a:solidFill>
                <a:latin typeface="HGSｺﾞｼｯｸE" pitchFamily="50" charset="-128"/>
                <a:ea typeface="HGSｺﾞｼｯｸE" pitchFamily="50" charset="-128"/>
                <a:cs typeface="ＭＳ Ｐゴシック" pitchFamily="50" charset="-128"/>
              </a:rPr>
              <a:t>１．目的（第１条）</a:t>
            </a:r>
            <a:endParaRPr lang="ja-JP" altLang="ja-JP" sz="1846" dirty="0">
              <a:solidFill>
                <a:prstClr val="black"/>
              </a:solidFill>
              <a:latin typeface="Arial"/>
              <a:ea typeface="ＭＳ Ｐゴシック"/>
              <a:cs typeface="ＭＳ Ｐゴシック" pitchFamily="50" charset="-128"/>
            </a:endParaRPr>
          </a:p>
        </p:txBody>
      </p:sp>
      <p:sp>
        <p:nvSpPr>
          <p:cNvPr id="9" name="Text Box 10"/>
          <p:cNvSpPr txBox="1">
            <a:spLocks noChangeArrowheads="1"/>
          </p:cNvSpPr>
          <p:nvPr/>
        </p:nvSpPr>
        <p:spPr bwMode="auto">
          <a:xfrm>
            <a:off x="1224488" y="1933490"/>
            <a:ext cx="7740000" cy="232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04" tIns="8202" rIns="68504" bIns="8202" numCol="1" anchor="t" anchorCtr="0" compatLnSpc="1">
            <a:prstTxWarp prst="textNoShape">
              <a:avLst/>
            </a:prstTxWarp>
          </a:bodyPr>
          <a:lstStyle/>
          <a:p>
            <a:pPr algn="just"/>
            <a:r>
              <a:rPr lang="ja-JP" altLang="en-US" sz="1108" dirty="0">
                <a:solidFill>
                  <a:prstClr val="black"/>
                </a:solidFill>
                <a:latin typeface="HGPｺﾞｼｯｸE" pitchFamily="50" charset="-128"/>
                <a:ea typeface="HGPｺﾞｼｯｸE" pitchFamily="50" charset="-128"/>
                <a:cs typeface="ＭＳ Ｐゴシック" pitchFamily="50" charset="-128"/>
              </a:rPr>
              <a:t>＜国・独立行政法人等＞　　　　　　　　　　　　 　　　　　　　　　　　　　　　　　＜地方公共団体・地方独立行政法人＞</a:t>
            </a:r>
            <a:endParaRPr lang="ja-JP" altLang="ja-JP" sz="1846" dirty="0">
              <a:solidFill>
                <a:prstClr val="black"/>
              </a:solidFill>
              <a:latin typeface="Arial"/>
              <a:ea typeface="ＭＳ Ｐゴシック"/>
              <a:cs typeface="ＭＳ Ｐゴシック" pitchFamily="50" charset="-128"/>
            </a:endParaRPr>
          </a:p>
        </p:txBody>
      </p:sp>
      <p:sp>
        <p:nvSpPr>
          <p:cNvPr id="12" name="Text Box 12"/>
          <p:cNvSpPr txBox="1">
            <a:spLocks noChangeArrowheads="1"/>
          </p:cNvSpPr>
          <p:nvPr/>
        </p:nvSpPr>
        <p:spPr bwMode="auto">
          <a:xfrm>
            <a:off x="107522" y="2166105"/>
            <a:ext cx="4392000" cy="432000"/>
          </a:xfrm>
          <a:prstGeom prst="rect">
            <a:avLst/>
          </a:prstGeom>
          <a:solidFill>
            <a:srgbClr val="FFFFFF"/>
          </a:solidFill>
          <a:ln w="9525">
            <a:solidFill>
              <a:srgbClr val="000000"/>
            </a:solidFill>
            <a:miter lim="800000"/>
            <a:headEnd/>
            <a:tailEnd/>
          </a:ln>
          <a:effectLst>
            <a:outerShdw dist="35921" dir="2700000" algn="ctr" rotWithShape="0">
              <a:srgbClr val="808080"/>
            </a:outerShdw>
          </a:effectLst>
        </p:spPr>
        <p:txBody>
          <a:bodyPr vert="horz" wrap="square" lIns="68504" tIns="8202" rIns="68504" bIns="8202" numCol="1" anchor="t" anchorCtr="0" compatLnSpc="1">
            <a:prstTxWarp prst="textNoShape">
              <a:avLst/>
            </a:prstTxWarp>
          </a:bodyPr>
          <a:lstStyle/>
          <a:p>
            <a:pPr algn="just"/>
            <a:r>
              <a:rPr lang="ja-JP" altLang="en-US" sz="1292" b="1" i="1" u="sng" dirty="0">
                <a:solidFill>
                  <a:prstClr val="black"/>
                </a:solidFill>
                <a:latin typeface="HGSｺﾞｼｯｸM" pitchFamily="50" charset="-128"/>
                <a:ea typeface="HGSｺﾞｼｯｸM" pitchFamily="50" charset="-128"/>
                <a:cs typeface="ＭＳ Ｐゴシック" pitchFamily="50" charset="-128"/>
              </a:rPr>
              <a:t>優先的に障害者就労施設等から物品等を調達するよう努める責務</a:t>
            </a:r>
            <a:endParaRPr lang="ja-JP" altLang="ja-JP" sz="2954" dirty="0">
              <a:solidFill>
                <a:prstClr val="black"/>
              </a:solidFill>
              <a:latin typeface="Arial"/>
              <a:ea typeface="ＭＳ Ｐゴシック"/>
              <a:cs typeface="ＭＳ Ｐゴシック" pitchFamily="50" charset="-128"/>
            </a:endParaRPr>
          </a:p>
        </p:txBody>
      </p:sp>
      <p:sp>
        <p:nvSpPr>
          <p:cNvPr id="13" name="AutoShape 13"/>
          <p:cNvSpPr>
            <a:spLocks noChangeArrowheads="1"/>
          </p:cNvSpPr>
          <p:nvPr/>
        </p:nvSpPr>
        <p:spPr bwMode="auto">
          <a:xfrm>
            <a:off x="107522" y="2731117"/>
            <a:ext cx="4392000" cy="232615"/>
          </a:xfrm>
          <a:prstGeom prst="roundRect">
            <a:avLst>
              <a:gd name="adj" fmla="val 16667"/>
            </a:avLst>
          </a:pr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vert="horz" wrap="square" lIns="68504" tIns="8202" rIns="68504" bIns="8202" numCol="1" anchor="t" anchorCtr="0" compatLnSpc="1">
            <a:prstTxWarp prst="textNoShape">
              <a:avLst/>
            </a:prstTxWarp>
          </a:bodyPr>
          <a:lstStyle/>
          <a:p>
            <a:pPr algn="ctr"/>
            <a:r>
              <a:rPr lang="ja-JP" altLang="en-US" sz="1292" dirty="0">
                <a:solidFill>
                  <a:prstClr val="black"/>
                </a:solidFill>
                <a:latin typeface="HGSｺﾞｼｯｸM" pitchFamily="50" charset="-128"/>
                <a:ea typeface="HGSｺﾞｼｯｸM" pitchFamily="50" charset="-128"/>
                <a:cs typeface="ＭＳ Ｐゴシック" pitchFamily="50" charset="-128"/>
              </a:rPr>
              <a:t>基本方針の策定・公表（厚生労働大臣）</a:t>
            </a:r>
            <a:endParaRPr lang="ja-JP" altLang="ja-JP" sz="2954" dirty="0">
              <a:solidFill>
                <a:prstClr val="black"/>
              </a:solidFill>
              <a:latin typeface="Arial"/>
              <a:ea typeface="ＭＳ Ｐゴシック"/>
              <a:cs typeface="ＭＳ Ｐゴシック" pitchFamily="50" charset="-128"/>
            </a:endParaRPr>
          </a:p>
        </p:txBody>
      </p:sp>
      <p:sp>
        <p:nvSpPr>
          <p:cNvPr id="16" name="AutoShape 13"/>
          <p:cNvSpPr>
            <a:spLocks noChangeArrowheads="1"/>
          </p:cNvSpPr>
          <p:nvPr/>
        </p:nvSpPr>
        <p:spPr bwMode="auto">
          <a:xfrm>
            <a:off x="107522" y="3196422"/>
            <a:ext cx="4392000" cy="232615"/>
          </a:xfrm>
          <a:prstGeom prst="roundRect">
            <a:avLst>
              <a:gd name="adj" fmla="val 16667"/>
            </a:avLst>
          </a:pr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vert="horz" wrap="square" lIns="68504" tIns="8202" rIns="68504" bIns="8202" numCol="1" anchor="t" anchorCtr="0" compatLnSpc="1">
            <a:prstTxWarp prst="textNoShape">
              <a:avLst/>
            </a:prstTxWarp>
          </a:bodyPr>
          <a:lstStyle/>
          <a:p>
            <a:pPr algn="ctr"/>
            <a:r>
              <a:rPr lang="ja-JP" altLang="en-US" sz="1292" dirty="0">
                <a:solidFill>
                  <a:prstClr val="black"/>
                </a:solidFill>
                <a:latin typeface="HGSｺﾞｼｯｸM" pitchFamily="50" charset="-128"/>
                <a:ea typeface="HGSｺﾞｼｯｸM" pitchFamily="50" charset="-128"/>
                <a:cs typeface="ＭＳ Ｐゴシック" pitchFamily="50" charset="-128"/>
              </a:rPr>
              <a:t>調達方針の策定・公表（各省各庁の長等）</a:t>
            </a:r>
            <a:endParaRPr lang="ja-JP" altLang="ja-JP" sz="2954" dirty="0">
              <a:solidFill>
                <a:prstClr val="black"/>
              </a:solidFill>
              <a:latin typeface="Arial"/>
              <a:ea typeface="ＭＳ Ｐゴシック"/>
              <a:cs typeface="ＭＳ Ｐゴシック" pitchFamily="50" charset="-128"/>
            </a:endParaRPr>
          </a:p>
        </p:txBody>
      </p:sp>
      <p:sp>
        <p:nvSpPr>
          <p:cNvPr id="18" name="AutoShape 13"/>
          <p:cNvSpPr>
            <a:spLocks noChangeArrowheads="1"/>
          </p:cNvSpPr>
          <p:nvPr/>
        </p:nvSpPr>
        <p:spPr bwMode="auto">
          <a:xfrm>
            <a:off x="107522" y="3661704"/>
            <a:ext cx="4392000" cy="232615"/>
          </a:xfrm>
          <a:prstGeom prst="roundRect">
            <a:avLst>
              <a:gd name="adj" fmla="val 16667"/>
            </a:avLst>
          </a:pr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vert="horz" wrap="square" lIns="68504" tIns="8202" rIns="68504" bIns="8202" numCol="1" anchor="t" anchorCtr="0" compatLnSpc="1">
            <a:prstTxWarp prst="textNoShape">
              <a:avLst/>
            </a:prstTxWarp>
          </a:bodyPr>
          <a:lstStyle/>
          <a:p>
            <a:pPr algn="ctr"/>
            <a:r>
              <a:rPr lang="ja-JP" altLang="en-US" sz="1292" dirty="0">
                <a:solidFill>
                  <a:prstClr val="black"/>
                </a:solidFill>
                <a:latin typeface="HGSｺﾞｼｯｸM" pitchFamily="50" charset="-128"/>
                <a:ea typeface="HGSｺﾞｼｯｸM" pitchFamily="50" charset="-128"/>
                <a:cs typeface="ＭＳ Ｐゴシック" pitchFamily="50" charset="-128"/>
              </a:rPr>
              <a:t>調達方針に即した調達の実施</a:t>
            </a:r>
            <a:endParaRPr lang="ja-JP" altLang="ja-JP" sz="2954" dirty="0">
              <a:solidFill>
                <a:prstClr val="black"/>
              </a:solidFill>
              <a:latin typeface="Arial"/>
              <a:ea typeface="ＭＳ Ｐゴシック"/>
              <a:cs typeface="ＭＳ Ｐゴシック" pitchFamily="50" charset="-128"/>
            </a:endParaRPr>
          </a:p>
        </p:txBody>
      </p:sp>
      <p:sp>
        <p:nvSpPr>
          <p:cNvPr id="19" name="AutoShape 13"/>
          <p:cNvSpPr>
            <a:spLocks noChangeArrowheads="1"/>
          </p:cNvSpPr>
          <p:nvPr/>
        </p:nvSpPr>
        <p:spPr bwMode="auto">
          <a:xfrm>
            <a:off x="108009" y="4160247"/>
            <a:ext cx="4392000" cy="232615"/>
          </a:xfrm>
          <a:prstGeom prst="roundRect">
            <a:avLst>
              <a:gd name="adj" fmla="val 16667"/>
            </a:avLst>
          </a:pr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vert="horz" wrap="square" lIns="68504" tIns="8202" rIns="68504" bIns="8202" numCol="1" anchor="t" anchorCtr="0" compatLnSpc="1">
            <a:prstTxWarp prst="textNoShape">
              <a:avLst/>
            </a:prstTxWarp>
          </a:bodyPr>
          <a:lstStyle/>
          <a:p>
            <a:pPr algn="ctr"/>
            <a:r>
              <a:rPr lang="ja-JP" altLang="en-US" sz="1292" dirty="0">
                <a:solidFill>
                  <a:prstClr val="black"/>
                </a:solidFill>
                <a:latin typeface="HGSｺﾞｼｯｸM" pitchFamily="50" charset="-128"/>
                <a:ea typeface="HGSｺﾞｼｯｸM" pitchFamily="50" charset="-128"/>
                <a:cs typeface="ＭＳ Ｐゴシック" pitchFamily="50" charset="-128"/>
              </a:rPr>
              <a:t>調達実績の取りまとめ・公表等</a:t>
            </a:r>
            <a:endParaRPr lang="ja-JP" altLang="ja-JP" sz="2954" dirty="0">
              <a:solidFill>
                <a:prstClr val="black"/>
              </a:solidFill>
              <a:latin typeface="Arial"/>
              <a:ea typeface="ＭＳ Ｐゴシック"/>
              <a:cs typeface="ＭＳ Ｐゴシック" pitchFamily="50" charset="-128"/>
            </a:endParaRPr>
          </a:p>
        </p:txBody>
      </p:sp>
      <p:sp>
        <p:nvSpPr>
          <p:cNvPr id="23" name="AutoShape 13"/>
          <p:cNvSpPr>
            <a:spLocks noChangeArrowheads="1"/>
          </p:cNvSpPr>
          <p:nvPr/>
        </p:nvSpPr>
        <p:spPr bwMode="auto">
          <a:xfrm>
            <a:off x="4644008" y="2731117"/>
            <a:ext cx="4392000" cy="232615"/>
          </a:xfrm>
          <a:prstGeom prst="roundRect">
            <a:avLst>
              <a:gd name="adj" fmla="val 16667"/>
            </a:avLst>
          </a:pr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vert="horz" wrap="square" lIns="68504" tIns="8202" rIns="68504" bIns="8202" numCol="1" anchor="t" anchorCtr="0" compatLnSpc="1">
            <a:prstTxWarp prst="textNoShape">
              <a:avLst/>
            </a:prstTxWarp>
          </a:bodyPr>
          <a:lstStyle/>
          <a:p>
            <a:pPr algn="ctr"/>
            <a:r>
              <a:rPr lang="ja-JP" altLang="en-US" sz="1292" dirty="0">
                <a:solidFill>
                  <a:prstClr val="black"/>
                </a:solidFill>
                <a:latin typeface="HGSｺﾞｼｯｸM" pitchFamily="50" charset="-128"/>
                <a:ea typeface="HGSｺﾞｼｯｸM" pitchFamily="50" charset="-128"/>
                <a:cs typeface="ＭＳ Ｐゴシック" pitchFamily="50" charset="-128"/>
              </a:rPr>
              <a:t>調達方針の策定・</a:t>
            </a:r>
            <a:r>
              <a:rPr lang="ja-JP" altLang="en-US" sz="1292">
                <a:solidFill>
                  <a:prstClr val="black"/>
                </a:solidFill>
                <a:latin typeface="HGSｺﾞｼｯｸM" pitchFamily="50" charset="-128"/>
                <a:ea typeface="HGSｺﾞｼｯｸM" pitchFamily="50" charset="-128"/>
                <a:cs typeface="ＭＳ Ｐゴシック" pitchFamily="50" charset="-128"/>
              </a:rPr>
              <a:t>公表（都道府県の</a:t>
            </a:r>
            <a:r>
              <a:rPr lang="ja-JP" altLang="en-US" sz="1292" dirty="0">
                <a:solidFill>
                  <a:prstClr val="black"/>
                </a:solidFill>
                <a:latin typeface="HGSｺﾞｼｯｸM" pitchFamily="50" charset="-128"/>
                <a:ea typeface="HGSｺﾞｼｯｸM" pitchFamily="50" charset="-128"/>
                <a:cs typeface="ＭＳ Ｐゴシック" pitchFamily="50" charset="-128"/>
              </a:rPr>
              <a:t>長等）</a:t>
            </a:r>
            <a:endParaRPr lang="ja-JP" altLang="ja-JP" sz="2954" dirty="0">
              <a:solidFill>
                <a:prstClr val="black"/>
              </a:solidFill>
              <a:latin typeface="Arial"/>
              <a:ea typeface="ＭＳ Ｐゴシック"/>
              <a:cs typeface="ＭＳ Ｐゴシック" pitchFamily="50" charset="-128"/>
            </a:endParaRPr>
          </a:p>
        </p:txBody>
      </p:sp>
      <p:sp>
        <p:nvSpPr>
          <p:cNvPr id="24" name="AutoShape 14"/>
          <p:cNvSpPr>
            <a:spLocks noChangeArrowheads="1"/>
          </p:cNvSpPr>
          <p:nvPr/>
        </p:nvSpPr>
        <p:spPr bwMode="auto">
          <a:xfrm>
            <a:off x="6516264" y="2997015"/>
            <a:ext cx="432000" cy="631385"/>
          </a:xfrm>
          <a:prstGeom prst="downArrow">
            <a:avLst>
              <a:gd name="adj1" fmla="val 50000"/>
              <a:gd name="adj2" fmla="val 25000"/>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68504" tIns="8202" rIns="68504" bIns="8202"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25" name="AutoShape 13"/>
          <p:cNvSpPr>
            <a:spLocks noChangeArrowheads="1"/>
          </p:cNvSpPr>
          <p:nvPr/>
        </p:nvSpPr>
        <p:spPr bwMode="auto">
          <a:xfrm>
            <a:off x="4644008" y="3661704"/>
            <a:ext cx="4392000" cy="232615"/>
          </a:xfrm>
          <a:prstGeom prst="roundRect">
            <a:avLst>
              <a:gd name="adj" fmla="val 16667"/>
            </a:avLst>
          </a:pr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vert="horz" wrap="square" lIns="68504" tIns="8202" rIns="68504" bIns="8202" numCol="1" anchor="t" anchorCtr="0" compatLnSpc="1">
            <a:prstTxWarp prst="textNoShape">
              <a:avLst/>
            </a:prstTxWarp>
          </a:bodyPr>
          <a:lstStyle/>
          <a:p>
            <a:pPr algn="ctr"/>
            <a:r>
              <a:rPr lang="ja-JP" altLang="en-US" sz="1292" dirty="0">
                <a:solidFill>
                  <a:prstClr val="black"/>
                </a:solidFill>
                <a:latin typeface="HGSｺﾞｼｯｸM" pitchFamily="50" charset="-128"/>
                <a:ea typeface="HGSｺﾞｼｯｸM" pitchFamily="50" charset="-128"/>
                <a:cs typeface="ＭＳ Ｐゴシック" pitchFamily="50" charset="-128"/>
              </a:rPr>
              <a:t>調達方針に即した調達の実施</a:t>
            </a:r>
            <a:endParaRPr lang="ja-JP" altLang="ja-JP" sz="2954" dirty="0">
              <a:solidFill>
                <a:prstClr val="black"/>
              </a:solidFill>
              <a:latin typeface="Arial"/>
              <a:ea typeface="ＭＳ Ｐゴシック"/>
              <a:cs typeface="ＭＳ Ｐゴシック" pitchFamily="50" charset="-128"/>
            </a:endParaRPr>
          </a:p>
        </p:txBody>
      </p:sp>
      <p:sp>
        <p:nvSpPr>
          <p:cNvPr id="26" name="AutoShape 13"/>
          <p:cNvSpPr>
            <a:spLocks noChangeArrowheads="1"/>
          </p:cNvSpPr>
          <p:nvPr/>
        </p:nvSpPr>
        <p:spPr bwMode="auto">
          <a:xfrm>
            <a:off x="4644008" y="4160247"/>
            <a:ext cx="4392000" cy="232615"/>
          </a:xfrm>
          <a:prstGeom prst="roundRect">
            <a:avLst>
              <a:gd name="adj" fmla="val 16667"/>
            </a:avLst>
          </a:pr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vert="horz" wrap="square" lIns="68504" tIns="8202" rIns="68504" bIns="8202" numCol="1" anchor="t" anchorCtr="0" compatLnSpc="1">
            <a:prstTxWarp prst="textNoShape">
              <a:avLst/>
            </a:prstTxWarp>
          </a:bodyPr>
          <a:lstStyle/>
          <a:p>
            <a:pPr algn="ctr"/>
            <a:r>
              <a:rPr lang="ja-JP" altLang="en-US" sz="1292" dirty="0">
                <a:solidFill>
                  <a:prstClr val="black"/>
                </a:solidFill>
                <a:latin typeface="HGSｺﾞｼｯｸM" pitchFamily="50" charset="-128"/>
                <a:ea typeface="HGSｺﾞｼｯｸM" pitchFamily="50" charset="-128"/>
                <a:cs typeface="ＭＳ Ｐゴシック" pitchFamily="50" charset="-128"/>
              </a:rPr>
              <a:t>調達実績の取りまとめ・公表等</a:t>
            </a:r>
            <a:endParaRPr lang="ja-JP" altLang="ja-JP" sz="2954" dirty="0">
              <a:solidFill>
                <a:prstClr val="black"/>
              </a:solidFill>
              <a:latin typeface="Arial"/>
              <a:ea typeface="ＭＳ Ｐゴシック"/>
              <a:cs typeface="ＭＳ Ｐゴシック" pitchFamily="50" charset="-128"/>
            </a:endParaRPr>
          </a:p>
        </p:txBody>
      </p:sp>
      <p:sp>
        <p:nvSpPr>
          <p:cNvPr id="28" name="Text Box 12"/>
          <p:cNvSpPr txBox="1">
            <a:spLocks noChangeArrowheads="1"/>
          </p:cNvSpPr>
          <p:nvPr/>
        </p:nvSpPr>
        <p:spPr bwMode="auto">
          <a:xfrm>
            <a:off x="4644008" y="2166105"/>
            <a:ext cx="4392000" cy="432000"/>
          </a:xfrm>
          <a:prstGeom prst="rect">
            <a:avLst/>
          </a:prstGeom>
          <a:solidFill>
            <a:srgbClr val="FFFFFF"/>
          </a:solidFill>
          <a:ln w="9525">
            <a:solidFill>
              <a:srgbClr val="000000"/>
            </a:solidFill>
            <a:miter lim="800000"/>
            <a:headEnd/>
            <a:tailEnd/>
          </a:ln>
          <a:effectLst>
            <a:outerShdw dist="35921" dir="2700000" algn="ctr" rotWithShape="0">
              <a:srgbClr val="808080"/>
            </a:outerShdw>
          </a:effectLst>
        </p:spPr>
        <p:txBody>
          <a:bodyPr vert="horz" wrap="square" lIns="68504" tIns="8202" rIns="68504" bIns="8202" numCol="1" anchor="t" anchorCtr="0" compatLnSpc="1">
            <a:prstTxWarp prst="textNoShape">
              <a:avLst/>
            </a:prstTxWarp>
          </a:bodyPr>
          <a:lstStyle/>
          <a:p>
            <a:pPr algn="just"/>
            <a:r>
              <a:rPr lang="ja-JP" altLang="en-US" sz="1292" b="1" i="1" u="sng" dirty="0">
                <a:solidFill>
                  <a:prstClr val="black"/>
                </a:solidFill>
                <a:latin typeface="HGSｺﾞｼｯｸM" pitchFamily="50" charset="-128"/>
                <a:ea typeface="HGSｺﾞｼｯｸM" pitchFamily="50" charset="-128"/>
                <a:cs typeface="ＭＳ Ｐゴシック" pitchFamily="50" charset="-128"/>
              </a:rPr>
              <a:t>障害者就労施設等の受注機会の増大を図るための措置を講ずるよう努める責務</a:t>
            </a:r>
            <a:endParaRPr lang="ja-JP" altLang="ja-JP" sz="2954" dirty="0">
              <a:solidFill>
                <a:prstClr val="black"/>
              </a:solidFill>
              <a:latin typeface="Arial"/>
              <a:ea typeface="ＭＳ Ｐゴシック"/>
              <a:cs typeface="ＭＳ Ｐゴシック" pitchFamily="50" charset="-128"/>
            </a:endParaRPr>
          </a:p>
        </p:txBody>
      </p:sp>
      <p:sp>
        <p:nvSpPr>
          <p:cNvPr id="30" name="AutoShape 5"/>
          <p:cNvSpPr>
            <a:spLocks noChangeArrowheads="1"/>
          </p:cNvSpPr>
          <p:nvPr/>
        </p:nvSpPr>
        <p:spPr bwMode="auto">
          <a:xfrm>
            <a:off x="35513" y="4641497"/>
            <a:ext cx="9072000" cy="1163077"/>
          </a:xfrm>
          <a:prstGeom prst="roundRect">
            <a:avLst>
              <a:gd name="adj" fmla="val 13390"/>
            </a:avLst>
          </a:pr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vert="horz" wrap="square" lIns="68504" tIns="8202" rIns="68504" bIns="8202"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31" name="正方形/長方形 30"/>
          <p:cNvSpPr/>
          <p:nvPr/>
        </p:nvSpPr>
        <p:spPr bwMode="auto">
          <a:xfrm>
            <a:off x="107504" y="4791681"/>
            <a:ext cx="9036000" cy="985425"/>
          </a:xfrm>
          <a:prstGeom prst="rect">
            <a:avLst/>
          </a:prstGeom>
          <a:noFill/>
          <a:ln w="9525" cap="flat" cmpd="sng" algn="ctr">
            <a:noFill/>
            <a:prstDash val="solid"/>
            <a:round/>
            <a:headEnd type="none" w="med" len="med"/>
            <a:tailEnd type="none" w="med" len="med"/>
          </a:ln>
          <a:effectLst/>
        </p:spPr>
        <p:txBody>
          <a:bodyPr vert="horz" wrap="square" lIns="33939" tIns="6791" rIns="33939" bIns="6791" numCol="1" rtlCol="0" anchor="t" anchorCtr="0" compatLnSpc="1">
            <a:prstTxWarp prst="textNoShape">
              <a:avLst/>
            </a:prstTxWarp>
          </a:bodyPr>
          <a:lstStyle/>
          <a:p>
            <a:pPr marL="109789" indent="-109789" defTabSz="805117"/>
            <a:r>
              <a:rPr lang="ja-JP" altLang="en-US" sz="1292" dirty="0">
                <a:solidFill>
                  <a:prstClr val="black"/>
                </a:solidFill>
                <a:latin typeface="Arial"/>
                <a:ea typeface="ＭＳ Ｐゴシック"/>
              </a:rPr>
              <a:t>①　国及び独立行政法人等は、公契約について、競争参加資格を定めるに当たって法定雇用率を満たしていること又は障害者就労施設等から相当程度の物品等を調達していることに配慮する等障害者の就業を促進するために必要な措置を講ずるよう努めるものとする。</a:t>
            </a:r>
          </a:p>
          <a:p>
            <a:pPr marL="109789" indent="-109789" defTabSz="805117"/>
            <a:r>
              <a:rPr lang="ja-JP" altLang="en-US" sz="1292" dirty="0">
                <a:solidFill>
                  <a:prstClr val="black"/>
                </a:solidFill>
                <a:latin typeface="Arial"/>
                <a:ea typeface="ＭＳ Ｐゴシック"/>
              </a:rPr>
              <a:t>②　地方公共団体及び地方独立行政法人は、①による国及び独立行政法人等の措置に準じて必要な措置を講ずるよう努めるものとする。</a:t>
            </a:r>
          </a:p>
        </p:txBody>
      </p:sp>
      <p:sp>
        <p:nvSpPr>
          <p:cNvPr id="34" name="AutoShape 5"/>
          <p:cNvSpPr>
            <a:spLocks noChangeArrowheads="1"/>
          </p:cNvSpPr>
          <p:nvPr/>
        </p:nvSpPr>
        <p:spPr bwMode="auto">
          <a:xfrm>
            <a:off x="35513" y="5988116"/>
            <a:ext cx="9072000" cy="564923"/>
          </a:xfrm>
          <a:prstGeom prst="roundRect">
            <a:avLst>
              <a:gd name="adj" fmla="val 21379"/>
            </a:avLst>
          </a:pr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vert="horz" wrap="square" lIns="68504" tIns="8202" rIns="68504" bIns="8202"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Arial"/>
              <a:ea typeface="ＭＳ Ｐゴシック"/>
            </a:endParaRPr>
          </a:p>
        </p:txBody>
      </p:sp>
      <p:sp>
        <p:nvSpPr>
          <p:cNvPr id="35" name="正方形/長方形 34"/>
          <p:cNvSpPr/>
          <p:nvPr/>
        </p:nvSpPr>
        <p:spPr bwMode="auto">
          <a:xfrm>
            <a:off x="179512" y="6121054"/>
            <a:ext cx="8856496" cy="411388"/>
          </a:xfrm>
          <a:prstGeom prst="rect">
            <a:avLst/>
          </a:prstGeom>
          <a:noFill/>
          <a:ln w="9525" cap="flat" cmpd="sng" algn="ctr">
            <a:noFill/>
            <a:prstDash val="solid"/>
            <a:round/>
            <a:headEnd type="none" w="med" len="med"/>
            <a:tailEnd type="none" w="med" len="med"/>
          </a:ln>
          <a:effectLst/>
        </p:spPr>
        <p:txBody>
          <a:bodyPr vert="horz" wrap="square" lIns="0" tIns="6791" rIns="0" bIns="6791" numCol="1" rtlCol="0" anchor="t" anchorCtr="0" compatLnSpc="1">
            <a:prstTxWarp prst="textNoShape">
              <a:avLst/>
            </a:prstTxWarp>
            <a:noAutofit/>
          </a:bodyPr>
          <a:lstStyle/>
          <a:p>
            <a:pPr marL="109789" indent="-109789" defTabSz="805117"/>
            <a:r>
              <a:rPr lang="ja-JP" altLang="en-US" sz="1292" dirty="0">
                <a:solidFill>
                  <a:prstClr val="black"/>
                </a:solidFill>
                <a:latin typeface="Arial"/>
                <a:ea typeface="ＭＳ Ｐゴシック"/>
              </a:rPr>
              <a:t>障害者就労施設等は、単独で又は相互に連携して若しくは共同して、購入者等に対し、その物品等に関する情報</a:t>
            </a:r>
            <a:r>
              <a:rPr lang="ja-JP" altLang="en-US" sz="1292" dirty="0" smtClean="0">
                <a:solidFill>
                  <a:prstClr val="black"/>
                </a:solidFill>
                <a:latin typeface="Arial"/>
                <a:ea typeface="ＭＳ Ｐゴシック"/>
              </a:rPr>
              <a:t>を提供するよう努める</a:t>
            </a:r>
            <a:r>
              <a:rPr lang="ja-JP" altLang="en-US" sz="1292" dirty="0">
                <a:solidFill>
                  <a:prstClr val="black"/>
                </a:solidFill>
                <a:latin typeface="Arial"/>
                <a:ea typeface="ＭＳ Ｐゴシック"/>
              </a:rPr>
              <a:t>とともに、当該物品等の質の向上及び供給の円滑化に努めるものとする。</a:t>
            </a:r>
          </a:p>
        </p:txBody>
      </p:sp>
      <p:sp>
        <p:nvSpPr>
          <p:cNvPr id="33" name="Text Box 9"/>
          <p:cNvSpPr txBox="1">
            <a:spLocks noChangeArrowheads="1"/>
          </p:cNvSpPr>
          <p:nvPr/>
        </p:nvSpPr>
        <p:spPr bwMode="auto">
          <a:xfrm>
            <a:off x="252218" y="5855178"/>
            <a:ext cx="6120000" cy="199385"/>
          </a:xfrm>
          <a:prstGeom prst="rect">
            <a:avLst/>
          </a:prstGeom>
          <a:gradFill rotWithShape="0">
            <a:gsLst>
              <a:gs pos="0">
                <a:srgbClr val="FFFFFF"/>
              </a:gs>
              <a:gs pos="100000">
                <a:srgbClr val="FBD4B4"/>
              </a:gs>
            </a:gsLst>
            <a:lin ang="54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68504" tIns="8202" rIns="68504" bIns="8202" numCol="1" anchor="t" anchorCtr="0" compatLnSpc="1">
            <a:prstTxWarp prst="textNoShape">
              <a:avLst/>
            </a:prstTxWarp>
          </a:bodyPr>
          <a:lstStyle/>
          <a:p>
            <a:pPr algn="just"/>
            <a:r>
              <a:rPr lang="ja-JP" altLang="en-US" sz="1292" dirty="0">
                <a:solidFill>
                  <a:prstClr val="black"/>
                </a:solidFill>
                <a:latin typeface="HGSｺﾞｼｯｸE" pitchFamily="50" charset="-128"/>
                <a:ea typeface="HGSｺﾞｼｯｸE" pitchFamily="50" charset="-128"/>
                <a:cs typeface="ＭＳ Ｐゴシック" pitchFamily="50" charset="-128"/>
              </a:rPr>
              <a:t>４．障害者就労施設等の供給する物品等に関する情報の提供（第１１条）</a:t>
            </a:r>
            <a:endParaRPr lang="ja-JP" altLang="ja-JP" sz="1846" dirty="0">
              <a:solidFill>
                <a:prstClr val="black"/>
              </a:solidFill>
              <a:latin typeface="Arial"/>
              <a:ea typeface="ＭＳ Ｐゴシック"/>
              <a:cs typeface="ＭＳ Ｐゴシック" pitchFamily="50" charset="-128"/>
            </a:endParaRPr>
          </a:p>
        </p:txBody>
      </p:sp>
      <p:sp>
        <p:nvSpPr>
          <p:cNvPr id="36" name="AutoShape 5"/>
          <p:cNvSpPr>
            <a:spLocks noChangeArrowheads="1"/>
          </p:cNvSpPr>
          <p:nvPr/>
        </p:nvSpPr>
        <p:spPr bwMode="auto">
          <a:xfrm>
            <a:off x="35514" y="1767406"/>
            <a:ext cx="9072000" cy="2691692"/>
          </a:xfrm>
          <a:prstGeom prst="roundRect">
            <a:avLst>
              <a:gd name="adj" fmla="val 6121"/>
            </a:avLst>
          </a:pr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vert="horz" wrap="square" lIns="68504" tIns="8202" rIns="68504" bIns="8202"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10" name="Text Box 9"/>
          <p:cNvSpPr txBox="1">
            <a:spLocks noChangeArrowheads="1"/>
          </p:cNvSpPr>
          <p:nvPr/>
        </p:nvSpPr>
        <p:spPr bwMode="auto">
          <a:xfrm>
            <a:off x="179512" y="1667636"/>
            <a:ext cx="4680000" cy="199385"/>
          </a:xfrm>
          <a:prstGeom prst="rect">
            <a:avLst/>
          </a:prstGeom>
          <a:gradFill rotWithShape="0">
            <a:gsLst>
              <a:gs pos="0">
                <a:srgbClr val="FFFFFF"/>
              </a:gs>
              <a:gs pos="100000">
                <a:srgbClr val="FBD4B4"/>
              </a:gs>
            </a:gsLst>
            <a:lin ang="54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68504" tIns="8202" rIns="68504" bIns="8202" numCol="1" anchor="t" anchorCtr="0" compatLnSpc="1">
            <a:prstTxWarp prst="textNoShape">
              <a:avLst/>
            </a:prstTxWarp>
          </a:bodyPr>
          <a:lstStyle/>
          <a:p>
            <a:pPr algn="just"/>
            <a:r>
              <a:rPr lang="ja-JP" altLang="en-US" sz="1292" dirty="0">
                <a:solidFill>
                  <a:prstClr val="black"/>
                </a:solidFill>
                <a:latin typeface="HGSｺﾞｼｯｸE" pitchFamily="50" charset="-128"/>
                <a:ea typeface="HGSｺﾞｼｯｸE" pitchFamily="50" charset="-128"/>
                <a:cs typeface="ＭＳ Ｐゴシック" pitchFamily="50" charset="-128"/>
              </a:rPr>
              <a:t>２．国等の責務及び調達の推進（第３条～第９条）</a:t>
            </a:r>
            <a:endParaRPr lang="ja-JP" altLang="ja-JP" sz="1846" dirty="0">
              <a:solidFill>
                <a:prstClr val="black"/>
              </a:solidFill>
              <a:latin typeface="Arial"/>
              <a:ea typeface="ＭＳ Ｐゴシック"/>
              <a:cs typeface="ＭＳ Ｐゴシック" pitchFamily="50" charset="-128"/>
            </a:endParaRPr>
          </a:p>
        </p:txBody>
      </p:sp>
      <p:sp>
        <p:nvSpPr>
          <p:cNvPr id="37" name="AutoShape 14"/>
          <p:cNvSpPr>
            <a:spLocks noChangeArrowheads="1"/>
          </p:cNvSpPr>
          <p:nvPr/>
        </p:nvSpPr>
        <p:spPr bwMode="auto">
          <a:xfrm>
            <a:off x="6516227" y="3927580"/>
            <a:ext cx="432000" cy="166154"/>
          </a:xfrm>
          <a:prstGeom prst="downArrow">
            <a:avLst>
              <a:gd name="adj1" fmla="val 50000"/>
              <a:gd name="adj2" fmla="val 25000"/>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68504" tIns="8202" rIns="68504" bIns="8202"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38" name="AutoShape 14"/>
          <p:cNvSpPr>
            <a:spLocks noChangeArrowheads="1"/>
          </p:cNvSpPr>
          <p:nvPr/>
        </p:nvSpPr>
        <p:spPr bwMode="auto">
          <a:xfrm>
            <a:off x="1907743" y="2996993"/>
            <a:ext cx="432000" cy="166154"/>
          </a:xfrm>
          <a:prstGeom prst="downArrow">
            <a:avLst>
              <a:gd name="adj1" fmla="val 50000"/>
              <a:gd name="adj2" fmla="val 25000"/>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68504" tIns="8202" rIns="68504" bIns="8202"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39" name="AutoShape 14"/>
          <p:cNvSpPr>
            <a:spLocks noChangeArrowheads="1"/>
          </p:cNvSpPr>
          <p:nvPr/>
        </p:nvSpPr>
        <p:spPr bwMode="auto">
          <a:xfrm>
            <a:off x="1907743" y="3462319"/>
            <a:ext cx="432000" cy="166154"/>
          </a:xfrm>
          <a:prstGeom prst="downArrow">
            <a:avLst>
              <a:gd name="adj1" fmla="val 50000"/>
              <a:gd name="adj2" fmla="val 25000"/>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68504" tIns="8202" rIns="68504" bIns="8202"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40" name="AutoShape 14"/>
          <p:cNvSpPr>
            <a:spLocks noChangeArrowheads="1"/>
          </p:cNvSpPr>
          <p:nvPr/>
        </p:nvSpPr>
        <p:spPr bwMode="auto">
          <a:xfrm>
            <a:off x="1907743" y="3927580"/>
            <a:ext cx="432000" cy="166154"/>
          </a:xfrm>
          <a:prstGeom prst="downArrow">
            <a:avLst>
              <a:gd name="adj1" fmla="val 50000"/>
              <a:gd name="adj2" fmla="val 25000"/>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68504" tIns="8202" rIns="68504" bIns="8202"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29" name="Text Box 9"/>
          <p:cNvSpPr txBox="1">
            <a:spLocks noChangeArrowheads="1"/>
          </p:cNvSpPr>
          <p:nvPr/>
        </p:nvSpPr>
        <p:spPr bwMode="auto">
          <a:xfrm>
            <a:off x="216209" y="4525800"/>
            <a:ext cx="5940000" cy="199385"/>
          </a:xfrm>
          <a:prstGeom prst="rect">
            <a:avLst/>
          </a:prstGeom>
          <a:gradFill rotWithShape="0">
            <a:gsLst>
              <a:gs pos="0">
                <a:srgbClr val="FFFFFF"/>
              </a:gs>
              <a:gs pos="100000">
                <a:srgbClr val="FBD4B4"/>
              </a:gs>
            </a:gsLst>
            <a:lin ang="54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68504" tIns="8202" rIns="68504" bIns="8202" numCol="1" anchor="t" anchorCtr="0" compatLnSpc="1">
            <a:prstTxWarp prst="textNoShape">
              <a:avLst/>
            </a:prstTxWarp>
          </a:bodyPr>
          <a:lstStyle/>
          <a:p>
            <a:pPr algn="just"/>
            <a:r>
              <a:rPr lang="ja-JP" altLang="en-US" sz="1292" dirty="0">
                <a:solidFill>
                  <a:prstClr val="black"/>
                </a:solidFill>
                <a:latin typeface="HGSｺﾞｼｯｸE" pitchFamily="50" charset="-128"/>
                <a:ea typeface="HGSｺﾞｼｯｸE" pitchFamily="50" charset="-128"/>
                <a:cs typeface="ＭＳ Ｐゴシック" pitchFamily="50" charset="-128"/>
              </a:rPr>
              <a:t>３．公契約における障害者の就業を促進するための措置等（第１０条）</a:t>
            </a:r>
            <a:endParaRPr lang="ja-JP" altLang="ja-JP" sz="1846" dirty="0">
              <a:solidFill>
                <a:prstClr val="black"/>
              </a:solidFill>
              <a:latin typeface="Arial"/>
              <a:ea typeface="ＭＳ Ｐゴシック"/>
              <a:cs typeface="ＭＳ Ｐゴシック" pitchFamily="50" charset="-128"/>
            </a:endParaRPr>
          </a:p>
        </p:txBody>
      </p:sp>
      <p:sp>
        <p:nvSpPr>
          <p:cNvPr id="2" name="正方形/長方形 1"/>
          <p:cNvSpPr/>
          <p:nvPr/>
        </p:nvSpPr>
        <p:spPr bwMode="auto">
          <a:xfrm>
            <a:off x="72050" y="3163125"/>
            <a:ext cx="4464000" cy="299077"/>
          </a:xfrm>
          <a:prstGeom prst="rect">
            <a:avLst/>
          </a:prstGeom>
          <a:noFill/>
          <a:ln w="38100" cap="flat" cmpd="sng" algn="ctr">
            <a:solidFill>
              <a:srgbClr val="FF0000"/>
            </a:solidFill>
            <a:prstDash val="solid"/>
            <a:round/>
            <a:headEnd type="none" w="med" len="med"/>
            <a:tailEnd type="none" w="med" len="med"/>
          </a:ln>
          <a:effectLst/>
        </p:spPr>
        <p:txBody>
          <a:bodyPr vert="horz" wrap="square" lIns="33939" tIns="6791" rIns="33939" bIns="6791" numCol="1" rtlCol="0" anchor="t" anchorCtr="0" compatLnSpc="1">
            <a:prstTxWarp prst="textNoShape">
              <a:avLst/>
            </a:prstTxWarp>
          </a:bodyPr>
          <a:lstStyle/>
          <a:p>
            <a:pPr marL="109789" indent="-109789" defTabSz="805117"/>
            <a:endParaRPr lang="ja-JP" altLang="en-US" sz="1108">
              <a:solidFill>
                <a:prstClr val="black"/>
              </a:solidFill>
              <a:ea typeface="ＭＳ Ｐゴシック" pitchFamily="50" charset="-128"/>
            </a:endParaRPr>
          </a:p>
        </p:txBody>
      </p:sp>
      <p:sp>
        <p:nvSpPr>
          <p:cNvPr id="42" name="正方形/長方形 41"/>
          <p:cNvSpPr/>
          <p:nvPr/>
        </p:nvSpPr>
        <p:spPr bwMode="auto">
          <a:xfrm>
            <a:off x="4644008" y="2697881"/>
            <a:ext cx="4428000" cy="332308"/>
          </a:xfrm>
          <a:prstGeom prst="rect">
            <a:avLst/>
          </a:prstGeom>
          <a:noFill/>
          <a:ln w="38100" cap="flat" cmpd="sng" algn="ctr">
            <a:solidFill>
              <a:srgbClr val="FF0000"/>
            </a:solidFill>
            <a:prstDash val="solid"/>
            <a:round/>
            <a:headEnd type="none" w="med" len="med"/>
            <a:tailEnd type="none" w="med" len="med"/>
          </a:ln>
          <a:effectLst/>
        </p:spPr>
        <p:txBody>
          <a:bodyPr vert="horz" wrap="square" lIns="33939" tIns="6791" rIns="33939" bIns="6791" numCol="1" rtlCol="0" anchor="t" anchorCtr="0" compatLnSpc="1">
            <a:prstTxWarp prst="textNoShape">
              <a:avLst/>
            </a:prstTxWarp>
          </a:bodyPr>
          <a:lstStyle/>
          <a:p>
            <a:pPr marL="109789" indent="-109789" defTabSz="805117"/>
            <a:endParaRPr lang="ja-JP" altLang="en-US" sz="1108">
              <a:solidFill>
                <a:prstClr val="black"/>
              </a:solidFill>
              <a:ea typeface="ＭＳ Ｐゴシック" pitchFamily="50" charset="-128"/>
            </a:endParaRPr>
          </a:p>
        </p:txBody>
      </p:sp>
      <p:sp>
        <p:nvSpPr>
          <p:cNvPr id="43" name="正方形/長方形 42"/>
          <p:cNvSpPr/>
          <p:nvPr/>
        </p:nvSpPr>
        <p:spPr bwMode="auto">
          <a:xfrm>
            <a:off x="72496" y="3628408"/>
            <a:ext cx="9000000" cy="764455"/>
          </a:xfrm>
          <a:prstGeom prst="rect">
            <a:avLst/>
          </a:prstGeom>
          <a:noFill/>
          <a:ln w="38100" cap="flat" cmpd="sng" algn="ctr">
            <a:solidFill>
              <a:srgbClr val="FF0000"/>
            </a:solidFill>
            <a:prstDash val="solid"/>
            <a:round/>
            <a:headEnd type="none" w="med" len="med"/>
            <a:tailEnd type="none" w="med" len="med"/>
          </a:ln>
          <a:effectLst/>
        </p:spPr>
        <p:txBody>
          <a:bodyPr vert="horz" wrap="square" lIns="33939" tIns="6791" rIns="33939" bIns="6791" numCol="1" rtlCol="0" anchor="t" anchorCtr="0" compatLnSpc="1">
            <a:prstTxWarp prst="textNoShape">
              <a:avLst/>
            </a:prstTxWarp>
          </a:bodyPr>
          <a:lstStyle/>
          <a:p>
            <a:pPr marL="109789" indent="-109789" defTabSz="805117"/>
            <a:endParaRPr lang="ja-JP" altLang="en-US" sz="1108">
              <a:solidFill>
                <a:prstClr val="black"/>
              </a:solidFill>
              <a:ea typeface="ＭＳ Ｐゴシック" pitchFamily="50" charset="-128"/>
            </a:endParaRPr>
          </a:p>
        </p:txBody>
      </p:sp>
      <p:sp>
        <p:nvSpPr>
          <p:cNvPr id="7" name="正方形/長方形 6"/>
          <p:cNvSpPr/>
          <p:nvPr/>
        </p:nvSpPr>
        <p:spPr bwMode="auto">
          <a:xfrm>
            <a:off x="5436096" y="703796"/>
            <a:ext cx="3636016" cy="183539"/>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0" tIns="6791" rIns="0" bIns="6791" numCol="1" rtlCol="0" anchor="t" anchorCtr="0" compatLnSpc="1">
            <a:prstTxWarp prst="textNoShape">
              <a:avLst/>
            </a:prstTxWarp>
          </a:bodyPr>
          <a:lstStyle/>
          <a:p>
            <a:pPr marL="109789" indent="-109789" algn="ctr" defTabSz="805117"/>
            <a:r>
              <a:rPr lang="ja-JP" altLang="en-US" sz="1108" b="1" dirty="0">
                <a:solidFill>
                  <a:prstClr val="white"/>
                </a:solidFill>
              </a:rPr>
              <a:t>平成２５年４月１日施行（平成２４年６月２０日成立）</a:t>
            </a:r>
          </a:p>
        </p:txBody>
      </p:sp>
      <p:grpSp>
        <p:nvGrpSpPr>
          <p:cNvPr id="41" name="グループ化 10"/>
          <p:cNvGrpSpPr>
            <a:grpSpLocks/>
          </p:cNvGrpSpPr>
          <p:nvPr/>
        </p:nvGrpSpPr>
        <p:grpSpPr bwMode="auto">
          <a:xfrm>
            <a:off x="11943" y="570854"/>
            <a:ext cx="9144000" cy="65943"/>
            <a:chOff x="0" y="188640"/>
            <a:chExt cx="9144000" cy="72008"/>
          </a:xfrm>
        </p:grpSpPr>
        <p:cxnSp>
          <p:nvCxnSpPr>
            <p:cNvPr id="44" name="直線コネクタ 43"/>
            <p:cNvCxnSpPr/>
            <p:nvPr/>
          </p:nvCxnSpPr>
          <p:spPr>
            <a:xfrm>
              <a:off x="0" y="188640"/>
              <a:ext cx="9144000" cy="0"/>
            </a:xfrm>
            <a:prstGeom prst="line">
              <a:avLst/>
            </a:prstGeom>
            <a:noFill/>
            <a:ln w="9525" cap="flat" cmpd="sng" algn="ctr">
              <a:solidFill>
                <a:srgbClr val="99CCFF"/>
              </a:solidFill>
              <a:prstDash val="solid"/>
            </a:ln>
            <a:effectLst/>
          </p:spPr>
        </p:cxnSp>
        <p:cxnSp>
          <p:nvCxnSpPr>
            <p:cNvPr id="45" name="直線コネクタ 44"/>
            <p:cNvCxnSpPr/>
            <p:nvPr/>
          </p:nvCxnSpPr>
          <p:spPr>
            <a:xfrm>
              <a:off x="0" y="260648"/>
              <a:ext cx="9144000" cy="0"/>
            </a:xfrm>
            <a:prstGeom prst="line">
              <a:avLst/>
            </a:prstGeom>
            <a:noFill/>
            <a:ln w="57150" cap="flat" cmpd="sng" algn="ctr">
              <a:solidFill>
                <a:srgbClr val="99CCFF"/>
              </a:solidFill>
              <a:prstDash val="solid"/>
            </a:ln>
            <a:effectLst/>
          </p:spPr>
        </p:cxnSp>
      </p:grpSp>
      <p:sp>
        <p:nvSpPr>
          <p:cNvPr id="3" name="スライド番号プレースホルダー 2"/>
          <p:cNvSpPr>
            <a:spLocks noGrp="1"/>
          </p:cNvSpPr>
          <p:nvPr>
            <p:ph type="sldNum" sz="quarter" idx="12"/>
          </p:nvPr>
        </p:nvSpPr>
        <p:spPr>
          <a:xfrm>
            <a:off x="7035329" y="6556673"/>
            <a:ext cx="2057400" cy="365125"/>
          </a:xfrm>
        </p:spPr>
        <p:txBody>
          <a:bodyPr/>
          <a:lstStyle/>
          <a:p>
            <a:pPr>
              <a:defRPr/>
            </a:pPr>
            <a:fld id="{431CAECD-5926-4741-A906-A08E04809A27}" type="slidenum">
              <a:rPr lang="en-US" altLang="ja-JP" smtClean="0"/>
              <a:pPr>
                <a:defRPr/>
              </a:pPr>
              <a:t>111</a:t>
            </a:fld>
            <a:endParaRPr lang="en-US" altLang="ja-JP"/>
          </a:p>
        </p:txBody>
      </p:sp>
      <p:sp>
        <p:nvSpPr>
          <p:cNvPr id="46"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35545811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タイトル 1"/>
          <p:cNvSpPr>
            <a:spLocks noGrp="1"/>
          </p:cNvSpPr>
          <p:nvPr>
            <p:ph type="title"/>
          </p:nvPr>
        </p:nvSpPr>
        <p:spPr>
          <a:xfrm>
            <a:off x="1514429" y="517281"/>
            <a:ext cx="7172371" cy="5703277"/>
          </a:xfrm>
        </p:spPr>
        <p:txBody>
          <a:bodyPr/>
          <a:lstStyle/>
          <a:p>
            <a:pPr algn="l"/>
            <a:r>
              <a:rPr lang="ja-JP" altLang="en-US" sz="3323" dirty="0">
                <a:latin typeface="+mj-ea"/>
              </a:rPr>
              <a:t>２　障害児支援に</a:t>
            </a:r>
            <a:r>
              <a:rPr lang="ja-JP" altLang="en-US" sz="3323" dirty="0" smtClean="0">
                <a:latin typeface="+mj-ea"/>
              </a:rPr>
              <a:t>ついて</a:t>
            </a:r>
            <a:br>
              <a:rPr lang="ja-JP" altLang="en-US" sz="3323" dirty="0" smtClean="0">
                <a:latin typeface="+mj-ea"/>
              </a:rPr>
            </a:br>
            <a:r>
              <a:rPr lang="ja-JP" altLang="en-US" sz="3323" dirty="0" smtClean="0">
                <a:latin typeface="+mj-ea"/>
              </a:rPr>
              <a:t>　　医療的ケア児等の支援について</a:t>
            </a:r>
            <a:endParaRPr lang="ja-JP" altLang="en-US" sz="3323" dirty="0">
              <a:latin typeface="+mj-ea"/>
            </a:endParaRPr>
          </a:p>
        </p:txBody>
      </p:sp>
      <p:sp>
        <p:nvSpPr>
          <p:cNvPr id="2" name="スライド番号プレースホルダー 1"/>
          <p:cNvSpPr>
            <a:spLocks noGrp="1"/>
          </p:cNvSpPr>
          <p:nvPr>
            <p:ph type="sldNum" sz="quarter" idx="12"/>
          </p:nvPr>
        </p:nvSpPr>
        <p:spPr>
          <a:xfrm>
            <a:off x="7086600" y="6504985"/>
            <a:ext cx="2057400" cy="365125"/>
          </a:xfrm>
        </p:spPr>
        <p:txBody>
          <a:bodyPr/>
          <a:lstStyle/>
          <a:p>
            <a:pPr>
              <a:defRPr/>
            </a:pPr>
            <a:fld id="{EC602E4F-3B58-4928-9C49-10C64EE68D88}" type="slidenum">
              <a:rPr lang="en-US" altLang="ja-JP" smtClean="0"/>
              <a:pPr>
                <a:defRPr/>
              </a:pPr>
              <a:t>112</a:t>
            </a:fld>
            <a:endParaRPr lang="en-US" altLang="ja-JP" dirty="0"/>
          </a:p>
        </p:txBody>
      </p:sp>
      <p:sp>
        <p:nvSpPr>
          <p:cNvPr id="4"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143484419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p:cNvGraphicFramePr>
            <a:graphicFrameLocks noGrp="1"/>
          </p:cNvGraphicFramePr>
          <p:nvPr>
            <p:extLst/>
          </p:nvPr>
        </p:nvGraphicFramePr>
        <p:xfrm>
          <a:off x="62917" y="3029969"/>
          <a:ext cx="9018166" cy="3546684"/>
        </p:xfrm>
        <a:graphic>
          <a:graphicData uri="http://schemas.openxmlformats.org/drawingml/2006/table">
            <a:tbl>
              <a:tblPr firstRow="1" bandRow="1">
                <a:tableStyleId>{5940675A-B579-460E-94D1-54222C63F5DA}</a:tableStyleId>
              </a:tblPr>
              <a:tblGrid>
                <a:gridCol w="1185637">
                  <a:extLst>
                    <a:ext uri="{9D8B030D-6E8A-4147-A177-3AD203B41FA5}">
                      <a16:colId xmlns:a16="http://schemas.microsoft.com/office/drawing/2014/main" val="20000"/>
                    </a:ext>
                  </a:extLst>
                </a:gridCol>
                <a:gridCol w="7832529">
                  <a:extLst>
                    <a:ext uri="{9D8B030D-6E8A-4147-A177-3AD203B41FA5}">
                      <a16:colId xmlns:a16="http://schemas.microsoft.com/office/drawing/2014/main" val="20001"/>
                    </a:ext>
                  </a:extLst>
                </a:gridCol>
              </a:tblGrid>
              <a:tr h="244246">
                <a:tc>
                  <a:txBody>
                    <a:bodyPr/>
                    <a:lstStyle/>
                    <a:p>
                      <a:pPr algn="ctr"/>
                      <a:r>
                        <a:rPr kumimoji="1" lang="ja-JP" altLang="en-US" sz="1400" dirty="0">
                          <a:latin typeface="+mj-ea"/>
                          <a:ea typeface="+mj-ea"/>
                        </a:rPr>
                        <a:t>時期</a:t>
                      </a:r>
                    </a:p>
                  </a:txBody>
                  <a:tcPr marL="33231" marR="33231" marT="33231" marB="0">
                    <a:solidFill>
                      <a:srgbClr val="FFFFCC"/>
                    </a:solidFill>
                  </a:tcPr>
                </a:tc>
                <a:tc>
                  <a:txBody>
                    <a:bodyPr/>
                    <a:lstStyle/>
                    <a:p>
                      <a:pPr algn="ctr"/>
                      <a:r>
                        <a:rPr kumimoji="1" lang="ja-JP" altLang="en-US" sz="1400" dirty="0">
                          <a:latin typeface="+mj-ea"/>
                          <a:ea typeface="+mj-ea"/>
                        </a:rPr>
                        <a:t>対応内容</a:t>
                      </a:r>
                    </a:p>
                  </a:txBody>
                  <a:tcPr marL="33231" marR="33231" marT="33231" marB="0">
                    <a:solidFill>
                      <a:srgbClr val="FFFFCC"/>
                    </a:solidFill>
                  </a:tcPr>
                </a:tc>
                <a:extLst>
                  <a:ext uri="{0D108BD9-81ED-4DB2-BD59-A6C34878D82A}">
                    <a16:rowId xmlns:a16="http://schemas.microsoft.com/office/drawing/2014/main" val="10000"/>
                  </a:ext>
                </a:extLst>
              </a:tr>
              <a:tr h="244246">
                <a:tc>
                  <a:txBody>
                    <a:bodyPr/>
                    <a:lstStyle/>
                    <a:p>
                      <a:pPr algn="l"/>
                      <a:r>
                        <a:rPr kumimoji="1" lang="ja-JP" altLang="en-US" sz="1400" b="0" dirty="0">
                          <a:latin typeface="+mj-ea"/>
                          <a:ea typeface="+mj-ea"/>
                        </a:rPr>
                        <a:t>平成</a:t>
                      </a:r>
                      <a:r>
                        <a:rPr kumimoji="1" lang="en-US" altLang="ja-JP" sz="1400" b="0" dirty="0">
                          <a:latin typeface="+mj-ea"/>
                          <a:ea typeface="+mj-ea"/>
                        </a:rPr>
                        <a:t>27</a:t>
                      </a:r>
                      <a:r>
                        <a:rPr kumimoji="1" lang="ja-JP" altLang="en-US" sz="1400" b="0" dirty="0">
                          <a:latin typeface="+mj-ea"/>
                          <a:ea typeface="+mj-ea"/>
                        </a:rPr>
                        <a:t>年</a:t>
                      </a:r>
                      <a:r>
                        <a:rPr kumimoji="1" lang="en-US" altLang="ja-JP" sz="1400" b="0" dirty="0">
                          <a:latin typeface="+mj-ea"/>
                          <a:ea typeface="+mj-ea"/>
                        </a:rPr>
                        <a:t>4</a:t>
                      </a:r>
                      <a:r>
                        <a:rPr kumimoji="1" lang="ja-JP" altLang="en-US" sz="1400" b="0" dirty="0">
                          <a:latin typeface="+mj-ea"/>
                          <a:ea typeface="+mj-ea"/>
                        </a:rPr>
                        <a:t>月</a:t>
                      </a:r>
                    </a:p>
                  </a:txBody>
                  <a:tcPr marL="33231" marR="33231" marT="33231" marB="0"/>
                </a:tc>
                <a:tc>
                  <a:txBody>
                    <a:bodyPr/>
                    <a:lstStyle/>
                    <a:p>
                      <a:pPr marL="0" indent="0">
                        <a:buFont typeface="Wingdings" panose="05000000000000000000" pitchFamily="2" charset="2"/>
                        <a:buNone/>
                      </a:pPr>
                      <a:r>
                        <a:rPr kumimoji="1" lang="ja-JP" altLang="en-US" sz="1400" b="0" dirty="0">
                          <a:latin typeface="+mj-ea"/>
                          <a:ea typeface="+mj-ea"/>
                        </a:rPr>
                        <a:t>○放課後等デイサービスガイドラインの作成・公表</a:t>
                      </a:r>
                      <a:endParaRPr kumimoji="1" lang="en-US" altLang="ja-JP" sz="1400" b="0" dirty="0">
                        <a:latin typeface="+mj-ea"/>
                        <a:ea typeface="+mj-ea"/>
                      </a:endParaRPr>
                    </a:p>
                  </a:txBody>
                  <a:tcPr marL="33231" marR="33231" marT="33231" marB="0"/>
                </a:tc>
                <a:extLst>
                  <a:ext uri="{0D108BD9-81ED-4DB2-BD59-A6C34878D82A}">
                    <a16:rowId xmlns:a16="http://schemas.microsoft.com/office/drawing/2014/main" val="10001"/>
                  </a:ext>
                </a:extLst>
              </a:tr>
              <a:tr h="1932369">
                <a:tc>
                  <a:txBody>
                    <a:bodyPr/>
                    <a:lstStyle/>
                    <a:p>
                      <a:pPr algn="l"/>
                      <a:r>
                        <a:rPr kumimoji="1" lang="ja-JP" altLang="en-US" sz="1400" b="0" dirty="0">
                          <a:latin typeface="+mj-ea"/>
                          <a:ea typeface="+mj-ea"/>
                        </a:rPr>
                        <a:t>平成</a:t>
                      </a:r>
                      <a:r>
                        <a:rPr kumimoji="1" lang="en-US" altLang="ja-JP" sz="1400" b="0" dirty="0">
                          <a:latin typeface="+mj-ea"/>
                          <a:ea typeface="+mj-ea"/>
                        </a:rPr>
                        <a:t>28</a:t>
                      </a:r>
                      <a:r>
                        <a:rPr kumimoji="1" lang="ja-JP" altLang="en-US" sz="1400" b="0" dirty="0">
                          <a:latin typeface="+mj-ea"/>
                          <a:ea typeface="+mj-ea"/>
                        </a:rPr>
                        <a:t>年</a:t>
                      </a:r>
                      <a:r>
                        <a:rPr kumimoji="1" lang="en-US" altLang="ja-JP" sz="1400" b="0" dirty="0">
                          <a:latin typeface="+mj-ea"/>
                          <a:ea typeface="+mj-ea"/>
                        </a:rPr>
                        <a:t>3</a:t>
                      </a:r>
                      <a:r>
                        <a:rPr kumimoji="1" lang="ja-JP" altLang="en-US" sz="1400" b="0" dirty="0">
                          <a:latin typeface="+mj-ea"/>
                          <a:ea typeface="+mj-ea"/>
                        </a:rPr>
                        <a:t>月</a:t>
                      </a:r>
                    </a:p>
                  </a:txBody>
                  <a:tcPr marL="33231" marR="33231" marT="33231" marB="0"/>
                </a:tc>
                <a:tc>
                  <a:txBody>
                    <a:bodyPr/>
                    <a:lstStyle/>
                    <a:p>
                      <a:pPr marL="0" indent="0">
                        <a:buFont typeface="Wingdings" panose="05000000000000000000" pitchFamily="2" charset="2"/>
                        <a:buNone/>
                      </a:pPr>
                      <a:r>
                        <a:rPr kumimoji="1" lang="ja-JP" altLang="en-US" sz="1400" b="0" dirty="0">
                          <a:latin typeface="+mj-ea"/>
                          <a:ea typeface="+mj-ea"/>
                        </a:rPr>
                        <a:t>○支給決定の適正化に向けた留意事項通知（</a:t>
                      </a:r>
                      <a:r>
                        <a:rPr kumimoji="1" lang="en-US" altLang="ja-JP" sz="1400" b="0" dirty="0">
                          <a:latin typeface="+mj-ea"/>
                          <a:ea typeface="+mj-ea"/>
                        </a:rPr>
                        <a:t>H28.3.7</a:t>
                      </a:r>
                      <a:r>
                        <a:rPr kumimoji="1" lang="ja-JP" altLang="en-US" sz="1400" b="0" dirty="0">
                          <a:latin typeface="+mj-ea"/>
                          <a:ea typeface="+mj-ea"/>
                        </a:rPr>
                        <a:t>障害福祉課長通知）</a:t>
                      </a:r>
                    </a:p>
                    <a:p>
                      <a:pPr marL="0" indent="0">
                        <a:buFont typeface="Wingdings" panose="05000000000000000000" pitchFamily="2" charset="2"/>
                        <a:buNone/>
                      </a:pPr>
                      <a:r>
                        <a:rPr kumimoji="1" lang="ja-JP" altLang="en-US" sz="1400" b="0" dirty="0">
                          <a:latin typeface="+mj-ea"/>
                          <a:ea typeface="+mj-ea"/>
                        </a:rPr>
                        <a:t>　①指定障害児通所支援事業者の指導の徹底（支援の提供拒否の禁止などの運営基準の遵守）</a:t>
                      </a:r>
                    </a:p>
                    <a:p>
                      <a:pPr marL="0" indent="0">
                        <a:buFont typeface="Wingdings" panose="05000000000000000000" pitchFamily="2" charset="2"/>
                        <a:buNone/>
                      </a:pPr>
                      <a:r>
                        <a:rPr kumimoji="1" lang="ja-JP" altLang="en-US" sz="1400" b="0" dirty="0">
                          <a:latin typeface="+mj-ea"/>
                          <a:ea typeface="+mj-ea"/>
                        </a:rPr>
                        <a:t>　②放課後等デイサービスガイドラインの活用の周知徹底、自己評価結果の公表状況の把握に努</a:t>
                      </a:r>
                      <a:endParaRPr kumimoji="1" lang="en-US" altLang="ja-JP" sz="1400" b="0" dirty="0">
                        <a:latin typeface="+mj-ea"/>
                        <a:ea typeface="+mj-ea"/>
                      </a:endParaRPr>
                    </a:p>
                    <a:p>
                      <a:pPr marL="0" indent="0">
                        <a:buFont typeface="Wingdings" panose="05000000000000000000" pitchFamily="2" charset="2"/>
                        <a:buNone/>
                      </a:pPr>
                      <a:r>
                        <a:rPr kumimoji="1" lang="ja-JP" altLang="en-US" sz="1400" b="0" dirty="0">
                          <a:latin typeface="+mj-ea"/>
                          <a:ea typeface="+mj-ea"/>
                        </a:rPr>
                        <a:t>　　めること</a:t>
                      </a:r>
                    </a:p>
                    <a:p>
                      <a:pPr marL="0" indent="0">
                        <a:buFont typeface="Wingdings" panose="05000000000000000000" pitchFamily="2" charset="2"/>
                        <a:buNone/>
                      </a:pPr>
                      <a:r>
                        <a:rPr kumimoji="1" lang="ja-JP" altLang="en-US" sz="1400" b="0" dirty="0">
                          <a:latin typeface="+mj-ea"/>
                          <a:ea typeface="+mj-ea"/>
                        </a:rPr>
                        <a:t>　③障害児通所給付費等の通所給付決定の適正化</a:t>
                      </a:r>
                    </a:p>
                    <a:p>
                      <a:pPr marL="0" indent="0">
                        <a:buFont typeface="Wingdings" panose="05000000000000000000" pitchFamily="2" charset="2"/>
                        <a:buNone/>
                      </a:pPr>
                      <a:r>
                        <a:rPr kumimoji="1" lang="ja-JP" altLang="en-US" sz="1400" b="0" dirty="0">
                          <a:latin typeface="+mj-ea"/>
                          <a:ea typeface="+mj-ea"/>
                        </a:rPr>
                        <a:t>　・一般施策を含めた適切な支援体制の構築、環境整備を行う</a:t>
                      </a:r>
                    </a:p>
                    <a:p>
                      <a:pPr marL="0" indent="0">
                        <a:buFont typeface="Wingdings" panose="05000000000000000000" pitchFamily="2" charset="2"/>
                        <a:buNone/>
                      </a:pPr>
                      <a:r>
                        <a:rPr kumimoji="1" lang="ja-JP" altLang="en-US" sz="1400" b="0" dirty="0">
                          <a:latin typeface="+mj-ea"/>
                          <a:ea typeface="+mj-ea"/>
                        </a:rPr>
                        <a:t>　・支給量の目安（支給量は、原則として各月の日数から８日を控除した日数を上限）を示し、</a:t>
                      </a:r>
                      <a:endParaRPr kumimoji="1" lang="en-US" altLang="ja-JP" sz="1400" b="0" dirty="0">
                        <a:latin typeface="+mj-ea"/>
                        <a:ea typeface="+mj-ea"/>
                      </a:endParaRPr>
                    </a:p>
                    <a:p>
                      <a:pPr marL="0" indent="0">
                        <a:buFont typeface="Wingdings" panose="05000000000000000000" pitchFamily="2" charset="2"/>
                        <a:buNone/>
                      </a:pPr>
                      <a:r>
                        <a:rPr kumimoji="1" lang="ja-JP" altLang="en-US" sz="1400" b="0" dirty="0">
                          <a:latin typeface="+mj-ea"/>
                          <a:ea typeface="+mj-ea"/>
                        </a:rPr>
                        <a:t>　　上限を超える場合は、市町村において支給の必要性を確認する</a:t>
                      </a:r>
                    </a:p>
                    <a:p>
                      <a:pPr marL="0" indent="0">
                        <a:buFont typeface="Wingdings" panose="05000000000000000000" pitchFamily="2" charset="2"/>
                        <a:buNone/>
                      </a:pPr>
                      <a:r>
                        <a:rPr kumimoji="1" lang="ja-JP" altLang="en-US" sz="1400" b="0" dirty="0">
                          <a:latin typeface="+mj-ea"/>
                          <a:ea typeface="+mj-ea"/>
                        </a:rPr>
                        <a:t>　・主として障害児の家族の就労支援又は障害児を日常的に介護している家族の一時的な休息</a:t>
                      </a:r>
                      <a:endParaRPr kumimoji="1" lang="en-US" altLang="ja-JP" sz="1400" b="0" dirty="0">
                        <a:latin typeface="+mj-ea"/>
                        <a:ea typeface="+mj-ea"/>
                      </a:endParaRPr>
                    </a:p>
                    <a:p>
                      <a:pPr marL="0" indent="0">
                        <a:buFont typeface="Wingdings" panose="05000000000000000000" pitchFamily="2" charset="2"/>
                        <a:buNone/>
                      </a:pPr>
                      <a:r>
                        <a:rPr kumimoji="1" lang="ja-JP" altLang="en-US" sz="1400" b="0" dirty="0">
                          <a:latin typeface="+mj-ea"/>
                          <a:ea typeface="+mj-ea"/>
                        </a:rPr>
                        <a:t>　　を目的とする場合には、地域生活支援事業の日中一時支援等を活用すること</a:t>
                      </a:r>
                    </a:p>
                  </a:txBody>
                  <a:tcPr marL="33231" marR="33231" marT="33231" marB="0"/>
                </a:tc>
                <a:extLst>
                  <a:ext uri="{0D108BD9-81ED-4DB2-BD59-A6C34878D82A}">
                    <a16:rowId xmlns:a16="http://schemas.microsoft.com/office/drawing/2014/main" val="10002"/>
                  </a:ext>
                </a:extLst>
              </a:tr>
              <a:tr h="877292">
                <a:tc>
                  <a:txBody>
                    <a:bodyPr/>
                    <a:lstStyle/>
                    <a:p>
                      <a:pPr algn="l"/>
                      <a:r>
                        <a:rPr kumimoji="1" lang="ja-JP" altLang="en-US" sz="1400" b="0" dirty="0">
                          <a:latin typeface="+mj-ea"/>
                          <a:ea typeface="+mj-ea"/>
                        </a:rPr>
                        <a:t>平成</a:t>
                      </a:r>
                      <a:r>
                        <a:rPr kumimoji="1" lang="en-US" altLang="ja-JP" sz="1400" b="0" dirty="0">
                          <a:latin typeface="+mj-ea"/>
                          <a:ea typeface="+mj-ea"/>
                        </a:rPr>
                        <a:t>28</a:t>
                      </a:r>
                      <a:r>
                        <a:rPr kumimoji="1" lang="ja-JP" altLang="en-US" sz="1400" b="0" dirty="0">
                          <a:latin typeface="+mj-ea"/>
                          <a:ea typeface="+mj-ea"/>
                        </a:rPr>
                        <a:t>年</a:t>
                      </a:r>
                      <a:r>
                        <a:rPr kumimoji="1" lang="en-US" altLang="ja-JP" sz="1400" b="0" dirty="0">
                          <a:latin typeface="+mj-ea"/>
                          <a:ea typeface="+mj-ea"/>
                        </a:rPr>
                        <a:t>6</a:t>
                      </a:r>
                      <a:r>
                        <a:rPr kumimoji="1" lang="ja-JP" altLang="en-US" sz="1400" b="0" dirty="0">
                          <a:latin typeface="+mj-ea"/>
                          <a:ea typeface="+mj-ea"/>
                        </a:rPr>
                        <a:t>月</a:t>
                      </a:r>
                    </a:p>
                  </a:txBody>
                  <a:tcPr marL="33231" marR="33231" marT="33231" marB="0"/>
                </a:tc>
                <a:tc>
                  <a:txBody>
                    <a:bodyPr/>
                    <a:lstStyle/>
                    <a:p>
                      <a:pPr marL="0" indent="0">
                        <a:buFont typeface="Wingdings" panose="05000000000000000000" pitchFamily="2" charset="2"/>
                        <a:buNone/>
                      </a:pPr>
                      <a:r>
                        <a:rPr kumimoji="1" lang="ja-JP" altLang="en-US" sz="1400" b="0" dirty="0">
                          <a:latin typeface="+mj-ea"/>
                          <a:ea typeface="+mj-ea"/>
                        </a:rPr>
                        <a:t>○障害福祉サービス等の不正請求等への対応について（監査の強化等）（</a:t>
                      </a:r>
                      <a:r>
                        <a:rPr kumimoji="1" lang="en-US" altLang="ja-JP" sz="1400" b="0" dirty="0">
                          <a:latin typeface="+mj-ea"/>
                          <a:ea typeface="+mj-ea"/>
                        </a:rPr>
                        <a:t>H28.6.20</a:t>
                      </a:r>
                      <a:r>
                        <a:rPr kumimoji="1" lang="ja-JP" altLang="en-US" sz="1400" b="0" dirty="0">
                          <a:latin typeface="+mj-ea"/>
                          <a:ea typeface="+mj-ea"/>
                        </a:rPr>
                        <a:t>事務連絡）</a:t>
                      </a:r>
                    </a:p>
                    <a:p>
                      <a:pPr marL="0" indent="0">
                        <a:buFont typeface="Wingdings" panose="05000000000000000000" pitchFamily="2" charset="2"/>
                        <a:buNone/>
                      </a:pPr>
                      <a:r>
                        <a:rPr kumimoji="1" lang="ja-JP" altLang="en-US" sz="1400" b="0" dirty="0">
                          <a:latin typeface="+mj-ea"/>
                          <a:ea typeface="+mj-ea"/>
                        </a:rPr>
                        <a:t>　・営利法人及び新規の放課後等デイサービス事業所の重点的な実地指導の実施等</a:t>
                      </a:r>
                    </a:p>
                    <a:p>
                      <a:pPr marL="0" indent="0">
                        <a:buFont typeface="Wingdings" panose="05000000000000000000" pitchFamily="2" charset="2"/>
                        <a:buNone/>
                      </a:pPr>
                      <a:r>
                        <a:rPr kumimoji="1" lang="ja-JP" altLang="en-US" sz="1400" b="0" dirty="0">
                          <a:latin typeface="+mj-ea"/>
                          <a:ea typeface="+mj-ea"/>
                        </a:rPr>
                        <a:t>　・放課後等デイサービスの指導監査の実施状況等について、当面の間、四半期ごとに厚生労</a:t>
                      </a:r>
                      <a:endParaRPr kumimoji="1" lang="en-US" altLang="ja-JP" sz="1400" b="0" dirty="0">
                        <a:latin typeface="+mj-ea"/>
                        <a:ea typeface="+mj-ea"/>
                      </a:endParaRPr>
                    </a:p>
                    <a:p>
                      <a:pPr marL="0" indent="0">
                        <a:buFont typeface="Wingdings" panose="05000000000000000000" pitchFamily="2" charset="2"/>
                        <a:buNone/>
                      </a:pPr>
                      <a:r>
                        <a:rPr kumimoji="1" lang="ja-JP" altLang="en-US" sz="1400" b="0" dirty="0">
                          <a:latin typeface="+mj-ea"/>
                          <a:ea typeface="+mj-ea"/>
                        </a:rPr>
                        <a:t>　　働省に報告する</a:t>
                      </a:r>
                    </a:p>
                  </a:txBody>
                  <a:tcPr marL="33231" marR="33231" marT="33231" marB="0"/>
                </a:tc>
                <a:extLst>
                  <a:ext uri="{0D108BD9-81ED-4DB2-BD59-A6C34878D82A}">
                    <a16:rowId xmlns:a16="http://schemas.microsoft.com/office/drawing/2014/main" val="10003"/>
                  </a:ext>
                </a:extLst>
              </a:tr>
            </a:tbl>
          </a:graphicData>
        </a:graphic>
      </p:graphicFrame>
      <p:sp>
        <p:nvSpPr>
          <p:cNvPr id="4" name="正方形/長方形 3"/>
          <p:cNvSpPr/>
          <p:nvPr/>
        </p:nvSpPr>
        <p:spPr>
          <a:xfrm>
            <a:off x="62919" y="857328"/>
            <a:ext cx="5717865" cy="155894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marL="163949" indent="-163949" fontAlgn="auto">
              <a:spcBef>
                <a:spcPts val="0"/>
              </a:spcBef>
              <a:spcAft>
                <a:spcPts val="0"/>
              </a:spcAft>
            </a:pPr>
            <a:r>
              <a:rPr lang="ja-JP" altLang="en-US" sz="1385" dirty="0">
                <a:solidFill>
                  <a:prstClr val="black"/>
                </a:solidFill>
                <a:latin typeface="ＭＳ Ｐゴシック"/>
              </a:rPr>
              <a:t>○　放課後等デイサービスについては、平成</a:t>
            </a:r>
            <a:r>
              <a:rPr lang="en-US" altLang="ja-JP" sz="1385" dirty="0">
                <a:solidFill>
                  <a:prstClr val="black"/>
                </a:solidFill>
                <a:latin typeface="ＭＳ Ｐゴシック"/>
              </a:rPr>
              <a:t>24</a:t>
            </a:r>
            <a:r>
              <a:rPr lang="ja-JP" altLang="en-US" sz="1385" dirty="0">
                <a:solidFill>
                  <a:prstClr val="black"/>
                </a:solidFill>
                <a:latin typeface="ＭＳ Ｐゴシック"/>
              </a:rPr>
              <a:t>年４月の制度創設以降、　</a:t>
            </a:r>
            <a:r>
              <a:rPr lang="ja-JP" altLang="en-US" sz="1385" dirty="0" smtClean="0">
                <a:solidFill>
                  <a:prstClr val="black"/>
                </a:solidFill>
                <a:latin typeface="ＭＳ Ｐゴシック"/>
              </a:rPr>
              <a:t>利用者</a:t>
            </a:r>
            <a:r>
              <a:rPr lang="ja-JP" altLang="en-US" sz="1385" dirty="0">
                <a:solidFill>
                  <a:prstClr val="black"/>
                </a:solidFill>
                <a:latin typeface="ＭＳ Ｐゴシック"/>
              </a:rPr>
              <a:t>、費用、事業所の数が大幅に増加している。</a:t>
            </a:r>
            <a:endParaRPr lang="en-US" altLang="ja-JP" sz="1385" dirty="0">
              <a:solidFill>
                <a:prstClr val="black"/>
              </a:solidFill>
              <a:latin typeface="ＭＳ Ｐゴシック"/>
            </a:endParaRPr>
          </a:p>
          <a:p>
            <a:pPr marL="163949" indent="-163949" fontAlgn="auto">
              <a:spcBef>
                <a:spcPts val="0"/>
              </a:spcBef>
              <a:spcAft>
                <a:spcPts val="0"/>
              </a:spcAft>
            </a:pPr>
            <a:r>
              <a:rPr lang="ja-JP" altLang="en-US" sz="1385" dirty="0">
                <a:solidFill>
                  <a:prstClr val="black"/>
                </a:solidFill>
                <a:latin typeface="ＭＳ Ｐゴシック"/>
              </a:rPr>
              <a:t>○　一方、利潤を追求し支援の質が低い事業所や適切ではない支援</a:t>
            </a:r>
            <a:r>
              <a:rPr lang="en-US" altLang="ja-JP" sz="1385" dirty="0">
                <a:solidFill>
                  <a:prstClr val="black"/>
                </a:solidFill>
                <a:latin typeface="ＭＳ Ｐゴシック"/>
              </a:rPr>
              <a:t>※</a:t>
            </a:r>
            <a:r>
              <a:rPr lang="ja-JP" altLang="en-US" sz="1385" dirty="0">
                <a:solidFill>
                  <a:prstClr val="black"/>
                </a:solidFill>
                <a:latin typeface="ＭＳ Ｐゴシック"/>
              </a:rPr>
              <a:t>を</a:t>
            </a:r>
            <a:r>
              <a:rPr lang="ja-JP" altLang="en-US" sz="1385" dirty="0" smtClean="0">
                <a:solidFill>
                  <a:prstClr val="black"/>
                </a:solidFill>
                <a:latin typeface="ＭＳ Ｐゴシック"/>
              </a:rPr>
              <a:t>行う事業所</a:t>
            </a:r>
            <a:r>
              <a:rPr lang="ja-JP" altLang="en-US" sz="1385" dirty="0">
                <a:solidFill>
                  <a:prstClr val="black"/>
                </a:solidFill>
                <a:latin typeface="ＭＳ Ｐゴシック"/>
              </a:rPr>
              <a:t>が増えているとの指摘があり、支援内容の適正化と質の向上が求められている。</a:t>
            </a:r>
            <a:endParaRPr lang="en-US" altLang="ja-JP" sz="1385" dirty="0">
              <a:solidFill>
                <a:prstClr val="black"/>
              </a:solidFill>
              <a:latin typeface="ＭＳ Ｐゴシック"/>
            </a:endParaRPr>
          </a:p>
          <a:p>
            <a:pPr marL="163949" indent="-163949" fontAlgn="auto">
              <a:spcBef>
                <a:spcPts val="0"/>
              </a:spcBef>
              <a:spcAft>
                <a:spcPts val="0"/>
              </a:spcAft>
            </a:pPr>
            <a:r>
              <a:rPr lang="ja-JP" altLang="en-US" sz="1385" dirty="0">
                <a:solidFill>
                  <a:prstClr val="black"/>
                </a:solidFill>
                <a:latin typeface="ＭＳ Ｐゴシック"/>
              </a:rPr>
              <a:t>　　</a:t>
            </a:r>
            <a:r>
              <a:rPr lang="en-US" altLang="ja-JP" sz="1108" dirty="0">
                <a:solidFill>
                  <a:prstClr val="black"/>
                </a:solidFill>
                <a:latin typeface="ＭＳ Ｐゴシック"/>
              </a:rPr>
              <a:t>※</a:t>
            </a:r>
            <a:r>
              <a:rPr lang="ja-JP" altLang="en-US" sz="1108" dirty="0">
                <a:solidFill>
                  <a:prstClr val="black"/>
                </a:solidFill>
                <a:latin typeface="ＭＳ Ｐゴシック"/>
              </a:rPr>
              <a:t>例えば、テレビを見せているだけ、ゲーム等を渡して遊ばせているだけ</a:t>
            </a:r>
          </a:p>
        </p:txBody>
      </p:sp>
      <p:sp>
        <p:nvSpPr>
          <p:cNvPr id="33" name="タイトル 7"/>
          <p:cNvSpPr txBox="1">
            <a:spLocks/>
          </p:cNvSpPr>
          <p:nvPr/>
        </p:nvSpPr>
        <p:spPr bwMode="auto">
          <a:xfrm>
            <a:off x="-202068" y="44624"/>
            <a:ext cx="9144000" cy="399340"/>
          </a:xfrm>
          <a:prstGeom prst="rect">
            <a:avLst/>
          </a:prstGeom>
          <a:noFill/>
          <a:ln w="9525">
            <a:noFill/>
            <a:miter lim="800000"/>
            <a:headEnd/>
            <a:tailEnd/>
          </a:ln>
        </p:spPr>
        <p:txBody>
          <a:bodyPr vert="horz" wrap="square" lIns="84294" tIns="42144" rIns="84294" bIns="42144"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23" algn="ctr" rtl="0" fontAlgn="base">
              <a:spcBef>
                <a:spcPct val="0"/>
              </a:spcBef>
              <a:spcAft>
                <a:spcPct val="0"/>
              </a:spcAft>
              <a:defRPr kumimoji="1" sz="4400">
                <a:solidFill>
                  <a:schemeClr val="tx2"/>
                </a:solidFill>
                <a:latin typeface="Arial" charset="0"/>
                <a:ea typeface="ＭＳ Ｐゴシック" pitchFamily="50" charset="-128"/>
              </a:defRPr>
            </a:lvl6pPr>
            <a:lvl7pPr marL="914246" algn="ctr" rtl="0" fontAlgn="base">
              <a:spcBef>
                <a:spcPct val="0"/>
              </a:spcBef>
              <a:spcAft>
                <a:spcPct val="0"/>
              </a:spcAft>
              <a:defRPr kumimoji="1" sz="4400">
                <a:solidFill>
                  <a:schemeClr val="tx2"/>
                </a:solidFill>
                <a:latin typeface="Arial" charset="0"/>
                <a:ea typeface="ＭＳ Ｐゴシック" pitchFamily="50" charset="-128"/>
              </a:defRPr>
            </a:lvl7pPr>
            <a:lvl8pPr marL="1371369" algn="ctr" rtl="0" fontAlgn="base">
              <a:spcBef>
                <a:spcPct val="0"/>
              </a:spcBef>
              <a:spcAft>
                <a:spcPct val="0"/>
              </a:spcAft>
              <a:defRPr kumimoji="1" sz="4400">
                <a:solidFill>
                  <a:schemeClr val="tx2"/>
                </a:solidFill>
                <a:latin typeface="Arial" charset="0"/>
                <a:ea typeface="ＭＳ Ｐゴシック" pitchFamily="50" charset="-128"/>
              </a:defRPr>
            </a:lvl8pPr>
            <a:lvl9pPr marL="1828492"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1846" kern="0" dirty="0">
                <a:solidFill>
                  <a:prstClr val="black"/>
                </a:solidFill>
                <a:latin typeface="HGP創英角ｺﾞｼｯｸUB" panose="020B0900000000000000" pitchFamily="50" charset="-128"/>
                <a:ea typeface="HGP創英角ｺﾞｼｯｸUB" panose="020B0900000000000000" pitchFamily="50" charset="-128"/>
              </a:rPr>
              <a:t>放課後等デイサービスの見直しについて</a:t>
            </a:r>
          </a:p>
        </p:txBody>
      </p:sp>
      <p:grpSp>
        <p:nvGrpSpPr>
          <p:cNvPr id="34" name="グループ化 10"/>
          <p:cNvGrpSpPr>
            <a:grpSpLocks/>
          </p:cNvGrpSpPr>
          <p:nvPr/>
        </p:nvGrpSpPr>
        <p:grpSpPr bwMode="auto">
          <a:xfrm>
            <a:off x="74" y="409153"/>
            <a:ext cx="9144000" cy="65943"/>
            <a:chOff x="0" y="188640"/>
            <a:chExt cx="9144000" cy="72008"/>
          </a:xfrm>
        </p:grpSpPr>
        <p:cxnSp>
          <p:nvCxnSpPr>
            <p:cNvPr id="35" name="直線コネクタ 34"/>
            <p:cNvCxnSpPr/>
            <p:nvPr/>
          </p:nvCxnSpPr>
          <p:spPr>
            <a:xfrm>
              <a:off x="0" y="188640"/>
              <a:ext cx="9144000" cy="0"/>
            </a:xfrm>
            <a:prstGeom prst="line">
              <a:avLst/>
            </a:prstGeom>
            <a:noFill/>
            <a:ln w="9525" cap="flat" cmpd="sng" algn="ctr">
              <a:solidFill>
                <a:srgbClr val="99CCFF"/>
              </a:solidFill>
              <a:prstDash val="solid"/>
            </a:ln>
            <a:effectLst/>
          </p:spPr>
        </p:cxnSp>
        <p:cxnSp>
          <p:nvCxnSpPr>
            <p:cNvPr id="36" name="直線コネクタ 35"/>
            <p:cNvCxnSpPr/>
            <p:nvPr/>
          </p:nvCxnSpPr>
          <p:spPr>
            <a:xfrm>
              <a:off x="0" y="260648"/>
              <a:ext cx="9144000" cy="0"/>
            </a:xfrm>
            <a:prstGeom prst="line">
              <a:avLst/>
            </a:prstGeom>
            <a:noFill/>
            <a:ln w="57150" cap="flat" cmpd="sng" algn="ctr">
              <a:solidFill>
                <a:srgbClr val="99CCFF"/>
              </a:solidFill>
              <a:prstDash val="solid"/>
            </a:ln>
            <a:effectLst/>
          </p:spPr>
        </p:cxnSp>
      </p:grpSp>
      <p:sp>
        <p:nvSpPr>
          <p:cNvPr id="3" name="角丸四角形 2"/>
          <p:cNvSpPr/>
          <p:nvPr/>
        </p:nvSpPr>
        <p:spPr>
          <a:xfrm>
            <a:off x="62917" y="553132"/>
            <a:ext cx="2116202" cy="265846"/>
          </a:xfrm>
          <a:prstGeom prst="roundRect">
            <a:avLst/>
          </a:prstGeom>
          <a:ln/>
        </p:spPr>
        <p:style>
          <a:lnRef idx="0">
            <a:schemeClr val="accent1"/>
          </a:lnRef>
          <a:fillRef idx="3">
            <a:schemeClr val="accent1"/>
          </a:fillRef>
          <a:effectRef idx="3">
            <a:schemeClr val="accent1"/>
          </a:effectRef>
          <a:fontRef idx="minor">
            <a:schemeClr val="lt1"/>
          </a:fontRef>
        </p:style>
        <p:txBody>
          <a:bodyPr lIns="84315" tIns="42160" rIns="84315" bIns="42160" rtlCol="0" anchor="ctr"/>
          <a:lstStyle/>
          <a:p>
            <a:r>
              <a:rPr lang="ja-JP" altLang="en-US" sz="1477" b="1" dirty="0">
                <a:solidFill>
                  <a:prstClr val="white"/>
                </a:solidFill>
                <a:latin typeface="ＭＳ ゴシック" panose="020B0609070205080204" pitchFamily="49" charset="-128"/>
                <a:ea typeface="ＭＳ ゴシック" panose="020B0609070205080204" pitchFamily="49" charset="-128"/>
              </a:rPr>
              <a:t>１　現状・課題</a:t>
            </a:r>
          </a:p>
        </p:txBody>
      </p:sp>
      <p:sp>
        <p:nvSpPr>
          <p:cNvPr id="63" name="角丸四角形 62"/>
          <p:cNvSpPr/>
          <p:nvPr/>
        </p:nvSpPr>
        <p:spPr>
          <a:xfrm>
            <a:off x="62921" y="2708920"/>
            <a:ext cx="2182671" cy="265846"/>
          </a:xfrm>
          <a:prstGeom prst="roundRect">
            <a:avLst/>
          </a:prstGeom>
          <a:ln/>
        </p:spPr>
        <p:style>
          <a:lnRef idx="0">
            <a:schemeClr val="accent1"/>
          </a:lnRef>
          <a:fillRef idx="3">
            <a:schemeClr val="accent1"/>
          </a:fillRef>
          <a:effectRef idx="3">
            <a:schemeClr val="accent1"/>
          </a:effectRef>
          <a:fontRef idx="minor">
            <a:schemeClr val="lt1"/>
          </a:fontRef>
        </p:style>
        <p:txBody>
          <a:bodyPr lIns="84315" tIns="42160" rIns="84315" bIns="42160" rtlCol="0" anchor="ctr"/>
          <a:lstStyle/>
          <a:p>
            <a:r>
              <a:rPr lang="ja-JP" altLang="en-US" sz="1477" b="1" dirty="0">
                <a:solidFill>
                  <a:prstClr val="white"/>
                </a:solidFill>
                <a:latin typeface="ＭＳ ゴシック" panose="020B0609070205080204" pitchFamily="49" charset="-128"/>
                <a:ea typeface="ＭＳ ゴシック" panose="020B0609070205080204" pitchFamily="49" charset="-128"/>
              </a:rPr>
              <a:t>２　これまでの対応</a:t>
            </a:r>
          </a:p>
        </p:txBody>
      </p:sp>
      <p:graphicFrame>
        <p:nvGraphicFramePr>
          <p:cNvPr id="12" name="グラフ 11"/>
          <p:cNvGraphicFramePr/>
          <p:nvPr>
            <p:extLst/>
          </p:nvPr>
        </p:nvGraphicFramePr>
        <p:xfrm>
          <a:off x="6036480" y="817186"/>
          <a:ext cx="3024336" cy="2018142"/>
        </p:xfrm>
        <a:graphic>
          <a:graphicData uri="http://schemas.openxmlformats.org/drawingml/2006/chart">
            <c:chart xmlns:c="http://schemas.openxmlformats.org/drawingml/2006/chart" xmlns:r="http://schemas.openxmlformats.org/officeDocument/2006/relationships" r:id="rId3"/>
          </a:graphicData>
        </a:graphic>
      </p:graphicFrame>
      <p:sp>
        <p:nvSpPr>
          <p:cNvPr id="13" name="テキスト ボックス 17"/>
          <p:cNvSpPr txBox="1">
            <a:spLocks noChangeArrowheads="1"/>
          </p:cNvSpPr>
          <p:nvPr/>
        </p:nvSpPr>
        <p:spPr bwMode="auto">
          <a:xfrm>
            <a:off x="8501468" y="610195"/>
            <a:ext cx="935038" cy="255639"/>
          </a:xfrm>
          <a:prstGeom prst="rect">
            <a:avLst/>
          </a:prstGeom>
          <a:noFill/>
          <a:ln w="9525">
            <a:noFill/>
            <a:miter lim="800000"/>
            <a:headEnd/>
            <a:tailEnd/>
          </a:ln>
        </p:spPr>
        <p:txBody>
          <a:bodyPr lIns="84315" tIns="42160" rIns="84315" bIns="42160">
            <a:spAutoFit/>
          </a:bodyPr>
          <a:lstStyle/>
          <a:p>
            <a:pPr>
              <a:defRPr/>
            </a:pPr>
            <a:r>
              <a:rPr kumimoji="0" lang="ja-JP" altLang="en-US" sz="1108" kern="0" dirty="0">
                <a:solidFill>
                  <a:prstClr val="black"/>
                </a:solidFill>
              </a:rPr>
              <a:t>（</a:t>
            </a:r>
            <a:r>
              <a:rPr kumimoji="0" lang="ja-JP" altLang="en-US" sz="923" kern="0" dirty="0">
                <a:solidFill>
                  <a:prstClr val="black"/>
                </a:solidFill>
              </a:rPr>
              <a:t>百万円</a:t>
            </a:r>
            <a:r>
              <a:rPr kumimoji="0" lang="ja-JP" altLang="en-US" sz="1108" kern="0" dirty="0">
                <a:solidFill>
                  <a:prstClr val="black"/>
                </a:solidFill>
              </a:rPr>
              <a:t>）</a:t>
            </a:r>
          </a:p>
        </p:txBody>
      </p:sp>
      <p:sp>
        <p:nvSpPr>
          <p:cNvPr id="14" name="Text Box 164"/>
          <p:cNvSpPr txBox="1">
            <a:spLocks noChangeArrowheads="1"/>
          </p:cNvSpPr>
          <p:nvPr/>
        </p:nvSpPr>
        <p:spPr bwMode="auto">
          <a:xfrm>
            <a:off x="6276947" y="610180"/>
            <a:ext cx="2455862" cy="255639"/>
          </a:xfrm>
          <a:prstGeom prst="rect">
            <a:avLst/>
          </a:prstGeom>
          <a:noFill/>
          <a:ln w="9525">
            <a:noFill/>
            <a:miter lim="800000"/>
            <a:headEnd/>
            <a:tailEnd/>
          </a:ln>
        </p:spPr>
        <p:txBody>
          <a:bodyPr lIns="84315" tIns="42160" rIns="84315" bIns="42160">
            <a:spAutoFit/>
          </a:bodyPr>
          <a:lstStyle/>
          <a:p>
            <a:pPr algn="ctr">
              <a:spcBef>
                <a:spcPct val="50000"/>
              </a:spcBef>
              <a:defRPr/>
            </a:pPr>
            <a:r>
              <a:rPr kumimoji="0" lang="ja-JP" altLang="en-US" sz="1108" b="1" kern="0" dirty="0">
                <a:solidFill>
                  <a:prstClr val="black"/>
                </a:solidFill>
              </a:rPr>
              <a:t>事業所数及び総費用額の推移　　　　　　</a:t>
            </a:r>
            <a:endParaRPr kumimoji="0" lang="en-US" altLang="ja-JP" sz="1108" b="1" kern="0" dirty="0">
              <a:solidFill>
                <a:prstClr val="black"/>
              </a:solidFill>
            </a:endParaRPr>
          </a:p>
        </p:txBody>
      </p:sp>
      <p:sp>
        <p:nvSpPr>
          <p:cNvPr id="15" name="テキスト ボックス 17"/>
          <p:cNvSpPr txBox="1">
            <a:spLocks noChangeArrowheads="1"/>
          </p:cNvSpPr>
          <p:nvPr/>
        </p:nvSpPr>
        <p:spPr bwMode="auto">
          <a:xfrm>
            <a:off x="5780784" y="610180"/>
            <a:ext cx="828625" cy="255639"/>
          </a:xfrm>
          <a:prstGeom prst="rect">
            <a:avLst/>
          </a:prstGeom>
          <a:noFill/>
          <a:ln w="9525">
            <a:noFill/>
            <a:miter lim="800000"/>
            <a:headEnd/>
            <a:tailEnd/>
          </a:ln>
        </p:spPr>
        <p:txBody>
          <a:bodyPr wrap="square" lIns="84315" tIns="42160" rIns="84315" bIns="42160">
            <a:spAutoFit/>
          </a:bodyPr>
          <a:lstStyle/>
          <a:p>
            <a:pPr>
              <a:defRPr/>
            </a:pPr>
            <a:r>
              <a:rPr kumimoji="0" lang="ja-JP" altLang="en-US" sz="1108" kern="0" dirty="0">
                <a:solidFill>
                  <a:prstClr val="black"/>
                </a:solidFill>
              </a:rPr>
              <a:t>（</a:t>
            </a:r>
            <a:r>
              <a:rPr kumimoji="0" lang="ja-JP" altLang="en-US" sz="923" kern="0" dirty="0" err="1">
                <a:solidFill>
                  <a:prstClr val="black"/>
                </a:solidFill>
              </a:rPr>
              <a:t>か</a:t>
            </a:r>
            <a:r>
              <a:rPr kumimoji="0" lang="ja-JP" altLang="en-US" sz="923" kern="0" dirty="0">
                <a:solidFill>
                  <a:prstClr val="black"/>
                </a:solidFill>
              </a:rPr>
              <a:t>所</a:t>
            </a:r>
            <a:r>
              <a:rPr kumimoji="0" lang="ja-JP" altLang="en-US" sz="1108" kern="0" dirty="0">
                <a:solidFill>
                  <a:prstClr val="black"/>
                </a:solidFill>
              </a:rPr>
              <a:t>）</a:t>
            </a:r>
          </a:p>
        </p:txBody>
      </p:sp>
      <p:sp>
        <p:nvSpPr>
          <p:cNvPr id="16" name="正方形/長方形 15"/>
          <p:cNvSpPr/>
          <p:nvPr/>
        </p:nvSpPr>
        <p:spPr>
          <a:xfrm>
            <a:off x="6609375" y="1673467"/>
            <a:ext cx="950831" cy="233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en-US" altLang="ja-JP" sz="738" dirty="0">
                <a:solidFill>
                  <a:prstClr val="black"/>
                </a:solidFill>
                <a:latin typeface="ＭＳ Ｐゴシック"/>
              </a:rPr>
              <a:t>(</a:t>
            </a:r>
            <a:r>
              <a:rPr lang="ja-JP" altLang="en-US" sz="738" dirty="0">
                <a:solidFill>
                  <a:prstClr val="black"/>
                </a:solidFill>
                <a:latin typeface="ＭＳ Ｐゴシック"/>
              </a:rPr>
              <a:t>＋</a:t>
            </a:r>
            <a:r>
              <a:rPr lang="en-US" altLang="ja-JP" sz="738" dirty="0">
                <a:solidFill>
                  <a:prstClr val="black"/>
                </a:solidFill>
                <a:latin typeface="ＭＳ Ｐゴシック"/>
              </a:rPr>
              <a:t>47</a:t>
            </a:r>
            <a:r>
              <a:rPr lang="ja-JP" altLang="en-US" sz="738" dirty="0">
                <a:solidFill>
                  <a:prstClr val="black"/>
                </a:solidFill>
                <a:latin typeface="ＭＳ Ｐゴシック"/>
              </a:rPr>
              <a:t>％</a:t>
            </a:r>
            <a:r>
              <a:rPr lang="en-US" altLang="ja-JP" sz="738" dirty="0">
                <a:solidFill>
                  <a:prstClr val="black"/>
                </a:solidFill>
                <a:latin typeface="ＭＳ Ｐゴシック"/>
              </a:rPr>
              <a:t>)</a:t>
            </a:r>
          </a:p>
        </p:txBody>
      </p:sp>
      <p:sp>
        <p:nvSpPr>
          <p:cNvPr id="17" name="正方形/長方形 16"/>
          <p:cNvSpPr/>
          <p:nvPr/>
        </p:nvSpPr>
        <p:spPr>
          <a:xfrm>
            <a:off x="7015600" y="1274660"/>
            <a:ext cx="950831" cy="233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en-US" altLang="ja-JP" sz="738" dirty="0">
                <a:solidFill>
                  <a:prstClr val="black"/>
                </a:solidFill>
                <a:latin typeface="ＭＳ Ｐゴシック"/>
              </a:rPr>
              <a:t>(</a:t>
            </a:r>
            <a:r>
              <a:rPr lang="ja-JP" altLang="en-US" sz="738" dirty="0">
                <a:solidFill>
                  <a:prstClr val="black"/>
                </a:solidFill>
                <a:latin typeface="ＭＳ Ｐゴシック"/>
              </a:rPr>
              <a:t>＋</a:t>
            </a:r>
            <a:r>
              <a:rPr lang="en-US" altLang="ja-JP" sz="738" dirty="0">
                <a:solidFill>
                  <a:prstClr val="black"/>
                </a:solidFill>
                <a:latin typeface="ＭＳ Ｐゴシック"/>
              </a:rPr>
              <a:t>46</a:t>
            </a:r>
            <a:r>
              <a:rPr lang="ja-JP" altLang="en-US" sz="738" dirty="0">
                <a:solidFill>
                  <a:prstClr val="black"/>
                </a:solidFill>
                <a:latin typeface="ＭＳ Ｐゴシック"/>
              </a:rPr>
              <a:t>％</a:t>
            </a:r>
            <a:r>
              <a:rPr lang="en-US" altLang="ja-JP" sz="738" dirty="0">
                <a:solidFill>
                  <a:prstClr val="black"/>
                </a:solidFill>
                <a:latin typeface="ＭＳ Ｐゴシック"/>
              </a:rPr>
              <a:t>)</a:t>
            </a:r>
          </a:p>
        </p:txBody>
      </p:sp>
      <p:sp>
        <p:nvSpPr>
          <p:cNvPr id="18" name="正方形/長方形 17"/>
          <p:cNvSpPr/>
          <p:nvPr/>
        </p:nvSpPr>
        <p:spPr>
          <a:xfrm>
            <a:off x="7406941" y="908296"/>
            <a:ext cx="950831" cy="233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en-US" altLang="ja-JP" sz="738" dirty="0">
                <a:solidFill>
                  <a:prstClr val="black"/>
                </a:solidFill>
                <a:latin typeface="ＭＳ Ｐゴシック"/>
              </a:rPr>
              <a:t>(</a:t>
            </a:r>
            <a:r>
              <a:rPr lang="ja-JP" altLang="en-US" sz="738" dirty="0">
                <a:solidFill>
                  <a:prstClr val="black"/>
                </a:solidFill>
                <a:latin typeface="ＭＳ Ｐゴシック"/>
              </a:rPr>
              <a:t>＋</a:t>
            </a:r>
            <a:r>
              <a:rPr lang="en-US" altLang="ja-JP" sz="738" dirty="0">
                <a:solidFill>
                  <a:prstClr val="black"/>
                </a:solidFill>
                <a:latin typeface="ＭＳ Ｐゴシック"/>
              </a:rPr>
              <a:t>41</a:t>
            </a:r>
            <a:r>
              <a:rPr lang="ja-JP" altLang="en-US" sz="738" dirty="0">
                <a:solidFill>
                  <a:prstClr val="black"/>
                </a:solidFill>
                <a:latin typeface="ＭＳ Ｐゴシック"/>
              </a:rPr>
              <a:t>％</a:t>
            </a:r>
            <a:r>
              <a:rPr lang="en-US" altLang="ja-JP" sz="738" dirty="0">
                <a:solidFill>
                  <a:prstClr val="black"/>
                </a:solidFill>
                <a:latin typeface="ＭＳ Ｐゴシック"/>
              </a:rPr>
              <a:t>)</a:t>
            </a:r>
          </a:p>
        </p:txBody>
      </p:sp>
      <p:sp>
        <p:nvSpPr>
          <p:cNvPr id="19" name="テキスト ボックス 18"/>
          <p:cNvSpPr txBox="1"/>
          <p:nvPr/>
        </p:nvSpPr>
        <p:spPr>
          <a:xfrm>
            <a:off x="6276921" y="2072824"/>
            <a:ext cx="531751" cy="198701"/>
          </a:xfrm>
          <a:prstGeom prst="rect">
            <a:avLst/>
          </a:prstGeom>
          <a:noFill/>
        </p:spPr>
        <p:txBody>
          <a:bodyPr wrap="square" lIns="84315" tIns="42160" rIns="84315" bIns="42160" rtlCol="0">
            <a:spAutoFit/>
          </a:bodyPr>
          <a:lstStyle/>
          <a:p>
            <a:r>
              <a:rPr lang="en-US" altLang="ja-JP" sz="738" dirty="0">
                <a:solidFill>
                  <a:prstClr val="black"/>
                </a:solidFill>
              </a:rPr>
              <a:t>2,540</a:t>
            </a:r>
            <a:endParaRPr lang="ja-JP" altLang="en-US" sz="738" dirty="0">
              <a:solidFill>
                <a:prstClr val="black"/>
              </a:solidFill>
            </a:endParaRPr>
          </a:p>
        </p:txBody>
      </p:sp>
      <p:sp>
        <p:nvSpPr>
          <p:cNvPr id="20" name="テキスト ボックス 19"/>
          <p:cNvSpPr txBox="1"/>
          <p:nvPr/>
        </p:nvSpPr>
        <p:spPr>
          <a:xfrm>
            <a:off x="6875169" y="1906891"/>
            <a:ext cx="531751" cy="198701"/>
          </a:xfrm>
          <a:prstGeom prst="rect">
            <a:avLst/>
          </a:prstGeom>
          <a:noFill/>
        </p:spPr>
        <p:txBody>
          <a:bodyPr wrap="square" lIns="84315" tIns="42160" rIns="84315" bIns="42160" rtlCol="0">
            <a:spAutoFit/>
          </a:bodyPr>
          <a:lstStyle/>
          <a:p>
            <a:r>
              <a:rPr lang="en-US" altLang="ja-JP" sz="738" dirty="0">
                <a:solidFill>
                  <a:prstClr val="black"/>
                </a:solidFill>
              </a:rPr>
              <a:t>3,359</a:t>
            </a:r>
            <a:endParaRPr lang="ja-JP" altLang="en-US" sz="738" dirty="0">
              <a:solidFill>
                <a:prstClr val="black"/>
              </a:solidFill>
            </a:endParaRPr>
          </a:p>
        </p:txBody>
      </p:sp>
      <p:sp>
        <p:nvSpPr>
          <p:cNvPr id="21" name="テキスト ボックス 20"/>
          <p:cNvSpPr txBox="1"/>
          <p:nvPr/>
        </p:nvSpPr>
        <p:spPr>
          <a:xfrm>
            <a:off x="7273977" y="1674016"/>
            <a:ext cx="531751" cy="198701"/>
          </a:xfrm>
          <a:prstGeom prst="rect">
            <a:avLst/>
          </a:prstGeom>
          <a:noFill/>
        </p:spPr>
        <p:txBody>
          <a:bodyPr wrap="square" lIns="84315" tIns="42160" rIns="84315" bIns="42160" rtlCol="0">
            <a:spAutoFit/>
          </a:bodyPr>
          <a:lstStyle/>
          <a:p>
            <a:r>
              <a:rPr lang="en-US" altLang="ja-JP" sz="738" dirty="0">
                <a:solidFill>
                  <a:prstClr val="black"/>
                </a:solidFill>
              </a:rPr>
              <a:t>4,595</a:t>
            </a:r>
            <a:endParaRPr lang="ja-JP" altLang="en-US" sz="738" dirty="0">
              <a:solidFill>
                <a:prstClr val="black"/>
              </a:solidFill>
            </a:endParaRPr>
          </a:p>
        </p:txBody>
      </p:sp>
      <p:sp>
        <p:nvSpPr>
          <p:cNvPr id="22" name="テキスト ボックス 21"/>
          <p:cNvSpPr txBox="1"/>
          <p:nvPr/>
        </p:nvSpPr>
        <p:spPr>
          <a:xfrm>
            <a:off x="7672773" y="1341121"/>
            <a:ext cx="531751" cy="198701"/>
          </a:xfrm>
          <a:prstGeom prst="rect">
            <a:avLst/>
          </a:prstGeom>
          <a:noFill/>
        </p:spPr>
        <p:txBody>
          <a:bodyPr wrap="square" lIns="84315" tIns="42160" rIns="84315" bIns="42160" rtlCol="0">
            <a:spAutoFit/>
          </a:bodyPr>
          <a:lstStyle/>
          <a:p>
            <a:r>
              <a:rPr lang="en-US" altLang="ja-JP" sz="738" dirty="0">
                <a:solidFill>
                  <a:prstClr val="black"/>
                </a:solidFill>
              </a:rPr>
              <a:t>6,117</a:t>
            </a:r>
            <a:endParaRPr lang="ja-JP" altLang="en-US" sz="738" dirty="0">
              <a:solidFill>
                <a:prstClr val="black"/>
              </a:solidFill>
            </a:endParaRPr>
          </a:p>
        </p:txBody>
      </p:sp>
      <p:sp>
        <p:nvSpPr>
          <p:cNvPr id="23" name="テキスト ボックス 22"/>
          <p:cNvSpPr txBox="1"/>
          <p:nvPr/>
        </p:nvSpPr>
        <p:spPr>
          <a:xfrm>
            <a:off x="8073093" y="944485"/>
            <a:ext cx="531751" cy="198701"/>
          </a:xfrm>
          <a:prstGeom prst="rect">
            <a:avLst/>
          </a:prstGeom>
          <a:noFill/>
        </p:spPr>
        <p:txBody>
          <a:bodyPr wrap="square" lIns="84315" tIns="42160" rIns="84315" bIns="42160" rtlCol="0">
            <a:spAutoFit/>
          </a:bodyPr>
          <a:lstStyle/>
          <a:p>
            <a:r>
              <a:rPr lang="en-US" altLang="ja-JP" sz="738" dirty="0">
                <a:solidFill>
                  <a:prstClr val="black"/>
                </a:solidFill>
              </a:rPr>
              <a:t>8,352</a:t>
            </a:r>
            <a:endParaRPr lang="ja-JP" altLang="en-US" sz="738" dirty="0">
              <a:solidFill>
                <a:prstClr val="black"/>
              </a:solidFill>
            </a:endParaRPr>
          </a:p>
        </p:txBody>
      </p:sp>
      <p:sp>
        <p:nvSpPr>
          <p:cNvPr id="25" name="正方形/長方形 24"/>
          <p:cNvSpPr/>
          <p:nvPr/>
        </p:nvSpPr>
        <p:spPr>
          <a:xfrm>
            <a:off x="6808772" y="1939339"/>
            <a:ext cx="950831" cy="233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en-US" altLang="ja-JP" sz="554" dirty="0">
                <a:solidFill>
                  <a:prstClr val="black"/>
                </a:solidFill>
                <a:latin typeface="ＭＳ Ｐゴシック"/>
              </a:rPr>
              <a:t>(</a:t>
            </a:r>
            <a:r>
              <a:rPr lang="ja-JP" altLang="en-US" sz="554" dirty="0">
                <a:solidFill>
                  <a:prstClr val="black"/>
                </a:solidFill>
                <a:latin typeface="ＭＳ Ｐゴシック"/>
              </a:rPr>
              <a:t>＋</a:t>
            </a:r>
            <a:r>
              <a:rPr lang="en-US" altLang="ja-JP" sz="554" dirty="0">
                <a:solidFill>
                  <a:prstClr val="black"/>
                </a:solidFill>
                <a:latin typeface="ＭＳ Ｐゴシック"/>
              </a:rPr>
              <a:t>32</a:t>
            </a:r>
            <a:r>
              <a:rPr lang="ja-JP" altLang="en-US" sz="554" dirty="0">
                <a:solidFill>
                  <a:prstClr val="black"/>
                </a:solidFill>
                <a:latin typeface="ＭＳ Ｐゴシック"/>
              </a:rPr>
              <a:t>％</a:t>
            </a:r>
            <a:r>
              <a:rPr lang="en-US" altLang="ja-JP" sz="554" dirty="0">
                <a:solidFill>
                  <a:prstClr val="black"/>
                </a:solidFill>
                <a:latin typeface="ＭＳ Ｐゴシック"/>
              </a:rPr>
              <a:t>)</a:t>
            </a:r>
          </a:p>
        </p:txBody>
      </p:sp>
      <p:sp>
        <p:nvSpPr>
          <p:cNvPr id="26" name="正方形/長方形 25"/>
          <p:cNvSpPr/>
          <p:nvPr/>
        </p:nvSpPr>
        <p:spPr>
          <a:xfrm>
            <a:off x="8071711" y="944496"/>
            <a:ext cx="950831" cy="233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en-US" altLang="ja-JP" sz="554" dirty="0">
                <a:solidFill>
                  <a:prstClr val="black"/>
                </a:solidFill>
                <a:latin typeface="ＭＳ Ｐゴシック"/>
              </a:rPr>
              <a:t>(</a:t>
            </a:r>
            <a:r>
              <a:rPr lang="ja-JP" altLang="en-US" sz="554" dirty="0">
                <a:solidFill>
                  <a:prstClr val="black"/>
                </a:solidFill>
                <a:latin typeface="ＭＳ Ｐゴシック"/>
              </a:rPr>
              <a:t>＋</a:t>
            </a:r>
            <a:r>
              <a:rPr lang="en-US" altLang="ja-JP" sz="554" dirty="0">
                <a:solidFill>
                  <a:prstClr val="black"/>
                </a:solidFill>
                <a:latin typeface="ＭＳ Ｐゴシック"/>
              </a:rPr>
              <a:t>37</a:t>
            </a:r>
            <a:r>
              <a:rPr lang="ja-JP" altLang="en-US" sz="554" dirty="0">
                <a:solidFill>
                  <a:prstClr val="black"/>
                </a:solidFill>
                <a:latin typeface="ＭＳ Ｐゴシック"/>
              </a:rPr>
              <a:t>％</a:t>
            </a:r>
            <a:r>
              <a:rPr lang="en-US" altLang="ja-JP" sz="554" dirty="0">
                <a:solidFill>
                  <a:prstClr val="black"/>
                </a:solidFill>
                <a:latin typeface="ＭＳ Ｐゴシック"/>
              </a:rPr>
              <a:t>)</a:t>
            </a:r>
          </a:p>
        </p:txBody>
      </p:sp>
      <p:sp>
        <p:nvSpPr>
          <p:cNvPr id="27" name="正方形/長方形 26"/>
          <p:cNvSpPr/>
          <p:nvPr/>
        </p:nvSpPr>
        <p:spPr>
          <a:xfrm>
            <a:off x="7652572" y="1373578"/>
            <a:ext cx="950831" cy="233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en-US" altLang="ja-JP" sz="554" dirty="0">
                <a:solidFill>
                  <a:prstClr val="black"/>
                </a:solidFill>
                <a:latin typeface="ＭＳ Ｐゴシック"/>
              </a:rPr>
              <a:t>(</a:t>
            </a:r>
            <a:r>
              <a:rPr lang="ja-JP" altLang="en-US" sz="554" dirty="0">
                <a:solidFill>
                  <a:prstClr val="black"/>
                </a:solidFill>
                <a:latin typeface="ＭＳ Ｐゴシック"/>
              </a:rPr>
              <a:t>＋</a:t>
            </a:r>
            <a:r>
              <a:rPr lang="en-US" altLang="ja-JP" sz="554" dirty="0">
                <a:solidFill>
                  <a:prstClr val="black"/>
                </a:solidFill>
                <a:latin typeface="ＭＳ Ｐゴシック"/>
              </a:rPr>
              <a:t>33</a:t>
            </a:r>
            <a:r>
              <a:rPr lang="ja-JP" altLang="en-US" sz="554" dirty="0">
                <a:solidFill>
                  <a:prstClr val="black"/>
                </a:solidFill>
                <a:latin typeface="ＭＳ Ｐゴシック"/>
              </a:rPr>
              <a:t>％</a:t>
            </a:r>
            <a:r>
              <a:rPr lang="en-US" altLang="ja-JP" sz="554" dirty="0">
                <a:solidFill>
                  <a:prstClr val="black"/>
                </a:solidFill>
                <a:latin typeface="ＭＳ Ｐゴシック"/>
              </a:rPr>
              <a:t>)</a:t>
            </a:r>
          </a:p>
        </p:txBody>
      </p:sp>
      <p:sp>
        <p:nvSpPr>
          <p:cNvPr id="28" name="正方形/長方形 27"/>
          <p:cNvSpPr/>
          <p:nvPr/>
        </p:nvSpPr>
        <p:spPr>
          <a:xfrm>
            <a:off x="7207524" y="1705915"/>
            <a:ext cx="950831" cy="233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en-US" altLang="ja-JP" sz="554" dirty="0">
                <a:solidFill>
                  <a:prstClr val="black"/>
                </a:solidFill>
                <a:latin typeface="ＭＳ Ｐゴシック"/>
              </a:rPr>
              <a:t>(</a:t>
            </a:r>
            <a:r>
              <a:rPr lang="ja-JP" altLang="en-US" sz="554" dirty="0">
                <a:solidFill>
                  <a:prstClr val="black"/>
                </a:solidFill>
                <a:latin typeface="ＭＳ Ｐゴシック"/>
              </a:rPr>
              <a:t>＋</a:t>
            </a:r>
            <a:r>
              <a:rPr lang="en-US" altLang="ja-JP" sz="554" dirty="0">
                <a:solidFill>
                  <a:prstClr val="black"/>
                </a:solidFill>
                <a:latin typeface="ＭＳ Ｐゴシック"/>
              </a:rPr>
              <a:t>37</a:t>
            </a:r>
            <a:r>
              <a:rPr lang="ja-JP" altLang="en-US" sz="554" dirty="0">
                <a:solidFill>
                  <a:prstClr val="black"/>
                </a:solidFill>
                <a:latin typeface="ＭＳ Ｐゴシック"/>
              </a:rPr>
              <a:t>％</a:t>
            </a:r>
            <a:r>
              <a:rPr lang="en-US" altLang="ja-JP" sz="554" dirty="0">
                <a:solidFill>
                  <a:prstClr val="black"/>
                </a:solidFill>
                <a:latin typeface="ＭＳ Ｐゴシック"/>
              </a:rPr>
              <a:t>)</a:t>
            </a:r>
          </a:p>
        </p:txBody>
      </p:sp>
      <p:sp>
        <p:nvSpPr>
          <p:cNvPr id="5" name="テキスト ボックス 4"/>
          <p:cNvSpPr txBox="1"/>
          <p:nvPr/>
        </p:nvSpPr>
        <p:spPr>
          <a:xfrm>
            <a:off x="6609376" y="2782615"/>
            <a:ext cx="2437230" cy="184530"/>
          </a:xfrm>
          <a:prstGeom prst="rect">
            <a:avLst/>
          </a:prstGeom>
          <a:noFill/>
        </p:spPr>
        <p:txBody>
          <a:bodyPr wrap="square" lIns="84315" tIns="42160" rIns="84315" bIns="42160" rtlCol="0">
            <a:spAutoFit/>
          </a:bodyPr>
          <a:lstStyle/>
          <a:p>
            <a:r>
              <a:rPr lang="en-US" altLang="ja-JP" sz="646" dirty="0">
                <a:solidFill>
                  <a:prstClr val="black"/>
                </a:solidFill>
              </a:rPr>
              <a:t>※</a:t>
            </a:r>
            <a:r>
              <a:rPr lang="ja-JP" altLang="en-US" sz="646" dirty="0">
                <a:solidFill>
                  <a:prstClr val="black"/>
                </a:solidFill>
              </a:rPr>
              <a:t>国保連データより（事業所数は各年度４月）</a:t>
            </a:r>
          </a:p>
        </p:txBody>
      </p:sp>
      <p:sp>
        <p:nvSpPr>
          <p:cNvPr id="2" name="スライド番号プレースホルダー 1"/>
          <p:cNvSpPr>
            <a:spLocks noGrp="1"/>
          </p:cNvSpPr>
          <p:nvPr>
            <p:ph type="sldNum" sz="quarter" idx="12"/>
          </p:nvPr>
        </p:nvSpPr>
        <p:spPr>
          <a:xfrm>
            <a:off x="7031206" y="6536353"/>
            <a:ext cx="2057400" cy="365125"/>
          </a:xfrm>
        </p:spPr>
        <p:txBody>
          <a:bodyPr/>
          <a:lstStyle/>
          <a:p>
            <a:pPr>
              <a:defRPr/>
            </a:pPr>
            <a:fld id="{F90A3C79-1AFD-481B-B685-7933BCD0898B}" type="slidenum">
              <a:rPr lang="en-US" altLang="ja-JP" smtClean="0"/>
              <a:pPr>
                <a:defRPr/>
              </a:pPr>
              <a:t>113</a:t>
            </a:fld>
            <a:endParaRPr lang="en-US" altLang="ja-JP" dirty="0"/>
          </a:p>
        </p:txBody>
      </p:sp>
      <p:sp>
        <p:nvSpPr>
          <p:cNvPr id="29"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2536684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133890" y="4815580"/>
            <a:ext cx="8896032" cy="1737452"/>
          </a:xfrm>
          <a:prstGeom prst="rect">
            <a:avLst/>
          </a:prstGeom>
          <a:ln w="19050"/>
        </p:spPr>
        <p:style>
          <a:lnRef idx="2">
            <a:schemeClr val="accent1"/>
          </a:lnRef>
          <a:fillRef idx="1">
            <a:schemeClr val="lt1"/>
          </a:fillRef>
          <a:effectRef idx="0">
            <a:schemeClr val="accent1"/>
          </a:effectRef>
          <a:fontRef idx="minor">
            <a:schemeClr val="dk1"/>
          </a:fontRef>
        </p:style>
        <p:txBody>
          <a:bodyPr lIns="84315" tIns="42160" rIns="84315" bIns="42160" rtlCol="0" anchor="t" anchorCtr="0"/>
          <a:lstStyle/>
          <a:p>
            <a:pPr marL="245927" indent="-245927"/>
            <a:endParaRPr lang="en-US" altLang="ja-JP" sz="1477" dirty="0">
              <a:solidFill>
                <a:prstClr val="black"/>
              </a:solidFill>
              <a:latin typeface="ＭＳ Ｐゴシック"/>
            </a:endParaRPr>
          </a:p>
          <a:p>
            <a:pPr marL="245927" indent="-245927">
              <a:lnSpc>
                <a:spcPts val="1291"/>
              </a:lnSpc>
            </a:pPr>
            <a:endParaRPr lang="en-US" altLang="ja-JP" sz="1477" dirty="0">
              <a:solidFill>
                <a:prstClr val="black"/>
              </a:solidFill>
              <a:latin typeface="ＭＳ Ｐゴシック"/>
            </a:endParaRPr>
          </a:p>
          <a:p>
            <a:pPr marL="245927" indent="-245927"/>
            <a:r>
              <a:rPr lang="ja-JP" altLang="en-US" sz="1477" dirty="0">
                <a:solidFill>
                  <a:prstClr val="black"/>
                </a:solidFill>
                <a:latin typeface="ＭＳ Ｐゴシック"/>
              </a:rPr>
              <a:t>　</a:t>
            </a:r>
            <a:r>
              <a:rPr lang="ja-JP" altLang="en-US" sz="1477" b="1" dirty="0">
                <a:solidFill>
                  <a:prstClr val="black"/>
                </a:solidFill>
                <a:latin typeface="ＭＳ Ｐゴシック"/>
              </a:rPr>
              <a:t>○情報公表の先行実施</a:t>
            </a:r>
            <a:endParaRPr lang="en-US" altLang="ja-JP" sz="1477" b="1" dirty="0">
              <a:solidFill>
                <a:prstClr val="black"/>
              </a:solidFill>
              <a:latin typeface="ＭＳ Ｐゴシック"/>
            </a:endParaRPr>
          </a:p>
          <a:p>
            <a:pPr marL="332293" indent="-326440"/>
            <a:r>
              <a:rPr lang="ja-JP" altLang="en-US" sz="1385" dirty="0">
                <a:solidFill>
                  <a:prstClr val="black"/>
                </a:solidFill>
                <a:latin typeface="ＭＳ Ｐゴシック"/>
              </a:rPr>
              <a:t>　　　指定放課後等デイサービス事業者は支援の提供を開始するとき、支援内容（タイムスケジュール等）、ＢＳ（貸借対照表）やＰＬ（損益計算書）などの財務諸表等の情報を都道府県等に提供し、事業所のＨＰ等で公表に努めること。</a:t>
            </a:r>
          </a:p>
          <a:p>
            <a:pPr marL="332293" indent="-326440"/>
            <a:r>
              <a:rPr lang="ja-JP" altLang="en-US" sz="1385" dirty="0">
                <a:solidFill>
                  <a:prstClr val="black"/>
                </a:solidFill>
                <a:latin typeface="ＭＳ Ｐゴシック"/>
              </a:rPr>
              <a:t>　　　都道府県等は事業者に対して、支援内容や人員配置（職員の資格等）、財務諸表等の公表をすることを促すこと。</a:t>
            </a:r>
          </a:p>
        </p:txBody>
      </p:sp>
      <p:sp>
        <p:nvSpPr>
          <p:cNvPr id="3" name="角丸四角形 2"/>
          <p:cNvSpPr/>
          <p:nvPr/>
        </p:nvSpPr>
        <p:spPr>
          <a:xfrm>
            <a:off x="62917" y="116632"/>
            <a:ext cx="2581484" cy="265846"/>
          </a:xfrm>
          <a:prstGeom prst="roundRect">
            <a:avLst/>
          </a:prstGeom>
          <a:ln/>
        </p:spPr>
        <p:style>
          <a:lnRef idx="0">
            <a:schemeClr val="accent1"/>
          </a:lnRef>
          <a:fillRef idx="3">
            <a:schemeClr val="accent1"/>
          </a:fillRef>
          <a:effectRef idx="3">
            <a:schemeClr val="accent1"/>
          </a:effectRef>
          <a:fontRef idx="minor">
            <a:schemeClr val="lt1"/>
          </a:fontRef>
        </p:style>
        <p:txBody>
          <a:bodyPr lIns="84315" tIns="42160" rIns="84315" bIns="42160" rtlCol="0" anchor="ctr"/>
          <a:lstStyle/>
          <a:p>
            <a:r>
              <a:rPr lang="ja-JP" altLang="en-US" sz="1477" b="1" dirty="0">
                <a:solidFill>
                  <a:prstClr val="white"/>
                </a:solidFill>
                <a:latin typeface="ＭＳ ゴシック" panose="020B0609070205080204" pitchFamily="49" charset="-128"/>
                <a:ea typeface="ＭＳ ゴシック" panose="020B0609070205080204" pitchFamily="49" charset="-128"/>
              </a:rPr>
              <a:t>３　見直し概要</a:t>
            </a:r>
          </a:p>
        </p:txBody>
      </p:sp>
      <p:sp>
        <p:nvSpPr>
          <p:cNvPr id="8" name="正方形/長方形 7"/>
          <p:cNvSpPr/>
          <p:nvPr/>
        </p:nvSpPr>
        <p:spPr>
          <a:xfrm>
            <a:off x="72823" y="506974"/>
            <a:ext cx="9018166" cy="604605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t" anchorCtr="0"/>
          <a:lstStyle/>
          <a:p>
            <a:pPr marL="163949" indent="-163949" fontAlgn="auto">
              <a:spcBef>
                <a:spcPts val="0"/>
              </a:spcBef>
              <a:spcAft>
                <a:spcPts val="0"/>
              </a:spcAft>
            </a:pPr>
            <a:endParaRPr lang="en-US" altLang="ja-JP" sz="1385" dirty="0">
              <a:solidFill>
                <a:prstClr val="black"/>
              </a:solidFill>
              <a:latin typeface="ＭＳ Ｐゴシック"/>
            </a:endParaRPr>
          </a:p>
        </p:txBody>
      </p:sp>
      <p:grpSp>
        <p:nvGrpSpPr>
          <p:cNvPr id="9" name="グループ化 8"/>
          <p:cNvGrpSpPr/>
          <p:nvPr/>
        </p:nvGrpSpPr>
        <p:grpSpPr>
          <a:xfrm>
            <a:off x="133890" y="573425"/>
            <a:ext cx="8896032" cy="4087385"/>
            <a:chOff x="134316" y="616744"/>
            <a:chExt cx="9637368" cy="4943011"/>
          </a:xfrm>
        </p:grpSpPr>
        <p:sp>
          <p:nvSpPr>
            <p:cNvPr id="10" name="正方形/長方形 9"/>
            <p:cNvSpPr/>
            <p:nvPr/>
          </p:nvSpPr>
          <p:spPr>
            <a:xfrm>
              <a:off x="134316" y="616744"/>
              <a:ext cx="9637368" cy="4943011"/>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t" anchorCtr="0"/>
            <a:lstStyle/>
            <a:p>
              <a:endParaRPr lang="en-US" altLang="ja-JP" sz="1477" dirty="0">
                <a:solidFill>
                  <a:prstClr val="black"/>
                </a:solidFill>
                <a:latin typeface="ＭＳ Ｐゴシック"/>
              </a:endParaRPr>
            </a:p>
            <a:p>
              <a:endParaRPr lang="en-US" altLang="ja-JP" sz="738" dirty="0">
                <a:solidFill>
                  <a:prstClr val="black"/>
                </a:solidFill>
                <a:latin typeface="ＭＳ Ｐゴシック"/>
              </a:endParaRPr>
            </a:p>
            <a:p>
              <a:endParaRPr lang="en-US" altLang="ja-JP" sz="369" dirty="0">
                <a:solidFill>
                  <a:prstClr val="black"/>
                </a:solidFill>
                <a:latin typeface="ＭＳ Ｐゴシック"/>
              </a:endParaRPr>
            </a:p>
            <a:p>
              <a:r>
                <a:rPr lang="ja-JP" altLang="en-US" dirty="0">
                  <a:solidFill>
                    <a:prstClr val="black"/>
                  </a:solidFill>
                  <a:latin typeface="ＭＳ Ｐゴシック"/>
                </a:rPr>
                <a:t>（１）障害児支援等の経験者の配置</a:t>
              </a:r>
            </a:p>
            <a:p>
              <a:pPr>
                <a:lnSpc>
                  <a:spcPts val="554"/>
                </a:lnSpc>
              </a:pPr>
              <a:endParaRPr lang="en-US" altLang="ja-JP" sz="1477" dirty="0">
                <a:solidFill>
                  <a:prstClr val="black"/>
                </a:solidFill>
                <a:latin typeface="ＭＳ Ｐゴシック"/>
              </a:endParaRPr>
            </a:p>
            <a:p>
              <a:r>
                <a:rPr lang="ja-JP" altLang="en-US" sz="1477" dirty="0">
                  <a:solidFill>
                    <a:prstClr val="black"/>
                  </a:solidFill>
                  <a:latin typeface="ＭＳ Ｐゴシック"/>
                </a:rPr>
                <a:t>　</a:t>
              </a:r>
              <a:r>
                <a:rPr lang="ja-JP" altLang="en-US" sz="1477" b="1" dirty="0">
                  <a:solidFill>
                    <a:prstClr val="black"/>
                  </a:solidFill>
                  <a:latin typeface="ＭＳ Ｐゴシック"/>
                </a:rPr>
                <a:t>○児童発達支援管理責任者の資格要件の見直し（告示の改正）</a:t>
              </a:r>
              <a:endParaRPr lang="en-US" altLang="ja-JP" sz="1477" dirty="0">
                <a:solidFill>
                  <a:prstClr val="black"/>
                </a:solidFill>
                <a:latin typeface="ＭＳ Ｐゴシック"/>
              </a:endParaRPr>
            </a:p>
            <a:p>
              <a:r>
                <a:rPr lang="ja-JP" altLang="en-US" sz="1477" dirty="0">
                  <a:solidFill>
                    <a:prstClr val="black"/>
                  </a:solidFill>
                  <a:latin typeface="ＭＳ Ｐゴシック"/>
                </a:rPr>
                <a:t>　　　</a:t>
              </a:r>
              <a:r>
                <a:rPr lang="ja-JP" altLang="en-US" sz="1292" dirty="0">
                  <a:solidFill>
                    <a:prstClr val="black"/>
                  </a:solidFill>
                  <a:latin typeface="ＭＳ Ｐゴシック"/>
                </a:rPr>
                <a:t>現行の実務要件に</a:t>
              </a:r>
              <a:r>
                <a:rPr lang="ja-JP" altLang="en-US" sz="1292" u="sng" dirty="0">
                  <a:solidFill>
                    <a:srgbClr val="FF0000"/>
                  </a:solidFill>
                  <a:latin typeface="ＭＳ Ｐゴシック"/>
                </a:rPr>
                <a:t>保育所等の児童福祉に関する経験を追加</a:t>
              </a:r>
              <a:r>
                <a:rPr lang="ja-JP" altLang="en-US" sz="1292" dirty="0">
                  <a:solidFill>
                    <a:prstClr val="black"/>
                  </a:solidFill>
                  <a:latin typeface="ＭＳ Ｐゴシック"/>
                </a:rPr>
                <a:t>し、</a:t>
              </a:r>
              <a:r>
                <a:rPr lang="ja-JP" altLang="en-US" sz="1292" u="sng" dirty="0">
                  <a:solidFill>
                    <a:srgbClr val="FF0000"/>
                  </a:solidFill>
                  <a:latin typeface="ＭＳ Ｐゴシック"/>
                </a:rPr>
                <a:t>障害児・児童・障害者の支援の経験（３年</a:t>
              </a:r>
              <a:r>
                <a:rPr lang="ja-JP" altLang="en-US" sz="1292" u="sng" dirty="0" smtClean="0">
                  <a:solidFill>
                    <a:srgbClr val="FF0000"/>
                  </a:solidFill>
                  <a:latin typeface="ＭＳ Ｐゴシック"/>
                </a:rPr>
                <a:t>以</a:t>
              </a:r>
              <a:endParaRPr lang="en-US" altLang="ja-JP" sz="1292" u="sng" dirty="0" smtClean="0">
                <a:solidFill>
                  <a:srgbClr val="FF0000"/>
                </a:solidFill>
                <a:latin typeface="ＭＳ Ｐゴシック"/>
              </a:endParaRPr>
            </a:p>
            <a:p>
              <a:r>
                <a:rPr lang="ja-JP" altLang="en-US" sz="1292" dirty="0" smtClean="0">
                  <a:solidFill>
                    <a:srgbClr val="FF0000"/>
                  </a:solidFill>
                  <a:latin typeface="ＭＳ Ｐゴシック"/>
                </a:rPr>
                <a:t>　　　</a:t>
              </a:r>
              <a:r>
                <a:rPr lang="ja-JP" altLang="en-US" sz="1292" u="sng" dirty="0" smtClean="0">
                  <a:solidFill>
                    <a:srgbClr val="FF0000"/>
                  </a:solidFill>
                  <a:latin typeface="ＭＳ Ｐゴシック"/>
                </a:rPr>
                <a:t>上）を必須化</a:t>
              </a:r>
              <a:r>
                <a:rPr lang="ja-JP" altLang="en-US" sz="1292" dirty="0" smtClean="0">
                  <a:solidFill>
                    <a:prstClr val="black"/>
                  </a:solidFill>
                  <a:latin typeface="ＭＳ Ｐゴシック"/>
                </a:rPr>
                <a:t>する。</a:t>
              </a:r>
              <a:endParaRPr lang="en-US" altLang="ja-JP" sz="1292" dirty="0" smtClean="0">
                <a:solidFill>
                  <a:prstClr val="black"/>
                </a:solidFill>
                <a:latin typeface="ＭＳ Ｐゴシック"/>
              </a:endParaRPr>
            </a:p>
            <a:p>
              <a:pPr marL="327904"/>
              <a:r>
                <a:rPr lang="ja-JP" altLang="en-US" sz="1292" dirty="0">
                  <a:solidFill>
                    <a:prstClr val="black"/>
                  </a:solidFill>
                  <a:latin typeface="ＭＳ Ｐゴシック"/>
                </a:rPr>
                <a:t>　</a:t>
              </a:r>
              <a:r>
                <a:rPr lang="en-US" altLang="ja-JP" sz="1292" dirty="0">
                  <a:solidFill>
                    <a:prstClr val="black"/>
                  </a:solidFill>
                  <a:latin typeface="ＭＳ Ｐゴシック"/>
                </a:rPr>
                <a:t>※</a:t>
              </a:r>
              <a:r>
                <a:rPr lang="ja-JP" altLang="en-US" sz="1292" dirty="0">
                  <a:solidFill>
                    <a:prstClr val="black"/>
                  </a:solidFill>
                  <a:latin typeface="ＭＳ Ｐゴシック"/>
                </a:rPr>
                <a:t>既存の事業所は１年間の経過措置</a:t>
              </a:r>
              <a:endParaRPr lang="en-US" altLang="ja-JP" sz="1292" dirty="0">
                <a:solidFill>
                  <a:prstClr val="black"/>
                </a:solidFill>
                <a:latin typeface="ＭＳ Ｐゴシック"/>
              </a:endParaRPr>
            </a:p>
            <a:p>
              <a:pPr marL="327904">
                <a:lnSpc>
                  <a:spcPts val="738"/>
                </a:lnSpc>
              </a:pPr>
              <a:endParaRPr lang="en-US" altLang="ja-JP" sz="1477" dirty="0">
                <a:solidFill>
                  <a:prstClr val="black"/>
                </a:solidFill>
                <a:latin typeface="ＭＳ Ｐゴシック"/>
              </a:endParaRPr>
            </a:p>
            <a:p>
              <a:r>
                <a:rPr lang="ja-JP" altLang="en-US" sz="1477" dirty="0">
                  <a:solidFill>
                    <a:prstClr val="black"/>
                  </a:solidFill>
                  <a:latin typeface="ＭＳ Ｐゴシック"/>
                </a:rPr>
                <a:t>　</a:t>
              </a:r>
              <a:r>
                <a:rPr lang="ja-JP" altLang="en-US" sz="1477" b="1" dirty="0">
                  <a:solidFill>
                    <a:prstClr val="black"/>
                  </a:solidFill>
                  <a:latin typeface="ＭＳ Ｐゴシック"/>
                </a:rPr>
                <a:t>○人員配置基準の見直し（基準省令の改正）</a:t>
              </a:r>
              <a:endParaRPr lang="en-US" altLang="ja-JP" sz="1477" dirty="0">
                <a:solidFill>
                  <a:prstClr val="black"/>
                </a:solidFill>
                <a:latin typeface="ＭＳ Ｐゴシック"/>
              </a:endParaRPr>
            </a:p>
            <a:p>
              <a:pPr marL="4394"/>
              <a:r>
                <a:rPr lang="ja-JP" altLang="en-US" sz="1292" dirty="0">
                  <a:solidFill>
                    <a:prstClr val="black"/>
                  </a:solidFill>
                  <a:latin typeface="ＭＳ Ｐゴシック"/>
                </a:rPr>
                <a:t>　　　　人員配置基準上配置すべき職員を「指導員又は保育士」から</a:t>
              </a:r>
              <a:r>
                <a:rPr lang="ja-JP" altLang="en-US" sz="1292" u="sng" dirty="0">
                  <a:solidFill>
                    <a:srgbClr val="FF0000"/>
                  </a:solidFill>
                  <a:latin typeface="ＭＳ Ｐゴシック"/>
                </a:rPr>
                <a:t>「児童指導員、保育士又は障害福祉サービス経験　　　</a:t>
              </a:r>
              <a:endParaRPr lang="en-US" altLang="ja-JP" sz="1292" dirty="0">
                <a:solidFill>
                  <a:srgbClr val="FF0000"/>
                </a:solidFill>
                <a:latin typeface="ＭＳ Ｐゴシック"/>
              </a:endParaRPr>
            </a:p>
            <a:p>
              <a:pPr marL="4394"/>
              <a:r>
                <a:rPr lang="ja-JP" altLang="en-US" sz="1292" dirty="0">
                  <a:solidFill>
                    <a:srgbClr val="FF0000"/>
                  </a:solidFill>
                  <a:latin typeface="ＭＳ Ｐゴシック"/>
                </a:rPr>
                <a:t>　　　</a:t>
              </a:r>
              <a:r>
                <a:rPr lang="ja-JP" altLang="en-US" sz="1292" u="sng" dirty="0">
                  <a:solidFill>
                    <a:srgbClr val="FF0000"/>
                  </a:solidFill>
                  <a:latin typeface="ＭＳ Ｐゴシック"/>
                </a:rPr>
                <a:t>者＊に見直し</a:t>
              </a:r>
              <a:r>
                <a:rPr lang="ja-JP" altLang="en-US" sz="1292" dirty="0">
                  <a:solidFill>
                    <a:prstClr val="black"/>
                  </a:solidFill>
                  <a:latin typeface="ＭＳ Ｐゴシック"/>
                </a:rPr>
                <a:t>、そのうち、</a:t>
              </a:r>
              <a:r>
                <a:rPr lang="ja-JP" altLang="en-US" sz="1292" u="sng" dirty="0">
                  <a:solidFill>
                    <a:srgbClr val="FF0000"/>
                  </a:solidFill>
                  <a:latin typeface="ＭＳ Ｐゴシック"/>
                </a:rPr>
                <a:t>児童指導員又は保育士を半数以上</a:t>
              </a:r>
              <a:r>
                <a:rPr lang="ja-JP" altLang="en-US" sz="1292" dirty="0">
                  <a:solidFill>
                    <a:prstClr val="black"/>
                  </a:solidFill>
                  <a:latin typeface="ＭＳ Ｐゴシック"/>
                </a:rPr>
                <a:t>配置することとする。</a:t>
              </a:r>
              <a:endParaRPr lang="en-US" altLang="ja-JP" sz="1292" dirty="0">
                <a:solidFill>
                  <a:prstClr val="black"/>
                </a:solidFill>
                <a:latin typeface="ＭＳ Ｐゴシック"/>
              </a:endParaRPr>
            </a:p>
            <a:p>
              <a:pPr marL="4394"/>
              <a:r>
                <a:rPr lang="ja-JP" altLang="en-US" sz="1292" dirty="0">
                  <a:solidFill>
                    <a:prstClr val="black"/>
                  </a:solidFill>
                  <a:latin typeface="ＭＳ Ｐゴシック"/>
                </a:rPr>
                <a:t>　　　　＊２年以上障害福祉サービス事業に従事した者</a:t>
              </a:r>
              <a:endParaRPr lang="en-US" altLang="ja-JP" sz="1292" dirty="0">
                <a:solidFill>
                  <a:prstClr val="black"/>
                </a:solidFill>
                <a:latin typeface="ＭＳ Ｐゴシック"/>
              </a:endParaRPr>
            </a:p>
            <a:p>
              <a:pPr marL="4394"/>
              <a:r>
                <a:rPr lang="ja-JP" altLang="en-US" sz="1292" dirty="0">
                  <a:solidFill>
                    <a:prstClr val="black"/>
                  </a:solidFill>
                  <a:latin typeface="ＭＳ Ｐゴシック"/>
                </a:rPr>
                <a:t>　　　　</a:t>
              </a:r>
              <a:r>
                <a:rPr lang="en-US" altLang="ja-JP" sz="1292" dirty="0">
                  <a:solidFill>
                    <a:prstClr val="black"/>
                  </a:solidFill>
                  <a:latin typeface="ＭＳ Ｐゴシック"/>
                </a:rPr>
                <a:t>※</a:t>
              </a:r>
              <a:r>
                <a:rPr lang="ja-JP" altLang="en-US" sz="1292" dirty="0">
                  <a:solidFill>
                    <a:prstClr val="black"/>
                  </a:solidFill>
                  <a:latin typeface="ＭＳ Ｐゴシック"/>
                </a:rPr>
                <a:t>既存の事業所は１年間の経過措置</a:t>
              </a:r>
            </a:p>
            <a:p>
              <a:pPr>
                <a:lnSpc>
                  <a:spcPts val="738"/>
                </a:lnSpc>
              </a:pPr>
              <a:endParaRPr lang="en-US" altLang="ja-JP" sz="1477" dirty="0">
                <a:solidFill>
                  <a:prstClr val="black"/>
                </a:solidFill>
                <a:latin typeface="ＭＳ Ｐゴシック"/>
              </a:endParaRPr>
            </a:p>
            <a:p>
              <a:r>
                <a:rPr lang="ja-JP" altLang="en-US" dirty="0">
                  <a:solidFill>
                    <a:prstClr val="black"/>
                  </a:solidFill>
                  <a:latin typeface="ＭＳ Ｐゴシック"/>
                </a:rPr>
                <a:t>（２）放課後等デイサービスガイドラインの遵守及び自己評価結果公表の義務付け</a:t>
              </a:r>
            </a:p>
            <a:p>
              <a:pPr marL="4394">
                <a:lnSpc>
                  <a:spcPts val="554"/>
                </a:lnSpc>
              </a:pPr>
              <a:endParaRPr lang="en-US" altLang="ja-JP" sz="1477" dirty="0">
                <a:solidFill>
                  <a:prstClr val="black"/>
                </a:solidFill>
                <a:latin typeface="ＭＳ Ｐゴシック"/>
              </a:endParaRPr>
            </a:p>
            <a:p>
              <a:pPr marL="4394"/>
              <a:r>
                <a:rPr lang="ja-JP" altLang="en-US" sz="1477" dirty="0">
                  <a:solidFill>
                    <a:prstClr val="black"/>
                  </a:solidFill>
                  <a:latin typeface="ＭＳ Ｐゴシック"/>
                </a:rPr>
                <a:t>　</a:t>
              </a:r>
              <a:r>
                <a:rPr lang="ja-JP" altLang="en-US" sz="1477" b="1" dirty="0">
                  <a:solidFill>
                    <a:prstClr val="black"/>
                  </a:solidFill>
                  <a:latin typeface="ＭＳ Ｐゴシック"/>
                </a:rPr>
                <a:t>○運営基準の見直し（基準省令の改正）</a:t>
              </a:r>
              <a:endParaRPr lang="en-US" altLang="ja-JP" sz="1477" dirty="0">
                <a:solidFill>
                  <a:prstClr val="black"/>
                </a:solidFill>
                <a:latin typeface="ＭＳ Ｐゴシック"/>
              </a:endParaRPr>
            </a:p>
            <a:p>
              <a:pPr marL="663926" indent="-263493">
                <a:spcBef>
                  <a:spcPts val="0"/>
                </a:spcBef>
                <a:buFont typeface="Wingdings" panose="05000000000000000000" pitchFamily="2" charset="2"/>
                <a:buChar char="Ø"/>
              </a:pPr>
              <a:r>
                <a:rPr lang="ja-JP" altLang="en-US" sz="1292" dirty="0">
                  <a:solidFill>
                    <a:prstClr val="black"/>
                  </a:solidFill>
                  <a:latin typeface="ＭＳ Ｐゴシック"/>
                </a:rPr>
                <a:t>運営基準において、放課後等デイサービスガイドラインの内容に沿った評価項目を規定し、それに基づいた評価を行うことを義務付ける。</a:t>
              </a:r>
              <a:endParaRPr lang="en-US" altLang="ja-JP" sz="1292" dirty="0">
                <a:solidFill>
                  <a:prstClr val="black"/>
                </a:solidFill>
                <a:latin typeface="ＭＳ Ｐゴシック"/>
              </a:endParaRPr>
            </a:p>
            <a:p>
              <a:pPr marL="663926" indent="-263493">
                <a:spcBef>
                  <a:spcPts val="0"/>
                </a:spcBef>
                <a:buFont typeface="Wingdings" panose="05000000000000000000" pitchFamily="2" charset="2"/>
                <a:buChar char="Ø"/>
              </a:pPr>
              <a:r>
                <a:rPr lang="ja-JP" altLang="en-US" sz="1292" dirty="0">
                  <a:solidFill>
                    <a:prstClr val="black"/>
                  </a:solidFill>
                  <a:latin typeface="ＭＳ Ｐゴシック"/>
                </a:rPr>
                <a:t>質の評価及び改善の内容をおおむね１年に１回以上公表しなければならない旨規定</a:t>
              </a:r>
            </a:p>
          </p:txBody>
        </p:sp>
        <p:sp>
          <p:nvSpPr>
            <p:cNvPr id="11" name="正方形/長方形 10"/>
            <p:cNvSpPr/>
            <p:nvPr/>
          </p:nvSpPr>
          <p:spPr>
            <a:xfrm>
              <a:off x="200471" y="680864"/>
              <a:ext cx="5989935" cy="287766"/>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nchorCtr="0"/>
            <a:lstStyle/>
            <a:p>
              <a:r>
                <a:rPr lang="ja-JP" altLang="en-US" sz="1477" b="1" dirty="0">
                  <a:solidFill>
                    <a:prstClr val="black"/>
                  </a:solidFill>
                  <a:latin typeface="ＭＳ Ｐゴシック"/>
                </a:rPr>
                <a:t>１．指定基準等の見直しによる対応</a:t>
              </a:r>
              <a:r>
                <a:rPr lang="en-US" altLang="ja-JP" sz="1477" b="1" dirty="0">
                  <a:solidFill>
                    <a:prstClr val="black"/>
                  </a:solidFill>
                  <a:latin typeface="ＭＳ Ｐゴシック"/>
                </a:rPr>
                <a:t>【</a:t>
              </a:r>
              <a:r>
                <a:rPr lang="ja-JP" altLang="en-US" sz="1477" b="1" dirty="0">
                  <a:solidFill>
                    <a:prstClr val="black"/>
                  </a:solidFill>
                  <a:latin typeface="ＭＳ Ｐゴシック"/>
                </a:rPr>
                <a:t>平成２９年４月施行</a:t>
              </a:r>
              <a:r>
                <a:rPr lang="en-US" altLang="ja-JP" sz="1477" b="1" dirty="0">
                  <a:solidFill>
                    <a:prstClr val="black"/>
                  </a:solidFill>
                  <a:latin typeface="ＭＳ Ｐゴシック"/>
                </a:rPr>
                <a:t>】</a:t>
              </a:r>
            </a:p>
          </p:txBody>
        </p:sp>
      </p:grpSp>
      <p:sp>
        <p:nvSpPr>
          <p:cNvPr id="12" name="正方形/長方形 11"/>
          <p:cNvSpPr/>
          <p:nvPr/>
        </p:nvSpPr>
        <p:spPr>
          <a:xfrm>
            <a:off x="185070" y="4896584"/>
            <a:ext cx="4026890" cy="216288"/>
          </a:xfrm>
          <a:prstGeom prst="rect">
            <a:avLst/>
          </a:prstGeom>
          <a:ln/>
        </p:spPr>
        <p:style>
          <a:lnRef idx="1">
            <a:schemeClr val="accent5"/>
          </a:lnRef>
          <a:fillRef idx="2">
            <a:schemeClr val="accent5"/>
          </a:fillRef>
          <a:effectRef idx="1">
            <a:schemeClr val="accent5"/>
          </a:effectRef>
          <a:fontRef idx="minor">
            <a:schemeClr val="dk1"/>
          </a:fontRef>
        </p:style>
        <p:txBody>
          <a:bodyPr lIns="84315" tIns="42160" rIns="84315" bIns="42160" rtlCol="0" anchor="ctr" anchorCtr="0"/>
          <a:lstStyle/>
          <a:p>
            <a:r>
              <a:rPr lang="ja-JP" altLang="en-US" sz="1477" b="1" dirty="0">
                <a:solidFill>
                  <a:prstClr val="black"/>
                </a:solidFill>
                <a:latin typeface="ＭＳ Ｐゴシック"/>
              </a:rPr>
              <a:t>２．その他の対応</a:t>
            </a:r>
            <a:r>
              <a:rPr lang="en-US" altLang="ja-JP" sz="1477" b="1" dirty="0">
                <a:solidFill>
                  <a:prstClr val="black"/>
                </a:solidFill>
                <a:latin typeface="ＭＳ Ｐゴシック"/>
              </a:rPr>
              <a:t>【</a:t>
            </a:r>
            <a:r>
              <a:rPr lang="ja-JP" altLang="en-US" sz="1477" b="1" dirty="0">
                <a:solidFill>
                  <a:prstClr val="black"/>
                </a:solidFill>
                <a:latin typeface="ＭＳ Ｐゴシック"/>
              </a:rPr>
              <a:t>平成２９年４月～</a:t>
            </a:r>
            <a:r>
              <a:rPr lang="en-US" altLang="ja-JP" sz="1477" b="1" dirty="0">
                <a:solidFill>
                  <a:prstClr val="black"/>
                </a:solidFill>
                <a:latin typeface="ＭＳ Ｐゴシック"/>
              </a:rPr>
              <a:t>】</a:t>
            </a:r>
          </a:p>
        </p:txBody>
      </p:sp>
      <p:sp>
        <p:nvSpPr>
          <p:cNvPr id="2" name="スライド番号プレースホルダー 1"/>
          <p:cNvSpPr>
            <a:spLocks noGrp="1"/>
          </p:cNvSpPr>
          <p:nvPr>
            <p:ph type="sldNum" sz="quarter" idx="12"/>
          </p:nvPr>
        </p:nvSpPr>
        <p:spPr>
          <a:xfrm>
            <a:off x="6998908" y="6495126"/>
            <a:ext cx="2057400" cy="365125"/>
          </a:xfrm>
        </p:spPr>
        <p:txBody>
          <a:bodyPr/>
          <a:lstStyle/>
          <a:p>
            <a:pPr>
              <a:defRPr/>
            </a:pPr>
            <a:fld id="{F90A3C79-1AFD-481B-B685-7933BCD0898B}" type="slidenum">
              <a:rPr lang="en-US" altLang="ja-JP" smtClean="0"/>
              <a:pPr>
                <a:defRPr/>
              </a:pPr>
              <a:t>114</a:t>
            </a:fld>
            <a:endParaRPr lang="en-US" altLang="ja-JP" dirty="0"/>
          </a:p>
        </p:txBody>
      </p:sp>
      <p:sp>
        <p:nvSpPr>
          <p:cNvPr id="13"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14294840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684778" y="371430"/>
            <a:ext cx="7703680" cy="616329"/>
          </a:xfrm>
          <a:prstGeom prst="rect">
            <a:avLst/>
          </a:prstGeom>
          <a:solidFill>
            <a:srgbClr val="FFC000"/>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84315" tIns="42160" rIns="84315" bIns="42160" rtlCol="0" anchor="ctr"/>
          <a:lstStyle/>
          <a:p>
            <a:pPr algn="ctr"/>
            <a:r>
              <a:rPr lang="ja-JP" altLang="en-US" sz="2585" b="1" dirty="0">
                <a:solidFill>
                  <a:prstClr val="black">
                    <a:lumMod val="65000"/>
                    <a:lumOff val="35000"/>
                  </a:prstClr>
                </a:solidFill>
              </a:rPr>
              <a:t>「放課後等デイサービスガイドライン」の概要</a:t>
            </a:r>
            <a:endParaRPr lang="en-US" altLang="ja-JP" sz="2585" b="1" dirty="0">
              <a:solidFill>
                <a:prstClr val="black">
                  <a:lumMod val="65000"/>
                  <a:lumOff val="35000"/>
                </a:prstClr>
              </a:solidFill>
            </a:endParaRPr>
          </a:p>
        </p:txBody>
      </p:sp>
      <p:sp>
        <p:nvSpPr>
          <p:cNvPr id="2" name="正方形/長方形 1"/>
          <p:cNvSpPr/>
          <p:nvPr/>
        </p:nvSpPr>
        <p:spPr>
          <a:xfrm>
            <a:off x="291811" y="1102589"/>
            <a:ext cx="8657994" cy="1994068"/>
          </a:xfrm>
          <a:prstGeom prst="rect">
            <a:avLst/>
          </a:prstGeom>
          <a:solidFill>
            <a:schemeClr val="bg1">
              <a:lumMod val="95000"/>
            </a:schemeClr>
          </a:solidFill>
          <a:ln>
            <a:solidFill>
              <a:schemeClr val="tx2"/>
            </a:solidFill>
          </a:ln>
        </p:spPr>
        <p:style>
          <a:lnRef idx="1">
            <a:schemeClr val="accent1"/>
          </a:lnRef>
          <a:fillRef idx="2">
            <a:schemeClr val="accent1"/>
          </a:fillRef>
          <a:effectRef idx="1">
            <a:schemeClr val="accent1"/>
          </a:effectRef>
          <a:fontRef idx="minor">
            <a:schemeClr val="dk1"/>
          </a:fontRef>
        </p:style>
        <p:txBody>
          <a:bodyPr lIns="84315" tIns="42160" rIns="84315" bIns="42160" rtlCol="0" anchor="ctr"/>
          <a:lstStyle/>
          <a:p>
            <a:pPr algn="ctr"/>
            <a:endParaRPr lang="ja-JP" altLang="en-US">
              <a:solidFill>
                <a:prstClr val="black"/>
              </a:solidFill>
            </a:endParaRPr>
          </a:p>
        </p:txBody>
      </p:sp>
      <p:sp>
        <p:nvSpPr>
          <p:cNvPr id="3" name="正方形/長方形 2"/>
          <p:cNvSpPr/>
          <p:nvPr/>
        </p:nvSpPr>
        <p:spPr>
          <a:xfrm>
            <a:off x="393469" y="1377333"/>
            <a:ext cx="456442" cy="1320527"/>
          </a:xfrm>
          <a:prstGeom prst="rect">
            <a:avLst/>
          </a:prstGeom>
          <a:ln/>
        </p:spPr>
        <p:style>
          <a:lnRef idx="0">
            <a:schemeClr val="accent1"/>
          </a:lnRef>
          <a:fillRef idx="3">
            <a:schemeClr val="accent1"/>
          </a:fillRef>
          <a:effectRef idx="3">
            <a:schemeClr val="accent1"/>
          </a:effectRef>
          <a:fontRef idx="minor">
            <a:schemeClr val="lt1"/>
          </a:fontRef>
        </p:style>
        <p:txBody>
          <a:bodyPr lIns="84315" tIns="42160" rIns="84315" bIns="42160" rtlCol="0" anchor="ctr"/>
          <a:lstStyle/>
          <a:p>
            <a:pPr algn="ctr"/>
            <a:r>
              <a:rPr lang="ja-JP" altLang="en-US" b="1" dirty="0">
                <a:solidFill>
                  <a:prstClr val="white"/>
                </a:solidFill>
              </a:rPr>
              <a:t>総則</a:t>
            </a:r>
          </a:p>
        </p:txBody>
      </p:sp>
      <p:sp>
        <p:nvSpPr>
          <p:cNvPr id="5" name="角丸四角形 4"/>
          <p:cNvSpPr/>
          <p:nvPr/>
        </p:nvSpPr>
        <p:spPr>
          <a:xfrm>
            <a:off x="172743" y="3220281"/>
            <a:ext cx="8896130" cy="3200996"/>
          </a:xfrm>
          <a:prstGeom prst="roundRect">
            <a:avLst>
              <a:gd name="adj" fmla="val 3451"/>
            </a:avLst>
          </a:prstGeom>
          <a:ln/>
        </p:spPr>
        <p:style>
          <a:lnRef idx="2">
            <a:schemeClr val="accent1"/>
          </a:lnRef>
          <a:fillRef idx="1">
            <a:schemeClr val="lt1"/>
          </a:fillRef>
          <a:effectRef idx="0">
            <a:schemeClr val="accent1"/>
          </a:effectRef>
          <a:fontRef idx="minor">
            <a:schemeClr val="dk1"/>
          </a:fontRef>
        </p:style>
        <p:txBody>
          <a:bodyPr lIns="84315" tIns="42160" rIns="84315" bIns="42160" rtlCol="0" anchor="ctr"/>
          <a:lstStyle/>
          <a:p>
            <a:pPr algn="ctr"/>
            <a:endParaRPr lang="ja-JP" altLang="en-US">
              <a:solidFill>
                <a:prstClr val="black"/>
              </a:solidFill>
              <a:effectLst>
                <a:outerShdw blurRad="50800" dist="38100" dir="2700000" algn="tl" rotWithShape="0">
                  <a:prstClr val="black">
                    <a:alpha val="40000"/>
                  </a:prstClr>
                </a:outerShdw>
              </a:effectLst>
            </a:endParaRPr>
          </a:p>
        </p:txBody>
      </p:sp>
      <p:sp>
        <p:nvSpPr>
          <p:cNvPr id="29" name="正方形/長方形 28"/>
          <p:cNvSpPr/>
          <p:nvPr/>
        </p:nvSpPr>
        <p:spPr>
          <a:xfrm>
            <a:off x="6660276" y="3219126"/>
            <a:ext cx="2054436" cy="475775"/>
          </a:xfrm>
          <a:prstGeom prst="rect">
            <a:avLst/>
          </a:prstGeom>
          <a:ln/>
        </p:spPr>
        <p:style>
          <a:lnRef idx="0">
            <a:schemeClr val="accent1"/>
          </a:lnRef>
          <a:fillRef idx="3">
            <a:schemeClr val="accent1"/>
          </a:fillRef>
          <a:effectRef idx="3">
            <a:schemeClr val="accent1"/>
          </a:effectRef>
          <a:fontRef idx="minor">
            <a:schemeClr val="lt1"/>
          </a:fontRef>
        </p:style>
        <p:txBody>
          <a:bodyPr lIns="84315" tIns="42160" rIns="84315" bIns="42160" rtlCol="0" anchor="ctr"/>
          <a:lstStyle/>
          <a:p>
            <a:pPr algn="ctr"/>
            <a:r>
              <a:rPr lang="ja-JP" altLang="en-US" sz="1477" b="1" dirty="0">
                <a:solidFill>
                  <a:prstClr val="white"/>
                </a:solidFill>
              </a:rPr>
              <a:t>従業者向け</a:t>
            </a:r>
            <a:endParaRPr lang="en-US" altLang="ja-JP" sz="1477" b="1" dirty="0">
              <a:solidFill>
                <a:prstClr val="white"/>
              </a:solidFill>
            </a:endParaRPr>
          </a:p>
          <a:p>
            <a:pPr algn="ctr"/>
            <a:r>
              <a:rPr lang="ja-JP" altLang="en-US" sz="1477" b="1" dirty="0">
                <a:solidFill>
                  <a:prstClr val="white"/>
                </a:solidFill>
              </a:rPr>
              <a:t>ガイドライン</a:t>
            </a:r>
            <a:endParaRPr lang="en-US" altLang="ja-JP" sz="1477" b="1" dirty="0">
              <a:solidFill>
                <a:prstClr val="white"/>
              </a:solidFill>
            </a:endParaRPr>
          </a:p>
        </p:txBody>
      </p:sp>
      <p:sp>
        <p:nvSpPr>
          <p:cNvPr id="28" name="正方形/長方形 27"/>
          <p:cNvSpPr/>
          <p:nvPr/>
        </p:nvSpPr>
        <p:spPr>
          <a:xfrm>
            <a:off x="3458494" y="3219126"/>
            <a:ext cx="2520280" cy="475775"/>
          </a:xfrm>
          <a:prstGeom prst="rect">
            <a:avLst/>
          </a:prstGeom>
          <a:ln/>
        </p:spPr>
        <p:style>
          <a:lnRef idx="0">
            <a:schemeClr val="accent1"/>
          </a:lnRef>
          <a:fillRef idx="3">
            <a:schemeClr val="accent1"/>
          </a:fillRef>
          <a:effectRef idx="3">
            <a:schemeClr val="accent1"/>
          </a:effectRef>
          <a:fontRef idx="minor">
            <a:schemeClr val="lt1"/>
          </a:fontRef>
        </p:style>
        <p:txBody>
          <a:bodyPr lIns="84315" tIns="42160" rIns="84315" bIns="42160" rtlCol="0" anchor="ctr"/>
          <a:lstStyle/>
          <a:p>
            <a:pPr algn="ctr"/>
            <a:r>
              <a:rPr lang="ja-JP" altLang="en-US" sz="1477" b="1" dirty="0">
                <a:solidFill>
                  <a:prstClr val="white"/>
                </a:solidFill>
              </a:rPr>
              <a:t>児童発達支援管理責任者</a:t>
            </a:r>
            <a:endParaRPr lang="en-US" altLang="ja-JP" sz="1477" b="1" dirty="0">
              <a:solidFill>
                <a:prstClr val="white"/>
              </a:solidFill>
            </a:endParaRPr>
          </a:p>
          <a:p>
            <a:pPr algn="ctr"/>
            <a:r>
              <a:rPr lang="ja-JP" altLang="en-US" sz="1477" b="1" dirty="0">
                <a:solidFill>
                  <a:prstClr val="white"/>
                </a:solidFill>
              </a:rPr>
              <a:t>向けガイドライン</a:t>
            </a:r>
          </a:p>
        </p:txBody>
      </p:sp>
      <p:sp>
        <p:nvSpPr>
          <p:cNvPr id="27" name="正方形/長方形 26"/>
          <p:cNvSpPr/>
          <p:nvPr/>
        </p:nvSpPr>
        <p:spPr>
          <a:xfrm>
            <a:off x="412305" y="3219126"/>
            <a:ext cx="2386067" cy="475775"/>
          </a:xfrm>
          <a:prstGeom prst="rect">
            <a:avLst/>
          </a:prstGeom>
          <a:ln/>
        </p:spPr>
        <p:style>
          <a:lnRef idx="0">
            <a:schemeClr val="accent1"/>
          </a:lnRef>
          <a:fillRef idx="3">
            <a:schemeClr val="accent1"/>
          </a:fillRef>
          <a:effectRef idx="3">
            <a:schemeClr val="accent1"/>
          </a:effectRef>
          <a:fontRef idx="minor">
            <a:schemeClr val="lt1"/>
          </a:fontRef>
        </p:style>
        <p:txBody>
          <a:bodyPr lIns="84315" tIns="42160" rIns="84315" bIns="42160" rtlCol="0" anchor="ctr"/>
          <a:lstStyle/>
          <a:p>
            <a:pPr algn="ctr"/>
            <a:r>
              <a:rPr lang="ja-JP" altLang="en-US" sz="1477" b="1" dirty="0">
                <a:solidFill>
                  <a:prstClr val="white"/>
                </a:solidFill>
              </a:rPr>
              <a:t>設置者・管理者向け</a:t>
            </a:r>
            <a:endParaRPr lang="en-US" altLang="ja-JP" sz="1477" b="1" dirty="0">
              <a:solidFill>
                <a:prstClr val="white"/>
              </a:solidFill>
            </a:endParaRPr>
          </a:p>
          <a:p>
            <a:pPr algn="ctr"/>
            <a:r>
              <a:rPr lang="ja-JP" altLang="en-US" sz="1477" b="1" dirty="0">
                <a:solidFill>
                  <a:prstClr val="white"/>
                </a:solidFill>
              </a:rPr>
              <a:t>ガイドライン</a:t>
            </a:r>
          </a:p>
        </p:txBody>
      </p:sp>
      <p:sp>
        <p:nvSpPr>
          <p:cNvPr id="10" name="テキスト ボックス 9"/>
          <p:cNvSpPr txBox="1"/>
          <p:nvPr/>
        </p:nvSpPr>
        <p:spPr>
          <a:xfrm>
            <a:off x="971600" y="1204444"/>
            <a:ext cx="7743068" cy="1830173"/>
          </a:xfrm>
          <a:prstGeom prst="rect">
            <a:avLst/>
          </a:prstGeom>
          <a:noFill/>
          <a:ln w="12700">
            <a:solidFill>
              <a:schemeClr val="tx2"/>
            </a:solidFill>
            <a:prstDash val="lgDash"/>
          </a:ln>
        </p:spPr>
        <p:txBody>
          <a:bodyPr wrap="square" lIns="84315" tIns="42160" rIns="84315" bIns="42160" rtlCol="0">
            <a:spAutoFit/>
          </a:bodyPr>
          <a:lstStyle/>
          <a:p>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77"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77"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ガイドラインの趣旨</a:t>
            </a:r>
            <a:endParaRPr lang="en-US" altLang="ja-JP" sz="1477"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77"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放課後等デイサービスの基本的役割</a:t>
            </a:r>
            <a:endParaRPr lang="en-US" altLang="ja-JP" sz="1477"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Aft>
                <a:spcPts val="554"/>
              </a:spcAft>
            </a:pP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子どもの最善の利益の保障／共生社会の実現に向けた後方支援／保護者支援</a:t>
            </a:r>
            <a:endParaRPr lang="en-US" altLang="ja-JP"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77"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放課後等デイサービスの提供に当たっての基本的姿勢と基本活動</a:t>
            </a:r>
            <a:endParaRPr lang="en-US" altLang="ja-JP" sz="1477"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Aft>
                <a:spcPts val="554"/>
              </a:spcAft>
            </a:pP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基本活動：　自立支援と日常生活の充実のための活動／創作活動／地域交流／余暇の提供　等</a:t>
            </a:r>
            <a:endParaRPr lang="en-US" altLang="ja-JP"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77"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事業所が適切な放課後等デイサービスを提供するために必要な組織運営管理</a:t>
            </a:r>
            <a:endParaRPr lang="en-US" altLang="ja-JP" sz="1477"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426152" y="3894313"/>
            <a:ext cx="8302366" cy="2319153"/>
          </a:xfrm>
          <a:prstGeom prst="rect">
            <a:avLst/>
          </a:prstGeom>
          <a:noFill/>
          <a:ln w="28575">
            <a:solidFill>
              <a:schemeClr val="tx2"/>
            </a:solidFill>
            <a:prstDash val="dash"/>
          </a:ln>
        </p:spPr>
        <p:txBody>
          <a:bodyPr wrap="square" lIns="84315" tIns="42160" rIns="84315" bIns="42160" rtlCol="0">
            <a:spAutoFit/>
          </a:bodyPr>
          <a:lstStyle/>
          <a:p>
            <a:pPr>
              <a:spcAft>
                <a:spcPts val="554"/>
              </a:spcAft>
            </a:pP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77"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77"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子どものニーズに応じた適切な支援の提供と支援の質の向上</a:t>
            </a:r>
            <a:endParaRPr lang="en-US" altLang="ja-JP" sz="1477"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環境・体制整備／ＰＤＣＡサイクルによる適切な事業所の管理</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従業者等の知識・技術の向上／関係機関・団体や保護者との連携　等</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Bef>
                <a:spcPts val="1108"/>
              </a:spcBef>
            </a:pP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77"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子どもと保護者に対する説明責任等</a:t>
            </a:r>
            <a:endParaRPr lang="en-US" altLang="ja-JP" sz="1477"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運営規程の周知／子どもと保護者に対する支援利用申込時の説明／保護者に対する相談支援等</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苦情解決対応／適切な情報伝達手段の確保／地域に開かれた事業運営　等</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Bef>
                <a:spcPts val="1108"/>
              </a:spcBef>
            </a:pP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77"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緊急時の対応と法令遵守等</a:t>
            </a:r>
            <a:endParaRPr lang="en-US" altLang="ja-JP" sz="1477"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緊急時対応／非常災害・防犯対策／虐待防止／身体拘束への対応</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衛生・健康管理／安全確保／秘密保持等　等</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a:xfrm>
            <a:off x="7079312" y="6492875"/>
            <a:ext cx="2057400" cy="365125"/>
          </a:xfrm>
        </p:spPr>
        <p:txBody>
          <a:bodyPr/>
          <a:lstStyle/>
          <a:p>
            <a:pPr>
              <a:defRPr/>
            </a:pPr>
            <a:fld id="{804D6B79-3AEB-42FE-A736-A41F7AEA0445}" type="slidenum">
              <a:rPr lang="en-US" altLang="ja-JP" smtClean="0"/>
              <a:pPr>
                <a:defRPr/>
              </a:pPr>
              <a:t>115</a:t>
            </a:fld>
            <a:endParaRPr lang="en-US" altLang="ja-JP"/>
          </a:p>
        </p:txBody>
      </p:sp>
      <p:sp>
        <p:nvSpPr>
          <p:cNvPr id="13"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59721830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95969" y="581914"/>
            <a:ext cx="8981566" cy="731158"/>
          </a:xfrm>
          <a:prstGeom prst="round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738" dirty="0">
              <a:solidFill>
                <a:prstClr val="black"/>
              </a:solidFill>
            </a:endParaRPr>
          </a:p>
          <a:p>
            <a:r>
              <a:rPr lang="ja-JP" altLang="en-US" sz="1200" dirty="0">
                <a:solidFill>
                  <a:prstClr val="black"/>
                </a:solidFill>
              </a:rPr>
              <a:t>○　児童発達支援は、平成２４年４月に約１，７００か所であったが、平成２９年１月には約４，７００か所へと増加している。このような中、支援の質の確保及びその向上を図る必要がある。このため、児童発達支援が提供すべき支援の内容を示し、支援の一定の質を担保するための全国共通の枠組みとして策定、公表。（平成</a:t>
            </a:r>
            <a:r>
              <a:rPr lang="en-US" altLang="ja-JP" sz="1200" dirty="0">
                <a:solidFill>
                  <a:prstClr val="black"/>
                </a:solidFill>
              </a:rPr>
              <a:t>29</a:t>
            </a:r>
            <a:r>
              <a:rPr lang="ja-JP" altLang="en-US" sz="1200" dirty="0">
                <a:solidFill>
                  <a:prstClr val="black"/>
                </a:solidFill>
              </a:rPr>
              <a:t>年</a:t>
            </a:r>
            <a:r>
              <a:rPr lang="en-US" altLang="ja-JP" sz="1200" dirty="0">
                <a:solidFill>
                  <a:prstClr val="black"/>
                </a:solidFill>
              </a:rPr>
              <a:t>7</a:t>
            </a:r>
            <a:r>
              <a:rPr lang="ja-JP" altLang="en-US" sz="1200" dirty="0">
                <a:solidFill>
                  <a:prstClr val="black"/>
                </a:solidFill>
              </a:rPr>
              <a:t>月</a:t>
            </a:r>
            <a:r>
              <a:rPr lang="en-US" altLang="ja-JP" sz="1200" dirty="0">
                <a:solidFill>
                  <a:prstClr val="black"/>
                </a:solidFill>
              </a:rPr>
              <a:t>24</a:t>
            </a:r>
            <a:r>
              <a:rPr lang="ja-JP" altLang="en-US" sz="1200" dirty="0">
                <a:solidFill>
                  <a:prstClr val="black"/>
                </a:solidFill>
              </a:rPr>
              <a:t>日付障発</a:t>
            </a:r>
            <a:r>
              <a:rPr lang="en-US" altLang="ja-JP" sz="1200" dirty="0">
                <a:solidFill>
                  <a:prstClr val="black"/>
                </a:solidFill>
              </a:rPr>
              <a:t>0724</a:t>
            </a:r>
            <a:r>
              <a:rPr lang="ja-JP" altLang="en-US" sz="1200" dirty="0">
                <a:solidFill>
                  <a:prstClr val="black"/>
                </a:solidFill>
              </a:rPr>
              <a:t>第１号）</a:t>
            </a:r>
          </a:p>
        </p:txBody>
      </p:sp>
      <p:sp>
        <p:nvSpPr>
          <p:cNvPr id="3" name="正方形/長方形 2"/>
          <p:cNvSpPr/>
          <p:nvPr/>
        </p:nvSpPr>
        <p:spPr>
          <a:xfrm>
            <a:off x="67426" y="382510"/>
            <a:ext cx="1646410" cy="269871"/>
          </a:xfrm>
          <a:prstGeom prst="rect">
            <a:avLst/>
          </a:prstGeom>
          <a:gradFill>
            <a:gsLst>
              <a:gs pos="0">
                <a:srgbClr val="FFC000"/>
              </a:gs>
              <a:gs pos="51000">
                <a:schemeClr val="accent6">
                  <a:lumMod val="20000"/>
                  <a:lumOff val="80000"/>
                </a:schemeClr>
              </a:gs>
              <a:gs pos="100000">
                <a:schemeClr val="accent6">
                  <a:lumMod val="20000"/>
                  <a:lumOff val="8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prstClr val="black"/>
                </a:solidFill>
              </a:rPr>
              <a:t>ガイドラインの策定</a:t>
            </a:r>
          </a:p>
        </p:txBody>
      </p:sp>
      <p:sp>
        <p:nvSpPr>
          <p:cNvPr id="6" name="正方形/長方形 5"/>
          <p:cNvSpPr/>
          <p:nvPr/>
        </p:nvSpPr>
        <p:spPr>
          <a:xfrm>
            <a:off x="95969" y="1313072"/>
            <a:ext cx="8981566" cy="5092830"/>
          </a:xfrm>
          <a:prstGeom prst="rect">
            <a:avLst/>
          </a:prstGeom>
          <a:solidFill>
            <a:schemeClr val="accent6">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 name="正方形/長方形 7"/>
          <p:cNvSpPr/>
          <p:nvPr/>
        </p:nvSpPr>
        <p:spPr>
          <a:xfrm>
            <a:off x="219388" y="1428856"/>
            <a:ext cx="8806057" cy="688843"/>
          </a:xfrm>
          <a:prstGeom prst="rect">
            <a:avLst/>
          </a:prstGeom>
          <a:solidFill>
            <a:schemeClr val="accent5">
              <a:lumMod val="20000"/>
              <a:lumOff val="80000"/>
              <a:alpha val="5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endParaRPr lang="en-US" altLang="ja-JP" sz="1292" dirty="0">
              <a:solidFill>
                <a:prstClr val="black"/>
              </a:solidFill>
            </a:endParaRPr>
          </a:p>
          <a:p>
            <a:r>
              <a:rPr lang="ja-JP" altLang="en-US" sz="1292" dirty="0">
                <a:solidFill>
                  <a:prstClr val="black"/>
                </a:solidFill>
              </a:rPr>
              <a:t>　児童発達支援について、障害のある子ども本人やその家族に対して質の高い児童発達支援を提供するため、児童発達支援センター等における児童発達支援の内容や運営及びこれに関する事項を定める。</a:t>
            </a:r>
            <a:endParaRPr lang="en-US" altLang="ja-JP" sz="1292" dirty="0">
              <a:solidFill>
                <a:prstClr val="black"/>
              </a:solidFill>
            </a:endParaRPr>
          </a:p>
        </p:txBody>
      </p:sp>
      <p:sp>
        <p:nvSpPr>
          <p:cNvPr id="14" name="正方形/長方形 13"/>
          <p:cNvSpPr/>
          <p:nvPr/>
        </p:nvSpPr>
        <p:spPr>
          <a:xfrm>
            <a:off x="185051" y="1356679"/>
            <a:ext cx="1794662" cy="288738"/>
          </a:xfrm>
          <a:prstGeom prst="rect">
            <a:avLst/>
          </a:prstGeom>
          <a:gradFill>
            <a:gsLst>
              <a:gs pos="0">
                <a:srgbClr val="FFC000"/>
              </a:gs>
              <a:gs pos="51000">
                <a:schemeClr val="accent6">
                  <a:lumMod val="20000"/>
                  <a:lumOff val="80000"/>
                </a:schemeClr>
              </a:gs>
              <a:gs pos="100000">
                <a:schemeClr val="accent6">
                  <a:lumMod val="20000"/>
                  <a:lumOff val="8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prstClr val="black"/>
                </a:solidFill>
              </a:rPr>
              <a:t>ガイドラインの目的</a:t>
            </a:r>
          </a:p>
        </p:txBody>
      </p:sp>
      <p:sp>
        <p:nvSpPr>
          <p:cNvPr id="30" name="正方形/長方形 29"/>
          <p:cNvSpPr/>
          <p:nvPr/>
        </p:nvSpPr>
        <p:spPr>
          <a:xfrm>
            <a:off x="219388" y="2285982"/>
            <a:ext cx="8806057" cy="1626792"/>
          </a:xfrm>
          <a:prstGeom prst="rect">
            <a:avLst/>
          </a:prstGeom>
          <a:solidFill>
            <a:schemeClr val="accent5">
              <a:lumMod val="20000"/>
              <a:lumOff val="80000"/>
              <a:alpha val="5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endParaRPr lang="en-US" altLang="ja-JP" sz="1108" dirty="0">
              <a:solidFill>
                <a:prstClr val="black"/>
              </a:solidFill>
            </a:endParaRPr>
          </a:p>
          <a:p>
            <a:r>
              <a:rPr lang="ja-JP" altLang="en-US" sz="1108" dirty="0">
                <a:solidFill>
                  <a:prstClr val="black"/>
                </a:solidFill>
              </a:rPr>
              <a:t>　児童発達支援は、大別すると「発達支援（本人支援及び移行支援）」、「家庭支援」及び「地域支援」からなる。</a:t>
            </a:r>
            <a:endParaRPr lang="en-US" altLang="ja-JP" sz="1108" dirty="0">
              <a:solidFill>
                <a:prstClr val="black"/>
              </a:solidFill>
            </a:endParaRPr>
          </a:p>
          <a:p>
            <a:r>
              <a:rPr lang="ja-JP" altLang="en-US" sz="1108" dirty="0">
                <a:solidFill>
                  <a:prstClr val="black"/>
                </a:solidFill>
              </a:rPr>
              <a:t>　</a:t>
            </a:r>
            <a:r>
              <a:rPr lang="en-US" altLang="ja-JP" sz="1108" dirty="0">
                <a:solidFill>
                  <a:prstClr val="black"/>
                </a:solidFill>
              </a:rPr>
              <a:t>【</a:t>
            </a:r>
            <a:r>
              <a:rPr lang="ja-JP" altLang="en-US" sz="1108" dirty="0">
                <a:solidFill>
                  <a:prstClr val="black"/>
                </a:solidFill>
              </a:rPr>
              <a:t>本人支援</a:t>
            </a:r>
            <a:r>
              <a:rPr lang="en-US" altLang="ja-JP" sz="1108" dirty="0">
                <a:solidFill>
                  <a:prstClr val="black"/>
                </a:solidFill>
              </a:rPr>
              <a:t>】</a:t>
            </a:r>
            <a:r>
              <a:rPr lang="ja-JP" altLang="en-US" sz="1108" dirty="0">
                <a:solidFill>
                  <a:prstClr val="black"/>
                </a:solidFill>
              </a:rPr>
              <a:t>障害のある子どもの発達の側面から、「健康・生活」、「運動・感覚」、「認知・行動」、「言語・コミュニケーション」、「人間関係・社会性」　の５領域において、将来、日常生活や社会生活を円滑に営めるようにすることを大きな目標として支援。</a:t>
            </a:r>
            <a:endParaRPr lang="en-US" altLang="ja-JP" sz="1108" dirty="0">
              <a:solidFill>
                <a:prstClr val="black"/>
              </a:solidFill>
            </a:endParaRPr>
          </a:p>
          <a:p>
            <a:r>
              <a:rPr lang="ja-JP" altLang="en-US" sz="1108" dirty="0">
                <a:solidFill>
                  <a:prstClr val="black"/>
                </a:solidFill>
              </a:rPr>
              <a:t>　</a:t>
            </a:r>
            <a:r>
              <a:rPr lang="en-US" altLang="ja-JP" sz="1108" dirty="0">
                <a:solidFill>
                  <a:prstClr val="black"/>
                </a:solidFill>
              </a:rPr>
              <a:t>【</a:t>
            </a:r>
            <a:r>
              <a:rPr lang="ja-JP" altLang="en-US" sz="1108" dirty="0">
                <a:solidFill>
                  <a:prstClr val="black"/>
                </a:solidFill>
              </a:rPr>
              <a:t>移行支援</a:t>
            </a:r>
            <a:r>
              <a:rPr lang="en-US" altLang="ja-JP" sz="1108" dirty="0">
                <a:solidFill>
                  <a:prstClr val="black"/>
                </a:solidFill>
              </a:rPr>
              <a:t>】</a:t>
            </a:r>
            <a:r>
              <a:rPr lang="ja-JP" altLang="en-US" sz="1108" dirty="0">
                <a:solidFill>
                  <a:prstClr val="black"/>
                </a:solidFill>
              </a:rPr>
              <a:t>障害の有無にかかわらず、全ての子どもが共に成長できるよう、可能な限り、地域の保育、教育等の支援を受けられるようにし、かつ同年代の子どもとの仲間作りを図っていくこと。</a:t>
            </a:r>
            <a:endParaRPr lang="en-US" altLang="ja-JP" sz="1108" dirty="0">
              <a:solidFill>
                <a:prstClr val="black"/>
              </a:solidFill>
            </a:endParaRPr>
          </a:p>
          <a:p>
            <a:r>
              <a:rPr lang="ja-JP" altLang="en-US" sz="1108" dirty="0">
                <a:solidFill>
                  <a:prstClr val="black"/>
                </a:solidFill>
              </a:rPr>
              <a:t>　</a:t>
            </a:r>
            <a:r>
              <a:rPr lang="en-US" altLang="ja-JP" sz="1108" dirty="0">
                <a:solidFill>
                  <a:prstClr val="black"/>
                </a:solidFill>
              </a:rPr>
              <a:t>【</a:t>
            </a:r>
            <a:r>
              <a:rPr lang="ja-JP" altLang="en-US" sz="1108" dirty="0">
                <a:solidFill>
                  <a:prstClr val="black"/>
                </a:solidFill>
              </a:rPr>
              <a:t>家族支援</a:t>
            </a:r>
            <a:r>
              <a:rPr lang="en-US" altLang="ja-JP" sz="1108" dirty="0">
                <a:solidFill>
                  <a:prstClr val="black"/>
                </a:solidFill>
              </a:rPr>
              <a:t>】</a:t>
            </a:r>
            <a:r>
              <a:rPr lang="ja-JP" altLang="en-US" sz="1108" dirty="0">
                <a:solidFill>
                  <a:prstClr val="black"/>
                </a:solidFill>
              </a:rPr>
              <a:t>家族が安心して子育てを行うことが出来るよう、さまざまな家族の負担を軽減していくための物理的及び心理的支援等。</a:t>
            </a:r>
            <a:endParaRPr lang="en-US" altLang="ja-JP" sz="1108" dirty="0">
              <a:solidFill>
                <a:prstClr val="black"/>
              </a:solidFill>
            </a:endParaRPr>
          </a:p>
          <a:p>
            <a:r>
              <a:rPr lang="ja-JP" altLang="en-US" sz="1108" dirty="0">
                <a:solidFill>
                  <a:prstClr val="black"/>
                </a:solidFill>
              </a:rPr>
              <a:t>　</a:t>
            </a:r>
            <a:r>
              <a:rPr lang="en-US" altLang="ja-JP" sz="1108" dirty="0">
                <a:solidFill>
                  <a:prstClr val="black"/>
                </a:solidFill>
              </a:rPr>
              <a:t>【</a:t>
            </a:r>
            <a:r>
              <a:rPr lang="ja-JP" altLang="en-US" sz="1108" dirty="0">
                <a:solidFill>
                  <a:prstClr val="black"/>
                </a:solidFill>
              </a:rPr>
              <a:t>地域支援</a:t>
            </a:r>
            <a:r>
              <a:rPr lang="en-US" altLang="ja-JP" sz="1108" dirty="0">
                <a:solidFill>
                  <a:prstClr val="black"/>
                </a:solidFill>
              </a:rPr>
              <a:t>】</a:t>
            </a:r>
            <a:r>
              <a:rPr lang="ja-JP" altLang="en-US" sz="1108" dirty="0">
                <a:solidFill>
                  <a:prstClr val="black"/>
                </a:solidFill>
              </a:rPr>
              <a:t>支援を利用する子どもが地域で適切な支援を受けられるよう、関係機関等と連携すること。また、地域の子育て支援力を高めるためのネットワークを構築すること。</a:t>
            </a:r>
          </a:p>
        </p:txBody>
      </p:sp>
      <p:sp>
        <p:nvSpPr>
          <p:cNvPr id="18" name="正方形/長方形 17"/>
          <p:cNvSpPr/>
          <p:nvPr/>
        </p:nvSpPr>
        <p:spPr>
          <a:xfrm>
            <a:off x="185058" y="2154306"/>
            <a:ext cx="2658757" cy="288738"/>
          </a:xfrm>
          <a:prstGeom prst="rect">
            <a:avLst/>
          </a:prstGeom>
          <a:gradFill>
            <a:gsLst>
              <a:gs pos="0">
                <a:srgbClr val="FFC000"/>
              </a:gs>
              <a:gs pos="51000">
                <a:schemeClr val="accent6">
                  <a:lumMod val="20000"/>
                  <a:lumOff val="80000"/>
                </a:schemeClr>
              </a:gs>
              <a:gs pos="100000">
                <a:schemeClr val="accent6">
                  <a:lumMod val="20000"/>
                  <a:lumOff val="8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prstClr val="black"/>
                </a:solidFill>
              </a:rPr>
              <a:t>児童発達支援の提供すべき支援</a:t>
            </a:r>
          </a:p>
        </p:txBody>
      </p:sp>
      <p:sp>
        <p:nvSpPr>
          <p:cNvPr id="40" name="正方形/長方形 39"/>
          <p:cNvSpPr/>
          <p:nvPr/>
        </p:nvSpPr>
        <p:spPr>
          <a:xfrm>
            <a:off x="219388" y="4038299"/>
            <a:ext cx="8806057" cy="632161"/>
          </a:xfrm>
          <a:prstGeom prst="rect">
            <a:avLst/>
          </a:prstGeom>
          <a:solidFill>
            <a:schemeClr val="accent5">
              <a:lumMod val="20000"/>
              <a:lumOff val="80000"/>
              <a:alpha val="5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endParaRPr lang="en-US" altLang="ja-JP" sz="1292" dirty="0">
              <a:solidFill>
                <a:prstClr val="black"/>
              </a:solidFill>
            </a:endParaRPr>
          </a:p>
          <a:p>
            <a:r>
              <a:rPr lang="ja-JP" altLang="en-US" sz="1108" dirty="0">
                <a:solidFill>
                  <a:prstClr val="black"/>
                </a:solidFill>
              </a:rPr>
              <a:t>　障害のある子どもや保護者の生活全般における支援ニーズとそれに基づいた総合的な支援計画を把握し、具体的な支援内容を検討し実施する。　障害児支援利用計画と整合性のある児童発達支援計画を作成し、児童発達支援を実施する。</a:t>
            </a:r>
          </a:p>
        </p:txBody>
      </p:sp>
      <p:sp>
        <p:nvSpPr>
          <p:cNvPr id="39" name="正方形/長方形 38"/>
          <p:cNvSpPr/>
          <p:nvPr/>
        </p:nvSpPr>
        <p:spPr>
          <a:xfrm>
            <a:off x="185074" y="3944968"/>
            <a:ext cx="2802773" cy="292737"/>
          </a:xfrm>
          <a:prstGeom prst="rect">
            <a:avLst/>
          </a:prstGeom>
          <a:gradFill>
            <a:gsLst>
              <a:gs pos="0">
                <a:srgbClr val="FFC000"/>
              </a:gs>
              <a:gs pos="51000">
                <a:schemeClr val="accent6">
                  <a:lumMod val="20000"/>
                  <a:lumOff val="80000"/>
                </a:schemeClr>
              </a:gs>
              <a:gs pos="100000">
                <a:schemeClr val="accent6">
                  <a:lumMod val="20000"/>
                  <a:lumOff val="8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prstClr val="black"/>
                </a:solidFill>
              </a:rPr>
              <a:t>児童発達支援計画の作成及び評価</a:t>
            </a:r>
          </a:p>
        </p:txBody>
      </p:sp>
      <p:sp>
        <p:nvSpPr>
          <p:cNvPr id="44" name="額縁 43"/>
          <p:cNvSpPr/>
          <p:nvPr/>
        </p:nvSpPr>
        <p:spPr>
          <a:xfrm>
            <a:off x="2245588" y="116632"/>
            <a:ext cx="4652825" cy="373536"/>
          </a:xfrm>
          <a:prstGeom prst="bevel">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ja-JP" altLang="en-US" b="1" dirty="0">
                <a:solidFill>
                  <a:prstClr val="black"/>
                </a:solidFill>
              </a:rPr>
              <a:t>「児童発達支援ガイドライン」の概要</a:t>
            </a:r>
          </a:p>
        </p:txBody>
      </p:sp>
      <p:sp>
        <p:nvSpPr>
          <p:cNvPr id="24" name="正方形/長方形 23"/>
          <p:cNvSpPr/>
          <p:nvPr/>
        </p:nvSpPr>
        <p:spPr>
          <a:xfrm>
            <a:off x="219388" y="5407344"/>
            <a:ext cx="8806057" cy="632161"/>
          </a:xfrm>
          <a:prstGeom prst="rect">
            <a:avLst/>
          </a:prstGeom>
          <a:solidFill>
            <a:schemeClr val="accent5">
              <a:lumMod val="20000"/>
              <a:lumOff val="80000"/>
              <a:alpha val="5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endParaRPr lang="en-US" altLang="ja-JP" sz="1292" dirty="0">
              <a:solidFill>
                <a:prstClr val="black"/>
              </a:solidFill>
            </a:endParaRPr>
          </a:p>
          <a:p>
            <a:r>
              <a:rPr lang="ja-JP" altLang="en-US" sz="1108" dirty="0">
                <a:solidFill>
                  <a:prstClr val="black"/>
                </a:solidFill>
              </a:rPr>
              <a:t>　支援に関わる人材の知識・技術を高めるため、様々な研修機会の確保、知識・技術の取得意欲を喚起することが重要。</a:t>
            </a:r>
            <a:endParaRPr lang="en-US" altLang="ja-JP" sz="1108" dirty="0">
              <a:solidFill>
                <a:prstClr val="black"/>
              </a:solidFill>
            </a:endParaRPr>
          </a:p>
          <a:p>
            <a:r>
              <a:rPr lang="ja-JP" altLang="en-US" sz="1108" dirty="0">
                <a:solidFill>
                  <a:prstClr val="black"/>
                </a:solidFill>
              </a:rPr>
              <a:t>　児童の権利条約、障害者の権利条約、児童福祉法等が求める子どもの最善の利益が考慮される必要がある。</a:t>
            </a:r>
          </a:p>
        </p:txBody>
      </p:sp>
      <p:sp>
        <p:nvSpPr>
          <p:cNvPr id="22" name="正方形/長方形 21"/>
          <p:cNvSpPr/>
          <p:nvPr/>
        </p:nvSpPr>
        <p:spPr>
          <a:xfrm>
            <a:off x="219388" y="4846667"/>
            <a:ext cx="8806057" cy="461665"/>
          </a:xfrm>
          <a:prstGeom prst="rect">
            <a:avLst/>
          </a:prstGeom>
          <a:solidFill>
            <a:schemeClr val="accent5">
              <a:lumMod val="20000"/>
              <a:lumOff val="80000"/>
              <a:alpha val="5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endParaRPr lang="en-US" altLang="ja-JP" sz="1292" dirty="0">
              <a:solidFill>
                <a:prstClr val="black"/>
              </a:solidFill>
            </a:endParaRPr>
          </a:p>
          <a:p>
            <a:r>
              <a:rPr lang="ja-JP" altLang="en-US" sz="1108" dirty="0">
                <a:solidFill>
                  <a:prstClr val="black"/>
                </a:solidFill>
              </a:rPr>
              <a:t>　市町村、保健所、病院・診療所、保育所等、特別支援学校等の関係機関と連携を図り、円滑な児童発達支援の利用と、適切な移行を図る。</a:t>
            </a:r>
          </a:p>
        </p:txBody>
      </p:sp>
      <p:sp>
        <p:nvSpPr>
          <p:cNvPr id="21" name="正方形/長方形 20"/>
          <p:cNvSpPr/>
          <p:nvPr/>
        </p:nvSpPr>
        <p:spPr>
          <a:xfrm>
            <a:off x="185051" y="4702991"/>
            <a:ext cx="1528785" cy="292737"/>
          </a:xfrm>
          <a:prstGeom prst="rect">
            <a:avLst/>
          </a:prstGeom>
          <a:gradFill>
            <a:gsLst>
              <a:gs pos="0">
                <a:srgbClr val="FFC000"/>
              </a:gs>
              <a:gs pos="51000">
                <a:schemeClr val="accent6">
                  <a:lumMod val="20000"/>
                  <a:lumOff val="80000"/>
                </a:schemeClr>
              </a:gs>
              <a:gs pos="100000">
                <a:schemeClr val="accent6">
                  <a:lumMod val="20000"/>
                  <a:lumOff val="8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prstClr val="black"/>
                </a:solidFill>
              </a:rPr>
              <a:t>関係機関との連携</a:t>
            </a:r>
          </a:p>
        </p:txBody>
      </p:sp>
      <p:sp>
        <p:nvSpPr>
          <p:cNvPr id="23" name="正方形/長方形 22"/>
          <p:cNvSpPr/>
          <p:nvPr/>
        </p:nvSpPr>
        <p:spPr>
          <a:xfrm>
            <a:off x="185066" y="5340815"/>
            <a:ext cx="2298717" cy="292737"/>
          </a:xfrm>
          <a:prstGeom prst="rect">
            <a:avLst/>
          </a:prstGeom>
          <a:gradFill>
            <a:gsLst>
              <a:gs pos="0">
                <a:srgbClr val="FFC000"/>
              </a:gs>
              <a:gs pos="51000">
                <a:schemeClr val="accent6">
                  <a:lumMod val="20000"/>
                  <a:lumOff val="80000"/>
                </a:schemeClr>
              </a:gs>
              <a:gs pos="100000">
                <a:schemeClr val="accent6">
                  <a:lumMod val="20000"/>
                  <a:lumOff val="8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prstClr val="black"/>
                </a:solidFill>
              </a:rPr>
              <a:t>支援の質の向上と権利擁護</a:t>
            </a:r>
          </a:p>
        </p:txBody>
      </p:sp>
      <p:sp>
        <p:nvSpPr>
          <p:cNvPr id="25" name="正方形/長方形 24"/>
          <p:cNvSpPr/>
          <p:nvPr/>
        </p:nvSpPr>
        <p:spPr>
          <a:xfrm>
            <a:off x="219388" y="6005073"/>
            <a:ext cx="8806057" cy="43332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r>
              <a:rPr lang="en-US" altLang="ja-JP" sz="1108" dirty="0">
                <a:solidFill>
                  <a:prstClr val="black"/>
                </a:solidFill>
              </a:rPr>
              <a:t>【</a:t>
            </a:r>
            <a:r>
              <a:rPr lang="ja-JP" altLang="en-US" sz="1108" dirty="0">
                <a:solidFill>
                  <a:prstClr val="black"/>
                </a:solidFill>
              </a:rPr>
              <a:t>自己評価結果の公表</a:t>
            </a:r>
            <a:r>
              <a:rPr lang="en-US" altLang="ja-JP" sz="1108" dirty="0">
                <a:solidFill>
                  <a:prstClr val="black"/>
                </a:solidFill>
              </a:rPr>
              <a:t>】</a:t>
            </a:r>
            <a:r>
              <a:rPr lang="ja-JP" altLang="en-US" sz="1108" dirty="0">
                <a:solidFill>
                  <a:prstClr val="black"/>
                </a:solidFill>
              </a:rPr>
              <a:t>　　職員による事業所支援の評価及び保護者等による事業所評価を踏まえ、事業所全体として自己評価を行う。また、概ね１年に１回以上、インターネットのホームページや会報等で公表していくことが必要。</a:t>
            </a:r>
          </a:p>
        </p:txBody>
      </p:sp>
      <p:sp>
        <p:nvSpPr>
          <p:cNvPr id="4" name="スライド番号プレースホルダー 3"/>
          <p:cNvSpPr>
            <a:spLocks noGrp="1"/>
          </p:cNvSpPr>
          <p:nvPr>
            <p:ph type="sldNum" sz="quarter" idx="12"/>
          </p:nvPr>
        </p:nvSpPr>
        <p:spPr>
          <a:xfrm>
            <a:off x="6963421" y="6472431"/>
            <a:ext cx="2057400" cy="365125"/>
          </a:xfrm>
        </p:spPr>
        <p:txBody>
          <a:bodyPr/>
          <a:lstStyle/>
          <a:p>
            <a:pPr>
              <a:defRPr/>
            </a:pPr>
            <a:fld id="{F90A3C79-1AFD-481B-B685-7933BCD0898B}" type="slidenum">
              <a:rPr lang="en-US" altLang="ja-JP" smtClean="0"/>
              <a:pPr>
                <a:defRPr/>
              </a:pPr>
              <a:t>116</a:t>
            </a:fld>
            <a:endParaRPr lang="en-US" altLang="ja-JP" dirty="0"/>
          </a:p>
        </p:txBody>
      </p:sp>
      <p:sp>
        <p:nvSpPr>
          <p:cNvPr id="19"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3913287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47864" y="637307"/>
            <a:ext cx="5796219" cy="332345"/>
          </a:xfrm>
        </p:spPr>
        <p:txBody>
          <a:bodyPr>
            <a:normAutofit/>
          </a:bodyPr>
          <a:lstStyle/>
          <a:p>
            <a:r>
              <a:rPr lang="en-US" altLang="ja-JP" sz="1292" dirty="0"/>
              <a:t>【</a:t>
            </a:r>
            <a:r>
              <a:rPr lang="ja-JP" altLang="en-US" sz="1292" dirty="0"/>
              <a:t>障害保健福祉関係主管課長会議（平成３０年３月１４日）資料抜粋</a:t>
            </a:r>
            <a:r>
              <a:rPr lang="en-US" altLang="ja-JP" sz="1292" dirty="0"/>
              <a:t>】</a:t>
            </a:r>
            <a:endParaRPr lang="ja-JP" altLang="en-US" sz="1292" dirty="0"/>
          </a:p>
        </p:txBody>
      </p:sp>
      <p:sp>
        <p:nvSpPr>
          <p:cNvPr id="3" name="コンテンツ プレースホルダー 2"/>
          <p:cNvSpPr>
            <a:spLocks noGrp="1"/>
          </p:cNvSpPr>
          <p:nvPr>
            <p:ph idx="1"/>
          </p:nvPr>
        </p:nvSpPr>
        <p:spPr>
          <a:xfrm>
            <a:off x="118582" y="969652"/>
            <a:ext cx="8958949" cy="5516921"/>
          </a:xfrm>
          <a:ln>
            <a:solidFill>
              <a:schemeClr val="accent1">
                <a:shade val="50000"/>
              </a:schemeClr>
            </a:solidFill>
          </a:ln>
        </p:spPr>
        <p:txBody>
          <a:bodyPr>
            <a:normAutofit lnSpcReduction="10000"/>
          </a:bodyPr>
          <a:lstStyle/>
          <a:p>
            <a:pPr marL="0" indent="0">
              <a:buNone/>
            </a:pPr>
            <a:endParaRPr lang="en-US" altLang="ja-JP" sz="462" b="1" dirty="0"/>
          </a:p>
          <a:p>
            <a:pPr marL="0" indent="0">
              <a:buNone/>
            </a:pPr>
            <a:r>
              <a:rPr lang="ja-JP" altLang="en-US" sz="1108" b="1" dirty="0"/>
              <a:t>（ ４ ） 福祉型障害児入所施設における過齢児の地域移行等について</a:t>
            </a:r>
          </a:p>
          <a:p>
            <a:pPr marL="0" indent="0">
              <a:buNone/>
            </a:pPr>
            <a:endParaRPr lang="ja-JP" altLang="en-US" sz="1108" dirty="0"/>
          </a:p>
          <a:p>
            <a:pPr marL="0" indent="0">
              <a:buNone/>
            </a:pPr>
            <a:r>
              <a:rPr lang="ja-JP" altLang="en-US" sz="1108"/>
              <a:t>　障害児</a:t>
            </a:r>
            <a:r>
              <a:rPr lang="ja-JP" altLang="en-US" sz="1108" dirty="0"/>
              <a:t>入所施設の移行に関しては、昨年度の主管課長会議において、</a:t>
            </a:r>
          </a:p>
          <a:p>
            <a:pPr marL="0" indent="0">
              <a:buNone/>
            </a:pPr>
            <a:endParaRPr lang="ja-JP" altLang="en-US" sz="1108" dirty="0"/>
          </a:p>
          <a:p>
            <a:pPr marL="0" indent="0">
              <a:buNone/>
            </a:pPr>
            <a:r>
              <a:rPr lang="en-US" altLang="ja-JP" sz="1108" dirty="0"/>
              <a:t>【</a:t>
            </a:r>
            <a:r>
              <a:rPr lang="ja-JP" altLang="en-US" sz="1108" dirty="0"/>
              <a:t>福祉型障害児入所施設</a:t>
            </a:r>
            <a:r>
              <a:rPr lang="en-US" altLang="ja-JP" sz="1108" dirty="0"/>
              <a:t>】</a:t>
            </a:r>
          </a:p>
          <a:p>
            <a:pPr marL="0" indent="0">
              <a:buNone/>
            </a:pPr>
            <a:r>
              <a:rPr lang="ja-JP" altLang="en-US" sz="1108" dirty="0"/>
              <a:t>　福祉型障害児入所施設については、特に都市部において、強度行動障害者等の障害福祉サービスでの支援の提供の場が不足している状況等に鑑み、みなし規定の期限を３ 年延長し、平成</a:t>
            </a:r>
            <a:r>
              <a:rPr lang="en-US" altLang="ja-JP" sz="1108" dirty="0"/>
              <a:t>33 </a:t>
            </a:r>
            <a:r>
              <a:rPr lang="ja-JP" altLang="en-US" sz="1108" dirty="0"/>
              <a:t>年３ 月</a:t>
            </a:r>
            <a:r>
              <a:rPr lang="en-US" altLang="ja-JP" sz="1108" dirty="0"/>
              <a:t>31 </a:t>
            </a:r>
            <a:r>
              <a:rPr lang="ja-JP" altLang="en-US" sz="1108" dirty="0"/>
              <a:t>日までとする。</a:t>
            </a:r>
          </a:p>
          <a:p>
            <a:pPr marL="0" indent="0">
              <a:buNone/>
            </a:pPr>
            <a:endParaRPr lang="ja-JP" altLang="en-US" sz="1108" dirty="0"/>
          </a:p>
          <a:p>
            <a:pPr marL="0" indent="0">
              <a:buNone/>
            </a:pPr>
            <a:r>
              <a:rPr lang="en-US" altLang="ja-JP" sz="1108" dirty="0"/>
              <a:t>【</a:t>
            </a:r>
            <a:r>
              <a:rPr lang="ja-JP" altLang="en-US" sz="1108" dirty="0"/>
              <a:t>医療型障害児入所施設等</a:t>
            </a:r>
            <a:r>
              <a:rPr lang="en-US" altLang="ja-JP" sz="1108" dirty="0"/>
              <a:t>】</a:t>
            </a:r>
          </a:p>
          <a:p>
            <a:pPr marL="0" indent="0">
              <a:buNone/>
            </a:pPr>
            <a:r>
              <a:rPr lang="ja-JP" altLang="en-US" sz="1108" dirty="0"/>
              <a:t>　平成</a:t>
            </a:r>
            <a:r>
              <a:rPr lang="en-US" altLang="ja-JP" sz="1108" dirty="0"/>
              <a:t>26 </a:t>
            </a:r>
            <a:r>
              <a:rPr lang="ja-JP" altLang="en-US" sz="1108" dirty="0"/>
              <a:t>年の「障害児の在り方に関する検討会」報告書において、「障害児入所施設と療養介護が一体的に実施できる事業所指定の特例措置を恒久的な制度にする必要がある」とされたことから、医療型障害児入所施設及び指定発達支援医療機関については、「入所者の年齢や状態に応じた適切な日中活動を提供していくことを前提に、医療型障害児入所施設等と療養介護の両方の指定を同時に受ける、現行のみなし規定を恒久化する。」とお示ししたところである。</a:t>
            </a:r>
          </a:p>
          <a:p>
            <a:pPr marL="0" indent="0">
              <a:buNone/>
            </a:pPr>
            <a:endParaRPr lang="ja-JP" altLang="en-US" sz="1108" dirty="0"/>
          </a:p>
          <a:p>
            <a:pPr marL="0" indent="0">
              <a:buNone/>
            </a:pPr>
            <a:r>
              <a:rPr lang="ja-JP" altLang="en-US" sz="1108" dirty="0"/>
              <a:t>　福祉型障害児入所施設の地域移行等については、障害児福祉計画において、障害児通所支援や障害児入所支援から障害福祉サービスへ円滑に支援の移行が図られるよう、都道府県と市町村は緊密な連携を図る必要があることや、特に障害児入所支援から障害福祉サービスへの支援の移行に当たっては、市町村は都道府県と連携し、障害児入所施設や障害福祉サービス事業所等と協力しながら、障害児が指定障害児入所施設等へ入所した後から、退所後の支援を見据え、連絡調整を図っていくことが必要であることを盛り込んでいる。</a:t>
            </a:r>
          </a:p>
          <a:p>
            <a:pPr marL="0" indent="0">
              <a:buNone/>
            </a:pPr>
            <a:endParaRPr lang="ja-JP" altLang="en-US" sz="1108" dirty="0"/>
          </a:p>
          <a:p>
            <a:pPr marL="0" indent="0">
              <a:buNone/>
            </a:pPr>
            <a:r>
              <a:rPr lang="ja-JP" altLang="en-US" sz="1108" dirty="0"/>
              <a:t>　厚生労働省では、各地方自治体に対して、都道府県と市町村の移行支援の体制や方法等の実態調査を行い、いくつかの自治体及び施設に対してヒアリング調査を行ったところであり、その事例を参考資料としてお示しするので、各地方自治体においては参考にされたい。</a:t>
            </a:r>
          </a:p>
          <a:p>
            <a:pPr marL="0" indent="0">
              <a:buNone/>
            </a:pPr>
            <a:endParaRPr lang="ja-JP" altLang="en-US" sz="1108" dirty="0"/>
          </a:p>
          <a:p>
            <a:pPr marL="0" indent="0">
              <a:buNone/>
            </a:pPr>
            <a:r>
              <a:rPr lang="ja-JP" altLang="en-US" sz="1108" dirty="0"/>
              <a:t>　なお、移行予定状況等については、これまでどおり障害保健福祉関係主管課長会議において示していくが、各地方自治体においても引き続き、地域移行の促進をお願いする。</a:t>
            </a:r>
          </a:p>
        </p:txBody>
      </p:sp>
      <p:sp>
        <p:nvSpPr>
          <p:cNvPr id="6" name="テキスト ボックス 5"/>
          <p:cNvSpPr txBox="1"/>
          <p:nvPr/>
        </p:nvSpPr>
        <p:spPr>
          <a:xfrm>
            <a:off x="0" y="277644"/>
            <a:ext cx="9144000" cy="426006"/>
          </a:xfrm>
          <a:prstGeom prst="rect">
            <a:avLst/>
          </a:prstGeom>
          <a:noFill/>
        </p:spPr>
        <p:txBody>
          <a:bodyPr wrap="square" lIns="84315" tIns="42160" rIns="84315" bIns="42160" rtlCol="0">
            <a:spAutoFit/>
          </a:bodyPr>
          <a:lstStyle/>
          <a:p>
            <a:pPr algn="ctr"/>
            <a:r>
              <a:rPr lang="ja-JP" altLang="en-US" sz="2215" dirty="0">
                <a:solidFill>
                  <a:prstClr val="black"/>
                </a:solidFill>
              </a:rPr>
              <a:t>障害児入所施設の移行に関する今後の方針</a:t>
            </a:r>
          </a:p>
        </p:txBody>
      </p:sp>
      <p:sp>
        <p:nvSpPr>
          <p:cNvPr id="4" name="スライド番号プレースホルダー 3"/>
          <p:cNvSpPr>
            <a:spLocks noGrp="1"/>
          </p:cNvSpPr>
          <p:nvPr>
            <p:ph type="sldNum" sz="quarter" idx="12"/>
          </p:nvPr>
        </p:nvSpPr>
        <p:spPr>
          <a:xfrm>
            <a:off x="7020131" y="6525345"/>
            <a:ext cx="2057400" cy="365125"/>
          </a:xfrm>
        </p:spPr>
        <p:txBody>
          <a:bodyPr/>
          <a:lstStyle/>
          <a:p>
            <a:pPr>
              <a:defRPr/>
            </a:pPr>
            <a:fld id="{804D6B79-3AEB-42FE-A736-A41F7AEA0445}" type="slidenum">
              <a:rPr lang="en-US" altLang="ja-JP" smtClean="0"/>
              <a:pPr>
                <a:defRPr/>
              </a:pPr>
              <a:t>117</a:t>
            </a:fld>
            <a:endParaRPr lang="en-US" altLang="ja-JP"/>
          </a:p>
        </p:txBody>
      </p:sp>
      <p:sp>
        <p:nvSpPr>
          <p:cNvPr id="7"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20724271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984739" y="570837"/>
            <a:ext cx="7174523" cy="332345"/>
          </a:xfrm>
        </p:spPr>
        <p:txBody>
          <a:bodyPr>
            <a:normAutofit fontScale="90000"/>
          </a:bodyPr>
          <a:lstStyle/>
          <a:p>
            <a:r>
              <a:rPr lang="ja-JP" altLang="en-US" sz="2215" b="1" dirty="0"/>
              <a:t>障害児入所施設の在り方に関する検討会について</a:t>
            </a:r>
          </a:p>
        </p:txBody>
      </p:sp>
      <p:sp>
        <p:nvSpPr>
          <p:cNvPr id="5" name="正方形/長方形 4"/>
          <p:cNvSpPr/>
          <p:nvPr/>
        </p:nvSpPr>
        <p:spPr>
          <a:xfrm>
            <a:off x="583865" y="1167308"/>
            <a:ext cx="7976271" cy="166172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44083" fontAlgn="base">
              <a:spcBef>
                <a:spcPct val="0"/>
              </a:spcBef>
              <a:spcAft>
                <a:spcPct val="0"/>
              </a:spcAft>
              <a:defRPr/>
            </a:pPr>
            <a:r>
              <a:rPr kumimoji="1" lang="en-US" altLang="ja-JP" sz="1662" dirty="0">
                <a:solidFill>
                  <a:prstClr val="black"/>
                </a:solidFill>
                <a:latin typeface="ＭＳ Ｐゴシック" panose="020B0600070205080204" pitchFamily="50" charset="-128"/>
                <a:ea typeface="ＭＳ Ｐゴシック" panose="020B0600070205080204" pitchFamily="50" charset="-128"/>
              </a:rPr>
              <a:t>1</a:t>
            </a:r>
            <a:r>
              <a:rPr kumimoji="1" lang="ja-JP" altLang="en-US" sz="1662" dirty="0">
                <a:solidFill>
                  <a:prstClr val="black"/>
                </a:solidFill>
                <a:latin typeface="ＭＳ Ｐゴシック" panose="020B0600070205080204" pitchFamily="50" charset="-128"/>
                <a:ea typeface="ＭＳ Ｐゴシック" panose="020B0600070205080204" pitchFamily="50" charset="-128"/>
              </a:rPr>
              <a:t>　趣旨（要旨）</a:t>
            </a:r>
            <a:endParaRPr kumimoji="1" lang="en-US" altLang="ja-JP" sz="1662" dirty="0">
              <a:solidFill>
                <a:prstClr val="black"/>
              </a:solidFill>
              <a:latin typeface="ＭＳ Ｐゴシック" panose="020B0600070205080204" pitchFamily="50" charset="-128"/>
              <a:ea typeface="ＭＳ Ｐゴシック" panose="020B0600070205080204" pitchFamily="50" charset="-128"/>
            </a:endParaRPr>
          </a:p>
          <a:p>
            <a:pPr defTabSz="844083" fontAlgn="base">
              <a:spcBef>
                <a:spcPct val="0"/>
              </a:spcBef>
              <a:spcAft>
                <a:spcPct val="0"/>
              </a:spcAft>
              <a:defRPr/>
            </a:pPr>
            <a:r>
              <a:rPr kumimoji="1" lang="ja-JP" altLang="en-US" sz="1662" dirty="0">
                <a:solidFill>
                  <a:prstClr val="black"/>
                </a:solidFill>
                <a:latin typeface="ＭＳ Ｐゴシック" panose="020B0600070205080204" pitchFamily="50" charset="-128"/>
                <a:ea typeface="ＭＳ Ｐゴシック" panose="020B0600070205080204" pitchFamily="50" charset="-128"/>
              </a:rPr>
              <a:t>　　障害児入所施設については、平成２４年の児童福祉法改正時に「福祉型」、「医療型」に再編され、平成２６年の障害児支援の在り方に関する検討会において施設の機能等について一定の整理がなされたところである。</a:t>
            </a:r>
          </a:p>
          <a:p>
            <a:pPr defTabSz="844083" fontAlgn="base">
              <a:spcBef>
                <a:spcPct val="0"/>
              </a:spcBef>
              <a:spcAft>
                <a:spcPct val="0"/>
              </a:spcAft>
              <a:defRPr/>
            </a:pPr>
            <a:r>
              <a:rPr kumimoji="1" lang="ja-JP" altLang="en-US" sz="1662" dirty="0">
                <a:solidFill>
                  <a:prstClr val="black"/>
                </a:solidFill>
                <a:latin typeface="ＭＳ Ｐゴシック" panose="020B0600070205080204" pitchFamily="50" charset="-128"/>
                <a:ea typeface="ＭＳ Ｐゴシック" panose="020B0600070205080204" pitchFamily="50" charset="-128"/>
              </a:rPr>
              <a:t>　　こうした状況を踏まえつつ、現在の障害福祉施策や社会的養護施設等の動向、さらには障害児入所施設の実態を考慮しつつ、障害児入所施設の在り方に関する検討を行う。</a:t>
            </a:r>
          </a:p>
        </p:txBody>
      </p:sp>
      <p:sp>
        <p:nvSpPr>
          <p:cNvPr id="7" name="正方形/長方形 6"/>
          <p:cNvSpPr/>
          <p:nvPr/>
        </p:nvSpPr>
        <p:spPr>
          <a:xfrm>
            <a:off x="583865" y="2970814"/>
            <a:ext cx="7976271" cy="95483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44083" fontAlgn="base">
              <a:spcBef>
                <a:spcPct val="0"/>
              </a:spcBef>
              <a:spcAft>
                <a:spcPct val="0"/>
              </a:spcAft>
              <a:defRPr/>
            </a:pPr>
            <a:r>
              <a:rPr kumimoji="1" lang="ja-JP" altLang="en-US" sz="1662" dirty="0">
                <a:solidFill>
                  <a:prstClr val="black"/>
                </a:solidFill>
                <a:latin typeface="ＭＳ Ｐゴシック" panose="020B0600070205080204" pitchFamily="50" charset="-128"/>
                <a:ea typeface="ＭＳ Ｐゴシック" panose="020B0600070205080204" pitchFamily="50" charset="-128"/>
              </a:rPr>
              <a:t>２　検討事項</a:t>
            </a:r>
            <a:endParaRPr kumimoji="1" lang="en-US" altLang="ja-JP" sz="1662" dirty="0">
              <a:solidFill>
                <a:prstClr val="black"/>
              </a:solidFill>
              <a:latin typeface="ＭＳ Ｐゴシック" panose="020B0600070205080204" pitchFamily="50" charset="-128"/>
              <a:ea typeface="ＭＳ Ｐゴシック" panose="020B0600070205080204" pitchFamily="50" charset="-128"/>
            </a:endParaRPr>
          </a:p>
          <a:p>
            <a:pPr defTabSz="844083" fontAlgn="base">
              <a:spcBef>
                <a:spcPct val="0"/>
              </a:spcBef>
              <a:spcAft>
                <a:spcPct val="0"/>
              </a:spcAft>
              <a:defRPr/>
            </a:pPr>
            <a:r>
              <a:rPr kumimoji="1" lang="ja-JP" altLang="en-US" sz="1662" dirty="0">
                <a:solidFill>
                  <a:prstClr val="black"/>
                </a:solidFill>
                <a:latin typeface="ＭＳ Ｐゴシック" panose="020B0600070205080204" pitchFamily="50" charset="-128"/>
                <a:ea typeface="ＭＳ Ｐゴシック" panose="020B0600070205080204" pitchFamily="50" charset="-128"/>
              </a:rPr>
              <a:t>　　</a:t>
            </a:r>
            <a:r>
              <a:rPr kumimoji="1" lang="ja-JP" altLang="ja-JP" sz="1662" dirty="0">
                <a:solidFill>
                  <a:prstClr val="black"/>
                </a:solidFill>
                <a:latin typeface="Calibri"/>
                <a:ea typeface="ＭＳ Ｐゴシック" panose="020B0600070205080204" pitchFamily="50" charset="-128"/>
              </a:rPr>
              <a:t>（１）障害児入所施設の在り方について</a:t>
            </a:r>
          </a:p>
          <a:p>
            <a:pPr defTabSz="844083" fontAlgn="base">
              <a:spcBef>
                <a:spcPct val="0"/>
              </a:spcBef>
              <a:spcAft>
                <a:spcPct val="0"/>
              </a:spcAft>
              <a:defRPr/>
            </a:pPr>
            <a:r>
              <a:rPr kumimoji="1" lang="ja-JP" altLang="en-US" sz="1662" dirty="0">
                <a:solidFill>
                  <a:prstClr val="black"/>
                </a:solidFill>
                <a:latin typeface="Calibri"/>
                <a:ea typeface="ＭＳ Ｐゴシック" panose="020B0600070205080204" pitchFamily="50" charset="-128"/>
              </a:rPr>
              <a:t>　　</a:t>
            </a:r>
            <a:r>
              <a:rPr kumimoji="1" lang="ja-JP" altLang="ja-JP" sz="1662" dirty="0">
                <a:solidFill>
                  <a:prstClr val="black"/>
                </a:solidFill>
                <a:latin typeface="Calibri"/>
                <a:ea typeface="ＭＳ Ｐゴシック" panose="020B0600070205080204" pitchFamily="50" charset="-128"/>
              </a:rPr>
              <a:t>（２）その他</a:t>
            </a:r>
            <a:endParaRPr kumimoji="1" lang="ja-JP" altLang="en-US" sz="1662" dirty="0">
              <a:solidFill>
                <a:prstClr val="black"/>
              </a:solidFill>
              <a:latin typeface="ＭＳ Ｐゴシック" panose="020B0600070205080204" pitchFamily="50" charset="-128"/>
              <a:ea typeface="ＭＳ Ｐゴシック" panose="020B0600070205080204" pitchFamily="50" charset="-128"/>
            </a:endParaRPr>
          </a:p>
        </p:txBody>
      </p:sp>
      <p:sp>
        <p:nvSpPr>
          <p:cNvPr id="8" name="正方形/長方形 7"/>
          <p:cNvSpPr/>
          <p:nvPr/>
        </p:nvSpPr>
        <p:spPr>
          <a:xfrm>
            <a:off x="583865" y="4093691"/>
            <a:ext cx="7976271" cy="155305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44083" fontAlgn="base">
              <a:spcBef>
                <a:spcPct val="0"/>
              </a:spcBef>
              <a:spcAft>
                <a:spcPct val="0"/>
              </a:spcAft>
              <a:defRPr/>
            </a:pPr>
            <a:r>
              <a:rPr kumimoji="1" lang="ja-JP" altLang="en-US" sz="1662" dirty="0">
                <a:solidFill>
                  <a:prstClr val="black"/>
                </a:solidFill>
                <a:latin typeface="ＭＳ Ｐゴシック" panose="020B0600070205080204" pitchFamily="50" charset="-128"/>
                <a:ea typeface="ＭＳ Ｐゴシック" panose="020B0600070205080204" pitchFamily="50" charset="-128"/>
              </a:rPr>
              <a:t>３　構成等</a:t>
            </a:r>
            <a:endParaRPr kumimoji="1" lang="en-US" altLang="ja-JP" sz="1662" dirty="0">
              <a:solidFill>
                <a:prstClr val="black"/>
              </a:solidFill>
              <a:latin typeface="ＭＳ Ｐゴシック" panose="020B0600070205080204" pitchFamily="50" charset="-128"/>
              <a:ea typeface="ＭＳ Ｐゴシック" panose="020B0600070205080204" pitchFamily="50" charset="-128"/>
            </a:endParaRPr>
          </a:p>
          <a:p>
            <a:pPr defTabSz="844083" fontAlgn="base">
              <a:spcBef>
                <a:spcPct val="0"/>
              </a:spcBef>
              <a:spcAft>
                <a:spcPct val="0"/>
              </a:spcAft>
              <a:defRPr/>
            </a:pPr>
            <a:r>
              <a:rPr kumimoji="1" lang="ja-JP" altLang="en-US" sz="1662" dirty="0">
                <a:solidFill>
                  <a:prstClr val="black"/>
                </a:solidFill>
                <a:latin typeface="Calibri"/>
                <a:ea typeface="ＭＳ Ｐゴシック" panose="020B0600070205080204" pitchFamily="50" charset="-128"/>
              </a:rPr>
              <a:t>　　</a:t>
            </a:r>
            <a:r>
              <a:rPr kumimoji="1" lang="ja-JP" altLang="ja-JP" sz="1662" dirty="0">
                <a:solidFill>
                  <a:prstClr val="black"/>
                </a:solidFill>
                <a:latin typeface="Calibri"/>
                <a:ea typeface="ＭＳ Ｐゴシック" panose="020B0600070205080204" pitchFamily="50" charset="-128"/>
              </a:rPr>
              <a:t>（１）本検討会は、社会・援護局障害保健福祉部長による検討会とし、社会・援護局</a:t>
            </a:r>
            <a:endParaRPr kumimoji="1" lang="en-US" altLang="ja-JP" sz="1662" dirty="0">
              <a:solidFill>
                <a:prstClr val="black"/>
              </a:solidFill>
              <a:latin typeface="Calibri"/>
              <a:ea typeface="ＭＳ Ｐゴシック" panose="020B0600070205080204" pitchFamily="50" charset="-128"/>
            </a:endParaRPr>
          </a:p>
          <a:p>
            <a:pPr defTabSz="844083" fontAlgn="base">
              <a:spcBef>
                <a:spcPct val="0"/>
              </a:spcBef>
              <a:spcAft>
                <a:spcPct val="0"/>
              </a:spcAft>
              <a:defRPr/>
            </a:pPr>
            <a:r>
              <a:rPr kumimoji="1" lang="ja-JP" altLang="en-US" sz="1662" dirty="0">
                <a:solidFill>
                  <a:prstClr val="black"/>
                </a:solidFill>
                <a:latin typeface="Calibri"/>
                <a:ea typeface="ＭＳ Ｐゴシック" panose="020B0600070205080204" pitchFamily="50" charset="-128"/>
              </a:rPr>
              <a:t>　　　　</a:t>
            </a:r>
            <a:r>
              <a:rPr kumimoji="1" lang="ja-JP" altLang="ja-JP" sz="1662" dirty="0">
                <a:solidFill>
                  <a:prstClr val="black"/>
                </a:solidFill>
                <a:latin typeface="Calibri"/>
                <a:ea typeface="ＭＳ Ｐゴシック" panose="020B0600070205080204" pitchFamily="50" charset="-128"/>
              </a:rPr>
              <a:t>障害保健福祉部長が開催する。</a:t>
            </a:r>
          </a:p>
          <a:p>
            <a:pPr defTabSz="844083" fontAlgn="base">
              <a:spcBef>
                <a:spcPct val="0"/>
              </a:spcBef>
              <a:spcAft>
                <a:spcPct val="0"/>
              </a:spcAft>
              <a:defRPr/>
            </a:pPr>
            <a:r>
              <a:rPr kumimoji="1" lang="ja-JP" altLang="ja-JP" sz="1662" dirty="0">
                <a:solidFill>
                  <a:prstClr val="black"/>
                </a:solidFill>
                <a:latin typeface="Calibri"/>
                <a:ea typeface="ＭＳ Ｐゴシック" panose="020B0600070205080204" pitchFamily="50" charset="-128"/>
              </a:rPr>
              <a:t>　</a:t>
            </a:r>
            <a:r>
              <a:rPr kumimoji="1" lang="ja-JP" altLang="en-US" sz="1662" dirty="0">
                <a:solidFill>
                  <a:prstClr val="black"/>
                </a:solidFill>
                <a:latin typeface="Calibri"/>
                <a:ea typeface="ＭＳ Ｐゴシック" panose="020B0600070205080204" pitchFamily="50" charset="-128"/>
              </a:rPr>
              <a:t>　</a:t>
            </a:r>
            <a:r>
              <a:rPr kumimoji="1" lang="ja-JP" altLang="ja-JP" sz="1662" dirty="0">
                <a:solidFill>
                  <a:prstClr val="black"/>
                </a:solidFill>
                <a:latin typeface="Calibri"/>
                <a:ea typeface="ＭＳ Ｐゴシック" panose="020B0600070205080204" pitchFamily="50" charset="-128"/>
              </a:rPr>
              <a:t>（２）本検討会の下部に、福祉型障害児入所施設</a:t>
            </a:r>
            <a:r>
              <a:rPr kumimoji="1" lang="en-US" altLang="ja-JP" sz="1662" dirty="0">
                <a:solidFill>
                  <a:prstClr val="black"/>
                </a:solidFill>
                <a:latin typeface="Calibri"/>
                <a:ea typeface="ＭＳ Ｐゴシック" panose="020B0600070205080204" pitchFamily="50" charset="-128"/>
              </a:rPr>
              <a:t>WG</a:t>
            </a:r>
            <a:r>
              <a:rPr kumimoji="1" lang="ja-JP" altLang="ja-JP" sz="1662" dirty="0">
                <a:solidFill>
                  <a:prstClr val="black"/>
                </a:solidFill>
                <a:latin typeface="Calibri"/>
                <a:ea typeface="ＭＳ Ｐゴシック" panose="020B0600070205080204" pitchFamily="50" charset="-128"/>
              </a:rPr>
              <a:t>及び医療型障害児入所施設</a:t>
            </a:r>
            <a:r>
              <a:rPr kumimoji="1" lang="en-US" altLang="ja-JP" sz="1662" dirty="0">
                <a:solidFill>
                  <a:prstClr val="black"/>
                </a:solidFill>
                <a:latin typeface="Calibri"/>
                <a:ea typeface="ＭＳ Ｐゴシック" panose="020B0600070205080204" pitchFamily="50" charset="-128"/>
              </a:rPr>
              <a:t>WG</a:t>
            </a:r>
            <a:r>
              <a:rPr kumimoji="1" lang="ja-JP" altLang="en-US" sz="1662" dirty="0">
                <a:solidFill>
                  <a:prstClr val="black"/>
                </a:solidFill>
                <a:latin typeface="Calibri"/>
                <a:ea typeface="ＭＳ Ｐゴシック" panose="020B0600070205080204" pitchFamily="50" charset="-128"/>
              </a:rPr>
              <a:t>　　　</a:t>
            </a:r>
            <a:endParaRPr kumimoji="1" lang="en-US" altLang="ja-JP" sz="1662" dirty="0">
              <a:solidFill>
                <a:prstClr val="black"/>
              </a:solidFill>
              <a:latin typeface="Calibri"/>
              <a:ea typeface="ＭＳ Ｐゴシック" panose="020B0600070205080204" pitchFamily="50" charset="-128"/>
            </a:endParaRPr>
          </a:p>
          <a:p>
            <a:pPr defTabSz="844083" fontAlgn="base">
              <a:spcBef>
                <a:spcPct val="0"/>
              </a:spcBef>
              <a:spcAft>
                <a:spcPct val="0"/>
              </a:spcAft>
              <a:defRPr/>
            </a:pPr>
            <a:r>
              <a:rPr kumimoji="1" lang="ja-JP" altLang="en-US" sz="1662" dirty="0">
                <a:solidFill>
                  <a:prstClr val="black"/>
                </a:solidFill>
                <a:latin typeface="Calibri"/>
                <a:ea typeface="ＭＳ Ｐゴシック" panose="020B0600070205080204" pitchFamily="50" charset="-128"/>
              </a:rPr>
              <a:t>　　　　</a:t>
            </a:r>
            <a:r>
              <a:rPr kumimoji="1" lang="ja-JP" altLang="ja-JP" sz="1662" dirty="0">
                <a:solidFill>
                  <a:prstClr val="black"/>
                </a:solidFill>
                <a:latin typeface="Calibri"/>
                <a:ea typeface="ＭＳ Ｐゴシック" panose="020B0600070205080204" pitchFamily="50" charset="-128"/>
              </a:rPr>
              <a:t>を設置する。</a:t>
            </a:r>
          </a:p>
          <a:p>
            <a:pPr defTabSz="844083" fontAlgn="base">
              <a:spcBef>
                <a:spcPct val="0"/>
              </a:spcBef>
              <a:spcAft>
                <a:spcPct val="0"/>
              </a:spcAft>
              <a:defRPr/>
            </a:pPr>
            <a:r>
              <a:rPr kumimoji="1" lang="ja-JP" altLang="en-US" sz="1662" dirty="0">
                <a:solidFill>
                  <a:prstClr val="black"/>
                </a:solidFill>
                <a:latin typeface="Calibri"/>
                <a:ea typeface="ＭＳ Ｐゴシック" panose="020B0600070205080204" pitchFamily="50" charset="-128"/>
              </a:rPr>
              <a:t>　　</a:t>
            </a:r>
            <a:r>
              <a:rPr kumimoji="1" lang="ja-JP" altLang="ja-JP" sz="1662" dirty="0">
                <a:solidFill>
                  <a:prstClr val="black"/>
                </a:solidFill>
                <a:latin typeface="Calibri"/>
                <a:ea typeface="ＭＳ Ｐゴシック" panose="020B0600070205080204" pitchFamily="50" charset="-128"/>
              </a:rPr>
              <a:t>（３）構成員</a:t>
            </a:r>
          </a:p>
        </p:txBody>
      </p:sp>
      <p:sp>
        <p:nvSpPr>
          <p:cNvPr id="9" name="正方形/長方形 8"/>
          <p:cNvSpPr/>
          <p:nvPr/>
        </p:nvSpPr>
        <p:spPr>
          <a:xfrm>
            <a:off x="583865" y="5800783"/>
            <a:ext cx="7976271" cy="57712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44083" fontAlgn="base">
              <a:spcBef>
                <a:spcPct val="0"/>
              </a:spcBef>
              <a:spcAft>
                <a:spcPct val="0"/>
              </a:spcAft>
              <a:defRPr/>
            </a:pPr>
            <a:r>
              <a:rPr kumimoji="1" lang="ja-JP" altLang="en-US" sz="1662" dirty="0">
                <a:solidFill>
                  <a:prstClr val="black"/>
                </a:solidFill>
                <a:latin typeface="Calibri"/>
                <a:ea typeface="ＭＳ Ｐゴシック" panose="020B0600070205080204" pitchFamily="50" charset="-128"/>
              </a:rPr>
              <a:t>４　スケジュール</a:t>
            </a:r>
            <a:endParaRPr kumimoji="1" lang="en-US" altLang="ja-JP" sz="1662" dirty="0">
              <a:solidFill>
                <a:prstClr val="black"/>
              </a:solidFill>
              <a:latin typeface="Calibri"/>
              <a:ea typeface="ＭＳ Ｐゴシック" panose="020B0600070205080204" pitchFamily="50" charset="-128"/>
            </a:endParaRPr>
          </a:p>
        </p:txBody>
      </p:sp>
      <p:cxnSp>
        <p:nvCxnSpPr>
          <p:cNvPr id="11" name="直線コネクタ 10"/>
          <p:cNvCxnSpPr/>
          <p:nvPr/>
        </p:nvCxnSpPr>
        <p:spPr>
          <a:xfrm>
            <a:off x="450927" y="969650"/>
            <a:ext cx="81756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p:cNvSpPr>
            <a:spLocks noGrp="1"/>
          </p:cNvSpPr>
          <p:nvPr>
            <p:ph type="sldNum" sz="quarter" idx="12"/>
          </p:nvPr>
        </p:nvSpPr>
        <p:spPr/>
        <p:txBody>
          <a:bodyPr/>
          <a:lstStyle/>
          <a:p>
            <a:fld id="{2ADEAB0B-3364-414D-832E-F3CDA843F507}" type="slidenum">
              <a:rPr kumimoji="1" lang="ja-JP" altLang="en-US" smtClean="0"/>
              <a:t>118</a:t>
            </a:fld>
            <a:endParaRPr kumimoji="1" lang="ja-JP" altLang="en-US"/>
          </a:p>
        </p:txBody>
      </p:sp>
      <p:sp>
        <p:nvSpPr>
          <p:cNvPr id="4" name="フッター プレースホルダー 3"/>
          <p:cNvSpPr>
            <a:spLocks noGrp="1"/>
          </p:cNvSpPr>
          <p:nvPr>
            <p:ph type="ftr" sz="quarter" idx="11"/>
          </p:nvPr>
        </p:nvSpPr>
        <p:spPr/>
        <p:txBody>
          <a:bodyPr/>
          <a:lstStyle/>
          <a:p>
            <a:pPr>
              <a:defRPr/>
            </a:pPr>
            <a:r>
              <a:rPr kumimoji="1" lang="ja-JP" altLang="en-US" smtClean="0"/>
              <a:t>平成</a:t>
            </a:r>
            <a:r>
              <a:rPr kumimoji="1" lang="en-US" altLang="ja-JP" smtClean="0"/>
              <a:t>30</a:t>
            </a:r>
            <a:r>
              <a:rPr kumimoji="1" lang="ja-JP" altLang="en-US" smtClean="0"/>
              <a:t>年度障害者総合福祉推進事業に基づく新カリキュラムによる相談支援従事者養成研修</a:t>
            </a:r>
            <a:r>
              <a:rPr kumimoji="1" lang="en-US" altLang="ja-JP" smtClean="0"/>
              <a:t>(</a:t>
            </a:r>
            <a:r>
              <a:rPr kumimoji="1" lang="ja-JP" altLang="en-US" smtClean="0"/>
              <a:t>現任研修</a:t>
            </a:r>
            <a:r>
              <a:rPr kumimoji="1" lang="en-US" altLang="ja-JP" smtClean="0"/>
              <a:t>) </a:t>
            </a:r>
            <a:r>
              <a:rPr kumimoji="1" lang="ja-JP" altLang="en-US" smtClean="0"/>
              <a:t>を令和元年度版に改訂したもの</a:t>
            </a:r>
            <a:endParaRPr kumimoji="1" lang="ja-JP" altLang="en-US" dirty="0" smtClean="0"/>
          </a:p>
        </p:txBody>
      </p:sp>
    </p:spTree>
    <p:extLst>
      <p:ext uri="{BB962C8B-B14F-4D97-AF65-F5344CB8AC3E}">
        <p14:creationId xmlns:p14="http://schemas.microsoft.com/office/powerpoint/2010/main" val="366834185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351693" y="263806"/>
            <a:ext cx="8440615" cy="385900"/>
          </a:xfrm>
          <a:solidFill>
            <a:srgbClr val="002060"/>
          </a:solidFill>
        </p:spPr>
        <p:txBody>
          <a:bodyPr>
            <a:noAutofit/>
          </a:bodyPr>
          <a:lstStyle/>
          <a:p>
            <a:r>
              <a:rPr lang="ja-JP" altLang="en-US" sz="2585" dirty="0">
                <a:solidFill>
                  <a:schemeClr val="bg1"/>
                </a:solidFill>
              </a:rPr>
              <a:t>本検討会の進め方について（案）</a:t>
            </a:r>
          </a:p>
        </p:txBody>
      </p:sp>
      <p:graphicFrame>
        <p:nvGraphicFramePr>
          <p:cNvPr id="7" name="コンテンツ プレースホルダー 6"/>
          <p:cNvGraphicFramePr>
            <a:graphicFrameLocks noGrp="1"/>
          </p:cNvGraphicFramePr>
          <p:nvPr>
            <p:ph idx="1"/>
            <p:extLst/>
          </p:nvPr>
        </p:nvGraphicFramePr>
        <p:xfrm>
          <a:off x="450926" y="836712"/>
          <a:ext cx="8254206" cy="5260322"/>
        </p:xfrm>
        <a:graphic>
          <a:graphicData uri="http://schemas.openxmlformats.org/drawingml/2006/table">
            <a:tbl>
              <a:tblPr firstRow="1" bandRow="1">
                <a:tableStyleId>{BDBED569-4797-4DF1-A0F4-6AAB3CD982D8}</a:tableStyleId>
              </a:tblPr>
              <a:tblGrid>
                <a:gridCol w="689169">
                  <a:extLst>
                    <a:ext uri="{9D8B030D-6E8A-4147-A177-3AD203B41FA5}">
                      <a16:colId xmlns:a16="http://schemas.microsoft.com/office/drawing/2014/main" val="4251696208"/>
                    </a:ext>
                  </a:extLst>
                </a:gridCol>
                <a:gridCol w="525435">
                  <a:extLst>
                    <a:ext uri="{9D8B030D-6E8A-4147-A177-3AD203B41FA5}">
                      <a16:colId xmlns:a16="http://schemas.microsoft.com/office/drawing/2014/main" val="3665642035"/>
                    </a:ext>
                  </a:extLst>
                </a:gridCol>
                <a:gridCol w="393565">
                  <a:extLst>
                    <a:ext uri="{9D8B030D-6E8A-4147-A177-3AD203B41FA5}">
                      <a16:colId xmlns:a16="http://schemas.microsoft.com/office/drawing/2014/main" val="3112027397"/>
                    </a:ext>
                  </a:extLst>
                </a:gridCol>
                <a:gridCol w="379949">
                  <a:extLst>
                    <a:ext uri="{9D8B030D-6E8A-4147-A177-3AD203B41FA5}">
                      <a16:colId xmlns:a16="http://schemas.microsoft.com/office/drawing/2014/main" val="1244261088"/>
                    </a:ext>
                  </a:extLst>
                </a:gridCol>
                <a:gridCol w="2926505">
                  <a:extLst>
                    <a:ext uri="{9D8B030D-6E8A-4147-A177-3AD203B41FA5}">
                      <a16:colId xmlns:a16="http://schemas.microsoft.com/office/drawing/2014/main" val="1300275015"/>
                    </a:ext>
                  </a:extLst>
                </a:gridCol>
                <a:gridCol w="3339583">
                  <a:extLst>
                    <a:ext uri="{9D8B030D-6E8A-4147-A177-3AD203B41FA5}">
                      <a16:colId xmlns:a16="http://schemas.microsoft.com/office/drawing/2014/main" val="2527699093"/>
                    </a:ext>
                  </a:extLst>
                </a:gridCol>
              </a:tblGrid>
              <a:tr h="478302">
                <a:tc>
                  <a:txBody>
                    <a:bodyPr/>
                    <a:lstStyle/>
                    <a:p>
                      <a:pPr algn="ctr"/>
                      <a:r>
                        <a:rPr kumimoji="1" lang="ja-JP" altLang="en-US" sz="1300" dirty="0"/>
                        <a:t>開催月</a:t>
                      </a:r>
                    </a:p>
                  </a:txBody>
                  <a:tcPr marL="84406" marR="84406" marT="42203" marB="42203" anchor="ctr"/>
                </a:tc>
                <a:tc>
                  <a:txBody>
                    <a:bodyPr/>
                    <a:lstStyle/>
                    <a:p>
                      <a:pPr algn="ctr"/>
                      <a:r>
                        <a:rPr kumimoji="1" lang="ja-JP" altLang="en-US" sz="1300" dirty="0"/>
                        <a:t>本委員会</a:t>
                      </a:r>
                    </a:p>
                  </a:txBody>
                  <a:tcPr marL="84406" marR="84406" marT="42203" marB="42203" anchor="ctr"/>
                </a:tc>
                <a:tc gridSpan="2">
                  <a:txBody>
                    <a:bodyPr/>
                    <a:lstStyle/>
                    <a:p>
                      <a:pPr algn="ctr"/>
                      <a:r>
                        <a:rPr kumimoji="1" lang="en-US" altLang="ja-JP" sz="1700" dirty="0"/>
                        <a:t>WG</a:t>
                      </a:r>
                      <a:endParaRPr kumimoji="1" lang="ja-JP" altLang="en-US" sz="1700" dirty="0"/>
                    </a:p>
                  </a:txBody>
                  <a:tcPr marL="84406" marR="84406" marT="42203" marB="42203" anchor="ctr"/>
                </a:tc>
                <a:tc hMerge="1">
                  <a:txBody>
                    <a:bodyPr/>
                    <a:lstStyle/>
                    <a:p>
                      <a:endParaRPr kumimoji="1" lang="ja-JP" altLang="en-US"/>
                    </a:p>
                  </a:txBody>
                  <a:tcPr/>
                </a:tc>
                <a:tc gridSpan="2">
                  <a:txBody>
                    <a:bodyPr/>
                    <a:lstStyle/>
                    <a:p>
                      <a:pPr algn="ctr"/>
                      <a:r>
                        <a:rPr kumimoji="1" lang="ja-JP" altLang="en-US" sz="1800" dirty="0"/>
                        <a:t>議題</a:t>
                      </a:r>
                    </a:p>
                  </a:txBody>
                  <a:tcPr marL="84406" marR="84406" marT="42203" marB="42203" anchor="ctr"/>
                </a:tc>
                <a:tc hMerge="1">
                  <a:txBody>
                    <a:bodyPr/>
                    <a:lstStyle/>
                    <a:p>
                      <a:endParaRPr kumimoji="1" lang="ja-JP" altLang="en-US" dirty="0"/>
                    </a:p>
                  </a:txBody>
                  <a:tcPr/>
                </a:tc>
                <a:extLst>
                  <a:ext uri="{0D108BD9-81ED-4DB2-BD59-A6C34878D82A}">
                    <a16:rowId xmlns:a16="http://schemas.microsoft.com/office/drawing/2014/main" val="1133478895"/>
                  </a:ext>
                </a:extLst>
              </a:tr>
              <a:tr h="337625">
                <a:tc>
                  <a:txBody>
                    <a:bodyPr/>
                    <a:lstStyle/>
                    <a:p>
                      <a:pPr algn="ctr"/>
                      <a:r>
                        <a:rPr kumimoji="1" lang="ja-JP" altLang="en-US" sz="1700" dirty="0"/>
                        <a:t>２月</a:t>
                      </a:r>
                    </a:p>
                  </a:txBody>
                  <a:tcPr marL="84406" marR="84406" marT="42203" marB="42203" anchor="ctr">
                    <a:solidFill>
                      <a:schemeClr val="bg1"/>
                    </a:solidFill>
                  </a:tcPr>
                </a:tc>
                <a:tc>
                  <a:txBody>
                    <a:bodyPr/>
                    <a:lstStyle/>
                    <a:p>
                      <a:pPr algn="ctr"/>
                      <a:r>
                        <a:rPr kumimoji="1" lang="ja-JP" altLang="en-US" sz="1700" dirty="0"/>
                        <a:t>１</a:t>
                      </a:r>
                    </a:p>
                  </a:txBody>
                  <a:tcPr marL="84406" marR="84406" marT="42203" marB="42203" anchor="ctr">
                    <a:solidFill>
                      <a:schemeClr val="bg1"/>
                    </a:solidFill>
                  </a:tcPr>
                </a:tc>
                <a:tc rowSpan="4" gridSpan="2">
                  <a:txBody>
                    <a:bodyPr/>
                    <a:lstStyle/>
                    <a:p>
                      <a:pPr algn="ctr"/>
                      <a:endParaRPr kumimoji="1" lang="ja-JP" altLang="en-US" sz="1700" dirty="0"/>
                    </a:p>
                  </a:txBody>
                  <a:tcPr marL="84406" marR="84406" marT="42203" marB="42203" anchor="ctr">
                    <a:solidFill>
                      <a:schemeClr val="bg1"/>
                    </a:solidFill>
                  </a:tcPr>
                </a:tc>
                <a:tc rowSpan="4" hMerge="1">
                  <a:txBody>
                    <a:bodyPr/>
                    <a:lstStyle/>
                    <a:p>
                      <a:endParaRPr kumimoji="1" lang="ja-JP" altLang="en-US"/>
                    </a:p>
                  </a:txBody>
                  <a:tcPr/>
                </a:tc>
                <a:tc gridSpan="2">
                  <a:txBody>
                    <a:bodyPr/>
                    <a:lstStyle/>
                    <a:p>
                      <a:pPr algn="ctr"/>
                      <a:r>
                        <a:rPr kumimoji="1" lang="ja-JP" altLang="en-US" sz="1700" dirty="0"/>
                        <a:t>検討会の進め方等について</a:t>
                      </a:r>
                    </a:p>
                  </a:txBody>
                  <a:tcPr marL="84406" marR="84406" marT="42203" marB="42203">
                    <a:solidFill>
                      <a:schemeClr val="bg1"/>
                    </a:solidFill>
                  </a:tcPr>
                </a:tc>
                <a:tc hMerge="1">
                  <a:txBody>
                    <a:bodyPr/>
                    <a:lstStyle/>
                    <a:p>
                      <a:endParaRPr kumimoji="1" lang="ja-JP" altLang="en-US" dirty="0"/>
                    </a:p>
                  </a:txBody>
                  <a:tcPr/>
                </a:tc>
                <a:extLst>
                  <a:ext uri="{0D108BD9-81ED-4DB2-BD59-A6C34878D82A}">
                    <a16:rowId xmlns:a16="http://schemas.microsoft.com/office/drawing/2014/main" val="505638615"/>
                  </a:ext>
                </a:extLst>
              </a:tr>
              <a:tr h="337625">
                <a:tc>
                  <a:txBody>
                    <a:bodyPr/>
                    <a:lstStyle/>
                    <a:p>
                      <a:pPr algn="ctr"/>
                      <a:r>
                        <a:rPr kumimoji="1" lang="ja-JP" altLang="en-US" sz="1700" dirty="0"/>
                        <a:t>３月</a:t>
                      </a:r>
                    </a:p>
                  </a:txBody>
                  <a:tcPr marL="84406" marR="84406" marT="42203" marB="42203" anchor="ctr">
                    <a:solidFill>
                      <a:schemeClr val="bg1"/>
                    </a:solidFill>
                  </a:tcPr>
                </a:tc>
                <a:tc>
                  <a:txBody>
                    <a:bodyPr/>
                    <a:lstStyle/>
                    <a:p>
                      <a:pPr algn="ctr"/>
                      <a:r>
                        <a:rPr kumimoji="1" lang="ja-JP" altLang="en-US" sz="1700" dirty="0"/>
                        <a:t>２</a:t>
                      </a:r>
                    </a:p>
                  </a:txBody>
                  <a:tcPr marL="84406" marR="84406" marT="42203" marB="42203" anchor="ctr">
                    <a:solidFill>
                      <a:schemeClr val="bg1"/>
                    </a:solidFill>
                  </a:tcPr>
                </a:tc>
                <a:tc gridSpan="2" vMerge="1">
                  <a:txBody>
                    <a:bodyPr/>
                    <a:lstStyle/>
                    <a:p>
                      <a:pPr algn="ctr"/>
                      <a:endParaRPr kumimoji="1" lang="ja-JP" altLang="en-US" dirty="0"/>
                    </a:p>
                  </a:txBody>
                  <a:tcPr anchor="ctr">
                    <a:solidFill>
                      <a:schemeClr val="bg1"/>
                    </a:solidFill>
                  </a:tcPr>
                </a:tc>
                <a:tc hMerge="1" vMerge="1">
                  <a:txBody>
                    <a:bodyPr/>
                    <a:lstStyle/>
                    <a:p>
                      <a:endParaRPr kumimoji="1" lang="ja-JP" altLang="en-US"/>
                    </a:p>
                  </a:txBody>
                  <a:tcPr/>
                </a:tc>
                <a:tc gridSpan="2">
                  <a:txBody>
                    <a:bodyPr/>
                    <a:lstStyle/>
                    <a:p>
                      <a:pPr algn="ctr"/>
                      <a:r>
                        <a:rPr kumimoji="1" lang="ja-JP" altLang="en-US" sz="1700" dirty="0"/>
                        <a:t>ヒアリング</a:t>
                      </a:r>
                      <a:endParaRPr kumimoji="1" lang="ja-JP" altLang="en-US" sz="1300" dirty="0"/>
                    </a:p>
                  </a:txBody>
                  <a:tcPr marL="84406" marR="84406" marT="42203" marB="42203" anchor="ctr">
                    <a:solidFill>
                      <a:schemeClr val="bg1"/>
                    </a:solidFill>
                  </a:tcPr>
                </a:tc>
                <a:tc hMerge="1">
                  <a:txBody>
                    <a:bodyPr/>
                    <a:lstStyle/>
                    <a:p>
                      <a:endParaRPr kumimoji="1" lang="ja-JP" altLang="en-US" dirty="0"/>
                    </a:p>
                  </a:txBody>
                  <a:tcPr/>
                </a:tc>
                <a:extLst>
                  <a:ext uri="{0D108BD9-81ED-4DB2-BD59-A6C34878D82A}">
                    <a16:rowId xmlns:a16="http://schemas.microsoft.com/office/drawing/2014/main" val="3182420797"/>
                  </a:ext>
                </a:extLst>
              </a:tr>
              <a:tr h="397525">
                <a:tc>
                  <a:txBody>
                    <a:bodyPr/>
                    <a:lstStyle/>
                    <a:p>
                      <a:pPr algn="ctr"/>
                      <a:r>
                        <a:rPr kumimoji="1" lang="ja-JP" altLang="en-US" sz="1700" dirty="0"/>
                        <a:t>４月</a:t>
                      </a:r>
                    </a:p>
                  </a:txBody>
                  <a:tcPr marL="84406" marR="84406" marT="42203" marB="42203" anchor="ctr">
                    <a:solidFill>
                      <a:schemeClr val="bg1"/>
                    </a:solidFill>
                  </a:tcPr>
                </a:tc>
                <a:tc>
                  <a:txBody>
                    <a:bodyPr/>
                    <a:lstStyle/>
                    <a:p>
                      <a:pPr algn="ctr"/>
                      <a:r>
                        <a:rPr kumimoji="1" lang="ja-JP" altLang="en-US" sz="1700" dirty="0"/>
                        <a:t>３</a:t>
                      </a:r>
                    </a:p>
                  </a:txBody>
                  <a:tcPr marL="84406" marR="84406" marT="42203" marB="42203" anchor="ctr">
                    <a:solidFill>
                      <a:schemeClr val="bg1"/>
                    </a:solidFill>
                  </a:tcPr>
                </a:tc>
                <a:tc gridSpan="2" vMerge="1">
                  <a:txBody>
                    <a:bodyPr/>
                    <a:lstStyle/>
                    <a:p>
                      <a:pPr algn="ctr"/>
                      <a:endParaRPr kumimoji="1" lang="ja-JP" altLang="en-US" dirty="0"/>
                    </a:p>
                  </a:txBody>
                  <a:tcPr anchor="ctr">
                    <a:solidFill>
                      <a:schemeClr val="bg1"/>
                    </a:solidFill>
                  </a:tcPr>
                </a:tc>
                <a:tc hMerge="1" vMerge="1">
                  <a:txBody>
                    <a:bodyPr/>
                    <a:lstStyle/>
                    <a:p>
                      <a:endParaRPr kumimoji="1" lang="ja-JP" altLang="en-US"/>
                    </a:p>
                  </a:txBody>
                  <a:tcPr/>
                </a:tc>
                <a:tc gridSpan="2">
                  <a:txBody>
                    <a:bodyPr/>
                    <a:lstStyle/>
                    <a:p>
                      <a:pPr algn="ctr"/>
                      <a:r>
                        <a:rPr kumimoji="1" lang="ja-JP" altLang="en-US" sz="1700" dirty="0"/>
                        <a:t>ヒアリング</a:t>
                      </a:r>
                      <a:endParaRPr kumimoji="1" lang="ja-JP" altLang="en-US" sz="1300" dirty="0"/>
                    </a:p>
                  </a:txBody>
                  <a:tcPr marL="84406" marR="84406" marT="42203" marB="42203" anchor="ctr">
                    <a:solidFill>
                      <a:schemeClr val="bg1"/>
                    </a:solidFill>
                  </a:tcPr>
                </a:tc>
                <a:tc hMerge="1">
                  <a:txBody>
                    <a:bodyPr/>
                    <a:lstStyle/>
                    <a:p>
                      <a:endParaRPr kumimoji="1" lang="ja-JP" altLang="en-US" dirty="0"/>
                    </a:p>
                  </a:txBody>
                  <a:tcPr/>
                </a:tc>
                <a:extLst>
                  <a:ext uri="{0D108BD9-81ED-4DB2-BD59-A6C34878D82A}">
                    <a16:rowId xmlns:a16="http://schemas.microsoft.com/office/drawing/2014/main" val="130480663"/>
                  </a:ext>
                </a:extLst>
              </a:tr>
              <a:tr h="590843">
                <a:tc>
                  <a:txBody>
                    <a:bodyPr/>
                    <a:lstStyle/>
                    <a:p>
                      <a:pPr algn="ctr"/>
                      <a:r>
                        <a:rPr kumimoji="1" lang="ja-JP" altLang="en-US" sz="1700" dirty="0"/>
                        <a:t>５月</a:t>
                      </a:r>
                    </a:p>
                  </a:txBody>
                  <a:tcPr marL="84406" marR="84406" marT="42203" marB="42203" anchor="ctr">
                    <a:solidFill>
                      <a:schemeClr val="bg1"/>
                    </a:solidFill>
                  </a:tcPr>
                </a:tc>
                <a:tc>
                  <a:txBody>
                    <a:bodyPr/>
                    <a:lstStyle/>
                    <a:p>
                      <a:pPr algn="ctr"/>
                      <a:r>
                        <a:rPr kumimoji="1" lang="ja-JP" altLang="en-US" sz="1700" dirty="0"/>
                        <a:t>４</a:t>
                      </a:r>
                    </a:p>
                  </a:txBody>
                  <a:tcPr marL="84406" marR="84406" marT="42203" marB="42203" anchor="ctr">
                    <a:solidFill>
                      <a:schemeClr val="bg1"/>
                    </a:solidFill>
                  </a:tcPr>
                </a:tc>
                <a:tc gridSpan="2" vMerge="1">
                  <a:txBody>
                    <a:bodyPr/>
                    <a:lstStyle/>
                    <a:p>
                      <a:pPr algn="ctr"/>
                      <a:endParaRPr kumimoji="1" lang="ja-JP" altLang="en-US" dirty="0"/>
                    </a:p>
                  </a:txBody>
                  <a:tcPr anchor="ctr">
                    <a:solidFill>
                      <a:schemeClr val="bg1"/>
                    </a:solidFill>
                  </a:tcPr>
                </a:tc>
                <a:tc hMerge="1" vMerge="1">
                  <a:txBody>
                    <a:bodyPr/>
                    <a:lstStyle/>
                    <a:p>
                      <a:endParaRPr kumimoji="1" lang="ja-JP" altLang="en-US"/>
                    </a:p>
                  </a:txBody>
                  <a:tcPr/>
                </a:tc>
                <a:tc gridSpan="2">
                  <a:txBody>
                    <a:bodyPr/>
                    <a:lstStyle/>
                    <a:p>
                      <a:pPr algn="ctr"/>
                      <a:r>
                        <a:rPr kumimoji="1" lang="ja-JP" altLang="en-US" sz="1700" dirty="0"/>
                        <a:t>ヒアリング　　　　　　　　　　　　　　　　　　　　　　　　　　　　　　　　　　　　課題の整理</a:t>
                      </a:r>
                      <a:endParaRPr kumimoji="1" lang="ja-JP" altLang="en-US" sz="1500" dirty="0"/>
                    </a:p>
                  </a:txBody>
                  <a:tcPr marL="84406" marR="84406" marT="42203" marB="42203" anchor="ctr">
                    <a:solidFill>
                      <a:schemeClr val="bg1"/>
                    </a:solidFill>
                  </a:tcPr>
                </a:tc>
                <a:tc hMerge="1">
                  <a:txBody>
                    <a:bodyPr/>
                    <a:lstStyle/>
                    <a:p>
                      <a:endParaRPr kumimoji="1" lang="ja-JP" altLang="en-US" dirty="0"/>
                    </a:p>
                  </a:txBody>
                  <a:tcPr/>
                </a:tc>
                <a:extLst>
                  <a:ext uri="{0D108BD9-81ED-4DB2-BD59-A6C34878D82A}">
                    <a16:rowId xmlns:a16="http://schemas.microsoft.com/office/drawing/2014/main" val="2839036673"/>
                  </a:ext>
                </a:extLst>
              </a:tr>
              <a:tr h="337625">
                <a:tc>
                  <a:txBody>
                    <a:bodyPr/>
                    <a:lstStyle/>
                    <a:p>
                      <a:pPr algn="ctr"/>
                      <a:endParaRPr kumimoji="1" lang="ja-JP" altLang="en-US" sz="1700" dirty="0"/>
                    </a:p>
                  </a:txBody>
                  <a:tcPr marL="84406" marR="84406" marT="42203" marB="42203" anchor="ctr">
                    <a:solidFill>
                      <a:schemeClr val="bg1"/>
                    </a:solidFill>
                  </a:tcPr>
                </a:tc>
                <a:tc>
                  <a:txBody>
                    <a:bodyPr/>
                    <a:lstStyle/>
                    <a:p>
                      <a:pPr algn="ctr"/>
                      <a:endParaRPr kumimoji="1" lang="ja-JP" altLang="en-US" sz="1700" dirty="0"/>
                    </a:p>
                  </a:txBody>
                  <a:tcPr marL="84406" marR="84406" marT="42203" marB="42203" anchor="ctr">
                    <a:solidFill>
                      <a:schemeClr val="bg1"/>
                    </a:solidFill>
                  </a:tcPr>
                </a:tc>
                <a:tc>
                  <a:txBody>
                    <a:bodyPr/>
                    <a:lstStyle/>
                    <a:p>
                      <a:pPr algn="ctr"/>
                      <a:r>
                        <a:rPr kumimoji="1" lang="ja-JP" altLang="en-US" sz="1700" dirty="0"/>
                        <a:t>福</a:t>
                      </a:r>
                    </a:p>
                  </a:txBody>
                  <a:tcPr marL="84406" marR="84406" marT="42203" marB="42203" anchor="ctr">
                    <a:noFill/>
                  </a:tcPr>
                </a:tc>
                <a:tc>
                  <a:txBody>
                    <a:bodyPr/>
                    <a:lstStyle/>
                    <a:p>
                      <a:pPr algn="ctr"/>
                      <a:r>
                        <a:rPr kumimoji="1" lang="ja-JP" altLang="en-US" sz="1700" dirty="0"/>
                        <a:t>医</a:t>
                      </a:r>
                    </a:p>
                  </a:txBody>
                  <a:tcPr marL="84406" marR="84406" marT="42203" marB="42203" anchor="ctr">
                    <a:noFill/>
                  </a:tcPr>
                </a:tc>
                <a:tc>
                  <a:txBody>
                    <a:bodyPr/>
                    <a:lstStyle/>
                    <a:p>
                      <a:pPr algn="ctr"/>
                      <a:r>
                        <a:rPr kumimoji="1" lang="ja-JP" altLang="en-US" sz="1700" dirty="0"/>
                        <a:t>福祉型</a:t>
                      </a:r>
                    </a:p>
                  </a:txBody>
                  <a:tcPr marL="84406" marR="84406" marT="42203" marB="42203">
                    <a:noFill/>
                  </a:tcPr>
                </a:tc>
                <a:tc>
                  <a:txBody>
                    <a:bodyPr/>
                    <a:lstStyle/>
                    <a:p>
                      <a:pPr algn="ctr"/>
                      <a:r>
                        <a:rPr kumimoji="1" lang="ja-JP" altLang="en-US" sz="1700" dirty="0"/>
                        <a:t>医療型</a:t>
                      </a:r>
                    </a:p>
                  </a:txBody>
                  <a:tcPr marL="84406" marR="84406" marT="42203" marB="42203">
                    <a:noFill/>
                  </a:tcPr>
                </a:tc>
                <a:extLst>
                  <a:ext uri="{0D108BD9-81ED-4DB2-BD59-A6C34878D82A}">
                    <a16:rowId xmlns:a16="http://schemas.microsoft.com/office/drawing/2014/main" val="1133455079"/>
                  </a:ext>
                </a:extLst>
              </a:tr>
              <a:tr h="337625">
                <a:tc rowSpan="2">
                  <a:txBody>
                    <a:bodyPr/>
                    <a:lstStyle/>
                    <a:p>
                      <a:pPr algn="ctr"/>
                      <a:r>
                        <a:rPr kumimoji="1" lang="ja-JP" altLang="en-US" sz="1700" dirty="0"/>
                        <a:t>６月</a:t>
                      </a:r>
                    </a:p>
                  </a:txBody>
                  <a:tcPr marL="84406" marR="84406" marT="42203" marB="42203" anchor="ctr">
                    <a:solidFill>
                      <a:schemeClr val="bg1"/>
                    </a:solidFill>
                  </a:tcPr>
                </a:tc>
                <a:tc rowSpan="2">
                  <a:txBody>
                    <a:bodyPr/>
                    <a:lstStyle/>
                    <a:p>
                      <a:pPr algn="ctr"/>
                      <a:endParaRPr lang="ja-JP" altLang="en-US" sz="1700" dirty="0"/>
                    </a:p>
                  </a:txBody>
                  <a:tcPr marL="84406" marR="84406" marT="42203" marB="42203" anchor="ctr">
                    <a:solidFill>
                      <a:schemeClr val="bg1"/>
                    </a:solidFill>
                  </a:tcPr>
                </a:tc>
                <a:tc>
                  <a:txBody>
                    <a:bodyPr/>
                    <a:lstStyle/>
                    <a:p>
                      <a:pPr algn="ctr"/>
                      <a:r>
                        <a:rPr kumimoji="1" lang="ja-JP" altLang="en-US" sz="1700" dirty="0"/>
                        <a:t>１</a:t>
                      </a:r>
                    </a:p>
                  </a:txBody>
                  <a:tcPr marL="84406" marR="84406" marT="42203" marB="42203" anchor="ctr">
                    <a:noFill/>
                  </a:tcPr>
                </a:tc>
                <a:tc>
                  <a:txBody>
                    <a:bodyPr/>
                    <a:lstStyle/>
                    <a:p>
                      <a:pPr algn="ctr"/>
                      <a:r>
                        <a:rPr kumimoji="1" lang="ja-JP" altLang="en-US" sz="1700" dirty="0"/>
                        <a:t>１</a:t>
                      </a:r>
                    </a:p>
                  </a:txBody>
                  <a:tcPr marL="84406" marR="84406" marT="42203" marB="42203" anchor="ctr">
                    <a:noFill/>
                  </a:tcPr>
                </a:tc>
                <a:tc>
                  <a:txBody>
                    <a:bodyPr/>
                    <a:lstStyle/>
                    <a:p>
                      <a:pPr algn="ctr"/>
                      <a:r>
                        <a:rPr kumimoji="1" lang="ja-JP" altLang="en-US" sz="1400" dirty="0"/>
                        <a:t>福祉型入所施設の課題等について</a:t>
                      </a:r>
                    </a:p>
                  </a:txBody>
                  <a:tcPr marL="84406" marR="84406" marT="42203" marB="42203">
                    <a:noFill/>
                  </a:tcPr>
                </a:tc>
                <a:tc>
                  <a:txBody>
                    <a:bodyPr/>
                    <a:lstStyle/>
                    <a:p>
                      <a:pPr algn="ctr"/>
                      <a:r>
                        <a:rPr kumimoji="1" lang="ja-JP" altLang="en-US" sz="1500" dirty="0"/>
                        <a:t>医療型入所施設の課題等について</a:t>
                      </a:r>
                    </a:p>
                  </a:txBody>
                  <a:tcPr marL="84406" marR="84406" marT="42203" marB="42203">
                    <a:noFill/>
                  </a:tcPr>
                </a:tc>
                <a:extLst>
                  <a:ext uri="{0D108BD9-81ED-4DB2-BD59-A6C34878D82A}">
                    <a16:rowId xmlns:a16="http://schemas.microsoft.com/office/drawing/2014/main" val="1195993469"/>
                  </a:ext>
                </a:extLst>
              </a:tr>
              <a:tr h="337625">
                <a:tc vMerge="1">
                  <a:txBody>
                    <a:bodyPr/>
                    <a:lstStyle/>
                    <a:p>
                      <a:pPr algn="ctr"/>
                      <a:endParaRPr kumimoji="1" lang="ja-JP" altLang="en-US" dirty="0"/>
                    </a:p>
                  </a:txBody>
                  <a:tcPr anchor="ctr"/>
                </a:tc>
                <a:tc vMerge="1">
                  <a:txBody>
                    <a:bodyPr/>
                    <a:lstStyle/>
                    <a:p>
                      <a:pPr algn="ctr"/>
                      <a:endParaRPr lang="ja-JP" altLang="en-US" dirty="0"/>
                    </a:p>
                  </a:txBody>
                  <a:tcPr anchor="ctr">
                    <a:solidFill>
                      <a:schemeClr val="bg1"/>
                    </a:solidFill>
                  </a:tcPr>
                </a:tc>
                <a:tc>
                  <a:txBody>
                    <a:bodyPr/>
                    <a:lstStyle/>
                    <a:p>
                      <a:pPr algn="ctr"/>
                      <a:r>
                        <a:rPr kumimoji="1" lang="ja-JP" altLang="en-US" sz="1700" dirty="0"/>
                        <a:t>２</a:t>
                      </a:r>
                    </a:p>
                  </a:txBody>
                  <a:tcPr marL="84406" marR="84406" marT="42203" marB="42203" anchor="ctr">
                    <a:noFill/>
                  </a:tcPr>
                </a:tc>
                <a:tc>
                  <a:txBody>
                    <a:bodyPr/>
                    <a:lstStyle/>
                    <a:p>
                      <a:pPr algn="ctr"/>
                      <a:endParaRPr kumimoji="1" lang="ja-JP" altLang="en-US" sz="1700" dirty="0"/>
                    </a:p>
                  </a:txBody>
                  <a:tcPr marL="84406" marR="84406" marT="42203" marB="42203" anchor="ctr">
                    <a:noFill/>
                  </a:tcPr>
                </a:tc>
                <a:tc>
                  <a:txBody>
                    <a:bodyPr/>
                    <a:lstStyle/>
                    <a:p>
                      <a:pPr algn="ctr"/>
                      <a:r>
                        <a:rPr kumimoji="1" lang="ja-JP" altLang="en-US" sz="1700" dirty="0"/>
                        <a:t>同上</a:t>
                      </a:r>
                    </a:p>
                  </a:txBody>
                  <a:tcPr marL="84406" marR="84406" marT="42203" marB="42203">
                    <a:noFill/>
                  </a:tcPr>
                </a:tc>
                <a:tc>
                  <a:txBody>
                    <a:bodyPr/>
                    <a:lstStyle/>
                    <a:p>
                      <a:endParaRPr kumimoji="1" lang="ja-JP" altLang="en-US" sz="1700" dirty="0"/>
                    </a:p>
                  </a:txBody>
                  <a:tcPr marL="84406" marR="84406" marT="42203" marB="42203">
                    <a:noFill/>
                  </a:tcPr>
                </a:tc>
                <a:extLst>
                  <a:ext uri="{0D108BD9-81ED-4DB2-BD59-A6C34878D82A}">
                    <a16:rowId xmlns:a16="http://schemas.microsoft.com/office/drawing/2014/main" val="1988724853"/>
                  </a:ext>
                </a:extLst>
              </a:tr>
              <a:tr h="344725">
                <a:tc>
                  <a:txBody>
                    <a:bodyPr/>
                    <a:lstStyle/>
                    <a:p>
                      <a:pPr algn="ctr"/>
                      <a:r>
                        <a:rPr kumimoji="1" lang="ja-JP" altLang="en-US" sz="1700" dirty="0"/>
                        <a:t>７月</a:t>
                      </a:r>
                    </a:p>
                  </a:txBody>
                  <a:tcPr marL="84406" marR="84406" marT="42203" marB="42203" anchor="ctr">
                    <a:solidFill>
                      <a:schemeClr val="bg1"/>
                    </a:solidFill>
                  </a:tcPr>
                </a:tc>
                <a:tc>
                  <a:txBody>
                    <a:bodyPr/>
                    <a:lstStyle/>
                    <a:p>
                      <a:pPr algn="ctr"/>
                      <a:endParaRPr lang="ja-JP" altLang="en-US" sz="1700" dirty="0"/>
                    </a:p>
                  </a:txBody>
                  <a:tcPr marL="84406" marR="84406" marT="42203" marB="42203" anchor="ctr">
                    <a:solidFill>
                      <a:schemeClr val="bg1"/>
                    </a:solidFill>
                  </a:tcPr>
                </a:tc>
                <a:tc>
                  <a:txBody>
                    <a:bodyPr/>
                    <a:lstStyle/>
                    <a:p>
                      <a:pPr algn="ctr"/>
                      <a:r>
                        <a:rPr kumimoji="1" lang="ja-JP" altLang="en-US" sz="1700" dirty="0"/>
                        <a:t>３</a:t>
                      </a:r>
                    </a:p>
                  </a:txBody>
                  <a:tcPr marL="84406" marR="84406" marT="42203" marB="42203" anchor="ctr">
                    <a:noFill/>
                  </a:tcPr>
                </a:tc>
                <a:tc>
                  <a:txBody>
                    <a:bodyPr/>
                    <a:lstStyle/>
                    <a:p>
                      <a:pPr algn="ctr"/>
                      <a:r>
                        <a:rPr kumimoji="1" lang="ja-JP" altLang="en-US" sz="1700" dirty="0"/>
                        <a:t>２</a:t>
                      </a:r>
                    </a:p>
                  </a:txBody>
                  <a:tcPr marL="84406" marR="84406" marT="42203" marB="42203" anchor="ctr">
                    <a:noFill/>
                  </a:tcPr>
                </a:tc>
                <a:tc>
                  <a:txBody>
                    <a:bodyPr/>
                    <a:lstStyle/>
                    <a:p>
                      <a:pPr algn="ctr"/>
                      <a:r>
                        <a:rPr kumimoji="1" lang="ja-JP" altLang="en-US" sz="1700" dirty="0"/>
                        <a:t>同上</a:t>
                      </a:r>
                    </a:p>
                  </a:txBody>
                  <a:tcPr marL="84406" marR="84406" marT="42203" marB="42203">
                    <a:noFill/>
                  </a:tcPr>
                </a:tc>
                <a:tc>
                  <a:txBody>
                    <a:bodyPr/>
                    <a:lstStyle/>
                    <a:p>
                      <a:pPr algn="ctr"/>
                      <a:r>
                        <a:rPr kumimoji="1" lang="ja-JP" altLang="en-US" sz="1700" dirty="0"/>
                        <a:t>同上</a:t>
                      </a:r>
                    </a:p>
                  </a:txBody>
                  <a:tcPr marL="84406" marR="84406" marT="42203" marB="42203">
                    <a:noFill/>
                  </a:tcPr>
                </a:tc>
                <a:extLst>
                  <a:ext uri="{0D108BD9-81ED-4DB2-BD59-A6C34878D82A}">
                    <a16:rowId xmlns:a16="http://schemas.microsoft.com/office/drawing/2014/main" val="3972088241"/>
                  </a:ext>
                </a:extLst>
              </a:tr>
              <a:tr h="337625">
                <a:tc>
                  <a:txBody>
                    <a:bodyPr/>
                    <a:lstStyle/>
                    <a:p>
                      <a:pPr algn="ctr"/>
                      <a:r>
                        <a:rPr kumimoji="1" lang="ja-JP" altLang="en-US" sz="1700" dirty="0"/>
                        <a:t>８月</a:t>
                      </a:r>
                    </a:p>
                  </a:txBody>
                  <a:tcPr marL="84406" marR="84406" marT="42203" marB="42203" anchor="ctr">
                    <a:solidFill>
                      <a:schemeClr val="bg1">
                        <a:alpha val="20000"/>
                      </a:schemeClr>
                    </a:solidFill>
                  </a:tcPr>
                </a:tc>
                <a:tc>
                  <a:txBody>
                    <a:bodyPr/>
                    <a:lstStyle/>
                    <a:p>
                      <a:pPr algn="ctr"/>
                      <a:r>
                        <a:rPr kumimoji="1" lang="ja-JP" altLang="en-US" sz="1700" dirty="0"/>
                        <a:t>５</a:t>
                      </a:r>
                    </a:p>
                  </a:txBody>
                  <a:tcPr marL="84406" marR="84406" marT="42203" marB="42203" anchor="ctr">
                    <a:solidFill>
                      <a:schemeClr val="bg1">
                        <a:alpha val="20000"/>
                      </a:schemeClr>
                    </a:solidFill>
                  </a:tcPr>
                </a:tc>
                <a:tc gridSpan="2">
                  <a:txBody>
                    <a:bodyPr/>
                    <a:lstStyle/>
                    <a:p>
                      <a:pPr algn="ctr"/>
                      <a:endParaRPr kumimoji="1" lang="ja-JP" altLang="en-US" sz="1700" dirty="0"/>
                    </a:p>
                  </a:txBody>
                  <a:tcPr marL="84406" marR="84406" marT="42203" marB="42203" anchor="ctr">
                    <a:noFill/>
                  </a:tcPr>
                </a:tc>
                <a:tc hMerge="1">
                  <a:txBody>
                    <a:bodyPr/>
                    <a:lstStyle/>
                    <a:p>
                      <a:endParaRPr kumimoji="1" lang="ja-JP" altLang="en-US"/>
                    </a:p>
                  </a:txBody>
                  <a:tcPr/>
                </a:tc>
                <a:tc gridSpan="2">
                  <a:txBody>
                    <a:bodyPr/>
                    <a:lstStyle/>
                    <a:p>
                      <a:pPr algn="ctr"/>
                      <a:r>
                        <a:rPr kumimoji="1" lang="ja-JP" altLang="en-US" sz="1700" dirty="0"/>
                        <a:t>中間報告</a:t>
                      </a:r>
                    </a:p>
                  </a:txBody>
                  <a:tcPr marL="84406" marR="84406" marT="42203" marB="42203" anchor="ctr">
                    <a:noFill/>
                  </a:tcPr>
                </a:tc>
                <a:tc hMerge="1">
                  <a:txBody>
                    <a:bodyPr/>
                    <a:lstStyle/>
                    <a:p>
                      <a:endParaRPr kumimoji="1" lang="ja-JP" altLang="en-US" dirty="0"/>
                    </a:p>
                  </a:txBody>
                  <a:tcPr/>
                </a:tc>
                <a:extLst>
                  <a:ext uri="{0D108BD9-81ED-4DB2-BD59-A6C34878D82A}">
                    <a16:rowId xmlns:a16="http://schemas.microsoft.com/office/drawing/2014/main" val="4009759803"/>
                  </a:ext>
                </a:extLst>
              </a:tr>
              <a:tr h="337625">
                <a:tc>
                  <a:txBody>
                    <a:bodyPr/>
                    <a:lstStyle/>
                    <a:p>
                      <a:pPr algn="ctr"/>
                      <a:r>
                        <a:rPr kumimoji="1" lang="ja-JP" altLang="en-US" sz="1700" dirty="0"/>
                        <a:t>９月　</a:t>
                      </a:r>
                    </a:p>
                  </a:txBody>
                  <a:tcPr marL="84406" marR="84406" marT="42203" marB="42203" anchor="ctr">
                    <a:solidFill>
                      <a:schemeClr val="bg1">
                        <a:alpha val="20000"/>
                      </a:schemeClr>
                    </a:solidFill>
                  </a:tcPr>
                </a:tc>
                <a:tc>
                  <a:txBody>
                    <a:bodyPr/>
                    <a:lstStyle/>
                    <a:p>
                      <a:pPr algn="ctr"/>
                      <a:endParaRPr kumimoji="1" lang="ja-JP" altLang="en-US" sz="1300" dirty="0"/>
                    </a:p>
                  </a:txBody>
                  <a:tcPr marL="84406" marR="84406" marT="42203" marB="42203" anchor="ctr">
                    <a:solidFill>
                      <a:schemeClr val="bg1">
                        <a:alpha val="20000"/>
                      </a:schemeClr>
                    </a:solidFill>
                  </a:tcPr>
                </a:tc>
                <a:tc>
                  <a:txBody>
                    <a:bodyPr/>
                    <a:lstStyle/>
                    <a:p>
                      <a:pPr algn="ctr"/>
                      <a:r>
                        <a:rPr kumimoji="1" lang="ja-JP" altLang="en-US" sz="1700" dirty="0"/>
                        <a:t>４</a:t>
                      </a:r>
                    </a:p>
                  </a:txBody>
                  <a:tcPr marL="84406" marR="84406" marT="42203" marB="42203" anchor="ctr">
                    <a:noFill/>
                  </a:tcPr>
                </a:tc>
                <a:tc>
                  <a:txBody>
                    <a:bodyPr/>
                    <a:lstStyle/>
                    <a:p>
                      <a:pPr algn="ctr"/>
                      <a:r>
                        <a:rPr kumimoji="1" lang="ja-JP" altLang="en-US" sz="1700" dirty="0"/>
                        <a:t>３</a:t>
                      </a:r>
                    </a:p>
                  </a:txBody>
                  <a:tcPr marL="84406" marR="84406" marT="42203" marB="42203" anchor="ctr">
                    <a:noFill/>
                  </a:tcPr>
                </a:tc>
                <a:tc>
                  <a:txBody>
                    <a:bodyPr/>
                    <a:lstStyle/>
                    <a:p>
                      <a:pPr algn="ctr"/>
                      <a:r>
                        <a:rPr kumimoji="1" lang="ja-JP" altLang="en-US" sz="1400" dirty="0"/>
                        <a:t>福祉型入所施設の課題等について</a:t>
                      </a:r>
                    </a:p>
                  </a:txBody>
                  <a:tcPr marL="84406" marR="84406" marT="42203" marB="42203">
                    <a:noFill/>
                  </a:tcPr>
                </a:tc>
                <a:tc>
                  <a:txBody>
                    <a:bodyPr/>
                    <a:lstStyle/>
                    <a:p>
                      <a:pPr algn="ctr"/>
                      <a:r>
                        <a:rPr kumimoji="1" lang="ja-JP" altLang="en-US" sz="1500" dirty="0"/>
                        <a:t>医療型入所施設の課題等について</a:t>
                      </a:r>
                    </a:p>
                  </a:txBody>
                  <a:tcPr marL="84406" marR="84406" marT="42203" marB="42203">
                    <a:noFill/>
                  </a:tcPr>
                </a:tc>
                <a:extLst>
                  <a:ext uri="{0D108BD9-81ED-4DB2-BD59-A6C34878D82A}">
                    <a16:rowId xmlns:a16="http://schemas.microsoft.com/office/drawing/2014/main" val="2522177960"/>
                  </a:ext>
                </a:extLst>
              </a:tr>
              <a:tr h="337625">
                <a:tc>
                  <a:txBody>
                    <a:bodyPr/>
                    <a:lstStyle/>
                    <a:p>
                      <a:pPr algn="l"/>
                      <a:r>
                        <a:rPr kumimoji="1" lang="en-US" altLang="ja-JP" sz="1700" dirty="0"/>
                        <a:t>10</a:t>
                      </a:r>
                      <a:r>
                        <a:rPr kumimoji="1" lang="ja-JP" altLang="en-US" sz="1700" dirty="0"/>
                        <a:t>月</a:t>
                      </a:r>
                    </a:p>
                  </a:txBody>
                  <a:tcPr marL="84406" marR="84406" marT="42203" marB="42203" anchor="ctr">
                    <a:solidFill>
                      <a:schemeClr val="bg1">
                        <a:alpha val="20000"/>
                      </a:schemeClr>
                    </a:solidFill>
                  </a:tcPr>
                </a:tc>
                <a:tc>
                  <a:txBody>
                    <a:bodyPr/>
                    <a:lstStyle/>
                    <a:p>
                      <a:pPr algn="ctr"/>
                      <a:endParaRPr lang="ja-JP" altLang="en-US" sz="1700" dirty="0"/>
                    </a:p>
                  </a:txBody>
                  <a:tcPr marL="84406" marR="84406" marT="42203" marB="42203" anchor="ctr">
                    <a:solidFill>
                      <a:schemeClr val="bg1">
                        <a:alpha val="20000"/>
                      </a:schemeClr>
                    </a:solidFill>
                  </a:tcPr>
                </a:tc>
                <a:tc>
                  <a:txBody>
                    <a:bodyPr/>
                    <a:lstStyle/>
                    <a:p>
                      <a:pPr algn="ctr"/>
                      <a:r>
                        <a:rPr kumimoji="1" lang="ja-JP" altLang="en-US" sz="1700" dirty="0"/>
                        <a:t>５</a:t>
                      </a:r>
                    </a:p>
                  </a:txBody>
                  <a:tcPr marL="84406" marR="84406" marT="42203" marB="42203">
                    <a:noFill/>
                  </a:tcPr>
                </a:tc>
                <a:tc>
                  <a:txBody>
                    <a:bodyPr/>
                    <a:lstStyle/>
                    <a:p>
                      <a:pPr algn="ctr"/>
                      <a:r>
                        <a:rPr kumimoji="1" lang="ja-JP" altLang="en-US" sz="1700" dirty="0"/>
                        <a:t>４</a:t>
                      </a:r>
                    </a:p>
                  </a:txBody>
                  <a:tcPr marL="84406" marR="84406" marT="42203" marB="42203">
                    <a:noFill/>
                  </a:tcPr>
                </a:tc>
                <a:tc>
                  <a:txBody>
                    <a:bodyPr/>
                    <a:lstStyle/>
                    <a:p>
                      <a:pPr algn="ctr"/>
                      <a:r>
                        <a:rPr kumimoji="1" lang="ja-JP" altLang="en-US" sz="1700" dirty="0"/>
                        <a:t>同上</a:t>
                      </a:r>
                    </a:p>
                  </a:txBody>
                  <a:tcPr marL="84406" marR="84406" marT="42203" marB="42203" anchor="ctr">
                    <a:noFill/>
                  </a:tcPr>
                </a:tc>
                <a:tc>
                  <a:txBody>
                    <a:bodyPr/>
                    <a:lstStyle/>
                    <a:p>
                      <a:pPr algn="ctr"/>
                      <a:r>
                        <a:rPr kumimoji="1" lang="ja-JP" altLang="en-US" sz="1700" dirty="0"/>
                        <a:t>同上</a:t>
                      </a:r>
                    </a:p>
                  </a:txBody>
                  <a:tcPr marL="84406" marR="84406" marT="42203" marB="42203" anchor="ctr">
                    <a:noFill/>
                  </a:tcPr>
                </a:tc>
                <a:extLst>
                  <a:ext uri="{0D108BD9-81ED-4DB2-BD59-A6C34878D82A}">
                    <a16:rowId xmlns:a16="http://schemas.microsoft.com/office/drawing/2014/main" val="4060436230"/>
                  </a:ext>
                </a:extLst>
              </a:tr>
              <a:tr h="337625">
                <a:tc>
                  <a:txBody>
                    <a:bodyPr/>
                    <a:lstStyle/>
                    <a:p>
                      <a:pPr algn="ctr"/>
                      <a:r>
                        <a:rPr kumimoji="1" lang="en-US" altLang="ja-JP" sz="1700" dirty="0"/>
                        <a:t>11</a:t>
                      </a:r>
                      <a:r>
                        <a:rPr kumimoji="1" lang="ja-JP" altLang="en-US" sz="1700" dirty="0"/>
                        <a:t>月</a:t>
                      </a:r>
                    </a:p>
                  </a:txBody>
                  <a:tcPr marL="84406" marR="84406" marT="42203" marB="42203" anchor="ctr">
                    <a:solidFill>
                      <a:schemeClr val="bg1">
                        <a:alpha val="20000"/>
                      </a:schemeClr>
                    </a:solidFill>
                  </a:tcPr>
                </a:tc>
                <a:tc>
                  <a:txBody>
                    <a:bodyPr/>
                    <a:lstStyle/>
                    <a:p>
                      <a:pPr algn="ctr"/>
                      <a:r>
                        <a:rPr kumimoji="1" lang="ja-JP" altLang="en-US" sz="1700" dirty="0"/>
                        <a:t>６</a:t>
                      </a:r>
                    </a:p>
                  </a:txBody>
                  <a:tcPr marL="84406" marR="84406" marT="42203" marB="42203" anchor="ctr">
                    <a:solidFill>
                      <a:schemeClr val="bg1">
                        <a:alpha val="20000"/>
                      </a:schemeClr>
                    </a:solidFill>
                  </a:tcPr>
                </a:tc>
                <a:tc rowSpan="2" gridSpan="2">
                  <a:txBody>
                    <a:bodyPr/>
                    <a:lstStyle/>
                    <a:p>
                      <a:pPr algn="ctr"/>
                      <a:endParaRPr kumimoji="1" lang="ja-JP" altLang="en-US" sz="1700" dirty="0"/>
                    </a:p>
                  </a:txBody>
                  <a:tcPr marL="84406" marR="84406" marT="42203" marB="42203" anchor="ctr">
                    <a:solidFill>
                      <a:schemeClr val="bg1">
                        <a:alpha val="20000"/>
                      </a:schemeClr>
                    </a:solidFill>
                  </a:tcPr>
                </a:tc>
                <a:tc rowSpan="2" hMerge="1">
                  <a:txBody>
                    <a:bodyPr/>
                    <a:lstStyle/>
                    <a:p>
                      <a:endParaRPr kumimoji="1" lang="ja-JP" altLang="en-US"/>
                    </a:p>
                  </a:txBody>
                  <a:tcPr>
                    <a:solidFill>
                      <a:schemeClr val="bg1">
                        <a:alpha val="20000"/>
                      </a:schemeClr>
                    </a:solidFill>
                  </a:tcPr>
                </a:tc>
                <a:tc gridSpan="2">
                  <a:txBody>
                    <a:bodyPr/>
                    <a:lstStyle/>
                    <a:p>
                      <a:pPr algn="ctr"/>
                      <a:r>
                        <a:rPr kumimoji="1" lang="ja-JP" altLang="en-US" sz="1700" dirty="0"/>
                        <a:t>取りまとめに向けた議論</a:t>
                      </a:r>
                    </a:p>
                  </a:txBody>
                  <a:tcPr marL="84406" marR="84406" marT="42203" marB="42203" anchor="ctr">
                    <a:solidFill>
                      <a:schemeClr val="bg1">
                        <a:alpha val="20000"/>
                      </a:schemeClr>
                    </a:solidFill>
                  </a:tcPr>
                </a:tc>
                <a:tc hMerge="1">
                  <a:txBody>
                    <a:bodyPr/>
                    <a:lstStyle/>
                    <a:p>
                      <a:endParaRPr kumimoji="1" lang="ja-JP" altLang="en-US" dirty="0"/>
                    </a:p>
                  </a:txBody>
                  <a:tcPr/>
                </a:tc>
                <a:extLst>
                  <a:ext uri="{0D108BD9-81ED-4DB2-BD59-A6C34878D82A}">
                    <a16:rowId xmlns:a16="http://schemas.microsoft.com/office/drawing/2014/main" val="3174861304"/>
                  </a:ext>
                </a:extLst>
              </a:tr>
              <a:tr h="337625">
                <a:tc>
                  <a:txBody>
                    <a:bodyPr/>
                    <a:lstStyle/>
                    <a:p>
                      <a:pPr algn="ctr"/>
                      <a:r>
                        <a:rPr kumimoji="1" lang="en-US" altLang="ja-JP" sz="1700" dirty="0"/>
                        <a:t>12</a:t>
                      </a:r>
                      <a:r>
                        <a:rPr kumimoji="1" lang="ja-JP" altLang="en-US" sz="1700" dirty="0"/>
                        <a:t>月</a:t>
                      </a:r>
                    </a:p>
                  </a:txBody>
                  <a:tcPr marL="84406" marR="84406" marT="42203" marB="42203" anchor="ctr">
                    <a:solidFill>
                      <a:schemeClr val="bg1">
                        <a:alpha val="20000"/>
                      </a:schemeClr>
                    </a:solidFill>
                  </a:tcPr>
                </a:tc>
                <a:tc>
                  <a:txBody>
                    <a:bodyPr/>
                    <a:lstStyle/>
                    <a:p>
                      <a:pPr algn="ctr"/>
                      <a:r>
                        <a:rPr kumimoji="1" lang="ja-JP" altLang="en-US" sz="1700" dirty="0"/>
                        <a:t>７</a:t>
                      </a:r>
                    </a:p>
                  </a:txBody>
                  <a:tcPr marL="84406" marR="84406" marT="42203" marB="42203" anchor="ctr">
                    <a:solidFill>
                      <a:schemeClr val="bg1">
                        <a:alpha val="20000"/>
                      </a:schemeClr>
                    </a:solidFill>
                  </a:tcPr>
                </a:tc>
                <a:tc gridSpan="2" vMerge="1">
                  <a:txBody>
                    <a:bodyPr/>
                    <a:lstStyle/>
                    <a:p>
                      <a:pPr algn="ctr"/>
                      <a:endParaRPr kumimoji="1" lang="ja-JP" altLang="en-US" dirty="0"/>
                    </a:p>
                  </a:txBody>
                  <a:tcPr anchor="ctr">
                    <a:solidFill>
                      <a:schemeClr val="bg1">
                        <a:alpha val="20000"/>
                      </a:schemeClr>
                    </a:solidFill>
                  </a:tcPr>
                </a:tc>
                <a:tc hMerge="1" vMerge="1">
                  <a:txBody>
                    <a:bodyPr/>
                    <a:lstStyle/>
                    <a:p>
                      <a:endParaRPr kumimoji="1" lang="ja-JP" altLang="en-US"/>
                    </a:p>
                  </a:txBody>
                  <a:tcPr/>
                </a:tc>
                <a:tc gridSpan="2">
                  <a:txBody>
                    <a:bodyPr/>
                    <a:lstStyle/>
                    <a:p>
                      <a:pPr algn="ctr"/>
                      <a:r>
                        <a:rPr kumimoji="1" lang="ja-JP" altLang="en-US" sz="1700" dirty="0"/>
                        <a:t>取りまとめ</a:t>
                      </a:r>
                    </a:p>
                  </a:txBody>
                  <a:tcPr marL="84406" marR="84406" marT="42203" marB="42203">
                    <a:solidFill>
                      <a:schemeClr val="bg1">
                        <a:alpha val="20000"/>
                      </a:schemeClr>
                    </a:solidFill>
                  </a:tcPr>
                </a:tc>
                <a:tc hMerge="1">
                  <a:txBody>
                    <a:bodyPr/>
                    <a:lstStyle/>
                    <a:p>
                      <a:endParaRPr kumimoji="1" lang="ja-JP" altLang="en-US" dirty="0"/>
                    </a:p>
                  </a:txBody>
                  <a:tcPr/>
                </a:tc>
                <a:extLst>
                  <a:ext uri="{0D108BD9-81ED-4DB2-BD59-A6C34878D82A}">
                    <a16:rowId xmlns:a16="http://schemas.microsoft.com/office/drawing/2014/main" val="2738727982"/>
                  </a:ext>
                </a:extLst>
              </a:tr>
            </a:tbl>
          </a:graphicData>
        </a:graphic>
      </p:graphicFrame>
      <p:cxnSp>
        <p:nvCxnSpPr>
          <p:cNvPr id="3" name="直線コネクタ 2"/>
          <p:cNvCxnSpPr/>
          <p:nvPr/>
        </p:nvCxnSpPr>
        <p:spPr>
          <a:xfrm flipV="1">
            <a:off x="5355785" y="3659481"/>
            <a:ext cx="3349346" cy="307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2046181" y="3649122"/>
            <a:ext cx="398814" cy="328025"/>
          </a:xfrm>
          <a:prstGeom prst="line">
            <a:avLst/>
          </a:prstGeom>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468765" y="6154227"/>
            <a:ext cx="3748142" cy="319639"/>
          </a:xfrm>
          <a:prstGeom prst="rect">
            <a:avLst/>
          </a:prstGeom>
          <a:noFill/>
        </p:spPr>
        <p:txBody>
          <a:bodyPr wrap="none" rtlCol="0">
            <a:spAutoFit/>
          </a:bodyPr>
          <a:lstStyle/>
          <a:p>
            <a:pPr defTabSz="844083" fontAlgn="base">
              <a:spcBef>
                <a:spcPct val="0"/>
              </a:spcBef>
              <a:spcAft>
                <a:spcPct val="0"/>
              </a:spcAft>
              <a:defRPr/>
            </a:pPr>
            <a:r>
              <a:rPr kumimoji="1" lang="en-US" altLang="ja-JP" sz="1477" dirty="0">
                <a:solidFill>
                  <a:prstClr val="black"/>
                </a:solidFill>
                <a:latin typeface="Arial" charset="0"/>
                <a:ea typeface="ＭＳ Ｐゴシック" charset="-128"/>
              </a:rPr>
              <a:t>※</a:t>
            </a:r>
            <a:r>
              <a:rPr kumimoji="1" lang="ja-JP" altLang="en-US" sz="1477" dirty="0">
                <a:solidFill>
                  <a:prstClr val="black"/>
                </a:solidFill>
                <a:latin typeface="Arial" charset="0"/>
                <a:ea typeface="ＭＳ Ｐゴシック" charset="-128"/>
              </a:rPr>
              <a:t>現時点の案であり、今後、変更がありうる。</a:t>
            </a:r>
          </a:p>
        </p:txBody>
      </p:sp>
      <p:sp>
        <p:nvSpPr>
          <p:cNvPr id="2" name="スライド番号プレースホルダー 1"/>
          <p:cNvSpPr>
            <a:spLocks noGrp="1"/>
          </p:cNvSpPr>
          <p:nvPr>
            <p:ph type="sldNum" sz="quarter" idx="12"/>
          </p:nvPr>
        </p:nvSpPr>
        <p:spPr/>
        <p:txBody>
          <a:bodyPr/>
          <a:lstStyle/>
          <a:p>
            <a:fld id="{2ADEAB0B-3364-414D-832E-F3CDA843F507}" type="slidenum">
              <a:rPr kumimoji="1" lang="ja-JP" altLang="en-US" smtClean="0"/>
              <a:t>119</a:t>
            </a:fld>
            <a:endParaRPr kumimoji="1" lang="ja-JP" altLang="en-US"/>
          </a:p>
        </p:txBody>
      </p:sp>
      <p:sp>
        <p:nvSpPr>
          <p:cNvPr id="5" name="フッター プレースホルダー 4"/>
          <p:cNvSpPr>
            <a:spLocks noGrp="1"/>
          </p:cNvSpPr>
          <p:nvPr>
            <p:ph type="ftr" sz="quarter" idx="11"/>
          </p:nvPr>
        </p:nvSpPr>
        <p:spPr/>
        <p:txBody>
          <a:bodyPr/>
          <a:lstStyle/>
          <a:p>
            <a:pPr>
              <a:defRPr/>
            </a:pPr>
            <a:r>
              <a:rPr kumimoji="1" lang="ja-JP" altLang="en-US" smtClean="0"/>
              <a:t>平成</a:t>
            </a:r>
            <a:r>
              <a:rPr kumimoji="1" lang="en-US" altLang="ja-JP" smtClean="0"/>
              <a:t>30</a:t>
            </a:r>
            <a:r>
              <a:rPr kumimoji="1" lang="ja-JP" altLang="en-US" smtClean="0"/>
              <a:t>年度障害者総合福祉推進事業に基づく新カリキュラムによる相談支援従事者養成研修</a:t>
            </a:r>
            <a:r>
              <a:rPr kumimoji="1" lang="en-US" altLang="ja-JP" smtClean="0"/>
              <a:t>(</a:t>
            </a:r>
            <a:r>
              <a:rPr kumimoji="1" lang="ja-JP" altLang="en-US" smtClean="0"/>
              <a:t>現任研修</a:t>
            </a:r>
            <a:r>
              <a:rPr kumimoji="1" lang="en-US" altLang="ja-JP" smtClean="0"/>
              <a:t>) </a:t>
            </a:r>
            <a:r>
              <a:rPr kumimoji="1" lang="ja-JP" altLang="en-US" smtClean="0"/>
              <a:t>を令和元年度版に改訂したもの</a:t>
            </a:r>
            <a:endParaRPr kumimoji="1" lang="ja-JP" altLang="en-US" dirty="0" smtClean="0"/>
          </a:p>
        </p:txBody>
      </p:sp>
    </p:spTree>
    <p:extLst>
      <p:ext uri="{BB962C8B-B14F-4D97-AF65-F5344CB8AC3E}">
        <p14:creationId xmlns:p14="http://schemas.microsoft.com/office/powerpoint/2010/main" val="1640705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6"/>
          <p:cNvSpPr>
            <a:spLocks noChangeArrowheads="1"/>
          </p:cNvSpPr>
          <p:nvPr/>
        </p:nvSpPr>
        <p:spPr bwMode="auto">
          <a:xfrm rot="5400000">
            <a:off x="780377" y="4605955"/>
            <a:ext cx="398585" cy="215900"/>
          </a:xfrm>
          <a:prstGeom prst="rect">
            <a:avLst/>
          </a:prstGeom>
          <a:noFill/>
          <a:ln w="9525">
            <a:noFill/>
            <a:miter lim="800000"/>
            <a:headEnd/>
            <a:tailEnd/>
          </a:ln>
        </p:spPr>
        <p:txBody>
          <a:bodyPr wrap="none" anchor="ctr"/>
          <a:lstStyle/>
          <a:p>
            <a:pPr algn="ctr"/>
            <a:endParaRPr lang="ja-JP" altLang="en-US" sz="1292">
              <a:solidFill>
                <a:srgbClr val="000000"/>
              </a:solidFill>
              <a:latin typeface="Calibri"/>
              <a:ea typeface="ＭＳ Ｐゴシック"/>
            </a:endParaRPr>
          </a:p>
        </p:txBody>
      </p:sp>
      <p:sp>
        <p:nvSpPr>
          <p:cNvPr id="22" name="Text Box 3"/>
          <p:cNvSpPr txBox="1">
            <a:spLocks noChangeArrowheads="1"/>
          </p:cNvSpPr>
          <p:nvPr/>
        </p:nvSpPr>
        <p:spPr bwMode="auto">
          <a:xfrm>
            <a:off x="-34802" y="304801"/>
            <a:ext cx="9144000" cy="490134"/>
          </a:xfrm>
          <a:prstGeom prst="rect">
            <a:avLst/>
          </a:prstGeom>
          <a:noFill/>
          <a:ln w="9525" algn="ctr">
            <a:noFill/>
            <a:miter lim="800000"/>
            <a:headEnd/>
            <a:tailEnd/>
          </a:ln>
          <a:effectLst/>
        </p:spPr>
        <p:txBody>
          <a:bodyPr>
            <a:spAutoFit/>
          </a:bodyPr>
          <a:lstStyle/>
          <a:p>
            <a:pPr algn="ctr">
              <a:spcBef>
                <a:spcPct val="50000"/>
              </a:spcBef>
              <a:defRPr/>
            </a:pPr>
            <a:r>
              <a:rPr lang="ja-JP" altLang="en-US" sz="2585" b="1" u="sng" dirty="0">
                <a:solidFill>
                  <a:srgbClr val="333399"/>
                </a:solidFill>
                <a:effectLst>
                  <a:outerShdw blurRad="38100" dist="38100" dir="2700000" algn="tl">
                    <a:srgbClr val="C0C0C0"/>
                  </a:outerShdw>
                </a:effectLst>
                <a:latin typeface="Calibri"/>
                <a:ea typeface="HGP創英角ｺﾞｼｯｸUB" pitchFamily="50" charset="-128"/>
              </a:rPr>
              <a:t>自立生活援助</a:t>
            </a:r>
            <a:r>
              <a:rPr lang="ja-JP" altLang="en-US" sz="2585" b="1" dirty="0">
                <a:solidFill>
                  <a:srgbClr val="333399"/>
                </a:solidFill>
                <a:effectLst>
                  <a:outerShdw blurRad="38100" dist="38100" dir="2700000" algn="tl">
                    <a:srgbClr val="C0C0C0"/>
                  </a:outerShdw>
                </a:effectLst>
                <a:latin typeface="Calibri"/>
                <a:ea typeface="HGP創英角ｺﾞｼｯｸUB" pitchFamily="50" charset="-128"/>
              </a:rPr>
              <a:t>　　</a:t>
            </a:r>
            <a:r>
              <a:rPr lang="en-US" altLang="ja-JP" sz="1662" b="1" dirty="0">
                <a:solidFill>
                  <a:srgbClr val="333399"/>
                </a:solidFill>
                <a:effectLst>
                  <a:outerShdw blurRad="38100" dist="38100" dir="2700000" algn="tl">
                    <a:srgbClr val="C0C0C0"/>
                  </a:outerShdw>
                </a:effectLst>
                <a:latin typeface="Calibri"/>
                <a:ea typeface="HGP創英角ｺﾞｼｯｸUB" pitchFamily="50" charset="-128"/>
              </a:rPr>
              <a:t>※</a:t>
            </a:r>
            <a:r>
              <a:rPr lang="ja-JP" altLang="en-US" sz="1662" b="1" dirty="0">
                <a:solidFill>
                  <a:srgbClr val="333399"/>
                </a:solidFill>
                <a:effectLst>
                  <a:outerShdw blurRad="38100" dist="38100" dir="2700000" algn="tl">
                    <a:srgbClr val="C0C0C0"/>
                  </a:outerShdw>
                </a:effectLst>
                <a:latin typeface="Calibri"/>
                <a:ea typeface="HGP創英角ｺﾞｼｯｸUB" pitchFamily="50" charset="-128"/>
              </a:rPr>
              <a:t>平成３０年４月～</a:t>
            </a:r>
            <a:endParaRPr lang="ja-JP" altLang="en-US" sz="1662" b="1" dirty="0">
              <a:solidFill>
                <a:srgbClr val="333399"/>
              </a:solidFill>
              <a:effectLst>
                <a:outerShdw blurRad="38100" dist="38100" dir="2700000" algn="tl">
                  <a:srgbClr val="C0C0C0"/>
                </a:outerShdw>
              </a:effectLst>
              <a:latin typeface="Calibri"/>
              <a:ea typeface="ＤＨＰ特太ゴシック体" pitchFamily="2" charset="-128"/>
            </a:endParaRPr>
          </a:p>
        </p:txBody>
      </p:sp>
      <p:grpSp>
        <p:nvGrpSpPr>
          <p:cNvPr id="5" name="グループ化 4"/>
          <p:cNvGrpSpPr/>
          <p:nvPr/>
        </p:nvGrpSpPr>
        <p:grpSpPr>
          <a:xfrm>
            <a:off x="186032" y="689578"/>
            <a:ext cx="8839387" cy="2207672"/>
            <a:chOff x="186030" y="461293"/>
            <a:chExt cx="8839387" cy="1424919"/>
          </a:xfrm>
        </p:grpSpPr>
        <p:sp>
          <p:nvSpPr>
            <p:cNvPr id="13316" name="Text Box 2"/>
            <p:cNvSpPr txBox="1">
              <a:spLocks noChangeArrowheads="1"/>
            </p:cNvSpPr>
            <p:nvPr/>
          </p:nvSpPr>
          <p:spPr bwMode="auto">
            <a:xfrm>
              <a:off x="186030" y="461293"/>
              <a:ext cx="1500188" cy="206308"/>
            </a:xfrm>
            <a:prstGeom prst="rect">
              <a:avLst/>
            </a:prstGeom>
            <a:noFill/>
            <a:ln w="9525">
              <a:noFill/>
              <a:miter lim="800000"/>
              <a:headEnd/>
              <a:tailEnd/>
            </a:ln>
          </p:spPr>
          <p:txBody>
            <a:bodyPr>
              <a:spAutoFit/>
            </a:bodyPr>
            <a:lstStyle/>
            <a:p>
              <a:pPr>
                <a:spcBef>
                  <a:spcPct val="50000"/>
                </a:spcBef>
              </a:pPr>
              <a:r>
                <a:rPr lang="ja-JP" altLang="en-US" sz="1477" b="1" u="sng" dirty="0">
                  <a:solidFill>
                    <a:srgbClr val="000000"/>
                  </a:solidFill>
                  <a:latin typeface="Calibri"/>
                  <a:ea typeface="ＤＨＰ特太ゴシック体" pitchFamily="2" charset="-128"/>
                </a:rPr>
                <a:t>○ 対象者</a:t>
              </a:r>
              <a:endParaRPr lang="en-US" altLang="ja-JP" sz="1477" b="1" u="sng" dirty="0">
                <a:solidFill>
                  <a:srgbClr val="000000"/>
                </a:solidFill>
                <a:latin typeface="Calibri"/>
                <a:ea typeface="ＤＨＰ特太ゴシック体" pitchFamily="2" charset="-128"/>
              </a:endParaRPr>
            </a:p>
          </p:txBody>
        </p:sp>
        <p:sp>
          <p:nvSpPr>
            <p:cNvPr id="24" name="正方形/長方形 23"/>
            <p:cNvSpPr/>
            <p:nvPr/>
          </p:nvSpPr>
          <p:spPr>
            <a:xfrm>
              <a:off x="186030" y="630360"/>
              <a:ext cx="8839387" cy="1255852"/>
            </a:xfrm>
            <a:prstGeom prst="rect">
              <a:avLst/>
            </a:prstGeom>
            <a:solidFill>
              <a:srgbClr val="FFFFCC"/>
            </a:solidFill>
            <a:ln w="3175">
              <a:solidFill>
                <a:schemeClr val="accent4"/>
              </a:solidFill>
              <a:prstDash val="solid"/>
            </a:ln>
          </p:spPr>
          <p:style>
            <a:lnRef idx="2">
              <a:schemeClr val="accent1"/>
            </a:lnRef>
            <a:fillRef idx="1">
              <a:schemeClr val="lt1"/>
            </a:fillRef>
            <a:effectRef idx="0">
              <a:schemeClr val="accent1"/>
            </a:effectRef>
            <a:fontRef idx="minor">
              <a:schemeClr val="dk1"/>
            </a:fontRef>
          </p:style>
          <p:txBody>
            <a:bodyPr anchor="ctr"/>
            <a:lstStyle/>
            <a:p>
              <a:pPr>
                <a:defRPr/>
              </a:pPr>
              <a:r>
                <a:rPr lang="ja-JP" altLang="en-US" sz="1015" dirty="0">
                  <a:solidFill>
                    <a:srgbClr val="000000"/>
                  </a:solidFill>
                  <a:latin typeface="HGPｺﾞｼｯｸM" pitchFamily="50" charset="-128"/>
                  <a:ea typeface="HGPｺﾞｼｯｸM" pitchFamily="50" charset="-128"/>
                </a:rPr>
                <a:t>➀　障害者支援施設やグループホーム、精神科病院等から地域での一人暮らしに移行した障害者等で、理解力や生活力等に不安がある者</a:t>
              </a:r>
              <a:endParaRPr lang="en-US" altLang="ja-JP" sz="1015" dirty="0">
                <a:solidFill>
                  <a:srgbClr val="000000"/>
                </a:solidFill>
                <a:latin typeface="HGPｺﾞｼｯｸM" pitchFamily="50" charset="-128"/>
                <a:ea typeface="HGPｺﾞｼｯｸM" pitchFamily="50" charset="-128"/>
              </a:endParaRPr>
            </a:p>
            <a:p>
              <a:pPr>
                <a:defRPr/>
              </a:pPr>
              <a:r>
                <a:rPr lang="ja-JP" altLang="en-US" sz="1015" dirty="0">
                  <a:solidFill>
                    <a:srgbClr val="000000"/>
                  </a:solidFill>
                  <a:latin typeface="HGPｺﾞｼｯｸM" pitchFamily="50" charset="-128"/>
                  <a:ea typeface="HGPｺﾞｼｯｸM" pitchFamily="50" charset="-128"/>
                </a:rPr>
                <a:t>②　現に、一人で暮らしており、自立生活援助による支援が必要な者（</a:t>
              </a:r>
              <a:r>
                <a:rPr lang="en-US" altLang="ja-JP" sz="1015" dirty="0">
                  <a:solidFill>
                    <a:srgbClr val="000000"/>
                  </a:solidFill>
                  <a:latin typeface="HGPｺﾞｼｯｸM" pitchFamily="50" charset="-128"/>
                  <a:ea typeface="HGPｺﾞｼｯｸM" pitchFamily="50" charset="-128"/>
                </a:rPr>
                <a:t>※</a:t>
              </a:r>
              <a:r>
                <a:rPr lang="ja-JP" altLang="en-US" sz="1015" dirty="0">
                  <a:solidFill>
                    <a:srgbClr val="000000"/>
                  </a:solidFill>
                  <a:latin typeface="HGPｺﾞｼｯｸM" pitchFamily="50" charset="-128"/>
                  <a:ea typeface="HGPｺﾞｼｯｸM" pitchFamily="50" charset="-128"/>
                </a:rPr>
                <a:t>１）</a:t>
              </a:r>
              <a:endParaRPr lang="en-US" altLang="ja-JP" sz="1015" dirty="0">
                <a:solidFill>
                  <a:srgbClr val="000000"/>
                </a:solidFill>
                <a:latin typeface="HGPｺﾞｼｯｸM" pitchFamily="50" charset="-128"/>
                <a:ea typeface="HGPｺﾞｼｯｸM" pitchFamily="50" charset="-128"/>
              </a:endParaRPr>
            </a:p>
            <a:p>
              <a:pPr>
                <a:defRPr/>
              </a:pPr>
              <a:r>
                <a:rPr lang="ja-JP" altLang="en-US" sz="1015" dirty="0">
                  <a:solidFill>
                    <a:srgbClr val="000000"/>
                  </a:solidFill>
                  <a:latin typeface="HGPｺﾞｼｯｸM" pitchFamily="50" charset="-128"/>
                  <a:ea typeface="HGPｺﾞｼｯｸM" pitchFamily="50" charset="-128"/>
                </a:rPr>
                <a:t>③　障害、疾病等の家族と同居しており（障害者同士で結婚している場合を含む）、家族による支援が見込めない（</a:t>
              </a:r>
              <a:r>
                <a:rPr lang="en-US" altLang="ja-JP" sz="1015" dirty="0">
                  <a:solidFill>
                    <a:srgbClr val="000000"/>
                  </a:solidFill>
                  <a:latin typeface="HGPｺﾞｼｯｸM" pitchFamily="50" charset="-128"/>
                  <a:ea typeface="HGPｺﾞｼｯｸM" pitchFamily="50" charset="-128"/>
                </a:rPr>
                <a:t>※</a:t>
              </a:r>
              <a:r>
                <a:rPr lang="ja-JP" altLang="en-US" sz="1015" dirty="0">
                  <a:solidFill>
                    <a:srgbClr val="000000"/>
                  </a:solidFill>
                  <a:latin typeface="HGPｺﾞｼｯｸM" pitchFamily="50" charset="-128"/>
                  <a:ea typeface="HGPｺﾞｼｯｸM" pitchFamily="50" charset="-128"/>
                </a:rPr>
                <a:t>２）ため、実質的に一人暮らしと</a:t>
              </a:r>
              <a:endParaRPr lang="en-US" altLang="ja-JP" sz="1015" dirty="0">
                <a:solidFill>
                  <a:srgbClr val="000000"/>
                </a:solidFill>
                <a:latin typeface="HGPｺﾞｼｯｸM" pitchFamily="50" charset="-128"/>
                <a:ea typeface="HGPｺﾞｼｯｸM" pitchFamily="50" charset="-128"/>
              </a:endParaRPr>
            </a:p>
            <a:p>
              <a:pPr>
                <a:defRPr/>
              </a:pPr>
              <a:r>
                <a:rPr lang="ja-JP" altLang="en-US" sz="1015" dirty="0">
                  <a:solidFill>
                    <a:srgbClr val="000000"/>
                  </a:solidFill>
                  <a:latin typeface="HGPｺﾞｼｯｸM" pitchFamily="50" charset="-128"/>
                  <a:ea typeface="HGPｺﾞｼｯｸM" pitchFamily="50" charset="-128"/>
                </a:rPr>
                <a:t>　 同様の状況であり、自立生活援助による支援が必要な者</a:t>
              </a:r>
              <a:endParaRPr lang="en-US" altLang="ja-JP" sz="1015" dirty="0">
                <a:solidFill>
                  <a:srgbClr val="000000"/>
                </a:solidFill>
                <a:latin typeface="HGPｺﾞｼｯｸM" pitchFamily="50" charset="-128"/>
                <a:ea typeface="HGPｺﾞｼｯｸM" pitchFamily="50" charset="-128"/>
              </a:endParaRPr>
            </a:p>
            <a:p>
              <a:pPr defTabSz="832359">
                <a:tabLst>
                  <a:tab pos="668232" algn="l"/>
                </a:tabLst>
                <a:defRPr/>
              </a:pPr>
              <a:r>
                <a:rPr lang="ja-JP" altLang="en-US" sz="1015" dirty="0">
                  <a:solidFill>
                    <a:srgbClr val="000000"/>
                  </a:solidFill>
                  <a:latin typeface="HGPｺﾞｼｯｸM" pitchFamily="50" charset="-128"/>
                  <a:ea typeface="HGPｺﾞｼｯｸM" pitchFamily="50" charset="-128"/>
                </a:rPr>
                <a:t>　 </a:t>
              </a:r>
              <a:r>
                <a:rPr lang="en-US" altLang="ja-JP" sz="1015" dirty="0">
                  <a:solidFill>
                    <a:srgbClr val="000000"/>
                  </a:solidFill>
                  <a:latin typeface="HGPｺﾞｼｯｸM" pitchFamily="50" charset="-128"/>
                  <a:ea typeface="HGPｺﾞｼｯｸM" pitchFamily="50" charset="-128"/>
                </a:rPr>
                <a:t>※</a:t>
              </a:r>
              <a:r>
                <a:rPr lang="ja-JP" altLang="en-US" sz="1015" dirty="0">
                  <a:solidFill>
                    <a:srgbClr val="000000"/>
                  </a:solidFill>
                  <a:latin typeface="HGPｺﾞｼｯｸM" pitchFamily="50" charset="-128"/>
                  <a:ea typeface="HGPｺﾞｼｯｸM" pitchFamily="50" charset="-128"/>
                </a:rPr>
                <a:t>１の例　・地域移行支援の対象要件に該当する施設に入所していた者や精神科病院に入院していた者等であり、理解力や生活力を補う観点から</a:t>
              </a:r>
              <a:endParaRPr lang="en-US" altLang="ja-JP" sz="1015" dirty="0">
                <a:solidFill>
                  <a:srgbClr val="000000"/>
                </a:solidFill>
                <a:latin typeface="HGPｺﾞｼｯｸM" pitchFamily="50" charset="-128"/>
                <a:ea typeface="HGPｺﾞｼｯｸM" pitchFamily="50" charset="-128"/>
              </a:endParaRPr>
            </a:p>
            <a:p>
              <a:pPr>
                <a:tabLst>
                  <a:tab pos="668232" algn="l"/>
                </a:tabLst>
                <a:defRPr/>
              </a:pPr>
              <a:r>
                <a:rPr lang="ja-JP" altLang="en-US" sz="1015" dirty="0">
                  <a:solidFill>
                    <a:srgbClr val="000000"/>
                  </a:solidFill>
                  <a:latin typeface="HGPｺﾞｼｯｸM" pitchFamily="50" charset="-128"/>
                  <a:ea typeface="HGPｺﾞｼｯｸM" pitchFamily="50" charset="-128"/>
                </a:rPr>
                <a:t>　　　　　　　　　支援が必要と認められる場合</a:t>
              </a:r>
              <a:endParaRPr lang="en-US" altLang="ja-JP" sz="1015" dirty="0">
                <a:solidFill>
                  <a:srgbClr val="000000"/>
                </a:solidFill>
                <a:latin typeface="HGPｺﾞｼｯｸM" pitchFamily="50" charset="-128"/>
                <a:ea typeface="HGPｺﾞｼｯｸM" pitchFamily="50" charset="-128"/>
              </a:endParaRPr>
            </a:p>
            <a:p>
              <a:pPr indent="668232">
                <a:tabLst>
                  <a:tab pos="668232" algn="l"/>
                </a:tabLst>
                <a:defRPr/>
              </a:pPr>
              <a:r>
                <a:rPr lang="ja-JP" altLang="en-US" sz="1015" dirty="0">
                  <a:solidFill>
                    <a:srgbClr val="000000"/>
                  </a:solidFill>
                  <a:latin typeface="HGPｺﾞｼｯｸM" pitchFamily="50" charset="-128"/>
                  <a:ea typeface="HGPｺﾞｼｯｸM" pitchFamily="50" charset="-128"/>
                </a:rPr>
                <a:t>・人間関係や環境の変化等により、一人暮らしや地域生活を継続することが困難と認められる場合（家族の死亡、入退院の繰り返し　等）</a:t>
              </a:r>
              <a:endParaRPr lang="en-US" altLang="ja-JP" sz="1015" dirty="0">
                <a:solidFill>
                  <a:srgbClr val="000000"/>
                </a:solidFill>
                <a:latin typeface="HGPｺﾞｼｯｸM" pitchFamily="50" charset="-128"/>
                <a:ea typeface="HGPｺﾞｼｯｸM" pitchFamily="50" charset="-128"/>
              </a:endParaRPr>
            </a:p>
            <a:p>
              <a:pPr indent="668232">
                <a:tabLst>
                  <a:tab pos="668232" algn="l"/>
                </a:tabLst>
                <a:defRPr/>
              </a:pPr>
              <a:r>
                <a:rPr lang="ja-JP" altLang="en-US" sz="1015" dirty="0">
                  <a:solidFill>
                    <a:srgbClr val="000000"/>
                  </a:solidFill>
                  <a:latin typeface="HGPｺﾞｼｯｸM" pitchFamily="50" charset="-128"/>
                  <a:ea typeface="HGPｺﾞｼｯｸM" pitchFamily="50" charset="-128"/>
                </a:rPr>
                <a:t>・その他、市町村審査会における個別審査を経てその必要性を判断した上で適当と認められる場合</a:t>
              </a:r>
              <a:endParaRPr lang="en-US" altLang="ja-JP" sz="1015" dirty="0">
                <a:solidFill>
                  <a:srgbClr val="000000"/>
                </a:solidFill>
                <a:latin typeface="HGPｺﾞｼｯｸM" pitchFamily="50" charset="-128"/>
                <a:ea typeface="HGPｺﾞｼｯｸM" pitchFamily="50" charset="-128"/>
              </a:endParaRPr>
            </a:p>
            <a:p>
              <a:pPr>
                <a:tabLst>
                  <a:tab pos="668232" algn="l"/>
                </a:tabLst>
                <a:defRPr/>
              </a:pPr>
              <a:r>
                <a:rPr lang="ja-JP" altLang="en-US" sz="1015" dirty="0">
                  <a:solidFill>
                    <a:srgbClr val="000000"/>
                  </a:solidFill>
                  <a:latin typeface="HGPｺﾞｼｯｸM" pitchFamily="50" charset="-128"/>
                  <a:ea typeface="HGPｺﾞｼｯｸM" pitchFamily="50" charset="-128"/>
                </a:rPr>
                <a:t>　 </a:t>
              </a:r>
              <a:r>
                <a:rPr lang="en-US" altLang="ja-JP" sz="1015" dirty="0">
                  <a:solidFill>
                    <a:srgbClr val="000000"/>
                  </a:solidFill>
                  <a:latin typeface="HGPｺﾞｼｯｸM" pitchFamily="50" charset="-128"/>
                  <a:ea typeface="HGPｺﾞｼｯｸM" pitchFamily="50" charset="-128"/>
                </a:rPr>
                <a:t>※</a:t>
              </a:r>
              <a:r>
                <a:rPr lang="ja-JP" altLang="en-US" sz="1015" dirty="0">
                  <a:solidFill>
                    <a:srgbClr val="000000"/>
                  </a:solidFill>
                  <a:latin typeface="HGPｺﾞｼｯｸM" pitchFamily="50" charset="-128"/>
                  <a:ea typeface="HGPｺﾞｼｯｸM" pitchFamily="50" charset="-128"/>
                </a:rPr>
                <a:t>２の例　・同居している家族が、障害のため介護や移動支援が必要である等、障害福祉サービスを利用して生活を営んでいる場合</a:t>
              </a:r>
              <a:endParaRPr lang="en-US" altLang="ja-JP" sz="1015" dirty="0">
                <a:solidFill>
                  <a:srgbClr val="000000"/>
                </a:solidFill>
                <a:latin typeface="HGPｺﾞｼｯｸM" pitchFamily="50" charset="-128"/>
                <a:ea typeface="HGPｺﾞｼｯｸM" pitchFamily="50" charset="-128"/>
              </a:endParaRPr>
            </a:p>
            <a:p>
              <a:pPr indent="668232">
                <a:tabLst>
                  <a:tab pos="668232" algn="l"/>
                </a:tabLst>
                <a:defRPr/>
              </a:pPr>
              <a:r>
                <a:rPr lang="ja-JP" altLang="en-US" sz="1015" dirty="0">
                  <a:solidFill>
                    <a:srgbClr val="000000"/>
                  </a:solidFill>
                  <a:latin typeface="HGPｺﾞｼｯｸM" pitchFamily="50" charset="-128"/>
                  <a:ea typeface="HGPｺﾞｼｯｸM" pitchFamily="50" charset="-128"/>
                </a:rPr>
                <a:t>・同居している家族が、疾病のため入院を繰り返したり、自宅での療養が必要な場合</a:t>
              </a:r>
              <a:endParaRPr lang="en-US" altLang="ja-JP" sz="1015" dirty="0">
                <a:solidFill>
                  <a:srgbClr val="000000"/>
                </a:solidFill>
                <a:latin typeface="HGPｺﾞｼｯｸM" pitchFamily="50" charset="-128"/>
                <a:ea typeface="HGPｺﾞｼｯｸM" pitchFamily="50" charset="-128"/>
              </a:endParaRPr>
            </a:p>
            <a:p>
              <a:pPr indent="668232">
                <a:tabLst>
                  <a:tab pos="668232" algn="l"/>
                </a:tabLst>
                <a:defRPr/>
              </a:pPr>
              <a:r>
                <a:rPr lang="ja-JP" altLang="en-US" sz="1015" dirty="0">
                  <a:solidFill>
                    <a:srgbClr val="000000"/>
                  </a:solidFill>
                  <a:latin typeface="HGPｺﾞｼｯｸM" pitchFamily="50" charset="-128"/>
                  <a:ea typeface="HGPｺﾞｼｯｸM" pitchFamily="50" charset="-128"/>
                </a:rPr>
                <a:t>・同居している家族が、高齢のため寝たきりの状態である等、介護サービスを利用して生活を営んでいる場合</a:t>
              </a:r>
              <a:endParaRPr lang="en-US" altLang="ja-JP" sz="1015" dirty="0">
                <a:solidFill>
                  <a:srgbClr val="000000"/>
                </a:solidFill>
                <a:latin typeface="HGPｺﾞｼｯｸM" pitchFamily="50" charset="-128"/>
                <a:ea typeface="HGPｺﾞｼｯｸM" pitchFamily="50" charset="-128"/>
              </a:endParaRPr>
            </a:p>
            <a:p>
              <a:pPr indent="668232">
                <a:tabLst>
                  <a:tab pos="668232" algn="l"/>
                </a:tabLst>
                <a:defRPr/>
              </a:pPr>
              <a:r>
                <a:rPr lang="ja-JP" altLang="en-US" sz="1015" dirty="0">
                  <a:solidFill>
                    <a:srgbClr val="000000"/>
                  </a:solidFill>
                  <a:latin typeface="HGPｺﾞｼｯｸM" pitchFamily="50" charset="-128"/>
                  <a:ea typeface="HGPｺﾞｼｯｸM" pitchFamily="50" charset="-128"/>
                </a:rPr>
                <a:t>・その他、同居している家族の状況等を踏まえ、利用者への支援を行うことが困難であると認められる場合</a:t>
              </a:r>
            </a:p>
          </p:txBody>
        </p:sp>
      </p:grpSp>
      <p:grpSp>
        <p:nvGrpSpPr>
          <p:cNvPr id="4" name="グループ化 3"/>
          <p:cNvGrpSpPr/>
          <p:nvPr/>
        </p:nvGrpSpPr>
        <p:grpSpPr>
          <a:xfrm>
            <a:off x="178595" y="2897248"/>
            <a:ext cx="8846824" cy="1262910"/>
            <a:chOff x="178595" y="1628800"/>
            <a:chExt cx="8846824" cy="1368152"/>
          </a:xfrm>
        </p:grpSpPr>
        <p:sp>
          <p:nvSpPr>
            <p:cNvPr id="13318" name="Text Box 2"/>
            <p:cNvSpPr txBox="1">
              <a:spLocks noChangeArrowheads="1"/>
            </p:cNvSpPr>
            <p:nvPr/>
          </p:nvSpPr>
          <p:spPr bwMode="auto">
            <a:xfrm>
              <a:off x="178595" y="1628800"/>
              <a:ext cx="2214563" cy="346275"/>
            </a:xfrm>
            <a:prstGeom prst="rect">
              <a:avLst/>
            </a:prstGeom>
            <a:noFill/>
            <a:ln w="9525">
              <a:noFill/>
              <a:miter lim="800000"/>
              <a:headEnd/>
              <a:tailEnd/>
            </a:ln>
          </p:spPr>
          <p:txBody>
            <a:bodyPr>
              <a:spAutoFit/>
            </a:bodyPr>
            <a:lstStyle/>
            <a:p>
              <a:pPr>
                <a:spcBef>
                  <a:spcPct val="50000"/>
                </a:spcBef>
              </a:pPr>
              <a:r>
                <a:rPr lang="ja-JP" altLang="en-US" sz="1477" b="1" u="sng" dirty="0">
                  <a:solidFill>
                    <a:srgbClr val="000000"/>
                  </a:solidFill>
                  <a:latin typeface="Calibri"/>
                  <a:ea typeface="ＤＨＰ特太ゴシック体" pitchFamily="2" charset="-128"/>
                </a:rPr>
                <a:t>○ サービス内容</a:t>
              </a:r>
              <a:endParaRPr lang="en-US" altLang="ja-JP" sz="1477" b="1" u="sng" dirty="0">
                <a:solidFill>
                  <a:srgbClr val="000000"/>
                </a:solidFill>
                <a:latin typeface="Calibri"/>
                <a:ea typeface="ＤＨＰ特太ゴシック体" pitchFamily="2" charset="-128"/>
              </a:endParaRPr>
            </a:p>
          </p:txBody>
        </p:sp>
        <p:sp>
          <p:nvSpPr>
            <p:cNvPr id="13319" name="Text Box 2"/>
            <p:cNvSpPr txBox="1">
              <a:spLocks noChangeArrowheads="1"/>
            </p:cNvSpPr>
            <p:nvPr/>
          </p:nvSpPr>
          <p:spPr bwMode="auto">
            <a:xfrm>
              <a:off x="6156176" y="1628800"/>
              <a:ext cx="2101499" cy="346275"/>
            </a:xfrm>
            <a:prstGeom prst="rect">
              <a:avLst/>
            </a:prstGeom>
            <a:noFill/>
            <a:ln w="9525">
              <a:noFill/>
              <a:miter lim="800000"/>
              <a:headEnd/>
              <a:tailEnd/>
            </a:ln>
          </p:spPr>
          <p:txBody>
            <a:bodyPr wrap="square">
              <a:spAutoFit/>
            </a:bodyPr>
            <a:lstStyle/>
            <a:p>
              <a:pPr>
                <a:spcBef>
                  <a:spcPct val="50000"/>
                </a:spcBef>
              </a:pPr>
              <a:r>
                <a:rPr lang="ja-JP" altLang="en-US" sz="1477" b="1" u="sng" dirty="0">
                  <a:solidFill>
                    <a:srgbClr val="000000"/>
                  </a:solidFill>
                  <a:latin typeface="Calibri"/>
                  <a:ea typeface="ＤＨＰ特太ゴシック体" pitchFamily="2" charset="-128"/>
                </a:rPr>
                <a:t>○ 主な人員配置</a:t>
              </a:r>
              <a:endParaRPr lang="en-US" altLang="ja-JP" sz="1477" b="1" u="sng" dirty="0">
                <a:solidFill>
                  <a:srgbClr val="000000"/>
                </a:solidFill>
                <a:latin typeface="Calibri"/>
                <a:ea typeface="ＤＨＰ特太ゴシック体" pitchFamily="2" charset="-128"/>
              </a:endParaRPr>
            </a:p>
          </p:txBody>
        </p:sp>
        <p:sp>
          <p:nvSpPr>
            <p:cNvPr id="13320" name="Rectangle 4"/>
            <p:cNvSpPr>
              <a:spLocks noChangeArrowheads="1"/>
            </p:cNvSpPr>
            <p:nvPr/>
          </p:nvSpPr>
          <p:spPr bwMode="auto">
            <a:xfrm>
              <a:off x="186030" y="1919149"/>
              <a:ext cx="5682114" cy="1077803"/>
            </a:xfrm>
            <a:prstGeom prst="rect">
              <a:avLst/>
            </a:prstGeom>
            <a:solidFill>
              <a:srgbClr val="CCFFFF">
                <a:alpha val="49803"/>
              </a:srgbClr>
            </a:solidFill>
            <a:ln w="3175" algn="ctr">
              <a:solidFill>
                <a:schemeClr val="tx1"/>
              </a:solidFill>
              <a:miter lim="800000"/>
              <a:headEnd/>
              <a:tailEnd/>
            </a:ln>
          </p:spPr>
          <p:txBody>
            <a:bodyPr anchor="ctr"/>
            <a:lstStyle/>
            <a:p>
              <a:pPr marL="79133" indent="-79133"/>
              <a:r>
                <a:rPr lang="ja-JP" altLang="en-US" sz="1015" dirty="0">
                  <a:solidFill>
                    <a:srgbClr val="000000"/>
                  </a:solidFill>
                  <a:latin typeface="HGPｺﾞｼｯｸM" pitchFamily="50" charset="-128"/>
                  <a:ea typeface="HGPｺﾞｼｯｸM" pitchFamily="50" charset="-128"/>
                </a:rPr>
                <a:t>■　一定の期間（原則</a:t>
              </a:r>
              <a:r>
                <a:rPr lang="en-US" altLang="ja-JP" sz="1015" dirty="0">
                  <a:solidFill>
                    <a:srgbClr val="000000"/>
                  </a:solidFill>
                  <a:latin typeface="HGPｺﾞｼｯｸM" pitchFamily="50" charset="-128"/>
                  <a:ea typeface="HGPｺﾞｼｯｸM" pitchFamily="50" charset="-128"/>
                </a:rPr>
                <a:t>1</a:t>
              </a:r>
              <a:r>
                <a:rPr lang="ja-JP" altLang="en-US" sz="1015" dirty="0">
                  <a:solidFill>
                    <a:srgbClr val="000000"/>
                  </a:solidFill>
                  <a:latin typeface="HGPｺﾞｼｯｸM" pitchFamily="50" charset="-128"/>
                  <a:ea typeface="HGPｺﾞｼｯｸM" pitchFamily="50" charset="-128"/>
                </a:rPr>
                <a:t>年間</a:t>
              </a:r>
              <a:r>
                <a:rPr lang="en-US" altLang="ja-JP" sz="1015" dirty="0">
                  <a:solidFill>
                    <a:srgbClr val="000000"/>
                  </a:solidFill>
                  <a:latin typeface="HGPｺﾞｼｯｸM" pitchFamily="50" charset="-128"/>
                  <a:ea typeface="HGPｺﾞｼｯｸM" pitchFamily="50" charset="-128"/>
                </a:rPr>
                <a:t>※</a:t>
              </a:r>
              <a:r>
                <a:rPr lang="ja-JP" altLang="en-US" sz="1015" dirty="0">
                  <a:solidFill>
                    <a:srgbClr val="000000"/>
                  </a:solidFill>
                  <a:latin typeface="HGPｺﾞｼｯｸM" pitchFamily="50" charset="-128"/>
                  <a:ea typeface="HGPｺﾞｼｯｸM" pitchFamily="50" charset="-128"/>
                </a:rPr>
                <a:t>）にわたり、自立生活援助事業所の従業者が定期的な居宅訪問や随時の通報を受けて行う訪問、当該利用者からの相談対応等より、当該利用者の日常生活における課題を把握し、必要な情報の提供及び助言、関係機関との連絡調整等を行う。 </a:t>
              </a:r>
              <a:endParaRPr lang="en-US" altLang="ja-JP" sz="1015" dirty="0">
                <a:solidFill>
                  <a:srgbClr val="000000"/>
                </a:solidFill>
                <a:latin typeface="HGPｺﾞｼｯｸM" pitchFamily="50" charset="-128"/>
                <a:ea typeface="HGPｺﾞｼｯｸM" pitchFamily="50" charset="-128"/>
              </a:endParaRPr>
            </a:p>
            <a:p>
              <a:pPr marL="79133" indent="-79133"/>
              <a:r>
                <a:rPr lang="ja-JP" altLang="en-US" sz="1015" dirty="0">
                  <a:solidFill>
                    <a:srgbClr val="000000"/>
                  </a:solidFill>
                  <a:latin typeface="HGPｺﾞｼｯｸM" pitchFamily="50" charset="-128"/>
                  <a:ea typeface="HGPｺﾞｼｯｸM" pitchFamily="50" charset="-128"/>
                </a:rPr>
                <a:t>　</a:t>
              </a:r>
              <a:r>
                <a:rPr lang="en-US" altLang="ja-JP" sz="1015" dirty="0">
                  <a:solidFill>
                    <a:srgbClr val="000000"/>
                  </a:solidFill>
                  <a:latin typeface="HGPｺﾞｼｯｸM" pitchFamily="50" charset="-128"/>
                  <a:ea typeface="HGPｺﾞｼｯｸM" pitchFamily="50" charset="-128"/>
                </a:rPr>
                <a:t>※</a:t>
              </a:r>
              <a:r>
                <a:rPr lang="ja-JP" altLang="en-US" sz="1015" dirty="0">
                  <a:solidFill>
                    <a:srgbClr val="000000"/>
                  </a:solidFill>
                  <a:latin typeface="HGPｺﾞｼｯｸM" pitchFamily="50" charset="-128"/>
                  <a:ea typeface="HGPｺﾞｼｯｸM" pitchFamily="50" charset="-128"/>
                </a:rPr>
                <a:t>　市町村審査会における個別審査を経てその必要性を判断した上で適当と認められる場合</a:t>
              </a:r>
              <a:endParaRPr lang="en-US" altLang="ja-JP" sz="1015" dirty="0">
                <a:solidFill>
                  <a:srgbClr val="000000"/>
                </a:solidFill>
                <a:latin typeface="HGPｺﾞｼｯｸM" pitchFamily="50" charset="-128"/>
                <a:ea typeface="HGPｺﾞｼｯｸM" pitchFamily="50" charset="-128"/>
              </a:endParaRPr>
            </a:p>
            <a:p>
              <a:pPr marL="79133" indent="-79133"/>
              <a:r>
                <a:rPr lang="ja-JP" altLang="en-US" sz="1015" dirty="0">
                  <a:solidFill>
                    <a:srgbClr val="000000"/>
                  </a:solidFill>
                  <a:latin typeface="HGPｺﾞｼｯｸM" pitchFamily="50" charset="-128"/>
                  <a:ea typeface="HGPｺﾞｼｯｸM" pitchFamily="50" charset="-128"/>
                </a:rPr>
                <a:t>　　 は更新可能</a:t>
              </a:r>
              <a:endParaRPr lang="ja-JP" altLang="en-US" sz="1015" dirty="0">
                <a:solidFill>
                  <a:srgbClr val="FF0000"/>
                </a:solidFill>
                <a:latin typeface="HGPｺﾞｼｯｸM" pitchFamily="50" charset="-128"/>
                <a:ea typeface="HGPｺﾞｼｯｸM" pitchFamily="50" charset="-128"/>
              </a:endParaRPr>
            </a:p>
          </p:txBody>
        </p:sp>
        <p:sp>
          <p:nvSpPr>
            <p:cNvPr id="13321" name="Rectangle 4"/>
            <p:cNvSpPr>
              <a:spLocks noChangeArrowheads="1"/>
            </p:cNvSpPr>
            <p:nvPr/>
          </p:nvSpPr>
          <p:spPr bwMode="auto">
            <a:xfrm>
              <a:off x="6228185" y="1919148"/>
              <a:ext cx="2797234" cy="1077804"/>
            </a:xfrm>
            <a:prstGeom prst="rect">
              <a:avLst/>
            </a:prstGeom>
            <a:solidFill>
              <a:srgbClr val="CCFFFF">
                <a:alpha val="49803"/>
              </a:srgbClr>
            </a:solidFill>
            <a:ln w="3175" algn="ctr">
              <a:solidFill>
                <a:schemeClr val="tx1"/>
              </a:solidFill>
              <a:miter lim="800000"/>
              <a:headEnd/>
              <a:tailEnd/>
            </a:ln>
          </p:spPr>
          <p:txBody>
            <a:bodyPr anchor="ctr"/>
            <a:lstStyle/>
            <a:p>
              <a:r>
                <a:rPr lang="ja-JP" altLang="en-US" sz="1015" dirty="0">
                  <a:solidFill>
                    <a:srgbClr val="000000"/>
                  </a:solidFill>
                  <a:latin typeface="HGPｺﾞｼｯｸM" pitchFamily="50" charset="-128"/>
                  <a:ea typeface="HGPｺﾞｼｯｸM" pitchFamily="50" charset="-128"/>
                </a:rPr>
                <a:t>■　サービス管理責任者　</a:t>
              </a:r>
              <a:r>
                <a:rPr lang="en-US" altLang="ja-JP" sz="1015" dirty="0">
                  <a:solidFill>
                    <a:srgbClr val="000000"/>
                  </a:solidFill>
                  <a:latin typeface="HGPｺﾞｼｯｸM" pitchFamily="50" charset="-128"/>
                  <a:ea typeface="HGPｺﾞｼｯｸM" pitchFamily="50" charset="-128"/>
                </a:rPr>
                <a:t>30</a:t>
              </a:r>
              <a:r>
                <a:rPr lang="ja-JP" altLang="en-US" sz="1015" dirty="0">
                  <a:solidFill>
                    <a:srgbClr val="000000"/>
                  </a:solidFill>
                  <a:latin typeface="HGPｺﾞｼｯｸM" pitchFamily="50" charset="-128"/>
                  <a:ea typeface="HGPｺﾞｼｯｸM" pitchFamily="50" charset="-128"/>
                </a:rPr>
                <a:t>：１以上</a:t>
              </a:r>
            </a:p>
            <a:p>
              <a:r>
                <a:rPr lang="ja-JP" altLang="en-US" sz="1015" dirty="0">
                  <a:solidFill>
                    <a:srgbClr val="000000"/>
                  </a:solidFill>
                  <a:latin typeface="HGPｺﾞｼｯｸM" pitchFamily="50" charset="-128"/>
                  <a:ea typeface="HGPｺﾞｼｯｸM" pitchFamily="50" charset="-128"/>
                </a:rPr>
                <a:t>■　地域生活支援員１以上　（</a:t>
              </a:r>
              <a:r>
                <a:rPr lang="en-US" altLang="ja-JP" sz="1015" dirty="0">
                  <a:solidFill>
                    <a:srgbClr val="000000"/>
                  </a:solidFill>
                  <a:latin typeface="HGPｺﾞｼｯｸM" pitchFamily="50" charset="-128"/>
                  <a:ea typeface="HGPｺﾞｼｯｸM" pitchFamily="50" charset="-128"/>
                </a:rPr>
                <a:t>25</a:t>
              </a:r>
              <a:r>
                <a:rPr lang="ja-JP" altLang="en-US" sz="1015" dirty="0">
                  <a:solidFill>
                    <a:srgbClr val="000000"/>
                  </a:solidFill>
                  <a:latin typeface="HGPｺﾞｼｯｸM" pitchFamily="50" charset="-128"/>
                  <a:ea typeface="HGPｺﾞｼｯｸM" pitchFamily="50" charset="-128"/>
                </a:rPr>
                <a:t>：</a:t>
              </a:r>
              <a:r>
                <a:rPr lang="en-US" altLang="ja-JP" sz="1015" dirty="0">
                  <a:solidFill>
                    <a:srgbClr val="000000"/>
                  </a:solidFill>
                  <a:latin typeface="HGPｺﾞｼｯｸM" pitchFamily="50" charset="-128"/>
                  <a:ea typeface="HGPｺﾞｼｯｸM" pitchFamily="50" charset="-128"/>
                </a:rPr>
                <a:t>1</a:t>
              </a:r>
              <a:r>
                <a:rPr lang="ja-JP" altLang="en-US" sz="1015" dirty="0">
                  <a:solidFill>
                    <a:srgbClr val="000000"/>
                  </a:solidFill>
                  <a:latin typeface="HGPｺﾞｼｯｸM" pitchFamily="50" charset="-128"/>
                  <a:ea typeface="HGPｺﾞｼｯｸM" pitchFamily="50" charset="-128"/>
                </a:rPr>
                <a:t>が標準）</a:t>
              </a:r>
            </a:p>
          </p:txBody>
        </p:sp>
      </p:grpSp>
      <p:sp>
        <p:nvSpPr>
          <p:cNvPr id="13322" name="Text Box 2"/>
          <p:cNvSpPr txBox="1">
            <a:spLocks noChangeArrowheads="1"/>
          </p:cNvSpPr>
          <p:nvPr/>
        </p:nvSpPr>
        <p:spPr bwMode="auto">
          <a:xfrm>
            <a:off x="186029" y="4160159"/>
            <a:ext cx="3209550" cy="319639"/>
          </a:xfrm>
          <a:prstGeom prst="rect">
            <a:avLst/>
          </a:prstGeom>
          <a:noFill/>
          <a:ln w="9525">
            <a:noFill/>
            <a:miter lim="800000"/>
            <a:headEnd/>
            <a:tailEnd/>
          </a:ln>
        </p:spPr>
        <p:txBody>
          <a:bodyPr wrap="square">
            <a:spAutoFit/>
          </a:bodyPr>
          <a:lstStyle/>
          <a:p>
            <a:pPr>
              <a:spcBef>
                <a:spcPct val="50000"/>
              </a:spcBef>
            </a:pPr>
            <a:r>
              <a:rPr lang="ja-JP" altLang="en-US" sz="1477" b="1" u="sng" dirty="0">
                <a:solidFill>
                  <a:srgbClr val="000000"/>
                </a:solidFill>
                <a:latin typeface="Calibri"/>
                <a:ea typeface="ＤＨＰ特太ゴシック体" pitchFamily="2" charset="-128"/>
              </a:rPr>
              <a:t>○ 報酬単価</a:t>
            </a:r>
            <a:r>
              <a:rPr lang="ja-JP" altLang="en-US" sz="1477" b="1" u="sng" dirty="0">
                <a:solidFill>
                  <a:srgbClr val="000000"/>
                </a:solidFill>
                <a:latin typeface="ＤＨＰ特太ゴシック体" panose="020B0500000000000000" pitchFamily="50" charset="-128"/>
                <a:ea typeface="ＤＨＰ特太ゴシック体" panose="020B0500000000000000" pitchFamily="50" charset="-128"/>
              </a:rPr>
              <a:t>（平成</a:t>
            </a:r>
            <a:r>
              <a:rPr lang="en-US" altLang="ja-JP" sz="1477" b="1" u="sng" dirty="0">
                <a:solidFill>
                  <a:srgbClr val="000000"/>
                </a:solidFill>
                <a:latin typeface="ＤＨＰ特太ゴシック体" panose="020B0500000000000000" pitchFamily="50" charset="-128"/>
                <a:ea typeface="ＤＨＰ特太ゴシック体" panose="020B0500000000000000" pitchFamily="50" charset="-128"/>
              </a:rPr>
              <a:t>30</a:t>
            </a:r>
            <a:r>
              <a:rPr lang="ja-JP" altLang="en-US" sz="1477" b="1" u="sng" dirty="0">
                <a:solidFill>
                  <a:srgbClr val="000000"/>
                </a:solidFill>
                <a:latin typeface="ＤＨＰ特太ゴシック体" panose="020B0500000000000000" pitchFamily="50" charset="-128"/>
                <a:ea typeface="ＤＨＰ特太ゴシック体" panose="020B0500000000000000" pitchFamily="50" charset="-128"/>
              </a:rPr>
              <a:t>年</a:t>
            </a:r>
            <a:r>
              <a:rPr lang="en-US" altLang="ja-JP" sz="1477" b="1" u="sng" dirty="0">
                <a:solidFill>
                  <a:srgbClr val="000000"/>
                </a:solidFill>
                <a:latin typeface="ＤＨＰ特太ゴシック体" panose="020B0500000000000000" pitchFamily="50" charset="-128"/>
                <a:ea typeface="ＤＨＰ特太ゴシック体" panose="020B0500000000000000" pitchFamily="50" charset="-128"/>
              </a:rPr>
              <a:t>4</a:t>
            </a:r>
            <a:r>
              <a:rPr lang="ja-JP" altLang="en-US" sz="1477" b="1" u="sng" dirty="0">
                <a:solidFill>
                  <a:srgbClr val="000000"/>
                </a:solidFill>
                <a:latin typeface="ＤＨＰ特太ゴシック体" panose="020B0500000000000000" pitchFamily="50" charset="-128"/>
                <a:ea typeface="ＤＨＰ特太ゴシック体" panose="020B0500000000000000" pitchFamily="50" charset="-128"/>
              </a:rPr>
              <a:t>月～）</a:t>
            </a:r>
            <a:endParaRPr lang="en-US" altLang="ja-JP" sz="1477" b="1" u="sng" dirty="0">
              <a:solidFill>
                <a:srgbClr val="000000"/>
              </a:solidFill>
              <a:latin typeface="ＤＨＰ特太ゴシック体" panose="020B0500000000000000" pitchFamily="50" charset="-128"/>
              <a:ea typeface="ＤＨＰ特太ゴシック体" panose="020B0500000000000000" pitchFamily="50" charset="-128"/>
            </a:endParaRPr>
          </a:p>
        </p:txBody>
      </p:sp>
      <p:graphicFrame>
        <p:nvGraphicFramePr>
          <p:cNvPr id="31" name="表 30"/>
          <p:cNvGraphicFramePr>
            <a:graphicFrameLocks noGrp="1"/>
          </p:cNvGraphicFramePr>
          <p:nvPr>
            <p:extLst/>
          </p:nvPr>
        </p:nvGraphicFramePr>
        <p:xfrm>
          <a:off x="214317" y="4426034"/>
          <a:ext cx="8852173" cy="1790428"/>
        </p:xfrm>
        <a:graphic>
          <a:graphicData uri="http://schemas.openxmlformats.org/drawingml/2006/table">
            <a:tbl>
              <a:tblPr>
                <a:tableStyleId>{F5AB1C69-6EDB-4FF4-983F-18BD219EF322}</a:tableStyleId>
              </a:tblPr>
              <a:tblGrid>
                <a:gridCol w="2950724">
                  <a:extLst>
                    <a:ext uri="{9D8B030D-6E8A-4147-A177-3AD203B41FA5}">
                      <a16:colId xmlns:a16="http://schemas.microsoft.com/office/drawing/2014/main" val="20000"/>
                    </a:ext>
                  </a:extLst>
                </a:gridCol>
                <a:gridCol w="1767000">
                  <a:extLst>
                    <a:ext uri="{9D8B030D-6E8A-4147-A177-3AD203B41FA5}">
                      <a16:colId xmlns:a16="http://schemas.microsoft.com/office/drawing/2014/main" val="20001"/>
                    </a:ext>
                  </a:extLst>
                </a:gridCol>
                <a:gridCol w="1183725">
                  <a:extLst>
                    <a:ext uri="{9D8B030D-6E8A-4147-A177-3AD203B41FA5}">
                      <a16:colId xmlns:a16="http://schemas.microsoft.com/office/drawing/2014/main" val="20002"/>
                    </a:ext>
                  </a:extLst>
                </a:gridCol>
                <a:gridCol w="2950724">
                  <a:extLst>
                    <a:ext uri="{9D8B030D-6E8A-4147-A177-3AD203B41FA5}">
                      <a16:colId xmlns:a16="http://schemas.microsoft.com/office/drawing/2014/main" val="20003"/>
                    </a:ext>
                  </a:extLst>
                </a:gridCol>
              </a:tblGrid>
              <a:tr h="253218">
                <a:tc gridSpan="4">
                  <a:txBody>
                    <a:bodyPr/>
                    <a:lstStyle/>
                    <a:p>
                      <a:r>
                        <a:rPr kumimoji="1" lang="ja-JP" altLang="en-US" sz="1100" dirty="0" smtClean="0">
                          <a:ea typeface="ＤＨＰ特太ゴシック体" pitchFamily="2" charset="-128"/>
                        </a:rPr>
                        <a:t>■ 基本報酬</a:t>
                      </a:r>
                      <a:endParaRPr kumimoji="1" lang="ja-JP" altLang="en-US" sz="1100" dirty="0">
                        <a:ea typeface="ＤＨＰ特太ゴシック体" pitchFamily="2" charset="-128"/>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677346">
                <a:tc gridSpan="2">
                  <a:txBody>
                    <a:bodyPr/>
                    <a:lstStyle/>
                    <a:p>
                      <a:pPr>
                        <a:defRPr/>
                      </a:pPr>
                      <a:r>
                        <a:rPr lang="ja-JP" altLang="en-US" sz="1000" dirty="0" smtClean="0">
                          <a:solidFill>
                            <a:schemeClr val="tx1"/>
                          </a:solidFill>
                          <a:latin typeface="HGPｺﾞｼｯｸM" pitchFamily="50" charset="-128"/>
                          <a:ea typeface="HGPｺﾞｼｯｸM" pitchFamily="50" charset="-128"/>
                        </a:rPr>
                        <a:t>　自立生活援助サービス費（</a:t>
                      </a:r>
                      <a:r>
                        <a:rPr lang="en-US" altLang="ja-JP" sz="1000" dirty="0" smtClean="0">
                          <a:solidFill>
                            <a:schemeClr val="tx1"/>
                          </a:solidFill>
                          <a:latin typeface="HGPｺﾞｼｯｸM" pitchFamily="50" charset="-128"/>
                          <a:ea typeface="HGPｺﾞｼｯｸM" pitchFamily="50" charset="-128"/>
                        </a:rPr>
                        <a:t>Ⅰ</a:t>
                      </a:r>
                      <a:r>
                        <a:rPr lang="ja-JP" altLang="en-US" sz="1000" dirty="0" smtClean="0">
                          <a:solidFill>
                            <a:schemeClr val="tx1"/>
                          </a:solidFill>
                          <a:latin typeface="HGPｺﾞｼｯｸM" pitchFamily="50" charset="-128"/>
                          <a:ea typeface="HGPｺﾞｼｯｸM" pitchFamily="50" charset="-128"/>
                        </a:rPr>
                        <a:t>）</a:t>
                      </a:r>
                      <a:endParaRPr lang="en-US" altLang="ja-JP" sz="1000" dirty="0" smtClean="0">
                        <a:solidFill>
                          <a:schemeClr val="tx1"/>
                        </a:solidFill>
                        <a:latin typeface="HGPｺﾞｼｯｸM" pitchFamily="50" charset="-128"/>
                        <a:ea typeface="HGPｺﾞｼｯｸM" pitchFamily="50" charset="-128"/>
                      </a:endParaRPr>
                    </a:p>
                    <a:p>
                      <a:pPr>
                        <a:defRPr/>
                      </a:pPr>
                      <a:r>
                        <a:rPr lang="ja-JP" altLang="en-US" sz="1000" dirty="0" smtClean="0">
                          <a:solidFill>
                            <a:schemeClr val="tx1"/>
                          </a:solidFill>
                          <a:latin typeface="HGPｺﾞｼｯｸM" pitchFamily="50" charset="-128"/>
                          <a:ea typeface="HGPｺﾞｼｯｸM" pitchFamily="50" charset="-128"/>
                        </a:rPr>
                        <a:t>（１）地域生活支援員</a:t>
                      </a:r>
                      <a:r>
                        <a:rPr lang="en-US" altLang="ja-JP" sz="1000" dirty="0" smtClean="0">
                          <a:solidFill>
                            <a:schemeClr val="tx1"/>
                          </a:solidFill>
                          <a:latin typeface="HGPｺﾞｼｯｸM" pitchFamily="50" charset="-128"/>
                          <a:ea typeface="HGPｺﾞｼｯｸM" pitchFamily="50" charset="-128"/>
                        </a:rPr>
                        <a:t>30</a:t>
                      </a:r>
                      <a:r>
                        <a:rPr lang="ja-JP" altLang="en-US" sz="1000" dirty="0" smtClean="0">
                          <a:solidFill>
                            <a:schemeClr val="tx1"/>
                          </a:solidFill>
                          <a:latin typeface="HGPｺﾞｼｯｸM" pitchFamily="50" charset="-128"/>
                          <a:ea typeface="HGPｺﾞｼｯｸM" pitchFamily="50" charset="-128"/>
                        </a:rPr>
                        <a:t>：１未満で退所等から</a:t>
                      </a:r>
                      <a:r>
                        <a:rPr lang="en-US" altLang="ja-JP" sz="1000" dirty="0" smtClean="0">
                          <a:solidFill>
                            <a:schemeClr val="tx1"/>
                          </a:solidFill>
                          <a:latin typeface="HGPｺﾞｼｯｸM" pitchFamily="50" charset="-128"/>
                          <a:ea typeface="HGPｺﾞｼｯｸM" pitchFamily="50" charset="-128"/>
                        </a:rPr>
                        <a:t>1</a:t>
                      </a:r>
                      <a:r>
                        <a:rPr lang="ja-JP" altLang="en-US" sz="1000" dirty="0" smtClean="0">
                          <a:solidFill>
                            <a:schemeClr val="tx1"/>
                          </a:solidFill>
                          <a:latin typeface="HGPｺﾞｼｯｸM" pitchFamily="50" charset="-128"/>
                          <a:ea typeface="HGPｺﾞｼｯｸM" pitchFamily="50" charset="-128"/>
                        </a:rPr>
                        <a:t>年以内の場合 </a:t>
                      </a:r>
                      <a:r>
                        <a:rPr lang="en-US" altLang="ja-JP" sz="1000" dirty="0" smtClean="0">
                          <a:solidFill>
                            <a:schemeClr val="tx1"/>
                          </a:solidFill>
                          <a:latin typeface="HGPｺﾞｼｯｸM" pitchFamily="50" charset="-128"/>
                          <a:ea typeface="HGPｺﾞｼｯｸM" pitchFamily="50" charset="-128"/>
                        </a:rPr>
                        <a:t>[1,547</a:t>
                      </a:r>
                      <a:r>
                        <a:rPr lang="ja-JP" altLang="en-US" sz="1000" dirty="0" smtClean="0">
                          <a:solidFill>
                            <a:schemeClr val="tx1"/>
                          </a:solidFill>
                          <a:latin typeface="HGPｺﾞｼｯｸM" pitchFamily="50" charset="-128"/>
                          <a:ea typeface="HGPｺﾞｼｯｸM" pitchFamily="50" charset="-128"/>
                        </a:rPr>
                        <a:t>単位</a:t>
                      </a:r>
                      <a:r>
                        <a:rPr lang="en-US" altLang="ja-JP" sz="1000" dirty="0" smtClean="0">
                          <a:solidFill>
                            <a:schemeClr val="tx1"/>
                          </a:solidFill>
                          <a:latin typeface="HGPｺﾞｼｯｸM" pitchFamily="50" charset="-128"/>
                          <a:ea typeface="HGPｺﾞｼｯｸM" pitchFamily="50" charset="-128"/>
                        </a:rPr>
                        <a:t>]</a:t>
                      </a:r>
                    </a:p>
                    <a:p>
                      <a:pPr>
                        <a:defRPr/>
                      </a:pPr>
                      <a:r>
                        <a:rPr lang="ja-JP" altLang="en-US" sz="1000" dirty="0" smtClean="0">
                          <a:solidFill>
                            <a:schemeClr val="tx1"/>
                          </a:solidFill>
                          <a:latin typeface="HGPｺﾞｼｯｸM" pitchFamily="50" charset="-128"/>
                          <a:ea typeface="HGPｺﾞｼｯｸM" pitchFamily="50" charset="-128"/>
                        </a:rPr>
                        <a:t>（２）地域生活支援員</a:t>
                      </a:r>
                      <a:r>
                        <a:rPr lang="en-US" altLang="ja-JP" sz="1000" dirty="0" smtClean="0">
                          <a:solidFill>
                            <a:schemeClr val="tx1"/>
                          </a:solidFill>
                          <a:latin typeface="HGPｺﾞｼｯｸM" pitchFamily="50" charset="-128"/>
                          <a:ea typeface="HGPｺﾞｼｯｸM" pitchFamily="50" charset="-128"/>
                        </a:rPr>
                        <a:t>30</a:t>
                      </a:r>
                      <a:r>
                        <a:rPr lang="ja-JP" altLang="en-US" sz="1000" dirty="0" smtClean="0">
                          <a:solidFill>
                            <a:schemeClr val="tx1"/>
                          </a:solidFill>
                          <a:latin typeface="HGPｺﾞｼｯｸM" pitchFamily="50" charset="-128"/>
                          <a:ea typeface="HGPｺﾞｼｯｸM" pitchFamily="50" charset="-128"/>
                        </a:rPr>
                        <a:t>：１以上で退所等から</a:t>
                      </a:r>
                      <a:r>
                        <a:rPr lang="en-US" altLang="ja-JP" sz="1000" dirty="0" smtClean="0">
                          <a:solidFill>
                            <a:schemeClr val="tx1"/>
                          </a:solidFill>
                          <a:latin typeface="HGPｺﾞｼｯｸM" pitchFamily="50" charset="-128"/>
                          <a:ea typeface="HGPｺﾞｼｯｸM" pitchFamily="50" charset="-128"/>
                        </a:rPr>
                        <a:t>1</a:t>
                      </a:r>
                      <a:r>
                        <a:rPr lang="ja-JP" altLang="en-US" sz="1000" dirty="0" smtClean="0">
                          <a:solidFill>
                            <a:schemeClr val="tx1"/>
                          </a:solidFill>
                          <a:latin typeface="HGPｺﾞｼｯｸM" pitchFamily="50" charset="-128"/>
                          <a:ea typeface="HGPｺﾞｼｯｸM" pitchFamily="50" charset="-128"/>
                        </a:rPr>
                        <a:t>年以内の場合 </a:t>
                      </a:r>
                      <a:r>
                        <a:rPr lang="en-US" altLang="ja-JP" sz="1000" dirty="0" smtClean="0">
                          <a:solidFill>
                            <a:schemeClr val="tx1"/>
                          </a:solidFill>
                          <a:latin typeface="HGPｺﾞｼｯｸM" pitchFamily="50" charset="-128"/>
                          <a:ea typeface="HGPｺﾞｼｯｸM" pitchFamily="50" charset="-128"/>
                        </a:rPr>
                        <a:t>[1,083</a:t>
                      </a:r>
                      <a:r>
                        <a:rPr lang="ja-JP" altLang="en-US" sz="1000" dirty="0" smtClean="0">
                          <a:solidFill>
                            <a:schemeClr val="tx1"/>
                          </a:solidFill>
                          <a:latin typeface="HGPｺﾞｼｯｸM" pitchFamily="50" charset="-128"/>
                          <a:ea typeface="HGPｺﾞｼｯｸM" pitchFamily="50" charset="-128"/>
                        </a:rPr>
                        <a:t>単位</a:t>
                      </a:r>
                      <a:r>
                        <a:rPr lang="en-US" altLang="ja-JP" sz="1000" dirty="0" smtClean="0">
                          <a:solidFill>
                            <a:schemeClr val="tx1"/>
                          </a:solidFill>
                          <a:latin typeface="HGPｺﾞｼｯｸM" pitchFamily="50" charset="-128"/>
                          <a:ea typeface="HGPｺﾞｼｯｸM" pitchFamily="50" charset="-128"/>
                        </a:rPr>
                        <a:t>]</a:t>
                      </a:r>
                      <a:r>
                        <a:rPr lang="ja-JP" altLang="en-US" sz="1000" dirty="0" smtClean="0">
                          <a:solidFill>
                            <a:schemeClr val="tx1"/>
                          </a:solidFill>
                          <a:latin typeface="HGPｺﾞｼｯｸM" pitchFamily="50" charset="-128"/>
                          <a:ea typeface="HGPｺﾞｼｯｸM" pitchFamily="50" charset="-128"/>
                        </a:rPr>
                        <a:t>　　　</a:t>
                      </a:r>
                      <a:endParaRPr lang="en-US" altLang="ja-JP" sz="1000" dirty="0" smtClean="0">
                        <a:solidFill>
                          <a:schemeClr val="tx1"/>
                        </a:solidFill>
                        <a:latin typeface="HGPｺﾞｼｯｸM" pitchFamily="50" charset="-128"/>
                        <a:ea typeface="HGPｺﾞｼｯｸM" pitchFamily="50" charset="-128"/>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dirty="0" smtClean="0">
                          <a:solidFill>
                            <a:schemeClr val="tx1"/>
                          </a:solidFill>
                          <a:latin typeface="HGPｺﾞｼｯｸM" pitchFamily="50" charset="-128"/>
                          <a:ea typeface="HGPｺﾞｼｯｸM" pitchFamily="50" charset="-128"/>
                        </a:rPr>
                        <a:t>　自立生活援助サービス費（</a:t>
                      </a:r>
                      <a:r>
                        <a:rPr lang="en-US" altLang="ja-JP" sz="1000" dirty="0" smtClean="0">
                          <a:solidFill>
                            <a:schemeClr val="tx1"/>
                          </a:solidFill>
                          <a:latin typeface="HGPｺﾞｼｯｸM" pitchFamily="50" charset="-128"/>
                          <a:ea typeface="HGPｺﾞｼｯｸM" pitchFamily="50" charset="-128"/>
                        </a:rPr>
                        <a:t>Ⅱ</a:t>
                      </a:r>
                      <a:r>
                        <a:rPr lang="ja-JP" altLang="en-US" sz="1000" dirty="0" smtClean="0">
                          <a:solidFill>
                            <a:schemeClr val="tx1"/>
                          </a:solidFill>
                          <a:latin typeface="HGPｺﾞｼｯｸM" pitchFamily="50" charset="-128"/>
                          <a:ea typeface="HGPｺﾞｼｯｸM" pitchFamily="50" charset="-128"/>
                        </a:rPr>
                        <a:t>）</a:t>
                      </a:r>
                      <a:endParaRPr lang="en-US" altLang="ja-JP" sz="1000" dirty="0" smtClean="0">
                        <a:solidFill>
                          <a:schemeClr val="tx1"/>
                        </a:solidFill>
                        <a:latin typeface="HGPｺﾞｼｯｸM" pitchFamily="50" charset="-128"/>
                        <a:ea typeface="HGPｺﾞｼｯｸM"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dirty="0" smtClean="0">
                          <a:solidFill>
                            <a:schemeClr val="tx1"/>
                          </a:solidFill>
                          <a:latin typeface="HGPｺﾞｼｯｸM" pitchFamily="50" charset="-128"/>
                          <a:ea typeface="HGPｺﾞｼｯｸM" pitchFamily="50" charset="-128"/>
                        </a:rPr>
                        <a:t>（１）地域生活支援員</a:t>
                      </a:r>
                      <a:r>
                        <a:rPr lang="en-US" altLang="ja-JP" sz="1000" dirty="0" smtClean="0">
                          <a:solidFill>
                            <a:schemeClr val="tx1"/>
                          </a:solidFill>
                          <a:latin typeface="HGPｺﾞｼｯｸM" pitchFamily="50" charset="-128"/>
                          <a:ea typeface="HGPｺﾞｼｯｸM" pitchFamily="50" charset="-128"/>
                        </a:rPr>
                        <a:t>30</a:t>
                      </a:r>
                      <a:r>
                        <a:rPr lang="ja-JP" altLang="en-US" sz="1000" dirty="0" smtClean="0">
                          <a:solidFill>
                            <a:schemeClr val="tx1"/>
                          </a:solidFill>
                          <a:latin typeface="HGPｺﾞｼｯｸM" pitchFamily="50" charset="-128"/>
                          <a:ea typeface="HGPｺﾞｼｯｸM" pitchFamily="50" charset="-128"/>
                        </a:rPr>
                        <a:t>：１未満で</a:t>
                      </a:r>
                      <a:r>
                        <a:rPr lang="en-US" altLang="ja-JP" sz="1000" dirty="0" smtClean="0">
                          <a:solidFill>
                            <a:schemeClr val="tx1"/>
                          </a:solidFill>
                          <a:latin typeface="HGPｺﾞｼｯｸM" pitchFamily="50" charset="-128"/>
                          <a:ea typeface="HGPｺﾞｼｯｸM" pitchFamily="50" charset="-128"/>
                        </a:rPr>
                        <a:t>Ⅰ</a:t>
                      </a:r>
                      <a:r>
                        <a:rPr lang="ja-JP" altLang="en-US" sz="1000" dirty="0" smtClean="0">
                          <a:solidFill>
                            <a:schemeClr val="tx1"/>
                          </a:solidFill>
                          <a:latin typeface="HGPｺﾞｼｯｸM" pitchFamily="50" charset="-128"/>
                          <a:ea typeface="HGPｺﾞｼｯｸM" pitchFamily="50" charset="-128"/>
                        </a:rPr>
                        <a:t>以外の場合　</a:t>
                      </a:r>
                      <a:r>
                        <a:rPr lang="ja-JP" altLang="en-US" sz="1000" baseline="0" dirty="0" smtClean="0">
                          <a:solidFill>
                            <a:schemeClr val="tx1"/>
                          </a:solidFill>
                          <a:latin typeface="HGPｺﾞｼｯｸM" pitchFamily="50" charset="-128"/>
                          <a:ea typeface="HGPｺﾞｼｯｸM" pitchFamily="50" charset="-128"/>
                        </a:rPr>
                        <a:t> </a:t>
                      </a:r>
                      <a:r>
                        <a:rPr lang="en-US" altLang="ja-JP" sz="1000" dirty="0" smtClean="0">
                          <a:solidFill>
                            <a:schemeClr val="tx1"/>
                          </a:solidFill>
                          <a:latin typeface="HGPｺﾞｼｯｸM" pitchFamily="50" charset="-128"/>
                          <a:ea typeface="HGPｺﾞｼｯｸM" pitchFamily="50" charset="-128"/>
                        </a:rPr>
                        <a:t>[1,158</a:t>
                      </a:r>
                      <a:r>
                        <a:rPr lang="ja-JP" altLang="en-US" sz="1000" dirty="0" smtClean="0">
                          <a:solidFill>
                            <a:schemeClr val="tx1"/>
                          </a:solidFill>
                          <a:latin typeface="HGPｺﾞｼｯｸM" pitchFamily="50" charset="-128"/>
                          <a:ea typeface="HGPｺﾞｼｯｸM" pitchFamily="50" charset="-128"/>
                        </a:rPr>
                        <a:t>単位</a:t>
                      </a:r>
                      <a:r>
                        <a:rPr lang="en-US" altLang="ja-JP" sz="1000" dirty="0" smtClean="0">
                          <a:solidFill>
                            <a:schemeClr val="tx1"/>
                          </a:solidFill>
                          <a:latin typeface="HGPｺﾞｼｯｸM" pitchFamily="50" charset="-128"/>
                          <a:ea typeface="HGPｺﾞｼｯｸM" pitchFamily="50" charset="-128"/>
                        </a:rPr>
                        <a:t>]</a:t>
                      </a: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dirty="0" smtClean="0">
                          <a:solidFill>
                            <a:schemeClr val="tx1"/>
                          </a:solidFill>
                          <a:latin typeface="HGPｺﾞｼｯｸM" pitchFamily="50" charset="-128"/>
                          <a:ea typeface="HGPｺﾞｼｯｸM" pitchFamily="50" charset="-128"/>
                        </a:rPr>
                        <a:t>（２）地域生活支援員</a:t>
                      </a:r>
                      <a:r>
                        <a:rPr lang="en-US" altLang="ja-JP" sz="1000" dirty="0" smtClean="0">
                          <a:solidFill>
                            <a:schemeClr val="tx1"/>
                          </a:solidFill>
                          <a:latin typeface="HGPｺﾞｼｯｸM" pitchFamily="50" charset="-128"/>
                          <a:ea typeface="HGPｺﾞｼｯｸM" pitchFamily="50" charset="-128"/>
                        </a:rPr>
                        <a:t>30</a:t>
                      </a:r>
                      <a:r>
                        <a:rPr lang="ja-JP" altLang="en-US" sz="1000" dirty="0" smtClean="0">
                          <a:solidFill>
                            <a:schemeClr val="tx1"/>
                          </a:solidFill>
                          <a:latin typeface="HGPｺﾞｼｯｸM" pitchFamily="50" charset="-128"/>
                          <a:ea typeface="HGPｺﾞｼｯｸM" pitchFamily="50" charset="-128"/>
                        </a:rPr>
                        <a:t>：１以上で</a:t>
                      </a:r>
                      <a:r>
                        <a:rPr lang="en-US" altLang="ja-JP" sz="1000" dirty="0" smtClean="0">
                          <a:solidFill>
                            <a:schemeClr val="tx1"/>
                          </a:solidFill>
                          <a:latin typeface="HGPｺﾞｼｯｸM" pitchFamily="50" charset="-128"/>
                          <a:ea typeface="HGPｺﾞｼｯｸM" pitchFamily="50" charset="-128"/>
                        </a:rPr>
                        <a:t>Ⅰ</a:t>
                      </a:r>
                      <a:r>
                        <a:rPr lang="ja-JP" altLang="en-US" sz="1000" dirty="0" smtClean="0">
                          <a:solidFill>
                            <a:schemeClr val="tx1"/>
                          </a:solidFill>
                          <a:latin typeface="HGPｺﾞｼｯｸM" pitchFamily="50" charset="-128"/>
                          <a:ea typeface="HGPｺﾞｼｯｸM" pitchFamily="50" charset="-128"/>
                        </a:rPr>
                        <a:t>以外の場合　</a:t>
                      </a:r>
                      <a:r>
                        <a:rPr lang="ja-JP" altLang="en-US" sz="1000" baseline="0" dirty="0" smtClean="0">
                          <a:solidFill>
                            <a:schemeClr val="tx1"/>
                          </a:solidFill>
                          <a:latin typeface="HGPｺﾞｼｯｸM" pitchFamily="50" charset="-128"/>
                          <a:ea typeface="HGPｺﾞｼｯｸM" pitchFamily="50" charset="-128"/>
                        </a:rPr>
                        <a:t> </a:t>
                      </a:r>
                      <a:r>
                        <a:rPr lang="en-US" altLang="ja-JP" sz="1000" dirty="0" smtClean="0">
                          <a:solidFill>
                            <a:schemeClr val="tx1"/>
                          </a:solidFill>
                          <a:latin typeface="HGPｺﾞｼｯｸM" pitchFamily="50" charset="-128"/>
                          <a:ea typeface="HGPｺﾞｼｯｸM" pitchFamily="50" charset="-128"/>
                        </a:rPr>
                        <a:t>[  811</a:t>
                      </a:r>
                      <a:r>
                        <a:rPr lang="ja-JP" altLang="en-US" sz="1000" dirty="0" smtClean="0">
                          <a:solidFill>
                            <a:schemeClr val="tx1"/>
                          </a:solidFill>
                          <a:latin typeface="HGPｺﾞｼｯｸM" pitchFamily="50" charset="-128"/>
                          <a:ea typeface="HGPｺﾞｼｯｸM" pitchFamily="50" charset="-128"/>
                        </a:rPr>
                        <a:t>単位</a:t>
                      </a:r>
                      <a:r>
                        <a:rPr lang="en-US" altLang="ja-JP" sz="1000" dirty="0" smtClean="0">
                          <a:solidFill>
                            <a:schemeClr val="tx1"/>
                          </a:solidFill>
                          <a:latin typeface="HGPｺﾞｼｯｸM" pitchFamily="50" charset="-128"/>
                          <a:ea typeface="HGPｺﾞｼｯｸM" pitchFamily="50" charset="-128"/>
                        </a:rPr>
                        <a:t>]</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10001"/>
                  </a:ext>
                </a:extLst>
              </a:tr>
              <a:tr h="253218">
                <a:tc gridSpan="4">
                  <a:txBody>
                    <a:bodyPr/>
                    <a:lstStyle/>
                    <a:p>
                      <a:pPr algn="l"/>
                      <a:r>
                        <a:rPr kumimoji="1" lang="ja-JP" altLang="en-US" sz="1100" dirty="0" smtClean="0">
                          <a:solidFill>
                            <a:schemeClr val="tx1"/>
                          </a:solidFill>
                          <a:ea typeface="ＤＨＰ特太ゴシック体" pitchFamily="2" charset="-128"/>
                        </a:rPr>
                        <a:t>■ 主な加算</a:t>
                      </a:r>
                      <a:endParaRPr kumimoji="1" lang="ja-JP" altLang="en-US" sz="1100" dirty="0">
                        <a:solidFill>
                          <a:schemeClr val="tx1"/>
                        </a:solidFill>
                        <a:ea typeface="ＤＨＰ特太ゴシック体" pitchFamily="2" charset="-128"/>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2"/>
                  </a:ext>
                </a:extLst>
              </a:tr>
              <a:tr h="606646">
                <a:tc>
                  <a:txBody>
                    <a:bodyPr/>
                    <a:lstStyle/>
                    <a:p>
                      <a:r>
                        <a:rPr kumimoji="1" lang="ja-JP" altLang="en-US" sz="1000" b="1" u="sng" dirty="0" smtClean="0">
                          <a:solidFill>
                            <a:schemeClr val="tx1"/>
                          </a:solidFill>
                          <a:latin typeface="HGPｺﾞｼｯｸM" pitchFamily="50" charset="-128"/>
                          <a:ea typeface="HGPｺﾞｼｯｸM" pitchFamily="50" charset="-128"/>
                        </a:rPr>
                        <a:t>初回加算</a:t>
                      </a:r>
                      <a:endParaRPr kumimoji="1" lang="en-US" altLang="ja-JP" sz="1000" b="1" u="sng" dirty="0" smtClean="0">
                        <a:solidFill>
                          <a:schemeClr val="tx1"/>
                        </a:solidFill>
                        <a:latin typeface="HGPｺﾞｼｯｸM" pitchFamily="50" charset="-128"/>
                        <a:ea typeface="HGPｺﾞｼｯｸM" pitchFamily="50" charset="-128"/>
                      </a:endParaRPr>
                    </a:p>
                    <a:p>
                      <a:r>
                        <a:rPr kumimoji="1" lang="ja-JP" altLang="en-US" sz="1000" dirty="0" smtClean="0">
                          <a:solidFill>
                            <a:schemeClr val="tx1"/>
                          </a:solidFill>
                          <a:latin typeface="HGPｺﾞｼｯｸM" pitchFamily="50" charset="-128"/>
                          <a:ea typeface="HGPｺﾞｼｯｸM" pitchFamily="50" charset="-128"/>
                        </a:rPr>
                        <a:t>　</a:t>
                      </a:r>
                      <a:r>
                        <a:rPr kumimoji="1" lang="ja-JP" altLang="en-US" sz="1000" baseline="0" dirty="0" smtClean="0">
                          <a:solidFill>
                            <a:schemeClr val="tx1"/>
                          </a:solidFill>
                          <a:latin typeface="HGPｺﾞｼｯｸM" pitchFamily="50" charset="-128"/>
                          <a:ea typeface="HGPｺﾞｼｯｸM" pitchFamily="50" charset="-128"/>
                        </a:rPr>
                        <a:t> </a:t>
                      </a:r>
                      <a:r>
                        <a:rPr kumimoji="1" lang="ja-JP" altLang="en-US" sz="1000" dirty="0" smtClean="0">
                          <a:solidFill>
                            <a:schemeClr val="tx1"/>
                          </a:solidFill>
                          <a:latin typeface="HGPｺﾞｼｯｸM" pitchFamily="50" charset="-128"/>
                          <a:ea typeface="HGPｺﾞｼｯｸM" pitchFamily="50" charset="-128"/>
                        </a:rPr>
                        <a:t>指定自立生活援助の利用を開始した月</a:t>
                      </a:r>
                      <a:endParaRPr kumimoji="1" lang="en-US" altLang="ja-JP" sz="1000" dirty="0" smtClean="0">
                        <a:solidFill>
                          <a:schemeClr val="tx1"/>
                        </a:solidFill>
                        <a:latin typeface="HGPｺﾞｼｯｸM" pitchFamily="50" charset="-128"/>
                        <a:ea typeface="HGPｺﾞｼｯｸM" pitchFamily="50" charset="-128"/>
                      </a:endParaRPr>
                    </a:p>
                    <a:p>
                      <a:pPr algn="r"/>
                      <a:r>
                        <a:rPr kumimoji="1" lang="en-US" altLang="ja-JP" sz="1000" dirty="0" smtClean="0">
                          <a:solidFill>
                            <a:schemeClr val="tx1"/>
                          </a:solidFill>
                          <a:latin typeface="HGPｺﾞｼｯｸM" pitchFamily="50" charset="-128"/>
                          <a:ea typeface="HGPｺﾞｼｯｸM" pitchFamily="50" charset="-128"/>
                        </a:rPr>
                        <a:t>500</a:t>
                      </a:r>
                      <a:r>
                        <a:rPr kumimoji="1" lang="ja-JP" altLang="en-US" sz="1000" baseline="0" dirty="0" smtClean="0">
                          <a:solidFill>
                            <a:schemeClr val="tx1"/>
                          </a:solidFill>
                          <a:latin typeface="HGPｺﾞｼｯｸM" pitchFamily="50" charset="-128"/>
                          <a:ea typeface="HGPｺﾞｼｯｸM" pitchFamily="50" charset="-128"/>
                        </a:rPr>
                        <a:t>単位／月</a:t>
                      </a:r>
                      <a:endParaRPr kumimoji="1" lang="en-US" altLang="ja-JP" sz="1000" dirty="0" smtClean="0">
                        <a:solidFill>
                          <a:schemeClr val="tx1"/>
                        </a:solidFill>
                        <a:latin typeface="HGPｺﾞｼｯｸM" pitchFamily="50" charset="-128"/>
                        <a:ea typeface="HGPｺﾞｼｯｸM" pitchFamily="50" charset="-128"/>
                      </a:endParaRPr>
                    </a:p>
                  </a:txBody>
                  <a:tcPr marL="33231" marR="33231" marT="0"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r>
                        <a:rPr kumimoji="1" lang="ja-JP" altLang="en-US" sz="1000" b="1" u="sng" dirty="0" smtClean="0">
                          <a:solidFill>
                            <a:schemeClr val="tx1"/>
                          </a:solidFill>
                          <a:latin typeface="HGPｺﾞｼｯｸM" pitchFamily="50" charset="-128"/>
                          <a:ea typeface="HGPｺﾞｼｯｸM" pitchFamily="50" charset="-128"/>
                        </a:rPr>
                        <a:t>同行支援加算</a:t>
                      </a:r>
                      <a:endParaRPr kumimoji="1" lang="en-US" altLang="ja-JP" sz="1000" b="1" u="sng" dirty="0" smtClean="0">
                        <a:solidFill>
                          <a:schemeClr val="tx1"/>
                        </a:solidFill>
                        <a:latin typeface="HGPｺﾞｼｯｸM" pitchFamily="50" charset="-128"/>
                        <a:ea typeface="HGPｺﾞｼｯｸM" pitchFamily="50" charset="-128"/>
                      </a:endParaRPr>
                    </a:p>
                    <a:p>
                      <a:pPr algn="l"/>
                      <a:r>
                        <a:rPr kumimoji="1" lang="ja-JP" altLang="en-US" sz="1000" dirty="0" smtClean="0">
                          <a:solidFill>
                            <a:schemeClr val="tx1"/>
                          </a:solidFill>
                          <a:latin typeface="HGPｺﾞｼｯｸM" pitchFamily="50" charset="-128"/>
                          <a:ea typeface="HGPｺﾞｼｯｸM" pitchFamily="50" charset="-128"/>
                        </a:rPr>
                        <a:t>　</a:t>
                      </a:r>
                      <a:r>
                        <a:rPr kumimoji="1" lang="ja-JP" altLang="en-US" sz="1000" baseline="0" dirty="0" smtClean="0">
                          <a:solidFill>
                            <a:schemeClr val="tx1"/>
                          </a:solidFill>
                          <a:latin typeface="HGPｺﾞｼｯｸM" pitchFamily="50" charset="-128"/>
                          <a:ea typeface="HGPｺﾞｼｯｸM" pitchFamily="50" charset="-128"/>
                        </a:rPr>
                        <a:t> 外出する利用者に同行して支援を行った場合</a:t>
                      </a:r>
                      <a:endParaRPr kumimoji="1" lang="en-US" altLang="ja-JP" sz="1000" baseline="0" dirty="0" smtClean="0">
                        <a:solidFill>
                          <a:schemeClr val="tx1"/>
                        </a:solidFill>
                        <a:latin typeface="HGPｺﾞｼｯｸM" pitchFamily="50" charset="-128"/>
                        <a:ea typeface="HGPｺﾞｼｯｸM" pitchFamily="50" charset="-128"/>
                      </a:endParaRPr>
                    </a:p>
                    <a:p>
                      <a:pPr algn="r"/>
                      <a:r>
                        <a:rPr kumimoji="1" lang="en-US" altLang="ja-JP" sz="1000" baseline="0" dirty="0" smtClean="0">
                          <a:solidFill>
                            <a:schemeClr val="tx1"/>
                          </a:solidFill>
                          <a:latin typeface="HGPｺﾞｼｯｸM" pitchFamily="50" charset="-128"/>
                          <a:ea typeface="HGPｺﾞｼｯｸM" pitchFamily="50" charset="-128"/>
                        </a:rPr>
                        <a:t>500</a:t>
                      </a:r>
                      <a:r>
                        <a:rPr kumimoji="1" lang="ja-JP" altLang="en-US" sz="1000" baseline="0" dirty="0" smtClean="0">
                          <a:solidFill>
                            <a:schemeClr val="tx1"/>
                          </a:solidFill>
                          <a:latin typeface="HGPｺﾞｼｯｸM" pitchFamily="50" charset="-128"/>
                          <a:ea typeface="HGPｺﾞｼｯｸM" pitchFamily="50" charset="-128"/>
                        </a:rPr>
                        <a:t>単位／月</a:t>
                      </a:r>
                      <a:endParaRPr kumimoji="1" lang="ja-JP" altLang="en-US" sz="1000" dirty="0" smtClean="0"/>
                    </a:p>
                  </a:txBody>
                  <a:tcPr marL="33231" marR="33231" marT="0"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en-US" altLang="ja-JP" sz="1100" baseline="0" dirty="0" smtClean="0">
                        <a:solidFill>
                          <a:schemeClr val="tx1"/>
                        </a:solidFill>
                        <a:latin typeface="HGPｺﾞｼｯｸM" pitchFamily="50" charset="-128"/>
                        <a:ea typeface="HGPｺﾞｼｯｸM" pitchFamily="50" charset="-128"/>
                      </a:endParaRPr>
                    </a:p>
                  </a:txBody>
                  <a:tcPr marL="33231" marR="33231" marT="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000" b="1" u="sng" dirty="0" smtClean="0">
                          <a:solidFill>
                            <a:schemeClr val="tx1"/>
                          </a:solidFill>
                          <a:latin typeface="HGPｺﾞｼｯｸM" pitchFamily="50" charset="-128"/>
                          <a:ea typeface="HGPｺﾞｼｯｸM" pitchFamily="50" charset="-128"/>
                        </a:rPr>
                        <a:t>特別地域加算</a:t>
                      </a:r>
                      <a:endParaRPr kumimoji="1" lang="en-US" altLang="ja-JP" sz="1000" b="1" u="sng" dirty="0" smtClean="0">
                        <a:solidFill>
                          <a:schemeClr val="tx1"/>
                        </a:solidFill>
                        <a:latin typeface="HGPｺﾞｼｯｸM" pitchFamily="50" charset="-128"/>
                        <a:ea typeface="HGPｺﾞｼｯｸM" pitchFamily="50" charset="-128"/>
                      </a:endParaRPr>
                    </a:p>
                    <a:p>
                      <a:r>
                        <a:rPr kumimoji="1" lang="ja-JP" altLang="en-US" sz="1000" dirty="0" smtClean="0">
                          <a:solidFill>
                            <a:schemeClr val="tx1"/>
                          </a:solidFill>
                          <a:latin typeface="HGPｺﾞｼｯｸM" pitchFamily="50" charset="-128"/>
                          <a:ea typeface="HGPｺﾞｼｯｸM" pitchFamily="50" charset="-128"/>
                        </a:rPr>
                        <a:t>　</a:t>
                      </a:r>
                      <a:r>
                        <a:rPr kumimoji="1" lang="ja-JP" altLang="en-US" sz="1000" baseline="0" dirty="0" smtClean="0">
                          <a:solidFill>
                            <a:schemeClr val="tx1"/>
                          </a:solidFill>
                          <a:latin typeface="HGPｺﾞｼｯｸM" pitchFamily="50" charset="-128"/>
                          <a:ea typeface="HGPｺﾞｼｯｸM" pitchFamily="50" charset="-128"/>
                        </a:rPr>
                        <a:t> 中山間地域等に居住する利用者に対して、</a:t>
                      </a:r>
                      <a:endParaRPr kumimoji="1" lang="en-US" altLang="ja-JP" sz="1000" baseline="0" dirty="0" smtClean="0">
                        <a:solidFill>
                          <a:schemeClr val="tx1"/>
                        </a:solidFill>
                        <a:latin typeface="HGPｺﾞｼｯｸM" pitchFamily="50" charset="-128"/>
                        <a:ea typeface="HGPｺﾞｼｯｸM" pitchFamily="50" charset="-128"/>
                      </a:endParaRPr>
                    </a:p>
                    <a:p>
                      <a:r>
                        <a:rPr kumimoji="1" lang="ja-JP" altLang="en-US" sz="1000" baseline="0" dirty="0" smtClean="0">
                          <a:solidFill>
                            <a:schemeClr val="tx1"/>
                          </a:solidFill>
                          <a:latin typeface="HGPｺﾞｼｯｸM" pitchFamily="50" charset="-128"/>
                          <a:ea typeface="HGPｺﾞｼｯｸM" pitchFamily="50" charset="-128"/>
                        </a:rPr>
                        <a:t>　支援を行った場合　　　　　　　　　　</a:t>
                      </a:r>
                      <a:r>
                        <a:rPr kumimoji="1" lang="en-US" altLang="ja-JP" sz="1000" baseline="0" dirty="0" smtClean="0">
                          <a:solidFill>
                            <a:schemeClr val="tx1"/>
                          </a:solidFill>
                          <a:latin typeface="HGPｺﾞｼｯｸM" pitchFamily="50" charset="-128"/>
                          <a:ea typeface="HGPｺﾞｼｯｸM" pitchFamily="50" charset="-128"/>
                        </a:rPr>
                        <a:t>230</a:t>
                      </a:r>
                      <a:r>
                        <a:rPr kumimoji="1" lang="ja-JP" altLang="en-US" sz="1000" baseline="0" dirty="0" smtClean="0">
                          <a:solidFill>
                            <a:schemeClr val="tx1"/>
                          </a:solidFill>
                          <a:latin typeface="HGPｺﾞｼｯｸM" pitchFamily="50" charset="-128"/>
                          <a:ea typeface="HGPｺﾞｼｯｸM" pitchFamily="50" charset="-128"/>
                        </a:rPr>
                        <a:t>単位／月</a:t>
                      </a:r>
                      <a:endParaRPr kumimoji="1" lang="ja-JP" altLang="en-US" sz="1000" dirty="0"/>
                    </a:p>
                  </a:txBody>
                  <a:tcPr marL="33231" marR="33231" marT="0"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grpSp>
        <p:nvGrpSpPr>
          <p:cNvPr id="3" name="グループ化 2"/>
          <p:cNvGrpSpPr/>
          <p:nvPr/>
        </p:nvGrpSpPr>
        <p:grpSpPr>
          <a:xfrm>
            <a:off x="214316" y="6307001"/>
            <a:ext cx="8894882" cy="731806"/>
            <a:chOff x="214316" y="6237312"/>
            <a:chExt cx="8894882" cy="792789"/>
          </a:xfrm>
        </p:grpSpPr>
        <p:sp>
          <p:nvSpPr>
            <p:cNvPr id="13323" name="Text Box 2"/>
            <p:cNvSpPr txBox="1">
              <a:spLocks noChangeArrowheads="1"/>
            </p:cNvSpPr>
            <p:nvPr/>
          </p:nvSpPr>
          <p:spPr bwMode="auto">
            <a:xfrm>
              <a:off x="214316" y="6237315"/>
              <a:ext cx="4357687" cy="792786"/>
            </a:xfrm>
            <a:prstGeom prst="rect">
              <a:avLst/>
            </a:prstGeom>
            <a:noFill/>
            <a:ln w="9525">
              <a:noFill/>
              <a:miter lim="800000"/>
              <a:headEnd/>
              <a:tailEnd/>
            </a:ln>
          </p:spPr>
          <p:txBody>
            <a:bodyPr>
              <a:spAutoFit/>
            </a:bodyPr>
            <a:lstStyle/>
            <a:p>
              <a:pPr>
                <a:spcBef>
                  <a:spcPct val="50000"/>
                </a:spcBef>
              </a:pPr>
              <a:r>
                <a:rPr lang="ja-JP" altLang="en-US" sz="1477" b="1" u="sng" dirty="0">
                  <a:solidFill>
                    <a:srgbClr val="000000"/>
                  </a:solidFill>
                  <a:latin typeface="Calibri"/>
                  <a:ea typeface="ＤＨＰ特太ゴシック体" pitchFamily="2" charset="-128"/>
                </a:rPr>
                <a:t>○ 事業所数</a:t>
              </a:r>
              <a:r>
                <a:rPr lang="ja-JP" altLang="en-US" sz="1015" dirty="0">
                  <a:solidFill>
                    <a:srgbClr val="000000"/>
                  </a:solidFill>
                  <a:latin typeface="HGPｺﾞｼｯｸM" pitchFamily="50" charset="-128"/>
                  <a:ea typeface="HGPｺﾞｼｯｸM" pitchFamily="50" charset="-128"/>
                </a:rPr>
                <a:t>　　</a:t>
              </a:r>
              <a:r>
                <a:rPr lang="ja-JP" altLang="en-US" sz="1292" dirty="0">
                  <a:solidFill>
                    <a:srgbClr val="000000"/>
                  </a:solidFill>
                  <a:latin typeface="HGPｺﾞｼｯｸM" pitchFamily="50" charset="-128"/>
                  <a:ea typeface="HGPｺﾞｼｯｸM" pitchFamily="50" charset="-128"/>
                </a:rPr>
                <a:t>　</a:t>
              </a:r>
              <a:r>
                <a:rPr lang="en-US" altLang="ja-JP" sz="1292" dirty="0">
                  <a:solidFill>
                    <a:srgbClr val="000000"/>
                  </a:solidFill>
                  <a:latin typeface="HGPｺﾞｼｯｸM" pitchFamily="50" charset="-128"/>
                  <a:ea typeface="HGPｺﾞｼｯｸM" pitchFamily="50" charset="-128"/>
                </a:rPr>
                <a:t>114</a:t>
              </a:r>
              <a:r>
                <a:rPr lang="ja-JP" altLang="en-US" sz="1662" dirty="0">
                  <a:solidFill>
                    <a:srgbClr val="000000"/>
                  </a:solidFill>
                  <a:latin typeface="HGPｺﾞｼｯｸM" pitchFamily="50" charset="-128"/>
                  <a:ea typeface="HGPｺﾞｼｯｸM" pitchFamily="50" charset="-128"/>
                </a:rPr>
                <a:t>（国保連平成</a:t>
              </a:r>
              <a:r>
                <a:rPr lang="en-US" altLang="ja-JP" sz="1662" dirty="0">
                  <a:solidFill>
                    <a:srgbClr val="000000"/>
                  </a:solidFill>
                  <a:latin typeface="HGPｺﾞｼｯｸM" pitchFamily="50" charset="-128"/>
                  <a:ea typeface="HGPｺﾞｼｯｸM" pitchFamily="50" charset="-128"/>
                </a:rPr>
                <a:t>30</a:t>
              </a:r>
              <a:r>
                <a:rPr lang="ja-JP" altLang="en-US" sz="1662" dirty="0">
                  <a:solidFill>
                    <a:srgbClr val="000000"/>
                  </a:solidFill>
                  <a:latin typeface="HGPｺﾞｼｯｸM" pitchFamily="50" charset="-128"/>
                  <a:ea typeface="HGPｺﾞｼｯｸM" pitchFamily="50" charset="-128"/>
                </a:rPr>
                <a:t>年</a:t>
              </a:r>
              <a:r>
                <a:rPr lang="en-US" altLang="ja-JP" sz="1662" dirty="0">
                  <a:solidFill>
                    <a:srgbClr val="000000"/>
                  </a:solidFill>
                  <a:latin typeface="HGPｺﾞｼｯｸM" pitchFamily="50" charset="-128"/>
                  <a:ea typeface="HGPｺﾞｼｯｸM" pitchFamily="50" charset="-128"/>
                </a:rPr>
                <a:t>12</a:t>
              </a:r>
              <a:r>
                <a:rPr lang="ja-JP" altLang="en-US" sz="1662" dirty="0">
                  <a:solidFill>
                    <a:srgbClr val="000000"/>
                  </a:solidFill>
                  <a:latin typeface="HGPｺﾞｼｯｸM" pitchFamily="50" charset="-128"/>
                  <a:ea typeface="HGPｺﾞｼｯｸM" pitchFamily="50" charset="-128"/>
                </a:rPr>
                <a:t>月実績）</a:t>
              </a:r>
              <a:endParaRPr lang="en-US" altLang="ja-JP" sz="1662" b="1" u="sng" dirty="0">
                <a:solidFill>
                  <a:srgbClr val="000000"/>
                </a:solidFill>
                <a:ea typeface="ＤＨＰ特太ゴシック体" pitchFamily="2" charset="-128"/>
              </a:endParaRPr>
            </a:p>
            <a:p>
              <a:pPr>
                <a:spcBef>
                  <a:spcPct val="50000"/>
                </a:spcBef>
              </a:pPr>
              <a:endParaRPr lang="en-US" altLang="ja-JP" sz="1662" b="1" u="sng" dirty="0">
                <a:solidFill>
                  <a:srgbClr val="000000"/>
                </a:solidFill>
                <a:latin typeface="Calibri"/>
                <a:ea typeface="ＤＨＰ特太ゴシック体" pitchFamily="2" charset="-128"/>
              </a:endParaRPr>
            </a:p>
          </p:txBody>
        </p:sp>
        <p:sp>
          <p:nvSpPr>
            <p:cNvPr id="13342" name="Text Box 2"/>
            <p:cNvSpPr txBox="1">
              <a:spLocks noChangeArrowheads="1"/>
            </p:cNvSpPr>
            <p:nvPr/>
          </p:nvSpPr>
          <p:spPr bwMode="auto">
            <a:xfrm>
              <a:off x="4572000" y="6237312"/>
              <a:ext cx="4537198" cy="377118"/>
            </a:xfrm>
            <a:prstGeom prst="rect">
              <a:avLst/>
            </a:prstGeom>
            <a:noFill/>
            <a:ln w="9525">
              <a:noFill/>
              <a:miter lim="800000"/>
              <a:headEnd/>
              <a:tailEnd/>
            </a:ln>
          </p:spPr>
          <p:txBody>
            <a:bodyPr wrap="square">
              <a:spAutoFit/>
            </a:bodyPr>
            <a:lstStyle/>
            <a:p>
              <a:pPr>
                <a:spcBef>
                  <a:spcPct val="50000"/>
                </a:spcBef>
              </a:pPr>
              <a:r>
                <a:rPr lang="ja-JP" altLang="en-US" sz="1477" b="1" u="sng" dirty="0">
                  <a:solidFill>
                    <a:srgbClr val="000000"/>
                  </a:solidFill>
                  <a:latin typeface="Calibri"/>
                  <a:ea typeface="ＤＨＰ特太ゴシック体" pitchFamily="2" charset="-128"/>
                </a:rPr>
                <a:t>○ 利用者数</a:t>
              </a:r>
              <a:r>
                <a:rPr lang="ja-JP" altLang="en-US" sz="1292" dirty="0">
                  <a:solidFill>
                    <a:srgbClr val="000000"/>
                  </a:solidFill>
                  <a:latin typeface="HGPｺﾞｼｯｸM" pitchFamily="50" charset="-128"/>
                  <a:ea typeface="HGPｺﾞｼｯｸM" pitchFamily="50" charset="-128"/>
                </a:rPr>
                <a:t>　　</a:t>
              </a:r>
              <a:r>
                <a:rPr lang="en-US" altLang="ja-JP" sz="1292" dirty="0">
                  <a:solidFill>
                    <a:srgbClr val="000000"/>
                  </a:solidFill>
                  <a:latin typeface="HGPｺﾞｼｯｸM" pitchFamily="50" charset="-128"/>
                  <a:ea typeface="HGPｺﾞｼｯｸM" pitchFamily="50" charset="-128"/>
                </a:rPr>
                <a:t>465</a:t>
              </a:r>
              <a:r>
                <a:rPr lang="ja-JP" altLang="en-US" sz="1662" dirty="0">
                  <a:solidFill>
                    <a:srgbClr val="000000"/>
                  </a:solidFill>
                  <a:latin typeface="HGPｺﾞｼｯｸM" pitchFamily="50" charset="-128"/>
                  <a:ea typeface="HGPｺﾞｼｯｸM" pitchFamily="50" charset="-128"/>
                </a:rPr>
                <a:t>（国保連平成</a:t>
              </a:r>
              <a:r>
                <a:rPr lang="en-US" altLang="ja-JP" sz="1662" dirty="0">
                  <a:solidFill>
                    <a:srgbClr val="000000"/>
                  </a:solidFill>
                  <a:latin typeface="HGPｺﾞｼｯｸM" pitchFamily="50" charset="-128"/>
                  <a:ea typeface="HGPｺﾞｼｯｸM" pitchFamily="50" charset="-128"/>
                </a:rPr>
                <a:t>30</a:t>
              </a:r>
              <a:r>
                <a:rPr lang="ja-JP" altLang="en-US" sz="1662" dirty="0">
                  <a:solidFill>
                    <a:srgbClr val="000000"/>
                  </a:solidFill>
                  <a:latin typeface="HGPｺﾞｼｯｸM" pitchFamily="50" charset="-128"/>
                  <a:ea typeface="HGPｺﾞｼｯｸM" pitchFamily="50" charset="-128"/>
                </a:rPr>
                <a:t>年</a:t>
              </a:r>
              <a:r>
                <a:rPr lang="en-US" altLang="ja-JP" sz="1662" dirty="0">
                  <a:solidFill>
                    <a:srgbClr val="000000"/>
                  </a:solidFill>
                  <a:latin typeface="HGPｺﾞｼｯｸM" pitchFamily="50" charset="-128"/>
                  <a:ea typeface="HGPｺﾞｼｯｸM" pitchFamily="50" charset="-128"/>
                </a:rPr>
                <a:t>12</a:t>
              </a:r>
              <a:r>
                <a:rPr lang="ja-JP" altLang="en-US" sz="1662" dirty="0">
                  <a:solidFill>
                    <a:srgbClr val="000000"/>
                  </a:solidFill>
                  <a:latin typeface="HGPｺﾞｼｯｸM" pitchFamily="50" charset="-128"/>
                  <a:ea typeface="HGPｺﾞｼｯｸM" pitchFamily="50" charset="-128"/>
                </a:rPr>
                <a:t>月実績）</a:t>
              </a:r>
              <a:endParaRPr lang="en-US" altLang="ja-JP" sz="1662" b="1" u="sng" dirty="0">
                <a:solidFill>
                  <a:srgbClr val="000000"/>
                </a:solidFill>
                <a:ea typeface="ＤＨＰ特太ゴシック体" pitchFamily="2" charset="-128"/>
              </a:endParaRPr>
            </a:p>
          </p:txBody>
        </p:sp>
      </p:grpSp>
      <p:sp>
        <p:nvSpPr>
          <p:cNvPr id="2" name="スライド番号プレースホルダー 1"/>
          <p:cNvSpPr>
            <a:spLocks noGrp="1"/>
          </p:cNvSpPr>
          <p:nvPr>
            <p:ph type="sldNum" sz="quarter" idx="12"/>
          </p:nvPr>
        </p:nvSpPr>
        <p:spPr/>
        <p:txBody>
          <a:bodyPr/>
          <a:lstStyle/>
          <a:p>
            <a:fld id="{2ADEAB0B-3364-414D-832E-F3CDA843F507}" type="slidenum">
              <a:rPr kumimoji="1" lang="ja-JP" altLang="en-US" smtClean="0"/>
              <a:t>12</a:t>
            </a:fld>
            <a:endParaRPr kumimoji="1" lang="ja-JP" altLang="en-US"/>
          </a:p>
        </p:txBody>
      </p:sp>
      <p:sp>
        <p:nvSpPr>
          <p:cNvPr id="6" name="フッター プレースホルダー 5"/>
          <p:cNvSpPr>
            <a:spLocks noGrp="1"/>
          </p:cNvSpPr>
          <p:nvPr>
            <p:ph type="ftr" sz="quarter" idx="11"/>
          </p:nvPr>
        </p:nvSpPr>
        <p:spPr/>
        <p:txBody>
          <a:bodyPr/>
          <a:lstStyle/>
          <a:p>
            <a:pPr>
              <a:defRPr/>
            </a:pPr>
            <a:r>
              <a:rPr kumimoji="1" lang="ja-JP" altLang="en-US" smtClean="0"/>
              <a:t>平成</a:t>
            </a:r>
            <a:r>
              <a:rPr kumimoji="1" lang="en-US" altLang="ja-JP" smtClean="0"/>
              <a:t>30</a:t>
            </a:r>
            <a:r>
              <a:rPr kumimoji="1" lang="ja-JP" altLang="en-US" smtClean="0"/>
              <a:t>年度障害者総合福祉推進事業に基づく新カリキュラムによる相談支援従事者養成研修</a:t>
            </a:r>
            <a:r>
              <a:rPr kumimoji="1" lang="en-US" altLang="ja-JP" smtClean="0"/>
              <a:t>(</a:t>
            </a:r>
            <a:r>
              <a:rPr kumimoji="1" lang="ja-JP" altLang="en-US" smtClean="0"/>
              <a:t>現任研修</a:t>
            </a:r>
            <a:r>
              <a:rPr kumimoji="1" lang="en-US" altLang="ja-JP" smtClean="0"/>
              <a:t>) </a:t>
            </a:r>
            <a:r>
              <a:rPr kumimoji="1" lang="ja-JP" altLang="en-US" smtClean="0"/>
              <a:t>を令和元年度版に改訂したもの</a:t>
            </a:r>
            <a:endParaRPr kumimoji="1" lang="ja-JP" altLang="en-US" dirty="0" smtClean="0"/>
          </a:p>
        </p:txBody>
      </p:sp>
    </p:spTree>
    <p:extLst>
      <p:ext uri="{BB962C8B-B14F-4D97-AF65-F5344CB8AC3E}">
        <p14:creationId xmlns:p14="http://schemas.microsoft.com/office/powerpoint/2010/main" val="207161612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タイトル 1"/>
          <p:cNvSpPr txBox="1">
            <a:spLocks/>
          </p:cNvSpPr>
          <p:nvPr/>
        </p:nvSpPr>
        <p:spPr bwMode="auto">
          <a:xfrm>
            <a:off x="596967" y="263770"/>
            <a:ext cx="7929196" cy="373536"/>
          </a:xfrm>
          <a:prstGeom prst="rect">
            <a:avLst/>
          </a:prstGeom>
          <a:noFill/>
          <a:ln w="9525">
            <a:noFill/>
            <a:miter lim="800000"/>
            <a:headEnd/>
            <a:tailEnd/>
          </a:ln>
        </p:spPr>
        <p:txBody>
          <a:bodyPr anchor="ctr"/>
          <a:lstStyle>
            <a:lvl1pPr eaLnBrk="0" hangingPunct="0">
              <a:defRPr kumimoji="1" sz="1200">
                <a:solidFill>
                  <a:schemeClr val="tx1"/>
                </a:solidFill>
                <a:latin typeface="Arial" charset="0"/>
                <a:ea typeface="ＭＳ Ｐゴシック" charset="-128"/>
              </a:defRPr>
            </a:lvl1pPr>
            <a:lvl2pPr marL="742950" indent="-285750" eaLnBrk="0" hangingPunct="0">
              <a:defRPr kumimoji="1" sz="1200">
                <a:solidFill>
                  <a:schemeClr val="tx1"/>
                </a:solidFill>
                <a:latin typeface="Arial" charset="0"/>
                <a:ea typeface="ＭＳ Ｐゴシック" charset="-128"/>
              </a:defRPr>
            </a:lvl2pPr>
            <a:lvl3pPr marL="1143000" indent="-228600" eaLnBrk="0" hangingPunct="0">
              <a:defRPr kumimoji="1" sz="1200">
                <a:solidFill>
                  <a:schemeClr val="tx1"/>
                </a:solidFill>
                <a:latin typeface="Arial" charset="0"/>
                <a:ea typeface="ＭＳ Ｐゴシック" charset="-128"/>
              </a:defRPr>
            </a:lvl3pPr>
            <a:lvl4pPr marL="1600200" indent="-228600" eaLnBrk="0" hangingPunct="0">
              <a:defRPr kumimoji="1" sz="1200">
                <a:solidFill>
                  <a:schemeClr val="tx1"/>
                </a:solidFill>
                <a:latin typeface="Arial" charset="0"/>
                <a:ea typeface="ＭＳ Ｐゴシック" charset="-128"/>
              </a:defRPr>
            </a:lvl4pPr>
            <a:lvl5pPr marL="2057400" indent="-228600" eaLnBrk="0" hangingPunct="0">
              <a:defRPr kumimoji="1" sz="1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Arial" charset="0"/>
                <a:ea typeface="ＭＳ Ｐゴシック" charset="-128"/>
              </a:defRPr>
            </a:lvl9pPr>
          </a:lstStyle>
          <a:p>
            <a:pPr algn="ctr" defTabSz="844083" eaLnBrk="1" fontAlgn="base" hangingPunct="1">
              <a:spcBef>
                <a:spcPct val="0"/>
              </a:spcBef>
              <a:spcAft>
                <a:spcPct val="0"/>
              </a:spcAft>
              <a:defRPr/>
            </a:pPr>
            <a:r>
              <a:rPr lang="ja-JP" altLang="en-US" sz="2215" b="1" dirty="0">
                <a:solidFill>
                  <a:prstClr val="black">
                    <a:lumMod val="75000"/>
                    <a:lumOff val="25000"/>
                  </a:prstClr>
                </a:solidFill>
                <a:latin typeface="Calibri" pitchFamily="34" charset="0"/>
              </a:rPr>
              <a:t>医療的ケア児について</a:t>
            </a:r>
            <a:endParaRPr lang="en-US" altLang="ja-JP" sz="2215" b="1" dirty="0">
              <a:solidFill>
                <a:prstClr val="black">
                  <a:lumMod val="75000"/>
                  <a:lumOff val="25000"/>
                </a:prstClr>
              </a:solidFill>
              <a:latin typeface="Calibri" pitchFamily="34" charset="0"/>
            </a:endParaRPr>
          </a:p>
        </p:txBody>
      </p:sp>
      <p:sp>
        <p:nvSpPr>
          <p:cNvPr id="78856" name="正方形/長方形 11"/>
          <p:cNvSpPr>
            <a:spLocks noChangeArrowheads="1"/>
          </p:cNvSpPr>
          <p:nvPr/>
        </p:nvSpPr>
        <p:spPr bwMode="auto">
          <a:xfrm>
            <a:off x="114877" y="667943"/>
            <a:ext cx="8893378" cy="833464"/>
          </a:xfrm>
          <a:prstGeom prst="rect">
            <a:avLst/>
          </a:prstGeom>
          <a:solidFill>
            <a:schemeClr val="accent5">
              <a:lumMod val="40000"/>
              <a:lumOff val="60000"/>
            </a:schemeClr>
          </a:solidFill>
          <a:ln w="9525">
            <a:solidFill>
              <a:schemeClr val="tx1">
                <a:lumMod val="85000"/>
                <a:lumOff val="15000"/>
              </a:schemeClr>
            </a:solidFill>
            <a:round/>
            <a:headEnd/>
            <a:tailEnd/>
          </a:ln>
        </p:spPr>
        <p:txBody>
          <a:bodyPr lIns="0" tIns="0" rIns="0" bIns="0" anchor="ctr"/>
          <a:lstStyle>
            <a:lvl1pPr eaLnBrk="0" hangingPunct="0">
              <a:defRPr kumimoji="1" sz="1200">
                <a:solidFill>
                  <a:schemeClr val="tx1"/>
                </a:solidFill>
                <a:latin typeface="Arial" charset="0"/>
                <a:ea typeface="ＭＳ Ｐゴシック" charset="-128"/>
              </a:defRPr>
            </a:lvl1pPr>
            <a:lvl2pPr marL="742950" indent="-285750" eaLnBrk="0" hangingPunct="0">
              <a:defRPr kumimoji="1" sz="1200">
                <a:solidFill>
                  <a:schemeClr val="tx1"/>
                </a:solidFill>
                <a:latin typeface="Arial" charset="0"/>
                <a:ea typeface="ＭＳ Ｐゴシック" charset="-128"/>
              </a:defRPr>
            </a:lvl2pPr>
            <a:lvl3pPr marL="1143000" indent="-228600" eaLnBrk="0" hangingPunct="0">
              <a:defRPr kumimoji="1" sz="1200">
                <a:solidFill>
                  <a:schemeClr val="tx1"/>
                </a:solidFill>
                <a:latin typeface="Arial" charset="0"/>
                <a:ea typeface="ＭＳ Ｐゴシック" charset="-128"/>
              </a:defRPr>
            </a:lvl3pPr>
            <a:lvl4pPr marL="1600200" indent="-228600" eaLnBrk="0" hangingPunct="0">
              <a:defRPr kumimoji="1" sz="1200">
                <a:solidFill>
                  <a:schemeClr val="tx1"/>
                </a:solidFill>
                <a:latin typeface="Arial" charset="0"/>
                <a:ea typeface="ＭＳ Ｐゴシック" charset="-128"/>
              </a:defRPr>
            </a:lvl4pPr>
            <a:lvl5pPr marL="2057400" indent="-228600" eaLnBrk="0" hangingPunct="0">
              <a:defRPr kumimoji="1" sz="1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Arial" charset="0"/>
                <a:ea typeface="ＭＳ Ｐゴシック" charset="-128"/>
              </a:defRPr>
            </a:lvl9pPr>
          </a:lstStyle>
          <a:p>
            <a:pPr defTabSz="844083" eaLnBrk="1" fontAlgn="base" hangingPunct="1">
              <a:lnSpc>
                <a:spcPts val="1939"/>
              </a:lnSpc>
              <a:spcBef>
                <a:spcPct val="0"/>
              </a:spcBef>
              <a:spcAft>
                <a:spcPct val="0"/>
              </a:spcAft>
              <a:defRPr/>
            </a:pPr>
            <a:r>
              <a:rPr lang="ja-JP" altLang="en-US" sz="1662" b="1" dirty="0">
                <a:solidFill>
                  <a:prstClr val="black">
                    <a:lumMod val="85000"/>
                    <a:lumOff val="15000"/>
                  </a:prstClr>
                </a:solidFill>
                <a:latin typeface="ＭＳ ゴシック" pitchFamily="49" charset="-128"/>
                <a:ea typeface="ＭＳ ゴシック" pitchFamily="49" charset="-128"/>
              </a:rPr>
              <a:t> </a:t>
            </a:r>
            <a:endParaRPr lang="en-US" altLang="ja-JP" sz="1662" b="1" dirty="0">
              <a:solidFill>
                <a:prstClr val="black">
                  <a:lumMod val="85000"/>
                  <a:lumOff val="15000"/>
                </a:prstClr>
              </a:solidFill>
              <a:latin typeface="ＭＳ ゴシック" pitchFamily="49" charset="-128"/>
              <a:ea typeface="ＭＳ ゴシック" pitchFamily="49" charset="-128"/>
            </a:endParaRPr>
          </a:p>
          <a:p>
            <a:pPr defTabSz="844083" eaLnBrk="1" fontAlgn="base" hangingPunct="1">
              <a:lnSpc>
                <a:spcPts val="1939"/>
              </a:lnSpc>
              <a:spcBef>
                <a:spcPct val="0"/>
              </a:spcBef>
              <a:spcAft>
                <a:spcPct val="0"/>
              </a:spcAft>
              <a:defRPr/>
            </a:pPr>
            <a:r>
              <a:rPr lang="ja-JP" altLang="en-US" sz="1292"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　医療的ケア児とは、医学の進歩を背景として、ＮＩＣＵ等に長期入院した後、引き続き人工呼吸器や胃</a:t>
            </a:r>
            <a:r>
              <a:rPr lang="ja-JP" altLang="en-US" sz="1292" dirty="0" err="1">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ろう</a:t>
            </a:r>
            <a:r>
              <a:rPr lang="ja-JP" altLang="en-US" sz="1292"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等を使用し、　</a:t>
            </a:r>
            <a:endParaRPr lang="en-US" altLang="ja-JP" sz="1292"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844083" eaLnBrk="1" fontAlgn="base" hangingPunct="1">
              <a:lnSpc>
                <a:spcPts val="1939"/>
              </a:lnSpc>
              <a:spcBef>
                <a:spcPct val="0"/>
              </a:spcBef>
              <a:spcAft>
                <a:spcPct val="0"/>
              </a:spcAft>
              <a:defRPr/>
            </a:pPr>
            <a:r>
              <a:rPr lang="ja-JP" altLang="en-US" sz="1292"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　　たんの吸引や経管栄養などの医療的ケアが日常的に必要な</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児童の</a:t>
            </a:r>
            <a:r>
              <a:rPr lang="ja-JP" altLang="en-US" sz="1292"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こと。</a:t>
            </a:r>
            <a:endParaRPr lang="en-US" altLang="ja-JP" sz="1292"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844083" eaLnBrk="1" fontAlgn="base" hangingPunct="1">
              <a:lnSpc>
                <a:spcPts val="1939"/>
              </a:lnSpc>
              <a:spcBef>
                <a:spcPct val="0"/>
              </a:spcBef>
              <a:spcAft>
                <a:spcPct val="0"/>
              </a:spcAft>
              <a:defRPr/>
            </a:pPr>
            <a:r>
              <a:rPr lang="ja-JP" altLang="en-US" sz="1292"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　全国の医療的ケア児は約</a:t>
            </a:r>
            <a:r>
              <a:rPr lang="en-US" altLang="ja-JP" sz="1292"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1.8</a:t>
            </a:r>
            <a:r>
              <a:rPr lang="ja-JP" altLang="en-US" sz="1292"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292"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92"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推計</a:t>
            </a:r>
            <a:r>
              <a:rPr lang="en-US" altLang="ja-JP" sz="1292"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69"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　［平成</a:t>
            </a:r>
            <a:r>
              <a:rPr lang="en-US" altLang="ja-JP" sz="969"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969"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年厚生労働科学研究田村班報告］</a:t>
            </a:r>
            <a:endParaRPr lang="en-US" altLang="ja-JP" sz="969"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844083" eaLnBrk="1" fontAlgn="base" hangingPunct="1">
              <a:lnSpc>
                <a:spcPts val="1939"/>
              </a:lnSpc>
              <a:spcBef>
                <a:spcPct val="0"/>
              </a:spcBef>
              <a:spcAft>
                <a:spcPct val="0"/>
              </a:spcAft>
              <a:defRPr/>
            </a:pPr>
            <a:endParaRPr lang="en-US" altLang="ja-JP" sz="831"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2047781" y="4847137"/>
            <a:ext cx="7019314" cy="1541063"/>
          </a:xfrm>
          <a:prstGeom prst="rect">
            <a:avLst/>
          </a:prstGeom>
          <a:ln w="19050">
            <a:solidFill>
              <a:schemeClr val="bg1">
                <a:lumMod val="50000"/>
              </a:schemeClr>
            </a:solidFill>
            <a:prstDash val="dash"/>
          </a:ln>
        </p:spPr>
        <p:txBody>
          <a:bodyPr wrap="square">
            <a:spAutoFit/>
          </a:bodyPr>
          <a:lstStyle/>
          <a:p>
            <a:pPr defTabSz="844083" fontAlgn="base">
              <a:lnSpc>
                <a:spcPct val="150000"/>
              </a:lnSpc>
              <a:spcBef>
                <a:spcPct val="0"/>
              </a:spcBef>
              <a:spcAft>
                <a:spcPct val="0"/>
              </a:spcAft>
              <a:defRPr/>
            </a:pPr>
            <a:r>
              <a:rPr kumimoji="1" lang="ja-JP" altLang="en-US" sz="1108" u="sng" dirty="0">
                <a:solidFill>
                  <a:prstClr val="black">
                    <a:lumMod val="85000"/>
                    <a:lumOff val="15000"/>
                  </a:prstClr>
                </a:solidFill>
                <a:latin typeface="Arial" charset="0"/>
                <a:ea typeface="ＭＳ Ｐゴシック" panose="020B0600070205080204" pitchFamily="50" charset="-128"/>
              </a:rPr>
              <a:t>児童福祉法の改正</a:t>
            </a:r>
            <a:endParaRPr kumimoji="1" lang="en-US" altLang="ja-JP" sz="1108" dirty="0">
              <a:solidFill>
                <a:prstClr val="black">
                  <a:lumMod val="85000"/>
                  <a:lumOff val="15000"/>
                </a:prstClr>
              </a:solidFill>
              <a:latin typeface="Arial" charset="0"/>
              <a:ea typeface="ＭＳ Ｐゴシック" panose="020B0600070205080204" pitchFamily="50" charset="-128"/>
            </a:endParaRPr>
          </a:p>
          <a:p>
            <a:pPr defTabSz="844083" fontAlgn="base">
              <a:lnSpc>
                <a:spcPct val="150000"/>
              </a:lnSpc>
              <a:spcBef>
                <a:spcPct val="0"/>
              </a:spcBef>
              <a:spcAft>
                <a:spcPct val="0"/>
              </a:spcAft>
              <a:defRPr/>
            </a:pPr>
            <a:r>
              <a:rPr kumimoji="1" lang="ja-JP" altLang="en-US" sz="1108" dirty="0">
                <a:solidFill>
                  <a:prstClr val="black">
                    <a:lumMod val="85000"/>
                    <a:lumOff val="15000"/>
                  </a:prstClr>
                </a:solidFill>
                <a:latin typeface="Arial" charset="0"/>
                <a:ea typeface="ＭＳ Ｐゴシック" panose="020B0600070205080204" pitchFamily="50" charset="-128"/>
              </a:rPr>
              <a:t>第五十六条の六第二項</a:t>
            </a:r>
            <a:endParaRPr kumimoji="1" lang="en-US" altLang="ja-JP" sz="1108" dirty="0">
              <a:solidFill>
                <a:prstClr val="black">
                  <a:lumMod val="85000"/>
                  <a:lumOff val="15000"/>
                </a:prstClr>
              </a:solidFill>
              <a:latin typeface="Arial" charset="0"/>
              <a:ea typeface="ＭＳ Ｐゴシック" panose="020B0600070205080204" pitchFamily="50" charset="-128"/>
            </a:endParaRPr>
          </a:p>
          <a:p>
            <a:pPr defTabSz="844083" fontAlgn="base">
              <a:lnSpc>
                <a:spcPct val="150000"/>
              </a:lnSpc>
              <a:spcBef>
                <a:spcPct val="0"/>
              </a:spcBef>
              <a:spcAft>
                <a:spcPct val="0"/>
              </a:spcAft>
              <a:defRPr/>
            </a:pPr>
            <a:r>
              <a:rPr kumimoji="1" lang="ja-JP" altLang="en-US" sz="1015" dirty="0">
                <a:solidFill>
                  <a:prstClr val="black">
                    <a:lumMod val="75000"/>
                    <a:lumOff val="25000"/>
                  </a:prstClr>
                </a:solidFill>
                <a:latin typeface="ＤＦ平成ゴシック体W5" panose="020B0509000000000000" pitchFamily="49" charset="-128"/>
                <a:ea typeface="ＤＦ平成ゴシック体W5" panose="020B0509000000000000" pitchFamily="49" charset="-128"/>
              </a:rPr>
              <a:t>「地方公共団体は、人工呼吸器を装着している障害児その他の日常生活を営むために医療を要する状態にある障害児が、その心身の状況に応じた適切な保健、医療、福祉その他の各関連分野の支援を受けられるよう、保健、医療、福祉その他の各関連分野の支援を行う機関との連絡調整を行うための体制の整備に関し、必要な措置を講ずるように努めなければならない。」</a:t>
            </a:r>
            <a:endParaRPr kumimoji="1" lang="en-US" altLang="ja-JP" sz="1015" dirty="0">
              <a:solidFill>
                <a:prstClr val="black">
                  <a:lumMod val="75000"/>
                  <a:lumOff val="25000"/>
                </a:prstClr>
              </a:solidFill>
              <a:latin typeface="ＤＦ平成ゴシック体W5" panose="020B0509000000000000" pitchFamily="49" charset="-128"/>
              <a:ea typeface="ＤＦ平成ゴシック体W5" panose="020B0509000000000000" pitchFamily="49" charset="-128"/>
            </a:endParaRPr>
          </a:p>
        </p:txBody>
      </p:sp>
      <p:sp>
        <p:nvSpPr>
          <p:cNvPr id="7" name="テキスト ボックス 6"/>
          <p:cNvSpPr txBox="1"/>
          <p:nvPr/>
        </p:nvSpPr>
        <p:spPr>
          <a:xfrm>
            <a:off x="4743693" y="4204381"/>
            <a:ext cx="4323399" cy="560923"/>
          </a:xfrm>
          <a:prstGeom prst="rect">
            <a:avLst/>
          </a:prstGeom>
          <a:noFill/>
        </p:spPr>
        <p:txBody>
          <a:bodyPr wrap="square" rtlCol="0">
            <a:spAutoFit/>
          </a:bodyPr>
          <a:lstStyle/>
          <a:p>
            <a:pPr defTabSz="844083">
              <a:defRPr/>
            </a:pPr>
            <a:r>
              <a:rPr kumimoji="1" lang="ja-JP" altLang="en-US" sz="1015" dirty="0">
                <a:solidFill>
                  <a:prstClr val="black"/>
                </a:solidFill>
                <a:latin typeface="HG丸ｺﾞｼｯｸM-PRO" panose="020F0600000000000000" pitchFamily="50" charset="-128"/>
                <a:ea typeface="HG丸ｺﾞｼｯｸM-PRO" panose="020F0600000000000000" pitchFamily="50" charset="-128"/>
              </a:rPr>
              <a:t>（</a:t>
            </a:r>
            <a:r>
              <a:rPr kumimoji="1" lang="zh-TW" altLang="en-US" sz="1015" dirty="0">
                <a:solidFill>
                  <a:prstClr val="black"/>
                </a:solidFill>
                <a:latin typeface="HG丸ｺﾞｼｯｸM-PRO" panose="020F0600000000000000" pitchFamily="50" charset="-128"/>
                <a:ea typeface="HG丸ｺﾞｼｯｸM-PRO" panose="020F0600000000000000" pitchFamily="50" charset="-128"/>
              </a:rPr>
              <a:t>平成</a:t>
            </a:r>
            <a:r>
              <a:rPr kumimoji="1" lang="en-US" altLang="zh-TW" sz="1015" dirty="0">
                <a:solidFill>
                  <a:prstClr val="black"/>
                </a:solidFill>
                <a:latin typeface="HG丸ｺﾞｼｯｸM-PRO" panose="020F0600000000000000" pitchFamily="50" charset="-128"/>
                <a:ea typeface="HG丸ｺﾞｼｯｸM-PRO" panose="020F0600000000000000" pitchFamily="50" charset="-128"/>
              </a:rPr>
              <a:t>2</a:t>
            </a:r>
            <a:r>
              <a:rPr kumimoji="1" lang="ja-JP" altLang="en-US" sz="1015" dirty="0">
                <a:solidFill>
                  <a:prstClr val="black"/>
                </a:solidFill>
                <a:latin typeface="HG丸ｺﾞｼｯｸM-PRO" panose="020F0600000000000000" pitchFamily="50" charset="-128"/>
                <a:ea typeface="HG丸ｺﾞｼｯｸM-PRO" panose="020F0600000000000000" pitchFamily="50" charset="-128"/>
              </a:rPr>
              <a:t>９</a:t>
            </a:r>
            <a:r>
              <a:rPr kumimoji="1" lang="zh-TW" altLang="en-US" sz="1015" dirty="0">
                <a:solidFill>
                  <a:prstClr val="black"/>
                </a:solidFill>
                <a:latin typeface="HG丸ｺﾞｼｯｸM-PRO" panose="020F0600000000000000" pitchFamily="50" charset="-128"/>
                <a:ea typeface="HG丸ｺﾞｼｯｸM-PRO" panose="020F0600000000000000" pitchFamily="50" charset="-128"/>
              </a:rPr>
              <a:t>年度厚生労働科学研究費補助金障害者政策総合研究事業</a:t>
            </a:r>
            <a:r>
              <a:rPr kumimoji="1" lang="ja-JP" altLang="en-US" sz="1015" dirty="0">
                <a:solidFill>
                  <a:prstClr val="black"/>
                </a:solidFill>
                <a:latin typeface="HG丸ｺﾞｼｯｸM-PRO" panose="020F0600000000000000" pitchFamily="50" charset="-128"/>
                <a:ea typeface="HG丸ｺﾞｼｯｸM-PRO" panose="020F0600000000000000" pitchFamily="50" charset="-128"/>
              </a:rPr>
              <a:t>「医療的ケア児に対する実態調査と医療・福祉・保健・教育等の連携に関する研究（田村班）」報告）</a:t>
            </a:r>
          </a:p>
        </p:txBody>
      </p:sp>
      <p:pic>
        <p:nvPicPr>
          <p:cNvPr id="17" name="図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77" y="4054324"/>
            <a:ext cx="1795698" cy="1408129"/>
          </a:xfrm>
          <a:prstGeom prst="roundRect">
            <a:avLst>
              <a:gd name="adj" fmla="val 8594"/>
            </a:avLst>
          </a:prstGeom>
          <a:solidFill>
            <a:srgbClr val="FFFFFF">
              <a:shade val="85000"/>
            </a:srgbClr>
          </a:solidFill>
          <a:ln>
            <a:solidFill>
              <a:schemeClr val="tx1">
                <a:lumMod val="75000"/>
                <a:lumOff val="25000"/>
              </a:schemeClr>
            </a:solidFill>
          </a:ln>
          <a:effectLst>
            <a:reflection blurRad="12700" stA="38000" endPos="28000" dist="5000" dir="5400000" sy="-100000" algn="bl" rotWithShape="0"/>
          </a:effectLst>
        </p:spPr>
      </p:pic>
      <p:pic>
        <p:nvPicPr>
          <p:cNvPr id="18" name="コンテンツ プレースホルダー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2" y="1654643"/>
            <a:ext cx="1682229" cy="2067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四角形吹き出し 10"/>
          <p:cNvSpPr/>
          <p:nvPr/>
        </p:nvSpPr>
        <p:spPr>
          <a:xfrm>
            <a:off x="2123804" y="1634340"/>
            <a:ext cx="2424119" cy="3124039"/>
          </a:xfrm>
          <a:prstGeom prst="wedgeRectCallout">
            <a:avLst>
              <a:gd name="adj1" fmla="val -64844"/>
              <a:gd name="adj2" fmla="val 1110"/>
            </a:avLst>
          </a:prstGeom>
          <a:solidFill>
            <a:srgbClr val="FFFFCC"/>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1196" indent="-161196" defTabSz="844083">
              <a:defRPr/>
            </a:pPr>
            <a:r>
              <a:rPr kumimoji="1"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歩ける医療的ケア児から寝たきりの重症心身障害児</a:t>
            </a:r>
            <a:r>
              <a:rPr kumimoji="1" lang="en-US" altLang="ja-JP"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までいる。</a:t>
            </a:r>
            <a:endParaRPr kumimoji="1"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61196" indent="-161196" defTabSz="844083">
              <a:defRPr/>
            </a:pPr>
            <a:r>
              <a:rPr kumimoji="1"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生きていくために日常的な医療的ケアと医療機器が必要</a:t>
            </a:r>
            <a:endParaRPr kumimoji="1"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61196" indent="-161196" defTabSz="844083">
              <a:defRPr/>
            </a:pPr>
            <a:r>
              <a:rPr kumimoji="1"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例）気管切開部の管理、人工呼吸器の管理、吸引、在宅酸素療法、胃瘻・腸瘻・胃管からの経管栄養、中心静脈栄養　等</a:t>
            </a:r>
            <a:endParaRPr kumimoji="1"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61196" indent="-161196" defTabSz="844083">
              <a:defRPr/>
            </a:pPr>
            <a:endParaRPr kumimoji="1" lang="en-US" altLang="ja-JP" sz="1108" dirty="0">
              <a:solidFill>
                <a:prstClr val="black"/>
              </a:solidFill>
              <a:latin typeface="ＭＳ Ｐゴシック"/>
              <a:ea typeface="ＭＳ Ｐゴシック" panose="020B0600070205080204" pitchFamily="50" charset="-128"/>
              <a:cs typeface="Times New Roman" pitchFamily="18" charset="0"/>
            </a:endParaRPr>
          </a:p>
          <a:p>
            <a:pPr marL="161196" indent="-161196" defTabSz="844083">
              <a:defRPr/>
            </a:pPr>
            <a:r>
              <a:rPr kumimoji="1" lang="en-US" altLang="ja-JP" sz="923" dirty="0">
                <a:solidFill>
                  <a:prstClr val="black"/>
                </a:solidFill>
                <a:latin typeface="ＭＳ Ｐゴシック"/>
                <a:ea typeface="ＭＳ Ｐゴシック" panose="020B0600070205080204" pitchFamily="50" charset="-128"/>
                <a:cs typeface="Times New Roman" pitchFamily="18" charset="0"/>
              </a:rPr>
              <a:t>※1</a:t>
            </a:r>
            <a:r>
              <a:rPr kumimoji="1" lang="ja-JP" altLang="en-US" sz="923" dirty="0">
                <a:solidFill>
                  <a:prstClr val="black"/>
                </a:solidFill>
                <a:latin typeface="ＭＳ Ｐゴシック"/>
                <a:ea typeface="ＭＳ Ｐゴシック" panose="020B0600070205080204" pitchFamily="50" charset="-128"/>
                <a:cs typeface="Times New Roman" pitchFamily="18" charset="0"/>
              </a:rPr>
              <a:t>：重症心身障害児とは重度の知的障害と重度の肢体不自由が重複している子どものこと。全国で約</a:t>
            </a:r>
            <a:r>
              <a:rPr kumimoji="1" lang="en-US" altLang="ja-JP" sz="923" dirty="0">
                <a:solidFill>
                  <a:prstClr val="black"/>
                </a:solidFill>
                <a:latin typeface="ＭＳ Ｐゴシック"/>
                <a:ea typeface="ＭＳ Ｐゴシック" panose="020B0600070205080204" pitchFamily="50" charset="-128"/>
                <a:cs typeface="Times New Roman" pitchFamily="18" charset="0"/>
              </a:rPr>
              <a:t>43,000</a:t>
            </a:r>
            <a:r>
              <a:rPr kumimoji="1" lang="ja-JP" altLang="en-US" sz="923" dirty="0">
                <a:solidFill>
                  <a:prstClr val="black"/>
                </a:solidFill>
                <a:latin typeface="ＭＳ Ｐゴシック"/>
                <a:ea typeface="ＭＳ Ｐゴシック" panose="020B0600070205080204" pitchFamily="50" charset="-128"/>
                <a:cs typeface="Times New Roman" pitchFamily="18" charset="0"/>
              </a:rPr>
              <a:t>人（者も含まれている）。［岡田</a:t>
            </a:r>
            <a:r>
              <a:rPr kumimoji="1" lang="en-US" altLang="ja-JP" sz="923" dirty="0">
                <a:solidFill>
                  <a:prstClr val="black"/>
                </a:solidFill>
                <a:latin typeface="ＭＳ Ｐゴシック"/>
                <a:ea typeface="ＭＳ Ｐゴシック" panose="020B0600070205080204" pitchFamily="50" charset="-128"/>
                <a:cs typeface="Times New Roman" pitchFamily="18" charset="0"/>
              </a:rPr>
              <a:t>.2012</a:t>
            </a:r>
            <a:r>
              <a:rPr kumimoji="1" lang="ja-JP" altLang="en-US" sz="923" dirty="0">
                <a:solidFill>
                  <a:prstClr val="black"/>
                </a:solidFill>
                <a:latin typeface="ＭＳ Ｐゴシック"/>
                <a:ea typeface="ＭＳ Ｐゴシック" panose="020B0600070205080204" pitchFamily="50" charset="-128"/>
                <a:cs typeface="Times New Roman" pitchFamily="18" charset="0"/>
              </a:rPr>
              <a:t>推計値］</a:t>
            </a:r>
          </a:p>
        </p:txBody>
      </p:sp>
      <p:sp>
        <p:nvSpPr>
          <p:cNvPr id="20" name="テキスト ボックス 19"/>
          <p:cNvSpPr txBox="1"/>
          <p:nvPr/>
        </p:nvSpPr>
        <p:spPr>
          <a:xfrm>
            <a:off x="712733" y="5599880"/>
            <a:ext cx="1214991" cy="205890"/>
          </a:xfrm>
          <a:prstGeom prst="rect">
            <a:avLst/>
          </a:prstGeom>
          <a:noFill/>
        </p:spPr>
        <p:txBody>
          <a:bodyPr wrap="square" rtlCol="0">
            <a:spAutoFit/>
          </a:bodyPr>
          <a:lstStyle/>
          <a:p>
            <a:pPr defTabSz="844083">
              <a:defRPr/>
            </a:pPr>
            <a:r>
              <a:rPr lang="ja-JP" altLang="en-US" sz="738" kern="0"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　画像転用禁止</a:t>
            </a:r>
            <a:endParaRPr lang="en-US" altLang="ja-JP" sz="738" kern="0"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3335803" y="4939673"/>
            <a:ext cx="2676366" cy="209138"/>
          </a:xfrm>
          <a:prstGeom prst="rect">
            <a:avLst/>
          </a:prstGeom>
          <a:noFill/>
        </p:spPr>
        <p:txBody>
          <a:bodyPr wrap="square" lIns="33231" tIns="33231" rIns="33231" bIns="33231" rtlCol="0" anchor="ctr" anchorCtr="0">
            <a:spAutoFit/>
          </a:bodyPr>
          <a:lstStyle/>
          <a:p>
            <a:pPr defTabSz="844083" fontAlgn="base">
              <a:spcBef>
                <a:spcPct val="0"/>
              </a:spcBef>
              <a:spcAft>
                <a:spcPct val="0"/>
              </a:spcAft>
              <a:defRPr/>
            </a:pPr>
            <a:r>
              <a:rPr kumimoji="1" lang="ja-JP" altLang="en-US" sz="923" dirty="0">
                <a:solidFill>
                  <a:prstClr val="black"/>
                </a:solidFill>
                <a:latin typeface="ＭＳ ゴシック" panose="020B0609070205080204" pitchFamily="49" charset="-128"/>
                <a:ea typeface="ＭＳ ゴシック" panose="020B0609070205080204" pitchFamily="49" charset="-128"/>
              </a:rPr>
              <a:t>（平成</a:t>
            </a:r>
            <a:r>
              <a:rPr kumimoji="1" lang="en-US" altLang="ja-JP" sz="923" dirty="0">
                <a:solidFill>
                  <a:prstClr val="black"/>
                </a:solidFill>
                <a:latin typeface="ＭＳ ゴシック" panose="020B0609070205080204" pitchFamily="49" charset="-128"/>
                <a:ea typeface="ＭＳ ゴシック" panose="020B0609070205080204" pitchFamily="49" charset="-128"/>
              </a:rPr>
              <a:t>28</a:t>
            </a:r>
            <a:r>
              <a:rPr kumimoji="1" lang="ja-JP" altLang="en-US" sz="923" dirty="0">
                <a:solidFill>
                  <a:prstClr val="black"/>
                </a:solidFill>
                <a:latin typeface="ＭＳ ゴシック" panose="020B0609070205080204" pitchFamily="49" charset="-128"/>
                <a:ea typeface="ＭＳ ゴシック" panose="020B0609070205080204" pitchFamily="49" charset="-128"/>
              </a:rPr>
              <a:t>年</a:t>
            </a:r>
            <a:r>
              <a:rPr kumimoji="1" lang="en-US" altLang="ja-JP" sz="923" dirty="0">
                <a:solidFill>
                  <a:prstClr val="black"/>
                </a:solidFill>
                <a:latin typeface="ＭＳ ゴシック" panose="020B0609070205080204" pitchFamily="49" charset="-128"/>
                <a:ea typeface="ＭＳ ゴシック" panose="020B0609070205080204" pitchFamily="49" charset="-128"/>
              </a:rPr>
              <a:t>5</a:t>
            </a:r>
            <a:r>
              <a:rPr kumimoji="1" lang="ja-JP" altLang="en-US" sz="923" dirty="0">
                <a:solidFill>
                  <a:prstClr val="black"/>
                </a:solidFill>
                <a:latin typeface="ＭＳ ゴシック" panose="020B0609070205080204" pitchFamily="49" charset="-128"/>
                <a:ea typeface="ＭＳ ゴシック" panose="020B0609070205080204" pitchFamily="49" charset="-128"/>
              </a:rPr>
              <a:t>月</a:t>
            </a:r>
            <a:r>
              <a:rPr kumimoji="1" lang="en-US" altLang="ja-JP" sz="923" dirty="0">
                <a:solidFill>
                  <a:prstClr val="black"/>
                </a:solidFill>
                <a:latin typeface="ＭＳ ゴシック" panose="020B0609070205080204" pitchFamily="49" charset="-128"/>
                <a:ea typeface="ＭＳ ゴシック" panose="020B0609070205080204" pitchFamily="49" charset="-128"/>
              </a:rPr>
              <a:t>25</a:t>
            </a:r>
            <a:r>
              <a:rPr kumimoji="1" lang="ja-JP" altLang="en-US" sz="923" dirty="0">
                <a:solidFill>
                  <a:prstClr val="black"/>
                </a:solidFill>
                <a:latin typeface="ＭＳ ゴシック" panose="020B0609070205080204" pitchFamily="49" charset="-128"/>
                <a:ea typeface="ＭＳ ゴシック" panose="020B0609070205080204" pitchFamily="49" charset="-128"/>
              </a:rPr>
              <a:t>日成立・同年</a:t>
            </a:r>
            <a:r>
              <a:rPr kumimoji="1" lang="en-US" altLang="ja-JP" sz="923" dirty="0">
                <a:solidFill>
                  <a:prstClr val="black"/>
                </a:solidFill>
                <a:latin typeface="ＭＳ ゴシック" panose="020B0609070205080204" pitchFamily="49" charset="-128"/>
                <a:ea typeface="ＭＳ ゴシック" panose="020B0609070205080204" pitchFamily="49" charset="-128"/>
              </a:rPr>
              <a:t>6</a:t>
            </a:r>
            <a:r>
              <a:rPr kumimoji="1" lang="ja-JP" altLang="en-US" sz="923" dirty="0">
                <a:solidFill>
                  <a:prstClr val="black"/>
                </a:solidFill>
                <a:latin typeface="ＭＳ ゴシック" panose="020B0609070205080204" pitchFamily="49" charset="-128"/>
                <a:ea typeface="ＭＳ ゴシック" panose="020B0609070205080204" pitchFamily="49" charset="-128"/>
              </a:rPr>
              <a:t>月</a:t>
            </a:r>
            <a:r>
              <a:rPr kumimoji="1" lang="en-US" altLang="ja-JP" sz="923" dirty="0">
                <a:solidFill>
                  <a:prstClr val="black"/>
                </a:solidFill>
                <a:latin typeface="ＭＳ ゴシック" panose="020B0609070205080204" pitchFamily="49" charset="-128"/>
                <a:ea typeface="ＭＳ ゴシック" panose="020B0609070205080204" pitchFamily="49" charset="-128"/>
              </a:rPr>
              <a:t>3</a:t>
            </a:r>
            <a:r>
              <a:rPr kumimoji="1" lang="ja-JP" altLang="en-US" sz="923" dirty="0">
                <a:solidFill>
                  <a:prstClr val="black"/>
                </a:solidFill>
                <a:latin typeface="ＭＳ ゴシック" panose="020B0609070205080204" pitchFamily="49" charset="-128"/>
                <a:ea typeface="ＭＳ ゴシック" panose="020B0609070205080204" pitchFamily="49" charset="-128"/>
              </a:rPr>
              <a:t>日公布）</a:t>
            </a:r>
          </a:p>
        </p:txBody>
      </p:sp>
      <p:graphicFrame>
        <p:nvGraphicFramePr>
          <p:cNvPr id="15" name="グラフ 14">
            <a:extLst>
              <a:ext uri="{FF2B5EF4-FFF2-40B4-BE49-F238E27FC236}">
                <a16:creationId xmlns:a16="http://schemas.microsoft.com/office/drawing/2014/main" id="{6682FE85-BA72-48DA-B95A-88370FA4824E}"/>
              </a:ext>
            </a:extLst>
          </p:cNvPr>
          <p:cNvGraphicFramePr>
            <a:graphicFrameLocks/>
          </p:cNvGraphicFramePr>
          <p:nvPr>
            <p:extLst/>
          </p:nvPr>
        </p:nvGraphicFramePr>
        <p:xfrm>
          <a:off x="4761151" y="1677432"/>
          <a:ext cx="4037442" cy="2588975"/>
        </p:xfrm>
        <a:graphic>
          <a:graphicData uri="http://schemas.openxmlformats.org/drawingml/2006/chart">
            <c:chart xmlns:c="http://schemas.openxmlformats.org/drawingml/2006/chart" xmlns:r="http://schemas.openxmlformats.org/officeDocument/2006/relationships" r:id="rId4"/>
          </a:graphicData>
        </a:graphic>
      </p:graphicFrame>
      <p:sp>
        <p:nvSpPr>
          <p:cNvPr id="3" name="スライド番号プレースホルダー 2"/>
          <p:cNvSpPr>
            <a:spLocks noGrp="1"/>
          </p:cNvSpPr>
          <p:nvPr>
            <p:ph type="sldNum" sz="quarter" idx="12"/>
          </p:nvPr>
        </p:nvSpPr>
        <p:spPr/>
        <p:txBody>
          <a:bodyPr/>
          <a:lstStyle/>
          <a:p>
            <a:fld id="{2ADEAB0B-3364-414D-832E-F3CDA843F507}" type="slidenum">
              <a:rPr kumimoji="1" lang="ja-JP" altLang="en-US" smtClean="0"/>
              <a:t>120</a:t>
            </a:fld>
            <a:endParaRPr kumimoji="1" lang="ja-JP" altLang="en-US"/>
          </a:p>
        </p:txBody>
      </p:sp>
      <p:sp>
        <p:nvSpPr>
          <p:cNvPr id="4" name="フッター プレースホルダー 3"/>
          <p:cNvSpPr>
            <a:spLocks noGrp="1"/>
          </p:cNvSpPr>
          <p:nvPr>
            <p:ph type="ftr" sz="quarter" idx="11"/>
          </p:nvPr>
        </p:nvSpPr>
        <p:spPr/>
        <p:txBody>
          <a:body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en-US" altLang="ja-JP"/>
          </a:p>
        </p:txBody>
      </p:sp>
    </p:spTree>
    <p:extLst>
      <p:ext uri="{BB962C8B-B14F-4D97-AF65-F5344CB8AC3E}">
        <p14:creationId xmlns:p14="http://schemas.microsoft.com/office/powerpoint/2010/main" val="208716306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正方形/長方形 60"/>
          <p:cNvSpPr/>
          <p:nvPr/>
        </p:nvSpPr>
        <p:spPr>
          <a:xfrm>
            <a:off x="309666" y="263769"/>
            <a:ext cx="8640960" cy="479145"/>
          </a:xfrm>
          <a:prstGeom prst="rect">
            <a:avLst/>
          </a:prstGeom>
          <a:gradFill flip="none" rotWithShape="1">
            <a:gsLst>
              <a:gs pos="0">
                <a:srgbClr val="00CC99">
                  <a:shade val="30000"/>
                  <a:satMod val="115000"/>
                </a:srgbClr>
              </a:gs>
              <a:gs pos="0">
                <a:srgbClr val="00CC99">
                  <a:shade val="67500"/>
                  <a:satMod val="115000"/>
                </a:srgbClr>
              </a:gs>
              <a:gs pos="0">
                <a:srgbClr val="00CC99">
                  <a:shade val="100000"/>
                  <a:satMod val="115000"/>
                  <a:alpha val="52000"/>
                </a:srgbClr>
              </a:gs>
            </a:gsLst>
            <a:path path="circle">
              <a:fillToRect r="100000" b="100000"/>
            </a:path>
            <a:tileRect l="-100000" t="-100000"/>
          </a:gradFill>
          <a:ln w="12700">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b"/>
          <a:lstStyle/>
          <a:p>
            <a:pPr algn="ctr" defTabSz="844083">
              <a:lnSpc>
                <a:spcPts val="1569"/>
              </a:lnSpc>
              <a:defRPr/>
            </a:pPr>
            <a:r>
              <a:rPr kumimoji="1" lang="ja-JP" altLang="en-US" sz="2400" b="1" dirty="0">
                <a:solidFill>
                  <a:prstClr val="white"/>
                </a:solidFill>
                <a:latin typeface="ＭＳ Ｐゴシック"/>
                <a:ea typeface="ＭＳ Ｐゴシック" panose="020B0600070205080204" pitchFamily="50" charset="-128"/>
                <a:cs typeface="Meiryo UI" panose="020B0604030504040204" pitchFamily="50" charset="-128"/>
              </a:rPr>
              <a:t>地域における医療的ケア児の支援体制の整備</a:t>
            </a:r>
          </a:p>
        </p:txBody>
      </p:sp>
      <p:sp>
        <p:nvSpPr>
          <p:cNvPr id="49" name="正方形/長方形 48"/>
          <p:cNvSpPr/>
          <p:nvPr/>
        </p:nvSpPr>
        <p:spPr>
          <a:xfrm>
            <a:off x="2961632" y="2218777"/>
            <a:ext cx="3091185" cy="1314469"/>
          </a:xfrm>
          <a:prstGeom prst="rect">
            <a:avLst/>
          </a:prstGeom>
          <a:gradFill flip="none" rotWithShape="1">
            <a:gsLst>
              <a:gs pos="0">
                <a:srgbClr val="66FF99"/>
              </a:gs>
              <a:gs pos="18000">
                <a:srgbClr val="66FF99">
                  <a:tint val="44500"/>
                  <a:satMod val="160000"/>
                </a:srgbClr>
              </a:gs>
              <a:gs pos="100000">
                <a:srgbClr val="66FF99">
                  <a:tint val="23500"/>
                  <a:satMod val="160000"/>
                  <a:lumMod val="0"/>
                  <a:lumOff val="100000"/>
                </a:srgbClr>
              </a:gs>
            </a:gsLst>
            <a:lin ang="16200000" scaled="1"/>
            <a:tileRect/>
          </a:gradFill>
          <a:ln w="12700">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b"/>
          <a:lstStyle/>
          <a:p>
            <a:pPr defTabSz="844083">
              <a:lnSpc>
                <a:spcPts val="1569"/>
              </a:lnSpc>
              <a:defRPr/>
            </a:pPr>
            <a:r>
              <a:rPr kumimoji="1" lang="ja-JP" altLang="en-US" sz="1015" dirty="0">
                <a:solidFill>
                  <a:prstClr val="black">
                    <a:lumMod val="85000"/>
                    <a:lumOff val="15000"/>
                  </a:prstClr>
                </a:solidFill>
                <a:latin typeface="ＭＳ Ｐゴシック"/>
                <a:ea typeface="ＭＳ Ｐゴシック" panose="020B0600070205080204" pitchFamily="50" charset="-128"/>
                <a:cs typeface="Meiryo UI" panose="020B0604030504040204" pitchFamily="50" charset="-128"/>
              </a:rPr>
              <a:t>○訪問診療や訪問看護等医療を受けながら生活</a:t>
            </a:r>
            <a:endParaRPr kumimoji="1" lang="en-US" altLang="ja-JP" sz="1015" dirty="0">
              <a:solidFill>
                <a:prstClr val="black">
                  <a:lumMod val="85000"/>
                  <a:lumOff val="15000"/>
                </a:prstClr>
              </a:solidFill>
              <a:latin typeface="ＭＳ Ｐゴシック"/>
              <a:ea typeface="ＭＳ Ｐゴシック" panose="020B0600070205080204" pitchFamily="50" charset="-128"/>
              <a:cs typeface="Meiryo UI" panose="020B0604030504040204" pitchFamily="50" charset="-128"/>
            </a:endParaRPr>
          </a:p>
          <a:p>
            <a:pPr defTabSz="844083">
              <a:lnSpc>
                <a:spcPts val="1569"/>
              </a:lnSpc>
              <a:defRPr/>
            </a:pPr>
            <a:r>
              <a:rPr kumimoji="1" lang="ja-JP" altLang="en-US" sz="1015" dirty="0">
                <a:solidFill>
                  <a:prstClr val="black">
                    <a:lumMod val="85000"/>
                    <a:lumOff val="15000"/>
                  </a:prstClr>
                </a:solidFill>
                <a:latin typeface="ＭＳ Ｐゴシック"/>
                <a:ea typeface="ＭＳ Ｐゴシック" panose="020B0600070205080204" pitchFamily="50" charset="-128"/>
                <a:cs typeface="Meiryo UI" panose="020B0604030504040204" pitchFamily="50" charset="-128"/>
              </a:rPr>
              <a:t>　することができる体制の整備の確保</a:t>
            </a:r>
            <a:endParaRPr kumimoji="1" lang="en-US" altLang="ja-JP" sz="1015" dirty="0">
              <a:solidFill>
                <a:prstClr val="black">
                  <a:lumMod val="85000"/>
                  <a:lumOff val="15000"/>
                </a:prstClr>
              </a:solidFill>
              <a:latin typeface="ＭＳ Ｐゴシック"/>
              <a:ea typeface="ＭＳ Ｐゴシック" panose="020B0600070205080204" pitchFamily="50" charset="-128"/>
              <a:cs typeface="Meiryo UI" panose="020B0604030504040204" pitchFamily="50" charset="-128"/>
            </a:endParaRPr>
          </a:p>
          <a:p>
            <a:pPr defTabSz="844083">
              <a:lnSpc>
                <a:spcPts val="1569"/>
              </a:lnSpc>
              <a:defRPr/>
            </a:pPr>
            <a:r>
              <a:rPr kumimoji="1" lang="ja-JP" altLang="en-US" sz="1015" dirty="0">
                <a:solidFill>
                  <a:prstClr val="black">
                    <a:lumMod val="85000"/>
                    <a:lumOff val="15000"/>
                  </a:prstClr>
                </a:solidFill>
                <a:latin typeface="ＭＳ Ｐゴシック"/>
                <a:ea typeface="ＭＳ Ｐゴシック" panose="020B0600070205080204" pitchFamily="50" charset="-128"/>
                <a:cs typeface="Meiryo UI" panose="020B0604030504040204" pitchFamily="50" charset="-128"/>
              </a:rPr>
              <a:t>○小児在宅医療従事者育成のための研修会の</a:t>
            </a:r>
            <a:endParaRPr kumimoji="1" lang="en-US" altLang="ja-JP" sz="1015" dirty="0">
              <a:solidFill>
                <a:prstClr val="black">
                  <a:lumMod val="85000"/>
                  <a:lumOff val="15000"/>
                </a:prstClr>
              </a:solidFill>
              <a:latin typeface="ＭＳ Ｐゴシック"/>
              <a:ea typeface="ＭＳ Ｐゴシック" panose="020B0600070205080204" pitchFamily="50" charset="-128"/>
              <a:cs typeface="Meiryo UI" panose="020B0604030504040204" pitchFamily="50" charset="-128"/>
            </a:endParaRPr>
          </a:p>
          <a:p>
            <a:pPr defTabSz="844083">
              <a:lnSpc>
                <a:spcPts val="1569"/>
              </a:lnSpc>
              <a:defRPr/>
            </a:pPr>
            <a:r>
              <a:rPr kumimoji="1" lang="ja-JP" altLang="en-US" sz="1015" dirty="0">
                <a:solidFill>
                  <a:prstClr val="black">
                    <a:lumMod val="85000"/>
                    <a:lumOff val="15000"/>
                  </a:prstClr>
                </a:solidFill>
                <a:latin typeface="ＭＳ Ｐゴシック"/>
                <a:ea typeface="ＭＳ Ｐゴシック" panose="020B0600070205080204" pitchFamily="50" charset="-128"/>
                <a:cs typeface="Meiryo UI" panose="020B0604030504040204" pitchFamily="50" charset="-128"/>
              </a:rPr>
              <a:t>　実施　　　　　　　　　　　　　　　　　　　　　　　　　等</a:t>
            </a:r>
            <a:endParaRPr kumimoji="1" lang="en-US" altLang="ja-JP" sz="1015" dirty="0">
              <a:solidFill>
                <a:prstClr val="black">
                  <a:lumMod val="85000"/>
                  <a:lumOff val="15000"/>
                </a:prstClr>
              </a:solidFill>
              <a:latin typeface="ＭＳ Ｐゴシック"/>
              <a:ea typeface="ＭＳ Ｐゴシック" panose="020B0600070205080204" pitchFamily="50" charset="-128"/>
              <a:cs typeface="Meiryo UI" panose="020B0604030504040204" pitchFamily="50" charset="-128"/>
            </a:endParaRPr>
          </a:p>
        </p:txBody>
      </p:sp>
      <p:sp>
        <p:nvSpPr>
          <p:cNvPr id="53" name="正方形/長方形 52"/>
          <p:cNvSpPr/>
          <p:nvPr/>
        </p:nvSpPr>
        <p:spPr>
          <a:xfrm>
            <a:off x="6139543" y="2218777"/>
            <a:ext cx="3004462" cy="1314469"/>
          </a:xfrm>
          <a:prstGeom prst="rect">
            <a:avLst/>
          </a:prstGeom>
          <a:gradFill flip="none" rotWithShape="1">
            <a:gsLst>
              <a:gs pos="0">
                <a:srgbClr val="BACEE5"/>
              </a:gs>
              <a:gs pos="98000">
                <a:schemeClr val="bg1"/>
              </a:gs>
              <a:gs pos="0">
                <a:schemeClr val="accent1">
                  <a:lumMod val="30000"/>
                  <a:lumOff val="70000"/>
                </a:schemeClr>
              </a:gs>
            </a:gsLst>
            <a:lin ang="16200000" scaled="1"/>
            <a:tileRect/>
          </a:gradFill>
          <a:ln w="12700">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b"/>
          <a:lstStyle/>
          <a:p>
            <a:pPr defTabSz="844083">
              <a:lnSpc>
                <a:spcPts val="1569"/>
              </a:lnSpc>
              <a:defRPr/>
            </a:pPr>
            <a:r>
              <a:rPr kumimoji="1" lang="ja-JP" altLang="en-US" sz="1015" dirty="0">
                <a:solidFill>
                  <a:prstClr val="black">
                    <a:lumMod val="85000"/>
                    <a:lumOff val="15000"/>
                  </a:prstClr>
                </a:solidFill>
                <a:latin typeface="ＭＳ Ｐゴシック"/>
                <a:ea typeface="ＭＳ Ｐゴシック" panose="020B0600070205080204" pitchFamily="50" charset="-128"/>
                <a:cs typeface="Meiryo UI" panose="020B0604030504040204" pitchFamily="50" charset="-128"/>
              </a:rPr>
              <a:t>○障害児福祉計画等を利用しながら計画的</a:t>
            </a:r>
            <a:endParaRPr kumimoji="1" lang="en-US" altLang="ja-JP" sz="1015" dirty="0">
              <a:solidFill>
                <a:prstClr val="black">
                  <a:lumMod val="85000"/>
                  <a:lumOff val="15000"/>
                </a:prstClr>
              </a:solidFill>
              <a:latin typeface="ＭＳ Ｐゴシック"/>
              <a:ea typeface="ＭＳ Ｐゴシック" panose="020B0600070205080204" pitchFamily="50" charset="-128"/>
              <a:cs typeface="Meiryo UI" panose="020B0604030504040204" pitchFamily="50" charset="-128"/>
            </a:endParaRPr>
          </a:p>
          <a:p>
            <a:pPr defTabSz="844083">
              <a:lnSpc>
                <a:spcPts val="1569"/>
              </a:lnSpc>
              <a:defRPr/>
            </a:pPr>
            <a:r>
              <a:rPr kumimoji="1" lang="ja-JP" altLang="en-US" sz="1015" dirty="0">
                <a:solidFill>
                  <a:prstClr val="black">
                    <a:lumMod val="85000"/>
                    <a:lumOff val="15000"/>
                  </a:prstClr>
                </a:solidFill>
                <a:latin typeface="ＭＳ Ｐゴシック"/>
                <a:ea typeface="ＭＳ Ｐゴシック" panose="020B0600070205080204" pitchFamily="50" charset="-128"/>
                <a:cs typeface="Meiryo UI" panose="020B0604030504040204" pitchFamily="50" charset="-128"/>
              </a:rPr>
              <a:t>　な体制整備</a:t>
            </a:r>
            <a:endParaRPr kumimoji="1" lang="en-US" altLang="ja-JP" sz="1015" dirty="0">
              <a:solidFill>
                <a:prstClr val="black">
                  <a:lumMod val="85000"/>
                  <a:lumOff val="15000"/>
                </a:prstClr>
              </a:solidFill>
              <a:latin typeface="ＭＳ Ｐゴシック"/>
              <a:ea typeface="ＭＳ Ｐゴシック" panose="020B0600070205080204" pitchFamily="50" charset="-128"/>
              <a:cs typeface="Meiryo UI" panose="020B0604030504040204" pitchFamily="50" charset="-128"/>
            </a:endParaRPr>
          </a:p>
          <a:p>
            <a:pPr defTabSz="844083">
              <a:lnSpc>
                <a:spcPts val="1569"/>
              </a:lnSpc>
              <a:defRPr/>
            </a:pPr>
            <a:r>
              <a:rPr kumimoji="1" lang="ja-JP" altLang="en-US" sz="1015" dirty="0">
                <a:solidFill>
                  <a:prstClr val="black">
                    <a:lumMod val="85000"/>
                    <a:lumOff val="15000"/>
                  </a:prstClr>
                </a:solidFill>
                <a:latin typeface="ＭＳ Ｐゴシック"/>
                <a:ea typeface="ＭＳ Ｐゴシック" panose="020B0600070205080204" pitchFamily="50" charset="-128"/>
                <a:cs typeface="Meiryo UI" panose="020B0604030504040204" pitchFamily="50" charset="-128"/>
              </a:rPr>
              <a:t>○医療的ケアに対応できる短期入所や障害</a:t>
            </a:r>
            <a:endParaRPr kumimoji="1" lang="en-US" altLang="ja-JP" sz="1015" dirty="0">
              <a:solidFill>
                <a:prstClr val="black">
                  <a:lumMod val="85000"/>
                  <a:lumOff val="15000"/>
                </a:prstClr>
              </a:solidFill>
              <a:latin typeface="ＭＳ Ｐゴシック"/>
              <a:ea typeface="ＭＳ Ｐゴシック" panose="020B0600070205080204" pitchFamily="50" charset="-128"/>
              <a:cs typeface="Meiryo UI" panose="020B0604030504040204" pitchFamily="50" charset="-128"/>
            </a:endParaRPr>
          </a:p>
          <a:p>
            <a:pPr defTabSz="844083">
              <a:lnSpc>
                <a:spcPts val="1569"/>
              </a:lnSpc>
              <a:defRPr/>
            </a:pPr>
            <a:r>
              <a:rPr kumimoji="1" lang="ja-JP" altLang="en-US" sz="1015" dirty="0">
                <a:solidFill>
                  <a:prstClr val="black">
                    <a:lumMod val="85000"/>
                    <a:lumOff val="15000"/>
                  </a:prstClr>
                </a:solidFill>
                <a:latin typeface="ＭＳ Ｐゴシック"/>
                <a:ea typeface="ＭＳ Ｐゴシック" panose="020B0600070205080204" pitchFamily="50" charset="-128"/>
                <a:cs typeface="Meiryo UI" panose="020B0604030504040204" pitchFamily="50" charset="-128"/>
              </a:rPr>
              <a:t>　児通所支援等の確保　　　　　　　　　　　   等</a:t>
            </a:r>
            <a:endParaRPr kumimoji="1" lang="en-US" altLang="ja-JP" sz="1015" dirty="0">
              <a:solidFill>
                <a:prstClr val="black">
                  <a:lumMod val="85000"/>
                  <a:lumOff val="15000"/>
                </a:prstClr>
              </a:solidFill>
              <a:latin typeface="ＭＳ Ｐゴシック"/>
              <a:ea typeface="ＭＳ Ｐゴシック" panose="020B0600070205080204" pitchFamily="50" charset="-128"/>
              <a:cs typeface="Meiryo UI" panose="020B0604030504040204" pitchFamily="50" charset="-128"/>
            </a:endParaRPr>
          </a:p>
        </p:txBody>
      </p:sp>
      <p:sp>
        <p:nvSpPr>
          <p:cNvPr id="60" name="角丸四角形 59"/>
          <p:cNvSpPr/>
          <p:nvPr/>
        </p:nvSpPr>
        <p:spPr>
          <a:xfrm>
            <a:off x="118582" y="850237"/>
            <a:ext cx="8981751" cy="1382323"/>
          </a:xfrm>
          <a:prstGeom prst="roundRect">
            <a:avLst/>
          </a:prstGeom>
          <a:solidFill>
            <a:schemeClr val="bg1"/>
          </a:solidFill>
          <a:ln w="6350">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defTabSz="844083">
              <a:defRPr/>
            </a:pPr>
            <a:r>
              <a:rPr kumimoji="1" lang="ja-JP" altLang="en-US" sz="1108" dirty="0">
                <a:solidFill>
                  <a:prstClr val="black"/>
                </a:solidFill>
                <a:latin typeface="Calibri"/>
                <a:ea typeface="ＭＳ Ｐゴシック" panose="020B0600070205080204" pitchFamily="50" charset="-128"/>
              </a:rPr>
              <a:t>○　医療技術の進歩等を背景として、</a:t>
            </a:r>
            <a:r>
              <a:rPr kumimoji="1" lang="en-US" altLang="ja-JP" sz="1108" dirty="0">
                <a:solidFill>
                  <a:prstClr val="black"/>
                </a:solidFill>
                <a:latin typeface="Calibri"/>
                <a:ea typeface="ＭＳ Ｐゴシック" panose="020B0600070205080204" pitchFamily="50" charset="-128"/>
              </a:rPr>
              <a:t>NICU</a:t>
            </a:r>
            <a:r>
              <a:rPr kumimoji="1" lang="ja-JP" altLang="en-US" sz="1108" dirty="0">
                <a:solidFill>
                  <a:prstClr val="black"/>
                </a:solidFill>
                <a:latin typeface="Calibri"/>
                <a:ea typeface="ＭＳ Ｐゴシック" panose="020B0600070205080204" pitchFamily="50" charset="-128"/>
              </a:rPr>
              <a:t>等に長期間入院した後、引き続き人工呼吸器や胃</a:t>
            </a:r>
            <a:r>
              <a:rPr kumimoji="1" lang="ja-JP" altLang="en-US" sz="1108" dirty="0" err="1">
                <a:solidFill>
                  <a:prstClr val="black"/>
                </a:solidFill>
                <a:latin typeface="Calibri"/>
                <a:ea typeface="ＭＳ Ｐゴシック" panose="020B0600070205080204" pitchFamily="50" charset="-128"/>
              </a:rPr>
              <a:t>ろう</a:t>
            </a:r>
            <a:r>
              <a:rPr kumimoji="1" lang="ja-JP" altLang="en-US" sz="1108" dirty="0">
                <a:solidFill>
                  <a:prstClr val="black"/>
                </a:solidFill>
                <a:latin typeface="Calibri"/>
                <a:ea typeface="ＭＳ Ｐゴシック" panose="020B0600070205080204" pitchFamily="50" charset="-128"/>
              </a:rPr>
              <a:t>等を使用し、たんの吸引や経管栄養などの医療的</a:t>
            </a:r>
            <a:endParaRPr kumimoji="1" lang="en-US" altLang="ja-JP" sz="1108" dirty="0">
              <a:solidFill>
                <a:prstClr val="black"/>
              </a:solidFill>
              <a:latin typeface="Calibri"/>
              <a:ea typeface="ＭＳ Ｐゴシック" panose="020B0600070205080204" pitchFamily="50" charset="-128"/>
            </a:endParaRPr>
          </a:p>
          <a:p>
            <a:pPr defTabSz="844083">
              <a:defRPr/>
            </a:pPr>
            <a:r>
              <a:rPr kumimoji="1" lang="ja-JP" altLang="en-US" sz="1108" dirty="0">
                <a:solidFill>
                  <a:prstClr val="black"/>
                </a:solidFill>
                <a:latin typeface="Calibri"/>
                <a:ea typeface="ＭＳ Ｐゴシック" panose="020B0600070205080204" pitchFamily="50" charset="-128"/>
              </a:rPr>
              <a:t>　 ケアが必要な児童（医療的ケア児）が増加。</a:t>
            </a:r>
            <a:endParaRPr kumimoji="1" lang="en-US" altLang="ja-JP" sz="1108" dirty="0">
              <a:solidFill>
                <a:prstClr val="black"/>
              </a:solidFill>
              <a:latin typeface="Calibri"/>
              <a:ea typeface="ＭＳ Ｐゴシック" panose="020B0600070205080204" pitchFamily="50" charset="-128"/>
            </a:endParaRPr>
          </a:p>
          <a:p>
            <a:pPr defTabSz="844083">
              <a:defRPr/>
            </a:pPr>
            <a:r>
              <a:rPr kumimoji="1" lang="ja-JP" altLang="en-US" sz="1108" dirty="0">
                <a:solidFill>
                  <a:prstClr val="black"/>
                </a:solidFill>
                <a:latin typeface="ＭＳ Ｐゴシック"/>
                <a:ea typeface="ＭＳ Ｐゴシック" panose="020B0600070205080204" pitchFamily="50" charset="-128"/>
              </a:rPr>
              <a:t>○　平成</a:t>
            </a:r>
            <a:r>
              <a:rPr kumimoji="1" lang="en-US" altLang="ja-JP" sz="1108" dirty="0">
                <a:solidFill>
                  <a:prstClr val="black"/>
                </a:solidFill>
                <a:latin typeface="ＭＳ Ｐゴシック"/>
                <a:ea typeface="ＭＳ Ｐゴシック" panose="020B0600070205080204" pitchFamily="50" charset="-128"/>
              </a:rPr>
              <a:t>28</a:t>
            </a:r>
            <a:r>
              <a:rPr kumimoji="1" lang="ja-JP" altLang="en-US" sz="1108" dirty="0">
                <a:solidFill>
                  <a:prstClr val="black"/>
                </a:solidFill>
                <a:latin typeface="ＭＳ Ｐゴシック"/>
                <a:ea typeface="ＭＳ Ｐゴシック" panose="020B0600070205080204" pitchFamily="50" charset="-128"/>
              </a:rPr>
              <a:t>年</a:t>
            </a:r>
            <a:r>
              <a:rPr kumimoji="1" lang="en-US" altLang="ja-JP" sz="1108" dirty="0">
                <a:solidFill>
                  <a:prstClr val="black"/>
                </a:solidFill>
                <a:latin typeface="ＭＳ Ｐゴシック"/>
                <a:ea typeface="ＭＳ Ｐゴシック" panose="020B0600070205080204" pitchFamily="50" charset="-128"/>
              </a:rPr>
              <a:t>5</a:t>
            </a:r>
            <a:r>
              <a:rPr kumimoji="1" lang="ja-JP" altLang="en-US" sz="1108" dirty="0">
                <a:solidFill>
                  <a:prstClr val="black"/>
                </a:solidFill>
                <a:latin typeface="ＭＳ Ｐゴシック"/>
                <a:ea typeface="ＭＳ Ｐゴシック" panose="020B0600070205080204" pitchFamily="50" charset="-128"/>
              </a:rPr>
              <a:t>月</a:t>
            </a:r>
            <a:r>
              <a:rPr kumimoji="1" lang="en-US" altLang="ja-JP" sz="1108" dirty="0">
                <a:solidFill>
                  <a:prstClr val="black"/>
                </a:solidFill>
                <a:latin typeface="ＭＳ Ｐゴシック"/>
                <a:ea typeface="ＭＳ Ｐゴシック" panose="020B0600070205080204" pitchFamily="50" charset="-128"/>
              </a:rPr>
              <a:t>25</a:t>
            </a:r>
            <a:r>
              <a:rPr kumimoji="1" lang="ja-JP" altLang="en-US" sz="1108" dirty="0">
                <a:solidFill>
                  <a:prstClr val="black"/>
                </a:solidFill>
                <a:latin typeface="ＭＳ Ｐゴシック"/>
                <a:ea typeface="ＭＳ Ｐゴシック" panose="020B0600070205080204" pitchFamily="50" charset="-128"/>
              </a:rPr>
              <a:t>日成立・同年</a:t>
            </a:r>
            <a:r>
              <a:rPr kumimoji="1" lang="en-US" altLang="ja-JP" sz="1108" dirty="0">
                <a:solidFill>
                  <a:prstClr val="black"/>
                </a:solidFill>
                <a:latin typeface="ＭＳ Ｐゴシック"/>
                <a:ea typeface="ＭＳ Ｐゴシック" panose="020B0600070205080204" pitchFamily="50" charset="-128"/>
              </a:rPr>
              <a:t>6</a:t>
            </a:r>
            <a:r>
              <a:rPr kumimoji="1" lang="ja-JP" altLang="en-US" sz="1108" dirty="0">
                <a:solidFill>
                  <a:prstClr val="black"/>
                </a:solidFill>
                <a:latin typeface="ＭＳ Ｐゴシック"/>
                <a:ea typeface="ＭＳ Ｐゴシック" panose="020B0600070205080204" pitchFamily="50" charset="-128"/>
              </a:rPr>
              <a:t>月</a:t>
            </a:r>
            <a:r>
              <a:rPr kumimoji="1" lang="en-US" altLang="ja-JP" sz="1108" dirty="0">
                <a:solidFill>
                  <a:prstClr val="black"/>
                </a:solidFill>
                <a:latin typeface="ＭＳ Ｐゴシック"/>
                <a:ea typeface="ＭＳ Ｐゴシック" panose="020B0600070205080204" pitchFamily="50" charset="-128"/>
              </a:rPr>
              <a:t>3</a:t>
            </a:r>
            <a:r>
              <a:rPr kumimoji="1" lang="ja-JP" altLang="en-US" sz="1108" dirty="0">
                <a:solidFill>
                  <a:prstClr val="black"/>
                </a:solidFill>
                <a:latin typeface="ＭＳ Ｐゴシック"/>
                <a:ea typeface="ＭＳ Ｐゴシック" panose="020B0600070205080204" pitchFamily="50" charset="-128"/>
              </a:rPr>
              <a:t>日公布の「障害者の日常生活及び社会生活を総合的に支援するための法律及び児童福祉法の一部を</a:t>
            </a:r>
            <a:r>
              <a:rPr kumimoji="1" lang="ja-JP" altLang="en-US" sz="1108" dirty="0" smtClean="0">
                <a:solidFill>
                  <a:prstClr val="black"/>
                </a:solidFill>
                <a:latin typeface="ＭＳ Ｐゴシック"/>
                <a:ea typeface="ＭＳ Ｐゴシック" panose="020B0600070205080204" pitchFamily="50" charset="-128"/>
              </a:rPr>
              <a:t>改正</a:t>
            </a:r>
          </a:p>
          <a:p>
            <a:pPr defTabSz="844083">
              <a:defRPr/>
            </a:pPr>
            <a:r>
              <a:rPr kumimoji="1" lang="ja-JP" altLang="en-US" sz="1108" dirty="0" smtClean="0">
                <a:solidFill>
                  <a:prstClr val="black"/>
                </a:solidFill>
                <a:latin typeface="ＭＳ Ｐゴシック"/>
                <a:ea typeface="ＭＳ Ｐゴシック" panose="020B0600070205080204" pitchFamily="50" charset="-128"/>
              </a:rPr>
              <a:t>　 する</a:t>
            </a:r>
            <a:r>
              <a:rPr kumimoji="1" lang="ja-JP" altLang="en-US" sz="1108" dirty="0">
                <a:solidFill>
                  <a:prstClr val="black"/>
                </a:solidFill>
                <a:latin typeface="ＭＳ Ｐゴシック"/>
                <a:ea typeface="ＭＳ Ｐゴシック" panose="020B0600070205080204" pitchFamily="50" charset="-128"/>
              </a:rPr>
              <a:t>法律」において、地方公共団体に対し、医療的ケア児が必要な支援を円滑に受けることができるよう、保健、医療、福祉等の各関連分野の</a:t>
            </a:r>
            <a:r>
              <a:rPr kumimoji="1" lang="ja-JP" altLang="en-US" sz="1108" dirty="0" smtClean="0">
                <a:solidFill>
                  <a:prstClr val="black"/>
                </a:solidFill>
                <a:latin typeface="ＭＳ Ｐゴシック"/>
                <a:ea typeface="ＭＳ Ｐゴシック" panose="020B0600070205080204" pitchFamily="50" charset="-128"/>
              </a:rPr>
              <a:t>支</a:t>
            </a:r>
          </a:p>
          <a:p>
            <a:pPr defTabSz="844083">
              <a:defRPr/>
            </a:pPr>
            <a:r>
              <a:rPr kumimoji="1" lang="ja-JP" altLang="en-US" sz="1108" dirty="0" smtClean="0">
                <a:solidFill>
                  <a:prstClr val="black"/>
                </a:solidFill>
                <a:latin typeface="ＭＳ Ｐゴシック"/>
                <a:ea typeface="ＭＳ Ｐゴシック" panose="020B0600070205080204" pitchFamily="50" charset="-128"/>
              </a:rPr>
              <a:t>　 援を</a:t>
            </a:r>
            <a:r>
              <a:rPr kumimoji="1" lang="ja-JP" altLang="en-US" sz="1108" dirty="0">
                <a:solidFill>
                  <a:prstClr val="black"/>
                </a:solidFill>
                <a:latin typeface="ＭＳ Ｐゴシック"/>
                <a:ea typeface="ＭＳ Ｐゴシック" panose="020B0600070205080204" pitchFamily="50" charset="-128"/>
              </a:rPr>
              <a:t>行う機関との連絡調整を行うための体制整備に関する努力義務を規定（児童福祉法第５６条の６第２項）（本規定は公布日施行）</a:t>
            </a:r>
            <a:endParaRPr kumimoji="1" lang="en-US" altLang="ja-JP" sz="1108" dirty="0">
              <a:solidFill>
                <a:prstClr val="black"/>
              </a:solidFill>
              <a:latin typeface="ＭＳ Ｐゴシック"/>
              <a:ea typeface="ＭＳ Ｐゴシック" panose="020B0600070205080204" pitchFamily="50" charset="-128"/>
            </a:endParaRPr>
          </a:p>
          <a:p>
            <a:pPr defTabSz="844083">
              <a:defRPr/>
            </a:pPr>
            <a:r>
              <a:rPr kumimoji="1" lang="ja-JP" altLang="en-US" sz="1108" dirty="0">
                <a:solidFill>
                  <a:prstClr val="black"/>
                </a:solidFill>
                <a:latin typeface="Calibri"/>
                <a:ea typeface="ＭＳ Ｐゴシック" panose="020B0600070205080204" pitchFamily="50" charset="-128"/>
              </a:rPr>
              <a:t>○　「医療的ケア児の支援に関する保健、医療、福祉、教育等の連携の一層の推進について」（平成２８年６月３日関係府省部局長連名通知）を</a:t>
            </a:r>
            <a:r>
              <a:rPr kumimoji="1" lang="ja-JP" altLang="en-US" sz="1108" dirty="0" smtClean="0">
                <a:solidFill>
                  <a:prstClr val="black"/>
                </a:solidFill>
                <a:latin typeface="Calibri"/>
                <a:ea typeface="ＭＳ Ｐゴシック" panose="020B0600070205080204" pitchFamily="50" charset="-128"/>
              </a:rPr>
              <a:t>地</a:t>
            </a:r>
          </a:p>
          <a:p>
            <a:pPr defTabSz="844083">
              <a:defRPr/>
            </a:pPr>
            <a:r>
              <a:rPr kumimoji="1" lang="ja-JP" altLang="en-US" sz="1108" dirty="0" smtClean="0">
                <a:solidFill>
                  <a:prstClr val="black"/>
                </a:solidFill>
                <a:latin typeface="Calibri"/>
                <a:ea typeface="ＭＳ Ｐゴシック" panose="020B0600070205080204" pitchFamily="50" charset="-128"/>
              </a:rPr>
              <a:t>　 方公共</a:t>
            </a:r>
            <a:r>
              <a:rPr kumimoji="1" lang="ja-JP" altLang="en-US" sz="1108" dirty="0">
                <a:solidFill>
                  <a:prstClr val="black"/>
                </a:solidFill>
                <a:latin typeface="Calibri"/>
                <a:ea typeface="ＭＳ Ｐゴシック" panose="020B0600070205080204" pitchFamily="50" charset="-128"/>
              </a:rPr>
              <a:t>団体等に発出し、連携体制の構築を推進。</a:t>
            </a:r>
          </a:p>
        </p:txBody>
      </p:sp>
      <p:sp>
        <p:nvSpPr>
          <p:cNvPr id="36" name="正方形/長方形 35"/>
          <p:cNvSpPr/>
          <p:nvPr/>
        </p:nvSpPr>
        <p:spPr>
          <a:xfrm>
            <a:off x="2987824" y="5181026"/>
            <a:ext cx="1872209" cy="1305545"/>
          </a:xfrm>
          <a:prstGeom prst="rect">
            <a:avLst/>
          </a:prstGeom>
          <a:gradFill flip="none" rotWithShape="1">
            <a:gsLst>
              <a:gs pos="0">
                <a:schemeClr val="accent1">
                  <a:lumMod val="20000"/>
                  <a:lumOff val="80000"/>
                </a:schemeClr>
              </a:gs>
              <a:gs pos="99000">
                <a:schemeClr val="accent1">
                  <a:alpha val="44000"/>
                </a:schemeClr>
              </a:gs>
              <a:gs pos="90000">
                <a:srgbClr val="00CC99">
                  <a:tint val="23500"/>
                  <a:satMod val="160000"/>
                  <a:lumMod val="0"/>
                  <a:lumOff val="100000"/>
                </a:srgbClr>
              </a:gs>
            </a:gsLst>
            <a:lin ang="5400000" scaled="1"/>
            <a:tileRect/>
          </a:gradFill>
          <a:ln w="12700">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b"/>
          <a:lstStyle/>
          <a:p>
            <a:pPr defTabSz="844083">
              <a:lnSpc>
                <a:spcPts val="1569"/>
              </a:lnSpc>
              <a:defRPr/>
            </a:pPr>
            <a:endParaRPr kumimoji="1" lang="en-US" altLang="ja-JP" sz="1015" dirty="0">
              <a:solidFill>
                <a:prstClr val="black">
                  <a:lumMod val="85000"/>
                  <a:lumOff val="15000"/>
                </a:prstClr>
              </a:solidFill>
              <a:latin typeface="ＭＳ Ｐゴシック"/>
              <a:ea typeface="ＭＳ Ｐゴシック" panose="020B0600070205080204" pitchFamily="50" charset="-128"/>
              <a:cs typeface="Meiryo UI" panose="020B0604030504040204" pitchFamily="50" charset="-128"/>
            </a:endParaRPr>
          </a:p>
          <a:p>
            <a:pPr defTabSz="844083">
              <a:lnSpc>
                <a:spcPts val="1569"/>
              </a:lnSpc>
              <a:defRPr/>
            </a:pPr>
            <a:endParaRPr kumimoji="1" lang="en-US" altLang="ja-JP" sz="1015" dirty="0">
              <a:solidFill>
                <a:prstClr val="black">
                  <a:lumMod val="85000"/>
                  <a:lumOff val="15000"/>
                </a:prstClr>
              </a:solidFill>
              <a:latin typeface="ＭＳ Ｐゴシック"/>
              <a:ea typeface="ＭＳ Ｐゴシック" panose="020B0600070205080204" pitchFamily="50" charset="-128"/>
              <a:cs typeface="Meiryo UI" panose="020B0604030504040204" pitchFamily="50" charset="-128"/>
            </a:endParaRPr>
          </a:p>
          <a:p>
            <a:pPr defTabSz="844083">
              <a:lnSpc>
                <a:spcPts val="1569"/>
              </a:lnSpc>
              <a:defRPr/>
            </a:pPr>
            <a:r>
              <a:rPr kumimoji="1" lang="ja-JP" altLang="en-US" sz="1015" dirty="0">
                <a:solidFill>
                  <a:prstClr val="black">
                    <a:lumMod val="85000"/>
                    <a:lumOff val="15000"/>
                  </a:prstClr>
                </a:solidFill>
                <a:latin typeface="ＭＳ Ｐゴシック"/>
                <a:ea typeface="ＭＳ Ｐゴシック" panose="020B0600070205080204" pitchFamily="50" charset="-128"/>
                <a:cs typeface="Meiryo UI" panose="020B0604030504040204" pitchFamily="50" charset="-128"/>
              </a:rPr>
              <a:t>○</a:t>
            </a:r>
            <a:r>
              <a:rPr kumimoji="1" lang="ja-JP" altLang="en-US" sz="1015" dirty="0">
                <a:solidFill>
                  <a:prstClr val="black"/>
                </a:solidFill>
                <a:latin typeface="ＭＳ Ｐゴシック"/>
                <a:ea typeface="ＭＳ Ｐゴシック" panose="020B0600070205080204" pitchFamily="50" charset="-128"/>
                <a:cs typeface="Meiryo UI" panose="020B0604030504040204" pitchFamily="50" charset="-128"/>
              </a:rPr>
              <a:t>母子保健施策を通じて把</a:t>
            </a:r>
            <a:endParaRPr kumimoji="1" lang="en-US" altLang="ja-JP" sz="1015" dirty="0">
              <a:solidFill>
                <a:prstClr val="black"/>
              </a:solidFill>
              <a:latin typeface="ＭＳ Ｐゴシック"/>
              <a:ea typeface="ＭＳ Ｐゴシック" panose="020B0600070205080204" pitchFamily="50" charset="-128"/>
              <a:cs typeface="Meiryo UI" panose="020B0604030504040204" pitchFamily="50" charset="-128"/>
            </a:endParaRPr>
          </a:p>
          <a:p>
            <a:pPr defTabSz="844083">
              <a:lnSpc>
                <a:spcPts val="1569"/>
              </a:lnSpc>
              <a:defRPr/>
            </a:pPr>
            <a:r>
              <a:rPr kumimoji="1" lang="ja-JP" altLang="en-US" sz="1015" dirty="0">
                <a:solidFill>
                  <a:prstClr val="black"/>
                </a:solidFill>
                <a:latin typeface="ＭＳ Ｐゴシック"/>
                <a:ea typeface="ＭＳ Ｐゴシック" panose="020B0600070205080204" pitchFamily="50" charset="-128"/>
                <a:cs typeface="Meiryo UI" panose="020B0604030504040204" pitchFamily="50" charset="-128"/>
              </a:rPr>
              <a:t>　　</a:t>
            </a:r>
            <a:r>
              <a:rPr kumimoji="1" lang="ja-JP" altLang="en-US" sz="1015" dirty="0" err="1">
                <a:solidFill>
                  <a:prstClr val="black"/>
                </a:solidFill>
                <a:latin typeface="ＭＳ Ｐゴシック"/>
                <a:ea typeface="ＭＳ Ｐゴシック" panose="020B0600070205080204" pitchFamily="50" charset="-128"/>
                <a:cs typeface="Meiryo UI" panose="020B0604030504040204" pitchFamily="50" charset="-128"/>
              </a:rPr>
              <a:t>握した</a:t>
            </a:r>
            <a:r>
              <a:rPr kumimoji="1" lang="ja-JP" altLang="en-US" sz="1015" dirty="0">
                <a:solidFill>
                  <a:prstClr val="black"/>
                </a:solidFill>
                <a:latin typeface="ＭＳ Ｐゴシック"/>
                <a:ea typeface="ＭＳ Ｐゴシック" panose="020B0600070205080204" pitchFamily="50" charset="-128"/>
                <a:cs typeface="Meiryo UI" panose="020B0604030504040204" pitchFamily="50" charset="-128"/>
              </a:rPr>
              <a:t>医療的ケア児の保</a:t>
            </a:r>
            <a:endParaRPr kumimoji="1" lang="en-US" altLang="ja-JP" sz="1015" dirty="0">
              <a:solidFill>
                <a:prstClr val="black"/>
              </a:solidFill>
              <a:latin typeface="ＭＳ Ｐゴシック"/>
              <a:ea typeface="ＭＳ Ｐゴシック" panose="020B0600070205080204" pitchFamily="50" charset="-128"/>
              <a:cs typeface="Meiryo UI" panose="020B0604030504040204" pitchFamily="50" charset="-128"/>
            </a:endParaRPr>
          </a:p>
          <a:p>
            <a:pPr defTabSz="844083">
              <a:lnSpc>
                <a:spcPts val="1569"/>
              </a:lnSpc>
              <a:defRPr/>
            </a:pPr>
            <a:r>
              <a:rPr kumimoji="1" lang="ja-JP" altLang="en-US" sz="1015" dirty="0">
                <a:solidFill>
                  <a:prstClr val="black"/>
                </a:solidFill>
                <a:latin typeface="ＭＳ Ｐゴシック"/>
                <a:ea typeface="ＭＳ Ｐゴシック" panose="020B0600070205080204" pitchFamily="50" charset="-128"/>
                <a:cs typeface="Meiryo UI" panose="020B0604030504040204" pitchFamily="50" charset="-128"/>
              </a:rPr>
              <a:t>　　護者等への情報提供　等</a:t>
            </a:r>
            <a:endParaRPr kumimoji="1" lang="en-US" altLang="ja-JP" sz="1015" dirty="0">
              <a:solidFill>
                <a:prstClr val="black"/>
              </a:solidFill>
              <a:latin typeface="ＭＳ Ｐゴシック"/>
              <a:ea typeface="ＭＳ Ｐゴシック" panose="020B0600070205080204" pitchFamily="50" charset="-128"/>
              <a:cs typeface="Meiryo UI" panose="020B0604030504040204" pitchFamily="50" charset="-128"/>
            </a:endParaRPr>
          </a:p>
          <a:p>
            <a:pPr defTabSz="844083">
              <a:lnSpc>
                <a:spcPts val="1569"/>
              </a:lnSpc>
              <a:defRPr/>
            </a:pPr>
            <a:endParaRPr kumimoji="1" lang="en-US" altLang="ja-JP" sz="1015" dirty="0">
              <a:solidFill>
                <a:srgbClr val="FF0000"/>
              </a:solidFill>
              <a:latin typeface="ＭＳ Ｐゴシック"/>
              <a:ea typeface="ＭＳ Ｐゴシック" panose="020B0600070205080204" pitchFamily="50" charset="-128"/>
              <a:cs typeface="Meiryo UI" panose="020B0604030504040204" pitchFamily="50" charset="-128"/>
            </a:endParaRPr>
          </a:p>
        </p:txBody>
      </p:sp>
      <p:sp>
        <p:nvSpPr>
          <p:cNvPr id="13" name="ドーナツ 12"/>
          <p:cNvSpPr/>
          <p:nvPr/>
        </p:nvSpPr>
        <p:spPr>
          <a:xfrm>
            <a:off x="3462533" y="3664042"/>
            <a:ext cx="3962783" cy="1342563"/>
          </a:xfrm>
          <a:prstGeom prst="donut">
            <a:avLst>
              <a:gd name="adj" fmla="val 8415"/>
            </a:avLst>
          </a:prstGeom>
          <a:solidFill>
            <a:srgbClr val="66FF99"/>
          </a:solidFill>
          <a:ln w="6350">
            <a:solidFill>
              <a:schemeClr val="tx1">
                <a:lumMod val="75000"/>
                <a:lumOff val="2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defTabSz="844083">
              <a:defRPr/>
            </a:pPr>
            <a:endParaRPr kumimoji="1" lang="ja-JP" altLang="en-US" sz="1662">
              <a:solidFill>
                <a:prstClr val="black"/>
              </a:solidFill>
              <a:latin typeface="Calibri"/>
              <a:ea typeface="ＭＳ Ｐゴシック" panose="020B0600070205080204" pitchFamily="50" charset="-128"/>
            </a:endParaRPr>
          </a:p>
        </p:txBody>
      </p:sp>
      <p:sp>
        <p:nvSpPr>
          <p:cNvPr id="62" name="角丸四角形 61"/>
          <p:cNvSpPr/>
          <p:nvPr/>
        </p:nvSpPr>
        <p:spPr>
          <a:xfrm>
            <a:off x="4998072" y="2261143"/>
            <a:ext cx="1061865" cy="252589"/>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r>
              <a:rPr kumimoji="1" lang="ja-JP" altLang="en-US" sz="1108" dirty="0">
                <a:solidFill>
                  <a:prstClr val="black">
                    <a:lumMod val="85000"/>
                    <a:lumOff val="15000"/>
                  </a:prstClr>
                </a:solidFill>
                <a:latin typeface="HG丸ｺﾞｼｯｸM-PRO" panose="020F0600000000000000" pitchFamily="50" charset="-128"/>
                <a:ea typeface="HG丸ｺﾞｼｯｸM-PRO" panose="020F0600000000000000" pitchFamily="50" charset="-128"/>
              </a:rPr>
              <a:t>医療関係</a:t>
            </a:r>
          </a:p>
        </p:txBody>
      </p:sp>
      <p:graphicFrame>
        <p:nvGraphicFramePr>
          <p:cNvPr id="3" name="表 2"/>
          <p:cNvGraphicFramePr>
            <a:graphicFrameLocks noGrp="1"/>
          </p:cNvGraphicFramePr>
          <p:nvPr>
            <p:extLst/>
          </p:nvPr>
        </p:nvGraphicFramePr>
        <p:xfrm>
          <a:off x="312868" y="3096655"/>
          <a:ext cx="2530940" cy="1918821"/>
        </p:xfrm>
        <a:graphic>
          <a:graphicData uri="http://schemas.openxmlformats.org/drawingml/2006/table">
            <a:tbl>
              <a:tblPr firstRow="1" bandRow="1">
                <a:tableStyleId>{5C22544A-7EE6-4342-B048-85BDC9FD1C3A}</a:tableStyleId>
              </a:tblPr>
              <a:tblGrid>
                <a:gridCol w="1265470">
                  <a:extLst>
                    <a:ext uri="{9D8B030D-6E8A-4147-A177-3AD203B41FA5}">
                      <a16:colId xmlns:a16="http://schemas.microsoft.com/office/drawing/2014/main" val="20000"/>
                    </a:ext>
                  </a:extLst>
                </a:gridCol>
                <a:gridCol w="1265470">
                  <a:extLst>
                    <a:ext uri="{9D8B030D-6E8A-4147-A177-3AD203B41FA5}">
                      <a16:colId xmlns:a16="http://schemas.microsoft.com/office/drawing/2014/main" val="20001"/>
                    </a:ext>
                  </a:extLst>
                </a:gridCol>
              </a:tblGrid>
              <a:tr h="398814">
                <a:tc gridSpan="2">
                  <a:txBody>
                    <a:bodyPr/>
                    <a:lstStyle/>
                    <a:p>
                      <a:pPr algn="ctr"/>
                      <a:r>
                        <a:rPr kumimoji="1" lang="ja-JP" altLang="en-US" sz="1700" baseline="0" dirty="0" smtClean="0">
                          <a:solidFill>
                            <a:schemeClr val="tx1">
                              <a:lumMod val="85000"/>
                              <a:lumOff val="15000"/>
                            </a:schemeClr>
                          </a:solidFill>
                        </a:rPr>
                        <a:t>　地方公共団体</a:t>
                      </a:r>
                      <a:endParaRPr kumimoji="1" lang="ja-JP" altLang="en-US" sz="1700" baseline="0" dirty="0">
                        <a:solidFill>
                          <a:schemeClr val="tx1">
                            <a:lumMod val="85000"/>
                            <a:lumOff val="15000"/>
                          </a:schemeClr>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7FFB8"/>
                    </a:solidFill>
                  </a:tcPr>
                </a:tc>
                <a:tc hMerge="1">
                  <a:txBody>
                    <a:bodyPr/>
                    <a:lstStyle/>
                    <a:p>
                      <a:endParaRPr kumimoji="1" lang="ja-JP" altLang="en-US" baseline="0" dirty="0">
                        <a:solidFill>
                          <a:schemeClr val="tx1">
                            <a:lumMod val="50000"/>
                            <a:lumOff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06669">
                <a:tc>
                  <a:txBody>
                    <a:bodyPr/>
                    <a:lstStyle/>
                    <a:p>
                      <a:pPr algn="ctr"/>
                      <a:r>
                        <a:rPr kumimoji="1" lang="ja-JP" altLang="en-US" sz="1700" b="0" baseline="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保健</a:t>
                      </a:r>
                      <a:endParaRPr kumimoji="1" lang="ja-JP" altLang="en-US" sz="1700" b="0" baseline="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66FF99">
                            <a:tint val="66000"/>
                            <a:satMod val="160000"/>
                          </a:srgbClr>
                        </a:gs>
                        <a:gs pos="50000">
                          <a:srgbClr val="66FF99">
                            <a:tint val="44500"/>
                            <a:satMod val="160000"/>
                          </a:srgbClr>
                        </a:gs>
                        <a:gs pos="100000">
                          <a:srgbClr val="66FF99">
                            <a:tint val="23500"/>
                            <a:satMod val="160000"/>
                          </a:srgbClr>
                        </a:gs>
                      </a:gsLst>
                      <a:lin ang="2700000" scaled="1"/>
                      <a:tileRect/>
                    </a:gradFill>
                  </a:tcPr>
                </a:tc>
                <a:tc>
                  <a:txBody>
                    <a:bodyPr/>
                    <a:lstStyle/>
                    <a:p>
                      <a:pPr algn="ctr"/>
                      <a:r>
                        <a:rPr kumimoji="1" lang="ja-JP" altLang="en-US" sz="1700" b="0" baseline="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医療</a:t>
                      </a:r>
                      <a:endParaRPr kumimoji="1" lang="ja-JP" altLang="en-US" sz="1700" b="0" baseline="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97FFB8"/>
                        </a:gs>
                        <a:gs pos="50000">
                          <a:srgbClr val="66FF99">
                            <a:tint val="44500"/>
                            <a:satMod val="160000"/>
                          </a:srgbClr>
                        </a:gs>
                        <a:gs pos="100000">
                          <a:srgbClr val="66FF99">
                            <a:tint val="23500"/>
                            <a:satMod val="160000"/>
                          </a:srgbClr>
                        </a:gs>
                      </a:gsLst>
                      <a:lin ang="2700000" scaled="1"/>
                      <a:tileRect/>
                    </a:gradFill>
                  </a:tcPr>
                </a:tc>
                <a:extLst>
                  <a:ext uri="{0D108BD9-81ED-4DB2-BD59-A6C34878D82A}">
                    <a16:rowId xmlns:a16="http://schemas.microsoft.com/office/drawing/2014/main" val="10001"/>
                  </a:ext>
                </a:extLst>
              </a:tr>
              <a:tr h="506669">
                <a:tc>
                  <a:txBody>
                    <a:bodyPr/>
                    <a:lstStyle/>
                    <a:p>
                      <a:pPr algn="ctr"/>
                      <a:r>
                        <a:rPr kumimoji="1" lang="ja-JP" altLang="en-US" sz="1700" b="0" baseline="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障害福祉</a:t>
                      </a:r>
                      <a:endParaRPr kumimoji="1" lang="ja-JP" altLang="en-US" sz="1700" b="0" baseline="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66FF99">
                            <a:tint val="66000"/>
                            <a:satMod val="160000"/>
                          </a:srgbClr>
                        </a:gs>
                        <a:gs pos="50000">
                          <a:srgbClr val="66FF99">
                            <a:tint val="44500"/>
                            <a:satMod val="160000"/>
                          </a:srgbClr>
                        </a:gs>
                        <a:gs pos="100000">
                          <a:srgbClr val="66FF99">
                            <a:tint val="23500"/>
                            <a:satMod val="160000"/>
                          </a:srgbClr>
                        </a:gs>
                      </a:gsLst>
                      <a:lin ang="2700000" scaled="1"/>
                      <a:tileRect/>
                    </a:gradFill>
                  </a:tcPr>
                </a:tc>
                <a:tc>
                  <a:txBody>
                    <a:bodyPr/>
                    <a:lstStyle/>
                    <a:p>
                      <a:pPr algn="ctr"/>
                      <a:r>
                        <a:rPr kumimoji="1" lang="ja-JP" altLang="en-US" sz="1700" b="0" baseline="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保育</a:t>
                      </a:r>
                      <a:endParaRPr kumimoji="1" lang="ja-JP" altLang="en-US" sz="1700" b="0" baseline="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66FF99">
                            <a:tint val="66000"/>
                            <a:satMod val="160000"/>
                          </a:srgbClr>
                        </a:gs>
                        <a:gs pos="50000">
                          <a:srgbClr val="66FF99">
                            <a:tint val="44500"/>
                            <a:satMod val="160000"/>
                          </a:srgbClr>
                        </a:gs>
                        <a:gs pos="100000">
                          <a:srgbClr val="66FF99">
                            <a:tint val="23500"/>
                            <a:satMod val="160000"/>
                          </a:srgbClr>
                        </a:gs>
                      </a:gsLst>
                      <a:lin ang="2700000" scaled="1"/>
                      <a:tileRect/>
                    </a:gradFill>
                  </a:tcPr>
                </a:tc>
                <a:extLst>
                  <a:ext uri="{0D108BD9-81ED-4DB2-BD59-A6C34878D82A}">
                    <a16:rowId xmlns:a16="http://schemas.microsoft.com/office/drawing/2014/main" val="10002"/>
                  </a:ext>
                </a:extLst>
              </a:tr>
              <a:tr h="506669">
                <a:tc>
                  <a:txBody>
                    <a:bodyPr/>
                    <a:lstStyle/>
                    <a:p>
                      <a:pPr algn="ctr"/>
                      <a:r>
                        <a:rPr kumimoji="1" lang="ja-JP" altLang="en-US" sz="1700" b="0" baseline="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教育</a:t>
                      </a:r>
                      <a:endParaRPr kumimoji="1" lang="ja-JP" altLang="en-US" sz="1700" b="0" baseline="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66FF99">
                            <a:tint val="66000"/>
                            <a:satMod val="160000"/>
                          </a:srgbClr>
                        </a:gs>
                        <a:gs pos="50000">
                          <a:srgbClr val="66FF99">
                            <a:tint val="44500"/>
                            <a:satMod val="160000"/>
                          </a:srgbClr>
                        </a:gs>
                        <a:gs pos="100000">
                          <a:srgbClr val="66FF99">
                            <a:tint val="23500"/>
                            <a:satMod val="160000"/>
                          </a:srgbClr>
                        </a:gs>
                      </a:gsLst>
                      <a:lin ang="2700000" scaled="1"/>
                      <a:tileRect/>
                    </a:gradFill>
                  </a:tcPr>
                </a:tc>
                <a:tc>
                  <a:txBody>
                    <a:bodyPr/>
                    <a:lstStyle/>
                    <a:p>
                      <a:pPr algn="ctr"/>
                      <a:r>
                        <a:rPr kumimoji="1" lang="ja-JP" altLang="en-US" sz="1700" b="0" baseline="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その他</a:t>
                      </a:r>
                      <a:endParaRPr kumimoji="1" lang="ja-JP" altLang="en-US" sz="1700" b="0" baseline="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66FF99">
                            <a:tint val="66000"/>
                            <a:satMod val="160000"/>
                          </a:srgbClr>
                        </a:gs>
                        <a:gs pos="50000">
                          <a:srgbClr val="66FF99">
                            <a:tint val="44500"/>
                            <a:satMod val="160000"/>
                          </a:srgbClr>
                        </a:gs>
                        <a:gs pos="100000">
                          <a:srgbClr val="66FF99">
                            <a:tint val="23500"/>
                            <a:satMod val="160000"/>
                          </a:srgbClr>
                        </a:gs>
                      </a:gsLst>
                      <a:lin ang="2700000" scaled="1"/>
                      <a:tileRect/>
                    </a:gradFill>
                  </a:tcPr>
                </a:tc>
                <a:extLst>
                  <a:ext uri="{0D108BD9-81ED-4DB2-BD59-A6C34878D82A}">
                    <a16:rowId xmlns:a16="http://schemas.microsoft.com/office/drawing/2014/main" val="10003"/>
                  </a:ext>
                </a:extLst>
              </a:tr>
            </a:tbl>
          </a:graphicData>
        </a:graphic>
      </p:graphicFrame>
      <p:sp>
        <p:nvSpPr>
          <p:cNvPr id="6" name="右矢印 5"/>
          <p:cNvSpPr/>
          <p:nvPr/>
        </p:nvSpPr>
        <p:spPr>
          <a:xfrm>
            <a:off x="2987838" y="3664040"/>
            <a:ext cx="355069" cy="1117991"/>
          </a:xfrm>
          <a:prstGeom prst="rightArrow">
            <a:avLst/>
          </a:prstGeom>
          <a:solidFill>
            <a:srgbClr val="FFFF66"/>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endParaRPr kumimoji="1" lang="ja-JP" altLang="en-US" sz="1662">
              <a:solidFill>
                <a:prstClr val="white"/>
              </a:solidFill>
              <a:latin typeface="Calibri"/>
              <a:ea typeface="ＭＳ Ｐゴシック" panose="020B0600070205080204" pitchFamily="50" charset="-128"/>
            </a:endParaRPr>
          </a:p>
        </p:txBody>
      </p:sp>
      <p:sp>
        <p:nvSpPr>
          <p:cNvPr id="38" name="正方形/長方形 37"/>
          <p:cNvSpPr/>
          <p:nvPr/>
        </p:nvSpPr>
        <p:spPr>
          <a:xfrm>
            <a:off x="4860229" y="5178678"/>
            <a:ext cx="2190599" cy="1308267"/>
          </a:xfrm>
          <a:prstGeom prst="rect">
            <a:avLst/>
          </a:prstGeom>
          <a:gradFill flip="none" rotWithShape="1">
            <a:gsLst>
              <a:gs pos="100000">
                <a:schemeClr val="bg1">
                  <a:lumMod val="57000"/>
                  <a:lumOff val="43000"/>
                </a:schemeClr>
              </a:gs>
              <a:gs pos="2000">
                <a:srgbClr val="FFCCFF">
                  <a:lumMod val="93000"/>
                  <a:lumOff val="7000"/>
                </a:srgbClr>
              </a:gs>
            </a:gsLst>
            <a:lin ang="16200000" scaled="1"/>
            <a:tileRect/>
          </a:gradFill>
          <a:ln w="12700">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b"/>
          <a:lstStyle/>
          <a:p>
            <a:pPr marL="82064" indent="-82064" defTabSz="844083">
              <a:lnSpc>
                <a:spcPts val="1569"/>
              </a:lnSpc>
              <a:defRPr/>
            </a:pPr>
            <a:r>
              <a:rPr kumimoji="1" lang="ja-JP" altLang="en-US" sz="1015" dirty="0">
                <a:solidFill>
                  <a:prstClr val="black">
                    <a:lumMod val="85000"/>
                    <a:lumOff val="15000"/>
                  </a:prstClr>
                </a:solidFill>
                <a:latin typeface="ＭＳ Ｐゴシック"/>
                <a:ea typeface="ＭＳ Ｐゴシック" panose="020B0600070205080204" pitchFamily="50" charset="-128"/>
                <a:cs typeface="Meiryo UI" panose="020B0604030504040204" pitchFamily="50" charset="-128"/>
              </a:rPr>
              <a:t>○保育所等、幼稚園、認定こども園</a:t>
            </a:r>
            <a:r>
              <a:rPr kumimoji="1" lang="ja-JP" altLang="en-US" sz="1015" dirty="0">
                <a:solidFill>
                  <a:prstClr val="black"/>
                </a:solidFill>
                <a:latin typeface="ＭＳ Ｐゴシック"/>
                <a:ea typeface="ＭＳ Ｐゴシック" panose="020B0600070205080204" pitchFamily="50" charset="-128"/>
                <a:cs typeface="Meiryo UI" panose="020B0604030504040204" pitchFamily="50" charset="-128"/>
              </a:rPr>
              <a:t>における子どもの対応や保護者の意向、受入体制などを勘案した受入や</a:t>
            </a:r>
            <a:r>
              <a:rPr kumimoji="1" lang="ja-JP" altLang="en-US" sz="1015" dirty="0">
                <a:solidFill>
                  <a:prstClr val="black">
                    <a:lumMod val="85000"/>
                    <a:lumOff val="15000"/>
                  </a:prstClr>
                </a:solidFill>
                <a:latin typeface="ＭＳ Ｐゴシック"/>
                <a:ea typeface="ＭＳ Ｐゴシック" panose="020B0600070205080204" pitchFamily="50" charset="-128"/>
                <a:cs typeface="Meiryo UI" panose="020B0604030504040204" pitchFamily="50" charset="-128"/>
              </a:rPr>
              <a:t>医療的ケア児のニーズを踏まえた対応　　　　　　　等</a:t>
            </a:r>
            <a:endParaRPr kumimoji="1" lang="en-US" altLang="ja-JP" sz="1015" dirty="0">
              <a:solidFill>
                <a:prstClr val="black">
                  <a:lumMod val="85000"/>
                  <a:lumOff val="15000"/>
                </a:prstClr>
              </a:solidFill>
              <a:latin typeface="ＭＳ Ｐゴシック"/>
              <a:ea typeface="ＭＳ Ｐゴシック" panose="020B0600070205080204" pitchFamily="50" charset="-128"/>
              <a:cs typeface="Meiryo UI" panose="020B0604030504040204" pitchFamily="50" charset="-128"/>
            </a:endParaRPr>
          </a:p>
        </p:txBody>
      </p:sp>
      <p:sp>
        <p:nvSpPr>
          <p:cNvPr id="39" name="正方形/長方形 38"/>
          <p:cNvSpPr/>
          <p:nvPr/>
        </p:nvSpPr>
        <p:spPr>
          <a:xfrm>
            <a:off x="7025746" y="5178678"/>
            <a:ext cx="2118271" cy="1308267"/>
          </a:xfrm>
          <a:prstGeom prst="rect">
            <a:avLst/>
          </a:prstGeom>
          <a:gradFill flip="none" rotWithShape="1">
            <a:gsLst>
              <a:gs pos="0">
                <a:srgbClr val="FFFF66">
                  <a:tint val="66000"/>
                  <a:satMod val="160000"/>
                  <a:lumMod val="75000"/>
                  <a:lumOff val="25000"/>
                </a:srgbClr>
              </a:gs>
              <a:gs pos="50000">
                <a:srgbClr val="FFFF66">
                  <a:tint val="44500"/>
                  <a:satMod val="160000"/>
                </a:srgbClr>
              </a:gs>
              <a:gs pos="100000">
                <a:srgbClr val="FFFF66">
                  <a:tint val="23500"/>
                  <a:satMod val="160000"/>
                </a:srgbClr>
              </a:gs>
            </a:gsLst>
            <a:lin ang="16200000" scaled="1"/>
            <a:tileRect/>
          </a:gradFill>
          <a:ln w="12700">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b"/>
          <a:lstStyle/>
          <a:p>
            <a:pPr defTabSz="844083">
              <a:lnSpc>
                <a:spcPts val="1569"/>
              </a:lnSpc>
              <a:defRPr/>
            </a:pPr>
            <a:r>
              <a:rPr kumimoji="1" lang="ja-JP" altLang="en-US" sz="1015" dirty="0">
                <a:solidFill>
                  <a:prstClr val="black">
                    <a:lumMod val="85000"/>
                    <a:lumOff val="15000"/>
                  </a:prstClr>
                </a:solidFill>
                <a:latin typeface="ＭＳ Ｐゴシック"/>
                <a:ea typeface="ＭＳ Ｐゴシック" panose="020B0600070205080204" pitchFamily="50" charset="-128"/>
                <a:cs typeface="Meiryo UI" panose="020B0604030504040204" pitchFamily="50" charset="-128"/>
              </a:rPr>
              <a:t>○学校に看護師等の配置</a:t>
            </a:r>
            <a:endParaRPr kumimoji="1" lang="en-US" altLang="ja-JP" sz="1015" dirty="0">
              <a:solidFill>
                <a:prstClr val="black">
                  <a:lumMod val="85000"/>
                  <a:lumOff val="15000"/>
                </a:prstClr>
              </a:solidFill>
              <a:latin typeface="ＭＳ Ｐゴシック"/>
              <a:ea typeface="ＭＳ Ｐゴシック" panose="020B0600070205080204" pitchFamily="50" charset="-128"/>
              <a:cs typeface="Meiryo UI" panose="020B0604030504040204" pitchFamily="50" charset="-128"/>
            </a:endParaRPr>
          </a:p>
          <a:p>
            <a:pPr defTabSz="844083">
              <a:lnSpc>
                <a:spcPts val="1569"/>
              </a:lnSpc>
              <a:defRPr/>
            </a:pPr>
            <a:r>
              <a:rPr kumimoji="1" lang="ja-JP" altLang="en-US" sz="1015" dirty="0">
                <a:solidFill>
                  <a:prstClr val="black">
                    <a:lumMod val="85000"/>
                    <a:lumOff val="15000"/>
                  </a:prstClr>
                </a:solidFill>
                <a:latin typeface="ＭＳ Ｐゴシック"/>
                <a:ea typeface="ＭＳ Ｐゴシック" panose="020B0600070205080204" pitchFamily="50" charset="-128"/>
                <a:cs typeface="Meiryo UI" panose="020B0604030504040204" pitchFamily="50" charset="-128"/>
              </a:rPr>
              <a:t>○乳幼児から学校卒業後までの　</a:t>
            </a:r>
            <a:endParaRPr kumimoji="1" lang="en-US" altLang="ja-JP" sz="1015" dirty="0">
              <a:solidFill>
                <a:prstClr val="black">
                  <a:lumMod val="85000"/>
                  <a:lumOff val="15000"/>
                </a:prstClr>
              </a:solidFill>
              <a:latin typeface="ＭＳ Ｐゴシック"/>
              <a:ea typeface="ＭＳ Ｐゴシック" panose="020B0600070205080204" pitchFamily="50" charset="-128"/>
              <a:cs typeface="Meiryo UI" panose="020B0604030504040204" pitchFamily="50" charset="-128"/>
            </a:endParaRPr>
          </a:p>
          <a:p>
            <a:pPr defTabSz="844083">
              <a:lnSpc>
                <a:spcPts val="1569"/>
              </a:lnSpc>
              <a:defRPr/>
            </a:pPr>
            <a:r>
              <a:rPr kumimoji="1" lang="ja-JP" altLang="en-US" sz="1015" dirty="0">
                <a:solidFill>
                  <a:prstClr val="black">
                    <a:lumMod val="85000"/>
                    <a:lumOff val="15000"/>
                  </a:prstClr>
                </a:solidFill>
                <a:latin typeface="ＭＳ Ｐゴシック"/>
                <a:ea typeface="ＭＳ Ｐゴシック" panose="020B0600070205080204" pitchFamily="50" charset="-128"/>
                <a:cs typeface="Meiryo UI" panose="020B0604030504040204" pitchFamily="50" charset="-128"/>
              </a:rPr>
              <a:t>　一貫した教育相談体制の整備</a:t>
            </a:r>
            <a:endParaRPr kumimoji="1" lang="en-US" altLang="ja-JP" sz="1015" dirty="0">
              <a:solidFill>
                <a:prstClr val="black">
                  <a:lumMod val="85000"/>
                  <a:lumOff val="15000"/>
                </a:prstClr>
              </a:solidFill>
              <a:latin typeface="ＭＳ Ｐゴシック"/>
              <a:ea typeface="ＭＳ Ｐゴシック" panose="020B0600070205080204" pitchFamily="50" charset="-128"/>
              <a:cs typeface="Meiryo UI" panose="020B0604030504040204" pitchFamily="50" charset="-128"/>
            </a:endParaRPr>
          </a:p>
          <a:p>
            <a:pPr defTabSz="844083">
              <a:lnSpc>
                <a:spcPts val="1569"/>
              </a:lnSpc>
              <a:defRPr/>
            </a:pPr>
            <a:r>
              <a:rPr kumimoji="1" lang="ja-JP" altLang="en-US" sz="1015" dirty="0">
                <a:solidFill>
                  <a:prstClr val="black"/>
                </a:solidFill>
                <a:latin typeface="ＭＳ Ｐゴシック"/>
                <a:ea typeface="ＭＳ Ｐゴシック" panose="020B0600070205080204" pitchFamily="50" charset="-128"/>
                <a:cs typeface="Meiryo UI" panose="020B0604030504040204" pitchFamily="50" charset="-128"/>
              </a:rPr>
              <a:t>○医療的ケアに対応するための　</a:t>
            </a:r>
            <a:endParaRPr kumimoji="1" lang="en-US" altLang="ja-JP" sz="1015" dirty="0">
              <a:solidFill>
                <a:prstClr val="black"/>
              </a:solidFill>
              <a:latin typeface="ＭＳ Ｐゴシック"/>
              <a:ea typeface="ＭＳ Ｐゴシック" panose="020B0600070205080204" pitchFamily="50" charset="-128"/>
              <a:cs typeface="Meiryo UI" panose="020B0604030504040204" pitchFamily="50" charset="-128"/>
            </a:endParaRPr>
          </a:p>
          <a:p>
            <a:pPr defTabSz="844083">
              <a:lnSpc>
                <a:spcPts val="1569"/>
              </a:lnSpc>
              <a:defRPr/>
            </a:pPr>
            <a:r>
              <a:rPr kumimoji="1" lang="ja-JP" altLang="en-US" sz="1015" dirty="0">
                <a:solidFill>
                  <a:prstClr val="black"/>
                </a:solidFill>
                <a:latin typeface="ＭＳ Ｐゴシック"/>
                <a:ea typeface="ＭＳ Ｐゴシック" panose="020B0600070205080204" pitchFamily="50" charset="-128"/>
                <a:cs typeface="Meiryo UI" panose="020B0604030504040204" pitchFamily="50" charset="-128"/>
              </a:rPr>
              <a:t>　体制整備（看護師等の研修）等</a:t>
            </a:r>
            <a:endParaRPr kumimoji="1" lang="en-US" altLang="ja-JP" sz="1015" dirty="0">
              <a:solidFill>
                <a:prstClr val="black"/>
              </a:solidFill>
              <a:latin typeface="ＭＳ Ｐゴシック"/>
              <a:ea typeface="ＭＳ Ｐゴシック" panose="020B0600070205080204" pitchFamily="50" charset="-128"/>
              <a:cs typeface="Meiryo UI" panose="020B0604030504040204" pitchFamily="50" charset="-128"/>
            </a:endParaRPr>
          </a:p>
        </p:txBody>
      </p:sp>
      <p:sp>
        <p:nvSpPr>
          <p:cNvPr id="8" name="角丸四角形吹き出し 7"/>
          <p:cNvSpPr/>
          <p:nvPr/>
        </p:nvSpPr>
        <p:spPr>
          <a:xfrm>
            <a:off x="6695" y="5346918"/>
            <a:ext cx="2837114" cy="1139653"/>
          </a:xfrm>
          <a:prstGeom prst="wedgeRoundRectCallout">
            <a:avLst>
              <a:gd name="adj1" fmla="val -4213"/>
              <a:gd name="adj2" fmla="val -75969"/>
              <a:gd name="adj3" fmla="val 16667"/>
            </a:avLst>
          </a:prstGeom>
          <a:solidFill>
            <a:schemeClr val="accent5">
              <a:lumMod val="20000"/>
              <a:lumOff val="80000"/>
            </a:schemeClr>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44083">
              <a:defRPr/>
            </a:pPr>
            <a:r>
              <a:rPr kumimoji="1" lang="ja-JP" altLang="en-US" sz="1200" b="1" dirty="0">
                <a:solidFill>
                  <a:prstClr val="black">
                    <a:lumMod val="75000"/>
                    <a:lumOff val="25000"/>
                  </a:prstClr>
                </a:solidFill>
                <a:latin typeface="Calibri"/>
                <a:ea typeface="ＭＳ Ｐゴシック" panose="020B0600070205080204" pitchFamily="50" charset="-128"/>
              </a:rPr>
              <a:t>地方公共団体の関係課室等の連携</a:t>
            </a:r>
            <a:endParaRPr kumimoji="1" lang="en-US" altLang="ja-JP" sz="1200" b="1" dirty="0">
              <a:solidFill>
                <a:prstClr val="black">
                  <a:lumMod val="75000"/>
                  <a:lumOff val="25000"/>
                </a:prstClr>
              </a:solidFill>
              <a:latin typeface="Calibri"/>
              <a:ea typeface="ＭＳ Ｐゴシック" panose="020B0600070205080204" pitchFamily="50" charset="-128"/>
            </a:endParaRPr>
          </a:p>
          <a:p>
            <a:pPr defTabSz="844083">
              <a:defRPr/>
            </a:pPr>
            <a:endParaRPr kumimoji="1" lang="en-US" altLang="ja-JP" sz="1015" b="1" dirty="0">
              <a:solidFill>
                <a:prstClr val="black">
                  <a:lumMod val="75000"/>
                  <a:lumOff val="25000"/>
                </a:prstClr>
              </a:solidFill>
              <a:latin typeface="Calibri"/>
              <a:ea typeface="ＭＳ Ｐゴシック" panose="020B0600070205080204" pitchFamily="50" charset="-128"/>
            </a:endParaRPr>
          </a:p>
          <a:p>
            <a:pPr defTabSz="844083">
              <a:defRPr/>
            </a:pPr>
            <a:r>
              <a:rPr kumimoji="1" lang="ja-JP" altLang="en-US" sz="1015" dirty="0">
                <a:solidFill>
                  <a:prstClr val="black">
                    <a:lumMod val="75000"/>
                    <a:lumOff val="25000"/>
                  </a:prstClr>
                </a:solidFill>
                <a:latin typeface="Calibri"/>
                <a:ea typeface="ＭＳ Ｐゴシック" panose="020B0600070205080204" pitchFamily="50" charset="-128"/>
              </a:rPr>
              <a:t>○関係課室等の連携体制の確保</a:t>
            </a:r>
            <a:endParaRPr kumimoji="1" lang="en-US" altLang="ja-JP" sz="1015" dirty="0">
              <a:solidFill>
                <a:prstClr val="black">
                  <a:lumMod val="75000"/>
                  <a:lumOff val="25000"/>
                </a:prstClr>
              </a:solidFill>
              <a:latin typeface="Calibri"/>
              <a:ea typeface="ＭＳ Ｐゴシック" panose="020B0600070205080204" pitchFamily="50" charset="-128"/>
            </a:endParaRPr>
          </a:p>
          <a:p>
            <a:pPr defTabSz="844083">
              <a:defRPr/>
            </a:pPr>
            <a:r>
              <a:rPr kumimoji="1" lang="ja-JP" altLang="en-US" sz="1015" dirty="0">
                <a:solidFill>
                  <a:prstClr val="black">
                    <a:lumMod val="75000"/>
                    <a:lumOff val="25000"/>
                  </a:prstClr>
                </a:solidFill>
                <a:latin typeface="Calibri"/>
                <a:ea typeface="ＭＳ Ｐゴシック" panose="020B0600070205080204" pitchFamily="50" charset="-128"/>
              </a:rPr>
              <a:t>○日頃から相談・連携できる関係性の構築</a:t>
            </a:r>
            <a:endParaRPr kumimoji="1" lang="en-US" altLang="ja-JP" sz="1015" dirty="0">
              <a:solidFill>
                <a:prstClr val="black">
                  <a:lumMod val="75000"/>
                  <a:lumOff val="25000"/>
                </a:prstClr>
              </a:solidFill>
              <a:latin typeface="Calibri"/>
              <a:ea typeface="ＭＳ Ｐゴシック" panose="020B0600070205080204" pitchFamily="50" charset="-128"/>
            </a:endParaRPr>
          </a:p>
          <a:p>
            <a:pPr defTabSz="844083">
              <a:defRPr/>
            </a:pPr>
            <a:r>
              <a:rPr kumimoji="1" lang="ja-JP" altLang="en-US" sz="1015" dirty="0">
                <a:solidFill>
                  <a:prstClr val="black">
                    <a:lumMod val="75000"/>
                    <a:lumOff val="25000"/>
                  </a:prstClr>
                </a:solidFill>
                <a:latin typeface="Calibri"/>
                <a:ea typeface="ＭＳ Ｐゴシック" panose="020B0600070205080204" pitchFamily="50" charset="-128"/>
              </a:rPr>
              <a:t>○先駆的に取り組んでいる地方公共団体</a:t>
            </a:r>
            <a:endParaRPr kumimoji="1" lang="en-US" altLang="ja-JP" sz="1015" dirty="0">
              <a:solidFill>
                <a:prstClr val="black">
                  <a:lumMod val="75000"/>
                  <a:lumOff val="25000"/>
                </a:prstClr>
              </a:solidFill>
              <a:latin typeface="Calibri"/>
              <a:ea typeface="ＭＳ Ｐゴシック" panose="020B0600070205080204" pitchFamily="50" charset="-128"/>
            </a:endParaRPr>
          </a:p>
          <a:p>
            <a:pPr defTabSz="844083">
              <a:defRPr/>
            </a:pPr>
            <a:r>
              <a:rPr kumimoji="1" lang="ja-JP" altLang="en-US" sz="1015" dirty="0">
                <a:solidFill>
                  <a:prstClr val="black">
                    <a:lumMod val="75000"/>
                    <a:lumOff val="25000"/>
                  </a:prstClr>
                </a:solidFill>
                <a:latin typeface="Calibri"/>
                <a:ea typeface="ＭＳ Ｐゴシック" panose="020B0600070205080204" pitchFamily="50" charset="-128"/>
              </a:rPr>
              <a:t>　の事例を参考としつつ推進　　　　　　等</a:t>
            </a:r>
          </a:p>
        </p:txBody>
      </p:sp>
      <p:sp>
        <p:nvSpPr>
          <p:cNvPr id="9" name="角丸四角形吹き出し 8"/>
          <p:cNvSpPr/>
          <p:nvPr/>
        </p:nvSpPr>
        <p:spPr>
          <a:xfrm>
            <a:off x="7408660" y="3678680"/>
            <a:ext cx="1691681" cy="1293757"/>
          </a:xfrm>
          <a:prstGeom prst="wedgeRoundRectCallout">
            <a:avLst>
              <a:gd name="adj1" fmla="val -66944"/>
              <a:gd name="adj2" fmla="val -3973"/>
              <a:gd name="adj3" fmla="val 16667"/>
            </a:avLst>
          </a:prstGeom>
          <a:solidFill>
            <a:schemeClr val="accent5">
              <a:lumMod val="20000"/>
              <a:lumOff val="80000"/>
            </a:schemeClr>
          </a:solidFill>
          <a:ln w="95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44083">
              <a:defRPr/>
            </a:pPr>
            <a:r>
              <a:rPr kumimoji="1" lang="ja-JP" altLang="en-US" sz="1108" b="1" dirty="0">
                <a:solidFill>
                  <a:prstClr val="black">
                    <a:lumMod val="75000"/>
                    <a:lumOff val="25000"/>
                  </a:prstClr>
                </a:solidFill>
                <a:latin typeface="Calibri"/>
                <a:ea typeface="ＭＳ Ｐゴシック" panose="020B0600070205080204" pitchFamily="50" charset="-128"/>
              </a:rPr>
              <a:t>関係機関等の連携</a:t>
            </a:r>
            <a:endParaRPr kumimoji="1" lang="en-US" altLang="ja-JP" sz="1108" b="1" dirty="0">
              <a:solidFill>
                <a:prstClr val="black">
                  <a:lumMod val="75000"/>
                  <a:lumOff val="25000"/>
                </a:prstClr>
              </a:solidFill>
              <a:latin typeface="Calibri"/>
              <a:ea typeface="ＭＳ Ｐゴシック" panose="020B0600070205080204" pitchFamily="50" charset="-128"/>
            </a:endParaRPr>
          </a:p>
          <a:p>
            <a:pPr defTabSz="844083">
              <a:defRPr/>
            </a:pPr>
            <a:endParaRPr kumimoji="1" lang="en-US" altLang="ja-JP" sz="1292" b="1" dirty="0">
              <a:solidFill>
                <a:prstClr val="black">
                  <a:lumMod val="75000"/>
                  <a:lumOff val="25000"/>
                </a:prstClr>
              </a:solidFill>
              <a:latin typeface="Calibri"/>
              <a:ea typeface="ＭＳ Ｐゴシック" panose="020B0600070205080204" pitchFamily="50" charset="-128"/>
            </a:endParaRPr>
          </a:p>
          <a:p>
            <a:pPr defTabSz="844083">
              <a:defRPr/>
            </a:pPr>
            <a:r>
              <a:rPr kumimoji="1" lang="ja-JP" altLang="en-US" sz="1015" dirty="0">
                <a:solidFill>
                  <a:prstClr val="black">
                    <a:lumMod val="75000"/>
                    <a:lumOff val="25000"/>
                  </a:prstClr>
                </a:solidFill>
                <a:latin typeface="Calibri"/>
                <a:ea typeface="ＭＳ Ｐゴシック" panose="020B0600070205080204" pitchFamily="50" charset="-128"/>
              </a:rPr>
              <a:t>○協議の場の設置</a:t>
            </a:r>
            <a:endParaRPr kumimoji="1" lang="en-US" altLang="ja-JP" sz="1015" dirty="0">
              <a:solidFill>
                <a:prstClr val="black">
                  <a:lumMod val="75000"/>
                  <a:lumOff val="25000"/>
                </a:prstClr>
              </a:solidFill>
              <a:latin typeface="Calibri"/>
              <a:ea typeface="ＭＳ Ｐゴシック" panose="020B0600070205080204" pitchFamily="50" charset="-128"/>
            </a:endParaRPr>
          </a:p>
          <a:p>
            <a:pPr defTabSz="844083">
              <a:defRPr/>
            </a:pPr>
            <a:r>
              <a:rPr kumimoji="1" lang="ja-JP" altLang="en-US" sz="1015" dirty="0">
                <a:solidFill>
                  <a:prstClr val="black">
                    <a:lumMod val="75000"/>
                    <a:lumOff val="25000"/>
                  </a:prstClr>
                </a:solidFill>
                <a:latin typeface="Calibri"/>
                <a:ea typeface="ＭＳ Ｐゴシック" panose="020B0600070205080204" pitchFamily="50" charset="-128"/>
              </a:rPr>
              <a:t>○重症心身障害児者</a:t>
            </a:r>
            <a:endParaRPr kumimoji="1" lang="en-US" altLang="ja-JP" sz="1015" dirty="0">
              <a:solidFill>
                <a:prstClr val="black">
                  <a:lumMod val="75000"/>
                  <a:lumOff val="25000"/>
                </a:prstClr>
              </a:solidFill>
              <a:latin typeface="Calibri"/>
              <a:ea typeface="ＭＳ Ｐゴシック" panose="020B0600070205080204" pitchFamily="50" charset="-128"/>
            </a:endParaRPr>
          </a:p>
          <a:p>
            <a:pPr defTabSz="844083">
              <a:defRPr/>
            </a:pPr>
            <a:r>
              <a:rPr kumimoji="1" lang="ja-JP" altLang="en-US" sz="1015" dirty="0">
                <a:solidFill>
                  <a:prstClr val="black">
                    <a:lumMod val="75000"/>
                    <a:lumOff val="25000"/>
                  </a:prstClr>
                </a:solidFill>
                <a:latin typeface="Calibri"/>
                <a:ea typeface="ＭＳ Ｐゴシック" panose="020B0600070205080204" pitchFamily="50" charset="-128"/>
              </a:rPr>
              <a:t>　等コーディネーターの　</a:t>
            </a:r>
            <a:endParaRPr kumimoji="1" lang="en-US" altLang="ja-JP" sz="1015" dirty="0">
              <a:solidFill>
                <a:prstClr val="black">
                  <a:lumMod val="75000"/>
                  <a:lumOff val="25000"/>
                </a:prstClr>
              </a:solidFill>
              <a:latin typeface="Calibri"/>
              <a:ea typeface="ＭＳ Ｐゴシック" panose="020B0600070205080204" pitchFamily="50" charset="-128"/>
            </a:endParaRPr>
          </a:p>
          <a:p>
            <a:pPr defTabSz="844083">
              <a:defRPr/>
            </a:pPr>
            <a:r>
              <a:rPr kumimoji="1" lang="ja-JP" altLang="en-US" sz="1015" dirty="0">
                <a:solidFill>
                  <a:prstClr val="black">
                    <a:lumMod val="75000"/>
                    <a:lumOff val="25000"/>
                  </a:prstClr>
                </a:solidFill>
                <a:latin typeface="Calibri"/>
                <a:ea typeface="ＭＳ Ｐゴシック" panose="020B0600070205080204" pitchFamily="50" charset="-128"/>
              </a:rPr>
              <a:t>　配置　　　　　　　　　等</a:t>
            </a:r>
          </a:p>
        </p:txBody>
      </p:sp>
      <p:sp>
        <p:nvSpPr>
          <p:cNvPr id="64" name="角丸四角形 63"/>
          <p:cNvSpPr/>
          <p:nvPr/>
        </p:nvSpPr>
        <p:spPr>
          <a:xfrm>
            <a:off x="8298164" y="5181026"/>
            <a:ext cx="845841" cy="242042"/>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r>
              <a:rPr kumimoji="1" lang="ja-JP" altLang="en-US" sz="1108" dirty="0">
                <a:solidFill>
                  <a:prstClr val="black">
                    <a:lumMod val="85000"/>
                    <a:lumOff val="15000"/>
                  </a:prstClr>
                </a:solidFill>
                <a:latin typeface="HG丸ｺﾞｼｯｸM-PRO" panose="020F0600000000000000" pitchFamily="50" charset="-128"/>
                <a:ea typeface="HG丸ｺﾞｼｯｸM-PRO" panose="020F0600000000000000" pitchFamily="50" charset="-128"/>
              </a:rPr>
              <a:t>教育関係</a:t>
            </a:r>
          </a:p>
        </p:txBody>
      </p:sp>
      <p:sp>
        <p:nvSpPr>
          <p:cNvPr id="69" name="角丸四角形 68"/>
          <p:cNvSpPr/>
          <p:nvPr/>
        </p:nvSpPr>
        <p:spPr>
          <a:xfrm>
            <a:off x="7909602" y="2288302"/>
            <a:ext cx="1234416" cy="236659"/>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r>
              <a:rPr kumimoji="1" lang="ja-JP" altLang="en-US" sz="1108" dirty="0">
                <a:solidFill>
                  <a:prstClr val="black">
                    <a:lumMod val="85000"/>
                    <a:lumOff val="15000"/>
                  </a:prstClr>
                </a:solidFill>
                <a:latin typeface="HG丸ｺﾞｼｯｸM-PRO" panose="020F0600000000000000" pitchFamily="50" charset="-128"/>
                <a:ea typeface="HG丸ｺﾞｼｯｸM-PRO" panose="020F0600000000000000" pitchFamily="50" charset="-128"/>
              </a:rPr>
              <a:t>障害福祉関係</a:t>
            </a:r>
          </a:p>
        </p:txBody>
      </p:sp>
      <p:sp>
        <p:nvSpPr>
          <p:cNvPr id="42" name="角丸四角形 41"/>
          <p:cNvSpPr/>
          <p:nvPr/>
        </p:nvSpPr>
        <p:spPr>
          <a:xfrm>
            <a:off x="4008309" y="5157192"/>
            <a:ext cx="851723" cy="263684"/>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r>
              <a:rPr kumimoji="1" lang="ja-JP" altLang="en-US" sz="1108" dirty="0">
                <a:solidFill>
                  <a:prstClr val="black">
                    <a:lumMod val="85000"/>
                    <a:lumOff val="15000"/>
                  </a:prstClr>
                </a:solidFill>
                <a:latin typeface="HG丸ｺﾞｼｯｸM-PRO" panose="020F0600000000000000" pitchFamily="50" charset="-128"/>
                <a:ea typeface="HG丸ｺﾞｼｯｸM-PRO" panose="020F0600000000000000" pitchFamily="50" charset="-128"/>
              </a:rPr>
              <a:t>保健関係</a:t>
            </a:r>
          </a:p>
        </p:txBody>
      </p:sp>
      <p:pic>
        <p:nvPicPr>
          <p:cNvPr id="1032" name="Picture 8" descr="http://www.fumira.jp/cut/hoikuen/img4/kosodate_soft_s.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6093" y="3909340"/>
            <a:ext cx="914539" cy="69645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女性のお医者さんの顔イラスト５・腰に手をあてる">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1787" y="3595827"/>
            <a:ext cx="495374" cy="5487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算数の先生イラスト（カラー）">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9414" y="4441994"/>
            <a:ext cx="461221" cy="5875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男性保育士さんの読み聞かせ（ソフト）">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8254" y="4628520"/>
            <a:ext cx="541823" cy="55015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保育士さんと遊ぶ子供（ソフト）">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80515" y="3619898"/>
            <a:ext cx="570116" cy="57888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Women's illustrations to create a document on a PC">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90032" y="4502355"/>
            <a:ext cx="571500" cy="527539"/>
          </a:xfrm>
          <a:prstGeom prst="rect">
            <a:avLst/>
          </a:prstGeom>
          <a:noFill/>
          <a:extLst>
            <a:ext uri="{909E8E84-426E-40DD-AFC4-6F175D3DCCD1}">
              <a14:hiddenFill xmlns:a14="http://schemas.microsoft.com/office/drawing/2010/main">
                <a:solidFill>
                  <a:srgbClr val="FFFFFF"/>
                </a:solidFill>
              </a14:hiddenFill>
            </a:ext>
          </a:extLst>
        </p:spPr>
      </p:pic>
      <p:sp>
        <p:nvSpPr>
          <p:cNvPr id="65" name="角丸四角形 64"/>
          <p:cNvSpPr/>
          <p:nvPr/>
        </p:nvSpPr>
        <p:spPr>
          <a:xfrm>
            <a:off x="6135634" y="5157192"/>
            <a:ext cx="886192" cy="252589"/>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r>
              <a:rPr kumimoji="1" lang="ja-JP" altLang="en-US" sz="1108" dirty="0">
                <a:solidFill>
                  <a:prstClr val="black">
                    <a:lumMod val="85000"/>
                    <a:lumOff val="15000"/>
                  </a:prstClr>
                </a:solidFill>
                <a:latin typeface="HG丸ｺﾞｼｯｸM-PRO" panose="020F0600000000000000" pitchFamily="50" charset="-128"/>
                <a:ea typeface="HG丸ｺﾞｼｯｸM-PRO" panose="020F0600000000000000" pitchFamily="50" charset="-128"/>
              </a:rPr>
              <a:t>保育関係</a:t>
            </a:r>
          </a:p>
        </p:txBody>
      </p:sp>
      <p:sp>
        <p:nvSpPr>
          <p:cNvPr id="2" name="スライド番号プレースホルダー 1"/>
          <p:cNvSpPr>
            <a:spLocks noGrp="1"/>
          </p:cNvSpPr>
          <p:nvPr>
            <p:ph type="sldNum" sz="quarter" idx="12"/>
          </p:nvPr>
        </p:nvSpPr>
        <p:spPr/>
        <p:txBody>
          <a:bodyPr/>
          <a:lstStyle/>
          <a:p>
            <a:fld id="{2ADEAB0B-3364-414D-832E-F3CDA843F507}" type="slidenum">
              <a:rPr kumimoji="1" lang="ja-JP" altLang="en-US" smtClean="0"/>
              <a:t>121</a:t>
            </a:fld>
            <a:endParaRPr kumimoji="1" lang="ja-JP" altLang="en-US"/>
          </a:p>
        </p:txBody>
      </p:sp>
      <p:sp>
        <p:nvSpPr>
          <p:cNvPr id="4" name="フッター プレースホルダー 3"/>
          <p:cNvSpPr>
            <a:spLocks noGrp="1"/>
          </p:cNvSpPr>
          <p:nvPr>
            <p:ph type="ftr" sz="quarter" idx="11"/>
          </p:nvPr>
        </p:nvSpPr>
        <p:spPr/>
        <p:txBody>
          <a:bodyPr/>
          <a:lstStyle/>
          <a:p>
            <a:pPr>
              <a:defRPr/>
            </a:pPr>
            <a:r>
              <a:rPr kumimoji="1" lang="ja-JP" altLang="en-US" smtClean="0"/>
              <a:t>平成</a:t>
            </a:r>
            <a:r>
              <a:rPr kumimoji="1" lang="en-US" altLang="ja-JP" smtClean="0"/>
              <a:t>30</a:t>
            </a:r>
            <a:r>
              <a:rPr kumimoji="1" lang="ja-JP" altLang="en-US" smtClean="0"/>
              <a:t>年度障害者総合福祉推進事業に基づく新カリキュラムによる相談支援従事者養成研修</a:t>
            </a:r>
            <a:r>
              <a:rPr kumimoji="1" lang="en-US" altLang="ja-JP" smtClean="0"/>
              <a:t>(</a:t>
            </a:r>
            <a:r>
              <a:rPr kumimoji="1" lang="ja-JP" altLang="en-US" smtClean="0"/>
              <a:t>現任研修</a:t>
            </a:r>
            <a:r>
              <a:rPr kumimoji="1" lang="en-US" altLang="ja-JP" smtClean="0"/>
              <a:t>) </a:t>
            </a:r>
            <a:r>
              <a:rPr kumimoji="1" lang="ja-JP" altLang="en-US" smtClean="0"/>
              <a:t>を令和元年度版に改訂したもの</a:t>
            </a:r>
            <a:endParaRPr kumimoji="1" lang="ja-JP" altLang="en-US" dirty="0" smtClean="0"/>
          </a:p>
        </p:txBody>
      </p:sp>
    </p:spTree>
    <p:extLst>
      <p:ext uri="{BB962C8B-B14F-4D97-AF65-F5344CB8AC3E}">
        <p14:creationId xmlns:p14="http://schemas.microsoft.com/office/powerpoint/2010/main" val="383336574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1" y="304961"/>
            <a:ext cx="9144000" cy="451893"/>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anchor="t"/>
          <a:lstStyle/>
          <a:p>
            <a:pPr algn="ctr" fontAlgn="auto">
              <a:spcBef>
                <a:spcPts val="0"/>
              </a:spcBef>
              <a:spcAft>
                <a:spcPts val="0"/>
              </a:spcAft>
            </a:pPr>
            <a:endParaRPr lang="ja-JP" altLang="en-US" sz="2215" b="1" spc="-92" dirty="0">
              <a:solidFill>
                <a:prstClr val="black"/>
              </a:solidFill>
              <a:latin typeface="ＭＳ Ｐゴシック"/>
            </a:endParaRPr>
          </a:p>
        </p:txBody>
      </p:sp>
      <p:sp>
        <p:nvSpPr>
          <p:cNvPr id="16" name="正方形/長方形 15"/>
          <p:cNvSpPr/>
          <p:nvPr/>
        </p:nvSpPr>
        <p:spPr>
          <a:xfrm>
            <a:off x="8546" y="316849"/>
            <a:ext cx="9118362" cy="4400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2215" dirty="0">
              <a:solidFill>
                <a:prstClr val="black"/>
              </a:solidFill>
            </a:endParaRPr>
          </a:p>
        </p:txBody>
      </p:sp>
      <p:graphicFrame>
        <p:nvGraphicFramePr>
          <p:cNvPr id="2" name="表 1"/>
          <p:cNvGraphicFramePr>
            <a:graphicFrameLocks noGrp="1"/>
          </p:cNvGraphicFramePr>
          <p:nvPr>
            <p:extLst/>
          </p:nvPr>
        </p:nvGraphicFramePr>
        <p:xfrm>
          <a:off x="966035" y="731186"/>
          <a:ext cx="8059383" cy="5571217"/>
        </p:xfrm>
        <a:graphic>
          <a:graphicData uri="http://schemas.openxmlformats.org/drawingml/2006/table">
            <a:tbl>
              <a:tblPr firstRow="1" bandRow="1">
                <a:tableStyleId>{BDBED569-4797-4DF1-A0F4-6AAB3CD982D8}</a:tableStyleId>
              </a:tblPr>
              <a:tblGrid>
                <a:gridCol w="2475987">
                  <a:extLst>
                    <a:ext uri="{9D8B030D-6E8A-4147-A177-3AD203B41FA5}">
                      <a16:colId xmlns:a16="http://schemas.microsoft.com/office/drawing/2014/main" val="20000"/>
                    </a:ext>
                  </a:extLst>
                </a:gridCol>
                <a:gridCol w="5583396">
                  <a:extLst>
                    <a:ext uri="{9D8B030D-6E8A-4147-A177-3AD203B41FA5}">
                      <a16:colId xmlns:a16="http://schemas.microsoft.com/office/drawing/2014/main" val="20001"/>
                    </a:ext>
                  </a:extLst>
                </a:gridCol>
              </a:tblGrid>
              <a:tr h="2581422">
                <a:tc>
                  <a:txBody>
                    <a:bodyPr/>
                    <a:lstStyle/>
                    <a:p>
                      <a:pPr>
                        <a:lnSpc>
                          <a:spcPct val="100000"/>
                        </a:lnSpc>
                      </a:pPr>
                      <a:r>
                        <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障害児向けサービス</a:t>
                      </a:r>
                      <a:r>
                        <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a:t>
                      </a:r>
                    </a:p>
                    <a:p>
                      <a:pPr marL="285750" indent="-285750">
                        <a:lnSpc>
                          <a:spcPct val="100000"/>
                        </a:lnSpc>
                        <a:buFont typeface="Wingdings" panose="05000000000000000000" pitchFamily="2" charset="2"/>
                        <a:buChar char="Ø"/>
                      </a:pP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児童発達支援</a:t>
                      </a:r>
                      <a:endPar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buFont typeface="Wingdings" panose="05000000000000000000" pitchFamily="2" charset="2"/>
                        <a:buChar char="Ø"/>
                      </a:pP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放課後等デイサービス</a:t>
                      </a:r>
                      <a:endPar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buFont typeface="Wingdings" panose="05000000000000000000" pitchFamily="2" charset="2"/>
                        <a:buChar char="Ø"/>
                      </a:pP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福祉型障害児入所施設</a:t>
                      </a:r>
                      <a:endPar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buFont typeface="Wingdings" panose="05000000000000000000" pitchFamily="2" charset="2"/>
                        <a:buChar char="Ø"/>
                      </a:pP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居宅訪問型児童発達支援</a:t>
                      </a:r>
                      <a:r>
                        <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新サービス</a:t>
                      </a:r>
                      <a:r>
                        <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 </a:t>
                      </a:r>
                    </a:p>
                    <a:p>
                      <a:pPr marL="285750" indent="-285750">
                        <a:lnSpc>
                          <a:spcPct val="100000"/>
                        </a:lnSpc>
                        <a:buFont typeface="Wingdings" panose="05000000000000000000" pitchFamily="2" charset="2"/>
                        <a:buChar char="Ø"/>
                      </a:pPr>
                      <a:endParaRPr kumimoji="1"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lnB w="12700" cap="flat" cmpd="sng" algn="ctr">
                      <a:solidFill>
                        <a:srgbClr val="99CCFF"/>
                      </a:solidFill>
                      <a:prstDash val="solid"/>
                      <a:round/>
                      <a:headEnd type="none" w="med" len="med"/>
                      <a:tailEnd type="none" w="med" len="med"/>
                    </a:lnB>
                  </a:tcPr>
                </a:tc>
                <a:tc>
                  <a:txBody>
                    <a:bodyPr/>
                    <a:lstStyle/>
                    <a:p>
                      <a:pPr marL="285750" indent="-285750">
                        <a:lnSpc>
                          <a:spcPct val="100000"/>
                        </a:lnSpc>
                        <a:spcAft>
                          <a:spcPts val="300"/>
                        </a:spcAft>
                        <a:buFont typeface="Wingdings" panose="05000000000000000000" pitchFamily="2" charset="2"/>
                        <a:buChar char="Ø"/>
                      </a:pPr>
                      <a:r>
                        <a:rPr lang="ja-JP" altLang="en-US"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看護職員加配加算の創設</a:t>
                      </a:r>
                      <a:endParaRPr lang="en-US" altLang="ja-JP"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7800">
                        <a:lnSpc>
                          <a:spcPct val="100000"/>
                        </a:lnSpc>
                        <a:spcAft>
                          <a:spcPts val="300"/>
                        </a:spcAft>
                        <a:buFontTx/>
                        <a:buNone/>
                      </a:pPr>
                      <a:r>
                        <a:rPr lang="ja-JP" altLang="en-US" sz="12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一定の基準を満たす医療的ケア児を受け入れるために看護職員を加配している場合に、新たな加算として評価する。</a:t>
                      </a:r>
                      <a:endParaRPr lang="en-US" altLang="ja-JP" sz="12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spcAft>
                          <a:spcPts val="300"/>
                        </a:spcAft>
                        <a:buFont typeface="Wingdings" panose="05000000000000000000" pitchFamily="2" charset="2"/>
                        <a:buChar char="Ø"/>
                      </a:pPr>
                      <a:r>
                        <a:rPr lang="ja-JP" altLang="en-US"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医療連携体制加算の拡充</a:t>
                      </a:r>
                      <a:r>
                        <a:rPr lang="ja-JP" altLang="en-US" sz="13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（通所支援のみ）</a:t>
                      </a:r>
                      <a:endParaRPr lang="en-US" altLang="ja-JP" sz="13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7800">
                        <a:lnSpc>
                          <a:spcPct val="100000"/>
                        </a:lnSpc>
                        <a:spcAft>
                          <a:spcPts val="300"/>
                        </a:spcAft>
                        <a:buFontTx/>
                        <a:buNone/>
                      </a:pPr>
                      <a:r>
                        <a:rPr lang="ja-JP" altLang="en-US" sz="12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医療的ケア児の支援のため、外部の看護職員が事業所を訪問して障害児に対して長時間の支援を行った場合等について、新たに評価する。</a:t>
                      </a:r>
                      <a:endParaRPr lang="en-US" altLang="ja-JP" sz="12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spcAft>
                          <a:spcPts val="300"/>
                        </a:spcAft>
                        <a:buFont typeface="Wingdings" panose="05000000000000000000" pitchFamily="2" charset="2"/>
                        <a:buChar char="Ø"/>
                      </a:pPr>
                      <a:r>
                        <a:rPr kumimoji="1" lang="ja-JP" altLang="en-US" sz="13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居宅訪問型児童発達支援の創設</a:t>
                      </a:r>
                      <a:r>
                        <a:rPr kumimoji="1" lang="en-US" altLang="ja-JP" sz="13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3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新サービス</a:t>
                      </a:r>
                      <a:r>
                        <a:rPr kumimoji="1" lang="en-US" altLang="ja-JP" sz="13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266700" indent="177800">
                        <a:lnSpc>
                          <a:spcPct val="100000"/>
                        </a:lnSpc>
                        <a:spcAft>
                          <a:spcPts val="300"/>
                        </a:spcAft>
                        <a:buFontTx/>
                        <a:buNone/>
                      </a:pPr>
                      <a:r>
                        <a:rPr lang="ja-JP" altLang="en-US" sz="12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医療的ケア児等であって、障害児通所支援を利用するために外出することが著しく困難な障害児に対し、居宅を訪問して発達支援を行う。</a:t>
                      </a:r>
                      <a:endParaRPr lang="en-US" altLang="ja-JP" sz="12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spcAft>
                          <a:spcPts val="300"/>
                        </a:spcAft>
                        <a:buFont typeface="Wingdings" panose="05000000000000000000" pitchFamily="2" charset="2"/>
                        <a:buChar char="Ø"/>
                      </a:pPr>
                      <a:r>
                        <a:rPr lang="ja-JP" altLang="en-US"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送迎加算の拡充</a:t>
                      </a:r>
                      <a:endParaRPr lang="en-US" altLang="ja-JP"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7800">
                        <a:lnSpc>
                          <a:spcPct val="100000"/>
                        </a:lnSpc>
                        <a:spcAft>
                          <a:spcPts val="300"/>
                        </a:spcAft>
                        <a:buFontTx/>
                        <a:buNone/>
                      </a:pPr>
                      <a:r>
                        <a:rPr lang="ja-JP" altLang="en-US" sz="12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送迎において喀痰吸引等の医療的ケアが必要な場合があることを踏まえ、手厚い人員配置体制で送迎を行う場合を評価する。</a:t>
                      </a:r>
                      <a:endParaRPr lang="en-US" altLang="ja-JP" sz="12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lnB w="12700" cap="flat" cmpd="sng" algn="ctr">
                      <a:solidFill>
                        <a:srgbClr val="99CCFF"/>
                      </a:solidFill>
                      <a:prstDash val="solid"/>
                      <a:round/>
                      <a:headEnd type="none" w="med" len="med"/>
                      <a:tailEnd type="none" w="med" len="med"/>
                    </a:lnB>
                  </a:tcPr>
                </a:tc>
                <a:extLst>
                  <a:ext uri="{0D108BD9-81ED-4DB2-BD59-A6C34878D82A}">
                    <a16:rowId xmlns:a16="http://schemas.microsoft.com/office/drawing/2014/main" val="10000"/>
                  </a:ext>
                </a:extLst>
              </a:tr>
              <a:tr h="865163">
                <a:tc>
                  <a:txBody>
                    <a:bodyPr/>
                    <a:lstStyle/>
                    <a:p>
                      <a:pPr>
                        <a:lnSpc>
                          <a:spcPct val="100000"/>
                        </a:lnSpc>
                      </a:pPr>
                      <a:r>
                        <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夜間対応・レスパイト等</a:t>
                      </a:r>
                      <a:r>
                        <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a:t>
                      </a:r>
                    </a:p>
                    <a:p>
                      <a:pPr marL="285750" indent="-285750">
                        <a:lnSpc>
                          <a:spcPct val="100000"/>
                        </a:lnSpc>
                        <a:buFont typeface="Wingdings" panose="05000000000000000000" pitchFamily="2" charset="2"/>
                        <a:buChar char="Ø"/>
                      </a:pP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短期入所</a:t>
                      </a:r>
                    </a:p>
                  </a:txBody>
                  <a:tcPr marL="84406" marR="84406" marT="42203" marB="42203">
                    <a:lnT w="12700" cap="flat" cmpd="sng" algn="ctr">
                      <a:solidFill>
                        <a:srgbClr val="99CCFF"/>
                      </a:solidFill>
                      <a:prstDash val="solid"/>
                      <a:round/>
                      <a:headEnd type="none" w="med" len="med"/>
                      <a:tailEnd type="none" w="med" len="med"/>
                    </a:lnT>
                    <a:lnB w="12700" cap="flat" cmpd="sng" algn="ctr">
                      <a:solidFill>
                        <a:srgbClr val="99CCFF"/>
                      </a:solidFill>
                      <a:prstDash val="solid"/>
                      <a:round/>
                      <a:headEnd type="none" w="med" len="med"/>
                      <a:tailEnd type="none" w="med" len="med"/>
                    </a:lnB>
                  </a:tcPr>
                </a:tc>
                <a:tc>
                  <a:txBody>
                    <a:bodyPr/>
                    <a:lstStyle/>
                    <a:p>
                      <a:pPr marL="285750" indent="-285750">
                        <a:lnSpc>
                          <a:spcPct val="100000"/>
                        </a:lnSpc>
                        <a:spcAft>
                          <a:spcPts val="300"/>
                        </a:spcAft>
                        <a:buFont typeface="Wingdings" panose="05000000000000000000" pitchFamily="2" charset="2"/>
                        <a:buChar char="Ø"/>
                      </a:pP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福祉型強化短期入所サービス費の創設</a:t>
                      </a:r>
                      <a:endPar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endParaRPr>
                    </a:p>
                    <a:p>
                      <a:pPr marL="266700" indent="177800">
                        <a:lnSpc>
                          <a:spcPct val="100000"/>
                        </a:lnSpc>
                        <a:buFont typeface="Wingdings" panose="05000000000000000000" pitchFamily="2" charset="2"/>
                        <a:buNone/>
                      </a:pPr>
                      <a:r>
                        <a:rPr kumimoji="1" lang="ja-JP" altLang="en-US" sz="1200" b="0" dirty="0">
                          <a:latin typeface="メイリオ" panose="020B0604030504040204" pitchFamily="50" charset="-128"/>
                          <a:ea typeface="メイリオ" panose="020B0604030504040204" pitchFamily="50" charset="-128"/>
                          <a:cs typeface="メイリオ" panose="020B0604030504040204" pitchFamily="50" charset="-128"/>
                        </a:rPr>
                        <a:t>医療的ケアが必要な障害児者の受入れを支援するため、短期入所の新たな報酬区分として「福祉型強化短期入所サービス費」を創設し、看護職員を常勤で１人以上配置すること等を評価する。</a:t>
                      </a:r>
                      <a:endParaRPr kumimoji="1" lang="en-US" altLang="ja-JP" sz="1200" b="0" dirty="0">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lnT w="12700" cap="flat" cmpd="sng" algn="ctr">
                      <a:solidFill>
                        <a:srgbClr val="99CCFF"/>
                      </a:solidFill>
                      <a:prstDash val="solid"/>
                      <a:round/>
                      <a:headEnd type="none" w="med" len="med"/>
                      <a:tailEnd type="none" w="med" len="med"/>
                    </a:lnT>
                    <a:lnB w="12700" cap="flat" cmpd="sng" algn="ctr">
                      <a:solidFill>
                        <a:srgbClr val="99CCFF"/>
                      </a:solidFill>
                      <a:prstDash val="solid"/>
                      <a:round/>
                      <a:headEnd type="none" w="med" len="med"/>
                      <a:tailEnd type="none" w="med" len="med"/>
                    </a:lnB>
                  </a:tcPr>
                </a:tc>
                <a:extLst>
                  <a:ext uri="{0D108BD9-81ED-4DB2-BD59-A6C34878D82A}">
                    <a16:rowId xmlns:a16="http://schemas.microsoft.com/office/drawing/2014/main" val="10001"/>
                  </a:ext>
                </a:extLst>
              </a:tr>
              <a:tr h="699478">
                <a:tc>
                  <a:txBody>
                    <a:bodyPr/>
                    <a:lstStyle/>
                    <a:p>
                      <a:pPr>
                        <a:lnSpc>
                          <a:spcPct val="100000"/>
                        </a:lnSpc>
                      </a:pPr>
                      <a:r>
                        <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障害者向けサービス</a:t>
                      </a:r>
                      <a:r>
                        <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a:t>
                      </a:r>
                    </a:p>
                    <a:p>
                      <a:pPr marL="285750" indent="-285750">
                        <a:lnSpc>
                          <a:spcPct val="100000"/>
                        </a:lnSpc>
                        <a:buFont typeface="Wingdings" panose="05000000000000000000" pitchFamily="2" charset="2"/>
                        <a:buChar char="Ø"/>
                      </a:pP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生活介護</a:t>
                      </a:r>
                    </a:p>
                  </a:txBody>
                  <a:tcPr marL="84406" marR="84406" marT="42203" marB="42203">
                    <a:lnT w="12700" cap="flat" cmpd="sng" algn="ctr">
                      <a:solidFill>
                        <a:srgbClr val="99CCFF"/>
                      </a:solidFill>
                      <a:prstDash val="solid"/>
                      <a:round/>
                      <a:headEnd type="none" w="med" len="med"/>
                      <a:tailEnd type="none" w="med" len="med"/>
                    </a:lnT>
                    <a:lnB w="12700" cap="flat" cmpd="sng" algn="ctr">
                      <a:solidFill>
                        <a:srgbClr val="99CCFF"/>
                      </a:solidFill>
                      <a:prstDash val="solid"/>
                      <a:round/>
                      <a:headEnd type="none" w="med" len="med"/>
                      <a:tailEnd type="none" w="med" len="med"/>
                    </a:lnB>
                  </a:tcPr>
                </a:tc>
                <a:tc>
                  <a:txBody>
                    <a:bodyPr/>
                    <a:lstStyle/>
                    <a:p>
                      <a:pPr marL="285750" marR="0" indent="-285750"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lang="ja-JP" altLang="en-US"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常勤看護職員等配置加算の拡充</a:t>
                      </a:r>
                      <a:endParaRPr lang="en-US" altLang="ja-JP"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7338" marR="0" indent="157163"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医療的ケア者を受け入れるために看護職員を２名以上配置している場合を評価する。</a:t>
                      </a:r>
                    </a:p>
                  </a:txBody>
                  <a:tcPr marL="84406" marR="84406" marT="42203" marB="42203">
                    <a:lnT w="12700" cap="flat" cmpd="sng" algn="ctr">
                      <a:solidFill>
                        <a:srgbClr val="99CCFF"/>
                      </a:solidFill>
                      <a:prstDash val="solid"/>
                      <a:round/>
                      <a:headEnd type="none" w="med" len="med"/>
                      <a:tailEnd type="none" w="med" len="med"/>
                    </a:lnT>
                    <a:lnB w="12700" cap="flat" cmpd="sng" algn="ctr">
                      <a:solidFill>
                        <a:srgbClr val="99CCFF"/>
                      </a:solidFill>
                      <a:prstDash val="solid"/>
                      <a:round/>
                      <a:headEnd type="none" w="med" len="med"/>
                      <a:tailEnd type="none" w="med" len="med"/>
                    </a:lnB>
                  </a:tcPr>
                </a:tc>
                <a:extLst>
                  <a:ext uri="{0D108BD9-81ED-4DB2-BD59-A6C34878D82A}">
                    <a16:rowId xmlns:a16="http://schemas.microsoft.com/office/drawing/2014/main" val="10002"/>
                  </a:ext>
                </a:extLst>
              </a:tr>
              <a:tr h="1395847">
                <a:tc>
                  <a:txBody>
                    <a:bodyPr/>
                    <a:lstStyle/>
                    <a:p>
                      <a:pPr marL="0" indent="0">
                        <a:lnSpc>
                          <a:spcPct val="100000"/>
                        </a:lnSpc>
                        <a:buFont typeface="Wingdings" panose="05000000000000000000" pitchFamily="2" charset="2"/>
                        <a:buNone/>
                      </a:pPr>
                      <a:r>
                        <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支援の総合調整</a:t>
                      </a:r>
                      <a:r>
                        <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a:t>
                      </a:r>
                    </a:p>
                    <a:p>
                      <a:pPr marL="285750" indent="-285750">
                        <a:lnSpc>
                          <a:spcPct val="100000"/>
                        </a:lnSpc>
                        <a:buFont typeface="Wingdings" panose="05000000000000000000" pitchFamily="2" charset="2"/>
                        <a:buChar char="Ø"/>
                      </a:pP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計画相談支援</a:t>
                      </a:r>
                      <a:endPar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buFont typeface="Wingdings" panose="05000000000000000000" pitchFamily="2" charset="2"/>
                        <a:buChar char="Ø"/>
                      </a:pP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障害児相談支援</a:t>
                      </a:r>
                    </a:p>
                    <a:p>
                      <a:pPr marL="0" indent="0">
                        <a:lnSpc>
                          <a:spcPct val="100000"/>
                        </a:lnSpc>
                        <a:buFont typeface="Wingdings" panose="05000000000000000000" pitchFamily="2" charset="2"/>
                        <a:buNone/>
                      </a:pPr>
                      <a:endPar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lnT w="12700" cap="flat" cmpd="sng" algn="ctr">
                      <a:solidFill>
                        <a:srgbClr val="99CCFF"/>
                      </a:solidFill>
                      <a:prstDash val="solid"/>
                      <a:round/>
                      <a:headEnd type="none" w="med" len="med"/>
                      <a:tailEnd type="none" w="med" len="med"/>
                    </a:lnT>
                  </a:tcPr>
                </a:tc>
                <a:tc>
                  <a:txBody>
                    <a:bodyPr/>
                    <a:lstStyle/>
                    <a:p>
                      <a:pPr marL="285750" marR="0" indent="-285750"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lang="ja-JP" altLang="en-US"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要医療児者支援体制加算の創設</a:t>
                      </a:r>
                      <a:endParaRPr lang="en-US" altLang="ja-JP"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7338" marR="0" indent="142875"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医療的ケアを必要とする児者等、より高い専門性が求められる利用者を支援する体制を有している場合を評価する。</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914400" rtl="0" eaLnBrk="1" fontAlgn="auto" latinLnBrk="0" hangingPunct="1">
                        <a:lnSpc>
                          <a:spcPct val="100000"/>
                        </a:lnSpc>
                        <a:spcBef>
                          <a:spcPts val="600"/>
                        </a:spcBef>
                        <a:spcAft>
                          <a:spcPts val="300"/>
                        </a:spcAft>
                        <a:buClrTx/>
                        <a:buSzTx/>
                        <a:buFont typeface="Wingdings" panose="05000000000000000000" pitchFamily="2" charset="2"/>
                        <a:buChar char="Ø"/>
                        <a:tabLst/>
                        <a:defRPr/>
                      </a:pPr>
                      <a:r>
                        <a:rPr lang="ja-JP" altLang="en-US"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医療・保育・教育機関等連携加算の創設</a:t>
                      </a:r>
                      <a:endParaRPr lang="en-US" altLang="ja-JP"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7338" marR="0" indent="157163" algn="l" defTabSz="914400" rtl="0" eaLnBrk="1" fontAlgn="auto" latinLnBrk="0" hangingPunct="1">
                        <a:lnSpc>
                          <a:spcPct val="100000"/>
                        </a:lnSpc>
                        <a:spcBef>
                          <a:spcPts val="0"/>
                        </a:spcBef>
                        <a:spcAft>
                          <a:spcPts val="300"/>
                        </a:spcAft>
                        <a:buClrTx/>
                        <a:buSzTx/>
                        <a:buFont typeface="Wingdings" panose="05000000000000000000" pitchFamily="2" charset="2"/>
                        <a:buNone/>
                        <a:tabLst/>
                        <a:defRPr/>
                      </a:pPr>
                      <a:r>
                        <a:rPr lang="ja-JP" altLang="en-US" sz="1200" b="0" baseline="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医療機関、保育機関等と必要な協議等を行った上で、サービス等利用計画を作成した場合に、新たな加算として評価する。</a:t>
                      </a:r>
                      <a:r>
                        <a:rPr lang="ja-JP" altLang="en-US" sz="12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lnT w="12700" cap="flat" cmpd="sng" algn="ctr">
                      <a:solidFill>
                        <a:srgbClr val="99CCFF"/>
                      </a:solidFill>
                      <a:prstDash val="solid"/>
                      <a:round/>
                      <a:headEnd type="none" w="med" len="med"/>
                      <a:tailEnd type="none" w="med" len="med"/>
                    </a:lnT>
                  </a:tcPr>
                </a:tc>
                <a:extLst>
                  <a:ext uri="{0D108BD9-81ED-4DB2-BD59-A6C34878D82A}">
                    <a16:rowId xmlns:a16="http://schemas.microsoft.com/office/drawing/2014/main" val="10003"/>
                  </a:ext>
                </a:extLst>
              </a:tr>
            </a:tbl>
          </a:graphicData>
        </a:graphic>
      </p:graphicFrame>
      <p:pic>
        <p:nvPicPr>
          <p:cNvPr id="11" name="Picture 7" descr="C:\Users\KKKPH\AppData\Local\Microsoft\Windows\Temporary Internet Files\Content.IE5\WHB5SLS6\lgi01c201402250000[1].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5206" y="4373049"/>
            <a:ext cx="823884" cy="484353"/>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380" y="2121397"/>
            <a:ext cx="849242" cy="5804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6" y="3429074"/>
            <a:ext cx="800276" cy="664615"/>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 name="Picture 3" descr="C:\Users\YSIOY\AppData\Local\Microsoft\Windows\Temporary Internet Files\Content.IE5\1CTOWRQ0\house-illustration-clipart[1].jpg"/>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348867" y="3405999"/>
            <a:ext cx="960224" cy="621222"/>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16" descr="男性保育士さんの読み聞かせ（ソフト）">
            <a:hlinkClick r:id="rId6"/>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60707" y="2365542"/>
            <a:ext cx="520564" cy="398769"/>
          </a:xfrm>
          <a:prstGeom prst="rect">
            <a:avLst/>
          </a:prstGeom>
          <a:noFill/>
          <a:extLst/>
        </p:spPr>
      </p:pic>
      <p:cxnSp>
        <p:nvCxnSpPr>
          <p:cNvPr id="8" name="直線矢印コネクタ 7"/>
          <p:cNvCxnSpPr/>
          <p:nvPr/>
        </p:nvCxnSpPr>
        <p:spPr>
          <a:xfrm>
            <a:off x="716803" y="3761345"/>
            <a:ext cx="365538"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849740" y="1966684"/>
            <a:ext cx="30" cy="3655791"/>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849770" y="1985108"/>
            <a:ext cx="265846"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849770" y="4558972"/>
            <a:ext cx="265846"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10" descr="C:\Users\TMJVT\Documents\●その他資料\イラスト\NB03_29.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0159" y="5622475"/>
            <a:ext cx="652463" cy="598220"/>
          </a:xfrm>
          <a:prstGeom prst="rect">
            <a:avLst/>
          </a:prstGeom>
          <a:noFill/>
          <a:ln w="25400">
            <a:noFill/>
            <a:prstDash val="solid"/>
          </a:ln>
          <a:extLst>
            <a:ext uri="{909E8E84-426E-40dd-AFC4-6F175D3DCCD1}">
              <a14:hiddenFill xmlns:a14="http://schemas.microsoft.com/office/drawing/2010/main" xmlns="">
                <a:solidFill>
                  <a:srgbClr val="FFFFFF"/>
                </a:solidFill>
              </a14:hiddenFill>
            </a:ext>
          </a:extLst>
        </p:spPr>
      </p:pic>
      <p:cxnSp>
        <p:nvCxnSpPr>
          <p:cNvPr id="26" name="直線矢印コネクタ 25"/>
          <p:cNvCxnSpPr/>
          <p:nvPr/>
        </p:nvCxnSpPr>
        <p:spPr>
          <a:xfrm>
            <a:off x="849770" y="5622474"/>
            <a:ext cx="265846"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0" y="263769"/>
            <a:ext cx="9144000" cy="436062"/>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841830" fontAlgn="auto">
              <a:spcBef>
                <a:spcPts val="0"/>
              </a:spcBef>
              <a:spcAft>
                <a:spcPts val="0"/>
              </a:spcAft>
            </a:pPr>
            <a:r>
              <a:rPr lang="ja-JP" altLang="en-US"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医療的ケア児者に対する支援の充実</a:t>
            </a:r>
            <a:endParaRPr lang="en-US" altLang="ja-JP"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fld id="{2ADEAB0B-3364-414D-832E-F3CDA843F507}" type="slidenum">
              <a:rPr kumimoji="1" lang="ja-JP" altLang="en-US" smtClean="0"/>
              <a:t>122</a:t>
            </a:fld>
            <a:endParaRPr kumimoji="1" lang="ja-JP" altLang="en-US"/>
          </a:p>
        </p:txBody>
      </p:sp>
      <p:sp>
        <p:nvSpPr>
          <p:cNvPr id="3" name="フッター プレースホルダー 2"/>
          <p:cNvSpPr>
            <a:spLocks noGrp="1"/>
          </p:cNvSpPr>
          <p:nvPr>
            <p:ph type="ftr" sz="quarter" idx="11"/>
          </p:nvPr>
        </p:nvSpPr>
        <p:spPr/>
        <p:txBody>
          <a:bodyPr/>
          <a:lstStyle/>
          <a:p>
            <a:pPr>
              <a:defRPr/>
            </a:pPr>
            <a:r>
              <a:rPr kumimoji="1" lang="ja-JP" altLang="en-US" smtClean="0"/>
              <a:t>平成</a:t>
            </a:r>
            <a:r>
              <a:rPr kumimoji="1" lang="en-US" altLang="ja-JP" smtClean="0"/>
              <a:t>30</a:t>
            </a:r>
            <a:r>
              <a:rPr kumimoji="1" lang="ja-JP" altLang="en-US" smtClean="0"/>
              <a:t>年度障害者総合福祉推進事業に基づく新カリキュラムによる相談支援従事者養成研修</a:t>
            </a:r>
            <a:r>
              <a:rPr kumimoji="1" lang="en-US" altLang="ja-JP" smtClean="0"/>
              <a:t>(</a:t>
            </a:r>
            <a:r>
              <a:rPr kumimoji="1" lang="ja-JP" altLang="en-US" smtClean="0"/>
              <a:t>現任研修</a:t>
            </a:r>
            <a:r>
              <a:rPr kumimoji="1" lang="en-US" altLang="ja-JP" smtClean="0"/>
              <a:t>) </a:t>
            </a:r>
            <a:r>
              <a:rPr kumimoji="1" lang="ja-JP" altLang="en-US" smtClean="0"/>
              <a:t>を令和元年度版に改訂したもの</a:t>
            </a:r>
            <a:endParaRPr kumimoji="1" lang="ja-JP" altLang="en-US" dirty="0" smtClean="0"/>
          </a:p>
        </p:txBody>
      </p:sp>
    </p:spTree>
    <p:extLst>
      <p:ext uri="{BB962C8B-B14F-4D97-AF65-F5344CB8AC3E}">
        <p14:creationId xmlns:p14="http://schemas.microsoft.com/office/powerpoint/2010/main" val="316011629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127226" y="1102588"/>
            <a:ext cx="8892480" cy="0"/>
          </a:xfrm>
          <a:prstGeom prst="line">
            <a:avLst/>
          </a:prstGeom>
          <a:ln w="101600" cmpd="thinThick">
            <a:solidFill>
              <a:srgbClr val="99CCFF"/>
            </a:solidFill>
          </a:ln>
        </p:spPr>
        <p:style>
          <a:lnRef idx="1">
            <a:schemeClr val="accent1"/>
          </a:lnRef>
          <a:fillRef idx="0">
            <a:schemeClr val="accent1"/>
          </a:fillRef>
          <a:effectRef idx="0">
            <a:schemeClr val="accent1"/>
          </a:effectRef>
          <a:fontRef idx="minor">
            <a:schemeClr val="tx1"/>
          </a:fontRef>
        </p:style>
      </p:cxnSp>
      <p:sp>
        <p:nvSpPr>
          <p:cNvPr id="5" name="タイトル 1"/>
          <p:cNvSpPr txBox="1">
            <a:spLocks/>
          </p:cNvSpPr>
          <p:nvPr/>
        </p:nvSpPr>
        <p:spPr>
          <a:xfrm>
            <a:off x="5386" y="371430"/>
            <a:ext cx="9180512" cy="598220"/>
          </a:xfrm>
          <a:prstGeom prst="rect">
            <a:avLst/>
          </a:prstGeom>
        </p:spPr>
        <p:txBody>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defTabSz="844083" fontAlgn="base">
              <a:spcAft>
                <a:spcPct val="0"/>
              </a:spcAft>
              <a:defRPr/>
            </a:pPr>
            <a:r>
              <a:rPr lang="ja-JP" altLang="en-US" sz="1662" dirty="0">
                <a:latin typeface="メイリオ" panose="020B0604030504040204" pitchFamily="50" charset="-128"/>
                <a:ea typeface="メイリオ" panose="020B0604030504040204" pitchFamily="50" charset="-128"/>
              </a:rPr>
              <a:t>医療的ケア児等総合支援事業（新規）</a:t>
            </a:r>
            <a:endParaRPr lang="en-US" altLang="ja-JP" sz="1662" dirty="0">
              <a:latin typeface="メイリオ" panose="020B0604030504040204" pitchFamily="50" charset="-128"/>
              <a:ea typeface="メイリオ" panose="020B0604030504040204" pitchFamily="50" charset="-128"/>
            </a:endParaRPr>
          </a:p>
          <a:p>
            <a:pPr defTabSz="844083" fontAlgn="base">
              <a:spcAft>
                <a:spcPct val="0"/>
              </a:spcAft>
              <a:defRPr/>
            </a:pPr>
            <a:r>
              <a:rPr lang="ja-JP" altLang="en-US" sz="1662" dirty="0">
                <a:latin typeface="メイリオ" panose="020B0604030504040204" pitchFamily="50" charset="-128"/>
                <a:ea typeface="メイリオ" panose="020B0604030504040204" pitchFamily="50" charset="-128"/>
              </a:rPr>
              <a:t>地域生活支援促進事業（都道府県・市町村）　</a:t>
            </a:r>
            <a:r>
              <a:rPr lang="ja-JP" altLang="en-US" sz="1662" u="sng" dirty="0">
                <a:latin typeface="メイリオ" panose="020B0604030504040204" pitchFamily="50" charset="-128"/>
                <a:ea typeface="メイリオ" panose="020B0604030504040204" pitchFamily="50" charset="-128"/>
              </a:rPr>
              <a:t>予算額：</a:t>
            </a:r>
            <a:r>
              <a:rPr lang="en-US" altLang="ja-JP" sz="1662" u="sng" dirty="0">
                <a:latin typeface="メイリオ" panose="020B0604030504040204" pitchFamily="50" charset="-128"/>
                <a:ea typeface="メイリオ" panose="020B0604030504040204" pitchFamily="50" charset="-128"/>
              </a:rPr>
              <a:t>128,543</a:t>
            </a:r>
            <a:r>
              <a:rPr lang="ja-JP" altLang="en-US" sz="1662" u="sng" dirty="0">
                <a:latin typeface="メイリオ" panose="020B0604030504040204" pitchFamily="50" charset="-128"/>
                <a:ea typeface="メイリオ" panose="020B0604030504040204" pitchFamily="50" charset="-128"/>
              </a:rPr>
              <a:t>千円</a:t>
            </a:r>
            <a:endParaRPr lang="ja-JP" altLang="en-US" sz="1662" dirty="0">
              <a:latin typeface="HGP創英角ｺﾞｼｯｸUB" pitchFamily="50" charset="-128"/>
              <a:ea typeface="HGP創英角ｺﾞｼｯｸUB" pitchFamily="50" charset="-128"/>
            </a:endParaRPr>
          </a:p>
        </p:txBody>
      </p:sp>
      <p:sp>
        <p:nvSpPr>
          <p:cNvPr id="3" name="角丸四角形 2"/>
          <p:cNvSpPr/>
          <p:nvPr/>
        </p:nvSpPr>
        <p:spPr>
          <a:xfrm>
            <a:off x="90919" y="1269343"/>
            <a:ext cx="1927599" cy="33234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844083" fontAlgn="base">
              <a:spcBef>
                <a:spcPct val="0"/>
              </a:spcBef>
              <a:spcAft>
                <a:spcPct val="0"/>
              </a:spcAft>
              <a:defRPr/>
            </a:pPr>
            <a:r>
              <a:rPr kumimoji="1" lang="ja-JP" altLang="en-US" sz="1662" dirty="0">
                <a:solidFill>
                  <a:prstClr val="black"/>
                </a:solidFill>
                <a:latin typeface="メイリオ" panose="020B0604030504040204" pitchFamily="50" charset="-128"/>
                <a:ea typeface="メイリオ" panose="020B0604030504040204" pitchFamily="50" charset="-128"/>
              </a:rPr>
              <a:t>既存予算</a:t>
            </a:r>
          </a:p>
        </p:txBody>
      </p:sp>
      <p:sp>
        <p:nvSpPr>
          <p:cNvPr id="35" name="角丸四角形 34"/>
          <p:cNvSpPr/>
          <p:nvPr/>
        </p:nvSpPr>
        <p:spPr>
          <a:xfrm>
            <a:off x="53364" y="1625287"/>
            <a:ext cx="4403995" cy="106350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844083" fontAlgn="base">
              <a:spcBef>
                <a:spcPct val="0"/>
              </a:spcBef>
              <a:spcAft>
                <a:spcPct val="0"/>
              </a:spcAft>
              <a:defRPr/>
            </a:pPr>
            <a:r>
              <a:rPr kumimoji="1" lang="ja-JP" altLang="en-US" sz="1292" dirty="0">
                <a:solidFill>
                  <a:prstClr val="black"/>
                </a:solidFill>
                <a:latin typeface="メイリオ" panose="020B0604030504040204" pitchFamily="50" charset="-128"/>
                <a:ea typeface="メイリオ" panose="020B0604030504040204" pitchFamily="50" charset="-128"/>
              </a:rPr>
              <a:t>①医療的ケア児等コーディネーター養成研修等事業</a:t>
            </a:r>
            <a:endParaRPr kumimoji="1" lang="en-US" altLang="ja-JP" sz="1292" dirty="0">
              <a:solidFill>
                <a:prstClr val="black"/>
              </a:solidFill>
              <a:latin typeface="メイリオ" panose="020B0604030504040204" pitchFamily="50" charset="-128"/>
              <a:ea typeface="メイリオ" panose="020B0604030504040204" pitchFamily="50" charset="-128"/>
            </a:endParaRPr>
          </a:p>
          <a:p>
            <a:pPr algn="ctr" defTabSz="844083" fontAlgn="base">
              <a:spcBef>
                <a:spcPct val="0"/>
              </a:spcBef>
              <a:spcAft>
                <a:spcPct val="0"/>
              </a:spcAft>
              <a:defRPr/>
            </a:pPr>
            <a:r>
              <a:rPr kumimoji="1" lang="ja-JP" altLang="en-US" sz="1477" dirty="0">
                <a:solidFill>
                  <a:prstClr val="black"/>
                </a:solidFill>
                <a:latin typeface="メイリオ" panose="020B0604030504040204" pitchFamily="50" charset="-128"/>
                <a:ea typeface="メイリオ" panose="020B0604030504040204" pitchFamily="50" charset="-128"/>
              </a:rPr>
              <a:t>（地域生活支援促進事業）</a:t>
            </a:r>
            <a:endParaRPr kumimoji="1" lang="en-US" altLang="ja-JP" sz="1477" dirty="0">
              <a:solidFill>
                <a:prstClr val="black"/>
              </a:solidFill>
              <a:latin typeface="メイリオ" panose="020B0604030504040204" pitchFamily="50" charset="-128"/>
              <a:ea typeface="メイリオ" panose="020B0604030504040204" pitchFamily="50" charset="-128"/>
            </a:endParaRPr>
          </a:p>
          <a:p>
            <a:pPr algn="ctr" defTabSz="844083" fontAlgn="base">
              <a:spcBef>
                <a:spcPct val="0"/>
              </a:spcBef>
              <a:spcAft>
                <a:spcPct val="0"/>
              </a:spcAft>
              <a:defRPr/>
            </a:pPr>
            <a:r>
              <a:rPr kumimoji="1" lang="ja-JP" altLang="en-US" sz="1477" dirty="0">
                <a:solidFill>
                  <a:prstClr val="black"/>
                </a:solidFill>
                <a:latin typeface="メイリオ" panose="020B0604030504040204" pitchFamily="50" charset="-128"/>
                <a:ea typeface="メイリオ" panose="020B0604030504040204" pitchFamily="50" charset="-128"/>
              </a:rPr>
              <a:t>（実施主体：都道府県・指定都市）</a:t>
            </a:r>
            <a:endParaRPr kumimoji="1" lang="en-US" altLang="ja-JP" sz="1477" dirty="0">
              <a:solidFill>
                <a:prstClr val="black"/>
              </a:solidFill>
              <a:latin typeface="メイリオ" panose="020B0604030504040204" pitchFamily="50" charset="-128"/>
              <a:ea typeface="メイリオ" panose="020B0604030504040204" pitchFamily="50" charset="-128"/>
            </a:endParaRPr>
          </a:p>
        </p:txBody>
      </p:sp>
      <p:sp>
        <p:nvSpPr>
          <p:cNvPr id="46" name="角丸四角形 45"/>
          <p:cNvSpPr/>
          <p:nvPr/>
        </p:nvSpPr>
        <p:spPr>
          <a:xfrm>
            <a:off x="69338" y="2821727"/>
            <a:ext cx="4388021" cy="126291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844083" fontAlgn="base">
              <a:spcBef>
                <a:spcPct val="0"/>
              </a:spcBef>
              <a:spcAft>
                <a:spcPct val="0"/>
              </a:spcAft>
              <a:defRPr/>
            </a:pPr>
            <a:endParaRPr kumimoji="1" lang="en-US" altLang="ja-JP" sz="1477" dirty="0">
              <a:solidFill>
                <a:prstClr val="black"/>
              </a:solidFill>
              <a:latin typeface="メイリオ" panose="020B0604030504040204" pitchFamily="50" charset="-128"/>
              <a:ea typeface="メイリオ" panose="020B0604030504040204" pitchFamily="50" charset="-128"/>
            </a:endParaRPr>
          </a:p>
          <a:p>
            <a:pPr algn="ctr" defTabSz="844083" fontAlgn="base">
              <a:spcBef>
                <a:spcPct val="0"/>
              </a:spcBef>
              <a:spcAft>
                <a:spcPct val="0"/>
              </a:spcAft>
              <a:defRPr/>
            </a:pPr>
            <a:r>
              <a:rPr kumimoji="1" lang="ja-JP" altLang="en-US" sz="1477" dirty="0">
                <a:solidFill>
                  <a:prstClr val="black"/>
                </a:solidFill>
                <a:latin typeface="メイリオ" panose="020B0604030504040204" pitchFamily="50" charset="-128"/>
                <a:ea typeface="メイリオ" panose="020B0604030504040204" pitchFamily="50" charset="-128"/>
              </a:rPr>
              <a:t>②医療的ケア児支援促進モデル事業</a:t>
            </a:r>
            <a:endParaRPr kumimoji="1" lang="en-US" altLang="ja-JP" sz="1477" dirty="0">
              <a:solidFill>
                <a:prstClr val="black"/>
              </a:solidFill>
              <a:latin typeface="メイリオ" panose="020B0604030504040204" pitchFamily="50" charset="-128"/>
              <a:ea typeface="メイリオ" panose="020B0604030504040204" pitchFamily="50" charset="-128"/>
            </a:endParaRPr>
          </a:p>
          <a:p>
            <a:pPr algn="ctr" defTabSz="844083" fontAlgn="base">
              <a:spcBef>
                <a:spcPct val="0"/>
              </a:spcBef>
              <a:spcAft>
                <a:spcPct val="0"/>
              </a:spcAft>
              <a:defRPr/>
            </a:pPr>
            <a:r>
              <a:rPr kumimoji="1" lang="ja-JP" altLang="en-US" sz="1477" dirty="0">
                <a:solidFill>
                  <a:prstClr val="black"/>
                </a:solidFill>
                <a:latin typeface="メイリオ" panose="020B0604030504040204" pitchFamily="50" charset="-128"/>
                <a:ea typeface="メイリオ" panose="020B0604030504040204" pitchFamily="50" charset="-128"/>
              </a:rPr>
              <a:t>（児童保護費等補助金）</a:t>
            </a:r>
            <a:endParaRPr kumimoji="1" lang="en-US" altLang="ja-JP" sz="1477" dirty="0">
              <a:solidFill>
                <a:prstClr val="black"/>
              </a:solidFill>
              <a:latin typeface="メイリオ" panose="020B0604030504040204" pitchFamily="50" charset="-128"/>
              <a:ea typeface="メイリオ" panose="020B0604030504040204" pitchFamily="50" charset="-128"/>
            </a:endParaRPr>
          </a:p>
          <a:p>
            <a:pPr algn="ctr" defTabSz="844083" fontAlgn="base">
              <a:spcBef>
                <a:spcPct val="0"/>
              </a:spcBef>
              <a:spcAft>
                <a:spcPct val="0"/>
              </a:spcAft>
              <a:defRPr/>
            </a:pPr>
            <a:r>
              <a:rPr kumimoji="1" lang="ja-JP" altLang="en-US" sz="1477" dirty="0">
                <a:solidFill>
                  <a:prstClr val="black"/>
                </a:solidFill>
                <a:latin typeface="メイリオ" panose="020B0604030504040204" pitchFamily="50" charset="-128"/>
                <a:ea typeface="メイリオ" panose="020B0604030504040204" pitchFamily="50" charset="-128"/>
              </a:rPr>
              <a:t>（実施主体：都道府県・市町村）</a:t>
            </a:r>
            <a:endParaRPr kumimoji="1" lang="en-US" altLang="ja-JP" sz="1477" dirty="0">
              <a:solidFill>
                <a:prstClr val="black"/>
              </a:solidFill>
              <a:latin typeface="メイリオ" panose="020B0604030504040204" pitchFamily="50" charset="-128"/>
              <a:ea typeface="メイリオ" panose="020B0604030504040204" pitchFamily="50" charset="-128"/>
            </a:endParaRPr>
          </a:p>
          <a:p>
            <a:pPr algn="ctr" defTabSz="844083" fontAlgn="base">
              <a:spcBef>
                <a:spcPct val="0"/>
              </a:spcBef>
              <a:spcAft>
                <a:spcPct val="0"/>
              </a:spcAft>
              <a:defRPr/>
            </a:pPr>
            <a:endParaRPr kumimoji="1" lang="ja-JP" altLang="en-US" sz="1477" dirty="0">
              <a:solidFill>
                <a:prstClr val="black"/>
              </a:solidFill>
              <a:latin typeface="メイリオ" panose="020B0604030504040204" pitchFamily="50" charset="-128"/>
              <a:ea typeface="メイリオ" panose="020B0604030504040204" pitchFamily="50" charset="-128"/>
            </a:endParaRPr>
          </a:p>
        </p:txBody>
      </p:sp>
      <p:sp>
        <p:nvSpPr>
          <p:cNvPr id="47" name="角丸四角形 46"/>
          <p:cNvSpPr/>
          <p:nvPr/>
        </p:nvSpPr>
        <p:spPr>
          <a:xfrm>
            <a:off x="111771" y="4426616"/>
            <a:ext cx="2259943" cy="33234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844083" fontAlgn="base">
              <a:spcBef>
                <a:spcPct val="0"/>
              </a:spcBef>
              <a:spcAft>
                <a:spcPct val="0"/>
              </a:spcAft>
              <a:defRPr/>
            </a:pPr>
            <a:r>
              <a:rPr kumimoji="1" lang="ja-JP" altLang="en-US" sz="1662" dirty="0">
                <a:solidFill>
                  <a:prstClr val="black"/>
                </a:solidFill>
                <a:latin typeface="メイリオ" panose="020B0604030504040204" pitchFamily="50" charset="-128"/>
                <a:ea typeface="メイリオ" panose="020B0604030504040204" pitchFamily="50" charset="-128"/>
              </a:rPr>
              <a:t>平成</a:t>
            </a:r>
            <a:r>
              <a:rPr kumimoji="1" lang="en-US" altLang="ja-JP" sz="1662" dirty="0">
                <a:solidFill>
                  <a:prstClr val="black"/>
                </a:solidFill>
                <a:latin typeface="メイリオ" panose="020B0604030504040204" pitchFamily="50" charset="-128"/>
                <a:ea typeface="メイリオ" panose="020B0604030504040204" pitchFamily="50" charset="-128"/>
              </a:rPr>
              <a:t>31</a:t>
            </a:r>
            <a:r>
              <a:rPr kumimoji="1" lang="ja-JP" altLang="en-US" sz="1662" dirty="0">
                <a:solidFill>
                  <a:prstClr val="black"/>
                </a:solidFill>
                <a:latin typeface="メイリオ" panose="020B0604030504040204" pitchFamily="50" charset="-128"/>
                <a:ea typeface="メイリオ" panose="020B0604030504040204" pitchFamily="50" charset="-128"/>
              </a:rPr>
              <a:t>年度概算要求</a:t>
            </a:r>
          </a:p>
        </p:txBody>
      </p:sp>
      <p:sp>
        <p:nvSpPr>
          <p:cNvPr id="48" name="角丸四角形 47"/>
          <p:cNvSpPr/>
          <p:nvPr/>
        </p:nvSpPr>
        <p:spPr>
          <a:xfrm>
            <a:off x="51464" y="4775430"/>
            <a:ext cx="4442530" cy="150268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844083" fontAlgn="base">
              <a:spcBef>
                <a:spcPct val="0"/>
              </a:spcBef>
              <a:spcAft>
                <a:spcPct val="0"/>
              </a:spcAft>
              <a:defRPr/>
            </a:pPr>
            <a:r>
              <a:rPr kumimoji="1" lang="ja-JP" altLang="en-US" sz="1292" dirty="0">
                <a:solidFill>
                  <a:prstClr val="black"/>
                </a:solidFill>
                <a:latin typeface="メイリオ" panose="020B0604030504040204" pitchFamily="50" charset="-128"/>
                <a:ea typeface="メイリオ" panose="020B0604030504040204" pitchFamily="50" charset="-128"/>
              </a:rPr>
              <a:t>③家庭・教育・福祉連携推進事業（仮称）</a:t>
            </a:r>
            <a:endParaRPr kumimoji="1" lang="en-US" altLang="ja-JP" sz="1292" dirty="0">
              <a:solidFill>
                <a:prstClr val="black"/>
              </a:solidFill>
              <a:latin typeface="メイリオ" panose="020B0604030504040204" pitchFamily="50" charset="-128"/>
              <a:ea typeface="メイリオ" panose="020B0604030504040204" pitchFamily="50" charset="-128"/>
            </a:endParaRPr>
          </a:p>
          <a:p>
            <a:pPr algn="ctr" defTabSz="844083" fontAlgn="base">
              <a:spcBef>
                <a:spcPct val="0"/>
              </a:spcBef>
              <a:spcAft>
                <a:spcPct val="0"/>
              </a:spcAft>
              <a:defRPr/>
            </a:pPr>
            <a:r>
              <a:rPr kumimoji="1" lang="ja-JP" altLang="en-US" sz="1292" dirty="0">
                <a:solidFill>
                  <a:prstClr val="black"/>
                </a:solidFill>
                <a:latin typeface="メイリオ" panose="020B0604030504040204" pitchFamily="50" charset="-128"/>
                <a:ea typeface="メイリオ" panose="020B0604030504040204" pitchFamily="50" charset="-128"/>
              </a:rPr>
              <a:t>における医療的ケア児等コーディネーターの配置</a:t>
            </a:r>
            <a:endParaRPr kumimoji="1" lang="en-US" altLang="ja-JP" sz="1292" dirty="0">
              <a:solidFill>
                <a:prstClr val="black"/>
              </a:solidFill>
              <a:latin typeface="メイリオ" panose="020B0604030504040204" pitchFamily="50" charset="-128"/>
              <a:ea typeface="メイリオ" panose="020B0604030504040204" pitchFamily="50" charset="-128"/>
            </a:endParaRPr>
          </a:p>
          <a:p>
            <a:pPr algn="ctr" defTabSz="844083" fontAlgn="base">
              <a:spcBef>
                <a:spcPct val="0"/>
              </a:spcBef>
              <a:spcAft>
                <a:spcPct val="0"/>
              </a:spcAft>
              <a:defRPr/>
            </a:pPr>
            <a:r>
              <a:rPr kumimoji="1" lang="ja-JP" altLang="en-US" sz="1477" dirty="0">
                <a:solidFill>
                  <a:prstClr val="black"/>
                </a:solidFill>
                <a:latin typeface="メイリオ" panose="020B0604030504040204" pitchFamily="50" charset="-128"/>
                <a:ea typeface="メイリオ" panose="020B0604030504040204" pitchFamily="50" charset="-128"/>
              </a:rPr>
              <a:t>（地域生活支援事業）</a:t>
            </a:r>
            <a:endParaRPr kumimoji="1" lang="en-US" altLang="ja-JP" sz="1477" dirty="0">
              <a:solidFill>
                <a:prstClr val="black"/>
              </a:solidFill>
              <a:latin typeface="メイリオ" panose="020B0604030504040204" pitchFamily="50" charset="-128"/>
              <a:ea typeface="メイリオ" panose="020B0604030504040204" pitchFamily="50" charset="-128"/>
            </a:endParaRPr>
          </a:p>
          <a:p>
            <a:pPr algn="ctr" defTabSz="844083" fontAlgn="base">
              <a:spcBef>
                <a:spcPct val="0"/>
              </a:spcBef>
              <a:spcAft>
                <a:spcPct val="0"/>
              </a:spcAft>
              <a:defRPr/>
            </a:pPr>
            <a:r>
              <a:rPr kumimoji="1" lang="ja-JP" altLang="en-US" sz="1477" dirty="0">
                <a:solidFill>
                  <a:prstClr val="black"/>
                </a:solidFill>
                <a:latin typeface="メイリオ" panose="020B0604030504040204" pitchFamily="50" charset="-128"/>
                <a:ea typeface="メイリオ" panose="020B0604030504040204" pitchFamily="50" charset="-128"/>
              </a:rPr>
              <a:t>（実施主体：市町村）</a:t>
            </a:r>
            <a:endParaRPr kumimoji="1" lang="en-US" altLang="ja-JP" sz="1477" dirty="0">
              <a:solidFill>
                <a:prstClr val="black"/>
              </a:solidFill>
              <a:latin typeface="メイリオ" panose="020B0604030504040204" pitchFamily="50" charset="-128"/>
              <a:ea typeface="メイリオ" panose="020B0604030504040204" pitchFamily="50" charset="-128"/>
            </a:endParaRPr>
          </a:p>
        </p:txBody>
      </p:sp>
      <p:sp>
        <p:nvSpPr>
          <p:cNvPr id="8" name="右矢印 7"/>
          <p:cNvSpPr/>
          <p:nvPr/>
        </p:nvSpPr>
        <p:spPr>
          <a:xfrm>
            <a:off x="4638933" y="2665022"/>
            <a:ext cx="531751" cy="1794661"/>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844083" fontAlgn="base">
              <a:spcBef>
                <a:spcPct val="0"/>
              </a:spcBef>
              <a:spcAft>
                <a:spcPct val="0"/>
              </a:spcAft>
              <a:defRPr/>
            </a:pPr>
            <a:endParaRPr kumimoji="1" lang="ja-JP" altLang="en-US" sz="1662">
              <a:solidFill>
                <a:prstClr val="white"/>
              </a:solidFill>
              <a:latin typeface="メイリオ" panose="020B0604030504040204" pitchFamily="50" charset="-128"/>
              <a:ea typeface="メイリオ" panose="020B0604030504040204" pitchFamily="50" charset="-128"/>
            </a:endParaRPr>
          </a:p>
        </p:txBody>
      </p:sp>
      <p:sp>
        <p:nvSpPr>
          <p:cNvPr id="11" name="右大かっこ 10"/>
          <p:cNvSpPr/>
          <p:nvPr/>
        </p:nvSpPr>
        <p:spPr>
          <a:xfrm>
            <a:off x="4285736" y="1542775"/>
            <a:ext cx="330879" cy="4975533"/>
          </a:xfrm>
          <a:prstGeom prst="rightBracket">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defTabSz="844083" fontAlgn="base">
              <a:spcBef>
                <a:spcPct val="0"/>
              </a:spcBef>
              <a:spcAft>
                <a:spcPct val="0"/>
              </a:spcAft>
              <a:defRPr/>
            </a:pPr>
            <a:endParaRPr kumimoji="1" lang="ja-JP" altLang="en-US" sz="1662">
              <a:solidFill>
                <a:prstClr val="black"/>
              </a:solidFill>
              <a:latin typeface="メイリオ" panose="020B0604030504040204" pitchFamily="50" charset="-128"/>
              <a:ea typeface="メイリオ" panose="020B0604030504040204" pitchFamily="50" charset="-128"/>
            </a:endParaRPr>
          </a:p>
        </p:txBody>
      </p:sp>
      <p:sp>
        <p:nvSpPr>
          <p:cNvPr id="49" name="角丸四角形 48"/>
          <p:cNvSpPr/>
          <p:nvPr/>
        </p:nvSpPr>
        <p:spPr>
          <a:xfrm>
            <a:off x="5865464" y="1307236"/>
            <a:ext cx="2495916" cy="33234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844083" fontAlgn="base">
              <a:spcBef>
                <a:spcPct val="0"/>
              </a:spcBef>
              <a:spcAft>
                <a:spcPct val="0"/>
              </a:spcAft>
              <a:defRPr/>
            </a:pPr>
            <a:r>
              <a:rPr kumimoji="1" lang="ja-JP" altLang="en-US" sz="1662" dirty="0">
                <a:solidFill>
                  <a:prstClr val="black"/>
                </a:solidFill>
                <a:latin typeface="メイリオ" panose="020B0604030504040204" pitchFamily="50" charset="-128"/>
                <a:ea typeface="メイリオ" panose="020B0604030504040204" pitchFamily="50" charset="-128"/>
              </a:rPr>
              <a:t>平成</a:t>
            </a:r>
            <a:r>
              <a:rPr kumimoji="1" lang="en-US" altLang="ja-JP" sz="1662" dirty="0">
                <a:solidFill>
                  <a:prstClr val="black"/>
                </a:solidFill>
                <a:latin typeface="メイリオ" panose="020B0604030504040204" pitchFamily="50" charset="-128"/>
                <a:ea typeface="メイリオ" panose="020B0604030504040204" pitchFamily="50" charset="-128"/>
              </a:rPr>
              <a:t>31</a:t>
            </a:r>
            <a:r>
              <a:rPr kumimoji="1" lang="ja-JP" altLang="en-US" sz="1662" dirty="0">
                <a:solidFill>
                  <a:prstClr val="black"/>
                </a:solidFill>
                <a:latin typeface="メイリオ" panose="020B0604030504040204" pitchFamily="50" charset="-128"/>
                <a:ea typeface="メイリオ" panose="020B0604030504040204" pitchFamily="50" charset="-128"/>
              </a:rPr>
              <a:t>年度予算</a:t>
            </a:r>
          </a:p>
        </p:txBody>
      </p:sp>
      <p:sp>
        <p:nvSpPr>
          <p:cNvPr id="50" name="角丸四角形 49"/>
          <p:cNvSpPr/>
          <p:nvPr/>
        </p:nvSpPr>
        <p:spPr>
          <a:xfrm>
            <a:off x="5193001" y="1639582"/>
            <a:ext cx="3840842" cy="4781918"/>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algn="ctr" defTabSz="844083" fontAlgn="base">
              <a:spcBef>
                <a:spcPct val="0"/>
              </a:spcBef>
              <a:spcAft>
                <a:spcPct val="0"/>
              </a:spcAft>
              <a:defRPr/>
            </a:pPr>
            <a:r>
              <a:rPr kumimoji="1" lang="ja-JP" altLang="en-US" sz="1477" dirty="0">
                <a:solidFill>
                  <a:prstClr val="black"/>
                </a:solidFill>
                <a:latin typeface="メイリオ" panose="020B0604030504040204" pitchFamily="50" charset="-128"/>
                <a:ea typeface="メイリオ" panose="020B0604030504040204" pitchFamily="50" charset="-128"/>
              </a:rPr>
              <a:t>医療的ケア児等総合支援事業</a:t>
            </a:r>
            <a:endParaRPr kumimoji="1" lang="en-US" altLang="ja-JP" sz="1477" dirty="0">
              <a:solidFill>
                <a:prstClr val="black"/>
              </a:solidFill>
              <a:latin typeface="メイリオ" panose="020B0604030504040204" pitchFamily="50" charset="-128"/>
              <a:ea typeface="メイリオ" panose="020B0604030504040204" pitchFamily="50" charset="-128"/>
            </a:endParaRPr>
          </a:p>
          <a:p>
            <a:pPr algn="ctr" defTabSz="844083" fontAlgn="base">
              <a:spcBef>
                <a:spcPct val="0"/>
              </a:spcBef>
              <a:spcAft>
                <a:spcPct val="0"/>
              </a:spcAft>
              <a:defRPr/>
            </a:pPr>
            <a:r>
              <a:rPr kumimoji="1" lang="ja-JP" altLang="en-US" sz="1477" dirty="0">
                <a:solidFill>
                  <a:prstClr val="black"/>
                </a:solidFill>
                <a:latin typeface="メイリオ" panose="020B0604030504040204" pitchFamily="50" charset="-128"/>
                <a:ea typeface="メイリオ" panose="020B0604030504040204" pitchFamily="50" charset="-128"/>
              </a:rPr>
              <a:t>（地域生活支援促進事業）</a:t>
            </a:r>
            <a:endParaRPr kumimoji="1" lang="en-US" altLang="ja-JP" sz="1477" dirty="0">
              <a:solidFill>
                <a:prstClr val="black"/>
              </a:solidFill>
              <a:latin typeface="メイリオ" panose="020B0604030504040204" pitchFamily="50" charset="-128"/>
              <a:ea typeface="メイリオ" panose="020B0604030504040204" pitchFamily="50" charset="-128"/>
            </a:endParaRPr>
          </a:p>
          <a:p>
            <a:pPr algn="ctr" defTabSz="844083" fontAlgn="base">
              <a:spcBef>
                <a:spcPct val="0"/>
              </a:spcBef>
              <a:spcAft>
                <a:spcPct val="0"/>
              </a:spcAft>
              <a:defRPr/>
            </a:pPr>
            <a:r>
              <a:rPr kumimoji="1" lang="ja-JP" altLang="en-US" sz="1477" dirty="0">
                <a:solidFill>
                  <a:prstClr val="black"/>
                </a:solidFill>
                <a:latin typeface="メイリオ" panose="020B0604030504040204" pitchFamily="50" charset="-128"/>
                <a:ea typeface="メイリオ" panose="020B0604030504040204" pitchFamily="50" charset="-128"/>
              </a:rPr>
              <a:t>（実施主体：都道府県・市町村）</a:t>
            </a:r>
            <a:endParaRPr kumimoji="1" lang="en-US" altLang="ja-JP" sz="1477" dirty="0">
              <a:solidFill>
                <a:prstClr val="black"/>
              </a:solidFill>
              <a:latin typeface="メイリオ" panose="020B0604030504040204" pitchFamily="50" charset="-128"/>
              <a:ea typeface="メイリオ" panose="020B0604030504040204" pitchFamily="50" charset="-128"/>
            </a:endParaRPr>
          </a:p>
          <a:p>
            <a:pPr algn="ctr" defTabSz="844083" fontAlgn="base">
              <a:spcBef>
                <a:spcPct val="0"/>
              </a:spcBef>
              <a:spcAft>
                <a:spcPct val="0"/>
              </a:spcAft>
              <a:defRPr/>
            </a:pPr>
            <a:endParaRPr kumimoji="1" lang="en-US" altLang="ja-JP" sz="1477" dirty="0">
              <a:solidFill>
                <a:prstClr val="black"/>
              </a:solidFill>
              <a:latin typeface="メイリオ" panose="020B0604030504040204" pitchFamily="50" charset="-128"/>
              <a:ea typeface="メイリオ" panose="020B0604030504040204" pitchFamily="50" charset="-128"/>
            </a:endParaRPr>
          </a:p>
          <a:p>
            <a:pPr defTabSz="844083" fontAlgn="base">
              <a:spcBef>
                <a:spcPct val="0"/>
              </a:spcBef>
              <a:spcAft>
                <a:spcPct val="0"/>
              </a:spcAft>
              <a:defRPr/>
            </a:pPr>
            <a:r>
              <a:rPr kumimoji="1" lang="ja-JP" altLang="en-US" sz="1477" dirty="0">
                <a:solidFill>
                  <a:prstClr val="black"/>
                </a:solidFill>
                <a:latin typeface="メイリオ" panose="020B0604030504040204" pitchFamily="50" charset="-128"/>
                <a:ea typeface="メイリオ" panose="020B0604030504040204" pitchFamily="50" charset="-128"/>
              </a:rPr>
              <a:t>　</a:t>
            </a:r>
            <a:r>
              <a:rPr kumimoji="1" lang="ja-JP" altLang="en-US" sz="1108" dirty="0">
                <a:solidFill>
                  <a:prstClr val="black"/>
                </a:solidFill>
                <a:latin typeface="メイリオ" panose="020B0604030504040204" pitchFamily="50" charset="-128"/>
                <a:ea typeface="メイリオ" panose="020B0604030504040204" pitchFamily="50" charset="-128"/>
              </a:rPr>
              <a:t>医療的ケア児等総合支援事業は、医療的ケア児とその家族の地域生活を支えるための総合的な支援を促進する。なお、医療的ケア児等コーディネーターは、医療、福祉、教育等の関係機関をつなぐ等の役割を担う。</a:t>
            </a:r>
            <a:endParaRPr kumimoji="1" lang="en-US" altLang="ja-JP" sz="1108" dirty="0">
              <a:solidFill>
                <a:prstClr val="black"/>
              </a:solidFill>
              <a:latin typeface="メイリオ" panose="020B0604030504040204" pitchFamily="50" charset="-128"/>
              <a:ea typeface="メイリオ" panose="020B0604030504040204" pitchFamily="50" charset="-128"/>
            </a:endParaRPr>
          </a:p>
          <a:p>
            <a:pPr defTabSz="844083" fontAlgn="base">
              <a:spcBef>
                <a:spcPct val="0"/>
              </a:spcBef>
              <a:spcAft>
                <a:spcPct val="0"/>
              </a:spcAft>
              <a:defRPr/>
            </a:pPr>
            <a:endParaRPr kumimoji="1" lang="en-US" altLang="ja-JP" sz="1477" dirty="0">
              <a:solidFill>
                <a:prstClr val="black"/>
              </a:solidFill>
              <a:latin typeface="メイリオ" panose="020B0604030504040204" pitchFamily="50" charset="-128"/>
              <a:ea typeface="メイリオ" panose="020B0604030504040204" pitchFamily="50" charset="-128"/>
            </a:endParaRPr>
          </a:p>
          <a:p>
            <a:pPr defTabSz="844083" fontAlgn="base">
              <a:spcBef>
                <a:spcPct val="0"/>
              </a:spcBef>
              <a:spcAft>
                <a:spcPct val="0"/>
              </a:spcAft>
              <a:defRPr/>
            </a:pPr>
            <a:r>
              <a:rPr kumimoji="1" lang="ja-JP" altLang="en-US" sz="1292" dirty="0">
                <a:solidFill>
                  <a:prstClr val="black"/>
                </a:solidFill>
                <a:latin typeface="メイリオ" panose="020B0604030504040204" pitchFamily="50" charset="-128"/>
                <a:ea typeface="メイリオ" panose="020B0604030504040204" pitchFamily="50" charset="-128"/>
              </a:rPr>
              <a:t>（事業内容）</a:t>
            </a:r>
            <a:endParaRPr kumimoji="1" lang="en-US" altLang="ja-JP" sz="1292" dirty="0">
              <a:solidFill>
                <a:prstClr val="black"/>
              </a:solidFill>
              <a:latin typeface="メイリオ" panose="020B0604030504040204" pitchFamily="50" charset="-128"/>
              <a:ea typeface="メイリオ" panose="020B0604030504040204" pitchFamily="50" charset="-128"/>
            </a:endParaRPr>
          </a:p>
          <a:p>
            <a:pPr defTabSz="844083" fontAlgn="base">
              <a:spcBef>
                <a:spcPct val="0"/>
              </a:spcBef>
              <a:spcAft>
                <a:spcPct val="0"/>
              </a:spcAft>
              <a:defRPr/>
            </a:pPr>
            <a:r>
              <a:rPr kumimoji="1" lang="ja-JP" altLang="en-US" sz="1292" dirty="0">
                <a:solidFill>
                  <a:prstClr val="black"/>
                </a:solidFill>
                <a:latin typeface="メイリオ" panose="020B0604030504040204" pitchFamily="50" charset="-128"/>
                <a:ea typeface="メイリオ" panose="020B0604030504040204" pitchFamily="50" charset="-128"/>
              </a:rPr>
              <a:t>〇医療的ケア児等コーディネーターの養　</a:t>
            </a:r>
            <a:endParaRPr kumimoji="1" lang="en-US" altLang="ja-JP" sz="1292" dirty="0">
              <a:solidFill>
                <a:prstClr val="black"/>
              </a:solidFill>
              <a:latin typeface="メイリオ" panose="020B0604030504040204" pitchFamily="50" charset="-128"/>
              <a:ea typeface="メイリオ" panose="020B0604030504040204" pitchFamily="50" charset="-128"/>
            </a:endParaRPr>
          </a:p>
          <a:p>
            <a:pPr defTabSz="844083" fontAlgn="base">
              <a:spcBef>
                <a:spcPct val="0"/>
              </a:spcBef>
              <a:spcAft>
                <a:spcPct val="0"/>
              </a:spcAft>
              <a:defRPr/>
            </a:pPr>
            <a:r>
              <a:rPr kumimoji="1" lang="ja-JP" altLang="en-US" sz="1292" dirty="0">
                <a:solidFill>
                  <a:prstClr val="black"/>
                </a:solidFill>
                <a:latin typeface="メイリオ" panose="020B0604030504040204" pitchFamily="50" charset="-128"/>
                <a:ea typeface="メイリオ" panose="020B0604030504040204" pitchFamily="50" charset="-128"/>
              </a:rPr>
              <a:t>　成研修の実施①</a:t>
            </a:r>
            <a:endParaRPr kumimoji="1" lang="en-US" altLang="ja-JP" sz="1292" dirty="0">
              <a:solidFill>
                <a:prstClr val="black"/>
              </a:solidFill>
              <a:latin typeface="メイリオ" panose="020B0604030504040204" pitchFamily="50" charset="-128"/>
              <a:ea typeface="メイリオ" panose="020B0604030504040204" pitchFamily="50" charset="-128"/>
            </a:endParaRPr>
          </a:p>
          <a:p>
            <a:pPr defTabSz="844083" fontAlgn="base">
              <a:spcBef>
                <a:spcPct val="0"/>
              </a:spcBef>
              <a:spcAft>
                <a:spcPct val="0"/>
              </a:spcAft>
              <a:defRPr/>
            </a:pPr>
            <a:r>
              <a:rPr kumimoji="1" lang="ja-JP" altLang="en-US" sz="1292" dirty="0">
                <a:solidFill>
                  <a:prstClr val="black"/>
                </a:solidFill>
                <a:latin typeface="メイリオ" panose="020B0604030504040204" pitchFamily="50" charset="-128"/>
                <a:ea typeface="メイリオ" panose="020B0604030504040204" pitchFamily="50" charset="-128"/>
              </a:rPr>
              <a:t>〇医療的ケア児等コーディネーターの配置③</a:t>
            </a:r>
            <a:endParaRPr kumimoji="1" lang="en-US" altLang="ja-JP" sz="1292" dirty="0">
              <a:solidFill>
                <a:prstClr val="black"/>
              </a:solidFill>
              <a:latin typeface="メイリオ" panose="020B0604030504040204" pitchFamily="50" charset="-128"/>
              <a:ea typeface="メイリオ" panose="020B0604030504040204" pitchFamily="50" charset="-128"/>
            </a:endParaRPr>
          </a:p>
          <a:p>
            <a:pPr defTabSz="844083" fontAlgn="base">
              <a:spcBef>
                <a:spcPct val="0"/>
              </a:spcBef>
              <a:spcAft>
                <a:spcPct val="0"/>
              </a:spcAft>
              <a:defRPr/>
            </a:pPr>
            <a:r>
              <a:rPr kumimoji="1" lang="ja-JP" altLang="en-US" sz="1292" dirty="0">
                <a:solidFill>
                  <a:prstClr val="black"/>
                </a:solidFill>
                <a:latin typeface="メイリオ" panose="020B0604030504040204" pitchFamily="50" charset="-128"/>
                <a:ea typeface="メイリオ" panose="020B0604030504040204" pitchFamily="50" charset="-128"/>
              </a:rPr>
              <a:t>〇医療的ケア児等の支援者養成研修の実施①</a:t>
            </a:r>
            <a:endParaRPr kumimoji="1" lang="en-US" altLang="ja-JP" sz="1292" dirty="0">
              <a:solidFill>
                <a:prstClr val="black"/>
              </a:solidFill>
              <a:latin typeface="メイリオ" panose="020B0604030504040204" pitchFamily="50" charset="-128"/>
              <a:ea typeface="メイリオ" panose="020B0604030504040204" pitchFamily="50" charset="-128"/>
            </a:endParaRPr>
          </a:p>
          <a:p>
            <a:pPr defTabSz="844083" fontAlgn="base">
              <a:spcBef>
                <a:spcPct val="0"/>
              </a:spcBef>
              <a:spcAft>
                <a:spcPct val="0"/>
              </a:spcAft>
              <a:defRPr/>
            </a:pPr>
            <a:r>
              <a:rPr kumimoji="1" lang="ja-JP" altLang="en-US" sz="1292" dirty="0">
                <a:solidFill>
                  <a:prstClr val="black"/>
                </a:solidFill>
                <a:latin typeface="メイリオ" panose="020B0604030504040204" pitchFamily="50" charset="-128"/>
                <a:ea typeface="メイリオ" panose="020B0604030504040204" pitchFamily="50" charset="-128"/>
              </a:rPr>
              <a:t>〇医療的ケア児に係る協議の場の設置①</a:t>
            </a:r>
            <a:endParaRPr kumimoji="1" lang="en-US" altLang="ja-JP" sz="1292" dirty="0">
              <a:solidFill>
                <a:prstClr val="black"/>
              </a:solidFill>
              <a:latin typeface="メイリオ" panose="020B0604030504040204" pitchFamily="50" charset="-128"/>
              <a:ea typeface="メイリオ" panose="020B0604030504040204" pitchFamily="50" charset="-128"/>
            </a:endParaRPr>
          </a:p>
          <a:p>
            <a:pPr defTabSz="844083" fontAlgn="base">
              <a:spcBef>
                <a:spcPct val="0"/>
              </a:spcBef>
              <a:spcAft>
                <a:spcPct val="0"/>
              </a:spcAft>
              <a:defRPr/>
            </a:pPr>
            <a:r>
              <a:rPr kumimoji="1" lang="ja-JP" altLang="en-US" sz="1292" dirty="0">
                <a:solidFill>
                  <a:prstClr val="black"/>
                </a:solidFill>
                <a:latin typeface="メイリオ" panose="020B0604030504040204" pitchFamily="50" charset="-128"/>
                <a:ea typeface="メイリオ" panose="020B0604030504040204" pitchFamily="50" charset="-128"/>
              </a:rPr>
              <a:t>〇併行通園の促進②</a:t>
            </a:r>
            <a:endParaRPr kumimoji="1" lang="en-US" altLang="ja-JP" sz="1292" dirty="0">
              <a:solidFill>
                <a:prstClr val="black"/>
              </a:solidFill>
              <a:latin typeface="メイリオ" panose="020B0604030504040204" pitchFamily="50" charset="-128"/>
              <a:ea typeface="メイリオ" panose="020B0604030504040204" pitchFamily="50" charset="-128"/>
            </a:endParaRPr>
          </a:p>
          <a:p>
            <a:pPr defTabSz="844083" fontAlgn="base">
              <a:spcBef>
                <a:spcPct val="0"/>
              </a:spcBef>
              <a:spcAft>
                <a:spcPct val="0"/>
              </a:spcAft>
              <a:defRPr/>
            </a:pPr>
            <a:r>
              <a:rPr kumimoji="1" lang="ja-JP" altLang="en-US" sz="1292" dirty="0">
                <a:solidFill>
                  <a:prstClr val="black"/>
                </a:solidFill>
                <a:latin typeface="メイリオ" panose="020B0604030504040204" pitchFamily="50" charset="-128"/>
                <a:ea typeface="メイリオ" panose="020B0604030504040204" pitchFamily="50" charset="-128"/>
              </a:rPr>
              <a:t>〇医療的ケア児の日中活動の促進②</a:t>
            </a:r>
            <a:endParaRPr kumimoji="1" lang="en-US" altLang="ja-JP" sz="1292" dirty="0">
              <a:solidFill>
                <a:prstClr val="black"/>
              </a:solidFill>
              <a:latin typeface="メイリオ" panose="020B0604030504040204" pitchFamily="50" charset="-128"/>
              <a:ea typeface="メイリオ" panose="020B0604030504040204" pitchFamily="50" charset="-128"/>
            </a:endParaRPr>
          </a:p>
          <a:p>
            <a:pPr defTabSz="844083" fontAlgn="base">
              <a:spcBef>
                <a:spcPct val="0"/>
              </a:spcBef>
              <a:spcAft>
                <a:spcPct val="0"/>
              </a:spcAft>
              <a:defRPr/>
            </a:pPr>
            <a:r>
              <a:rPr kumimoji="1" lang="ja-JP" altLang="en-US" sz="1292" dirty="0">
                <a:solidFill>
                  <a:prstClr val="black"/>
                </a:solidFill>
                <a:latin typeface="メイリオ" panose="020B0604030504040204" pitchFamily="50" charset="-128"/>
                <a:ea typeface="メイリオ" panose="020B0604030504040204" pitchFamily="50" charset="-128"/>
              </a:rPr>
              <a:t>（障害福祉サービスを除く）</a:t>
            </a:r>
          </a:p>
          <a:p>
            <a:pPr defTabSz="844083" fontAlgn="base">
              <a:spcBef>
                <a:spcPct val="0"/>
              </a:spcBef>
              <a:spcAft>
                <a:spcPct val="0"/>
              </a:spcAft>
              <a:defRPr/>
            </a:pPr>
            <a:endParaRPr kumimoji="1" lang="ja-JP" altLang="en-US" sz="1292" dirty="0">
              <a:solidFill>
                <a:prstClr val="black"/>
              </a:solidFill>
              <a:latin typeface="Calibri"/>
              <a:ea typeface="ＭＳ Ｐゴシック" panose="020B0600070205080204" pitchFamily="50" charset="-128"/>
            </a:endParaRPr>
          </a:p>
          <a:p>
            <a:pPr defTabSz="844083" fontAlgn="base">
              <a:spcBef>
                <a:spcPct val="0"/>
              </a:spcBef>
              <a:spcAft>
                <a:spcPct val="0"/>
              </a:spcAft>
              <a:defRPr/>
            </a:pPr>
            <a:endParaRPr kumimoji="1" lang="ja-JP" altLang="en-US" sz="1292" dirty="0">
              <a:solidFill>
                <a:prstClr val="black"/>
              </a:solidFill>
              <a:latin typeface="メイリオ" panose="020B0604030504040204" pitchFamily="50" charset="-128"/>
              <a:ea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2ADEAB0B-3364-414D-832E-F3CDA843F507}" type="slidenum">
              <a:rPr kumimoji="1" lang="ja-JP" altLang="en-US" smtClean="0"/>
              <a:t>123</a:t>
            </a:fld>
            <a:endParaRPr kumimoji="1" lang="ja-JP" altLang="en-US"/>
          </a:p>
        </p:txBody>
      </p:sp>
      <p:sp>
        <p:nvSpPr>
          <p:cNvPr id="6" name="フッター プレースホルダー 5"/>
          <p:cNvSpPr>
            <a:spLocks noGrp="1"/>
          </p:cNvSpPr>
          <p:nvPr>
            <p:ph type="ftr" sz="quarter" idx="11"/>
          </p:nvPr>
        </p:nvSpPr>
        <p:spPr/>
        <p:txBody>
          <a:body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en-US" altLang="ja-JP"/>
          </a:p>
        </p:txBody>
      </p:sp>
    </p:spTree>
    <p:extLst>
      <p:ext uri="{BB962C8B-B14F-4D97-AF65-F5344CB8AC3E}">
        <p14:creationId xmlns:p14="http://schemas.microsoft.com/office/powerpoint/2010/main" val="250434795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ドーナツ 59"/>
          <p:cNvSpPr/>
          <p:nvPr/>
        </p:nvSpPr>
        <p:spPr>
          <a:xfrm>
            <a:off x="1035778" y="1857744"/>
            <a:ext cx="6804855" cy="4005069"/>
          </a:xfrm>
          <a:prstGeom prst="donut">
            <a:avLst>
              <a:gd name="adj" fmla="val 1807"/>
            </a:avLst>
          </a:prstGeom>
          <a:gradFill flip="none" rotWithShape="1">
            <a:gsLst>
              <a:gs pos="0">
                <a:schemeClr val="accent6"/>
              </a:gs>
              <a:gs pos="35000">
                <a:schemeClr val="accent2">
                  <a:tint val="37000"/>
                  <a:satMod val="300000"/>
                </a:schemeClr>
              </a:gs>
              <a:gs pos="100000">
                <a:schemeClr val="accent2">
                  <a:tint val="15000"/>
                  <a:satMod val="350000"/>
                </a:schemeClr>
              </a:gs>
            </a:gsLst>
            <a:lin ang="16200000" scaled="1"/>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defTabSz="844083" fontAlgn="base">
              <a:spcBef>
                <a:spcPct val="0"/>
              </a:spcBef>
              <a:spcAft>
                <a:spcPct val="0"/>
              </a:spcAft>
              <a:defRPr/>
            </a:pPr>
            <a:endParaRPr kumimoji="1" lang="ja-JP" altLang="en-US" sz="1662" b="1">
              <a:ln w="22225">
                <a:solidFill>
                  <a:srgbClr val="C0504D"/>
                </a:solidFill>
                <a:prstDash val="solid"/>
              </a:ln>
              <a:solidFill>
                <a:srgbClr val="C0504D">
                  <a:lumMod val="40000"/>
                  <a:lumOff val="60000"/>
                </a:srgbClr>
              </a:solidFill>
              <a:latin typeface="Calibri"/>
              <a:ea typeface="ＭＳ Ｐゴシック" panose="020B0600070205080204" pitchFamily="50" charset="-128"/>
            </a:endParaRPr>
          </a:p>
        </p:txBody>
      </p:sp>
      <p:sp>
        <p:nvSpPr>
          <p:cNvPr id="23" name="楕円 22"/>
          <p:cNvSpPr/>
          <p:nvPr/>
        </p:nvSpPr>
        <p:spPr>
          <a:xfrm>
            <a:off x="3444578" y="3163124"/>
            <a:ext cx="2550808" cy="2326412"/>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844083" fontAlgn="base">
              <a:spcBef>
                <a:spcPct val="0"/>
              </a:spcBef>
              <a:spcAft>
                <a:spcPct val="0"/>
              </a:spcAft>
              <a:defRPr/>
            </a:pPr>
            <a:endParaRPr kumimoji="1" lang="ja-JP" altLang="en-US" sz="1662">
              <a:solidFill>
                <a:prstClr val="white"/>
              </a:solidFill>
              <a:latin typeface="Calibri"/>
              <a:ea typeface="ＭＳ Ｐゴシック" panose="020B0600070205080204" pitchFamily="50" charset="-128"/>
            </a:endParaRPr>
          </a:p>
        </p:txBody>
      </p:sp>
      <p:sp>
        <p:nvSpPr>
          <p:cNvPr id="5" name="タイトル 1"/>
          <p:cNvSpPr txBox="1">
            <a:spLocks/>
          </p:cNvSpPr>
          <p:nvPr/>
        </p:nvSpPr>
        <p:spPr>
          <a:xfrm>
            <a:off x="177088" y="312492"/>
            <a:ext cx="8834655" cy="54300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defTabSz="844083" fontAlgn="base">
              <a:spcAft>
                <a:spcPct val="0"/>
              </a:spcAft>
              <a:defRPr/>
            </a:pPr>
            <a:r>
              <a:rPr lang="ja-JP" altLang="en-US" sz="1846" b="1" spc="277"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医療的ケア児等総合支援事業（地域生活支援促進事業）</a:t>
            </a:r>
            <a:endParaRPr lang="en-US" altLang="ja-JP" sz="1846" b="1" spc="277"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defTabSz="844083" fontAlgn="base">
              <a:spcAft>
                <a:spcPct val="0"/>
              </a:spcAft>
              <a:defRPr/>
            </a:pPr>
            <a:r>
              <a:rPr lang="ja-JP" altLang="en-US" sz="1292" dirty="0">
                <a:solidFill>
                  <a:prstClr val="white"/>
                </a:solidFill>
                <a:latin typeface="メイリオ" panose="020B0604030504040204" pitchFamily="50" charset="-128"/>
                <a:ea typeface="メイリオ" panose="020B0604030504040204" pitchFamily="50" charset="-128"/>
              </a:rPr>
              <a:t>～医療的ケアのある子どもとその家族の笑顔のために～</a:t>
            </a:r>
            <a:r>
              <a:rPr lang="ja-JP" altLang="en-US" sz="1292" dirty="0">
                <a:solidFill>
                  <a:srgbClr val="4F81BD">
                    <a:lumMod val="50000"/>
                  </a:srgbClr>
                </a:solidFill>
                <a:latin typeface="メイリオ" panose="020B0604030504040204" pitchFamily="50" charset="-128"/>
                <a:ea typeface="メイリオ" panose="020B0604030504040204" pitchFamily="50" charset="-128"/>
              </a:rPr>
              <a:t>　　　　　</a:t>
            </a:r>
            <a:r>
              <a:rPr lang="ja-JP" altLang="en-US" sz="1662" dirty="0">
                <a:solidFill>
                  <a:srgbClr val="4F81BD">
                    <a:lumMod val="50000"/>
                  </a:srgbClr>
                </a:solidFill>
                <a:latin typeface="メイリオ" panose="020B0604030504040204" pitchFamily="50" charset="-128"/>
                <a:ea typeface="メイリオ" panose="020B0604030504040204" pitchFamily="50" charset="-128"/>
              </a:rPr>
              <a:t>　　</a:t>
            </a:r>
            <a:endParaRPr lang="ja-JP" altLang="en-US" sz="1662" dirty="0">
              <a:solidFill>
                <a:srgbClr val="4F81BD">
                  <a:lumMod val="50000"/>
                </a:srgbClr>
              </a:solidFill>
              <a:latin typeface="HGP創英角ｺﾞｼｯｸUB" pitchFamily="50" charset="-128"/>
              <a:ea typeface="HGP創英角ｺﾞｼｯｸUB" pitchFamily="50" charset="-128"/>
            </a:endParaRPr>
          </a:p>
        </p:txBody>
      </p:sp>
      <p:sp>
        <p:nvSpPr>
          <p:cNvPr id="2" name="テキスト ボックス 1"/>
          <p:cNvSpPr txBox="1"/>
          <p:nvPr/>
        </p:nvSpPr>
        <p:spPr>
          <a:xfrm>
            <a:off x="213205" y="900051"/>
            <a:ext cx="8808687" cy="77431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defTabSz="844083" fontAlgn="base">
              <a:spcBef>
                <a:spcPct val="0"/>
              </a:spcBef>
              <a:spcAft>
                <a:spcPct val="0"/>
              </a:spcAft>
              <a:defRPr/>
            </a:pPr>
            <a:r>
              <a:rPr kumimoji="1" lang="en-US" altLang="ja-JP" sz="1108" dirty="0">
                <a:solidFill>
                  <a:prstClr val="black"/>
                </a:solidFill>
                <a:latin typeface="メイリオ" panose="020B0604030504040204" pitchFamily="50" charset="-128"/>
                <a:ea typeface="メイリオ" panose="020B0604030504040204" pitchFamily="50" charset="-128"/>
              </a:rPr>
              <a:t>【</a:t>
            </a:r>
            <a:r>
              <a:rPr kumimoji="1" lang="ja-JP" altLang="en-US" sz="1108" dirty="0">
                <a:solidFill>
                  <a:prstClr val="black"/>
                </a:solidFill>
                <a:latin typeface="メイリオ" panose="020B0604030504040204" pitchFamily="50" charset="-128"/>
                <a:ea typeface="メイリオ" panose="020B0604030504040204" pitchFamily="50" charset="-128"/>
              </a:rPr>
              <a:t>事業内容</a:t>
            </a:r>
            <a:r>
              <a:rPr kumimoji="1" lang="en-US" altLang="ja-JP" sz="1108" dirty="0">
                <a:solidFill>
                  <a:prstClr val="black"/>
                </a:solidFill>
                <a:latin typeface="メイリオ" panose="020B0604030504040204" pitchFamily="50" charset="-128"/>
                <a:ea typeface="メイリオ" panose="020B0604030504040204" pitchFamily="50" charset="-128"/>
              </a:rPr>
              <a:t>】</a:t>
            </a:r>
          </a:p>
          <a:p>
            <a:pPr defTabSz="844083" fontAlgn="base">
              <a:spcBef>
                <a:spcPct val="0"/>
              </a:spcBef>
              <a:spcAft>
                <a:spcPct val="0"/>
              </a:spcAft>
              <a:defRPr/>
            </a:pPr>
            <a:r>
              <a:rPr kumimoji="1" lang="ja-JP" altLang="en-US" sz="1108" dirty="0">
                <a:solidFill>
                  <a:prstClr val="black"/>
                </a:solidFill>
                <a:latin typeface="メイリオ" panose="020B0604030504040204" pitchFamily="50" charset="-128"/>
                <a:ea typeface="メイリオ" panose="020B0604030504040204" pitchFamily="50" charset="-128"/>
              </a:rPr>
              <a:t>　医療的ケア児とその家族へ適切な支援を届ける医療的ケア児コーディネーターの配置や地方自治体における協議の場の設置など地方自治体の支援体制の充実を図るとともに、医療的ケア児とその家族の日中の居場所作りや活動の支援を総合的に実施する。</a:t>
            </a:r>
            <a:endParaRPr kumimoji="1" lang="en-US" altLang="ja-JP" sz="1108" dirty="0">
              <a:solidFill>
                <a:prstClr val="black"/>
              </a:solidFill>
              <a:latin typeface="メイリオ" panose="020B0604030504040204" pitchFamily="50" charset="-128"/>
              <a:ea typeface="メイリオ" panose="020B0604030504040204" pitchFamily="50" charset="-128"/>
            </a:endParaRPr>
          </a:p>
          <a:p>
            <a:pPr defTabSz="844083" fontAlgn="base">
              <a:spcBef>
                <a:spcPct val="0"/>
              </a:spcBef>
              <a:spcAft>
                <a:spcPct val="0"/>
              </a:spcAft>
              <a:defRPr/>
            </a:pPr>
            <a:r>
              <a:rPr kumimoji="1" lang="en-US" altLang="ja-JP" sz="1108" dirty="0">
                <a:solidFill>
                  <a:prstClr val="black"/>
                </a:solidFill>
                <a:latin typeface="メイリオ" panose="020B0604030504040204" pitchFamily="50" charset="-128"/>
                <a:ea typeface="メイリオ" panose="020B0604030504040204" pitchFamily="50" charset="-128"/>
              </a:rPr>
              <a:t>【</a:t>
            </a:r>
            <a:r>
              <a:rPr kumimoji="1" lang="ja-JP" altLang="en-US" sz="1108" dirty="0">
                <a:solidFill>
                  <a:prstClr val="black"/>
                </a:solidFill>
                <a:latin typeface="メイリオ" panose="020B0604030504040204" pitchFamily="50" charset="-128"/>
                <a:ea typeface="メイリオ" panose="020B0604030504040204" pitchFamily="50" charset="-128"/>
              </a:rPr>
              <a:t>実施主体</a:t>
            </a:r>
            <a:r>
              <a:rPr kumimoji="1" lang="en-US" altLang="ja-JP" sz="1108" dirty="0">
                <a:solidFill>
                  <a:prstClr val="black"/>
                </a:solidFill>
                <a:latin typeface="メイリオ" panose="020B0604030504040204" pitchFamily="50" charset="-128"/>
                <a:ea typeface="メイリオ" panose="020B0604030504040204" pitchFamily="50" charset="-128"/>
              </a:rPr>
              <a:t>】</a:t>
            </a:r>
            <a:r>
              <a:rPr kumimoji="1" lang="ja-JP" altLang="en-US" sz="1108" dirty="0">
                <a:solidFill>
                  <a:prstClr val="black"/>
                </a:solidFill>
                <a:latin typeface="メイリオ" panose="020B0604030504040204" pitchFamily="50" charset="-128"/>
                <a:ea typeface="メイリオ" panose="020B0604030504040204" pitchFamily="50" charset="-128"/>
              </a:rPr>
              <a:t>都道府県・市町村　　</a:t>
            </a:r>
            <a:r>
              <a:rPr kumimoji="1" lang="en-US" altLang="ja-JP" sz="1108" dirty="0">
                <a:solidFill>
                  <a:prstClr val="black"/>
                </a:solidFill>
                <a:latin typeface="メイリオ" panose="020B0604030504040204" pitchFamily="50" charset="-128"/>
                <a:ea typeface="メイリオ" panose="020B0604030504040204" pitchFamily="50" charset="-128"/>
              </a:rPr>
              <a:t> 【</a:t>
            </a:r>
            <a:r>
              <a:rPr kumimoji="1" lang="ja-JP" altLang="en-US" sz="1108" dirty="0">
                <a:solidFill>
                  <a:prstClr val="black"/>
                </a:solidFill>
                <a:latin typeface="メイリオ" panose="020B0604030504040204" pitchFamily="50" charset="-128"/>
                <a:ea typeface="メイリオ" panose="020B0604030504040204" pitchFamily="50" charset="-128"/>
              </a:rPr>
              <a:t>予算案</a:t>
            </a:r>
            <a:r>
              <a:rPr kumimoji="1" lang="en-US" altLang="ja-JP" sz="1108" dirty="0">
                <a:solidFill>
                  <a:prstClr val="black"/>
                </a:solidFill>
                <a:latin typeface="メイリオ" panose="020B0604030504040204" pitchFamily="50" charset="-128"/>
                <a:ea typeface="メイリオ" panose="020B0604030504040204" pitchFamily="50" charset="-128"/>
              </a:rPr>
              <a:t>】</a:t>
            </a:r>
            <a:r>
              <a:rPr kumimoji="1" lang="ja-JP" altLang="en-US" sz="1108" dirty="0">
                <a:solidFill>
                  <a:prstClr val="black"/>
                </a:solidFill>
                <a:latin typeface="メイリオ" panose="020B0604030504040204" pitchFamily="50" charset="-128"/>
                <a:ea typeface="メイリオ" panose="020B0604030504040204" pitchFamily="50" charset="-128"/>
              </a:rPr>
              <a:t>地域生活支援促進事業　</a:t>
            </a:r>
            <a:r>
              <a:rPr kumimoji="1" lang="en-US" altLang="ja-JP" sz="1108" dirty="0">
                <a:solidFill>
                  <a:prstClr val="black"/>
                </a:solidFill>
                <a:latin typeface="メイリオ" panose="020B0604030504040204" pitchFamily="50" charset="-128"/>
                <a:ea typeface="メイリオ" panose="020B0604030504040204" pitchFamily="50" charset="-128"/>
              </a:rPr>
              <a:t>128,543</a:t>
            </a:r>
            <a:r>
              <a:rPr kumimoji="1" lang="ja-JP" altLang="en-US" sz="1108" dirty="0">
                <a:solidFill>
                  <a:prstClr val="black"/>
                </a:solidFill>
                <a:latin typeface="メイリオ" panose="020B0604030504040204" pitchFamily="50" charset="-128"/>
                <a:ea typeface="メイリオ" panose="020B0604030504040204" pitchFamily="50" charset="-128"/>
              </a:rPr>
              <a:t>千円　</a:t>
            </a:r>
            <a:endParaRPr kumimoji="1" lang="en-US" altLang="ja-JP" sz="1108" dirty="0">
              <a:solidFill>
                <a:prstClr val="black"/>
              </a:solidFill>
              <a:latin typeface="メイリオ" panose="020B0604030504040204" pitchFamily="50" charset="-128"/>
              <a:ea typeface="メイリオ" panose="020B0604030504040204" pitchFamily="50" charset="-128"/>
            </a:endParaRPr>
          </a:p>
        </p:txBody>
      </p:sp>
      <p:grpSp>
        <p:nvGrpSpPr>
          <p:cNvPr id="10" name="グループ化 9"/>
          <p:cNvGrpSpPr/>
          <p:nvPr/>
        </p:nvGrpSpPr>
        <p:grpSpPr>
          <a:xfrm>
            <a:off x="3815032" y="3608872"/>
            <a:ext cx="1868167" cy="1132167"/>
            <a:chOff x="1712640" y="3670071"/>
            <a:chExt cx="2736304" cy="1668478"/>
          </a:xfrm>
        </p:grpSpPr>
        <p:pic>
          <p:nvPicPr>
            <p:cNvPr id="6" name="図 5"/>
            <p:cNvPicPr>
              <a:picLocks noChangeAspect="1"/>
            </p:cNvPicPr>
            <p:nvPr/>
          </p:nvPicPr>
          <p:blipFill>
            <a:blip r:embed="rId3"/>
            <a:stretch>
              <a:fillRect/>
            </a:stretch>
          </p:blipFill>
          <p:spPr>
            <a:xfrm>
              <a:off x="1712640" y="3670071"/>
              <a:ext cx="2736304" cy="1668478"/>
            </a:xfrm>
            <a:prstGeom prst="rect">
              <a:avLst/>
            </a:prstGeom>
          </p:spPr>
        </p:pic>
        <p:pic>
          <p:nvPicPr>
            <p:cNvPr id="1026" name="Picture 2" descr="89def904-8c94-4678-ab75-2f212fe1fe1a@mhl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0752" y="4573400"/>
              <a:ext cx="581134" cy="58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p:cNvPicPr>
              <a:picLocks noChangeAspect="1"/>
            </p:cNvPicPr>
            <p:nvPr/>
          </p:nvPicPr>
          <p:blipFill>
            <a:blip r:embed="rId5"/>
            <a:stretch>
              <a:fillRect/>
            </a:stretch>
          </p:blipFill>
          <p:spPr>
            <a:xfrm>
              <a:off x="2838005" y="3670072"/>
              <a:ext cx="514897" cy="903328"/>
            </a:xfrm>
            <a:prstGeom prst="rect">
              <a:avLst/>
            </a:prstGeom>
          </p:spPr>
        </p:pic>
      </p:grpSp>
      <p:sp>
        <p:nvSpPr>
          <p:cNvPr id="12" name="角丸四角形 11"/>
          <p:cNvSpPr/>
          <p:nvPr/>
        </p:nvSpPr>
        <p:spPr>
          <a:xfrm>
            <a:off x="421291" y="1839730"/>
            <a:ext cx="2076270" cy="167430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844083" fontAlgn="base">
              <a:spcBef>
                <a:spcPct val="0"/>
              </a:spcBef>
              <a:spcAft>
                <a:spcPct val="0"/>
              </a:spcAft>
              <a:defRPr/>
            </a:pPr>
            <a:endParaRPr kumimoji="1" lang="ja-JP" altLang="en-US" sz="1662">
              <a:solidFill>
                <a:prstClr val="black"/>
              </a:solidFill>
              <a:latin typeface="Calibri"/>
              <a:ea typeface="ＭＳ Ｐゴシック" panose="020B0600070205080204" pitchFamily="50" charset="-128"/>
            </a:endParaRPr>
          </a:p>
        </p:txBody>
      </p:sp>
      <p:sp>
        <p:nvSpPr>
          <p:cNvPr id="13" name="テキスト ボックス 12"/>
          <p:cNvSpPr txBox="1"/>
          <p:nvPr/>
        </p:nvSpPr>
        <p:spPr>
          <a:xfrm>
            <a:off x="419701" y="3126645"/>
            <a:ext cx="2072208" cy="390620"/>
          </a:xfrm>
          <a:prstGeom prst="rect">
            <a:avLst/>
          </a:prstGeom>
          <a:noFill/>
        </p:spPr>
        <p:txBody>
          <a:bodyPr wrap="square" rtlCol="0">
            <a:spAutoFit/>
          </a:bodyPr>
          <a:lstStyle/>
          <a:p>
            <a:pPr algn="ctr" defTabSz="844083" fontAlgn="base">
              <a:spcBef>
                <a:spcPct val="0"/>
              </a:spcBef>
              <a:spcAft>
                <a:spcPct val="0"/>
              </a:spcAft>
              <a:defRPr/>
            </a:pPr>
            <a:r>
              <a:rPr kumimoji="1" lang="ja-JP" altLang="en-US" sz="969" b="1" dirty="0">
                <a:solidFill>
                  <a:prstClr val="black"/>
                </a:solidFill>
                <a:latin typeface="メイリオ" panose="020B0604030504040204" pitchFamily="50" charset="-128"/>
                <a:ea typeface="メイリオ" panose="020B0604030504040204" pitchFamily="50" charset="-128"/>
              </a:rPr>
              <a:t>地方自治体における</a:t>
            </a:r>
            <a:endParaRPr kumimoji="1" lang="en-US" altLang="ja-JP" sz="969" b="1" dirty="0">
              <a:solidFill>
                <a:prstClr val="black"/>
              </a:solidFill>
              <a:latin typeface="メイリオ" panose="020B0604030504040204" pitchFamily="50" charset="-128"/>
              <a:ea typeface="メイリオ" panose="020B0604030504040204" pitchFamily="50" charset="-128"/>
            </a:endParaRPr>
          </a:p>
          <a:p>
            <a:pPr algn="ctr" defTabSz="844083" fontAlgn="base">
              <a:spcBef>
                <a:spcPct val="0"/>
              </a:spcBef>
              <a:spcAft>
                <a:spcPct val="0"/>
              </a:spcAft>
              <a:defRPr/>
            </a:pPr>
            <a:r>
              <a:rPr kumimoji="1" lang="ja-JP" altLang="en-US" sz="969" b="1" dirty="0">
                <a:solidFill>
                  <a:prstClr val="black"/>
                </a:solidFill>
                <a:latin typeface="メイリオ" panose="020B0604030504040204" pitchFamily="50" charset="-128"/>
                <a:ea typeface="メイリオ" panose="020B0604030504040204" pitchFamily="50" charset="-128"/>
              </a:rPr>
              <a:t>医療的ケア児等の協議の場の設置</a:t>
            </a:r>
          </a:p>
        </p:txBody>
      </p:sp>
      <p:pic>
        <p:nvPicPr>
          <p:cNvPr id="1030" name="Picture 6" descr="16710ffad51207cf5f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4466" y="1902206"/>
            <a:ext cx="1143979" cy="114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角丸四角形 24"/>
          <p:cNvSpPr/>
          <p:nvPr/>
        </p:nvSpPr>
        <p:spPr>
          <a:xfrm>
            <a:off x="3509305" y="1703237"/>
            <a:ext cx="2486081" cy="113336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844083" fontAlgn="base">
              <a:spcBef>
                <a:spcPct val="0"/>
              </a:spcBef>
              <a:spcAft>
                <a:spcPct val="0"/>
              </a:spcAft>
              <a:defRPr/>
            </a:pPr>
            <a:endParaRPr kumimoji="1" lang="ja-JP" altLang="en-US" sz="1662">
              <a:solidFill>
                <a:prstClr val="black"/>
              </a:solidFill>
              <a:latin typeface="Calibri"/>
              <a:ea typeface="ＭＳ Ｐゴシック" panose="020B0600070205080204" pitchFamily="50" charset="-128"/>
            </a:endParaRPr>
          </a:p>
        </p:txBody>
      </p:sp>
      <p:pic>
        <p:nvPicPr>
          <p:cNvPr id="1031" name="Picture 7" descr="9c990d16-e5f9-4464-8e12-889893992c79@mhl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97343" y="1725208"/>
            <a:ext cx="1067125" cy="98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テキスト ボックス 26"/>
          <p:cNvSpPr txBox="1"/>
          <p:nvPr/>
        </p:nvSpPr>
        <p:spPr>
          <a:xfrm>
            <a:off x="3640649" y="2635422"/>
            <a:ext cx="2516050" cy="241476"/>
          </a:xfrm>
          <a:prstGeom prst="rect">
            <a:avLst/>
          </a:prstGeom>
          <a:noFill/>
        </p:spPr>
        <p:txBody>
          <a:bodyPr wrap="square" rtlCol="0">
            <a:spAutoFit/>
          </a:bodyPr>
          <a:lstStyle/>
          <a:p>
            <a:pPr defTabSz="844083" fontAlgn="base">
              <a:spcBef>
                <a:spcPct val="0"/>
              </a:spcBef>
              <a:spcAft>
                <a:spcPct val="0"/>
              </a:spcAft>
              <a:defRPr/>
            </a:pPr>
            <a:r>
              <a:rPr kumimoji="1" lang="ja-JP" altLang="en-US" sz="969" b="1" dirty="0">
                <a:solidFill>
                  <a:prstClr val="black"/>
                </a:solidFill>
                <a:latin typeface="メイリオ" panose="020B0604030504040204" pitchFamily="50" charset="-128"/>
                <a:ea typeface="メイリオ" panose="020B0604030504040204" pitchFamily="50" charset="-128"/>
              </a:rPr>
              <a:t>医療的ケア児等コーディネーターの配置</a:t>
            </a:r>
          </a:p>
        </p:txBody>
      </p:sp>
      <p:sp>
        <p:nvSpPr>
          <p:cNvPr id="29" name="角丸四角形 28"/>
          <p:cNvSpPr/>
          <p:nvPr/>
        </p:nvSpPr>
        <p:spPr>
          <a:xfrm>
            <a:off x="6655136" y="1731253"/>
            <a:ext cx="2078095" cy="170490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844083" fontAlgn="base">
              <a:spcBef>
                <a:spcPct val="0"/>
              </a:spcBef>
              <a:spcAft>
                <a:spcPct val="0"/>
              </a:spcAft>
              <a:defRPr/>
            </a:pPr>
            <a:endParaRPr kumimoji="1" lang="ja-JP" altLang="en-US" sz="1662">
              <a:solidFill>
                <a:prstClr val="black"/>
              </a:solidFill>
              <a:latin typeface="Calibri"/>
              <a:ea typeface="ＭＳ Ｐゴシック" panose="020B0600070205080204" pitchFamily="50" charset="-128"/>
            </a:endParaRPr>
          </a:p>
        </p:txBody>
      </p:sp>
      <p:pic>
        <p:nvPicPr>
          <p:cNvPr id="28" name="Picture 2" descr="1661eddf67364496f33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36805" y="1759666"/>
            <a:ext cx="1197223" cy="1319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テキスト ボックス 29"/>
          <p:cNvSpPr txBox="1"/>
          <p:nvPr/>
        </p:nvSpPr>
        <p:spPr>
          <a:xfrm>
            <a:off x="6805632" y="3070294"/>
            <a:ext cx="1927599" cy="348044"/>
          </a:xfrm>
          <a:prstGeom prst="rect">
            <a:avLst/>
          </a:prstGeom>
          <a:noFill/>
        </p:spPr>
        <p:txBody>
          <a:bodyPr wrap="square" rtlCol="0">
            <a:spAutoFit/>
          </a:bodyPr>
          <a:lstStyle/>
          <a:p>
            <a:pPr defTabSz="844083" fontAlgn="base">
              <a:spcBef>
                <a:spcPct val="0"/>
              </a:spcBef>
              <a:spcAft>
                <a:spcPct val="0"/>
              </a:spcAft>
              <a:defRPr/>
            </a:pPr>
            <a:r>
              <a:rPr kumimoji="1" lang="ja-JP" altLang="en-US" sz="831" b="1" dirty="0">
                <a:solidFill>
                  <a:prstClr val="black"/>
                </a:solidFill>
                <a:latin typeface="メイリオ" panose="020B0604030504040204" pitchFamily="50" charset="-128"/>
                <a:ea typeface="メイリオ" panose="020B0604030504040204" pitchFamily="50" charset="-128"/>
              </a:rPr>
              <a:t>医療的ケア児等コーディネーターや支援者（喀痰吸引含む）の養成研修</a:t>
            </a:r>
          </a:p>
        </p:txBody>
      </p:sp>
      <p:sp>
        <p:nvSpPr>
          <p:cNvPr id="31" name="角丸四角形 30"/>
          <p:cNvSpPr/>
          <p:nvPr/>
        </p:nvSpPr>
        <p:spPr>
          <a:xfrm>
            <a:off x="256334" y="4143768"/>
            <a:ext cx="2277502" cy="240655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844083" fontAlgn="base">
              <a:spcBef>
                <a:spcPct val="0"/>
              </a:spcBef>
              <a:spcAft>
                <a:spcPct val="0"/>
              </a:spcAft>
              <a:defRPr/>
            </a:pPr>
            <a:endParaRPr kumimoji="1" lang="ja-JP" altLang="en-US" sz="1662">
              <a:solidFill>
                <a:prstClr val="black"/>
              </a:solidFill>
              <a:latin typeface="Calibri"/>
              <a:ea typeface="ＭＳ Ｐゴシック" panose="020B0600070205080204" pitchFamily="50" charset="-128"/>
            </a:endParaRPr>
          </a:p>
        </p:txBody>
      </p:sp>
      <p:pic>
        <p:nvPicPr>
          <p:cNvPr id="1032" name="Picture 8" descr="7052227d-de93-4bd8-9943-963ad75926a2@mhlw"/>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6412" y="5667960"/>
            <a:ext cx="998732" cy="57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7c3559fc-f334-48d7-a4a7-33f36791ebdd@mhlw"/>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6996" y="4145644"/>
            <a:ext cx="726834" cy="70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テキスト ボックス 33"/>
          <p:cNvSpPr txBox="1"/>
          <p:nvPr/>
        </p:nvSpPr>
        <p:spPr>
          <a:xfrm>
            <a:off x="421291" y="4741038"/>
            <a:ext cx="1343280" cy="241476"/>
          </a:xfrm>
          <a:prstGeom prst="rect">
            <a:avLst/>
          </a:prstGeom>
          <a:noFill/>
        </p:spPr>
        <p:txBody>
          <a:bodyPr wrap="square" rtlCol="0">
            <a:spAutoFit/>
          </a:bodyPr>
          <a:lstStyle/>
          <a:p>
            <a:pPr defTabSz="844083" fontAlgn="base">
              <a:spcBef>
                <a:spcPct val="0"/>
              </a:spcBef>
              <a:spcAft>
                <a:spcPct val="0"/>
              </a:spcAft>
              <a:defRPr/>
            </a:pPr>
            <a:r>
              <a:rPr kumimoji="1" lang="ja-JP" altLang="en-US" sz="969" dirty="0">
                <a:solidFill>
                  <a:prstClr val="black"/>
                </a:solidFill>
                <a:latin typeface="メイリオ" panose="020B0604030504040204" pitchFamily="50" charset="-128"/>
                <a:ea typeface="メイリオ" panose="020B0604030504040204" pitchFamily="50" charset="-128"/>
              </a:rPr>
              <a:t>障害児通所支援施設</a:t>
            </a:r>
          </a:p>
        </p:txBody>
      </p:sp>
      <p:sp>
        <p:nvSpPr>
          <p:cNvPr id="36" name="テキスト ボックス 35"/>
          <p:cNvSpPr txBox="1"/>
          <p:nvPr/>
        </p:nvSpPr>
        <p:spPr>
          <a:xfrm>
            <a:off x="474577" y="6206183"/>
            <a:ext cx="1060087" cy="241476"/>
          </a:xfrm>
          <a:prstGeom prst="rect">
            <a:avLst/>
          </a:prstGeom>
          <a:noFill/>
        </p:spPr>
        <p:txBody>
          <a:bodyPr wrap="square" rtlCol="0">
            <a:spAutoFit/>
          </a:bodyPr>
          <a:lstStyle/>
          <a:p>
            <a:pPr defTabSz="844083" fontAlgn="base">
              <a:spcBef>
                <a:spcPct val="0"/>
              </a:spcBef>
              <a:spcAft>
                <a:spcPct val="0"/>
              </a:spcAft>
              <a:defRPr/>
            </a:pPr>
            <a:r>
              <a:rPr kumimoji="1" lang="ja-JP" altLang="en-US" sz="969" dirty="0">
                <a:solidFill>
                  <a:prstClr val="black"/>
                </a:solidFill>
                <a:latin typeface="メイリオ" panose="020B0604030504040204" pitchFamily="50" charset="-128"/>
                <a:ea typeface="メイリオ" panose="020B0604030504040204" pitchFamily="50" charset="-128"/>
              </a:rPr>
              <a:t>保育園・幼稚園</a:t>
            </a:r>
          </a:p>
        </p:txBody>
      </p:sp>
      <p:sp>
        <p:nvSpPr>
          <p:cNvPr id="38" name="テキスト ボックス 37"/>
          <p:cNvSpPr txBox="1"/>
          <p:nvPr/>
        </p:nvSpPr>
        <p:spPr>
          <a:xfrm>
            <a:off x="916589" y="6360497"/>
            <a:ext cx="1042866" cy="390620"/>
          </a:xfrm>
          <a:prstGeom prst="rect">
            <a:avLst/>
          </a:prstGeom>
          <a:noFill/>
        </p:spPr>
        <p:txBody>
          <a:bodyPr wrap="square" rtlCol="0">
            <a:spAutoFit/>
          </a:bodyPr>
          <a:lstStyle/>
          <a:p>
            <a:pPr defTabSz="844083" fontAlgn="base">
              <a:spcBef>
                <a:spcPct val="0"/>
              </a:spcBef>
              <a:spcAft>
                <a:spcPct val="0"/>
              </a:spcAft>
              <a:defRPr/>
            </a:pPr>
            <a:r>
              <a:rPr kumimoji="1" lang="ja-JP" altLang="en-US" sz="969" b="1" dirty="0">
                <a:solidFill>
                  <a:prstClr val="black"/>
                </a:solidFill>
                <a:latin typeface="メイリオ" panose="020B0604030504040204" pitchFamily="50" charset="-128"/>
                <a:ea typeface="メイリオ" panose="020B0604030504040204" pitchFamily="50" charset="-128"/>
              </a:rPr>
              <a:t>併行通園の促進</a:t>
            </a:r>
          </a:p>
        </p:txBody>
      </p:sp>
      <p:sp>
        <p:nvSpPr>
          <p:cNvPr id="15" name="下矢印 14"/>
          <p:cNvSpPr/>
          <p:nvPr/>
        </p:nvSpPr>
        <p:spPr>
          <a:xfrm>
            <a:off x="716802" y="4975422"/>
            <a:ext cx="657028" cy="692537"/>
          </a:xfrm>
          <a:prstGeom prst="downArrow">
            <a:avLst>
              <a:gd name="adj1" fmla="val 50000"/>
              <a:gd name="adj2" fmla="val 45193"/>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844083" fontAlgn="base">
              <a:spcBef>
                <a:spcPct val="0"/>
              </a:spcBef>
              <a:spcAft>
                <a:spcPct val="0"/>
              </a:spcAft>
              <a:defRPr/>
            </a:pPr>
            <a:endParaRPr kumimoji="1" lang="ja-JP" altLang="en-US" sz="1662">
              <a:solidFill>
                <a:prstClr val="white"/>
              </a:solidFill>
              <a:latin typeface="Calibri"/>
              <a:ea typeface="ＭＳ Ｐゴシック" panose="020B0600070205080204" pitchFamily="50" charset="-128"/>
            </a:endParaRPr>
          </a:p>
        </p:txBody>
      </p:sp>
      <p:sp>
        <p:nvSpPr>
          <p:cNvPr id="37" name="テキスト ボックス 36"/>
          <p:cNvSpPr txBox="1"/>
          <p:nvPr/>
        </p:nvSpPr>
        <p:spPr>
          <a:xfrm>
            <a:off x="1279514" y="4949846"/>
            <a:ext cx="1196441" cy="43300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844083" fontAlgn="base">
              <a:spcBef>
                <a:spcPct val="0"/>
              </a:spcBef>
              <a:spcAft>
                <a:spcPct val="0"/>
              </a:spcAft>
              <a:defRPr/>
            </a:pPr>
            <a:r>
              <a:rPr kumimoji="1" lang="ja-JP" altLang="en-US" sz="738" dirty="0">
                <a:solidFill>
                  <a:prstClr val="black"/>
                </a:solidFill>
                <a:latin typeface="メイリオ" panose="020B0604030504040204" pitchFamily="50" charset="-128"/>
                <a:ea typeface="メイリオ" panose="020B0604030504040204" pitchFamily="50" charset="-128"/>
              </a:rPr>
              <a:t>・事業所からの付き添いなどのバックアップ</a:t>
            </a:r>
            <a:endParaRPr kumimoji="1" lang="en-US" altLang="ja-JP" sz="738" dirty="0">
              <a:solidFill>
                <a:prstClr val="black"/>
              </a:solidFill>
              <a:latin typeface="メイリオ" panose="020B0604030504040204" pitchFamily="50" charset="-128"/>
              <a:ea typeface="メイリオ" panose="020B0604030504040204" pitchFamily="50" charset="-128"/>
            </a:endParaRPr>
          </a:p>
          <a:p>
            <a:pPr defTabSz="844083" fontAlgn="base">
              <a:spcBef>
                <a:spcPct val="0"/>
              </a:spcBef>
              <a:spcAft>
                <a:spcPct val="0"/>
              </a:spcAft>
              <a:defRPr/>
            </a:pPr>
            <a:r>
              <a:rPr kumimoji="1" lang="ja-JP" altLang="en-US" sz="738" dirty="0">
                <a:solidFill>
                  <a:prstClr val="black"/>
                </a:solidFill>
                <a:latin typeface="メイリオ" panose="020B0604030504040204" pitchFamily="50" charset="-128"/>
                <a:ea typeface="メイリオ" panose="020B0604030504040204" pitchFamily="50" charset="-128"/>
              </a:rPr>
              <a:t>・適切な情報交換</a:t>
            </a:r>
          </a:p>
        </p:txBody>
      </p:sp>
      <p:pic>
        <p:nvPicPr>
          <p:cNvPr id="1034" name="Picture 10" descr="8997824a-4c1b-4a17-b4ba-3e1597dede86@mhlw"/>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05290" y="5407339"/>
            <a:ext cx="829171" cy="77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テキスト ボックス 40"/>
          <p:cNvSpPr txBox="1"/>
          <p:nvPr/>
        </p:nvSpPr>
        <p:spPr>
          <a:xfrm>
            <a:off x="3654788" y="4782602"/>
            <a:ext cx="2049584" cy="241476"/>
          </a:xfrm>
          <a:prstGeom prst="rect">
            <a:avLst/>
          </a:prstGeom>
          <a:solidFill>
            <a:schemeClr val="bg1"/>
          </a:solidFill>
        </p:spPr>
        <p:txBody>
          <a:bodyPr wrap="square" rtlCol="0">
            <a:spAutoFit/>
          </a:bodyPr>
          <a:lstStyle/>
          <a:p>
            <a:pPr algn="ctr" defTabSz="844083" fontAlgn="base">
              <a:spcBef>
                <a:spcPct val="0"/>
              </a:spcBef>
              <a:spcAft>
                <a:spcPct val="0"/>
              </a:spcAft>
              <a:defRPr/>
            </a:pPr>
            <a:r>
              <a:rPr kumimoji="1" lang="ja-JP" altLang="en-US" sz="969" b="1" dirty="0">
                <a:solidFill>
                  <a:prstClr val="black"/>
                </a:solidFill>
                <a:latin typeface="メイリオ" panose="020B0604030504040204" pitchFamily="50" charset="-128"/>
                <a:ea typeface="メイリオ" panose="020B0604030504040204" pitchFamily="50" charset="-128"/>
              </a:rPr>
              <a:t>医療的ケア児のある子とその家族</a:t>
            </a:r>
          </a:p>
        </p:txBody>
      </p:sp>
      <p:cxnSp>
        <p:nvCxnSpPr>
          <p:cNvPr id="51" name="直線矢印コネクタ 50"/>
          <p:cNvCxnSpPr/>
          <p:nvPr/>
        </p:nvCxnSpPr>
        <p:spPr>
          <a:xfrm flipH="1">
            <a:off x="4670493" y="2836604"/>
            <a:ext cx="4146" cy="714051"/>
          </a:xfrm>
          <a:prstGeom prst="straightConnector1">
            <a:avLst/>
          </a:prstGeom>
          <a:ln w="73025">
            <a:solidFill>
              <a:schemeClr val="accent5"/>
            </a:solidFill>
            <a:bevel/>
            <a:headEnd w="med" len="lg"/>
            <a:tailEnd type="triangle"/>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flipH="1" flipV="1">
            <a:off x="5704372" y="4850675"/>
            <a:ext cx="904468" cy="503786"/>
          </a:xfrm>
          <a:prstGeom prst="straightConnector1">
            <a:avLst/>
          </a:prstGeom>
          <a:ln w="73025">
            <a:solidFill>
              <a:schemeClr val="accent5"/>
            </a:solidFill>
            <a:bevel/>
            <a:headEnd w="med" len="lg"/>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2435816" y="3425881"/>
            <a:ext cx="1073489" cy="513189"/>
          </a:xfrm>
          <a:prstGeom prst="straightConnector1">
            <a:avLst/>
          </a:prstGeom>
          <a:ln w="73025">
            <a:solidFill>
              <a:schemeClr val="accent5"/>
            </a:solidFill>
            <a:bevel/>
            <a:headEnd w="med" len="lg"/>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flipH="1">
            <a:off x="5838193" y="3210281"/>
            <a:ext cx="853638" cy="607501"/>
          </a:xfrm>
          <a:prstGeom prst="straightConnector1">
            <a:avLst/>
          </a:prstGeom>
          <a:ln w="73025">
            <a:solidFill>
              <a:schemeClr val="accent5"/>
            </a:solidFill>
            <a:bevel/>
            <a:headEnd w="med" len="lg"/>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p:nvPr/>
        </p:nvCxnSpPr>
        <p:spPr>
          <a:xfrm flipV="1">
            <a:off x="2527189" y="4788295"/>
            <a:ext cx="967991" cy="323614"/>
          </a:xfrm>
          <a:prstGeom prst="straightConnector1">
            <a:avLst/>
          </a:prstGeom>
          <a:ln w="73025">
            <a:solidFill>
              <a:schemeClr val="accent5"/>
            </a:solidFill>
            <a:bevel/>
            <a:headEnd w="med" len="lg"/>
            <a:tailEnd type="triangle"/>
          </a:ln>
        </p:spPr>
        <p:style>
          <a:lnRef idx="1">
            <a:schemeClr val="accent1"/>
          </a:lnRef>
          <a:fillRef idx="0">
            <a:schemeClr val="accent1"/>
          </a:fillRef>
          <a:effectRef idx="0">
            <a:schemeClr val="accent1"/>
          </a:effectRef>
          <a:fontRef idx="minor">
            <a:schemeClr val="tx1"/>
          </a:fontRef>
        </p:style>
      </p:cxnSp>
      <p:sp>
        <p:nvSpPr>
          <p:cNvPr id="64" name="テキスト ボックス 63"/>
          <p:cNvSpPr txBox="1"/>
          <p:nvPr/>
        </p:nvSpPr>
        <p:spPr>
          <a:xfrm>
            <a:off x="3800493" y="2924393"/>
            <a:ext cx="2193304" cy="348044"/>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844083" fontAlgn="base">
              <a:spcBef>
                <a:spcPct val="0"/>
              </a:spcBef>
              <a:spcAft>
                <a:spcPct val="0"/>
              </a:spcAft>
              <a:defRPr/>
            </a:pPr>
            <a:r>
              <a:rPr kumimoji="1" lang="ja-JP" altLang="en-US" sz="831" dirty="0">
                <a:solidFill>
                  <a:prstClr val="black"/>
                </a:solidFill>
                <a:latin typeface="メイリオ" panose="020B0604030504040204" pitchFamily="50" charset="-128"/>
                <a:ea typeface="メイリオ" panose="020B0604030504040204" pitchFamily="50" charset="-128"/>
              </a:rPr>
              <a:t>・各種サービスの紹介や相談</a:t>
            </a:r>
            <a:endParaRPr kumimoji="1" lang="en-US" altLang="ja-JP" sz="831" dirty="0">
              <a:solidFill>
                <a:prstClr val="black"/>
              </a:solidFill>
              <a:latin typeface="メイリオ" panose="020B0604030504040204" pitchFamily="50" charset="-128"/>
              <a:ea typeface="メイリオ" panose="020B0604030504040204" pitchFamily="50" charset="-128"/>
            </a:endParaRPr>
          </a:p>
          <a:p>
            <a:pPr defTabSz="844083" fontAlgn="base">
              <a:spcBef>
                <a:spcPct val="0"/>
              </a:spcBef>
              <a:spcAft>
                <a:spcPct val="0"/>
              </a:spcAft>
              <a:defRPr/>
            </a:pPr>
            <a:r>
              <a:rPr kumimoji="1" lang="ja-JP" altLang="en-US" sz="831" dirty="0">
                <a:solidFill>
                  <a:prstClr val="black"/>
                </a:solidFill>
                <a:latin typeface="メイリオ" panose="020B0604030504040204" pitchFamily="50" charset="-128"/>
                <a:ea typeface="メイリオ" panose="020B0604030504040204" pitchFamily="50" charset="-128"/>
              </a:rPr>
              <a:t>・医療、福祉、教育等の関係機関との連携</a:t>
            </a:r>
          </a:p>
        </p:txBody>
      </p:sp>
      <p:sp>
        <p:nvSpPr>
          <p:cNvPr id="66" name="テキスト ボックス 65"/>
          <p:cNvSpPr txBox="1"/>
          <p:nvPr/>
        </p:nvSpPr>
        <p:spPr>
          <a:xfrm>
            <a:off x="2026807" y="3617106"/>
            <a:ext cx="1164270" cy="241476"/>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844083" fontAlgn="base">
              <a:spcBef>
                <a:spcPct val="0"/>
              </a:spcBef>
              <a:spcAft>
                <a:spcPct val="0"/>
              </a:spcAft>
              <a:defRPr/>
            </a:pPr>
            <a:r>
              <a:rPr kumimoji="1" lang="ja-JP" altLang="en-US" sz="969" dirty="0">
                <a:solidFill>
                  <a:prstClr val="black"/>
                </a:solidFill>
                <a:latin typeface="メイリオ" panose="020B0604030504040204" pitchFamily="50" charset="-128"/>
                <a:ea typeface="メイリオ" panose="020B0604030504040204" pitchFamily="50" charset="-128"/>
              </a:rPr>
              <a:t>支援施策の検討</a:t>
            </a:r>
          </a:p>
        </p:txBody>
      </p:sp>
      <p:sp>
        <p:nvSpPr>
          <p:cNvPr id="67" name="テキスト ボックス 66"/>
          <p:cNvSpPr txBox="1"/>
          <p:nvPr/>
        </p:nvSpPr>
        <p:spPr>
          <a:xfrm>
            <a:off x="5831332" y="3377280"/>
            <a:ext cx="980547" cy="241476"/>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844083" fontAlgn="base">
              <a:spcBef>
                <a:spcPct val="0"/>
              </a:spcBef>
              <a:spcAft>
                <a:spcPct val="0"/>
              </a:spcAft>
              <a:defRPr/>
            </a:pPr>
            <a:r>
              <a:rPr kumimoji="1" lang="ja-JP" altLang="en-US" sz="969" dirty="0">
                <a:solidFill>
                  <a:prstClr val="black"/>
                </a:solidFill>
                <a:latin typeface="メイリオ" panose="020B0604030504040204" pitchFamily="50" charset="-128"/>
                <a:ea typeface="メイリオ" panose="020B0604030504040204" pitchFamily="50" charset="-128"/>
              </a:rPr>
              <a:t>支援者の増員</a:t>
            </a:r>
          </a:p>
        </p:txBody>
      </p:sp>
      <p:sp>
        <p:nvSpPr>
          <p:cNvPr id="68" name="テキスト ボックス 67"/>
          <p:cNvSpPr txBox="1"/>
          <p:nvPr/>
        </p:nvSpPr>
        <p:spPr>
          <a:xfrm>
            <a:off x="2580641" y="5056050"/>
            <a:ext cx="1233515" cy="241476"/>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844083" fontAlgn="base">
              <a:spcBef>
                <a:spcPct val="0"/>
              </a:spcBef>
              <a:spcAft>
                <a:spcPct val="0"/>
              </a:spcAft>
              <a:defRPr/>
            </a:pPr>
            <a:r>
              <a:rPr kumimoji="1" lang="ja-JP" altLang="en-US" sz="969" dirty="0">
                <a:solidFill>
                  <a:prstClr val="black"/>
                </a:solidFill>
                <a:latin typeface="メイリオ" panose="020B0604030504040204" pitchFamily="50" charset="-128"/>
                <a:ea typeface="メイリオ" panose="020B0604030504040204" pitchFamily="50" charset="-128"/>
              </a:rPr>
              <a:t>日中の居場所作り</a:t>
            </a:r>
          </a:p>
        </p:txBody>
      </p:sp>
      <p:sp>
        <p:nvSpPr>
          <p:cNvPr id="69" name="角丸四角形 68"/>
          <p:cNvSpPr/>
          <p:nvPr/>
        </p:nvSpPr>
        <p:spPr>
          <a:xfrm>
            <a:off x="6586731" y="3939070"/>
            <a:ext cx="2463544" cy="25536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844083" fontAlgn="base">
              <a:spcBef>
                <a:spcPct val="0"/>
              </a:spcBef>
              <a:spcAft>
                <a:spcPct val="0"/>
              </a:spcAft>
              <a:defRPr/>
            </a:pPr>
            <a:endParaRPr kumimoji="1" lang="ja-JP" altLang="en-US" sz="1662">
              <a:solidFill>
                <a:prstClr val="black"/>
              </a:solidFill>
              <a:latin typeface="Calibri"/>
              <a:ea typeface="ＭＳ Ｐゴシック" panose="020B0600070205080204" pitchFamily="50" charset="-128"/>
            </a:endParaRPr>
          </a:p>
        </p:txBody>
      </p:sp>
      <p:sp>
        <p:nvSpPr>
          <p:cNvPr id="70" name="テキスト ボックス 69"/>
          <p:cNvSpPr txBox="1"/>
          <p:nvPr/>
        </p:nvSpPr>
        <p:spPr>
          <a:xfrm>
            <a:off x="6643079" y="6182615"/>
            <a:ext cx="2643186" cy="234360"/>
          </a:xfrm>
          <a:prstGeom prst="rect">
            <a:avLst/>
          </a:prstGeom>
          <a:noFill/>
        </p:spPr>
        <p:txBody>
          <a:bodyPr wrap="square" rtlCol="0">
            <a:spAutoFit/>
          </a:bodyPr>
          <a:lstStyle/>
          <a:p>
            <a:pPr defTabSz="844083" fontAlgn="base">
              <a:spcBef>
                <a:spcPct val="0"/>
              </a:spcBef>
              <a:spcAft>
                <a:spcPct val="0"/>
              </a:spcAft>
              <a:defRPr/>
            </a:pPr>
            <a:r>
              <a:rPr kumimoji="1" lang="ja-JP" altLang="en-US" sz="923" b="1" dirty="0">
                <a:solidFill>
                  <a:prstClr val="black"/>
                </a:solidFill>
                <a:latin typeface="メイリオ" panose="020B0604030504040204" pitchFamily="50" charset="-128"/>
                <a:ea typeface="メイリオ" panose="020B0604030504040204" pitchFamily="50" charset="-128"/>
              </a:rPr>
              <a:t>医療的ケア児等とその家族の日中活動の支援</a:t>
            </a:r>
          </a:p>
        </p:txBody>
      </p:sp>
      <p:pic>
        <p:nvPicPr>
          <p:cNvPr id="1035" name="Picture 11" descr="86d99ec2-f230-4a61-b677-5f5a10e20a56@mhlw"/>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95470" y="5089184"/>
            <a:ext cx="921330" cy="87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テキスト ボックス 71"/>
          <p:cNvSpPr txBox="1"/>
          <p:nvPr/>
        </p:nvSpPr>
        <p:spPr>
          <a:xfrm>
            <a:off x="6766311" y="5862812"/>
            <a:ext cx="887390" cy="31944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844083" fontAlgn="base">
              <a:spcBef>
                <a:spcPct val="0"/>
              </a:spcBef>
              <a:spcAft>
                <a:spcPct val="0"/>
              </a:spcAft>
              <a:defRPr/>
            </a:pPr>
            <a:r>
              <a:rPr kumimoji="1" lang="ja-JP" altLang="en-US" sz="738" dirty="0">
                <a:solidFill>
                  <a:prstClr val="black"/>
                </a:solidFill>
                <a:latin typeface="メイリオ" panose="020B0604030504040204" pitchFamily="50" charset="-128"/>
                <a:ea typeface="メイリオ" panose="020B0604030504040204" pitchFamily="50" charset="-128"/>
              </a:rPr>
              <a:t>きょうだい児への支援</a:t>
            </a:r>
          </a:p>
        </p:txBody>
      </p:sp>
      <p:pic>
        <p:nvPicPr>
          <p:cNvPr id="1036" name="Picture 12" descr="92ae6312-4023-47cc-88e5-76b8e973f58f@mhlw"/>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85604" y="3939069"/>
            <a:ext cx="568826" cy="86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テキスト ボックス 73"/>
          <p:cNvSpPr txBox="1"/>
          <p:nvPr/>
        </p:nvSpPr>
        <p:spPr>
          <a:xfrm>
            <a:off x="8089858" y="4782602"/>
            <a:ext cx="887390" cy="39049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defTabSz="844083" fontAlgn="base">
              <a:spcBef>
                <a:spcPct val="0"/>
              </a:spcBef>
              <a:spcAft>
                <a:spcPct val="0"/>
              </a:spcAft>
              <a:defRPr/>
            </a:pPr>
            <a:r>
              <a:rPr kumimoji="1" lang="ja-JP" altLang="en-US" sz="646" dirty="0">
                <a:solidFill>
                  <a:prstClr val="black"/>
                </a:solidFill>
                <a:latin typeface="メイリオ" panose="020B0604030504040204" pitchFamily="50" charset="-128"/>
                <a:ea typeface="メイリオ" panose="020B0604030504040204" pitchFamily="50" charset="-128"/>
              </a:rPr>
              <a:t>居宅や学校への看護師の派遣により居場所作り</a:t>
            </a:r>
          </a:p>
        </p:txBody>
      </p:sp>
      <p:pic>
        <p:nvPicPr>
          <p:cNvPr id="1037" name="Picture 13" descr="4fc76fe9-2eb1-47f3-8f3c-7df86f6bfd53@mhlw"/>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11370" y="3961139"/>
            <a:ext cx="877087" cy="857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テキスト ボックス 75"/>
          <p:cNvSpPr txBox="1"/>
          <p:nvPr/>
        </p:nvSpPr>
        <p:spPr>
          <a:xfrm>
            <a:off x="6690320" y="4826184"/>
            <a:ext cx="999451" cy="20589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844083" fontAlgn="base">
              <a:spcBef>
                <a:spcPct val="0"/>
              </a:spcBef>
              <a:spcAft>
                <a:spcPct val="0"/>
              </a:spcAft>
              <a:defRPr/>
            </a:pPr>
            <a:r>
              <a:rPr kumimoji="1" lang="ja-JP" altLang="en-US" sz="738" dirty="0">
                <a:solidFill>
                  <a:prstClr val="black"/>
                </a:solidFill>
                <a:latin typeface="メイリオ" panose="020B0604030504040204" pitchFamily="50" charset="-128"/>
                <a:ea typeface="メイリオ" panose="020B0604030504040204" pitchFamily="50" charset="-128"/>
              </a:rPr>
              <a:t>家族のレスパイト</a:t>
            </a:r>
          </a:p>
        </p:txBody>
      </p:sp>
      <p:sp>
        <p:nvSpPr>
          <p:cNvPr id="80" name="テキスト ボックス 79"/>
          <p:cNvSpPr txBox="1"/>
          <p:nvPr/>
        </p:nvSpPr>
        <p:spPr>
          <a:xfrm>
            <a:off x="8135822" y="5752817"/>
            <a:ext cx="887390" cy="43300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defTabSz="844083" fontAlgn="base">
              <a:spcBef>
                <a:spcPct val="0"/>
              </a:spcBef>
              <a:spcAft>
                <a:spcPct val="0"/>
              </a:spcAft>
              <a:defRPr/>
            </a:pPr>
            <a:r>
              <a:rPr kumimoji="1" lang="ja-JP" altLang="en-US" sz="738" dirty="0">
                <a:solidFill>
                  <a:prstClr val="black"/>
                </a:solidFill>
                <a:latin typeface="メイリオ" panose="020B0604030504040204" pitchFamily="50" charset="-128"/>
                <a:ea typeface="メイリオ" panose="020B0604030504040204" pitchFamily="50" charset="-128"/>
              </a:rPr>
              <a:t>その他、障害福祉サービス等と重複しない支援</a:t>
            </a:r>
          </a:p>
        </p:txBody>
      </p:sp>
      <p:pic>
        <p:nvPicPr>
          <p:cNvPr id="1039" name="Picture 15" descr="b38e2c66-2708-4a72-bdb7-12c4ec904a05@mhlw"/>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65524" y="5168569"/>
            <a:ext cx="703270" cy="62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テキスト ボックス 81"/>
          <p:cNvSpPr txBox="1"/>
          <p:nvPr/>
        </p:nvSpPr>
        <p:spPr>
          <a:xfrm>
            <a:off x="5031098" y="5077363"/>
            <a:ext cx="1343187" cy="348044"/>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844083" fontAlgn="base">
              <a:spcBef>
                <a:spcPct val="0"/>
              </a:spcBef>
              <a:spcAft>
                <a:spcPct val="0"/>
              </a:spcAft>
              <a:defRPr/>
            </a:pPr>
            <a:r>
              <a:rPr kumimoji="1" lang="ja-JP" altLang="en-US" sz="831" dirty="0">
                <a:solidFill>
                  <a:prstClr val="black"/>
                </a:solidFill>
                <a:latin typeface="メイリオ" panose="020B0604030504040204" pitchFamily="50" charset="-128"/>
                <a:ea typeface="メイリオ" panose="020B0604030504040204" pitchFamily="50" charset="-128"/>
              </a:rPr>
              <a:t>医療的ケア児や家族に対する支援の充実</a:t>
            </a:r>
          </a:p>
        </p:txBody>
      </p:sp>
      <p:sp>
        <p:nvSpPr>
          <p:cNvPr id="58" name="テキスト ボックス 57"/>
          <p:cNvSpPr txBox="1"/>
          <p:nvPr/>
        </p:nvSpPr>
        <p:spPr>
          <a:xfrm>
            <a:off x="3125181" y="5567627"/>
            <a:ext cx="2748532" cy="660437"/>
          </a:xfrm>
          <a:prstGeom prst="rect">
            <a:avLst/>
          </a:prstGeom>
          <a:ln/>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defTabSz="844083" fontAlgn="base">
              <a:spcBef>
                <a:spcPct val="0"/>
              </a:spcBef>
              <a:spcAft>
                <a:spcPct val="0"/>
              </a:spcAft>
              <a:defRPr/>
            </a:pPr>
            <a:r>
              <a:rPr kumimoji="1" lang="ja-JP" altLang="en-US" sz="1846" b="1" dirty="0">
                <a:solidFill>
                  <a:prstClr val="white"/>
                </a:solidFill>
                <a:latin typeface="メイリオ" panose="020B0604030504040204" pitchFamily="50" charset="-128"/>
                <a:ea typeface="メイリオ" panose="020B0604030504040204" pitchFamily="50" charset="-128"/>
              </a:rPr>
              <a:t>＜総合的な支援を実施＞</a:t>
            </a:r>
          </a:p>
        </p:txBody>
      </p:sp>
      <p:sp>
        <p:nvSpPr>
          <p:cNvPr id="8" name="角丸四角形 7"/>
          <p:cNvSpPr/>
          <p:nvPr/>
        </p:nvSpPr>
        <p:spPr>
          <a:xfrm>
            <a:off x="2578019" y="5997421"/>
            <a:ext cx="3938222" cy="52734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defTabSz="844083" fontAlgn="base">
              <a:spcBef>
                <a:spcPct val="0"/>
              </a:spcBef>
              <a:spcAft>
                <a:spcPct val="0"/>
              </a:spcAft>
              <a:defRPr/>
            </a:pPr>
            <a:r>
              <a:rPr kumimoji="1" lang="ja-JP" altLang="en-US" sz="831" dirty="0">
                <a:solidFill>
                  <a:prstClr val="black"/>
                </a:solidFill>
                <a:latin typeface="メイリオ" panose="020B0604030504040204" pitchFamily="50" charset="-128"/>
                <a:ea typeface="メイリオ" panose="020B0604030504040204" pitchFamily="50" charset="-128"/>
              </a:rPr>
              <a:t>・地方自治体において、医療的ケア児等とその家族への支援体制の強化</a:t>
            </a:r>
            <a:endParaRPr kumimoji="1" lang="en-US" altLang="ja-JP" sz="831" dirty="0">
              <a:solidFill>
                <a:prstClr val="black"/>
              </a:solidFill>
              <a:latin typeface="メイリオ" panose="020B0604030504040204" pitchFamily="50" charset="-128"/>
              <a:ea typeface="メイリオ" panose="020B0604030504040204" pitchFamily="50" charset="-128"/>
            </a:endParaRPr>
          </a:p>
          <a:p>
            <a:pPr defTabSz="844083" fontAlgn="base">
              <a:spcBef>
                <a:spcPct val="0"/>
              </a:spcBef>
              <a:spcAft>
                <a:spcPct val="0"/>
              </a:spcAft>
              <a:defRPr/>
            </a:pPr>
            <a:r>
              <a:rPr kumimoji="1" lang="ja-JP" altLang="en-US" sz="831" dirty="0">
                <a:solidFill>
                  <a:prstClr val="black"/>
                </a:solidFill>
                <a:latin typeface="メイリオ" panose="020B0604030504040204" pitchFamily="50" charset="-128"/>
                <a:ea typeface="メイリオ" panose="020B0604030504040204" pitchFamily="50" charset="-128"/>
              </a:rPr>
              <a:t>・障害福祉サービスでは実施が難しいニーズに対する支援</a:t>
            </a:r>
            <a:endParaRPr kumimoji="1" lang="en-US" altLang="ja-JP" sz="831" dirty="0">
              <a:solidFill>
                <a:prstClr val="black"/>
              </a:solidFill>
              <a:latin typeface="メイリオ" panose="020B0604030504040204" pitchFamily="50" charset="-128"/>
              <a:ea typeface="メイリオ" panose="020B0604030504040204" pitchFamily="50" charset="-128"/>
            </a:endParaRPr>
          </a:p>
          <a:p>
            <a:pPr defTabSz="844083" fontAlgn="base">
              <a:spcBef>
                <a:spcPct val="0"/>
              </a:spcBef>
              <a:spcAft>
                <a:spcPct val="0"/>
              </a:spcAft>
              <a:defRPr/>
            </a:pPr>
            <a:r>
              <a:rPr kumimoji="1" lang="ja-JP" altLang="en-US" sz="831" dirty="0">
                <a:solidFill>
                  <a:prstClr val="black"/>
                </a:solidFill>
                <a:latin typeface="メイリオ" panose="020B0604030504040204" pitchFamily="50" charset="-128"/>
                <a:ea typeface="メイリオ" panose="020B0604030504040204" pitchFamily="50" charset="-128"/>
              </a:rPr>
              <a:t>・地域に障害福祉サービス等の実施事業所がなくても地方自治体による支援の</a:t>
            </a:r>
            <a:endParaRPr kumimoji="1" lang="en-US" altLang="ja-JP" sz="831" dirty="0">
              <a:solidFill>
                <a:prstClr val="black"/>
              </a:solidFill>
              <a:latin typeface="メイリオ" panose="020B0604030504040204" pitchFamily="50" charset="-128"/>
              <a:ea typeface="メイリオ" panose="020B0604030504040204" pitchFamily="50" charset="-128"/>
            </a:endParaRPr>
          </a:p>
          <a:p>
            <a:pPr defTabSz="844083" fontAlgn="base">
              <a:spcBef>
                <a:spcPct val="0"/>
              </a:spcBef>
              <a:spcAft>
                <a:spcPct val="0"/>
              </a:spcAft>
              <a:defRPr/>
            </a:pPr>
            <a:r>
              <a:rPr kumimoji="1" lang="ja-JP" altLang="en-US" sz="831" dirty="0">
                <a:solidFill>
                  <a:prstClr val="black"/>
                </a:solidFill>
                <a:latin typeface="メイリオ" panose="020B0604030504040204" pitchFamily="50" charset="-128"/>
                <a:ea typeface="メイリオ" panose="020B0604030504040204" pitchFamily="50" charset="-128"/>
              </a:rPr>
              <a:t>　実現が可能</a:t>
            </a:r>
          </a:p>
        </p:txBody>
      </p:sp>
      <p:sp>
        <p:nvSpPr>
          <p:cNvPr id="3" name="スライド番号プレースホルダー 2"/>
          <p:cNvSpPr>
            <a:spLocks noGrp="1"/>
          </p:cNvSpPr>
          <p:nvPr>
            <p:ph type="sldNum" sz="quarter" idx="12"/>
          </p:nvPr>
        </p:nvSpPr>
        <p:spPr/>
        <p:txBody>
          <a:bodyPr/>
          <a:lstStyle/>
          <a:p>
            <a:fld id="{2ADEAB0B-3364-414D-832E-F3CDA843F507}" type="slidenum">
              <a:rPr kumimoji="1" lang="ja-JP" altLang="en-US" smtClean="0"/>
              <a:t>124</a:t>
            </a:fld>
            <a:endParaRPr kumimoji="1" lang="ja-JP" altLang="en-US"/>
          </a:p>
        </p:txBody>
      </p:sp>
      <p:sp>
        <p:nvSpPr>
          <p:cNvPr id="4" name="フッター プレースホルダー 3"/>
          <p:cNvSpPr>
            <a:spLocks noGrp="1"/>
          </p:cNvSpPr>
          <p:nvPr>
            <p:ph type="ftr" sz="quarter" idx="11"/>
          </p:nvPr>
        </p:nvSpPr>
        <p:spPr/>
        <p:txBody>
          <a:body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en-US" altLang="ja-JP"/>
          </a:p>
        </p:txBody>
      </p:sp>
    </p:spTree>
    <p:extLst>
      <p:ext uri="{BB962C8B-B14F-4D97-AF65-F5344CB8AC3E}">
        <p14:creationId xmlns:p14="http://schemas.microsoft.com/office/powerpoint/2010/main" val="1300072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タイトル 1"/>
          <p:cNvSpPr>
            <a:spLocks noGrp="1"/>
          </p:cNvSpPr>
          <p:nvPr>
            <p:ph type="title"/>
          </p:nvPr>
        </p:nvSpPr>
        <p:spPr>
          <a:xfrm>
            <a:off x="1248553" y="517281"/>
            <a:ext cx="7438247" cy="5703277"/>
          </a:xfrm>
        </p:spPr>
        <p:txBody>
          <a:bodyPr/>
          <a:lstStyle/>
          <a:p>
            <a:pPr algn="l"/>
            <a:r>
              <a:rPr lang="ja-JP" altLang="en-US" sz="3323" dirty="0">
                <a:latin typeface="+mj-ea"/>
              </a:rPr>
              <a:t>３　発達障害者支援について</a:t>
            </a:r>
          </a:p>
        </p:txBody>
      </p:sp>
      <p:sp>
        <p:nvSpPr>
          <p:cNvPr id="2" name="スライド番号プレースホルダー 1"/>
          <p:cNvSpPr>
            <a:spLocks noGrp="1"/>
          </p:cNvSpPr>
          <p:nvPr>
            <p:ph type="sldNum" sz="quarter" idx="12"/>
          </p:nvPr>
        </p:nvSpPr>
        <p:spPr>
          <a:xfrm>
            <a:off x="7079312" y="6492875"/>
            <a:ext cx="2057400" cy="365125"/>
          </a:xfrm>
        </p:spPr>
        <p:txBody>
          <a:bodyPr/>
          <a:lstStyle/>
          <a:p>
            <a:pPr>
              <a:defRPr/>
            </a:pPr>
            <a:fld id="{EC602E4F-3B58-4928-9C49-10C64EE68D88}" type="slidenum">
              <a:rPr lang="en-US" altLang="ja-JP" smtClean="0"/>
              <a:pPr>
                <a:defRPr/>
              </a:pPr>
              <a:t>125</a:t>
            </a:fld>
            <a:endParaRPr lang="en-US" altLang="ja-JP" dirty="0"/>
          </a:p>
        </p:txBody>
      </p:sp>
      <p:sp>
        <p:nvSpPr>
          <p:cNvPr id="4"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412385982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3"/>
          <p:cNvSpPr>
            <a:spLocks noChangeArrowheads="1"/>
          </p:cNvSpPr>
          <p:nvPr/>
        </p:nvSpPr>
        <p:spPr bwMode="auto">
          <a:xfrm>
            <a:off x="97318" y="998399"/>
            <a:ext cx="8928100" cy="968297"/>
          </a:xfrm>
          <a:prstGeom prst="foldedCorner">
            <a:avLst>
              <a:gd name="adj" fmla="val 12500"/>
            </a:avLst>
          </a:prstGeom>
          <a:solidFill>
            <a:srgbClr val="CCFFCC"/>
          </a:solidFill>
          <a:ln w="9525">
            <a:solidFill>
              <a:schemeClr val="tx1"/>
            </a:solidFill>
            <a:round/>
            <a:headEnd/>
            <a:tailEnd/>
          </a:ln>
        </p:spPr>
        <p:txBody>
          <a:bodyPr wrap="none" lIns="84309" tIns="42154" rIns="84309" bIns="42154"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2050" name="AutoShape 2"/>
          <p:cNvSpPr>
            <a:spLocks noChangeArrowheads="1"/>
          </p:cNvSpPr>
          <p:nvPr/>
        </p:nvSpPr>
        <p:spPr bwMode="auto">
          <a:xfrm>
            <a:off x="96843" y="3429000"/>
            <a:ext cx="8928100" cy="530882"/>
          </a:xfrm>
          <a:prstGeom prst="foldedCorner">
            <a:avLst>
              <a:gd name="adj" fmla="val 12500"/>
            </a:avLst>
          </a:prstGeom>
          <a:solidFill>
            <a:srgbClr val="CCFFCC"/>
          </a:solidFill>
          <a:ln w="9525">
            <a:solidFill>
              <a:schemeClr val="tx1"/>
            </a:solidFill>
            <a:round/>
            <a:headEnd/>
            <a:tailEnd/>
          </a:ln>
        </p:spPr>
        <p:txBody>
          <a:bodyPr wrap="none" lIns="84309" tIns="42154" rIns="84309" bIns="42154"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2051" name="AutoShape 3"/>
          <p:cNvSpPr>
            <a:spLocks noChangeArrowheads="1"/>
          </p:cNvSpPr>
          <p:nvPr/>
        </p:nvSpPr>
        <p:spPr bwMode="auto">
          <a:xfrm>
            <a:off x="96843" y="2269548"/>
            <a:ext cx="8928100" cy="784643"/>
          </a:xfrm>
          <a:prstGeom prst="foldedCorner">
            <a:avLst>
              <a:gd name="adj" fmla="val 12500"/>
            </a:avLst>
          </a:prstGeom>
          <a:solidFill>
            <a:srgbClr val="CCFFCC"/>
          </a:solidFill>
          <a:ln w="9525">
            <a:solidFill>
              <a:schemeClr val="tx1"/>
            </a:solidFill>
            <a:round/>
            <a:headEnd/>
            <a:tailEnd/>
          </a:ln>
        </p:spPr>
        <p:txBody>
          <a:bodyPr wrap="none" lIns="84309" tIns="42154" rIns="84309" bIns="42154"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2052" name="Text Box 4"/>
          <p:cNvSpPr txBox="1">
            <a:spLocks noChangeArrowheads="1"/>
          </p:cNvSpPr>
          <p:nvPr/>
        </p:nvSpPr>
        <p:spPr bwMode="auto">
          <a:xfrm>
            <a:off x="96839" y="1966704"/>
            <a:ext cx="9047162" cy="1060000"/>
          </a:xfrm>
          <a:prstGeom prst="rect">
            <a:avLst/>
          </a:prstGeom>
          <a:noFill/>
          <a:ln w="9525">
            <a:noFill/>
            <a:miter lim="800000"/>
            <a:headEnd/>
            <a:tailEnd/>
          </a:ln>
        </p:spPr>
        <p:txBody>
          <a:bodyPr wrap="square" lIns="84309" tIns="33194" rIns="84309" bIns="33194">
            <a:spAutoFit/>
          </a:bodyPr>
          <a:lstStyle/>
          <a:p>
            <a:pPr fontAlgn="auto">
              <a:spcBef>
                <a:spcPct val="50000"/>
              </a:spcBef>
              <a:spcAft>
                <a:spcPts val="0"/>
              </a:spcAft>
            </a:pPr>
            <a:r>
              <a:rPr lang="en-US" altLang="ja-JP" dirty="0">
                <a:solidFill>
                  <a:prstClr val="black"/>
                </a:solidFill>
                <a:latin typeface="Times New Roman" pitchFamily="18" charset="0"/>
                <a:ea typeface="ＭＳ Ｐゴシック"/>
              </a:rPr>
              <a:t>Ⅱ</a:t>
            </a:r>
            <a:r>
              <a:rPr lang="ja-JP" altLang="en-US" dirty="0">
                <a:solidFill>
                  <a:prstClr val="black"/>
                </a:solidFill>
                <a:latin typeface="Times New Roman" pitchFamily="18" charset="0"/>
                <a:ea typeface="ＭＳ Ｐゴシック"/>
              </a:rPr>
              <a:t>　主な趣旨</a:t>
            </a:r>
          </a:p>
          <a:p>
            <a:pPr fontAlgn="auto">
              <a:lnSpc>
                <a:spcPct val="70000"/>
              </a:lnSpc>
              <a:spcBef>
                <a:spcPct val="50000"/>
              </a:spcBef>
              <a:spcAft>
                <a:spcPts val="0"/>
              </a:spcAft>
            </a:pPr>
            <a:r>
              <a:rPr lang="ja-JP" altLang="en-US" sz="1292" b="1" dirty="0">
                <a:solidFill>
                  <a:prstClr val="black"/>
                </a:solidFill>
                <a:latin typeface="HG丸ｺﾞｼｯｸM-PRO" pitchFamily="50" charset="-128"/>
                <a:ea typeface="HG丸ｺﾞｼｯｸM-PRO" pitchFamily="50" charset="-128"/>
              </a:rPr>
              <a:t>　○発達障害者に対する障害の定義と発達障害への理解の促進</a:t>
            </a:r>
          </a:p>
          <a:p>
            <a:pPr fontAlgn="auto">
              <a:lnSpc>
                <a:spcPct val="70000"/>
              </a:lnSpc>
              <a:spcBef>
                <a:spcPct val="50000"/>
              </a:spcBef>
              <a:spcAft>
                <a:spcPts val="0"/>
              </a:spcAft>
            </a:pPr>
            <a:r>
              <a:rPr lang="ja-JP" altLang="en-US" sz="1292" b="1" dirty="0">
                <a:solidFill>
                  <a:prstClr val="black"/>
                </a:solidFill>
                <a:latin typeface="HG丸ｺﾞｼｯｸM-PRO" pitchFamily="50" charset="-128"/>
                <a:ea typeface="HG丸ｺﾞｼｯｸM-PRO" pitchFamily="50" charset="-128"/>
              </a:rPr>
              <a:t>　○発達生活全般にわたる支援の促進</a:t>
            </a:r>
          </a:p>
          <a:p>
            <a:pPr fontAlgn="auto">
              <a:lnSpc>
                <a:spcPct val="70000"/>
              </a:lnSpc>
              <a:spcBef>
                <a:spcPct val="50000"/>
              </a:spcBef>
              <a:spcAft>
                <a:spcPts val="0"/>
              </a:spcAft>
            </a:pPr>
            <a:r>
              <a:rPr lang="ja-JP" altLang="en-US" sz="1292" b="1" dirty="0">
                <a:solidFill>
                  <a:prstClr val="black"/>
                </a:solidFill>
                <a:latin typeface="HG丸ｺﾞｼｯｸM-PRO" pitchFamily="50" charset="-128"/>
                <a:ea typeface="HG丸ｺﾞｼｯｸM-PRO" pitchFamily="50" charset="-128"/>
              </a:rPr>
              <a:t>　○発達障害者支援を担当する部局相互の緊密な連携の確保、関係機関との協力体制の整備　等</a:t>
            </a:r>
          </a:p>
        </p:txBody>
      </p:sp>
      <p:sp>
        <p:nvSpPr>
          <p:cNvPr id="2053" name="Text Box 5"/>
          <p:cNvSpPr txBox="1">
            <a:spLocks noChangeArrowheads="1"/>
          </p:cNvSpPr>
          <p:nvPr/>
        </p:nvSpPr>
        <p:spPr bwMode="auto">
          <a:xfrm>
            <a:off x="-61118" y="3009201"/>
            <a:ext cx="2627313" cy="425994"/>
          </a:xfrm>
          <a:prstGeom prst="rect">
            <a:avLst/>
          </a:prstGeom>
          <a:noFill/>
          <a:ln w="9525">
            <a:noFill/>
            <a:miter lim="800000"/>
            <a:headEnd/>
            <a:tailEnd/>
          </a:ln>
        </p:spPr>
        <p:txBody>
          <a:bodyPr lIns="84309" tIns="42154" rIns="84309" bIns="42154">
            <a:spAutoFit/>
          </a:bodyPr>
          <a:lstStyle/>
          <a:p>
            <a:pPr fontAlgn="auto">
              <a:spcBef>
                <a:spcPct val="50000"/>
              </a:spcBef>
              <a:spcAft>
                <a:spcPts val="0"/>
              </a:spcAft>
            </a:pPr>
            <a:r>
              <a:rPr lang="ja-JP" altLang="en-US" sz="2215" dirty="0">
                <a:solidFill>
                  <a:prstClr val="black"/>
                </a:solidFill>
                <a:latin typeface="Times New Roman" pitchFamily="18" charset="0"/>
                <a:ea typeface="ＭＳ Ｐゴシック"/>
              </a:rPr>
              <a:t>　</a:t>
            </a:r>
            <a:r>
              <a:rPr lang="en-US" altLang="ja-JP" dirty="0">
                <a:solidFill>
                  <a:prstClr val="black"/>
                </a:solidFill>
                <a:latin typeface="Times New Roman" pitchFamily="18" charset="0"/>
                <a:ea typeface="ＭＳ Ｐゴシック"/>
              </a:rPr>
              <a:t>Ⅲ</a:t>
            </a:r>
            <a:r>
              <a:rPr lang="ja-JP" altLang="en-US" dirty="0">
                <a:solidFill>
                  <a:prstClr val="black"/>
                </a:solidFill>
                <a:latin typeface="Times New Roman" pitchFamily="18" charset="0"/>
                <a:ea typeface="ＭＳ Ｐゴシック"/>
              </a:rPr>
              <a:t>　概要</a:t>
            </a:r>
          </a:p>
        </p:txBody>
      </p:sp>
      <p:sp>
        <p:nvSpPr>
          <p:cNvPr id="2054" name="Text Box 6"/>
          <p:cNvSpPr txBox="1">
            <a:spLocks noChangeArrowheads="1"/>
          </p:cNvSpPr>
          <p:nvPr/>
        </p:nvSpPr>
        <p:spPr bwMode="auto">
          <a:xfrm>
            <a:off x="249334" y="3533332"/>
            <a:ext cx="8786813" cy="403360"/>
          </a:xfrm>
          <a:prstGeom prst="rect">
            <a:avLst/>
          </a:prstGeom>
          <a:noFill/>
          <a:ln w="9525">
            <a:noFill/>
            <a:miter lim="800000"/>
            <a:headEnd/>
            <a:tailEnd/>
          </a:ln>
        </p:spPr>
        <p:txBody>
          <a:bodyPr lIns="84309" tIns="42154" rIns="84309" bIns="42154" anchor="ctr">
            <a:spAutoFit/>
          </a:bodyPr>
          <a:lstStyle/>
          <a:p>
            <a:pPr fontAlgn="auto">
              <a:lnSpc>
                <a:spcPct val="55000"/>
              </a:lnSpc>
              <a:spcBef>
                <a:spcPct val="50000"/>
              </a:spcBef>
              <a:spcAft>
                <a:spcPts val="0"/>
              </a:spcAft>
            </a:pPr>
            <a:r>
              <a:rPr lang="ja-JP" altLang="en-US" sz="1292" b="1" dirty="0">
                <a:solidFill>
                  <a:prstClr val="black"/>
                </a:solidFill>
                <a:latin typeface="HG丸ｺﾞｼｯｸM-PRO" pitchFamily="50" charset="-128"/>
                <a:ea typeface="HG丸ｺﾞｼｯｸM-PRO" pitchFamily="50" charset="-128"/>
              </a:rPr>
              <a:t>　定義：発達障害＝自閉症、アスペルガー症候群その他の広汎性発達障害、学習障害、</a:t>
            </a:r>
            <a:endParaRPr lang="en-US" altLang="ja-JP" sz="1292" b="1" dirty="0">
              <a:solidFill>
                <a:prstClr val="black"/>
              </a:solidFill>
              <a:latin typeface="HG丸ｺﾞｼｯｸM-PRO" pitchFamily="50" charset="-128"/>
              <a:ea typeface="HG丸ｺﾞｼｯｸM-PRO" pitchFamily="50" charset="-128"/>
            </a:endParaRPr>
          </a:p>
          <a:p>
            <a:pPr fontAlgn="auto">
              <a:lnSpc>
                <a:spcPct val="55000"/>
              </a:lnSpc>
              <a:spcBef>
                <a:spcPct val="50000"/>
              </a:spcBef>
              <a:spcAft>
                <a:spcPts val="0"/>
              </a:spcAft>
            </a:pPr>
            <a:r>
              <a:rPr lang="ja-JP" altLang="en-US" sz="1292" b="1" dirty="0">
                <a:solidFill>
                  <a:prstClr val="black"/>
                </a:solidFill>
                <a:latin typeface="HG丸ｺﾞｼｯｸM-PRO" pitchFamily="50" charset="-128"/>
                <a:ea typeface="HG丸ｺﾞｼｯｸM-PRO" pitchFamily="50" charset="-128"/>
              </a:rPr>
              <a:t>　　　　　　　　　注意欠陥多動性障害などの脳機能の障害で、通常低年齢で発現する障害</a:t>
            </a:r>
          </a:p>
        </p:txBody>
      </p:sp>
      <p:sp>
        <p:nvSpPr>
          <p:cNvPr id="2055" name="AutoShape 7"/>
          <p:cNvSpPr>
            <a:spLocks noChangeArrowheads="1"/>
          </p:cNvSpPr>
          <p:nvPr/>
        </p:nvSpPr>
        <p:spPr bwMode="auto">
          <a:xfrm>
            <a:off x="107957" y="6154916"/>
            <a:ext cx="8856663" cy="332643"/>
          </a:xfrm>
          <a:prstGeom prst="roundRect">
            <a:avLst>
              <a:gd name="adj" fmla="val 16667"/>
            </a:avLst>
          </a:prstGeom>
          <a:solidFill>
            <a:srgbClr val="FFDDDD"/>
          </a:solidFill>
          <a:ln w="31750">
            <a:solidFill>
              <a:schemeClr val="tx1"/>
            </a:solidFill>
            <a:round/>
            <a:headEnd/>
            <a:tailEnd/>
          </a:ln>
        </p:spPr>
        <p:txBody>
          <a:bodyPr wrap="none" lIns="84309" tIns="42154" rIns="84309" bIns="42154"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2056" name="AutoShape 8"/>
          <p:cNvSpPr>
            <a:spLocks noChangeArrowheads="1"/>
          </p:cNvSpPr>
          <p:nvPr/>
        </p:nvSpPr>
        <p:spPr bwMode="auto">
          <a:xfrm>
            <a:off x="107957" y="5753100"/>
            <a:ext cx="8856663" cy="334108"/>
          </a:xfrm>
          <a:prstGeom prst="roundRect">
            <a:avLst>
              <a:gd name="adj" fmla="val 16667"/>
            </a:avLst>
          </a:prstGeom>
          <a:solidFill>
            <a:srgbClr val="FFCCFF"/>
          </a:solidFill>
          <a:ln w="31750">
            <a:solidFill>
              <a:schemeClr val="tx1"/>
            </a:solidFill>
            <a:round/>
            <a:headEnd/>
            <a:tailEnd/>
          </a:ln>
        </p:spPr>
        <p:txBody>
          <a:bodyPr wrap="none" lIns="84309" tIns="42154" rIns="84309" bIns="42154"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2057" name="AutoShape 9"/>
          <p:cNvSpPr>
            <a:spLocks noChangeArrowheads="1"/>
          </p:cNvSpPr>
          <p:nvPr/>
        </p:nvSpPr>
        <p:spPr bwMode="auto">
          <a:xfrm>
            <a:off x="107976" y="4426311"/>
            <a:ext cx="1943100" cy="1258192"/>
          </a:xfrm>
          <a:prstGeom prst="roundRect">
            <a:avLst>
              <a:gd name="adj" fmla="val 6162"/>
            </a:avLst>
          </a:prstGeom>
          <a:solidFill>
            <a:srgbClr val="FFFFE1"/>
          </a:solidFill>
          <a:ln w="9525">
            <a:solidFill>
              <a:schemeClr val="tx1"/>
            </a:solidFill>
            <a:round/>
            <a:headEnd/>
            <a:tailEnd/>
          </a:ln>
        </p:spPr>
        <p:txBody>
          <a:bodyPr wrap="none" lIns="84309" tIns="42154" rIns="84309" bIns="42154"/>
          <a:lstStyle/>
          <a:p>
            <a:pPr fontAlgn="auto">
              <a:lnSpc>
                <a:spcPts val="1846"/>
              </a:lnSpc>
              <a:spcBef>
                <a:spcPts val="0"/>
              </a:spcBef>
              <a:spcAft>
                <a:spcPts val="0"/>
              </a:spcAft>
            </a:pPr>
            <a:r>
              <a:rPr lang="ja-JP" altLang="en-US" sz="1292" b="1" dirty="0">
                <a:solidFill>
                  <a:prstClr val="black"/>
                </a:solidFill>
                <a:latin typeface="Calibri"/>
                <a:ea typeface="ＭＳ ゴシック" pitchFamily="49" charset="-128"/>
              </a:rPr>
              <a:t>○乳幼児健診等に</a:t>
            </a:r>
          </a:p>
          <a:p>
            <a:pPr fontAlgn="auto">
              <a:lnSpc>
                <a:spcPts val="1846"/>
              </a:lnSpc>
              <a:spcBef>
                <a:spcPts val="0"/>
              </a:spcBef>
              <a:spcAft>
                <a:spcPts val="0"/>
              </a:spcAft>
            </a:pPr>
            <a:r>
              <a:rPr lang="ja-JP" altLang="en-US" sz="1292" b="1" dirty="0">
                <a:solidFill>
                  <a:prstClr val="black"/>
                </a:solidFill>
                <a:latin typeface="Calibri"/>
                <a:ea typeface="ＭＳ ゴシック" pitchFamily="49" charset="-128"/>
              </a:rPr>
              <a:t>　よる早期発見</a:t>
            </a:r>
            <a:endParaRPr lang="en-US" altLang="ja-JP" sz="1292" b="1" dirty="0">
              <a:solidFill>
                <a:prstClr val="black"/>
              </a:solidFill>
              <a:latin typeface="Calibri"/>
              <a:ea typeface="ＭＳ ゴシック" pitchFamily="49" charset="-128"/>
            </a:endParaRPr>
          </a:p>
          <a:p>
            <a:pPr fontAlgn="auto">
              <a:lnSpc>
                <a:spcPts val="1846"/>
              </a:lnSpc>
              <a:spcBef>
                <a:spcPts val="0"/>
              </a:spcBef>
              <a:spcAft>
                <a:spcPts val="0"/>
              </a:spcAft>
            </a:pPr>
            <a:r>
              <a:rPr lang="ja-JP" altLang="en-US" sz="1292" b="1" dirty="0">
                <a:solidFill>
                  <a:prstClr val="black"/>
                </a:solidFill>
                <a:latin typeface="Calibri"/>
                <a:ea typeface="ＭＳ ゴシック" pitchFamily="49" charset="-128"/>
              </a:rPr>
              <a:t>○早期の発達支援</a:t>
            </a:r>
          </a:p>
          <a:p>
            <a:pPr fontAlgn="auto">
              <a:spcBef>
                <a:spcPts val="0"/>
              </a:spcBef>
              <a:spcAft>
                <a:spcPts val="0"/>
              </a:spcAft>
            </a:pPr>
            <a:endParaRPr lang="ja-JP" altLang="en-US" sz="1477" b="1" dirty="0">
              <a:solidFill>
                <a:prstClr val="black"/>
              </a:solidFill>
              <a:latin typeface="Calibri"/>
              <a:ea typeface="ＭＳ ゴシック" pitchFamily="49" charset="-128"/>
            </a:endParaRPr>
          </a:p>
        </p:txBody>
      </p:sp>
      <p:sp>
        <p:nvSpPr>
          <p:cNvPr id="2058" name="AutoShape 10"/>
          <p:cNvSpPr>
            <a:spLocks noChangeArrowheads="1"/>
          </p:cNvSpPr>
          <p:nvPr/>
        </p:nvSpPr>
        <p:spPr bwMode="auto">
          <a:xfrm>
            <a:off x="2195530" y="4426035"/>
            <a:ext cx="3384550" cy="1258193"/>
          </a:xfrm>
          <a:prstGeom prst="roundRect">
            <a:avLst>
              <a:gd name="adj" fmla="val 6380"/>
            </a:avLst>
          </a:prstGeom>
          <a:solidFill>
            <a:srgbClr val="E5F2FF"/>
          </a:solidFill>
          <a:ln w="9525">
            <a:solidFill>
              <a:schemeClr val="tx1"/>
            </a:solidFill>
            <a:round/>
            <a:headEnd/>
            <a:tailEnd/>
          </a:ln>
        </p:spPr>
        <p:txBody>
          <a:bodyPr wrap="none" lIns="84309" tIns="42154" rIns="84309" bIns="42154"/>
          <a:lstStyle/>
          <a:p>
            <a:pPr fontAlgn="auto">
              <a:lnSpc>
                <a:spcPts val="1846"/>
              </a:lnSpc>
              <a:spcBef>
                <a:spcPts val="0"/>
              </a:spcBef>
              <a:spcAft>
                <a:spcPts val="0"/>
              </a:spcAft>
            </a:pPr>
            <a:r>
              <a:rPr lang="ja-JP" altLang="en-US" sz="1292" b="1" dirty="0">
                <a:solidFill>
                  <a:prstClr val="black"/>
                </a:solidFill>
                <a:latin typeface="Calibri"/>
                <a:ea typeface="ＭＳ ゴシック" pitchFamily="49" charset="-128"/>
              </a:rPr>
              <a:t>○就学時健康診断における発見</a:t>
            </a:r>
          </a:p>
          <a:p>
            <a:pPr fontAlgn="auto">
              <a:lnSpc>
                <a:spcPts val="1846"/>
              </a:lnSpc>
              <a:spcBef>
                <a:spcPts val="0"/>
              </a:spcBef>
              <a:spcAft>
                <a:spcPts val="0"/>
              </a:spcAft>
            </a:pPr>
            <a:r>
              <a:rPr lang="ja-JP" altLang="en-US" sz="1292" b="1" dirty="0">
                <a:solidFill>
                  <a:prstClr val="black"/>
                </a:solidFill>
                <a:latin typeface="Calibri"/>
                <a:ea typeface="ＭＳ ゴシック" pitchFamily="49" charset="-128"/>
              </a:rPr>
              <a:t>○適切な教育的支援・支援体制の</a:t>
            </a:r>
          </a:p>
          <a:p>
            <a:pPr fontAlgn="auto">
              <a:lnSpc>
                <a:spcPts val="1846"/>
              </a:lnSpc>
              <a:spcBef>
                <a:spcPts val="0"/>
              </a:spcBef>
              <a:spcAft>
                <a:spcPts val="0"/>
              </a:spcAft>
            </a:pPr>
            <a:r>
              <a:rPr lang="ja-JP" altLang="en-US" sz="1292" b="1" dirty="0">
                <a:solidFill>
                  <a:prstClr val="black"/>
                </a:solidFill>
                <a:latin typeface="Calibri"/>
                <a:ea typeface="ＭＳ ゴシック" pitchFamily="49" charset="-128"/>
              </a:rPr>
              <a:t>　整備</a:t>
            </a:r>
          </a:p>
          <a:p>
            <a:pPr fontAlgn="auto">
              <a:lnSpc>
                <a:spcPts val="1846"/>
              </a:lnSpc>
              <a:spcBef>
                <a:spcPts val="0"/>
              </a:spcBef>
              <a:spcAft>
                <a:spcPts val="0"/>
              </a:spcAft>
            </a:pPr>
            <a:r>
              <a:rPr lang="ja-JP" altLang="en-US" sz="1292" b="1" dirty="0">
                <a:solidFill>
                  <a:prstClr val="black"/>
                </a:solidFill>
                <a:latin typeface="Calibri"/>
                <a:ea typeface="ＭＳ ゴシック" pitchFamily="49" charset="-128"/>
              </a:rPr>
              <a:t>○放課後児童健全育成事業の利用</a:t>
            </a:r>
          </a:p>
          <a:p>
            <a:pPr fontAlgn="auto">
              <a:lnSpc>
                <a:spcPts val="1846"/>
              </a:lnSpc>
              <a:spcBef>
                <a:spcPts val="0"/>
              </a:spcBef>
              <a:spcAft>
                <a:spcPts val="0"/>
              </a:spcAft>
            </a:pPr>
            <a:r>
              <a:rPr lang="ja-JP" altLang="en-US" sz="1292" b="1" dirty="0">
                <a:solidFill>
                  <a:prstClr val="black"/>
                </a:solidFill>
                <a:latin typeface="Calibri"/>
                <a:ea typeface="ＭＳ ゴシック" pitchFamily="49" charset="-128"/>
              </a:rPr>
              <a:t>○専門的発達支援</a:t>
            </a:r>
          </a:p>
        </p:txBody>
      </p:sp>
      <p:sp>
        <p:nvSpPr>
          <p:cNvPr id="2059" name="AutoShape 11"/>
          <p:cNvSpPr>
            <a:spLocks noChangeArrowheads="1"/>
          </p:cNvSpPr>
          <p:nvPr/>
        </p:nvSpPr>
        <p:spPr bwMode="auto">
          <a:xfrm>
            <a:off x="5724562" y="4426035"/>
            <a:ext cx="3240088" cy="1258193"/>
          </a:xfrm>
          <a:prstGeom prst="roundRect">
            <a:avLst>
              <a:gd name="adj" fmla="val 7995"/>
            </a:avLst>
          </a:prstGeom>
          <a:solidFill>
            <a:srgbClr val="ECE7FF"/>
          </a:solidFill>
          <a:ln w="9525">
            <a:solidFill>
              <a:schemeClr val="tx1"/>
            </a:solidFill>
            <a:round/>
            <a:headEnd/>
            <a:tailEnd/>
          </a:ln>
        </p:spPr>
        <p:txBody>
          <a:bodyPr wrap="none" lIns="84309" tIns="42154" rIns="84309" bIns="42154"/>
          <a:lstStyle/>
          <a:p>
            <a:pPr fontAlgn="auto">
              <a:lnSpc>
                <a:spcPts val="1846"/>
              </a:lnSpc>
              <a:spcBef>
                <a:spcPts val="0"/>
              </a:spcBef>
              <a:spcAft>
                <a:spcPts val="0"/>
              </a:spcAft>
            </a:pPr>
            <a:r>
              <a:rPr lang="ja-JP" altLang="en-US" sz="1292" b="1" dirty="0">
                <a:solidFill>
                  <a:prstClr val="black"/>
                </a:solidFill>
                <a:latin typeface="Calibri"/>
                <a:ea typeface="ＭＳ ゴシック" pitchFamily="49" charset="-128"/>
              </a:rPr>
              <a:t>○発達障害者の特性に応じた</a:t>
            </a:r>
          </a:p>
          <a:p>
            <a:pPr fontAlgn="auto">
              <a:lnSpc>
                <a:spcPts val="1846"/>
              </a:lnSpc>
              <a:spcBef>
                <a:spcPts val="0"/>
              </a:spcBef>
              <a:spcAft>
                <a:spcPts val="0"/>
              </a:spcAft>
            </a:pPr>
            <a:r>
              <a:rPr lang="ja-JP" altLang="en-US" sz="1292" b="1" dirty="0">
                <a:solidFill>
                  <a:prstClr val="black"/>
                </a:solidFill>
                <a:latin typeface="Calibri"/>
                <a:ea typeface="ＭＳ ゴシック" pitchFamily="49" charset="-128"/>
              </a:rPr>
              <a:t>　適切な就労の機会の確保</a:t>
            </a:r>
          </a:p>
          <a:p>
            <a:pPr fontAlgn="auto">
              <a:lnSpc>
                <a:spcPts val="1846"/>
              </a:lnSpc>
              <a:spcBef>
                <a:spcPts val="0"/>
              </a:spcBef>
              <a:spcAft>
                <a:spcPts val="0"/>
              </a:spcAft>
            </a:pPr>
            <a:r>
              <a:rPr lang="ja-JP" altLang="en-US" sz="1292" b="1" dirty="0">
                <a:solidFill>
                  <a:prstClr val="black"/>
                </a:solidFill>
                <a:latin typeface="Calibri"/>
                <a:ea typeface="ＭＳ ゴシック" pitchFamily="49" charset="-128"/>
              </a:rPr>
              <a:t>○地域での生活支援</a:t>
            </a:r>
          </a:p>
          <a:p>
            <a:pPr fontAlgn="auto">
              <a:lnSpc>
                <a:spcPts val="1846"/>
              </a:lnSpc>
              <a:spcBef>
                <a:spcPts val="0"/>
              </a:spcBef>
              <a:spcAft>
                <a:spcPts val="0"/>
              </a:spcAft>
            </a:pPr>
            <a:r>
              <a:rPr lang="ja-JP" altLang="en-US" sz="1292" b="1" dirty="0">
                <a:solidFill>
                  <a:prstClr val="black"/>
                </a:solidFill>
                <a:latin typeface="Calibri"/>
                <a:ea typeface="ＭＳ ゴシック" pitchFamily="49" charset="-128"/>
              </a:rPr>
              <a:t>○発達障害者の権利擁護</a:t>
            </a:r>
          </a:p>
        </p:txBody>
      </p:sp>
      <p:sp>
        <p:nvSpPr>
          <p:cNvPr id="2060" name="Text Box 12"/>
          <p:cNvSpPr txBox="1">
            <a:spLocks noChangeArrowheads="1"/>
          </p:cNvSpPr>
          <p:nvPr/>
        </p:nvSpPr>
        <p:spPr bwMode="auto">
          <a:xfrm>
            <a:off x="408023" y="5775086"/>
            <a:ext cx="8388350" cy="312438"/>
          </a:xfrm>
          <a:prstGeom prst="rect">
            <a:avLst/>
          </a:prstGeom>
          <a:noFill/>
          <a:ln w="9525">
            <a:noFill/>
            <a:miter lim="800000"/>
            <a:headEnd/>
            <a:tailEnd/>
          </a:ln>
        </p:spPr>
        <p:txBody>
          <a:bodyPr lIns="84309" tIns="42154" rIns="84309" bIns="42154">
            <a:spAutoFit/>
          </a:bodyPr>
          <a:lstStyle/>
          <a:p>
            <a:pPr fontAlgn="auto">
              <a:spcBef>
                <a:spcPct val="50000"/>
              </a:spcBef>
              <a:spcAft>
                <a:spcPts val="0"/>
              </a:spcAft>
            </a:pPr>
            <a:r>
              <a:rPr lang="en-US" altLang="ja-JP" sz="1292" b="1" dirty="0">
                <a:solidFill>
                  <a:prstClr val="black"/>
                </a:solidFill>
                <a:latin typeface="Times New Roman" pitchFamily="18" charset="0"/>
                <a:ea typeface="ＭＳ Ｐゴシック"/>
              </a:rPr>
              <a:t>【</a:t>
            </a:r>
            <a:r>
              <a:rPr lang="ja-JP" altLang="en-US" sz="1292" b="1" dirty="0">
                <a:solidFill>
                  <a:prstClr val="black"/>
                </a:solidFill>
                <a:latin typeface="Times New Roman" pitchFamily="18" charset="0"/>
                <a:ea typeface="ＭＳ Ｐゴシック"/>
              </a:rPr>
              <a:t>都道府県</a:t>
            </a:r>
            <a:r>
              <a:rPr lang="en-US" altLang="ja-JP" sz="1292" b="1" dirty="0">
                <a:solidFill>
                  <a:prstClr val="black"/>
                </a:solidFill>
                <a:latin typeface="Times New Roman" pitchFamily="18" charset="0"/>
                <a:ea typeface="ＭＳ Ｐゴシック"/>
              </a:rPr>
              <a:t>】</a:t>
            </a:r>
            <a:r>
              <a:rPr lang="ja-JP" altLang="en-US" sz="1292" b="1" dirty="0">
                <a:solidFill>
                  <a:prstClr val="black"/>
                </a:solidFill>
                <a:latin typeface="Times New Roman" pitchFamily="18" charset="0"/>
                <a:ea typeface="ＭＳ Ｐゴシック"/>
              </a:rPr>
              <a:t>　発達障害者支援センター（相談支援・情報提供・研修等）、専門的な医療機関の確保　等　</a:t>
            </a:r>
            <a:r>
              <a:rPr lang="ja-JP" altLang="en-US" sz="1477" b="1" dirty="0">
                <a:solidFill>
                  <a:prstClr val="black"/>
                </a:solidFill>
                <a:latin typeface="Times New Roman" pitchFamily="18" charset="0"/>
                <a:ea typeface="ＭＳ Ｐゴシック"/>
              </a:rPr>
              <a:t>　</a:t>
            </a:r>
          </a:p>
        </p:txBody>
      </p:sp>
      <p:sp>
        <p:nvSpPr>
          <p:cNvPr id="2061" name="Text Box 13"/>
          <p:cNvSpPr txBox="1">
            <a:spLocks noChangeArrowheads="1"/>
          </p:cNvSpPr>
          <p:nvPr/>
        </p:nvSpPr>
        <p:spPr bwMode="auto">
          <a:xfrm>
            <a:off x="300040" y="6154619"/>
            <a:ext cx="7704137" cy="283968"/>
          </a:xfrm>
          <a:prstGeom prst="rect">
            <a:avLst/>
          </a:prstGeom>
          <a:noFill/>
          <a:ln w="9525">
            <a:noFill/>
            <a:miter lim="800000"/>
            <a:headEnd/>
            <a:tailEnd/>
          </a:ln>
        </p:spPr>
        <p:txBody>
          <a:bodyPr lIns="84309" tIns="42154" rIns="84309" bIns="42154">
            <a:spAutoFit/>
          </a:bodyPr>
          <a:lstStyle/>
          <a:p>
            <a:pPr fontAlgn="auto">
              <a:spcBef>
                <a:spcPct val="50000"/>
              </a:spcBef>
              <a:spcAft>
                <a:spcPts val="0"/>
              </a:spcAft>
            </a:pPr>
            <a:r>
              <a:rPr lang="en-US" altLang="ja-JP" sz="1292" b="1" dirty="0">
                <a:solidFill>
                  <a:prstClr val="black"/>
                </a:solidFill>
                <a:latin typeface="ＭＳ ゴシック" pitchFamily="49" charset="-128"/>
                <a:ea typeface="ＭＳ ゴシック" pitchFamily="49" charset="-128"/>
              </a:rPr>
              <a:t>【</a:t>
            </a:r>
            <a:r>
              <a:rPr lang="ja-JP" altLang="en-US" sz="1292" b="1" dirty="0">
                <a:solidFill>
                  <a:prstClr val="black"/>
                </a:solidFill>
                <a:latin typeface="ＭＳ ゴシック" pitchFamily="49" charset="-128"/>
                <a:ea typeface="ＭＳ ゴシック" pitchFamily="49" charset="-128"/>
              </a:rPr>
              <a:t>国</a:t>
            </a:r>
            <a:r>
              <a:rPr lang="en-US" altLang="ja-JP" sz="1292" b="1" dirty="0">
                <a:solidFill>
                  <a:prstClr val="black"/>
                </a:solidFill>
                <a:latin typeface="ＭＳ ゴシック" pitchFamily="49" charset="-128"/>
                <a:ea typeface="ＭＳ ゴシック" pitchFamily="49" charset="-128"/>
              </a:rPr>
              <a:t>】</a:t>
            </a:r>
            <a:r>
              <a:rPr lang="ja-JP" altLang="en-US" sz="1292" b="1" dirty="0">
                <a:solidFill>
                  <a:prstClr val="black"/>
                </a:solidFill>
                <a:latin typeface="ＭＳ ゴシック" pitchFamily="49" charset="-128"/>
                <a:ea typeface="ＭＳ ゴシック" pitchFamily="49" charset="-128"/>
              </a:rPr>
              <a:t>専門的知識を有する人材確保（研修等）、調査研究　等　</a:t>
            </a:r>
          </a:p>
        </p:txBody>
      </p:sp>
      <p:sp>
        <p:nvSpPr>
          <p:cNvPr id="2062" name="Rectangle 14"/>
          <p:cNvSpPr>
            <a:spLocks noChangeArrowheads="1"/>
          </p:cNvSpPr>
          <p:nvPr/>
        </p:nvSpPr>
        <p:spPr bwMode="auto">
          <a:xfrm>
            <a:off x="107976" y="4027220"/>
            <a:ext cx="1943100" cy="332642"/>
          </a:xfrm>
          <a:prstGeom prst="rect">
            <a:avLst/>
          </a:prstGeom>
          <a:solidFill>
            <a:srgbClr val="FFFFE1"/>
          </a:solidFill>
          <a:ln w="9525">
            <a:solidFill>
              <a:schemeClr val="tx1"/>
            </a:solidFill>
            <a:miter lim="800000"/>
            <a:headEnd/>
            <a:tailEnd/>
          </a:ln>
        </p:spPr>
        <p:txBody>
          <a:bodyPr wrap="none" lIns="84309" tIns="42154" rIns="84309" bIns="42154" anchor="ctr"/>
          <a:lstStyle/>
          <a:p>
            <a:pPr algn="ctr" fontAlgn="auto">
              <a:spcBef>
                <a:spcPts val="0"/>
              </a:spcBef>
              <a:spcAft>
                <a:spcPts val="0"/>
              </a:spcAft>
            </a:pPr>
            <a:r>
              <a:rPr lang="ja-JP" altLang="en-US" sz="1477" b="1" dirty="0">
                <a:solidFill>
                  <a:prstClr val="black"/>
                </a:solidFill>
                <a:latin typeface="ＭＳ ゴシック" pitchFamily="49" charset="-128"/>
                <a:ea typeface="ＭＳ ゴシック" pitchFamily="49" charset="-128"/>
              </a:rPr>
              <a:t>就学前（乳幼児期）</a:t>
            </a:r>
          </a:p>
        </p:txBody>
      </p:sp>
      <p:sp>
        <p:nvSpPr>
          <p:cNvPr id="2063" name="Rectangle 15"/>
          <p:cNvSpPr>
            <a:spLocks noChangeArrowheads="1"/>
          </p:cNvSpPr>
          <p:nvPr/>
        </p:nvSpPr>
        <p:spPr bwMode="auto">
          <a:xfrm>
            <a:off x="2197677" y="4027220"/>
            <a:ext cx="3384550" cy="332642"/>
          </a:xfrm>
          <a:prstGeom prst="rect">
            <a:avLst/>
          </a:prstGeom>
          <a:solidFill>
            <a:srgbClr val="E5F2FF"/>
          </a:solidFill>
          <a:ln w="9525">
            <a:solidFill>
              <a:schemeClr val="tx1"/>
            </a:solidFill>
            <a:miter lim="800000"/>
            <a:headEnd/>
            <a:tailEnd/>
          </a:ln>
        </p:spPr>
        <p:txBody>
          <a:bodyPr wrap="none" lIns="84309" tIns="42154" rIns="84309" bIns="42154" anchor="ctr"/>
          <a:lstStyle/>
          <a:p>
            <a:pPr algn="ctr" fontAlgn="auto">
              <a:spcBef>
                <a:spcPts val="0"/>
              </a:spcBef>
              <a:spcAft>
                <a:spcPts val="0"/>
              </a:spcAft>
            </a:pPr>
            <a:r>
              <a:rPr lang="ja-JP" altLang="en-US" sz="1477" b="1" dirty="0">
                <a:solidFill>
                  <a:prstClr val="black"/>
                </a:solidFill>
                <a:latin typeface="ＭＳ ゴシック" pitchFamily="49" charset="-128"/>
                <a:ea typeface="ＭＳ ゴシック" pitchFamily="49" charset="-128"/>
              </a:rPr>
              <a:t>就学中（学童期等）</a:t>
            </a:r>
          </a:p>
        </p:txBody>
      </p:sp>
      <p:sp>
        <p:nvSpPr>
          <p:cNvPr id="2064" name="Rectangle 16"/>
          <p:cNvSpPr>
            <a:spLocks noChangeArrowheads="1"/>
          </p:cNvSpPr>
          <p:nvPr/>
        </p:nvSpPr>
        <p:spPr bwMode="auto">
          <a:xfrm>
            <a:off x="5721902" y="4027220"/>
            <a:ext cx="3240088" cy="332642"/>
          </a:xfrm>
          <a:prstGeom prst="rect">
            <a:avLst/>
          </a:prstGeom>
          <a:solidFill>
            <a:srgbClr val="ECE7FF"/>
          </a:solidFill>
          <a:ln w="9525">
            <a:solidFill>
              <a:schemeClr val="tx1"/>
            </a:solidFill>
            <a:miter lim="800000"/>
            <a:headEnd/>
            <a:tailEnd/>
          </a:ln>
        </p:spPr>
        <p:txBody>
          <a:bodyPr wrap="none" lIns="84309" tIns="42154" rIns="84309" bIns="42154" anchor="ctr"/>
          <a:lstStyle/>
          <a:p>
            <a:pPr algn="ctr" fontAlgn="auto">
              <a:spcBef>
                <a:spcPts val="0"/>
              </a:spcBef>
              <a:spcAft>
                <a:spcPts val="0"/>
              </a:spcAft>
            </a:pPr>
            <a:r>
              <a:rPr lang="ja-JP" altLang="en-US" sz="1477" b="1" dirty="0">
                <a:solidFill>
                  <a:prstClr val="black"/>
                </a:solidFill>
                <a:latin typeface="ＭＳ ゴシック" pitchFamily="49" charset="-128"/>
                <a:ea typeface="ＭＳ ゴシック" pitchFamily="49" charset="-128"/>
              </a:rPr>
              <a:t>就学後（青壮年期）</a:t>
            </a:r>
          </a:p>
        </p:txBody>
      </p:sp>
      <p:sp>
        <p:nvSpPr>
          <p:cNvPr id="18" name="正方形/長方形 17"/>
          <p:cNvSpPr/>
          <p:nvPr/>
        </p:nvSpPr>
        <p:spPr>
          <a:xfrm>
            <a:off x="118582" y="637307"/>
            <a:ext cx="8677756" cy="12629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09" tIns="42154" rIns="84309" bIns="42154" anchor="ctr"/>
          <a:lstStyle/>
          <a:p>
            <a:pPr fontAlgn="auto">
              <a:spcBef>
                <a:spcPts val="0"/>
              </a:spcBef>
              <a:spcAft>
                <a:spcPts val="0"/>
              </a:spcAft>
              <a:defRPr/>
            </a:pPr>
            <a:r>
              <a:rPr lang="en-US" altLang="ja-JP" sz="1108" dirty="0">
                <a:solidFill>
                  <a:prstClr val="white"/>
                </a:solidFill>
                <a:latin typeface="Times New Roman" pitchFamily="18" charset="0"/>
              </a:rPr>
              <a:t>Ⅰ</a:t>
            </a:r>
            <a:r>
              <a:rPr lang="ja-JP" altLang="en-US" sz="1108" dirty="0">
                <a:solidFill>
                  <a:prstClr val="white"/>
                </a:solidFill>
                <a:latin typeface="Times New Roman" pitchFamily="18" charset="0"/>
              </a:rPr>
              <a:t>　ねらい</a:t>
            </a:r>
            <a:r>
              <a:rPr lang="ja-JP" altLang="en-US" sz="1108" dirty="0">
                <a:solidFill>
                  <a:prstClr val="black"/>
                </a:solidFill>
              </a:rPr>
              <a:t> </a:t>
            </a:r>
            <a:endParaRPr lang="en-US" altLang="ja-JP" sz="1108" dirty="0">
              <a:solidFill>
                <a:prstClr val="black"/>
              </a:solidFill>
            </a:endParaRPr>
          </a:p>
          <a:p>
            <a:pPr fontAlgn="auto">
              <a:spcBef>
                <a:spcPts val="0"/>
              </a:spcBef>
              <a:spcAft>
                <a:spcPts val="0"/>
              </a:spcAft>
              <a:defRPr/>
            </a:pPr>
            <a:r>
              <a:rPr lang="en-US" altLang="ja-JP" dirty="0">
                <a:solidFill>
                  <a:prstClr val="black"/>
                </a:solidFill>
              </a:rPr>
              <a:t>Ⅰ</a:t>
            </a:r>
            <a:r>
              <a:rPr lang="ja-JP" altLang="en-US" dirty="0">
                <a:solidFill>
                  <a:prstClr val="black"/>
                </a:solidFill>
              </a:rPr>
              <a:t>　これまでの主な経緯</a:t>
            </a:r>
            <a:endParaRPr lang="en-US" altLang="ja-JP" dirty="0">
              <a:solidFill>
                <a:prstClr val="black"/>
              </a:solidFill>
            </a:endParaRPr>
          </a:p>
          <a:p>
            <a:pPr marL="242995" fontAlgn="auto">
              <a:spcBef>
                <a:spcPts val="0"/>
              </a:spcBef>
              <a:spcAft>
                <a:spcPts val="0"/>
              </a:spcAft>
              <a:defRPr/>
            </a:pPr>
            <a:r>
              <a:rPr lang="ja-JP" altLang="en-US" sz="1015" dirty="0">
                <a:solidFill>
                  <a:prstClr val="black"/>
                </a:solidFill>
              </a:rPr>
              <a:t>昭和５５年　知的障害児施設の種類として新たに医療型自閉症児施設及び福祉型自閉症児施設を位置づけ</a:t>
            </a:r>
            <a:endParaRPr lang="en-US" altLang="ja-JP" sz="1015" dirty="0">
              <a:solidFill>
                <a:prstClr val="black"/>
              </a:solidFill>
            </a:endParaRPr>
          </a:p>
          <a:p>
            <a:pPr marL="242995" fontAlgn="auto">
              <a:spcBef>
                <a:spcPts val="0"/>
              </a:spcBef>
              <a:spcAft>
                <a:spcPts val="0"/>
              </a:spcAft>
              <a:defRPr/>
            </a:pPr>
            <a:r>
              <a:rPr lang="ja-JP" altLang="en-US" sz="1015" dirty="0">
                <a:solidFill>
                  <a:prstClr val="black"/>
                </a:solidFill>
              </a:rPr>
              <a:t>平成５年　　強度行動障害者特別処遇事業の創設（実施主体：都道府県等）</a:t>
            </a:r>
            <a:endParaRPr lang="en-US" altLang="ja-JP" sz="1015" dirty="0">
              <a:solidFill>
                <a:prstClr val="black"/>
              </a:solidFill>
            </a:endParaRPr>
          </a:p>
          <a:p>
            <a:pPr marL="242995" fontAlgn="auto">
              <a:spcBef>
                <a:spcPts val="0"/>
              </a:spcBef>
              <a:spcAft>
                <a:spcPts val="0"/>
              </a:spcAft>
              <a:defRPr/>
            </a:pPr>
            <a:r>
              <a:rPr lang="ja-JP" altLang="en-US" sz="1015" dirty="0">
                <a:solidFill>
                  <a:prstClr val="black"/>
                </a:solidFill>
              </a:rPr>
              <a:t>平成１４年　自閉症・発達障害者支援センター運営事業の開始（広汎性発達障害者を対象とした地域支援の拠点の整備の推進）</a:t>
            </a:r>
            <a:endParaRPr lang="en-US" altLang="ja-JP" sz="1015" dirty="0">
              <a:solidFill>
                <a:prstClr val="black"/>
              </a:solidFill>
            </a:endParaRPr>
          </a:p>
          <a:p>
            <a:pPr marL="242995" fontAlgn="auto">
              <a:spcBef>
                <a:spcPts val="0"/>
              </a:spcBef>
              <a:spcAft>
                <a:spcPts val="0"/>
              </a:spcAft>
              <a:defRPr/>
            </a:pPr>
            <a:r>
              <a:rPr lang="ja-JP" altLang="en-US" sz="1015" dirty="0">
                <a:solidFill>
                  <a:prstClr val="black"/>
                </a:solidFill>
              </a:rPr>
              <a:t>平成１６年１２月　 超党派の議員立法により発達障害者支援法が成立　　→　　平成１７年  ４月　 施行</a:t>
            </a:r>
            <a:endParaRPr lang="en-US" altLang="ja-JP" sz="1015" dirty="0">
              <a:solidFill>
                <a:prstClr val="black"/>
              </a:solidFill>
            </a:endParaRPr>
          </a:p>
          <a:p>
            <a:pPr marL="242995" fontAlgn="auto">
              <a:spcBef>
                <a:spcPts val="0"/>
              </a:spcBef>
              <a:spcAft>
                <a:spcPts val="0"/>
              </a:spcAft>
              <a:defRPr/>
            </a:pPr>
            <a:r>
              <a:rPr lang="ja-JP" altLang="en-US" sz="1015" dirty="0">
                <a:solidFill>
                  <a:prstClr val="black"/>
                </a:solidFill>
              </a:rPr>
              <a:t>平成２２年１２月　発達障害が障害者に含まれるものであることを障害者自立支援法、児童福祉法において明確化</a:t>
            </a:r>
            <a:endParaRPr lang="en-US" altLang="ja-JP" sz="1015" dirty="0">
              <a:solidFill>
                <a:prstClr val="black"/>
              </a:solidFill>
            </a:endParaRPr>
          </a:p>
          <a:p>
            <a:pPr marL="242995" fontAlgn="auto">
              <a:spcBef>
                <a:spcPts val="0"/>
              </a:spcBef>
              <a:spcAft>
                <a:spcPts val="0"/>
              </a:spcAft>
              <a:defRPr/>
            </a:pPr>
            <a:r>
              <a:rPr lang="ja-JP" altLang="en-US" sz="1015" dirty="0">
                <a:solidFill>
                  <a:prstClr val="black"/>
                </a:solidFill>
              </a:rPr>
              <a:t>平成２８年５月　超党派の議員立法により「発達障害者支援法の一部を改正する法律」が成立</a:t>
            </a:r>
          </a:p>
        </p:txBody>
      </p:sp>
      <p:grpSp>
        <p:nvGrpSpPr>
          <p:cNvPr id="23" name="グループ化 18"/>
          <p:cNvGrpSpPr/>
          <p:nvPr/>
        </p:nvGrpSpPr>
        <p:grpSpPr>
          <a:xfrm>
            <a:off x="-35712" y="636991"/>
            <a:ext cx="9144000" cy="66469"/>
            <a:chOff x="0" y="188640"/>
            <a:chExt cx="9144000" cy="72008"/>
          </a:xfrm>
        </p:grpSpPr>
        <p:cxnSp>
          <p:nvCxnSpPr>
            <p:cNvPr id="24" name="直線コネクタ 23"/>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26" name="テキスト ボックス 25"/>
          <p:cNvSpPr txBox="1"/>
          <p:nvPr/>
        </p:nvSpPr>
        <p:spPr>
          <a:xfrm>
            <a:off x="2445016" y="267971"/>
            <a:ext cx="4652825" cy="369196"/>
          </a:xfrm>
          <a:prstGeom prst="rect">
            <a:avLst/>
          </a:prstGeom>
          <a:noFill/>
        </p:spPr>
        <p:txBody>
          <a:bodyPr wrap="square" lIns="84315" tIns="42160" rIns="84315" bIns="42160" rtlCol="0">
            <a:spAutoFit/>
          </a:bodyPr>
          <a:lstStyle/>
          <a:p>
            <a:pPr algn="ctr" fontAlgn="auto">
              <a:spcBef>
                <a:spcPts val="0"/>
              </a:spcBef>
              <a:spcAft>
                <a:spcPts val="0"/>
              </a:spcAft>
            </a:pPr>
            <a:r>
              <a:rPr lang="ja-JP" altLang="en-US" sz="1846" b="1" dirty="0">
                <a:solidFill>
                  <a:prstClr val="black"/>
                </a:solidFill>
                <a:latin typeface="Calibri"/>
                <a:ea typeface="ＭＳ Ｐゴシック"/>
              </a:rPr>
              <a:t>発達障害者支援法の全体像</a:t>
            </a:r>
          </a:p>
        </p:txBody>
      </p:sp>
      <p:sp>
        <p:nvSpPr>
          <p:cNvPr id="2" name="スライド番号プレースホルダー 1"/>
          <p:cNvSpPr>
            <a:spLocks noGrp="1"/>
          </p:cNvSpPr>
          <p:nvPr>
            <p:ph type="sldNum" sz="quarter" idx="12"/>
          </p:nvPr>
        </p:nvSpPr>
        <p:spPr>
          <a:xfrm>
            <a:off x="7086600" y="6525345"/>
            <a:ext cx="2057400" cy="365125"/>
          </a:xfrm>
        </p:spPr>
        <p:txBody>
          <a:bodyPr/>
          <a:lstStyle/>
          <a:p>
            <a:pPr>
              <a:defRPr/>
            </a:pPr>
            <a:fld id="{431CAECD-5926-4741-A906-A08E04809A27}" type="slidenum">
              <a:rPr lang="en-US" altLang="ja-JP" smtClean="0"/>
              <a:pPr>
                <a:defRPr/>
              </a:pPr>
              <a:t>126</a:t>
            </a:fld>
            <a:endParaRPr lang="en-US" altLang="ja-JP" dirty="0"/>
          </a:p>
        </p:txBody>
      </p:sp>
      <p:sp>
        <p:nvSpPr>
          <p:cNvPr id="28"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315031500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215596" y="4648761"/>
            <a:ext cx="8806154" cy="1661121"/>
          </a:xfrm>
          <a:prstGeom prst="rect">
            <a:avLst/>
          </a:prstGeom>
          <a:noFill/>
          <a:ln w="158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white"/>
              </a:solidFill>
            </a:endParaRPr>
          </a:p>
        </p:txBody>
      </p:sp>
      <p:sp>
        <p:nvSpPr>
          <p:cNvPr id="29" name="正方形/長方形 28"/>
          <p:cNvSpPr/>
          <p:nvPr/>
        </p:nvSpPr>
        <p:spPr>
          <a:xfrm>
            <a:off x="185070" y="4474032"/>
            <a:ext cx="3389538" cy="299077"/>
          </a:xfrm>
          <a:prstGeom prst="rect">
            <a:avLst/>
          </a:prstGeom>
          <a:solidFill>
            <a:srgbClr val="FFFFCC"/>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white"/>
              </a:solidFill>
            </a:endParaRPr>
          </a:p>
        </p:txBody>
      </p:sp>
      <p:sp>
        <p:nvSpPr>
          <p:cNvPr id="28" name="正方形/長方形 27"/>
          <p:cNvSpPr/>
          <p:nvPr/>
        </p:nvSpPr>
        <p:spPr>
          <a:xfrm>
            <a:off x="215596" y="2721217"/>
            <a:ext cx="8809822" cy="1619929"/>
          </a:xfrm>
          <a:prstGeom prst="rect">
            <a:avLst/>
          </a:prstGeom>
          <a:noFill/>
          <a:ln w="158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white"/>
              </a:solidFill>
            </a:endParaRPr>
          </a:p>
        </p:txBody>
      </p:sp>
      <p:sp>
        <p:nvSpPr>
          <p:cNvPr id="26" name="正方形/長方形 25"/>
          <p:cNvSpPr/>
          <p:nvPr/>
        </p:nvSpPr>
        <p:spPr>
          <a:xfrm>
            <a:off x="185516" y="2516436"/>
            <a:ext cx="3289846" cy="299077"/>
          </a:xfrm>
          <a:prstGeom prst="rect">
            <a:avLst/>
          </a:prstGeom>
          <a:solidFill>
            <a:srgbClr val="FFFFCC"/>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white"/>
              </a:solidFill>
            </a:endParaRPr>
          </a:p>
        </p:txBody>
      </p:sp>
      <p:sp>
        <p:nvSpPr>
          <p:cNvPr id="2" name="正方形/長方形 1"/>
          <p:cNvSpPr/>
          <p:nvPr/>
        </p:nvSpPr>
        <p:spPr>
          <a:xfrm>
            <a:off x="215596" y="884691"/>
            <a:ext cx="8809822" cy="1395862"/>
          </a:xfrm>
          <a:prstGeom prst="rect">
            <a:avLst/>
          </a:prstGeom>
          <a:noFill/>
          <a:ln w="158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white"/>
              </a:solidFill>
            </a:endParaRPr>
          </a:p>
        </p:txBody>
      </p:sp>
      <p:sp>
        <p:nvSpPr>
          <p:cNvPr id="16" name="テキスト ボックス 15"/>
          <p:cNvSpPr txBox="1"/>
          <p:nvPr/>
        </p:nvSpPr>
        <p:spPr>
          <a:xfrm>
            <a:off x="185080" y="4474028"/>
            <a:ext cx="3788729" cy="320580"/>
          </a:xfrm>
          <a:prstGeom prst="rect">
            <a:avLst/>
          </a:prstGeom>
          <a:noFill/>
        </p:spPr>
        <p:txBody>
          <a:bodyPr wrap="square" lIns="82986" tIns="46186" rIns="92375" bIns="46186" rtlCol="0" anchor="t" anchorCtr="0">
            <a:spAutoFit/>
          </a:bodyPr>
          <a:lstStyle>
            <a:defPPr>
              <a:defRPr lang="ja-JP"/>
            </a:defPPr>
            <a:lvl1pPr>
              <a:defRPr sz="1800" b="1">
                <a:latin typeface="メイリオ" panose="020B0604030504040204" pitchFamily="50" charset="-128"/>
                <a:ea typeface="メイリオ" panose="020B0604030504040204" pitchFamily="50" charset="-128"/>
                <a:cs typeface="メイリオ" panose="020B0604030504040204" pitchFamily="50" charset="-128"/>
              </a:defRPr>
            </a:lvl1pPr>
          </a:lstStyle>
          <a:p>
            <a:pPr fontAlgn="auto">
              <a:spcBef>
                <a:spcPts val="0"/>
              </a:spcBef>
              <a:spcAft>
                <a:spcPts val="0"/>
              </a:spcAft>
            </a:pPr>
            <a:r>
              <a:rPr lang="ja-JP" altLang="en-US" sz="1477" b="0" dirty="0">
                <a:solidFill>
                  <a:prstClr val="black"/>
                </a:solidFill>
                <a:latin typeface="ＭＳ Ｐゴシック"/>
                <a:ea typeface="ＭＳ Ｐゴシック"/>
              </a:rPr>
              <a:t>３．地域の身近な場所で受けられる支援</a:t>
            </a:r>
          </a:p>
        </p:txBody>
      </p:sp>
      <p:sp>
        <p:nvSpPr>
          <p:cNvPr id="80" name="テキスト ボックス 79"/>
          <p:cNvSpPr txBox="1"/>
          <p:nvPr/>
        </p:nvSpPr>
        <p:spPr>
          <a:xfrm>
            <a:off x="185051" y="2560085"/>
            <a:ext cx="6036585" cy="227306"/>
          </a:xfrm>
          <a:prstGeom prst="rect">
            <a:avLst/>
          </a:prstGeom>
          <a:noFill/>
        </p:spPr>
        <p:txBody>
          <a:bodyPr wrap="square" lIns="82986" tIns="0" rIns="79668" bIns="0" rtlCol="0">
            <a:spAutoFit/>
          </a:bodyPr>
          <a:lstStyle/>
          <a:p>
            <a:pPr fontAlgn="auto">
              <a:spcBef>
                <a:spcPts val="0"/>
              </a:spcBef>
              <a:spcAft>
                <a:spcPts val="0"/>
              </a:spcAft>
            </a:pPr>
            <a:r>
              <a:rPr lang="ja-JP" altLang="en-US" sz="1477" dirty="0">
                <a:solidFill>
                  <a:prstClr val="black"/>
                </a:solidFill>
                <a:latin typeface="ＭＳ Ｐゴシック"/>
                <a:ea typeface="ＭＳ Ｐゴシック"/>
                <a:cs typeface="メイリオ" panose="020B0604030504040204" pitchFamily="50" charset="-128"/>
              </a:rPr>
              <a:t>２．家族なども含めた、きめ細かな支援</a:t>
            </a:r>
          </a:p>
        </p:txBody>
      </p:sp>
      <p:sp>
        <p:nvSpPr>
          <p:cNvPr id="3" name="テキスト ボックス 2"/>
          <p:cNvSpPr txBox="1"/>
          <p:nvPr/>
        </p:nvSpPr>
        <p:spPr>
          <a:xfrm>
            <a:off x="251526" y="1017703"/>
            <a:ext cx="8707429" cy="1233215"/>
          </a:xfrm>
          <a:prstGeom prst="rect">
            <a:avLst/>
          </a:prstGeom>
          <a:noFill/>
        </p:spPr>
        <p:txBody>
          <a:bodyPr wrap="square" lIns="84315" tIns="42160" rIns="84315" bIns="42160" rtlCol="0">
            <a:spAutoFit/>
          </a:bodyPr>
          <a:lstStyle/>
          <a:p>
            <a:pPr fontAlgn="auto">
              <a:spcBef>
                <a:spcPts val="0"/>
              </a:spcBef>
              <a:spcAft>
                <a:spcPts val="0"/>
              </a:spcAft>
            </a:pPr>
            <a:r>
              <a:rPr lang="ja-JP" altLang="en-US" sz="1292" dirty="0">
                <a:solidFill>
                  <a:prstClr val="black"/>
                </a:solidFill>
                <a:latin typeface="Calibri"/>
                <a:ea typeface="ＭＳ Ｐゴシック"/>
              </a:rPr>
              <a:t>　医療、保健、福祉、教育、労働等の各分野の関係機関が相互に連携し、一人一人の発達障害者に、「切れ目のない」支援を実施</a:t>
            </a:r>
            <a:endParaRPr lang="en-US" altLang="ja-JP" sz="1292" dirty="0">
              <a:solidFill>
                <a:prstClr val="black"/>
              </a:solidFill>
              <a:latin typeface="Calibri"/>
              <a:ea typeface="ＭＳ Ｐゴシック"/>
            </a:endParaRPr>
          </a:p>
          <a:p>
            <a:pPr fontAlgn="auto">
              <a:spcBef>
                <a:spcPts val="554"/>
              </a:spcBef>
              <a:spcAft>
                <a:spcPts val="0"/>
              </a:spcAft>
            </a:pPr>
            <a:r>
              <a:rPr lang="en-US" altLang="ja-JP" sz="1292" dirty="0">
                <a:solidFill>
                  <a:prstClr val="black"/>
                </a:solidFill>
                <a:latin typeface="Calibri"/>
                <a:ea typeface="ＭＳ Ｐゴシック"/>
              </a:rPr>
              <a:t>【</a:t>
            </a:r>
            <a:r>
              <a:rPr lang="ja-JP" altLang="en-US" sz="1292" dirty="0">
                <a:solidFill>
                  <a:prstClr val="black"/>
                </a:solidFill>
                <a:latin typeface="Calibri"/>
                <a:ea typeface="ＭＳ Ｐゴシック"/>
              </a:rPr>
              <a:t>関連条文</a:t>
            </a:r>
            <a:r>
              <a:rPr lang="en-US" altLang="ja-JP" sz="1292" dirty="0">
                <a:solidFill>
                  <a:prstClr val="black"/>
                </a:solidFill>
                <a:latin typeface="Calibri"/>
                <a:ea typeface="ＭＳ Ｐゴシック"/>
              </a:rPr>
              <a:t>】</a:t>
            </a:r>
            <a:r>
              <a:rPr lang="ja-JP" altLang="en-US" sz="1292" dirty="0">
                <a:solidFill>
                  <a:prstClr val="black"/>
                </a:solidFill>
                <a:latin typeface="Calibri"/>
                <a:ea typeface="ＭＳ Ｐゴシック"/>
              </a:rPr>
              <a:t>　　</a:t>
            </a:r>
            <a:endParaRPr lang="en-US" altLang="ja-JP" sz="1292" dirty="0">
              <a:solidFill>
                <a:prstClr val="black"/>
              </a:solidFill>
              <a:latin typeface="Calibri"/>
              <a:ea typeface="ＭＳ Ｐゴシック"/>
            </a:endParaRPr>
          </a:p>
          <a:p>
            <a:pPr fontAlgn="auto">
              <a:spcBef>
                <a:spcPts val="554"/>
              </a:spcBef>
              <a:spcAft>
                <a:spcPts val="0"/>
              </a:spcAft>
            </a:pPr>
            <a:r>
              <a:rPr lang="ja-JP" altLang="en-US" sz="1292" dirty="0">
                <a:solidFill>
                  <a:prstClr val="black"/>
                </a:solidFill>
                <a:latin typeface="Calibri"/>
                <a:ea typeface="ＭＳ Ｐゴシック"/>
              </a:rPr>
              <a:t>第１条（切れ目のない支援、共生社会の実現に資することを追加）、第２条の２（基本理念の新設）、第３条（相談体制の整備、協力部局の例示に警察を追加）、第９条の２（情報の共有の促進を新設）、第１９条の２（発達障害者支援地域協議会を新設）</a:t>
            </a:r>
          </a:p>
        </p:txBody>
      </p:sp>
      <p:sp>
        <p:nvSpPr>
          <p:cNvPr id="36" name="Rectangle 15"/>
          <p:cNvSpPr>
            <a:spLocks noChangeArrowheads="1"/>
          </p:cNvSpPr>
          <p:nvPr/>
        </p:nvSpPr>
        <p:spPr bwMode="auto">
          <a:xfrm>
            <a:off x="0" y="116632"/>
            <a:ext cx="9144000" cy="3691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4315" tIns="42160" rIns="84315" bIns="42160" numCol="1" anchor="ctr" anchorCtr="0" compatLnSpc="1">
            <a:prstTxWarp prst="textNoShape">
              <a:avLst/>
            </a:prstTxWarp>
            <a:spAutoFit/>
          </a:bodyPr>
          <a:lstStyle/>
          <a:p>
            <a:pPr algn="ctr"/>
            <a:r>
              <a:rPr lang="ja-JP" altLang="ja-JP" sz="1846" b="1" dirty="0">
                <a:solidFill>
                  <a:prstClr val="black"/>
                </a:solidFill>
                <a:latin typeface="ＭＳ ゴシック" pitchFamily="49" charset="-128"/>
                <a:ea typeface="ＭＳ ゴシック" pitchFamily="49" charset="-128"/>
                <a:cs typeface="Times New Roman" pitchFamily="18" charset="0"/>
              </a:rPr>
              <a:t>発達障害者支援法の一部を改正する法律　</a:t>
            </a:r>
            <a:r>
              <a:rPr lang="ja-JP" altLang="en-US" sz="1846" b="1" dirty="0">
                <a:solidFill>
                  <a:prstClr val="black"/>
                </a:solidFill>
                <a:latin typeface="ＭＳ ゴシック" pitchFamily="49" charset="-128"/>
                <a:ea typeface="ＭＳ ゴシック" pitchFamily="49" charset="-128"/>
                <a:cs typeface="Times New Roman" pitchFamily="18" charset="0"/>
              </a:rPr>
              <a:t>概要</a:t>
            </a:r>
            <a:endParaRPr lang="ja-JP" altLang="ja-JP" sz="1846" dirty="0">
              <a:solidFill>
                <a:prstClr val="black"/>
              </a:solidFill>
              <a:latin typeface="Arial" pitchFamily="34" charset="0"/>
              <a:ea typeface="ＭＳ Ｐゴシック" pitchFamily="50" charset="-128"/>
              <a:cs typeface="ＭＳ Ｐゴシック" pitchFamily="50" charset="-128"/>
            </a:endParaRPr>
          </a:p>
        </p:txBody>
      </p:sp>
      <p:grpSp>
        <p:nvGrpSpPr>
          <p:cNvPr id="37" name="グループ化 18"/>
          <p:cNvGrpSpPr/>
          <p:nvPr/>
        </p:nvGrpSpPr>
        <p:grpSpPr>
          <a:xfrm>
            <a:off x="0" y="485892"/>
            <a:ext cx="9144000" cy="66469"/>
            <a:chOff x="0" y="188640"/>
            <a:chExt cx="9144000" cy="72008"/>
          </a:xfrm>
        </p:grpSpPr>
        <p:cxnSp>
          <p:nvCxnSpPr>
            <p:cNvPr id="38" name="直線コネクタ 37"/>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40" name="テキスト ボックス 39"/>
          <p:cNvSpPr txBox="1"/>
          <p:nvPr/>
        </p:nvSpPr>
        <p:spPr>
          <a:xfrm>
            <a:off x="5635605" y="583885"/>
            <a:ext cx="3522762" cy="227170"/>
          </a:xfrm>
          <a:prstGeom prst="rect">
            <a:avLst/>
          </a:prstGeom>
          <a:noFill/>
        </p:spPr>
        <p:txBody>
          <a:bodyPr wrap="square" lIns="84315" tIns="42160" rIns="84315" bIns="42160" rtlCol="0">
            <a:spAutoFit/>
          </a:bodyPr>
          <a:lstStyle/>
          <a:p>
            <a:pPr fontAlgn="auto">
              <a:spcBef>
                <a:spcPts val="0"/>
              </a:spcBef>
              <a:spcAft>
                <a:spcPts val="0"/>
              </a:spcAft>
            </a:pPr>
            <a:r>
              <a:rPr lang="ja-JP" altLang="en-US" sz="923" dirty="0">
                <a:solidFill>
                  <a:prstClr val="black"/>
                </a:solidFill>
                <a:latin typeface="Calibri"/>
                <a:ea typeface="ＭＳ Ｐゴシック"/>
              </a:rPr>
              <a:t>（平成２８年５月２５日成立・同年６月３日公布・同年８月１日施行）</a:t>
            </a:r>
          </a:p>
        </p:txBody>
      </p:sp>
      <p:sp>
        <p:nvSpPr>
          <p:cNvPr id="41" name="テキスト ボックス 40"/>
          <p:cNvSpPr txBox="1"/>
          <p:nvPr/>
        </p:nvSpPr>
        <p:spPr>
          <a:xfrm>
            <a:off x="251537" y="2812334"/>
            <a:ext cx="8773898" cy="1432051"/>
          </a:xfrm>
          <a:prstGeom prst="rect">
            <a:avLst/>
          </a:prstGeom>
          <a:noFill/>
        </p:spPr>
        <p:txBody>
          <a:bodyPr wrap="square" lIns="84315" tIns="42160" rIns="84315" bIns="42160" rtlCol="0">
            <a:spAutoFit/>
          </a:bodyPr>
          <a:lstStyle/>
          <a:p>
            <a:pPr fontAlgn="auto">
              <a:spcBef>
                <a:spcPts val="0"/>
              </a:spcBef>
              <a:spcAft>
                <a:spcPts val="0"/>
              </a:spcAft>
            </a:pPr>
            <a:r>
              <a:rPr lang="ja-JP" altLang="en-US" sz="1292" dirty="0">
                <a:solidFill>
                  <a:prstClr val="black"/>
                </a:solidFill>
                <a:latin typeface="Calibri"/>
                <a:ea typeface="ＭＳ Ｐゴシック"/>
              </a:rPr>
              <a:t>　家族なども含めた、きめ細かな支援を推進するため、教育、就労の支援、司法手続における配慮、発達障害者の家族等への支援</a:t>
            </a:r>
          </a:p>
          <a:p>
            <a:pPr fontAlgn="auto">
              <a:spcBef>
                <a:spcPts val="554"/>
              </a:spcBef>
              <a:spcAft>
                <a:spcPts val="0"/>
              </a:spcAft>
            </a:pPr>
            <a:r>
              <a:rPr lang="en-US" altLang="ja-JP" sz="1292" dirty="0">
                <a:solidFill>
                  <a:prstClr val="black"/>
                </a:solidFill>
                <a:latin typeface="Calibri"/>
                <a:ea typeface="ＭＳ Ｐゴシック"/>
              </a:rPr>
              <a:t>【</a:t>
            </a:r>
            <a:r>
              <a:rPr lang="ja-JP" altLang="en-US" sz="1292" dirty="0">
                <a:solidFill>
                  <a:prstClr val="black"/>
                </a:solidFill>
                <a:latin typeface="Calibri"/>
                <a:ea typeface="ＭＳ Ｐゴシック"/>
              </a:rPr>
              <a:t>関連条文</a:t>
            </a:r>
            <a:r>
              <a:rPr lang="en-US" altLang="ja-JP" sz="1292" dirty="0">
                <a:solidFill>
                  <a:prstClr val="black"/>
                </a:solidFill>
                <a:latin typeface="Calibri"/>
                <a:ea typeface="ＭＳ Ｐゴシック"/>
              </a:rPr>
              <a:t>】</a:t>
            </a:r>
            <a:r>
              <a:rPr lang="ja-JP" altLang="en-US" sz="1292" dirty="0">
                <a:solidFill>
                  <a:prstClr val="black"/>
                </a:solidFill>
                <a:latin typeface="Calibri"/>
                <a:ea typeface="ＭＳ Ｐゴシック"/>
              </a:rPr>
              <a:t>　</a:t>
            </a:r>
            <a:endParaRPr lang="en-US" altLang="ja-JP" sz="1292" dirty="0">
              <a:solidFill>
                <a:prstClr val="black"/>
              </a:solidFill>
              <a:latin typeface="Calibri"/>
              <a:ea typeface="ＭＳ Ｐゴシック"/>
            </a:endParaRPr>
          </a:p>
          <a:p>
            <a:pPr fontAlgn="auto">
              <a:spcBef>
                <a:spcPts val="554"/>
              </a:spcBef>
              <a:spcAft>
                <a:spcPts val="0"/>
              </a:spcAft>
            </a:pPr>
            <a:r>
              <a:rPr lang="ja-JP" altLang="en-US" sz="1292" dirty="0">
                <a:solidFill>
                  <a:prstClr val="black"/>
                </a:solidFill>
                <a:latin typeface="Calibri"/>
                <a:ea typeface="ＭＳ Ｐゴシック"/>
              </a:rPr>
              <a:t>第５条（保護者への情報提供、助言を追加）、第８条（個別の教育支援計画の作成等を追加）、第１０条（就労定着のための支援等を追加）、第１１条（生活支援の視点として性別等追加）、第１２条（権利利益の擁護に、いじめの防止等を追加）、第１２条の２（司法手続きにおける配慮を新設）、第１３条（家族支援の内容に、家族が互いに支え合うための活動の支援等を追加）</a:t>
            </a:r>
          </a:p>
        </p:txBody>
      </p:sp>
      <p:sp>
        <p:nvSpPr>
          <p:cNvPr id="42" name="テキスト ボックス 41"/>
          <p:cNvSpPr txBox="1"/>
          <p:nvPr/>
        </p:nvSpPr>
        <p:spPr>
          <a:xfrm>
            <a:off x="251539" y="4797152"/>
            <a:ext cx="8770230" cy="1707832"/>
          </a:xfrm>
          <a:prstGeom prst="rect">
            <a:avLst/>
          </a:prstGeom>
          <a:noFill/>
        </p:spPr>
        <p:txBody>
          <a:bodyPr wrap="square" lIns="84315" tIns="42160" rIns="84315" bIns="42160" rtlCol="0">
            <a:spAutoFit/>
          </a:bodyPr>
          <a:lstStyle/>
          <a:p>
            <a:pPr fontAlgn="auto">
              <a:spcBef>
                <a:spcPts val="0"/>
              </a:spcBef>
              <a:spcAft>
                <a:spcPts val="0"/>
              </a:spcAft>
            </a:pPr>
            <a:r>
              <a:rPr lang="ja-JP" altLang="en-US" sz="1292" dirty="0">
                <a:solidFill>
                  <a:prstClr val="black"/>
                </a:solidFill>
                <a:latin typeface="Calibri"/>
                <a:ea typeface="ＭＳ Ｐゴシック"/>
              </a:rPr>
              <a:t>　発達障害の支援について、可能な限り身近な場所で必要な支援が受けられるよう配慮</a:t>
            </a:r>
          </a:p>
          <a:p>
            <a:pPr fontAlgn="auto">
              <a:spcBef>
                <a:spcPts val="554"/>
              </a:spcBef>
              <a:spcAft>
                <a:spcPts val="0"/>
              </a:spcAft>
            </a:pPr>
            <a:r>
              <a:rPr lang="en-US" altLang="ja-JP" sz="1292" dirty="0">
                <a:solidFill>
                  <a:prstClr val="black"/>
                </a:solidFill>
                <a:latin typeface="Calibri"/>
                <a:ea typeface="ＭＳ Ｐゴシック"/>
              </a:rPr>
              <a:t>【</a:t>
            </a:r>
            <a:r>
              <a:rPr lang="ja-JP" altLang="en-US" sz="1292" dirty="0">
                <a:solidFill>
                  <a:prstClr val="black"/>
                </a:solidFill>
                <a:latin typeface="Calibri"/>
                <a:ea typeface="ＭＳ Ｐゴシック"/>
              </a:rPr>
              <a:t>関連条文</a:t>
            </a:r>
            <a:r>
              <a:rPr lang="en-US" altLang="ja-JP" sz="1292" dirty="0">
                <a:solidFill>
                  <a:prstClr val="black"/>
                </a:solidFill>
                <a:latin typeface="Calibri"/>
                <a:ea typeface="ＭＳ Ｐゴシック"/>
              </a:rPr>
              <a:t>】</a:t>
            </a:r>
            <a:r>
              <a:rPr lang="ja-JP" altLang="en-US" sz="1292" dirty="0">
                <a:solidFill>
                  <a:prstClr val="black"/>
                </a:solidFill>
                <a:latin typeface="Calibri"/>
                <a:ea typeface="ＭＳ Ｐゴシック"/>
              </a:rPr>
              <a:t>　</a:t>
            </a:r>
            <a:endParaRPr lang="en-US" altLang="ja-JP" sz="1292" dirty="0">
              <a:solidFill>
                <a:prstClr val="black"/>
              </a:solidFill>
              <a:latin typeface="Calibri"/>
              <a:ea typeface="ＭＳ Ｐゴシック"/>
            </a:endParaRPr>
          </a:p>
          <a:p>
            <a:pPr fontAlgn="auto">
              <a:spcBef>
                <a:spcPts val="554"/>
              </a:spcBef>
              <a:spcAft>
                <a:spcPts val="0"/>
              </a:spcAft>
            </a:pPr>
            <a:r>
              <a:rPr lang="ja-JP" altLang="en-US" sz="1292" dirty="0">
                <a:solidFill>
                  <a:prstClr val="black"/>
                </a:solidFill>
                <a:latin typeface="Calibri"/>
                <a:ea typeface="ＭＳ Ｐゴシック"/>
              </a:rPr>
              <a:t>第４条（国民の責務に、発達障害者の自立及び社会参加に協力することを追加）、第１４条（当事者や家族が身近な場所で支援を受けられるように適切な配慮をすることを追加）、第２１条（普及、啓発の内容に個々の発達障害の特性を追加、方法として学校等の様々な場を通じて行うことを追加）、第２３条（専門的知識を有する人材の確保等の対象に労働、捜査及び裁判に関する業務に従事する者を追加）</a:t>
            </a:r>
            <a:endParaRPr lang="en-US" altLang="ja-JP" sz="1292" dirty="0">
              <a:solidFill>
                <a:prstClr val="black"/>
              </a:solidFill>
              <a:latin typeface="Calibri"/>
              <a:ea typeface="ＭＳ Ｐゴシック"/>
            </a:endParaRPr>
          </a:p>
          <a:p>
            <a:pPr fontAlgn="auto">
              <a:spcBef>
                <a:spcPts val="554"/>
              </a:spcBef>
              <a:spcAft>
                <a:spcPts val="0"/>
              </a:spcAft>
            </a:pPr>
            <a:r>
              <a:rPr lang="ja-JP" altLang="en-US" sz="1292" dirty="0">
                <a:solidFill>
                  <a:prstClr val="black"/>
                </a:solidFill>
                <a:latin typeface="Calibri"/>
                <a:ea typeface="ＭＳ Ｐゴシック"/>
              </a:rPr>
              <a:t>　</a:t>
            </a:r>
          </a:p>
        </p:txBody>
      </p:sp>
      <p:sp>
        <p:nvSpPr>
          <p:cNvPr id="5" name="正方形/長方形 4"/>
          <p:cNvSpPr/>
          <p:nvPr/>
        </p:nvSpPr>
        <p:spPr>
          <a:xfrm>
            <a:off x="185516" y="685309"/>
            <a:ext cx="3721846" cy="299077"/>
          </a:xfrm>
          <a:prstGeom prst="rect">
            <a:avLst/>
          </a:prstGeom>
          <a:solidFill>
            <a:srgbClr val="FFFFCC"/>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white"/>
              </a:solidFill>
            </a:endParaRPr>
          </a:p>
        </p:txBody>
      </p:sp>
      <p:sp>
        <p:nvSpPr>
          <p:cNvPr id="79" name="テキスト ボックス 78"/>
          <p:cNvSpPr txBox="1"/>
          <p:nvPr/>
        </p:nvSpPr>
        <p:spPr>
          <a:xfrm>
            <a:off x="185538" y="723941"/>
            <a:ext cx="4187077" cy="227306"/>
          </a:xfrm>
          <a:prstGeom prst="rect">
            <a:avLst/>
          </a:prstGeom>
          <a:noFill/>
          <a:ln w="22225">
            <a:noFill/>
          </a:ln>
        </p:spPr>
        <p:txBody>
          <a:bodyPr wrap="square" lIns="82986" tIns="0" rIns="80607" bIns="0" rtlCol="0">
            <a:spAutoFit/>
          </a:bodyPr>
          <a:lstStyle/>
          <a:p>
            <a:pPr fontAlgn="auto">
              <a:spcBef>
                <a:spcPts val="0"/>
              </a:spcBef>
              <a:spcAft>
                <a:spcPts val="0"/>
              </a:spcAft>
            </a:pPr>
            <a:r>
              <a:rPr lang="ja-JP" altLang="en-US" sz="1477" dirty="0">
                <a:ln w="25400">
                  <a:noFill/>
                </a:ln>
                <a:solidFill>
                  <a:prstClr val="black"/>
                </a:solidFill>
                <a:latin typeface="ＭＳ Ｐゴシック"/>
                <a:ea typeface="ＭＳ Ｐゴシック"/>
                <a:cs typeface="メイリオ" panose="020B0604030504040204" pitchFamily="50" charset="-128"/>
              </a:rPr>
              <a:t>１．ライフステージを通じた切れ目のない</a:t>
            </a:r>
            <a:r>
              <a:rPr lang="ja-JP" altLang="en-US" sz="1477" dirty="0">
                <a:solidFill>
                  <a:prstClr val="black"/>
                </a:solidFill>
                <a:latin typeface="ＭＳ Ｐゴシック"/>
                <a:ea typeface="ＭＳ Ｐゴシック"/>
                <a:cs typeface="メイリオ" panose="020B0604030504040204" pitchFamily="50" charset="-128"/>
              </a:rPr>
              <a:t>支援</a:t>
            </a:r>
          </a:p>
        </p:txBody>
      </p:sp>
      <p:sp>
        <p:nvSpPr>
          <p:cNvPr id="4" name="スライド番号プレースホルダー 3"/>
          <p:cNvSpPr>
            <a:spLocks noGrp="1"/>
          </p:cNvSpPr>
          <p:nvPr>
            <p:ph type="sldNum" sz="quarter" idx="12"/>
          </p:nvPr>
        </p:nvSpPr>
        <p:spPr>
          <a:xfrm>
            <a:off x="6969886" y="6525345"/>
            <a:ext cx="2057400" cy="365125"/>
          </a:xfrm>
        </p:spPr>
        <p:txBody>
          <a:bodyPr/>
          <a:lstStyle/>
          <a:p>
            <a:pPr>
              <a:defRPr/>
            </a:pPr>
            <a:fld id="{F90A3C79-1AFD-481B-B685-7933BCD0898B}" type="slidenum">
              <a:rPr lang="en-US" altLang="ja-JP" smtClean="0"/>
              <a:pPr>
                <a:defRPr/>
              </a:pPr>
              <a:t>127</a:t>
            </a:fld>
            <a:endParaRPr lang="en-US" altLang="ja-JP"/>
          </a:p>
        </p:txBody>
      </p:sp>
      <p:sp>
        <p:nvSpPr>
          <p:cNvPr id="20"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325946076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095407" y="33584"/>
            <a:ext cx="4869474" cy="430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283" tIns="42141" rIns="84283" bIns="42141" anchor="ctr"/>
          <a:lstStyle/>
          <a:p>
            <a:pPr algn="ctr" fontAlgn="auto">
              <a:spcBef>
                <a:spcPts val="0"/>
              </a:spcBef>
              <a:spcAft>
                <a:spcPts val="0"/>
              </a:spcAft>
              <a:defRPr/>
            </a:pPr>
            <a:r>
              <a:rPr lang="ja-JP" altLang="en-US" sz="1846" b="1" dirty="0">
                <a:solidFill>
                  <a:prstClr val="black"/>
                </a:solidFill>
              </a:rPr>
              <a:t>発達障害者支援体制整備</a:t>
            </a:r>
            <a:r>
              <a:rPr lang="ja-JP" altLang="en-US" sz="1846" dirty="0">
                <a:solidFill>
                  <a:prstClr val="black"/>
                </a:solidFill>
              </a:rPr>
              <a:t>　　　　</a:t>
            </a:r>
          </a:p>
        </p:txBody>
      </p:sp>
      <p:sp>
        <p:nvSpPr>
          <p:cNvPr id="5" name="正方形/長方形 4"/>
          <p:cNvSpPr/>
          <p:nvPr/>
        </p:nvSpPr>
        <p:spPr>
          <a:xfrm>
            <a:off x="52155" y="631767"/>
            <a:ext cx="9039774" cy="1262910"/>
          </a:xfrm>
          <a:prstGeom prst="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lIns="84283" tIns="42141" rIns="84283" bIns="42141" anchor="ctr"/>
          <a:lstStyle/>
          <a:p>
            <a:pPr fontAlgn="auto">
              <a:spcBef>
                <a:spcPts val="0"/>
              </a:spcBef>
              <a:spcAft>
                <a:spcPts val="0"/>
              </a:spcAft>
              <a:tabLst>
                <a:tab pos="81977" algn="l"/>
              </a:tabLst>
              <a:defRPr/>
            </a:pPr>
            <a:r>
              <a:rPr lang="ja-JP" altLang="en-US" sz="1292" dirty="0">
                <a:solidFill>
                  <a:prstClr val="black"/>
                </a:solidFill>
              </a:rPr>
              <a:t>   乳幼児期から成人期における各ライフステージに対応する一貫した支援を行うため、関係機関等によるネットワークを構築するとともに、ペアレント・メンター・ペアレントトレーニング・ソーシャルスキルトレーニングの導入による家族支援体制の整備や、発達障害特有のアセスメントツールの導入を促進するための研修会を実施する。</a:t>
            </a:r>
            <a:endParaRPr lang="en-US" altLang="ja-JP" sz="1292" dirty="0">
              <a:solidFill>
                <a:prstClr val="black"/>
              </a:solidFill>
            </a:endParaRPr>
          </a:p>
          <a:p>
            <a:pPr fontAlgn="auto">
              <a:spcBef>
                <a:spcPts val="0"/>
              </a:spcBef>
              <a:spcAft>
                <a:spcPts val="0"/>
              </a:spcAft>
              <a:defRPr/>
            </a:pPr>
            <a:r>
              <a:rPr lang="ja-JP" altLang="en-US" sz="1292" dirty="0">
                <a:solidFill>
                  <a:prstClr val="black"/>
                </a:solidFill>
              </a:rPr>
              <a:t>　</a:t>
            </a:r>
            <a:r>
              <a:rPr lang="ja-JP" altLang="en-US" sz="1292" dirty="0" smtClean="0">
                <a:solidFill>
                  <a:prstClr val="black"/>
                </a:solidFill>
              </a:rPr>
              <a:t>また</a:t>
            </a:r>
            <a:r>
              <a:rPr lang="en-US" altLang="ja-JP" sz="1292" dirty="0" smtClean="0">
                <a:solidFill>
                  <a:prstClr val="black"/>
                </a:solidFill>
              </a:rPr>
              <a:t>､</a:t>
            </a:r>
            <a:r>
              <a:rPr lang="ja-JP" altLang="en-US" sz="1292" dirty="0" smtClean="0">
                <a:solidFill>
                  <a:prstClr val="black"/>
                </a:solidFill>
              </a:rPr>
              <a:t>市町村</a:t>
            </a:r>
            <a:r>
              <a:rPr lang="ja-JP" altLang="en-US" sz="1292" dirty="0">
                <a:solidFill>
                  <a:prstClr val="black"/>
                </a:solidFill>
              </a:rPr>
              <a:t>・事業所等</a:t>
            </a:r>
            <a:r>
              <a:rPr lang="ja-JP" altLang="en-US" sz="1292" dirty="0" smtClean="0">
                <a:solidFill>
                  <a:prstClr val="black"/>
                </a:solidFill>
              </a:rPr>
              <a:t>支援</a:t>
            </a:r>
            <a:r>
              <a:rPr lang="en-US" altLang="ja-JP" sz="1292" dirty="0" smtClean="0">
                <a:solidFill>
                  <a:prstClr val="black"/>
                </a:solidFill>
              </a:rPr>
              <a:t>､</a:t>
            </a:r>
            <a:r>
              <a:rPr lang="ja-JP" altLang="en-US" sz="1292" dirty="0" smtClean="0">
                <a:solidFill>
                  <a:prstClr val="black"/>
                </a:solidFill>
              </a:rPr>
              <a:t>医療</a:t>
            </a:r>
            <a:r>
              <a:rPr lang="ja-JP" altLang="en-US" sz="1292" dirty="0">
                <a:solidFill>
                  <a:prstClr val="black"/>
                </a:solidFill>
              </a:rPr>
              <a:t>機関との連携や困難ケースへの対応を行うための「発達障害者地域支援</a:t>
            </a:r>
            <a:r>
              <a:rPr lang="ja-JP" altLang="en-US" sz="1292" dirty="0" smtClean="0">
                <a:solidFill>
                  <a:prstClr val="black"/>
                </a:solidFill>
              </a:rPr>
              <a:t>マネジャー」</a:t>
            </a:r>
            <a:r>
              <a:rPr lang="ja-JP" altLang="en-US" sz="1292" dirty="0">
                <a:solidFill>
                  <a:prstClr val="black"/>
                </a:solidFill>
              </a:rPr>
              <a:t>を配置し、地域の中核である発達障害者支援センターの地域支援機能の強化を図る。</a:t>
            </a:r>
          </a:p>
        </p:txBody>
      </p:sp>
      <p:sp>
        <p:nvSpPr>
          <p:cNvPr id="10" name="角丸四角形 9"/>
          <p:cNvSpPr/>
          <p:nvPr/>
        </p:nvSpPr>
        <p:spPr>
          <a:xfrm>
            <a:off x="177298" y="2160569"/>
            <a:ext cx="8945741" cy="2678868"/>
          </a:xfrm>
          <a:prstGeom prst="roundRect">
            <a:avLst>
              <a:gd name="adj" fmla="val 5736"/>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283" tIns="42141" rIns="84283" bIns="42141">
            <a:normAutofit/>
          </a:bodyPr>
          <a:lstStyle/>
          <a:p>
            <a:pPr>
              <a:defRPr/>
            </a:pPr>
            <a:r>
              <a:rPr lang="ja-JP" altLang="en-US" sz="369" dirty="0">
                <a:solidFill>
                  <a:prstClr val="white"/>
                </a:solidFill>
              </a:rPr>
              <a:t>　　　</a:t>
            </a:r>
            <a:endParaRPr lang="en-US" altLang="ja-JP" sz="369" dirty="0">
              <a:solidFill>
                <a:prstClr val="white"/>
              </a:solidFill>
            </a:endParaRPr>
          </a:p>
          <a:p>
            <a:pPr>
              <a:defRPr/>
            </a:pPr>
            <a:r>
              <a:rPr lang="ja-JP" altLang="en-US" sz="369" dirty="0">
                <a:solidFill>
                  <a:prstClr val="white"/>
                </a:solidFill>
                <a:latin typeface="ＭＳ Ｐゴシック"/>
              </a:rPr>
              <a:t>　　　　　</a:t>
            </a:r>
            <a:endParaRPr lang="en-US" altLang="ja-JP" sz="1477" dirty="0">
              <a:solidFill>
                <a:prstClr val="black"/>
              </a:solidFill>
              <a:latin typeface="ＭＳ Ｐゴシック"/>
            </a:endParaRPr>
          </a:p>
          <a:p>
            <a:pPr>
              <a:defRPr/>
            </a:pPr>
            <a:endParaRPr lang="en-US" altLang="ja-JP" sz="1477" dirty="0">
              <a:solidFill>
                <a:prstClr val="black"/>
              </a:solidFill>
              <a:latin typeface="ＭＳ Ｐゴシック"/>
            </a:endParaRPr>
          </a:p>
          <a:p>
            <a:pPr>
              <a:defRPr/>
            </a:pPr>
            <a:endParaRPr lang="ja-JP" altLang="en-US" sz="1477" dirty="0">
              <a:solidFill>
                <a:prstClr val="black"/>
              </a:solidFill>
              <a:latin typeface="ＭＳ Ｐゴシック"/>
            </a:endParaRPr>
          </a:p>
        </p:txBody>
      </p:sp>
      <p:sp>
        <p:nvSpPr>
          <p:cNvPr id="11" name="正方形/長方形 10"/>
          <p:cNvSpPr/>
          <p:nvPr/>
        </p:nvSpPr>
        <p:spPr>
          <a:xfrm>
            <a:off x="3050113" y="2360007"/>
            <a:ext cx="2984277" cy="2281227"/>
          </a:xfrm>
          <a:prstGeom prst="rect">
            <a:avLst/>
          </a:prstGeom>
          <a:no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4283" tIns="42141" rIns="84283" bIns="42141" anchor="ctr"/>
          <a:lstStyle/>
          <a:p>
            <a:pPr algn="ctr">
              <a:defRPr/>
            </a:pPr>
            <a:endParaRPr lang="ja-JP" altLang="en-US" sz="923">
              <a:solidFill>
                <a:prstClr val="white"/>
              </a:solidFill>
            </a:endParaRPr>
          </a:p>
        </p:txBody>
      </p:sp>
      <p:pic>
        <p:nvPicPr>
          <p:cNvPr id="8213" name="Picture 2" descr="C:\Users\yspmg\AppData\Local\Microsoft\Windows\Temporary Internet Files\Content.IE5\ZGB3EBQ6\MCj04455900000[1].wmf"/>
          <p:cNvPicPr>
            <a:picLocks noChangeAspect="1" noChangeArrowheads="1"/>
          </p:cNvPicPr>
          <p:nvPr/>
        </p:nvPicPr>
        <p:blipFill>
          <a:blip r:embed="rId3" cstate="print"/>
          <a:srcRect/>
          <a:stretch>
            <a:fillRect/>
          </a:stretch>
        </p:blipFill>
        <p:spPr bwMode="auto">
          <a:xfrm>
            <a:off x="6052911" y="3091121"/>
            <a:ext cx="579626" cy="469896"/>
          </a:xfrm>
          <a:prstGeom prst="rect">
            <a:avLst/>
          </a:prstGeom>
          <a:noFill/>
          <a:ln w="9525">
            <a:noFill/>
            <a:miter lim="800000"/>
            <a:headEnd/>
            <a:tailEnd/>
          </a:ln>
        </p:spPr>
      </p:pic>
      <p:pic>
        <p:nvPicPr>
          <p:cNvPr id="8214" name="Picture 29" descr="j0310838"/>
          <p:cNvPicPr>
            <a:picLocks noChangeAspect="1" noChangeArrowheads="1"/>
          </p:cNvPicPr>
          <p:nvPr/>
        </p:nvPicPr>
        <p:blipFill>
          <a:blip r:embed="rId4" cstate="print"/>
          <a:srcRect/>
          <a:stretch>
            <a:fillRect/>
          </a:stretch>
        </p:blipFill>
        <p:spPr bwMode="auto">
          <a:xfrm>
            <a:off x="6102421" y="4302353"/>
            <a:ext cx="463805" cy="283778"/>
          </a:xfrm>
          <a:prstGeom prst="rect">
            <a:avLst/>
          </a:prstGeom>
          <a:noFill/>
          <a:ln w="9525">
            <a:noFill/>
            <a:miter lim="800000"/>
            <a:headEnd/>
            <a:tailEnd/>
          </a:ln>
        </p:spPr>
      </p:pic>
      <p:pic>
        <p:nvPicPr>
          <p:cNvPr id="8215" name="Picture 2" descr="C:\Users\yspmg\AppData\Local\Microsoft\Windows\Temporary Internet Files\Content.IE5\J5E7E87F\MCj04460060000[1].wmf"/>
          <p:cNvPicPr>
            <a:picLocks noChangeAspect="1" noChangeArrowheads="1"/>
          </p:cNvPicPr>
          <p:nvPr/>
        </p:nvPicPr>
        <p:blipFill>
          <a:blip r:embed="rId5" cstate="print"/>
          <a:srcRect/>
          <a:stretch>
            <a:fillRect/>
          </a:stretch>
        </p:blipFill>
        <p:spPr bwMode="auto">
          <a:xfrm>
            <a:off x="4040249" y="3916441"/>
            <a:ext cx="1189794" cy="657103"/>
          </a:xfrm>
          <a:prstGeom prst="rect">
            <a:avLst/>
          </a:prstGeom>
          <a:noFill/>
          <a:ln w="9525">
            <a:noFill/>
            <a:miter lim="800000"/>
            <a:headEnd/>
            <a:tailEnd/>
          </a:ln>
        </p:spPr>
      </p:pic>
      <p:sp>
        <p:nvSpPr>
          <p:cNvPr id="40" name="Rectangle 13"/>
          <p:cNvSpPr>
            <a:spLocks noChangeArrowheads="1"/>
          </p:cNvSpPr>
          <p:nvPr/>
        </p:nvSpPr>
        <p:spPr bwMode="auto">
          <a:xfrm>
            <a:off x="3375561" y="2227020"/>
            <a:ext cx="2259943" cy="273190"/>
          </a:xfrm>
          <a:prstGeom prst="rect">
            <a:avLst/>
          </a:prstGeom>
          <a:solidFill>
            <a:schemeClr val="bg1"/>
          </a:solidFill>
          <a:ln w="9525">
            <a:solidFill>
              <a:schemeClr val="tx1"/>
            </a:solidFill>
            <a:miter lim="800000"/>
            <a:headEnd/>
            <a:tailEnd/>
          </a:ln>
        </p:spPr>
        <p:txBody>
          <a:bodyPr wrap="none" lIns="84283" tIns="42141" rIns="84283" bIns="42141" anchor="ctr"/>
          <a:lstStyle/>
          <a:p>
            <a:pPr algn="ctr">
              <a:defRPr/>
            </a:pPr>
            <a:r>
              <a:rPr lang="ja-JP" altLang="en-US" sz="1292" dirty="0">
                <a:solidFill>
                  <a:prstClr val="black"/>
                </a:solidFill>
                <a:ea typeface="ＭＳ Ｐゴシック"/>
              </a:rPr>
              <a:t>発達障害者支援地域協議会</a:t>
            </a:r>
            <a:endParaRPr lang="ja-JP" altLang="en-US" sz="831" dirty="0">
              <a:solidFill>
                <a:prstClr val="black"/>
              </a:solidFill>
              <a:ea typeface="ＭＳ Ｐゴシック"/>
            </a:endParaRPr>
          </a:p>
        </p:txBody>
      </p:sp>
      <p:sp>
        <p:nvSpPr>
          <p:cNvPr id="42" name="Rectangle 14"/>
          <p:cNvSpPr>
            <a:spLocks noChangeArrowheads="1"/>
          </p:cNvSpPr>
          <p:nvPr/>
        </p:nvSpPr>
        <p:spPr bwMode="auto">
          <a:xfrm>
            <a:off x="7087539" y="3826259"/>
            <a:ext cx="2004390" cy="432472"/>
          </a:xfrm>
          <a:prstGeom prst="rect">
            <a:avLst/>
          </a:prstGeom>
          <a:noFill/>
          <a:ln w="9525">
            <a:noFill/>
            <a:miter lim="800000"/>
            <a:headEnd/>
            <a:tailEnd/>
          </a:ln>
        </p:spPr>
        <p:txBody>
          <a:bodyPr wrap="none" lIns="84283" tIns="42141" rIns="84283" bIns="42141" anchor="ctr"/>
          <a:lstStyle/>
          <a:p>
            <a:pPr>
              <a:defRPr/>
            </a:pPr>
            <a:endParaRPr lang="ja-JP" altLang="en-US" sz="923" dirty="0">
              <a:solidFill>
                <a:prstClr val="black"/>
              </a:solidFill>
              <a:latin typeface="ＭＳ Ｐゴシック"/>
              <a:ea typeface="ＭＳ Ｐゴシック"/>
            </a:endParaRPr>
          </a:p>
        </p:txBody>
      </p:sp>
      <p:sp>
        <p:nvSpPr>
          <p:cNvPr id="50" name="Rectangle 14"/>
          <p:cNvSpPr>
            <a:spLocks noChangeArrowheads="1"/>
          </p:cNvSpPr>
          <p:nvPr/>
        </p:nvSpPr>
        <p:spPr bwMode="auto">
          <a:xfrm>
            <a:off x="6613944" y="2875539"/>
            <a:ext cx="2411476" cy="1478489"/>
          </a:xfrm>
          <a:prstGeom prst="rect">
            <a:avLst/>
          </a:prstGeom>
          <a:noFill/>
          <a:ln w="9525">
            <a:noFill/>
            <a:miter lim="800000"/>
            <a:headEnd/>
            <a:tailEnd/>
          </a:ln>
        </p:spPr>
        <p:txBody>
          <a:bodyPr wrap="none" lIns="84283" tIns="42141" rIns="84283" bIns="42141" anchor="ctr"/>
          <a:lstStyle/>
          <a:p>
            <a:endParaRPr lang="en-US" altLang="ja-JP" sz="923" dirty="0">
              <a:solidFill>
                <a:prstClr val="black"/>
              </a:solidFill>
              <a:ea typeface="ＭＳ Ｐゴシック"/>
            </a:endParaRPr>
          </a:p>
          <a:p>
            <a:endParaRPr lang="en-US" altLang="ja-JP" sz="923" dirty="0">
              <a:solidFill>
                <a:prstClr val="black"/>
              </a:solidFill>
              <a:ea typeface="ＭＳ Ｐゴシック"/>
            </a:endParaRPr>
          </a:p>
          <a:p>
            <a:endParaRPr lang="en-US" altLang="ja-JP" sz="923" dirty="0">
              <a:solidFill>
                <a:prstClr val="black"/>
              </a:solidFill>
              <a:ea typeface="ＭＳ Ｐゴシック"/>
            </a:endParaRPr>
          </a:p>
          <a:p>
            <a:r>
              <a:rPr lang="ja-JP" altLang="en-US" sz="923" dirty="0">
                <a:solidFill>
                  <a:prstClr val="black"/>
                </a:solidFill>
                <a:ea typeface="ＭＳ Ｐゴシック"/>
              </a:rPr>
              <a:t>○家族支援のための人材育成</a:t>
            </a:r>
            <a:endParaRPr lang="en-US" altLang="ja-JP" sz="923" dirty="0">
              <a:solidFill>
                <a:prstClr val="black"/>
              </a:solidFill>
              <a:ea typeface="ＭＳ Ｐゴシック"/>
            </a:endParaRPr>
          </a:p>
          <a:p>
            <a:r>
              <a:rPr lang="ja-JP" altLang="en-US" sz="923" dirty="0">
                <a:solidFill>
                  <a:prstClr val="black"/>
                </a:solidFill>
                <a:ea typeface="ＭＳ Ｐゴシック"/>
              </a:rPr>
              <a:t>　（家族の対応力向上）</a:t>
            </a:r>
            <a:endParaRPr lang="en-US" altLang="ja-JP" sz="923" dirty="0">
              <a:solidFill>
                <a:prstClr val="black"/>
              </a:solidFill>
              <a:ea typeface="ＭＳ Ｐゴシック"/>
            </a:endParaRPr>
          </a:p>
          <a:p>
            <a:pPr indent="76117"/>
            <a:r>
              <a:rPr lang="ja-JP" altLang="en-US" sz="923" dirty="0">
                <a:solidFill>
                  <a:prstClr val="black"/>
                </a:solidFill>
                <a:ea typeface="ＭＳ Ｐゴシック"/>
              </a:rPr>
              <a:t> ・ペアレントトレーニング</a:t>
            </a:r>
            <a:endParaRPr lang="en-US" altLang="ja-JP" sz="923" dirty="0">
              <a:solidFill>
                <a:prstClr val="black"/>
              </a:solidFill>
              <a:ea typeface="ＭＳ Ｐゴシック"/>
            </a:endParaRPr>
          </a:p>
          <a:p>
            <a:pPr indent="76117"/>
            <a:r>
              <a:rPr lang="ja-JP" altLang="en-US" sz="923" dirty="0">
                <a:solidFill>
                  <a:prstClr val="black"/>
                </a:solidFill>
                <a:ea typeface="ＭＳ Ｐゴシック"/>
              </a:rPr>
              <a:t> ・ペアレントプログラム</a:t>
            </a:r>
          </a:p>
          <a:p>
            <a:r>
              <a:rPr lang="ja-JP" altLang="en-US" sz="923" dirty="0">
                <a:solidFill>
                  <a:prstClr val="black"/>
                </a:solidFill>
                <a:ea typeface="ＭＳ Ｐゴシック"/>
              </a:rPr>
              <a:t>　（当事者による助言）</a:t>
            </a:r>
            <a:endParaRPr lang="en-US" altLang="ja-JP" sz="923" dirty="0">
              <a:solidFill>
                <a:prstClr val="black"/>
              </a:solidFill>
              <a:ea typeface="ＭＳ Ｐゴシック"/>
            </a:endParaRPr>
          </a:p>
          <a:p>
            <a:pPr indent="76117"/>
            <a:r>
              <a:rPr lang="ja-JP" altLang="en-US" sz="923" dirty="0">
                <a:solidFill>
                  <a:prstClr val="black"/>
                </a:solidFill>
                <a:ea typeface="ＭＳ Ｐゴシック"/>
              </a:rPr>
              <a:t> ・ペアレントメンター　　等　　　　　　　　　　　　　　　　　</a:t>
            </a:r>
            <a:endParaRPr lang="en-US" altLang="ja-JP" sz="923" dirty="0">
              <a:solidFill>
                <a:prstClr val="black"/>
              </a:solidFill>
              <a:ea typeface="ＭＳ Ｐゴシック"/>
            </a:endParaRPr>
          </a:p>
          <a:p>
            <a:endParaRPr lang="en-US" altLang="ja-JP" sz="923" dirty="0">
              <a:solidFill>
                <a:prstClr val="black"/>
              </a:solidFill>
              <a:ea typeface="ＭＳ Ｐゴシック"/>
            </a:endParaRPr>
          </a:p>
          <a:p>
            <a:r>
              <a:rPr lang="ja-JP" altLang="en-US" sz="923" dirty="0">
                <a:solidFill>
                  <a:prstClr val="black"/>
                </a:solidFill>
                <a:ea typeface="ＭＳ Ｐゴシック"/>
              </a:rPr>
              <a:t>○当事者の適応力向上のための人材育成</a:t>
            </a:r>
            <a:endParaRPr lang="en-US" altLang="ja-JP" sz="923" dirty="0">
              <a:solidFill>
                <a:prstClr val="black"/>
              </a:solidFill>
              <a:ea typeface="ＭＳ Ｐゴシック"/>
            </a:endParaRPr>
          </a:p>
          <a:p>
            <a:r>
              <a:rPr lang="ja-JP" altLang="en-US" sz="923" dirty="0">
                <a:solidFill>
                  <a:prstClr val="black"/>
                </a:solidFill>
                <a:ea typeface="ＭＳ Ｐゴシック"/>
              </a:rPr>
              <a:t> 　・ソーシャルスキルトレーニング　等　　　　</a:t>
            </a:r>
          </a:p>
          <a:p>
            <a:pPr>
              <a:defRPr/>
            </a:pPr>
            <a:endParaRPr lang="en-US" altLang="ja-JP" sz="923" dirty="0">
              <a:solidFill>
                <a:prstClr val="black"/>
              </a:solidFill>
              <a:ea typeface="ＭＳ Ｐゴシック"/>
            </a:endParaRPr>
          </a:p>
          <a:p>
            <a:pPr>
              <a:defRPr/>
            </a:pPr>
            <a:r>
              <a:rPr lang="ja-JP" altLang="en-US" sz="923" dirty="0">
                <a:solidFill>
                  <a:prstClr val="black"/>
                </a:solidFill>
                <a:latin typeface="ＭＳ Ｐゴシック"/>
                <a:ea typeface="ＭＳ Ｐゴシック"/>
              </a:rPr>
              <a:t>○アセスメントツールの導入促進</a:t>
            </a:r>
            <a:endParaRPr lang="en-US" altLang="ja-JP" sz="923" dirty="0">
              <a:solidFill>
                <a:prstClr val="black"/>
              </a:solidFill>
              <a:latin typeface="ＭＳ Ｐゴシック"/>
              <a:ea typeface="ＭＳ Ｐゴシック"/>
            </a:endParaRPr>
          </a:p>
          <a:p>
            <a:pPr>
              <a:defRPr/>
            </a:pPr>
            <a:r>
              <a:rPr lang="ja-JP" altLang="en-US" sz="923" dirty="0">
                <a:solidFill>
                  <a:prstClr val="black"/>
                </a:solidFill>
                <a:latin typeface="ＭＳ Ｐゴシック"/>
                <a:ea typeface="ＭＳ Ｐゴシック"/>
              </a:rPr>
              <a:t> 　・Ｍ－ＣＨＡＴ、ＰＡＲＳ</a:t>
            </a:r>
            <a:r>
              <a:rPr lang="en-US" altLang="ja-JP" sz="923" dirty="0">
                <a:solidFill>
                  <a:prstClr val="black"/>
                </a:solidFill>
                <a:latin typeface="ＭＳ Ｐゴシック"/>
                <a:ea typeface="ＭＳ Ｐゴシック"/>
              </a:rPr>
              <a:t>-</a:t>
            </a:r>
            <a:r>
              <a:rPr lang="ja-JP" altLang="en-US" sz="923" dirty="0">
                <a:solidFill>
                  <a:prstClr val="black"/>
                </a:solidFill>
                <a:latin typeface="ＭＳ Ｐゴシック"/>
                <a:ea typeface="ＭＳ Ｐゴシック"/>
              </a:rPr>
              <a:t>ＴＲ　　等</a:t>
            </a:r>
          </a:p>
          <a:p>
            <a:endParaRPr lang="en-US" altLang="ja-JP" sz="923" dirty="0">
              <a:solidFill>
                <a:prstClr val="black"/>
              </a:solidFill>
              <a:ea typeface="ＭＳ Ｐゴシック"/>
            </a:endParaRPr>
          </a:p>
          <a:p>
            <a:endParaRPr lang="en-US" altLang="ja-JP" sz="923" dirty="0">
              <a:solidFill>
                <a:prstClr val="black"/>
              </a:solidFill>
              <a:ea typeface="ＭＳ Ｐゴシック"/>
            </a:endParaRPr>
          </a:p>
          <a:p>
            <a:endParaRPr lang="ja-JP" altLang="en-US" sz="923" dirty="0">
              <a:solidFill>
                <a:prstClr val="black"/>
              </a:solidFill>
              <a:ea typeface="ＭＳ Ｐゴシック"/>
            </a:endParaRPr>
          </a:p>
        </p:txBody>
      </p:sp>
      <p:cxnSp>
        <p:nvCxnSpPr>
          <p:cNvPr id="59" name="直線矢印コネクタ 58"/>
          <p:cNvCxnSpPr>
            <a:endCxn id="6" idx="1"/>
          </p:cNvCxnSpPr>
          <p:nvPr/>
        </p:nvCxnSpPr>
        <p:spPr>
          <a:xfrm flipV="1">
            <a:off x="5417533" y="3558405"/>
            <a:ext cx="1215034" cy="58773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7" name="直線矢印コネクタ 66"/>
          <p:cNvCxnSpPr/>
          <p:nvPr/>
        </p:nvCxnSpPr>
        <p:spPr>
          <a:xfrm>
            <a:off x="2759304" y="3781744"/>
            <a:ext cx="1212300" cy="505813"/>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98" name="Rectangle 13"/>
          <p:cNvSpPr>
            <a:spLocks noChangeArrowheads="1"/>
          </p:cNvSpPr>
          <p:nvPr/>
        </p:nvSpPr>
        <p:spPr bwMode="auto">
          <a:xfrm>
            <a:off x="3252684" y="3999587"/>
            <a:ext cx="388921" cy="221502"/>
          </a:xfrm>
          <a:prstGeom prst="rect">
            <a:avLst/>
          </a:prstGeom>
          <a:solidFill>
            <a:schemeClr val="bg1"/>
          </a:solidFill>
          <a:ln w="9525">
            <a:solidFill>
              <a:schemeClr val="accent1"/>
            </a:solidFill>
            <a:miter lim="800000"/>
            <a:headEnd/>
            <a:tailEnd/>
          </a:ln>
        </p:spPr>
        <p:txBody>
          <a:bodyPr wrap="none" lIns="84283" tIns="42141" rIns="84283" bIns="42141" anchor="ctr"/>
          <a:lstStyle/>
          <a:p>
            <a:pPr>
              <a:defRPr/>
            </a:pPr>
            <a:r>
              <a:rPr lang="ja-JP" altLang="en-US" sz="831" dirty="0">
                <a:solidFill>
                  <a:prstClr val="black"/>
                </a:solidFill>
                <a:ea typeface="ＭＳ Ｐゴシック"/>
              </a:rPr>
              <a:t>連携</a:t>
            </a:r>
          </a:p>
        </p:txBody>
      </p:sp>
      <p:sp>
        <p:nvSpPr>
          <p:cNvPr id="16" name="テキスト ボックス 15"/>
          <p:cNvSpPr txBox="1"/>
          <p:nvPr/>
        </p:nvSpPr>
        <p:spPr>
          <a:xfrm>
            <a:off x="3109684" y="2492903"/>
            <a:ext cx="3168218" cy="1449107"/>
          </a:xfrm>
          <a:prstGeom prst="rect">
            <a:avLst/>
          </a:prstGeom>
          <a:noFill/>
        </p:spPr>
        <p:txBody>
          <a:bodyPr wrap="square" lIns="84315" tIns="42160" rIns="84315" bIns="42160" rtlCol="0">
            <a:spAutoFit/>
          </a:bodyPr>
          <a:lstStyle/>
          <a:p>
            <a:pPr marL="76117" indent="-76117" fontAlgn="auto">
              <a:spcBef>
                <a:spcPts val="0"/>
              </a:spcBef>
              <a:spcAft>
                <a:spcPts val="0"/>
              </a:spcAft>
            </a:pPr>
            <a:r>
              <a:rPr lang="ja-JP" altLang="en-US" sz="1108" dirty="0">
                <a:solidFill>
                  <a:prstClr val="black"/>
                </a:solidFill>
                <a:latin typeface="ＭＳ Ｐゴシック"/>
                <a:ea typeface="ＭＳ Ｐゴシック"/>
              </a:rPr>
              <a:t>１）自治体内の支援ニーズや支援体制の現状</a:t>
            </a:r>
            <a:endParaRPr lang="en-US" altLang="ja-JP" sz="1108" dirty="0">
              <a:solidFill>
                <a:prstClr val="black"/>
              </a:solidFill>
              <a:latin typeface="ＭＳ Ｐゴシック"/>
              <a:ea typeface="ＭＳ Ｐゴシック"/>
            </a:endParaRPr>
          </a:p>
          <a:p>
            <a:pPr marL="76117" indent="-76117" fontAlgn="auto">
              <a:spcBef>
                <a:spcPts val="0"/>
              </a:spcBef>
              <a:spcAft>
                <a:spcPts val="0"/>
              </a:spcAft>
            </a:pPr>
            <a:r>
              <a:rPr lang="ja-JP" altLang="en-US" sz="1108" dirty="0">
                <a:solidFill>
                  <a:prstClr val="black"/>
                </a:solidFill>
                <a:latin typeface="ＭＳ Ｐゴシック"/>
                <a:ea typeface="ＭＳ Ｐゴシック"/>
              </a:rPr>
              <a:t>　  等を把握。市町村又は障害福祉圏域ごとの</a:t>
            </a:r>
            <a:endParaRPr lang="en-US" altLang="ja-JP" sz="1108" dirty="0">
              <a:solidFill>
                <a:prstClr val="black"/>
              </a:solidFill>
              <a:latin typeface="ＭＳ Ｐゴシック"/>
              <a:ea typeface="ＭＳ Ｐゴシック"/>
            </a:endParaRPr>
          </a:p>
          <a:p>
            <a:pPr marL="76117" indent="-76117" fontAlgn="auto">
              <a:spcBef>
                <a:spcPts val="0"/>
              </a:spcBef>
              <a:spcAft>
                <a:spcPts val="0"/>
              </a:spcAft>
            </a:pPr>
            <a:r>
              <a:rPr lang="ja-JP" altLang="en-US" sz="1108" dirty="0">
                <a:solidFill>
                  <a:prstClr val="black"/>
                </a:solidFill>
                <a:latin typeface="ＭＳ Ｐゴシック"/>
                <a:ea typeface="ＭＳ Ｐゴシック"/>
              </a:rPr>
              <a:t>　　支援体制の整備の状況や発達障害者支援</a:t>
            </a:r>
            <a:endParaRPr lang="en-US" altLang="ja-JP" sz="1108" dirty="0">
              <a:solidFill>
                <a:prstClr val="black"/>
              </a:solidFill>
              <a:latin typeface="ＭＳ Ｐゴシック"/>
              <a:ea typeface="ＭＳ Ｐゴシック"/>
            </a:endParaRPr>
          </a:p>
          <a:p>
            <a:pPr marL="76117" indent="-76117" fontAlgn="auto">
              <a:spcBef>
                <a:spcPts val="0"/>
              </a:spcBef>
              <a:spcAft>
                <a:spcPts val="0"/>
              </a:spcAft>
            </a:pPr>
            <a:r>
              <a:rPr lang="ja-JP" altLang="en-US" sz="1108" dirty="0">
                <a:solidFill>
                  <a:prstClr val="black"/>
                </a:solidFill>
                <a:latin typeface="ＭＳ Ｐゴシック"/>
                <a:ea typeface="ＭＳ Ｐゴシック"/>
              </a:rPr>
              <a:t>　　センターの活動状況について検証</a:t>
            </a:r>
            <a:endParaRPr lang="en-US" altLang="ja-JP" sz="1108" dirty="0">
              <a:solidFill>
                <a:prstClr val="black"/>
              </a:solidFill>
              <a:latin typeface="ＭＳ Ｐゴシック"/>
              <a:ea typeface="ＭＳ Ｐゴシック"/>
            </a:endParaRPr>
          </a:p>
          <a:p>
            <a:pPr marL="76117" indent="-76117" fontAlgn="auto">
              <a:spcBef>
                <a:spcPts val="0"/>
              </a:spcBef>
              <a:spcAft>
                <a:spcPts val="0"/>
              </a:spcAft>
            </a:pPr>
            <a:r>
              <a:rPr lang="ja-JP" altLang="en-US" sz="1108" dirty="0">
                <a:solidFill>
                  <a:prstClr val="black"/>
                </a:solidFill>
                <a:latin typeface="ＭＳ Ｐゴシック"/>
                <a:ea typeface="ＭＳ Ｐゴシック"/>
              </a:rPr>
              <a:t>２）センターの拡充やマネジャーの配置、その</a:t>
            </a:r>
            <a:endParaRPr lang="en-US" altLang="ja-JP" sz="1108" dirty="0">
              <a:solidFill>
                <a:prstClr val="black"/>
              </a:solidFill>
              <a:latin typeface="ＭＳ Ｐゴシック"/>
              <a:ea typeface="ＭＳ Ｐゴシック"/>
            </a:endParaRPr>
          </a:p>
          <a:p>
            <a:pPr marL="76117" indent="-76117" fontAlgn="auto">
              <a:spcBef>
                <a:spcPts val="0"/>
              </a:spcBef>
              <a:spcAft>
                <a:spcPts val="0"/>
              </a:spcAft>
            </a:pPr>
            <a:r>
              <a:rPr lang="ja-JP" altLang="en-US" sz="1108" dirty="0">
                <a:solidFill>
                  <a:prstClr val="black"/>
                </a:solidFill>
                <a:latin typeface="ＭＳ Ｐゴシック"/>
                <a:ea typeface="ＭＳ Ｐゴシック"/>
              </a:rPr>
              <a:t>　　役割の見直し等を検討</a:t>
            </a:r>
            <a:endParaRPr lang="en-US" altLang="ja-JP" sz="1108" dirty="0">
              <a:solidFill>
                <a:prstClr val="black"/>
              </a:solidFill>
              <a:latin typeface="ＭＳ Ｐゴシック"/>
              <a:ea typeface="ＭＳ Ｐゴシック"/>
            </a:endParaRPr>
          </a:p>
          <a:p>
            <a:pPr marL="76117" indent="-76117" fontAlgn="auto">
              <a:spcBef>
                <a:spcPts val="0"/>
              </a:spcBef>
              <a:spcAft>
                <a:spcPts val="0"/>
              </a:spcAft>
            </a:pPr>
            <a:r>
              <a:rPr lang="ja-JP" altLang="en-US" sz="1108" dirty="0">
                <a:solidFill>
                  <a:prstClr val="black"/>
                </a:solidFill>
                <a:latin typeface="ＭＳ Ｐゴシック"/>
                <a:ea typeface="ＭＳ Ｐゴシック"/>
              </a:rPr>
              <a:t>３）家族支援やアセスメントツールの普及を計画</a:t>
            </a:r>
            <a:endParaRPr lang="en-US" altLang="ja-JP" sz="1108" dirty="0">
              <a:solidFill>
                <a:prstClr val="black"/>
              </a:solidFill>
              <a:latin typeface="ＭＳ Ｐゴシック"/>
              <a:ea typeface="ＭＳ Ｐゴシック"/>
            </a:endParaRPr>
          </a:p>
          <a:p>
            <a:pPr marL="76117" indent="-76117" fontAlgn="auto">
              <a:spcBef>
                <a:spcPts val="0"/>
              </a:spcBef>
              <a:spcAft>
                <a:spcPts val="0"/>
              </a:spcAft>
            </a:pPr>
            <a:r>
              <a:rPr lang="en-US" altLang="ja-JP" sz="1108" dirty="0">
                <a:solidFill>
                  <a:prstClr val="black"/>
                </a:solidFill>
                <a:latin typeface="ＭＳ Ｐゴシック"/>
                <a:ea typeface="ＭＳ Ｐゴシック"/>
              </a:rPr>
              <a:t>※</a:t>
            </a:r>
            <a:r>
              <a:rPr lang="ja-JP" altLang="en-US" sz="1108" dirty="0">
                <a:solidFill>
                  <a:prstClr val="black"/>
                </a:solidFill>
                <a:latin typeface="ＭＳ Ｐゴシック"/>
                <a:ea typeface="ＭＳ Ｐゴシック"/>
              </a:rPr>
              <a:t>年２～３回程度開催</a:t>
            </a:r>
            <a:endParaRPr lang="en-US" altLang="ja-JP" sz="1108" dirty="0">
              <a:solidFill>
                <a:prstClr val="black"/>
              </a:solidFill>
              <a:latin typeface="ＭＳ Ｐゴシック"/>
              <a:ea typeface="ＭＳ Ｐゴシック"/>
            </a:endParaRPr>
          </a:p>
        </p:txBody>
      </p:sp>
      <p:sp>
        <p:nvSpPr>
          <p:cNvPr id="78" name="上下矢印 77"/>
          <p:cNvSpPr/>
          <p:nvPr/>
        </p:nvSpPr>
        <p:spPr>
          <a:xfrm>
            <a:off x="4273902" y="4839675"/>
            <a:ext cx="1095733" cy="644578"/>
          </a:xfrm>
          <a:prstGeom prst="upDownArrow">
            <a:avLst>
              <a:gd name="adj1" fmla="val 60081"/>
              <a:gd name="adj2" fmla="val 35418"/>
            </a:avLst>
          </a:prstGeom>
          <a:ln/>
        </p:spPr>
        <p:style>
          <a:lnRef idx="1">
            <a:schemeClr val="accent3"/>
          </a:lnRef>
          <a:fillRef idx="2">
            <a:schemeClr val="accent3"/>
          </a:fillRef>
          <a:effectRef idx="1">
            <a:schemeClr val="accent3"/>
          </a:effectRef>
          <a:fontRef idx="minor">
            <a:schemeClr val="dk1"/>
          </a:fontRef>
        </p:style>
        <p:txBody>
          <a:bodyPr lIns="84283" tIns="42141" rIns="84283" bIns="42141" anchor="ctr"/>
          <a:lstStyle/>
          <a:p>
            <a:pPr algn="ctr">
              <a:defRPr/>
            </a:pPr>
            <a:r>
              <a:rPr lang="ja-JP" altLang="en-US" sz="1108" dirty="0">
                <a:solidFill>
                  <a:prstClr val="black"/>
                </a:solidFill>
              </a:rPr>
              <a:t>連携</a:t>
            </a:r>
          </a:p>
        </p:txBody>
      </p:sp>
      <p:sp>
        <p:nvSpPr>
          <p:cNvPr id="103" name="AutoShape 9"/>
          <p:cNvSpPr>
            <a:spLocks noChangeArrowheads="1"/>
          </p:cNvSpPr>
          <p:nvPr/>
        </p:nvSpPr>
        <p:spPr bwMode="auto">
          <a:xfrm>
            <a:off x="177217" y="5483997"/>
            <a:ext cx="8895369" cy="880311"/>
          </a:xfrm>
          <a:prstGeom prst="roundRect">
            <a:avLst>
              <a:gd name="adj" fmla="val 0"/>
            </a:avLst>
          </a:prstGeom>
          <a:noFill/>
          <a:ln w="9525" cmpd="sng">
            <a:solidFill>
              <a:schemeClr val="tx1"/>
            </a:solidFill>
            <a:miter lim="800000"/>
            <a:headEnd/>
            <a:tailEnd/>
          </a:ln>
        </p:spPr>
        <p:txBody>
          <a:bodyPr wrap="none" lIns="84283" tIns="42141" rIns="84283" bIns="42141"/>
          <a:lstStyle/>
          <a:p>
            <a:endParaRPr lang="en-US" altLang="ja-JP" sz="738" dirty="0">
              <a:solidFill>
                <a:prstClr val="black"/>
              </a:solidFill>
              <a:ea typeface="ＭＳ Ｐゴシック"/>
            </a:endParaRPr>
          </a:p>
          <a:p>
            <a:r>
              <a:rPr lang="ja-JP" altLang="en-US" sz="1292" dirty="0">
                <a:solidFill>
                  <a:prstClr val="black"/>
                </a:solidFill>
                <a:ea typeface="ＭＳ Ｐゴシック"/>
              </a:rPr>
              <a:t>　　</a:t>
            </a:r>
            <a:endParaRPr lang="en-US" altLang="ja-JP" sz="1292" dirty="0">
              <a:solidFill>
                <a:prstClr val="black"/>
              </a:solidFill>
              <a:ea typeface="ＭＳ Ｐゴシック"/>
            </a:endParaRPr>
          </a:p>
        </p:txBody>
      </p:sp>
      <p:pic>
        <p:nvPicPr>
          <p:cNvPr id="115" name="Picture 4" descr="C:\Users\yspmg\AppData\Local\Microsoft\Windows\Temporary Internet Files\Content.IE5\PK6VHFIT\MCj04455080000[1].wmf"/>
          <p:cNvPicPr>
            <a:picLocks noChangeAspect="1" noChangeArrowheads="1"/>
          </p:cNvPicPr>
          <p:nvPr/>
        </p:nvPicPr>
        <p:blipFill>
          <a:blip r:embed="rId6" cstate="print"/>
          <a:srcRect/>
          <a:stretch>
            <a:fillRect/>
          </a:stretch>
        </p:blipFill>
        <p:spPr bwMode="auto">
          <a:xfrm>
            <a:off x="3574972" y="5750143"/>
            <a:ext cx="942161" cy="480505"/>
          </a:xfrm>
          <a:prstGeom prst="rect">
            <a:avLst/>
          </a:prstGeom>
          <a:noFill/>
          <a:ln w="9525">
            <a:noFill/>
            <a:miter lim="800000"/>
            <a:headEnd/>
            <a:tailEnd/>
          </a:ln>
        </p:spPr>
      </p:pic>
      <p:sp>
        <p:nvSpPr>
          <p:cNvPr id="2" name="テキスト ボックス 1"/>
          <p:cNvSpPr txBox="1"/>
          <p:nvPr/>
        </p:nvSpPr>
        <p:spPr>
          <a:xfrm>
            <a:off x="299948" y="5617015"/>
            <a:ext cx="2676801" cy="653248"/>
          </a:xfrm>
          <a:prstGeom prst="rect">
            <a:avLst/>
          </a:prstGeom>
          <a:noFill/>
        </p:spPr>
        <p:txBody>
          <a:bodyPr wrap="square" lIns="84315" tIns="42160" rIns="84315" bIns="42160" rtlCol="0">
            <a:spAutoFit/>
          </a:bodyPr>
          <a:lstStyle/>
          <a:p>
            <a:pPr fontAlgn="auto">
              <a:spcBef>
                <a:spcPts val="0"/>
              </a:spcBef>
              <a:spcAft>
                <a:spcPts val="0"/>
              </a:spcAft>
            </a:pPr>
            <a:r>
              <a:rPr lang="ja-JP" altLang="en-US" sz="923" dirty="0">
                <a:solidFill>
                  <a:prstClr val="black"/>
                </a:solidFill>
                <a:latin typeface="Calibri"/>
                <a:ea typeface="ＭＳ Ｐゴシック"/>
              </a:rPr>
              <a:t>１）住民にわかりやすい窓口の設置</a:t>
            </a:r>
            <a:endParaRPr lang="en-US" altLang="ja-JP" sz="923" dirty="0">
              <a:solidFill>
                <a:prstClr val="black"/>
              </a:solidFill>
              <a:latin typeface="Calibri"/>
              <a:ea typeface="ＭＳ Ｐゴシック"/>
            </a:endParaRPr>
          </a:p>
          <a:p>
            <a:pPr fontAlgn="auto">
              <a:spcBef>
                <a:spcPts val="0"/>
              </a:spcBef>
              <a:spcAft>
                <a:spcPts val="0"/>
              </a:spcAft>
            </a:pPr>
            <a:r>
              <a:rPr lang="en-US" altLang="ja-JP" sz="923" dirty="0">
                <a:solidFill>
                  <a:prstClr val="black"/>
                </a:solidFill>
                <a:latin typeface="Calibri"/>
                <a:ea typeface="ＭＳ Ｐゴシック"/>
              </a:rPr>
              <a:t>      </a:t>
            </a:r>
            <a:r>
              <a:rPr lang="ja-JP" altLang="en-US" sz="923" dirty="0">
                <a:solidFill>
                  <a:prstClr val="black"/>
                </a:solidFill>
                <a:latin typeface="Calibri"/>
                <a:ea typeface="ＭＳ Ｐゴシック"/>
              </a:rPr>
              <a:t>や連絡先の周知</a:t>
            </a:r>
            <a:endParaRPr lang="en-US" altLang="ja-JP" sz="923" dirty="0">
              <a:solidFill>
                <a:prstClr val="black"/>
              </a:solidFill>
              <a:latin typeface="Calibri"/>
              <a:ea typeface="ＭＳ Ｐゴシック"/>
            </a:endParaRPr>
          </a:p>
          <a:p>
            <a:pPr fontAlgn="auto">
              <a:spcBef>
                <a:spcPts val="0"/>
              </a:spcBef>
              <a:spcAft>
                <a:spcPts val="0"/>
              </a:spcAft>
            </a:pPr>
            <a:r>
              <a:rPr lang="ja-JP" altLang="en-US" sz="923" dirty="0">
                <a:solidFill>
                  <a:prstClr val="black"/>
                </a:solidFill>
                <a:latin typeface="Calibri"/>
                <a:ea typeface="ＭＳ Ｐゴシック"/>
              </a:rPr>
              <a:t>２）関係部署との連携体制の構築</a:t>
            </a:r>
          </a:p>
          <a:p>
            <a:pPr fontAlgn="auto">
              <a:spcBef>
                <a:spcPts val="0"/>
              </a:spcBef>
              <a:spcAft>
                <a:spcPts val="0"/>
              </a:spcAft>
            </a:pPr>
            <a:r>
              <a:rPr lang="ja-JP" altLang="en-US" sz="923" dirty="0">
                <a:solidFill>
                  <a:prstClr val="black"/>
                </a:solidFill>
                <a:latin typeface="Calibri"/>
                <a:ea typeface="ＭＳ Ｐゴシック"/>
              </a:rPr>
              <a:t>（例：個別支援ファイルの活用・普及）</a:t>
            </a:r>
          </a:p>
        </p:txBody>
      </p:sp>
      <p:sp>
        <p:nvSpPr>
          <p:cNvPr id="63" name="テキスト ボックス 62"/>
          <p:cNvSpPr txBox="1"/>
          <p:nvPr/>
        </p:nvSpPr>
        <p:spPr>
          <a:xfrm>
            <a:off x="4505571" y="5533489"/>
            <a:ext cx="4719294" cy="795274"/>
          </a:xfrm>
          <a:prstGeom prst="rect">
            <a:avLst/>
          </a:prstGeom>
          <a:noFill/>
        </p:spPr>
        <p:txBody>
          <a:bodyPr wrap="square" lIns="84315" tIns="42160" rIns="84315" bIns="42160" rtlCol="0">
            <a:spAutoFit/>
          </a:bodyPr>
          <a:lstStyle/>
          <a:p>
            <a:pPr fontAlgn="auto">
              <a:spcBef>
                <a:spcPts val="0"/>
              </a:spcBef>
              <a:spcAft>
                <a:spcPts val="0"/>
              </a:spcAft>
            </a:pPr>
            <a:r>
              <a:rPr lang="ja-JP" altLang="en-US" sz="923" dirty="0">
                <a:solidFill>
                  <a:prstClr val="black"/>
                </a:solidFill>
                <a:latin typeface="Calibri"/>
                <a:ea typeface="ＭＳ Ｐゴシック"/>
              </a:rPr>
              <a:t>３）早期発見、早期支援等（ペアレントトレーニング、ペアレントプログラム、ペアレント　</a:t>
            </a:r>
            <a:endParaRPr lang="en-US" altLang="ja-JP" sz="923" dirty="0">
              <a:solidFill>
                <a:prstClr val="black"/>
              </a:solidFill>
              <a:latin typeface="Calibri"/>
              <a:ea typeface="ＭＳ Ｐゴシック"/>
            </a:endParaRPr>
          </a:p>
          <a:p>
            <a:pPr fontAlgn="auto">
              <a:spcBef>
                <a:spcPts val="0"/>
              </a:spcBef>
              <a:spcAft>
                <a:spcPts val="0"/>
              </a:spcAft>
            </a:pPr>
            <a:r>
              <a:rPr lang="ja-JP" altLang="en-US" sz="923" dirty="0">
                <a:solidFill>
                  <a:prstClr val="black"/>
                </a:solidFill>
                <a:latin typeface="Calibri"/>
                <a:ea typeface="ＭＳ Ｐゴシック"/>
              </a:rPr>
              <a:t>　 メンター、ソーシャルスキルトレーニング）の推進　　　</a:t>
            </a:r>
            <a:endParaRPr lang="en-US" altLang="ja-JP" sz="923" dirty="0">
              <a:solidFill>
                <a:prstClr val="black"/>
              </a:solidFill>
              <a:latin typeface="Calibri"/>
              <a:ea typeface="ＭＳ Ｐゴシック"/>
            </a:endParaRPr>
          </a:p>
          <a:p>
            <a:pPr fontAlgn="auto">
              <a:spcBef>
                <a:spcPts val="0"/>
              </a:spcBef>
              <a:spcAft>
                <a:spcPts val="0"/>
              </a:spcAft>
            </a:pPr>
            <a:r>
              <a:rPr lang="ja-JP" altLang="en-US" sz="923" dirty="0">
                <a:solidFill>
                  <a:prstClr val="black"/>
                </a:solidFill>
                <a:latin typeface="Calibri"/>
                <a:ea typeface="ＭＳ Ｐゴシック"/>
              </a:rPr>
              <a:t>　　・人材確保／人材養成</a:t>
            </a:r>
            <a:endParaRPr lang="en-US" altLang="ja-JP" sz="923" dirty="0">
              <a:solidFill>
                <a:prstClr val="black"/>
              </a:solidFill>
              <a:latin typeface="Calibri"/>
              <a:ea typeface="ＭＳ Ｐゴシック"/>
            </a:endParaRPr>
          </a:p>
          <a:p>
            <a:pPr fontAlgn="auto">
              <a:spcBef>
                <a:spcPts val="0"/>
              </a:spcBef>
              <a:spcAft>
                <a:spcPts val="0"/>
              </a:spcAft>
            </a:pPr>
            <a:r>
              <a:rPr lang="ja-JP" altLang="en-US" sz="923" dirty="0">
                <a:solidFill>
                  <a:prstClr val="black"/>
                </a:solidFill>
                <a:latin typeface="Calibri"/>
                <a:ea typeface="ＭＳ Ｐゴシック"/>
              </a:rPr>
              <a:t>　　・専門的な機関との連携</a:t>
            </a:r>
            <a:endParaRPr lang="en-US" altLang="ja-JP" sz="923" dirty="0">
              <a:solidFill>
                <a:prstClr val="black"/>
              </a:solidFill>
              <a:latin typeface="Calibri"/>
              <a:ea typeface="ＭＳ Ｐゴシック"/>
            </a:endParaRPr>
          </a:p>
          <a:p>
            <a:pPr fontAlgn="auto">
              <a:spcBef>
                <a:spcPts val="0"/>
              </a:spcBef>
              <a:spcAft>
                <a:spcPts val="0"/>
              </a:spcAft>
            </a:pPr>
            <a:r>
              <a:rPr lang="ja-JP" altLang="en-US" sz="923" dirty="0">
                <a:solidFill>
                  <a:prstClr val="black"/>
                </a:solidFill>
                <a:latin typeface="Calibri"/>
                <a:ea typeface="ＭＳ Ｐゴシック"/>
              </a:rPr>
              <a:t>　　・保健センター等でアセスメントツールを活用</a:t>
            </a:r>
          </a:p>
        </p:txBody>
      </p:sp>
      <p:pic>
        <p:nvPicPr>
          <p:cNvPr id="1028" name="Picture 4" descr="現場 イメージ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27213" y="5683670"/>
            <a:ext cx="845909" cy="516507"/>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会議 イメージ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4381" y="5949576"/>
            <a:ext cx="1340093" cy="381272"/>
          </a:xfrm>
          <a:prstGeom prst="rect">
            <a:avLst/>
          </a:prstGeom>
          <a:noFill/>
          <a:extLst>
            <a:ext uri="{909E8E84-426E-40dd-AFC4-6F175D3DCCD1}">
              <a14:hiddenFill xmlns="" xmlns:a14="http://schemas.microsoft.com/office/drawing/2010/main">
                <a:solidFill>
                  <a:srgbClr val="FFFFFF"/>
                </a:solidFill>
              </a14:hiddenFill>
            </a:ext>
          </a:extLst>
        </p:spPr>
      </p:pic>
      <p:sp>
        <p:nvSpPr>
          <p:cNvPr id="6" name="角丸四角形 5"/>
          <p:cNvSpPr/>
          <p:nvPr/>
        </p:nvSpPr>
        <p:spPr>
          <a:xfrm>
            <a:off x="6632583" y="2543197"/>
            <a:ext cx="2373558" cy="2030350"/>
          </a:xfrm>
          <a:prstGeom prst="roundRect">
            <a:avLst>
              <a:gd name="adj" fmla="val 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white"/>
              </a:solidFill>
            </a:endParaRPr>
          </a:p>
        </p:txBody>
      </p:sp>
      <p:grpSp>
        <p:nvGrpSpPr>
          <p:cNvPr id="54" name="グループ化 18"/>
          <p:cNvGrpSpPr/>
          <p:nvPr/>
        </p:nvGrpSpPr>
        <p:grpSpPr>
          <a:xfrm>
            <a:off x="0" y="432359"/>
            <a:ext cx="9144000" cy="66469"/>
            <a:chOff x="0" y="188640"/>
            <a:chExt cx="9144000" cy="72008"/>
          </a:xfrm>
        </p:grpSpPr>
        <p:cxnSp>
          <p:nvCxnSpPr>
            <p:cNvPr id="57" name="直線コネクタ 56"/>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68" name="正方形/長方形 67"/>
          <p:cNvSpPr/>
          <p:nvPr/>
        </p:nvSpPr>
        <p:spPr>
          <a:xfrm>
            <a:off x="118620" y="2027618"/>
            <a:ext cx="2366244" cy="332345"/>
          </a:xfrm>
          <a:prstGeom prst="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84315" tIns="42160" rIns="84315" bIns="42160" rtlCol="0" anchor="ctr"/>
          <a:lstStyle/>
          <a:p>
            <a:pPr algn="ctr" fontAlgn="auto">
              <a:spcBef>
                <a:spcPts val="0"/>
              </a:spcBef>
              <a:spcAft>
                <a:spcPts val="0"/>
              </a:spcAft>
              <a:defRPr/>
            </a:pPr>
            <a:r>
              <a:rPr kumimoji="0" lang="ja-JP" altLang="en-US" sz="1477" kern="0" dirty="0">
                <a:solidFill>
                  <a:prstClr val="white"/>
                </a:solidFill>
                <a:latin typeface="HGS創英角ｺﾞｼｯｸUB" pitchFamily="50" charset="-128"/>
                <a:ea typeface="HGS創英角ｺﾞｼｯｸUB" pitchFamily="50" charset="-128"/>
              </a:rPr>
              <a:t> 都道府県・指定都市</a:t>
            </a:r>
          </a:p>
        </p:txBody>
      </p:sp>
      <p:sp>
        <p:nvSpPr>
          <p:cNvPr id="70" name="正方形/長方形 69"/>
          <p:cNvSpPr/>
          <p:nvPr/>
        </p:nvSpPr>
        <p:spPr>
          <a:xfrm>
            <a:off x="118652" y="5284591"/>
            <a:ext cx="1935455" cy="299084"/>
          </a:xfrm>
          <a:prstGeom prst="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84315" tIns="42160" rIns="84315" bIns="42160" rtlCol="0" anchor="ctr"/>
          <a:lstStyle/>
          <a:p>
            <a:pPr algn="ctr" fontAlgn="auto">
              <a:spcBef>
                <a:spcPts val="0"/>
              </a:spcBef>
              <a:spcAft>
                <a:spcPts val="0"/>
              </a:spcAft>
              <a:defRPr/>
            </a:pPr>
            <a:r>
              <a:rPr kumimoji="0" lang="ja-JP" altLang="en-US" sz="1477" kern="0" dirty="0">
                <a:solidFill>
                  <a:prstClr val="white"/>
                </a:solidFill>
                <a:latin typeface="HGS創英角ｺﾞｼｯｸUB" pitchFamily="50" charset="-128"/>
                <a:ea typeface="HGS創英角ｺﾞｼｯｸUB" pitchFamily="50" charset="-128"/>
              </a:rPr>
              <a:t>市町村</a:t>
            </a:r>
          </a:p>
        </p:txBody>
      </p:sp>
      <p:sp>
        <p:nvSpPr>
          <p:cNvPr id="71" name="正方形/長方形 70"/>
          <p:cNvSpPr/>
          <p:nvPr/>
        </p:nvSpPr>
        <p:spPr>
          <a:xfrm>
            <a:off x="6831944" y="2426427"/>
            <a:ext cx="1058108" cy="25319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defRPr/>
            </a:pPr>
            <a:r>
              <a:rPr lang="ja-JP" altLang="en-US" sz="923" dirty="0">
                <a:solidFill>
                  <a:prstClr val="black"/>
                </a:solidFill>
                <a:latin typeface="Arial" charset="0"/>
              </a:rPr>
              <a:t>研修会等の実施</a:t>
            </a:r>
            <a:endParaRPr lang="en-US" altLang="ja-JP" sz="923" dirty="0">
              <a:solidFill>
                <a:prstClr val="black"/>
              </a:solidFill>
              <a:latin typeface="Arial" charset="0"/>
            </a:endParaRPr>
          </a:p>
        </p:txBody>
      </p:sp>
      <p:sp>
        <p:nvSpPr>
          <p:cNvPr id="73" name="右矢印 72"/>
          <p:cNvSpPr/>
          <p:nvPr/>
        </p:nvSpPr>
        <p:spPr>
          <a:xfrm rot="5400000">
            <a:off x="7313172" y="4525692"/>
            <a:ext cx="610168" cy="1306442"/>
          </a:xfrm>
          <a:prstGeom prst="rightArrow">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vert="vert270" lIns="84315" tIns="42160" rIns="84315" bIns="42160" rtlCol="0" anchor="ctr"/>
          <a:lstStyle/>
          <a:p>
            <a:pPr algn="ctr" fontAlgn="auto">
              <a:spcBef>
                <a:spcPts val="0"/>
              </a:spcBef>
              <a:spcAft>
                <a:spcPts val="0"/>
              </a:spcAft>
            </a:pPr>
            <a:endParaRPr lang="ja-JP" altLang="en-US" sz="923" dirty="0">
              <a:ln>
                <a:solidFill>
                  <a:srgbClr val="00CC00"/>
                </a:solidFill>
              </a:ln>
              <a:solidFill>
                <a:srgbClr val="00CC00"/>
              </a:solidFill>
              <a:latin typeface="HG丸ｺﾞｼｯｸM-PRO" pitchFamily="50" charset="-128"/>
              <a:ea typeface="HG丸ｺﾞｼｯｸM-PRO" pitchFamily="50" charset="-128"/>
            </a:endParaRPr>
          </a:p>
        </p:txBody>
      </p:sp>
      <p:sp>
        <p:nvSpPr>
          <p:cNvPr id="75" name="テキスト ボックス 74"/>
          <p:cNvSpPr txBox="1"/>
          <p:nvPr/>
        </p:nvSpPr>
        <p:spPr>
          <a:xfrm>
            <a:off x="7297233" y="4983738"/>
            <a:ext cx="778663" cy="227170"/>
          </a:xfrm>
          <a:prstGeom prst="rect">
            <a:avLst/>
          </a:prstGeom>
          <a:noFill/>
        </p:spPr>
        <p:txBody>
          <a:bodyPr wrap="square" lIns="84315" tIns="42160" rIns="84315" bIns="42160" rtlCol="0">
            <a:spAutoFit/>
          </a:bodyPr>
          <a:lstStyle/>
          <a:p>
            <a:pPr fontAlgn="auto">
              <a:spcBef>
                <a:spcPts val="0"/>
              </a:spcBef>
              <a:spcAft>
                <a:spcPts val="0"/>
              </a:spcAft>
            </a:pPr>
            <a:r>
              <a:rPr lang="ja-JP" altLang="en-US" sz="923" dirty="0">
                <a:solidFill>
                  <a:prstClr val="black"/>
                </a:solidFill>
                <a:latin typeface="Calibri"/>
                <a:ea typeface="ＭＳ Ｐゴシック"/>
              </a:rPr>
              <a:t>展開・普及</a:t>
            </a:r>
          </a:p>
        </p:txBody>
      </p:sp>
      <p:sp>
        <p:nvSpPr>
          <p:cNvPr id="83" name="右矢印 82"/>
          <p:cNvSpPr/>
          <p:nvPr/>
        </p:nvSpPr>
        <p:spPr>
          <a:xfrm rot="5400000">
            <a:off x="2589410" y="4397269"/>
            <a:ext cx="610170" cy="1563614"/>
          </a:xfrm>
          <a:prstGeom prst="rightArrow">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vert="vert270" lIns="84315" tIns="42160" rIns="84315" bIns="42160" rtlCol="0" anchor="ctr"/>
          <a:lstStyle/>
          <a:p>
            <a:pPr algn="ctr" fontAlgn="auto">
              <a:spcBef>
                <a:spcPts val="0"/>
              </a:spcBef>
              <a:spcAft>
                <a:spcPts val="0"/>
              </a:spcAft>
            </a:pPr>
            <a:endParaRPr lang="ja-JP" altLang="en-US" sz="923" dirty="0">
              <a:ln>
                <a:solidFill>
                  <a:srgbClr val="00CC00"/>
                </a:solidFill>
              </a:ln>
              <a:solidFill>
                <a:srgbClr val="00CC00"/>
              </a:solidFill>
              <a:latin typeface="HG丸ｺﾞｼｯｸM-PRO" pitchFamily="50" charset="-128"/>
              <a:ea typeface="HG丸ｺﾞｼｯｸM-PRO" pitchFamily="50" charset="-128"/>
            </a:endParaRPr>
          </a:p>
        </p:txBody>
      </p:sp>
      <p:sp>
        <p:nvSpPr>
          <p:cNvPr id="84" name="テキスト ボックス 83"/>
          <p:cNvSpPr txBox="1"/>
          <p:nvPr/>
        </p:nvSpPr>
        <p:spPr>
          <a:xfrm>
            <a:off x="2445139" y="4983738"/>
            <a:ext cx="1861131" cy="227170"/>
          </a:xfrm>
          <a:prstGeom prst="rect">
            <a:avLst/>
          </a:prstGeom>
          <a:noFill/>
        </p:spPr>
        <p:txBody>
          <a:bodyPr wrap="square" lIns="84315" tIns="42160" rIns="84315" bIns="42160" rtlCol="0">
            <a:spAutoFit/>
          </a:bodyPr>
          <a:lstStyle/>
          <a:p>
            <a:pPr fontAlgn="auto">
              <a:spcBef>
                <a:spcPts val="0"/>
              </a:spcBef>
              <a:spcAft>
                <a:spcPts val="0"/>
              </a:spcAft>
            </a:pPr>
            <a:r>
              <a:rPr lang="ja-JP" altLang="en-US" sz="923" dirty="0">
                <a:solidFill>
                  <a:prstClr val="black"/>
                </a:solidFill>
                <a:latin typeface="Calibri"/>
                <a:ea typeface="ＭＳ Ｐゴシック"/>
              </a:rPr>
              <a:t>派遣・サポート</a:t>
            </a:r>
            <a:endParaRPr lang="en-US" altLang="ja-JP" sz="923" dirty="0">
              <a:solidFill>
                <a:prstClr val="black"/>
              </a:solidFill>
              <a:latin typeface="Calibri"/>
              <a:ea typeface="ＭＳ Ｐゴシック"/>
            </a:endParaRPr>
          </a:p>
        </p:txBody>
      </p:sp>
      <p:sp>
        <p:nvSpPr>
          <p:cNvPr id="58" name="Rectangle 14"/>
          <p:cNvSpPr>
            <a:spLocks noChangeArrowheads="1"/>
          </p:cNvSpPr>
          <p:nvPr/>
        </p:nvSpPr>
        <p:spPr bwMode="auto">
          <a:xfrm>
            <a:off x="754947" y="3810800"/>
            <a:ext cx="2004390" cy="432472"/>
          </a:xfrm>
          <a:prstGeom prst="rect">
            <a:avLst/>
          </a:prstGeom>
          <a:noFill/>
          <a:ln w="9525">
            <a:noFill/>
            <a:miter lim="800000"/>
            <a:headEnd/>
            <a:tailEnd/>
          </a:ln>
        </p:spPr>
        <p:txBody>
          <a:bodyPr wrap="none" lIns="84283" tIns="42141" rIns="84283" bIns="42141" anchor="ctr"/>
          <a:lstStyle/>
          <a:p>
            <a:pPr>
              <a:defRPr/>
            </a:pPr>
            <a:endParaRPr lang="ja-JP" altLang="en-US" sz="923" dirty="0">
              <a:solidFill>
                <a:prstClr val="black"/>
              </a:solidFill>
              <a:latin typeface="ＭＳ Ｐゴシック"/>
              <a:ea typeface="ＭＳ Ｐゴシック"/>
            </a:endParaRPr>
          </a:p>
        </p:txBody>
      </p:sp>
      <p:sp>
        <p:nvSpPr>
          <p:cNvPr id="62" name="Rectangle 14"/>
          <p:cNvSpPr>
            <a:spLocks noChangeArrowheads="1"/>
          </p:cNvSpPr>
          <p:nvPr/>
        </p:nvSpPr>
        <p:spPr bwMode="auto">
          <a:xfrm>
            <a:off x="203157" y="2825246"/>
            <a:ext cx="2441250" cy="1698006"/>
          </a:xfrm>
          <a:prstGeom prst="rect">
            <a:avLst/>
          </a:prstGeom>
          <a:noFill/>
          <a:ln w="9525">
            <a:noFill/>
            <a:miter lim="800000"/>
            <a:headEnd/>
            <a:tailEnd/>
          </a:ln>
        </p:spPr>
        <p:txBody>
          <a:bodyPr wrap="none" lIns="84283" tIns="42141" rIns="84283" bIns="42141" anchor="ctr"/>
          <a:lstStyle/>
          <a:p>
            <a:endParaRPr lang="en-US" altLang="ja-JP" sz="923" dirty="0">
              <a:solidFill>
                <a:prstClr val="black"/>
              </a:solidFill>
              <a:ea typeface="ＭＳ Ｐゴシック"/>
            </a:endParaRPr>
          </a:p>
          <a:p>
            <a:endParaRPr lang="en-US" altLang="ja-JP" sz="923" dirty="0">
              <a:solidFill>
                <a:prstClr val="black"/>
              </a:solidFill>
              <a:ea typeface="ＭＳ Ｐゴシック"/>
            </a:endParaRPr>
          </a:p>
          <a:p>
            <a:endParaRPr lang="en-US" altLang="ja-JP" sz="923" dirty="0">
              <a:solidFill>
                <a:prstClr val="black"/>
              </a:solidFill>
              <a:ea typeface="ＭＳ Ｐゴシック"/>
            </a:endParaRPr>
          </a:p>
          <a:p>
            <a:r>
              <a:rPr lang="ja-JP" altLang="en-US" sz="923" dirty="0">
                <a:solidFill>
                  <a:prstClr val="black"/>
                </a:solidFill>
                <a:ea typeface="ＭＳ Ｐゴシック"/>
              </a:rPr>
              <a:t>○発達障害者支援センター</a:t>
            </a:r>
            <a:endParaRPr lang="en-US" altLang="ja-JP" sz="923" dirty="0">
              <a:solidFill>
                <a:prstClr val="black"/>
              </a:solidFill>
              <a:ea typeface="ＭＳ Ｐゴシック"/>
            </a:endParaRPr>
          </a:p>
          <a:p>
            <a:pPr indent="76117"/>
            <a:r>
              <a:rPr lang="ja-JP" altLang="en-US" sz="923" dirty="0">
                <a:solidFill>
                  <a:prstClr val="black"/>
                </a:solidFill>
                <a:ea typeface="ＭＳ Ｐゴシック"/>
              </a:rPr>
              <a:t>・発達障害者及びその家族からの相談に応</a:t>
            </a:r>
            <a:endParaRPr lang="en-US" altLang="ja-JP" sz="923" dirty="0">
              <a:solidFill>
                <a:prstClr val="black"/>
              </a:solidFill>
              <a:ea typeface="ＭＳ Ｐゴシック"/>
            </a:endParaRPr>
          </a:p>
          <a:p>
            <a:pPr indent="76117"/>
            <a:r>
              <a:rPr lang="ja-JP" altLang="en-US" sz="923" dirty="0">
                <a:solidFill>
                  <a:prstClr val="black"/>
                </a:solidFill>
                <a:ea typeface="ＭＳ Ｐゴシック"/>
              </a:rPr>
              <a:t>　じ、適切な指導又は助言を行う。（直接支援）</a:t>
            </a:r>
          </a:p>
          <a:p>
            <a:pPr indent="76117"/>
            <a:r>
              <a:rPr lang="ja-JP" altLang="en-US" sz="923" dirty="0">
                <a:solidFill>
                  <a:prstClr val="black"/>
                </a:solidFill>
                <a:ea typeface="ＭＳ Ｐゴシック"/>
              </a:rPr>
              <a:t>・関係機関との連携強化や各種研修の実施に</a:t>
            </a:r>
            <a:endParaRPr lang="en-US" altLang="ja-JP" sz="923" dirty="0">
              <a:solidFill>
                <a:prstClr val="black"/>
              </a:solidFill>
              <a:ea typeface="ＭＳ Ｐゴシック"/>
            </a:endParaRPr>
          </a:p>
          <a:p>
            <a:pPr indent="76117"/>
            <a:r>
              <a:rPr lang="ja-JP" altLang="en-US" sz="923" dirty="0">
                <a:solidFill>
                  <a:prstClr val="black"/>
                </a:solidFill>
                <a:ea typeface="ＭＳ Ｐゴシック"/>
              </a:rPr>
              <a:t>　より、発達障害者に対する地域おける総合的</a:t>
            </a:r>
            <a:endParaRPr lang="en-US" altLang="ja-JP" sz="923" dirty="0">
              <a:solidFill>
                <a:prstClr val="black"/>
              </a:solidFill>
              <a:ea typeface="ＭＳ Ｐゴシック"/>
            </a:endParaRPr>
          </a:p>
          <a:p>
            <a:pPr indent="76117"/>
            <a:r>
              <a:rPr lang="ja-JP" altLang="en-US" sz="923" dirty="0">
                <a:solidFill>
                  <a:prstClr val="black"/>
                </a:solidFill>
                <a:ea typeface="ＭＳ Ｐゴシック"/>
              </a:rPr>
              <a:t>　な支援体制の整備を推進（間接支援）</a:t>
            </a:r>
          </a:p>
          <a:p>
            <a:pPr indent="76117"/>
            <a:r>
              <a:rPr lang="ja-JP" altLang="en-US" sz="923" dirty="0">
                <a:solidFill>
                  <a:prstClr val="black"/>
                </a:solidFill>
                <a:ea typeface="ＭＳ Ｐゴシック"/>
              </a:rPr>
              <a:t>　　　　　　　　　　　　　　　</a:t>
            </a:r>
            <a:endParaRPr lang="en-US" altLang="ja-JP" sz="923" dirty="0">
              <a:solidFill>
                <a:prstClr val="black"/>
              </a:solidFill>
              <a:ea typeface="ＭＳ Ｐゴシック"/>
            </a:endParaRPr>
          </a:p>
          <a:p>
            <a:r>
              <a:rPr lang="ja-JP" altLang="en-US" sz="923" dirty="0">
                <a:solidFill>
                  <a:prstClr val="black"/>
                </a:solidFill>
                <a:ea typeface="ＭＳ Ｐゴシック"/>
              </a:rPr>
              <a:t>○発達障害者地域支援マネジャー</a:t>
            </a:r>
            <a:endParaRPr lang="en-US" altLang="ja-JP" sz="923" dirty="0">
              <a:solidFill>
                <a:prstClr val="black"/>
              </a:solidFill>
              <a:ea typeface="ＭＳ Ｐゴシック"/>
            </a:endParaRPr>
          </a:p>
          <a:p>
            <a:r>
              <a:rPr lang="ja-JP" altLang="en-US" sz="923" dirty="0">
                <a:solidFill>
                  <a:prstClr val="black"/>
                </a:solidFill>
                <a:ea typeface="ＭＳ Ｐゴシック"/>
              </a:rPr>
              <a:t> 　・市町村・事業所等支援、医療機関との連携</a:t>
            </a:r>
            <a:endParaRPr lang="en-US" altLang="ja-JP" sz="923" dirty="0">
              <a:solidFill>
                <a:prstClr val="black"/>
              </a:solidFill>
              <a:ea typeface="ＭＳ Ｐゴシック"/>
            </a:endParaRPr>
          </a:p>
          <a:p>
            <a:r>
              <a:rPr lang="ja-JP" altLang="en-US" sz="923" dirty="0">
                <a:solidFill>
                  <a:prstClr val="black"/>
                </a:solidFill>
                <a:ea typeface="ＭＳ Ｐゴシック"/>
              </a:rPr>
              <a:t>　　及び困難ケースへの対応等により地域支援</a:t>
            </a:r>
            <a:endParaRPr lang="en-US" altLang="ja-JP" sz="923" dirty="0">
              <a:solidFill>
                <a:prstClr val="black"/>
              </a:solidFill>
              <a:ea typeface="ＭＳ Ｐゴシック"/>
            </a:endParaRPr>
          </a:p>
          <a:p>
            <a:r>
              <a:rPr lang="ja-JP" altLang="en-US" sz="923" dirty="0">
                <a:solidFill>
                  <a:prstClr val="black"/>
                </a:solidFill>
                <a:ea typeface="ＭＳ Ｐゴシック"/>
              </a:rPr>
              <a:t>　　の機能強化を推進</a:t>
            </a:r>
            <a:endParaRPr lang="en-US" altLang="ja-JP" sz="923" dirty="0">
              <a:solidFill>
                <a:prstClr val="black"/>
              </a:solidFill>
              <a:ea typeface="ＭＳ Ｐゴシック"/>
            </a:endParaRPr>
          </a:p>
          <a:p>
            <a:r>
              <a:rPr lang="ja-JP" altLang="en-US" sz="923" dirty="0">
                <a:solidFill>
                  <a:prstClr val="black"/>
                </a:solidFill>
                <a:ea typeface="ＭＳ Ｐゴシック"/>
              </a:rPr>
              <a:t>　</a:t>
            </a:r>
            <a:r>
              <a:rPr lang="en-US" altLang="ja-JP" sz="923" dirty="0">
                <a:solidFill>
                  <a:prstClr val="black"/>
                </a:solidFill>
                <a:ea typeface="ＭＳ Ｐゴシック"/>
              </a:rPr>
              <a:t>※</a:t>
            </a:r>
            <a:r>
              <a:rPr lang="ja-JP" altLang="en-US" sz="923" dirty="0">
                <a:solidFill>
                  <a:prstClr val="black"/>
                </a:solidFill>
                <a:ea typeface="ＭＳ Ｐゴシック"/>
              </a:rPr>
              <a:t>原則として、発達障害者支援センターに</a:t>
            </a:r>
            <a:endParaRPr lang="en-US" altLang="ja-JP" sz="923" dirty="0">
              <a:solidFill>
                <a:prstClr val="black"/>
              </a:solidFill>
              <a:ea typeface="ＭＳ Ｐゴシック"/>
            </a:endParaRPr>
          </a:p>
          <a:p>
            <a:r>
              <a:rPr lang="ja-JP" altLang="en-US" sz="923" dirty="0">
                <a:solidFill>
                  <a:prstClr val="black"/>
                </a:solidFill>
                <a:ea typeface="ＭＳ Ｐゴシック"/>
              </a:rPr>
              <a:t>　　  配置</a:t>
            </a:r>
          </a:p>
          <a:p>
            <a:endParaRPr lang="en-US" altLang="ja-JP" sz="923" dirty="0">
              <a:solidFill>
                <a:prstClr val="black"/>
              </a:solidFill>
              <a:ea typeface="ＭＳ Ｐゴシック"/>
            </a:endParaRPr>
          </a:p>
          <a:p>
            <a:endParaRPr lang="ja-JP" altLang="en-US" sz="923" dirty="0">
              <a:solidFill>
                <a:prstClr val="black"/>
              </a:solidFill>
              <a:ea typeface="ＭＳ Ｐゴシック"/>
            </a:endParaRPr>
          </a:p>
        </p:txBody>
      </p:sp>
      <p:sp>
        <p:nvSpPr>
          <p:cNvPr id="64" name="角丸四角形 63"/>
          <p:cNvSpPr/>
          <p:nvPr/>
        </p:nvSpPr>
        <p:spPr>
          <a:xfrm>
            <a:off x="251613" y="2527771"/>
            <a:ext cx="2507718" cy="2225115"/>
          </a:xfrm>
          <a:prstGeom prst="roundRect">
            <a:avLst>
              <a:gd name="adj" fmla="val 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white"/>
              </a:solidFill>
            </a:endParaRPr>
          </a:p>
        </p:txBody>
      </p:sp>
      <p:sp>
        <p:nvSpPr>
          <p:cNvPr id="66" name="正方形/長方形 65"/>
          <p:cNvSpPr/>
          <p:nvPr/>
        </p:nvSpPr>
        <p:spPr>
          <a:xfrm>
            <a:off x="499376" y="2410966"/>
            <a:ext cx="1945641" cy="26866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defRPr/>
            </a:pPr>
            <a:r>
              <a:rPr lang="ja-JP" altLang="en-US" sz="923" dirty="0">
                <a:solidFill>
                  <a:prstClr val="black"/>
                </a:solidFill>
                <a:latin typeface="Arial" charset="0"/>
              </a:rPr>
              <a:t>相談、コンサルテーションの実施</a:t>
            </a:r>
            <a:endParaRPr lang="en-US" altLang="ja-JP" sz="923" dirty="0">
              <a:solidFill>
                <a:prstClr val="black"/>
              </a:solidFill>
              <a:latin typeface="Arial" charset="0"/>
            </a:endParaRPr>
          </a:p>
        </p:txBody>
      </p:sp>
      <p:sp>
        <p:nvSpPr>
          <p:cNvPr id="3" name="スライド番号プレースホルダー 2"/>
          <p:cNvSpPr>
            <a:spLocks noGrp="1"/>
          </p:cNvSpPr>
          <p:nvPr>
            <p:ph type="sldNum" sz="quarter" idx="12"/>
          </p:nvPr>
        </p:nvSpPr>
        <p:spPr>
          <a:xfrm>
            <a:off x="7061034" y="6525345"/>
            <a:ext cx="2057400" cy="365125"/>
          </a:xfrm>
        </p:spPr>
        <p:txBody>
          <a:bodyPr/>
          <a:lstStyle/>
          <a:p>
            <a:pPr>
              <a:defRPr/>
            </a:pPr>
            <a:fld id="{F90A3C79-1AFD-481B-B685-7933BCD0898B}" type="slidenum">
              <a:rPr lang="en-US" altLang="ja-JP" smtClean="0"/>
              <a:pPr>
                <a:defRPr/>
              </a:pPr>
              <a:t>128</a:t>
            </a:fld>
            <a:endParaRPr lang="en-US" altLang="ja-JP" dirty="0"/>
          </a:p>
        </p:txBody>
      </p:sp>
      <p:sp>
        <p:nvSpPr>
          <p:cNvPr id="39"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210867518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AutoShape 58"/>
          <p:cNvSpPr>
            <a:spLocks noChangeArrowheads="1"/>
          </p:cNvSpPr>
          <p:nvPr/>
        </p:nvSpPr>
        <p:spPr bwMode="auto">
          <a:xfrm>
            <a:off x="93663" y="172057"/>
            <a:ext cx="9002712" cy="492368"/>
          </a:xfrm>
          <a:prstGeom prst="bevel">
            <a:avLst>
              <a:gd name="adj" fmla="val 12500"/>
            </a:avLst>
          </a:prstGeom>
          <a:noFill/>
          <a:ln w="9525">
            <a:noFill/>
            <a:miter lim="800000"/>
            <a:headEnd/>
            <a:tailEnd/>
          </a:ln>
        </p:spPr>
        <p:txBody>
          <a:bodyPr wrap="none" lIns="94409" tIns="47203" rIns="94409" bIns="47203" anchor="ctr"/>
          <a:lstStyle/>
          <a:p>
            <a:pPr algn="ctr"/>
            <a:r>
              <a:rPr lang="ja-JP" altLang="en-US" dirty="0">
                <a:solidFill>
                  <a:prstClr val="black"/>
                </a:solidFill>
                <a:latin typeface="HG丸ｺﾞｼｯｸM-PRO" panose="020F0600000000000000" pitchFamily="50" charset="-128"/>
                <a:ea typeface="HG丸ｺﾞｼｯｸM-PRO" panose="020F0600000000000000" pitchFamily="50" charset="-128"/>
              </a:rPr>
              <a:t>発達障害児者及び家族等支援事業の創設</a:t>
            </a:r>
          </a:p>
        </p:txBody>
      </p:sp>
      <p:sp>
        <p:nvSpPr>
          <p:cNvPr id="13" name="テキスト ボックス 12"/>
          <p:cNvSpPr txBox="1"/>
          <p:nvPr/>
        </p:nvSpPr>
        <p:spPr>
          <a:xfrm>
            <a:off x="52508" y="640653"/>
            <a:ext cx="9002711" cy="958652"/>
          </a:xfrm>
          <a:prstGeom prst="rect">
            <a:avLst/>
          </a:prstGeom>
          <a:noFill/>
          <a:ln>
            <a:solidFill>
              <a:schemeClr val="tx1"/>
            </a:solidFill>
          </a:ln>
        </p:spPr>
        <p:txBody>
          <a:bodyPr wrap="square" lIns="84315" tIns="42160" rIns="84315" bIns="42160" rtlCol="0">
            <a:spAutoFit/>
          </a:bodyPr>
          <a:lstStyle/>
          <a:p>
            <a:r>
              <a:rPr lang="ja-JP" altLang="en-US" dirty="0">
                <a:solidFill>
                  <a:prstClr val="black"/>
                </a:solidFill>
                <a:latin typeface="HG丸ｺﾞｼｯｸM-PRO" panose="020F0600000000000000" pitchFamily="50" charset="-128"/>
                <a:ea typeface="HG丸ｺﾞｼｯｸM-PRO" panose="020F0600000000000000" pitchFamily="50" charset="-128"/>
              </a:rPr>
              <a:t>  </a:t>
            </a:r>
            <a:r>
              <a:rPr lang="ja-JP" altLang="en-US" sz="1292" dirty="0">
                <a:solidFill>
                  <a:prstClr val="black"/>
                </a:solidFill>
                <a:latin typeface="HG丸ｺﾞｼｯｸM-PRO" panose="020F0600000000000000" pitchFamily="50" charset="-128"/>
                <a:ea typeface="HG丸ｺﾞｼｯｸM-PRO" panose="020F0600000000000000" pitchFamily="50" charset="-128"/>
              </a:rPr>
              <a:t>平成</a:t>
            </a:r>
            <a:r>
              <a:rPr lang="en-US" altLang="ja-JP" sz="1292" dirty="0">
                <a:solidFill>
                  <a:prstClr val="black"/>
                </a:solidFill>
                <a:latin typeface="HG丸ｺﾞｼｯｸM-PRO" panose="020F0600000000000000" pitchFamily="50" charset="-128"/>
                <a:ea typeface="HG丸ｺﾞｼｯｸM-PRO" panose="020F0600000000000000" pitchFamily="50" charset="-128"/>
              </a:rPr>
              <a:t>28</a:t>
            </a:r>
            <a:r>
              <a:rPr lang="ja-JP" altLang="en-US" sz="1292" dirty="0">
                <a:solidFill>
                  <a:prstClr val="black"/>
                </a:solidFill>
                <a:latin typeface="HG丸ｺﾞｼｯｸM-PRO" panose="020F0600000000000000" pitchFamily="50" charset="-128"/>
                <a:ea typeface="HG丸ｺﾞｼｯｸM-PRO" panose="020F0600000000000000" pitchFamily="50" charset="-128"/>
              </a:rPr>
              <a:t>年８月に施行された改正された発達障害者支援法において、</a:t>
            </a:r>
            <a:r>
              <a:rPr lang="ja-JP" altLang="ja-JP" sz="1292" dirty="0">
                <a:solidFill>
                  <a:prstClr val="black"/>
                </a:solidFill>
                <a:latin typeface="HG丸ｺﾞｼｯｸM-PRO" panose="020F0600000000000000" pitchFamily="50" charset="-128"/>
                <a:ea typeface="HG丸ｺﾞｼｯｸM-PRO" panose="020F0600000000000000" pitchFamily="50" charset="-128"/>
              </a:rPr>
              <a:t>都道府県及び市町村は、発達障害者の家族が互いに支え合うための活動の支援を行うことを努めるよう明記された。</a:t>
            </a:r>
            <a:r>
              <a:rPr lang="ja-JP" altLang="en-US" sz="1292" dirty="0">
                <a:solidFill>
                  <a:prstClr val="black"/>
                </a:solidFill>
                <a:latin typeface="HG丸ｺﾞｼｯｸM-PRO" panose="020F0600000000000000" pitchFamily="50" charset="-128"/>
                <a:ea typeface="HG丸ｺﾞｼｯｸM-PRO" panose="020F0600000000000000" pitchFamily="50" charset="-128"/>
              </a:rPr>
              <a:t>家族</a:t>
            </a:r>
            <a:r>
              <a:rPr lang="ja-JP" altLang="ja-JP" sz="1292" dirty="0">
                <a:solidFill>
                  <a:prstClr val="black"/>
                </a:solidFill>
                <a:latin typeface="HG丸ｺﾞｼｯｸM-PRO" panose="020F0600000000000000" pitchFamily="50" charset="-128"/>
                <a:ea typeface="HG丸ｺﾞｼｯｸM-PRO" panose="020F0600000000000000" pitchFamily="50" charset="-128"/>
              </a:rPr>
              <a:t>への支援については、</a:t>
            </a:r>
            <a:r>
              <a:rPr lang="ja-JP" altLang="en-US" sz="1292" dirty="0">
                <a:solidFill>
                  <a:prstClr val="black"/>
                </a:solidFill>
                <a:latin typeface="HG丸ｺﾞｼｯｸM-PRO" panose="020F0600000000000000" pitchFamily="50" charset="-128"/>
                <a:ea typeface="HG丸ｺﾞｼｯｸM-PRO" panose="020F0600000000000000" pitchFamily="50" charset="-128"/>
              </a:rPr>
              <a:t>現在、</a:t>
            </a:r>
            <a:r>
              <a:rPr lang="ja-JP" altLang="ja-JP" sz="1292" dirty="0">
                <a:solidFill>
                  <a:prstClr val="black"/>
                </a:solidFill>
                <a:latin typeface="HG丸ｺﾞｼｯｸM-PRO" panose="020F0600000000000000" pitchFamily="50" charset="-128"/>
                <a:ea typeface="HG丸ｺﾞｼｯｸM-PRO" panose="020F0600000000000000" pitchFamily="50" charset="-128"/>
              </a:rPr>
              <a:t>ペアレントプログラム</a:t>
            </a:r>
            <a:r>
              <a:rPr lang="ja-JP" altLang="en-US" sz="1292" dirty="0">
                <a:solidFill>
                  <a:prstClr val="black"/>
                </a:solidFill>
                <a:latin typeface="HG丸ｺﾞｼｯｸM-PRO" panose="020F0600000000000000" pitchFamily="50" charset="-128"/>
                <a:ea typeface="HG丸ｺﾞｼｯｸM-PRO" panose="020F0600000000000000" pitchFamily="50" charset="-128"/>
              </a:rPr>
              <a:t>の実施や</a:t>
            </a:r>
            <a:r>
              <a:rPr lang="ja-JP" altLang="ja-JP" sz="1292" dirty="0">
                <a:solidFill>
                  <a:prstClr val="black"/>
                </a:solidFill>
                <a:latin typeface="HG丸ｺﾞｼｯｸM-PRO" panose="020F0600000000000000" pitchFamily="50" charset="-128"/>
                <a:ea typeface="HG丸ｺﾞｼｯｸM-PRO" panose="020F0600000000000000" pitchFamily="50" charset="-128"/>
              </a:rPr>
              <a:t>ペアレントメンター</a:t>
            </a:r>
            <a:r>
              <a:rPr lang="ja-JP" altLang="en-US" sz="1292" dirty="0">
                <a:solidFill>
                  <a:prstClr val="black"/>
                </a:solidFill>
                <a:latin typeface="HG丸ｺﾞｼｯｸM-PRO" panose="020F0600000000000000" pitchFamily="50" charset="-128"/>
                <a:ea typeface="HG丸ｺﾞｼｯｸM-PRO" panose="020F0600000000000000" pitchFamily="50" charset="-128"/>
              </a:rPr>
              <a:t>の養成</a:t>
            </a:r>
            <a:r>
              <a:rPr lang="ja-JP" altLang="ja-JP" sz="1292" dirty="0">
                <a:solidFill>
                  <a:prstClr val="black"/>
                </a:solidFill>
                <a:latin typeface="HG丸ｺﾞｼｯｸM-PRO" panose="020F0600000000000000" pitchFamily="50" charset="-128"/>
                <a:ea typeface="HG丸ｺﾞｼｯｸM-PRO" panose="020F0600000000000000" pitchFamily="50" charset="-128"/>
              </a:rPr>
              <a:t>等について補助しているところであるが</a:t>
            </a:r>
            <a:r>
              <a:rPr lang="ja-JP" altLang="en-US" sz="1292" dirty="0">
                <a:solidFill>
                  <a:prstClr val="black"/>
                </a:solidFill>
                <a:latin typeface="HG丸ｺﾞｼｯｸM-PRO" panose="020F0600000000000000" pitchFamily="50" charset="-128"/>
                <a:ea typeface="HG丸ｺﾞｼｯｸM-PRO" panose="020F0600000000000000" pitchFamily="50" charset="-128"/>
              </a:rPr>
              <a:t>、新たに家族支援のためのメニューを創設し、身近な支援を実施するため対象自治体を市区町村まで拡大する。</a:t>
            </a:r>
            <a:endParaRPr lang="en-US" altLang="ja-JP" sz="1292" dirty="0">
              <a:solidFill>
                <a:prstClr val="black"/>
              </a:solidFill>
              <a:latin typeface="HG丸ｺﾞｼｯｸM-PRO" panose="020F0600000000000000" pitchFamily="50" charset="-128"/>
              <a:ea typeface="HG丸ｺﾞｼｯｸM-PRO" panose="020F0600000000000000" pitchFamily="50" charset="-128"/>
            </a:endParaRPr>
          </a:p>
        </p:txBody>
      </p:sp>
      <p:sp>
        <p:nvSpPr>
          <p:cNvPr id="14" name="テキスト ボックス 13"/>
          <p:cNvSpPr txBox="1"/>
          <p:nvPr/>
        </p:nvSpPr>
        <p:spPr>
          <a:xfrm>
            <a:off x="52508" y="1673339"/>
            <a:ext cx="1950882" cy="312450"/>
          </a:xfrm>
          <a:prstGeom prst="rect">
            <a:avLst/>
          </a:prstGeom>
          <a:noFill/>
        </p:spPr>
        <p:txBody>
          <a:bodyPr wrap="square" lIns="84315" tIns="42160" rIns="84315" bIns="42160" rtlCol="0">
            <a:spAutoFit/>
          </a:bodyPr>
          <a:lstStyle/>
          <a:p>
            <a:r>
              <a:rPr lang="ja-JP" altLang="en-US" sz="1477" dirty="0">
                <a:solidFill>
                  <a:prstClr val="black"/>
                </a:solidFill>
                <a:latin typeface="HG丸ｺﾞｼｯｸM-PRO" panose="020F0600000000000000" pitchFamily="50" charset="-128"/>
                <a:ea typeface="HG丸ｺﾞｼｯｸM-PRO" panose="020F0600000000000000" pitchFamily="50" charset="-128"/>
              </a:rPr>
              <a:t>＜事業イメージ＞</a:t>
            </a:r>
          </a:p>
        </p:txBody>
      </p:sp>
      <p:sp>
        <p:nvSpPr>
          <p:cNvPr id="4" name="角丸四角形 3"/>
          <p:cNvSpPr/>
          <p:nvPr/>
        </p:nvSpPr>
        <p:spPr>
          <a:xfrm>
            <a:off x="141547" y="2593418"/>
            <a:ext cx="3559499" cy="3679315"/>
          </a:xfrm>
          <a:prstGeom prst="roundRect">
            <a:avLst>
              <a:gd name="adj" fmla="val 5515"/>
            </a:avLst>
          </a:prstGeom>
        </p:spPr>
        <p:style>
          <a:lnRef idx="1">
            <a:schemeClr val="accent3"/>
          </a:lnRef>
          <a:fillRef idx="2">
            <a:schemeClr val="accent3"/>
          </a:fillRef>
          <a:effectRef idx="1">
            <a:schemeClr val="accent3"/>
          </a:effectRef>
          <a:fontRef idx="minor">
            <a:schemeClr val="dk1"/>
          </a:fontRef>
        </p:style>
        <p:txBody>
          <a:bodyPr lIns="84315" tIns="42160" rIns="84315" bIns="42160" rtlCol="0" anchor="ctr"/>
          <a:lstStyle/>
          <a:p>
            <a:pPr algn="ctr"/>
            <a:endParaRPr lang="ja-JP" altLang="en-US">
              <a:solidFill>
                <a:prstClr val="black"/>
              </a:solidFill>
            </a:endParaRPr>
          </a:p>
        </p:txBody>
      </p:sp>
      <p:sp>
        <p:nvSpPr>
          <p:cNvPr id="46" name="テキスト ボックス 45"/>
          <p:cNvSpPr txBox="1"/>
          <p:nvPr/>
        </p:nvSpPr>
        <p:spPr>
          <a:xfrm>
            <a:off x="301388" y="3243965"/>
            <a:ext cx="2635266" cy="1193139"/>
          </a:xfrm>
          <a:prstGeom prst="rect">
            <a:avLst/>
          </a:prstGeom>
          <a:noFill/>
        </p:spPr>
        <p:txBody>
          <a:bodyPr wrap="square" lIns="84315" tIns="42160" rIns="84315" bIns="42160" rtlCol="0">
            <a:spAutoFit/>
          </a:bodyPr>
          <a:lstStyle/>
          <a:p>
            <a:r>
              <a:rPr lang="ja-JP" altLang="en-US" dirty="0">
                <a:solidFill>
                  <a:prstClr val="black"/>
                </a:solidFill>
                <a:ea typeface="ＭＳ Ｐゴシック" pitchFamily="50" charset="-128"/>
              </a:rPr>
              <a:t>①地域支援体制サポート</a:t>
            </a:r>
            <a:endParaRPr lang="en-US" altLang="ja-JP" dirty="0">
              <a:solidFill>
                <a:prstClr val="black"/>
              </a:solidFill>
              <a:ea typeface="ＭＳ Ｐゴシック" pitchFamily="50" charset="-128"/>
            </a:endParaRPr>
          </a:p>
          <a:p>
            <a:r>
              <a:rPr lang="ja-JP" altLang="en-US" dirty="0">
                <a:solidFill>
                  <a:prstClr val="black"/>
                </a:solidFill>
                <a:ea typeface="ＭＳ Ｐゴシック" pitchFamily="50" charset="-128"/>
              </a:rPr>
              <a:t>　・市町村支援</a:t>
            </a:r>
            <a:endParaRPr lang="en-US" altLang="ja-JP" dirty="0">
              <a:solidFill>
                <a:prstClr val="black"/>
              </a:solidFill>
              <a:ea typeface="ＭＳ Ｐゴシック" pitchFamily="50" charset="-128"/>
            </a:endParaRPr>
          </a:p>
          <a:p>
            <a:r>
              <a:rPr lang="ja-JP" altLang="en-US" dirty="0">
                <a:solidFill>
                  <a:prstClr val="black"/>
                </a:solidFill>
                <a:ea typeface="ＭＳ Ｐゴシック" pitchFamily="50" charset="-128"/>
              </a:rPr>
              <a:t>　・事業所等支援</a:t>
            </a:r>
            <a:endParaRPr lang="en-US" altLang="ja-JP" dirty="0">
              <a:solidFill>
                <a:prstClr val="black"/>
              </a:solidFill>
              <a:ea typeface="ＭＳ Ｐゴシック" pitchFamily="50" charset="-128"/>
            </a:endParaRPr>
          </a:p>
          <a:p>
            <a:r>
              <a:rPr lang="ja-JP" altLang="en-US" dirty="0">
                <a:solidFill>
                  <a:prstClr val="black"/>
                </a:solidFill>
                <a:ea typeface="ＭＳ Ｐゴシック" pitchFamily="50" charset="-128"/>
              </a:rPr>
              <a:t>　・医療機関との連携</a:t>
            </a:r>
            <a:endParaRPr lang="en-US" altLang="ja-JP" dirty="0">
              <a:solidFill>
                <a:prstClr val="black"/>
              </a:solidFill>
              <a:ea typeface="ＭＳ Ｐゴシック" pitchFamily="50" charset="-128"/>
            </a:endParaRPr>
          </a:p>
        </p:txBody>
      </p:sp>
      <p:sp>
        <p:nvSpPr>
          <p:cNvPr id="2" name="テキスト ボックス 1"/>
          <p:cNvSpPr txBox="1"/>
          <p:nvPr/>
        </p:nvSpPr>
        <p:spPr>
          <a:xfrm>
            <a:off x="154164" y="2013109"/>
            <a:ext cx="4129803" cy="639141"/>
          </a:xfrm>
          <a:prstGeom prst="rect">
            <a:avLst/>
          </a:prstGeom>
          <a:noFill/>
        </p:spPr>
        <p:txBody>
          <a:bodyPr wrap="square" lIns="84315" tIns="42160" rIns="84315" bIns="42160" rtlCol="0">
            <a:spAutoFit/>
          </a:bodyPr>
          <a:lstStyle/>
          <a:p>
            <a:r>
              <a:rPr lang="ja-JP" altLang="en-US" dirty="0">
                <a:solidFill>
                  <a:prstClr val="black"/>
                </a:solidFill>
                <a:ea typeface="ＭＳ Ｐゴシック" pitchFamily="50" charset="-128"/>
              </a:rPr>
              <a:t>平成</a:t>
            </a:r>
            <a:r>
              <a:rPr lang="en-US" altLang="ja-JP" dirty="0">
                <a:solidFill>
                  <a:prstClr val="black"/>
                </a:solidFill>
                <a:ea typeface="ＭＳ Ｐゴシック" pitchFamily="50" charset="-128"/>
              </a:rPr>
              <a:t>29</a:t>
            </a:r>
            <a:r>
              <a:rPr lang="ja-JP" altLang="en-US" dirty="0">
                <a:solidFill>
                  <a:prstClr val="black"/>
                </a:solidFill>
                <a:ea typeface="ＭＳ Ｐゴシック" pitchFamily="50" charset="-128"/>
              </a:rPr>
              <a:t>年度まで</a:t>
            </a:r>
            <a:endParaRPr lang="en-US" altLang="ja-JP" dirty="0">
              <a:solidFill>
                <a:prstClr val="black"/>
              </a:solidFill>
              <a:ea typeface="ＭＳ Ｐゴシック" pitchFamily="50" charset="-128"/>
            </a:endParaRPr>
          </a:p>
          <a:p>
            <a:r>
              <a:rPr lang="ja-JP" altLang="en-US" dirty="0">
                <a:solidFill>
                  <a:prstClr val="black"/>
                </a:solidFill>
                <a:ea typeface="ＭＳ Ｐゴシック" pitchFamily="50" charset="-128"/>
              </a:rPr>
              <a:t>（地域生活支援事業費等補助金）</a:t>
            </a:r>
            <a:endParaRPr lang="en-US" altLang="ja-JP" dirty="0">
              <a:solidFill>
                <a:prstClr val="black"/>
              </a:solidFill>
              <a:ea typeface="ＭＳ Ｐゴシック" pitchFamily="50" charset="-128"/>
            </a:endParaRPr>
          </a:p>
        </p:txBody>
      </p:sp>
      <p:sp>
        <p:nvSpPr>
          <p:cNvPr id="5" name="正方形/長方形 4"/>
          <p:cNvSpPr/>
          <p:nvPr/>
        </p:nvSpPr>
        <p:spPr>
          <a:xfrm>
            <a:off x="302479" y="4385138"/>
            <a:ext cx="3300078" cy="1747137"/>
          </a:xfrm>
          <a:prstGeom prst="rect">
            <a:avLst/>
          </a:prstGeom>
          <a:ln w="19050">
            <a:solidFill>
              <a:srgbClr val="FF0000"/>
            </a:solidFill>
            <a:prstDash val="sysDash"/>
          </a:ln>
        </p:spPr>
        <p:txBody>
          <a:bodyPr wrap="square" lIns="84315" tIns="42160" rIns="84315" bIns="42160">
            <a:spAutoFit/>
          </a:bodyPr>
          <a:lstStyle/>
          <a:p>
            <a:r>
              <a:rPr lang="ja-JP" altLang="en-US" dirty="0">
                <a:solidFill>
                  <a:prstClr val="black"/>
                </a:solidFill>
                <a:ea typeface="ＭＳ Ｐゴシック" pitchFamily="50" charset="-128"/>
              </a:rPr>
              <a:t>②家族支援体制整備</a:t>
            </a:r>
            <a:endParaRPr lang="en-US" altLang="ja-JP" dirty="0">
              <a:solidFill>
                <a:prstClr val="black"/>
              </a:solidFill>
              <a:ea typeface="ＭＳ Ｐゴシック" pitchFamily="50" charset="-128"/>
            </a:endParaRPr>
          </a:p>
          <a:p>
            <a:r>
              <a:rPr lang="ja-JP" altLang="en-US" dirty="0">
                <a:solidFill>
                  <a:prstClr val="black"/>
                </a:solidFill>
                <a:ea typeface="ＭＳ Ｐゴシック" pitchFamily="50" charset="-128"/>
              </a:rPr>
              <a:t>・ペアレントメンターの養成に必要な研修等</a:t>
            </a:r>
            <a:endParaRPr lang="en-US" altLang="ja-JP" dirty="0">
              <a:solidFill>
                <a:prstClr val="black"/>
              </a:solidFill>
              <a:ea typeface="ＭＳ Ｐゴシック" pitchFamily="50" charset="-128"/>
            </a:endParaRPr>
          </a:p>
          <a:p>
            <a:r>
              <a:rPr lang="ja-JP" altLang="en-US" dirty="0">
                <a:solidFill>
                  <a:prstClr val="black"/>
                </a:solidFill>
                <a:ea typeface="ＭＳ Ｐゴシック" pitchFamily="50" charset="-128"/>
              </a:rPr>
              <a:t>・ペアレントトレーニングの実施</a:t>
            </a:r>
            <a:endParaRPr lang="en-US" altLang="ja-JP" dirty="0">
              <a:solidFill>
                <a:prstClr val="black"/>
              </a:solidFill>
              <a:ea typeface="ＭＳ Ｐゴシック" pitchFamily="50" charset="-128"/>
            </a:endParaRPr>
          </a:p>
          <a:p>
            <a:r>
              <a:rPr lang="ja-JP" altLang="en-US" dirty="0">
                <a:solidFill>
                  <a:prstClr val="black"/>
                </a:solidFill>
                <a:ea typeface="ＭＳ Ｐゴシック" pitchFamily="50" charset="-128"/>
              </a:rPr>
              <a:t>・ソーシャルスキルトレーニングの実施 　　　　　　等</a:t>
            </a:r>
            <a:endParaRPr lang="en-US" altLang="ja-JP" dirty="0">
              <a:solidFill>
                <a:prstClr val="black"/>
              </a:solidFill>
              <a:ea typeface="ＭＳ Ｐゴシック" pitchFamily="50" charset="-128"/>
            </a:endParaRPr>
          </a:p>
        </p:txBody>
      </p:sp>
      <p:sp>
        <p:nvSpPr>
          <p:cNvPr id="6" name="角丸四角形 5"/>
          <p:cNvSpPr/>
          <p:nvPr/>
        </p:nvSpPr>
        <p:spPr>
          <a:xfrm>
            <a:off x="264002" y="2701365"/>
            <a:ext cx="3217769" cy="5165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a:r>
              <a:rPr lang="ja-JP" altLang="en-US" dirty="0">
                <a:solidFill>
                  <a:prstClr val="black"/>
                </a:solidFill>
              </a:rPr>
              <a:t>発達障害者支援体制整備事業</a:t>
            </a:r>
          </a:p>
        </p:txBody>
      </p:sp>
      <p:sp>
        <p:nvSpPr>
          <p:cNvPr id="52" name="角丸四角形 51"/>
          <p:cNvSpPr/>
          <p:nvPr/>
        </p:nvSpPr>
        <p:spPr>
          <a:xfrm>
            <a:off x="4822465" y="2593427"/>
            <a:ext cx="4275130" cy="2622327"/>
          </a:xfrm>
          <a:prstGeom prst="roundRect">
            <a:avLst>
              <a:gd name="adj" fmla="val 7476"/>
            </a:avLst>
          </a:prstGeom>
        </p:spPr>
        <p:style>
          <a:lnRef idx="1">
            <a:schemeClr val="accent6"/>
          </a:lnRef>
          <a:fillRef idx="2">
            <a:schemeClr val="accent6"/>
          </a:fillRef>
          <a:effectRef idx="1">
            <a:schemeClr val="accent6"/>
          </a:effectRef>
          <a:fontRef idx="minor">
            <a:schemeClr val="dk1"/>
          </a:fontRef>
        </p:style>
        <p:txBody>
          <a:bodyPr lIns="84315" tIns="42160" rIns="84315" bIns="42160" rtlCol="0" anchor="ctr"/>
          <a:lstStyle/>
          <a:p>
            <a:pPr algn="ctr"/>
            <a:endParaRPr lang="ja-JP" altLang="en-US">
              <a:solidFill>
                <a:prstClr val="black"/>
              </a:solidFill>
            </a:endParaRPr>
          </a:p>
        </p:txBody>
      </p:sp>
      <p:sp>
        <p:nvSpPr>
          <p:cNvPr id="53" name="テキスト ボックス 52"/>
          <p:cNvSpPr txBox="1"/>
          <p:nvPr/>
        </p:nvSpPr>
        <p:spPr>
          <a:xfrm>
            <a:off x="4982305" y="3243965"/>
            <a:ext cx="4115290" cy="2024136"/>
          </a:xfrm>
          <a:prstGeom prst="rect">
            <a:avLst/>
          </a:prstGeom>
          <a:noFill/>
        </p:spPr>
        <p:txBody>
          <a:bodyPr wrap="square" lIns="84315" tIns="42160" rIns="84315" bIns="42160" rtlCol="0">
            <a:spAutoFit/>
          </a:bodyPr>
          <a:lstStyle/>
          <a:p>
            <a:r>
              <a:rPr lang="ja-JP" altLang="en-US" dirty="0">
                <a:solidFill>
                  <a:prstClr val="black"/>
                </a:solidFill>
                <a:ea typeface="ＭＳ Ｐゴシック" pitchFamily="50" charset="-128"/>
              </a:rPr>
              <a:t>①ペアレントメンター養成等事業</a:t>
            </a:r>
            <a:endParaRPr lang="en-US" altLang="ja-JP" dirty="0">
              <a:solidFill>
                <a:prstClr val="black"/>
              </a:solidFill>
              <a:ea typeface="ＭＳ Ｐゴシック" pitchFamily="50" charset="-128"/>
            </a:endParaRPr>
          </a:p>
          <a:p>
            <a:endParaRPr lang="en-US" altLang="ja-JP" dirty="0">
              <a:solidFill>
                <a:prstClr val="black"/>
              </a:solidFill>
              <a:ea typeface="ＭＳ Ｐゴシック" pitchFamily="50" charset="-128"/>
            </a:endParaRPr>
          </a:p>
          <a:p>
            <a:r>
              <a:rPr lang="ja-JP" altLang="en-US" dirty="0">
                <a:solidFill>
                  <a:prstClr val="black"/>
                </a:solidFill>
                <a:ea typeface="ＭＳ Ｐゴシック" pitchFamily="50" charset="-128"/>
              </a:rPr>
              <a:t>②家族のスキル向上支援事業</a:t>
            </a:r>
            <a:endParaRPr lang="en-US" altLang="ja-JP" dirty="0">
              <a:solidFill>
                <a:prstClr val="black"/>
              </a:solidFill>
              <a:ea typeface="ＭＳ Ｐゴシック" pitchFamily="50" charset="-128"/>
            </a:endParaRPr>
          </a:p>
          <a:p>
            <a:endParaRPr lang="en-US" altLang="ja-JP" dirty="0">
              <a:solidFill>
                <a:prstClr val="black"/>
              </a:solidFill>
              <a:ea typeface="ＭＳ Ｐゴシック" pitchFamily="50" charset="-128"/>
            </a:endParaRPr>
          </a:p>
          <a:p>
            <a:r>
              <a:rPr lang="ja-JP" altLang="en-US" dirty="0">
                <a:solidFill>
                  <a:prstClr val="black"/>
                </a:solidFill>
                <a:ea typeface="ＭＳ Ｐゴシック" pitchFamily="50" charset="-128"/>
              </a:rPr>
              <a:t>③ピアサポート推進事業</a:t>
            </a:r>
            <a:endParaRPr lang="en-US" altLang="ja-JP" dirty="0">
              <a:solidFill>
                <a:prstClr val="black"/>
              </a:solidFill>
              <a:ea typeface="ＭＳ Ｐゴシック" pitchFamily="50" charset="-128"/>
            </a:endParaRPr>
          </a:p>
          <a:p>
            <a:endParaRPr lang="en-US" altLang="ja-JP" dirty="0">
              <a:solidFill>
                <a:prstClr val="black"/>
              </a:solidFill>
              <a:ea typeface="ＭＳ Ｐゴシック" pitchFamily="50" charset="-128"/>
            </a:endParaRPr>
          </a:p>
          <a:p>
            <a:r>
              <a:rPr lang="ja-JP" altLang="en-US" dirty="0">
                <a:solidFill>
                  <a:prstClr val="black"/>
                </a:solidFill>
                <a:ea typeface="ＭＳ Ｐゴシック" pitchFamily="50" charset="-128"/>
              </a:rPr>
              <a:t>④その他本人・家族支援事業</a:t>
            </a:r>
          </a:p>
        </p:txBody>
      </p:sp>
      <p:sp>
        <p:nvSpPr>
          <p:cNvPr id="55" name="角丸四角形 54"/>
          <p:cNvSpPr/>
          <p:nvPr/>
        </p:nvSpPr>
        <p:spPr>
          <a:xfrm>
            <a:off x="5019835" y="2619335"/>
            <a:ext cx="3899027" cy="5760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a:r>
              <a:rPr lang="ja-JP" altLang="en-US" dirty="0">
                <a:solidFill>
                  <a:prstClr val="black"/>
                </a:solidFill>
              </a:rPr>
              <a:t>発達障害児者及び家族支援</a:t>
            </a:r>
            <a:endParaRPr lang="en-US" altLang="ja-JP" dirty="0">
              <a:solidFill>
                <a:prstClr val="black"/>
              </a:solidFill>
            </a:endParaRPr>
          </a:p>
          <a:p>
            <a:pPr algn="ctr"/>
            <a:r>
              <a:rPr lang="ja-JP" altLang="en-US" dirty="0">
                <a:solidFill>
                  <a:prstClr val="black"/>
                </a:solidFill>
              </a:rPr>
              <a:t>体制整備事業</a:t>
            </a:r>
          </a:p>
        </p:txBody>
      </p:sp>
      <p:sp>
        <p:nvSpPr>
          <p:cNvPr id="56" name="テキスト ボックス 55"/>
          <p:cNvSpPr txBox="1"/>
          <p:nvPr/>
        </p:nvSpPr>
        <p:spPr>
          <a:xfrm>
            <a:off x="4822446" y="1997073"/>
            <a:ext cx="3998025" cy="639141"/>
          </a:xfrm>
          <a:prstGeom prst="rect">
            <a:avLst/>
          </a:prstGeom>
          <a:noFill/>
        </p:spPr>
        <p:txBody>
          <a:bodyPr wrap="square" lIns="84315" tIns="42160" rIns="84315" bIns="42160" rtlCol="0">
            <a:spAutoFit/>
          </a:bodyPr>
          <a:lstStyle/>
          <a:p>
            <a:r>
              <a:rPr lang="ja-JP" altLang="en-US" dirty="0">
                <a:solidFill>
                  <a:prstClr val="black"/>
                </a:solidFill>
                <a:ea typeface="ＭＳ Ｐゴシック" pitchFamily="50" charset="-128"/>
              </a:rPr>
              <a:t>平成</a:t>
            </a:r>
            <a:r>
              <a:rPr lang="en-US" altLang="ja-JP" dirty="0">
                <a:solidFill>
                  <a:prstClr val="black"/>
                </a:solidFill>
                <a:ea typeface="ＭＳ Ｐゴシック" pitchFamily="50" charset="-128"/>
              </a:rPr>
              <a:t>30</a:t>
            </a:r>
            <a:r>
              <a:rPr lang="ja-JP" altLang="en-US" dirty="0">
                <a:solidFill>
                  <a:prstClr val="black"/>
                </a:solidFill>
                <a:ea typeface="ＭＳ Ｐゴシック" pitchFamily="50" charset="-128"/>
              </a:rPr>
              <a:t>年度以降</a:t>
            </a:r>
            <a:endParaRPr lang="en-US" altLang="ja-JP" dirty="0">
              <a:solidFill>
                <a:prstClr val="black"/>
              </a:solidFill>
              <a:ea typeface="ＭＳ Ｐゴシック" pitchFamily="50" charset="-128"/>
            </a:endParaRPr>
          </a:p>
          <a:p>
            <a:r>
              <a:rPr lang="ja-JP" altLang="en-US" dirty="0">
                <a:solidFill>
                  <a:prstClr val="black"/>
                </a:solidFill>
                <a:ea typeface="ＭＳ Ｐゴシック" pitchFamily="50" charset="-128"/>
              </a:rPr>
              <a:t>（地域生活支援事業費等補助金）</a:t>
            </a:r>
            <a:endParaRPr lang="en-US" altLang="ja-JP" dirty="0">
              <a:solidFill>
                <a:prstClr val="black"/>
              </a:solidFill>
              <a:ea typeface="ＭＳ Ｐゴシック" pitchFamily="50" charset="-128"/>
            </a:endParaRPr>
          </a:p>
        </p:txBody>
      </p:sp>
      <p:cxnSp>
        <p:nvCxnSpPr>
          <p:cNvPr id="9" name="直線矢印コネクタ 8"/>
          <p:cNvCxnSpPr>
            <a:endCxn id="55" idx="1"/>
          </p:cNvCxnSpPr>
          <p:nvPr/>
        </p:nvCxnSpPr>
        <p:spPr>
          <a:xfrm>
            <a:off x="4173231" y="2937144"/>
            <a:ext cx="846643" cy="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4162990" y="2902126"/>
            <a:ext cx="10216" cy="252549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flipH="1">
            <a:off x="3575007" y="5392746"/>
            <a:ext cx="588006" cy="0"/>
          </a:xfrm>
          <a:prstGeom prst="line">
            <a:avLst/>
          </a:prstGeom>
          <a:ln w="63500">
            <a:tailEnd type="oval"/>
          </a:ln>
        </p:spPr>
        <p:style>
          <a:lnRef idx="1">
            <a:schemeClr val="accent1"/>
          </a:lnRef>
          <a:fillRef idx="0">
            <a:schemeClr val="accent1"/>
          </a:fillRef>
          <a:effectRef idx="0">
            <a:schemeClr val="accent1"/>
          </a:effectRef>
          <a:fontRef idx="minor">
            <a:schemeClr val="tx1"/>
          </a:fontRef>
        </p:style>
      </p:cxnSp>
      <p:sp>
        <p:nvSpPr>
          <p:cNvPr id="3" name="下矢印 2"/>
          <p:cNvSpPr/>
          <p:nvPr/>
        </p:nvSpPr>
        <p:spPr>
          <a:xfrm>
            <a:off x="5890893" y="5258707"/>
            <a:ext cx="1861130" cy="551701"/>
          </a:xfrm>
          <a:prstGeom prst="downArrow">
            <a:avLst/>
          </a:prstGeom>
        </p:spPr>
        <p:style>
          <a:lnRef idx="1">
            <a:schemeClr val="accent6"/>
          </a:lnRef>
          <a:fillRef idx="3">
            <a:schemeClr val="accent6"/>
          </a:fillRef>
          <a:effectRef idx="2">
            <a:schemeClr val="accent6"/>
          </a:effectRef>
          <a:fontRef idx="minor">
            <a:schemeClr val="lt1"/>
          </a:fontRef>
        </p:style>
        <p:txBody>
          <a:bodyPr lIns="84315" tIns="42160" rIns="84315" bIns="42160" rtlCol="0" anchor="ctr"/>
          <a:lstStyle/>
          <a:p>
            <a:pPr algn="ctr"/>
            <a:endParaRPr lang="ja-JP" altLang="en-US">
              <a:solidFill>
                <a:prstClr val="white"/>
              </a:solidFill>
            </a:endParaRPr>
          </a:p>
        </p:txBody>
      </p:sp>
      <p:sp>
        <p:nvSpPr>
          <p:cNvPr id="18" name="角丸四角形 17"/>
          <p:cNvSpPr/>
          <p:nvPr/>
        </p:nvSpPr>
        <p:spPr>
          <a:xfrm>
            <a:off x="4683893" y="5840385"/>
            <a:ext cx="4275130" cy="432349"/>
          </a:xfrm>
          <a:prstGeom prst="roundRect">
            <a:avLst/>
          </a:prstGeom>
        </p:spPr>
        <p:style>
          <a:lnRef idx="2">
            <a:schemeClr val="accent6"/>
          </a:lnRef>
          <a:fillRef idx="1">
            <a:schemeClr val="lt1"/>
          </a:fillRef>
          <a:effectRef idx="0">
            <a:schemeClr val="accent6"/>
          </a:effectRef>
          <a:fontRef idx="minor">
            <a:schemeClr val="dk1"/>
          </a:fontRef>
        </p:style>
        <p:txBody>
          <a:bodyPr lIns="84315" tIns="42160" rIns="84315" bIns="42160" rtlCol="0" anchor="ctr"/>
          <a:lstStyle/>
          <a:p>
            <a:pPr algn="ctr"/>
            <a:r>
              <a:rPr lang="ja-JP" altLang="en-US" dirty="0">
                <a:solidFill>
                  <a:prstClr val="black"/>
                </a:solidFill>
              </a:rPr>
              <a:t>都道府県及び市町村で事業実施</a:t>
            </a:r>
          </a:p>
        </p:txBody>
      </p:sp>
      <p:sp>
        <p:nvSpPr>
          <p:cNvPr id="7" name="スライド番号プレースホルダー 6"/>
          <p:cNvSpPr>
            <a:spLocks noGrp="1"/>
          </p:cNvSpPr>
          <p:nvPr>
            <p:ph type="sldNum" sz="quarter" idx="12"/>
          </p:nvPr>
        </p:nvSpPr>
        <p:spPr>
          <a:xfrm>
            <a:off x="6997819" y="6490901"/>
            <a:ext cx="2057400" cy="365125"/>
          </a:xfrm>
        </p:spPr>
        <p:txBody>
          <a:bodyPr/>
          <a:lstStyle/>
          <a:p>
            <a:pPr>
              <a:defRPr/>
            </a:pPr>
            <a:fld id="{804D6B79-3AEB-42FE-A736-A41F7AEA0445}" type="slidenum">
              <a:rPr lang="en-US" altLang="ja-JP" smtClean="0"/>
              <a:pPr>
                <a:defRPr/>
              </a:pPr>
              <a:t>129</a:t>
            </a:fld>
            <a:endParaRPr lang="en-US" altLang="ja-JP" dirty="0"/>
          </a:p>
        </p:txBody>
      </p:sp>
      <p:sp>
        <p:nvSpPr>
          <p:cNvPr id="20"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2384066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正方形/長方形 146"/>
          <p:cNvSpPr/>
          <p:nvPr/>
        </p:nvSpPr>
        <p:spPr>
          <a:xfrm>
            <a:off x="118584" y="4299662"/>
            <a:ext cx="8864718" cy="2186909"/>
          </a:xfrm>
          <a:prstGeom prst="rect">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3231" rIns="33231" rtlCol="0" anchor="t" anchorCtr="0"/>
          <a:lstStyle/>
          <a:p>
            <a:endParaRPr lang="en-US" altLang="ja-JP" sz="1108" dirty="0">
              <a:solidFill>
                <a:prstClr val="black"/>
              </a:solidFill>
              <a:latin typeface="ＭＳ Ｐゴシック"/>
            </a:endParaRPr>
          </a:p>
          <a:p>
            <a:endParaRPr lang="ja-JP" altLang="en-US" sz="1108" dirty="0">
              <a:solidFill>
                <a:prstClr val="black"/>
              </a:solidFill>
              <a:latin typeface="ＭＳ Ｐゴシック"/>
            </a:endParaRPr>
          </a:p>
        </p:txBody>
      </p:sp>
      <p:sp>
        <p:nvSpPr>
          <p:cNvPr id="160" name="右矢印吹き出し 159"/>
          <p:cNvSpPr/>
          <p:nvPr/>
        </p:nvSpPr>
        <p:spPr>
          <a:xfrm>
            <a:off x="258002" y="4426034"/>
            <a:ext cx="8700947" cy="1990850"/>
          </a:xfrm>
          <a:prstGeom prst="rightArrowCallout">
            <a:avLst>
              <a:gd name="adj1" fmla="val 36073"/>
              <a:gd name="adj2" fmla="val 36371"/>
              <a:gd name="adj3" fmla="val 17784"/>
              <a:gd name="adj4" fmla="val 93192"/>
            </a:avLst>
          </a:prstGeom>
          <a:solidFill>
            <a:schemeClr val="accent5">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solidFill>
                <a:prstClr val="white"/>
              </a:solidFill>
            </a:endParaRPr>
          </a:p>
        </p:txBody>
      </p:sp>
      <p:sp>
        <p:nvSpPr>
          <p:cNvPr id="274" name="角丸四角形 273"/>
          <p:cNvSpPr/>
          <p:nvPr/>
        </p:nvSpPr>
        <p:spPr>
          <a:xfrm>
            <a:off x="5302085" y="4492503"/>
            <a:ext cx="2893534" cy="1861130"/>
          </a:xfrm>
          <a:prstGeom prst="roundRect">
            <a:avLst>
              <a:gd name="adj" fmla="val 6233"/>
            </a:avLst>
          </a:prstGeom>
          <a:solidFill>
            <a:srgbClr val="FFE48F"/>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0" rtlCol="0" anchor="b" anchorCtr="0"/>
          <a:lstStyle/>
          <a:p>
            <a:pPr algn="ctr"/>
            <a:endParaRPr lang="en-US" altLang="ja-JP" sz="1662" dirty="0">
              <a:solidFill>
                <a:prstClr val="white"/>
              </a:solidFill>
            </a:endParaRPr>
          </a:p>
          <a:p>
            <a:pPr algn="ctr"/>
            <a:endParaRPr lang="en-US" altLang="ja-JP" sz="1662" dirty="0">
              <a:solidFill>
                <a:prstClr val="white"/>
              </a:solidFill>
            </a:endParaRPr>
          </a:p>
          <a:p>
            <a:pPr algn="ctr"/>
            <a:endParaRPr lang="en-US" altLang="ja-JP" sz="1662" dirty="0">
              <a:solidFill>
                <a:prstClr val="white"/>
              </a:solidFill>
            </a:endParaRPr>
          </a:p>
          <a:p>
            <a:pPr algn="ctr"/>
            <a:endParaRPr lang="en-US" altLang="ja-JP" sz="1662" dirty="0">
              <a:solidFill>
                <a:prstClr val="white"/>
              </a:solidFill>
            </a:endParaRPr>
          </a:p>
          <a:p>
            <a:pPr algn="ctr"/>
            <a:endParaRPr lang="en-US" altLang="ja-JP" sz="1662" dirty="0">
              <a:solidFill>
                <a:prstClr val="white"/>
              </a:solidFill>
            </a:endParaRPr>
          </a:p>
          <a:p>
            <a:pPr algn="ctr"/>
            <a:endParaRPr lang="en-US" altLang="ja-JP" sz="1662" dirty="0">
              <a:solidFill>
                <a:prstClr val="white"/>
              </a:solidFill>
            </a:endParaRPr>
          </a:p>
          <a:p>
            <a:pPr algn="ctr"/>
            <a:endParaRPr lang="en-US" altLang="ja-JP" sz="1662" dirty="0">
              <a:solidFill>
                <a:srgbClr val="F79646">
                  <a:lumMod val="50000"/>
                </a:srgbClr>
              </a:solidFill>
            </a:endParaRPr>
          </a:p>
        </p:txBody>
      </p:sp>
      <p:sp>
        <p:nvSpPr>
          <p:cNvPr id="16" name="正方形/長方形 15"/>
          <p:cNvSpPr/>
          <p:nvPr/>
        </p:nvSpPr>
        <p:spPr>
          <a:xfrm>
            <a:off x="118583" y="770243"/>
            <a:ext cx="8906836" cy="3124040"/>
          </a:xfrm>
          <a:prstGeom prst="rect">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3231" rIns="33231" rtlCol="0" anchor="t" anchorCtr="0"/>
          <a:lstStyle/>
          <a:p>
            <a:endParaRPr lang="en-US" altLang="ja-JP" sz="1108" dirty="0">
              <a:solidFill>
                <a:prstClr val="black"/>
              </a:solidFill>
              <a:latin typeface="ＭＳ Ｐゴシック"/>
            </a:endParaRPr>
          </a:p>
          <a:p>
            <a:endParaRPr lang="ja-JP" altLang="en-US" sz="1108" dirty="0">
              <a:solidFill>
                <a:prstClr val="black"/>
              </a:solidFill>
              <a:latin typeface="ＭＳ Ｐゴシック"/>
            </a:endParaRPr>
          </a:p>
        </p:txBody>
      </p:sp>
      <p:sp>
        <p:nvSpPr>
          <p:cNvPr id="25" name="テキスト ボックス 24"/>
          <p:cNvSpPr txBox="1"/>
          <p:nvPr/>
        </p:nvSpPr>
        <p:spPr>
          <a:xfrm>
            <a:off x="217168" y="1206671"/>
            <a:ext cx="747057" cy="702601"/>
          </a:xfrm>
          <a:prstGeom prst="rect">
            <a:avLst/>
          </a:prstGeom>
          <a:noFill/>
          <a:ln w="12700">
            <a:solidFill>
              <a:schemeClr val="tx1"/>
            </a:solidFill>
          </a:ln>
        </p:spPr>
        <p:txBody>
          <a:bodyPr wrap="square" lIns="0" tIns="33231" rIns="0" bIns="0" rtlCol="0">
            <a:noAutofit/>
          </a:bodyPr>
          <a:lstStyle/>
          <a:p>
            <a:pPr algn="ctr"/>
            <a:r>
              <a:rPr lang="ja-JP" altLang="en-US" sz="1108" b="1" dirty="0">
                <a:solidFill>
                  <a:prstClr val="black"/>
                </a:solidFill>
                <a:latin typeface="ＭＳ Ｐゴシック"/>
              </a:rPr>
              <a:t>施設</a:t>
            </a:r>
            <a:r>
              <a:rPr lang="en-US" altLang="ja-JP" sz="1108" b="1" dirty="0">
                <a:solidFill>
                  <a:prstClr val="black"/>
                </a:solidFill>
                <a:latin typeface="ＭＳ Ｐゴシック"/>
              </a:rPr>
              <a:t>､</a:t>
            </a:r>
            <a:r>
              <a:rPr lang="ja-JP" altLang="en-US" sz="1108" b="1" dirty="0">
                <a:solidFill>
                  <a:prstClr val="black"/>
                </a:solidFill>
                <a:latin typeface="ＭＳ Ｐゴシック"/>
              </a:rPr>
              <a:t>病院</a:t>
            </a:r>
          </a:p>
        </p:txBody>
      </p:sp>
      <p:sp>
        <p:nvSpPr>
          <p:cNvPr id="9" name="角丸四角形 8"/>
          <p:cNvSpPr/>
          <p:nvPr/>
        </p:nvSpPr>
        <p:spPr>
          <a:xfrm>
            <a:off x="317989" y="5181305"/>
            <a:ext cx="3005496" cy="1172328"/>
          </a:xfrm>
          <a:prstGeom prst="roundRect">
            <a:avLst>
              <a:gd name="adj" fmla="val 9331"/>
            </a:avLst>
          </a:prstGeom>
          <a:solidFill>
            <a:srgbClr val="FFFF00">
              <a:alpha val="8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6" name="角丸四角形 5"/>
          <p:cNvSpPr/>
          <p:nvPr/>
        </p:nvSpPr>
        <p:spPr>
          <a:xfrm>
            <a:off x="1913244" y="903182"/>
            <a:ext cx="6168294" cy="2713617"/>
          </a:xfrm>
          <a:prstGeom prst="roundRect">
            <a:avLst>
              <a:gd name="adj" fmla="val 4428"/>
            </a:avLst>
          </a:prstGeom>
          <a:solidFill>
            <a:srgbClr val="FFE48F"/>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0" rtlCol="0" anchor="b" anchorCtr="0"/>
          <a:lstStyle/>
          <a:p>
            <a:pPr algn="ctr"/>
            <a:endParaRPr lang="en-US" altLang="ja-JP" sz="1662" dirty="0">
              <a:solidFill>
                <a:prstClr val="white"/>
              </a:solidFill>
            </a:endParaRPr>
          </a:p>
          <a:p>
            <a:pPr algn="ctr"/>
            <a:endParaRPr lang="en-US" altLang="ja-JP" sz="1662" dirty="0">
              <a:solidFill>
                <a:prstClr val="white"/>
              </a:solidFill>
            </a:endParaRPr>
          </a:p>
          <a:p>
            <a:pPr algn="ctr"/>
            <a:endParaRPr lang="en-US" altLang="ja-JP" sz="1662" dirty="0">
              <a:solidFill>
                <a:prstClr val="white"/>
              </a:solidFill>
            </a:endParaRPr>
          </a:p>
          <a:p>
            <a:pPr algn="ctr"/>
            <a:endParaRPr lang="en-US" altLang="ja-JP" sz="1662" dirty="0">
              <a:solidFill>
                <a:prstClr val="white"/>
              </a:solidFill>
            </a:endParaRPr>
          </a:p>
          <a:p>
            <a:pPr algn="ctr"/>
            <a:endParaRPr lang="en-US" altLang="ja-JP" sz="1662" dirty="0">
              <a:solidFill>
                <a:prstClr val="white"/>
              </a:solidFill>
            </a:endParaRPr>
          </a:p>
          <a:p>
            <a:pPr algn="ctr"/>
            <a:endParaRPr lang="en-US" altLang="ja-JP" sz="1662" dirty="0">
              <a:solidFill>
                <a:prstClr val="white"/>
              </a:solidFill>
            </a:endParaRPr>
          </a:p>
          <a:p>
            <a:pPr algn="ctr"/>
            <a:endParaRPr lang="en-US" altLang="ja-JP" sz="1662" dirty="0">
              <a:solidFill>
                <a:srgbClr val="F79646">
                  <a:lumMod val="50000"/>
                </a:srgbClr>
              </a:solidFill>
            </a:endParaRPr>
          </a:p>
        </p:txBody>
      </p:sp>
      <p:sp>
        <p:nvSpPr>
          <p:cNvPr id="2" name="右矢印吹き出し 1"/>
          <p:cNvSpPr/>
          <p:nvPr/>
        </p:nvSpPr>
        <p:spPr>
          <a:xfrm>
            <a:off x="1989550" y="1036120"/>
            <a:ext cx="6969400" cy="1550400"/>
          </a:xfrm>
          <a:prstGeom prst="rightArrowCallout">
            <a:avLst>
              <a:gd name="adj1" fmla="val 51628"/>
              <a:gd name="adj2" fmla="val 41815"/>
              <a:gd name="adj3" fmla="val 21672"/>
              <a:gd name="adj4" fmla="val 85900"/>
            </a:avLst>
          </a:prstGeom>
          <a:solidFill>
            <a:schemeClr val="accent5">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solidFill>
                <a:prstClr val="white"/>
              </a:solidFill>
            </a:endParaRPr>
          </a:p>
        </p:txBody>
      </p:sp>
      <p:grpSp>
        <p:nvGrpSpPr>
          <p:cNvPr id="17" name="Group 1241"/>
          <p:cNvGrpSpPr>
            <a:grpSpLocks noChangeAspect="1"/>
          </p:cNvGrpSpPr>
          <p:nvPr/>
        </p:nvGrpSpPr>
        <p:grpSpPr bwMode="auto">
          <a:xfrm>
            <a:off x="415084" y="1452406"/>
            <a:ext cx="403520" cy="406421"/>
            <a:chOff x="336" y="2967"/>
            <a:chExt cx="456" cy="275"/>
          </a:xfrm>
        </p:grpSpPr>
        <p:sp>
          <p:nvSpPr>
            <p:cNvPr id="18" name="Freeform 1234"/>
            <p:cNvSpPr>
              <a:spLocks/>
            </p:cNvSpPr>
            <p:nvPr/>
          </p:nvSpPr>
          <p:spPr bwMode="auto">
            <a:xfrm>
              <a:off x="336" y="2967"/>
              <a:ext cx="456" cy="275"/>
            </a:xfrm>
            <a:custGeom>
              <a:avLst/>
              <a:gdLst>
                <a:gd name="T0" fmla="*/ 22 w 456"/>
                <a:gd name="T1" fmla="*/ 272 h 275"/>
                <a:gd name="T2" fmla="*/ 22 w 456"/>
                <a:gd name="T3" fmla="*/ 87 h 275"/>
                <a:gd name="T4" fmla="*/ 313 w 456"/>
                <a:gd name="T5" fmla="*/ 0 h 275"/>
                <a:gd name="T6" fmla="*/ 434 w 456"/>
                <a:gd name="T7" fmla="*/ 32 h 275"/>
                <a:gd name="T8" fmla="*/ 434 w 456"/>
                <a:gd name="T9" fmla="*/ 272 h 275"/>
                <a:gd name="T10" fmla="*/ 456 w 456"/>
                <a:gd name="T11" fmla="*/ 272 h 275"/>
                <a:gd name="T12" fmla="*/ 456 w 456"/>
                <a:gd name="T13" fmla="*/ 275 h 275"/>
                <a:gd name="T14" fmla="*/ 0 w 456"/>
                <a:gd name="T15" fmla="*/ 275 h 275"/>
                <a:gd name="T16" fmla="*/ 0 w 456"/>
                <a:gd name="T17" fmla="*/ 272 h 275"/>
                <a:gd name="T18" fmla="*/ 22 w 456"/>
                <a:gd name="T19" fmla="*/ 272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6" h="275">
                  <a:moveTo>
                    <a:pt x="22" y="272"/>
                  </a:moveTo>
                  <a:lnTo>
                    <a:pt x="22" y="87"/>
                  </a:lnTo>
                  <a:lnTo>
                    <a:pt x="313" y="0"/>
                  </a:lnTo>
                  <a:lnTo>
                    <a:pt x="434" y="32"/>
                  </a:lnTo>
                  <a:lnTo>
                    <a:pt x="434" y="272"/>
                  </a:lnTo>
                  <a:lnTo>
                    <a:pt x="456" y="272"/>
                  </a:lnTo>
                  <a:lnTo>
                    <a:pt x="456" y="275"/>
                  </a:lnTo>
                  <a:lnTo>
                    <a:pt x="0" y="275"/>
                  </a:lnTo>
                  <a:lnTo>
                    <a:pt x="0" y="272"/>
                  </a:lnTo>
                  <a:lnTo>
                    <a:pt x="22" y="2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19" name="Freeform 1235"/>
            <p:cNvSpPr>
              <a:spLocks/>
            </p:cNvSpPr>
            <p:nvPr/>
          </p:nvSpPr>
          <p:spPr bwMode="auto">
            <a:xfrm>
              <a:off x="364" y="2972"/>
              <a:ext cx="282" cy="267"/>
            </a:xfrm>
            <a:custGeom>
              <a:avLst/>
              <a:gdLst>
                <a:gd name="T0" fmla="*/ 242 w 282"/>
                <a:gd name="T1" fmla="*/ 248 h 267"/>
                <a:gd name="T2" fmla="*/ 242 w 282"/>
                <a:gd name="T3" fmla="*/ 267 h 267"/>
                <a:gd name="T4" fmla="*/ 282 w 282"/>
                <a:gd name="T5" fmla="*/ 267 h 267"/>
                <a:gd name="T6" fmla="*/ 282 w 282"/>
                <a:gd name="T7" fmla="*/ 0 h 267"/>
                <a:gd name="T8" fmla="*/ 0 w 282"/>
                <a:gd name="T9" fmla="*/ 84 h 267"/>
                <a:gd name="T10" fmla="*/ 0 w 282"/>
                <a:gd name="T11" fmla="*/ 267 h 267"/>
                <a:gd name="T12" fmla="*/ 22 w 282"/>
                <a:gd name="T13" fmla="*/ 267 h 267"/>
                <a:gd name="T14" fmla="*/ 22 w 282"/>
                <a:gd name="T15" fmla="*/ 253 h 267"/>
                <a:gd name="T16" fmla="*/ 242 w 282"/>
                <a:gd name="T17" fmla="*/ 24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2" h="267">
                  <a:moveTo>
                    <a:pt x="242" y="248"/>
                  </a:moveTo>
                  <a:lnTo>
                    <a:pt x="242" y="267"/>
                  </a:lnTo>
                  <a:lnTo>
                    <a:pt x="282" y="267"/>
                  </a:lnTo>
                  <a:lnTo>
                    <a:pt x="282" y="0"/>
                  </a:lnTo>
                  <a:lnTo>
                    <a:pt x="0" y="84"/>
                  </a:lnTo>
                  <a:lnTo>
                    <a:pt x="0" y="267"/>
                  </a:lnTo>
                  <a:lnTo>
                    <a:pt x="22" y="267"/>
                  </a:lnTo>
                  <a:lnTo>
                    <a:pt x="22" y="253"/>
                  </a:lnTo>
                  <a:lnTo>
                    <a:pt x="242" y="248"/>
                  </a:lnTo>
                  <a:close/>
                </a:path>
              </a:pathLst>
            </a:custGeom>
            <a:solidFill>
              <a:srgbClr val="FFF7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20" name="Freeform 1236"/>
            <p:cNvSpPr>
              <a:spLocks/>
            </p:cNvSpPr>
            <p:nvPr/>
          </p:nvSpPr>
          <p:spPr bwMode="auto">
            <a:xfrm>
              <a:off x="386" y="3177"/>
              <a:ext cx="220" cy="32"/>
            </a:xfrm>
            <a:custGeom>
              <a:avLst/>
              <a:gdLst>
                <a:gd name="T0" fmla="*/ 220 w 220"/>
                <a:gd name="T1" fmla="*/ 21 h 32"/>
                <a:gd name="T2" fmla="*/ 0 w 220"/>
                <a:gd name="T3" fmla="*/ 32 h 32"/>
                <a:gd name="T4" fmla="*/ 0 w 220"/>
                <a:gd name="T5" fmla="*/ 17 h 32"/>
                <a:gd name="T6" fmla="*/ 220 w 220"/>
                <a:gd name="T7" fmla="*/ 0 h 32"/>
                <a:gd name="T8" fmla="*/ 220 w 220"/>
                <a:gd name="T9" fmla="*/ 21 h 32"/>
              </a:gdLst>
              <a:ahLst/>
              <a:cxnLst>
                <a:cxn ang="0">
                  <a:pos x="T0" y="T1"/>
                </a:cxn>
                <a:cxn ang="0">
                  <a:pos x="T2" y="T3"/>
                </a:cxn>
                <a:cxn ang="0">
                  <a:pos x="T4" y="T5"/>
                </a:cxn>
                <a:cxn ang="0">
                  <a:pos x="T6" y="T7"/>
                </a:cxn>
                <a:cxn ang="0">
                  <a:pos x="T8" y="T9"/>
                </a:cxn>
              </a:cxnLst>
              <a:rect l="0" t="0" r="r" b="b"/>
              <a:pathLst>
                <a:path w="220" h="32">
                  <a:moveTo>
                    <a:pt x="220" y="21"/>
                  </a:moveTo>
                  <a:lnTo>
                    <a:pt x="0" y="32"/>
                  </a:lnTo>
                  <a:lnTo>
                    <a:pt x="0" y="17"/>
                  </a:lnTo>
                  <a:lnTo>
                    <a:pt x="220" y="0"/>
                  </a:lnTo>
                  <a:lnTo>
                    <a:pt x="22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21" name="Freeform 1237"/>
            <p:cNvSpPr>
              <a:spLocks/>
            </p:cNvSpPr>
            <p:nvPr/>
          </p:nvSpPr>
          <p:spPr bwMode="auto">
            <a:xfrm>
              <a:off x="386" y="3134"/>
              <a:ext cx="220" cy="43"/>
            </a:xfrm>
            <a:custGeom>
              <a:avLst/>
              <a:gdLst>
                <a:gd name="T0" fmla="*/ 220 w 220"/>
                <a:gd name="T1" fmla="*/ 21 h 43"/>
                <a:gd name="T2" fmla="*/ 0 w 220"/>
                <a:gd name="T3" fmla="*/ 43 h 43"/>
                <a:gd name="T4" fmla="*/ 0 w 220"/>
                <a:gd name="T5" fmla="*/ 28 h 43"/>
                <a:gd name="T6" fmla="*/ 220 w 220"/>
                <a:gd name="T7" fmla="*/ 0 h 43"/>
                <a:gd name="T8" fmla="*/ 220 w 220"/>
                <a:gd name="T9" fmla="*/ 21 h 43"/>
              </a:gdLst>
              <a:ahLst/>
              <a:cxnLst>
                <a:cxn ang="0">
                  <a:pos x="T0" y="T1"/>
                </a:cxn>
                <a:cxn ang="0">
                  <a:pos x="T2" y="T3"/>
                </a:cxn>
                <a:cxn ang="0">
                  <a:pos x="T4" y="T5"/>
                </a:cxn>
                <a:cxn ang="0">
                  <a:pos x="T6" y="T7"/>
                </a:cxn>
                <a:cxn ang="0">
                  <a:pos x="T8" y="T9"/>
                </a:cxn>
              </a:cxnLst>
              <a:rect l="0" t="0" r="r" b="b"/>
              <a:pathLst>
                <a:path w="220" h="43">
                  <a:moveTo>
                    <a:pt x="220" y="21"/>
                  </a:moveTo>
                  <a:lnTo>
                    <a:pt x="0" y="43"/>
                  </a:lnTo>
                  <a:lnTo>
                    <a:pt x="0" y="28"/>
                  </a:lnTo>
                  <a:lnTo>
                    <a:pt x="220" y="0"/>
                  </a:lnTo>
                  <a:lnTo>
                    <a:pt x="22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22" name="Freeform 1238"/>
            <p:cNvSpPr>
              <a:spLocks/>
            </p:cNvSpPr>
            <p:nvPr/>
          </p:nvSpPr>
          <p:spPr bwMode="auto">
            <a:xfrm>
              <a:off x="386" y="3092"/>
              <a:ext cx="220" cy="53"/>
            </a:xfrm>
            <a:custGeom>
              <a:avLst/>
              <a:gdLst>
                <a:gd name="T0" fmla="*/ 220 w 220"/>
                <a:gd name="T1" fmla="*/ 20 h 53"/>
                <a:gd name="T2" fmla="*/ 0 w 220"/>
                <a:gd name="T3" fmla="*/ 53 h 53"/>
                <a:gd name="T4" fmla="*/ 0 w 220"/>
                <a:gd name="T5" fmla="*/ 38 h 53"/>
                <a:gd name="T6" fmla="*/ 220 w 220"/>
                <a:gd name="T7" fmla="*/ 0 h 53"/>
                <a:gd name="T8" fmla="*/ 220 w 220"/>
                <a:gd name="T9" fmla="*/ 20 h 53"/>
              </a:gdLst>
              <a:ahLst/>
              <a:cxnLst>
                <a:cxn ang="0">
                  <a:pos x="T0" y="T1"/>
                </a:cxn>
                <a:cxn ang="0">
                  <a:pos x="T2" y="T3"/>
                </a:cxn>
                <a:cxn ang="0">
                  <a:pos x="T4" y="T5"/>
                </a:cxn>
                <a:cxn ang="0">
                  <a:pos x="T6" y="T7"/>
                </a:cxn>
                <a:cxn ang="0">
                  <a:pos x="T8" y="T9"/>
                </a:cxn>
              </a:cxnLst>
              <a:rect l="0" t="0" r="r" b="b"/>
              <a:pathLst>
                <a:path w="220" h="53">
                  <a:moveTo>
                    <a:pt x="220" y="20"/>
                  </a:moveTo>
                  <a:lnTo>
                    <a:pt x="0" y="53"/>
                  </a:lnTo>
                  <a:lnTo>
                    <a:pt x="0" y="38"/>
                  </a:lnTo>
                  <a:lnTo>
                    <a:pt x="220" y="0"/>
                  </a:lnTo>
                  <a:lnTo>
                    <a:pt x="22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23" name="Freeform 1239"/>
            <p:cNvSpPr>
              <a:spLocks/>
            </p:cNvSpPr>
            <p:nvPr/>
          </p:nvSpPr>
          <p:spPr bwMode="auto">
            <a:xfrm>
              <a:off x="386" y="3049"/>
              <a:ext cx="220" cy="64"/>
            </a:xfrm>
            <a:custGeom>
              <a:avLst/>
              <a:gdLst>
                <a:gd name="T0" fmla="*/ 220 w 220"/>
                <a:gd name="T1" fmla="*/ 21 h 64"/>
                <a:gd name="T2" fmla="*/ 0 w 220"/>
                <a:gd name="T3" fmla="*/ 64 h 64"/>
                <a:gd name="T4" fmla="*/ 0 w 220"/>
                <a:gd name="T5" fmla="*/ 49 h 64"/>
                <a:gd name="T6" fmla="*/ 220 w 220"/>
                <a:gd name="T7" fmla="*/ 0 h 64"/>
                <a:gd name="T8" fmla="*/ 220 w 220"/>
                <a:gd name="T9" fmla="*/ 21 h 64"/>
              </a:gdLst>
              <a:ahLst/>
              <a:cxnLst>
                <a:cxn ang="0">
                  <a:pos x="T0" y="T1"/>
                </a:cxn>
                <a:cxn ang="0">
                  <a:pos x="T2" y="T3"/>
                </a:cxn>
                <a:cxn ang="0">
                  <a:pos x="T4" y="T5"/>
                </a:cxn>
                <a:cxn ang="0">
                  <a:pos x="T6" y="T7"/>
                </a:cxn>
                <a:cxn ang="0">
                  <a:pos x="T8" y="T9"/>
                </a:cxn>
              </a:cxnLst>
              <a:rect l="0" t="0" r="r" b="b"/>
              <a:pathLst>
                <a:path w="220" h="64">
                  <a:moveTo>
                    <a:pt x="220" y="21"/>
                  </a:moveTo>
                  <a:lnTo>
                    <a:pt x="0" y="64"/>
                  </a:lnTo>
                  <a:lnTo>
                    <a:pt x="0" y="49"/>
                  </a:lnTo>
                  <a:lnTo>
                    <a:pt x="220" y="0"/>
                  </a:lnTo>
                  <a:lnTo>
                    <a:pt x="22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24" name="Freeform 1240"/>
            <p:cNvSpPr>
              <a:spLocks/>
            </p:cNvSpPr>
            <p:nvPr/>
          </p:nvSpPr>
          <p:spPr bwMode="auto">
            <a:xfrm>
              <a:off x="386" y="3006"/>
              <a:ext cx="220" cy="76"/>
            </a:xfrm>
            <a:custGeom>
              <a:avLst/>
              <a:gdLst>
                <a:gd name="T0" fmla="*/ 220 w 220"/>
                <a:gd name="T1" fmla="*/ 0 h 76"/>
                <a:gd name="T2" fmla="*/ 220 w 220"/>
                <a:gd name="T3" fmla="*/ 21 h 76"/>
                <a:gd name="T4" fmla="*/ 0 w 220"/>
                <a:gd name="T5" fmla="*/ 76 h 76"/>
                <a:gd name="T6" fmla="*/ 0 w 220"/>
                <a:gd name="T7" fmla="*/ 60 h 76"/>
                <a:gd name="T8" fmla="*/ 220 w 220"/>
                <a:gd name="T9" fmla="*/ 0 h 76"/>
              </a:gdLst>
              <a:ahLst/>
              <a:cxnLst>
                <a:cxn ang="0">
                  <a:pos x="T0" y="T1"/>
                </a:cxn>
                <a:cxn ang="0">
                  <a:pos x="T2" y="T3"/>
                </a:cxn>
                <a:cxn ang="0">
                  <a:pos x="T4" y="T5"/>
                </a:cxn>
                <a:cxn ang="0">
                  <a:pos x="T6" y="T7"/>
                </a:cxn>
                <a:cxn ang="0">
                  <a:pos x="T8" y="T9"/>
                </a:cxn>
              </a:cxnLst>
              <a:rect l="0" t="0" r="r" b="b"/>
              <a:pathLst>
                <a:path w="220" h="76">
                  <a:moveTo>
                    <a:pt x="220" y="0"/>
                  </a:moveTo>
                  <a:lnTo>
                    <a:pt x="220" y="21"/>
                  </a:lnTo>
                  <a:lnTo>
                    <a:pt x="0" y="76"/>
                  </a:lnTo>
                  <a:lnTo>
                    <a:pt x="0" y="60"/>
                  </a:lnTo>
                  <a:lnTo>
                    <a:pt x="2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grpSp>
      <p:sp>
        <p:nvSpPr>
          <p:cNvPr id="26" name="角丸四角形吹き出し 25"/>
          <p:cNvSpPr/>
          <p:nvPr/>
        </p:nvSpPr>
        <p:spPr>
          <a:xfrm>
            <a:off x="217168" y="2934936"/>
            <a:ext cx="1469168" cy="775048"/>
          </a:xfrm>
          <a:prstGeom prst="wedgeRoundRectCallout">
            <a:avLst>
              <a:gd name="adj1" fmla="val 35902"/>
              <a:gd name="adj2" fmla="val -99608"/>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3231" rIns="0" bIns="33231" rtlCol="0" anchor="t" anchorCtr="0"/>
          <a:lstStyle/>
          <a:p>
            <a:r>
              <a:rPr lang="ja-JP" altLang="en-US" sz="1108" b="1" dirty="0">
                <a:solidFill>
                  <a:prstClr val="black"/>
                </a:solidFill>
              </a:rPr>
              <a:t>計画相談支援</a:t>
            </a:r>
            <a:endParaRPr lang="en-US" altLang="ja-JP" sz="1108" b="1" dirty="0">
              <a:solidFill>
                <a:prstClr val="black"/>
              </a:solidFill>
            </a:endParaRPr>
          </a:p>
          <a:p>
            <a:r>
              <a:rPr lang="ja-JP" altLang="en-US" sz="1108" b="1" dirty="0">
                <a:solidFill>
                  <a:prstClr val="black"/>
                </a:solidFill>
              </a:rPr>
              <a:t>　　事業所</a:t>
            </a:r>
            <a:endParaRPr lang="en-US" altLang="ja-JP" sz="1108" b="1" dirty="0">
              <a:solidFill>
                <a:prstClr val="black"/>
              </a:solidFill>
            </a:endParaRPr>
          </a:p>
          <a:p>
            <a:endParaRPr lang="en-US" altLang="ja-JP" sz="738" b="1" dirty="0">
              <a:solidFill>
                <a:prstClr val="black"/>
              </a:solidFill>
            </a:endParaRPr>
          </a:p>
          <a:p>
            <a:pPr algn="ctr"/>
            <a:r>
              <a:rPr lang="ja-JP" altLang="en-US" sz="969" dirty="0">
                <a:solidFill>
                  <a:prstClr val="black"/>
                </a:solidFill>
              </a:rPr>
              <a:t>ｻｰﾋﾞｽ等利用計画の作成</a:t>
            </a:r>
          </a:p>
        </p:txBody>
      </p:sp>
      <p:grpSp>
        <p:nvGrpSpPr>
          <p:cNvPr id="31" name="Group 1191"/>
          <p:cNvGrpSpPr>
            <a:grpSpLocks noChangeAspect="1"/>
          </p:cNvGrpSpPr>
          <p:nvPr/>
        </p:nvGrpSpPr>
        <p:grpSpPr bwMode="auto">
          <a:xfrm>
            <a:off x="6658049" y="2142111"/>
            <a:ext cx="516414" cy="361887"/>
            <a:chOff x="1346" y="3223"/>
            <a:chExt cx="328" cy="239"/>
          </a:xfrm>
        </p:grpSpPr>
        <p:sp>
          <p:nvSpPr>
            <p:cNvPr id="32" name="Freeform 1098"/>
            <p:cNvSpPr>
              <a:spLocks/>
            </p:cNvSpPr>
            <p:nvPr/>
          </p:nvSpPr>
          <p:spPr bwMode="auto">
            <a:xfrm>
              <a:off x="1346" y="3369"/>
              <a:ext cx="328" cy="93"/>
            </a:xfrm>
            <a:custGeom>
              <a:avLst/>
              <a:gdLst>
                <a:gd name="T0" fmla="*/ 80 w 328"/>
                <a:gd name="T1" fmla="*/ 93 h 93"/>
                <a:gd name="T2" fmla="*/ 0 w 328"/>
                <a:gd name="T3" fmla="*/ 13 h 93"/>
                <a:gd name="T4" fmla="*/ 229 w 328"/>
                <a:gd name="T5" fmla="*/ 0 h 93"/>
                <a:gd name="T6" fmla="*/ 328 w 328"/>
                <a:gd name="T7" fmla="*/ 80 h 93"/>
                <a:gd name="T8" fmla="*/ 80 w 328"/>
                <a:gd name="T9" fmla="*/ 93 h 93"/>
              </a:gdLst>
              <a:ahLst/>
              <a:cxnLst>
                <a:cxn ang="0">
                  <a:pos x="T0" y="T1"/>
                </a:cxn>
                <a:cxn ang="0">
                  <a:pos x="T2" y="T3"/>
                </a:cxn>
                <a:cxn ang="0">
                  <a:pos x="T4" y="T5"/>
                </a:cxn>
                <a:cxn ang="0">
                  <a:pos x="T6" y="T7"/>
                </a:cxn>
                <a:cxn ang="0">
                  <a:pos x="T8" y="T9"/>
                </a:cxn>
              </a:cxnLst>
              <a:rect l="0" t="0" r="r" b="b"/>
              <a:pathLst>
                <a:path w="328" h="93">
                  <a:moveTo>
                    <a:pt x="80" y="93"/>
                  </a:moveTo>
                  <a:lnTo>
                    <a:pt x="0" y="13"/>
                  </a:lnTo>
                  <a:lnTo>
                    <a:pt x="229" y="0"/>
                  </a:lnTo>
                  <a:lnTo>
                    <a:pt x="328" y="80"/>
                  </a:lnTo>
                  <a:lnTo>
                    <a:pt x="80" y="93"/>
                  </a:lnTo>
                  <a:close/>
                </a:path>
              </a:pathLst>
            </a:custGeom>
            <a:solidFill>
              <a:srgbClr val="7FF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33" name="Freeform 1099"/>
            <p:cNvSpPr>
              <a:spLocks/>
            </p:cNvSpPr>
            <p:nvPr/>
          </p:nvSpPr>
          <p:spPr bwMode="auto">
            <a:xfrm>
              <a:off x="1369" y="3223"/>
              <a:ext cx="275" cy="223"/>
            </a:xfrm>
            <a:custGeom>
              <a:avLst/>
              <a:gdLst>
                <a:gd name="T0" fmla="*/ 34 w 275"/>
                <a:gd name="T1" fmla="*/ 44 h 223"/>
                <a:gd name="T2" fmla="*/ 18 w 275"/>
                <a:gd name="T3" fmla="*/ 45 h 223"/>
                <a:gd name="T4" fmla="*/ 17 w 275"/>
                <a:gd name="T5" fmla="*/ 45 h 223"/>
                <a:gd name="T6" fmla="*/ 16 w 275"/>
                <a:gd name="T7" fmla="*/ 47 h 223"/>
                <a:gd name="T8" fmla="*/ 16 w 275"/>
                <a:gd name="T9" fmla="*/ 48 h 223"/>
                <a:gd name="T10" fmla="*/ 15 w 275"/>
                <a:gd name="T11" fmla="*/ 48 h 223"/>
                <a:gd name="T12" fmla="*/ 14 w 275"/>
                <a:gd name="T13" fmla="*/ 152 h 223"/>
                <a:gd name="T14" fmla="*/ 13 w 275"/>
                <a:gd name="T15" fmla="*/ 152 h 223"/>
                <a:gd name="T16" fmla="*/ 11 w 275"/>
                <a:gd name="T17" fmla="*/ 153 h 223"/>
                <a:gd name="T18" fmla="*/ 10 w 275"/>
                <a:gd name="T19" fmla="*/ 153 h 223"/>
                <a:gd name="T20" fmla="*/ 9 w 275"/>
                <a:gd name="T21" fmla="*/ 153 h 223"/>
                <a:gd name="T22" fmla="*/ 7 w 275"/>
                <a:gd name="T23" fmla="*/ 153 h 223"/>
                <a:gd name="T24" fmla="*/ 6 w 275"/>
                <a:gd name="T25" fmla="*/ 153 h 223"/>
                <a:gd name="T26" fmla="*/ 5 w 275"/>
                <a:gd name="T27" fmla="*/ 153 h 223"/>
                <a:gd name="T28" fmla="*/ 3 w 275"/>
                <a:gd name="T29" fmla="*/ 153 h 223"/>
                <a:gd name="T30" fmla="*/ 2 w 275"/>
                <a:gd name="T31" fmla="*/ 153 h 223"/>
                <a:gd name="T32" fmla="*/ 1 w 275"/>
                <a:gd name="T33" fmla="*/ 154 h 223"/>
                <a:gd name="T34" fmla="*/ 3 w 275"/>
                <a:gd name="T35" fmla="*/ 158 h 223"/>
                <a:gd name="T36" fmla="*/ 9 w 275"/>
                <a:gd name="T37" fmla="*/ 164 h 223"/>
                <a:gd name="T38" fmla="*/ 16 w 275"/>
                <a:gd name="T39" fmla="*/ 170 h 223"/>
                <a:gd name="T40" fmla="*/ 22 w 275"/>
                <a:gd name="T41" fmla="*/ 176 h 223"/>
                <a:gd name="T42" fmla="*/ 29 w 275"/>
                <a:gd name="T43" fmla="*/ 183 h 223"/>
                <a:gd name="T44" fmla="*/ 35 w 275"/>
                <a:gd name="T45" fmla="*/ 189 h 223"/>
                <a:gd name="T46" fmla="*/ 42 w 275"/>
                <a:gd name="T47" fmla="*/ 195 h 223"/>
                <a:gd name="T48" fmla="*/ 48 w 275"/>
                <a:gd name="T49" fmla="*/ 202 h 223"/>
                <a:gd name="T50" fmla="*/ 54 w 275"/>
                <a:gd name="T51" fmla="*/ 208 h 223"/>
                <a:gd name="T52" fmla="*/ 61 w 275"/>
                <a:gd name="T53" fmla="*/ 214 h 223"/>
                <a:gd name="T54" fmla="*/ 67 w 275"/>
                <a:gd name="T55" fmla="*/ 221 h 223"/>
                <a:gd name="T56" fmla="*/ 273 w 275"/>
                <a:gd name="T57" fmla="*/ 213 h 223"/>
                <a:gd name="T58" fmla="*/ 273 w 275"/>
                <a:gd name="T59" fmla="*/ 212 h 223"/>
                <a:gd name="T60" fmla="*/ 274 w 275"/>
                <a:gd name="T61" fmla="*/ 212 h 223"/>
                <a:gd name="T62" fmla="*/ 275 w 275"/>
                <a:gd name="T63" fmla="*/ 211 h 223"/>
                <a:gd name="T64" fmla="*/ 275 w 275"/>
                <a:gd name="T65" fmla="*/ 210 h 223"/>
                <a:gd name="T66" fmla="*/ 262 w 275"/>
                <a:gd name="T67" fmla="*/ 109 h 223"/>
                <a:gd name="T68" fmla="*/ 262 w 275"/>
                <a:gd name="T69" fmla="*/ 102 h 223"/>
                <a:gd name="T70" fmla="*/ 262 w 275"/>
                <a:gd name="T71" fmla="*/ 95 h 223"/>
                <a:gd name="T72" fmla="*/ 262 w 275"/>
                <a:gd name="T73" fmla="*/ 88 h 223"/>
                <a:gd name="T74" fmla="*/ 262 w 275"/>
                <a:gd name="T75" fmla="*/ 82 h 223"/>
                <a:gd name="T76" fmla="*/ 263 w 275"/>
                <a:gd name="T77" fmla="*/ 75 h 223"/>
                <a:gd name="T78" fmla="*/ 263 w 275"/>
                <a:gd name="T79" fmla="*/ 68 h 223"/>
                <a:gd name="T80" fmla="*/ 263 w 275"/>
                <a:gd name="T81" fmla="*/ 61 h 223"/>
                <a:gd name="T82" fmla="*/ 263 w 275"/>
                <a:gd name="T83" fmla="*/ 55 h 223"/>
                <a:gd name="T84" fmla="*/ 263 w 275"/>
                <a:gd name="T85" fmla="*/ 48 h 223"/>
                <a:gd name="T86" fmla="*/ 263 w 275"/>
                <a:gd name="T87" fmla="*/ 41 h 223"/>
                <a:gd name="T88" fmla="*/ 225 w 275"/>
                <a:gd name="T89" fmla="*/ 0 h 223"/>
                <a:gd name="T90" fmla="*/ 38 w 275"/>
                <a:gd name="T91" fmla="*/ 9 h 223"/>
                <a:gd name="T92" fmla="*/ 37 w 275"/>
                <a:gd name="T93" fmla="*/ 9 h 223"/>
                <a:gd name="T94" fmla="*/ 36 w 275"/>
                <a:gd name="T95" fmla="*/ 10 h 223"/>
                <a:gd name="T96" fmla="*/ 36 w 275"/>
                <a:gd name="T97" fmla="*/ 11 h 223"/>
                <a:gd name="T98" fmla="*/ 35 w 275"/>
                <a:gd name="T99" fmla="*/ 11 h 223"/>
                <a:gd name="T100" fmla="*/ 35 w 275"/>
                <a:gd name="T101" fmla="*/ 12 h 223"/>
                <a:gd name="T102" fmla="*/ 35 w 275"/>
                <a:gd name="T103" fmla="*/ 1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5" h="223">
                  <a:moveTo>
                    <a:pt x="35" y="14"/>
                  </a:moveTo>
                  <a:lnTo>
                    <a:pt x="35" y="43"/>
                  </a:lnTo>
                  <a:lnTo>
                    <a:pt x="34" y="44"/>
                  </a:lnTo>
                  <a:lnTo>
                    <a:pt x="18" y="45"/>
                  </a:lnTo>
                  <a:lnTo>
                    <a:pt x="18" y="45"/>
                  </a:lnTo>
                  <a:lnTo>
                    <a:pt x="18" y="45"/>
                  </a:lnTo>
                  <a:lnTo>
                    <a:pt x="17" y="45"/>
                  </a:lnTo>
                  <a:lnTo>
                    <a:pt x="17" y="45"/>
                  </a:lnTo>
                  <a:lnTo>
                    <a:pt x="17" y="45"/>
                  </a:lnTo>
                  <a:lnTo>
                    <a:pt x="17" y="46"/>
                  </a:lnTo>
                  <a:lnTo>
                    <a:pt x="16" y="46"/>
                  </a:lnTo>
                  <a:lnTo>
                    <a:pt x="16" y="47"/>
                  </a:lnTo>
                  <a:lnTo>
                    <a:pt x="16" y="47"/>
                  </a:lnTo>
                  <a:lnTo>
                    <a:pt x="16" y="47"/>
                  </a:lnTo>
                  <a:lnTo>
                    <a:pt x="16" y="48"/>
                  </a:lnTo>
                  <a:lnTo>
                    <a:pt x="16" y="48"/>
                  </a:lnTo>
                  <a:lnTo>
                    <a:pt x="15" y="48"/>
                  </a:lnTo>
                  <a:lnTo>
                    <a:pt x="15" y="48"/>
                  </a:lnTo>
                  <a:lnTo>
                    <a:pt x="16" y="50"/>
                  </a:lnTo>
                  <a:lnTo>
                    <a:pt x="15" y="151"/>
                  </a:lnTo>
                  <a:lnTo>
                    <a:pt x="14" y="152"/>
                  </a:lnTo>
                  <a:lnTo>
                    <a:pt x="14" y="152"/>
                  </a:lnTo>
                  <a:lnTo>
                    <a:pt x="13" y="152"/>
                  </a:lnTo>
                  <a:lnTo>
                    <a:pt x="13" y="152"/>
                  </a:lnTo>
                  <a:lnTo>
                    <a:pt x="12" y="152"/>
                  </a:lnTo>
                  <a:lnTo>
                    <a:pt x="12" y="153"/>
                  </a:lnTo>
                  <a:lnTo>
                    <a:pt x="11" y="153"/>
                  </a:lnTo>
                  <a:lnTo>
                    <a:pt x="11" y="153"/>
                  </a:lnTo>
                  <a:lnTo>
                    <a:pt x="11" y="153"/>
                  </a:lnTo>
                  <a:lnTo>
                    <a:pt x="10" y="153"/>
                  </a:lnTo>
                  <a:lnTo>
                    <a:pt x="10" y="153"/>
                  </a:lnTo>
                  <a:lnTo>
                    <a:pt x="9" y="153"/>
                  </a:lnTo>
                  <a:lnTo>
                    <a:pt x="9" y="153"/>
                  </a:lnTo>
                  <a:lnTo>
                    <a:pt x="8" y="153"/>
                  </a:lnTo>
                  <a:lnTo>
                    <a:pt x="8" y="153"/>
                  </a:lnTo>
                  <a:lnTo>
                    <a:pt x="7" y="153"/>
                  </a:lnTo>
                  <a:lnTo>
                    <a:pt x="7" y="153"/>
                  </a:lnTo>
                  <a:lnTo>
                    <a:pt x="7" y="153"/>
                  </a:lnTo>
                  <a:lnTo>
                    <a:pt x="6" y="153"/>
                  </a:lnTo>
                  <a:lnTo>
                    <a:pt x="6" y="153"/>
                  </a:lnTo>
                  <a:lnTo>
                    <a:pt x="5" y="153"/>
                  </a:lnTo>
                  <a:lnTo>
                    <a:pt x="5" y="153"/>
                  </a:lnTo>
                  <a:lnTo>
                    <a:pt x="4" y="153"/>
                  </a:lnTo>
                  <a:lnTo>
                    <a:pt x="4" y="153"/>
                  </a:lnTo>
                  <a:lnTo>
                    <a:pt x="3" y="153"/>
                  </a:lnTo>
                  <a:lnTo>
                    <a:pt x="3" y="153"/>
                  </a:lnTo>
                  <a:lnTo>
                    <a:pt x="2" y="153"/>
                  </a:lnTo>
                  <a:lnTo>
                    <a:pt x="2" y="153"/>
                  </a:lnTo>
                  <a:lnTo>
                    <a:pt x="2" y="154"/>
                  </a:lnTo>
                  <a:lnTo>
                    <a:pt x="1" y="154"/>
                  </a:lnTo>
                  <a:lnTo>
                    <a:pt x="1" y="154"/>
                  </a:lnTo>
                  <a:lnTo>
                    <a:pt x="0" y="155"/>
                  </a:lnTo>
                  <a:lnTo>
                    <a:pt x="0" y="156"/>
                  </a:lnTo>
                  <a:lnTo>
                    <a:pt x="3" y="158"/>
                  </a:lnTo>
                  <a:lnTo>
                    <a:pt x="5" y="160"/>
                  </a:lnTo>
                  <a:lnTo>
                    <a:pt x="7" y="162"/>
                  </a:lnTo>
                  <a:lnTo>
                    <a:pt x="9" y="164"/>
                  </a:lnTo>
                  <a:lnTo>
                    <a:pt x="11" y="166"/>
                  </a:lnTo>
                  <a:lnTo>
                    <a:pt x="14" y="168"/>
                  </a:lnTo>
                  <a:lnTo>
                    <a:pt x="16" y="170"/>
                  </a:lnTo>
                  <a:lnTo>
                    <a:pt x="18" y="172"/>
                  </a:lnTo>
                  <a:lnTo>
                    <a:pt x="20" y="174"/>
                  </a:lnTo>
                  <a:lnTo>
                    <a:pt x="22" y="176"/>
                  </a:lnTo>
                  <a:lnTo>
                    <a:pt x="24" y="179"/>
                  </a:lnTo>
                  <a:lnTo>
                    <a:pt x="27" y="181"/>
                  </a:lnTo>
                  <a:lnTo>
                    <a:pt x="29" y="183"/>
                  </a:lnTo>
                  <a:lnTo>
                    <a:pt x="31" y="185"/>
                  </a:lnTo>
                  <a:lnTo>
                    <a:pt x="33" y="187"/>
                  </a:lnTo>
                  <a:lnTo>
                    <a:pt x="35" y="189"/>
                  </a:lnTo>
                  <a:lnTo>
                    <a:pt x="37" y="191"/>
                  </a:lnTo>
                  <a:lnTo>
                    <a:pt x="40" y="193"/>
                  </a:lnTo>
                  <a:lnTo>
                    <a:pt x="42" y="195"/>
                  </a:lnTo>
                  <a:lnTo>
                    <a:pt x="44" y="197"/>
                  </a:lnTo>
                  <a:lnTo>
                    <a:pt x="46" y="199"/>
                  </a:lnTo>
                  <a:lnTo>
                    <a:pt x="48" y="202"/>
                  </a:lnTo>
                  <a:lnTo>
                    <a:pt x="50" y="204"/>
                  </a:lnTo>
                  <a:lnTo>
                    <a:pt x="52" y="206"/>
                  </a:lnTo>
                  <a:lnTo>
                    <a:pt x="54" y="208"/>
                  </a:lnTo>
                  <a:lnTo>
                    <a:pt x="57" y="210"/>
                  </a:lnTo>
                  <a:lnTo>
                    <a:pt x="59" y="212"/>
                  </a:lnTo>
                  <a:lnTo>
                    <a:pt x="61" y="214"/>
                  </a:lnTo>
                  <a:lnTo>
                    <a:pt x="63" y="216"/>
                  </a:lnTo>
                  <a:lnTo>
                    <a:pt x="65" y="219"/>
                  </a:lnTo>
                  <a:lnTo>
                    <a:pt x="67" y="221"/>
                  </a:lnTo>
                  <a:lnTo>
                    <a:pt x="70" y="223"/>
                  </a:lnTo>
                  <a:lnTo>
                    <a:pt x="132" y="219"/>
                  </a:lnTo>
                  <a:lnTo>
                    <a:pt x="273" y="213"/>
                  </a:lnTo>
                  <a:lnTo>
                    <a:pt x="273" y="213"/>
                  </a:lnTo>
                  <a:lnTo>
                    <a:pt x="273" y="213"/>
                  </a:lnTo>
                  <a:lnTo>
                    <a:pt x="273" y="212"/>
                  </a:lnTo>
                  <a:lnTo>
                    <a:pt x="274" y="212"/>
                  </a:lnTo>
                  <a:lnTo>
                    <a:pt x="274" y="212"/>
                  </a:lnTo>
                  <a:lnTo>
                    <a:pt x="274" y="212"/>
                  </a:lnTo>
                  <a:lnTo>
                    <a:pt x="274" y="211"/>
                  </a:lnTo>
                  <a:lnTo>
                    <a:pt x="275" y="211"/>
                  </a:lnTo>
                  <a:lnTo>
                    <a:pt x="275" y="211"/>
                  </a:lnTo>
                  <a:lnTo>
                    <a:pt x="275" y="211"/>
                  </a:lnTo>
                  <a:lnTo>
                    <a:pt x="275" y="211"/>
                  </a:lnTo>
                  <a:lnTo>
                    <a:pt x="275" y="210"/>
                  </a:lnTo>
                  <a:lnTo>
                    <a:pt x="275" y="210"/>
                  </a:lnTo>
                  <a:lnTo>
                    <a:pt x="261" y="196"/>
                  </a:lnTo>
                  <a:lnTo>
                    <a:pt x="262" y="109"/>
                  </a:lnTo>
                  <a:lnTo>
                    <a:pt x="262" y="107"/>
                  </a:lnTo>
                  <a:lnTo>
                    <a:pt x="262" y="104"/>
                  </a:lnTo>
                  <a:lnTo>
                    <a:pt x="262" y="102"/>
                  </a:lnTo>
                  <a:lnTo>
                    <a:pt x="262" y="100"/>
                  </a:lnTo>
                  <a:lnTo>
                    <a:pt x="262" y="97"/>
                  </a:lnTo>
                  <a:lnTo>
                    <a:pt x="262" y="95"/>
                  </a:lnTo>
                  <a:lnTo>
                    <a:pt x="262" y="93"/>
                  </a:lnTo>
                  <a:lnTo>
                    <a:pt x="262" y="91"/>
                  </a:lnTo>
                  <a:lnTo>
                    <a:pt x="262" y="88"/>
                  </a:lnTo>
                  <a:lnTo>
                    <a:pt x="262" y="86"/>
                  </a:lnTo>
                  <a:lnTo>
                    <a:pt x="262" y="84"/>
                  </a:lnTo>
                  <a:lnTo>
                    <a:pt x="262" y="82"/>
                  </a:lnTo>
                  <a:lnTo>
                    <a:pt x="262" y="79"/>
                  </a:lnTo>
                  <a:lnTo>
                    <a:pt x="262" y="77"/>
                  </a:lnTo>
                  <a:lnTo>
                    <a:pt x="263" y="75"/>
                  </a:lnTo>
                  <a:lnTo>
                    <a:pt x="263" y="73"/>
                  </a:lnTo>
                  <a:lnTo>
                    <a:pt x="263" y="70"/>
                  </a:lnTo>
                  <a:lnTo>
                    <a:pt x="263" y="68"/>
                  </a:lnTo>
                  <a:lnTo>
                    <a:pt x="263" y="66"/>
                  </a:lnTo>
                  <a:lnTo>
                    <a:pt x="263" y="64"/>
                  </a:lnTo>
                  <a:lnTo>
                    <a:pt x="263" y="61"/>
                  </a:lnTo>
                  <a:lnTo>
                    <a:pt x="263" y="59"/>
                  </a:lnTo>
                  <a:lnTo>
                    <a:pt x="263" y="57"/>
                  </a:lnTo>
                  <a:lnTo>
                    <a:pt x="263" y="55"/>
                  </a:lnTo>
                  <a:lnTo>
                    <a:pt x="263" y="53"/>
                  </a:lnTo>
                  <a:lnTo>
                    <a:pt x="263" y="50"/>
                  </a:lnTo>
                  <a:lnTo>
                    <a:pt x="263" y="48"/>
                  </a:lnTo>
                  <a:lnTo>
                    <a:pt x="263" y="46"/>
                  </a:lnTo>
                  <a:lnTo>
                    <a:pt x="263" y="44"/>
                  </a:lnTo>
                  <a:lnTo>
                    <a:pt x="263" y="41"/>
                  </a:lnTo>
                  <a:lnTo>
                    <a:pt x="263" y="39"/>
                  </a:lnTo>
                  <a:lnTo>
                    <a:pt x="262" y="37"/>
                  </a:lnTo>
                  <a:lnTo>
                    <a:pt x="225" y="0"/>
                  </a:lnTo>
                  <a:lnTo>
                    <a:pt x="179" y="3"/>
                  </a:lnTo>
                  <a:lnTo>
                    <a:pt x="38" y="9"/>
                  </a:lnTo>
                  <a:lnTo>
                    <a:pt x="38" y="9"/>
                  </a:lnTo>
                  <a:lnTo>
                    <a:pt x="37" y="9"/>
                  </a:lnTo>
                  <a:lnTo>
                    <a:pt x="37" y="9"/>
                  </a:lnTo>
                  <a:lnTo>
                    <a:pt x="37" y="9"/>
                  </a:lnTo>
                  <a:lnTo>
                    <a:pt x="37" y="10"/>
                  </a:lnTo>
                  <a:lnTo>
                    <a:pt x="36" y="10"/>
                  </a:lnTo>
                  <a:lnTo>
                    <a:pt x="36" y="10"/>
                  </a:lnTo>
                  <a:lnTo>
                    <a:pt x="36" y="10"/>
                  </a:lnTo>
                  <a:lnTo>
                    <a:pt x="36" y="11"/>
                  </a:lnTo>
                  <a:lnTo>
                    <a:pt x="36" y="11"/>
                  </a:lnTo>
                  <a:lnTo>
                    <a:pt x="36" y="11"/>
                  </a:lnTo>
                  <a:lnTo>
                    <a:pt x="35" y="11"/>
                  </a:lnTo>
                  <a:lnTo>
                    <a:pt x="35" y="11"/>
                  </a:lnTo>
                  <a:lnTo>
                    <a:pt x="35" y="11"/>
                  </a:lnTo>
                  <a:lnTo>
                    <a:pt x="35" y="12"/>
                  </a:lnTo>
                  <a:lnTo>
                    <a:pt x="35" y="12"/>
                  </a:lnTo>
                  <a:lnTo>
                    <a:pt x="35" y="13"/>
                  </a:lnTo>
                  <a:lnTo>
                    <a:pt x="35" y="13"/>
                  </a:lnTo>
                  <a:lnTo>
                    <a:pt x="35" y="13"/>
                  </a:lnTo>
                  <a:lnTo>
                    <a:pt x="35"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34" name="Freeform 1100"/>
            <p:cNvSpPr>
              <a:spLocks/>
            </p:cNvSpPr>
            <p:nvPr/>
          </p:nvSpPr>
          <p:spPr bwMode="auto">
            <a:xfrm>
              <a:off x="1369" y="3223"/>
              <a:ext cx="275" cy="223"/>
            </a:xfrm>
            <a:custGeom>
              <a:avLst/>
              <a:gdLst>
                <a:gd name="T0" fmla="*/ 34 w 275"/>
                <a:gd name="T1" fmla="*/ 44 h 223"/>
                <a:gd name="T2" fmla="*/ 18 w 275"/>
                <a:gd name="T3" fmla="*/ 45 h 223"/>
                <a:gd name="T4" fmla="*/ 17 w 275"/>
                <a:gd name="T5" fmla="*/ 45 h 223"/>
                <a:gd name="T6" fmla="*/ 16 w 275"/>
                <a:gd name="T7" fmla="*/ 47 h 223"/>
                <a:gd name="T8" fmla="*/ 16 w 275"/>
                <a:gd name="T9" fmla="*/ 48 h 223"/>
                <a:gd name="T10" fmla="*/ 15 w 275"/>
                <a:gd name="T11" fmla="*/ 48 h 223"/>
                <a:gd name="T12" fmla="*/ 14 w 275"/>
                <a:gd name="T13" fmla="*/ 152 h 223"/>
                <a:gd name="T14" fmla="*/ 13 w 275"/>
                <a:gd name="T15" fmla="*/ 152 h 223"/>
                <a:gd name="T16" fmla="*/ 11 w 275"/>
                <a:gd name="T17" fmla="*/ 153 h 223"/>
                <a:gd name="T18" fmla="*/ 10 w 275"/>
                <a:gd name="T19" fmla="*/ 153 h 223"/>
                <a:gd name="T20" fmla="*/ 9 w 275"/>
                <a:gd name="T21" fmla="*/ 153 h 223"/>
                <a:gd name="T22" fmla="*/ 7 w 275"/>
                <a:gd name="T23" fmla="*/ 153 h 223"/>
                <a:gd name="T24" fmla="*/ 6 w 275"/>
                <a:gd name="T25" fmla="*/ 153 h 223"/>
                <a:gd name="T26" fmla="*/ 5 w 275"/>
                <a:gd name="T27" fmla="*/ 153 h 223"/>
                <a:gd name="T28" fmla="*/ 3 w 275"/>
                <a:gd name="T29" fmla="*/ 153 h 223"/>
                <a:gd name="T30" fmla="*/ 2 w 275"/>
                <a:gd name="T31" fmla="*/ 153 h 223"/>
                <a:gd name="T32" fmla="*/ 1 w 275"/>
                <a:gd name="T33" fmla="*/ 154 h 223"/>
                <a:gd name="T34" fmla="*/ 3 w 275"/>
                <a:gd name="T35" fmla="*/ 158 h 223"/>
                <a:gd name="T36" fmla="*/ 9 w 275"/>
                <a:gd name="T37" fmla="*/ 164 h 223"/>
                <a:gd name="T38" fmla="*/ 16 w 275"/>
                <a:gd name="T39" fmla="*/ 170 h 223"/>
                <a:gd name="T40" fmla="*/ 22 w 275"/>
                <a:gd name="T41" fmla="*/ 176 h 223"/>
                <a:gd name="T42" fmla="*/ 29 w 275"/>
                <a:gd name="T43" fmla="*/ 183 h 223"/>
                <a:gd name="T44" fmla="*/ 35 w 275"/>
                <a:gd name="T45" fmla="*/ 189 h 223"/>
                <a:gd name="T46" fmla="*/ 42 w 275"/>
                <a:gd name="T47" fmla="*/ 195 h 223"/>
                <a:gd name="T48" fmla="*/ 48 w 275"/>
                <a:gd name="T49" fmla="*/ 202 h 223"/>
                <a:gd name="T50" fmla="*/ 54 w 275"/>
                <a:gd name="T51" fmla="*/ 208 h 223"/>
                <a:gd name="T52" fmla="*/ 61 w 275"/>
                <a:gd name="T53" fmla="*/ 214 h 223"/>
                <a:gd name="T54" fmla="*/ 67 w 275"/>
                <a:gd name="T55" fmla="*/ 221 h 223"/>
                <a:gd name="T56" fmla="*/ 273 w 275"/>
                <a:gd name="T57" fmla="*/ 213 h 223"/>
                <a:gd name="T58" fmla="*/ 273 w 275"/>
                <a:gd name="T59" fmla="*/ 212 h 223"/>
                <a:gd name="T60" fmla="*/ 274 w 275"/>
                <a:gd name="T61" fmla="*/ 212 h 223"/>
                <a:gd name="T62" fmla="*/ 275 w 275"/>
                <a:gd name="T63" fmla="*/ 211 h 223"/>
                <a:gd name="T64" fmla="*/ 275 w 275"/>
                <a:gd name="T65" fmla="*/ 210 h 223"/>
                <a:gd name="T66" fmla="*/ 262 w 275"/>
                <a:gd name="T67" fmla="*/ 109 h 223"/>
                <a:gd name="T68" fmla="*/ 262 w 275"/>
                <a:gd name="T69" fmla="*/ 102 h 223"/>
                <a:gd name="T70" fmla="*/ 262 w 275"/>
                <a:gd name="T71" fmla="*/ 95 h 223"/>
                <a:gd name="T72" fmla="*/ 262 w 275"/>
                <a:gd name="T73" fmla="*/ 88 h 223"/>
                <a:gd name="T74" fmla="*/ 262 w 275"/>
                <a:gd name="T75" fmla="*/ 82 h 223"/>
                <a:gd name="T76" fmla="*/ 263 w 275"/>
                <a:gd name="T77" fmla="*/ 75 h 223"/>
                <a:gd name="T78" fmla="*/ 263 w 275"/>
                <a:gd name="T79" fmla="*/ 68 h 223"/>
                <a:gd name="T80" fmla="*/ 263 w 275"/>
                <a:gd name="T81" fmla="*/ 61 h 223"/>
                <a:gd name="T82" fmla="*/ 263 w 275"/>
                <a:gd name="T83" fmla="*/ 55 h 223"/>
                <a:gd name="T84" fmla="*/ 263 w 275"/>
                <a:gd name="T85" fmla="*/ 48 h 223"/>
                <a:gd name="T86" fmla="*/ 263 w 275"/>
                <a:gd name="T87" fmla="*/ 41 h 223"/>
                <a:gd name="T88" fmla="*/ 225 w 275"/>
                <a:gd name="T89" fmla="*/ 0 h 223"/>
                <a:gd name="T90" fmla="*/ 38 w 275"/>
                <a:gd name="T91" fmla="*/ 9 h 223"/>
                <a:gd name="T92" fmla="*/ 37 w 275"/>
                <a:gd name="T93" fmla="*/ 9 h 223"/>
                <a:gd name="T94" fmla="*/ 36 w 275"/>
                <a:gd name="T95" fmla="*/ 10 h 223"/>
                <a:gd name="T96" fmla="*/ 36 w 275"/>
                <a:gd name="T97" fmla="*/ 11 h 223"/>
                <a:gd name="T98" fmla="*/ 35 w 275"/>
                <a:gd name="T99" fmla="*/ 11 h 223"/>
                <a:gd name="T100" fmla="*/ 35 w 275"/>
                <a:gd name="T101" fmla="*/ 12 h 223"/>
                <a:gd name="T102" fmla="*/ 35 w 275"/>
                <a:gd name="T103" fmla="*/ 1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5" h="223">
                  <a:moveTo>
                    <a:pt x="35" y="14"/>
                  </a:moveTo>
                  <a:lnTo>
                    <a:pt x="35" y="43"/>
                  </a:lnTo>
                  <a:lnTo>
                    <a:pt x="34" y="44"/>
                  </a:lnTo>
                  <a:lnTo>
                    <a:pt x="18" y="45"/>
                  </a:lnTo>
                  <a:lnTo>
                    <a:pt x="18" y="45"/>
                  </a:lnTo>
                  <a:lnTo>
                    <a:pt x="18" y="45"/>
                  </a:lnTo>
                  <a:lnTo>
                    <a:pt x="17" y="45"/>
                  </a:lnTo>
                  <a:lnTo>
                    <a:pt x="17" y="45"/>
                  </a:lnTo>
                  <a:lnTo>
                    <a:pt x="17" y="45"/>
                  </a:lnTo>
                  <a:lnTo>
                    <a:pt x="17" y="46"/>
                  </a:lnTo>
                  <a:lnTo>
                    <a:pt x="16" y="46"/>
                  </a:lnTo>
                  <a:lnTo>
                    <a:pt x="16" y="47"/>
                  </a:lnTo>
                  <a:lnTo>
                    <a:pt x="16" y="47"/>
                  </a:lnTo>
                  <a:lnTo>
                    <a:pt x="16" y="47"/>
                  </a:lnTo>
                  <a:lnTo>
                    <a:pt x="16" y="48"/>
                  </a:lnTo>
                  <a:lnTo>
                    <a:pt x="16" y="48"/>
                  </a:lnTo>
                  <a:lnTo>
                    <a:pt x="15" y="48"/>
                  </a:lnTo>
                  <a:lnTo>
                    <a:pt x="15" y="48"/>
                  </a:lnTo>
                  <a:lnTo>
                    <a:pt x="16" y="50"/>
                  </a:lnTo>
                  <a:lnTo>
                    <a:pt x="15" y="151"/>
                  </a:lnTo>
                  <a:lnTo>
                    <a:pt x="14" y="152"/>
                  </a:lnTo>
                  <a:lnTo>
                    <a:pt x="14" y="152"/>
                  </a:lnTo>
                  <a:lnTo>
                    <a:pt x="13" y="152"/>
                  </a:lnTo>
                  <a:lnTo>
                    <a:pt x="13" y="152"/>
                  </a:lnTo>
                  <a:lnTo>
                    <a:pt x="12" y="152"/>
                  </a:lnTo>
                  <a:lnTo>
                    <a:pt x="12" y="153"/>
                  </a:lnTo>
                  <a:lnTo>
                    <a:pt x="11" y="153"/>
                  </a:lnTo>
                  <a:lnTo>
                    <a:pt x="11" y="153"/>
                  </a:lnTo>
                  <a:lnTo>
                    <a:pt x="11" y="153"/>
                  </a:lnTo>
                  <a:lnTo>
                    <a:pt x="10" y="153"/>
                  </a:lnTo>
                  <a:lnTo>
                    <a:pt x="10" y="153"/>
                  </a:lnTo>
                  <a:lnTo>
                    <a:pt x="9" y="153"/>
                  </a:lnTo>
                  <a:lnTo>
                    <a:pt x="9" y="153"/>
                  </a:lnTo>
                  <a:lnTo>
                    <a:pt x="8" y="153"/>
                  </a:lnTo>
                  <a:lnTo>
                    <a:pt x="8" y="153"/>
                  </a:lnTo>
                  <a:lnTo>
                    <a:pt x="7" y="153"/>
                  </a:lnTo>
                  <a:lnTo>
                    <a:pt x="7" y="153"/>
                  </a:lnTo>
                  <a:lnTo>
                    <a:pt x="7" y="153"/>
                  </a:lnTo>
                  <a:lnTo>
                    <a:pt x="6" y="153"/>
                  </a:lnTo>
                  <a:lnTo>
                    <a:pt x="6" y="153"/>
                  </a:lnTo>
                  <a:lnTo>
                    <a:pt x="5" y="153"/>
                  </a:lnTo>
                  <a:lnTo>
                    <a:pt x="5" y="153"/>
                  </a:lnTo>
                  <a:lnTo>
                    <a:pt x="4" y="153"/>
                  </a:lnTo>
                  <a:lnTo>
                    <a:pt x="4" y="153"/>
                  </a:lnTo>
                  <a:lnTo>
                    <a:pt x="3" y="153"/>
                  </a:lnTo>
                  <a:lnTo>
                    <a:pt x="3" y="153"/>
                  </a:lnTo>
                  <a:lnTo>
                    <a:pt x="2" y="153"/>
                  </a:lnTo>
                  <a:lnTo>
                    <a:pt x="2" y="153"/>
                  </a:lnTo>
                  <a:lnTo>
                    <a:pt x="2" y="154"/>
                  </a:lnTo>
                  <a:lnTo>
                    <a:pt x="1" y="154"/>
                  </a:lnTo>
                  <a:lnTo>
                    <a:pt x="1" y="154"/>
                  </a:lnTo>
                  <a:lnTo>
                    <a:pt x="0" y="155"/>
                  </a:lnTo>
                  <a:lnTo>
                    <a:pt x="0" y="156"/>
                  </a:lnTo>
                  <a:lnTo>
                    <a:pt x="3" y="158"/>
                  </a:lnTo>
                  <a:lnTo>
                    <a:pt x="5" y="160"/>
                  </a:lnTo>
                  <a:lnTo>
                    <a:pt x="7" y="162"/>
                  </a:lnTo>
                  <a:lnTo>
                    <a:pt x="9" y="164"/>
                  </a:lnTo>
                  <a:lnTo>
                    <a:pt x="11" y="166"/>
                  </a:lnTo>
                  <a:lnTo>
                    <a:pt x="14" y="168"/>
                  </a:lnTo>
                  <a:lnTo>
                    <a:pt x="16" y="170"/>
                  </a:lnTo>
                  <a:lnTo>
                    <a:pt x="18" y="172"/>
                  </a:lnTo>
                  <a:lnTo>
                    <a:pt x="20" y="174"/>
                  </a:lnTo>
                  <a:lnTo>
                    <a:pt x="22" y="176"/>
                  </a:lnTo>
                  <a:lnTo>
                    <a:pt x="24" y="179"/>
                  </a:lnTo>
                  <a:lnTo>
                    <a:pt x="27" y="181"/>
                  </a:lnTo>
                  <a:lnTo>
                    <a:pt x="29" y="183"/>
                  </a:lnTo>
                  <a:lnTo>
                    <a:pt x="31" y="185"/>
                  </a:lnTo>
                  <a:lnTo>
                    <a:pt x="33" y="187"/>
                  </a:lnTo>
                  <a:lnTo>
                    <a:pt x="35" y="189"/>
                  </a:lnTo>
                  <a:lnTo>
                    <a:pt x="37" y="191"/>
                  </a:lnTo>
                  <a:lnTo>
                    <a:pt x="40" y="193"/>
                  </a:lnTo>
                  <a:lnTo>
                    <a:pt x="42" y="195"/>
                  </a:lnTo>
                  <a:lnTo>
                    <a:pt x="44" y="197"/>
                  </a:lnTo>
                  <a:lnTo>
                    <a:pt x="46" y="199"/>
                  </a:lnTo>
                  <a:lnTo>
                    <a:pt x="48" y="202"/>
                  </a:lnTo>
                  <a:lnTo>
                    <a:pt x="50" y="204"/>
                  </a:lnTo>
                  <a:lnTo>
                    <a:pt x="52" y="206"/>
                  </a:lnTo>
                  <a:lnTo>
                    <a:pt x="54" y="208"/>
                  </a:lnTo>
                  <a:lnTo>
                    <a:pt x="57" y="210"/>
                  </a:lnTo>
                  <a:lnTo>
                    <a:pt x="59" y="212"/>
                  </a:lnTo>
                  <a:lnTo>
                    <a:pt x="61" y="214"/>
                  </a:lnTo>
                  <a:lnTo>
                    <a:pt x="63" y="216"/>
                  </a:lnTo>
                  <a:lnTo>
                    <a:pt x="65" y="219"/>
                  </a:lnTo>
                  <a:lnTo>
                    <a:pt x="67" y="221"/>
                  </a:lnTo>
                  <a:lnTo>
                    <a:pt x="70" y="223"/>
                  </a:lnTo>
                  <a:lnTo>
                    <a:pt x="132" y="219"/>
                  </a:lnTo>
                  <a:lnTo>
                    <a:pt x="273" y="213"/>
                  </a:lnTo>
                  <a:lnTo>
                    <a:pt x="273" y="213"/>
                  </a:lnTo>
                  <a:lnTo>
                    <a:pt x="273" y="213"/>
                  </a:lnTo>
                  <a:lnTo>
                    <a:pt x="273" y="212"/>
                  </a:lnTo>
                  <a:lnTo>
                    <a:pt x="274" y="212"/>
                  </a:lnTo>
                  <a:lnTo>
                    <a:pt x="274" y="212"/>
                  </a:lnTo>
                  <a:lnTo>
                    <a:pt x="274" y="212"/>
                  </a:lnTo>
                  <a:lnTo>
                    <a:pt x="274" y="211"/>
                  </a:lnTo>
                  <a:lnTo>
                    <a:pt x="275" y="211"/>
                  </a:lnTo>
                  <a:lnTo>
                    <a:pt x="275" y="211"/>
                  </a:lnTo>
                  <a:lnTo>
                    <a:pt x="275" y="211"/>
                  </a:lnTo>
                  <a:lnTo>
                    <a:pt x="275" y="211"/>
                  </a:lnTo>
                  <a:lnTo>
                    <a:pt x="275" y="210"/>
                  </a:lnTo>
                  <a:lnTo>
                    <a:pt x="275" y="210"/>
                  </a:lnTo>
                  <a:lnTo>
                    <a:pt x="261" y="196"/>
                  </a:lnTo>
                  <a:lnTo>
                    <a:pt x="262" y="109"/>
                  </a:lnTo>
                  <a:lnTo>
                    <a:pt x="262" y="107"/>
                  </a:lnTo>
                  <a:lnTo>
                    <a:pt x="262" y="104"/>
                  </a:lnTo>
                  <a:lnTo>
                    <a:pt x="262" y="102"/>
                  </a:lnTo>
                  <a:lnTo>
                    <a:pt x="262" y="100"/>
                  </a:lnTo>
                  <a:lnTo>
                    <a:pt x="262" y="97"/>
                  </a:lnTo>
                  <a:lnTo>
                    <a:pt x="262" y="95"/>
                  </a:lnTo>
                  <a:lnTo>
                    <a:pt x="262" y="93"/>
                  </a:lnTo>
                  <a:lnTo>
                    <a:pt x="262" y="91"/>
                  </a:lnTo>
                  <a:lnTo>
                    <a:pt x="262" y="88"/>
                  </a:lnTo>
                  <a:lnTo>
                    <a:pt x="262" y="86"/>
                  </a:lnTo>
                  <a:lnTo>
                    <a:pt x="262" y="84"/>
                  </a:lnTo>
                  <a:lnTo>
                    <a:pt x="262" y="82"/>
                  </a:lnTo>
                  <a:lnTo>
                    <a:pt x="262" y="79"/>
                  </a:lnTo>
                  <a:lnTo>
                    <a:pt x="262" y="77"/>
                  </a:lnTo>
                  <a:lnTo>
                    <a:pt x="263" y="75"/>
                  </a:lnTo>
                  <a:lnTo>
                    <a:pt x="263" y="73"/>
                  </a:lnTo>
                  <a:lnTo>
                    <a:pt x="263" y="70"/>
                  </a:lnTo>
                  <a:lnTo>
                    <a:pt x="263" y="68"/>
                  </a:lnTo>
                  <a:lnTo>
                    <a:pt x="263" y="66"/>
                  </a:lnTo>
                  <a:lnTo>
                    <a:pt x="263" y="64"/>
                  </a:lnTo>
                  <a:lnTo>
                    <a:pt x="263" y="61"/>
                  </a:lnTo>
                  <a:lnTo>
                    <a:pt x="263" y="59"/>
                  </a:lnTo>
                  <a:lnTo>
                    <a:pt x="263" y="57"/>
                  </a:lnTo>
                  <a:lnTo>
                    <a:pt x="263" y="55"/>
                  </a:lnTo>
                  <a:lnTo>
                    <a:pt x="263" y="53"/>
                  </a:lnTo>
                  <a:lnTo>
                    <a:pt x="263" y="50"/>
                  </a:lnTo>
                  <a:lnTo>
                    <a:pt x="263" y="48"/>
                  </a:lnTo>
                  <a:lnTo>
                    <a:pt x="263" y="46"/>
                  </a:lnTo>
                  <a:lnTo>
                    <a:pt x="263" y="44"/>
                  </a:lnTo>
                  <a:lnTo>
                    <a:pt x="263" y="41"/>
                  </a:lnTo>
                  <a:lnTo>
                    <a:pt x="263" y="39"/>
                  </a:lnTo>
                  <a:lnTo>
                    <a:pt x="262" y="37"/>
                  </a:lnTo>
                  <a:lnTo>
                    <a:pt x="225" y="0"/>
                  </a:lnTo>
                  <a:lnTo>
                    <a:pt x="179" y="3"/>
                  </a:lnTo>
                  <a:lnTo>
                    <a:pt x="38" y="9"/>
                  </a:lnTo>
                  <a:lnTo>
                    <a:pt x="38" y="9"/>
                  </a:lnTo>
                  <a:lnTo>
                    <a:pt x="37" y="9"/>
                  </a:lnTo>
                  <a:lnTo>
                    <a:pt x="37" y="9"/>
                  </a:lnTo>
                  <a:lnTo>
                    <a:pt x="37" y="9"/>
                  </a:lnTo>
                  <a:lnTo>
                    <a:pt x="37" y="10"/>
                  </a:lnTo>
                  <a:lnTo>
                    <a:pt x="36" y="10"/>
                  </a:lnTo>
                  <a:lnTo>
                    <a:pt x="36" y="10"/>
                  </a:lnTo>
                  <a:lnTo>
                    <a:pt x="36" y="10"/>
                  </a:lnTo>
                  <a:lnTo>
                    <a:pt x="36" y="11"/>
                  </a:lnTo>
                  <a:lnTo>
                    <a:pt x="36" y="11"/>
                  </a:lnTo>
                  <a:lnTo>
                    <a:pt x="36" y="11"/>
                  </a:lnTo>
                  <a:lnTo>
                    <a:pt x="35" y="11"/>
                  </a:lnTo>
                  <a:lnTo>
                    <a:pt x="35" y="11"/>
                  </a:lnTo>
                  <a:lnTo>
                    <a:pt x="35" y="11"/>
                  </a:lnTo>
                  <a:lnTo>
                    <a:pt x="35" y="12"/>
                  </a:lnTo>
                  <a:lnTo>
                    <a:pt x="35" y="12"/>
                  </a:lnTo>
                  <a:lnTo>
                    <a:pt x="35" y="13"/>
                  </a:lnTo>
                  <a:lnTo>
                    <a:pt x="35" y="13"/>
                  </a:lnTo>
                  <a:lnTo>
                    <a:pt x="35" y="13"/>
                  </a:lnTo>
                  <a:lnTo>
                    <a:pt x="35" y="14"/>
                  </a:lnTo>
                  <a:lnTo>
                    <a:pt x="35" y="1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35" name="Freeform 1101"/>
            <p:cNvSpPr>
              <a:spLocks/>
            </p:cNvSpPr>
            <p:nvPr/>
          </p:nvSpPr>
          <p:spPr bwMode="auto">
            <a:xfrm>
              <a:off x="1410" y="3226"/>
              <a:ext cx="218" cy="45"/>
            </a:xfrm>
            <a:custGeom>
              <a:avLst/>
              <a:gdLst>
                <a:gd name="T0" fmla="*/ 1 w 218"/>
                <a:gd name="T1" fmla="*/ 10 h 45"/>
                <a:gd name="T2" fmla="*/ 3 w 218"/>
                <a:gd name="T3" fmla="*/ 13 h 45"/>
                <a:gd name="T4" fmla="*/ 5 w 218"/>
                <a:gd name="T5" fmla="*/ 15 h 45"/>
                <a:gd name="T6" fmla="*/ 7 w 218"/>
                <a:gd name="T7" fmla="*/ 17 h 45"/>
                <a:gd name="T8" fmla="*/ 9 w 218"/>
                <a:gd name="T9" fmla="*/ 19 h 45"/>
                <a:gd name="T10" fmla="*/ 11 w 218"/>
                <a:gd name="T11" fmla="*/ 22 h 45"/>
                <a:gd name="T12" fmla="*/ 14 w 218"/>
                <a:gd name="T13" fmla="*/ 24 h 45"/>
                <a:gd name="T14" fmla="*/ 16 w 218"/>
                <a:gd name="T15" fmla="*/ 26 h 45"/>
                <a:gd name="T16" fmla="*/ 18 w 218"/>
                <a:gd name="T17" fmla="*/ 28 h 45"/>
                <a:gd name="T18" fmla="*/ 21 w 218"/>
                <a:gd name="T19" fmla="*/ 30 h 45"/>
                <a:gd name="T20" fmla="*/ 23 w 218"/>
                <a:gd name="T21" fmla="*/ 33 h 45"/>
                <a:gd name="T22" fmla="*/ 25 w 218"/>
                <a:gd name="T23" fmla="*/ 35 h 45"/>
                <a:gd name="T24" fmla="*/ 28 w 218"/>
                <a:gd name="T25" fmla="*/ 37 h 45"/>
                <a:gd name="T26" fmla="*/ 30 w 218"/>
                <a:gd name="T27" fmla="*/ 39 h 45"/>
                <a:gd name="T28" fmla="*/ 32 w 218"/>
                <a:gd name="T29" fmla="*/ 41 h 45"/>
                <a:gd name="T30" fmla="*/ 34 w 218"/>
                <a:gd name="T31" fmla="*/ 44 h 45"/>
                <a:gd name="T32" fmla="*/ 218 w 218"/>
                <a:gd name="T33" fmla="*/ 36 h 45"/>
                <a:gd name="T34" fmla="*/ 216 w 218"/>
                <a:gd name="T35" fmla="*/ 34 h 45"/>
                <a:gd name="T36" fmla="*/ 214 w 218"/>
                <a:gd name="T37" fmla="*/ 31 h 45"/>
                <a:gd name="T38" fmla="*/ 211 w 218"/>
                <a:gd name="T39" fmla="*/ 29 h 45"/>
                <a:gd name="T40" fmla="*/ 209 w 218"/>
                <a:gd name="T41" fmla="*/ 27 h 45"/>
                <a:gd name="T42" fmla="*/ 207 w 218"/>
                <a:gd name="T43" fmla="*/ 25 h 45"/>
                <a:gd name="T44" fmla="*/ 205 w 218"/>
                <a:gd name="T45" fmla="*/ 22 h 45"/>
                <a:gd name="T46" fmla="*/ 202 w 218"/>
                <a:gd name="T47" fmla="*/ 20 h 45"/>
                <a:gd name="T48" fmla="*/ 200 w 218"/>
                <a:gd name="T49" fmla="*/ 18 h 45"/>
                <a:gd name="T50" fmla="*/ 198 w 218"/>
                <a:gd name="T51" fmla="*/ 16 h 45"/>
                <a:gd name="T52" fmla="*/ 195 w 218"/>
                <a:gd name="T53" fmla="*/ 14 h 45"/>
                <a:gd name="T54" fmla="*/ 193 w 218"/>
                <a:gd name="T55" fmla="*/ 11 h 45"/>
                <a:gd name="T56" fmla="*/ 191 w 218"/>
                <a:gd name="T57" fmla="*/ 9 h 45"/>
                <a:gd name="T58" fmla="*/ 189 w 218"/>
                <a:gd name="T59" fmla="*/ 7 h 45"/>
                <a:gd name="T60" fmla="*/ 186 w 218"/>
                <a:gd name="T61" fmla="*/ 5 h 45"/>
                <a:gd name="T62" fmla="*/ 184 w 218"/>
                <a:gd name="T63" fmla="*/ 3 h 45"/>
                <a:gd name="T64" fmla="*/ 182 w 218"/>
                <a:gd name="T65" fmla="*/ 0 h 45"/>
                <a:gd name="T66" fmla="*/ 0 w 218"/>
                <a:gd name="T67"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8" h="45">
                  <a:moveTo>
                    <a:pt x="0" y="9"/>
                  </a:moveTo>
                  <a:lnTo>
                    <a:pt x="1" y="10"/>
                  </a:lnTo>
                  <a:lnTo>
                    <a:pt x="2" y="12"/>
                  </a:lnTo>
                  <a:lnTo>
                    <a:pt x="3" y="13"/>
                  </a:lnTo>
                  <a:lnTo>
                    <a:pt x="4" y="14"/>
                  </a:lnTo>
                  <a:lnTo>
                    <a:pt x="5" y="15"/>
                  </a:lnTo>
                  <a:lnTo>
                    <a:pt x="6" y="16"/>
                  </a:lnTo>
                  <a:lnTo>
                    <a:pt x="7" y="17"/>
                  </a:lnTo>
                  <a:lnTo>
                    <a:pt x="8" y="18"/>
                  </a:lnTo>
                  <a:lnTo>
                    <a:pt x="9" y="19"/>
                  </a:lnTo>
                  <a:lnTo>
                    <a:pt x="10" y="21"/>
                  </a:lnTo>
                  <a:lnTo>
                    <a:pt x="11" y="22"/>
                  </a:lnTo>
                  <a:lnTo>
                    <a:pt x="12" y="23"/>
                  </a:lnTo>
                  <a:lnTo>
                    <a:pt x="14" y="24"/>
                  </a:lnTo>
                  <a:lnTo>
                    <a:pt x="15" y="25"/>
                  </a:lnTo>
                  <a:lnTo>
                    <a:pt x="16" y="26"/>
                  </a:lnTo>
                  <a:lnTo>
                    <a:pt x="17" y="27"/>
                  </a:lnTo>
                  <a:lnTo>
                    <a:pt x="18" y="28"/>
                  </a:lnTo>
                  <a:lnTo>
                    <a:pt x="19" y="29"/>
                  </a:lnTo>
                  <a:lnTo>
                    <a:pt x="21" y="30"/>
                  </a:lnTo>
                  <a:lnTo>
                    <a:pt x="22" y="31"/>
                  </a:lnTo>
                  <a:lnTo>
                    <a:pt x="23" y="33"/>
                  </a:lnTo>
                  <a:lnTo>
                    <a:pt x="24" y="34"/>
                  </a:lnTo>
                  <a:lnTo>
                    <a:pt x="25" y="35"/>
                  </a:lnTo>
                  <a:lnTo>
                    <a:pt x="26" y="36"/>
                  </a:lnTo>
                  <a:lnTo>
                    <a:pt x="28" y="37"/>
                  </a:lnTo>
                  <a:lnTo>
                    <a:pt x="29" y="38"/>
                  </a:lnTo>
                  <a:lnTo>
                    <a:pt x="30" y="39"/>
                  </a:lnTo>
                  <a:lnTo>
                    <a:pt x="31" y="40"/>
                  </a:lnTo>
                  <a:lnTo>
                    <a:pt x="32" y="41"/>
                  </a:lnTo>
                  <a:lnTo>
                    <a:pt x="33" y="42"/>
                  </a:lnTo>
                  <a:lnTo>
                    <a:pt x="34" y="44"/>
                  </a:lnTo>
                  <a:lnTo>
                    <a:pt x="36" y="45"/>
                  </a:lnTo>
                  <a:lnTo>
                    <a:pt x="218" y="36"/>
                  </a:lnTo>
                  <a:lnTo>
                    <a:pt x="217" y="35"/>
                  </a:lnTo>
                  <a:lnTo>
                    <a:pt x="216" y="34"/>
                  </a:lnTo>
                  <a:lnTo>
                    <a:pt x="215" y="32"/>
                  </a:lnTo>
                  <a:lnTo>
                    <a:pt x="214" y="31"/>
                  </a:lnTo>
                  <a:lnTo>
                    <a:pt x="213" y="30"/>
                  </a:lnTo>
                  <a:lnTo>
                    <a:pt x="211" y="29"/>
                  </a:lnTo>
                  <a:lnTo>
                    <a:pt x="210" y="28"/>
                  </a:lnTo>
                  <a:lnTo>
                    <a:pt x="209" y="27"/>
                  </a:lnTo>
                  <a:lnTo>
                    <a:pt x="208" y="26"/>
                  </a:lnTo>
                  <a:lnTo>
                    <a:pt x="207" y="25"/>
                  </a:lnTo>
                  <a:lnTo>
                    <a:pt x="206" y="23"/>
                  </a:lnTo>
                  <a:lnTo>
                    <a:pt x="205" y="22"/>
                  </a:lnTo>
                  <a:lnTo>
                    <a:pt x="203" y="21"/>
                  </a:lnTo>
                  <a:lnTo>
                    <a:pt x="202" y="20"/>
                  </a:lnTo>
                  <a:lnTo>
                    <a:pt x="201" y="19"/>
                  </a:lnTo>
                  <a:lnTo>
                    <a:pt x="200" y="18"/>
                  </a:lnTo>
                  <a:lnTo>
                    <a:pt x="199" y="17"/>
                  </a:lnTo>
                  <a:lnTo>
                    <a:pt x="198" y="16"/>
                  </a:lnTo>
                  <a:lnTo>
                    <a:pt x="197" y="14"/>
                  </a:lnTo>
                  <a:lnTo>
                    <a:pt x="195" y="14"/>
                  </a:lnTo>
                  <a:lnTo>
                    <a:pt x="194" y="12"/>
                  </a:lnTo>
                  <a:lnTo>
                    <a:pt x="193" y="11"/>
                  </a:lnTo>
                  <a:lnTo>
                    <a:pt x="192" y="10"/>
                  </a:lnTo>
                  <a:lnTo>
                    <a:pt x="191" y="9"/>
                  </a:lnTo>
                  <a:lnTo>
                    <a:pt x="190" y="8"/>
                  </a:lnTo>
                  <a:lnTo>
                    <a:pt x="189" y="7"/>
                  </a:lnTo>
                  <a:lnTo>
                    <a:pt x="187" y="6"/>
                  </a:lnTo>
                  <a:lnTo>
                    <a:pt x="186" y="5"/>
                  </a:lnTo>
                  <a:lnTo>
                    <a:pt x="185" y="4"/>
                  </a:lnTo>
                  <a:lnTo>
                    <a:pt x="184" y="3"/>
                  </a:lnTo>
                  <a:lnTo>
                    <a:pt x="183" y="2"/>
                  </a:lnTo>
                  <a:lnTo>
                    <a:pt x="182" y="0"/>
                  </a:lnTo>
                  <a:lnTo>
                    <a:pt x="18" y="8"/>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36" name="Freeform 1102"/>
            <p:cNvSpPr>
              <a:spLocks/>
            </p:cNvSpPr>
            <p:nvPr/>
          </p:nvSpPr>
          <p:spPr bwMode="auto">
            <a:xfrm>
              <a:off x="1410" y="3226"/>
              <a:ext cx="218" cy="45"/>
            </a:xfrm>
            <a:custGeom>
              <a:avLst/>
              <a:gdLst>
                <a:gd name="T0" fmla="*/ 1 w 218"/>
                <a:gd name="T1" fmla="*/ 10 h 45"/>
                <a:gd name="T2" fmla="*/ 3 w 218"/>
                <a:gd name="T3" fmla="*/ 13 h 45"/>
                <a:gd name="T4" fmla="*/ 5 w 218"/>
                <a:gd name="T5" fmla="*/ 15 h 45"/>
                <a:gd name="T6" fmla="*/ 7 w 218"/>
                <a:gd name="T7" fmla="*/ 17 h 45"/>
                <a:gd name="T8" fmla="*/ 9 w 218"/>
                <a:gd name="T9" fmla="*/ 19 h 45"/>
                <a:gd name="T10" fmla="*/ 11 w 218"/>
                <a:gd name="T11" fmla="*/ 22 h 45"/>
                <a:gd name="T12" fmla="*/ 14 w 218"/>
                <a:gd name="T13" fmla="*/ 24 h 45"/>
                <a:gd name="T14" fmla="*/ 16 w 218"/>
                <a:gd name="T15" fmla="*/ 26 h 45"/>
                <a:gd name="T16" fmla="*/ 18 w 218"/>
                <a:gd name="T17" fmla="*/ 28 h 45"/>
                <a:gd name="T18" fmla="*/ 21 w 218"/>
                <a:gd name="T19" fmla="*/ 30 h 45"/>
                <a:gd name="T20" fmla="*/ 23 w 218"/>
                <a:gd name="T21" fmla="*/ 33 h 45"/>
                <a:gd name="T22" fmla="*/ 25 w 218"/>
                <a:gd name="T23" fmla="*/ 35 h 45"/>
                <a:gd name="T24" fmla="*/ 28 w 218"/>
                <a:gd name="T25" fmla="*/ 37 h 45"/>
                <a:gd name="T26" fmla="*/ 30 w 218"/>
                <a:gd name="T27" fmla="*/ 39 h 45"/>
                <a:gd name="T28" fmla="*/ 32 w 218"/>
                <a:gd name="T29" fmla="*/ 41 h 45"/>
                <a:gd name="T30" fmla="*/ 34 w 218"/>
                <a:gd name="T31" fmla="*/ 44 h 45"/>
                <a:gd name="T32" fmla="*/ 218 w 218"/>
                <a:gd name="T33" fmla="*/ 36 h 45"/>
                <a:gd name="T34" fmla="*/ 216 w 218"/>
                <a:gd name="T35" fmla="*/ 34 h 45"/>
                <a:gd name="T36" fmla="*/ 214 w 218"/>
                <a:gd name="T37" fmla="*/ 31 h 45"/>
                <a:gd name="T38" fmla="*/ 211 w 218"/>
                <a:gd name="T39" fmla="*/ 29 h 45"/>
                <a:gd name="T40" fmla="*/ 209 w 218"/>
                <a:gd name="T41" fmla="*/ 27 h 45"/>
                <a:gd name="T42" fmla="*/ 207 w 218"/>
                <a:gd name="T43" fmla="*/ 25 h 45"/>
                <a:gd name="T44" fmla="*/ 205 w 218"/>
                <a:gd name="T45" fmla="*/ 22 h 45"/>
                <a:gd name="T46" fmla="*/ 202 w 218"/>
                <a:gd name="T47" fmla="*/ 20 h 45"/>
                <a:gd name="T48" fmla="*/ 200 w 218"/>
                <a:gd name="T49" fmla="*/ 18 h 45"/>
                <a:gd name="T50" fmla="*/ 198 w 218"/>
                <a:gd name="T51" fmla="*/ 16 h 45"/>
                <a:gd name="T52" fmla="*/ 195 w 218"/>
                <a:gd name="T53" fmla="*/ 14 h 45"/>
                <a:gd name="T54" fmla="*/ 193 w 218"/>
                <a:gd name="T55" fmla="*/ 11 h 45"/>
                <a:gd name="T56" fmla="*/ 191 w 218"/>
                <a:gd name="T57" fmla="*/ 9 h 45"/>
                <a:gd name="T58" fmla="*/ 189 w 218"/>
                <a:gd name="T59" fmla="*/ 7 h 45"/>
                <a:gd name="T60" fmla="*/ 186 w 218"/>
                <a:gd name="T61" fmla="*/ 5 h 45"/>
                <a:gd name="T62" fmla="*/ 184 w 218"/>
                <a:gd name="T63" fmla="*/ 3 h 45"/>
                <a:gd name="T64" fmla="*/ 182 w 218"/>
                <a:gd name="T65" fmla="*/ 0 h 45"/>
                <a:gd name="T66" fmla="*/ 0 w 218"/>
                <a:gd name="T67"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8" h="45">
                  <a:moveTo>
                    <a:pt x="0" y="9"/>
                  </a:moveTo>
                  <a:lnTo>
                    <a:pt x="1" y="10"/>
                  </a:lnTo>
                  <a:lnTo>
                    <a:pt x="2" y="12"/>
                  </a:lnTo>
                  <a:lnTo>
                    <a:pt x="3" y="13"/>
                  </a:lnTo>
                  <a:lnTo>
                    <a:pt x="4" y="14"/>
                  </a:lnTo>
                  <a:lnTo>
                    <a:pt x="5" y="15"/>
                  </a:lnTo>
                  <a:lnTo>
                    <a:pt x="6" y="16"/>
                  </a:lnTo>
                  <a:lnTo>
                    <a:pt x="7" y="17"/>
                  </a:lnTo>
                  <a:lnTo>
                    <a:pt x="8" y="18"/>
                  </a:lnTo>
                  <a:lnTo>
                    <a:pt x="9" y="19"/>
                  </a:lnTo>
                  <a:lnTo>
                    <a:pt x="10" y="21"/>
                  </a:lnTo>
                  <a:lnTo>
                    <a:pt x="11" y="22"/>
                  </a:lnTo>
                  <a:lnTo>
                    <a:pt x="12" y="23"/>
                  </a:lnTo>
                  <a:lnTo>
                    <a:pt x="14" y="24"/>
                  </a:lnTo>
                  <a:lnTo>
                    <a:pt x="15" y="25"/>
                  </a:lnTo>
                  <a:lnTo>
                    <a:pt x="16" y="26"/>
                  </a:lnTo>
                  <a:lnTo>
                    <a:pt x="17" y="27"/>
                  </a:lnTo>
                  <a:lnTo>
                    <a:pt x="18" y="28"/>
                  </a:lnTo>
                  <a:lnTo>
                    <a:pt x="19" y="29"/>
                  </a:lnTo>
                  <a:lnTo>
                    <a:pt x="21" y="30"/>
                  </a:lnTo>
                  <a:lnTo>
                    <a:pt x="22" y="31"/>
                  </a:lnTo>
                  <a:lnTo>
                    <a:pt x="23" y="33"/>
                  </a:lnTo>
                  <a:lnTo>
                    <a:pt x="24" y="34"/>
                  </a:lnTo>
                  <a:lnTo>
                    <a:pt x="25" y="35"/>
                  </a:lnTo>
                  <a:lnTo>
                    <a:pt x="26" y="36"/>
                  </a:lnTo>
                  <a:lnTo>
                    <a:pt x="28" y="37"/>
                  </a:lnTo>
                  <a:lnTo>
                    <a:pt x="29" y="38"/>
                  </a:lnTo>
                  <a:lnTo>
                    <a:pt x="30" y="39"/>
                  </a:lnTo>
                  <a:lnTo>
                    <a:pt x="31" y="40"/>
                  </a:lnTo>
                  <a:lnTo>
                    <a:pt x="32" y="41"/>
                  </a:lnTo>
                  <a:lnTo>
                    <a:pt x="33" y="42"/>
                  </a:lnTo>
                  <a:lnTo>
                    <a:pt x="34" y="44"/>
                  </a:lnTo>
                  <a:lnTo>
                    <a:pt x="36" y="45"/>
                  </a:lnTo>
                  <a:lnTo>
                    <a:pt x="218" y="36"/>
                  </a:lnTo>
                  <a:lnTo>
                    <a:pt x="217" y="35"/>
                  </a:lnTo>
                  <a:lnTo>
                    <a:pt x="216" y="34"/>
                  </a:lnTo>
                  <a:lnTo>
                    <a:pt x="215" y="32"/>
                  </a:lnTo>
                  <a:lnTo>
                    <a:pt x="214" y="31"/>
                  </a:lnTo>
                  <a:lnTo>
                    <a:pt x="213" y="30"/>
                  </a:lnTo>
                  <a:lnTo>
                    <a:pt x="211" y="29"/>
                  </a:lnTo>
                  <a:lnTo>
                    <a:pt x="210" y="28"/>
                  </a:lnTo>
                  <a:lnTo>
                    <a:pt x="209" y="27"/>
                  </a:lnTo>
                  <a:lnTo>
                    <a:pt x="208" y="26"/>
                  </a:lnTo>
                  <a:lnTo>
                    <a:pt x="207" y="25"/>
                  </a:lnTo>
                  <a:lnTo>
                    <a:pt x="206" y="23"/>
                  </a:lnTo>
                  <a:lnTo>
                    <a:pt x="205" y="22"/>
                  </a:lnTo>
                  <a:lnTo>
                    <a:pt x="203" y="21"/>
                  </a:lnTo>
                  <a:lnTo>
                    <a:pt x="202" y="20"/>
                  </a:lnTo>
                  <a:lnTo>
                    <a:pt x="201" y="19"/>
                  </a:lnTo>
                  <a:lnTo>
                    <a:pt x="200" y="18"/>
                  </a:lnTo>
                  <a:lnTo>
                    <a:pt x="199" y="17"/>
                  </a:lnTo>
                  <a:lnTo>
                    <a:pt x="198" y="16"/>
                  </a:lnTo>
                  <a:lnTo>
                    <a:pt x="197" y="14"/>
                  </a:lnTo>
                  <a:lnTo>
                    <a:pt x="195" y="14"/>
                  </a:lnTo>
                  <a:lnTo>
                    <a:pt x="194" y="12"/>
                  </a:lnTo>
                  <a:lnTo>
                    <a:pt x="193" y="11"/>
                  </a:lnTo>
                  <a:lnTo>
                    <a:pt x="192" y="10"/>
                  </a:lnTo>
                  <a:lnTo>
                    <a:pt x="191" y="9"/>
                  </a:lnTo>
                  <a:lnTo>
                    <a:pt x="190" y="8"/>
                  </a:lnTo>
                  <a:lnTo>
                    <a:pt x="189" y="7"/>
                  </a:lnTo>
                  <a:lnTo>
                    <a:pt x="187" y="6"/>
                  </a:lnTo>
                  <a:lnTo>
                    <a:pt x="186" y="5"/>
                  </a:lnTo>
                  <a:lnTo>
                    <a:pt x="185" y="4"/>
                  </a:lnTo>
                  <a:lnTo>
                    <a:pt x="184" y="3"/>
                  </a:lnTo>
                  <a:lnTo>
                    <a:pt x="183" y="2"/>
                  </a:lnTo>
                  <a:lnTo>
                    <a:pt x="182" y="0"/>
                  </a:lnTo>
                  <a:lnTo>
                    <a:pt x="18" y="8"/>
                  </a:lnTo>
                  <a:lnTo>
                    <a:pt x="0" y="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37" name="Freeform 1103"/>
            <p:cNvSpPr>
              <a:spLocks/>
            </p:cNvSpPr>
            <p:nvPr/>
          </p:nvSpPr>
          <p:spPr bwMode="auto">
            <a:xfrm>
              <a:off x="1406" y="3237"/>
              <a:ext cx="39" cy="110"/>
            </a:xfrm>
            <a:custGeom>
              <a:avLst/>
              <a:gdLst>
                <a:gd name="T0" fmla="*/ 37 w 39"/>
                <a:gd name="T1" fmla="*/ 110 h 110"/>
                <a:gd name="T2" fmla="*/ 39 w 39"/>
                <a:gd name="T3" fmla="*/ 37 h 110"/>
                <a:gd name="T4" fmla="*/ 37 w 39"/>
                <a:gd name="T5" fmla="*/ 34 h 110"/>
                <a:gd name="T6" fmla="*/ 2 w 39"/>
                <a:gd name="T7" fmla="*/ 0 h 110"/>
                <a:gd name="T8" fmla="*/ 0 w 39"/>
                <a:gd name="T9" fmla="*/ 76 h 110"/>
                <a:gd name="T10" fmla="*/ 37 w 39"/>
                <a:gd name="T11" fmla="*/ 110 h 110"/>
              </a:gdLst>
              <a:ahLst/>
              <a:cxnLst>
                <a:cxn ang="0">
                  <a:pos x="T0" y="T1"/>
                </a:cxn>
                <a:cxn ang="0">
                  <a:pos x="T2" y="T3"/>
                </a:cxn>
                <a:cxn ang="0">
                  <a:pos x="T4" y="T5"/>
                </a:cxn>
                <a:cxn ang="0">
                  <a:pos x="T6" y="T7"/>
                </a:cxn>
                <a:cxn ang="0">
                  <a:pos x="T8" y="T9"/>
                </a:cxn>
                <a:cxn ang="0">
                  <a:pos x="T10" y="T11"/>
                </a:cxn>
              </a:cxnLst>
              <a:rect l="0" t="0" r="r" b="b"/>
              <a:pathLst>
                <a:path w="39" h="110">
                  <a:moveTo>
                    <a:pt x="37" y="110"/>
                  </a:moveTo>
                  <a:lnTo>
                    <a:pt x="39" y="37"/>
                  </a:lnTo>
                  <a:lnTo>
                    <a:pt x="37" y="34"/>
                  </a:lnTo>
                  <a:lnTo>
                    <a:pt x="2" y="0"/>
                  </a:lnTo>
                  <a:lnTo>
                    <a:pt x="0" y="76"/>
                  </a:lnTo>
                  <a:lnTo>
                    <a:pt x="37" y="110"/>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38" name="Freeform 1104"/>
            <p:cNvSpPr>
              <a:spLocks/>
            </p:cNvSpPr>
            <p:nvPr/>
          </p:nvSpPr>
          <p:spPr bwMode="auto">
            <a:xfrm>
              <a:off x="1406" y="3237"/>
              <a:ext cx="39" cy="110"/>
            </a:xfrm>
            <a:custGeom>
              <a:avLst/>
              <a:gdLst>
                <a:gd name="T0" fmla="*/ 37 w 39"/>
                <a:gd name="T1" fmla="*/ 110 h 110"/>
                <a:gd name="T2" fmla="*/ 39 w 39"/>
                <a:gd name="T3" fmla="*/ 37 h 110"/>
                <a:gd name="T4" fmla="*/ 37 w 39"/>
                <a:gd name="T5" fmla="*/ 34 h 110"/>
                <a:gd name="T6" fmla="*/ 2 w 39"/>
                <a:gd name="T7" fmla="*/ 0 h 110"/>
                <a:gd name="T8" fmla="*/ 0 w 39"/>
                <a:gd name="T9" fmla="*/ 76 h 110"/>
                <a:gd name="T10" fmla="*/ 37 w 39"/>
                <a:gd name="T11" fmla="*/ 110 h 110"/>
              </a:gdLst>
              <a:ahLst/>
              <a:cxnLst>
                <a:cxn ang="0">
                  <a:pos x="T0" y="T1"/>
                </a:cxn>
                <a:cxn ang="0">
                  <a:pos x="T2" y="T3"/>
                </a:cxn>
                <a:cxn ang="0">
                  <a:pos x="T4" y="T5"/>
                </a:cxn>
                <a:cxn ang="0">
                  <a:pos x="T6" y="T7"/>
                </a:cxn>
                <a:cxn ang="0">
                  <a:pos x="T8" y="T9"/>
                </a:cxn>
                <a:cxn ang="0">
                  <a:pos x="T10" y="T11"/>
                </a:cxn>
              </a:cxnLst>
              <a:rect l="0" t="0" r="r" b="b"/>
              <a:pathLst>
                <a:path w="39" h="110">
                  <a:moveTo>
                    <a:pt x="37" y="110"/>
                  </a:moveTo>
                  <a:lnTo>
                    <a:pt x="39" y="37"/>
                  </a:lnTo>
                  <a:lnTo>
                    <a:pt x="37" y="34"/>
                  </a:lnTo>
                  <a:lnTo>
                    <a:pt x="2" y="0"/>
                  </a:lnTo>
                  <a:lnTo>
                    <a:pt x="0" y="76"/>
                  </a:lnTo>
                  <a:lnTo>
                    <a:pt x="37" y="11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39" name="Freeform 1105"/>
            <p:cNvSpPr>
              <a:spLocks/>
            </p:cNvSpPr>
            <p:nvPr/>
          </p:nvSpPr>
          <p:spPr bwMode="auto">
            <a:xfrm>
              <a:off x="1390" y="3271"/>
              <a:ext cx="15" cy="14"/>
            </a:xfrm>
            <a:custGeom>
              <a:avLst/>
              <a:gdLst>
                <a:gd name="T0" fmla="*/ 15 w 15"/>
                <a:gd name="T1" fmla="*/ 14 h 14"/>
                <a:gd name="T2" fmla="*/ 15 w 15"/>
                <a:gd name="T3" fmla="*/ 0 h 14"/>
                <a:gd name="T4" fmla="*/ 15 w 15"/>
                <a:gd name="T5" fmla="*/ 0 h 14"/>
                <a:gd name="T6" fmla="*/ 14 w 15"/>
                <a:gd name="T7" fmla="*/ 0 h 14"/>
                <a:gd name="T8" fmla="*/ 14 w 15"/>
                <a:gd name="T9" fmla="*/ 0 h 14"/>
                <a:gd name="T10" fmla="*/ 13 w 15"/>
                <a:gd name="T11" fmla="*/ 0 h 14"/>
                <a:gd name="T12" fmla="*/ 13 w 15"/>
                <a:gd name="T13" fmla="*/ 0 h 14"/>
                <a:gd name="T14" fmla="*/ 13 w 15"/>
                <a:gd name="T15" fmla="*/ 0 h 14"/>
                <a:gd name="T16" fmla="*/ 12 w 15"/>
                <a:gd name="T17" fmla="*/ 0 h 14"/>
                <a:gd name="T18" fmla="*/ 12 w 15"/>
                <a:gd name="T19" fmla="*/ 0 h 14"/>
                <a:gd name="T20" fmla="*/ 11 w 15"/>
                <a:gd name="T21" fmla="*/ 0 h 14"/>
                <a:gd name="T22" fmla="*/ 11 w 15"/>
                <a:gd name="T23" fmla="*/ 0 h 14"/>
                <a:gd name="T24" fmla="*/ 10 w 15"/>
                <a:gd name="T25" fmla="*/ 0 h 14"/>
                <a:gd name="T26" fmla="*/ 10 w 15"/>
                <a:gd name="T27" fmla="*/ 0 h 14"/>
                <a:gd name="T28" fmla="*/ 9 w 15"/>
                <a:gd name="T29" fmla="*/ 0 h 14"/>
                <a:gd name="T30" fmla="*/ 9 w 15"/>
                <a:gd name="T31" fmla="*/ 0 h 14"/>
                <a:gd name="T32" fmla="*/ 8 w 15"/>
                <a:gd name="T33" fmla="*/ 0 h 14"/>
                <a:gd name="T34" fmla="*/ 8 w 15"/>
                <a:gd name="T35" fmla="*/ 0 h 14"/>
                <a:gd name="T36" fmla="*/ 7 w 15"/>
                <a:gd name="T37" fmla="*/ 0 h 14"/>
                <a:gd name="T38" fmla="*/ 7 w 15"/>
                <a:gd name="T39" fmla="*/ 0 h 14"/>
                <a:gd name="T40" fmla="*/ 6 w 15"/>
                <a:gd name="T41" fmla="*/ 0 h 14"/>
                <a:gd name="T42" fmla="*/ 6 w 15"/>
                <a:gd name="T43" fmla="*/ 0 h 14"/>
                <a:gd name="T44" fmla="*/ 5 w 15"/>
                <a:gd name="T45" fmla="*/ 0 h 14"/>
                <a:gd name="T46" fmla="*/ 5 w 15"/>
                <a:gd name="T47" fmla="*/ 0 h 14"/>
                <a:gd name="T48" fmla="*/ 4 w 15"/>
                <a:gd name="T49" fmla="*/ 0 h 14"/>
                <a:gd name="T50" fmla="*/ 4 w 15"/>
                <a:gd name="T51" fmla="*/ 0 h 14"/>
                <a:gd name="T52" fmla="*/ 3 w 15"/>
                <a:gd name="T53" fmla="*/ 0 h 14"/>
                <a:gd name="T54" fmla="*/ 3 w 15"/>
                <a:gd name="T55" fmla="*/ 0 h 14"/>
                <a:gd name="T56" fmla="*/ 2 w 15"/>
                <a:gd name="T57" fmla="*/ 0 h 14"/>
                <a:gd name="T58" fmla="*/ 2 w 15"/>
                <a:gd name="T59" fmla="*/ 0 h 14"/>
                <a:gd name="T60" fmla="*/ 2 w 15"/>
                <a:gd name="T61" fmla="*/ 0 h 14"/>
                <a:gd name="T62" fmla="*/ 1 w 15"/>
                <a:gd name="T63" fmla="*/ 0 h 14"/>
                <a:gd name="T64" fmla="*/ 0 w 15"/>
                <a:gd name="T65" fmla="*/ 0 h 14"/>
                <a:gd name="T66" fmla="*/ 0 w 15"/>
                <a:gd name="T67" fmla="*/ 0 h 14"/>
                <a:gd name="T68" fmla="*/ 15 w 15"/>
                <a:gd name="T6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 h="14">
                  <a:moveTo>
                    <a:pt x="15" y="14"/>
                  </a:moveTo>
                  <a:lnTo>
                    <a:pt x="15" y="0"/>
                  </a:lnTo>
                  <a:lnTo>
                    <a:pt x="15" y="0"/>
                  </a:lnTo>
                  <a:lnTo>
                    <a:pt x="14" y="0"/>
                  </a:lnTo>
                  <a:lnTo>
                    <a:pt x="14" y="0"/>
                  </a:lnTo>
                  <a:lnTo>
                    <a:pt x="13" y="0"/>
                  </a:lnTo>
                  <a:lnTo>
                    <a:pt x="13" y="0"/>
                  </a:lnTo>
                  <a:lnTo>
                    <a:pt x="13" y="0"/>
                  </a:lnTo>
                  <a:lnTo>
                    <a:pt x="12" y="0"/>
                  </a:lnTo>
                  <a:lnTo>
                    <a:pt x="12" y="0"/>
                  </a:lnTo>
                  <a:lnTo>
                    <a:pt x="11" y="0"/>
                  </a:lnTo>
                  <a:lnTo>
                    <a:pt x="11" y="0"/>
                  </a:lnTo>
                  <a:lnTo>
                    <a:pt x="10" y="0"/>
                  </a:lnTo>
                  <a:lnTo>
                    <a:pt x="10" y="0"/>
                  </a:lnTo>
                  <a:lnTo>
                    <a:pt x="9" y="0"/>
                  </a:lnTo>
                  <a:lnTo>
                    <a:pt x="9" y="0"/>
                  </a:lnTo>
                  <a:lnTo>
                    <a:pt x="8" y="0"/>
                  </a:lnTo>
                  <a:lnTo>
                    <a:pt x="8" y="0"/>
                  </a:lnTo>
                  <a:lnTo>
                    <a:pt x="7" y="0"/>
                  </a:lnTo>
                  <a:lnTo>
                    <a:pt x="7" y="0"/>
                  </a:lnTo>
                  <a:lnTo>
                    <a:pt x="6" y="0"/>
                  </a:lnTo>
                  <a:lnTo>
                    <a:pt x="6" y="0"/>
                  </a:lnTo>
                  <a:lnTo>
                    <a:pt x="5" y="0"/>
                  </a:lnTo>
                  <a:lnTo>
                    <a:pt x="5" y="0"/>
                  </a:lnTo>
                  <a:lnTo>
                    <a:pt x="4" y="0"/>
                  </a:lnTo>
                  <a:lnTo>
                    <a:pt x="4" y="0"/>
                  </a:lnTo>
                  <a:lnTo>
                    <a:pt x="3" y="0"/>
                  </a:lnTo>
                  <a:lnTo>
                    <a:pt x="3" y="0"/>
                  </a:lnTo>
                  <a:lnTo>
                    <a:pt x="2" y="0"/>
                  </a:lnTo>
                  <a:lnTo>
                    <a:pt x="2" y="0"/>
                  </a:lnTo>
                  <a:lnTo>
                    <a:pt x="2" y="0"/>
                  </a:lnTo>
                  <a:lnTo>
                    <a:pt x="1" y="0"/>
                  </a:lnTo>
                  <a:lnTo>
                    <a:pt x="0" y="0"/>
                  </a:lnTo>
                  <a:lnTo>
                    <a:pt x="0" y="0"/>
                  </a:lnTo>
                  <a:lnTo>
                    <a:pt x="1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40" name="Freeform 1106"/>
            <p:cNvSpPr>
              <a:spLocks/>
            </p:cNvSpPr>
            <p:nvPr/>
          </p:nvSpPr>
          <p:spPr bwMode="auto">
            <a:xfrm>
              <a:off x="1390" y="3271"/>
              <a:ext cx="15" cy="14"/>
            </a:xfrm>
            <a:custGeom>
              <a:avLst/>
              <a:gdLst>
                <a:gd name="T0" fmla="*/ 15 w 15"/>
                <a:gd name="T1" fmla="*/ 14 h 14"/>
                <a:gd name="T2" fmla="*/ 15 w 15"/>
                <a:gd name="T3" fmla="*/ 0 h 14"/>
                <a:gd name="T4" fmla="*/ 15 w 15"/>
                <a:gd name="T5" fmla="*/ 0 h 14"/>
                <a:gd name="T6" fmla="*/ 14 w 15"/>
                <a:gd name="T7" fmla="*/ 0 h 14"/>
                <a:gd name="T8" fmla="*/ 14 w 15"/>
                <a:gd name="T9" fmla="*/ 0 h 14"/>
                <a:gd name="T10" fmla="*/ 13 w 15"/>
                <a:gd name="T11" fmla="*/ 0 h 14"/>
                <a:gd name="T12" fmla="*/ 13 w 15"/>
                <a:gd name="T13" fmla="*/ 0 h 14"/>
                <a:gd name="T14" fmla="*/ 13 w 15"/>
                <a:gd name="T15" fmla="*/ 0 h 14"/>
                <a:gd name="T16" fmla="*/ 12 w 15"/>
                <a:gd name="T17" fmla="*/ 0 h 14"/>
                <a:gd name="T18" fmla="*/ 12 w 15"/>
                <a:gd name="T19" fmla="*/ 0 h 14"/>
                <a:gd name="T20" fmla="*/ 11 w 15"/>
                <a:gd name="T21" fmla="*/ 0 h 14"/>
                <a:gd name="T22" fmla="*/ 11 w 15"/>
                <a:gd name="T23" fmla="*/ 0 h 14"/>
                <a:gd name="T24" fmla="*/ 10 w 15"/>
                <a:gd name="T25" fmla="*/ 0 h 14"/>
                <a:gd name="T26" fmla="*/ 10 w 15"/>
                <a:gd name="T27" fmla="*/ 0 h 14"/>
                <a:gd name="T28" fmla="*/ 9 w 15"/>
                <a:gd name="T29" fmla="*/ 0 h 14"/>
                <a:gd name="T30" fmla="*/ 9 w 15"/>
                <a:gd name="T31" fmla="*/ 0 h 14"/>
                <a:gd name="T32" fmla="*/ 8 w 15"/>
                <a:gd name="T33" fmla="*/ 0 h 14"/>
                <a:gd name="T34" fmla="*/ 8 w 15"/>
                <a:gd name="T35" fmla="*/ 0 h 14"/>
                <a:gd name="T36" fmla="*/ 7 w 15"/>
                <a:gd name="T37" fmla="*/ 0 h 14"/>
                <a:gd name="T38" fmla="*/ 7 w 15"/>
                <a:gd name="T39" fmla="*/ 0 h 14"/>
                <a:gd name="T40" fmla="*/ 6 w 15"/>
                <a:gd name="T41" fmla="*/ 0 h 14"/>
                <a:gd name="T42" fmla="*/ 6 w 15"/>
                <a:gd name="T43" fmla="*/ 0 h 14"/>
                <a:gd name="T44" fmla="*/ 5 w 15"/>
                <a:gd name="T45" fmla="*/ 0 h 14"/>
                <a:gd name="T46" fmla="*/ 5 w 15"/>
                <a:gd name="T47" fmla="*/ 0 h 14"/>
                <a:gd name="T48" fmla="*/ 4 w 15"/>
                <a:gd name="T49" fmla="*/ 0 h 14"/>
                <a:gd name="T50" fmla="*/ 4 w 15"/>
                <a:gd name="T51" fmla="*/ 0 h 14"/>
                <a:gd name="T52" fmla="*/ 3 w 15"/>
                <a:gd name="T53" fmla="*/ 0 h 14"/>
                <a:gd name="T54" fmla="*/ 3 w 15"/>
                <a:gd name="T55" fmla="*/ 0 h 14"/>
                <a:gd name="T56" fmla="*/ 2 w 15"/>
                <a:gd name="T57" fmla="*/ 0 h 14"/>
                <a:gd name="T58" fmla="*/ 2 w 15"/>
                <a:gd name="T59" fmla="*/ 0 h 14"/>
                <a:gd name="T60" fmla="*/ 2 w 15"/>
                <a:gd name="T61" fmla="*/ 0 h 14"/>
                <a:gd name="T62" fmla="*/ 1 w 15"/>
                <a:gd name="T63" fmla="*/ 0 h 14"/>
                <a:gd name="T64" fmla="*/ 0 w 15"/>
                <a:gd name="T65" fmla="*/ 0 h 14"/>
                <a:gd name="T66" fmla="*/ 0 w 15"/>
                <a:gd name="T67" fmla="*/ 0 h 14"/>
                <a:gd name="T68" fmla="*/ 15 w 15"/>
                <a:gd name="T6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 h="14">
                  <a:moveTo>
                    <a:pt x="15" y="14"/>
                  </a:moveTo>
                  <a:lnTo>
                    <a:pt x="15" y="0"/>
                  </a:lnTo>
                  <a:lnTo>
                    <a:pt x="15" y="0"/>
                  </a:lnTo>
                  <a:lnTo>
                    <a:pt x="14" y="0"/>
                  </a:lnTo>
                  <a:lnTo>
                    <a:pt x="14" y="0"/>
                  </a:lnTo>
                  <a:lnTo>
                    <a:pt x="13" y="0"/>
                  </a:lnTo>
                  <a:lnTo>
                    <a:pt x="13" y="0"/>
                  </a:lnTo>
                  <a:lnTo>
                    <a:pt x="13" y="0"/>
                  </a:lnTo>
                  <a:lnTo>
                    <a:pt x="12" y="0"/>
                  </a:lnTo>
                  <a:lnTo>
                    <a:pt x="12" y="0"/>
                  </a:lnTo>
                  <a:lnTo>
                    <a:pt x="11" y="0"/>
                  </a:lnTo>
                  <a:lnTo>
                    <a:pt x="11" y="0"/>
                  </a:lnTo>
                  <a:lnTo>
                    <a:pt x="10" y="0"/>
                  </a:lnTo>
                  <a:lnTo>
                    <a:pt x="10" y="0"/>
                  </a:lnTo>
                  <a:lnTo>
                    <a:pt x="9" y="0"/>
                  </a:lnTo>
                  <a:lnTo>
                    <a:pt x="9" y="0"/>
                  </a:lnTo>
                  <a:lnTo>
                    <a:pt x="8" y="0"/>
                  </a:lnTo>
                  <a:lnTo>
                    <a:pt x="8" y="0"/>
                  </a:lnTo>
                  <a:lnTo>
                    <a:pt x="7" y="0"/>
                  </a:lnTo>
                  <a:lnTo>
                    <a:pt x="7" y="0"/>
                  </a:lnTo>
                  <a:lnTo>
                    <a:pt x="6" y="0"/>
                  </a:lnTo>
                  <a:lnTo>
                    <a:pt x="6" y="0"/>
                  </a:lnTo>
                  <a:lnTo>
                    <a:pt x="5" y="0"/>
                  </a:lnTo>
                  <a:lnTo>
                    <a:pt x="5" y="0"/>
                  </a:lnTo>
                  <a:lnTo>
                    <a:pt x="4" y="0"/>
                  </a:lnTo>
                  <a:lnTo>
                    <a:pt x="4" y="0"/>
                  </a:lnTo>
                  <a:lnTo>
                    <a:pt x="3" y="0"/>
                  </a:lnTo>
                  <a:lnTo>
                    <a:pt x="3" y="0"/>
                  </a:lnTo>
                  <a:lnTo>
                    <a:pt x="2" y="0"/>
                  </a:lnTo>
                  <a:lnTo>
                    <a:pt x="2" y="0"/>
                  </a:lnTo>
                  <a:lnTo>
                    <a:pt x="2" y="0"/>
                  </a:lnTo>
                  <a:lnTo>
                    <a:pt x="1" y="0"/>
                  </a:lnTo>
                  <a:lnTo>
                    <a:pt x="0" y="0"/>
                  </a:lnTo>
                  <a:lnTo>
                    <a:pt x="0" y="0"/>
                  </a:lnTo>
                  <a:lnTo>
                    <a:pt x="15" y="1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41" name="Freeform 1107"/>
            <p:cNvSpPr>
              <a:spLocks/>
            </p:cNvSpPr>
            <p:nvPr/>
          </p:nvSpPr>
          <p:spPr bwMode="auto">
            <a:xfrm>
              <a:off x="1414" y="3271"/>
              <a:ext cx="19" cy="40"/>
            </a:xfrm>
            <a:custGeom>
              <a:avLst/>
              <a:gdLst>
                <a:gd name="T0" fmla="*/ 0 w 19"/>
                <a:gd name="T1" fmla="*/ 25 h 40"/>
                <a:gd name="T2" fmla="*/ 1 w 19"/>
                <a:gd name="T3" fmla="*/ 25 h 40"/>
                <a:gd name="T4" fmla="*/ 2 w 19"/>
                <a:gd name="T5" fmla="*/ 25 h 40"/>
                <a:gd name="T6" fmla="*/ 2 w 19"/>
                <a:gd name="T7" fmla="*/ 26 h 40"/>
                <a:gd name="T8" fmla="*/ 3 w 19"/>
                <a:gd name="T9" fmla="*/ 27 h 40"/>
                <a:gd name="T10" fmla="*/ 4 w 19"/>
                <a:gd name="T11" fmla="*/ 27 h 40"/>
                <a:gd name="T12" fmla="*/ 4 w 19"/>
                <a:gd name="T13" fmla="*/ 27 h 40"/>
                <a:gd name="T14" fmla="*/ 5 w 19"/>
                <a:gd name="T15" fmla="*/ 28 h 40"/>
                <a:gd name="T16" fmla="*/ 5 w 19"/>
                <a:gd name="T17" fmla="*/ 29 h 40"/>
                <a:gd name="T18" fmla="*/ 6 w 19"/>
                <a:gd name="T19" fmla="*/ 29 h 40"/>
                <a:gd name="T20" fmla="*/ 6 w 19"/>
                <a:gd name="T21" fmla="*/ 29 h 40"/>
                <a:gd name="T22" fmla="*/ 7 w 19"/>
                <a:gd name="T23" fmla="*/ 30 h 40"/>
                <a:gd name="T24" fmla="*/ 7 w 19"/>
                <a:gd name="T25" fmla="*/ 31 h 40"/>
                <a:gd name="T26" fmla="*/ 8 w 19"/>
                <a:gd name="T27" fmla="*/ 31 h 40"/>
                <a:gd name="T28" fmla="*/ 8 w 19"/>
                <a:gd name="T29" fmla="*/ 32 h 40"/>
                <a:gd name="T30" fmla="*/ 9 w 19"/>
                <a:gd name="T31" fmla="*/ 32 h 40"/>
                <a:gd name="T32" fmla="*/ 10 w 19"/>
                <a:gd name="T33" fmla="*/ 33 h 40"/>
                <a:gd name="T34" fmla="*/ 10 w 19"/>
                <a:gd name="T35" fmla="*/ 33 h 40"/>
                <a:gd name="T36" fmla="*/ 11 w 19"/>
                <a:gd name="T37" fmla="*/ 34 h 40"/>
                <a:gd name="T38" fmla="*/ 12 w 19"/>
                <a:gd name="T39" fmla="*/ 34 h 40"/>
                <a:gd name="T40" fmla="*/ 12 w 19"/>
                <a:gd name="T41" fmla="*/ 35 h 40"/>
                <a:gd name="T42" fmla="*/ 13 w 19"/>
                <a:gd name="T43" fmla="*/ 35 h 40"/>
                <a:gd name="T44" fmla="*/ 13 w 19"/>
                <a:gd name="T45" fmla="*/ 36 h 40"/>
                <a:gd name="T46" fmla="*/ 14 w 19"/>
                <a:gd name="T47" fmla="*/ 36 h 40"/>
                <a:gd name="T48" fmla="*/ 14 w 19"/>
                <a:gd name="T49" fmla="*/ 37 h 40"/>
                <a:gd name="T50" fmla="*/ 15 w 19"/>
                <a:gd name="T51" fmla="*/ 37 h 40"/>
                <a:gd name="T52" fmla="*/ 15 w 19"/>
                <a:gd name="T53" fmla="*/ 38 h 40"/>
                <a:gd name="T54" fmla="*/ 16 w 19"/>
                <a:gd name="T55" fmla="*/ 38 h 40"/>
                <a:gd name="T56" fmla="*/ 16 w 19"/>
                <a:gd name="T57" fmla="*/ 39 h 40"/>
                <a:gd name="T58" fmla="*/ 17 w 19"/>
                <a:gd name="T59" fmla="*/ 39 h 40"/>
                <a:gd name="T60" fmla="*/ 18 w 19"/>
                <a:gd name="T61" fmla="*/ 40 h 40"/>
                <a:gd name="T62" fmla="*/ 18 w 19"/>
                <a:gd name="T63" fmla="*/ 40 h 40"/>
                <a:gd name="T64" fmla="*/ 19 w 19"/>
                <a:gd name="T65" fmla="*/ 40 h 40"/>
                <a:gd name="T66" fmla="*/ 19 w 19"/>
                <a:gd name="T67" fmla="*/ 17 h 40"/>
                <a:gd name="T68" fmla="*/ 1 w 19"/>
                <a:gd name="T69" fmla="*/ 0 h 40"/>
                <a:gd name="T70" fmla="*/ 0 w 19"/>
                <a:gd name="T71" fmla="*/ 1 h 40"/>
                <a:gd name="T72" fmla="*/ 0 w 19"/>
                <a:gd name="T73"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0">
                  <a:moveTo>
                    <a:pt x="0" y="25"/>
                  </a:moveTo>
                  <a:lnTo>
                    <a:pt x="1" y="25"/>
                  </a:lnTo>
                  <a:lnTo>
                    <a:pt x="2" y="25"/>
                  </a:lnTo>
                  <a:lnTo>
                    <a:pt x="2" y="26"/>
                  </a:lnTo>
                  <a:lnTo>
                    <a:pt x="3" y="27"/>
                  </a:lnTo>
                  <a:lnTo>
                    <a:pt x="4" y="27"/>
                  </a:lnTo>
                  <a:lnTo>
                    <a:pt x="4" y="27"/>
                  </a:lnTo>
                  <a:lnTo>
                    <a:pt x="5" y="28"/>
                  </a:lnTo>
                  <a:lnTo>
                    <a:pt x="5" y="29"/>
                  </a:lnTo>
                  <a:lnTo>
                    <a:pt x="6" y="29"/>
                  </a:lnTo>
                  <a:lnTo>
                    <a:pt x="6" y="29"/>
                  </a:lnTo>
                  <a:lnTo>
                    <a:pt x="7" y="30"/>
                  </a:lnTo>
                  <a:lnTo>
                    <a:pt x="7" y="31"/>
                  </a:lnTo>
                  <a:lnTo>
                    <a:pt x="8" y="31"/>
                  </a:lnTo>
                  <a:lnTo>
                    <a:pt x="8" y="32"/>
                  </a:lnTo>
                  <a:lnTo>
                    <a:pt x="9" y="32"/>
                  </a:lnTo>
                  <a:lnTo>
                    <a:pt x="10" y="33"/>
                  </a:lnTo>
                  <a:lnTo>
                    <a:pt x="10" y="33"/>
                  </a:lnTo>
                  <a:lnTo>
                    <a:pt x="11" y="34"/>
                  </a:lnTo>
                  <a:lnTo>
                    <a:pt x="12" y="34"/>
                  </a:lnTo>
                  <a:lnTo>
                    <a:pt x="12" y="35"/>
                  </a:lnTo>
                  <a:lnTo>
                    <a:pt x="13" y="35"/>
                  </a:lnTo>
                  <a:lnTo>
                    <a:pt x="13" y="36"/>
                  </a:lnTo>
                  <a:lnTo>
                    <a:pt x="14" y="36"/>
                  </a:lnTo>
                  <a:lnTo>
                    <a:pt x="14" y="37"/>
                  </a:lnTo>
                  <a:lnTo>
                    <a:pt x="15" y="37"/>
                  </a:lnTo>
                  <a:lnTo>
                    <a:pt x="15" y="38"/>
                  </a:lnTo>
                  <a:lnTo>
                    <a:pt x="16" y="38"/>
                  </a:lnTo>
                  <a:lnTo>
                    <a:pt x="16" y="39"/>
                  </a:lnTo>
                  <a:lnTo>
                    <a:pt x="17" y="39"/>
                  </a:lnTo>
                  <a:lnTo>
                    <a:pt x="18" y="40"/>
                  </a:lnTo>
                  <a:lnTo>
                    <a:pt x="18" y="40"/>
                  </a:lnTo>
                  <a:lnTo>
                    <a:pt x="19" y="40"/>
                  </a:lnTo>
                  <a:lnTo>
                    <a:pt x="19" y="17"/>
                  </a:lnTo>
                  <a:lnTo>
                    <a:pt x="1" y="0"/>
                  </a:lnTo>
                  <a:lnTo>
                    <a:pt x="0" y="1"/>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42" name="Freeform 1108"/>
            <p:cNvSpPr>
              <a:spLocks/>
            </p:cNvSpPr>
            <p:nvPr/>
          </p:nvSpPr>
          <p:spPr bwMode="auto">
            <a:xfrm>
              <a:off x="1414" y="3271"/>
              <a:ext cx="19" cy="40"/>
            </a:xfrm>
            <a:custGeom>
              <a:avLst/>
              <a:gdLst>
                <a:gd name="T0" fmla="*/ 0 w 19"/>
                <a:gd name="T1" fmla="*/ 25 h 40"/>
                <a:gd name="T2" fmla="*/ 1 w 19"/>
                <a:gd name="T3" fmla="*/ 25 h 40"/>
                <a:gd name="T4" fmla="*/ 2 w 19"/>
                <a:gd name="T5" fmla="*/ 25 h 40"/>
                <a:gd name="T6" fmla="*/ 2 w 19"/>
                <a:gd name="T7" fmla="*/ 26 h 40"/>
                <a:gd name="T8" fmla="*/ 3 w 19"/>
                <a:gd name="T9" fmla="*/ 27 h 40"/>
                <a:gd name="T10" fmla="*/ 4 w 19"/>
                <a:gd name="T11" fmla="*/ 27 h 40"/>
                <a:gd name="T12" fmla="*/ 4 w 19"/>
                <a:gd name="T13" fmla="*/ 27 h 40"/>
                <a:gd name="T14" fmla="*/ 5 w 19"/>
                <a:gd name="T15" fmla="*/ 28 h 40"/>
                <a:gd name="T16" fmla="*/ 5 w 19"/>
                <a:gd name="T17" fmla="*/ 29 h 40"/>
                <a:gd name="T18" fmla="*/ 6 w 19"/>
                <a:gd name="T19" fmla="*/ 29 h 40"/>
                <a:gd name="T20" fmla="*/ 6 w 19"/>
                <a:gd name="T21" fmla="*/ 29 h 40"/>
                <a:gd name="T22" fmla="*/ 7 w 19"/>
                <a:gd name="T23" fmla="*/ 30 h 40"/>
                <a:gd name="T24" fmla="*/ 7 w 19"/>
                <a:gd name="T25" fmla="*/ 31 h 40"/>
                <a:gd name="T26" fmla="*/ 8 w 19"/>
                <a:gd name="T27" fmla="*/ 31 h 40"/>
                <a:gd name="T28" fmla="*/ 8 w 19"/>
                <a:gd name="T29" fmla="*/ 32 h 40"/>
                <a:gd name="T30" fmla="*/ 9 w 19"/>
                <a:gd name="T31" fmla="*/ 32 h 40"/>
                <a:gd name="T32" fmla="*/ 10 w 19"/>
                <a:gd name="T33" fmla="*/ 33 h 40"/>
                <a:gd name="T34" fmla="*/ 10 w 19"/>
                <a:gd name="T35" fmla="*/ 33 h 40"/>
                <a:gd name="T36" fmla="*/ 11 w 19"/>
                <a:gd name="T37" fmla="*/ 34 h 40"/>
                <a:gd name="T38" fmla="*/ 12 w 19"/>
                <a:gd name="T39" fmla="*/ 34 h 40"/>
                <a:gd name="T40" fmla="*/ 12 w 19"/>
                <a:gd name="T41" fmla="*/ 35 h 40"/>
                <a:gd name="T42" fmla="*/ 13 w 19"/>
                <a:gd name="T43" fmla="*/ 35 h 40"/>
                <a:gd name="T44" fmla="*/ 13 w 19"/>
                <a:gd name="T45" fmla="*/ 36 h 40"/>
                <a:gd name="T46" fmla="*/ 14 w 19"/>
                <a:gd name="T47" fmla="*/ 36 h 40"/>
                <a:gd name="T48" fmla="*/ 14 w 19"/>
                <a:gd name="T49" fmla="*/ 37 h 40"/>
                <a:gd name="T50" fmla="*/ 15 w 19"/>
                <a:gd name="T51" fmla="*/ 37 h 40"/>
                <a:gd name="T52" fmla="*/ 15 w 19"/>
                <a:gd name="T53" fmla="*/ 38 h 40"/>
                <a:gd name="T54" fmla="*/ 16 w 19"/>
                <a:gd name="T55" fmla="*/ 38 h 40"/>
                <a:gd name="T56" fmla="*/ 16 w 19"/>
                <a:gd name="T57" fmla="*/ 39 h 40"/>
                <a:gd name="T58" fmla="*/ 17 w 19"/>
                <a:gd name="T59" fmla="*/ 39 h 40"/>
                <a:gd name="T60" fmla="*/ 18 w 19"/>
                <a:gd name="T61" fmla="*/ 40 h 40"/>
                <a:gd name="T62" fmla="*/ 18 w 19"/>
                <a:gd name="T63" fmla="*/ 40 h 40"/>
                <a:gd name="T64" fmla="*/ 19 w 19"/>
                <a:gd name="T65" fmla="*/ 40 h 40"/>
                <a:gd name="T66" fmla="*/ 19 w 19"/>
                <a:gd name="T67" fmla="*/ 17 h 40"/>
                <a:gd name="T68" fmla="*/ 1 w 19"/>
                <a:gd name="T69" fmla="*/ 0 h 40"/>
                <a:gd name="T70" fmla="*/ 0 w 19"/>
                <a:gd name="T71" fmla="*/ 1 h 40"/>
                <a:gd name="T72" fmla="*/ 0 w 19"/>
                <a:gd name="T73"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0">
                  <a:moveTo>
                    <a:pt x="0" y="25"/>
                  </a:moveTo>
                  <a:lnTo>
                    <a:pt x="1" y="25"/>
                  </a:lnTo>
                  <a:lnTo>
                    <a:pt x="2" y="25"/>
                  </a:lnTo>
                  <a:lnTo>
                    <a:pt x="2" y="26"/>
                  </a:lnTo>
                  <a:lnTo>
                    <a:pt x="3" y="27"/>
                  </a:lnTo>
                  <a:lnTo>
                    <a:pt x="4" y="27"/>
                  </a:lnTo>
                  <a:lnTo>
                    <a:pt x="4" y="27"/>
                  </a:lnTo>
                  <a:lnTo>
                    <a:pt x="5" y="28"/>
                  </a:lnTo>
                  <a:lnTo>
                    <a:pt x="5" y="29"/>
                  </a:lnTo>
                  <a:lnTo>
                    <a:pt x="6" y="29"/>
                  </a:lnTo>
                  <a:lnTo>
                    <a:pt x="6" y="29"/>
                  </a:lnTo>
                  <a:lnTo>
                    <a:pt x="7" y="30"/>
                  </a:lnTo>
                  <a:lnTo>
                    <a:pt x="7" y="31"/>
                  </a:lnTo>
                  <a:lnTo>
                    <a:pt x="8" y="31"/>
                  </a:lnTo>
                  <a:lnTo>
                    <a:pt x="8" y="32"/>
                  </a:lnTo>
                  <a:lnTo>
                    <a:pt x="9" y="32"/>
                  </a:lnTo>
                  <a:lnTo>
                    <a:pt x="10" y="33"/>
                  </a:lnTo>
                  <a:lnTo>
                    <a:pt x="10" y="33"/>
                  </a:lnTo>
                  <a:lnTo>
                    <a:pt x="11" y="34"/>
                  </a:lnTo>
                  <a:lnTo>
                    <a:pt x="12" y="34"/>
                  </a:lnTo>
                  <a:lnTo>
                    <a:pt x="12" y="35"/>
                  </a:lnTo>
                  <a:lnTo>
                    <a:pt x="13" y="35"/>
                  </a:lnTo>
                  <a:lnTo>
                    <a:pt x="13" y="36"/>
                  </a:lnTo>
                  <a:lnTo>
                    <a:pt x="14" y="36"/>
                  </a:lnTo>
                  <a:lnTo>
                    <a:pt x="14" y="37"/>
                  </a:lnTo>
                  <a:lnTo>
                    <a:pt x="15" y="37"/>
                  </a:lnTo>
                  <a:lnTo>
                    <a:pt x="15" y="38"/>
                  </a:lnTo>
                  <a:lnTo>
                    <a:pt x="16" y="38"/>
                  </a:lnTo>
                  <a:lnTo>
                    <a:pt x="16" y="39"/>
                  </a:lnTo>
                  <a:lnTo>
                    <a:pt x="17" y="39"/>
                  </a:lnTo>
                  <a:lnTo>
                    <a:pt x="18" y="40"/>
                  </a:lnTo>
                  <a:lnTo>
                    <a:pt x="18" y="40"/>
                  </a:lnTo>
                  <a:lnTo>
                    <a:pt x="19" y="40"/>
                  </a:lnTo>
                  <a:lnTo>
                    <a:pt x="19" y="17"/>
                  </a:lnTo>
                  <a:lnTo>
                    <a:pt x="1" y="0"/>
                  </a:lnTo>
                  <a:lnTo>
                    <a:pt x="0" y="1"/>
                  </a:lnTo>
                  <a:lnTo>
                    <a:pt x="0" y="25"/>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43" name="Freeform 1109"/>
            <p:cNvSpPr>
              <a:spLocks/>
            </p:cNvSpPr>
            <p:nvPr/>
          </p:nvSpPr>
          <p:spPr bwMode="auto">
            <a:xfrm>
              <a:off x="1388" y="3273"/>
              <a:ext cx="2" cy="25"/>
            </a:xfrm>
            <a:custGeom>
              <a:avLst/>
              <a:gdLst>
                <a:gd name="T0" fmla="*/ 0 w 2"/>
                <a:gd name="T1" fmla="*/ 22 h 25"/>
                <a:gd name="T2" fmla="*/ 0 w 2"/>
                <a:gd name="T3" fmla="*/ 23 h 25"/>
                <a:gd name="T4" fmla="*/ 0 w 2"/>
                <a:gd name="T5" fmla="*/ 23 h 25"/>
                <a:gd name="T6" fmla="*/ 0 w 2"/>
                <a:gd name="T7" fmla="*/ 23 h 25"/>
                <a:gd name="T8" fmla="*/ 0 w 2"/>
                <a:gd name="T9" fmla="*/ 23 h 25"/>
                <a:gd name="T10" fmla="*/ 1 w 2"/>
                <a:gd name="T11" fmla="*/ 23 h 25"/>
                <a:gd name="T12" fmla="*/ 1 w 2"/>
                <a:gd name="T13" fmla="*/ 24 h 25"/>
                <a:gd name="T14" fmla="*/ 1 w 2"/>
                <a:gd name="T15" fmla="*/ 24 h 25"/>
                <a:gd name="T16" fmla="*/ 1 w 2"/>
                <a:gd name="T17" fmla="*/ 25 h 25"/>
                <a:gd name="T18" fmla="*/ 1 w 2"/>
                <a:gd name="T19" fmla="*/ 25 h 25"/>
                <a:gd name="T20" fmla="*/ 2 w 2"/>
                <a:gd name="T21" fmla="*/ 25 h 25"/>
                <a:gd name="T22" fmla="*/ 2 w 2"/>
                <a:gd name="T23" fmla="*/ 1 h 25"/>
                <a:gd name="T24" fmla="*/ 1 w 2"/>
                <a:gd name="T25" fmla="*/ 0 h 25"/>
                <a:gd name="T26" fmla="*/ 0 w 2"/>
                <a:gd name="T2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5">
                  <a:moveTo>
                    <a:pt x="0" y="22"/>
                  </a:moveTo>
                  <a:lnTo>
                    <a:pt x="0" y="23"/>
                  </a:lnTo>
                  <a:lnTo>
                    <a:pt x="0" y="23"/>
                  </a:lnTo>
                  <a:lnTo>
                    <a:pt x="0" y="23"/>
                  </a:lnTo>
                  <a:lnTo>
                    <a:pt x="0" y="23"/>
                  </a:lnTo>
                  <a:lnTo>
                    <a:pt x="1" y="23"/>
                  </a:lnTo>
                  <a:lnTo>
                    <a:pt x="1" y="24"/>
                  </a:lnTo>
                  <a:lnTo>
                    <a:pt x="1" y="24"/>
                  </a:lnTo>
                  <a:lnTo>
                    <a:pt x="1" y="25"/>
                  </a:lnTo>
                  <a:lnTo>
                    <a:pt x="1" y="25"/>
                  </a:lnTo>
                  <a:lnTo>
                    <a:pt x="2" y="25"/>
                  </a:lnTo>
                  <a:lnTo>
                    <a:pt x="2" y="1"/>
                  </a:lnTo>
                  <a:lnTo>
                    <a:pt x="1" y="0"/>
                  </a:lnTo>
                  <a:lnTo>
                    <a:pt x="0"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44" name="Freeform 1110"/>
            <p:cNvSpPr>
              <a:spLocks/>
            </p:cNvSpPr>
            <p:nvPr/>
          </p:nvSpPr>
          <p:spPr bwMode="auto">
            <a:xfrm>
              <a:off x="1388" y="3273"/>
              <a:ext cx="2" cy="25"/>
            </a:xfrm>
            <a:custGeom>
              <a:avLst/>
              <a:gdLst>
                <a:gd name="T0" fmla="*/ 0 w 2"/>
                <a:gd name="T1" fmla="*/ 22 h 25"/>
                <a:gd name="T2" fmla="*/ 0 w 2"/>
                <a:gd name="T3" fmla="*/ 23 h 25"/>
                <a:gd name="T4" fmla="*/ 0 w 2"/>
                <a:gd name="T5" fmla="*/ 23 h 25"/>
                <a:gd name="T6" fmla="*/ 0 w 2"/>
                <a:gd name="T7" fmla="*/ 23 h 25"/>
                <a:gd name="T8" fmla="*/ 0 w 2"/>
                <a:gd name="T9" fmla="*/ 23 h 25"/>
                <a:gd name="T10" fmla="*/ 1 w 2"/>
                <a:gd name="T11" fmla="*/ 23 h 25"/>
                <a:gd name="T12" fmla="*/ 1 w 2"/>
                <a:gd name="T13" fmla="*/ 24 h 25"/>
                <a:gd name="T14" fmla="*/ 1 w 2"/>
                <a:gd name="T15" fmla="*/ 24 h 25"/>
                <a:gd name="T16" fmla="*/ 1 w 2"/>
                <a:gd name="T17" fmla="*/ 25 h 25"/>
                <a:gd name="T18" fmla="*/ 1 w 2"/>
                <a:gd name="T19" fmla="*/ 25 h 25"/>
                <a:gd name="T20" fmla="*/ 2 w 2"/>
                <a:gd name="T21" fmla="*/ 25 h 25"/>
                <a:gd name="T22" fmla="*/ 2 w 2"/>
                <a:gd name="T23" fmla="*/ 1 h 25"/>
                <a:gd name="T24" fmla="*/ 1 w 2"/>
                <a:gd name="T25" fmla="*/ 0 h 25"/>
                <a:gd name="T26" fmla="*/ 0 w 2"/>
                <a:gd name="T2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5">
                  <a:moveTo>
                    <a:pt x="0" y="22"/>
                  </a:moveTo>
                  <a:lnTo>
                    <a:pt x="0" y="23"/>
                  </a:lnTo>
                  <a:lnTo>
                    <a:pt x="0" y="23"/>
                  </a:lnTo>
                  <a:lnTo>
                    <a:pt x="0" y="23"/>
                  </a:lnTo>
                  <a:lnTo>
                    <a:pt x="0" y="23"/>
                  </a:lnTo>
                  <a:lnTo>
                    <a:pt x="1" y="23"/>
                  </a:lnTo>
                  <a:lnTo>
                    <a:pt x="1" y="24"/>
                  </a:lnTo>
                  <a:lnTo>
                    <a:pt x="1" y="24"/>
                  </a:lnTo>
                  <a:lnTo>
                    <a:pt x="1" y="25"/>
                  </a:lnTo>
                  <a:lnTo>
                    <a:pt x="1" y="25"/>
                  </a:lnTo>
                  <a:lnTo>
                    <a:pt x="2" y="25"/>
                  </a:lnTo>
                  <a:lnTo>
                    <a:pt x="2" y="1"/>
                  </a:lnTo>
                  <a:lnTo>
                    <a:pt x="1" y="0"/>
                  </a:lnTo>
                  <a:lnTo>
                    <a:pt x="0" y="2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45" name="Freeform 1111"/>
            <p:cNvSpPr>
              <a:spLocks/>
            </p:cNvSpPr>
            <p:nvPr/>
          </p:nvSpPr>
          <p:spPr bwMode="auto">
            <a:xfrm>
              <a:off x="1443" y="3264"/>
              <a:ext cx="186" cy="171"/>
            </a:xfrm>
            <a:custGeom>
              <a:avLst/>
              <a:gdLst>
                <a:gd name="T0" fmla="*/ 183 w 186"/>
                <a:gd name="T1" fmla="*/ 107 h 171"/>
                <a:gd name="T2" fmla="*/ 181 w 186"/>
                <a:gd name="T3" fmla="*/ 106 h 171"/>
                <a:gd name="T4" fmla="*/ 178 w 186"/>
                <a:gd name="T5" fmla="*/ 106 h 171"/>
                <a:gd name="T6" fmla="*/ 176 w 186"/>
                <a:gd name="T7" fmla="*/ 106 h 171"/>
                <a:gd name="T8" fmla="*/ 173 w 186"/>
                <a:gd name="T9" fmla="*/ 106 h 171"/>
                <a:gd name="T10" fmla="*/ 128 w 186"/>
                <a:gd name="T11" fmla="*/ 133 h 171"/>
                <a:gd name="T12" fmla="*/ 128 w 186"/>
                <a:gd name="T13" fmla="*/ 128 h 171"/>
                <a:gd name="T14" fmla="*/ 128 w 186"/>
                <a:gd name="T15" fmla="*/ 121 h 171"/>
                <a:gd name="T16" fmla="*/ 128 w 186"/>
                <a:gd name="T17" fmla="*/ 115 h 171"/>
                <a:gd name="T18" fmla="*/ 127 w 186"/>
                <a:gd name="T19" fmla="*/ 109 h 171"/>
                <a:gd name="T20" fmla="*/ 70 w 186"/>
                <a:gd name="T21" fmla="*/ 112 h 171"/>
                <a:gd name="T22" fmla="*/ 67 w 186"/>
                <a:gd name="T23" fmla="*/ 112 h 171"/>
                <a:gd name="T24" fmla="*/ 65 w 186"/>
                <a:gd name="T25" fmla="*/ 112 h 171"/>
                <a:gd name="T26" fmla="*/ 62 w 186"/>
                <a:gd name="T27" fmla="*/ 112 h 171"/>
                <a:gd name="T28" fmla="*/ 59 w 186"/>
                <a:gd name="T29" fmla="*/ 112 h 171"/>
                <a:gd name="T30" fmla="*/ 58 w 186"/>
                <a:gd name="T31" fmla="*/ 115 h 171"/>
                <a:gd name="T32" fmla="*/ 57 w 186"/>
                <a:gd name="T33" fmla="*/ 121 h 171"/>
                <a:gd name="T34" fmla="*/ 57 w 186"/>
                <a:gd name="T35" fmla="*/ 127 h 171"/>
                <a:gd name="T36" fmla="*/ 57 w 186"/>
                <a:gd name="T37" fmla="*/ 133 h 171"/>
                <a:gd name="T38" fmla="*/ 57 w 186"/>
                <a:gd name="T39" fmla="*/ 139 h 171"/>
                <a:gd name="T40" fmla="*/ 12 w 186"/>
                <a:gd name="T41" fmla="*/ 138 h 171"/>
                <a:gd name="T42" fmla="*/ 13 w 186"/>
                <a:gd name="T43" fmla="*/ 132 h 171"/>
                <a:gd name="T44" fmla="*/ 13 w 186"/>
                <a:gd name="T45" fmla="*/ 126 h 171"/>
                <a:gd name="T46" fmla="*/ 13 w 186"/>
                <a:gd name="T47" fmla="*/ 120 h 171"/>
                <a:gd name="T48" fmla="*/ 13 w 186"/>
                <a:gd name="T49" fmla="*/ 114 h 171"/>
                <a:gd name="T50" fmla="*/ 5 w 186"/>
                <a:gd name="T51" fmla="*/ 103 h 171"/>
                <a:gd name="T52" fmla="*/ 5 w 186"/>
                <a:gd name="T53" fmla="*/ 100 h 171"/>
                <a:gd name="T54" fmla="*/ 5 w 186"/>
                <a:gd name="T55" fmla="*/ 97 h 171"/>
                <a:gd name="T56" fmla="*/ 184 w 186"/>
                <a:gd name="T57" fmla="*/ 102 h 171"/>
                <a:gd name="T58" fmla="*/ 185 w 186"/>
                <a:gd name="T59" fmla="*/ 86 h 171"/>
                <a:gd name="T60" fmla="*/ 185 w 186"/>
                <a:gd name="T61" fmla="*/ 69 h 171"/>
                <a:gd name="T62" fmla="*/ 185 w 186"/>
                <a:gd name="T63" fmla="*/ 52 h 171"/>
                <a:gd name="T64" fmla="*/ 186 w 186"/>
                <a:gd name="T65" fmla="*/ 35 h 171"/>
                <a:gd name="T66" fmla="*/ 174 w 186"/>
                <a:gd name="T67" fmla="*/ 26 h 171"/>
                <a:gd name="T68" fmla="*/ 173 w 186"/>
                <a:gd name="T69" fmla="*/ 32 h 171"/>
                <a:gd name="T70" fmla="*/ 173 w 186"/>
                <a:gd name="T71" fmla="*/ 36 h 171"/>
                <a:gd name="T72" fmla="*/ 173 w 186"/>
                <a:gd name="T73" fmla="*/ 42 h 171"/>
                <a:gd name="T74" fmla="*/ 173 w 186"/>
                <a:gd name="T75" fmla="*/ 47 h 171"/>
                <a:gd name="T76" fmla="*/ 116 w 186"/>
                <a:gd name="T77" fmla="*/ 52 h 171"/>
                <a:gd name="T78" fmla="*/ 70 w 186"/>
                <a:gd name="T79" fmla="*/ 31 h 171"/>
                <a:gd name="T80" fmla="*/ 67 w 186"/>
                <a:gd name="T81" fmla="*/ 30 h 171"/>
                <a:gd name="T82" fmla="*/ 64 w 186"/>
                <a:gd name="T83" fmla="*/ 31 h 171"/>
                <a:gd name="T84" fmla="*/ 62 w 186"/>
                <a:gd name="T85" fmla="*/ 31 h 171"/>
                <a:gd name="T86" fmla="*/ 58 w 186"/>
                <a:gd name="T87" fmla="*/ 34 h 171"/>
                <a:gd name="T88" fmla="*/ 58 w 186"/>
                <a:gd name="T89" fmla="*/ 39 h 171"/>
                <a:gd name="T90" fmla="*/ 58 w 186"/>
                <a:gd name="T91" fmla="*/ 43 h 171"/>
                <a:gd name="T92" fmla="*/ 58 w 186"/>
                <a:gd name="T93" fmla="*/ 48 h 171"/>
                <a:gd name="T94" fmla="*/ 58 w 186"/>
                <a:gd name="T95" fmla="*/ 52 h 171"/>
                <a:gd name="T96" fmla="*/ 14 w 186"/>
                <a:gd name="T97" fmla="*/ 55 h 171"/>
                <a:gd name="T98" fmla="*/ 14 w 186"/>
                <a:gd name="T99" fmla="*/ 48 h 171"/>
                <a:gd name="T100" fmla="*/ 14 w 186"/>
                <a:gd name="T101" fmla="*/ 40 h 171"/>
                <a:gd name="T102" fmla="*/ 13 w 186"/>
                <a:gd name="T103" fmla="*/ 33 h 171"/>
                <a:gd name="T104" fmla="*/ 10 w 186"/>
                <a:gd name="T105" fmla="*/ 28 h 171"/>
                <a:gd name="T106" fmla="*/ 7 w 186"/>
                <a:gd name="T107" fmla="*/ 25 h 171"/>
                <a:gd name="T108" fmla="*/ 7 w 186"/>
                <a:gd name="T109" fmla="*/ 22 h 171"/>
                <a:gd name="T110" fmla="*/ 7 w 186"/>
                <a:gd name="T111" fmla="*/ 19 h 171"/>
                <a:gd name="T112" fmla="*/ 8 w 186"/>
                <a:gd name="T113" fmla="*/ 17 h 171"/>
                <a:gd name="T114" fmla="*/ 66 w 186"/>
                <a:gd name="T115" fmla="*/ 5 h 171"/>
                <a:gd name="T116" fmla="*/ 52 w 186"/>
                <a:gd name="T117" fmla="*/ 6 h 171"/>
                <a:gd name="T118" fmla="*/ 36 w 186"/>
                <a:gd name="T119" fmla="*/ 7 h 171"/>
                <a:gd name="T120" fmla="*/ 21 w 186"/>
                <a:gd name="T121" fmla="*/ 8 h 171"/>
                <a:gd name="T122" fmla="*/ 6 w 186"/>
                <a:gd name="T123" fmla="*/ 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6" h="171">
                  <a:moveTo>
                    <a:pt x="3" y="14"/>
                  </a:moveTo>
                  <a:lnTo>
                    <a:pt x="0" y="170"/>
                  </a:lnTo>
                  <a:lnTo>
                    <a:pt x="1" y="171"/>
                  </a:lnTo>
                  <a:lnTo>
                    <a:pt x="183" y="162"/>
                  </a:lnTo>
                  <a:lnTo>
                    <a:pt x="184" y="107"/>
                  </a:lnTo>
                  <a:lnTo>
                    <a:pt x="184" y="107"/>
                  </a:lnTo>
                  <a:lnTo>
                    <a:pt x="183" y="107"/>
                  </a:lnTo>
                  <a:lnTo>
                    <a:pt x="183" y="106"/>
                  </a:lnTo>
                  <a:lnTo>
                    <a:pt x="183" y="106"/>
                  </a:lnTo>
                  <a:lnTo>
                    <a:pt x="182" y="106"/>
                  </a:lnTo>
                  <a:lnTo>
                    <a:pt x="182" y="106"/>
                  </a:lnTo>
                  <a:lnTo>
                    <a:pt x="182" y="106"/>
                  </a:lnTo>
                  <a:lnTo>
                    <a:pt x="181" y="106"/>
                  </a:lnTo>
                  <a:lnTo>
                    <a:pt x="181" y="106"/>
                  </a:lnTo>
                  <a:lnTo>
                    <a:pt x="181" y="106"/>
                  </a:lnTo>
                  <a:lnTo>
                    <a:pt x="180" y="106"/>
                  </a:lnTo>
                  <a:lnTo>
                    <a:pt x="180" y="106"/>
                  </a:lnTo>
                  <a:lnTo>
                    <a:pt x="180" y="106"/>
                  </a:lnTo>
                  <a:lnTo>
                    <a:pt x="179" y="106"/>
                  </a:lnTo>
                  <a:lnTo>
                    <a:pt x="179" y="106"/>
                  </a:lnTo>
                  <a:lnTo>
                    <a:pt x="178" y="106"/>
                  </a:lnTo>
                  <a:lnTo>
                    <a:pt x="178" y="106"/>
                  </a:lnTo>
                  <a:lnTo>
                    <a:pt x="178" y="106"/>
                  </a:lnTo>
                  <a:lnTo>
                    <a:pt x="177" y="106"/>
                  </a:lnTo>
                  <a:lnTo>
                    <a:pt x="177" y="106"/>
                  </a:lnTo>
                  <a:lnTo>
                    <a:pt x="176" y="106"/>
                  </a:lnTo>
                  <a:lnTo>
                    <a:pt x="176" y="106"/>
                  </a:lnTo>
                  <a:lnTo>
                    <a:pt x="176" y="106"/>
                  </a:lnTo>
                  <a:lnTo>
                    <a:pt x="175" y="106"/>
                  </a:lnTo>
                  <a:lnTo>
                    <a:pt x="175" y="106"/>
                  </a:lnTo>
                  <a:lnTo>
                    <a:pt x="175" y="106"/>
                  </a:lnTo>
                  <a:lnTo>
                    <a:pt x="174" y="106"/>
                  </a:lnTo>
                  <a:lnTo>
                    <a:pt x="174" y="106"/>
                  </a:lnTo>
                  <a:lnTo>
                    <a:pt x="174" y="106"/>
                  </a:lnTo>
                  <a:lnTo>
                    <a:pt x="173" y="106"/>
                  </a:lnTo>
                  <a:lnTo>
                    <a:pt x="173" y="106"/>
                  </a:lnTo>
                  <a:lnTo>
                    <a:pt x="172" y="107"/>
                  </a:lnTo>
                  <a:lnTo>
                    <a:pt x="171" y="133"/>
                  </a:lnTo>
                  <a:lnTo>
                    <a:pt x="128" y="136"/>
                  </a:lnTo>
                  <a:lnTo>
                    <a:pt x="128" y="135"/>
                  </a:lnTo>
                  <a:lnTo>
                    <a:pt x="128" y="134"/>
                  </a:lnTo>
                  <a:lnTo>
                    <a:pt x="128" y="133"/>
                  </a:lnTo>
                  <a:lnTo>
                    <a:pt x="128" y="133"/>
                  </a:lnTo>
                  <a:lnTo>
                    <a:pt x="128" y="132"/>
                  </a:lnTo>
                  <a:lnTo>
                    <a:pt x="128" y="131"/>
                  </a:lnTo>
                  <a:lnTo>
                    <a:pt x="128" y="130"/>
                  </a:lnTo>
                  <a:lnTo>
                    <a:pt x="128" y="129"/>
                  </a:lnTo>
                  <a:lnTo>
                    <a:pt x="128" y="129"/>
                  </a:lnTo>
                  <a:lnTo>
                    <a:pt x="128" y="128"/>
                  </a:lnTo>
                  <a:lnTo>
                    <a:pt x="128" y="127"/>
                  </a:lnTo>
                  <a:lnTo>
                    <a:pt x="128" y="126"/>
                  </a:lnTo>
                  <a:lnTo>
                    <a:pt x="128" y="125"/>
                  </a:lnTo>
                  <a:lnTo>
                    <a:pt x="128" y="124"/>
                  </a:lnTo>
                  <a:lnTo>
                    <a:pt x="128" y="123"/>
                  </a:lnTo>
                  <a:lnTo>
                    <a:pt x="128" y="123"/>
                  </a:lnTo>
                  <a:lnTo>
                    <a:pt x="128" y="121"/>
                  </a:lnTo>
                  <a:lnTo>
                    <a:pt x="128" y="121"/>
                  </a:lnTo>
                  <a:lnTo>
                    <a:pt x="128" y="120"/>
                  </a:lnTo>
                  <a:lnTo>
                    <a:pt x="128" y="119"/>
                  </a:lnTo>
                  <a:lnTo>
                    <a:pt x="128" y="118"/>
                  </a:lnTo>
                  <a:lnTo>
                    <a:pt x="128" y="117"/>
                  </a:lnTo>
                  <a:lnTo>
                    <a:pt x="128" y="116"/>
                  </a:lnTo>
                  <a:lnTo>
                    <a:pt x="128" y="115"/>
                  </a:lnTo>
                  <a:lnTo>
                    <a:pt x="128" y="114"/>
                  </a:lnTo>
                  <a:lnTo>
                    <a:pt x="128" y="114"/>
                  </a:lnTo>
                  <a:lnTo>
                    <a:pt x="128" y="113"/>
                  </a:lnTo>
                  <a:lnTo>
                    <a:pt x="127" y="112"/>
                  </a:lnTo>
                  <a:lnTo>
                    <a:pt x="127" y="111"/>
                  </a:lnTo>
                  <a:lnTo>
                    <a:pt x="127" y="110"/>
                  </a:lnTo>
                  <a:lnTo>
                    <a:pt x="127" y="109"/>
                  </a:lnTo>
                  <a:lnTo>
                    <a:pt x="127" y="108"/>
                  </a:lnTo>
                  <a:lnTo>
                    <a:pt x="115" y="109"/>
                  </a:lnTo>
                  <a:lnTo>
                    <a:pt x="114" y="136"/>
                  </a:lnTo>
                  <a:lnTo>
                    <a:pt x="70" y="140"/>
                  </a:lnTo>
                  <a:lnTo>
                    <a:pt x="69" y="138"/>
                  </a:lnTo>
                  <a:lnTo>
                    <a:pt x="70" y="112"/>
                  </a:lnTo>
                  <a:lnTo>
                    <a:pt x="70" y="112"/>
                  </a:lnTo>
                  <a:lnTo>
                    <a:pt x="69" y="112"/>
                  </a:lnTo>
                  <a:lnTo>
                    <a:pt x="69" y="112"/>
                  </a:lnTo>
                  <a:lnTo>
                    <a:pt x="69" y="112"/>
                  </a:lnTo>
                  <a:lnTo>
                    <a:pt x="69" y="112"/>
                  </a:lnTo>
                  <a:lnTo>
                    <a:pt x="68" y="112"/>
                  </a:lnTo>
                  <a:lnTo>
                    <a:pt x="68" y="112"/>
                  </a:lnTo>
                  <a:lnTo>
                    <a:pt x="67" y="112"/>
                  </a:lnTo>
                  <a:lnTo>
                    <a:pt x="67" y="112"/>
                  </a:lnTo>
                  <a:lnTo>
                    <a:pt x="66" y="112"/>
                  </a:lnTo>
                  <a:lnTo>
                    <a:pt x="66" y="112"/>
                  </a:lnTo>
                  <a:lnTo>
                    <a:pt x="66" y="112"/>
                  </a:lnTo>
                  <a:lnTo>
                    <a:pt x="65" y="112"/>
                  </a:lnTo>
                  <a:lnTo>
                    <a:pt x="65" y="112"/>
                  </a:lnTo>
                  <a:lnTo>
                    <a:pt x="65" y="112"/>
                  </a:lnTo>
                  <a:lnTo>
                    <a:pt x="64" y="112"/>
                  </a:lnTo>
                  <a:lnTo>
                    <a:pt x="64" y="112"/>
                  </a:lnTo>
                  <a:lnTo>
                    <a:pt x="64" y="112"/>
                  </a:lnTo>
                  <a:lnTo>
                    <a:pt x="63" y="112"/>
                  </a:lnTo>
                  <a:lnTo>
                    <a:pt x="63" y="112"/>
                  </a:lnTo>
                  <a:lnTo>
                    <a:pt x="63" y="112"/>
                  </a:lnTo>
                  <a:lnTo>
                    <a:pt x="62" y="112"/>
                  </a:lnTo>
                  <a:lnTo>
                    <a:pt x="62" y="112"/>
                  </a:lnTo>
                  <a:lnTo>
                    <a:pt x="62" y="112"/>
                  </a:lnTo>
                  <a:lnTo>
                    <a:pt x="61" y="112"/>
                  </a:lnTo>
                  <a:lnTo>
                    <a:pt x="61" y="112"/>
                  </a:lnTo>
                  <a:lnTo>
                    <a:pt x="60" y="112"/>
                  </a:lnTo>
                  <a:lnTo>
                    <a:pt x="60" y="112"/>
                  </a:lnTo>
                  <a:lnTo>
                    <a:pt x="59" y="112"/>
                  </a:lnTo>
                  <a:lnTo>
                    <a:pt x="59" y="112"/>
                  </a:lnTo>
                  <a:lnTo>
                    <a:pt x="59" y="112"/>
                  </a:lnTo>
                  <a:lnTo>
                    <a:pt x="58" y="112"/>
                  </a:lnTo>
                  <a:lnTo>
                    <a:pt x="58" y="113"/>
                  </a:lnTo>
                  <a:lnTo>
                    <a:pt x="58" y="114"/>
                  </a:lnTo>
                  <a:lnTo>
                    <a:pt x="58" y="114"/>
                  </a:lnTo>
                  <a:lnTo>
                    <a:pt x="58" y="115"/>
                  </a:lnTo>
                  <a:lnTo>
                    <a:pt x="58" y="116"/>
                  </a:lnTo>
                  <a:lnTo>
                    <a:pt x="58" y="117"/>
                  </a:lnTo>
                  <a:lnTo>
                    <a:pt x="57" y="118"/>
                  </a:lnTo>
                  <a:lnTo>
                    <a:pt x="57" y="118"/>
                  </a:lnTo>
                  <a:lnTo>
                    <a:pt x="57" y="119"/>
                  </a:lnTo>
                  <a:lnTo>
                    <a:pt x="57" y="120"/>
                  </a:lnTo>
                  <a:lnTo>
                    <a:pt x="57" y="121"/>
                  </a:lnTo>
                  <a:lnTo>
                    <a:pt x="57" y="122"/>
                  </a:lnTo>
                  <a:lnTo>
                    <a:pt x="57" y="123"/>
                  </a:lnTo>
                  <a:lnTo>
                    <a:pt x="57" y="124"/>
                  </a:lnTo>
                  <a:lnTo>
                    <a:pt x="57" y="125"/>
                  </a:lnTo>
                  <a:lnTo>
                    <a:pt x="57" y="125"/>
                  </a:lnTo>
                  <a:lnTo>
                    <a:pt x="57" y="127"/>
                  </a:lnTo>
                  <a:lnTo>
                    <a:pt x="57" y="127"/>
                  </a:lnTo>
                  <a:lnTo>
                    <a:pt x="57" y="128"/>
                  </a:lnTo>
                  <a:lnTo>
                    <a:pt x="57" y="129"/>
                  </a:lnTo>
                  <a:lnTo>
                    <a:pt x="57" y="130"/>
                  </a:lnTo>
                  <a:lnTo>
                    <a:pt x="57" y="131"/>
                  </a:lnTo>
                  <a:lnTo>
                    <a:pt x="57" y="132"/>
                  </a:lnTo>
                  <a:lnTo>
                    <a:pt x="57" y="133"/>
                  </a:lnTo>
                  <a:lnTo>
                    <a:pt x="57" y="133"/>
                  </a:lnTo>
                  <a:lnTo>
                    <a:pt x="57" y="134"/>
                  </a:lnTo>
                  <a:lnTo>
                    <a:pt x="57" y="135"/>
                  </a:lnTo>
                  <a:lnTo>
                    <a:pt x="57" y="136"/>
                  </a:lnTo>
                  <a:lnTo>
                    <a:pt x="57" y="137"/>
                  </a:lnTo>
                  <a:lnTo>
                    <a:pt x="57" y="138"/>
                  </a:lnTo>
                  <a:lnTo>
                    <a:pt x="57" y="138"/>
                  </a:lnTo>
                  <a:lnTo>
                    <a:pt x="57" y="139"/>
                  </a:lnTo>
                  <a:lnTo>
                    <a:pt x="56" y="140"/>
                  </a:lnTo>
                  <a:lnTo>
                    <a:pt x="13" y="143"/>
                  </a:lnTo>
                  <a:lnTo>
                    <a:pt x="12" y="142"/>
                  </a:lnTo>
                  <a:lnTo>
                    <a:pt x="12" y="141"/>
                  </a:lnTo>
                  <a:lnTo>
                    <a:pt x="12" y="140"/>
                  </a:lnTo>
                  <a:lnTo>
                    <a:pt x="12" y="139"/>
                  </a:lnTo>
                  <a:lnTo>
                    <a:pt x="12" y="138"/>
                  </a:lnTo>
                  <a:lnTo>
                    <a:pt x="13" y="138"/>
                  </a:lnTo>
                  <a:lnTo>
                    <a:pt x="13" y="137"/>
                  </a:lnTo>
                  <a:lnTo>
                    <a:pt x="13" y="136"/>
                  </a:lnTo>
                  <a:lnTo>
                    <a:pt x="13" y="135"/>
                  </a:lnTo>
                  <a:lnTo>
                    <a:pt x="13" y="134"/>
                  </a:lnTo>
                  <a:lnTo>
                    <a:pt x="13" y="133"/>
                  </a:lnTo>
                  <a:lnTo>
                    <a:pt x="13" y="132"/>
                  </a:lnTo>
                  <a:lnTo>
                    <a:pt x="13" y="131"/>
                  </a:lnTo>
                  <a:lnTo>
                    <a:pt x="13" y="131"/>
                  </a:lnTo>
                  <a:lnTo>
                    <a:pt x="13" y="130"/>
                  </a:lnTo>
                  <a:lnTo>
                    <a:pt x="13" y="129"/>
                  </a:lnTo>
                  <a:lnTo>
                    <a:pt x="13" y="128"/>
                  </a:lnTo>
                  <a:lnTo>
                    <a:pt x="13" y="127"/>
                  </a:lnTo>
                  <a:lnTo>
                    <a:pt x="13" y="126"/>
                  </a:lnTo>
                  <a:lnTo>
                    <a:pt x="13" y="125"/>
                  </a:lnTo>
                  <a:lnTo>
                    <a:pt x="13" y="125"/>
                  </a:lnTo>
                  <a:lnTo>
                    <a:pt x="13" y="124"/>
                  </a:lnTo>
                  <a:lnTo>
                    <a:pt x="13" y="123"/>
                  </a:lnTo>
                  <a:lnTo>
                    <a:pt x="13" y="122"/>
                  </a:lnTo>
                  <a:lnTo>
                    <a:pt x="13" y="121"/>
                  </a:lnTo>
                  <a:lnTo>
                    <a:pt x="13" y="120"/>
                  </a:lnTo>
                  <a:lnTo>
                    <a:pt x="13" y="119"/>
                  </a:lnTo>
                  <a:lnTo>
                    <a:pt x="13" y="118"/>
                  </a:lnTo>
                  <a:lnTo>
                    <a:pt x="13" y="118"/>
                  </a:lnTo>
                  <a:lnTo>
                    <a:pt x="13" y="117"/>
                  </a:lnTo>
                  <a:lnTo>
                    <a:pt x="13" y="116"/>
                  </a:lnTo>
                  <a:lnTo>
                    <a:pt x="13" y="115"/>
                  </a:lnTo>
                  <a:lnTo>
                    <a:pt x="13" y="114"/>
                  </a:lnTo>
                  <a:lnTo>
                    <a:pt x="4" y="105"/>
                  </a:lnTo>
                  <a:lnTo>
                    <a:pt x="5" y="105"/>
                  </a:lnTo>
                  <a:lnTo>
                    <a:pt x="5" y="105"/>
                  </a:lnTo>
                  <a:lnTo>
                    <a:pt x="5" y="104"/>
                  </a:lnTo>
                  <a:lnTo>
                    <a:pt x="5" y="104"/>
                  </a:lnTo>
                  <a:lnTo>
                    <a:pt x="5" y="103"/>
                  </a:lnTo>
                  <a:lnTo>
                    <a:pt x="5" y="103"/>
                  </a:lnTo>
                  <a:lnTo>
                    <a:pt x="5" y="103"/>
                  </a:lnTo>
                  <a:lnTo>
                    <a:pt x="5" y="102"/>
                  </a:lnTo>
                  <a:lnTo>
                    <a:pt x="5" y="102"/>
                  </a:lnTo>
                  <a:lnTo>
                    <a:pt x="5" y="101"/>
                  </a:lnTo>
                  <a:lnTo>
                    <a:pt x="5" y="101"/>
                  </a:lnTo>
                  <a:lnTo>
                    <a:pt x="5" y="101"/>
                  </a:lnTo>
                  <a:lnTo>
                    <a:pt x="5" y="100"/>
                  </a:lnTo>
                  <a:lnTo>
                    <a:pt x="5" y="100"/>
                  </a:lnTo>
                  <a:lnTo>
                    <a:pt x="5" y="99"/>
                  </a:lnTo>
                  <a:lnTo>
                    <a:pt x="5" y="99"/>
                  </a:lnTo>
                  <a:lnTo>
                    <a:pt x="5" y="99"/>
                  </a:lnTo>
                  <a:lnTo>
                    <a:pt x="5" y="98"/>
                  </a:lnTo>
                  <a:lnTo>
                    <a:pt x="5" y="98"/>
                  </a:lnTo>
                  <a:lnTo>
                    <a:pt x="5" y="97"/>
                  </a:lnTo>
                  <a:lnTo>
                    <a:pt x="6" y="97"/>
                  </a:lnTo>
                  <a:lnTo>
                    <a:pt x="6" y="97"/>
                  </a:lnTo>
                  <a:lnTo>
                    <a:pt x="6" y="97"/>
                  </a:lnTo>
                  <a:lnTo>
                    <a:pt x="6" y="97"/>
                  </a:lnTo>
                  <a:lnTo>
                    <a:pt x="10" y="97"/>
                  </a:lnTo>
                  <a:lnTo>
                    <a:pt x="180" y="90"/>
                  </a:lnTo>
                  <a:lnTo>
                    <a:pt x="184" y="102"/>
                  </a:lnTo>
                  <a:lnTo>
                    <a:pt x="184" y="99"/>
                  </a:lnTo>
                  <a:lnTo>
                    <a:pt x="184" y="97"/>
                  </a:lnTo>
                  <a:lnTo>
                    <a:pt x="184" y="95"/>
                  </a:lnTo>
                  <a:lnTo>
                    <a:pt x="184" y="93"/>
                  </a:lnTo>
                  <a:lnTo>
                    <a:pt x="184" y="90"/>
                  </a:lnTo>
                  <a:lnTo>
                    <a:pt x="185" y="88"/>
                  </a:lnTo>
                  <a:lnTo>
                    <a:pt x="185" y="86"/>
                  </a:lnTo>
                  <a:lnTo>
                    <a:pt x="185" y="83"/>
                  </a:lnTo>
                  <a:lnTo>
                    <a:pt x="185" y="81"/>
                  </a:lnTo>
                  <a:lnTo>
                    <a:pt x="185" y="78"/>
                  </a:lnTo>
                  <a:lnTo>
                    <a:pt x="185" y="76"/>
                  </a:lnTo>
                  <a:lnTo>
                    <a:pt x="185" y="73"/>
                  </a:lnTo>
                  <a:lnTo>
                    <a:pt x="185" y="71"/>
                  </a:lnTo>
                  <a:lnTo>
                    <a:pt x="185" y="69"/>
                  </a:lnTo>
                  <a:lnTo>
                    <a:pt x="185" y="67"/>
                  </a:lnTo>
                  <a:lnTo>
                    <a:pt x="185" y="64"/>
                  </a:lnTo>
                  <a:lnTo>
                    <a:pt x="185" y="62"/>
                  </a:lnTo>
                  <a:lnTo>
                    <a:pt x="185" y="59"/>
                  </a:lnTo>
                  <a:lnTo>
                    <a:pt x="185" y="57"/>
                  </a:lnTo>
                  <a:lnTo>
                    <a:pt x="185" y="54"/>
                  </a:lnTo>
                  <a:lnTo>
                    <a:pt x="185" y="52"/>
                  </a:lnTo>
                  <a:lnTo>
                    <a:pt x="185" y="50"/>
                  </a:lnTo>
                  <a:lnTo>
                    <a:pt x="186" y="47"/>
                  </a:lnTo>
                  <a:lnTo>
                    <a:pt x="186" y="45"/>
                  </a:lnTo>
                  <a:lnTo>
                    <a:pt x="186" y="42"/>
                  </a:lnTo>
                  <a:lnTo>
                    <a:pt x="186" y="40"/>
                  </a:lnTo>
                  <a:lnTo>
                    <a:pt x="186" y="37"/>
                  </a:lnTo>
                  <a:lnTo>
                    <a:pt x="186" y="35"/>
                  </a:lnTo>
                  <a:lnTo>
                    <a:pt x="186" y="32"/>
                  </a:lnTo>
                  <a:lnTo>
                    <a:pt x="186" y="30"/>
                  </a:lnTo>
                  <a:lnTo>
                    <a:pt x="186" y="28"/>
                  </a:lnTo>
                  <a:lnTo>
                    <a:pt x="186" y="25"/>
                  </a:lnTo>
                  <a:lnTo>
                    <a:pt x="174" y="25"/>
                  </a:lnTo>
                  <a:lnTo>
                    <a:pt x="174" y="26"/>
                  </a:lnTo>
                  <a:lnTo>
                    <a:pt x="174" y="26"/>
                  </a:lnTo>
                  <a:lnTo>
                    <a:pt x="174" y="27"/>
                  </a:lnTo>
                  <a:lnTo>
                    <a:pt x="174" y="28"/>
                  </a:lnTo>
                  <a:lnTo>
                    <a:pt x="174" y="28"/>
                  </a:lnTo>
                  <a:lnTo>
                    <a:pt x="173" y="29"/>
                  </a:lnTo>
                  <a:lnTo>
                    <a:pt x="173" y="30"/>
                  </a:lnTo>
                  <a:lnTo>
                    <a:pt x="173" y="31"/>
                  </a:lnTo>
                  <a:lnTo>
                    <a:pt x="173" y="32"/>
                  </a:lnTo>
                  <a:lnTo>
                    <a:pt x="173" y="32"/>
                  </a:lnTo>
                  <a:lnTo>
                    <a:pt x="173" y="33"/>
                  </a:lnTo>
                  <a:lnTo>
                    <a:pt x="173" y="34"/>
                  </a:lnTo>
                  <a:lnTo>
                    <a:pt x="173" y="34"/>
                  </a:lnTo>
                  <a:lnTo>
                    <a:pt x="173" y="35"/>
                  </a:lnTo>
                  <a:lnTo>
                    <a:pt x="173" y="36"/>
                  </a:lnTo>
                  <a:lnTo>
                    <a:pt x="173" y="36"/>
                  </a:lnTo>
                  <a:lnTo>
                    <a:pt x="173" y="37"/>
                  </a:lnTo>
                  <a:lnTo>
                    <a:pt x="173" y="38"/>
                  </a:lnTo>
                  <a:lnTo>
                    <a:pt x="173" y="39"/>
                  </a:lnTo>
                  <a:lnTo>
                    <a:pt x="173" y="40"/>
                  </a:lnTo>
                  <a:lnTo>
                    <a:pt x="173" y="40"/>
                  </a:lnTo>
                  <a:lnTo>
                    <a:pt x="173" y="41"/>
                  </a:lnTo>
                  <a:lnTo>
                    <a:pt x="173" y="42"/>
                  </a:lnTo>
                  <a:lnTo>
                    <a:pt x="173" y="43"/>
                  </a:lnTo>
                  <a:lnTo>
                    <a:pt x="173" y="43"/>
                  </a:lnTo>
                  <a:lnTo>
                    <a:pt x="173" y="44"/>
                  </a:lnTo>
                  <a:lnTo>
                    <a:pt x="173" y="45"/>
                  </a:lnTo>
                  <a:lnTo>
                    <a:pt x="173" y="45"/>
                  </a:lnTo>
                  <a:lnTo>
                    <a:pt x="173" y="46"/>
                  </a:lnTo>
                  <a:lnTo>
                    <a:pt x="173" y="47"/>
                  </a:lnTo>
                  <a:lnTo>
                    <a:pt x="173" y="47"/>
                  </a:lnTo>
                  <a:lnTo>
                    <a:pt x="173" y="48"/>
                  </a:lnTo>
                  <a:lnTo>
                    <a:pt x="172" y="50"/>
                  </a:lnTo>
                  <a:lnTo>
                    <a:pt x="128" y="52"/>
                  </a:lnTo>
                  <a:lnTo>
                    <a:pt x="128" y="28"/>
                  </a:lnTo>
                  <a:lnTo>
                    <a:pt x="116" y="28"/>
                  </a:lnTo>
                  <a:lnTo>
                    <a:pt x="116" y="52"/>
                  </a:lnTo>
                  <a:lnTo>
                    <a:pt x="71" y="55"/>
                  </a:lnTo>
                  <a:lnTo>
                    <a:pt x="71" y="32"/>
                  </a:lnTo>
                  <a:lnTo>
                    <a:pt x="71" y="32"/>
                  </a:lnTo>
                  <a:lnTo>
                    <a:pt x="71" y="31"/>
                  </a:lnTo>
                  <a:lnTo>
                    <a:pt x="70" y="31"/>
                  </a:lnTo>
                  <a:lnTo>
                    <a:pt x="70" y="31"/>
                  </a:lnTo>
                  <a:lnTo>
                    <a:pt x="70" y="31"/>
                  </a:lnTo>
                  <a:lnTo>
                    <a:pt x="69" y="31"/>
                  </a:lnTo>
                  <a:lnTo>
                    <a:pt x="69" y="31"/>
                  </a:lnTo>
                  <a:lnTo>
                    <a:pt x="69" y="31"/>
                  </a:lnTo>
                  <a:lnTo>
                    <a:pt x="68" y="31"/>
                  </a:lnTo>
                  <a:lnTo>
                    <a:pt x="68" y="30"/>
                  </a:lnTo>
                  <a:lnTo>
                    <a:pt x="67" y="30"/>
                  </a:lnTo>
                  <a:lnTo>
                    <a:pt x="67" y="30"/>
                  </a:lnTo>
                  <a:lnTo>
                    <a:pt x="67" y="30"/>
                  </a:lnTo>
                  <a:lnTo>
                    <a:pt x="66" y="30"/>
                  </a:lnTo>
                  <a:lnTo>
                    <a:pt x="66" y="30"/>
                  </a:lnTo>
                  <a:lnTo>
                    <a:pt x="66" y="30"/>
                  </a:lnTo>
                  <a:lnTo>
                    <a:pt x="65" y="31"/>
                  </a:lnTo>
                  <a:lnTo>
                    <a:pt x="65" y="31"/>
                  </a:lnTo>
                  <a:lnTo>
                    <a:pt x="64" y="31"/>
                  </a:lnTo>
                  <a:lnTo>
                    <a:pt x="64" y="31"/>
                  </a:lnTo>
                  <a:lnTo>
                    <a:pt x="64" y="31"/>
                  </a:lnTo>
                  <a:lnTo>
                    <a:pt x="63" y="31"/>
                  </a:lnTo>
                  <a:lnTo>
                    <a:pt x="63" y="31"/>
                  </a:lnTo>
                  <a:lnTo>
                    <a:pt x="63" y="31"/>
                  </a:lnTo>
                  <a:lnTo>
                    <a:pt x="62" y="31"/>
                  </a:lnTo>
                  <a:lnTo>
                    <a:pt x="62" y="31"/>
                  </a:lnTo>
                  <a:lnTo>
                    <a:pt x="61" y="31"/>
                  </a:lnTo>
                  <a:lnTo>
                    <a:pt x="61" y="31"/>
                  </a:lnTo>
                  <a:lnTo>
                    <a:pt x="61" y="31"/>
                  </a:lnTo>
                  <a:lnTo>
                    <a:pt x="60" y="31"/>
                  </a:lnTo>
                  <a:lnTo>
                    <a:pt x="60" y="32"/>
                  </a:lnTo>
                  <a:lnTo>
                    <a:pt x="59" y="32"/>
                  </a:lnTo>
                  <a:lnTo>
                    <a:pt x="58" y="34"/>
                  </a:lnTo>
                  <a:lnTo>
                    <a:pt x="58" y="34"/>
                  </a:lnTo>
                  <a:lnTo>
                    <a:pt x="58" y="35"/>
                  </a:lnTo>
                  <a:lnTo>
                    <a:pt x="58" y="36"/>
                  </a:lnTo>
                  <a:lnTo>
                    <a:pt x="58" y="36"/>
                  </a:lnTo>
                  <a:lnTo>
                    <a:pt x="58" y="37"/>
                  </a:lnTo>
                  <a:lnTo>
                    <a:pt x="58" y="38"/>
                  </a:lnTo>
                  <a:lnTo>
                    <a:pt x="58" y="39"/>
                  </a:lnTo>
                  <a:lnTo>
                    <a:pt x="58" y="39"/>
                  </a:lnTo>
                  <a:lnTo>
                    <a:pt x="58" y="40"/>
                  </a:lnTo>
                  <a:lnTo>
                    <a:pt x="58" y="41"/>
                  </a:lnTo>
                  <a:lnTo>
                    <a:pt x="58" y="41"/>
                  </a:lnTo>
                  <a:lnTo>
                    <a:pt x="58" y="42"/>
                  </a:lnTo>
                  <a:lnTo>
                    <a:pt x="58" y="43"/>
                  </a:lnTo>
                  <a:lnTo>
                    <a:pt x="58" y="43"/>
                  </a:lnTo>
                  <a:lnTo>
                    <a:pt x="58" y="44"/>
                  </a:lnTo>
                  <a:lnTo>
                    <a:pt x="58" y="45"/>
                  </a:lnTo>
                  <a:lnTo>
                    <a:pt x="58" y="45"/>
                  </a:lnTo>
                  <a:lnTo>
                    <a:pt x="58" y="46"/>
                  </a:lnTo>
                  <a:lnTo>
                    <a:pt x="58" y="47"/>
                  </a:lnTo>
                  <a:lnTo>
                    <a:pt x="58" y="47"/>
                  </a:lnTo>
                  <a:lnTo>
                    <a:pt x="58" y="48"/>
                  </a:lnTo>
                  <a:lnTo>
                    <a:pt x="58" y="48"/>
                  </a:lnTo>
                  <a:lnTo>
                    <a:pt x="58" y="49"/>
                  </a:lnTo>
                  <a:lnTo>
                    <a:pt x="58" y="50"/>
                  </a:lnTo>
                  <a:lnTo>
                    <a:pt x="58" y="50"/>
                  </a:lnTo>
                  <a:lnTo>
                    <a:pt x="58" y="51"/>
                  </a:lnTo>
                  <a:lnTo>
                    <a:pt x="58" y="52"/>
                  </a:lnTo>
                  <a:lnTo>
                    <a:pt x="58" y="52"/>
                  </a:lnTo>
                  <a:lnTo>
                    <a:pt x="58" y="53"/>
                  </a:lnTo>
                  <a:lnTo>
                    <a:pt x="58" y="54"/>
                  </a:lnTo>
                  <a:lnTo>
                    <a:pt x="58" y="54"/>
                  </a:lnTo>
                  <a:lnTo>
                    <a:pt x="58" y="55"/>
                  </a:lnTo>
                  <a:lnTo>
                    <a:pt x="15" y="58"/>
                  </a:lnTo>
                  <a:lnTo>
                    <a:pt x="14" y="56"/>
                  </a:lnTo>
                  <a:lnTo>
                    <a:pt x="14" y="55"/>
                  </a:lnTo>
                  <a:lnTo>
                    <a:pt x="14" y="54"/>
                  </a:lnTo>
                  <a:lnTo>
                    <a:pt x="14" y="53"/>
                  </a:lnTo>
                  <a:lnTo>
                    <a:pt x="14" y="52"/>
                  </a:lnTo>
                  <a:lnTo>
                    <a:pt x="14" y="51"/>
                  </a:lnTo>
                  <a:lnTo>
                    <a:pt x="14" y="50"/>
                  </a:lnTo>
                  <a:lnTo>
                    <a:pt x="14" y="49"/>
                  </a:lnTo>
                  <a:lnTo>
                    <a:pt x="14" y="48"/>
                  </a:lnTo>
                  <a:lnTo>
                    <a:pt x="14" y="47"/>
                  </a:lnTo>
                  <a:lnTo>
                    <a:pt x="14" y="45"/>
                  </a:lnTo>
                  <a:lnTo>
                    <a:pt x="14" y="44"/>
                  </a:lnTo>
                  <a:lnTo>
                    <a:pt x="14" y="43"/>
                  </a:lnTo>
                  <a:lnTo>
                    <a:pt x="14" y="42"/>
                  </a:lnTo>
                  <a:lnTo>
                    <a:pt x="14" y="41"/>
                  </a:lnTo>
                  <a:lnTo>
                    <a:pt x="14" y="40"/>
                  </a:lnTo>
                  <a:lnTo>
                    <a:pt x="14" y="39"/>
                  </a:lnTo>
                  <a:lnTo>
                    <a:pt x="14" y="38"/>
                  </a:lnTo>
                  <a:lnTo>
                    <a:pt x="14" y="36"/>
                  </a:lnTo>
                  <a:lnTo>
                    <a:pt x="14" y="36"/>
                  </a:lnTo>
                  <a:lnTo>
                    <a:pt x="14" y="34"/>
                  </a:lnTo>
                  <a:lnTo>
                    <a:pt x="14" y="34"/>
                  </a:lnTo>
                  <a:lnTo>
                    <a:pt x="13" y="33"/>
                  </a:lnTo>
                  <a:lnTo>
                    <a:pt x="13" y="32"/>
                  </a:lnTo>
                  <a:lnTo>
                    <a:pt x="13" y="31"/>
                  </a:lnTo>
                  <a:lnTo>
                    <a:pt x="12" y="30"/>
                  </a:lnTo>
                  <a:lnTo>
                    <a:pt x="12" y="30"/>
                  </a:lnTo>
                  <a:lnTo>
                    <a:pt x="11" y="29"/>
                  </a:lnTo>
                  <a:lnTo>
                    <a:pt x="10" y="28"/>
                  </a:lnTo>
                  <a:lnTo>
                    <a:pt x="10" y="28"/>
                  </a:lnTo>
                  <a:lnTo>
                    <a:pt x="9" y="27"/>
                  </a:lnTo>
                  <a:lnTo>
                    <a:pt x="7" y="26"/>
                  </a:lnTo>
                  <a:lnTo>
                    <a:pt x="6" y="26"/>
                  </a:lnTo>
                  <a:lnTo>
                    <a:pt x="7" y="26"/>
                  </a:lnTo>
                  <a:lnTo>
                    <a:pt x="7" y="26"/>
                  </a:lnTo>
                  <a:lnTo>
                    <a:pt x="7" y="25"/>
                  </a:lnTo>
                  <a:lnTo>
                    <a:pt x="7" y="25"/>
                  </a:lnTo>
                  <a:lnTo>
                    <a:pt x="7" y="25"/>
                  </a:lnTo>
                  <a:lnTo>
                    <a:pt x="7" y="24"/>
                  </a:lnTo>
                  <a:lnTo>
                    <a:pt x="7" y="24"/>
                  </a:lnTo>
                  <a:lnTo>
                    <a:pt x="7" y="24"/>
                  </a:lnTo>
                  <a:lnTo>
                    <a:pt x="7" y="23"/>
                  </a:lnTo>
                  <a:lnTo>
                    <a:pt x="7" y="23"/>
                  </a:lnTo>
                  <a:lnTo>
                    <a:pt x="7" y="22"/>
                  </a:lnTo>
                  <a:lnTo>
                    <a:pt x="7" y="22"/>
                  </a:lnTo>
                  <a:lnTo>
                    <a:pt x="7" y="22"/>
                  </a:lnTo>
                  <a:lnTo>
                    <a:pt x="7" y="21"/>
                  </a:lnTo>
                  <a:lnTo>
                    <a:pt x="7" y="21"/>
                  </a:lnTo>
                  <a:lnTo>
                    <a:pt x="7" y="20"/>
                  </a:lnTo>
                  <a:lnTo>
                    <a:pt x="7" y="20"/>
                  </a:lnTo>
                  <a:lnTo>
                    <a:pt x="7" y="19"/>
                  </a:lnTo>
                  <a:lnTo>
                    <a:pt x="7" y="19"/>
                  </a:lnTo>
                  <a:lnTo>
                    <a:pt x="7" y="19"/>
                  </a:lnTo>
                  <a:lnTo>
                    <a:pt x="7" y="19"/>
                  </a:lnTo>
                  <a:lnTo>
                    <a:pt x="7" y="18"/>
                  </a:lnTo>
                  <a:lnTo>
                    <a:pt x="8" y="18"/>
                  </a:lnTo>
                  <a:lnTo>
                    <a:pt x="8" y="18"/>
                  </a:lnTo>
                  <a:lnTo>
                    <a:pt x="8" y="17"/>
                  </a:lnTo>
                  <a:lnTo>
                    <a:pt x="181" y="9"/>
                  </a:lnTo>
                  <a:lnTo>
                    <a:pt x="185" y="19"/>
                  </a:lnTo>
                  <a:lnTo>
                    <a:pt x="186" y="0"/>
                  </a:lnTo>
                  <a:lnTo>
                    <a:pt x="73" y="5"/>
                  </a:lnTo>
                  <a:lnTo>
                    <a:pt x="71" y="5"/>
                  </a:lnTo>
                  <a:lnTo>
                    <a:pt x="69" y="5"/>
                  </a:lnTo>
                  <a:lnTo>
                    <a:pt x="66" y="5"/>
                  </a:lnTo>
                  <a:lnTo>
                    <a:pt x="64" y="5"/>
                  </a:lnTo>
                  <a:lnTo>
                    <a:pt x="62" y="5"/>
                  </a:lnTo>
                  <a:lnTo>
                    <a:pt x="60" y="5"/>
                  </a:lnTo>
                  <a:lnTo>
                    <a:pt x="58" y="5"/>
                  </a:lnTo>
                  <a:lnTo>
                    <a:pt x="56" y="6"/>
                  </a:lnTo>
                  <a:lnTo>
                    <a:pt x="54" y="6"/>
                  </a:lnTo>
                  <a:lnTo>
                    <a:pt x="52" y="6"/>
                  </a:lnTo>
                  <a:lnTo>
                    <a:pt x="49" y="6"/>
                  </a:lnTo>
                  <a:lnTo>
                    <a:pt x="47" y="6"/>
                  </a:lnTo>
                  <a:lnTo>
                    <a:pt x="45" y="6"/>
                  </a:lnTo>
                  <a:lnTo>
                    <a:pt x="43" y="6"/>
                  </a:lnTo>
                  <a:lnTo>
                    <a:pt x="41" y="7"/>
                  </a:lnTo>
                  <a:lnTo>
                    <a:pt x="38" y="7"/>
                  </a:lnTo>
                  <a:lnTo>
                    <a:pt x="36" y="7"/>
                  </a:lnTo>
                  <a:lnTo>
                    <a:pt x="34" y="7"/>
                  </a:lnTo>
                  <a:lnTo>
                    <a:pt x="32" y="7"/>
                  </a:lnTo>
                  <a:lnTo>
                    <a:pt x="30" y="7"/>
                  </a:lnTo>
                  <a:lnTo>
                    <a:pt x="28" y="7"/>
                  </a:lnTo>
                  <a:lnTo>
                    <a:pt x="26" y="7"/>
                  </a:lnTo>
                  <a:lnTo>
                    <a:pt x="23" y="7"/>
                  </a:lnTo>
                  <a:lnTo>
                    <a:pt x="21" y="8"/>
                  </a:lnTo>
                  <a:lnTo>
                    <a:pt x="19" y="8"/>
                  </a:lnTo>
                  <a:lnTo>
                    <a:pt x="16" y="8"/>
                  </a:lnTo>
                  <a:lnTo>
                    <a:pt x="14" y="8"/>
                  </a:lnTo>
                  <a:lnTo>
                    <a:pt x="12" y="8"/>
                  </a:lnTo>
                  <a:lnTo>
                    <a:pt x="10" y="8"/>
                  </a:lnTo>
                  <a:lnTo>
                    <a:pt x="8" y="8"/>
                  </a:lnTo>
                  <a:lnTo>
                    <a:pt x="6" y="9"/>
                  </a:lnTo>
                  <a:lnTo>
                    <a:pt x="3" y="9"/>
                  </a:lnTo>
                  <a:lnTo>
                    <a:pt x="3"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46" name="Freeform 1112"/>
            <p:cNvSpPr>
              <a:spLocks/>
            </p:cNvSpPr>
            <p:nvPr/>
          </p:nvSpPr>
          <p:spPr bwMode="auto">
            <a:xfrm>
              <a:off x="1443" y="3264"/>
              <a:ext cx="186" cy="171"/>
            </a:xfrm>
            <a:custGeom>
              <a:avLst/>
              <a:gdLst>
                <a:gd name="T0" fmla="*/ 183 w 186"/>
                <a:gd name="T1" fmla="*/ 107 h 171"/>
                <a:gd name="T2" fmla="*/ 181 w 186"/>
                <a:gd name="T3" fmla="*/ 106 h 171"/>
                <a:gd name="T4" fmla="*/ 178 w 186"/>
                <a:gd name="T5" fmla="*/ 106 h 171"/>
                <a:gd name="T6" fmla="*/ 176 w 186"/>
                <a:gd name="T7" fmla="*/ 106 h 171"/>
                <a:gd name="T8" fmla="*/ 173 w 186"/>
                <a:gd name="T9" fmla="*/ 106 h 171"/>
                <a:gd name="T10" fmla="*/ 128 w 186"/>
                <a:gd name="T11" fmla="*/ 133 h 171"/>
                <a:gd name="T12" fmla="*/ 128 w 186"/>
                <a:gd name="T13" fmla="*/ 128 h 171"/>
                <a:gd name="T14" fmla="*/ 128 w 186"/>
                <a:gd name="T15" fmla="*/ 121 h 171"/>
                <a:gd name="T16" fmla="*/ 128 w 186"/>
                <a:gd name="T17" fmla="*/ 115 h 171"/>
                <a:gd name="T18" fmla="*/ 127 w 186"/>
                <a:gd name="T19" fmla="*/ 109 h 171"/>
                <a:gd name="T20" fmla="*/ 70 w 186"/>
                <a:gd name="T21" fmla="*/ 112 h 171"/>
                <a:gd name="T22" fmla="*/ 67 w 186"/>
                <a:gd name="T23" fmla="*/ 112 h 171"/>
                <a:gd name="T24" fmla="*/ 65 w 186"/>
                <a:gd name="T25" fmla="*/ 112 h 171"/>
                <a:gd name="T26" fmla="*/ 62 w 186"/>
                <a:gd name="T27" fmla="*/ 112 h 171"/>
                <a:gd name="T28" fmla="*/ 59 w 186"/>
                <a:gd name="T29" fmla="*/ 112 h 171"/>
                <a:gd name="T30" fmla="*/ 58 w 186"/>
                <a:gd name="T31" fmla="*/ 115 h 171"/>
                <a:gd name="T32" fmla="*/ 57 w 186"/>
                <a:gd name="T33" fmla="*/ 121 h 171"/>
                <a:gd name="T34" fmla="*/ 57 w 186"/>
                <a:gd name="T35" fmla="*/ 127 h 171"/>
                <a:gd name="T36" fmla="*/ 57 w 186"/>
                <a:gd name="T37" fmla="*/ 133 h 171"/>
                <a:gd name="T38" fmla="*/ 57 w 186"/>
                <a:gd name="T39" fmla="*/ 139 h 171"/>
                <a:gd name="T40" fmla="*/ 12 w 186"/>
                <a:gd name="T41" fmla="*/ 138 h 171"/>
                <a:gd name="T42" fmla="*/ 13 w 186"/>
                <a:gd name="T43" fmla="*/ 132 h 171"/>
                <a:gd name="T44" fmla="*/ 13 w 186"/>
                <a:gd name="T45" fmla="*/ 126 h 171"/>
                <a:gd name="T46" fmla="*/ 13 w 186"/>
                <a:gd name="T47" fmla="*/ 120 h 171"/>
                <a:gd name="T48" fmla="*/ 13 w 186"/>
                <a:gd name="T49" fmla="*/ 114 h 171"/>
                <a:gd name="T50" fmla="*/ 5 w 186"/>
                <a:gd name="T51" fmla="*/ 103 h 171"/>
                <a:gd name="T52" fmla="*/ 5 w 186"/>
                <a:gd name="T53" fmla="*/ 100 h 171"/>
                <a:gd name="T54" fmla="*/ 5 w 186"/>
                <a:gd name="T55" fmla="*/ 97 h 171"/>
                <a:gd name="T56" fmla="*/ 184 w 186"/>
                <a:gd name="T57" fmla="*/ 102 h 171"/>
                <a:gd name="T58" fmla="*/ 185 w 186"/>
                <a:gd name="T59" fmla="*/ 86 h 171"/>
                <a:gd name="T60" fmla="*/ 185 w 186"/>
                <a:gd name="T61" fmla="*/ 69 h 171"/>
                <a:gd name="T62" fmla="*/ 185 w 186"/>
                <a:gd name="T63" fmla="*/ 52 h 171"/>
                <a:gd name="T64" fmla="*/ 186 w 186"/>
                <a:gd name="T65" fmla="*/ 35 h 171"/>
                <a:gd name="T66" fmla="*/ 174 w 186"/>
                <a:gd name="T67" fmla="*/ 26 h 171"/>
                <a:gd name="T68" fmla="*/ 173 w 186"/>
                <a:gd name="T69" fmla="*/ 32 h 171"/>
                <a:gd name="T70" fmla="*/ 173 w 186"/>
                <a:gd name="T71" fmla="*/ 36 h 171"/>
                <a:gd name="T72" fmla="*/ 173 w 186"/>
                <a:gd name="T73" fmla="*/ 42 h 171"/>
                <a:gd name="T74" fmla="*/ 173 w 186"/>
                <a:gd name="T75" fmla="*/ 47 h 171"/>
                <a:gd name="T76" fmla="*/ 116 w 186"/>
                <a:gd name="T77" fmla="*/ 52 h 171"/>
                <a:gd name="T78" fmla="*/ 70 w 186"/>
                <a:gd name="T79" fmla="*/ 31 h 171"/>
                <a:gd name="T80" fmla="*/ 67 w 186"/>
                <a:gd name="T81" fmla="*/ 30 h 171"/>
                <a:gd name="T82" fmla="*/ 64 w 186"/>
                <a:gd name="T83" fmla="*/ 31 h 171"/>
                <a:gd name="T84" fmla="*/ 62 w 186"/>
                <a:gd name="T85" fmla="*/ 31 h 171"/>
                <a:gd name="T86" fmla="*/ 58 w 186"/>
                <a:gd name="T87" fmla="*/ 34 h 171"/>
                <a:gd name="T88" fmla="*/ 58 w 186"/>
                <a:gd name="T89" fmla="*/ 39 h 171"/>
                <a:gd name="T90" fmla="*/ 58 w 186"/>
                <a:gd name="T91" fmla="*/ 43 h 171"/>
                <a:gd name="T92" fmla="*/ 58 w 186"/>
                <a:gd name="T93" fmla="*/ 48 h 171"/>
                <a:gd name="T94" fmla="*/ 58 w 186"/>
                <a:gd name="T95" fmla="*/ 52 h 171"/>
                <a:gd name="T96" fmla="*/ 14 w 186"/>
                <a:gd name="T97" fmla="*/ 55 h 171"/>
                <a:gd name="T98" fmla="*/ 14 w 186"/>
                <a:gd name="T99" fmla="*/ 48 h 171"/>
                <a:gd name="T100" fmla="*/ 14 w 186"/>
                <a:gd name="T101" fmla="*/ 40 h 171"/>
                <a:gd name="T102" fmla="*/ 13 w 186"/>
                <a:gd name="T103" fmla="*/ 33 h 171"/>
                <a:gd name="T104" fmla="*/ 10 w 186"/>
                <a:gd name="T105" fmla="*/ 28 h 171"/>
                <a:gd name="T106" fmla="*/ 7 w 186"/>
                <a:gd name="T107" fmla="*/ 25 h 171"/>
                <a:gd name="T108" fmla="*/ 7 w 186"/>
                <a:gd name="T109" fmla="*/ 22 h 171"/>
                <a:gd name="T110" fmla="*/ 7 w 186"/>
                <a:gd name="T111" fmla="*/ 19 h 171"/>
                <a:gd name="T112" fmla="*/ 8 w 186"/>
                <a:gd name="T113" fmla="*/ 17 h 171"/>
                <a:gd name="T114" fmla="*/ 66 w 186"/>
                <a:gd name="T115" fmla="*/ 5 h 171"/>
                <a:gd name="T116" fmla="*/ 52 w 186"/>
                <a:gd name="T117" fmla="*/ 6 h 171"/>
                <a:gd name="T118" fmla="*/ 36 w 186"/>
                <a:gd name="T119" fmla="*/ 7 h 171"/>
                <a:gd name="T120" fmla="*/ 21 w 186"/>
                <a:gd name="T121" fmla="*/ 8 h 171"/>
                <a:gd name="T122" fmla="*/ 6 w 186"/>
                <a:gd name="T123" fmla="*/ 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6" h="171">
                  <a:moveTo>
                    <a:pt x="3" y="14"/>
                  </a:moveTo>
                  <a:lnTo>
                    <a:pt x="0" y="170"/>
                  </a:lnTo>
                  <a:lnTo>
                    <a:pt x="1" y="171"/>
                  </a:lnTo>
                  <a:lnTo>
                    <a:pt x="183" y="162"/>
                  </a:lnTo>
                  <a:lnTo>
                    <a:pt x="184" y="107"/>
                  </a:lnTo>
                  <a:lnTo>
                    <a:pt x="184" y="107"/>
                  </a:lnTo>
                  <a:lnTo>
                    <a:pt x="183" y="107"/>
                  </a:lnTo>
                  <a:lnTo>
                    <a:pt x="183" y="106"/>
                  </a:lnTo>
                  <a:lnTo>
                    <a:pt x="183" y="106"/>
                  </a:lnTo>
                  <a:lnTo>
                    <a:pt x="182" y="106"/>
                  </a:lnTo>
                  <a:lnTo>
                    <a:pt x="182" y="106"/>
                  </a:lnTo>
                  <a:lnTo>
                    <a:pt x="182" y="106"/>
                  </a:lnTo>
                  <a:lnTo>
                    <a:pt x="181" y="106"/>
                  </a:lnTo>
                  <a:lnTo>
                    <a:pt x="181" y="106"/>
                  </a:lnTo>
                  <a:lnTo>
                    <a:pt x="181" y="106"/>
                  </a:lnTo>
                  <a:lnTo>
                    <a:pt x="180" y="106"/>
                  </a:lnTo>
                  <a:lnTo>
                    <a:pt x="180" y="106"/>
                  </a:lnTo>
                  <a:lnTo>
                    <a:pt x="180" y="106"/>
                  </a:lnTo>
                  <a:lnTo>
                    <a:pt x="179" y="106"/>
                  </a:lnTo>
                  <a:lnTo>
                    <a:pt x="179" y="106"/>
                  </a:lnTo>
                  <a:lnTo>
                    <a:pt x="178" y="106"/>
                  </a:lnTo>
                  <a:lnTo>
                    <a:pt x="178" y="106"/>
                  </a:lnTo>
                  <a:lnTo>
                    <a:pt x="178" y="106"/>
                  </a:lnTo>
                  <a:lnTo>
                    <a:pt x="177" y="106"/>
                  </a:lnTo>
                  <a:lnTo>
                    <a:pt x="177" y="106"/>
                  </a:lnTo>
                  <a:lnTo>
                    <a:pt x="176" y="106"/>
                  </a:lnTo>
                  <a:lnTo>
                    <a:pt x="176" y="106"/>
                  </a:lnTo>
                  <a:lnTo>
                    <a:pt x="176" y="106"/>
                  </a:lnTo>
                  <a:lnTo>
                    <a:pt x="175" y="106"/>
                  </a:lnTo>
                  <a:lnTo>
                    <a:pt x="175" y="106"/>
                  </a:lnTo>
                  <a:lnTo>
                    <a:pt x="175" y="106"/>
                  </a:lnTo>
                  <a:lnTo>
                    <a:pt x="174" y="106"/>
                  </a:lnTo>
                  <a:lnTo>
                    <a:pt x="174" y="106"/>
                  </a:lnTo>
                  <a:lnTo>
                    <a:pt x="174" y="106"/>
                  </a:lnTo>
                  <a:lnTo>
                    <a:pt x="173" y="106"/>
                  </a:lnTo>
                  <a:lnTo>
                    <a:pt x="173" y="106"/>
                  </a:lnTo>
                  <a:lnTo>
                    <a:pt x="172" y="107"/>
                  </a:lnTo>
                  <a:lnTo>
                    <a:pt x="171" y="133"/>
                  </a:lnTo>
                  <a:lnTo>
                    <a:pt x="128" y="136"/>
                  </a:lnTo>
                  <a:lnTo>
                    <a:pt x="128" y="135"/>
                  </a:lnTo>
                  <a:lnTo>
                    <a:pt x="128" y="134"/>
                  </a:lnTo>
                  <a:lnTo>
                    <a:pt x="128" y="133"/>
                  </a:lnTo>
                  <a:lnTo>
                    <a:pt x="128" y="133"/>
                  </a:lnTo>
                  <a:lnTo>
                    <a:pt x="128" y="132"/>
                  </a:lnTo>
                  <a:lnTo>
                    <a:pt x="128" y="131"/>
                  </a:lnTo>
                  <a:lnTo>
                    <a:pt x="128" y="130"/>
                  </a:lnTo>
                  <a:lnTo>
                    <a:pt x="128" y="129"/>
                  </a:lnTo>
                  <a:lnTo>
                    <a:pt x="128" y="129"/>
                  </a:lnTo>
                  <a:lnTo>
                    <a:pt x="128" y="128"/>
                  </a:lnTo>
                  <a:lnTo>
                    <a:pt x="128" y="127"/>
                  </a:lnTo>
                  <a:lnTo>
                    <a:pt x="128" y="126"/>
                  </a:lnTo>
                  <a:lnTo>
                    <a:pt x="128" y="125"/>
                  </a:lnTo>
                  <a:lnTo>
                    <a:pt x="128" y="124"/>
                  </a:lnTo>
                  <a:lnTo>
                    <a:pt x="128" y="123"/>
                  </a:lnTo>
                  <a:lnTo>
                    <a:pt x="128" y="123"/>
                  </a:lnTo>
                  <a:lnTo>
                    <a:pt x="128" y="121"/>
                  </a:lnTo>
                  <a:lnTo>
                    <a:pt x="128" y="121"/>
                  </a:lnTo>
                  <a:lnTo>
                    <a:pt x="128" y="120"/>
                  </a:lnTo>
                  <a:lnTo>
                    <a:pt x="128" y="119"/>
                  </a:lnTo>
                  <a:lnTo>
                    <a:pt x="128" y="118"/>
                  </a:lnTo>
                  <a:lnTo>
                    <a:pt x="128" y="117"/>
                  </a:lnTo>
                  <a:lnTo>
                    <a:pt x="128" y="116"/>
                  </a:lnTo>
                  <a:lnTo>
                    <a:pt x="128" y="115"/>
                  </a:lnTo>
                  <a:lnTo>
                    <a:pt x="128" y="114"/>
                  </a:lnTo>
                  <a:lnTo>
                    <a:pt x="128" y="114"/>
                  </a:lnTo>
                  <a:lnTo>
                    <a:pt x="128" y="113"/>
                  </a:lnTo>
                  <a:lnTo>
                    <a:pt x="127" y="112"/>
                  </a:lnTo>
                  <a:lnTo>
                    <a:pt x="127" y="111"/>
                  </a:lnTo>
                  <a:lnTo>
                    <a:pt x="127" y="110"/>
                  </a:lnTo>
                  <a:lnTo>
                    <a:pt x="127" y="109"/>
                  </a:lnTo>
                  <a:lnTo>
                    <a:pt x="127" y="108"/>
                  </a:lnTo>
                  <a:lnTo>
                    <a:pt x="115" y="109"/>
                  </a:lnTo>
                  <a:lnTo>
                    <a:pt x="114" y="136"/>
                  </a:lnTo>
                  <a:lnTo>
                    <a:pt x="70" y="140"/>
                  </a:lnTo>
                  <a:lnTo>
                    <a:pt x="69" y="138"/>
                  </a:lnTo>
                  <a:lnTo>
                    <a:pt x="70" y="112"/>
                  </a:lnTo>
                  <a:lnTo>
                    <a:pt x="70" y="112"/>
                  </a:lnTo>
                  <a:lnTo>
                    <a:pt x="69" y="112"/>
                  </a:lnTo>
                  <a:lnTo>
                    <a:pt x="69" y="112"/>
                  </a:lnTo>
                  <a:lnTo>
                    <a:pt x="69" y="112"/>
                  </a:lnTo>
                  <a:lnTo>
                    <a:pt x="69" y="112"/>
                  </a:lnTo>
                  <a:lnTo>
                    <a:pt x="68" y="112"/>
                  </a:lnTo>
                  <a:lnTo>
                    <a:pt x="68" y="112"/>
                  </a:lnTo>
                  <a:lnTo>
                    <a:pt x="67" y="112"/>
                  </a:lnTo>
                  <a:lnTo>
                    <a:pt x="67" y="112"/>
                  </a:lnTo>
                  <a:lnTo>
                    <a:pt x="66" y="112"/>
                  </a:lnTo>
                  <a:lnTo>
                    <a:pt x="66" y="112"/>
                  </a:lnTo>
                  <a:lnTo>
                    <a:pt x="66" y="112"/>
                  </a:lnTo>
                  <a:lnTo>
                    <a:pt x="65" y="112"/>
                  </a:lnTo>
                  <a:lnTo>
                    <a:pt x="65" y="112"/>
                  </a:lnTo>
                  <a:lnTo>
                    <a:pt x="65" y="112"/>
                  </a:lnTo>
                  <a:lnTo>
                    <a:pt x="64" y="112"/>
                  </a:lnTo>
                  <a:lnTo>
                    <a:pt x="64" y="112"/>
                  </a:lnTo>
                  <a:lnTo>
                    <a:pt x="64" y="112"/>
                  </a:lnTo>
                  <a:lnTo>
                    <a:pt x="63" y="112"/>
                  </a:lnTo>
                  <a:lnTo>
                    <a:pt x="63" y="112"/>
                  </a:lnTo>
                  <a:lnTo>
                    <a:pt x="63" y="112"/>
                  </a:lnTo>
                  <a:lnTo>
                    <a:pt x="62" y="112"/>
                  </a:lnTo>
                  <a:lnTo>
                    <a:pt x="62" y="112"/>
                  </a:lnTo>
                  <a:lnTo>
                    <a:pt x="62" y="112"/>
                  </a:lnTo>
                  <a:lnTo>
                    <a:pt x="61" y="112"/>
                  </a:lnTo>
                  <a:lnTo>
                    <a:pt x="61" y="112"/>
                  </a:lnTo>
                  <a:lnTo>
                    <a:pt x="60" y="112"/>
                  </a:lnTo>
                  <a:lnTo>
                    <a:pt x="60" y="112"/>
                  </a:lnTo>
                  <a:lnTo>
                    <a:pt x="59" y="112"/>
                  </a:lnTo>
                  <a:lnTo>
                    <a:pt x="59" y="112"/>
                  </a:lnTo>
                  <a:lnTo>
                    <a:pt x="59" y="112"/>
                  </a:lnTo>
                  <a:lnTo>
                    <a:pt x="58" y="112"/>
                  </a:lnTo>
                  <a:lnTo>
                    <a:pt x="58" y="113"/>
                  </a:lnTo>
                  <a:lnTo>
                    <a:pt x="58" y="114"/>
                  </a:lnTo>
                  <a:lnTo>
                    <a:pt x="58" y="114"/>
                  </a:lnTo>
                  <a:lnTo>
                    <a:pt x="58" y="115"/>
                  </a:lnTo>
                  <a:lnTo>
                    <a:pt x="58" y="116"/>
                  </a:lnTo>
                  <a:lnTo>
                    <a:pt x="58" y="117"/>
                  </a:lnTo>
                  <a:lnTo>
                    <a:pt x="57" y="118"/>
                  </a:lnTo>
                  <a:lnTo>
                    <a:pt x="57" y="118"/>
                  </a:lnTo>
                  <a:lnTo>
                    <a:pt x="57" y="119"/>
                  </a:lnTo>
                  <a:lnTo>
                    <a:pt x="57" y="120"/>
                  </a:lnTo>
                  <a:lnTo>
                    <a:pt x="57" y="121"/>
                  </a:lnTo>
                  <a:lnTo>
                    <a:pt x="57" y="122"/>
                  </a:lnTo>
                  <a:lnTo>
                    <a:pt x="57" y="123"/>
                  </a:lnTo>
                  <a:lnTo>
                    <a:pt x="57" y="124"/>
                  </a:lnTo>
                  <a:lnTo>
                    <a:pt x="57" y="125"/>
                  </a:lnTo>
                  <a:lnTo>
                    <a:pt x="57" y="125"/>
                  </a:lnTo>
                  <a:lnTo>
                    <a:pt x="57" y="127"/>
                  </a:lnTo>
                  <a:lnTo>
                    <a:pt x="57" y="127"/>
                  </a:lnTo>
                  <a:lnTo>
                    <a:pt x="57" y="128"/>
                  </a:lnTo>
                  <a:lnTo>
                    <a:pt x="57" y="129"/>
                  </a:lnTo>
                  <a:lnTo>
                    <a:pt x="57" y="130"/>
                  </a:lnTo>
                  <a:lnTo>
                    <a:pt x="57" y="131"/>
                  </a:lnTo>
                  <a:lnTo>
                    <a:pt x="57" y="132"/>
                  </a:lnTo>
                  <a:lnTo>
                    <a:pt x="57" y="133"/>
                  </a:lnTo>
                  <a:lnTo>
                    <a:pt x="57" y="133"/>
                  </a:lnTo>
                  <a:lnTo>
                    <a:pt x="57" y="134"/>
                  </a:lnTo>
                  <a:lnTo>
                    <a:pt x="57" y="135"/>
                  </a:lnTo>
                  <a:lnTo>
                    <a:pt x="57" y="136"/>
                  </a:lnTo>
                  <a:lnTo>
                    <a:pt x="57" y="137"/>
                  </a:lnTo>
                  <a:lnTo>
                    <a:pt x="57" y="138"/>
                  </a:lnTo>
                  <a:lnTo>
                    <a:pt x="57" y="138"/>
                  </a:lnTo>
                  <a:lnTo>
                    <a:pt x="57" y="139"/>
                  </a:lnTo>
                  <a:lnTo>
                    <a:pt x="56" y="140"/>
                  </a:lnTo>
                  <a:lnTo>
                    <a:pt x="13" y="143"/>
                  </a:lnTo>
                  <a:lnTo>
                    <a:pt x="12" y="142"/>
                  </a:lnTo>
                  <a:lnTo>
                    <a:pt x="12" y="141"/>
                  </a:lnTo>
                  <a:lnTo>
                    <a:pt x="12" y="140"/>
                  </a:lnTo>
                  <a:lnTo>
                    <a:pt x="12" y="139"/>
                  </a:lnTo>
                  <a:lnTo>
                    <a:pt x="12" y="138"/>
                  </a:lnTo>
                  <a:lnTo>
                    <a:pt x="13" y="138"/>
                  </a:lnTo>
                  <a:lnTo>
                    <a:pt x="13" y="137"/>
                  </a:lnTo>
                  <a:lnTo>
                    <a:pt x="13" y="136"/>
                  </a:lnTo>
                  <a:lnTo>
                    <a:pt x="13" y="135"/>
                  </a:lnTo>
                  <a:lnTo>
                    <a:pt x="13" y="134"/>
                  </a:lnTo>
                  <a:lnTo>
                    <a:pt x="13" y="133"/>
                  </a:lnTo>
                  <a:lnTo>
                    <a:pt x="13" y="132"/>
                  </a:lnTo>
                  <a:lnTo>
                    <a:pt x="13" y="131"/>
                  </a:lnTo>
                  <a:lnTo>
                    <a:pt x="13" y="131"/>
                  </a:lnTo>
                  <a:lnTo>
                    <a:pt x="13" y="130"/>
                  </a:lnTo>
                  <a:lnTo>
                    <a:pt x="13" y="129"/>
                  </a:lnTo>
                  <a:lnTo>
                    <a:pt x="13" y="128"/>
                  </a:lnTo>
                  <a:lnTo>
                    <a:pt x="13" y="127"/>
                  </a:lnTo>
                  <a:lnTo>
                    <a:pt x="13" y="126"/>
                  </a:lnTo>
                  <a:lnTo>
                    <a:pt x="13" y="125"/>
                  </a:lnTo>
                  <a:lnTo>
                    <a:pt x="13" y="125"/>
                  </a:lnTo>
                  <a:lnTo>
                    <a:pt x="13" y="124"/>
                  </a:lnTo>
                  <a:lnTo>
                    <a:pt x="13" y="123"/>
                  </a:lnTo>
                  <a:lnTo>
                    <a:pt x="13" y="122"/>
                  </a:lnTo>
                  <a:lnTo>
                    <a:pt x="13" y="121"/>
                  </a:lnTo>
                  <a:lnTo>
                    <a:pt x="13" y="120"/>
                  </a:lnTo>
                  <a:lnTo>
                    <a:pt x="13" y="119"/>
                  </a:lnTo>
                  <a:lnTo>
                    <a:pt x="13" y="118"/>
                  </a:lnTo>
                  <a:lnTo>
                    <a:pt x="13" y="118"/>
                  </a:lnTo>
                  <a:lnTo>
                    <a:pt x="13" y="117"/>
                  </a:lnTo>
                  <a:lnTo>
                    <a:pt x="13" y="116"/>
                  </a:lnTo>
                  <a:lnTo>
                    <a:pt x="13" y="115"/>
                  </a:lnTo>
                  <a:lnTo>
                    <a:pt x="13" y="114"/>
                  </a:lnTo>
                  <a:lnTo>
                    <a:pt x="4" y="105"/>
                  </a:lnTo>
                  <a:lnTo>
                    <a:pt x="5" y="105"/>
                  </a:lnTo>
                  <a:lnTo>
                    <a:pt x="5" y="105"/>
                  </a:lnTo>
                  <a:lnTo>
                    <a:pt x="5" y="104"/>
                  </a:lnTo>
                  <a:lnTo>
                    <a:pt x="5" y="104"/>
                  </a:lnTo>
                  <a:lnTo>
                    <a:pt x="5" y="103"/>
                  </a:lnTo>
                  <a:lnTo>
                    <a:pt x="5" y="103"/>
                  </a:lnTo>
                  <a:lnTo>
                    <a:pt x="5" y="103"/>
                  </a:lnTo>
                  <a:lnTo>
                    <a:pt x="5" y="102"/>
                  </a:lnTo>
                  <a:lnTo>
                    <a:pt x="5" y="102"/>
                  </a:lnTo>
                  <a:lnTo>
                    <a:pt x="5" y="101"/>
                  </a:lnTo>
                  <a:lnTo>
                    <a:pt x="5" y="101"/>
                  </a:lnTo>
                  <a:lnTo>
                    <a:pt x="5" y="101"/>
                  </a:lnTo>
                  <a:lnTo>
                    <a:pt x="5" y="100"/>
                  </a:lnTo>
                  <a:lnTo>
                    <a:pt x="5" y="100"/>
                  </a:lnTo>
                  <a:lnTo>
                    <a:pt x="5" y="99"/>
                  </a:lnTo>
                  <a:lnTo>
                    <a:pt x="5" y="99"/>
                  </a:lnTo>
                  <a:lnTo>
                    <a:pt x="5" y="99"/>
                  </a:lnTo>
                  <a:lnTo>
                    <a:pt x="5" y="98"/>
                  </a:lnTo>
                  <a:lnTo>
                    <a:pt x="5" y="98"/>
                  </a:lnTo>
                  <a:lnTo>
                    <a:pt x="5" y="97"/>
                  </a:lnTo>
                  <a:lnTo>
                    <a:pt x="6" y="97"/>
                  </a:lnTo>
                  <a:lnTo>
                    <a:pt x="6" y="97"/>
                  </a:lnTo>
                  <a:lnTo>
                    <a:pt x="6" y="97"/>
                  </a:lnTo>
                  <a:lnTo>
                    <a:pt x="6" y="97"/>
                  </a:lnTo>
                  <a:lnTo>
                    <a:pt x="10" y="97"/>
                  </a:lnTo>
                  <a:lnTo>
                    <a:pt x="180" y="90"/>
                  </a:lnTo>
                  <a:lnTo>
                    <a:pt x="184" y="102"/>
                  </a:lnTo>
                  <a:lnTo>
                    <a:pt x="184" y="99"/>
                  </a:lnTo>
                  <a:lnTo>
                    <a:pt x="184" y="97"/>
                  </a:lnTo>
                  <a:lnTo>
                    <a:pt x="184" y="95"/>
                  </a:lnTo>
                  <a:lnTo>
                    <a:pt x="184" y="93"/>
                  </a:lnTo>
                  <a:lnTo>
                    <a:pt x="184" y="90"/>
                  </a:lnTo>
                  <a:lnTo>
                    <a:pt x="185" y="88"/>
                  </a:lnTo>
                  <a:lnTo>
                    <a:pt x="185" y="86"/>
                  </a:lnTo>
                  <a:lnTo>
                    <a:pt x="185" y="83"/>
                  </a:lnTo>
                  <a:lnTo>
                    <a:pt x="185" y="81"/>
                  </a:lnTo>
                  <a:lnTo>
                    <a:pt x="185" y="78"/>
                  </a:lnTo>
                  <a:lnTo>
                    <a:pt x="185" y="76"/>
                  </a:lnTo>
                  <a:lnTo>
                    <a:pt x="185" y="73"/>
                  </a:lnTo>
                  <a:lnTo>
                    <a:pt x="185" y="71"/>
                  </a:lnTo>
                  <a:lnTo>
                    <a:pt x="185" y="69"/>
                  </a:lnTo>
                  <a:lnTo>
                    <a:pt x="185" y="67"/>
                  </a:lnTo>
                  <a:lnTo>
                    <a:pt x="185" y="64"/>
                  </a:lnTo>
                  <a:lnTo>
                    <a:pt x="185" y="62"/>
                  </a:lnTo>
                  <a:lnTo>
                    <a:pt x="185" y="59"/>
                  </a:lnTo>
                  <a:lnTo>
                    <a:pt x="185" y="57"/>
                  </a:lnTo>
                  <a:lnTo>
                    <a:pt x="185" y="54"/>
                  </a:lnTo>
                  <a:lnTo>
                    <a:pt x="185" y="52"/>
                  </a:lnTo>
                  <a:lnTo>
                    <a:pt x="185" y="50"/>
                  </a:lnTo>
                  <a:lnTo>
                    <a:pt x="186" y="47"/>
                  </a:lnTo>
                  <a:lnTo>
                    <a:pt x="186" y="45"/>
                  </a:lnTo>
                  <a:lnTo>
                    <a:pt x="186" y="42"/>
                  </a:lnTo>
                  <a:lnTo>
                    <a:pt x="186" y="40"/>
                  </a:lnTo>
                  <a:lnTo>
                    <a:pt x="186" y="37"/>
                  </a:lnTo>
                  <a:lnTo>
                    <a:pt x="186" y="35"/>
                  </a:lnTo>
                  <a:lnTo>
                    <a:pt x="186" y="32"/>
                  </a:lnTo>
                  <a:lnTo>
                    <a:pt x="186" y="30"/>
                  </a:lnTo>
                  <a:lnTo>
                    <a:pt x="186" y="28"/>
                  </a:lnTo>
                  <a:lnTo>
                    <a:pt x="186" y="25"/>
                  </a:lnTo>
                  <a:lnTo>
                    <a:pt x="174" y="25"/>
                  </a:lnTo>
                  <a:lnTo>
                    <a:pt x="174" y="26"/>
                  </a:lnTo>
                  <a:lnTo>
                    <a:pt x="174" y="26"/>
                  </a:lnTo>
                  <a:lnTo>
                    <a:pt x="174" y="27"/>
                  </a:lnTo>
                  <a:lnTo>
                    <a:pt x="174" y="28"/>
                  </a:lnTo>
                  <a:lnTo>
                    <a:pt x="174" y="28"/>
                  </a:lnTo>
                  <a:lnTo>
                    <a:pt x="173" y="29"/>
                  </a:lnTo>
                  <a:lnTo>
                    <a:pt x="173" y="30"/>
                  </a:lnTo>
                  <a:lnTo>
                    <a:pt x="173" y="31"/>
                  </a:lnTo>
                  <a:lnTo>
                    <a:pt x="173" y="32"/>
                  </a:lnTo>
                  <a:lnTo>
                    <a:pt x="173" y="32"/>
                  </a:lnTo>
                  <a:lnTo>
                    <a:pt x="173" y="33"/>
                  </a:lnTo>
                  <a:lnTo>
                    <a:pt x="173" y="34"/>
                  </a:lnTo>
                  <a:lnTo>
                    <a:pt x="173" y="34"/>
                  </a:lnTo>
                  <a:lnTo>
                    <a:pt x="173" y="35"/>
                  </a:lnTo>
                  <a:lnTo>
                    <a:pt x="173" y="36"/>
                  </a:lnTo>
                  <a:lnTo>
                    <a:pt x="173" y="36"/>
                  </a:lnTo>
                  <a:lnTo>
                    <a:pt x="173" y="37"/>
                  </a:lnTo>
                  <a:lnTo>
                    <a:pt x="173" y="38"/>
                  </a:lnTo>
                  <a:lnTo>
                    <a:pt x="173" y="39"/>
                  </a:lnTo>
                  <a:lnTo>
                    <a:pt x="173" y="40"/>
                  </a:lnTo>
                  <a:lnTo>
                    <a:pt x="173" y="40"/>
                  </a:lnTo>
                  <a:lnTo>
                    <a:pt x="173" y="41"/>
                  </a:lnTo>
                  <a:lnTo>
                    <a:pt x="173" y="42"/>
                  </a:lnTo>
                  <a:lnTo>
                    <a:pt x="173" y="43"/>
                  </a:lnTo>
                  <a:lnTo>
                    <a:pt x="173" y="43"/>
                  </a:lnTo>
                  <a:lnTo>
                    <a:pt x="173" y="44"/>
                  </a:lnTo>
                  <a:lnTo>
                    <a:pt x="173" y="45"/>
                  </a:lnTo>
                  <a:lnTo>
                    <a:pt x="173" y="45"/>
                  </a:lnTo>
                  <a:lnTo>
                    <a:pt x="173" y="46"/>
                  </a:lnTo>
                  <a:lnTo>
                    <a:pt x="173" y="47"/>
                  </a:lnTo>
                  <a:lnTo>
                    <a:pt x="173" y="47"/>
                  </a:lnTo>
                  <a:lnTo>
                    <a:pt x="173" y="48"/>
                  </a:lnTo>
                  <a:lnTo>
                    <a:pt x="172" y="50"/>
                  </a:lnTo>
                  <a:lnTo>
                    <a:pt x="128" y="52"/>
                  </a:lnTo>
                  <a:lnTo>
                    <a:pt x="128" y="28"/>
                  </a:lnTo>
                  <a:lnTo>
                    <a:pt x="116" y="28"/>
                  </a:lnTo>
                  <a:lnTo>
                    <a:pt x="116" y="52"/>
                  </a:lnTo>
                  <a:lnTo>
                    <a:pt x="71" y="55"/>
                  </a:lnTo>
                  <a:lnTo>
                    <a:pt x="71" y="32"/>
                  </a:lnTo>
                  <a:lnTo>
                    <a:pt x="71" y="32"/>
                  </a:lnTo>
                  <a:lnTo>
                    <a:pt x="71" y="31"/>
                  </a:lnTo>
                  <a:lnTo>
                    <a:pt x="70" y="31"/>
                  </a:lnTo>
                  <a:lnTo>
                    <a:pt x="70" y="31"/>
                  </a:lnTo>
                  <a:lnTo>
                    <a:pt x="70" y="31"/>
                  </a:lnTo>
                  <a:lnTo>
                    <a:pt x="69" y="31"/>
                  </a:lnTo>
                  <a:lnTo>
                    <a:pt x="69" y="31"/>
                  </a:lnTo>
                  <a:lnTo>
                    <a:pt x="69" y="31"/>
                  </a:lnTo>
                  <a:lnTo>
                    <a:pt x="68" y="31"/>
                  </a:lnTo>
                  <a:lnTo>
                    <a:pt x="68" y="30"/>
                  </a:lnTo>
                  <a:lnTo>
                    <a:pt x="67" y="30"/>
                  </a:lnTo>
                  <a:lnTo>
                    <a:pt x="67" y="30"/>
                  </a:lnTo>
                  <a:lnTo>
                    <a:pt x="67" y="30"/>
                  </a:lnTo>
                  <a:lnTo>
                    <a:pt x="66" y="30"/>
                  </a:lnTo>
                  <a:lnTo>
                    <a:pt x="66" y="30"/>
                  </a:lnTo>
                  <a:lnTo>
                    <a:pt x="66" y="30"/>
                  </a:lnTo>
                  <a:lnTo>
                    <a:pt x="65" y="31"/>
                  </a:lnTo>
                  <a:lnTo>
                    <a:pt x="65" y="31"/>
                  </a:lnTo>
                  <a:lnTo>
                    <a:pt x="64" y="31"/>
                  </a:lnTo>
                  <a:lnTo>
                    <a:pt x="64" y="31"/>
                  </a:lnTo>
                  <a:lnTo>
                    <a:pt x="64" y="31"/>
                  </a:lnTo>
                  <a:lnTo>
                    <a:pt x="63" y="31"/>
                  </a:lnTo>
                  <a:lnTo>
                    <a:pt x="63" y="31"/>
                  </a:lnTo>
                  <a:lnTo>
                    <a:pt x="63" y="31"/>
                  </a:lnTo>
                  <a:lnTo>
                    <a:pt x="62" y="31"/>
                  </a:lnTo>
                  <a:lnTo>
                    <a:pt x="62" y="31"/>
                  </a:lnTo>
                  <a:lnTo>
                    <a:pt x="61" y="31"/>
                  </a:lnTo>
                  <a:lnTo>
                    <a:pt x="61" y="31"/>
                  </a:lnTo>
                  <a:lnTo>
                    <a:pt x="61" y="31"/>
                  </a:lnTo>
                  <a:lnTo>
                    <a:pt x="60" y="31"/>
                  </a:lnTo>
                  <a:lnTo>
                    <a:pt x="60" y="32"/>
                  </a:lnTo>
                  <a:lnTo>
                    <a:pt x="59" y="32"/>
                  </a:lnTo>
                  <a:lnTo>
                    <a:pt x="58" y="34"/>
                  </a:lnTo>
                  <a:lnTo>
                    <a:pt x="58" y="34"/>
                  </a:lnTo>
                  <a:lnTo>
                    <a:pt x="58" y="35"/>
                  </a:lnTo>
                  <a:lnTo>
                    <a:pt x="58" y="36"/>
                  </a:lnTo>
                  <a:lnTo>
                    <a:pt x="58" y="36"/>
                  </a:lnTo>
                  <a:lnTo>
                    <a:pt x="58" y="37"/>
                  </a:lnTo>
                  <a:lnTo>
                    <a:pt x="58" y="38"/>
                  </a:lnTo>
                  <a:lnTo>
                    <a:pt x="58" y="39"/>
                  </a:lnTo>
                  <a:lnTo>
                    <a:pt x="58" y="39"/>
                  </a:lnTo>
                  <a:lnTo>
                    <a:pt x="58" y="40"/>
                  </a:lnTo>
                  <a:lnTo>
                    <a:pt x="58" y="41"/>
                  </a:lnTo>
                  <a:lnTo>
                    <a:pt x="58" y="41"/>
                  </a:lnTo>
                  <a:lnTo>
                    <a:pt x="58" y="42"/>
                  </a:lnTo>
                  <a:lnTo>
                    <a:pt x="58" y="43"/>
                  </a:lnTo>
                  <a:lnTo>
                    <a:pt x="58" y="43"/>
                  </a:lnTo>
                  <a:lnTo>
                    <a:pt x="58" y="44"/>
                  </a:lnTo>
                  <a:lnTo>
                    <a:pt x="58" y="45"/>
                  </a:lnTo>
                  <a:lnTo>
                    <a:pt x="58" y="45"/>
                  </a:lnTo>
                  <a:lnTo>
                    <a:pt x="58" y="46"/>
                  </a:lnTo>
                  <a:lnTo>
                    <a:pt x="58" y="47"/>
                  </a:lnTo>
                  <a:lnTo>
                    <a:pt x="58" y="47"/>
                  </a:lnTo>
                  <a:lnTo>
                    <a:pt x="58" y="48"/>
                  </a:lnTo>
                  <a:lnTo>
                    <a:pt x="58" y="48"/>
                  </a:lnTo>
                  <a:lnTo>
                    <a:pt x="58" y="49"/>
                  </a:lnTo>
                  <a:lnTo>
                    <a:pt x="58" y="50"/>
                  </a:lnTo>
                  <a:lnTo>
                    <a:pt x="58" y="50"/>
                  </a:lnTo>
                  <a:lnTo>
                    <a:pt x="58" y="51"/>
                  </a:lnTo>
                  <a:lnTo>
                    <a:pt x="58" y="52"/>
                  </a:lnTo>
                  <a:lnTo>
                    <a:pt x="58" y="52"/>
                  </a:lnTo>
                  <a:lnTo>
                    <a:pt x="58" y="53"/>
                  </a:lnTo>
                  <a:lnTo>
                    <a:pt x="58" y="54"/>
                  </a:lnTo>
                  <a:lnTo>
                    <a:pt x="58" y="54"/>
                  </a:lnTo>
                  <a:lnTo>
                    <a:pt x="58" y="55"/>
                  </a:lnTo>
                  <a:lnTo>
                    <a:pt x="15" y="58"/>
                  </a:lnTo>
                  <a:lnTo>
                    <a:pt x="14" y="56"/>
                  </a:lnTo>
                  <a:lnTo>
                    <a:pt x="14" y="55"/>
                  </a:lnTo>
                  <a:lnTo>
                    <a:pt x="14" y="54"/>
                  </a:lnTo>
                  <a:lnTo>
                    <a:pt x="14" y="53"/>
                  </a:lnTo>
                  <a:lnTo>
                    <a:pt x="14" y="52"/>
                  </a:lnTo>
                  <a:lnTo>
                    <a:pt x="14" y="51"/>
                  </a:lnTo>
                  <a:lnTo>
                    <a:pt x="14" y="50"/>
                  </a:lnTo>
                  <a:lnTo>
                    <a:pt x="14" y="49"/>
                  </a:lnTo>
                  <a:lnTo>
                    <a:pt x="14" y="48"/>
                  </a:lnTo>
                  <a:lnTo>
                    <a:pt x="14" y="47"/>
                  </a:lnTo>
                  <a:lnTo>
                    <a:pt x="14" y="45"/>
                  </a:lnTo>
                  <a:lnTo>
                    <a:pt x="14" y="44"/>
                  </a:lnTo>
                  <a:lnTo>
                    <a:pt x="14" y="43"/>
                  </a:lnTo>
                  <a:lnTo>
                    <a:pt x="14" y="42"/>
                  </a:lnTo>
                  <a:lnTo>
                    <a:pt x="14" y="41"/>
                  </a:lnTo>
                  <a:lnTo>
                    <a:pt x="14" y="40"/>
                  </a:lnTo>
                  <a:lnTo>
                    <a:pt x="14" y="39"/>
                  </a:lnTo>
                  <a:lnTo>
                    <a:pt x="14" y="38"/>
                  </a:lnTo>
                  <a:lnTo>
                    <a:pt x="14" y="36"/>
                  </a:lnTo>
                  <a:lnTo>
                    <a:pt x="14" y="36"/>
                  </a:lnTo>
                  <a:lnTo>
                    <a:pt x="14" y="34"/>
                  </a:lnTo>
                  <a:lnTo>
                    <a:pt x="14" y="34"/>
                  </a:lnTo>
                  <a:lnTo>
                    <a:pt x="13" y="33"/>
                  </a:lnTo>
                  <a:lnTo>
                    <a:pt x="13" y="32"/>
                  </a:lnTo>
                  <a:lnTo>
                    <a:pt x="13" y="31"/>
                  </a:lnTo>
                  <a:lnTo>
                    <a:pt x="12" y="30"/>
                  </a:lnTo>
                  <a:lnTo>
                    <a:pt x="12" y="30"/>
                  </a:lnTo>
                  <a:lnTo>
                    <a:pt x="11" y="29"/>
                  </a:lnTo>
                  <a:lnTo>
                    <a:pt x="10" y="28"/>
                  </a:lnTo>
                  <a:lnTo>
                    <a:pt x="10" y="28"/>
                  </a:lnTo>
                  <a:lnTo>
                    <a:pt x="9" y="27"/>
                  </a:lnTo>
                  <a:lnTo>
                    <a:pt x="7" y="26"/>
                  </a:lnTo>
                  <a:lnTo>
                    <a:pt x="6" y="26"/>
                  </a:lnTo>
                  <a:lnTo>
                    <a:pt x="7" y="26"/>
                  </a:lnTo>
                  <a:lnTo>
                    <a:pt x="7" y="26"/>
                  </a:lnTo>
                  <a:lnTo>
                    <a:pt x="7" y="25"/>
                  </a:lnTo>
                  <a:lnTo>
                    <a:pt x="7" y="25"/>
                  </a:lnTo>
                  <a:lnTo>
                    <a:pt x="7" y="25"/>
                  </a:lnTo>
                  <a:lnTo>
                    <a:pt x="7" y="24"/>
                  </a:lnTo>
                  <a:lnTo>
                    <a:pt x="7" y="24"/>
                  </a:lnTo>
                  <a:lnTo>
                    <a:pt x="7" y="24"/>
                  </a:lnTo>
                  <a:lnTo>
                    <a:pt x="7" y="23"/>
                  </a:lnTo>
                  <a:lnTo>
                    <a:pt x="7" y="23"/>
                  </a:lnTo>
                  <a:lnTo>
                    <a:pt x="7" y="22"/>
                  </a:lnTo>
                  <a:lnTo>
                    <a:pt x="7" y="22"/>
                  </a:lnTo>
                  <a:lnTo>
                    <a:pt x="7" y="22"/>
                  </a:lnTo>
                  <a:lnTo>
                    <a:pt x="7" y="21"/>
                  </a:lnTo>
                  <a:lnTo>
                    <a:pt x="7" y="21"/>
                  </a:lnTo>
                  <a:lnTo>
                    <a:pt x="7" y="20"/>
                  </a:lnTo>
                  <a:lnTo>
                    <a:pt x="7" y="20"/>
                  </a:lnTo>
                  <a:lnTo>
                    <a:pt x="7" y="19"/>
                  </a:lnTo>
                  <a:lnTo>
                    <a:pt x="7" y="19"/>
                  </a:lnTo>
                  <a:lnTo>
                    <a:pt x="7" y="19"/>
                  </a:lnTo>
                  <a:lnTo>
                    <a:pt x="7" y="19"/>
                  </a:lnTo>
                  <a:lnTo>
                    <a:pt x="7" y="18"/>
                  </a:lnTo>
                  <a:lnTo>
                    <a:pt x="8" y="18"/>
                  </a:lnTo>
                  <a:lnTo>
                    <a:pt x="8" y="18"/>
                  </a:lnTo>
                  <a:lnTo>
                    <a:pt x="8" y="17"/>
                  </a:lnTo>
                  <a:lnTo>
                    <a:pt x="181" y="9"/>
                  </a:lnTo>
                  <a:lnTo>
                    <a:pt x="185" y="19"/>
                  </a:lnTo>
                  <a:lnTo>
                    <a:pt x="186" y="0"/>
                  </a:lnTo>
                  <a:lnTo>
                    <a:pt x="73" y="5"/>
                  </a:lnTo>
                  <a:lnTo>
                    <a:pt x="71" y="5"/>
                  </a:lnTo>
                  <a:lnTo>
                    <a:pt x="69" y="5"/>
                  </a:lnTo>
                  <a:lnTo>
                    <a:pt x="66" y="5"/>
                  </a:lnTo>
                  <a:lnTo>
                    <a:pt x="64" y="5"/>
                  </a:lnTo>
                  <a:lnTo>
                    <a:pt x="62" y="5"/>
                  </a:lnTo>
                  <a:lnTo>
                    <a:pt x="60" y="5"/>
                  </a:lnTo>
                  <a:lnTo>
                    <a:pt x="58" y="5"/>
                  </a:lnTo>
                  <a:lnTo>
                    <a:pt x="56" y="6"/>
                  </a:lnTo>
                  <a:lnTo>
                    <a:pt x="54" y="6"/>
                  </a:lnTo>
                  <a:lnTo>
                    <a:pt x="52" y="6"/>
                  </a:lnTo>
                  <a:lnTo>
                    <a:pt x="49" y="6"/>
                  </a:lnTo>
                  <a:lnTo>
                    <a:pt x="47" y="6"/>
                  </a:lnTo>
                  <a:lnTo>
                    <a:pt x="45" y="6"/>
                  </a:lnTo>
                  <a:lnTo>
                    <a:pt x="43" y="6"/>
                  </a:lnTo>
                  <a:lnTo>
                    <a:pt x="41" y="7"/>
                  </a:lnTo>
                  <a:lnTo>
                    <a:pt x="38" y="7"/>
                  </a:lnTo>
                  <a:lnTo>
                    <a:pt x="36" y="7"/>
                  </a:lnTo>
                  <a:lnTo>
                    <a:pt x="34" y="7"/>
                  </a:lnTo>
                  <a:lnTo>
                    <a:pt x="32" y="7"/>
                  </a:lnTo>
                  <a:lnTo>
                    <a:pt x="30" y="7"/>
                  </a:lnTo>
                  <a:lnTo>
                    <a:pt x="28" y="7"/>
                  </a:lnTo>
                  <a:lnTo>
                    <a:pt x="26" y="7"/>
                  </a:lnTo>
                  <a:lnTo>
                    <a:pt x="23" y="7"/>
                  </a:lnTo>
                  <a:lnTo>
                    <a:pt x="21" y="8"/>
                  </a:lnTo>
                  <a:lnTo>
                    <a:pt x="19" y="8"/>
                  </a:lnTo>
                  <a:lnTo>
                    <a:pt x="16" y="8"/>
                  </a:lnTo>
                  <a:lnTo>
                    <a:pt x="14" y="8"/>
                  </a:lnTo>
                  <a:lnTo>
                    <a:pt x="12" y="8"/>
                  </a:lnTo>
                  <a:lnTo>
                    <a:pt x="10" y="8"/>
                  </a:lnTo>
                  <a:lnTo>
                    <a:pt x="8" y="8"/>
                  </a:lnTo>
                  <a:lnTo>
                    <a:pt x="6" y="9"/>
                  </a:lnTo>
                  <a:lnTo>
                    <a:pt x="3" y="9"/>
                  </a:lnTo>
                  <a:lnTo>
                    <a:pt x="3" y="1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47" name="Freeform 1113"/>
            <p:cNvSpPr>
              <a:spLocks/>
            </p:cNvSpPr>
            <p:nvPr/>
          </p:nvSpPr>
          <p:spPr bwMode="auto">
            <a:xfrm>
              <a:off x="1415" y="3274"/>
              <a:ext cx="16" cy="35"/>
            </a:xfrm>
            <a:custGeom>
              <a:avLst/>
              <a:gdLst>
                <a:gd name="T0" fmla="*/ 1 w 16"/>
                <a:gd name="T1" fmla="*/ 1 h 35"/>
                <a:gd name="T2" fmla="*/ 1 w 16"/>
                <a:gd name="T3" fmla="*/ 2 h 35"/>
                <a:gd name="T4" fmla="*/ 1 w 16"/>
                <a:gd name="T5" fmla="*/ 3 h 35"/>
                <a:gd name="T6" fmla="*/ 1 w 16"/>
                <a:gd name="T7" fmla="*/ 5 h 35"/>
                <a:gd name="T8" fmla="*/ 1 w 16"/>
                <a:gd name="T9" fmla="*/ 6 h 35"/>
                <a:gd name="T10" fmla="*/ 1 w 16"/>
                <a:gd name="T11" fmla="*/ 7 h 35"/>
                <a:gd name="T12" fmla="*/ 1 w 16"/>
                <a:gd name="T13" fmla="*/ 9 h 35"/>
                <a:gd name="T14" fmla="*/ 0 w 16"/>
                <a:gd name="T15" fmla="*/ 10 h 35"/>
                <a:gd name="T16" fmla="*/ 0 w 16"/>
                <a:gd name="T17" fmla="*/ 11 h 35"/>
                <a:gd name="T18" fmla="*/ 0 w 16"/>
                <a:gd name="T19" fmla="*/ 12 h 35"/>
                <a:gd name="T20" fmla="*/ 0 w 16"/>
                <a:gd name="T21" fmla="*/ 14 h 35"/>
                <a:gd name="T22" fmla="*/ 0 w 16"/>
                <a:gd name="T23" fmla="*/ 15 h 35"/>
                <a:gd name="T24" fmla="*/ 0 w 16"/>
                <a:gd name="T25" fmla="*/ 16 h 35"/>
                <a:gd name="T26" fmla="*/ 0 w 16"/>
                <a:gd name="T27" fmla="*/ 18 h 35"/>
                <a:gd name="T28" fmla="*/ 1 w 16"/>
                <a:gd name="T29" fmla="*/ 19 h 35"/>
                <a:gd name="T30" fmla="*/ 1 w 16"/>
                <a:gd name="T31" fmla="*/ 20 h 35"/>
                <a:gd name="T32" fmla="*/ 2 w 16"/>
                <a:gd name="T33" fmla="*/ 21 h 35"/>
                <a:gd name="T34" fmla="*/ 2 w 16"/>
                <a:gd name="T35" fmla="*/ 22 h 35"/>
                <a:gd name="T36" fmla="*/ 3 w 16"/>
                <a:gd name="T37" fmla="*/ 23 h 35"/>
                <a:gd name="T38" fmla="*/ 4 w 16"/>
                <a:gd name="T39" fmla="*/ 24 h 35"/>
                <a:gd name="T40" fmla="*/ 5 w 16"/>
                <a:gd name="T41" fmla="*/ 24 h 35"/>
                <a:gd name="T42" fmla="*/ 6 w 16"/>
                <a:gd name="T43" fmla="*/ 25 h 35"/>
                <a:gd name="T44" fmla="*/ 7 w 16"/>
                <a:gd name="T45" fmla="*/ 26 h 35"/>
                <a:gd name="T46" fmla="*/ 8 w 16"/>
                <a:gd name="T47" fmla="*/ 27 h 35"/>
                <a:gd name="T48" fmla="*/ 9 w 16"/>
                <a:gd name="T49" fmla="*/ 28 h 35"/>
                <a:gd name="T50" fmla="*/ 10 w 16"/>
                <a:gd name="T51" fmla="*/ 29 h 35"/>
                <a:gd name="T52" fmla="*/ 11 w 16"/>
                <a:gd name="T53" fmla="*/ 30 h 35"/>
                <a:gd name="T54" fmla="*/ 12 w 16"/>
                <a:gd name="T55" fmla="*/ 31 h 35"/>
                <a:gd name="T56" fmla="*/ 13 w 16"/>
                <a:gd name="T57" fmla="*/ 32 h 35"/>
                <a:gd name="T58" fmla="*/ 14 w 16"/>
                <a:gd name="T59" fmla="*/ 33 h 35"/>
                <a:gd name="T60" fmla="*/ 15 w 16"/>
                <a:gd name="T61" fmla="*/ 33 h 35"/>
                <a:gd name="T62" fmla="*/ 16 w 16"/>
                <a:gd name="T63" fmla="*/ 34 h 35"/>
                <a:gd name="T64" fmla="*/ 16 w 16"/>
                <a:gd name="T65" fmla="*/ 15 h 35"/>
                <a:gd name="T66" fmla="*/ 16 w 16"/>
                <a:gd name="T67" fmla="*/ 14 h 35"/>
                <a:gd name="T68" fmla="*/ 15 w 16"/>
                <a:gd name="T69" fmla="*/ 12 h 35"/>
                <a:gd name="T70" fmla="*/ 14 w 16"/>
                <a:gd name="T71" fmla="*/ 12 h 35"/>
                <a:gd name="T72" fmla="*/ 13 w 16"/>
                <a:gd name="T73" fmla="*/ 11 h 35"/>
                <a:gd name="T74" fmla="*/ 12 w 16"/>
                <a:gd name="T75" fmla="*/ 9 h 35"/>
                <a:gd name="T76" fmla="*/ 11 w 16"/>
                <a:gd name="T77" fmla="*/ 9 h 35"/>
                <a:gd name="T78" fmla="*/ 10 w 16"/>
                <a:gd name="T79" fmla="*/ 8 h 35"/>
                <a:gd name="T80" fmla="*/ 9 w 16"/>
                <a:gd name="T81" fmla="*/ 7 h 35"/>
                <a:gd name="T82" fmla="*/ 8 w 16"/>
                <a:gd name="T83" fmla="*/ 6 h 35"/>
                <a:gd name="T84" fmla="*/ 7 w 16"/>
                <a:gd name="T85" fmla="*/ 5 h 35"/>
                <a:gd name="T86" fmla="*/ 6 w 16"/>
                <a:gd name="T87" fmla="*/ 4 h 35"/>
                <a:gd name="T88" fmla="*/ 5 w 16"/>
                <a:gd name="T89" fmla="*/ 3 h 35"/>
                <a:gd name="T90" fmla="*/ 4 w 16"/>
                <a:gd name="T91" fmla="*/ 3 h 35"/>
                <a:gd name="T92" fmla="*/ 3 w 16"/>
                <a:gd name="T93" fmla="*/ 2 h 35"/>
                <a:gd name="T94" fmla="*/ 2 w 16"/>
                <a:gd name="T95" fmla="*/ 1 h 35"/>
                <a:gd name="T96" fmla="*/ 1 w 16"/>
                <a:gd name="T9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 h="35">
                  <a:moveTo>
                    <a:pt x="1" y="0"/>
                  </a:moveTo>
                  <a:lnTo>
                    <a:pt x="1" y="1"/>
                  </a:lnTo>
                  <a:lnTo>
                    <a:pt x="1" y="1"/>
                  </a:lnTo>
                  <a:lnTo>
                    <a:pt x="1" y="2"/>
                  </a:lnTo>
                  <a:lnTo>
                    <a:pt x="1" y="3"/>
                  </a:lnTo>
                  <a:lnTo>
                    <a:pt x="1" y="3"/>
                  </a:lnTo>
                  <a:lnTo>
                    <a:pt x="1" y="4"/>
                  </a:lnTo>
                  <a:lnTo>
                    <a:pt x="1" y="5"/>
                  </a:lnTo>
                  <a:lnTo>
                    <a:pt x="1" y="5"/>
                  </a:lnTo>
                  <a:lnTo>
                    <a:pt x="1" y="6"/>
                  </a:lnTo>
                  <a:lnTo>
                    <a:pt x="1" y="7"/>
                  </a:lnTo>
                  <a:lnTo>
                    <a:pt x="1" y="7"/>
                  </a:lnTo>
                  <a:lnTo>
                    <a:pt x="1" y="8"/>
                  </a:lnTo>
                  <a:lnTo>
                    <a:pt x="1" y="9"/>
                  </a:lnTo>
                  <a:lnTo>
                    <a:pt x="1" y="9"/>
                  </a:lnTo>
                  <a:lnTo>
                    <a:pt x="0" y="10"/>
                  </a:lnTo>
                  <a:lnTo>
                    <a:pt x="0" y="10"/>
                  </a:lnTo>
                  <a:lnTo>
                    <a:pt x="0" y="11"/>
                  </a:lnTo>
                  <a:lnTo>
                    <a:pt x="0" y="12"/>
                  </a:lnTo>
                  <a:lnTo>
                    <a:pt x="0" y="12"/>
                  </a:lnTo>
                  <a:lnTo>
                    <a:pt x="0" y="13"/>
                  </a:lnTo>
                  <a:lnTo>
                    <a:pt x="0" y="14"/>
                  </a:lnTo>
                  <a:lnTo>
                    <a:pt x="0" y="14"/>
                  </a:lnTo>
                  <a:lnTo>
                    <a:pt x="0" y="15"/>
                  </a:lnTo>
                  <a:lnTo>
                    <a:pt x="0" y="16"/>
                  </a:lnTo>
                  <a:lnTo>
                    <a:pt x="0" y="16"/>
                  </a:lnTo>
                  <a:lnTo>
                    <a:pt x="0" y="17"/>
                  </a:lnTo>
                  <a:lnTo>
                    <a:pt x="0" y="18"/>
                  </a:lnTo>
                  <a:lnTo>
                    <a:pt x="1" y="18"/>
                  </a:lnTo>
                  <a:lnTo>
                    <a:pt x="1" y="19"/>
                  </a:lnTo>
                  <a:lnTo>
                    <a:pt x="1" y="20"/>
                  </a:lnTo>
                  <a:lnTo>
                    <a:pt x="1" y="20"/>
                  </a:lnTo>
                  <a:lnTo>
                    <a:pt x="1" y="21"/>
                  </a:lnTo>
                  <a:lnTo>
                    <a:pt x="2" y="21"/>
                  </a:lnTo>
                  <a:lnTo>
                    <a:pt x="2" y="22"/>
                  </a:lnTo>
                  <a:lnTo>
                    <a:pt x="2" y="22"/>
                  </a:lnTo>
                  <a:lnTo>
                    <a:pt x="3" y="22"/>
                  </a:lnTo>
                  <a:lnTo>
                    <a:pt x="3" y="23"/>
                  </a:lnTo>
                  <a:lnTo>
                    <a:pt x="4" y="23"/>
                  </a:lnTo>
                  <a:lnTo>
                    <a:pt x="4" y="24"/>
                  </a:lnTo>
                  <a:lnTo>
                    <a:pt x="5" y="24"/>
                  </a:lnTo>
                  <a:lnTo>
                    <a:pt x="5" y="24"/>
                  </a:lnTo>
                  <a:lnTo>
                    <a:pt x="6" y="25"/>
                  </a:lnTo>
                  <a:lnTo>
                    <a:pt x="6" y="25"/>
                  </a:lnTo>
                  <a:lnTo>
                    <a:pt x="7" y="26"/>
                  </a:lnTo>
                  <a:lnTo>
                    <a:pt x="7" y="26"/>
                  </a:lnTo>
                  <a:lnTo>
                    <a:pt x="8" y="27"/>
                  </a:lnTo>
                  <a:lnTo>
                    <a:pt x="8" y="27"/>
                  </a:lnTo>
                  <a:lnTo>
                    <a:pt x="8" y="28"/>
                  </a:lnTo>
                  <a:lnTo>
                    <a:pt x="9" y="28"/>
                  </a:lnTo>
                  <a:lnTo>
                    <a:pt x="9" y="29"/>
                  </a:lnTo>
                  <a:lnTo>
                    <a:pt x="10" y="29"/>
                  </a:lnTo>
                  <a:lnTo>
                    <a:pt x="11" y="29"/>
                  </a:lnTo>
                  <a:lnTo>
                    <a:pt x="11" y="30"/>
                  </a:lnTo>
                  <a:lnTo>
                    <a:pt x="12" y="31"/>
                  </a:lnTo>
                  <a:lnTo>
                    <a:pt x="12" y="31"/>
                  </a:lnTo>
                  <a:lnTo>
                    <a:pt x="13" y="31"/>
                  </a:lnTo>
                  <a:lnTo>
                    <a:pt x="13" y="32"/>
                  </a:lnTo>
                  <a:lnTo>
                    <a:pt x="13" y="32"/>
                  </a:lnTo>
                  <a:lnTo>
                    <a:pt x="14" y="33"/>
                  </a:lnTo>
                  <a:lnTo>
                    <a:pt x="14" y="33"/>
                  </a:lnTo>
                  <a:lnTo>
                    <a:pt x="15" y="33"/>
                  </a:lnTo>
                  <a:lnTo>
                    <a:pt x="15" y="34"/>
                  </a:lnTo>
                  <a:lnTo>
                    <a:pt x="16" y="34"/>
                  </a:lnTo>
                  <a:lnTo>
                    <a:pt x="16" y="35"/>
                  </a:lnTo>
                  <a:lnTo>
                    <a:pt x="16" y="15"/>
                  </a:lnTo>
                  <a:lnTo>
                    <a:pt x="16" y="14"/>
                  </a:lnTo>
                  <a:lnTo>
                    <a:pt x="16" y="14"/>
                  </a:lnTo>
                  <a:lnTo>
                    <a:pt x="15" y="13"/>
                  </a:lnTo>
                  <a:lnTo>
                    <a:pt x="15" y="12"/>
                  </a:lnTo>
                  <a:lnTo>
                    <a:pt x="14" y="12"/>
                  </a:lnTo>
                  <a:lnTo>
                    <a:pt x="14" y="12"/>
                  </a:lnTo>
                  <a:lnTo>
                    <a:pt x="14" y="11"/>
                  </a:lnTo>
                  <a:lnTo>
                    <a:pt x="13" y="11"/>
                  </a:lnTo>
                  <a:lnTo>
                    <a:pt x="13" y="10"/>
                  </a:lnTo>
                  <a:lnTo>
                    <a:pt x="12" y="9"/>
                  </a:lnTo>
                  <a:lnTo>
                    <a:pt x="12" y="9"/>
                  </a:lnTo>
                  <a:lnTo>
                    <a:pt x="11" y="9"/>
                  </a:lnTo>
                  <a:lnTo>
                    <a:pt x="11" y="8"/>
                  </a:lnTo>
                  <a:lnTo>
                    <a:pt x="10" y="8"/>
                  </a:lnTo>
                  <a:lnTo>
                    <a:pt x="10" y="7"/>
                  </a:lnTo>
                  <a:lnTo>
                    <a:pt x="9" y="7"/>
                  </a:lnTo>
                  <a:lnTo>
                    <a:pt x="9" y="7"/>
                  </a:lnTo>
                  <a:lnTo>
                    <a:pt x="8" y="6"/>
                  </a:lnTo>
                  <a:lnTo>
                    <a:pt x="8" y="5"/>
                  </a:lnTo>
                  <a:lnTo>
                    <a:pt x="7" y="5"/>
                  </a:lnTo>
                  <a:lnTo>
                    <a:pt x="7" y="5"/>
                  </a:lnTo>
                  <a:lnTo>
                    <a:pt x="6" y="4"/>
                  </a:lnTo>
                  <a:lnTo>
                    <a:pt x="6" y="4"/>
                  </a:lnTo>
                  <a:lnTo>
                    <a:pt x="5" y="3"/>
                  </a:lnTo>
                  <a:lnTo>
                    <a:pt x="5" y="3"/>
                  </a:lnTo>
                  <a:lnTo>
                    <a:pt x="4" y="3"/>
                  </a:lnTo>
                  <a:lnTo>
                    <a:pt x="4" y="2"/>
                  </a:lnTo>
                  <a:lnTo>
                    <a:pt x="3" y="2"/>
                  </a:lnTo>
                  <a:lnTo>
                    <a:pt x="3" y="1"/>
                  </a:lnTo>
                  <a:lnTo>
                    <a:pt x="2" y="1"/>
                  </a:lnTo>
                  <a:lnTo>
                    <a:pt x="2" y="1"/>
                  </a:lnTo>
                  <a:lnTo>
                    <a:pt x="1" y="0"/>
                  </a:lnTo>
                  <a:close/>
                </a:path>
              </a:pathLst>
            </a:custGeom>
            <a:solidFill>
              <a:srgbClr val="40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48" name="Freeform 1114"/>
            <p:cNvSpPr>
              <a:spLocks/>
            </p:cNvSpPr>
            <p:nvPr/>
          </p:nvSpPr>
          <p:spPr bwMode="auto">
            <a:xfrm>
              <a:off x="1415" y="3274"/>
              <a:ext cx="16" cy="35"/>
            </a:xfrm>
            <a:custGeom>
              <a:avLst/>
              <a:gdLst>
                <a:gd name="T0" fmla="*/ 1 w 16"/>
                <a:gd name="T1" fmla="*/ 1 h 35"/>
                <a:gd name="T2" fmla="*/ 1 w 16"/>
                <a:gd name="T3" fmla="*/ 2 h 35"/>
                <a:gd name="T4" fmla="*/ 1 w 16"/>
                <a:gd name="T5" fmla="*/ 3 h 35"/>
                <a:gd name="T6" fmla="*/ 1 w 16"/>
                <a:gd name="T7" fmla="*/ 5 h 35"/>
                <a:gd name="T8" fmla="*/ 1 w 16"/>
                <a:gd name="T9" fmla="*/ 6 h 35"/>
                <a:gd name="T10" fmla="*/ 1 w 16"/>
                <a:gd name="T11" fmla="*/ 7 h 35"/>
                <a:gd name="T12" fmla="*/ 1 w 16"/>
                <a:gd name="T13" fmla="*/ 9 h 35"/>
                <a:gd name="T14" fmla="*/ 0 w 16"/>
                <a:gd name="T15" fmla="*/ 10 h 35"/>
                <a:gd name="T16" fmla="*/ 0 w 16"/>
                <a:gd name="T17" fmla="*/ 11 h 35"/>
                <a:gd name="T18" fmla="*/ 0 w 16"/>
                <a:gd name="T19" fmla="*/ 12 h 35"/>
                <a:gd name="T20" fmla="*/ 0 w 16"/>
                <a:gd name="T21" fmla="*/ 14 h 35"/>
                <a:gd name="T22" fmla="*/ 0 w 16"/>
                <a:gd name="T23" fmla="*/ 15 h 35"/>
                <a:gd name="T24" fmla="*/ 0 w 16"/>
                <a:gd name="T25" fmla="*/ 16 h 35"/>
                <a:gd name="T26" fmla="*/ 0 w 16"/>
                <a:gd name="T27" fmla="*/ 18 h 35"/>
                <a:gd name="T28" fmla="*/ 1 w 16"/>
                <a:gd name="T29" fmla="*/ 19 h 35"/>
                <a:gd name="T30" fmla="*/ 1 w 16"/>
                <a:gd name="T31" fmla="*/ 20 h 35"/>
                <a:gd name="T32" fmla="*/ 2 w 16"/>
                <a:gd name="T33" fmla="*/ 21 h 35"/>
                <a:gd name="T34" fmla="*/ 2 w 16"/>
                <a:gd name="T35" fmla="*/ 22 h 35"/>
                <a:gd name="T36" fmla="*/ 3 w 16"/>
                <a:gd name="T37" fmla="*/ 23 h 35"/>
                <a:gd name="T38" fmla="*/ 4 w 16"/>
                <a:gd name="T39" fmla="*/ 24 h 35"/>
                <a:gd name="T40" fmla="*/ 5 w 16"/>
                <a:gd name="T41" fmla="*/ 24 h 35"/>
                <a:gd name="T42" fmla="*/ 6 w 16"/>
                <a:gd name="T43" fmla="*/ 25 h 35"/>
                <a:gd name="T44" fmla="*/ 7 w 16"/>
                <a:gd name="T45" fmla="*/ 26 h 35"/>
                <a:gd name="T46" fmla="*/ 8 w 16"/>
                <a:gd name="T47" fmla="*/ 27 h 35"/>
                <a:gd name="T48" fmla="*/ 9 w 16"/>
                <a:gd name="T49" fmla="*/ 28 h 35"/>
                <a:gd name="T50" fmla="*/ 10 w 16"/>
                <a:gd name="T51" fmla="*/ 29 h 35"/>
                <a:gd name="T52" fmla="*/ 11 w 16"/>
                <a:gd name="T53" fmla="*/ 30 h 35"/>
                <a:gd name="T54" fmla="*/ 12 w 16"/>
                <a:gd name="T55" fmla="*/ 31 h 35"/>
                <a:gd name="T56" fmla="*/ 13 w 16"/>
                <a:gd name="T57" fmla="*/ 32 h 35"/>
                <a:gd name="T58" fmla="*/ 14 w 16"/>
                <a:gd name="T59" fmla="*/ 33 h 35"/>
                <a:gd name="T60" fmla="*/ 15 w 16"/>
                <a:gd name="T61" fmla="*/ 33 h 35"/>
                <a:gd name="T62" fmla="*/ 16 w 16"/>
                <a:gd name="T63" fmla="*/ 34 h 35"/>
                <a:gd name="T64" fmla="*/ 16 w 16"/>
                <a:gd name="T65" fmla="*/ 15 h 35"/>
                <a:gd name="T66" fmla="*/ 16 w 16"/>
                <a:gd name="T67" fmla="*/ 14 h 35"/>
                <a:gd name="T68" fmla="*/ 15 w 16"/>
                <a:gd name="T69" fmla="*/ 12 h 35"/>
                <a:gd name="T70" fmla="*/ 14 w 16"/>
                <a:gd name="T71" fmla="*/ 12 h 35"/>
                <a:gd name="T72" fmla="*/ 13 w 16"/>
                <a:gd name="T73" fmla="*/ 11 h 35"/>
                <a:gd name="T74" fmla="*/ 12 w 16"/>
                <a:gd name="T75" fmla="*/ 9 h 35"/>
                <a:gd name="T76" fmla="*/ 11 w 16"/>
                <a:gd name="T77" fmla="*/ 9 h 35"/>
                <a:gd name="T78" fmla="*/ 10 w 16"/>
                <a:gd name="T79" fmla="*/ 8 h 35"/>
                <a:gd name="T80" fmla="*/ 9 w 16"/>
                <a:gd name="T81" fmla="*/ 7 h 35"/>
                <a:gd name="T82" fmla="*/ 8 w 16"/>
                <a:gd name="T83" fmla="*/ 6 h 35"/>
                <a:gd name="T84" fmla="*/ 7 w 16"/>
                <a:gd name="T85" fmla="*/ 5 h 35"/>
                <a:gd name="T86" fmla="*/ 6 w 16"/>
                <a:gd name="T87" fmla="*/ 4 h 35"/>
                <a:gd name="T88" fmla="*/ 5 w 16"/>
                <a:gd name="T89" fmla="*/ 3 h 35"/>
                <a:gd name="T90" fmla="*/ 4 w 16"/>
                <a:gd name="T91" fmla="*/ 3 h 35"/>
                <a:gd name="T92" fmla="*/ 3 w 16"/>
                <a:gd name="T93" fmla="*/ 2 h 35"/>
                <a:gd name="T94" fmla="*/ 2 w 16"/>
                <a:gd name="T95" fmla="*/ 1 h 35"/>
                <a:gd name="T96" fmla="*/ 1 w 16"/>
                <a:gd name="T9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 h="35">
                  <a:moveTo>
                    <a:pt x="1" y="0"/>
                  </a:moveTo>
                  <a:lnTo>
                    <a:pt x="1" y="1"/>
                  </a:lnTo>
                  <a:lnTo>
                    <a:pt x="1" y="1"/>
                  </a:lnTo>
                  <a:lnTo>
                    <a:pt x="1" y="2"/>
                  </a:lnTo>
                  <a:lnTo>
                    <a:pt x="1" y="3"/>
                  </a:lnTo>
                  <a:lnTo>
                    <a:pt x="1" y="3"/>
                  </a:lnTo>
                  <a:lnTo>
                    <a:pt x="1" y="4"/>
                  </a:lnTo>
                  <a:lnTo>
                    <a:pt x="1" y="5"/>
                  </a:lnTo>
                  <a:lnTo>
                    <a:pt x="1" y="5"/>
                  </a:lnTo>
                  <a:lnTo>
                    <a:pt x="1" y="6"/>
                  </a:lnTo>
                  <a:lnTo>
                    <a:pt x="1" y="7"/>
                  </a:lnTo>
                  <a:lnTo>
                    <a:pt x="1" y="7"/>
                  </a:lnTo>
                  <a:lnTo>
                    <a:pt x="1" y="8"/>
                  </a:lnTo>
                  <a:lnTo>
                    <a:pt x="1" y="9"/>
                  </a:lnTo>
                  <a:lnTo>
                    <a:pt x="1" y="9"/>
                  </a:lnTo>
                  <a:lnTo>
                    <a:pt x="0" y="10"/>
                  </a:lnTo>
                  <a:lnTo>
                    <a:pt x="0" y="10"/>
                  </a:lnTo>
                  <a:lnTo>
                    <a:pt x="0" y="11"/>
                  </a:lnTo>
                  <a:lnTo>
                    <a:pt x="0" y="12"/>
                  </a:lnTo>
                  <a:lnTo>
                    <a:pt x="0" y="12"/>
                  </a:lnTo>
                  <a:lnTo>
                    <a:pt x="0" y="13"/>
                  </a:lnTo>
                  <a:lnTo>
                    <a:pt x="0" y="14"/>
                  </a:lnTo>
                  <a:lnTo>
                    <a:pt x="0" y="14"/>
                  </a:lnTo>
                  <a:lnTo>
                    <a:pt x="0" y="15"/>
                  </a:lnTo>
                  <a:lnTo>
                    <a:pt x="0" y="16"/>
                  </a:lnTo>
                  <a:lnTo>
                    <a:pt x="0" y="16"/>
                  </a:lnTo>
                  <a:lnTo>
                    <a:pt x="0" y="17"/>
                  </a:lnTo>
                  <a:lnTo>
                    <a:pt x="0" y="18"/>
                  </a:lnTo>
                  <a:lnTo>
                    <a:pt x="1" y="18"/>
                  </a:lnTo>
                  <a:lnTo>
                    <a:pt x="1" y="19"/>
                  </a:lnTo>
                  <a:lnTo>
                    <a:pt x="1" y="20"/>
                  </a:lnTo>
                  <a:lnTo>
                    <a:pt x="1" y="20"/>
                  </a:lnTo>
                  <a:lnTo>
                    <a:pt x="1" y="21"/>
                  </a:lnTo>
                  <a:lnTo>
                    <a:pt x="2" y="21"/>
                  </a:lnTo>
                  <a:lnTo>
                    <a:pt x="2" y="22"/>
                  </a:lnTo>
                  <a:lnTo>
                    <a:pt x="2" y="22"/>
                  </a:lnTo>
                  <a:lnTo>
                    <a:pt x="3" y="22"/>
                  </a:lnTo>
                  <a:lnTo>
                    <a:pt x="3" y="23"/>
                  </a:lnTo>
                  <a:lnTo>
                    <a:pt x="4" y="23"/>
                  </a:lnTo>
                  <a:lnTo>
                    <a:pt x="4" y="24"/>
                  </a:lnTo>
                  <a:lnTo>
                    <a:pt x="5" y="24"/>
                  </a:lnTo>
                  <a:lnTo>
                    <a:pt x="5" y="24"/>
                  </a:lnTo>
                  <a:lnTo>
                    <a:pt x="6" y="25"/>
                  </a:lnTo>
                  <a:lnTo>
                    <a:pt x="6" y="25"/>
                  </a:lnTo>
                  <a:lnTo>
                    <a:pt x="7" y="26"/>
                  </a:lnTo>
                  <a:lnTo>
                    <a:pt x="7" y="26"/>
                  </a:lnTo>
                  <a:lnTo>
                    <a:pt x="8" y="27"/>
                  </a:lnTo>
                  <a:lnTo>
                    <a:pt x="8" y="27"/>
                  </a:lnTo>
                  <a:lnTo>
                    <a:pt x="8" y="28"/>
                  </a:lnTo>
                  <a:lnTo>
                    <a:pt x="9" y="28"/>
                  </a:lnTo>
                  <a:lnTo>
                    <a:pt x="9" y="29"/>
                  </a:lnTo>
                  <a:lnTo>
                    <a:pt x="10" y="29"/>
                  </a:lnTo>
                  <a:lnTo>
                    <a:pt x="11" y="29"/>
                  </a:lnTo>
                  <a:lnTo>
                    <a:pt x="11" y="30"/>
                  </a:lnTo>
                  <a:lnTo>
                    <a:pt x="12" y="31"/>
                  </a:lnTo>
                  <a:lnTo>
                    <a:pt x="12" y="31"/>
                  </a:lnTo>
                  <a:lnTo>
                    <a:pt x="13" y="31"/>
                  </a:lnTo>
                  <a:lnTo>
                    <a:pt x="13" y="32"/>
                  </a:lnTo>
                  <a:lnTo>
                    <a:pt x="13" y="32"/>
                  </a:lnTo>
                  <a:lnTo>
                    <a:pt x="14" y="33"/>
                  </a:lnTo>
                  <a:lnTo>
                    <a:pt x="14" y="33"/>
                  </a:lnTo>
                  <a:lnTo>
                    <a:pt x="15" y="33"/>
                  </a:lnTo>
                  <a:lnTo>
                    <a:pt x="15" y="34"/>
                  </a:lnTo>
                  <a:lnTo>
                    <a:pt x="16" y="34"/>
                  </a:lnTo>
                  <a:lnTo>
                    <a:pt x="16" y="35"/>
                  </a:lnTo>
                  <a:lnTo>
                    <a:pt x="16" y="15"/>
                  </a:lnTo>
                  <a:lnTo>
                    <a:pt x="16" y="14"/>
                  </a:lnTo>
                  <a:lnTo>
                    <a:pt x="16" y="14"/>
                  </a:lnTo>
                  <a:lnTo>
                    <a:pt x="15" y="13"/>
                  </a:lnTo>
                  <a:lnTo>
                    <a:pt x="15" y="12"/>
                  </a:lnTo>
                  <a:lnTo>
                    <a:pt x="14" y="12"/>
                  </a:lnTo>
                  <a:lnTo>
                    <a:pt x="14" y="12"/>
                  </a:lnTo>
                  <a:lnTo>
                    <a:pt x="14" y="11"/>
                  </a:lnTo>
                  <a:lnTo>
                    <a:pt x="13" y="11"/>
                  </a:lnTo>
                  <a:lnTo>
                    <a:pt x="13" y="10"/>
                  </a:lnTo>
                  <a:lnTo>
                    <a:pt x="12" y="9"/>
                  </a:lnTo>
                  <a:lnTo>
                    <a:pt x="12" y="9"/>
                  </a:lnTo>
                  <a:lnTo>
                    <a:pt x="11" y="9"/>
                  </a:lnTo>
                  <a:lnTo>
                    <a:pt x="11" y="8"/>
                  </a:lnTo>
                  <a:lnTo>
                    <a:pt x="10" y="8"/>
                  </a:lnTo>
                  <a:lnTo>
                    <a:pt x="10" y="7"/>
                  </a:lnTo>
                  <a:lnTo>
                    <a:pt x="9" y="7"/>
                  </a:lnTo>
                  <a:lnTo>
                    <a:pt x="9" y="7"/>
                  </a:lnTo>
                  <a:lnTo>
                    <a:pt x="8" y="6"/>
                  </a:lnTo>
                  <a:lnTo>
                    <a:pt x="8" y="5"/>
                  </a:lnTo>
                  <a:lnTo>
                    <a:pt x="7" y="5"/>
                  </a:lnTo>
                  <a:lnTo>
                    <a:pt x="7" y="5"/>
                  </a:lnTo>
                  <a:lnTo>
                    <a:pt x="6" y="4"/>
                  </a:lnTo>
                  <a:lnTo>
                    <a:pt x="6" y="4"/>
                  </a:lnTo>
                  <a:lnTo>
                    <a:pt x="5" y="3"/>
                  </a:lnTo>
                  <a:lnTo>
                    <a:pt x="5" y="3"/>
                  </a:lnTo>
                  <a:lnTo>
                    <a:pt x="4" y="3"/>
                  </a:lnTo>
                  <a:lnTo>
                    <a:pt x="4" y="2"/>
                  </a:lnTo>
                  <a:lnTo>
                    <a:pt x="3" y="2"/>
                  </a:lnTo>
                  <a:lnTo>
                    <a:pt x="3" y="1"/>
                  </a:lnTo>
                  <a:lnTo>
                    <a:pt x="2" y="1"/>
                  </a:lnTo>
                  <a:lnTo>
                    <a:pt x="2" y="1"/>
                  </a:lnTo>
                  <a:lnTo>
                    <a:pt x="1" y="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49" name="Freeform 1115"/>
            <p:cNvSpPr>
              <a:spLocks/>
            </p:cNvSpPr>
            <p:nvPr/>
          </p:nvSpPr>
          <p:spPr bwMode="auto">
            <a:xfrm>
              <a:off x="1392" y="3276"/>
              <a:ext cx="3" cy="26"/>
            </a:xfrm>
            <a:custGeom>
              <a:avLst/>
              <a:gdLst>
                <a:gd name="T0" fmla="*/ 2 w 3"/>
                <a:gd name="T1" fmla="*/ 26 h 26"/>
                <a:gd name="T2" fmla="*/ 2 w 3"/>
                <a:gd name="T3" fmla="*/ 25 h 26"/>
                <a:gd name="T4" fmla="*/ 2 w 3"/>
                <a:gd name="T5" fmla="*/ 25 h 26"/>
                <a:gd name="T6" fmla="*/ 2 w 3"/>
                <a:gd name="T7" fmla="*/ 24 h 26"/>
                <a:gd name="T8" fmla="*/ 2 w 3"/>
                <a:gd name="T9" fmla="*/ 23 h 26"/>
                <a:gd name="T10" fmla="*/ 2 w 3"/>
                <a:gd name="T11" fmla="*/ 22 h 26"/>
                <a:gd name="T12" fmla="*/ 2 w 3"/>
                <a:gd name="T13" fmla="*/ 22 h 26"/>
                <a:gd name="T14" fmla="*/ 2 w 3"/>
                <a:gd name="T15" fmla="*/ 21 h 26"/>
                <a:gd name="T16" fmla="*/ 2 w 3"/>
                <a:gd name="T17" fmla="*/ 20 h 26"/>
                <a:gd name="T18" fmla="*/ 2 w 3"/>
                <a:gd name="T19" fmla="*/ 20 h 26"/>
                <a:gd name="T20" fmla="*/ 3 w 3"/>
                <a:gd name="T21" fmla="*/ 19 h 26"/>
                <a:gd name="T22" fmla="*/ 3 w 3"/>
                <a:gd name="T23" fmla="*/ 18 h 26"/>
                <a:gd name="T24" fmla="*/ 3 w 3"/>
                <a:gd name="T25" fmla="*/ 17 h 26"/>
                <a:gd name="T26" fmla="*/ 3 w 3"/>
                <a:gd name="T27" fmla="*/ 16 h 26"/>
                <a:gd name="T28" fmla="*/ 3 w 3"/>
                <a:gd name="T29" fmla="*/ 16 h 26"/>
                <a:gd name="T30" fmla="*/ 3 w 3"/>
                <a:gd name="T31" fmla="*/ 15 h 26"/>
                <a:gd name="T32" fmla="*/ 3 w 3"/>
                <a:gd name="T33" fmla="*/ 14 h 26"/>
                <a:gd name="T34" fmla="*/ 3 w 3"/>
                <a:gd name="T35" fmla="*/ 13 h 26"/>
                <a:gd name="T36" fmla="*/ 3 w 3"/>
                <a:gd name="T37" fmla="*/ 12 h 26"/>
                <a:gd name="T38" fmla="*/ 3 w 3"/>
                <a:gd name="T39" fmla="*/ 12 h 26"/>
                <a:gd name="T40" fmla="*/ 3 w 3"/>
                <a:gd name="T41" fmla="*/ 11 h 26"/>
                <a:gd name="T42" fmla="*/ 3 w 3"/>
                <a:gd name="T43" fmla="*/ 10 h 26"/>
                <a:gd name="T44" fmla="*/ 3 w 3"/>
                <a:gd name="T45" fmla="*/ 9 h 26"/>
                <a:gd name="T46" fmla="*/ 3 w 3"/>
                <a:gd name="T47" fmla="*/ 8 h 26"/>
                <a:gd name="T48" fmla="*/ 3 w 3"/>
                <a:gd name="T49" fmla="*/ 7 h 26"/>
                <a:gd name="T50" fmla="*/ 3 w 3"/>
                <a:gd name="T51" fmla="*/ 7 h 26"/>
                <a:gd name="T52" fmla="*/ 3 w 3"/>
                <a:gd name="T53" fmla="*/ 6 h 26"/>
                <a:gd name="T54" fmla="*/ 3 w 3"/>
                <a:gd name="T55" fmla="*/ 5 h 26"/>
                <a:gd name="T56" fmla="*/ 3 w 3"/>
                <a:gd name="T57" fmla="*/ 5 h 26"/>
                <a:gd name="T58" fmla="*/ 3 w 3"/>
                <a:gd name="T59" fmla="*/ 4 h 26"/>
                <a:gd name="T60" fmla="*/ 3 w 3"/>
                <a:gd name="T61" fmla="*/ 3 h 26"/>
                <a:gd name="T62" fmla="*/ 3 w 3"/>
                <a:gd name="T63" fmla="*/ 3 h 26"/>
                <a:gd name="T64" fmla="*/ 3 w 3"/>
                <a:gd name="T65" fmla="*/ 2 h 26"/>
                <a:gd name="T66" fmla="*/ 0 w 3"/>
                <a:gd name="T67" fmla="*/ 0 h 26"/>
                <a:gd name="T68" fmla="*/ 0 w 3"/>
                <a:gd name="T69" fmla="*/ 24 h 26"/>
                <a:gd name="T70" fmla="*/ 2 w 3"/>
                <a:gd name="T7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 h="26">
                  <a:moveTo>
                    <a:pt x="2" y="26"/>
                  </a:moveTo>
                  <a:lnTo>
                    <a:pt x="2" y="25"/>
                  </a:lnTo>
                  <a:lnTo>
                    <a:pt x="2" y="25"/>
                  </a:lnTo>
                  <a:lnTo>
                    <a:pt x="2" y="24"/>
                  </a:lnTo>
                  <a:lnTo>
                    <a:pt x="2" y="23"/>
                  </a:lnTo>
                  <a:lnTo>
                    <a:pt x="2" y="22"/>
                  </a:lnTo>
                  <a:lnTo>
                    <a:pt x="2" y="22"/>
                  </a:lnTo>
                  <a:lnTo>
                    <a:pt x="2" y="21"/>
                  </a:lnTo>
                  <a:lnTo>
                    <a:pt x="2" y="20"/>
                  </a:lnTo>
                  <a:lnTo>
                    <a:pt x="2" y="20"/>
                  </a:lnTo>
                  <a:lnTo>
                    <a:pt x="3" y="19"/>
                  </a:lnTo>
                  <a:lnTo>
                    <a:pt x="3" y="18"/>
                  </a:lnTo>
                  <a:lnTo>
                    <a:pt x="3" y="17"/>
                  </a:lnTo>
                  <a:lnTo>
                    <a:pt x="3" y="16"/>
                  </a:lnTo>
                  <a:lnTo>
                    <a:pt x="3" y="16"/>
                  </a:lnTo>
                  <a:lnTo>
                    <a:pt x="3" y="15"/>
                  </a:lnTo>
                  <a:lnTo>
                    <a:pt x="3" y="14"/>
                  </a:lnTo>
                  <a:lnTo>
                    <a:pt x="3" y="13"/>
                  </a:lnTo>
                  <a:lnTo>
                    <a:pt x="3" y="12"/>
                  </a:lnTo>
                  <a:lnTo>
                    <a:pt x="3" y="12"/>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2"/>
                  </a:lnTo>
                  <a:lnTo>
                    <a:pt x="0" y="0"/>
                  </a:lnTo>
                  <a:lnTo>
                    <a:pt x="0" y="24"/>
                  </a:lnTo>
                  <a:lnTo>
                    <a:pt x="2"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50" name="Freeform 1116"/>
            <p:cNvSpPr>
              <a:spLocks/>
            </p:cNvSpPr>
            <p:nvPr/>
          </p:nvSpPr>
          <p:spPr bwMode="auto">
            <a:xfrm>
              <a:off x="1392" y="3276"/>
              <a:ext cx="3" cy="26"/>
            </a:xfrm>
            <a:custGeom>
              <a:avLst/>
              <a:gdLst>
                <a:gd name="T0" fmla="*/ 2 w 3"/>
                <a:gd name="T1" fmla="*/ 26 h 26"/>
                <a:gd name="T2" fmla="*/ 2 w 3"/>
                <a:gd name="T3" fmla="*/ 25 h 26"/>
                <a:gd name="T4" fmla="*/ 2 w 3"/>
                <a:gd name="T5" fmla="*/ 25 h 26"/>
                <a:gd name="T6" fmla="*/ 2 w 3"/>
                <a:gd name="T7" fmla="*/ 24 h 26"/>
                <a:gd name="T8" fmla="*/ 2 w 3"/>
                <a:gd name="T9" fmla="*/ 23 h 26"/>
                <a:gd name="T10" fmla="*/ 2 w 3"/>
                <a:gd name="T11" fmla="*/ 22 h 26"/>
                <a:gd name="T12" fmla="*/ 2 w 3"/>
                <a:gd name="T13" fmla="*/ 22 h 26"/>
                <a:gd name="T14" fmla="*/ 2 w 3"/>
                <a:gd name="T15" fmla="*/ 21 h 26"/>
                <a:gd name="T16" fmla="*/ 2 w 3"/>
                <a:gd name="T17" fmla="*/ 20 h 26"/>
                <a:gd name="T18" fmla="*/ 2 w 3"/>
                <a:gd name="T19" fmla="*/ 20 h 26"/>
                <a:gd name="T20" fmla="*/ 3 w 3"/>
                <a:gd name="T21" fmla="*/ 19 h 26"/>
                <a:gd name="T22" fmla="*/ 3 w 3"/>
                <a:gd name="T23" fmla="*/ 18 h 26"/>
                <a:gd name="T24" fmla="*/ 3 w 3"/>
                <a:gd name="T25" fmla="*/ 17 h 26"/>
                <a:gd name="T26" fmla="*/ 3 w 3"/>
                <a:gd name="T27" fmla="*/ 16 h 26"/>
                <a:gd name="T28" fmla="*/ 3 w 3"/>
                <a:gd name="T29" fmla="*/ 16 h 26"/>
                <a:gd name="T30" fmla="*/ 3 w 3"/>
                <a:gd name="T31" fmla="*/ 15 h 26"/>
                <a:gd name="T32" fmla="*/ 3 w 3"/>
                <a:gd name="T33" fmla="*/ 14 h 26"/>
                <a:gd name="T34" fmla="*/ 3 w 3"/>
                <a:gd name="T35" fmla="*/ 13 h 26"/>
                <a:gd name="T36" fmla="*/ 3 w 3"/>
                <a:gd name="T37" fmla="*/ 12 h 26"/>
                <a:gd name="T38" fmla="*/ 3 w 3"/>
                <a:gd name="T39" fmla="*/ 12 h 26"/>
                <a:gd name="T40" fmla="*/ 3 w 3"/>
                <a:gd name="T41" fmla="*/ 11 h 26"/>
                <a:gd name="T42" fmla="*/ 3 w 3"/>
                <a:gd name="T43" fmla="*/ 10 h 26"/>
                <a:gd name="T44" fmla="*/ 3 w 3"/>
                <a:gd name="T45" fmla="*/ 9 h 26"/>
                <a:gd name="T46" fmla="*/ 3 w 3"/>
                <a:gd name="T47" fmla="*/ 8 h 26"/>
                <a:gd name="T48" fmla="*/ 3 w 3"/>
                <a:gd name="T49" fmla="*/ 7 h 26"/>
                <a:gd name="T50" fmla="*/ 3 w 3"/>
                <a:gd name="T51" fmla="*/ 7 h 26"/>
                <a:gd name="T52" fmla="*/ 3 w 3"/>
                <a:gd name="T53" fmla="*/ 6 h 26"/>
                <a:gd name="T54" fmla="*/ 3 w 3"/>
                <a:gd name="T55" fmla="*/ 5 h 26"/>
                <a:gd name="T56" fmla="*/ 3 w 3"/>
                <a:gd name="T57" fmla="*/ 5 h 26"/>
                <a:gd name="T58" fmla="*/ 3 w 3"/>
                <a:gd name="T59" fmla="*/ 4 h 26"/>
                <a:gd name="T60" fmla="*/ 3 w 3"/>
                <a:gd name="T61" fmla="*/ 3 h 26"/>
                <a:gd name="T62" fmla="*/ 3 w 3"/>
                <a:gd name="T63" fmla="*/ 3 h 26"/>
                <a:gd name="T64" fmla="*/ 3 w 3"/>
                <a:gd name="T65" fmla="*/ 2 h 26"/>
                <a:gd name="T66" fmla="*/ 0 w 3"/>
                <a:gd name="T67" fmla="*/ 0 h 26"/>
                <a:gd name="T68" fmla="*/ 0 w 3"/>
                <a:gd name="T69" fmla="*/ 24 h 26"/>
                <a:gd name="T70" fmla="*/ 2 w 3"/>
                <a:gd name="T7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 h="26">
                  <a:moveTo>
                    <a:pt x="2" y="26"/>
                  </a:moveTo>
                  <a:lnTo>
                    <a:pt x="2" y="25"/>
                  </a:lnTo>
                  <a:lnTo>
                    <a:pt x="2" y="25"/>
                  </a:lnTo>
                  <a:lnTo>
                    <a:pt x="2" y="24"/>
                  </a:lnTo>
                  <a:lnTo>
                    <a:pt x="2" y="23"/>
                  </a:lnTo>
                  <a:lnTo>
                    <a:pt x="2" y="22"/>
                  </a:lnTo>
                  <a:lnTo>
                    <a:pt x="2" y="22"/>
                  </a:lnTo>
                  <a:lnTo>
                    <a:pt x="2" y="21"/>
                  </a:lnTo>
                  <a:lnTo>
                    <a:pt x="2" y="20"/>
                  </a:lnTo>
                  <a:lnTo>
                    <a:pt x="2" y="20"/>
                  </a:lnTo>
                  <a:lnTo>
                    <a:pt x="3" y="19"/>
                  </a:lnTo>
                  <a:lnTo>
                    <a:pt x="3" y="18"/>
                  </a:lnTo>
                  <a:lnTo>
                    <a:pt x="3" y="17"/>
                  </a:lnTo>
                  <a:lnTo>
                    <a:pt x="3" y="16"/>
                  </a:lnTo>
                  <a:lnTo>
                    <a:pt x="3" y="16"/>
                  </a:lnTo>
                  <a:lnTo>
                    <a:pt x="3" y="15"/>
                  </a:lnTo>
                  <a:lnTo>
                    <a:pt x="3" y="14"/>
                  </a:lnTo>
                  <a:lnTo>
                    <a:pt x="3" y="13"/>
                  </a:lnTo>
                  <a:lnTo>
                    <a:pt x="3" y="12"/>
                  </a:lnTo>
                  <a:lnTo>
                    <a:pt x="3" y="12"/>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2"/>
                  </a:lnTo>
                  <a:lnTo>
                    <a:pt x="0" y="0"/>
                  </a:lnTo>
                  <a:lnTo>
                    <a:pt x="0" y="24"/>
                  </a:lnTo>
                  <a:lnTo>
                    <a:pt x="2" y="26"/>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51" name="Freeform 1117"/>
            <p:cNvSpPr>
              <a:spLocks/>
            </p:cNvSpPr>
            <p:nvPr/>
          </p:nvSpPr>
          <p:spPr bwMode="auto">
            <a:xfrm>
              <a:off x="1396" y="3280"/>
              <a:ext cx="4" cy="27"/>
            </a:xfrm>
            <a:custGeom>
              <a:avLst/>
              <a:gdLst>
                <a:gd name="T0" fmla="*/ 0 w 4"/>
                <a:gd name="T1" fmla="*/ 24 h 27"/>
                <a:gd name="T2" fmla="*/ 0 w 4"/>
                <a:gd name="T3" fmla="*/ 24 h 27"/>
                <a:gd name="T4" fmla="*/ 1 w 4"/>
                <a:gd name="T5" fmla="*/ 25 h 27"/>
                <a:gd name="T6" fmla="*/ 1 w 4"/>
                <a:gd name="T7" fmla="*/ 25 h 27"/>
                <a:gd name="T8" fmla="*/ 1 w 4"/>
                <a:gd name="T9" fmla="*/ 25 h 27"/>
                <a:gd name="T10" fmla="*/ 1 w 4"/>
                <a:gd name="T11" fmla="*/ 25 h 27"/>
                <a:gd name="T12" fmla="*/ 1 w 4"/>
                <a:gd name="T13" fmla="*/ 25 h 27"/>
                <a:gd name="T14" fmla="*/ 2 w 4"/>
                <a:gd name="T15" fmla="*/ 25 h 27"/>
                <a:gd name="T16" fmla="*/ 2 w 4"/>
                <a:gd name="T17" fmla="*/ 26 h 27"/>
                <a:gd name="T18" fmla="*/ 2 w 4"/>
                <a:gd name="T19" fmla="*/ 26 h 27"/>
                <a:gd name="T20" fmla="*/ 2 w 4"/>
                <a:gd name="T21" fmla="*/ 26 h 27"/>
                <a:gd name="T22" fmla="*/ 3 w 4"/>
                <a:gd name="T23" fmla="*/ 26 h 27"/>
                <a:gd name="T24" fmla="*/ 3 w 4"/>
                <a:gd name="T25" fmla="*/ 27 h 27"/>
                <a:gd name="T26" fmla="*/ 3 w 4"/>
                <a:gd name="T27" fmla="*/ 27 h 27"/>
                <a:gd name="T28" fmla="*/ 3 w 4"/>
                <a:gd name="T29" fmla="*/ 27 h 27"/>
                <a:gd name="T30" fmla="*/ 4 w 4"/>
                <a:gd name="T31" fmla="*/ 27 h 27"/>
                <a:gd name="T32" fmla="*/ 4 w 4"/>
                <a:gd name="T33" fmla="*/ 27 h 27"/>
                <a:gd name="T34" fmla="*/ 4 w 4"/>
                <a:gd name="T35" fmla="*/ 2 h 27"/>
                <a:gd name="T36" fmla="*/ 4 w 4"/>
                <a:gd name="T37" fmla="*/ 2 h 27"/>
                <a:gd name="T38" fmla="*/ 4 w 4"/>
                <a:gd name="T39" fmla="*/ 2 h 27"/>
                <a:gd name="T40" fmla="*/ 3 w 4"/>
                <a:gd name="T41" fmla="*/ 2 h 27"/>
                <a:gd name="T42" fmla="*/ 3 w 4"/>
                <a:gd name="T43" fmla="*/ 2 h 27"/>
                <a:gd name="T44" fmla="*/ 3 w 4"/>
                <a:gd name="T45" fmla="*/ 1 h 27"/>
                <a:gd name="T46" fmla="*/ 2 w 4"/>
                <a:gd name="T47" fmla="*/ 1 h 27"/>
                <a:gd name="T48" fmla="*/ 2 w 4"/>
                <a:gd name="T49" fmla="*/ 1 h 27"/>
                <a:gd name="T50" fmla="*/ 2 w 4"/>
                <a:gd name="T51" fmla="*/ 1 h 27"/>
                <a:gd name="T52" fmla="*/ 2 w 4"/>
                <a:gd name="T53" fmla="*/ 1 h 27"/>
                <a:gd name="T54" fmla="*/ 2 w 4"/>
                <a:gd name="T55" fmla="*/ 1 h 27"/>
                <a:gd name="T56" fmla="*/ 1 w 4"/>
                <a:gd name="T57" fmla="*/ 1 h 27"/>
                <a:gd name="T58" fmla="*/ 1 w 4"/>
                <a:gd name="T59" fmla="*/ 1 h 27"/>
                <a:gd name="T60" fmla="*/ 1 w 4"/>
                <a:gd name="T61" fmla="*/ 0 h 27"/>
                <a:gd name="T62" fmla="*/ 1 w 4"/>
                <a:gd name="T63" fmla="*/ 0 h 27"/>
                <a:gd name="T64" fmla="*/ 0 w 4"/>
                <a:gd name="T65" fmla="*/ 0 h 27"/>
                <a:gd name="T66" fmla="*/ 0 w 4"/>
                <a:gd name="T67"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 h="27">
                  <a:moveTo>
                    <a:pt x="0" y="24"/>
                  </a:moveTo>
                  <a:lnTo>
                    <a:pt x="0" y="24"/>
                  </a:lnTo>
                  <a:lnTo>
                    <a:pt x="1" y="25"/>
                  </a:lnTo>
                  <a:lnTo>
                    <a:pt x="1" y="25"/>
                  </a:lnTo>
                  <a:lnTo>
                    <a:pt x="1" y="25"/>
                  </a:lnTo>
                  <a:lnTo>
                    <a:pt x="1" y="25"/>
                  </a:lnTo>
                  <a:lnTo>
                    <a:pt x="1" y="25"/>
                  </a:lnTo>
                  <a:lnTo>
                    <a:pt x="2" y="25"/>
                  </a:lnTo>
                  <a:lnTo>
                    <a:pt x="2" y="26"/>
                  </a:lnTo>
                  <a:lnTo>
                    <a:pt x="2" y="26"/>
                  </a:lnTo>
                  <a:lnTo>
                    <a:pt x="2" y="26"/>
                  </a:lnTo>
                  <a:lnTo>
                    <a:pt x="3" y="26"/>
                  </a:lnTo>
                  <a:lnTo>
                    <a:pt x="3" y="27"/>
                  </a:lnTo>
                  <a:lnTo>
                    <a:pt x="3" y="27"/>
                  </a:lnTo>
                  <a:lnTo>
                    <a:pt x="3" y="27"/>
                  </a:lnTo>
                  <a:lnTo>
                    <a:pt x="4" y="27"/>
                  </a:lnTo>
                  <a:lnTo>
                    <a:pt x="4" y="27"/>
                  </a:lnTo>
                  <a:lnTo>
                    <a:pt x="4" y="2"/>
                  </a:lnTo>
                  <a:lnTo>
                    <a:pt x="4" y="2"/>
                  </a:lnTo>
                  <a:lnTo>
                    <a:pt x="4" y="2"/>
                  </a:lnTo>
                  <a:lnTo>
                    <a:pt x="3" y="2"/>
                  </a:lnTo>
                  <a:lnTo>
                    <a:pt x="3" y="2"/>
                  </a:lnTo>
                  <a:lnTo>
                    <a:pt x="3" y="1"/>
                  </a:lnTo>
                  <a:lnTo>
                    <a:pt x="2" y="1"/>
                  </a:lnTo>
                  <a:lnTo>
                    <a:pt x="2" y="1"/>
                  </a:lnTo>
                  <a:lnTo>
                    <a:pt x="2" y="1"/>
                  </a:lnTo>
                  <a:lnTo>
                    <a:pt x="2" y="1"/>
                  </a:lnTo>
                  <a:lnTo>
                    <a:pt x="2" y="1"/>
                  </a:lnTo>
                  <a:lnTo>
                    <a:pt x="1" y="1"/>
                  </a:lnTo>
                  <a:lnTo>
                    <a:pt x="1" y="1"/>
                  </a:lnTo>
                  <a:lnTo>
                    <a:pt x="1" y="0"/>
                  </a:lnTo>
                  <a:lnTo>
                    <a:pt x="1" y="0"/>
                  </a:lnTo>
                  <a:lnTo>
                    <a:pt x="0" y="0"/>
                  </a:lnTo>
                  <a:lnTo>
                    <a:pt x="0"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52" name="Freeform 1118"/>
            <p:cNvSpPr>
              <a:spLocks/>
            </p:cNvSpPr>
            <p:nvPr/>
          </p:nvSpPr>
          <p:spPr bwMode="auto">
            <a:xfrm>
              <a:off x="1396" y="3280"/>
              <a:ext cx="4" cy="27"/>
            </a:xfrm>
            <a:custGeom>
              <a:avLst/>
              <a:gdLst>
                <a:gd name="T0" fmla="*/ 0 w 4"/>
                <a:gd name="T1" fmla="*/ 24 h 27"/>
                <a:gd name="T2" fmla="*/ 0 w 4"/>
                <a:gd name="T3" fmla="*/ 24 h 27"/>
                <a:gd name="T4" fmla="*/ 1 w 4"/>
                <a:gd name="T5" fmla="*/ 25 h 27"/>
                <a:gd name="T6" fmla="*/ 1 w 4"/>
                <a:gd name="T7" fmla="*/ 25 h 27"/>
                <a:gd name="T8" fmla="*/ 1 w 4"/>
                <a:gd name="T9" fmla="*/ 25 h 27"/>
                <a:gd name="T10" fmla="*/ 1 w 4"/>
                <a:gd name="T11" fmla="*/ 25 h 27"/>
                <a:gd name="T12" fmla="*/ 1 w 4"/>
                <a:gd name="T13" fmla="*/ 25 h 27"/>
                <a:gd name="T14" fmla="*/ 2 w 4"/>
                <a:gd name="T15" fmla="*/ 25 h 27"/>
                <a:gd name="T16" fmla="*/ 2 w 4"/>
                <a:gd name="T17" fmla="*/ 26 h 27"/>
                <a:gd name="T18" fmla="*/ 2 w 4"/>
                <a:gd name="T19" fmla="*/ 26 h 27"/>
                <a:gd name="T20" fmla="*/ 2 w 4"/>
                <a:gd name="T21" fmla="*/ 26 h 27"/>
                <a:gd name="T22" fmla="*/ 3 w 4"/>
                <a:gd name="T23" fmla="*/ 26 h 27"/>
                <a:gd name="T24" fmla="*/ 3 w 4"/>
                <a:gd name="T25" fmla="*/ 27 h 27"/>
                <a:gd name="T26" fmla="*/ 3 w 4"/>
                <a:gd name="T27" fmla="*/ 27 h 27"/>
                <a:gd name="T28" fmla="*/ 3 w 4"/>
                <a:gd name="T29" fmla="*/ 27 h 27"/>
                <a:gd name="T30" fmla="*/ 4 w 4"/>
                <a:gd name="T31" fmla="*/ 27 h 27"/>
                <a:gd name="T32" fmla="*/ 4 w 4"/>
                <a:gd name="T33" fmla="*/ 27 h 27"/>
                <a:gd name="T34" fmla="*/ 4 w 4"/>
                <a:gd name="T35" fmla="*/ 2 h 27"/>
                <a:gd name="T36" fmla="*/ 4 w 4"/>
                <a:gd name="T37" fmla="*/ 2 h 27"/>
                <a:gd name="T38" fmla="*/ 4 w 4"/>
                <a:gd name="T39" fmla="*/ 2 h 27"/>
                <a:gd name="T40" fmla="*/ 3 w 4"/>
                <a:gd name="T41" fmla="*/ 2 h 27"/>
                <a:gd name="T42" fmla="*/ 3 w 4"/>
                <a:gd name="T43" fmla="*/ 2 h 27"/>
                <a:gd name="T44" fmla="*/ 3 w 4"/>
                <a:gd name="T45" fmla="*/ 1 h 27"/>
                <a:gd name="T46" fmla="*/ 2 w 4"/>
                <a:gd name="T47" fmla="*/ 1 h 27"/>
                <a:gd name="T48" fmla="*/ 2 w 4"/>
                <a:gd name="T49" fmla="*/ 1 h 27"/>
                <a:gd name="T50" fmla="*/ 2 w 4"/>
                <a:gd name="T51" fmla="*/ 1 h 27"/>
                <a:gd name="T52" fmla="*/ 2 w 4"/>
                <a:gd name="T53" fmla="*/ 1 h 27"/>
                <a:gd name="T54" fmla="*/ 2 w 4"/>
                <a:gd name="T55" fmla="*/ 1 h 27"/>
                <a:gd name="T56" fmla="*/ 1 w 4"/>
                <a:gd name="T57" fmla="*/ 1 h 27"/>
                <a:gd name="T58" fmla="*/ 1 w 4"/>
                <a:gd name="T59" fmla="*/ 1 h 27"/>
                <a:gd name="T60" fmla="*/ 1 w 4"/>
                <a:gd name="T61" fmla="*/ 0 h 27"/>
                <a:gd name="T62" fmla="*/ 1 w 4"/>
                <a:gd name="T63" fmla="*/ 0 h 27"/>
                <a:gd name="T64" fmla="*/ 0 w 4"/>
                <a:gd name="T65" fmla="*/ 0 h 27"/>
                <a:gd name="T66" fmla="*/ 0 w 4"/>
                <a:gd name="T67"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 h="27">
                  <a:moveTo>
                    <a:pt x="0" y="24"/>
                  </a:moveTo>
                  <a:lnTo>
                    <a:pt x="0" y="24"/>
                  </a:lnTo>
                  <a:lnTo>
                    <a:pt x="1" y="25"/>
                  </a:lnTo>
                  <a:lnTo>
                    <a:pt x="1" y="25"/>
                  </a:lnTo>
                  <a:lnTo>
                    <a:pt x="1" y="25"/>
                  </a:lnTo>
                  <a:lnTo>
                    <a:pt x="1" y="25"/>
                  </a:lnTo>
                  <a:lnTo>
                    <a:pt x="1" y="25"/>
                  </a:lnTo>
                  <a:lnTo>
                    <a:pt x="2" y="25"/>
                  </a:lnTo>
                  <a:lnTo>
                    <a:pt x="2" y="26"/>
                  </a:lnTo>
                  <a:lnTo>
                    <a:pt x="2" y="26"/>
                  </a:lnTo>
                  <a:lnTo>
                    <a:pt x="2" y="26"/>
                  </a:lnTo>
                  <a:lnTo>
                    <a:pt x="3" y="26"/>
                  </a:lnTo>
                  <a:lnTo>
                    <a:pt x="3" y="27"/>
                  </a:lnTo>
                  <a:lnTo>
                    <a:pt x="3" y="27"/>
                  </a:lnTo>
                  <a:lnTo>
                    <a:pt x="3" y="27"/>
                  </a:lnTo>
                  <a:lnTo>
                    <a:pt x="4" y="27"/>
                  </a:lnTo>
                  <a:lnTo>
                    <a:pt x="4" y="27"/>
                  </a:lnTo>
                  <a:lnTo>
                    <a:pt x="4" y="2"/>
                  </a:lnTo>
                  <a:lnTo>
                    <a:pt x="4" y="2"/>
                  </a:lnTo>
                  <a:lnTo>
                    <a:pt x="4" y="2"/>
                  </a:lnTo>
                  <a:lnTo>
                    <a:pt x="3" y="2"/>
                  </a:lnTo>
                  <a:lnTo>
                    <a:pt x="3" y="2"/>
                  </a:lnTo>
                  <a:lnTo>
                    <a:pt x="3" y="1"/>
                  </a:lnTo>
                  <a:lnTo>
                    <a:pt x="2" y="1"/>
                  </a:lnTo>
                  <a:lnTo>
                    <a:pt x="2" y="1"/>
                  </a:lnTo>
                  <a:lnTo>
                    <a:pt x="2" y="1"/>
                  </a:lnTo>
                  <a:lnTo>
                    <a:pt x="2" y="1"/>
                  </a:lnTo>
                  <a:lnTo>
                    <a:pt x="2" y="1"/>
                  </a:lnTo>
                  <a:lnTo>
                    <a:pt x="1" y="1"/>
                  </a:lnTo>
                  <a:lnTo>
                    <a:pt x="1" y="1"/>
                  </a:lnTo>
                  <a:lnTo>
                    <a:pt x="1" y="0"/>
                  </a:lnTo>
                  <a:lnTo>
                    <a:pt x="1" y="0"/>
                  </a:lnTo>
                  <a:lnTo>
                    <a:pt x="0" y="0"/>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53" name="Freeform 1119"/>
            <p:cNvSpPr>
              <a:spLocks/>
            </p:cNvSpPr>
            <p:nvPr/>
          </p:nvSpPr>
          <p:spPr bwMode="auto">
            <a:xfrm>
              <a:off x="1402" y="3285"/>
              <a:ext cx="3" cy="26"/>
            </a:xfrm>
            <a:custGeom>
              <a:avLst/>
              <a:gdLst>
                <a:gd name="T0" fmla="*/ 0 w 3"/>
                <a:gd name="T1" fmla="*/ 24 h 26"/>
                <a:gd name="T2" fmla="*/ 2 w 3"/>
                <a:gd name="T3" fmla="*/ 26 h 26"/>
                <a:gd name="T4" fmla="*/ 2 w 3"/>
                <a:gd name="T5" fmla="*/ 26 h 26"/>
                <a:gd name="T6" fmla="*/ 2 w 3"/>
                <a:gd name="T7" fmla="*/ 25 h 26"/>
                <a:gd name="T8" fmla="*/ 2 w 3"/>
                <a:gd name="T9" fmla="*/ 24 h 26"/>
                <a:gd name="T10" fmla="*/ 2 w 3"/>
                <a:gd name="T11" fmla="*/ 23 h 26"/>
                <a:gd name="T12" fmla="*/ 2 w 3"/>
                <a:gd name="T13" fmla="*/ 23 h 26"/>
                <a:gd name="T14" fmla="*/ 2 w 3"/>
                <a:gd name="T15" fmla="*/ 22 h 26"/>
                <a:gd name="T16" fmla="*/ 2 w 3"/>
                <a:gd name="T17" fmla="*/ 21 h 26"/>
                <a:gd name="T18" fmla="*/ 2 w 3"/>
                <a:gd name="T19" fmla="*/ 20 h 26"/>
                <a:gd name="T20" fmla="*/ 2 w 3"/>
                <a:gd name="T21" fmla="*/ 20 h 26"/>
                <a:gd name="T22" fmla="*/ 3 w 3"/>
                <a:gd name="T23" fmla="*/ 19 h 26"/>
                <a:gd name="T24" fmla="*/ 3 w 3"/>
                <a:gd name="T25" fmla="*/ 18 h 26"/>
                <a:gd name="T26" fmla="*/ 3 w 3"/>
                <a:gd name="T27" fmla="*/ 17 h 26"/>
                <a:gd name="T28" fmla="*/ 3 w 3"/>
                <a:gd name="T29" fmla="*/ 16 h 26"/>
                <a:gd name="T30" fmla="*/ 3 w 3"/>
                <a:gd name="T31" fmla="*/ 15 h 26"/>
                <a:gd name="T32" fmla="*/ 3 w 3"/>
                <a:gd name="T33" fmla="*/ 15 h 26"/>
                <a:gd name="T34" fmla="*/ 3 w 3"/>
                <a:gd name="T35" fmla="*/ 14 h 26"/>
                <a:gd name="T36" fmla="*/ 3 w 3"/>
                <a:gd name="T37" fmla="*/ 13 h 26"/>
                <a:gd name="T38" fmla="*/ 3 w 3"/>
                <a:gd name="T39" fmla="*/ 13 h 26"/>
                <a:gd name="T40" fmla="*/ 3 w 3"/>
                <a:gd name="T41" fmla="*/ 12 h 26"/>
                <a:gd name="T42" fmla="*/ 3 w 3"/>
                <a:gd name="T43" fmla="*/ 11 h 26"/>
                <a:gd name="T44" fmla="*/ 3 w 3"/>
                <a:gd name="T45" fmla="*/ 11 h 26"/>
                <a:gd name="T46" fmla="*/ 3 w 3"/>
                <a:gd name="T47" fmla="*/ 10 h 26"/>
                <a:gd name="T48" fmla="*/ 3 w 3"/>
                <a:gd name="T49" fmla="*/ 9 h 26"/>
                <a:gd name="T50" fmla="*/ 3 w 3"/>
                <a:gd name="T51" fmla="*/ 8 h 26"/>
                <a:gd name="T52" fmla="*/ 3 w 3"/>
                <a:gd name="T53" fmla="*/ 7 h 26"/>
                <a:gd name="T54" fmla="*/ 3 w 3"/>
                <a:gd name="T55" fmla="*/ 7 h 26"/>
                <a:gd name="T56" fmla="*/ 3 w 3"/>
                <a:gd name="T57" fmla="*/ 6 h 26"/>
                <a:gd name="T58" fmla="*/ 3 w 3"/>
                <a:gd name="T59" fmla="*/ 5 h 26"/>
                <a:gd name="T60" fmla="*/ 3 w 3"/>
                <a:gd name="T61" fmla="*/ 5 h 26"/>
                <a:gd name="T62" fmla="*/ 3 w 3"/>
                <a:gd name="T63" fmla="*/ 4 h 26"/>
                <a:gd name="T64" fmla="*/ 3 w 3"/>
                <a:gd name="T65" fmla="*/ 3 h 26"/>
                <a:gd name="T66" fmla="*/ 3 w 3"/>
                <a:gd name="T67" fmla="*/ 3 h 26"/>
                <a:gd name="T68" fmla="*/ 3 w 3"/>
                <a:gd name="T69" fmla="*/ 3 h 26"/>
                <a:gd name="T70" fmla="*/ 3 w 3"/>
                <a:gd name="T71" fmla="*/ 2 h 26"/>
                <a:gd name="T72" fmla="*/ 2 w 3"/>
                <a:gd name="T73" fmla="*/ 2 h 26"/>
                <a:gd name="T74" fmla="*/ 2 w 3"/>
                <a:gd name="T75" fmla="*/ 1 h 26"/>
                <a:gd name="T76" fmla="*/ 2 w 3"/>
                <a:gd name="T77" fmla="*/ 1 h 26"/>
                <a:gd name="T78" fmla="*/ 2 w 3"/>
                <a:gd name="T79" fmla="*/ 1 h 26"/>
                <a:gd name="T80" fmla="*/ 1 w 3"/>
                <a:gd name="T81" fmla="*/ 1 h 26"/>
                <a:gd name="T82" fmla="*/ 1 w 3"/>
                <a:gd name="T83" fmla="*/ 1 h 26"/>
                <a:gd name="T84" fmla="*/ 1 w 3"/>
                <a:gd name="T85" fmla="*/ 1 h 26"/>
                <a:gd name="T86" fmla="*/ 0 w 3"/>
                <a:gd name="T87" fmla="*/ 1 h 26"/>
                <a:gd name="T88" fmla="*/ 0 w 3"/>
                <a:gd name="T89" fmla="*/ 0 h 26"/>
                <a:gd name="T90" fmla="*/ 0 w 3"/>
                <a:gd name="T91" fmla="*/ 0 h 26"/>
                <a:gd name="T92" fmla="*/ 0 w 3"/>
                <a:gd name="T93"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 h="26">
                  <a:moveTo>
                    <a:pt x="0" y="24"/>
                  </a:moveTo>
                  <a:lnTo>
                    <a:pt x="2" y="26"/>
                  </a:lnTo>
                  <a:lnTo>
                    <a:pt x="2" y="26"/>
                  </a:lnTo>
                  <a:lnTo>
                    <a:pt x="2" y="25"/>
                  </a:lnTo>
                  <a:lnTo>
                    <a:pt x="2" y="24"/>
                  </a:lnTo>
                  <a:lnTo>
                    <a:pt x="2" y="23"/>
                  </a:lnTo>
                  <a:lnTo>
                    <a:pt x="2" y="23"/>
                  </a:lnTo>
                  <a:lnTo>
                    <a:pt x="2" y="22"/>
                  </a:lnTo>
                  <a:lnTo>
                    <a:pt x="2" y="21"/>
                  </a:lnTo>
                  <a:lnTo>
                    <a:pt x="2" y="20"/>
                  </a:lnTo>
                  <a:lnTo>
                    <a:pt x="2" y="20"/>
                  </a:lnTo>
                  <a:lnTo>
                    <a:pt x="3" y="19"/>
                  </a:lnTo>
                  <a:lnTo>
                    <a:pt x="3" y="18"/>
                  </a:lnTo>
                  <a:lnTo>
                    <a:pt x="3" y="17"/>
                  </a:lnTo>
                  <a:lnTo>
                    <a:pt x="3" y="16"/>
                  </a:lnTo>
                  <a:lnTo>
                    <a:pt x="3" y="15"/>
                  </a:lnTo>
                  <a:lnTo>
                    <a:pt x="3" y="15"/>
                  </a:lnTo>
                  <a:lnTo>
                    <a:pt x="3" y="14"/>
                  </a:lnTo>
                  <a:lnTo>
                    <a:pt x="3" y="13"/>
                  </a:lnTo>
                  <a:lnTo>
                    <a:pt x="3" y="13"/>
                  </a:lnTo>
                  <a:lnTo>
                    <a:pt x="3" y="12"/>
                  </a:lnTo>
                  <a:lnTo>
                    <a:pt x="3" y="11"/>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3"/>
                  </a:lnTo>
                  <a:lnTo>
                    <a:pt x="3" y="2"/>
                  </a:lnTo>
                  <a:lnTo>
                    <a:pt x="2" y="2"/>
                  </a:lnTo>
                  <a:lnTo>
                    <a:pt x="2" y="1"/>
                  </a:lnTo>
                  <a:lnTo>
                    <a:pt x="2" y="1"/>
                  </a:lnTo>
                  <a:lnTo>
                    <a:pt x="2" y="1"/>
                  </a:lnTo>
                  <a:lnTo>
                    <a:pt x="1" y="1"/>
                  </a:lnTo>
                  <a:lnTo>
                    <a:pt x="1" y="1"/>
                  </a:lnTo>
                  <a:lnTo>
                    <a:pt x="1" y="1"/>
                  </a:lnTo>
                  <a:lnTo>
                    <a:pt x="0" y="1"/>
                  </a:lnTo>
                  <a:lnTo>
                    <a:pt x="0" y="0"/>
                  </a:lnTo>
                  <a:lnTo>
                    <a:pt x="0" y="0"/>
                  </a:lnTo>
                  <a:lnTo>
                    <a:pt x="0"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54" name="Freeform 1120"/>
            <p:cNvSpPr>
              <a:spLocks/>
            </p:cNvSpPr>
            <p:nvPr/>
          </p:nvSpPr>
          <p:spPr bwMode="auto">
            <a:xfrm>
              <a:off x="1402" y="3285"/>
              <a:ext cx="3" cy="26"/>
            </a:xfrm>
            <a:custGeom>
              <a:avLst/>
              <a:gdLst>
                <a:gd name="T0" fmla="*/ 0 w 3"/>
                <a:gd name="T1" fmla="*/ 24 h 26"/>
                <a:gd name="T2" fmla="*/ 2 w 3"/>
                <a:gd name="T3" fmla="*/ 26 h 26"/>
                <a:gd name="T4" fmla="*/ 2 w 3"/>
                <a:gd name="T5" fmla="*/ 26 h 26"/>
                <a:gd name="T6" fmla="*/ 2 w 3"/>
                <a:gd name="T7" fmla="*/ 25 h 26"/>
                <a:gd name="T8" fmla="*/ 2 w 3"/>
                <a:gd name="T9" fmla="*/ 24 h 26"/>
                <a:gd name="T10" fmla="*/ 2 w 3"/>
                <a:gd name="T11" fmla="*/ 23 h 26"/>
                <a:gd name="T12" fmla="*/ 2 w 3"/>
                <a:gd name="T13" fmla="*/ 23 h 26"/>
                <a:gd name="T14" fmla="*/ 2 w 3"/>
                <a:gd name="T15" fmla="*/ 22 h 26"/>
                <a:gd name="T16" fmla="*/ 2 w 3"/>
                <a:gd name="T17" fmla="*/ 21 h 26"/>
                <a:gd name="T18" fmla="*/ 2 w 3"/>
                <a:gd name="T19" fmla="*/ 20 h 26"/>
                <a:gd name="T20" fmla="*/ 2 w 3"/>
                <a:gd name="T21" fmla="*/ 20 h 26"/>
                <a:gd name="T22" fmla="*/ 3 w 3"/>
                <a:gd name="T23" fmla="*/ 19 h 26"/>
                <a:gd name="T24" fmla="*/ 3 w 3"/>
                <a:gd name="T25" fmla="*/ 18 h 26"/>
                <a:gd name="T26" fmla="*/ 3 w 3"/>
                <a:gd name="T27" fmla="*/ 17 h 26"/>
                <a:gd name="T28" fmla="*/ 3 w 3"/>
                <a:gd name="T29" fmla="*/ 16 h 26"/>
                <a:gd name="T30" fmla="*/ 3 w 3"/>
                <a:gd name="T31" fmla="*/ 15 h 26"/>
                <a:gd name="T32" fmla="*/ 3 w 3"/>
                <a:gd name="T33" fmla="*/ 15 h 26"/>
                <a:gd name="T34" fmla="*/ 3 w 3"/>
                <a:gd name="T35" fmla="*/ 14 h 26"/>
                <a:gd name="T36" fmla="*/ 3 w 3"/>
                <a:gd name="T37" fmla="*/ 13 h 26"/>
                <a:gd name="T38" fmla="*/ 3 w 3"/>
                <a:gd name="T39" fmla="*/ 13 h 26"/>
                <a:gd name="T40" fmla="*/ 3 w 3"/>
                <a:gd name="T41" fmla="*/ 12 h 26"/>
                <a:gd name="T42" fmla="*/ 3 w 3"/>
                <a:gd name="T43" fmla="*/ 11 h 26"/>
                <a:gd name="T44" fmla="*/ 3 w 3"/>
                <a:gd name="T45" fmla="*/ 11 h 26"/>
                <a:gd name="T46" fmla="*/ 3 w 3"/>
                <a:gd name="T47" fmla="*/ 10 h 26"/>
                <a:gd name="T48" fmla="*/ 3 w 3"/>
                <a:gd name="T49" fmla="*/ 9 h 26"/>
                <a:gd name="T50" fmla="*/ 3 w 3"/>
                <a:gd name="T51" fmla="*/ 8 h 26"/>
                <a:gd name="T52" fmla="*/ 3 w 3"/>
                <a:gd name="T53" fmla="*/ 7 h 26"/>
                <a:gd name="T54" fmla="*/ 3 w 3"/>
                <a:gd name="T55" fmla="*/ 7 h 26"/>
                <a:gd name="T56" fmla="*/ 3 w 3"/>
                <a:gd name="T57" fmla="*/ 6 h 26"/>
                <a:gd name="T58" fmla="*/ 3 w 3"/>
                <a:gd name="T59" fmla="*/ 5 h 26"/>
                <a:gd name="T60" fmla="*/ 3 w 3"/>
                <a:gd name="T61" fmla="*/ 5 h 26"/>
                <a:gd name="T62" fmla="*/ 3 w 3"/>
                <a:gd name="T63" fmla="*/ 4 h 26"/>
                <a:gd name="T64" fmla="*/ 3 w 3"/>
                <a:gd name="T65" fmla="*/ 3 h 26"/>
                <a:gd name="T66" fmla="*/ 3 w 3"/>
                <a:gd name="T67" fmla="*/ 3 h 26"/>
                <a:gd name="T68" fmla="*/ 3 w 3"/>
                <a:gd name="T69" fmla="*/ 3 h 26"/>
                <a:gd name="T70" fmla="*/ 3 w 3"/>
                <a:gd name="T71" fmla="*/ 2 h 26"/>
                <a:gd name="T72" fmla="*/ 2 w 3"/>
                <a:gd name="T73" fmla="*/ 2 h 26"/>
                <a:gd name="T74" fmla="*/ 2 w 3"/>
                <a:gd name="T75" fmla="*/ 1 h 26"/>
                <a:gd name="T76" fmla="*/ 2 w 3"/>
                <a:gd name="T77" fmla="*/ 1 h 26"/>
                <a:gd name="T78" fmla="*/ 2 w 3"/>
                <a:gd name="T79" fmla="*/ 1 h 26"/>
                <a:gd name="T80" fmla="*/ 1 w 3"/>
                <a:gd name="T81" fmla="*/ 1 h 26"/>
                <a:gd name="T82" fmla="*/ 1 w 3"/>
                <a:gd name="T83" fmla="*/ 1 h 26"/>
                <a:gd name="T84" fmla="*/ 1 w 3"/>
                <a:gd name="T85" fmla="*/ 1 h 26"/>
                <a:gd name="T86" fmla="*/ 0 w 3"/>
                <a:gd name="T87" fmla="*/ 1 h 26"/>
                <a:gd name="T88" fmla="*/ 0 w 3"/>
                <a:gd name="T89" fmla="*/ 0 h 26"/>
                <a:gd name="T90" fmla="*/ 0 w 3"/>
                <a:gd name="T91" fmla="*/ 0 h 26"/>
                <a:gd name="T92" fmla="*/ 0 w 3"/>
                <a:gd name="T93"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 h="26">
                  <a:moveTo>
                    <a:pt x="0" y="24"/>
                  </a:moveTo>
                  <a:lnTo>
                    <a:pt x="2" y="26"/>
                  </a:lnTo>
                  <a:lnTo>
                    <a:pt x="2" y="26"/>
                  </a:lnTo>
                  <a:lnTo>
                    <a:pt x="2" y="25"/>
                  </a:lnTo>
                  <a:lnTo>
                    <a:pt x="2" y="24"/>
                  </a:lnTo>
                  <a:lnTo>
                    <a:pt x="2" y="23"/>
                  </a:lnTo>
                  <a:lnTo>
                    <a:pt x="2" y="23"/>
                  </a:lnTo>
                  <a:lnTo>
                    <a:pt x="2" y="22"/>
                  </a:lnTo>
                  <a:lnTo>
                    <a:pt x="2" y="21"/>
                  </a:lnTo>
                  <a:lnTo>
                    <a:pt x="2" y="20"/>
                  </a:lnTo>
                  <a:lnTo>
                    <a:pt x="2" y="20"/>
                  </a:lnTo>
                  <a:lnTo>
                    <a:pt x="3" y="19"/>
                  </a:lnTo>
                  <a:lnTo>
                    <a:pt x="3" y="18"/>
                  </a:lnTo>
                  <a:lnTo>
                    <a:pt x="3" y="17"/>
                  </a:lnTo>
                  <a:lnTo>
                    <a:pt x="3" y="16"/>
                  </a:lnTo>
                  <a:lnTo>
                    <a:pt x="3" y="15"/>
                  </a:lnTo>
                  <a:lnTo>
                    <a:pt x="3" y="15"/>
                  </a:lnTo>
                  <a:lnTo>
                    <a:pt x="3" y="14"/>
                  </a:lnTo>
                  <a:lnTo>
                    <a:pt x="3" y="13"/>
                  </a:lnTo>
                  <a:lnTo>
                    <a:pt x="3" y="13"/>
                  </a:lnTo>
                  <a:lnTo>
                    <a:pt x="3" y="12"/>
                  </a:lnTo>
                  <a:lnTo>
                    <a:pt x="3" y="11"/>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3"/>
                  </a:lnTo>
                  <a:lnTo>
                    <a:pt x="3" y="2"/>
                  </a:lnTo>
                  <a:lnTo>
                    <a:pt x="2" y="2"/>
                  </a:lnTo>
                  <a:lnTo>
                    <a:pt x="2" y="1"/>
                  </a:lnTo>
                  <a:lnTo>
                    <a:pt x="2" y="1"/>
                  </a:lnTo>
                  <a:lnTo>
                    <a:pt x="2" y="1"/>
                  </a:lnTo>
                  <a:lnTo>
                    <a:pt x="1" y="1"/>
                  </a:lnTo>
                  <a:lnTo>
                    <a:pt x="1" y="1"/>
                  </a:lnTo>
                  <a:lnTo>
                    <a:pt x="1" y="1"/>
                  </a:lnTo>
                  <a:lnTo>
                    <a:pt x="0" y="1"/>
                  </a:lnTo>
                  <a:lnTo>
                    <a:pt x="0" y="0"/>
                  </a:lnTo>
                  <a:lnTo>
                    <a:pt x="0" y="0"/>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55" name="Freeform 1121"/>
            <p:cNvSpPr>
              <a:spLocks/>
            </p:cNvSpPr>
            <p:nvPr/>
          </p:nvSpPr>
          <p:spPr bwMode="auto">
            <a:xfrm>
              <a:off x="1454" y="3275"/>
              <a:ext cx="174" cy="21"/>
            </a:xfrm>
            <a:custGeom>
              <a:avLst/>
              <a:gdLst>
                <a:gd name="T0" fmla="*/ 0 w 174"/>
                <a:gd name="T1" fmla="*/ 9 h 21"/>
                <a:gd name="T2" fmla="*/ 0 w 174"/>
                <a:gd name="T3" fmla="*/ 9 h 21"/>
                <a:gd name="T4" fmla="*/ 1 w 174"/>
                <a:gd name="T5" fmla="*/ 10 h 21"/>
                <a:gd name="T6" fmla="*/ 1 w 174"/>
                <a:gd name="T7" fmla="*/ 10 h 21"/>
                <a:gd name="T8" fmla="*/ 1 w 174"/>
                <a:gd name="T9" fmla="*/ 11 h 21"/>
                <a:gd name="T10" fmla="*/ 1 w 174"/>
                <a:gd name="T11" fmla="*/ 11 h 21"/>
                <a:gd name="T12" fmla="*/ 1 w 174"/>
                <a:gd name="T13" fmla="*/ 11 h 21"/>
                <a:gd name="T14" fmla="*/ 1 w 174"/>
                <a:gd name="T15" fmla="*/ 12 h 21"/>
                <a:gd name="T16" fmla="*/ 1 w 174"/>
                <a:gd name="T17" fmla="*/ 12 h 21"/>
                <a:gd name="T18" fmla="*/ 2 w 174"/>
                <a:gd name="T19" fmla="*/ 13 h 21"/>
                <a:gd name="T20" fmla="*/ 2 w 174"/>
                <a:gd name="T21" fmla="*/ 13 h 21"/>
                <a:gd name="T22" fmla="*/ 2 w 174"/>
                <a:gd name="T23" fmla="*/ 14 h 21"/>
                <a:gd name="T24" fmla="*/ 2 w 174"/>
                <a:gd name="T25" fmla="*/ 14 h 21"/>
                <a:gd name="T26" fmla="*/ 2 w 174"/>
                <a:gd name="T27" fmla="*/ 15 h 21"/>
                <a:gd name="T28" fmla="*/ 2 w 174"/>
                <a:gd name="T29" fmla="*/ 15 h 21"/>
                <a:gd name="T30" fmla="*/ 3 w 174"/>
                <a:gd name="T31" fmla="*/ 15 h 21"/>
                <a:gd name="T32" fmla="*/ 3 w 174"/>
                <a:gd name="T33" fmla="*/ 15 h 21"/>
                <a:gd name="T34" fmla="*/ 3 w 174"/>
                <a:gd name="T35" fmla="*/ 16 h 21"/>
                <a:gd name="T36" fmla="*/ 3 w 174"/>
                <a:gd name="T37" fmla="*/ 16 h 21"/>
                <a:gd name="T38" fmla="*/ 3 w 174"/>
                <a:gd name="T39" fmla="*/ 17 h 21"/>
                <a:gd name="T40" fmla="*/ 4 w 174"/>
                <a:gd name="T41" fmla="*/ 17 h 21"/>
                <a:gd name="T42" fmla="*/ 4 w 174"/>
                <a:gd name="T43" fmla="*/ 17 h 21"/>
                <a:gd name="T44" fmla="*/ 4 w 174"/>
                <a:gd name="T45" fmla="*/ 18 h 21"/>
                <a:gd name="T46" fmla="*/ 5 w 174"/>
                <a:gd name="T47" fmla="*/ 18 h 21"/>
                <a:gd name="T48" fmla="*/ 5 w 174"/>
                <a:gd name="T49" fmla="*/ 19 h 21"/>
                <a:gd name="T50" fmla="*/ 5 w 174"/>
                <a:gd name="T51" fmla="*/ 19 h 21"/>
                <a:gd name="T52" fmla="*/ 5 w 174"/>
                <a:gd name="T53" fmla="*/ 19 h 21"/>
                <a:gd name="T54" fmla="*/ 5 w 174"/>
                <a:gd name="T55" fmla="*/ 20 h 21"/>
                <a:gd name="T56" fmla="*/ 5 w 174"/>
                <a:gd name="T57" fmla="*/ 20 h 21"/>
                <a:gd name="T58" fmla="*/ 6 w 174"/>
                <a:gd name="T59" fmla="*/ 20 h 21"/>
                <a:gd name="T60" fmla="*/ 6 w 174"/>
                <a:gd name="T61" fmla="*/ 21 h 21"/>
                <a:gd name="T62" fmla="*/ 6 w 174"/>
                <a:gd name="T63" fmla="*/ 21 h 21"/>
                <a:gd name="T64" fmla="*/ 152 w 174"/>
                <a:gd name="T65" fmla="*/ 13 h 21"/>
                <a:gd name="T66" fmla="*/ 174 w 174"/>
                <a:gd name="T67" fmla="*/ 12 h 21"/>
                <a:gd name="T68" fmla="*/ 169 w 174"/>
                <a:gd name="T69" fmla="*/ 0 h 21"/>
                <a:gd name="T70" fmla="*/ 39 w 174"/>
                <a:gd name="T71" fmla="*/ 6 h 21"/>
                <a:gd name="T72" fmla="*/ 0 w 174"/>
                <a:gd name="T7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
                  <a:moveTo>
                    <a:pt x="0" y="9"/>
                  </a:moveTo>
                  <a:lnTo>
                    <a:pt x="0" y="9"/>
                  </a:lnTo>
                  <a:lnTo>
                    <a:pt x="1" y="10"/>
                  </a:lnTo>
                  <a:lnTo>
                    <a:pt x="1" y="10"/>
                  </a:lnTo>
                  <a:lnTo>
                    <a:pt x="1" y="11"/>
                  </a:lnTo>
                  <a:lnTo>
                    <a:pt x="1" y="11"/>
                  </a:lnTo>
                  <a:lnTo>
                    <a:pt x="1" y="11"/>
                  </a:lnTo>
                  <a:lnTo>
                    <a:pt x="1" y="12"/>
                  </a:lnTo>
                  <a:lnTo>
                    <a:pt x="1" y="12"/>
                  </a:lnTo>
                  <a:lnTo>
                    <a:pt x="2" y="13"/>
                  </a:lnTo>
                  <a:lnTo>
                    <a:pt x="2" y="13"/>
                  </a:lnTo>
                  <a:lnTo>
                    <a:pt x="2" y="14"/>
                  </a:lnTo>
                  <a:lnTo>
                    <a:pt x="2" y="14"/>
                  </a:lnTo>
                  <a:lnTo>
                    <a:pt x="2" y="15"/>
                  </a:lnTo>
                  <a:lnTo>
                    <a:pt x="2" y="15"/>
                  </a:lnTo>
                  <a:lnTo>
                    <a:pt x="3" y="15"/>
                  </a:lnTo>
                  <a:lnTo>
                    <a:pt x="3" y="15"/>
                  </a:lnTo>
                  <a:lnTo>
                    <a:pt x="3" y="16"/>
                  </a:lnTo>
                  <a:lnTo>
                    <a:pt x="3" y="16"/>
                  </a:lnTo>
                  <a:lnTo>
                    <a:pt x="3" y="17"/>
                  </a:lnTo>
                  <a:lnTo>
                    <a:pt x="4" y="17"/>
                  </a:lnTo>
                  <a:lnTo>
                    <a:pt x="4" y="17"/>
                  </a:lnTo>
                  <a:lnTo>
                    <a:pt x="4" y="18"/>
                  </a:lnTo>
                  <a:lnTo>
                    <a:pt x="5" y="18"/>
                  </a:lnTo>
                  <a:lnTo>
                    <a:pt x="5" y="19"/>
                  </a:lnTo>
                  <a:lnTo>
                    <a:pt x="5" y="19"/>
                  </a:lnTo>
                  <a:lnTo>
                    <a:pt x="5" y="19"/>
                  </a:lnTo>
                  <a:lnTo>
                    <a:pt x="5" y="20"/>
                  </a:lnTo>
                  <a:lnTo>
                    <a:pt x="5" y="20"/>
                  </a:lnTo>
                  <a:lnTo>
                    <a:pt x="6" y="20"/>
                  </a:lnTo>
                  <a:lnTo>
                    <a:pt x="6" y="21"/>
                  </a:lnTo>
                  <a:lnTo>
                    <a:pt x="6" y="21"/>
                  </a:lnTo>
                  <a:lnTo>
                    <a:pt x="152" y="13"/>
                  </a:lnTo>
                  <a:lnTo>
                    <a:pt x="174" y="12"/>
                  </a:lnTo>
                  <a:lnTo>
                    <a:pt x="169" y="0"/>
                  </a:lnTo>
                  <a:lnTo>
                    <a:pt x="39" y="6"/>
                  </a:lnTo>
                  <a:lnTo>
                    <a:pt x="0" y="9"/>
                  </a:lnTo>
                  <a:close/>
                </a:path>
              </a:pathLst>
            </a:custGeom>
            <a:solidFill>
              <a:srgbClr val="FF7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56" name="Freeform 1122"/>
            <p:cNvSpPr>
              <a:spLocks/>
            </p:cNvSpPr>
            <p:nvPr/>
          </p:nvSpPr>
          <p:spPr bwMode="auto">
            <a:xfrm>
              <a:off x="1454" y="3275"/>
              <a:ext cx="174" cy="21"/>
            </a:xfrm>
            <a:custGeom>
              <a:avLst/>
              <a:gdLst>
                <a:gd name="T0" fmla="*/ 0 w 174"/>
                <a:gd name="T1" fmla="*/ 9 h 21"/>
                <a:gd name="T2" fmla="*/ 0 w 174"/>
                <a:gd name="T3" fmla="*/ 9 h 21"/>
                <a:gd name="T4" fmla="*/ 1 w 174"/>
                <a:gd name="T5" fmla="*/ 10 h 21"/>
                <a:gd name="T6" fmla="*/ 1 w 174"/>
                <a:gd name="T7" fmla="*/ 10 h 21"/>
                <a:gd name="T8" fmla="*/ 1 w 174"/>
                <a:gd name="T9" fmla="*/ 11 h 21"/>
                <a:gd name="T10" fmla="*/ 1 w 174"/>
                <a:gd name="T11" fmla="*/ 11 h 21"/>
                <a:gd name="T12" fmla="*/ 1 w 174"/>
                <a:gd name="T13" fmla="*/ 11 h 21"/>
                <a:gd name="T14" fmla="*/ 1 w 174"/>
                <a:gd name="T15" fmla="*/ 12 h 21"/>
                <a:gd name="T16" fmla="*/ 1 w 174"/>
                <a:gd name="T17" fmla="*/ 12 h 21"/>
                <a:gd name="T18" fmla="*/ 2 w 174"/>
                <a:gd name="T19" fmla="*/ 13 h 21"/>
                <a:gd name="T20" fmla="*/ 2 w 174"/>
                <a:gd name="T21" fmla="*/ 13 h 21"/>
                <a:gd name="T22" fmla="*/ 2 w 174"/>
                <a:gd name="T23" fmla="*/ 14 h 21"/>
                <a:gd name="T24" fmla="*/ 2 w 174"/>
                <a:gd name="T25" fmla="*/ 14 h 21"/>
                <a:gd name="T26" fmla="*/ 2 w 174"/>
                <a:gd name="T27" fmla="*/ 15 h 21"/>
                <a:gd name="T28" fmla="*/ 2 w 174"/>
                <a:gd name="T29" fmla="*/ 15 h 21"/>
                <a:gd name="T30" fmla="*/ 3 w 174"/>
                <a:gd name="T31" fmla="*/ 15 h 21"/>
                <a:gd name="T32" fmla="*/ 3 w 174"/>
                <a:gd name="T33" fmla="*/ 15 h 21"/>
                <a:gd name="T34" fmla="*/ 3 w 174"/>
                <a:gd name="T35" fmla="*/ 16 h 21"/>
                <a:gd name="T36" fmla="*/ 3 w 174"/>
                <a:gd name="T37" fmla="*/ 16 h 21"/>
                <a:gd name="T38" fmla="*/ 3 w 174"/>
                <a:gd name="T39" fmla="*/ 17 h 21"/>
                <a:gd name="T40" fmla="*/ 4 w 174"/>
                <a:gd name="T41" fmla="*/ 17 h 21"/>
                <a:gd name="T42" fmla="*/ 4 w 174"/>
                <a:gd name="T43" fmla="*/ 17 h 21"/>
                <a:gd name="T44" fmla="*/ 4 w 174"/>
                <a:gd name="T45" fmla="*/ 18 h 21"/>
                <a:gd name="T46" fmla="*/ 5 w 174"/>
                <a:gd name="T47" fmla="*/ 18 h 21"/>
                <a:gd name="T48" fmla="*/ 5 w 174"/>
                <a:gd name="T49" fmla="*/ 19 h 21"/>
                <a:gd name="T50" fmla="*/ 5 w 174"/>
                <a:gd name="T51" fmla="*/ 19 h 21"/>
                <a:gd name="T52" fmla="*/ 5 w 174"/>
                <a:gd name="T53" fmla="*/ 19 h 21"/>
                <a:gd name="T54" fmla="*/ 5 w 174"/>
                <a:gd name="T55" fmla="*/ 20 h 21"/>
                <a:gd name="T56" fmla="*/ 5 w 174"/>
                <a:gd name="T57" fmla="*/ 20 h 21"/>
                <a:gd name="T58" fmla="*/ 6 w 174"/>
                <a:gd name="T59" fmla="*/ 20 h 21"/>
                <a:gd name="T60" fmla="*/ 6 w 174"/>
                <a:gd name="T61" fmla="*/ 21 h 21"/>
                <a:gd name="T62" fmla="*/ 6 w 174"/>
                <a:gd name="T63" fmla="*/ 21 h 21"/>
                <a:gd name="T64" fmla="*/ 152 w 174"/>
                <a:gd name="T65" fmla="*/ 13 h 21"/>
                <a:gd name="T66" fmla="*/ 174 w 174"/>
                <a:gd name="T67" fmla="*/ 12 h 21"/>
                <a:gd name="T68" fmla="*/ 169 w 174"/>
                <a:gd name="T69" fmla="*/ 0 h 21"/>
                <a:gd name="T70" fmla="*/ 39 w 174"/>
                <a:gd name="T71" fmla="*/ 6 h 21"/>
                <a:gd name="T72" fmla="*/ 0 w 174"/>
                <a:gd name="T7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
                  <a:moveTo>
                    <a:pt x="0" y="9"/>
                  </a:moveTo>
                  <a:lnTo>
                    <a:pt x="0" y="9"/>
                  </a:lnTo>
                  <a:lnTo>
                    <a:pt x="1" y="10"/>
                  </a:lnTo>
                  <a:lnTo>
                    <a:pt x="1" y="10"/>
                  </a:lnTo>
                  <a:lnTo>
                    <a:pt x="1" y="11"/>
                  </a:lnTo>
                  <a:lnTo>
                    <a:pt x="1" y="11"/>
                  </a:lnTo>
                  <a:lnTo>
                    <a:pt x="1" y="11"/>
                  </a:lnTo>
                  <a:lnTo>
                    <a:pt x="1" y="12"/>
                  </a:lnTo>
                  <a:lnTo>
                    <a:pt x="1" y="12"/>
                  </a:lnTo>
                  <a:lnTo>
                    <a:pt x="2" y="13"/>
                  </a:lnTo>
                  <a:lnTo>
                    <a:pt x="2" y="13"/>
                  </a:lnTo>
                  <a:lnTo>
                    <a:pt x="2" y="14"/>
                  </a:lnTo>
                  <a:lnTo>
                    <a:pt x="2" y="14"/>
                  </a:lnTo>
                  <a:lnTo>
                    <a:pt x="2" y="15"/>
                  </a:lnTo>
                  <a:lnTo>
                    <a:pt x="2" y="15"/>
                  </a:lnTo>
                  <a:lnTo>
                    <a:pt x="3" y="15"/>
                  </a:lnTo>
                  <a:lnTo>
                    <a:pt x="3" y="15"/>
                  </a:lnTo>
                  <a:lnTo>
                    <a:pt x="3" y="16"/>
                  </a:lnTo>
                  <a:lnTo>
                    <a:pt x="3" y="16"/>
                  </a:lnTo>
                  <a:lnTo>
                    <a:pt x="3" y="17"/>
                  </a:lnTo>
                  <a:lnTo>
                    <a:pt x="4" y="17"/>
                  </a:lnTo>
                  <a:lnTo>
                    <a:pt x="4" y="17"/>
                  </a:lnTo>
                  <a:lnTo>
                    <a:pt x="4" y="18"/>
                  </a:lnTo>
                  <a:lnTo>
                    <a:pt x="5" y="18"/>
                  </a:lnTo>
                  <a:lnTo>
                    <a:pt x="5" y="19"/>
                  </a:lnTo>
                  <a:lnTo>
                    <a:pt x="5" y="19"/>
                  </a:lnTo>
                  <a:lnTo>
                    <a:pt x="5" y="19"/>
                  </a:lnTo>
                  <a:lnTo>
                    <a:pt x="5" y="20"/>
                  </a:lnTo>
                  <a:lnTo>
                    <a:pt x="5" y="20"/>
                  </a:lnTo>
                  <a:lnTo>
                    <a:pt x="6" y="20"/>
                  </a:lnTo>
                  <a:lnTo>
                    <a:pt x="6" y="21"/>
                  </a:lnTo>
                  <a:lnTo>
                    <a:pt x="6" y="21"/>
                  </a:lnTo>
                  <a:lnTo>
                    <a:pt x="152" y="13"/>
                  </a:lnTo>
                  <a:lnTo>
                    <a:pt x="174" y="12"/>
                  </a:lnTo>
                  <a:lnTo>
                    <a:pt x="169" y="0"/>
                  </a:lnTo>
                  <a:lnTo>
                    <a:pt x="39" y="6"/>
                  </a:lnTo>
                  <a:lnTo>
                    <a:pt x="0" y="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57" name="Freeform 1123"/>
            <p:cNvSpPr>
              <a:spLocks/>
            </p:cNvSpPr>
            <p:nvPr/>
          </p:nvSpPr>
          <p:spPr bwMode="auto">
            <a:xfrm>
              <a:off x="1452" y="3285"/>
              <a:ext cx="5" cy="9"/>
            </a:xfrm>
            <a:custGeom>
              <a:avLst/>
              <a:gdLst>
                <a:gd name="T0" fmla="*/ 0 w 5"/>
                <a:gd name="T1" fmla="*/ 4 h 9"/>
                <a:gd name="T2" fmla="*/ 5 w 5"/>
                <a:gd name="T3" fmla="*/ 9 h 9"/>
                <a:gd name="T4" fmla="*/ 0 w 5"/>
                <a:gd name="T5" fmla="*/ 0 h 9"/>
                <a:gd name="T6" fmla="*/ 0 w 5"/>
                <a:gd name="T7" fmla="*/ 0 h 9"/>
                <a:gd name="T8" fmla="*/ 0 w 5"/>
                <a:gd name="T9" fmla="*/ 0 h 9"/>
                <a:gd name="T10" fmla="*/ 0 w 5"/>
                <a:gd name="T11" fmla="*/ 1 h 9"/>
                <a:gd name="T12" fmla="*/ 0 w 5"/>
                <a:gd name="T13" fmla="*/ 1 h 9"/>
                <a:gd name="T14" fmla="*/ 0 w 5"/>
                <a:gd name="T15" fmla="*/ 1 h 9"/>
                <a:gd name="T16" fmla="*/ 0 w 5"/>
                <a:gd name="T17" fmla="*/ 2 h 9"/>
                <a:gd name="T18" fmla="*/ 0 w 5"/>
                <a:gd name="T19" fmla="*/ 2 h 9"/>
                <a:gd name="T20" fmla="*/ 0 w 5"/>
                <a:gd name="T21" fmla="*/ 3 h 9"/>
                <a:gd name="T22" fmla="*/ 0 w 5"/>
                <a:gd name="T23" fmla="*/ 3 h 9"/>
                <a:gd name="T24" fmla="*/ 0 w 5"/>
                <a:gd name="T25" fmla="*/ 3 h 9"/>
                <a:gd name="T26" fmla="*/ 0 w 5"/>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9">
                  <a:moveTo>
                    <a:pt x="0" y="4"/>
                  </a:moveTo>
                  <a:lnTo>
                    <a:pt x="5" y="9"/>
                  </a:lnTo>
                  <a:lnTo>
                    <a:pt x="0" y="0"/>
                  </a:lnTo>
                  <a:lnTo>
                    <a:pt x="0" y="0"/>
                  </a:lnTo>
                  <a:lnTo>
                    <a:pt x="0" y="0"/>
                  </a:lnTo>
                  <a:lnTo>
                    <a:pt x="0" y="1"/>
                  </a:lnTo>
                  <a:lnTo>
                    <a:pt x="0" y="1"/>
                  </a:lnTo>
                  <a:lnTo>
                    <a:pt x="0" y="1"/>
                  </a:lnTo>
                  <a:lnTo>
                    <a:pt x="0" y="2"/>
                  </a:lnTo>
                  <a:lnTo>
                    <a:pt x="0" y="2"/>
                  </a:lnTo>
                  <a:lnTo>
                    <a:pt x="0" y="3"/>
                  </a:lnTo>
                  <a:lnTo>
                    <a:pt x="0" y="3"/>
                  </a:lnTo>
                  <a:lnTo>
                    <a:pt x="0" y="3"/>
                  </a:lnTo>
                  <a:lnTo>
                    <a:pt x="0" y="4"/>
                  </a:lnTo>
                  <a:close/>
                </a:path>
              </a:pathLst>
            </a:custGeom>
            <a:solidFill>
              <a:srgbClr val="FF4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58" name="Freeform 1124"/>
            <p:cNvSpPr>
              <a:spLocks/>
            </p:cNvSpPr>
            <p:nvPr/>
          </p:nvSpPr>
          <p:spPr bwMode="auto">
            <a:xfrm>
              <a:off x="1452" y="3285"/>
              <a:ext cx="5" cy="9"/>
            </a:xfrm>
            <a:custGeom>
              <a:avLst/>
              <a:gdLst>
                <a:gd name="T0" fmla="*/ 0 w 5"/>
                <a:gd name="T1" fmla="*/ 4 h 9"/>
                <a:gd name="T2" fmla="*/ 5 w 5"/>
                <a:gd name="T3" fmla="*/ 9 h 9"/>
                <a:gd name="T4" fmla="*/ 0 w 5"/>
                <a:gd name="T5" fmla="*/ 0 h 9"/>
                <a:gd name="T6" fmla="*/ 0 w 5"/>
                <a:gd name="T7" fmla="*/ 0 h 9"/>
                <a:gd name="T8" fmla="*/ 0 w 5"/>
                <a:gd name="T9" fmla="*/ 0 h 9"/>
                <a:gd name="T10" fmla="*/ 0 w 5"/>
                <a:gd name="T11" fmla="*/ 1 h 9"/>
                <a:gd name="T12" fmla="*/ 0 w 5"/>
                <a:gd name="T13" fmla="*/ 1 h 9"/>
                <a:gd name="T14" fmla="*/ 0 w 5"/>
                <a:gd name="T15" fmla="*/ 1 h 9"/>
                <a:gd name="T16" fmla="*/ 0 w 5"/>
                <a:gd name="T17" fmla="*/ 2 h 9"/>
                <a:gd name="T18" fmla="*/ 0 w 5"/>
                <a:gd name="T19" fmla="*/ 2 h 9"/>
                <a:gd name="T20" fmla="*/ 0 w 5"/>
                <a:gd name="T21" fmla="*/ 3 h 9"/>
                <a:gd name="T22" fmla="*/ 0 w 5"/>
                <a:gd name="T23" fmla="*/ 3 h 9"/>
                <a:gd name="T24" fmla="*/ 0 w 5"/>
                <a:gd name="T25" fmla="*/ 3 h 9"/>
                <a:gd name="T26" fmla="*/ 0 w 5"/>
                <a:gd name="T27" fmla="*/ 4 h 9"/>
                <a:gd name="T28" fmla="*/ 0 w 5"/>
                <a:gd name="T2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9">
                  <a:moveTo>
                    <a:pt x="0" y="4"/>
                  </a:moveTo>
                  <a:lnTo>
                    <a:pt x="5" y="9"/>
                  </a:lnTo>
                  <a:lnTo>
                    <a:pt x="0" y="0"/>
                  </a:lnTo>
                  <a:lnTo>
                    <a:pt x="0" y="0"/>
                  </a:lnTo>
                  <a:lnTo>
                    <a:pt x="0" y="0"/>
                  </a:lnTo>
                  <a:lnTo>
                    <a:pt x="0" y="1"/>
                  </a:lnTo>
                  <a:lnTo>
                    <a:pt x="0" y="1"/>
                  </a:lnTo>
                  <a:lnTo>
                    <a:pt x="0" y="1"/>
                  </a:lnTo>
                  <a:lnTo>
                    <a:pt x="0" y="2"/>
                  </a:lnTo>
                  <a:lnTo>
                    <a:pt x="0" y="2"/>
                  </a:lnTo>
                  <a:lnTo>
                    <a:pt x="0" y="3"/>
                  </a:lnTo>
                  <a:lnTo>
                    <a:pt x="0" y="3"/>
                  </a:lnTo>
                  <a:lnTo>
                    <a:pt x="0" y="3"/>
                  </a:lnTo>
                  <a:lnTo>
                    <a:pt x="0" y="4"/>
                  </a:lnTo>
                  <a:lnTo>
                    <a:pt x="0" y="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59" name="Freeform 1125"/>
            <p:cNvSpPr>
              <a:spLocks/>
            </p:cNvSpPr>
            <p:nvPr/>
          </p:nvSpPr>
          <p:spPr bwMode="auto">
            <a:xfrm>
              <a:off x="1386" y="3299"/>
              <a:ext cx="18" cy="82"/>
            </a:xfrm>
            <a:custGeom>
              <a:avLst/>
              <a:gdLst>
                <a:gd name="T0" fmla="*/ 0 w 18"/>
                <a:gd name="T1" fmla="*/ 81 h 82"/>
                <a:gd name="T2" fmla="*/ 1 w 18"/>
                <a:gd name="T3" fmla="*/ 81 h 82"/>
                <a:gd name="T4" fmla="*/ 1 w 18"/>
                <a:gd name="T5" fmla="*/ 81 h 82"/>
                <a:gd name="T6" fmla="*/ 1 w 18"/>
                <a:gd name="T7" fmla="*/ 82 h 82"/>
                <a:gd name="T8" fmla="*/ 2 w 18"/>
                <a:gd name="T9" fmla="*/ 82 h 82"/>
                <a:gd name="T10" fmla="*/ 3 w 18"/>
                <a:gd name="T11" fmla="*/ 15 h 82"/>
                <a:gd name="T12" fmla="*/ 18 w 18"/>
                <a:gd name="T13" fmla="*/ 27 h 82"/>
                <a:gd name="T14" fmla="*/ 18 w 18"/>
                <a:gd name="T15" fmla="*/ 26 h 82"/>
                <a:gd name="T16" fmla="*/ 18 w 18"/>
                <a:gd name="T17" fmla="*/ 25 h 82"/>
                <a:gd name="T18" fmla="*/ 18 w 18"/>
                <a:gd name="T19" fmla="*/ 25 h 82"/>
                <a:gd name="T20" fmla="*/ 18 w 18"/>
                <a:gd name="T21" fmla="*/ 24 h 82"/>
                <a:gd name="T22" fmla="*/ 18 w 18"/>
                <a:gd name="T23" fmla="*/ 23 h 82"/>
                <a:gd name="T24" fmla="*/ 18 w 18"/>
                <a:gd name="T25" fmla="*/ 22 h 82"/>
                <a:gd name="T26" fmla="*/ 18 w 18"/>
                <a:gd name="T27" fmla="*/ 21 h 82"/>
                <a:gd name="T28" fmla="*/ 18 w 18"/>
                <a:gd name="T29" fmla="*/ 21 h 82"/>
                <a:gd name="T30" fmla="*/ 18 w 18"/>
                <a:gd name="T31" fmla="*/ 20 h 82"/>
                <a:gd name="T32" fmla="*/ 18 w 18"/>
                <a:gd name="T33" fmla="*/ 19 h 82"/>
                <a:gd name="T34" fmla="*/ 18 w 18"/>
                <a:gd name="T35" fmla="*/ 18 h 82"/>
                <a:gd name="T36" fmla="*/ 18 w 18"/>
                <a:gd name="T37" fmla="*/ 17 h 82"/>
                <a:gd name="T38" fmla="*/ 18 w 18"/>
                <a:gd name="T39" fmla="*/ 17 h 82"/>
                <a:gd name="T40" fmla="*/ 18 w 18"/>
                <a:gd name="T41" fmla="*/ 16 h 82"/>
                <a:gd name="T42" fmla="*/ 18 w 18"/>
                <a:gd name="T43" fmla="*/ 15 h 82"/>
                <a:gd name="T44" fmla="*/ 17 w 18"/>
                <a:gd name="T45" fmla="*/ 14 h 82"/>
                <a:gd name="T46" fmla="*/ 16 w 18"/>
                <a:gd name="T47" fmla="*/ 13 h 82"/>
                <a:gd name="T48" fmla="*/ 15 w 18"/>
                <a:gd name="T49" fmla="*/ 12 h 82"/>
                <a:gd name="T50" fmla="*/ 14 w 18"/>
                <a:gd name="T51" fmla="*/ 11 h 82"/>
                <a:gd name="T52" fmla="*/ 13 w 18"/>
                <a:gd name="T53" fmla="*/ 10 h 82"/>
                <a:gd name="T54" fmla="*/ 12 w 18"/>
                <a:gd name="T55" fmla="*/ 9 h 82"/>
                <a:gd name="T56" fmla="*/ 11 w 18"/>
                <a:gd name="T57" fmla="*/ 8 h 82"/>
                <a:gd name="T58" fmla="*/ 10 w 18"/>
                <a:gd name="T59" fmla="*/ 7 h 82"/>
                <a:gd name="T60" fmla="*/ 9 w 18"/>
                <a:gd name="T61" fmla="*/ 6 h 82"/>
                <a:gd name="T62" fmla="*/ 8 w 18"/>
                <a:gd name="T63" fmla="*/ 5 h 82"/>
                <a:gd name="T64" fmla="*/ 7 w 18"/>
                <a:gd name="T65" fmla="*/ 4 h 82"/>
                <a:gd name="T66" fmla="*/ 6 w 18"/>
                <a:gd name="T67" fmla="*/ 3 h 82"/>
                <a:gd name="T68" fmla="*/ 4 w 18"/>
                <a:gd name="T69" fmla="*/ 2 h 82"/>
                <a:gd name="T70" fmla="*/ 3 w 18"/>
                <a:gd name="T71" fmla="*/ 1 h 82"/>
                <a:gd name="T72" fmla="*/ 2 w 18"/>
                <a:gd name="T73" fmla="*/ 1 h 82"/>
                <a:gd name="T74" fmla="*/ 0 w 18"/>
                <a:gd name="T75" fmla="*/ 8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 h="82">
                  <a:moveTo>
                    <a:pt x="0" y="80"/>
                  </a:moveTo>
                  <a:lnTo>
                    <a:pt x="0" y="81"/>
                  </a:lnTo>
                  <a:lnTo>
                    <a:pt x="0" y="81"/>
                  </a:lnTo>
                  <a:lnTo>
                    <a:pt x="1" y="81"/>
                  </a:lnTo>
                  <a:lnTo>
                    <a:pt x="1" y="81"/>
                  </a:lnTo>
                  <a:lnTo>
                    <a:pt x="1" y="81"/>
                  </a:lnTo>
                  <a:lnTo>
                    <a:pt x="1" y="82"/>
                  </a:lnTo>
                  <a:lnTo>
                    <a:pt x="1" y="82"/>
                  </a:lnTo>
                  <a:lnTo>
                    <a:pt x="1" y="82"/>
                  </a:lnTo>
                  <a:lnTo>
                    <a:pt x="2" y="82"/>
                  </a:lnTo>
                  <a:lnTo>
                    <a:pt x="2" y="81"/>
                  </a:lnTo>
                  <a:lnTo>
                    <a:pt x="3" y="15"/>
                  </a:lnTo>
                  <a:lnTo>
                    <a:pt x="4" y="14"/>
                  </a:lnTo>
                  <a:lnTo>
                    <a:pt x="18" y="27"/>
                  </a:lnTo>
                  <a:lnTo>
                    <a:pt x="18" y="26"/>
                  </a:lnTo>
                  <a:lnTo>
                    <a:pt x="18" y="26"/>
                  </a:lnTo>
                  <a:lnTo>
                    <a:pt x="18" y="25"/>
                  </a:lnTo>
                  <a:lnTo>
                    <a:pt x="18" y="25"/>
                  </a:lnTo>
                  <a:lnTo>
                    <a:pt x="18" y="25"/>
                  </a:lnTo>
                  <a:lnTo>
                    <a:pt x="18" y="25"/>
                  </a:lnTo>
                  <a:lnTo>
                    <a:pt x="18" y="24"/>
                  </a:lnTo>
                  <a:lnTo>
                    <a:pt x="18" y="24"/>
                  </a:lnTo>
                  <a:lnTo>
                    <a:pt x="18" y="23"/>
                  </a:lnTo>
                  <a:lnTo>
                    <a:pt x="18" y="23"/>
                  </a:lnTo>
                  <a:lnTo>
                    <a:pt x="18" y="23"/>
                  </a:lnTo>
                  <a:lnTo>
                    <a:pt x="18" y="22"/>
                  </a:lnTo>
                  <a:lnTo>
                    <a:pt x="18" y="22"/>
                  </a:lnTo>
                  <a:lnTo>
                    <a:pt x="18" y="21"/>
                  </a:lnTo>
                  <a:lnTo>
                    <a:pt x="18" y="21"/>
                  </a:lnTo>
                  <a:lnTo>
                    <a:pt x="18" y="21"/>
                  </a:lnTo>
                  <a:lnTo>
                    <a:pt x="18" y="20"/>
                  </a:lnTo>
                  <a:lnTo>
                    <a:pt x="18" y="20"/>
                  </a:lnTo>
                  <a:lnTo>
                    <a:pt x="18" y="19"/>
                  </a:lnTo>
                  <a:lnTo>
                    <a:pt x="18" y="19"/>
                  </a:lnTo>
                  <a:lnTo>
                    <a:pt x="18" y="19"/>
                  </a:lnTo>
                  <a:lnTo>
                    <a:pt x="18" y="18"/>
                  </a:lnTo>
                  <a:lnTo>
                    <a:pt x="18" y="18"/>
                  </a:lnTo>
                  <a:lnTo>
                    <a:pt x="18" y="17"/>
                  </a:lnTo>
                  <a:lnTo>
                    <a:pt x="18" y="17"/>
                  </a:lnTo>
                  <a:lnTo>
                    <a:pt x="18" y="17"/>
                  </a:lnTo>
                  <a:lnTo>
                    <a:pt x="18" y="16"/>
                  </a:lnTo>
                  <a:lnTo>
                    <a:pt x="18" y="16"/>
                  </a:lnTo>
                  <a:lnTo>
                    <a:pt x="18" y="15"/>
                  </a:lnTo>
                  <a:lnTo>
                    <a:pt x="18" y="15"/>
                  </a:lnTo>
                  <a:lnTo>
                    <a:pt x="17" y="15"/>
                  </a:lnTo>
                  <a:lnTo>
                    <a:pt x="17" y="14"/>
                  </a:lnTo>
                  <a:lnTo>
                    <a:pt x="16" y="13"/>
                  </a:lnTo>
                  <a:lnTo>
                    <a:pt x="16" y="13"/>
                  </a:lnTo>
                  <a:lnTo>
                    <a:pt x="15" y="12"/>
                  </a:lnTo>
                  <a:lnTo>
                    <a:pt x="15" y="12"/>
                  </a:lnTo>
                  <a:lnTo>
                    <a:pt x="14" y="11"/>
                  </a:lnTo>
                  <a:lnTo>
                    <a:pt x="14" y="11"/>
                  </a:lnTo>
                  <a:lnTo>
                    <a:pt x="13" y="10"/>
                  </a:lnTo>
                  <a:lnTo>
                    <a:pt x="13" y="10"/>
                  </a:lnTo>
                  <a:lnTo>
                    <a:pt x="12" y="9"/>
                  </a:lnTo>
                  <a:lnTo>
                    <a:pt x="12" y="9"/>
                  </a:lnTo>
                  <a:lnTo>
                    <a:pt x="11" y="8"/>
                  </a:lnTo>
                  <a:lnTo>
                    <a:pt x="11" y="8"/>
                  </a:lnTo>
                  <a:lnTo>
                    <a:pt x="10" y="7"/>
                  </a:lnTo>
                  <a:lnTo>
                    <a:pt x="10" y="7"/>
                  </a:lnTo>
                  <a:lnTo>
                    <a:pt x="9" y="6"/>
                  </a:lnTo>
                  <a:lnTo>
                    <a:pt x="9" y="6"/>
                  </a:lnTo>
                  <a:lnTo>
                    <a:pt x="8" y="5"/>
                  </a:lnTo>
                  <a:lnTo>
                    <a:pt x="8" y="5"/>
                  </a:lnTo>
                  <a:lnTo>
                    <a:pt x="7" y="4"/>
                  </a:lnTo>
                  <a:lnTo>
                    <a:pt x="7" y="4"/>
                  </a:lnTo>
                  <a:lnTo>
                    <a:pt x="6" y="4"/>
                  </a:lnTo>
                  <a:lnTo>
                    <a:pt x="6" y="3"/>
                  </a:lnTo>
                  <a:lnTo>
                    <a:pt x="5" y="3"/>
                  </a:lnTo>
                  <a:lnTo>
                    <a:pt x="4" y="2"/>
                  </a:lnTo>
                  <a:lnTo>
                    <a:pt x="4" y="1"/>
                  </a:lnTo>
                  <a:lnTo>
                    <a:pt x="3" y="1"/>
                  </a:lnTo>
                  <a:lnTo>
                    <a:pt x="3" y="1"/>
                  </a:lnTo>
                  <a:lnTo>
                    <a:pt x="2" y="1"/>
                  </a:lnTo>
                  <a:lnTo>
                    <a:pt x="2" y="0"/>
                  </a:lnTo>
                  <a:lnTo>
                    <a:pt x="0" y="80"/>
                  </a:lnTo>
                  <a:close/>
                </a:path>
              </a:pathLst>
            </a:custGeom>
            <a:solidFill>
              <a:srgbClr val="4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60" name="Freeform 1126"/>
            <p:cNvSpPr>
              <a:spLocks/>
            </p:cNvSpPr>
            <p:nvPr/>
          </p:nvSpPr>
          <p:spPr bwMode="auto">
            <a:xfrm>
              <a:off x="1386" y="3299"/>
              <a:ext cx="18" cy="82"/>
            </a:xfrm>
            <a:custGeom>
              <a:avLst/>
              <a:gdLst>
                <a:gd name="T0" fmla="*/ 0 w 18"/>
                <a:gd name="T1" fmla="*/ 81 h 82"/>
                <a:gd name="T2" fmla="*/ 1 w 18"/>
                <a:gd name="T3" fmla="*/ 81 h 82"/>
                <a:gd name="T4" fmla="*/ 1 w 18"/>
                <a:gd name="T5" fmla="*/ 81 h 82"/>
                <a:gd name="T6" fmla="*/ 1 w 18"/>
                <a:gd name="T7" fmla="*/ 82 h 82"/>
                <a:gd name="T8" fmla="*/ 2 w 18"/>
                <a:gd name="T9" fmla="*/ 82 h 82"/>
                <a:gd name="T10" fmla="*/ 3 w 18"/>
                <a:gd name="T11" fmla="*/ 15 h 82"/>
                <a:gd name="T12" fmla="*/ 18 w 18"/>
                <a:gd name="T13" fmla="*/ 27 h 82"/>
                <a:gd name="T14" fmla="*/ 18 w 18"/>
                <a:gd name="T15" fmla="*/ 26 h 82"/>
                <a:gd name="T16" fmla="*/ 18 w 18"/>
                <a:gd name="T17" fmla="*/ 25 h 82"/>
                <a:gd name="T18" fmla="*/ 18 w 18"/>
                <a:gd name="T19" fmla="*/ 25 h 82"/>
                <a:gd name="T20" fmla="*/ 18 w 18"/>
                <a:gd name="T21" fmla="*/ 24 h 82"/>
                <a:gd name="T22" fmla="*/ 18 w 18"/>
                <a:gd name="T23" fmla="*/ 23 h 82"/>
                <a:gd name="T24" fmla="*/ 18 w 18"/>
                <a:gd name="T25" fmla="*/ 22 h 82"/>
                <a:gd name="T26" fmla="*/ 18 w 18"/>
                <a:gd name="T27" fmla="*/ 21 h 82"/>
                <a:gd name="T28" fmla="*/ 18 w 18"/>
                <a:gd name="T29" fmla="*/ 21 h 82"/>
                <a:gd name="T30" fmla="*/ 18 w 18"/>
                <a:gd name="T31" fmla="*/ 20 h 82"/>
                <a:gd name="T32" fmla="*/ 18 w 18"/>
                <a:gd name="T33" fmla="*/ 19 h 82"/>
                <a:gd name="T34" fmla="*/ 18 w 18"/>
                <a:gd name="T35" fmla="*/ 18 h 82"/>
                <a:gd name="T36" fmla="*/ 18 w 18"/>
                <a:gd name="T37" fmla="*/ 17 h 82"/>
                <a:gd name="T38" fmla="*/ 18 w 18"/>
                <a:gd name="T39" fmla="*/ 17 h 82"/>
                <a:gd name="T40" fmla="*/ 18 w 18"/>
                <a:gd name="T41" fmla="*/ 16 h 82"/>
                <a:gd name="T42" fmla="*/ 18 w 18"/>
                <a:gd name="T43" fmla="*/ 15 h 82"/>
                <a:gd name="T44" fmla="*/ 17 w 18"/>
                <a:gd name="T45" fmla="*/ 14 h 82"/>
                <a:gd name="T46" fmla="*/ 16 w 18"/>
                <a:gd name="T47" fmla="*/ 13 h 82"/>
                <a:gd name="T48" fmla="*/ 15 w 18"/>
                <a:gd name="T49" fmla="*/ 12 h 82"/>
                <a:gd name="T50" fmla="*/ 14 w 18"/>
                <a:gd name="T51" fmla="*/ 11 h 82"/>
                <a:gd name="T52" fmla="*/ 13 w 18"/>
                <a:gd name="T53" fmla="*/ 10 h 82"/>
                <a:gd name="T54" fmla="*/ 12 w 18"/>
                <a:gd name="T55" fmla="*/ 9 h 82"/>
                <a:gd name="T56" fmla="*/ 11 w 18"/>
                <a:gd name="T57" fmla="*/ 8 h 82"/>
                <a:gd name="T58" fmla="*/ 10 w 18"/>
                <a:gd name="T59" fmla="*/ 7 h 82"/>
                <a:gd name="T60" fmla="*/ 9 w 18"/>
                <a:gd name="T61" fmla="*/ 6 h 82"/>
                <a:gd name="T62" fmla="*/ 8 w 18"/>
                <a:gd name="T63" fmla="*/ 5 h 82"/>
                <a:gd name="T64" fmla="*/ 7 w 18"/>
                <a:gd name="T65" fmla="*/ 4 h 82"/>
                <a:gd name="T66" fmla="*/ 6 w 18"/>
                <a:gd name="T67" fmla="*/ 3 h 82"/>
                <a:gd name="T68" fmla="*/ 4 w 18"/>
                <a:gd name="T69" fmla="*/ 2 h 82"/>
                <a:gd name="T70" fmla="*/ 3 w 18"/>
                <a:gd name="T71" fmla="*/ 1 h 82"/>
                <a:gd name="T72" fmla="*/ 2 w 18"/>
                <a:gd name="T73" fmla="*/ 1 h 82"/>
                <a:gd name="T74" fmla="*/ 0 w 18"/>
                <a:gd name="T75" fmla="*/ 8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 h="82">
                  <a:moveTo>
                    <a:pt x="0" y="80"/>
                  </a:moveTo>
                  <a:lnTo>
                    <a:pt x="0" y="81"/>
                  </a:lnTo>
                  <a:lnTo>
                    <a:pt x="0" y="81"/>
                  </a:lnTo>
                  <a:lnTo>
                    <a:pt x="1" y="81"/>
                  </a:lnTo>
                  <a:lnTo>
                    <a:pt x="1" y="81"/>
                  </a:lnTo>
                  <a:lnTo>
                    <a:pt x="1" y="81"/>
                  </a:lnTo>
                  <a:lnTo>
                    <a:pt x="1" y="82"/>
                  </a:lnTo>
                  <a:lnTo>
                    <a:pt x="1" y="82"/>
                  </a:lnTo>
                  <a:lnTo>
                    <a:pt x="1" y="82"/>
                  </a:lnTo>
                  <a:lnTo>
                    <a:pt x="2" y="82"/>
                  </a:lnTo>
                  <a:lnTo>
                    <a:pt x="2" y="81"/>
                  </a:lnTo>
                  <a:lnTo>
                    <a:pt x="3" y="15"/>
                  </a:lnTo>
                  <a:lnTo>
                    <a:pt x="4" y="14"/>
                  </a:lnTo>
                  <a:lnTo>
                    <a:pt x="18" y="27"/>
                  </a:lnTo>
                  <a:lnTo>
                    <a:pt x="18" y="26"/>
                  </a:lnTo>
                  <a:lnTo>
                    <a:pt x="18" y="26"/>
                  </a:lnTo>
                  <a:lnTo>
                    <a:pt x="18" y="25"/>
                  </a:lnTo>
                  <a:lnTo>
                    <a:pt x="18" y="25"/>
                  </a:lnTo>
                  <a:lnTo>
                    <a:pt x="18" y="25"/>
                  </a:lnTo>
                  <a:lnTo>
                    <a:pt x="18" y="25"/>
                  </a:lnTo>
                  <a:lnTo>
                    <a:pt x="18" y="24"/>
                  </a:lnTo>
                  <a:lnTo>
                    <a:pt x="18" y="24"/>
                  </a:lnTo>
                  <a:lnTo>
                    <a:pt x="18" y="23"/>
                  </a:lnTo>
                  <a:lnTo>
                    <a:pt x="18" y="23"/>
                  </a:lnTo>
                  <a:lnTo>
                    <a:pt x="18" y="23"/>
                  </a:lnTo>
                  <a:lnTo>
                    <a:pt x="18" y="22"/>
                  </a:lnTo>
                  <a:lnTo>
                    <a:pt x="18" y="22"/>
                  </a:lnTo>
                  <a:lnTo>
                    <a:pt x="18" y="21"/>
                  </a:lnTo>
                  <a:lnTo>
                    <a:pt x="18" y="21"/>
                  </a:lnTo>
                  <a:lnTo>
                    <a:pt x="18" y="21"/>
                  </a:lnTo>
                  <a:lnTo>
                    <a:pt x="18" y="20"/>
                  </a:lnTo>
                  <a:lnTo>
                    <a:pt x="18" y="20"/>
                  </a:lnTo>
                  <a:lnTo>
                    <a:pt x="18" y="19"/>
                  </a:lnTo>
                  <a:lnTo>
                    <a:pt x="18" y="19"/>
                  </a:lnTo>
                  <a:lnTo>
                    <a:pt x="18" y="19"/>
                  </a:lnTo>
                  <a:lnTo>
                    <a:pt x="18" y="18"/>
                  </a:lnTo>
                  <a:lnTo>
                    <a:pt x="18" y="18"/>
                  </a:lnTo>
                  <a:lnTo>
                    <a:pt x="18" y="17"/>
                  </a:lnTo>
                  <a:lnTo>
                    <a:pt x="18" y="17"/>
                  </a:lnTo>
                  <a:lnTo>
                    <a:pt x="18" y="17"/>
                  </a:lnTo>
                  <a:lnTo>
                    <a:pt x="18" y="16"/>
                  </a:lnTo>
                  <a:lnTo>
                    <a:pt x="18" y="16"/>
                  </a:lnTo>
                  <a:lnTo>
                    <a:pt x="18" y="15"/>
                  </a:lnTo>
                  <a:lnTo>
                    <a:pt x="18" y="15"/>
                  </a:lnTo>
                  <a:lnTo>
                    <a:pt x="17" y="15"/>
                  </a:lnTo>
                  <a:lnTo>
                    <a:pt x="17" y="14"/>
                  </a:lnTo>
                  <a:lnTo>
                    <a:pt x="16" y="13"/>
                  </a:lnTo>
                  <a:lnTo>
                    <a:pt x="16" y="13"/>
                  </a:lnTo>
                  <a:lnTo>
                    <a:pt x="15" y="12"/>
                  </a:lnTo>
                  <a:lnTo>
                    <a:pt x="15" y="12"/>
                  </a:lnTo>
                  <a:lnTo>
                    <a:pt x="14" y="11"/>
                  </a:lnTo>
                  <a:lnTo>
                    <a:pt x="14" y="11"/>
                  </a:lnTo>
                  <a:lnTo>
                    <a:pt x="13" y="10"/>
                  </a:lnTo>
                  <a:lnTo>
                    <a:pt x="13" y="10"/>
                  </a:lnTo>
                  <a:lnTo>
                    <a:pt x="12" y="9"/>
                  </a:lnTo>
                  <a:lnTo>
                    <a:pt x="12" y="9"/>
                  </a:lnTo>
                  <a:lnTo>
                    <a:pt x="11" y="8"/>
                  </a:lnTo>
                  <a:lnTo>
                    <a:pt x="11" y="8"/>
                  </a:lnTo>
                  <a:lnTo>
                    <a:pt x="10" y="7"/>
                  </a:lnTo>
                  <a:lnTo>
                    <a:pt x="10" y="7"/>
                  </a:lnTo>
                  <a:lnTo>
                    <a:pt x="9" y="6"/>
                  </a:lnTo>
                  <a:lnTo>
                    <a:pt x="9" y="6"/>
                  </a:lnTo>
                  <a:lnTo>
                    <a:pt x="8" y="5"/>
                  </a:lnTo>
                  <a:lnTo>
                    <a:pt x="8" y="5"/>
                  </a:lnTo>
                  <a:lnTo>
                    <a:pt x="7" y="4"/>
                  </a:lnTo>
                  <a:lnTo>
                    <a:pt x="7" y="4"/>
                  </a:lnTo>
                  <a:lnTo>
                    <a:pt x="6" y="4"/>
                  </a:lnTo>
                  <a:lnTo>
                    <a:pt x="6" y="3"/>
                  </a:lnTo>
                  <a:lnTo>
                    <a:pt x="5" y="3"/>
                  </a:lnTo>
                  <a:lnTo>
                    <a:pt x="4" y="2"/>
                  </a:lnTo>
                  <a:lnTo>
                    <a:pt x="4" y="1"/>
                  </a:lnTo>
                  <a:lnTo>
                    <a:pt x="3" y="1"/>
                  </a:lnTo>
                  <a:lnTo>
                    <a:pt x="3" y="1"/>
                  </a:lnTo>
                  <a:lnTo>
                    <a:pt x="2" y="1"/>
                  </a:lnTo>
                  <a:lnTo>
                    <a:pt x="2" y="0"/>
                  </a:lnTo>
                  <a:lnTo>
                    <a:pt x="0" y="8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61" name="Freeform 1127"/>
            <p:cNvSpPr>
              <a:spLocks/>
            </p:cNvSpPr>
            <p:nvPr/>
          </p:nvSpPr>
          <p:spPr bwMode="auto">
            <a:xfrm>
              <a:off x="1538" y="3292"/>
              <a:ext cx="20" cy="23"/>
            </a:xfrm>
            <a:custGeom>
              <a:avLst/>
              <a:gdLst>
                <a:gd name="T0" fmla="*/ 19 w 20"/>
                <a:gd name="T1" fmla="*/ 22 h 23"/>
                <a:gd name="T2" fmla="*/ 19 w 20"/>
                <a:gd name="T3" fmla="*/ 21 h 23"/>
                <a:gd name="T4" fmla="*/ 19 w 20"/>
                <a:gd name="T5" fmla="*/ 20 h 23"/>
                <a:gd name="T6" fmla="*/ 19 w 20"/>
                <a:gd name="T7" fmla="*/ 18 h 23"/>
                <a:gd name="T8" fmla="*/ 19 w 20"/>
                <a:gd name="T9" fmla="*/ 17 h 23"/>
                <a:gd name="T10" fmla="*/ 20 w 20"/>
                <a:gd name="T11" fmla="*/ 16 h 23"/>
                <a:gd name="T12" fmla="*/ 20 w 20"/>
                <a:gd name="T13" fmla="*/ 14 h 23"/>
                <a:gd name="T14" fmla="*/ 20 w 20"/>
                <a:gd name="T15" fmla="*/ 13 h 23"/>
                <a:gd name="T16" fmla="*/ 20 w 20"/>
                <a:gd name="T17" fmla="*/ 11 h 23"/>
                <a:gd name="T18" fmla="*/ 20 w 20"/>
                <a:gd name="T19" fmla="*/ 10 h 23"/>
                <a:gd name="T20" fmla="*/ 20 w 20"/>
                <a:gd name="T21" fmla="*/ 9 h 23"/>
                <a:gd name="T22" fmla="*/ 20 w 20"/>
                <a:gd name="T23" fmla="*/ 7 h 23"/>
                <a:gd name="T24" fmla="*/ 20 w 20"/>
                <a:gd name="T25" fmla="*/ 6 h 23"/>
                <a:gd name="T26" fmla="*/ 20 w 20"/>
                <a:gd name="T27" fmla="*/ 5 h 23"/>
                <a:gd name="T28" fmla="*/ 19 w 20"/>
                <a:gd name="T29" fmla="*/ 3 h 23"/>
                <a:gd name="T30" fmla="*/ 19 w 20"/>
                <a:gd name="T31" fmla="*/ 2 h 23"/>
                <a:gd name="T32" fmla="*/ 19 w 20"/>
                <a:gd name="T33" fmla="*/ 1 h 23"/>
                <a:gd name="T34" fmla="*/ 18 w 20"/>
                <a:gd name="T35" fmla="*/ 0 h 23"/>
                <a:gd name="T36" fmla="*/ 17 w 20"/>
                <a:gd name="T37" fmla="*/ 0 h 23"/>
                <a:gd name="T38" fmla="*/ 16 w 20"/>
                <a:gd name="T39" fmla="*/ 0 h 23"/>
                <a:gd name="T40" fmla="*/ 14 w 20"/>
                <a:gd name="T41" fmla="*/ 0 h 23"/>
                <a:gd name="T42" fmla="*/ 13 w 20"/>
                <a:gd name="T43" fmla="*/ 0 h 23"/>
                <a:gd name="T44" fmla="*/ 12 w 20"/>
                <a:gd name="T45" fmla="*/ 0 h 23"/>
                <a:gd name="T46" fmla="*/ 11 w 20"/>
                <a:gd name="T47" fmla="*/ 0 h 23"/>
                <a:gd name="T48" fmla="*/ 10 w 20"/>
                <a:gd name="T49" fmla="*/ 1 h 23"/>
                <a:gd name="T50" fmla="*/ 9 w 20"/>
                <a:gd name="T51" fmla="*/ 1 h 23"/>
                <a:gd name="T52" fmla="*/ 7 w 20"/>
                <a:gd name="T53" fmla="*/ 1 h 23"/>
                <a:gd name="T54" fmla="*/ 6 w 20"/>
                <a:gd name="T55" fmla="*/ 1 h 23"/>
                <a:gd name="T56" fmla="*/ 5 w 20"/>
                <a:gd name="T57" fmla="*/ 1 h 23"/>
                <a:gd name="T58" fmla="*/ 4 w 20"/>
                <a:gd name="T59" fmla="*/ 1 h 23"/>
                <a:gd name="T60" fmla="*/ 2 w 20"/>
                <a:gd name="T61" fmla="*/ 2 h 23"/>
                <a:gd name="T62" fmla="*/ 1 w 20"/>
                <a:gd name="T63" fmla="*/ 2 h 23"/>
                <a:gd name="T64" fmla="*/ 0 w 20"/>
                <a:gd name="T6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23">
                  <a:moveTo>
                    <a:pt x="0" y="23"/>
                  </a:moveTo>
                  <a:lnTo>
                    <a:pt x="19" y="22"/>
                  </a:lnTo>
                  <a:lnTo>
                    <a:pt x="19" y="22"/>
                  </a:lnTo>
                  <a:lnTo>
                    <a:pt x="19" y="21"/>
                  </a:lnTo>
                  <a:lnTo>
                    <a:pt x="19" y="20"/>
                  </a:lnTo>
                  <a:lnTo>
                    <a:pt x="19" y="20"/>
                  </a:lnTo>
                  <a:lnTo>
                    <a:pt x="19" y="19"/>
                  </a:lnTo>
                  <a:lnTo>
                    <a:pt x="19" y="18"/>
                  </a:lnTo>
                  <a:lnTo>
                    <a:pt x="19" y="18"/>
                  </a:lnTo>
                  <a:lnTo>
                    <a:pt x="19" y="17"/>
                  </a:lnTo>
                  <a:lnTo>
                    <a:pt x="19" y="16"/>
                  </a:lnTo>
                  <a:lnTo>
                    <a:pt x="20" y="16"/>
                  </a:lnTo>
                  <a:lnTo>
                    <a:pt x="20" y="15"/>
                  </a:lnTo>
                  <a:lnTo>
                    <a:pt x="20" y="14"/>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20" y="5"/>
                  </a:lnTo>
                  <a:lnTo>
                    <a:pt x="19" y="4"/>
                  </a:lnTo>
                  <a:lnTo>
                    <a:pt x="19" y="3"/>
                  </a:lnTo>
                  <a:lnTo>
                    <a:pt x="19" y="3"/>
                  </a:lnTo>
                  <a:lnTo>
                    <a:pt x="19" y="2"/>
                  </a:lnTo>
                  <a:lnTo>
                    <a:pt x="19" y="1"/>
                  </a:lnTo>
                  <a:lnTo>
                    <a:pt x="19" y="1"/>
                  </a:lnTo>
                  <a:lnTo>
                    <a:pt x="19" y="0"/>
                  </a:lnTo>
                  <a:lnTo>
                    <a:pt x="18" y="0"/>
                  </a:lnTo>
                  <a:lnTo>
                    <a:pt x="17" y="0"/>
                  </a:lnTo>
                  <a:lnTo>
                    <a:pt x="17" y="0"/>
                  </a:lnTo>
                  <a:lnTo>
                    <a:pt x="16" y="0"/>
                  </a:lnTo>
                  <a:lnTo>
                    <a:pt x="16" y="0"/>
                  </a:lnTo>
                  <a:lnTo>
                    <a:pt x="15" y="0"/>
                  </a:lnTo>
                  <a:lnTo>
                    <a:pt x="14" y="0"/>
                  </a:lnTo>
                  <a:lnTo>
                    <a:pt x="14" y="0"/>
                  </a:lnTo>
                  <a:lnTo>
                    <a:pt x="13" y="0"/>
                  </a:lnTo>
                  <a:lnTo>
                    <a:pt x="13" y="0"/>
                  </a:lnTo>
                  <a:lnTo>
                    <a:pt x="12" y="0"/>
                  </a:lnTo>
                  <a:lnTo>
                    <a:pt x="11" y="0"/>
                  </a:lnTo>
                  <a:lnTo>
                    <a:pt x="11" y="0"/>
                  </a:lnTo>
                  <a:lnTo>
                    <a:pt x="10" y="0"/>
                  </a:lnTo>
                  <a:lnTo>
                    <a:pt x="10" y="1"/>
                  </a:lnTo>
                  <a:lnTo>
                    <a:pt x="9" y="1"/>
                  </a:lnTo>
                  <a:lnTo>
                    <a:pt x="9" y="1"/>
                  </a:lnTo>
                  <a:lnTo>
                    <a:pt x="8" y="1"/>
                  </a:lnTo>
                  <a:lnTo>
                    <a:pt x="7" y="1"/>
                  </a:lnTo>
                  <a:lnTo>
                    <a:pt x="7" y="1"/>
                  </a:lnTo>
                  <a:lnTo>
                    <a:pt x="6" y="1"/>
                  </a:lnTo>
                  <a:lnTo>
                    <a:pt x="5" y="1"/>
                  </a:lnTo>
                  <a:lnTo>
                    <a:pt x="5" y="1"/>
                  </a:lnTo>
                  <a:lnTo>
                    <a:pt x="4" y="1"/>
                  </a:lnTo>
                  <a:lnTo>
                    <a:pt x="4" y="1"/>
                  </a:lnTo>
                  <a:lnTo>
                    <a:pt x="3" y="1"/>
                  </a:lnTo>
                  <a:lnTo>
                    <a:pt x="2" y="2"/>
                  </a:lnTo>
                  <a:lnTo>
                    <a:pt x="2" y="2"/>
                  </a:lnTo>
                  <a:lnTo>
                    <a:pt x="1" y="2"/>
                  </a:lnTo>
                  <a:lnTo>
                    <a:pt x="1" y="2"/>
                  </a:lnTo>
                  <a:lnTo>
                    <a:pt x="0" y="2"/>
                  </a:lnTo>
                  <a:lnTo>
                    <a:pt x="0" y="23"/>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62" name="Freeform 1128"/>
            <p:cNvSpPr>
              <a:spLocks/>
            </p:cNvSpPr>
            <p:nvPr/>
          </p:nvSpPr>
          <p:spPr bwMode="auto">
            <a:xfrm>
              <a:off x="1538" y="3292"/>
              <a:ext cx="20" cy="23"/>
            </a:xfrm>
            <a:custGeom>
              <a:avLst/>
              <a:gdLst>
                <a:gd name="T0" fmla="*/ 19 w 20"/>
                <a:gd name="T1" fmla="*/ 22 h 23"/>
                <a:gd name="T2" fmla="*/ 19 w 20"/>
                <a:gd name="T3" fmla="*/ 21 h 23"/>
                <a:gd name="T4" fmla="*/ 19 w 20"/>
                <a:gd name="T5" fmla="*/ 20 h 23"/>
                <a:gd name="T6" fmla="*/ 19 w 20"/>
                <a:gd name="T7" fmla="*/ 18 h 23"/>
                <a:gd name="T8" fmla="*/ 19 w 20"/>
                <a:gd name="T9" fmla="*/ 17 h 23"/>
                <a:gd name="T10" fmla="*/ 20 w 20"/>
                <a:gd name="T11" fmla="*/ 16 h 23"/>
                <a:gd name="T12" fmla="*/ 20 w 20"/>
                <a:gd name="T13" fmla="*/ 14 h 23"/>
                <a:gd name="T14" fmla="*/ 20 w 20"/>
                <a:gd name="T15" fmla="*/ 13 h 23"/>
                <a:gd name="T16" fmla="*/ 20 w 20"/>
                <a:gd name="T17" fmla="*/ 11 h 23"/>
                <a:gd name="T18" fmla="*/ 20 w 20"/>
                <a:gd name="T19" fmla="*/ 10 h 23"/>
                <a:gd name="T20" fmla="*/ 20 w 20"/>
                <a:gd name="T21" fmla="*/ 9 h 23"/>
                <a:gd name="T22" fmla="*/ 20 w 20"/>
                <a:gd name="T23" fmla="*/ 7 h 23"/>
                <a:gd name="T24" fmla="*/ 20 w 20"/>
                <a:gd name="T25" fmla="*/ 6 h 23"/>
                <a:gd name="T26" fmla="*/ 20 w 20"/>
                <a:gd name="T27" fmla="*/ 5 h 23"/>
                <a:gd name="T28" fmla="*/ 19 w 20"/>
                <a:gd name="T29" fmla="*/ 3 h 23"/>
                <a:gd name="T30" fmla="*/ 19 w 20"/>
                <a:gd name="T31" fmla="*/ 2 h 23"/>
                <a:gd name="T32" fmla="*/ 19 w 20"/>
                <a:gd name="T33" fmla="*/ 1 h 23"/>
                <a:gd name="T34" fmla="*/ 18 w 20"/>
                <a:gd name="T35" fmla="*/ 0 h 23"/>
                <a:gd name="T36" fmla="*/ 17 w 20"/>
                <a:gd name="T37" fmla="*/ 0 h 23"/>
                <a:gd name="T38" fmla="*/ 16 w 20"/>
                <a:gd name="T39" fmla="*/ 0 h 23"/>
                <a:gd name="T40" fmla="*/ 14 w 20"/>
                <a:gd name="T41" fmla="*/ 0 h 23"/>
                <a:gd name="T42" fmla="*/ 13 w 20"/>
                <a:gd name="T43" fmla="*/ 0 h 23"/>
                <a:gd name="T44" fmla="*/ 12 w 20"/>
                <a:gd name="T45" fmla="*/ 0 h 23"/>
                <a:gd name="T46" fmla="*/ 11 w 20"/>
                <a:gd name="T47" fmla="*/ 0 h 23"/>
                <a:gd name="T48" fmla="*/ 10 w 20"/>
                <a:gd name="T49" fmla="*/ 1 h 23"/>
                <a:gd name="T50" fmla="*/ 9 w 20"/>
                <a:gd name="T51" fmla="*/ 1 h 23"/>
                <a:gd name="T52" fmla="*/ 7 w 20"/>
                <a:gd name="T53" fmla="*/ 1 h 23"/>
                <a:gd name="T54" fmla="*/ 6 w 20"/>
                <a:gd name="T55" fmla="*/ 1 h 23"/>
                <a:gd name="T56" fmla="*/ 5 w 20"/>
                <a:gd name="T57" fmla="*/ 1 h 23"/>
                <a:gd name="T58" fmla="*/ 4 w 20"/>
                <a:gd name="T59" fmla="*/ 1 h 23"/>
                <a:gd name="T60" fmla="*/ 2 w 20"/>
                <a:gd name="T61" fmla="*/ 1 h 23"/>
                <a:gd name="T62" fmla="*/ 1 w 20"/>
                <a:gd name="T63" fmla="*/ 2 h 23"/>
                <a:gd name="T64" fmla="*/ 0 w 20"/>
                <a:gd name="T6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23">
                  <a:moveTo>
                    <a:pt x="0" y="23"/>
                  </a:moveTo>
                  <a:lnTo>
                    <a:pt x="19" y="22"/>
                  </a:lnTo>
                  <a:lnTo>
                    <a:pt x="19" y="22"/>
                  </a:lnTo>
                  <a:lnTo>
                    <a:pt x="19" y="21"/>
                  </a:lnTo>
                  <a:lnTo>
                    <a:pt x="19" y="20"/>
                  </a:lnTo>
                  <a:lnTo>
                    <a:pt x="19" y="20"/>
                  </a:lnTo>
                  <a:lnTo>
                    <a:pt x="19" y="19"/>
                  </a:lnTo>
                  <a:lnTo>
                    <a:pt x="19" y="18"/>
                  </a:lnTo>
                  <a:lnTo>
                    <a:pt x="19" y="18"/>
                  </a:lnTo>
                  <a:lnTo>
                    <a:pt x="19" y="17"/>
                  </a:lnTo>
                  <a:lnTo>
                    <a:pt x="19" y="16"/>
                  </a:lnTo>
                  <a:lnTo>
                    <a:pt x="20" y="16"/>
                  </a:lnTo>
                  <a:lnTo>
                    <a:pt x="20" y="15"/>
                  </a:lnTo>
                  <a:lnTo>
                    <a:pt x="20" y="14"/>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20" y="5"/>
                  </a:lnTo>
                  <a:lnTo>
                    <a:pt x="19" y="4"/>
                  </a:lnTo>
                  <a:lnTo>
                    <a:pt x="19" y="3"/>
                  </a:lnTo>
                  <a:lnTo>
                    <a:pt x="19" y="3"/>
                  </a:lnTo>
                  <a:lnTo>
                    <a:pt x="19" y="2"/>
                  </a:lnTo>
                  <a:lnTo>
                    <a:pt x="19" y="1"/>
                  </a:lnTo>
                  <a:lnTo>
                    <a:pt x="19" y="1"/>
                  </a:lnTo>
                  <a:lnTo>
                    <a:pt x="19" y="0"/>
                  </a:lnTo>
                  <a:lnTo>
                    <a:pt x="18" y="0"/>
                  </a:lnTo>
                  <a:lnTo>
                    <a:pt x="17" y="0"/>
                  </a:lnTo>
                  <a:lnTo>
                    <a:pt x="17" y="0"/>
                  </a:lnTo>
                  <a:lnTo>
                    <a:pt x="16" y="0"/>
                  </a:lnTo>
                  <a:lnTo>
                    <a:pt x="16" y="0"/>
                  </a:lnTo>
                  <a:lnTo>
                    <a:pt x="15" y="0"/>
                  </a:lnTo>
                  <a:lnTo>
                    <a:pt x="14" y="0"/>
                  </a:lnTo>
                  <a:lnTo>
                    <a:pt x="14" y="0"/>
                  </a:lnTo>
                  <a:lnTo>
                    <a:pt x="13" y="0"/>
                  </a:lnTo>
                  <a:lnTo>
                    <a:pt x="13" y="0"/>
                  </a:lnTo>
                  <a:lnTo>
                    <a:pt x="12" y="0"/>
                  </a:lnTo>
                  <a:lnTo>
                    <a:pt x="11" y="0"/>
                  </a:lnTo>
                  <a:lnTo>
                    <a:pt x="11" y="0"/>
                  </a:lnTo>
                  <a:lnTo>
                    <a:pt x="10" y="0"/>
                  </a:lnTo>
                  <a:lnTo>
                    <a:pt x="10" y="1"/>
                  </a:lnTo>
                  <a:lnTo>
                    <a:pt x="9" y="1"/>
                  </a:lnTo>
                  <a:lnTo>
                    <a:pt x="9" y="1"/>
                  </a:lnTo>
                  <a:lnTo>
                    <a:pt x="8" y="1"/>
                  </a:lnTo>
                  <a:lnTo>
                    <a:pt x="7" y="1"/>
                  </a:lnTo>
                  <a:lnTo>
                    <a:pt x="7" y="1"/>
                  </a:lnTo>
                  <a:lnTo>
                    <a:pt x="6" y="1"/>
                  </a:lnTo>
                  <a:lnTo>
                    <a:pt x="5" y="1"/>
                  </a:lnTo>
                  <a:lnTo>
                    <a:pt x="5" y="1"/>
                  </a:lnTo>
                  <a:lnTo>
                    <a:pt x="4" y="1"/>
                  </a:lnTo>
                  <a:lnTo>
                    <a:pt x="4" y="1"/>
                  </a:lnTo>
                  <a:lnTo>
                    <a:pt x="3" y="1"/>
                  </a:lnTo>
                  <a:lnTo>
                    <a:pt x="2" y="1"/>
                  </a:lnTo>
                  <a:lnTo>
                    <a:pt x="2" y="2"/>
                  </a:lnTo>
                  <a:lnTo>
                    <a:pt x="1" y="2"/>
                  </a:lnTo>
                  <a:lnTo>
                    <a:pt x="1" y="2"/>
                  </a:lnTo>
                  <a:lnTo>
                    <a:pt x="0" y="2"/>
                  </a:lnTo>
                  <a:lnTo>
                    <a:pt x="0" y="2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63" name="Freeform 1129"/>
            <p:cNvSpPr>
              <a:spLocks/>
            </p:cNvSpPr>
            <p:nvPr/>
          </p:nvSpPr>
          <p:spPr bwMode="auto">
            <a:xfrm>
              <a:off x="1516" y="3294"/>
              <a:ext cx="20" cy="22"/>
            </a:xfrm>
            <a:custGeom>
              <a:avLst/>
              <a:gdLst>
                <a:gd name="T0" fmla="*/ 0 w 20"/>
                <a:gd name="T1" fmla="*/ 2 h 22"/>
                <a:gd name="T2" fmla="*/ 0 w 20"/>
                <a:gd name="T3" fmla="*/ 4 h 22"/>
                <a:gd name="T4" fmla="*/ 0 w 20"/>
                <a:gd name="T5" fmla="*/ 6 h 22"/>
                <a:gd name="T6" fmla="*/ 0 w 20"/>
                <a:gd name="T7" fmla="*/ 8 h 22"/>
                <a:gd name="T8" fmla="*/ 0 w 20"/>
                <a:gd name="T9" fmla="*/ 10 h 22"/>
                <a:gd name="T10" fmla="*/ 0 w 20"/>
                <a:gd name="T11" fmla="*/ 12 h 22"/>
                <a:gd name="T12" fmla="*/ 0 w 20"/>
                <a:gd name="T13" fmla="*/ 14 h 22"/>
                <a:gd name="T14" fmla="*/ 0 w 20"/>
                <a:gd name="T15" fmla="*/ 16 h 22"/>
                <a:gd name="T16" fmla="*/ 0 w 20"/>
                <a:gd name="T17" fmla="*/ 18 h 22"/>
                <a:gd name="T18" fmla="*/ 0 w 20"/>
                <a:gd name="T19" fmla="*/ 20 h 22"/>
                <a:gd name="T20" fmla="*/ 0 w 20"/>
                <a:gd name="T21" fmla="*/ 22 h 22"/>
                <a:gd name="T22" fmla="*/ 2 w 20"/>
                <a:gd name="T23" fmla="*/ 22 h 22"/>
                <a:gd name="T24" fmla="*/ 3 w 20"/>
                <a:gd name="T25" fmla="*/ 22 h 22"/>
                <a:gd name="T26" fmla="*/ 5 w 20"/>
                <a:gd name="T27" fmla="*/ 22 h 22"/>
                <a:gd name="T28" fmla="*/ 7 w 20"/>
                <a:gd name="T29" fmla="*/ 22 h 22"/>
                <a:gd name="T30" fmla="*/ 9 w 20"/>
                <a:gd name="T31" fmla="*/ 22 h 22"/>
                <a:gd name="T32" fmla="*/ 10 w 20"/>
                <a:gd name="T33" fmla="*/ 22 h 22"/>
                <a:gd name="T34" fmla="*/ 12 w 20"/>
                <a:gd name="T35" fmla="*/ 22 h 22"/>
                <a:gd name="T36" fmla="*/ 14 w 20"/>
                <a:gd name="T37" fmla="*/ 22 h 22"/>
                <a:gd name="T38" fmla="*/ 16 w 20"/>
                <a:gd name="T39" fmla="*/ 22 h 22"/>
                <a:gd name="T40" fmla="*/ 17 w 20"/>
                <a:gd name="T41" fmla="*/ 22 h 22"/>
                <a:gd name="T42" fmla="*/ 19 w 20"/>
                <a:gd name="T43" fmla="*/ 22 h 22"/>
                <a:gd name="T44" fmla="*/ 19 w 20"/>
                <a:gd name="T45" fmla="*/ 20 h 22"/>
                <a:gd name="T46" fmla="*/ 20 w 20"/>
                <a:gd name="T47" fmla="*/ 17 h 22"/>
                <a:gd name="T48" fmla="*/ 20 w 20"/>
                <a:gd name="T49" fmla="*/ 15 h 22"/>
                <a:gd name="T50" fmla="*/ 20 w 20"/>
                <a:gd name="T51" fmla="*/ 13 h 22"/>
                <a:gd name="T52" fmla="*/ 20 w 20"/>
                <a:gd name="T53" fmla="*/ 11 h 22"/>
                <a:gd name="T54" fmla="*/ 20 w 20"/>
                <a:gd name="T55" fmla="*/ 9 h 22"/>
                <a:gd name="T56" fmla="*/ 20 w 20"/>
                <a:gd name="T57" fmla="*/ 7 h 22"/>
                <a:gd name="T58" fmla="*/ 20 w 20"/>
                <a:gd name="T59" fmla="*/ 5 h 22"/>
                <a:gd name="T60" fmla="*/ 20 w 20"/>
                <a:gd name="T61" fmla="*/ 3 h 22"/>
                <a:gd name="T62" fmla="*/ 20 w 20"/>
                <a:gd name="T63" fmla="*/ 1 h 22"/>
                <a:gd name="T64" fmla="*/ 19 w 20"/>
                <a:gd name="T65" fmla="*/ 0 h 22"/>
                <a:gd name="T66" fmla="*/ 17 w 20"/>
                <a:gd name="T67" fmla="*/ 0 h 22"/>
                <a:gd name="T68" fmla="*/ 16 w 20"/>
                <a:gd name="T69" fmla="*/ 0 h 22"/>
                <a:gd name="T70" fmla="*/ 14 w 20"/>
                <a:gd name="T71" fmla="*/ 0 h 22"/>
                <a:gd name="T72" fmla="*/ 12 w 20"/>
                <a:gd name="T73" fmla="*/ 0 h 22"/>
                <a:gd name="T74" fmla="*/ 10 w 20"/>
                <a:gd name="T75" fmla="*/ 0 h 22"/>
                <a:gd name="T76" fmla="*/ 8 w 20"/>
                <a:gd name="T77" fmla="*/ 0 h 22"/>
                <a:gd name="T78" fmla="*/ 6 w 20"/>
                <a:gd name="T79" fmla="*/ 0 h 22"/>
                <a:gd name="T80" fmla="*/ 4 w 20"/>
                <a:gd name="T81" fmla="*/ 0 h 22"/>
                <a:gd name="T82" fmla="*/ 2 w 20"/>
                <a:gd name="T83" fmla="*/ 0 h 22"/>
                <a:gd name="T84" fmla="*/ 1 w 20"/>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22">
                  <a:moveTo>
                    <a:pt x="0" y="1"/>
                  </a:moveTo>
                  <a:lnTo>
                    <a:pt x="0" y="1"/>
                  </a:lnTo>
                  <a:lnTo>
                    <a:pt x="0" y="2"/>
                  </a:lnTo>
                  <a:lnTo>
                    <a:pt x="0" y="2"/>
                  </a:lnTo>
                  <a:lnTo>
                    <a:pt x="0" y="3"/>
                  </a:lnTo>
                  <a:lnTo>
                    <a:pt x="0" y="4"/>
                  </a:lnTo>
                  <a:lnTo>
                    <a:pt x="0" y="4"/>
                  </a:lnTo>
                  <a:lnTo>
                    <a:pt x="0" y="5"/>
                  </a:lnTo>
                  <a:lnTo>
                    <a:pt x="0" y="6"/>
                  </a:lnTo>
                  <a:lnTo>
                    <a:pt x="0" y="6"/>
                  </a:lnTo>
                  <a:lnTo>
                    <a:pt x="0" y="7"/>
                  </a:lnTo>
                  <a:lnTo>
                    <a:pt x="0" y="8"/>
                  </a:lnTo>
                  <a:lnTo>
                    <a:pt x="0" y="9"/>
                  </a:lnTo>
                  <a:lnTo>
                    <a:pt x="0" y="9"/>
                  </a:lnTo>
                  <a:lnTo>
                    <a:pt x="0" y="10"/>
                  </a:lnTo>
                  <a:lnTo>
                    <a:pt x="0" y="11"/>
                  </a:lnTo>
                  <a:lnTo>
                    <a:pt x="0" y="11"/>
                  </a:lnTo>
                  <a:lnTo>
                    <a:pt x="0" y="12"/>
                  </a:lnTo>
                  <a:lnTo>
                    <a:pt x="0" y="13"/>
                  </a:lnTo>
                  <a:lnTo>
                    <a:pt x="0" y="13"/>
                  </a:lnTo>
                  <a:lnTo>
                    <a:pt x="0" y="14"/>
                  </a:lnTo>
                  <a:lnTo>
                    <a:pt x="0" y="14"/>
                  </a:lnTo>
                  <a:lnTo>
                    <a:pt x="0" y="15"/>
                  </a:lnTo>
                  <a:lnTo>
                    <a:pt x="0" y="16"/>
                  </a:lnTo>
                  <a:lnTo>
                    <a:pt x="0" y="16"/>
                  </a:lnTo>
                  <a:lnTo>
                    <a:pt x="0" y="17"/>
                  </a:lnTo>
                  <a:lnTo>
                    <a:pt x="0" y="18"/>
                  </a:lnTo>
                  <a:lnTo>
                    <a:pt x="0" y="18"/>
                  </a:lnTo>
                  <a:lnTo>
                    <a:pt x="0" y="19"/>
                  </a:lnTo>
                  <a:lnTo>
                    <a:pt x="0" y="20"/>
                  </a:lnTo>
                  <a:lnTo>
                    <a:pt x="0" y="20"/>
                  </a:lnTo>
                  <a:lnTo>
                    <a:pt x="0" y="21"/>
                  </a:lnTo>
                  <a:lnTo>
                    <a:pt x="0" y="22"/>
                  </a:lnTo>
                  <a:lnTo>
                    <a:pt x="1" y="22"/>
                  </a:lnTo>
                  <a:lnTo>
                    <a:pt x="1" y="22"/>
                  </a:lnTo>
                  <a:lnTo>
                    <a:pt x="2" y="22"/>
                  </a:lnTo>
                  <a:lnTo>
                    <a:pt x="2" y="22"/>
                  </a:lnTo>
                  <a:lnTo>
                    <a:pt x="3" y="22"/>
                  </a:lnTo>
                  <a:lnTo>
                    <a:pt x="3" y="22"/>
                  </a:lnTo>
                  <a:lnTo>
                    <a:pt x="4" y="22"/>
                  </a:lnTo>
                  <a:lnTo>
                    <a:pt x="5" y="22"/>
                  </a:lnTo>
                  <a:lnTo>
                    <a:pt x="5" y="22"/>
                  </a:lnTo>
                  <a:lnTo>
                    <a:pt x="6" y="22"/>
                  </a:lnTo>
                  <a:lnTo>
                    <a:pt x="6" y="22"/>
                  </a:lnTo>
                  <a:lnTo>
                    <a:pt x="7" y="22"/>
                  </a:lnTo>
                  <a:lnTo>
                    <a:pt x="8" y="22"/>
                  </a:lnTo>
                  <a:lnTo>
                    <a:pt x="8" y="22"/>
                  </a:lnTo>
                  <a:lnTo>
                    <a:pt x="9" y="22"/>
                  </a:lnTo>
                  <a:lnTo>
                    <a:pt x="9" y="22"/>
                  </a:lnTo>
                  <a:lnTo>
                    <a:pt x="10" y="22"/>
                  </a:lnTo>
                  <a:lnTo>
                    <a:pt x="10" y="22"/>
                  </a:lnTo>
                  <a:lnTo>
                    <a:pt x="11" y="22"/>
                  </a:lnTo>
                  <a:lnTo>
                    <a:pt x="12" y="22"/>
                  </a:lnTo>
                  <a:lnTo>
                    <a:pt x="12" y="22"/>
                  </a:lnTo>
                  <a:lnTo>
                    <a:pt x="13" y="22"/>
                  </a:lnTo>
                  <a:lnTo>
                    <a:pt x="14" y="22"/>
                  </a:lnTo>
                  <a:lnTo>
                    <a:pt x="14" y="22"/>
                  </a:lnTo>
                  <a:lnTo>
                    <a:pt x="15" y="22"/>
                  </a:lnTo>
                  <a:lnTo>
                    <a:pt x="15" y="22"/>
                  </a:lnTo>
                  <a:lnTo>
                    <a:pt x="16" y="22"/>
                  </a:lnTo>
                  <a:lnTo>
                    <a:pt x="16" y="22"/>
                  </a:lnTo>
                  <a:lnTo>
                    <a:pt x="17" y="22"/>
                  </a:lnTo>
                  <a:lnTo>
                    <a:pt x="17" y="22"/>
                  </a:lnTo>
                  <a:lnTo>
                    <a:pt x="18" y="22"/>
                  </a:lnTo>
                  <a:lnTo>
                    <a:pt x="19" y="22"/>
                  </a:lnTo>
                  <a:lnTo>
                    <a:pt x="19" y="22"/>
                  </a:lnTo>
                  <a:lnTo>
                    <a:pt x="19" y="21"/>
                  </a:lnTo>
                  <a:lnTo>
                    <a:pt x="19" y="20"/>
                  </a:lnTo>
                  <a:lnTo>
                    <a:pt x="19" y="20"/>
                  </a:lnTo>
                  <a:lnTo>
                    <a:pt x="19" y="19"/>
                  </a:lnTo>
                  <a:lnTo>
                    <a:pt x="19" y="18"/>
                  </a:lnTo>
                  <a:lnTo>
                    <a:pt x="20" y="17"/>
                  </a:lnTo>
                  <a:lnTo>
                    <a:pt x="20" y="17"/>
                  </a:lnTo>
                  <a:lnTo>
                    <a:pt x="20" y="16"/>
                  </a:lnTo>
                  <a:lnTo>
                    <a:pt x="20" y="15"/>
                  </a:lnTo>
                  <a:lnTo>
                    <a:pt x="20" y="15"/>
                  </a:lnTo>
                  <a:lnTo>
                    <a:pt x="20" y="14"/>
                  </a:lnTo>
                  <a:lnTo>
                    <a:pt x="20" y="13"/>
                  </a:lnTo>
                  <a:lnTo>
                    <a:pt x="20" y="13"/>
                  </a:lnTo>
                  <a:lnTo>
                    <a:pt x="20" y="12"/>
                  </a:lnTo>
                  <a:lnTo>
                    <a:pt x="20" y="11"/>
                  </a:lnTo>
                  <a:lnTo>
                    <a:pt x="20" y="11"/>
                  </a:lnTo>
                  <a:lnTo>
                    <a:pt x="20" y="10"/>
                  </a:lnTo>
                  <a:lnTo>
                    <a:pt x="20" y="9"/>
                  </a:lnTo>
                  <a:lnTo>
                    <a:pt x="20" y="9"/>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0" y="0"/>
                  </a:lnTo>
                  <a:lnTo>
                    <a:pt x="10" y="0"/>
                  </a:lnTo>
                  <a:lnTo>
                    <a:pt x="9" y="0"/>
                  </a:lnTo>
                  <a:lnTo>
                    <a:pt x="8" y="0"/>
                  </a:lnTo>
                  <a:lnTo>
                    <a:pt x="8" y="0"/>
                  </a:lnTo>
                  <a:lnTo>
                    <a:pt x="7" y="0"/>
                  </a:lnTo>
                  <a:lnTo>
                    <a:pt x="6" y="0"/>
                  </a:lnTo>
                  <a:lnTo>
                    <a:pt x="6" y="0"/>
                  </a:lnTo>
                  <a:lnTo>
                    <a:pt x="5" y="0"/>
                  </a:lnTo>
                  <a:lnTo>
                    <a:pt x="5" y="0"/>
                  </a:lnTo>
                  <a:lnTo>
                    <a:pt x="4" y="0"/>
                  </a:lnTo>
                  <a:lnTo>
                    <a:pt x="3" y="0"/>
                  </a:lnTo>
                  <a:lnTo>
                    <a:pt x="3" y="0"/>
                  </a:lnTo>
                  <a:lnTo>
                    <a:pt x="2" y="0"/>
                  </a:lnTo>
                  <a:lnTo>
                    <a:pt x="2" y="0"/>
                  </a:lnTo>
                  <a:lnTo>
                    <a:pt x="1" y="0"/>
                  </a:lnTo>
                  <a:lnTo>
                    <a:pt x="1" y="0"/>
                  </a:lnTo>
                  <a:lnTo>
                    <a:pt x="0"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64" name="Freeform 1130"/>
            <p:cNvSpPr>
              <a:spLocks/>
            </p:cNvSpPr>
            <p:nvPr/>
          </p:nvSpPr>
          <p:spPr bwMode="auto">
            <a:xfrm>
              <a:off x="1516" y="3294"/>
              <a:ext cx="20" cy="22"/>
            </a:xfrm>
            <a:custGeom>
              <a:avLst/>
              <a:gdLst>
                <a:gd name="T0" fmla="*/ 0 w 20"/>
                <a:gd name="T1" fmla="*/ 2 h 22"/>
                <a:gd name="T2" fmla="*/ 0 w 20"/>
                <a:gd name="T3" fmla="*/ 4 h 22"/>
                <a:gd name="T4" fmla="*/ 0 w 20"/>
                <a:gd name="T5" fmla="*/ 6 h 22"/>
                <a:gd name="T6" fmla="*/ 0 w 20"/>
                <a:gd name="T7" fmla="*/ 8 h 22"/>
                <a:gd name="T8" fmla="*/ 0 w 20"/>
                <a:gd name="T9" fmla="*/ 10 h 22"/>
                <a:gd name="T10" fmla="*/ 0 w 20"/>
                <a:gd name="T11" fmla="*/ 12 h 22"/>
                <a:gd name="T12" fmla="*/ 0 w 20"/>
                <a:gd name="T13" fmla="*/ 14 h 22"/>
                <a:gd name="T14" fmla="*/ 0 w 20"/>
                <a:gd name="T15" fmla="*/ 16 h 22"/>
                <a:gd name="T16" fmla="*/ 0 w 20"/>
                <a:gd name="T17" fmla="*/ 18 h 22"/>
                <a:gd name="T18" fmla="*/ 0 w 20"/>
                <a:gd name="T19" fmla="*/ 20 h 22"/>
                <a:gd name="T20" fmla="*/ 0 w 20"/>
                <a:gd name="T21" fmla="*/ 22 h 22"/>
                <a:gd name="T22" fmla="*/ 2 w 20"/>
                <a:gd name="T23" fmla="*/ 22 h 22"/>
                <a:gd name="T24" fmla="*/ 3 w 20"/>
                <a:gd name="T25" fmla="*/ 22 h 22"/>
                <a:gd name="T26" fmla="*/ 5 w 20"/>
                <a:gd name="T27" fmla="*/ 22 h 22"/>
                <a:gd name="T28" fmla="*/ 7 w 20"/>
                <a:gd name="T29" fmla="*/ 22 h 22"/>
                <a:gd name="T30" fmla="*/ 9 w 20"/>
                <a:gd name="T31" fmla="*/ 22 h 22"/>
                <a:gd name="T32" fmla="*/ 10 w 20"/>
                <a:gd name="T33" fmla="*/ 22 h 22"/>
                <a:gd name="T34" fmla="*/ 12 w 20"/>
                <a:gd name="T35" fmla="*/ 22 h 22"/>
                <a:gd name="T36" fmla="*/ 14 w 20"/>
                <a:gd name="T37" fmla="*/ 22 h 22"/>
                <a:gd name="T38" fmla="*/ 16 w 20"/>
                <a:gd name="T39" fmla="*/ 22 h 22"/>
                <a:gd name="T40" fmla="*/ 17 w 20"/>
                <a:gd name="T41" fmla="*/ 22 h 22"/>
                <a:gd name="T42" fmla="*/ 19 w 20"/>
                <a:gd name="T43" fmla="*/ 22 h 22"/>
                <a:gd name="T44" fmla="*/ 19 w 20"/>
                <a:gd name="T45" fmla="*/ 20 h 22"/>
                <a:gd name="T46" fmla="*/ 20 w 20"/>
                <a:gd name="T47" fmla="*/ 17 h 22"/>
                <a:gd name="T48" fmla="*/ 20 w 20"/>
                <a:gd name="T49" fmla="*/ 15 h 22"/>
                <a:gd name="T50" fmla="*/ 20 w 20"/>
                <a:gd name="T51" fmla="*/ 13 h 22"/>
                <a:gd name="T52" fmla="*/ 20 w 20"/>
                <a:gd name="T53" fmla="*/ 11 h 22"/>
                <a:gd name="T54" fmla="*/ 20 w 20"/>
                <a:gd name="T55" fmla="*/ 9 h 22"/>
                <a:gd name="T56" fmla="*/ 20 w 20"/>
                <a:gd name="T57" fmla="*/ 7 h 22"/>
                <a:gd name="T58" fmla="*/ 20 w 20"/>
                <a:gd name="T59" fmla="*/ 5 h 22"/>
                <a:gd name="T60" fmla="*/ 20 w 20"/>
                <a:gd name="T61" fmla="*/ 3 h 22"/>
                <a:gd name="T62" fmla="*/ 20 w 20"/>
                <a:gd name="T63" fmla="*/ 1 h 22"/>
                <a:gd name="T64" fmla="*/ 19 w 20"/>
                <a:gd name="T65" fmla="*/ 0 h 22"/>
                <a:gd name="T66" fmla="*/ 17 w 20"/>
                <a:gd name="T67" fmla="*/ 0 h 22"/>
                <a:gd name="T68" fmla="*/ 16 w 20"/>
                <a:gd name="T69" fmla="*/ 0 h 22"/>
                <a:gd name="T70" fmla="*/ 14 w 20"/>
                <a:gd name="T71" fmla="*/ 0 h 22"/>
                <a:gd name="T72" fmla="*/ 12 w 20"/>
                <a:gd name="T73" fmla="*/ 0 h 22"/>
                <a:gd name="T74" fmla="*/ 10 w 20"/>
                <a:gd name="T75" fmla="*/ 0 h 22"/>
                <a:gd name="T76" fmla="*/ 8 w 20"/>
                <a:gd name="T77" fmla="*/ 0 h 22"/>
                <a:gd name="T78" fmla="*/ 6 w 20"/>
                <a:gd name="T79" fmla="*/ 0 h 22"/>
                <a:gd name="T80" fmla="*/ 4 w 20"/>
                <a:gd name="T81" fmla="*/ 0 h 22"/>
                <a:gd name="T82" fmla="*/ 2 w 20"/>
                <a:gd name="T83" fmla="*/ 0 h 22"/>
                <a:gd name="T84" fmla="*/ 1 w 20"/>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22">
                  <a:moveTo>
                    <a:pt x="0" y="1"/>
                  </a:moveTo>
                  <a:lnTo>
                    <a:pt x="0" y="1"/>
                  </a:lnTo>
                  <a:lnTo>
                    <a:pt x="0" y="2"/>
                  </a:lnTo>
                  <a:lnTo>
                    <a:pt x="0" y="2"/>
                  </a:lnTo>
                  <a:lnTo>
                    <a:pt x="0" y="3"/>
                  </a:lnTo>
                  <a:lnTo>
                    <a:pt x="0" y="4"/>
                  </a:lnTo>
                  <a:lnTo>
                    <a:pt x="0" y="4"/>
                  </a:lnTo>
                  <a:lnTo>
                    <a:pt x="0" y="5"/>
                  </a:lnTo>
                  <a:lnTo>
                    <a:pt x="0" y="6"/>
                  </a:lnTo>
                  <a:lnTo>
                    <a:pt x="0" y="6"/>
                  </a:lnTo>
                  <a:lnTo>
                    <a:pt x="0" y="7"/>
                  </a:lnTo>
                  <a:lnTo>
                    <a:pt x="0" y="8"/>
                  </a:lnTo>
                  <a:lnTo>
                    <a:pt x="0" y="9"/>
                  </a:lnTo>
                  <a:lnTo>
                    <a:pt x="0" y="9"/>
                  </a:lnTo>
                  <a:lnTo>
                    <a:pt x="0" y="10"/>
                  </a:lnTo>
                  <a:lnTo>
                    <a:pt x="0" y="11"/>
                  </a:lnTo>
                  <a:lnTo>
                    <a:pt x="0" y="11"/>
                  </a:lnTo>
                  <a:lnTo>
                    <a:pt x="0" y="12"/>
                  </a:lnTo>
                  <a:lnTo>
                    <a:pt x="0" y="13"/>
                  </a:lnTo>
                  <a:lnTo>
                    <a:pt x="0" y="13"/>
                  </a:lnTo>
                  <a:lnTo>
                    <a:pt x="0" y="14"/>
                  </a:lnTo>
                  <a:lnTo>
                    <a:pt x="0" y="14"/>
                  </a:lnTo>
                  <a:lnTo>
                    <a:pt x="0" y="15"/>
                  </a:lnTo>
                  <a:lnTo>
                    <a:pt x="0" y="16"/>
                  </a:lnTo>
                  <a:lnTo>
                    <a:pt x="0" y="16"/>
                  </a:lnTo>
                  <a:lnTo>
                    <a:pt x="0" y="17"/>
                  </a:lnTo>
                  <a:lnTo>
                    <a:pt x="0" y="18"/>
                  </a:lnTo>
                  <a:lnTo>
                    <a:pt x="0" y="18"/>
                  </a:lnTo>
                  <a:lnTo>
                    <a:pt x="0" y="19"/>
                  </a:lnTo>
                  <a:lnTo>
                    <a:pt x="0" y="20"/>
                  </a:lnTo>
                  <a:lnTo>
                    <a:pt x="0" y="20"/>
                  </a:lnTo>
                  <a:lnTo>
                    <a:pt x="0" y="21"/>
                  </a:lnTo>
                  <a:lnTo>
                    <a:pt x="0" y="22"/>
                  </a:lnTo>
                  <a:lnTo>
                    <a:pt x="1" y="22"/>
                  </a:lnTo>
                  <a:lnTo>
                    <a:pt x="1" y="22"/>
                  </a:lnTo>
                  <a:lnTo>
                    <a:pt x="2" y="22"/>
                  </a:lnTo>
                  <a:lnTo>
                    <a:pt x="2" y="22"/>
                  </a:lnTo>
                  <a:lnTo>
                    <a:pt x="3" y="22"/>
                  </a:lnTo>
                  <a:lnTo>
                    <a:pt x="3" y="22"/>
                  </a:lnTo>
                  <a:lnTo>
                    <a:pt x="4" y="22"/>
                  </a:lnTo>
                  <a:lnTo>
                    <a:pt x="5" y="22"/>
                  </a:lnTo>
                  <a:lnTo>
                    <a:pt x="5" y="22"/>
                  </a:lnTo>
                  <a:lnTo>
                    <a:pt x="6" y="22"/>
                  </a:lnTo>
                  <a:lnTo>
                    <a:pt x="6" y="22"/>
                  </a:lnTo>
                  <a:lnTo>
                    <a:pt x="7" y="22"/>
                  </a:lnTo>
                  <a:lnTo>
                    <a:pt x="8" y="22"/>
                  </a:lnTo>
                  <a:lnTo>
                    <a:pt x="8" y="22"/>
                  </a:lnTo>
                  <a:lnTo>
                    <a:pt x="9" y="22"/>
                  </a:lnTo>
                  <a:lnTo>
                    <a:pt x="9" y="22"/>
                  </a:lnTo>
                  <a:lnTo>
                    <a:pt x="10" y="22"/>
                  </a:lnTo>
                  <a:lnTo>
                    <a:pt x="10" y="22"/>
                  </a:lnTo>
                  <a:lnTo>
                    <a:pt x="11" y="22"/>
                  </a:lnTo>
                  <a:lnTo>
                    <a:pt x="12" y="22"/>
                  </a:lnTo>
                  <a:lnTo>
                    <a:pt x="12" y="22"/>
                  </a:lnTo>
                  <a:lnTo>
                    <a:pt x="13" y="22"/>
                  </a:lnTo>
                  <a:lnTo>
                    <a:pt x="14" y="22"/>
                  </a:lnTo>
                  <a:lnTo>
                    <a:pt x="14" y="22"/>
                  </a:lnTo>
                  <a:lnTo>
                    <a:pt x="15" y="22"/>
                  </a:lnTo>
                  <a:lnTo>
                    <a:pt x="15" y="22"/>
                  </a:lnTo>
                  <a:lnTo>
                    <a:pt x="16" y="22"/>
                  </a:lnTo>
                  <a:lnTo>
                    <a:pt x="16" y="22"/>
                  </a:lnTo>
                  <a:lnTo>
                    <a:pt x="17" y="22"/>
                  </a:lnTo>
                  <a:lnTo>
                    <a:pt x="17" y="22"/>
                  </a:lnTo>
                  <a:lnTo>
                    <a:pt x="18" y="22"/>
                  </a:lnTo>
                  <a:lnTo>
                    <a:pt x="19" y="22"/>
                  </a:lnTo>
                  <a:lnTo>
                    <a:pt x="19" y="22"/>
                  </a:lnTo>
                  <a:lnTo>
                    <a:pt x="19" y="21"/>
                  </a:lnTo>
                  <a:lnTo>
                    <a:pt x="19" y="20"/>
                  </a:lnTo>
                  <a:lnTo>
                    <a:pt x="19" y="20"/>
                  </a:lnTo>
                  <a:lnTo>
                    <a:pt x="19" y="19"/>
                  </a:lnTo>
                  <a:lnTo>
                    <a:pt x="19" y="18"/>
                  </a:lnTo>
                  <a:lnTo>
                    <a:pt x="20" y="17"/>
                  </a:lnTo>
                  <a:lnTo>
                    <a:pt x="20" y="17"/>
                  </a:lnTo>
                  <a:lnTo>
                    <a:pt x="20" y="16"/>
                  </a:lnTo>
                  <a:lnTo>
                    <a:pt x="20" y="15"/>
                  </a:lnTo>
                  <a:lnTo>
                    <a:pt x="20" y="15"/>
                  </a:lnTo>
                  <a:lnTo>
                    <a:pt x="20" y="14"/>
                  </a:lnTo>
                  <a:lnTo>
                    <a:pt x="20" y="13"/>
                  </a:lnTo>
                  <a:lnTo>
                    <a:pt x="20" y="13"/>
                  </a:lnTo>
                  <a:lnTo>
                    <a:pt x="20" y="12"/>
                  </a:lnTo>
                  <a:lnTo>
                    <a:pt x="20" y="11"/>
                  </a:lnTo>
                  <a:lnTo>
                    <a:pt x="20" y="11"/>
                  </a:lnTo>
                  <a:lnTo>
                    <a:pt x="20" y="10"/>
                  </a:lnTo>
                  <a:lnTo>
                    <a:pt x="20" y="9"/>
                  </a:lnTo>
                  <a:lnTo>
                    <a:pt x="20" y="9"/>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0" y="0"/>
                  </a:lnTo>
                  <a:lnTo>
                    <a:pt x="10" y="0"/>
                  </a:lnTo>
                  <a:lnTo>
                    <a:pt x="9" y="0"/>
                  </a:lnTo>
                  <a:lnTo>
                    <a:pt x="8" y="0"/>
                  </a:lnTo>
                  <a:lnTo>
                    <a:pt x="8" y="0"/>
                  </a:lnTo>
                  <a:lnTo>
                    <a:pt x="7" y="0"/>
                  </a:lnTo>
                  <a:lnTo>
                    <a:pt x="6" y="0"/>
                  </a:lnTo>
                  <a:lnTo>
                    <a:pt x="6" y="0"/>
                  </a:lnTo>
                  <a:lnTo>
                    <a:pt x="5" y="0"/>
                  </a:lnTo>
                  <a:lnTo>
                    <a:pt x="5" y="0"/>
                  </a:lnTo>
                  <a:lnTo>
                    <a:pt x="4" y="0"/>
                  </a:lnTo>
                  <a:lnTo>
                    <a:pt x="3" y="0"/>
                  </a:lnTo>
                  <a:lnTo>
                    <a:pt x="3" y="0"/>
                  </a:lnTo>
                  <a:lnTo>
                    <a:pt x="2" y="0"/>
                  </a:lnTo>
                  <a:lnTo>
                    <a:pt x="2" y="0"/>
                  </a:lnTo>
                  <a:lnTo>
                    <a:pt x="1" y="0"/>
                  </a:lnTo>
                  <a:lnTo>
                    <a:pt x="1" y="0"/>
                  </a:lnTo>
                  <a:lnTo>
                    <a:pt x="0"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65" name="Freeform 1131"/>
            <p:cNvSpPr>
              <a:spLocks/>
            </p:cNvSpPr>
            <p:nvPr/>
          </p:nvSpPr>
          <p:spPr bwMode="auto">
            <a:xfrm>
              <a:off x="1480" y="3295"/>
              <a:ext cx="20" cy="23"/>
            </a:xfrm>
            <a:custGeom>
              <a:avLst/>
              <a:gdLst>
                <a:gd name="T0" fmla="*/ 1 w 20"/>
                <a:gd name="T1" fmla="*/ 2 h 23"/>
                <a:gd name="T2" fmla="*/ 1 w 20"/>
                <a:gd name="T3" fmla="*/ 3 h 23"/>
                <a:gd name="T4" fmla="*/ 1 w 20"/>
                <a:gd name="T5" fmla="*/ 5 h 23"/>
                <a:gd name="T6" fmla="*/ 1 w 20"/>
                <a:gd name="T7" fmla="*/ 6 h 23"/>
                <a:gd name="T8" fmla="*/ 0 w 20"/>
                <a:gd name="T9" fmla="*/ 8 h 23"/>
                <a:gd name="T10" fmla="*/ 0 w 20"/>
                <a:gd name="T11" fmla="*/ 9 h 23"/>
                <a:gd name="T12" fmla="*/ 0 w 20"/>
                <a:gd name="T13" fmla="*/ 10 h 23"/>
                <a:gd name="T14" fmla="*/ 0 w 20"/>
                <a:gd name="T15" fmla="*/ 12 h 23"/>
                <a:gd name="T16" fmla="*/ 0 w 20"/>
                <a:gd name="T17" fmla="*/ 13 h 23"/>
                <a:gd name="T18" fmla="*/ 0 w 20"/>
                <a:gd name="T19" fmla="*/ 14 h 23"/>
                <a:gd name="T20" fmla="*/ 0 w 20"/>
                <a:gd name="T21" fmla="*/ 16 h 23"/>
                <a:gd name="T22" fmla="*/ 0 w 20"/>
                <a:gd name="T23" fmla="*/ 17 h 23"/>
                <a:gd name="T24" fmla="*/ 0 w 20"/>
                <a:gd name="T25" fmla="*/ 19 h 23"/>
                <a:gd name="T26" fmla="*/ 0 w 20"/>
                <a:gd name="T27" fmla="*/ 20 h 23"/>
                <a:gd name="T28" fmla="*/ 1 w 20"/>
                <a:gd name="T29" fmla="*/ 21 h 23"/>
                <a:gd name="T30" fmla="*/ 1 w 20"/>
                <a:gd name="T31" fmla="*/ 23 h 23"/>
                <a:gd name="T32" fmla="*/ 19 w 20"/>
                <a:gd name="T33" fmla="*/ 23 h 23"/>
                <a:gd name="T34" fmla="*/ 20 w 20"/>
                <a:gd name="T35" fmla="*/ 21 h 23"/>
                <a:gd name="T36" fmla="*/ 20 w 20"/>
                <a:gd name="T37" fmla="*/ 20 h 23"/>
                <a:gd name="T38" fmla="*/ 20 w 20"/>
                <a:gd name="T39" fmla="*/ 18 h 23"/>
                <a:gd name="T40" fmla="*/ 20 w 20"/>
                <a:gd name="T41" fmla="*/ 17 h 23"/>
                <a:gd name="T42" fmla="*/ 20 w 20"/>
                <a:gd name="T43" fmla="*/ 15 h 23"/>
                <a:gd name="T44" fmla="*/ 20 w 20"/>
                <a:gd name="T45" fmla="*/ 14 h 23"/>
                <a:gd name="T46" fmla="*/ 20 w 20"/>
                <a:gd name="T47" fmla="*/ 12 h 23"/>
                <a:gd name="T48" fmla="*/ 20 w 20"/>
                <a:gd name="T49" fmla="*/ 11 h 23"/>
                <a:gd name="T50" fmla="*/ 20 w 20"/>
                <a:gd name="T51" fmla="*/ 10 h 23"/>
                <a:gd name="T52" fmla="*/ 20 w 20"/>
                <a:gd name="T53" fmla="*/ 8 h 23"/>
                <a:gd name="T54" fmla="*/ 19 w 20"/>
                <a:gd name="T55" fmla="*/ 7 h 23"/>
                <a:gd name="T56" fmla="*/ 19 w 20"/>
                <a:gd name="T57" fmla="*/ 5 h 23"/>
                <a:gd name="T58" fmla="*/ 19 w 20"/>
                <a:gd name="T59" fmla="*/ 4 h 23"/>
                <a:gd name="T60" fmla="*/ 19 w 20"/>
                <a:gd name="T61" fmla="*/ 3 h 23"/>
                <a:gd name="T62" fmla="*/ 19 w 20"/>
                <a:gd name="T63" fmla="*/ 2 h 23"/>
                <a:gd name="T64" fmla="*/ 20 w 20"/>
                <a:gd name="T65" fmla="*/ 1 h 23"/>
                <a:gd name="T66" fmla="*/ 18 w 20"/>
                <a:gd name="T67" fmla="*/ 1 h 23"/>
                <a:gd name="T68" fmla="*/ 17 w 20"/>
                <a:gd name="T69" fmla="*/ 0 h 23"/>
                <a:gd name="T70" fmla="*/ 16 w 20"/>
                <a:gd name="T71" fmla="*/ 0 h 23"/>
                <a:gd name="T72" fmla="*/ 15 w 20"/>
                <a:gd name="T73" fmla="*/ 1 h 23"/>
                <a:gd name="T74" fmla="*/ 14 w 20"/>
                <a:gd name="T75" fmla="*/ 1 h 23"/>
                <a:gd name="T76" fmla="*/ 12 w 20"/>
                <a:gd name="T77" fmla="*/ 1 h 23"/>
                <a:gd name="T78" fmla="*/ 11 w 20"/>
                <a:gd name="T79" fmla="*/ 1 h 23"/>
                <a:gd name="T80" fmla="*/ 10 w 20"/>
                <a:gd name="T81" fmla="*/ 1 h 23"/>
                <a:gd name="T82" fmla="*/ 9 w 20"/>
                <a:gd name="T83" fmla="*/ 1 h 23"/>
                <a:gd name="T84" fmla="*/ 8 w 20"/>
                <a:gd name="T85" fmla="*/ 1 h 23"/>
                <a:gd name="T86" fmla="*/ 7 w 20"/>
                <a:gd name="T87" fmla="*/ 1 h 23"/>
                <a:gd name="T88" fmla="*/ 6 w 20"/>
                <a:gd name="T89" fmla="*/ 1 h 23"/>
                <a:gd name="T90" fmla="*/ 5 w 20"/>
                <a:gd name="T91" fmla="*/ 1 h 23"/>
                <a:gd name="T92" fmla="*/ 3 w 20"/>
                <a:gd name="T93" fmla="*/ 2 h 23"/>
                <a:gd name="T94" fmla="*/ 2 w 20"/>
                <a:gd name="T9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 h="23">
                  <a:moveTo>
                    <a:pt x="1" y="2"/>
                  </a:moveTo>
                  <a:lnTo>
                    <a:pt x="1" y="2"/>
                  </a:lnTo>
                  <a:lnTo>
                    <a:pt x="1" y="3"/>
                  </a:lnTo>
                  <a:lnTo>
                    <a:pt x="1" y="3"/>
                  </a:lnTo>
                  <a:lnTo>
                    <a:pt x="1" y="4"/>
                  </a:lnTo>
                  <a:lnTo>
                    <a:pt x="1" y="5"/>
                  </a:lnTo>
                  <a:lnTo>
                    <a:pt x="1" y="5"/>
                  </a:lnTo>
                  <a:lnTo>
                    <a:pt x="1" y="6"/>
                  </a:lnTo>
                  <a:lnTo>
                    <a:pt x="0" y="7"/>
                  </a:lnTo>
                  <a:lnTo>
                    <a:pt x="0" y="8"/>
                  </a:lnTo>
                  <a:lnTo>
                    <a:pt x="0" y="8"/>
                  </a:lnTo>
                  <a:lnTo>
                    <a:pt x="0" y="9"/>
                  </a:lnTo>
                  <a:lnTo>
                    <a:pt x="0" y="10"/>
                  </a:lnTo>
                  <a:lnTo>
                    <a:pt x="0" y="10"/>
                  </a:lnTo>
                  <a:lnTo>
                    <a:pt x="0" y="11"/>
                  </a:lnTo>
                  <a:lnTo>
                    <a:pt x="0" y="12"/>
                  </a:lnTo>
                  <a:lnTo>
                    <a:pt x="0" y="12"/>
                  </a:lnTo>
                  <a:lnTo>
                    <a:pt x="0" y="13"/>
                  </a:lnTo>
                  <a:lnTo>
                    <a:pt x="0" y="14"/>
                  </a:lnTo>
                  <a:lnTo>
                    <a:pt x="0" y="14"/>
                  </a:lnTo>
                  <a:lnTo>
                    <a:pt x="0" y="15"/>
                  </a:lnTo>
                  <a:lnTo>
                    <a:pt x="0" y="16"/>
                  </a:lnTo>
                  <a:lnTo>
                    <a:pt x="0" y="17"/>
                  </a:lnTo>
                  <a:lnTo>
                    <a:pt x="0" y="17"/>
                  </a:lnTo>
                  <a:lnTo>
                    <a:pt x="0" y="18"/>
                  </a:lnTo>
                  <a:lnTo>
                    <a:pt x="0" y="19"/>
                  </a:lnTo>
                  <a:lnTo>
                    <a:pt x="0" y="20"/>
                  </a:lnTo>
                  <a:lnTo>
                    <a:pt x="0" y="20"/>
                  </a:lnTo>
                  <a:lnTo>
                    <a:pt x="1" y="21"/>
                  </a:lnTo>
                  <a:lnTo>
                    <a:pt x="1" y="21"/>
                  </a:lnTo>
                  <a:lnTo>
                    <a:pt x="1" y="22"/>
                  </a:lnTo>
                  <a:lnTo>
                    <a:pt x="1" y="23"/>
                  </a:lnTo>
                  <a:lnTo>
                    <a:pt x="1" y="23"/>
                  </a:lnTo>
                  <a:lnTo>
                    <a:pt x="19" y="23"/>
                  </a:lnTo>
                  <a:lnTo>
                    <a:pt x="19" y="22"/>
                  </a:lnTo>
                  <a:lnTo>
                    <a:pt x="20" y="21"/>
                  </a:lnTo>
                  <a:lnTo>
                    <a:pt x="20" y="20"/>
                  </a:lnTo>
                  <a:lnTo>
                    <a:pt x="20" y="20"/>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19" y="7"/>
                  </a:lnTo>
                  <a:lnTo>
                    <a:pt x="19" y="6"/>
                  </a:lnTo>
                  <a:lnTo>
                    <a:pt x="19" y="5"/>
                  </a:lnTo>
                  <a:lnTo>
                    <a:pt x="19" y="5"/>
                  </a:lnTo>
                  <a:lnTo>
                    <a:pt x="19" y="4"/>
                  </a:lnTo>
                  <a:lnTo>
                    <a:pt x="19" y="4"/>
                  </a:lnTo>
                  <a:lnTo>
                    <a:pt x="19" y="3"/>
                  </a:lnTo>
                  <a:lnTo>
                    <a:pt x="19" y="3"/>
                  </a:lnTo>
                  <a:lnTo>
                    <a:pt x="19" y="2"/>
                  </a:lnTo>
                  <a:lnTo>
                    <a:pt x="20" y="1"/>
                  </a:lnTo>
                  <a:lnTo>
                    <a:pt x="20" y="1"/>
                  </a:lnTo>
                  <a:lnTo>
                    <a:pt x="19" y="1"/>
                  </a:lnTo>
                  <a:lnTo>
                    <a:pt x="18" y="1"/>
                  </a:lnTo>
                  <a:lnTo>
                    <a:pt x="18" y="1"/>
                  </a:lnTo>
                  <a:lnTo>
                    <a:pt x="17" y="0"/>
                  </a:lnTo>
                  <a:lnTo>
                    <a:pt x="17" y="0"/>
                  </a:lnTo>
                  <a:lnTo>
                    <a:pt x="16" y="0"/>
                  </a:lnTo>
                  <a:lnTo>
                    <a:pt x="16" y="1"/>
                  </a:lnTo>
                  <a:lnTo>
                    <a:pt x="15" y="1"/>
                  </a:lnTo>
                  <a:lnTo>
                    <a:pt x="15" y="1"/>
                  </a:lnTo>
                  <a:lnTo>
                    <a:pt x="14" y="1"/>
                  </a:lnTo>
                  <a:lnTo>
                    <a:pt x="13" y="1"/>
                  </a:lnTo>
                  <a:lnTo>
                    <a:pt x="12" y="1"/>
                  </a:lnTo>
                  <a:lnTo>
                    <a:pt x="12" y="1"/>
                  </a:lnTo>
                  <a:lnTo>
                    <a:pt x="11" y="1"/>
                  </a:lnTo>
                  <a:lnTo>
                    <a:pt x="11" y="1"/>
                  </a:lnTo>
                  <a:lnTo>
                    <a:pt x="10" y="1"/>
                  </a:lnTo>
                  <a:lnTo>
                    <a:pt x="10" y="1"/>
                  </a:lnTo>
                  <a:lnTo>
                    <a:pt x="9" y="1"/>
                  </a:lnTo>
                  <a:lnTo>
                    <a:pt x="9" y="1"/>
                  </a:lnTo>
                  <a:lnTo>
                    <a:pt x="8" y="1"/>
                  </a:lnTo>
                  <a:lnTo>
                    <a:pt x="7" y="1"/>
                  </a:lnTo>
                  <a:lnTo>
                    <a:pt x="7" y="1"/>
                  </a:lnTo>
                  <a:lnTo>
                    <a:pt x="6" y="1"/>
                  </a:lnTo>
                  <a:lnTo>
                    <a:pt x="6" y="1"/>
                  </a:lnTo>
                  <a:lnTo>
                    <a:pt x="5" y="1"/>
                  </a:lnTo>
                  <a:lnTo>
                    <a:pt x="5" y="1"/>
                  </a:lnTo>
                  <a:lnTo>
                    <a:pt x="4" y="2"/>
                  </a:lnTo>
                  <a:lnTo>
                    <a:pt x="3" y="2"/>
                  </a:lnTo>
                  <a:lnTo>
                    <a:pt x="3" y="2"/>
                  </a:lnTo>
                  <a:lnTo>
                    <a:pt x="2" y="2"/>
                  </a:lnTo>
                  <a:lnTo>
                    <a:pt x="1" y="2"/>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66" name="Freeform 1132"/>
            <p:cNvSpPr>
              <a:spLocks/>
            </p:cNvSpPr>
            <p:nvPr/>
          </p:nvSpPr>
          <p:spPr bwMode="auto">
            <a:xfrm>
              <a:off x="1480" y="3295"/>
              <a:ext cx="20" cy="23"/>
            </a:xfrm>
            <a:custGeom>
              <a:avLst/>
              <a:gdLst>
                <a:gd name="T0" fmla="*/ 1 w 20"/>
                <a:gd name="T1" fmla="*/ 2 h 23"/>
                <a:gd name="T2" fmla="*/ 1 w 20"/>
                <a:gd name="T3" fmla="*/ 3 h 23"/>
                <a:gd name="T4" fmla="*/ 1 w 20"/>
                <a:gd name="T5" fmla="*/ 5 h 23"/>
                <a:gd name="T6" fmla="*/ 1 w 20"/>
                <a:gd name="T7" fmla="*/ 6 h 23"/>
                <a:gd name="T8" fmla="*/ 0 w 20"/>
                <a:gd name="T9" fmla="*/ 8 h 23"/>
                <a:gd name="T10" fmla="*/ 0 w 20"/>
                <a:gd name="T11" fmla="*/ 9 h 23"/>
                <a:gd name="T12" fmla="*/ 0 w 20"/>
                <a:gd name="T13" fmla="*/ 10 h 23"/>
                <a:gd name="T14" fmla="*/ 0 w 20"/>
                <a:gd name="T15" fmla="*/ 12 h 23"/>
                <a:gd name="T16" fmla="*/ 0 w 20"/>
                <a:gd name="T17" fmla="*/ 13 h 23"/>
                <a:gd name="T18" fmla="*/ 0 w 20"/>
                <a:gd name="T19" fmla="*/ 14 h 23"/>
                <a:gd name="T20" fmla="*/ 0 w 20"/>
                <a:gd name="T21" fmla="*/ 16 h 23"/>
                <a:gd name="T22" fmla="*/ 0 w 20"/>
                <a:gd name="T23" fmla="*/ 17 h 23"/>
                <a:gd name="T24" fmla="*/ 0 w 20"/>
                <a:gd name="T25" fmla="*/ 19 h 23"/>
                <a:gd name="T26" fmla="*/ 0 w 20"/>
                <a:gd name="T27" fmla="*/ 20 h 23"/>
                <a:gd name="T28" fmla="*/ 1 w 20"/>
                <a:gd name="T29" fmla="*/ 21 h 23"/>
                <a:gd name="T30" fmla="*/ 1 w 20"/>
                <a:gd name="T31" fmla="*/ 23 h 23"/>
                <a:gd name="T32" fmla="*/ 19 w 20"/>
                <a:gd name="T33" fmla="*/ 23 h 23"/>
                <a:gd name="T34" fmla="*/ 20 w 20"/>
                <a:gd name="T35" fmla="*/ 21 h 23"/>
                <a:gd name="T36" fmla="*/ 20 w 20"/>
                <a:gd name="T37" fmla="*/ 20 h 23"/>
                <a:gd name="T38" fmla="*/ 20 w 20"/>
                <a:gd name="T39" fmla="*/ 18 h 23"/>
                <a:gd name="T40" fmla="*/ 20 w 20"/>
                <a:gd name="T41" fmla="*/ 17 h 23"/>
                <a:gd name="T42" fmla="*/ 20 w 20"/>
                <a:gd name="T43" fmla="*/ 15 h 23"/>
                <a:gd name="T44" fmla="*/ 20 w 20"/>
                <a:gd name="T45" fmla="*/ 14 h 23"/>
                <a:gd name="T46" fmla="*/ 20 w 20"/>
                <a:gd name="T47" fmla="*/ 12 h 23"/>
                <a:gd name="T48" fmla="*/ 20 w 20"/>
                <a:gd name="T49" fmla="*/ 11 h 23"/>
                <a:gd name="T50" fmla="*/ 20 w 20"/>
                <a:gd name="T51" fmla="*/ 10 h 23"/>
                <a:gd name="T52" fmla="*/ 20 w 20"/>
                <a:gd name="T53" fmla="*/ 8 h 23"/>
                <a:gd name="T54" fmla="*/ 19 w 20"/>
                <a:gd name="T55" fmla="*/ 7 h 23"/>
                <a:gd name="T56" fmla="*/ 19 w 20"/>
                <a:gd name="T57" fmla="*/ 5 h 23"/>
                <a:gd name="T58" fmla="*/ 19 w 20"/>
                <a:gd name="T59" fmla="*/ 4 h 23"/>
                <a:gd name="T60" fmla="*/ 19 w 20"/>
                <a:gd name="T61" fmla="*/ 3 h 23"/>
                <a:gd name="T62" fmla="*/ 19 w 20"/>
                <a:gd name="T63" fmla="*/ 2 h 23"/>
                <a:gd name="T64" fmla="*/ 20 w 20"/>
                <a:gd name="T65" fmla="*/ 1 h 23"/>
                <a:gd name="T66" fmla="*/ 18 w 20"/>
                <a:gd name="T67" fmla="*/ 1 h 23"/>
                <a:gd name="T68" fmla="*/ 17 w 20"/>
                <a:gd name="T69" fmla="*/ 0 h 23"/>
                <a:gd name="T70" fmla="*/ 16 w 20"/>
                <a:gd name="T71" fmla="*/ 0 h 23"/>
                <a:gd name="T72" fmla="*/ 15 w 20"/>
                <a:gd name="T73" fmla="*/ 1 h 23"/>
                <a:gd name="T74" fmla="*/ 14 w 20"/>
                <a:gd name="T75" fmla="*/ 1 h 23"/>
                <a:gd name="T76" fmla="*/ 12 w 20"/>
                <a:gd name="T77" fmla="*/ 1 h 23"/>
                <a:gd name="T78" fmla="*/ 11 w 20"/>
                <a:gd name="T79" fmla="*/ 1 h 23"/>
                <a:gd name="T80" fmla="*/ 10 w 20"/>
                <a:gd name="T81" fmla="*/ 1 h 23"/>
                <a:gd name="T82" fmla="*/ 9 w 20"/>
                <a:gd name="T83" fmla="*/ 1 h 23"/>
                <a:gd name="T84" fmla="*/ 8 w 20"/>
                <a:gd name="T85" fmla="*/ 1 h 23"/>
                <a:gd name="T86" fmla="*/ 7 w 20"/>
                <a:gd name="T87" fmla="*/ 1 h 23"/>
                <a:gd name="T88" fmla="*/ 6 w 20"/>
                <a:gd name="T89" fmla="*/ 1 h 23"/>
                <a:gd name="T90" fmla="*/ 5 w 20"/>
                <a:gd name="T91" fmla="*/ 1 h 23"/>
                <a:gd name="T92" fmla="*/ 3 w 20"/>
                <a:gd name="T93" fmla="*/ 2 h 23"/>
                <a:gd name="T94" fmla="*/ 2 w 20"/>
                <a:gd name="T95" fmla="*/ 2 h 23"/>
                <a:gd name="T96" fmla="*/ 1 w 20"/>
                <a:gd name="T9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3">
                  <a:moveTo>
                    <a:pt x="1" y="2"/>
                  </a:moveTo>
                  <a:lnTo>
                    <a:pt x="1" y="2"/>
                  </a:lnTo>
                  <a:lnTo>
                    <a:pt x="1" y="3"/>
                  </a:lnTo>
                  <a:lnTo>
                    <a:pt x="1" y="3"/>
                  </a:lnTo>
                  <a:lnTo>
                    <a:pt x="1" y="4"/>
                  </a:lnTo>
                  <a:lnTo>
                    <a:pt x="1" y="5"/>
                  </a:lnTo>
                  <a:lnTo>
                    <a:pt x="1" y="5"/>
                  </a:lnTo>
                  <a:lnTo>
                    <a:pt x="1" y="6"/>
                  </a:lnTo>
                  <a:lnTo>
                    <a:pt x="0" y="7"/>
                  </a:lnTo>
                  <a:lnTo>
                    <a:pt x="0" y="8"/>
                  </a:lnTo>
                  <a:lnTo>
                    <a:pt x="0" y="8"/>
                  </a:lnTo>
                  <a:lnTo>
                    <a:pt x="0" y="9"/>
                  </a:lnTo>
                  <a:lnTo>
                    <a:pt x="0" y="10"/>
                  </a:lnTo>
                  <a:lnTo>
                    <a:pt x="0" y="10"/>
                  </a:lnTo>
                  <a:lnTo>
                    <a:pt x="0" y="11"/>
                  </a:lnTo>
                  <a:lnTo>
                    <a:pt x="0" y="12"/>
                  </a:lnTo>
                  <a:lnTo>
                    <a:pt x="0" y="12"/>
                  </a:lnTo>
                  <a:lnTo>
                    <a:pt x="0" y="13"/>
                  </a:lnTo>
                  <a:lnTo>
                    <a:pt x="0" y="14"/>
                  </a:lnTo>
                  <a:lnTo>
                    <a:pt x="0" y="14"/>
                  </a:lnTo>
                  <a:lnTo>
                    <a:pt x="0" y="15"/>
                  </a:lnTo>
                  <a:lnTo>
                    <a:pt x="0" y="16"/>
                  </a:lnTo>
                  <a:lnTo>
                    <a:pt x="0" y="17"/>
                  </a:lnTo>
                  <a:lnTo>
                    <a:pt x="0" y="17"/>
                  </a:lnTo>
                  <a:lnTo>
                    <a:pt x="0" y="18"/>
                  </a:lnTo>
                  <a:lnTo>
                    <a:pt x="0" y="19"/>
                  </a:lnTo>
                  <a:lnTo>
                    <a:pt x="0" y="20"/>
                  </a:lnTo>
                  <a:lnTo>
                    <a:pt x="0" y="20"/>
                  </a:lnTo>
                  <a:lnTo>
                    <a:pt x="1" y="21"/>
                  </a:lnTo>
                  <a:lnTo>
                    <a:pt x="1" y="21"/>
                  </a:lnTo>
                  <a:lnTo>
                    <a:pt x="1" y="22"/>
                  </a:lnTo>
                  <a:lnTo>
                    <a:pt x="1" y="23"/>
                  </a:lnTo>
                  <a:lnTo>
                    <a:pt x="1" y="23"/>
                  </a:lnTo>
                  <a:lnTo>
                    <a:pt x="19" y="23"/>
                  </a:lnTo>
                  <a:lnTo>
                    <a:pt x="19" y="22"/>
                  </a:lnTo>
                  <a:lnTo>
                    <a:pt x="20" y="21"/>
                  </a:lnTo>
                  <a:lnTo>
                    <a:pt x="20" y="20"/>
                  </a:lnTo>
                  <a:lnTo>
                    <a:pt x="20" y="20"/>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19" y="7"/>
                  </a:lnTo>
                  <a:lnTo>
                    <a:pt x="19" y="6"/>
                  </a:lnTo>
                  <a:lnTo>
                    <a:pt x="19" y="5"/>
                  </a:lnTo>
                  <a:lnTo>
                    <a:pt x="19" y="5"/>
                  </a:lnTo>
                  <a:lnTo>
                    <a:pt x="19" y="4"/>
                  </a:lnTo>
                  <a:lnTo>
                    <a:pt x="19" y="4"/>
                  </a:lnTo>
                  <a:lnTo>
                    <a:pt x="19" y="3"/>
                  </a:lnTo>
                  <a:lnTo>
                    <a:pt x="19" y="3"/>
                  </a:lnTo>
                  <a:lnTo>
                    <a:pt x="19" y="2"/>
                  </a:lnTo>
                  <a:lnTo>
                    <a:pt x="20" y="1"/>
                  </a:lnTo>
                  <a:lnTo>
                    <a:pt x="20" y="1"/>
                  </a:lnTo>
                  <a:lnTo>
                    <a:pt x="19" y="1"/>
                  </a:lnTo>
                  <a:lnTo>
                    <a:pt x="18" y="1"/>
                  </a:lnTo>
                  <a:lnTo>
                    <a:pt x="18" y="1"/>
                  </a:lnTo>
                  <a:lnTo>
                    <a:pt x="17" y="0"/>
                  </a:lnTo>
                  <a:lnTo>
                    <a:pt x="17" y="0"/>
                  </a:lnTo>
                  <a:lnTo>
                    <a:pt x="16" y="0"/>
                  </a:lnTo>
                  <a:lnTo>
                    <a:pt x="16" y="1"/>
                  </a:lnTo>
                  <a:lnTo>
                    <a:pt x="15" y="1"/>
                  </a:lnTo>
                  <a:lnTo>
                    <a:pt x="15" y="1"/>
                  </a:lnTo>
                  <a:lnTo>
                    <a:pt x="14" y="1"/>
                  </a:lnTo>
                  <a:lnTo>
                    <a:pt x="13" y="1"/>
                  </a:lnTo>
                  <a:lnTo>
                    <a:pt x="12" y="1"/>
                  </a:lnTo>
                  <a:lnTo>
                    <a:pt x="12" y="1"/>
                  </a:lnTo>
                  <a:lnTo>
                    <a:pt x="11" y="1"/>
                  </a:lnTo>
                  <a:lnTo>
                    <a:pt x="11" y="1"/>
                  </a:lnTo>
                  <a:lnTo>
                    <a:pt x="10" y="1"/>
                  </a:lnTo>
                  <a:lnTo>
                    <a:pt x="10" y="1"/>
                  </a:lnTo>
                  <a:lnTo>
                    <a:pt x="9" y="1"/>
                  </a:lnTo>
                  <a:lnTo>
                    <a:pt x="9" y="1"/>
                  </a:lnTo>
                  <a:lnTo>
                    <a:pt x="8" y="1"/>
                  </a:lnTo>
                  <a:lnTo>
                    <a:pt x="7" y="1"/>
                  </a:lnTo>
                  <a:lnTo>
                    <a:pt x="7" y="1"/>
                  </a:lnTo>
                  <a:lnTo>
                    <a:pt x="6" y="1"/>
                  </a:lnTo>
                  <a:lnTo>
                    <a:pt x="6" y="1"/>
                  </a:lnTo>
                  <a:lnTo>
                    <a:pt x="5" y="1"/>
                  </a:lnTo>
                  <a:lnTo>
                    <a:pt x="5" y="1"/>
                  </a:lnTo>
                  <a:lnTo>
                    <a:pt x="4" y="2"/>
                  </a:lnTo>
                  <a:lnTo>
                    <a:pt x="3" y="2"/>
                  </a:lnTo>
                  <a:lnTo>
                    <a:pt x="3" y="2"/>
                  </a:lnTo>
                  <a:lnTo>
                    <a:pt x="2" y="2"/>
                  </a:lnTo>
                  <a:lnTo>
                    <a:pt x="1" y="2"/>
                  </a:lnTo>
                  <a:lnTo>
                    <a:pt x="1"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67" name="Freeform 1133"/>
            <p:cNvSpPr>
              <a:spLocks/>
            </p:cNvSpPr>
            <p:nvPr/>
          </p:nvSpPr>
          <p:spPr bwMode="auto">
            <a:xfrm>
              <a:off x="1595" y="3289"/>
              <a:ext cx="20" cy="24"/>
            </a:xfrm>
            <a:custGeom>
              <a:avLst/>
              <a:gdLst>
                <a:gd name="T0" fmla="*/ 0 w 20"/>
                <a:gd name="T1" fmla="*/ 2 h 24"/>
                <a:gd name="T2" fmla="*/ 0 w 20"/>
                <a:gd name="T3" fmla="*/ 3 h 24"/>
                <a:gd name="T4" fmla="*/ 0 w 20"/>
                <a:gd name="T5" fmla="*/ 5 h 24"/>
                <a:gd name="T6" fmla="*/ 0 w 20"/>
                <a:gd name="T7" fmla="*/ 6 h 24"/>
                <a:gd name="T8" fmla="*/ 0 w 20"/>
                <a:gd name="T9" fmla="*/ 7 h 24"/>
                <a:gd name="T10" fmla="*/ 0 w 20"/>
                <a:gd name="T11" fmla="*/ 9 h 24"/>
                <a:gd name="T12" fmla="*/ 0 w 20"/>
                <a:gd name="T13" fmla="*/ 10 h 24"/>
                <a:gd name="T14" fmla="*/ 0 w 20"/>
                <a:gd name="T15" fmla="*/ 11 h 24"/>
                <a:gd name="T16" fmla="*/ 0 w 20"/>
                <a:gd name="T17" fmla="*/ 13 h 24"/>
                <a:gd name="T18" fmla="*/ 0 w 20"/>
                <a:gd name="T19" fmla="*/ 15 h 24"/>
                <a:gd name="T20" fmla="*/ 0 w 20"/>
                <a:gd name="T21" fmla="*/ 16 h 24"/>
                <a:gd name="T22" fmla="*/ 0 w 20"/>
                <a:gd name="T23" fmla="*/ 18 h 24"/>
                <a:gd name="T24" fmla="*/ 0 w 20"/>
                <a:gd name="T25" fmla="*/ 19 h 24"/>
                <a:gd name="T26" fmla="*/ 0 w 20"/>
                <a:gd name="T27" fmla="*/ 20 h 24"/>
                <a:gd name="T28" fmla="*/ 0 w 20"/>
                <a:gd name="T29" fmla="*/ 22 h 24"/>
                <a:gd name="T30" fmla="*/ 0 w 20"/>
                <a:gd name="T31" fmla="*/ 23 h 24"/>
                <a:gd name="T32" fmla="*/ 19 w 20"/>
                <a:gd name="T33" fmla="*/ 23 h 24"/>
                <a:gd name="T34" fmla="*/ 19 w 20"/>
                <a:gd name="T35" fmla="*/ 22 h 24"/>
                <a:gd name="T36" fmla="*/ 19 w 20"/>
                <a:gd name="T37" fmla="*/ 20 h 24"/>
                <a:gd name="T38" fmla="*/ 19 w 20"/>
                <a:gd name="T39" fmla="*/ 19 h 24"/>
                <a:gd name="T40" fmla="*/ 19 w 20"/>
                <a:gd name="T41" fmla="*/ 18 h 24"/>
                <a:gd name="T42" fmla="*/ 19 w 20"/>
                <a:gd name="T43" fmla="*/ 16 h 24"/>
                <a:gd name="T44" fmla="*/ 20 w 20"/>
                <a:gd name="T45" fmla="*/ 15 h 24"/>
                <a:gd name="T46" fmla="*/ 20 w 20"/>
                <a:gd name="T47" fmla="*/ 13 h 24"/>
                <a:gd name="T48" fmla="*/ 20 w 20"/>
                <a:gd name="T49" fmla="*/ 11 h 24"/>
                <a:gd name="T50" fmla="*/ 20 w 20"/>
                <a:gd name="T51" fmla="*/ 10 h 24"/>
                <a:gd name="T52" fmla="*/ 20 w 20"/>
                <a:gd name="T53" fmla="*/ 9 h 24"/>
                <a:gd name="T54" fmla="*/ 20 w 20"/>
                <a:gd name="T55" fmla="*/ 7 h 24"/>
                <a:gd name="T56" fmla="*/ 20 w 20"/>
                <a:gd name="T57" fmla="*/ 6 h 24"/>
                <a:gd name="T58" fmla="*/ 19 w 20"/>
                <a:gd name="T59" fmla="*/ 5 h 24"/>
                <a:gd name="T60" fmla="*/ 19 w 20"/>
                <a:gd name="T61" fmla="*/ 3 h 24"/>
                <a:gd name="T62" fmla="*/ 19 w 20"/>
                <a:gd name="T63" fmla="*/ 2 h 24"/>
                <a:gd name="T64" fmla="*/ 19 w 20"/>
                <a:gd name="T65" fmla="*/ 1 h 24"/>
                <a:gd name="T66" fmla="*/ 0 w 20"/>
                <a:gd name="T6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24">
                  <a:moveTo>
                    <a:pt x="0" y="1"/>
                  </a:moveTo>
                  <a:lnTo>
                    <a:pt x="0" y="2"/>
                  </a:lnTo>
                  <a:lnTo>
                    <a:pt x="0" y="3"/>
                  </a:lnTo>
                  <a:lnTo>
                    <a:pt x="0" y="3"/>
                  </a:lnTo>
                  <a:lnTo>
                    <a:pt x="0" y="4"/>
                  </a:lnTo>
                  <a:lnTo>
                    <a:pt x="0" y="5"/>
                  </a:lnTo>
                  <a:lnTo>
                    <a:pt x="0" y="5"/>
                  </a:lnTo>
                  <a:lnTo>
                    <a:pt x="0" y="6"/>
                  </a:lnTo>
                  <a:lnTo>
                    <a:pt x="0" y="7"/>
                  </a:lnTo>
                  <a:lnTo>
                    <a:pt x="0" y="7"/>
                  </a:lnTo>
                  <a:lnTo>
                    <a:pt x="0" y="8"/>
                  </a:lnTo>
                  <a:lnTo>
                    <a:pt x="0" y="9"/>
                  </a:lnTo>
                  <a:lnTo>
                    <a:pt x="0" y="9"/>
                  </a:lnTo>
                  <a:lnTo>
                    <a:pt x="0" y="10"/>
                  </a:lnTo>
                  <a:lnTo>
                    <a:pt x="0" y="11"/>
                  </a:lnTo>
                  <a:lnTo>
                    <a:pt x="0" y="11"/>
                  </a:lnTo>
                  <a:lnTo>
                    <a:pt x="0" y="12"/>
                  </a:lnTo>
                  <a:lnTo>
                    <a:pt x="0" y="13"/>
                  </a:lnTo>
                  <a:lnTo>
                    <a:pt x="0" y="14"/>
                  </a:lnTo>
                  <a:lnTo>
                    <a:pt x="0" y="15"/>
                  </a:lnTo>
                  <a:lnTo>
                    <a:pt x="0" y="15"/>
                  </a:lnTo>
                  <a:lnTo>
                    <a:pt x="0" y="16"/>
                  </a:lnTo>
                  <a:lnTo>
                    <a:pt x="0" y="17"/>
                  </a:lnTo>
                  <a:lnTo>
                    <a:pt x="0" y="18"/>
                  </a:lnTo>
                  <a:lnTo>
                    <a:pt x="0" y="18"/>
                  </a:lnTo>
                  <a:lnTo>
                    <a:pt x="0" y="19"/>
                  </a:lnTo>
                  <a:lnTo>
                    <a:pt x="0" y="20"/>
                  </a:lnTo>
                  <a:lnTo>
                    <a:pt x="0" y="20"/>
                  </a:lnTo>
                  <a:lnTo>
                    <a:pt x="0" y="21"/>
                  </a:lnTo>
                  <a:lnTo>
                    <a:pt x="0" y="22"/>
                  </a:lnTo>
                  <a:lnTo>
                    <a:pt x="0" y="22"/>
                  </a:lnTo>
                  <a:lnTo>
                    <a:pt x="0" y="23"/>
                  </a:lnTo>
                  <a:lnTo>
                    <a:pt x="0" y="24"/>
                  </a:lnTo>
                  <a:lnTo>
                    <a:pt x="19" y="23"/>
                  </a:lnTo>
                  <a:lnTo>
                    <a:pt x="19" y="22"/>
                  </a:lnTo>
                  <a:lnTo>
                    <a:pt x="19" y="22"/>
                  </a:lnTo>
                  <a:lnTo>
                    <a:pt x="19" y="21"/>
                  </a:lnTo>
                  <a:lnTo>
                    <a:pt x="19" y="20"/>
                  </a:lnTo>
                  <a:lnTo>
                    <a:pt x="19" y="20"/>
                  </a:lnTo>
                  <a:lnTo>
                    <a:pt x="19" y="19"/>
                  </a:lnTo>
                  <a:lnTo>
                    <a:pt x="19" y="18"/>
                  </a:lnTo>
                  <a:lnTo>
                    <a:pt x="19" y="18"/>
                  </a:lnTo>
                  <a:lnTo>
                    <a:pt x="19" y="17"/>
                  </a:lnTo>
                  <a:lnTo>
                    <a:pt x="19" y="16"/>
                  </a:lnTo>
                  <a:lnTo>
                    <a:pt x="19" y="15"/>
                  </a:lnTo>
                  <a:lnTo>
                    <a:pt x="20" y="15"/>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19" y="5"/>
                  </a:lnTo>
                  <a:lnTo>
                    <a:pt x="19" y="4"/>
                  </a:lnTo>
                  <a:lnTo>
                    <a:pt x="19" y="3"/>
                  </a:lnTo>
                  <a:lnTo>
                    <a:pt x="19" y="3"/>
                  </a:lnTo>
                  <a:lnTo>
                    <a:pt x="19" y="2"/>
                  </a:lnTo>
                  <a:lnTo>
                    <a:pt x="19" y="1"/>
                  </a:lnTo>
                  <a:lnTo>
                    <a:pt x="19" y="1"/>
                  </a:lnTo>
                  <a:lnTo>
                    <a:pt x="19" y="0"/>
                  </a:lnTo>
                  <a:lnTo>
                    <a:pt x="0"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68" name="Freeform 1134"/>
            <p:cNvSpPr>
              <a:spLocks/>
            </p:cNvSpPr>
            <p:nvPr/>
          </p:nvSpPr>
          <p:spPr bwMode="auto">
            <a:xfrm>
              <a:off x="1595" y="3289"/>
              <a:ext cx="20" cy="24"/>
            </a:xfrm>
            <a:custGeom>
              <a:avLst/>
              <a:gdLst>
                <a:gd name="T0" fmla="*/ 0 w 20"/>
                <a:gd name="T1" fmla="*/ 2 h 24"/>
                <a:gd name="T2" fmla="*/ 0 w 20"/>
                <a:gd name="T3" fmla="*/ 3 h 24"/>
                <a:gd name="T4" fmla="*/ 0 w 20"/>
                <a:gd name="T5" fmla="*/ 5 h 24"/>
                <a:gd name="T6" fmla="*/ 0 w 20"/>
                <a:gd name="T7" fmla="*/ 6 h 24"/>
                <a:gd name="T8" fmla="*/ 0 w 20"/>
                <a:gd name="T9" fmla="*/ 7 h 24"/>
                <a:gd name="T10" fmla="*/ 0 w 20"/>
                <a:gd name="T11" fmla="*/ 9 h 24"/>
                <a:gd name="T12" fmla="*/ 0 w 20"/>
                <a:gd name="T13" fmla="*/ 10 h 24"/>
                <a:gd name="T14" fmla="*/ 0 w 20"/>
                <a:gd name="T15" fmla="*/ 11 h 24"/>
                <a:gd name="T16" fmla="*/ 0 w 20"/>
                <a:gd name="T17" fmla="*/ 13 h 24"/>
                <a:gd name="T18" fmla="*/ 0 w 20"/>
                <a:gd name="T19" fmla="*/ 15 h 24"/>
                <a:gd name="T20" fmla="*/ 0 w 20"/>
                <a:gd name="T21" fmla="*/ 16 h 24"/>
                <a:gd name="T22" fmla="*/ 0 w 20"/>
                <a:gd name="T23" fmla="*/ 18 h 24"/>
                <a:gd name="T24" fmla="*/ 0 w 20"/>
                <a:gd name="T25" fmla="*/ 19 h 24"/>
                <a:gd name="T26" fmla="*/ 0 w 20"/>
                <a:gd name="T27" fmla="*/ 20 h 24"/>
                <a:gd name="T28" fmla="*/ 0 w 20"/>
                <a:gd name="T29" fmla="*/ 22 h 24"/>
                <a:gd name="T30" fmla="*/ 0 w 20"/>
                <a:gd name="T31" fmla="*/ 23 h 24"/>
                <a:gd name="T32" fmla="*/ 19 w 20"/>
                <a:gd name="T33" fmla="*/ 23 h 24"/>
                <a:gd name="T34" fmla="*/ 19 w 20"/>
                <a:gd name="T35" fmla="*/ 22 h 24"/>
                <a:gd name="T36" fmla="*/ 19 w 20"/>
                <a:gd name="T37" fmla="*/ 20 h 24"/>
                <a:gd name="T38" fmla="*/ 19 w 20"/>
                <a:gd name="T39" fmla="*/ 19 h 24"/>
                <a:gd name="T40" fmla="*/ 19 w 20"/>
                <a:gd name="T41" fmla="*/ 18 h 24"/>
                <a:gd name="T42" fmla="*/ 19 w 20"/>
                <a:gd name="T43" fmla="*/ 16 h 24"/>
                <a:gd name="T44" fmla="*/ 20 w 20"/>
                <a:gd name="T45" fmla="*/ 15 h 24"/>
                <a:gd name="T46" fmla="*/ 20 w 20"/>
                <a:gd name="T47" fmla="*/ 13 h 24"/>
                <a:gd name="T48" fmla="*/ 20 w 20"/>
                <a:gd name="T49" fmla="*/ 11 h 24"/>
                <a:gd name="T50" fmla="*/ 20 w 20"/>
                <a:gd name="T51" fmla="*/ 10 h 24"/>
                <a:gd name="T52" fmla="*/ 20 w 20"/>
                <a:gd name="T53" fmla="*/ 9 h 24"/>
                <a:gd name="T54" fmla="*/ 20 w 20"/>
                <a:gd name="T55" fmla="*/ 7 h 24"/>
                <a:gd name="T56" fmla="*/ 20 w 20"/>
                <a:gd name="T57" fmla="*/ 6 h 24"/>
                <a:gd name="T58" fmla="*/ 19 w 20"/>
                <a:gd name="T59" fmla="*/ 5 h 24"/>
                <a:gd name="T60" fmla="*/ 19 w 20"/>
                <a:gd name="T61" fmla="*/ 3 h 24"/>
                <a:gd name="T62" fmla="*/ 19 w 20"/>
                <a:gd name="T63" fmla="*/ 2 h 24"/>
                <a:gd name="T64" fmla="*/ 19 w 20"/>
                <a:gd name="T65" fmla="*/ 1 h 24"/>
                <a:gd name="T66" fmla="*/ 0 w 20"/>
                <a:gd name="T6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24">
                  <a:moveTo>
                    <a:pt x="0" y="1"/>
                  </a:moveTo>
                  <a:lnTo>
                    <a:pt x="0" y="2"/>
                  </a:lnTo>
                  <a:lnTo>
                    <a:pt x="0" y="3"/>
                  </a:lnTo>
                  <a:lnTo>
                    <a:pt x="0" y="3"/>
                  </a:lnTo>
                  <a:lnTo>
                    <a:pt x="0" y="4"/>
                  </a:lnTo>
                  <a:lnTo>
                    <a:pt x="0" y="5"/>
                  </a:lnTo>
                  <a:lnTo>
                    <a:pt x="0" y="5"/>
                  </a:lnTo>
                  <a:lnTo>
                    <a:pt x="0" y="6"/>
                  </a:lnTo>
                  <a:lnTo>
                    <a:pt x="0" y="7"/>
                  </a:lnTo>
                  <a:lnTo>
                    <a:pt x="0" y="7"/>
                  </a:lnTo>
                  <a:lnTo>
                    <a:pt x="0" y="8"/>
                  </a:lnTo>
                  <a:lnTo>
                    <a:pt x="0" y="9"/>
                  </a:lnTo>
                  <a:lnTo>
                    <a:pt x="0" y="9"/>
                  </a:lnTo>
                  <a:lnTo>
                    <a:pt x="0" y="10"/>
                  </a:lnTo>
                  <a:lnTo>
                    <a:pt x="0" y="11"/>
                  </a:lnTo>
                  <a:lnTo>
                    <a:pt x="0" y="11"/>
                  </a:lnTo>
                  <a:lnTo>
                    <a:pt x="0" y="12"/>
                  </a:lnTo>
                  <a:lnTo>
                    <a:pt x="0" y="13"/>
                  </a:lnTo>
                  <a:lnTo>
                    <a:pt x="0" y="14"/>
                  </a:lnTo>
                  <a:lnTo>
                    <a:pt x="0" y="15"/>
                  </a:lnTo>
                  <a:lnTo>
                    <a:pt x="0" y="15"/>
                  </a:lnTo>
                  <a:lnTo>
                    <a:pt x="0" y="16"/>
                  </a:lnTo>
                  <a:lnTo>
                    <a:pt x="0" y="17"/>
                  </a:lnTo>
                  <a:lnTo>
                    <a:pt x="0" y="18"/>
                  </a:lnTo>
                  <a:lnTo>
                    <a:pt x="0" y="18"/>
                  </a:lnTo>
                  <a:lnTo>
                    <a:pt x="0" y="19"/>
                  </a:lnTo>
                  <a:lnTo>
                    <a:pt x="0" y="20"/>
                  </a:lnTo>
                  <a:lnTo>
                    <a:pt x="0" y="20"/>
                  </a:lnTo>
                  <a:lnTo>
                    <a:pt x="0" y="21"/>
                  </a:lnTo>
                  <a:lnTo>
                    <a:pt x="0" y="22"/>
                  </a:lnTo>
                  <a:lnTo>
                    <a:pt x="0" y="22"/>
                  </a:lnTo>
                  <a:lnTo>
                    <a:pt x="0" y="23"/>
                  </a:lnTo>
                  <a:lnTo>
                    <a:pt x="0" y="24"/>
                  </a:lnTo>
                  <a:lnTo>
                    <a:pt x="19" y="23"/>
                  </a:lnTo>
                  <a:lnTo>
                    <a:pt x="19" y="22"/>
                  </a:lnTo>
                  <a:lnTo>
                    <a:pt x="19" y="22"/>
                  </a:lnTo>
                  <a:lnTo>
                    <a:pt x="19" y="21"/>
                  </a:lnTo>
                  <a:lnTo>
                    <a:pt x="19" y="20"/>
                  </a:lnTo>
                  <a:lnTo>
                    <a:pt x="19" y="20"/>
                  </a:lnTo>
                  <a:lnTo>
                    <a:pt x="19" y="19"/>
                  </a:lnTo>
                  <a:lnTo>
                    <a:pt x="19" y="18"/>
                  </a:lnTo>
                  <a:lnTo>
                    <a:pt x="19" y="18"/>
                  </a:lnTo>
                  <a:lnTo>
                    <a:pt x="19" y="17"/>
                  </a:lnTo>
                  <a:lnTo>
                    <a:pt x="19" y="16"/>
                  </a:lnTo>
                  <a:lnTo>
                    <a:pt x="19" y="15"/>
                  </a:lnTo>
                  <a:lnTo>
                    <a:pt x="20" y="15"/>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19" y="5"/>
                  </a:lnTo>
                  <a:lnTo>
                    <a:pt x="19" y="4"/>
                  </a:lnTo>
                  <a:lnTo>
                    <a:pt x="19" y="3"/>
                  </a:lnTo>
                  <a:lnTo>
                    <a:pt x="19" y="3"/>
                  </a:lnTo>
                  <a:lnTo>
                    <a:pt x="19" y="2"/>
                  </a:lnTo>
                  <a:lnTo>
                    <a:pt x="19" y="1"/>
                  </a:lnTo>
                  <a:lnTo>
                    <a:pt x="19" y="1"/>
                  </a:lnTo>
                  <a:lnTo>
                    <a:pt x="19" y="0"/>
                  </a:lnTo>
                  <a:lnTo>
                    <a:pt x="0"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69" name="Freeform 1135"/>
            <p:cNvSpPr>
              <a:spLocks/>
            </p:cNvSpPr>
            <p:nvPr/>
          </p:nvSpPr>
          <p:spPr bwMode="auto">
            <a:xfrm>
              <a:off x="1573" y="3290"/>
              <a:ext cx="20" cy="24"/>
            </a:xfrm>
            <a:custGeom>
              <a:avLst/>
              <a:gdLst>
                <a:gd name="T0" fmla="*/ 0 w 20"/>
                <a:gd name="T1" fmla="*/ 24 h 24"/>
                <a:gd name="T2" fmla="*/ 20 w 20"/>
                <a:gd name="T3" fmla="*/ 23 h 24"/>
                <a:gd name="T4" fmla="*/ 20 w 20"/>
                <a:gd name="T5" fmla="*/ 22 h 24"/>
                <a:gd name="T6" fmla="*/ 20 w 20"/>
                <a:gd name="T7" fmla="*/ 21 h 24"/>
                <a:gd name="T8" fmla="*/ 20 w 20"/>
                <a:gd name="T9" fmla="*/ 21 h 24"/>
                <a:gd name="T10" fmla="*/ 20 w 20"/>
                <a:gd name="T11" fmla="*/ 20 h 24"/>
                <a:gd name="T12" fmla="*/ 20 w 20"/>
                <a:gd name="T13" fmla="*/ 19 h 24"/>
                <a:gd name="T14" fmla="*/ 20 w 20"/>
                <a:gd name="T15" fmla="*/ 19 h 24"/>
                <a:gd name="T16" fmla="*/ 20 w 20"/>
                <a:gd name="T17" fmla="*/ 18 h 24"/>
                <a:gd name="T18" fmla="*/ 20 w 20"/>
                <a:gd name="T19" fmla="*/ 17 h 24"/>
                <a:gd name="T20" fmla="*/ 20 w 20"/>
                <a:gd name="T21" fmla="*/ 17 h 24"/>
                <a:gd name="T22" fmla="*/ 20 w 20"/>
                <a:gd name="T23" fmla="*/ 16 h 24"/>
                <a:gd name="T24" fmla="*/ 20 w 20"/>
                <a:gd name="T25" fmla="*/ 15 h 24"/>
                <a:gd name="T26" fmla="*/ 20 w 20"/>
                <a:gd name="T27" fmla="*/ 14 h 24"/>
                <a:gd name="T28" fmla="*/ 20 w 20"/>
                <a:gd name="T29" fmla="*/ 14 h 24"/>
                <a:gd name="T30" fmla="*/ 20 w 20"/>
                <a:gd name="T31" fmla="*/ 13 h 24"/>
                <a:gd name="T32" fmla="*/ 20 w 20"/>
                <a:gd name="T33" fmla="*/ 12 h 24"/>
                <a:gd name="T34" fmla="*/ 20 w 20"/>
                <a:gd name="T35" fmla="*/ 11 h 24"/>
                <a:gd name="T36" fmla="*/ 20 w 20"/>
                <a:gd name="T37" fmla="*/ 10 h 24"/>
                <a:gd name="T38" fmla="*/ 20 w 20"/>
                <a:gd name="T39" fmla="*/ 10 h 24"/>
                <a:gd name="T40" fmla="*/ 20 w 20"/>
                <a:gd name="T41" fmla="*/ 9 h 24"/>
                <a:gd name="T42" fmla="*/ 20 w 20"/>
                <a:gd name="T43" fmla="*/ 8 h 24"/>
                <a:gd name="T44" fmla="*/ 20 w 20"/>
                <a:gd name="T45" fmla="*/ 8 h 24"/>
                <a:gd name="T46" fmla="*/ 20 w 20"/>
                <a:gd name="T47" fmla="*/ 7 h 24"/>
                <a:gd name="T48" fmla="*/ 20 w 20"/>
                <a:gd name="T49" fmla="*/ 6 h 24"/>
                <a:gd name="T50" fmla="*/ 20 w 20"/>
                <a:gd name="T51" fmla="*/ 6 h 24"/>
                <a:gd name="T52" fmla="*/ 20 w 20"/>
                <a:gd name="T53" fmla="*/ 5 h 24"/>
                <a:gd name="T54" fmla="*/ 20 w 20"/>
                <a:gd name="T55" fmla="*/ 4 h 24"/>
                <a:gd name="T56" fmla="*/ 20 w 20"/>
                <a:gd name="T57" fmla="*/ 4 h 24"/>
                <a:gd name="T58" fmla="*/ 20 w 20"/>
                <a:gd name="T59" fmla="*/ 3 h 24"/>
                <a:gd name="T60" fmla="*/ 20 w 20"/>
                <a:gd name="T61" fmla="*/ 2 h 24"/>
                <a:gd name="T62" fmla="*/ 20 w 20"/>
                <a:gd name="T63" fmla="*/ 2 h 24"/>
                <a:gd name="T64" fmla="*/ 20 w 20"/>
                <a:gd name="T65" fmla="*/ 1 h 24"/>
                <a:gd name="T66" fmla="*/ 20 w 20"/>
                <a:gd name="T67" fmla="*/ 0 h 24"/>
                <a:gd name="T68" fmla="*/ 1 w 20"/>
                <a:gd name="T69" fmla="*/ 1 h 24"/>
                <a:gd name="T70" fmla="*/ 0 w 20"/>
                <a:gd name="T7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 h="24">
                  <a:moveTo>
                    <a:pt x="0" y="24"/>
                  </a:moveTo>
                  <a:lnTo>
                    <a:pt x="20" y="23"/>
                  </a:lnTo>
                  <a:lnTo>
                    <a:pt x="20" y="22"/>
                  </a:lnTo>
                  <a:lnTo>
                    <a:pt x="20" y="21"/>
                  </a:lnTo>
                  <a:lnTo>
                    <a:pt x="20" y="21"/>
                  </a:lnTo>
                  <a:lnTo>
                    <a:pt x="20" y="20"/>
                  </a:lnTo>
                  <a:lnTo>
                    <a:pt x="20" y="19"/>
                  </a:lnTo>
                  <a:lnTo>
                    <a:pt x="20" y="19"/>
                  </a:lnTo>
                  <a:lnTo>
                    <a:pt x="20" y="18"/>
                  </a:lnTo>
                  <a:lnTo>
                    <a:pt x="20" y="17"/>
                  </a:lnTo>
                  <a:lnTo>
                    <a:pt x="20" y="17"/>
                  </a:lnTo>
                  <a:lnTo>
                    <a:pt x="20" y="16"/>
                  </a:lnTo>
                  <a:lnTo>
                    <a:pt x="20" y="15"/>
                  </a:lnTo>
                  <a:lnTo>
                    <a:pt x="20" y="14"/>
                  </a:lnTo>
                  <a:lnTo>
                    <a:pt x="20" y="14"/>
                  </a:lnTo>
                  <a:lnTo>
                    <a:pt x="20" y="13"/>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 y="1"/>
                  </a:lnTo>
                  <a:lnTo>
                    <a:pt x="0" y="24"/>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70" name="Freeform 1136"/>
            <p:cNvSpPr>
              <a:spLocks/>
            </p:cNvSpPr>
            <p:nvPr/>
          </p:nvSpPr>
          <p:spPr bwMode="auto">
            <a:xfrm>
              <a:off x="1573" y="3290"/>
              <a:ext cx="20" cy="24"/>
            </a:xfrm>
            <a:custGeom>
              <a:avLst/>
              <a:gdLst>
                <a:gd name="T0" fmla="*/ 0 w 20"/>
                <a:gd name="T1" fmla="*/ 24 h 24"/>
                <a:gd name="T2" fmla="*/ 20 w 20"/>
                <a:gd name="T3" fmla="*/ 23 h 24"/>
                <a:gd name="T4" fmla="*/ 20 w 20"/>
                <a:gd name="T5" fmla="*/ 22 h 24"/>
                <a:gd name="T6" fmla="*/ 20 w 20"/>
                <a:gd name="T7" fmla="*/ 21 h 24"/>
                <a:gd name="T8" fmla="*/ 20 w 20"/>
                <a:gd name="T9" fmla="*/ 21 h 24"/>
                <a:gd name="T10" fmla="*/ 20 w 20"/>
                <a:gd name="T11" fmla="*/ 20 h 24"/>
                <a:gd name="T12" fmla="*/ 20 w 20"/>
                <a:gd name="T13" fmla="*/ 19 h 24"/>
                <a:gd name="T14" fmla="*/ 20 w 20"/>
                <a:gd name="T15" fmla="*/ 19 h 24"/>
                <a:gd name="T16" fmla="*/ 20 w 20"/>
                <a:gd name="T17" fmla="*/ 18 h 24"/>
                <a:gd name="T18" fmla="*/ 20 w 20"/>
                <a:gd name="T19" fmla="*/ 17 h 24"/>
                <a:gd name="T20" fmla="*/ 20 w 20"/>
                <a:gd name="T21" fmla="*/ 17 h 24"/>
                <a:gd name="T22" fmla="*/ 20 w 20"/>
                <a:gd name="T23" fmla="*/ 16 h 24"/>
                <a:gd name="T24" fmla="*/ 20 w 20"/>
                <a:gd name="T25" fmla="*/ 15 h 24"/>
                <a:gd name="T26" fmla="*/ 20 w 20"/>
                <a:gd name="T27" fmla="*/ 14 h 24"/>
                <a:gd name="T28" fmla="*/ 20 w 20"/>
                <a:gd name="T29" fmla="*/ 14 h 24"/>
                <a:gd name="T30" fmla="*/ 20 w 20"/>
                <a:gd name="T31" fmla="*/ 13 h 24"/>
                <a:gd name="T32" fmla="*/ 20 w 20"/>
                <a:gd name="T33" fmla="*/ 12 h 24"/>
                <a:gd name="T34" fmla="*/ 20 w 20"/>
                <a:gd name="T35" fmla="*/ 11 h 24"/>
                <a:gd name="T36" fmla="*/ 20 w 20"/>
                <a:gd name="T37" fmla="*/ 10 h 24"/>
                <a:gd name="T38" fmla="*/ 20 w 20"/>
                <a:gd name="T39" fmla="*/ 10 h 24"/>
                <a:gd name="T40" fmla="*/ 20 w 20"/>
                <a:gd name="T41" fmla="*/ 9 h 24"/>
                <a:gd name="T42" fmla="*/ 20 w 20"/>
                <a:gd name="T43" fmla="*/ 8 h 24"/>
                <a:gd name="T44" fmla="*/ 20 w 20"/>
                <a:gd name="T45" fmla="*/ 8 h 24"/>
                <a:gd name="T46" fmla="*/ 20 w 20"/>
                <a:gd name="T47" fmla="*/ 7 h 24"/>
                <a:gd name="T48" fmla="*/ 20 w 20"/>
                <a:gd name="T49" fmla="*/ 6 h 24"/>
                <a:gd name="T50" fmla="*/ 20 w 20"/>
                <a:gd name="T51" fmla="*/ 6 h 24"/>
                <a:gd name="T52" fmla="*/ 20 w 20"/>
                <a:gd name="T53" fmla="*/ 5 h 24"/>
                <a:gd name="T54" fmla="*/ 20 w 20"/>
                <a:gd name="T55" fmla="*/ 4 h 24"/>
                <a:gd name="T56" fmla="*/ 20 w 20"/>
                <a:gd name="T57" fmla="*/ 4 h 24"/>
                <a:gd name="T58" fmla="*/ 20 w 20"/>
                <a:gd name="T59" fmla="*/ 3 h 24"/>
                <a:gd name="T60" fmla="*/ 20 w 20"/>
                <a:gd name="T61" fmla="*/ 2 h 24"/>
                <a:gd name="T62" fmla="*/ 20 w 20"/>
                <a:gd name="T63" fmla="*/ 2 h 24"/>
                <a:gd name="T64" fmla="*/ 20 w 20"/>
                <a:gd name="T65" fmla="*/ 1 h 24"/>
                <a:gd name="T66" fmla="*/ 20 w 20"/>
                <a:gd name="T67" fmla="*/ 0 h 24"/>
                <a:gd name="T68" fmla="*/ 1 w 20"/>
                <a:gd name="T69" fmla="*/ 1 h 24"/>
                <a:gd name="T70" fmla="*/ 0 w 20"/>
                <a:gd name="T7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 h="24">
                  <a:moveTo>
                    <a:pt x="0" y="24"/>
                  </a:moveTo>
                  <a:lnTo>
                    <a:pt x="20" y="23"/>
                  </a:lnTo>
                  <a:lnTo>
                    <a:pt x="20" y="22"/>
                  </a:lnTo>
                  <a:lnTo>
                    <a:pt x="20" y="21"/>
                  </a:lnTo>
                  <a:lnTo>
                    <a:pt x="20" y="21"/>
                  </a:lnTo>
                  <a:lnTo>
                    <a:pt x="20" y="20"/>
                  </a:lnTo>
                  <a:lnTo>
                    <a:pt x="20" y="19"/>
                  </a:lnTo>
                  <a:lnTo>
                    <a:pt x="20" y="19"/>
                  </a:lnTo>
                  <a:lnTo>
                    <a:pt x="20" y="18"/>
                  </a:lnTo>
                  <a:lnTo>
                    <a:pt x="20" y="17"/>
                  </a:lnTo>
                  <a:lnTo>
                    <a:pt x="20" y="17"/>
                  </a:lnTo>
                  <a:lnTo>
                    <a:pt x="20" y="16"/>
                  </a:lnTo>
                  <a:lnTo>
                    <a:pt x="20" y="15"/>
                  </a:lnTo>
                  <a:lnTo>
                    <a:pt x="20" y="14"/>
                  </a:lnTo>
                  <a:lnTo>
                    <a:pt x="20" y="14"/>
                  </a:lnTo>
                  <a:lnTo>
                    <a:pt x="20" y="13"/>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 y="1"/>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71" name="Freeform 1137"/>
            <p:cNvSpPr>
              <a:spLocks/>
            </p:cNvSpPr>
            <p:nvPr/>
          </p:nvSpPr>
          <p:spPr bwMode="auto">
            <a:xfrm>
              <a:off x="1459" y="3297"/>
              <a:ext cx="20" cy="22"/>
            </a:xfrm>
            <a:custGeom>
              <a:avLst/>
              <a:gdLst>
                <a:gd name="T0" fmla="*/ 1 w 20"/>
                <a:gd name="T1" fmla="*/ 1 h 22"/>
                <a:gd name="T2" fmla="*/ 0 w 20"/>
                <a:gd name="T3" fmla="*/ 1 h 22"/>
                <a:gd name="T4" fmla="*/ 0 w 20"/>
                <a:gd name="T5" fmla="*/ 2 h 22"/>
                <a:gd name="T6" fmla="*/ 0 w 20"/>
                <a:gd name="T7" fmla="*/ 2 h 22"/>
                <a:gd name="T8" fmla="*/ 0 w 20"/>
                <a:gd name="T9" fmla="*/ 2 h 22"/>
                <a:gd name="T10" fmla="*/ 0 w 20"/>
                <a:gd name="T11" fmla="*/ 3 h 22"/>
                <a:gd name="T12" fmla="*/ 0 w 20"/>
                <a:gd name="T13" fmla="*/ 3 h 22"/>
                <a:gd name="T14" fmla="*/ 0 w 20"/>
                <a:gd name="T15" fmla="*/ 3 h 22"/>
                <a:gd name="T16" fmla="*/ 0 w 20"/>
                <a:gd name="T17" fmla="*/ 4 h 22"/>
                <a:gd name="T18" fmla="*/ 0 w 20"/>
                <a:gd name="T19" fmla="*/ 4 h 22"/>
                <a:gd name="T20" fmla="*/ 0 w 20"/>
                <a:gd name="T21" fmla="*/ 5 h 22"/>
                <a:gd name="T22" fmla="*/ 0 w 20"/>
                <a:gd name="T23" fmla="*/ 5 h 22"/>
                <a:gd name="T24" fmla="*/ 0 w 20"/>
                <a:gd name="T25" fmla="*/ 5 h 22"/>
                <a:gd name="T26" fmla="*/ 0 w 20"/>
                <a:gd name="T27" fmla="*/ 6 h 22"/>
                <a:gd name="T28" fmla="*/ 0 w 20"/>
                <a:gd name="T29" fmla="*/ 6 h 22"/>
                <a:gd name="T30" fmla="*/ 0 w 20"/>
                <a:gd name="T31" fmla="*/ 6 h 22"/>
                <a:gd name="T32" fmla="*/ 0 w 20"/>
                <a:gd name="T33" fmla="*/ 7 h 22"/>
                <a:gd name="T34" fmla="*/ 0 w 20"/>
                <a:gd name="T35" fmla="*/ 7 h 22"/>
                <a:gd name="T36" fmla="*/ 0 w 20"/>
                <a:gd name="T37" fmla="*/ 8 h 22"/>
                <a:gd name="T38" fmla="*/ 0 w 20"/>
                <a:gd name="T39" fmla="*/ 8 h 22"/>
                <a:gd name="T40" fmla="*/ 0 w 20"/>
                <a:gd name="T41" fmla="*/ 22 h 22"/>
                <a:gd name="T42" fmla="*/ 19 w 20"/>
                <a:gd name="T43" fmla="*/ 21 h 22"/>
                <a:gd name="T44" fmla="*/ 19 w 20"/>
                <a:gd name="T45" fmla="*/ 21 h 22"/>
                <a:gd name="T46" fmla="*/ 19 w 20"/>
                <a:gd name="T47" fmla="*/ 20 h 22"/>
                <a:gd name="T48" fmla="*/ 19 w 20"/>
                <a:gd name="T49" fmla="*/ 19 h 22"/>
                <a:gd name="T50" fmla="*/ 20 w 20"/>
                <a:gd name="T51" fmla="*/ 19 h 22"/>
                <a:gd name="T52" fmla="*/ 20 w 20"/>
                <a:gd name="T53" fmla="*/ 18 h 22"/>
                <a:gd name="T54" fmla="*/ 20 w 20"/>
                <a:gd name="T55" fmla="*/ 17 h 22"/>
                <a:gd name="T56" fmla="*/ 20 w 20"/>
                <a:gd name="T57" fmla="*/ 17 h 22"/>
                <a:gd name="T58" fmla="*/ 20 w 20"/>
                <a:gd name="T59" fmla="*/ 16 h 22"/>
                <a:gd name="T60" fmla="*/ 20 w 20"/>
                <a:gd name="T61" fmla="*/ 15 h 22"/>
                <a:gd name="T62" fmla="*/ 20 w 20"/>
                <a:gd name="T63" fmla="*/ 15 h 22"/>
                <a:gd name="T64" fmla="*/ 20 w 20"/>
                <a:gd name="T65" fmla="*/ 14 h 22"/>
                <a:gd name="T66" fmla="*/ 20 w 20"/>
                <a:gd name="T67" fmla="*/ 13 h 22"/>
                <a:gd name="T68" fmla="*/ 20 w 20"/>
                <a:gd name="T69" fmla="*/ 12 h 22"/>
                <a:gd name="T70" fmla="*/ 20 w 20"/>
                <a:gd name="T71" fmla="*/ 12 h 22"/>
                <a:gd name="T72" fmla="*/ 20 w 20"/>
                <a:gd name="T73" fmla="*/ 11 h 22"/>
                <a:gd name="T74" fmla="*/ 20 w 20"/>
                <a:gd name="T75" fmla="*/ 10 h 22"/>
                <a:gd name="T76" fmla="*/ 20 w 20"/>
                <a:gd name="T77" fmla="*/ 10 h 22"/>
                <a:gd name="T78" fmla="*/ 20 w 20"/>
                <a:gd name="T79" fmla="*/ 9 h 22"/>
                <a:gd name="T80" fmla="*/ 20 w 20"/>
                <a:gd name="T81" fmla="*/ 8 h 22"/>
                <a:gd name="T82" fmla="*/ 20 w 20"/>
                <a:gd name="T83" fmla="*/ 8 h 22"/>
                <a:gd name="T84" fmla="*/ 20 w 20"/>
                <a:gd name="T85" fmla="*/ 7 h 22"/>
                <a:gd name="T86" fmla="*/ 20 w 20"/>
                <a:gd name="T87" fmla="*/ 6 h 22"/>
                <a:gd name="T88" fmla="*/ 20 w 20"/>
                <a:gd name="T89" fmla="*/ 6 h 22"/>
                <a:gd name="T90" fmla="*/ 20 w 20"/>
                <a:gd name="T91" fmla="*/ 5 h 22"/>
                <a:gd name="T92" fmla="*/ 20 w 20"/>
                <a:gd name="T93" fmla="*/ 4 h 22"/>
                <a:gd name="T94" fmla="*/ 20 w 20"/>
                <a:gd name="T95" fmla="*/ 3 h 22"/>
                <a:gd name="T96" fmla="*/ 20 w 20"/>
                <a:gd name="T97" fmla="*/ 3 h 22"/>
                <a:gd name="T98" fmla="*/ 20 w 20"/>
                <a:gd name="T99" fmla="*/ 2 h 22"/>
                <a:gd name="T100" fmla="*/ 20 w 20"/>
                <a:gd name="T101" fmla="*/ 1 h 22"/>
                <a:gd name="T102" fmla="*/ 20 w 20"/>
                <a:gd name="T103" fmla="*/ 1 h 22"/>
                <a:gd name="T104" fmla="*/ 20 w 20"/>
                <a:gd name="T105" fmla="*/ 0 h 22"/>
                <a:gd name="T106" fmla="*/ 19 w 20"/>
                <a:gd name="T107" fmla="*/ 0 h 22"/>
                <a:gd name="T108" fmla="*/ 1 w 20"/>
                <a:gd name="T109"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 h="22">
                  <a:moveTo>
                    <a:pt x="1" y="1"/>
                  </a:moveTo>
                  <a:lnTo>
                    <a:pt x="0" y="1"/>
                  </a:lnTo>
                  <a:lnTo>
                    <a:pt x="0" y="2"/>
                  </a:lnTo>
                  <a:lnTo>
                    <a:pt x="0" y="2"/>
                  </a:lnTo>
                  <a:lnTo>
                    <a:pt x="0" y="2"/>
                  </a:lnTo>
                  <a:lnTo>
                    <a:pt x="0" y="3"/>
                  </a:lnTo>
                  <a:lnTo>
                    <a:pt x="0" y="3"/>
                  </a:lnTo>
                  <a:lnTo>
                    <a:pt x="0" y="3"/>
                  </a:lnTo>
                  <a:lnTo>
                    <a:pt x="0" y="4"/>
                  </a:lnTo>
                  <a:lnTo>
                    <a:pt x="0" y="4"/>
                  </a:lnTo>
                  <a:lnTo>
                    <a:pt x="0" y="5"/>
                  </a:lnTo>
                  <a:lnTo>
                    <a:pt x="0" y="5"/>
                  </a:lnTo>
                  <a:lnTo>
                    <a:pt x="0" y="5"/>
                  </a:lnTo>
                  <a:lnTo>
                    <a:pt x="0" y="6"/>
                  </a:lnTo>
                  <a:lnTo>
                    <a:pt x="0" y="6"/>
                  </a:lnTo>
                  <a:lnTo>
                    <a:pt x="0" y="6"/>
                  </a:lnTo>
                  <a:lnTo>
                    <a:pt x="0" y="7"/>
                  </a:lnTo>
                  <a:lnTo>
                    <a:pt x="0" y="7"/>
                  </a:lnTo>
                  <a:lnTo>
                    <a:pt x="0" y="8"/>
                  </a:lnTo>
                  <a:lnTo>
                    <a:pt x="0" y="8"/>
                  </a:lnTo>
                  <a:lnTo>
                    <a:pt x="0" y="22"/>
                  </a:lnTo>
                  <a:lnTo>
                    <a:pt x="19" y="21"/>
                  </a:lnTo>
                  <a:lnTo>
                    <a:pt x="19" y="21"/>
                  </a:lnTo>
                  <a:lnTo>
                    <a:pt x="19" y="20"/>
                  </a:lnTo>
                  <a:lnTo>
                    <a:pt x="19" y="19"/>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3"/>
                  </a:lnTo>
                  <a:lnTo>
                    <a:pt x="20" y="3"/>
                  </a:lnTo>
                  <a:lnTo>
                    <a:pt x="20" y="2"/>
                  </a:lnTo>
                  <a:lnTo>
                    <a:pt x="20" y="1"/>
                  </a:lnTo>
                  <a:lnTo>
                    <a:pt x="20" y="1"/>
                  </a:lnTo>
                  <a:lnTo>
                    <a:pt x="20" y="0"/>
                  </a:lnTo>
                  <a:lnTo>
                    <a:pt x="19" y="0"/>
                  </a:lnTo>
                  <a:lnTo>
                    <a:pt x="1"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72" name="Freeform 1138"/>
            <p:cNvSpPr>
              <a:spLocks/>
            </p:cNvSpPr>
            <p:nvPr/>
          </p:nvSpPr>
          <p:spPr bwMode="auto">
            <a:xfrm>
              <a:off x="1459" y="3297"/>
              <a:ext cx="20" cy="22"/>
            </a:xfrm>
            <a:custGeom>
              <a:avLst/>
              <a:gdLst>
                <a:gd name="T0" fmla="*/ 1 w 20"/>
                <a:gd name="T1" fmla="*/ 1 h 22"/>
                <a:gd name="T2" fmla="*/ 0 w 20"/>
                <a:gd name="T3" fmla="*/ 1 h 22"/>
                <a:gd name="T4" fmla="*/ 0 w 20"/>
                <a:gd name="T5" fmla="*/ 2 h 22"/>
                <a:gd name="T6" fmla="*/ 0 w 20"/>
                <a:gd name="T7" fmla="*/ 2 h 22"/>
                <a:gd name="T8" fmla="*/ 0 w 20"/>
                <a:gd name="T9" fmla="*/ 2 h 22"/>
                <a:gd name="T10" fmla="*/ 0 w 20"/>
                <a:gd name="T11" fmla="*/ 3 h 22"/>
                <a:gd name="T12" fmla="*/ 0 w 20"/>
                <a:gd name="T13" fmla="*/ 3 h 22"/>
                <a:gd name="T14" fmla="*/ 0 w 20"/>
                <a:gd name="T15" fmla="*/ 3 h 22"/>
                <a:gd name="T16" fmla="*/ 0 w 20"/>
                <a:gd name="T17" fmla="*/ 4 h 22"/>
                <a:gd name="T18" fmla="*/ 0 w 20"/>
                <a:gd name="T19" fmla="*/ 4 h 22"/>
                <a:gd name="T20" fmla="*/ 0 w 20"/>
                <a:gd name="T21" fmla="*/ 5 h 22"/>
                <a:gd name="T22" fmla="*/ 0 w 20"/>
                <a:gd name="T23" fmla="*/ 5 h 22"/>
                <a:gd name="T24" fmla="*/ 0 w 20"/>
                <a:gd name="T25" fmla="*/ 5 h 22"/>
                <a:gd name="T26" fmla="*/ 0 w 20"/>
                <a:gd name="T27" fmla="*/ 6 h 22"/>
                <a:gd name="T28" fmla="*/ 0 w 20"/>
                <a:gd name="T29" fmla="*/ 6 h 22"/>
                <a:gd name="T30" fmla="*/ 0 w 20"/>
                <a:gd name="T31" fmla="*/ 6 h 22"/>
                <a:gd name="T32" fmla="*/ 0 w 20"/>
                <a:gd name="T33" fmla="*/ 7 h 22"/>
                <a:gd name="T34" fmla="*/ 0 w 20"/>
                <a:gd name="T35" fmla="*/ 7 h 22"/>
                <a:gd name="T36" fmla="*/ 0 w 20"/>
                <a:gd name="T37" fmla="*/ 8 h 22"/>
                <a:gd name="T38" fmla="*/ 0 w 20"/>
                <a:gd name="T39" fmla="*/ 8 h 22"/>
                <a:gd name="T40" fmla="*/ 0 w 20"/>
                <a:gd name="T41" fmla="*/ 22 h 22"/>
                <a:gd name="T42" fmla="*/ 19 w 20"/>
                <a:gd name="T43" fmla="*/ 21 h 22"/>
                <a:gd name="T44" fmla="*/ 19 w 20"/>
                <a:gd name="T45" fmla="*/ 21 h 22"/>
                <a:gd name="T46" fmla="*/ 19 w 20"/>
                <a:gd name="T47" fmla="*/ 20 h 22"/>
                <a:gd name="T48" fmla="*/ 19 w 20"/>
                <a:gd name="T49" fmla="*/ 19 h 22"/>
                <a:gd name="T50" fmla="*/ 20 w 20"/>
                <a:gd name="T51" fmla="*/ 19 h 22"/>
                <a:gd name="T52" fmla="*/ 20 w 20"/>
                <a:gd name="T53" fmla="*/ 18 h 22"/>
                <a:gd name="T54" fmla="*/ 20 w 20"/>
                <a:gd name="T55" fmla="*/ 17 h 22"/>
                <a:gd name="T56" fmla="*/ 20 w 20"/>
                <a:gd name="T57" fmla="*/ 17 h 22"/>
                <a:gd name="T58" fmla="*/ 20 w 20"/>
                <a:gd name="T59" fmla="*/ 16 h 22"/>
                <a:gd name="T60" fmla="*/ 20 w 20"/>
                <a:gd name="T61" fmla="*/ 15 h 22"/>
                <a:gd name="T62" fmla="*/ 20 w 20"/>
                <a:gd name="T63" fmla="*/ 15 h 22"/>
                <a:gd name="T64" fmla="*/ 20 w 20"/>
                <a:gd name="T65" fmla="*/ 14 h 22"/>
                <a:gd name="T66" fmla="*/ 20 w 20"/>
                <a:gd name="T67" fmla="*/ 13 h 22"/>
                <a:gd name="T68" fmla="*/ 20 w 20"/>
                <a:gd name="T69" fmla="*/ 12 h 22"/>
                <a:gd name="T70" fmla="*/ 20 w 20"/>
                <a:gd name="T71" fmla="*/ 12 h 22"/>
                <a:gd name="T72" fmla="*/ 20 w 20"/>
                <a:gd name="T73" fmla="*/ 11 h 22"/>
                <a:gd name="T74" fmla="*/ 20 w 20"/>
                <a:gd name="T75" fmla="*/ 10 h 22"/>
                <a:gd name="T76" fmla="*/ 20 w 20"/>
                <a:gd name="T77" fmla="*/ 10 h 22"/>
                <a:gd name="T78" fmla="*/ 20 w 20"/>
                <a:gd name="T79" fmla="*/ 9 h 22"/>
                <a:gd name="T80" fmla="*/ 20 w 20"/>
                <a:gd name="T81" fmla="*/ 8 h 22"/>
                <a:gd name="T82" fmla="*/ 20 w 20"/>
                <a:gd name="T83" fmla="*/ 8 h 22"/>
                <a:gd name="T84" fmla="*/ 20 w 20"/>
                <a:gd name="T85" fmla="*/ 7 h 22"/>
                <a:gd name="T86" fmla="*/ 20 w 20"/>
                <a:gd name="T87" fmla="*/ 6 h 22"/>
                <a:gd name="T88" fmla="*/ 20 w 20"/>
                <a:gd name="T89" fmla="*/ 6 h 22"/>
                <a:gd name="T90" fmla="*/ 20 w 20"/>
                <a:gd name="T91" fmla="*/ 5 h 22"/>
                <a:gd name="T92" fmla="*/ 20 w 20"/>
                <a:gd name="T93" fmla="*/ 4 h 22"/>
                <a:gd name="T94" fmla="*/ 20 w 20"/>
                <a:gd name="T95" fmla="*/ 3 h 22"/>
                <a:gd name="T96" fmla="*/ 20 w 20"/>
                <a:gd name="T97" fmla="*/ 3 h 22"/>
                <a:gd name="T98" fmla="*/ 20 w 20"/>
                <a:gd name="T99" fmla="*/ 2 h 22"/>
                <a:gd name="T100" fmla="*/ 20 w 20"/>
                <a:gd name="T101" fmla="*/ 1 h 22"/>
                <a:gd name="T102" fmla="*/ 20 w 20"/>
                <a:gd name="T103" fmla="*/ 1 h 22"/>
                <a:gd name="T104" fmla="*/ 20 w 20"/>
                <a:gd name="T105" fmla="*/ 0 h 22"/>
                <a:gd name="T106" fmla="*/ 19 w 20"/>
                <a:gd name="T107" fmla="*/ 0 h 22"/>
                <a:gd name="T108" fmla="*/ 1 w 20"/>
                <a:gd name="T109"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 h="22">
                  <a:moveTo>
                    <a:pt x="1" y="1"/>
                  </a:moveTo>
                  <a:lnTo>
                    <a:pt x="0" y="1"/>
                  </a:lnTo>
                  <a:lnTo>
                    <a:pt x="0" y="2"/>
                  </a:lnTo>
                  <a:lnTo>
                    <a:pt x="0" y="2"/>
                  </a:lnTo>
                  <a:lnTo>
                    <a:pt x="0" y="2"/>
                  </a:lnTo>
                  <a:lnTo>
                    <a:pt x="0" y="3"/>
                  </a:lnTo>
                  <a:lnTo>
                    <a:pt x="0" y="3"/>
                  </a:lnTo>
                  <a:lnTo>
                    <a:pt x="0" y="3"/>
                  </a:lnTo>
                  <a:lnTo>
                    <a:pt x="0" y="4"/>
                  </a:lnTo>
                  <a:lnTo>
                    <a:pt x="0" y="4"/>
                  </a:lnTo>
                  <a:lnTo>
                    <a:pt x="0" y="5"/>
                  </a:lnTo>
                  <a:lnTo>
                    <a:pt x="0" y="5"/>
                  </a:lnTo>
                  <a:lnTo>
                    <a:pt x="0" y="5"/>
                  </a:lnTo>
                  <a:lnTo>
                    <a:pt x="0" y="6"/>
                  </a:lnTo>
                  <a:lnTo>
                    <a:pt x="0" y="6"/>
                  </a:lnTo>
                  <a:lnTo>
                    <a:pt x="0" y="6"/>
                  </a:lnTo>
                  <a:lnTo>
                    <a:pt x="0" y="7"/>
                  </a:lnTo>
                  <a:lnTo>
                    <a:pt x="0" y="7"/>
                  </a:lnTo>
                  <a:lnTo>
                    <a:pt x="0" y="8"/>
                  </a:lnTo>
                  <a:lnTo>
                    <a:pt x="0" y="8"/>
                  </a:lnTo>
                  <a:lnTo>
                    <a:pt x="0" y="22"/>
                  </a:lnTo>
                  <a:lnTo>
                    <a:pt x="19" y="21"/>
                  </a:lnTo>
                  <a:lnTo>
                    <a:pt x="19" y="21"/>
                  </a:lnTo>
                  <a:lnTo>
                    <a:pt x="19" y="20"/>
                  </a:lnTo>
                  <a:lnTo>
                    <a:pt x="19" y="19"/>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3"/>
                  </a:lnTo>
                  <a:lnTo>
                    <a:pt x="20" y="3"/>
                  </a:lnTo>
                  <a:lnTo>
                    <a:pt x="20" y="2"/>
                  </a:lnTo>
                  <a:lnTo>
                    <a:pt x="20" y="1"/>
                  </a:lnTo>
                  <a:lnTo>
                    <a:pt x="20" y="1"/>
                  </a:lnTo>
                  <a:lnTo>
                    <a:pt x="20" y="0"/>
                  </a:lnTo>
                  <a:lnTo>
                    <a:pt x="19" y="0"/>
                  </a:lnTo>
                  <a:lnTo>
                    <a:pt x="1"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73" name="Freeform 1139"/>
            <p:cNvSpPr>
              <a:spLocks/>
            </p:cNvSpPr>
            <p:nvPr/>
          </p:nvSpPr>
          <p:spPr bwMode="auto">
            <a:xfrm>
              <a:off x="1405" y="3316"/>
              <a:ext cx="38" cy="118"/>
            </a:xfrm>
            <a:custGeom>
              <a:avLst/>
              <a:gdLst>
                <a:gd name="T0" fmla="*/ 36 w 38"/>
                <a:gd name="T1" fmla="*/ 118 h 118"/>
                <a:gd name="T2" fmla="*/ 38 w 38"/>
                <a:gd name="T3" fmla="*/ 34 h 118"/>
                <a:gd name="T4" fmla="*/ 1 w 38"/>
                <a:gd name="T5" fmla="*/ 0 h 118"/>
                <a:gd name="T6" fmla="*/ 0 w 38"/>
                <a:gd name="T7" fmla="*/ 82 h 118"/>
                <a:gd name="T8" fmla="*/ 36 w 38"/>
                <a:gd name="T9" fmla="*/ 118 h 118"/>
              </a:gdLst>
              <a:ahLst/>
              <a:cxnLst>
                <a:cxn ang="0">
                  <a:pos x="T0" y="T1"/>
                </a:cxn>
                <a:cxn ang="0">
                  <a:pos x="T2" y="T3"/>
                </a:cxn>
                <a:cxn ang="0">
                  <a:pos x="T4" y="T5"/>
                </a:cxn>
                <a:cxn ang="0">
                  <a:pos x="T6" y="T7"/>
                </a:cxn>
                <a:cxn ang="0">
                  <a:pos x="T8" y="T9"/>
                </a:cxn>
              </a:cxnLst>
              <a:rect l="0" t="0" r="r" b="b"/>
              <a:pathLst>
                <a:path w="38" h="118">
                  <a:moveTo>
                    <a:pt x="36" y="118"/>
                  </a:moveTo>
                  <a:lnTo>
                    <a:pt x="38" y="34"/>
                  </a:lnTo>
                  <a:lnTo>
                    <a:pt x="1" y="0"/>
                  </a:lnTo>
                  <a:lnTo>
                    <a:pt x="0" y="82"/>
                  </a:lnTo>
                  <a:lnTo>
                    <a:pt x="36" y="118"/>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74" name="Freeform 1140"/>
            <p:cNvSpPr>
              <a:spLocks/>
            </p:cNvSpPr>
            <p:nvPr/>
          </p:nvSpPr>
          <p:spPr bwMode="auto">
            <a:xfrm>
              <a:off x="1405" y="3316"/>
              <a:ext cx="38" cy="118"/>
            </a:xfrm>
            <a:custGeom>
              <a:avLst/>
              <a:gdLst>
                <a:gd name="T0" fmla="*/ 36 w 38"/>
                <a:gd name="T1" fmla="*/ 118 h 118"/>
                <a:gd name="T2" fmla="*/ 38 w 38"/>
                <a:gd name="T3" fmla="*/ 34 h 118"/>
                <a:gd name="T4" fmla="*/ 1 w 38"/>
                <a:gd name="T5" fmla="*/ 0 h 118"/>
                <a:gd name="T6" fmla="*/ 0 w 38"/>
                <a:gd name="T7" fmla="*/ 82 h 118"/>
                <a:gd name="T8" fmla="*/ 36 w 38"/>
                <a:gd name="T9" fmla="*/ 118 h 118"/>
              </a:gdLst>
              <a:ahLst/>
              <a:cxnLst>
                <a:cxn ang="0">
                  <a:pos x="T0" y="T1"/>
                </a:cxn>
                <a:cxn ang="0">
                  <a:pos x="T2" y="T3"/>
                </a:cxn>
                <a:cxn ang="0">
                  <a:pos x="T4" y="T5"/>
                </a:cxn>
                <a:cxn ang="0">
                  <a:pos x="T6" y="T7"/>
                </a:cxn>
                <a:cxn ang="0">
                  <a:pos x="T8" y="T9"/>
                </a:cxn>
              </a:cxnLst>
              <a:rect l="0" t="0" r="r" b="b"/>
              <a:pathLst>
                <a:path w="38" h="118">
                  <a:moveTo>
                    <a:pt x="36" y="118"/>
                  </a:moveTo>
                  <a:lnTo>
                    <a:pt x="38" y="34"/>
                  </a:lnTo>
                  <a:lnTo>
                    <a:pt x="1" y="0"/>
                  </a:lnTo>
                  <a:lnTo>
                    <a:pt x="0" y="82"/>
                  </a:lnTo>
                  <a:lnTo>
                    <a:pt x="36" y="118"/>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75" name="Freeform 1141"/>
            <p:cNvSpPr>
              <a:spLocks/>
            </p:cNvSpPr>
            <p:nvPr/>
          </p:nvSpPr>
          <p:spPr bwMode="auto">
            <a:xfrm>
              <a:off x="1390" y="3317"/>
              <a:ext cx="3" cy="66"/>
            </a:xfrm>
            <a:custGeom>
              <a:avLst/>
              <a:gdLst>
                <a:gd name="T0" fmla="*/ 0 w 3"/>
                <a:gd name="T1" fmla="*/ 65 h 66"/>
                <a:gd name="T2" fmla="*/ 0 w 3"/>
                <a:gd name="T3" fmla="*/ 66 h 66"/>
                <a:gd name="T4" fmla="*/ 0 w 3"/>
                <a:gd name="T5" fmla="*/ 66 h 66"/>
                <a:gd name="T6" fmla="*/ 0 w 3"/>
                <a:gd name="T7" fmla="*/ 66 h 66"/>
                <a:gd name="T8" fmla="*/ 1 w 3"/>
                <a:gd name="T9" fmla="*/ 66 h 66"/>
                <a:gd name="T10" fmla="*/ 1 w 3"/>
                <a:gd name="T11" fmla="*/ 66 h 66"/>
                <a:gd name="T12" fmla="*/ 2 w 3"/>
                <a:gd name="T13" fmla="*/ 66 h 66"/>
                <a:gd name="T14" fmla="*/ 3 w 3"/>
                <a:gd name="T15" fmla="*/ 3 h 66"/>
                <a:gd name="T16" fmla="*/ 3 w 3"/>
                <a:gd name="T17" fmla="*/ 3 h 66"/>
                <a:gd name="T18" fmla="*/ 3 w 3"/>
                <a:gd name="T19" fmla="*/ 2 h 66"/>
                <a:gd name="T20" fmla="*/ 3 w 3"/>
                <a:gd name="T21" fmla="*/ 2 h 66"/>
                <a:gd name="T22" fmla="*/ 3 w 3"/>
                <a:gd name="T23" fmla="*/ 1 h 66"/>
                <a:gd name="T24" fmla="*/ 3 w 3"/>
                <a:gd name="T25" fmla="*/ 1 h 66"/>
                <a:gd name="T26" fmla="*/ 3 w 3"/>
                <a:gd name="T27" fmla="*/ 1 h 66"/>
                <a:gd name="T28" fmla="*/ 3 w 3"/>
                <a:gd name="T29" fmla="*/ 1 h 66"/>
                <a:gd name="T30" fmla="*/ 3 w 3"/>
                <a:gd name="T31" fmla="*/ 0 h 66"/>
                <a:gd name="T32" fmla="*/ 2 w 3"/>
                <a:gd name="T33" fmla="*/ 0 h 66"/>
                <a:gd name="T34" fmla="*/ 2 w 3"/>
                <a:gd name="T35" fmla="*/ 0 h 66"/>
                <a:gd name="T36" fmla="*/ 2 w 3"/>
                <a:gd name="T37" fmla="*/ 0 h 66"/>
                <a:gd name="T38" fmla="*/ 2 w 3"/>
                <a:gd name="T39" fmla="*/ 0 h 66"/>
                <a:gd name="T40" fmla="*/ 1 w 3"/>
                <a:gd name="T41" fmla="*/ 0 h 66"/>
                <a:gd name="T42" fmla="*/ 0 w 3"/>
                <a:gd name="T43" fmla="*/ 6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66">
                  <a:moveTo>
                    <a:pt x="0" y="65"/>
                  </a:moveTo>
                  <a:lnTo>
                    <a:pt x="0" y="66"/>
                  </a:lnTo>
                  <a:lnTo>
                    <a:pt x="0" y="66"/>
                  </a:lnTo>
                  <a:lnTo>
                    <a:pt x="0" y="66"/>
                  </a:lnTo>
                  <a:lnTo>
                    <a:pt x="1" y="66"/>
                  </a:lnTo>
                  <a:lnTo>
                    <a:pt x="1" y="66"/>
                  </a:lnTo>
                  <a:lnTo>
                    <a:pt x="2" y="66"/>
                  </a:lnTo>
                  <a:lnTo>
                    <a:pt x="3" y="3"/>
                  </a:lnTo>
                  <a:lnTo>
                    <a:pt x="3" y="3"/>
                  </a:lnTo>
                  <a:lnTo>
                    <a:pt x="3" y="2"/>
                  </a:lnTo>
                  <a:lnTo>
                    <a:pt x="3" y="2"/>
                  </a:lnTo>
                  <a:lnTo>
                    <a:pt x="3" y="1"/>
                  </a:lnTo>
                  <a:lnTo>
                    <a:pt x="3" y="1"/>
                  </a:lnTo>
                  <a:lnTo>
                    <a:pt x="3" y="1"/>
                  </a:lnTo>
                  <a:lnTo>
                    <a:pt x="3" y="1"/>
                  </a:lnTo>
                  <a:lnTo>
                    <a:pt x="3" y="0"/>
                  </a:lnTo>
                  <a:lnTo>
                    <a:pt x="2" y="0"/>
                  </a:lnTo>
                  <a:lnTo>
                    <a:pt x="2" y="0"/>
                  </a:lnTo>
                  <a:lnTo>
                    <a:pt x="2" y="0"/>
                  </a:lnTo>
                  <a:lnTo>
                    <a:pt x="2" y="0"/>
                  </a:lnTo>
                  <a:lnTo>
                    <a:pt x="1" y="0"/>
                  </a:lnTo>
                  <a:lnTo>
                    <a:pt x="0" y="65"/>
                  </a:lnTo>
                  <a:close/>
                </a:path>
              </a:pathLst>
            </a:custGeom>
            <a:solidFill>
              <a:srgbClr val="7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76" name="Freeform 1142"/>
            <p:cNvSpPr>
              <a:spLocks/>
            </p:cNvSpPr>
            <p:nvPr/>
          </p:nvSpPr>
          <p:spPr bwMode="auto">
            <a:xfrm>
              <a:off x="1390" y="3317"/>
              <a:ext cx="3" cy="66"/>
            </a:xfrm>
            <a:custGeom>
              <a:avLst/>
              <a:gdLst>
                <a:gd name="T0" fmla="*/ 0 w 3"/>
                <a:gd name="T1" fmla="*/ 65 h 66"/>
                <a:gd name="T2" fmla="*/ 0 w 3"/>
                <a:gd name="T3" fmla="*/ 66 h 66"/>
                <a:gd name="T4" fmla="*/ 0 w 3"/>
                <a:gd name="T5" fmla="*/ 66 h 66"/>
                <a:gd name="T6" fmla="*/ 0 w 3"/>
                <a:gd name="T7" fmla="*/ 66 h 66"/>
                <a:gd name="T8" fmla="*/ 1 w 3"/>
                <a:gd name="T9" fmla="*/ 66 h 66"/>
                <a:gd name="T10" fmla="*/ 1 w 3"/>
                <a:gd name="T11" fmla="*/ 66 h 66"/>
                <a:gd name="T12" fmla="*/ 2 w 3"/>
                <a:gd name="T13" fmla="*/ 66 h 66"/>
                <a:gd name="T14" fmla="*/ 3 w 3"/>
                <a:gd name="T15" fmla="*/ 3 h 66"/>
                <a:gd name="T16" fmla="*/ 3 w 3"/>
                <a:gd name="T17" fmla="*/ 3 h 66"/>
                <a:gd name="T18" fmla="*/ 3 w 3"/>
                <a:gd name="T19" fmla="*/ 2 h 66"/>
                <a:gd name="T20" fmla="*/ 3 w 3"/>
                <a:gd name="T21" fmla="*/ 2 h 66"/>
                <a:gd name="T22" fmla="*/ 3 w 3"/>
                <a:gd name="T23" fmla="*/ 1 h 66"/>
                <a:gd name="T24" fmla="*/ 3 w 3"/>
                <a:gd name="T25" fmla="*/ 1 h 66"/>
                <a:gd name="T26" fmla="*/ 3 w 3"/>
                <a:gd name="T27" fmla="*/ 1 h 66"/>
                <a:gd name="T28" fmla="*/ 3 w 3"/>
                <a:gd name="T29" fmla="*/ 1 h 66"/>
                <a:gd name="T30" fmla="*/ 3 w 3"/>
                <a:gd name="T31" fmla="*/ 0 h 66"/>
                <a:gd name="T32" fmla="*/ 2 w 3"/>
                <a:gd name="T33" fmla="*/ 0 h 66"/>
                <a:gd name="T34" fmla="*/ 2 w 3"/>
                <a:gd name="T35" fmla="*/ 0 h 66"/>
                <a:gd name="T36" fmla="*/ 2 w 3"/>
                <a:gd name="T37" fmla="*/ 0 h 66"/>
                <a:gd name="T38" fmla="*/ 2 w 3"/>
                <a:gd name="T39" fmla="*/ 0 h 66"/>
                <a:gd name="T40" fmla="*/ 1 w 3"/>
                <a:gd name="T41" fmla="*/ 0 h 66"/>
                <a:gd name="T42" fmla="*/ 0 w 3"/>
                <a:gd name="T43" fmla="*/ 6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66">
                  <a:moveTo>
                    <a:pt x="0" y="65"/>
                  </a:moveTo>
                  <a:lnTo>
                    <a:pt x="0" y="66"/>
                  </a:lnTo>
                  <a:lnTo>
                    <a:pt x="0" y="66"/>
                  </a:lnTo>
                  <a:lnTo>
                    <a:pt x="0" y="66"/>
                  </a:lnTo>
                  <a:lnTo>
                    <a:pt x="1" y="66"/>
                  </a:lnTo>
                  <a:lnTo>
                    <a:pt x="1" y="66"/>
                  </a:lnTo>
                  <a:lnTo>
                    <a:pt x="2" y="66"/>
                  </a:lnTo>
                  <a:lnTo>
                    <a:pt x="3" y="3"/>
                  </a:lnTo>
                  <a:lnTo>
                    <a:pt x="3" y="3"/>
                  </a:lnTo>
                  <a:lnTo>
                    <a:pt x="3" y="2"/>
                  </a:lnTo>
                  <a:lnTo>
                    <a:pt x="3" y="2"/>
                  </a:lnTo>
                  <a:lnTo>
                    <a:pt x="3" y="1"/>
                  </a:lnTo>
                  <a:lnTo>
                    <a:pt x="3" y="1"/>
                  </a:lnTo>
                  <a:lnTo>
                    <a:pt x="3" y="1"/>
                  </a:lnTo>
                  <a:lnTo>
                    <a:pt x="3" y="1"/>
                  </a:lnTo>
                  <a:lnTo>
                    <a:pt x="3" y="0"/>
                  </a:lnTo>
                  <a:lnTo>
                    <a:pt x="2" y="0"/>
                  </a:lnTo>
                  <a:lnTo>
                    <a:pt x="2" y="0"/>
                  </a:lnTo>
                  <a:lnTo>
                    <a:pt x="2" y="0"/>
                  </a:lnTo>
                  <a:lnTo>
                    <a:pt x="2" y="0"/>
                  </a:lnTo>
                  <a:lnTo>
                    <a:pt x="1" y="0"/>
                  </a:lnTo>
                  <a:lnTo>
                    <a:pt x="0" y="65"/>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77" name="Freeform 1143"/>
            <p:cNvSpPr>
              <a:spLocks/>
            </p:cNvSpPr>
            <p:nvPr/>
          </p:nvSpPr>
          <p:spPr bwMode="auto">
            <a:xfrm>
              <a:off x="1395" y="3324"/>
              <a:ext cx="7" cy="50"/>
            </a:xfrm>
            <a:custGeom>
              <a:avLst/>
              <a:gdLst>
                <a:gd name="T0" fmla="*/ 1 w 7"/>
                <a:gd name="T1" fmla="*/ 50 h 50"/>
                <a:gd name="T2" fmla="*/ 1 w 7"/>
                <a:gd name="T3" fmla="*/ 50 h 50"/>
                <a:gd name="T4" fmla="*/ 2 w 7"/>
                <a:gd name="T5" fmla="*/ 50 h 50"/>
                <a:gd name="T6" fmla="*/ 2 w 7"/>
                <a:gd name="T7" fmla="*/ 50 h 50"/>
                <a:gd name="T8" fmla="*/ 3 w 7"/>
                <a:gd name="T9" fmla="*/ 50 h 50"/>
                <a:gd name="T10" fmla="*/ 4 w 7"/>
                <a:gd name="T11" fmla="*/ 50 h 50"/>
                <a:gd name="T12" fmla="*/ 5 w 7"/>
                <a:gd name="T13" fmla="*/ 50 h 50"/>
                <a:gd name="T14" fmla="*/ 5 w 7"/>
                <a:gd name="T15" fmla="*/ 50 h 50"/>
                <a:gd name="T16" fmla="*/ 6 w 7"/>
                <a:gd name="T17" fmla="*/ 50 h 50"/>
                <a:gd name="T18" fmla="*/ 6 w 7"/>
                <a:gd name="T19" fmla="*/ 47 h 50"/>
                <a:gd name="T20" fmla="*/ 7 w 7"/>
                <a:gd name="T21" fmla="*/ 44 h 50"/>
                <a:gd name="T22" fmla="*/ 7 w 7"/>
                <a:gd name="T23" fmla="*/ 41 h 50"/>
                <a:gd name="T24" fmla="*/ 7 w 7"/>
                <a:gd name="T25" fmla="*/ 39 h 50"/>
                <a:gd name="T26" fmla="*/ 7 w 7"/>
                <a:gd name="T27" fmla="*/ 36 h 50"/>
                <a:gd name="T28" fmla="*/ 7 w 7"/>
                <a:gd name="T29" fmla="*/ 33 h 50"/>
                <a:gd name="T30" fmla="*/ 7 w 7"/>
                <a:gd name="T31" fmla="*/ 30 h 50"/>
                <a:gd name="T32" fmla="*/ 7 w 7"/>
                <a:gd name="T33" fmla="*/ 28 h 50"/>
                <a:gd name="T34" fmla="*/ 7 w 7"/>
                <a:gd name="T35" fmla="*/ 26 h 50"/>
                <a:gd name="T36" fmla="*/ 7 w 7"/>
                <a:gd name="T37" fmla="*/ 23 h 50"/>
                <a:gd name="T38" fmla="*/ 7 w 7"/>
                <a:gd name="T39" fmla="*/ 20 h 50"/>
                <a:gd name="T40" fmla="*/ 7 w 7"/>
                <a:gd name="T41" fmla="*/ 18 h 50"/>
                <a:gd name="T42" fmla="*/ 7 w 7"/>
                <a:gd name="T43" fmla="*/ 15 h 50"/>
                <a:gd name="T44" fmla="*/ 7 w 7"/>
                <a:gd name="T45" fmla="*/ 12 h 50"/>
                <a:gd name="T46" fmla="*/ 7 w 7"/>
                <a:gd name="T47" fmla="*/ 9 h 50"/>
                <a:gd name="T48" fmla="*/ 7 w 7"/>
                <a:gd name="T49" fmla="*/ 6 h 50"/>
                <a:gd name="T50" fmla="*/ 7 w 7"/>
                <a:gd name="T51" fmla="*/ 5 h 50"/>
                <a:gd name="T52" fmla="*/ 7 w 7"/>
                <a:gd name="T53" fmla="*/ 5 h 50"/>
                <a:gd name="T54" fmla="*/ 6 w 7"/>
                <a:gd name="T55" fmla="*/ 4 h 50"/>
                <a:gd name="T56" fmla="*/ 6 w 7"/>
                <a:gd name="T57" fmla="*/ 3 h 50"/>
                <a:gd name="T58" fmla="*/ 5 w 7"/>
                <a:gd name="T59" fmla="*/ 2 h 50"/>
                <a:gd name="T60" fmla="*/ 5 w 7"/>
                <a:gd name="T61" fmla="*/ 2 h 50"/>
                <a:gd name="T62" fmla="*/ 4 w 7"/>
                <a:gd name="T63" fmla="*/ 2 h 50"/>
                <a:gd name="T64" fmla="*/ 3 w 7"/>
                <a:gd name="T65" fmla="*/ 2 h 50"/>
                <a:gd name="T66" fmla="*/ 3 w 7"/>
                <a:gd name="T67" fmla="*/ 1 h 50"/>
                <a:gd name="T68" fmla="*/ 3 w 7"/>
                <a:gd name="T69" fmla="*/ 1 h 50"/>
                <a:gd name="T70" fmla="*/ 2 w 7"/>
                <a:gd name="T71" fmla="*/ 0 h 50"/>
                <a:gd name="T72" fmla="*/ 0 w 7"/>
                <a:gd name="T7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50">
                  <a:moveTo>
                    <a:pt x="0" y="50"/>
                  </a:moveTo>
                  <a:lnTo>
                    <a:pt x="1" y="50"/>
                  </a:lnTo>
                  <a:lnTo>
                    <a:pt x="1" y="50"/>
                  </a:lnTo>
                  <a:lnTo>
                    <a:pt x="1" y="50"/>
                  </a:lnTo>
                  <a:lnTo>
                    <a:pt x="2" y="50"/>
                  </a:lnTo>
                  <a:lnTo>
                    <a:pt x="2" y="50"/>
                  </a:lnTo>
                  <a:lnTo>
                    <a:pt x="2" y="50"/>
                  </a:lnTo>
                  <a:lnTo>
                    <a:pt x="2" y="50"/>
                  </a:lnTo>
                  <a:lnTo>
                    <a:pt x="3" y="50"/>
                  </a:lnTo>
                  <a:lnTo>
                    <a:pt x="3" y="50"/>
                  </a:lnTo>
                  <a:lnTo>
                    <a:pt x="3" y="50"/>
                  </a:lnTo>
                  <a:lnTo>
                    <a:pt x="4" y="50"/>
                  </a:lnTo>
                  <a:lnTo>
                    <a:pt x="4" y="50"/>
                  </a:lnTo>
                  <a:lnTo>
                    <a:pt x="5" y="50"/>
                  </a:lnTo>
                  <a:lnTo>
                    <a:pt x="5" y="50"/>
                  </a:lnTo>
                  <a:lnTo>
                    <a:pt x="5" y="50"/>
                  </a:lnTo>
                  <a:lnTo>
                    <a:pt x="6" y="50"/>
                  </a:lnTo>
                  <a:lnTo>
                    <a:pt x="6" y="50"/>
                  </a:lnTo>
                  <a:lnTo>
                    <a:pt x="6" y="48"/>
                  </a:lnTo>
                  <a:lnTo>
                    <a:pt x="6" y="47"/>
                  </a:lnTo>
                  <a:lnTo>
                    <a:pt x="6" y="45"/>
                  </a:lnTo>
                  <a:lnTo>
                    <a:pt x="7" y="44"/>
                  </a:lnTo>
                  <a:lnTo>
                    <a:pt x="7" y="43"/>
                  </a:lnTo>
                  <a:lnTo>
                    <a:pt x="7" y="41"/>
                  </a:lnTo>
                  <a:lnTo>
                    <a:pt x="7" y="40"/>
                  </a:lnTo>
                  <a:lnTo>
                    <a:pt x="7" y="39"/>
                  </a:lnTo>
                  <a:lnTo>
                    <a:pt x="7" y="37"/>
                  </a:lnTo>
                  <a:lnTo>
                    <a:pt x="7" y="36"/>
                  </a:lnTo>
                  <a:lnTo>
                    <a:pt x="7" y="35"/>
                  </a:lnTo>
                  <a:lnTo>
                    <a:pt x="7" y="33"/>
                  </a:lnTo>
                  <a:lnTo>
                    <a:pt x="7" y="32"/>
                  </a:lnTo>
                  <a:lnTo>
                    <a:pt x="7" y="30"/>
                  </a:lnTo>
                  <a:lnTo>
                    <a:pt x="7" y="29"/>
                  </a:lnTo>
                  <a:lnTo>
                    <a:pt x="7" y="28"/>
                  </a:lnTo>
                  <a:lnTo>
                    <a:pt x="7" y="27"/>
                  </a:lnTo>
                  <a:lnTo>
                    <a:pt x="7" y="26"/>
                  </a:lnTo>
                  <a:lnTo>
                    <a:pt x="7" y="24"/>
                  </a:lnTo>
                  <a:lnTo>
                    <a:pt x="7" y="23"/>
                  </a:lnTo>
                  <a:lnTo>
                    <a:pt x="7" y="22"/>
                  </a:lnTo>
                  <a:lnTo>
                    <a:pt x="7" y="20"/>
                  </a:lnTo>
                  <a:lnTo>
                    <a:pt x="7" y="19"/>
                  </a:lnTo>
                  <a:lnTo>
                    <a:pt x="7" y="18"/>
                  </a:lnTo>
                  <a:lnTo>
                    <a:pt x="7" y="16"/>
                  </a:lnTo>
                  <a:lnTo>
                    <a:pt x="7" y="15"/>
                  </a:lnTo>
                  <a:lnTo>
                    <a:pt x="7" y="13"/>
                  </a:lnTo>
                  <a:lnTo>
                    <a:pt x="7" y="12"/>
                  </a:lnTo>
                  <a:lnTo>
                    <a:pt x="7" y="11"/>
                  </a:lnTo>
                  <a:lnTo>
                    <a:pt x="7" y="9"/>
                  </a:lnTo>
                  <a:lnTo>
                    <a:pt x="7" y="8"/>
                  </a:lnTo>
                  <a:lnTo>
                    <a:pt x="7" y="6"/>
                  </a:lnTo>
                  <a:lnTo>
                    <a:pt x="7" y="6"/>
                  </a:lnTo>
                  <a:lnTo>
                    <a:pt x="7" y="5"/>
                  </a:lnTo>
                  <a:lnTo>
                    <a:pt x="7" y="5"/>
                  </a:lnTo>
                  <a:lnTo>
                    <a:pt x="7" y="5"/>
                  </a:lnTo>
                  <a:lnTo>
                    <a:pt x="7" y="4"/>
                  </a:lnTo>
                  <a:lnTo>
                    <a:pt x="6" y="4"/>
                  </a:lnTo>
                  <a:lnTo>
                    <a:pt x="6" y="4"/>
                  </a:lnTo>
                  <a:lnTo>
                    <a:pt x="6" y="3"/>
                  </a:lnTo>
                  <a:lnTo>
                    <a:pt x="5" y="3"/>
                  </a:lnTo>
                  <a:lnTo>
                    <a:pt x="5" y="2"/>
                  </a:lnTo>
                  <a:lnTo>
                    <a:pt x="5" y="2"/>
                  </a:lnTo>
                  <a:lnTo>
                    <a:pt x="5" y="2"/>
                  </a:lnTo>
                  <a:lnTo>
                    <a:pt x="4" y="2"/>
                  </a:lnTo>
                  <a:lnTo>
                    <a:pt x="4" y="2"/>
                  </a:lnTo>
                  <a:lnTo>
                    <a:pt x="4" y="2"/>
                  </a:lnTo>
                  <a:lnTo>
                    <a:pt x="3" y="2"/>
                  </a:lnTo>
                  <a:lnTo>
                    <a:pt x="3" y="1"/>
                  </a:lnTo>
                  <a:lnTo>
                    <a:pt x="3" y="1"/>
                  </a:lnTo>
                  <a:lnTo>
                    <a:pt x="3" y="1"/>
                  </a:lnTo>
                  <a:lnTo>
                    <a:pt x="3" y="1"/>
                  </a:lnTo>
                  <a:lnTo>
                    <a:pt x="2" y="0"/>
                  </a:lnTo>
                  <a:lnTo>
                    <a:pt x="2" y="0"/>
                  </a:lnTo>
                  <a:lnTo>
                    <a:pt x="2" y="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78" name="Freeform 1144"/>
            <p:cNvSpPr>
              <a:spLocks/>
            </p:cNvSpPr>
            <p:nvPr/>
          </p:nvSpPr>
          <p:spPr bwMode="auto">
            <a:xfrm>
              <a:off x="1395" y="3324"/>
              <a:ext cx="7" cy="50"/>
            </a:xfrm>
            <a:custGeom>
              <a:avLst/>
              <a:gdLst>
                <a:gd name="T0" fmla="*/ 1 w 7"/>
                <a:gd name="T1" fmla="*/ 50 h 50"/>
                <a:gd name="T2" fmla="*/ 1 w 7"/>
                <a:gd name="T3" fmla="*/ 50 h 50"/>
                <a:gd name="T4" fmla="*/ 2 w 7"/>
                <a:gd name="T5" fmla="*/ 50 h 50"/>
                <a:gd name="T6" fmla="*/ 2 w 7"/>
                <a:gd name="T7" fmla="*/ 50 h 50"/>
                <a:gd name="T8" fmla="*/ 3 w 7"/>
                <a:gd name="T9" fmla="*/ 50 h 50"/>
                <a:gd name="T10" fmla="*/ 4 w 7"/>
                <a:gd name="T11" fmla="*/ 50 h 50"/>
                <a:gd name="T12" fmla="*/ 5 w 7"/>
                <a:gd name="T13" fmla="*/ 50 h 50"/>
                <a:gd name="T14" fmla="*/ 5 w 7"/>
                <a:gd name="T15" fmla="*/ 50 h 50"/>
                <a:gd name="T16" fmla="*/ 6 w 7"/>
                <a:gd name="T17" fmla="*/ 50 h 50"/>
                <a:gd name="T18" fmla="*/ 6 w 7"/>
                <a:gd name="T19" fmla="*/ 47 h 50"/>
                <a:gd name="T20" fmla="*/ 7 w 7"/>
                <a:gd name="T21" fmla="*/ 44 h 50"/>
                <a:gd name="T22" fmla="*/ 7 w 7"/>
                <a:gd name="T23" fmla="*/ 41 h 50"/>
                <a:gd name="T24" fmla="*/ 7 w 7"/>
                <a:gd name="T25" fmla="*/ 39 h 50"/>
                <a:gd name="T26" fmla="*/ 7 w 7"/>
                <a:gd name="T27" fmla="*/ 36 h 50"/>
                <a:gd name="T28" fmla="*/ 7 w 7"/>
                <a:gd name="T29" fmla="*/ 33 h 50"/>
                <a:gd name="T30" fmla="*/ 7 w 7"/>
                <a:gd name="T31" fmla="*/ 30 h 50"/>
                <a:gd name="T32" fmla="*/ 7 w 7"/>
                <a:gd name="T33" fmla="*/ 28 h 50"/>
                <a:gd name="T34" fmla="*/ 7 w 7"/>
                <a:gd name="T35" fmla="*/ 26 h 50"/>
                <a:gd name="T36" fmla="*/ 7 w 7"/>
                <a:gd name="T37" fmla="*/ 23 h 50"/>
                <a:gd name="T38" fmla="*/ 7 w 7"/>
                <a:gd name="T39" fmla="*/ 20 h 50"/>
                <a:gd name="T40" fmla="*/ 7 w 7"/>
                <a:gd name="T41" fmla="*/ 18 h 50"/>
                <a:gd name="T42" fmla="*/ 7 w 7"/>
                <a:gd name="T43" fmla="*/ 15 h 50"/>
                <a:gd name="T44" fmla="*/ 7 w 7"/>
                <a:gd name="T45" fmla="*/ 12 h 50"/>
                <a:gd name="T46" fmla="*/ 7 w 7"/>
                <a:gd name="T47" fmla="*/ 9 h 50"/>
                <a:gd name="T48" fmla="*/ 7 w 7"/>
                <a:gd name="T49" fmla="*/ 6 h 50"/>
                <a:gd name="T50" fmla="*/ 7 w 7"/>
                <a:gd name="T51" fmla="*/ 5 h 50"/>
                <a:gd name="T52" fmla="*/ 7 w 7"/>
                <a:gd name="T53" fmla="*/ 5 h 50"/>
                <a:gd name="T54" fmla="*/ 6 w 7"/>
                <a:gd name="T55" fmla="*/ 4 h 50"/>
                <a:gd name="T56" fmla="*/ 6 w 7"/>
                <a:gd name="T57" fmla="*/ 3 h 50"/>
                <a:gd name="T58" fmla="*/ 5 w 7"/>
                <a:gd name="T59" fmla="*/ 2 h 50"/>
                <a:gd name="T60" fmla="*/ 5 w 7"/>
                <a:gd name="T61" fmla="*/ 2 h 50"/>
                <a:gd name="T62" fmla="*/ 4 w 7"/>
                <a:gd name="T63" fmla="*/ 2 h 50"/>
                <a:gd name="T64" fmla="*/ 3 w 7"/>
                <a:gd name="T65" fmla="*/ 2 h 50"/>
                <a:gd name="T66" fmla="*/ 3 w 7"/>
                <a:gd name="T67" fmla="*/ 1 h 50"/>
                <a:gd name="T68" fmla="*/ 3 w 7"/>
                <a:gd name="T69" fmla="*/ 1 h 50"/>
                <a:gd name="T70" fmla="*/ 2 w 7"/>
                <a:gd name="T71" fmla="*/ 0 h 50"/>
                <a:gd name="T72" fmla="*/ 0 w 7"/>
                <a:gd name="T7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50">
                  <a:moveTo>
                    <a:pt x="0" y="50"/>
                  </a:moveTo>
                  <a:lnTo>
                    <a:pt x="1" y="50"/>
                  </a:lnTo>
                  <a:lnTo>
                    <a:pt x="1" y="50"/>
                  </a:lnTo>
                  <a:lnTo>
                    <a:pt x="1" y="50"/>
                  </a:lnTo>
                  <a:lnTo>
                    <a:pt x="2" y="50"/>
                  </a:lnTo>
                  <a:lnTo>
                    <a:pt x="2" y="50"/>
                  </a:lnTo>
                  <a:lnTo>
                    <a:pt x="2" y="50"/>
                  </a:lnTo>
                  <a:lnTo>
                    <a:pt x="2" y="50"/>
                  </a:lnTo>
                  <a:lnTo>
                    <a:pt x="3" y="50"/>
                  </a:lnTo>
                  <a:lnTo>
                    <a:pt x="3" y="50"/>
                  </a:lnTo>
                  <a:lnTo>
                    <a:pt x="3" y="50"/>
                  </a:lnTo>
                  <a:lnTo>
                    <a:pt x="4" y="50"/>
                  </a:lnTo>
                  <a:lnTo>
                    <a:pt x="4" y="50"/>
                  </a:lnTo>
                  <a:lnTo>
                    <a:pt x="5" y="50"/>
                  </a:lnTo>
                  <a:lnTo>
                    <a:pt x="5" y="50"/>
                  </a:lnTo>
                  <a:lnTo>
                    <a:pt x="5" y="50"/>
                  </a:lnTo>
                  <a:lnTo>
                    <a:pt x="6" y="50"/>
                  </a:lnTo>
                  <a:lnTo>
                    <a:pt x="6" y="50"/>
                  </a:lnTo>
                  <a:lnTo>
                    <a:pt x="6" y="48"/>
                  </a:lnTo>
                  <a:lnTo>
                    <a:pt x="6" y="47"/>
                  </a:lnTo>
                  <a:lnTo>
                    <a:pt x="6" y="45"/>
                  </a:lnTo>
                  <a:lnTo>
                    <a:pt x="7" y="44"/>
                  </a:lnTo>
                  <a:lnTo>
                    <a:pt x="7" y="43"/>
                  </a:lnTo>
                  <a:lnTo>
                    <a:pt x="7" y="41"/>
                  </a:lnTo>
                  <a:lnTo>
                    <a:pt x="7" y="40"/>
                  </a:lnTo>
                  <a:lnTo>
                    <a:pt x="7" y="39"/>
                  </a:lnTo>
                  <a:lnTo>
                    <a:pt x="7" y="37"/>
                  </a:lnTo>
                  <a:lnTo>
                    <a:pt x="7" y="36"/>
                  </a:lnTo>
                  <a:lnTo>
                    <a:pt x="7" y="35"/>
                  </a:lnTo>
                  <a:lnTo>
                    <a:pt x="7" y="33"/>
                  </a:lnTo>
                  <a:lnTo>
                    <a:pt x="7" y="32"/>
                  </a:lnTo>
                  <a:lnTo>
                    <a:pt x="7" y="30"/>
                  </a:lnTo>
                  <a:lnTo>
                    <a:pt x="7" y="29"/>
                  </a:lnTo>
                  <a:lnTo>
                    <a:pt x="7" y="28"/>
                  </a:lnTo>
                  <a:lnTo>
                    <a:pt x="7" y="27"/>
                  </a:lnTo>
                  <a:lnTo>
                    <a:pt x="7" y="26"/>
                  </a:lnTo>
                  <a:lnTo>
                    <a:pt x="7" y="24"/>
                  </a:lnTo>
                  <a:lnTo>
                    <a:pt x="7" y="23"/>
                  </a:lnTo>
                  <a:lnTo>
                    <a:pt x="7" y="22"/>
                  </a:lnTo>
                  <a:lnTo>
                    <a:pt x="7" y="20"/>
                  </a:lnTo>
                  <a:lnTo>
                    <a:pt x="7" y="19"/>
                  </a:lnTo>
                  <a:lnTo>
                    <a:pt x="7" y="18"/>
                  </a:lnTo>
                  <a:lnTo>
                    <a:pt x="7" y="16"/>
                  </a:lnTo>
                  <a:lnTo>
                    <a:pt x="7" y="15"/>
                  </a:lnTo>
                  <a:lnTo>
                    <a:pt x="7" y="13"/>
                  </a:lnTo>
                  <a:lnTo>
                    <a:pt x="7" y="12"/>
                  </a:lnTo>
                  <a:lnTo>
                    <a:pt x="7" y="11"/>
                  </a:lnTo>
                  <a:lnTo>
                    <a:pt x="7" y="9"/>
                  </a:lnTo>
                  <a:lnTo>
                    <a:pt x="7" y="8"/>
                  </a:lnTo>
                  <a:lnTo>
                    <a:pt x="7" y="6"/>
                  </a:lnTo>
                  <a:lnTo>
                    <a:pt x="7" y="6"/>
                  </a:lnTo>
                  <a:lnTo>
                    <a:pt x="7" y="5"/>
                  </a:lnTo>
                  <a:lnTo>
                    <a:pt x="7" y="5"/>
                  </a:lnTo>
                  <a:lnTo>
                    <a:pt x="7" y="5"/>
                  </a:lnTo>
                  <a:lnTo>
                    <a:pt x="7" y="4"/>
                  </a:lnTo>
                  <a:lnTo>
                    <a:pt x="6" y="4"/>
                  </a:lnTo>
                  <a:lnTo>
                    <a:pt x="6" y="4"/>
                  </a:lnTo>
                  <a:lnTo>
                    <a:pt x="6" y="3"/>
                  </a:lnTo>
                  <a:lnTo>
                    <a:pt x="5" y="3"/>
                  </a:lnTo>
                  <a:lnTo>
                    <a:pt x="5" y="2"/>
                  </a:lnTo>
                  <a:lnTo>
                    <a:pt x="5" y="2"/>
                  </a:lnTo>
                  <a:lnTo>
                    <a:pt x="5" y="2"/>
                  </a:lnTo>
                  <a:lnTo>
                    <a:pt x="4" y="2"/>
                  </a:lnTo>
                  <a:lnTo>
                    <a:pt x="4" y="2"/>
                  </a:lnTo>
                  <a:lnTo>
                    <a:pt x="4" y="2"/>
                  </a:lnTo>
                  <a:lnTo>
                    <a:pt x="3" y="2"/>
                  </a:lnTo>
                  <a:lnTo>
                    <a:pt x="3" y="1"/>
                  </a:lnTo>
                  <a:lnTo>
                    <a:pt x="3" y="1"/>
                  </a:lnTo>
                  <a:lnTo>
                    <a:pt x="3" y="1"/>
                  </a:lnTo>
                  <a:lnTo>
                    <a:pt x="3" y="1"/>
                  </a:lnTo>
                  <a:lnTo>
                    <a:pt x="2" y="0"/>
                  </a:lnTo>
                  <a:lnTo>
                    <a:pt x="2" y="0"/>
                  </a:lnTo>
                  <a:lnTo>
                    <a:pt x="2" y="0"/>
                  </a:lnTo>
                  <a:lnTo>
                    <a:pt x="0" y="5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79" name="Freeform 1145"/>
            <p:cNvSpPr>
              <a:spLocks/>
            </p:cNvSpPr>
            <p:nvPr/>
          </p:nvSpPr>
          <p:spPr bwMode="auto">
            <a:xfrm>
              <a:off x="1459" y="3320"/>
              <a:ext cx="44" cy="21"/>
            </a:xfrm>
            <a:custGeom>
              <a:avLst/>
              <a:gdLst>
                <a:gd name="T0" fmla="*/ 0 w 44"/>
                <a:gd name="T1" fmla="*/ 21 h 21"/>
                <a:gd name="T2" fmla="*/ 43 w 44"/>
                <a:gd name="T3" fmla="*/ 19 h 21"/>
                <a:gd name="T4" fmla="*/ 43 w 44"/>
                <a:gd name="T5" fmla="*/ 18 h 21"/>
                <a:gd name="T6" fmla="*/ 43 w 44"/>
                <a:gd name="T7" fmla="*/ 17 h 21"/>
                <a:gd name="T8" fmla="*/ 43 w 44"/>
                <a:gd name="T9" fmla="*/ 16 h 21"/>
                <a:gd name="T10" fmla="*/ 43 w 44"/>
                <a:gd name="T11" fmla="*/ 15 h 21"/>
                <a:gd name="T12" fmla="*/ 44 w 44"/>
                <a:gd name="T13" fmla="*/ 13 h 21"/>
                <a:gd name="T14" fmla="*/ 44 w 44"/>
                <a:gd name="T15" fmla="*/ 12 h 21"/>
                <a:gd name="T16" fmla="*/ 44 w 44"/>
                <a:gd name="T17" fmla="*/ 11 h 21"/>
                <a:gd name="T18" fmla="*/ 44 w 44"/>
                <a:gd name="T19" fmla="*/ 9 h 21"/>
                <a:gd name="T20" fmla="*/ 44 w 44"/>
                <a:gd name="T21" fmla="*/ 8 h 21"/>
                <a:gd name="T22" fmla="*/ 44 w 44"/>
                <a:gd name="T23" fmla="*/ 7 h 21"/>
                <a:gd name="T24" fmla="*/ 44 w 44"/>
                <a:gd name="T25" fmla="*/ 6 h 21"/>
                <a:gd name="T26" fmla="*/ 44 w 44"/>
                <a:gd name="T27" fmla="*/ 4 h 21"/>
                <a:gd name="T28" fmla="*/ 44 w 44"/>
                <a:gd name="T29" fmla="*/ 3 h 21"/>
                <a:gd name="T30" fmla="*/ 43 w 44"/>
                <a:gd name="T31" fmla="*/ 2 h 21"/>
                <a:gd name="T32" fmla="*/ 43 w 44"/>
                <a:gd name="T33" fmla="*/ 1 h 21"/>
                <a:gd name="T34" fmla="*/ 42 w 44"/>
                <a:gd name="T35" fmla="*/ 1 h 21"/>
                <a:gd name="T36" fmla="*/ 39 w 44"/>
                <a:gd name="T37" fmla="*/ 1 h 21"/>
                <a:gd name="T38" fmla="*/ 37 w 44"/>
                <a:gd name="T39" fmla="*/ 1 h 21"/>
                <a:gd name="T40" fmla="*/ 34 w 44"/>
                <a:gd name="T41" fmla="*/ 2 h 21"/>
                <a:gd name="T42" fmla="*/ 31 w 44"/>
                <a:gd name="T43" fmla="*/ 2 h 21"/>
                <a:gd name="T44" fmla="*/ 28 w 44"/>
                <a:gd name="T45" fmla="*/ 2 h 21"/>
                <a:gd name="T46" fmla="*/ 26 w 44"/>
                <a:gd name="T47" fmla="*/ 2 h 21"/>
                <a:gd name="T48" fmla="*/ 23 w 44"/>
                <a:gd name="T49" fmla="*/ 2 h 21"/>
                <a:gd name="T50" fmla="*/ 20 w 44"/>
                <a:gd name="T51" fmla="*/ 2 h 21"/>
                <a:gd name="T52" fmla="*/ 17 w 44"/>
                <a:gd name="T53" fmla="*/ 3 h 21"/>
                <a:gd name="T54" fmla="*/ 15 w 44"/>
                <a:gd name="T55" fmla="*/ 3 h 21"/>
                <a:gd name="T56" fmla="*/ 12 w 44"/>
                <a:gd name="T57" fmla="*/ 3 h 21"/>
                <a:gd name="T58" fmla="*/ 10 w 44"/>
                <a:gd name="T59" fmla="*/ 3 h 21"/>
                <a:gd name="T60" fmla="*/ 7 w 44"/>
                <a:gd name="T61" fmla="*/ 3 h 21"/>
                <a:gd name="T62" fmla="*/ 4 w 44"/>
                <a:gd name="T63" fmla="*/ 3 h 21"/>
                <a:gd name="T64" fmla="*/ 2 w 44"/>
                <a:gd name="T6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21">
                  <a:moveTo>
                    <a:pt x="0" y="4"/>
                  </a:moveTo>
                  <a:lnTo>
                    <a:pt x="0" y="21"/>
                  </a:lnTo>
                  <a:lnTo>
                    <a:pt x="43" y="20"/>
                  </a:lnTo>
                  <a:lnTo>
                    <a:pt x="43" y="19"/>
                  </a:lnTo>
                  <a:lnTo>
                    <a:pt x="43" y="19"/>
                  </a:lnTo>
                  <a:lnTo>
                    <a:pt x="43" y="18"/>
                  </a:lnTo>
                  <a:lnTo>
                    <a:pt x="43" y="17"/>
                  </a:lnTo>
                  <a:lnTo>
                    <a:pt x="43" y="17"/>
                  </a:lnTo>
                  <a:lnTo>
                    <a:pt x="43" y="16"/>
                  </a:lnTo>
                  <a:lnTo>
                    <a:pt x="43" y="16"/>
                  </a:lnTo>
                  <a:lnTo>
                    <a:pt x="43" y="15"/>
                  </a:lnTo>
                  <a:lnTo>
                    <a:pt x="43" y="15"/>
                  </a:lnTo>
                  <a:lnTo>
                    <a:pt x="43" y="14"/>
                  </a:lnTo>
                  <a:lnTo>
                    <a:pt x="44" y="13"/>
                  </a:lnTo>
                  <a:lnTo>
                    <a:pt x="44" y="13"/>
                  </a:lnTo>
                  <a:lnTo>
                    <a:pt x="44" y="12"/>
                  </a:lnTo>
                  <a:lnTo>
                    <a:pt x="44" y="11"/>
                  </a:lnTo>
                  <a:lnTo>
                    <a:pt x="44" y="11"/>
                  </a:lnTo>
                  <a:lnTo>
                    <a:pt x="44" y="10"/>
                  </a:lnTo>
                  <a:lnTo>
                    <a:pt x="44" y="9"/>
                  </a:lnTo>
                  <a:lnTo>
                    <a:pt x="44" y="9"/>
                  </a:lnTo>
                  <a:lnTo>
                    <a:pt x="44" y="8"/>
                  </a:lnTo>
                  <a:lnTo>
                    <a:pt x="44" y="8"/>
                  </a:lnTo>
                  <a:lnTo>
                    <a:pt x="44" y="7"/>
                  </a:lnTo>
                  <a:lnTo>
                    <a:pt x="44" y="6"/>
                  </a:lnTo>
                  <a:lnTo>
                    <a:pt x="44" y="6"/>
                  </a:lnTo>
                  <a:lnTo>
                    <a:pt x="44" y="5"/>
                  </a:lnTo>
                  <a:lnTo>
                    <a:pt x="44" y="4"/>
                  </a:lnTo>
                  <a:lnTo>
                    <a:pt x="44" y="4"/>
                  </a:lnTo>
                  <a:lnTo>
                    <a:pt x="44" y="3"/>
                  </a:lnTo>
                  <a:lnTo>
                    <a:pt x="43" y="3"/>
                  </a:lnTo>
                  <a:lnTo>
                    <a:pt x="43" y="2"/>
                  </a:lnTo>
                  <a:lnTo>
                    <a:pt x="43" y="2"/>
                  </a:lnTo>
                  <a:lnTo>
                    <a:pt x="43" y="1"/>
                  </a:lnTo>
                  <a:lnTo>
                    <a:pt x="43" y="0"/>
                  </a:lnTo>
                  <a:lnTo>
                    <a:pt x="42" y="1"/>
                  </a:lnTo>
                  <a:lnTo>
                    <a:pt x="41" y="1"/>
                  </a:lnTo>
                  <a:lnTo>
                    <a:pt x="39" y="1"/>
                  </a:lnTo>
                  <a:lnTo>
                    <a:pt x="38" y="1"/>
                  </a:lnTo>
                  <a:lnTo>
                    <a:pt x="37" y="1"/>
                  </a:lnTo>
                  <a:lnTo>
                    <a:pt x="35" y="2"/>
                  </a:lnTo>
                  <a:lnTo>
                    <a:pt x="34" y="2"/>
                  </a:lnTo>
                  <a:lnTo>
                    <a:pt x="32" y="2"/>
                  </a:lnTo>
                  <a:lnTo>
                    <a:pt x="31" y="2"/>
                  </a:lnTo>
                  <a:lnTo>
                    <a:pt x="30" y="2"/>
                  </a:lnTo>
                  <a:lnTo>
                    <a:pt x="28" y="2"/>
                  </a:lnTo>
                  <a:lnTo>
                    <a:pt x="27" y="2"/>
                  </a:lnTo>
                  <a:lnTo>
                    <a:pt x="26" y="2"/>
                  </a:lnTo>
                  <a:lnTo>
                    <a:pt x="24" y="2"/>
                  </a:lnTo>
                  <a:lnTo>
                    <a:pt x="23" y="2"/>
                  </a:lnTo>
                  <a:lnTo>
                    <a:pt x="22" y="2"/>
                  </a:lnTo>
                  <a:lnTo>
                    <a:pt x="20" y="2"/>
                  </a:lnTo>
                  <a:lnTo>
                    <a:pt x="19" y="3"/>
                  </a:lnTo>
                  <a:lnTo>
                    <a:pt x="17" y="3"/>
                  </a:lnTo>
                  <a:lnTo>
                    <a:pt x="16" y="3"/>
                  </a:lnTo>
                  <a:lnTo>
                    <a:pt x="15" y="3"/>
                  </a:lnTo>
                  <a:lnTo>
                    <a:pt x="14" y="3"/>
                  </a:lnTo>
                  <a:lnTo>
                    <a:pt x="12" y="3"/>
                  </a:lnTo>
                  <a:lnTo>
                    <a:pt x="11" y="3"/>
                  </a:lnTo>
                  <a:lnTo>
                    <a:pt x="10" y="3"/>
                  </a:lnTo>
                  <a:lnTo>
                    <a:pt x="8" y="3"/>
                  </a:lnTo>
                  <a:lnTo>
                    <a:pt x="7" y="3"/>
                  </a:lnTo>
                  <a:lnTo>
                    <a:pt x="6" y="3"/>
                  </a:lnTo>
                  <a:lnTo>
                    <a:pt x="4" y="3"/>
                  </a:lnTo>
                  <a:lnTo>
                    <a:pt x="3" y="4"/>
                  </a:lnTo>
                  <a:lnTo>
                    <a:pt x="2" y="4"/>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80" name="Freeform 1146"/>
            <p:cNvSpPr>
              <a:spLocks/>
            </p:cNvSpPr>
            <p:nvPr/>
          </p:nvSpPr>
          <p:spPr bwMode="auto">
            <a:xfrm>
              <a:off x="1459" y="3320"/>
              <a:ext cx="44" cy="21"/>
            </a:xfrm>
            <a:custGeom>
              <a:avLst/>
              <a:gdLst>
                <a:gd name="T0" fmla="*/ 0 w 44"/>
                <a:gd name="T1" fmla="*/ 21 h 21"/>
                <a:gd name="T2" fmla="*/ 43 w 44"/>
                <a:gd name="T3" fmla="*/ 19 h 21"/>
                <a:gd name="T4" fmla="*/ 43 w 44"/>
                <a:gd name="T5" fmla="*/ 18 h 21"/>
                <a:gd name="T6" fmla="*/ 43 w 44"/>
                <a:gd name="T7" fmla="*/ 17 h 21"/>
                <a:gd name="T8" fmla="*/ 43 w 44"/>
                <a:gd name="T9" fmla="*/ 16 h 21"/>
                <a:gd name="T10" fmla="*/ 43 w 44"/>
                <a:gd name="T11" fmla="*/ 15 h 21"/>
                <a:gd name="T12" fmla="*/ 44 w 44"/>
                <a:gd name="T13" fmla="*/ 13 h 21"/>
                <a:gd name="T14" fmla="*/ 44 w 44"/>
                <a:gd name="T15" fmla="*/ 12 h 21"/>
                <a:gd name="T16" fmla="*/ 44 w 44"/>
                <a:gd name="T17" fmla="*/ 11 h 21"/>
                <a:gd name="T18" fmla="*/ 44 w 44"/>
                <a:gd name="T19" fmla="*/ 9 h 21"/>
                <a:gd name="T20" fmla="*/ 44 w 44"/>
                <a:gd name="T21" fmla="*/ 8 h 21"/>
                <a:gd name="T22" fmla="*/ 44 w 44"/>
                <a:gd name="T23" fmla="*/ 7 h 21"/>
                <a:gd name="T24" fmla="*/ 44 w 44"/>
                <a:gd name="T25" fmla="*/ 6 h 21"/>
                <a:gd name="T26" fmla="*/ 44 w 44"/>
                <a:gd name="T27" fmla="*/ 4 h 21"/>
                <a:gd name="T28" fmla="*/ 44 w 44"/>
                <a:gd name="T29" fmla="*/ 3 h 21"/>
                <a:gd name="T30" fmla="*/ 43 w 44"/>
                <a:gd name="T31" fmla="*/ 2 h 21"/>
                <a:gd name="T32" fmla="*/ 43 w 44"/>
                <a:gd name="T33" fmla="*/ 1 h 21"/>
                <a:gd name="T34" fmla="*/ 42 w 44"/>
                <a:gd name="T35" fmla="*/ 1 h 21"/>
                <a:gd name="T36" fmla="*/ 39 w 44"/>
                <a:gd name="T37" fmla="*/ 1 h 21"/>
                <a:gd name="T38" fmla="*/ 37 w 44"/>
                <a:gd name="T39" fmla="*/ 1 h 21"/>
                <a:gd name="T40" fmla="*/ 34 w 44"/>
                <a:gd name="T41" fmla="*/ 2 h 21"/>
                <a:gd name="T42" fmla="*/ 31 w 44"/>
                <a:gd name="T43" fmla="*/ 2 h 21"/>
                <a:gd name="T44" fmla="*/ 28 w 44"/>
                <a:gd name="T45" fmla="*/ 2 h 21"/>
                <a:gd name="T46" fmla="*/ 26 w 44"/>
                <a:gd name="T47" fmla="*/ 2 h 21"/>
                <a:gd name="T48" fmla="*/ 23 w 44"/>
                <a:gd name="T49" fmla="*/ 2 h 21"/>
                <a:gd name="T50" fmla="*/ 20 w 44"/>
                <a:gd name="T51" fmla="*/ 2 h 21"/>
                <a:gd name="T52" fmla="*/ 17 w 44"/>
                <a:gd name="T53" fmla="*/ 3 h 21"/>
                <a:gd name="T54" fmla="*/ 15 w 44"/>
                <a:gd name="T55" fmla="*/ 3 h 21"/>
                <a:gd name="T56" fmla="*/ 12 w 44"/>
                <a:gd name="T57" fmla="*/ 3 h 21"/>
                <a:gd name="T58" fmla="*/ 10 w 44"/>
                <a:gd name="T59" fmla="*/ 3 h 21"/>
                <a:gd name="T60" fmla="*/ 7 w 44"/>
                <a:gd name="T61" fmla="*/ 3 h 21"/>
                <a:gd name="T62" fmla="*/ 4 w 44"/>
                <a:gd name="T63" fmla="*/ 3 h 21"/>
                <a:gd name="T64" fmla="*/ 2 w 44"/>
                <a:gd name="T6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21">
                  <a:moveTo>
                    <a:pt x="0" y="4"/>
                  </a:moveTo>
                  <a:lnTo>
                    <a:pt x="0" y="21"/>
                  </a:lnTo>
                  <a:lnTo>
                    <a:pt x="43" y="20"/>
                  </a:lnTo>
                  <a:lnTo>
                    <a:pt x="43" y="19"/>
                  </a:lnTo>
                  <a:lnTo>
                    <a:pt x="43" y="19"/>
                  </a:lnTo>
                  <a:lnTo>
                    <a:pt x="43" y="18"/>
                  </a:lnTo>
                  <a:lnTo>
                    <a:pt x="43" y="17"/>
                  </a:lnTo>
                  <a:lnTo>
                    <a:pt x="43" y="17"/>
                  </a:lnTo>
                  <a:lnTo>
                    <a:pt x="43" y="16"/>
                  </a:lnTo>
                  <a:lnTo>
                    <a:pt x="43" y="16"/>
                  </a:lnTo>
                  <a:lnTo>
                    <a:pt x="43" y="15"/>
                  </a:lnTo>
                  <a:lnTo>
                    <a:pt x="43" y="15"/>
                  </a:lnTo>
                  <a:lnTo>
                    <a:pt x="43" y="14"/>
                  </a:lnTo>
                  <a:lnTo>
                    <a:pt x="44" y="13"/>
                  </a:lnTo>
                  <a:lnTo>
                    <a:pt x="44" y="13"/>
                  </a:lnTo>
                  <a:lnTo>
                    <a:pt x="44" y="12"/>
                  </a:lnTo>
                  <a:lnTo>
                    <a:pt x="44" y="11"/>
                  </a:lnTo>
                  <a:lnTo>
                    <a:pt x="44" y="11"/>
                  </a:lnTo>
                  <a:lnTo>
                    <a:pt x="44" y="10"/>
                  </a:lnTo>
                  <a:lnTo>
                    <a:pt x="44" y="9"/>
                  </a:lnTo>
                  <a:lnTo>
                    <a:pt x="44" y="9"/>
                  </a:lnTo>
                  <a:lnTo>
                    <a:pt x="44" y="8"/>
                  </a:lnTo>
                  <a:lnTo>
                    <a:pt x="44" y="8"/>
                  </a:lnTo>
                  <a:lnTo>
                    <a:pt x="44" y="7"/>
                  </a:lnTo>
                  <a:lnTo>
                    <a:pt x="44" y="6"/>
                  </a:lnTo>
                  <a:lnTo>
                    <a:pt x="44" y="6"/>
                  </a:lnTo>
                  <a:lnTo>
                    <a:pt x="44" y="5"/>
                  </a:lnTo>
                  <a:lnTo>
                    <a:pt x="44" y="4"/>
                  </a:lnTo>
                  <a:lnTo>
                    <a:pt x="44" y="4"/>
                  </a:lnTo>
                  <a:lnTo>
                    <a:pt x="44" y="3"/>
                  </a:lnTo>
                  <a:lnTo>
                    <a:pt x="43" y="3"/>
                  </a:lnTo>
                  <a:lnTo>
                    <a:pt x="43" y="2"/>
                  </a:lnTo>
                  <a:lnTo>
                    <a:pt x="43" y="2"/>
                  </a:lnTo>
                  <a:lnTo>
                    <a:pt x="43" y="1"/>
                  </a:lnTo>
                  <a:lnTo>
                    <a:pt x="43" y="0"/>
                  </a:lnTo>
                  <a:lnTo>
                    <a:pt x="42" y="1"/>
                  </a:lnTo>
                  <a:lnTo>
                    <a:pt x="41" y="1"/>
                  </a:lnTo>
                  <a:lnTo>
                    <a:pt x="39" y="1"/>
                  </a:lnTo>
                  <a:lnTo>
                    <a:pt x="38" y="1"/>
                  </a:lnTo>
                  <a:lnTo>
                    <a:pt x="37" y="1"/>
                  </a:lnTo>
                  <a:lnTo>
                    <a:pt x="35" y="2"/>
                  </a:lnTo>
                  <a:lnTo>
                    <a:pt x="34" y="2"/>
                  </a:lnTo>
                  <a:lnTo>
                    <a:pt x="32" y="2"/>
                  </a:lnTo>
                  <a:lnTo>
                    <a:pt x="31" y="2"/>
                  </a:lnTo>
                  <a:lnTo>
                    <a:pt x="30" y="2"/>
                  </a:lnTo>
                  <a:lnTo>
                    <a:pt x="28" y="2"/>
                  </a:lnTo>
                  <a:lnTo>
                    <a:pt x="27" y="2"/>
                  </a:lnTo>
                  <a:lnTo>
                    <a:pt x="26" y="2"/>
                  </a:lnTo>
                  <a:lnTo>
                    <a:pt x="24" y="2"/>
                  </a:lnTo>
                  <a:lnTo>
                    <a:pt x="23" y="2"/>
                  </a:lnTo>
                  <a:lnTo>
                    <a:pt x="22" y="2"/>
                  </a:lnTo>
                  <a:lnTo>
                    <a:pt x="20" y="2"/>
                  </a:lnTo>
                  <a:lnTo>
                    <a:pt x="19" y="3"/>
                  </a:lnTo>
                  <a:lnTo>
                    <a:pt x="17" y="3"/>
                  </a:lnTo>
                  <a:lnTo>
                    <a:pt x="16" y="3"/>
                  </a:lnTo>
                  <a:lnTo>
                    <a:pt x="15" y="3"/>
                  </a:lnTo>
                  <a:lnTo>
                    <a:pt x="14" y="3"/>
                  </a:lnTo>
                  <a:lnTo>
                    <a:pt x="12" y="3"/>
                  </a:lnTo>
                  <a:lnTo>
                    <a:pt x="11" y="3"/>
                  </a:lnTo>
                  <a:lnTo>
                    <a:pt x="10" y="3"/>
                  </a:lnTo>
                  <a:lnTo>
                    <a:pt x="8" y="3"/>
                  </a:lnTo>
                  <a:lnTo>
                    <a:pt x="7" y="3"/>
                  </a:lnTo>
                  <a:lnTo>
                    <a:pt x="6" y="3"/>
                  </a:lnTo>
                  <a:lnTo>
                    <a:pt x="4" y="3"/>
                  </a:lnTo>
                  <a:lnTo>
                    <a:pt x="3" y="4"/>
                  </a:lnTo>
                  <a:lnTo>
                    <a:pt x="2" y="4"/>
                  </a:lnTo>
                  <a:lnTo>
                    <a:pt x="0" y="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81" name="Freeform 1147"/>
            <p:cNvSpPr>
              <a:spLocks/>
            </p:cNvSpPr>
            <p:nvPr/>
          </p:nvSpPr>
          <p:spPr bwMode="auto">
            <a:xfrm>
              <a:off x="1575" y="3316"/>
              <a:ext cx="43" cy="20"/>
            </a:xfrm>
            <a:custGeom>
              <a:avLst/>
              <a:gdLst>
                <a:gd name="T0" fmla="*/ 0 w 43"/>
                <a:gd name="T1" fmla="*/ 3 h 20"/>
                <a:gd name="T2" fmla="*/ 0 w 43"/>
                <a:gd name="T3" fmla="*/ 5 h 20"/>
                <a:gd name="T4" fmla="*/ 0 w 43"/>
                <a:gd name="T5" fmla="*/ 6 h 20"/>
                <a:gd name="T6" fmla="*/ 0 w 43"/>
                <a:gd name="T7" fmla="*/ 8 h 20"/>
                <a:gd name="T8" fmla="*/ 0 w 43"/>
                <a:gd name="T9" fmla="*/ 10 h 20"/>
                <a:gd name="T10" fmla="*/ 0 w 43"/>
                <a:gd name="T11" fmla="*/ 12 h 20"/>
                <a:gd name="T12" fmla="*/ 0 w 43"/>
                <a:gd name="T13" fmla="*/ 13 h 20"/>
                <a:gd name="T14" fmla="*/ 0 w 43"/>
                <a:gd name="T15" fmla="*/ 15 h 20"/>
                <a:gd name="T16" fmla="*/ 0 w 43"/>
                <a:gd name="T17" fmla="*/ 17 h 20"/>
                <a:gd name="T18" fmla="*/ 0 w 43"/>
                <a:gd name="T19" fmla="*/ 18 h 20"/>
                <a:gd name="T20" fmla="*/ 0 w 43"/>
                <a:gd name="T21" fmla="*/ 20 h 20"/>
                <a:gd name="T22" fmla="*/ 3 w 43"/>
                <a:gd name="T23" fmla="*/ 19 h 20"/>
                <a:gd name="T24" fmla="*/ 7 w 43"/>
                <a:gd name="T25" fmla="*/ 19 h 20"/>
                <a:gd name="T26" fmla="*/ 11 w 43"/>
                <a:gd name="T27" fmla="*/ 19 h 20"/>
                <a:gd name="T28" fmla="*/ 15 w 43"/>
                <a:gd name="T29" fmla="*/ 19 h 20"/>
                <a:gd name="T30" fmla="*/ 19 w 43"/>
                <a:gd name="T31" fmla="*/ 19 h 20"/>
                <a:gd name="T32" fmla="*/ 23 w 43"/>
                <a:gd name="T33" fmla="*/ 19 h 20"/>
                <a:gd name="T34" fmla="*/ 27 w 43"/>
                <a:gd name="T35" fmla="*/ 18 h 20"/>
                <a:gd name="T36" fmla="*/ 31 w 43"/>
                <a:gd name="T37" fmla="*/ 18 h 20"/>
                <a:gd name="T38" fmla="*/ 35 w 43"/>
                <a:gd name="T39" fmla="*/ 18 h 20"/>
                <a:gd name="T40" fmla="*/ 39 w 43"/>
                <a:gd name="T41" fmla="*/ 18 h 20"/>
                <a:gd name="T42" fmla="*/ 42 w 43"/>
                <a:gd name="T43" fmla="*/ 17 h 20"/>
                <a:gd name="T44" fmla="*/ 42 w 43"/>
                <a:gd name="T45" fmla="*/ 16 h 20"/>
                <a:gd name="T46" fmla="*/ 42 w 43"/>
                <a:gd name="T47" fmla="*/ 14 h 20"/>
                <a:gd name="T48" fmla="*/ 43 w 43"/>
                <a:gd name="T49" fmla="*/ 12 h 20"/>
                <a:gd name="T50" fmla="*/ 43 w 43"/>
                <a:gd name="T51" fmla="*/ 10 h 20"/>
                <a:gd name="T52" fmla="*/ 43 w 43"/>
                <a:gd name="T53" fmla="*/ 9 h 20"/>
                <a:gd name="T54" fmla="*/ 43 w 43"/>
                <a:gd name="T55" fmla="*/ 7 h 20"/>
                <a:gd name="T56" fmla="*/ 43 w 43"/>
                <a:gd name="T57" fmla="*/ 5 h 20"/>
                <a:gd name="T58" fmla="*/ 43 w 43"/>
                <a:gd name="T59" fmla="*/ 4 h 20"/>
                <a:gd name="T60" fmla="*/ 43 w 43"/>
                <a:gd name="T61" fmla="*/ 2 h 20"/>
                <a:gd name="T62" fmla="*/ 43 w 43"/>
                <a:gd name="T63" fmla="*/ 0 h 20"/>
                <a:gd name="T64" fmla="*/ 40 w 43"/>
                <a:gd name="T65" fmla="*/ 0 h 20"/>
                <a:gd name="T66" fmla="*/ 36 w 43"/>
                <a:gd name="T67" fmla="*/ 0 h 20"/>
                <a:gd name="T68" fmla="*/ 32 w 43"/>
                <a:gd name="T69" fmla="*/ 0 h 20"/>
                <a:gd name="T70" fmla="*/ 28 w 43"/>
                <a:gd name="T71" fmla="*/ 0 h 20"/>
                <a:gd name="T72" fmla="*/ 24 w 43"/>
                <a:gd name="T73" fmla="*/ 0 h 20"/>
                <a:gd name="T74" fmla="*/ 20 w 43"/>
                <a:gd name="T75" fmla="*/ 1 h 20"/>
                <a:gd name="T76" fmla="*/ 16 w 43"/>
                <a:gd name="T77" fmla="*/ 1 h 20"/>
                <a:gd name="T78" fmla="*/ 12 w 43"/>
                <a:gd name="T79" fmla="*/ 1 h 20"/>
                <a:gd name="T80" fmla="*/ 8 w 43"/>
                <a:gd name="T81" fmla="*/ 2 h 20"/>
                <a:gd name="T82" fmla="*/ 4 w 43"/>
                <a:gd name="T83" fmla="*/ 2 h 20"/>
                <a:gd name="T84" fmla="*/ 0 w 43"/>
                <a:gd name="T85"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20">
                  <a:moveTo>
                    <a:pt x="0" y="2"/>
                  </a:moveTo>
                  <a:lnTo>
                    <a:pt x="0" y="2"/>
                  </a:lnTo>
                  <a:lnTo>
                    <a:pt x="0" y="3"/>
                  </a:lnTo>
                  <a:lnTo>
                    <a:pt x="0" y="4"/>
                  </a:lnTo>
                  <a:lnTo>
                    <a:pt x="0" y="4"/>
                  </a:lnTo>
                  <a:lnTo>
                    <a:pt x="0" y="5"/>
                  </a:lnTo>
                  <a:lnTo>
                    <a:pt x="0" y="5"/>
                  </a:lnTo>
                  <a:lnTo>
                    <a:pt x="0" y="6"/>
                  </a:lnTo>
                  <a:lnTo>
                    <a:pt x="0" y="6"/>
                  </a:lnTo>
                  <a:lnTo>
                    <a:pt x="0" y="7"/>
                  </a:lnTo>
                  <a:lnTo>
                    <a:pt x="0" y="8"/>
                  </a:lnTo>
                  <a:lnTo>
                    <a:pt x="0" y="8"/>
                  </a:lnTo>
                  <a:lnTo>
                    <a:pt x="0" y="9"/>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0" y="19"/>
                  </a:lnTo>
                  <a:lnTo>
                    <a:pt x="0" y="19"/>
                  </a:lnTo>
                  <a:lnTo>
                    <a:pt x="0" y="20"/>
                  </a:lnTo>
                  <a:lnTo>
                    <a:pt x="1" y="20"/>
                  </a:lnTo>
                  <a:lnTo>
                    <a:pt x="2" y="19"/>
                  </a:lnTo>
                  <a:lnTo>
                    <a:pt x="3" y="19"/>
                  </a:lnTo>
                  <a:lnTo>
                    <a:pt x="5" y="19"/>
                  </a:lnTo>
                  <a:lnTo>
                    <a:pt x="6" y="19"/>
                  </a:lnTo>
                  <a:lnTo>
                    <a:pt x="7" y="19"/>
                  </a:lnTo>
                  <a:lnTo>
                    <a:pt x="9" y="19"/>
                  </a:lnTo>
                  <a:lnTo>
                    <a:pt x="10" y="19"/>
                  </a:lnTo>
                  <a:lnTo>
                    <a:pt x="11" y="19"/>
                  </a:lnTo>
                  <a:lnTo>
                    <a:pt x="12" y="19"/>
                  </a:lnTo>
                  <a:lnTo>
                    <a:pt x="14" y="19"/>
                  </a:lnTo>
                  <a:lnTo>
                    <a:pt x="15" y="19"/>
                  </a:lnTo>
                  <a:lnTo>
                    <a:pt x="16" y="19"/>
                  </a:lnTo>
                  <a:lnTo>
                    <a:pt x="18" y="19"/>
                  </a:lnTo>
                  <a:lnTo>
                    <a:pt x="19" y="19"/>
                  </a:lnTo>
                  <a:lnTo>
                    <a:pt x="20" y="19"/>
                  </a:lnTo>
                  <a:lnTo>
                    <a:pt x="22" y="19"/>
                  </a:lnTo>
                  <a:lnTo>
                    <a:pt x="23" y="19"/>
                  </a:lnTo>
                  <a:lnTo>
                    <a:pt x="24" y="19"/>
                  </a:lnTo>
                  <a:lnTo>
                    <a:pt x="26" y="18"/>
                  </a:lnTo>
                  <a:lnTo>
                    <a:pt x="27" y="18"/>
                  </a:lnTo>
                  <a:lnTo>
                    <a:pt x="28" y="18"/>
                  </a:lnTo>
                  <a:lnTo>
                    <a:pt x="29" y="18"/>
                  </a:lnTo>
                  <a:lnTo>
                    <a:pt x="31" y="18"/>
                  </a:lnTo>
                  <a:lnTo>
                    <a:pt x="32" y="18"/>
                  </a:lnTo>
                  <a:lnTo>
                    <a:pt x="34" y="18"/>
                  </a:lnTo>
                  <a:lnTo>
                    <a:pt x="35" y="18"/>
                  </a:lnTo>
                  <a:lnTo>
                    <a:pt x="36" y="18"/>
                  </a:lnTo>
                  <a:lnTo>
                    <a:pt x="38" y="18"/>
                  </a:lnTo>
                  <a:lnTo>
                    <a:pt x="39" y="18"/>
                  </a:lnTo>
                  <a:lnTo>
                    <a:pt x="41" y="18"/>
                  </a:lnTo>
                  <a:lnTo>
                    <a:pt x="42" y="18"/>
                  </a:lnTo>
                  <a:lnTo>
                    <a:pt x="42" y="17"/>
                  </a:lnTo>
                  <a:lnTo>
                    <a:pt x="42" y="17"/>
                  </a:lnTo>
                  <a:lnTo>
                    <a:pt x="42" y="16"/>
                  </a:lnTo>
                  <a:lnTo>
                    <a:pt x="42" y="16"/>
                  </a:lnTo>
                  <a:lnTo>
                    <a:pt x="42" y="15"/>
                  </a:lnTo>
                  <a:lnTo>
                    <a:pt x="42" y="15"/>
                  </a:lnTo>
                  <a:lnTo>
                    <a:pt x="42" y="14"/>
                  </a:lnTo>
                  <a:lnTo>
                    <a:pt x="43" y="13"/>
                  </a:lnTo>
                  <a:lnTo>
                    <a:pt x="43" y="13"/>
                  </a:lnTo>
                  <a:lnTo>
                    <a:pt x="43" y="12"/>
                  </a:lnTo>
                  <a:lnTo>
                    <a:pt x="43" y="12"/>
                  </a:lnTo>
                  <a:lnTo>
                    <a:pt x="43" y="11"/>
                  </a:lnTo>
                  <a:lnTo>
                    <a:pt x="43" y="10"/>
                  </a:lnTo>
                  <a:lnTo>
                    <a:pt x="43" y="10"/>
                  </a:lnTo>
                  <a:lnTo>
                    <a:pt x="43" y="9"/>
                  </a:lnTo>
                  <a:lnTo>
                    <a:pt x="43" y="9"/>
                  </a:lnTo>
                  <a:lnTo>
                    <a:pt x="43" y="8"/>
                  </a:lnTo>
                  <a:lnTo>
                    <a:pt x="43" y="8"/>
                  </a:lnTo>
                  <a:lnTo>
                    <a:pt x="43" y="7"/>
                  </a:lnTo>
                  <a:lnTo>
                    <a:pt x="43" y="6"/>
                  </a:lnTo>
                  <a:lnTo>
                    <a:pt x="43" y="6"/>
                  </a:lnTo>
                  <a:lnTo>
                    <a:pt x="43" y="5"/>
                  </a:lnTo>
                  <a:lnTo>
                    <a:pt x="43" y="5"/>
                  </a:lnTo>
                  <a:lnTo>
                    <a:pt x="43" y="4"/>
                  </a:lnTo>
                  <a:lnTo>
                    <a:pt x="43" y="4"/>
                  </a:lnTo>
                  <a:lnTo>
                    <a:pt x="43" y="3"/>
                  </a:lnTo>
                  <a:lnTo>
                    <a:pt x="43" y="2"/>
                  </a:lnTo>
                  <a:lnTo>
                    <a:pt x="43" y="2"/>
                  </a:lnTo>
                  <a:lnTo>
                    <a:pt x="43" y="2"/>
                  </a:lnTo>
                  <a:lnTo>
                    <a:pt x="43" y="1"/>
                  </a:lnTo>
                  <a:lnTo>
                    <a:pt x="43" y="0"/>
                  </a:lnTo>
                  <a:lnTo>
                    <a:pt x="43" y="0"/>
                  </a:lnTo>
                  <a:lnTo>
                    <a:pt x="41" y="0"/>
                  </a:lnTo>
                  <a:lnTo>
                    <a:pt x="40" y="0"/>
                  </a:lnTo>
                  <a:lnTo>
                    <a:pt x="39" y="0"/>
                  </a:lnTo>
                  <a:lnTo>
                    <a:pt x="37" y="0"/>
                  </a:lnTo>
                  <a:lnTo>
                    <a:pt x="36" y="0"/>
                  </a:lnTo>
                  <a:lnTo>
                    <a:pt x="35" y="0"/>
                  </a:lnTo>
                  <a:lnTo>
                    <a:pt x="33" y="0"/>
                  </a:lnTo>
                  <a:lnTo>
                    <a:pt x="32" y="0"/>
                  </a:lnTo>
                  <a:lnTo>
                    <a:pt x="31" y="0"/>
                  </a:lnTo>
                  <a:lnTo>
                    <a:pt x="29" y="0"/>
                  </a:lnTo>
                  <a:lnTo>
                    <a:pt x="28" y="0"/>
                  </a:lnTo>
                  <a:lnTo>
                    <a:pt x="27" y="0"/>
                  </a:lnTo>
                  <a:lnTo>
                    <a:pt x="25" y="0"/>
                  </a:lnTo>
                  <a:lnTo>
                    <a:pt x="24" y="0"/>
                  </a:lnTo>
                  <a:lnTo>
                    <a:pt x="23" y="0"/>
                  </a:lnTo>
                  <a:lnTo>
                    <a:pt x="21" y="1"/>
                  </a:lnTo>
                  <a:lnTo>
                    <a:pt x="20" y="1"/>
                  </a:lnTo>
                  <a:lnTo>
                    <a:pt x="18" y="1"/>
                  </a:lnTo>
                  <a:lnTo>
                    <a:pt x="17" y="1"/>
                  </a:lnTo>
                  <a:lnTo>
                    <a:pt x="16" y="1"/>
                  </a:lnTo>
                  <a:lnTo>
                    <a:pt x="15" y="1"/>
                  </a:lnTo>
                  <a:lnTo>
                    <a:pt x="13" y="1"/>
                  </a:lnTo>
                  <a:lnTo>
                    <a:pt x="12" y="1"/>
                  </a:lnTo>
                  <a:lnTo>
                    <a:pt x="10" y="1"/>
                  </a:lnTo>
                  <a:lnTo>
                    <a:pt x="9" y="1"/>
                  </a:lnTo>
                  <a:lnTo>
                    <a:pt x="8" y="2"/>
                  </a:lnTo>
                  <a:lnTo>
                    <a:pt x="6" y="2"/>
                  </a:lnTo>
                  <a:lnTo>
                    <a:pt x="5" y="2"/>
                  </a:lnTo>
                  <a:lnTo>
                    <a:pt x="4" y="2"/>
                  </a:lnTo>
                  <a:lnTo>
                    <a:pt x="2" y="2"/>
                  </a:lnTo>
                  <a:lnTo>
                    <a:pt x="1" y="2"/>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82" name="Freeform 1148"/>
            <p:cNvSpPr>
              <a:spLocks/>
            </p:cNvSpPr>
            <p:nvPr/>
          </p:nvSpPr>
          <p:spPr bwMode="auto">
            <a:xfrm>
              <a:off x="1575" y="3316"/>
              <a:ext cx="43" cy="20"/>
            </a:xfrm>
            <a:custGeom>
              <a:avLst/>
              <a:gdLst>
                <a:gd name="T0" fmla="*/ 0 w 43"/>
                <a:gd name="T1" fmla="*/ 3 h 20"/>
                <a:gd name="T2" fmla="*/ 0 w 43"/>
                <a:gd name="T3" fmla="*/ 5 h 20"/>
                <a:gd name="T4" fmla="*/ 0 w 43"/>
                <a:gd name="T5" fmla="*/ 6 h 20"/>
                <a:gd name="T6" fmla="*/ 0 w 43"/>
                <a:gd name="T7" fmla="*/ 8 h 20"/>
                <a:gd name="T8" fmla="*/ 0 w 43"/>
                <a:gd name="T9" fmla="*/ 10 h 20"/>
                <a:gd name="T10" fmla="*/ 0 w 43"/>
                <a:gd name="T11" fmla="*/ 12 h 20"/>
                <a:gd name="T12" fmla="*/ 0 w 43"/>
                <a:gd name="T13" fmla="*/ 13 h 20"/>
                <a:gd name="T14" fmla="*/ 0 w 43"/>
                <a:gd name="T15" fmla="*/ 15 h 20"/>
                <a:gd name="T16" fmla="*/ 0 w 43"/>
                <a:gd name="T17" fmla="*/ 17 h 20"/>
                <a:gd name="T18" fmla="*/ 0 w 43"/>
                <a:gd name="T19" fmla="*/ 18 h 20"/>
                <a:gd name="T20" fmla="*/ 0 w 43"/>
                <a:gd name="T21" fmla="*/ 20 h 20"/>
                <a:gd name="T22" fmla="*/ 3 w 43"/>
                <a:gd name="T23" fmla="*/ 19 h 20"/>
                <a:gd name="T24" fmla="*/ 7 w 43"/>
                <a:gd name="T25" fmla="*/ 19 h 20"/>
                <a:gd name="T26" fmla="*/ 11 w 43"/>
                <a:gd name="T27" fmla="*/ 19 h 20"/>
                <a:gd name="T28" fmla="*/ 15 w 43"/>
                <a:gd name="T29" fmla="*/ 19 h 20"/>
                <a:gd name="T30" fmla="*/ 19 w 43"/>
                <a:gd name="T31" fmla="*/ 19 h 20"/>
                <a:gd name="T32" fmla="*/ 23 w 43"/>
                <a:gd name="T33" fmla="*/ 19 h 20"/>
                <a:gd name="T34" fmla="*/ 27 w 43"/>
                <a:gd name="T35" fmla="*/ 18 h 20"/>
                <a:gd name="T36" fmla="*/ 31 w 43"/>
                <a:gd name="T37" fmla="*/ 18 h 20"/>
                <a:gd name="T38" fmla="*/ 35 w 43"/>
                <a:gd name="T39" fmla="*/ 18 h 20"/>
                <a:gd name="T40" fmla="*/ 39 w 43"/>
                <a:gd name="T41" fmla="*/ 18 h 20"/>
                <a:gd name="T42" fmla="*/ 42 w 43"/>
                <a:gd name="T43" fmla="*/ 17 h 20"/>
                <a:gd name="T44" fmla="*/ 42 w 43"/>
                <a:gd name="T45" fmla="*/ 16 h 20"/>
                <a:gd name="T46" fmla="*/ 42 w 43"/>
                <a:gd name="T47" fmla="*/ 14 h 20"/>
                <a:gd name="T48" fmla="*/ 43 w 43"/>
                <a:gd name="T49" fmla="*/ 12 h 20"/>
                <a:gd name="T50" fmla="*/ 43 w 43"/>
                <a:gd name="T51" fmla="*/ 10 h 20"/>
                <a:gd name="T52" fmla="*/ 43 w 43"/>
                <a:gd name="T53" fmla="*/ 9 h 20"/>
                <a:gd name="T54" fmla="*/ 43 w 43"/>
                <a:gd name="T55" fmla="*/ 7 h 20"/>
                <a:gd name="T56" fmla="*/ 43 w 43"/>
                <a:gd name="T57" fmla="*/ 5 h 20"/>
                <a:gd name="T58" fmla="*/ 43 w 43"/>
                <a:gd name="T59" fmla="*/ 4 h 20"/>
                <a:gd name="T60" fmla="*/ 43 w 43"/>
                <a:gd name="T61" fmla="*/ 2 h 20"/>
                <a:gd name="T62" fmla="*/ 43 w 43"/>
                <a:gd name="T63" fmla="*/ 0 h 20"/>
                <a:gd name="T64" fmla="*/ 40 w 43"/>
                <a:gd name="T65" fmla="*/ 0 h 20"/>
                <a:gd name="T66" fmla="*/ 36 w 43"/>
                <a:gd name="T67" fmla="*/ 0 h 20"/>
                <a:gd name="T68" fmla="*/ 32 w 43"/>
                <a:gd name="T69" fmla="*/ 0 h 20"/>
                <a:gd name="T70" fmla="*/ 28 w 43"/>
                <a:gd name="T71" fmla="*/ 0 h 20"/>
                <a:gd name="T72" fmla="*/ 24 w 43"/>
                <a:gd name="T73" fmla="*/ 0 h 20"/>
                <a:gd name="T74" fmla="*/ 20 w 43"/>
                <a:gd name="T75" fmla="*/ 1 h 20"/>
                <a:gd name="T76" fmla="*/ 16 w 43"/>
                <a:gd name="T77" fmla="*/ 1 h 20"/>
                <a:gd name="T78" fmla="*/ 12 w 43"/>
                <a:gd name="T79" fmla="*/ 1 h 20"/>
                <a:gd name="T80" fmla="*/ 8 w 43"/>
                <a:gd name="T81" fmla="*/ 2 h 20"/>
                <a:gd name="T82" fmla="*/ 4 w 43"/>
                <a:gd name="T83" fmla="*/ 2 h 20"/>
                <a:gd name="T84" fmla="*/ 0 w 43"/>
                <a:gd name="T85"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20">
                  <a:moveTo>
                    <a:pt x="0" y="2"/>
                  </a:moveTo>
                  <a:lnTo>
                    <a:pt x="0" y="2"/>
                  </a:lnTo>
                  <a:lnTo>
                    <a:pt x="0" y="3"/>
                  </a:lnTo>
                  <a:lnTo>
                    <a:pt x="0" y="4"/>
                  </a:lnTo>
                  <a:lnTo>
                    <a:pt x="0" y="4"/>
                  </a:lnTo>
                  <a:lnTo>
                    <a:pt x="0" y="5"/>
                  </a:lnTo>
                  <a:lnTo>
                    <a:pt x="0" y="5"/>
                  </a:lnTo>
                  <a:lnTo>
                    <a:pt x="0" y="6"/>
                  </a:lnTo>
                  <a:lnTo>
                    <a:pt x="0" y="6"/>
                  </a:lnTo>
                  <a:lnTo>
                    <a:pt x="0" y="7"/>
                  </a:lnTo>
                  <a:lnTo>
                    <a:pt x="0" y="8"/>
                  </a:lnTo>
                  <a:lnTo>
                    <a:pt x="0" y="8"/>
                  </a:lnTo>
                  <a:lnTo>
                    <a:pt x="0" y="9"/>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0" y="19"/>
                  </a:lnTo>
                  <a:lnTo>
                    <a:pt x="0" y="19"/>
                  </a:lnTo>
                  <a:lnTo>
                    <a:pt x="0" y="20"/>
                  </a:lnTo>
                  <a:lnTo>
                    <a:pt x="1" y="20"/>
                  </a:lnTo>
                  <a:lnTo>
                    <a:pt x="2" y="19"/>
                  </a:lnTo>
                  <a:lnTo>
                    <a:pt x="3" y="19"/>
                  </a:lnTo>
                  <a:lnTo>
                    <a:pt x="5" y="19"/>
                  </a:lnTo>
                  <a:lnTo>
                    <a:pt x="6" y="19"/>
                  </a:lnTo>
                  <a:lnTo>
                    <a:pt x="7" y="19"/>
                  </a:lnTo>
                  <a:lnTo>
                    <a:pt x="9" y="19"/>
                  </a:lnTo>
                  <a:lnTo>
                    <a:pt x="10" y="19"/>
                  </a:lnTo>
                  <a:lnTo>
                    <a:pt x="11" y="19"/>
                  </a:lnTo>
                  <a:lnTo>
                    <a:pt x="12" y="19"/>
                  </a:lnTo>
                  <a:lnTo>
                    <a:pt x="14" y="19"/>
                  </a:lnTo>
                  <a:lnTo>
                    <a:pt x="15" y="19"/>
                  </a:lnTo>
                  <a:lnTo>
                    <a:pt x="16" y="19"/>
                  </a:lnTo>
                  <a:lnTo>
                    <a:pt x="18" y="19"/>
                  </a:lnTo>
                  <a:lnTo>
                    <a:pt x="19" y="19"/>
                  </a:lnTo>
                  <a:lnTo>
                    <a:pt x="20" y="19"/>
                  </a:lnTo>
                  <a:lnTo>
                    <a:pt x="22" y="19"/>
                  </a:lnTo>
                  <a:lnTo>
                    <a:pt x="23" y="19"/>
                  </a:lnTo>
                  <a:lnTo>
                    <a:pt x="24" y="19"/>
                  </a:lnTo>
                  <a:lnTo>
                    <a:pt x="26" y="18"/>
                  </a:lnTo>
                  <a:lnTo>
                    <a:pt x="27" y="18"/>
                  </a:lnTo>
                  <a:lnTo>
                    <a:pt x="28" y="18"/>
                  </a:lnTo>
                  <a:lnTo>
                    <a:pt x="29" y="18"/>
                  </a:lnTo>
                  <a:lnTo>
                    <a:pt x="31" y="18"/>
                  </a:lnTo>
                  <a:lnTo>
                    <a:pt x="32" y="18"/>
                  </a:lnTo>
                  <a:lnTo>
                    <a:pt x="34" y="18"/>
                  </a:lnTo>
                  <a:lnTo>
                    <a:pt x="35" y="18"/>
                  </a:lnTo>
                  <a:lnTo>
                    <a:pt x="36" y="18"/>
                  </a:lnTo>
                  <a:lnTo>
                    <a:pt x="38" y="18"/>
                  </a:lnTo>
                  <a:lnTo>
                    <a:pt x="39" y="18"/>
                  </a:lnTo>
                  <a:lnTo>
                    <a:pt x="41" y="18"/>
                  </a:lnTo>
                  <a:lnTo>
                    <a:pt x="42" y="18"/>
                  </a:lnTo>
                  <a:lnTo>
                    <a:pt x="42" y="17"/>
                  </a:lnTo>
                  <a:lnTo>
                    <a:pt x="42" y="17"/>
                  </a:lnTo>
                  <a:lnTo>
                    <a:pt x="42" y="16"/>
                  </a:lnTo>
                  <a:lnTo>
                    <a:pt x="42" y="16"/>
                  </a:lnTo>
                  <a:lnTo>
                    <a:pt x="42" y="15"/>
                  </a:lnTo>
                  <a:lnTo>
                    <a:pt x="42" y="15"/>
                  </a:lnTo>
                  <a:lnTo>
                    <a:pt x="42" y="14"/>
                  </a:lnTo>
                  <a:lnTo>
                    <a:pt x="43" y="13"/>
                  </a:lnTo>
                  <a:lnTo>
                    <a:pt x="43" y="13"/>
                  </a:lnTo>
                  <a:lnTo>
                    <a:pt x="43" y="12"/>
                  </a:lnTo>
                  <a:lnTo>
                    <a:pt x="43" y="12"/>
                  </a:lnTo>
                  <a:lnTo>
                    <a:pt x="43" y="11"/>
                  </a:lnTo>
                  <a:lnTo>
                    <a:pt x="43" y="10"/>
                  </a:lnTo>
                  <a:lnTo>
                    <a:pt x="43" y="10"/>
                  </a:lnTo>
                  <a:lnTo>
                    <a:pt x="43" y="9"/>
                  </a:lnTo>
                  <a:lnTo>
                    <a:pt x="43" y="9"/>
                  </a:lnTo>
                  <a:lnTo>
                    <a:pt x="43" y="8"/>
                  </a:lnTo>
                  <a:lnTo>
                    <a:pt x="43" y="8"/>
                  </a:lnTo>
                  <a:lnTo>
                    <a:pt x="43" y="7"/>
                  </a:lnTo>
                  <a:lnTo>
                    <a:pt x="43" y="6"/>
                  </a:lnTo>
                  <a:lnTo>
                    <a:pt x="43" y="6"/>
                  </a:lnTo>
                  <a:lnTo>
                    <a:pt x="43" y="5"/>
                  </a:lnTo>
                  <a:lnTo>
                    <a:pt x="43" y="5"/>
                  </a:lnTo>
                  <a:lnTo>
                    <a:pt x="43" y="4"/>
                  </a:lnTo>
                  <a:lnTo>
                    <a:pt x="43" y="4"/>
                  </a:lnTo>
                  <a:lnTo>
                    <a:pt x="43" y="3"/>
                  </a:lnTo>
                  <a:lnTo>
                    <a:pt x="43" y="2"/>
                  </a:lnTo>
                  <a:lnTo>
                    <a:pt x="43" y="2"/>
                  </a:lnTo>
                  <a:lnTo>
                    <a:pt x="43" y="2"/>
                  </a:lnTo>
                  <a:lnTo>
                    <a:pt x="43" y="1"/>
                  </a:lnTo>
                  <a:lnTo>
                    <a:pt x="43" y="0"/>
                  </a:lnTo>
                  <a:lnTo>
                    <a:pt x="43" y="0"/>
                  </a:lnTo>
                  <a:lnTo>
                    <a:pt x="41" y="0"/>
                  </a:lnTo>
                  <a:lnTo>
                    <a:pt x="40" y="0"/>
                  </a:lnTo>
                  <a:lnTo>
                    <a:pt x="39" y="0"/>
                  </a:lnTo>
                  <a:lnTo>
                    <a:pt x="37" y="0"/>
                  </a:lnTo>
                  <a:lnTo>
                    <a:pt x="36" y="0"/>
                  </a:lnTo>
                  <a:lnTo>
                    <a:pt x="35" y="0"/>
                  </a:lnTo>
                  <a:lnTo>
                    <a:pt x="33" y="0"/>
                  </a:lnTo>
                  <a:lnTo>
                    <a:pt x="32" y="0"/>
                  </a:lnTo>
                  <a:lnTo>
                    <a:pt x="31" y="0"/>
                  </a:lnTo>
                  <a:lnTo>
                    <a:pt x="29" y="0"/>
                  </a:lnTo>
                  <a:lnTo>
                    <a:pt x="28" y="0"/>
                  </a:lnTo>
                  <a:lnTo>
                    <a:pt x="27" y="0"/>
                  </a:lnTo>
                  <a:lnTo>
                    <a:pt x="25" y="0"/>
                  </a:lnTo>
                  <a:lnTo>
                    <a:pt x="24" y="0"/>
                  </a:lnTo>
                  <a:lnTo>
                    <a:pt x="23" y="0"/>
                  </a:lnTo>
                  <a:lnTo>
                    <a:pt x="21" y="1"/>
                  </a:lnTo>
                  <a:lnTo>
                    <a:pt x="20" y="1"/>
                  </a:lnTo>
                  <a:lnTo>
                    <a:pt x="18" y="1"/>
                  </a:lnTo>
                  <a:lnTo>
                    <a:pt x="17" y="1"/>
                  </a:lnTo>
                  <a:lnTo>
                    <a:pt x="16" y="1"/>
                  </a:lnTo>
                  <a:lnTo>
                    <a:pt x="15" y="1"/>
                  </a:lnTo>
                  <a:lnTo>
                    <a:pt x="13" y="1"/>
                  </a:lnTo>
                  <a:lnTo>
                    <a:pt x="12" y="1"/>
                  </a:lnTo>
                  <a:lnTo>
                    <a:pt x="10" y="1"/>
                  </a:lnTo>
                  <a:lnTo>
                    <a:pt x="9" y="1"/>
                  </a:lnTo>
                  <a:lnTo>
                    <a:pt x="8" y="2"/>
                  </a:lnTo>
                  <a:lnTo>
                    <a:pt x="6" y="2"/>
                  </a:lnTo>
                  <a:lnTo>
                    <a:pt x="5" y="2"/>
                  </a:lnTo>
                  <a:lnTo>
                    <a:pt x="4" y="2"/>
                  </a:lnTo>
                  <a:lnTo>
                    <a:pt x="2" y="2"/>
                  </a:lnTo>
                  <a:lnTo>
                    <a:pt x="1" y="2"/>
                  </a:lnTo>
                  <a:lnTo>
                    <a:pt x="0"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83" name="Freeform 1149"/>
            <p:cNvSpPr>
              <a:spLocks/>
            </p:cNvSpPr>
            <p:nvPr/>
          </p:nvSpPr>
          <p:spPr bwMode="auto">
            <a:xfrm>
              <a:off x="1517" y="3318"/>
              <a:ext cx="43" cy="21"/>
            </a:xfrm>
            <a:custGeom>
              <a:avLst/>
              <a:gdLst>
                <a:gd name="T0" fmla="*/ 0 w 43"/>
                <a:gd name="T1" fmla="*/ 3 h 21"/>
                <a:gd name="T2" fmla="*/ 0 w 43"/>
                <a:gd name="T3" fmla="*/ 3 h 21"/>
                <a:gd name="T4" fmla="*/ 0 w 43"/>
                <a:gd name="T5" fmla="*/ 4 h 21"/>
                <a:gd name="T6" fmla="*/ 0 w 43"/>
                <a:gd name="T7" fmla="*/ 4 h 21"/>
                <a:gd name="T8" fmla="*/ 0 w 43"/>
                <a:gd name="T9" fmla="*/ 5 h 21"/>
                <a:gd name="T10" fmla="*/ 0 w 43"/>
                <a:gd name="T11" fmla="*/ 6 h 21"/>
                <a:gd name="T12" fmla="*/ 0 w 43"/>
                <a:gd name="T13" fmla="*/ 6 h 21"/>
                <a:gd name="T14" fmla="*/ 0 w 43"/>
                <a:gd name="T15" fmla="*/ 7 h 21"/>
                <a:gd name="T16" fmla="*/ 0 w 43"/>
                <a:gd name="T17" fmla="*/ 7 h 21"/>
                <a:gd name="T18" fmla="*/ 0 w 43"/>
                <a:gd name="T19" fmla="*/ 8 h 21"/>
                <a:gd name="T20" fmla="*/ 0 w 43"/>
                <a:gd name="T21" fmla="*/ 8 h 21"/>
                <a:gd name="T22" fmla="*/ 0 w 43"/>
                <a:gd name="T23" fmla="*/ 9 h 21"/>
                <a:gd name="T24" fmla="*/ 0 w 43"/>
                <a:gd name="T25" fmla="*/ 10 h 21"/>
                <a:gd name="T26" fmla="*/ 0 w 43"/>
                <a:gd name="T27" fmla="*/ 10 h 21"/>
                <a:gd name="T28" fmla="*/ 0 w 43"/>
                <a:gd name="T29" fmla="*/ 11 h 21"/>
                <a:gd name="T30" fmla="*/ 0 w 43"/>
                <a:gd name="T31" fmla="*/ 12 h 21"/>
                <a:gd name="T32" fmla="*/ 0 w 43"/>
                <a:gd name="T33" fmla="*/ 12 h 21"/>
                <a:gd name="T34" fmla="*/ 0 w 43"/>
                <a:gd name="T35" fmla="*/ 13 h 21"/>
                <a:gd name="T36" fmla="*/ 0 w 43"/>
                <a:gd name="T37" fmla="*/ 13 h 21"/>
                <a:gd name="T38" fmla="*/ 0 w 43"/>
                <a:gd name="T39" fmla="*/ 14 h 21"/>
                <a:gd name="T40" fmla="*/ 0 w 43"/>
                <a:gd name="T41" fmla="*/ 15 h 21"/>
                <a:gd name="T42" fmla="*/ 0 w 43"/>
                <a:gd name="T43" fmla="*/ 15 h 21"/>
                <a:gd name="T44" fmla="*/ 0 w 43"/>
                <a:gd name="T45" fmla="*/ 16 h 21"/>
                <a:gd name="T46" fmla="*/ 0 w 43"/>
                <a:gd name="T47" fmla="*/ 16 h 21"/>
                <a:gd name="T48" fmla="*/ 0 w 43"/>
                <a:gd name="T49" fmla="*/ 17 h 21"/>
                <a:gd name="T50" fmla="*/ 0 w 43"/>
                <a:gd name="T51" fmla="*/ 17 h 21"/>
                <a:gd name="T52" fmla="*/ 0 w 43"/>
                <a:gd name="T53" fmla="*/ 18 h 21"/>
                <a:gd name="T54" fmla="*/ 0 w 43"/>
                <a:gd name="T55" fmla="*/ 18 h 21"/>
                <a:gd name="T56" fmla="*/ 1 w 43"/>
                <a:gd name="T57" fmla="*/ 19 h 21"/>
                <a:gd name="T58" fmla="*/ 1 w 43"/>
                <a:gd name="T59" fmla="*/ 19 h 21"/>
                <a:gd name="T60" fmla="*/ 1 w 43"/>
                <a:gd name="T61" fmla="*/ 20 h 21"/>
                <a:gd name="T62" fmla="*/ 1 w 43"/>
                <a:gd name="T63" fmla="*/ 20 h 21"/>
                <a:gd name="T64" fmla="*/ 1 w 43"/>
                <a:gd name="T65" fmla="*/ 21 h 21"/>
                <a:gd name="T66" fmla="*/ 43 w 43"/>
                <a:gd name="T67" fmla="*/ 18 h 21"/>
                <a:gd name="T68" fmla="*/ 43 w 43"/>
                <a:gd name="T69" fmla="*/ 0 h 21"/>
                <a:gd name="T70" fmla="*/ 0 w 43"/>
                <a:gd name="T7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 h="21">
                  <a:moveTo>
                    <a:pt x="0" y="3"/>
                  </a:moveTo>
                  <a:lnTo>
                    <a:pt x="0" y="3"/>
                  </a:lnTo>
                  <a:lnTo>
                    <a:pt x="0" y="4"/>
                  </a:lnTo>
                  <a:lnTo>
                    <a:pt x="0" y="4"/>
                  </a:lnTo>
                  <a:lnTo>
                    <a:pt x="0" y="5"/>
                  </a:lnTo>
                  <a:lnTo>
                    <a:pt x="0" y="6"/>
                  </a:lnTo>
                  <a:lnTo>
                    <a:pt x="0" y="6"/>
                  </a:lnTo>
                  <a:lnTo>
                    <a:pt x="0" y="7"/>
                  </a:lnTo>
                  <a:lnTo>
                    <a:pt x="0" y="7"/>
                  </a:lnTo>
                  <a:lnTo>
                    <a:pt x="0" y="8"/>
                  </a:lnTo>
                  <a:lnTo>
                    <a:pt x="0" y="8"/>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1" y="19"/>
                  </a:lnTo>
                  <a:lnTo>
                    <a:pt x="1" y="19"/>
                  </a:lnTo>
                  <a:lnTo>
                    <a:pt x="1" y="20"/>
                  </a:lnTo>
                  <a:lnTo>
                    <a:pt x="1" y="20"/>
                  </a:lnTo>
                  <a:lnTo>
                    <a:pt x="1" y="21"/>
                  </a:lnTo>
                  <a:lnTo>
                    <a:pt x="43" y="18"/>
                  </a:lnTo>
                  <a:lnTo>
                    <a:pt x="43"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84" name="Freeform 1150"/>
            <p:cNvSpPr>
              <a:spLocks/>
            </p:cNvSpPr>
            <p:nvPr/>
          </p:nvSpPr>
          <p:spPr bwMode="auto">
            <a:xfrm>
              <a:off x="1517" y="3318"/>
              <a:ext cx="43" cy="21"/>
            </a:xfrm>
            <a:custGeom>
              <a:avLst/>
              <a:gdLst>
                <a:gd name="T0" fmla="*/ 0 w 43"/>
                <a:gd name="T1" fmla="*/ 3 h 21"/>
                <a:gd name="T2" fmla="*/ 0 w 43"/>
                <a:gd name="T3" fmla="*/ 3 h 21"/>
                <a:gd name="T4" fmla="*/ 0 w 43"/>
                <a:gd name="T5" fmla="*/ 4 h 21"/>
                <a:gd name="T6" fmla="*/ 0 w 43"/>
                <a:gd name="T7" fmla="*/ 4 h 21"/>
                <a:gd name="T8" fmla="*/ 0 w 43"/>
                <a:gd name="T9" fmla="*/ 5 h 21"/>
                <a:gd name="T10" fmla="*/ 0 w 43"/>
                <a:gd name="T11" fmla="*/ 6 h 21"/>
                <a:gd name="T12" fmla="*/ 0 w 43"/>
                <a:gd name="T13" fmla="*/ 6 h 21"/>
                <a:gd name="T14" fmla="*/ 0 w 43"/>
                <a:gd name="T15" fmla="*/ 7 h 21"/>
                <a:gd name="T16" fmla="*/ 0 w 43"/>
                <a:gd name="T17" fmla="*/ 7 h 21"/>
                <a:gd name="T18" fmla="*/ 0 w 43"/>
                <a:gd name="T19" fmla="*/ 8 h 21"/>
                <a:gd name="T20" fmla="*/ 0 w 43"/>
                <a:gd name="T21" fmla="*/ 8 h 21"/>
                <a:gd name="T22" fmla="*/ 0 w 43"/>
                <a:gd name="T23" fmla="*/ 9 h 21"/>
                <a:gd name="T24" fmla="*/ 0 w 43"/>
                <a:gd name="T25" fmla="*/ 10 h 21"/>
                <a:gd name="T26" fmla="*/ 0 w 43"/>
                <a:gd name="T27" fmla="*/ 10 h 21"/>
                <a:gd name="T28" fmla="*/ 0 w 43"/>
                <a:gd name="T29" fmla="*/ 11 h 21"/>
                <a:gd name="T30" fmla="*/ 0 w 43"/>
                <a:gd name="T31" fmla="*/ 12 h 21"/>
                <a:gd name="T32" fmla="*/ 0 w 43"/>
                <a:gd name="T33" fmla="*/ 12 h 21"/>
                <a:gd name="T34" fmla="*/ 0 w 43"/>
                <a:gd name="T35" fmla="*/ 13 h 21"/>
                <a:gd name="T36" fmla="*/ 0 w 43"/>
                <a:gd name="T37" fmla="*/ 13 h 21"/>
                <a:gd name="T38" fmla="*/ 0 w 43"/>
                <a:gd name="T39" fmla="*/ 14 h 21"/>
                <a:gd name="T40" fmla="*/ 0 w 43"/>
                <a:gd name="T41" fmla="*/ 15 h 21"/>
                <a:gd name="T42" fmla="*/ 0 w 43"/>
                <a:gd name="T43" fmla="*/ 15 h 21"/>
                <a:gd name="T44" fmla="*/ 0 w 43"/>
                <a:gd name="T45" fmla="*/ 16 h 21"/>
                <a:gd name="T46" fmla="*/ 0 w 43"/>
                <a:gd name="T47" fmla="*/ 16 h 21"/>
                <a:gd name="T48" fmla="*/ 0 w 43"/>
                <a:gd name="T49" fmla="*/ 17 h 21"/>
                <a:gd name="T50" fmla="*/ 0 w 43"/>
                <a:gd name="T51" fmla="*/ 17 h 21"/>
                <a:gd name="T52" fmla="*/ 0 w 43"/>
                <a:gd name="T53" fmla="*/ 18 h 21"/>
                <a:gd name="T54" fmla="*/ 0 w 43"/>
                <a:gd name="T55" fmla="*/ 18 h 21"/>
                <a:gd name="T56" fmla="*/ 1 w 43"/>
                <a:gd name="T57" fmla="*/ 19 h 21"/>
                <a:gd name="T58" fmla="*/ 1 w 43"/>
                <a:gd name="T59" fmla="*/ 19 h 21"/>
                <a:gd name="T60" fmla="*/ 1 w 43"/>
                <a:gd name="T61" fmla="*/ 20 h 21"/>
                <a:gd name="T62" fmla="*/ 1 w 43"/>
                <a:gd name="T63" fmla="*/ 20 h 21"/>
                <a:gd name="T64" fmla="*/ 1 w 43"/>
                <a:gd name="T65" fmla="*/ 21 h 21"/>
                <a:gd name="T66" fmla="*/ 43 w 43"/>
                <a:gd name="T67" fmla="*/ 18 h 21"/>
                <a:gd name="T68" fmla="*/ 43 w 43"/>
                <a:gd name="T69" fmla="*/ 0 h 21"/>
                <a:gd name="T70" fmla="*/ 0 w 43"/>
                <a:gd name="T7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 h="21">
                  <a:moveTo>
                    <a:pt x="0" y="3"/>
                  </a:moveTo>
                  <a:lnTo>
                    <a:pt x="0" y="3"/>
                  </a:lnTo>
                  <a:lnTo>
                    <a:pt x="0" y="4"/>
                  </a:lnTo>
                  <a:lnTo>
                    <a:pt x="0" y="4"/>
                  </a:lnTo>
                  <a:lnTo>
                    <a:pt x="0" y="5"/>
                  </a:lnTo>
                  <a:lnTo>
                    <a:pt x="0" y="6"/>
                  </a:lnTo>
                  <a:lnTo>
                    <a:pt x="0" y="6"/>
                  </a:lnTo>
                  <a:lnTo>
                    <a:pt x="0" y="7"/>
                  </a:lnTo>
                  <a:lnTo>
                    <a:pt x="0" y="7"/>
                  </a:lnTo>
                  <a:lnTo>
                    <a:pt x="0" y="8"/>
                  </a:lnTo>
                  <a:lnTo>
                    <a:pt x="0" y="8"/>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1" y="19"/>
                  </a:lnTo>
                  <a:lnTo>
                    <a:pt x="1" y="19"/>
                  </a:lnTo>
                  <a:lnTo>
                    <a:pt x="1" y="20"/>
                  </a:lnTo>
                  <a:lnTo>
                    <a:pt x="1" y="20"/>
                  </a:lnTo>
                  <a:lnTo>
                    <a:pt x="1" y="21"/>
                  </a:lnTo>
                  <a:lnTo>
                    <a:pt x="43" y="18"/>
                  </a:lnTo>
                  <a:lnTo>
                    <a:pt x="43" y="0"/>
                  </a:lnTo>
                  <a:lnTo>
                    <a:pt x="0" y="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85" name="Freeform 1151"/>
            <p:cNvSpPr>
              <a:spLocks/>
            </p:cNvSpPr>
            <p:nvPr/>
          </p:nvSpPr>
          <p:spPr bwMode="auto">
            <a:xfrm>
              <a:off x="1461" y="3323"/>
              <a:ext cx="40" cy="17"/>
            </a:xfrm>
            <a:custGeom>
              <a:avLst/>
              <a:gdLst>
                <a:gd name="T0" fmla="*/ 0 w 40"/>
                <a:gd name="T1" fmla="*/ 17 h 17"/>
                <a:gd name="T2" fmla="*/ 40 w 40"/>
                <a:gd name="T3" fmla="*/ 15 h 17"/>
                <a:gd name="T4" fmla="*/ 40 w 40"/>
                <a:gd name="T5" fmla="*/ 0 h 17"/>
                <a:gd name="T6" fmla="*/ 39 w 40"/>
                <a:gd name="T7" fmla="*/ 0 h 17"/>
                <a:gd name="T8" fmla="*/ 38 w 40"/>
                <a:gd name="T9" fmla="*/ 0 h 17"/>
                <a:gd name="T10" fmla="*/ 37 w 40"/>
                <a:gd name="T11" fmla="*/ 0 h 17"/>
                <a:gd name="T12" fmla="*/ 36 w 40"/>
                <a:gd name="T13" fmla="*/ 0 h 17"/>
                <a:gd name="T14" fmla="*/ 34 w 40"/>
                <a:gd name="T15" fmla="*/ 0 h 17"/>
                <a:gd name="T16" fmla="*/ 33 w 40"/>
                <a:gd name="T17" fmla="*/ 0 h 17"/>
                <a:gd name="T18" fmla="*/ 32 w 40"/>
                <a:gd name="T19" fmla="*/ 0 h 17"/>
                <a:gd name="T20" fmla="*/ 31 w 40"/>
                <a:gd name="T21" fmla="*/ 0 h 17"/>
                <a:gd name="T22" fmla="*/ 29 w 40"/>
                <a:gd name="T23" fmla="*/ 0 h 17"/>
                <a:gd name="T24" fmla="*/ 28 w 40"/>
                <a:gd name="T25" fmla="*/ 0 h 17"/>
                <a:gd name="T26" fmla="*/ 27 w 40"/>
                <a:gd name="T27" fmla="*/ 0 h 17"/>
                <a:gd name="T28" fmla="*/ 26 w 40"/>
                <a:gd name="T29" fmla="*/ 0 h 17"/>
                <a:gd name="T30" fmla="*/ 25 w 40"/>
                <a:gd name="T31" fmla="*/ 0 h 17"/>
                <a:gd name="T32" fmla="*/ 23 w 40"/>
                <a:gd name="T33" fmla="*/ 0 h 17"/>
                <a:gd name="T34" fmla="*/ 22 w 40"/>
                <a:gd name="T35" fmla="*/ 1 h 17"/>
                <a:gd name="T36" fmla="*/ 21 w 40"/>
                <a:gd name="T37" fmla="*/ 1 h 17"/>
                <a:gd name="T38" fmla="*/ 19 w 40"/>
                <a:gd name="T39" fmla="*/ 1 h 17"/>
                <a:gd name="T40" fmla="*/ 18 w 40"/>
                <a:gd name="T41" fmla="*/ 1 h 17"/>
                <a:gd name="T42" fmla="*/ 17 w 40"/>
                <a:gd name="T43" fmla="*/ 1 h 17"/>
                <a:gd name="T44" fmla="*/ 15 w 40"/>
                <a:gd name="T45" fmla="*/ 1 h 17"/>
                <a:gd name="T46" fmla="*/ 14 w 40"/>
                <a:gd name="T47" fmla="*/ 1 h 17"/>
                <a:gd name="T48" fmla="*/ 13 w 40"/>
                <a:gd name="T49" fmla="*/ 1 h 17"/>
                <a:gd name="T50" fmla="*/ 12 w 40"/>
                <a:gd name="T51" fmla="*/ 1 h 17"/>
                <a:gd name="T52" fmla="*/ 10 w 40"/>
                <a:gd name="T53" fmla="*/ 1 h 17"/>
                <a:gd name="T54" fmla="*/ 9 w 40"/>
                <a:gd name="T55" fmla="*/ 1 h 17"/>
                <a:gd name="T56" fmla="*/ 8 w 40"/>
                <a:gd name="T57" fmla="*/ 1 h 17"/>
                <a:gd name="T58" fmla="*/ 6 w 40"/>
                <a:gd name="T59" fmla="*/ 1 h 17"/>
                <a:gd name="T60" fmla="*/ 5 w 40"/>
                <a:gd name="T61" fmla="*/ 1 h 17"/>
                <a:gd name="T62" fmla="*/ 4 w 40"/>
                <a:gd name="T63" fmla="*/ 1 h 17"/>
                <a:gd name="T64" fmla="*/ 3 w 40"/>
                <a:gd name="T65" fmla="*/ 2 h 17"/>
                <a:gd name="T66" fmla="*/ 2 w 40"/>
                <a:gd name="T67" fmla="*/ 2 h 17"/>
                <a:gd name="T68" fmla="*/ 0 w 40"/>
                <a:gd name="T69" fmla="*/ 2 h 17"/>
                <a:gd name="T70" fmla="*/ 0 w 40"/>
                <a:gd name="T7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17">
                  <a:moveTo>
                    <a:pt x="0" y="17"/>
                  </a:moveTo>
                  <a:lnTo>
                    <a:pt x="40" y="15"/>
                  </a:lnTo>
                  <a:lnTo>
                    <a:pt x="40" y="0"/>
                  </a:lnTo>
                  <a:lnTo>
                    <a:pt x="39" y="0"/>
                  </a:lnTo>
                  <a:lnTo>
                    <a:pt x="38" y="0"/>
                  </a:lnTo>
                  <a:lnTo>
                    <a:pt x="37" y="0"/>
                  </a:lnTo>
                  <a:lnTo>
                    <a:pt x="36" y="0"/>
                  </a:lnTo>
                  <a:lnTo>
                    <a:pt x="34" y="0"/>
                  </a:lnTo>
                  <a:lnTo>
                    <a:pt x="33" y="0"/>
                  </a:lnTo>
                  <a:lnTo>
                    <a:pt x="32" y="0"/>
                  </a:lnTo>
                  <a:lnTo>
                    <a:pt x="31" y="0"/>
                  </a:lnTo>
                  <a:lnTo>
                    <a:pt x="29" y="0"/>
                  </a:lnTo>
                  <a:lnTo>
                    <a:pt x="28" y="0"/>
                  </a:lnTo>
                  <a:lnTo>
                    <a:pt x="27" y="0"/>
                  </a:lnTo>
                  <a:lnTo>
                    <a:pt x="26" y="0"/>
                  </a:lnTo>
                  <a:lnTo>
                    <a:pt x="25" y="0"/>
                  </a:lnTo>
                  <a:lnTo>
                    <a:pt x="23" y="0"/>
                  </a:lnTo>
                  <a:lnTo>
                    <a:pt x="22" y="1"/>
                  </a:lnTo>
                  <a:lnTo>
                    <a:pt x="21" y="1"/>
                  </a:lnTo>
                  <a:lnTo>
                    <a:pt x="19" y="1"/>
                  </a:lnTo>
                  <a:lnTo>
                    <a:pt x="18" y="1"/>
                  </a:lnTo>
                  <a:lnTo>
                    <a:pt x="17" y="1"/>
                  </a:lnTo>
                  <a:lnTo>
                    <a:pt x="15" y="1"/>
                  </a:lnTo>
                  <a:lnTo>
                    <a:pt x="14" y="1"/>
                  </a:lnTo>
                  <a:lnTo>
                    <a:pt x="13" y="1"/>
                  </a:lnTo>
                  <a:lnTo>
                    <a:pt x="12" y="1"/>
                  </a:lnTo>
                  <a:lnTo>
                    <a:pt x="10" y="1"/>
                  </a:lnTo>
                  <a:lnTo>
                    <a:pt x="9" y="1"/>
                  </a:lnTo>
                  <a:lnTo>
                    <a:pt x="8" y="1"/>
                  </a:lnTo>
                  <a:lnTo>
                    <a:pt x="6" y="1"/>
                  </a:lnTo>
                  <a:lnTo>
                    <a:pt x="5" y="1"/>
                  </a:lnTo>
                  <a:lnTo>
                    <a:pt x="4" y="1"/>
                  </a:lnTo>
                  <a:lnTo>
                    <a:pt x="3" y="2"/>
                  </a:lnTo>
                  <a:lnTo>
                    <a:pt x="2" y="2"/>
                  </a:lnTo>
                  <a:lnTo>
                    <a:pt x="0" y="2"/>
                  </a:lnTo>
                  <a:lnTo>
                    <a:pt x="0" y="17"/>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86" name="Freeform 1152"/>
            <p:cNvSpPr>
              <a:spLocks/>
            </p:cNvSpPr>
            <p:nvPr/>
          </p:nvSpPr>
          <p:spPr bwMode="auto">
            <a:xfrm>
              <a:off x="1461" y="3323"/>
              <a:ext cx="40" cy="17"/>
            </a:xfrm>
            <a:custGeom>
              <a:avLst/>
              <a:gdLst>
                <a:gd name="T0" fmla="*/ 0 w 40"/>
                <a:gd name="T1" fmla="*/ 17 h 17"/>
                <a:gd name="T2" fmla="*/ 40 w 40"/>
                <a:gd name="T3" fmla="*/ 15 h 17"/>
                <a:gd name="T4" fmla="*/ 40 w 40"/>
                <a:gd name="T5" fmla="*/ 0 h 17"/>
                <a:gd name="T6" fmla="*/ 39 w 40"/>
                <a:gd name="T7" fmla="*/ 0 h 17"/>
                <a:gd name="T8" fmla="*/ 38 w 40"/>
                <a:gd name="T9" fmla="*/ 0 h 17"/>
                <a:gd name="T10" fmla="*/ 37 w 40"/>
                <a:gd name="T11" fmla="*/ 0 h 17"/>
                <a:gd name="T12" fmla="*/ 36 w 40"/>
                <a:gd name="T13" fmla="*/ 0 h 17"/>
                <a:gd name="T14" fmla="*/ 34 w 40"/>
                <a:gd name="T15" fmla="*/ 0 h 17"/>
                <a:gd name="T16" fmla="*/ 33 w 40"/>
                <a:gd name="T17" fmla="*/ 0 h 17"/>
                <a:gd name="T18" fmla="*/ 32 w 40"/>
                <a:gd name="T19" fmla="*/ 0 h 17"/>
                <a:gd name="T20" fmla="*/ 31 w 40"/>
                <a:gd name="T21" fmla="*/ 0 h 17"/>
                <a:gd name="T22" fmla="*/ 29 w 40"/>
                <a:gd name="T23" fmla="*/ 0 h 17"/>
                <a:gd name="T24" fmla="*/ 28 w 40"/>
                <a:gd name="T25" fmla="*/ 0 h 17"/>
                <a:gd name="T26" fmla="*/ 27 w 40"/>
                <a:gd name="T27" fmla="*/ 0 h 17"/>
                <a:gd name="T28" fmla="*/ 26 w 40"/>
                <a:gd name="T29" fmla="*/ 0 h 17"/>
                <a:gd name="T30" fmla="*/ 25 w 40"/>
                <a:gd name="T31" fmla="*/ 0 h 17"/>
                <a:gd name="T32" fmla="*/ 23 w 40"/>
                <a:gd name="T33" fmla="*/ 0 h 17"/>
                <a:gd name="T34" fmla="*/ 22 w 40"/>
                <a:gd name="T35" fmla="*/ 1 h 17"/>
                <a:gd name="T36" fmla="*/ 21 w 40"/>
                <a:gd name="T37" fmla="*/ 1 h 17"/>
                <a:gd name="T38" fmla="*/ 19 w 40"/>
                <a:gd name="T39" fmla="*/ 1 h 17"/>
                <a:gd name="T40" fmla="*/ 18 w 40"/>
                <a:gd name="T41" fmla="*/ 1 h 17"/>
                <a:gd name="T42" fmla="*/ 17 w 40"/>
                <a:gd name="T43" fmla="*/ 1 h 17"/>
                <a:gd name="T44" fmla="*/ 15 w 40"/>
                <a:gd name="T45" fmla="*/ 1 h 17"/>
                <a:gd name="T46" fmla="*/ 14 w 40"/>
                <a:gd name="T47" fmla="*/ 1 h 17"/>
                <a:gd name="T48" fmla="*/ 13 w 40"/>
                <a:gd name="T49" fmla="*/ 1 h 17"/>
                <a:gd name="T50" fmla="*/ 12 w 40"/>
                <a:gd name="T51" fmla="*/ 1 h 17"/>
                <a:gd name="T52" fmla="*/ 10 w 40"/>
                <a:gd name="T53" fmla="*/ 1 h 17"/>
                <a:gd name="T54" fmla="*/ 9 w 40"/>
                <a:gd name="T55" fmla="*/ 1 h 17"/>
                <a:gd name="T56" fmla="*/ 8 w 40"/>
                <a:gd name="T57" fmla="*/ 1 h 17"/>
                <a:gd name="T58" fmla="*/ 6 w 40"/>
                <a:gd name="T59" fmla="*/ 1 h 17"/>
                <a:gd name="T60" fmla="*/ 5 w 40"/>
                <a:gd name="T61" fmla="*/ 1 h 17"/>
                <a:gd name="T62" fmla="*/ 4 w 40"/>
                <a:gd name="T63" fmla="*/ 1 h 17"/>
                <a:gd name="T64" fmla="*/ 3 w 40"/>
                <a:gd name="T65" fmla="*/ 2 h 17"/>
                <a:gd name="T66" fmla="*/ 2 w 40"/>
                <a:gd name="T67" fmla="*/ 2 h 17"/>
                <a:gd name="T68" fmla="*/ 0 w 40"/>
                <a:gd name="T69" fmla="*/ 2 h 17"/>
                <a:gd name="T70" fmla="*/ 0 w 40"/>
                <a:gd name="T7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17">
                  <a:moveTo>
                    <a:pt x="0" y="17"/>
                  </a:moveTo>
                  <a:lnTo>
                    <a:pt x="40" y="15"/>
                  </a:lnTo>
                  <a:lnTo>
                    <a:pt x="40" y="0"/>
                  </a:lnTo>
                  <a:lnTo>
                    <a:pt x="39" y="0"/>
                  </a:lnTo>
                  <a:lnTo>
                    <a:pt x="38" y="0"/>
                  </a:lnTo>
                  <a:lnTo>
                    <a:pt x="37" y="0"/>
                  </a:lnTo>
                  <a:lnTo>
                    <a:pt x="36" y="0"/>
                  </a:lnTo>
                  <a:lnTo>
                    <a:pt x="34" y="0"/>
                  </a:lnTo>
                  <a:lnTo>
                    <a:pt x="33" y="0"/>
                  </a:lnTo>
                  <a:lnTo>
                    <a:pt x="32" y="0"/>
                  </a:lnTo>
                  <a:lnTo>
                    <a:pt x="31" y="0"/>
                  </a:lnTo>
                  <a:lnTo>
                    <a:pt x="29" y="0"/>
                  </a:lnTo>
                  <a:lnTo>
                    <a:pt x="28" y="0"/>
                  </a:lnTo>
                  <a:lnTo>
                    <a:pt x="27" y="0"/>
                  </a:lnTo>
                  <a:lnTo>
                    <a:pt x="26" y="0"/>
                  </a:lnTo>
                  <a:lnTo>
                    <a:pt x="25" y="0"/>
                  </a:lnTo>
                  <a:lnTo>
                    <a:pt x="23" y="0"/>
                  </a:lnTo>
                  <a:lnTo>
                    <a:pt x="22" y="1"/>
                  </a:lnTo>
                  <a:lnTo>
                    <a:pt x="21" y="1"/>
                  </a:lnTo>
                  <a:lnTo>
                    <a:pt x="19" y="1"/>
                  </a:lnTo>
                  <a:lnTo>
                    <a:pt x="18" y="1"/>
                  </a:lnTo>
                  <a:lnTo>
                    <a:pt x="17" y="1"/>
                  </a:lnTo>
                  <a:lnTo>
                    <a:pt x="15" y="1"/>
                  </a:lnTo>
                  <a:lnTo>
                    <a:pt x="14" y="1"/>
                  </a:lnTo>
                  <a:lnTo>
                    <a:pt x="13" y="1"/>
                  </a:lnTo>
                  <a:lnTo>
                    <a:pt x="12" y="1"/>
                  </a:lnTo>
                  <a:lnTo>
                    <a:pt x="10" y="1"/>
                  </a:lnTo>
                  <a:lnTo>
                    <a:pt x="9" y="1"/>
                  </a:lnTo>
                  <a:lnTo>
                    <a:pt x="8" y="1"/>
                  </a:lnTo>
                  <a:lnTo>
                    <a:pt x="6" y="1"/>
                  </a:lnTo>
                  <a:lnTo>
                    <a:pt x="5" y="1"/>
                  </a:lnTo>
                  <a:lnTo>
                    <a:pt x="4" y="1"/>
                  </a:lnTo>
                  <a:lnTo>
                    <a:pt x="3" y="2"/>
                  </a:lnTo>
                  <a:lnTo>
                    <a:pt x="2" y="2"/>
                  </a:lnTo>
                  <a:lnTo>
                    <a:pt x="0" y="2"/>
                  </a:lnTo>
                  <a:lnTo>
                    <a:pt x="0" y="1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87" name="Freeform 1153"/>
            <p:cNvSpPr>
              <a:spLocks/>
            </p:cNvSpPr>
            <p:nvPr/>
          </p:nvSpPr>
          <p:spPr bwMode="auto">
            <a:xfrm>
              <a:off x="1518" y="3320"/>
              <a:ext cx="41" cy="17"/>
            </a:xfrm>
            <a:custGeom>
              <a:avLst/>
              <a:gdLst>
                <a:gd name="T0" fmla="*/ 2 w 41"/>
                <a:gd name="T1" fmla="*/ 17 h 17"/>
                <a:gd name="T2" fmla="*/ 4 w 41"/>
                <a:gd name="T3" fmla="*/ 17 h 17"/>
                <a:gd name="T4" fmla="*/ 6 w 41"/>
                <a:gd name="T5" fmla="*/ 17 h 17"/>
                <a:gd name="T6" fmla="*/ 9 w 41"/>
                <a:gd name="T7" fmla="*/ 17 h 17"/>
                <a:gd name="T8" fmla="*/ 12 w 41"/>
                <a:gd name="T9" fmla="*/ 17 h 17"/>
                <a:gd name="T10" fmla="*/ 14 w 41"/>
                <a:gd name="T11" fmla="*/ 17 h 17"/>
                <a:gd name="T12" fmla="*/ 16 w 41"/>
                <a:gd name="T13" fmla="*/ 16 h 17"/>
                <a:gd name="T14" fmla="*/ 19 w 41"/>
                <a:gd name="T15" fmla="*/ 16 h 17"/>
                <a:gd name="T16" fmla="*/ 22 w 41"/>
                <a:gd name="T17" fmla="*/ 16 h 17"/>
                <a:gd name="T18" fmla="*/ 24 w 41"/>
                <a:gd name="T19" fmla="*/ 16 h 17"/>
                <a:gd name="T20" fmla="*/ 26 w 41"/>
                <a:gd name="T21" fmla="*/ 16 h 17"/>
                <a:gd name="T22" fmla="*/ 28 w 41"/>
                <a:gd name="T23" fmla="*/ 15 h 17"/>
                <a:gd name="T24" fmla="*/ 29 w 41"/>
                <a:gd name="T25" fmla="*/ 15 h 17"/>
                <a:gd name="T26" fmla="*/ 31 w 41"/>
                <a:gd name="T27" fmla="*/ 15 h 17"/>
                <a:gd name="T28" fmla="*/ 32 w 41"/>
                <a:gd name="T29" fmla="*/ 15 h 17"/>
                <a:gd name="T30" fmla="*/ 33 w 41"/>
                <a:gd name="T31" fmla="*/ 15 h 17"/>
                <a:gd name="T32" fmla="*/ 34 w 41"/>
                <a:gd name="T33" fmla="*/ 15 h 17"/>
                <a:gd name="T34" fmla="*/ 36 w 41"/>
                <a:gd name="T35" fmla="*/ 15 h 17"/>
                <a:gd name="T36" fmla="*/ 37 w 41"/>
                <a:gd name="T37" fmla="*/ 15 h 17"/>
                <a:gd name="T38" fmla="*/ 38 w 41"/>
                <a:gd name="T39" fmla="*/ 15 h 17"/>
                <a:gd name="T40" fmla="*/ 40 w 41"/>
                <a:gd name="T41" fmla="*/ 15 h 17"/>
                <a:gd name="T42" fmla="*/ 41 w 41"/>
                <a:gd name="T43" fmla="*/ 15 h 17"/>
                <a:gd name="T44" fmla="*/ 41 w 41"/>
                <a:gd name="T45" fmla="*/ 13 h 17"/>
                <a:gd name="T46" fmla="*/ 41 w 41"/>
                <a:gd name="T47" fmla="*/ 12 h 17"/>
                <a:gd name="T48" fmla="*/ 41 w 41"/>
                <a:gd name="T49" fmla="*/ 11 h 17"/>
                <a:gd name="T50" fmla="*/ 41 w 41"/>
                <a:gd name="T51" fmla="*/ 9 h 17"/>
                <a:gd name="T52" fmla="*/ 41 w 41"/>
                <a:gd name="T53" fmla="*/ 8 h 17"/>
                <a:gd name="T54" fmla="*/ 41 w 41"/>
                <a:gd name="T55" fmla="*/ 6 h 17"/>
                <a:gd name="T56" fmla="*/ 41 w 41"/>
                <a:gd name="T57" fmla="*/ 5 h 17"/>
                <a:gd name="T58" fmla="*/ 41 w 41"/>
                <a:gd name="T59" fmla="*/ 4 h 17"/>
                <a:gd name="T60" fmla="*/ 41 w 41"/>
                <a:gd name="T61" fmla="*/ 2 h 17"/>
                <a:gd name="T62" fmla="*/ 41 w 41"/>
                <a:gd name="T63" fmla="*/ 1 h 17"/>
                <a:gd name="T64" fmla="*/ 40 w 41"/>
                <a:gd name="T65" fmla="*/ 0 h 17"/>
                <a:gd name="T66" fmla="*/ 36 w 41"/>
                <a:gd name="T67" fmla="*/ 0 h 17"/>
                <a:gd name="T68" fmla="*/ 32 w 41"/>
                <a:gd name="T69" fmla="*/ 0 h 17"/>
                <a:gd name="T70" fmla="*/ 28 w 41"/>
                <a:gd name="T71" fmla="*/ 1 h 17"/>
                <a:gd name="T72" fmla="*/ 24 w 41"/>
                <a:gd name="T73" fmla="*/ 1 h 17"/>
                <a:gd name="T74" fmla="*/ 21 w 41"/>
                <a:gd name="T75" fmla="*/ 1 h 17"/>
                <a:gd name="T76" fmla="*/ 17 w 41"/>
                <a:gd name="T77" fmla="*/ 1 h 17"/>
                <a:gd name="T78" fmla="*/ 13 w 41"/>
                <a:gd name="T79" fmla="*/ 2 h 17"/>
                <a:gd name="T80" fmla="*/ 10 w 41"/>
                <a:gd name="T81" fmla="*/ 2 h 17"/>
                <a:gd name="T82" fmla="*/ 6 w 41"/>
                <a:gd name="T83" fmla="*/ 2 h 17"/>
                <a:gd name="T84" fmla="*/ 2 w 41"/>
                <a:gd name="T85"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 h="17">
                  <a:moveTo>
                    <a:pt x="0" y="17"/>
                  </a:moveTo>
                  <a:lnTo>
                    <a:pt x="1" y="17"/>
                  </a:lnTo>
                  <a:lnTo>
                    <a:pt x="2" y="17"/>
                  </a:lnTo>
                  <a:lnTo>
                    <a:pt x="3" y="17"/>
                  </a:lnTo>
                  <a:lnTo>
                    <a:pt x="3" y="17"/>
                  </a:lnTo>
                  <a:lnTo>
                    <a:pt x="4" y="17"/>
                  </a:lnTo>
                  <a:lnTo>
                    <a:pt x="5" y="17"/>
                  </a:lnTo>
                  <a:lnTo>
                    <a:pt x="6" y="17"/>
                  </a:lnTo>
                  <a:lnTo>
                    <a:pt x="6" y="17"/>
                  </a:lnTo>
                  <a:lnTo>
                    <a:pt x="7" y="17"/>
                  </a:lnTo>
                  <a:lnTo>
                    <a:pt x="8" y="17"/>
                  </a:lnTo>
                  <a:lnTo>
                    <a:pt x="9" y="17"/>
                  </a:lnTo>
                  <a:lnTo>
                    <a:pt x="10" y="17"/>
                  </a:lnTo>
                  <a:lnTo>
                    <a:pt x="11" y="17"/>
                  </a:lnTo>
                  <a:lnTo>
                    <a:pt x="12" y="17"/>
                  </a:lnTo>
                  <a:lnTo>
                    <a:pt x="12" y="17"/>
                  </a:lnTo>
                  <a:lnTo>
                    <a:pt x="13" y="17"/>
                  </a:lnTo>
                  <a:lnTo>
                    <a:pt x="14" y="17"/>
                  </a:lnTo>
                  <a:lnTo>
                    <a:pt x="15" y="17"/>
                  </a:lnTo>
                  <a:lnTo>
                    <a:pt x="16" y="16"/>
                  </a:lnTo>
                  <a:lnTo>
                    <a:pt x="16" y="16"/>
                  </a:lnTo>
                  <a:lnTo>
                    <a:pt x="17" y="16"/>
                  </a:lnTo>
                  <a:lnTo>
                    <a:pt x="18" y="16"/>
                  </a:lnTo>
                  <a:lnTo>
                    <a:pt x="19" y="16"/>
                  </a:lnTo>
                  <a:lnTo>
                    <a:pt x="20" y="16"/>
                  </a:lnTo>
                  <a:lnTo>
                    <a:pt x="21" y="16"/>
                  </a:lnTo>
                  <a:lnTo>
                    <a:pt x="22" y="16"/>
                  </a:lnTo>
                  <a:lnTo>
                    <a:pt x="22" y="16"/>
                  </a:lnTo>
                  <a:lnTo>
                    <a:pt x="23" y="16"/>
                  </a:lnTo>
                  <a:lnTo>
                    <a:pt x="24" y="16"/>
                  </a:lnTo>
                  <a:lnTo>
                    <a:pt x="25" y="16"/>
                  </a:lnTo>
                  <a:lnTo>
                    <a:pt x="26" y="16"/>
                  </a:lnTo>
                  <a:lnTo>
                    <a:pt x="26" y="16"/>
                  </a:lnTo>
                  <a:lnTo>
                    <a:pt x="27" y="15"/>
                  </a:lnTo>
                  <a:lnTo>
                    <a:pt x="28" y="15"/>
                  </a:lnTo>
                  <a:lnTo>
                    <a:pt x="28" y="15"/>
                  </a:lnTo>
                  <a:lnTo>
                    <a:pt x="29" y="15"/>
                  </a:lnTo>
                  <a:lnTo>
                    <a:pt x="29" y="15"/>
                  </a:lnTo>
                  <a:lnTo>
                    <a:pt x="29" y="15"/>
                  </a:lnTo>
                  <a:lnTo>
                    <a:pt x="30" y="15"/>
                  </a:lnTo>
                  <a:lnTo>
                    <a:pt x="30" y="15"/>
                  </a:lnTo>
                  <a:lnTo>
                    <a:pt x="31" y="15"/>
                  </a:lnTo>
                  <a:lnTo>
                    <a:pt x="31" y="15"/>
                  </a:lnTo>
                  <a:lnTo>
                    <a:pt x="31" y="15"/>
                  </a:lnTo>
                  <a:lnTo>
                    <a:pt x="32" y="15"/>
                  </a:lnTo>
                  <a:lnTo>
                    <a:pt x="32" y="15"/>
                  </a:lnTo>
                  <a:lnTo>
                    <a:pt x="33" y="15"/>
                  </a:lnTo>
                  <a:lnTo>
                    <a:pt x="33" y="15"/>
                  </a:lnTo>
                  <a:lnTo>
                    <a:pt x="33" y="15"/>
                  </a:lnTo>
                  <a:lnTo>
                    <a:pt x="34" y="15"/>
                  </a:lnTo>
                  <a:lnTo>
                    <a:pt x="34" y="15"/>
                  </a:lnTo>
                  <a:lnTo>
                    <a:pt x="35" y="15"/>
                  </a:lnTo>
                  <a:lnTo>
                    <a:pt x="35" y="15"/>
                  </a:lnTo>
                  <a:lnTo>
                    <a:pt x="36" y="15"/>
                  </a:lnTo>
                  <a:lnTo>
                    <a:pt x="36" y="15"/>
                  </a:lnTo>
                  <a:lnTo>
                    <a:pt x="37" y="15"/>
                  </a:lnTo>
                  <a:lnTo>
                    <a:pt x="37" y="15"/>
                  </a:lnTo>
                  <a:lnTo>
                    <a:pt x="38" y="15"/>
                  </a:lnTo>
                  <a:lnTo>
                    <a:pt x="38" y="15"/>
                  </a:lnTo>
                  <a:lnTo>
                    <a:pt x="38" y="15"/>
                  </a:lnTo>
                  <a:lnTo>
                    <a:pt x="39" y="15"/>
                  </a:lnTo>
                  <a:lnTo>
                    <a:pt x="39" y="15"/>
                  </a:lnTo>
                  <a:lnTo>
                    <a:pt x="40" y="15"/>
                  </a:lnTo>
                  <a:lnTo>
                    <a:pt x="40" y="15"/>
                  </a:lnTo>
                  <a:lnTo>
                    <a:pt x="40" y="15"/>
                  </a:lnTo>
                  <a:lnTo>
                    <a:pt x="41" y="15"/>
                  </a:lnTo>
                  <a:lnTo>
                    <a:pt x="41" y="14"/>
                  </a:lnTo>
                  <a:lnTo>
                    <a:pt x="41" y="14"/>
                  </a:lnTo>
                  <a:lnTo>
                    <a:pt x="41" y="13"/>
                  </a:lnTo>
                  <a:lnTo>
                    <a:pt x="41" y="13"/>
                  </a:lnTo>
                  <a:lnTo>
                    <a:pt x="41" y="13"/>
                  </a:lnTo>
                  <a:lnTo>
                    <a:pt x="41" y="12"/>
                  </a:lnTo>
                  <a:lnTo>
                    <a:pt x="41" y="11"/>
                  </a:lnTo>
                  <a:lnTo>
                    <a:pt x="41" y="11"/>
                  </a:lnTo>
                  <a:lnTo>
                    <a:pt x="41" y="11"/>
                  </a:lnTo>
                  <a:lnTo>
                    <a:pt x="41" y="10"/>
                  </a:lnTo>
                  <a:lnTo>
                    <a:pt x="41" y="10"/>
                  </a:lnTo>
                  <a:lnTo>
                    <a:pt x="41" y="9"/>
                  </a:lnTo>
                  <a:lnTo>
                    <a:pt x="41" y="9"/>
                  </a:lnTo>
                  <a:lnTo>
                    <a:pt x="41" y="8"/>
                  </a:lnTo>
                  <a:lnTo>
                    <a:pt x="41" y="8"/>
                  </a:lnTo>
                  <a:lnTo>
                    <a:pt x="41" y="7"/>
                  </a:lnTo>
                  <a:lnTo>
                    <a:pt x="41" y="7"/>
                  </a:lnTo>
                  <a:lnTo>
                    <a:pt x="41" y="6"/>
                  </a:lnTo>
                  <a:lnTo>
                    <a:pt x="41" y="6"/>
                  </a:lnTo>
                  <a:lnTo>
                    <a:pt x="41" y="6"/>
                  </a:lnTo>
                  <a:lnTo>
                    <a:pt x="41" y="5"/>
                  </a:lnTo>
                  <a:lnTo>
                    <a:pt x="41" y="5"/>
                  </a:lnTo>
                  <a:lnTo>
                    <a:pt x="41" y="4"/>
                  </a:lnTo>
                  <a:lnTo>
                    <a:pt x="41" y="4"/>
                  </a:lnTo>
                  <a:lnTo>
                    <a:pt x="41" y="3"/>
                  </a:lnTo>
                  <a:lnTo>
                    <a:pt x="41" y="3"/>
                  </a:lnTo>
                  <a:lnTo>
                    <a:pt x="41" y="2"/>
                  </a:lnTo>
                  <a:lnTo>
                    <a:pt x="41" y="2"/>
                  </a:lnTo>
                  <a:lnTo>
                    <a:pt x="41" y="2"/>
                  </a:lnTo>
                  <a:lnTo>
                    <a:pt x="41" y="1"/>
                  </a:lnTo>
                  <a:lnTo>
                    <a:pt x="41" y="0"/>
                  </a:lnTo>
                  <a:lnTo>
                    <a:pt x="41" y="0"/>
                  </a:lnTo>
                  <a:lnTo>
                    <a:pt x="40" y="0"/>
                  </a:lnTo>
                  <a:lnTo>
                    <a:pt x="39" y="0"/>
                  </a:lnTo>
                  <a:lnTo>
                    <a:pt x="37" y="0"/>
                  </a:lnTo>
                  <a:lnTo>
                    <a:pt x="36" y="0"/>
                  </a:lnTo>
                  <a:lnTo>
                    <a:pt x="35" y="0"/>
                  </a:lnTo>
                  <a:lnTo>
                    <a:pt x="33" y="0"/>
                  </a:lnTo>
                  <a:lnTo>
                    <a:pt x="32" y="0"/>
                  </a:lnTo>
                  <a:lnTo>
                    <a:pt x="31" y="0"/>
                  </a:lnTo>
                  <a:lnTo>
                    <a:pt x="30" y="1"/>
                  </a:lnTo>
                  <a:lnTo>
                    <a:pt x="28" y="1"/>
                  </a:lnTo>
                  <a:lnTo>
                    <a:pt x="27" y="1"/>
                  </a:lnTo>
                  <a:lnTo>
                    <a:pt x="26" y="1"/>
                  </a:lnTo>
                  <a:lnTo>
                    <a:pt x="24" y="1"/>
                  </a:lnTo>
                  <a:lnTo>
                    <a:pt x="23" y="1"/>
                  </a:lnTo>
                  <a:lnTo>
                    <a:pt x="22" y="1"/>
                  </a:lnTo>
                  <a:lnTo>
                    <a:pt x="21" y="1"/>
                  </a:lnTo>
                  <a:lnTo>
                    <a:pt x="20" y="1"/>
                  </a:lnTo>
                  <a:lnTo>
                    <a:pt x="18" y="1"/>
                  </a:lnTo>
                  <a:lnTo>
                    <a:pt x="17" y="1"/>
                  </a:lnTo>
                  <a:lnTo>
                    <a:pt x="16" y="2"/>
                  </a:lnTo>
                  <a:lnTo>
                    <a:pt x="14" y="2"/>
                  </a:lnTo>
                  <a:lnTo>
                    <a:pt x="13" y="2"/>
                  </a:lnTo>
                  <a:lnTo>
                    <a:pt x="12" y="2"/>
                  </a:lnTo>
                  <a:lnTo>
                    <a:pt x="11" y="2"/>
                  </a:lnTo>
                  <a:lnTo>
                    <a:pt x="10" y="2"/>
                  </a:lnTo>
                  <a:lnTo>
                    <a:pt x="8" y="2"/>
                  </a:lnTo>
                  <a:lnTo>
                    <a:pt x="7" y="2"/>
                  </a:lnTo>
                  <a:lnTo>
                    <a:pt x="6" y="2"/>
                  </a:lnTo>
                  <a:lnTo>
                    <a:pt x="4" y="2"/>
                  </a:lnTo>
                  <a:lnTo>
                    <a:pt x="3" y="2"/>
                  </a:lnTo>
                  <a:lnTo>
                    <a:pt x="2" y="2"/>
                  </a:lnTo>
                  <a:lnTo>
                    <a:pt x="0" y="3"/>
                  </a:lnTo>
                  <a:lnTo>
                    <a:pt x="0" y="17"/>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88" name="Freeform 1154"/>
            <p:cNvSpPr>
              <a:spLocks/>
            </p:cNvSpPr>
            <p:nvPr/>
          </p:nvSpPr>
          <p:spPr bwMode="auto">
            <a:xfrm>
              <a:off x="1518" y="3320"/>
              <a:ext cx="41" cy="17"/>
            </a:xfrm>
            <a:custGeom>
              <a:avLst/>
              <a:gdLst>
                <a:gd name="T0" fmla="*/ 2 w 41"/>
                <a:gd name="T1" fmla="*/ 17 h 17"/>
                <a:gd name="T2" fmla="*/ 4 w 41"/>
                <a:gd name="T3" fmla="*/ 17 h 17"/>
                <a:gd name="T4" fmla="*/ 6 w 41"/>
                <a:gd name="T5" fmla="*/ 17 h 17"/>
                <a:gd name="T6" fmla="*/ 9 w 41"/>
                <a:gd name="T7" fmla="*/ 17 h 17"/>
                <a:gd name="T8" fmla="*/ 12 w 41"/>
                <a:gd name="T9" fmla="*/ 17 h 17"/>
                <a:gd name="T10" fmla="*/ 14 w 41"/>
                <a:gd name="T11" fmla="*/ 17 h 17"/>
                <a:gd name="T12" fmla="*/ 16 w 41"/>
                <a:gd name="T13" fmla="*/ 16 h 17"/>
                <a:gd name="T14" fmla="*/ 19 w 41"/>
                <a:gd name="T15" fmla="*/ 16 h 17"/>
                <a:gd name="T16" fmla="*/ 22 w 41"/>
                <a:gd name="T17" fmla="*/ 16 h 17"/>
                <a:gd name="T18" fmla="*/ 24 w 41"/>
                <a:gd name="T19" fmla="*/ 16 h 17"/>
                <a:gd name="T20" fmla="*/ 26 w 41"/>
                <a:gd name="T21" fmla="*/ 16 h 17"/>
                <a:gd name="T22" fmla="*/ 28 w 41"/>
                <a:gd name="T23" fmla="*/ 15 h 17"/>
                <a:gd name="T24" fmla="*/ 29 w 41"/>
                <a:gd name="T25" fmla="*/ 15 h 17"/>
                <a:gd name="T26" fmla="*/ 31 w 41"/>
                <a:gd name="T27" fmla="*/ 15 h 17"/>
                <a:gd name="T28" fmla="*/ 32 w 41"/>
                <a:gd name="T29" fmla="*/ 15 h 17"/>
                <a:gd name="T30" fmla="*/ 33 w 41"/>
                <a:gd name="T31" fmla="*/ 15 h 17"/>
                <a:gd name="T32" fmla="*/ 34 w 41"/>
                <a:gd name="T33" fmla="*/ 15 h 17"/>
                <a:gd name="T34" fmla="*/ 36 w 41"/>
                <a:gd name="T35" fmla="*/ 15 h 17"/>
                <a:gd name="T36" fmla="*/ 37 w 41"/>
                <a:gd name="T37" fmla="*/ 15 h 17"/>
                <a:gd name="T38" fmla="*/ 38 w 41"/>
                <a:gd name="T39" fmla="*/ 15 h 17"/>
                <a:gd name="T40" fmla="*/ 40 w 41"/>
                <a:gd name="T41" fmla="*/ 15 h 17"/>
                <a:gd name="T42" fmla="*/ 41 w 41"/>
                <a:gd name="T43" fmla="*/ 15 h 17"/>
                <a:gd name="T44" fmla="*/ 41 w 41"/>
                <a:gd name="T45" fmla="*/ 13 h 17"/>
                <a:gd name="T46" fmla="*/ 41 w 41"/>
                <a:gd name="T47" fmla="*/ 12 h 17"/>
                <a:gd name="T48" fmla="*/ 41 w 41"/>
                <a:gd name="T49" fmla="*/ 11 h 17"/>
                <a:gd name="T50" fmla="*/ 41 w 41"/>
                <a:gd name="T51" fmla="*/ 9 h 17"/>
                <a:gd name="T52" fmla="*/ 41 w 41"/>
                <a:gd name="T53" fmla="*/ 8 h 17"/>
                <a:gd name="T54" fmla="*/ 41 w 41"/>
                <a:gd name="T55" fmla="*/ 6 h 17"/>
                <a:gd name="T56" fmla="*/ 41 w 41"/>
                <a:gd name="T57" fmla="*/ 5 h 17"/>
                <a:gd name="T58" fmla="*/ 41 w 41"/>
                <a:gd name="T59" fmla="*/ 4 h 17"/>
                <a:gd name="T60" fmla="*/ 41 w 41"/>
                <a:gd name="T61" fmla="*/ 2 h 17"/>
                <a:gd name="T62" fmla="*/ 41 w 41"/>
                <a:gd name="T63" fmla="*/ 1 h 17"/>
                <a:gd name="T64" fmla="*/ 40 w 41"/>
                <a:gd name="T65" fmla="*/ 0 h 17"/>
                <a:gd name="T66" fmla="*/ 36 w 41"/>
                <a:gd name="T67" fmla="*/ 0 h 17"/>
                <a:gd name="T68" fmla="*/ 32 w 41"/>
                <a:gd name="T69" fmla="*/ 0 h 17"/>
                <a:gd name="T70" fmla="*/ 28 w 41"/>
                <a:gd name="T71" fmla="*/ 1 h 17"/>
                <a:gd name="T72" fmla="*/ 24 w 41"/>
                <a:gd name="T73" fmla="*/ 1 h 17"/>
                <a:gd name="T74" fmla="*/ 21 w 41"/>
                <a:gd name="T75" fmla="*/ 1 h 17"/>
                <a:gd name="T76" fmla="*/ 17 w 41"/>
                <a:gd name="T77" fmla="*/ 1 h 17"/>
                <a:gd name="T78" fmla="*/ 13 w 41"/>
                <a:gd name="T79" fmla="*/ 2 h 17"/>
                <a:gd name="T80" fmla="*/ 10 w 41"/>
                <a:gd name="T81" fmla="*/ 2 h 17"/>
                <a:gd name="T82" fmla="*/ 6 w 41"/>
                <a:gd name="T83" fmla="*/ 2 h 17"/>
                <a:gd name="T84" fmla="*/ 2 w 41"/>
                <a:gd name="T85"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 h="17">
                  <a:moveTo>
                    <a:pt x="0" y="17"/>
                  </a:moveTo>
                  <a:lnTo>
                    <a:pt x="1" y="17"/>
                  </a:lnTo>
                  <a:lnTo>
                    <a:pt x="2" y="17"/>
                  </a:lnTo>
                  <a:lnTo>
                    <a:pt x="3" y="17"/>
                  </a:lnTo>
                  <a:lnTo>
                    <a:pt x="3" y="17"/>
                  </a:lnTo>
                  <a:lnTo>
                    <a:pt x="4" y="17"/>
                  </a:lnTo>
                  <a:lnTo>
                    <a:pt x="5" y="17"/>
                  </a:lnTo>
                  <a:lnTo>
                    <a:pt x="6" y="17"/>
                  </a:lnTo>
                  <a:lnTo>
                    <a:pt x="6" y="17"/>
                  </a:lnTo>
                  <a:lnTo>
                    <a:pt x="7" y="17"/>
                  </a:lnTo>
                  <a:lnTo>
                    <a:pt x="8" y="17"/>
                  </a:lnTo>
                  <a:lnTo>
                    <a:pt x="9" y="17"/>
                  </a:lnTo>
                  <a:lnTo>
                    <a:pt x="10" y="17"/>
                  </a:lnTo>
                  <a:lnTo>
                    <a:pt x="11" y="17"/>
                  </a:lnTo>
                  <a:lnTo>
                    <a:pt x="12" y="17"/>
                  </a:lnTo>
                  <a:lnTo>
                    <a:pt x="12" y="17"/>
                  </a:lnTo>
                  <a:lnTo>
                    <a:pt x="13" y="17"/>
                  </a:lnTo>
                  <a:lnTo>
                    <a:pt x="14" y="17"/>
                  </a:lnTo>
                  <a:lnTo>
                    <a:pt x="15" y="17"/>
                  </a:lnTo>
                  <a:lnTo>
                    <a:pt x="16" y="16"/>
                  </a:lnTo>
                  <a:lnTo>
                    <a:pt x="16" y="16"/>
                  </a:lnTo>
                  <a:lnTo>
                    <a:pt x="17" y="16"/>
                  </a:lnTo>
                  <a:lnTo>
                    <a:pt x="18" y="16"/>
                  </a:lnTo>
                  <a:lnTo>
                    <a:pt x="19" y="16"/>
                  </a:lnTo>
                  <a:lnTo>
                    <a:pt x="20" y="16"/>
                  </a:lnTo>
                  <a:lnTo>
                    <a:pt x="21" y="16"/>
                  </a:lnTo>
                  <a:lnTo>
                    <a:pt x="22" y="16"/>
                  </a:lnTo>
                  <a:lnTo>
                    <a:pt x="22" y="16"/>
                  </a:lnTo>
                  <a:lnTo>
                    <a:pt x="23" y="16"/>
                  </a:lnTo>
                  <a:lnTo>
                    <a:pt x="24" y="16"/>
                  </a:lnTo>
                  <a:lnTo>
                    <a:pt x="25" y="16"/>
                  </a:lnTo>
                  <a:lnTo>
                    <a:pt x="26" y="16"/>
                  </a:lnTo>
                  <a:lnTo>
                    <a:pt x="26" y="16"/>
                  </a:lnTo>
                  <a:lnTo>
                    <a:pt x="27" y="15"/>
                  </a:lnTo>
                  <a:lnTo>
                    <a:pt x="28" y="15"/>
                  </a:lnTo>
                  <a:lnTo>
                    <a:pt x="28" y="15"/>
                  </a:lnTo>
                  <a:lnTo>
                    <a:pt x="29" y="15"/>
                  </a:lnTo>
                  <a:lnTo>
                    <a:pt x="29" y="15"/>
                  </a:lnTo>
                  <a:lnTo>
                    <a:pt x="29" y="15"/>
                  </a:lnTo>
                  <a:lnTo>
                    <a:pt x="30" y="15"/>
                  </a:lnTo>
                  <a:lnTo>
                    <a:pt x="30" y="15"/>
                  </a:lnTo>
                  <a:lnTo>
                    <a:pt x="31" y="15"/>
                  </a:lnTo>
                  <a:lnTo>
                    <a:pt x="31" y="15"/>
                  </a:lnTo>
                  <a:lnTo>
                    <a:pt x="31" y="15"/>
                  </a:lnTo>
                  <a:lnTo>
                    <a:pt x="32" y="15"/>
                  </a:lnTo>
                  <a:lnTo>
                    <a:pt x="32" y="15"/>
                  </a:lnTo>
                  <a:lnTo>
                    <a:pt x="33" y="15"/>
                  </a:lnTo>
                  <a:lnTo>
                    <a:pt x="33" y="15"/>
                  </a:lnTo>
                  <a:lnTo>
                    <a:pt x="33" y="15"/>
                  </a:lnTo>
                  <a:lnTo>
                    <a:pt x="34" y="15"/>
                  </a:lnTo>
                  <a:lnTo>
                    <a:pt x="34" y="15"/>
                  </a:lnTo>
                  <a:lnTo>
                    <a:pt x="35" y="15"/>
                  </a:lnTo>
                  <a:lnTo>
                    <a:pt x="35" y="15"/>
                  </a:lnTo>
                  <a:lnTo>
                    <a:pt x="36" y="15"/>
                  </a:lnTo>
                  <a:lnTo>
                    <a:pt x="36" y="15"/>
                  </a:lnTo>
                  <a:lnTo>
                    <a:pt x="37" y="15"/>
                  </a:lnTo>
                  <a:lnTo>
                    <a:pt x="37" y="15"/>
                  </a:lnTo>
                  <a:lnTo>
                    <a:pt x="38" y="15"/>
                  </a:lnTo>
                  <a:lnTo>
                    <a:pt x="38" y="15"/>
                  </a:lnTo>
                  <a:lnTo>
                    <a:pt x="38" y="15"/>
                  </a:lnTo>
                  <a:lnTo>
                    <a:pt x="39" y="15"/>
                  </a:lnTo>
                  <a:lnTo>
                    <a:pt x="39" y="15"/>
                  </a:lnTo>
                  <a:lnTo>
                    <a:pt x="40" y="15"/>
                  </a:lnTo>
                  <a:lnTo>
                    <a:pt x="40" y="15"/>
                  </a:lnTo>
                  <a:lnTo>
                    <a:pt x="40" y="15"/>
                  </a:lnTo>
                  <a:lnTo>
                    <a:pt x="41" y="15"/>
                  </a:lnTo>
                  <a:lnTo>
                    <a:pt x="41" y="14"/>
                  </a:lnTo>
                  <a:lnTo>
                    <a:pt x="41" y="14"/>
                  </a:lnTo>
                  <a:lnTo>
                    <a:pt x="41" y="13"/>
                  </a:lnTo>
                  <a:lnTo>
                    <a:pt x="41" y="13"/>
                  </a:lnTo>
                  <a:lnTo>
                    <a:pt x="41" y="13"/>
                  </a:lnTo>
                  <a:lnTo>
                    <a:pt x="41" y="12"/>
                  </a:lnTo>
                  <a:lnTo>
                    <a:pt x="41" y="11"/>
                  </a:lnTo>
                  <a:lnTo>
                    <a:pt x="41" y="11"/>
                  </a:lnTo>
                  <a:lnTo>
                    <a:pt x="41" y="11"/>
                  </a:lnTo>
                  <a:lnTo>
                    <a:pt x="41" y="10"/>
                  </a:lnTo>
                  <a:lnTo>
                    <a:pt x="41" y="10"/>
                  </a:lnTo>
                  <a:lnTo>
                    <a:pt x="41" y="9"/>
                  </a:lnTo>
                  <a:lnTo>
                    <a:pt x="41" y="9"/>
                  </a:lnTo>
                  <a:lnTo>
                    <a:pt x="41" y="8"/>
                  </a:lnTo>
                  <a:lnTo>
                    <a:pt x="41" y="8"/>
                  </a:lnTo>
                  <a:lnTo>
                    <a:pt x="41" y="7"/>
                  </a:lnTo>
                  <a:lnTo>
                    <a:pt x="41" y="7"/>
                  </a:lnTo>
                  <a:lnTo>
                    <a:pt x="41" y="6"/>
                  </a:lnTo>
                  <a:lnTo>
                    <a:pt x="41" y="6"/>
                  </a:lnTo>
                  <a:lnTo>
                    <a:pt x="41" y="6"/>
                  </a:lnTo>
                  <a:lnTo>
                    <a:pt x="41" y="5"/>
                  </a:lnTo>
                  <a:lnTo>
                    <a:pt x="41" y="5"/>
                  </a:lnTo>
                  <a:lnTo>
                    <a:pt x="41" y="4"/>
                  </a:lnTo>
                  <a:lnTo>
                    <a:pt x="41" y="4"/>
                  </a:lnTo>
                  <a:lnTo>
                    <a:pt x="41" y="3"/>
                  </a:lnTo>
                  <a:lnTo>
                    <a:pt x="41" y="3"/>
                  </a:lnTo>
                  <a:lnTo>
                    <a:pt x="41" y="2"/>
                  </a:lnTo>
                  <a:lnTo>
                    <a:pt x="41" y="2"/>
                  </a:lnTo>
                  <a:lnTo>
                    <a:pt x="41" y="2"/>
                  </a:lnTo>
                  <a:lnTo>
                    <a:pt x="41" y="1"/>
                  </a:lnTo>
                  <a:lnTo>
                    <a:pt x="41" y="0"/>
                  </a:lnTo>
                  <a:lnTo>
                    <a:pt x="41" y="0"/>
                  </a:lnTo>
                  <a:lnTo>
                    <a:pt x="40" y="0"/>
                  </a:lnTo>
                  <a:lnTo>
                    <a:pt x="39" y="0"/>
                  </a:lnTo>
                  <a:lnTo>
                    <a:pt x="37" y="0"/>
                  </a:lnTo>
                  <a:lnTo>
                    <a:pt x="36" y="0"/>
                  </a:lnTo>
                  <a:lnTo>
                    <a:pt x="35" y="0"/>
                  </a:lnTo>
                  <a:lnTo>
                    <a:pt x="33" y="0"/>
                  </a:lnTo>
                  <a:lnTo>
                    <a:pt x="32" y="0"/>
                  </a:lnTo>
                  <a:lnTo>
                    <a:pt x="31" y="0"/>
                  </a:lnTo>
                  <a:lnTo>
                    <a:pt x="30" y="1"/>
                  </a:lnTo>
                  <a:lnTo>
                    <a:pt x="28" y="1"/>
                  </a:lnTo>
                  <a:lnTo>
                    <a:pt x="27" y="1"/>
                  </a:lnTo>
                  <a:lnTo>
                    <a:pt x="26" y="1"/>
                  </a:lnTo>
                  <a:lnTo>
                    <a:pt x="24" y="1"/>
                  </a:lnTo>
                  <a:lnTo>
                    <a:pt x="23" y="1"/>
                  </a:lnTo>
                  <a:lnTo>
                    <a:pt x="22" y="1"/>
                  </a:lnTo>
                  <a:lnTo>
                    <a:pt x="21" y="1"/>
                  </a:lnTo>
                  <a:lnTo>
                    <a:pt x="20" y="1"/>
                  </a:lnTo>
                  <a:lnTo>
                    <a:pt x="18" y="1"/>
                  </a:lnTo>
                  <a:lnTo>
                    <a:pt x="17" y="1"/>
                  </a:lnTo>
                  <a:lnTo>
                    <a:pt x="16" y="2"/>
                  </a:lnTo>
                  <a:lnTo>
                    <a:pt x="14" y="2"/>
                  </a:lnTo>
                  <a:lnTo>
                    <a:pt x="13" y="2"/>
                  </a:lnTo>
                  <a:lnTo>
                    <a:pt x="12" y="2"/>
                  </a:lnTo>
                  <a:lnTo>
                    <a:pt x="11" y="2"/>
                  </a:lnTo>
                  <a:lnTo>
                    <a:pt x="10" y="2"/>
                  </a:lnTo>
                  <a:lnTo>
                    <a:pt x="8" y="2"/>
                  </a:lnTo>
                  <a:lnTo>
                    <a:pt x="7" y="2"/>
                  </a:lnTo>
                  <a:lnTo>
                    <a:pt x="6" y="2"/>
                  </a:lnTo>
                  <a:lnTo>
                    <a:pt x="4" y="2"/>
                  </a:lnTo>
                  <a:lnTo>
                    <a:pt x="3" y="2"/>
                  </a:lnTo>
                  <a:lnTo>
                    <a:pt x="2" y="2"/>
                  </a:lnTo>
                  <a:lnTo>
                    <a:pt x="0" y="3"/>
                  </a:lnTo>
                  <a:lnTo>
                    <a:pt x="0" y="1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89" name="Freeform 1155"/>
            <p:cNvSpPr>
              <a:spLocks/>
            </p:cNvSpPr>
            <p:nvPr/>
          </p:nvSpPr>
          <p:spPr bwMode="auto">
            <a:xfrm>
              <a:off x="1576" y="3317"/>
              <a:ext cx="41" cy="17"/>
            </a:xfrm>
            <a:custGeom>
              <a:avLst/>
              <a:gdLst>
                <a:gd name="T0" fmla="*/ 1 w 41"/>
                <a:gd name="T1" fmla="*/ 17 h 17"/>
                <a:gd name="T2" fmla="*/ 4 w 41"/>
                <a:gd name="T3" fmla="*/ 17 h 17"/>
                <a:gd name="T4" fmla="*/ 7 w 41"/>
                <a:gd name="T5" fmla="*/ 17 h 17"/>
                <a:gd name="T6" fmla="*/ 9 w 41"/>
                <a:gd name="T7" fmla="*/ 17 h 17"/>
                <a:gd name="T8" fmla="*/ 11 w 41"/>
                <a:gd name="T9" fmla="*/ 16 h 17"/>
                <a:gd name="T10" fmla="*/ 14 w 41"/>
                <a:gd name="T11" fmla="*/ 16 h 17"/>
                <a:gd name="T12" fmla="*/ 16 w 41"/>
                <a:gd name="T13" fmla="*/ 16 h 17"/>
                <a:gd name="T14" fmla="*/ 19 w 41"/>
                <a:gd name="T15" fmla="*/ 16 h 17"/>
                <a:gd name="T16" fmla="*/ 21 w 41"/>
                <a:gd name="T17" fmla="*/ 16 h 17"/>
                <a:gd name="T18" fmla="*/ 24 w 41"/>
                <a:gd name="T19" fmla="*/ 16 h 17"/>
                <a:gd name="T20" fmla="*/ 26 w 41"/>
                <a:gd name="T21" fmla="*/ 16 h 17"/>
                <a:gd name="T22" fmla="*/ 28 w 41"/>
                <a:gd name="T23" fmla="*/ 16 h 17"/>
                <a:gd name="T24" fmla="*/ 31 w 41"/>
                <a:gd name="T25" fmla="*/ 16 h 17"/>
                <a:gd name="T26" fmla="*/ 33 w 41"/>
                <a:gd name="T27" fmla="*/ 16 h 17"/>
                <a:gd name="T28" fmla="*/ 36 w 41"/>
                <a:gd name="T29" fmla="*/ 16 h 17"/>
                <a:gd name="T30" fmla="*/ 38 w 41"/>
                <a:gd name="T31" fmla="*/ 16 h 17"/>
                <a:gd name="T32" fmla="*/ 40 w 41"/>
                <a:gd name="T33" fmla="*/ 15 h 17"/>
                <a:gd name="T34" fmla="*/ 40 w 41"/>
                <a:gd name="T35" fmla="*/ 14 h 17"/>
                <a:gd name="T36" fmla="*/ 40 w 41"/>
                <a:gd name="T37" fmla="*/ 13 h 17"/>
                <a:gd name="T38" fmla="*/ 40 w 41"/>
                <a:gd name="T39" fmla="*/ 12 h 17"/>
                <a:gd name="T40" fmla="*/ 41 w 41"/>
                <a:gd name="T41" fmla="*/ 11 h 17"/>
                <a:gd name="T42" fmla="*/ 41 w 41"/>
                <a:gd name="T43" fmla="*/ 11 h 17"/>
                <a:gd name="T44" fmla="*/ 41 w 41"/>
                <a:gd name="T45" fmla="*/ 9 h 17"/>
                <a:gd name="T46" fmla="*/ 41 w 41"/>
                <a:gd name="T47" fmla="*/ 9 h 17"/>
                <a:gd name="T48" fmla="*/ 41 w 41"/>
                <a:gd name="T49" fmla="*/ 8 h 17"/>
                <a:gd name="T50" fmla="*/ 41 w 41"/>
                <a:gd name="T51" fmla="*/ 7 h 17"/>
                <a:gd name="T52" fmla="*/ 41 w 41"/>
                <a:gd name="T53" fmla="*/ 6 h 17"/>
                <a:gd name="T54" fmla="*/ 41 w 41"/>
                <a:gd name="T55" fmla="*/ 5 h 17"/>
                <a:gd name="T56" fmla="*/ 41 w 41"/>
                <a:gd name="T57" fmla="*/ 4 h 17"/>
                <a:gd name="T58" fmla="*/ 41 w 41"/>
                <a:gd name="T59" fmla="*/ 3 h 17"/>
                <a:gd name="T60" fmla="*/ 41 w 41"/>
                <a:gd name="T61" fmla="*/ 2 h 17"/>
                <a:gd name="T62" fmla="*/ 41 w 41"/>
                <a:gd name="T63" fmla="*/ 1 h 17"/>
                <a:gd name="T64" fmla="*/ 40 w 41"/>
                <a:gd name="T65" fmla="*/ 1 h 17"/>
                <a:gd name="T66" fmla="*/ 37 w 41"/>
                <a:gd name="T67" fmla="*/ 0 h 17"/>
                <a:gd name="T68" fmla="*/ 34 w 41"/>
                <a:gd name="T69" fmla="*/ 0 h 17"/>
                <a:gd name="T70" fmla="*/ 32 w 41"/>
                <a:gd name="T71" fmla="*/ 1 h 17"/>
                <a:gd name="T72" fmla="*/ 29 w 41"/>
                <a:gd name="T73" fmla="*/ 1 h 17"/>
                <a:gd name="T74" fmla="*/ 26 w 41"/>
                <a:gd name="T75" fmla="*/ 1 h 17"/>
                <a:gd name="T76" fmla="*/ 24 w 41"/>
                <a:gd name="T77" fmla="*/ 1 h 17"/>
                <a:gd name="T78" fmla="*/ 21 w 41"/>
                <a:gd name="T79" fmla="*/ 1 h 17"/>
                <a:gd name="T80" fmla="*/ 18 w 41"/>
                <a:gd name="T81" fmla="*/ 1 h 17"/>
                <a:gd name="T82" fmla="*/ 16 w 41"/>
                <a:gd name="T83" fmla="*/ 1 h 17"/>
                <a:gd name="T84" fmla="*/ 13 w 41"/>
                <a:gd name="T85" fmla="*/ 1 h 17"/>
                <a:gd name="T86" fmla="*/ 11 w 41"/>
                <a:gd name="T87" fmla="*/ 1 h 17"/>
                <a:gd name="T88" fmla="*/ 8 w 41"/>
                <a:gd name="T89" fmla="*/ 2 h 17"/>
                <a:gd name="T90" fmla="*/ 6 w 41"/>
                <a:gd name="T91" fmla="*/ 2 h 17"/>
                <a:gd name="T92" fmla="*/ 3 w 41"/>
                <a:gd name="T93" fmla="*/ 2 h 17"/>
                <a:gd name="T94" fmla="*/ 1 w 41"/>
                <a:gd name="T95" fmla="*/ 2 h 17"/>
                <a:gd name="T96" fmla="*/ 0 w 41"/>
                <a:gd name="T9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7">
                  <a:moveTo>
                    <a:pt x="0" y="17"/>
                  </a:moveTo>
                  <a:lnTo>
                    <a:pt x="1" y="17"/>
                  </a:lnTo>
                  <a:lnTo>
                    <a:pt x="2" y="17"/>
                  </a:lnTo>
                  <a:lnTo>
                    <a:pt x="4" y="17"/>
                  </a:lnTo>
                  <a:lnTo>
                    <a:pt x="5" y="17"/>
                  </a:lnTo>
                  <a:lnTo>
                    <a:pt x="7" y="17"/>
                  </a:lnTo>
                  <a:lnTo>
                    <a:pt x="8" y="17"/>
                  </a:lnTo>
                  <a:lnTo>
                    <a:pt x="9" y="17"/>
                  </a:lnTo>
                  <a:lnTo>
                    <a:pt x="10" y="17"/>
                  </a:lnTo>
                  <a:lnTo>
                    <a:pt x="11" y="16"/>
                  </a:lnTo>
                  <a:lnTo>
                    <a:pt x="13" y="16"/>
                  </a:lnTo>
                  <a:lnTo>
                    <a:pt x="14" y="16"/>
                  </a:lnTo>
                  <a:lnTo>
                    <a:pt x="15" y="16"/>
                  </a:lnTo>
                  <a:lnTo>
                    <a:pt x="16" y="16"/>
                  </a:lnTo>
                  <a:lnTo>
                    <a:pt x="18" y="16"/>
                  </a:lnTo>
                  <a:lnTo>
                    <a:pt x="19" y="16"/>
                  </a:lnTo>
                  <a:lnTo>
                    <a:pt x="20" y="16"/>
                  </a:lnTo>
                  <a:lnTo>
                    <a:pt x="21" y="16"/>
                  </a:lnTo>
                  <a:lnTo>
                    <a:pt x="22" y="16"/>
                  </a:lnTo>
                  <a:lnTo>
                    <a:pt x="24" y="16"/>
                  </a:lnTo>
                  <a:lnTo>
                    <a:pt x="25" y="16"/>
                  </a:lnTo>
                  <a:lnTo>
                    <a:pt x="26" y="16"/>
                  </a:lnTo>
                  <a:lnTo>
                    <a:pt x="27" y="16"/>
                  </a:lnTo>
                  <a:lnTo>
                    <a:pt x="28" y="16"/>
                  </a:lnTo>
                  <a:lnTo>
                    <a:pt x="29" y="16"/>
                  </a:lnTo>
                  <a:lnTo>
                    <a:pt x="31" y="16"/>
                  </a:lnTo>
                  <a:lnTo>
                    <a:pt x="32" y="16"/>
                  </a:lnTo>
                  <a:lnTo>
                    <a:pt x="33" y="16"/>
                  </a:lnTo>
                  <a:lnTo>
                    <a:pt x="34" y="16"/>
                  </a:lnTo>
                  <a:lnTo>
                    <a:pt x="36" y="16"/>
                  </a:lnTo>
                  <a:lnTo>
                    <a:pt x="37" y="16"/>
                  </a:lnTo>
                  <a:lnTo>
                    <a:pt x="38" y="16"/>
                  </a:lnTo>
                  <a:lnTo>
                    <a:pt x="40" y="15"/>
                  </a:lnTo>
                  <a:lnTo>
                    <a:pt x="40" y="15"/>
                  </a:lnTo>
                  <a:lnTo>
                    <a:pt x="40" y="14"/>
                  </a:lnTo>
                  <a:lnTo>
                    <a:pt x="40" y="14"/>
                  </a:lnTo>
                  <a:lnTo>
                    <a:pt x="40" y="14"/>
                  </a:lnTo>
                  <a:lnTo>
                    <a:pt x="40" y="13"/>
                  </a:lnTo>
                  <a:lnTo>
                    <a:pt x="40" y="13"/>
                  </a:lnTo>
                  <a:lnTo>
                    <a:pt x="40" y="12"/>
                  </a:lnTo>
                  <a:lnTo>
                    <a:pt x="41" y="12"/>
                  </a:lnTo>
                  <a:lnTo>
                    <a:pt x="41" y="11"/>
                  </a:lnTo>
                  <a:lnTo>
                    <a:pt x="41" y="11"/>
                  </a:lnTo>
                  <a:lnTo>
                    <a:pt x="41" y="11"/>
                  </a:lnTo>
                  <a:lnTo>
                    <a:pt x="41" y="10"/>
                  </a:lnTo>
                  <a:lnTo>
                    <a:pt x="41" y="9"/>
                  </a:lnTo>
                  <a:lnTo>
                    <a:pt x="41" y="9"/>
                  </a:lnTo>
                  <a:lnTo>
                    <a:pt x="41" y="9"/>
                  </a:lnTo>
                  <a:lnTo>
                    <a:pt x="41" y="8"/>
                  </a:lnTo>
                  <a:lnTo>
                    <a:pt x="41" y="8"/>
                  </a:lnTo>
                  <a:lnTo>
                    <a:pt x="41" y="7"/>
                  </a:lnTo>
                  <a:lnTo>
                    <a:pt x="41" y="7"/>
                  </a:lnTo>
                  <a:lnTo>
                    <a:pt x="41" y="6"/>
                  </a:lnTo>
                  <a:lnTo>
                    <a:pt x="41" y="6"/>
                  </a:lnTo>
                  <a:lnTo>
                    <a:pt x="41" y="5"/>
                  </a:lnTo>
                  <a:lnTo>
                    <a:pt x="41" y="5"/>
                  </a:lnTo>
                  <a:lnTo>
                    <a:pt x="41" y="4"/>
                  </a:lnTo>
                  <a:lnTo>
                    <a:pt x="41" y="4"/>
                  </a:lnTo>
                  <a:lnTo>
                    <a:pt x="41" y="3"/>
                  </a:lnTo>
                  <a:lnTo>
                    <a:pt x="41" y="3"/>
                  </a:lnTo>
                  <a:lnTo>
                    <a:pt x="41" y="2"/>
                  </a:lnTo>
                  <a:lnTo>
                    <a:pt x="41" y="2"/>
                  </a:lnTo>
                  <a:lnTo>
                    <a:pt x="41" y="1"/>
                  </a:lnTo>
                  <a:lnTo>
                    <a:pt x="41" y="1"/>
                  </a:lnTo>
                  <a:lnTo>
                    <a:pt x="41" y="1"/>
                  </a:lnTo>
                  <a:lnTo>
                    <a:pt x="40" y="1"/>
                  </a:lnTo>
                  <a:lnTo>
                    <a:pt x="38" y="0"/>
                  </a:lnTo>
                  <a:lnTo>
                    <a:pt x="37" y="0"/>
                  </a:lnTo>
                  <a:lnTo>
                    <a:pt x="36" y="0"/>
                  </a:lnTo>
                  <a:lnTo>
                    <a:pt x="34" y="0"/>
                  </a:lnTo>
                  <a:lnTo>
                    <a:pt x="33" y="0"/>
                  </a:lnTo>
                  <a:lnTo>
                    <a:pt x="32" y="1"/>
                  </a:lnTo>
                  <a:lnTo>
                    <a:pt x="31" y="1"/>
                  </a:lnTo>
                  <a:lnTo>
                    <a:pt x="29" y="1"/>
                  </a:lnTo>
                  <a:lnTo>
                    <a:pt x="28" y="1"/>
                  </a:lnTo>
                  <a:lnTo>
                    <a:pt x="26" y="1"/>
                  </a:lnTo>
                  <a:lnTo>
                    <a:pt x="25" y="1"/>
                  </a:lnTo>
                  <a:lnTo>
                    <a:pt x="24" y="1"/>
                  </a:lnTo>
                  <a:lnTo>
                    <a:pt x="23" y="1"/>
                  </a:lnTo>
                  <a:lnTo>
                    <a:pt x="21" y="1"/>
                  </a:lnTo>
                  <a:lnTo>
                    <a:pt x="20" y="1"/>
                  </a:lnTo>
                  <a:lnTo>
                    <a:pt x="18" y="1"/>
                  </a:lnTo>
                  <a:lnTo>
                    <a:pt x="17" y="1"/>
                  </a:lnTo>
                  <a:lnTo>
                    <a:pt x="16" y="1"/>
                  </a:lnTo>
                  <a:lnTo>
                    <a:pt x="15" y="1"/>
                  </a:lnTo>
                  <a:lnTo>
                    <a:pt x="13" y="1"/>
                  </a:lnTo>
                  <a:lnTo>
                    <a:pt x="12" y="1"/>
                  </a:lnTo>
                  <a:lnTo>
                    <a:pt x="11" y="1"/>
                  </a:lnTo>
                  <a:lnTo>
                    <a:pt x="9" y="2"/>
                  </a:lnTo>
                  <a:lnTo>
                    <a:pt x="8" y="2"/>
                  </a:lnTo>
                  <a:lnTo>
                    <a:pt x="7" y="2"/>
                  </a:lnTo>
                  <a:lnTo>
                    <a:pt x="6" y="2"/>
                  </a:lnTo>
                  <a:lnTo>
                    <a:pt x="5" y="2"/>
                  </a:lnTo>
                  <a:lnTo>
                    <a:pt x="3" y="2"/>
                  </a:lnTo>
                  <a:lnTo>
                    <a:pt x="2" y="2"/>
                  </a:lnTo>
                  <a:lnTo>
                    <a:pt x="1" y="2"/>
                  </a:lnTo>
                  <a:lnTo>
                    <a:pt x="0" y="3"/>
                  </a:lnTo>
                  <a:lnTo>
                    <a:pt x="0" y="17"/>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90" name="Freeform 1156"/>
            <p:cNvSpPr>
              <a:spLocks/>
            </p:cNvSpPr>
            <p:nvPr/>
          </p:nvSpPr>
          <p:spPr bwMode="auto">
            <a:xfrm>
              <a:off x="1576" y="3317"/>
              <a:ext cx="41" cy="17"/>
            </a:xfrm>
            <a:custGeom>
              <a:avLst/>
              <a:gdLst>
                <a:gd name="T0" fmla="*/ 1 w 41"/>
                <a:gd name="T1" fmla="*/ 17 h 17"/>
                <a:gd name="T2" fmla="*/ 4 w 41"/>
                <a:gd name="T3" fmla="*/ 17 h 17"/>
                <a:gd name="T4" fmla="*/ 7 w 41"/>
                <a:gd name="T5" fmla="*/ 17 h 17"/>
                <a:gd name="T6" fmla="*/ 9 w 41"/>
                <a:gd name="T7" fmla="*/ 17 h 17"/>
                <a:gd name="T8" fmla="*/ 11 w 41"/>
                <a:gd name="T9" fmla="*/ 16 h 17"/>
                <a:gd name="T10" fmla="*/ 14 w 41"/>
                <a:gd name="T11" fmla="*/ 16 h 17"/>
                <a:gd name="T12" fmla="*/ 16 w 41"/>
                <a:gd name="T13" fmla="*/ 16 h 17"/>
                <a:gd name="T14" fmla="*/ 19 w 41"/>
                <a:gd name="T15" fmla="*/ 16 h 17"/>
                <a:gd name="T16" fmla="*/ 21 w 41"/>
                <a:gd name="T17" fmla="*/ 16 h 17"/>
                <a:gd name="T18" fmla="*/ 24 w 41"/>
                <a:gd name="T19" fmla="*/ 16 h 17"/>
                <a:gd name="T20" fmla="*/ 26 w 41"/>
                <a:gd name="T21" fmla="*/ 16 h 17"/>
                <a:gd name="T22" fmla="*/ 28 w 41"/>
                <a:gd name="T23" fmla="*/ 16 h 17"/>
                <a:gd name="T24" fmla="*/ 31 w 41"/>
                <a:gd name="T25" fmla="*/ 16 h 17"/>
                <a:gd name="T26" fmla="*/ 33 w 41"/>
                <a:gd name="T27" fmla="*/ 16 h 17"/>
                <a:gd name="T28" fmla="*/ 36 w 41"/>
                <a:gd name="T29" fmla="*/ 16 h 17"/>
                <a:gd name="T30" fmla="*/ 38 w 41"/>
                <a:gd name="T31" fmla="*/ 16 h 17"/>
                <a:gd name="T32" fmla="*/ 40 w 41"/>
                <a:gd name="T33" fmla="*/ 15 h 17"/>
                <a:gd name="T34" fmla="*/ 40 w 41"/>
                <a:gd name="T35" fmla="*/ 14 h 17"/>
                <a:gd name="T36" fmla="*/ 40 w 41"/>
                <a:gd name="T37" fmla="*/ 13 h 17"/>
                <a:gd name="T38" fmla="*/ 40 w 41"/>
                <a:gd name="T39" fmla="*/ 12 h 17"/>
                <a:gd name="T40" fmla="*/ 41 w 41"/>
                <a:gd name="T41" fmla="*/ 11 h 17"/>
                <a:gd name="T42" fmla="*/ 41 w 41"/>
                <a:gd name="T43" fmla="*/ 11 h 17"/>
                <a:gd name="T44" fmla="*/ 41 w 41"/>
                <a:gd name="T45" fmla="*/ 9 h 17"/>
                <a:gd name="T46" fmla="*/ 41 w 41"/>
                <a:gd name="T47" fmla="*/ 9 h 17"/>
                <a:gd name="T48" fmla="*/ 41 w 41"/>
                <a:gd name="T49" fmla="*/ 8 h 17"/>
                <a:gd name="T50" fmla="*/ 41 w 41"/>
                <a:gd name="T51" fmla="*/ 7 h 17"/>
                <a:gd name="T52" fmla="*/ 41 w 41"/>
                <a:gd name="T53" fmla="*/ 6 h 17"/>
                <a:gd name="T54" fmla="*/ 41 w 41"/>
                <a:gd name="T55" fmla="*/ 5 h 17"/>
                <a:gd name="T56" fmla="*/ 41 w 41"/>
                <a:gd name="T57" fmla="*/ 4 h 17"/>
                <a:gd name="T58" fmla="*/ 41 w 41"/>
                <a:gd name="T59" fmla="*/ 3 h 17"/>
                <a:gd name="T60" fmla="*/ 41 w 41"/>
                <a:gd name="T61" fmla="*/ 2 h 17"/>
                <a:gd name="T62" fmla="*/ 41 w 41"/>
                <a:gd name="T63" fmla="*/ 1 h 17"/>
                <a:gd name="T64" fmla="*/ 40 w 41"/>
                <a:gd name="T65" fmla="*/ 1 h 17"/>
                <a:gd name="T66" fmla="*/ 37 w 41"/>
                <a:gd name="T67" fmla="*/ 0 h 17"/>
                <a:gd name="T68" fmla="*/ 34 w 41"/>
                <a:gd name="T69" fmla="*/ 0 h 17"/>
                <a:gd name="T70" fmla="*/ 32 w 41"/>
                <a:gd name="T71" fmla="*/ 1 h 17"/>
                <a:gd name="T72" fmla="*/ 29 w 41"/>
                <a:gd name="T73" fmla="*/ 1 h 17"/>
                <a:gd name="T74" fmla="*/ 26 w 41"/>
                <a:gd name="T75" fmla="*/ 1 h 17"/>
                <a:gd name="T76" fmla="*/ 24 w 41"/>
                <a:gd name="T77" fmla="*/ 1 h 17"/>
                <a:gd name="T78" fmla="*/ 21 w 41"/>
                <a:gd name="T79" fmla="*/ 1 h 17"/>
                <a:gd name="T80" fmla="*/ 18 w 41"/>
                <a:gd name="T81" fmla="*/ 1 h 17"/>
                <a:gd name="T82" fmla="*/ 16 w 41"/>
                <a:gd name="T83" fmla="*/ 1 h 17"/>
                <a:gd name="T84" fmla="*/ 13 w 41"/>
                <a:gd name="T85" fmla="*/ 1 h 17"/>
                <a:gd name="T86" fmla="*/ 11 w 41"/>
                <a:gd name="T87" fmla="*/ 1 h 17"/>
                <a:gd name="T88" fmla="*/ 8 w 41"/>
                <a:gd name="T89" fmla="*/ 2 h 17"/>
                <a:gd name="T90" fmla="*/ 6 w 41"/>
                <a:gd name="T91" fmla="*/ 2 h 17"/>
                <a:gd name="T92" fmla="*/ 3 w 41"/>
                <a:gd name="T93" fmla="*/ 2 h 17"/>
                <a:gd name="T94" fmla="*/ 1 w 41"/>
                <a:gd name="T95" fmla="*/ 2 h 17"/>
                <a:gd name="T96" fmla="*/ 0 w 41"/>
                <a:gd name="T9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7">
                  <a:moveTo>
                    <a:pt x="0" y="17"/>
                  </a:moveTo>
                  <a:lnTo>
                    <a:pt x="1" y="17"/>
                  </a:lnTo>
                  <a:lnTo>
                    <a:pt x="2" y="17"/>
                  </a:lnTo>
                  <a:lnTo>
                    <a:pt x="4" y="17"/>
                  </a:lnTo>
                  <a:lnTo>
                    <a:pt x="5" y="17"/>
                  </a:lnTo>
                  <a:lnTo>
                    <a:pt x="7" y="17"/>
                  </a:lnTo>
                  <a:lnTo>
                    <a:pt x="8" y="17"/>
                  </a:lnTo>
                  <a:lnTo>
                    <a:pt x="9" y="17"/>
                  </a:lnTo>
                  <a:lnTo>
                    <a:pt x="10" y="17"/>
                  </a:lnTo>
                  <a:lnTo>
                    <a:pt x="11" y="16"/>
                  </a:lnTo>
                  <a:lnTo>
                    <a:pt x="13" y="16"/>
                  </a:lnTo>
                  <a:lnTo>
                    <a:pt x="14" y="16"/>
                  </a:lnTo>
                  <a:lnTo>
                    <a:pt x="15" y="16"/>
                  </a:lnTo>
                  <a:lnTo>
                    <a:pt x="16" y="16"/>
                  </a:lnTo>
                  <a:lnTo>
                    <a:pt x="18" y="16"/>
                  </a:lnTo>
                  <a:lnTo>
                    <a:pt x="19" y="16"/>
                  </a:lnTo>
                  <a:lnTo>
                    <a:pt x="20" y="16"/>
                  </a:lnTo>
                  <a:lnTo>
                    <a:pt x="21" y="16"/>
                  </a:lnTo>
                  <a:lnTo>
                    <a:pt x="22" y="16"/>
                  </a:lnTo>
                  <a:lnTo>
                    <a:pt x="24" y="16"/>
                  </a:lnTo>
                  <a:lnTo>
                    <a:pt x="25" y="16"/>
                  </a:lnTo>
                  <a:lnTo>
                    <a:pt x="26" y="16"/>
                  </a:lnTo>
                  <a:lnTo>
                    <a:pt x="27" y="16"/>
                  </a:lnTo>
                  <a:lnTo>
                    <a:pt x="28" y="16"/>
                  </a:lnTo>
                  <a:lnTo>
                    <a:pt x="29" y="16"/>
                  </a:lnTo>
                  <a:lnTo>
                    <a:pt x="31" y="16"/>
                  </a:lnTo>
                  <a:lnTo>
                    <a:pt x="32" y="16"/>
                  </a:lnTo>
                  <a:lnTo>
                    <a:pt x="33" y="16"/>
                  </a:lnTo>
                  <a:lnTo>
                    <a:pt x="34" y="16"/>
                  </a:lnTo>
                  <a:lnTo>
                    <a:pt x="36" y="16"/>
                  </a:lnTo>
                  <a:lnTo>
                    <a:pt x="37" y="16"/>
                  </a:lnTo>
                  <a:lnTo>
                    <a:pt x="38" y="16"/>
                  </a:lnTo>
                  <a:lnTo>
                    <a:pt x="40" y="15"/>
                  </a:lnTo>
                  <a:lnTo>
                    <a:pt x="40" y="15"/>
                  </a:lnTo>
                  <a:lnTo>
                    <a:pt x="40" y="14"/>
                  </a:lnTo>
                  <a:lnTo>
                    <a:pt x="40" y="14"/>
                  </a:lnTo>
                  <a:lnTo>
                    <a:pt x="40" y="14"/>
                  </a:lnTo>
                  <a:lnTo>
                    <a:pt x="40" y="13"/>
                  </a:lnTo>
                  <a:lnTo>
                    <a:pt x="40" y="13"/>
                  </a:lnTo>
                  <a:lnTo>
                    <a:pt x="40" y="12"/>
                  </a:lnTo>
                  <a:lnTo>
                    <a:pt x="41" y="12"/>
                  </a:lnTo>
                  <a:lnTo>
                    <a:pt x="41" y="11"/>
                  </a:lnTo>
                  <a:lnTo>
                    <a:pt x="41" y="11"/>
                  </a:lnTo>
                  <a:lnTo>
                    <a:pt x="41" y="11"/>
                  </a:lnTo>
                  <a:lnTo>
                    <a:pt x="41" y="10"/>
                  </a:lnTo>
                  <a:lnTo>
                    <a:pt x="41" y="9"/>
                  </a:lnTo>
                  <a:lnTo>
                    <a:pt x="41" y="9"/>
                  </a:lnTo>
                  <a:lnTo>
                    <a:pt x="41" y="9"/>
                  </a:lnTo>
                  <a:lnTo>
                    <a:pt x="41" y="8"/>
                  </a:lnTo>
                  <a:lnTo>
                    <a:pt x="41" y="8"/>
                  </a:lnTo>
                  <a:lnTo>
                    <a:pt x="41" y="7"/>
                  </a:lnTo>
                  <a:lnTo>
                    <a:pt x="41" y="7"/>
                  </a:lnTo>
                  <a:lnTo>
                    <a:pt x="41" y="6"/>
                  </a:lnTo>
                  <a:lnTo>
                    <a:pt x="41" y="6"/>
                  </a:lnTo>
                  <a:lnTo>
                    <a:pt x="41" y="5"/>
                  </a:lnTo>
                  <a:lnTo>
                    <a:pt x="41" y="5"/>
                  </a:lnTo>
                  <a:lnTo>
                    <a:pt x="41" y="4"/>
                  </a:lnTo>
                  <a:lnTo>
                    <a:pt x="41" y="4"/>
                  </a:lnTo>
                  <a:lnTo>
                    <a:pt x="41" y="3"/>
                  </a:lnTo>
                  <a:lnTo>
                    <a:pt x="41" y="3"/>
                  </a:lnTo>
                  <a:lnTo>
                    <a:pt x="41" y="2"/>
                  </a:lnTo>
                  <a:lnTo>
                    <a:pt x="41" y="2"/>
                  </a:lnTo>
                  <a:lnTo>
                    <a:pt x="41" y="1"/>
                  </a:lnTo>
                  <a:lnTo>
                    <a:pt x="41" y="1"/>
                  </a:lnTo>
                  <a:lnTo>
                    <a:pt x="41" y="1"/>
                  </a:lnTo>
                  <a:lnTo>
                    <a:pt x="40" y="1"/>
                  </a:lnTo>
                  <a:lnTo>
                    <a:pt x="38" y="0"/>
                  </a:lnTo>
                  <a:lnTo>
                    <a:pt x="37" y="0"/>
                  </a:lnTo>
                  <a:lnTo>
                    <a:pt x="36" y="0"/>
                  </a:lnTo>
                  <a:lnTo>
                    <a:pt x="34" y="0"/>
                  </a:lnTo>
                  <a:lnTo>
                    <a:pt x="33" y="0"/>
                  </a:lnTo>
                  <a:lnTo>
                    <a:pt x="32" y="1"/>
                  </a:lnTo>
                  <a:lnTo>
                    <a:pt x="31" y="1"/>
                  </a:lnTo>
                  <a:lnTo>
                    <a:pt x="29" y="1"/>
                  </a:lnTo>
                  <a:lnTo>
                    <a:pt x="28" y="1"/>
                  </a:lnTo>
                  <a:lnTo>
                    <a:pt x="26" y="1"/>
                  </a:lnTo>
                  <a:lnTo>
                    <a:pt x="25" y="1"/>
                  </a:lnTo>
                  <a:lnTo>
                    <a:pt x="24" y="1"/>
                  </a:lnTo>
                  <a:lnTo>
                    <a:pt x="23" y="1"/>
                  </a:lnTo>
                  <a:lnTo>
                    <a:pt x="21" y="1"/>
                  </a:lnTo>
                  <a:lnTo>
                    <a:pt x="20" y="1"/>
                  </a:lnTo>
                  <a:lnTo>
                    <a:pt x="18" y="1"/>
                  </a:lnTo>
                  <a:lnTo>
                    <a:pt x="17" y="1"/>
                  </a:lnTo>
                  <a:lnTo>
                    <a:pt x="16" y="1"/>
                  </a:lnTo>
                  <a:lnTo>
                    <a:pt x="15" y="1"/>
                  </a:lnTo>
                  <a:lnTo>
                    <a:pt x="13" y="1"/>
                  </a:lnTo>
                  <a:lnTo>
                    <a:pt x="12" y="1"/>
                  </a:lnTo>
                  <a:lnTo>
                    <a:pt x="11" y="1"/>
                  </a:lnTo>
                  <a:lnTo>
                    <a:pt x="9" y="2"/>
                  </a:lnTo>
                  <a:lnTo>
                    <a:pt x="8" y="2"/>
                  </a:lnTo>
                  <a:lnTo>
                    <a:pt x="7" y="2"/>
                  </a:lnTo>
                  <a:lnTo>
                    <a:pt x="6" y="2"/>
                  </a:lnTo>
                  <a:lnTo>
                    <a:pt x="5" y="2"/>
                  </a:lnTo>
                  <a:lnTo>
                    <a:pt x="3" y="2"/>
                  </a:lnTo>
                  <a:lnTo>
                    <a:pt x="2" y="2"/>
                  </a:lnTo>
                  <a:lnTo>
                    <a:pt x="1" y="2"/>
                  </a:lnTo>
                  <a:lnTo>
                    <a:pt x="0" y="3"/>
                  </a:lnTo>
                  <a:lnTo>
                    <a:pt x="0" y="1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91" name="Freeform 1157"/>
            <p:cNvSpPr>
              <a:spLocks/>
            </p:cNvSpPr>
            <p:nvPr/>
          </p:nvSpPr>
          <p:spPr bwMode="auto">
            <a:xfrm>
              <a:off x="1412" y="3351"/>
              <a:ext cx="20" cy="45"/>
            </a:xfrm>
            <a:custGeom>
              <a:avLst/>
              <a:gdLst>
                <a:gd name="T0" fmla="*/ 0 w 20"/>
                <a:gd name="T1" fmla="*/ 29 h 45"/>
                <a:gd name="T2" fmla="*/ 18 w 20"/>
                <a:gd name="T3" fmla="*/ 45 h 45"/>
                <a:gd name="T4" fmla="*/ 19 w 20"/>
                <a:gd name="T5" fmla="*/ 44 h 45"/>
                <a:gd name="T6" fmla="*/ 20 w 20"/>
                <a:gd name="T7" fmla="*/ 18 h 45"/>
                <a:gd name="T8" fmla="*/ 19 w 20"/>
                <a:gd name="T9" fmla="*/ 17 h 45"/>
                <a:gd name="T10" fmla="*/ 19 w 20"/>
                <a:gd name="T11" fmla="*/ 17 h 45"/>
                <a:gd name="T12" fmla="*/ 18 w 20"/>
                <a:gd name="T13" fmla="*/ 16 h 45"/>
                <a:gd name="T14" fmla="*/ 18 w 20"/>
                <a:gd name="T15" fmla="*/ 16 h 45"/>
                <a:gd name="T16" fmla="*/ 17 w 20"/>
                <a:gd name="T17" fmla="*/ 15 h 45"/>
                <a:gd name="T18" fmla="*/ 17 w 20"/>
                <a:gd name="T19" fmla="*/ 14 h 45"/>
                <a:gd name="T20" fmla="*/ 16 w 20"/>
                <a:gd name="T21" fmla="*/ 14 h 45"/>
                <a:gd name="T22" fmla="*/ 16 w 20"/>
                <a:gd name="T23" fmla="*/ 13 h 45"/>
                <a:gd name="T24" fmla="*/ 15 w 20"/>
                <a:gd name="T25" fmla="*/ 12 h 45"/>
                <a:gd name="T26" fmla="*/ 14 w 20"/>
                <a:gd name="T27" fmla="*/ 12 h 45"/>
                <a:gd name="T28" fmla="*/ 14 w 20"/>
                <a:gd name="T29" fmla="*/ 11 h 45"/>
                <a:gd name="T30" fmla="*/ 13 w 20"/>
                <a:gd name="T31" fmla="*/ 11 h 45"/>
                <a:gd name="T32" fmla="*/ 12 w 20"/>
                <a:gd name="T33" fmla="*/ 10 h 45"/>
                <a:gd name="T34" fmla="*/ 12 w 20"/>
                <a:gd name="T35" fmla="*/ 10 h 45"/>
                <a:gd name="T36" fmla="*/ 11 w 20"/>
                <a:gd name="T37" fmla="*/ 9 h 45"/>
                <a:gd name="T38" fmla="*/ 11 w 20"/>
                <a:gd name="T39" fmla="*/ 9 h 45"/>
                <a:gd name="T40" fmla="*/ 10 w 20"/>
                <a:gd name="T41" fmla="*/ 8 h 45"/>
                <a:gd name="T42" fmla="*/ 10 w 20"/>
                <a:gd name="T43" fmla="*/ 8 h 45"/>
                <a:gd name="T44" fmla="*/ 9 w 20"/>
                <a:gd name="T45" fmla="*/ 7 h 45"/>
                <a:gd name="T46" fmla="*/ 8 w 20"/>
                <a:gd name="T47" fmla="*/ 6 h 45"/>
                <a:gd name="T48" fmla="*/ 8 w 20"/>
                <a:gd name="T49" fmla="*/ 6 h 45"/>
                <a:gd name="T50" fmla="*/ 7 w 20"/>
                <a:gd name="T51" fmla="*/ 6 h 45"/>
                <a:gd name="T52" fmla="*/ 7 w 20"/>
                <a:gd name="T53" fmla="*/ 5 h 45"/>
                <a:gd name="T54" fmla="*/ 6 w 20"/>
                <a:gd name="T55" fmla="*/ 4 h 45"/>
                <a:gd name="T56" fmla="*/ 5 w 20"/>
                <a:gd name="T57" fmla="*/ 4 h 45"/>
                <a:gd name="T58" fmla="*/ 5 w 20"/>
                <a:gd name="T59" fmla="*/ 3 h 45"/>
                <a:gd name="T60" fmla="*/ 4 w 20"/>
                <a:gd name="T61" fmla="*/ 3 h 45"/>
                <a:gd name="T62" fmla="*/ 3 w 20"/>
                <a:gd name="T63" fmla="*/ 2 h 45"/>
                <a:gd name="T64" fmla="*/ 3 w 20"/>
                <a:gd name="T65" fmla="*/ 1 h 45"/>
                <a:gd name="T66" fmla="*/ 2 w 20"/>
                <a:gd name="T67" fmla="*/ 1 h 45"/>
                <a:gd name="T68" fmla="*/ 2 w 20"/>
                <a:gd name="T69" fmla="*/ 1 h 45"/>
                <a:gd name="T70" fmla="*/ 1 w 20"/>
                <a:gd name="T71" fmla="*/ 0 h 45"/>
                <a:gd name="T72" fmla="*/ 0 w 20"/>
                <a:gd name="T73" fmla="*/ 2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45">
                  <a:moveTo>
                    <a:pt x="0" y="29"/>
                  </a:moveTo>
                  <a:lnTo>
                    <a:pt x="18" y="45"/>
                  </a:lnTo>
                  <a:lnTo>
                    <a:pt x="19" y="44"/>
                  </a:lnTo>
                  <a:lnTo>
                    <a:pt x="20" y="18"/>
                  </a:lnTo>
                  <a:lnTo>
                    <a:pt x="19" y="17"/>
                  </a:lnTo>
                  <a:lnTo>
                    <a:pt x="19" y="17"/>
                  </a:lnTo>
                  <a:lnTo>
                    <a:pt x="18" y="16"/>
                  </a:lnTo>
                  <a:lnTo>
                    <a:pt x="18" y="16"/>
                  </a:lnTo>
                  <a:lnTo>
                    <a:pt x="17" y="15"/>
                  </a:lnTo>
                  <a:lnTo>
                    <a:pt x="17" y="14"/>
                  </a:lnTo>
                  <a:lnTo>
                    <a:pt x="16" y="14"/>
                  </a:lnTo>
                  <a:lnTo>
                    <a:pt x="16" y="13"/>
                  </a:lnTo>
                  <a:lnTo>
                    <a:pt x="15" y="12"/>
                  </a:lnTo>
                  <a:lnTo>
                    <a:pt x="14" y="12"/>
                  </a:lnTo>
                  <a:lnTo>
                    <a:pt x="14" y="11"/>
                  </a:lnTo>
                  <a:lnTo>
                    <a:pt x="13" y="11"/>
                  </a:lnTo>
                  <a:lnTo>
                    <a:pt x="12" y="10"/>
                  </a:lnTo>
                  <a:lnTo>
                    <a:pt x="12" y="10"/>
                  </a:lnTo>
                  <a:lnTo>
                    <a:pt x="11" y="9"/>
                  </a:lnTo>
                  <a:lnTo>
                    <a:pt x="11" y="9"/>
                  </a:lnTo>
                  <a:lnTo>
                    <a:pt x="10" y="8"/>
                  </a:lnTo>
                  <a:lnTo>
                    <a:pt x="10" y="8"/>
                  </a:lnTo>
                  <a:lnTo>
                    <a:pt x="9" y="7"/>
                  </a:lnTo>
                  <a:lnTo>
                    <a:pt x="8" y="6"/>
                  </a:lnTo>
                  <a:lnTo>
                    <a:pt x="8" y="6"/>
                  </a:lnTo>
                  <a:lnTo>
                    <a:pt x="7" y="6"/>
                  </a:lnTo>
                  <a:lnTo>
                    <a:pt x="7" y="5"/>
                  </a:lnTo>
                  <a:lnTo>
                    <a:pt x="6" y="4"/>
                  </a:lnTo>
                  <a:lnTo>
                    <a:pt x="5" y="4"/>
                  </a:lnTo>
                  <a:lnTo>
                    <a:pt x="5" y="3"/>
                  </a:lnTo>
                  <a:lnTo>
                    <a:pt x="4" y="3"/>
                  </a:lnTo>
                  <a:lnTo>
                    <a:pt x="3" y="2"/>
                  </a:lnTo>
                  <a:lnTo>
                    <a:pt x="3" y="1"/>
                  </a:lnTo>
                  <a:lnTo>
                    <a:pt x="2" y="1"/>
                  </a:lnTo>
                  <a:lnTo>
                    <a:pt x="2" y="1"/>
                  </a:lnTo>
                  <a:lnTo>
                    <a:pt x="1" y="0"/>
                  </a:lnTo>
                  <a:lnTo>
                    <a:pt x="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92" name="Freeform 1158"/>
            <p:cNvSpPr>
              <a:spLocks/>
            </p:cNvSpPr>
            <p:nvPr/>
          </p:nvSpPr>
          <p:spPr bwMode="auto">
            <a:xfrm>
              <a:off x="1412" y="3351"/>
              <a:ext cx="20" cy="45"/>
            </a:xfrm>
            <a:custGeom>
              <a:avLst/>
              <a:gdLst>
                <a:gd name="T0" fmla="*/ 0 w 20"/>
                <a:gd name="T1" fmla="*/ 29 h 45"/>
                <a:gd name="T2" fmla="*/ 18 w 20"/>
                <a:gd name="T3" fmla="*/ 45 h 45"/>
                <a:gd name="T4" fmla="*/ 19 w 20"/>
                <a:gd name="T5" fmla="*/ 44 h 45"/>
                <a:gd name="T6" fmla="*/ 20 w 20"/>
                <a:gd name="T7" fmla="*/ 18 h 45"/>
                <a:gd name="T8" fmla="*/ 19 w 20"/>
                <a:gd name="T9" fmla="*/ 17 h 45"/>
                <a:gd name="T10" fmla="*/ 19 w 20"/>
                <a:gd name="T11" fmla="*/ 17 h 45"/>
                <a:gd name="T12" fmla="*/ 18 w 20"/>
                <a:gd name="T13" fmla="*/ 16 h 45"/>
                <a:gd name="T14" fmla="*/ 18 w 20"/>
                <a:gd name="T15" fmla="*/ 16 h 45"/>
                <a:gd name="T16" fmla="*/ 17 w 20"/>
                <a:gd name="T17" fmla="*/ 15 h 45"/>
                <a:gd name="T18" fmla="*/ 17 w 20"/>
                <a:gd name="T19" fmla="*/ 14 h 45"/>
                <a:gd name="T20" fmla="*/ 16 w 20"/>
                <a:gd name="T21" fmla="*/ 14 h 45"/>
                <a:gd name="T22" fmla="*/ 15 w 20"/>
                <a:gd name="T23" fmla="*/ 13 h 45"/>
                <a:gd name="T24" fmla="*/ 15 w 20"/>
                <a:gd name="T25" fmla="*/ 12 h 45"/>
                <a:gd name="T26" fmla="*/ 14 w 20"/>
                <a:gd name="T27" fmla="*/ 12 h 45"/>
                <a:gd name="T28" fmla="*/ 14 w 20"/>
                <a:gd name="T29" fmla="*/ 11 h 45"/>
                <a:gd name="T30" fmla="*/ 13 w 20"/>
                <a:gd name="T31" fmla="*/ 11 h 45"/>
                <a:gd name="T32" fmla="*/ 12 w 20"/>
                <a:gd name="T33" fmla="*/ 10 h 45"/>
                <a:gd name="T34" fmla="*/ 12 w 20"/>
                <a:gd name="T35" fmla="*/ 10 h 45"/>
                <a:gd name="T36" fmla="*/ 11 w 20"/>
                <a:gd name="T37" fmla="*/ 9 h 45"/>
                <a:gd name="T38" fmla="*/ 11 w 20"/>
                <a:gd name="T39" fmla="*/ 9 h 45"/>
                <a:gd name="T40" fmla="*/ 10 w 20"/>
                <a:gd name="T41" fmla="*/ 8 h 45"/>
                <a:gd name="T42" fmla="*/ 10 w 20"/>
                <a:gd name="T43" fmla="*/ 8 h 45"/>
                <a:gd name="T44" fmla="*/ 9 w 20"/>
                <a:gd name="T45" fmla="*/ 7 h 45"/>
                <a:gd name="T46" fmla="*/ 8 w 20"/>
                <a:gd name="T47" fmla="*/ 6 h 45"/>
                <a:gd name="T48" fmla="*/ 8 w 20"/>
                <a:gd name="T49" fmla="*/ 6 h 45"/>
                <a:gd name="T50" fmla="*/ 7 w 20"/>
                <a:gd name="T51" fmla="*/ 6 h 45"/>
                <a:gd name="T52" fmla="*/ 7 w 20"/>
                <a:gd name="T53" fmla="*/ 5 h 45"/>
                <a:gd name="T54" fmla="*/ 6 w 20"/>
                <a:gd name="T55" fmla="*/ 4 h 45"/>
                <a:gd name="T56" fmla="*/ 5 w 20"/>
                <a:gd name="T57" fmla="*/ 4 h 45"/>
                <a:gd name="T58" fmla="*/ 5 w 20"/>
                <a:gd name="T59" fmla="*/ 3 h 45"/>
                <a:gd name="T60" fmla="*/ 4 w 20"/>
                <a:gd name="T61" fmla="*/ 3 h 45"/>
                <a:gd name="T62" fmla="*/ 3 w 20"/>
                <a:gd name="T63" fmla="*/ 2 h 45"/>
                <a:gd name="T64" fmla="*/ 3 w 20"/>
                <a:gd name="T65" fmla="*/ 1 h 45"/>
                <a:gd name="T66" fmla="*/ 2 w 20"/>
                <a:gd name="T67" fmla="*/ 1 h 45"/>
                <a:gd name="T68" fmla="*/ 2 w 20"/>
                <a:gd name="T69" fmla="*/ 1 h 45"/>
                <a:gd name="T70" fmla="*/ 1 w 20"/>
                <a:gd name="T71" fmla="*/ 0 h 45"/>
                <a:gd name="T72" fmla="*/ 0 w 20"/>
                <a:gd name="T73" fmla="*/ 2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45">
                  <a:moveTo>
                    <a:pt x="0" y="29"/>
                  </a:moveTo>
                  <a:lnTo>
                    <a:pt x="18" y="45"/>
                  </a:lnTo>
                  <a:lnTo>
                    <a:pt x="19" y="44"/>
                  </a:lnTo>
                  <a:lnTo>
                    <a:pt x="20" y="18"/>
                  </a:lnTo>
                  <a:lnTo>
                    <a:pt x="19" y="17"/>
                  </a:lnTo>
                  <a:lnTo>
                    <a:pt x="19" y="17"/>
                  </a:lnTo>
                  <a:lnTo>
                    <a:pt x="18" y="16"/>
                  </a:lnTo>
                  <a:lnTo>
                    <a:pt x="18" y="16"/>
                  </a:lnTo>
                  <a:lnTo>
                    <a:pt x="17" y="15"/>
                  </a:lnTo>
                  <a:lnTo>
                    <a:pt x="17" y="14"/>
                  </a:lnTo>
                  <a:lnTo>
                    <a:pt x="16" y="14"/>
                  </a:lnTo>
                  <a:lnTo>
                    <a:pt x="15" y="13"/>
                  </a:lnTo>
                  <a:lnTo>
                    <a:pt x="15" y="12"/>
                  </a:lnTo>
                  <a:lnTo>
                    <a:pt x="14" y="12"/>
                  </a:lnTo>
                  <a:lnTo>
                    <a:pt x="14" y="11"/>
                  </a:lnTo>
                  <a:lnTo>
                    <a:pt x="13" y="11"/>
                  </a:lnTo>
                  <a:lnTo>
                    <a:pt x="12" y="10"/>
                  </a:lnTo>
                  <a:lnTo>
                    <a:pt x="12" y="10"/>
                  </a:lnTo>
                  <a:lnTo>
                    <a:pt x="11" y="9"/>
                  </a:lnTo>
                  <a:lnTo>
                    <a:pt x="11" y="9"/>
                  </a:lnTo>
                  <a:lnTo>
                    <a:pt x="10" y="8"/>
                  </a:lnTo>
                  <a:lnTo>
                    <a:pt x="10" y="8"/>
                  </a:lnTo>
                  <a:lnTo>
                    <a:pt x="9" y="7"/>
                  </a:lnTo>
                  <a:lnTo>
                    <a:pt x="8" y="6"/>
                  </a:lnTo>
                  <a:lnTo>
                    <a:pt x="8" y="6"/>
                  </a:lnTo>
                  <a:lnTo>
                    <a:pt x="7" y="6"/>
                  </a:lnTo>
                  <a:lnTo>
                    <a:pt x="7" y="5"/>
                  </a:lnTo>
                  <a:lnTo>
                    <a:pt x="6" y="4"/>
                  </a:lnTo>
                  <a:lnTo>
                    <a:pt x="5" y="4"/>
                  </a:lnTo>
                  <a:lnTo>
                    <a:pt x="5" y="3"/>
                  </a:lnTo>
                  <a:lnTo>
                    <a:pt x="4" y="3"/>
                  </a:lnTo>
                  <a:lnTo>
                    <a:pt x="3" y="2"/>
                  </a:lnTo>
                  <a:lnTo>
                    <a:pt x="3" y="1"/>
                  </a:lnTo>
                  <a:lnTo>
                    <a:pt x="2" y="1"/>
                  </a:lnTo>
                  <a:lnTo>
                    <a:pt x="2" y="1"/>
                  </a:lnTo>
                  <a:lnTo>
                    <a:pt x="1" y="0"/>
                  </a:lnTo>
                  <a:lnTo>
                    <a:pt x="0" y="2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93" name="Freeform 1159"/>
            <p:cNvSpPr>
              <a:spLocks/>
            </p:cNvSpPr>
            <p:nvPr/>
          </p:nvSpPr>
          <p:spPr bwMode="auto">
            <a:xfrm>
              <a:off x="1414" y="3354"/>
              <a:ext cx="16" cy="39"/>
            </a:xfrm>
            <a:custGeom>
              <a:avLst/>
              <a:gdLst>
                <a:gd name="T0" fmla="*/ 0 w 16"/>
                <a:gd name="T1" fmla="*/ 24 h 39"/>
                <a:gd name="T2" fmla="*/ 0 w 16"/>
                <a:gd name="T3" fmla="*/ 25 h 39"/>
                <a:gd name="T4" fmla="*/ 0 w 16"/>
                <a:gd name="T5" fmla="*/ 25 h 39"/>
                <a:gd name="T6" fmla="*/ 1 w 16"/>
                <a:gd name="T7" fmla="*/ 26 h 39"/>
                <a:gd name="T8" fmla="*/ 1 w 16"/>
                <a:gd name="T9" fmla="*/ 26 h 39"/>
                <a:gd name="T10" fmla="*/ 2 w 16"/>
                <a:gd name="T11" fmla="*/ 27 h 39"/>
                <a:gd name="T12" fmla="*/ 2 w 16"/>
                <a:gd name="T13" fmla="*/ 27 h 39"/>
                <a:gd name="T14" fmla="*/ 3 w 16"/>
                <a:gd name="T15" fmla="*/ 28 h 39"/>
                <a:gd name="T16" fmla="*/ 3 w 16"/>
                <a:gd name="T17" fmla="*/ 28 h 39"/>
                <a:gd name="T18" fmla="*/ 4 w 16"/>
                <a:gd name="T19" fmla="*/ 29 h 39"/>
                <a:gd name="T20" fmla="*/ 4 w 16"/>
                <a:gd name="T21" fmla="*/ 29 h 39"/>
                <a:gd name="T22" fmla="*/ 5 w 16"/>
                <a:gd name="T23" fmla="*/ 30 h 39"/>
                <a:gd name="T24" fmla="*/ 5 w 16"/>
                <a:gd name="T25" fmla="*/ 31 h 39"/>
                <a:gd name="T26" fmla="*/ 6 w 16"/>
                <a:gd name="T27" fmla="*/ 31 h 39"/>
                <a:gd name="T28" fmla="*/ 6 w 16"/>
                <a:gd name="T29" fmla="*/ 31 h 39"/>
                <a:gd name="T30" fmla="*/ 7 w 16"/>
                <a:gd name="T31" fmla="*/ 32 h 39"/>
                <a:gd name="T32" fmla="*/ 7 w 16"/>
                <a:gd name="T33" fmla="*/ 32 h 39"/>
                <a:gd name="T34" fmla="*/ 8 w 16"/>
                <a:gd name="T35" fmla="*/ 33 h 39"/>
                <a:gd name="T36" fmla="*/ 8 w 16"/>
                <a:gd name="T37" fmla="*/ 33 h 39"/>
                <a:gd name="T38" fmla="*/ 9 w 16"/>
                <a:gd name="T39" fmla="*/ 34 h 39"/>
                <a:gd name="T40" fmla="*/ 9 w 16"/>
                <a:gd name="T41" fmla="*/ 34 h 39"/>
                <a:gd name="T42" fmla="*/ 10 w 16"/>
                <a:gd name="T43" fmla="*/ 35 h 39"/>
                <a:gd name="T44" fmla="*/ 10 w 16"/>
                <a:gd name="T45" fmla="*/ 35 h 39"/>
                <a:gd name="T46" fmla="*/ 11 w 16"/>
                <a:gd name="T47" fmla="*/ 35 h 39"/>
                <a:gd name="T48" fmla="*/ 12 w 16"/>
                <a:gd name="T49" fmla="*/ 36 h 39"/>
                <a:gd name="T50" fmla="*/ 12 w 16"/>
                <a:gd name="T51" fmla="*/ 36 h 39"/>
                <a:gd name="T52" fmla="*/ 13 w 16"/>
                <a:gd name="T53" fmla="*/ 37 h 39"/>
                <a:gd name="T54" fmla="*/ 13 w 16"/>
                <a:gd name="T55" fmla="*/ 37 h 39"/>
                <a:gd name="T56" fmla="*/ 14 w 16"/>
                <a:gd name="T57" fmla="*/ 37 h 39"/>
                <a:gd name="T58" fmla="*/ 14 w 16"/>
                <a:gd name="T59" fmla="*/ 38 h 39"/>
                <a:gd name="T60" fmla="*/ 15 w 16"/>
                <a:gd name="T61" fmla="*/ 38 h 39"/>
                <a:gd name="T62" fmla="*/ 15 w 16"/>
                <a:gd name="T63" fmla="*/ 39 h 39"/>
                <a:gd name="T64" fmla="*/ 16 w 16"/>
                <a:gd name="T65" fmla="*/ 39 h 39"/>
                <a:gd name="T66" fmla="*/ 16 w 16"/>
                <a:gd name="T67" fmla="*/ 14 h 39"/>
                <a:gd name="T68" fmla="*/ 0 w 16"/>
                <a:gd name="T69" fmla="*/ 0 h 39"/>
                <a:gd name="T70" fmla="*/ 0 w 16"/>
                <a:gd name="T71"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39">
                  <a:moveTo>
                    <a:pt x="0" y="24"/>
                  </a:moveTo>
                  <a:lnTo>
                    <a:pt x="0" y="25"/>
                  </a:lnTo>
                  <a:lnTo>
                    <a:pt x="0" y="25"/>
                  </a:lnTo>
                  <a:lnTo>
                    <a:pt x="1" y="26"/>
                  </a:lnTo>
                  <a:lnTo>
                    <a:pt x="1" y="26"/>
                  </a:lnTo>
                  <a:lnTo>
                    <a:pt x="2" y="27"/>
                  </a:lnTo>
                  <a:lnTo>
                    <a:pt x="2" y="27"/>
                  </a:lnTo>
                  <a:lnTo>
                    <a:pt x="3" y="28"/>
                  </a:lnTo>
                  <a:lnTo>
                    <a:pt x="3" y="28"/>
                  </a:lnTo>
                  <a:lnTo>
                    <a:pt x="4" y="29"/>
                  </a:lnTo>
                  <a:lnTo>
                    <a:pt x="4" y="29"/>
                  </a:lnTo>
                  <a:lnTo>
                    <a:pt x="5" y="30"/>
                  </a:lnTo>
                  <a:lnTo>
                    <a:pt x="5" y="31"/>
                  </a:lnTo>
                  <a:lnTo>
                    <a:pt x="6" y="31"/>
                  </a:lnTo>
                  <a:lnTo>
                    <a:pt x="6" y="31"/>
                  </a:lnTo>
                  <a:lnTo>
                    <a:pt x="7" y="32"/>
                  </a:lnTo>
                  <a:lnTo>
                    <a:pt x="7" y="32"/>
                  </a:lnTo>
                  <a:lnTo>
                    <a:pt x="8" y="33"/>
                  </a:lnTo>
                  <a:lnTo>
                    <a:pt x="8" y="33"/>
                  </a:lnTo>
                  <a:lnTo>
                    <a:pt x="9" y="34"/>
                  </a:lnTo>
                  <a:lnTo>
                    <a:pt x="9" y="34"/>
                  </a:lnTo>
                  <a:lnTo>
                    <a:pt x="10" y="35"/>
                  </a:lnTo>
                  <a:lnTo>
                    <a:pt x="10" y="35"/>
                  </a:lnTo>
                  <a:lnTo>
                    <a:pt x="11" y="35"/>
                  </a:lnTo>
                  <a:lnTo>
                    <a:pt x="12" y="36"/>
                  </a:lnTo>
                  <a:lnTo>
                    <a:pt x="12" y="36"/>
                  </a:lnTo>
                  <a:lnTo>
                    <a:pt x="13" y="37"/>
                  </a:lnTo>
                  <a:lnTo>
                    <a:pt x="13" y="37"/>
                  </a:lnTo>
                  <a:lnTo>
                    <a:pt x="14" y="37"/>
                  </a:lnTo>
                  <a:lnTo>
                    <a:pt x="14" y="38"/>
                  </a:lnTo>
                  <a:lnTo>
                    <a:pt x="15" y="38"/>
                  </a:lnTo>
                  <a:lnTo>
                    <a:pt x="15" y="39"/>
                  </a:lnTo>
                  <a:lnTo>
                    <a:pt x="16" y="39"/>
                  </a:lnTo>
                  <a:lnTo>
                    <a:pt x="16" y="14"/>
                  </a:lnTo>
                  <a:lnTo>
                    <a:pt x="0" y="0"/>
                  </a:lnTo>
                  <a:lnTo>
                    <a:pt x="0" y="24"/>
                  </a:lnTo>
                  <a:close/>
                </a:path>
              </a:pathLst>
            </a:custGeom>
            <a:solidFill>
              <a:srgbClr val="40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94" name="Freeform 1160"/>
            <p:cNvSpPr>
              <a:spLocks/>
            </p:cNvSpPr>
            <p:nvPr/>
          </p:nvSpPr>
          <p:spPr bwMode="auto">
            <a:xfrm>
              <a:off x="1414" y="3354"/>
              <a:ext cx="16" cy="39"/>
            </a:xfrm>
            <a:custGeom>
              <a:avLst/>
              <a:gdLst>
                <a:gd name="T0" fmla="*/ 0 w 16"/>
                <a:gd name="T1" fmla="*/ 24 h 39"/>
                <a:gd name="T2" fmla="*/ 0 w 16"/>
                <a:gd name="T3" fmla="*/ 25 h 39"/>
                <a:gd name="T4" fmla="*/ 0 w 16"/>
                <a:gd name="T5" fmla="*/ 25 h 39"/>
                <a:gd name="T6" fmla="*/ 1 w 16"/>
                <a:gd name="T7" fmla="*/ 26 h 39"/>
                <a:gd name="T8" fmla="*/ 1 w 16"/>
                <a:gd name="T9" fmla="*/ 26 h 39"/>
                <a:gd name="T10" fmla="*/ 2 w 16"/>
                <a:gd name="T11" fmla="*/ 27 h 39"/>
                <a:gd name="T12" fmla="*/ 2 w 16"/>
                <a:gd name="T13" fmla="*/ 27 h 39"/>
                <a:gd name="T14" fmla="*/ 3 w 16"/>
                <a:gd name="T15" fmla="*/ 28 h 39"/>
                <a:gd name="T16" fmla="*/ 3 w 16"/>
                <a:gd name="T17" fmla="*/ 28 h 39"/>
                <a:gd name="T18" fmla="*/ 4 w 16"/>
                <a:gd name="T19" fmla="*/ 29 h 39"/>
                <a:gd name="T20" fmla="*/ 4 w 16"/>
                <a:gd name="T21" fmla="*/ 29 h 39"/>
                <a:gd name="T22" fmla="*/ 5 w 16"/>
                <a:gd name="T23" fmla="*/ 30 h 39"/>
                <a:gd name="T24" fmla="*/ 5 w 16"/>
                <a:gd name="T25" fmla="*/ 31 h 39"/>
                <a:gd name="T26" fmla="*/ 6 w 16"/>
                <a:gd name="T27" fmla="*/ 31 h 39"/>
                <a:gd name="T28" fmla="*/ 6 w 16"/>
                <a:gd name="T29" fmla="*/ 31 h 39"/>
                <a:gd name="T30" fmla="*/ 7 w 16"/>
                <a:gd name="T31" fmla="*/ 32 h 39"/>
                <a:gd name="T32" fmla="*/ 7 w 16"/>
                <a:gd name="T33" fmla="*/ 32 h 39"/>
                <a:gd name="T34" fmla="*/ 8 w 16"/>
                <a:gd name="T35" fmla="*/ 33 h 39"/>
                <a:gd name="T36" fmla="*/ 8 w 16"/>
                <a:gd name="T37" fmla="*/ 33 h 39"/>
                <a:gd name="T38" fmla="*/ 9 w 16"/>
                <a:gd name="T39" fmla="*/ 34 h 39"/>
                <a:gd name="T40" fmla="*/ 9 w 16"/>
                <a:gd name="T41" fmla="*/ 34 h 39"/>
                <a:gd name="T42" fmla="*/ 10 w 16"/>
                <a:gd name="T43" fmla="*/ 35 h 39"/>
                <a:gd name="T44" fmla="*/ 10 w 16"/>
                <a:gd name="T45" fmla="*/ 35 h 39"/>
                <a:gd name="T46" fmla="*/ 11 w 16"/>
                <a:gd name="T47" fmla="*/ 35 h 39"/>
                <a:gd name="T48" fmla="*/ 12 w 16"/>
                <a:gd name="T49" fmla="*/ 36 h 39"/>
                <a:gd name="T50" fmla="*/ 12 w 16"/>
                <a:gd name="T51" fmla="*/ 36 h 39"/>
                <a:gd name="T52" fmla="*/ 13 w 16"/>
                <a:gd name="T53" fmla="*/ 37 h 39"/>
                <a:gd name="T54" fmla="*/ 13 w 16"/>
                <a:gd name="T55" fmla="*/ 37 h 39"/>
                <a:gd name="T56" fmla="*/ 14 w 16"/>
                <a:gd name="T57" fmla="*/ 37 h 39"/>
                <a:gd name="T58" fmla="*/ 14 w 16"/>
                <a:gd name="T59" fmla="*/ 38 h 39"/>
                <a:gd name="T60" fmla="*/ 15 w 16"/>
                <a:gd name="T61" fmla="*/ 38 h 39"/>
                <a:gd name="T62" fmla="*/ 15 w 16"/>
                <a:gd name="T63" fmla="*/ 39 h 39"/>
                <a:gd name="T64" fmla="*/ 16 w 16"/>
                <a:gd name="T65" fmla="*/ 39 h 39"/>
                <a:gd name="T66" fmla="*/ 16 w 16"/>
                <a:gd name="T67" fmla="*/ 14 h 39"/>
                <a:gd name="T68" fmla="*/ 0 w 16"/>
                <a:gd name="T69" fmla="*/ 0 h 39"/>
                <a:gd name="T70" fmla="*/ 0 w 16"/>
                <a:gd name="T71"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39">
                  <a:moveTo>
                    <a:pt x="0" y="24"/>
                  </a:moveTo>
                  <a:lnTo>
                    <a:pt x="0" y="25"/>
                  </a:lnTo>
                  <a:lnTo>
                    <a:pt x="0" y="25"/>
                  </a:lnTo>
                  <a:lnTo>
                    <a:pt x="1" y="26"/>
                  </a:lnTo>
                  <a:lnTo>
                    <a:pt x="1" y="26"/>
                  </a:lnTo>
                  <a:lnTo>
                    <a:pt x="2" y="27"/>
                  </a:lnTo>
                  <a:lnTo>
                    <a:pt x="2" y="27"/>
                  </a:lnTo>
                  <a:lnTo>
                    <a:pt x="3" y="28"/>
                  </a:lnTo>
                  <a:lnTo>
                    <a:pt x="3" y="28"/>
                  </a:lnTo>
                  <a:lnTo>
                    <a:pt x="4" y="29"/>
                  </a:lnTo>
                  <a:lnTo>
                    <a:pt x="4" y="29"/>
                  </a:lnTo>
                  <a:lnTo>
                    <a:pt x="5" y="30"/>
                  </a:lnTo>
                  <a:lnTo>
                    <a:pt x="5" y="31"/>
                  </a:lnTo>
                  <a:lnTo>
                    <a:pt x="6" y="31"/>
                  </a:lnTo>
                  <a:lnTo>
                    <a:pt x="6" y="31"/>
                  </a:lnTo>
                  <a:lnTo>
                    <a:pt x="7" y="32"/>
                  </a:lnTo>
                  <a:lnTo>
                    <a:pt x="7" y="32"/>
                  </a:lnTo>
                  <a:lnTo>
                    <a:pt x="8" y="33"/>
                  </a:lnTo>
                  <a:lnTo>
                    <a:pt x="8" y="33"/>
                  </a:lnTo>
                  <a:lnTo>
                    <a:pt x="9" y="34"/>
                  </a:lnTo>
                  <a:lnTo>
                    <a:pt x="9" y="34"/>
                  </a:lnTo>
                  <a:lnTo>
                    <a:pt x="10" y="35"/>
                  </a:lnTo>
                  <a:lnTo>
                    <a:pt x="10" y="35"/>
                  </a:lnTo>
                  <a:lnTo>
                    <a:pt x="11" y="35"/>
                  </a:lnTo>
                  <a:lnTo>
                    <a:pt x="12" y="36"/>
                  </a:lnTo>
                  <a:lnTo>
                    <a:pt x="12" y="36"/>
                  </a:lnTo>
                  <a:lnTo>
                    <a:pt x="13" y="37"/>
                  </a:lnTo>
                  <a:lnTo>
                    <a:pt x="13" y="37"/>
                  </a:lnTo>
                  <a:lnTo>
                    <a:pt x="14" y="37"/>
                  </a:lnTo>
                  <a:lnTo>
                    <a:pt x="14" y="38"/>
                  </a:lnTo>
                  <a:lnTo>
                    <a:pt x="15" y="38"/>
                  </a:lnTo>
                  <a:lnTo>
                    <a:pt x="15" y="39"/>
                  </a:lnTo>
                  <a:lnTo>
                    <a:pt x="16" y="39"/>
                  </a:lnTo>
                  <a:lnTo>
                    <a:pt x="16" y="14"/>
                  </a:lnTo>
                  <a:lnTo>
                    <a:pt x="0" y="0"/>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95" name="Freeform 1161"/>
            <p:cNvSpPr>
              <a:spLocks/>
            </p:cNvSpPr>
            <p:nvPr/>
          </p:nvSpPr>
          <p:spPr bwMode="auto">
            <a:xfrm>
              <a:off x="1452" y="3356"/>
              <a:ext cx="174" cy="20"/>
            </a:xfrm>
            <a:custGeom>
              <a:avLst/>
              <a:gdLst>
                <a:gd name="T0" fmla="*/ 0 w 174"/>
                <a:gd name="T1" fmla="*/ 7 h 20"/>
                <a:gd name="T2" fmla="*/ 0 w 174"/>
                <a:gd name="T3" fmla="*/ 8 h 20"/>
                <a:gd name="T4" fmla="*/ 0 w 174"/>
                <a:gd name="T5" fmla="*/ 8 h 20"/>
                <a:gd name="T6" fmla="*/ 0 w 174"/>
                <a:gd name="T7" fmla="*/ 9 h 20"/>
                <a:gd name="T8" fmla="*/ 0 w 174"/>
                <a:gd name="T9" fmla="*/ 9 h 20"/>
                <a:gd name="T10" fmla="*/ 1 w 174"/>
                <a:gd name="T11" fmla="*/ 9 h 20"/>
                <a:gd name="T12" fmla="*/ 1 w 174"/>
                <a:gd name="T13" fmla="*/ 10 h 20"/>
                <a:gd name="T14" fmla="*/ 1 w 174"/>
                <a:gd name="T15" fmla="*/ 10 h 20"/>
                <a:gd name="T16" fmla="*/ 1 w 174"/>
                <a:gd name="T17" fmla="*/ 11 h 20"/>
                <a:gd name="T18" fmla="*/ 1 w 174"/>
                <a:gd name="T19" fmla="*/ 11 h 20"/>
                <a:gd name="T20" fmla="*/ 1 w 174"/>
                <a:gd name="T21" fmla="*/ 11 h 20"/>
                <a:gd name="T22" fmla="*/ 2 w 174"/>
                <a:gd name="T23" fmla="*/ 12 h 20"/>
                <a:gd name="T24" fmla="*/ 2 w 174"/>
                <a:gd name="T25" fmla="*/ 12 h 20"/>
                <a:gd name="T26" fmla="*/ 2 w 174"/>
                <a:gd name="T27" fmla="*/ 13 h 20"/>
                <a:gd name="T28" fmla="*/ 2 w 174"/>
                <a:gd name="T29" fmla="*/ 13 h 20"/>
                <a:gd name="T30" fmla="*/ 2 w 174"/>
                <a:gd name="T31" fmla="*/ 14 h 20"/>
                <a:gd name="T32" fmla="*/ 3 w 174"/>
                <a:gd name="T33" fmla="*/ 14 h 20"/>
                <a:gd name="T34" fmla="*/ 3 w 174"/>
                <a:gd name="T35" fmla="*/ 15 h 20"/>
                <a:gd name="T36" fmla="*/ 3 w 174"/>
                <a:gd name="T37" fmla="*/ 15 h 20"/>
                <a:gd name="T38" fmla="*/ 3 w 174"/>
                <a:gd name="T39" fmla="*/ 15 h 20"/>
                <a:gd name="T40" fmla="*/ 4 w 174"/>
                <a:gd name="T41" fmla="*/ 16 h 20"/>
                <a:gd name="T42" fmla="*/ 4 w 174"/>
                <a:gd name="T43" fmla="*/ 16 h 20"/>
                <a:gd name="T44" fmla="*/ 4 w 174"/>
                <a:gd name="T45" fmla="*/ 17 h 20"/>
                <a:gd name="T46" fmla="*/ 4 w 174"/>
                <a:gd name="T47" fmla="*/ 17 h 20"/>
                <a:gd name="T48" fmla="*/ 5 w 174"/>
                <a:gd name="T49" fmla="*/ 18 h 20"/>
                <a:gd name="T50" fmla="*/ 5 w 174"/>
                <a:gd name="T51" fmla="*/ 18 h 20"/>
                <a:gd name="T52" fmla="*/ 5 w 174"/>
                <a:gd name="T53" fmla="*/ 18 h 20"/>
                <a:gd name="T54" fmla="*/ 5 w 174"/>
                <a:gd name="T55" fmla="*/ 19 h 20"/>
                <a:gd name="T56" fmla="*/ 6 w 174"/>
                <a:gd name="T57" fmla="*/ 19 h 20"/>
                <a:gd name="T58" fmla="*/ 6 w 174"/>
                <a:gd name="T59" fmla="*/ 19 h 20"/>
                <a:gd name="T60" fmla="*/ 7 w 174"/>
                <a:gd name="T61" fmla="*/ 20 h 20"/>
                <a:gd name="T62" fmla="*/ 7 w 174"/>
                <a:gd name="T63" fmla="*/ 20 h 20"/>
                <a:gd name="T64" fmla="*/ 7 w 174"/>
                <a:gd name="T65" fmla="*/ 20 h 20"/>
                <a:gd name="T66" fmla="*/ 174 w 174"/>
                <a:gd name="T67" fmla="*/ 12 h 20"/>
                <a:gd name="T68" fmla="*/ 169 w 174"/>
                <a:gd name="T69" fmla="*/ 0 h 20"/>
                <a:gd name="T70" fmla="*/ 150 w 174"/>
                <a:gd name="T71" fmla="*/ 0 h 20"/>
                <a:gd name="T72" fmla="*/ 19 w 174"/>
                <a:gd name="T73" fmla="*/ 6 h 20"/>
                <a:gd name="T74" fmla="*/ 0 w 174"/>
                <a:gd name="T7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20">
                  <a:moveTo>
                    <a:pt x="0" y="7"/>
                  </a:moveTo>
                  <a:lnTo>
                    <a:pt x="0" y="8"/>
                  </a:lnTo>
                  <a:lnTo>
                    <a:pt x="0" y="8"/>
                  </a:lnTo>
                  <a:lnTo>
                    <a:pt x="0" y="9"/>
                  </a:lnTo>
                  <a:lnTo>
                    <a:pt x="0" y="9"/>
                  </a:lnTo>
                  <a:lnTo>
                    <a:pt x="1" y="9"/>
                  </a:lnTo>
                  <a:lnTo>
                    <a:pt x="1" y="10"/>
                  </a:lnTo>
                  <a:lnTo>
                    <a:pt x="1" y="10"/>
                  </a:lnTo>
                  <a:lnTo>
                    <a:pt x="1" y="11"/>
                  </a:lnTo>
                  <a:lnTo>
                    <a:pt x="1" y="11"/>
                  </a:lnTo>
                  <a:lnTo>
                    <a:pt x="1" y="11"/>
                  </a:lnTo>
                  <a:lnTo>
                    <a:pt x="2" y="12"/>
                  </a:lnTo>
                  <a:lnTo>
                    <a:pt x="2" y="12"/>
                  </a:lnTo>
                  <a:lnTo>
                    <a:pt x="2" y="13"/>
                  </a:lnTo>
                  <a:lnTo>
                    <a:pt x="2" y="13"/>
                  </a:lnTo>
                  <a:lnTo>
                    <a:pt x="2" y="14"/>
                  </a:lnTo>
                  <a:lnTo>
                    <a:pt x="3" y="14"/>
                  </a:lnTo>
                  <a:lnTo>
                    <a:pt x="3" y="15"/>
                  </a:lnTo>
                  <a:lnTo>
                    <a:pt x="3" y="15"/>
                  </a:lnTo>
                  <a:lnTo>
                    <a:pt x="3" y="15"/>
                  </a:lnTo>
                  <a:lnTo>
                    <a:pt x="4" y="16"/>
                  </a:lnTo>
                  <a:lnTo>
                    <a:pt x="4" y="16"/>
                  </a:lnTo>
                  <a:lnTo>
                    <a:pt x="4" y="17"/>
                  </a:lnTo>
                  <a:lnTo>
                    <a:pt x="4" y="17"/>
                  </a:lnTo>
                  <a:lnTo>
                    <a:pt x="5" y="18"/>
                  </a:lnTo>
                  <a:lnTo>
                    <a:pt x="5" y="18"/>
                  </a:lnTo>
                  <a:lnTo>
                    <a:pt x="5" y="18"/>
                  </a:lnTo>
                  <a:lnTo>
                    <a:pt x="5" y="19"/>
                  </a:lnTo>
                  <a:lnTo>
                    <a:pt x="6" y="19"/>
                  </a:lnTo>
                  <a:lnTo>
                    <a:pt x="6" y="19"/>
                  </a:lnTo>
                  <a:lnTo>
                    <a:pt x="7" y="20"/>
                  </a:lnTo>
                  <a:lnTo>
                    <a:pt x="7" y="20"/>
                  </a:lnTo>
                  <a:lnTo>
                    <a:pt x="7" y="20"/>
                  </a:lnTo>
                  <a:lnTo>
                    <a:pt x="174" y="12"/>
                  </a:lnTo>
                  <a:lnTo>
                    <a:pt x="169" y="0"/>
                  </a:lnTo>
                  <a:lnTo>
                    <a:pt x="150" y="0"/>
                  </a:lnTo>
                  <a:lnTo>
                    <a:pt x="19" y="6"/>
                  </a:lnTo>
                  <a:lnTo>
                    <a:pt x="0" y="7"/>
                  </a:lnTo>
                  <a:close/>
                </a:path>
              </a:pathLst>
            </a:custGeom>
            <a:solidFill>
              <a:srgbClr val="FF7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96" name="Freeform 1162"/>
            <p:cNvSpPr>
              <a:spLocks/>
            </p:cNvSpPr>
            <p:nvPr/>
          </p:nvSpPr>
          <p:spPr bwMode="auto">
            <a:xfrm>
              <a:off x="1452" y="3356"/>
              <a:ext cx="174" cy="20"/>
            </a:xfrm>
            <a:custGeom>
              <a:avLst/>
              <a:gdLst>
                <a:gd name="T0" fmla="*/ 0 w 174"/>
                <a:gd name="T1" fmla="*/ 7 h 20"/>
                <a:gd name="T2" fmla="*/ 0 w 174"/>
                <a:gd name="T3" fmla="*/ 8 h 20"/>
                <a:gd name="T4" fmla="*/ 0 w 174"/>
                <a:gd name="T5" fmla="*/ 8 h 20"/>
                <a:gd name="T6" fmla="*/ 0 w 174"/>
                <a:gd name="T7" fmla="*/ 9 h 20"/>
                <a:gd name="T8" fmla="*/ 0 w 174"/>
                <a:gd name="T9" fmla="*/ 9 h 20"/>
                <a:gd name="T10" fmla="*/ 1 w 174"/>
                <a:gd name="T11" fmla="*/ 9 h 20"/>
                <a:gd name="T12" fmla="*/ 1 w 174"/>
                <a:gd name="T13" fmla="*/ 10 h 20"/>
                <a:gd name="T14" fmla="*/ 1 w 174"/>
                <a:gd name="T15" fmla="*/ 10 h 20"/>
                <a:gd name="T16" fmla="*/ 1 w 174"/>
                <a:gd name="T17" fmla="*/ 11 h 20"/>
                <a:gd name="T18" fmla="*/ 1 w 174"/>
                <a:gd name="T19" fmla="*/ 11 h 20"/>
                <a:gd name="T20" fmla="*/ 1 w 174"/>
                <a:gd name="T21" fmla="*/ 11 h 20"/>
                <a:gd name="T22" fmla="*/ 2 w 174"/>
                <a:gd name="T23" fmla="*/ 12 h 20"/>
                <a:gd name="T24" fmla="*/ 2 w 174"/>
                <a:gd name="T25" fmla="*/ 12 h 20"/>
                <a:gd name="T26" fmla="*/ 2 w 174"/>
                <a:gd name="T27" fmla="*/ 13 h 20"/>
                <a:gd name="T28" fmla="*/ 2 w 174"/>
                <a:gd name="T29" fmla="*/ 13 h 20"/>
                <a:gd name="T30" fmla="*/ 2 w 174"/>
                <a:gd name="T31" fmla="*/ 14 h 20"/>
                <a:gd name="T32" fmla="*/ 3 w 174"/>
                <a:gd name="T33" fmla="*/ 14 h 20"/>
                <a:gd name="T34" fmla="*/ 3 w 174"/>
                <a:gd name="T35" fmla="*/ 15 h 20"/>
                <a:gd name="T36" fmla="*/ 3 w 174"/>
                <a:gd name="T37" fmla="*/ 15 h 20"/>
                <a:gd name="T38" fmla="*/ 3 w 174"/>
                <a:gd name="T39" fmla="*/ 15 h 20"/>
                <a:gd name="T40" fmla="*/ 4 w 174"/>
                <a:gd name="T41" fmla="*/ 16 h 20"/>
                <a:gd name="T42" fmla="*/ 4 w 174"/>
                <a:gd name="T43" fmla="*/ 16 h 20"/>
                <a:gd name="T44" fmla="*/ 4 w 174"/>
                <a:gd name="T45" fmla="*/ 17 h 20"/>
                <a:gd name="T46" fmla="*/ 4 w 174"/>
                <a:gd name="T47" fmla="*/ 17 h 20"/>
                <a:gd name="T48" fmla="*/ 5 w 174"/>
                <a:gd name="T49" fmla="*/ 18 h 20"/>
                <a:gd name="T50" fmla="*/ 5 w 174"/>
                <a:gd name="T51" fmla="*/ 18 h 20"/>
                <a:gd name="T52" fmla="*/ 5 w 174"/>
                <a:gd name="T53" fmla="*/ 18 h 20"/>
                <a:gd name="T54" fmla="*/ 5 w 174"/>
                <a:gd name="T55" fmla="*/ 19 h 20"/>
                <a:gd name="T56" fmla="*/ 6 w 174"/>
                <a:gd name="T57" fmla="*/ 19 h 20"/>
                <a:gd name="T58" fmla="*/ 6 w 174"/>
                <a:gd name="T59" fmla="*/ 19 h 20"/>
                <a:gd name="T60" fmla="*/ 7 w 174"/>
                <a:gd name="T61" fmla="*/ 20 h 20"/>
                <a:gd name="T62" fmla="*/ 7 w 174"/>
                <a:gd name="T63" fmla="*/ 20 h 20"/>
                <a:gd name="T64" fmla="*/ 7 w 174"/>
                <a:gd name="T65" fmla="*/ 20 h 20"/>
                <a:gd name="T66" fmla="*/ 174 w 174"/>
                <a:gd name="T67" fmla="*/ 12 h 20"/>
                <a:gd name="T68" fmla="*/ 169 w 174"/>
                <a:gd name="T69" fmla="*/ 0 h 20"/>
                <a:gd name="T70" fmla="*/ 150 w 174"/>
                <a:gd name="T71" fmla="*/ 0 h 20"/>
                <a:gd name="T72" fmla="*/ 19 w 174"/>
                <a:gd name="T73" fmla="*/ 6 h 20"/>
                <a:gd name="T74" fmla="*/ 0 w 174"/>
                <a:gd name="T7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20">
                  <a:moveTo>
                    <a:pt x="0" y="7"/>
                  </a:moveTo>
                  <a:lnTo>
                    <a:pt x="0" y="8"/>
                  </a:lnTo>
                  <a:lnTo>
                    <a:pt x="0" y="8"/>
                  </a:lnTo>
                  <a:lnTo>
                    <a:pt x="0" y="9"/>
                  </a:lnTo>
                  <a:lnTo>
                    <a:pt x="0" y="9"/>
                  </a:lnTo>
                  <a:lnTo>
                    <a:pt x="1" y="9"/>
                  </a:lnTo>
                  <a:lnTo>
                    <a:pt x="1" y="10"/>
                  </a:lnTo>
                  <a:lnTo>
                    <a:pt x="1" y="10"/>
                  </a:lnTo>
                  <a:lnTo>
                    <a:pt x="1" y="11"/>
                  </a:lnTo>
                  <a:lnTo>
                    <a:pt x="1" y="11"/>
                  </a:lnTo>
                  <a:lnTo>
                    <a:pt x="1" y="11"/>
                  </a:lnTo>
                  <a:lnTo>
                    <a:pt x="2" y="12"/>
                  </a:lnTo>
                  <a:lnTo>
                    <a:pt x="2" y="12"/>
                  </a:lnTo>
                  <a:lnTo>
                    <a:pt x="2" y="13"/>
                  </a:lnTo>
                  <a:lnTo>
                    <a:pt x="2" y="13"/>
                  </a:lnTo>
                  <a:lnTo>
                    <a:pt x="2" y="14"/>
                  </a:lnTo>
                  <a:lnTo>
                    <a:pt x="3" y="14"/>
                  </a:lnTo>
                  <a:lnTo>
                    <a:pt x="3" y="15"/>
                  </a:lnTo>
                  <a:lnTo>
                    <a:pt x="3" y="15"/>
                  </a:lnTo>
                  <a:lnTo>
                    <a:pt x="3" y="15"/>
                  </a:lnTo>
                  <a:lnTo>
                    <a:pt x="4" y="16"/>
                  </a:lnTo>
                  <a:lnTo>
                    <a:pt x="4" y="16"/>
                  </a:lnTo>
                  <a:lnTo>
                    <a:pt x="4" y="17"/>
                  </a:lnTo>
                  <a:lnTo>
                    <a:pt x="4" y="17"/>
                  </a:lnTo>
                  <a:lnTo>
                    <a:pt x="5" y="18"/>
                  </a:lnTo>
                  <a:lnTo>
                    <a:pt x="5" y="18"/>
                  </a:lnTo>
                  <a:lnTo>
                    <a:pt x="5" y="18"/>
                  </a:lnTo>
                  <a:lnTo>
                    <a:pt x="5" y="19"/>
                  </a:lnTo>
                  <a:lnTo>
                    <a:pt x="6" y="19"/>
                  </a:lnTo>
                  <a:lnTo>
                    <a:pt x="6" y="19"/>
                  </a:lnTo>
                  <a:lnTo>
                    <a:pt x="7" y="20"/>
                  </a:lnTo>
                  <a:lnTo>
                    <a:pt x="7" y="20"/>
                  </a:lnTo>
                  <a:lnTo>
                    <a:pt x="7" y="20"/>
                  </a:lnTo>
                  <a:lnTo>
                    <a:pt x="174" y="12"/>
                  </a:lnTo>
                  <a:lnTo>
                    <a:pt x="169" y="0"/>
                  </a:lnTo>
                  <a:lnTo>
                    <a:pt x="150" y="0"/>
                  </a:lnTo>
                  <a:lnTo>
                    <a:pt x="19" y="6"/>
                  </a:lnTo>
                  <a:lnTo>
                    <a:pt x="0" y="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97" name="Freeform 1163"/>
            <p:cNvSpPr>
              <a:spLocks/>
            </p:cNvSpPr>
            <p:nvPr/>
          </p:nvSpPr>
          <p:spPr bwMode="auto">
            <a:xfrm>
              <a:off x="1450" y="3365"/>
              <a:ext cx="4" cy="9"/>
            </a:xfrm>
            <a:custGeom>
              <a:avLst/>
              <a:gdLst>
                <a:gd name="T0" fmla="*/ 4 w 4"/>
                <a:gd name="T1" fmla="*/ 9 h 9"/>
                <a:gd name="T2" fmla="*/ 0 w 4"/>
                <a:gd name="T3" fmla="*/ 0 h 9"/>
                <a:gd name="T4" fmla="*/ 0 w 4"/>
                <a:gd name="T5" fmla="*/ 4 h 9"/>
                <a:gd name="T6" fmla="*/ 4 w 4"/>
                <a:gd name="T7" fmla="*/ 9 h 9"/>
              </a:gdLst>
              <a:ahLst/>
              <a:cxnLst>
                <a:cxn ang="0">
                  <a:pos x="T0" y="T1"/>
                </a:cxn>
                <a:cxn ang="0">
                  <a:pos x="T2" y="T3"/>
                </a:cxn>
                <a:cxn ang="0">
                  <a:pos x="T4" y="T5"/>
                </a:cxn>
                <a:cxn ang="0">
                  <a:pos x="T6" y="T7"/>
                </a:cxn>
              </a:cxnLst>
              <a:rect l="0" t="0" r="r" b="b"/>
              <a:pathLst>
                <a:path w="4" h="9">
                  <a:moveTo>
                    <a:pt x="4" y="9"/>
                  </a:moveTo>
                  <a:lnTo>
                    <a:pt x="0" y="0"/>
                  </a:lnTo>
                  <a:lnTo>
                    <a:pt x="0" y="4"/>
                  </a:lnTo>
                  <a:lnTo>
                    <a:pt x="4" y="9"/>
                  </a:lnTo>
                  <a:close/>
                </a:path>
              </a:pathLst>
            </a:custGeom>
            <a:solidFill>
              <a:srgbClr val="FF4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98" name="Freeform 1164"/>
            <p:cNvSpPr>
              <a:spLocks/>
            </p:cNvSpPr>
            <p:nvPr/>
          </p:nvSpPr>
          <p:spPr bwMode="auto">
            <a:xfrm>
              <a:off x="1450" y="3365"/>
              <a:ext cx="4" cy="9"/>
            </a:xfrm>
            <a:custGeom>
              <a:avLst/>
              <a:gdLst>
                <a:gd name="T0" fmla="*/ 4 w 4"/>
                <a:gd name="T1" fmla="*/ 9 h 9"/>
                <a:gd name="T2" fmla="*/ 0 w 4"/>
                <a:gd name="T3" fmla="*/ 0 h 9"/>
                <a:gd name="T4" fmla="*/ 0 w 4"/>
                <a:gd name="T5" fmla="*/ 4 h 9"/>
                <a:gd name="T6" fmla="*/ 4 w 4"/>
                <a:gd name="T7" fmla="*/ 9 h 9"/>
              </a:gdLst>
              <a:ahLst/>
              <a:cxnLst>
                <a:cxn ang="0">
                  <a:pos x="T0" y="T1"/>
                </a:cxn>
                <a:cxn ang="0">
                  <a:pos x="T2" y="T3"/>
                </a:cxn>
                <a:cxn ang="0">
                  <a:pos x="T4" y="T5"/>
                </a:cxn>
                <a:cxn ang="0">
                  <a:pos x="T6" y="T7"/>
                </a:cxn>
              </a:cxnLst>
              <a:rect l="0" t="0" r="r" b="b"/>
              <a:pathLst>
                <a:path w="4" h="9">
                  <a:moveTo>
                    <a:pt x="4" y="9"/>
                  </a:moveTo>
                  <a:lnTo>
                    <a:pt x="0" y="0"/>
                  </a:lnTo>
                  <a:lnTo>
                    <a:pt x="0" y="4"/>
                  </a:lnTo>
                  <a:lnTo>
                    <a:pt x="4" y="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99" name="Freeform 1165"/>
            <p:cNvSpPr>
              <a:spLocks/>
            </p:cNvSpPr>
            <p:nvPr/>
          </p:nvSpPr>
          <p:spPr bwMode="auto">
            <a:xfrm>
              <a:off x="1376" y="3377"/>
              <a:ext cx="261" cy="65"/>
            </a:xfrm>
            <a:custGeom>
              <a:avLst/>
              <a:gdLst>
                <a:gd name="T0" fmla="*/ 18 w 261"/>
                <a:gd name="T1" fmla="*/ 2 h 65"/>
                <a:gd name="T2" fmla="*/ 18 w 261"/>
                <a:gd name="T3" fmla="*/ 3 h 65"/>
                <a:gd name="T4" fmla="*/ 18 w 261"/>
                <a:gd name="T5" fmla="*/ 4 h 65"/>
                <a:gd name="T6" fmla="*/ 18 w 261"/>
                <a:gd name="T7" fmla="*/ 5 h 65"/>
                <a:gd name="T8" fmla="*/ 18 w 261"/>
                <a:gd name="T9" fmla="*/ 7 h 65"/>
                <a:gd name="T10" fmla="*/ 19 w 261"/>
                <a:gd name="T11" fmla="*/ 7 h 65"/>
                <a:gd name="T12" fmla="*/ 18 w 261"/>
                <a:gd name="T13" fmla="*/ 8 h 65"/>
                <a:gd name="T14" fmla="*/ 17 w 261"/>
                <a:gd name="T15" fmla="*/ 8 h 65"/>
                <a:gd name="T16" fmla="*/ 16 w 261"/>
                <a:gd name="T17" fmla="*/ 8 h 65"/>
                <a:gd name="T18" fmla="*/ 14 w 261"/>
                <a:gd name="T19" fmla="*/ 8 h 65"/>
                <a:gd name="T20" fmla="*/ 14 w 261"/>
                <a:gd name="T21" fmla="*/ 9 h 65"/>
                <a:gd name="T22" fmla="*/ 13 w 261"/>
                <a:gd name="T23" fmla="*/ 8 h 65"/>
                <a:gd name="T24" fmla="*/ 12 w 261"/>
                <a:gd name="T25" fmla="*/ 8 h 65"/>
                <a:gd name="T26" fmla="*/ 12 w 261"/>
                <a:gd name="T27" fmla="*/ 7 h 65"/>
                <a:gd name="T28" fmla="*/ 11 w 261"/>
                <a:gd name="T29" fmla="*/ 6 h 65"/>
                <a:gd name="T30" fmla="*/ 10 w 261"/>
                <a:gd name="T31" fmla="*/ 5 h 65"/>
                <a:gd name="T32" fmla="*/ 9 w 261"/>
                <a:gd name="T33" fmla="*/ 5 h 65"/>
                <a:gd name="T34" fmla="*/ 9 w 261"/>
                <a:gd name="T35" fmla="*/ 4 h 65"/>
                <a:gd name="T36" fmla="*/ 8 w 261"/>
                <a:gd name="T37" fmla="*/ 4 h 65"/>
                <a:gd name="T38" fmla="*/ 8 w 261"/>
                <a:gd name="T39" fmla="*/ 3 h 65"/>
                <a:gd name="T40" fmla="*/ 8 w 261"/>
                <a:gd name="T41" fmla="*/ 1 h 65"/>
                <a:gd name="T42" fmla="*/ 0 w 261"/>
                <a:gd name="T43" fmla="*/ 3 h 65"/>
                <a:gd name="T44" fmla="*/ 261 w 261"/>
                <a:gd name="T45" fmla="*/ 55 h 65"/>
                <a:gd name="T46" fmla="*/ 261 w 261"/>
                <a:gd name="T47" fmla="*/ 54 h 65"/>
                <a:gd name="T48" fmla="*/ 260 w 261"/>
                <a:gd name="T49" fmla="*/ 53 h 65"/>
                <a:gd name="T50" fmla="*/ 259 w 261"/>
                <a:gd name="T51" fmla="*/ 52 h 65"/>
                <a:gd name="T52" fmla="*/ 258 w 261"/>
                <a:gd name="T53" fmla="*/ 51 h 65"/>
                <a:gd name="T54" fmla="*/ 258 w 261"/>
                <a:gd name="T55" fmla="*/ 50 h 65"/>
                <a:gd name="T56" fmla="*/ 257 w 261"/>
                <a:gd name="T57" fmla="*/ 49 h 65"/>
                <a:gd name="T58" fmla="*/ 255 w 261"/>
                <a:gd name="T59" fmla="*/ 48 h 65"/>
                <a:gd name="T60" fmla="*/ 254 w 261"/>
                <a:gd name="T61" fmla="*/ 47 h 65"/>
                <a:gd name="T62" fmla="*/ 253 w 261"/>
                <a:gd name="T63" fmla="*/ 46 h 65"/>
                <a:gd name="T64" fmla="*/ 253 w 261"/>
                <a:gd name="T65" fmla="*/ 46 h 65"/>
                <a:gd name="T66" fmla="*/ 84 w 261"/>
                <a:gd name="T67" fmla="*/ 59 h 65"/>
                <a:gd name="T68" fmla="*/ 27 w 261"/>
                <a:gd name="T69" fmla="*/ 1 h 65"/>
                <a:gd name="T70" fmla="*/ 26 w 261"/>
                <a:gd name="T71" fmla="*/ 0 h 65"/>
                <a:gd name="T72" fmla="*/ 25 w 261"/>
                <a:gd name="T73" fmla="*/ 0 h 65"/>
                <a:gd name="T74" fmla="*/ 24 w 261"/>
                <a:gd name="T75" fmla="*/ 0 h 65"/>
                <a:gd name="T76" fmla="*/ 23 w 261"/>
                <a:gd name="T77" fmla="*/ 0 h 65"/>
                <a:gd name="T78" fmla="*/ 22 w 261"/>
                <a:gd name="T79" fmla="*/ 1 h 65"/>
                <a:gd name="T80" fmla="*/ 21 w 261"/>
                <a:gd name="T81" fmla="*/ 1 h 65"/>
                <a:gd name="T82" fmla="*/ 20 w 261"/>
                <a:gd name="T83" fmla="*/ 1 h 65"/>
                <a:gd name="T84" fmla="*/ 19 w 261"/>
                <a:gd name="T85"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1" h="65">
                  <a:moveTo>
                    <a:pt x="18" y="1"/>
                  </a:moveTo>
                  <a:lnTo>
                    <a:pt x="18" y="1"/>
                  </a:lnTo>
                  <a:lnTo>
                    <a:pt x="18" y="2"/>
                  </a:lnTo>
                  <a:lnTo>
                    <a:pt x="18" y="2"/>
                  </a:lnTo>
                  <a:lnTo>
                    <a:pt x="18" y="3"/>
                  </a:lnTo>
                  <a:lnTo>
                    <a:pt x="18" y="3"/>
                  </a:lnTo>
                  <a:lnTo>
                    <a:pt x="18" y="3"/>
                  </a:lnTo>
                  <a:lnTo>
                    <a:pt x="18" y="4"/>
                  </a:lnTo>
                  <a:lnTo>
                    <a:pt x="18" y="4"/>
                  </a:lnTo>
                  <a:lnTo>
                    <a:pt x="18" y="5"/>
                  </a:lnTo>
                  <a:lnTo>
                    <a:pt x="18" y="5"/>
                  </a:lnTo>
                  <a:lnTo>
                    <a:pt x="18" y="5"/>
                  </a:lnTo>
                  <a:lnTo>
                    <a:pt x="18" y="6"/>
                  </a:lnTo>
                  <a:lnTo>
                    <a:pt x="18" y="6"/>
                  </a:lnTo>
                  <a:lnTo>
                    <a:pt x="18" y="7"/>
                  </a:lnTo>
                  <a:lnTo>
                    <a:pt x="18" y="7"/>
                  </a:lnTo>
                  <a:lnTo>
                    <a:pt x="18" y="7"/>
                  </a:lnTo>
                  <a:lnTo>
                    <a:pt x="19" y="7"/>
                  </a:lnTo>
                  <a:lnTo>
                    <a:pt x="18" y="7"/>
                  </a:lnTo>
                  <a:lnTo>
                    <a:pt x="18" y="8"/>
                  </a:lnTo>
                  <a:lnTo>
                    <a:pt x="18" y="8"/>
                  </a:lnTo>
                  <a:lnTo>
                    <a:pt x="17" y="8"/>
                  </a:lnTo>
                  <a:lnTo>
                    <a:pt x="17" y="8"/>
                  </a:lnTo>
                  <a:lnTo>
                    <a:pt x="17" y="8"/>
                  </a:lnTo>
                  <a:lnTo>
                    <a:pt x="16" y="8"/>
                  </a:lnTo>
                  <a:lnTo>
                    <a:pt x="16" y="8"/>
                  </a:lnTo>
                  <a:lnTo>
                    <a:pt x="16" y="8"/>
                  </a:lnTo>
                  <a:lnTo>
                    <a:pt x="15" y="8"/>
                  </a:lnTo>
                  <a:lnTo>
                    <a:pt x="15" y="8"/>
                  </a:lnTo>
                  <a:lnTo>
                    <a:pt x="14" y="8"/>
                  </a:lnTo>
                  <a:lnTo>
                    <a:pt x="14" y="8"/>
                  </a:lnTo>
                  <a:lnTo>
                    <a:pt x="14" y="8"/>
                  </a:lnTo>
                  <a:lnTo>
                    <a:pt x="14" y="9"/>
                  </a:lnTo>
                  <a:lnTo>
                    <a:pt x="13" y="9"/>
                  </a:lnTo>
                  <a:lnTo>
                    <a:pt x="13" y="8"/>
                  </a:lnTo>
                  <a:lnTo>
                    <a:pt x="13" y="8"/>
                  </a:lnTo>
                  <a:lnTo>
                    <a:pt x="13" y="8"/>
                  </a:lnTo>
                  <a:lnTo>
                    <a:pt x="13" y="8"/>
                  </a:lnTo>
                  <a:lnTo>
                    <a:pt x="12" y="8"/>
                  </a:lnTo>
                  <a:lnTo>
                    <a:pt x="12" y="7"/>
                  </a:lnTo>
                  <a:lnTo>
                    <a:pt x="12" y="7"/>
                  </a:lnTo>
                  <a:lnTo>
                    <a:pt x="12" y="7"/>
                  </a:lnTo>
                  <a:lnTo>
                    <a:pt x="12" y="7"/>
                  </a:lnTo>
                  <a:lnTo>
                    <a:pt x="11" y="6"/>
                  </a:lnTo>
                  <a:lnTo>
                    <a:pt x="11" y="6"/>
                  </a:lnTo>
                  <a:lnTo>
                    <a:pt x="11" y="6"/>
                  </a:lnTo>
                  <a:lnTo>
                    <a:pt x="10" y="5"/>
                  </a:lnTo>
                  <a:lnTo>
                    <a:pt x="10" y="5"/>
                  </a:lnTo>
                  <a:lnTo>
                    <a:pt x="10" y="5"/>
                  </a:lnTo>
                  <a:lnTo>
                    <a:pt x="10" y="5"/>
                  </a:lnTo>
                  <a:lnTo>
                    <a:pt x="9" y="5"/>
                  </a:lnTo>
                  <a:lnTo>
                    <a:pt x="9" y="5"/>
                  </a:lnTo>
                  <a:lnTo>
                    <a:pt x="9" y="5"/>
                  </a:lnTo>
                  <a:lnTo>
                    <a:pt x="9" y="4"/>
                  </a:lnTo>
                  <a:lnTo>
                    <a:pt x="9" y="4"/>
                  </a:lnTo>
                  <a:lnTo>
                    <a:pt x="9" y="4"/>
                  </a:lnTo>
                  <a:lnTo>
                    <a:pt x="8" y="4"/>
                  </a:lnTo>
                  <a:lnTo>
                    <a:pt x="8" y="3"/>
                  </a:lnTo>
                  <a:lnTo>
                    <a:pt x="8" y="3"/>
                  </a:lnTo>
                  <a:lnTo>
                    <a:pt x="8" y="3"/>
                  </a:lnTo>
                  <a:lnTo>
                    <a:pt x="8" y="2"/>
                  </a:lnTo>
                  <a:lnTo>
                    <a:pt x="8" y="2"/>
                  </a:lnTo>
                  <a:lnTo>
                    <a:pt x="8" y="1"/>
                  </a:lnTo>
                  <a:lnTo>
                    <a:pt x="9" y="1"/>
                  </a:lnTo>
                  <a:lnTo>
                    <a:pt x="0" y="2"/>
                  </a:lnTo>
                  <a:lnTo>
                    <a:pt x="0" y="3"/>
                  </a:lnTo>
                  <a:lnTo>
                    <a:pt x="64" y="65"/>
                  </a:lnTo>
                  <a:lnTo>
                    <a:pt x="261" y="55"/>
                  </a:lnTo>
                  <a:lnTo>
                    <a:pt x="261" y="55"/>
                  </a:lnTo>
                  <a:lnTo>
                    <a:pt x="261" y="55"/>
                  </a:lnTo>
                  <a:lnTo>
                    <a:pt x="261" y="54"/>
                  </a:lnTo>
                  <a:lnTo>
                    <a:pt x="261" y="54"/>
                  </a:lnTo>
                  <a:lnTo>
                    <a:pt x="260" y="53"/>
                  </a:lnTo>
                  <a:lnTo>
                    <a:pt x="260" y="53"/>
                  </a:lnTo>
                  <a:lnTo>
                    <a:pt x="260" y="53"/>
                  </a:lnTo>
                  <a:lnTo>
                    <a:pt x="260" y="53"/>
                  </a:lnTo>
                  <a:lnTo>
                    <a:pt x="259" y="52"/>
                  </a:lnTo>
                  <a:lnTo>
                    <a:pt x="259" y="52"/>
                  </a:lnTo>
                  <a:lnTo>
                    <a:pt x="259" y="51"/>
                  </a:lnTo>
                  <a:lnTo>
                    <a:pt x="259" y="51"/>
                  </a:lnTo>
                  <a:lnTo>
                    <a:pt x="258" y="51"/>
                  </a:lnTo>
                  <a:lnTo>
                    <a:pt x="258" y="51"/>
                  </a:lnTo>
                  <a:lnTo>
                    <a:pt x="258" y="50"/>
                  </a:lnTo>
                  <a:lnTo>
                    <a:pt x="258" y="50"/>
                  </a:lnTo>
                  <a:lnTo>
                    <a:pt x="257" y="50"/>
                  </a:lnTo>
                  <a:lnTo>
                    <a:pt x="257" y="49"/>
                  </a:lnTo>
                  <a:lnTo>
                    <a:pt x="257" y="49"/>
                  </a:lnTo>
                  <a:lnTo>
                    <a:pt x="256" y="49"/>
                  </a:lnTo>
                  <a:lnTo>
                    <a:pt x="256" y="48"/>
                  </a:lnTo>
                  <a:lnTo>
                    <a:pt x="255" y="48"/>
                  </a:lnTo>
                  <a:lnTo>
                    <a:pt x="255" y="48"/>
                  </a:lnTo>
                  <a:lnTo>
                    <a:pt x="255" y="48"/>
                  </a:lnTo>
                  <a:lnTo>
                    <a:pt x="254" y="47"/>
                  </a:lnTo>
                  <a:lnTo>
                    <a:pt x="254" y="47"/>
                  </a:lnTo>
                  <a:lnTo>
                    <a:pt x="254" y="47"/>
                  </a:lnTo>
                  <a:lnTo>
                    <a:pt x="253" y="46"/>
                  </a:lnTo>
                  <a:lnTo>
                    <a:pt x="253" y="46"/>
                  </a:lnTo>
                  <a:lnTo>
                    <a:pt x="253" y="46"/>
                  </a:lnTo>
                  <a:lnTo>
                    <a:pt x="253" y="46"/>
                  </a:lnTo>
                  <a:lnTo>
                    <a:pt x="252" y="51"/>
                  </a:lnTo>
                  <a:lnTo>
                    <a:pt x="211" y="53"/>
                  </a:lnTo>
                  <a:lnTo>
                    <a:pt x="84" y="59"/>
                  </a:lnTo>
                  <a:lnTo>
                    <a:pt x="66" y="60"/>
                  </a:lnTo>
                  <a:lnTo>
                    <a:pt x="26" y="22"/>
                  </a:lnTo>
                  <a:lnTo>
                    <a:pt x="27" y="1"/>
                  </a:lnTo>
                  <a:lnTo>
                    <a:pt x="27" y="1"/>
                  </a:lnTo>
                  <a:lnTo>
                    <a:pt x="26" y="0"/>
                  </a:lnTo>
                  <a:lnTo>
                    <a:pt x="26" y="0"/>
                  </a:lnTo>
                  <a:lnTo>
                    <a:pt x="26" y="0"/>
                  </a:lnTo>
                  <a:lnTo>
                    <a:pt x="25" y="0"/>
                  </a:lnTo>
                  <a:lnTo>
                    <a:pt x="25" y="0"/>
                  </a:lnTo>
                  <a:lnTo>
                    <a:pt x="25" y="0"/>
                  </a:lnTo>
                  <a:lnTo>
                    <a:pt x="24" y="0"/>
                  </a:lnTo>
                  <a:lnTo>
                    <a:pt x="24" y="0"/>
                  </a:lnTo>
                  <a:lnTo>
                    <a:pt x="24" y="0"/>
                  </a:lnTo>
                  <a:lnTo>
                    <a:pt x="23" y="0"/>
                  </a:lnTo>
                  <a:lnTo>
                    <a:pt x="23" y="0"/>
                  </a:lnTo>
                  <a:lnTo>
                    <a:pt x="22" y="0"/>
                  </a:lnTo>
                  <a:lnTo>
                    <a:pt x="22" y="0"/>
                  </a:lnTo>
                  <a:lnTo>
                    <a:pt x="22" y="1"/>
                  </a:lnTo>
                  <a:lnTo>
                    <a:pt x="21" y="1"/>
                  </a:lnTo>
                  <a:lnTo>
                    <a:pt x="21" y="1"/>
                  </a:lnTo>
                  <a:lnTo>
                    <a:pt x="21" y="1"/>
                  </a:lnTo>
                  <a:lnTo>
                    <a:pt x="20" y="1"/>
                  </a:lnTo>
                  <a:lnTo>
                    <a:pt x="20" y="1"/>
                  </a:lnTo>
                  <a:lnTo>
                    <a:pt x="20" y="1"/>
                  </a:lnTo>
                  <a:lnTo>
                    <a:pt x="19" y="1"/>
                  </a:lnTo>
                  <a:lnTo>
                    <a:pt x="19" y="1"/>
                  </a:lnTo>
                  <a:lnTo>
                    <a:pt x="19" y="1"/>
                  </a:lnTo>
                  <a:lnTo>
                    <a:pt x="18" y="1"/>
                  </a:lnTo>
                  <a:lnTo>
                    <a:pt x="18" y="1"/>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100" name="Freeform 1166"/>
            <p:cNvSpPr>
              <a:spLocks/>
            </p:cNvSpPr>
            <p:nvPr/>
          </p:nvSpPr>
          <p:spPr bwMode="auto">
            <a:xfrm>
              <a:off x="1376" y="3377"/>
              <a:ext cx="261" cy="65"/>
            </a:xfrm>
            <a:custGeom>
              <a:avLst/>
              <a:gdLst>
                <a:gd name="T0" fmla="*/ 18 w 261"/>
                <a:gd name="T1" fmla="*/ 2 h 65"/>
                <a:gd name="T2" fmla="*/ 18 w 261"/>
                <a:gd name="T3" fmla="*/ 3 h 65"/>
                <a:gd name="T4" fmla="*/ 18 w 261"/>
                <a:gd name="T5" fmla="*/ 4 h 65"/>
                <a:gd name="T6" fmla="*/ 18 w 261"/>
                <a:gd name="T7" fmla="*/ 5 h 65"/>
                <a:gd name="T8" fmla="*/ 18 w 261"/>
                <a:gd name="T9" fmla="*/ 7 h 65"/>
                <a:gd name="T10" fmla="*/ 19 w 261"/>
                <a:gd name="T11" fmla="*/ 7 h 65"/>
                <a:gd name="T12" fmla="*/ 18 w 261"/>
                <a:gd name="T13" fmla="*/ 8 h 65"/>
                <a:gd name="T14" fmla="*/ 17 w 261"/>
                <a:gd name="T15" fmla="*/ 8 h 65"/>
                <a:gd name="T16" fmla="*/ 16 w 261"/>
                <a:gd name="T17" fmla="*/ 8 h 65"/>
                <a:gd name="T18" fmla="*/ 14 w 261"/>
                <a:gd name="T19" fmla="*/ 8 h 65"/>
                <a:gd name="T20" fmla="*/ 14 w 261"/>
                <a:gd name="T21" fmla="*/ 9 h 65"/>
                <a:gd name="T22" fmla="*/ 13 w 261"/>
                <a:gd name="T23" fmla="*/ 8 h 65"/>
                <a:gd name="T24" fmla="*/ 12 w 261"/>
                <a:gd name="T25" fmla="*/ 8 h 65"/>
                <a:gd name="T26" fmla="*/ 12 w 261"/>
                <a:gd name="T27" fmla="*/ 7 h 65"/>
                <a:gd name="T28" fmla="*/ 11 w 261"/>
                <a:gd name="T29" fmla="*/ 6 h 65"/>
                <a:gd name="T30" fmla="*/ 10 w 261"/>
                <a:gd name="T31" fmla="*/ 5 h 65"/>
                <a:gd name="T32" fmla="*/ 9 w 261"/>
                <a:gd name="T33" fmla="*/ 5 h 65"/>
                <a:gd name="T34" fmla="*/ 9 w 261"/>
                <a:gd name="T35" fmla="*/ 4 h 65"/>
                <a:gd name="T36" fmla="*/ 8 w 261"/>
                <a:gd name="T37" fmla="*/ 4 h 65"/>
                <a:gd name="T38" fmla="*/ 8 w 261"/>
                <a:gd name="T39" fmla="*/ 3 h 65"/>
                <a:gd name="T40" fmla="*/ 8 w 261"/>
                <a:gd name="T41" fmla="*/ 1 h 65"/>
                <a:gd name="T42" fmla="*/ 0 w 261"/>
                <a:gd name="T43" fmla="*/ 3 h 65"/>
                <a:gd name="T44" fmla="*/ 261 w 261"/>
                <a:gd name="T45" fmla="*/ 55 h 65"/>
                <a:gd name="T46" fmla="*/ 261 w 261"/>
                <a:gd name="T47" fmla="*/ 54 h 65"/>
                <a:gd name="T48" fmla="*/ 260 w 261"/>
                <a:gd name="T49" fmla="*/ 53 h 65"/>
                <a:gd name="T50" fmla="*/ 259 w 261"/>
                <a:gd name="T51" fmla="*/ 52 h 65"/>
                <a:gd name="T52" fmla="*/ 258 w 261"/>
                <a:gd name="T53" fmla="*/ 51 h 65"/>
                <a:gd name="T54" fmla="*/ 258 w 261"/>
                <a:gd name="T55" fmla="*/ 50 h 65"/>
                <a:gd name="T56" fmla="*/ 257 w 261"/>
                <a:gd name="T57" fmla="*/ 49 h 65"/>
                <a:gd name="T58" fmla="*/ 255 w 261"/>
                <a:gd name="T59" fmla="*/ 48 h 65"/>
                <a:gd name="T60" fmla="*/ 254 w 261"/>
                <a:gd name="T61" fmla="*/ 47 h 65"/>
                <a:gd name="T62" fmla="*/ 253 w 261"/>
                <a:gd name="T63" fmla="*/ 46 h 65"/>
                <a:gd name="T64" fmla="*/ 253 w 261"/>
                <a:gd name="T65" fmla="*/ 46 h 65"/>
                <a:gd name="T66" fmla="*/ 84 w 261"/>
                <a:gd name="T67" fmla="*/ 59 h 65"/>
                <a:gd name="T68" fmla="*/ 27 w 261"/>
                <a:gd name="T69" fmla="*/ 1 h 65"/>
                <a:gd name="T70" fmla="*/ 26 w 261"/>
                <a:gd name="T71" fmla="*/ 0 h 65"/>
                <a:gd name="T72" fmla="*/ 25 w 261"/>
                <a:gd name="T73" fmla="*/ 0 h 65"/>
                <a:gd name="T74" fmla="*/ 24 w 261"/>
                <a:gd name="T75" fmla="*/ 0 h 65"/>
                <a:gd name="T76" fmla="*/ 23 w 261"/>
                <a:gd name="T77" fmla="*/ 0 h 65"/>
                <a:gd name="T78" fmla="*/ 22 w 261"/>
                <a:gd name="T79" fmla="*/ 1 h 65"/>
                <a:gd name="T80" fmla="*/ 21 w 261"/>
                <a:gd name="T81" fmla="*/ 1 h 65"/>
                <a:gd name="T82" fmla="*/ 20 w 261"/>
                <a:gd name="T83" fmla="*/ 1 h 65"/>
                <a:gd name="T84" fmla="*/ 19 w 261"/>
                <a:gd name="T85" fmla="*/ 1 h 65"/>
                <a:gd name="T86" fmla="*/ 18 w 261"/>
                <a:gd name="T87"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1" h="65">
                  <a:moveTo>
                    <a:pt x="18" y="1"/>
                  </a:moveTo>
                  <a:lnTo>
                    <a:pt x="18" y="1"/>
                  </a:lnTo>
                  <a:lnTo>
                    <a:pt x="18" y="2"/>
                  </a:lnTo>
                  <a:lnTo>
                    <a:pt x="18" y="2"/>
                  </a:lnTo>
                  <a:lnTo>
                    <a:pt x="18" y="3"/>
                  </a:lnTo>
                  <a:lnTo>
                    <a:pt x="18" y="3"/>
                  </a:lnTo>
                  <a:lnTo>
                    <a:pt x="18" y="3"/>
                  </a:lnTo>
                  <a:lnTo>
                    <a:pt x="18" y="4"/>
                  </a:lnTo>
                  <a:lnTo>
                    <a:pt x="18" y="4"/>
                  </a:lnTo>
                  <a:lnTo>
                    <a:pt x="18" y="5"/>
                  </a:lnTo>
                  <a:lnTo>
                    <a:pt x="18" y="5"/>
                  </a:lnTo>
                  <a:lnTo>
                    <a:pt x="18" y="5"/>
                  </a:lnTo>
                  <a:lnTo>
                    <a:pt x="18" y="6"/>
                  </a:lnTo>
                  <a:lnTo>
                    <a:pt x="18" y="6"/>
                  </a:lnTo>
                  <a:lnTo>
                    <a:pt x="18" y="7"/>
                  </a:lnTo>
                  <a:lnTo>
                    <a:pt x="18" y="7"/>
                  </a:lnTo>
                  <a:lnTo>
                    <a:pt x="18" y="7"/>
                  </a:lnTo>
                  <a:lnTo>
                    <a:pt x="19" y="7"/>
                  </a:lnTo>
                  <a:lnTo>
                    <a:pt x="18" y="7"/>
                  </a:lnTo>
                  <a:lnTo>
                    <a:pt x="18" y="8"/>
                  </a:lnTo>
                  <a:lnTo>
                    <a:pt x="18" y="8"/>
                  </a:lnTo>
                  <a:lnTo>
                    <a:pt x="17" y="8"/>
                  </a:lnTo>
                  <a:lnTo>
                    <a:pt x="17" y="8"/>
                  </a:lnTo>
                  <a:lnTo>
                    <a:pt x="17" y="8"/>
                  </a:lnTo>
                  <a:lnTo>
                    <a:pt x="16" y="8"/>
                  </a:lnTo>
                  <a:lnTo>
                    <a:pt x="16" y="8"/>
                  </a:lnTo>
                  <a:lnTo>
                    <a:pt x="16" y="8"/>
                  </a:lnTo>
                  <a:lnTo>
                    <a:pt x="15" y="8"/>
                  </a:lnTo>
                  <a:lnTo>
                    <a:pt x="15" y="8"/>
                  </a:lnTo>
                  <a:lnTo>
                    <a:pt x="14" y="8"/>
                  </a:lnTo>
                  <a:lnTo>
                    <a:pt x="14" y="8"/>
                  </a:lnTo>
                  <a:lnTo>
                    <a:pt x="14" y="8"/>
                  </a:lnTo>
                  <a:lnTo>
                    <a:pt x="14" y="9"/>
                  </a:lnTo>
                  <a:lnTo>
                    <a:pt x="13" y="9"/>
                  </a:lnTo>
                  <a:lnTo>
                    <a:pt x="13" y="8"/>
                  </a:lnTo>
                  <a:lnTo>
                    <a:pt x="13" y="8"/>
                  </a:lnTo>
                  <a:lnTo>
                    <a:pt x="13" y="8"/>
                  </a:lnTo>
                  <a:lnTo>
                    <a:pt x="13" y="8"/>
                  </a:lnTo>
                  <a:lnTo>
                    <a:pt x="12" y="8"/>
                  </a:lnTo>
                  <a:lnTo>
                    <a:pt x="12" y="7"/>
                  </a:lnTo>
                  <a:lnTo>
                    <a:pt x="12" y="7"/>
                  </a:lnTo>
                  <a:lnTo>
                    <a:pt x="12" y="7"/>
                  </a:lnTo>
                  <a:lnTo>
                    <a:pt x="12" y="7"/>
                  </a:lnTo>
                  <a:lnTo>
                    <a:pt x="11" y="6"/>
                  </a:lnTo>
                  <a:lnTo>
                    <a:pt x="11" y="6"/>
                  </a:lnTo>
                  <a:lnTo>
                    <a:pt x="11" y="6"/>
                  </a:lnTo>
                  <a:lnTo>
                    <a:pt x="10" y="5"/>
                  </a:lnTo>
                  <a:lnTo>
                    <a:pt x="10" y="5"/>
                  </a:lnTo>
                  <a:lnTo>
                    <a:pt x="10" y="5"/>
                  </a:lnTo>
                  <a:lnTo>
                    <a:pt x="10" y="5"/>
                  </a:lnTo>
                  <a:lnTo>
                    <a:pt x="9" y="5"/>
                  </a:lnTo>
                  <a:lnTo>
                    <a:pt x="9" y="5"/>
                  </a:lnTo>
                  <a:lnTo>
                    <a:pt x="9" y="5"/>
                  </a:lnTo>
                  <a:lnTo>
                    <a:pt x="9" y="4"/>
                  </a:lnTo>
                  <a:lnTo>
                    <a:pt x="9" y="4"/>
                  </a:lnTo>
                  <a:lnTo>
                    <a:pt x="9" y="4"/>
                  </a:lnTo>
                  <a:lnTo>
                    <a:pt x="8" y="4"/>
                  </a:lnTo>
                  <a:lnTo>
                    <a:pt x="8" y="3"/>
                  </a:lnTo>
                  <a:lnTo>
                    <a:pt x="8" y="3"/>
                  </a:lnTo>
                  <a:lnTo>
                    <a:pt x="8" y="3"/>
                  </a:lnTo>
                  <a:lnTo>
                    <a:pt x="8" y="2"/>
                  </a:lnTo>
                  <a:lnTo>
                    <a:pt x="8" y="2"/>
                  </a:lnTo>
                  <a:lnTo>
                    <a:pt x="8" y="1"/>
                  </a:lnTo>
                  <a:lnTo>
                    <a:pt x="9" y="1"/>
                  </a:lnTo>
                  <a:lnTo>
                    <a:pt x="0" y="2"/>
                  </a:lnTo>
                  <a:lnTo>
                    <a:pt x="0" y="3"/>
                  </a:lnTo>
                  <a:lnTo>
                    <a:pt x="64" y="65"/>
                  </a:lnTo>
                  <a:lnTo>
                    <a:pt x="261" y="55"/>
                  </a:lnTo>
                  <a:lnTo>
                    <a:pt x="261" y="55"/>
                  </a:lnTo>
                  <a:lnTo>
                    <a:pt x="261" y="55"/>
                  </a:lnTo>
                  <a:lnTo>
                    <a:pt x="261" y="54"/>
                  </a:lnTo>
                  <a:lnTo>
                    <a:pt x="261" y="54"/>
                  </a:lnTo>
                  <a:lnTo>
                    <a:pt x="260" y="53"/>
                  </a:lnTo>
                  <a:lnTo>
                    <a:pt x="260" y="53"/>
                  </a:lnTo>
                  <a:lnTo>
                    <a:pt x="260" y="53"/>
                  </a:lnTo>
                  <a:lnTo>
                    <a:pt x="260" y="53"/>
                  </a:lnTo>
                  <a:lnTo>
                    <a:pt x="259" y="52"/>
                  </a:lnTo>
                  <a:lnTo>
                    <a:pt x="259" y="52"/>
                  </a:lnTo>
                  <a:lnTo>
                    <a:pt x="259" y="51"/>
                  </a:lnTo>
                  <a:lnTo>
                    <a:pt x="259" y="51"/>
                  </a:lnTo>
                  <a:lnTo>
                    <a:pt x="258" y="51"/>
                  </a:lnTo>
                  <a:lnTo>
                    <a:pt x="258" y="51"/>
                  </a:lnTo>
                  <a:lnTo>
                    <a:pt x="258" y="50"/>
                  </a:lnTo>
                  <a:lnTo>
                    <a:pt x="258" y="50"/>
                  </a:lnTo>
                  <a:lnTo>
                    <a:pt x="257" y="50"/>
                  </a:lnTo>
                  <a:lnTo>
                    <a:pt x="257" y="49"/>
                  </a:lnTo>
                  <a:lnTo>
                    <a:pt x="257" y="49"/>
                  </a:lnTo>
                  <a:lnTo>
                    <a:pt x="256" y="49"/>
                  </a:lnTo>
                  <a:lnTo>
                    <a:pt x="256" y="48"/>
                  </a:lnTo>
                  <a:lnTo>
                    <a:pt x="255" y="48"/>
                  </a:lnTo>
                  <a:lnTo>
                    <a:pt x="255" y="48"/>
                  </a:lnTo>
                  <a:lnTo>
                    <a:pt x="255" y="48"/>
                  </a:lnTo>
                  <a:lnTo>
                    <a:pt x="254" y="47"/>
                  </a:lnTo>
                  <a:lnTo>
                    <a:pt x="254" y="47"/>
                  </a:lnTo>
                  <a:lnTo>
                    <a:pt x="254" y="47"/>
                  </a:lnTo>
                  <a:lnTo>
                    <a:pt x="253" y="46"/>
                  </a:lnTo>
                  <a:lnTo>
                    <a:pt x="253" y="46"/>
                  </a:lnTo>
                  <a:lnTo>
                    <a:pt x="253" y="46"/>
                  </a:lnTo>
                  <a:lnTo>
                    <a:pt x="253" y="46"/>
                  </a:lnTo>
                  <a:lnTo>
                    <a:pt x="252" y="51"/>
                  </a:lnTo>
                  <a:lnTo>
                    <a:pt x="211" y="53"/>
                  </a:lnTo>
                  <a:lnTo>
                    <a:pt x="84" y="59"/>
                  </a:lnTo>
                  <a:lnTo>
                    <a:pt x="66" y="60"/>
                  </a:lnTo>
                  <a:lnTo>
                    <a:pt x="26" y="22"/>
                  </a:lnTo>
                  <a:lnTo>
                    <a:pt x="27" y="1"/>
                  </a:lnTo>
                  <a:lnTo>
                    <a:pt x="27" y="1"/>
                  </a:lnTo>
                  <a:lnTo>
                    <a:pt x="26" y="0"/>
                  </a:lnTo>
                  <a:lnTo>
                    <a:pt x="26" y="0"/>
                  </a:lnTo>
                  <a:lnTo>
                    <a:pt x="26" y="0"/>
                  </a:lnTo>
                  <a:lnTo>
                    <a:pt x="25" y="0"/>
                  </a:lnTo>
                  <a:lnTo>
                    <a:pt x="25" y="0"/>
                  </a:lnTo>
                  <a:lnTo>
                    <a:pt x="25" y="0"/>
                  </a:lnTo>
                  <a:lnTo>
                    <a:pt x="24" y="0"/>
                  </a:lnTo>
                  <a:lnTo>
                    <a:pt x="24" y="0"/>
                  </a:lnTo>
                  <a:lnTo>
                    <a:pt x="24" y="0"/>
                  </a:lnTo>
                  <a:lnTo>
                    <a:pt x="23" y="0"/>
                  </a:lnTo>
                  <a:lnTo>
                    <a:pt x="23" y="0"/>
                  </a:lnTo>
                  <a:lnTo>
                    <a:pt x="22" y="0"/>
                  </a:lnTo>
                  <a:lnTo>
                    <a:pt x="22" y="0"/>
                  </a:lnTo>
                  <a:lnTo>
                    <a:pt x="22" y="1"/>
                  </a:lnTo>
                  <a:lnTo>
                    <a:pt x="21" y="1"/>
                  </a:lnTo>
                  <a:lnTo>
                    <a:pt x="21" y="1"/>
                  </a:lnTo>
                  <a:lnTo>
                    <a:pt x="21" y="1"/>
                  </a:lnTo>
                  <a:lnTo>
                    <a:pt x="20" y="1"/>
                  </a:lnTo>
                  <a:lnTo>
                    <a:pt x="20" y="1"/>
                  </a:lnTo>
                  <a:lnTo>
                    <a:pt x="20" y="1"/>
                  </a:lnTo>
                  <a:lnTo>
                    <a:pt x="19" y="1"/>
                  </a:lnTo>
                  <a:lnTo>
                    <a:pt x="19" y="1"/>
                  </a:lnTo>
                  <a:lnTo>
                    <a:pt x="19" y="1"/>
                  </a:lnTo>
                  <a:lnTo>
                    <a:pt x="18" y="1"/>
                  </a:lnTo>
                  <a:lnTo>
                    <a:pt x="18" y="1"/>
                  </a:lnTo>
                  <a:lnTo>
                    <a:pt x="18"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101" name="Freeform 1167"/>
            <p:cNvSpPr>
              <a:spLocks/>
            </p:cNvSpPr>
            <p:nvPr/>
          </p:nvSpPr>
          <p:spPr bwMode="auto">
            <a:xfrm>
              <a:off x="1479" y="3376"/>
              <a:ext cx="20" cy="27"/>
            </a:xfrm>
            <a:custGeom>
              <a:avLst/>
              <a:gdLst>
                <a:gd name="T0" fmla="*/ 1 w 20"/>
                <a:gd name="T1" fmla="*/ 2 h 27"/>
                <a:gd name="T2" fmla="*/ 1 w 20"/>
                <a:gd name="T3" fmla="*/ 4 h 27"/>
                <a:gd name="T4" fmla="*/ 1 w 20"/>
                <a:gd name="T5" fmla="*/ 5 h 27"/>
                <a:gd name="T6" fmla="*/ 1 w 20"/>
                <a:gd name="T7" fmla="*/ 7 h 27"/>
                <a:gd name="T8" fmla="*/ 1 w 20"/>
                <a:gd name="T9" fmla="*/ 9 h 27"/>
                <a:gd name="T10" fmla="*/ 1 w 20"/>
                <a:gd name="T11" fmla="*/ 10 h 27"/>
                <a:gd name="T12" fmla="*/ 1 w 20"/>
                <a:gd name="T13" fmla="*/ 12 h 27"/>
                <a:gd name="T14" fmla="*/ 1 w 20"/>
                <a:gd name="T15" fmla="*/ 13 h 27"/>
                <a:gd name="T16" fmla="*/ 0 w 20"/>
                <a:gd name="T17" fmla="*/ 15 h 27"/>
                <a:gd name="T18" fmla="*/ 0 w 20"/>
                <a:gd name="T19" fmla="*/ 17 h 27"/>
                <a:gd name="T20" fmla="*/ 0 w 20"/>
                <a:gd name="T21" fmla="*/ 18 h 27"/>
                <a:gd name="T22" fmla="*/ 0 w 20"/>
                <a:gd name="T23" fmla="*/ 20 h 27"/>
                <a:gd name="T24" fmla="*/ 0 w 20"/>
                <a:gd name="T25" fmla="*/ 21 h 27"/>
                <a:gd name="T26" fmla="*/ 0 w 20"/>
                <a:gd name="T27" fmla="*/ 23 h 27"/>
                <a:gd name="T28" fmla="*/ 0 w 20"/>
                <a:gd name="T29" fmla="*/ 25 h 27"/>
                <a:gd name="T30" fmla="*/ 1 w 20"/>
                <a:gd name="T31" fmla="*/ 26 h 27"/>
                <a:gd name="T32" fmla="*/ 19 w 20"/>
                <a:gd name="T33" fmla="*/ 26 h 27"/>
                <a:gd name="T34" fmla="*/ 19 w 20"/>
                <a:gd name="T35" fmla="*/ 24 h 27"/>
                <a:gd name="T36" fmla="*/ 20 w 20"/>
                <a:gd name="T37" fmla="*/ 23 h 27"/>
                <a:gd name="T38" fmla="*/ 20 w 20"/>
                <a:gd name="T39" fmla="*/ 21 h 27"/>
                <a:gd name="T40" fmla="*/ 20 w 20"/>
                <a:gd name="T41" fmla="*/ 19 h 27"/>
                <a:gd name="T42" fmla="*/ 20 w 20"/>
                <a:gd name="T43" fmla="*/ 18 h 27"/>
                <a:gd name="T44" fmla="*/ 20 w 20"/>
                <a:gd name="T45" fmla="*/ 16 h 27"/>
                <a:gd name="T46" fmla="*/ 20 w 20"/>
                <a:gd name="T47" fmla="*/ 15 h 27"/>
                <a:gd name="T48" fmla="*/ 20 w 20"/>
                <a:gd name="T49" fmla="*/ 13 h 27"/>
                <a:gd name="T50" fmla="*/ 20 w 20"/>
                <a:gd name="T51" fmla="*/ 11 h 27"/>
                <a:gd name="T52" fmla="*/ 20 w 20"/>
                <a:gd name="T53" fmla="*/ 10 h 27"/>
                <a:gd name="T54" fmla="*/ 20 w 20"/>
                <a:gd name="T55" fmla="*/ 8 h 27"/>
                <a:gd name="T56" fmla="*/ 20 w 20"/>
                <a:gd name="T57" fmla="*/ 6 h 27"/>
                <a:gd name="T58" fmla="*/ 20 w 20"/>
                <a:gd name="T59" fmla="*/ 5 h 27"/>
                <a:gd name="T60" fmla="*/ 20 w 20"/>
                <a:gd name="T61" fmla="*/ 4 h 27"/>
                <a:gd name="T62" fmla="*/ 20 w 20"/>
                <a:gd name="T63" fmla="*/ 2 h 27"/>
                <a:gd name="T64" fmla="*/ 19 w 20"/>
                <a:gd name="T65" fmla="*/ 0 h 27"/>
                <a:gd name="T66" fmla="*/ 18 w 20"/>
                <a:gd name="T67" fmla="*/ 0 h 27"/>
                <a:gd name="T68" fmla="*/ 17 w 20"/>
                <a:gd name="T69" fmla="*/ 0 h 27"/>
                <a:gd name="T70" fmla="*/ 16 w 20"/>
                <a:gd name="T71" fmla="*/ 0 h 27"/>
                <a:gd name="T72" fmla="*/ 15 w 20"/>
                <a:gd name="T73" fmla="*/ 0 h 27"/>
                <a:gd name="T74" fmla="*/ 14 w 20"/>
                <a:gd name="T75" fmla="*/ 0 h 27"/>
                <a:gd name="T76" fmla="*/ 12 w 20"/>
                <a:gd name="T77" fmla="*/ 0 h 27"/>
                <a:gd name="T78" fmla="*/ 11 w 20"/>
                <a:gd name="T79" fmla="*/ 0 h 27"/>
                <a:gd name="T80" fmla="*/ 10 w 20"/>
                <a:gd name="T81" fmla="*/ 0 h 27"/>
                <a:gd name="T82" fmla="*/ 9 w 20"/>
                <a:gd name="T83" fmla="*/ 0 h 27"/>
                <a:gd name="T84" fmla="*/ 8 w 20"/>
                <a:gd name="T85" fmla="*/ 0 h 27"/>
                <a:gd name="T86" fmla="*/ 7 w 20"/>
                <a:gd name="T87" fmla="*/ 0 h 27"/>
                <a:gd name="T88" fmla="*/ 6 w 20"/>
                <a:gd name="T89" fmla="*/ 0 h 27"/>
                <a:gd name="T90" fmla="*/ 4 w 20"/>
                <a:gd name="T91" fmla="*/ 1 h 27"/>
                <a:gd name="T92" fmla="*/ 3 w 20"/>
                <a:gd name="T93" fmla="*/ 1 h 27"/>
                <a:gd name="T94" fmla="*/ 2 w 20"/>
                <a:gd name="T95" fmla="*/ 1 h 27"/>
                <a:gd name="T96" fmla="*/ 1 w 20"/>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2"/>
                  </a:moveTo>
                  <a:lnTo>
                    <a:pt x="1" y="2"/>
                  </a:lnTo>
                  <a:lnTo>
                    <a:pt x="1"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3"/>
                  </a:lnTo>
                  <a:lnTo>
                    <a:pt x="1" y="14"/>
                  </a:lnTo>
                  <a:lnTo>
                    <a:pt x="0" y="15"/>
                  </a:lnTo>
                  <a:lnTo>
                    <a:pt x="0" y="16"/>
                  </a:lnTo>
                  <a:lnTo>
                    <a:pt x="0" y="17"/>
                  </a:lnTo>
                  <a:lnTo>
                    <a:pt x="0" y="17"/>
                  </a:lnTo>
                  <a:lnTo>
                    <a:pt x="0" y="18"/>
                  </a:lnTo>
                  <a:lnTo>
                    <a:pt x="0" y="19"/>
                  </a:lnTo>
                  <a:lnTo>
                    <a:pt x="0" y="20"/>
                  </a:lnTo>
                  <a:lnTo>
                    <a:pt x="0" y="21"/>
                  </a:lnTo>
                  <a:lnTo>
                    <a:pt x="0" y="21"/>
                  </a:lnTo>
                  <a:lnTo>
                    <a:pt x="0" y="22"/>
                  </a:lnTo>
                  <a:lnTo>
                    <a:pt x="0" y="23"/>
                  </a:lnTo>
                  <a:lnTo>
                    <a:pt x="0" y="24"/>
                  </a:lnTo>
                  <a:lnTo>
                    <a:pt x="0" y="25"/>
                  </a:lnTo>
                  <a:lnTo>
                    <a:pt x="1" y="26"/>
                  </a:lnTo>
                  <a:lnTo>
                    <a:pt x="1" y="26"/>
                  </a:lnTo>
                  <a:lnTo>
                    <a:pt x="1" y="27"/>
                  </a:lnTo>
                  <a:lnTo>
                    <a:pt x="19" y="26"/>
                  </a:lnTo>
                  <a:lnTo>
                    <a:pt x="19" y="25"/>
                  </a:lnTo>
                  <a:lnTo>
                    <a:pt x="19" y="24"/>
                  </a:lnTo>
                  <a:lnTo>
                    <a:pt x="19" y="23"/>
                  </a:lnTo>
                  <a:lnTo>
                    <a:pt x="20" y="23"/>
                  </a:lnTo>
                  <a:lnTo>
                    <a:pt x="20" y="22"/>
                  </a:lnTo>
                  <a:lnTo>
                    <a:pt x="20" y="21"/>
                  </a:lnTo>
                  <a:lnTo>
                    <a:pt x="20" y="20"/>
                  </a:lnTo>
                  <a:lnTo>
                    <a:pt x="20" y="19"/>
                  </a:lnTo>
                  <a:lnTo>
                    <a:pt x="20" y="19"/>
                  </a:lnTo>
                  <a:lnTo>
                    <a:pt x="20" y="18"/>
                  </a:lnTo>
                  <a:lnTo>
                    <a:pt x="20" y="17"/>
                  </a:lnTo>
                  <a:lnTo>
                    <a:pt x="20" y="16"/>
                  </a:lnTo>
                  <a:lnTo>
                    <a:pt x="20" y="15"/>
                  </a:lnTo>
                  <a:lnTo>
                    <a:pt x="20" y="15"/>
                  </a:lnTo>
                  <a:lnTo>
                    <a:pt x="20" y="14"/>
                  </a:lnTo>
                  <a:lnTo>
                    <a:pt x="20" y="13"/>
                  </a:lnTo>
                  <a:lnTo>
                    <a:pt x="20" y="12"/>
                  </a:lnTo>
                  <a:lnTo>
                    <a:pt x="20" y="11"/>
                  </a:lnTo>
                  <a:lnTo>
                    <a:pt x="20" y="11"/>
                  </a:lnTo>
                  <a:lnTo>
                    <a:pt x="20" y="10"/>
                  </a:lnTo>
                  <a:lnTo>
                    <a:pt x="20" y="9"/>
                  </a:lnTo>
                  <a:lnTo>
                    <a:pt x="20" y="8"/>
                  </a:lnTo>
                  <a:lnTo>
                    <a:pt x="20" y="7"/>
                  </a:lnTo>
                  <a:lnTo>
                    <a:pt x="20" y="6"/>
                  </a:lnTo>
                  <a:lnTo>
                    <a:pt x="20" y="6"/>
                  </a:lnTo>
                  <a:lnTo>
                    <a:pt x="20" y="5"/>
                  </a:lnTo>
                  <a:lnTo>
                    <a:pt x="20" y="4"/>
                  </a:lnTo>
                  <a:lnTo>
                    <a:pt x="20" y="4"/>
                  </a:lnTo>
                  <a:lnTo>
                    <a:pt x="20" y="3"/>
                  </a:lnTo>
                  <a:lnTo>
                    <a:pt x="20" y="2"/>
                  </a:lnTo>
                  <a:lnTo>
                    <a:pt x="19" y="1"/>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1" y="0"/>
                  </a:lnTo>
                  <a:lnTo>
                    <a:pt x="10" y="0"/>
                  </a:lnTo>
                  <a:lnTo>
                    <a:pt x="10" y="0"/>
                  </a:lnTo>
                  <a:lnTo>
                    <a:pt x="9" y="0"/>
                  </a:lnTo>
                  <a:lnTo>
                    <a:pt x="8" y="0"/>
                  </a:lnTo>
                  <a:lnTo>
                    <a:pt x="8" y="0"/>
                  </a:lnTo>
                  <a:lnTo>
                    <a:pt x="7" y="0"/>
                  </a:lnTo>
                  <a:lnTo>
                    <a:pt x="7" y="0"/>
                  </a:lnTo>
                  <a:lnTo>
                    <a:pt x="6" y="0"/>
                  </a:lnTo>
                  <a:lnTo>
                    <a:pt x="6" y="0"/>
                  </a:lnTo>
                  <a:lnTo>
                    <a:pt x="5" y="0"/>
                  </a:lnTo>
                  <a:lnTo>
                    <a:pt x="4" y="1"/>
                  </a:lnTo>
                  <a:lnTo>
                    <a:pt x="4" y="1"/>
                  </a:lnTo>
                  <a:lnTo>
                    <a:pt x="3" y="1"/>
                  </a:lnTo>
                  <a:lnTo>
                    <a:pt x="3" y="1"/>
                  </a:lnTo>
                  <a:lnTo>
                    <a:pt x="2" y="1"/>
                  </a:lnTo>
                  <a:lnTo>
                    <a:pt x="1" y="1"/>
                  </a:lnTo>
                  <a:lnTo>
                    <a:pt x="1" y="2"/>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102" name="Freeform 1168"/>
            <p:cNvSpPr>
              <a:spLocks/>
            </p:cNvSpPr>
            <p:nvPr/>
          </p:nvSpPr>
          <p:spPr bwMode="auto">
            <a:xfrm>
              <a:off x="1479" y="3268"/>
              <a:ext cx="20" cy="27"/>
            </a:xfrm>
            <a:custGeom>
              <a:avLst/>
              <a:gdLst>
                <a:gd name="T0" fmla="*/ 1 w 20"/>
                <a:gd name="T1" fmla="*/ 2 h 27"/>
                <a:gd name="T2" fmla="*/ 1 w 20"/>
                <a:gd name="T3" fmla="*/ 4 h 27"/>
                <a:gd name="T4" fmla="*/ 1 w 20"/>
                <a:gd name="T5" fmla="*/ 5 h 27"/>
                <a:gd name="T6" fmla="*/ 1 w 20"/>
                <a:gd name="T7" fmla="*/ 7 h 27"/>
                <a:gd name="T8" fmla="*/ 1 w 20"/>
                <a:gd name="T9" fmla="*/ 9 h 27"/>
                <a:gd name="T10" fmla="*/ 1 w 20"/>
                <a:gd name="T11" fmla="*/ 10 h 27"/>
                <a:gd name="T12" fmla="*/ 1 w 20"/>
                <a:gd name="T13" fmla="*/ 12 h 27"/>
                <a:gd name="T14" fmla="*/ 1 w 20"/>
                <a:gd name="T15" fmla="*/ 13 h 27"/>
                <a:gd name="T16" fmla="*/ 0 w 20"/>
                <a:gd name="T17" fmla="*/ 15 h 27"/>
                <a:gd name="T18" fmla="*/ 0 w 20"/>
                <a:gd name="T19" fmla="*/ 17 h 27"/>
                <a:gd name="T20" fmla="*/ 0 w 20"/>
                <a:gd name="T21" fmla="*/ 18 h 27"/>
                <a:gd name="T22" fmla="*/ 0 w 20"/>
                <a:gd name="T23" fmla="*/ 20 h 27"/>
                <a:gd name="T24" fmla="*/ 0 w 20"/>
                <a:gd name="T25" fmla="*/ 21 h 27"/>
                <a:gd name="T26" fmla="*/ 0 w 20"/>
                <a:gd name="T27" fmla="*/ 23 h 27"/>
                <a:gd name="T28" fmla="*/ 0 w 20"/>
                <a:gd name="T29" fmla="*/ 25 h 27"/>
                <a:gd name="T30" fmla="*/ 1 w 20"/>
                <a:gd name="T31" fmla="*/ 26 h 27"/>
                <a:gd name="T32" fmla="*/ 19 w 20"/>
                <a:gd name="T33" fmla="*/ 26 h 27"/>
                <a:gd name="T34" fmla="*/ 19 w 20"/>
                <a:gd name="T35" fmla="*/ 24 h 27"/>
                <a:gd name="T36" fmla="*/ 20 w 20"/>
                <a:gd name="T37" fmla="*/ 23 h 27"/>
                <a:gd name="T38" fmla="*/ 20 w 20"/>
                <a:gd name="T39" fmla="*/ 21 h 27"/>
                <a:gd name="T40" fmla="*/ 20 w 20"/>
                <a:gd name="T41" fmla="*/ 19 h 27"/>
                <a:gd name="T42" fmla="*/ 20 w 20"/>
                <a:gd name="T43" fmla="*/ 18 h 27"/>
                <a:gd name="T44" fmla="*/ 20 w 20"/>
                <a:gd name="T45" fmla="*/ 16 h 27"/>
                <a:gd name="T46" fmla="*/ 20 w 20"/>
                <a:gd name="T47" fmla="*/ 15 h 27"/>
                <a:gd name="T48" fmla="*/ 20 w 20"/>
                <a:gd name="T49" fmla="*/ 13 h 27"/>
                <a:gd name="T50" fmla="*/ 20 w 20"/>
                <a:gd name="T51" fmla="*/ 11 h 27"/>
                <a:gd name="T52" fmla="*/ 20 w 20"/>
                <a:gd name="T53" fmla="*/ 10 h 27"/>
                <a:gd name="T54" fmla="*/ 20 w 20"/>
                <a:gd name="T55" fmla="*/ 8 h 27"/>
                <a:gd name="T56" fmla="*/ 20 w 20"/>
                <a:gd name="T57" fmla="*/ 6 h 27"/>
                <a:gd name="T58" fmla="*/ 20 w 20"/>
                <a:gd name="T59" fmla="*/ 5 h 27"/>
                <a:gd name="T60" fmla="*/ 20 w 20"/>
                <a:gd name="T61" fmla="*/ 4 h 27"/>
                <a:gd name="T62" fmla="*/ 20 w 20"/>
                <a:gd name="T63" fmla="*/ 2 h 27"/>
                <a:gd name="T64" fmla="*/ 19 w 20"/>
                <a:gd name="T65" fmla="*/ 0 h 27"/>
                <a:gd name="T66" fmla="*/ 18 w 20"/>
                <a:gd name="T67" fmla="*/ 0 h 27"/>
                <a:gd name="T68" fmla="*/ 17 w 20"/>
                <a:gd name="T69" fmla="*/ 0 h 27"/>
                <a:gd name="T70" fmla="*/ 16 w 20"/>
                <a:gd name="T71" fmla="*/ 0 h 27"/>
                <a:gd name="T72" fmla="*/ 15 w 20"/>
                <a:gd name="T73" fmla="*/ 0 h 27"/>
                <a:gd name="T74" fmla="*/ 14 w 20"/>
                <a:gd name="T75" fmla="*/ 0 h 27"/>
                <a:gd name="T76" fmla="*/ 12 w 20"/>
                <a:gd name="T77" fmla="*/ 0 h 27"/>
                <a:gd name="T78" fmla="*/ 11 w 20"/>
                <a:gd name="T79" fmla="*/ 0 h 27"/>
                <a:gd name="T80" fmla="*/ 10 w 20"/>
                <a:gd name="T81" fmla="*/ 0 h 27"/>
                <a:gd name="T82" fmla="*/ 9 w 20"/>
                <a:gd name="T83" fmla="*/ 0 h 27"/>
                <a:gd name="T84" fmla="*/ 8 w 20"/>
                <a:gd name="T85" fmla="*/ 0 h 27"/>
                <a:gd name="T86" fmla="*/ 7 w 20"/>
                <a:gd name="T87" fmla="*/ 0 h 27"/>
                <a:gd name="T88" fmla="*/ 6 w 20"/>
                <a:gd name="T89" fmla="*/ 0 h 27"/>
                <a:gd name="T90" fmla="*/ 4 w 20"/>
                <a:gd name="T91" fmla="*/ 1 h 27"/>
                <a:gd name="T92" fmla="*/ 3 w 20"/>
                <a:gd name="T93" fmla="*/ 1 h 27"/>
                <a:gd name="T94" fmla="*/ 2 w 20"/>
                <a:gd name="T95" fmla="*/ 1 h 27"/>
                <a:gd name="T96" fmla="*/ 1 w 20"/>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2"/>
                  </a:moveTo>
                  <a:lnTo>
                    <a:pt x="1" y="2"/>
                  </a:lnTo>
                  <a:lnTo>
                    <a:pt x="1"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3"/>
                  </a:lnTo>
                  <a:lnTo>
                    <a:pt x="1" y="14"/>
                  </a:lnTo>
                  <a:lnTo>
                    <a:pt x="0" y="15"/>
                  </a:lnTo>
                  <a:lnTo>
                    <a:pt x="0" y="16"/>
                  </a:lnTo>
                  <a:lnTo>
                    <a:pt x="0" y="17"/>
                  </a:lnTo>
                  <a:lnTo>
                    <a:pt x="0" y="17"/>
                  </a:lnTo>
                  <a:lnTo>
                    <a:pt x="0" y="18"/>
                  </a:lnTo>
                  <a:lnTo>
                    <a:pt x="0" y="19"/>
                  </a:lnTo>
                  <a:lnTo>
                    <a:pt x="0" y="20"/>
                  </a:lnTo>
                  <a:lnTo>
                    <a:pt x="0" y="21"/>
                  </a:lnTo>
                  <a:lnTo>
                    <a:pt x="0" y="21"/>
                  </a:lnTo>
                  <a:lnTo>
                    <a:pt x="0" y="22"/>
                  </a:lnTo>
                  <a:lnTo>
                    <a:pt x="0" y="23"/>
                  </a:lnTo>
                  <a:lnTo>
                    <a:pt x="0" y="24"/>
                  </a:lnTo>
                  <a:lnTo>
                    <a:pt x="0" y="25"/>
                  </a:lnTo>
                  <a:lnTo>
                    <a:pt x="1" y="26"/>
                  </a:lnTo>
                  <a:lnTo>
                    <a:pt x="1" y="26"/>
                  </a:lnTo>
                  <a:lnTo>
                    <a:pt x="1" y="27"/>
                  </a:lnTo>
                  <a:lnTo>
                    <a:pt x="19" y="26"/>
                  </a:lnTo>
                  <a:lnTo>
                    <a:pt x="19" y="25"/>
                  </a:lnTo>
                  <a:lnTo>
                    <a:pt x="19" y="24"/>
                  </a:lnTo>
                  <a:lnTo>
                    <a:pt x="19" y="23"/>
                  </a:lnTo>
                  <a:lnTo>
                    <a:pt x="20" y="23"/>
                  </a:lnTo>
                  <a:lnTo>
                    <a:pt x="20" y="22"/>
                  </a:lnTo>
                  <a:lnTo>
                    <a:pt x="20" y="21"/>
                  </a:lnTo>
                  <a:lnTo>
                    <a:pt x="20" y="20"/>
                  </a:lnTo>
                  <a:lnTo>
                    <a:pt x="20" y="19"/>
                  </a:lnTo>
                  <a:lnTo>
                    <a:pt x="20" y="19"/>
                  </a:lnTo>
                  <a:lnTo>
                    <a:pt x="20" y="18"/>
                  </a:lnTo>
                  <a:lnTo>
                    <a:pt x="20" y="17"/>
                  </a:lnTo>
                  <a:lnTo>
                    <a:pt x="20" y="16"/>
                  </a:lnTo>
                  <a:lnTo>
                    <a:pt x="20" y="15"/>
                  </a:lnTo>
                  <a:lnTo>
                    <a:pt x="20" y="15"/>
                  </a:lnTo>
                  <a:lnTo>
                    <a:pt x="20" y="14"/>
                  </a:lnTo>
                  <a:lnTo>
                    <a:pt x="20" y="13"/>
                  </a:lnTo>
                  <a:lnTo>
                    <a:pt x="20" y="12"/>
                  </a:lnTo>
                  <a:lnTo>
                    <a:pt x="20" y="11"/>
                  </a:lnTo>
                  <a:lnTo>
                    <a:pt x="20" y="11"/>
                  </a:lnTo>
                  <a:lnTo>
                    <a:pt x="20" y="10"/>
                  </a:lnTo>
                  <a:lnTo>
                    <a:pt x="20" y="9"/>
                  </a:lnTo>
                  <a:lnTo>
                    <a:pt x="20" y="8"/>
                  </a:lnTo>
                  <a:lnTo>
                    <a:pt x="20" y="7"/>
                  </a:lnTo>
                  <a:lnTo>
                    <a:pt x="20" y="6"/>
                  </a:lnTo>
                  <a:lnTo>
                    <a:pt x="20" y="6"/>
                  </a:lnTo>
                  <a:lnTo>
                    <a:pt x="20" y="5"/>
                  </a:lnTo>
                  <a:lnTo>
                    <a:pt x="20" y="4"/>
                  </a:lnTo>
                  <a:lnTo>
                    <a:pt x="20" y="4"/>
                  </a:lnTo>
                  <a:lnTo>
                    <a:pt x="20" y="3"/>
                  </a:lnTo>
                  <a:lnTo>
                    <a:pt x="20" y="2"/>
                  </a:lnTo>
                  <a:lnTo>
                    <a:pt x="19" y="1"/>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1" y="0"/>
                  </a:lnTo>
                  <a:lnTo>
                    <a:pt x="10" y="0"/>
                  </a:lnTo>
                  <a:lnTo>
                    <a:pt x="10" y="0"/>
                  </a:lnTo>
                  <a:lnTo>
                    <a:pt x="9" y="0"/>
                  </a:lnTo>
                  <a:lnTo>
                    <a:pt x="8" y="0"/>
                  </a:lnTo>
                  <a:lnTo>
                    <a:pt x="8" y="0"/>
                  </a:lnTo>
                  <a:lnTo>
                    <a:pt x="7" y="0"/>
                  </a:lnTo>
                  <a:lnTo>
                    <a:pt x="7" y="0"/>
                  </a:lnTo>
                  <a:lnTo>
                    <a:pt x="6" y="0"/>
                  </a:lnTo>
                  <a:lnTo>
                    <a:pt x="6" y="0"/>
                  </a:lnTo>
                  <a:lnTo>
                    <a:pt x="5" y="0"/>
                  </a:lnTo>
                  <a:lnTo>
                    <a:pt x="4" y="1"/>
                  </a:lnTo>
                  <a:lnTo>
                    <a:pt x="4" y="1"/>
                  </a:lnTo>
                  <a:lnTo>
                    <a:pt x="3" y="1"/>
                  </a:lnTo>
                  <a:lnTo>
                    <a:pt x="3" y="1"/>
                  </a:lnTo>
                  <a:lnTo>
                    <a:pt x="2" y="1"/>
                  </a:lnTo>
                  <a:lnTo>
                    <a:pt x="1" y="1"/>
                  </a:lnTo>
                  <a:lnTo>
                    <a:pt x="1"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103" name="Freeform 1169"/>
            <p:cNvSpPr>
              <a:spLocks/>
            </p:cNvSpPr>
            <p:nvPr/>
          </p:nvSpPr>
          <p:spPr bwMode="auto">
            <a:xfrm>
              <a:off x="1514" y="3375"/>
              <a:ext cx="21" cy="27"/>
            </a:xfrm>
            <a:custGeom>
              <a:avLst/>
              <a:gdLst>
                <a:gd name="T0" fmla="*/ 1 w 21"/>
                <a:gd name="T1" fmla="*/ 26 h 27"/>
                <a:gd name="T2" fmla="*/ 2 w 21"/>
                <a:gd name="T3" fmla="*/ 26 h 27"/>
                <a:gd name="T4" fmla="*/ 3 w 21"/>
                <a:gd name="T5" fmla="*/ 27 h 27"/>
                <a:gd name="T6" fmla="*/ 5 w 21"/>
                <a:gd name="T7" fmla="*/ 27 h 27"/>
                <a:gd name="T8" fmla="*/ 6 w 21"/>
                <a:gd name="T9" fmla="*/ 27 h 27"/>
                <a:gd name="T10" fmla="*/ 7 w 21"/>
                <a:gd name="T11" fmla="*/ 26 h 27"/>
                <a:gd name="T12" fmla="*/ 8 w 21"/>
                <a:gd name="T13" fmla="*/ 26 h 27"/>
                <a:gd name="T14" fmla="*/ 10 w 21"/>
                <a:gd name="T15" fmla="*/ 26 h 27"/>
                <a:gd name="T16" fmla="*/ 11 w 21"/>
                <a:gd name="T17" fmla="*/ 26 h 27"/>
                <a:gd name="T18" fmla="*/ 12 w 21"/>
                <a:gd name="T19" fmla="*/ 26 h 27"/>
                <a:gd name="T20" fmla="*/ 13 w 21"/>
                <a:gd name="T21" fmla="*/ 26 h 27"/>
                <a:gd name="T22" fmla="*/ 15 w 21"/>
                <a:gd name="T23" fmla="*/ 25 h 27"/>
                <a:gd name="T24" fmla="*/ 16 w 21"/>
                <a:gd name="T25" fmla="*/ 25 h 27"/>
                <a:gd name="T26" fmla="*/ 17 w 21"/>
                <a:gd name="T27" fmla="*/ 25 h 27"/>
                <a:gd name="T28" fmla="*/ 18 w 21"/>
                <a:gd name="T29" fmla="*/ 25 h 27"/>
                <a:gd name="T30" fmla="*/ 20 w 21"/>
                <a:gd name="T31" fmla="*/ 25 h 27"/>
                <a:gd name="T32" fmla="*/ 20 w 21"/>
                <a:gd name="T33" fmla="*/ 24 h 27"/>
                <a:gd name="T34" fmla="*/ 20 w 21"/>
                <a:gd name="T35" fmla="*/ 23 h 27"/>
                <a:gd name="T36" fmla="*/ 21 w 21"/>
                <a:gd name="T37" fmla="*/ 21 h 27"/>
                <a:gd name="T38" fmla="*/ 21 w 21"/>
                <a:gd name="T39" fmla="*/ 20 h 27"/>
                <a:gd name="T40" fmla="*/ 21 w 21"/>
                <a:gd name="T41" fmla="*/ 18 h 27"/>
                <a:gd name="T42" fmla="*/ 21 w 21"/>
                <a:gd name="T43" fmla="*/ 16 h 27"/>
                <a:gd name="T44" fmla="*/ 21 w 21"/>
                <a:gd name="T45" fmla="*/ 15 h 27"/>
                <a:gd name="T46" fmla="*/ 21 w 21"/>
                <a:gd name="T47" fmla="*/ 13 h 27"/>
                <a:gd name="T48" fmla="*/ 21 w 21"/>
                <a:gd name="T49" fmla="*/ 12 h 27"/>
                <a:gd name="T50" fmla="*/ 21 w 21"/>
                <a:gd name="T51" fmla="*/ 10 h 27"/>
                <a:gd name="T52" fmla="*/ 21 w 21"/>
                <a:gd name="T53" fmla="*/ 9 h 27"/>
                <a:gd name="T54" fmla="*/ 21 w 21"/>
                <a:gd name="T55" fmla="*/ 7 h 27"/>
                <a:gd name="T56" fmla="*/ 21 w 21"/>
                <a:gd name="T57" fmla="*/ 5 h 27"/>
                <a:gd name="T58" fmla="*/ 21 w 21"/>
                <a:gd name="T59" fmla="*/ 4 h 27"/>
                <a:gd name="T60" fmla="*/ 21 w 21"/>
                <a:gd name="T61" fmla="*/ 2 h 27"/>
                <a:gd name="T62" fmla="*/ 21 w 21"/>
                <a:gd name="T63" fmla="*/ 1 h 27"/>
                <a:gd name="T64" fmla="*/ 20 w 21"/>
                <a:gd name="T65" fmla="*/ 0 h 27"/>
                <a:gd name="T66" fmla="*/ 19 w 21"/>
                <a:gd name="T67" fmla="*/ 0 h 27"/>
                <a:gd name="T68" fmla="*/ 18 w 21"/>
                <a:gd name="T69" fmla="*/ 0 h 27"/>
                <a:gd name="T70" fmla="*/ 17 w 21"/>
                <a:gd name="T71" fmla="*/ 0 h 27"/>
                <a:gd name="T72" fmla="*/ 15 w 21"/>
                <a:gd name="T73" fmla="*/ 0 h 27"/>
                <a:gd name="T74" fmla="*/ 14 w 21"/>
                <a:gd name="T75" fmla="*/ 0 h 27"/>
                <a:gd name="T76" fmla="*/ 12 w 21"/>
                <a:gd name="T77" fmla="*/ 0 h 27"/>
                <a:gd name="T78" fmla="*/ 11 w 21"/>
                <a:gd name="T79" fmla="*/ 0 h 27"/>
                <a:gd name="T80" fmla="*/ 10 w 21"/>
                <a:gd name="T81" fmla="*/ 0 h 27"/>
                <a:gd name="T82" fmla="*/ 9 w 21"/>
                <a:gd name="T83" fmla="*/ 0 h 27"/>
                <a:gd name="T84" fmla="*/ 8 w 21"/>
                <a:gd name="T85" fmla="*/ 0 h 27"/>
                <a:gd name="T86" fmla="*/ 6 w 21"/>
                <a:gd name="T87" fmla="*/ 0 h 27"/>
                <a:gd name="T88" fmla="*/ 5 w 21"/>
                <a:gd name="T89" fmla="*/ 0 h 27"/>
                <a:gd name="T90" fmla="*/ 4 w 21"/>
                <a:gd name="T91" fmla="*/ 0 h 27"/>
                <a:gd name="T92" fmla="*/ 3 w 21"/>
                <a:gd name="T93" fmla="*/ 0 h 27"/>
                <a:gd name="T94" fmla="*/ 1 w 21"/>
                <a:gd name="T95" fmla="*/ 1 h 27"/>
                <a:gd name="T96" fmla="*/ 0 w 21"/>
                <a:gd name="T9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0" y="26"/>
                  </a:moveTo>
                  <a:lnTo>
                    <a:pt x="1" y="26"/>
                  </a:lnTo>
                  <a:lnTo>
                    <a:pt x="1" y="26"/>
                  </a:lnTo>
                  <a:lnTo>
                    <a:pt x="2" y="26"/>
                  </a:lnTo>
                  <a:lnTo>
                    <a:pt x="3" y="26"/>
                  </a:lnTo>
                  <a:lnTo>
                    <a:pt x="3" y="27"/>
                  </a:lnTo>
                  <a:lnTo>
                    <a:pt x="4" y="27"/>
                  </a:lnTo>
                  <a:lnTo>
                    <a:pt x="5" y="27"/>
                  </a:lnTo>
                  <a:lnTo>
                    <a:pt x="5" y="27"/>
                  </a:lnTo>
                  <a:lnTo>
                    <a:pt x="6" y="27"/>
                  </a:lnTo>
                  <a:lnTo>
                    <a:pt x="7" y="27"/>
                  </a:lnTo>
                  <a:lnTo>
                    <a:pt x="7" y="26"/>
                  </a:lnTo>
                  <a:lnTo>
                    <a:pt x="8" y="26"/>
                  </a:lnTo>
                  <a:lnTo>
                    <a:pt x="8" y="26"/>
                  </a:lnTo>
                  <a:lnTo>
                    <a:pt x="9" y="26"/>
                  </a:lnTo>
                  <a:lnTo>
                    <a:pt x="10" y="26"/>
                  </a:lnTo>
                  <a:lnTo>
                    <a:pt x="10" y="26"/>
                  </a:lnTo>
                  <a:lnTo>
                    <a:pt x="11" y="26"/>
                  </a:lnTo>
                  <a:lnTo>
                    <a:pt x="11" y="26"/>
                  </a:lnTo>
                  <a:lnTo>
                    <a:pt x="12" y="26"/>
                  </a:lnTo>
                  <a:lnTo>
                    <a:pt x="12" y="26"/>
                  </a:lnTo>
                  <a:lnTo>
                    <a:pt x="13" y="26"/>
                  </a:lnTo>
                  <a:lnTo>
                    <a:pt x="14" y="25"/>
                  </a:lnTo>
                  <a:lnTo>
                    <a:pt x="15" y="25"/>
                  </a:lnTo>
                  <a:lnTo>
                    <a:pt x="15" y="25"/>
                  </a:lnTo>
                  <a:lnTo>
                    <a:pt x="16" y="25"/>
                  </a:lnTo>
                  <a:lnTo>
                    <a:pt x="16" y="25"/>
                  </a:lnTo>
                  <a:lnTo>
                    <a:pt x="17" y="25"/>
                  </a:lnTo>
                  <a:lnTo>
                    <a:pt x="18" y="25"/>
                  </a:lnTo>
                  <a:lnTo>
                    <a:pt x="18" y="25"/>
                  </a:lnTo>
                  <a:lnTo>
                    <a:pt x="19" y="25"/>
                  </a:lnTo>
                  <a:lnTo>
                    <a:pt x="20" y="25"/>
                  </a:lnTo>
                  <a:lnTo>
                    <a:pt x="20" y="25"/>
                  </a:lnTo>
                  <a:lnTo>
                    <a:pt x="20" y="24"/>
                  </a:lnTo>
                  <a:lnTo>
                    <a:pt x="20" y="24"/>
                  </a:lnTo>
                  <a:lnTo>
                    <a:pt x="20"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1"/>
                  </a:lnTo>
                  <a:lnTo>
                    <a:pt x="21" y="0"/>
                  </a:lnTo>
                  <a:lnTo>
                    <a:pt x="20" y="0"/>
                  </a:lnTo>
                  <a:lnTo>
                    <a:pt x="20" y="0"/>
                  </a:lnTo>
                  <a:lnTo>
                    <a:pt x="19" y="0"/>
                  </a:lnTo>
                  <a:lnTo>
                    <a:pt x="18" y="0"/>
                  </a:lnTo>
                  <a:lnTo>
                    <a:pt x="18" y="0"/>
                  </a:lnTo>
                  <a:lnTo>
                    <a:pt x="17" y="0"/>
                  </a:lnTo>
                  <a:lnTo>
                    <a:pt x="17" y="0"/>
                  </a:lnTo>
                  <a:lnTo>
                    <a:pt x="16" y="0"/>
                  </a:lnTo>
                  <a:lnTo>
                    <a:pt x="15" y="0"/>
                  </a:lnTo>
                  <a:lnTo>
                    <a:pt x="15" y="0"/>
                  </a:lnTo>
                  <a:lnTo>
                    <a:pt x="14" y="0"/>
                  </a:lnTo>
                  <a:lnTo>
                    <a:pt x="13" y="0"/>
                  </a:lnTo>
                  <a:lnTo>
                    <a:pt x="12" y="0"/>
                  </a:lnTo>
                  <a:lnTo>
                    <a:pt x="12" y="0"/>
                  </a:lnTo>
                  <a:lnTo>
                    <a:pt x="11" y="0"/>
                  </a:lnTo>
                  <a:lnTo>
                    <a:pt x="11" y="0"/>
                  </a:lnTo>
                  <a:lnTo>
                    <a:pt x="10" y="0"/>
                  </a:lnTo>
                  <a:lnTo>
                    <a:pt x="9" y="0"/>
                  </a:lnTo>
                  <a:lnTo>
                    <a:pt x="9" y="0"/>
                  </a:lnTo>
                  <a:lnTo>
                    <a:pt x="8" y="0"/>
                  </a:lnTo>
                  <a:lnTo>
                    <a:pt x="8" y="0"/>
                  </a:lnTo>
                  <a:lnTo>
                    <a:pt x="7" y="0"/>
                  </a:lnTo>
                  <a:lnTo>
                    <a:pt x="6" y="0"/>
                  </a:lnTo>
                  <a:lnTo>
                    <a:pt x="5" y="0"/>
                  </a:lnTo>
                  <a:lnTo>
                    <a:pt x="5" y="0"/>
                  </a:lnTo>
                  <a:lnTo>
                    <a:pt x="4" y="0"/>
                  </a:lnTo>
                  <a:lnTo>
                    <a:pt x="4" y="0"/>
                  </a:lnTo>
                  <a:lnTo>
                    <a:pt x="3" y="0"/>
                  </a:lnTo>
                  <a:lnTo>
                    <a:pt x="3" y="0"/>
                  </a:lnTo>
                  <a:lnTo>
                    <a:pt x="2" y="1"/>
                  </a:lnTo>
                  <a:lnTo>
                    <a:pt x="1" y="1"/>
                  </a:lnTo>
                  <a:lnTo>
                    <a:pt x="1" y="1"/>
                  </a:lnTo>
                  <a:lnTo>
                    <a:pt x="0" y="26"/>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104" name="Freeform 1170"/>
            <p:cNvSpPr>
              <a:spLocks/>
            </p:cNvSpPr>
            <p:nvPr/>
          </p:nvSpPr>
          <p:spPr bwMode="auto">
            <a:xfrm>
              <a:off x="1514" y="3375"/>
              <a:ext cx="21" cy="27"/>
            </a:xfrm>
            <a:custGeom>
              <a:avLst/>
              <a:gdLst>
                <a:gd name="T0" fmla="*/ 1 w 21"/>
                <a:gd name="T1" fmla="*/ 26 h 27"/>
                <a:gd name="T2" fmla="*/ 2 w 21"/>
                <a:gd name="T3" fmla="*/ 26 h 27"/>
                <a:gd name="T4" fmla="*/ 3 w 21"/>
                <a:gd name="T5" fmla="*/ 27 h 27"/>
                <a:gd name="T6" fmla="*/ 5 w 21"/>
                <a:gd name="T7" fmla="*/ 27 h 27"/>
                <a:gd name="T8" fmla="*/ 6 w 21"/>
                <a:gd name="T9" fmla="*/ 27 h 27"/>
                <a:gd name="T10" fmla="*/ 7 w 21"/>
                <a:gd name="T11" fmla="*/ 26 h 27"/>
                <a:gd name="T12" fmla="*/ 8 w 21"/>
                <a:gd name="T13" fmla="*/ 26 h 27"/>
                <a:gd name="T14" fmla="*/ 10 w 21"/>
                <a:gd name="T15" fmla="*/ 26 h 27"/>
                <a:gd name="T16" fmla="*/ 11 w 21"/>
                <a:gd name="T17" fmla="*/ 26 h 27"/>
                <a:gd name="T18" fmla="*/ 12 w 21"/>
                <a:gd name="T19" fmla="*/ 26 h 27"/>
                <a:gd name="T20" fmla="*/ 13 w 21"/>
                <a:gd name="T21" fmla="*/ 26 h 27"/>
                <a:gd name="T22" fmla="*/ 15 w 21"/>
                <a:gd name="T23" fmla="*/ 25 h 27"/>
                <a:gd name="T24" fmla="*/ 16 w 21"/>
                <a:gd name="T25" fmla="*/ 25 h 27"/>
                <a:gd name="T26" fmla="*/ 17 w 21"/>
                <a:gd name="T27" fmla="*/ 25 h 27"/>
                <a:gd name="T28" fmla="*/ 18 w 21"/>
                <a:gd name="T29" fmla="*/ 25 h 27"/>
                <a:gd name="T30" fmla="*/ 20 w 21"/>
                <a:gd name="T31" fmla="*/ 25 h 27"/>
                <a:gd name="T32" fmla="*/ 20 w 21"/>
                <a:gd name="T33" fmla="*/ 24 h 27"/>
                <a:gd name="T34" fmla="*/ 20 w 21"/>
                <a:gd name="T35" fmla="*/ 23 h 27"/>
                <a:gd name="T36" fmla="*/ 21 w 21"/>
                <a:gd name="T37" fmla="*/ 21 h 27"/>
                <a:gd name="T38" fmla="*/ 21 w 21"/>
                <a:gd name="T39" fmla="*/ 20 h 27"/>
                <a:gd name="T40" fmla="*/ 21 w 21"/>
                <a:gd name="T41" fmla="*/ 18 h 27"/>
                <a:gd name="T42" fmla="*/ 21 w 21"/>
                <a:gd name="T43" fmla="*/ 16 h 27"/>
                <a:gd name="T44" fmla="*/ 21 w 21"/>
                <a:gd name="T45" fmla="*/ 15 h 27"/>
                <a:gd name="T46" fmla="*/ 21 w 21"/>
                <a:gd name="T47" fmla="*/ 13 h 27"/>
                <a:gd name="T48" fmla="*/ 21 w 21"/>
                <a:gd name="T49" fmla="*/ 12 h 27"/>
                <a:gd name="T50" fmla="*/ 21 w 21"/>
                <a:gd name="T51" fmla="*/ 10 h 27"/>
                <a:gd name="T52" fmla="*/ 21 w 21"/>
                <a:gd name="T53" fmla="*/ 9 h 27"/>
                <a:gd name="T54" fmla="*/ 21 w 21"/>
                <a:gd name="T55" fmla="*/ 7 h 27"/>
                <a:gd name="T56" fmla="*/ 21 w 21"/>
                <a:gd name="T57" fmla="*/ 5 h 27"/>
                <a:gd name="T58" fmla="*/ 21 w 21"/>
                <a:gd name="T59" fmla="*/ 4 h 27"/>
                <a:gd name="T60" fmla="*/ 21 w 21"/>
                <a:gd name="T61" fmla="*/ 2 h 27"/>
                <a:gd name="T62" fmla="*/ 21 w 21"/>
                <a:gd name="T63" fmla="*/ 1 h 27"/>
                <a:gd name="T64" fmla="*/ 20 w 21"/>
                <a:gd name="T65" fmla="*/ 0 h 27"/>
                <a:gd name="T66" fmla="*/ 19 w 21"/>
                <a:gd name="T67" fmla="*/ 0 h 27"/>
                <a:gd name="T68" fmla="*/ 18 w 21"/>
                <a:gd name="T69" fmla="*/ 0 h 27"/>
                <a:gd name="T70" fmla="*/ 17 w 21"/>
                <a:gd name="T71" fmla="*/ 0 h 27"/>
                <a:gd name="T72" fmla="*/ 15 w 21"/>
                <a:gd name="T73" fmla="*/ 0 h 27"/>
                <a:gd name="T74" fmla="*/ 14 w 21"/>
                <a:gd name="T75" fmla="*/ 0 h 27"/>
                <a:gd name="T76" fmla="*/ 12 w 21"/>
                <a:gd name="T77" fmla="*/ 0 h 27"/>
                <a:gd name="T78" fmla="*/ 11 w 21"/>
                <a:gd name="T79" fmla="*/ 0 h 27"/>
                <a:gd name="T80" fmla="*/ 10 w 21"/>
                <a:gd name="T81" fmla="*/ 0 h 27"/>
                <a:gd name="T82" fmla="*/ 9 w 21"/>
                <a:gd name="T83" fmla="*/ 0 h 27"/>
                <a:gd name="T84" fmla="*/ 8 w 21"/>
                <a:gd name="T85" fmla="*/ 0 h 27"/>
                <a:gd name="T86" fmla="*/ 6 w 21"/>
                <a:gd name="T87" fmla="*/ 0 h 27"/>
                <a:gd name="T88" fmla="*/ 5 w 21"/>
                <a:gd name="T89" fmla="*/ 0 h 27"/>
                <a:gd name="T90" fmla="*/ 4 w 21"/>
                <a:gd name="T91" fmla="*/ 0 h 27"/>
                <a:gd name="T92" fmla="*/ 3 w 21"/>
                <a:gd name="T93" fmla="*/ 0 h 27"/>
                <a:gd name="T94" fmla="*/ 1 w 21"/>
                <a:gd name="T95" fmla="*/ 1 h 27"/>
                <a:gd name="T96" fmla="*/ 0 w 21"/>
                <a:gd name="T9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0" y="26"/>
                  </a:moveTo>
                  <a:lnTo>
                    <a:pt x="1" y="26"/>
                  </a:lnTo>
                  <a:lnTo>
                    <a:pt x="1" y="26"/>
                  </a:lnTo>
                  <a:lnTo>
                    <a:pt x="2" y="26"/>
                  </a:lnTo>
                  <a:lnTo>
                    <a:pt x="3" y="26"/>
                  </a:lnTo>
                  <a:lnTo>
                    <a:pt x="3" y="27"/>
                  </a:lnTo>
                  <a:lnTo>
                    <a:pt x="4" y="27"/>
                  </a:lnTo>
                  <a:lnTo>
                    <a:pt x="5" y="27"/>
                  </a:lnTo>
                  <a:lnTo>
                    <a:pt x="5" y="27"/>
                  </a:lnTo>
                  <a:lnTo>
                    <a:pt x="6" y="27"/>
                  </a:lnTo>
                  <a:lnTo>
                    <a:pt x="7" y="27"/>
                  </a:lnTo>
                  <a:lnTo>
                    <a:pt x="7" y="26"/>
                  </a:lnTo>
                  <a:lnTo>
                    <a:pt x="8" y="26"/>
                  </a:lnTo>
                  <a:lnTo>
                    <a:pt x="8" y="26"/>
                  </a:lnTo>
                  <a:lnTo>
                    <a:pt x="9" y="26"/>
                  </a:lnTo>
                  <a:lnTo>
                    <a:pt x="10" y="26"/>
                  </a:lnTo>
                  <a:lnTo>
                    <a:pt x="10" y="26"/>
                  </a:lnTo>
                  <a:lnTo>
                    <a:pt x="11" y="26"/>
                  </a:lnTo>
                  <a:lnTo>
                    <a:pt x="11" y="26"/>
                  </a:lnTo>
                  <a:lnTo>
                    <a:pt x="12" y="26"/>
                  </a:lnTo>
                  <a:lnTo>
                    <a:pt x="12" y="26"/>
                  </a:lnTo>
                  <a:lnTo>
                    <a:pt x="13" y="26"/>
                  </a:lnTo>
                  <a:lnTo>
                    <a:pt x="14" y="25"/>
                  </a:lnTo>
                  <a:lnTo>
                    <a:pt x="15" y="25"/>
                  </a:lnTo>
                  <a:lnTo>
                    <a:pt x="15" y="25"/>
                  </a:lnTo>
                  <a:lnTo>
                    <a:pt x="16" y="25"/>
                  </a:lnTo>
                  <a:lnTo>
                    <a:pt x="16" y="25"/>
                  </a:lnTo>
                  <a:lnTo>
                    <a:pt x="17" y="25"/>
                  </a:lnTo>
                  <a:lnTo>
                    <a:pt x="18" y="25"/>
                  </a:lnTo>
                  <a:lnTo>
                    <a:pt x="18" y="25"/>
                  </a:lnTo>
                  <a:lnTo>
                    <a:pt x="19" y="25"/>
                  </a:lnTo>
                  <a:lnTo>
                    <a:pt x="20" y="25"/>
                  </a:lnTo>
                  <a:lnTo>
                    <a:pt x="20" y="25"/>
                  </a:lnTo>
                  <a:lnTo>
                    <a:pt x="20" y="24"/>
                  </a:lnTo>
                  <a:lnTo>
                    <a:pt x="20" y="24"/>
                  </a:lnTo>
                  <a:lnTo>
                    <a:pt x="20"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1"/>
                  </a:lnTo>
                  <a:lnTo>
                    <a:pt x="21" y="0"/>
                  </a:lnTo>
                  <a:lnTo>
                    <a:pt x="20" y="0"/>
                  </a:lnTo>
                  <a:lnTo>
                    <a:pt x="20" y="0"/>
                  </a:lnTo>
                  <a:lnTo>
                    <a:pt x="19" y="0"/>
                  </a:lnTo>
                  <a:lnTo>
                    <a:pt x="18" y="0"/>
                  </a:lnTo>
                  <a:lnTo>
                    <a:pt x="18" y="0"/>
                  </a:lnTo>
                  <a:lnTo>
                    <a:pt x="17" y="0"/>
                  </a:lnTo>
                  <a:lnTo>
                    <a:pt x="17" y="0"/>
                  </a:lnTo>
                  <a:lnTo>
                    <a:pt x="16" y="0"/>
                  </a:lnTo>
                  <a:lnTo>
                    <a:pt x="15" y="0"/>
                  </a:lnTo>
                  <a:lnTo>
                    <a:pt x="15" y="0"/>
                  </a:lnTo>
                  <a:lnTo>
                    <a:pt x="14" y="0"/>
                  </a:lnTo>
                  <a:lnTo>
                    <a:pt x="13" y="0"/>
                  </a:lnTo>
                  <a:lnTo>
                    <a:pt x="12" y="0"/>
                  </a:lnTo>
                  <a:lnTo>
                    <a:pt x="12" y="0"/>
                  </a:lnTo>
                  <a:lnTo>
                    <a:pt x="11" y="0"/>
                  </a:lnTo>
                  <a:lnTo>
                    <a:pt x="11" y="0"/>
                  </a:lnTo>
                  <a:lnTo>
                    <a:pt x="10" y="0"/>
                  </a:lnTo>
                  <a:lnTo>
                    <a:pt x="9" y="0"/>
                  </a:lnTo>
                  <a:lnTo>
                    <a:pt x="9" y="0"/>
                  </a:lnTo>
                  <a:lnTo>
                    <a:pt x="8" y="0"/>
                  </a:lnTo>
                  <a:lnTo>
                    <a:pt x="8" y="0"/>
                  </a:lnTo>
                  <a:lnTo>
                    <a:pt x="7" y="0"/>
                  </a:lnTo>
                  <a:lnTo>
                    <a:pt x="6" y="0"/>
                  </a:lnTo>
                  <a:lnTo>
                    <a:pt x="5" y="0"/>
                  </a:lnTo>
                  <a:lnTo>
                    <a:pt x="5" y="0"/>
                  </a:lnTo>
                  <a:lnTo>
                    <a:pt x="4" y="0"/>
                  </a:lnTo>
                  <a:lnTo>
                    <a:pt x="4" y="0"/>
                  </a:lnTo>
                  <a:lnTo>
                    <a:pt x="3" y="0"/>
                  </a:lnTo>
                  <a:lnTo>
                    <a:pt x="3" y="0"/>
                  </a:lnTo>
                  <a:lnTo>
                    <a:pt x="2" y="1"/>
                  </a:lnTo>
                  <a:lnTo>
                    <a:pt x="1" y="1"/>
                  </a:lnTo>
                  <a:lnTo>
                    <a:pt x="1" y="1"/>
                  </a:lnTo>
                  <a:lnTo>
                    <a:pt x="0" y="26"/>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105" name="Freeform 1171"/>
            <p:cNvSpPr>
              <a:spLocks/>
            </p:cNvSpPr>
            <p:nvPr/>
          </p:nvSpPr>
          <p:spPr bwMode="auto">
            <a:xfrm>
              <a:off x="1457" y="3377"/>
              <a:ext cx="21" cy="27"/>
            </a:xfrm>
            <a:custGeom>
              <a:avLst/>
              <a:gdLst>
                <a:gd name="T0" fmla="*/ 1 w 21"/>
                <a:gd name="T1" fmla="*/ 2 h 27"/>
                <a:gd name="T2" fmla="*/ 1 w 21"/>
                <a:gd name="T3" fmla="*/ 3 h 27"/>
                <a:gd name="T4" fmla="*/ 1 w 21"/>
                <a:gd name="T5" fmla="*/ 5 h 27"/>
                <a:gd name="T6" fmla="*/ 1 w 21"/>
                <a:gd name="T7" fmla="*/ 6 h 27"/>
                <a:gd name="T8" fmla="*/ 0 w 21"/>
                <a:gd name="T9" fmla="*/ 8 h 27"/>
                <a:gd name="T10" fmla="*/ 0 w 21"/>
                <a:gd name="T11" fmla="*/ 10 h 27"/>
                <a:gd name="T12" fmla="*/ 0 w 21"/>
                <a:gd name="T13" fmla="*/ 11 h 27"/>
                <a:gd name="T14" fmla="*/ 0 w 21"/>
                <a:gd name="T15" fmla="*/ 13 h 27"/>
                <a:gd name="T16" fmla="*/ 0 w 21"/>
                <a:gd name="T17" fmla="*/ 14 h 27"/>
                <a:gd name="T18" fmla="*/ 0 w 21"/>
                <a:gd name="T19" fmla="*/ 16 h 27"/>
                <a:gd name="T20" fmla="*/ 0 w 21"/>
                <a:gd name="T21" fmla="*/ 18 h 27"/>
                <a:gd name="T22" fmla="*/ 0 w 21"/>
                <a:gd name="T23" fmla="*/ 20 h 27"/>
                <a:gd name="T24" fmla="*/ 0 w 21"/>
                <a:gd name="T25" fmla="*/ 21 h 27"/>
                <a:gd name="T26" fmla="*/ 0 w 21"/>
                <a:gd name="T27" fmla="*/ 23 h 27"/>
                <a:gd name="T28" fmla="*/ 0 w 21"/>
                <a:gd name="T29" fmla="*/ 25 h 27"/>
                <a:gd name="T30" fmla="*/ 0 w 21"/>
                <a:gd name="T31" fmla="*/ 27 h 27"/>
                <a:gd name="T32" fmla="*/ 20 w 21"/>
                <a:gd name="T33" fmla="*/ 27 h 27"/>
                <a:gd name="T34" fmla="*/ 21 w 21"/>
                <a:gd name="T35" fmla="*/ 25 h 27"/>
                <a:gd name="T36" fmla="*/ 21 w 21"/>
                <a:gd name="T37" fmla="*/ 23 h 27"/>
                <a:gd name="T38" fmla="*/ 21 w 21"/>
                <a:gd name="T39" fmla="*/ 22 h 27"/>
                <a:gd name="T40" fmla="*/ 21 w 21"/>
                <a:gd name="T41" fmla="*/ 20 h 27"/>
                <a:gd name="T42" fmla="*/ 21 w 21"/>
                <a:gd name="T43" fmla="*/ 18 h 27"/>
                <a:gd name="T44" fmla="*/ 21 w 21"/>
                <a:gd name="T45" fmla="*/ 17 h 27"/>
                <a:gd name="T46" fmla="*/ 21 w 21"/>
                <a:gd name="T47" fmla="*/ 15 h 27"/>
                <a:gd name="T48" fmla="*/ 21 w 21"/>
                <a:gd name="T49" fmla="*/ 14 h 27"/>
                <a:gd name="T50" fmla="*/ 21 w 21"/>
                <a:gd name="T51" fmla="*/ 12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27">
                  <a:moveTo>
                    <a:pt x="1" y="1"/>
                  </a:moveTo>
                  <a:lnTo>
                    <a:pt x="1" y="2"/>
                  </a:lnTo>
                  <a:lnTo>
                    <a:pt x="1" y="3"/>
                  </a:lnTo>
                  <a:lnTo>
                    <a:pt x="1" y="3"/>
                  </a:lnTo>
                  <a:lnTo>
                    <a:pt x="1" y="4"/>
                  </a:lnTo>
                  <a:lnTo>
                    <a:pt x="1" y="5"/>
                  </a:lnTo>
                  <a:lnTo>
                    <a:pt x="1" y="5"/>
                  </a:lnTo>
                  <a:lnTo>
                    <a:pt x="1" y="6"/>
                  </a:lnTo>
                  <a:lnTo>
                    <a:pt x="0" y="7"/>
                  </a:lnTo>
                  <a:lnTo>
                    <a:pt x="0" y="8"/>
                  </a:lnTo>
                  <a:lnTo>
                    <a:pt x="0" y="9"/>
                  </a:lnTo>
                  <a:lnTo>
                    <a:pt x="0" y="10"/>
                  </a:lnTo>
                  <a:lnTo>
                    <a:pt x="0" y="10"/>
                  </a:lnTo>
                  <a:lnTo>
                    <a:pt x="0" y="11"/>
                  </a:lnTo>
                  <a:lnTo>
                    <a:pt x="0" y="12"/>
                  </a:lnTo>
                  <a:lnTo>
                    <a:pt x="0" y="13"/>
                  </a:lnTo>
                  <a:lnTo>
                    <a:pt x="0" y="14"/>
                  </a:lnTo>
                  <a:lnTo>
                    <a:pt x="0" y="14"/>
                  </a:lnTo>
                  <a:lnTo>
                    <a:pt x="0" y="15"/>
                  </a:lnTo>
                  <a:lnTo>
                    <a:pt x="0" y="16"/>
                  </a:lnTo>
                  <a:lnTo>
                    <a:pt x="0" y="17"/>
                  </a:lnTo>
                  <a:lnTo>
                    <a:pt x="0" y="18"/>
                  </a:lnTo>
                  <a:lnTo>
                    <a:pt x="0" y="19"/>
                  </a:lnTo>
                  <a:lnTo>
                    <a:pt x="0" y="20"/>
                  </a:lnTo>
                  <a:lnTo>
                    <a:pt x="0" y="20"/>
                  </a:lnTo>
                  <a:lnTo>
                    <a:pt x="0" y="21"/>
                  </a:lnTo>
                  <a:lnTo>
                    <a:pt x="0" y="22"/>
                  </a:lnTo>
                  <a:lnTo>
                    <a:pt x="0" y="23"/>
                  </a:lnTo>
                  <a:lnTo>
                    <a:pt x="0" y="24"/>
                  </a:lnTo>
                  <a:lnTo>
                    <a:pt x="0" y="25"/>
                  </a:lnTo>
                  <a:lnTo>
                    <a:pt x="0" y="26"/>
                  </a:lnTo>
                  <a:lnTo>
                    <a:pt x="0" y="27"/>
                  </a:lnTo>
                  <a:lnTo>
                    <a:pt x="0" y="27"/>
                  </a:lnTo>
                  <a:lnTo>
                    <a:pt x="20" y="27"/>
                  </a:lnTo>
                  <a:lnTo>
                    <a:pt x="20" y="26"/>
                  </a:lnTo>
                  <a:lnTo>
                    <a:pt x="21" y="25"/>
                  </a:lnTo>
                  <a:lnTo>
                    <a:pt x="21" y="24"/>
                  </a:lnTo>
                  <a:lnTo>
                    <a:pt x="21" y="23"/>
                  </a:lnTo>
                  <a:lnTo>
                    <a:pt x="21" y="22"/>
                  </a:lnTo>
                  <a:lnTo>
                    <a:pt x="21" y="22"/>
                  </a:lnTo>
                  <a:lnTo>
                    <a:pt x="21" y="21"/>
                  </a:lnTo>
                  <a:lnTo>
                    <a:pt x="21" y="20"/>
                  </a:lnTo>
                  <a:lnTo>
                    <a:pt x="21" y="19"/>
                  </a:lnTo>
                  <a:lnTo>
                    <a:pt x="21" y="18"/>
                  </a:lnTo>
                  <a:lnTo>
                    <a:pt x="21" y="18"/>
                  </a:lnTo>
                  <a:lnTo>
                    <a:pt x="21" y="17"/>
                  </a:lnTo>
                  <a:lnTo>
                    <a:pt x="21" y="16"/>
                  </a:lnTo>
                  <a:lnTo>
                    <a:pt x="21" y="15"/>
                  </a:lnTo>
                  <a:lnTo>
                    <a:pt x="21" y="14"/>
                  </a:lnTo>
                  <a:lnTo>
                    <a:pt x="21" y="14"/>
                  </a:lnTo>
                  <a:lnTo>
                    <a:pt x="21" y="13"/>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0"/>
                  </a:lnTo>
                  <a:lnTo>
                    <a:pt x="1"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106" name="Freeform 1172"/>
            <p:cNvSpPr>
              <a:spLocks/>
            </p:cNvSpPr>
            <p:nvPr/>
          </p:nvSpPr>
          <p:spPr bwMode="auto">
            <a:xfrm>
              <a:off x="1457" y="3377"/>
              <a:ext cx="21" cy="27"/>
            </a:xfrm>
            <a:custGeom>
              <a:avLst/>
              <a:gdLst>
                <a:gd name="T0" fmla="*/ 1 w 21"/>
                <a:gd name="T1" fmla="*/ 2 h 27"/>
                <a:gd name="T2" fmla="*/ 1 w 21"/>
                <a:gd name="T3" fmla="*/ 3 h 27"/>
                <a:gd name="T4" fmla="*/ 1 w 21"/>
                <a:gd name="T5" fmla="*/ 5 h 27"/>
                <a:gd name="T6" fmla="*/ 1 w 21"/>
                <a:gd name="T7" fmla="*/ 6 h 27"/>
                <a:gd name="T8" fmla="*/ 0 w 21"/>
                <a:gd name="T9" fmla="*/ 8 h 27"/>
                <a:gd name="T10" fmla="*/ 0 w 21"/>
                <a:gd name="T11" fmla="*/ 10 h 27"/>
                <a:gd name="T12" fmla="*/ 0 w 21"/>
                <a:gd name="T13" fmla="*/ 11 h 27"/>
                <a:gd name="T14" fmla="*/ 0 w 21"/>
                <a:gd name="T15" fmla="*/ 13 h 27"/>
                <a:gd name="T16" fmla="*/ 0 w 21"/>
                <a:gd name="T17" fmla="*/ 14 h 27"/>
                <a:gd name="T18" fmla="*/ 0 w 21"/>
                <a:gd name="T19" fmla="*/ 16 h 27"/>
                <a:gd name="T20" fmla="*/ 0 w 21"/>
                <a:gd name="T21" fmla="*/ 18 h 27"/>
                <a:gd name="T22" fmla="*/ 0 w 21"/>
                <a:gd name="T23" fmla="*/ 20 h 27"/>
                <a:gd name="T24" fmla="*/ 0 w 21"/>
                <a:gd name="T25" fmla="*/ 21 h 27"/>
                <a:gd name="T26" fmla="*/ 0 w 21"/>
                <a:gd name="T27" fmla="*/ 23 h 27"/>
                <a:gd name="T28" fmla="*/ 0 w 21"/>
                <a:gd name="T29" fmla="*/ 25 h 27"/>
                <a:gd name="T30" fmla="*/ 0 w 21"/>
                <a:gd name="T31" fmla="*/ 27 h 27"/>
                <a:gd name="T32" fmla="*/ 20 w 21"/>
                <a:gd name="T33" fmla="*/ 27 h 27"/>
                <a:gd name="T34" fmla="*/ 21 w 21"/>
                <a:gd name="T35" fmla="*/ 25 h 27"/>
                <a:gd name="T36" fmla="*/ 21 w 21"/>
                <a:gd name="T37" fmla="*/ 23 h 27"/>
                <a:gd name="T38" fmla="*/ 21 w 21"/>
                <a:gd name="T39" fmla="*/ 22 h 27"/>
                <a:gd name="T40" fmla="*/ 21 w 21"/>
                <a:gd name="T41" fmla="*/ 20 h 27"/>
                <a:gd name="T42" fmla="*/ 21 w 21"/>
                <a:gd name="T43" fmla="*/ 18 h 27"/>
                <a:gd name="T44" fmla="*/ 21 w 21"/>
                <a:gd name="T45" fmla="*/ 17 h 27"/>
                <a:gd name="T46" fmla="*/ 21 w 21"/>
                <a:gd name="T47" fmla="*/ 15 h 27"/>
                <a:gd name="T48" fmla="*/ 21 w 21"/>
                <a:gd name="T49" fmla="*/ 14 h 27"/>
                <a:gd name="T50" fmla="*/ 21 w 21"/>
                <a:gd name="T51" fmla="*/ 12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27">
                  <a:moveTo>
                    <a:pt x="1" y="1"/>
                  </a:moveTo>
                  <a:lnTo>
                    <a:pt x="1" y="2"/>
                  </a:lnTo>
                  <a:lnTo>
                    <a:pt x="1" y="3"/>
                  </a:lnTo>
                  <a:lnTo>
                    <a:pt x="1" y="3"/>
                  </a:lnTo>
                  <a:lnTo>
                    <a:pt x="1" y="4"/>
                  </a:lnTo>
                  <a:lnTo>
                    <a:pt x="1" y="5"/>
                  </a:lnTo>
                  <a:lnTo>
                    <a:pt x="1" y="5"/>
                  </a:lnTo>
                  <a:lnTo>
                    <a:pt x="1" y="6"/>
                  </a:lnTo>
                  <a:lnTo>
                    <a:pt x="0" y="7"/>
                  </a:lnTo>
                  <a:lnTo>
                    <a:pt x="0" y="8"/>
                  </a:lnTo>
                  <a:lnTo>
                    <a:pt x="0" y="9"/>
                  </a:lnTo>
                  <a:lnTo>
                    <a:pt x="0" y="10"/>
                  </a:lnTo>
                  <a:lnTo>
                    <a:pt x="0" y="10"/>
                  </a:lnTo>
                  <a:lnTo>
                    <a:pt x="0" y="11"/>
                  </a:lnTo>
                  <a:lnTo>
                    <a:pt x="0" y="12"/>
                  </a:lnTo>
                  <a:lnTo>
                    <a:pt x="0" y="13"/>
                  </a:lnTo>
                  <a:lnTo>
                    <a:pt x="0" y="14"/>
                  </a:lnTo>
                  <a:lnTo>
                    <a:pt x="0" y="14"/>
                  </a:lnTo>
                  <a:lnTo>
                    <a:pt x="0" y="15"/>
                  </a:lnTo>
                  <a:lnTo>
                    <a:pt x="0" y="16"/>
                  </a:lnTo>
                  <a:lnTo>
                    <a:pt x="0" y="17"/>
                  </a:lnTo>
                  <a:lnTo>
                    <a:pt x="0" y="18"/>
                  </a:lnTo>
                  <a:lnTo>
                    <a:pt x="0" y="19"/>
                  </a:lnTo>
                  <a:lnTo>
                    <a:pt x="0" y="20"/>
                  </a:lnTo>
                  <a:lnTo>
                    <a:pt x="0" y="20"/>
                  </a:lnTo>
                  <a:lnTo>
                    <a:pt x="0" y="21"/>
                  </a:lnTo>
                  <a:lnTo>
                    <a:pt x="0" y="22"/>
                  </a:lnTo>
                  <a:lnTo>
                    <a:pt x="0" y="23"/>
                  </a:lnTo>
                  <a:lnTo>
                    <a:pt x="0" y="24"/>
                  </a:lnTo>
                  <a:lnTo>
                    <a:pt x="0" y="25"/>
                  </a:lnTo>
                  <a:lnTo>
                    <a:pt x="0" y="26"/>
                  </a:lnTo>
                  <a:lnTo>
                    <a:pt x="0" y="27"/>
                  </a:lnTo>
                  <a:lnTo>
                    <a:pt x="0" y="27"/>
                  </a:lnTo>
                  <a:lnTo>
                    <a:pt x="20" y="27"/>
                  </a:lnTo>
                  <a:lnTo>
                    <a:pt x="20" y="26"/>
                  </a:lnTo>
                  <a:lnTo>
                    <a:pt x="21" y="25"/>
                  </a:lnTo>
                  <a:lnTo>
                    <a:pt x="21" y="24"/>
                  </a:lnTo>
                  <a:lnTo>
                    <a:pt x="21" y="23"/>
                  </a:lnTo>
                  <a:lnTo>
                    <a:pt x="21" y="22"/>
                  </a:lnTo>
                  <a:lnTo>
                    <a:pt x="21" y="22"/>
                  </a:lnTo>
                  <a:lnTo>
                    <a:pt x="21" y="21"/>
                  </a:lnTo>
                  <a:lnTo>
                    <a:pt x="21" y="20"/>
                  </a:lnTo>
                  <a:lnTo>
                    <a:pt x="21" y="19"/>
                  </a:lnTo>
                  <a:lnTo>
                    <a:pt x="21" y="18"/>
                  </a:lnTo>
                  <a:lnTo>
                    <a:pt x="21" y="18"/>
                  </a:lnTo>
                  <a:lnTo>
                    <a:pt x="21" y="17"/>
                  </a:lnTo>
                  <a:lnTo>
                    <a:pt x="21" y="16"/>
                  </a:lnTo>
                  <a:lnTo>
                    <a:pt x="21" y="15"/>
                  </a:lnTo>
                  <a:lnTo>
                    <a:pt x="21" y="14"/>
                  </a:lnTo>
                  <a:lnTo>
                    <a:pt x="21" y="14"/>
                  </a:lnTo>
                  <a:lnTo>
                    <a:pt x="21" y="13"/>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0"/>
                  </a:lnTo>
                  <a:lnTo>
                    <a:pt x="1"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107" name="Freeform 1173"/>
            <p:cNvSpPr>
              <a:spLocks/>
            </p:cNvSpPr>
            <p:nvPr/>
          </p:nvSpPr>
          <p:spPr bwMode="auto">
            <a:xfrm>
              <a:off x="1594" y="3370"/>
              <a:ext cx="19" cy="27"/>
            </a:xfrm>
            <a:custGeom>
              <a:avLst/>
              <a:gdLst>
                <a:gd name="T0" fmla="*/ 18 w 19"/>
                <a:gd name="T1" fmla="*/ 26 h 27"/>
                <a:gd name="T2" fmla="*/ 19 w 19"/>
                <a:gd name="T3" fmla="*/ 24 h 27"/>
                <a:gd name="T4" fmla="*/ 19 w 19"/>
                <a:gd name="T5" fmla="*/ 23 h 27"/>
                <a:gd name="T6" fmla="*/ 19 w 19"/>
                <a:gd name="T7" fmla="*/ 21 h 27"/>
                <a:gd name="T8" fmla="*/ 19 w 19"/>
                <a:gd name="T9" fmla="*/ 20 h 27"/>
                <a:gd name="T10" fmla="*/ 19 w 19"/>
                <a:gd name="T11" fmla="*/ 18 h 27"/>
                <a:gd name="T12" fmla="*/ 19 w 19"/>
                <a:gd name="T13" fmla="*/ 17 h 27"/>
                <a:gd name="T14" fmla="*/ 19 w 19"/>
                <a:gd name="T15" fmla="*/ 15 h 27"/>
                <a:gd name="T16" fmla="*/ 19 w 19"/>
                <a:gd name="T17" fmla="*/ 14 h 27"/>
                <a:gd name="T18" fmla="*/ 19 w 19"/>
                <a:gd name="T19" fmla="*/ 12 h 27"/>
                <a:gd name="T20" fmla="*/ 19 w 19"/>
                <a:gd name="T21" fmla="*/ 10 h 27"/>
                <a:gd name="T22" fmla="*/ 19 w 19"/>
                <a:gd name="T23" fmla="*/ 9 h 27"/>
                <a:gd name="T24" fmla="*/ 19 w 19"/>
                <a:gd name="T25" fmla="*/ 8 h 27"/>
                <a:gd name="T26" fmla="*/ 19 w 19"/>
                <a:gd name="T27" fmla="*/ 6 h 27"/>
                <a:gd name="T28" fmla="*/ 19 w 19"/>
                <a:gd name="T29" fmla="*/ 4 h 27"/>
                <a:gd name="T30" fmla="*/ 19 w 19"/>
                <a:gd name="T31" fmla="*/ 3 h 27"/>
                <a:gd name="T32" fmla="*/ 19 w 19"/>
                <a:gd name="T33" fmla="*/ 1 h 27"/>
                <a:gd name="T34" fmla="*/ 17 w 19"/>
                <a:gd name="T35" fmla="*/ 0 h 27"/>
                <a:gd name="T36" fmla="*/ 16 w 19"/>
                <a:gd name="T37" fmla="*/ 0 h 27"/>
                <a:gd name="T38" fmla="*/ 15 w 19"/>
                <a:gd name="T39" fmla="*/ 0 h 27"/>
                <a:gd name="T40" fmla="*/ 14 w 19"/>
                <a:gd name="T41" fmla="*/ 1 h 27"/>
                <a:gd name="T42" fmla="*/ 13 w 19"/>
                <a:gd name="T43" fmla="*/ 1 h 27"/>
                <a:gd name="T44" fmla="*/ 12 w 19"/>
                <a:gd name="T45" fmla="*/ 1 h 27"/>
                <a:gd name="T46" fmla="*/ 10 w 19"/>
                <a:gd name="T47" fmla="*/ 1 h 27"/>
                <a:gd name="T48" fmla="*/ 9 w 19"/>
                <a:gd name="T49" fmla="*/ 1 h 27"/>
                <a:gd name="T50" fmla="*/ 8 w 19"/>
                <a:gd name="T51" fmla="*/ 1 h 27"/>
                <a:gd name="T52" fmla="*/ 7 w 19"/>
                <a:gd name="T53" fmla="*/ 1 h 27"/>
                <a:gd name="T54" fmla="*/ 6 w 19"/>
                <a:gd name="T55" fmla="*/ 1 h 27"/>
                <a:gd name="T56" fmla="*/ 5 w 19"/>
                <a:gd name="T57" fmla="*/ 1 h 27"/>
                <a:gd name="T58" fmla="*/ 4 w 19"/>
                <a:gd name="T59" fmla="*/ 1 h 27"/>
                <a:gd name="T60" fmla="*/ 3 w 19"/>
                <a:gd name="T61" fmla="*/ 1 h 27"/>
                <a:gd name="T62" fmla="*/ 1 w 19"/>
                <a:gd name="T63" fmla="*/ 1 h 27"/>
                <a:gd name="T64" fmla="*/ 0 w 19"/>
                <a:gd name="T65" fmla="*/ 1 h 27"/>
                <a:gd name="T66" fmla="*/ 0 w 19"/>
                <a:gd name="T6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7">
                  <a:moveTo>
                    <a:pt x="0" y="27"/>
                  </a:moveTo>
                  <a:lnTo>
                    <a:pt x="18" y="26"/>
                  </a:lnTo>
                  <a:lnTo>
                    <a:pt x="19" y="25"/>
                  </a:lnTo>
                  <a:lnTo>
                    <a:pt x="19" y="24"/>
                  </a:lnTo>
                  <a:lnTo>
                    <a:pt x="19" y="23"/>
                  </a:lnTo>
                  <a:lnTo>
                    <a:pt x="19" y="23"/>
                  </a:lnTo>
                  <a:lnTo>
                    <a:pt x="19" y="22"/>
                  </a:lnTo>
                  <a:lnTo>
                    <a:pt x="19" y="21"/>
                  </a:lnTo>
                  <a:lnTo>
                    <a:pt x="19" y="21"/>
                  </a:lnTo>
                  <a:lnTo>
                    <a:pt x="19" y="20"/>
                  </a:lnTo>
                  <a:lnTo>
                    <a:pt x="19" y="19"/>
                  </a:lnTo>
                  <a:lnTo>
                    <a:pt x="19" y="18"/>
                  </a:lnTo>
                  <a:lnTo>
                    <a:pt x="19" y="17"/>
                  </a:lnTo>
                  <a:lnTo>
                    <a:pt x="19" y="17"/>
                  </a:lnTo>
                  <a:lnTo>
                    <a:pt x="19" y="16"/>
                  </a:lnTo>
                  <a:lnTo>
                    <a:pt x="19" y="15"/>
                  </a:lnTo>
                  <a:lnTo>
                    <a:pt x="19" y="15"/>
                  </a:lnTo>
                  <a:lnTo>
                    <a:pt x="19" y="14"/>
                  </a:lnTo>
                  <a:lnTo>
                    <a:pt x="19" y="13"/>
                  </a:lnTo>
                  <a:lnTo>
                    <a:pt x="19" y="12"/>
                  </a:lnTo>
                  <a:lnTo>
                    <a:pt x="19" y="11"/>
                  </a:lnTo>
                  <a:lnTo>
                    <a:pt x="19" y="10"/>
                  </a:lnTo>
                  <a:lnTo>
                    <a:pt x="19" y="10"/>
                  </a:lnTo>
                  <a:lnTo>
                    <a:pt x="19" y="9"/>
                  </a:lnTo>
                  <a:lnTo>
                    <a:pt x="19" y="8"/>
                  </a:lnTo>
                  <a:lnTo>
                    <a:pt x="19" y="8"/>
                  </a:lnTo>
                  <a:lnTo>
                    <a:pt x="19" y="7"/>
                  </a:lnTo>
                  <a:lnTo>
                    <a:pt x="19" y="6"/>
                  </a:lnTo>
                  <a:lnTo>
                    <a:pt x="19" y="5"/>
                  </a:lnTo>
                  <a:lnTo>
                    <a:pt x="19" y="4"/>
                  </a:lnTo>
                  <a:lnTo>
                    <a:pt x="19" y="4"/>
                  </a:lnTo>
                  <a:lnTo>
                    <a:pt x="19" y="3"/>
                  </a:lnTo>
                  <a:lnTo>
                    <a:pt x="19" y="2"/>
                  </a:lnTo>
                  <a:lnTo>
                    <a:pt x="19" y="1"/>
                  </a:lnTo>
                  <a:lnTo>
                    <a:pt x="18" y="0"/>
                  </a:lnTo>
                  <a:lnTo>
                    <a:pt x="17" y="0"/>
                  </a:lnTo>
                  <a:lnTo>
                    <a:pt x="17" y="0"/>
                  </a:lnTo>
                  <a:lnTo>
                    <a:pt x="16" y="0"/>
                  </a:lnTo>
                  <a:lnTo>
                    <a:pt x="16" y="0"/>
                  </a:lnTo>
                  <a:lnTo>
                    <a:pt x="15" y="0"/>
                  </a:lnTo>
                  <a:lnTo>
                    <a:pt x="15" y="0"/>
                  </a:lnTo>
                  <a:lnTo>
                    <a:pt x="14" y="1"/>
                  </a:lnTo>
                  <a:lnTo>
                    <a:pt x="14" y="1"/>
                  </a:lnTo>
                  <a:lnTo>
                    <a:pt x="13" y="1"/>
                  </a:lnTo>
                  <a:lnTo>
                    <a:pt x="12" y="1"/>
                  </a:lnTo>
                  <a:lnTo>
                    <a:pt x="12" y="1"/>
                  </a:lnTo>
                  <a:lnTo>
                    <a:pt x="11" y="1"/>
                  </a:lnTo>
                  <a:lnTo>
                    <a:pt x="10" y="1"/>
                  </a:lnTo>
                  <a:lnTo>
                    <a:pt x="10" y="1"/>
                  </a:lnTo>
                  <a:lnTo>
                    <a:pt x="9" y="1"/>
                  </a:lnTo>
                  <a:lnTo>
                    <a:pt x="9" y="1"/>
                  </a:lnTo>
                  <a:lnTo>
                    <a:pt x="8" y="1"/>
                  </a:lnTo>
                  <a:lnTo>
                    <a:pt x="8" y="1"/>
                  </a:lnTo>
                  <a:lnTo>
                    <a:pt x="7" y="1"/>
                  </a:lnTo>
                  <a:lnTo>
                    <a:pt x="7" y="1"/>
                  </a:lnTo>
                  <a:lnTo>
                    <a:pt x="6" y="1"/>
                  </a:lnTo>
                  <a:lnTo>
                    <a:pt x="5" y="1"/>
                  </a:lnTo>
                  <a:lnTo>
                    <a:pt x="5" y="1"/>
                  </a:lnTo>
                  <a:lnTo>
                    <a:pt x="4" y="1"/>
                  </a:lnTo>
                  <a:lnTo>
                    <a:pt x="4" y="1"/>
                  </a:lnTo>
                  <a:lnTo>
                    <a:pt x="3" y="1"/>
                  </a:lnTo>
                  <a:lnTo>
                    <a:pt x="3" y="1"/>
                  </a:lnTo>
                  <a:lnTo>
                    <a:pt x="2" y="1"/>
                  </a:lnTo>
                  <a:lnTo>
                    <a:pt x="1" y="1"/>
                  </a:lnTo>
                  <a:lnTo>
                    <a:pt x="1" y="1"/>
                  </a:lnTo>
                  <a:lnTo>
                    <a:pt x="0" y="1"/>
                  </a:lnTo>
                  <a:lnTo>
                    <a:pt x="0" y="2"/>
                  </a:lnTo>
                  <a:lnTo>
                    <a:pt x="0" y="27"/>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108" name="Freeform 1174"/>
            <p:cNvSpPr>
              <a:spLocks/>
            </p:cNvSpPr>
            <p:nvPr/>
          </p:nvSpPr>
          <p:spPr bwMode="auto">
            <a:xfrm>
              <a:off x="1594" y="3370"/>
              <a:ext cx="19" cy="27"/>
            </a:xfrm>
            <a:custGeom>
              <a:avLst/>
              <a:gdLst>
                <a:gd name="T0" fmla="*/ 18 w 19"/>
                <a:gd name="T1" fmla="*/ 26 h 27"/>
                <a:gd name="T2" fmla="*/ 19 w 19"/>
                <a:gd name="T3" fmla="*/ 24 h 27"/>
                <a:gd name="T4" fmla="*/ 19 w 19"/>
                <a:gd name="T5" fmla="*/ 23 h 27"/>
                <a:gd name="T6" fmla="*/ 19 w 19"/>
                <a:gd name="T7" fmla="*/ 21 h 27"/>
                <a:gd name="T8" fmla="*/ 19 w 19"/>
                <a:gd name="T9" fmla="*/ 20 h 27"/>
                <a:gd name="T10" fmla="*/ 19 w 19"/>
                <a:gd name="T11" fmla="*/ 18 h 27"/>
                <a:gd name="T12" fmla="*/ 19 w 19"/>
                <a:gd name="T13" fmla="*/ 17 h 27"/>
                <a:gd name="T14" fmla="*/ 19 w 19"/>
                <a:gd name="T15" fmla="*/ 15 h 27"/>
                <a:gd name="T16" fmla="*/ 19 w 19"/>
                <a:gd name="T17" fmla="*/ 14 h 27"/>
                <a:gd name="T18" fmla="*/ 19 w 19"/>
                <a:gd name="T19" fmla="*/ 12 h 27"/>
                <a:gd name="T20" fmla="*/ 19 w 19"/>
                <a:gd name="T21" fmla="*/ 10 h 27"/>
                <a:gd name="T22" fmla="*/ 19 w 19"/>
                <a:gd name="T23" fmla="*/ 9 h 27"/>
                <a:gd name="T24" fmla="*/ 19 w 19"/>
                <a:gd name="T25" fmla="*/ 8 h 27"/>
                <a:gd name="T26" fmla="*/ 19 w 19"/>
                <a:gd name="T27" fmla="*/ 6 h 27"/>
                <a:gd name="T28" fmla="*/ 19 w 19"/>
                <a:gd name="T29" fmla="*/ 4 h 27"/>
                <a:gd name="T30" fmla="*/ 19 w 19"/>
                <a:gd name="T31" fmla="*/ 3 h 27"/>
                <a:gd name="T32" fmla="*/ 19 w 19"/>
                <a:gd name="T33" fmla="*/ 1 h 27"/>
                <a:gd name="T34" fmla="*/ 17 w 19"/>
                <a:gd name="T35" fmla="*/ 0 h 27"/>
                <a:gd name="T36" fmla="*/ 16 w 19"/>
                <a:gd name="T37" fmla="*/ 0 h 27"/>
                <a:gd name="T38" fmla="*/ 15 w 19"/>
                <a:gd name="T39" fmla="*/ 0 h 27"/>
                <a:gd name="T40" fmla="*/ 14 w 19"/>
                <a:gd name="T41" fmla="*/ 1 h 27"/>
                <a:gd name="T42" fmla="*/ 13 w 19"/>
                <a:gd name="T43" fmla="*/ 1 h 27"/>
                <a:gd name="T44" fmla="*/ 12 w 19"/>
                <a:gd name="T45" fmla="*/ 1 h 27"/>
                <a:gd name="T46" fmla="*/ 10 w 19"/>
                <a:gd name="T47" fmla="*/ 1 h 27"/>
                <a:gd name="T48" fmla="*/ 9 w 19"/>
                <a:gd name="T49" fmla="*/ 1 h 27"/>
                <a:gd name="T50" fmla="*/ 8 w 19"/>
                <a:gd name="T51" fmla="*/ 1 h 27"/>
                <a:gd name="T52" fmla="*/ 7 w 19"/>
                <a:gd name="T53" fmla="*/ 1 h 27"/>
                <a:gd name="T54" fmla="*/ 6 w 19"/>
                <a:gd name="T55" fmla="*/ 1 h 27"/>
                <a:gd name="T56" fmla="*/ 5 w 19"/>
                <a:gd name="T57" fmla="*/ 1 h 27"/>
                <a:gd name="T58" fmla="*/ 4 w 19"/>
                <a:gd name="T59" fmla="*/ 1 h 27"/>
                <a:gd name="T60" fmla="*/ 3 w 19"/>
                <a:gd name="T61" fmla="*/ 1 h 27"/>
                <a:gd name="T62" fmla="*/ 1 w 19"/>
                <a:gd name="T63" fmla="*/ 1 h 27"/>
                <a:gd name="T64" fmla="*/ 0 w 19"/>
                <a:gd name="T65" fmla="*/ 1 h 27"/>
                <a:gd name="T66" fmla="*/ 0 w 19"/>
                <a:gd name="T6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7">
                  <a:moveTo>
                    <a:pt x="0" y="27"/>
                  </a:moveTo>
                  <a:lnTo>
                    <a:pt x="18" y="26"/>
                  </a:lnTo>
                  <a:lnTo>
                    <a:pt x="19" y="25"/>
                  </a:lnTo>
                  <a:lnTo>
                    <a:pt x="19" y="24"/>
                  </a:lnTo>
                  <a:lnTo>
                    <a:pt x="19" y="23"/>
                  </a:lnTo>
                  <a:lnTo>
                    <a:pt x="19" y="23"/>
                  </a:lnTo>
                  <a:lnTo>
                    <a:pt x="19" y="22"/>
                  </a:lnTo>
                  <a:lnTo>
                    <a:pt x="19" y="21"/>
                  </a:lnTo>
                  <a:lnTo>
                    <a:pt x="19" y="21"/>
                  </a:lnTo>
                  <a:lnTo>
                    <a:pt x="19" y="20"/>
                  </a:lnTo>
                  <a:lnTo>
                    <a:pt x="19" y="19"/>
                  </a:lnTo>
                  <a:lnTo>
                    <a:pt x="19" y="18"/>
                  </a:lnTo>
                  <a:lnTo>
                    <a:pt x="19" y="17"/>
                  </a:lnTo>
                  <a:lnTo>
                    <a:pt x="19" y="17"/>
                  </a:lnTo>
                  <a:lnTo>
                    <a:pt x="19" y="16"/>
                  </a:lnTo>
                  <a:lnTo>
                    <a:pt x="19" y="15"/>
                  </a:lnTo>
                  <a:lnTo>
                    <a:pt x="19" y="15"/>
                  </a:lnTo>
                  <a:lnTo>
                    <a:pt x="19" y="14"/>
                  </a:lnTo>
                  <a:lnTo>
                    <a:pt x="19" y="13"/>
                  </a:lnTo>
                  <a:lnTo>
                    <a:pt x="19" y="12"/>
                  </a:lnTo>
                  <a:lnTo>
                    <a:pt x="19" y="11"/>
                  </a:lnTo>
                  <a:lnTo>
                    <a:pt x="19" y="10"/>
                  </a:lnTo>
                  <a:lnTo>
                    <a:pt x="19" y="10"/>
                  </a:lnTo>
                  <a:lnTo>
                    <a:pt x="19" y="9"/>
                  </a:lnTo>
                  <a:lnTo>
                    <a:pt x="19" y="8"/>
                  </a:lnTo>
                  <a:lnTo>
                    <a:pt x="19" y="8"/>
                  </a:lnTo>
                  <a:lnTo>
                    <a:pt x="19" y="7"/>
                  </a:lnTo>
                  <a:lnTo>
                    <a:pt x="19" y="6"/>
                  </a:lnTo>
                  <a:lnTo>
                    <a:pt x="19" y="5"/>
                  </a:lnTo>
                  <a:lnTo>
                    <a:pt x="19" y="4"/>
                  </a:lnTo>
                  <a:lnTo>
                    <a:pt x="19" y="4"/>
                  </a:lnTo>
                  <a:lnTo>
                    <a:pt x="19" y="3"/>
                  </a:lnTo>
                  <a:lnTo>
                    <a:pt x="19" y="2"/>
                  </a:lnTo>
                  <a:lnTo>
                    <a:pt x="19" y="1"/>
                  </a:lnTo>
                  <a:lnTo>
                    <a:pt x="18" y="0"/>
                  </a:lnTo>
                  <a:lnTo>
                    <a:pt x="17" y="0"/>
                  </a:lnTo>
                  <a:lnTo>
                    <a:pt x="17" y="0"/>
                  </a:lnTo>
                  <a:lnTo>
                    <a:pt x="16" y="0"/>
                  </a:lnTo>
                  <a:lnTo>
                    <a:pt x="16" y="0"/>
                  </a:lnTo>
                  <a:lnTo>
                    <a:pt x="15" y="0"/>
                  </a:lnTo>
                  <a:lnTo>
                    <a:pt x="15" y="0"/>
                  </a:lnTo>
                  <a:lnTo>
                    <a:pt x="14" y="1"/>
                  </a:lnTo>
                  <a:lnTo>
                    <a:pt x="14" y="1"/>
                  </a:lnTo>
                  <a:lnTo>
                    <a:pt x="13" y="1"/>
                  </a:lnTo>
                  <a:lnTo>
                    <a:pt x="12" y="1"/>
                  </a:lnTo>
                  <a:lnTo>
                    <a:pt x="12" y="1"/>
                  </a:lnTo>
                  <a:lnTo>
                    <a:pt x="11" y="1"/>
                  </a:lnTo>
                  <a:lnTo>
                    <a:pt x="10" y="1"/>
                  </a:lnTo>
                  <a:lnTo>
                    <a:pt x="10" y="1"/>
                  </a:lnTo>
                  <a:lnTo>
                    <a:pt x="9" y="1"/>
                  </a:lnTo>
                  <a:lnTo>
                    <a:pt x="9" y="1"/>
                  </a:lnTo>
                  <a:lnTo>
                    <a:pt x="8" y="1"/>
                  </a:lnTo>
                  <a:lnTo>
                    <a:pt x="8" y="1"/>
                  </a:lnTo>
                  <a:lnTo>
                    <a:pt x="7" y="1"/>
                  </a:lnTo>
                  <a:lnTo>
                    <a:pt x="7" y="1"/>
                  </a:lnTo>
                  <a:lnTo>
                    <a:pt x="6" y="1"/>
                  </a:lnTo>
                  <a:lnTo>
                    <a:pt x="5" y="1"/>
                  </a:lnTo>
                  <a:lnTo>
                    <a:pt x="5" y="1"/>
                  </a:lnTo>
                  <a:lnTo>
                    <a:pt x="4" y="1"/>
                  </a:lnTo>
                  <a:lnTo>
                    <a:pt x="4" y="1"/>
                  </a:lnTo>
                  <a:lnTo>
                    <a:pt x="3" y="1"/>
                  </a:lnTo>
                  <a:lnTo>
                    <a:pt x="3" y="1"/>
                  </a:lnTo>
                  <a:lnTo>
                    <a:pt x="2" y="1"/>
                  </a:lnTo>
                  <a:lnTo>
                    <a:pt x="1" y="1"/>
                  </a:lnTo>
                  <a:lnTo>
                    <a:pt x="1" y="1"/>
                  </a:lnTo>
                  <a:lnTo>
                    <a:pt x="0" y="1"/>
                  </a:lnTo>
                  <a:lnTo>
                    <a:pt x="0" y="2"/>
                  </a:lnTo>
                  <a:lnTo>
                    <a:pt x="0" y="2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109" name="Freeform 1175"/>
            <p:cNvSpPr>
              <a:spLocks/>
            </p:cNvSpPr>
            <p:nvPr/>
          </p:nvSpPr>
          <p:spPr bwMode="auto">
            <a:xfrm>
              <a:off x="1571" y="3371"/>
              <a:ext cx="21" cy="27"/>
            </a:xfrm>
            <a:custGeom>
              <a:avLst/>
              <a:gdLst>
                <a:gd name="T0" fmla="*/ 2 w 21"/>
                <a:gd name="T1" fmla="*/ 3 h 27"/>
                <a:gd name="T2" fmla="*/ 1 w 21"/>
                <a:gd name="T3" fmla="*/ 4 h 27"/>
                <a:gd name="T4" fmla="*/ 1 w 21"/>
                <a:gd name="T5" fmla="*/ 5 h 27"/>
                <a:gd name="T6" fmla="*/ 1 w 21"/>
                <a:gd name="T7" fmla="*/ 7 h 27"/>
                <a:gd name="T8" fmla="*/ 1 w 21"/>
                <a:gd name="T9" fmla="*/ 9 h 27"/>
                <a:gd name="T10" fmla="*/ 1 w 21"/>
                <a:gd name="T11" fmla="*/ 10 h 27"/>
                <a:gd name="T12" fmla="*/ 1 w 21"/>
                <a:gd name="T13" fmla="*/ 12 h 27"/>
                <a:gd name="T14" fmla="*/ 1 w 21"/>
                <a:gd name="T15" fmla="*/ 14 h 27"/>
                <a:gd name="T16" fmla="*/ 1 w 21"/>
                <a:gd name="T17" fmla="*/ 15 h 27"/>
                <a:gd name="T18" fmla="*/ 1 w 21"/>
                <a:gd name="T19" fmla="*/ 17 h 27"/>
                <a:gd name="T20" fmla="*/ 1 w 21"/>
                <a:gd name="T21" fmla="*/ 18 h 27"/>
                <a:gd name="T22" fmla="*/ 1 w 21"/>
                <a:gd name="T23" fmla="*/ 20 h 27"/>
                <a:gd name="T24" fmla="*/ 1 w 21"/>
                <a:gd name="T25" fmla="*/ 22 h 27"/>
                <a:gd name="T26" fmla="*/ 1 w 21"/>
                <a:gd name="T27" fmla="*/ 23 h 27"/>
                <a:gd name="T28" fmla="*/ 1 w 21"/>
                <a:gd name="T29" fmla="*/ 24 h 27"/>
                <a:gd name="T30" fmla="*/ 0 w 21"/>
                <a:gd name="T31" fmla="*/ 26 h 27"/>
                <a:gd name="T32" fmla="*/ 21 w 21"/>
                <a:gd name="T33" fmla="*/ 26 h 27"/>
                <a:gd name="T34" fmla="*/ 21 w 21"/>
                <a:gd name="T35" fmla="*/ 24 h 27"/>
                <a:gd name="T36" fmla="*/ 21 w 21"/>
                <a:gd name="T37" fmla="*/ 23 h 27"/>
                <a:gd name="T38" fmla="*/ 21 w 21"/>
                <a:gd name="T39" fmla="*/ 21 h 27"/>
                <a:gd name="T40" fmla="*/ 21 w 21"/>
                <a:gd name="T41" fmla="*/ 20 h 27"/>
                <a:gd name="T42" fmla="*/ 21 w 21"/>
                <a:gd name="T43" fmla="*/ 18 h 27"/>
                <a:gd name="T44" fmla="*/ 21 w 21"/>
                <a:gd name="T45" fmla="*/ 16 h 27"/>
                <a:gd name="T46" fmla="*/ 21 w 21"/>
                <a:gd name="T47" fmla="*/ 15 h 27"/>
                <a:gd name="T48" fmla="*/ 21 w 21"/>
                <a:gd name="T49" fmla="*/ 13 h 27"/>
                <a:gd name="T50" fmla="*/ 21 w 21"/>
                <a:gd name="T51" fmla="*/ 11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 name="T66" fmla="*/ 20 w 21"/>
                <a:gd name="T67" fmla="*/ 0 h 27"/>
                <a:gd name="T68" fmla="*/ 19 w 21"/>
                <a:gd name="T69" fmla="*/ 0 h 27"/>
                <a:gd name="T70" fmla="*/ 17 w 21"/>
                <a:gd name="T71" fmla="*/ 1 h 27"/>
                <a:gd name="T72" fmla="*/ 16 w 21"/>
                <a:gd name="T73" fmla="*/ 1 h 27"/>
                <a:gd name="T74" fmla="*/ 15 w 21"/>
                <a:gd name="T75" fmla="*/ 1 h 27"/>
                <a:gd name="T76" fmla="*/ 14 w 21"/>
                <a:gd name="T77" fmla="*/ 1 h 27"/>
                <a:gd name="T78" fmla="*/ 13 w 21"/>
                <a:gd name="T79" fmla="*/ 1 h 27"/>
                <a:gd name="T80" fmla="*/ 11 w 21"/>
                <a:gd name="T81" fmla="*/ 1 h 27"/>
                <a:gd name="T82" fmla="*/ 10 w 21"/>
                <a:gd name="T83" fmla="*/ 1 h 27"/>
                <a:gd name="T84" fmla="*/ 9 w 21"/>
                <a:gd name="T85" fmla="*/ 1 h 27"/>
                <a:gd name="T86" fmla="*/ 8 w 21"/>
                <a:gd name="T87" fmla="*/ 1 h 27"/>
                <a:gd name="T88" fmla="*/ 6 w 21"/>
                <a:gd name="T89" fmla="*/ 1 h 27"/>
                <a:gd name="T90" fmla="*/ 5 w 21"/>
                <a:gd name="T91" fmla="*/ 1 h 27"/>
                <a:gd name="T92" fmla="*/ 4 w 21"/>
                <a:gd name="T93" fmla="*/ 1 h 27"/>
                <a:gd name="T94" fmla="*/ 3 w 21"/>
                <a:gd name="T95" fmla="*/ 1 h 27"/>
                <a:gd name="T96" fmla="*/ 2 w 21"/>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2" y="2"/>
                  </a:moveTo>
                  <a:lnTo>
                    <a:pt x="2" y="3"/>
                  </a:lnTo>
                  <a:lnTo>
                    <a:pt x="2"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4"/>
                  </a:lnTo>
                  <a:lnTo>
                    <a:pt x="1" y="14"/>
                  </a:lnTo>
                  <a:lnTo>
                    <a:pt x="1" y="15"/>
                  </a:lnTo>
                  <a:lnTo>
                    <a:pt x="1" y="16"/>
                  </a:lnTo>
                  <a:lnTo>
                    <a:pt x="1" y="17"/>
                  </a:lnTo>
                  <a:lnTo>
                    <a:pt x="1" y="18"/>
                  </a:lnTo>
                  <a:lnTo>
                    <a:pt x="1" y="18"/>
                  </a:lnTo>
                  <a:lnTo>
                    <a:pt x="1" y="19"/>
                  </a:lnTo>
                  <a:lnTo>
                    <a:pt x="1" y="20"/>
                  </a:lnTo>
                  <a:lnTo>
                    <a:pt x="1" y="21"/>
                  </a:lnTo>
                  <a:lnTo>
                    <a:pt x="1" y="22"/>
                  </a:lnTo>
                  <a:lnTo>
                    <a:pt x="1" y="22"/>
                  </a:lnTo>
                  <a:lnTo>
                    <a:pt x="1" y="23"/>
                  </a:lnTo>
                  <a:lnTo>
                    <a:pt x="1" y="24"/>
                  </a:lnTo>
                  <a:lnTo>
                    <a:pt x="1" y="24"/>
                  </a:lnTo>
                  <a:lnTo>
                    <a:pt x="0" y="25"/>
                  </a:lnTo>
                  <a:lnTo>
                    <a:pt x="0" y="26"/>
                  </a:lnTo>
                  <a:lnTo>
                    <a:pt x="0" y="27"/>
                  </a:lnTo>
                  <a:lnTo>
                    <a:pt x="21" y="26"/>
                  </a:lnTo>
                  <a:lnTo>
                    <a:pt x="21" y="25"/>
                  </a:lnTo>
                  <a:lnTo>
                    <a:pt x="21" y="24"/>
                  </a:lnTo>
                  <a:lnTo>
                    <a:pt x="21" y="24"/>
                  </a:lnTo>
                  <a:lnTo>
                    <a:pt x="21"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1"/>
                  </a:lnTo>
                  <a:lnTo>
                    <a:pt x="21" y="11"/>
                  </a:lnTo>
                  <a:lnTo>
                    <a:pt x="21" y="10"/>
                  </a:lnTo>
                  <a:lnTo>
                    <a:pt x="21" y="9"/>
                  </a:lnTo>
                  <a:lnTo>
                    <a:pt x="21" y="9"/>
                  </a:lnTo>
                  <a:lnTo>
                    <a:pt x="21" y="8"/>
                  </a:lnTo>
                  <a:lnTo>
                    <a:pt x="21" y="7"/>
                  </a:lnTo>
                  <a:lnTo>
                    <a:pt x="21" y="6"/>
                  </a:lnTo>
                  <a:lnTo>
                    <a:pt x="21" y="5"/>
                  </a:lnTo>
                  <a:lnTo>
                    <a:pt x="21" y="5"/>
                  </a:lnTo>
                  <a:lnTo>
                    <a:pt x="21" y="4"/>
                  </a:lnTo>
                  <a:lnTo>
                    <a:pt x="21" y="3"/>
                  </a:lnTo>
                  <a:lnTo>
                    <a:pt x="21" y="2"/>
                  </a:lnTo>
                  <a:lnTo>
                    <a:pt x="21" y="1"/>
                  </a:lnTo>
                  <a:lnTo>
                    <a:pt x="21" y="0"/>
                  </a:lnTo>
                  <a:lnTo>
                    <a:pt x="21" y="0"/>
                  </a:lnTo>
                  <a:lnTo>
                    <a:pt x="20" y="0"/>
                  </a:lnTo>
                  <a:lnTo>
                    <a:pt x="19" y="0"/>
                  </a:lnTo>
                  <a:lnTo>
                    <a:pt x="19" y="0"/>
                  </a:lnTo>
                  <a:lnTo>
                    <a:pt x="18" y="1"/>
                  </a:lnTo>
                  <a:lnTo>
                    <a:pt x="17" y="1"/>
                  </a:lnTo>
                  <a:lnTo>
                    <a:pt x="17" y="1"/>
                  </a:lnTo>
                  <a:lnTo>
                    <a:pt x="16" y="1"/>
                  </a:lnTo>
                  <a:lnTo>
                    <a:pt x="16" y="1"/>
                  </a:lnTo>
                  <a:lnTo>
                    <a:pt x="15" y="1"/>
                  </a:lnTo>
                  <a:lnTo>
                    <a:pt x="14" y="1"/>
                  </a:lnTo>
                  <a:lnTo>
                    <a:pt x="14" y="1"/>
                  </a:lnTo>
                  <a:lnTo>
                    <a:pt x="13" y="1"/>
                  </a:lnTo>
                  <a:lnTo>
                    <a:pt x="13" y="1"/>
                  </a:lnTo>
                  <a:lnTo>
                    <a:pt x="12" y="1"/>
                  </a:lnTo>
                  <a:lnTo>
                    <a:pt x="11" y="1"/>
                  </a:lnTo>
                  <a:lnTo>
                    <a:pt x="11" y="1"/>
                  </a:lnTo>
                  <a:lnTo>
                    <a:pt x="10" y="1"/>
                  </a:lnTo>
                  <a:lnTo>
                    <a:pt x="10" y="1"/>
                  </a:lnTo>
                  <a:lnTo>
                    <a:pt x="9" y="1"/>
                  </a:lnTo>
                  <a:lnTo>
                    <a:pt x="8" y="1"/>
                  </a:lnTo>
                  <a:lnTo>
                    <a:pt x="8" y="1"/>
                  </a:lnTo>
                  <a:lnTo>
                    <a:pt x="7" y="1"/>
                  </a:lnTo>
                  <a:lnTo>
                    <a:pt x="6" y="1"/>
                  </a:lnTo>
                  <a:lnTo>
                    <a:pt x="6" y="1"/>
                  </a:lnTo>
                  <a:lnTo>
                    <a:pt x="5" y="1"/>
                  </a:lnTo>
                  <a:lnTo>
                    <a:pt x="5" y="1"/>
                  </a:lnTo>
                  <a:lnTo>
                    <a:pt x="4" y="1"/>
                  </a:lnTo>
                  <a:lnTo>
                    <a:pt x="4" y="1"/>
                  </a:lnTo>
                  <a:lnTo>
                    <a:pt x="3" y="1"/>
                  </a:lnTo>
                  <a:lnTo>
                    <a:pt x="2" y="1"/>
                  </a:lnTo>
                  <a:lnTo>
                    <a:pt x="2" y="2"/>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110" name="Freeform 1176"/>
            <p:cNvSpPr>
              <a:spLocks/>
            </p:cNvSpPr>
            <p:nvPr/>
          </p:nvSpPr>
          <p:spPr bwMode="auto">
            <a:xfrm>
              <a:off x="1571" y="3371"/>
              <a:ext cx="21" cy="27"/>
            </a:xfrm>
            <a:custGeom>
              <a:avLst/>
              <a:gdLst>
                <a:gd name="T0" fmla="*/ 2 w 21"/>
                <a:gd name="T1" fmla="*/ 3 h 27"/>
                <a:gd name="T2" fmla="*/ 1 w 21"/>
                <a:gd name="T3" fmla="*/ 4 h 27"/>
                <a:gd name="T4" fmla="*/ 1 w 21"/>
                <a:gd name="T5" fmla="*/ 5 h 27"/>
                <a:gd name="T6" fmla="*/ 1 w 21"/>
                <a:gd name="T7" fmla="*/ 7 h 27"/>
                <a:gd name="T8" fmla="*/ 1 w 21"/>
                <a:gd name="T9" fmla="*/ 9 h 27"/>
                <a:gd name="T10" fmla="*/ 1 w 21"/>
                <a:gd name="T11" fmla="*/ 10 h 27"/>
                <a:gd name="T12" fmla="*/ 1 w 21"/>
                <a:gd name="T13" fmla="*/ 12 h 27"/>
                <a:gd name="T14" fmla="*/ 1 w 21"/>
                <a:gd name="T15" fmla="*/ 14 h 27"/>
                <a:gd name="T16" fmla="*/ 1 w 21"/>
                <a:gd name="T17" fmla="*/ 15 h 27"/>
                <a:gd name="T18" fmla="*/ 1 w 21"/>
                <a:gd name="T19" fmla="*/ 17 h 27"/>
                <a:gd name="T20" fmla="*/ 1 w 21"/>
                <a:gd name="T21" fmla="*/ 18 h 27"/>
                <a:gd name="T22" fmla="*/ 1 w 21"/>
                <a:gd name="T23" fmla="*/ 20 h 27"/>
                <a:gd name="T24" fmla="*/ 1 w 21"/>
                <a:gd name="T25" fmla="*/ 22 h 27"/>
                <a:gd name="T26" fmla="*/ 1 w 21"/>
                <a:gd name="T27" fmla="*/ 23 h 27"/>
                <a:gd name="T28" fmla="*/ 1 w 21"/>
                <a:gd name="T29" fmla="*/ 24 h 27"/>
                <a:gd name="T30" fmla="*/ 0 w 21"/>
                <a:gd name="T31" fmla="*/ 26 h 27"/>
                <a:gd name="T32" fmla="*/ 21 w 21"/>
                <a:gd name="T33" fmla="*/ 26 h 27"/>
                <a:gd name="T34" fmla="*/ 21 w 21"/>
                <a:gd name="T35" fmla="*/ 24 h 27"/>
                <a:gd name="T36" fmla="*/ 21 w 21"/>
                <a:gd name="T37" fmla="*/ 23 h 27"/>
                <a:gd name="T38" fmla="*/ 21 w 21"/>
                <a:gd name="T39" fmla="*/ 21 h 27"/>
                <a:gd name="T40" fmla="*/ 21 w 21"/>
                <a:gd name="T41" fmla="*/ 20 h 27"/>
                <a:gd name="T42" fmla="*/ 21 w 21"/>
                <a:gd name="T43" fmla="*/ 18 h 27"/>
                <a:gd name="T44" fmla="*/ 21 w 21"/>
                <a:gd name="T45" fmla="*/ 16 h 27"/>
                <a:gd name="T46" fmla="*/ 21 w 21"/>
                <a:gd name="T47" fmla="*/ 15 h 27"/>
                <a:gd name="T48" fmla="*/ 21 w 21"/>
                <a:gd name="T49" fmla="*/ 13 h 27"/>
                <a:gd name="T50" fmla="*/ 21 w 21"/>
                <a:gd name="T51" fmla="*/ 11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 name="T66" fmla="*/ 20 w 21"/>
                <a:gd name="T67" fmla="*/ 0 h 27"/>
                <a:gd name="T68" fmla="*/ 19 w 21"/>
                <a:gd name="T69" fmla="*/ 0 h 27"/>
                <a:gd name="T70" fmla="*/ 17 w 21"/>
                <a:gd name="T71" fmla="*/ 1 h 27"/>
                <a:gd name="T72" fmla="*/ 16 w 21"/>
                <a:gd name="T73" fmla="*/ 1 h 27"/>
                <a:gd name="T74" fmla="*/ 15 w 21"/>
                <a:gd name="T75" fmla="*/ 1 h 27"/>
                <a:gd name="T76" fmla="*/ 14 w 21"/>
                <a:gd name="T77" fmla="*/ 1 h 27"/>
                <a:gd name="T78" fmla="*/ 13 w 21"/>
                <a:gd name="T79" fmla="*/ 1 h 27"/>
                <a:gd name="T80" fmla="*/ 11 w 21"/>
                <a:gd name="T81" fmla="*/ 1 h 27"/>
                <a:gd name="T82" fmla="*/ 10 w 21"/>
                <a:gd name="T83" fmla="*/ 1 h 27"/>
                <a:gd name="T84" fmla="*/ 9 w 21"/>
                <a:gd name="T85" fmla="*/ 1 h 27"/>
                <a:gd name="T86" fmla="*/ 8 w 21"/>
                <a:gd name="T87" fmla="*/ 1 h 27"/>
                <a:gd name="T88" fmla="*/ 6 w 21"/>
                <a:gd name="T89" fmla="*/ 1 h 27"/>
                <a:gd name="T90" fmla="*/ 5 w 21"/>
                <a:gd name="T91" fmla="*/ 1 h 27"/>
                <a:gd name="T92" fmla="*/ 4 w 21"/>
                <a:gd name="T93" fmla="*/ 1 h 27"/>
                <a:gd name="T94" fmla="*/ 3 w 21"/>
                <a:gd name="T95" fmla="*/ 1 h 27"/>
                <a:gd name="T96" fmla="*/ 2 w 21"/>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2" y="2"/>
                  </a:moveTo>
                  <a:lnTo>
                    <a:pt x="2" y="3"/>
                  </a:lnTo>
                  <a:lnTo>
                    <a:pt x="2"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4"/>
                  </a:lnTo>
                  <a:lnTo>
                    <a:pt x="1" y="14"/>
                  </a:lnTo>
                  <a:lnTo>
                    <a:pt x="1" y="15"/>
                  </a:lnTo>
                  <a:lnTo>
                    <a:pt x="1" y="16"/>
                  </a:lnTo>
                  <a:lnTo>
                    <a:pt x="1" y="17"/>
                  </a:lnTo>
                  <a:lnTo>
                    <a:pt x="1" y="18"/>
                  </a:lnTo>
                  <a:lnTo>
                    <a:pt x="1" y="18"/>
                  </a:lnTo>
                  <a:lnTo>
                    <a:pt x="1" y="19"/>
                  </a:lnTo>
                  <a:lnTo>
                    <a:pt x="1" y="20"/>
                  </a:lnTo>
                  <a:lnTo>
                    <a:pt x="1" y="21"/>
                  </a:lnTo>
                  <a:lnTo>
                    <a:pt x="1" y="22"/>
                  </a:lnTo>
                  <a:lnTo>
                    <a:pt x="1" y="22"/>
                  </a:lnTo>
                  <a:lnTo>
                    <a:pt x="1" y="23"/>
                  </a:lnTo>
                  <a:lnTo>
                    <a:pt x="1" y="24"/>
                  </a:lnTo>
                  <a:lnTo>
                    <a:pt x="1" y="24"/>
                  </a:lnTo>
                  <a:lnTo>
                    <a:pt x="0" y="25"/>
                  </a:lnTo>
                  <a:lnTo>
                    <a:pt x="0" y="26"/>
                  </a:lnTo>
                  <a:lnTo>
                    <a:pt x="0" y="27"/>
                  </a:lnTo>
                  <a:lnTo>
                    <a:pt x="21" y="26"/>
                  </a:lnTo>
                  <a:lnTo>
                    <a:pt x="21" y="25"/>
                  </a:lnTo>
                  <a:lnTo>
                    <a:pt x="21" y="24"/>
                  </a:lnTo>
                  <a:lnTo>
                    <a:pt x="21" y="24"/>
                  </a:lnTo>
                  <a:lnTo>
                    <a:pt x="21"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1"/>
                  </a:lnTo>
                  <a:lnTo>
                    <a:pt x="21" y="11"/>
                  </a:lnTo>
                  <a:lnTo>
                    <a:pt x="21" y="10"/>
                  </a:lnTo>
                  <a:lnTo>
                    <a:pt x="21" y="9"/>
                  </a:lnTo>
                  <a:lnTo>
                    <a:pt x="21" y="9"/>
                  </a:lnTo>
                  <a:lnTo>
                    <a:pt x="21" y="8"/>
                  </a:lnTo>
                  <a:lnTo>
                    <a:pt x="21" y="7"/>
                  </a:lnTo>
                  <a:lnTo>
                    <a:pt x="21" y="6"/>
                  </a:lnTo>
                  <a:lnTo>
                    <a:pt x="21" y="5"/>
                  </a:lnTo>
                  <a:lnTo>
                    <a:pt x="21" y="5"/>
                  </a:lnTo>
                  <a:lnTo>
                    <a:pt x="21" y="4"/>
                  </a:lnTo>
                  <a:lnTo>
                    <a:pt x="21" y="3"/>
                  </a:lnTo>
                  <a:lnTo>
                    <a:pt x="21" y="2"/>
                  </a:lnTo>
                  <a:lnTo>
                    <a:pt x="21" y="1"/>
                  </a:lnTo>
                  <a:lnTo>
                    <a:pt x="21" y="0"/>
                  </a:lnTo>
                  <a:lnTo>
                    <a:pt x="21" y="0"/>
                  </a:lnTo>
                  <a:lnTo>
                    <a:pt x="20" y="0"/>
                  </a:lnTo>
                  <a:lnTo>
                    <a:pt x="19" y="0"/>
                  </a:lnTo>
                  <a:lnTo>
                    <a:pt x="19" y="0"/>
                  </a:lnTo>
                  <a:lnTo>
                    <a:pt x="18" y="1"/>
                  </a:lnTo>
                  <a:lnTo>
                    <a:pt x="17" y="1"/>
                  </a:lnTo>
                  <a:lnTo>
                    <a:pt x="17" y="1"/>
                  </a:lnTo>
                  <a:lnTo>
                    <a:pt x="16" y="1"/>
                  </a:lnTo>
                  <a:lnTo>
                    <a:pt x="16" y="1"/>
                  </a:lnTo>
                  <a:lnTo>
                    <a:pt x="15" y="1"/>
                  </a:lnTo>
                  <a:lnTo>
                    <a:pt x="14" y="1"/>
                  </a:lnTo>
                  <a:lnTo>
                    <a:pt x="14" y="1"/>
                  </a:lnTo>
                  <a:lnTo>
                    <a:pt x="13" y="1"/>
                  </a:lnTo>
                  <a:lnTo>
                    <a:pt x="13" y="1"/>
                  </a:lnTo>
                  <a:lnTo>
                    <a:pt x="12" y="1"/>
                  </a:lnTo>
                  <a:lnTo>
                    <a:pt x="11" y="1"/>
                  </a:lnTo>
                  <a:lnTo>
                    <a:pt x="11" y="1"/>
                  </a:lnTo>
                  <a:lnTo>
                    <a:pt x="10" y="1"/>
                  </a:lnTo>
                  <a:lnTo>
                    <a:pt x="10" y="1"/>
                  </a:lnTo>
                  <a:lnTo>
                    <a:pt x="9" y="1"/>
                  </a:lnTo>
                  <a:lnTo>
                    <a:pt x="8" y="1"/>
                  </a:lnTo>
                  <a:lnTo>
                    <a:pt x="8" y="1"/>
                  </a:lnTo>
                  <a:lnTo>
                    <a:pt x="7" y="1"/>
                  </a:lnTo>
                  <a:lnTo>
                    <a:pt x="6" y="1"/>
                  </a:lnTo>
                  <a:lnTo>
                    <a:pt x="6" y="1"/>
                  </a:lnTo>
                  <a:lnTo>
                    <a:pt x="5" y="1"/>
                  </a:lnTo>
                  <a:lnTo>
                    <a:pt x="5" y="1"/>
                  </a:lnTo>
                  <a:lnTo>
                    <a:pt x="4" y="1"/>
                  </a:lnTo>
                  <a:lnTo>
                    <a:pt x="4" y="1"/>
                  </a:lnTo>
                  <a:lnTo>
                    <a:pt x="3" y="1"/>
                  </a:lnTo>
                  <a:lnTo>
                    <a:pt x="2" y="1"/>
                  </a:lnTo>
                  <a:lnTo>
                    <a:pt x="2"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111" name="Freeform 1177"/>
            <p:cNvSpPr>
              <a:spLocks/>
            </p:cNvSpPr>
            <p:nvPr/>
          </p:nvSpPr>
          <p:spPr bwMode="auto">
            <a:xfrm>
              <a:off x="1536" y="3373"/>
              <a:ext cx="20" cy="27"/>
            </a:xfrm>
            <a:custGeom>
              <a:avLst/>
              <a:gdLst>
                <a:gd name="T0" fmla="*/ 1 w 20"/>
                <a:gd name="T1" fmla="*/ 2 h 27"/>
                <a:gd name="T2" fmla="*/ 1 w 20"/>
                <a:gd name="T3" fmla="*/ 4 h 27"/>
                <a:gd name="T4" fmla="*/ 1 w 20"/>
                <a:gd name="T5" fmla="*/ 5 h 27"/>
                <a:gd name="T6" fmla="*/ 1 w 20"/>
                <a:gd name="T7" fmla="*/ 7 h 27"/>
                <a:gd name="T8" fmla="*/ 1 w 20"/>
                <a:gd name="T9" fmla="*/ 8 h 27"/>
                <a:gd name="T10" fmla="*/ 1 w 20"/>
                <a:gd name="T11" fmla="*/ 10 h 27"/>
                <a:gd name="T12" fmla="*/ 0 w 20"/>
                <a:gd name="T13" fmla="*/ 12 h 27"/>
                <a:gd name="T14" fmla="*/ 0 w 20"/>
                <a:gd name="T15" fmla="*/ 13 h 27"/>
                <a:gd name="T16" fmla="*/ 0 w 20"/>
                <a:gd name="T17" fmla="*/ 14 h 27"/>
                <a:gd name="T18" fmla="*/ 0 w 20"/>
                <a:gd name="T19" fmla="*/ 16 h 27"/>
                <a:gd name="T20" fmla="*/ 0 w 20"/>
                <a:gd name="T21" fmla="*/ 18 h 27"/>
                <a:gd name="T22" fmla="*/ 0 w 20"/>
                <a:gd name="T23" fmla="*/ 19 h 27"/>
                <a:gd name="T24" fmla="*/ 0 w 20"/>
                <a:gd name="T25" fmla="*/ 21 h 27"/>
                <a:gd name="T26" fmla="*/ 0 w 20"/>
                <a:gd name="T27" fmla="*/ 22 h 27"/>
                <a:gd name="T28" fmla="*/ 0 w 20"/>
                <a:gd name="T29" fmla="*/ 24 h 27"/>
                <a:gd name="T30" fmla="*/ 0 w 20"/>
                <a:gd name="T31" fmla="*/ 26 h 27"/>
                <a:gd name="T32" fmla="*/ 1 w 20"/>
                <a:gd name="T33" fmla="*/ 26 h 27"/>
                <a:gd name="T34" fmla="*/ 2 w 20"/>
                <a:gd name="T35" fmla="*/ 27 h 27"/>
                <a:gd name="T36" fmla="*/ 3 w 20"/>
                <a:gd name="T37" fmla="*/ 27 h 27"/>
                <a:gd name="T38" fmla="*/ 5 w 20"/>
                <a:gd name="T39" fmla="*/ 27 h 27"/>
                <a:gd name="T40" fmla="*/ 6 w 20"/>
                <a:gd name="T41" fmla="*/ 27 h 27"/>
                <a:gd name="T42" fmla="*/ 7 w 20"/>
                <a:gd name="T43" fmla="*/ 27 h 27"/>
                <a:gd name="T44" fmla="*/ 8 w 20"/>
                <a:gd name="T45" fmla="*/ 27 h 27"/>
                <a:gd name="T46" fmla="*/ 9 w 20"/>
                <a:gd name="T47" fmla="*/ 27 h 27"/>
                <a:gd name="T48" fmla="*/ 11 w 20"/>
                <a:gd name="T49" fmla="*/ 27 h 27"/>
                <a:gd name="T50" fmla="*/ 12 w 20"/>
                <a:gd name="T51" fmla="*/ 27 h 27"/>
                <a:gd name="T52" fmla="*/ 13 w 20"/>
                <a:gd name="T53" fmla="*/ 26 h 27"/>
                <a:gd name="T54" fmla="*/ 14 w 20"/>
                <a:gd name="T55" fmla="*/ 26 h 27"/>
                <a:gd name="T56" fmla="*/ 15 w 20"/>
                <a:gd name="T57" fmla="*/ 26 h 27"/>
                <a:gd name="T58" fmla="*/ 16 w 20"/>
                <a:gd name="T59" fmla="*/ 26 h 27"/>
                <a:gd name="T60" fmla="*/ 18 w 20"/>
                <a:gd name="T61" fmla="*/ 26 h 27"/>
                <a:gd name="T62" fmla="*/ 19 w 20"/>
                <a:gd name="T63" fmla="*/ 26 h 27"/>
                <a:gd name="T64" fmla="*/ 19 w 20"/>
                <a:gd name="T65" fmla="*/ 25 h 27"/>
                <a:gd name="T66" fmla="*/ 19 w 20"/>
                <a:gd name="T67" fmla="*/ 24 h 27"/>
                <a:gd name="T68" fmla="*/ 20 w 20"/>
                <a:gd name="T69" fmla="*/ 22 h 27"/>
                <a:gd name="T70" fmla="*/ 20 w 20"/>
                <a:gd name="T71" fmla="*/ 20 h 27"/>
                <a:gd name="T72" fmla="*/ 20 w 20"/>
                <a:gd name="T73" fmla="*/ 19 h 27"/>
                <a:gd name="T74" fmla="*/ 20 w 20"/>
                <a:gd name="T75" fmla="*/ 17 h 27"/>
                <a:gd name="T76" fmla="*/ 20 w 20"/>
                <a:gd name="T77" fmla="*/ 16 h 27"/>
                <a:gd name="T78" fmla="*/ 20 w 20"/>
                <a:gd name="T79" fmla="*/ 14 h 27"/>
                <a:gd name="T80" fmla="*/ 20 w 20"/>
                <a:gd name="T81" fmla="*/ 12 h 27"/>
                <a:gd name="T82" fmla="*/ 20 w 20"/>
                <a:gd name="T83" fmla="*/ 11 h 27"/>
                <a:gd name="T84" fmla="*/ 20 w 20"/>
                <a:gd name="T85" fmla="*/ 9 h 27"/>
                <a:gd name="T86" fmla="*/ 20 w 20"/>
                <a:gd name="T87" fmla="*/ 7 h 27"/>
                <a:gd name="T88" fmla="*/ 20 w 20"/>
                <a:gd name="T89" fmla="*/ 6 h 27"/>
                <a:gd name="T90" fmla="*/ 20 w 20"/>
                <a:gd name="T91" fmla="*/ 4 h 27"/>
                <a:gd name="T92" fmla="*/ 20 w 20"/>
                <a:gd name="T93" fmla="*/ 3 h 27"/>
                <a:gd name="T94" fmla="*/ 20 w 20"/>
                <a:gd name="T95" fmla="*/ 1 h 27"/>
                <a:gd name="T96" fmla="*/ 1 w 20"/>
                <a:gd name="T9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1"/>
                  </a:moveTo>
                  <a:lnTo>
                    <a:pt x="1" y="2"/>
                  </a:lnTo>
                  <a:lnTo>
                    <a:pt x="1" y="3"/>
                  </a:lnTo>
                  <a:lnTo>
                    <a:pt x="1" y="4"/>
                  </a:lnTo>
                  <a:lnTo>
                    <a:pt x="1" y="5"/>
                  </a:lnTo>
                  <a:lnTo>
                    <a:pt x="1" y="5"/>
                  </a:lnTo>
                  <a:lnTo>
                    <a:pt x="1" y="6"/>
                  </a:lnTo>
                  <a:lnTo>
                    <a:pt x="1" y="7"/>
                  </a:lnTo>
                  <a:lnTo>
                    <a:pt x="1" y="7"/>
                  </a:lnTo>
                  <a:lnTo>
                    <a:pt x="1" y="8"/>
                  </a:lnTo>
                  <a:lnTo>
                    <a:pt x="1" y="9"/>
                  </a:lnTo>
                  <a:lnTo>
                    <a:pt x="1" y="10"/>
                  </a:lnTo>
                  <a:lnTo>
                    <a:pt x="0" y="11"/>
                  </a:lnTo>
                  <a:lnTo>
                    <a:pt x="0" y="12"/>
                  </a:lnTo>
                  <a:lnTo>
                    <a:pt x="0" y="12"/>
                  </a:lnTo>
                  <a:lnTo>
                    <a:pt x="0" y="13"/>
                  </a:lnTo>
                  <a:lnTo>
                    <a:pt x="0" y="14"/>
                  </a:lnTo>
                  <a:lnTo>
                    <a:pt x="0" y="14"/>
                  </a:lnTo>
                  <a:lnTo>
                    <a:pt x="0" y="15"/>
                  </a:lnTo>
                  <a:lnTo>
                    <a:pt x="0" y="16"/>
                  </a:lnTo>
                  <a:lnTo>
                    <a:pt x="0" y="17"/>
                  </a:lnTo>
                  <a:lnTo>
                    <a:pt x="0" y="18"/>
                  </a:lnTo>
                  <a:lnTo>
                    <a:pt x="0" y="18"/>
                  </a:lnTo>
                  <a:lnTo>
                    <a:pt x="0" y="19"/>
                  </a:lnTo>
                  <a:lnTo>
                    <a:pt x="0" y="20"/>
                  </a:lnTo>
                  <a:lnTo>
                    <a:pt x="0" y="21"/>
                  </a:lnTo>
                  <a:lnTo>
                    <a:pt x="0" y="22"/>
                  </a:lnTo>
                  <a:lnTo>
                    <a:pt x="0" y="22"/>
                  </a:lnTo>
                  <a:lnTo>
                    <a:pt x="0" y="23"/>
                  </a:lnTo>
                  <a:lnTo>
                    <a:pt x="0" y="24"/>
                  </a:lnTo>
                  <a:lnTo>
                    <a:pt x="0" y="25"/>
                  </a:lnTo>
                  <a:lnTo>
                    <a:pt x="0" y="26"/>
                  </a:lnTo>
                  <a:lnTo>
                    <a:pt x="0" y="26"/>
                  </a:lnTo>
                  <a:lnTo>
                    <a:pt x="1" y="26"/>
                  </a:lnTo>
                  <a:lnTo>
                    <a:pt x="2" y="27"/>
                  </a:lnTo>
                  <a:lnTo>
                    <a:pt x="2" y="27"/>
                  </a:lnTo>
                  <a:lnTo>
                    <a:pt x="3" y="27"/>
                  </a:lnTo>
                  <a:lnTo>
                    <a:pt x="3" y="27"/>
                  </a:lnTo>
                  <a:lnTo>
                    <a:pt x="4" y="27"/>
                  </a:lnTo>
                  <a:lnTo>
                    <a:pt x="5" y="27"/>
                  </a:lnTo>
                  <a:lnTo>
                    <a:pt x="5" y="27"/>
                  </a:lnTo>
                  <a:lnTo>
                    <a:pt x="6" y="27"/>
                  </a:lnTo>
                  <a:lnTo>
                    <a:pt x="6" y="27"/>
                  </a:lnTo>
                  <a:lnTo>
                    <a:pt x="7" y="27"/>
                  </a:lnTo>
                  <a:lnTo>
                    <a:pt x="7" y="27"/>
                  </a:lnTo>
                  <a:lnTo>
                    <a:pt x="8" y="27"/>
                  </a:lnTo>
                  <a:lnTo>
                    <a:pt x="8" y="27"/>
                  </a:lnTo>
                  <a:lnTo>
                    <a:pt x="9" y="27"/>
                  </a:lnTo>
                  <a:lnTo>
                    <a:pt x="10" y="27"/>
                  </a:lnTo>
                  <a:lnTo>
                    <a:pt x="11" y="27"/>
                  </a:lnTo>
                  <a:lnTo>
                    <a:pt x="11" y="27"/>
                  </a:lnTo>
                  <a:lnTo>
                    <a:pt x="12" y="27"/>
                  </a:lnTo>
                  <a:lnTo>
                    <a:pt x="12" y="26"/>
                  </a:lnTo>
                  <a:lnTo>
                    <a:pt x="13" y="26"/>
                  </a:lnTo>
                  <a:lnTo>
                    <a:pt x="13" y="26"/>
                  </a:lnTo>
                  <a:lnTo>
                    <a:pt x="14" y="26"/>
                  </a:lnTo>
                  <a:lnTo>
                    <a:pt x="15" y="26"/>
                  </a:lnTo>
                  <a:lnTo>
                    <a:pt x="15" y="26"/>
                  </a:lnTo>
                  <a:lnTo>
                    <a:pt x="16" y="26"/>
                  </a:lnTo>
                  <a:lnTo>
                    <a:pt x="16" y="26"/>
                  </a:lnTo>
                  <a:lnTo>
                    <a:pt x="17" y="26"/>
                  </a:lnTo>
                  <a:lnTo>
                    <a:pt x="18" y="26"/>
                  </a:lnTo>
                  <a:lnTo>
                    <a:pt x="18" y="26"/>
                  </a:lnTo>
                  <a:lnTo>
                    <a:pt x="19" y="26"/>
                  </a:lnTo>
                  <a:lnTo>
                    <a:pt x="19" y="26"/>
                  </a:lnTo>
                  <a:lnTo>
                    <a:pt x="19" y="25"/>
                  </a:lnTo>
                  <a:lnTo>
                    <a:pt x="19" y="24"/>
                  </a:lnTo>
                  <a:lnTo>
                    <a:pt x="19" y="24"/>
                  </a:lnTo>
                  <a:lnTo>
                    <a:pt x="19" y="23"/>
                  </a:lnTo>
                  <a:lnTo>
                    <a:pt x="20" y="22"/>
                  </a:lnTo>
                  <a:lnTo>
                    <a:pt x="20" y="21"/>
                  </a:lnTo>
                  <a:lnTo>
                    <a:pt x="20" y="20"/>
                  </a:lnTo>
                  <a:lnTo>
                    <a:pt x="20" y="20"/>
                  </a:lnTo>
                  <a:lnTo>
                    <a:pt x="20" y="19"/>
                  </a:lnTo>
                  <a:lnTo>
                    <a:pt x="20" y="18"/>
                  </a:lnTo>
                  <a:lnTo>
                    <a:pt x="20" y="17"/>
                  </a:lnTo>
                  <a:lnTo>
                    <a:pt x="20" y="16"/>
                  </a:lnTo>
                  <a:lnTo>
                    <a:pt x="20" y="16"/>
                  </a:lnTo>
                  <a:lnTo>
                    <a:pt x="20" y="15"/>
                  </a:lnTo>
                  <a:lnTo>
                    <a:pt x="20" y="14"/>
                  </a:lnTo>
                  <a:lnTo>
                    <a:pt x="20" y="13"/>
                  </a:lnTo>
                  <a:lnTo>
                    <a:pt x="20" y="12"/>
                  </a:lnTo>
                  <a:lnTo>
                    <a:pt x="20" y="12"/>
                  </a:lnTo>
                  <a:lnTo>
                    <a:pt x="20" y="11"/>
                  </a:lnTo>
                  <a:lnTo>
                    <a:pt x="20" y="10"/>
                  </a:lnTo>
                  <a:lnTo>
                    <a:pt x="20" y="9"/>
                  </a:lnTo>
                  <a:lnTo>
                    <a:pt x="20" y="8"/>
                  </a:lnTo>
                  <a:lnTo>
                    <a:pt x="20" y="7"/>
                  </a:lnTo>
                  <a:lnTo>
                    <a:pt x="20" y="7"/>
                  </a:lnTo>
                  <a:lnTo>
                    <a:pt x="20" y="6"/>
                  </a:lnTo>
                  <a:lnTo>
                    <a:pt x="20" y="5"/>
                  </a:lnTo>
                  <a:lnTo>
                    <a:pt x="20" y="4"/>
                  </a:lnTo>
                  <a:lnTo>
                    <a:pt x="20" y="3"/>
                  </a:lnTo>
                  <a:lnTo>
                    <a:pt x="20" y="3"/>
                  </a:lnTo>
                  <a:lnTo>
                    <a:pt x="20" y="2"/>
                  </a:lnTo>
                  <a:lnTo>
                    <a:pt x="20" y="1"/>
                  </a:lnTo>
                  <a:lnTo>
                    <a:pt x="20" y="0"/>
                  </a:lnTo>
                  <a:lnTo>
                    <a:pt x="1"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112" name="Freeform 1178"/>
            <p:cNvSpPr>
              <a:spLocks/>
            </p:cNvSpPr>
            <p:nvPr/>
          </p:nvSpPr>
          <p:spPr bwMode="auto">
            <a:xfrm>
              <a:off x="1536" y="3373"/>
              <a:ext cx="20" cy="27"/>
            </a:xfrm>
            <a:custGeom>
              <a:avLst/>
              <a:gdLst>
                <a:gd name="T0" fmla="*/ 1 w 20"/>
                <a:gd name="T1" fmla="*/ 2 h 27"/>
                <a:gd name="T2" fmla="*/ 1 w 20"/>
                <a:gd name="T3" fmla="*/ 4 h 27"/>
                <a:gd name="T4" fmla="*/ 1 w 20"/>
                <a:gd name="T5" fmla="*/ 5 h 27"/>
                <a:gd name="T6" fmla="*/ 1 w 20"/>
                <a:gd name="T7" fmla="*/ 7 h 27"/>
                <a:gd name="T8" fmla="*/ 1 w 20"/>
                <a:gd name="T9" fmla="*/ 8 h 27"/>
                <a:gd name="T10" fmla="*/ 1 w 20"/>
                <a:gd name="T11" fmla="*/ 10 h 27"/>
                <a:gd name="T12" fmla="*/ 0 w 20"/>
                <a:gd name="T13" fmla="*/ 12 h 27"/>
                <a:gd name="T14" fmla="*/ 0 w 20"/>
                <a:gd name="T15" fmla="*/ 13 h 27"/>
                <a:gd name="T16" fmla="*/ 0 w 20"/>
                <a:gd name="T17" fmla="*/ 14 h 27"/>
                <a:gd name="T18" fmla="*/ 0 w 20"/>
                <a:gd name="T19" fmla="*/ 16 h 27"/>
                <a:gd name="T20" fmla="*/ 0 w 20"/>
                <a:gd name="T21" fmla="*/ 18 h 27"/>
                <a:gd name="T22" fmla="*/ 0 w 20"/>
                <a:gd name="T23" fmla="*/ 19 h 27"/>
                <a:gd name="T24" fmla="*/ 0 w 20"/>
                <a:gd name="T25" fmla="*/ 21 h 27"/>
                <a:gd name="T26" fmla="*/ 0 w 20"/>
                <a:gd name="T27" fmla="*/ 22 h 27"/>
                <a:gd name="T28" fmla="*/ 0 w 20"/>
                <a:gd name="T29" fmla="*/ 24 h 27"/>
                <a:gd name="T30" fmla="*/ 0 w 20"/>
                <a:gd name="T31" fmla="*/ 26 h 27"/>
                <a:gd name="T32" fmla="*/ 1 w 20"/>
                <a:gd name="T33" fmla="*/ 26 h 27"/>
                <a:gd name="T34" fmla="*/ 2 w 20"/>
                <a:gd name="T35" fmla="*/ 27 h 27"/>
                <a:gd name="T36" fmla="*/ 3 w 20"/>
                <a:gd name="T37" fmla="*/ 27 h 27"/>
                <a:gd name="T38" fmla="*/ 5 w 20"/>
                <a:gd name="T39" fmla="*/ 27 h 27"/>
                <a:gd name="T40" fmla="*/ 6 w 20"/>
                <a:gd name="T41" fmla="*/ 27 h 27"/>
                <a:gd name="T42" fmla="*/ 7 w 20"/>
                <a:gd name="T43" fmla="*/ 27 h 27"/>
                <a:gd name="T44" fmla="*/ 8 w 20"/>
                <a:gd name="T45" fmla="*/ 27 h 27"/>
                <a:gd name="T46" fmla="*/ 9 w 20"/>
                <a:gd name="T47" fmla="*/ 27 h 27"/>
                <a:gd name="T48" fmla="*/ 11 w 20"/>
                <a:gd name="T49" fmla="*/ 27 h 27"/>
                <a:gd name="T50" fmla="*/ 12 w 20"/>
                <a:gd name="T51" fmla="*/ 27 h 27"/>
                <a:gd name="T52" fmla="*/ 13 w 20"/>
                <a:gd name="T53" fmla="*/ 26 h 27"/>
                <a:gd name="T54" fmla="*/ 14 w 20"/>
                <a:gd name="T55" fmla="*/ 26 h 27"/>
                <a:gd name="T56" fmla="*/ 15 w 20"/>
                <a:gd name="T57" fmla="*/ 26 h 27"/>
                <a:gd name="T58" fmla="*/ 16 w 20"/>
                <a:gd name="T59" fmla="*/ 26 h 27"/>
                <a:gd name="T60" fmla="*/ 18 w 20"/>
                <a:gd name="T61" fmla="*/ 26 h 27"/>
                <a:gd name="T62" fmla="*/ 19 w 20"/>
                <a:gd name="T63" fmla="*/ 26 h 27"/>
                <a:gd name="T64" fmla="*/ 19 w 20"/>
                <a:gd name="T65" fmla="*/ 25 h 27"/>
                <a:gd name="T66" fmla="*/ 19 w 20"/>
                <a:gd name="T67" fmla="*/ 24 h 27"/>
                <a:gd name="T68" fmla="*/ 20 w 20"/>
                <a:gd name="T69" fmla="*/ 22 h 27"/>
                <a:gd name="T70" fmla="*/ 20 w 20"/>
                <a:gd name="T71" fmla="*/ 20 h 27"/>
                <a:gd name="T72" fmla="*/ 20 w 20"/>
                <a:gd name="T73" fmla="*/ 19 h 27"/>
                <a:gd name="T74" fmla="*/ 20 w 20"/>
                <a:gd name="T75" fmla="*/ 17 h 27"/>
                <a:gd name="T76" fmla="*/ 20 w 20"/>
                <a:gd name="T77" fmla="*/ 16 h 27"/>
                <a:gd name="T78" fmla="*/ 20 w 20"/>
                <a:gd name="T79" fmla="*/ 14 h 27"/>
                <a:gd name="T80" fmla="*/ 20 w 20"/>
                <a:gd name="T81" fmla="*/ 12 h 27"/>
                <a:gd name="T82" fmla="*/ 20 w 20"/>
                <a:gd name="T83" fmla="*/ 11 h 27"/>
                <a:gd name="T84" fmla="*/ 20 w 20"/>
                <a:gd name="T85" fmla="*/ 9 h 27"/>
                <a:gd name="T86" fmla="*/ 20 w 20"/>
                <a:gd name="T87" fmla="*/ 7 h 27"/>
                <a:gd name="T88" fmla="*/ 20 w 20"/>
                <a:gd name="T89" fmla="*/ 6 h 27"/>
                <a:gd name="T90" fmla="*/ 20 w 20"/>
                <a:gd name="T91" fmla="*/ 4 h 27"/>
                <a:gd name="T92" fmla="*/ 20 w 20"/>
                <a:gd name="T93" fmla="*/ 3 h 27"/>
                <a:gd name="T94" fmla="*/ 20 w 20"/>
                <a:gd name="T95" fmla="*/ 1 h 27"/>
                <a:gd name="T96" fmla="*/ 1 w 20"/>
                <a:gd name="T9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1"/>
                  </a:moveTo>
                  <a:lnTo>
                    <a:pt x="1" y="2"/>
                  </a:lnTo>
                  <a:lnTo>
                    <a:pt x="1" y="3"/>
                  </a:lnTo>
                  <a:lnTo>
                    <a:pt x="1" y="4"/>
                  </a:lnTo>
                  <a:lnTo>
                    <a:pt x="1" y="5"/>
                  </a:lnTo>
                  <a:lnTo>
                    <a:pt x="1" y="5"/>
                  </a:lnTo>
                  <a:lnTo>
                    <a:pt x="1" y="6"/>
                  </a:lnTo>
                  <a:lnTo>
                    <a:pt x="1" y="7"/>
                  </a:lnTo>
                  <a:lnTo>
                    <a:pt x="1" y="7"/>
                  </a:lnTo>
                  <a:lnTo>
                    <a:pt x="1" y="8"/>
                  </a:lnTo>
                  <a:lnTo>
                    <a:pt x="1" y="9"/>
                  </a:lnTo>
                  <a:lnTo>
                    <a:pt x="1" y="10"/>
                  </a:lnTo>
                  <a:lnTo>
                    <a:pt x="0" y="11"/>
                  </a:lnTo>
                  <a:lnTo>
                    <a:pt x="0" y="12"/>
                  </a:lnTo>
                  <a:lnTo>
                    <a:pt x="0" y="12"/>
                  </a:lnTo>
                  <a:lnTo>
                    <a:pt x="0" y="13"/>
                  </a:lnTo>
                  <a:lnTo>
                    <a:pt x="0" y="14"/>
                  </a:lnTo>
                  <a:lnTo>
                    <a:pt x="0" y="14"/>
                  </a:lnTo>
                  <a:lnTo>
                    <a:pt x="0" y="15"/>
                  </a:lnTo>
                  <a:lnTo>
                    <a:pt x="0" y="16"/>
                  </a:lnTo>
                  <a:lnTo>
                    <a:pt x="0" y="17"/>
                  </a:lnTo>
                  <a:lnTo>
                    <a:pt x="0" y="18"/>
                  </a:lnTo>
                  <a:lnTo>
                    <a:pt x="0" y="18"/>
                  </a:lnTo>
                  <a:lnTo>
                    <a:pt x="0" y="19"/>
                  </a:lnTo>
                  <a:lnTo>
                    <a:pt x="0" y="20"/>
                  </a:lnTo>
                  <a:lnTo>
                    <a:pt x="0" y="21"/>
                  </a:lnTo>
                  <a:lnTo>
                    <a:pt x="0" y="22"/>
                  </a:lnTo>
                  <a:lnTo>
                    <a:pt x="0" y="22"/>
                  </a:lnTo>
                  <a:lnTo>
                    <a:pt x="0" y="23"/>
                  </a:lnTo>
                  <a:lnTo>
                    <a:pt x="0" y="24"/>
                  </a:lnTo>
                  <a:lnTo>
                    <a:pt x="0" y="25"/>
                  </a:lnTo>
                  <a:lnTo>
                    <a:pt x="0" y="26"/>
                  </a:lnTo>
                  <a:lnTo>
                    <a:pt x="0" y="26"/>
                  </a:lnTo>
                  <a:lnTo>
                    <a:pt x="1" y="26"/>
                  </a:lnTo>
                  <a:lnTo>
                    <a:pt x="2" y="27"/>
                  </a:lnTo>
                  <a:lnTo>
                    <a:pt x="2" y="27"/>
                  </a:lnTo>
                  <a:lnTo>
                    <a:pt x="3" y="27"/>
                  </a:lnTo>
                  <a:lnTo>
                    <a:pt x="3" y="27"/>
                  </a:lnTo>
                  <a:lnTo>
                    <a:pt x="4" y="27"/>
                  </a:lnTo>
                  <a:lnTo>
                    <a:pt x="5" y="27"/>
                  </a:lnTo>
                  <a:lnTo>
                    <a:pt x="5" y="27"/>
                  </a:lnTo>
                  <a:lnTo>
                    <a:pt x="6" y="27"/>
                  </a:lnTo>
                  <a:lnTo>
                    <a:pt x="6" y="27"/>
                  </a:lnTo>
                  <a:lnTo>
                    <a:pt x="7" y="27"/>
                  </a:lnTo>
                  <a:lnTo>
                    <a:pt x="7" y="27"/>
                  </a:lnTo>
                  <a:lnTo>
                    <a:pt x="8" y="27"/>
                  </a:lnTo>
                  <a:lnTo>
                    <a:pt x="8" y="27"/>
                  </a:lnTo>
                  <a:lnTo>
                    <a:pt x="9" y="27"/>
                  </a:lnTo>
                  <a:lnTo>
                    <a:pt x="10" y="27"/>
                  </a:lnTo>
                  <a:lnTo>
                    <a:pt x="11" y="27"/>
                  </a:lnTo>
                  <a:lnTo>
                    <a:pt x="11" y="27"/>
                  </a:lnTo>
                  <a:lnTo>
                    <a:pt x="12" y="27"/>
                  </a:lnTo>
                  <a:lnTo>
                    <a:pt x="12" y="26"/>
                  </a:lnTo>
                  <a:lnTo>
                    <a:pt x="13" y="26"/>
                  </a:lnTo>
                  <a:lnTo>
                    <a:pt x="13" y="26"/>
                  </a:lnTo>
                  <a:lnTo>
                    <a:pt x="14" y="26"/>
                  </a:lnTo>
                  <a:lnTo>
                    <a:pt x="15" y="26"/>
                  </a:lnTo>
                  <a:lnTo>
                    <a:pt x="15" y="26"/>
                  </a:lnTo>
                  <a:lnTo>
                    <a:pt x="16" y="26"/>
                  </a:lnTo>
                  <a:lnTo>
                    <a:pt x="16" y="26"/>
                  </a:lnTo>
                  <a:lnTo>
                    <a:pt x="17" y="26"/>
                  </a:lnTo>
                  <a:lnTo>
                    <a:pt x="18" y="26"/>
                  </a:lnTo>
                  <a:lnTo>
                    <a:pt x="18" y="26"/>
                  </a:lnTo>
                  <a:lnTo>
                    <a:pt x="19" y="26"/>
                  </a:lnTo>
                  <a:lnTo>
                    <a:pt x="19" y="26"/>
                  </a:lnTo>
                  <a:lnTo>
                    <a:pt x="19" y="25"/>
                  </a:lnTo>
                  <a:lnTo>
                    <a:pt x="19" y="24"/>
                  </a:lnTo>
                  <a:lnTo>
                    <a:pt x="19" y="24"/>
                  </a:lnTo>
                  <a:lnTo>
                    <a:pt x="19" y="23"/>
                  </a:lnTo>
                  <a:lnTo>
                    <a:pt x="20" y="22"/>
                  </a:lnTo>
                  <a:lnTo>
                    <a:pt x="20" y="21"/>
                  </a:lnTo>
                  <a:lnTo>
                    <a:pt x="20" y="20"/>
                  </a:lnTo>
                  <a:lnTo>
                    <a:pt x="20" y="20"/>
                  </a:lnTo>
                  <a:lnTo>
                    <a:pt x="20" y="19"/>
                  </a:lnTo>
                  <a:lnTo>
                    <a:pt x="20" y="18"/>
                  </a:lnTo>
                  <a:lnTo>
                    <a:pt x="20" y="17"/>
                  </a:lnTo>
                  <a:lnTo>
                    <a:pt x="20" y="16"/>
                  </a:lnTo>
                  <a:lnTo>
                    <a:pt x="20" y="16"/>
                  </a:lnTo>
                  <a:lnTo>
                    <a:pt x="20" y="15"/>
                  </a:lnTo>
                  <a:lnTo>
                    <a:pt x="20" y="14"/>
                  </a:lnTo>
                  <a:lnTo>
                    <a:pt x="20" y="13"/>
                  </a:lnTo>
                  <a:lnTo>
                    <a:pt x="20" y="12"/>
                  </a:lnTo>
                  <a:lnTo>
                    <a:pt x="20" y="12"/>
                  </a:lnTo>
                  <a:lnTo>
                    <a:pt x="20" y="11"/>
                  </a:lnTo>
                  <a:lnTo>
                    <a:pt x="20" y="10"/>
                  </a:lnTo>
                  <a:lnTo>
                    <a:pt x="20" y="9"/>
                  </a:lnTo>
                  <a:lnTo>
                    <a:pt x="20" y="8"/>
                  </a:lnTo>
                  <a:lnTo>
                    <a:pt x="20" y="7"/>
                  </a:lnTo>
                  <a:lnTo>
                    <a:pt x="20" y="7"/>
                  </a:lnTo>
                  <a:lnTo>
                    <a:pt x="20" y="6"/>
                  </a:lnTo>
                  <a:lnTo>
                    <a:pt x="20" y="5"/>
                  </a:lnTo>
                  <a:lnTo>
                    <a:pt x="20" y="4"/>
                  </a:lnTo>
                  <a:lnTo>
                    <a:pt x="20" y="3"/>
                  </a:lnTo>
                  <a:lnTo>
                    <a:pt x="20" y="3"/>
                  </a:lnTo>
                  <a:lnTo>
                    <a:pt x="20" y="2"/>
                  </a:lnTo>
                  <a:lnTo>
                    <a:pt x="20" y="1"/>
                  </a:lnTo>
                  <a:lnTo>
                    <a:pt x="20" y="0"/>
                  </a:lnTo>
                  <a:lnTo>
                    <a:pt x="1"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113" name="Freeform 1179"/>
            <p:cNvSpPr>
              <a:spLocks/>
            </p:cNvSpPr>
            <p:nvPr/>
          </p:nvSpPr>
          <p:spPr bwMode="auto">
            <a:xfrm>
              <a:off x="1573" y="3398"/>
              <a:ext cx="44" cy="22"/>
            </a:xfrm>
            <a:custGeom>
              <a:avLst/>
              <a:gdLst>
                <a:gd name="T0" fmla="*/ 42 w 44"/>
                <a:gd name="T1" fmla="*/ 0 h 22"/>
                <a:gd name="T2" fmla="*/ 42 w 44"/>
                <a:gd name="T3" fmla="*/ 1 h 22"/>
                <a:gd name="T4" fmla="*/ 42 w 44"/>
                <a:gd name="T5" fmla="*/ 1 h 22"/>
                <a:gd name="T6" fmla="*/ 42 w 44"/>
                <a:gd name="T7" fmla="*/ 1 h 22"/>
                <a:gd name="T8" fmla="*/ 42 w 44"/>
                <a:gd name="T9" fmla="*/ 1 h 22"/>
                <a:gd name="T10" fmla="*/ 41 w 44"/>
                <a:gd name="T11" fmla="*/ 1 h 22"/>
                <a:gd name="T12" fmla="*/ 41 w 44"/>
                <a:gd name="T13" fmla="*/ 1 h 22"/>
                <a:gd name="T14" fmla="*/ 0 w 44"/>
                <a:gd name="T15" fmla="*/ 4 h 22"/>
                <a:gd name="T16" fmla="*/ 0 w 44"/>
                <a:gd name="T17" fmla="*/ 22 h 22"/>
                <a:gd name="T18" fmla="*/ 1 w 44"/>
                <a:gd name="T19" fmla="*/ 22 h 22"/>
                <a:gd name="T20" fmla="*/ 2 w 44"/>
                <a:gd name="T21" fmla="*/ 22 h 22"/>
                <a:gd name="T22" fmla="*/ 3 w 44"/>
                <a:gd name="T23" fmla="*/ 22 h 22"/>
                <a:gd name="T24" fmla="*/ 5 w 44"/>
                <a:gd name="T25" fmla="*/ 22 h 22"/>
                <a:gd name="T26" fmla="*/ 6 w 44"/>
                <a:gd name="T27" fmla="*/ 22 h 22"/>
                <a:gd name="T28" fmla="*/ 8 w 44"/>
                <a:gd name="T29" fmla="*/ 22 h 22"/>
                <a:gd name="T30" fmla="*/ 9 w 44"/>
                <a:gd name="T31" fmla="*/ 22 h 22"/>
                <a:gd name="T32" fmla="*/ 10 w 44"/>
                <a:gd name="T33" fmla="*/ 22 h 22"/>
                <a:gd name="T34" fmla="*/ 11 w 44"/>
                <a:gd name="T35" fmla="*/ 22 h 22"/>
                <a:gd name="T36" fmla="*/ 13 w 44"/>
                <a:gd name="T37" fmla="*/ 22 h 22"/>
                <a:gd name="T38" fmla="*/ 14 w 44"/>
                <a:gd name="T39" fmla="*/ 21 h 22"/>
                <a:gd name="T40" fmla="*/ 15 w 44"/>
                <a:gd name="T41" fmla="*/ 21 h 22"/>
                <a:gd name="T42" fmla="*/ 17 w 44"/>
                <a:gd name="T43" fmla="*/ 21 h 22"/>
                <a:gd name="T44" fmla="*/ 18 w 44"/>
                <a:gd name="T45" fmla="*/ 21 h 22"/>
                <a:gd name="T46" fmla="*/ 20 w 44"/>
                <a:gd name="T47" fmla="*/ 21 h 22"/>
                <a:gd name="T48" fmla="*/ 21 w 44"/>
                <a:gd name="T49" fmla="*/ 21 h 22"/>
                <a:gd name="T50" fmla="*/ 22 w 44"/>
                <a:gd name="T51" fmla="*/ 21 h 22"/>
                <a:gd name="T52" fmla="*/ 24 w 44"/>
                <a:gd name="T53" fmla="*/ 21 h 22"/>
                <a:gd name="T54" fmla="*/ 25 w 44"/>
                <a:gd name="T55" fmla="*/ 21 h 22"/>
                <a:gd name="T56" fmla="*/ 27 w 44"/>
                <a:gd name="T57" fmla="*/ 21 h 22"/>
                <a:gd name="T58" fmla="*/ 28 w 44"/>
                <a:gd name="T59" fmla="*/ 21 h 22"/>
                <a:gd name="T60" fmla="*/ 29 w 44"/>
                <a:gd name="T61" fmla="*/ 21 h 22"/>
                <a:gd name="T62" fmla="*/ 31 w 44"/>
                <a:gd name="T63" fmla="*/ 21 h 22"/>
                <a:gd name="T64" fmla="*/ 32 w 44"/>
                <a:gd name="T65" fmla="*/ 21 h 22"/>
                <a:gd name="T66" fmla="*/ 34 w 44"/>
                <a:gd name="T67" fmla="*/ 21 h 22"/>
                <a:gd name="T68" fmla="*/ 35 w 44"/>
                <a:gd name="T69" fmla="*/ 21 h 22"/>
                <a:gd name="T70" fmla="*/ 36 w 44"/>
                <a:gd name="T71" fmla="*/ 20 h 22"/>
                <a:gd name="T72" fmla="*/ 37 w 44"/>
                <a:gd name="T73" fmla="*/ 20 h 22"/>
                <a:gd name="T74" fmla="*/ 39 w 44"/>
                <a:gd name="T75" fmla="*/ 20 h 22"/>
                <a:gd name="T76" fmla="*/ 40 w 44"/>
                <a:gd name="T77" fmla="*/ 20 h 22"/>
                <a:gd name="T78" fmla="*/ 41 w 44"/>
                <a:gd name="T79" fmla="*/ 20 h 22"/>
                <a:gd name="T80" fmla="*/ 43 w 44"/>
                <a:gd name="T81" fmla="*/ 20 h 22"/>
                <a:gd name="T82" fmla="*/ 44 w 44"/>
                <a:gd name="T83" fmla="*/ 0 h 22"/>
                <a:gd name="T84" fmla="*/ 42 w 44"/>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22">
                  <a:moveTo>
                    <a:pt x="42" y="0"/>
                  </a:moveTo>
                  <a:lnTo>
                    <a:pt x="42" y="1"/>
                  </a:lnTo>
                  <a:lnTo>
                    <a:pt x="42" y="1"/>
                  </a:lnTo>
                  <a:lnTo>
                    <a:pt x="42" y="1"/>
                  </a:lnTo>
                  <a:lnTo>
                    <a:pt x="42" y="1"/>
                  </a:lnTo>
                  <a:lnTo>
                    <a:pt x="41" y="1"/>
                  </a:lnTo>
                  <a:lnTo>
                    <a:pt x="41" y="1"/>
                  </a:lnTo>
                  <a:lnTo>
                    <a:pt x="0" y="4"/>
                  </a:lnTo>
                  <a:lnTo>
                    <a:pt x="0" y="22"/>
                  </a:lnTo>
                  <a:lnTo>
                    <a:pt x="1" y="22"/>
                  </a:lnTo>
                  <a:lnTo>
                    <a:pt x="2" y="22"/>
                  </a:lnTo>
                  <a:lnTo>
                    <a:pt x="3" y="22"/>
                  </a:lnTo>
                  <a:lnTo>
                    <a:pt x="5" y="22"/>
                  </a:lnTo>
                  <a:lnTo>
                    <a:pt x="6" y="22"/>
                  </a:lnTo>
                  <a:lnTo>
                    <a:pt x="8" y="22"/>
                  </a:lnTo>
                  <a:lnTo>
                    <a:pt x="9" y="22"/>
                  </a:lnTo>
                  <a:lnTo>
                    <a:pt x="10" y="22"/>
                  </a:lnTo>
                  <a:lnTo>
                    <a:pt x="11" y="22"/>
                  </a:lnTo>
                  <a:lnTo>
                    <a:pt x="13" y="22"/>
                  </a:lnTo>
                  <a:lnTo>
                    <a:pt x="14" y="21"/>
                  </a:lnTo>
                  <a:lnTo>
                    <a:pt x="15" y="21"/>
                  </a:lnTo>
                  <a:lnTo>
                    <a:pt x="17" y="21"/>
                  </a:lnTo>
                  <a:lnTo>
                    <a:pt x="18" y="21"/>
                  </a:lnTo>
                  <a:lnTo>
                    <a:pt x="20" y="21"/>
                  </a:lnTo>
                  <a:lnTo>
                    <a:pt x="21" y="21"/>
                  </a:lnTo>
                  <a:lnTo>
                    <a:pt x="22" y="21"/>
                  </a:lnTo>
                  <a:lnTo>
                    <a:pt x="24" y="21"/>
                  </a:lnTo>
                  <a:lnTo>
                    <a:pt x="25" y="21"/>
                  </a:lnTo>
                  <a:lnTo>
                    <a:pt x="27" y="21"/>
                  </a:lnTo>
                  <a:lnTo>
                    <a:pt x="28" y="21"/>
                  </a:lnTo>
                  <a:lnTo>
                    <a:pt x="29" y="21"/>
                  </a:lnTo>
                  <a:lnTo>
                    <a:pt x="31" y="21"/>
                  </a:lnTo>
                  <a:lnTo>
                    <a:pt x="32" y="21"/>
                  </a:lnTo>
                  <a:lnTo>
                    <a:pt x="34" y="21"/>
                  </a:lnTo>
                  <a:lnTo>
                    <a:pt x="35" y="21"/>
                  </a:lnTo>
                  <a:lnTo>
                    <a:pt x="36" y="20"/>
                  </a:lnTo>
                  <a:lnTo>
                    <a:pt x="37" y="20"/>
                  </a:lnTo>
                  <a:lnTo>
                    <a:pt x="39" y="20"/>
                  </a:lnTo>
                  <a:lnTo>
                    <a:pt x="40" y="20"/>
                  </a:lnTo>
                  <a:lnTo>
                    <a:pt x="41" y="20"/>
                  </a:lnTo>
                  <a:lnTo>
                    <a:pt x="43" y="20"/>
                  </a:lnTo>
                  <a:lnTo>
                    <a:pt x="44" y="0"/>
                  </a:ln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114" name="Freeform 1180"/>
            <p:cNvSpPr>
              <a:spLocks/>
            </p:cNvSpPr>
            <p:nvPr/>
          </p:nvSpPr>
          <p:spPr bwMode="auto">
            <a:xfrm>
              <a:off x="1573" y="3398"/>
              <a:ext cx="44" cy="22"/>
            </a:xfrm>
            <a:custGeom>
              <a:avLst/>
              <a:gdLst>
                <a:gd name="T0" fmla="*/ 42 w 44"/>
                <a:gd name="T1" fmla="*/ 0 h 22"/>
                <a:gd name="T2" fmla="*/ 42 w 44"/>
                <a:gd name="T3" fmla="*/ 1 h 22"/>
                <a:gd name="T4" fmla="*/ 42 w 44"/>
                <a:gd name="T5" fmla="*/ 1 h 22"/>
                <a:gd name="T6" fmla="*/ 42 w 44"/>
                <a:gd name="T7" fmla="*/ 1 h 22"/>
                <a:gd name="T8" fmla="*/ 42 w 44"/>
                <a:gd name="T9" fmla="*/ 1 h 22"/>
                <a:gd name="T10" fmla="*/ 41 w 44"/>
                <a:gd name="T11" fmla="*/ 1 h 22"/>
                <a:gd name="T12" fmla="*/ 41 w 44"/>
                <a:gd name="T13" fmla="*/ 1 h 22"/>
                <a:gd name="T14" fmla="*/ 0 w 44"/>
                <a:gd name="T15" fmla="*/ 4 h 22"/>
                <a:gd name="T16" fmla="*/ 0 w 44"/>
                <a:gd name="T17" fmla="*/ 22 h 22"/>
                <a:gd name="T18" fmla="*/ 1 w 44"/>
                <a:gd name="T19" fmla="*/ 22 h 22"/>
                <a:gd name="T20" fmla="*/ 2 w 44"/>
                <a:gd name="T21" fmla="*/ 22 h 22"/>
                <a:gd name="T22" fmla="*/ 3 w 44"/>
                <a:gd name="T23" fmla="*/ 22 h 22"/>
                <a:gd name="T24" fmla="*/ 5 w 44"/>
                <a:gd name="T25" fmla="*/ 22 h 22"/>
                <a:gd name="T26" fmla="*/ 6 w 44"/>
                <a:gd name="T27" fmla="*/ 22 h 22"/>
                <a:gd name="T28" fmla="*/ 8 w 44"/>
                <a:gd name="T29" fmla="*/ 22 h 22"/>
                <a:gd name="T30" fmla="*/ 9 w 44"/>
                <a:gd name="T31" fmla="*/ 22 h 22"/>
                <a:gd name="T32" fmla="*/ 10 w 44"/>
                <a:gd name="T33" fmla="*/ 22 h 22"/>
                <a:gd name="T34" fmla="*/ 11 w 44"/>
                <a:gd name="T35" fmla="*/ 22 h 22"/>
                <a:gd name="T36" fmla="*/ 13 w 44"/>
                <a:gd name="T37" fmla="*/ 22 h 22"/>
                <a:gd name="T38" fmla="*/ 14 w 44"/>
                <a:gd name="T39" fmla="*/ 21 h 22"/>
                <a:gd name="T40" fmla="*/ 15 w 44"/>
                <a:gd name="T41" fmla="*/ 21 h 22"/>
                <a:gd name="T42" fmla="*/ 17 w 44"/>
                <a:gd name="T43" fmla="*/ 21 h 22"/>
                <a:gd name="T44" fmla="*/ 18 w 44"/>
                <a:gd name="T45" fmla="*/ 21 h 22"/>
                <a:gd name="T46" fmla="*/ 20 w 44"/>
                <a:gd name="T47" fmla="*/ 21 h 22"/>
                <a:gd name="T48" fmla="*/ 21 w 44"/>
                <a:gd name="T49" fmla="*/ 21 h 22"/>
                <a:gd name="T50" fmla="*/ 22 w 44"/>
                <a:gd name="T51" fmla="*/ 21 h 22"/>
                <a:gd name="T52" fmla="*/ 24 w 44"/>
                <a:gd name="T53" fmla="*/ 21 h 22"/>
                <a:gd name="T54" fmla="*/ 25 w 44"/>
                <a:gd name="T55" fmla="*/ 21 h 22"/>
                <a:gd name="T56" fmla="*/ 27 w 44"/>
                <a:gd name="T57" fmla="*/ 21 h 22"/>
                <a:gd name="T58" fmla="*/ 28 w 44"/>
                <a:gd name="T59" fmla="*/ 21 h 22"/>
                <a:gd name="T60" fmla="*/ 29 w 44"/>
                <a:gd name="T61" fmla="*/ 21 h 22"/>
                <a:gd name="T62" fmla="*/ 31 w 44"/>
                <a:gd name="T63" fmla="*/ 21 h 22"/>
                <a:gd name="T64" fmla="*/ 32 w 44"/>
                <a:gd name="T65" fmla="*/ 21 h 22"/>
                <a:gd name="T66" fmla="*/ 34 w 44"/>
                <a:gd name="T67" fmla="*/ 21 h 22"/>
                <a:gd name="T68" fmla="*/ 35 w 44"/>
                <a:gd name="T69" fmla="*/ 21 h 22"/>
                <a:gd name="T70" fmla="*/ 36 w 44"/>
                <a:gd name="T71" fmla="*/ 20 h 22"/>
                <a:gd name="T72" fmla="*/ 37 w 44"/>
                <a:gd name="T73" fmla="*/ 20 h 22"/>
                <a:gd name="T74" fmla="*/ 39 w 44"/>
                <a:gd name="T75" fmla="*/ 20 h 22"/>
                <a:gd name="T76" fmla="*/ 40 w 44"/>
                <a:gd name="T77" fmla="*/ 20 h 22"/>
                <a:gd name="T78" fmla="*/ 41 w 44"/>
                <a:gd name="T79" fmla="*/ 20 h 22"/>
                <a:gd name="T80" fmla="*/ 43 w 44"/>
                <a:gd name="T81" fmla="*/ 20 h 22"/>
                <a:gd name="T82" fmla="*/ 44 w 44"/>
                <a:gd name="T83" fmla="*/ 0 h 22"/>
                <a:gd name="T84" fmla="*/ 42 w 44"/>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22">
                  <a:moveTo>
                    <a:pt x="42" y="0"/>
                  </a:moveTo>
                  <a:lnTo>
                    <a:pt x="42" y="1"/>
                  </a:lnTo>
                  <a:lnTo>
                    <a:pt x="42" y="1"/>
                  </a:lnTo>
                  <a:lnTo>
                    <a:pt x="42" y="1"/>
                  </a:lnTo>
                  <a:lnTo>
                    <a:pt x="42" y="1"/>
                  </a:lnTo>
                  <a:lnTo>
                    <a:pt x="41" y="1"/>
                  </a:lnTo>
                  <a:lnTo>
                    <a:pt x="41" y="1"/>
                  </a:lnTo>
                  <a:lnTo>
                    <a:pt x="0" y="4"/>
                  </a:lnTo>
                  <a:lnTo>
                    <a:pt x="0" y="22"/>
                  </a:lnTo>
                  <a:lnTo>
                    <a:pt x="1" y="22"/>
                  </a:lnTo>
                  <a:lnTo>
                    <a:pt x="2" y="22"/>
                  </a:lnTo>
                  <a:lnTo>
                    <a:pt x="3" y="22"/>
                  </a:lnTo>
                  <a:lnTo>
                    <a:pt x="5" y="22"/>
                  </a:lnTo>
                  <a:lnTo>
                    <a:pt x="6" y="22"/>
                  </a:lnTo>
                  <a:lnTo>
                    <a:pt x="8" y="22"/>
                  </a:lnTo>
                  <a:lnTo>
                    <a:pt x="9" y="22"/>
                  </a:lnTo>
                  <a:lnTo>
                    <a:pt x="10" y="22"/>
                  </a:lnTo>
                  <a:lnTo>
                    <a:pt x="11" y="22"/>
                  </a:lnTo>
                  <a:lnTo>
                    <a:pt x="13" y="22"/>
                  </a:lnTo>
                  <a:lnTo>
                    <a:pt x="14" y="21"/>
                  </a:lnTo>
                  <a:lnTo>
                    <a:pt x="15" y="21"/>
                  </a:lnTo>
                  <a:lnTo>
                    <a:pt x="17" y="21"/>
                  </a:lnTo>
                  <a:lnTo>
                    <a:pt x="18" y="21"/>
                  </a:lnTo>
                  <a:lnTo>
                    <a:pt x="20" y="21"/>
                  </a:lnTo>
                  <a:lnTo>
                    <a:pt x="21" y="21"/>
                  </a:lnTo>
                  <a:lnTo>
                    <a:pt x="22" y="21"/>
                  </a:lnTo>
                  <a:lnTo>
                    <a:pt x="24" y="21"/>
                  </a:lnTo>
                  <a:lnTo>
                    <a:pt x="25" y="21"/>
                  </a:lnTo>
                  <a:lnTo>
                    <a:pt x="27" y="21"/>
                  </a:lnTo>
                  <a:lnTo>
                    <a:pt x="28" y="21"/>
                  </a:lnTo>
                  <a:lnTo>
                    <a:pt x="29" y="21"/>
                  </a:lnTo>
                  <a:lnTo>
                    <a:pt x="31" y="21"/>
                  </a:lnTo>
                  <a:lnTo>
                    <a:pt x="32" y="21"/>
                  </a:lnTo>
                  <a:lnTo>
                    <a:pt x="34" y="21"/>
                  </a:lnTo>
                  <a:lnTo>
                    <a:pt x="35" y="21"/>
                  </a:lnTo>
                  <a:lnTo>
                    <a:pt x="36" y="20"/>
                  </a:lnTo>
                  <a:lnTo>
                    <a:pt x="37" y="20"/>
                  </a:lnTo>
                  <a:lnTo>
                    <a:pt x="39" y="20"/>
                  </a:lnTo>
                  <a:lnTo>
                    <a:pt x="40" y="20"/>
                  </a:lnTo>
                  <a:lnTo>
                    <a:pt x="41" y="20"/>
                  </a:lnTo>
                  <a:lnTo>
                    <a:pt x="43" y="20"/>
                  </a:lnTo>
                  <a:lnTo>
                    <a:pt x="44" y="0"/>
                  </a:lnTo>
                  <a:lnTo>
                    <a:pt x="42" y="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115" name="Freeform 1181"/>
            <p:cNvSpPr>
              <a:spLocks/>
            </p:cNvSpPr>
            <p:nvPr/>
          </p:nvSpPr>
          <p:spPr bwMode="auto">
            <a:xfrm>
              <a:off x="1516" y="3402"/>
              <a:ext cx="44" cy="22"/>
            </a:xfrm>
            <a:custGeom>
              <a:avLst/>
              <a:gdLst>
                <a:gd name="T0" fmla="*/ 0 w 44"/>
                <a:gd name="T1" fmla="*/ 4 h 22"/>
                <a:gd name="T2" fmla="*/ 1 w 44"/>
                <a:gd name="T3" fmla="*/ 22 h 22"/>
                <a:gd name="T4" fmla="*/ 43 w 44"/>
                <a:gd name="T5" fmla="*/ 19 h 22"/>
                <a:gd name="T6" fmla="*/ 43 w 44"/>
                <a:gd name="T7" fmla="*/ 17 h 22"/>
                <a:gd name="T8" fmla="*/ 43 w 44"/>
                <a:gd name="T9" fmla="*/ 17 h 22"/>
                <a:gd name="T10" fmla="*/ 44 w 44"/>
                <a:gd name="T11" fmla="*/ 15 h 22"/>
                <a:gd name="T12" fmla="*/ 44 w 44"/>
                <a:gd name="T13" fmla="*/ 14 h 22"/>
                <a:gd name="T14" fmla="*/ 44 w 44"/>
                <a:gd name="T15" fmla="*/ 13 h 22"/>
                <a:gd name="T16" fmla="*/ 44 w 44"/>
                <a:gd name="T17" fmla="*/ 12 h 22"/>
                <a:gd name="T18" fmla="*/ 44 w 44"/>
                <a:gd name="T19" fmla="*/ 11 h 22"/>
                <a:gd name="T20" fmla="*/ 44 w 44"/>
                <a:gd name="T21" fmla="*/ 10 h 22"/>
                <a:gd name="T22" fmla="*/ 44 w 44"/>
                <a:gd name="T23" fmla="*/ 8 h 22"/>
                <a:gd name="T24" fmla="*/ 44 w 44"/>
                <a:gd name="T25" fmla="*/ 7 h 22"/>
                <a:gd name="T26" fmla="*/ 44 w 44"/>
                <a:gd name="T27" fmla="*/ 6 h 22"/>
                <a:gd name="T28" fmla="*/ 44 w 44"/>
                <a:gd name="T29" fmla="*/ 4 h 22"/>
                <a:gd name="T30" fmla="*/ 44 w 44"/>
                <a:gd name="T31" fmla="*/ 3 h 22"/>
                <a:gd name="T32" fmla="*/ 44 w 44"/>
                <a:gd name="T33" fmla="*/ 2 h 22"/>
                <a:gd name="T34" fmla="*/ 44 w 44"/>
                <a:gd name="T35" fmla="*/ 0 h 22"/>
                <a:gd name="T36" fmla="*/ 43 w 44"/>
                <a:gd name="T37" fmla="*/ 0 h 22"/>
                <a:gd name="T38" fmla="*/ 40 w 44"/>
                <a:gd name="T39" fmla="*/ 0 h 22"/>
                <a:gd name="T40" fmla="*/ 37 w 44"/>
                <a:gd name="T41" fmla="*/ 1 h 22"/>
                <a:gd name="T42" fmla="*/ 35 w 44"/>
                <a:gd name="T43" fmla="*/ 1 h 22"/>
                <a:gd name="T44" fmla="*/ 32 w 44"/>
                <a:gd name="T45" fmla="*/ 1 h 22"/>
                <a:gd name="T46" fmla="*/ 29 w 44"/>
                <a:gd name="T47" fmla="*/ 2 h 22"/>
                <a:gd name="T48" fmla="*/ 26 w 44"/>
                <a:gd name="T49" fmla="*/ 2 h 22"/>
                <a:gd name="T50" fmla="*/ 24 w 44"/>
                <a:gd name="T51" fmla="*/ 2 h 22"/>
                <a:gd name="T52" fmla="*/ 21 w 44"/>
                <a:gd name="T53" fmla="*/ 2 h 22"/>
                <a:gd name="T54" fmla="*/ 18 w 44"/>
                <a:gd name="T55" fmla="*/ 2 h 22"/>
                <a:gd name="T56" fmla="*/ 15 w 44"/>
                <a:gd name="T57" fmla="*/ 2 h 22"/>
                <a:gd name="T58" fmla="*/ 13 w 44"/>
                <a:gd name="T59" fmla="*/ 2 h 22"/>
                <a:gd name="T60" fmla="*/ 10 w 44"/>
                <a:gd name="T61" fmla="*/ 3 h 22"/>
                <a:gd name="T62" fmla="*/ 7 w 44"/>
                <a:gd name="T63" fmla="*/ 3 h 22"/>
                <a:gd name="T64" fmla="*/ 5 w 44"/>
                <a:gd name="T65" fmla="*/ 3 h 22"/>
                <a:gd name="T66" fmla="*/ 2 w 44"/>
                <a:gd name="T67"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22">
                  <a:moveTo>
                    <a:pt x="1" y="3"/>
                  </a:moveTo>
                  <a:lnTo>
                    <a:pt x="0" y="4"/>
                  </a:lnTo>
                  <a:lnTo>
                    <a:pt x="0" y="21"/>
                  </a:lnTo>
                  <a:lnTo>
                    <a:pt x="1" y="22"/>
                  </a:lnTo>
                  <a:lnTo>
                    <a:pt x="43" y="19"/>
                  </a:lnTo>
                  <a:lnTo>
                    <a:pt x="43" y="19"/>
                  </a:lnTo>
                  <a:lnTo>
                    <a:pt x="43" y="18"/>
                  </a:lnTo>
                  <a:lnTo>
                    <a:pt x="43" y="17"/>
                  </a:lnTo>
                  <a:lnTo>
                    <a:pt x="43" y="17"/>
                  </a:lnTo>
                  <a:lnTo>
                    <a:pt x="43" y="17"/>
                  </a:lnTo>
                  <a:lnTo>
                    <a:pt x="43" y="16"/>
                  </a:lnTo>
                  <a:lnTo>
                    <a:pt x="44" y="15"/>
                  </a:lnTo>
                  <a:lnTo>
                    <a:pt x="44" y="15"/>
                  </a:lnTo>
                  <a:lnTo>
                    <a:pt x="44" y="14"/>
                  </a:lnTo>
                  <a:lnTo>
                    <a:pt x="44" y="14"/>
                  </a:lnTo>
                  <a:lnTo>
                    <a:pt x="44" y="13"/>
                  </a:lnTo>
                  <a:lnTo>
                    <a:pt x="44" y="12"/>
                  </a:lnTo>
                  <a:lnTo>
                    <a:pt x="44" y="12"/>
                  </a:lnTo>
                  <a:lnTo>
                    <a:pt x="44" y="11"/>
                  </a:lnTo>
                  <a:lnTo>
                    <a:pt x="44" y="11"/>
                  </a:lnTo>
                  <a:lnTo>
                    <a:pt x="44" y="10"/>
                  </a:lnTo>
                  <a:lnTo>
                    <a:pt x="44" y="10"/>
                  </a:lnTo>
                  <a:lnTo>
                    <a:pt x="44" y="9"/>
                  </a:lnTo>
                  <a:lnTo>
                    <a:pt x="44" y="8"/>
                  </a:lnTo>
                  <a:lnTo>
                    <a:pt x="44" y="8"/>
                  </a:lnTo>
                  <a:lnTo>
                    <a:pt x="44" y="7"/>
                  </a:lnTo>
                  <a:lnTo>
                    <a:pt x="44" y="6"/>
                  </a:lnTo>
                  <a:lnTo>
                    <a:pt x="44" y="6"/>
                  </a:lnTo>
                  <a:lnTo>
                    <a:pt x="44" y="5"/>
                  </a:lnTo>
                  <a:lnTo>
                    <a:pt x="44" y="4"/>
                  </a:lnTo>
                  <a:lnTo>
                    <a:pt x="44" y="4"/>
                  </a:lnTo>
                  <a:lnTo>
                    <a:pt x="44" y="3"/>
                  </a:lnTo>
                  <a:lnTo>
                    <a:pt x="44" y="2"/>
                  </a:lnTo>
                  <a:lnTo>
                    <a:pt x="44" y="2"/>
                  </a:lnTo>
                  <a:lnTo>
                    <a:pt x="44" y="1"/>
                  </a:lnTo>
                  <a:lnTo>
                    <a:pt x="44" y="0"/>
                  </a:lnTo>
                  <a:lnTo>
                    <a:pt x="44" y="0"/>
                  </a:lnTo>
                  <a:lnTo>
                    <a:pt x="43" y="0"/>
                  </a:lnTo>
                  <a:lnTo>
                    <a:pt x="41" y="0"/>
                  </a:lnTo>
                  <a:lnTo>
                    <a:pt x="40" y="0"/>
                  </a:lnTo>
                  <a:lnTo>
                    <a:pt x="39" y="0"/>
                  </a:lnTo>
                  <a:lnTo>
                    <a:pt x="37" y="1"/>
                  </a:lnTo>
                  <a:lnTo>
                    <a:pt x="36" y="1"/>
                  </a:lnTo>
                  <a:lnTo>
                    <a:pt x="35" y="1"/>
                  </a:lnTo>
                  <a:lnTo>
                    <a:pt x="33" y="1"/>
                  </a:lnTo>
                  <a:lnTo>
                    <a:pt x="32" y="1"/>
                  </a:lnTo>
                  <a:lnTo>
                    <a:pt x="31" y="2"/>
                  </a:lnTo>
                  <a:lnTo>
                    <a:pt x="29" y="2"/>
                  </a:lnTo>
                  <a:lnTo>
                    <a:pt x="28" y="2"/>
                  </a:lnTo>
                  <a:lnTo>
                    <a:pt x="26" y="2"/>
                  </a:lnTo>
                  <a:lnTo>
                    <a:pt x="25" y="2"/>
                  </a:lnTo>
                  <a:lnTo>
                    <a:pt x="24" y="2"/>
                  </a:lnTo>
                  <a:lnTo>
                    <a:pt x="22" y="2"/>
                  </a:lnTo>
                  <a:lnTo>
                    <a:pt x="21" y="2"/>
                  </a:lnTo>
                  <a:lnTo>
                    <a:pt x="19" y="2"/>
                  </a:lnTo>
                  <a:lnTo>
                    <a:pt x="18" y="2"/>
                  </a:lnTo>
                  <a:lnTo>
                    <a:pt x="17" y="2"/>
                  </a:lnTo>
                  <a:lnTo>
                    <a:pt x="15" y="2"/>
                  </a:lnTo>
                  <a:lnTo>
                    <a:pt x="14" y="2"/>
                  </a:lnTo>
                  <a:lnTo>
                    <a:pt x="13" y="2"/>
                  </a:lnTo>
                  <a:lnTo>
                    <a:pt x="11" y="2"/>
                  </a:lnTo>
                  <a:lnTo>
                    <a:pt x="10" y="3"/>
                  </a:lnTo>
                  <a:lnTo>
                    <a:pt x="8" y="3"/>
                  </a:lnTo>
                  <a:lnTo>
                    <a:pt x="7" y="3"/>
                  </a:lnTo>
                  <a:lnTo>
                    <a:pt x="6" y="3"/>
                  </a:lnTo>
                  <a:lnTo>
                    <a:pt x="5" y="3"/>
                  </a:lnTo>
                  <a:lnTo>
                    <a:pt x="3" y="3"/>
                  </a:lnTo>
                  <a:lnTo>
                    <a:pt x="2"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116" name="Freeform 1182"/>
            <p:cNvSpPr>
              <a:spLocks/>
            </p:cNvSpPr>
            <p:nvPr/>
          </p:nvSpPr>
          <p:spPr bwMode="auto">
            <a:xfrm>
              <a:off x="1516" y="3402"/>
              <a:ext cx="44" cy="22"/>
            </a:xfrm>
            <a:custGeom>
              <a:avLst/>
              <a:gdLst>
                <a:gd name="T0" fmla="*/ 0 w 44"/>
                <a:gd name="T1" fmla="*/ 4 h 22"/>
                <a:gd name="T2" fmla="*/ 1 w 44"/>
                <a:gd name="T3" fmla="*/ 22 h 22"/>
                <a:gd name="T4" fmla="*/ 43 w 44"/>
                <a:gd name="T5" fmla="*/ 19 h 22"/>
                <a:gd name="T6" fmla="*/ 43 w 44"/>
                <a:gd name="T7" fmla="*/ 17 h 22"/>
                <a:gd name="T8" fmla="*/ 43 w 44"/>
                <a:gd name="T9" fmla="*/ 17 h 22"/>
                <a:gd name="T10" fmla="*/ 44 w 44"/>
                <a:gd name="T11" fmla="*/ 15 h 22"/>
                <a:gd name="T12" fmla="*/ 44 w 44"/>
                <a:gd name="T13" fmla="*/ 14 h 22"/>
                <a:gd name="T14" fmla="*/ 44 w 44"/>
                <a:gd name="T15" fmla="*/ 13 h 22"/>
                <a:gd name="T16" fmla="*/ 44 w 44"/>
                <a:gd name="T17" fmla="*/ 12 h 22"/>
                <a:gd name="T18" fmla="*/ 44 w 44"/>
                <a:gd name="T19" fmla="*/ 11 h 22"/>
                <a:gd name="T20" fmla="*/ 44 w 44"/>
                <a:gd name="T21" fmla="*/ 10 h 22"/>
                <a:gd name="T22" fmla="*/ 44 w 44"/>
                <a:gd name="T23" fmla="*/ 8 h 22"/>
                <a:gd name="T24" fmla="*/ 44 w 44"/>
                <a:gd name="T25" fmla="*/ 7 h 22"/>
                <a:gd name="T26" fmla="*/ 44 w 44"/>
                <a:gd name="T27" fmla="*/ 6 h 22"/>
                <a:gd name="T28" fmla="*/ 44 w 44"/>
                <a:gd name="T29" fmla="*/ 4 h 22"/>
                <a:gd name="T30" fmla="*/ 44 w 44"/>
                <a:gd name="T31" fmla="*/ 3 h 22"/>
                <a:gd name="T32" fmla="*/ 44 w 44"/>
                <a:gd name="T33" fmla="*/ 2 h 22"/>
                <a:gd name="T34" fmla="*/ 44 w 44"/>
                <a:gd name="T35" fmla="*/ 0 h 22"/>
                <a:gd name="T36" fmla="*/ 43 w 44"/>
                <a:gd name="T37" fmla="*/ 0 h 22"/>
                <a:gd name="T38" fmla="*/ 40 w 44"/>
                <a:gd name="T39" fmla="*/ 0 h 22"/>
                <a:gd name="T40" fmla="*/ 37 w 44"/>
                <a:gd name="T41" fmla="*/ 1 h 22"/>
                <a:gd name="T42" fmla="*/ 35 w 44"/>
                <a:gd name="T43" fmla="*/ 1 h 22"/>
                <a:gd name="T44" fmla="*/ 32 w 44"/>
                <a:gd name="T45" fmla="*/ 1 h 22"/>
                <a:gd name="T46" fmla="*/ 29 w 44"/>
                <a:gd name="T47" fmla="*/ 2 h 22"/>
                <a:gd name="T48" fmla="*/ 26 w 44"/>
                <a:gd name="T49" fmla="*/ 2 h 22"/>
                <a:gd name="T50" fmla="*/ 24 w 44"/>
                <a:gd name="T51" fmla="*/ 2 h 22"/>
                <a:gd name="T52" fmla="*/ 21 w 44"/>
                <a:gd name="T53" fmla="*/ 2 h 22"/>
                <a:gd name="T54" fmla="*/ 18 w 44"/>
                <a:gd name="T55" fmla="*/ 2 h 22"/>
                <a:gd name="T56" fmla="*/ 15 w 44"/>
                <a:gd name="T57" fmla="*/ 2 h 22"/>
                <a:gd name="T58" fmla="*/ 13 w 44"/>
                <a:gd name="T59" fmla="*/ 2 h 22"/>
                <a:gd name="T60" fmla="*/ 10 w 44"/>
                <a:gd name="T61" fmla="*/ 3 h 22"/>
                <a:gd name="T62" fmla="*/ 7 w 44"/>
                <a:gd name="T63" fmla="*/ 3 h 22"/>
                <a:gd name="T64" fmla="*/ 5 w 44"/>
                <a:gd name="T65" fmla="*/ 3 h 22"/>
                <a:gd name="T66" fmla="*/ 2 w 44"/>
                <a:gd name="T67"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22">
                  <a:moveTo>
                    <a:pt x="1" y="3"/>
                  </a:moveTo>
                  <a:lnTo>
                    <a:pt x="0" y="4"/>
                  </a:lnTo>
                  <a:lnTo>
                    <a:pt x="0" y="21"/>
                  </a:lnTo>
                  <a:lnTo>
                    <a:pt x="1" y="22"/>
                  </a:lnTo>
                  <a:lnTo>
                    <a:pt x="43" y="19"/>
                  </a:lnTo>
                  <a:lnTo>
                    <a:pt x="43" y="19"/>
                  </a:lnTo>
                  <a:lnTo>
                    <a:pt x="43" y="18"/>
                  </a:lnTo>
                  <a:lnTo>
                    <a:pt x="43" y="17"/>
                  </a:lnTo>
                  <a:lnTo>
                    <a:pt x="43" y="17"/>
                  </a:lnTo>
                  <a:lnTo>
                    <a:pt x="43" y="17"/>
                  </a:lnTo>
                  <a:lnTo>
                    <a:pt x="43" y="16"/>
                  </a:lnTo>
                  <a:lnTo>
                    <a:pt x="44" y="15"/>
                  </a:lnTo>
                  <a:lnTo>
                    <a:pt x="44" y="15"/>
                  </a:lnTo>
                  <a:lnTo>
                    <a:pt x="44" y="14"/>
                  </a:lnTo>
                  <a:lnTo>
                    <a:pt x="44" y="14"/>
                  </a:lnTo>
                  <a:lnTo>
                    <a:pt x="44" y="13"/>
                  </a:lnTo>
                  <a:lnTo>
                    <a:pt x="44" y="12"/>
                  </a:lnTo>
                  <a:lnTo>
                    <a:pt x="44" y="12"/>
                  </a:lnTo>
                  <a:lnTo>
                    <a:pt x="44" y="11"/>
                  </a:lnTo>
                  <a:lnTo>
                    <a:pt x="44" y="11"/>
                  </a:lnTo>
                  <a:lnTo>
                    <a:pt x="44" y="10"/>
                  </a:lnTo>
                  <a:lnTo>
                    <a:pt x="44" y="10"/>
                  </a:lnTo>
                  <a:lnTo>
                    <a:pt x="44" y="9"/>
                  </a:lnTo>
                  <a:lnTo>
                    <a:pt x="44" y="8"/>
                  </a:lnTo>
                  <a:lnTo>
                    <a:pt x="44" y="8"/>
                  </a:lnTo>
                  <a:lnTo>
                    <a:pt x="44" y="7"/>
                  </a:lnTo>
                  <a:lnTo>
                    <a:pt x="44" y="6"/>
                  </a:lnTo>
                  <a:lnTo>
                    <a:pt x="44" y="6"/>
                  </a:lnTo>
                  <a:lnTo>
                    <a:pt x="44" y="5"/>
                  </a:lnTo>
                  <a:lnTo>
                    <a:pt x="44" y="4"/>
                  </a:lnTo>
                  <a:lnTo>
                    <a:pt x="44" y="4"/>
                  </a:lnTo>
                  <a:lnTo>
                    <a:pt x="44" y="3"/>
                  </a:lnTo>
                  <a:lnTo>
                    <a:pt x="44" y="2"/>
                  </a:lnTo>
                  <a:lnTo>
                    <a:pt x="44" y="2"/>
                  </a:lnTo>
                  <a:lnTo>
                    <a:pt x="44" y="1"/>
                  </a:lnTo>
                  <a:lnTo>
                    <a:pt x="44" y="0"/>
                  </a:lnTo>
                  <a:lnTo>
                    <a:pt x="44" y="0"/>
                  </a:lnTo>
                  <a:lnTo>
                    <a:pt x="43" y="0"/>
                  </a:lnTo>
                  <a:lnTo>
                    <a:pt x="41" y="0"/>
                  </a:lnTo>
                  <a:lnTo>
                    <a:pt x="40" y="0"/>
                  </a:lnTo>
                  <a:lnTo>
                    <a:pt x="39" y="0"/>
                  </a:lnTo>
                  <a:lnTo>
                    <a:pt x="37" y="1"/>
                  </a:lnTo>
                  <a:lnTo>
                    <a:pt x="36" y="1"/>
                  </a:lnTo>
                  <a:lnTo>
                    <a:pt x="35" y="1"/>
                  </a:lnTo>
                  <a:lnTo>
                    <a:pt x="33" y="1"/>
                  </a:lnTo>
                  <a:lnTo>
                    <a:pt x="32" y="1"/>
                  </a:lnTo>
                  <a:lnTo>
                    <a:pt x="31" y="2"/>
                  </a:lnTo>
                  <a:lnTo>
                    <a:pt x="29" y="2"/>
                  </a:lnTo>
                  <a:lnTo>
                    <a:pt x="28" y="2"/>
                  </a:lnTo>
                  <a:lnTo>
                    <a:pt x="26" y="2"/>
                  </a:lnTo>
                  <a:lnTo>
                    <a:pt x="25" y="2"/>
                  </a:lnTo>
                  <a:lnTo>
                    <a:pt x="24" y="2"/>
                  </a:lnTo>
                  <a:lnTo>
                    <a:pt x="22" y="2"/>
                  </a:lnTo>
                  <a:lnTo>
                    <a:pt x="21" y="2"/>
                  </a:lnTo>
                  <a:lnTo>
                    <a:pt x="19" y="2"/>
                  </a:lnTo>
                  <a:lnTo>
                    <a:pt x="18" y="2"/>
                  </a:lnTo>
                  <a:lnTo>
                    <a:pt x="17" y="2"/>
                  </a:lnTo>
                  <a:lnTo>
                    <a:pt x="15" y="2"/>
                  </a:lnTo>
                  <a:lnTo>
                    <a:pt x="14" y="2"/>
                  </a:lnTo>
                  <a:lnTo>
                    <a:pt x="13" y="2"/>
                  </a:lnTo>
                  <a:lnTo>
                    <a:pt x="11" y="2"/>
                  </a:lnTo>
                  <a:lnTo>
                    <a:pt x="10" y="3"/>
                  </a:lnTo>
                  <a:lnTo>
                    <a:pt x="8" y="3"/>
                  </a:lnTo>
                  <a:lnTo>
                    <a:pt x="7" y="3"/>
                  </a:lnTo>
                  <a:lnTo>
                    <a:pt x="6" y="3"/>
                  </a:lnTo>
                  <a:lnTo>
                    <a:pt x="5" y="3"/>
                  </a:lnTo>
                  <a:lnTo>
                    <a:pt x="3" y="3"/>
                  </a:lnTo>
                  <a:lnTo>
                    <a:pt x="2" y="3"/>
                  </a:lnTo>
                  <a:lnTo>
                    <a:pt x="1" y="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117" name="Freeform 1183"/>
            <p:cNvSpPr>
              <a:spLocks/>
            </p:cNvSpPr>
            <p:nvPr/>
          </p:nvSpPr>
          <p:spPr bwMode="auto">
            <a:xfrm>
              <a:off x="1458" y="3406"/>
              <a:ext cx="44" cy="21"/>
            </a:xfrm>
            <a:custGeom>
              <a:avLst/>
              <a:gdLst>
                <a:gd name="T0" fmla="*/ 0 w 44"/>
                <a:gd name="T1" fmla="*/ 5 h 21"/>
                <a:gd name="T2" fmla="*/ 1 w 44"/>
                <a:gd name="T3" fmla="*/ 21 h 21"/>
                <a:gd name="T4" fmla="*/ 43 w 44"/>
                <a:gd name="T5" fmla="*/ 19 h 21"/>
                <a:gd name="T6" fmla="*/ 43 w 44"/>
                <a:gd name="T7" fmla="*/ 17 h 21"/>
                <a:gd name="T8" fmla="*/ 44 w 44"/>
                <a:gd name="T9" fmla="*/ 0 h 21"/>
                <a:gd name="T10" fmla="*/ 42 w 44"/>
                <a:gd name="T11" fmla="*/ 0 h 21"/>
                <a:gd name="T12" fmla="*/ 41 w 44"/>
                <a:gd name="T13" fmla="*/ 0 h 21"/>
                <a:gd name="T14" fmla="*/ 39 w 44"/>
                <a:gd name="T15" fmla="*/ 0 h 21"/>
                <a:gd name="T16" fmla="*/ 38 w 44"/>
                <a:gd name="T17" fmla="*/ 0 h 21"/>
                <a:gd name="T18" fmla="*/ 37 w 44"/>
                <a:gd name="T19" fmla="*/ 1 h 21"/>
                <a:gd name="T20" fmla="*/ 35 w 44"/>
                <a:gd name="T21" fmla="*/ 1 h 21"/>
                <a:gd name="T22" fmla="*/ 34 w 44"/>
                <a:gd name="T23" fmla="*/ 1 h 21"/>
                <a:gd name="T24" fmla="*/ 32 w 44"/>
                <a:gd name="T25" fmla="*/ 1 h 21"/>
                <a:gd name="T26" fmla="*/ 31 w 44"/>
                <a:gd name="T27" fmla="*/ 1 h 21"/>
                <a:gd name="T28" fmla="*/ 30 w 44"/>
                <a:gd name="T29" fmla="*/ 1 h 21"/>
                <a:gd name="T30" fmla="*/ 29 w 44"/>
                <a:gd name="T31" fmla="*/ 1 h 21"/>
                <a:gd name="T32" fmla="*/ 27 w 44"/>
                <a:gd name="T33" fmla="*/ 1 h 21"/>
                <a:gd name="T34" fmla="*/ 26 w 44"/>
                <a:gd name="T35" fmla="*/ 2 h 21"/>
                <a:gd name="T36" fmla="*/ 24 w 44"/>
                <a:gd name="T37" fmla="*/ 2 h 21"/>
                <a:gd name="T38" fmla="*/ 23 w 44"/>
                <a:gd name="T39" fmla="*/ 2 h 21"/>
                <a:gd name="T40" fmla="*/ 22 w 44"/>
                <a:gd name="T41" fmla="*/ 2 h 21"/>
                <a:gd name="T42" fmla="*/ 21 w 44"/>
                <a:gd name="T43" fmla="*/ 2 h 21"/>
                <a:gd name="T44" fmla="*/ 19 w 44"/>
                <a:gd name="T45" fmla="*/ 2 h 21"/>
                <a:gd name="T46" fmla="*/ 18 w 44"/>
                <a:gd name="T47" fmla="*/ 2 h 21"/>
                <a:gd name="T48" fmla="*/ 16 w 44"/>
                <a:gd name="T49" fmla="*/ 2 h 21"/>
                <a:gd name="T50" fmla="*/ 15 w 44"/>
                <a:gd name="T51" fmla="*/ 2 h 21"/>
                <a:gd name="T52" fmla="*/ 14 w 44"/>
                <a:gd name="T53" fmla="*/ 2 h 21"/>
                <a:gd name="T54" fmla="*/ 13 w 44"/>
                <a:gd name="T55" fmla="*/ 2 h 21"/>
                <a:gd name="T56" fmla="*/ 11 w 44"/>
                <a:gd name="T57" fmla="*/ 2 h 21"/>
                <a:gd name="T58" fmla="*/ 10 w 44"/>
                <a:gd name="T59" fmla="*/ 2 h 21"/>
                <a:gd name="T60" fmla="*/ 8 w 44"/>
                <a:gd name="T61" fmla="*/ 2 h 21"/>
                <a:gd name="T62" fmla="*/ 7 w 44"/>
                <a:gd name="T63" fmla="*/ 2 h 21"/>
                <a:gd name="T64" fmla="*/ 6 w 44"/>
                <a:gd name="T65" fmla="*/ 2 h 21"/>
                <a:gd name="T66" fmla="*/ 4 w 44"/>
                <a:gd name="T67" fmla="*/ 2 h 21"/>
                <a:gd name="T68" fmla="*/ 3 w 44"/>
                <a:gd name="T69" fmla="*/ 2 h 21"/>
                <a:gd name="T70" fmla="*/ 1 w 44"/>
                <a:gd name="T71" fmla="*/ 2 h 21"/>
                <a:gd name="T72" fmla="*/ 0 w 44"/>
                <a:gd name="T73" fmla="*/ 2 h 21"/>
                <a:gd name="T74" fmla="*/ 0 w 44"/>
                <a:gd name="T75"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21">
                  <a:moveTo>
                    <a:pt x="0" y="5"/>
                  </a:moveTo>
                  <a:lnTo>
                    <a:pt x="1" y="21"/>
                  </a:lnTo>
                  <a:lnTo>
                    <a:pt x="43" y="19"/>
                  </a:lnTo>
                  <a:lnTo>
                    <a:pt x="43" y="17"/>
                  </a:lnTo>
                  <a:lnTo>
                    <a:pt x="44" y="0"/>
                  </a:lnTo>
                  <a:lnTo>
                    <a:pt x="42" y="0"/>
                  </a:lnTo>
                  <a:lnTo>
                    <a:pt x="41" y="0"/>
                  </a:lnTo>
                  <a:lnTo>
                    <a:pt x="39" y="0"/>
                  </a:lnTo>
                  <a:lnTo>
                    <a:pt x="38" y="0"/>
                  </a:lnTo>
                  <a:lnTo>
                    <a:pt x="37" y="1"/>
                  </a:lnTo>
                  <a:lnTo>
                    <a:pt x="35" y="1"/>
                  </a:lnTo>
                  <a:lnTo>
                    <a:pt x="34" y="1"/>
                  </a:lnTo>
                  <a:lnTo>
                    <a:pt x="32" y="1"/>
                  </a:lnTo>
                  <a:lnTo>
                    <a:pt x="31" y="1"/>
                  </a:lnTo>
                  <a:lnTo>
                    <a:pt x="30" y="1"/>
                  </a:lnTo>
                  <a:lnTo>
                    <a:pt x="29" y="1"/>
                  </a:lnTo>
                  <a:lnTo>
                    <a:pt x="27" y="1"/>
                  </a:lnTo>
                  <a:lnTo>
                    <a:pt x="26" y="2"/>
                  </a:lnTo>
                  <a:lnTo>
                    <a:pt x="24" y="2"/>
                  </a:lnTo>
                  <a:lnTo>
                    <a:pt x="23" y="2"/>
                  </a:lnTo>
                  <a:lnTo>
                    <a:pt x="22" y="2"/>
                  </a:lnTo>
                  <a:lnTo>
                    <a:pt x="21" y="2"/>
                  </a:lnTo>
                  <a:lnTo>
                    <a:pt x="19" y="2"/>
                  </a:lnTo>
                  <a:lnTo>
                    <a:pt x="18" y="2"/>
                  </a:lnTo>
                  <a:lnTo>
                    <a:pt x="16" y="2"/>
                  </a:lnTo>
                  <a:lnTo>
                    <a:pt x="15" y="2"/>
                  </a:lnTo>
                  <a:lnTo>
                    <a:pt x="14" y="2"/>
                  </a:lnTo>
                  <a:lnTo>
                    <a:pt x="13" y="2"/>
                  </a:lnTo>
                  <a:lnTo>
                    <a:pt x="11" y="2"/>
                  </a:lnTo>
                  <a:lnTo>
                    <a:pt x="10" y="2"/>
                  </a:lnTo>
                  <a:lnTo>
                    <a:pt x="8" y="2"/>
                  </a:lnTo>
                  <a:lnTo>
                    <a:pt x="7" y="2"/>
                  </a:lnTo>
                  <a:lnTo>
                    <a:pt x="6" y="2"/>
                  </a:lnTo>
                  <a:lnTo>
                    <a:pt x="4" y="2"/>
                  </a:lnTo>
                  <a:lnTo>
                    <a:pt x="3" y="2"/>
                  </a:lnTo>
                  <a:lnTo>
                    <a:pt x="1" y="2"/>
                  </a:lnTo>
                  <a:lnTo>
                    <a:pt x="0" y="2"/>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118" name="Freeform 1184"/>
            <p:cNvSpPr>
              <a:spLocks/>
            </p:cNvSpPr>
            <p:nvPr/>
          </p:nvSpPr>
          <p:spPr bwMode="auto">
            <a:xfrm>
              <a:off x="1458" y="3406"/>
              <a:ext cx="44" cy="21"/>
            </a:xfrm>
            <a:custGeom>
              <a:avLst/>
              <a:gdLst>
                <a:gd name="T0" fmla="*/ 0 w 44"/>
                <a:gd name="T1" fmla="*/ 5 h 21"/>
                <a:gd name="T2" fmla="*/ 1 w 44"/>
                <a:gd name="T3" fmla="*/ 21 h 21"/>
                <a:gd name="T4" fmla="*/ 43 w 44"/>
                <a:gd name="T5" fmla="*/ 19 h 21"/>
                <a:gd name="T6" fmla="*/ 43 w 44"/>
                <a:gd name="T7" fmla="*/ 17 h 21"/>
                <a:gd name="T8" fmla="*/ 44 w 44"/>
                <a:gd name="T9" fmla="*/ 0 h 21"/>
                <a:gd name="T10" fmla="*/ 42 w 44"/>
                <a:gd name="T11" fmla="*/ 0 h 21"/>
                <a:gd name="T12" fmla="*/ 41 w 44"/>
                <a:gd name="T13" fmla="*/ 0 h 21"/>
                <a:gd name="T14" fmla="*/ 39 w 44"/>
                <a:gd name="T15" fmla="*/ 0 h 21"/>
                <a:gd name="T16" fmla="*/ 38 w 44"/>
                <a:gd name="T17" fmla="*/ 0 h 21"/>
                <a:gd name="T18" fmla="*/ 37 w 44"/>
                <a:gd name="T19" fmla="*/ 1 h 21"/>
                <a:gd name="T20" fmla="*/ 35 w 44"/>
                <a:gd name="T21" fmla="*/ 1 h 21"/>
                <a:gd name="T22" fmla="*/ 34 w 44"/>
                <a:gd name="T23" fmla="*/ 1 h 21"/>
                <a:gd name="T24" fmla="*/ 32 w 44"/>
                <a:gd name="T25" fmla="*/ 1 h 21"/>
                <a:gd name="T26" fmla="*/ 31 w 44"/>
                <a:gd name="T27" fmla="*/ 1 h 21"/>
                <a:gd name="T28" fmla="*/ 30 w 44"/>
                <a:gd name="T29" fmla="*/ 1 h 21"/>
                <a:gd name="T30" fmla="*/ 29 w 44"/>
                <a:gd name="T31" fmla="*/ 1 h 21"/>
                <a:gd name="T32" fmla="*/ 27 w 44"/>
                <a:gd name="T33" fmla="*/ 1 h 21"/>
                <a:gd name="T34" fmla="*/ 26 w 44"/>
                <a:gd name="T35" fmla="*/ 2 h 21"/>
                <a:gd name="T36" fmla="*/ 24 w 44"/>
                <a:gd name="T37" fmla="*/ 2 h 21"/>
                <a:gd name="T38" fmla="*/ 23 w 44"/>
                <a:gd name="T39" fmla="*/ 2 h 21"/>
                <a:gd name="T40" fmla="*/ 22 w 44"/>
                <a:gd name="T41" fmla="*/ 2 h 21"/>
                <a:gd name="T42" fmla="*/ 21 w 44"/>
                <a:gd name="T43" fmla="*/ 2 h 21"/>
                <a:gd name="T44" fmla="*/ 19 w 44"/>
                <a:gd name="T45" fmla="*/ 2 h 21"/>
                <a:gd name="T46" fmla="*/ 18 w 44"/>
                <a:gd name="T47" fmla="*/ 2 h 21"/>
                <a:gd name="T48" fmla="*/ 16 w 44"/>
                <a:gd name="T49" fmla="*/ 2 h 21"/>
                <a:gd name="T50" fmla="*/ 15 w 44"/>
                <a:gd name="T51" fmla="*/ 2 h 21"/>
                <a:gd name="T52" fmla="*/ 14 w 44"/>
                <a:gd name="T53" fmla="*/ 2 h 21"/>
                <a:gd name="T54" fmla="*/ 13 w 44"/>
                <a:gd name="T55" fmla="*/ 2 h 21"/>
                <a:gd name="T56" fmla="*/ 11 w 44"/>
                <a:gd name="T57" fmla="*/ 2 h 21"/>
                <a:gd name="T58" fmla="*/ 10 w 44"/>
                <a:gd name="T59" fmla="*/ 2 h 21"/>
                <a:gd name="T60" fmla="*/ 8 w 44"/>
                <a:gd name="T61" fmla="*/ 2 h 21"/>
                <a:gd name="T62" fmla="*/ 7 w 44"/>
                <a:gd name="T63" fmla="*/ 2 h 21"/>
                <a:gd name="T64" fmla="*/ 6 w 44"/>
                <a:gd name="T65" fmla="*/ 2 h 21"/>
                <a:gd name="T66" fmla="*/ 4 w 44"/>
                <a:gd name="T67" fmla="*/ 2 h 21"/>
                <a:gd name="T68" fmla="*/ 3 w 44"/>
                <a:gd name="T69" fmla="*/ 2 h 21"/>
                <a:gd name="T70" fmla="*/ 1 w 44"/>
                <a:gd name="T71" fmla="*/ 2 h 21"/>
                <a:gd name="T72" fmla="*/ 0 w 44"/>
                <a:gd name="T73" fmla="*/ 2 h 21"/>
                <a:gd name="T74" fmla="*/ 0 w 44"/>
                <a:gd name="T75"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21">
                  <a:moveTo>
                    <a:pt x="0" y="5"/>
                  </a:moveTo>
                  <a:lnTo>
                    <a:pt x="1" y="21"/>
                  </a:lnTo>
                  <a:lnTo>
                    <a:pt x="43" y="19"/>
                  </a:lnTo>
                  <a:lnTo>
                    <a:pt x="43" y="17"/>
                  </a:lnTo>
                  <a:lnTo>
                    <a:pt x="44" y="0"/>
                  </a:lnTo>
                  <a:lnTo>
                    <a:pt x="42" y="0"/>
                  </a:lnTo>
                  <a:lnTo>
                    <a:pt x="41" y="0"/>
                  </a:lnTo>
                  <a:lnTo>
                    <a:pt x="39" y="0"/>
                  </a:lnTo>
                  <a:lnTo>
                    <a:pt x="38" y="0"/>
                  </a:lnTo>
                  <a:lnTo>
                    <a:pt x="37" y="1"/>
                  </a:lnTo>
                  <a:lnTo>
                    <a:pt x="35" y="1"/>
                  </a:lnTo>
                  <a:lnTo>
                    <a:pt x="34" y="1"/>
                  </a:lnTo>
                  <a:lnTo>
                    <a:pt x="32" y="1"/>
                  </a:lnTo>
                  <a:lnTo>
                    <a:pt x="31" y="1"/>
                  </a:lnTo>
                  <a:lnTo>
                    <a:pt x="30" y="1"/>
                  </a:lnTo>
                  <a:lnTo>
                    <a:pt x="29" y="1"/>
                  </a:lnTo>
                  <a:lnTo>
                    <a:pt x="27" y="1"/>
                  </a:lnTo>
                  <a:lnTo>
                    <a:pt x="26" y="2"/>
                  </a:lnTo>
                  <a:lnTo>
                    <a:pt x="24" y="2"/>
                  </a:lnTo>
                  <a:lnTo>
                    <a:pt x="23" y="2"/>
                  </a:lnTo>
                  <a:lnTo>
                    <a:pt x="22" y="2"/>
                  </a:lnTo>
                  <a:lnTo>
                    <a:pt x="21" y="2"/>
                  </a:lnTo>
                  <a:lnTo>
                    <a:pt x="19" y="2"/>
                  </a:lnTo>
                  <a:lnTo>
                    <a:pt x="18" y="2"/>
                  </a:lnTo>
                  <a:lnTo>
                    <a:pt x="16" y="2"/>
                  </a:lnTo>
                  <a:lnTo>
                    <a:pt x="15" y="2"/>
                  </a:lnTo>
                  <a:lnTo>
                    <a:pt x="14" y="2"/>
                  </a:lnTo>
                  <a:lnTo>
                    <a:pt x="13" y="2"/>
                  </a:lnTo>
                  <a:lnTo>
                    <a:pt x="11" y="2"/>
                  </a:lnTo>
                  <a:lnTo>
                    <a:pt x="10" y="2"/>
                  </a:lnTo>
                  <a:lnTo>
                    <a:pt x="8" y="2"/>
                  </a:lnTo>
                  <a:lnTo>
                    <a:pt x="7" y="2"/>
                  </a:lnTo>
                  <a:lnTo>
                    <a:pt x="6" y="2"/>
                  </a:lnTo>
                  <a:lnTo>
                    <a:pt x="4" y="2"/>
                  </a:lnTo>
                  <a:lnTo>
                    <a:pt x="3" y="2"/>
                  </a:lnTo>
                  <a:lnTo>
                    <a:pt x="1" y="2"/>
                  </a:lnTo>
                  <a:lnTo>
                    <a:pt x="0" y="2"/>
                  </a:lnTo>
                  <a:lnTo>
                    <a:pt x="0" y="5"/>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119" name="Freeform 1185"/>
            <p:cNvSpPr>
              <a:spLocks/>
            </p:cNvSpPr>
            <p:nvPr/>
          </p:nvSpPr>
          <p:spPr bwMode="auto">
            <a:xfrm>
              <a:off x="1574" y="3401"/>
              <a:ext cx="41" cy="18"/>
            </a:xfrm>
            <a:custGeom>
              <a:avLst/>
              <a:gdLst>
                <a:gd name="T0" fmla="*/ 0 w 41"/>
                <a:gd name="T1" fmla="*/ 3 h 18"/>
                <a:gd name="T2" fmla="*/ 1 w 41"/>
                <a:gd name="T3" fmla="*/ 4 h 18"/>
                <a:gd name="T4" fmla="*/ 1 w 41"/>
                <a:gd name="T5" fmla="*/ 5 h 18"/>
                <a:gd name="T6" fmla="*/ 1 w 41"/>
                <a:gd name="T7" fmla="*/ 6 h 18"/>
                <a:gd name="T8" fmla="*/ 0 w 41"/>
                <a:gd name="T9" fmla="*/ 7 h 18"/>
                <a:gd name="T10" fmla="*/ 0 w 41"/>
                <a:gd name="T11" fmla="*/ 8 h 18"/>
                <a:gd name="T12" fmla="*/ 0 w 41"/>
                <a:gd name="T13" fmla="*/ 9 h 18"/>
                <a:gd name="T14" fmla="*/ 0 w 41"/>
                <a:gd name="T15" fmla="*/ 10 h 18"/>
                <a:gd name="T16" fmla="*/ 0 w 41"/>
                <a:gd name="T17" fmla="*/ 11 h 18"/>
                <a:gd name="T18" fmla="*/ 0 w 41"/>
                <a:gd name="T19" fmla="*/ 12 h 18"/>
                <a:gd name="T20" fmla="*/ 0 w 41"/>
                <a:gd name="T21" fmla="*/ 13 h 18"/>
                <a:gd name="T22" fmla="*/ 0 w 41"/>
                <a:gd name="T23" fmla="*/ 14 h 18"/>
                <a:gd name="T24" fmla="*/ 0 w 41"/>
                <a:gd name="T25" fmla="*/ 15 h 18"/>
                <a:gd name="T26" fmla="*/ 0 w 41"/>
                <a:gd name="T27" fmla="*/ 16 h 18"/>
                <a:gd name="T28" fmla="*/ 0 w 41"/>
                <a:gd name="T29" fmla="*/ 17 h 18"/>
                <a:gd name="T30" fmla="*/ 1 w 41"/>
                <a:gd name="T31" fmla="*/ 18 h 18"/>
                <a:gd name="T32" fmla="*/ 2 w 41"/>
                <a:gd name="T33" fmla="*/ 18 h 18"/>
                <a:gd name="T34" fmla="*/ 4 w 41"/>
                <a:gd name="T35" fmla="*/ 18 h 18"/>
                <a:gd name="T36" fmla="*/ 7 w 41"/>
                <a:gd name="T37" fmla="*/ 18 h 18"/>
                <a:gd name="T38" fmla="*/ 9 w 41"/>
                <a:gd name="T39" fmla="*/ 18 h 18"/>
                <a:gd name="T40" fmla="*/ 11 w 41"/>
                <a:gd name="T41" fmla="*/ 18 h 18"/>
                <a:gd name="T42" fmla="*/ 14 w 41"/>
                <a:gd name="T43" fmla="*/ 18 h 18"/>
                <a:gd name="T44" fmla="*/ 16 w 41"/>
                <a:gd name="T45" fmla="*/ 17 h 18"/>
                <a:gd name="T46" fmla="*/ 19 w 41"/>
                <a:gd name="T47" fmla="*/ 17 h 18"/>
                <a:gd name="T48" fmla="*/ 21 w 41"/>
                <a:gd name="T49" fmla="*/ 17 h 18"/>
                <a:gd name="T50" fmla="*/ 24 w 41"/>
                <a:gd name="T51" fmla="*/ 17 h 18"/>
                <a:gd name="T52" fmla="*/ 26 w 41"/>
                <a:gd name="T53" fmla="*/ 17 h 18"/>
                <a:gd name="T54" fmla="*/ 29 w 41"/>
                <a:gd name="T55" fmla="*/ 16 h 18"/>
                <a:gd name="T56" fmla="*/ 31 w 41"/>
                <a:gd name="T57" fmla="*/ 16 h 18"/>
                <a:gd name="T58" fmla="*/ 34 w 41"/>
                <a:gd name="T59" fmla="*/ 16 h 18"/>
                <a:gd name="T60" fmla="*/ 36 w 41"/>
                <a:gd name="T61" fmla="*/ 16 h 18"/>
                <a:gd name="T62" fmla="*/ 39 w 41"/>
                <a:gd name="T63" fmla="*/ 15 h 18"/>
                <a:gd name="T64" fmla="*/ 40 w 41"/>
                <a:gd name="T65" fmla="*/ 15 h 18"/>
                <a:gd name="T66" fmla="*/ 41 w 41"/>
                <a:gd name="T67" fmla="*/ 14 h 18"/>
                <a:gd name="T68" fmla="*/ 41 w 41"/>
                <a:gd name="T69" fmla="*/ 13 h 18"/>
                <a:gd name="T70" fmla="*/ 41 w 41"/>
                <a:gd name="T71" fmla="*/ 12 h 18"/>
                <a:gd name="T72" fmla="*/ 41 w 41"/>
                <a:gd name="T73" fmla="*/ 11 h 18"/>
                <a:gd name="T74" fmla="*/ 41 w 41"/>
                <a:gd name="T75" fmla="*/ 11 h 18"/>
                <a:gd name="T76" fmla="*/ 41 w 41"/>
                <a:gd name="T77" fmla="*/ 9 h 18"/>
                <a:gd name="T78" fmla="*/ 41 w 41"/>
                <a:gd name="T79" fmla="*/ 9 h 18"/>
                <a:gd name="T80" fmla="*/ 41 w 41"/>
                <a:gd name="T81" fmla="*/ 7 h 18"/>
                <a:gd name="T82" fmla="*/ 41 w 41"/>
                <a:gd name="T83" fmla="*/ 6 h 18"/>
                <a:gd name="T84" fmla="*/ 41 w 41"/>
                <a:gd name="T85" fmla="*/ 5 h 18"/>
                <a:gd name="T86" fmla="*/ 41 w 41"/>
                <a:gd name="T87" fmla="*/ 4 h 18"/>
                <a:gd name="T88" fmla="*/ 41 w 41"/>
                <a:gd name="T89" fmla="*/ 3 h 18"/>
                <a:gd name="T90" fmla="*/ 40 w 41"/>
                <a:gd name="T91" fmla="*/ 2 h 18"/>
                <a:gd name="T92" fmla="*/ 40 w 41"/>
                <a:gd name="T93" fmla="*/ 1 h 18"/>
                <a:gd name="T94" fmla="*/ 40 w 41"/>
                <a:gd name="T95" fmla="*/ 0 h 18"/>
                <a:gd name="T96" fmla="*/ 0 w 41"/>
                <a:gd name="T9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8">
                  <a:moveTo>
                    <a:pt x="0" y="3"/>
                  </a:moveTo>
                  <a:lnTo>
                    <a:pt x="0" y="3"/>
                  </a:lnTo>
                  <a:lnTo>
                    <a:pt x="0" y="3"/>
                  </a:lnTo>
                  <a:lnTo>
                    <a:pt x="1" y="4"/>
                  </a:lnTo>
                  <a:lnTo>
                    <a:pt x="1" y="5"/>
                  </a:lnTo>
                  <a:lnTo>
                    <a:pt x="1" y="5"/>
                  </a:lnTo>
                  <a:lnTo>
                    <a:pt x="1" y="5"/>
                  </a:lnTo>
                  <a:lnTo>
                    <a:pt x="1" y="6"/>
                  </a:lnTo>
                  <a:lnTo>
                    <a:pt x="0" y="7"/>
                  </a:lnTo>
                  <a:lnTo>
                    <a:pt x="0" y="7"/>
                  </a:lnTo>
                  <a:lnTo>
                    <a:pt x="0" y="7"/>
                  </a:lnTo>
                  <a:lnTo>
                    <a:pt x="0" y="8"/>
                  </a:lnTo>
                  <a:lnTo>
                    <a:pt x="0" y="9"/>
                  </a:lnTo>
                  <a:lnTo>
                    <a:pt x="0" y="9"/>
                  </a:lnTo>
                  <a:lnTo>
                    <a:pt x="0" y="9"/>
                  </a:lnTo>
                  <a:lnTo>
                    <a:pt x="0" y="10"/>
                  </a:lnTo>
                  <a:lnTo>
                    <a:pt x="0" y="11"/>
                  </a:lnTo>
                  <a:lnTo>
                    <a:pt x="0" y="11"/>
                  </a:lnTo>
                  <a:lnTo>
                    <a:pt x="0" y="11"/>
                  </a:lnTo>
                  <a:lnTo>
                    <a:pt x="0" y="12"/>
                  </a:lnTo>
                  <a:lnTo>
                    <a:pt x="0" y="12"/>
                  </a:lnTo>
                  <a:lnTo>
                    <a:pt x="0" y="13"/>
                  </a:lnTo>
                  <a:lnTo>
                    <a:pt x="0" y="13"/>
                  </a:lnTo>
                  <a:lnTo>
                    <a:pt x="0" y="14"/>
                  </a:lnTo>
                  <a:lnTo>
                    <a:pt x="0" y="14"/>
                  </a:lnTo>
                  <a:lnTo>
                    <a:pt x="0" y="15"/>
                  </a:lnTo>
                  <a:lnTo>
                    <a:pt x="0" y="15"/>
                  </a:lnTo>
                  <a:lnTo>
                    <a:pt x="0" y="16"/>
                  </a:lnTo>
                  <a:lnTo>
                    <a:pt x="0" y="16"/>
                  </a:lnTo>
                  <a:lnTo>
                    <a:pt x="0" y="17"/>
                  </a:lnTo>
                  <a:lnTo>
                    <a:pt x="1" y="17"/>
                  </a:lnTo>
                  <a:lnTo>
                    <a:pt x="1" y="18"/>
                  </a:lnTo>
                  <a:lnTo>
                    <a:pt x="1" y="18"/>
                  </a:lnTo>
                  <a:lnTo>
                    <a:pt x="2" y="18"/>
                  </a:lnTo>
                  <a:lnTo>
                    <a:pt x="3" y="18"/>
                  </a:lnTo>
                  <a:lnTo>
                    <a:pt x="4" y="18"/>
                  </a:lnTo>
                  <a:lnTo>
                    <a:pt x="5" y="18"/>
                  </a:lnTo>
                  <a:lnTo>
                    <a:pt x="7" y="18"/>
                  </a:lnTo>
                  <a:lnTo>
                    <a:pt x="8" y="18"/>
                  </a:lnTo>
                  <a:lnTo>
                    <a:pt x="9" y="18"/>
                  </a:lnTo>
                  <a:lnTo>
                    <a:pt x="10" y="18"/>
                  </a:lnTo>
                  <a:lnTo>
                    <a:pt x="11" y="18"/>
                  </a:lnTo>
                  <a:lnTo>
                    <a:pt x="12" y="18"/>
                  </a:lnTo>
                  <a:lnTo>
                    <a:pt x="14" y="18"/>
                  </a:lnTo>
                  <a:lnTo>
                    <a:pt x="15" y="17"/>
                  </a:lnTo>
                  <a:lnTo>
                    <a:pt x="16" y="17"/>
                  </a:lnTo>
                  <a:lnTo>
                    <a:pt x="18" y="17"/>
                  </a:lnTo>
                  <a:lnTo>
                    <a:pt x="19" y="17"/>
                  </a:lnTo>
                  <a:lnTo>
                    <a:pt x="20" y="17"/>
                  </a:lnTo>
                  <a:lnTo>
                    <a:pt x="21" y="17"/>
                  </a:lnTo>
                  <a:lnTo>
                    <a:pt x="23" y="17"/>
                  </a:lnTo>
                  <a:lnTo>
                    <a:pt x="24" y="17"/>
                  </a:lnTo>
                  <a:lnTo>
                    <a:pt x="25" y="17"/>
                  </a:lnTo>
                  <a:lnTo>
                    <a:pt x="26" y="17"/>
                  </a:lnTo>
                  <a:lnTo>
                    <a:pt x="28" y="17"/>
                  </a:lnTo>
                  <a:lnTo>
                    <a:pt x="29" y="16"/>
                  </a:lnTo>
                  <a:lnTo>
                    <a:pt x="30" y="16"/>
                  </a:lnTo>
                  <a:lnTo>
                    <a:pt x="31" y="16"/>
                  </a:lnTo>
                  <a:lnTo>
                    <a:pt x="33" y="16"/>
                  </a:lnTo>
                  <a:lnTo>
                    <a:pt x="34" y="16"/>
                  </a:lnTo>
                  <a:lnTo>
                    <a:pt x="35" y="16"/>
                  </a:lnTo>
                  <a:lnTo>
                    <a:pt x="36" y="16"/>
                  </a:lnTo>
                  <a:lnTo>
                    <a:pt x="38" y="16"/>
                  </a:lnTo>
                  <a:lnTo>
                    <a:pt x="39" y="15"/>
                  </a:lnTo>
                  <a:lnTo>
                    <a:pt x="40" y="15"/>
                  </a:lnTo>
                  <a:lnTo>
                    <a:pt x="40" y="15"/>
                  </a:lnTo>
                  <a:lnTo>
                    <a:pt x="40" y="15"/>
                  </a:lnTo>
                  <a:lnTo>
                    <a:pt x="41" y="14"/>
                  </a:lnTo>
                  <a:lnTo>
                    <a:pt x="41" y="14"/>
                  </a:lnTo>
                  <a:lnTo>
                    <a:pt x="41" y="13"/>
                  </a:lnTo>
                  <a:lnTo>
                    <a:pt x="41" y="13"/>
                  </a:lnTo>
                  <a:lnTo>
                    <a:pt x="41" y="12"/>
                  </a:lnTo>
                  <a:lnTo>
                    <a:pt x="41" y="12"/>
                  </a:lnTo>
                  <a:lnTo>
                    <a:pt x="41" y="11"/>
                  </a:lnTo>
                  <a:lnTo>
                    <a:pt x="41" y="11"/>
                  </a:lnTo>
                  <a:lnTo>
                    <a:pt x="41" y="11"/>
                  </a:lnTo>
                  <a:lnTo>
                    <a:pt x="41" y="10"/>
                  </a:lnTo>
                  <a:lnTo>
                    <a:pt x="41" y="9"/>
                  </a:lnTo>
                  <a:lnTo>
                    <a:pt x="41" y="9"/>
                  </a:lnTo>
                  <a:lnTo>
                    <a:pt x="41" y="9"/>
                  </a:lnTo>
                  <a:lnTo>
                    <a:pt x="41" y="8"/>
                  </a:lnTo>
                  <a:lnTo>
                    <a:pt x="41" y="7"/>
                  </a:lnTo>
                  <a:lnTo>
                    <a:pt x="41" y="7"/>
                  </a:lnTo>
                  <a:lnTo>
                    <a:pt x="41" y="6"/>
                  </a:lnTo>
                  <a:lnTo>
                    <a:pt x="41" y="6"/>
                  </a:lnTo>
                  <a:lnTo>
                    <a:pt x="41" y="5"/>
                  </a:lnTo>
                  <a:lnTo>
                    <a:pt x="41" y="5"/>
                  </a:lnTo>
                  <a:lnTo>
                    <a:pt x="41" y="4"/>
                  </a:lnTo>
                  <a:lnTo>
                    <a:pt x="41" y="4"/>
                  </a:lnTo>
                  <a:lnTo>
                    <a:pt x="41" y="3"/>
                  </a:lnTo>
                  <a:lnTo>
                    <a:pt x="40" y="3"/>
                  </a:lnTo>
                  <a:lnTo>
                    <a:pt x="40" y="2"/>
                  </a:lnTo>
                  <a:lnTo>
                    <a:pt x="40" y="2"/>
                  </a:lnTo>
                  <a:lnTo>
                    <a:pt x="40" y="1"/>
                  </a:lnTo>
                  <a:lnTo>
                    <a:pt x="40" y="1"/>
                  </a:lnTo>
                  <a:lnTo>
                    <a:pt x="40" y="0"/>
                  </a:lnTo>
                  <a:lnTo>
                    <a:pt x="40" y="0"/>
                  </a:lnTo>
                  <a:lnTo>
                    <a:pt x="0" y="3"/>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120" name="Freeform 1186"/>
            <p:cNvSpPr>
              <a:spLocks/>
            </p:cNvSpPr>
            <p:nvPr/>
          </p:nvSpPr>
          <p:spPr bwMode="auto">
            <a:xfrm>
              <a:off x="1574" y="3401"/>
              <a:ext cx="41" cy="18"/>
            </a:xfrm>
            <a:custGeom>
              <a:avLst/>
              <a:gdLst>
                <a:gd name="T0" fmla="*/ 0 w 41"/>
                <a:gd name="T1" fmla="*/ 3 h 18"/>
                <a:gd name="T2" fmla="*/ 1 w 41"/>
                <a:gd name="T3" fmla="*/ 4 h 18"/>
                <a:gd name="T4" fmla="*/ 1 w 41"/>
                <a:gd name="T5" fmla="*/ 5 h 18"/>
                <a:gd name="T6" fmla="*/ 1 w 41"/>
                <a:gd name="T7" fmla="*/ 6 h 18"/>
                <a:gd name="T8" fmla="*/ 0 w 41"/>
                <a:gd name="T9" fmla="*/ 7 h 18"/>
                <a:gd name="T10" fmla="*/ 0 w 41"/>
                <a:gd name="T11" fmla="*/ 8 h 18"/>
                <a:gd name="T12" fmla="*/ 0 w 41"/>
                <a:gd name="T13" fmla="*/ 9 h 18"/>
                <a:gd name="T14" fmla="*/ 0 w 41"/>
                <a:gd name="T15" fmla="*/ 10 h 18"/>
                <a:gd name="T16" fmla="*/ 0 w 41"/>
                <a:gd name="T17" fmla="*/ 11 h 18"/>
                <a:gd name="T18" fmla="*/ 0 w 41"/>
                <a:gd name="T19" fmla="*/ 12 h 18"/>
                <a:gd name="T20" fmla="*/ 0 w 41"/>
                <a:gd name="T21" fmla="*/ 13 h 18"/>
                <a:gd name="T22" fmla="*/ 0 w 41"/>
                <a:gd name="T23" fmla="*/ 14 h 18"/>
                <a:gd name="T24" fmla="*/ 0 w 41"/>
                <a:gd name="T25" fmla="*/ 15 h 18"/>
                <a:gd name="T26" fmla="*/ 0 w 41"/>
                <a:gd name="T27" fmla="*/ 16 h 18"/>
                <a:gd name="T28" fmla="*/ 0 w 41"/>
                <a:gd name="T29" fmla="*/ 17 h 18"/>
                <a:gd name="T30" fmla="*/ 1 w 41"/>
                <a:gd name="T31" fmla="*/ 18 h 18"/>
                <a:gd name="T32" fmla="*/ 2 w 41"/>
                <a:gd name="T33" fmla="*/ 18 h 18"/>
                <a:gd name="T34" fmla="*/ 4 w 41"/>
                <a:gd name="T35" fmla="*/ 18 h 18"/>
                <a:gd name="T36" fmla="*/ 7 w 41"/>
                <a:gd name="T37" fmla="*/ 18 h 18"/>
                <a:gd name="T38" fmla="*/ 9 w 41"/>
                <a:gd name="T39" fmla="*/ 18 h 18"/>
                <a:gd name="T40" fmla="*/ 11 w 41"/>
                <a:gd name="T41" fmla="*/ 18 h 18"/>
                <a:gd name="T42" fmla="*/ 14 w 41"/>
                <a:gd name="T43" fmla="*/ 18 h 18"/>
                <a:gd name="T44" fmla="*/ 16 w 41"/>
                <a:gd name="T45" fmla="*/ 17 h 18"/>
                <a:gd name="T46" fmla="*/ 19 w 41"/>
                <a:gd name="T47" fmla="*/ 17 h 18"/>
                <a:gd name="T48" fmla="*/ 21 w 41"/>
                <a:gd name="T49" fmla="*/ 17 h 18"/>
                <a:gd name="T50" fmla="*/ 24 w 41"/>
                <a:gd name="T51" fmla="*/ 17 h 18"/>
                <a:gd name="T52" fmla="*/ 26 w 41"/>
                <a:gd name="T53" fmla="*/ 17 h 18"/>
                <a:gd name="T54" fmla="*/ 29 w 41"/>
                <a:gd name="T55" fmla="*/ 16 h 18"/>
                <a:gd name="T56" fmla="*/ 31 w 41"/>
                <a:gd name="T57" fmla="*/ 16 h 18"/>
                <a:gd name="T58" fmla="*/ 34 w 41"/>
                <a:gd name="T59" fmla="*/ 16 h 18"/>
                <a:gd name="T60" fmla="*/ 36 w 41"/>
                <a:gd name="T61" fmla="*/ 16 h 18"/>
                <a:gd name="T62" fmla="*/ 39 w 41"/>
                <a:gd name="T63" fmla="*/ 15 h 18"/>
                <a:gd name="T64" fmla="*/ 40 w 41"/>
                <a:gd name="T65" fmla="*/ 15 h 18"/>
                <a:gd name="T66" fmla="*/ 41 w 41"/>
                <a:gd name="T67" fmla="*/ 14 h 18"/>
                <a:gd name="T68" fmla="*/ 41 w 41"/>
                <a:gd name="T69" fmla="*/ 13 h 18"/>
                <a:gd name="T70" fmla="*/ 41 w 41"/>
                <a:gd name="T71" fmla="*/ 12 h 18"/>
                <a:gd name="T72" fmla="*/ 41 w 41"/>
                <a:gd name="T73" fmla="*/ 11 h 18"/>
                <a:gd name="T74" fmla="*/ 41 w 41"/>
                <a:gd name="T75" fmla="*/ 11 h 18"/>
                <a:gd name="T76" fmla="*/ 41 w 41"/>
                <a:gd name="T77" fmla="*/ 9 h 18"/>
                <a:gd name="T78" fmla="*/ 41 w 41"/>
                <a:gd name="T79" fmla="*/ 9 h 18"/>
                <a:gd name="T80" fmla="*/ 41 w 41"/>
                <a:gd name="T81" fmla="*/ 7 h 18"/>
                <a:gd name="T82" fmla="*/ 41 w 41"/>
                <a:gd name="T83" fmla="*/ 6 h 18"/>
                <a:gd name="T84" fmla="*/ 41 w 41"/>
                <a:gd name="T85" fmla="*/ 5 h 18"/>
                <a:gd name="T86" fmla="*/ 41 w 41"/>
                <a:gd name="T87" fmla="*/ 4 h 18"/>
                <a:gd name="T88" fmla="*/ 41 w 41"/>
                <a:gd name="T89" fmla="*/ 3 h 18"/>
                <a:gd name="T90" fmla="*/ 40 w 41"/>
                <a:gd name="T91" fmla="*/ 2 h 18"/>
                <a:gd name="T92" fmla="*/ 40 w 41"/>
                <a:gd name="T93" fmla="*/ 1 h 18"/>
                <a:gd name="T94" fmla="*/ 40 w 41"/>
                <a:gd name="T95" fmla="*/ 0 h 18"/>
                <a:gd name="T96" fmla="*/ 0 w 41"/>
                <a:gd name="T9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8">
                  <a:moveTo>
                    <a:pt x="0" y="3"/>
                  </a:moveTo>
                  <a:lnTo>
                    <a:pt x="0" y="3"/>
                  </a:lnTo>
                  <a:lnTo>
                    <a:pt x="0" y="3"/>
                  </a:lnTo>
                  <a:lnTo>
                    <a:pt x="1" y="4"/>
                  </a:lnTo>
                  <a:lnTo>
                    <a:pt x="1" y="5"/>
                  </a:lnTo>
                  <a:lnTo>
                    <a:pt x="1" y="5"/>
                  </a:lnTo>
                  <a:lnTo>
                    <a:pt x="1" y="5"/>
                  </a:lnTo>
                  <a:lnTo>
                    <a:pt x="1" y="6"/>
                  </a:lnTo>
                  <a:lnTo>
                    <a:pt x="0" y="7"/>
                  </a:lnTo>
                  <a:lnTo>
                    <a:pt x="0" y="7"/>
                  </a:lnTo>
                  <a:lnTo>
                    <a:pt x="0" y="7"/>
                  </a:lnTo>
                  <a:lnTo>
                    <a:pt x="0" y="8"/>
                  </a:lnTo>
                  <a:lnTo>
                    <a:pt x="0" y="9"/>
                  </a:lnTo>
                  <a:lnTo>
                    <a:pt x="0" y="9"/>
                  </a:lnTo>
                  <a:lnTo>
                    <a:pt x="0" y="9"/>
                  </a:lnTo>
                  <a:lnTo>
                    <a:pt x="0" y="10"/>
                  </a:lnTo>
                  <a:lnTo>
                    <a:pt x="0" y="11"/>
                  </a:lnTo>
                  <a:lnTo>
                    <a:pt x="0" y="11"/>
                  </a:lnTo>
                  <a:lnTo>
                    <a:pt x="0" y="11"/>
                  </a:lnTo>
                  <a:lnTo>
                    <a:pt x="0" y="12"/>
                  </a:lnTo>
                  <a:lnTo>
                    <a:pt x="0" y="12"/>
                  </a:lnTo>
                  <a:lnTo>
                    <a:pt x="0" y="13"/>
                  </a:lnTo>
                  <a:lnTo>
                    <a:pt x="0" y="13"/>
                  </a:lnTo>
                  <a:lnTo>
                    <a:pt x="0" y="14"/>
                  </a:lnTo>
                  <a:lnTo>
                    <a:pt x="0" y="14"/>
                  </a:lnTo>
                  <a:lnTo>
                    <a:pt x="0" y="15"/>
                  </a:lnTo>
                  <a:lnTo>
                    <a:pt x="0" y="15"/>
                  </a:lnTo>
                  <a:lnTo>
                    <a:pt x="0" y="16"/>
                  </a:lnTo>
                  <a:lnTo>
                    <a:pt x="0" y="16"/>
                  </a:lnTo>
                  <a:lnTo>
                    <a:pt x="0" y="17"/>
                  </a:lnTo>
                  <a:lnTo>
                    <a:pt x="1" y="17"/>
                  </a:lnTo>
                  <a:lnTo>
                    <a:pt x="1" y="18"/>
                  </a:lnTo>
                  <a:lnTo>
                    <a:pt x="1" y="18"/>
                  </a:lnTo>
                  <a:lnTo>
                    <a:pt x="2" y="18"/>
                  </a:lnTo>
                  <a:lnTo>
                    <a:pt x="3" y="18"/>
                  </a:lnTo>
                  <a:lnTo>
                    <a:pt x="4" y="18"/>
                  </a:lnTo>
                  <a:lnTo>
                    <a:pt x="5" y="18"/>
                  </a:lnTo>
                  <a:lnTo>
                    <a:pt x="7" y="18"/>
                  </a:lnTo>
                  <a:lnTo>
                    <a:pt x="8" y="18"/>
                  </a:lnTo>
                  <a:lnTo>
                    <a:pt x="9" y="18"/>
                  </a:lnTo>
                  <a:lnTo>
                    <a:pt x="10" y="18"/>
                  </a:lnTo>
                  <a:lnTo>
                    <a:pt x="11" y="18"/>
                  </a:lnTo>
                  <a:lnTo>
                    <a:pt x="12" y="18"/>
                  </a:lnTo>
                  <a:lnTo>
                    <a:pt x="14" y="18"/>
                  </a:lnTo>
                  <a:lnTo>
                    <a:pt x="15" y="17"/>
                  </a:lnTo>
                  <a:lnTo>
                    <a:pt x="16" y="17"/>
                  </a:lnTo>
                  <a:lnTo>
                    <a:pt x="18" y="17"/>
                  </a:lnTo>
                  <a:lnTo>
                    <a:pt x="19" y="17"/>
                  </a:lnTo>
                  <a:lnTo>
                    <a:pt x="20" y="17"/>
                  </a:lnTo>
                  <a:lnTo>
                    <a:pt x="21" y="17"/>
                  </a:lnTo>
                  <a:lnTo>
                    <a:pt x="23" y="17"/>
                  </a:lnTo>
                  <a:lnTo>
                    <a:pt x="24" y="17"/>
                  </a:lnTo>
                  <a:lnTo>
                    <a:pt x="25" y="17"/>
                  </a:lnTo>
                  <a:lnTo>
                    <a:pt x="26" y="17"/>
                  </a:lnTo>
                  <a:lnTo>
                    <a:pt x="28" y="17"/>
                  </a:lnTo>
                  <a:lnTo>
                    <a:pt x="29" y="16"/>
                  </a:lnTo>
                  <a:lnTo>
                    <a:pt x="30" y="16"/>
                  </a:lnTo>
                  <a:lnTo>
                    <a:pt x="31" y="16"/>
                  </a:lnTo>
                  <a:lnTo>
                    <a:pt x="33" y="16"/>
                  </a:lnTo>
                  <a:lnTo>
                    <a:pt x="34" y="16"/>
                  </a:lnTo>
                  <a:lnTo>
                    <a:pt x="35" y="16"/>
                  </a:lnTo>
                  <a:lnTo>
                    <a:pt x="36" y="16"/>
                  </a:lnTo>
                  <a:lnTo>
                    <a:pt x="38" y="16"/>
                  </a:lnTo>
                  <a:lnTo>
                    <a:pt x="39" y="15"/>
                  </a:lnTo>
                  <a:lnTo>
                    <a:pt x="40" y="15"/>
                  </a:lnTo>
                  <a:lnTo>
                    <a:pt x="40" y="15"/>
                  </a:lnTo>
                  <a:lnTo>
                    <a:pt x="40" y="15"/>
                  </a:lnTo>
                  <a:lnTo>
                    <a:pt x="41" y="14"/>
                  </a:lnTo>
                  <a:lnTo>
                    <a:pt x="41" y="14"/>
                  </a:lnTo>
                  <a:lnTo>
                    <a:pt x="41" y="13"/>
                  </a:lnTo>
                  <a:lnTo>
                    <a:pt x="41" y="13"/>
                  </a:lnTo>
                  <a:lnTo>
                    <a:pt x="41" y="12"/>
                  </a:lnTo>
                  <a:lnTo>
                    <a:pt x="41" y="12"/>
                  </a:lnTo>
                  <a:lnTo>
                    <a:pt x="41" y="11"/>
                  </a:lnTo>
                  <a:lnTo>
                    <a:pt x="41" y="11"/>
                  </a:lnTo>
                  <a:lnTo>
                    <a:pt x="41" y="11"/>
                  </a:lnTo>
                  <a:lnTo>
                    <a:pt x="41" y="10"/>
                  </a:lnTo>
                  <a:lnTo>
                    <a:pt x="41" y="9"/>
                  </a:lnTo>
                  <a:lnTo>
                    <a:pt x="41" y="9"/>
                  </a:lnTo>
                  <a:lnTo>
                    <a:pt x="41" y="9"/>
                  </a:lnTo>
                  <a:lnTo>
                    <a:pt x="41" y="8"/>
                  </a:lnTo>
                  <a:lnTo>
                    <a:pt x="41" y="7"/>
                  </a:lnTo>
                  <a:lnTo>
                    <a:pt x="41" y="7"/>
                  </a:lnTo>
                  <a:lnTo>
                    <a:pt x="41" y="6"/>
                  </a:lnTo>
                  <a:lnTo>
                    <a:pt x="41" y="6"/>
                  </a:lnTo>
                  <a:lnTo>
                    <a:pt x="41" y="5"/>
                  </a:lnTo>
                  <a:lnTo>
                    <a:pt x="41" y="5"/>
                  </a:lnTo>
                  <a:lnTo>
                    <a:pt x="41" y="4"/>
                  </a:lnTo>
                  <a:lnTo>
                    <a:pt x="41" y="4"/>
                  </a:lnTo>
                  <a:lnTo>
                    <a:pt x="41" y="3"/>
                  </a:lnTo>
                  <a:lnTo>
                    <a:pt x="40" y="3"/>
                  </a:lnTo>
                  <a:lnTo>
                    <a:pt x="40" y="2"/>
                  </a:lnTo>
                  <a:lnTo>
                    <a:pt x="40" y="2"/>
                  </a:lnTo>
                  <a:lnTo>
                    <a:pt x="40" y="1"/>
                  </a:lnTo>
                  <a:lnTo>
                    <a:pt x="40" y="1"/>
                  </a:lnTo>
                  <a:lnTo>
                    <a:pt x="40" y="0"/>
                  </a:lnTo>
                  <a:lnTo>
                    <a:pt x="40" y="0"/>
                  </a:lnTo>
                  <a:lnTo>
                    <a:pt x="0" y="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121" name="Freeform 1187"/>
            <p:cNvSpPr>
              <a:spLocks/>
            </p:cNvSpPr>
            <p:nvPr/>
          </p:nvSpPr>
          <p:spPr bwMode="auto">
            <a:xfrm>
              <a:off x="1517" y="3405"/>
              <a:ext cx="42" cy="16"/>
            </a:xfrm>
            <a:custGeom>
              <a:avLst/>
              <a:gdLst>
                <a:gd name="T0" fmla="*/ 0 w 42"/>
                <a:gd name="T1" fmla="*/ 2 h 16"/>
                <a:gd name="T2" fmla="*/ 0 w 42"/>
                <a:gd name="T3" fmla="*/ 3 h 16"/>
                <a:gd name="T4" fmla="*/ 0 w 42"/>
                <a:gd name="T5" fmla="*/ 4 h 16"/>
                <a:gd name="T6" fmla="*/ 0 w 42"/>
                <a:gd name="T7" fmla="*/ 5 h 16"/>
                <a:gd name="T8" fmla="*/ 0 w 42"/>
                <a:gd name="T9" fmla="*/ 6 h 16"/>
                <a:gd name="T10" fmla="*/ 0 w 42"/>
                <a:gd name="T11" fmla="*/ 7 h 16"/>
                <a:gd name="T12" fmla="*/ 0 w 42"/>
                <a:gd name="T13" fmla="*/ 8 h 16"/>
                <a:gd name="T14" fmla="*/ 0 w 42"/>
                <a:gd name="T15" fmla="*/ 9 h 16"/>
                <a:gd name="T16" fmla="*/ 0 w 42"/>
                <a:gd name="T17" fmla="*/ 10 h 16"/>
                <a:gd name="T18" fmla="*/ 0 w 42"/>
                <a:gd name="T19" fmla="*/ 11 h 16"/>
                <a:gd name="T20" fmla="*/ 0 w 42"/>
                <a:gd name="T21" fmla="*/ 11 h 16"/>
                <a:gd name="T22" fmla="*/ 0 w 42"/>
                <a:gd name="T23" fmla="*/ 12 h 16"/>
                <a:gd name="T24" fmla="*/ 0 w 42"/>
                <a:gd name="T25" fmla="*/ 14 h 16"/>
                <a:gd name="T26" fmla="*/ 0 w 42"/>
                <a:gd name="T27" fmla="*/ 14 h 16"/>
                <a:gd name="T28" fmla="*/ 0 w 42"/>
                <a:gd name="T29" fmla="*/ 15 h 16"/>
                <a:gd name="T30" fmla="*/ 0 w 42"/>
                <a:gd name="T31" fmla="*/ 16 h 16"/>
                <a:gd name="T32" fmla="*/ 1 w 42"/>
                <a:gd name="T33" fmla="*/ 16 h 16"/>
                <a:gd name="T34" fmla="*/ 4 w 42"/>
                <a:gd name="T35" fmla="*/ 16 h 16"/>
                <a:gd name="T36" fmla="*/ 7 w 42"/>
                <a:gd name="T37" fmla="*/ 16 h 16"/>
                <a:gd name="T38" fmla="*/ 9 w 42"/>
                <a:gd name="T39" fmla="*/ 16 h 16"/>
                <a:gd name="T40" fmla="*/ 12 w 42"/>
                <a:gd name="T41" fmla="*/ 16 h 16"/>
                <a:gd name="T42" fmla="*/ 15 w 42"/>
                <a:gd name="T43" fmla="*/ 16 h 16"/>
                <a:gd name="T44" fmla="*/ 17 w 42"/>
                <a:gd name="T45" fmla="*/ 16 h 16"/>
                <a:gd name="T46" fmla="*/ 20 w 42"/>
                <a:gd name="T47" fmla="*/ 16 h 16"/>
                <a:gd name="T48" fmla="*/ 22 w 42"/>
                <a:gd name="T49" fmla="*/ 16 h 16"/>
                <a:gd name="T50" fmla="*/ 25 w 42"/>
                <a:gd name="T51" fmla="*/ 16 h 16"/>
                <a:gd name="T52" fmla="*/ 27 w 42"/>
                <a:gd name="T53" fmla="*/ 16 h 16"/>
                <a:gd name="T54" fmla="*/ 30 w 42"/>
                <a:gd name="T55" fmla="*/ 16 h 16"/>
                <a:gd name="T56" fmla="*/ 32 w 42"/>
                <a:gd name="T57" fmla="*/ 16 h 16"/>
                <a:gd name="T58" fmla="*/ 35 w 42"/>
                <a:gd name="T59" fmla="*/ 15 h 16"/>
                <a:gd name="T60" fmla="*/ 38 w 42"/>
                <a:gd name="T61" fmla="*/ 15 h 16"/>
                <a:gd name="T62" fmla="*/ 40 w 42"/>
                <a:gd name="T63" fmla="*/ 15 h 16"/>
                <a:gd name="T64" fmla="*/ 42 w 42"/>
                <a:gd name="T65" fmla="*/ 0 h 16"/>
                <a:gd name="T66" fmla="*/ 39 w 42"/>
                <a:gd name="T67" fmla="*/ 0 h 16"/>
                <a:gd name="T68" fmla="*/ 37 w 42"/>
                <a:gd name="T69" fmla="*/ 0 h 16"/>
                <a:gd name="T70" fmla="*/ 34 w 42"/>
                <a:gd name="T71" fmla="*/ 0 h 16"/>
                <a:gd name="T72" fmla="*/ 32 w 42"/>
                <a:gd name="T73" fmla="*/ 0 h 16"/>
                <a:gd name="T74" fmla="*/ 29 w 42"/>
                <a:gd name="T75" fmla="*/ 0 h 16"/>
                <a:gd name="T76" fmla="*/ 27 w 42"/>
                <a:gd name="T77" fmla="*/ 0 h 16"/>
                <a:gd name="T78" fmla="*/ 24 w 42"/>
                <a:gd name="T79" fmla="*/ 0 h 16"/>
                <a:gd name="T80" fmla="*/ 22 w 42"/>
                <a:gd name="T81" fmla="*/ 1 h 16"/>
                <a:gd name="T82" fmla="*/ 19 w 42"/>
                <a:gd name="T83" fmla="*/ 1 h 16"/>
                <a:gd name="T84" fmla="*/ 16 w 42"/>
                <a:gd name="T85" fmla="*/ 1 h 16"/>
                <a:gd name="T86" fmla="*/ 14 w 42"/>
                <a:gd name="T87" fmla="*/ 1 h 16"/>
                <a:gd name="T88" fmla="*/ 11 w 42"/>
                <a:gd name="T89" fmla="*/ 1 h 16"/>
                <a:gd name="T90" fmla="*/ 8 w 42"/>
                <a:gd name="T91" fmla="*/ 1 h 16"/>
                <a:gd name="T92" fmla="*/ 6 w 42"/>
                <a:gd name="T93" fmla="*/ 1 h 16"/>
                <a:gd name="T94" fmla="*/ 3 w 42"/>
                <a:gd name="T95" fmla="*/ 2 h 16"/>
                <a:gd name="T96" fmla="*/ 0 w 42"/>
                <a:gd name="T9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16">
                  <a:moveTo>
                    <a:pt x="0" y="2"/>
                  </a:moveTo>
                  <a:lnTo>
                    <a:pt x="0" y="2"/>
                  </a:lnTo>
                  <a:lnTo>
                    <a:pt x="0" y="3"/>
                  </a:lnTo>
                  <a:lnTo>
                    <a:pt x="0" y="3"/>
                  </a:lnTo>
                  <a:lnTo>
                    <a:pt x="0" y="4"/>
                  </a:lnTo>
                  <a:lnTo>
                    <a:pt x="0" y="4"/>
                  </a:lnTo>
                  <a:lnTo>
                    <a:pt x="0" y="5"/>
                  </a:lnTo>
                  <a:lnTo>
                    <a:pt x="0" y="5"/>
                  </a:lnTo>
                  <a:lnTo>
                    <a:pt x="0" y="5"/>
                  </a:lnTo>
                  <a:lnTo>
                    <a:pt x="0" y="6"/>
                  </a:lnTo>
                  <a:lnTo>
                    <a:pt x="0" y="7"/>
                  </a:lnTo>
                  <a:lnTo>
                    <a:pt x="0" y="7"/>
                  </a:lnTo>
                  <a:lnTo>
                    <a:pt x="0" y="7"/>
                  </a:lnTo>
                  <a:lnTo>
                    <a:pt x="0" y="8"/>
                  </a:lnTo>
                  <a:lnTo>
                    <a:pt x="0" y="8"/>
                  </a:lnTo>
                  <a:lnTo>
                    <a:pt x="0" y="9"/>
                  </a:lnTo>
                  <a:lnTo>
                    <a:pt x="0" y="9"/>
                  </a:lnTo>
                  <a:lnTo>
                    <a:pt x="0" y="10"/>
                  </a:lnTo>
                  <a:lnTo>
                    <a:pt x="0" y="10"/>
                  </a:lnTo>
                  <a:lnTo>
                    <a:pt x="0" y="11"/>
                  </a:lnTo>
                  <a:lnTo>
                    <a:pt x="0" y="11"/>
                  </a:lnTo>
                  <a:lnTo>
                    <a:pt x="0" y="11"/>
                  </a:lnTo>
                  <a:lnTo>
                    <a:pt x="0" y="12"/>
                  </a:lnTo>
                  <a:lnTo>
                    <a:pt x="0" y="12"/>
                  </a:lnTo>
                  <a:lnTo>
                    <a:pt x="0" y="13"/>
                  </a:lnTo>
                  <a:lnTo>
                    <a:pt x="0" y="14"/>
                  </a:lnTo>
                  <a:lnTo>
                    <a:pt x="0" y="14"/>
                  </a:lnTo>
                  <a:lnTo>
                    <a:pt x="0" y="14"/>
                  </a:lnTo>
                  <a:lnTo>
                    <a:pt x="0" y="15"/>
                  </a:lnTo>
                  <a:lnTo>
                    <a:pt x="0" y="15"/>
                  </a:lnTo>
                  <a:lnTo>
                    <a:pt x="0" y="16"/>
                  </a:lnTo>
                  <a:lnTo>
                    <a:pt x="0" y="16"/>
                  </a:lnTo>
                  <a:lnTo>
                    <a:pt x="0" y="16"/>
                  </a:lnTo>
                  <a:lnTo>
                    <a:pt x="1" y="16"/>
                  </a:lnTo>
                  <a:lnTo>
                    <a:pt x="3" y="16"/>
                  </a:lnTo>
                  <a:lnTo>
                    <a:pt x="4" y="16"/>
                  </a:lnTo>
                  <a:lnTo>
                    <a:pt x="6" y="16"/>
                  </a:lnTo>
                  <a:lnTo>
                    <a:pt x="7" y="16"/>
                  </a:lnTo>
                  <a:lnTo>
                    <a:pt x="8" y="16"/>
                  </a:lnTo>
                  <a:lnTo>
                    <a:pt x="9" y="16"/>
                  </a:lnTo>
                  <a:lnTo>
                    <a:pt x="11" y="16"/>
                  </a:lnTo>
                  <a:lnTo>
                    <a:pt x="12" y="16"/>
                  </a:lnTo>
                  <a:lnTo>
                    <a:pt x="13" y="16"/>
                  </a:lnTo>
                  <a:lnTo>
                    <a:pt x="15" y="16"/>
                  </a:lnTo>
                  <a:lnTo>
                    <a:pt x="16" y="16"/>
                  </a:lnTo>
                  <a:lnTo>
                    <a:pt x="17" y="16"/>
                  </a:lnTo>
                  <a:lnTo>
                    <a:pt x="18" y="16"/>
                  </a:lnTo>
                  <a:lnTo>
                    <a:pt x="20" y="16"/>
                  </a:lnTo>
                  <a:lnTo>
                    <a:pt x="21" y="16"/>
                  </a:lnTo>
                  <a:lnTo>
                    <a:pt x="22" y="16"/>
                  </a:lnTo>
                  <a:lnTo>
                    <a:pt x="24" y="16"/>
                  </a:lnTo>
                  <a:lnTo>
                    <a:pt x="25" y="16"/>
                  </a:lnTo>
                  <a:lnTo>
                    <a:pt x="26" y="16"/>
                  </a:lnTo>
                  <a:lnTo>
                    <a:pt x="27" y="16"/>
                  </a:lnTo>
                  <a:lnTo>
                    <a:pt x="28" y="16"/>
                  </a:lnTo>
                  <a:lnTo>
                    <a:pt x="30" y="16"/>
                  </a:lnTo>
                  <a:lnTo>
                    <a:pt x="31" y="16"/>
                  </a:lnTo>
                  <a:lnTo>
                    <a:pt x="32" y="16"/>
                  </a:lnTo>
                  <a:lnTo>
                    <a:pt x="34" y="16"/>
                  </a:lnTo>
                  <a:lnTo>
                    <a:pt x="35" y="15"/>
                  </a:lnTo>
                  <a:lnTo>
                    <a:pt x="36" y="15"/>
                  </a:lnTo>
                  <a:lnTo>
                    <a:pt x="38" y="15"/>
                  </a:lnTo>
                  <a:lnTo>
                    <a:pt x="39" y="15"/>
                  </a:lnTo>
                  <a:lnTo>
                    <a:pt x="40" y="15"/>
                  </a:lnTo>
                  <a:lnTo>
                    <a:pt x="41" y="15"/>
                  </a:lnTo>
                  <a:lnTo>
                    <a:pt x="42" y="0"/>
                  </a:lnTo>
                  <a:lnTo>
                    <a:pt x="41" y="0"/>
                  </a:lnTo>
                  <a:lnTo>
                    <a:pt x="39" y="0"/>
                  </a:lnTo>
                  <a:lnTo>
                    <a:pt x="38" y="0"/>
                  </a:lnTo>
                  <a:lnTo>
                    <a:pt x="37" y="0"/>
                  </a:lnTo>
                  <a:lnTo>
                    <a:pt x="36" y="0"/>
                  </a:lnTo>
                  <a:lnTo>
                    <a:pt x="34" y="0"/>
                  </a:lnTo>
                  <a:lnTo>
                    <a:pt x="33" y="0"/>
                  </a:lnTo>
                  <a:lnTo>
                    <a:pt x="32" y="0"/>
                  </a:lnTo>
                  <a:lnTo>
                    <a:pt x="31" y="0"/>
                  </a:lnTo>
                  <a:lnTo>
                    <a:pt x="29" y="0"/>
                  </a:lnTo>
                  <a:lnTo>
                    <a:pt x="28" y="0"/>
                  </a:lnTo>
                  <a:lnTo>
                    <a:pt x="27" y="0"/>
                  </a:lnTo>
                  <a:lnTo>
                    <a:pt x="25" y="0"/>
                  </a:lnTo>
                  <a:lnTo>
                    <a:pt x="24" y="0"/>
                  </a:lnTo>
                  <a:lnTo>
                    <a:pt x="23" y="1"/>
                  </a:lnTo>
                  <a:lnTo>
                    <a:pt x="22" y="1"/>
                  </a:lnTo>
                  <a:lnTo>
                    <a:pt x="20" y="1"/>
                  </a:lnTo>
                  <a:lnTo>
                    <a:pt x="19" y="1"/>
                  </a:lnTo>
                  <a:lnTo>
                    <a:pt x="17" y="1"/>
                  </a:lnTo>
                  <a:lnTo>
                    <a:pt x="16" y="1"/>
                  </a:lnTo>
                  <a:lnTo>
                    <a:pt x="15" y="1"/>
                  </a:lnTo>
                  <a:lnTo>
                    <a:pt x="14" y="1"/>
                  </a:lnTo>
                  <a:lnTo>
                    <a:pt x="12" y="1"/>
                  </a:lnTo>
                  <a:lnTo>
                    <a:pt x="11" y="1"/>
                  </a:lnTo>
                  <a:lnTo>
                    <a:pt x="10" y="1"/>
                  </a:lnTo>
                  <a:lnTo>
                    <a:pt x="8" y="1"/>
                  </a:lnTo>
                  <a:lnTo>
                    <a:pt x="7" y="1"/>
                  </a:lnTo>
                  <a:lnTo>
                    <a:pt x="6" y="1"/>
                  </a:lnTo>
                  <a:lnTo>
                    <a:pt x="4" y="1"/>
                  </a:lnTo>
                  <a:lnTo>
                    <a:pt x="3" y="2"/>
                  </a:lnTo>
                  <a:lnTo>
                    <a:pt x="2" y="2"/>
                  </a:lnTo>
                  <a:lnTo>
                    <a:pt x="0" y="2"/>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122" name="Freeform 1188"/>
            <p:cNvSpPr>
              <a:spLocks/>
            </p:cNvSpPr>
            <p:nvPr/>
          </p:nvSpPr>
          <p:spPr bwMode="auto">
            <a:xfrm>
              <a:off x="1517" y="3405"/>
              <a:ext cx="42" cy="16"/>
            </a:xfrm>
            <a:custGeom>
              <a:avLst/>
              <a:gdLst>
                <a:gd name="T0" fmla="*/ 0 w 42"/>
                <a:gd name="T1" fmla="*/ 2 h 16"/>
                <a:gd name="T2" fmla="*/ 0 w 42"/>
                <a:gd name="T3" fmla="*/ 3 h 16"/>
                <a:gd name="T4" fmla="*/ 0 w 42"/>
                <a:gd name="T5" fmla="*/ 4 h 16"/>
                <a:gd name="T6" fmla="*/ 0 w 42"/>
                <a:gd name="T7" fmla="*/ 5 h 16"/>
                <a:gd name="T8" fmla="*/ 0 w 42"/>
                <a:gd name="T9" fmla="*/ 6 h 16"/>
                <a:gd name="T10" fmla="*/ 0 w 42"/>
                <a:gd name="T11" fmla="*/ 7 h 16"/>
                <a:gd name="T12" fmla="*/ 0 w 42"/>
                <a:gd name="T13" fmla="*/ 8 h 16"/>
                <a:gd name="T14" fmla="*/ 0 w 42"/>
                <a:gd name="T15" fmla="*/ 9 h 16"/>
                <a:gd name="T16" fmla="*/ 0 w 42"/>
                <a:gd name="T17" fmla="*/ 10 h 16"/>
                <a:gd name="T18" fmla="*/ 0 w 42"/>
                <a:gd name="T19" fmla="*/ 11 h 16"/>
                <a:gd name="T20" fmla="*/ 0 w 42"/>
                <a:gd name="T21" fmla="*/ 11 h 16"/>
                <a:gd name="T22" fmla="*/ 0 w 42"/>
                <a:gd name="T23" fmla="*/ 12 h 16"/>
                <a:gd name="T24" fmla="*/ 0 w 42"/>
                <a:gd name="T25" fmla="*/ 14 h 16"/>
                <a:gd name="T26" fmla="*/ 0 w 42"/>
                <a:gd name="T27" fmla="*/ 14 h 16"/>
                <a:gd name="T28" fmla="*/ 0 w 42"/>
                <a:gd name="T29" fmla="*/ 15 h 16"/>
                <a:gd name="T30" fmla="*/ 0 w 42"/>
                <a:gd name="T31" fmla="*/ 16 h 16"/>
                <a:gd name="T32" fmla="*/ 1 w 42"/>
                <a:gd name="T33" fmla="*/ 16 h 16"/>
                <a:gd name="T34" fmla="*/ 4 w 42"/>
                <a:gd name="T35" fmla="*/ 16 h 16"/>
                <a:gd name="T36" fmla="*/ 7 w 42"/>
                <a:gd name="T37" fmla="*/ 16 h 16"/>
                <a:gd name="T38" fmla="*/ 9 w 42"/>
                <a:gd name="T39" fmla="*/ 16 h 16"/>
                <a:gd name="T40" fmla="*/ 12 w 42"/>
                <a:gd name="T41" fmla="*/ 16 h 16"/>
                <a:gd name="T42" fmla="*/ 15 w 42"/>
                <a:gd name="T43" fmla="*/ 16 h 16"/>
                <a:gd name="T44" fmla="*/ 17 w 42"/>
                <a:gd name="T45" fmla="*/ 16 h 16"/>
                <a:gd name="T46" fmla="*/ 20 w 42"/>
                <a:gd name="T47" fmla="*/ 16 h 16"/>
                <a:gd name="T48" fmla="*/ 22 w 42"/>
                <a:gd name="T49" fmla="*/ 16 h 16"/>
                <a:gd name="T50" fmla="*/ 25 w 42"/>
                <a:gd name="T51" fmla="*/ 16 h 16"/>
                <a:gd name="T52" fmla="*/ 27 w 42"/>
                <a:gd name="T53" fmla="*/ 16 h 16"/>
                <a:gd name="T54" fmla="*/ 30 w 42"/>
                <a:gd name="T55" fmla="*/ 16 h 16"/>
                <a:gd name="T56" fmla="*/ 32 w 42"/>
                <a:gd name="T57" fmla="*/ 16 h 16"/>
                <a:gd name="T58" fmla="*/ 35 w 42"/>
                <a:gd name="T59" fmla="*/ 15 h 16"/>
                <a:gd name="T60" fmla="*/ 38 w 42"/>
                <a:gd name="T61" fmla="*/ 15 h 16"/>
                <a:gd name="T62" fmla="*/ 40 w 42"/>
                <a:gd name="T63" fmla="*/ 15 h 16"/>
                <a:gd name="T64" fmla="*/ 42 w 42"/>
                <a:gd name="T65" fmla="*/ 0 h 16"/>
                <a:gd name="T66" fmla="*/ 39 w 42"/>
                <a:gd name="T67" fmla="*/ 0 h 16"/>
                <a:gd name="T68" fmla="*/ 37 w 42"/>
                <a:gd name="T69" fmla="*/ 0 h 16"/>
                <a:gd name="T70" fmla="*/ 34 w 42"/>
                <a:gd name="T71" fmla="*/ 0 h 16"/>
                <a:gd name="T72" fmla="*/ 32 w 42"/>
                <a:gd name="T73" fmla="*/ 0 h 16"/>
                <a:gd name="T74" fmla="*/ 29 w 42"/>
                <a:gd name="T75" fmla="*/ 0 h 16"/>
                <a:gd name="T76" fmla="*/ 27 w 42"/>
                <a:gd name="T77" fmla="*/ 0 h 16"/>
                <a:gd name="T78" fmla="*/ 24 w 42"/>
                <a:gd name="T79" fmla="*/ 0 h 16"/>
                <a:gd name="T80" fmla="*/ 22 w 42"/>
                <a:gd name="T81" fmla="*/ 1 h 16"/>
                <a:gd name="T82" fmla="*/ 19 w 42"/>
                <a:gd name="T83" fmla="*/ 1 h 16"/>
                <a:gd name="T84" fmla="*/ 16 w 42"/>
                <a:gd name="T85" fmla="*/ 1 h 16"/>
                <a:gd name="T86" fmla="*/ 14 w 42"/>
                <a:gd name="T87" fmla="*/ 1 h 16"/>
                <a:gd name="T88" fmla="*/ 11 w 42"/>
                <a:gd name="T89" fmla="*/ 1 h 16"/>
                <a:gd name="T90" fmla="*/ 8 w 42"/>
                <a:gd name="T91" fmla="*/ 1 h 16"/>
                <a:gd name="T92" fmla="*/ 6 w 42"/>
                <a:gd name="T93" fmla="*/ 1 h 16"/>
                <a:gd name="T94" fmla="*/ 3 w 42"/>
                <a:gd name="T95" fmla="*/ 2 h 16"/>
                <a:gd name="T96" fmla="*/ 0 w 42"/>
                <a:gd name="T9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16">
                  <a:moveTo>
                    <a:pt x="0" y="2"/>
                  </a:moveTo>
                  <a:lnTo>
                    <a:pt x="0" y="2"/>
                  </a:lnTo>
                  <a:lnTo>
                    <a:pt x="0" y="3"/>
                  </a:lnTo>
                  <a:lnTo>
                    <a:pt x="0" y="3"/>
                  </a:lnTo>
                  <a:lnTo>
                    <a:pt x="0" y="4"/>
                  </a:lnTo>
                  <a:lnTo>
                    <a:pt x="0" y="4"/>
                  </a:lnTo>
                  <a:lnTo>
                    <a:pt x="0" y="5"/>
                  </a:lnTo>
                  <a:lnTo>
                    <a:pt x="0" y="5"/>
                  </a:lnTo>
                  <a:lnTo>
                    <a:pt x="0" y="5"/>
                  </a:lnTo>
                  <a:lnTo>
                    <a:pt x="0" y="6"/>
                  </a:lnTo>
                  <a:lnTo>
                    <a:pt x="0" y="7"/>
                  </a:lnTo>
                  <a:lnTo>
                    <a:pt x="0" y="7"/>
                  </a:lnTo>
                  <a:lnTo>
                    <a:pt x="0" y="7"/>
                  </a:lnTo>
                  <a:lnTo>
                    <a:pt x="0" y="8"/>
                  </a:lnTo>
                  <a:lnTo>
                    <a:pt x="0" y="8"/>
                  </a:lnTo>
                  <a:lnTo>
                    <a:pt x="0" y="9"/>
                  </a:lnTo>
                  <a:lnTo>
                    <a:pt x="0" y="9"/>
                  </a:lnTo>
                  <a:lnTo>
                    <a:pt x="0" y="10"/>
                  </a:lnTo>
                  <a:lnTo>
                    <a:pt x="0" y="10"/>
                  </a:lnTo>
                  <a:lnTo>
                    <a:pt x="0" y="11"/>
                  </a:lnTo>
                  <a:lnTo>
                    <a:pt x="0" y="11"/>
                  </a:lnTo>
                  <a:lnTo>
                    <a:pt x="0" y="11"/>
                  </a:lnTo>
                  <a:lnTo>
                    <a:pt x="0" y="12"/>
                  </a:lnTo>
                  <a:lnTo>
                    <a:pt x="0" y="12"/>
                  </a:lnTo>
                  <a:lnTo>
                    <a:pt x="0" y="13"/>
                  </a:lnTo>
                  <a:lnTo>
                    <a:pt x="0" y="14"/>
                  </a:lnTo>
                  <a:lnTo>
                    <a:pt x="0" y="14"/>
                  </a:lnTo>
                  <a:lnTo>
                    <a:pt x="0" y="14"/>
                  </a:lnTo>
                  <a:lnTo>
                    <a:pt x="0" y="15"/>
                  </a:lnTo>
                  <a:lnTo>
                    <a:pt x="0" y="15"/>
                  </a:lnTo>
                  <a:lnTo>
                    <a:pt x="0" y="16"/>
                  </a:lnTo>
                  <a:lnTo>
                    <a:pt x="0" y="16"/>
                  </a:lnTo>
                  <a:lnTo>
                    <a:pt x="0" y="16"/>
                  </a:lnTo>
                  <a:lnTo>
                    <a:pt x="1" y="16"/>
                  </a:lnTo>
                  <a:lnTo>
                    <a:pt x="3" y="16"/>
                  </a:lnTo>
                  <a:lnTo>
                    <a:pt x="4" y="16"/>
                  </a:lnTo>
                  <a:lnTo>
                    <a:pt x="6" y="16"/>
                  </a:lnTo>
                  <a:lnTo>
                    <a:pt x="7" y="16"/>
                  </a:lnTo>
                  <a:lnTo>
                    <a:pt x="8" y="16"/>
                  </a:lnTo>
                  <a:lnTo>
                    <a:pt x="9" y="16"/>
                  </a:lnTo>
                  <a:lnTo>
                    <a:pt x="11" y="16"/>
                  </a:lnTo>
                  <a:lnTo>
                    <a:pt x="12" y="16"/>
                  </a:lnTo>
                  <a:lnTo>
                    <a:pt x="13" y="16"/>
                  </a:lnTo>
                  <a:lnTo>
                    <a:pt x="15" y="16"/>
                  </a:lnTo>
                  <a:lnTo>
                    <a:pt x="16" y="16"/>
                  </a:lnTo>
                  <a:lnTo>
                    <a:pt x="17" y="16"/>
                  </a:lnTo>
                  <a:lnTo>
                    <a:pt x="18" y="16"/>
                  </a:lnTo>
                  <a:lnTo>
                    <a:pt x="20" y="16"/>
                  </a:lnTo>
                  <a:lnTo>
                    <a:pt x="21" y="16"/>
                  </a:lnTo>
                  <a:lnTo>
                    <a:pt x="22" y="16"/>
                  </a:lnTo>
                  <a:lnTo>
                    <a:pt x="24" y="16"/>
                  </a:lnTo>
                  <a:lnTo>
                    <a:pt x="25" y="16"/>
                  </a:lnTo>
                  <a:lnTo>
                    <a:pt x="26" y="16"/>
                  </a:lnTo>
                  <a:lnTo>
                    <a:pt x="27" y="16"/>
                  </a:lnTo>
                  <a:lnTo>
                    <a:pt x="28" y="16"/>
                  </a:lnTo>
                  <a:lnTo>
                    <a:pt x="30" y="16"/>
                  </a:lnTo>
                  <a:lnTo>
                    <a:pt x="31" y="16"/>
                  </a:lnTo>
                  <a:lnTo>
                    <a:pt x="32" y="16"/>
                  </a:lnTo>
                  <a:lnTo>
                    <a:pt x="34" y="16"/>
                  </a:lnTo>
                  <a:lnTo>
                    <a:pt x="35" y="15"/>
                  </a:lnTo>
                  <a:lnTo>
                    <a:pt x="36" y="15"/>
                  </a:lnTo>
                  <a:lnTo>
                    <a:pt x="38" y="15"/>
                  </a:lnTo>
                  <a:lnTo>
                    <a:pt x="39" y="15"/>
                  </a:lnTo>
                  <a:lnTo>
                    <a:pt x="40" y="15"/>
                  </a:lnTo>
                  <a:lnTo>
                    <a:pt x="41" y="15"/>
                  </a:lnTo>
                  <a:lnTo>
                    <a:pt x="42" y="0"/>
                  </a:lnTo>
                  <a:lnTo>
                    <a:pt x="41" y="0"/>
                  </a:lnTo>
                  <a:lnTo>
                    <a:pt x="39" y="0"/>
                  </a:lnTo>
                  <a:lnTo>
                    <a:pt x="38" y="0"/>
                  </a:lnTo>
                  <a:lnTo>
                    <a:pt x="37" y="0"/>
                  </a:lnTo>
                  <a:lnTo>
                    <a:pt x="36" y="0"/>
                  </a:lnTo>
                  <a:lnTo>
                    <a:pt x="34" y="0"/>
                  </a:lnTo>
                  <a:lnTo>
                    <a:pt x="33" y="0"/>
                  </a:lnTo>
                  <a:lnTo>
                    <a:pt x="32" y="0"/>
                  </a:lnTo>
                  <a:lnTo>
                    <a:pt x="31" y="0"/>
                  </a:lnTo>
                  <a:lnTo>
                    <a:pt x="29" y="0"/>
                  </a:lnTo>
                  <a:lnTo>
                    <a:pt x="28" y="0"/>
                  </a:lnTo>
                  <a:lnTo>
                    <a:pt x="27" y="0"/>
                  </a:lnTo>
                  <a:lnTo>
                    <a:pt x="25" y="0"/>
                  </a:lnTo>
                  <a:lnTo>
                    <a:pt x="24" y="0"/>
                  </a:lnTo>
                  <a:lnTo>
                    <a:pt x="23" y="1"/>
                  </a:lnTo>
                  <a:lnTo>
                    <a:pt x="22" y="1"/>
                  </a:lnTo>
                  <a:lnTo>
                    <a:pt x="20" y="1"/>
                  </a:lnTo>
                  <a:lnTo>
                    <a:pt x="19" y="1"/>
                  </a:lnTo>
                  <a:lnTo>
                    <a:pt x="17" y="1"/>
                  </a:lnTo>
                  <a:lnTo>
                    <a:pt x="16" y="1"/>
                  </a:lnTo>
                  <a:lnTo>
                    <a:pt x="15" y="1"/>
                  </a:lnTo>
                  <a:lnTo>
                    <a:pt x="14" y="1"/>
                  </a:lnTo>
                  <a:lnTo>
                    <a:pt x="12" y="1"/>
                  </a:lnTo>
                  <a:lnTo>
                    <a:pt x="11" y="1"/>
                  </a:lnTo>
                  <a:lnTo>
                    <a:pt x="10" y="1"/>
                  </a:lnTo>
                  <a:lnTo>
                    <a:pt x="8" y="1"/>
                  </a:lnTo>
                  <a:lnTo>
                    <a:pt x="7" y="1"/>
                  </a:lnTo>
                  <a:lnTo>
                    <a:pt x="6" y="1"/>
                  </a:lnTo>
                  <a:lnTo>
                    <a:pt x="4" y="1"/>
                  </a:lnTo>
                  <a:lnTo>
                    <a:pt x="3" y="2"/>
                  </a:lnTo>
                  <a:lnTo>
                    <a:pt x="2" y="2"/>
                  </a:lnTo>
                  <a:lnTo>
                    <a:pt x="0"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123" name="Freeform 1189"/>
            <p:cNvSpPr>
              <a:spLocks/>
            </p:cNvSpPr>
            <p:nvPr/>
          </p:nvSpPr>
          <p:spPr bwMode="auto">
            <a:xfrm>
              <a:off x="1459" y="3408"/>
              <a:ext cx="42" cy="17"/>
            </a:xfrm>
            <a:custGeom>
              <a:avLst/>
              <a:gdLst>
                <a:gd name="T0" fmla="*/ 1 w 42"/>
                <a:gd name="T1" fmla="*/ 2 h 17"/>
                <a:gd name="T2" fmla="*/ 1 w 42"/>
                <a:gd name="T3" fmla="*/ 3 h 17"/>
                <a:gd name="T4" fmla="*/ 0 w 42"/>
                <a:gd name="T5" fmla="*/ 4 h 17"/>
                <a:gd name="T6" fmla="*/ 0 w 42"/>
                <a:gd name="T7" fmla="*/ 5 h 17"/>
                <a:gd name="T8" fmla="*/ 0 w 42"/>
                <a:gd name="T9" fmla="*/ 6 h 17"/>
                <a:gd name="T10" fmla="*/ 0 w 42"/>
                <a:gd name="T11" fmla="*/ 7 h 17"/>
                <a:gd name="T12" fmla="*/ 0 w 42"/>
                <a:gd name="T13" fmla="*/ 8 h 17"/>
                <a:gd name="T14" fmla="*/ 0 w 42"/>
                <a:gd name="T15" fmla="*/ 9 h 17"/>
                <a:gd name="T16" fmla="*/ 0 w 42"/>
                <a:gd name="T17" fmla="*/ 10 h 17"/>
                <a:gd name="T18" fmla="*/ 0 w 42"/>
                <a:gd name="T19" fmla="*/ 11 h 17"/>
                <a:gd name="T20" fmla="*/ 0 w 42"/>
                <a:gd name="T21" fmla="*/ 12 h 17"/>
                <a:gd name="T22" fmla="*/ 0 w 42"/>
                <a:gd name="T23" fmla="*/ 13 h 17"/>
                <a:gd name="T24" fmla="*/ 0 w 42"/>
                <a:gd name="T25" fmla="*/ 14 h 17"/>
                <a:gd name="T26" fmla="*/ 1 w 42"/>
                <a:gd name="T27" fmla="*/ 15 h 17"/>
                <a:gd name="T28" fmla="*/ 1 w 42"/>
                <a:gd name="T29" fmla="*/ 16 h 17"/>
                <a:gd name="T30" fmla="*/ 1 w 42"/>
                <a:gd name="T31" fmla="*/ 17 h 17"/>
                <a:gd name="T32" fmla="*/ 41 w 42"/>
                <a:gd name="T33" fmla="*/ 15 h 17"/>
                <a:gd name="T34" fmla="*/ 41 w 42"/>
                <a:gd name="T35" fmla="*/ 14 h 17"/>
                <a:gd name="T36" fmla="*/ 41 w 42"/>
                <a:gd name="T37" fmla="*/ 13 h 17"/>
                <a:gd name="T38" fmla="*/ 41 w 42"/>
                <a:gd name="T39" fmla="*/ 12 h 17"/>
                <a:gd name="T40" fmla="*/ 41 w 42"/>
                <a:gd name="T41" fmla="*/ 11 h 17"/>
                <a:gd name="T42" fmla="*/ 42 w 42"/>
                <a:gd name="T43" fmla="*/ 10 h 17"/>
                <a:gd name="T44" fmla="*/ 42 w 42"/>
                <a:gd name="T45" fmla="*/ 9 h 17"/>
                <a:gd name="T46" fmla="*/ 42 w 42"/>
                <a:gd name="T47" fmla="*/ 8 h 17"/>
                <a:gd name="T48" fmla="*/ 42 w 42"/>
                <a:gd name="T49" fmla="*/ 7 h 17"/>
                <a:gd name="T50" fmla="*/ 42 w 42"/>
                <a:gd name="T51" fmla="*/ 6 h 17"/>
                <a:gd name="T52" fmla="*/ 42 w 42"/>
                <a:gd name="T53" fmla="*/ 5 h 17"/>
                <a:gd name="T54" fmla="*/ 42 w 42"/>
                <a:gd name="T55" fmla="*/ 4 h 17"/>
                <a:gd name="T56" fmla="*/ 41 w 42"/>
                <a:gd name="T57" fmla="*/ 3 h 17"/>
                <a:gd name="T58" fmla="*/ 41 w 42"/>
                <a:gd name="T59" fmla="*/ 2 h 17"/>
                <a:gd name="T60" fmla="*/ 41 w 42"/>
                <a:gd name="T61" fmla="*/ 2 h 17"/>
                <a:gd name="T62" fmla="*/ 41 w 42"/>
                <a:gd name="T63" fmla="*/ 0 h 17"/>
                <a:gd name="T64" fmla="*/ 41 w 42"/>
                <a:gd name="T6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17">
                  <a:moveTo>
                    <a:pt x="1" y="2"/>
                  </a:moveTo>
                  <a:lnTo>
                    <a:pt x="1" y="2"/>
                  </a:lnTo>
                  <a:lnTo>
                    <a:pt x="1" y="3"/>
                  </a:lnTo>
                  <a:lnTo>
                    <a:pt x="1" y="3"/>
                  </a:lnTo>
                  <a:lnTo>
                    <a:pt x="1" y="4"/>
                  </a:lnTo>
                  <a:lnTo>
                    <a:pt x="0" y="4"/>
                  </a:lnTo>
                  <a:lnTo>
                    <a:pt x="0" y="5"/>
                  </a:lnTo>
                  <a:lnTo>
                    <a:pt x="0" y="5"/>
                  </a:lnTo>
                  <a:lnTo>
                    <a:pt x="0" y="6"/>
                  </a:lnTo>
                  <a:lnTo>
                    <a:pt x="0" y="6"/>
                  </a:lnTo>
                  <a:lnTo>
                    <a:pt x="0" y="7"/>
                  </a:lnTo>
                  <a:lnTo>
                    <a:pt x="0" y="7"/>
                  </a:lnTo>
                  <a:lnTo>
                    <a:pt x="0" y="8"/>
                  </a:lnTo>
                  <a:lnTo>
                    <a:pt x="0" y="8"/>
                  </a:lnTo>
                  <a:lnTo>
                    <a:pt x="0" y="8"/>
                  </a:lnTo>
                  <a:lnTo>
                    <a:pt x="0" y="9"/>
                  </a:lnTo>
                  <a:lnTo>
                    <a:pt x="0" y="10"/>
                  </a:lnTo>
                  <a:lnTo>
                    <a:pt x="0" y="10"/>
                  </a:lnTo>
                  <a:lnTo>
                    <a:pt x="0" y="11"/>
                  </a:lnTo>
                  <a:lnTo>
                    <a:pt x="0" y="11"/>
                  </a:lnTo>
                  <a:lnTo>
                    <a:pt x="0" y="12"/>
                  </a:lnTo>
                  <a:lnTo>
                    <a:pt x="0" y="12"/>
                  </a:lnTo>
                  <a:lnTo>
                    <a:pt x="0" y="13"/>
                  </a:lnTo>
                  <a:lnTo>
                    <a:pt x="0" y="13"/>
                  </a:lnTo>
                  <a:lnTo>
                    <a:pt x="0" y="14"/>
                  </a:lnTo>
                  <a:lnTo>
                    <a:pt x="0" y="14"/>
                  </a:lnTo>
                  <a:lnTo>
                    <a:pt x="0" y="15"/>
                  </a:lnTo>
                  <a:lnTo>
                    <a:pt x="1" y="15"/>
                  </a:lnTo>
                  <a:lnTo>
                    <a:pt x="1" y="15"/>
                  </a:lnTo>
                  <a:lnTo>
                    <a:pt x="1" y="16"/>
                  </a:lnTo>
                  <a:lnTo>
                    <a:pt x="1" y="17"/>
                  </a:lnTo>
                  <a:lnTo>
                    <a:pt x="1" y="17"/>
                  </a:lnTo>
                  <a:lnTo>
                    <a:pt x="1" y="17"/>
                  </a:lnTo>
                  <a:lnTo>
                    <a:pt x="41" y="15"/>
                  </a:lnTo>
                  <a:lnTo>
                    <a:pt x="41" y="15"/>
                  </a:lnTo>
                  <a:lnTo>
                    <a:pt x="41" y="14"/>
                  </a:lnTo>
                  <a:lnTo>
                    <a:pt x="41" y="14"/>
                  </a:lnTo>
                  <a:lnTo>
                    <a:pt x="41" y="13"/>
                  </a:lnTo>
                  <a:lnTo>
                    <a:pt x="41" y="13"/>
                  </a:lnTo>
                  <a:lnTo>
                    <a:pt x="41" y="12"/>
                  </a:lnTo>
                  <a:lnTo>
                    <a:pt x="41" y="12"/>
                  </a:lnTo>
                  <a:lnTo>
                    <a:pt x="41" y="11"/>
                  </a:lnTo>
                  <a:lnTo>
                    <a:pt x="41" y="11"/>
                  </a:lnTo>
                  <a:lnTo>
                    <a:pt x="42" y="10"/>
                  </a:lnTo>
                  <a:lnTo>
                    <a:pt x="42" y="10"/>
                  </a:lnTo>
                  <a:lnTo>
                    <a:pt x="42" y="9"/>
                  </a:lnTo>
                  <a:lnTo>
                    <a:pt x="42" y="9"/>
                  </a:lnTo>
                  <a:lnTo>
                    <a:pt x="42" y="8"/>
                  </a:lnTo>
                  <a:lnTo>
                    <a:pt x="42" y="8"/>
                  </a:lnTo>
                  <a:lnTo>
                    <a:pt x="42" y="7"/>
                  </a:lnTo>
                  <a:lnTo>
                    <a:pt x="42" y="7"/>
                  </a:lnTo>
                  <a:lnTo>
                    <a:pt x="42" y="6"/>
                  </a:lnTo>
                  <a:lnTo>
                    <a:pt x="42" y="6"/>
                  </a:lnTo>
                  <a:lnTo>
                    <a:pt x="42" y="5"/>
                  </a:lnTo>
                  <a:lnTo>
                    <a:pt x="42" y="5"/>
                  </a:lnTo>
                  <a:lnTo>
                    <a:pt x="42" y="4"/>
                  </a:lnTo>
                  <a:lnTo>
                    <a:pt x="42" y="4"/>
                  </a:lnTo>
                  <a:lnTo>
                    <a:pt x="41" y="3"/>
                  </a:lnTo>
                  <a:lnTo>
                    <a:pt x="41" y="3"/>
                  </a:lnTo>
                  <a:lnTo>
                    <a:pt x="41" y="2"/>
                  </a:lnTo>
                  <a:lnTo>
                    <a:pt x="41" y="2"/>
                  </a:lnTo>
                  <a:lnTo>
                    <a:pt x="41" y="2"/>
                  </a:lnTo>
                  <a:lnTo>
                    <a:pt x="41" y="1"/>
                  </a:lnTo>
                  <a:lnTo>
                    <a:pt x="41" y="0"/>
                  </a:lnTo>
                  <a:lnTo>
                    <a:pt x="41" y="0"/>
                  </a:lnTo>
                  <a:lnTo>
                    <a:pt x="41" y="0"/>
                  </a:lnTo>
                  <a:lnTo>
                    <a:pt x="1" y="2"/>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sp>
          <p:nvSpPr>
            <p:cNvPr id="124" name="Freeform 1190"/>
            <p:cNvSpPr>
              <a:spLocks/>
            </p:cNvSpPr>
            <p:nvPr/>
          </p:nvSpPr>
          <p:spPr bwMode="auto">
            <a:xfrm>
              <a:off x="1459" y="3408"/>
              <a:ext cx="42" cy="17"/>
            </a:xfrm>
            <a:custGeom>
              <a:avLst/>
              <a:gdLst>
                <a:gd name="T0" fmla="*/ 1 w 42"/>
                <a:gd name="T1" fmla="*/ 2 h 17"/>
                <a:gd name="T2" fmla="*/ 1 w 42"/>
                <a:gd name="T3" fmla="*/ 3 h 17"/>
                <a:gd name="T4" fmla="*/ 0 w 42"/>
                <a:gd name="T5" fmla="*/ 4 h 17"/>
                <a:gd name="T6" fmla="*/ 0 w 42"/>
                <a:gd name="T7" fmla="*/ 5 h 17"/>
                <a:gd name="T8" fmla="*/ 0 w 42"/>
                <a:gd name="T9" fmla="*/ 6 h 17"/>
                <a:gd name="T10" fmla="*/ 0 w 42"/>
                <a:gd name="T11" fmla="*/ 7 h 17"/>
                <a:gd name="T12" fmla="*/ 0 w 42"/>
                <a:gd name="T13" fmla="*/ 8 h 17"/>
                <a:gd name="T14" fmla="*/ 0 w 42"/>
                <a:gd name="T15" fmla="*/ 9 h 17"/>
                <a:gd name="T16" fmla="*/ 0 w 42"/>
                <a:gd name="T17" fmla="*/ 10 h 17"/>
                <a:gd name="T18" fmla="*/ 0 w 42"/>
                <a:gd name="T19" fmla="*/ 11 h 17"/>
                <a:gd name="T20" fmla="*/ 0 w 42"/>
                <a:gd name="T21" fmla="*/ 12 h 17"/>
                <a:gd name="T22" fmla="*/ 0 w 42"/>
                <a:gd name="T23" fmla="*/ 13 h 17"/>
                <a:gd name="T24" fmla="*/ 0 w 42"/>
                <a:gd name="T25" fmla="*/ 14 h 17"/>
                <a:gd name="T26" fmla="*/ 1 w 42"/>
                <a:gd name="T27" fmla="*/ 15 h 17"/>
                <a:gd name="T28" fmla="*/ 1 w 42"/>
                <a:gd name="T29" fmla="*/ 16 h 17"/>
                <a:gd name="T30" fmla="*/ 1 w 42"/>
                <a:gd name="T31" fmla="*/ 17 h 17"/>
                <a:gd name="T32" fmla="*/ 41 w 42"/>
                <a:gd name="T33" fmla="*/ 15 h 17"/>
                <a:gd name="T34" fmla="*/ 41 w 42"/>
                <a:gd name="T35" fmla="*/ 14 h 17"/>
                <a:gd name="T36" fmla="*/ 41 w 42"/>
                <a:gd name="T37" fmla="*/ 13 h 17"/>
                <a:gd name="T38" fmla="*/ 41 w 42"/>
                <a:gd name="T39" fmla="*/ 12 h 17"/>
                <a:gd name="T40" fmla="*/ 41 w 42"/>
                <a:gd name="T41" fmla="*/ 11 h 17"/>
                <a:gd name="T42" fmla="*/ 42 w 42"/>
                <a:gd name="T43" fmla="*/ 10 h 17"/>
                <a:gd name="T44" fmla="*/ 42 w 42"/>
                <a:gd name="T45" fmla="*/ 9 h 17"/>
                <a:gd name="T46" fmla="*/ 42 w 42"/>
                <a:gd name="T47" fmla="*/ 8 h 17"/>
                <a:gd name="T48" fmla="*/ 42 w 42"/>
                <a:gd name="T49" fmla="*/ 7 h 17"/>
                <a:gd name="T50" fmla="*/ 42 w 42"/>
                <a:gd name="T51" fmla="*/ 6 h 17"/>
                <a:gd name="T52" fmla="*/ 42 w 42"/>
                <a:gd name="T53" fmla="*/ 5 h 17"/>
                <a:gd name="T54" fmla="*/ 42 w 42"/>
                <a:gd name="T55" fmla="*/ 4 h 17"/>
                <a:gd name="T56" fmla="*/ 41 w 42"/>
                <a:gd name="T57" fmla="*/ 3 h 17"/>
                <a:gd name="T58" fmla="*/ 41 w 42"/>
                <a:gd name="T59" fmla="*/ 2 h 17"/>
                <a:gd name="T60" fmla="*/ 41 w 42"/>
                <a:gd name="T61" fmla="*/ 2 h 17"/>
                <a:gd name="T62" fmla="*/ 41 w 42"/>
                <a:gd name="T63" fmla="*/ 0 h 17"/>
                <a:gd name="T64" fmla="*/ 41 w 42"/>
                <a:gd name="T6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17">
                  <a:moveTo>
                    <a:pt x="1" y="2"/>
                  </a:moveTo>
                  <a:lnTo>
                    <a:pt x="1" y="2"/>
                  </a:lnTo>
                  <a:lnTo>
                    <a:pt x="1" y="3"/>
                  </a:lnTo>
                  <a:lnTo>
                    <a:pt x="1" y="3"/>
                  </a:lnTo>
                  <a:lnTo>
                    <a:pt x="1" y="4"/>
                  </a:lnTo>
                  <a:lnTo>
                    <a:pt x="0" y="4"/>
                  </a:lnTo>
                  <a:lnTo>
                    <a:pt x="0" y="5"/>
                  </a:lnTo>
                  <a:lnTo>
                    <a:pt x="0" y="5"/>
                  </a:lnTo>
                  <a:lnTo>
                    <a:pt x="0" y="6"/>
                  </a:lnTo>
                  <a:lnTo>
                    <a:pt x="0" y="6"/>
                  </a:lnTo>
                  <a:lnTo>
                    <a:pt x="0" y="7"/>
                  </a:lnTo>
                  <a:lnTo>
                    <a:pt x="0" y="7"/>
                  </a:lnTo>
                  <a:lnTo>
                    <a:pt x="0" y="8"/>
                  </a:lnTo>
                  <a:lnTo>
                    <a:pt x="0" y="8"/>
                  </a:lnTo>
                  <a:lnTo>
                    <a:pt x="0" y="8"/>
                  </a:lnTo>
                  <a:lnTo>
                    <a:pt x="0" y="9"/>
                  </a:lnTo>
                  <a:lnTo>
                    <a:pt x="0" y="10"/>
                  </a:lnTo>
                  <a:lnTo>
                    <a:pt x="0" y="10"/>
                  </a:lnTo>
                  <a:lnTo>
                    <a:pt x="0" y="11"/>
                  </a:lnTo>
                  <a:lnTo>
                    <a:pt x="0" y="11"/>
                  </a:lnTo>
                  <a:lnTo>
                    <a:pt x="0" y="12"/>
                  </a:lnTo>
                  <a:lnTo>
                    <a:pt x="0" y="12"/>
                  </a:lnTo>
                  <a:lnTo>
                    <a:pt x="0" y="13"/>
                  </a:lnTo>
                  <a:lnTo>
                    <a:pt x="0" y="13"/>
                  </a:lnTo>
                  <a:lnTo>
                    <a:pt x="0" y="14"/>
                  </a:lnTo>
                  <a:lnTo>
                    <a:pt x="0" y="14"/>
                  </a:lnTo>
                  <a:lnTo>
                    <a:pt x="0" y="15"/>
                  </a:lnTo>
                  <a:lnTo>
                    <a:pt x="1" y="15"/>
                  </a:lnTo>
                  <a:lnTo>
                    <a:pt x="1" y="15"/>
                  </a:lnTo>
                  <a:lnTo>
                    <a:pt x="1" y="16"/>
                  </a:lnTo>
                  <a:lnTo>
                    <a:pt x="1" y="17"/>
                  </a:lnTo>
                  <a:lnTo>
                    <a:pt x="1" y="17"/>
                  </a:lnTo>
                  <a:lnTo>
                    <a:pt x="1" y="17"/>
                  </a:lnTo>
                  <a:lnTo>
                    <a:pt x="41" y="15"/>
                  </a:lnTo>
                  <a:lnTo>
                    <a:pt x="41" y="15"/>
                  </a:lnTo>
                  <a:lnTo>
                    <a:pt x="41" y="14"/>
                  </a:lnTo>
                  <a:lnTo>
                    <a:pt x="41" y="14"/>
                  </a:lnTo>
                  <a:lnTo>
                    <a:pt x="41" y="13"/>
                  </a:lnTo>
                  <a:lnTo>
                    <a:pt x="41" y="13"/>
                  </a:lnTo>
                  <a:lnTo>
                    <a:pt x="41" y="12"/>
                  </a:lnTo>
                  <a:lnTo>
                    <a:pt x="41" y="12"/>
                  </a:lnTo>
                  <a:lnTo>
                    <a:pt x="41" y="11"/>
                  </a:lnTo>
                  <a:lnTo>
                    <a:pt x="41" y="11"/>
                  </a:lnTo>
                  <a:lnTo>
                    <a:pt x="42" y="10"/>
                  </a:lnTo>
                  <a:lnTo>
                    <a:pt x="42" y="10"/>
                  </a:lnTo>
                  <a:lnTo>
                    <a:pt x="42" y="9"/>
                  </a:lnTo>
                  <a:lnTo>
                    <a:pt x="42" y="9"/>
                  </a:lnTo>
                  <a:lnTo>
                    <a:pt x="42" y="8"/>
                  </a:lnTo>
                  <a:lnTo>
                    <a:pt x="42" y="8"/>
                  </a:lnTo>
                  <a:lnTo>
                    <a:pt x="42" y="7"/>
                  </a:lnTo>
                  <a:lnTo>
                    <a:pt x="42" y="7"/>
                  </a:lnTo>
                  <a:lnTo>
                    <a:pt x="42" y="6"/>
                  </a:lnTo>
                  <a:lnTo>
                    <a:pt x="42" y="6"/>
                  </a:lnTo>
                  <a:lnTo>
                    <a:pt x="42" y="5"/>
                  </a:lnTo>
                  <a:lnTo>
                    <a:pt x="42" y="5"/>
                  </a:lnTo>
                  <a:lnTo>
                    <a:pt x="42" y="4"/>
                  </a:lnTo>
                  <a:lnTo>
                    <a:pt x="42" y="4"/>
                  </a:lnTo>
                  <a:lnTo>
                    <a:pt x="41" y="3"/>
                  </a:lnTo>
                  <a:lnTo>
                    <a:pt x="41" y="3"/>
                  </a:lnTo>
                  <a:lnTo>
                    <a:pt x="41" y="2"/>
                  </a:lnTo>
                  <a:lnTo>
                    <a:pt x="41" y="2"/>
                  </a:lnTo>
                  <a:lnTo>
                    <a:pt x="41" y="2"/>
                  </a:lnTo>
                  <a:lnTo>
                    <a:pt x="41" y="1"/>
                  </a:lnTo>
                  <a:lnTo>
                    <a:pt x="41" y="0"/>
                  </a:lnTo>
                  <a:lnTo>
                    <a:pt x="41" y="0"/>
                  </a:lnTo>
                  <a:lnTo>
                    <a:pt x="41" y="0"/>
                  </a:lnTo>
                  <a:lnTo>
                    <a:pt x="1"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dirty="0">
                <a:solidFill>
                  <a:prstClr val="black"/>
                </a:solidFill>
              </a:endParaRPr>
            </a:p>
          </p:txBody>
        </p:sp>
      </p:grpSp>
      <p:pic>
        <p:nvPicPr>
          <p:cNvPr id="1029" name="Picture 5" descr="C:\Users\THJFW\AppData\Local\Microsoft\Windows\Temporary Internet Files\Content.IE5\EMRV8DUC\gatag-00011407[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50000"/>
                    </a14:imgEffect>
                  </a14:imgLayer>
                </a14:imgProps>
              </a:ext>
              <a:ext uri="{28A0092B-C50C-407E-A947-70E740481C1C}">
                <a14:useLocalDpi xmlns:a14="http://schemas.microsoft.com/office/drawing/2010/main" val="0"/>
              </a:ext>
            </a:extLst>
          </a:blip>
          <a:srcRect/>
          <a:stretch>
            <a:fillRect/>
          </a:stretch>
        </p:blipFill>
        <p:spPr bwMode="auto">
          <a:xfrm>
            <a:off x="7232717" y="2182754"/>
            <a:ext cx="635581" cy="2699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THJFW\AppData\Local\Microsoft\Windows\Temporary Internet Files\Content.IE5\XDRC1KVR\gatag-0001068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4786" y="1369095"/>
            <a:ext cx="840057" cy="610974"/>
          </a:xfrm>
          <a:prstGeom prst="rect">
            <a:avLst/>
          </a:prstGeom>
          <a:noFill/>
          <a:extLst>
            <a:ext uri="{909E8E84-426E-40DD-AFC4-6F175D3DCCD1}">
              <a14:hiddenFill xmlns:a14="http://schemas.microsoft.com/office/drawing/2010/main">
                <a:solidFill>
                  <a:srgbClr val="FFFFFF"/>
                </a:solidFill>
              </a14:hiddenFill>
            </a:ext>
          </a:extLst>
        </p:spPr>
      </p:pic>
      <p:sp>
        <p:nvSpPr>
          <p:cNvPr id="130" name="テキスト ボックス 129"/>
          <p:cNvSpPr txBox="1"/>
          <p:nvPr/>
        </p:nvSpPr>
        <p:spPr>
          <a:xfrm>
            <a:off x="2637999" y="1130313"/>
            <a:ext cx="1839369" cy="227306"/>
          </a:xfrm>
          <a:prstGeom prst="rect">
            <a:avLst/>
          </a:prstGeom>
          <a:noFill/>
        </p:spPr>
        <p:txBody>
          <a:bodyPr wrap="square" lIns="0" tIns="0" rIns="0" bIns="0" rtlCol="0">
            <a:spAutoFit/>
          </a:bodyPr>
          <a:lstStyle/>
          <a:p>
            <a:pPr algn="r"/>
            <a:r>
              <a:rPr lang="ja-JP" altLang="en-US" sz="1477" b="1" dirty="0">
                <a:solidFill>
                  <a:prstClr val="black"/>
                </a:solidFill>
                <a:latin typeface="ＭＳ Ｐゴシック"/>
              </a:rPr>
              <a:t>一人暮らしの障害者</a:t>
            </a:r>
          </a:p>
        </p:txBody>
      </p:sp>
      <p:sp>
        <p:nvSpPr>
          <p:cNvPr id="134" name="テキスト ボックス 133"/>
          <p:cNvSpPr txBox="1"/>
          <p:nvPr/>
        </p:nvSpPr>
        <p:spPr>
          <a:xfrm>
            <a:off x="6269816" y="1139320"/>
            <a:ext cx="1925803" cy="1055053"/>
          </a:xfrm>
          <a:prstGeom prst="rect">
            <a:avLst/>
          </a:prstGeom>
          <a:noFill/>
        </p:spPr>
        <p:txBody>
          <a:bodyPr wrap="square" lIns="0" tIns="0" rIns="0" bIns="0" rtlCol="0">
            <a:noAutofit/>
          </a:bodyPr>
          <a:lstStyle/>
          <a:p>
            <a:pPr algn="ctr"/>
            <a:r>
              <a:rPr lang="en-US" altLang="ja-JP" sz="1108" b="1" u="sng" dirty="0">
                <a:solidFill>
                  <a:prstClr val="black"/>
                </a:solidFill>
                <a:latin typeface="ＭＳ Ｐゴシック"/>
              </a:rPr>
              <a:t>1</a:t>
            </a:r>
            <a:r>
              <a:rPr lang="ja-JP" altLang="en-US" sz="1108" b="1" u="sng" dirty="0">
                <a:solidFill>
                  <a:prstClr val="black"/>
                </a:solidFill>
                <a:latin typeface="ＭＳ Ｐゴシック"/>
              </a:rPr>
              <a:t>人暮らしを支える</a:t>
            </a:r>
            <a:endParaRPr lang="en-US" altLang="ja-JP" sz="1108" b="1" u="sng" dirty="0">
              <a:solidFill>
                <a:prstClr val="black"/>
              </a:solidFill>
              <a:latin typeface="ＭＳ Ｐゴシック"/>
            </a:endParaRPr>
          </a:p>
          <a:p>
            <a:pPr algn="ctr"/>
            <a:r>
              <a:rPr lang="ja-JP" altLang="en-US" sz="1108" b="1" u="sng" dirty="0">
                <a:solidFill>
                  <a:prstClr val="black"/>
                </a:solidFill>
                <a:latin typeface="ＭＳ Ｐゴシック"/>
              </a:rPr>
              <a:t>関係機関</a:t>
            </a:r>
            <a:endParaRPr lang="en-US" altLang="ja-JP" sz="1108" b="1" u="sng" dirty="0">
              <a:solidFill>
                <a:prstClr val="black"/>
              </a:solidFill>
              <a:latin typeface="ＭＳ Ｐゴシック"/>
            </a:endParaRPr>
          </a:p>
          <a:p>
            <a:pPr algn="ctr"/>
            <a:r>
              <a:rPr lang="ja-JP" altLang="en-US" sz="969" b="1" dirty="0">
                <a:solidFill>
                  <a:prstClr val="black"/>
                </a:solidFill>
                <a:latin typeface="ＭＳ Ｐゴシック"/>
              </a:rPr>
              <a:t>障害福祉ｻｰﾋﾞｽ事業所</a:t>
            </a:r>
            <a:endParaRPr lang="en-US" altLang="ja-JP" sz="969" b="1" dirty="0">
              <a:solidFill>
                <a:prstClr val="black"/>
              </a:solidFill>
              <a:latin typeface="ＭＳ Ｐゴシック"/>
            </a:endParaRPr>
          </a:p>
          <a:p>
            <a:pPr algn="ctr"/>
            <a:r>
              <a:rPr lang="ja-JP" altLang="en-US" sz="969" b="1" dirty="0">
                <a:solidFill>
                  <a:prstClr val="black"/>
                </a:solidFill>
                <a:latin typeface="ＭＳ Ｐゴシック"/>
              </a:rPr>
              <a:t>（日中活動、居宅ｻｰﾋﾞｽ）、</a:t>
            </a:r>
            <a:endParaRPr lang="en-US" altLang="ja-JP" sz="969" b="1" dirty="0">
              <a:solidFill>
                <a:prstClr val="black"/>
              </a:solidFill>
              <a:latin typeface="ＭＳ Ｐゴシック"/>
            </a:endParaRPr>
          </a:p>
          <a:p>
            <a:pPr algn="ctr"/>
            <a:r>
              <a:rPr lang="ja-JP" altLang="en-US" sz="969" b="1" dirty="0">
                <a:solidFill>
                  <a:prstClr val="black"/>
                </a:solidFill>
                <a:latin typeface="ＭＳ Ｐゴシック"/>
              </a:rPr>
              <a:t>相談支援事業所、医療機関、</a:t>
            </a:r>
            <a:endParaRPr lang="en-US" altLang="ja-JP" sz="969" b="1" dirty="0">
              <a:solidFill>
                <a:prstClr val="black"/>
              </a:solidFill>
              <a:latin typeface="ＭＳ Ｐゴシック"/>
            </a:endParaRPr>
          </a:p>
          <a:p>
            <a:pPr algn="ctr"/>
            <a:r>
              <a:rPr lang="ja-JP" altLang="en-US" sz="969" b="1" dirty="0">
                <a:solidFill>
                  <a:prstClr val="black"/>
                </a:solidFill>
                <a:latin typeface="ＭＳ Ｐゴシック"/>
              </a:rPr>
              <a:t>行政機関、民生委員 等</a:t>
            </a:r>
          </a:p>
        </p:txBody>
      </p:sp>
      <p:sp>
        <p:nvSpPr>
          <p:cNvPr id="27" name="左右矢印 26"/>
          <p:cNvSpPr/>
          <p:nvPr/>
        </p:nvSpPr>
        <p:spPr>
          <a:xfrm>
            <a:off x="1711367" y="3038727"/>
            <a:ext cx="1086278" cy="152887"/>
          </a:xfrm>
          <a:prstGeom prst="leftRightArrow">
            <a:avLst/>
          </a:prstGeom>
          <a:solidFill>
            <a:srgbClr val="FFC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solidFill>
                <a:prstClr val="white"/>
              </a:solidFill>
            </a:endParaRPr>
          </a:p>
        </p:txBody>
      </p:sp>
      <p:sp>
        <p:nvSpPr>
          <p:cNvPr id="140" name="テキスト ボックス 139"/>
          <p:cNvSpPr txBox="1"/>
          <p:nvPr/>
        </p:nvSpPr>
        <p:spPr>
          <a:xfrm>
            <a:off x="1815392" y="2707737"/>
            <a:ext cx="991502" cy="379504"/>
          </a:xfrm>
          <a:prstGeom prst="rect">
            <a:avLst/>
          </a:prstGeom>
          <a:noFill/>
        </p:spPr>
        <p:txBody>
          <a:bodyPr wrap="square" lIns="33231" tIns="33231" rIns="33231" bIns="33231" rtlCol="0" anchor="ctr" anchorCtr="0">
            <a:spAutoFit/>
          </a:bodyPr>
          <a:lstStyle/>
          <a:p>
            <a:pPr algn="ctr"/>
            <a:r>
              <a:rPr lang="ja-JP" altLang="en-US" sz="10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連絡調整</a:t>
            </a:r>
            <a:endParaRPr lang="en-US" altLang="ja-JP" sz="10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（ｻｰﾋﾞｽ調整）</a:t>
            </a:r>
            <a:endParaRPr lang="en-US" altLang="ja-JP" sz="10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1" name="左右矢印 140"/>
          <p:cNvSpPr/>
          <p:nvPr/>
        </p:nvSpPr>
        <p:spPr>
          <a:xfrm rot="18908146">
            <a:off x="5933584" y="2387487"/>
            <a:ext cx="821441" cy="159096"/>
          </a:xfrm>
          <a:prstGeom prst="leftRightArrow">
            <a:avLst/>
          </a:prstGeom>
          <a:solidFill>
            <a:srgbClr val="FFC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solidFill>
                <a:prstClr val="white"/>
              </a:solidFill>
            </a:endParaRPr>
          </a:p>
        </p:txBody>
      </p:sp>
      <p:sp>
        <p:nvSpPr>
          <p:cNvPr id="149" name="テキスト ボックス 148"/>
          <p:cNvSpPr txBox="1"/>
          <p:nvPr/>
        </p:nvSpPr>
        <p:spPr>
          <a:xfrm>
            <a:off x="8081538" y="1623954"/>
            <a:ext cx="612499" cy="511487"/>
          </a:xfrm>
          <a:prstGeom prst="rect">
            <a:avLst/>
          </a:prstGeom>
          <a:noFill/>
        </p:spPr>
        <p:txBody>
          <a:bodyPr wrap="square" lIns="0" tIns="0" rIns="0" bIns="0" rtlCol="0">
            <a:spAutoFit/>
          </a:bodyPr>
          <a:lstStyle/>
          <a:p>
            <a:pPr algn="ctr"/>
            <a:r>
              <a:rPr lang="en-US" altLang="ja-JP" sz="1108" b="1" dirty="0">
                <a:solidFill>
                  <a:srgbClr val="002060"/>
                </a:solidFill>
                <a:latin typeface="ＭＳ Ｐゴシック"/>
              </a:rPr>
              <a:t>1</a:t>
            </a:r>
            <a:r>
              <a:rPr lang="ja-JP" altLang="en-US" sz="1108" b="1" dirty="0">
                <a:solidFill>
                  <a:srgbClr val="002060"/>
                </a:solidFill>
                <a:latin typeface="ＭＳ Ｐゴシック"/>
              </a:rPr>
              <a:t>人暮らし</a:t>
            </a:r>
            <a:endParaRPr lang="en-US" altLang="ja-JP" sz="1108" b="1" dirty="0">
              <a:solidFill>
                <a:srgbClr val="002060"/>
              </a:solidFill>
              <a:latin typeface="ＭＳ Ｐゴシック"/>
            </a:endParaRPr>
          </a:p>
          <a:p>
            <a:pPr algn="ctr"/>
            <a:r>
              <a:rPr lang="ja-JP" altLang="en-US" sz="1108" b="1" dirty="0">
                <a:solidFill>
                  <a:srgbClr val="002060"/>
                </a:solidFill>
                <a:latin typeface="ＭＳ Ｐゴシック"/>
              </a:rPr>
              <a:t>の継続</a:t>
            </a:r>
          </a:p>
        </p:txBody>
      </p:sp>
      <p:sp>
        <p:nvSpPr>
          <p:cNvPr id="139" name="角丸四角形 138"/>
          <p:cNvSpPr/>
          <p:nvPr/>
        </p:nvSpPr>
        <p:spPr>
          <a:xfrm>
            <a:off x="2453749" y="3455063"/>
            <a:ext cx="5469296" cy="323470"/>
          </a:xfrm>
          <a:prstGeom prst="roundRect">
            <a:avLst>
              <a:gd name="adj" fmla="val 26409"/>
            </a:avLst>
          </a:prstGeom>
          <a:solidFill>
            <a:srgbClr val="FFE48F"/>
          </a:solidFill>
          <a:ln w="444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nchorCtr="0"/>
          <a:lstStyle/>
          <a:p>
            <a:pPr algn="ctr"/>
            <a:r>
              <a:rPr lang="ja-JP" altLang="en-US" sz="129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一人暮らしが継続できる支援体制・環境・ｲﾝﾌｫｰﾏﾙな支え合いを整備！</a:t>
            </a:r>
            <a:endParaRPr lang="en-US" altLang="ja-JP" sz="1292"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5" name="左カーブ矢印 134"/>
          <p:cNvSpPr/>
          <p:nvPr/>
        </p:nvSpPr>
        <p:spPr>
          <a:xfrm rot="10535994">
            <a:off x="2616455" y="1778387"/>
            <a:ext cx="409303" cy="1323031"/>
          </a:xfrm>
          <a:prstGeom prst="curvedLeftArrow">
            <a:avLst/>
          </a:prstGeom>
          <a:solidFill>
            <a:srgbClr val="FFC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solidFill>
                <a:prstClr val="black"/>
              </a:solidFill>
            </a:endParaRPr>
          </a:p>
        </p:txBody>
      </p:sp>
      <p:pic>
        <p:nvPicPr>
          <p:cNvPr id="132" name="Picture 22" descr="歩いている女性のイラスト">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236371" y="1976219"/>
            <a:ext cx="375433" cy="594942"/>
          </a:xfrm>
          <a:prstGeom prst="rect">
            <a:avLst/>
          </a:prstGeom>
          <a:noFill/>
          <a:extLst>
            <a:ext uri="{909E8E84-426E-40DD-AFC4-6F175D3DCCD1}">
              <a14:hiddenFill xmlns:a14="http://schemas.microsoft.com/office/drawing/2010/main">
                <a:solidFill>
                  <a:srgbClr val="FFFFFF"/>
                </a:solidFill>
              </a14:hiddenFill>
            </a:ext>
          </a:extLst>
        </p:spPr>
      </p:pic>
      <p:sp>
        <p:nvSpPr>
          <p:cNvPr id="142" name="テキスト ボックス 141"/>
          <p:cNvSpPr txBox="1"/>
          <p:nvPr/>
        </p:nvSpPr>
        <p:spPr>
          <a:xfrm>
            <a:off x="6149674" y="2588048"/>
            <a:ext cx="1467037" cy="379504"/>
          </a:xfrm>
          <a:prstGeom prst="rect">
            <a:avLst/>
          </a:prstGeom>
          <a:noFill/>
        </p:spPr>
        <p:txBody>
          <a:bodyPr wrap="square" lIns="33231" tIns="33231" rIns="33231" bIns="33231" rtlCol="0" anchor="ctr" anchorCtr="0">
            <a:spAutoFit/>
          </a:bodyPr>
          <a:lstStyle/>
          <a:p>
            <a:r>
              <a:rPr lang="ja-JP" altLang="en-US" sz="10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連絡調整</a:t>
            </a:r>
            <a:endParaRPr lang="en-US" altLang="ja-JP" sz="10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（情報共有、情報提供）</a:t>
            </a:r>
            <a:endParaRPr lang="en-US" altLang="ja-JP" sz="10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5" name="正方形/長方形 144"/>
          <p:cNvSpPr/>
          <p:nvPr/>
        </p:nvSpPr>
        <p:spPr>
          <a:xfrm>
            <a:off x="108482" y="504367"/>
            <a:ext cx="1761823" cy="26587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b="1" dirty="0">
                <a:solidFill>
                  <a:prstClr val="black"/>
                </a:solidFill>
              </a:rPr>
              <a:t>支援のイメージ　①</a:t>
            </a:r>
          </a:p>
        </p:txBody>
      </p:sp>
      <p:pic>
        <p:nvPicPr>
          <p:cNvPr id="1026" name="Picture 2" descr="C:\Users\THJFW\AppData\Local\Microsoft\Windows\Temporary Internet Files\Content.IE5\XDRC1KVR\gatag-00001657[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79920" y="3038727"/>
            <a:ext cx="493982" cy="386888"/>
          </a:xfrm>
          <a:prstGeom prst="rect">
            <a:avLst/>
          </a:prstGeom>
          <a:noFill/>
          <a:extLst>
            <a:ext uri="{909E8E84-426E-40DD-AFC4-6F175D3DCCD1}">
              <a14:hiddenFill xmlns:a14="http://schemas.microsoft.com/office/drawing/2010/main">
                <a:solidFill>
                  <a:srgbClr val="FFFFFF"/>
                </a:solidFill>
              </a14:hiddenFill>
            </a:ext>
          </a:extLst>
        </p:spPr>
      </p:pic>
      <p:sp>
        <p:nvSpPr>
          <p:cNvPr id="125" name="右矢印 124"/>
          <p:cNvSpPr/>
          <p:nvPr/>
        </p:nvSpPr>
        <p:spPr>
          <a:xfrm>
            <a:off x="1049147" y="1247190"/>
            <a:ext cx="791651" cy="1573518"/>
          </a:xfrm>
          <a:prstGeom prst="rightArrow">
            <a:avLst>
              <a:gd name="adj1" fmla="val 64562"/>
              <a:gd name="adj2" fmla="val 3155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endParaRPr lang="en-US" altLang="ja-JP" sz="969" b="1" dirty="0">
              <a:solidFill>
                <a:prstClr val="black"/>
              </a:solidFill>
            </a:endParaRPr>
          </a:p>
          <a:p>
            <a:pPr algn="ctr"/>
            <a:r>
              <a:rPr lang="ja-JP" altLang="en-US" sz="969" b="1" dirty="0">
                <a:solidFill>
                  <a:prstClr val="black"/>
                </a:solidFill>
              </a:rPr>
              <a:t>一人暮らし</a:t>
            </a:r>
            <a:endParaRPr lang="en-US" altLang="ja-JP" sz="969" b="1" dirty="0">
              <a:solidFill>
                <a:prstClr val="black"/>
              </a:solidFill>
            </a:endParaRPr>
          </a:p>
          <a:p>
            <a:pPr algn="ctr"/>
            <a:r>
              <a:rPr lang="ja-JP" altLang="en-US" sz="969" b="1" dirty="0" err="1">
                <a:solidFill>
                  <a:prstClr val="black"/>
                </a:solidFill>
              </a:rPr>
              <a:t>への</a:t>
            </a:r>
            <a:r>
              <a:rPr lang="ja-JP" altLang="en-US" sz="969" b="1" dirty="0">
                <a:solidFill>
                  <a:prstClr val="black"/>
                </a:solidFill>
              </a:rPr>
              <a:t>移行</a:t>
            </a:r>
          </a:p>
        </p:txBody>
      </p:sp>
      <p:sp>
        <p:nvSpPr>
          <p:cNvPr id="136" name="テキスト ボックス 135"/>
          <p:cNvSpPr txBox="1"/>
          <p:nvPr/>
        </p:nvSpPr>
        <p:spPr>
          <a:xfrm>
            <a:off x="2057723" y="1566263"/>
            <a:ext cx="894918" cy="379504"/>
          </a:xfrm>
          <a:prstGeom prst="rect">
            <a:avLst/>
          </a:prstGeom>
          <a:noFill/>
        </p:spPr>
        <p:txBody>
          <a:bodyPr wrap="square" lIns="0" tIns="33231" rIns="0" bIns="33231" rtlCol="0" anchor="ctr" anchorCtr="0">
            <a:spAutoFit/>
          </a:bodyPr>
          <a:lstStyle/>
          <a:p>
            <a:pPr algn="ctr"/>
            <a:r>
              <a:rPr lang="ja-JP" altLang="en-US" sz="10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定期的な</a:t>
            </a:r>
            <a:endParaRPr lang="en-US" altLang="ja-JP" sz="10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居宅訪問</a:t>
            </a:r>
            <a:endParaRPr lang="en-US" altLang="ja-JP" sz="10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右矢印 2"/>
          <p:cNvSpPr/>
          <p:nvPr/>
        </p:nvSpPr>
        <p:spPr>
          <a:xfrm rot="16200000">
            <a:off x="2818477" y="2333610"/>
            <a:ext cx="763127" cy="195956"/>
          </a:xfrm>
          <a:prstGeom prst="rightArrow">
            <a:avLst>
              <a:gd name="adj1" fmla="val 50000"/>
              <a:gd name="adj2" fmla="val 64513"/>
            </a:avLst>
          </a:prstGeom>
          <a:solidFill>
            <a:srgbClr val="FFC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52" name="右矢印 151"/>
          <p:cNvSpPr/>
          <p:nvPr/>
        </p:nvSpPr>
        <p:spPr>
          <a:xfrm rot="5400000">
            <a:off x="3846165" y="2304537"/>
            <a:ext cx="530044" cy="176338"/>
          </a:xfrm>
          <a:prstGeom prst="rightArrow">
            <a:avLst>
              <a:gd name="adj1" fmla="val 50000"/>
              <a:gd name="adj2" fmla="val 64513"/>
            </a:avLst>
          </a:prstGeom>
          <a:solidFill>
            <a:srgbClr val="FFC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51" name="テキスト ボックス 150"/>
          <p:cNvSpPr txBox="1"/>
          <p:nvPr/>
        </p:nvSpPr>
        <p:spPr>
          <a:xfrm>
            <a:off x="2461717" y="2174066"/>
            <a:ext cx="1387398" cy="535701"/>
          </a:xfrm>
          <a:prstGeom prst="rect">
            <a:avLst/>
          </a:prstGeom>
          <a:noFill/>
        </p:spPr>
        <p:txBody>
          <a:bodyPr wrap="square" lIns="33231" tIns="33231" rIns="33231" bIns="33231" rtlCol="0" anchor="ctr" anchorCtr="0">
            <a:spAutoFit/>
          </a:bodyPr>
          <a:lstStyle/>
          <a:p>
            <a:pPr algn="ctr"/>
            <a:r>
              <a:rPr lang="ja-JP" altLang="en-US" sz="10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随時対応</a:t>
            </a:r>
            <a:endParaRPr lang="en-US" altLang="ja-JP" sz="10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（訪問、電話、</a:t>
            </a:r>
            <a:endParaRPr lang="en-US" altLang="ja-JP" sz="10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ﾒｰﾙ等）</a:t>
            </a:r>
          </a:p>
        </p:txBody>
      </p:sp>
      <p:pic>
        <p:nvPicPr>
          <p:cNvPr id="1033" name="Picture 9" descr="C:\Users\THJFW\AppData\Local\Microsoft\Windows\Temporary Internet Files\Content.IE5\C3Y4B2VT\gatag-00013804[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37700" y="1368388"/>
            <a:ext cx="370636" cy="755794"/>
          </a:xfrm>
          <a:prstGeom prst="rect">
            <a:avLst/>
          </a:prstGeom>
          <a:noFill/>
          <a:extLst>
            <a:ext uri="{909E8E84-426E-40DD-AFC4-6F175D3DCCD1}">
              <a14:hiddenFill xmlns:a14="http://schemas.microsoft.com/office/drawing/2010/main">
                <a:solidFill>
                  <a:srgbClr val="FFFFFF"/>
                </a:solidFill>
              </a14:hiddenFill>
            </a:ext>
          </a:extLst>
        </p:spPr>
      </p:pic>
      <p:sp>
        <p:nvSpPr>
          <p:cNvPr id="138" name="テキスト ボックス 137"/>
          <p:cNvSpPr txBox="1"/>
          <p:nvPr/>
        </p:nvSpPr>
        <p:spPr>
          <a:xfrm>
            <a:off x="3959343" y="2272724"/>
            <a:ext cx="438786" cy="223308"/>
          </a:xfrm>
          <a:prstGeom prst="rect">
            <a:avLst/>
          </a:prstGeom>
          <a:noFill/>
        </p:spPr>
        <p:txBody>
          <a:bodyPr wrap="square" lIns="33231" tIns="33231" rIns="33231" bIns="33231" rtlCol="0" anchor="ctr" anchorCtr="0">
            <a:spAutoFit/>
          </a:bodyPr>
          <a:lstStyle/>
          <a:p>
            <a:r>
              <a:rPr lang="ja-JP" altLang="en-US" sz="10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相談</a:t>
            </a:r>
          </a:p>
        </p:txBody>
      </p:sp>
      <p:sp>
        <p:nvSpPr>
          <p:cNvPr id="153" name="テキスト ボックス 152"/>
          <p:cNvSpPr txBox="1"/>
          <p:nvPr/>
        </p:nvSpPr>
        <p:spPr>
          <a:xfrm>
            <a:off x="4845002" y="1073961"/>
            <a:ext cx="1531692" cy="647829"/>
          </a:xfrm>
          <a:prstGeom prst="rect">
            <a:avLst/>
          </a:prstGeom>
          <a:noFill/>
        </p:spPr>
        <p:txBody>
          <a:bodyPr wrap="square" lIns="0" tIns="0" rIns="0" bIns="0" rtlCol="0">
            <a:noAutofit/>
          </a:bodyPr>
          <a:lstStyle/>
          <a:p>
            <a:pPr algn="ctr"/>
            <a:r>
              <a:rPr lang="ja-JP" altLang="en-US" sz="1108" b="1" u="sng" dirty="0">
                <a:solidFill>
                  <a:prstClr val="black"/>
                </a:solidFill>
                <a:latin typeface="ＭＳ Ｐゴシック"/>
              </a:rPr>
              <a:t>地域住民</a:t>
            </a:r>
            <a:endParaRPr lang="en-US" altLang="ja-JP" sz="1108" b="1" u="sng" dirty="0">
              <a:solidFill>
                <a:prstClr val="black"/>
              </a:solidFill>
              <a:latin typeface="ＭＳ Ｐゴシック"/>
            </a:endParaRPr>
          </a:p>
          <a:p>
            <a:pPr algn="ctr"/>
            <a:r>
              <a:rPr lang="ja-JP" altLang="en-US" sz="969" b="1" dirty="0">
                <a:solidFill>
                  <a:prstClr val="black"/>
                </a:solidFill>
                <a:latin typeface="ＭＳ Ｐゴシック"/>
              </a:rPr>
              <a:t>ﾎﾞﾗﾝﾃｨｱ、自治会、</a:t>
            </a:r>
            <a:endParaRPr lang="en-US" altLang="ja-JP" sz="969" b="1" dirty="0">
              <a:solidFill>
                <a:prstClr val="black"/>
              </a:solidFill>
              <a:latin typeface="ＭＳ Ｐゴシック"/>
            </a:endParaRPr>
          </a:p>
          <a:p>
            <a:pPr algn="ctr"/>
            <a:r>
              <a:rPr lang="ja-JP" altLang="en-US" sz="969" b="1" dirty="0">
                <a:solidFill>
                  <a:prstClr val="black"/>
                </a:solidFill>
                <a:latin typeface="ＭＳ Ｐゴシック"/>
              </a:rPr>
              <a:t>ﾋﾟｱｻﾎﾟｰﾀｰ、家族、大家、</a:t>
            </a:r>
            <a:endParaRPr lang="en-US" altLang="ja-JP" sz="969" b="1" dirty="0">
              <a:solidFill>
                <a:prstClr val="black"/>
              </a:solidFill>
              <a:latin typeface="ＭＳ Ｐゴシック"/>
            </a:endParaRPr>
          </a:p>
          <a:p>
            <a:pPr algn="ctr"/>
            <a:r>
              <a:rPr lang="ja-JP" altLang="en-US" sz="969" b="1" dirty="0">
                <a:solidFill>
                  <a:prstClr val="black"/>
                </a:solidFill>
                <a:latin typeface="ＭＳ Ｐゴシック"/>
              </a:rPr>
              <a:t>ｱﾊﾟｰﾄの管理会社 等</a:t>
            </a:r>
          </a:p>
        </p:txBody>
      </p:sp>
      <p:sp>
        <p:nvSpPr>
          <p:cNvPr id="154" name="左右矢印 153"/>
          <p:cNvSpPr/>
          <p:nvPr/>
        </p:nvSpPr>
        <p:spPr>
          <a:xfrm>
            <a:off x="4271163" y="1451554"/>
            <a:ext cx="635190" cy="184039"/>
          </a:xfrm>
          <a:prstGeom prst="leftRightArrow">
            <a:avLst/>
          </a:prstGeom>
          <a:solidFill>
            <a:srgbClr val="FFC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endParaRPr>
          </a:p>
        </p:txBody>
      </p:sp>
      <p:sp>
        <p:nvSpPr>
          <p:cNvPr id="155" name="テキスト ボックス 154"/>
          <p:cNvSpPr txBox="1"/>
          <p:nvPr/>
        </p:nvSpPr>
        <p:spPr>
          <a:xfrm>
            <a:off x="4284211" y="1631556"/>
            <a:ext cx="733518" cy="223308"/>
          </a:xfrm>
          <a:prstGeom prst="rect">
            <a:avLst/>
          </a:prstGeom>
          <a:noFill/>
        </p:spPr>
        <p:txBody>
          <a:bodyPr wrap="square" lIns="33231" tIns="33231" rIns="33231" bIns="33231" rtlCol="0" anchor="ctr" anchorCtr="0">
            <a:spAutoFit/>
          </a:bodyPr>
          <a:lstStyle/>
          <a:p>
            <a:r>
              <a:rPr lang="ja-JP" altLang="en-US" sz="10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関係構築</a:t>
            </a:r>
            <a:endParaRPr lang="en-US" altLang="ja-JP" sz="10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6" name="右矢印 155"/>
          <p:cNvSpPr/>
          <p:nvPr/>
        </p:nvSpPr>
        <p:spPr>
          <a:xfrm>
            <a:off x="4284210" y="1879726"/>
            <a:ext cx="2153845" cy="170298"/>
          </a:xfrm>
          <a:prstGeom prst="rightArrow">
            <a:avLst>
              <a:gd name="adj1" fmla="val 50000"/>
              <a:gd name="adj2" fmla="val 64513"/>
            </a:avLst>
          </a:prstGeom>
          <a:solidFill>
            <a:srgbClr val="FFC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57" name="テキスト ボックス 156"/>
          <p:cNvSpPr txBox="1"/>
          <p:nvPr/>
        </p:nvSpPr>
        <p:spPr>
          <a:xfrm>
            <a:off x="4981324" y="1989757"/>
            <a:ext cx="733518" cy="223308"/>
          </a:xfrm>
          <a:prstGeom prst="rect">
            <a:avLst/>
          </a:prstGeom>
          <a:noFill/>
        </p:spPr>
        <p:txBody>
          <a:bodyPr wrap="square" lIns="33231" tIns="33231" rIns="33231" bIns="33231" rtlCol="0" anchor="ctr" anchorCtr="0">
            <a:spAutoFit/>
          </a:bodyPr>
          <a:lstStyle/>
          <a:p>
            <a:r>
              <a:rPr lang="ja-JP" altLang="en-US" sz="10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同行支援</a:t>
            </a:r>
            <a:endParaRPr lang="en-US" altLang="ja-JP" sz="10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6" name="正方形/長方形 145"/>
          <p:cNvSpPr/>
          <p:nvPr/>
        </p:nvSpPr>
        <p:spPr>
          <a:xfrm>
            <a:off x="115619" y="4033786"/>
            <a:ext cx="1754685" cy="26587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b="1" dirty="0">
                <a:solidFill>
                  <a:prstClr val="black"/>
                </a:solidFill>
              </a:rPr>
              <a:t>支援のイメージ　②</a:t>
            </a:r>
          </a:p>
        </p:txBody>
      </p:sp>
      <p:grpSp>
        <p:nvGrpSpPr>
          <p:cNvPr id="161" name="Group 1191"/>
          <p:cNvGrpSpPr>
            <a:grpSpLocks noChangeAspect="1"/>
          </p:cNvGrpSpPr>
          <p:nvPr/>
        </p:nvGrpSpPr>
        <p:grpSpPr bwMode="auto">
          <a:xfrm>
            <a:off x="2989279" y="4568518"/>
            <a:ext cx="633640" cy="444034"/>
            <a:chOff x="1346" y="3223"/>
            <a:chExt cx="328" cy="239"/>
          </a:xfrm>
        </p:grpSpPr>
        <p:sp>
          <p:nvSpPr>
            <p:cNvPr id="162" name="Freeform 1098"/>
            <p:cNvSpPr>
              <a:spLocks/>
            </p:cNvSpPr>
            <p:nvPr/>
          </p:nvSpPr>
          <p:spPr bwMode="auto">
            <a:xfrm>
              <a:off x="1346" y="3369"/>
              <a:ext cx="328" cy="93"/>
            </a:xfrm>
            <a:custGeom>
              <a:avLst/>
              <a:gdLst>
                <a:gd name="T0" fmla="*/ 80 w 328"/>
                <a:gd name="T1" fmla="*/ 93 h 93"/>
                <a:gd name="T2" fmla="*/ 0 w 328"/>
                <a:gd name="T3" fmla="*/ 13 h 93"/>
                <a:gd name="T4" fmla="*/ 229 w 328"/>
                <a:gd name="T5" fmla="*/ 0 h 93"/>
                <a:gd name="T6" fmla="*/ 328 w 328"/>
                <a:gd name="T7" fmla="*/ 80 h 93"/>
                <a:gd name="T8" fmla="*/ 80 w 328"/>
                <a:gd name="T9" fmla="*/ 93 h 93"/>
              </a:gdLst>
              <a:ahLst/>
              <a:cxnLst>
                <a:cxn ang="0">
                  <a:pos x="T0" y="T1"/>
                </a:cxn>
                <a:cxn ang="0">
                  <a:pos x="T2" y="T3"/>
                </a:cxn>
                <a:cxn ang="0">
                  <a:pos x="T4" y="T5"/>
                </a:cxn>
                <a:cxn ang="0">
                  <a:pos x="T6" y="T7"/>
                </a:cxn>
                <a:cxn ang="0">
                  <a:pos x="T8" y="T9"/>
                </a:cxn>
              </a:cxnLst>
              <a:rect l="0" t="0" r="r" b="b"/>
              <a:pathLst>
                <a:path w="328" h="93">
                  <a:moveTo>
                    <a:pt x="80" y="93"/>
                  </a:moveTo>
                  <a:lnTo>
                    <a:pt x="0" y="13"/>
                  </a:lnTo>
                  <a:lnTo>
                    <a:pt x="229" y="0"/>
                  </a:lnTo>
                  <a:lnTo>
                    <a:pt x="328" y="80"/>
                  </a:lnTo>
                  <a:lnTo>
                    <a:pt x="80" y="93"/>
                  </a:lnTo>
                  <a:close/>
                </a:path>
              </a:pathLst>
            </a:custGeom>
            <a:solidFill>
              <a:srgbClr val="7FF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63" name="Freeform 1099"/>
            <p:cNvSpPr>
              <a:spLocks/>
            </p:cNvSpPr>
            <p:nvPr/>
          </p:nvSpPr>
          <p:spPr bwMode="auto">
            <a:xfrm>
              <a:off x="1369" y="3223"/>
              <a:ext cx="275" cy="223"/>
            </a:xfrm>
            <a:custGeom>
              <a:avLst/>
              <a:gdLst>
                <a:gd name="T0" fmla="*/ 34 w 275"/>
                <a:gd name="T1" fmla="*/ 44 h 223"/>
                <a:gd name="T2" fmla="*/ 18 w 275"/>
                <a:gd name="T3" fmla="*/ 45 h 223"/>
                <a:gd name="T4" fmla="*/ 17 w 275"/>
                <a:gd name="T5" fmla="*/ 45 h 223"/>
                <a:gd name="T6" fmla="*/ 16 w 275"/>
                <a:gd name="T7" fmla="*/ 47 h 223"/>
                <a:gd name="T8" fmla="*/ 16 w 275"/>
                <a:gd name="T9" fmla="*/ 48 h 223"/>
                <a:gd name="T10" fmla="*/ 15 w 275"/>
                <a:gd name="T11" fmla="*/ 48 h 223"/>
                <a:gd name="T12" fmla="*/ 14 w 275"/>
                <a:gd name="T13" fmla="*/ 152 h 223"/>
                <a:gd name="T14" fmla="*/ 13 w 275"/>
                <a:gd name="T15" fmla="*/ 152 h 223"/>
                <a:gd name="T16" fmla="*/ 11 w 275"/>
                <a:gd name="T17" fmla="*/ 153 h 223"/>
                <a:gd name="T18" fmla="*/ 10 w 275"/>
                <a:gd name="T19" fmla="*/ 153 h 223"/>
                <a:gd name="T20" fmla="*/ 9 w 275"/>
                <a:gd name="T21" fmla="*/ 153 h 223"/>
                <a:gd name="T22" fmla="*/ 7 w 275"/>
                <a:gd name="T23" fmla="*/ 153 h 223"/>
                <a:gd name="T24" fmla="*/ 6 w 275"/>
                <a:gd name="T25" fmla="*/ 153 h 223"/>
                <a:gd name="T26" fmla="*/ 5 w 275"/>
                <a:gd name="T27" fmla="*/ 153 h 223"/>
                <a:gd name="T28" fmla="*/ 3 w 275"/>
                <a:gd name="T29" fmla="*/ 153 h 223"/>
                <a:gd name="T30" fmla="*/ 2 w 275"/>
                <a:gd name="T31" fmla="*/ 153 h 223"/>
                <a:gd name="T32" fmla="*/ 1 w 275"/>
                <a:gd name="T33" fmla="*/ 154 h 223"/>
                <a:gd name="T34" fmla="*/ 3 w 275"/>
                <a:gd name="T35" fmla="*/ 158 h 223"/>
                <a:gd name="T36" fmla="*/ 9 w 275"/>
                <a:gd name="T37" fmla="*/ 164 h 223"/>
                <a:gd name="T38" fmla="*/ 16 w 275"/>
                <a:gd name="T39" fmla="*/ 170 h 223"/>
                <a:gd name="T40" fmla="*/ 22 w 275"/>
                <a:gd name="T41" fmla="*/ 176 h 223"/>
                <a:gd name="T42" fmla="*/ 29 w 275"/>
                <a:gd name="T43" fmla="*/ 183 h 223"/>
                <a:gd name="T44" fmla="*/ 35 w 275"/>
                <a:gd name="T45" fmla="*/ 189 h 223"/>
                <a:gd name="T46" fmla="*/ 42 w 275"/>
                <a:gd name="T47" fmla="*/ 195 h 223"/>
                <a:gd name="T48" fmla="*/ 48 w 275"/>
                <a:gd name="T49" fmla="*/ 202 h 223"/>
                <a:gd name="T50" fmla="*/ 54 w 275"/>
                <a:gd name="T51" fmla="*/ 208 h 223"/>
                <a:gd name="T52" fmla="*/ 61 w 275"/>
                <a:gd name="T53" fmla="*/ 214 h 223"/>
                <a:gd name="T54" fmla="*/ 67 w 275"/>
                <a:gd name="T55" fmla="*/ 221 h 223"/>
                <a:gd name="T56" fmla="*/ 273 w 275"/>
                <a:gd name="T57" fmla="*/ 213 h 223"/>
                <a:gd name="T58" fmla="*/ 273 w 275"/>
                <a:gd name="T59" fmla="*/ 212 h 223"/>
                <a:gd name="T60" fmla="*/ 274 w 275"/>
                <a:gd name="T61" fmla="*/ 212 h 223"/>
                <a:gd name="T62" fmla="*/ 275 w 275"/>
                <a:gd name="T63" fmla="*/ 211 h 223"/>
                <a:gd name="T64" fmla="*/ 275 w 275"/>
                <a:gd name="T65" fmla="*/ 210 h 223"/>
                <a:gd name="T66" fmla="*/ 262 w 275"/>
                <a:gd name="T67" fmla="*/ 109 h 223"/>
                <a:gd name="T68" fmla="*/ 262 w 275"/>
                <a:gd name="T69" fmla="*/ 102 h 223"/>
                <a:gd name="T70" fmla="*/ 262 w 275"/>
                <a:gd name="T71" fmla="*/ 95 h 223"/>
                <a:gd name="T72" fmla="*/ 262 w 275"/>
                <a:gd name="T73" fmla="*/ 88 h 223"/>
                <a:gd name="T74" fmla="*/ 262 w 275"/>
                <a:gd name="T75" fmla="*/ 82 h 223"/>
                <a:gd name="T76" fmla="*/ 263 w 275"/>
                <a:gd name="T77" fmla="*/ 75 h 223"/>
                <a:gd name="T78" fmla="*/ 263 w 275"/>
                <a:gd name="T79" fmla="*/ 68 h 223"/>
                <a:gd name="T80" fmla="*/ 263 w 275"/>
                <a:gd name="T81" fmla="*/ 61 h 223"/>
                <a:gd name="T82" fmla="*/ 263 w 275"/>
                <a:gd name="T83" fmla="*/ 55 h 223"/>
                <a:gd name="T84" fmla="*/ 263 w 275"/>
                <a:gd name="T85" fmla="*/ 48 h 223"/>
                <a:gd name="T86" fmla="*/ 263 w 275"/>
                <a:gd name="T87" fmla="*/ 41 h 223"/>
                <a:gd name="T88" fmla="*/ 225 w 275"/>
                <a:gd name="T89" fmla="*/ 0 h 223"/>
                <a:gd name="T90" fmla="*/ 38 w 275"/>
                <a:gd name="T91" fmla="*/ 9 h 223"/>
                <a:gd name="T92" fmla="*/ 37 w 275"/>
                <a:gd name="T93" fmla="*/ 9 h 223"/>
                <a:gd name="T94" fmla="*/ 36 w 275"/>
                <a:gd name="T95" fmla="*/ 10 h 223"/>
                <a:gd name="T96" fmla="*/ 36 w 275"/>
                <a:gd name="T97" fmla="*/ 11 h 223"/>
                <a:gd name="T98" fmla="*/ 35 w 275"/>
                <a:gd name="T99" fmla="*/ 11 h 223"/>
                <a:gd name="T100" fmla="*/ 35 w 275"/>
                <a:gd name="T101" fmla="*/ 12 h 223"/>
                <a:gd name="T102" fmla="*/ 35 w 275"/>
                <a:gd name="T103" fmla="*/ 1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5" h="223">
                  <a:moveTo>
                    <a:pt x="35" y="14"/>
                  </a:moveTo>
                  <a:lnTo>
                    <a:pt x="35" y="43"/>
                  </a:lnTo>
                  <a:lnTo>
                    <a:pt x="34" y="44"/>
                  </a:lnTo>
                  <a:lnTo>
                    <a:pt x="18" y="45"/>
                  </a:lnTo>
                  <a:lnTo>
                    <a:pt x="18" y="45"/>
                  </a:lnTo>
                  <a:lnTo>
                    <a:pt x="18" y="45"/>
                  </a:lnTo>
                  <a:lnTo>
                    <a:pt x="17" y="45"/>
                  </a:lnTo>
                  <a:lnTo>
                    <a:pt x="17" y="45"/>
                  </a:lnTo>
                  <a:lnTo>
                    <a:pt x="17" y="45"/>
                  </a:lnTo>
                  <a:lnTo>
                    <a:pt x="17" y="46"/>
                  </a:lnTo>
                  <a:lnTo>
                    <a:pt x="16" y="46"/>
                  </a:lnTo>
                  <a:lnTo>
                    <a:pt x="16" y="47"/>
                  </a:lnTo>
                  <a:lnTo>
                    <a:pt x="16" y="47"/>
                  </a:lnTo>
                  <a:lnTo>
                    <a:pt x="16" y="47"/>
                  </a:lnTo>
                  <a:lnTo>
                    <a:pt x="16" y="48"/>
                  </a:lnTo>
                  <a:lnTo>
                    <a:pt x="16" y="48"/>
                  </a:lnTo>
                  <a:lnTo>
                    <a:pt x="15" y="48"/>
                  </a:lnTo>
                  <a:lnTo>
                    <a:pt x="15" y="48"/>
                  </a:lnTo>
                  <a:lnTo>
                    <a:pt x="16" y="50"/>
                  </a:lnTo>
                  <a:lnTo>
                    <a:pt x="15" y="151"/>
                  </a:lnTo>
                  <a:lnTo>
                    <a:pt x="14" y="152"/>
                  </a:lnTo>
                  <a:lnTo>
                    <a:pt x="14" y="152"/>
                  </a:lnTo>
                  <a:lnTo>
                    <a:pt x="13" y="152"/>
                  </a:lnTo>
                  <a:lnTo>
                    <a:pt x="13" y="152"/>
                  </a:lnTo>
                  <a:lnTo>
                    <a:pt x="12" y="152"/>
                  </a:lnTo>
                  <a:lnTo>
                    <a:pt x="12" y="153"/>
                  </a:lnTo>
                  <a:lnTo>
                    <a:pt x="11" y="153"/>
                  </a:lnTo>
                  <a:lnTo>
                    <a:pt x="11" y="153"/>
                  </a:lnTo>
                  <a:lnTo>
                    <a:pt x="11" y="153"/>
                  </a:lnTo>
                  <a:lnTo>
                    <a:pt x="10" y="153"/>
                  </a:lnTo>
                  <a:lnTo>
                    <a:pt x="10" y="153"/>
                  </a:lnTo>
                  <a:lnTo>
                    <a:pt x="9" y="153"/>
                  </a:lnTo>
                  <a:lnTo>
                    <a:pt x="9" y="153"/>
                  </a:lnTo>
                  <a:lnTo>
                    <a:pt x="8" y="153"/>
                  </a:lnTo>
                  <a:lnTo>
                    <a:pt x="8" y="153"/>
                  </a:lnTo>
                  <a:lnTo>
                    <a:pt x="7" y="153"/>
                  </a:lnTo>
                  <a:lnTo>
                    <a:pt x="7" y="153"/>
                  </a:lnTo>
                  <a:lnTo>
                    <a:pt x="7" y="153"/>
                  </a:lnTo>
                  <a:lnTo>
                    <a:pt x="6" y="153"/>
                  </a:lnTo>
                  <a:lnTo>
                    <a:pt x="6" y="153"/>
                  </a:lnTo>
                  <a:lnTo>
                    <a:pt x="5" y="153"/>
                  </a:lnTo>
                  <a:lnTo>
                    <a:pt x="5" y="153"/>
                  </a:lnTo>
                  <a:lnTo>
                    <a:pt x="4" y="153"/>
                  </a:lnTo>
                  <a:lnTo>
                    <a:pt x="4" y="153"/>
                  </a:lnTo>
                  <a:lnTo>
                    <a:pt x="3" y="153"/>
                  </a:lnTo>
                  <a:lnTo>
                    <a:pt x="3" y="153"/>
                  </a:lnTo>
                  <a:lnTo>
                    <a:pt x="2" y="153"/>
                  </a:lnTo>
                  <a:lnTo>
                    <a:pt x="2" y="153"/>
                  </a:lnTo>
                  <a:lnTo>
                    <a:pt x="2" y="154"/>
                  </a:lnTo>
                  <a:lnTo>
                    <a:pt x="1" y="154"/>
                  </a:lnTo>
                  <a:lnTo>
                    <a:pt x="1" y="154"/>
                  </a:lnTo>
                  <a:lnTo>
                    <a:pt x="0" y="155"/>
                  </a:lnTo>
                  <a:lnTo>
                    <a:pt x="0" y="156"/>
                  </a:lnTo>
                  <a:lnTo>
                    <a:pt x="3" y="158"/>
                  </a:lnTo>
                  <a:lnTo>
                    <a:pt x="5" y="160"/>
                  </a:lnTo>
                  <a:lnTo>
                    <a:pt x="7" y="162"/>
                  </a:lnTo>
                  <a:lnTo>
                    <a:pt x="9" y="164"/>
                  </a:lnTo>
                  <a:lnTo>
                    <a:pt x="11" y="166"/>
                  </a:lnTo>
                  <a:lnTo>
                    <a:pt x="14" y="168"/>
                  </a:lnTo>
                  <a:lnTo>
                    <a:pt x="16" y="170"/>
                  </a:lnTo>
                  <a:lnTo>
                    <a:pt x="18" y="172"/>
                  </a:lnTo>
                  <a:lnTo>
                    <a:pt x="20" y="174"/>
                  </a:lnTo>
                  <a:lnTo>
                    <a:pt x="22" y="176"/>
                  </a:lnTo>
                  <a:lnTo>
                    <a:pt x="24" y="179"/>
                  </a:lnTo>
                  <a:lnTo>
                    <a:pt x="27" y="181"/>
                  </a:lnTo>
                  <a:lnTo>
                    <a:pt x="29" y="183"/>
                  </a:lnTo>
                  <a:lnTo>
                    <a:pt x="31" y="185"/>
                  </a:lnTo>
                  <a:lnTo>
                    <a:pt x="33" y="187"/>
                  </a:lnTo>
                  <a:lnTo>
                    <a:pt x="35" y="189"/>
                  </a:lnTo>
                  <a:lnTo>
                    <a:pt x="37" y="191"/>
                  </a:lnTo>
                  <a:lnTo>
                    <a:pt x="40" y="193"/>
                  </a:lnTo>
                  <a:lnTo>
                    <a:pt x="42" y="195"/>
                  </a:lnTo>
                  <a:lnTo>
                    <a:pt x="44" y="197"/>
                  </a:lnTo>
                  <a:lnTo>
                    <a:pt x="46" y="199"/>
                  </a:lnTo>
                  <a:lnTo>
                    <a:pt x="48" y="202"/>
                  </a:lnTo>
                  <a:lnTo>
                    <a:pt x="50" y="204"/>
                  </a:lnTo>
                  <a:lnTo>
                    <a:pt x="52" y="206"/>
                  </a:lnTo>
                  <a:lnTo>
                    <a:pt x="54" y="208"/>
                  </a:lnTo>
                  <a:lnTo>
                    <a:pt x="57" y="210"/>
                  </a:lnTo>
                  <a:lnTo>
                    <a:pt x="59" y="212"/>
                  </a:lnTo>
                  <a:lnTo>
                    <a:pt x="61" y="214"/>
                  </a:lnTo>
                  <a:lnTo>
                    <a:pt x="63" y="216"/>
                  </a:lnTo>
                  <a:lnTo>
                    <a:pt x="65" y="219"/>
                  </a:lnTo>
                  <a:lnTo>
                    <a:pt x="67" y="221"/>
                  </a:lnTo>
                  <a:lnTo>
                    <a:pt x="70" y="223"/>
                  </a:lnTo>
                  <a:lnTo>
                    <a:pt x="132" y="219"/>
                  </a:lnTo>
                  <a:lnTo>
                    <a:pt x="273" y="213"/>
                  </a:lnTo>
                  <a:lnTo>
                    <a:pt x="273" y="213"/>
                  </a:lnTo>
                  <a:lnTo>
                    <a:pt x="273" y="213"/>
                  </a:lnTo>
                  <a:lnTo>
                    <a:pt x="273" y="212"/>
                  </a:lnTo>
                  <a:lnTo>
                    <a:pt x="274" y="212"/>
                  </a:lnTo>
                  <a:lnTo>
                    <a:pt x="274" y="212"/>
                  </a:lnTo>
                  <a:lnTo>
                    <a:pt x="274" y="212"/>
                  </a:lnTo>
                  <a:lnTo>
                    <a:pt x="274" y="211"/>
                  </a:lnTo>
                  <a:lnTo>
                    <a:pt x="275" y="211"/>
                  </a:lnTo>
                  <a:lnTo>
                    <a:pt x="275" y="211"/>
                  </a:lnTo>
                  <a:lnTo>
                    <a:pt x="275" y="211"/>
                  </a:lnTo>
                  <a:lnTo>
                    <a:pt x="275" y="211"/>
                  </a:lnTo>
                  <a:lnTo>
                    <a:pt x="275" y="210"/>
                  </a:lnTo>
                  <a:lnTo>
                    <a:pt x="275" y="210"/>
                  </a:lnTo>
                  <a:lnTo>
                    <a:pt x="261" y="196"/>
                  </a:lnTo>
                  <a:lnTo>
                    <a:pt x="262" y="109"/>
                  </a:lnTo>
                  <a:lnTo>
                    <a:pt x="262" y="107"/>
                  </a:lnTo>
                  <a:lnTo>
                    <a:pt x="262" y="104"/>
                  </a:lnTo>
                  <a:lnTo>
                    <a:pt x="262" y="102"/>
                  </a:lnTo>
                  <a:lnTo>
                    <a:pt x="262" y="100"/>
                  </a:lnTo>
                  <a:lnTo>
                    <a:pt x="262" y="97"/>
                  </a:lnTo>
                  <a:lnTo>
                    <a:pt x="262" y="95"/>
                  </a:lnTo>
                  <a:lnTo>
                    <a:pt x="262" y="93"/>
                  </a:lnTo>
                  <a:lnTo>
                    <a:pt x="262" y="91"/>
                  </a:lnTo>
                  <a:lnTo>
                    <a:pt x="262" y="88"/>
                  </a:lnTo>
                  <a:lnTo>
                    <a:pt x="262" y="86"/>
                  </a:lnTo>
                  <a:lnTo>
                    <a:pt x="262" y="84"/>
                  </a:lnTo>
                  <a:lnTo>
                    <a:pt x="262" y="82"/>
                  </a:lnTo>
                  <a:lnTo>
                    <a:pt x="262" y="79"/>
                  </a:lnTo>
                  <a:lnTo>
                    <a:pt x="262" y="77"/>
                  </a:lnTo>
                  <a:lnTo>
                    <a:pt x="263" y="75"/>
                  </a:lnTo>
                  <a:lnTo>
                    <a:pt x="263" y="73"/>
                  </a:lnTo>
                  <a:lnTo>
                    <a:pt x="263" y="70"/>
                  </a:lnTo>
                  <a:lnTo>
                    <a:pt x="263" y="68"/>
                  </a:lnTo>
                  <a:lnTo>
                    <a:pt x="263" y="66"/>
                  </a:lnTo>
                  <a:lnTo>
                    <a:pt x="263" y="64"/>
                  </a:lnTo>
                  <a:lnTo>
                    <a:pt x="263" y="61"/>
                  </a:lnTo>
                  <a:lnTo>
                    <a:pt x="263" y="59"/>
                  </a:lnTo>
                  <a:lnTo>
                    <a:pt x="263" y="57"/>
                  </a:lnTo>
                  <a:lnTo>
                    <a:pt x="263" y="55"/>
                  </a:lnTo>
                  <a:lnTo>
                    <a:pt x="263" y="53"/>
                  </a:lnTo>
                  <a:lnTo>
                    <a:pt x="263" y="50"/>
                  </a:lnTo>
                  <a:lnTo>
                    <a:pt x="263" y="48"/>
                  </a:lnTo>
                  <a:lnTo>
                    <a:pt x="263" y="46"/>
                  </a:lnTo>
                  <a:lnTo>
                    <a:pt x="263" y="44"/>
                  </a:lnTo>
                  <a:lnTo>
                    <a:pt x="263" y="41"/>
                  </a:lnTo>
                  <a:lnTo>
                    <a:pt x="263" y="39"/>
                  </a:lnTo>
                  <a:lnTo>
                    <a:pt x="262" y="37"/>
                  </a:lnTo>
                  <a:lnTo>
                    <a:pt x="225" y="0"/>
                  </a:lnTo>
                  <a:lnTo>
                    <a:pt x="179" y="3"/>
                  </a:lnTo>
                  <a:lnTo>
                    <a:pt x="38" y="9"/>
                  </a:lnTo>
                  <a:lnTo>
                    <a:pt x="38" y="9"/>
                  </a:lnTo>
                  <a:lnTo>
                    <a:pt x="37" y="9"/>
                  </a:lnTo>
                  <a:lnTo>
                    <a:pt x="37" y="9"/>
                  </a:lnTo>
                  <a:lnTo>
                    <a:pt x="37" y="9"/>
                  </a:lnTo>
                  <a:lnTo>
                    <a:pt x="37" y="10"/>
                  </a:lnTo>
                  <a:lnTo>
                    <a:pt x="36" y="10"/>
                  </a:lnTo>
                  <a:lnTo>
                    <a:pt x="36" y="10"/>
                  </a:lnTo>
                  <a:lnTo>
                    <a:pt x="36" y="10"/>
                  </a:lnTo>
                  <a:lnTo>
                    <a:pt x="36" y="11"/>
                  </a:lnTo>
                  <a:lnTo>
                    <a:pt x="36" y="11"/>
                  </a:lnTo>
                  <a:lnTo>
                    <a:pt x="36" y="11"/>
                  </a:lnTo>
                  <a:lnTo>
                    <a:pt x="35" y="11"/>
                  </a:lnTo>
                  <a:lnTo>
                    <a:pt x="35" y="11"/>
                  </a:lnTo>
                  <a:lnTo>
                    <a:pt x="35" y="11"/>
                  </a:lnTo>
                  <a:lnTo>
                    <a:pt x="35" y="12"/>
                  </a:lnTo>
                  <a:lnTo>
                    <a:pt x="35" y="12"/>
                  </a:lnTo>
                  <a:lnTo>
                    <a:pt x="35" y="13"/>
                  </a:lnTo>
                  <a:lnTo>
                    <a:pt x="35" y="13"/>
                  </a:lnTo>
                  <a:lnTo>
                    <a:pt x="35" y="13"/>
                  </a:lnTo>
                  <a:lnTo>
                    <a:pt x="35"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64" name="Freeform 1100"/>
            <p:cNvSpPr>
              <a:spLocks/>
            </p:cNvSpPr>
            <p:nvPr/>
          </p:nvSpPr>
          <p:spPr bwMode="auto">
            <a:xfrm>
              <a:off x="1369" y="3223"/>
              <a:ext cx="275" cy="223"/>
            </a:xfrm>
            <a:custGeom>
              <a:avLst/>
              <a:gdLst>
                <a:gd name="T0" fmla="*/ 34 w 275"/>
                <a:gd name="T1" fmla="*/ 44 h 223"/>
                <a:gd name="T2" fmla="*/ 18 w 275"/>
                <a:gd name="T3" fmla="*/ 45 h 223"/>
                <a:gd name="T4" fmla="*/ 17 w 275"/>
                <a:gd name="T5" fmla="*/ 45 h 223"/>
                <a:gd name="T6" fmla="*/ 16 w 275"/>
                <a:gd name="T7" fmla="*/ 47 h 223"/>
                <a:gd name="T8" fmla="*/ 16 w 275"/>
                <a:gd name="T9" fmla="*/ 48 h 223"/>
                <a:gd name="T10" fmla="*/ 15 w 275"/>
                <a:gd name="T11" fmla="*/ 48 h 223"/>
                <a:gd name="T12" fmla="*/ 14 w 275"/>
                <a:gd name="T13" fmla="*/ 152 h 223"/>
                <a:gd name="T14" fmla="*/ 13 w 275"/>
                <a:gd name="T15" fmla="*/ 152 h 223"/>
                <a:gd name="T16" fmla="*/ 11 w 275"/>
                <a:gd name="T17" fmla="*/ 153 h 223"/>
                <a:gd name="T18" fmla="*/ 10 w 275"/>
                <a:gd name="T19" fmla="*/ 153 h 223"/>
                <a:gd name="T20" fmla="*/ 9 w 275"/>
                <a:gd name="T21" fmla="*/ 153 h 223"/>
                <a:gd name="T22" fmla="*/ 7 w 275"/>
                <a:gd name="T23" fmla="*/ 153 h 223"/>
                <a:gd name="T24" fmla="*/ 6 w 275"/>
                <a:gd name="T25" fmla="*/ 153 h 223"/>
                <a:gd name="T26" fmla="*/ 5 w 275"/>
                <a:gd name="T27" fmla="*/ 153 h 223"/>
                <a:gd name="T28" fmla="*/ 3 w 275"/>
                <a:gd name="T29" fmla="*/ 153 h 223"/>
                <a:gd name="T30" fmla="*/ 2 w 275"/>
                <a:gd name="T31" fmla="*/ 153 h 223"/>
                <a:gd name="T32" fmla="*/ 1 w 275"/>
                <a:gd name="T33" fmla="*/ 154 h 223"/>
                <a:gd name="T34" fmla="*/ 3 w 275"/>
                <a:gd name="T35" fmla="*/ 158 h 223"/>
                <a:gd name="T36" fmla="*/ 9 w 275"/>
                <a:gd name="T37" fmla="*/ 164 h 223"/>
                <a:gd name="T38" fmla="*/ 16 w 275"/>
                <a:gd name="T39" fmla="*/ 170 h 223"/>
                <a:gd name="T40" fmla="*/ 22 w 275"/>
                <a:gd name="T41" fmla="*/ 176 h 223"/>
                <a:gd name="T42" fmla="*/ 29 w 275"/>
                <a:gd name="T43" fmla="*/ 183 h 223"/>
                <a:gd name="T44" fmla="*/ 35 w 275"/>
                <a:gd name="T45" fmla="*/ 189 h 223"/>
                <a:gd name="T46" fmla="*/ 42 w 275"/>
                <a:gd name="T47" fmla="*/ 195 h 223"/>
                <a:gd name="T48" fmla="*/ 48 w 275"/>
                <a:gd name="T49" fmla="*/ 202 h 223"/>
                <a:gd name="T50" fmla="*/ 54 w 275"/>
                <a:gd name="T51" fmla="*/ 208 h 223"/>
                <a:gd name="T52" fmla="*/ 61 w 275"/>
                <a:gd name="T53" fmla="*/ 214 h 223"/>
                <a:gd name="T54" fmla="*/ 67 w 275"/>
                <a:gd name="T55" fmla="*/ 221 h 223"/>
                <a:gd name="T56" fmla="*/ 273 w 275"/>
                <a:gd name="T57" fmla="*/ 213 h 223"/>
                <a:gd name="T58" fmla="*/ 273 w 275"/>
                <a:gd name="T59" fmla="*/ 212 h 223"/>
                <a:gd name="T60" fmla="*/ 274 w 275"/>
                <a:gd name="T61" fmla="*/ 212 h 223"/>
                <a:gd name="T62" fmla="*/ 275 w 275"/>
                <a:gd name="T63" fmla="*/ 211 h 223"/>
                <a:gd name="T64" fmla="*/ 275 w 275"/>
                <a:gd name="T65" fmla="*/ 210 h 223"/>
                <a:gd name="T66" fmla="*/ 262 w 275"/>
                <a:gd name="T67" fmla="*/ 109 h 223"/>
                <a:gd name="T68" fmla="*/ 262 w 275"/>
                <a:gd name="T69" fmla="*/ 102 h 223"/>
                <a:gd name="T70" fmla="*/ 262 w 275"/>
                <a:gd name="T71" fmla="*/ 95 h 223"/>
                <a:gd name="T72" fmla="*/ 262 w 275"/>
                <a:gd name="T73" fmla="*/ 88 h 223"/>
                <a:gd name="T74" fmla="*/ 262 w 275"/>
                <a:gd name="T75" fmla="*/ 82 h 223"/>
                <a:gd name="T76" fmla="*/ 263 w 275"/>
                <a:gd name="T77" fmla="*/ 75 h 223"/>
                <a:gd name="T78" fmla="*/ 263 w 275"/>
                <a:gd name="T79" fmla="*/ 68 h 223"/>
                <a:gd name="T80" fmla="*/ 263 w 275"/>
                <a:gd name="T81" fmla="*/ 61 h 223"/>
                <a:gd name="T82" fmla="*/ 263 w 275"/>
                <a:gd name="T83" fmla="*/ 55 h 223"/>
                <a:gd name="T84" fmla="*/ 263 w 275"/>
                <a:gd name="T85" fmla="*/ 48 h 223"/>
                <a:gd name="T86" fmla="*/ 263 w 275"/>
                <a:gd name="T87" fmla="*/ 41 h 223"/>
                <a:gd name="T88" fmla="*/ 225 w 275"/>
                <a:gd name="T89" fmla="*/ 0 h 223"/>
                <a:gd name="T90" fmla="*/ 38 w 275"/>
                <a:gd name="T91" fmla="*/ 9 h 223"/>
                <a:gd name="T92" fmla="*/ 37 w 275"/>
                <a:gd name="T93" fmla="*/ 9 h 223"/>
                <a:gd name="T94" fmla="*/ 36 w 275"/>
                <a:gd name="T95" fmla="*/ 10 h 223"/>
                <a:gd name="T96" fmla="*/ 36 w 275"/>
                <a:gd name="T97" fmla="*/ 11 h 223"/>
                <a:gd name="T98" fmla="*/ 35 w 275"/>
                <a:gd name="T99" fmla="*/ 11 h 223"/>
                <a:gd name="T100" fmla="*/ 35 w 275"/>
                <a:gd name="T101" fmla="*/ 12 h 223"/>
                <a:gd name="T102" fmla="*/ 35 w 275"/>
                <a:gd name="T103" fmla="*/ 1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5" h="223">
                  <a:moveTo>
                    <a:pt x="35" y="14"/>
                  </a:moveTo>
                  <a:lnTo>
                    <a:pt x="35" y="43"/>
                  </a:lnTo>
                  <a:lnTo>
                    <a:pt x="34" y="44"/>
                  </a:lnTo>
                  <a:lnTo>
                    <a:pt x="18" y="45"/>
                  </a:lnTo>
                  <a:lnTo>
                    <a:pt x="18" y="45"/>
                  </a:lnTo>
                  <a:lnTo>
                    <a:pt x="18" y="45"/>
                  </a:lnTo>
                  <a:lnTo>
                    <a:pt x="17" y="45"/>
                  </a:lnTo>
                  <a:lnTo>
                    <a:pt x="17" y="45"/>
                  </a:lnTo>
                  <a:lnTo>
                    <a:pt x="17" y="45"/>
                  </a:lnTo>
                  <a:lnTo>
                    <a:pt x="17" y="46"/>
                  </a:lnTo>
                  <a:lnTo>
                    <a:pt x="16" y="46"/>
                  </a:lnTo>
                  <a:lnTo>
                    <a:pt x="16" y="47"/>
                  </a:lnTo>
                  <a:lnTo>
                    <a:pt x="16" y="47"/>
                  </a:lnTo>
                  <a:lnTo>
                    <a:pt x="16" y="47"/>
                  </a:lnTo>
                  <a:lnTo>
                    <a:pt x="16" y="48"/>
                  </a:lnTo>
                  <a:lnTo>
                    <a:pt x="16" y="48"/>
                  </a:lnTo>
                  <a:lnTo>
                    <a:pt x="15" y="48"/>
                  </a:lnTo>
                  <a:lnTo>
                    <a:pt x="15" y="48"/>
                  </a:lnTo>
                  <a:lnTo>
                    <a:pt x="16" y="50"/>
                  </a:lnTo>
                  <a:lnTo>
                    <a:pt x="15" y="151"/>
                  </a:lnTo>
                  <a:lnTo>
                    <a:pt x="14" y="152"/>
                  </a:lnTo>
                  <a:lnTo>
                    <a:pt x="14" y="152"/>
                  </a:lnTo>
                  <a:lnTo>
                    <a:pt x="13" y="152"/>
                  </a:lnTo>
                  <a:lnTo>
                    <a:pt x="13" y="152"/>
                  </a:lnTo>
                  <a:lnTo>
                    <a:pt x="12" y="152"/>
                  </a:lnTo>
                  <a:lnTo>
                    <a:pt x="12" y="153"/>
                  </a:lnTo>
                  <a:lnTo>
                    <a:pt x="11" y="153"/>
                  </a:lnTo>
                  <a:lnTo>
                    <a:pt x="11" y="153"/>
                  </a:lnTo>
                  <a:lnTo>
                    <a:pt x="11" y="153"/>
                  </a:lnTo>
                  <a:lnTo>
                    <a:pt x="10" y="153"/>
                  </a:lnTo>
                  <a:lnTo>
                    <a:pt x="10" y="153"/>
                  </a:lnTo>
                  <a:lnTo>
                    <a:pt x="9" y="153"/>
                  </a:lnTo>
                  <a:lnTo>
                    <a:pt x="9" y="153"/>
                  </a:lnTo>
                  <a:lnTo>
                    <a:pt x="8" y="153"/>
                  </a:lnTo>
                  <a:lnTo>
                    <a:pt x="8" y="153"/>
                  </a:lnTo>
                  <a:lnTo>
                    <a:pt x="7" y="153"/>
                  </a:lnTo>
                  <a:lnTo>
                    <a:pt x="7" y="153"/>
                  </a:lnTo>
                  <a:lnTo>
                    <a:pt x="7" y="153"/>
                  </a:lnTo>
                  <a:lnTo>
                    <a:pt x="6" y="153"/>
                  </a:lnTo>
                  <a:lnTo>
                    <a:pt x="6" y="153"/>
                  </a:lnTo>
                  <a:lnTo>
                    <a:pt x="5" y="153"/>
                  </a:lnTo>
                  <a:lnTo>
                    <a:pt x="5" y="153"/>
                  </a:lnTo>
                  <a:lnTo>
                    <a:pt x="4" y="153"/>
                  </a:lnTo>
                  <a:lnTo>
                    <a:pt x="4" y="153"/>
                  </a:lnTo>
                  <a:lnTo>
                    <a:pt x="3" y="153"/>
                  </a:lnTo>
                  <a:lnTo>
                    <a:pt x="3" y="153"/>
                  </a:lnTo>
                  <a:lnTo>
                    <a:pt x="2" y="153"/>
                  </a:lnTo>
                  <a:lnTo>
                    <a:pt x="2" y="153"/>
                  </a:lnTo>
                  <a:lnTo>
                    <a:pt x="2" y="154"/>
                  </a:lnTo>
                  <a:lnTo>
                    <a:pt x="1" y="154"/>
                  </a:lnTo>
                  <a:lnTo>
                    <a:pt x="1" y="154"/>
                  </a:lnTo>
                  <a:lnTo>
                    <a:pt x="0" y="155"/>
                  </a:lnTo>
                  <a:lnTo>
                    <a:pt x="0" y="156"/>
                  </a:lnTo>
                  <a:lnTo>
                    <a:pt x="3" y="158"/>
                  </a:lnTo>
                  <a:lnTo>
                    <a:pt x="5" y="160"/>
                  </a:lnTo>
                  <a:lnTo>
                    <a:pt x="7" y="162"/>
                  </a:lnTo>
                  <a:lnTo>
                    <a:pt x="9" y="164"/>
                  </a:lnTo>
                  <a:lnTo>
                    <a:pt x="11" y="166"/>
                  </a:lnTo>
                  <a:lnTo>
                    <a:pt x="14" y="168"/>
                  </a:lnTo>
                  <a:lnTo>
                    <a:pt x="16" y="170"/>
                  </a:lnTo>
                  <a:lnTo>
                    <a:pt x="18" y="172"/>
                  </a:lnTo>
                  <a:lnTo>
                    <a:pt x="20" y="174"/>
                  </a:lnTo>
                  <a:lnTo>
                    <a:pt x="22" y="176"/>
                  </a:lnTo>
                  <a:lnTo>
                    <a:pt x="24" y="179"/>
                  </a:lnTo>
                  <a:lnTo>
                    <a:pt x="27" y="181"/>
                  </a:lnTo>
                  <a:lnTo>
                    <a:pt x="29" y="183"/>
                  </a:lnTo>
                  <a:lnTo>
                    <a:pt x="31" y="185"/>
                  </a:lnTo>
                  <a:lnTo>
                    <a:pt x="33" y="187"/>
                  </a:lnTo>
                  <a:lnTo>
                    <a:pt x="35" y="189"/>
                  </a:lnTo>
                  <a:lnTo>
                    <a:pt x="37" y="191"/>
                  </a:lnTo>
                  <a:lnTo>
                    <a:pt x="40" y="193"/>
                  </a:lnTo>
                  <a:lnTo>
                    <a:pt x="42" y="195"/>
                  </a:lnTo>
                  <a:lnTo>
                    <a:pt x="44" y="197"/>
                  </a:lnTo>
                  <a:lnTo>
                    <a:pt x="46" y="199"/>
                  </a:lnTo>
                  <a:lnTo>
                    <a:pt x="48" y="202"/>
                  </a:lnTo>
                  <a:lnTo>
                    <a:pt x="50" y="204"/>
                  </a:lnTo>
                  <a:lnTo>
                    <a:pt x="52" y="206"/>
                  </a:lnTo>
                  <a:lnTo>
                    <a:pt x="54" y="208"/>
                  </a:lnTo>
                  <a:lnTo>
                    <a:pt x="57" y="210"/>
                  </a:lnTo>
                  <a:lnTo>
                    <a:pt x="59" y="212"/>
                  </a:lnTo>
                  <a:lnTo>
                    <a:pt x="61" y="214"/>
                  </a:lnTo>
                  <a:lnTo>
                    <a:pt x="63" y="216"/>
                  </a:lnTo>
                  <a:lnTo>
                    <a:pt x="65" y="219"/>
                  </a:lnTo>
                  <a:lnTo>
                    <a:pt x="67" y="221"/>
                  </a:lnTo>
                  <a:lnTo>
                    <a:pt x="70" y="223"/>
                  </a:lnTo>
                  <a:lnTo>
                    <a:pt x="132" y="219"/>
                  </a:lnTo>
                  <a:lnTo>
                    <a:pt x="273" y="213"/>
                  </a:lnTo>
                  <a:lnTo>
                    <a:pt x="273" y="213"/>
                  </a:lnTo>
                  <a:lnTo>
                    <a:pt x="273" y="213"/>
                  </a:lnTo>
                  <a:lnTo>
                    <a:pt x="273" y="212"/>
                  </a:lnTo>
                  <a:lnTo>
                    <a:pt x="274" y="212"/>
                  </a:lnTo>
                  <a:lnTo>
                    <a:pt x="274" y="212"/>
                  </a:lnTo>
                  <a:lnTo>
                    <a:pt x="274" y="212"/>
                  </a:lnTo>
                  <a:lnTo>
                    <a:pt x="274" y="211"/>
                  </a:lnTo>
                  <a:lnTo>
                    <a:pt x="275" y="211"/>
                  </a:lnTo>
                  <a:lnTo>
                    <a:pt x="275" y="211"/>
                  </a:lnTo>
                  <a:lnTo>
                    <a:pt x="275" y="211"/>
                  </a:lnTo>
                  <a:lnTo>
                    <a:pt x="275" y="211"/>
                  </a:lnTo>
                  <a:lnTo>
                    <a:pt x="275" y="210"/>
                  </a:lnTo>
                  <a:lnTo>
                    <a:pt x="275" y="210"/>
                  </a:lnTo>
                  <a:lnTo>
                    <a:pt x="261" y="196"/>
                  </a:lnTo>
                  <a:lnTo>
                    <a:pt x="262" y="109"/>
                  </a:lnTo>
                  <a:lnTo>
                    <a:pt x="262" y="107"/>
                  </a:lnTo>
                  <a:lnTo>
                    <a:pt x="262" y="104"/>
                  </a:lnTo>
                  <a:lnTo>
                    <a:pt x="262" y="102"/>
                  </a:lnTo>
                  <a:lnTo>
                    <a:pt x="262" y="100"/>
                  </a:lnTo>
                  <a:lnTo>
                    <a:pt x="262" y="97"/>
                  </a:lnTo>
                  <a:lnTo>
                    <a:pt x="262" y="95"/>
                  </a:lnTo>
                  <a:lnTo>
                    <a:pt x="262" y="93"/>
                  </a:lnTo>
                  <a:lnTo>
                    <a:pt x="262" y="91"/>
                  </a:lnTo>
                  <a:lnTo>
                    <a:pt x="262" y="88"/>
                  </a:lnTo>
                  <a:lnTo>
                    <a:pt x="262" y="86"/>
                  </a:lnTo>
                  <a:lnTo>
                    <a:pt x="262" y="84"/>
                  </a:lnTo>
                  <a:lnTo>
                    <a:pt x="262" y="82"/>
                  </a:lnTo>
                  <a:lnTo>
                    <a:pt x="262" y="79"/>
                  </a:lnTo>
                  <a:lnTo>
                    <a:pt x="262" y="77"/>
                  </a:lnTo>
                  <a:lnTo>
                    <a:pt x="263" y="75"/>
                  </a:lnTo>
                  <a:lnTo>
                    <a:pt x="263" y="73"/>
                  </a:lnTo>
                  <a:lnTo>
                    <a:pt x="263" y="70"/>
                  </a:lnTo>
                  <a:lnTo>
                    <a:pt x="263" y="68"/>
                  </a:lnTo>
                  <a:lnTo>
                    <a:pt x="263" y="66"/>
                  </a:lnTo>
                  <a:lnTo>
                    <a:pt x="263" y="64"/>
                  </a:lnTo>
                  <a:lnTo>
                    <a:pt x="263" y="61"/>
                  </a:lnTo>
                  <a:lnTo>
                    <a:pt x="263" y="59"/>
                  </a:lnTo>
                  <a:lnTo>
                    <a:pt x="263" y="57"/>
                  </a:lnTo>
                  <a:lnTo>
                    <a:pt x="263" y="55"/>
                  </a:lnTo>
                  <a:lnTo>
                    <a:pt x="263" y="53"/>
                  </a:lnTo>
                  <a:lnTo>
                    <a:pt x="263" y="50"/>
                  </a:lnTo>
                  <a:lnTo>
                    <a:pt x="263" y="48"/>
                  </a:lnTo>
                  <a:lnTo>
                    <a:pt x="263" y="46"/>
                  </a:lnTo>
                  <a:lnTo>
                    <a:pt x="263" y="44"/>
                  </a:lnTo>
                  <a:lnTo>
                    <a:pt x="263" y="41"/>
                  </a:lnTo>
                  <a:lnTo>
                    <a:pt x="263" y="39"/>
                  </a:lnTo>
                  <a:lnTo>
                    <a:pt x="262" y="37"/>
                  </a:lnTo>
                  <a:lnTo>
                    <a:pt x="225" y="0"/>
                  </a:lnTo>
                  <a:lnTo>
                    <a:pt x="179" y="3"/>
                  </a:lnTo>
                  <a:lnTo>
                    <a:pt x="38" y="9"/>
                  </a:lnTo>
                  <a:lnTo>
                    <a:pt x="38" y="9"/>
                  </a:lnTo>
                  <a:lnTo>
                    <a:pt x="37" y="9"/>
                  </a:lnTo>
                  <a:lnTo>
                    <a:pt x="37" y="9"/>
                  </a:lnTo>
                  <a:lnTo>
                    <a:pt x="37" y="9"/>
                  </a:lnTo>
                  <a:lnTo>
                    <a:pt x="37" y="10"/>
                  </a:lnTo>
                  <a:lnTo>
                    <a:pt x="36" y="10"/>
                  </a:lnTo>
                  <a:lnTo>
                    <a:pt x="36" y="10"/>
                  </a:lnTo>
                  <a:lnTo>
                    <a:pt x="36" y="10"/>
                  </a:lnTo>
                  <a:lnTo>
                    <a:pt x="36" y="11"/>
                  </a:lnTo>
                  <a:lnTo>
                    <a:pt x="36" y="11"/>
                  </a:lnTo>
                  <a:lnTo>
                    <a:pt x="36" y="11"/>
                  </a:lnTo>
                  <a:lnTo>
                    <a:pt x="35" y="11"/>
                  </a:lnTo>
                  <a:lnTo>
                    <a:pt x="35" y="11"/>
                  </a:lnTo>
                  <a:lnTo>
                    <a:pt x="35" y="11"/>
                  </a:lnTo>
                  <a:lnTo>
                    <a:pt x="35" y="12"/>
                  </a:lnTo>
                  <a:lnTo>
                    <a:pt x="35" y="12"/>
                  </a:lnTo>
                  <a:lnTo>
                    <a:pt x="35" y="13"/>
                  </a:lnTo>
                  <a:lnTo>
                    <a:pt x="35" y="13"/>
                  </a:lnTo>
                  <a:lnTo>
                    <a:pt x="35" y="13"/>
                  </a:lnTo>
                  <a:lnTo>
                    <a:pt x="35" y="14"/>
                  </a:lnTo>
                  <a:lnTo>
                    <a:pt x="35" y="1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65" name="Freeform 1101"/>
            <p:cNvSpPr>
              <a:spLocks/>
            </p:cNvSpPr>
            <p:nvPr/>
          </p:nvSpPr>
          <p:spPr bwMode="auto">
            <a:xfrm>
              <a:off x="1410" y="3226"/>
              <a:ext cx="218" cy="45"/>
            </a:xfrm>
            <a:custGeom>
              <a:avLst/>
              <a:gdLst>
                <a:gd name="T0" fmla="*/ 1 w 218"/>
                <a:gd name="T1" fmla="*/ 10 h 45"/>
                <a:gd name="T2" fmla="*/ 3 w 218"/>
                <a:gd name="T3" fmla="*/ 13 h 45"/>
                <a:gd name="T4" fmla="*/ 5 w 218"/>
                <a:gd name="T5" fmla="*/ 15 h 45"/>
                <a:gd name="T6" fmla="*/ 7 w 218"/>
                <a:gd name="T7" fmla="*/ 17 h 45"/>
                <a:gd name="T8" fmla="*/ 9 w 218"/>
                <a:gd name="T9" fmla="*/ 19 h 45"/>
                <a:gd name="T10" fmla="*/ 11 w 218"/>
                <a:gd name="T11" fmla="*/ 22 h 45"/>
                <a:gd name="T12" fmla="*/ 14 w 218"/>
                <a:gd name="T13" fmla="*/ 24 h 45"/>
                <a:gd name="T14" fmla="*/ 16 w 218"/>
                <a:gd name="T15" fmla="*/ 26 h 45"/>
                <a:gd name="T16" fmla="*/ 18 w 218"/>
                <a:gd name="T17" fmla="*/ 28 h 45"/>
                <a:gd name="T18" fmla="*/ 21 w 218"/>
                <a:gd name="T19" fmla="*/ 30 h 45"/>
                <a:gd name="T20" fmla="*/ 23 w 218"/>
                <a:gd name="T21" fmla="*/ 33 h 45"/>
                <a:gd name="T22" fmla="*/ 25 w 218"/>
                <a:gd name="T23" fmla="*/ 35 h 45"/>
                <a:gd name="T24" fmla="*/ 28 w 218"/>
                <a:gd name="T25" fmla="*/ 37 h 45"/>
                <a:gd name="T26" fmla="*/ 30 w 218"/>
                <a:gd name="T27" fmla="*/ 39 h 45"/>
                <a:gd name="T28" fmla="*/ 32 w 218"/>
                <a:gd name="T29" fmla="*/ 41 h 45"/>
                <a:gd name="T30" fmla="*/ 34 w 218"/>
                <a:gd name="T31" fmla="*/ 44 h 45"/>
                <a:gd name="T32" fmla="*/ 218 w 218"/>
                <a:gd name="T33" fmla="*/ 36 h 45"/>
                <a:gd name="T34" fmla="*/ 216 w 218"/>
                <a:gd name="T35" fmla="*/ 34 h 45"/>
                <a:gd name="T36" fmla="*/ 214 w 218"/>
                <a:gd name="T37" fmla="*/ 31 h 45"/>
                <a:gd name="T38" fmla="*/ 211 w 218"/>
                <a:gd name="T39" fmla="*/ 29 h 45"/>
                <a:gd name="T40" fmla="*/ 209 w 218"/>
                <a:gd name="T41" fmla="*/ 27 h 45"/>
                <a:gd name="T42" fmla="*/ 207 w 218"/>
                <a:gd name="T43" fmla="*/ 25 h 45"/>
                <a:gd name="T44" fmla="*/ 205 w 218"/>
                <a:gd name="T45" fmla="*/ 22 h 45"/>
                <a:gd name="T46" fmla="*/ 202 w 218"/>
                <a:gd name="T47" fmla="*/ 20 h 45"/>
                <a:gd name="T48" fmla="*/ 200 w 218"/>
                <a:gd name="T49" fmla="*/ 18 h 45"/>
                <a:gd name="T50" fmla="*/ 198 w 218"/>
                <a:gd name="T51" fmla="*/ 16 h 45"/>
                <a:gd name="T52" fmla="*/ 195 w 218"/>
                <a:gd name="T53" fmla="*/ 14 h 45"/>
                <a:gd name="T54" fmla="*/ 193 w 218"/>
                <a:gd name="T55" fmla="*/ 11 h 45"/>
                <a:gd name="T56" fmla="*/ 191 w 218"/>
                <a:gd name="T57" fmla="*/ 9 h 45"/>
                <a:gd name="T58" fmla="*/ 189 w 218"/>
                <a:gd name="T59" fmla="*/ 7 h 45"/>
                <a:gd name="T60" fmla="*/ 186 w 218"/>
                <a:gd name="T61" fmla="*/ 5 h 45"/>
                <a:gd name="T62" fmla="*/ 184 w 218"/>
                <a:gd name="T63" fmla="*/ 3 h 45"/>
                <a:gd name="T64" fmla="*/ 182 w 218"/>
                <a:gd name="T65" fmla="*/ 0 h 45"/>
                <a:gd name="T66" fmla="*/ 0 w 218"/>
                <a:gd name="T67"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8" h="45">
                  <a:moveTo>
                    <a:pt x="0" y="9"/>
                  </a:moveTo>
                  <a:lnTo>
                    <a:pt x="1" y="10"/>
                  </a:lnTo>
                  <a:lnTo>
                    <a:pt x="2" y="12"/>
                  </a:lnTo>
                  <a:lnTo>
                    <a:pt x="3" y="13"/>
                  </a:lnTo>
                  <a:lnTo>
                    <a:pt x="4" y="14"/>
                  </a:lnTo>
                  <a:lnTo>
                    <a:pt x="5" y="15"/>
                  </a:lnTo>
                  <a:lnTo>
                    <a:pt x="6" y="16"/>
                  </a:lnTo>
                  <a:lnTo>
                    <a:pt x="7" y="17"/>
                  </a:lnTo>
                  <a:lnTo>
                    <a:pt x="8" y="18"/>
                  </a:lnTo>
                  <a:lnTo>
                    <a:pt x="9" y="19"/>
                  </a:lnTo>
                  <a:lnTo>
                    <a:pt x="10" y="21"/>
                  </a:lnTo>
                  <a:lnTo>
                    <a:pt x="11" y="22"/>
                  </a:lnTo>
                  <a:lnTo>
                    <a:pt x="12" y="23"/>
                  </a:lnTo>
                  <a:lnTo>
                    <a:pt x="14" y="24"/>
                  </a:lnTo>
                  <a:lnTo>
                    <a:pt x="15" y="25"/>
                  </a:lnTo>
                  <a:lnTo>
                    <a:pt x="16" y="26"/>
                  </a:lnTo>
                  <a:lnTo>
                    <a:pt x="17" y="27"/>
                  </a:lnTo>
                  <a:lnTo>
                    <a:pt x="18" y="28"/>
                  </a:lnTo>
                  <a:lnTo>
                    <a:pt x="19" y="29"/>
                  </a:lnTo>
                  <a:lnTo>
                    <a:pt x="21" y="30"/>
                  </a:lnTo>
                  <a:lnTo>
                    <a:pt x="22" y="31"/>
                  </a:lnTo>
                  <a:lnTo>
                    <a:pt x="23" y="33"/>
                  </a:lnTo>
                  <a:lnTo>
                    <a:pt x="24" y="34"/>
                  </a:lnTo>
                  <a:lnTo>
                    <a:pt x="25" y="35"/>
                  </a:lnTo>
                  <a:lnTo>
                    <a:pt x="26" y="36"/>
                  </a:lnTo>
                  <a:lnTo>
                    <a:pt x="28" y="37"/>
                  </a:lnTo>
                  <a:lnTo>
                    <a:pt x="29" y="38"/>
                  </a:lnTo>
                  <a:lnTo>
                    <a:pt x="30" y="39"/>
                  </a:lnTo>
                  <a:lnTo>
                    <a:pt x="31" y="40"/>
                  </a:lnTo>
                  <a:lnTo>
                    <a:pt x="32" y="41"/>
                  </a:lnTo>
                  <a:lnTo>
                    <a:pt x="33" y="42"/>
                  </a:lnTo>
                  <a:lnTo>
                    <a:pt x="34" y="44"/>
                  </a:lnTo>
                  <a:lnTo>
                    <a:pt x="36" y="45"/>
                  </a:lnTo>
                  <a:lnTo>
                    <a:pt x="218" y="36"/>
                  </a:lnTo>
                  <a:lnTo>
                    <a:pt x="217" y="35"/>
                  </a:lnTo>
                  <a:lnTo>
                    <a:pt x="216" y="34"/>
                  </a:lnTo>
                  <a:lnTo>
                    <a:pt x="215" y="32"/>
                  </a:lnTo>
                  <a:lnTo>
                    <a:pt x="214" y="31"/>
                  </a:lnTo>
                  <a:lnTo>
                    <a:pt x="213" y="30"/>
                  </a:lnTo>
                  <a:lnTo>
                    <a:pt x="211" y="29"/>
                  </a:lnTo>
                  <a:lnTo>
                    <a:pt x="210" y="28"/>
                  </a:lnTo>
                  <a:lnTo>
                    <a:pt x="209" y="27"/>
                  </a:lnTo>
                  <a:lnTo>
                    <a:pt x="208" y="26"/>
                  </a:lnTo>
                  <a:lnTo>
                    <a:pt x="207" y="25"/>
                  </a:lnTo>
                  <a:lnTo>
                    <a:pt x="206" y="23"/>
                  </a:lnTo>
                  <a:lnTo>
                    <a:pt x="205" y="22"/>
                  </a:lnTo>
                  <a:lnTo>
                    <a:pt x="203" y="21"/>
                  </a:lnTo>
                  <a:lnTo>
                    <a:pt x="202" y="20"/>
                  </a:lnTo>
                  <a:lnTo>
                    <a:pt x="201" y="19"/>
                  </a:lnTo>
                  <a:lnTo>
                    <a:pt x="200" y="18"/>
                  </a:lnTo>
                  <a:lnTo>
                    <a:pt x="199" y="17"/>
                  </a:lnTo>
                  <a:lnTo>
                    <a:pt x="198" y="16"/>
                  </a:lnTo>
                  <a:lnTo>
                    <a:pt x="197" y="14"/>
                  </a:lnTo>
                  <a:lnTo>
                    <a:pt x="195" y="14"/>
                  </a:lnTo>
                  <a:lnTo>
                    <a:pt x="194" y="12"/>
                  </a:lnTo>
                  <a:lnTo>
                    <a:pt x="193" y="11"/>
                  </a:lnTo>
                  <a:lnTo>
                    <a:pt x="192" y="10"/>
                  </a:lnTo>
                  <a:lnTo>
                    <a:pt x="191" y="9"/>
                  </a:lnTo>
                  <a:lnTo>
                    <a:pt x="190" y="8"/>
                  </a:lnTo>
                  <a:lnTo>
                    <a:pt x="189" y="7"/>
                  </a:lnTo>
                  <a:lnTo>
                    <a:pt x="187" y="6"/>
                  </a:lnTo>
                  <a:lnTo>
                    <a:pt x="186" y="5"/>
                  </a:lnTo>
                  <a:lnTo>
                    <a:pt x="185" y="4"/>
                  </a:lnTo>
                  <a:lnTo>
                    <a:pt x="184" y="3"/>
                  </a:lnTo>
                  <a:lnTo>
                    <a:pt x="183" y="2"/>
                  </a:lnTo>
                  <a:lnTo>
                    <a:pt x="182" y="0"/>
                  </a:lnTo>
                  <a:lnTo>
                    <a:pt x="18" y="8"/>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66" name="Freeform 1102"/>
            <p:cNvSpPr>
              <a:spLocks/>
            </p:cNvSpPr>
            <p:nvPr/>
          </p:nvSpPr>
          <p:spPr bwMode="auto">
            <a:xfrm>
              <a:off x="1410" y="3226"/>
              <a:ext cx="218" cy="45"/>
            </a:xfrm>
            <a:custGeom>
              <a:avLst/>
              <a:gdLst>
                <a:gd name="T0" fmla="*/ 1 w 218"/>
                <a:gd name="T1" fmla="*/ 10 h 45"/>
                <a:gd name="T2" fmla="*/ 3 w 218"/>
                <a:gd name="T3" fmla="*/ 13 h 45"/>
                <a:gd name="T4" fmla="*/ 5 w 218"/>
                <a:gd name="T5" fmla="*/ 15 h 45"/>
                <a:gd name="T6" fmla="*/ 7 w 218"/>
                <a:gd name="T7" fmla="*/ 17 h 45"/>
                <a:gd name="T8" fmla="*/ 9 w 218"/>
                <a:gd name="T9" fmla="*/ 19 h 45"/>
                <a:gd name="T10" fmla="*/ 11 w 218"/>
                <a:gd name="T11" fmla="*/ 22 h 45"/>
                <a:gd name="T12" fmla="*/ 14 w 218"/>
                <a:gd name="T13" fmla="*/ 24 h 45"/>
                <a:gd name="T14" fmla="*/ 16 w 218"/>
                <a:gd name="T15" fmla="*/ 26 h 45"/>
                <a:gd name="T16" fmla="*/ 18 w 218"/>
                <a:gd name="T17" fmla="*/ 28 h 45"/>
                <a:gd name="T18" fmla="*/ 21 w 218"/>
                <a:gd name="T19" fmla="*/ 30 h 45"/>
                <a:gd name="T20" fmla="*/ 23 w 218"/>
                <a:gd name="T21" fmla="*/ 33 h 45"/>
                <a:gd name="T22" fmla="*/ 25 w 218"/>
                <a:gd name="T23" fmla="*/ 35 h 45"/>
                <a:gd name="T24" fmla="*/ 28 w 218"/>
                <a:gd name="T25" fmla="*/ 37 h 45"/>
                <a:gd name="T26" fmla="*/ 30 w 218"/>
                <a:gd name="T27" fmla="*/ 39 h 45"/>
                <a:gd name="T28" fmla="*/ 32 w 218"/>
                <a:gd name="T29" fmla="*/ 41 h 45"/>
                <a:gd name="T30" fmla="*/ 34 w 218"/>
                <a:gd name="T31" fmla="*/ 44 h 45"/>
                <a:gd name="T32" fmla="*/ 218 w 218"/>
                <a:gd name="T33" fmla="*/ 36 h 45"/>
                <a:gd name="T34" fmla="*/ 216 w 218"/>
                <a:gd name="T35" fmla="*/ 34 h 45"/>
                <a:gd name="T36" fmla="*/ 214 w 218"/>
                <a:gd name="T37" fmla="*/ 31 h 45"/>
                <a:gd name="T38" fmla="*/ 211 w 218"/>
                <a:gd name="T39" fmla="*/ 29 h 45"/>
                <a:gd name="T40" fmla="*/ 209 w 218"/>
                <a:gd name="T41" fmla="*/ 27 h 45"/>
                <a:gd name="T42" fmla="*/ 207 w 218"/>
                <a:gd name="T43" fmla="*/ 25 h 45"/>
                <a:gd name="T44" fmla="*/ 205 w 218"/>
                <a:gd name="T45" fmla="*/ 22 h 45"/>
                <a:gd name="T46" fmla="*/ 202 w 218"/>
                <a:gd name="T47" fmla="*/ 20 h 45"/>
                <a:gd name="T48" fmla="*/ 200 w 218"/>
                <a:gd name="T49" fmla="*/ 18 h 45"/>
                <a:gd name="T50" fmla="*/ 198 w 218"/>
                <a:gd name="T51" fmla="*/ 16 h 45"/>
                <a:gd name="T52" fmla="*/ 195 w 218"/>
                <a:gd name="T53" fmla="*/ 14 h 45"/>
                <a:gd name="T54" fmla="*/ 193 w 218"/>
                <a:gd name="T55" fmla="*/ 11 h 45"/>
                <a:gd name="T56" fmla="*/ 191 w 218"/>
                <a:gd name="T57" fmla="*/ 9 h 45"/>
                <a:gd name="T58" fmla="*/ 189 w 218"/>
                <a:gd name="T59" fmla="*/ 7 h 45"/>
                <a:gd name="T60" fmla="*/ 186 w 218"/>
                <a:gd name="T61" fmla="*/ 5 h 45"/>
                <a:gd name="T62" fmla="*/ 184 w 218"/>
                <a:gd name="T63" fmla="*/ 3 h 45"/>
                <a:gd name="T64" fmla="*/ 182 w 218"/>
                <a:gd name="T65" fmla="*/ 0 h 45"/>
                <a:gd name="T66" fmla="*/ 0 w 218"/>
                <a:gd name="T67"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8" h="45">
                  <a:moveTo>
                    <a:pt x="0" y="9"/>
                  </a:moveTo>
                  <a:lnTo>
                    <a:pt x="1" y="10"/>
                  </a:lnTo>
                  <a:lnTo>
                    <a:pt x="2" y="12"/>
                  </a:lnTo>
                  <a:lnTo>
                    <a:pt x="3" y="13"/>
                  </a:lnTo>
                  <a:lnTo>
                    <a:pt x="4" y="14"/>
                  </a:lnTo>
                  <a:lnTo>
                    <a:pt x="5" y="15"/>
                  </a:lnTo>
                  <a:lnTo>
                    <a:pt x="6" y="16"/>
                  </a:lnTo>
                  <a:lnTo>
                    <a:pt x="7" y="17"/>
                  </a:lnTo>
                  <a:lnTo>
                    <a:pt x="8" y="18"/>
                  </a:lnTo>
                  <a:lnTo>
                    <a:pt x="9" y="19"/>
                  </a:lnTo>
                  <a:lnTo>
                    <a:pt x="10" y="21"/>
                  </a:lnTo>
                  <a:lnTo>
                    <a:pt x="11" y="22"/>
                  </a:lnTo>
                  <a:lnTo>
                    <a:pt x="12" y="23"/>
                  </a:lnTo>
                  <a:lnTo>
                    <a:pt x="14" y="24"/>
                  </a:lnTo>
                  <a:lnTo>
                    <a:pt x="15" y="25"/>
                  </a:lnTo>
                  <a:lnTo>
                    <a:pt x="16" y="26"/>
                  </a:lnTo>
                  <a:lnTo>
                    <a:pt x="17" y="27"/>
                  </a:lnTo>
                  <a:lnTo>
                    <a:pt x="18" y="28"/>
                  </a:lnTo>
                  <a:lnTo>
                    <a:pt x="19" y="29"/>
                  </a:lnTo>
                  <a:lnTo>
                    <a:pt x="21" y="30"/>
                  </a:lnTo>
                  <a:lnTo>
                    <a:pt x="22" y="31"/>
                  </a:lnTo>
                  <a:lnTo>
                    <a:pt x="23" y="33"/>
                  </a:lnTo>
                  <a:lnTo>
                    <a:pt x="24" y="34"/>
                  </a:lnTo>
                  <a:lnTo>
                    <a:pt x="25" y="35"/>
                  </a:lnTo>
                  <a:lnTo>
                    <a:pt x="26" y="36"/>
                  </a:lnTo>
                  <a:lnTo>
                    <a:pt x="28" y="37"/>
                  </a:lnTo>
                  <a:lnTo>
                    <a:pt x="29" y="38"/>
                  </a:lnTo>
                  <a:lnTo>
                    <a:pt x="30" y="39"/>
                  </a:lnTo>
                  <a:lnTo>
                    <a:pt x="31" y="40"/>
                  </a:lnTo>
                  <a:lnTo>
                    <a:pt x="32" y="41"/>
                  </a:lnTo>
                  <a:lnTo>
                    <a:pt x="33" y="42"/>
                  </a:lnTo>
                  <a:lnTo>
                    <a:pt x="34" y="44"/>
                  </a:lnTo>
                  <a:lnTo>
                    <a:pt x="36" y="45"/>
                  </a:lnTo>
                  <a:lnTo>
                    <a:pt x="218" y="36"/>
                  </a:lnTo>
                  <a:lnTo>
                    <a:pt x="217" y="35"/>
                  </a:lnTo>
                  <a:lnTo>
                    <a:pt x="216" y="34"/>
                  </a:lnTo>
                  <a:lnTo>
                    <a:pt x="215" y="32"/>
                  </a:lnTo>
                  <a:lnTo>
                    <a:pt x="214" y="31"/>
                  </a:lnTo>
                  <a:lnTo>
                    <a:pt x="213" y="30"/>
                  </a:lnTo>
                  <a:lnTo>
                    <a:pt x="211" y="29"/>
                  </a:lnTo>
                  <a:lnTo>
                    <a:pt x="210" y="28"/>
                  </a:lnTo>
                  <a:lnTo>
                    <a:pt x="209" y="27"/>
                  </a:lnTo>
                  <a:lnTo>
                    <a:pt x="208" y="26"/>
                  </a:lnTo>
                  <a:lnTo>
                    <a:pt x="207" y="25"/>
                  </a:lnTo>
                  <a:lnTo>
                    <a:pt x="206" y="23"/>
                  </a:lnTo>
                  <a:lnTo>
                    <a:pt x="205" y="22"/>
                  </a:lnTo>
                  <a:lnTo>
                    <a:pt x="203" y="21"/>
                  </a:lnTo>
                  <a:lnTo>
                    <a:pt x="202" y="20"/>
                  </a:lnTo>
                  <a:lnTo>
                    <a:pt x="201" y="19"/>
                  </a:lnTo>
                  <a:lnTo>
                    <a:pt x="200" y="18"/>
                  </a:lnTo>
                  <a:lnTo>
                    <a:pt x="199" y="17"/>
                  </a:lnTo>
                  <a:lnTo>
                    <a:pt x="198" y="16"/>
                  </a:lnTo>
                  <a:lnTo>
                    <a:pt x="197" y="14"/>
                  </a:lnTo>
                  <a:lnTo>
                    <a:pt x="195" y="14"/>
                  </a:lnTo>
                  <a:lnTo>
                    <a:pt x="194" y="12"/>
                  </a:lnTo>
                  <a:lnTo>
                    <a:pt x="193" y="11"/>
                  </a:lnTo>
                  <a:lnTo>
                    <a:pt x="192" y="10"/>
                  </a:lnTo>
                  <a:lnTo>
                    <a:pt x="191" y="9"/>
                  </a:lnTo>
                  <a:lnTo>
                    <a:pt x="190" y="8"/>
                  </a:lnTo>
                  <a:lnTo>
                    <a:pt x="189" y="7"/>
                  </a:lnTo>
                  <a:lnTo>
                    <a:pt x="187" y="6"/>
                  </a:lnTo>
                  <a:lnTo>
                    <a:pt x="186" y="5"/>
                  </a:lnTo>
                  <a:lnTo>
                    <a:pt x="185" y="4"/>
                  </a:lnTo>
                  <a:lnTo>
                    <a:pt x="184" y="3"/>
                  </a:lnTo>
                  <a:lnTo>
                    <a:pt x="183" y="2"/>
                  </a:lnTo>
                  <a:lnTo>
                    <a:pt x="182" y="0"/>
                  </a:lnTo>
                  <a:lnTo>
                    <a:pt x="18" y="8"/>
                  </a:lnTo>
                  <a:lnTo>
                    <a:pt x="0" y="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67" name="Freeform 1103"/>
            <p:cNvSpPr>
              <a:spLocks/>
            </p:cNvSpPr>
            <p:nvPr/>
          </p:nvSpPr>
          <p:spPr bwMode="auto">
            <a:xfrm>
              <a:off x="1406" y="3237"/>
              <a:ext cx="39" cy="110"/>
            </a:xfrm>
            <a:custGeom>
              <a:avLst/>
              <a:gdLst>
                <a:gd name="T0" fmla="*/ 37 w 39"/>
                <a:gd name="T1" fmla="*/ 110 h 110"/>
                <a:gd name="T2" fmla="*/ 39 w 39"/>
                <a:gd name="T3" fmla="*/ 37 h 110"/>
                <a:gd name="T4" fmla="*/ 37 w 39"/>
                <a:gd name="T5" fmla="*/ 34 h 110"/>
                <a:gd name="T6" fmla="*/ 2 w 39"/>
                <a:gd name="T7" fmla="*/ 0 h 110"/>
                <a:gd name="T8" fmla="*/ 0 w 39"/>
                <a:gd name="T9" fmla="*/ 76 h 110"/>
                <a:gd name="T10" fmla="*/ 37 w 39"/>
                <a:gd name="T11" fmla="*/ 110 h 110"/>
              </a:gdLst>
              <a:ahLst/>
              <a:cxnLst>
                <a:cxn ang="0">
                  <a:pos x="T0" y="T1"/>
                </a:cxn>
                <a:cxn ang="0">
                  <a:pos x="T2" y="T3"/>
                </a:cxn>
                <a:cxn ang="0">
                  <a:pos x="T4" y="T5"/>
                </a:cxn>
                <a:cxn ang="0">
                  <a:pos x="T6" y="T7"/>
                </a:cxn>
                <a:cxn ang="0">
                  <a:pos x="T8" y="T9"/>
                </a:cxn>
                <a:cxn ang="0">
                  <a:pos x="T10" y="T11"/>
                </a:cxn>
              </a:cxnLst>
              <a:rect l="0" t="0" r="r" b="b"/>
              <a:pathLst>
                <a:path w="39" h="110">
                  <a:moveTo>
                    <a:pt x="37" y="110"/>
                  </a:moveTo>
                  <a:lnTo>
                    <a:pt x="39" y="37"/>
                  </a:lnTo>
                  <a:lnTo>
                    <a:pt x="37" y="34"/>
                  </a:lnTo>
                  <a:lnTo>
                    <a:pt x="2" y="0"/>
                  </a:lnTo>
                  <a:lnTo>
                    <a:pt x="0" y="76"/>
                  </a:lnTo>
                  <a:lnTo>
                    <a:pt x="37" y="110"/>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68" name="Freeform 1104"/>
            <p:cNvSpPr>
              <a:spLocks/>
            </p:cNvSpPr>
            <p:nvPr/>
          </p:nvSpPr>
          <p:spPr bwMode="auto">
            <a:xfrm>
              <a:off x="1406" y="3237"/>
              <a:ext cx="39" cy="110"/>
            </a:xfrm>
            <a:custGeom>
              <a:avLst/>
              <a:gdLst>
                <a:gd name="T0" fmla="*/ 37 w 39"/>
                <a:gd name="T1" fmla="*/ 110 h 110"/>
                <a:gd name="T2" fmla="*/ 39 w 39"/>
                <a:gd name="T3" fmla="*/ 37 h 110"/>
                <a:gd name="T4" fmla="*/ 37 w 39"/>
                <a:gd name="T5" fmla="*/ 34 h 110"/>
                <a:gd name="T6" fmla="*/ 2 w 39"/>
                <a:gd name="T7" fmla="*/ 0 h 110"/>
                <a:gd name="T8" fmla="*/ 0 w 39"/>
                <a:gd name="T9" fmla="*/ 76 h 110"/>
                <a:gd name="T10" fmla="*/ 37 w 39"/>
                <a:gd name="T11" fmla="*/ 110 h 110"/>
              </a:gdLst>
              <a:ahLst/>
              <a:cxnLst>
                <a:cxn ang="0">
                  <a:pos x="T0" y="T1"/>
                </a:cxn>
                <a:cxn ang="0">
                  <a:pos x="T2" y="T3"/>
                </a:cxn>
                <a:cxn ang="0">
                  <a:pos x="T4" y="T5"/>
                </a:cxn>
                <a:cxn ang="0">
                  <a:pos x="T6" y="T7"/>
                </a:cxn>
                <a:cxn ang="0">
                  <a:pos x="T8" y="T9"/>
                </a:cxn>
                <a:cxn ang="0">
                  <a:pos x="T10" y="T11"/>
                </a:cxn>
              </a:cxnLst>
              <a:rect l="0" t="0" r="r" b="b"/>
              <a:pathLst>
                <a:path w="39" h="110">
                  <a:moveTo>
                    <a:pt x="37" y="110"/>
                  </a:moveTo>
                  <a:lnTo>
                    <a:pt x="39" y="37"/>
                  </a:lnTo>
                  <a:lnTo>
                    <a:pt x="37" y="34"/>
                  </a:lnTo>
                  <a:lnTo>
                    <a:pt x="2" y="0"/>
                  </a:lnTo>
                  <a:lnTo>
                    <a:pt x="0" y="76"/>
                  </a:lnTo>
                  <a:lnTo>
                    <a:pt x="37" y="11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69" name="Freeform 1105"/>
            <p:cNvSpPr>
              <a:spLocks/>
            </p:cNvSpPr>
            <p:nvPr/>
          </p:nvSpPr>
          <p:spPr bwMode="auto">
            <a:xfrm>
              <a:off x="1390" y="3271"/>
              <a:ext cx="15" cy="14"/>
            </a:xfrm>
            <a:custGeom>
              <a:avLst/>
              <a:gdLst>
                <a:gd name="T0" fmla="*/ 15 w 15"/>
                <a:gd name="T1" fmla="*/ 14 h 14"/>
                <a:gd name="T2" fmla="*/ 15 w 15"/>
                <a:gd name="T3" fmla="*/ 0 h 14"/>
                <a:gd name="T4" fmla="*/ 15 w 15"/>
                <a:gd name="T5" fmla="*/ 0 h 14"/>
                <a:gd name="T6" fmla="*/ 14 w 15"/>
                <a:gd name="T7" fmla="*/ 0 h 14"/>
                <a:gd name="T8" fmla="*/ 14 w 15"/>
                <a:gd name="T9" fmla="*/ 0 h 14"/>
                <a:gd name="T10" fmla="*/ 13 w 15"/>
                <a:gd name="T11" fmla="*/ 0 h 14"/>
                <a:gd name="T12" fmla="*/ 13 w 15"/>
                <a:gd name="T13" fmla="*/ 0 h 14"/>
                <a:gd name="T14" fmla="*/ 13 w 15"/>
                <a:gd name="T15" fmla="*/ 0 h 14"/>
                <a:gd name="T16" fmla="*/ 12 w 15"/>
                <a:gd name="T17" fmla="*/ 0 h 14"/>
                <a:gd name="T18" fmla="*/ 12 w 15"/>
                <a:gd name="T19" fmla="*/ 0 h 14"/>
                <a:gd name="T20" fmla="*/ 11 w 15"/>
                <a:gd name="T21" fmla="*/ 0 h 14"/>
                <a:gd name="T22" fmla="*/ 11 w 15"/>
                <a:gd name="T23" fmla="*/ 0 h 14"/>
                <a:gd name="T24" fmla="*/ 10 w 15"/>
                <a:gd name="T25" fmla="*/ 0 h 14"/>
                <a:gd name="T26" fmla="*/ 10 w 15"/>
                <a:gd name="T27" fmla="*/ 0 h 14"/>
                <a:gd name="T28" fmla="*/ 9 w 15"/>
                <a:gd name="T29" fmla="*/ 0 h 14"/>
                <a:gd name="T30" fmla="*/ 9 w 15"/>
                <a:gd name="T31" fmla="*/ 0 h 14"/>
                <a:gd name="T32" fmla="*/ 8 w 15"/>
                <a:gd name="T33" fmla="*/ 0 h 14"/>
                <a:gd name="T34" fmla="*/ 8 w 15"/>
                <a:gd name="T35" fmla="*/ 0 h 14"/>
                <a:gd name="T36" fmla="*/ 7 w 15"/>
                <a:gd name="T37" fmla="*/ 0 h 14"/>
                <a:gd name="T38" fmla="*/ 7 w 15"/>
                <a:gd name="T39" fmla="*/ 0 h 14"/>
                <a:gd name="T40" fmla="*/ 6 w 15"/>
                <a:gd name="T41" fmla="*/ 0 h 14"/>
                <a:gd name="T42" fmla="*/ 6 w 15"/>
                <a:gd name="T43" fmla="*/ 0 h 14"/>
                <a:gd name="T44" fmla="*/ 5 w 15"/>
                <a:gd name="T45" fmla="*/ 0 h 14"/>
                <a:gd name="T46" fmla="*/ 5 w 15"/>
                <a:gd name="T47" fmla="*/ 0 h 14"/>
                <a:gd name="T48" fmla="*/ 4 w 15"/>
                <a:gd name="T49" fmla="*/ 0 h 14"/>
                <a:gd name="T50" fmla="*/ 4 w 15"/>
                <a:gd name="T51" fmla="*/ 0 h 14"/>
                <a:gd name="T52" fmla="*/ 3 w 15"/>
                <a:gd name="T53" fmla="*/ 0 h 14"/>
                <a:gd name="T54" fmla="*/ 3 w 15"/>
                <a:gd name="T55" fmla="*/ 0 h 14"/>
                <a:gd name="T56" fmla="*/ 2 w 15"/>
                <a:gd name="T57" fmla="*/ 0 h 14"/>
                <a:gd name="T58" fmla="*/ 2 w 15"/>
                <a:gd name="T59" fmla="*/ 0 h 14"/>
                <a:gd name="T60" fmla="*/ 2 w 15"/>
                <a:gd name="T61" fmla="*/ 0 h 14"/>
                <a:gd name="T62" fmla="*/ 1 w 15"/>
                <a:gd name="T63" fmla="*/ 0 h 14"/>
                <a:gd name="T64" fmla="*/ 0 w 15"/>
                <a:gd name="T65" fmla="*/ 0 h 14"/>
                <a:gd name="T66" fmla="*/ 0 w 15"/>
                <a:gd name="T67" fmla="*/ 0 h 14"/>
                <a:gd name="T68" fmla="*/ 15 w 15"/>
                <a:gd name="T6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 h="14">
                  <a:moveTo>
                    <a:pt x="15" y="14"/>
                  </a:moveTo>
                  <a:lnTo>
                    <a:pt x="15" y="0"/>
                  </a:lnTo>
                  <a:lnTo>
                    <a:pt x="15" y="0"/>
                  </a:lnTo>
                  <a:lnTo>
                    <a:pt x="14" y="0"/>
                  </a:lnTo>
                  <a:lnTo>
                    <a:pt x="14" y="0"/>
                  </a:lnTo>
                  <a:lnTo>
                    <a:pt x="13" y="0"/>
                  </a:lnTo>
                  <a:lnTo>
                    <a:pt x="13" y="0"/>
                  </a:lnTo>
                  <a:lnTo>
                    <a:pt x="13" y="0"/>
                  </a:lnTo>
                  <a:lnTo>
                    <a:pt x="12" y="0"/>
                  </a:lnTo>
                  <a:lnTo>
                    <a:pt x="12" y="0"/>
                  </a:lnTo>
                  <a:lnTo>
                    <a:pt x="11" y="0"/>
                  </a:lnTo>
                  <a:lnTo>
                    <a:pt x="11" y="0"/>
                  </a:lnTo>
                  <a:lnTo>
                    <a:pt x="10" y="0"/>
                  </a:lnTo>
                  <a:lnTo>
                    <a:pt x="10" y="0"/>
                  </a:lnTo>
                  <a:lnTo>
                    <a:pt x="9" y="0"/>
                  </a:lnTo>
                  <a:lnTo>
                    <a:pt x="9" y="0"/>
                  </a:lnTo>
                  <a:lnTo>
                    <a:pt x="8" y="0"/>
                  </a:lnTo>
                  <a:lnTo>
                    <a:pt x="8" y="0"/>
                  </a:lnTo>
                  <a:lnTo>
                    <a:pt x="7" y="0"/>
                  </a:lnTo>
                  <a:lnTo>
                    <a:pt x="7" y="0"/>
                  </a:lnTo>
                  <a:lnTo>
                    <a:pt x="6" y="0"/>
                  </a:lnTo>
                  <a:lnTo>
                    <a:pt x="6" y="0"/>
                  </a:lnTo>
                  <a:lnTo>
                    <a:pt x="5" y="0"/>
                  </a:lnTo>
                  <a:lnTo>
                    <a:pt x="5" y="0"/>
                  </a:lnTo>
                  <a:lnTo>
                    <a:pt x="4" y="0"/>
                  </a:lnTo>
                  <a:lnTo>
                    <a:pt x="4" y="0"/>
                  </a:lnTo>
                  <a:lnTo>
                    <a:pt x="3" y="0"/>
                  </a:lnTo>
                  <a:lnTo>
                    <a:pt x="3" y="0"/>
                  </a:lnTo>
                  <a:lnTo>
                    <a:pt x="2" y="0"/>
                  </a:lnTo>
                  <a:lnTo>
                    <a:pt x="2" y="0"/>
                  </a:lnTo>
                  <a:lnTo>
                    <a:pt x="2" y="0"/>
                  </a:lnTo>
                  <a:lnTo>
                    <a:pt x="1" y="0"/>
                  </a:lnTo>
                  <a:lnTo>
                    <a:pt x="0" y="0"/>
                  </a:lnTo>
                  <a:lnTo>
                    <a:pt x="0" y="0"/>
                  </a:lnTo>
                  <a:lnTo>
                    <a:pt x="1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70" name="Freeform 1106"/>
            <p:cNvSpPr>
              <a:spLocks/>
            </p:cNvSpPr>
            <p:nvPr/>
          </p:nvSpPr>
          <p:spPr bwMode="auto">
            <a:xfrm>
              <a:off x="1390" y="3271"/>
              <a:ext cx="15" cy="14"/>
            </a:xfrm>
            <a:custGeom>
              <a:avLst/>
              <a:gdLst>
                <a:gd name="T0" fmla="*/ 15 w 15"/>
                <a:gd name="T1" fmla="*/ 14 h 14"/>
                <a:gd name="T2" fmla="*/ 15 w 15"/>
                <a:gd name="T3" fmla="*/ 0 h 14"/>
                <a:gd name="T4" fmla="*/ 15 w 15"/>
                <a:gd name="T5" fmla="*/ 0 h 14"/>
                <a:gd name="T6" fmla="*/ 14 w 15"/>
                <a:gd name="T7" fmla="*/ 0 h 14"/>
                <a:gd name="T8" fmla="*/ 14 w 15"/>
                <a:gd name="T9" fmla="*/ 0 h 14"/>
                <a:gd name="T10" fmla="*/ 13 w 15"/>
                <a:gd name="T11" fmla="*/ 0 h 14"/>
                <a:gd name="T12" fmla="*/ 13 w 15"/>
                <a:gd name="T13" fmla="*/ 0 h 14"/>
                <a:gd name="T14" fmla="*/ 13 w 15"/>
                <a:gd name="T15" fmla="*/ 0 h 14"/>
                <a:gd name="T16" fmla="*/ 12 w 15"/>
                <a:gd name="T17" fmla="*/ 0 h 14"/>
                <a:gd name="T18" fmla="*/ 12 w 15"/>
                <a:gd name="T19" fmla="*/ 0 h 14"/>
                <a:gd name="T20" fmla="*/ 11 w 15"/>
                <a:gd name="T21" fmla="*/ 0 h 14"/>
                <a:gd name="T22" fmla="*/ 11 w 15"/>
                <a:gd name="T23" fmla="*/ 0 h 14"/>
                <a:gd name="T24" fmla="*/ 10 w 15"/>
                <a:gd name="T25" fmla="*/ 0 h 14"/>
                <a:gd name="T26" fmla="*/ 10 w 15"/>
                <a:gd name="T27" fmla="*/ 0 h 14"/>
                <a:gd name="T28" fmla="*/ 9 w 15"/>
                <a:gd name="T29" fmla="*/ 0 h 14"/>
                <a:gd name="T30" fmla="*/ 9 w 15"/>
                <a:gd name="T31" fmla="*/ 0 h 14"/>
                <a:gd name="T32" fmla="*/ 8 w 15"/>
                <a:gd name="T33" fmla="*/ 0 h 14"/>
                <a:gd name="T34" fmla="*/ 8 w 15"/>
                <a:gd name="T35" fmla="*/ 0 h 14"/>
                <a:gd name="T36" fmla="*/ 7 w 15"/>
                <a:gd name="T37" fmla="*/ 0 h 14"/>
                <a:gd name="T38" fmla="*/ 7 w 15"/>
                <a:gd name="T39" fmla="*/ 0 h 14"/>
                <a:gd name="T40" fmla="*/ 6 w 15"/>
                <a:gd name="T41" fmla="*/ 0 h 14"/>
                <a:gd name="T42" fmla="*/ 6 w 15"/>
                <a:gd name="T43" fmla="*/ 0 h 14"/>
                <a:gd name="T44" fmla="*/ 5 w 15"/>
                <a:gd name="T45" fmla="*/ 0 h 14"/>
                <a:gd name="T46" fmla="*/ 5 w 15"/>
                <a:gd name="T47" fmla="*/ 0 h 14"/>
                <a:gd name="T48" fmla="*/ 4 w 15"/>
                <a:gd name="T49" fmla="*/ 0 h 14"/>
                <a:gd name="T50" fmla="*/ 4 w 15"/>
                <a:gd name="T51" fmla="*/ 0 h 14"/>
                <a:gd name="T52" fmla="*/ 3 w 15"/>
                <a:gd name="T53" fmla="*/ 0 h 14"/>
                <a:gd name="T54" fmla="*/ 3 w 15"/>
                <a:gd name="T55" fmla="*/ 0 h 14"/>
                <a:gd name="T56" fmla="*/ 2 w 15"/>
                <a:gd name="T57" fmla="*/ 0 h 14"/>
                <a:gd name="T58" fmla="*/ 2 w 15"/>
                <a:gd name="T59" fmla="*/ 0 h 14"/>
                <a:gd name="T60" fmla="*/ 2 w 15"/>
                <a:gd name="T61" fmla="*/ 0 h 14"/>
                <a:gd name="T62" fmla="*/ 1 w 15"/>
                <a:gd name="T63" fmla="*/ 0 h 14"/>
                <a:gd name="T64" fmla="*/ 0 w 15"/>
                <a:gd name="T65" fmla="*/ 0 h 14"/>
                <a:gd name="T66" fmla="*/ 0 w 15"/>
                <a:gd name="T67" fmla="*/ 0 h 14"/>
                <a:gd name="T68" fmla="*/ 15 w 15"/>
                <a:gd name="T6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 h="14">
                  <a:moveTo>
                    <a:pt x="15" y="14"/>
                  </a:moveTo>
                  <a:lnTo>
                    <a:pt x="15" y="0"/>
                  </a:lnTo>
                  <a:lnTo>
                    <a:pt x="15" y="0"/>
                  </a:lnTo>
                  <a:lnTo>
                    <a:pt x="14" y="0"/>
                  </a:lnTo>
                  <a:lnTo>
                    <a:pt x="14" y="0"/>
                  </a:lnTo>
                  <a:lnTo>
                    <a:pt x="13" y="0"/>
                  </a:lnTo>
                  <a:lnTo>
                    <a:pt x="13" y="0"/>
                  </a:lnTo>
                  <a:lnTo>
                    <a:pt x="13" y="0"/>
                  </a:lnTo>
                  <a:lnTo>
                    <a:pt x="12" y="0"/>
                  </a:lnTo>
                  <a:lnTo>
                    <a:pt x="12" y="0"/>
                  </a:lnTo>
                  <a:lnTo>
                    <a:pt x="11" y="0"/>
                  </a:lnTo>
                  <a:lnTo>
                    <a:pt x="11" y="0"/>
                  </a:lnTo>
                  <a:lnTo>
                    <a:pt x="10" y="0"/>
                  </a:lnTo>
                  <a:lnTo>
                    <a:pt x="10" y="0"/>
                  </a:lnTo>
                  <a:lnTo>
                    <a:pt x="9" y="0"/>
                  </a:lnTo>
                  <a:lnTo>
                    <a:pt x="9" y="0"/>
                  </a:lnTo>
                  <a:lnTo>
                    <a:pt x="8" y="0"/>
                  </a:lnTo>
                  <a:lnTo>
                    <a:pt x="8" y="0"/>
                  </a:lnTo>
                  <a:lnTo>
                    <a:pt x="7" y="0"/>
                  </a:lnTo>
                  <a:lnTo>
                    <a:pt x="7" y="0"/>
                  </a:lnTo>
                  <a:lnTo>
                    <a:pt x="6" y="0"/>
                  </a:lnTo>
                  <a:lnTo>
                    <a:pt x="6" y="0"/>
                  </a:lnTo>
                  <a:lnTo>
                    <a:pt x="5" y="0"/>
                  </a:lnTo>
                  <a:lnTo>
                    <a:pt x="5" y="0"/>
                  </a:lnTo>
                  <a:lnTo>
                    <a:pt x="4" y="0"/>
                  </a:lnTo>
                  <a:lnTo>
                    <a:pt x="4" y="0"/>
                  </a:lnTo>
                  <a:lnTo>
                    <a:pt x="3" y="0"/>
                  </a:lnTo>
                  <a:lnTo>
                    <a:pt x="3" y="0"/>
                  </a:lnTo>
                  <a:lnTo>
                    <a:pt x="2" y="0"/>
                  </a:lnTo>
                  <a:lnTo>
                    <a:pt x="2" y="0"/>
                  </a:lnTo>
                  <a:lnTo>
                    <a:pt x="2" y="0"/>
                  </a:lnTo>
                  <a:lnTo>
                    <a:pt x="1" y="0"/>
                  </a:lnTo>
                  <a:lnTo>
                    <a:pt x="0" y="0"/>
                  </a:lnTo>
                  <a:lnTo>
                    <a:pt x="0" y="0"/>
                  </a:lnTo>
                  <a:lnTo>
                    <a:pt x="15" y="1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71" name="Freeform 1107"/>
            <p:cNvSpPr>
              <a:spLocks/>
            </p:cNvSpPr>
            <p:nvPr/>
          </p:nvSpPr>
          <p:spPr bwMode="auto">
            <a:xfrm>
              <a:off x="1414" y="3271"/>
              <a:ext cx="19" cy="40"/>
            </a:xfrm>
            <a:custGeom>
              <a:avLst/>
              <a:gdLst>
                <a:gd name="T0" fmla="*/ 0 w 19"/>
                <a:gd name="T1" fmla="*/ 25 h 40"/>
                <a:gd name="T2" fmla="*/ 1 w 19"/>
                <a:gd name="T3" fmla="*/ 25 h 40"/>
                <a:gd name="T4" fmla="*/ 2 w 19"/>
                <a:gd name="T5" fmla="*/ 25 h 40"/>
                <a:gd name="T6" fmla="*/ 2 w 19"/>
                <a:gd name="T7" fmla="*/ 26 h 40"/>
                <a:gd name="T8" fmla="*/ 3 w 19"/>
                <a:gd name="T9" fmla="*/ 27 h 40"/>
                <a:gd name="T10" fmla="*/ 4 w 19"/>
                <a:gd name="T11" fmla="*/ 27 h 40"/>
                <a:gd name="T12" fmla="*/ 4 w 19"/>
                <a:gd name="T13" fmla="*/ 27 h 40"/>
                <a:gd name="T14" fmla="*/ 5 w 19"/>
                <a:gd name="T15" fmla="*/ 28 h 40"/>
                <a:gd name="T16" fmla="*/ 5 w 19"/>
                <a:gd name="T17" fmla="*/ 29 h 40"/>
                <a:gd name="T18" fmla="*/ 6 w 19"/>
                <a:gd name="T19" fmla="*/ 29 h 40"/>
                <a:gd name="T20" fmla="*/ 6 w 19"/>
                <a:gd name="T21" fmla="*/ 29 h 40"/>
                <a:gd name="T22" fmla="*/ 7 w 19"/>
                <a:gd name="T23" fmla="*/ 30 h 40"/>
                <a:gd name="T24" fmla="*/ 7 w 19"/>
                <a:gd name="T25" fmla="*/ 31 h 40"/>
                <a:gd name="T26" fmla="*/ 8 w 19"/>
                <a:gd name="T27" fmla="*/ 31 h 40"/>
                <a:gd name="T28" fmla="*/ 8 w 19"/>
                <a:gd name="T29" fmla="*/ 32 h 40"/>
                <a:gd name="T30" fmla="*/ 9 w 19"/>
                <a:gd name="T31" fmla="*/ 32 h 40"/>
                <a:gd name="T32" fmla="*/ 10 w 19"/>
                <a:gd name="T33" fmla="*/ 33 h 40"/>
                <a:gd name="T34" fmla="*/ 10 w 19"/>
                <a:gd name="T35" fmla="*/ 33 h 40"/>
                <a:gd name="T36" fmla="*/ 11 w 19"/>
                <a:gd name="T37" fmla="*/ 34 h 40"/>
                <a:gd name="T38" fmla="*/ 12 w 19"/>
                <a:gd name="T39" fmla="*/ 34 h 40"/>
                <a:gd name="T40" fmla="*/ 12 w 19"/>
                <a:gd name="T41" fmla="*/ 35 h 40"/>
                <a:gd name="T42" fmla="*/ 13 w 19"/>
                <a:gd name="T43" fmla="*/ 35 h 40"/>
                <a:gd name="T44" fmla="*/ 13 w 19"/>
                <a:gd name="T45" fmla="*/ 36 h 40"/>
                <a:gd name="T46" fmla="*/ 14 w 19"/>
                <a:gd name="T47" fmla="*/ 36 h 40"/>
                <a:gd name="T48" fmla="*/ 14 w 19"/>
                <a:gd name="T49" fmla="*/ 37 h 40"/>
                <a:gd name="T50" fmla="*/ 15 w 19"/>
                <a:gd name="T51" fmla="*/ 37 h 40"/>
                <a:gd name="T52" fmla="*/ 15 w 19"/>
                <a:gd name="T53" fmla="*/ 38 h 40"/>
                <a:gd name="T54" fmla="*/ 16 w 19"/>
                <a:gd name="T55" fmla="*/ 38 h 40"/>
                <a:gd name="T56" fmla="*/ 16 w 19"/>
                <a:gd name="T57" fmla="*/ 39 h 40"/>
                <a:gd name="T58" fmla="*/ 17 w 19"/>
                <a:gd name="T59" fmla="*/ 39 h 40"/>
                <a:gd name="T60" fmla="*/ 18 w 19"/>
                <a:gd name="T61" fmla="*/ 40 h 40"/>
                <a:gd name="T62" fmla="*/ 18 w 19"/>
                <a:gd name="T63" fmla="*/ 40 h 40"/>
                <a:gd name="T64" fmla="*/ 19 w 19"/>
                <a:gd name="T65" fmla="*/ 40 h 40"/>
                <a:gd name="T66" fmla="*/ 19 w 19"/>
                <a:gd name="T67" fmla="*/ 17 h 40"/>
                <a:gd name="T68" fmla="*/ 1 w 19"/>
                <a:gd name="T69" fmla="*/ 0 h 40"/>
                <a:gd name="T70" fmla="*/ 0 w 19"/>
                <a:gd name="T71" fmla="*/ 1 h 40"/>
                <a:gd name="T72" fmla="*/ 0 w 19"/>
                <a:gd name="T73"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0">
                  <a:moveTo>
                    <a:pt x="0" y="25"/>
                  </a:moveTo>
                  <a:lnTo>
                    <a:pt x="1" y="25"/>
                  </a:lnTo>
                  <a:lnTo>
                    <a:pt x="2" y="25"/>
                  </a:lnTo>
                  <a:lnTo>
                    <a:pt x="2" y="26"/>
                  </a:lnTo>
                  <a:lnTo>
                    <a:pt x="3" y="27"/>
                  </a:lnTo>
                  <a:lnTo>
                    <a:pt x="4" y="27"/>
                  </a:lnTo>
                  <a:lnTo>
                    <a:pt x="4" y="27"/>
                  </a:lnTo>
                  <a:lnTo>
                    <a:pt x="5" y="28"/>
                  </a:lnTo>
                  <a:lnTo>
                    <a:pt x="5" y="29"/>
                  </a:lnTo>
                  <a:lnTo>
                    <a:pt x="6" y="29"/>
                  </a:lnTo>
                  <a:lnTo>
                    <a:pt x="6" y="29"/>
                  </a:lnTo>
                  <a:lnTo>
                    <a:pt x="7" y="30"/>
                  </a:lnTo>
                  <a:lnTo>
                    <a:pt x="7" y="31"/>
                  </a:lnTo>
                  <a:lnTo>
                    <a:pt x="8" y="31"/>
                  </a:lnTo>
                  <a:lnTo>
                    <a:pt x="8" y="32"/>
                  </a:lnTo>
                  <a:lnTo>
                    <a:pt x="9" y="32"/>
                  </a:lnTo>
                  <a:lnTo>
                    <a:pt x="10" y="33"/>
                  </a:lnTo>
                  <a:lnTo>
                    <a:pt x="10" y="33"/>
                  </a:lnTo>
                  <a:lnTo>
                    <a:pt x="11" y="34"/>
                  </a:lnTo>
                  <a:lnTo>
                    <a:pt x="12" y="34"/>
                  </a:lnTo>
                  <a:lnTo>
                    <a:pt x="12" y="35"/>
                  </a:lnTo>
                  <a:lnTo>
                    <a:pt x="13" y="35"/>
                  </a:lnTo>
                  <a:lnTo>
                    <a:pt x="13" y="36"/>
                  </a:lnTo>
                  <a:lnTo>
                    <a:pt x="14" y="36"/>
                  </a:lnTo>
                  <a:lnTo>
                    <a:pt x="14" y="37"/>
                  </a:lnTo>
                  <a:lnTo>
                    <a:pt x="15" y="37"/>
                  </a:lnTo>
                  <a:lnTo>
                    <a:pt x="15" y="38"/>
                  </a:lnTo>
                  <a:lnTo>
                    <a:pt x="16" y="38"/>
                  </a:lnTo>
                  <a:lnTo>
                    <a:pt x="16" y="39"/>
                  </a:lnTo>
                  <a:lnTo>
                    <a:pt x="17" y="39"/>
                  </a:lnTo>
                  <a:lnTo>
                    <a:pt x="18" y="40"/>
                  </a:lnTo>
                  <a:lnTo>
                    <a:pt x="18" y="40"/>
                  </a:lnTo>
                  <a:lnTo>
                    <a:pt x="19" y="40"/>
                  </a:lnTo>
                  <a:lnTo>
                    <a:pt x="19" y="17"/>
                  </a:lnTo>
                  <a:lnTo>
                    <a:pt x="1" y="0"/>
                  </a:lnTo>
                  <a:lnTo>
                    <a:pt x="0" y="1"/>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72" name="Freeform 1108"/>
            <p:cNvSpPr>
              <a:spLocks/>
            </p:cNvSpPr>
            <p:nvPr/>
          </p:nvSpPr>
          <p:spPr bwMode="auto">
            <a:xfrm>
              <a:off x="1414" y="3271"/>
              <a:ext cx="19" cy="40"/>
            </a:xfrm>
            <a:custGeom>
              <a:avLst/>
              <a:gdLst>
                <a:gd name="T0" fmla="*/ 0 w 19"/>
                <a:gd name="T1" fmla="*/ 25 h 40"/>
                <a:gd name="T2" fmla="*/ 1 w 19"/>
                <a:gd name="T3" fmla="*/ 25 h 40"/>
                <a:gd name="T4" fmla="*/ 2 w 19"/>
                <a:gd name="T5" fmla="*/ 25 h 40"/>
                <a:gd name="T6" fmla="*/ 2 w 19"/>
                <a:gd name="T7" fmla="*/ 26 h 40"/>
                <a:gd name="T8" fmla="*/ 3 w 19"/>
                <a:gd name="T9" fmla="*/ 27 h 40"/>
                <a:gd name="T10" fmla="*/ 4 w 19"/>
                <a:gd name="T11" fmla="*/ 27 h 40"/>
                <a:gd name="T12" fmla="*/ 4 w 19"/>
                <a:gd name="T13" fmla="*/ 27 h 40"/>
                <a:gd name="T14" fmla="*/ 5 w 19"/>
                <a:gd name="T15" fmla="*/ 28 h 40"/>
                <a:gd name="T16" fmla="*/ 5 w 19"/>
                <a:gd name="T17" fmla="*/ 29 h 40"/>
                <a:gd name="T18" fmla="*/ 6 w 19"/>
                <a:gd name="T19" fmla="*/ 29 h 40"/>
                <a:gd name="T20" fmla="*/ 6 w 19"/>
                <a:gd name="T21" fmla="*/ 29 h 40"/>
                <a:gd name="T22" fmla="*/ 7 w 19"/>
                <a:gd name="T23" fmla="*/ 30 h 40"/>
                <a:gd name="T24" fmla="*/ 7 w 19"/>
                <a:gd name="T25" fmla="*/ 31 h 40"/>
                <a:gd name="T26" fmla="*/ 8 w 19"/>
                <a:gd name="T27" fmla="*/ 31 h 40"/>
                <a:gd name="T28" fmla="*/ 8 w 19"/>
                <a:gd name="T29" fmla="*/ 32 h 40"/>
                <a:gd name="T30" fmla="*/ 9 w 19"/>
                <a:gd name="T31" fmla="*/ 32 h 40"/>
                <a:gd name="T32" fmla="*/ 10 w 19"/>
                <a:gd name="T33" fmla="*/ 33 h 40"/>
                <a:gd name="T34" fmla="*/ 10 w 19"/>
                <a:gd name="T35" fmla="*/ 33 h 40"/>
                <a:gd name="T36" fmla="*/ 11 w 19"/>
                <a:gd name="T37" fmla="*/ 34 h 40"/>
                <a:gd name="T38" fmla="*/ 12 w 19"/>
                <a:gd name="T39" fmla="*/ 34 h 40"/>
                <a:gd name="T40" fmla="*/ 12 w 19"/>
                <a:gd name="T41" fmla="*/ 35 h 40"/>
                <a:gd name="T42" fmla="*/ 13 w 19"/>
                <a:gd name="T43" fmla="*/ 35 h 40"/>
                <a:gd name="T44" fmla="*/ 13 w 19"/>
                <a:gd name="T45" fmla="*/ 36 h 40"/>
                <a:gd name="T46" fmla="*/ 14 w 19"/>
                <a:gd name="T47" fmla="*/ 36 h 40"/>
                <a:gd name="T48" fmla="*/ 14 w 19"/>
                <a:gd name="T49" fmla="*/ 37 h 40"/>
                <a:gd name="T50" fmla="*/ 15 w 19"/>
                <a:gd name="T51" fmla="*/ 37 h 40"/>
                <a:gd name="T52" fmla="*/ 15 w 19"/>
                <a:gd name="T53" fmla="*/ 38 h 40"/>
                <a:gd name="T54" fmla="*/ 16 w 19"/>
                <a:gd name="T55" fmla="*/ 38 h 40"/>
                <a:gd name="T56" fmla="*/ 16 w 19"/>
                <a:gd name="T57" fmla="*/ 39 h 40"/>
                <a:gd name="T58" fmla="*/ 17 w 19"/>
                <a:gd name="T59" fmla="*/ 39 h 40"/>
                <a:gd name="T60" fmla="*/ 18 w 19"/>
                <a:gd name="T61" fmla="*/ 40 h 40"/>
                <a:gd name="T62" fmla="*/ 18 w 19"/>
                <a:gd name="T63" fmla="*/ 40 h 40"/>
                <a:gd name="T64" fmla="*/ 19 w 19"/>
                <a:gd name="T65" fmla="*/ 40 h 40"/>
                <a:gd name="T66" fmla="*/ 19 w 19"/>
                <a:gd name="T67" fmla="*/ 17 h 40"/>
                <a:gd name="T68" fmla="*/ 1 w 19"/>
                <a:gd name="T69" fmla="*/ 0 h 40"/>
                <a:gd name="T70" fmla="*/ 0 w 19"/>
                <a:gd name="T71" fmla="*/ 1 h 40"/>
                <a:gd name="T72" fmla="*/ 0 w 19"/>
                <a:gd name="T73"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0">
                  <a:moveTo>
                    <a:pt x="0" y="25"/>
                  </a:moveTo>
                  <a:lnTo>
                    <a:pt x="1" y="25"/>
                  </a:lnTo>
                  <a:lnTo>
                    <a:pt x="2" y="25"/>
                  </a:lnTo>
                  <a:lnTo>
                    <a:pt x="2" y="26"/>
                  </a:lnTo>
                  <a:lnTo>
                    <a:pt x="3" y="27"/>
                  </a:lnTo>
                  <a:lnTo>
                    <a:pt x="4" y="27"/>
                  </a:lnTo>
                  <a:lnTo>
                    <a:pt x="4" y="27"/>
                  </a:lnTo>
                  <a:lnTo>
                    <a:pt x="5" y="28"/>
                  </a:lnTo>
                  <a:lnTo>
                    <a:pt x="5" y="29"/>
                  </a:lnTo>
                  <a:lnTo>
                    <a:pt x="6" y="29"/>
                  </a:lnTo>
                  <a:lnTo>
                    <a:pt x="6" y="29"/>
                  </a:lnTo>
                  <a:lnTo>
                    <a:pt x="7" y="30"/>
                  </a:lnTo>
                  <a:lnTo>
                    <a:pt x="7" y="31"/>
                  </a:lnTo>
                  <a:lnTo>
                    <a:pt x="8" y="31"/>
                  </a:lnTo>
                  <a:lnTo>
                    <a:pt x="8" y="32"/>
                  </a:lnTo>
                  <a:lnTo>
                    <a:pt x="9" y="32"/>
                  </a:lnTo>
                  <a:lnTo>
                    <a:pt x="10" y="33"/>
                  </a:lnTo>
                  <a:lnTo>
                    <a:pt x="10" y="33"/>
                  </a:lnTo>
                  <a:lnTo>
                    <a:pt x="11" y="34"/>
                  </a:lnTo>
                  <a:lnTo>
                    <a:pt x="12" y="34"/>
                  </a:lnTo>
                  <a:lnTo>
                    <a:pt x="12" y="35"/>
                  </a:lnTo>
                  <a:lnTo>
                    <a:pt x="13" y="35"/>
                  </a:lnTo>
                  <a:lnTo>
                    <a:pt x="13" y="36"/>
                  </a:lnTo>
                  <a:lnTo>
                    <a:pt x="14" y="36"/>
                  </a:lnTo>
                  <a:lnTo>
                    <a:pt x="14" y="37"/>
                  </a:lnTo>
                  <a:lnTo>
                    <a:pt x="15" y="37"/>
                  </a:lnTo>
                  <a:lnTo>
                    <a:pt x="15" y="38"/>
                  </a:lnTo>
                  <a:lnTo>
                    <a:pt x="16" y="38"/>
                  </a:lnTo>
                  <a:lnTo>
                    <a:pt x="16" y="39"/>
                  </a:lnTo>
                  <a:lnTo>
                    <a:pt x="17" y="39"/>
                  </a:lnTo>
                  <a:lnTo>
                    <a:pt x="18" y="40"/>
                  </a:lnTo>
                  <a:lnTo>
                    <a:pt x="18" y="40"/>
                  </a:lnTo>
                  <a:lnTo>
                    <a:pt x="19" y="40"/>
                  </a:lnTo>
                  <a:lnTo>
                    <a:pt x="19" y="17"/>
                  </a:lnTo>
                  <a:lnTo>
                    <a:pt x="1" y="0"/>
                  </a:lnTo>
                  <a:lnTo>
                    <a:pt x="0" y="1"/>
                  </a:lnTo>
                  <a:lnTo>
                    <a:pt x="0" y="25"/>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73" name="Freeform 1109"/>
            <p:cNvSpPr>
              <a:spLocks/>
            </p:cNvSpPr>
            <p:nvPr/>
          </p:nvSpPr>
          <p:spPr bwMode="auto">
            <a:xfrm>
              <a:off x="1388" y="3273"/>
              <a:ext cx="2" cy="25"/>
            </a:xfrm>
            <a:custGeom>
              <a:avLst/>
              <a:gdLst>
                <a:gd name="T0" fmla="*/ 0 w 2"/>
                <a:gd name="T1" fmla="*/ 22 h 25"/>
                <a:gd name="T2" fmla="*/ 0 w 2"/>
                <a:gd name="T3" fmla="*/ 23 h 25"/>
                <a:gd name="T4" fmla="*/ 0 w 2"/>
                <a:gd name="T5" fmla="*/ 23 h 25"/>
                <a:gd name="T6" fmla="*/ 0 w 2"/>
                <a:gd name="T7" fmla="*/ 23 h 25"/>
                <a:gd name="T8" fmla="*/ 0 w 2"/>
                <a:gd name="T9" fmla="*/ 23 h 25"/>
                <a:gd name="T10" fmla="*/ 1 w 2"/>
                <a:gd name="T11" fmla="*/ 23 h 25"/>
                <a:gd name="T12" fmla="*/ 1 w 2"/>
                <a:gd name="T13" fmla="*/ 24 h 25"/>
                <a:gd name="T14" fmla="*/ 1 w 2"/>
                <a:gd name="T15" fmla="*/ 24 h 25"/>
                <a:gd name="T16" fmla="*/ 1 w 2"/>
                <a:gd name="T17" fmla="*/ 25 h 25"/>
                <a:gd name="T18" fmla="*/ 1 w 2"/>
                <a:gd name="T19" fmla="*/ 25 h 25"/>
                <a:gd name="T20" fmla="*/ 2 w 2"/>
                <a:gd name="T21" fmla="*/ 25 h 25"/>
                <a:gd name="T22" fmla="*/ 2 w 2"/>
                <a:gd name="T23" fmla="*/ 1 h 25"/>
                <a:gd name="T24" fmla="*/ 1 w 2"/>
                <a:gd name="T25" fmla="*/ 0 h 25"/>
                <a:gd name="T26" fmla="*/ 0 w 2"/>
                <a:gd name="T2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5">
                  <a:moveTo>
                    <a:pt x="0" y="22"/>
                  </a:moveTo>
                  <a:lnTo>
                    <a:pt x="0" y="23"/>
                  </a:lnTo>
                  <a:lnTo>
                    <a:pt x="0" y="23"/>
                  </a:lnTo>
                  <a:lnTo>
                    <a:pt x="0" y="23"/>
                  </a:lnTo>
                  <a:lnTo>
                    <a:pt x="0" y="23"/>
                  </a:lnTo>
                  <a:lnTo>
                    <a:pt x="1" y="23"/>
                  </a:lnTo>
                  <a:lnTo>
                    <a:pt x="1" y="24"/>
                  </a:lnTo>
                  <a:lnTo>
                    <a:pt x="1" y="24"/>
                  </a:lnTo>
                  <a:lnTo>
                    <a:pt x="1" y="25"/>
                  </a:lnTo>
                  <a:lnTo>
                    <a:pt x="1" y="25"/>
                  </a:lnTo>
                  <a:lnTo>
                    <a:pt x="2" y="25"/>
                  </a:lnTo>
                  <a:lnTo>
                    <a:pt x="2" y="1"/>
                  </a:lnTo>
                  <a:lnTo>
                    <a:pt x="1" y="0"/>
                  </a:lnTo>
                  <a:lnTo>
                    <a:pt x="0"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74" name="Freeform 1110"/>
            <p:cNvSpPr>
              <a:spLocks/>
            </p:cNvSpPr>
            <p:nvPr/>
          </p:nvSpPr>
          <p:spPr bwMode="auto">
            <a:xfrm>
              <a:off x="1388" y="3273"/>
              <a:ext cx="2" cy="25"/>
            </a:xfrm>
            <a:custGeom>
              <a:avLst/>
              <a:gdLst>
                <a:gd name="T0" fmla="*/ 0 w 2"/>
                <a:gd name="T1" fmla="*/ 22 h 25"/>
                <a:gd name="T2" fmla="*/ 0 w 2"/>
                <a:gd name="T3" fmla="*/ 23 h 25"/>
                <a:gd name="T4" fmla="*/ 0 w 2"/>
                <a:gd name="T5" fmla="*/ 23 h 25"/>
                <a:gd name="T6" fmla="*/ 0 w 2"/>
                <a:gd name="T7" fmla="*/ 23 h 25"/>
                <a:gd name="T8" fmla="*/ 0 w 2"/>
                <a:gd name="T9" fmla="*/ 23 h 25"/>
                <a:gd name="T10" fmla="*/ 1 w 2"/>
                <a:gd name="T11" fmla="*/ 23 h 25"/>
                <a:gd name="T12" fmla="*/ 1 w 2"/>
                <a:gd name="T13" fmla="*/ 24 h 25"/>
                <a:gd name="T14" fmla="*/ 1 w 2"/>
                <a:gd name="T15" fmla="*/ 24 h 25"/>
                <a:gd name="T16" fmla="*/ 1 w 2"/>
                <a:gd name="T17" fmla="*/ 25 h 25"/>
                <a:gd name="T18" fmla="*/ 1 w 2"/>
                <a:gd name="T19" fmla="*/ 25 h 25"/>
                <a:gd name="T20" fmla="*/ 2 w 2"/>
                <a:gd name="T21" fmla="*/ 25 h 25"/>
                <a:gd name="T22" fmla="*/ 2 w 2"/>
                <a:gd name="T23" fmla="*/ 1 h 25"/>
                <a:gd name="T24" fmla="*/ 1 w 2"/>
                <a:gd name="T25" fmla="*/ 0 h 25"/>
                <a:gd name="T26" fmla="*/ 0 w 2"/>
                <a:gd name="T2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5">
                  <a:moveTo>
                    <a:pt x="0" y="22"/>
                  </a:moveTo>
                  <a:lnTo>
                    <a:pt x="0" y="23"/>
                  </a:lnTo>
                  <a:lnTo>
                    <a:pt x="0" y="23"/>
                  </a:lnTo>
                  <a:lnTo>
                    <a:pt x="0" y="23"/>
                  </a:lnTo>
                  <a:lnTo>
                    <a:pt x="0" y="23"/>
                  </a:lnTo>
                  <a:lnTo>
                    <a:pt x="1" y="23"/>
                  </a:lnTo>
                  <a:lnTo>
                    <a:pt x="1" y="24"/>
                  </a:lnTo>
                  <a:lnTo>
                    <a:pt x="1" y="24"/>
                  </a:lnTo>
                  <a:lnTo>
                    <a:pt x="1" y="25"/>
                  </a:lnTo>
                  <a:lnTo>
                    <a:pt x="1" y="25"/>
                  </a:lnTo>
                  <a:lnTo>
                    <a:pt x="2" y="25"/>
                  </a:lnTo>
                  <a:lnTo>
                    <a:pt x="2" y="1"/>
                  </a:lnTo>
                  <a:lnTo>
                    <a:pt x="1" y="0"/>
                  </a:lnTo>
                  <a:lnTo>
                    <a:pt x="0" y="2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75" name="Freeform 1111"/>
            <p:cNvSpPr>
              <a:spLocks/>
            </p:cNvSpPr>
            <p:nvPr/>
          </p:nvSpPr>
          <p:spPr bwMode="auto">
            <a:xfrm>
              <a:off x="1443" y="3264"/>
              <a:ext cx="186" cy="171"/>
            </a:xfrm>
            <a:custGeom>
              <a:avLst/>
              <a:gdLst>
                <a:gd name="T0" fmla="*/ 183 w 186"/>
                <a:gd name="T1" fmla="*/ 107 h 171"/>
                <a:gd name="T2" fmla="*/ 181 w 186"/>
                <a:gd name="T3" fmla="*/ 106 h 171"/>
                <a:gd name="T4" fmla="*/ 178 w 186"/>
                <a:gd name="T5" fmla="*/ 106 h 171"/>
                <a:gd name="T6" fmla="*/ 176 w 186"/>
                <a:gd name="T7" fmla="*/ 106 h 171"/>
                <a:gd name="T8" fmla="*/ 173 w 186"/>
                <a:gd name="T9" fmla="*/ 106 h 171"/>
                <a:gd name="T10" fmla="*/ 128 w 186"/>
                <a:gd name="T11" fmla="*/ 133 h 171"/>
                <a:gd name="T12" fmla="*/ 128 w 186"/>
                <a:gd name="T13" fmla="*/ 128 h 171"/>
                <a:gd name="T14" fmla="*/ 128 w 186"/>
                <a:gd name="T15" fmla="*/ 121 h 171"/>
                <a:gd name="T16" fmla="*/ 128 w 186"/>
                <a:gd name="T17" fmla="*/ 115 h 171"/>
                <a:gd name="T18" fmla="*/ 127 w 186"/>
                <a:gd name="T19" fmla="*/ 109 h 171"/>
                <a:gd name="T20" fmla="*/ 70 w 186"/>
                <a:gd name="T21" fmla="*/ 112 h 171"/>
                <a:gd name="T22" fmla="*/ 67 w 186"/>
                <a:gd name="T23" fmla="*/ 112 h 171"/>
                <a:gd name="T24" fmla="*/ 65 w 186"/>
                <a:gd name="T25" fmla="*/ 112 h 171"/>
                <a:gd name="T26" fmla="*/ 62 w 186"/>
                <a:gd name="T27" fmla="*/ 112 h 171"/>
                <a:gd name="T28" fmla="*/ 59 w 186"/>
                <a:gd name="T29" fmla="*/ 112 h 171"/>
                <a:gd name="T30" fmla="*/ 58 w 186"/>
                <a:gd name="T31" fmla="*/ 115 h 171"/>
                <a:gd name="T32" fmla="*/ 57 w 186"/>
                <a:gd name="T33" fmla="*/ 121 h 171"/>
                <a:gd name="T34" fmla="*/ 57 w 186"/>
                <a:gd name="T35" fmla="*/ 127 h 171"/>
                <a:gd name="T36" fmla="*/ 57 w 186"/>
                <a:gd name="T37" fmla="*/ 133 h 171"/>
                <a:gd name="T38" fmla="*/ 57 w 186"/>
                <a:gd name="T39" fmla="*/ 139 h 171"/>
                <a:gd name="T40" fmla="*/ 12 w 186"/>
                <a:gd name="T41" fmla="*/ 138 h 171"/>
                <a:gd name="T42" fmla="*/ 13 w 186"/>
                <a:gd name="T43" fmla="*/ 132 h 171"/>
                <a:gd name="T44" fmla="*/ 13 w 186"/>
                <a:gd name="T45" fmla="*/ 126 h 171"/>
                <a:gd name="T46" fmla="*/ 13 w 186"/>
                <a:gd name="T47" fmla="*/ 120 h 171"/>
                <a:gd name="T48" fmla="*/ 13 w 186"/>
                <a:gd name="T49" fmla="*/ 114 h 171"/>
                <a:gd name="T50" fmla="*/ 5 w 186"/>
                <a:gd name="T51" fmla="*/ 103 h 171"/>
                <a:gd name="T52" fmla="*/ 5 w 186"/>
                <a:gd name="T53" fmla="*/ 100 h 171"/>
                <a:gd name="T54" fmla="*/ 5 w 186"/>
                <a:gd name="T55" fmla="*/ 97 h 171"/>
                <a:gd name="T56" fmla="*/ 184 w 186"/>
                <a:gd name="T57" fmla="*/ 102 h 171"/>
                <a:gd name="T58" fmla="*/ 185 w 186"/>
                <a:gd name="T59" fmla="*/ 86 h 171"/>
                <a:gd name="T60" fmla="*/ 185 w 186"/>
                <a:gd name="T61" fmla="*/ 69 h 171"/>
                <a:gd name="T62" fmla="*/ 185 w 186"/>
                <a:gd name="T63" fmla="*/ 52 h 171"/>
                <a:gd name="T64" fmla="*/ 186 w 186"/>
                <a:gd name="T65" fmla="*/ 35 h 171"/>
                <a:gd name="T66" fmla="*/ 174 w 186"/>
                <a:gd name="T67" fmla="*/ 26 h 171"/>
                <a:gd name="T68" fmla="*/ 173 w 186"/>
                <a:gd name="T69" fmla="*/ 32 h 171"/>
                <a:gd name="T70" fmla="*/ 173 w 186"/>
                <a:gd name="T71" fmla="*/ 36 h 171"/>
                <a:gd name="T72" fmla="*/ 173 w 186"/>
                <a:gd name="T73" fmla="*/ 42 h 171"/>
                <a:gd name="T74" fmla="*/ 173 w 186"/>
                <a:gd name="T75" fmla="*/ 47 h 171"/>
                <a:gd name="T76" fmla="*/ 116 w 186"/>
                <a:gd name="T77" fmla="*/ 52 h 171"/>
                <a:gd name="T78" fmla="*/ 70 w 186"/>
                <a:gd name="T79" fmla="*/ 31 h 171"/>
                <a:gd name="T80" fmla="*/ 67 w 186"/>
                <a:gd name="T81" fmla="*/ 30 h 171"/>
                <a:gd name="T82" fmla="*/ 64 w 186"/>
                <a:gd name="T83" fmla="*/ 31 h 171"/>
                <a:gd name="T84" fmla="*/ 62 w 186"/>
                <a:gd name="T85" fmla="*/ 31 h 171"/>
                <a:gd name="T86" fmla="*/ 58 w 186"/>
                <a:gd name="T87" fmla="*/ 34 h 171"/>
                <a:gd name="T88" fmla="*/ 58 w 186"/>
                <a:gd name="T89" fmla="*/ 39 h 171"/>
                <a:gd name="T90" fmla="*/ 58 w 186"/>
                <a:gd name="T91" fmla="*/ 43 h 171"/>
                <a:gd name="T92" fmla="*/ 58 w 186"/>
                <a:gd name="T93" fmla="*/ 48 h 171"/>
                <a:gd name="T94" fmla="*/ 58 w 186"/>
                <a:gd name="T95" fmla="*/ 52 h 171"/>
                <a:gd name="T96" fmla="*/ 14 w 186"/>
                <a:gd name="T97" fmla="*/ 55 h 171"/>
                <a:gd name="T98" fmla="*/ 14 w 186"/>
                <a:gd name="T99" fmla="*/ 48 h 171"/>
                <a:gd name="T100" fmla="*/ 14 w 186"/>
                <a:gd name="T101" fmla="*/ 40 h 171"/>
                <a:gd name="T102" fmla="*/ 13 w 186"/>
                <a:gd name="T103" fmla="*/ 33 h 171"/>
                <a:gd name="T104" fmla="*/ 10 w 186"/>
                <a:gd name="T105" fmla="*/ 28 h 171"/>
                <a:gd name="T106" fmla="*/ 7 w 186"/>
                <a:gd name="T107" fmla="*/ 25 h 171"/>
                <a:gd name="T108" fmla="*/ 7 w 186"/>
                <a:gd name="T109" fmla="*/ 22 h 171"/>
                <a:gd name="T110" fmla="*/ 7 w 186"/>
                <a:gd name="T111" fmla="*/ 19 h 171"/>
                <a:gd name="T112" fmla="*/ 8 w 186"/>
                <a:gd name="T113" fmla="*/ 17 h 171"/>
                <a:gd name="T114" fmla="*/ 66 w 186"/>
                <a:gd name="T115" fmla="*/ 5 h 171"/>
                <a:gd name="T116" fmla="*/ 52 w 186"/>
                <a:gd name="T117" fmla="*/ 6 h 171"/>
                <a:gd name="T118" fmla="*/ 36 w 186"/>
                <a:gd name="T119" fmla="*/ 7 h 171"/>
                <a:gd name="T120" fmla="*/ 21 w 186"/>
                <a:gd name="T121" fmla="*/ 8 h 171"/>
                <a:gd name="T122" fmla="*/ 6 w 186"/>
                <a:gd name="T123" fmla="*/ 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6" h="171">
                  <a:moveTo>
                    <a:pt x="3" y="14"/>
                  </a:moveTo>
                  <a:lnTo>
                    <a:pt x="0" y="170"/>
                  </a:lnTo>
                  <a:lnTo>
                    <a:pt x="1" y="171"/>
                  </a:lnTo>
                  <a:lnTo>
                    <a:pt x="183" y="162"/>
                  </a:lnTo>
                  <a:lnTo>
                    <a:pt x="184" y="107"/>
                  </a:lnTo>
                  <a:lnTo>
                    <a:pt x="184" y="107"/>
                  </a:lnTo>
                  <a:lnTo>
                    <a:pt x="183" y="107"/>
                  </a:lnTo>
                  <a:lnTo>
                    <a:pt x="183" y="106"/>
                  </a:lnTo>
                  <a:lnTo>
                    <a:pt x="183" y="106"/>
                  </a:lnTo>
                  <a:lnTo>
                    <a:pt x="182" y="106"/>
                  </a:lnTo>
                  <a:lnTo>
                    <a:pt x="182" y="106"/>
                  </a:lnTo>
                  <a:lnTo>
                    <a:pt x="182" y="106"/>
                  </a:lnTo>
                  <a:lnTo>
                    <a:pt x="181" y="106"/>
                  </a:lnTo>
                  <a:lnTo>
                    <a:pt x="181" y="106"/>
                  </a:lnTo>
                  <a:lnTo>
                    <a:pt x="181" y="106"/>
                  </a:lnTo>
                  <a:lnTo>
                    <a:pt x="180" y="106"/>
                  </a:lnTo>
                  <a:lnTo>
                    <a:pt x="180" y="106"/>
                  </a:lnTo>
                  <a:lnTo>
                    <a:pt x="180" y="106"/>
                  </a:lnTo>
                  <a:lnTo>
                    <a:pt x="179" y="106"/>
                  </a:lnTo>
                  <a:lnTo>
                    <a:pt x="179" y="106"/>
                  </a:lnTo>
                  <a:lnTo>
                    <a:pt x="178" y="106"/>
                  </a:lnTo>
                  <a:lnTo>
                    <a:pt x="178" y="106"/>
                  </a:lnTo>
                  <a:lnTo>
                    <a:pt x="178" y="106"/>
                  </a:lnTo>
                  <a:lnTo>
                    <a:pt x="177" y="106"/>
                  </a:lnTo>
                  <a:lnTo>
                    <a:pt x="177" y="106"/>
                  </a:lnTo>
                  <a:lnTo>
                    <a:pt x="176" y="106"/>
                  </a:lnTo>
                  <a:lnTo>
                    <a:pt x="176" y="106"/>
                  </a:lnTo>
                  <a:lnTo>
                    <a:pt x="176" y="106"/>
                  </a:lnTo>
                  <a:lnTo>
                    <a:pt x="175" y="106"/>
                  </a:lnTo>
                  <a:lnTo>
                    <a:pt x="175" y="106"/>
                  </a:lnTo>
                  <a:lnTo>
                    <a:pt x="175" y="106"/>
                  </a:lnTo>
                  <a:lnTo>
                    <a:pt x="174" y="106"/>
                  </a:lnTo>
                  <a:lnTo>
                    <a:pt x="174" y="106"/>
                  </a:lnTo>
                  <a:lnTo>
                    <a:pt x="174" y="106"/>
                  </a:lnTo>
                  <a:lnTo>
                    <a:pt x="173" y="106"/>
                  </a:lnTo>
                  <a:lnTo>
                    <a:pt x="173" y="106"/>
                  </a:lnTo>
                  <a:lnTo>
                    <a:pt x="172" y="107"/>
                  </a:lnTo>
                  <a:lnTo>
                    <a:pt x="171" y="133"/>
                  </a:lnTo>
                  <a:lnTo>
                    <a:pt x="128" y="136"/>
                  </a:lnTo>
                  <a:lnTo>
                    <a:pt x="128" y="135"/>
                  </a:lnTo>
                  <a:lnTo>
                    <a:pt x="128" y="134"/>
                  </a:lnTo>
                  <a:lnTo>
                    <a:pt x="128" y="133"/>
                  </a:lnTo>
                  <a:lnTo>
                    <a:pt x="128" y="133"/>
                  </a:lnTo>
                  <a:lnTo>
                    <a:pt x="128" y="132"/>
                  </a:lnTo>
                  <a:lnTo>
                    <a:pt x="128" y="131"/>
                  </a:lnTo>
                  <a:lnTo>
                    <a:pt x="128" y="130"/>
                  </a:lnTo>
                  <a:lnTo>
                    <a:pt x="128" y="129"/>
                  </a:lnTo>
                  <a:lnTo>
                    <a:pt x="128" y="129"/>
                  </a:lnTo>
                  <a:lnTo>
                    <a:pt x="128" y="128"/>
                  </a:lnTo>
                  <a:lnTo>
                    <a:pt x="128" y="127"/>
                  </a:lnTo>
                  <a:lnTo>
                    <a:pt x="128" y="126"/>
                  </a:lnTo>
                  <a:lnTo>
                    <a:pt x="128" y="125"/>
                  </a:lnTo>
                  <a:lnTo>
                    <a:pt x="128" y="124"/>
                  </a:lnTo>
                  <a:lnTo>
                    <a:pt x="128" y="123"/>
                  </a:lnTo>
                  <a:lnTo>
                    <a:pt x="128" y="123"/>
                  </a:lnTo>
                  <a:lnTo>
                    <a:pt x="128" y="121"/>
                  </a:lnTo>
                  <a:lnTo>
                    <a:pt x="128" y="121"/>
                  </a:lnTo>
                  <a:lnTo>
                    <a:pt x="128" y="120"/>
                  </a:lnTo>
                  <a:lnTo>
                    <a:pt x="128" y="119"/>
                  </a:lnTo>
                  <a:lnTo>
                    <a:pt x="128" y="118"/>
                  </a:lnTo>
                  <a:lnTo>
                    <a:pt x="128" y="117"/>
                  </a:lnTo>
                  <a:lnTo>
                    <a:pt x="128" y="116"/>
                  </a:lnTo>
                  <a:lnTo>
                    <a:pt x="128" y="115"/>
                  </a:lnTo>
                  <a:lnTo>
                    <a:pt x="128" y="114"/>
                  </a:lnTo>
                  <a:lnTo>
                    <a:pt x="128" y="114"/>
                  </a:lnTo>
                  <a:lnTo>
                    <a:pt x="128" y="113"/>
                  </a:lnTo>
                  <a:lnTo>
                    <a:pt x="127" y="112"/>
                  </a:lnTo>
                  <a:lnTo>
                    <a:pt x="127" y="111"/>
                  </a:lnTo>
                  <a:lnTo>
                    <a:pt x="127" y="110"/>
                  </a:lnTo>
                  <a:lnTo>
                    <a:pt x="127" y="109"/>
                  </a:lnTo>
                  <a:lnTo>
                    <a:pt x="127" y="108"/>
                  </a:lnTo>
                  <a:lnTo>
                    <a:pt x="115" y="109"/>
                  </a:lnTo>
                  <a:lnTo>
                    <a:pt x="114" y="136"/>
                  </a:lnTo>
                  <a:lnTo>
                    <a:pt x="70" y="140"/>
                  </a:lnTo>
                  <a:lnTo>
                    <a:pt x="69" y="138"/>
                  </a:lnTo>
                  <a:lnTo>
                    <a:pt x="70" y="112"/>
                  </a:lnTo>
                  <a:lnTo>
                    <a:pt x="70" y="112"/>
                  </a:lnTo>
                  <a:lnTo>
                    <a:pt x="69" y="112"/>
                  </a:lnTo>
                  <a:lnTo>
                    <a:pt x="69" y="112"/>
                  </a:lnTo>
                  <a:lnTo>
                    <a:pt x="69" y="112"/>
                  </a:lnTo>
                  <a:lnTo>
                    <a:pt x="69" y="112"/>
                  </a:lnTo>
                  <a:lnTo>
                    <a:pt x="68" y="112"/>
                  </a:lnTo>
                  <a:lnTo>
                    <a:pt x="68" y="112"/>
                  </a:lnTo>
                  <a:lnTo>
                    <a:pt x="67" y="112"/>
                  </a:lnTo>
                  <a:lnTo>
                    <a:pt x="67" y="112"/>
                  </a:lnTo>
                  <a:lnTo>
                    <a:pt x="66" y="112"/>
                  </a:lnTo>
                  <a:lnTo>
                    <a:pt x="66" y="112"/>
                  </a:lnTo>
                  <a:lnTo>
                    <a:pt x="66" y="112"/>
                  </a:lnTo>
                  <a:lnTo>
                    <a:pt x="65" y="112"/>
                  </a:lnTo>
                  <a:lnTo>
                    <a:pt x="65" y="112"/>
                  </a:lnTo>
                  <a:lnTo>
                    <a:pt x="65" y="112"/>
                  </a:lnTo>
                  <a:lnTo>
                    <a:pt x="64" y="112"/>
                  </a:lnTo>
                  <a:lnTo>
                    <a:pt x="64" y="112"/>
                  </a:lnTo>
                  <a:lnTo>
                    <a:pt x="64" y="112"/>
                  </a:lnTo>
                  <a:lnTo>
                    <a:pt x="63" y="112"/>
                  </a:lnTo>
                  <a:lnTo>
                    <a:pt x="63" y="112"/>
                  </a:lnTo>
                  <a:lnTo>
                    <a:pt x="63" y="112"/>
                  </a:lnTo>
                  <a:lnTo>
                    <a:pt x="62" y="112"/>
                  </a:lnTo>
                  <a:lnTo>
                    <a:pt x="62" y="112"/>
                  </a:lnTo>
                  <a:lnTo>
                    <a:pt x="62" y="112"/>
                  </a:lnTo>
                  <a:lnTo>
                    <a:pt x="61" y="112"/>
                  </a:lnTo>
                  <a:lnTo>
                    <a:pt x="61" y="112"/>
                  </a:lnTo>
                  <a:lnTo>
                    <a:pt x="60" y="112"/>
                  </a:lnTo>
                  <a:lnTo>
                    <a:pt x="60" y="112"/>
                  </a:lnTo>
                  <a:lnTo>
                    <a:pt x="59" y="112"/>
                  </a:lnTo>
                  <a:lnTo>
                    <a:pt x="59" y="112"/>
                  </a:lnTo>
                  <a:lnTo>
                    <a:pt x="59" y="112"/>
                  </a:lnTo>
                  <a:lnTo>
                    <a:pt x="58" y="112"/>
                  </a:lnTo>
                  <a:lnTo>
                    <a:pt x="58" y="113"/>
                  </a:lnTo>
                  <a:lnTo>
                    <a:pt x="58" y="114"/>
                  </a:lnTo>
                  <a:lnTo>
                    <a:pt x="58" y="114"/>
                  </a:lnTo>
                  <a:lnTo>
                    <a:pt x="58" y="115"/>
                  </a:lnTo>
                  <a:lnTo>
                    <a:pt x="58" y="116"/>
                  </a:lnTo>
                  <a:lnTo>
                    <a:pt x="58" y="117"/>
                  </a:lnTo>
                  <a:lnTo>
                    <a:pt x="57" y="118"/>
                  </a:lnTo>
                  <a:lnTo>
                    <a:pt x="57" y="118"/>
                  </a:lnTo>
                  <a:lnTo>
                    <a:pt x="57" y="119"/>
                  </a:lnTo>
                  <a:lnTo>
                    <a:pt x="57" y="120"/>
                  </a:lnTo>
                  <a:lnTo>
                    <a:pt x="57" y="121"/>
                  </a:lnTo>
                  <a:lnTo>
                    <a:pt x="57" y="122"/>
                  </a:lnTo>
                  <a:lnTo>
                    <a:pt x="57" y="123"/>
                  </a:lnTo>
                  <a:lnTo>
                    <a:pt x="57" y="124"/>
                  </a:lnTo>
                  <a:lnTo>
                    <a:pt x="57" y="125"/>
                  </a:lnTo>
                  <a:lnTo>
                    <a:pt x="57" y="125"/>
                  </a:lnTo>
                  <a:lnTo>
                    <a:pt x="57" y="127"/>
                  </a:lnTo>
                  <a:lnTo>
                    <a:pt x="57" y="127"/>
                  </a:lnTo>
                  <a:lnTo>
                    <a:pt x="57" y="128"/>
                  </a:lnTo>
                  <a:lnTo>
                    <a:pt x="57" y="129"/>
                  </a:lnTo>
                  <a:lnTo>
                    <a:pt x="57" y="130"/>
                  </a:lnTo>
                  <a:lnTo>
                    <a:pt x="57" y="131"/>
                  </a:lnTo>
                  <a:lnTo>
                    <a:pt x="57" y="132"/>
                  </a:lnTo>
                  <a:lnTo>
                    <a:pt x="57" y="133"/>
                  </a:lnTo>
                  <a:lnTo>
                    <a:pt x="57" y="133"/>
                  </a:lnTo>
                  <a:lnTo>
                    <a:pt x="57" y="134"/>
                  </a:lnTo>
                  <a:lnTo>
                    <a:pt x="57" y="135"/>
                  </a:lnTo>
                  <a:lnTo>
                    <a:pt x="57" y="136"/>
                  </a:lnTo>
                  <a:lnTo>
                    <a:pt x="57" y="137"/>
                  </a:lnTo>
                  <a:lnTo>
                    <a:pt x="57" y="138"/>
                  </a:lnTo>
                  <a:lnTo>
                    <a:pt x="57" y="138"/>
                  </a:lnTo>
                  <a:lnTo>
                    <a:pt x="57" y="139"/>
                  </a:lnTo>
                  <a:lnTo>
                    <a:pt x="56" y="140"/>
                  </a:lnTo>
                  <a:lnTo>
                    <a:pt x="13" y="143"/>
                  </a:lnTo>
                  <a:lnTo>
                    <a:pt x="12" y="142"/>
                  </a:lnTo>
                  <a:lnTo>
                    <a:pt x="12" y="141"/>
                  </a:lnTo>
                  <a:lnTo>
                    <a:pt x="12" y="140"/>
                  </a:lnTo>
                  <a:lnTo>
                    <a:pt x="12" y="139"/>
                  </a:lnTo>
                  <a:lnTo>
                    <a:pt x="12" y="138"/>
                  </a:lnTo>
                  <a:lnTo>
                    <a:pt x="13" y="138"/>
                  </a:lnTo>
                  <a:lnTo>
                    <a:pt x="13" y="137"/>
                  </a:lnTo>
                  <a:lnTo>
                    <a:pt x="13" y="136"/>
                  </a:lnTo>
                  <a:lnTo>
                    <a:pt x="13" y="135"/>
                  </a:lnTo>
                  <a:lnTo>
                    <a:pt x="13" y="134"/>
                  </a:lnTo>
                  <a:lnTo>
                    <a:pt x="13" y="133"/>
                  </a:lnTo>
                  <a:lnTo>
                    <a:pt x="13" y="132"/>
                  </a:lnTo>
                  <a:lnTo>
                    <a:pt x="13" y="131"/>
                  </a:lnTo>
                  <a:lnTo>
                    <a:pt x="13" y="131"/>
                  </a:lnTo>
                  <a:lnTo>
                    <a:pt x="13" y="130"/>
                  </a:lnTo>
                  <a:lnTo>
                    <a:pt x="13" y="129"/>
                  </a:lnTo>
                  <a:lnTo>
                    <a:pt x="13" y="128"/>
                  </a:lnTo>
                  <a:lnTo>
                    <a:pt x="13" y="127"/>
                  </a:lnTo>
                  <a:lnTo>
                    <a:pt x="13" y="126"/>
                  </a:lnTo>
                  <a:lnTo>
                    <a:pt x="13" y="125"/>
                  </a:lnTo>
                  <a:lnTo>
                    <a:pt x="13" y="125"/>
                  </a:lnTo>
                  <a:lnTo>
                    <a:pt x="13" y="124"/>
                  </a:lnTo>
                  <a:lnTo>
                    <a:pt x="13" y="123"/>
                  </a:lnTo>
                  <a:lnTo>
                    <a:pt x="13" y="122"/>
                  </a:lnTo>
                  <a:lnTo>
                    <a:pt x="13" y="121"/>
                  </a:lnTo>
                  <a:lnTo>
                    <a:pt x="13" y="120"/>
                  </a:lnTo>
                  <a:lnTo>
                    <a:pt x="13" y="119"/>
                  </a:lnTo>
                  <a:lnTo>
                    <a:pt x="13" y="118"/>
                  </a:lnTo>
                  <a:lnTo>
                    <a:pt x="13" y="118"/>
                  </a:lnTo>
                  <a:lnTo>
                    <a:pt x="13" y="117"/>
                  </a:lnTo>
                  <a:lnTo>
                    <a:pt x="13" y="116"/>
                  </a:lnTo>
                  <a:lnTo>
                    <a:pt x="13" y="115"/>
                  </a:lnTo>
                  <a:lnTo>
                    <a:pt x="13" y="114"/>
                  </a:lnTo>
                  <a:lnTo>
                    <a:pt x="4" y="105"/>
                  </a:lnTo>
                  <a:lnTo>
                    <a:pt x="5" y="105"/>
                  </a:lnTo>
                  <a:lnTo>
                    <a:pt x="5" y="105"/>
                  </a:lnTo>
                  <a:lnTo>
                    <a:pt x="5" y="104"/>
                  </a:lnTo>
                  <a:lnTo>
                    <a:pt x="5" y="104"/>
                  </a:lnTo>
                  <a:lnTo>
                    <a:pt x="5" y="103"/>
                  </a:lnTo>
                  <a:lnTo>
                    <a:pt x="5" y="103"/>
                  </a:lnTo>
                  <a:lnTo>
                    <a:pt x="5" y="103"/>
                  </a:lnTo>
                  <a:lnTo>
                    <a:pt x="5" y="102"/>
                  </a:lnTo>
                  <a:lnTo>
                    <a:pt x="5" y="102"/>
                  </a:lnTo>
                  <a:lnTo>
                    <a:pt x="5" y="101"/>
                  </a:lnTo>
                  <a:lnTo>
                    <a:pt x="5" y="101"/>
                  </a:lnTo>
                  <a:lnTo>
                    <a:pt x="5" y="101"/>
                  </a:lnTo>
                  <a:lnTo>
                    <a:pt x="5" y="100"/>
                  </a:lnTo>
                  <a:lnTo>
                    <a:pt x="5" y="100"/>
                  </a:lnTo>
                  <a:lnTo>
                    <a:pt x="5" y="99"/>
                  </a:lnTo>
                  <a:lnTo>
                    <a:pt x="5" y="99"/>
                  </a:lnTo>
                  <a:lnTo>
                    <a:pt x="5" y="99"/>
                  </a:lnTo>
                  <a:lnTo>
                    <a:pt x="5" y="98"/>
                  </a:lnTo>
                  <a:lnTo>
                    <a:pt x="5" y="98"/>
                  </a:lnTo>
                  <a:lnTo>
                    <a:pt x="5" y="97"/>
                  </a:lnTo>
                  <a:lnTo>
                    <a:pt x="6" y="97"/>
                  </a:lnTo>
                  <a:lnTo>
                    <a:pt x="6" y="97"/>
                  </a:lnTo>
                  <a:lnTo>
                    <a:pt x="6" y="97"/>
                  </a:lnTo>
                  <a:lnTo>
                    <a:pt x="6" y="97"/>
                  </a:lnTo>
                  <a:lnTo>
                    <a:pt x="10" y="97"/>
                  </a:lnTo>
                  <a:lnTo>
                    <a:pt x="180" y="90"/>
                  </a:lnTo>
                  <a:lnTo>
                    <a:pt x="184" y="102"/>
                  </a:lnTo>
                  <a:lnTo>
                    <a:pt x="184" y="99"/>
                  </a:lnTo>
                  <a:lnTo>
                    <a:pt x="184" y="97"/>
                  </a:lnTo>
                  <a:lnTo>
                    <a:pt x="184" y="95"/>
                  </a:lnTo>
                  <a:lnTo>
                    <a:pt x="184" y="93"/>
                  </a:lnTo>
                  <a:lnTo>
                    <a:pt x="184" y="90"/>
                  </a:lnTo>
                  <a:lnTo>
                    <a:pt x="185" y="88"/>
                  </a:lnTo>
                  <a:lnTo>
                    <a:pt x="185" y="86"/>
                  </a:lnTo>
                  <a:lnTo>
                    <a:pt x="185" y="83"/>
                  </a:lnTo>
                  <a:lnTo>
                    <a:pt x="185" y="81"/>
                  </a:lnTo>
                  <a:lnTo>
                    <a:pt x="185" y="78"/>
                  </a:lnTo>
                  <a:lnTo>
                    <a:pt x="185" y="76"/>
                  </a:lnTo>
                  <a:lnTo>
                    <a:pt x="185" y="73"/>
                  </a:lnTo>
                  <a:lnTo>
                    <a:pt x="185" y="71"/>
                  </a:lnTo>
                  <a:lnTo>
                    <a:pt x="185" y="69"/>
                  </a:lnTo>
                  <a:lnTo>
                    <a:pt x="185" y="67"/>
                  </a:lnTo>
                  <a:lnTo>
                    <a:pt x="185" y="64"/>
                  </a:lnTo>
                  <a:lnTo>
                    <a:pt x="185" y="62"/>
                  </a:lnTo>
                  <a:lnTo>
                    <a:pt x="185" y="59"/>
                  </a:lnTo>
                  <a:lnTo>
                    <a:pt x="185" y="57"/>
                  </a:lnTo>
                  <a:lnTo>
                    <a:pt x="185" y="54"/>
                  </a:lnTo>
                  <a:lnTo>
                    <a:pt x="185" y="52"/>
                  </a:lnTo>
                  <a:lnTo>
                    <a:pt x="185" y="50"/>
                  </a:lnTo>
                  <a:lnTo>
                    <a:pt x="186" y="47"/>
                  </a:lnTo>
                  <a:lnTo>
                    <a:pt x="186" y="45"/>
                  </a:lnTo>
                  <a:lnTo>
                    <a:pt x="186" y="42"/>
                  </a:lnTo>
                  <a:lnTo>
                    <a:pt x="186" y="40"/>
                  </a:lnTo>
                  <a:lnTo>
                    <a:pt x="186" y="37"/>
                  </a:lnTo>
                  <a:lnTo>
                    <a:pt x="186" y="35"/>
                  </a:lnTo>
                  <a:lnTo>
                    <a:pt x="186" y="32"/>
                  </a:lnTo>
                  <a:lnTo>
                    <a:pt x="186" y="30"/>
                  </a:lnTo>
                  <a:lnTo>
                    <a:pt x="186" y="28"/>
                  </a:lnTo>
                  <a:lnTo>
                    <a:pt x="186" y="25"/>
                  </a:lnTo>
                  <a:lnTo>
                    <a:pt x="174" y="25"/>
                  </a:lnTo>
                  <a:lnTo>
                    <a:pt x="174" y="26"/>
                  </a:lnTo>
                  <a:lnTo>
                    <a:pt x="174" y="26"/>
                  </a:lnTo>
                  <a:lnTo>
                    <a:pt x="174" y="27"/>
                  </a:lnTo>
                  <a:lnTo>
                    <a:pt x="174" y="28"/>
                  </a:lnTo>
                  <a:lnTo>
                    <a:pt x="174" y="28"/>
                  </a:lnTo>
                  <a:lnTo>
                    <a:pt x="173" y="29"/>
                  </a:lnTo>
                  <a:lnTo>
                    <a:pt x="173" y="30"/>
                  </a:lnTo>
                  <a:lnTo>
                    <a:pt x="173" y="31"/>
                  </a:lnTo>
                  <a:lnTo>
                    <a:pt x="173" y="32"/>
                  </a:lnTo>
                  <a:lnTo>
                    <a:pt x="173" y="32"/>
                  </a:lnTo>
                  <a:lnTo>
                    <a:pt x="173" y="33"/>
                  </a:lnTo>
                  <a:lnTo>
                    <a:pt x="173" y="34"/>
                  </a:lnTo>
                  <a:lnTo>
                    <a:pt x="173" y="34"/>
                  </a:lnTo>
                  <a:lnTo>
                    <a:pt x="173" y="35"/>
                  </a:lnTo>
                  <a:lnTo>
                    <a:pt x="173" y="36"/>
                  </a:lnTo>
                  <a:lnTo>
                    <a:pt x="173" y="36"/>
                  </a:lnTo>
                  <a:lnTo>
                    <a:pt x="173" y="37"/>
                  </a:lnTo>
                  <a:lnTo>
                    <a:pt x="173" y="38"/>
                  </a:lnTo>
                  <a:lnTo>
                    <a:pt x="173" y="39"/>
                  </a:lnTo>
                  <a:lnTo>
                    <a:pt x="173" y="40"/>
                  </a:lnTo>
                  <a:lnTo>
                    <a:pt x="173" y="40"/>
                  </a:lnTo>
                  <a:lnTo>
                    <a:pt x="173" y="41"/>
                  </a:lnTo>
                  <a:lnTo>
                    <a:pt x="173" y="42"/>
                  </a:lnTo>
                  <a:lnTo>
                    <a:pt x="173" y="43"/>
                  </a:lnTo>
                  <a:lnTo>
                    <a:pt x="173" y="43"/>
                  </a:lnTo>
                  <a:lnTo>
                    <a:pt x="173" y="44"/>
                  </a:lnTo>
                  <a:lnTo>
                    <a:pt x="173" y="45"/>
                  </a:lnTo>
                  <a:lnTo>
                    <a:pt x="173" y="45"/>
                  </a:lnTo>
                  <a:lnTo>
                    <a:pt x="173" y="46"/>
                  </a:lnTo>
                  <a:lnTo>
                    <a:pt x="173" y="47"/>
                  </a:lnTo>
                  <a:lnTo>
                    <a:pt x="173" y="47"/>
                  </a:lnTo>
                  <a:lnTo>
                    <a:pt x="173" y="48"/>
                  </a:lnTo>
                  <a:lnTo>
                    <a:pt x="172" y="50"/>
                  </a:lnTo>
                  <a:lnTo>
                    <a:pt x="128" y="52"/>
                  </a:lnTo>
                  <a:lnTo>
                    <a:pt x="128" y="28"/>
                  </a:lnTo>
                  <a:lnTo>
                    <a:pt x="116" y="28"/>
                  </a:lnTo>
                  <a:lnTo>
                    <a:pt x="116" y="52"/>
                  </a:lnTo>
                  <a:lnTo>
                    <a:pt x="71" y="55"/>
                  </a:lnTo>
                  <a:lnTo>
                    <a:pt x="71" y="32"/>
                  </a:lnTo>
                  <a:lnTo>
                    <a:pt x="71" y="32"/>
                  </a:lnTo>
                  <a:lnTo>
                    <a:pt x="71" y="31"/>
                  </a:lnTo>
                  <a:lnTo>
                    <a:pt x="70" y="31"/>
                  </a:lnTo>
                  <a:lnTo>
                    <a:pt x="70" y="31"/>
                  </a:lnTo>
                  <a:lnTo>
                    <a:pt x="70" y="31"/>
                  </a:lnTo>
                  <a:lnTo>
                    <a:pt x="69" y="31"/>
                  </a:lnTo>
                  <a:lnTo>
                    <a:pt x="69" y="31"/>
                  </a:lnTo>
                  <a:lnTo>
                    <a:pt x="69" y="31"/>
                  </a:lnTo>
                  <a:lnTo>
                    <a:pt x="68" y="31"/>
                  </a:lnTo>
                  <a:lnTo>
                    <a:pt x="68" y="30"/>
                  </a:lnTo>
                  <a:lnTo>
                    <a:pt x="67" y="30"/>
                  </a:lnTo>
                  <a:lnTo>
                    <a:pt x="67" y="30"/>
                  </a:lnTo>
                  <a:lnTo>
                    <a:pt x="67" y="30"/>
                  </a:lnTo>
                  <a:lnTo>
                    <a:pt x="66" y="30"/>
                  </a:lnTo>
                  <a:lnTo>
                    <a:pt x="66" y="30"/>
                  </a:lnTo>
                  <a:lnTo>
                    <a:pt x="66" y="30"/>
                  </a:lnTo>
                  <a:lnTo>
                    <a:pt x="65" y="31"/>
                  </a:lnTo>
                  <a:lnTo>
                    <a:pt x="65" y="31"/>
                  </a:lnTo>
                  <a:lnTo>
                    <a:pt x="64" y="31"/>
                  </a:lnTo>
                  <a:lnTo>
                    <a:pt x="64" y="31"/>
                  </a:lnTo>
                  <a:lnTo>
                    <a:pt x="64" y="31"/>
                  </a:lnTo>
                  <a:lnTo>
                    <a:pt x="63" y="31"/>
                  </a:lnTo>
                  <a:lnTo>
                    <a:pt x="63" y="31"/>
                  </a:lnTo>
                  <a:lnTo>
                    <a:pt x="63" y="31"/>
                  </a:lnTo>
                  <a:lnTo>
                    <a:pt x="62" y="31"/>
                  </a:lnTo>
                  <a:lnTo>
                    <a:pt x="62" y="31"/>
                  </a:lnTo>
                  <a:lnTo>
                    <a:pt x="61" y="31"/>
                  </a:lnTo>
                  <a:lnTo>
                    <a:pt x="61" y="31"/>
                  </a:lnTo>
                  <a:lnTo>
                    <a:pt x="61" y="31"/>
                  </a:lnTo>
                  <a:lnTo>
                    <a:pt x="60" y="31"/>
                  </a:lnTo>
                  <a:lnTo>
                    <a:pt x="60" y="32"/>
                  </a:lnTo>
                  <a:lnTo>
                    <a:pt x="59" y="32"/>
                  </a:lnTo>
                  <a:lnTo>
                    <a:pt x="58" y="34"/>
                  </a:lnTo>
                  <a:lnTo>
                    <a:pt x="58" y="34"/>
                  </a:lnTo>
                  <a:lnTo>
                    <a:pt x="58" y="35"/>
                  </a:lnTo>
                  <a:lnTo>
                    <a:pt x="58" y="36"/>
                  </a:lnTo>
                  <a:lnTo>
                    <a:pt x="58" y="36"/>
                  </a:lnTo>
                  <a:lnTo>
                    <a:pt x="58" y="37"/>
                  </a:lnTo>
                  <a:lnTo>
                    <a:pt x="58" y="38"/>
                  </a:lnTo>
                  <a:lnTo>
                    <a:pt x="58" y="39"/>
                  </a:lnTo>
                  <a:lnTo>
                    <a:pt x="58" y="39"/>
                  </a:lnTo>
                  <a:lnTo>
                    <a:pt x="58" y="40"/>
                  </a:lnTo>
                  <a:lnTo>
                    <a:pt x="58" y="41"/>
                  </a:lnTo>
                  <a:lnTo>
                    <a:pt x="58" y="41"/>
                  </a:lnTo>
                  <a:lnTo>
                    <a:pt x="58" y="42"/>
                  </a:lnTo>
                  <a:lnTo>
                    <a:pt x="58" y="43"/>
                  </a:lnTo>
                  <a:lnTo>
                    <a:pt x="58" y="43"/>
                  </a:lnTo>
                  <a:lnTo>
                    <a:pt x="58" y="44"/>
                  </a:lnTo>
                  <a:lnTo>
                    <a:pt x="58" y="45"/>
                  </a:lnTo>
                  <a:lnTo>
                    <a:pt x="58" y="45"/>
                  </a:lnTo>
                  <a:lnTo>
                    <a:pt x="58" y="46"/>
                  </a:lnTo>
                  <a:lnTo>
                    <a:pt x="58" y="47"/>
                  </a:lnTo>
                  <a:lnTo>
                    <a:pt x="58" y="47"/>
                  </a:lnTo>
                  <a:lnTo>
                    <a:pt x="58" y="48"/>
                  </a:lnTo>
                  <a:lnTo>
                    <a:pt x="58" y="48"/>
                  </a:lnTo>
                  <a:lnTo>
                    <a:pt x="58" y="49"/>
                  </a:lnTo>
                  <a:lnTo>
                    <a:pt x="58" y="50"/>
                  </a:lnTo>
                  <a:lnTo>
                    <a:pt x="58" y="50"/>
                  </a:lnTo>
                  <a:lnTo>
                    <a:pt x="58" y="51"/>
                  </a:lnTo>
                  <a:lnTo>
                    <a:pt x="58" y="52"/>
                  </a:lnTo>
                  <a:lnTo>
                    <a:pt x="58" y="52"/>
                  </a:lnTo>
                  <a:lnTo>
                    <a:pt x="58" y="53"/>
                  </a:lnTo>
                  <a:lnTo>
                    <a:pt x="58" y="54"/>
                  </a:lnTo>
                  <a:lnTo>
                    <a:pt x="58" y="54"/>
                  </a:lnTo>
                  <a:lnTo>
                    <a:pt x="58" y="55"/>
                  </a:lnTo>
                  <a:lnTo>
                    <a:pt x="15" y="58"/>
                  </a:lnTo>
                  <a:lnTo>
                    <a:pt x="14" y="56"/>
                  </a:lnTo>
                  <a:lnTo>
                    <a:pt x="14" y="55"/>
                  </a:lnTo>
                  <a:lnTo>
                    <a:pt x="14" y="54"/>
                  </a:lnTo>
                  <a:lnTo>
                    <a:pt x="14" y="53"/>
                  </a:lnTo>
                  <a:lnTo>
                    <a:pt x="14" y="52"/>
                  </a:lnTo>
                  <a:lnTo>
                    <a:pt x="14" y="51"/>
                  </a:lnTo>
                  <a:lnTo>
                    <a:pt x="14" y="50"/>
                  </a:lnTo>
                  <a:lnTo>
                    <a:pt x="14" y="49"/>
                  </a:lnTo>
                  <a:lnTo>
                    <a:pt x="14" y="48"/>
                  </a:lnTo>
                  <a:lnTo>
                    <a:pt x="14" y="47"/>
                  </a:lnTo>
                  <a:lnTo>
                    <a:pt x="14" y="45"/>
                  </a:lnTo>
                  <a:lnTo>
                    <a:pt x="14" y="44"/>
                  </a:lnTo>
                  <a:lnTo>
                    <a:pt x="14" y="43"/>
                  </a:lnTo>
                  <a:lnTo>
                    <a:pt x="14" y="42"/>
                  </a:lnTo>
                  <a:lnTo>
                    <a:pt x="14" y="41"/>
                  </a:lnTo>
                  <a:lnTo>
                    <a:pt x="14" y="40"/>
                  </a:lnTo>
                  <a:lnTo>
                    <a:pt x="14" y="39"/>
                  </a:lnTo>
                  <a:lnTo>
                    <a:pt x="14" y="38"/>
                  </a:lnTo>
                  <a:lnTo>
                    <a:pt x="14" y="36"/>
                  </a:lnTo>
                  <a:lnTo>
                    <a:pt x="14" y="36"/>
                  </a:lnTo>
                  <a:lnTo>
                    <a:pt x="14" y="34"/>
                  </a:lnTo>
                  <a:lnTo>
                    <a:pt x="14" y="34"/>
                  </a:lnTo>
                  <a:lnTo>
                    <a:pt x="13" y="33"/>
                  </a:lnTo>
                  <a:lnTo>
                    <a:pt x="13" y="32"/>
                  </a:lnTo>
                  <a:lnTo>
                    <a:pt x="13" y="31"/>
                  </a:lnTo>
                  <a:lnTo>
                    <a:pt x="12" y="30"/>
                  </a:lnTo>
                  <a:lnTo>
                    <a:pt x="12" y="30"/>
                  </a:lnTo>
                  <a:lnTo>
                    <a:pt x="11" y="29"/>
                  </a:lnTo>
                  <a:lnTo>
                    <a:pt x="10" y="28"/>
                  </a:lnTo>
                  <a:lnTo>
                    <a:pt x="10" y="28"/>
                  </a:lnTo>
                  <a:lnTo>
                    <a:pt x="9" y="27"/>
                  </a:lnTo>
                  <a:lnTo>
                    <a:pt x="7" y="26"/>
                  </a:lnTo>
                  <a:lnTo>
                    <a:pt x="6" y="26"/>
                  </a:lnTo>
                  <a:lnTo>
                    <a:pt x="7" y="26"/>
                  </a:lnTo>
                  <a:lnTo>
                    <a:pt x="7" y="26"/>
                  </a:lnTo>
                  <a:lnTo>
                    <a:pt x="7" y="25"/>
                  </a:lnTo>
                  <a:lnTo>
                    <a:pt x="7" y="25"/>
                  </a:lnTo>
                  <a:lnTo>
                    <a:pt x="7" y="25"/>
                  </a:lnTo>
                  <a:lnTo>
                    <a:pt x="7" y="24"/>
                  </a:lnTo>
                  <a:lnTo>
                    <a:pt x="7" y="24"/>
                  </a:lnTo>
                  <a:lnTo>
                    <a:pt x="7" y="24"/>
                  </a:lnTo>
                  <a:lnTo>
                    <a:pt x="7" y="23"/>
                  </a:lnTo>
                  <a:lnTo>
                    <a:pt x="7" y="23"/>
                  </a:lnTo>
                  <a:lnTo>
                    <a:pt x="7" y="22"/>
                  </a:lnTo>
                  <a:lnTo>
                    <a:pt x="7" y="22"/>
                  </a:lnTo>
                  <a:lnTo>
                    <a:pt x="7" y="22"/>
                  </a:lnTo>
                  <a:lnTo>
                    <a:pt x="7" y="21"/>
                  </a:lnTo>
                  <a:lnTo>
                    <a:pt x="7" y="21"/>
                  </a:lnTo>
                  <a:lnTo>
                    <a:pt x="7" y="20"/>
                  </a:lnTo>
                  <a:lnTo>
                    <a:pt x="7" y="20"/>
                  </a:lnTo>
                  <a:lnTo>
                    <a:pt x="7" y="19"/>
                  </a:lnTo>
                  <a:lnTo>
                    <a:pt x="7" y="19"/>
                  </a:lnTo>
                  <a:lnTo>
                    <a:pt x="7" y="19"/>
                  </a:lnTo>
                  <a:lnTo>
                    <a:pt x="7" y="19"/>
                  </a:lnTo>
                  <a:lnTo>
                    <a:pt x="7" y="18"/>
                  </a:lnTo>
                  <a:lnTo>
                    <a:pt x="8" y="18"/>
                  </a:lnTo>
                  <a:lnTo>
                    <a:pt x="8" y="18"/>
                  </a:lnTo>
                  <a:lnTo>
                    <a:pt x="8" y="17"/>
                  </a:lnTo>
                  <a:lnTo>
                    <a:pt x="181" y="9"/>
                  </a:lnTo>
                  <a:lnTo>
                    <a:pt x="185" y="19"/>
                  </a:lnTo>
                  <a:lnTo>
                    <a:pt x="186" y="0"/>
                  </a:lnTo>
                  <a:lnTo>
                    <a:pt x="73" y="5"/>
                  </a:lnTo>
                  <a:lnTo>
                    <a:pt x="71" y="5"/>
                  </a:lnTo>
                  <a:lnTo>
                    <a:pt x="69" y="5"/>
                  </a:lnTo>
                  <a:lnTo>
                    <a:pt x="66" y="5"/>
                  </a:lnTo>
                  <a:lnTo>
                    <a:pt x="64" y="5"/>
                  </a:lnTo>
                  <a:lnTo>
                    <a:pt x="62" y="5"/>
                  </a:lnTo>
                  <a:lnTo>
                    <a:pt x="60" y="5"/>
                  </a:lnTo>
                  <a:lnTo>
                    <a:pt x="58" y="5"/>
                  </a:lnTo>
                  <a:lnTo>
                    <a:pt x="56" y="6"/>
                  </a:lnTo>
                  <a:lnTo>
                    <a:pt x="54" y="6"/>
                  </a:lnTo>
                  <a:lnTo>
                    <a:pt x="52" y="6"/>
                  </a:lnTo>
                  <a:lnTo>
                    <a:pt x="49" y="6"/>
                  </a:lnTo>
                  <a:lnTo>
                    <a:pt x="47" y="6"/>
                  </a:lnTo>
                  <a:lnTo>
                    <a:pt x="45" y="6"/>
                  </a:lnTo>
                  <a:lnTo>
                    <a:pt x="43" y="6"/>
                  </a:lnTo>
                  <a:lnTo>
                    <a:pt x="41" y="7"/>
                  </a:lnTo>
                  <a:lnTo>
                    <a:pt x="38" y="7"/>
                  </a:lnTo>
                  <a:lnTo>
                    <a:pt x="36" y="7"/>
                  </a:lnTo>
                  <a:lnTo>
                    <a:pt x="34" y="7"/>
                  </a:lnTo>
                  <a:lnTo>
                    <a:pt x="32" y="7"/>
                  </a:lnTo>
                  <a:lnTo>
                    <a:pt x="30" y="7"/>
                  </a:lnTo>
                  <a:lnTo>
                    <a:pt x="28" y="7"/>
                  </a:lnTo>
                  <a:lnTo>
                    <a:pt x="26" y="7"/>
                  </a:lnTo>
                  <a:lnTo>
                    <a:pt x="23" y="7"/>
                  </a:lnTo>
                  <a:lnTo>
                    <a:pt x="21" y="8"/>
                  </a:lnTo>
                  <a:lnTo>
                    <a:pt x="19" y="8"/>
                  </a:lnTo>
                  <a:lnTo>
                    <a:pt x="16" y="8"/>
                  </a:lnTo>
                  <a:lnTo>
                    <a:pt x="14" y="8"/>
                  </a:lnTo>
                  <a:lnTo>
                    <a:pt x="12" y="8"/>
                  </a:lnTo>
                  <a:lnTo>
                    <a:pt x="10" y="8"/>
                  </a:lnTo>
                  <a:lnTo>
                    <a:pt x="8" y="8"/>
                  </a:lnTo>
                  <a:lnTo>
                    <a:pt x="6" y="9"/>
                  </a:lnTo>
                  <a:lnTo>
                    <a:pt x="3" y="9"/>
                  </a:lnTo>
                  <a:lnTo>
                    <a:pt x="3"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76" name="Freeform 1112"/>
            <p:cNvSpPr>
              <a:spLocks/>
            </p:cNvSpPr>
            <p:nvPr/>
          </p:nvSpPr>
          <p:spPr bwMode="auto">
            <a:xfrm>
              <a:off x="1443" y="3264"/>
              <a:ext cx="186" cy="171"/>
            </a:xfrm>
            <a:custGeom>
              <a:avLst/>
              <a:gdLst>
                <a:gd name="T0" fmla="*/ 183 w 186"/>
                <a:gd name="T1" fmla="*/ 107 h 171"/>
                <a:gd name="T2" fmla="*/ 181 w 186"/>
                <a:gd name="T3" fmla="*/ 106 h 171"/>
                <a:gd name="T4" fmla="*/ 178 w 186"/>
                <a:gd name="T5" fmla="*/ 106 h 171"/>
                <a:gd name="T6" fmla="*/ 176 w 186"/>
                <a:gd name="T7" fmla="*/ 106 h 171"/>
                <a:gd name="T8" fmla="*/ 173 w 186"/>
                <a:gd name="T9" fmla="*/ 106 h 171"/>
                <a:gd name="T10" fmla="*/ 128 w 186"/>
                <a:gd name="T11" fmla="*/ 133 h 171"/>
                <a:gd name="T12" fmla="*/ 128 w 186"/>
                <a:gd name="T13" fmla="*/ 128 h 171"/>
                <a:gd name="T14" fmla="*/ 128 w 186"/>
                <a:gd name="T15" fmla="*/ 121 h 171"/>
                <a:gd name="T16" fmla="*/ 128 w 186"/>
                <a:gd name="T17" fmla="*/ 115 h 171"/>
                <a:gd name="T18" fmla="*/ 127 w 186"/>
                <a:gd name="T19" fmla="*/ 109 h 171"/>
                <a:gd name="T20" fmla="*/ 70 w 186"/>
                <a:gd name="T21" fmla="*/ 112 h 171"/>
                <a:gd name="T22" fmla="*/ 67 w 186"/>
                <a:gd name="T23" fmla="*/ 112 h 171"/>
                <a:gd name="T24" fmla="*/ 65 w 186"/>
                <a:gd name="T25" fmla="*/ 112 h 171"/>
                <a:gd name="T26" fmla="*/ 62 w 186"/>
                <a:gd name="T27" fmla="*/ 112 h 171"/>
                <a:gd name="T28" fmla="*/ 59 w 186"/>
                <a:gd name="T29" fmla="*/ 112 h 171"/>
                <a:gd name="T30" fmla="*/ 58 w 186"/>
                <a:gd name="T31" fmla="*/ 115 h 171"/>
                <a:gd name="T32" fmla="*/ 57 w 186"/>
                <a:gd name="T33" fmla="*/ 121 h 171"/>
                <a:gd name="T34" fmla="*/ 57 w 186"/>
                <a:gd name="T35" fmla="*/ 127 h 171"/>
                <a:gd name="T36" fmla="*/ 57 w 186"/>
                <a:gd name="T37" fmla="*/ 133 h 171"/>
                <a:gd name="T38" fmla="*/ 57 w 186"/>
                <a:gd name="T39" fmla="*/ 139 h 171"/>
                <a:gd name="T40" fmla="*/ 12 w 186"/>
                <a:gd name="T41" fmla="*/ 138 h 171"/>
                <a:gd name="T42" fmla="*/ 13 w 186"/>
                <a:gd name="T43" fmla="*/ 132 h 171"/>
                <a:gd name="T44" fmla="*/ 13 w 186"/>
                <a:gd name="T45" fmla="*/ 126 h 171"/>
                <a:gd name="T46" fmla="*/ 13 w 186"/>
                <a:gd name="T47" fmla="*/ 120 h 171"/>
                <a:gd name="T48" fmla="*/ 13 w 186"/>
                <a:gd name="T49" fmla="*/ 114 h 171"/>
                <a:gd name="T50" fmla="*/ 5 w 186"/>
                <a:gd name="T51" fmla="*/ 103 h 171"/>
                <a:gd name="T52" fmla="*/ 5 w 186"/>
                <a:gd name="T53" fmla="*/ 100 h 171"/>
                <a:gd name="T54" fmla="*/ 5 w 186"/>
                <a:gd name="T55" fmla="*/ 97 h 171"/>
                <a:gd name="T56" fmla="*/ 184 w 186"/>
                <a:gd name="T57" fmla="*/ 102 h 171"/>
                <a:gd name="T58" fmla="*/ 185 w 186"/>
                <a:gd name="T59" fmla="*/ 86 h 171"/>
                <a:gd name="T60" fmla="*/ 185 w 186"/>
                <a:gd name="T61" fmla="*/ 69 h 171"/>
                <a:gd name="T62" fmla="*/ 185 w 186"/>
                <a:gd name="T63" fmla="*/ 52 h 171"/>
                <a:gd name="T64" fmla="*/ 186 w 186"/>
                <a:gd name="T65" fmla="*/ 35 h 171"/>
                <a:gd name="T66" fmla="*/ 174 w 186"/>
                <a:gd name="T67" fmla="*/ 26 h 171"/>
                <a:gd name="T68" fmla="*/ 173 w 186"/>
                <a:gd name="T69" fmla="*/ 32 h 171"/>
                <a:gd name="T70" fmla="*/ 173 w 186"/>
                <a:gd name="T71" fmla="*/ 36 h 171"/>
                <a:gd name="T72" fmla="*/ 173 w 186"/>
                <a:gd name="T73" fmla="*/ 42 h 171"/>
                <a:gd name="T74" fmla="*/ 173 w 186"/>
                <a:gd name="T75" fmla="*/ 47 h 171"/>
                <a:gd name="T76" fmla="*/ 116 w 186"/>
                <a:gd name="T77" fmla="*/ 52 h 171"/>
                <a:gd name="T78" fmla="*/ 70 w 186"/>
                <a:gd name="T79" fmla="*/ 31 h 171"/>
                <a:gd name="T80" fmla="*/ 67 w 186"/>
                <a:gd name="T81" fmla="*/ 30 h 171"/>
                <a:gd name="T82" fmla="*/ 64 w 186"/>
                <a:gd name="T83" fmla="*/ 31 h 171"/>
                <a:gd name="T84" fmla="*/ 62 w 186"/>
                <a:gd name="T85" fmla="*/ 31 h 171"/>
                <a:gd name="T86" fmla="*/ 58 w 186"/>
                <a:gd name="T87" fmla="*/ 34 h 171"/>
                <a:gd name="T88" fmla="*/ 58 w 186"/>
                <a:gd name="T89" fmla="*/ 39 h 171"/>
                <a:gd name="T90" fmla="*/ 58 w 186"/>
                <a:gd name="T91" fmla="*/ 43 h 171"/>
                <a:gd name="T92" fmla="*/ 58 w 186"/>
                <a:gd name="T93" fmla="*/ 48 h 171"/>
                <a:gd name="T94" fmla="*/ 58 w 186"/>
                <a:gd name="T95" fmla="*/ 52 h 171"/>
                <a:gd name="T96" fmla="*/ 14 w 186"/>
                <a:gd name="T97" fmla="*/ 55 h 171"/>
                <a:gd name="T98" fmla="*/ 14 w 186"/>
                <a:gd name="T99" fmla="*/ 48 h 171"/>
                <a:gd name="T100" fmla="*/ 14 w 186"/>
                <a:gd name="T101" fmla="*/ 40 h 171"/>
                <a:gd name="T102" fmla="*/ 13 w 186"/>
                <a:gd name="T103" fmla="*/ 33 h 171"/>
                <a:gd name="T104" fmla="*/ 10 w 186"/>
                <a:gd name="T105" fmla="*/ 28 h 171"/>
                <a:gd name="T106" fmla="*/ 7 w 186"/>
                <a:gd name="T107" fmla="*/ 25 h 171"/>
                <a:gd name="T108" fmla="*/ 7 w 186"/>
                <a:gd name="T109" fmla="*/ 22 h 171"/>
                <a:gd name="T110" fmla="*/ 7 w 186"/>
                <a:gd name="T111" fmla="*/ 19 h 171"/>
                <a:gd name="T112" fmla="*/ 8 w 186"/>
                <a:gd name="T113" fmla="*/ 17 h 171"/>
                <a:gd name="T114" fmla="*/ 66 w 186"/>
                <a:gd name="T115" fmla="*/ 5 h 171"/>
                <a:gd name="T116" fmla="*/ 52 w 186"/>
                <a:gd name="T117" fmla="*/ 6 h 171"/>
                <a:gd name="T118" fmla="*/ 36 w 186"/>
                <a:gd name="T119" fmla="*/ 7 h 171"/>
                <a:gd name="T120" fmla="*/ 21 w 186"/>
                <a:gd name="T121" fmla="*/ 8 h 171"/>
                <a:gd name="T122" fmla="*/ 6 w 186"/>
                <a:gd name="T123" fmla="*/ 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6" h="171">
                  <a:moveTo>
                    <a:pt x="3" y="14"/>
                  </a:moveTo>
                  <a:lnTo>
                    <a:pt x="0" y="170"/>
                  </a:lnTo>
                  <a:lnTo>
                    <a:pt x="1" y="171"/>
                  </a:lnTo>
                  <a:lnTo>
                    <a:pt x="183" y="162"/>
                  </a:lnTo>
                  <a:lnTo>
                    <a:pt x="184" y="107"/>
                  </a:lnTo>
                  <a:lnTo>
                    <a:pt x="184" y="107"/>
                  </a:lnTo>
                  <a:lnTo>
                    <a:pt x="183" y="107"/>
                  </a:lnTo>
                  <a:lnTo>
                    <a:pt x="183" y="106"/>
                  </a:lnTo>
                  <a:lnTo>
                    <a:pt x="183" y="106"/>
                  </a:lnTo>
                  <a:lnTo>
                    <a:pt x="182" y="106"/>
                  </a:lnTo>
                  <a:lnTo>
                    <a:pt x="182" y="106"/>
                  </a:lnTo>
                  <a:lnTo>
                    <a:pt x="182" y="106"/>
                  </a:lnTo>
                  <a:lnTo>
                    <a:pt x="181" y="106"/>
                  </a:lnTo>
                  <a:lnTo>
                    <a:pt x="181" y="106"/>
                  </a:lnTo>
                  <a:lnTo>
                    <a:pt x="181" y="106"/>
                  </a:lnTo>
                  <a:lnTo>
                    <a:pt x="180" y="106"/>
                  </a:lnTo>
                  <a:lnTo>
                    <a:pt x="180" y="106"/>
                  </a:lnTo>
                  <a:lnTo>
                    <a:pt x="180" y="106"/>
                  </a:lnTo>
                  <a:lnTo>
                    <a:pt x="179" y="106"/>
                  </a:lnTo>
                  <a:lnTo>
                    <a:pt x="179" y="106"/>
                  </a:lnTo>
                  <a:lnTo>
                    <a:pt x="178" y="106"/>
                  </a:lnTo>
                  <a:lnTo>
                    <a:pt x="178" y="106"/>
                  </a:lnTo>
                  <a:lnTo>
                    <a:pt x="178" y="106"/>
                  </a:lnTo>
                  <a:lnTo>
                    <a:pt x="177" y="106"/>
                  </a:lnTo>
                  <a:lnTo>
                    <a:pt x="177" y="106"/>
                  </a:lnTo>
                  <a:lnTo>
                    <a:pt x="176" y="106"/>
                  </a:lnTo>
                  <a:lnTo>
                    <a:pt x="176" y="106"/>
                  </a:lnTo>
                  <a:lnTo>
                    <a:pt x="176" y="106"/>
                  </a:lnTo>
                  <a:lnTo>
                    <a:pt x="175" y="106"/>
                  </a:lnTo>
                  <a:lnTo>
                    <a:pt x="175" y="106"/>
                  </a:lnTo>
                  <a:lnTo>
                    <a:pt x="175" y="106"/>
                  </a:lnTo>
                  <a:lnTo>
                    <a:pt x="174" y="106"/>
                  </a:lnTo>
                  <a:lnTo>
                    <a:pt x="174" y="106"/>
                  </a:lnTo>
                  <a:lnTo>
                    <a:pt x="174" y="106"/>
                  </a:lnTo>
                  <a:lnTo>
                    <a:pt x="173" y="106"/>
                  </a:lnTo>
                  <a:lnTo>
                    <a:pt x="173" y="106"/>
                  </a:lnTo>
                  <a:lnTo>
                    <a:pt x="172" y="107"/>
                  </a:lnTo>
                  <a:lnTo>
                    <a:pt x="171" y="133"/>
                  </a:lnTo>
                  <a:lnTo>
                    <a:pt x="128" y="136"/>
                  </a:lnTo>
                  <a:lnTo>
                    <a:pt x="128" y="135"/>
                  </a:lnTo>
                  <a:lnTo>
                    <a:pt x="128" y="134"/>
                  </a:lnTo>
                  <a:lnTo>
                    <a:pt x="128" y="133"/>
                  </a:lnTo>
                  <a:lnTo>
                    <a:pt x="128" y="133"/>
                  </a:lnTo>
                  <a:lnTo>
                    <a:pt x="128" y="132"/>
                  </a:lnTo>
                  <a:lnTo>
                    <a:pt x="128" y="131"/>
                  </a:lnTo>
                  <a:lnTo>
                    <a:pt x="128" y="130"/>
                  </a:lnTo>
                  <a:lnTo>
                    <a:pt x="128" y="129"/>
                  </a:lnTo>
                  <a:lnTo>
                    <a:pt x="128" y="129"/>
                  </a:lnTo>
                  <a:lnTo>
                    <a:pt x="128" y="128"/>
                  </a:lnTo>
                  <a:lnTo>
                    <a:pt x="128" y="127"/>
                  </a:lnTo>
                  <a:lnTo>
                    <a:pt x="128" y="126"/>
                  </a:lnTo>
                  <a:lnTo>
                    <a:pt x="128" y="125"/>
                  </a:lnTo>
                  <a:lnTo>
                    <a:pt x="128" y="124"/>
                  </a:lnTo>
                  <a:lnTo>
                    <a:pt x="128" y="123"/>
                  </a:lnTo>
                  <a:lnTo>
                    <a:pt x="128" y="123"/>
                  </a:lnTo>
                  <a:lnTo>
                    <a:pt x="128" y="121"/>
                  </a:lnTo>
                  <a:lnTo>
                    <a:pt x="128" y="121"/>
                  </a:lnTo>
                  <a:lnTo>
                    <a:pt x="128" y="120"/>
                  </a:lnTo>
                  <a:lnTo>
                    <a:pt x="128" y="119"/>
                  </a:lnTo>
                  <a:lnTo>
                    <a:pt x="128" y="118"/>
                  </a:lnTo>
                  <a:lnTo>
                    <a:pt x="128" y="117"/>
                  </a:lnTo>
                  <a:lnTo>
                    <a:pt x="128" y="116"/>
                  </a:lnTo>
                  <a:lnTo>
                    <a:pt x="128" y="115"/>
                  </a:lnTo>
                  <a:lnTo>
                    <a:pt x="128" y="114"/>
                  </a:lnTo>
                  <a:lnTo>
                    <a:pt x="128" y="114"/>
                  </a:lnTo>
                  <a:lnTo>
                    <a:pt x="128" y="113"/>
                  </a:lnTo>
                  <a:lnTo>
                    <a:pt x="127" y="112"/>
                  </a:lnTo>
                  <a:lnTo>
                    <a:pt x="127" y="111"/>
                  </a:lnTo>
                  <a:lnTo>
                    <a:pt x="127" y="110"/>
                  </a:lnTo>
                  <a:lnTo>
                    <a:pt x="127" y="109"/>
                  </a:lnTo>
                  <a:lnTo>
                    <a:pt x="127" y="108"/>
                  </a:lnTo>
                  <a:lnTo>
                    <a:pt x="115" y="109"/>
                  </a:lnTo>
                  <a:lnTo>
                    <a:pt x="114" y="136"/>
                  </a:lnTo>
                  <a:lnTo>
                    <a:pt x="70" y="140"/>
                  </a:lnTo>
                  <a:lnTo>
                    <a:pt x="69" y="138"/>
                  </a:lnTo>
                  <a:lnTo>
                    <a:pt x="70" y="112"/>
                  </a:lnTo>
                  <a:lnTo>
                    <a:pt x="70" y="112"/>
                  </a:lnTo>
                  <a:lnTo>
                    <a:pt x="69" y="112"/>
                  </a:lnTo>
                  <a:lnTo>
                    <a:pt x="69" y="112"/>
                  </a:lnTo>
                  <a:lnTo>
                    <a:pt x="69" y="112"/>
                  </a:lnTo>
                  <a:lnTo>
                    <a:pt x="69" y="112"/>
                  </a:lnTo>
                  <a:lnTo>
                    <a:pt x="68" y="112"/>
                  </a:lnTo>
                  <a:lnTo>
                    <a:pt x="68" y="112"/>
                  </a:lnTo>
                  <a:lnTo>
                    <a:pt x="67" y="112"/>
                  </a:lnTo>
                  <a:lnTo>
                    <a:pt x="67" y="112"/>
                  </a:lnTo>
                  <a:lnTo>
                    <a:pt x="66" y="112"/>
                  </a:lnTo>
                  <a:lnTo>
                    <a:pt x="66" y="112"/>
                  </a:lnTo>
                  <a:lnTo>
                    <a:pt x="66" y="112"/>
                  </a:lnTo>
                  <a:lnTo>
                    <a:pt x="65" y="112"/>
                  </a:lnTo>
                  <a:lnTo>
                    <a:pt x="65" y="112"/>
                  </a:lnTo>
                  <a:lnTo>
                    <a:pt x="65" y="112"/>
                  </a:lnTo>
                  <a:lnTo>
                    <a:pt x="64" y="112"/>
                  </a:lnTo>
                  <a:lnTo>
                    <a:pt x="64" y="112"/>
                  </a:lnTo>
                  <a:lnTo>
                    <a:pt x="64" y="112"/>
                  </a:lnTo>
                  <a:lnTo>
                    <a:pt x="63" y="112"/>
                  </a:lnTo>
                  <a:lnTo>
                    <a:pt x="63" y="112"/>
                  </a:lnTo>
                  <a:lnTo>
                    <a:pt x="63" y="112"/>
                  </a:lnTo>
                  <a:lnTo>
                    <a:pt x="62" y="112"/>
                  </a:lnTo>
                  <a:lnTo>
                    <a:pt x="62" y="112"/>
                  </a:lnTo>
                  <a:lnTo>
                    <a:pt x="62" y="112"/>
                  </a:lnTo>
                  <a:lnTo>
                    <a:pt x="61" y="112"/>
                  </a:lnTo>
                  <a:lnTo>
                    <a:pt x="61" y="112"/>
                  </a:lnTo>
                  <a:lnTo>
                    <a:pt x="60" y="112"/>
                  </a:lnTo>
                  <a:lnTo>
                    <a:pt x="60" y="112"/>
                  </a:lnTo>
                  <a:lnTo>
                    <a:pt x="59" y="112"/>
                  </a:lnTo>
                  <a:lnTo>
                    <a:pt x="59" y="112"/>
                  </a:lnTo>
                  <a:lnTo>
                    <a:pt x="59" y="112"/>
                  </a:lnTo>
                  <a:lnTo>
                    <a:pt x="58" y="112"/>
                  </a:lnTo>
                  <a:lnTo>
                    <a:pt x="58" y="113"/>
                  </a:lnTo>
                  <a:lnTo>
                    <a:pt x="58" y="114"/>
                  </a:lnTo>
                  <a:lnTo>
                    <a:pt x="58" y="114"/>
                  </a:lnTo>
                  <a:lnTo>
                    <a:pt x="58" y="115"/>
                  </a:lnTo>
                  <a:lnTo>
                    <a:pt x="58" y="116"/>
                  </a:lnTo>
                  <a:lnTo>
                    <a:pt x="58" y="117"/>
                  </a:lnTo>
                  <a:lnTo>
                    <a:pt x="57" y="118"/>
                  </a:lnTo>
                  <a:lnTo>
                    <a:pt x="57" y="118"/>
                  </a:lnTo>
                  <a:lnTo>
                    <a:pt x="57" y="119"/>
                  </a:lnTo>
                  <a:lnTo>
                    <a:pt x="57" y="120"/>
                  </a:lnTo>
                  <a:lnTo>
                    <a:pt x="57" y="121"/>
                  </a:lnTo>
                  <a:lnTo>
                    <a:pt x="57" y="122"/>
                  </a:lnTo>
                  <a:lnTo>
                    <a:pt x="57" y="123"/>
                  </a:lnTo>
                  <a:lnTo>
                    <a:pt x="57" y="124"/>
                  </a:lnTo>
                  <a:lnTo>
                    <a:pt x="57" y="125"/>
                  </a:lnTo>
                  <a:lnTo>
                    <a:pt x="57" y="125"/>
                  </a:lnTo>
                  <a:lnTo>
                    <a:pt x="57" y="127"/>
                  </a:lnTo>
                  <a:lnTo>
                    <a:pt x="57" y="127"/>
                  </a:lnTo>
                  <a:lnTo>
                    <a:pt x="57" y="128"/>
                  </a:lnTo>
                  <a:lnTo>
                    <a:pt x="57" y="129"/>
                  </a:lnTo>
                  <a:lnTo>
                    <a:pt x="57" y="130"/>
                  </a:lnTo>
                  <a:lnTo>
                    <a:pt x="57" y="131"/>
                  </a:lnTo>
                  <a:lnTo>
                    <a:pt x="57" y="132"/>
                  </a:lnTo>
                  <a:lnTo>
                    <a:pt x="57" y="133"/>
                  </a:lnTo>
                  <a:lnTo>
                    <a:pt x="57" y="133"/>
                  </a:lnTo>
                  <a:lnTo>
                    <a:pt x="57" y="134"/>
                  </a:lnTo>
                  <a:lnTo>
                    <a:pt x="57" y="135"/>
                  </a:lnTo>
                  <a:lnTo>
                    <a:pt x="57" y="136"/>
                  </a:lnTo>
                  <a:lnTo>
                    <a:pt x="57" y="137"/>
                  </a:lnTo>
                  <a:lnTo>
                    <a:pt x="57" y="138"/>
                  </a:lnTo>
                  <a:lnTo>
                    <a:pt x="57" y="138"/>
                  </a:lnTo>
                  <a:lnTo>
                    <a:pt x="57" y="139"/>
                  </a:lnTo>
                  <a:lnTo>
                    <a:pt x="56" y="140"/>
                  </a:lnTo>
                  <a:lnTo>
                    <a:pt x="13" y="143"/>
                  </a:lnTo>
                  <a:lnTo>
                    <a:pt x="12" y="142"/>
                  </a:lnTo>
                  <a:lnTo>
                    <a:pt x="12" y="141"/>
                  </a:lnTo>
                  <a:lnTo>
                    <a:pt x="12" y="140"/>
                  </a:lnTo>
                  <a:lnTo>
                    <a:pt x="12" y="139"/>
                  </a:lnTo>
                  <a:lnTo>
                    <a:pt x="12" y="138"/>
                  </a:lnTo>
                  <a:lnTo>
                    <a:pt x="13" y="138"/>
                  </a:lnTo>
                  <a:lnTo>
                    <a:pt x="13" y="137"/>
                  </a:lnTo>
                  <a:lnTo>
                    <a:pt x="13" y="136"/>
                  </a:lnTo>
                  <a:lnTo>
                    <a:pt x="13" y="135"/>
                  </a:lnTo>
                  <a:lnTo>
                    <a:pt x="13" y="134"/>
                  </a:lnTo>
                  <a:lnTo>
                    <a:pt x="13" y="133"/>
                  </a:lnTo>
                  <a:lnTo>
                    <a:pt x="13" y="132"/>
                  </a:lnTo>
                  <a:lnTo>
                    <a:pt x="13" y="131"/>
                  </a:lnTo>
                  <a:lnTo>
                    <a:pt x="13" y="131"/>
                  </a:lnTo>
                  <a:lnTo>
                    <a:pt x="13" y="130"/>
                  </a:lnTo>
                  <a:lnTo>
                    <a:pt x="13" y="129"/>
                  </a:lnTo>
                  <a:lnTo>
                    <a:pt x="13" y="128"/>
                  </a:lnTo>
                  <a:lnTo>
                    <a:pt x="13" y="127"/>
                  </a:lnTo>
                  <a:lnTo>
                    <a:pt x="13" y="126"/>
                  </a:lnTo>
                  <a:lnTo>
                    <a:pt x="13" y="125"/>
                  </a:lnTo>
                  <a:lnTo>
                    <a:pt x="13" y="125"/>
                  </a:lnTo>
                  <a:lnTo>
                    <a:pt x="13" y="124"/>
                  </a:lnTo>
                  <a:lnTo>
                    <a:pt x="13" y="123"/>
                  </a:lnTo>
                  <a:lnTo>
                    <a:pt x="13" y="122"/>
                  </a:lnTo>
                  <a:lnTo>
                    <a:pt x="13" y="121"/>
                  </a:lnTo>
                  <a:lnTo>
                    <a:pt x="13" y="120"/>
                  </a:lnTo>
                  <a:lnTo>
                    <a:pt x="13" y="119"/>
                  </a:lnTo>
                  <a:lnTo>
                    <a:pt x="13" y="118"/>
                  </a:lnTo>
                  <a:lnTo>
                    <a:pt x="13" y="118"/>
                  </a:lnTo>
                  <a:lnTo>
                    <a:pt x="13" y="117"/>
                  </a:lnTo>
                  <a:lnTo>
                    <a:pt x="13" y="116"/>
                  </a:lnTo>
                  <a:lnTo>
                    <a:pt x="13" y="115"/>
                  </a:lnTo>
                  <a:lnTo>
                    <a:pt x="13" y="114"/>
                  </a:lnTo>
                  <a:lnTo>
                    <a:pt x="4" y="105"/>
                  </a:lnTo>
                  <a:lnTo>
                    <a:pt x="5" y="105"/>
                  </a:lnTo>
                  <a:lnTo>
                    <a:pt x="5" y="105"/>
                  </a:lnTo>
                  <a:lnTo>
                    <a:pt x="5" y="104"/>
                  </a:lnTo>
                  <a:lnTo>
                    <a:pt x="5" y="104"/>
                  </a:lnTo>
                  <a:lnTo>
                    <a:pt x="5" y="103"/>
                  </a:lnTo>
                  <a:lnTo>
                    <a:pt x="5" y="103"/>
                  </a:lnTo>
                  <a:lnTo>
                    <a:pt x="5" y="103"/>
                  </a:lnTo>
                  <a:lnTo>
                    <a:pt x="5" y="102"/>
                  </a:lnTo>
                  <a:lnTo>
                    <a:pt x="5" y="102"/>
                  </a:lnTo>
                  <a:lnTo>
                    <a:pt x="5" y="101"/>
                  </a:lnTo>
                  <a:lnTo>
                    <a:pt x="5" y="101"/>
                  </a:lnTo>
                  <a:lnTo>
                    <a:pt x="5" y="101"/>
                  </a:lnTo>
                  <a:lnTo>
                    <a:pt x="5" y="100"/>
                  </a:lnTo>
                  <a:lnTo>
                    <a:pt x="5" y="100"/>
                  </a:lnTo>
                  <a:lnTo>
                    <a:pt x="5" y="99"/>
                  </a:lnTo>
                  <a:lnTo>
                    <a:pt x="5" y="99"/>
                  </a:lnTo>
                  <a:lnTo>
                    <a:pt x="5" y="99"/>
                  </a:lnTo>
                  <a:lnTo>
                    <a:pt x="5" y="98"/>
                  </a:lnTo>
                  <a:lnTo>
                    <a:pt x="5" y="98"/>
                  </a:lnTo>
                  <a:lnTo>
                    <a:pt x="5" y="97"/>
                  </a:lnTo>
                  <a:lnTo>
                    <a:pt x="6" y="97"/>
                  </a:lnTo>
                  <a:lnTo>
                    <a:pt x="6" y="97"/>
                  </a:lnTo>
                  <a:lnTo>
                    <a:pt x="6" y="97"/>
                  </a:lnTo>
                  <a:lnTo>
                    <a:pt x="6" y="97"/>
                  </a:lnTo>
                  <a:lnTo>
                    <a:pt x="10" y="97"/>
                  </a:lnTo>
                  <a:lnTo>
                    <a:pt x="180" y="90"/>
                  </a:lnTo>
                  <a:lnTo>
                    <a:pt x="184" y="102"/>
                  </a:lnTo>
                  <a:lnTo>
                    <a:pt x="184" y="99"/>
                  </a:lnTo>
                  <a:lnTo>
                    <a:pt x="184" y="97"/>
                  </a:lnTo>
                  <a:lnTo>
                    <a:pt x="184" y="95"/>
                  </a:lnTo>
                  <a:lnTo>
                    <a:pt x="184" y="93"/>
                  </a:lnTo>
                  <a:lnTo>
                    <a:pt x="184" y="90"/>
                  </a:lnTo>
                  <a:lnTo>
                    <a:pt x="185" y="88"/>
                  </a:lnTo>
                  <a:lnTo>
                    <a:pt x="185" y="86"/>
                  </a:lnTo>
                  <a:lnTo>
                    <a:pt x="185" y="83"/>
                  </a:lnTo>
                  <a:lnTo>
                    <a:pt x="185" y="81"/>
                  </a:lnTo>
                  <a:lnTo>
                    <a:pt x="185" y="78"/>
                  </a:lnTo>
                  <a:lnTo>
                    <a:pt x="185" y="76"/>
                  </a:lnTo>
                  <a:lnTo>
                    <a:pt x="185" y="73"/>
                  </a:lnTo>
                  <a:lnTo>
                    <a:pt x="185" y="71"/>
                  </a:lnTo>
                  <a:lnTo>
                    <a:pt x="185" y="69"/>
                  </a:lnTo>
                  <a:lnTo>
                    <a:pt x="185" y="67"/>
                  </a:lnTo>
                  <a:lnTo>
                    <a:pt x="185" y="64"/>
                  </a:lnTo>
                  <a:lnTo>
                    <a:pt x="185" y="62"/>
                  </a:lnTo>
                  <a:lnTo>
                    <a:pt x="185" y="59"/>
                  </a:lnTo>
                  <a:lnTo>
                    <a:pt x="185" y="57"/>
                  </a:lnTo>
                  <a:lnTo>
                    <a:pt x="185" y="54"/>
                  </a:lnTo>
                  <a:lnTo>
                    <a:pt x="185" y="52"/>
                  </a:lnTo>
                  <a:lnTo>
                    <a:pt x="185" y="50"/>
                  </a:lnTo>
                  <a:lnTo>
                    <a:pt x="186" y="47"/>
                  </a:lnTo>
                  <a:lnTo>
                    <a:pt x="186" y="45"/>
                  </a:lnTo>
                  <a:lnTo>
                    <a:pt x="186" y="42"/>
                  </a:lnTo>
                  <a:lnTo>
                    <a:pt x="186" y="40"/>
                  </a:lnTo>
                  <a:lnTo>
                    <a:pt x="186" y="37"/>
                  </a:lnTo>
                  <a:lnTo>
                    <a:pt x="186" y="35"/>
                  </a:lnTo>
                  <a:lnTo>
                    <a:pt x="186" y="32"/>
                  </a:lnTo>
                  <a:lnTo>
                    <a:pt x="186" y="30"/>
                  </a:lnTo>
                  <a:lnTo>
                    <a:pt x="186" y="28"/>
                  </a:lnTo>
                  <a:lnTo>
                    <a:pt x="186" y="25"/>
                  </a:lnTo>
                  <a:lnTo>
                    <a:pt x="174" y="25"/>
                  </a:lnTo>
                  <a:lnTo>
                    <a:pt x="174" y="26"/>
                  </a:lnTo>
                  <a:lnTo>
                    <a:pt x="174" y="26"/>
                  </a:lnTo>
                  <a:lnTo>
                    <a:pt x="174" y="27"/>
                  </a:lnTo>
                  <a:lnTo>
                    <a:pt x="174" y="28"/>
                  </a:lnTo>
                  <a:lnTo>
                    <a:pt x="174" y="28"/>
                  </a:lnTo>
                  <a:lnTo>
                    <a:pt x="173" y="29"/>
                  </a:lnTo>
                  <a:lnTo>
                    <a:pt x="173" y="30"/>
                  </a:lnTo>
                  <a:lnTo>
                    <a:pt x="173" y="31"/>
                  </a:lnTo>
                  <a:lnTo>
                    <a:pt x="173" y="32"/>
                  </a:lnTo>
                  <a:lnTo>
                    <a:pt x="173" y="32"/>
                  </a:lnTo>
                  <a:lnTo>
                    <a:pt x="173" y="33"/>
                  </a:lnTo>
                  <a:lnTo>
                    <a:pt x="173" y="34"/>
                  </a:lnTo>
                  <a:lnTo>
                    <a:pt x="173" y="34"/>
                  </a:lnTo>
                  <a:lnTo>
                    <a:pt x="173" y="35"/>
                  </a:lnTo>
                  <a:lnTo>
                    <a:pt x="173" y="36"/>
                  </a:lnTo>
                  <a:lnTo>
                    <a:pt x="173" y="36"/>
                  </a:lnTo>
                  <a:lnTo>
                    <a:pt x="173" y="37"/>
                  </a:lnTo>
                  <a:lnTo>
                    <a:pt x="173" y="38"/>
                  </a:lnTo>
                  <a:lnTo>
                    <a:pt x="173" y="39"/>
                  </a:lnTo>
                  <a:lnTo>
                    <a:pt x="173" y="40"/>
                  </a:lnTo>
                  <a:lnTo>
                    <a:pt x="173" y="40"/>
                  </a:lnTo>
                  <a:lnTo>
                    <a:pt x="173" y="41"/>
                  </a:lnTo>
                  <a:lnTo>
                    <a:pt x="173" y="42"/>
                  </a:lnTo>
                  <a:lnTo>
                    <a:pt x="173" y="43"/>
                  </a:lnTo>
                  <a:lnTo>
                    <a:pt x="173" y="43"/>
                  </a:lnTo>
                  <a:lnTo>
                    <a:pt x="173" y="44"/>
                  </a:lnTo>
                  <a:lnTo>
                    <a:pt x="173" y="45"/>
                  </a:lnTo>
                  <a:lnTo>
                    <a:pt x="173" y="45"/>
                  </a:lnTo>
                  <a:lnTo>
                    <a:pt x="173" y="46"/>
                  </a:lnTo>
                  <a:lnTo>
                    <a:pt x="173" y="47"/>
                  </a:lnTo>
                  <a:lnTo>
                    <a:pt x="173" y="47"/>
                  </a:lnTo>
                  <a:lnTo>
                    <a:pt x="173" y="48"/>
                  </a:lnTo>
                  <a:lnTo>
                    <a:pt x="172" y="50"/>
                  </a:lnTo>
                  <a:lnTo>
                    <a:pt x="128" y="52"/>
                  </a:lnTo>
                  <a:lnTo>
                    <a:pt x="128" y="28"/>
                  </a:lnTo>
                  <a:lnTo>
                    <a:pt x="116" y="28"/>
                  </a:lnTo>
                  <a:lnTo>
                    <a:pt x="116" y="52"/>
                  </a:lnTo>
                  <a:lnTo>
                    <a:pt x="71" y="55"/>
                  </a:lnTo>
                  <a:lnTo>
                    <a:pt x="71" y="32"/>
                  </a:lnTo>
                  <a:lnTo>
                    <a:pt x="71" y="32"/>
                  </a:lnTo>
                  <a:lnTo>
                    <a:pt x="71" y="31"/>
                  </a:lnTo>
                  <a:lnTo>
                    <a:pt x="70" y="31"/>
                  </a:lnTo>
                  <a:lnTo>
                    <a:pt x="70" y="31"/>
                  </a:lnTo>
                  <a:lnTo>
                    <a:pt x="70" y="31"/>
                  </a:lnTo>
                  <a:lnTo>
                    <a:pt x="69" y="31"/>
                  </a:lnTo>
                  <a:lnTo>
                    <a:pt x="69" y="31"/>
                  </a:lnTo>
                  <a:lnTo>
                    <a:pt x="69" y="31"/>
                  </a:lnTo>
                  <a:lnTo>
                    <a:pt x="68" y="31"/>
                  </a:lnTo>
                  <a:lnTo>
                    <a:pt x="68" y="30"/>
                  </a:lnTo>
                  <a:lnTo>
                    <a:pt x="67" y="30"/>
                  </a:lnTo>
                  <a:lnTo>
                    <a:pt x="67" y="30"/>
                  </a:lnTo>
                  <a:lnTo>
                    <a:pt x="67" y="30"/>
                  </a:lnTo>
                  <a:lnTo>
                    <a:pt x="66" y="30"/>
                  </a:lnTo>
                  <a:lnTo>
                    <a:pt x="66" y="30"/>
                  </a:lnTo>
                  <a:lnTo>
                    <a:pt x="66" y="30"/>
                  </a:lnTo>
                  <a:lnTo>
                    <a:pt x="65" y="31"/>
                  </a:lnTo>
                  <a:lnTo>
                    <a:pt x="65" y="31"/>
                  </a:lnTo>
                  <a:lnTo>
                    <a:pt x="64" y="31"/>
                  </a:lnTo>
                  <a:lnTo>
                    <a:pt x="64" y="31"/>
                  </a:lnTo>
                  <a:lnTo>
                    <a:pt x="64" y="31"/>
                  </a:lnTo>
                  <a:lnTo>
                    <a:pt x="63" y="31"/>
                  </a:lnTo>
                  <a:lnTo>
                    <a:pt x="63" y="31"/>
                  </a:lnTo>
                  <a:lnTo>
                    <a:pt x="63" y="31"/>
                  </a:lnTo>
                  <a:lnTo>
                    <a:pt x="62" y="31"/>
                  </a:lnTo>
                  <a:lnTo>
                    <a:pt x="62" y="31"/>
                  </a:lnTo>
                  <a:lnTo>
                    <a:pt x="61" y="31"/>
                  </a:lnTo>
                  <a:lnTo>
                    <a:pt x="61" y="31"/>
                  </a:lnTo>
                  <a:lnTo>
                    <a:pt x="61" y="31"/>
                  </a:lnTo>
                  <a:lnTo>
                    <a:pt x="60" y="31"/>
                  </a:lnTo>
                  <a:lnTo>
                    <a:pt x="60" y="32"/>
                  </a:lnTo>
                  <a:lnTo>
                    <a:pt x="59" y="32"/>
                  </a:lnTo>
                  <a:lnTo>
                    <a:pt x="58" y="34"/>
                  </a:lnTo>
                  <a:lnTo>
                    <a:pt x="58" y="34"/>
                  </a:lnTo>
                  <a:lnTo>
                    <a:pt x="58" y="35"/>
                  </a:lnTo>
                  <a:lnTo>
                    <a:pt x="58" y="36"/>
                  </a:lnTo>
                  <a:lnTo>
                    <a:pt x="58" y="36"/>
                  </a:lnTo>
                  <a:lnTo>
                    <a:pt x="58" y="37"/>
                  </a:lnTo>
                  <a:lnTo>
                    <a:pt x="58" y="38"/>
                  </a:lnTo>
                  <a:lnTo>
                    <a:pt x="58" y="39"/>
                  </a:lnTo>
                  <a:lnTo>
                    <a:pt x="58" y="39"/>
                  </a:lnTo>
                  <a:lnTo>
                    <a:pt x="58" y="40"/>
                  </a:lnTo>
                  <a:lnTo>
                    <a:pt x="58" y="41"/>
                  </a:lnTo>
                  <a:lnTo>
                    <a:pt x="58" y="41"/>
                  </a:lnTo>
                  <a:lnTo>
                    <a:pt x="58" y="42"/>
                  </a:lnTo>
                  <a:lnTo>
                    <a:pt x="58" y="43"/>
                  </a:lnTo>
                  <a:lnTo>
                    <a:pt x="58" y="43"/>
                  </a:lnTo>
                  <a:lnTo>
                    <a:pt x="58" y="44"/>
                  </a:lnTo>
                  <a:lnTo>
                    <a:pt x="58" y="45"/>
                  </a:lnTo>
                  <a:lnTo>
                    <a:pt x="58" y="45"/>
                  </a:lnTo>
                  <a:lnTo>
                    <a:pt x="58" y="46"/>
                  </a:lnTo>
                  <a:lnTo>
                    <a:pt x="58" y="47"/>
                  </a:lnTo>
                  <a:lnTo>
                    <a:pt x="58" y="47"/>
                  </a:lnTo>
                  <a:lnTo>
                    <a:pt x="58" y="48"/>
                  </a:lnTo>
                  <a:lnTo>
                    <a:pt x="58" y="48"/>
                  </a:lnTo>
                  <a:lnTo>
                    <a:pt x="58" y="49"/>
                  </a:lnTo>
                  <a:lnTo>
                    <a:pt x="58" y="50"/>
                  </a:lnTo>
                  <a:lnTo>
                    <a:pt x="58" y="50"/>
                  </a:lnTo>
                  <a:lnTo>
                    <a:pt x="58" y="51"/>
                  </a:lnTo>
                  <a:lnTo>
                    <a:pt x="58" y="52"/>
                  </a:lnTo>
                  <a:lnTo>
                    <a:pt x="58" y="52"/>
                  </a:lnTo>
                  <a:lnTo>
                    <a:pt x="58" y="53"/>
                  </a:lnTo>
                  <a:lnTo>
                    <a:pt x="58" y="54"/>
                  </a:lnTo>
                  <a:lnTo>
                    <a:pt x="58" y="54"/>
                  </a:lnTo>
                  <a:lnTo>
                    <a:pt x="58" y="55"/>
                  </a:lnTo>
                  <a:lnTo>
                    <a:pt x="15" y="58"/>
                  </a:lnTo>
                  <a:lnTo>
                    <a:pt x="14" y="56"/>
                  </a:lnTo>
                  <a:lnTo>
                    <a:pt x="14" y="55"/>
                  </a:lnTo>
                  <a:lnTo>
                    <a:pt x="14" y="54"/>
                  </a:lnTo>
                  <a:lnTo>
                    <a:pt x="14" y="53"/>
                  </a:lnTo>
                  <a:lnTo>
                    <a:pt x="14" y="52"/>
                  </a:lnTo>
                  <a:lnTo>
                    <a:pt x="14" y="51"/>
                  </a:lnTo>
                  <a:lnTo>
                    <a:pt x="14" y="50"/>
                  </a:lnTo>
                  <a:lnTo>
                    <a:pt x="14" y="49"/>
                  </a:lnTo>
                  <a:lnTo>
                    <a:pt x="14" y="48"/>
                  </a:lnTo>
                  <a:lnTo>
                    <a:pt x="14" y="47"/>
                  </a:lnTo>
                  <a:lnTo>
                    <a:pt x="14" y="45"/>
                  </a:lnTo>
                  <a:lnTo>
                    <a:pt x="14" y="44"/>
                  </a:lnTo>
                  <a:lnTo>
                    <a:pt x="14" y="43"/>
                  </a:lnTo>
                  <a:lnTo>
                    <a:pt x="14" y="42"/>
                  </a:lnTo>
                  <a:lnTo>
                    <a:pt x="14" y="41"/>
                  </a:lnTo>
                  <a:lnTo>
                    <a:pt x="14" y="40"/>
                  </a:lnTo>
                  <a:lnTo>
                    <a:pt x="14" y="39"/>
                  </a:lnTo>
                  <a:lnTo>
                    <a:pt x="14" y="38"/>
                  </a:lnTo>
                  <a:lnTo>
                    <a:pt x="14" y="36"/>
                  </a:lnTo>
                  <a:lnTo>
                    <a:pt x="14" y="36"/>
                  </a:lnTo>
                  <a:lnTo>
                    <a:pt x="14" y="34"/>
                  </a:lnTo>
                  <a:lnTo>
                    <a:pt x="14" y="34"/>
                  </a:lnTo>
                  <a:lnTo>
                    <a:pt x="13" y="33"/>
                  </a:lnTo>
                  <a:lnTo>
                    <a:pt x="13" y="32"/>
                  </a:lnTo>
                  <a:lnTo>
                    <a:pt x="13" y="31"/>
                  </a:lnTo>
                  <a:lnTo>
                    <a:pt x="12" y="30"/>
                  </a:lnTo>
                  <a:lnTo>
                    <a:pt x="12" y="30"/>
                  </a:lnTo>
                  <a:lnTo>
                    <a:pt x="11" y="29"/>
                  </a:lnTo>
                  <a:lnTo>
                    <a:pt x="10" y="28"/>
                  </a:lnTo>
                  <a:lnTo>
                    <a:pt x="10" y="28"/>
                  </a:lnTo>
                  <a:lnTo>
                    <a:pt x="9" y="27"/>
                  </a:lnTo>
                  <a:lnTo>
                    <a:pt x="7" y="26"/>
                  </a:lnTo>
                  <a:lnTo>
                    <a:pt x="6" y="26"/>
                  </a:lnTo>
                  <a:lnTo>
                    <a:pt x="7" y="26"/>
                  </a:lnTo>
                  <a:lnTo>
                    <a:pt x="7" y="26"/>
                  </a:lnTo>
                  <a:lnTo>
                    <a:pt x="7" y="25"/>
                  </a:lnTo>
                  <a:lnTo>
                    <a:pt x="7" y="25"/>
                  </a:lnTo>
                  <a:lnTo>
                    <a:pt x="7" y="25"/>
                  </a:lnTo>
                  <a:lnTo>
                    <a:pt x="7" y="24"/>
                  </a:lnTo>
                  <a:lnTo>
                    <a:pt x="7" y="24"/>
                  </a:lnTo>
                  <a:lnTo>
                    <a:pt x="7" y="24"/>
                  </a:lnTo>
                  <a:lnTo>
                    <a:pt x="7" y="23"/>
                  </a:lnTo>
                  <a:lnTo>
                    <a:pt x="7" y="23"/>
                  </a:lnTo>
                  <a:lnTo>
                    <a:pt x="7" y="22"/>
                  </a:lnTo>
                  <a:lnTo>
                    <a:pt x="7" y="22"/>
                  </a:lnTo>
                  <a:lnTo>
                    <a:pt x="7" y="22"/>
                  </a:lnTo>
                  <a:lnTo>
                    <a:pt x="7" y="21"/>
                  </a:lnTo>
                  <a:lnTo>
                    <a:pt x="7" y="21"/>
                  </a:lnTo>
                  <a:lnTo>
                    <a:pt x="7" y="20"/>
                  </a:lnTo>
                  <a:lnTo>
                    <a:pt x="7" y="20"/>
                  </a:lnTo>
                  <a:lnTo>
                    <a:pt x="7" y="19"/>
                  </a:lnTo>
                  <a:lnTo>
                    <a:pt x="7" y="19"/>
                  </a:lnTo>
                  <a:lnTo>
                    <a:pt x="7" y="19"/>
                  </a:lnTo>
                  <a:lnTo>
                    <a:pt x="7" y="19"/>
                  </a:lnTo>
                  <a:lnTo>
                    <a:pt x="7" y="18"/>
                  </a:lnTo>
                  <a:lnTo>
                    <a:pt x="8" y="18"/>
                  </a:lnTo>
                  <a:lnTo>
                    <a:pt x="8" y="18"/>
                  </a:lnTo>
                  <a:lnTo>
                    <a:pt x="8" y="17"/>
                  </a:lnTo>
                  <a:lnTo>
                    <a:pt x="181" y="9"/>
                  </a:lnTo>
                  <a:lnTo>
                    <a:pt x="185" y="19"/>
                  </a:lnTo>
                  <a:lnTo>
                    <a:pt x="186" y="0"/>
                  </a:lnTo>
                  <a:lnTo>
                    <a:pt x="73" y="5"/>
                  </a:lnTo>
                  <a:lnTo>
                    <a:pt x="71" y="5"/>
                  </a:lnTo>
                  <a:lnTo>
                    <a:pt x="69" y="5"/>
                  </a:lnTo>
                  <a:lnTo>
                    <a:pt x="66" y="5"/>
                  </a:lnTo>
                  <a:lnTo>
                    <a:pt x="64" y="5"/>
                  </a:lnTo>
                  <a:lnTo>
                    <a:pt x="62" y="5"/>
                  </a:lnTo>
                  <a:lnTo>
                    <a:pt x="60" y="5"/>
                  </a:lnTo>
                  <a:lnTo>
                    <a:pt x="58" y="5"/>
                  </a:lnTo>
                  <a:lnTo>
                    <a:pt x="56" y="6"/>
                  </a:lnTo>
                  <a:lnTo>
                    <a:pt x="54" y="6"/>
                  </a:lnTo>
                  <a:lnTo>
                    <a:pt x="52" y="6"/>
                  </a:lnTo>
                  <a:lnTo>
                    <a:pt x="49" y="6"/>
                  </a:lnTo>
                  <a:lnTo>
                    <a:pt x="47" y="6"/>
                  </a:lnTo>
                  <a:lnTo>
                    <a:pt x="45" y="6"/>
                  </a:lnTo>
                  <a:lnTo>
                    <a:pt x="43" y="6"/>
                  </a:lnTo>
                  <a:lnTo>
                    <a:pt x="41" y="7"/>
                  </a:lnTo>
                  <a:lnTo>
                    <a:pt x="38" y="7"/>
                  </a:lnTo>
                  <a:lnTo>
                    <a:pt x="36" y="7"/>
                  </a:lnTo>
                  <a:lnTo>
                    <a:pt x="34" y="7"/>
                  </a:lnTo>
                  <a:lnTo>
                    <a:pt x="32" y="7"/>
                  </a:lnTo>
                  <a:lnTo>
                    <a:pt x="30" y="7"/>
                  </a:lnTo>
                  <a:lnTo>
                    <a:pt x="28" y="7"/>
                  </a:lnTo>
                  <a:lnTo>
                    <a:pt x="26" y="7"/>
                  </a:lnTo>
                  <a:lnTo>
                    <a:pt x="23" y="7"/>
                  </a:lnTo>
                  <a:lnTo>
                    <a:pt x="21" y="8"/>
                  </a:lnTo>
                  <a:lnTo>
                    <a:pt x="19" y="8"/>
                  </a:lnTo>
                  <a:lnTo>
                    <a:pt x="16" y="8"/>
                  </a:lnTo>
                  <a:lnTo>
                    <a:pt x="14" y="8"/>
                  </a:lnTo>
                  <a:lnTo>
                    <a:pt x="12" y="8"/>
                  </a:lnTo>
                  <a:lnTo>
                    <a:pt x="10" y="8"/>
                  </a:lnTo>
                  <a:lnTo>
                    <a:pt x="8" y="8"/>
                  </a:lnTo>
                  <a:lnTo>
                    <a:pt x="6" y="9"/>
                  </a:lnTo>
                  <a:lnTo>
                    <a:pt x="3" y="9"/>
                  </a:lnTo>
                  <a:lnTo>
                    <a:pt x="3" y="1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77" name="Freeform 1113"/>
            <p:cNvSpPr>
              <a:spLocks/>
            </p:cNvSpPr>
            <p:nvPr/>
          </p:nvSpPr>
          <p:spPr bwMode="auto">
            <a:xfrm>
              <a:off x="1415" y="3274"/>
              <a:ext cx="16" cy="35"/>
            </a:xfrm>
            <a:custGeom>
              <a:avLst/>
              <a:gdLst>
                <a:gd name="T0" fmla="*/ 1 w 16"/>
                <a:gd name="T1" fmla="*/ 1 h 35"/>
                <a:gd name="T2" fmla="*/ 1 w 16"/>
                <a:gd name="T3" fmla="*/ 2 h 35"/>
                <a:gd name="T4" fmla="*/ 1 w 16"/>
                <a:gd name="T5" fmla="*/ 3 h 35"/>
                <a:gd name="T6" fmla="*/ 1 w 16"/>
                <a:gd name="T7" fmla="*/ 5 h 35"/>
                <a:gd name="T8" fmla="*/ 1 w 16"/>
                <a:gd name="T9" fmla="*/ 6 h 35"/>
                <a:gd name="T10" fmla="*/ 1 w 16"/>
                <a:gd name="T11" fmla="*/ 7 h 35"/>
                <a:gd name="T12" fmla="*/ 1 w 16"/>
                <a:gd name="T13" fmla="*/ 9 h 35"/>
                <a:gd name="T14" fmla="*/ 0 w 16"/>
                <a:gd name="T15" fmla="*/ 10 h 35"/>
                <a:gd name="T16" fmla="*/ 0 w 16"/>
                <a:gd name="T17" fmla="*/ 11 h 35"/>
                <a:gd name="T18" fmla="*/ 0 w 16"/>
                <a:gd name="T19" fmla="*/ 12 h 35"/>
                <a:gd name="T20" fmla="*/ 0 w 16"/>
                <a:gd name="T21" fmla="*/ 14 h 35"/>
                <a:gd name="T22" fmla="*/ 0 w 16"/>
                <a:gd name="T23" fmla="*/ 15 h 35"/>
                <a:gd name="T24" fmla="*/ 0 w 16"/>
                <a:gd name="T25" fmla="*/ 16 h 35"/>
                <a:gd name="T26" fmla="*/ 0 w 16"/>
                <a:gd name="T27" fmla="*/ 18 h 35"/>
                <a:gd name="T28" fmla="*/ 1 w 16"/>
                <a:gd name="T29" fmla="*/ 19 h 35"/>
                <a:gd name="T30" fmla="*/ 1 w 16"/>
                <a:gd name="T31" fmla="*/ 20 h 35"/>
                <a:gd name="T32" fmla="*/ 2 w 16"/>
                <a:gd name="T33" fmla="*/ 21 h 35"/>
                <a:gd name="T34" fmla="*/ 2 w 16"/>
                <a:gd name="T35" fmla="*/ 22 h 35"/>
                <a:gd name="T36" fmla="*/ 3 w 16"/>
                <a:gd name="T37" fmla="*/ 23 h 35"/>
                <a:gd name="T38" fmla="*/ 4 w 16"/>
                <a:gd name="T39" fmla="*/ 24 h 35"/>
                <a:gd name="T40" fmla="*/ 5 w 16"/>
                <a:gd name="T41" fmla="*/ 24 h 35"/>
                <a:gd name="T42" fmla="*/ 6 w 16"/>
                <a:gd name="T43" fmla="*/ 25 h 35"/>
                <a:gd name="T44" fmla="*/ 7 w 16"/>
                <a:gd name="T45" fmla="*/ 26 h 35"/>
                <a:gd name="T46" fmla="*/ 8 w 16"/>
                <a:gd name="T47" fmla="*/ 27 h 35"/>
                <a:gd name="T48" fmla="*/ 9 w 16"/>
                <a:gd name="T49" fmla="*/ 28 h 35"/>
                <a:gd name="T50" fmla="*/ 10 w 16"/>
                <a:gd name="T51" fmla="*/ 29 h 35"/>
                <a:gd name="T52" fmla="*/ 11 w 16"/>
                <a:gd name="T53" fmla="*/ 30 h 35"/>
                <a:gd name="T54" fmla="*/ 12 w 16"/>
                <a:gd name="T55" fmla="*/ 31 h 35"/>
                <a:gd name="T56" fmla="*/ 13 w 16"/>
                <a:gd name="T57" fmla="*/ 32 h 35"/>
                <a:gd name="T58" fmla="*/ 14 w 16"/>
                <a:gd name="T59" fmla="*/ 33 h 35"/>
                <a:gd name="T60" fmla="*/ 15 w 16"/>
                <a:gd name="T61" fmla="*/ 33 h 35"/>
                <a:gd name="T62" fmla="*/ 16 w 16"/>
                <a:gd name="T63" fmla="*/ 34 h 35"/>
                <a:gd name="T64" fmla="*/ 16 w 16"/>
                <a:gd name="T65" fmla="*/ 15 h 35"/>
                <a:gd name="T66" fmla="*/ 16 w 16"/>
                <a:gd name="T67" fmla="*/ 14 h 35"/>
                <a:gd name="T68" fmla="*/ 15 w 16"/>
                <a:gd name="T69" fmla="*/ 12 h 35"/>
                <a:gd name="T70" fmla="*/ 14 w 16"/>
                <a:gd name="T71" fmla="*/ 12 h 35"/>
                <a:gd name="T72" fmla="*/ 13 w 16"/>
                <a:gd name="T73" fmla="*/ 11 h 35"/>
                <a:gd name="T74" fmla="*/ 12 w 16"/>
                <a:gd name="T75" fmla="*/ 9 h 35"/>
                <a:gd name="T76" fmla="*/ 11 w 16"/>
                <a:gd name="T77" fmla="*/ 9 h 35"/>
                <a:gd name="T78" fmla="*/ 10 w 16"/>
                <a:gd name="T79" fmla="*/ 8 h 35"/>
                <a:gd name="T80" fmla="*/ 9 w 16"/>
                <a:gd name="T81" fmla="*/ 7 h 35"/>
                <a:gd name="T82" fmla="*/ 8 w 16"/>
                <a:gd name="T83" fmla="*/ 6 h 35"/>
                <a:gd name="T84" fmla="*/ 7 w 16"/>
                <a:gd name="T85" fmla="*/ 5 h 35"/>
                <a:gd name="T86" fmla="*/ 6 w 16"/>
                <a:gd name="T87" fmla="*/ 4 h 35"/>
                <a:gd name="T88" fmla="*/ 5 w 16"/>
                <a:gd name="T89" fmla="*/ 3 h 35"/>
                <a:gd name="T90" fmla="*/ 4 w 16"/>
                <a:gd name="T91" fmla="*/ 3 h 35"/>
                <a:gd name="T92" fmla="*/ 3 w 16"/>
                <a:gd name="T93" fmla="*/ 2 h 35"/>
                <a:gd name="T94" fmla="*/ 2 w 16"/>
                <a:gd name="T95" fmla="*/ 1 h 35"/>
                <a:gd name="T96" fmla="*/ 1 w 16"/>
                <a:gd name="T9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 h="35">
                  <a:moveTo>
                    <a:pt x="1" y="0"/>
                  </a:moveTo>
                  <a:lnTo>
                    <a:pt x="1" y="1"/>
                  </a:lnTo>
                  <a:lnTo>
                    <a:pt x="1" y="1"/>
                  </a:lnTo>
                  <a:lnTo>
                    <a:pt x="1" y="2"/>
                  </a:lnTo>
                  <a:lnTo>
                    <a:pt x="1" y="3"/>
                  </a:lnTo>
                  <a:lnTo>
                    <a:pt x="1" y="3"/>
                  </a:lnTo>
                  <a:lnTo>
                    <a:pt x="1" y="4"/>
                  </a:lnTo>
                  <a:lnTo>
                    <a:pt x="1" y="5"/>
                  </a:lnTo>
                  <a:lnTo>
                    <a:pt x="1" y="5"/>
                  </a:lnTo>
                  <a:lnTo>
                    <a:pt x="1" y="6"/>
                  </a:lnTo>
                  <a:lnTo>
                    <a:pt x="1" y="7"/>
                  </a:lnTo>
                  <a:lnTo>
                    <a:pt x="1" y="7"/>
                  </a:lnTo>
                  <a:lnTo>
                    <a:pt x="1" y="8"/>
                  </a:lnTo>
                  <a:lnTo>
                    <a:pt x="1" y="9"/>
                  </a:lnTo>
                  <a:lnTo>
                    <a:pt x="1" y="9"/>
                  </a:lnTo>
                  <a:lnTo>
                    <a:pt x="0" y="10"/>
                  </a:lnTo>
                  <a:lnTo>
                    <a:pt x="0" y="10"/>
                  </a:lnTo>
                  <a:lnTo>
                    <a:pt x="0" y="11"/>
                  </a:lnTo>
                  <a:lnTo>
                    <a:pt x="0" y="12"/>
                  </a:lnTo>
                  <a:lnTo>
                    <a:pt x="0" y="12"/>
                  </a:lnTo>
                  <a:lnTo>
                    <a:pt x="0" y="13"/>
                  </a:lnTo>
                  <a:lnTo>
                    <a:pt x="0" y="14"/>
                  </a:lnTo>
                  <a:lnTo>
                    <a:pt x="0" y="14"/>
                  </a:lnTo>
                  <a:lnTo>
                    <a:pt x="0" y="15"/>
                  </a:lnTo>
                  <a:lnTo>
                    <a:pt x="0" y="16"/>
                  </a:lnTo>
                  <a:lnTo>
                    <a:pt x="0" y="16"/>
                  </a:lnTo>
                  <a:lnTo>
                    <a:pt x="0" y="17"/>
                  </a:lnTo>
                  <a:lnTo>
                    <a:pt x="0" y="18"/>
                  </a:lnTo>
                  <a:lnTo>
                    <a:pt x="1" y="18"/>
                  </a:lnTo>
                  <a:lnTo>
                    <a:pt x="1" y="19"/>
                  </a:lnTo>
                  <a:lnTo>
                    <a:pt x="1" y="20"/>
                  </a:lnTo>
                  <a:lnTo>
                    <a:pt x="1" y="20"/>
                  </a:lnTo>
                  <a:lnTo>
                    <a:pt x="1" y="21"/>
                  </a:lnTo>
                  <a:lnTo>
                    <a:pt x="2" y="21"/>
                  </a:lnTo>
                  <a:lnTo>
                    <a:pt x="2" y="22"/>
                  </a:lnTo>
                  <a:lnTo>
                    <a:pt x="2" y="22"/>
                  </a:lnTo>
                  <a:lnTo>
                    <a:pt x="3" y="22"/>
                  </a:lnTo>
                  <a:lnTo>
                    <a:pt x="3" y="23"/>
                  </a:lnTo>
                  <a:lnTo>
                    <a:pt x="4" y="23"/>
                  </a:lnTo>
                  <a:lnTo>
                    <a:pt x="4" y="24"/>
                  </a:lnTo>
                  <a:lnTo>
                    <a:pt x="5" y="24"/>
                  </a:lnTo>
                  <a:lnTo>
                    <a:pt x="5" y="24"/>
                  </a:lnTo>
                  <a:lnTo>
                    <a:pt x="6" y="25"/>
                  </a:lnTo>
                  <a:lnTo>
                    <a:pt x="6" y="25"/>
                  </a:lnTo>
                  <a:lnTo>
                    <a:pt x="7" y="26"/>
                  </a:lnTo>
                  <a:lnTo>
                    <a:pt x="7" y="26"/>
                  </a:lnTo>
                  <a:lnTo>
                    <a:pt x="8" y="27"/>
                  </a:lnTo>
                  <a:lnTo>
                    <a:pt x="8" y="27"/>
                  </a:lnTo>
                  <a:lnTo>
                    <a:pt x="8" y="28"/>
                  </a:lnTo>
                  <a:lnTo>
                    <a:pt x="9" y="28"/>
                  </a:lnTo>
                  <a:lnTo>
                    <a:pt x="9" y="29"/>
                  </a:lnTo>
                  <a:lnTo>
                    <a:pt x="10" y="29"/>
                  </a:lnTo>
                  <a:lnTo>
                    <a:pt x="11" y="29"/>
                  </a:lnTo>
                  <a:lnTo>
                    <a:pt x="11" y="30"/>
                  </a:lnTo>
                  <a:lnTo>
                    <a:pt x="12" y="31"/>
                  </a:lnTo>
                  <a:lnTo>
                    <a:pt x="12" y="31"/>
                  </a:lnTo>
                  <a:lnTo>
                    <a:pt x="13" y="31"/>
                  </a:lnTo>
                  <a:lnTo>
                    <a:pt x="13" y="32"/>
                  </a:lnTo>
                  <a:lnTo>
                    <a:pt x="13" y="32"/>
                  </a:lnTo>
                  <a:lnTo>
                    <a:pt x="14" y="33"/>
                  </a:lnTo>
                  <a:lnTo>
                    <a:pt x="14" y="33"/>
                  </a:lnTo>
                  <a:lnTo>
                    <a:pt x="15" y="33"/>
                  </a:lnTo>
                  <a:lnTo>
                    <a:pt x="15" y="34"/>
                  </a:lnTo>
                  <a:lnTo>
                    <a:pt x="16" y="34"/>
                  </a:lnTo>
                  <a:lnTo>
                    <a:pt x="16" y="35"/>
                  </a:lnTo>
                  <a:lnTo>
                    <a:pt x="16" y="15"/>
                  </a:lnTo>
                  <a:lnTo>
                    <a:pt x="16" y="14"/>
                  </a:lnTo>
                  <a:lnTo>
                    <a:pt x="16" y="14"/>
                  </a:lnTo>
                  <a:lnTo>
                    <a:pt x="15" y="13"/>
                  </a:lnTo>
                  <a:lnTo>
                    <a:pt x="15" y="12"/>
                  </a:lnTo>
                  <a:lnTo>
                    <a:pt x="14" y="12"/>
                  </a:lnTo>
                  <a:lnTo>
                    <a:pt x="14" y="12"/>
                  </a:lnTo>
                  <a:lnTo>
                    <a:pt x="14" y="11"/>
                  </a:lnTo>
                  <a:lnTo>
                    <a:pt x="13" y="11"/>
                  </a:lnTo>
                  <a:lnTo>
                    <a:pt x="13" y="10"/>
                  </a:lnTo>
                  <a:lnTo>
                    <a:pt x="12" y="9"/>
                  </a:lnTo>
                  <a:lnTo>
                    <a:pt x="12" y="9"/>
                  </a:lnTo>
                  <a:lnTo>
                    <a:pt x="11" y="9"/>
                  </a:lnTo>
                  <a:lnTo>
                    <a:pt x="11" y="8"/>
                  </a:lnTo>
                  <a:lnTo>
                    <a:pt x="10" y="8"/>
                  </a:lnTo>
                  <a:lnTo>
                    <a:pt x="10" y="7"/>
                  </a:lnTo>
                  <a:lnTo>
                    <a:pt x="9" y="7"/>
                  </a:lnTo>
                  <a:lnTo>
                    <a:pt x="9" y="7"/>
                  </a:lnTo>
                  <a:lnTo>
                    <a:pt x="8" y="6"/>
                  </a:lnTo>
                  <a:lnTo>
                    <a:pt x="8" y="5"/>
                  </a:lnTo>
                  <a:lnTo>
                    <a:pt x="7" y="5"/>
                  </a:lnTo>
                  <a:lnTo>
                    <a:pt x="7" y="5"/>
                  </a:lnTo>
                  <a:lnTo>
                    <a:pt x="6" y="4"/>
                  </a:lnTo>
                  <a:lnTo>
                    <a:pt x="6" y="4"/>
                  </a:lnTo>
                  <a:lnTo>
                    <a:pt x="5" y="3"/>
                  </a:lnTo>
                  <a:lnTo>
                    <a:pt x="5" y="3"/>
                  </a:lnTo>
                  <a:lnTo>
                    <a:pt x="4" y="3"/>
                  </a:lnTo>
                  <a:lnTo>
                    <a:pt x="4" y="2"/>
                  </a:lnTo>
                  <a:lnTo>
                    <a:pt x="3" y="2"/>
                  </a:lnTo>
                  <a:lnTo>
                    <a:pt x="3" y="1"/>
                  </a:lnTo>
                  <a:lnTo>
                    <a:pt x="2" y="1"/>
                  </a:lnTo>
                  <a:lnTo>
                    <a:pt x="2" y="1"/>
                  </a:lnTo>
                  <a:lnTo>
                    <a:pt x="1" y="0"/>
                  </a:lnTo>
                  <a:close/>
                </a:path>
              </a:pathLst>
            </a:custGeom>
            <a:solidFill>
              <a:srgbClr val="40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78" name="Freeform 1114"/>
            <p:cNvSpPr>
              <a:spLocks/>
            </p:cNvSpPr>
            <p:nvPr/>
          </p:nvSpPr>
          <p:spPr bwMode="auto">
            <a:xfrm>
              <a:off x="1415" y="3274"/>
              <a:ext cx="16" cy="35"/>
            </a:xfrm>
            <a:custGeom>
              <a:avLst/>
              <a:gdLst>
                <a:gd name="T0" fmla="*/ 1 w 16"/>
                <a:gd name="T1" fmla="*/ 1 h 35"/>
                <a:gd name="T2" fmla="*/ 1 w 16"/>
                <a:gd name="T3" fmla="*/ 2 h 35"/>
                <a:gd name="T4" fmla="*/ 1 w 16"/>
                <a:gd name="T5" fmla="*/ 3 h 35"/>
                <a:gd name="T6" fmla="*/ 1 w 16"/>
                <a:gd name="T7" fmla="*/ 5 h 35"/>
                <a:gd name="T8" fmla="*/ 1 w 16"/>
                <a:gd name="T9" fmla="*/ 6 h 35"/>
                <a:gd name="T10" fmla="*/ 1 w 16"/>
                <a:gd name="T11" fmla="*/ 7 h 35"/>
                <a:gd name="T12" fmla="*/ 1 w 16"/>
                <a:gd name="T13" fmla="*/ 9 h 35"/>
                <a:gd name="T14" fmla="*/ 0 w 16"/>
                <a:gd name="T15" fmla="*/ 10 h 35"/>
                <a:gd name="T16" fmla="*/ 0 w 16"/>
                <a:gd name="T17" fmla="*/ 11 h 35"/>
                <a:gd name="T18" fmla="*/ 0 w 16"/>
                <a:gd name="T19" fmla="*/ 12 h 35"/>
                <a:gd name="T20" fmla="*/ 0 w 16"/>
                <a:gd name="T21" fmla="*/ 14 h 35"/>
                <a:gd name="T22" fmla="*/ 0 w 16"/>
                <a:gd name="T23" fmla="*/ 15 h 35"/>
                <a:gd name="T24" fmla="*/ 0 w 16"/>
                <a:gd name="T25" fmla="*/ 16 h 35"/>
                <a:gd name="T26" fmla="*/ 0 w 16"/>
                <a:gd name="T27" fmla="*/ 18 h 35"/>
                <a:gd name="T28" fmla="*/ 1 w 16"/>
                <a:gd name="T29" fmla="*/ 19 h 35"/>
                <a:gd name="T30" fmla="*/ 1 w 16"/>
                <a:gd name="T31" fmla="*/ 20 h 35"/>
                <a:gd name="T32" fmla="*/ 2 w 16"/>
                <a:gd name="T33" fmla="*/ 21 h 35"/>
                <a:gd name="T34" fmla="*/ 2 w 16"/>
                <a:gd name="T35" fmla="*/ 22 h 35"/>
                <a:gd name="T36" fmla="*/ 3 w 16"/>
                <a:gd name="T37" fmla="*/ 23 h 35"/>
                <a:gd name="T38" fmla="*/ 4 w 16"/>
                <a:gd name="T39" fmla="*/ 24 h 35"/>
                <a:gd name="T40" fmla="*/ 5 w 16"/>
                <a:gd name="T41" fmla="*/ 24 h 35"/>
                <a:gd name="T42" fmla="*/ 6 w 16"/>
                <a:gd name="T43" fmla="*/ 25 h 35"/>
                <a:gd name="T44" fmla="*/ 7 w 16"/>
                <a:gd name="T45" fmla="*/ 26 h 35"/>
                <a:gd name="T46" fmla="*/ 8 w 16"/>
                <a:gd name="T47" fmla="*/ 27 h 35"/>
                <a:gd name="T48" fmla="*/ 9 w 16"/>
                <a:gd name="T49" fmla="*/ 28 h 35"/>
                <a:gd name="T50" fmla="*/ 10 w 16"/>
                <a:gd name="T51" fmla="*/ 29 h 35"/>
                <a:gd name="T52" fmla="*/ 11 w 16"/>
                <a:gd name="T53" fmla="*/ 30 h 35"/>
                <a:gd name="T54" fmla="*/ 12 w 16"/>
                <a:gd name="T55" fmla="*/ 31 h 35"/>
                <a:gd name="T56" fmla="*/ 13 w 16"/>
                <a:gd name="T57" fmla="*/ 32 h 35"/>
                <a:gd name="T58" fmla="*/ 14 w 16"/>
                <a:gd name="T59" fmla="*/ 33 h 35"/>
                <a:gd name="T60" fmla="*/ 15 w 16"/>
                <a:gd name="T61" fmla="*/ 33 h 35"/>
                <a:gd name="T62" fmla="*/ 16 w 16"/>
                <a:gd name="T63" fmla="*/ 34 h 35"/>
                <a:gd name="T64" fmla="*/ 16 w 16"/>
                <a:gd name="T65" fmla="*/ 15 h 35"/>
                <a:gd name="T66" fmla="*/ 16 w 16"/>
                <a:gd name="T67" fmla="*/ 14 h 35"/>
                <a:gd name="T68" fmla="*/ 15 w 16"/>
                <a:gd name="T69" fmla="*/ 12 h 35"/>
                <a:gd name="T70" fmla="*/ 14 w 16"/>
                <a:gd name="T71" fmla="*/ 12 h 35"/>
                <a:gd name="T72" fmla="*/ 13 w 16"/>
                <a:gd name="T73" fmla="*/ 11 h 35"/>
                <a:gd name="T74" fmla="*/ 12 w 16"/>
                <a:gd name="T75" fmla="*/ 9 h 35"/>
                <a:gd name="T76" fmla="*/ 11 w 16"/>
                <a:gd name="T77" fmla="*/ 9 h 35"/>
                <a:gd name="T78" fmla="*/ 10 w 16"/>
                <a:gd name="T79" fmla="*/ 8 h 35"/>
                <a:gd name="T80" fmla="*/ 9 w 16"/>
                <a:gd name="T81" fmla="*/ 7 h 35"/>
                <a:gd name="T82" fmla="*/ 8 w 16"/>
                <a:gd name="T83" fmla="*/ 6 h 35"/>
                <a:gd name="T84" fmla="*/ 7 w 16"/>
                <a:gd name="T85" fmla="*/ 5 h 35"/>
                <a:gd name="T86" fmla="*/ 6 w 16"/>
                <a:gd name="T87" fmla="*/ 4 h 35"/>
                <a:gd name="T88" fmla="*/ 5 w 16"/>
                <a:gd name="T89" fmla="*/ 3 h 35"/>
                <a:gd name="T90" fmla="*/ 4 w 16"/>
                <a:gd name="T91" fmla="*/ 3 h 35"/>
                <a:gd name="T92" fmla="*/ 3 w 16"/>
                <a:gd name="T93" fmla="*/ 2 h 35"/>
                <a:gd name="T94" fmla="*/ 2 w 16"/>
                <a:gd name="T95" fmla="*/ 1 h 35"/>
                <a:gd name="T96" fmla="*/ 1 w 16"/>
                <a:gd name="T9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 h="35">
                  <a:moveTo>
                    <a:pt x="1" y="0"/>
                  </a:moveTo>
                  <a:lnTo>
                    <a:pt x="1" y="1"/>
                  </a:lnTo>
                  <a:lnTo>
                    <a:pt x="1" y="1"/>
                  </a:lnTo>
                  <a:lnTo>
                    <a:pt x="1" y="2"/>
                  </a:lnTo>
                  <a:lnTo>
                    <a:pt x="1" y="3"/>
                  </a:lnTo>
                  <a:lnTo>
                    <a:pt x="1" y="3"/>
                  </a:lnTo>
                  <a:lnTo>
                    <a:pt x="1" y="4"/>
                  </a:lnTo>
                  <a:lnTo>
                    <a:pt x="1" y="5"/>
                  </a:lnTo>
                  <a:lnTo>
                    <a:pt x="1" y="5"/>
                  </a:lnTo>
                  <a:lnTo>
                    <a:pt x="1" y="6"/>
                  </a:lnTo>
                  <a:lnTo>
                    <a:pt x="1" y="7"/>
                  </a:lnTo>
                  <a:lnTo>
                    <a:pt x="1" y="7"/>
                  </a:lnTo>
                  <a:lnTo>
                    <a:pt x="1" y="8"/>
                  </a:lnTo>
                  <a:lnTo>
                    <a:pt x="1" y="9"/>
                  </a:lnTo>
                  <a:lnTo>
                    <a:pt x="1" y="9"/>
                  </a:lnTo>
                  <a:lnTo>
                    <a:pt x="0" y="10"/>
                  </a:lnTo>
                  <a:lnTo>
                    <a:pt x="0" y="10"/>
                  </a:lnTo>
                  <a:lnTo>
                    <a:pt x="0" y="11"/>
                  </a:lnTo>
                  <a:lnTo>
                    <a:pt x="0" y="12"/>
                  </a:lnTo>
                  <a:lnTo>
                    <a:pt x="0" y="12"/>
                  </a:lnTo>
                  <a:lnTo>
                    <a:pt x="0" y="13"/>
                  </a:lnTo>
                  <a:lnTo>
                    <a:pt x="0" y="14"/>
                  </a:lnTo>
                  <a:lnTo>
                    <a:pt x="0" y="14"/>
                  </a:lnTo>
                  <a:lnTo>
                    <a:pt x="0" y="15"/>
                  </a:lnTo>
                  <a:lnTo>
                    <a:pt x="0" y="16"/>
                  </a:lnTo>
                  <a:lnTo>
                    <a:pt x="0" y="16"/>
                  </a:lnTo>
                  <a:lnTo>
                    <a:pt x="0" y="17"/>
                  </a:lnTo>
                  <a:lnTo>
                    <a:pt x="0" y="18"/>
                  </a:lnTo>
                  <a:lnTo>
                    <a:pt x="1" y="18"/>
                  </a:lnTo>
                  <a:lnTo>
                    <a:pt x="1" y="19"/>
                  </a:lnTo>
                  <a:lnTo>
                    <a:pt x="1" y="20"/>
                  </a:lnTo>
                  <a:lnTo>
                    <a:pt x="1" y="20"/>
                  </a:lnTo>
                  <a:lnTo>
                    <a:pt x="1" y="21"/>
                  </a:lnTo>
                  <a:lnTo>
                    <a:pt x="2" y="21"/>
                  </a:lnTo>
                  <a:lnTo>
                    <a:pt x="2" y="22"/>
                  </a:lnTo>
                  <a:lnTo>
                    <a:pt x="2" y="22"/>
                  </a:lnTo>
                  <a:lnTo>
                    <a:pt x="3" y="22"/>
                  </a:lnTo>
                  <a:lnTo>
                    <a:pt x="3" y="23"/>
                  </a:lnTo>
                  <a:lnTo>
                    <a:pt x="4" y="23"/>
                  </a:lnTo>
                  <a:lnTo>
                    <a:pt x="4" y="24"/>
                  </a:lnTo>
                  <a:lnTo>
                    <a:pt x="5" y="24"/>
                  </a:lnTo>
                  <a:lnTo>
                    <a:pt x="5" y="24"/>
                  </a:lnTo>
                  <a:lnTo>
                    <a:pt x="6" y="25"/>
                  </a:lnTo>
                  <a:lnTo>
                    <a:pt x="6" y="25"/>
                  </a:lnTo>
                  <a:lnTo>
                    <a:pt x="7" y="26"/>
                  </a:lnTo>
                  <a:lnTo>
                    <a:pt x="7" y="26"/>
                  </a:lnTo>
                  <a:lnTo>
                    <a:pt x="8" y="27"/>
                  </a:lnTo>
                  <a:lnTo>
                    <a:pt x="8" y="27"/>
                  </a:lnTo>
                  <a:lnTo>
                    <a:pt x="8" y="28"/>
                  </a:lnTo>
                  <a:lnTo>
                    <a:pt x="9" y="28"/>
                  </a:lnTo>
                  <a:lnTo>
                    <a:pt x="9" y="29"/>
                  </a:lnTo>
                  <a:lnTo>
                    <a:pt x="10" y="29"/>
                  </a:lnTo>
                  <a:lnTo>
                    <a:pt x="11" y="29"/>
                  </a:lnTo>
                  <a:lnTo>
                    <a:pt x="11" y="30"/>
                  </a:lnTo>
                  <a:lnTo>
                    <a:pt x="12" y="31"/>
                  </a:lnTo>
                  <a:lnTo>
                    <a:pt x="12" y="31"/>
                  </a:lnTo>
                  <a:lnTo>
                    <a:pt x="13" y="31"/>
                  </a:lnTo>
                  <a:lnTo>
                    <a:pt x="13" y="32"/>
                  </a:lnTo>
                  <a:lnTo>
                    <a:pt x="13" y="32"/>
                  </a:lnTo>
                  <a:lnTo>
                    <a:pt x="14" y="33"/>
                  </a:lnTo>
                  <a:lnTo>
                    <a:pt x="14" y="33"/>
                  </a:lnTo>
                  <a:lnTo>
                    <a:pt x="15" y="33"/>
                  </a:lnTo>
                  <a:lnTo>
                    <a:pt x="15" y="34"/>
                  </a:lnTo>
                  <a:lnTo>
                    <a:pt x="16" y="34"/>
                  </a:lnTo>
                  <a:lnTo>
                    <a:pt x="16" y="35"/>
                  </a:lnTo>
                  <a:lnTo>
                    <a:pt x="16" y="15"/>
                  </a:lnTo>
                  <a:lnTo>
                    <a:pt x="16" y="14"/>
                  </a:lnTo>
                  <a:lnTo>
                    <a:pt x="16" y="14"/>
                  </a:lnTo>
                  <a:lnTo>
                    <a:pt x="15" y="13"/>
                  </a:lnTo>
                  <a:lnTo>
                    <a:pt x="15" y="12"/>
                  </a:lnTo>
                  <a:lnTo>
                    <a:pt x="14" y="12"/>
                  </a:lnTo>
                  <a:lnTo>
                    <a:pt x="14" y="12"/>
                  </a:lnTo>
                  <a:lnTo>
                    <a:pt x="14" y="11"/>
                  </a:lnTo>
                  <a:lnTo>
                    <a:pt x="13" y="11"/>
                  </a:lnTo>
                  <a:lnTo>
                    <a:pt x="13" y="10"/>
                  </a:lnTo>
                  <a:lnTo>
                    <a:pt x="12" y="9"/>
                  </a:lnTo>
                  <a:lnTo>
                    <a:pt x="12" y="9"/>
                  </a:lnTo>
                  <a:lnTo>
                    <a:pt x="11" y="9"/>
                  </a:lnTo>
                  <a:lnTo>
                    <a:pt x="11" y="8"/>
                  </a:lnTo>
                  <a:lnTo>
                    <a:pt x="10" y="8"/>
                  </a:lnTo>
                  <a:lnTo>
                    <a:pt x="10" y="7"/>
                  </a:lnTo>
                  <a:lnTo>
                    <a:pt x="9" y="7"/>
                  </a:lnTo>
                  <a:lnTo>
                    <a:pt x="9" y="7"/>
                  </a:lnTo>
                  <a:lnTo>
                    <a:pt x="8" y="6"/>
                  </a:lnTo>
                  <a:lnTo>
                    <a:pt x="8" y="5"/>
                  </a:lnTo>
                  <a:lnTo>
                    <a:pt x="7" y="5"/>
                  </a:lnTo>
                  <a:lnTo>
                    <a:pt x="7" y="5"/>
                  </a:lnTo>
                  <a:lnTo>
                    <a:pt x="6" y="4"/>
                  </a:lnTo>
                  <a:lnTo>
                    <a:pt x="6" y="4"/>
                  </a:lnTo>
                  <a:lnTo>
                    <a:pt x="5" y="3"/>
                  </a:lnTo>
                  <a:lnTo>
                    <a:pt x="5" y="3"/>
                  </a:lnTo>
                  <a:lnTo>
                    <a:pt x="4" y="3"/>
                  </a:lnTo>
                  <a:lnTo>
                    <a:pt x="4" y="2"/>
                  </a:lnTo>
                  <a:lnTo>
                    <a:pt x="3" y="2"/>
                  </a:lnTo>
                  <a:lnTo>
                    <a:pt x="3" y="1"/>
                  </a:lnTo>
                  <a:lnTo>
                    <a:pt x="2" y="1"/>
                  </a:lnTo>
                  <a:lnTo>
                    <a:pt x="2" y="1"/>
                  </a:lnTo>
                  <a:lnTo>
                    <a:pt x="1" y="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79" name="Freeform 1115"/>
            <p:cNvSpPr>
              <a:spLocks/>
            </p:cNvSpPr>
            <p:nvPr/>
          </p:nvSpPr>
          <p:spPr bwMode="auto">
            <a:xfrm>
              <a:off x="1392" y="3276"/>
              <a:ext cx="3" cy="26"/>
            </a:xfrm>
            <a:custGeom>
              <a:avLst/>
              <a:gdLst>
                <a:gd name="T0" fmla="*/ 2 w 3"/>
                <a:gd name="T1" fmla="*/ 26 h 26"/>
                <a:gd name="T2" fmla="*/ 2 w 3"/>
                <a:gd name="T3" fmla="*/ 25 h 26"/>
                <a:gd name="T4" fmla="*/ 2 w 3"/>
                <a:gd name="T5" fmla="*/ 25 h 26"/>
                <a:gd name="T6" fmla="*/ 2 w 3"/>
                <a:gd name="T7" fmla="*/ 24 h 26"/>
                <a:gd name="T8" fmla="*/ 2 w 3"/>
                <a:gd name="T9" fmla="*/ 23 h 26"/>
                <a:gd name="T10" fmla="*/ 2 w 3"/>
                <a:gd name="T11" fmla="*/ 22 h 26"/>
                <a:gd name="T12" fmla="*/ 2 w 3"/>
                <a:gd name="T13" fmla="*/ 22 h 26"/>
                <a:gd name="T14" fmla="*/ 2 w 3"/>
                <a:gd name="T15" fmla="*/ 21 h 26"/>
                <a:gd name="T16" fmla="*/ 2 w 3"/>
                <a:gd name="T17" fmla="*/ 20 h 26"/>
                <a:gd name="T18" fmla="*/ 2 w 3"/>
                <a:gd name="T19" fmla="*/ 20 h 26"/>
                <a:gd name="T20" fmla="*/ 3 w 3"/>
                <a:gd name="T21" fmla="*/ 19 h 26"/>
                <a:gd name="T22" fmla="*/ 3 w 3"/>
                <a:gd name="T23" fmla="*/ 18 h 26"/>
                <a:gd name="T24" fmla="*/ 3 w 3"/>
                <a:gd name="T25" fmla="*/ 17 h 26"/>
                <a:gd name="T26" fmla="*/ 3 w 3"/>
                <a:gd name="T27" fmla="*/ 16 h 26"/>
                <a:gd name="T28" fmla="*/ 3 w 3"/>
                <a:gd name="T29" fmla="*/ 16 h 26"/>
                <a:gd name="T30" fmla="*/ 3 w 3"/>
                <a:gd name="T31" fmla="*/ 15 h 26"/>
                <a:gd name="T32" fmla="*/ 3 w 3"/>
                <a:gd name="T33" fmla="*/ 14 h 26"/>
                <a:gd name="T34" fmla="*/ 3 w 3"/>
                <a:gd name="T35" fmla="*/ 13 h 26"/>
                <a:gd name="T36" fmla="*/ 3 w 3"/>
                <a:gd name="T37" fmla="*/ 12 h 26"/>
                <a:gd name="T38" fmla="*/ 3 w 3"/>
                <a:gd name="T39" fmla="*/ 12 h 26"/>
                <a:gd name="T40" fmla="*/ 3 w 3"/>
                <a:gd name="T41" fmla="*/ 11 h 26"/>
                <a:gd name="T42" fmla="*/ 3 w 3"/>
                <a:gd name="T43" fmla="*/ 10 h 26"/>
                <a:gd name="T44" fmla="*/ 3 w 3"/>
                <a:gd name="T45" fmla="*/ 9 h 26"/>
                <a:gd name="T46" fmla="*/ 3 w 3"/>
                <a:gd name="T47" fmla="*/ 8 h 26"/>
                <a:gd name="T48" fmla="*/ 3 w 3"/>
                <a:gd name="T49" fmla="*/ 7 h 26"/>
                <a:gd name="T50" fmla="*/ 3 w 3"/>
                <a:gd name="T51" fmla="*/ 7 h 26"/>
                <a:gd name="T52" fmla="*/ 3 w 3"/>
                <a:gd name="T53" fmla="*/ 6 h 26"/>
                <a:gd name="T54" fmla="*/ 3 w 3"/>
                <a:gd name="T55" fmla="*/ 5 h 26"/>
                <a:gd name="T56" fmla="*/ 3 w 3"/>
                <a:gd name="T57" fmla="*/ 5 h 26"/>
                <a:gd name="T58" fmla="*/ 3 w 3"/>
                <a:gd name="T59" fmla="*/ 4 h 26"/>
                <a:gd name="T60" fmla="*/ 3 w 3"/>
                <a:gd name="T61" fmla="*/ 3 h 26"/>
                <a:gd name="T62" fmla="*/ 3 w 3"/>
                <a:gd name="T63" fmla="*/ 3 h 26"/>
                <a:gd name="T64" fmla="*/ 3 w 3"/>
                <a:gd name="T65" fmla="*/ 2 h 26"/>
                <a:gd name="T66" fmla="*/ 0 w 3"/>
                <a:gd name="T67" fmla="*/ 0 h 26"/>
                <a:gd name="T68" fmla="*/ 0 w 3"/>
                <a:gd name="T69" fmla="*/ 24 h 26"/>
                <a:gd name="T70" fmla="*/ 2 w 3"/>
                <a:gd name="T7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 h="26">
                  <a:moveTo>
                    <a:pt x="2" y="26"/>
                  </a:moveTo>
                  <a:lnTo>
                    <a:pt x="2" y="25"/>
                  </a:lnTo>
                  <a:lnTo>
                    <a:pt x="2" y="25"/>
                  </a:lnTo>
                  <a:lnTo>
                    <a:pt x="2" y="24"/>
                  </a:lnTo>
                  <a:lnTo>
                    <a:pt x="2" y="23"/>
                  </a:lnTo>
                  <a:lnTo>
                    <a:pt x="2" y="22"/>
                  </a:lnTo>
                  <a:lnTo>
                    <a:pt x="2" y="22"/>
                  </a:lnTo>
                  <a:lnTo>
                    <a:pt x="2" y="21"/>
                  </a:lnTo>
                  <a:lnTo>
                    <a:pt x="2" y="20"/>
                  </a:lnTo>
                  <a:lnTo>
                    <a:pt x="2" y="20"/>
                  </a:lnTo>
                  <a:lnTo>
                    <a:pt x="3" y="19"/>
                  </a:lnTo>
                  <a:lnTo>
                    <a:pt x="3" y="18"/>
                  </a:lnTo>
                  <a:lnTo>
                    <a:pt x="3" y="17"/>
                  </a:lnTo>
                  <a:lnTo>
                    <a:pt x="3" y="16"/>
                  </a:lnTo>
                  <a:lnTo>
                    <a:pt x="3" y="16"/>
                  </a:lnTo>
                  <a:lnTo>
                    <a:pt x="3" y="15"/>
                  </a:lnTo>
                  <a:lnTo>
                    <a:pt x="3" y="14"/>
                  </a:lnTo>
                  <a:lnTo>
                    <a:pt x="3" y="13"/>
                  </a:lnTo>
                  <a:lnTo>
                    <a:pt x="3" y="12"/>
                  </a:lnTo>
                  <a:lnTo>
                    <a:pt x="3" y="12"/>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2"/>
                  </a:lnTo>
                  <a:lnTo>
                    <a:pt x="0" y="0"/>
                  </a:lnTo>
                  <a:lnTo>
                    <a:pt x="0" y="24"/>
                  </a:lnTo>
                  <a:lnTo>
                    <a:pt x="2"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80" name="Freeform 1116"/>
            <p:cNvSpPr>
              <a:spLocks/>
            </p:cNvSpPr>
            <p:nvPr/>
          </p:nvSpPr>
          <p:spPr bwMode="auto">
            <a:xfrm>
              <a:off x="1392" y="3276"/>
              <a:ext cx="3" cy="26"/>
            </a:xfrm>
            <a:custGeom>
              <a:avLst/>
              <a:gdLst>
                <a:gd name="T0" fmla="*/ 2 w 3"/>
                <a:gd name="T1" fmla="*/ 26 h 26"/>
                <a:gd name="T2" fmla="*/ 2 w 3"/>
                <a:gd name="T3" fmla="*/ 25 h 26"/>
                <a:gd name="T4" fmla="*/ 2 w 3"/>
                <a:gd name="T5" fmla="*/ 25 h 26"/>
                <a:gd name="T6" fmla="*/ 2 w 3"/>
                <a:gd name="T7" fmla="*/ 24 h 26"/>
                <a:gd name="T8" fmla="*/ 2 w 3"/>
                <a:gd name="T9" fmla="*/ 23 h 26"/>
                <a:gd name="T10" fmla="*/ 2 w 3"/>
                <a:gd name="T11" fmla="*/ 22 h 26"/>
                <a:gd name="T12" fmla="*/ 2 w 3"/>
                <a:gd name="T13" fmla="*/ 22 h 26"/>
                <a:gd name="T14" fmla="*/ 2 w 3"/>
                <a:gd name="T15" fmla="*/ 21 h 26"/>
                <a:gd name="T16" fmla="*/ 2 w 3"/>
                <a:gd name="T17" fmla="*/ 20 h 26"/>
                <a:gd name="T18" fmla="*/ 2 w 3"/>
                <a:gd name="T19" fmla="*/ 20 h 26"/>
                <a:gd name="T20" fmla="*/ 3 w 3"/>
                <a:gd name="T21" fmla="*/ 19 h 26"/>
                <a:gd name="T22" fmla="*/ 3 w 3"/>
                <a:gd name="T23" fmla="*/ 18 h 26"/>
                <a:gd name="T24" fmla="*/ 3 w 3"/>
                <a:gd name="T25" fmla="*/ 17 h 26"/>
                <a:gd name="T26" fmla="*/ 3 w 3"/>
                <a:gd name="T27" fmla="*/ 16 h 26"/>
                <a:gd name="T28" fmla="*/ 3 w 3"/>
                <a:gd name="T29" fmla="*/ 16 h 26"/>
                <a:gd name="T30" fmla="*/ 3 w 3"/>
                <a:gd name="T31" fmla="*/ 15 h 26"/>
                <a:gd name="T32" fmla="*/ 3 w 3"/>
                <a:gd name="T33" fmla="*/ 14 h 26"/>
                <a:gd name="T34" fmla="*/ 3 w 3"/>
                <a:gd name="T35" fmla="*/ 13 h 26"/>
                <a:gd name="T36" fmla="*/ 3 w 3"/>
                <a:gd name="T37" fmla="*/ 12 h 26"/>
                <a:gd name="T38" fmla="*/ 3 w 3"/>
                <a:gd name="T39" fmla="*/ 12 h 26"/>
                <a:gd name="T40" fmla="*/ 3 w 3"/>
                <a:gd name="T41" fmla="*/ 11 h 26"/>
                <a:gd name="T42" fmla="*/ 3 w 3"/>
                <a:gd name="T43" fmla="*/ 10 h 26"/>
                <a:gd name="T44" fmla="*/ 3 w 3"/>
                <a:gd name="T45" fmla="*/ 9 h 26"/>
                <a:gd name="T46" fmla="*/ 3 w 3"/>
                <a:gd name="T47" fmla="*/ 8 h 26"/>
                <a:gd name="T48" fmla="*/ 3 w 3"/>
                <a:gd name="T49" fmla="*/ 7 h 26"/>
                <a:gd name="T50" fmla="*/ 3 w 3"/>
                <a:gd name="T51" fmla="*/ 7 h 26"/>
                <a:gd name="T52" fmla="*/ 3 w 3"/>
                <a:gd name="T53" fmla="*/ 6 h 26"/>
                <a:gd name="T54" fmla="*/ 3 w 3"/>
                <a:gd name="T55" fmla="*/ 5 h 26"/>
                <a:gd name="T56" fmla="*/ 3 w 3"/>
                <a:gd name="T57" fmla="*/ 5 h 26"/>
                <a:gd name="T58" fmla="*/ 3 w 3"/>
                <a:gd name="T59" fmla="*/ 4 h 26"/>
                <a:gd name="T60" fmla="*/ 3 w 3"/>
                <a:gd name="T61" fmla="*/ 3 h 26"/>
                <a:gd name="T62" fmla="*/ 3 w 3"/>
                <a:gd name="T63" fmla="*/ 3 h 26"/>
                <a:gd name="T64" fmla="*/ 3 w 3"/>
                <a:gd name="T65" fmla="*/ 2 h 26"/>
                <a:gd name="T66" fmla="*/ 0 w 3"/>
                <a:gd name="T67" fmla="*/ 0 h 26"/>
                <a:gd name="T68" fmla="*/ 0 w 3"/>
                <a:gd name="T69" fmla="*/ 24 h 26"/>
                <a:gd name="T70" fmla="*/ 2 w 3"/>
                <a:gd name="T7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 h="26">
                  <a:moveTo>
                    <a:pt x="2" y="26"/>
                  </a:moveTo>
                  <a:lnTo>
                    <a:pt x="2" y="25"/>
                  </a:lnTo>
                  <a:lnTo>
                    <a:pt x="2" y="25"/>
                  </a:lnTo>
                  <a:lnTo>
                    <a:pt x="2" y="24"/>
                  </a:lnTo>
                  <a:lnTo>
                    <a:pt x="2" y="23"/>
                  </a:lnTo>
                  <a:lnTo>
                    <a:pt x="2" y="22"/>
                  </a:lnTo>
                  <a:lnTo>
                    <a:pt x="2" y="22"/>
                  </a:lnTo>
                  <a:lnTo>
                    <a:pt x="2" y="21"/>
                  </a:lnTo>
                  <a:lnTo>
                    <a:pt x="2" y="20"/>
                  </a:lnTo>
                  <a:lnTo>
                    <a:pt x="2" y="20"/>
                  </a:lnTo>
                  <a:lnTo>
                    <a:pt x="3" y="19"/>
                  </a:lnTo>
                  <a:lnTo>
                    <a:pt x="3" y="18"/>
                  </a:lnTo>
                  <a:lnTo>
                    <a:pt x="3" y="17"/>
                  </a:lnTo>
                  <a:lnTo>
                    <a:pt x="3" y="16"/>
                  </a:lnTo>
                  <a:lnTo>
                    <a:pt x="3" y="16"/>
                  </a:lnTo>
                  <a:lnTo>
                    <a:pt x="3" y="15"/>
                  </a:lnTo>
                  <a:lnTo>
                    <a:pt x="3" y="14"/>
                  </a:lnTo>
                  <a:lnTo>
                    <a:pt x="3" y="13"/>
                  </a:lnTo>
                  <a:lnTo>
                    <a:pt x="3" y="12"/>
                  </a:lnTo>
                  <a:lnTo>
                    <a:pt x="3" y="12"/>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2"/>
                  </a:lnTo>
                  <a:lnTo>
                    <a:pt x="0" y="0"/>
                  </a:lnTo>
                  <a:lnTo>
                    <a:pt x="0" y="24"/>
                  </a:lnTo>
                  <a:lnTo>
                    <a:pt x="2" y="26"/>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81" name="Freeform 1117"/>
            <p:cNvSpPr>
              <a:spLocks/>
            </p:cNvSpPr>
            <p:nvPr/>
          </p:nvSpPr>
          <p:spPr bwMode="auto">
            <a:xfrm>
              <a:off x="1396" y="3280"/>
              <a:ext cx="4" cy="27"/>
            </a:xfrm>
            <a:custGeom>
              <a:avLst/>
              <a:gdLst>
                <a:gd name="T0" fmla="*/ 0 w 4"/>
                <a:gd name="T1" fmla="*/ 24 h 27"/>
                <a:gd name="T2" fmla="*/ 0 w 4"/>
                <a:gd name="T3" fmla="*/ 24 h 27"/>
                <a:gd name="T4" fmla="*/ 1 w 4"/>
                <a:gd name="T5" fmla="*/ 25 h 27"/>
                <a:gd name="T6" fmla="*/ 1 w 4"/>
                <a:gd name="T7" fmla="*/ 25 h 27"/>
                <a:gd name="T8" fmla="*/ 1 w 4"/>
                <a:gd name="T9" fmla="*/ 25 h 27"/>
                <a:gd name="T10" fmla="*/ 1 w 4"/>
                <a:gd name="T11" fmla="*/ 25 h 27"/>
                <a:gd name="T12" fmla="*/ 1 w 4"/>
                <a:gd name="T13" fmla="*/ 25 h 27"/>
                <a:gd name="T14" fmla="*/ 2 w 4"/>
                <a:gd name="T15" fmla="*/ 25 h 27"/>
                <a:gd name="T16" fmla="*/ 2 w 4"/>
                <a:gd name="T17" fmla="*/ 26 h 27"/>
                <a:gd name="T18" fmla="*/ 2 w 4"/>
                <a:gd name="T19" fmla="*/ 26 h 27"/>
                <a:gd name="T20" fmla="*/ 2 w 4"/>
                <a:gd name="T21" fmla="*/ 26 h 27"/>
                <a:gd name="T22" fmla="*/ 3 w 4"/>
                <a:gd name="T23" fmla="*/ 26 h 27"/>
                <a:gd name="T24" fmla="*/ 3 w 4"/>
                <a:gd name="T25" fmla="*/ 27 h 27"/>
                <a:gd name="T26" fmla="*/ 3 w 4"/>
                <a:gd name="T27" fmla="*/ 27 h 27"/>
                <a:gd name="T28" fmla="*/ 3 w 4"/>
                <a:gd name="T29" fmla="*/ 27 h 27"/>
                <a:gd name="T30" fmla="*/ 4 w 4"/>
                <a:gd name="T31" fmla="*/ 27 h 27"/>
                <a:gd name="T32" fmla="*/ 4 w 4"/>
                <a:gd name="T33" fmla="*/ 27 h 27"/>
                <a:gd name="T34" fmla="*/ 4 w 4"/>
                <a:gd name="T35" fmla="*/ 2 h 27"/>
                <a:gd name="T36" fmla="*/ 4 w 4"/>
                <a:gd name="T37" fmla="*/ 2 h 27"/>
                <a:gd name="T38" fmla="*/ 4 w 4"/>
                <a:gd name="T39" fmla="*/ 2 h 27"/>
                <a:gd name="T40" fmla="*/ 3 w 4"/>
                <a:gd name="T41" fmla="*/ 2 h 27"/>
                <a:gd name="T42" fmla="*/ 3 w 4"/>
                <a:gd name="T43" fmla="*/ 2 h 27"/>
                <a:gd name="T44" fmla="*/ 3 w 4"/>
                <a:gd name="T45" fmla="*/ 1 h 27"/>
                <a:gd name="T46" fmla="*/ 2 w 4"/>
                <a:gd name="T47" fmla="*/ 1 h 27"/>
                <a:gd name="T48" fmla="*/ 2 w 4"/>
                <a:gd name="T49" fmla="*/ 1 h 27"/>
                <a:gd name="T50" fmla="*/ 2 w 4"/>
                <a:gd name="T51" fmla="*/ 1 h 27"/>
                <a:gd name="T52" fmla="*/ 2 w 4"/>
                <a:gd name="T53" fmla="*/ 1 h 27"/>
                <a:gd name="T54" fmla="*/ 2 w 4"/>
                <a:gd name="T55" fmla="*/ 1 h 27"/>
                <a:gd name="T56" fmla="*/ 1 w 4"/>
                <a:gd name="T57" fmla="*/ 1 h 27"/>
                <a:gd name="T58" fmla="*/ 1 w 4"/>
                <a:gd name="T59" fmla="*/ 1 h 27"/>
                <a:gd name="T60" fmla="*/ 1 w 4"/>
                <a:gd name="T61" fmla="*/ 0 h 27"/>
                <a:gd name="T62" fmla="*/ 1 w 4"/>
                <a:gd name="T63" fmla="*/ 0 h 27"/>
                <a:gd name="T64" fmla="*/ 0 w 4"/>
                <a:gd name="T65" fmla="*/ 0 h 27"/>
                <a:gd name="T66" fmla="*/ 0 w 4"/>
                <a:gd name="T67"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 h="27">
                  <a:moveTo>
                    <a:pt x="0" y="24"/>
                  </a:moveTo>
                  <a:lnTo>
                    <a:pt x="0" y="24"/>
                  </a:lnTo>
                  <a:lnTo>
                    <a:pt x="1" y="25"/>
                  </a:lnTo>
                  <a:lnTo>
                    <a:pt x="1" y="25"/>
                  </a:lnTo>
                  <a:lnTo>
                    <a:pt x="1" y="25"/>
                  </a:lnTo>
                  <a:lnTo>
                    <a:pt x="1" y="25"/>
                  </a:lnTo>
                  <a:lnTo>
                    <a:pt x="1" y="25"/>
                  </a:lnTo>
                  <a:lnTo>
                    <a:pt x="2" y="25"/>
                  </a:lnTo>
                  <a:lnTo>
                    <a:pt x="2" y="26"/>
                  </a:lnTo>
                  <a:lnTo>
                    <a:pt x="2" y="26"/>
                  </a:lnTo>
                  <a:lnTo>
                    <a:pt x="2" y="26"/>
                  </a:lnTo>
                  <a:lnTo>
                    <a:pt x="3" y="26"/>
                  </a:lnTo>
                  <a:lnTo>
                    <a:pt x="3" y="27"/>
                  </a:lnTo>
                  <a:lnTo>
                    <a:pt x="3" y="27"/>
                  </a:lnTo>
                  <a:lnTo>
                    <a:pt x="3" y="27"/>
                  </a:lnTo>
                  <a:lnTo>
                    <a:pt x="4" y="27"/>
                  </a:lnTo>
                  <a:lnTo>
                    <a:pt x="4" y="27"/>
                  </a:lnTo>
                  <a:lnTo>
                    <a:pt x="4" y="2"/>
                  </a:lnTo>
                  <a:lnTo>
                    <a:pt x="4" y="2"/>
                  </a:lnTo>
                  <a:lnTo>
                    <a:pt x="4" y="2"/>
                  </a:lnTo>
                  <a:lnTo>
                    <a:pt x="3" y="2"/>
                  </a:lnTo>
                  <a:lnTo>
                    <a:pt x="3" y="2"/>
                  </a:lnTo>
                  <a:lnTo>
                    <a:pt x="3" y="1"/>
                  </a:lnTo>
                  <a:lnTo>
                    <a:pt x="2" y="1"/>
                  </a:lnTo>
                  <a:lnTo>
                    <a:pt x="2" y="1"/>
                  </a:lnTo>
                  <a:lnTo>
                    <a:pt x="2" y="1"/>
                  </a:lnTo>
                  <a:lnTo>
                    <a:pt x="2" y="1"/>
                  </a:lnTo>
                  <a:lnTo>
                    <a:pt x="2" y="1"/>
                  </a:lnTo>
                  <a:lnTo>
                    <a:pt x="1" y="1"/>
                  </a:lnTo>
                  <a:lnTo>
                    <a:pt x="1" y="1"/>
                  </a:lnTo>
                  <a:lnTo>
                    <a:pt x="1" y="0"/>
                  </a:lnTo>
                  <a:lnTo>
                    <a:pt x="1" y="0"/>
                  </a:lnTo>
                  <a:lnTo>
                    <a:pt x="0" y="0"/>
                  </a:lnTo>
                  <a:lnTo>
                    <a:pt x="0"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82" name="Freeform 1118"/>
            <p:cNvSpPr>
              <a:spLocks/>
            </p:cNvSpPr>
            <p:nvPr/>
          </p:nvSpPr>
          <p:spPr bwMode="auto">
            <a:xfrm>
              <a:off x="1396" y="3280"/>
              <a:ext cx="4" cy="27"/>
            </a:xfrm>
            <a:custGeom>
              <a:avLst/>
              <a:gdLst>
                <a:gd name="T0" fmla="*/ 0 w 4"/>
                <a:gd name="T1" fmla="*/ 24 h 27"/>
                <a:gd name="T2" fmla="*/ 0 w 4"/>
                <a:gd name="T3" fmla="*/ 24 h 27"/>
                <a:gd name="T4" fmla="*/ 1 w 4"/>
                <a:gd name="T5" fmla="*/ 25 h 27"/>
                <a:gd name="T6" fmla="*/ 1 w 4"/>
                <a:gd name="T7" fmla="*/ 25 h 27"/>
                <a:gd name="T8" fmla="*/ 1 w 4"/>
                <a:gd name="T9" fmla="*/ 25 h 27"/>
                <a:gd name="T10" fmla="*/ 1 w 4"/>
                <a:gd name="T11" fmla="*/ 25 h 27"/>
                <a:gd name="T12" fmla="*/ 1 w 4"/>
                <a:gd name="T13" fmla="*/ 25 h 27"/>
                <a:gd name="T14" fmla="*/ 2 w 4"/>
                <a:gd name="T15" fmla="*/ 25 h 27"/>
                <a:gd name="T16" fmla="*/ 2 w 4"/>
                <a:gd name="T17" fmla="*/ 26 h 27"/>
                <a:gd name="T18" fmla="*/ 2 w 4"/>
                <a:gd name="T19" fmla="*/ 26 h 27"/>
                <a:gd name="T20" fmla="*/ 2 w 4"/>
                <a:gd name="T21" fmla="*/ 26 h 27"/>
                <a:gd name="T22" fmla="*/ 3 w 4"/>
                <a:gd name="T23" fmla="*/ 26 h 27"/>
                <a:gd name="T24" fmla="*/ 3 w 4"/>
                <a:gd name="T25" fmla="*/ 27 h 27"/>
                <a:gd name="T26" fmla="*/ 3 w 4"/>
                <a:gd name="T27" fmla="*/ 27 h 27"/>
                <a:gd name="T28" fmla="*/ 3 w 4"/>
                <a:gd name="T29" fmla="*/ 27 h 27"/>
                <a:gd name="T30" fmla="*/ 4 w 4"/>
                <a:gd name="T31" fmla="*/ 27 h 27"/>
                <a:gd name="T32" fmla="*/ 4 w 4"/>
                <a:gd name="T33" fmla="*/ 27 h 27"/>
                <a:gd name="T34" fmla="*/ 4 w 4"/>
                <a:gd name="T35" fmla="*/ 2 h 27"/>
                <a:gd name="T36" fmla="*/ 4 w 4"/>
                <a:gd name="T37" fmla="*/ 2 h 27"/>
                <a:gd name="T38" fmla="*/ 4 w 4"/>
                <a:gd name="T39" fmla="*/ 2 h 27"/>
                <a:gd name="T40" fmla="*/ 3 w 4"/>
                <a:gd name="T41" fmla="*/ 2 h 27"/>
                <a:gd name="T42" fmla="*/ 3 w 4"/>
                <a:gd name="T43" fmla="*/ 2 h 27"/>
                <a:gd name="T44" fmla="*/ 3 w 4"/>
                <a:gd name="T45" fmla="*/ 1 h 27"/>
                <a:gd name="T46" fmla="*/ 2 w 4"/>
                <a:gd name="T47" fmla="*/ 1 h 27"/>
                <a:gd name="T48" fmla="*/ 2 w 4"/>
                <a:gd name="T49" fmla="*/ 1 h 27"/>
                <a:gd name="T50" fmla="*/ 2 w 4"/>
                <a:gd name="T51" fmla="*/ 1 h 27"/>
                <a:gd name="T52" fmla="*/ 2 w 4"/>
                <a:gd name="T53" fmla="*/ 1 h 27"/>
                <a:gd name="T54" fmla="*/ 2 w 4"/>
                <a:gd name="T55" fmla="*/ 1 h 27"/>
                <a:gd name="T56" fmla="*/ 1 w 4"/>
                <a:gd name="T57" fmla="*/ 1 h 27"/>
                <a:gd name="T58" fmla="*/ 1 w 4"/>
                <a:gd name="T59" fmla="*/ 1 h 27"/>
                <a:gd name="T60" fmla="*/ 1 w 4"/>
                <a:gd name="T61" fmla="*/ 0 h 27"/>
                <a:gd name="T62" fmla="*/ 1 w 4"/>
                <a:gd name="T63" fmla="*/ 0 h 27"/>
                <a:gd name="T64" fmla="*/ 0 w 4"/>
                <a:gd name="T65" fmla="*/ 0 h 27"/>
                <a:gd name="T66" fmla="*/ 0 w 4"/>
                <a:gd name="T67"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 h="27">
                  <a:moveTo>
                    <a:pt x="0" y="24"/>
                  </a:moveTo>
                  <a:lnTo>
                    <a:pt x="0" y="24"/>
                  </a:lnTo>
                  <a:lnTo>
                    <a:pt x="1" y="25"/>
                  </a:lnTo>
                  <a:lnTo>
                    <a:pt x="1" y="25"/>
                  </a:lnTo>
                  <a:lnTo>
                    <a:pt x="1" y="25"/>
                  </a:lnTo>
                  <a:lnTo>
                    <a:pt x="1" y="25"/>
                  </a:lnTo>
                  <a:lnTo>
                    <a:pt x="1" y="25"/>
                  </a:lnTo>
                  <a:lnTo>
                    <a:pt x="2" y="25"/>
                  </a:lnTo>
                  <a:lnTo>
                    <a:pt x="2" y="26"/>
                  </a:lnTo>
                  <a:lnTo>
                    <a:pt x="2" y="26"/>
                  </a:lnTo>
                  <a:lnTo>
                    <a:pt x="2" y="26"/>
                  </a:lnTo>
                  <a:lnTo>
                    <a:pt x="3" y="26"/>
                  </a:lnTo>
                  <a:lnTo>
                    <a:pt x="3" y="27"/>
                  </a:lnTo>
                  <a:lnTo>
                    <a:pt x="3" y="27"/>
                  </a:lnTo>
                  <a:lnTo>
                    <a:pt x="3" y="27"/>
                  </a:lnTo>
                  <a:lnTo>
                    <a:pt x="4" y="27"/>
                  </a:lnTo>
                  <a:lnTo>
                    <a:pt x="4" y="27"/>
                  </a:lnTo>
                  <a:lnTo>
                    <a:pt x="4" y="2"/>
                  </a:lnTo>
                  <a:lnTo>
                    <a:pt x="4" y="2"/>
                  </a:lnTo>
                  <a:lnTo>
                    <a:pt x="4" y="2"/>
                  </a:lnTo>
                  <a:lnTo>
                    <a:pt x="3" y="2"/>
                  </a:lnTo>
                  <a:lnTo>
                    <a:pt x="3" y="2"/>
                  </a:lnTo>
                  <a:lnTo>
                    <a:pt x="3" y="1"/>
                  </a:lnTo>
                  <a:lnTo>
                    <a:pt x="2" y="1"/>
                  </a:lnTo>
                  <a:lnTo>
                    <a:pt x="2" y="1"/>
                  </a:lnTo>
                  <a:lnTo>
                    <a:pt x="2" y="1"/>
                  </a:lnTo>
                  <a:lnTo>
                    <a:pt x="2" y="1"/>
                  </a:lnTo>
                  <a:lnTo>
                    <a:pt x="2" y="1"/>
                  </a:lnTo>
                  <a:lnTo>
                    <a:pt x="1" y="1"/>
                  </a:lnTo>
                  <a:lnTo>
                    <a:pt x="1" y="1"/>
                  </a:lnTo>
                  <a:lnTo>
                    <a:pt x="1" y="0"/>
                  </a:lnTo>
                  <a:lnTo>
                    <a:pt x="1" y="0"/>
                  </a:lnTo>
                  <a:lnTo>
                    <a:pt x="0" y="0"/>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83" name="Freeform 1119"/>
            <p:cNvSpPr>
              <a:spLocks/>
            </p:cNvSpPr>
            <p:nvPr/>
          </p:nvSpPr>
          <p:spPr bwMode="auto">
            <a:xfrm>
              <a:off x="1402" y="3285"/>
              <a:ext cx="3" cy="26"/>
            </a:xfrm>
            <a:custGeom>
              <a:avLst/>
              <a:gdLst>
                <a:gd name="T0" fmla="*/ 0 w 3"/>
                <a:gd name="T1" fmla="*/ 24 h 26"/>
                <a:gd name="T2" fmla="*/ 2 w 3"/>
                <a:gd name="T3" fmla="*/ 26 h 26"/>
                <a:gd name="T4" fmla="*/ 2 w 3"/>
                <a:gd name="T5" fmla="*/ 26 h 26"/>
                <a:gd name="T6" fmla="*/ 2 w 3"/>
                <a:gd name="T7" fmla="*/ 25 h 26"/>
                <a:gd name="T8" fmla="*/ 2 w 3"/>
                <a:gd name="T9" fmla="*/ 24 h 26"/>
                <a:gd name="T10" fmla="*/ 2 w 3"/>
                <a:gd name="T11" fmla="*/ 23 h 26"/>
                <a:gd name="T12" fmla="*/ 2 w 3"/>
                <a:gd name="T13" fmla="*/ 23 h 26"/>
                <a:gd name="T14" fmla="*/ 2 w 3"/>
                <a:gd name="T15" fmla="*/ 22 h 26"/>
                <a:gd name="T16" fmla="*/ 2 w 3"/>
                <a:gd name="T17" fmla="*/ 21 h 26"/>
                <a:gd name="T18" fmla="*/ 2 w 3"/>
                <a:gd name="T19" fmla="*/ 20 h 26"/>
                <a:gd name="T20" fmla="*/ 2 w 3"/>
                <a:gd name="T21" fmla="*/ 20 h 26"/>
                <a:gd name="T22" fmla="*/ 3 w 3"/>
                <a:gd name="T23" fmla="*/ 19 h 26"/>
                <a:gd name="T24" fmla="*/ 3 w 3"/>
                <a:gd name="T25" fmla="*/ 18 h 26"/>
                <a:gd name="T26" fmla="*/ 3 w 3"/>
                <a:gd name="T27" fmla="*/ 17 h 26"/>
                <a:gd name="T28" fmla="*/ 3 w 3"/>
                <a:gd name="T29" fmla="*/ 16 h 26"/>
                <a:gd name="T30" fmla="*/ 3 w 3"/>
                <a:gd name="T31" fmla="*/ 15 h 26"/>
                <a:gd name="T32" fmla="*/ 3 w 3"/>
                <a:gd name="T33" fmla="*/ 15 h 26"/>
                <a:gd name="T34" fmla="*/ 3 w 3"/>
                <a:gd name="T35" fmla="*/ 14 h 26"/>
                <a:gd name="T36" fmla="*/ 3 w 3"/>
                <a:gd name="T37" fmla="*/ 13 h 26"/>
                <a:gd name="T38" fmla="*/ 3 w 3"/>
                <a:gd name="T39" fmla="*/ 13 h 26"/>
                <a:gd name="T40" fmla="*/ 3 w 3"/>
                <a:gd name="T41" fmla="*/ 12 h 26"/>
                <a:gd name="T42" fmla="*/ 3 w 3"/>
                <a:gd name="T43" fmla="*/ 11 h 26"/>
                <a:gd name="T44" fmla="*/ 3 w 3"/>
                <a:gd name="T45" fmla="*/ 11 h 26"/>
                <a:gd name="T46" fmla="*/ 3 w 3"/>
                <a:gd name="T47" fmla="*/ 10 h 26"/>
                <a:gd name="T48" fmla="*/ 3 w 3"/>
                <a:gd name="T49" fmla="*/ 9 h 26"/>
                <a:gd name="T50" fmla="*/ 3 w 3"/>
                <a:gd name="T51" fmla="*/ 8 h 26"/>
                <a:gd name="T52" fmla="*/ 3 w 3"/>
                <a:gd name="T53" fmla="*/ 7 h 26"/>
                <a:gd name="T54" fmla="*/ 3 w 3"/>
                <a:gd name="T55" fmla="*/ 7 h 26"/>
                <a:gd name="T56" fmla="*/ 3 w 3"/>
                <a:gd name="T57" fmla="*/ 6 h 26"/>
                <a:gd name="T58" fmla="*/ 3 w 3"/>
                <a:gd name="T59" fmla="*/ 5 h 26"/>
                <a:gd name="T60" fmla="*/ 3 w 3"/>
                <a:gd name="T61" fmla="*/ 5 h 26"/>
                <a:gd name="T62" fmla="*/ 3 w 3"/>
                <a:gd name="T63" fmla="*/ 4 h 26"/>
                <a:gd name="T64" fmla="*/ 3 w 3"/>
                <a:gd name="T65" fmla="*/ 3 h 26"/>
                <a:gd name="T66" fmla="*/ 3 w 3"/>
                <a:gd name="T67" fmla="*/ 3 h 26"/>
                <a:gd name="T68" fmla="*/ 3 w 3"/>
                <a:gd name="T69" fmla="*/ 3 h 26"/>
                <a:gd name="T70" fmla="*/ 3 w 3"/>
                <a:gd name="T71" fmla="*/ 2 h 26"/>
                <a:gd name="T72" fmla="*/ 2 w 3"/>
                <a:gd name="T73" fmla="*/ 2 h 26"/>
                <a:gd name="T74" fmla="*/ 2 w 3"/>
                <a:gd name="T75" fmla="*/ 1 h 26"/>
                <a:gd name="T76" fmla="*/ 2 w 3"/>
                <a:gd name="T77" fmla="*/ 1 h 26"/>
                <a:gd name="T78" fmla="*/ 2 w 3"/>
                <a:gd name="T79" fmla="*/ 1 h 26"/>
                <a:gd name="T80" fmla="*/ 1 w 3"/>
                <a:gd name="T81" fmla="*/ 1 h 26"/>
                <a:gd name="T82" fmla="*/ 1 w 3"/>
                <a:gd name="T83" fmla="*/ 1 h 26"/>
                <a:gd name="T84" fmla="*/ 1 w 3"/>
                <a:gd name="T85" fmla="*/ 1 h 26"/>
                <a:gd name="T86" fmla="*/ 0 w 3"/>
                <a:gd name="T87" fmla="*/ 1 h 26"/>
                <a:gd name="T88" fmla="*/ 0 w 3"/>
                <a:gd name="T89" fmla="*/ 0 h 26"/>
                <a:gd name="T90" fmla="*/ 0 w 3"/>
                <a:gd name="T91" fmla="*/ 0 h 26"/>
                <a:gd name="T92" fmla="*/ 0 w 3"/>
                <a:gd name="T93"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 h="26">
                  <a:moveTo>
                    <a:pt x="0" y="24"/>
                  </a:moveTo>
                  <a:lnTo>
                    <a:pt x="2" y="26"/>
                  </a:lnTo>
                  <a:lnTo>
                    <a:pt x="2" y="26"/>
                  </a:lnTo>
                  <a:lnTo>
                    <a:pt x="2" y="25"/>
                  </a:lnTo>
                  <a:lnTo>
                    <a:pt x="2" y="24"/>
                  </a:lnTo>
                  <a:lnTo>
                    <a:pt x="2" y="23"/>
                  </a:lnTo>
                  <a:lnTo>
                    <a:pt x="2" y="23"/>
                  </a:lnTo>
                  <a:lnTo>
                    <a:pt x="2" y="22"/>
                  </a:lnTo>
                  <a:lnTo>
                    <a:pt x="2" y="21"/>
                  </a:lnTo>
                  <a:lnTo>
                    <a:pt x="2" y="20"/>
                  </a:lnTo>
                  <a:lnTo>
                    <a:pt x="2" y="20"/>
                  </a:lnTo>
                  <a:lnTo>
                    <a:pt x="3" y="19"/>
                  </a:lnTo>
                  <a:lnTo>
                    <a:pt x="3" y="18"/>
                  </a:lnTo>
                  <a:lnTo>
                    <a:pt x="3" y="17"/>
                  </a:lnTo>
                  <a:lnTo>
                    <a:pt x="3" y="16"/>
                  </a:lnTo>
                  <a:lnTo>
                    <a:pt x="3" y="15"/>
                  </a:lnTo>
                  <a:lnTo>
                    <a:pt x="3" y="15"/>
                  </a:lnTo>
                  <a:lnTo>
                    <a:pt x="3" y="14"/>
                  </a:lnTo>
                  <a:lnTo>
                    <a:pt x="3" y="13"/>
                  </a:lnTo>
                  <a:lnTo>
                    <a:pt x="3" y="13"/>
                  </a:lnTo>
                  <a:lnTo>
                    <a:pt x="3" y="12"/>
                  </a:lnTo>
                  <a:lnTo>
                    <a:pt x="3" y="11"/>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3"/>
                  </a:lnTo>
                  <a:lnTo>
                    <a:pt x="3" y="2"/>
                  </a:lnTo>
                  <a:lnTo>
                    <a:pt x="2" y="2"/>
                  </a:lnTo>
                  <a:lnTo>
                    <a:pt x="2" y="1"/>
                  </a:lnTo>
                  <a:lnTo>
                    <a:pt x="2" y="1"/>
                  </a:lnTo>
                  <a:lnTo>
                    <a:pt x="2" y="1"/>
                  </a:lnTo>
                  <a:lnTo>
                    <a:pt x="1" y="1"/>
                  </a:lnTo>
                  <a:lnTo>
                    <a:pt x="1" y="1"/>
                  </a:lnTo>
                  <a:lnTo>
                    <a:pt x="1" y="1"/>
                  </a:lnTo>
                  <a:lnTo>
                    <a:pt x="0" y="1"/>
                  </a:lnTo>
                  <a:lnTo>
                    <a:pt x="0" y="0"/>
                  </a:lnTo>
                  <a:lnTo>
                    <a:pt x="0" y="0"/>
                  </a:lnTo>
                  <a:lnTo>
                    <a:pt x="0"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84" name="Freeform 1120"/>
            <p:cNvSpPr>
              <a:spLocks/>
            </p:cNvSpPr>
            <p:nvPr/>
          </p:nvSpPr>
          <p:spPr bwMode="auto">
            <a:xfrm>
              <a:off x="1402" y="3285"/>
              <a:ext cx="3" cy="26"/>
            </a:xfrm>
            <a:custGeom>
              <a:avLst/>
              <a:gdLst>
                <a:gd name="T0" fmla="*/ 0 w 3"/>
                <a:gd name="T1" fmla="*/ 24 h 26"/>
                <a:gd name="T2" fmla="*/ 2 w 3"/>
                <a:gd name="T3" fmla="*/ 26 h 26"/>
                <a:gd name="T4" fmla="*/ 2 w 3"/>
                <a:gd name="T5" fmla="*/ 26 h 26"/>
                <a:gd name="T6" fmla="*/ 2 w 3"/>
                <a:gd name="T7" fmla="*/ 25 h 26"/>
                <a:gd name="T8" fmla="*/ 2 w 3"/>
                <a:gd name="T9" fmla="*/ 24 h 26"/>
                <a:gd name="T10" fmla="*/ 2 w 3"/>
                <a:gd name="T11" fmla="*/ 23 h 26"/>
                <a:gd name="T12" fmla="*/ 2 w 3"/>
                <a:gd name="T13" fmla="*/ 23 h 26"/>
                <a:gd name="T14" fmla="*/ 2 w 3"/>
                <a:gd name="T15" fmla="*/ 22 h 26"/>
                <a:gd name="T16" fmla="*/ 2 w 3"/>
                <a:gd name="T17" fmla="*/ 21 h 26"/>
                <a:gd name="T18" fmla="*/ 2 w 3"/>
                <a:gd name="T19" fmla="*/ 20 h 26"/>
                <a:gd name="T20" fmla="*/ 2 w 3"/>
                <a:gd name="T21" fmla="*/ 20 h 26"/>
                <a:gd name="T22" fmla="*/ 3 w 3"/>
                <a:gd name="T23" fmla="*/ 19 h 26"/>
                <a:gd name="T24" fmla="*/ 3 w 3"/>
                <a:gd name="T25" fmla="*/ 18 h 26"/>
                <a:gd name="T26" fmla="*/ 3 w 3"/>
                <a:gd name="T27" fmla="*/ 17 h 26"/>
                <a:gd name="T28" fmla="*/ 3 w 3"/>
                <a:gd name="T29" fmla="*/ 16 h 26"/>
                <a:gd name="T30" fmla="*/ 3 w 3"/>
                <a:gd name="T31" fmla="*/ 15 h 26"/>
                <a:gd name="T32" fmla="*/ 3 w 3"/>
                <a:gd name="T33" fmla="*/ 15 h 26"/>
                <a:gd name="T34" fmla="*/ 3 w 3"/>
                <a:gd name="T35" fmla="*/ 14 h 26"/>
                <a:gd name="T36" fmla="*/ 3 w 3"/>
                <a:gd name="T37" fmla="*/ 13 h 26"/>
                <a:gd name="T38" fmla="*/ 3 w 3"/>
                <a:gd name="T39" fmla="*/ 13 h 26"/>
                <a:gd name="T40" fmla="*/ 3 w 3"/>
                <a:gd name="T41" fmla="*/ 12 h 26"/>
                <a:gd name="T42" fmla="*/ 3 w 3"/>
                <a:gd name="T43" fmla="*/ 11 h 26"/>
                <a:gd name="T44" fmla="*/ 3 w 3"/>
                <a:gd name="T45" fmla="*/ 11 h 26"/>
                <a:gd name="T46" fmla="*/ 3 w 3"/>
                <a:gd name="T47" fmla="*/ 10 h 26"/>
                <a:gd name="T48" fmla="*/ 3 w 3"/>
                <a:gd name="T49" fmla="*/ 9 h 26"/>
                <a:gd name="T50" fmla="*/ 3 w 3"/>
                <a:gd name="T51" fmla="*/ 8 h 26"/>
                <a:gd name="T52" fmla="*/ 3 w 3"/>
                <a:gd name="T53" fmla="*/ 7 h 26"/>
                <a:gd name="T54" fmla="*/ 3 w 3"/>
                <a:gd name="T55" fmla="*/ 7 h 26"/>
                <a:gd name="T56" fmla="*/ 3 w 3"/>
                <a:gd name="T57" fmla="*/ 6 h 26"/>
                <a:gd name="T58" fmla="*/ 3 w 3"/>
                <a:gd name="T59" fmla="*/ 5 h 26"/>
                <a:gd name="T60" fmla="*/ 3 w 3"/>
                <a:gd name="T61" fmla="*/ 5 h 26"/>
                <a:gd name="T62" fmla="*/ 3 w 3"/>
                <a:gd name="T63" fmla="*/ 4 h 26"/>
                <a:gd name="T64" fmla="*/ 3 w 3"/>
                <a:gd name="T65" fmla="*/ 3 h 26"/>
                <a:gd name="T66" fmla="*/ 3 w 3"/>
                <a:gd name="T67" fmla="*/ 3 h 26"/>
                <a:gd name="T68" fmla="*/ 3 w 3"/>
                <a:gd name="T69" fmla="*/ 3 h 26"/>
                <a:gd name="T70" fmla="*/ 3 w 3"/>
                <a:gd name="T71" fmla="*/ 2 h 26"/>
                <a:gd name="T72" fmla="*/ 2 w 3"/>
                <a:gd name="T73" fmla="*/ 2 h 26"/>
                <a:gd name="T74" fmla="*/ 2 w 3"/>
                <a:gd name="T75" fmla="*/ 1 h 26"/>
                <a:gd name="T76" fmla="*/ 2 w 3"/>
                <a:gd name="T77" fmla="*/ 1 h 26"/>
                <a:gd name="T78" fmla="*/ 2 w 3"/>
                <a:gd name="T79" fmla="*/ 1 h 26"/>
                <a:gd name="T80" fmla="*/ 1 w 3"/>
                <a:gd name="T81" fmla="*/ 1 h 26"/>
                <a:gd name="T82" fmla="*/ 1 w 3"/>
                <a:gd name="T83" fmla="*/ 1 h 26"/>
                <a:gd name="T84" fmla="*/ 1 w 3"/>
                <a:gd name="T85" fmla="*/ 1 h 26"/>
                <a:gd name="T86" fmla="*/ 0 w 3"/>
                <a:gd name="T87" fmla="*/ 1 h 26"/>
                <a:gd name="T88" fmla="*/ 0 w 3"/>
                <a:gd name="T89" fmla="*/ 0 h 26"/>
                <a:gd name="T90" fmla="*/ 0 w 3"/>
                <a:gd name="T91" fmla="*/ 0 h 26"/>
                <a:gd name="T92" fmla="*/ 0 w 3"/>
                <a:gd name="T93"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 h="26">
                  <a:moveTo>
                    <a:pt x="0" y="24"/>
                  </a:moveTo>
                  <a:lnTo>
                    <a:pt x="2" y="26"/>
                  </a:lnTo>
                  <a:lnTo>
                    <a:pt x="2" y="26"/>
                  </a:lnTo>
                  <a:lnTo>
                    <a:pt x="2" y="25"/>
                  </a:lnTo>
                  <a:lnTo>
                    <a:pt x="2" y="24"/>
                  </a:lnTo>
                  <a:lnTo>
                    <a:pt x="2" y="23"/>
                  </a:lnTo>
                  <a:lnTo>
                    <a:pt x="2" y="23"/>
                  </a:lnTo>
                  <a:lnTo>
                    <a:pt x="2" y="22"/>
                  </a:lnTo>
                  <a:lnTo>
                    <a:pt x="2" y="21"/>
                  </a:lnTo>
                  <a:lnTo>
                    <a:pt x="2" y="20"/>
                  </a:lnTo>
                  <a:lnTo>
                    <a:pt x="2" y="20"/>
                  </a:lnTo>
                  <a:lnTo>
                    <a:pt x="3" y="19"/>
                  </a:lnTo>
                  <a:lnTo>
                    <a:pt x="3" y="18"/>
                  </a:lnTo>
                  <a:lnTo>
                    <a:pt x="3" y="17"/>
                  </a:lnTo>
                  <a:lnTo>
                    <a:pt x="3" y="16"/>
                  </a:lnTo>
                  <a:lnTo>
                    <a:pt x="3" y="15"/>
                  </a:lnTo>
                  <a:lnTo>
                    <a:pt x="3" y="15"/>
                  </a:lnTo>
                  <a:lnTo>
                    <a:pt x="3" y="14"/>
                  </a:lnTo>
                  <a:lnTo>
                    <a:pt x="3" y="13"/>
                  </a:lnTo>
                  <a:lnTo>
                    <a:pt x="3" y="13"/>
                  </a:lnTo>
                  <a:lnTo>
                    <a:pt x="3" y="12"/>
                  </a:lnTo>
                  <a:lnTo>
                    <a:pt x="3" y="11"/>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3"/>
                  </a:lnTo>
                  <a:lnTo>
                    <a:pt x="3" y="2"/>
                  </a:lnTo>
                  <a:lnTo>
                    <a:pt x="2" y="2"/>
                  </a:lnTo>
                  <a:lnTo>
                    <a:pt x="2" y="1"/>
                  </a:lnTo>
                  <a:lnTo>
                    <a:pt x="2" y="1"/>
                  </a:lnTo>
                  <a:lnTo>
                    <a:pt x="2" y="1"/>
                  </a:lnTo>
                  <a:lnTo>
                    <a:pt x="1" y="1"/>
                  </a:lnTo>
                  <a:lnTo>
                    <a:pt x="1" y="1"/>
                  </a:lnTo>
                  <a:lnTo>
                    <a:pt x="1" y="1"/>
                  </a:lnTo>
                  <a:lnTo>
                    <a:pt x="0" y="1"/>
                  </a:lnTo>
                  <a:lnTo>
                    <a:pt x="0" y="0"/>
                  </a:lnTo>
                  <a:lnTo>
                    <a:pt x="0" y="0"/>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85" name="Freeform 1121"/>
            <p:cNvSpPr>
              <a:spLocks/>
            </p:cNvSpPr>
            <p:nvPr/>
          </p:nvSpPr>
          <p:spPr bwMode="auto">
            <a:xfrm>
              <a:off x="1454" y="3275"/>
              <a:ext cx="174" cy="21"/>
            </a:xfrm>
            <a:custGeom>
              <a:avLst/>
              <a:gdLst>
                <a:gd name="T0" fmla="*/ 0 w 174"/>
                <a:gd name="T1" fmla="*/ 9 h 21"/>
                <a:gd name="T2" fmla="*/ 0 w 174"/>
                <a:gd name="T3" fmla="*/ 9 h 21"/>
                <a:gd name="T4" fmla="*/ 1 w 174"/>
                <a:gd name="T5" fmla="*/ 10 h 21"/>
                <a:gd name="T6" fmla="*/ 1 w 174"/>
                <a:gd name="T7" fmla="*/ 10 h 21"/>
                <a:gd name="T8" fmla="*/ 1 w 174"/>
                <a:gd name="T9" fmla="*/ 11 h 21"/>
                <a:gd name="T10" fmla="*/ 1 w 174"/>
                <a:gd name="T11" fmla="*/ 11 h 21"/>
                <a:gd name="T12" fmla="*/ 1 w 174"/>
                <a:gd name="T13" fmla="*/ 11 h 21"/>
                <a:gd name="T14" fmla="*/ 1 w 174"/>
                <a:gd name="T15" fmla="*/ 12 h 21"/>
                <a:gd name="T16" fmla="*/ 1 w 174"/>
                <a:gd name="T17" fmla="*/ 12 h 21"/>
                <a:gd name="T18" fmla="*/ 2 w 174"/>
                <a:gd name="T19" fmla="*/ 13 h 21"/>
                <a:gd name="T20" fmla="*/ 2 w 174"/>
                <a:gd name="T21" fmla="*/ 13 h 21"/>
                <a:gd name="T22" fmla="*/ 2 w 174"/>
                <a:gd name="T23" fmla="*/ 14 h 21"/>
                <a:gd name="T24" fmla="*/ 2 w 174"/>
                <a:gd name="T25" fmla="*/ 14 h 21"/>
                <a:gd name="T26" fmla="*/ 2 w 174"/>
                <a:gd name="T27" fmla="*/ 15 h 21"/>
                <a:gd name="T28" fmla="*/ 2 w 174"/>
                <a:gd name="T29" fmla="*/ 15 h 21"/>
                <a:gd name="T30" fmla="*/ 3 w 174"/>
                <a:gd name="T31" fmla="*/ 15 h 21"/>
                <a:gd name="T32" fmla="*/ 3 w 174"/>
                <a:gd name="T33" fmla="*/ 15 h 21"/>
                <a:gd name="T34" fmla="*/ 3 w 174"/>
                <a:gd name="T35" fmla="*/ 16 h 21"/>
                <a:gd name="T36" fmla="*/ 3 w 174"/>
                <a:gd name="T37" fmla="*/ 16 h 21"/>
                <a:gd name="T38" fmla="*/ 3 w 174"/>
                <a:gd name="T39" fmla="*/ 17 h 21"/>
                <a:gd name="T40" fmla="*/ 4 w 174"/>
                <a:gd name="T41" fmla="*/ 17 h 21"/>
                <a:gd name="T42" fmla="*/ 4 w 174"/>
                <a:gd name="T43" fmla="*/ 17 h 21"/>
                <a:gd name="T44" fmla="*/ 4 w 174"/>
                <a:gd name="T45" fmla="*/ 18 h 21"/>
                <a:gd name="T46" fmla="*/ 5 w 174"/>
                <a:gd name="T47" fmla="*/ 18 h 21"/>
                <a:gd name="T48" fmla="*/ 5 w 174"/>
                <a:gd name="T49" fmla="*/ 19 h 21"/>
                <a:gd name="T50" fmla="*/ 5 w 174"/>
                <a:gd name="T51" fmla="*/ 19 h 21"/>
                <a:gd name="T52" fmla="*/ 5 w 174"/>
                <a:gd name="T53" fmla="*/ 19 h 21"/>
                <a:gd name="T54" fmla="*/ 5 w 174"/>
                <a:gd name="T55" fmla="*/ 20 h 21"/>
                <a:gd name="T56" fmla="*/ 5 w 174"/>
                <a:gd name="T57" fmla="*/ 20 h 21"/>
                <a:gd name="T58" fmla="*/ 6 w 174"/>
                <a:gd name="T59" fmla="*/ 20 h 21"/>
                <a:gd name="T60" fmla="*/ 6 w 174"/>
                <a:gd name="T61" fmla="*/ 21 h 21"/>
                <a:gd name="T62" fmla="*/ 6 w 174"/>
                <a:gd name="T63" fmla="*/ 21 h 21"/>
                <a:gd name="T64" fmla="*/ 152 w 174"/>
                <a:gd name="T65" fmla="*/ 13 h 21"/>
                <a:gd name="T66" fmla="*/ 174 w 174"/>
                <a:gd name="T67" fmla="*/ 12 h 21"/>
                <a:gd name="T68" fmla="*/ 169 w 174"/>
                <a:gd name="T69" fmla="*/ 0 h 21"/>
                <a:gd name="T70" fmla="*/ 39 w 174"/>
                <a:gd name="T71" fmla="*/ 6 h 21"/>
                <a:gd name="T72" fmla="*/ 0 w 174"/>
                <a:gd name="T7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
                  <a:moveTo>
                    <a:pt x="0" y="9"/>
                  </a:moveTo>
                  <a:lnTo>
                    <a:pt x="0" y="9"/>
                  </a:lnTo>
                  <a:lnTo>
                    <a:pt x="1" y="10"/>
                  </a:lnTo>
                  <a:lnTo>
                    <a:pt x="1" y="10"/>
                  </a:lnTo>
                  <a:lnTo>
                    <a:pt x="1" y="11"/>
                  </a:lnTo>
                  <a:lnTo>
                    <a:pt x="1" y="11"/>
                  </a:lnTo>
                  <a:lnTo>
                    <a:pt x="1" y="11"/>
                  </a:lnTo>
                  <a:lnTo>
                    <a:pt x="1" y="12"/>
                  </a:lnTo>
                  <a:lnTo>
                    <a:pt x="1" y="12"/>
                  </a:lnTo>
                  <a:lnTo>
                    <a:pt x="2" y="13"/>
                  </a:lnTo>
                  <a:lnTo>
                    <a:pt x="2" y="13"/>
                  </a:lnTo>
                  <a:lnTo>
                    <a:pt x="2" y="14"/>
                  </a:lnTo>
                  <a:lnTo>
                    <a:pt x="2" y="14"/>
                  </a:lnTo>
                  <a:lnTo>
                    <a:pt x="2" y="15"/>
                  </a:lnTo>
                  <a:lnTo>
                    <a:pt x="2" y="15"/>
                  </a:lnTo>
                  <a:lnTo>
                    <a:pt x="3" y="15"/>
                  </a:lnTo>
                  <a:lnTo>
                    <a:pt x="3" y="15"/>
                  </a:lnTo>
                  <a:lnTo>
                    <a:pt x="3" y="16"/>
                  </a:lnTo>
                  <a:lnTo>
                    <a:pt x="3" y="16"/>
                  </a:lnTo>
                  <a:lnTo>
                    <a:pt x="3" y="17"/>
                  </a:lnTo>
                  <a:lnTo>
                    <a:pt x="4" y="17"/>
                  </a:lnTo>
                  <a:lnTo>
                    <a:pt x="4" y="17"/>
                  </a:lnTo>
                  <a:lnTo>
                    <a:pt x="4" y="18"/>
                  </a:lnTo>
                  <a:lnTo>
                    <a:pt x="5" y="18"/>
                  </a:lnTo>
                  <a:lnTo>
                    <a:pt x="5" y="19"/>
                  </a:lnTo>
                  <a:lnTo>
                    <a:pt x="5" y="19"/>
                  </a:lnTo>
                  <a:lnTo>
                    <a:pt x="5" y="19"/>
                  </a:lnTo>
                  <a:lnTo>
                    <a:pt x="5" y="20"/>
                  </a:lnTo>
                  <a:lnTo>
                    <a:pt x="5" y="20"/>
                  </a:lnTo>
                  <a:lnTo>
                    <a:pt x="6" y="20"/>
                  </a:lnTo>
                  <a:lnTo>
                    <a:pt x="6" y="21"/>
                  </a:lnTo>
                  <a:lnTo>
                    <a:pt x="6" y="21"/>
                  </a:lnTo>
                  <a:lnTo>
                    <a:pt x="152" y="13"/>
                  </a:lnTo>
                  <a:lnTo>
                    <a:pt x="174" y="12"/>
                  </a:lnTo>
                  <a:lnTo>
                    <a:pt x="169" y="0"/>
                  </a:lnTo>
                  <a:lnTo>
                    <a:pt x="39" y="6"/>
                  </a:lnTo>
                  <a:lnTo>
                    <a:pt x="0" y="9"/>
                  </a:lnTo>
                  <a:close/>
                </a:path>
              </a:pathLst>
            </a:custGeom>
            <a:solidFill>
              <a:srgbClr val="FF7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86" name="Freeform 1122"/>
            <p:cNvSpPr>
              <a:spLocks/>
            </p:cNvSpPr>
            <p:nvPr/>
          </p:nvSpPr>
          <p:spPr bwMode="auto">
            <a:xfrm>
              <a:off x="1454" y="3275"/>
              <a:ext cx="174" cy="21"/>
            </a:xfrm>
            <a:custGeom>
              <a:avLst/>
              <a:gdLst>
                <a:gd name="T0" fmla="*/ 0 w 174"/>
                <a:gd name="T1" fmla="*/ 9 h 21"/>
                <a:gd name="T2" fmla="*/ 0 w 174"/>
                <a:gd name="T3" fmla="*/ 9 h 21"/>
                <a:gd name="T4" fmla="*/ 1 w 174"/>
                <a:gd name="T5" fmla="*/ 10 h 21"/>
                <a:gd name="T6" fmla="*/ 1 w 174"/>
                <a:gd name="T7" fmla="*/ 10 h 21"/>
                <a:gd name="T8" fmla="*/ 1 w 174"/>
                <a:gd name="T9" fmla="*/ 11 h 21"/>
                <a:gd name="T10" fmla="*/ 1 w 174"/>
                <a:gd name="T11" fmla="*/ 11 h 21"/>
                <a:gd name="T12" fmla="*/ 1 w 174"/>
                <a:gd name="T13" fmla="*/ 11 h 21"/>
                <a:gd name="T14" fmla="*/ 1 w 174"/>
                <a:gd name="T15" fmla="*/ 12 h 21"/>
                <a:gd name="T16" fmla="*/ 1 w 174"/>
                <a:gd name="T17" fmla="*/ 12 h 21"/>
                <a:gd name="T18" fmla="*/ 2 w 174"/>
                <a:gd name="T19" fmla="*/ 13 h 21"/>
                <a:gd name="T20" fmla="*/ 2 w 174"/>
                <a:gd name="T21" fmla="*/ 13 h 21"/>
                <a:gd name="T22" fmla="*/ 2 w 174"/>
                <a:gd name="T23" fmla="*/ 14 h 21"/>
                <a:gd name="T24" fmla="*/ 2 w 174"/>
                <a:gd name="T25" fmla="*/ 14 h 21"/>
                <a:gd name="T26" fmla="*/ 2 w 174"/>
                <a:gd name="T27" fmla="*/ 15 h 21"/>
                <a:gd name="T28" fmla="*/ 2 w 174"/>
                <a:gd name="T29" fmla="*/ 15 h 21"/>
                <a:gd name="T30" fmla="*/ 3 w 174"/>
                <a:gd name="T31" fmla="*/ 15 h 21"/>
                <a:gd name="T32" fmla="*/ 3 w 174"/>
                <a:gd name="T33" fmla="*/ 15 h 21"/>
                <a:gd name="T34" fmla="*/ 3 w 174"/>
                <a:gd name="T35" fmla="*/ 16 h 21"/>
                <a:gd name="T36" fmla="*/ 3 w 174"/>
                <a:gd name="T37" fmla="*/ 16 h 21"/>
                <a:gd name="T38" fmla="*/ 3 w 174"/>
                <a:gd name="T39" fmla="*/ 17 h 21"/>
                <a:gd name="T40" fmla="*/ 4 w 174"/>
                <a:gd name="T41" fmla="*/ 17 h 21"/>
                <a:gd name="T42" fmla="*/ 4 w 174"/>
                <a:gd name="T43" fmla="*/ 17 h 21"/>
                <a:gd name="T44" fmla="*/ 4 w 174"/>
                <a:gd name="T45" fmla="*/ 18 h 21"/>
                <a:gd name="T46" fmla="*/ 5 w 174"/>
                <a:gd name="T47" fmla="*/ 18 h 21"/>
                <a:gd name="T48" fmla="*/ 5 w 174"/>
                <a:gd name="T49" fmla="*/ 19 h 21"/>
                <a:gd name="T50" fmla="*/ 5 w 174"/>
                <a:gd name="T51" fmla="*/ 19 h 21"/>
                <a:gd name="T52" fmla="*/ 5 w 174"/>
                <a:gd name="T53" fmla="*/ 19 h 21"/>
                <a:gd name="T54" fmla="*/ 5 w 174"/>
                <a:gd name="T55" fmla="*/ 20 h 21"/>
                <a:gd name="T56" fmla="*/ 5 w 174"/>
                <a:gd name="T57" fmla="*/ 20 h 21"/>
                <a:gd name="T58" fmla="*/ 6 w 174"/>
                <a:gd name="T59" fmla="*/ 20 h 21"/>
                <a:gd name="T60" fmla="*/ 6 w 174"/>
                <a:gd name="T61" fmla="*/ 21 h 21"/>
                <a:gd name="T62" fmla="*/ 6 w 174"/>
                <a:gd name="T63" fmla="*/ 21 h 21"/>
                <a:gd name="T64" fmla="*/ 152 w 174"/>
                <a:gd name="T65" fmla="*/ 13 h 21"/>
                <a:gd name="T66" fmla="*/ 174 w 174"/>
                <a:gd name="T67" fmla="*/ 12 h 21"/>
                <a:gd name="T68" fmla="*/ 169 w 174"/>
                <a:gd name="T69" fmla="*/ 0 h 21"/>
                <a:gd name="T70" fmla="*/ 39 w 174"/>
                <a:gd name="T71" fmla="*/ 6 h 21"/>
                <a:gd name="T72" fmla="*/ 0 w 174"/>
                <a:gd name="T7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
                  <a:moveTo>
                    <a:pt x="0" y="9"/>
                  </a:moveTo>
                  <a:lnTo>
                    <a:pt x="0" y="9"/>
                  </a:lnTo>
                  <a:lnTo>
                    <a:pt x="1" y="10"/>
                  </a:lnTo>
                  <a:lnTo>
                    <a:pt x="1" y="10"/>
                  </a:lnTo>
                  <a:lnTo>
                    <a:pt x="1" y="11"/>
                  </a:lnTo>
                  <a:lnTo>
                    <a:pt x="1" y="11"/>
                  </a:lnTo>
                  <a:lnTo>
                    <a:pt x="1" y="11"/>
                  </a:lnTo>
                  <a:lnTo>
                    <a:pt x="1" y="12"/>
                  </a:lnTo>
                  <a:lnTo>
                    <a:pt x="1" y="12"/>
                  </a:lnTo>
                  <a:lnTo>
                    <a:pt x="2" y="13"/>
                  </a:lnTo>
                  <a:lnTo>
                    <a:pt x="2" y="13"/>
                  </a:lnTo>
                  <a:lnTo>
                    <a:pt x="2" y="14"/>
                  </a:lnTo>
                  <a:lnTo>
                    <a:pt x="2" y="14"/>
                  </a:lnTo>
                  <a:lnTo>
                    <a:pt x="2" y="15"/>
                  </a:lnTo>
                  <a:lnTo>
                    <a:pt x="2" y="15"/>
                  </a:lnTo>
                  <a:lnTo>
                    <a:pt x="3" y="15"/>
                  </a:lnTo>
                  <a:lnTo>
                    <a:pt x="3" y="15"/>
                  </a:lnTo>
                  <a:lnTo>
                    <a:pt x="3" y="16"/>
                  </a:lnTo>
                  <a:lnTo>
                    <a:pt x="3" y="16"/>
                  </a:lnTo>
                  <a:lnTo>
                    <a:pt x="3" y="17"/>
                  </a:lnTo>
                  <a:lnTo>
                    <a:pt x="4" y="17"/>
                  </a:lnTo>
                  <a:lnTo>
                    <a:pt x="4" y="17"/>
                  </a:lnTo>
                  <a:lnTo>
                    <a:pt x="4" y="18"/>
                  </a:lnTo>
                  <a:lnTo>
                    <a:pt x="5" y="18"/>
                  </a:lnTo>
                  <a:lnTo>
                    <a:pt x="5" y="19"/>
                  </a:lnTo>
                  <a:lnTo>
                    <a:pt x="5" y="19"/>
                  </a:lnTo>
                  <a:lnTo>
                    <a:pt x="5" y="19"/>
                  </a:lnTo>
                  <a:lnTo>
                    <a:pt x="5" y="20"/>
                  </a:lnTo>
                  <a:lnTo>
                    <a:pt x="5" y="20"/>
                  </a:lnTo>
                  <a:lnTo>
                    <a:pt x="6" y="20"/>
                  </a:lnTo>
                  <a:lnTo>
                    <a:pt x="6" y="21"/>
                  </a:lnTo>
                  <a:lnTo>
                    <a:pt x="6" y="21"/>
                  </a:lnTo>
                  <a:lnTo>
                    <a:pt x="152" y="13"/>
                  </a:lnTo>
                  <a:lnTo>
                    <a:pt x="174" y="12"/>
                  </a:lnTo>
                  <a:lnTo>
                    <a:pt x="169" y="0"/>
                  </a:lnTo>
                  <a:lnTo>
                    <a:pt x="39" y="6"/>
                  </a:lnTo>
                  <a:lnTo>
                    <a:pt x="0" y="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87" name="Freeform 1123"/>
            <p:cNvSpPr>
              <a:spLocks/>
            </p:cNvSpPr>
            <p:nvPr/>
          </p:nvSpPr>
          <p:spPr bwMode="auto">
            <a:xfrm>
              <a:off x="1452" y="3285"/>
              <a:ext cx="5" cy="9"/>
            </a:xfrm>
            <a:custGeom>
              <a:avLst/>
              <a:gdLst>
                <a:gd name="T0" fmla="*/ 0 w 5"/>
                <a:gd name="T1" fmla="*/ 4 h 9"/>
                <a:gd name="T2" fmla="*/ 5 w 5"/>
                <a:gd name="T3" fmla="*/ 9 h 9"/>
                <a:gd name="T4" fmla="*/ 0 w 5"/>
                <a:gd name="T5" fmla="*/ 0 h 9"/>
                <a:gd name="T6" fmla="*/ 0 w 5"/>
                <a:gd name="T7" fmla="*/ 0 h 9"/>
                <a:gd name="T8" fmla="*/ 0 w 5"/>
                <a:gd name="T9" fmla="*/ 0 h 9"/>
                <a:gd name="T10" fmla="*/ 0 w 5"/>
                <a:gd name="T11" fmla="*/ 1 h 9"/>
                <a:gd name="T12" fmla="*/ 0 w 5"/>
                <a:gd name="T13" fmla="*/ 1 h 9"/>
                <a:gd name="T14" fmla="*/ 0 w 5"/>
                <a:gd name="T15" fmla="*/ 1 h 9"/>
                <a:gd name="T16" fmla="*/ 0 w 5"/>
                <a:gd name="T17" fmla="*/ 2 h 9"/>
                <a:gd name="T18" fmla="*/ 0 w 5"/>
                <a:gd name="T19" fmla="*/ 2 h 9"/>
                <a:gd name="T20" fmla="*/ 0 w 5"/>
                <a:gd name="T21" fmla="*/ 3 h 9"/>
                <a:gd name="T22" fmla="*/ 0 w 5"/>
                <a:gd name="T23" fmla="*/ 3 h 9"/>
                <a:gd name="T24" fmla="*/ 0 w 5"/>
                <a:gd name="T25" fmla="*/ 3 h 9"/>
                <a:gd name="T26" fmla="*/ 0 w 5"/>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9">
                  <a:moveTo>
                    <a:pt x="0" y="4"/>
                  </a:moveTo>
                  <a:lnTo>
                    <a:pt x="5" y="9"/>
                  </a:lnTo>
                  <a:lnTo>
                    <a:pt x="0" y="0"/>
                  </a:lnTo>
                  <a:lnTo>
                    <a:pt x="0" y="0"/>
                  </a:lnTo>
                  <a:lnTo>
                    <a:pt x="0" y="0"/>
                  </a:lnTo>
                  <a:lnTo>
                    <a:pt x="0" y="1"/>
                  </a:lnTo>
                  <a:lnTo>
                    <a:pt x="0" y="1"/>
                  </a:lnTo>
                  <a:lnTo>
                    <a:pt x="0" y="1"/>
                  </a:lnTo>
                  <a:lnTo>
                    <a:pt x="0" y="2"/>
                  </a:lnTo>
                  <a:lnTo>
                    <a:pt x="0" y="2"/>
                  </a:lnTo>
                  <a:lnTo>
                    <a:pt x="0" y="3"/>
                  </a:lnTo>
                  <a:lnTo>
                    <a:pt x="0" y="3"/>
                  </a:lnTo>
                  <a:lnTo>
                    <a:pt x="0" y="3"/>
                  </a:lnTo>
                  <a:lnTo>
                    <a:pt x="0" y="4"/>
                  </a:lnTo>
                  <a:close/>
                </a:path>
              </a:pathLst>
            </a:custGeom>
            <a:solidFill>
              <a:srgbClr val="FF4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88" name="Freeform 1124"/>
            <p:cNvSpPr>
              <a:spLocks/>
            </p:cNvSpPr>
            <p:nvPr/>
          </p:nvSpPr>
          <p:spPr bwMode="auto">
            <a:xfrm>
              <a:off x="1452" y="3285"/>
              <a:ext cx="5" cy="9"/>
            </a:xfrm>
            <a:custGeom>
              <a:avLst/>
              <a:gdLst>
                <a:gd name="T0" fmla="*/ 0 w 5"/>
                <a:gd name="T1" fmla="*/ 4 h 9"/>
                <a:gd name="T2" fmla="*/ 5 w 5"/>
                <a:gd name="T3" fmla="*/ 9 h 9"/>
                <a:gd name="T4" fmla="*/ 0 w 5"/>
                <a:gd name="T5" fmla="*/ 0 h 9"/>
                <a:gd name="T6" fmla="*/ 0 w 5"/>
                <a:gd name="T7" fmla="*/ 0 h 9"/>
                <a:gd name="T8" fmla="*/ 0 w 5"/>
                <a:gd name="T9" fmla="*/ 0 h 9"/>
                <a:gd name="T10" fmla="*/ 0 w 5"/>
                <a:gd name="T11" fmla="*/ 1 h 9"/>
                <a:gd name="T12" fmla="*/ 0 w 5"/>
                <a:gd name="T13" fmla="*/ 1 h 9"/>
                <a:gd name="T14" fmla="*/ 0 w 5"/>
                <a:gd name="T15" fmla="*/ 1 h 9"/>
                <a:gd name="T16" fmla="*/ 0 w 5"/>
                <a:gd name="T17" fmla="*/ 2 h 9"/>
                <a:gd name="T18" fmla="*/ 0 w 5"/>
                <a:gd name="T19" fmla="*/ 2 h 9"/>
                <a:gd name="T20" fmla="*/ 0 w 5"/>
                <a:gd name="T21" fmla="*/ 3 h 9"/>
                <a:gd name="T22" fmla="*/ 0 w 5"/>
                <a:gd name="T23" fmla="*/ 3 h 9"/>
                <a:gd name="T24" fmla="*/ 0 w 5"/>
                <a:gd name="T25" fmla="*/ 3 h 9"/>
                <a:gd name="T26" fmla="*/ 0 w 5"/>
                <a:gd name="T27" fmla="*/ 4 h 9"/>
                <a:gd name="T28" fmla="*/ 0 w 5"/>
                <a:gd name="T2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9">
                  <a:moveTo>
                    <a:pt x="0" y="4"/>
                  </a:moveTo>
                  <a:lnTo>
                    <a:pt x="5" y="9"/>
                  </a:lnTo>
                  <a:lnTo>
                    <a:pt x="0" y="0"/>
                  </a:lnTo>
                  <a:lnTo>
                    <a:pt x="0" y="0"/>
                  </a:lnTo>
                  <a:lnTo>
                    <a:pt x="0" y="0"/>
                  </a:lnTo>
                  <a:lnTo>
                    <a:pt x="0" y="1"/>
                  </a:lnTo>
                  <a:lnTo>
                    <a:pt x="0" y="1"/>
                  </a:lnTo>
                  <a:lnTo>
                    <a:pt x="0" y="1"/>
                  </a:lnTo>
                  <a:lnTo>
                    <a:pt x="0" y="2"/>
                  </a:lnTo>
                  <a:lnTo>
                    <a:pt x="0" y="2"/>
                  </a:lnTo>
                  <a:lnTo>
                    <a:pt x="0" y="3"/>
                  </a:lnTo>
                  <a:lnTo>
                    <a:pt x="0" y="3"/>
                  </a:lnTo>
                  <a:lnTo>
                    <a:pt x="0" y="3"/>
                  </a:lnTo>
                  <a:lnTo>
                    <a:pt x="0" y="4"/>
                  </a:lnTo>
                  <a:lnTo>
                    <a:pt x="0" y="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89" name="Freeform 1125"/>
            <p:cNvSpPr>
              <a:spLocks/>
            </p:cNvSpPr>
            <p:nvPr/>
          </p:nvSpPr>
          <p:spPr bwMode="auto">
            <a:xfrm>
              <a:off x="1386" y="3299"/>
              <a:ext cx="18" cy="82"/>
            </a:xfrm>
            <a:custGeom>
              <a:avLst/>
              <a:gdLst>
                <a:gd name="T0" fmla="*/ 0 w 18"/>
                <a:gd name="T1" fmla="*/ 81 h 82"/>
                <a:gd name="T2" fmla="*/ 1 w 18"/>
                <a:gd name="T3" fmla="*/ 81 h 82"/>
                <a:gd name="T4" fmla="*/ 1 w 18"/>
                <a:gd name="T5" fmla="*/ 81 h 82"/>
                <a:gd name="T6" fmla="*/ 1 w 18"/>
                <a:gd name="T7" fmla="*/ 82 h 82"/>
                <a:gd name="T8" fmla="*/ 2 w 18"/>
                <a:gd name="T9" fmla="*/ 82 h 82"/>
                <a:gd name="T10" fmla="*/ 3 w 18"/>
                <a:gd name="T11" fmla="*/ 15 h 82"/>
                <a:gd name="T12" fmla="*/ 18 w 18"/>
                <a:gd name="T13" fmla="*/ 27 h 82"/>
                <a:gd name="T14" fmla="*/ 18 w 18"/>
                <a:gd name="T15" fmla="*/ 26 h 82"/>
                <a:gd name="T16" fmla="*/ 18 w 18"/>
                <a:gd name="T17" fmla="*/ 25 h 82"/>
                <a:gd name="T18" fmla="*/ 18 w 18"/>
                <a:gd name="T19" fmla="*/ 25 h 82"/>
                <a:gd name="T20" fmla="*/ 18 w 18"/>
                <a:gd name="T21" fmla="*/ 24 h 82"/>
                <a:gd name="T22" fmla="*/ 18 w 18"/>
                <a:gd name="T23" fmla="*/ 23 h 82"/>
                <a:gd name="T24" fmla="*/ 18 w 18"/>
                <a:gd name="T25" fmla="*/ 22 h 82"/>
                <a:gd name="T26" fmla="*/ 18 w 18"/>
                <a:gd name="T27" fmla="*/ 21 h 82"/>
                <a:gd name="T28" fmla="*/ 18 w 18"/>
                <a:gd name="T29" fmla="*/ 21 h 82"/>
                <a:gd name="T30" fmla="*/ 18 w 18"/>
                <a:gd name="T31" fmla="*/ 20 h 82"/>
                <a:gd name="T32" fmla="*/ 18 w 18"/>
                <a:gd name="T33" fmla="*/ 19 h 82"/>
                <a:gd name="T34" fmla="*/ 18 w 18"/>
                <a:gd name="T35" fmla="*/ 18 h 82"/>
                <a:gd name="T36" fmla="*/ 18 w 18"/>
                <a:gd name="T37" fmla="*/ 17 h 82"/>
                <a:gd name="T38" fmla="*/ 18 w 18"/>
                <a:gd name="T39" fmla="*/ 17 h 82"/>
                <a:gd name="T40" fmla="*/ 18 w 18"/>
                <a:gd name="T41" fmla="*/ 16 h 82"/>
                <a:gd name="T42" fmla="*/ 18 w 18"/>
                <a:gd name="T43" fmla="*/ 15 h 82"/>
                <a:gd name="T44" fmla="*/ 17 w 18"/>
                <a:gd name="T45" fmla="*/ 14 h 82"/>
                <a:gd name="T46" fmla="*/ 16 w 18"/>
                <a:gd name="T47" fmla="*/ 13 h 82"/>
                <a:gd name="T48" fmla="*/ 15 w 18"/>
                <a:gd name="T49" fmla="*/ 12 h 82"/>
                <a:gd name="T50" fmla="*/ 14 w 18"/>
                <a:gd name="T51" fmla="*/ 11 h 82"/>
                <a:gd name="T52" fmla="*/ 13 w 18"/>
                <a:gd name="T53" fmla="*/ 10 h 82"/>
                <a:gd name="T54" fmla="*/ 12 w 18"/>
                <a:gd name="T55" fmla="*/ 9 h 82"/>
                <a:gd name="T56" fmla="*/ 11 w 18"/>
                <a:gd name="T57" fmla="*/ 8 h 82"/>
                <a:gd name="T58" fmla="*/ 10 w 18"/>
                <a:gd name="T59" fmla="*/ 7 h 82"/>
                <a:gd name="T60" fmla="*/ 9 w 18"/>
                <a:gd name="T61" fmla="*/ 6 h 82"/>
                <a:gd name="T62" fmla="*/ 8 w 18"/>
                <a:gd name="T63" fmla="*/ 5 h 82"/>
                <a:gd name="T64" fmla="*/ 7 w 18"/>
                <a:gd name="T65" fmla="*/ 4 h 82"/>
                <a:gd name="T66" fmla="*/ 6 w 18"/>
                <a:gd name="T67" fmla="*/ 3 h 82"/>
                <a:gd name="T68" fmla="*/ 4 w 18"/>
                <a:gd name="T69" fmla="*/ 2 h 82"/>
                <a:gd name="T70" fmla="*/ 3 w 18"/>
                <a:gd name="T71" fmla="*/ 1 h 82"/>
                <a:gd name="T72" fmla="*/ 2 w 18"/>
                <a:gd name="T73" fmla="*/ 1 h 82"/>
                <a:gd name="T74" fmla="*/ 0 w 18"/>
                <a:gd name="T75" fmla="*/ 8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 h="82">
                  <a:moveTo>
                    <a:pt x="0" y="80"/>
                  </a:moveTo>
                  <a:lnTo>
                    <a:pt x="0" y="81"/>
                  </a:lnTo>
                  <a:lnTo>
                    <a:pt x="0" y="81"/>
                  </a:lnTo>
                  <a:lnTo>
                    <a:pt x="1" y="81"/>
                  </a:lnTo>
                  <a:lnTo>
                    <a:pt x="1" y="81"/>
                  </a:lnTo>
                  <a:lnTo>
                    <a:pt x="1" y="81"/>
                  </a:lnTo>
                  <a:lnTo>
                    <a:pt x="1" y="82"/>
                  </a:lnTo>
                  <a:lnTo>
                    <a:pt x="1" y="82"/>
                  </a:lnTo>
                  <a:lnTo>
                    <a:pt x="1" y="82"/>
                  </a:lnTo>
                  <a:lnTo>
                    <a:pt x="2" y="82"/>
                  </a:lnTo>
                  <a:lnTo>
                    <a:pt x="2" y="81"/>
                  </a:lnTo>
                  <a:lnTo>
                    <a:pt x="3" y="15"/>
                  </a:lnTo>
                  <a:lnTo>
                    <a:pt x="4" y="14"/>
                  </a:lnTo>
                  <a:lnTo>
                    <a:pt x="18" y="27"/>
                  </a:lnTo>
                  <a:lnTo>
                    <a:pt x="18" y="26"/>
                  </a:lnTo>
                  <a:lnTo>
                    <a:pt x="18" y="26"/>
                  </a:lnTo>
                  <a:lnTo>
                    <a:pt x="18" y="25"/>
                  </a:lnTo>
                  <a:lnTo>
                    <a:pt x="18" y="25"/>
                  </a:lnTo>
                  <a:lnTo>
                    <a:pt x="18" y="25"/>
                  </a:lnTo>
                  <a:lnTo>
                    <a:pt x="18" y="25"/>
                  </a:lnTo>
                  <a:lnTo>
                    <a:pt x="18" y="24"/>
                  </a:lnTo>
                  <a:lnTo>
                    <a:pt x="18" y="24"/>
                  </a:lnTo>
                  <a:lnTo>
                    <a:pt x="18" y="23"/>
                  </a:lnTo>
                  <a:lnTo>
                    <a:pt x="18" y="23"/>
                  </a:lnTo>
                  <a:lnTo>
                    <a:pt x="18" y="23"/>
                  </a:lnTo>
                  <a:lnTo>
                    <a:pt x="18" y="22"/>
                  </a:lnTo>
                  <a:lnTo>
                    <a:pt x="18" y="22"/>
                  </a:lnTo>
                  <a:lnTo>
                    <a:pt x="18" y="21"/>
                  </a:lnTo>
                  <a:lnTo>
                    <a:pt x="18" y="21"/>
                  </a:lnTo>
                  <a:lnTo>
                    <a:pt x="18" y="21"/>
                  </a:lnTo>
                  <a:lnTo>
                    <a:pt x="18" y="20"/>
                  </a:lnTo>
                  <a:lnTo>
                    <a:pt x="18" y="20"/>
                  </a:lnTo>
                  <a:lnTo>
                    <a:pt x="18" y="19"/>
                  </a:lnTo>
                  <a:lnTo>
                    <a:pt x="18" y="19"/>
                  </a:lnTo>
                  <a:lnTo>
                    <a:pt x="18" y="19"/>
                  </a:lnTo>
                  <a:lnTo>
                    <a:pt x="18" y="18"/>
                  </a:lnTo>
                  <a:lnTo>
                    <a:pt x="18" y="18"/>
                  </a:lnTo>
                  <a:lnTo>
                    <a:pt x="18" y="17"/>
                  </a:lnTo>
                  <a:lnTo>
                    <a:pt x="18" y="17"/>
                  </a:lnTo>
                  <a:lnTo>
                    <a:pt x="18" y="17"/>
                  </a:lnTo>
                  <a:lnTo>
                    <a:pt x="18" y="16"/>
                  </a:lnTo>
                  <a:lnTo>
                    <a:pt x="18" y="16"/>
                  </a:lnTo>
                  <a:lnTo>
                    <a:pt x="18" y="15"/>
                  </a:lnTo>
                  <a:lnTo>
                    <a:pt x="18" y="15"/>
                  </a:lnTo>
                  <a:lnTo>
                    <a:pt x="17" y="15"/>
                  </a:lnTo>
                  <a:lnTo>
                    <a:pt x="17" y="14"/>
                  </a:lnTo>
                  <a:lnTo>
                    <a:pt x="16" y="13"/>
                  </a:lnTo>
                  <a:lnTo>
                    <a:pt x="16" y="13"/>
                  </a:lnTo>
                  <a:lnTo>
                    <a:pt x="15" y="12"/>
                  </a:lnTo>
                  <a:lnTo>
                    <a:pt x="15" y="12"/>
                  </a:lnTo>
                  <a:lnTo>
                    <a:pt x="14" y="11"/>
                  </a:lnTo>
                  <a:lnTo>
                    <a:pt x="14" y="11"/>
                  </a:lnTo>
                  <a:lnTo>
                    <a:pt x="13" y="10"/>
                  </a:lnTo>
                  <a:lnTo>
                    <a:pt x="13" y="10"/>
                  </a:lnTo>
                  <a:lnTo>
                    <a:pt x="12" y="9"/>
                  </a:lnTo>
                  <a:lnTo>
                    <a:pt x="12" y="9"/>
                  </a:lnTo>
                  <a:lnTo>
                    <a:pt x="11" y="8"/>
                  </a:lnTo>
                  <a:lnTo>
                    <a:pt x="11" y="8"/>
                  </a:lnTo>
                  <a:lnTo>
                    <a:pt x="10" y="7"/>
                  </a:lnTo>
                  <a:lnTo>
                    <a:pt x="10" y="7"/>
                  </a:lnTo>
                  <a:lnTo>
                    <a:pt x="9" y="6"/>
                  </a:lnTo>
                  <a:lnTo>
                    <a:pt x="9" y="6"/>
                  </a:lnTo>
                  <a:lnTo>
                    <a:pt x="8" y="5"/>
                  </a:lnTo>
                  <a:lnTo>
                    <a:pt x="8" y="5"/>
                  </a:lnTo>
                  <a:lnTo>
                    <a:pt x="7" y="4"/>
                  </a:lnTo>
                  <a:lnTo>
                    <a:pt x="7" y="4"/>
                  </a:lnTo>
                  <a:lnTo>
                    <a:pt x="6" y="4"/>
                  </a:lnTo>
                  <a:lnTo>
                    <a:pt x="6" y="3"/>
                  </a:lnTo>
                  <a:lnTo>
                    <a:pt x="5" y="3"/>
                  </a:lnTo>
                  <a:lnTo>
                    <a:pt x="4" y="2"/>
                  </a:lnTo>
                  <a:lnTo>
                    <a:pt x="4" y="1"/>
                  </a:lnTo>
                  <a:lnTo>
                    <a:pt x="3" y="1"/>
                  </a:lnTo>
                  <a:lnTo>
                    <a:pt x="3" y="1"/>
                  </a:lnTo>
                  <a:lnTo>
                    <a:pt x="2" y="1"/>
                  </a:lnTo>
                  <a:lnTo>
                    <a:pt x="2" y="0"/>
                  </a:lnTo>
                  <a:lnTo>
                    <a:pt x="0" y="80"/>
                  </a:lnTo>
                  <a:close/>
                </a:path>
              </a:pathLst>
            </a:custGeom>
            <a:solidFill>
              <a:srgbClr val="4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90" name="Freeform 1126"/>
            <p:cNvSpPr>
              <a:spLocks/>
            </p:cNvSpPr>
            <p:nvPr/>
          </p:nvSpPr>
          <p:spPr bwMode="auto">
            <a:xfrm>
              <a:off x="1386" y="3299"/>
              <a:ext cx="18" cy="82"/>
            </a:xfrm>
            <a:custGeom>
              <a:avLst/>
              <a:gdLst>
                <a:gd name="T0" fmla="*/ 0 w 18"/>
                <a:gd name="T1" fmla="*/ 81 h 82"/>
                <a:gd name="T2" fmla="*/ 1 w 18"/>
                <a:gd name="T3" fmla="*/ 81 h 82"/>
                <a:gd name="T4" fmla="*/ 1 w 18"/>
                <a:gd name="T5" fmla="*/ 81 h 82"/>
                <a:gd name="T6" fmla="*/ 1 w 18"/>
                <a:gd name="T7" fmla="*/ 82 h 82"/>
                <a:gd name="T8" fmla="*/ 2 w 18"/>
                <a:gd name="T9" fmla="*/ 82 h 82"/>
                <a:gd name="T10" fmla="*/ 3 w 18"/>
                <a:gd name="T11" fmla="*/ 15 h 82"/>
                <a:gd name="T12" fmla="*/ 18 w 18"/>
                <a:gd name="T13" fmla="*/ 27 h 82"/>
                <a:gd name="T14" fmla="*/ 18 w 18"/>
                <a:gd name="T15" fmla="*/ 26 h 82"/>
                <a:gd name="T16" fmla="*/ 18 w 18"/>
                <a:gd name="T17" fmla="*/ 25 h 82"/>
                <a:gd name="T18" fmla="*/ 18 w 18"/>
                <a:gd name="T19" fmla="*/ 25 h 82"/>
                <a:gd name="T20" fmla="*/ 18 w 18"/>
                <a:gd name="T21" fmla="*/ 24 h 82"/>
                <a:gd name="T22" fmla="*/ 18 w 18"/>
                <a:gd name="T23" fmla="*/ 23 h 82"/>
                <a:gd name="T24" fmla="*/ 18 w 18"/>
                <a:gd name="T25" fmla="*/ 22 h 82"/>
                <a:gd name="T26" fmla="*/ 18 w 18"/>
                <a:gd name="T27" fmla="*/ 21 h 82"/>
                <a:gd name="T28" fmla="*/ 18 w 18"/>
                <a:gd name="T29" fmla="*/ 21 h 82"/>
                <a:gd name="T30" fmla="*/ 18 w 18"/>
                <a:gd name="T31" fmla="*/ 20 h 82"/>
                <a:gd name="T32" fmla="*/ 18 w 18"/>
                <a:gd name="T33" fmla="*/ 19 h 82"/>
                <a:gd name="T34" fmla="*/ 18 w 18"/>
                <a:gd name="T35" fmla="*/ 18 h 82"/>
                <a:gd name="T36" fmla="*/ 18 w 18"/>
                <a:gd name="T37" fmla="*/ 17 h 82"/>
                <a:gd name="T38" fmla="*/ 18 w 18"/>
                <a:gd name="T39" fmla="*/ 17 h 82"/>
                <a:gd name="T40" fmla="*/ 18 w 18"/>
                <a:gd name="T41" fmla="*/ 16 h 82"/>
                <a:gd name="T42" fmla="*/ 18 w 18"/>
                <a:gd name="T43" fmla="*/ 15 h 82"/>
                <a:gd name="T44" fmla="*/ 17 w 18"/>
                <a:gd name="T45" fmla="*/ 14 h 82"/>
                <a:gd name="T46" fmla="*/ 16 w 18"/>
                <a:gd name="T47" fmla="*/ 13 h 82"/>
                <a:gd name="T48" fmla="*/ 15 w 18"/>
                <a:gd name="T49" fmla="*/ 12 h 82"/>
                <a:gd name="T50" fmla="*/ 14 w 18"/>
                <a:gd name="T51" fmla="*/ 11 h 82"/>
                <a:gd name="T52" fmla="*/ 13 w 18"/>
                <a:gd name="T53" fmla="*/ 10 h 82"/>
                <a:gd name="T54" fmla="*/ 12 w 18"/>
                <a:gd name="T55" fmla="*/ 9 h 82"/>
                <a:gd name="T56" fmla="*/ 11 w 18"/>
                <a:gd name="T57" fmla="*/ 8 h 82"/>
                <a:gd name="T58" fmla="*/ 10 w 18"/>
                <a:gd name="T59" fmla="*/ 7 h 82"/>
                <a:gd name="T60" fmla="*/ 9 w 18"/>
                <a:gd name="T61" fmla="*/ 6 h 82"/>
                <a:gd name="T62" fmla="*/ 8 w 18"/>
                <a:gd name="T63" fmla="*/ 5 h 82"/>
                <a:gd name="T64" fmla="*/ 7 w 18"/>
                <a:gd name="T65" fmla="*/ 4 h 82"/>
                <a:gd name="T66" fmla="*/ 6 w 18"/>
                <a:gd name="T67" fmla="*/ 3 h 82"/>
                <a:gd name="T68" fmla="*/ 4 w 18"/>
                <a:gd name="T69" fmla="*/ 2 h 82"/>
                <a:gd name="T70" fmla="*/ 3 w 18"/>
                <a:gd name="T71" fmla="*/ 1 h 82"/>
                <a:gd name="T72" fmla="*/ 2 w 18"/>
                <a:gd name="T73" fmla="*/ 1 h 82"/>
                <a:gd name="T74" fmla="*/ 0 w 18"/>
                <a:gd name="T75" fmla="*/ 8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 h="82">
                  <a:moveTo>
                    <a:pt x="0" y="80"/>
                  </a:moveTo>
                  <a:lnTo>
                    <a:pt x="0" y="81"/>
                  </a:lnTo>
                  <a:lnTo>
                    <a:pt x="0" y="81"/>
                  </a:lnTo>
                  <a:lnTo>
                    <a:pt x="1" y="81"/>
                  </a:lnTo>
                  <a:lnTo>
                    <a:pt x="1" y="81"/>
                  </a:lnTo>
                  <a:lnTo>
                    <a:pt x="1" y="81"/>
                  </a:lnTo>
                  <a:lnTo>
                    <a:pt x="1" y="82"/>
                  </a:lnTo>
                  <a:lnTo>
                    <a:pt x="1" y="82"/>
                  </a:lnTo>
                  <a:lnTo>
                    <a:pt x="1" y="82"/>
                  </a:lnTo>
                  <a:lnTo>
                    <a:pt x="2" y="82"/>
                  </a:lnTo>
                  <a:lnTo>
                    <a:pt x="2" y="81"/>
                  </a:lnTo>
                  <a:lnTo>
                    <a:pt x="3" y="15"/>
                  </a:lnTo>
                  <a:lnTo>
                    <a:pt x="4" y="14"/>
                  </a:lnTo>
                  <a:lnTo>
                    <a:pt x="18" y="27"/>
                  </a:lnTo>
                  <a:lnTo>
                    <a:pt x="18" y="26"/>
                  </a:lnTo>
                  <a:lnTo>
                    <a:pt x="18" y="26"/>
                  </a:lnTo>
                  <a:lnTo>
                    <a:pt x="18" y="25"/>
                  </a:lnTo>
                  <a:lnTo>
                    <a:pt x="18" y="25"/>
                  </a:lnTo>
                  <a:lnTo>
                    <a:pt x="18" y="25"/>
                  </a:lnTo>
                  <a:lnTo>
                    <a:pt x="18" y="25"/>
                  </a:lnTo>
                  <a:lnTo>
                    <a:pt x="18" y="24"/>
                  </a:lnTo>
                  <a:lnTo>
                    <a:pt x="18" y="24"/>
                  </a:lnTo>
                  <a:lnTo>
                    <a:pt x="18" y="23"/>
                  </a:lnTo>
                  <a:lnTo>
                    <a:pt x="18" y="23"/>
                  </a:lnTo>
                  <a:lnTo>
                    <a:pt x="18" y="23"/>
                  </a:lnTo>
                  <a:lnTo>
                    <a:pt x="18" y="22"/>
                  </a:lnTo>
                  <a:lnTo>
                    <a:pt x="18" y="22"/>
                  </a:lnTo>
                  <a:lnTo>
                    <a:pt x="18" y="21"/>
                  </a:lnTo>
                  <a:lnTo>
                    <a:pt x="18" y="21"/>
                  </a:lnTo>
                  <a:lnTo>
                    <a:pt x="18" y="21"/>
                  </a:lnTo>
                  <a:lnTo>
                    <a:pt x="18" y="20"/>
                  </a:lnTo>
                  <a:lnTo>
                    <a:pt x="18" y="20"/>
                  </a:lnTo>
                  <a:lnTo>
                    <a:pt x="18" y="19"/>
                  </a:lnTo>
                  <a:lnTo>
                    <a:pt x="18" y="19"/>
                  </a:lnTo>
                  <a:lnTo>
                    <a:pt x="18" y="19"/>
                  </a:lnTo>
                  <a:lnTo>
                    <a:pt x="18" y="18"/>
                  </a:lnTo>
                  <a:lnTo>
                    <a:pt x="18" y="18"/>
                  </a:lnTo>
                  <a:lnTo>
                    <a:pt x="18" y="17"/>
                  </a:lnTo>
                  <a:lnTo>
                    <a:pt x="18" y="17"/>
                  </a:lnTo>
                  <a:lnTo>
                    <a:pt x="18" y="17"/>
                  </a:lnTo>
                  <a:lnTo>
                    <a:pt x="18" y="16"/>
                  </a:lnTo>
                  <a:lnTo>
                    <a:pt x="18" y="16"/>
                  </a:lnTo>
                  <a:lnTo>
                    <a:pt x="18" y="15"/>
                  </a:lnTo>
                  <a:lnTo>
                    <a:pt x="18" y="15"/>
                  </a:lnTo>
                  <a:lnTo>
                    <a:pt x="17" y="15"/>
                  </a:lnTo>
                  <a:lnTo>
                    <a:pt x="17" y="14"/>
                  </a:lnTo>
                  <a:lnTo>
                    <a:pt x="16" y="13"/>
                  </a:lnTo>
                  <a:lnTo>
                    <a:pt x="16" y="13"/>
                  </a:lnTo>
                  <a:lnTo>
                    <a:pt x="15" y="12"/>
                  </a:lnTo>
                  <a:lnTo>
                    <a:pt x="15" y="12"/>
                  </a:lnTo>
                  <a:lnTo>
                    <a:pt x="14" y="11"/>
                  </a:lnTo>
                  <a:lnTo>
                    <a:pt x="14" y="11"/>
                  </a:lnTo>
                  <a:lnTo>
                    <a:pt x="13" y="10"/>
                  </a:lnTo>
                  <a:lnTo>
                    <a:pt x="13" y="10"/>
                  </a:lnTo>
                  <a:lnTo>
                    <a:pt x="12" y="9"/>
                  </a:lnTo>
                  <a:lnTo>
                    <a:pt x="12" y="9"/>
                  </a:lnTo>
                  <a:lnTo>
                    <a:pt x="11" y="8"/>
                  </a:lnTo>
                  <a:lnTo>
                    <a:pt x="11" y="8"/>
                  </a:lnTo>
                  <a:lnTo>
                    <a:pt x="10" y="7"/>
                  </a:lnTo>
                  <a:lnTo>
                    <a:pt x="10" y="7"/>
                  </a:lnTo>
                  <a:lnTo>
                    <a:pt x="9" y="6"/>
                  </a:lnTo>
                  <a:lnTo>
                    <a:pt x="9" y="6"/>
                  </a:lnTo>
                  <a:lnTo>
                    <a:pt x="8" y="5"/>
                  </a:lnTo>
                  <a:lnTo>
                    <a:pt x="8" y="5"/>
                  </a:lnTo>
                  <a:lnTo>
                    <a:pt x="7" y="4"/>
                  </a:lnTo>
                  <a:lnTo>
                    <a:pt x="7" y="4"/>
                  </a:lnTo>
                  <a:lnTo>
                    <a:pt x="6" y="4"/>
                  </a:lnTo>
                  <a:lnTo>
                    <a:pt x="6" y="3"/>
                  </a:lnTo>
                  <a:lnTo>
                    <a:pt x="5" y="3"/>
                  </a:lnTo>
                  <a:lnTo>
                    <a:pt x="4" y="2"/>
                  </a:lnTo>
                  <a:lnTo>
                    <a:pt x="4" y="1"/>
                  </a:lnTo>
                  <a:lnTo>
                    <a:pt x="3" y="1"/>
                  </a:lnTo>
                  <a:lnTo>
                    <a:pt x="3" y="1"/>
                  </a:lnTo>
                  <a:lnTo>
                    <a:pt x="2" y="1"/>
                  </a:lnTo>
                  <a:lnTo>
                    <a:pt x="2" y="0"/>
                  </a:lnTo>
                  <a:lnTo>
                    <a:pt x="0" y="8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91" name="Freeform 1127"/>
            <p:cNvSpPr>
              <a:spLocks/>
            </p:cNvSpPr>
            <p:nvPr/>
          </p:nvSpPr>
          <p:spPr bwMode="auto">
            <a:xfrm>
              <a:off x="1538" y="3292"/>
              <a:ext cx="20" cy="23"/>
            </a:xfrm>
            <a:custGeom>
              <a:avLst/>
              <a:gdLst>
                <a:gd name="T0" fmla="*/ 19 w 20"/>
                <a:gd name="T1" fmla="*/ 22 h 23"/>
                <a:gd name="T2" fmla="*/ 19 w 20"/>
                <a:gd name="T3" fmla="*/ 21 h 23"/>
                <a:gd name="T4" fmla="*/ 19 w 20"/>
                <a:gd name="T5" fmla="*/ 20 h 23"/>
                <a:gd name="T6" fmla="*/ 19 w 20"/>
                <a:gd name="T7" fmla="*/ 18 h 23"/>
                <a:gd name="T8" fmla="*/ 19 w 20"/>
                <a:gd name="T9" fmla="*/ 17 h 23"/>
                <a:gd name="T10" fmla="*/ 20 w 20"/>
                <a:gd name="T11" fmla="*/ 16 h 23"/>
                <a:gd name="T12" fmla="*/ 20 w 20"/>
                <a:gd name="T13" fmla="*/ 14 h 23"/>
                <a:gd name="T14" fmla="*/ 20 w 20"/>
                <a:gd name="T15" fmla="*/ 13 h 23"/>
                <a:gd name="T16" fmla="*/ 20 w 20"/>
                <a:gd name="T17" fmla="*/ 11 h 23"/>
                <a:gd name="T18" fmla="*/ 20 w 20"/>
                <a:gd name="T19" fmla="*/ 10 h 23"/>
                <a:gd name="T20" fmla="*/ 20 w 20"/>
                <a:gd name="T21" fmla="*/ 9 h 23"/>
                <a:gd name="T22" fmla="*/ 20 w 20"/>
                <a:gd name="T23" fmla="*/ 7 h 23"/>
                <a:gd name="T24" fmla="*/ 20 w 20"/>
                <a:gd name="T25" fmla="*/ 6 h 23"/>
                <a:gd name="T26" fmla="*/ 20 w 20"/>
                <a:gd name="T27" fmla="*/ 5 h 23"/>
                <a:gd name="T28" fmla="*/ 19 w 20"/>
                <a:gd name="T29" fmla="*/ 3 h 23"/>
                <a:gd name="T30" fmla="*/ 19 w 20"/>
                <a:gd name="T31" fmla="*/ 2 h 23"/>
                <a:gd name="T32" fmla="*/ 19 w 20"/>
                <a:gd name="T33" fmla="*/ 1 h 23"/>
                <a:gd name="T34" fmla="*/ 18 w 20"/>
                <a:gd name="T35" fmla="*/ 0 h 23"/>
                <a:gd name="T36" fmla="*/ 17 w 20"/>
                <a:gd name="T37" fmla="*/ 0 h 23"/>
                <a:gd name="T38" fmla="*/ 16 w 20"/>
                <a:gd name="T39" fmla="*/ 0 h 23"/>
                <a:gd name="T40" fmla="*/ 14 w 20"/>
                <a:gd name="T41" fmla="*/ 0 h 23"/>
                <a:gd name="T42" fmla="*/ 13 w 20"/>
                <a:gd name="T43" fmla="*/ 0 h 23"/>
                <a:gd name="T44" fmla="*/ 12 w 20"/>
                <a:gd name="T45" fmla="*/ 0 h 23"/>
                <a:gd name="T46" fmla="*/ 11 w 20"/>
                <a:gd name="T47" fmla="*/ 0 h 23"/>
                <a:gd name="T48" fmla="*/ 10 w 20"/>
                <a:gd name="T49" fmla="*/ 1 h 23"/>
                <a:gd name="T50" fmla="*/ 9 w 20"/>
                <a:gd name="T51" fmla="*/ 1 h 23"/>
                <a:gd name="T52" fmla="*/ 7 w 20"/>
                <a:gd name="T53" fmla="*/ 1 h 23"/>
                <a:gd name="T54" fmla="*/ 6 w 20"/>
                <a:gd name="T55" fmla="*/ 1 h 23"/>
                <a:gd name="T56" fmla="*/ 5 w 20"/>
                <a:gd name="T57" fmla="*/ 1 h 23"/>
                <a:gd name="T58" fmla="*/ 4 w 20"/>
                <a:gd name="T59" fmla="*/ 1 h 23"/>
                <a:gd name="T60" fmla="*/ 2 w 20"/>
                <a:gd name="T61" fmla="*/ 2 h 23"/>
                <a:gd name="T62" fmla="*/ 1 w 20"/>
                <a:gd name="T63" fmla="*/ 2 h 23"/>
                <a:gd name="T64" fmla="*/ 0 w 20"/>
                <a:gd name="T6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23">
                  <a:moveTo>
                    <a:pt x="0" y="23"/>
                  </a:moveTo>
                  <a:lnTo>
                    <a:pt x="19" y="22"/>
                  </a:lnTo>
                  <a:lnTo>
                    <a:pt x="19" y="22"/>
                  </a:lnTo>
                  <a:lnTo>
                    <a:pt x="19" y="21"/>
                  </a:lnTo>
                  <a:lnTo>
                    <a:pt x="19" y="20"/>
                  </a:lnTo>
                  <a:lnTo>
                    <a:pt x="19" y="20"/>
                  </a:lnTo>
                  <a:lnTo>
                    <a:pt x="19" y="19"/>
                  </a:lnTo>
                  <a:lnTo>
                    <a:pt x="19" y="18"/>
                  </a:lnTo>
                  <a:lnTo>
                    <a:pt x="19" y="18"/>
                  </a:lnTo>
                  <a:lnTo>
                    <a:pt x="19" y="17"/>
                  </a:lnTo>
                  <a:lnTo>
                    <a:pt x="19" y="16"/>
                  </a:lnTo>
                  <a:lnTo>
                    <a:pt x="20" y="16"/>
                  </a:lnTo>
                  <a:lnTo>
                    <a:pt x="20" y="15"/>
                  </a:lnTo>
                  <a:lnTo>
                    <a:pt x="20" y="14"/>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20" y="5"/>
                  </a:lnTo>
                  <a:lnTo>
                    <a:pt x="19" y="4"/>
                  </a:lnTo>
                  <a:lnTo>
                    <a:pt x="19" y="3"/>
                  </a:lnTo>
                  <a:lnTo>
                    <a:pt x="19" y="3"/>
                  </a:lnTo>
                  <a:lnTo>
                    <a:pt x="19" y="2"/>
                  </a:lnTo>
                  <a:lnTo>
                    <a:pt x="19" y="1"/>
                  </a:lnTo>
                  <a:lnTo>
                    <a:pt x="19" y="1"/>
                  </a:lnTo>
                  <a:lnTo>
                    <a:pt x="19" y="0"/>
                  </a:lnTo>
                  <a:lnTo>
                    <a:pt x="18" y="0"/>
                  </a:lnTo>
                  <a:lnTo>
                    <a:pt x="17" y="0"/>
                  </a:lnTo>
                  <a:lnTo>
                    <a:pt x="17" y="0"/>
                  </a:lnTo>
                  <a:lnTo>
                    <a:pt x="16" y="0"/>
                  </a:lnTo>
                  <a:lnTo>
                    <a:pt x="16" y="0"/>
                  </a:lnTo>
                  <a:lnTo>
                    <a:pt x="15" y="0"/>
                  </a:lnTo>
                  <a:lnTo>
                    <a:pt x="14" y="0"/>
                  </a:lnTo>
                  <a:lnTo>
                    <a:pt x="14" y="0"/>
                  </a:lnTo>
                  <a:lnTo>
                    <a:pt x="13" y="0"/>
                  </a:lnTo>
                  <a:lnTo>
                    <a:pt x="13" y="0"/>
                  </a:lnTo>
                  <a:lnTo>
                    <a:pt x="12" y="0"/>
                  </a:lnTo>
                  <a:lnTo>
                    <a:pt x="11" y="0"/>
                  </a:lnTo>
                  <a:lnTo>
                    <a:pt x="11" y="0"/>
                  </a:lnTo>
                  <a:lnTo>
                    <a:pt x="10" y="0"/>
                  </a:lnTo>
                  <a:lnTo>
                    <a:pt x="10" y="1"/>
                  </a:lnTo>
                  <a:lnTo>
                    <a:pt x="9" y="1"/>
                  </a:lnTo>
                  <a:lnTo>
                    <a:pt x="9" y="1"/>
                  </a:lnTo>
                  <a:lnTo>
                    <a:pt x="8" y="1"/>
                  </a:lnTo>
                  <a:lnTo>
                    <a:pt x="7" y="1"/>
                  </a:lnTo>
                  <a:lnTo>
                    <a:pt x="7" y="1"/>
                  </a:lnTo>
                  <a:lnTo>
                    <a:pt x="6" y="1"/>
                  </a:lnTo>
                  <a:lnTo>
                    <a:pt x="5" y="1"/>
                  </a:lnTo>
                  <a:lnTo>
                    <a:pt x="5" y="1"/>
                  </a:lnTo>
                  <a:lnTo>
                    <a:pt x="4" y="1"/>
                  </a:lnTo>
                  <a:lnTo>
                    <a:pt x="4" y="1"/>
                  </a:lnTo>
                  <a:lnTo>
                    <a:pt x="3" y="1"/>
                  </a:lnTo>
                  <a:lnTo>
                    <a:pt x="2" y="2"/>
                  </a:lnTo>
                  <a:lnTo>
                    <a:pt x="2" y="2"/>
                  </a:lnTo>
                  <a:lnTo>
                    <a:pt x="1" y="2"/>
                  </a:lnTo>
                  <a:lnTo>
                    <a:pt x="1" y="2"/>
                  </a:lnTo>
                  <a:lnTo>
                    <a:pt x="0" y="2"/>
                  </a:lnTo>
                  <a:lnTo>
                    <a:pt x="0" y="23"/>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92" name="Freeform 1128"/>
            <p:cNvSpPr>
              <a:spLocks/>
            </p:cNvSpPr>
            <p:nvPr/>
          </p:nvSpPr>
          <p:spPr bwMode="auto">
            <a:xfrm>
              <a:off x="1538" y="3292"/>
              <a:ext cx="20" cy="23"/>
            </a:xfrm>
            <a:custGeom>
              <a:avLst/>
              <a:gdLst>
                <a:gd name="T0" fmla="*/ 19 w 20"/>
                <a:gd name="T1" fmla="*/ 22 h 23"/>
                <a:gd name="T2" fmla="*/ 19 w 20"/>
                <a:gd name="T3" fmla="*/ 21 h 23"/>
                <a:gd name="T4" fmla="*/ 19 w 20"/>
                <a:gd name="T5" fmla="*/ 20 h 23"/>
                <a:gd name="T6" fmla="*/ 19 w 20"/>
                <a:gd name="T7" fmla="*/ 18 h 23"/>
                <a:gd name="T8" fmla="*/ 19 w 20"/>
                <a:gd name="T9" fmla="*/ 17 h 23"/>
                <a:gd name="T10" fmla="*/ 20 w 20"/>
                <a:gd name="T11" fmla="*/ 16 h 23"/>
                <a:gd name="T12" fmla="*/ 20 w 20"/>
                <a:gd name="T13" fmla="*/ 14 h 23"/>
                <a:gd name="T14" fmla="*/ 20 w 20"/>
                <a:gd name="T15" fmla="*/ 13 h 23"/>
                <a:gd name="T16" fmla="*/ 20 w 20"/>
                <a:gd name="T17" fmla="*/ 11 h 23"/>
                <a:gd name="T18" fmla="*/ 20 w 20"/>
                <a:gd name="T19" fmla="*/ 10 h 23"/>
                <a:gd name="T20" fmla="*/ 20 w 20"/>
                <a:gd name="T21" fmla="*/ 9 h 23"/>
                <a:gd name="T22" fmla="*/ 20 w 20"/>
                <a:gd name="T23" fmla="*/ 7 h 23"/>
                <a:gd name="T24" fmla="*/ 20 w 20"/>
                <a:gd name="T25" fmla="*/ 6 h 23"/>
                <a:gd name="T26" fmla="*/ 20 w 20"/>
                <a:gd name="T27" fmla="*/ 5 h 23"/>
                <a:gd name="T28" fmla="*/ 19 w 20"/>
                <a:gd name="T29" fmla="*/ 3 h 23"/>
                <a:gd name="T30" fmla="*/ 19 w 20"/>
                <a:gd name="T31" fmla="*/ 2 h 23"/>
                <a:gd name="T32" fmla="*/ 19 w 20"/>
                <a:gd name="T33" fmla="*/ 1 h 23"/>
                <a:gd name="T34" fmla="*/ 18 w 20"/>
                <a:gd name="T35" fmla="*/ 0 h 23"/>
                <a:gd name="T36" fmla="*/ 17 w 20"/>
                <a:gd name="T37" fmla="*/ 0 h 23"/>
                <a:gd name="T38" fmla="*/ 16 w 20"/>
                <a:gd name="T39" fmla="*/ 0 h 23"/>
                <a:gd name="T40" fmla="*/ 14 w 20"/>
                <a:gd name="T41" fmla="*/ 0 h 23"/>
                <a:gd name="T42" fmla="*/ 13 w 20"/>
                <a:gd name="T43" fmla="*/ 0 h 23"/>
                <a:gd name="T44" fmla="*/ 12 w 20"/>
                <a:gd name="T45" fmla="*/ 0 h 23"/>
                <a:gd name="T46" fmla="*/ 11 w 20"/>
                <a:gd name="T47" fmla="*/ 0 h 23"/>
                <a:gd name="T48" fmla="*/ 10 w 20"/>
                <a:gd name="T49" fmla="*/ 1 h 23"/>
                <a:gd name="T50" fmla="*/ 9 w 20"/>
                <a:gd name="T51" fmla="*/ 1 h 23"/>
                <a:gd name="T52" fmla="*/ 7 w 20"/>
                <a:gd name="T53" fmla="*/ 1 h 23"/>
                <a:gd name="T54" fmla="*/ 6 w 20"/>
                <a:gd name="T55" fmla="*/ 1 h 23"/>
                <a:gd name="T56" fmla="*/ 5 w 20"/>
                <a:gd name="T57" fmla="*/ 1 h 23"/>
                <a:gd name="T58" fmla="*/ 4 w 20"/>
                <a:gd name="T59" fmla="*/ 1 h 23"/>
                <a:gd name="T60" fmla="*/ 2 w 20"/>
                <a:gd name="T61" fmla="*/ 1 h 23"/>
                <a:gd name="T62" fmla="*/ 1 w 20"/>
                <a:gd name="T63" fmla="*/ 2 h 23"/>
                <a:gd name="T64" fmla="*/ 0 w 20"/>
                <a:gd name="T6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23">
                  <a:moveTo>
                    <a:pt x="0" y="23"/>
                  </a:moveTo>
                  <a:lnTo>
                    <a:pt x="19" y="22"/>
                  </a:lnTo>
                  <a:lnTo>
                    <a:pt x="19" y="22"/>
                  </a:lnTo>
                  <a:lnTo>
                    <a:pt x="19" y="21"/>
                  </a:lnTo>
                  <a:lnTo>
                    <a:pt x="19" y="20"/>
                  </a:lnTo>
                  <a:lnTo>
                    <a:pt x="19" y="20"/>
                  </a:lnTo>
                  <a:lnTo>
                    <a:pt x="19" y="19"/>
                  </a:lnTo>
                  <a:lnTo>
                    <a:pt x="19" y="18"/>
                  </a:lnTo>
                  <a:lnTo>
                    <a:pt x="19" y="18"/>
                  </a:lnTo>
                  <a:lnTo>
                    <a:pt x="19" y="17"/>
                  </a:lnTo>
                  <a:lnTo>
                    <a:pt x="19" y="16"/>
                  </a:lnTo>
                  <a:lnTo>
                    <a:pt x="20" y="16"/>
                  </a:lnTo>
                  <a:lnTo>
                    <a:pt x="20" y="15"/>
                  </a:lnTo>
                  <a:lnTo>
                    <a:pt x="20" y="14"/>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20" y="5"/>
                  </a:lnTo>
                  <a:lnTo>
                    <a:pt x="19" y="4"/>
                  </a:lnTo>
                  <a:lnTo>
                    <a:pt x="19" y="3"/>
                  </a:lnTo>
                  <a:lnTo>
                    <a:pt x="19" y="3"/>
                  </a:lnTo>
                  <a:lnTo>
                    <a:pt x="19" y="2"/>
                  </a:lnTo>
                  <a:lnTo>
                    <a:pt x="19" y="1"/>
                  </a:lnTo>
                  <a:lnTo>
                    <a:pt x="19" y="1"/>
                  </a:lnTo>
                  <a:lnTo>
                    <a:pt x="19" y="0"/>
                  </a:lnTo>
                  <a:lnTo>
                    <a:pt x="18" y="0"/>
                  </a:lnTo>
                  <a:lnTo>
                    <a:pt x="17" y="0"/>
                  </a:lnTo>
                  <a:lnTo>
                    <a:pt x="17" y="0"/>
                  </a:lnTo>
                  <a:lnTo>
                    <a:pt x="16" y="0"/>
                  </a:lnTo>
                  <a:lnTo>
                    <a:pt x="16" y="0"/>
                  </a:lnTo>
                  <a:lnTo>
                    <a:pt x="15" y="0"/>
                  </a:lnTo>
                  <a:lnTo>
                    <a:pt x="14" y="0"/>
                  </a:lnTo>
                  <a:lnTo>
                    <a:pt x="14" y="0"/>
                  </a:lnTo>
                  <a:lnTo>
                    <a:pt x="13" y="0"/>
                  </a:lnTo>
                  <a:lnTo>
                    <a:pt x="13" y="0"/>
                  </a:lnTo>
                  <a:lnTo>
                    <a:pt x="12" y="0"/>
                  </a:lnTo>
                  <a:lnTo>
                    <a:pt x="11" y="0"/>
                  </a:lnTo>
                  <a:lnTo>
                    <a:pt x="11" y="0"/>
                  </a:lnTo>
                  <a:lnTo>
                    <a:pt x="10" y="0"/>
                  </a:lnTo>
                  <a:lnTo>
                    <a:pt x="10" y="1"/>
                  </a:lnTo>
                  <a:lnTo>
                    <a:pt x="9" y="1"/>
                  </a:lnTo>
                  <a:lnTo>
                    <a:pt x="9" y="1"/>
                  </a:lnTo>
                  <a:lnTo>
                    <a:pt x="8" y="1"/>
                  </a:lnTo>
                  <a:lnTo>
                    <a:pt x="7" y="1"/>
                  </a:lnTo>
                  <a:lnTo>
                    <a:pt x="7" y="1"/>
                  </a:lnTo>
                  <a:lnTo>
                    <a:pt x="6" y="1"/>
                  </a:lnTo>
                  <a:lnTo>
                    <a:pt x="5" y="1"/>
                  </a:lnTo>
                  <a:lnTo>
                    <a:pt x="5" y="1"/>
                  </a:lnTo>
                  <a:lnTo>
                    <a:pt x="4" y="1"/>
                  </a:lnTo>
                  <a:lnTo>
                    <a:pt x="4" y="1"/>
                  </a:lnTo>
                  <a:lnTo>
                    <a:pt x="3" y="1"/>
                  </a:lnTo>
                  <a:lnTo>
                    <a:pt x="2" y="1"/>
                  </a:lnTo>
                  <a:lnTo>
                    <a:pt x="2" y="2"/>
                  </a:lnTo>
                  <a:lnTo>
                    <a:pt x="1" y="2"/>
                  </a:lnTo>
                  <a:lnTo>
                    <a:pt x="1" y="2"/>
                  </a:lnTo>
                  <a:lnTo>
                    <a:pt x="0" y="2"/>
                  </a:lnTo>
                  <a:lnTo>
                    <a:pt x="0" y="2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93" name="Freeform 1129"/>
            <p:cNvSpPr>
              <a:spLocks/>
            </p:cNvSpPr>
            <p:nvPr/>
          </p:nvSpPr>
          <p:spPr bwMode="auto">
            <a:xfrm>
              <a:off x="1516" y="3294"/>
              <a:ext cx="20" cy="22"/>
            </a:xfrm>
            <a:custGeom>
              <a:avLst/>
              <a:gdLst>
                <a:gd name="T0" fmla="*/ 0 w 20"/>
                <a:gd name="T1" fmla="*/ 2 h 22"/>
                <a:gd name="T2" fmla="*/ 0 w 20"/>
                <a:gd name="T3" fmla="*/ 4 h 22"/>
                <a:gd name="T4" fmla="*/ 0 w 20"/>
                <a:gd name="T5" fmla="*/ 6 h 22"/>
                <a:gd name="T6" fmla="*/ 0 w 20"/>
                <a:gd name="T7" fmla="*/ 8 h 22"/>
                <a:gd name="T8" fmla="*/ 0 w 20"/>
                <a:gd name="T9" fmla="*/ 10 h 22"/>
                <a:gd name="T10" fmla="*/ 0 w 20"/>
                <a:gd name="T11" fmla="*/ 12 h 22"/>
                <a:gd name="T12" fmla="*/ 0 w 20"/>
                <a:gd name="T13" fmla="*/ 14 h 22"/>
                <a:gd name="T14" fmla="*/ 0 w 20"/>
                <a:gd name="T15" fmla="*/ 16 h 22"/>
                <a:gd name="T16" fmla="*/ 0 w 20"/>
                <a:gd name="T17" fmla="*/ 18 h 22"/>
                <a:gd name="T18" fmla="*/ 0 w 20"/>
                <a:gd name="T19" fmla="*/ 20 h 22"/>
                <a:gd name="T20" fmla="*/ 0 w 20"/>
                <a:gd name="T21" fmla="*/ 22 h 22"/>
                <a:gd name="T22" fmla="*/ 2 w 20"/>
                <a:gd name="T23" fmla="*/ 22 h 22"/>
                <a:gd name="T24" fmla="*/ 3 w 20"/>
                <a:gd name="T25" fmla="*/ 22 h 22"/>
                <a:gd name="T26" fmla="*/ 5 w 20"/>
                <a:gd name="T27" fmla="*/ 22 h 22"/>
                <a:gd name="T28" fmla="*/ 7 w 20"/>
                <a:gd name="T29" fmla="*/ 22 h 22"/>
                <a:gd name="T30" fmla="*/ 9 w 20"/>
                <a:gd name="T31" fmla="*/ 22 h 22"/>
                <a:gd name="T32" fmla="*/ 10 w 20"/>
                <a:gd name="T33" fmla="*/ 22 h 22"/>
                <a:gd name="T34" fmla="*/ 12 w 20"/>
                <a:gd name="T35" fmla="*/ 22 h 22"/>
                <a:gd name="T36" fmla="*/ 14 w 20"/>
                <a:gd name="T37" fmla="*/ 22 h 22"/>
                <a:gd name="T38" fmla="*/ 16 w 20"/>
                <a:gd name="T39" fmla="*/ 22 h 22"/>
                <a:gd name="T40" fmla="*/ 17 w 20"/>
                <a:gd name="T41" fmla="*/ 22 h 22"/>
                <a:gd name="T42" fmla="*/ 19 w 20"/>
                <a:gd name="T43" fmla="*/ 22 h 22"/>
                <a:gd name="T44" fmla="*/ 19 w 20"/>
                <a:gd name="T45" fmla="*/ 20 h 22"/>
                <a:gd name="T46" fmla="*/ 20 w 20"/>
                <a:gd name="T47" fmla="*/ 17 h 22"/>
                <a:gd name="T48" fmla="*/ 20 w 20"/>
                <a:gd name="T49" fmla="*/ 15 h 22"/>
                <a:gd name="T50" fmla="*/ 20 w 20"/>
                <a:gd name="T51" fmla="*/ 13 h 22"/>
                <a:gd name="T52" fmla="*/ 20 w 20"/>
                <a:gd name="T53" fmla="*/ 11 h 22"/>
                <a:gd name="T54" fmla="*/ 20 w 20"/>
                <a:gd name="T55" fmla="*/ 9 h 22"/>
                <a:gd name="T56" fmla="*/ 20 w 20"/>
                <a:gd name="T57" fmla="*/ 7 h 22"/>
                <a:gd name="T58" fmla="*/ 20 w 20"/>
                <a:gd name="T59" fmla="*/ 5 h 22"/>
                <a:gd name="T60" fmla="*/ 20 w 20"/>
                <a:gd name="T61" fmla="*/ 3 h 22"/>
                <a:gd name="T62" fmla="*/ 20 w 20"/>
                <a:gd name="T63" fmla="*/ 1 h 22"/>
                <a:gd name="T64" fmla="*/ 19 w 20"/>
                <a:gd name="T65" fmla="*/ 0 h 22"/>
                <a:gd name="T66" fmla="*/ 17 w 20"/>
                <a:gd name="T67" fmla="*/ 0 h 22"/>
                <a:gd name="T68" fmla="*/ 16 w 20"/>
                <a:gd name="T69" fmla="*/ 0 h 22"/>
                <a:gd name="T70" fmla="*/ 14 w 20"/>
                <a:gd name="T71" fmla="*/ 0 h 22"/>
                <a:gd name="T72" fmla="*/ 12 w 20"/>
                <a:gd name="T73" fmla="*/ 0 h 22"/>
                <a:gd name="T74" fmla="*/ 10 w 20"/>
                <a:gd name="T75" fmla="*/ 0 h 22"/>
                <a:gd name="T76" fmla="*/ 8 w 20"/>
                <a:gd name="T77" fmla="*/ 0 h 22"/>
                <a:gd name="T78" fmla="*/ 6 w 20"/>
                <a:gd name="T79" fmla="*/ 0 h 22"/>
                <a:gd name="T80" fmla="*/ 4 w 20"/>
                <a:gd name="T81" fmla="*/ 0 h 22"/>
                <a:gd name="T82" fmla="*/ 2 w 20"/>
                <a:gd name="T83" fmla="*/ 0 h 22"/>
                <a:gd name="T84" fmla="*/ 1 w 20"/>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22">
                  <a:moveTo>
                    <a:pt x="0" y="1"/>
                  </a:moveTo>
                  <a:lnTo>
                    <a:pt x="0" y="1"/>
                  </a:lnTo>
                  <a:lnTo>
                    <a:pt x="0" y="2"/>
                  </a:lnTo>
                  <a:lnTo>
                    <a:pt x="0" y="2"/>
                  </a:lnTo>
                  <a:lnTo>
                    <a:pt x="0" y="3"/>
                  </a:lnTo>
                  <a:lnTo>
                    <a:pt x="0" y="4"/>
                  </a:lnTo>
                  <a:lnTo>
                    <a:pt x="0" y="4"/>
                  </a:lnTo>
                  <a:lnTo>
                    <a:pt x="0" y="5"/>
                  </a:lnTo>
                  <a:lnTo>
                    <a:pt x="0" y="6"/>
                  </a:lnTo>
                  <a:lnTo>
                    <a:pt x="0" y="6"/>
                  </a:lnTo>
                  <a:lnTo>
                    <a:pt x="0" y="7"/>
                  </a:lnTo>
                  <a:lnTo>
                    <a:pt x="0" y="8"/>
                  </a:lnTo>
                  <a:lnTo>
                    <a:pt x="0" y="9"/>
                  </a:lnTo>
                  <a:lnTo>
                    <a:pt x="0" y="9"/>
                  </a:lnTo>
                  <a:lnTo>
                    <a:pt x="0" y="10"/>
                  </a:lnTo>
                  <a:lnTo>
                    <a:pt x="0" y="11"/>
                  </a:lnTo>
                  <a:lnTo>
                    <a:pt x="0" y="11"/>
                  </a:lnTo>
                  <a:lnTo>
                    <a:pt x="0" y="12"/>
                  </a:lnTo>
                  <a:lnTo>
                    <a:pt x="0" y="13"/>
                  </a:lnTo>
                  <a:lnTo>
                    <a:pt x="0" y="13"/>
                  </a:lnTo>
                  <a:lnTo>
                    <a:pt x="0" y="14"/>
                  </a:lnTo>
                  <a:lnTo>
                    <a:pt x="0" y="14"/>
                  </a:lnTo>
                  <a:lnTo>
                    <a:pt x="0" y="15"/>
                  </a:lnTo>
                  <a:lnTo>
                    <a:pt x="0" y="16"/>
                  </a:lnTo>
                  <a:lnTo>
                    <a:pt x="0" y="16"/>
                  </a:lnTo>
                  <a:lnTo>
                    <a:pt x="0" y="17"/>
                  </a:lnTo>
                  <a:lnTo>
                    <a:pt x="0" y="18"/>
                  </a:lnTo>
                  <a:lnTo>
                    <a:pt x="0" y="18"/>
                  </a:lnTo>
                  <a:lnTo>
                    <a:pt x="0" y="19"/>
                  </a:lnTo>
                  <a:lnTo>
                    <a:pt x="0" y="20"/>
                  </a:lnTo>
                  <a:lnTo>
                    <a:pt x="0" y="20"/>
                  </a:lnTo>
                  <a:lnTo>
                    <a:pt x="0" y="21"/>
                  </a:lnTo>
                  <a:lnTo>
                    <a:pt x="0" y="22"/>
                  </a:lnTo>
                  <a:lnTo>
                    <a:pt x="1" y="22"/>
                  </a:lnTo>
                  <a:lnTo>
                    <a:pt x="1" y="22"/>
                  </a:lnTo>
                  <a:lnTo>
                    <a:pt x="2" y="22"/>
                  </a:lnTo>
                  <a:lnTo>
                    <a:pt x="2" y="22"/>
                  </a:lnTo>
                  <a:lnTo>
                    <a:pt x="3" y="22"/>
                  </a:lnTo>
                  <a:lnTo>
                    <a:pt x="3" y="22"/>
                  </a:lnTo>
                  <a:lnTo>
                    <a:pt x="4" y="22"/>
                  </a:lnTo>
                  <a:lnTo>
                    <a:pt x="5" y="22"/>
                  </a:lnTo>
                  <a:lnTo>
                    <a:pt x="5" y="22"/>
                  </a:lnTo>
                  <a:lnTo>
                    <a:pt x="6" y="22"/>
                  </a:lnTo>
                  <a:lnTo>
                    <a:pt x="6" y="22"/>
                  </a:lnTo>
                  <a:lnTo>
                    <a:pt x="7" y="22"/>
                  </a:lnTo>
                  <a:lnTo>
                    <a:pt x="8" y="22"/>
                  </a:lnTo>
                  <a:lnTo>
                    <a:pt x="8" y="22"/>
                  </a:lnTo>
                  <a:lnTo>
                    <a:pt x="9" y="22"/>
                  </a:lnTo>
                  <a:lnTo>
                    <a:pt x="9" y="22"/>
                  </a:lnTo>
                  <a:lnTo>
                    <a:pt x="10" y="22"/>
                  </a:lnTo>
                  <a:lnTo>
                    <a:pt x="10" y="22"/>
                  </a:lnTo>
                  <a:lnTo>
                    <a:pt x="11" y="22"/>
                  </a:lnTo>
                  <a:lnTo>
                    <a:pt x="12" y="22"/>
                  </a:lnTo>
                  <a:lnTo>
                    <a:pt x="12" y="22"/>
                  </a:lnTo>
                  <a:lnTo>
                    <a:pt x="13" y="22"/>
                  </a:lnTo>
                  <a:lnTo>
                    <a:pt x="14" y="22"/>
                  </a:lnTo>
                  <a:lnTo>
                    <a:pt x="14" y="22"/>
                  </a:lnTo>
                  <a:lnTo>
                    <a:pt x="15" y="22"/>
                  </a:lnTo>
                  <a:lnTo>
                    <a:pt x="15" y="22"/>
                  </a:lnTo>
                  <a:lnTo>
                    <a:pt x="16" y="22"/>
                  </a:lnTo>
                  <a:lnTo>
                    <a:pt x="16" y="22"/>
                  </a:lnTo>
                  <a:lnTo>
                    <a:pt x="17" y="22"/>
                  </a:lnTo>
                  <a:lnTo>
                    <a:pt x="17" y="22"/>
                  </a:lnTo>
                  <a:lnTo>
                    <a:pt x="18" y="22"/>
                  </a:lnTo>
                  <a:lnTo>
                    <a:pt x="19" y="22"/>
                  </a:lnTo>
                  <a:lnTo>
                    <a:pt x="19" y="22"/>
                  </a:lnTo>
                  <a:lnTo>
                    <a:pt x="19" y="21"/>
                  </a:lnTo>
                  <a:lnTo>
                    <a:pt x="19" y="20"/>
                  </a:lnTo>
                  <a:lnTo>
                    <a:pt x="19" y="20"/>
                  </a:lnTo>
                  <a:lnTo>
                    <a:pt x="19" y="19"/>
                  </a:lnTo>
                  <a:lnTo>
                    <a:pt x="19" y="18"/>
                  </a:lnTo>
                  <a:lnTo>
                    <a:pt x="20" y="17"/>
                  </a:lnTo>
                  <a:lnTo>
                    <a:pt x="20" y="17"/>
                  </a:lnTo>
                  <a:lnTo>
                    <a:pt x="20" y="16"/>
                  </a:lnTo>
                  <a:lnTo>
                    <a:pt x="20" y="15"/>
                  </a:lnTo>
                  <a:lnTo>
                    <a:pt x="20" y="15"/>
                  </a:lnTo>
                  <a:lnTo>
                    <a:pt x="20" y="14"/>
                  </a:lnTo>
                  <a:lnTo>
                    <a:pt x="20" y="13"/>
                  </a:lnTo>
                  <a:lnTo>
                    <a:pt x="20" y="13"/>
                  </a:lnTo>
                  <a:lnTo>
                    <a:pt x="20" y="12"/>
                  </a:lnTo>
                  <a:lnTo>
                    <a:pt x="20" y="11"/>
                  </a:lnTo>
                  <a:lnTo>
                    <a:pt x="20" y="11"/>
                  </a:lnTo>
                  <a:lnTo>
                    <a:pt x="20" y="10"/>
                  </a:lnTo>
                  <a:lnTo>
                    <a:pt x="20" y="9"/>
                  </a:lnTo>
                  <a:lnTo>
                    <a:pt x="20" y="9"/>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0" y="0"/>
                  </a:lnTo>
                  <a:lnTo>
                    <a:pt x="10" y="0"/>
                  </a:lnTo>
                  <a:lnTo>
                    <a:pt x="9" y="0"/>
                  </a:lnTo>
                  <a:lnTo>
                    <a:pt x="8" y="0"/>
                  </a:lnTo>
                  <a:lnTo>
                    <a:pt x="8" y="0"/>
                  </a:lnTo>
                  <a:lnTo>
                    <a:pt x="7" y="0"/>
                  </a:lnTo>
                  <a:lnTo>
                    <a:pt x="6" y="0"/>
                  </a:lnTo>
                  <a:lnTo>
                    <a:pt x="6" y="0"/>
                  </a:lnTo>
                  <a:lnTo>
                    <a:pt x="5" y="0"/>
                  </a:lnTo>
                  <a:lnTo>
                    <a:pt x="5" y="0"/>
                  </a:lnTo>
                  <a:lnTo>
                    <a:pt x="4" y="0"/>
                  </a:lnTo>
                  <a:lnTo>
                    <a:pt x="3" y="0"/>
                  </a:lnTo>
                  <a:lnTo>
                    <a:pt x="3" y="0"/>
                  </a:lnTo>
                  <a:lnTo>
                    <a:pt x="2" y="0"/>
                  </a:lnTo>
                  <a:lnTo>
                    <a:pt x="2" y="0"/>
                  </a:lnTo>
                  <a:lnTo>
                    <a:pt x="1" y="0"/>
                  </a:lnTo>
                  <a:lnTo>
                    <a:pt x="1" y="0"/>
                  </a:lnTo>
                  <a:lnTo>
                    <a:pt x="0"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94" name="Freeform 1130"/>
            <p:cNvSpPr>
              <a:spLocks/>
            </p:cNvSpPr>
            <p:nvPr/>
          </p:nvSpPr>
          <p:spPr bwMode="auto">
            <a:xfrm>
              <a:off x="1516" y="3294"/>
              <a:ext cx="20" cy="22"/>
            </a:xfrm>
            <a:custGeom>
              <a:avLst/>
              <a:gdLst>
                <a:gd name="T0" fmla="*/ 0 w 20"/>
                <a:gd name="T1" fmla="*/ 2 h 22"/>
                <a:gd name="T2" fmla="*/ 0 w 20"/>
                <a:gd name="T3" fmla="*/ 4 h 22"/>
                <a:gd name="T4" fmla="*/ 0 w 20"/>
                <a:gd name="T5" fmla="*/ 6 h 22"/>
                <a:gd name="T6" fmla="*/ 0 w 20"/>
                <a:gd name="T7" fmla="*/ 8 h 22"/>
                <a:gd name="T8" fmla="*/ 0 w 20"/>
                <a:gd name="T9" fmla="*/ 10 h 22"/>
                <a:gd name="T10" fmla="*/ 0 w 20"/>
                <a:gd name="T11" fmla="*/ 12 h 22"/>
                <a:gd name="T12" fmla="*/ 0 w 20"/>
                <a:gd name="T13" fmla="*/ 14 h 22"/>
                <a:gd name="T14" fmla="*/ 0 w 20"/>
                <a:gd name="T15" fmla="*/ 16 h 22"/>
                <a:gd name="T16" fmla="*/ 0 w 20"/>
                <a:gd name="T17" fmla="*/ 18 h 22"/>
                <a:gd name="T18" fmla="*/ 0 w 20"/>
                <a:gd name="T19" fmla="*/ 20 h 22"/>
                <a:gd name="T20" fmla="*/ 0 w 20"/>
                <a:gd name="T21" fmla="*/ 22 h 22"/>
                <a:gd name="T22" fmla="*/ 2 w 20"/>
                <a:gd name="T23" fmla="*/ 22 h 22"/>
                <a:gd name="T24" fmla="*/ 3 w 20"/>
                <a:gd name="T25" fmla="*/ 22 h 22"/>
                <a:gd name="T26" fmla="*/ 5 w 20"/>
                <a:gd name="T27" fmla="*/ 22 h 22"/>
                <a:gd name="T28" fmla="*/ 7 w 20"/>
                <a:gd name="T29" fmla="*/ 22 h 22"/>
                <a:gd name="T30" fmla="*/ 9 w 20"/>
                <a:gd name="T31" fmla="*/ 22 h 22"/>
                <a:gd name="T32" fmla="*/ 10 w 20"/>
                <a:gd name="T33" fmla="*/ 22 h 22"/>
                <a:gd name="T34" fmla="*/ 12 w 20"/>
                <a:gd name="T35" fmla="*/ 22 h 22"/>
                <a:gd name="T36" fmla="*/ 14 w 20"/>
                <a:gd name="T37" fmla="*/ 22 h 22"/>
                <a:gd name="T38" fmla="*/ 16 w 20"/>
                <a:gd name="T39" fmla="*/ 22 h 22"/>
                <a:gd name="T40" fmla="*/ 17 w 20"/>
                <a:gd name="T41" fmla="*/ 22 h 22"/>
                <a:gd name="T42" fmla="*/ 19 w 20"/>
                <a:gd name="T43" fmla="*/ 22 h 22"/>
                <a:gd name="T44" fmla="*/ 19 w 20"/>
                <a:gd name="T45" fmla="*/ 20 h 22"/>
                <a:gd name="T46" fmla="*/ 20 w 20"/>
                <a:gd name="T47" fmla="*/ 17 h 22"/>
                <a:gd name="T48" fmla="*/ 20 w 20"/>
                <a:gd name="T49" fmla="*/ 15 h 22"/>
                <a:gd name="T50" fmla="*/ 20 w 20"/>
                <a:gd name="T51" fmla="*/ 13 h 22"/>
                <a:gd name="T52" fmla="*/ 20 w 20"/>
                <a:gd name="T53" fmla="*/ 11 h 22"/>
                <a:gd name="T54" fmla="*/ 20 w 20"/>
                <a:gd name="T55" fmla="*/ 9 h 22"/>
                <a:gd name="T56" fmla="*/ 20 w 20"/>
                <a:gd name="T57" fmla="*/ 7 h 22"/>
                <a:gd name="T58" fmla="*/ 20 w 20"/>
                <a:gd name="T59" fmla="*/ 5 h 22"/>
                <a:gd name="T60" fmla="*/ 20 w 20"/>
                <a:gd name="T61" fmla="*/ 3 h 22"/>
                <a:gd name="T62" fmla="*/ 20 w 20"/>
                <a:gd name="T63" fmla="*/ 1 h 22"/>
                <a:gd name="T64" fmla="*/ 19 w 20"/>
                <a:gd name="T65" fmla="*/ 0 h 22"/>
                <a:gd name="T66" fmla="*/ 17 w 20"/>
                <a:gd name="T67" fmla="*/ 0 h 22"/>
                <a:gd name="T68" fmla="*/ 16 w 20"/>
                <a:gd name="T69" fmla="*/ 0 h 22"/>
                <a:gd name="T70" fmla="*/ 14 w 20"/>
                <a:gd name="T71" fmla="*/ 0 h 22"/>
                <a:gd name="T72" fmla="*/ 12 w 20"/>
                <a:gd name="T73" fmla="*/ 0 h 22"/>
                <a:gd name="T74" fmla="*/ 10 w 20"/>
                <a:gd name="T75" fmla="*/ 0 h 22"/>
                <a:gd name="T76" fmla="*/ 8 w 20"/>
                <a:gd name="T77" fmla="*/ 0 h 22"/>
                <a:gd name="T78" fmla="*/ 6 w 20"/>
                <a:gd name="T79" fmla="*/ 0 h 22"/>
                <a:gd name="T80" fmla="*/ 4 w 20"/>
                <a:gd name="T81" fmla="*/ 0 h 22"/>
                <a:gd name="T82" fmla="*/ 2 w 20"/>
                <a:gd name="T83" fmla="*/ 0 h 22"/>
                <a:gd name="T84" fmla="*/ 1 w 20"/>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22">
                  <a:moveTo>
                    <a:pt x="0" y="1"/>
                  </a:moveTo>
                  <a:lnTo>
                    <a:pt x="0" y="1"/>
                  </a:lnTo>
                  <a:lnTo>
                    <a:pt x="0" y="2"/>
                  </a:lnTo>
                  <a:lnTo>
                    <a:pt x="0" y="2"/>
                  </a:lnTo>
                  <a:lnTo>
                    <a:pt x="0" y="3"/>
                  </a:lnTo>
                  <a:lnTo>
                    <a:pt x="0" y="4"/>
                  </a:lnTo>
                  <a:lnTo>
                    <a:pt x="0" y="4"/>
                  </a:lnTo>
                  <a:lnTo>
                    <a:pt x="0" y="5"/>
                  </a:lnTo>
                  <a:lnTo>
                    <a:pt x="0" y="6"/>
                  </a:lnTo>
                  <a:lnTo>
                    <a:pt x="0" y="6"/>
                  </a:lnTo>
                  <a:lnTo>
                    <a:pt x="0" y="7"/>
                  </a:lnTo>
                  <a:lnTo>
                    <a:pt x="0" y="8"/>
                  </a:lnTo>
                  <a:lnTo>
                    <a:pt x="0" y="9"/>
                  </a:lnTo>
                  <a:lnTo>
                    <a:pt x="0" y="9"/>
                  </a:lnTo>
                  <a:lnTo>
                    <a:pt x="0" y="10"/>
                  </a:lnTo>
                  <a:lnTo>
                    <a:pt x="0" y="11"/>
                  </a:lnTo>
                  <a:lnTo>
                    <a:pt x="0" y="11"/>
                  </a:lnTo>
                  <a:lnTo>
                    <a:pt x="0" y="12"/>
                  </a:lnTo>
                  <a:lnTo>
                    <a:pt x="0" y="13"/>
                  </a:lnTo>
                  <a:lnTo>
                    <a:pt x="0" y="13"/>
                  </a:lnTo>
                  <a:lnTo>
                    <a:pt x="0" y="14"/>
                  </a:lnTo>
                  <a:lnTo>
                    <a:pt x="0" y="14"/>
                  </a:lnTo>
                  <a:lnTo>
                    <a:pt x="0" y="15"/>
                  </a:lnTo>
                  <a:lnTo>
                    <a:pt x="0" y="16"/>
                  </a:lnTo>
                  <a:lnTo>
                    <a:pt x="0" y="16"/>
                  </a:lnTo>
                  <a:lnTo>
                    <a:pt x="0" y="17"/>
                  </a:lnTo>
                  <a:lnTo>
                    <a:pt x="0" y="18"/>
                  </a:lnTo>
                  <a:lnTo>
                    <a:pt x="0" y="18"/>
                  </a:lnTo>
                  <a:lnTo>
                    <a:pt x="0" y="19"/>
                  </a:lnTo>
                  <a:lnTo>
                    <a:pt x="0" y="20"/>
                  </a:lnTo>
                  <a:lnTo>
                    <a:pt x="0" y="20"/>
                  </a:lnTo>
                  <a:lnTo>
                    <a:pt x="0" y="21"/>
                  </a:lnTo>
                  <a:lnTo>
                    <a:pt x="0" y="22"/>
                  </a:lnTo>
                  <a:lnTo>
                    <a:pt x="1" y="22"/>
                  </a:lnTo>
                  <a:lnTo>
                    <a:pt x="1" y="22"/>
                  </a:lnTo>
                  <a:lnTo>
                    <a:pt x="2" y="22"/>
                  </a:lnTo>
                  <a:lnTo>
                    <a:pt x="2" y="22"/>
                  </a:lnTo>
                  <a:lnTo>
                    <a:pt x="3" y="22"/>
                  </a:lnTo>
                  <a:lnTo>
                    <a:pt x="3" y="22"/>
                  </a:lnTo>
                  <a:lnTo>
                    <a:pt x="4" y="22"/>
                  </a:lnTo>
                  <a:lnTo>
                    <a:pt x="5" y="22"/>
                  </a:lnTo>
                  <a:lnTo>
                    <a:pt x="5" y="22"/>
                  </a:lnTo>
                  <a:lnTo>
                    <a:pt x="6" y="22"/>
                  </a:lnTo>
                  <a:lnTo>
                    <a:pt x="6" y="22"/>
                  </a:lnTo>
                  <a:lnTo>
                    <a:pt x="7" y="22"/>
                  </a:lnTo>
                  <a:lnTo>
                    <a:pt x="8" y="22"/>
                  </a:lnTo>
                  <a:lnTo>
                    <a:pt x="8" y="22"/>
                  </a:lnTo>
                  <a:lnTo>
                    <a:pt x="9" y="22"/>
                  </a:lnTo>
                  <a:lnTo>
                    <a:pt x="9" y="22"/>
                  </a:lnTo>
                  <a:lnTo>
                    <a:pt x="10" y="22"/>
                  </a:lnTo>
                  <a:lnTo>
                    <a:pt x="10" y="22"/>
                  </a:lnTo>
                  <a:lnTo>
                    <a:pt x="11" y="22"/>
                  </a:lnTo>
                  <a:lnTo>
                    <a:pt x="12" y="22"/>
                  </a:lnTo>
                  <a:lnTo>
                    <a:pt x="12" y="22"/>
                  </a:lnTo>
                  <a:lnTo>
                    <a:pt x="13" y="22"/>
                  </a:lnTo>
                  <a:lnTo>
                    <a:pt x="14" y="22"/>
                  </a:lnTo>
                  <a:lnTo>
                    <a:pt x="14" y="22"/>
                  </a:lnTo>
                  <a:lnTo>
                    <a:pt x="15" y="22"/>
                  </a:lnTo>
                  <a:lnTo>
                    <a:pt x="15" y="22"/>
                  </a:lnTo>
                  <a:lnTo>
                    <a:pt x="16" y="22"/>
                  </a:lnTo>
                  <a:lnTo>
                    <a:pt x="16" y="22"/>
                  </a:lnTo>
                  <a:lnTo>
                    <a:pt x="17" y="22"/>
                  </a:lnTo>
                  <a:lnTo>
                    <a:pt x="17" y="22"/>
                  </a:lnTo>
                  <a:lnTo>
                    <a:pt x="18" y="22"/>
                  </a:lnTo>
                  <a:lnTo>
                    <a:pt x="19" y="22"/>
                  </a:lnTo>
                  <a:lnTo>
                    <a:pt x="19" y="22"/>
                  </a:lnTo>
                  <a:lnTo>
                    <a:pt x="19" y="21"/>
                  </a:lnTo>
                  <a:lnTo>
                    <a:pt x="19" y="20"/>
                  </a:lnTo>
                  <a:lnTo>
                    <a:pt x="19" y="20"/>
                  </a:lnTo>
                  <a:lnTo>
                    <a:pt x="19" y="19"/>
                  </a:lnTo>
                  <a:lnTo>
                    <a:pt x="19" y="18"/>
                  </a:lnTo>
                  <a:lnTo>
                    <a:pt x="20" y="17"/>
                  </a:lnTo>
                  <a:lnTo>
                    <a:pt x="20" y="17"/>
                  </a:lnTo>
                  <a:lnTo>
                    <a:pt x="20" y="16"/>
                  </a:lnTo>
                  <a:lnTo>
                    <a:pt x="20" y="15"/>
                  </a:lnTo>
                  <a:lnTo>
                    <a:pt x="20" y="15"/>
                  </a:lnTo>
                  <a:lnTo>
                    <a:pt x="20" y="14"/>
                  </a:lnTo>
                  <a:lnTo>
                    <a:pt x="20" y="13"/>
                  </a:lnTo>
                  <a:lnTo>
                    <a:pt x="20" y="13"/>
                  </a:lnTo>
                  <a:lnTo>
                    <a:pt x="20" y="12"/>
                  </a:lnTo>
                  <a:lnTo>
                    <a:pt x="20" y="11"/>
                  </a:lnTo>
                  <a:lnTo>
                    <a:pt x="20" y="11"/>
                  </a:lnTo>
                  <a:lnTo>
                    <a:pt x="20" y="10"/>
                  </a:lnTo>
                  <a:lnTo>
                    <a:pt x="20" y="9"/>
                  </a:lnTo>
                  <a:lnTo>
                    <a:pt x="20" y="9"/>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0" y="0"/>
                  </a:lnTo>
                  <a:lnTo>
                    <a:pt x="10" y="0"/>
                  </a:lnTo>
                  <a:lnTo>
                    <a:pt x="9" y="0"/>
                  </a:lnTo>
                  <a:lnTo>
                    <a:pt x="8" y="0"/>
                  </a:lnTo>
                  <a:lnTo>
                    <a:pt x="8" y="0"/>
                  </a:lnTo>
                  <a:lnTo>
                    <a:pt x="7" y="0"/>
                  </a:lnTo>
                  <a:lnTo>
                    <a:pt x="6" y="0"/>
                  </a:lnTo>
                  <a:lnTo>
                    <a:pt x="6" y="0"/>
                  </a:lnTo>
                  <a:lnTo>
                    <a:pt x="5" y="0"/>
                  </a:lnTo>
                  <a:lnTo>
                    <a:pt x="5" y="0"/>
                  </a:lnTo>
                  <a:lnTo>
                    <a:pt x="4" y="0"/>
                  </a:lnTo>
                  <a:lnTo>
                    <a:pt x="3" y="0"/>
                  </a:lnTo>
                  <a:lnTo>
                    <a:pt x="3" y="0"/>
                  </a:lnTo>
                  <a:lnTo>
                    <a:pt x="2" y="0"/>
                  </a:lnTo>
                  <a:lnTo>
                    <a:pt x="2" y="0"/>
                  </a:lnTo>
                  <a:lnTo>
                    <a:pt x="1" y="0"/>
                  </a:lnTo>
                  <a:lnTo>
                    <a:pt x="1" y="0"/>
                  </a:lnTo>
                  <a:lnTo>
                    <a:pt x="0"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95" name="Freeform 1131"/>
            <p:cNvSpPr>
              <a:spLocks/>
            </p:cNvSpPr>
            <p:nvPr/>
          </p:nvSpPr>
          <p:spPr bwMode="auto">
            <a:xfrm>
              <a:off x="1480" y="3295"/>
              <a:ext cx="20" cy="23"/>
            </a:xfrm>
            <a:custGeom>
              <a:avLst/>
              <a:gdLst>
                <a:gd name="T0" fmla="*/ 1 w 20"/>
                <a:gd name="T1" fmla="*/ 2 h 23"/>
                <a:gd name="T2" fmla="*/ 1 w 20"/>
                <a:gd name="T3" fmla="*/ 3 h 23"/>
                <a:gd name="T4" fmla="*/ 1 w 20"/>
                <a:gd name="T5" fmla="*/ 5 h 23"/>
                <a:gd name="T6" fmla="*/ 1 w 20"/>
                <a:gd name="T7" fmla="*/ 6 h 23"/>
                <a:gd name="T8" fmla="*/ 0 w 20"/>
                <a:gd name="T9" fmla="*/ 8 h 23"/>
                <a:gd name="T10" fmla="*/ 0 w 20"/>
                <a:gd name="T11" fmla="*/ 9 h 23"/>
                <a:gd name="T12" fmla="*/ 0 w 20"/>
                <a:gd name="T13" fmla="*/ 10 h 23"/>
                <a:gd name="T14" fmla="*/ 0 w 20"/>
                <a:gd name="T15" fmla="*/ 12 h 23"/>
                <a:gd name="T16" fmla="*/ 0 w 20"/>
                <a:gd name="T17" fmla="*/ 13 h 23"/>
                <a:gd name="T18" fmla="*/ 0 w 20"/>
                <a:gd name="T19" fmla="*/ 14 h 23"/>
                <a:gd name="T20" fmla="*/ 0 w 20"/>
                <a:gd name="T21" fmla="*/ 16 h 23"/>
                <a:gd name="T22" fmla="*/ 0 w 20"/>
                <a:gd name="T23" fmla="*/ 17 h 23"/>
                <a:gd name="T24" fmla="*/ 0 w 20"/>
                <a:gd name="T25" fmla="*/ 19 h 23"/>
                <a:gd name="T26" fmla="*/ 0 w 20"/>
                <a:gd name="T27" fmla="*/ 20 h 23"/>
                <a:gd name="T28" fmla="*/ 1 w 20"/>
                <a:gd name="T29" fmla="*/ 21 h 23"/>
                <a:gd name="T30" fmla="*/ 1 w 20"/>
                <a:gd name="T31" fmla="*/ 23 h 23"/>
                <a:gd name="T32" fmla="*/ 19 w 20"/>
                <a:gd name="T33" fmla="*/ 23 h 23"/>
                <a:gd name="T34" fmla="*/ 20 w 20"/>
                <a:gd name="T35" fmla="*/ 21 h 23"/>
                <a:gd name="T36" fmla="*/ 20 w 20"/>
                <a:gd name="T37" fmla="*/ 20 h 23"/>
                <a:gd name="T38" fmla="*/ 20 w 20"/>
                <a:gd name="T39" fmla="*/ 18 h 23"/>
                <a:gd name="T40" fmla="*/ 20 w 20"/>
                <a:gd name="T41" fmla="*/ 17 h 23"/>
                <a:gd name="T42" fmla="*/ 20 w 20"/>
                <a:gd name="T43" fmla="*/ 15 h 23"/>
                <a:gd name="T44" fmla="*/ 20 w 20"/>
                <a:gd name="T45" fmla="*/ 14 h 23"/>
                <a:gd name="T46" fmla="*/ 20 w 20"/>
                <a:gd name="T47" fmla="*/ 12 h 23"/>
                <a:gd name="T48" fmla="*/ 20 w 20"/>
                <a:gd name="T49" fmla="*/ 11 h 23"/>
                <a:gd name="T50" fmla="*/ 20 w 20"/>
                <a:gd name="T51" fmla="*/ 10 h 23"/>
                <a:gd name="T52" fmla="*/ 20 w 20"/>
                <a:gd name="T53" fmla="*/ 8 h 23"/>
                <a:gd name="T54" fmla="*/ 19 w 20"/>
                <a:gd name="T55" fmla="*/ 7 h 23"/>
                <a:gd name="T56" fmla="*/ 19 w 20"/>
                <a:gd name="T57" fmla="*/ 5 h 23"/>
                <a:gd name="T58" fmla="*/ 19 w 20"/>
                <a:gd name="T59" fmla="*/ 4 h 23"/>
                <a:gd name="T60" fmla="*/ 19 w 20"/>
                <a:gd name="T61" fmla="*/ 3 h 23"/>
                <a:gd name="T62" fmla="*/ 19 w 20"/>
                <a:gd name="T63" fmla="*/ 2 h 23"/>
                <a:gd name="T64" fmla="*/ 20 w 20"/>
                <a:gd name="T65" fmla="*/ 1 h 23"/>
                <a:gd name="T66" fmla="*/ 18 w 20"/>
                <a:gd name="T67" fmla="*/ 1 h 23"/>
                <a:gd name="T68" fmla="*/ 17 w 20"/>
                <a:gd name="T69" fmla="*/ 0 h 23"/>
                <a:gd name="T70" fmla="*/ 16 w 20"/>
                <a:gd name="T71" fmla="*/ 0 h 23"/>
                <a:gd name="T72" fmla="*/ 15 w 20"/>
                <a:gd name="T73" fmla="*/ 1 h 23"/>
                <a:gd name="T74" fmla="*/ 14 w 20"/>
                <a:gd name="T75" fmla="*/ 1 h 23"/>
                <a:gd name="T76" fmla="*/ 12 w 20"/>
                <a:gd name="T77" fmla="*/ 1 h 23"/>
                <a:gd name="T78" fmla="*/ 11 w 20"/>
                <a:gd name="T79" fmla="*/ 1 h 23"/>
                <a:gd name="T80" fmla="*/ 10 w 20"/>
                <a:gd name="T81" fmla="*/ 1 h 23"/>
                <a:gd name="T82" fmla="*/ 9 w 20"/>
                <a:gd name="T83" fmla="*/ 1 h 23"/>
                <a:gd name="T84" fmla="*/ 8 w 20"/>
                <a:gd name="T85" fmla="*/ 1 h 23"/>
                <a:gd name="T86" fmla="*/ 7 w 20"/>
                <a:gd name="T87" fmla="*/ 1 h 23"/>
                <a:gd name="T88" fmla="*/ 6 w 20"/>
                <a:gd name="T89" fmla="*/ 1 h 23"/>
                <a:gd name="T90" fmla="*/ 5 w 20"/>
                <a:gd name="T91" fmla="*/ 1 h 23"/>
                <a:gd name="T92" fmla="*/ 3 w 20"/>
                <a:gd name="T93" fmla="*/ 2 h 23"/>
                <a:gd name="T94" fmla="*/ 2 w 20"/>
                <a:gd name="T9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 h="23">
                  <a:moveTo>
                    <a:pt x="1" y="2"/>
                  </a:moveTo>
                  <a:lnTo>
                    <a:pt x="1" y="2"/>
                  </a:lnTo>
                  <a:lnTo>
                    <a:pt x="1" y="3"/>
                  </a:lnTo>
                  <a:lnTo>
                    <a:pt x="1" y="3"/>
                  </a:lnTo>
                  <a:lnTo>
                    <a:pt x="1" y="4"/>
                  </a:lnTo>
                  <a:lnTo>
                    <a:pt x="1" y="5"/>
                  </a:lnTo>
                  <a:lnTo>
                    <a:pt x="1" y="5"/>
                  </a:lnTo>
                  <a:lnTo>
                    <a:pt x="1" y="6"/>
                  </a:lnTo>
                  <a:lnTo>
                    <a:pt x="0" y="7"/>
                  </a:lnTo>
                  <a:lnTo>
                    <a:pt x="0" y="8"/>
                  </a:lnTo>
                  <a:lnTo>
                    <a:pt x="0" y="8"/>
                  </a:lnTo>
                  <a:lnTo>
                    <a:pt x="0" y="9"/>
                  </a:lnTo>
                  <a:lnTo>
                    <a:pt x="0" y="10"/>
                  </a:lnTo>
                  <a:lnTo>
                    <a:pt x="0" y="10"/>
                  </a:lnTo>
                  <a:lnTo>
                    <a:pt x="0" y="11"/>
                  </a:lnTo>
                  <a:lnTo>
                    <a:pt x="0" y="12"/>
                  </a:lnTo>
                  <a:lnTo>
                    <a:pt x="0" y="12"/>
                  </a:lnTo>
                  <a:lnTo>
                    <a:pt x="0" y="13"/>
                  </a:lnTo>
                  <a:lnTo>
                    <a:pt x="0" y="14"/>
                  </a:lnTo>
                  <a:lnTo>
                    <a:pt x="0" y="14"/>
                  </a:lnTo>
                  <a:lnTo>
                    <a:pt x="0" y="15"/>
                  </a:lnTo>
                  <a:lnTo>
                    <a:pt x="0" y="16"/>
                  </a:lnTo>
                  <a:lnTo>
                    <a:pt x="0" y="17"/>
                  </a:lnTo>
                  <a:lnTo>
                    <a:pt x="0" y="17"/>
                  </a:lnTo>
                  <a:lnTo>
                    <a:pt x="0" y="18"/>
                  </a:lnTo>
                  <a:lnTo>
                    <a:pt x="0" y="19"/>
                  </a:lnTo>
                  <a:lnTo>
                    <a:pt x="0" y="20"/>
                  </a:lnTo>
                  <a:lnTo>
                    <a:pt x="0" y="20"/>
                  </a:lnTo>
                  <a:lnTo>
                    <a:pt x="1" y="21"/>
                  </a:lnTo>
                  <a:lnTo>
                    <a:pt x="1" y="21"/>
                  </a:lnTo>
                  <a:lnTo>
                    <a:pt x="1" y="22"/>
                  </a:lnTo>
                  <a:lnTo>
                    <a:pt x="1" y="23"/>
                  </a:lnTo>
                  <a:lnTo>
                    <a:pt x="1" y="23"/>
                  </a:lnTo>
                  <a:lnTo>
                    <a:pt x="19" y="23"/>
                  </a:lnTo>
                  <a:lnTo>
                    <a:pt x="19" y="22"/>
                  </a:lnTo>
                  <a:lnTo>
                    <a:pt x="20" y="21"/>
                  </a:lnTo>
                  <a:lnTo>
                    <a:pt x="20" y="20"/>
                  </a:lnTo>
                  <a:lnTo>
                    <a:pt x="20" y="20"/>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19" y="7"/>
                  </a:lnTo>
                  <a:lnTo>
                    <a:pt x="19" y="6"/>
                  </a:lnTo>
                  <a:lnTo>
                    <a:pt x="19" y="5"/>
                  </a:lnTo>
                  <a:lnTo>
                    <a:pt x="19" y="5"/>
                  </a:lnTo>
                  <a:lnTo>
                    <a:pt x="19" y="4"/>
                  </a:lnTo>
                  <a:lnTo>
                    <a:pt x="19" y="4"/>
                  </a:lnTo>
                  <a:lnTo>
                    <a:pt x="19" y="3"/>
                  </a:lnTo>
                  <a:lnTo>
                    <a:pt x="19" y="3"/>
                  </a:lnTo>
                  <a:lnTo>
                    <a:pt x="19" y="2"/>
                  </a:lnTo>
                  <a:lnTo>
                    <a:pt x="20" y="1"/>
                  </a:lnTo>
                  <a:lnTo>
                    <a:pt x="20" y="1"/>
                  </a:lnTo>
                  <a:lnTo>
                    <a:pt x="19" y="1"/>
                  </a:lnTo>
                  <a:lnTo>
                    <a:pt x="18" y="1"/>
                  </a:lnTo>
                  <a:lnTo>
                    <a:pt x="18" y="1"/>
                  </a:lnTo>
                  <a:lnTo>
                    <a:pt x="17" y="0"/>
                  </a:lnTo>
                  <a:lnTo>
                    <a:pt x="17" y="0"/>
                  </a:lnTo>
                  <a:lnTo>
                    <a:pt x="16" y="0"/>
                  </a:lnTo>
                  <a:lnTo>
                    <a:pt x="16" y="1"/>
                  </a:lnTo>
                  <a:lnTo>
                    <a:pt x="15" y="1"/>
                  </a:lnTo>
                  <a:lnTo>
                    <a:pt x="15" y="1"/>
                  </a:lnTo>
                  <a:lnTo>
                    <a:pt x="14" y="1"/>
                  </a:lnTo>
                  <a:lnTo>
                    <a:pt x="13" y="1"/>
                  </a:lnTo>
                  <a:lnTo>
                    <a:pt x="12" y="1"/>
                  </a:lnTo>
                  <a:lnTo>
                    <a:pt x="12" y="1"/>
                  </a:lnTo>
                  <a:lnTo>
                    <a:pt x="11" y="1"/>
                  </a:lnTo>
                  <a:lnTo>
                    <a:pt x="11" y="1"/>
                  </a:lnTo>
                  <a:lnTo>
                    <a:pt x="10" y="1"/>
                  </a:lnTo>
                  <a:lnTo>
                    <a:pt x="10" y="1"/>
                  </a:lnTo>
                  <a:lnTo>
                    <a:pt x="9" y="1"/>
                  </a:lnTo>
                  <a:lnTo>
                    <a:pt x="9" y="1"/>
                  </a:lnTo>
                  <a:lnTo>
                    <a:pt x="8" y="1"/>
                  </a:lnTo>
                  <a:lnTo>
                    <a:pt x="7" y="1"/>
                  </a:lnTo>
                  <a:lnTo>
                    <a:pt x="7" y="1"/>
                  </a:lnTo>
                  <a:lnTo>
                    <a:pt x="6" y="1"/>
                  </a:lnTo>
                  <a:lnTo>
                    <a:pt x="6" y="1"/>
                  </a:lnTo>
                  <a:lnTo>
                    <a:pt x="5" y="1"/>
                  </a:lnTo>
                  <a:lnTo>
                    <a:pt x="5" y="1"/>
                  </a:lnTo>
                  <a:lnTo>
                    <a:pt x="4" y="2"/>
                  </a:lnTo>
                  <a:lnTo>
                    <a:pt x="3" y="2"/>
                  </a:lnTo>
                  <a:lnTo>
                    <a:pt x="3" y="2"/>
                  </a:lnTo>
                  <a:lnTo>
                    <a:pt x="2" y="2"/>
                  </a:lnTo>
                  <a:lnTo>
                    <a:pt x="1" y="2"/>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96" name="Freeform 1132"/>
            <p:cNvSpPr>
              <a:spLocks/>
            </p:cNvSpPr>
            <p:nvPr/>
          </p:nvSpPr>
          <p:spPr bwMode="auto">
            <a:xfrm>
              <a:off x="1480" y="3295"/>
              <a:ext cx="20" cy="23"/>
            </a:xfrm>
            <a:custGeom>
              <a:avLst/>
              <a:gdLst>
                <a:gd name="T0" fmla="*/ 1 w 20"/>
                <a:gd name="T1" fmla="*/ 2 h 23"/>
                <a:gd name="T2" fmla="*/ 1 w 20"/>
                <a:gd name="T3" fmla="*/ 3 h 23"/>
                <a:gd name="T4" fmla="*/ 1 w 20"/>
                <a:gd name="T5" fmla="*/ 5 h 23"/>
                <a:gd name="T6" fmla="*/ 1 w 20"/>
                <a:gd name="T7" fmla="*/ 6 h 23"/>
                <a:gd name="T8" fmla="*/ 0 w 20"/>
                <a:gd name="T9" fmla="*/ 8 h 23"/>
                <a:gd name="T10" fmla="*/ 0 w 20"/>
                <a:gd name="T11" fmla="*/ 9 h 23"/>
                <a:gd name="T12" fmla="*/ 0 w 20"/>
                <a:gd name="T13" fmla="*/ 10 h 23"/>
                <a:gd name="T14" fmla="*/ 0 w 20"/>
                <a:gd name="T15" fmla="*/ 12 h 23"/>
                <a:gd name="T16" fmla="*/ 0 w 20"/>
                <a:gd name="T17" fmla="*/ 13 h 23"/>
                <a:gd name="T18" fmla="*/ 0 w 20"/>
                <a:gd name="T19" fmla="*/ 14 h 23"/>
                <a:gd name="T20" fmla="*/ 0 w 20"/>
                <a:gd name="T21" fmla="*/ 16 h 23"/>
                <a:gd name="T22" fmla="*/ 0 w 20"/>
                <a:gd name="T23" fmla="*/ 17 h 23"/>
                <a:gd name="T24" fmla="*/ 0 w 20"/>
                <a:gd name="T25" fmla="*/ 19 h 23"/>
                <a:gd name="T26" fmla="*/ 0 w 20"/>
                <a:gd name="T27" fmla="*/ 20 h 23"/>
                <a:gd name="T28" fmla="*/ 1 w 20"/>
                <a:gd name="T29" fmla="*/ 21 h 23"/>
                <a:gd name="T30" fmla="*/ 1 w 20"/>
                <a:gd name="T31" fmla="*/ 23 h 23"/>
                <a:gd name="T32" fmla="*/ 19 w 20"/>
                <a:gd name="T33" fmla="*/ 23 h 23"/>
                <a:gd name="T34" fmla="*/ 20 w 20"/>
                <a:gd name="T35" fmla="*/ 21 h 23"/>
                <a:gd name="T36" fmla="*/ 20 w 20"/>
                <a:gd name="T37" fmla="*/ 20 h 23"/>
                <a:gd name="T38" fmla="*/ 20 w 20"/>
                <a:gd name="T39" fmla="*/ 18 h 23"/>
                <a:gd name="T40" fmla="*/ 20 w 20"/>
                <a:gd name="T41" fmla="*/ 17 h 23"/>
                <a:gd name="T42" fmla="*/ 20 w 20"/>
                <a:gd name="T43" fmla="*/ 15 h 23"/>
                <a:gd name="T44" fmla="*/ 20 w 20"/>
                <a:gd name="T45" fmla="*/ 14 h 23"/>
                <a:gd name="T46" fmla="*/ 20 w 20"/>
                <a:gd name="T47" fmla="*/ 12 h 23"/>
                <a:gd name="T48" fmla="*/ 20 w 20"/>
                <a:gd name="T49" fmla="*/ 11 h 23"/>
                <a:gd name="T50" fmla="*/ 20 w 20"/>
                <a:gd name="T51" fmla="*/ 10 h 23"/>
                <a:gd name="T52" fmla="*/ 20 w 20"/>
                <a:gd name="T53" fmla="*/ 8 h 23"/>
                <a:gd name="T54" fmla="*/ 19 w 20"/>
                <a:gd name="T55" fmla="*/ 7 h 23"/>
                <a:gd name="T56" fmla="*/ 19 w 20"/>
                <a:gd name="T57" fmla="*/ 5 h 23"/>
                <a:gd name="T58" fmla="*/ 19 w 20"/>
                <a:gd name="T59" fmla="*/ 4 h 23"/>
                <a:gd name="T60" fmla="*/ 19 w 20"/>
                <a:gd name="T61" fmla="*/ 3 h 23"/>
                <a:gd name="T62" fmla="*/ 19 w 20"/>
                <a:gd name="T63" fmla="*/ 2 h 23"/>
                <a:gd name="T64" fmla="*/ 20 w 20"/>
                <a:gd name="T65" fmla="*/ 1 h 23"/>
                <a:gd name="T66" fmla="*/ 18 w 20"/>
                <a:gd name="T67" fmla="*/ 1 h 23"/>
                <a:gd name="T68" fmla="*/ 17 w 20"/>
                <a:gd name="T69" fmla="*/ 0 h 23"/>
                <a:gd name="T70" fmla="*/ 16 w 20"/>
                <a:gd name="T71" fmla="*/ 0 h 23"/>
                <a:gd name="T72" fmla="*/ 15 w 20"/>
                <a:gd name="T73" fmla="*/ 1 h 23"/>
                <a:gd name="T74" fmla="*/ 14 w 20"/>
                <a:gd name="T75" fmla="*/ 1 h 23"/>
                <a:gd name="T76" fmla="*/ 12 w 20"/>
                <a:gd name="T77" fmla="*/ 1 h 23"/>
                <a:gd name="T78" fmla="*/ 11 w 20"/>
                <a:gd name="T79" fmla="*/ 1 h 23"/>
                <a:gd name="T80" fmla="*/ 10 w 20"/>
                <a:gd name="T81" fmla="*/ 1 h 23"/>
                <a:gd name="T82" fmla="*/ 9 w 20"/>
                <a:gd name="T83" fmla="*/ 1 h 23"/>
                <a:gd name="T84" fmla="*/ 8 w 20"/>
                <a:gd name="T85" fmla="*/ 1 h 23"/>
                <a:gd name="T86" fmla="*/ 7 w 20"/>
                <a:gd name="T87" fmla="*/ 1 h 23"/>
                <a:gd name="T88" fmla="*/ 6 w 20"/>
                <a:gd name="T89" fmla="*/ 1 h 23"/>
                <a:gd name="T90" fmla="*/ 5 w 20"/>
                <a:gd name="T91" fmla="*/ 1 h 23"/>
                <a:gd name="T92" fmla="*/ 3 w 20"/>
                <a:gd name="T93" fmla="*/ 2 h 23"/>
                <a:gd name="T94" fmla="*/ 2 w 20"/>
                <a:gd name="T95" fmla="*/ 2 h 23"/>
                <a:gd name="T96" fmla="*/ 1 w 20"/>
                <a:gd name="T9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3">
                  <a:moveTo>
                    <a:pt x="1" y="2"/>
                  </a:moveTo>
                  <a:lnTo>
                    <a:pt x="1" y="2"/>
                  </a:lnTo>
                  <a:lnTo>
                    <a:pt x="1" y="3"/>
                  </a:lnTo>
                  <a:lnTo>
                    <a:pt x="1" y="3"/>
                  </a:lnTo>
                  <a:lnTo>
                    <a:pt x="1" y="4"/>
                  </a:lnTo>
                  <a:lnTo>
                    <a:pt x="1" y="5"/>
                  </a:lnTo>
                  <a:lnTo>
                    <a:pt x="1" y="5"/>
                  </a:lnTo>
                  <a:lnTo>
                    <a:pt x="1" y="6"/>
                  </a:lnTo>
                  <a:lnTo>
                    <a:pt x="0" y="7"/>
                  </a:lnTo>
                  <a:lnTo>
                    <a:pt x="0" y="8"/>
                  </a:lnTo>
                  <a:lnTo>
                    <a:pt x="0" y="8"/>
                  </a:lnTo>
                  <a:lnTo>
                    <a:pt x="0" y="9"/>
                  </a:lnTo>
                  <a:lnTo>
                    <a:pt x="0" y="10"/>
                  </a:lnTo>
                  <a:lnTo>
                    <a:pt x="0" y="10"/>
                  </a:lnTo>
                  <a:lnTo>
                    <a:pt x="0" y="11"/>
                  </a:lnTo>
                  <a:lnTo>
                    <a:pt x="0" y="12"/>
                  </a:lnTo>
                  <a:lnTo>
                    <a:pt x="0" y="12"/>
                  </a:lnTo>
                  <a:lnTo>
                    <a:pt x="0" y="13"/>
                  </a:lnTo>
                  <a:lnTo>
                    <a:pt x="0" y="14"/>
                  </a:lnTo>
                  <a:lnTo>
                    <a:pt x="0" y="14"/>
                  </a:lnTo>
                  <a:lnTo>
                    <a:pt x="0" y="15"/>
                  </a:lnTo>
                  <a:lnTo>
                    <a:pt x="0" y="16"/>
                  </a:lnTo>
                  <a:lnTo>
                    <a:pt x="0" y="17"/>
                  </a:lnTo>
                  <a:lnTo>
                    <a:pt x="0" y="17"/>
                  </a:lnTo>
                  <a:lnTo>
                    <a:pt x="0" y="18"/>
                  </a:lnTo>
                  <a:lnTo>
                    <a:pt x="0" y="19"/>
                  </a:lnTo>
                  <a:lnTo>
                    <a:pt x="0" y="20"/>
                  </a:lnTo>
                  <a:lnTo>
                    <a:pt x="0" y="20"/>
                  </a:lnTo>
                  <a:lnTo>
                    <a:pt x="1" y="21"/>
                  </a:lnTo>
                  <a:lnTo>
                    <a:pt x="1" y="21"/>
                  </a:lnTo>
                  <a:lnTo>
                    <a:pt x="1" y="22"/>
                  </a:lnTo>
                  <a:lnTo>
                    <a:pt x="1" y="23"/>
                  </a:lnTo>
                  <a:lnTo>
                    <a:pt x="1" y="23"/>
                  </a:lnTo>
                  <a:lnTo>
                    <a:pt x="19" y="23"/>
                  </a:lnTo>
                  <a:lnTo>
                    <a:pt x="19" y="22"/>
                  </a:lnTo>
                  <a:lnTo>
                    <a:pt x="20" y="21"/>
                  </a:lnTo>
                  <a:lnTo>
                    <a:pt x="20" y="20"/>
                  </a:lnTo>
                  <a:lnTo>
                    <a:pt x="20" y="20"/>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19" y="7"/>
                  </a:lnTo>
                  <a:lnTo>
                    <a:pt x="19" y="6"/>
                  </a:lnTo>
                  <a:lnTo>
                    <a:pt x="19" y="5"/>
                  </a:lnTo>
                  <a:lnTo>
                    <a:pt x="19" y="5"/>
                  </a:lnTo>
                  <a:lnTo>
                    <a:pt x="19" y="4"/>
                  </a:lnTo>
                  <a:lnTo>
                    <a:pt x="19" y="4"/>
                  </a:lnTo>
                  <a:lnTo>
                    <a:pt x="19" y="3"/>
                  </a:lnTo>
                  <a:lnTo>
                    <a:pt x="19" y="3"/>
                  </a:lnTo>
                  <a:lnTo>
                    <a:pt x="19" y="2"/>
                  </a:lnTo>
                  <a:lnTo>
                    <a:pt x="20" y="1"/>
                  </a:lnTo>
                  <a:lnTo>
                    <a:pt x="20" y="1"/>
                  </a:lnTo>
                  <a:lnTo>
                    <a:pt x="19" y="1"/>
                  </a:lnTo>
                  <a:lnTo>
                    <a:pt x="18" y="1"/>
                  </a:lnTo>
                  <a:lnTo>
                    <a:pt x="18" y="1"/>
                  </a:lnTo>
                  <a:lnTo>
                    <a:pt x="17" y="0"/>
                  </a:lnTo>
                  <a:lnTo>
                    <a:pt x="17" y="0"/>
                  </a:lnTo>
                  <a:lnTo>
                    <a:pt x="16" y="0"/>
                  </a:lnTo>
                  <a:lnTo>
                    <a:pt x="16" y="1"/>
                  </a:lnTo>
                  <a:lnTo>
                    <a:pt x="15" y="1"/>
                  </a:lnTo>
                  <a:lnTo>
                    <a:pt x="15" y="1"/>
                  </a:lnTo>
                  <a:lnTo>
                    <a:pt x="14" y="1"/>
                  </a:lnTo>
                  <a:lnTo>
                    <a:pt x="13" y="1"/>
                  </a:lnTo>
                  <a:lnTo>
                    <a:pt x="12" y="1"/>
                  </a:lnTo>
                  <a:lnTo>
                    <a:pt x="12" y="1"/>
                  </a:lnTo>
                  <a:lnTo>
                    <a:pt x="11" y="1"/>
                  </a:lnTo>
                  <a:lnTo>
                    <a:pt x="11" y="1"/>
                  </a:lnTo>
                  <a:lnTo>
                    <a:pt x="10" y="1"/>
                  </a:lnTo>
                  <a:lnTo>
                    <a:pt x="10" y="1"/>
                  </a:lnTo>
                  <a:lnTo>
                    <a:pt x="9" y="1"/>
                  </a:lnTo>
                  <a:lnTo>
                    <a:pt x="9" y="1"/>
                  </a:lnTo>
                  <a:lnTo>
                    <a:pt x="8" y="1"/>
                  </a:lnTo>
                  <a:lnTo>
                    <a:pt x="7" y="1"/>
                  </a:lnTo>
                  <a:lnTo>
                    <a:pt x="7" y="1"/>
                  </a:lnTo>
                  <a:lnTo>
                    <a:pt x="6" y="1"/>
                  </a:lnTo>
                  <a:lnTo>
                    <a:pt x="6" y="1"/>
                  </a:lnTo>
                  <a:lnTo>
                    <a:pt x="5" y="1"/>
                  </a:lnTo>
                  <a:lnTo>
                    <a:pt x="5" y="1"/>
                  </a:lnTo>
                  <a:lnTo>
                    <a:pt x="4" y="2"/>
                  </a:lnTo>
                  <a:lnTo>
                    <a:pt x="3" y="2"/>
                  </a:lnTo>
                  <a:lnTo>
                    <a:pt x="3" y="2"/>
                  </a:lnTo>
                  <a:lnTo>
                    <a:pt x="2" y="2"/>
                  </a:lnTo>
                  <a:lnTo>
                    <a:pt x="1" y="2"/>
                  </a:lnTo>
                  <a:lnTo>
                    <a:pt x="1"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97" name="Freeform 1133"/>
            <p:cNvSpPr>
              <a:spLocks/>
            </p:cNvSpPr>
            <p:nvPr/>
          </p:nvSpPr>
          <p:spPr bwMode="auto">
            <a:xfrm>
              <a:off x="1595" y="3289"/>
              <a:ext cx="20" cy="24"/>
            </a:xfrm>
            <a:custGeom>
              <a:avLst/>
              <a:gdLst>
                <a:gd name="T0" fmla="*/ 0 w 20"/>
                <a:gd name="T1" fmla="*/ 2 h 24"/>
                <a:gd name="T2" fmla="*/ 0 w 20"/>
                <a:gd name="T3" fmla="*/ 3 h 24"/>
                <a:gd name="T4" fmla="*/ 0 w 20"/>
                <a:gd name="T5" fmla="*/ 5 h 24"/>
                <a:gd name="T6" fmla="*/ 0 w 20"/>
                <a:gd name="T7" fmla="*/ 6 h 24"/>
                <a:gd name="T8" fmla="*/ 0 w 20"/>
                <a:gd name="T9" fmla="*/ 7 h 24"/>
                <a:gd name="T10" fmla="*/ 0 w 20"/>
                <a:gd name="T11" fmla="*/ 9 h 24"/>
                <a:gd name="T12" fmla="*/ 0 w 20"/>
                <a:gd name="T13" fmla="*/ 10 h 24"/>
                <a:gd name="T14" fmla="*/ 0 w 20"/>
                <a:gd name="T15" fmla="*/ 11 h 24"/>
                <a:gd name="T16" fmla="*/ 0 w 20"/>
                <a:gd name="T17" fmla="*/ 13 h 24"/>
                <a:gd name="T18" fmla="*/ 0 w 20"/>
                <a:gd name="T19" fmla="*/ 15 h 24"/>
                <a:gd name="T20" fmla="*/ 0 w 20"/>
                <a:gd name="T21" fmla="*/ 16 h 24"/>
                <a:gd name="T22" fmla="*/ 0 w 20"/>
                <a:gd name="T23" fmla="*/ 18 h 24"/>
                <a:gd name="T24" fmla="*/ 0 w 20"/>
                <a:gd name="T25" fmla="*/ 19 h 24"/>
                <a:gd name="T26" fmla="*/ 0 w 20"/>
                <a:gd name="T27" fmla="*/ 20 h 24"/>
                <a:gd name="T28" fmla="*/ 0 w 20"/>
                <a:gd name="T29" fmla="*/ 22 h 24"/>
                <a:gd name="T30" fmla="*/ 0 w 20"/>
                <a:gd name="T31" fmla="*/ 23 h 24"/>
                <a:gd name="T32" fmla="*/ 19 w 20"/>
                <a:gd name="T33" fmla="*/ 23 h 24"/>
                <a:gd name="T34" fmla="*/ 19 w 20"/>
                <a:gd name="T35" fmla="*/ 22 h 24"/>
                <a:gd name="T36" fmla="*/ 19 w 20"/>
                <a:gd name="T37" fmla="*/ 20 h 24"/>
                <a:gd name="T38" fmla="*/ 19 w 20"/>
                <a:gd name="T39" fmla="*/ 19 h 24"/>
                <a:gd name="T40" fmla="*/ 19 w 20"/>
                <a:gd name="T41" fmla="*/ 18 h 24"/>
                <a:gd name="T42" fmla="*/ 19 w 20"/>
                <a:gd name="T43" fmla="*/ 16 h 24"/>
                <a:gd name="T44" fmla="*/ 20 w 20"/>
                <a:gd name="T45" fmla="*/ 15 h 24"/>
                <a:gd name="T46" fmla="*/ 20 w 20"/>
                <a:gd name="T47" fmla="*/ 13 h 24"/>
                <a:gd name="T48" fmla="*/ 20 w 20"/>
                <a:gd name="T49" fmla="*/ 11 h 24"/>
                <a:gd name="T50" fmla="*/ 20 w 20"/>
                <a:gd name="T51" fmla="*/ 10 h 24"/>
                <a:gd name="T52" fmla="*/ 20 w 20"/>
                <a:gd name="T53" fmla="*/ 9 h 24"/>
                <a:gd name="T54" fmla="*/ 20 w 20"/>
                <a:gd name="T55" fmla="*/ 7 h 24"/>
                <a:gd name="T56" fmla="*/ 20 w 20"/>
                <a:gd name="T57" fmla="*/ 6 h 24"/>
                <a:gd name="T58" fmla="*/ 19 w 20"/>
                <a:gd name="T59" fmla="*/ 5 h 24"/>
                <a:gd name="T60" fmla="*/ 19 w 20"/>
                <a:gd name="T61" fmla="*/ 3 h 24"/>
                <a:gd name="T62" fmla="*/ 19 w 20"/>
                <a:gd name="T63" fmla="*/ 2 h 24"/>
                <a:gd name="T64" fmla="*/ 19 w 20"/>
                <a:gd name="T65" fmla="*/ 1 h 24"/>
                <a:gd name="T66" fmla="*/ 0 w 20"/>
                <a:gd name="T6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24">
                  <a:moveTo>
                    <a:pt x="0" y="1"/>
                  </a:moveTo>
                  <a:lnTo>
                    <a:pt x="0" y="2"/>
                  </a:lnTo>
                  <a:lnTo>
                    <a:pt x="0" y="3"/>
                  </a:lnTo>
                  <a:lnTo>
                    <a:pt x="0" y="3"/>
                  </a:lnTo>
                  <a:lnTo>
                    <a:pt x="0" y="4"/>
                  </a:lnTo>
                  <a:lnTo>
                    <a:pt x="0" y="5"/>
                  </a:lnTo>
                  <a:lnTo>
                    <a:pt x="0" y="5"/>
                  </a:lnTo>
                  <a:lnTo>
                    <a:pt x="0" y="6"/>
                  </a:lnTo>
                  <a:lnTo>
                    <a:pt x="0" y="7"/>
                  </a:lnTo>
                  <a:lnTo>
                    <a:pt x="0" y="7"/>
                  </a:lnTo>
                  <a:lnTo>
                    <a:pt x="0" y="8"/>
                  </a:lnTo>
                  <a:lnTo>
                    <a:pt x="0" y="9"/>
                  </a:lnTo>
                  <a:lnTo>
                    <a:pt x="0" y="9"/>
                  </a:lnTo>
                  <a:lnTo>
                    <a:pt x="0" y="10"/>
                  </a:lnTo>
                  <a:lnTo>
                    <a:pt x="0" y="11"/>
                  </a:lnTo>
                  <a:lnTo>
                    <a:pt x="0" y="11"/>
                  </a:lnTo>
                  <a:lnTo>
                    <a:pt x="0" y="12"/>
                  </a:lnTo>
                  <a:lnTo>
                    <a:pt x="0" y="13"/>
                  </a:lnTo>
                  <a:lnTo>
                    <a:pt x="0" y="14"/>
                  </a:lnTo>
                  <a:lnTo>
                    <a:pt x="0" y="15"/>
                  </a:lnTo>
                  <a:lnTo>
                    <a:pt x="0" y="15"/>
                  </a:lnTo>
                  <a:lnTo>
                    <a:pt x="0" y="16"/>
                  </a:lnTo>
                  <a:lnTo>
                    <a:pt x="0" y="17"/>
                  </a:lnTo>
                  <a:lnTo>
                    <a:pt x="0" y="18"/>
                  </a:lnTo>
                  <a:lnTo>
                    <a:pt x="0" y="18"/>
                  </a:lnTo>
                  <a:lnTo>
                    <a:pt x="0" y="19"/>
                  </a:lnTo>
                  <a:lnTo>
                    <a:pt x="0" y="20"/>
                  </a:lnTo>
                  <a:lnTo>
                    <a:pt x="0" y="20"/>
                  </a:lnTo>
                  <a:lnTo>
                    <a:pt x="0" y="21"/>
                  </a:lnTo>
                  <a:lnTo>
                    <a:pt x="0" y="22"/>
                  </a:lnTo>
                  <a:lnTo>
                    <a:pt x="0" y="22"/>
                  </a:lnTo>
                  <a:lnTo>
                    <a:pt x="0" y="23"/>
                  </a:lnTo>
                  <a:lnTo>
                    <a:pt x="0" y="24"/>
                  </a:lnTo>
                  <a:lnTo>
                    <a:pt x="19" y="23"/>
                  </a:lnTo>
                  <a:lnTo>
                    <a:pt x="19" y="22"/>
                  </a:lnTo>
                  <a:lnTo>
                    <a:pt x="19" y="22"/>
                  </a:lnTo>
                  <a:lnTo>
                    <a:pt x="19" y="21"/>
                  </a:lnTo>
                  <a:lnTo>
                    <a:pt x="19" y="20"/>
                  </a:lnTo>
                  <a:lnTo>
                    <a:pt x="19" y="20"/>
                  </a:lnTo>
                  <a:lnTo>
                    <a:pt x="19" y="19"/>
                  </a:lnTo>
                  <a:lnTo>
                    <a:pt x="19" y="18"/>
                  </a:lnTo>
                  <a:lnTo>
                    <a:pt x="19" y="18"/>
                  </a:lnTo>
                  <a:lnTo>
                    <a:pt x="19" y="17"/>
                  </a:lnTo>
                  <a:lnTo>
                    <a:pt x="19" y="16"/>
                  </a:lnTo>
                  <a:lnTo>
                    <a:pt x="19" y="15"/>
                  </a:lnTo>
                  <a:lnTo>
                    <a:pt x="20" y="15"/>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19" y="5"/>
                  </a:lnTo>
                  <a:lnTo>
                    <a:pt x="19" y="4"/>
                  </a:lnTo>
                  <a:lnTo>
                    <a:pt x="19" y="3"/>
                  </a:lnTo>
                  <a:lnTo>
                    <a:pt x="19" y="3"/>
                  </a:lnTo>
                  <a:lnTo>
                    <a:pt x="19" y="2"/>
                  </a:lnTo>
                  <a:lnTo>
                    <a:pt x="19" y="1"/>
                  </a:lnTo>
                  <a:lnTo>
                    <a:pt x="19" y="1"/>
                  </a:lnTo>
                  <a:lnTo>
                    <a:pt x="19" y="0"/>
                  </a:lnTo>
                  <a:lnTo>
                    <a:pt x="0"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98" name="Freeform 1134"/>
            <p:cNvSpPr>
              <a:spLocks/>
            </p:cNvSpPr>
            <p:nvPr/>
          </p:nvSpPr>
          <p:spPr bwMode="auto">
            <a:xfrm>
              <a:off x="1595" y="3289"/>
              <a:ext cx="20" cy="24"/>
            </a:xfrm>
            <a:custGeom>
              <a:avLst/>
              <a:gdLst>
                <a:gd name="T0" fmla="*/ 0 w 20"/>
                <a:gd name="T1" fmla="*/ 2 h 24"/>
                <a:gd name="T2" fmla="*/ 0 w 20"/>
                <a:gd name="T3" fmla="*/ 3 h 24"/>
                <a:gd name="T4" fmla="*/ 0 w 20"/>
                <a:gd name="T5" fmla="*/ 5 h 24"/>
                <a:gd name="T6" fmla="*/ 0 w 20"/>
                <a:gd name="T7" fmla="*/ 6 h 24"/>
                <a:gd name="T8" fmla="*/ 0 w 20"/>
                <a:gd name="T9" fmla="*/ 7 h 24"/>
                <a:gd name="T10" fmla="*/ 0 w 20"/>
                <a:gd name="T11" fmla="*/ 9 h 24"/>
                <a:gd name="T12" fmla="*/ 0 w 20"/>
                <a:gd name="T13" fmla="*/ 10 h 24"/>
                <a:gd name="T14" fmla="*/ 0 w 20"/>
                <a:gd name="T15" fmla="*/ 11 h 24"/>
                <a:gd name="T16" fmla="*/ 0 w 20"/>
                <a:gd name="T17" fmla="*/ 13 h 24"/>
                <a:gd name="T18" fmla="*/ 0 w 20"/>
                <a:gd name="T19" fmla="*/ 15 h 24"/>
                <a:gd name="T20" fmla="*/ 0 w 20"/>
                <a:gd name="T21" fmla="*/ 16 h 24"/>
                <a:gd name="T22" fmla="*/ 0 w 20"/>
                <a:gd name="T23" fmla="*/ 18 h 24"/>
                <a:gd name="T24" fmla="*/ 0 w 20"/>
                <a:gd name="T25" fmla="*/ 19 h 24"/>
                <a:gd name="T26" fmla="*/ 0 w 20"/>
                <a:gd name="T27" fmla="*/ 20 h 24"/>
                <a:gd name="T28" fmla="*/ 0 w 20"/>
                <a:gd name="T29" fmla="*/ 22 h 24"/>
                <a:gd name="T30" fmla="*/ 0 w 20"/>
                <a:gd name="T31" fmla="*/ 23 h 24"/>
                <a:gd name="T32" fmla="*/ 19 w 20"/>
                <a:gd name="T33" fmla="*/ 23 h 24"/>
                <a:gd name="T34" fmla="*/ 19 w 20"/>
                <a:gd name="T35" fmla="*/ 22 h 24"/>
                <a:gd name="T36" fmla="*/ 19 w 20"/>
                <a:gd name="T37" fmla="*/ 20 h 24"/>
                <a:gd name="T38" fmla="*/ 19 w 20"/>
                <a:gd name="T39" fmla="*/ 19 h 24"/>
                <a:gd name="T40" fmla="*/ 19 w 20"/>
                <a:gd name="T41" fmla="*/ 18 h 24"/>
                <a:gd name="T42" fmla="*/ 19 w 20"/>
                <a:gd name="T43" fmla="*/ 16 h 24"/>
                <a:gd name="T44" fmla="*/ 20 w 20"/>
                <a:gd name="T45" fmla="*/ 15 h 24"/>
                <a:gd name="T46" fmla="*/ 20 w 20"/>
                <a:gd name="T47" fmla="*/ 13 h 24"/>
                <a:gd name="T48" fmla="*/ 20 w 20"/>
                <a:gd name="T49" fmla="*/ 11 h 24"/>
                <a:gd name="T50" fmla="*/ 20 w 20"/>
                <a:gd name="T51" fmla="*/ 10 h 24"/>
                <a:gd name="T52" fmla="*/ 20 w 20"/>
                <a:gd name="T53" fmla="*/ 9 h 24"/>
                <a:gd name="T54" fmla="*/ 20 w 20"/>
                <a:gd name="T55" fmla="*/ 7 h 24"/>
                <a:gd name="T56" fmla="*/ 20 w 20"/>
                <a:gd name="T57" fmla="*/ 6 h 24"/>
                <a:gd name="T58" fmla="*/ 19 w 20"/>
                <a:gd name="T59" fmla="*/ 5 h 24"/>
                <a:gd name="T60" fmla="*/ 19 w 20"/>
                <a:gd name="T61" fmla="*/ 3 h 24"/>
                <a:gd name="T62" fmla="*/ 19 w 20"/>
                <a:gd name="T63" fmla="*/ 2 h 24"/>
                <a:gd name="T64" fmla="*/ 19 w 20"/>
                <a:gd name="T65" fmla="*/ 1 h 24"/>
                <a:gd name="T66" fmla="*/ 0 w 20"/>
                <a:gd name="T6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24">
                  <a:moveTo>
                    <a:pt x="0" y="1"/>
                  </a:moveTo>
                  <a:lnTo>
                    <a:pt x="0" y="2"/>
                  </a:lnTo>
                  <a:lnTo>
                    <a:pt x="0" y="3"/>
                  </a:lnTo>
                  <a:lnTo>
                    <a:pt x="0" y="3"/>
                  </a:lnTo>
                  <a:lnTo>
                    <a:pt x="0" y="4"/>
                  </a:lnTo>
                  <a:lnTo>
                    <a:pt x="0" y="5"/>
                  </a:lnTo>
                  <a:lnTo>
                    <a:pt x="0" y="5"/>
                  </a:lnTo>
                  <a:lnTo>
                    <a:pt x="0" y="6"/>
                  </a:lnTo>
                  <a:lnTo>
                    <a:pt x="0" y="7"/>
                  </a:lnTo>
                  <a:lnTo>
                    <a:pt x="0" y="7"/>
                  </a:lnTo>
                  <a:lnTo>
                    <a:pt x="0" y="8"/>
                  </a:lnTo>
                  <a:lnTo>
                    <a:pt x="0" y="9"/>
                  </a:lnTo>
                  <a:lnTo>
                    <a:pt x="0" y="9"/>
                  </a:lnTo>
                  <a:lnTo>
                    <a:pt x="0" y="10"/>
                  </a:lnTo>
                  <a:lnTo>
                    <a:pt x="0" y="11"/>
                  </a:lnTo>
                  <a:lnTo>
                    <a:pt x="0" y="11"/>
                  </a:lnTo>
                  <a:lnTo>
                    <a:pt x="0" y="12"/>
                  </a:lnTo>
                  <a:lnTo>
                    <a:pt x="0" y="13"/>
                  </a:lnTo>
                  <a:lnTo>
                    <a:pt x="0" y="14"/>
                  </a:lnTo>
                  <a:lnTo>
                    <a:pt x="0" y="15"/>
                  </a:lnTo>
                  <a:lnTo>
                    <a:pt x="0" y="15"/>
                  </a:lnTo>
                  <a:lnTo>
                    <a:pt x="0" y="16"/>
                  </a:lnTo>
                  <a:lnTo>
                    <a:pt x="0" y="17"/>
                  </a:lnTo>
                  <a:lnTo>
                    <a:pt x="0" y="18"/>
                  </a:lnTo>
                  <a:lnTo>
                    <a:pt x="0" y="18"/>
                  </a:lnTo>
                  <a:lnTo>
                    <a:pt x="0" y="19"/>
                  </a:lnTo>
                  <a:lnTo>
                    <a:pt x="0" y="20"/>
                  </a:lnTo>
                  <a:lnTo>
                    <a:pt x="0" y="20"/>
                  </a:lnTo>
                  <a:lnTo>
                    <a:pt x="0" y="21"/>
                  </a:lnTo>
                  <a:lnTo>
                    <a:pt x="0" y="22"/>
                  </a:lnTo>
                  <a:lnTo>
                    <a:pt x="0" y="22"/>
                  </a:lnTo>
                  <a:lnTo>
                    <a:pt x="0" y="23"/>
                  </a:lnTo>
                  <a:lnTo>
                    <a:pt x="0" y="24"/>
                  </a:lnTo>
                  <a:lnTo>
                    <a:pt x="19" y="23"/>
                  </a:lnTo>
                  <a:lnTo>
                    <a:pt x="19" y="22"/>
                  </a:lnTo>
                  <a:lnTo>
                    <a:pt x="19" y="22"/>
                  </a:lnTo>
                  <a:lnTo>
                    <a:pt x="19" y="21"/>
                  </a:lnTo>
                  <a:lnTo>
                    <a:pt x="19" y="20"/>
                  </a:lnTo>
                  <a:lnTo>
                    <a:pt x="19" y="20"/>
                  </a:lnTo>
                  <a:lnTo>
                    <a:pt x="19" y="19"/>
                  </a:lnTo>
                  <a:lnTo>
                    <a:pt x="19" y="18"/>
                  </a:lnTo>
                  <a:lnTo>
                    <a:pt x="19" y="18"/>
                  </a:lnTo>
                  <a:lnTo>
                    <a:pt x="19" y="17"/>
                  </a:lnTo>
                  <a:lnTo>
                    <a:pt x="19" y="16"/>
                  </a:lnTo>
                  <a:lnTo>
                    <a:pt x="19" y="15"/>
                  </a:lnTo>
                  <a:lnTo>
                    <a:pt x="20" y="15"/>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19" y="5"/>
                  </a:lnTo>
                  <a:lnTo>
                    <a:pt x="19" y="4"/>
                  </a:lnTo>
                  <a:lnTo>
                    <a:pt x="19" y="3"/>
                  </a:lnTo>
                  <a:lnTo>
                    <a:pt x="19" y="3"/>
                  </a:lnTo>
                  <a:lnTo>
                    <a:pt x="19" y="2"/>
                  </a:lnTo>
                  <a:lnTo>
                    <a:pt x="19" y="1"/>
                  </a:lnTo>
                  <a:lnTo>
                    <a:pt x="19" y="1"/>
                  </a:lnTo>
                  <a:lnTo>
                    <a:pt x="19" y="0"/>
                  </a:lnTo>
                  <a:lnTo>
                    <a:pt x="0"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199" name="Freeform 1135"/>
            <p:cNvSpPr>
              <a:spLocks/>
            </p:cNvSpPr>
            <p:nvPr/>
          </p:nvSpPr>
          <p:spPr bwMode="auto">
            <a:xfrm>
              <a:off x="1573" y="3290"/>
              <a:ext cx="20" cy="24"/>
            </a:xfrm>
            <a:custGeom>
              <a:avLst/>
              <a:gdLst>
                <a:gd name="T0" fmla="*/ 0 w 20"/>
                <a:gd name="T1" fmla="*/ 24 h 24"/>
                <a:gd name="T2" fmla="*/ 20 w 20"/>
                <a:gd name="T3" fmla="*/ 23 h 24"/>
                <a:gd name="T4" fmla="*/ 20 w 20"/>
                <a:gd name="T5" fmla="*/ 22 h 24"/>
                <a:gd name="T6" fmla="*/ 20 w 20"/>
                <a:gd name="T7" fmla="*/ 21 h 24"/>
                <a:gd name="T8" fmla="*/ 20 w 20"/>
                <a:gd name="T9" fmla="*/ 21 h 24"/>
                <a:gd name="T10" fmla="*/ 20 w 20"/>
                <a:gd name="T11" fmla="*/ 20 h 24"/>
                <a:gd name="T12" fmla="*/ 20 w 20"/>
                <a:gd name="T13" fmla="*/ 19 h 24"/>
                <a:gd name="T14" fmla="*/ 20 w 20"/>
                <a:gd name="T15" fmla="*/ 19 h 24"/>
                <a:gd name="T16" fmla="*/ 20 w 20"/>
                <a:gd name="T17" fmla="*/ 18 h 24"/>
                <a:gd name="T18" fmla="*/ 20 w 20"/>
                <a:gd name="T19" fmla="*/ 17 h 24"/>
                <a:gd name="T20" fmla="*/ 20 w 20"/>
                <a:gd name="T21" fmla="*/ 17 h 24"/>
                <a:gd name="T22" fmla="*/ 20 w 20"/>
                <a:gd name="T23" fmla="*/ 16 h 24"/>
                <a:gd name="T24" fmla="*/ 20 w 20"/>
                <a:gd name="T25" fmla="*/ 15 h 24"/>
                <a:gd name="T26" fmla="*/ 20 w 20"/>
                <a:gd name="T27" fmla="*/ 14 h 24"/>
                <a:gd name="T28" fmla="*/ 20 w 20"/>
                <a:gd name="T29" fmla="*/ 14 h 24"/>
                <a:gd name="T30" fmla="*/ 20 w 20"/>
                <a:gd name="T31" fmla="*/ 13 h 24"/>
                <a:gd name="T32" fmla="*/ 20 w 20"/>
                <a:gd name="T33" fmla="*/ 12 h 24"/>
                <a:gd name="T34" fmla="*/ 20 w 20"/>
                <a:gd name="T35" fmla="*/ 11 h 24"/>
                <a:gd name="T36" fmla="*/ 20 w 20"/>
                <a:gd name="T37" fmla="*/ 10 h 24"/>
                <a:gd name="T38" fmla="*/ 20 w 20"/>
                <a:gd name="T39" fmla="*/ 10 h 24"/>
                <a:gd name="T40" fmla="*/ 20 w 20"/>
                <a:gd name="T41" fmla="*/ 9 h 24"/>
                <a:gd name="T42" fmla="*/ 20 w 20"/>
                <a:gd name="T43" fmla="*/ 8 h 24"/>
                <a:gd name="T44" fmla="*/ 20 w 20"/>
                <a:gd name="T45" fmla="*/ 8 h 24"/>
                <a:gd name="T46" fmla="*/ 20 w 20"/>
                <a:gd name="T47" fmla="*/ 7 h 24"/>
                <a:gd name="T48" fmla="*/ 20 w 20"/>
                <a:gd name="T49" fmla="*/ 6 h 24"/>
                <a:gd name="T50" fmla="*/ 20 w 20"/>
                <a:gd name="T51" fmla="*/ 6 h 24"/>
                <a:gd name="T52" fmla="*/ 20 w 20"/>
                <a:gd name="T53" fmla="*/ 5 h 24"/>
                <a:gd name="T54" fmla="*/ 20 w 20"/>
                <a:gd name="T55" fmla="*/ 4 h 24"/>
                <a:gd name="T56" fmla="*/ 20 w 20"/>
                <a:gd name="T57" fmla="*/ 4 h 24"/>
                <a:gd name="T58" fmla="*/ 20 w 20"/>
                <a:gd name="T59" fmla="*/ 3 h 24"/>
                <a:gd name="T60" fmla="*/ 20 w 20"/>
                <a:gd name="T61" fmla="*/ 2 h 24"/>
                <a:gd name="T62" fmla="*/ 20 w 20"/>
                <a:gd name="T63" fmla="*/ 2 h 24"/>
                <a:gd name="T64" fmla="*/ 20 w 20"/>
                <a:gd name="T65" fmla="*/ 1 h 24"/>
                <a:gd name="T66" fmla="*/ 20 w 20"/>
                <a:gd name="T67" fmla="*/ 0 h 24"/>
                <a:gd name="T68" fmla="*/ 1 w 20"/>
                <a:gd name="T69" fmla="*/ 1 h 24"/>
                <a:gd name="T70" fmla="*/ 0 w 20"/>
                <a:gd name="T7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 h="24">
                  <a:moveTo>
                    <a:pt x="0" y="24"/>
                  </a:moveTo>
                  <a:lnTo>
                    <a:pt x="20" y="23"/>
                  </a:lnTo>
                  <a:lnTo>
                    <a:pt x="20" y="22"/>
                  </a:lnTo>
                  <a:lnTo>
                    <a:pt x="20" y="21"/>
                  </a:lnTo>
                  <a:lnTo>
                    <a:pt x="20" y="21"/>
                  </a:lnTo>
                  <a:lnTo>
                    <a:pt x="20" y="20"/>
                  </a:lnTo>
                  <a:lnTo>
                    <a:pt x="20" y="19"/>
                  </a:lnTo>
                  <a:lnTo>
                    <a:pt x="20" y="19"/>
                  </a:lnTo>
                  <a:lnTo>
                    <a:pt x="20" y="18"/>
                  </a:lnTo>
                  <a:lnTo>
                    <a:pt x="20" y="17"/>
                  </a:lnTo>
                  <a:lnTo>
                    <a:pt x="20" y="17"/>
                  </a:lnTo>
                  <a:lnTo>
                    <a:pt x="20" y="16"/>
                  </a:lnTo>
                  <a:lnTo>
                    <a:pt x="20" y="15"/>
                  </a:lnTo>
                  <a:lnTo>
                    <a:pt x="20" y="14"/>
                  </a:lnTo>
                  <a:lnTo>
                    <a:pt x="20" y="14"/>
                  </a:lnTo>
                  <a:lnTo>
                    <a:pt x="20" y="13"/>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 y="1"/>
                  </a:lnTo>
                  <a:lnTo>
                    <a:pt x="0" y="24"/>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00" name="Freeform 1136"/>
            <p:cNvSpPr>
              <a:spLocks/>
            </p:cNvSpPr>
            <p:nvPr/>
          </p:nvSpPr>
          <p:spPr bwMode="auto">
            <a:xfrm>
              <a:off x="1573" y="3290"/>
              <a:ext cx="20" cy="24"/>
            </a:xfrm>
            <a:custGeom>
              <a:avLst/>
              <a:gdLst>
                <a:gd name="T0" fmla="*/ 0 w 20"/>
                <a:gd name="T1" fmla="*/ 24 h 24"/>
                <a:gd name="T2" fmla="*/ 20 w 20"/>
                <a:gd name="T3" fmla="*/ 23 h 24"/>
                <a:gd name="T4" fmla="*/ 20 w 20"/>
                <a:gd name="T5" fmla="*/ 22 h 24"/>
                <a:gd name="T6" fmla="*/ 20 w 20"/>
                <a:gd name="T7" fmla="*/ 21 h 24"/>
                <a:gd name="T8" fmla="*/ 20 w 20"/>
                <a:gd name="T9" fmla="*/ 21 h 24"/>
                <a:gd name="T10" fmla="*/ 20 w 20"/>
                <a:gd name="T11" fmla="*/ 20 h 24"/>
                <a:gd name="T12" fmla="*/ 20 w 20"/>
                <a:gd name="T13" fmla="*/ 19 h 24"/>
                <a:gd name="T14" fmla="*/ 20 w 20"/>
                <a:gd name="T15" fmla="*/ 19 h 24"/>
                <a:gd name="T16" fmla="*/ 20 w 20"/>
                <a:gd name="T17" fmla="*/ 18 h 24"/>
                <a:gd name="T18" fmla="*/ 20 w 20"/>
                <a:gd name="T19" fmla="*/ 17 h 24"/>
                <a:gd name="T20" fmla="*/ 20 w 20"/>
                <a:gd name="T21" fmla="*/ 17 h 24"/>
                <a:gd name="T22" fmla="*/ 20 w 20"/>
                <a:gd name="T23" fmla="*/ 16 h 24"/>
                <a:gd name="T24" fmla="*/ 20 w 20"/>
                <a:gd name="T25" fmla="*/ 15 h 24"/>
                <a:gd name="T26" fmla="*/ 20 w 20"/>
                <a:gd name="T27" fmla="*/ 14 h 24"/>
                <a:gd name="T28" fmla="*/ 20 w 20"/>
                <a:gd name="T29" fmla="*/ 14 h 24"/>
                <a:gd name="T30" fmla="*/ 20 w 20"/>
                <a:gd name="T31" fmla="*/ 13 h 24"/>
                <a:gd name="T32" fmla="*/ 20 w 20"/>
                <a:gd name="T33" fmla="*/ 12 h 24"/>
                <a:gd name="T34" fmla="*/ 20 w 20"/>
                <a:gd name="T35" fmla="*/ 11 h 24"/>
                <a:gd name="T36" fmla="*/ 20 w 20"/>
                <a:gd name="T37" fmla="*/ 10 h 24"/>
                <a:gd name="T38" fmla="*/ 20 w 20"/>
                <a:gd name="T39" fmla="*/ 10 h 24"/>
                <a:gd name="T40" fmla="*/ 20 w 20"/>
                <a:gd name="T41" fmla="*/ 9 h 24"/>
                <a:gd name="T42" fmla="*/ 20 w 20"/>
                <a:gd name="T43" fmla="*/ 8 h 24"/>
                <a:gd name="T44" fmla="*/ 20 w 20"/>
                <a:gd name="T45" fmla="*/ 8 h 24"/>
                <a:gd name="T46" fmla="*/ 20 w 20"/>
                <a:gd name="T47" fmla="*/ 7 h 24"/>
                <a:gd name="T48" fmla="*/ 20 w 20"/>
                <a:gd name="T49" fmla="*/ 6 h 24"/>
                <a:gd name="T50" fmla="*/ 20 w 20"/>
                <a:gd name="T51" fmla="*/ 6 h 24"/>
                <a:gd name="T52" fmla="*/ 20 w 20"/>
                <a:gd name="T53" fmla="*/ 5 h 24"/>
                <a:gd name="T54" fmla="*/ 20 w 20"/>
                <a:gd name="T55" fmla="*/ 4 h 24"/>
                <a:gd name="T56" fmla="*/ 20 w 20"/>
                <a:gd name="T57" fmla="*/ 4 h 24"/>
                <a:gd name="T58" fmla="*/ 20 w 20"/>
                <a:gd name="T59" fmla="*/ 3 h 24"/>
                <a:gd name="T60" fmla="*/ 20 w 20"/>
                <a:gd name="T61" fmla="*/ 2 h 24"/>
                <a:gd name="T62" fmla="*/ 20 w 20"/>
                <a:gd name="T63" fmla="*/ 2 h 24"/>
                <a:gd name="T64" fmla="*/ 20 w 20"/>
                <a:gd name="T65" fmla="*/ 1 h 24"/>
                <a:gd name="T66" fmla="*/ 20 w 20"/>
                <a:gd name="T67" fmla="*/ 0 h 24"/>
                <a:gd name="T68" fmla="*/ 1 w 20"/>
                <a:gd name="T69" fmla="*/ 1 h 24"/>
                <a:gd name="T70" fmla="*/ 0 w 20"/>
                <a:gd name="T7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 h="24">
                  <a:moveTo>
                    <a:pt x="0" y="24"/>
                  </a:moveTo>
                  <a:lnTo>
                    <a:pt x="20" y="23"/>
                  </a:lnTo>
                  <a:lnTo>
                    <a:pt x="20" y="22"/>
                  </a:lnTo>
                  <a:lnTo>
                    <a:pt x="20" y="21"/>
                  </a:lnTo>
                  <a:lnTo>
                    <a:pt x="20" y="21"/>
                  </a:lnTo>
                  <a:lnTo>
                    <a:pt x="20" y="20"/>
                  </a:lnTo>
                  <a:lnTo>
                    <a:pt x="20" y="19"/>
                  </a:lnTo>
                  <a:lnTo>
                    <a:pt x="20" y="19"/>
                  </a:lnTo>
                  <a:lnTo>
                    <a:pt x="20" y="18"/>
                  </a:lnTo>
                  <a:lnTo>
                    <a:pt x="20" y="17"/>
                  </a:lnTo>
                  <a:lnTo>
                    <a:pt x="20" y="17"/>
                  </a:lnTo>
                  <a:lnTo>
                    <a:pt x="20" y="16"/>
                  </a:lnTo>
                  <a:lnTo>
                    <a:pt x="20" y="15"/>
                  </a:lnTo>
                  <a:lnTo>
                    <a:pt x="20" y="14"/>
                  </a:lnTo>
                  <a:lnTo>
                    <a:pt x="20" y="14"/>
                  </a:lnTo>
                  <a:lnTo>
                    <a:pt x="20" y="13"/>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 y="1"/>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01" name="Freeform 1137"/>
            <p:cNvSpPr>
              <a:spLocks/>
            </p:cNvSpPr>
            <p:nvPr/>
          </p:nvSpPr>
          <p:spPr bwMode="auto">
            <a:xfrm>
              <a:off x="1459" y="3297"/>
              <a:ext cx="20" cy="22"/>
            </a:xfrm>
            <a:custGeom>
              <a:avLst/>
              <a:gdLst>
                <a:gd name="T0" fmla="*/ 1 w 20"/>
                <a:gd name="T1" fmla="*/ 1 h 22"/>
                <a:gd name="T2" fmla="*/ 0 w 20"/>
                <a:gd name="T3" fmla="*/ 1 h 22"/>
                <a:gd name="T4" fmla="*/ 0 w 20"/>
                <a:gd name="T5" fmla="*/ 2 h 22"/>
                <a:gd name="T6" fmla="*/ 0 w 20"/>
                <a:gd name="T7" fmla="*/ 2 h 22"/>
                <a:gd name="T8" fmla="*/ 0 w 20"/>
                <a:gd name="T9" fmla="*/ 2 h 22"/>
                <a:gd name="T10" fmla="*/ 0 w 20"/>
                <a:gd name="T11" fmla="*/ 3 h 22"/>
                <a:gd name="T12" fmla="*/ 0 w 20"/>
                <a:gd name="T13" fmla="*/ 3 h 22"/>
                <a:gd name="T14" fmla="*/ 0 w 20"/>
                <a:gd name="T15" fmla="*/ 3 h 22"/>
                <a:gd name="T16" fmla="*/ 0 w 20"/>
                <a:gd name="T17" fmla="*/ 4 h 22"/>
                <a:gd name="T18" fmla="*/ 0 w 20"/>
                <a:gd name="T19" fmla="*/ 4 h 22"/>
                <a:gd name="T20" fmla="*/ 0 w 20"/>
                <a:gd name="T21" fmla="*/ 5 h 22"/>
                <a:gd name="T22" fmla="*/ 0 w 20"/>
                <a:gd name="T23" fmla="*/ 5 h 22"/>
                <a:gd name="T24" fmla="*/ 0 w 20"/>
                <a:gd name="T25" fmla="*/ 5 h 22"/>
                <a:gd name="T26" fmla="*/ 0 w 20"/>
                <a:gd name="T27" fmla="*/ 6 h 22"/>
                <a:gd name="T28" fmla="*/ 0 w 20"/>
                <a:gd name="T29" fmla="*/ 6 h 22"/>
                <a:gd name="T30" fmla="*/ 0 w 20"/>
                <a:gd name="T31" fmla="*/ 6 h 22"/>
                <a:gd name="T32" fmla="*/ 0 w 20"/>
                <a:gd name="T33" fmla="*/ 7 h 22"/>
                <a:gd name="T34" fmla="*/ 0 w 20"/>
                <a:gd name="T35" fmla="*/ 7 h 22"/>
                <a:gd name="T36" fmla="*/ 0 w 20"/>
                <a:gd name="T37" fmla="*/ 8 h 22"/>
                <a:gd name="T38" fmla="*/ 0 w 20"/>
                <a:gd name="T39" fmla="*/ 8 h 22"/>
                <a:gd name="T40" fmla="*/ 0 w 20"/>
                <a:gd name="T41" fmla="*/ 22 h 22"/>
                <a:gd name="T42" fmla="*/ 19 w 20"/>
                <a:gd name="T43" fmla="*/ 21 h 22"/>
                <a:gd name="T44" fmla="*/ 19 w 20"/>
                <a:gd name="T45" fmla="*/ 21 h 22"/>
                <a:gd name="T46" fmla="*/ 19 w 20"/>
                <a:gd name="T47" fmla="*/ 20 h 22"/>
                <a:gd name="T48" fmla="*/ 19 w 20"/>
                <a:gd name="T49" fmla="*/ 19 h 22"/>
                <a:gd name="T50" fmla="*/ 20 w 20"/>
                <a:gd name="T51" fmla="*/ 19 h 22"/>
                <a:gd name="T52" fmla="*/ 20 w 20"/>
                <a:gd name="T53" fmla="*/ 18 h 22"/>
                <a:gd name="T54" fmla="*/ 20 w 20"/>
                <a:gd name="T55" fmla="*/ 17 h 22"/>
                <a:gd name="T56" fmla="*/ 20 w 20"/>
                <a:gd name="T57" fmla="*/ 17 h 22"/>
                <a:gd name="T58" fmla="*/ 20 w 20"/>
                <a:gd name="T59" fmla="*/ 16 h 22"/>
                <a:gd name="T60" fmla="*/ 20 w 20"/>
                <a:gd name="T61" fmla="*/ 15 h 22"/>
                <a:gd name="T62" fmla="*/ 20 w 20"/>
                <a:gd name="T63" fmla="*/ 15 h 22"/>
                <a:gd name="T64" fmla="*/ 20 w 20"/>
                <a:gd name="T65" fmla="*/ 14 h 22"/>
                <a:gd name="T66" fmla="*/ 20 w 20"/>
                <a:gd name="T67" fmla="*/ 13 h 22"/>
                <a:gd name="T68" fmla="*/ 20 w 20"/>
                <a:gd name="T69" fmla="*/ 12 h 22"/>
                <a:gd name="T70" fmla="*/ 20 w 20"/>
                <a:gd name="T71" fmla="*/ 12 h 22"/>
                <a:gd name="T72" fmla="*/ 20 w 20"/>
                <a:gd name="T73" fmla="*/ 11 h 22"/>
                <a:gd name="T74" fmla="*/ 20 w 20"/>
                <a:gd name="T75" fmla="*/ 10 h 22"/>
                <a:gd name="T76" fmla="*/ 20 w 20"/>
                <a:gd name="T77" fmla="*/ 10 h 22"/>
                <a:gd name="T78" fmla="*/ 20 w 20"/>
                <a:gd name="T79" fmla="*/ 9 h 22"/>
                <a:gd name="T80" fmla="*/ 20 w 20"/>
                <a:gd name="T81" fmla="*/ 8 h 22"/>
                <a:gd name="T82" fmla="*/ 20 w 20"/>
                <a:gd name="T83" fmla="*/ 8 h 22"/>
                <a:gd name="T84" fmla="*/ 20 w 20"/>
                <a:gd name="T85" fmla="*/ 7 h 22"/>
                <a:gd name="T86" fmla="*/ 20 w 20"/>
                <a:gd name="T87" fmla="*/ 6 h 22"/>
                <a:gd name="T88" fmla="*/ 20 w 20"/>
                <a:gd name="T89" fmla="*/ 6 h 22"/>
                <a:gd name="T90" fmla="*/ 20 w 20"/>
                <a:gd name="T91" fmla="*/ 5 h 22"/>
                <a:gd name="T92" fmla="*/ 20 w 20"/>
                <a:gd name="T93" fmla="*/ 4 h 22"/>
                <a:gd name="T94" fmla="*/ 20 w 20"/>
                <a:gd name="T95" fmla="*/ 3 h 22"/>
                <a:gd name="T96" fmla="*/ 20 w 20"/>
                <a:gd name="T97" fmla="*/ 3 h 22"/>
                <a:gd name="T98" fmla="*/ 20 w 20"/>
                <a:gd name="T99" fmla="*/ 2 h 22"/>
                <a:gd name="T100" fmla="*/ 20 w 20"/>
                <a:gd name="T101" fmla="*/ 1 h 22"/>
                <a:gd name="T102" fmla="*/ 20 w 20"/>
                <a:gd name="T103" fmla="*/ 1 h 22"/>
                <a:gd name="T104" fmla="*/ 20 w 20"/>
                <a:gd name="T105" fmla="*/ 0 h 22"/>
                <a:gd name="T106" fmla="*/ 19 w 20"/>
                <a:gd name="T107" fmla="*/ 0 h 22"/>
                <a:gd name="T108" fmla="*/ 1 w 20"/>
                <a:gd name="T109"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 h="22">
                  <a:moveTo>
                    <a:pt x="1" y="1"/>
                  </a:moveTo>
                  <a:lnTo>
                    <a:pt x="0" y="1"/>
                  </a:lnTo>
                  <a:lnTo>
                    <a:pt x="0" y="2"/>
                  </a:lnTo>
                  <a:lnTo>
                    <a:pt x="0" y="2"/>
                  </a:lnTo>
                  <a:lnTo>
                    <a:pt x="0" y="2"/>
                  </a:lnTo>
                  <a:lnTo>
                    <a:pt x="0" y="3"/>
                  </a:lnTo>
                  <a:lnTo>
                    <a:pt x="0" y="3"/>
                  </a:lnTo>
                  <a:lnTo>
                    <a:pt x="0" y="3"/>
                  </a:lnTo>
                  <a:lnTo>
                    <a:pt x="0" y="4"/>
                  </a:lnTo>
                  <a:lnTo>
                    <a:pt x="0" y="4"/>
                  </a:lnTo>
                  <a:lnTo>
                    <a:pt x="0" y="5"/>
                  </a:lnTo>
                  <a:lnTo>
                    <a:pt x="0" y="5"/>
                  </a:lnTo>
                  <a:lnTo>
                    <a:pt x="0" y="5"/>
                  </a:lnTo>
                  <a:lnTo>
                    <a:pt x="0" y="6"/>
                  </a:lnTo>
                  <a:lnTo>
                    <a:pt x="0" y="6"/>
                  </a:lnTo>
                  <a:lnTo>
                    <a:pt x="0" y="6"/>
                  </a:lnTo>
                  <a:lnTo>
                    <a:pt x="0" y="7"/>
                  </a:lnTo>
                  <a:lnTo>
                    <a:pt x="0" y="7"/>
                  </a:lnTo>
                  <a:lnTo>
                    <a:pt x="0" y="8"/>
                  </a:lnTo>
                  <a:lnTo>
                    <a:pt x="0" y="8"/>
                  </a:lnTo>
                  <a:lnTo>
                    <a:pt x="0" y="22"/>
                  </a:lnTo>
                  <a:lnTo>
                    <a:pt x="19" y="21"/>
                  </a:lnTo>
                  <a:lnTo>
                    <a:pt x="19" y="21"/>
                  </a:lnTo>
                  <a:lnTo>
                    <a:pt x="19" y="20"/>
                  </a:lnTo>
                  <a:lnTo>
                    <a:pt x="19" y="19"/>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3"/>
                  </a:lnTo>
                  <a:lnTo>
                    <a:pt x="20" y="3"/>
                  </a:lnTo>
                  <a:lnTo>
                    <a:pt x="20" y="2"/>
                  </a:lnTo>
                  <a:lnTo>
                    <a:pt x="20" y="1"/>
                  </a:lnTo>
                  <a:lnTo>
                    <a:pt x="20" y="1"/>
                  </a:lnTo>
                  <a:lnTo>
                    <a:pt x="20" y="0"/>
                  </a:lnTo>
                  <a:lnTo>
                    <a:pt x="19" y="0"/>
                  </a:lnTo>
                  <a:lnTo>
                    <a:pt x="1"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02" name="Freeform 1138"/>
            <p:cNvSpPr>
              <a:spLocks/>
            </p:cNvSpPr>
            <p:nvPr/>
          </p:nvSpPr>
          <p:spPr bwMode="auto">
            <a:xfrm>
              <a:off x="1459" y="3297"/>
              <a:ext cx="20" cy="22"/>
            </a:xfrm>
            <a:custGeom>
              <a:avLst/>
              <a:gdLst>
                <a:gd name="T0" fmla="*/ 1 w 20"/>
                <a:gd name="T1" fmla="*/ 1 h 22"/>
                <a:gd name="T2" fmla="*/ 0 w 20"/>
                <a:gd name="T3" fmla="*/ 1 h 22"/>
                <a:gd name="T4" fmla="*/ 0 w 20"/>
                <a:gd name="T5" fmla="*/ 2 h 22"/>
                <a:gd name="T6" fmla="*/ 0 w 20"/>
                <a:gd name="T7" fmla="*/ 2 h 22"/>
                <a:gd name="T8" fmla="*/ 0 w 20"/>
                <a:gd name="T9" fmla="*/ 2 h 22"/>
                <a:gd name="T10" fmla="*/ 0 w 20"/>
                <a:gd name="T11" fmla="*/ 3 h 22"/>
                <a:gd name="T12" fmla="*/ 0 w 20"/>
                <a:gd name="T13" fmla="*/ 3 h 22"/>
                <a:gd name="T14" fmla="*/ 0 w 20"/>
                <a:gd name="T15" fmla="*/ 3 h 22"/>
                <a:gd name="T16" fmla="*/ 0 w 20"/>
                <a:gd name="T17" fmla="*/ 4 h 22"/>
                <a:gd name="T18" fmla="*/ 0 w 20"/>
                <a:gd name="T19" fmla="*/ 4 h 22"/>
                <a:gd name="T20" fmla="*/ 0 w 20"/>
                <a:gd name="T21" fmla="*/ 5 h 22"/>
                <a:gd name="T22" fmla="*/ 0 w 20"/>
                <a:gd name="T23" fmla="*/ 5 h 22"/>
                <a:gd name="T24" fmla="*/ 0 w 20"/>
                <a:gd name="T25" fmla="*/ 5 h 22"/>
                <a:gd name="T26" fmla="*/ 0 w 20"/>
                <a:gd name="T27" fmla="*/ 6 h 22"/>
                <a:gd name="T28" fmla="*/ 0 w 20"/>
                <a:gd name="T29" fmla="*/ 6 h 22"/>
                <a:gd name="T30" fmla="*/ 0 w 20"/>
                <a:gd name="T31" fmla="*/ 6 h 22"/>
                <a:gd name="T32" fmla="*/ 0 w 20"/>
                <a:gd name="T33" fmla="*/ 7 h 22"/>
                <a:gd name="T34" fmla="*/ 0 w 20"/>
                <a:gd name="T35" fmla="*/ 7 h 22"/>
                <a:gd name="T36" fmla="*/ 0 w 20"/>
                <a:gd name="T37" fmla="*/ 8 h 22"/>
                <a:gd name="T38" fmla="*/ 0 w 20"/>
                <a:gd name="T39" fmla="*/ 8 h 22"/>
                <a:gd name="T40" fmla="*/ 0 w 20"/>
                <a:gd name="T41" fmla="*/ 22 h 22"/>
                <a:gd name="T42" fmla="*/ 19 w 20"/>
                <a:gd name="T43" fmla="*/ 21 h 22"/>
                <a:gd name="T44" fmla="*/ 19 w 20"/>
                <a:gd name="T45" fmla="*/ 21 h 22"/>
                <a:gd name="T46" fmla="*/ 19 w 20"/>
                <a:gd name="T47" fmla="*/ 20 h 22"/>
                <a:gd name="T48" fmla="*/ 19 w 20"/>
                <a:gd name="T49" fmla="*/ 19 h 22"/>
                <a:gd name="T50" fmla="*/ 20 w 20"/>
                <a:gd name="T51" fmla="*/ 19 h 22"/>
                <a:gd name="T52" fmla="*/ 20 w 20"/>
                <a:gd name="T53" fmla="*/ 18 h 22"/>
                <a:gd name="T54" fmla="*/ 20 w 20"/>
                <a:gd name="T55" fmla="*/ 17 h 22"/>
                <a:gd name="T56" fmla="*/ 20 w 20"/>
                <a:gd name="T57" fmla="*/ 17 h 22"/>
                <a:gd name="T58" fmla="*/ 20 w 20"/>
                <a:gd name="T59" fmla="*/ 16 h 22"/>
                <a:gd name="T60" fmla="*/ 20 w 20"/>
                <a:gd name="T61" fmla="*/ 15 h 22"/>
                <a:gd name="T62" fmla="*/ 20 w 20"/>
                <a:gd name="T63" fmla="*/ 15 h 22"/>
                <a:gd name="T64" fmla="*/ 20 w 20"/>
                <a:gd name="T65" fmla="*/ 14 h 22"/>
                <a:gd name="T66" fmla="*/ 20 w 20"/>
                <a:gd name="T67" fmla="*/ 13 h 22"/>
                <a:gd name="T68" fmla="*/ 20 w 20"/>
                <a:gd name="T69" fmla="*/ 12 h 22"/>
                <a:gd name="T70" fmla="*/ 20 w 20"/>
                <a:gd name="T71" fmla="*/ 12 h 22"/>
                <a:gd name="T72" fmla="*/ 20 w 20"/>
                <a:gd name="T73" fmla="*/ 11 h 22"/>
                <a:gd name="T74" fmla="*/ 20 w 20"/>
                <a:gd name="T75" fmla="*/ 10 h 22"/>
                <a:gd name="T76" fmla="*/ 20 w 20"/>
                <a:gd name="T77" fmla="*/ 10 h 22"/>
                <a:gd name="T78" fmla="*/ 20 w 20"/>
                <a:gd name="T79" fmla="*/ 9 h 22"/>
                <a:gd name="T80" fmla="*/ 20 w 20"/>
                <a:gd name="T81" fmla="*/ 8 h 22"/>
                <a:gd name="T82" fmla="*/ 20 w 20"/>
                <a:gd name="T83" fmla="*/ 8 h 22"/>
                <a:gd name="T84" fmla="*/ 20 w 20"/>
                <a:gd name="T85" fmla="*/ 7 h 22"/>
                <a:gd name="T86" fmla="*/ 20 w 20"/>
                <a:gd name="T87" fmla="*/ 6 h 22"/>
                <a:gd name="T88" fmla="*/ 20 w 20"/>
                <a:gd name="T89" fmla="*/ 6 h 22"/>
                <a:gd name="T90" fmla="*/ 20 w 20"/>
                <a:gd name="T91" fmla="*/ 5 h 22"/>
                <a:gd name="T92" fmla="*/ 20 w 20"/>
                <a:gd name="T93" fmla="*/ 4 h 22"/>
                <a:gd name="T94" fmla="*/ 20 w 20"/>
                <a:gd name="T95" fmla="*/ 3 h 22"/>
                <a:gd name="T96" fmla="*/ 20 w 20"/>
                <a:gd name="T97" fmla="*/ 3 h 22"/>
                <a:gd name="T98" fmla="*/ 20 w 20"/>
                <a:gd name="T99" fmla="*/ 2 h 22"/>
                <a:gd name="T100" fmla="*/ 20 w 20"/>
                <a:gd name="T101" fmla="*/ 1 h 22"/>
                <a:gd name="T102" fmla="*/ 20 w 20"/>
                <a:gd name="T103" fmla="*/ 1 h 22"/>
                <a:gd name="T104" fmla="*/ 20 w 20"/>
                <a:gd name="T105" fmla="*/ 0 h 22"/>
                <a:gd name="T106" fmla="*/ 19 w 20"/>
                <a:gd name="T107" fmla="*/ 0 h 22"/>
                <a:gd name="T108" fmla="*/ 1 w 20"/>
                <a:gd name="T109"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 h="22">
                  <a:moveTo>
                    <a:pt x="1" y="1"/>
                  </a:moveTo>
                  <a:lnTo>
                    <a:pt x="0" y="1"/>
                  </a:lnTo>
                  <a:lnTo>
                    <a:pt x="0" y="2"/>
                  </a:lnTo>
                  <a:lnTo>
                    <a:pt x="0" y="2"/>
                  </a:lnTo>
                  <a:lnTo>
                    <a:pt x="0" y="2"/>
                  </a:lnTo>
                  <a:lnTo>
                    <a:pt x="0" y="3"/>
                  </a:lnTo>
                  <a:lnTo>
                    <a:pt x="0" y="3"/>
                  </a:lnTo>
                  <a:lnTo>
                    <a:pt x="0" y="3"/>
                  </a:lnTo>
                  <a:lnTo>
                    <a:pt x="0" y="4"/>
                  </a:lnTo>
                  <a:lnTo>
                    <a:pt x="0" y="4"/>
                  </a:lnTo>
                  <a:lnTo>
                    <a:pt x="0" y="5"/>
                  </a:lnTo>
                  <a:lnTo>
                    <a:pt x="0" y="5"/>
                  </a:lnTo>
                  <a:lnTo>
                    <a:pt x="0" y="5"/>
                  </a:lnTo>
                  <a:lnTo>
                    <a:pt x="0" y="6"/>
                  </a:lnTo>
                  <a:lnTo>
                    <a:pt x="0" y="6"/>
                  </a:lnTo>
                  <a:lnTo>
                    <a:pt x="0" y="6"/>
                  </a:lnTo>
                  <a:lnTo>
                    <a:pt x="0" y="7"/>
                  </a:lnTo>
                  <a:lnTo>
                    <a:pt x="0" y="7"/>
                  </a:lnTo>
                  <a:lnTo>
                    <a:pt x="0" y="8"/>
                  </a:lnTo>
                  <a:lnTo>
                    <a:pt x="0" y="8"/>
                  </a:lnTo>
                  <a:lnTo>
                    <a:pt x="0" y="22"/>
                  </a:lnTo>
                  <a:lnTo>
                    <a:pt x="19" y="21"/>
                  </a:lnTo>
                  <a:lnTo>
                    <a:pt x="19" y="21"/>
                  </a:lnTo>
                  <a:lnTo>
                    <a:pt x="19" y="20"/>
                  </a:lnTo>
                  <a:lnTo>
                    <a:pt x="19" y="19"/>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3"/>
                  </a:lnTo>
                  <a:lnTo>
                    <a:pt x="20" y="3"/>
                  </a:lnTo>
                  <a:lnTo>
                    <a:pt x="20" y="2"/>
                  </a:lnTo>
                  <a:lnTo>
                    <a:pt x="20" y="1"/>
                  </a:lnTo>
                  <a:lnTo>
                    <a:pt x="20" y="1"/>
                  </a:lnTo>
                  <a:lnTo>
                    <a:pt x="20" y="0"/>
                  </a:lnTo>
                  <a:lnTo>
                    <a:pt x="19" y="0"/>
                  </a:lnTo>
                  <a:lnTo>
                    <a:pt x="1"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03" name="Freeform 1139"/>
            <p:cNvSpPr>
              <a:spLocks/>
            </p:cNvSpPr>
            <p:nvPr/>
          </p:nvSpPr>
          <p:spPr bwMode="auto">
            <a:xfrm>
              <a:off x="1405" y="3316"/>
              <a:ext cx="38" cy="118"/>
            </a:xfrm>
            <a:custGeom>
              <a:avLst/>
              <a:gdLst>
                <a:gd name="T0" fmla="*/ 36 w 38"/>
                <a:gd name="T1" fmla="*/ 118 h 118"/>
                <a:gd name="T2" fmla="*/ 38 w 38"/>
                <a:gd name="T3" fmla="*/ 34 h 118"/>
                <a:gd name="T4" fmla="*/ 1 w 38"/>
                <a:gd name="T5" fmla="*/ 0 h 118"/>
                <a:gd name="T6" fmla="*/ 0 w 38"/>
                <a:gd name="T7" fmla="*/ 82 h 118"/>
                <a:gd name="T8" fmla="*/ 36 w 38"/>
                <a:gd name="T9" fmla="*/ 118 h 118"/>
              </a:gdLst>
              <a:ahLst/>
              <a:cxnLst>
                <a:cxn ang="0">
                  <a:pos x="T0" y="T1"/>
                </a:cxn>
                <a:cxn ang="0">
                  <a:pos x="T2" y="T3"/>
                </a:cxn>
                <a:cxn ang="0">
                  <a:pos x="T4" y="T5"/>
                </a:cxn>
                <a:cxn ang="0">
                  <a:pos x="T6" y="T7"/>
                </a:cxn>
                <a:cxn ang="0">
                  <a:pos x="T8" y="T9"/>
                </a:cxn>
              </a:cxnLst>
              <a:rect l="0" t="0" r="r" b="b"/>
              <a:pathLst>
                <a:path w="38" h="118">
                  <a:moveTo>
                    <a:pt x="36" y="118"/>
                  </a:moveTo>
                  <a:lnTo>
                    <a:pt x="38" y="34"/>
                  </a:lnTo>
                  <a:lnTo>
                    <a:pt x="1" y="0"/>
                  </a:lnTo>
                  <a:lnTo>
                    <a:pt x="0" y="82"/>
                  </a:lnTo>
                  <a:lnTo>
                    <a:pt x="36" y="118"/>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04" name="Freeform 1140"/>
            <p:cNvSpPr>
              <a:spLocks/>
            </p:cNvSpPr>
            <p:nvPr/>
          </p:nvSpPr>
          <p:spPr bwMode="auto">
            <a:xfrm>
              <a:off x="1405" y="3316"/>
              <a:ext cx="38" cy="118"/>
            </a:xfrm>
            <a:custGeom>
              <a:avLst/>
              <a:gdLst>
                <a:gd name="T0" fmla="*/ 36 w 38"/>
                <a:gd name="T1" fmla="*/ 118 h 118"/>
                <a:gd name="T2" fmla="*/ 38 w 38"/>
                <a:gd name="T3" fmla="*/ 34 h 118"/>
                <a:gd name="T4" fmla="*/ 1 w 38"/>
                <a:gd name="T5" fmla="*/ 0 h 118"/>
                <a:gd name="T6" fmla="*/ 0 w 38"/>
                <a:gd name="T7" fmla="*/ 82 h 118"/>
                <a:gd name="T8" fmla="*/ 36 w 38"/>
                <a:gd name="T9" fmla="*/ 118 h 118"/>
              </a:gdLst>
              <a:ahLst/>
              <a:cxnLst>
                <a:cxn ang="0">
                  <a:pos x="T0" y="T1"/>
                </a:cxn>
                <a:cxn ang="0">
                  <a:pos x="T2" y="T3"/>
                </a:cxn>
                <a:cxn ang="0">
                  <a:pos x="T4" y="T5"/>
                </a:cxn>
                <a:cxn ang="0">
                  <a:pos x="T6" y="T7"/>
                </a:cxn>
                <a:cxn ang="0">
                  <a:pos x="T8" y="T9"/>
                </a:cxn>
              </a:cxnLst>
              <a:rect l="0" t="0" r="r" b="b"/>
              <a:pathLst>
                <a:path w="38" h="118">
                  <a:moveTo>
                    <a:pt x="36" y="118"/>
                  </a:moveTo>
                  <a:lnTo>
                    <a:pt x="38" y="34"/>
                  </a:lnTo>
                  <a:lnTo>
                    <a:pt x="1" y="0"/>
                  </a:lnTo>
                  <a:lnTo>
                    <a:pt x="0" y="82"/>
                  </a:lnTo>
                  <a:lnTo>
                    <a:pt x="36" y="118"/>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05" name="Freeform 1141"/>
            <p:cNvSpPr>
              <a:spLocks/>
            </p:cNvSpPr>
            <p:nvPr/>
          </p:nvSpPr>
          <p:spPr bwMode="auto">
            <a:xfrm>
              <a:off x="1390" y="3317"/>
              <a:ext cx="3" cy="66"/>
            </a:xfrm>
            <a:custGeom>
              <a:avLst/>
              <a:gdLst>
                <a:gd name="T0" fmla="*/ 0 w 3"/>
                <a:gd name="T1" fmla="*/ 65 h 66"/>
                <a:gd name="T2" fmla="*/ 0 w 3"/>
                <a:gd name="T3" fmla="*/ 66 h 66"/>
                <a:gd name="T4" fmla="*/ 0 w 3"/>
                <a:gd name="T5" fmla="*/ 66 h 66"/>
                <a:gd name="T6" fmla="*/ 0 w 3"/>
                <a:gd name="T7" fmla="*/ 66 h 66"/>
                <a:gd name="T8" fmla="*/ 1 w 3"/>
                <a:gd name="T9" fmla="*/ 66 h 66"/>
                <a:gd name="T10" fmla="*/ 1 w 3"/>
                <a:gd name="T11" fmla="*/ 66 h 66"/>
                <a:gd name="T12" fmla="*/ 2 w 3"/>
                <a:gd name="T13" fmla="*/ 66 h 66"/>
                <a:gd name="T14" fmla="*/ 3 w 3"/>
                <a:gd name="T15" fmla="*/ 3 h 66"/>
                <a:gd name="T16" fmla="*/ 3 w 3"/>
                <a:gd name="T17" fmla="*/ 3 h 66"/>
                <a:gd name="T18" fmla="*/ 3 w 3"/>
                <a:gd name="T19" fmla="*/ 2 h 66"/>
                <a:gd name="T20" fmla="*/ 3 w 3"/>
                <a:gd name="T21" fmla="*/ 2 h 66"/>
                <a:gd name="T22" fmla="*/ 3 w 3"/>
                <a:gd name="T23" fmla="*/ 1 h 66"/>
                <a:gd name="T24" fmla="*/ 3 w 3"/>
                <a:gd name="T25" fmla="*/ 1 h 66"/>
                <a:gd name="T26" fmla="*/ 3 w 3"/>
                <a:gd name="T27" fmla="*/ 1 h 66"/>
                <a:gd name="T28" fmla="*/ 3 w 3"/>
                <a:gd name="T29" fmla="*/ 1 h 66"/>
                <a:gd name="T30" fmla="*/ 3 w 3"/>
                <a:gd name="T31" fmla="*/ 0 h 66"/>
                <a:gd name="T32" fmla="*/ 2 w 3"/>
                <a:gd name="T33" fmla="*/ 0 h 66"/>
                <a:gd name="T34" fmla="*/ 2 w 3"/>
                <a:gd name="T35" fmla="*/ 0 h 66"/>
                <a:gd name="T36" fmla="*/ 2 w 3"/>
                <a:gd name="T37" fmla="*/ 0 h 66"/>
                <a:gd name="T38" fmla="*/ 2 w 3"/>
                <a:gd name="T39" fmla="*/ 0 h 66"/>
                <a:gd name="T40" fmla="*/ 1 w 3"/>
                <a:gd name="T41" fmla="*/ 0 h 66"/>
                <a:gd name="T42" fmla="*/ 0 w 3"/>
                <a:gd name="T43" fmla="*/ 6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66">
                  <a:moveTo>
                    <a:pt x="0" y="65"/>
                  </a:moveTo>
                  <a:lnTo>
                    <a:pt x="0" y="66"/>
                  </a:lnTo>
                  <a:lnTo>
                    <a:pt x="0" y="66"/>
                  </a:lnTo>
                  <a:lnTo>
                    <a:pt x="0" y="66"/>
                  </a:lnTo>
                  <a:lnTo>
                    <a:pt x="1" y="66"/>
                  </a:lnTo>
                  <a:lnTo>
                    <a:pt x="1" y="66"/>
                  </a:lnTo>
                  <a:lnTo>
                    <a:pt x="2" y="66"/>
                  </a:lnTo>
                  <a:lnTo>
                    <a:pt x="3" y="3"/>
                  </a:lnTo>
                  <a:lnTo>
                    <a:pt x="3" y="3"/>
                  </a:lnTo>
                  <a:lnTo>
                    <a:pt x="3" y="2"/>
                  </a:lnTo>
                  <a:lnTo>
                    <a:pt x="3" y="2"/>
                  </a:lnTo>
                  <a:lnTo>
                    <a:pt x="3" y="1"/>
                  </a:lnTo>
                  <a:lnTo>
                    <a:pt x="3" y="1"/>
                  </a:lnTo>
                  <a:lnTo>
                    <a:pt x="3" y="1"/>
                  </a:lnTo>
                  <a:lnTo>
                    <a:pt x="3" y="1"/>
                  </a:lnTo>
                  <a:lnTo>
                    <a:pt x="3" y="0"/>
                  </a:lnTo>
                  <a:lnTo>
                    <a:pt x="2" y="0"/>
                  </a:lnTo>
                  <a:lnTo>
                    <a:pt x="2" y="0"/>
                  </a:lnTo>
                  <a:lnTo>
                    <a:pt x="2" y="0"/>
                  </a:lnTo>
                  <a:lnTo>
                    <a:pt x="2" y="0"/>
                  </a:lnTo>
                  <a:lnTo>
                    <a:pt x="1" y="0"/>
                  </a:lnTo>
                  <a:lnTo>
                    <a:pt x="0" y="65"/>
                  </a:lnTo>
                  <a:close/>
                </a:path>
              </a:pathLst>
            </a:custGeom>
            <a:solidFill>
              <a:srgbClr val="7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06" name="Freeform 1142"/>
            <p:cNvSpPr>
              <a:spLocks/>
            </p:cNvSpPr>
            <p:nvPr/>
          </p:nvSpPr>
          <p:spPr bwMode="auto">
            <a:xfrm>
              <a:off x="1390" y="3317"/>
              <a:ext cx="3" cy="66"/>
            </a:xfrm>
            <a:custGeom>
              <a:avLst/>
              <a:gdLst>
                <a:gd name="T0" fmla="*/ 0 w 3"/>
                <a:gd name="T1" fmla="*/ 65 h 66"/>
                <a:gd name="T2" fmla="*/ 0 w 3"/>
                <a:gd name="T3" fmla="*/ 66 h 66"/>
                <a:gd name="T4" fmla="*/ 0 w 3"/>
                <a:gd name="T5" fmla="*/ 66 h 66"/>
                <a:gd name="T6" fmla="*/ 0 w 3"/>
                <a:gd name="T7" fmla="*/ 66 h 66"/>
                <a:gd name="T8" fmla="*/ 1 w 3"/>
                <a:gd name="T9" fmla="*/ 66 h 66"/>
                <a:gd name="T10" fmla="*/ 1 w 3"/>
                <a:gd name="T11" fmla="*/ 66 h 66"/>
                <a:gd name="T12" fmla="*/ 2 w 3"/>
                <a:gd name="T13" fmla="*/ 66 h 66"/>
                <a:gd name="T14" fmla="*/ 3 w 3"/>
                <a:gd name="T15" fmla="*/ 3 h 66"/>
                <a:gd name="T16" fmla="*/ 3 w 3"/>
                <a:gd name="T17" fmla="*/ 3 h 66"/>
                <a:gd name="T18" fmla="*/ 3 w 3"/>
                <a:gd name="T19" fmla="*/ 2 h 66"/>
                <a:gd name="T20" fmla="*/ 3 w 3"/>
                <a:gd name="T21" fmla="*/ 2 h 66"/>
                <a:gd name="T22" fmla="*/ 3 w 3"/>
                <a:gd name="T23" fmla="*/ 1 h 66"/>
                <a:gd name="T24" fmla="*/ 3 w 3"/>
                <a:gd name="T25" fmla="*/ 1 h 66"/>
                <a:gd name="T26" fmla="*/ 3 w 3"/>
                <a:gd name="T27" fmla="*/ 1 h 66"/>
                <a:gd name="T28" fmla="*/ 3 w 3"/>
                <a:gd name="T29" fmla="*/ 1 h 66"/>
                <a:gd name="T30" fmla="*/ 3 w 3"/>
                <a:gd name="T31" fmla="*/ 0 h 66"/>
                <a:gd name="T32" fmla="*/ 2 w 3"/>
                <a:gd name="T33" fmla="*/ 0 h 66"/>
                <a:gd name="T34" fmla="*/ 2 w 3"/>
                <a:gd name="T35" fmla="*/ 0 h 66"/>
                <a:gd name="T36" fmla="*/ 2 w 3"/>
                <a:gd name="T37" fmla="*/ 0 h 66"/>
                <a:gd name="T38" fmla="*/ 2 w 3"/>
                <a:gd name="T39" fmla="*/ 0 h 66"/>
                <a:gd name="T40" fmla="*/ 1 w 3"/>
                <a:gd name="T41" fmla="*/ 0 h 66"/>
                <a:gd name="T42" fmla="*/ 0 w 3"/>
                <a:gd name="T43" fmla="*/ 6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66">
                  <a:moveTo>
                    <a:pt x="0" y="65"/>
                  </a:moveTo>
                  <a:lnTo>
                    <a:pt x="0" y="66"/>
                  </a:lnTo>
                  <a:lnTo>
                    <a:pt x="0" y="66"/>
                  </a:lnTo>
                  <a:lnTo>
                    <a:pt x="0" y="66"/>
                  </a:lnTo>
                  <a:lnTo>
                    <a:pt x="1" y="66"/>
                  </a:lnTo>
                  <a:lnTo>
                    <a:pt x="1" y="66"/>
                  </a:lnTo>
                  <a:lnTo>
                    <a:pt x="2" y="66"/>
                  </a:lnTo>
                  <a:lnTo>
                    <a:pt x="3" y="3"/>
                  </a:lnTo>
                  <a:lnTo>
                    <a:pt x="3" y="3"/>
                  </a:lnTo>
                  <a:lnTo>
                    <a:pt x="3" y="2"/>
                  </a:lnTo>
                  <a:lnTo>
                    <a:pt x="3" y="2"/>
                  </a:lnTo>
                  <a:lnTo>
                    <a:pt x="3" y="1"/>
                  </a:lnTo>
                  <a:lnTo>
                    <a:pt x="3" y="1"/>
                  </a:lnTo>
                  <a:lnTo>
                    <a:pt x="3" y="1"/>
                  </a:lnTo>
                  <a:lnTo>
                    <a:pt x="3" y="1"/>
                  </a:lnTo>
                  <a:lnTo>
                    <a:pt x="3" y="0"/>
                  </a:lnTo>
                  <a:lnTo>
                    <a:pt x="2" y="0"/>
                  </a:lnTo>
                  <a:lnTo>
                    <a:pt x="2" y="0"/>
                  </a:lnTo>
                  <a:lnTo>
                    <a:pt x="2" y="0"/>
                  </a:lnTo>
                  <a:lnTo>
                    <a:pt x="2" y="0"/>
                  </a:lnTo>
                  <a:lnTo>
                    <a:pt x="1" y="0"/>
                  </a:lnTo>
                  <a:lnTo>
                    <a:pt x="0" y="65"/>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07" name="Freeform 1143"/>
            <p:cNvSpPr>
              <a:spLocks/>
            </p:cNvSpPr>
            <p:nvPr/>
          </p:nvSpPr>
          <p:spPr bwMode="auto">
            <a:xfrm>
              <a:off x="1395" y="3324"/>
              <a:ext cx="7" cy="50"/>
            </a:xfrm>
            <a:custGeom>
              <a:avLst/>
              <a:gdLst>
                <a:gd name="T0" fmla="*/ 1 w 7"/>
                <a:gd name="T1" fmla="*/ 50 h 50"/>
                <a:gd name="T2" fmla="*/ 1 w 7"/>
                <a:gd name="T3" fmla="*/ 50 h 50"/>
                <a:gd name="T4" fmla="*/ 2 w 7"/>
                <a:gd name="T5" fmla="*/ 50 h 50"/>
                <a:gd name="T6" fmla="*/ 2 w 7"/>
                <a:gd name="T7" fmla="*/ 50 h 50"/>
                <a:gd name="T8" fmla="*/ 3 w 7"/>
                <a:gd name="T9" fmla="*/ 50 h 50"/>
                <a:gd name="T10" fmla="*/ 4 w 7"/>
                <a:gd name="T11" fmla="*/ 50 h 50"/>
                <a:gd name="T12" fmla="*/ 5 w 7"/>
                <a:gd name="T13" fmla="*/ 50 h 50"/>
                <a:gd name="T14" fmla="*/ 5 w 7"/>
                <a:gd name="T15" fmla="*/ 50 h 50"/>
                <a:gd name="T16" fmla="*/ 6 w 7"/>
                <a:gd name="T17" fmla="*/ 50 h 50"/>
                <a:gd name="T18" fmla="*/ 6 w 7"/>
                <a:gd name="T19" fmla="*/ 47 h 50"/>
                <a:gd name="T20" fmla="*/ 7 w 7"/>
                <a:gd name="T21" fmla="*/ 44 h 50"/>
                <a:gd name="T22" fmla="*/ 7 w 7"/>
                <a:gd name="T23" fmla="*/ 41 h 50"/>
                <a:gd name="T24" fmla="*/ 7 w 7"/>
                <a:gd name="T25" fmla="*/ 39 h 50"/>
                <a:gd name="T26" fmla="*/ 7 w 7"/>
                <a:gd name="T27" fmla="*/ 36 h 50"/>
                <a:gd name="T28" fmla="*/ 7 w 7"/>
                <a:gd name="T29" fmla="*/ 33 h 50"/>
                <a:gd name="T30" fmla="*/ 7 w 7"/>
                <a:gd name="T31" fmla="*/ 30 h 50"/>
                <a:gd name="T32" fmla="*/ 7 w 7"/>
                <a:gd name="T33" fmla="*/ 28 h 50"/>
                <a:gd name="T34" fmla="*/ 7 w 7"/>
                <a:gd name="T35" fmla="*/ 26 h 50"/>
                <a:gd name="T36" fmla="*/ 7 w 7"/>
                <a:gd name="T37" fmla="*/ 23 h 50"/>
                <a:gd name="T38" fmla="*/ 7 w 7"/>
                <a:gd name="T39" fmla="*/ 20 h 50"/>
                <a:gd name="T40" fmla="*/ 7 w 7"/>
                <a:gd name="T41" fmla="*/ 18 h 50"/>
                <a:gd name="T42" fmla="*/ 7 w 7"/>
                <a:gd name="T43" fmla="*/ 15 h 50"/>
                <a:gd name="T44" fmla="*/ 7 w 7"/>
                <a:gd name="T45" fmla="*/ 12 h 50"/>
                <a:gd name="T46" fmla="*/ 7 w 7"/>
                <a:gd name="T47" fmla="*/ 9 h 50"/>
                <a:gd name="T48" fmla="*/ 7 w 7"/>
                <a:gd name="T49" fmla="*/ 6 h 50"/>
                <a:gd name="T50" fmla="*/ 7 w 7"/>
                <a:gd name="T51" fmla="*/ 5 h 50"/>
                <a:gd name="T52" fmla="*/ 7 w 7"/>
                <a:gd name="T53" fmla="*/ 5 h 50"/>
                <a:gd name="T54" fmla="*/ 6 w 7"/>
                <a:gd name="T55" fmla="*/ 4 h 50"/>
                <a:gd name="T56" fmla="*/ 6 w 7"/>
                <a:gd name="T57" fmla="*/ 3 h 50"/>
                <a:gd name="T58" fmla="*/ 5 w 7"/>
                <a:gd name="T59" fmla="*/ 2 h 50"/>
                <a:gd name="T60" fmla="*/ 5 w 7"/>
                <a:gd name="T61" fmla="*/ 2 h 50"/>
                <a:gd name="T62" fmla="*/ 4 w 7"/>
                <a:gd name="T63" fmla="*/ 2 h 50"/>
                <a:gd name="T64" fmla="*/ 3 w 7"/>
                <a:gd name="T65" fmla="*/ 2 h 50"/>
                <a:gd name="T66" fmla="*/ 3 w 7"/>
                <a:gd name="T67" fmla="*/ 1 h 50"/>
                <a:gd name="T68" fmla="*/ 3 w 7"/>
                <a:gd name="T69" fmla="*/ 1 h 50"/>
                <a:gd name="T70" fmla="*/ 2 w 7"/>
                <a:gd name="T71" fmla="*/ 0 h 50"/>
                <a:gd name="T72" fmla="*/ 0 w 7"/>
                <a:gd name="T7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50">
                  <a:moveTo>
                    <a:pt x="0" y="50"/>
                  </a:moveTo>
                  <a:lnTo>
                    <a:pt x="1" y="50"/>
                  </a:lnTo>
                  <a:lnTo>
                    <a:pt x="1" y="50"/>
                  </a:lnTo>
                  <a:lnTo>
                    <a:pt x="1" y="50"/>
                  </a:lnTo>
                  <a:lnTo>
                    <a:pt x="2" y="50"/>
                  </a:lnTo>
                  <a:lnTo>
                    <a:pt x="2" y="50"/>
                  </a:lnTo>
                  <a:lnTo>
                    <a:pt x="2" y="50"/>
                  </a:lnTo>
                  <a:lnTo>
                    <a:pt x="2" y="50"/>
                  </a:lnTo>
                  <a:lnTo>
                    <a:pt x="3" y="50"/>
                  </a:lnTo>
                  <a:lnTo>
                    <a:pt x="3" y="50"/>
                  </a:lnTo>
                  <a:lnTo>
                    <a:pt x="3" y="50"/>
                  </a:lnTo>
                  <a:lnTo>
                    <a:pt x="4" y="50"/>
                  </a:lnTo>
                  <a:lnTo>
                    <a:pt x="4" y="50"/>
                  </a:lnTo>
                  <a:lnTo>
                    <a:pt x="5" y="50"/>
                  </a:lnTo>
                  <a:lnTo>
                    <a:pt x="5" y="50"/>
                  </a:lnTo>
                  <a:lnTo>
                    <a:pt x="5" y="50"/>
                  </a:lnTo>
                  <a:lnTo>
                    <a:pt x="6" y="50"/>
                  </a:lnTo>
                  <a:lnTo>
                    <a:pt x="6" y="50"/>
                  </a:lnTo>
                  <a:lnTo>
                    <a:pt x="6" y="48"/>
                  </a:lnTo>
                  <a:lnTo>
                    <a:pt x="6" y="47"/>
                  </a:lnTo>
                  <a:lnTo>
                    <a:pt x="6" y="45"/>
                  </a:lnTo>
                  <a:lnTo>
                    <a:pt x="7" y="44"/>
                  </a:lnTo>
                  <a:lnTo>
                    <a:pt x="7" y="43"/>
                  </a:lnTo>
                  <a:lnTo>
                    <a:pt x="7" y="41"/>
                  </a:lnTo>
                  <a:lnTo>
                    <a:pt x="7" y="40"/>
                  </a:lnTo>
                  <a:lnTo>
                    <a:pt x="7" y="39"/>
                  </a:lnTo>
                  <a:lnTo>
                    <a:pt x="7" y="37"/>
                  </a:lnTo>
                  <a:lnTo>
                    <a:pt x="7" y="36"/>
                  </a:lnTo>
                  <a:lnTo>
                    <a:pt x="7" y="35"/>
                  </a:lnTo>
                  <a:lnTo>
                    <a:pt x="7" y="33"/>
                  </a:lnTo>
                  <a:lnTo>
                    <a:pt x="7" y="32"/>
                  </a:lnTo>
                  <a:lnTo>
                    <a:pt x="7" y="30"/>
                  </a:lnTo>
                  <a:lnTo>
                    <a:pt x="7" y="29"/>
                  </a:lnTo>
                  <a:lnTo>
                    <a:pt x="7" y="28"/>
                  </a:lnTo>
                  <a:lnTo>
                    <a:pt x="7" y="27"/>
                  </a:lnTo>
                  <a:lnTo>
                    <a:pt x="7" y="26"/>
                  </a:lnTo>
                  <a:lnTo>
                    <a:pt x="7" y="24"/>
                  </a:lnTo>
                  <a:lnTo>
                    <a:pt x="7" y="23"/>
                  </a:lnTo>
                  <a:lnTo>
                    <a:pt x="7" y="22"/>
                  </a:lnTo>
                  <a:lnTo>
                    <a:pt x="7" y="20"/>
                  </a:lnTo>
                  <a:lnTo>
                    <a:pt x="7" y="19"/>
                  </a:lnTo>
                  <a:lnTo>
                    <a:pt x="7" y="18"/>
                  </a:lnTo>
                  <a:lnTo>
                    <a:pt x="7" y="16"/>
                  </a:lnTo>
                  <a:lnTo>
                    <a:pt x="7" y="15"/>
                  </a:lnTo>
                  <a:lnTo>
                    <a:pt x="7" y="13"/>
                  </a:lnTo>
                  <a:lnTo>
                    <a:pt x="7" y="12"/>
                  </a:lnTo>
                  <a:lnTo>
                    <a:pt x="7" y="11"/>
                  </a:lnTo>
                  <a:lnTo>
                    <a:pt x="7" y="9"/>
                  </a:lnTo>
                  <a:lnTo>
                    <a:pt x="7" y="8"/>
                  </a:lnTo>
                  <a:lnTo>
                    <a:pt x="7" y="6"/>
                  </a:lnTo>
                  <a:lnTo>
                    <a:pt x="7" y="6"/>
                  </a:lnTo>
                  <a:lnTo>
                    <a:pt x="7" y="5"/>
                  </a:lnTo>
                  <a:lnTo>
                    <a:pt x="7" y="5"/>
                  </a:lnTo>
                  <a:lnTo>
                    <a:pt x="7" y="5"/>
                  </a:lnTo>
                  <a:lnTo>
                    <a:pt x="7" y="4"/>
                  </a:lnTo>
                  <a:lnTo>
                    <a:pt x="6" y="4"/>
                  </a:lnTo>
                  <a:lnTo>
                    <a:pt x="6" y="4"/>
                  </a:lnTo>
                  <a:lnTo>
                    <a:pt x="6" y="3"/>
                  </a:lnTo>
                  <a:lnTo>
                    <a:pt x="5" y="3"/>
                  </a:lnTo>
                  <a:lnTo>
                    <a:pt x="5" y="2"/>
                  </a:lnTo>
                  <a:lnTo>
                    <a:pt x="5" y="2"/>
                  </a:lnTo>
                  <a:lnTo>
                    <a:pt x="5" y="2"/>
                  </a:lnTo>
                  <a:lnTo>
                    <a:pt x="4" y="2"/>
                  </a:lnTo>
                  <a:lnTo>
                    <a:pt x="4" y="2"/>
                  </a:lnTo>
                  <a:lnTo>
                    <a:pt x="4" y="2"/>
                  </a:lnTo>
                  <a:lnTo>
                    <a:pt x="3" y="2"/>
                  </a:lnTo>
                  <a:lnTo>
                    <a:pt x="3" y="1"/>
                  </a:lnTo>
                  <a:lnTo>
                    <a:pt x="3" y="1"/>
                  </a:lnTo>
                  <a:lnTo>
                    <a:pt x="3" y="1"/>
                  </a:lnTo>
                  <a:lnTo>
                    <a:pt x="3" y="1"/>
                  </a:lnTo>
                  <a:lnTo>
                    <a:pt x="2" y="0"/>
                  </a:lnTo>
                  <a:lnTo>
                    <a:pt x="2" y="0"/>
                  </a:lnTo>
                  <a:lnTo>
                    <a:pt x="2" y="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08" name="Freeform 1144"/>
            <p:cNvSpPr>
              <a:spLocks/>
            </p:cNvSpPr>
            <p:nvPr/>
          </p:nvSpPr>
          <p:spPr bwMode="auto">
            <a:xfrm>
              <a:off x="1395" y="3324"/>
              <a:ext cx="7" cy="50"/>
            </a:xfrm>
            <a:custGeom>
              <a:avLst/>
              <a:gdLst>
                <a:gd name="T0" fmla="*/ 1 w 7"/>
                <a:gd name="T1" fmla="*/ 50 h 50"/>
                <a:gd name="T2" fmla="*/ 1 w 7"/>
                <a:gd name="T3" fmla="*/ 50 h 50"/>
                <a:gd name="T4" fmla="*/ 2 w 7"/>
                <a:gd name="T5" fmla="*/ 50 h 50"/>
                <a:gd name="T6" fmla="*/ 2 w 7"/>
                <a:gd name="T7" fmla="*/ 50 h 50"/>
                <a:gd name="T8" fmla="*/ 3 w 7"/>
                <a:gd name="T9" fmla="*/ 50 h 50"/>
                <a:gd name="T10" fmla="*/ 4 w 7"/>
                <a:gd name="T11" fmla="*/ 50 h 50"/>
                <a:gd name="T12" fmla="*/ 5 w 7"/>
                <a:gd name="T13" fmla="*/ 50 h 50"/>
                <a:gd name="T14" fmla="*/ 5 w 7"/>
                <a:gd name="T15" fmla="*/ 50 h 50"/>
                <a:gd name="T16" fmla="*/ 6 w 7"/>
                <a:gd name="T17" fmla="*/ 50 h 50"/>
                <a:gd name="T18" fmla="*/ 6 w 7"/>
                <a:gd name="T19" fmla="*/ 47 h 50"/>
                <a:gd name="T20" fmla="*/ 7 w 7"/>
                <a:gd name="T21" fmla="*/ 44 h 50"/>
                <a:gd name="T22" fmla="*/ 7 w 7"/>
                <a:gd name="T23" fmla="*/ 41 h 50"/>
                <a:gd name="T24" fmla="*/ 7 w 7"/>
                <a:gd name="T25" fmla="*/ 39 h 50"/>
                <a:gd name="T26" fmla="*/ 7 w 7"/>
                <a:gd name="T27" fmla="*/ 36 h 50"/>
                <a:gd name="T28" fmla="*/ 7 w 7"/>
                <a:gd name="T29" fmla="*/ 33 h 50"/>
                <a:gd name="T30" fmla="*/ 7 w 7"/>
                <a:gd name="T31" fmla="*/ 30 h 50"/>
                <a:gd name="T32" fmla="*/ 7 w 7"/>
                <a:gd name="T33" fmla="*/ 28 h 50"/>
                <a:gd name="T34" fmla="*/ 7 w 7"/>
                <a:gd name="T35" fmla="*/ 26 h 50"/>
                <a:gd name="T36" fmla="*/ 7 w 7"/>
                <a:gd name="T37" fmla="*/ 23 h 50"/>
                <a:gd name="T38" fmla="*/ 7 w 7"/>
                <a:gd name="T39" fmla="*/ 20 h 50"/>
                <a:gd name="T40" fmla="*/ 7 w 7"/>
                <a:gd name="T41" fmla="*/ 18 h 50"/>
                <a:gd name="T42" fmla="*/ 7 w 7"/>
                <a:gd name="T43" fmla="*/ 15 h 50"/>
                <a:gd name="T44" fmla="*/ 7 w 7"/>
                <a:gd name="T45" fmla="*/ 12 h 50"/>
                <a:gd name="T46" fmla="*/ 7 w 7"/>
                <a:gd name="T47" fmla="*/ 9 h 50"/>
                <a:gd name="T48" fmla="*/ 7 w 7"/>
                <a:gd name="T49" fmla="*/ 6 h 50"/>
                <a:gd name="T50" fmla="*/ 7 w 7"/>
                <a:gd name="T51" fmla="*/ 5 h 50"/>
                <a:gd name="T52" fmla="*/ 7 w 7"/>
                <a:gd name="T53" fmla="*/ 5 h 50"/>
                <a:gd name="T54" fmla="*/ 6 w 7"/>
                <a:gd name="T55" fmla="*/ 4 h 50"/>
                <a:gd name="T56" fmla="*/ 6 w 7"/>
                <a:gd name="T57" fmla="*/ 3 h 50"/>
                <a:gd name="T58" fmla="*/ 5 w 7"/>
                <a:gd name="T59" fmla="*/ 2 h 50"/>
                <a:gd name="T60" fmla="*/ 5 w 7"/>
                <a:gd name="T61" fmla="*/ 2 h 50"/>
                <a:gd name="T62" fmla="*/ 4 w 7"/>
                <a:gd name="T63" fmla="*/ 2 h 50"/>
                <a:gd name="T64" fmla="*/ 3 w 7"/>
                <a:gd name="T65" fmla="*/ 2 h 50"/>
                <a:gd name="T66" fmla="*/ 3 w 7"/>
                <a:gd name="T67" fmla="*/ 1 h 50"/>
                <a:gd name="T68" fmla="*/ 3 w 7"/>
                <a:gd name="T69" fmla="*/ 1 h 50"/>
                <a:gd name="T70" fmla="*/ 2 w 7"/>
                <a:gd name="T71" fmla="*/ 0 h 50"/>
                <a:gd name="T72" fmla="*/ 0 w 7"/>
                <a:gd name="T7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50">
                  <a:moveTo>
                    <a:pt x="0" y="50"/>
                  </a:moveTo>
                  <a:lnTo>
                    <a:pt x="1" y="50"/>
                  </a:lnTo>
                  <a:lnTo>
                    <a:pt x="1" y="50"/>
                  </a:lnTo>
                  <a:lnTo>
                    <a:pt x="1" y="50"/>
                  </a:lnTo>
                  <a:lnTo>
                    <a:pt x="2" y="50"/>
                  </a:lnTo>
                  <a:lnTo>
                    <a:pt x="2" y="50"/>
                  </a:lnTo>
                  <a:lnTo>
                    <a:pt x="2" y="50"/>
                  </a:lnTo>
                  <a:lnTo>
                    <a:pt x="2" y="50"/>
                  </a:lnTo>
                  <a:lnTo>
                    <a:pt x="3" y="50"/>
                  </a:lnTo>
                  <a:lnTo>
                    <a:pt x="3" y="50"/>
                  </a:lnTo>
                  <a:lnTo>
                    <a:pt x="3" y="50"/>
                  </a:lnTo>
                  <a:lnTo>
                    <a:pt x="4" y="50"/>
                  </a:lnTo>
                  <a:lnTo>
                    <a:pt x="4" y="50"/>
                  </a:lnTo>
                  <a:lnTo>
                    <a:pt x="5" y="50"/>
                  </a:lnTo>
                  <a:lnTo>
                    <a:pt x="5" y="50"/>
                  </a:lnTo>
                  <a:lnTo>
                    <a:pt x="5" y="50"/>
                  </a:lnTo>
                  <a:lnTo>
                    <a:pt x="6" y="50"/>
                  </a:lnTo>
                  <a:lnTo>
                    <a:pt x="6" y="50"/>
                  </a:lnTo>
                  <a:lnTo>
                    <a:pt x="6" y="48"/>
                  </a:lnTo>
                  <a:lnTo>
                    <a:pt x="6" y="47"/>
                  </a:lnTo>
                  <a:lnTo>
                    <a:pt x="6" y="45"/>
                  </a:lnTo>
                  <a:lnTo>
                    <a:pt x="7" y="44"/>
                  </a:lnTo>
                  <a:lnTo>
                    <a:pt x="7" y="43"/>
                  </a:lnTo>
                  <a:lnTo>
                    <a:pt x="7" y="41"/>
                  </a:lnTo>
                  <a:lnTo>
                    <a:pt x="7" y="40"/>
                  </a:lnTo>
                  <a:lnTo>
                    <a:pt x="7" y="39"/>
                  </a:lnTo>
                  <a:lnTo>
                    <a:pt x="7" y="37"/>
                  </a:lnTo>
                  <a:lnTo>
                    <a:pt x="7" y="36"/>
                  </a:lnTo>
                  <a:lnTo>
                    <a:pt x="7" y="35"/>
                  </a:lnTo>
                  <a:lnTo>
                    <a:pt x="7" y="33"/>
                  </a:lnTo>
                  <a:lnTo>
                    <a:pt x="7" y="32"/>
                  </a:lnTo>
                  <a:lnTo>
                    <a:pt x="7" y="30"/>
                  </a:lnTo>
                  <a:lnTo>
                    <a:pt x="7" y="29"/>
                  </a:lnTo>
                  <a:lnTo>
                    <a:pt x="7" y="28"/>
                  </a:lnTo>
                  <a:lnTo>
                    <a:pt x="7" y="27"/>
                  </a:lnTo>
                  <a:lnTo>
                    <a:pt x="7" y="26"/>
                  </a:lnTo>
                  <a:lnTo>
                    <a:pt x="7" y="24"/>
                  </a:lnTo>
                  <a:lnTo>
                    <a:pt x="7" y="23"/>
                  </a:lnTo>
                  <a:lnTo>
                    <a:pt x="7" y="22"/>
                  </a:lnTo>
                  <a:lnTo>
                    <a:pt x="7" y="20"/>
                  </a:lnTo>
                  <a:lnTo>
                    <a:pt x="7" y="19"/>
                  </a:lnTo>
                  <a:lnTo>
                    <a:pt x="7" y="18"/>
                  </a:lnTo>
                  <a:lnTo>
                    <a:pt x="7" y="16"/>
                  </a:lnTo>
                  <a:lnTo>
                    <a:pt x="7" y="15"/>
                  </a:lnTo>
                  <a:lnTo>
                    <a:pt x="7" y="13"/>
                  </a:lnTo>
                  <a:lnTo>
                    <a:pt x="7" y="12"/>
                  </a:lnTo>
                  <a:lnTo>
                    <a:pt x="7" y="11"/>
                  </a:lnTo>
                  <a:lnTo>
                    <a:pt x="7" y="9"/>
                  </a:lnTo>
                  <a:lnTo>
                    <a:pt x="7" y="8"/>
                  </a:lnTo>
                  <a:lnTo>
                    <a:pt x="7" y="6"/>
                  </a:lnTo>
                  <a:lnTo>
                    <a:pt x="7" y="6"/>
                  </a:lnTo>
                  <a:lnTo>
                    <a:pt x="7" y="5"/>
                  </a:lnTo>
                  <a:lnTo>
                    <a:pt x="7" y="5"/>
                  </a:lnTo>
                  <a:lnTo>
                    <a:pt x="7" y="5"/>
                  </a:lnTo>
                  <a:lnTo>
                    <a:pt x="7" y="4"/>
                  </a:lnTo>
                  <a:lnTo>
                    <a:pt x="6" y="4"/>
                  </a:lnTo>
                  <a:lnTo>
                    <a:pt x="6" y="4"/>
                  </a:lnTo>
                  <a:lnTo>
                    <a:pt x="6" y="3"/>
                  </a:lnTo>
                  <a:lnTo>
                    <a:pt x="5" y="3"/>
                  </a:lnTo>
                  <a:lnTo>
                    <a:pt x="5" y="2"/>
                  </a:lnTo>
                  <a:lnTo>
                    <a:pt x="5" y="2"/>
                  </a:lnTo>
                  <a:lnTo>
                    <a:pt x="5" y="2"/>
                  </a:lnTo>
                  <a:lnTo>
                    <a:pt x="4" y="2"/>
                  </a:lnTo>
                  <a:lnTo>
                    <a:pt x="4" y="2"/>
                  </a:lnTo>
                  <a:lnTo>
                    <a:pt x="4" y="2"/>
                  </a:lnTo>
                  <a:lnTo>
                    <a:pt x="3" y="2"/>
                  </a:lnTo>
                  <a:lnTo>
                    <a:pt x="3" y="1"/>
                  </a:lnTo>
                  <a:lnTo>
                    <a:pt x="3" y="1"/>
                  </a:lnTo>
                  <a:lnTo>
                    <a:pt x="3" y="1"/>
                  </a:lnTo>
                  <a:lnTo>
                    <a:pt x="3" y="1"/>
                  </a:lnTo>
                  <a:lnTo>
                    <a:pt x="2" y="0"/>
                  </a:lnTo>
                  <a:lnTo>
                    <a:pt x="2" y="0"/>
                  </a:lnTo>
                  <a:lnTo>
                    <a:pt x="2" y="0"/>
                  </a:lnTo>
                  <a:lnTo>
                    <a:pt x="0" y="5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09" name="Freeform 1145"/>
            <p:cNvSpPr>
              <a:spLocks/>
            </p:cNvSpPr>
            <p:nvPr/>
          </p:nvSpPr>
          <p:spPr bwMode="auto">
            <a:xfrm>
              <a:off x="1459" y="3320"/>
              <a:ext cx="44" cy="21"/>
            </a:xfrm>
            <a:custGeom>
              <a:avLst/>
              <a:gdLst>
                <a:gd name="T0" fmla="*/ 0 w 44"/>
                <a:gd name="T1" fmla="*/ 21 h 21"/>
                <a:gd name="T2" fmla="*/ 43 w 44"/>
                <a:gd name="T3" fmla="*/ 19 h 21"/>
                <a:gd name="T4" fmla="*/ 43 w 44"/>
                <a:gd name="T5" fmla="*/ 18 h 21"/>
                <a:gd name="T6" fmla="*/ 43 w 44"/>
                <a:gd name="T7" fmla="*/ 17 h 21"/>
                <a:gd name="T8" fmla="*/ 43 w 44"/>
                <a:gd name="T9" fmla="*/ 16 h 21"/>
                <a:gd name="T10" fmla="*/ 43 w 44"/>
                <a:gd name="T11" fmla="*/ 15 h 21"/>
                <a:gd name="T12" fmla="*/ 44 w 44"/>
                <a:gd name="T13" fmla="*/ 13 h 21"/>
                <a:gd name="T14" fmla="*/ 44 w 44"/>
                <a:gd name="T15" fmla="*/ 12 h 21"/>
                <a:gd name="T16" fmla="*/ 44 w 44"/>
                <a:gd name="T17" fmla="*/ 11 h 21"/>
                <a:gd name="T18" fmla="*/ 44 w 44"/>
                <a:gd name="T19" fmla="*/ 9 h 21"/>
                <a:gd name="T20" fmla="*/ 44 w 44"/>
                <a:gd name="T21" fmla="*/ 8 h 21"/>
                <a:gd name="T22" fmla="*/ 44 w 44"/>
                <a:gd name="T23" fmla="*/ 7 h 21"/>
                <a:gd name="T24" fmla="*/ 44 w 44"/>
                <a:gd name="T25" fmla="*/ 6 h 21"/>
                <a:gd name="T26" fmla="*/ 44 w 44"/>
                <a:gd name="T27" fmla="*/ 4 h 21"/>
                <a:gd name="T28" fmla="*/ 44 w 44"/>
                <a:gd name="T29" fmla="*/ 3 h 21"/>
                <a:gd name="T30" fmla="*/ 43 w 44"/>
                <a:gd name="T31" fmla="*/ 2 h 21"/>
                <a:gd name="T32" fmla="*/ 43 w 44"/>
                <a:gd name="T33" fmla="*/ 1 h 21"/>
                <a:gd name="T34" fmla="*/ 42 w 44"/>
                <a:gd name="T35" fmla="*/ 1 h 21"/>
                <a:gd name="T36" fmla="*/ 39 w 44"/>
                <a:gd name="T37" fmla="*/ 1 h 21"/>
                <a:gd name="T38" fmla="*/ 37 w 44"/>
                <a:gd name="T39" fmla="*/ 1 h 21"/>
                <a:gd name="T40" fmla="*/ 34 w 44"/>
                <a:gd name="T41" fmla="*/ 2 h 21"/>
                <a:gd name="T42" fmla="*/ 31 w 44"/>
                <a:gd name="T43" fmla="*/ 2 h 21"/>
                <a:gd name="T44" fmla="*/ 28 w 44"/>
                <a:gd name="T45" fmla="*/ 2 h 21"/>
                <a:gd name="T46" fmla="*/ 26 w 44"/>
                <a:gd name="T47" fmla="*/ 2 h 21"/>
                <a:gd name="T48" fmla="*/ 23 w 44"/>
                <a:gd name="T49" fmla="*/ 2 h 21"/>
                <a:gd name="T50" fmla="*/ 20 w 44"/>
                <a:gd name="T51" fmla="*/ 2 h 21"/>
                <a:gd name="T52" fmla="*/ 17 w 44"/>
                <a:gd name="T53" fmla="*/ 3 h 21"/>
                <a:gd name="T54" fmla="*/ 15 w 44"/>
                <a:gd name="T55" fmla="*/ 3 h 21"/>
                <a:gd name="T56" fmla="*/ 12 w 44"/>
                <a:gd name="T57" fmla="*/ 3 h 21"/>
                <a:gd name="T58" fmla="*/ 10 w 44"/>
                <a:gd name="T59" fmla="*/ 3 h 21"/>
                <a:gd name="T60" fmla="*/ 7 w 44"/>
                <a:gd name="T61" fmla="*/ 3 h 21"/>
                <a:gd name="T62" fmla="*/ 4 w 44"/>
                <a:gd name="T63" fmla="*/ 3 h 21"/>
                <a:gd name="T64" fmla="*/ 2 w 44"/>
                <a:gd name="T6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21">
                  <a:moveTo>
                    <a:pt x="0" y="4"/>
                  </a:moveTo>
                  <a:lnTo>
                    <a:pt x="0" y="21"/>
                  </a:lnTo>
                  <a:lnTo>
                    <a:pt x="43" y="20"/>
                  </a:lnTo>
                  <a:lnTo>
                    <a:pt x="43" y="19"/>
                  </a:lnTo>
                  <a:lnTo>
                    <a:pt x="43" y="19"/>
                  </a:lnTo>
                  <a:lnTo>
                    <a:pt x="43" y="18"/>
                  </a:lnTo>
                  <a:lnTo>
                    <a:pt x="43" y="17"/>
                  </a:lnTo>
                  <a:lnTo>
                    <a:pt x="43" y="17"/>
                  </a:lnTo>
                  <a:lnTo>
                    <a:pt x="43" y="16"/>
                  </a:lnTo>
                  <a:lnTo>
                    <a:pt x="43" y="16"/>
                  </a:lnTo>
                  <a:lnTo>
                    <a:pt x="43" y="15"/>
                  </a:lnTo>
                  <a:lnTo>
                    <a:pt x="43" y="15"/>
                  </a:lnTo>
                  <a:lnTo>
                    <a:pt x="43" y="14"/>
                  </a:lnTo>
                  <a:lnTo>
                    <a:pt x="44" y="13"/>
                  </a:lnTo>
                  <a:lnTo>
                    <a:pt x="44" y="13"/>
                  </a:lnTo>
                  <a:lnTo>
                    <a:pt x="44" y="12"/>
                  </a:lnTo>
                  <a:lnTo>
                    <a:pt x="44" y="11"/>
                  </a:lnTo>
                  <a:lnTo>
                    <a:pt x="44" y="11"/>
                  </a:lnTo>
                  <a:lnTo>
                    <a:pt x="44" y="10"/>
                  </a:lnTo>
                  <a:lnTo>
                    <a:pt x="44" y="9"/>
                  </a:lnTo>
                  <a:lnTo>
                    <a:pt x="44" y="9"/>
                  </a:lnTo>
                  <a:lnTo>
                    <a:pt x="44" y="8"/>
                  </a:lnTo>
                  <a:lnTo>
                    <a:pt x="44" y="8"/>
                  </a:lnTo>
                  <a:lnTo>
                    <a:pt x="44" y="7"/>
                  </a:lnTo>
                  <a:lnTo>
                    <a:pt x="44" y="6"/>
                  </a:lnTo>
                  <a:lnTo>
                    <a:pt x="44" y="6"/>
                  </a:lnTo>
                  <a:lnTo>
                    <a:pt x="44" y="5"/>
                  </a:lnTo>
                  <a:lnTo>
                    <a:pt x="44" y="4"/>
                  </a:lnTo>
                  <a:lnTo>
                    <a:pt x="44" y="4"/>
                  </a:lnTo>
                  <a:lnTo>
                    <a:pt x="44" y="3"/>
                  </a:lnTo>
                  <a:lnTo>
                    <a:pt x="43" y="3"/>
                  </a:lnTo>
                  <a:lnTo>
                    <a:pt x="43" y="2"/>
                  </a:lnTo>
                  <a:lnTo>
                    <a:pt x="43" y="2"/>
                  </a:lnTo>
                  <a:lnTo>
                    <a:pt x="43" y="1"/>
                  </a:lnTo>
                  <a:lnTo>
                    <a:pt x="43" y="0"/>
                  </a:lnTo>
                  <a:lnTo>
                    <a:pt x="42" y="1"/>
                  </a:lnTo>
                  <a:lnTo>
                    <a:pt x="41" y="1"/>
                  </a:lnTo>
                  <a:lnTo>
                    <a:pt x="39" y="1"/>
                  </a:lnTo>
                  <a:lnTo>
                    <a:pt x="38" y="1"/>
                  </a:lnTo>
                  <a:lnTo>
                    <a:pt x="37" y="1"/>
                  </a:lnTo>
                  <a:lnTo>
                    <a:pt x="35" y="2"/>
                  </a:lnTo>
                  <a:lnTo>
                    <a:pt x="34" y="2"/>
                  </a:lnTo>
                  <a:lnTo>
                    <a:pt x="32" y="2"/>
                  </a:lnTo>
                  <a:lnTo>
                    <a:pt x="31" y="2"/>
                  </a:lnTo>
                  <a:lnTo>
                    <a:pt x="30" y="2"/>
                  </a:lnTo>
                  <a:lnTo>
                    <a:pt x="28" y="2"/>
                  </a:lnTo>
                  <a:lnTo>
                    <a:pt x="27" y="2"/>
                  </a:lnTo>
                  <a:lnTo>
                    <a:pt x="26" y="2"/>
                  </a:lnTo>
                  <a:lnTo>
                    <a:pt x="24" y="2"/>
                  </a:lnTo>
                  <a:lnTo>
                    <a:pt x="23" y="2"/>
                  </a:lnTo>
                  <a:lnTo>
                    <a:pt x="22" y="2"/>
                  </a:lnTo>
                  <a:lnTo>
                    <a:pt x="20" y="2"/>
                  </a:lnTo>
                  <a:lnTo>
                    <a:pt x="19" y="3"/>
                  </a:lnTo>
                  <a:lnTo>
                    <a:pt x="17" y="3"/>
                  </a:lnTo>
                  <a:lnTo>
                    <a:pt x="16" y="3"/>
                  </a:lnTo>
                  <a:lnTo>
                    <a:pt x="15" y="3"/>
                  </a:lnTo>
                  <a:lnTo>
                    <a:pt x="14" y="3"/>
                  </a:lnTo>
                  <a:lnTo>
                    <a:pt x="12" y="3"/>
                  </a:lnTo>
                  <a:lnTo>
                    <a:pt x="11" y="3"/>
                  </a:lnTo>
                  <a:lnTo>
                    <a:pt x="10" y="3"/>
                  </a:lnTo>
                  <a:lnTo>
                    <a:pt x="8" y="3"/>
                  </a:lnTo>
                  <a:lnTo>
                    <a:pt x="7" y="3"/>
                  </a:lnTo>
                  <a:lnTo>
                    <a:pt x="6" y="3"/>
                  </a:lnTo>
                  <a:lnTo>
                    <a:pt x="4" y="3"/>
                  </a:lnTo>
                  <a:lnTo>
                    <a:pt x="3" y="4"/>
                  </a:lnTo>
                  <a:lnTo>
                    <a:pt x="2" y="4"/>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10" name="Freeform 1146"/>
            <p:cNvSpPr>
              <a:spLocks/>
            </p:cNvSpPr>
            <p:nvPr/>
          </p:nvSpPr>
          <p:spPr bwMode="auto">
            <a:xfrm>
              <a:off x="1459" y="3320"/>
              <a:ext cx="44" cy="21"/>
            </a:xfrm>
            <a:custGeom>
              <a:avLst/>
              <a:gdLst>
                <a:gd name="T0" fmla="*/ 0 w 44"/>
                <a:gd name="T1" fmla="*/ 21 h 21"/>
                <a:gd name="T2" fmla="*/ 43 w 44"/>
                <a:gd name="T3" fmla="*/ 19 h 21"/>
                <a:gd name="T4" fmla="*/ 43 w 44"/>
                <a:gd name="T5" fmla="*/ 18 h 21"/>
                <a:gd name="T6" fmla="*/ 43 w 44"/>
                <a:gd name="T7" fmla="*/ 17 h 21"/>
                <a:gd name="T8" fmla="*/ 43 w 44"/>
                <a:gd name="T9" fmla="*/ 16 h 21"/>
                <a:gd name="T10" fmla="*/ 43 w 44"/>
                <a:gd name="T11" fmla="*/ 15 h 21"/>
                <a:gd name="T12" fmla="*/ 44 w 44"/>
                <a:gd name="T13" fmla="*/ 13 h 21"/>
                <a:gd name="T14" fmla="*/ 44 w 44"/>
                <a:gd name="T15" fmla="*/ 12 h 21"/>
                <a:gd name="T16" fmla="*/ 44 w 44"/>
                <a:gd name="T17" fmla="*/ 11 h 21"/>
                <a:gd name="T18" fmla="*/ 44 w 44"/>
                <a:gd name="T19" fmla="*/ 9 h 21"/>
                <a:gd name="T20" fmla="*/ 44 w 44"/>
                <a:gd name="T21" fmla="*/ 8 h 21"/>
                <a:gd name="T22" fmla="*/ 44 w 44"/>
                <a:gd name="T23" fmla="*/ 7 h 21"/>
                <a:gd name="T24" fmla="*/ 44 w 44"/>
                <a:gd name="T25" fmla="*/ 6 h 21"/>
                <a:gd name="T26" fmla="*/ 44 w 44"/>
                <a:gd name="T27" fmla="*/ 4 h 21"/>
                <a:gd name="T28" fmla="*/ 44 w 44"/>
                <a:gd name="T29" fmla="*/ 3 h 21"/>
                <a:gd name="T30" fmla="*/ 43 w 44"/>
                <a:gd name="T31" fmla="*/ 2 h 21"/>
                <a:gd name="T32" fmla="*/ 43 w 44"/>
                <a:gd name="T33" fmla="*/ 1 h 21"/>
                <a:gd name="T34" fmla="*/ 42 w 44"/>
                <a:gd name="T35" fmla="*/ 1 h 21"/>
                <a:gd name="T36" fmla="*/ 39 w 44"/>
                <a:gd name="T37" fmla="*/ 1 h 21"/>
                <a:gd name="T38" fmla="*/ 37 w 44"/>
                <a:gd name="T39" fmla="*/ 1 h 21"/>
                <a:gd name="T40" fmla="*/ 34 w 44"/>
                <a:gd name="T41" fmla="*/ 2 h 21"/>
                <a:gd name="T42" fmla="*/ 31 w 44"/>
                <a:gd name="T43" fmla="*/ 2 h 21"/>
                <a:gd name="T44" fmla="*/ 28 w 44"/>
                <a:gd name="T45" fmla="*/ 2 h 21"/>
                <a:gd name="T46" fmla="*/ 26 w 44"/>
                <a:gd name="T47" fmla="*/ 2 h 21"/>
                <a:gd name="T48" fmla="*/ 23 w 44"/>
                <a:gd name="T49" fmla="*/ 2 h 21"/>
                <a:gd name="T50" fmla="*/ 20 w 44"/>
                <a:gd name="T51" fmla="*/ 2 h 21"/>
                <a:gd name="T52" fmla="*/ 17 w 44"/>
                <a:gd name="T53" fmla="*/ 3 h 21"/>
                <a:gd name="T54" fmla="*/ 15 w 44"/>
                <a:gd name="T55" fmla="*/ 3 h 21"/>
                <a:gd name="T56" fmla="*/ 12 w 44"/>
                <a:gd name="T57" fmla="*/ 3 h 21"/>
                <a:gd name="T58" fmla="*/ 10 w 44"/>
                <a:gd name="T59" fmla="*/ 3 h 21"/>
                <a:gd name="T60" fmla="*/ 7 w 44"/>
                <a:gd name="T61" fmla="*/ 3 h 21"/>
                <a:gd name="T62" fmla="*/ 4 w 44"/>
                <a:gd name="T63" fmla="*/ 3 h 21"/>
                <a:gd name="T64" fmla="*/ 2 w 44"/>
                <a:gd name="T6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21">
                  <a:moveTo>
                    <a:pt x="0" y="4"/>
                  </a:moveTo>
                  <a:lnTo>
                    <a:pt x="0" y="21"/>
                  </a:lnTo>
                  <a:lnTo>
                    <a:pt x="43" y="20"/>
                  </a:lnTo>
                  <a:lnTo>
                    <a:pt x="43" y="19"/>
                  </a:lnTo>
                  <a:lnTo>
                    <a:pt x="43" y="19"/>
                  </a:lnTo>
                  <a:lnTo>
                    <a:pt x="43" y="18"/>
                  </a:lnTo>
                  <a:lnTo>
                    <a:pt x="43" y="17"/>
                  </a:lnTo>
                  <a:lnTo>
                    <a:pt x="43" y="17"/>
                  </a:lnTo>
                  <a:lnTo>
                    <a:pt x="43" y="16"/>
                  </a:lnTo>
                  <a:lnTo>
                    <a:pt x="43" y="16"/>
                  </a:lnTo>
                  <a:lnTo>
                    <a:pt x="43" y="15"/>
                  </a:lnTo>
                  <a:lnTo>
                    <a:pt x="43" y="15"/>
                  </a:lnTo>
                  <a:lnTo>
                    <a:pt x="43" y="14"/>
                  </a:lnTo>
                  <a:lnTo>
                    <a:pt x="44" y="13"/>
                  </a:lnTo>
                  <a:lnTo>
                    <a:pt x="44" y="13"/>
                  </a:lnTo>
                  <a:lnTo>
                    <a:pt x="44" y="12"/>
                  </a:lnTo>
                  <a:lnTo>
                    <a:pt x="44" y="11"/>
                  </a:lnTo>
                  <a:lnTo>
                    <a:pt x="44" y="11"/>
                  </a:lnTo>
                  <a:lnTo>
                    <a:pt x="44" y="10"/>
                  </a:lnTo>
                  <a:lnTo>
                    <a:pt x="44" y="9"/>
                  </a:lnTo>
                  <a:lnTo>
                    <a:pt x="44" y="9"/>
                  </a:lnTo>
                  <a:lnTo>
                    <a:pt x="44" y="8"/>
                  </a:lnTo>
                  <a:lnTo>
                    <a:pt x="44" y="8"/>
                  </a:lnTo>
                  <a:lnTo>
                    <a:pt x="44" y="7"/>
                  </a:lnTo>
                  <a:lnTo>
                    <a:pt x="44" y="6"/>
                  </a:lnTo>
                  <a:lnTo>
                    <a:pt x="44" y="6"/>
                  </a:lnTo>
                  <a:lnTo>
                    <a:pt x="44" y="5"/>
                  </a:lnTo>
                  <a:lnTo>
                    <a:pt x="44" y="4"/>
                  </a:lnTo>
                  <a:lnTo>
                    <a:pt x="44" y="4"/>
                  </a:lnTo>
                  <a:lnTo>
                    <a:pt x="44" y="3"/>
                  </a:lnTo>
                  <a:lnTo>
                    <a:pt x="43" y="3"/>
                  </a:lnTo>
                  <a:lnTo>
                    <a:pt x="43" y="2"/>
                  </a:lnTo>
                  <a:lnTo>
                    <a:pt x="43" y="2"/>
                  </a:lnTo>
                  <a:lnTo>
                    <a:pt x="43" y="1"/>
                  </a:lnTo>
                  <a:lnTo>
                    <a:pt x="43" y="0"/>
                  </a:lnTo>
                  <a:lnTo>
                    <a:pt x="42" y="1"/>
                  </a:lnTo>
                  <a:lnTo>
                    <a:pt x="41" y="1"/>
                  </a:lnTo>
                  <a:lnTo>
                    <a:pt x="39" y="1"/>
                  </a:lnTo>
                  <a:lnTo>
                    <a:pt x="38" y="1"/>
                  </a:lnTo>
                  <a:lnTo>
                    <a:pt x="37" y="1"/>
                  </a:lnTo>
                  <a:lnTo>
                    <a:pt x="35" y="2"/>
                  </a:lnTo>
                  <a:lnTo>
                    <a:pt x="34" y="2"/>
                  </a:lnTo>
                  <a:lnTo>
                    <a:pt x="32" y="2"/>
                  </a:lnTo>
                  <a:lnTo>
                    <a:pt x="31" y="2"/>
                  </a:lnTo>
                  <a:lnTo>
                    <a:pt x="30" y="2"/>
                  </a:lnTo>
                  <a:lnTo>
                    <a:pt x="28" y="2"/>
                  </a:lnTo>
                  <a:lnTo>
                    <a:pt x="27" y="2"/>
                  </a:lnTo>
                  <a:lnTo>
                    <a:pt x="26" y="2"/>
                  </a:lnTo>
                  <a:lnTo>
                    <a:pt x="24" y="2"/>
                  </a:lnTo>
                  <a:lnTo>
                    <a:pt x="23" y="2"/>
                  </a:lnTo>
                  <a:lnTo>
                    <a:pt x="22" y="2"/>
                  </a:lnTo>
                  <a:lnTo>
                    <a:pt x="20" y="2"/>
                  </a:lnTo>
                  <a:lnTo>
                    <a:pt x="19" y="3"/>
                  </a:lnTo>
                  <a:lnTo>
                    <a:pt x="17" y="3"/>
                  </a:lnTo>
                  <a:lnTo>
                    <a:pt x="16" y="3"/>
                  </a:lnTo>
                  <a:lnTo>
                    <a:pt x="15" y="3"/>
                  </a:lnTo>
                  <a:lnTo>
                    <a:pt x="14" y="3"/>
                  </a:lnTo>
                  <a:lnTo>
                    <a:pt x="12" y="3"/>
                  </a:lnTo>
                  <a:lnTo>
                    <a:pt x="11" y="3"/>
                  </a:lnTo>
                  <a:lnTo>
                    <a:pt x="10" y="3"/>
                  </a:lnTo>
                  <a:lnTo>
                    <a:pt x="8" y="3"/>
                  </a:lnTo>
                  <a:lnTo>
                    <a:pt x="7" y="3"/>
                  </a:lnTo>
                  <a:lnTo>
                    <a:pt x="6" y="3"/>
                  </a:lnTo>
                  <a:lnTo>
                    <a:pt x="4" y="3"/>
                  </a:lnTo>
                  <a:lnTo>
                    <a:pt x="3" y="4"/>
                  </a:lnTo>
                  <a:lnTo>
                    <a:pt x="2" y="4"/>
                  </a:lnTo>
                  <a:lnTo>
                    <a:pt x="0" y="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11" name="Freeform 1147"/>
            <p:cNvSpPr>
              <a:spLocks/>
            </p:cNvSpPr>
            <p:nvPr/>
          </p:nvSpPr>
          <p:spPr bwMode="auto">
            <a:xfrm>
              <a:off x="1575" y="3316"/>
              <a:ext cx="43" cy="20"/>
            </a:xfrm>
            <a:custGeom>
              <a:avLst/>
              <a:gdLst>
                <a:gd name="T0" fmla="*/ 0 w 43"/>
                <a:gd name="T1" fmla="*/ 3 h 20"/>
                <a:gd name="T2" fmla="*/ 0 w 43"/>
                <a:gd name="T3" fmla="*/ 5 h 20"/>
                <a:gd name="T4" fmla="*/ 0 w 43"/>
                <a:gd name="T5" fmla="*/ 6 h 20"/>
                <a:gd name="T6" fmla="*/ 0 w 43"/>
                <a:gd name="T7" fmla="*/ 8 h 20"/>
                <a:gd name="T8" fmla="*/ 0 w 43"/>
                <a:gd name="T9" fmla="*/ 10 h 20"/>
                <a:gd name="T10" fmla="*/ 0 w 43"/>
                <a:gd name="T11" fmla="*/ 12 h 20"/>
                <a:gd name="T12" fmla="*/ 0 w 43"/>
                <a:gd name="T13" fmla="*/ 13 h 20"/>
                <a:gd name="T14" fmla="*/ 0 w 43"/>
                <a:gd name="T15" fmla="*/ 15 h 20"/>
                <a:gd name="T16" fmla="*/ 0 w 43"/>
                <a:gd name="T17" fmla="*/ 17 h 20"/>
                <a:gd name="T18" fmla="*/ 0 w 43"/>
                <a:gd name="T19" fmla="*/ 18 h 20"/>
                <a:gd name="T20" fmla="*/ 0 w 43"/>
                <a:gd name="T21" fmla="*/ 20 h 20"/>
                <a:gd name="T22" fmla="*/ 3 w 43"/>
                <a:gd name="T23" fmla="*/ 19 h 20"/>
                <a:gd name="T24" fmla="*/ 7 w 43"/>
                <a:gd name="T25" fmla="*/ 19 h 20"/>
                <a:gd name="T26" fmla="*/ 11 w 43"/>
                <a:gd name="T27" fmla="*/ 19 h 20"/>
                <a:gd name="T28" fmla="*/ 15 w 43"/>
                <a:gd name="T29" fmla="*/ 19 h 20"/>
                <a:gd name="T30" fmla="*/ 19 w 43"/>
                <a:gd name="T31" fmla="*/ 19 h 20"/>
                <a:gd name="T32" fmla="*/ 23 w 43"/>
                <a:gd name="T33" fmla="*/ 19 h 20"/>
                <a:gd name="T34" fmla="*/ 27 w 43"/>
                <a:gd name="T35" fmla="*/ 18 h 20"/>
                <a:gd name="T36" fmla="*/ 31 w 43"/>
                <a:gd name="T37" fmla="*/ 18 h 20"/>
                <a:gd name="T38" fmla="*/ 35 w 43"/>
                <a:gd name="T39" fmla="*/ 18 h 20"/>
                <a:gd name="T40" fmla="*/ 39 w 43"/>
                <a:gd name="T41" fmla="*/ 18 h 20"/>
                <a:gd name="T42" fmla="*/ 42 w 43"/>
                <a:gd name="T43" fmla="*/ 17 h 20"/>
                <a:gd name="T44" fmla="*/ 42 w 43"/>
                <a:gd name="T45" fmla="*/ 16 h 20"/>
                <a:gd name="T46" fmla="*/ 42 w 43"/>
                <a:gd name="T47" fmla="*/ 14 h 20"/>
                <a:gd name="T48" fmla="*/ 43 w 43"/>
                <a:gd name="T49" fmla="*/ 12 h 20"/>
                <a:gd name="T50" fmla="*/ 43 w 43"/>
                <a:gd name="T51" fmla="*/ 10 h 20"/>
                <a:gd name="T52" fmla="*/ 43 w 43"/>
                <a:gd name="T53" fmla="*/ 9 h 20"/>
                <a:gd name="T54" fmla="*/ 43 w 43"/>
                <a:gd name="T55" fmla="*/ 7 h 20"/>
                <a:gd name="T56" fmla="*/ 43 w 43"/>
                <a:gd name="T57" fmla="*/ 5 h 20"/>
                <a:gd name="T58" fmla="*/ 43 w 43"/>
                <a:gd name="T59" fmla="*/ 4 h 20"/>
                <a:gd name="T60" fmla="*/ 43 w 43"/>
                <a:gd name="T61" fmla="*/ 2 h 20"/>
                <a:gd name="T62" fmla="*/ 43 w 43"/>
                <a:gd name="T63" fmla="*/ 0 h 20"/>
                <a:gd name="T64" fmla="*/ 40 w 43"/>
                <a:gd name="T65" fmla="*/ 0 h 20"/>
                <a:gd name="T66" fmla="*/ 36 w 43"/>
                <a:gd name="T67" fmla="*/ 0 h 20"/>
                <a:gd name="T68" fmla="*/ 32 w 43"/>
                <a:gd name="T69" fmla="*/ 0 h 20"/>
                <a:gd name="T70" fmla="*/ 28 w 43"/>
                <a:gd name="T71" fmla="*/ 0 h 20"/>
                <a:gd name="T72" fmla="*/ 24 w 43"/>
                <a:gd name="T73" fmla="*/ 0 h 20"/>
                <a:gd name="T74" fmla="*/ 20 w 43"/>
                <a:gd name="T75" fmla="*/ 1 h 20"/>
                <a:gd name="T76" fmla="*/ 16 w 43"/>
                <a:gd name="T77" fmla="*/ 1 h 20"/>
                <a:gd name="T78" fmla="*/ 12 w 43"/>
                <a:gd name="T79" fmla="*/ 1 h 20"/>
                <a:gd name="T80" fmla="*/ 8 w 43"/>
                <a:gd name="T81" fmla="*/ 2 h 20"/>
                <a:gd name="T82" fmla="*/ 4 w 43"/>
                <a:gd name="T83" fmla="*/ 2 h 20"/>
                <a:gd name="T84" fmla="*/ 0 w 43"/>
                <a:gd name="T85"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20">
                  <a:moveTo>
                    <a:pt x="0" y="2"/>
                  </a:moveTo>
                  <a:lnTo>
                    <a:pt x="0" y="2"/>
                  </a:lnTo>
                  <a:lnTo>
                    <a:pt x="0" y="3"/>
                  </a:lnTo>
                  <a:lnTo>
                    <a:pt x="0" y="4"/>
                  </a:lnTo>
                  <a:lnTo>
                    <a:pt x="0" y="4"/>
                  </a:lnTo>
                  <a:lnTo>
                    <a:pt x="0" y="5"/>
                  </a:lnTo>
                  <a:lnTo>
                    <a:pt x="0" y="5"/>
                  </a:lnTo>
                  <a:lnTo>
                    <a:pt x="0" y="6"/>
                  </a:lnTo>
                  <a:lnTo>
                    <a:pt x="0" y="6"/>
                  </a:lnTo>
                  <a:lnTo>
                    <a:pt x="0" y="7"/>
                  </a:lnTo>
                  <a:lnTo>
                    <a:pt x="0" y="8"/>
                  </a:lnTo>
                  <a:lnTo>
                    <a:pt x="0" y="8"/>
                  </a:lnTo>
                  <a:lnTo>
                    <a:pt x="0" y="9"/>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0" y="19"/>
                  </a:lnTo>
                  <a:lnTo>
                    <a:pt x="0" y="19"/>
                  </a:lnTo>
                  <a:lnTo>
                    <a:pt x="0" y="20"/>
                  </a:lnTo>
                  <a:lnTo>
                    <a:pt x="1" y="20"/>
                  </a:lnTo>
                  <a:lnTo>
                    <a:pt x="2" y="19"/>
                  </a:lnTo>
                  <a:lnTo>
                    <a:pt x="3" y="19"/>
                  </a:lnTo>
                  <a:lnTo>
                    <a:pt x="5" y="19"/>
                  </a:lnTo>
                  <a:lnTo>
                    <a:pt x="6" y="19"/>
                  </a:lnTo>
                  <a:lnTo>
                    <a:pt x="7" y="19"/>
                  </a:lnTo>
                  <a:lnTo>
                    <a:pt x="9" y="19"/>
                  </a:lnTo>
                  <a:lnTo>
                    <a:pt x="10" y="19"/>
                  </a:lnTo>
                  <a:lnTo>
                    <a:pt x="11" y="19"/>
                  </a:lnTo>
                  <a:lnTo>
                    <a:pt x="12" y="19"/>
                  </a:lnTo>
                  <a:lnTo>
                    <a:pt x="14" y="19"/>
                  </a:lnTo>
                  <a:lnTo>
                    <a:pt x="15" y="19"/>
                  </a:lnTo>
                  <a:lnTo>
                    <a:pt x="16" y="19"/>
                  </a:lnTo>
                  <a:lnTo>
                    <a:pt x="18" y="19"/>
                  </a:lnTo>
                  <a:lnTo>
                    <a:pt x="19" y="19"/>
                  </a:lnTo>
                  <a:lnTo>
                    <a:pt x="20" y="19"/>
                  </a:lnTo>
                  <a:lnTo>
                    <a:pt x="22" y="19"/>
                  </a:lnTo>
                  <a:lnTo>
                    <a:pt x="23" y="19"/>
                  </a:lnTo>
                  <a:lnTo>
                    <a:pt x="24" y="19"/>
                  </a:lnTo>
                  <a:lnTo>
                    <a:pt x="26" y="18"/>
                  </a:lnTo>
                  <a:lnTo>
                    <a:pt x="27" y="18"/>
                  </a:lnTo>
                  <a:lnTo>
                    <a:pt x="28" y="18"/>
                  </a:lnTo>
                  <a:lnTo>
                    <a:pt x="29" y="18"/>
                  </a:lnTo>
                  <a:lnTo>
                    <a:pt x="31" y="18"/>
                  </a:lnTo>
                  <a:lnTo>
                    <a:pt x="32" y="18"/>
                  </a:lnTo>
                  <a:lnTo>
                    <a:pt x="34" y="18"/>
                  </a:lnTo>
                  <a:lnTo>
                    <a:pt x="35" y="18"/>
                  </a:lnTo>
                  <a:lnTo>
                    <a:pt x="36" y="18"/>
                  </a:lnTo>
                  <a:lnTo>
                    <a:pt x="38" y="18"/>
                  </a:lnTo>
                  <a:lnTo>
                    <a:pt x="39" y="18"/>
                  </a:lnTo>
                  <a:lnTo>
                    <a:pt x="41" y="18"/>
                  </a:lnTo>
                  <a:lnTo>
                    <a:pt x="42" y="18"/>
                  </a:lnTo>
                  <a:lnTo>
                    <a:pt x="42" y="17"/>
                  </a:lnTo>
                  <a:lnTo>
                    <a:pt x="42" y="17"/>
                  </a:lnTo>
                  <a:lnTo>
                    <a:pt x="42" y="16"/>
                  </a:lnTo>
                  <a:lnTo>
                    <a:pt x="42" y="16"/>
                  </a:lnTo>
                  <a:lnTo>
                    <a:pt x="42" y="15"/>
                  </a:lnTo>
                  <a:lnTo>
                    <a:pt x="42" y="15"/>
                  </a:lnTo>
                  <a:lnTo>
                    <a:pt x="42" y="14"/>
                  </a:lnTo>
                  <a:lnTo>
                    <a:pt x="43" y="13"/>
                  </a:lnTo>
                  <a:lnTo>
                    <a:pt x="43" y="13"/>
                  </a:lnTo>
                  <a:lnTo>
                    <a:pt x="43" y="12"/>
                  </a:lnTo>
                  <a:lnTo>
                    <a:pt x="43" y="12"/>
                  </a:lnTo>
                  <a:lnTo>
                    <a:pt x="43" y="11"/>
                  </a:lnTo>
                  <a:lnTo>
                    <a:pt x="43" y="10"/>
                  </a:lnTo>
                  <a:lnTo>
                    <a:pt x="43" y="10"/>
                  </a:lnTo>
                  <a:lnTo>
                    <a:pt x="43" y="9"/>
                  </a:lnTo>
                  <a:lnTo>
                    <a:pt x="43" y="9"/>
                  </a:lnTo>
                  <a:lnTo>
                    <a:pt x="43" y="8"/>
                  </a:lnTo>
                  <a:lnTo>
                    <a:pt x="43" y="8"/>
                  </a:lnTo>
                  <a:lnTo>
                    <a:pt x="43" y="7"/>
                  </a:lnTo>
                  <a:lnTo>
                    <a:pt x="43" y="6"/>
                  </a:lnTo>
                  <a:lnTo>
                    <a:pt x="43" y="6"/>
                  </a:lnTo>
                  <a:lnTo>
                    <a:pt x="43" y="5"/>
                  </a:lnTo>
                  <a:lnTo>
                    <a:pt x="43" y="5"/>
                  </a:lnTo>
                  <a:lnTo>
                    <a:pt x="43" y="4"/>
                  </a:lnTo>
                  <a:lnTo>
                    <a:pt x="43" y="4"/>
                  </a:lnTo>
                  <a:lnTo>
                    <a:pt x="43" y="3"/>
                  </a:lnTo>
                  <a:lnTo>
                    <a:pt x="43" y="2"/>
                  </a:lnTo>
                  <a:lnTo>
                    <a:pt x="43" y="2"/>
                  </a:lnTo>
                  <a:lnTo>
                    <a:pt x="43" y="2"/>
                  </a:lnTo>
                  <a:lnTo>
                    <a:pt x="43" y="1"/>
                  </a:lnTo>
                  <a:lnTo>
                    <a:pt x="43" y="0"/>
                  </a:lnTo>
                  <a:lnTo>
                    <a:pt x="43" y="0"/>
                  </a:lnTo>
                  <a:lnTo>
                    <a:pt x="41" y="0"/>
                  </a:lnTo>
                  <a:lnTo>
                    <a:pt x="40" y="0"/>
                  </a:lnTo>
                  <a:lnTo>
                    <a:pt x="39" y="0"/>
                  </a:lnTo>
                  <a:lnTo>
                    <a:pt x="37" y="0"/>
                  </a:lnTo>
                  <a:lnTo>
                    <a:pt x="36" y="0"/>
                  </a:lnTo>
                  <a:lnTo>
                    <a:pt x="35" y="0"/>
                  </a:lnTo>
                  <a:lnTo>
                    <a:pt x="33" y="0"/>
                  </a:lnTo>
                  <a:lnTo>
                    <a:pt x="32" y="0"/>
                  </a:lnTo>
                  <a:lnTo>
                    <a:pt x="31" y="0"/>
                  </a:lnTo>
                  <a:lnTo>
                    <a:pt x="29" y="0"/>
                  </a:lnTo>
                  <a:lnTo>
                    <a:pt x="28" y="0"/>
                  </a:lnTo>
                  <a:lnTo>
                    <a:pt x="27" y="0"/>
                  </a:lnTo>
                  <a:lnTo>
                    <a:pt x="25" y="0"/>
                  </a:lnTo>
                  <a:lnTo>
                    <a:pt x="24" y="0"/>
                  </a:lnTo>
                  <a:lnTo>
                    <a:pt x="23" y="0"/>
                  </a:lnTo>
                  <a:lnTo>
                    <a:pt x="21" y="1"/>
                  </a:lnTo>
                  <a:lnTo>
                    <a:pt x="20" y="1"/>
                  </a:lnTo>
                  <a:lnTo>
                    <a:pt x="18" y="1"/>
                  </a:lnTo>
                  <a:lnTo>
                    <a:pt x="17" y="1"/>
                  </a:lnTo>
                  <a:lnTo>
                    <a:pt x="16" y="1"/>
                  </a:lnTo>
                  <a:lnTo>
                    <a:pt x="15" y="1"/>
                  </a:lnTo>
                  <a:lnTo>
                    <a:pt x="13" y="1"/>
                  </a:lnTo>
                  <a:lnTo>
                    <a:pt x="12" y="1"/>
                  </a:lnTo>
                  <a:lnTo>
                    <a:pt x="10" y="1"/>
                  </a:lnTo>
                  <a:lnTo>
                    <a:pt x="9" y="1"/>
                  </a:lnTo>
                  <a:lnTo>
                    <a:pt x="8" y="2"/>
                  </a:lnTo>
                  <a:lnTo>
                    <a:pt x="6" y="2"/>
                  </a:lnTo>
                  <a:lnTo>
                    <a:pt x="5" y="2"/>
                  </a:lnTo>
                  <a:lnTo>
                    <a:pt x="4" y="2"/>
                  </a:lnTo>
                  <a:lnTo>
                    <a:pt x="2" y="2"/>
                  </a:lnTo>
                  <a:lnTo>
                    <a:pt x="1" y="2"/>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12" name="Freeform 1148"/>
            <p:cNvSpPr>
              <a:spLocks/>
            </p:cNvSpPr>
            <p:nvPr/>
          </p:nvSpPr>
          <p:spPr bwMode="auto">
            <a:xfrm>
              <a:off x="1575" y="3316"/>
              <a:ext cx="43" cy="20"/>
            </a:xfrm>
            <a:custGeom>
              <a:avLst/>
              <a:gdLst>
                <a:gd name="T0" fmla="*/ 0 w 43"/>
                <a:gd name="T1" fmla="*/ 3 h 20"/>
                <a:gd name="T2" fmla="*/ 0 w 43"/>
                <a:gd name="T3" fmla="*/ 5 h 20"/>
                <a:gd name="T4" fmla="*/ 0 w 43"/>
                <a:gd name="T5" fmla="*/ 6 h 20"/>
                <a:gd name="T6" fmla="*/ 0 w 43"/>
                <a:gd name="T7" fmla="*/ 8 h 20"/>
                <a:gd name="T8" fmla="*/ 0 w 43"/>
                <a:gd name="T9" fmla="*/ 10 h 20"/>
                <a:gd name="T10" fmla="*/ 0 w 43"/>
                <a:gd name="T11" fmla="*/ 12 h 20"/>
                <a:gd name="T12" fmla="*/ 0 w 43"/>
                <a:gd name="T13" fmla="*/ 13 h 20"/>
                <a:gd name="T14" fmla="*/ 0 w 43"/>
                <a:gd name="T15" fmla="*/ 15 h 20"/>
                <a:gd name="T16" fmla="*/ 0 w 43"/>
                <a:gd name="T17" fmla="*/ 17 h 20"/>
                <a:gd name="T18" fmla="*/ 0 w 43"/>
                <a:gd name="T19" fmla="*/ 18 h 20"/>
                <a:gd name="T20" fmla="*/ 0 w 43"/>
                <a:gd name="T21" fmla="*/ 20 h 20"/>
                <a:gd name="T22" fmla="*/ 3 w 43"/>
                <a:gd name="T23" fmla="*/ 19 h 20"/>
                <a:gd name="T24" fmla="*/ 7 w 43"/>
                <a:gd name="T25" fmla="*/ 19 h 20"/>
                <a:gd name="T26" fmla="*/ 11 w 43"/>
                <a:gd name="T27" fmla="*/ 19 h 20"/>
                <a:gd name="T28" fmla="*/ 15 w 43"/>
                <a:gd name="T29" fmla="*/ 19 h 20"/>
                <a:gd name="T30" fmla="*/ 19 w 43"/>
                <a:gd name="T31" fmla="*/ 19 h 20"/>
                <a:gd name="T32" fmla="*/ 23 w 43"/>
                <a:gd name="T33" fmla="*/ 19 h 20"/>
                <a:gd name="T34" fmla="*/ 27 w 43"/>
                <a:gd name="T35" fmla="*/ 18 h 20"/>
                <a:gd name="T36" fmla="*/ 31 w 43"/>
                <a:gd name="T37" fmla="*/ 18 h 20"/>
                <a:gd name="T38" fmla="*/ 35 w 43"/>
                <a:gd name="T39" fmla="*/ 18 h 20"/>
                <a:gd name="T40" fmla="*/ 39 w 43"/>
                <a:gd name="T41" fmla="*/ 18 h 20"/>
                <a:gd name="T42" fmla="*/ 42 w 43"/>
                <a:gd name="T43" fmla="*/ 17 h 20"/>
                <a:gd name="T44" fmla="*/ 42 w 43"/>
                <a:gd name="T45" fmla="*/ 16 h 20"/>
                <a:gd name="T46" fmla="*/ 42 w 43"/>
                <a:gd name="T47" fmla="*/ 14 h 20"/>
                <a:gd name="T48" fmla="*/ 43 w 43"/>
                <a:gd name="T49" fmla="*/ 12 h 20"/>
                <a:gd name="T50" fmla="*/ 43 w 43"/>
                <a:gd name="T51" fmla="*/ 10 h 20"/>
                <a:gd name="T52" fmla="*/ 43 w 43"/>
                <a:gd name="T53" fmla="*/ 9 h 20"/>
                <a:gd name="T54" fmla="*/ 43 w 43"/>
                <a:gd name="T55" fmla="*/ 7 h 20"/>
                <a:gd name="T56" fmla="*/ 43 w 43"/>
                <a:gd name="T57" fmla="*/ 5 h 20"/>
                <a:gd name="T58" fmla="*/ 43 w 43"/>
                <a:gd name="T59" fmla="*/ 4 h 20"/>
                <a:gd name="T60" fmla="*/ 43 w 43"/>
                <a:gd name="T61" fmla="*/ 2 h 20"/>
                <a:gd name="T62" fmla="*/ 43 w 43"/>
                <a:gd name="T63" fmla="*/ 0 h 20"/>
                <a:gd name="T64" fmla="*/ 40 w 43"/>
                <a:gd name="T65" fmla="*/ 0 h 20"/>
                <a:gd name="T66" fmla="*/ 36 w 43"/>
                <a:gd name="T67" fmla="*/ 0 h 20"/>
                <a:gd name="T68" fmla="*/ 32 w 43"/>
                <a:gd name="T69" fmla="*/ 0 h 20"/>
                <a:gd name="T70" fmla="*/ 28 w 43"/>
                <a:gd name="T71" fmla="*/ 0 h 20"/>
                <a:gd name="T72" fmla="*/ 24 w 43"/>
                <a:gd name="T73" fmla="*/ 0 h 20"/>
                <a:gd name="T74" fmla="*/ 20 w 43"/>
                <a:gd name="T75" fmla="*/ 1 h 20"/>
                <a:gd name="T76" fmla="*/ 16 w 43"/>
                <a:gd name="T77" fmla="*/ 1 h 20"/>
                <a:gd name="T78" fmla="*/ 12 w 43"/>
                <a:gd name="T79" fmla="*/ 1 h 20"/>
                <a:gd name="T80" fmla="*/ 8 w 43"/>
                <a:gd name="T81" fmla="*/ 2 h 20"/>
                <a:gd name="T82" fmla="*/ 4 w 43"/>
                <a:gd name="T83" fmla="*/ 2 h 20"/>
                <a:gd name="T84" fmla="*/ 0 w 43"/>
                <a:gd name="T85"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20">
                  <a:moveTo>
                    <a:pt x="0" y="2"/>
                  </a:moveTo>
                  <a:lnTo>
                    <a:pt x="0" y="2"/>
                  </a:lnTo>
                  <a:lnTo>
                    <a:pt x="0" y="3"/>
                  </a:lnTo>
                  <a:lnTo>
                    <a:pt x="0" y="4"/>
                  </a:lnTo>
                  <a:lnTo>
                    <a:pt x="0" y="4"/>
                  </a:lnTo>
                  <a:lnTo>
                    <a:pt x="0" y="5"/>
                  </a:lnTo>
                  <a:lnTo>
                    <a:pt x="0" y="5"/>
                  </a:lnTo>
                  <a:lnTo>
                    <a:pt x="0" y="6"/>
                  </a:lnTo>
                  <a:lnTo>
                    <a:pt x="0" y="6"/>
                  </a:lnTo>
                  <a:lnTo>
                    <a:pt x="0" y="7"/>
                  </a:lnTo>
                  <a:lnTo>
                    <a:pt x="0" y="8"/>
                  </a:lnTo>
                  <a:lnTo>
                    <a:pt x="0" y="8"/>
                  </a:lnTo>
                  <a:lnTo>
                    <a:pt x="0" y="9"/>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0" y="19"/>
                  </a:lnTo>
                  <a:lnTo>
                    <a:pt x="0" y="19"/>
                  </a:lnTo>
                  <a:lnTo>
                    <a:pt x="0" y="20"/>
                  </a:lnTo>
                  <a:lnTo>
                    <a:pt x="1" y="20"/>
                  </a:lnTo>
                  <a:lnTo>
                    <a:pt x="2" y="19"/>
                  </a:lnTo>
                  <a:lnTo>
                    <a:pt x="3" y="19"/>
                  </a:lnTo>
                  <a:lnTo>
                    <a:pt x="5" y="19"/>
                  </a:lnTo>
                  <a:lnTo>
                    <a:pt x="6" y="19"/>
                  </a:lnTo>
                  <a:lnTo>
                    <a:pt x="7" y="19"/>
                  </a:lnTo>
                  <a:lnTo>
                    <a:pt x="9" y="19"/>
                  </a:lnTo>
                  <a:lnTo>
                    <a:pt x="10" y="19"/>
                  </a:lnTo>
                  <a:lnTo>
                    <a:pt x="11" y="19"/>
                  </a:lnTo>
                  <a:lnTo>
                    <a:pt x="12" y="19"/>
                  </a:lnTo>
                  <a:lnTo>
                    <a:pt x="14" y="19"/>
                  </a:lnTo>
                  <a:lnTo>
                    <a:pt x="15" y="19"/>
                  </a:lnTo>
                  <a:lnTo>
                    <a:pt x="16" y="19"/>
                  </a:lnTo>
                  <a:lnTo>
                    <a:pt x="18" y="19"/>
                  </a:lnTo>
                  <a:lnTo>
                    <a:pt x="19" y="19"/>
                  </a:lnTo>
                  <a:lnTo>
                    <a:pt x="20" y="19"/>
                  </a:lnTo>
                  <a:lnTo>
                    <a:pt x="22" y="19"/>
                  </a:lnTo>
                  <a:lnTo>
                    <a:pt x="23" y="19"/>
                  </a:lnTo>
                  <a:lnTo>
                    <a:pt x="24" y="19"/>
                  </a:lnTo>
                  <a:lnTo>
                    <a:pt x="26" y="18"/>
                  </a:lnTo>
                  <a:lnTo>
                    <a:pt x="27" y="18"/>
                  </a:lnTo>
                  <a:lnTo>
                    <a:pt x="28" y="18"/>
                  </a:lnTo>
                  <a:lnTo>
                    <a:pt x="29" y="18"/>
                  </a:lnTo>
                  <a:lnTo>
                    <a:pt x="31" y="18"/>
                  </a:lnTo>
                  <a:lnTo>
                    <a:pt x="32" y="18"/>
                  </a:lnTo>
                  <a:lnTo>
                    <a:pt x="34" y="18"/>
                  </a:lnTo>
                  <a:lnTo>
                    <a:pt x="35" y="18"/>
                  </a:lnTo>
                  <a:lnTo>
                    <a:pt x="36" y="18"/>
                  </a:lnTo>
                  <a:lnTo>
                    <a:pt x="38" y="18"/>
                  </a:lnTo>
                  <a:lnTo>
                    <a:pt x="39" y="18"/>
                  </a:lnTo>
                  <a:lnTo>
                    <a:pt x="41" y="18"/>
                  </a:lnTo>
                  <a:lnTo>
                    <a:pt x="42" y="18"/>
                  </a:lnTo>
                  <a:lnTo>
                    <a:pt x="42" y="17"/>
                  </a:lnTo>
                  <a:lnTo>
                    <a:pt x="42" y="17"/>
                  </a:lnTo>
                  <a:lnTo>
                    <a:pt x="42" y="16"/>
                  </a:lnTo>
                  <a:lnTo>
                    <a:pt x="42" y="16"/>
                  </a:lnTo>
                  <a:lnTo>
                    <a:pt x="42" y="15"/>
                  </a:lnTo>
                  <a:lnTo>
                    <a:pt x="42" y="15"/>
                  </a:lnTo>
                  <a:lnTo>
                    <a:pt x="42" y="14"/>
                  </a:lnTo>
                  <a:lnTo>
                    <a:pt x="43" y="13"/>
                  </a:lnTo>
                  <a:lnTo>
                    <a:pt x="43" y="13"/>
                  </a:lnTo>
                  <a:lnTo>
                    <a:pt x="43" y="12"/>
                  </a:lnTo>
                  <a:lnTo>
                    <a:pt x="43" y="12"/>
                  </a:lnTo>
                  <a:lnTo>
                    <a:pt x="43" y="11"/>
                  </a:lnTo>
                  <a:lnTo>
                    <a:pt x="43" y="10"/>
                  </a:lnTo>
                  <a:lnTo>
                    <a:pt x="43" y="10"/>
                  </a:lnTo>
                  <a:lnTo>
                    <a:pt x="43" y="9"/>
                  </a:lnTo>
                  <a:lnTo>
                    <a:pt x="43" y="9"/>
                  </a:lnTo>
                  <a:lnTo>
                    <a:pt x="43" y="8"/>
                  </a:lnTo>
                  <a:lnTo>
                    <a:pt x="43" y="8"/>
                  </a:lnTo>
                  <a:lnTo>
                    <a:pt x="43" y="7"/>
                  </a:lnTo>
                  <a:lnTo>
                    <a:pt x="43" y="6"/>
                  </a:lnTo>
                  <a:lnTo>
                    <a:pt x="43" y="6"/>
                  </a:lnTo>
                  <a:lnTo>
                    <a:pt x="43" y="5"/>
                  </a:lnTo>
                  <a:lnTo>
                    <a:pt x="43" y="5"/>
                  </a:lnTo>
                  <a:lnTo>
                    <a:pt x="43" y="4"/>
                  </a:lnTo>
                  <a:lnTo>
                    <a:pt x="43" y="4"/>
                  </a:lnTo>
                  <a:lnTo>
                    <a:pt x="43" y="3"/>
                  </a:lnTo>
                  <a:lnTo>
                    <a:pt x="43" y="2"/>
                  </a:lnTo>
                  <a:lnTo>
                    <a:pt x="43" y="2"/>
                  </a:lnTo>
                  <a:lnTo>
                    <a:pt x="43" y="2"/>
                  </a:lnTo>
                  <a:lnTo>
                    <a:pt x="43" y="1"/>
                  </a:lnTo>
                  <a:lnTo>
                    <a:pt x="43" y="0"/>
                  </a:lnTo>
                  <a:lnTo>
                    <a:pt x="43" y="0"/>
                  </a:lnTo>
                  <a:lnTo>
                    <a:pt x="41" y="0"/>
                  </a:lnTo>
                  <a:lnTo>
                    <a:pt x="40" y="0"/>
                  </a:lnTo>
                  <a:lnTo>
                    <a:pt x="39" y="0"/>
                  </a:lnTo>
                  <a:lnTo>
                    <a:pt x="37" y="0"/>
                  </a:lnTo>
                  <a:lnTo>
                    <a:pt x="36" y="0"/>
                  </a:lnTo>
                  <a:lnTo>
                    <a:pt x="35" y="0"/>
                  </a:lnTo>
                  <a:lnTo>
                    <a:pt x="33" y="0"/>
                  </a:lnTo>
                  <a:lnTo>
                    <a:pt x="32" y="0"/>
                  </a:lnTo>
                  <a:lnTo>
                    <a:pt x="31" y="0"/>
                  </a:lnTo>
                  <a:lnTo>
                    <a:pt x="29" y="0"/>
                  </a:lnTo>
                  <a:lnTo>
                    <a:pt x="28" y="0"/>
                  </a:lnTo>
                  <a:lnTo>
                    <a:pt x="27" y="0"/>
                  </a:lnTo>
                  <a:lnTo>
                    <a:pt x="25" y="0"/>
                  </a:lnTo>
                  <a:lnTo>
                    <a:pt x="24" y="0"/>
                  </a:lnTo>
                  <a:lnTo>
                    <a:pt x="23" y="0"/>
                  </a:lnTo>
                  <a:lnTo>
                    <a:pt x="21" y="1"/>
                  </a:lnTo>
                  <a:lnTo>
                    <a:pt x="20" y="1"/>
                  </a:lnTo>
                  <a:lnTo>
                    <a:pt x="18" y="1"/>
                  </a:lnTo>
                  <a:lnTo>
                    <a:pt x="17" y="1"/>
                  </a:lnTo>
                  <a:lnTo>
                    <a:pt x="16" y="1"/>
                  </a:lnTo>
                  <a:lnTo>
                    <a:pt x="15" y="1"/>
                  </a:lnTo>
                  <a:lnTo>
                    <a:pt x="13" y="1"/>
                  </a:lnTo>
                  <a:lnTo>
                    <a:pt x="12" y="1"/>
                  </a:lnTo>
                  <a:lnTo>
                    <a:pt x="10" y="1"/>
                  </a:lnTo>
                  <a:lnTo>
                    <a:pt x="9" y="1"/>
                  </a:lnTo>
                  <a:lnTo>
                    <a:pt x="8" y="2"/>
                  </a:lnTo>
                  <a:lnTo>
                    <a:pt x="6" y="2"/>
                  </a:lnTo>
                  <a:lnTo>
                    <a:pt x="5" y="2"/>
                  </a:lnTo>
                  <a:lnTo>
                    <a:pt x="4" y="2"/>
                  </a:lnTo>
                  <a:lnTo>
                    <a:pt x="2" y="2"/>
                  </a:lnTo>
                  <a:lnTo>
                    <a:pt x="1" y="2"/>
                  </a:lnTo>
                  <a:lnTo>
                    <a:pt x="0"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13" name="Freeform 1149"/>
            <p:cNvSpPr>
              <a:spLocks/>
            </p:cNvSpPr>
            <p:nvPr/>
          </p:nvSpPr>
          <p:spPr bwMode="auto">
            <a:xfrm>
              <a:off x="1517" y="3318"/>
              <a:ext cx="43" cy="21"/>
            </a:xfrm>
            <a:custGeom>
              <a:avLst/>
              <a:gdLst>
                <a:gd name="T0" fmla="*/ 0 w 43"/>
                <a:gd name="T1" fmla="*/ 3 h 21"/>
                <a:gd name="T2" fmla="*/ 0 w 43"/>
                <a:gd name="T3" fmla="*/ 3 h 21"/>
                <a:gd name="T4" fmla="*/ 0 w 43"/>
                <a:gd name="T5" fmla="*/ 4 h 21"/>
                <a:gd name="T6" fmla="*/ 0 w 43"/>
                <a:gd name="T7" fmla="*/ 4 h 21"/>
                <a:gd name="T8" fmla="*/ 0 w 43"/>
                <a:gd name="T9" fmla="*/ 5 h 21"/>
                <a:gd name="T10" fmla="*/ 0 w 43"/>
                <a:gd name="T11" fmla="*/ 6 h 21"/>
                <a:gd name="T12" fmla="*/ 0 w 43"/>
                <a:gd name="T13" fmla="*/ 6 h 21"/>
                <a:gd name="T14" fmla="*/ 0 w 43"/>
                <a:gd name="T15" fmla="*/ 7 h 21"/>
                <a:gd name="T16" fmla="*/ 0 w 43"/>
                <a:gd name="T17" fmla="*/ 7 h 21"/>
                <a:gd name="T18" fmla="*/ 0 w 43"/>
                <a:gd name="T19" fmla="*/ 8 h 21"/>
                <a:gd name="T20" fmla="*/ 0 w 43"/>
                <a:gd name="T21" fmla="*/ 8 h 21"/>
                <a:gd name="T22" fmla="*/ 0 w 43"/>
                <a:gd name="T23" fmla="*/ 9 h 21"/>
                <a:gd name="T24" fmla="*/ 0 w 43"/>
                <a:gd name="T25" fmla="*/ 10 h 21"/>
                <a:gd name="T26" fmla="*/ 0 w 43"/>
                <a:gd name="T27" fmla="*/ 10 h 21"/>
                <a:gd name="T28" fmla="*/ 0 w 43"/>
                <a:gd name="T29" fmla="*/ 11 h 21"/>
                <a:gd name="T30" fmla="*/ 0 w 43"/>
                <a:gd name="T31" fmla="*/ 12 h 21"/>
                <a:gd name="T32" fmla="*/ 0 w 43"/>
                <a:gd name="T33" fmla="*/ 12 h 21"/>
                <a:gd name="T34" fmla="*/ 0 w 43"/>
                <a:gd name="T35" fmla="*/ 13 h 21"/>
                <a:gd name="T36" fmla="*/ 0 w 43"/>
                <a:gd name="T37" fmla="*/ 13 h 21"/>
                <a:gd name="T38" fmla="*/ 0 w 43"/>
                <a:gd name="T39" fmla="*/ 14 h 21"/>
                <a:gd name="T40" fmla="*/ 0 w 43"/>
                <a:gd name="T41" fmla="*/ 15 h 21"/>
                <a:gd name="T42" fmla="*/ 0 w 43"/>
                <a:gd name="T43" fmla="*/ 15 h 21"/>
                <a:gd name="T44" fmla="*/ 0 w 43"/>
                <a:gd name="T45" fmla="*/ 16 h 21"/>
                <a:gd name="T46" fmla="*/ 0 w 43"/>
                <a:gd name="T47" fmla="*/ 16 h 21"/>
                <a:gd name="T48" fmla="*/ 0 w 43"/>
                <a:gd name="T49" fmla="*/ 17 h 21"/>
                <a:gd name="T50" fmla="*/ 0 w 43"/>
                <a:gd name="T51" fmla="*/ 17 h 21"/>
                <a:gd name="T52" fmla="*/ 0 w 43"/>
                <a:gd name="T53" fmla="*/ 18 h 21"/>
                <a:gd name="T54" fmla="*/ 0 w 43"/>
                <a:gd name="T55" fmla="*/ 18 h 21"/>
                <a:gd name="T56" fmla="*/ 1 w 43"/>
                <a:gd name="T57" fmla="*/ 19 h 21"/>
                <a:gd name="T58" fmla="*/ 1 w 43"/>
                <a:gd name="T59" fmla="*/ 19 h 21"/>
                <a:gd name="T60" fmla="*/ 1 w 43"/>
                <a:gd name="T61" fmla="*/ 20 h 21"/>
                <a:gd name="T62" fmla="*/ 1 w 43"/>
                <a:gd name="T63" fmla="*/ 20 h 21"/>
                <a:gd name="T64" fmla="*/ 1 w 43"/>
                <a:gd name="T65" fmla="*/ 21 h 21"/>
                <a:gd name="T66" fmla="*/ 43 w 43"/>
                <a:gd name="T67" fmla="*/ 18 h 21"/>
                <a:gd name="T68" fmla="*/ 43 w 43"/>
                <a:gd name="T69" fmla="*/ 0 h 21"/>
                <a:gd name="T70" fmla="*/ 0 w 43"/>
                <a:gd name="T7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 h="21">
                  <a:moveTo>
                    <a:pt x="0" y="3"/>
                  </a:moveTo>
                  <a:lnTo>
                    <a:pt x="0" y="3"/>
                  </a:lnTo>
                  <a:lnTo>
                    <a:pt x="0" y="4"/>
                  </a:lnTo>
                  <a:lnTo>
                    <a:pt x="0" y="4"/>
                  </a:lnTo>
                  <a:lnTo>
                    <a:pt x="0" y="5"/>
                  </a:lnTo>
                  <a:lnTo>
                    <a:pt x="0" y="6"/>
                  </a:lnTo>
                  <a:lnTo>
                    <a:pt x="0" y="6"/>
                  </a:lnTo>
                  <a:lnTo>
                    <a:pt x="0" y="7"/>
                  </a:lnTo>
                  <a:lnTo>
                    <a:pt x="0" y="7"/>
                  </a:lnTo>
                  <a:lnTo>
                    <a:pt x="0" y="8"/>
                  </a:lnTo>
                  <a:lnTo>
                    <a:pt x="0" y="8"/>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1" y="19"/>
                  </a:lnTo>
                  <a:lnTo>
                    <a:pt x="1" y="19"/>
                  </a:lnTo>
                  <a:lnTo>
                    <a:pt x="1" y="20"/>
                  </a:lnTo>
                  <a:lnTo>
                    <a:pt x="1" y="20"/>
                  </a:lnTo>
                  <a:lnTo>
                    <a:pt x="1" y="21"/>
                  </a:lnTo>
                  <a:lnTo>
                    <a:pt x="43" y="18"/>
                  </a:lnTo>
                  <a:lnTo>
                    <a:pt x="43"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14" name="Freeform 1150"/>
            <p:cNvSpPr>
              <a:spLocks/>
            </p:cNvSpPr>
            <p:nvPr/>
          </p:nvSpPr>
          <p:spPr bwMode="auto">
            <a:xfrm>
              <a:off x="1517" y="3318"/>
              <a:ext cx="43" cy="21"/>
            </a:xfrm>
            <a:custGeom>
              <a:avLst/>
              <a:gdLst>
                <a:gd name="T0" fmla="*/ 0 w 43"/>
                <a:gd name="T1" fmla="*/ 3 h 21"/>
                <a:gd name="T2" fmla="*/ 0 w 43"/>
                <a:gd name="T3" fmla="*/ 3 h 21"/>
                <a:gd name="T4" fmla="*/ 0 w 43"/>
                <a:gd name="T5" fmla="*/ 4 h 21"/>
                <a:gd name="T6" fmla="*/ 0 w 43"/>
                <a:gd name="T7" fmla="*/ 4 h 21"/>
                <a:gd name="T8" fmla="*/ 0 w 43"/>
                <a:gd name="T9" fmla="*/ 5 h 21"/>
                <a:gd name="T10" fmla="*/ 0 w 43"/>
                <a:gd name="T11" fmla="*/ 6 h 21"/>
                <a:gd name="T12" fmla="*/ 0 w 43"/>
                <a:gd name="T13" fmla="*/ 6 h 21"/>
                <a:gd name="T14" fmla="*/ 0 w 43"/>
                <a:gd name="T15" fmla="*/ 7 h 21"/>
                <a:gd name="T16" fmla="*/ 0 w 43"/>
                <a:gd name="T17" fmla="*/ 7 h 21"/>
                <a:gd name="T18" fmla="*/ 0 w 43"/>
                <a:gd name="T19" fmla="*/ 8 h 21"/>
                <a:gd name="T20" fmla="*/ 0 w 43"/>
                <a:gd name="T21" fmla="*/ 8 h 21"/>
                <a:gd name="T22" fmla="*/ 0 w 43"/>
                <a:gd name="T23" fmla="*/ 9 h 21"/>
                <a:gd name="T24" fmla="*/ 0 w 43"/>
                <a:gd name="T25" fmla="*/ 10 h 21"/>
                <a:gd name="T26" fmla="*/ 0 w 43"/>
                <a:gd name="T27" fmla="*/ 10 h 21"/>
                <a:gd name="T28" fmla="*/ 0 w 43"/>
                <a:gd name="T29" fmla="*/ 11 h 21"/>
                <a:gd name="T30" fmla="*/ 0 w 43"/>
                <a:gd name="T31" fmla="*/ 12 h 21"/>
                <a:gd name="T32" fmla="*/ 0 w 43"/>
                <a:gd name="T33" fmla="*/ 12 h 21"/>
                <a:gd name="T34" fmla="*/ 0 w 43"/>
                <a:gd name="T35" fmla="*/ 13 h 21"/>
                <a:gd name="T36" fmla="*/ 0 w 43"/>
                <a:gd name="T37" fmla="*/ 13 h 21"/>
                <a:gd name="T38" fmla="*/ 0 w 43"/>
                <a:gd name="T39" fmla="*/ 14 h 21"/>
                <a:gd name="T40" fmla="*/ 0 w 43"/>
                <a:gd name="T41" fmla="*/ 15 h 21"/>
                <a:gd name="T42" fmla="*/ 0 w 43"/>
                <a:gd name="T43" fmla="*/ 15 h 21"/>
                <a:gd name="T44" fmla="*/ 0 w 43"/>
                <a:gd name="T45" fmla="*/ 16 h 21"/>
                <a:gd name="T46" fmla="*/ 0 w 43"/>
                <a:gd name="T47" fmla="*/ 16 h 21"/>
                <a:gd name="T48" fmla="*/ 0 w 43"/>
                <a:gd name="T49" fmla="*/ 17 h 21"/>
                <a:gd name="T50" fmla="*/ 0 w 43"/>
                <a:gd name="T51" fmla="*/ 17 h 21"/>
                <a:gd name="T52" fmla="*/ 0 w 43"/>
                <a:gd name="T53" fmla="*/ 18 h 21"/>
                <a:gd name="T54" fmla="*/ 0 w 43"/>
                <a:gd name="T55" fmla="*/ 18 h 21"/>
                <a:gd name="T56" fmla="*/ 1 w 43"/>
                <a:gd name="T57" fmla="*/ 19 h 21"/>
                <a:gd name="T58" fmla="*/ 1 w 43"/>
                <a:gd name="T59" fmla="*/ 19 h 21"/>
                <a:gd name="T60" fmla="*/ 1 w 43"/>
                <a:gd name="T61" fmla="*/ 20 h 21"/>
                <a:gd name="T62" fmla="*/ 1 w 43"/>
                <a:gd name="T63" fmla="*/ 20 h 21"/>
                <a:gd name="T64" fmla="*/ 1 w 43"/>
                <a:gd name="T65" fmla="*/ 21 h 21"/>
                <a:gd name="T66" fmla="*/ 43 w 43"/>
                <a:gd name="T67" fmla="*/ 18 h 21"/>
                <a:gd name="T68" fmla="*/ 43 w 43"/>
                <a:gd name="T69" fmla="*/ 0 h 21"/>
                <a:gd name="T70" fmla="*/ 0 w 43"/>
                <a:gd name="T7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 h="21">
                  <a:moveTo>
                    <a:pt x="0" y="3"/>
                  </a:moveTo>
                  <a:lnTo>
                    <a:pt x="0" y="3"/>
                  </a:lnTo>
                  <a:lnTo>
                    <a:pt x="0" y="4"/>
                  </a:lnTo>
                  <a:lnTo>
                    <a:pt x="0" y="4"/>
                  </a:lnTo>
                  <a:lnTo>
                    <a:pt x="0" y="5"/>
                  </a:lnTo>
                  <a:lnTo>
                    <a:pt x="0" y="6"/>
                  </a:lnTo>
                  <a:lnTo>
                    <a:pt x="0" y="6"/>
                  </a:lnTo>
                  <a:lnTo>
                    <a:pt x="0" y="7"/>
                  </a:lnTo>
                  <a:lnTo>
                    <a:pt x="0" y="7"/>
                  </a:lnTo>
                  <a:lnTo>
                    <a:pt x="0" y="8"/>
                  </a:lnTo>
                  <a:lnTo>
                    <a:pt x="0" y="8"/>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1" y="19"/>
                  </a:lnTo>
                  <a:lnTo>
                    <a:pt x="1" y="19"/>
                  </a:lnTo>
                  <a:lnTo>
                    <a:pt x="1" y="20"/>
                  </a:lnTo>
                  <a:lnTo>
                    <a:pt x="1" y="20"/>
                  </a:lnTo>
                  <a:lnTo>
                    <a:pt x="1" y="21"/>
                  </a:lnTo>
                  <a:lnTo>
                    <a:pt x="43" y="18"/>
                  </a:lnTo>
                  <a:lnTo>
                    <a:pt x="43" y="0"/>
                  </a:lnTo>
                  <a:lnTo>
                    <a:pt x="0" y="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15" name="Freeform 1151"/>
            <p:cNvSpPr>
              <a:spLocks/>
            </p:cNvSpPr>
            <p:nvPr/>
          </p:nvSpPr>
          <p:spPr bwMode="auto">
            <a:xfrm>
              <a:off x="1461" y="3323"/>
              <a:ext cx="40" cy="17"/>
            </a:xfrm>
            <a:custGeom>
              <a:avLst/>
              <a:gdLst>
                <a:gd name="T0" fmla="*/ 0 w 40"/>
                <a:gd name="T1" fmla="*/ 17 h 17"/>
                <a:gd name="T2" fmla="*/ 40 w 40"/>
                <a:gd name="T3" fmla="*/ 15 h 17"/>
                <a:gd name="T4" fmla="*/ 40 w 40"/>
                <a:gd name="T5" fmla="*/ 0 h 17"/>
                <a:gd name="T6" fmla="*/ 39 w 40"/>
                <a:gd name="T7" fmla="*/ 0 h 17"/>
                <a:gd name="T8" fmla="*/ 38 w 40"/>
                <a:gd name="T9" fmla="*/ 0 h 17"/>
                <a:gd name="T10" fmla="*/ 37 w 40"/>
                <a:gd name="T11" fmla="*/ 0 h 17"/>
                <a:gd name="T12" fmla="*/ 36 w 40"/>
                <a:gd name="T13" fmla="*/ 0 h 17"/>
                <a:gd name="T14" fmla="*/ 34 w 40"/>
                <a:gd name="T15" fmla="*/ 0 h 17"/>
                <a:gd name="T16" fmla="*/ 33 w 40"/>
                <a:gd name="T17" fmla="*/ 0 h 17"/>
                <a:gd name="T18" fmla="*/ 32 w 40"/>
                <a:gd name="T19" fmla="*/ 0 h 17"/>
                <a:gd name="T20" fmla="*/ 31 w 40"/>
                <a:gd name="T21" fmla="*/ 0 h 17"/>
                <a:gd name="T22" fmla="*/ 29 w 40"/>
                <a:gd name="T23" fmla="*/ 0 h 17"/>
                <a:gd name="T24" fmla="*/ 28 w 40"/>
                <a:gd name="T25" fmla="*/ 0 h 17"/>
                <a:gd name="T26" fmla="*/ 27 w 40"/>
                <a:gd name="T27" fmla="*/ 0 h 17"/>
                <a:gd name="T28" fmla="*/ 26 w 40"/>
                <a:gd name="T29" fmla="*/ 0 h 17"/>
                <a:gd name="T30" fmla="*/ 25 w 40"/>
                <a:gd name="T31" fmla="*/ 0 h 17"/>
                <a:gd name="T32" fmla="*/ 23 w 40"/>
                <a:gd name="T33" fmla="*/ 0 h 17"/>
                <a:gd name="T34" fmla="*/ 22 w 40"/>
                <a:gd name="T35" fmla="*/ 1 h 17"/>
                <a:gd name="T36" fmla="*/ 21 w 40"/>
                <a:gd name="T37" fmla="*/ 1 h 17"/>
                <a:gd name="T38" fmla="*/ 19 w 40"/>
                <a:gd name="T39" fmla="*/ 1 h 17"/>
                <a:gd name="T40" fmla="*/ 18 w 40"/>
                <a:gd name="T41" fmla="*/ 1 h 17"/>
                <a:gd name="T42" fmla="*/ 17 w 40"/>
                <a:gd name="T43" fmla="*/ 1 h 17"/>
                <a:gd name="T44" fmla="*/ 15 w 40"/>
                <a:gd name="T45" fmla="*/ 1 h 17"/>
                <a:gd name="T46" fmla="*/ 14 w 40"/>
                <a:gd name="T47" fmla="*/ 1 h 17"/>
                <a:gd name="T48" fmla="*/ 13 w 40"/>
                <a:gd name="T49" fmla="*/ 1 h 17"/>
                <a:gd name="T50" fmla="*/ 12 w 40"/>
                <a:gd name="T51" fmla="*/ 1 h 17"/>
                <a:gd name="T52" fmla="*/ 10 w 40"/>
                <a:gd name="T53" fmla="*/ 1 h 17"/>
                <a:gd name="T54" fmla="*/ 9 w 40"/>
                <a:gd name="T55" fmla="*/ 1 h 17"/>
                <a:gd name="T56" fmla="*/ 8 w 40"/>
                <a:gd name="T57" fmla="*/ 1 h 17"/>
                <a:gd name="T58" fmla="*/ 6 w 40"/>
                <a:gd name="T59" fmla="*/ 1 h 17"/>
                <a:gd name="T60" fmla="*/ 5 w 40"/>
                <a:gd name="T61" fmla="*/ 1 h 17"/>
                <a:gd name="T62" fmla="*/ 4 w 40"/>
                <a:gd name="T63" fmla="*/ 1 h 17"/>
                <a:gd name="T64" fmla="*/ 3 w 40"/>
                <a:gd name="T65" fmla="*/ 2 h 17"/>
                <a:gd name="T66" fmla="*/ 2 w 40"/>
                <a:gd name="T67" fmla="*/ 2 h 17"/>
                <a:gd name="T68" fmla="*/ 0 w 40"/>
                <a:gd name="T69" fmla="*/ 2 h 17"/>
                <a:gd name="T70" fmla="*/ 0 w 40"/>
                <a:gd name="T7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17">
                  <a:moveTo>
                    <a:pt x="0" y="17"/>
                  </a:moveTo>
                  <a:lnTo>
                    <a:pt x="40" y="15"/>
                  </a:lnTo>
                  <a:lnTo>
                    <a:pt x="40" y="0"/>
                  </a:lnTo>
                  <a:lnTo>
                    <a:pt x="39" y="0"/>
                  </a:lnTo>
                  <a:lnTo>
                    <a:pt x="38" y="0"/>
                  </a:lnTo>
                  <a:lnTo>
                    <a:pt x="37" y="0"/>
                  </a:lnTo>
                  <a:lnTo>
                    <a:pt x="36" y="0"/>
                  </a:lnTo>
                  <a:lnTo>
                    <a:pt x="34" y="0"/>
                  </a:lnTo>
                  <a:lnTo>
                    <a:pt x="33" y="0"/>
                  </a:lnTo>
                  <a:lnTo>
                    <a:pt x="32" y="0"/>
                  </a:lnTo>
                  <a:lnTo>
                    <a:pt x="31" y="0"/>
                  </a:lnTo>
                  <a:lnTo>
                    <a:pt x="29" y="0"/>
                  </a:lnTo>
                  <a:lnTo>
                    <a:pt x="28" y="0"/>
                  </a:lnTo>
                  <a:lnTo>
                    <a:pt x="27" y="0"/>
                  </a:lnTo>
                  <a:lnTo>
                    <a:pt x="26" y="0"/>
                  </a:lnTo>
                  <a:lnTo>
                    <a:pt x="25" y="0"/>
                  </a:lnTo>
                  <a:lnTo>
                    <a:pt x="23" y="0"/>
                  </a:lnTo>
                  <a:lnTo>
                    <a:pt x="22" y="1"/>
                  </a:lnTo>
                  <a:lnTo>
                    <a:pt x="21" y="1"/>
                  </a:lnTo>
                  <a:lnTo>
                    <a:pt x="19" y="1"/>
                  </a:lnTo>
                  <a:lnTo>
                    <a:pt x="18" y="1"/>
                  </a:lnTo>
                  <a:lnTo>
                    <a:pt x="17" y="1"/>
                  </a:lnTo>
                  <a:lnTo>
                    <a:pt x="15" y="1"/>
                  </a:lnTo>
                  <a:lnTo>
                    <a:pt x="14" y="1"/>
                  </a:lnTo>
                  <a:lnTo>
                    <a:pt x="13" y="1"/>
                  </a:lnTo>
                  <a:lnTo>
                    <a:pt x="12" y="1"/>
                  </a:lnTo>
                  <a:lnTo>
                    <a:pt x="10" y="1"/>
                  </a:lnTo>
                  <a:lnTo>
                    <a:pt x="9" y="1"/>
                  </a:lnTo>
                  <a:lnTo>
                    <a:pt x="8" y="1"/>
                  </a:lnTo>
                  <a:lnTo>
                    <a:pt x="6" y="1"/>
                  </a:lnTo>
                  <a:lnTo>
                    <a:pt x="5" y="1"/>
                  </a:lnTo>
                  <a:lnTo>
                    <a:pt x="4" y="1"/>
                  </a:lnTo>
                  <a:lnTo>
                    <a:pt x="3" y="2"/>
                  </a:lnTo>
                  <a:lnTo>
                    <a:pt x="2" y="2"/>
                  </a:lnTo>
                  <a:lnTo>
                    <a:pt x="0" y="2"/>
                  </a:lnTo>
                  <a:lnTo>
                    <a:pt x="0" y="17"/>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16" name="Freeform 1152"/>
            <p:cNvSpPr>
              <a:spLocks/>
            </p:cNvSpPr>
            <p:nvPr/>
          </p:nvSpPr>
          <p:spPr bwMode="auto">
            <a:xfrm>
              <a:off x="1461" y="3323"/>
              <a:ext cx="40" cy="17"/>
            </a:xfrm>
            <a:custGeom>
              <a:avLst/>
              <a:gdLst>
                <a:gd name="T0" fmla="*/ 0 w 40"/>
                <a:gd name="T1" fmla="*/ 17 h 17"/>
                <a:gd name="T2" fmla="*/ 40 w 40"/>
                <a:gd name="T3" fmla="*/ 15 h 17"/>
                <a:gd name="T4" fmla="*/ 40 w 40"/>
                <a:gd name="T5" fmla="*/ 0 h 17"/>
                <a:gd name="T6" fmla="*/ 39 w 40"/>
                <a:gd name="T7" fmla="*/ 0 h 17"/>
                <a:gd name="T8" fmla="*/ 38 w 40"/>
                <a:gd name="T9" fmla="*/ 0 h 17"/>
                <a:gd name="T10" fmla="*/ 37 w 40"/>
                <a:gd name="T11" fmla="*/ 0 h 17"/>
                <a:gd name="T12" fmla="*/ 36 w 40"/>
                <a:gd name="T13" fmla="*/ 0 h 17"/>
                <a:gd name="T14" fmla="*/ 34 w 40"/>
                <a:gd name="T15" fmla="*/ 0 h 17"/>
                <a:gd name="T16" fmla="*/ 33 w 40"/>
                <a:gd name="T17" fmla="*/ 0 h 17"/>
                <a:gd name="T18" fmla="*/ 32 w 40"/>
                <a:gd name="T19" fmla="*/ 0 h 17"/>
                <a:gd name="T20" fmla="*/ 31 w 40"/>
                <a:gd name="T21" fmla="*/ 0 h 17"/>
                <a:gd name="T22" fmla="*/ 29 w 40"/>
                <a:gd name="T23" fmla="*/ 0 h 17"/>
                <a:gd name="T24" fmla="*/ 28 w 40"/>
                <a:gd name="T25" fmla="*/ 0 h 17"/>
                <a:gd name="T26" fmla="*/ 27 w 40"/>
                <a:gd name="T27" fmla="*/ 0 h 17"/>
                <a:gd name="T28" fmla="*/ 26 w 40"/>
                <a:gd name="T29" fmla="*/ 0 h 17"/>
                <a:gd name="T30" fmla="*/ 25 w 40"/>
                <a:gd name="T31" fmla="*/ 0 h 17"/>
                <a:gd name="T32" fmla="*/ 23 w 40"/>
                <a:gd name="T33" fmla="*/ 0 h 17"/>
                <a:gd name="T34" fmla="*/ 22 w 40"/>
                <a:gd name="T35" fmla="*/ 1 h 17"/>
                <a:gd name="T36" fmla="*/ 21 w 40"/>
                <a:gd name="T37" fmla="*/ 1 h 17"/>
                <a:gd name="T38" fmla="*/ 19 w 40"/>
                <a:gd name="T39" fmla="*/ 1 h 17"/>
                <a:gd name="T40" fmla="*/ 18 w 40"/>
                <a:gd name="T41" fmla="*/ 1 h 17"/>
                <a:gd name="T42" fmla="*/ 17 w 40"/>
                <a:gd name="T43" fmla="*/ 1 h 17"/>
                <a:gd name="T44" fmla="*/ 15 w 40"/>
                <a:gd name="T45" fmla="*/ 1 h 17"/>
                <a:gd name="T46" fmla="*/ 14 w 40"/>
                <a:gd name="T47" fmla="*/ 1 h 17"/>
                <a:gd name="T48" fmla="*/ 13 w 40"/>
                <a:gd name="T49" fmla="*/ 1 h 17"/>
                <a:gd name="T50" fmla="*/ 12 w 40"/>
                <a:gd name="T51" fmla="*/ 1 h 17"/>
                <a:gd name="T52" fmla="*/ 10 w 40"/>
                <a:gd name="T53" fmla="*/ 1 h 17"/>
                <a:gd name="T54" fmla="*/ 9 w 40"/>
                <a:gd name="T55" fmla="*/ 1 h 17"/>
                <a:gd name="T56" fmla="*/ 8 w 40"/>
                <a:gd name="T57" fmla="*/ 1 h 17"/>
                <a:gd name="T58" fmla="*/ 6 w 40"/>
                <a:gd name="T59" fmla="*/ 1 h 17"/>
                <a:gd name="T60" fmla="*/ 5 w 40"/>
                <a:gd name="T61" fmla="*/ 1 h 17"/>
                <a:gd name="T62" fmla="*/ 4 w 40"/>
                <a:gd name="T63" fmla="*/ 1 h 17"/>
                <a:gd name="T64" fmla="*/ 3 w 40"/>
                <a:gd name="T65" fmla="*/ 2 h 17"/>
                <a:gd name="T66" fmla="*/ 2 w 40"/>
                <a:gd name="T67" fmla="*/ 2 h 17"/>
                <a:gd name="T68" fmla="*/ 0 w 40"/>
                <a:gd name="T69" fmla="*/ 2 h 17"/>
                <a:gd name="T70" fmla="*/ 0 w 40"/>
                <a:gd name="T7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17">
                  <a:moveTo>
                    <a:pt x="0" y="17"/>
                  </a:moveTo>
                  <a:lnTo>
                    <a:pt x="40" y="15"/>
                  </a:lnTo>
                  <a:lnTo>
                    <a:pt x="40" y="0"/>
                  </a:lnTo>
                  <a:lnTo>
                    <a:pt x="39" y="0"/>
                  </a:lnTo>
                  <a:lnTo>
                    <a:pt x="38" y="0"/>
                  </a:lnTo>
                  <a:lnTo>
                    <a:pt x="37" y="0"/>
                  </a:lnTo>
                  <a:lnTo>
                    <a:pt x="36" y="0"/>
                  </a:lnTo>
                  <a:lnTo>
                    <a:pt x="34" y="0"/>
                  </a:lnTo>
                  <a:lnTo>
                    <a:pt x="33" y="0"/>
                  </a:lnTo>
                  <a:lnTo>
                    <a:pt x="32" y="0"/>
                  </a:lnTo>
                  <a:lnTo>
                    <a:pt x="31" y="0"/>
                  </a:lnTo>
                  <a:lnTo>
                    <a:pt x="29" y="0"/>
                  </a:lnTo>
                  <a:lnTo>
                    <a:pt x="28" y="0"/>
                  </a:lnTo>
                  <a:lnTo>
                    <a:pt x="27" y="0"/>
                  </a:lnTo>
                  <a:lnTo>
                    <a:pt x="26" y="0"/>
                  </a:lnTo>
                  <a:lnTo>
                    <a:pt x="25" y="0"/>
                  </a:lnTo>
                  <a:lnTo>
                    <a:pt x="23" y="0"/>
                  </a:lnTo>
                  <a:lnTo>
                    <a:pt x="22" y="1"/>
                  </a:lnTo>
                  <a:lnTo>
                    <a:pt x="21" y="1"/>
                  </a:lnTo>
                  <a:lnTo>
                    <a:pt x="19" y="1"/>
                  </a:lnTo>
                  <a:lnTo>
                    <a:pt x="18" y="1"/>
                  </a:lnTo>
                  <a:lnTo>
                    <a:pt x="17" y="1"/>
                  </a:lnTo>
                  <a:lnTo>
                    <a:pt x="15" y="1"/>
                  </a:lnTo>
                  <a:lnTo>
                    <a:pt x="14" y="1"/>
                  </a:lnTo>
                  <a:lnTo>
                    <a:pt x="13" y="1"/>
                  </a:lnTo>
                  <a:lnTo>
                    <a:pt x="12" y="1"/>
                  </a:lnTo>
                  <a:lnTo>
                    <a:pt x="10" y="1"/>
                  </a:lnTo>
                  <a:lnTo>
                    <a:pt x="9" y="1"/>
                  </a:lnTo>
                  <a:lnTo>
                    <a:pt x="8" y="1"/>
                  </a:lnTo>
                  <a:lnTo>
                    <a:pt x="6" y="1"/>
                  </a:lnTo>
                  <a:lnTo>
                    <a:pt x="5" y="1"/>
                  </a:lnTo>
                  <a:lnTo>
                    <a:pt x="4" y="1"/>
                  </a:lnTo>
                  <a:lnTo>
                    <a:pt x="3" y="2"/>
                  </a:lnTo>
                  <a:lnTo>
                    <a:pt x="2" y="2"/>
                  </a:lnTo>
                  <a:lnTo>
                    <a:pt x="0" y="2"/>
                  </a:lnTo>
                  <a:lnTo>
                    <a:pt x="0" y="1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17" name="Freeform 1153"/>
            <p:cNvSpPr>
              <a:spLocks/>
            </p:cNvSpPr>
            <p:nvPr/>
          </p:nvSpPr>
          <p:spPr bwMode="auto">
            <a:xfrm>
              <a:off x="1518" y="3320"/>
              <a:ext cx="41" cy="17"/>
            </a:xfrm>
            <a:custGeom>
              <a:avLst/>
              <a:gdLst>
                <a:gd name="T0" fmla="*/ 2 w 41"/>
                <a:gd name="T1" fmla="*/ 17 h 17"/>
                <a:gd name="T2" fmla="*/ 4 w 41"/>
                <a:gd name="T3" fmla="*/ 17 h 17"/>
                <a:gd name="T4" fmla="*/ 6 w 41"/>
                <a:gd name="T5" fmla="*/ 17 h 17"/>
                <a:gd name="T6" fmla="*/ 9 w 41"/>
                <a:gd name="T7" fmla="*/ 17 h 17"/>
                <a:gd name="T8" fmla="*/ 12 w 41"/>
                <a:gd name="T9" fmla="*/ 17 h 17"/>
                <a:gd name="T10" fmla="*/ 14 w 41"/>
                <a:gd name="T11" fmla="*/ 17 h 17"/>
                <a:gd name="T12" fmla="*/ 16 w 41"/>
                <a:gd name="T13" fmla="*/ 16 h 17"/>
                <a:gd name="T14" fmla="*/ 19 w 41"/>
                <a:gd name="T15" fmla="*/ 16 h 17"/>
                <a:gd name="T16" fmla="*/ 22 w 41"/>
                <a:gd name="T17" fmla="*/ 16 h 17"/>
                <a:gd name="T18" fmla="*/ 24 w 41"/>
                <a:gd name="T19" fmla="*/ 16 h 17"/>
                <a:gd name="T20" fmla="*/ 26 w 41"/>
                <a:gd name="T21" fmla="*/ 16 h 17"/>
                <a:gd name="T22" fmla="*/ 28 w 41"/>
                <a:gd name="T23" fmla="*/ 15 h 17"/>
                <a:gd name="T24" fmla="*/ 29 w 41"/>
                <a:gd name="T25" fmla="*/ 15 h 17"/>
                <a:gd name="T26" fmla="*/ 31 w 41"/>
                <a:gd name="T27" fmla="*/ 15 h 17"/>
                <a:gd name="T28" fmla="*/ 32 w 41"/>
                <a:gd name="T29" fmla="*/ 15 h 17"/>
                <a:gd name="T30" fmla="*/ 33 w 41"/>
                <a:gd name="T31" fmla="*/ 15 h 17"/>
                <a:gd name="T32" fmla="*/ 34 w 41"/>
                <a:gd name="T33" fmla="*/ 15 h 17"/>
                <a:gd name="T34" fmla="*/ 36 w 41"/>
                <a:gd name="T35" fmla="*/ 15 h 17"/>
                <a:gd name="T36" fmla="*/ 37 w 41"/>
                <a:gd name="T37" fmla="*/ 15 h 17"/>
                <a:gd name="T38" fmla="*/ 38 w 41"/>
                <a:gd name="T39" fmla="*/ 15 h 17"/>
                <a:gd name="T40" fmla="*/ 40 w 41"/>
                <a:gd name="T41" fmla="*/ 15 h 17"/>
                <a:gd name="T42" fmla="*/ 41 w 41"/>
                <a:gd name="T43" fmla="*/ 15 h 17"/>
                <a:gd name="T44" fmla="*/ 41 w 41"/>
                <a:gd name="T45" fmla="*/ 13 h 17"/>
                <a:gd name="T46" fmla="*/ 41 w 41"/>
                <a:gd name="T47" fmla="*/ 12 h 17"/>
                <a:gd name="T48" fmla="*/ 41 w 41"/>
                <a:gd name="T49" fmla="*/ 11 h 17"/>
                <a:gd name="T50" fmla="*/ 41 w 41"/>
                <a:gd name="T51" fmla="*/ 9 h 17"/>
                <a:gd name="T52" fmla="*/ 41 w 41"/>
                <a:gd name="T53" fmla="*/ 8 h 17"/>
                <a:gd name="T54" fmla="*/ 41 w 41"/>
                <a:gd name="T55" fmla="*/ 6 h 17"/>
                <a:gd name="T56" fmla="*/ 41 w 41"/>
                <a:gd name="T57" fmla="*/ 5 h 17"/>
                <a:gd name="T58" fmla="*/ 41 w 41"/>
                <a:gd name="T59" fmla="*/ 4 h 17"/>
                <a:gd name="T60" fmla="*/ 41 w 41"/>
                <a:gd name="T61" fmla="*/ 2 h 17"/>
                <a:gd name="T62" fmla="*/ 41 w 41"/>
                <a:gd name="T63" fmla="*/ 1 h 17"/>
                <a:gd name="T64" fmla="*/ 40 w 41"/>
                <a:gd name="T65" fmla="*/ 0 h 17"/>
                <a:gd name="T66" fmla="*/ 36 w 41"/>
                <a:gd name="T67" fmla="*/ 0 h 17"/>
                <a:gd name="T68" fmla="*/ 32 w 41"/>
                <a:gd name="T69" fmla="*/ 0 h 17"/>
                <a:gd name="T70" fmla="*/ 28 w 41"/>
                <a:gd name="T71" fmla="*/ 1 h 17"/>
                <a:gd name="T72" fmla="*/ 24 w 41"/>
                <a:gd name="T73" fmla="*/ 1 h 17"/>
                <a:gd name="T74" fmla="*/ 21 w 41"/>
                <a:gd name="T75" fmla="*/ 1 h 17"/>
                <a:gd name="T76" fmla="*/ 17 w 41"/>
                <a:gd name="T77" fmla="*/ 1 h 17"/>
                <a:gd name="T78" fmla="*/ 13 w 41"/>
                <a:gd name="T79" fmla="*/ 2 h 17"/>
                <a:gd name="T80" fmla="*/ 10 w 41"/>
                <a:gd name="T81" fmla="*/ 2 h 17"/>
                <a:gd name="T82" fmla="*/ 6 w 41"/>
                <a:gd name="T83" fmla="*/ 2 h 17"/>
                <a:gd name="T84" fmla="*/ 2 w 41"/>
                <a:gd name="T85"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 h="17">
                  <a:moveTo>
                    <a:pt x="0" y="17"/>
                  </a:moveTo>
                  <a:lnTo>
                    <a:pt x="1" y="17"/>
                  </a:lnTo>
                  <a:lnTo>
                    <a:pt x="2" y="17"/>
                  </a:lnTo>
                  <a:lnTo>
                    <a:pt x="3" y="17"/>
                  </a:lnTo>
                  <a:lnTo>
                    <a:pt x="3" y="17"/>
                  </a:lnTo>
                  <a:lnTo>
                    <a:pt x="4" y="17"/>
                  </a:lnTo>
                  <a:lnTo>
                    <a:pt x="5" y="17"/>
                  </a:lnTo>
                  <a:lnTo>
                    <a:pt x="6" y="17"/>
                  </a:lnTo>
                  <a:lnTo>
                    <a:pt x="6" y="17"/>
                  </a:lnTo>
                  <a:lnTo>
                    <a:pt x="7" y="17"/>
                  </a:lnTo>
                  <a:lnTo>
                    <a:pt x="8" y="17"/>
                  </a:lnTo>
                  <a:lnTo>
                    <a:pt x="9" y="17"/>
                  </a:lnTo>
                  <a:lnTo>
                    <a:pt x="10" y="17"/>
                  </a:lnTo>
                  <a:lnTo>
                    <a:pt x="11" y="17"/>
                  </a:lnTo>
                  <a:lnTo>
                    <a:pt x="12" y="17"/>
                  </a:lnTo>
                  <a:lnTo>
                    <a:pt x="12" y="17"/>
                  </a:lnTo>
                  <a:lnTo>
                    <a:pt x="13" y="17"/>
                  </a:lnTo>
                  <a:lnTo>
                    <a:pt x="14" y="17"/>
                  </a:lnTo>
                  <a:lnTo>
                    <a:pt x="15" y="17"/>
                  </a:lnTo>
                  <a:lnTo>
                    <a:pt x="16" y="16"/>
                  </a:lnTo>
                  <a:lnTo>
                    <a:pt x="16" y="16"/>
                  </a:lnTo>
                  <a:lnTo>
                    <a:pt x="17" y="16"/>
                  </a:lnTo>
                  <a:lnTo>
                    <a:pt x="18" y="16"/>
                  </a:lnTo>
                  <a:lnTo>
                    <a:pt x="19" y="16"/>
                  </a:lnTo>
                  <a:lnTo>
                    <a:pt x="20" y="16"/>
                  </a:lnTo>
                  <a:lnTo>
                    <a:pt x="21" y="16"/>
                  </a:lnTo>
                  <a:lnTo>
                    <a:pt x="22" y="16"/>
                  </a:lnTo>
                  <a:lnTo>
                    <a:pt x="22" y="16"/>
                  </a:lnTo>
                  <a:lnTo>
                    <a:pt x="23" y="16"/>
                  </a:lnTo>
                  <a:lnTo>
                    <a:pt x="24" y="16"/>
                  </a:lnTo>
                  <a:lnTo>
                    <a:pt x="25" y="16"/>
                  </a:lnTo>
                  <a:lnTo>
                    <a:pt x="26" y="16"/>
                  </a:lnTo>
                  <a:lnTo>
                    <a:pt x="26" y="16"/>
                  </a:lnTo>
                  <a:lnTo>
                    <a:pt x="27" y="15"/>
                  </a:lnTo>
                  <a:lnTo>
                    <a:pt x="28" y="15"/>
                  </a:lnTo>
                  <a:lnTo>
                    <a:pt x="28" y="15"/>
                  </a:lnTo>
                  <a:lnTo>
                    <a:pt x="29" y="15"/>
                  </a:lnTo>
                  <a:lnTo>
                    <a:pt x="29" y="15"/>
                  </a:lnTo>
                  <a:lnTo>
                    <a:pt x="29" y="15"/>
                  </a:lnTo>
                  <a:lnTo>
                    <a:pt x="30" y="15"/>
                  </a:lnTo>
                  <a:lnTo>
                    <a:pt x="30" y="15"/>
                  </a:lnTo>
                  <a:lnTo>
                    <a:pt x="31" y="15"/>
                  </a:lnTo>
                  <a:lnTo>
                    <a:pt x="31" y="15"/>
                  </a:lnTo>
                  <a:lnTo>
                    <a:pt x="31" y="15"/>
                  </a:lnTo>
                  <a:lnTo>
                    <a:pt x="32" y="15"/>
                  </a:lnTo>
                  <a:lnTo>
                    <a:pt x="32" y="15"/>
                  </a:lnTo>
                  <a:lnTo>
                    <a:pt x="33" y="15"/>
                  </a:lnTo>
                  <a:lnTo>
                    <a:pt x="33" y="15"/>
                  </a:lnTo>
                  <a:lnTo>
                    <a:pt x="33" y="15"/>
                  </a:lnTo>
                  <a:lnTo>
                    <a:pt x="34" y="15"/>
                  </a:lnTo>
                  <a:lnTo>
                    <a:pt x="34" y="15"/>
                  </a:lnTo>
                  <a:lnTo>
                    <a:pt x="35" y="15"/>
                  </a:lnTo>
                  <a:lnTo>
                    <a:pt x="35" y="15"/>
                  </a:lnTo>
                  <a:lnTo>
                    <a:pt x="36" y="15"/>
                  </a:lnTo>
                  <a:lnTo>
                    <a:pt x="36" y="15"/>
                  </a:lnTo>
                  <a:lnTo>
                    <a:pt x="37" y="15"/>
                  </a:lnTo>
                  <a:lnTo>
                    <a:pt x="37" y="15"/>
                  </a:lnTo>
                  <a:lnTo>
                    <a:pt x="38" y="15"/>
                  </a:lnTo>
                  <a:lnTo>
                    <a:pt x="38" y="15"/>
                  </a:lnTo>
                  <a:lnTo>
                    <a:pt x="38" y="15"/>
                  </a:lnTo>
                  <a:lnTo>
                    <a:pt x="39" y="15"/>
                  </a:lnTo>
                  <a:lnTo>
                    <a:pt x="39" y="15"/>
                  </a:lnTo>
                  <a:lnTo>
                    <a:pt x="40" y="15"/>
                  </a:lnTo>
                  <a:lnTo>
                    <a:pt x="40" y="15"/>
                  </a:lnTo>
                  <a:lnTo>
                    <a:pt x="40" y="15"/>
                  </a:lnTo>
                  <a:lnTo>
                    <a:pt x="41" y="15"/>
                  </a:lnTo>
                  <a:lnTo>
                    <a:pt x="41" y="14"/>
                  </a:lnTo>
                  <a:lnTo>
                    <a:pt x="41" y="14"/>
                  </a:lnTo>
                  <a:lnTo>
                    <a:pt x="41" y="13"/>
                  </a:lnTo>
                  <a:lnTo>
                    <a:pt x="41" y="13"/>
                  </a:lnTo>
                  <a:lnTo>
                    <a:pt x="41" y="13"/>
                  </a:lnTo>
                  <a:lnTo>
                    <a:pt x="41" y="12"/>
                  </a:lnTo>
                  <a:lnTo>
                    <a:pt x="41" y="11"/>
                  </a:lnTo>
                  <a:lnTo>
                    <a:pt x="41" y="11"/>
                  </a:lnTo>
                  <a:lnTo>
                    <a:pt x="41" y="11"/>
                  </a:lnTo>
                  <a:lnTo>
                    <a:pt x="41" y="10"/>
                  </a:lnTo>
                  <a:lnTo>
                    <a:pt x="41" y="10"/>
                  </a:lnTo>
                  <a:lnTo>
                    <a:pt x="41" y="9"/>
                  </a:lnTo>
                  <a:lnTo>
                    <a:pt x="41" y="9"/>
                  </a:lnTo>
                  <a:lnTo>
                    <a:pt x="41" y="8"/>
                  </a:lnTo>
                  <a:lnTo>
                    <a:pt x="41" y="8"/>
                  </a:lnTo>
                  <a:lnTo>
                    <a:pt x="41" y="7"/>
                  </a:lnTo>
                  <a:lnTo>
                    <a:pt x="41" y="7"/>
                  </a:lnTo>
                  <a:lnTo>
                    <a:pt x="41" y="6"/>
                  </a:lnTo>
                  <a:lnTo>
                    <a:pt x="41" y="6"/>
                  </a:lnTo>
                  <a:lnTo>
                    <a:pt x="41" y="6"/>
                  </a:lnTo>
                  <a:lnTo>
                    <a:pt x="41" y="5"/>
                  </a:lnTo>
                  <a:lnTo>
                    <a:pt x="41" y="5"/>
                  </a:lnTo>
                  <a:lnTo>
                    <a:pt x="41" y="4"/>
                  </a:lnTo>
                  <a:lnTo>
                    <a:pt x="41" y="4"/>
                  </a:lnTo>
                  <a:lnTo>
                    <a:pt x="41" y="3"/>
                  </a:lnTo>
                  <a:lnTo>
                    <a:pt x="41" y="3"/>
                  </a:lnTo>
                  <a:lnTo>
                    <a:pt x="41" y="2"/>
                  </a:lnTo>
                  <a:lnTo>
                    <a:pt x="41" y="2"/>
                  </a:lnTo>
                  <a:lnTo>
                    <a:pt x="41" y="2"/>
                  </a:lnTo>
                  <a:lnTo>
                    <a:pt x="41" y="1"/>
                  </a:lnTo>
                  <a:lnTo>
                    <a:pt x="41" y="0"/>
                  </a:lnTo>
                  <a:lnTo>
                    <a:pt x="41" y="0"/>
                  </a:lnTo>
                  <a:lnTo>
                    <a:pt x="40" y="0"/>
                  </a:lnTo>
                  <a:lnTo>
                    <a:pt x="39" y="0"/>
                  </a:lnTo>
                  <a:lnTo>
                    <a:pt x="37" y="0"/>
                  </a:lnTo>
                  <a:lnTo>
                    <a:pt x="36" y="0"/>
                  </a:lnTo>
                  <a:lnTo>
                    <a:pt x="35" y="0"/>
                  </a:lnTo>
                  <a:lnTo>
                    <a:pt x="33" y="0"/>
                  </a:lnTo>
                  <a:lnTo>
                    <a:pt x="32" y="0"/>
                  </a:lnTo>
                  <a:lnTo>
                    <a:pt x="31" y="0"/>
                  </a:lnTo>
                  <a:lnTo>
                    <a:pt x="30" y="1"/>
                  </a:lnTo>
                  <a:lnTo>
                    <a:pt x="28" y="1"/>
                  </a:lnTo>
                  <a:lnTo>
                    <a:pt x="27" y="1"/>
                  </a:lnTo>
                  <a:lnTo>
                    <a:pt x="26" y="1"/>
                  </a:lnTo>
                  <a:lnTo>
                    <a:pt x="24" y="1"/>
                  </a:lnTo>
                  <a:lnTo>
                    <a:pt x="23" y="1"/>
                  </a:lnTo>
                  <a:lnTo>
                    <a:pt x="22" y="1"/>
                  </a:lnTo>
                  <a:lnTo>
                    <a:pt x="21" y="1"/>
                  </a:lnTo>
                  <a:lnTo>
                    <a:pt x="20" y="1"/>
                  </a:lnTo>
                  <a:lnTo>
                    <a:pt x="18" y="1"/>
                  </a:lnTo>
                  <a:lnTo>
                    <a:pt x="17" y="1"/>
                  </a:lnTo>
                  <a:lnTo>
                    <a:pt x="16" y="2"/>
                  </a:lnTo>
                  <a:lnTo>
                    <a:pt x="14" y="2"/>
                  </a:lnTo>
                  <a:lnTo>
                    <a:pt x="13" y="2"/>
                  </a:lnTo>
                  <a:lnTo>
                    <a:pt x="12" y="2"/>
                  </a:lnTo>
                  <a:lnTo>
                    <a:pt x="11" y="2"/>
                  </a:lnTo>
                  <a:lnTo>
                    <a:pt x="10" y="2"/>
                  </a:lnTo>
                  <a:lnTo>
                    <a:pt x="8" y="2"/>
                  </a:lnTo>
                  <a:lnTo>
                    <a:pt x="7" y="2"/>
                  </a:lnTo>
                  <a:lnTo>
                    <a:pt x="6" y="2"/>
                  </a:lnTo>
                  <a:lnTo>
                    <a:pt x="4" y="2"/>
                  </a:lnTo>
                  <a:lnTo>
                    <a:pt x="3" y="2"/>
                  </a:lnTo>
                  <a:lnTo>
                    <a:pt x="2" y="2"/>
                  </a:lnTo>
                  <a:lnTo>
                    <a:pt x="0" y="3"/>
                  </a:lnTo>
                  <a:lnTo>
                    <a:pt x="0" y="17"/>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18" name="Freeform 1154"/>
            <p:cNvSpPr>
              <a:spLocks/>
            </p:cNvSpPr>
            <p:nvPr/>
          </p:nvSpPr>
          <p:spPr bwMode="auto">
            <a:xfrm>
              <a:off x="1518" y="3320"/>
              <a:ext cx="41" cy="17"/>
            </a:xfrm>
            <a:custGeom>
              <a:avLst/>
              <a:gdLst>
                <a:gd name="T0" fmla="*/ 2 w 41"/>
                <a:gd name="T1" fmla="*/ 17 h 17"/>
                <a:gd name="T2" fmla="*/ 4 w 41"/>
                <a:gd name="T3" fmla="*/ 17 h 17"/>
                <a:gd name="T4" fmla="*/ 6 w 41"/>
                <a:gd name="T5" fmla="*/ 17 h 17"/>
                <a:gd name="T6" fmla="*/ 9 w 41"/>
                <a:gd name="T7" fmla="*/ 17 h 17"/>
                <a:gd name="T8" fmla="*/ 12 w 41"/>
                <a:gd name="T9" fmla="*/ 17 h 17"/>
                <a:gd name="T10" fmla="*/ 14 w 41"/>
                <a:gd name="T11" fmla="*/ 17 h 17"/>
                <a:gd name="T12" fmla="*/ 16 w 41"/>
                <a:gd name="T13" fmla="*/ 16 h 17"/>
                <a:gd name="T14" fmla="*/ 19 w 41"/>
                <a:gd name="T15" fmla="*/ 16 h 17"/>
                <a:gd name="T16" fmla="*/ 22 w 41"/>
                <a:gd name="T17" fmla="*/ 16 h 17"/>
                <a:gd name="T18" fmla="*/ 24 w 41"/>
                <a:gd name="T19" fmla="*/ 16 h 17"/>
                <a:gd name="T20" fmla="*/ 26 w 41"/>
                <a:gd name="T21" fmla="*/ 16 h 17"/>
                <a:gd name="T22" fmla="*/ 28 w 41"/>
                <a:gd name="T23" fmla="*/ 15 h 17"/>
                <a:gd name="T24" fmla="*/ 29 w 41"/>
                <a:gd name="T25" fmla="*/ 15 h 17"/>
                <a:gd name="T26" fmla="*/ 31 w 41"/>
                <a:gd name="T27" fmla="*/ 15 h 17"/>
                <a:gd name="T28" fmla="*/ 32 w 41"/>
                <a:gd name="T29" fmla="*/ 15 h 17"/>
                <a:gd name="T30" fmla="*/ 33 w 41"/>
                <a:gd name="T31" fmla="*/ 15 h 17"/>
                <a:gd name="T32" fmla="*/ 34 w 41"/>
                <a:gd name="T33" fmla="*/ 15 h 17"/>
                <a:gd name="T34" fmla="*/ 36 w 41"/>
                <a:gd name="T35" fmla="*/ 15 h 17"/>
                <a:gd name="T36" fmla="*/ 37 w 41"/>
                <a:gd name="T37" fmla="*/ 15 h 17"/>
                <a:gd name="T38" fmla="*/ 38 w 41"/>
                <a:gd name="T39" fmla="*/ 15 h 17"/>
                <a:gd name="T40" fmla="*/ 40 w 41"/>
                <a:gd name="T41" fmla="*/ 15 h 17"/>
                <a:gd name="T42" fmla="*/ 41 w 41"/>
                <a:gd name="T43" fmla="*/ 15 h 17"/>
                <a:gd name="T44" fmla="*/ 41 w 41"/>
                <a:gd name="T45" fmla="*/ 13 h 17"/>
                <a:gd name="T46" fmla="*/ 41 w 41"/>
                <a:gd name="T47" fmla="*/ 12 h 17"/>
                <a:gd name="T48" fmla="*/ 41 w 41"/>
                <a:gd name="T49" fmla="*/ 11 h 17"/>
                <a:gd name="T50" fmla="*/ 41 w 41"/>
                <a:gd name="T51" fmla="*/ 9 h 17"/>
                <a:gd name="T52" fmla="*/ 41 w 41"/>
                <a:gd name="T53" fmla="*/ 8 h 17"/>
                <a:gd name="T54" fmla="*/ 41 w 41"/>
                <a:gd name="T55" fmla="*/ 6 h 17"/>
                <a:gd name="T56" fmla="*/ 41 w 41"/>
                <a:gd name="T57" fmla="*/ 5 h 17"/>
                <a:gd name="T58" fmla="*/ 41 w 41"/>
                <a:gd name="T59" fmla="*/ 4 h 17"/>
                <a:gd name="T60" fmla="*/ 41 w 41"/>
                <a:gd name="T61" fmla="*/ 2 h 17"/>
                <a:gd name="T62" fmla="*/ 41 w 41"/>
                <a:gd name="T63" fmla="*/ 1 h 17"/>
                <a:gd name="T64" fmla="*/ 40 w 41"/>
                <a:gd name="T65" fmla="*/ 0 h 17"/>
                <a:gd name="T66" fmla="*/ 36 w 41"/>
                <a:gd name="T67" fmla="*/ 0 h 17"/>
                <a:gd name="T68" fmla="*/ 32 w 41"/>
                <a:gd name="T69" fmla="*/ 0 h 17"/>
                <a:gd name="T70" fmla="*/ 28 w 41"/>
                <a:gd name="T71" fmla="*/ 1 h 17"/>
                <a:gd name="T72" fmla="*/ 24 w 41"/>
                <a:gd name="T73" fmla="*/ 1 h 17"/>
                <a:gd name="T74" fmla="*/ 21 w 41"/>
                <a:gd name="T75" fmla="*/ 1 h 17"/>
                <a:gd name="T76" fmla="*/ 17 w 41"/>
                <a:gd name="T77" fmla="*/ 1 h 17"/>
                <a:gd name="T78" fmla="*/ 13 w 41"/>
                <a:gd name="T79" fmla="*/ 2 h 17"/>
                <a:gd name="T80" fmla="*/ 10 w 41"/>
                <a:gd name="T81" fmla="*/ 2 h 17"/>
                <a:gd name="T82" fmla="*/ 6 w 41"/>
                <a:gd name="T83" fmla="*/ 2 h 17"/>
                <a:gd name="T84" fmla="*/ 2 w 41"/>
                <a:gd name="T85"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 h="17">
                  <a:moveTo>
                    <a:pt x="0" y="17"/>
                  </a:moveTo>
                  <a:lnTo>
                    <a:pt x="1" y="17"/>
                  </a:lnTo>
                  <a:lnTo>
                    <a:pt x="2" y="17"/>
                  </a:lnTo>
                  <a:lnTo>
                    <a:pt x="3" y="17"/>
                  </a:lnTo>
                  <a:lnTo>
                    <a:pt x="3" y="17"/>
                  </a:lnTo>
                  <a:lnTo>
                    <a:pt x="4" y="17"/>
                  </a:lnTo>
                  <a:lnTo>
                    <a:pt x="5" y="17"/>
                  </a:lnTo>
                  <a:lnTo>
                    <a:pt x="6" y="17"/>
                  </a:lnTo>
                  <a:lnTo>
                    <a:pt x="6" y="17"/>
                  </a:lnTo>
                  <a:lnTo>
                    <a:pt x="7" y="17"/>
                  </a:lnTo>
                  <a:lnTo>
                    <a:pt x="8" y="17"/>
                  </a:lnTo>
                  <a:lnTo>
                    <a:pt x="9" y="17"/>
                  </a:lnTo>
                  <a:lnTo>
                    <a:pt x="10" y="17"/>
                  </a:lnTo>
                  <a:lnTo>
                    <a:pt x="11" y="17"/>
                  </a:lnTo>
                  <a:lnTo>
                    <a:pt x="12" y="17"/>
                  </a:lnTo>
                  <a:lnTo>
                    <a:pt x="12" y="17"/>
                  </a:lnTo>
                  <a:lnTo>
                    <a:pt x="13" y="17"/>
                  </a:lnTo>
                  <a:lnTo>
                    <a:pt x="14" y="17"/>
                  </a:lnTo>
                  <a:lnTo>
                    <a:pt x="15" y="17"/>
                  </a:lnTo>
                  <a:lnTo>
                    <a:pt x="16" y="16"/>
                  </a:lnTo>
                  <a:lnTo>
                    <a:pt x="16" y="16"/>
                  </a:lnTo>
                  <a:lnTo>
                    <a:pt x="17" y="16"/>
                  </a:lnTo>
                  <a:lnTo>
                    <a:pt x="18" y="16"/>
                  </a:lnTo>
                  <a:lnTo>
                    <a:pt x="19" y="16"/>
                  </a:lnTo>
                  <a:lnTo>
                    <a:pt x="20" y="16"/>
                  </a:lnTo>
                  <a:lnTo>
                    <a:pt x="21" y="16"/>
                  </a:lnTo>
                  <a:lnTo>
                    <a:pt x="22" y="16"/>
                  </a:lnTo>
                  <a:lnTo>
                    <a:pt x="22" y="16"/>
                  </a:lnTo>
                  <a:lnTo>
                    <a:pt x="23" y="16"/>
                  </a:lnTo>
                  <a:lnTo>
                    <a:pt x="24" y="16"/>
                  </a:lnTo>
                  <a:lnTo>
                    <a:pt x="25" y="16"/>
                  </a:lnTo>
                  <a:lnTo>
                    <a:pt x="26" y="16"/>
                  </a:lnTo>
                  <a:lnTo>
                    <a:pt x="26" y="16"/>
                  </a:lnTo>
                  <a:lnTo>
                    <a:pt x="27" y="15"/>
                  </a:lnTo>
                  <a:lnTo>
                    <a:pt x="28" y="15"/>
                  </a:lnTo>
                  <a:lnTo>
                    <a:pt x="28" y="15"/>
                  </a:lnTo>
                  <a:lnTo>
                    <a:pt x="29" y="15"/>
                  </a:lnTo>
                  <a:lnTo>
                    <a:pt x="29" y="15"/>
                  </a:lnTo>
                  <a:lnTo>
                    <a:pt x="29" y="15"/>
                  </a:lnTo>
                  <a:lnTo>
                    <a:pt x="30" y="15"/>
                  </a:lnTo>
                  <a:lnTo>
                    <a:pt x="30" y="15"/>
                  </a:lnTo>
                  <a:lnTo>
                    <a:pt x="31" y="15"/>
                  </a:lnTo>
                  <a:lnTo>
                    <a:pt x="31" y="15"/>
                  </a:lnTo>
                  <a:lnTo>
                    <a:pt x="31" y="15"/>
                  </a:lnTo>
                  <a:lnTo>
                    <a:pt x="32" y="15"/>
                  </a:lnTo>
                  <a:lnTo>
                    <a:pt x="32" y="15"/>
                  </a:lnTo>
                  <a:lnTo>
                    <a:pt x="33" y="15"/>
                  </a:lnTo>
                  <a:lnTo>
                    <a:pt x="33" y="15"/>
                  </a:lnTo>
                  <a:lnTo>
                    <a:pt x="33" y="15"/>
                  </a:lnTo>
                  <a:lnTo>
                    <a:pt x="34" y="15"/>
                  </a:lnTo>
                  <a:lnTo>
                    <a:pt x="34" y="15"/>
                  </a:lnTo>
                  <a:lnTo>
                    <a:pt x="35" y="15"/>
                  </a:lnTo>
                  <a:lnTo>
                    <a:pt x="35" y="15"/>
                  </a:lnTo>
                  <a:lnTo>
                    <a:pt x="36" y="15"/>
                  </a:lnTo>
                  <a:lnTo>
                    <a:pt x="36" y="15"/>
                  </a:lnTo>
                  <a:lnTo>
                    <a:pt x="37" y="15"/>
                  </a:lnTo>
                  <a:lnTo>
                    <a:pt x="37" y="15"/>
                  </a:lnTo>
                  <a:lnTo>
                    <a:pt x="38" y="15"/>
                  </a:lnTo>
                  <a:lnTo>
                    <a:pt x="38" y="15"/>
                  </a:lnTo>
                  <a:lnTo>
                    <a:pt x="38" y="15"/>
                  </a:lnTo>
                  <a:lnTo>
                    <a:pt x="39" y="15"/>
                  </a:lnTo>
                  <a:lnTo>
                    <a:pt x="39" y="15"/>
                  </a:lnTo>
                  <a:lnTo>
                    <a:pt x="40" y="15"/>
                  </a:lnTo>
                  <a:lnTo>
                    <a:pt x="40" y="15"/>
                  </a:lnTo>
                  <a:lnTo>
                    <a:pt x="40" y="15"/>
                  </a:lnTo>
                  <a:lnTo>
                    <a:pt x="41" y="15"/>
                  </a:lnTo>
                  <a:lnTo>
                    <a:pt x="41" y="14"/>
                  </a:lnTo>
                  <a:lnTo>
                    <a:pt x="41" y="14"/>
                  </a:lnTo>
                  <a:lnTo>
                    <a:pt x="41" y="13"/>
                  </a:lnTo>
                  <a:lnTo>
                    <a:pt x="41" y="13"/>
                  </a:lnTo>
                  <a:lnTo>
                    <a:pt x="41" y="13"/>
                  </a:lnTo>
                  <a:lnTo>
                    <a:pt x="41" y="12"/>
                  </a:lnTo>
                  <a:lnTo>
                    <a:pt x="41" y="11"/>
                  </a:lnTo>
                  <a:lnTo>
                    <a:pt x="41" y="11"/>
                  </a:lnTo>
                  <a:lnTo>
                    <a:pt x="41" y="11"/>
                  </a:lnTo>
                  <a:lnTo>
                    <a:pt x="41" y="10"/>
                  </a:lnTo>
                  <a:lnTo>
                    <a:pt x="41" y="10"/>
                  </a:lnTo>
                  <a:lnTo>
                    <a:pt x="41" y="9"/>
                  </a:lnTo>
                  <a:lnTo>
                    <a:pt x="41" y="9"/>
                  </a:lnTo>
                  <a:lnTo>
                    <a:pt x="41" y="8"/>
                  </a:lnTo>
                  <a:lnTo>
                    <a:pt x="41" y="8"/>
                  </a:lnTo>
                  <a:lnTo>
                    <a:pt x="41" y="7"/>
                  </a:lnTo>
                  <a:lnTo>
                    <a:pt x="41" y="7"/>
                  </a:lnTo>
                  <a:lnTo>
                    <a:pt x="41" y="6"/>
                  </a:lnTo>
                  <a:lnTo>
                    <a:pt x="41" y="6"/>
                  </a:lnTo>
                  <a:lnTo>
                    <a:pt x="41" y="6"/>
                  </a:lnTo>
                  <a:lnTo>
                    <a:pt x="41" y="5"/>
                  </a:lnTo>
                  <a:lnTo>
                    <a:pt x="41" y="5"/>
                  </a:lnTo>
                  <a:lnTo>
                    <a:pt x="41" y="4"/>
                  </a:lnTo>
                  <a:lnTo>
                    <a:pt x="41" y="4"/>
                  </a:lnTo>
                  <a:lnTo>
                    <a:pt x="41" y="3"/>
                  </a:lnTo>
                  <a:lnTo>
                    <a:pt x="41" y="3"/>
                  </a:lnTo>
                  <a:lnTo>
                    <a:pt x="41" y="2"/>
                  </a:lnTo>
                  <a:lnTo>
                    <a:pt x="41" y="2"/>
                  </a:lnTo>
                  <a:lnTo>
                    <a:pt x="41" y="2"/>
                  </a:lnTo>
                  <a:lnTo>
                    <a:pt x="41" y="1"/>
                  </a:lnTo>
                  <a:lnTo>
                    <a:pt x="41" y="0"/>
                  </a:lnTo>
                  <a:lnTo>
                    <a:pt x="41" y="0"/>
                  </a:lnTo>
                  <a:lnTo>
                    <a:pt x="40" y="0"/>
                  </a:lnTo>
                  <a:lnTo>
                    <a:pt x="39" y="0"/>
                  </a:lnTo>
                  <a:lnTo>
                    <a:pt x="37" y="0"/>
                  </a:lnTo>
                  <a:lnTo>
                    <a:pt x="36" y="0"/>
                  </a:lnTo>
                  <a:lnTo>
                    <a:pt x="35" y="0"/>
                  </a:lnTo>
                  <a:lnTo>
                    <a:pt x="33" y="0"/>
                  </a:lnTo>
                  <a:lnTo>
                    <a:pt x="32" y="0"/>
                  </a:lnTo>
                  <a:lnTo>
                    <a:pt x="31" y="0"/>
                  </a:lnTo>
                  <a:lnTo>
                    <a:pt x="30" y="1"/>
                  </a:lnTo>
                  <a:lnTo>
                    <a:pt x="28" y="1"/>
                  </a:lnTo>
                  <a:lnTo>
                    <a:pt x="27" y="1"/>
                  </a:lnTo>
                  <a:lnTo>
                    <a:pt x="26" y="1"/>
                  </a:lnTo>
                  <a:lnTo>
                    <a:pt x="24" y="1"/>
                  </a:lnTo>
                  <a:lnTo>
                    <a:pt x="23" y="1"/>
                  </a:lnTo>
                  <a:lnTo>
                    <a:pt x="22" y="1"/>
                  </a:lnTo>
                  <a:lnTo>
                    <a:pt x="21" y="1"/>
                  </a:lnTo>
                  <a:lnTo>
                    <a:pt x="20" y="1"/>
                  </a:lnTo>
                  <a:lnTo>
                    <a:pt x="18" y="1"/>
                  </a:lnTo>
                  <a:lnTo>
                    <a:pt x="17" y="1"/>
                  </a:lnTo>
                  <a:lnTo>
                    <a:pt x="16" y="2"/>
                  </a:lnTo>
                  <a:lnTo>
                    <a:pt x="14" y="2"/>
                  </a:lnTo>
                  <a:lnTo>
                    <a:pt x="13" y="2"/>
                  </a:lnTo>
                  <a:lnTo>
                    <a:pt x="12" y="2"/>
                  </a:lnTo>
                  <a:lnTo>
                    <a:pt x="11" y="2"/>
                  </a:lnTo>
                  <a:lnTo>
                    <a:pt x="10" y="2"/>
                  </a:lnTo>
                  <a:lnTo>
                    <a:pt x="8" y="2"/>
                  </a:lnTo>
                  <a:lnTo>
                    <a:pt x="7" y="2"/>
                  </a:lnTo>
                  <a:lnTo>
                    <a:pt x="6" y="2"/>
                  </a:lnTo>
                  <a:lnTo>
                    <a:pt x="4" y="2"/>
                  </a:lnTo>
                  <a:lnTo>
                    <a:pt x="3" y="2"/>
                  </a:lnTo>
                  <a:lnTo>
                    <a:pt x="2" y="2"/>
                  </a:lnTo>
                  <a:lnTo>
                    <a:pt x="0" y="3"/>
                  </a:lnTo>
                  <a:lnTo>
                    <a:pt x="0" y="1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19" name="Freeform 1155"/>
            <p:cNvSpPr>
              <a:spLocks/>
            </p:cNvSpPr>
            <p:nvPr/>
          </p:nvSpPr>
          <p:spPr bwMode="auto">
            <a:xfrm>
              <a:off x="1576" y="3317"/>
              <a:ext cx="41" cy="17"/>
            </a:xfrm>
            <a:custGeom>
              <a:avLst/>
              <a:gdLst>
                <a:gd name="T0" fmla="*/ 1 w 41"/>
                <a:gd name="T1" fmla="*/ 17 h 17"/>
                <a:gd name="T2" fmla="*/ 4 w 41"/>
                <a:gd name="T3" fmla="*/ 17 h 17"/>
                <a:gd name="T4" fmla="*/ 7 w 41"/>
                <a:gd name="T5" fmla="*/ 17 h 17"/>
                <a:gd name="T6" fmla="*/ 9 w 41"/>
                <a:gd name="T7" fmla="*/ 17 h 17"/>
                <a:gd name="T8" fmla="*/ 11 w 41"/>
                <a:gd name="T9" fmla="*/ 16 h 17"/>
                <a:gd name="T10" fmla="*/ 14 w 41"/>
                <a:gd name="T11" fmla="*/ 16 h 17"/>
                <a:gd name="T12" fmla="*/ 16 w 41"/>
                <a:gd name="T13" fmla="*/ 16 h 17"/>
                <a:gd name="T14" fmla="*/ 19 w 41"/>
                <a:gd name="T15" fmla="*/ 16 h 17"/>
                <a:gd name="T16" fmla="*/ 21 w 41"/>
                <a:gd name="T17" fmla="*/ 16 h 17"/>
                <a:gd name="T18" fmla="*/ 24 w 41"/>
                <a:gd name="T19" fmla="*/ 16 h 17"/>
                <a:gd name="T20" fmla="*/ 26 w 41"/>
                <a:gd name="T21" fmla="*/ 16 h 17"/>
                <a:gd name="T22" fmla="*/ 28 w 41"/>
                <a:gd name="T23" fmla="*/ 16 h 17"/>
                <a:gd name="T24" fmla="*/ 31 w 41"/>
                <a:gd name="T25" fmla="*/ 16 h 17"/>
                <a:gd name="T26" fmla="*/ 33 w 41"/>
                <a:gd name="T27" fmla="*/ 16 h 17"/>
                <a:gd name="T28" fmla="*/ 36 w 41"/>
                <a:gd name="T29" fmla="*/ 16 h 17"/>
                <a:gd name="T30" fmla="*/ 38 w 41"/>
                <a:gd name="T31" fmla="*/ 16 h 17"/>
                <a:gd name="T32" fmla="*/ 40 w 41"/>
                <a:gd name="T33" fmla="*/ 15 h 17"/>
                <a:gd name="T34" fmla="*/ 40 w 41"/>
                <a:gd name="T35" fmla="*/ 14 h 17"/>
                <a:gd name="T36" fmla="*/ 40 w 41"/>
                <a:gd name="T37" fmla="*/ 13 h 17"/>
                <a:gd name="T38" fmla="*/ 40 w 41"/>
                <a:gd name="T39" fmla="*/ 12 h 17"/>
                <a:gd name="T40" fmla="*/ 41 w 41"/>
                <a:gd name="T41" fmla="*/ 11 h 17"/>
                <a:gd name="T42" fmla="*/ 41 w 41"/>
                <a:gd name="T43" fmla="*/ 11 h 17"/>
                <a:gd name="T44" fmla="*/ 41 w 41"/>
                <a:gd name="T45" fmla="*/ 9 h 17"/>
                <a:gd name="T46" fmla="*/ 41 w 41"/>
                <a:gd name="T47" fmla="*/ 9 h 17"/>
                <a:gd name="T48" fmla="*/ 41 w 41"/>
                <a:gd name="T49" fmla="*/ 8 h 17"/>
                <a:gd name="T50" fmla="*/ 41 w 41"/>
                <a:gd name="T51" fmla="*/ 7 h 17"/>
                <a:gd name="T52" fmla="*/ 41 w 41"/>
                <a:gd name="T53" fmla="*/ 6 h 17"/>
                <a:gd name="T54" fmla="*/ 41 w 41"/>
                <a:gd name="T55" fmla="*/ 5 h 17"/>
                <a:gd name="T56" fmla="*/ 41 w 41"/>
                <a:gd name="T57" fmla="*/ 4 h 17"/>
                <a:gd name="T58" fmla="*/ 41 w 41"/>
                <a:gd name="T59" fmla="*/ 3 h 17"/>
                <a:gd name="T60" fmla="*/ 41 w 41"/>
                <a:gd name="T61" fmla="*/ 2 h 17"/>
                <a:gd name="T62" fmla="*/ 41 w 41"/>
                <a:gd name="T63" fmla="*/ 1 h 17"/>
                <a:gd name="T64" fmla="*/ 40 w 41"/>
                <a:gd name="T65" fmla="*/ 1 h 17"/>
                <a:gd name="T66" fmla="*/ 37 w 41"/>
                <a:gd name="T67" fmla="*/ 0 h 17"/>
                <a:gd name="T68" fmla="*/ 34 w 41"/>
                <a:gd name="T69" fmla="*/ 0 h 17"/>
                <a:gd name="T70" fmla="*/ 32 w 41"/>
                <a:gd name="T71" fmla="*/ 1 h 17"/>
                <a:gd name="T72" fmla="*/ 29 w 41"/>
                <a:gd name="T73" fmla="*/ 1 h 17"/>
                <a:gd name="T74" fmla="*/ 26 w 41"/>
                <a:gd name="T75" fmla="*/ 1 h 17"/>
                <a:gd name="T76" fmla="*/ 24 w 41"/>
                <a:gd name="T77" fmla="*/ 1 h 17"/>
                <a:gd name="T78" fmla="*/ 21 w 41"/>
                <a:gd name="T79" fmla="*/ 1 h 17"/>
                <a:gd name="T80" fmla="*/ 18 w 41"/>
                <a:gd name="T81" fmla="*/ 1 h 17"/>
                <a:gd name="T82" fmla="*/ 16 w 41"/>
                <a:gd name="T83" fmla="*/ 1 h 17"/>
                <a:gd name="T84" fmla="*/ 13 w 41"/>
                <a:gd name="T85" fmla="*/ 1 h 17"/>
                <a:gd name="T86" fmla="*/ 11 w 41"/>
                <a:gd name="T87" fmla="*/ 1 h 17"/>
                <a:gd name="T88" fmla="*/ 8 w 41"/>
                <a:gd name="T89" fmla="*/ 2 h 17"/>
                <a:gd name="T90" fmla="*/ 6 w 41"/>
                <a:gd name="T91" fmla="*/ 2 h 17"/>
                <a:gd name="T92" fmla="*/ 3 w 41"/>
                <a:gd name="T93" fmla="*/ 2 h 17"/>
                <a:gd name="T94" fmla="*/ 1 w 41"/>
                <a:gd name="T95" fmla="*/ 2 h 17"/>
                <a:gd name="T96" fmla="*/ 0 w 41"/>
                <a:gd name="T9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7">
                  <a:moveTo>
                    <a:pt x="0" y="17"/>
                  </a:moveTo>
                  <a:lnTo>
                    <a:pt x="1" y="17"/>
                  </a:lnTo>
                  <a:lnTo>
                    <a:pt x="2" y="17"/>
                  </a:lnTo>
                  <a:lnTo>
                    <a:pt x="4" y="17"/>
                  </a:lnTo>
                  <a:lnTo>
                    <a:pt x="5" y="17"/>
                  </a:lnTo>
                  <a:lnTo>
                    <a:pt x="7" y="17"/>
                  </a:lnTo>
                  <a:lnTo>
                    <a:pt x="8" y="17"/>
                  </a:lnTo>
                  <a:lnTo>
                    <a:pt x="9" y="17"/>
                  </a:lnTo>
                  <a:lnTo>
                    <a:pt x="10" y="17"/>
                  </a:lnTo>
                  <a:lnTo>
                    <a:pt x="11" y="16"/>
                  </a:lnTo>
                  <a:lnTo>
                    <a:pt x="13" y="16"/>
                  </a:lnTo>
                  <a:lnTo>
                    <a:pt x="14" y="16"/>
                  </a:lnTo>
                  <a:lnTo>
                    <a:pt x="15" y="16"/>
                  </a:lnTo>
                  <a:lnTo>
                    <a:pt x="16" y="16"/>
                  </a:lnTo>
                  <a:lnTo>
                    <a:pt x="18" y="16"/>
                  </a:lnTo>
                  <a:lnTo>
                    <a:pt x="19" y="16"/>
                  </a:lnTo>
                  <a:lnTo>
                    <a:pt x="20" y="16"/>
                  </a:lnTo>
                  <a:lnTo>
                    <a:pt x="21" y="16"/>
                  </a:lnTo>
                  <a:lnTo>
                    <a:pt x="22" y="16"/>
                  </a:lnTo>
                  <a:lnTo>
                    <a:pt x="24" y="16"/>
                  </a:lnTo>
                  <a:lnTo>
                    <a:pt x="25" y="16"/>
                  </a:lnTo>
                  <a:lnTo>
                    <a:pt x="26" y="16"/>
                  </a:lnTo>
                  <a:lnTo>
                    <a:pt x="27" y="16"/>
                  </a:lnTo>
                  <a:lnTo>
                    <a:pt x="28" y="16"/>
                  </a:lnTo>
                  <a:lnTo>
                    <a:pt x="29" y="16"/>
                  </a:lnTo>
                  <a:lnTo>
                    <a:pt x="31" y="16"/>
                  </a:lnTo>
                  <a:lnTo>
                    <a:pt x="32" y="16"/>
                  </a:lnTo>
                  <a:lnTo>
                    <a:pt x="33" y="16"/>
                  </a:lnTo>
                  <a:lnTo>
                    <a:pt x="34" y="16"/>
                  </a:lnTo>
                  <a:lnTo>
                    <a:pt x="36" y="16"/>
                  </a:lnTo>
                  <a:lnTo>
                    <a:pt x="37" y="16"/>
                  </a:lnTo>
                  <a:lnTo>
                    <a:pt x="38" y="16"/>
                  </a:lnTo>
                  <a:lnTo>
                    <a:pt x="40" y="15"/>
                  </a:lnTo>
                  <a:lnTo>
                    <a:pt x="40" y="15"/>
                  </a:lnTo>
                  <a:lnTo>
                    <a:pt x="40" y="14"/>
                  </a:lnTo>
                  <a:lnTo>
                    <a:pt x="40" y="14"/>
                  </a:lnTo>
                  <a:lnTo>
                    <a:pt x="40" y="14"/>
                  </a:lnTo>
                  <a:lnTo>
                    <a:pt x="40" y="13"/>
                  </a:lnTo>
                  <a:lnTo>
                    <a:pt x="40" y="13"/>
                  </a:lnTo>
                  <a:lnTo>
                    <a:pt x="40" y="12"/>
                  </a:lnTo>
                  <a:lnTo>
                    <a:pt x="41" y="12"/>
                  </a:lnTo>
                  <a:lnTo>
                    <a:pt x="41" y="11"/>
                  </a:lnTo>
                  <a:lnTo>
                    <a:pt x="41" y="11"/>
                  </a:lnTo>
                  <a:lnTo>
                    <a:pt x="41" y="11"/>
                  </a:lnTo>
                  <a:lnTo>
                    <a:pt x="41" y="10"/>
                  </a:lnTo>
                  <a:lnTo>
                    <a:pt x="41" y="9"/>
                  </a:lnTo>
                  <a:lnTo>
                    <a:pt x="41" y="9"/>
                  </a:lnTo>
                  <a:lnTo>
                    <a:pt x="41" y="9"/>
                  </a:lnTo>
                  <a:lnTo>
                    <a:pt x="41" y="8"/>
                  </a:lnTo>
                  <a:lnTo>
                    <a:pt x="41" y="8"/>
                  </a:lnTo>
                  <a:lnTo>
                    <a:pt x="41" y="7"/>
                  </a:lnTo>
                  <a:lnTo>
                    <a:pt x="41" y="7"/>
                  </a:lnTo>
                  <a:lnTo>
                    <a:pt x="41" y="6"/>
                  </a:lnTo>
                  <a:lnTo>
                    <a:pt x="41" y="6"/>
                  </a:lnTo>
                  <a:lnTo>
                    <a:pt x="41" y="5"/>
                  </a:lnTo>
                  <a:lnTo>
                    <a:pt x="41" y="5"/>
                  </a:lnTo>
                  <a:lnTo>
                    <a:pt x="41" y="4"/>
                  </a:lnTo>
                  <a:lnTo>
                    <a:pt x="41" y="4"/>
                  </a:lnTo>
                  <a:lnTo>
                    <a:pt x="41" y="3"/>
                  </a:lnTo>
                  <a:lnTo>
                    <a:pt x="41" y="3"/>
                  </a:lnTo>
                  <a:lnTo>
                    <a:pt x="41" y="2"/>
                  </a:lnTo>
                  <a:lnTo>
                    <a:pt x="41" y="2"/>
                  </a:lnTo>
                  <a:lnTo>
                    <a:pt x="41" y="1"/>
                  </a:lnTo>
                  <a:lnTo>
                    <a:pt x="41" y="1"/>
                  </a:lnTo>
                  <a:lnTo>
                    <a:pt x="41" y="1"/>
                  </a:lnTo>
                  <a:lnTo>
                    <a:pt x="40" y="1"/>
                  </a:lnTo>
                  <a:lnTo>
                    <a:pt x="38" y="0"/>
                  </a:lnTo>
                  <a:lnTo>
                    <a:pt x="37" y="0"/>
                  </a:lnTo>
                  <a:lnTo>
                    <a:pt x="36" y="0"/>
                  </a:lnTo>
                  <a:lnTo>
                    <a:pt x="34" y="0"/>
                  </a:lnTo>
                  <a:lnTo>
                    <a:pt x="33" y="0"/>
                  </a:lnTo>
                  <a:lnTo>
                    <a:pt x="32" y="1"/>
                  </a:lnTo>
                  <a:lnTo>
                    <a:pt x="31" y="1"/>
                  </a:lnTo>
                  <a:lnTo>
                    <a:pt x="29" y="1"/>
                  </a:lnTo>
                  <a:lnTo>
                    <a:pt x="28" y="1"/>
                  </a:lnTo>
                  <a:lnTo>
                    <a:pt x="26" y="1"/>
                  </a:lnTo>
                  <a:lnTo>
                    <a:pt x="25" y="1"/>
                  </a:lnTo>
                  <a:lnTo>
                    <a:pt x="24" y="1"/>
                  </a:lnTo>
                  <a:lnTo>
                    <a:pt x="23" y="1"/>
                  </a:lnTo>
                  <a:lnTo>
                    <a:pt x="21" y="1"/>
                  </a:lnTo>
                  <a:lnTo>
                    <a:pt x="20" y="1"/>
                  </a:lnTo>
                  <a:lnTo>
                    <a:pt x="18" y="1"/>
                  </a:lnTo>
                  <a:lnTo>
                    <a:pt x="17" y="1"/>
                  </a:lnTo>
                  <a:lnTo>
                    <a:pt x="16" y="1"/>
                  </a:lnTo>
                  <a:lnTo>
                    <a:pt x="15" y="1"/>
                  </a:lnTo>
                  <a:lnTo>
                    <a:pt x="13" y="1"/>
                  </a:lnTo>
                  <a:lnTo>
                    <a:pt x="12" y="1"/>
                  </a:lnTo>
                  <a:lnTo>
                    <a:pt x="11" y="1"/>
                  </a:lnTo>
                  <a:lnTo>
                    <a:pt x="9" y="2"/>
                  </a:lnTo>
                  <a:lnTo>
                    <a:pt x="8" y="2"/>
                  </a:lnTo>
                  <a:lnTo>
                    <a:pt x="7" y="2"/>
                  </a:lnTo>
                  <a:lnTo>
                    <a:pt x="6" y="2"/>
                  </a:lnTo>
                  <a:lnTo>
                    <a:pt x="5" y="2"/>
                  </a:lnTo>
                  <a:lnTo>
                    <a:pt x="3" y="2"/>
                  </a:lnTo>
                  <a:lnTo>
                    <a:pt x="2" y="2"/>
                  </a:lnTo>
                  <a:lnTo>
                    <a:pt x="1" y="2"/>
                  </a:lnTo>
                  <a:lnTo>
                    <a:pt x="0" y="3"/>
                  </a:lnTo>
                  <a:lnTo>
                    <a:pt x="0" y="17"/>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20" name="Freeform 1156"/>
            <p:cNvSpPr>
              <a:spLocks/>
            </p:cNvSpPr>
            <p:nvPr/>
          </p:nvSpPr>
          <p:spPr bwMode="auto">
            <a:xfrm>
              <a:off x="1576" y="3317"/>
              <a:ext cx="41" cy="17"/>
            </a:xfrm>
            <a:custGeom>
              <a:avLst/>
              <a:gdLst>
                <a:gd name="T0" fmla="*/ 1 w 41"/>
                <a:gd name="T1" fmla="*/ 17 h 17"/>
                <a:gd name="T2" fmla="*/ 4 w 41"/>
                <a:gd name="T3" fmla="*/ 17 h 17"/>
                <a:gd name="T4" fmla="*/ 7 w 41"/>
                <a:gd name="T5" fmla="*/ 17 h 17"/>
                <a:gd name="T6" fmla="*/ 9 w 41"/>
                <a:gd name="T7" fmla="*/ 17 h 17"/>
                <a:gd name="T8" fmla="*/ 11 w 41"/>
                <a:gd name="T9" fmla="*/ 16 h 17"/>
                <a:gd name="T10" fmla="*/ 14 w 41"/>
                <a:gd name="T11" fmla="*/ 16 h 17"/>
                <a:gd name="T12" fmla="*/ 16 w 41"/>
                <a:gd name="T13" fmla="*/ 16 h 17"/>
                <a:gd name="T14" fmla="*/ 19 w 41"/>
                <a:gd name="T15" fmla="*/ 16 h 17"/>
                <a:gd name="T16" fmla="*/ 21 w 41"/>
                <a:gd name="T17" fmla="*/ 16 h 17"/>
                <a:gd name="T18" fmla="*/ 24 w 41"/>
                <a:gd name="T19" fmla="*/ 16 h 17"/>
                <a:gd name="T20" fmla="*/ 26 w 41"/>
                <a:gd name="T21" fmla="*/ 16 h 17"/>
                <a:gd name="T22" fmla="*/ 28 w 41"/>
                <a:gd name="T23" fmla="*/ 16 h 17"/>
                <a:gd name="T24" fmla="*/ 31 w 41"/>
                <a:gd name="T25" fmla="*/ 16 h 17"/>
                <a:gd name="T26" fmla="*/ 33 w 41"/>
                <a:gd name="T27" fmla="*/ 16 h 17"/>
                <a:gd name="T28" fmla="*/ 36 w 41"/>
                <a:gd name="T29" fmla="*/ 16 h 17"/>
                <a:gd name="T30" fmla="*/ 38 w 41"/>
                <a:gd name="T31" fmla="*/ 16 h 17"/>
                <a:gd name="T32" fmla="*/ 40 w 41"/>
                <a:gd name="T33" fmla="*/ 15 h 17"/>
                <a:gd name="T34" fmla="*/ 40 w 41"/>
                <a:gd name="T35" fmla="*/ 14 h 17"/>
                <a:gd name="T36" fmla="*/ 40 w 41"/>
                <a:gd name="T37" fmla="*/ 13 h 17"/>
                <a:gd name="T38" fmla="*/ 40 w 41"/>
                <a:gd name="T39" fmla="*/ 12 h 17"/>
                <a:gd name="T40" fmla="*/ 41 w 41"/>
                <a:gd name="T41" fmla="*/ 11 h 17"/>
                <a:gd name="T42" fmla="*/ 41 w 41"/>
                <a:gd name="T43" fmla="*/ 11 h 17"/>
                <a:gd name="T44" fmla="*/ 41 w 41"/>
                <a:gd name="T45" fmla="*/ 9 h 17"/>
                <a:gd name="T46" fmla="*/ 41 w 41"/>
                <a:gd name="T47" fmla="*/ 9 h 17"/>
                <a:gd name="T48" fmla="*/ 41 w 41"/>
                <a:gd name="T49" fmla="*/ 8 h 17"/>
                <a:gd name="T50" fmla="*/ 41 w 41"/>
                <a:gd name="T51" fmla="*/ 7 h 17"/>
                <a:gd name="T52" fmla="*/ 41 w 41"/>
                <a:gd name="T53" fmla="*/ 6 h 17"/>
                <a:gd name="T54" fmla="*/ 41 w 41"/>
                <a:gd name="T55" fmla="*/ 5 h 17"/>
                <a:gd name="T56" fmla="*/ 41 w 41"/>
                <a:gd name="T57" fmla="*/ 4 h 17"/>
                <a:gd name="T58" fmla="*/ 41 w 41"/>
                <a:gd name="T59" fmla="*/ 3 h 17"/>
                <a:gd name="T60" fmla="*/ 41 w 41"/>
                <a:gd name="T61" fmla="*/ 2 h 17"/>
                <a:gd name="T62" fmla="*/ 41 w 41"/>
                <a:gd name="T63" fmla="*/ 1 h 17"/>
                <a:gd name="T64" fmla="*/ 40 w 41"/>
                <a:gd name="T65" fmla="*/ 1 h 17"/>
                <a:gd name="T66" fmla="*/ 37 w 41"/>
                <a:gd name="T67" fmla="*/ 0 h 17"/>
                <a:gd name="T68" fmla="*/ 34 w 41"/>
                <a:gd name="T69" fmla="*/ 0 h 17"/>
                <a:gd name="T70" fmla="*/ 32 w 41"/>
                <a:gd name="T71" fmla="*/ 1 h 17"/>
                <a:gd name="T72" fmla="*/ 29 w 41"/>
                <a:gd name="T73" fmla="*/ 1 h 17"/>
                <a:gd name="T74" fmla="*/ 26 w 41"/>
                <a:gd name="T75" fmla="*/ 1 h 17"/>
                <a:gd name="T76" fmla="*/ 24 w 41"/>
                <a:gd name="T77" fmla="*/ 1 h 17"/>
                <a:gd name="T78" fmla="*/ 21 w 41"/>
                <a:gd name="T79" fmla="*/ 1 h 17"/>
                <a:gd name="T80" fmla="*/ 18 w 41"/>
                <a:gd name="T81" fmla="*/ 1 h 17"/>
                <a:gd name="T82" fmla="*/ 16 w 41"/>
                <a:gd name="T83" fmla="*/ 1 h 17"/>
                <a:gd name="T84" fmla="*/ 13 w 41"/>
                <a:gd name="T85" fmla="*/ 1 h 17"/>
                <a:gd name="T86" fmla="*/ 11 w 41"/>
                <a:gd name="T87" fmla="*/ 1 h 17"/>
                <a:gd name="T88" fmla="*/ 8 w 41"/>
                <a:gd name="T89" fmla="*/ 2 h 17"/>
                <a:gd name="T90" fmla="*/ 6 w 41"/>
                <a:gd name="T91" fmla="*/ 2 h 17"/>
                <a:gd name="T92" fmla="*/ 3 w 41"/>
                <a:gd name="T93" fmla="*/ 2 h 17"/>
                <a:gd name="T94" fmla="*/ 1 w 41"/>
                <a:gd name="T95" fmla="*/ 2 h 17"/>
                <a:gd name="T96" fmla="*/ 0 w 41"/>
                <a:gd name="T9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7">
                  <a:moveTo>
                    <a:pt x="0" y="17"/>
                  </a:moveTo>
                  <a:lnTo>
                    <a:pt x="1" y="17"/>
                  </a:lnTo>
                  <a:lnTo>
                    <a:pt x="2" y="17"/>
                  </a:lnTo>
                  <a:lnTo>
                    <a:pt x="4" y="17"/>
                  </a:lnTo>
                  <a:lnTo>
                    <a:pt x="5" y="17"/>
                  </a:lnTo>
                  <a:lnTo>
                    <a:pt x="7" y="17"/>
                  </a:lnTo>
                  <a:lnTo>
                    <a:pt x="8" y="17"/>
                  </a:lnTo>
                  <a:lnTo>
                    <a:pt x="9" y="17"/>
                  </a:lnTo>
                  <a:lnTo>
                    <a:pt x="10" y="17"/>
                  </a:lnTo>
                  <a:lnTo>
                    <a:pt x="11" y="16"/>
                  </a:lnTo>
                  <a:lnTo>
                    <a:pt x="13" y="16"/>
                  </a:lnTo>
                  <a:lnTo>
                    <a:pt x="14" y="16"/>
                  </a:lnTo>
                  <a:lnTo>
                    <a:pt x="15" y="16"/>
                  </a:lnTo>
                  <a:lnTo>
                    <a:pt x="16" y="16"/>
                  </a:lnTo>
                  <a:lnTo>
                    <a:pt x="18" y="16"/>
                  </a:lnTo>
                  <a:lnTo>
                    <a:pt x="19" y="16"/>
                  </a:lnTo>
                  <a:lnTo>
                    <a:pt x="20" y="16"/>
                  </a:lnTo>
                  <a:lnTo>
                    <a:pt x="21" y="16"/>
                  </a:lnTo>
                  <a:lnTo>
                    <a:pt x="22" y="16"/>
                  </a:lnTo>
                  <a:lnTo>
                    <a:pt x="24" y="16"/>
                  </a:lnTo>
                  <a:lnTo>
                    <a:pt x="25" y="16"/>
                  </a:lnTo>
                  <a:lnTo>
                    <a:pt x="26" y="16"/>
                  </a:lnTo>
                  <a:lnTo>
                    <a:pt x="27" y="16"/>
                  </a:lnTo>
                  <a:lnTo>
                    <a:pt x="28" y="16"/>
                  </a:lnTo>
                  <a:lnTo>
                    <a:pt x="29" y="16"/>
                  </a:lnTo>
                  <a:lnTo>
                    <a:pt x="31" y="16"/>
                  </a:lnTo>
                  <a:lnTo>
                    <a:pt x="32" y="16"/>
                  </a:lnTo>
                  <a:lnTo>
                    <a:pt x="33" y="16"/>
                  </a:lnTo>
                  <a:lnTo>
                    <a:pt x="34" y="16"/>
                  </a:lnTo>
                  <a:lnTo>
                    <a:pt x="36" y="16"/>
                  </a:lnTo>
                  <a:lnTo>
                    <a:pt x="37" y="16"/>
                  </a:lnTo>
                  <a:lnTo>
                    <a:pt x="38" y="16"/>
                  </a:lnTo>
                  <a:lnTo>
                    <a:pt x="40" y="15"/>
                  </a:lnTo>
                  <a:lnTo>
                    <a:pt x="40" y="15"/>
                  </a:lnTo>
                  <a:lnTo>
                    <a:pt x="40" y="14"/>
                  </a:lnTo>
                  <a:lnTo>
                    <a:pt x="40" y="14"/>
                  </a:lnTo>
                  <a:lnTo>
                    <a:pt x="40" y="14"/>
                  </a:lnTo>
                  <a:lnTo>
                    <a:pt x="40" y="13"/>
                  </a:lnTo>
                  <a:lnTo>
                    <a:pt x="40" y="13"/>
                  </a:lnTo>
                  <a:lnTo>
                    <a:pt x="40" y="12"/>
                  </a:lnTo>
                  <a:lnTo>
                    <a:pt x="41" y="12"/>
                  </a:lnTo>
                  <a:lnTo>
                    <a:pt x="41" y="11"/>
                  </a:lnTo>
                  <a:lnTo>
                    <a:pt x="41" y="11"/>
                  </a:lnTo>
                  <a:lnTo>
                    <a:pt x="41" y="11"/>
                  </a:lnTo>
                  <a:lnTo>
                    <a:pt x="41" y="10"/>
                  </a:lnTo>
                  <a:lnTo>
                    <a:pt x="41" y="9"/>
                  </a:lnTo>
                  <a:lnTo>
                    <a:pt x="41" y="9"/>
                  </a:lnTo>
                  <a:lnTo>
                    <a:pt x="41" y="9"/>
                  </a:lnTo>
                  <a:lnTo>
                    <a:pt x="41" y="8"/>
                  </a:lnTo>
                  <a:lnTo>
                    <a:pt x="41" y="8"/>
                  </a:lnTo>
                  <a:lnTo>
                    <a:pt x="41" y="7"/>
                  </a:lnTo>
                  <a:lnTo>
                    <a:pt x="41" y="7"/>
                  </a:lnTo>
                  <a:lnTo>
                    <a:pt x="41" y="6"/>
                  </a:lnTo>
                  <a:lnTo>
                    <a:pt x="41" y="6"/>
                  </a:lnTo>
                  <a:lnTo>
                    <a:pt x="41" y="5"/>
                  </a:lnTo>
                  <a:lnTo>
                    <a:pt x="41" y="5"/>
                  </a:lnTo>
                  <a:lnTo>
                    <a:pt x="41" y="4"/>
                  </a:lnTo>
                  <a:lnTo>
                    <a:pt x="41" y="4"/>
                  </a:lnTo>
                  <a:lnTo>
                    <a:pt x="41" y="3"/>
                  </a:lnTo>
                  <a:lnTo>
                    <a:pt x="41" y="3"/>
                  </a:lnTo>
                  <a:lnTo>
                    <a:pt x="41" y="2"/>
                  </a:lnTo>
                  <a:lnTo>
                    <a:pt x="41" y="2"/>
                  </a:lnTo>
                  <a:lnTo>
                    <a:pt x="41" y="1"/>
                  </a:lnTo>
                  <a:lnTo>
                    <a:pt x="41" y="1"/>
                  </a:lnTo>
                  <a:lnTo>
                    <a:pt x="41" y="1"/>
                  </a:lnTo>
                  <a:lnTo>
                    <a:pt x="40" y="1"/>
                  </a:lnTo>
                  <a:lnTo>
                    <a:pt x="38" y="0"/>
                  </a:lnTo>
                  <a:lnTo>
                    <a:pt x="37" y="0"/>
                  </a:lnTo>
                  <a:lnTo>
                    <a:pt x="36" y="0"/>
                  </a:lnTo>
                  <a:lnTo>
                    <a:pt x="34" y="0"/>
                  </a:lnTo>
                  <a:lnTo>
                    <a:pt x="33" y="0"/>
                  </a:lnTo>
                  <a:lnTo>
                    <a:pt x="32" y="1"/>
                  </a:lnTo>
                  <a:lnTo>
                    <a:pt x="31" y="1"/>
                  </a:lnTo>
                  <a:lnTo>
                    <a:pt x="29" y="1"/>
                  </a:lnTo>
                  <a:lnTo>
                    <a:pt x="28" y="1"/>
                  </a:lnTo>
                  <a:lnTo>
                    <a:pt x="26" y="1"/>
                  </a:lnTo>
                  <a:lnTo>
                    <a:pt x="25" y="1"/>
                  </a:lnTo>
                  <a:lnTo>
                    <a:pt x="24" y="1"/>
                  </a:lnTo>
                  <a:lnTo>
                    <a:pt x="23" y="1"/>
                  </a:lnTo>
                  <a:lnTo>
                    <a:pt x="21" y="1"/>
                  </a:lnTo>
                  <a:lnTo>
                    <a:pt x="20" y="1"/>
                  </a:lnTo>
                  <a:lnTo>
                    <a:pt x="18" y="1"/>
                  </a:lnTo>
                  <a:lnTo>
                    <a:pt x="17" y="1"/>
                  </a:lnTo>
                  <a:lnTo>
                    <a:pt x="16" y="1"/>
                  </a:lnTo>
                  <a:lnTo>
                    <a:pt x="15" y="1"/>
                  </a:lnTo>
                  <a:lnTo>
                    <a:pt x="13" y="1"/>
                  </a:lnTo>
                  <a:lnTo>
                    <a:pt x="12" y="1"/>
                  </a:lnTo>
                  <a:lnTo>
                    <a:pt x="11" y="1"/>
                  </a:lnTo>
                  <a:lnTo>
                    <a:pt x="9" y="2"/>
                  </a:lnTo>
                  <a:lnTo>
                    <a:pt x="8" y="2"/>
                  </a:lnTo>
                  <a:lnTo>
                    <a:pt x="7" y="2"/>
                  </a:lnTo>
                  <a:lnTo>
                    <a:pt x="6" y="2"/>
                  </a:lnTo>
                  <a:lnTo>
                    <a:pt x="5" y="2"/>
                  </a:lnTo>
                  <a:lnTo>
                    <a:pt x="3" y="2"/>
                  </a:lnTo>
                  <a:lnTo>
                    <a:pt x="2" y="2"/>
                  </a:lnTo>
                  <a:lnTo>
                    <a:pt x="1" y="2"/>
                  </a:lnTo>
                  <a:lnTo>
                    <a:pt x="0" y="3"/>
                  </a:lnTo>
                  <a:lnTo>
                    <a:pt x="0" y="1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21" name="Freeform 1157"/>
            <p:cNvSpPr>
              <a:spLocks/>
            </p:cNvSpPr>
            <p:nvPr/>
          </p:nvSpPr>
          <p:spPr bwMode="auto">
            <a:xfrm>
              <a:off x="1412" y="3351"/>
              <a:ext cx="20" cy="45"/>
            </a:xfrm>
            <a:custGeom>
              <a:avLst/>
              <a:gdLst>
                <a:gd name="T0" fmla="*/ 0 w 20"/>
                <a:gd name="T1" fmla="*/ 29 h 45"/>
                <a:gd name="T2" fmla="*/ 18 w 20"/>
                <a:gd name="T3" fmla="*/ 45 h 45"/>
                <a:gd name="T4" fmla="*/ 19 w 20"/>
                <a:gd name="T5" fmla="*/ 44 h 45"/>
                <a:gd name="T6" fmla="*/ 20 w 20"/>
                <a:gd name="T7" fmla="*/ 18 h 45"/>
                <a:gd name="T8" fmla="*/ 19 w 20"/>
                <a:gd name="T9" fmla="*/ 17 h 45"/>
                <a:gd name="T10" fmla="*/ 19 w 20"/>
                <a:gd name="T11" fmla="*/ 17 h 45"/>
                <a:gd name="T12" fmla="*/ 18 w 20"/>
                <a:gd name="T13" fmla="*/ 16 h 45"/>
                <a:gd name="T14" fmla="*/ 18 w 20"/>
                <a:gd name="T15" fmla="*/ 16 h 45"/>
                <a:gd name="T16" fmla="*/ 17 w 20"/>
                <a:gd name="T17" fmla="*/ 15 h 45"/>
                <a:gd name="T18" fmla="*/ 17 w 20"/>
                <a:gd name="T19" fmla="*/ 14 h 45"/>
                <a:gd name="T20" fmla="*/ 16 w 20"/>
                <a:gd name="T21" fmla="*/ 14 h 45"/>
                <a:gd name="T22" fmla="*/ 16 w 20"/>
                <a:gd name="T23" fmla="*/ 13 h 45"/>
                <a:gd name="T24" fmla="*/ 15 w 20"/>
                <a:gd name="T25" fmla="*/ 12 h 45"/>
                <a:gd name="T26" fmla="*/ 14 w 20"/>
                <a:gd name="T27" fmla="*/ 12 h 45"/>
                <a:gd name="T28" fmla="*/ 14 w 20"/>
                <a:gd name="T29" fmla="*/ 11 h 45"/>
                <a:gd name="T30" fmla="*/ 13 w 20"/>
                <a:gd name="T31" fmla="*/ 11 h 45"/>
                <a:gd name="T32" fmla="*/ 12 w 20"/>
                <a:gd name="T33" fmla="*/ 10 h 45"/>
                <a:gd name="T34" fmla="*/ 12 w 20"/>
                <a:gd name="T35" fmla="*/ 10 h 45"/>
                <a:gd name="T36" fmla="*/ 11 w 20"/>
                <a:gd name="T37" fmla="*/ 9 h 45"/>
                <a:gd name="T38" fmla="*/ 11 w 20"/>
                <a:gd name="T39" fmla="*/ 9 h 45"/>
                <a:gd name="T40" fmla="*/ 10 w 20"/>
                <a:gd name="T41" fmla="*/ 8 h 45"/>
                <a:gd name="T42" fmla="*/ 10 w 20"/>
                <a:gd name="T43" fmla="*/ 8 h 45"/>
                <a:gd name="T44" fmla="*/ 9 w 20"/>
                <a:gd name="T45" fmla="*/ 7 h 45"/>
                <a:gd name="T46" fmla="*/ 8 w 20"/>
                <a:gd name="T47" fmla="*/ 6 h 45"/>
                <a:gd name="T48" fmla="*/ 8 w 20"/>
                <a:gd name="T49" fmla="*/ 6 h 45"/>
                <a:gd name="T50" fmla="*/ 7 w 20"/>
                <a:gd name="T51" fmla="*/ 6 h 45"/>
                <a:gd name="T52" fmla="*/ 7 w 20"/>
                <a:gd name="T53" fmla="*/ 5 h 45"/>
                <a:gd name="T54" fmla="*/ 6 w 20"/>
                <a:gd name="T55" fmla="*/ 4 h 45"/>
                <a:gd name="T56" fmla="*/ 5 w 20"/>
                <a:gd name="T57" fmla="*/ 4 h 45"/>
                <a:gd name="T58" fmla="*/ 5 w 20"/>
                <a:gd name="T59" fmla="*/ 3 h 45"/>
                <a:gd name="T60" fmla="*/ 4 w 20"/>
                <a:gd name="T61" fmla="*/ 3 h 45"/>
                <a:gd name="T62" fmla="*/ 3 w 20"/>
                <a:gd name="T63" fmla="*/ 2 h 45"/>
                <a:gd name="T64" fmla="*/ 3 w 20"/>
                <a:gd name="T65" fmla="*/ 1 h 45"/>
                <a:gd name="T66" fmla="*/ 2 w 20"/>
                <a:gd name="T67" fmla="*/ 1 h 45"/>
                <a:gd name="T68" fmla="*/ 2 w 20"/>
                <a:gd name="T69" fmla="*/ 1 h 45"/>
                <a:gd name="T70" fmla="*/ 1 w 20"/>
                <a:gd name="T71" fmla="*/ 0 h 45"/>
                <a:gd name="T72" fmla="*/ 0 w 20"/>
                <a:gd name="T73" fmla="*/ 2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45">
                  <a:moveTo>
                    <a:pt x="0" y="29"/>
                  </a:moveTo>
                  <a:lnTo>
                    <a:pt x="18" y="45"/>
                  </a:lnTo>
                  <a:lnTo>
                    <a:pt x="19" y="44"/>
                  </a:lnTo>
                  <a:lnTo>
                    <a:pt x="20" y="18"/>
                  </a:lnTo>
                  <a:lnTo>
                    <a:pt x="19" y="17"/>
                  </a:lnTo>
                  <a:lnTo>
                    <a:pt x="19" y="17"/>
                  </a:lnTo>
                  <a:lnTo>
                    <a:pt x="18" y="16"/>
                  </a:lnTo>
                  <a:lnTo>
                    <a:pt x="18" y="16"/>
                  </a:lnTo>
                  <a:lnTo>
                    <a:pt x="17" y="15"/>
                  </a:lnTo>
                  <a:lnTo>
                    <a:pt x="17" y="14"/>
                  </a:lnTo>
                  <a:lnTo>
                    <a:pt x="16" y="14"/>
                  </a:lnTo>
                  <a:lnTo>
                    <a:pt x="16" y="13"/>
                  </a:lnTo>
                  <a:lnTo>
                    <a:pt x="15" y="12"/>
                  </a:lnTo>
                  <a:lnTo>
                    <a:pt x="14" y="12"/>
                  </a:lnTo>
                  <a:lnTo>
                    <a:pt x="14" y="11"/>
                  </a:lnTo>
                  <a:lnTo>
                    <a:pt x="13" y="11"/>
                  </a:lnTo>
                  <a:lnTo>
                    <a:pt x="12" y="10"/>
                  </a:lnTo>
                  <a:lnTo>
                    <a:pt x="12" y="10"/>
                  </a:lnTo>
                  <a:lnTo>
                    <a:pt x="11" y="9"/>
                  </a:lnTo>
                  <a:lnTo>
                    <a:pt x="11" y="9"/>
                  </a:lnTo>
                  <a:lnTo>
                    <a:pt x="10" y="8"/>
                  </a:lnTo>
                  <a:lnTo>
                    <a:pt x="10" y="8"/>
                  </a:lnTo>
                  <a:lnTo>
                    <a:pt x="9" y="7"/>
                  </a:lnTo>
                  <a:lnTo>
                    <a:pt x="8" y="6"/>
                  </a:lnTo>
                  <a:lnTo>
                    <a:pt x="8" y="6"/>
                  </a:lnTo>
                  <a:lnTo>
                    <a:pt x="7" y="6"/>
                  </a:lnTo>
                  <a:lnTo>
                    <a:pt x="7" y="5"/>
                  </a:lnTo>
                  <a:lnTo>
                    <a:pt x="6" y="4"/>
                  </a:lnTo>
                  <a:lnTo>
                    <a:pt x="5" y="4"/>
                  </a:lnTo>
                  <a:lnTo>
                    <a:pt x="5" y="3"/>
                  </a:lnTo>
                  <a:lnTo>
                    <a:pt x="4" y="3"/>
                  </a:lnTo>
                  <a:lnTo>
                    <a:pt x="3" y="2"/>
                  </a:lnTo>
                  <a:lnTo>
                    <a:pt x="3" y="1"/>
                  </a:lnTo>
                  <a:lnTo>
                    <a:pt x="2" y="1"/>
                  </a:lnTo>
                  <a:lnTo>
                    <a:pt x="2" y="1"/>
                  </a:lnTo>
                  <a:lnTo>
                    <a:pt x="1" y="0"/>
                  </a:lnTo>
                  <a:lnTo>
                    <a:pt x="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22" name="Freeform 1158"/>
            <p:cNvSpPr>
              <a:spLocks/>
            </p:cNvSpPr>
            <p:nvPr/>
          </p:nvSpPr>
          <p:spPr bwMode="auto">
            <a:xfrm>
              <a:off x="1412" y="3351"/>
              <a:ext cx="20" cy="45"/>
            </a:xfrm>
            <a:custGeom>
              <a:avLst/>
              <a:gdLst>
                <a:gd name="T0" fmla="*/ 0 w 20"/>
                <a:gd name="T1" fmla="*/ 29 h 45"/>
                <a:gd name="T2" fmla="*/ 18 w 20"/>
                <a:gd name="T3" fmla="*/ 45 h 45"/>
                <a:gd name="T4" fmla="*/ 19 w 20"/>
                <a:gd name="T5" fmla="*/ 44 h 45"/>
                <a:gd name="T6" fmla="*/ 20 w 20"/>
                <a:gd name="T7" fmla="*/ 18 h 45"/>
                <a:gd name="T8" fmla="*/ 19 w 20"/>
                <a:gd name="T9" fmla="*/ 17 h 45"/>
                <a:gd name="T10" fmla="*/ 19 w 20"/>
                <a:gd name="T11" fmla="*/ 17 h 45"/>
                <a:gd name="T12" fmla="*/ 18 w 20"/>
                <a:gd name="T13" fmla="*/ 16 h 45"/>
                <a:gd name="T14" fmla="*/ 18 w 20"/>
                <a:gd name="T15" fmla="*/ 16 h 45"/>
                <a:gd name="T16" fmla="*/ 17 w 20"/>
                <a:gd name="T17" fmla="*/ 15 h 45"/>
                <a:gd name="T18" fmla="*/ 17 w 20"/>
                <a:gd name="T19" fmla="*/ 14 h 45"/>
                <a:gd name="T20" fmla="*/ 16 w 20"/>
                <a:gd name="T21" fmla="*/ 14 h 45"/>
                <a:gd name="T22" fmla="*/ 15 w 20"/>
                <a:gd name="T23" fmla="*/ 13 h 45"/>
                <a:gd name="T24" fmla="*/ 15 w 20"/>
                <a:gd name="T25" fmla="*/ 12 h 45"/>
                <a:gd name="T26" fmla="*/ 14 w 20"/>
                <a:gd name="T27" fmla="*/ 12 h 45"/>
                <a:gd name="T28" fmla="*/ 14 w 20"/>
                <a:gd name="T29" fmla="*/ 11 h 45"/>
                <a:gd name="T30" fmla="*/ 13 w 20"/>
                <a:gd name="T31" fmla="*/ 11 h 45"/>
                <a:gd name="T32" fmla="*/ 12 w 20"/>
                <a:gd name="T33" fmla="*/ 10 h 45"/>
                <a:gd name="T34" fmla="*/ 12 w 20"/>
                <a:gd name="T35" fmla="*/ 10 h 45"/>
                <a:gd name="T36" fmla="*/ 11 w 20"/>
                <a:gd name="T37" fmla="*/ 9 h 45"/>
                <a:gd name="T38" fmla="*/ 11 w 20"/>
                <a:gd name="T39" fmla="*/ 9 h 45"/>
                <a:gd name="T40" fmla="*/ 10 w 20"/>
                <a:gd name="T41" fmla="*/ 8 h 45"/>
                <a:gd name="T42" fmla="*/ 10 w 20"/>
                <a:gd name="T43" fmla="*/ 8 h 45"/>
                <a:gd name="T44" fmla="*/ 9 w 20"/>
                <a:gd name="T45" fmla="*/ 7 h 45"/>
                <a:gd name="T46" fmla="*/ 8 w 20"/>
                <a:gd name="T47" fmla="*/ 6 h 45"/>
                <a:gd name="T48" fmla="*/ 8 w 20"/>
                <a:gd name="T49" fmla="*/ 6 h 45"/>
                <a:gd name="T50" fmla="*/ 7 w 20"/>
                <a:gd name="T51" fmla="*/ 6 h 45"/>
                <a:gd name="T52" fmla="*/ 7 w 20"/>
                <a:gd name="T53" fmla="*/ 5 h 45"/>
                <a:gd name="T54" fmla="*/ 6 w 20"/>
                <a:gd name="T55" fmla="*/ 4 h 45"/>
                <a:gd name="T56" fmla="*/ 5 w 20"/>
                <a:gd name="T57" fmla="*/ 4 h 45"/>
                <a:gd name="T58" fmla="*/ 5 w 20"/>
                <a:gd name="T59" fmla="*/ 3 h 45"/>
                <a:gd name="T60" fmla="*/ 4 w 20"/>
                <a:gd name="T61" fmla="*/ 3 h 45"/>
                <a:gd name="T62" fmla="*/ 3 w 20"/>
                <a:gd name="T63" fmla="*/ 2 h 45"/>
                <a:gd name="T64" fmla="*/ 3 w 20"/>
                <a:gd name="T65" fmla="*/ 1 h 45"/>
                <a:gd name="T66" fmla="*/ 2 w 20"/>
                <a:gd name="T67" fmla="*/ 1 h 45"/>
                <a:gd name="T68" fmla="*/ 2 w 20"/>
                <a:gd name="T69" fmla="*/ 1 h 45"/>
                <a:gd name="T70" fmla="*/ 1 w 20"/>
                <a:gd name="T71" fmla="*/ 0 h 45"/>
                <a:gd name="T72" fmla="*/ 0 w 20"/>
                <a:gd name="T73" fmla="*/ 2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45">
                  <a:moveTo>
                    <a:pt x="0" y="29"/>
                  </a:moveTo>
                  <a:lnTo>
                    <a:pt x="18" y="45"/>
                  </a:lnTo>
                  <a:lnTo>
                    <a:pt x="19" y="44"/>
                  </a:lnTo>
                  <a:lnTo>
                    <a:pt x="20" y="18"/>
                  </a:lnTo>
                  <a:lnTo>
                    <a:pt x="19" y="17"/>
                  </a:lnTo>
                  <a:lnTo>
                    <a:pt x="19" y="17"/>
                  </a:lnTo>
                  <a:lnTo>
                    <a:pt x="18" y="16"/>
                  </a:lnTo>
                  <a:lnTo>
                    <a:pt x="18" y="16"/>
                  </a:lnTo>
                  <a:lnTo>
                    <a:pt x="17" y="15"/>
                  </a:lnTo>
                  <a:lnTo>
                    <a:pt x="17" y="14"/>
                  </a:lnTo>
                  <a:lnTo>
                    <a:pt x="16" y="14"/>
                  </a:lnTo>
                  <a:lnTo>
                    <a:pt x="15" y="13"/>
                  </a:lnTo>
                  <a:lnTo>
                    <a:pt x="15" y="12"/>
                  </a:lnTo>
                  <a:lnTo>
                    <a:pt x="14" y="12"/>
                  </a:lnTo>
                  <a:lnTo>
                    <a:pt x="14" y="11"/>
                  </a:lnTo>
                  <a:lnTo>
                    <a:pt x="13" y="11"/>
                  </a:lnTo>
                  <a:lnTo>
                    <a:pt x="12" y="10"/>
                  </a:lnTo>
                  <a:lnTo>
                    <a:pt x="12" y="10"/>
                  </a:lnTo>
                  <a:lnTo>
                    <a:pt x="11" y="9"/>
                  </a:lnTo>
                  <a:lnTo>
                    <a:pt x="11" y="9"/>
                  </a:lnTo>
                  <a:lnTo>
                    <a:pt x="10" y="8"/>
                  </a:lnTo>
                  <a:lnTo>
                    <a:pt x="10" y="8"/>
                  </a:lnTo>
                  <a:lnTo>
                    <a:pt x="9" y="7"/>
                  </a:lnTo>
                  <a:lnTo>
                    <a:pt x="8" y="6"/>
                  </a:lnTo>
                  <a:lnTo>
                    <a:pt x="8" y="6"/>
                  </a:lnTo>
                  <a:lnTo>
                    <a:pt x="7" y="6"/>
                  </a:lnTo>
                  <a:lnTo>
                    <a:pt x="7" y="5"/>
                  </a:lnTo>
                  <a:lnTo>
                    <a:pt x="6" y="4"/>
                  </a:lnTo>
                  <a:lnTo>
                    <a:pt x="5" y="4"/>
                  </a:lnTo>
                  <a:lnTo>
                    <a:pt x="5" y="3"/>
                  </a:lnTo>
                  <a:lnTo>
                    <a:pt x="4" y="3"/>
                  </a:lnTo>
                  <a:lnTo>
                    <a:pt x="3" y="2"/>
                  </a:lnTo>
                  <a:lnTo>
                    <a:pt x="3" y="1"/>
                  </a:lnTo>
                  <a:lnTo>
                    <a:pt x="2" y="1"/>
                  </a:lnTo>
                  <a:lnTo>
                    <a:pt x="2" y="1"/>
                  </a:lnTo>
                  <a:lnTo>
                    <a:pt x="1" y="0"/>
                  </a:lnTo>
                  <a:lnTo>
                    <a:pt x="0" y="2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23" name="Freeform 1159"/>
            <p:cNvSpPr>
              <a:spLocks/>
            </p:cNvSpPr>
            <p:nvPr/>
          </p:nvSpPr>
          <p:spPr bwMode="auto">
            <a:xfrm>
              <a:off x="1414" y="3354"/>
              <a:ext cx="16" cy="39"/>
            </a:xfrm>
            <a:custGeom>
              <a:avLst/>
              <a:gdLst>
                <a:gd name="T0" fmla="*/ 0 w 16"/>
                <a:gd name="T1" fmla="*/ 24 h 39"/>
                <a:gd name="T2" fmla="*/ 0 w 16"/>
                <a:gd name="T3" fmla="*/ 25 h 39"/>
                <a:gd name="T4" fmla="*/ 0 w 16"/>
                <a:gd name="T5" fmla="*/ 25 h 39"/>
                <a:gd name="T6" fmla="*/ 1 w 16"/>
                <a:gd name="T7" fmla="*/ 26 h 39"/>
                <a:gd name="T8" fmla="*/ 1 w 16"/>
                <a:gd name="T9" fmla="*/ 26 h 39"/>
                <a:gd name="T10" fmla="*/ 2 w 16"/>
                <a:gd name="T11" fmla="*/ 27 h 39"/>
                <a:gd name="T12" fmla="*/ 2 w 16"/>
                <a:gd name="T13" fmla="*/ 27 h 39"/>
                <a:gd name="T14" fmla="*/ 3 w 16"/>
                <a:gd name="T15" fmla="*/ 28 h 39"/>
                <a:gd name="T16" fmla="*/ 3 w 16"/>
                <a:gd name="T17" fmla="*/ 28 h 39"/>
                <a:gd name="T18" fmla="*/ 4 w 16"/>
                <a:gd name="T19" fmla="*/ 29 h 39"/>
                <a:gd name="T20" fmla="*/ 4 w 16"/>
                <a:gd name="T21" fmla="*/ 29 h 39"/>
                <a:gd name="T22" fmla="*/ 5 w 16"/>
                <a:gd name="T23" fmla="*/ 30 h 39"/>
                <a:gd name="T24" fmla="*/ 5 w 16"/>
                <a:gd name="T25" fmla="*/ 31 h 39"/>
                <a:gd name="T26" fmla="*/ 6 w 16"/>
                <a:gd name="T27" fmla="*/ 31 h 39"/>
                <a:gd name="T28" fmla="*/ 6 w 16"/>
                <a:gd name="T29" fmla="*/ 31 h 39"/>
                <a:gd name="T30" fmla="*/ 7 w 16"/>
                <a:gd name="T31" fmla="*/ 32 h 39"/>
                <a:gd name="T32" fmla="*/ 7 w 16"/>
                <a:gd name="T33" fmla="*/ 32 h 39"/>
                <a:gd name="T34" fmla="*/ 8 w 16"/>
                <a:gd name="T35" fmla="*/ 33 h 39"/>
                <a:gd name="T36" fmla="*/ 8 w 16"/>
                <a:gd name="T37" fmla="*/ 33 h 39"/>
                <a:gd name="T38" fmla="*/ 9 w 16"/>
                <a:gd name="T39" fmla="*/ 34 h 39"/>
                <a:gd name="T40" fmla="*/ 9 w 16"/>
                <a:gd name="T41" fmla="*/ 34 h 39"/>
                <a:gd name="T42" fmla="*/ 10 w 16"/>
                <a:gd name="T43" fmla="*/ 35 h 39"/>
                <a:gd name="T44" fmla="*/ 10 w 16"/>
                <a:gd name="T45" fmla="*/ 35 h 39"/>
                <a:gd name="T46" fmla="*/ 11 w 16"/>
                <a:gd name="T47" fmla="*/ 35 h 39"/>
                <a:gd name="T48" fmla="*/ 12 w 16"/>
                <a:gd name="T49" fmla="*/ 36 h 39"/>
                <a:gd name="T50" fmla="*/ 12 w 16"/>
                <a:gd name="T51" fmla="*/ 36 h 39"/>
                <a:gd name="T52" fmla="*/ 13 w 16"/>
                <a:gd name="T53" fmla="*/ 37 h 39"/>
                <a:gd name="T54" fmla="*/ 13 w 16"/>
                <a:gd name="T55" fmla="*/ 37 h 39"/>
                <a:gd name="T56" fmla="*/ 14 w 16"/>
                <a:gd name="T57" fmla="*/ 37 h 39"/>
                <a:gd name="T58" fmla="*/ 14 w 16"/>
                <a:gd name="T59" fmla="*/ 38 h 39"/>
                <a:gd name="T60" fmla="*/ 15 w 16"/>
                <a:gd name="T61" fmla="*/ 38 h 39"/>
                <a:gd name="T62" fmla="*/ 15 w 16"/>
                <a:gd name="T63" fmla="*/ 39 h 39"/>
                <a:gd name="T64" fmla="*/ 16 w 16"/>
                <a:gd name="T65" fmla="*/ 39 h 39"/>
                <a:gd name="T66" fmla="*/ 16 w 16"/>
                <a:gd name="T67" fmla="*/ 14 h 39"/>
                <a:gd name="T68" fmla="*/ 0 w 16"/>
                <a:gd name="T69" fmla="*/ 0 h 39"/>
                <a:gd name="T70" fmla="*/ 0 w 16"/>
                <a:gd name="T71"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39">
                  <a:moveTo>
                    <a:pt x="0" y="24"/>
                  </a:moveTo>
                  <a:lnTo>
                    <a:pt x="0" y="25"/>
                  </a:lnTo>
                  <a:lnTo>
                    <a:pt x="0" y="25"/>
                  </a:lnTo>
                  <a:lnTo>
                    <a:pt x="1" y="26"/>
                  </a:lnTo>
                  <a:lnTo>
                    <a:pt x="1" y="26"/>
                  </a:lnTo>
                  <a:lnTo>
                    <a:pt x="2" y="27"/>
                  </a:lnTo>
                  <a:lnTo>
                    <a:pt x="2" y="27"/>
                  </a:lnTo>
                  <a:lnTo>
                    <a:pt x="3" y="28"/>
                  </a:lnTo>
                  <a:lnTo>
                    <a:pt x="3" y="28"/>
                  </a:lnTo>
                  <a:lnTo>
                    <a:pt x="4" y="29"/>
                  </a:lnTo>
                  <a:lnTo>
                    <a:pt x="4" y="29"/>
                  </a:lnTo>
                  <a:lnTo>
                    <a:pt x="5" y="30"/>
                  </a:lnTo>
                  <a:lnTo>
                    <a:pt x="5" y="31"/>
                  </a:lnTo>
                  <a:lnTo>
                    <a:pt x="6" y="31"/>
                  </a:lnTo>
                  <a:lnTo>
                    <a:pt x="6" y="31"/>
                  </a:lnTo>
                  <a:lnTo>
                    <a:pt x="7" y="32"/>
                  </a:lnTo>
                  <a:lnTo>
                    <a:pt x="7" y="32"/>
                  </a:lnTo>
                  <a:lnTo>
                    <a:pt x="8" y="33"/>
                  </a:lnTo>
                  <a:lnTo>
                    <a:pt x="8" y="33"/>
                  </a:lnTo>
                  <a:lnTo>
                    <a:pt x="9" y="34"/>
                  </a:lnTo>
                  <a:lnTo>
                    <a:pt x="9" y="34"/>
                  </a:lnTo>
                  <a:lnTo>
                    <a:pt x="10" y="35"/>
                  </a:lnTo>
                  <a:lnTo>
                    <a:pt x="10" y="35"/>
                  </a:lnTo>
                  <a:lnTo>
                    <a:pt x="11" y="35"/>
                  </a:lnTo>
                  <a:lnTo>
                    <a:pt x="12" y="36"/>
                  </a:lnTo>
                  <a:lnTo>
                    <a:pt x="12" y="36"/>
                  </a:lnTo>
                  <a:lnTo>
                    <a:pt x="13" y="37"/>
                  </a:lnTo>
                  <a:lnTo>
                    <a:pt x="13" y="37"/>
                  </a:lnTo>
                  <a:lnTo>
                    <a:pt x="14" y="37"/>
                  </a:lnTo>
                  <a:lnTo>
                    <a:pt x="14" y="38"/>
                  </a:lnTo>
                  <a:lnTo>
                    <a:pt x="15" y="38"/>
                  </a:lnTo>
                  <a:lnTo>
                    <a:pt x="15" y="39"/>
                  </a:lnTo>
                  <a:lnTo>
                    <a:pt x="16" y="39"/>
                  </a:lnTo>
                  <a:lnTo>
                    <a:pt x="16" y="14"/>
                  </a:lnTo>
                  <a:lnTo>
                    <a:pt x="0" y="0"/>
                  </a:lnTo>
                  <a:lnTo>
                    <a:pt x="0" y="24"/>
                  </a:lnTo>
                  <a:close/>
                </a:path>
              </a:pathLst>
            </a:custGeom>
            <a:solidFill>
              <a:srgbClr val="40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24" name="Freeform 1160"/>
            <p:cNvSpPr>
              <a:spLocks/>
            </p:cNvSpPr>
            <p:nvPr/>
          </p:nvSpPr>
          <p:spPr bwMode="auto">
            <a:xfrm>
              <a:off x="1414" y="3354"/>
              <a:ext cx="16" cy="39"/>
            </a:xfrm>
            <a:custGeom>
              <a:avLst/>
              <a:gdLst>
                <a:gd name="T0" fmla="*/ 0 w 16"/>
                <a:gd name="T1" fmla="*/ 24 h 39"/>
                <a:gd name="T2" fmla="*/ 0 w 16"/>
                <a:gd name="T3" fmla="*/ 25 h 39"/>
                <a:gd name="T4" fmla="*/ 0 w 16"/>
                <a:gd name="T5" fmla="*/ 25 h 39"/>
                <a:gd name="T6" fmla="*/ 1 w 16"/>
                <a:gd name="T7" fmla="*/ 26 h 39"/>
                <a:gd name="T8" fmla="*/ 1 w 16"/>
                <a:gd name="T9" fmla="*/ 26 h 39"/>
                <a:gd name="T10" fmla="*/ 2 w 16"/>
                <a:gd name="T11" fmla="*/ 27 h 39"/>
                <a:gd name="T12" fmla="*/ 2 w 16"/>
                <a:gd name="T13" fmla="*/ 27 h 39"/>
                <a:gd name="T14" fmla="*/ 3 w 16"/>
                <a:gd name="T15" fmla="*/ 28 h 39"/>
                <a:gd name="T16" fmla="*/ 3 w 16"/>
                <a:gd name="T17" fmla="*/ 28 h 39"/>
                <a:gd name="T18" fmla="*/ 4 w 16"/>
                <a:gd name="T19" fmla="*/ 29 h 39"/>
                <a:gd name="T20" fmla="*/ 4 w 16"/>
                <a:gd name="T21" fmla="*/ 29 h 39"/>
                <a:gd name="T22" fmla="*/ 5 w 16"/>
                <a:gd name="T23" fmla="*/ 30 h 39"/>
                <a:gd name="T24" fmla="*/ 5 w 16"/>
                <a:gd name="T25" fmla="*/ 31 h 39"/>
                <a:gd name="T26" fmla="*/ 6 w 16"/>
                <a:gd name="T27" fmla="*/ 31 h 39"/>
                <a:gd name="T28" fmla="*/ 6 w 16"/>
                <a:gd name="T29" fmla="*/ 31 h 39"/>
                <a:gd name="T30" fmla="*/ 7 w 16"/>
                <a:gd name="T31" fmla="*/ 32 h 39"/>
                <a:gd name="T32" fmla="*/ 7 w 16"/>
                <a:gd name="T33" fmla="*/ 32 h 39"/>
                <a:gd name="T34" fmla="*/ 8 w 16"/>
                <a:gd name="T35" fmla="*/ 33 h 39"/>
                <a:gd name="T36" fmla="*/ 8 w 16"/>
                <a:gd name="T37" fmla="*/ 33 h 39"/>
                <a:gd name="T38" fmla="*/ 9 w 16"/>
                <a:gd name="T39" fmla="*/ 34 h 39"/>
                <a:gd name="T40" fmla="*/ 9 w 16"/>
                <a:gd name="T41" fmla="*/ 34 h 39"/>
                <a:gd name="T42" fmla="*/ 10 w 16"/>
                <a:gd name="T43" fmla="*/ 35 h 39"/>
                <a:gd name="T44" fmla="*/ 10 w 16"/>
                <a:gd name="T45" fmla="*/ 35 h 39"/>
                <a:gd name="T46" fmla="*/ 11 w 16"/>
                <a:gd name="T47" fmla="*/ 35 h 39"/>
                <a:gd name="T48" fmla="*/ 12 w 16"/>
                <a:gd name="T49" fmla="*/ 36 h 39"/>
                <a:gd name="T50" fmla="*/ 12 w 16"/>
                <a:gd name="T51" fmla="*/ 36 h 39"/>
                <a:gd name="T52" fmla="*/ 13 w 16"/>
                <a:gd name="T53" fmla="*/ 37 h 39"/>
                <a:gd name="T54" fmla="*/ 13 w 16"/>
                <a:gd name="T55" fmla="*/ 37 h 39"/>
                <a:gd name="T56" fmla="*/ 14 w 16"/>
                <a:gd name="T57" fmla="*/ 37 h 39"/>
                <a:gd name="T58" fmla="*/ 14 w 16"/>
                <a:gd name="T59" fmla="*/ 38 h 39"/>
                <a:gd name="T60" fmla="*/ 15 w 16"/>
                <a:gd name="T61" fmla="*/ 38 h 39"/>
                <a:gd name="T62" fmla="*/ 15 w 16"/>
                <a:gd name="T63" fmla="*/ 39 h 39"/>
                <a:gd name="T64" fmla="*/ 16 w 16"/>
                <a:gd name="T65" fmla="*/ 39 h 39"/>
                <a:gd name="T66" fmla="*/ 16 w 16"/>
                <a:gd name="T67" fmla="*/ 14 h 39"/>
                <a:gd name="T68" fmla="*/ 0 w 16"/>
                <a:gd name="T69" fmla="*/ 0 h 39"/>
                <a:gd name="T70" fmla="*/ 0 w 16"/>
                <a:gd name="T71"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39">
                  <a:moveTo>
                    <a:pt x="0" y="24"/>
                  </a:moveTo>
                  <a:lnTo>
                    <a:pt x="0" y="25"/>
                  </a:lnTo>
                  <a:lnTo>
                    <a:pt x="0" y="25"/>
                  </a:lnTo>
                  <a:lnTo>
                    <a:pt x="1" y="26"/>
                  </a:lnTo>
                  <a:lnTo>
                    <a:pt x="1" y="26"/>
                  </a:lnTo>
                  <a:lnTo>
                    <a:pt x="2" y="27"/>
                  </a:lnTo>
                  <a:lnTo>
                    <a:pt x="2" y="27"/>
                  </a:lnTo>
                  <a:lnTo>
                    <a:pt x="3" y="28"/>
                  </a:lnTo>
                  <a:lnTo>
                    <a:pt x="3" y="28"/>
                  </a:lnTo>
                  <a:lnTo>
                    <a:pt x="4" y="29"/>
                  </a:lnTo>
                  <a:lnTo>
                    <a:pt x="4" y="29"/>
                  </a:lnTo>
                  <a:lnTo>
                    <a:pt x="5" y="30"/>
                  </a:lnTo>
                  <a:lnTo>
                    <a:pt x="5" y="31"/>
                  </a:lnTo>
                  <a:lnTo>
                    <a:pt x="6" y="31"/>
                  </a:lnTo>
                  <a:lnTo>
                    <a:pt x="6" y="31"/>
                  </a:lnTo>
                  <a:lnTo>
                    <a:pt x="7" y="32"/>
                  </a:lnTo>
                  <a:lnTo>
                    <a:pt x="7" y="32"/>
                  </a:lnTo>
                  <a:lnTo>
                    <a:pt x="8" y="33"/>
                  </a:lnTo>
                  <a:lnTo>
                    <a:pt x="8" y="33"/>
                  </a:lnTo>
                  <a:lnTo>
                    <a:pt x="9" y="34"/>
                  </a:lnTo>
                  <a:lnTo>
                    <a:pt x="9" y="34"/>
                  </a:lnTo>
                  <a:lnTo>
                    <a:pt x="10" y="35"/>
                  </a:lnTo>
                  <a:lnTo>
                    <a:pt x="10" y="35"/>
                  </a:lnTo>
                  <a:lnTo>
                    <a:pt x="11" y="35"/>
                  </a:lnTo>
                  <a:lnTo>
                    <a:pt x="12" y="36"/>
                  </a:lnTo>
                  <a:lnTo>
                    <a:pt x="12" y="36"/>
                  </a:lnTo>
                  <a:lnTo>
                    <a:pt x="13" y="37"/>
                  </a:lnTo>
                  <a:lnTo>
                    <a:pt x="13" y="37"/>
                  </a:lnTo>
                  <a:lnTo>
                    <a:pt x="14" y="37"/>
                  </a:lnTo>
                  <a:lnTo>
                    <a:pt x="14" y="38"/>
                  </a:lnTo>
                  <a:lnTo>
                    <a:pt x="15" y="38"/>
                  </a:lnTo>
                  <a:lnTo>
                    <a:pt x="15" y="39"/>
                  </a:lnTo>
                  <a:lnTo>
                    <a:pt x="16" y="39"/>
                  </a:lnTo>
                  <a:lnTo>
                    <a:pt x="16" y="14"/>
                  </a:lnTo>
                  <a:lnTo>
                    <a:pt x="0" y="0"/>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25" name="Freeform 1161"/>
            <p:cNvSpPr>
              <a:spLocks/>
            </p:cNvSpPr>
            <p:nvPr/>
          </p:nvSpPr>
          <p:spPr bwMode="auto">
            <a:xfrm>
              <a:off x="1452" y="3356"/>
              <a:ext cx="174" cy="20"/>
            </a:xfrm>
            <a:custGeom>
              <a:avLst/>
              <a:gdLst>
                <a:gd name="T0" fmla="*/ 0 w 174"/>
                <a:gd name="T1" fmla="*/ 7 h 20"/>
                <a:gd name="T2" fmla="*/ 0 w 174"/>
                <a:gd name="T3" fmla="*/ 8 h 20"/>
                <a:gd name="T4" fmla="*/ 0 w 174"/>
                <a:gd name="T5" fmla="*/ 8 h 20"/>
                <a:gd name="T6" fmla="*/ 0 w 174"/>
                <a:gd name="T7" fmla="*/ 9 h 20"/>
                <a:gd name="T8" fmla="*/ 0 w 174"/>
                <a:gd name="T9" fmla="*/ 9 h 20"/>
                <a:gd name="T10" fmla="*/ 1 w 174"/>
                <a:gd name="T11" fmla="*/ 9 h 20"/>
                <a:gd name="T12" fmla="*/ 1 w 174"/>
                <a:gd name="T13" fmla="*/ 10 h 20"/>
                <a:gd name="T14" fmla="*/ 1 w 174"/>
                <a:gd name="T15" fmla="*/ 10 h 20"/>
                <a:gd name="T16" fmla="*/ 1 w 174"/>
                <a:gd name="T17" fmla="*/ 11 h 20"/>
                <a:gd name="T18" fmla="*/ 1 w 174"/>
                <a:gd name="T19" fmla="*/ 11 h 20"/>
                <a:gd name="T20" fmla="*/ 1 w 174"/>
                <a:gd name="T21" fmla="*/ 11 h 20"/>
                <a:gd name="T22" fmla="*/ 2 w 174"/>
                <a:gd name="T23" fmla="*/ 12 h 20"/>
                <a:gd name="T24" fmla="*/ 2 w 174"/>
                <a:gd name="T25" fmla="*/ 12 h 20"/>
                <a:gd name="T26" fmla="*/ 2 w 174"/>
                <a:gd name="T27" fmla="*/ 13 h 20"/>
                <a:gd name="T28" fmla="*/ 2 w 174"/>
                <a:gd name="T29" fmla="*/ 13 h 20"/>
                <a:gd name="T30" fmla="*/ 2 w 174"/>
                <a:gd name="T31" fmla="*/ 14 h 20"/>
                <a:gd name="T32" fmla="*/ 3 w 174"/>
                <a:gd name="T33" fmla="*/ 14 h 20"/>
                <a:gd name="T34" fmla="*/ 3 w 174"/>
                <a:gd name="T35" fmla="*/ 15 h 20"/>
                <a:gd name="T36" fmla="*/ 3 w 174"/>
                <a:gd name="T37" fmla="*/ 15 h 20"/>
                <a:gd name="T38" fmla="*/ 3 w 174"/>
                <a:gd name="T39" fmla="*/ 15 h 20"/>
                <a:gd name="T40" fmla="*/ 4 w 174"/>
                <a:gd name="T41" fmla="*/ 16 h 20"/>
                <a:gd name="T42" fmla="*/ 4 w 174"/>
                <a:gd name="T43" fmla="*/ 16 h 20"/>
                <a:gd name="T44" fmla="*/ 4 w 174"/>
                <a:gd name="T45" fmla="*/ 17 h 20"/>
                <a:gd name="T46" fmla="*/ 4 w 174"/>
                <a:gd name="T47" fmla="*/ 17 h 20"/>
                <a:gd name="T48" fmla="*/ 5 w 174"/>
                <a:gd name="T49" fmla="*/ 18 h 20"/>
                <a:gd name="T50" fmla="*/ 5 w 174"/>
                <a:gd name="T51" fmla="*/ 18 h 20"/>
                <a:gd name="T52" fmla="*/ 5 w 174"/>
                <a:gd name="T53" fmla="*/ 18 h 20"/>
                <a:gd name="T54" fmla="*/ 5 w 174"/>
                <a:gd name="T55" fmla="*/ 19 h 20"/>
                <a:gd name="T56" fmla="*/ 6 w 174"/>
                <a:gd name="T57" fmla="*/ 19 h 20"/>
                <a:gd name="T58" fmla="*/ 6 w 174"/>
                <a:gd name="T59" fmla="*/ 19 h 20"/>
                <a:gd name="T60" fmla="*/ 7 w 174"/>
                <a:gd name="T61" fmla="*/ 20 h 20"/>
                <a:gd name="T62" fmla="*/ 7 w 174"/>
                <a:gd name="T63" fmla="*/ 20 h 20"/>
                <a:gd name="T64" fmla="*/ 7 w 174"/>
                <a:gd name="T65" fmla="*/ 20 h 20"/>
                <a:gd name="T66" fmla="*/ 174 w 174"/>
                <a:gd name="T67" fmla="*/ 12 h 20"/>
                <a:gd name="T68" fmla="*/ 169 w 174"/>
                <a:gd name="T69" fmla="*/ 0 h 20"/>
                <a:gd name="T70" fmla="*/ 150 w 174"/>
                <a:gd name="T71" fmla="*/ 0 h 20"/>
                <a:gd name="T72" fmla="*/ 19 w 174"/>
                <a:gd name="T73" fmla="*/ 6 h 20"/>
                <a:gd name="T74" fmla="*/ 0 w 174"/>
                <a:gd name="T7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20">
                  <a:moveTo>
                    <a:pt x="0" y="7"/>
                  </a:moveTo>
                  <a:lnTo>
                    <a:pt x="0" y="8"/>
                  </a:lnTo>
                  <a:lnTo>
                    <a:pt x="0" y="8"/>
                  </a:lnTo>
                  <a:lnTo>
                    <a:pt x="0" y="9"/>
                  </a:lnTo>
                  <a:lnTo>
                    <a:pt x="0" y="9"/>
                  </a:lnTo>
                  <a:lnTo>
                    <a:pt x="1" y="9"/>
                  </a:lnTo>
                  <a:lnTo>
                    <a:pt x="1" y="10"/>
                  </a:lnTo>
                  <a:lnTo>
                    <a:pt x="1" y="10"/>
                  </a:lnTo>
                  <a:lnTo>
                    <a:pt x="1" y="11"/>
                  </a:lnTo>
                  <a:lnTo>
                    <a:pt x="1" y="11"/>
                  </a:lnTo>
                  <a:lnTo>
                    <a:pt x="1" y="11"/>
                  </a:lnTo>
                  <a:lnTo>
                    <a:pt x="2" y="12"/>
                  </a:lnTo>
                  <a:lnTo>
                    <a:pt x="2" y="12"/>
                  </a:lnTo>
                  <a:lnTo>
                    <a:pt x="2" y="13"/>
                  </a:lnTo>
                  <a:lnTo>
                    <a:pt x="2" y="13"/>
                  </a:lnTo>
                  <a:lnTo>
                    <a:pt x="2" y="14"/>
                  </a:lnTo>
                  <a:lnTo>
                    <a:pt x="3" y="14"/>
                  </a:lnTo>
                  <a:lnTo>
                    <a:pt x="3" y="15"/>
                  </a:lnTo>
                  <a:lnTo>
                    <a:pt x="3" y="15"/>
                  </a:lnTo>
                  <a:lnTo>
                    <a:pt x="3" y="15"/>
                  </a:lnTo>
                  <a:lnTo>
                    <a:pt x="4" y="16"/>
                  </a:lnTo>
                  <a:lnTo>
                    <a:pt x="4" y="16"/>
                  </a:lnTo>
                  <a:lnTo>
                    <a:pt x="4" y="17"/>
                  </a:lnTo>
                  <a:lnTo>
                    <a:pt x="4" y="17"/>
                  </a:lnTo>
                  <a:lnTo>
                    <a:pt x="5" y="18"/>
                  </a:lnTo>
                  <a:lnTo>
                    <a:pt x="5" y="18"/>
                  </a:lnTo>
                  <a:lnTo>
                    <a:pt x="5" y="18"/>
                  </a:lnTo>
                  <a:lnTo>
                    <a:pt x="5" y="19"/>
                  </a:lnTo>
                  <a:lnTo>
                    <a:pt x="6" y="19"/>
                  </a:lnTo>
                  <a:lnTo>
                    <a:pt x="6" y="19"/>
                  </a:lnTo>
                  <a:lnTo>
                    <a:pt x="7" y="20"/>
                  </a:lnTo>
                  <a:lnTo>
                    <a:pt x="7" y="20"/>
                  </a:lnTo>
                  <a:lnTo>
                    <a:pt x="7" y="20"/>
                  </a:lnTo>
                  <a:lnTo>
                    <a:pt x="174" y="12"/>
                  </a:lnTo>
                  <a:lnTo>
                    <a:pt x="169" y="0"/>
                  </a:lnTo>
                  <a:lnTo>
                    <a:pt x="150" y="0"/>
                  </a:lnTo>
                  <a:lnTo>
                    <a:pt x="19" y="6"/>
                  </a:lnTo>
                  <a:lnTo>
                    <a:pt x="0" y="7"/>
                  </a:lnTo>
                  <a:close/>
                </a:path>
              </a:pathLst>
            </a:custGeom>
            <a:solidFill>
              <a:srgbClr val="FF7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26" name="Freeform 1162"/>
            <p:cNvSpPr>
              <a:spLocks/>
            </p:cNvSpPr>
            <p:nvPr/>
          </p:nvSpPr>
          <p:spPr bwMode="auto">
            <a:xfrm>
              <a:off x="1452" y="3356"/>
              <a:ext cx="174" cy="20"/>
            </a:xfrm>
            <a:custGeom>
              <a:avLst/>
              <a:gdLst>
                <a:gd name="T0" fmla="*/ 0 w 174"/>
                <a:gd name="T1" fmla="*/ 7 h 20"/>
                <a:gd name="T2" fmla="*/ 0 w 174"/>
                <a:gd name="T3" fmla="*/ 8 h 20"/>
                <a:gd name="T4" fmla="*/ 0 w 174"/>
                <a:gd name="T5" fmla="*/ 8 h 20"/>
                <a:gd name="T6" fmla="*/ 0 w 174"/>
                <a:gd name="T7" fmla="*/ 9 h 20"/>
                <a:gd name="T8" fmla="*/ 0 w 174"/>
                <a:gd name="T9" fmla="*/ 9 h 20"/>
                <a:gd name="T10" fmla="*/ 1 w 174"/>
                <a:gd name="T11" fmla="*/ 9 h 20"/>
                <a:gd name="T12" fmla="*/ 1 w 174"/>
                <a:gd name="T13" fmla="*/ 10 h 20"/>
                <a:gd name="T14" fmla="*/ 1 w 174"/>
                <a:gd name="T15" fmla="*/ 10 h 20"/>
                <a:gd name="T16" fmla="*/ 1 w 174"/>
                <a:gd name="T17" fmla="*/ 11 h 20"/>
                <a:gd name="T18" fmla="*/ 1 w 174"/>
                <a:gd name="T19" fmla="*/ 11 h 20"/>
                <a:gd name="T20" fmla="*/ 1 w 174"/>
                <a:gd name="T21" fmla="*/ 11 h 20"/>
                <a:gd name="T22" fmla="*/ 2 w 174"/>
                <a:gd name="T23" fmla="*/ 12 h 20"/>
                <a:gd name="T24" fmla="*/ 2 w 174"/>
                <a:gd name="T25" fmla="*/ 12 h 20"/>
                <a:gd name="T26" fmla="*/ 2 w 174"/>
                <a:gd name="T27" fmla="*/ 13 h 20"/>
                <a:gd name="T28" fmla="*/ 2 w 174"/>
                <a:gd name="T29" fmla="*/ 13 h 20"/>
                <a:gd name="T30" fmla="*/ 2 w 174"/>
                <a:gd name="T31" fmla="*/ 14 h 20"/>
                <a:gd name="T32" fmla="*/ 3 w 174"/>
                <a:gd name="T33" fmla="*/ 14 h 20"/>
                <a:gd name="T34" fmla="*/ 3 w 174"/>
                <a:gd name="T35" fmla="*/ 15 h 20"/>
                <a:gd name="T36" fmla="*/ 3 w 174"/>
                <a:gd name="T37" fmla="*/ 15 h 20"/>
                <a:gd name="T38" fmla="*/ 3 w 174"/>
                <a:gd name="T39" fmla="*/ 15 h 20"/>
                <a:gd name="T40" fmla="*/ 4 w 174"/>
                <a:gd name="T41" fmla="*/ 16 h 20"/>
                <a:gd name="T42" fmla="*/ 4 w 174"/>
                <a:gd name="T43" fmla="*/ 16 h 20"/>
                <a:gd name="T44" fmla="*/ 4 w 174"/>
                <a:gd name="T45" fmla="*/ 17 h 20"/>
                <a:gd name="T46" fmla="*/ 4 w 174"/>
                <a:gd name="T47" fmla="*/ 17 h 20"/>
                <a:gd name="T48" fmla="*/ 5 w 174"/>
                <a:gd name="T49" fmla="*/ 18 h 20"/>
                <a:gd name="T50" fmla="*/ 5 w 174"/>
                <a:gd name="T51" fmla="*/ 18 h 20"/>
                <a:gd name="T52" fmla="*/ 5 w 174"/>
                <a:gd name="T53" fmla="*/ 18 h 20"/>
                <a:gd name="T54" fmla="*/ 5 w 174"/>
                <a:gd name="T55" fmla="*/ 19 h 20"/>
                <a:gd name="T56" fmla="*/ 6 w 174"/>
                <a:gd name="T57" fmla="*/ 19 h 20"/>
                <a:gd name="T58" fmla="*/ 6 w 174"/>
                <a:gd name="T59" fmla="*/ 19 h 20"/>
                <a:gd name="T60" fmla="*/ 7 w 174"/>
                <a:gd name="T61" fmla="*/ 20 h 20"/>
                <a:gd name="T62" fmla="*/ 7 w 174"/>
                <a:gd name="T63" fmla="*/ 20 h 20"/>
                <a:gd name="T64" fmla="*/ 7 w 174"/>
                <a:gd name="T65" fmla="*/ 20 h 20"/>
                <a:gd name="T66" fmla="*/ 174 w 174"/>
                <a:gd name="T67" fmla="*/ 12 h 20"/>
                <a:gd name="T68" fmla="*/ 169 w 174"/>
                <a:gd name="T69" fmla="*/ 0 h 20"/>
                <a:gd name="T70" fmla="*/ 150 w 174"/>
                <a:gd name="T71" fmla="*/ 0 h 20"/>
                <a:gd name="T72" fmla="*/ 19 w 174"/>
                <a:gd name="T73" fmla="*/ 6 h 20"/>
                <a:gd name="T74" fmla="*/ 0 w 174"/>
                <a:gd name="T7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20">
                  <a:moveTo>
                    <a:pt x="0" y="7"/>
                  </a:moveTo>
                  <a:lnTo>
                    <a:pt x="0" y="8"/>
                  </a:lnTo>
                  <a:lnTo>
                    <a:pt x="0" y="8"/>
                  </a:lnTo>
                  <a:lnTo>
                    <a:pt x="0" y="9"/>
                  </a:lnTo>
                  <a:lnTo>
                    <a:pt x="0" y="9"/>
                  </a:lnTo>
                  <a:lnTo>
                    <a:pt x="1" y="9"/>
                  </a:lnTo>
                  <a:lnTo>
                    <a:pt x="1" y="10"/>
                  </a:lnTo>
                  <a:lnTo>
                    <a:pt x="1" y="10"/>
                  </a:lnTo>
                  <a:lnTo>
                    <a:pt x="1" y="11"/>
                  </a:lnTo>
                  <a:lnTo>
                    <a:pt x="1" y="11"/>
                  </a:lnTo>
                  <a:lnTo>
                    <a:pt x="1" y="11"/>
                  </a:lnTo>
                  <a:lnTo>
                    <a:pt x="2" y="12"/>
                  </a:lnTo>
                  <a:lnTo>
                    <a:pt x="2" y="12"/>
                  </a:lnTo>
                  <a:lnTo>
                    <a:pt x="2" y="13"/>
                  </a:lnTo>
                  <a:lnTo>
                    <a:pt x="2" y="13"/>
                  </a:lnTo>
                  <a:lnTo>
                    <a:pt x="2" y="14"/>
                  </a:lnTo>
                  <a:lnTo>
                    <a:pt x="3" y="14"/>
                  </a:lnTo>
                  <a:lnTo>
                    <a:pt x="3" y="15"/>
                  </a:lnTo>
                  <a:lnTo>
                    <a:pt x="3" y="15"/>
                  </a:lnTo>
                  <a:lnTo>
                    <a:pt x="3" y="15"/>
                  </a:lnTo>
                  <a:lnTo>
                    <a:pt x="4" y="16"/>
                  </a:lnTo>
                  <a:lnTo>
                    <a:pt x="4" y="16"/>
                  </a:lnTo>
                  <a:lnTo>
                    <a:pt x="4" y="17"/>
                  </a:lnTo>
                  <a:lnTo>
                    <a:pt x="4" y="17"/>
                  </a:lnTo>
                  <a:lnTo>
                    <a:pt x="5" y="18"/>
                  </a:lnTo>
                  <a:lnTo>
                    <a:pt x="5" y="18"/>
                  </a:lnTo>
                  <a:lnTo>
                    <a:pt x="5" y="18"/>
                  </a:lnTo>
                  <a:lnTo>
                    <a:pt x="5" y="19"/>
                  </a:lnTo>
                  <a:lnTo>
                    <a:pt x="6" y="19"/>
                  </a:lnTo>
                  <a:lnTo>
                    <a:pt x="6" y="19"/>
                  </a:lnTo>
                  <a:lnTo>
                    <a:pt x="7" y="20"/>
                  </a:lnTo>
                  <a:lnTo>
                    <a:pt x="7" y="20"/>
                  </a:lnTo>
                  <a:lnTo>
                    <a:pt x="7" y="20"/>
                  </a:lnTo>
                  <a:lnTo>
                    <a:pt x="174" y="12"/>
                  </a:lnTo>
                  <a:lnTo>
                    <a:pt x="169" y="0"/>
                  </a:lnTo>
                  <a:lnTo>
                    <a:pt x="150" y="0"/>
                  </a:lnTo>
                  <a:lnTo>
                    <a:pt x="19" y="6"/>
                  </a:lnTo>
                  <a:lnTo>
                    <a:pt x="0" y="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27" name="Freeform 1163"/>
            <p:cNvSpPr>
              <a:spLocks/>
            </p:cNvSpPr>
            <p:nvPr/>
          </p:nvSpPr>
          <p:spPr bwMode="auto">
            <a:xfrm>
              <a:off x="1450" y="3365"/>
              <a:ext cx="4" cy="9"/>
            </a:xfrm>
            <a:custGeom>
              <a:avLst/>
              <a:gdLst>
                <a:gd name="T0" fmla="*/ 4 w 4"/>
                <a:gd name="T1" fmla="*/ 9 h 9"/>
                <a:gd name="T2" fmla="*/ 0 w 4"/>
                <a:gd name="T3" fmla="*/ 0 h 9"/>
                <a:gd name="T4" fmla="*/ 0 w 4"/>
                <a:gd name="T5" fmla="*/ 4 h 9"/>
                <a:gd name="T6" fmla="*/ 4 w 4"/>
                <a:gd name="T7" fmla="*/ 9 h 9"/>
              </a:gdLst>
              <a:ahLst/>
              <a:cxnLst>
                <a:cxn ang="0">
                  <a:pos x="T0" y="T1"/>
                </a:cxn>
                <a:cxn ang="0">
                  <a:pos x="T2" y="T3"/>
                </a:cxn>
                <a:cxn ang="0">
                  <a:pos x="T4" y="T5"/>
                </a:cxn>
                <a:cxn ang="0">
                  <a:pos x="T6" y="T7"/>
                </a:cxn>
              </a:cxnLst>
              <a:rect l="0" t="0" r="r" b="b"/>
              <a:pathLst>
                <a:path w="4" h="9">
                  <a:moveTo>
                    <a:pt x="4" y="9"/>
                  </a:moveTo>
                  <a:lnTo>
                    <a:pt x="0" y="0"/>
                  </a:lnTo>
                  <a:lnTo>
                    <a:pt x="0" y="4"/>
                  </a:lnTo>
                  <a:lnTo>
                    <a:pt x="4" y="9"/>
                  </a:lnTo>
                  <a:close/>
                </a:path>
              </a:pathLst>
            </a:custGeom>
            <a:solidFill>
              <a:srgbClr val="FF4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28" name="Freeform 1164"/>
            <p:cNvSpPr>
              <a:spLocks/>
            </p:cNvSpPr>
            <p:nvPr/>
          </p:nvSpPr>
          <p:spPr bwMode="auto">
            <a:xfrm>
              <a:off x="1450" y="3365"/>
              <a:ext cx="4" cy="9"/>
            </a:xfrm>
            <a:custGeom>
              <a:avLst/>
              <a:gdLst>
                <a:gd name="T0" fmla="*/ 4 w 4"/>
                <a:gd name="T1" fmla="*/ 9 h 9"/>
                <a:gd name="T2" fmla="*/ 0 w 4"/>
                <a:gd name="T3" fmla="*/ 0 h 9"/>
                <a:gd name="T4" fmla="*/ 0 w 4"/>
                <a:gd name="T5" fmla="*/ 4 h 9"/>
                <a:gd name="T6" fmla="*/ 4 w 4"/>
                <a:gd name="T7" fmla="*/ 9 h 9"/>
              </a:gdLst>
              <a:ahLst/>
              <a:cxnLst>
                <a:cxn ang="0">
                  <a:pos x="T0" y="T1"/>
                </a:cxn>
                <a:cxn ang="0">
                  <a:pos x="T2" y="T3"/>
                </a:cxn>
                <a:cxn ang="0">
                  <a:pos x="T4" y="T5"/>
                </a:cxn>
                <a:cxn ang="0">
                  <a:pos x="T6" y="T7"/>
                </a:cxn>
              </a:cxnLst>
              <a:rect l="0" t="0" r="r" b="b"/>
              <a:pathLst>
                <a:path w="4" h="9">
                  <a:moveTo>
                    <a:pt x="4" y="9"/>
                  </a:moveTo>
                  <a:lnTo>
                    <a:pt x="0" y="0"/>
                  </a:lnTo>
                  <a:lnTo>
                    <a:pt x="0" y="4"/>
                  </a:lnTo>
                  <a:lnTo>
                    <a:pt x="4" y="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29" name="Freeform 1165"/>
            <p:cNvSpPr>
              <a:spLocks/>
            </p:cNvSpPr>
            <p:nvPr/>
          </p:nvSpPr>
          <p:spPr bwMode="auto">
            <a:xfrm>
              <a:off x="1376" y="3377"/>
              <a:ext cx="261" cy="65"/>
            </a:xfrm>
            <a:custGeom>
              <a:avLst/>
              <a:gdLst>
                <a:gd name="T0" fmla="*/ 18 w 261"/>
                <a:gd name="T1" fmla="*/ 2 h 65"/>
                <a:gd name="T2" fmla="*/ 18 w 261"/>
                <a:gd name="T3" fmla="*/ 3 h 65"/>
                <a:gd name="T4" fmla="*/ 18 w 261"/>
                <a:gd name="T5" fmla="*/ 4 h 65"/>
                <a:gd name="T6" fmla="*/ 18 w 261"/>
                <a:gd name="T7" fmla="*/ 5 h 65"/>
                <a:gd name="T8" fmla="*/ 18 w 261"/>
                <a:gd name="T9" fmla="*/ 7 h 65"/>
                <a:gd name="T10" fmla="*/ 19 w 261"/>
                <a:gd name="T11" fmla="*/ 7 h 65"/>
                <a:gd name="T12" fmla="*/ 18 w 261"/>
                <a:gd name="T13" fmla="*/ 8 h 65"/>
                <a:gd name="T14" fmla="*/ 17 w 261"/>
                <a:gd name="T15" fmla="*/ 8 h 65"/>
                <a:gd name="T16" fmla="*/ 16 w 261"/>
                <a:gd name="T17" fmla="*/ 8 h 65"/>
                <a:gd name="T18" fmla="*/ 14 w 261"/>
                <a:gd name="T19" fmla="*/ 8 h 65"/>
                <a:gd name="T20" fmla="*/ 14 w 261"/>
                <a:gd name="T21" fmla="*/ 9 h 65"/>
                <a:gd name="T22" fmla="*/ 13 w 261"/>
                <a:gd name="T23" fmla="*/ 8 h 65"/>
                <a:gd name="T24" fmla="*/ 12 w 261"/>
                <a:gd name="T25" fmla="*/ 8 h 65"/>
                <a:gd name="T26" fmla="*/ 12 w 261"/>
                <a:gd name="T27" fmla="*/ 7 h 65"/>
                <a:gd name="T28" fmla="*/ 11 w 261"/>
                <a:gd name="T29" fmla="*/ 6 h 65"/>
                <a:gd name="T30" fmla="*/ 10 w 261"/>
                <a:gd name="T31" fmla="*/ 5 h 65"/>
                <a:gd name="T32" fmla="*/ 9 w 261"/>
                <a:gd name="T33" fmla="*/ 5 h 65"/>
                <a:gd name="T34" fmla="*/ 9 w 261"/>
                <a:gd name="T35" fmla="*/ 4 h 65"/>
                <a:gd name="T36" fmla="*/ 8 w 261"/>
                <a:gd name="T37" fmla="*/ 4 h 65"/>
                <a:gd name="T38" fmla="*/ 8 w 261"/>
                <a:gd name="T39" fmla="*/ 3 h 65"/>
                <a:gd name="T40" fmla="*/ 8 w 261"/>
                <a:gd name="T41" fmla="*/ 1 h 65"/>
                <a:gd name="T42" fmla="*/ 0 w 261"/>
                <a:gd name="T43" fmla="*/ 3 h 65"/>
                <a:gd name="T44" fmla="*/ 261 w 261"/>
                <a:gd name="T45" fmla="*/ 55 h 65"/>
                <a:gd name="T46" fmla="*/ 261 w 261"/>
                <a:gd name="T47" fmla="*/ 54 h 65"/>
                <a:gd name="T48" fmla="*/ 260 w 261"/>
                <a:gd name="T49" fmla="*/ 53 h 65"/>
                <a:gd name="T50" fmla="*/ 259 w 261"/>
                <a:gd name="T51" fmla="*/ 52 h 65"/>
                <a:gd name="T52" fmla="*/ 258 w 261"/>
                <a:gd name="T53" fmla="*/ 51 h 65"/>
                <a:gd name="T54" fmla="*/ 258 w 261"/>
                <a:gd name="T55" fmla="*/ 50 h 65"/>
                <a:gd name="T56" fmla="*/ 257 w 261"/>
                <a:gd name="T57" fmla="*/ 49 h 65"/>
                <a:gd name="T58" fmla="*/ 255 w 261"/>
                <a:gd name="T59" fmla="*/ 48 h 65"/>
                <a:gd name="T60" fmla="*/ 254 w 261"/>
                <a:gd name="T61" fmla="*/ 47 h 65"/>
                <a:gd name="T62" fmla="*/ 253 w 261"/>
                <a:gd name="T63" fmla="*/ 46 h 65"/>
                <a:gd name="T64" fmla="*/ 253 w 261"/>
                <a:gd name="T65" fmla="*/ 46 h 65"/>
                <a:gd name="T66" fmla="*/ 84 w 261"/>
                <a:gd name="T67" fmla="*/ 59 h 65"/>
                <a:gd name="T68" fmla="*/ 27 w 261"/>
                <a:gd name="T69" fmla="*/ 1 h 65"/>
                <a:gd name="T70" fmla="*/ 26 w 261"/>
                <a:gd name="T71" fmla="*/ 0 h 65"/>
                <a:gd name="T72" fmla="*/ 25 w 261"/>
                <a:gd name="T73" fmla="*/ 0 h 65"/>
                <a:gd name="T74" fmla="*/ 24 w 261"/>
                <a:gd name="T75" fmla="*/ 0 h 65"/>
                <a:gd name="T76" fmla="*/ 23 w 261"/>
                <a:gd name="T77" fmla="*/ 0 h 65"/>
                <a:gd name="T78" fmla="*/ 22 w 261"/>
                <a:gd name="T79" fmla="*/ 1 h 65"/>
                <a:gd name="T80" fmla="*/ 21 w 261"/>
                <a:gd name="T81" fmla="*/ 1 h 65"/>
                <a:gd name="T82" fmla="*/ 20 w 261"/>
                <a:gd name="T83" fmla="*/ 1 h 65"/>
                <a:gd name="T84" fmla="*/ 19 w 261"/>
                <a:gd name="T85"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1" h="65">
                  <a:moveTo>
                    <a:pt x="18" y="1"/>
                  </a:moveTo>
                  <a:lnTo>
                    <a:pt x="18" y="1"/>
                  </a:lnTo>
                  <a:lnTo>
                    <a:pt x="18" y="2"/>
                  </a:lnTo>
                  <a:lnTo>
                    <a:pt x="18" y="2"/>
                  </a:lnTo>
                  <a:lnTo>
                    <a:pt x="18" y="3"/>
                  </a:lnTo>
                  <a:lnTo>
                    <a:pt x="18" y="3"/>
                  </a:lnTo>
                  <a:lnTo>
                    <a:pt x="18" y="3"/>
                  </a:lnTo>
                  <a:lnTo>
                    <a:pt x="18" y="4"/>
                  </a:lnTo>
                  <a:lnTo>
                    <a:pt x="18" y="4"/>
                  </a:lnTo>
                  <a:lnTo>
                    <a:pt x="18" y="5"/>
                  </a:lnTo>
                  <a:lnTo>
                    <a:pt x="18" y="5"/>
                  </a:lnTo>
                  <a:lnTo>
                    <a:pt x="18" y="5"/>
                  </a:lnTo>
                  <a:lnTo>
                    <a:pt x="18" y="6"/>
                  </a:lnTo>
                  <a:lnTo>
                    <a:pt x="18" y="6"/>
                  </a:lnTo>
                  <a:lnTo>
                    <a:pt x="18" y="7"/>
                  </a:lnTo>
                  <a:lnTo>
                    <a:pt x="18" y="7"/>
                  </a:lnTo>
                  <a:lnTo>
                    <a:pt x="18" y="7"/>
                  </a:lnTo>
                  <a:lnTo>
                    <a:pt x="19" y="7"/>
                  </a:lnTo>
                  <a:lnTo>
                    <a:pt x="18" y="7"/>
                  </a:lnTo>
                  <a:lnTo>
                    <a:pt x="18" y="8"/>
                  </a:lnTo>
                  <a:lnTo>
                    <a:pt x="18" y="8"/>
                  </a:lnTo>
                  <a:lnTo>
                    <a:pt x="17" y="8"/>
                  </a:lnTo>
                  <a:lnTo>
                    <a:pt x="17" y="8"/>
                  </a:lnTo>
                  <a:lnTo>
                    <a:pt x="17" y="8"/>
                  </a:lnTo>
                  <a:lnTo>
                    <a:pt x="16" y="8"/>
                  </a:lnTo>
                  <a:lnTo>
                    <a:pt x="16" y="8"/>
                  </a:lnTo>
                  <a:lnTo>
                    <a:pt x="16" y="8"/>
                  </a:lnTo>
                  <a:lnTo>
                    <a:pt x="15" y="8"/>
                  </a:lnTo>
                  <a:lnTo>
                    <a:pt x="15" y="8"/>
                  </a:lnTo>
                  <a:lnTo>
                    <a:pt x="14" y="8"/>
                  </a:lnTo>
                  <a:lnTo>
                    <a:pt x="14" y="8"/>
                  </a:lnTo>
                  <a:lnTo>
                    <a:pt x="14" y="8"/>
                  </a:lnTo>
                  <a:lnTo>
                    <a:pt x="14" y="9"/>
                  </a:lnTo>
                  <a:lnTo>
                    <a:pt x="13" y="9"/>
                  </a:lnTo>
                  <a:lnTo>
                    <a:pt x="13" y="8"/>
                  </a:lnTo>
                  <a:lnTo>
                    <a:pt x="13" y="8"/>
                  </a:lnTo>
                  <a:lnTo>
                    <a:pt x="13" y="8"/>
                  </a:lnTo>
                  <a:lnTo>
                    <a:pt x="13" y="8"/>
                  </a:lnTo>
                  <a:lnTo>
                    <a:pt x="12" y="8"/>
                  </a:lnTo>
                  <a:lnTo>
                    <a:pt x="12" y="7"/>
                  </a:lnTo>
                  <a:lnTo>
                    <a:pt x="12" y="7"/>
                  </a:lnTo>
                  <a:lnTo>
                    <a:pt x="12" y="7"/>
                  </a:lnTo>
                  <a:lnTo>
                    <a:pt x="12" y="7"/>
                  </a:lnTo>
                  <a:lnTo>
                    <a:pt x="11" y="6"/>
                  </a:lnTo>
                  <a:lnTo>
                    <a:pt x="11" y="6"/>
                  </a:lnTo>
                  <a:lnTo>
                    <a:pt x="11" y="6"/>
                  </a:lnTo>
                  <a:lnTo>
                    <a:pt x="10" y="5"/>
                  </a:lnTo>
                  <a:lnTo>
                    <a:pt x="10" y="5"/>
                  </a:lnTo>
                  <a:lnTo>
                    <a:pt x="10" y="5"/>
                  </a:lnTo>
                  <a:lnTo>
                    <a:pt x="10" y="5"/>
                  </a:lnTo>
                  <a:lnTo>
                    <a:pt x="9" y="5"/>
                  </a:lnTo>
                  <a:lnTo>
                    <a:pt x="9" y="5"/>
                  </a:lnTo>
                  <a:lnTo>
                    <a:pt x="9" y="5"/>
                  </a:lnTo>
                  <a:lnTo>
                    <a:pt x="9" y="4"/>
                  </a:lnTo>
                  <a:lnTo>
                    <a:pt x="9" y="4"/>
                  </a:lnTo>
                  <a:lnTo>
                    <a:pt x="9" y="4"/>
                  </a:lnTo>
                  <a:lnTo>
                    <a:pt x="8" y="4"/>
                  </a:lnTo>
                  <a:lnTo>
                    <a:pt x="8" y="3"/>
                  </a:lnTo>
                  <a:lnTo>
                    <a:pt x="8" y="3"/>
                  </a:lnTo>
                  <a:lnTo>
                    <a:pt x="8" y="3"/>
                  </a:lnTo>
                  <a:lnTo>
                    <a:pt x="8" y="2"/>
                  </a:lnTo>
                  <a:lnTo>
                    <a:pt x="8" y="2"/>
                  </a:lnTo>
                  <a:lnTo>
                    <a:pt x="8" y="1"/>
                  </a:lnTo>
                  <a:lnTo>
                    <a:pt x="9" y="1"/>
                  </a:lnTo>
                  <a:lnTo>
                    <a:pt x="0" y="2"/>
                  </a:lnTo>
                  <a:lnTo>
                    <a:pt x="0" y="3"/>
                  </a:lnTo>
                  <a:lnTo>
                    <a:pt x="64" y="65"/>
                  </a:lnTo>
                  <a:lnTo>
                    <a:pt x="261" y="55"/>
                  </a:lnTo>
                  <a:lnTo>
                    <a:pt x="261" y="55"/>
                  </a:lnTo>
                  <a:lnTo>
                    <a:pt x="261" y="55"/>
                  </a:lnTo>
                  <a:lnTo>
                    <a:pt x="261" y="54"/>
                  </a:lnTo>
                  <a:lnTo>
                    <a:pt x="261" y="54"/>
                  </a:lnTo>
                  <a:lnTo>
                    <a:pt x="260" y="53"/>
                  </a:lnTo>
                  <a:lnTo>
                    <a:pt x="260" y="53"/>
                  </a:lnTo>
                  <a:lnTo>
                    <a:pt x="260" y="53"/>
                  </a:lnTo>
                  <a:lnTo>
                    <a:pt x="260" y="53"/>
                  </a:lnTo>
                  <a:lnTo>
                    <a:pt x="259" y="52"/>
                  </a:lnTo>
                  <a:lnTo>
                    <a:pt x="259" y="52"/>
                  </a:lnTo>
                  <a:lnTo>
                    <a:pt x="259" y="51"/>
                  </a:lnTo>
                  <a:lnTo>
                    <a:pt x="259" y="51"/>
                  </a:lnTo>
                  <a:lnTo>
                    <a:pt x="258" y="51"/>
                  </a:lnTo>
                  <a:lnTo>
                    <a:pt x="258" y="51"/>
                  </a:lnTo>
                  <a:lnTo>
                    <a:pt x="258" y="50"/>
                  </a:lnTo>
                  <a:lnTo>
                    <a:pt x="258" y="50"/>
                  </a:lnTo>
                  <a:lnTo>
                    <a:pt x="257" y="50"/>
                  </a:lnTo>
                  <a:lnTo>
                    <a:pt x="257" y="49"/>
                  </a:lnTo>
                  <a:lnTo>
                    <a:pt x="257" y="49"/>
                  </a:lnTo>
                  <a:lnTo>
                    <a:pt x="256" y="49"/>
                  </a:lnTo>
                  <a:lnTo>
                    <a:pt x="256" y="48"/>
                  </a:lnTo>
                  <a:lnTo>
                    <a:pt x="255" y="48"/>
                  </a:lnTo>
                  <a:lnTo>
                    <a:pt x="255" y="48"/>
                  </a:lnTo>
                  <a:lnTo>
                    <a:pt x="255" y="48"/>
                  </a:lnTo>
                  <a:lnTo>
                    <a:pt x="254" y="47"/>
                  </a:lnTo>
                  <a:lnTo>
                    <a:pt x="254" y="47"/>
                  </a:lnTo>
                  <a:lnTo>
                    <a:pt x="254" y="47"/>
                  </a:lnTo>
                  <a:lnTo>
                    <a:pt x="253" y="46"/>
                  </a:lnTo>
                  <a:lnTo>
                    <a:pt x="253" y="46"/>
                  </a:lnTo>
                  <a:lnTo>
                    <a:pt x="253" y="46"/>
                  </a:lnTo>
                  <a:lnTo>
                    <a:pt x="253" y="46"/>
                  </a:lnTo>
                  <a:lnTo>
                    <a:pt x="252" y="51"/>
                  </a:lnTo>
                  <a:lnTo>
                    <a:pt x="211" y="53"/>
                  </a:lnTo>
                  <a:lnTo>
                    <a:pt x="84" y="59"/>
                  </a:lnTo>
                  <a:lnTo>
                    <a:pt x="66" y="60"/>
                  </a:lnTo>
                  <a:lnTo>
                    <a:pt x="26" y="22"/>
                  </a:lnTo>
                  <a:lnTo>
                    <a:pt x="27" y="1"/>
                  </a:lnTo>
                  <a:lnTo>
                    <a:pt x="27" y="1"/>
                  </a:lnTo>
                  <a:lnTo>
                    <a:pt x="26" y="0"/>
                  </a:lnTo>
                  <a:lnTo>
                    <a:pt x="26" y="0"/>
                  </a:lnTo>
                  <a:lnTo>
                    <a:pt x="26" y="0"/>
                  </a:lnTo>
                  <a:lnTo>
                    <a:pt x="25" y="0"/>
                  </a:lnTo>
                  <a:lnTo>
                    <a:pt x="25" y="0"/>
                  </a:lnTo>
                  <a:lnTo>
                    <a:pt x="25" y="0"/>
                  </a:lnTo>
                  <a:lnTo>
                    <a:pt x="24" y="0"/>
                  </a:lnTo>
                  <a:lnTo>
                    <a:pt x="24" y="0"/>
                  </a:lnTo>
                  <a:lnTo>
                    <a:pt x="24" y="0"/>
                  </a:lnTo>
                  <a:lnTo>
                    <a:pt x="23" y="0"/>
                  </a:lnTo>
                  <a:lnTo>
                    <a:pt x="23" y="0"/>
                  </a:lnTo>
                  <a:lnTo>
                    <a:pt x="22" y="0"/>
                  </a:lnTo>
                  <a:lnTo>
                    <a:pt x="22" y="0"/>
                  </a:lnTo>
                  <a:lnTo>
                    <a:pt x="22" y="1"/>
                  </a:lnTo>
                  <a:lnTo>
                    <a:pt x="21" y="1"/>
                  </a:lnTo>
                  <a:lnTo>
                    <a:pt x="21" y="1"/>
                  </a:lnTo>
                  <a:lnTo>
                    <a:pt x="21" y="1"/>
                  </a:lnTo>
                  <a:lnTo>
                    <a:pt x="20" y="1"/>
                  </a:lnTo>
                  <a:lnTo>
                    <a:pt x="20" y="1"/>
                  </a:lnTo>
                  <a:lnTo>
                    <a:pt x="20" y="1"/>
                  </a:lnTo>
                  <a:lnTo>
                    <a:pt x="19" y="1"/>
                  </a:lnTo>
                  <a:lnTo>
                    <a:pt x="19" y="1"/>
                  </a:lnTo>
                  <a:lnTo>
                    <a:pt x="19" y="1"/>
                  </a:lnTo>
                  <a:lnTo>
                    <a:pt x="18" y="1"/>
                  </a:lnTo>
                  <a:lnTo>
                    <a:pt x="18" y="1"/>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30" name="Freeform 1166"/>
            <p:cNvSpPr>
              <a:spLocks/>
            </p:cNvSpPr>
            <p:nvPr/>
          </p:nvSpPr>
          <p:spPr bwMode="auto">
            <a:xfrm>
              <a:off x="1376" y="3377"/>
              <a:ext cx="261" cy="65"/>
            </a:xfrm>
            <a:custGeom>
              <a:avLst/>
              <a:gdLst>
                <a:gd name="T0" fmla="*/ 18 w 261"/>
                <a:gd name="T1" fmla="*/ 2 h 65"/>
                <a:gd name="T2" fmla="*/ 18 w 261"/>
                <a:gd name="T3" fmla="*/ 3 h 65"/>
                <a:gd name="T4" fmla="*/ 18 w 261"/>
                <a:gd name="T5" fmla="*/ 4 h 65"/>
                <a:gd name="T6" fmla="*/ 18 w 261"/>
                <a:gd name="T7" fmla="*/ 5 h 65"/>
                <a:gd name="T8" fmla="*/ 18 w 261"/>
                <a:gd name="T9" fmla="*/ 7 h 65"/>
                <a:gd name="T10" fmla="*/ 19 w 261"/>
                <a:gd name="T11" fmla="*/ 7 h 65"/>
                <a:gd name="T12" fmla="*/ 18 w 261"/>
                <a:gd name="T13" fmla="*/ 8 h 65"/>
                <a:gd name="T14" fmla="*/ 17 w 261"/>
                <a:gd name="T15" fmla="*/ 8 h 65"/>
                <a:gd name="T16" fmla="*/ 16 w 261"/>
                <a:gd name="T17" fmla="*/ 8 h 65"/>
                <a:gd name="T18" fmla="*/ 14 w 261"/>
                <a:gd name="T19" fmla="*/ 8 h 65"/>
                <a:gd name="T20" fmla="*/ 14 w 261"/>
                <a:gd name="T21" fmla="*/ 9 h 65"/>
                <a:gd name="T22" fmla="*/ 13 w 261"/>
                <a:gd name="T23" fmla="*/ 8 h 65"/>
                <a:gd name="T24" fmla="*/ 12 w 261"/>
                <a:gd name="T25" fmla="*/ 8 h 65"/>
                <a:gd name="T26" fmla="*/ 12 w 261"/>
                <a:gd name="T27" fmla="*/ 7 h 65"/>
                <a:gd name="T28" fmla="*/ 11 w 261"/>
                <a:gd name="T29" fmla="*/ 6 h 65"/>
                <a:gd name="T30" fmla="*/ 10 w 261"/>
                <a:gd name="T31" fmla="*/ 5 h 65"/>
                <a:gd name="T32" fmla="*/ 9 w 261"/>
                <a:gd name="T33" fmla="*/ 5 h 65"/>
                <a:gd name="T34" fmla="*/ 9 w 261"/>
                <a:gd name="T35" fmla="*/ 4 h 65"/>
                <a:gd name="T36" fmla="*/ 8 w 261"/>
                <a:gd name="T37" fmla="*/ 4 h 65"/>
                <a:gd name="T38" fmla="*/ 8 w 261"/>
                <a:gd name="T39" fmla="*/ 3 h 65"/>
                <a:gd name="T40" fmla="*/ 8 w 261"/>
                <a:gd name="T41" fmla="*/ 1 h 65"/>
                <a:gd name="T42" fmla="*/ 0 w 261"/>
                <a:gd name="T43" fmla="*/ 3 h 65"/>
                <a:gd name="T44" fmla="*/ 261 w 261"/>
                <a:gd name="T45" fmla="*/ 55 h 65"/>
                <a:gd name="T46" fmla="*/ 261 w 261"/>
                <a:gd name="T47" fmla="*/ 54 h 65"/>
                <a:gd name="T48" fmla="*/ 260 w 261"/>
                <a:gd name="T49" fmla="*/ 53 h 65"/>
                <a:gd name="T50" fmla="*/ 259 w 261"/>
                <a:gd name="T51" fmla="*/ 52 h 65"/>
                <a:gd name="T52" fmla="*/ 258 w 261"/>
                <a:gd name="T53" fmla="*/ 51 h 65"/>
                <a:gd name="T54" fmla="*/ 258 w 261"/>
                <a:gd name="T55" fmla="*/ 50 h 65"/>
                <a:gd name="T56" fmla="*/ 257 w 261"/>
                <a:gd name="T57" fmla="*/ 49 h 65"/>
                <a:gd name="T58" fmla="*/ 255 w 261"/>
                <a:gd name="T59" fmla="*/ 48 h 65"/>
                <a:gd name="T60" fmla="*/ 254 w 261"/>
                <a:gd name="T61" fmla="*/ 47 h 65"/>
                <a:gd name="T62" fmla="*/ 253 w 261"/>
                <a:gd name="T63" fmla="*/ 46 h 65"/>
                <a:gd name="T64" fmla="*/ 253 w 261"/>
                <a:gd name="T65" fmla="*/ 46 h 65"/>
                <a:gd name="T66" fmla="*/ 84 w 261"/>
                <a:gd name="T67" fmla="*/ 59 h 65"/>
                <a:gd name="T68" fmla="*/ 27 w 261"/>
                <a:gd name="T69" fmla="*/ 1 h 65"/>
                <a:gd name="T70" fmla="*/ 26 w 261"/>
                <a:gd name="T71" fmla="*/ 0 h 65"/>
                <a:gd name="T72" fmla="*/ 25 w 261"/>
                <a:gd name="T73" fmla="*/ 0 h 65"/>
                <a:gd name="T74" fmla="*/ 24 w 261"/>
                <a:gd name="T75" fmla="*/ 0 h 65"/>
                <a:gd name="T76" fmla="*/ 23 w 261"/>
                <a:gd name="T77" fmla="*/ 0 h 65"/>
                <a:gd name="T78" fmla="*/ 22 w 261"/>
                <a:gd name="T79" fmla="*/ 1 h 65"/>
                <a:gd name="T80" fmla="*/ 21 w 261"/>
                <a:gd name="T81" fmla="*/ 1 h 65"/>
                <a:gd name="T82" fmla="*/ 20 w 261"/>
                <a:gd name="T83" fmla="*/ 1 h 65"/>
                <a:gd name="T84" fmla="*/ 19 w 261"/>
                <a:gd name="T85" fmla="*/ 1 h 65"/>
                <a:gd name="T86" fmla="*/ 18 w 261"/>
                <a:gd name="T87"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1" h="65">
                  <a:moveTo>
                    <a:pt x="18" y="1"/>
                  </a:moveTo>
                  <a:lnTo>
                    <a:pt x="18" y="1"/>
                  </a:lnTo>
                  <a:lnTo>
                    <a:pt x="18" y="2"/>
                  </a:lnTo>
                  <a:lnTo>
                    <a:pt x="18" y="2"/>
                  </a:lnTo>
                  <a:lnTo>
                    <a:pt x="18" y="3"/>
                  </a:lnTo>
                  <a:lnTo>
                    <a:pt x="18" y="3"/>
                  </a:lnTo>
                  <a:lnTo>
                    <a:pt x="18" y="3"/>
                  </a:lnTo>
                  <a:lnTo>
                    <a:pt x="18" y="4"/>
                  </a:lnTo>
                  <a:lnTo>
                    <a:pt x="18" y="4"/>
                  </a:lnTo>
                  <a:lnTo>
                    <a:pt x="18" y="5"/>
                  </a:lnTo>
                  <a:lnTo>
                    <a:pt x="18" y="5"/>
                  </a:lnTo>
                  <a:lnTo>
                    <a:pt x="18" y="5"/>
                  </a:lnTo>
                  <a:lnTo>
                    <a:pt x="18" y="6"/>
                  </a:lnTo>
                  <a:lnTo>
                    <a:pt x="18" y="6"/>
                  </a:lnTo>
                  <a:lnTo>
                    <a:pt x="18" y="7"/>
                  </a:lnTo>
                  <a:lnTo>
                    <a:pt x="18" y="7"/>
                  </a:lnTo>
                  <a:lnTo>
                    <a:pt x="18" y="7"/>
                  </a:lnTo>
                  <a:lnTo>
                    <a:pt x="19" y="7"/>
                  </a:lnTo>
                  <a:lnTo>
                    <a:pt x="18" y="7"/>
                  </a:lnTo>
                  <a:lnTo>
                    <a:pt x="18" y="8"/>
                  </a:lnTo>
                  <a:lnTo>
                    <a:pt x="18" y="8"/>
                  </a:lnTo>
                  <a:lnTo>
                    <a:pt x="17" y="8"/>
                  </a:lnTo>
                  <a:lnTo>
                    <a:pt x="17" y="8"/>
                  </a:lnTo>
                  <a:lnTo>
                    <a:pt x="17" y="8"/>
                  </a:lnTo>
                  <a:lnTo>
                    <a:pt x="16" y="8"/>
                  </a:lnTo>
                  <a:lnTo>
                    <a:pt x="16" y="8"/>
                  </a:lnTo>
                  <a:lnTo>
                    <a:pt x="16" y="8"/>
                  </a:lnTo>
                  <a:lnTo>
                    <a:pt x="15" y="8"/>
                  </a:lnTo>
                  <a:lnTo>
                    <a:pt x="15" y="8"/>
                  </a:lnTo>
                  <a:lnTo>
                    <a:pt x="14" y="8"/>
                  </a:lnTo>
                  <a:lnTo>
                    <a:pt x="14" y="8"/>
                  </a:lnTo>
                  <a:lnTo>
                    <a:pt x="14" y="8"/>
                  </a:lnTo>
                  <a:lnTo>
                    <a:pt x="14" y="9"/>
                  </a:lnTo>
                  <a:lnTo>
                    <a:pt x="13" y="9"/>
                  </a:lnTo>
                  <a:lnTo>
                    <a:pt x="13" y="8"/>
                  </a:lnTo>
                  <a:lnTo>
                    <a:pt x="13" y="8"/>
                  </a:lnTo>
                  <a:lnTo>
                    <a:pt x="13" y="8"/>
                  </a:lnTo>
                  <a:lnTo>
                    <a:pt x="13" y="8"/>
                  </a:lnTo>
                  <a:lnTo>
                    <a:pt x="12" y="8"/>
                  </a:lnTo>
                  <a:lnTo>
                    <a:pt x="12" y="7"/>
                  </a:lnTo>
                  <a:lnTo>
                    <a:pt x="12" y="7"/>
                  </a:lnTo>
                  <a:lnTo>
                    <a:pt x="12" y="7"/>
                  </a:lnTo>
                  <a:lnTo>
                    <a:pt x="12" y="7"/>
                  </a:lnTo>
                  <a:lnTo>
                    <a:pt x="11" y="6"/>
                  </a:lnTo>
                  <a:lnTo>
                    <a:pt x="11" y="6"/>
                  </a:lnTo>
                  <a:lnTo>
                    <a:pt x="11" y="6"/>
                  </a:lnTo>
                  <a:lnTo>
                    <a:pt x="10" y="5"/>
                  </a:lnTo>
                  <a:lnTo>
                    <a:pt x="10" y="5"/>
                  </a:lnTo>
                  <a:lnTo>
                    <a:pt x="10" y="5"/>
                  </a:lnTo>
                  <a:lnTo>
                    <a:pt x="10" y="5"/>
                  </a:lnTo>
                  <a:lnTo>
                    <a:pt x="9" y="5"/>
                  </a:lnTo>
                  <a:lnTo>
                    <a:pt x="9" y="5"/>
                  </a:lnTo>
                  <a:lnTo>
                    <a:pt x="9" y="5"/>
                  </a:lnTo>
                  <a:lnTo>
                    <a:pt x="9" y="4"/>
                  </a:lnTo>
                  <a:lnTo>
                    <a:pt x="9" y="4"/>
                  </a:lnTo>
                  <a:lnTo>
                    <a:pt x="9" y="4"/>
                  </a:lnTo>
                  <a:lnTo>
                    <a:pt x="8" y="4"/>
                  </a:lnTo>
                  <a:lnTo>
                    <a:pt x="8" y="3"/>
                  </a:lnTo>
                  <a:lnTo>
                    <a:pt x="8" y="3"/>
                  </a:lnTo>
                  <a:lnTo>
                    <a:pt x="8" y="3"/>
                  </a:lnTo>
                  <a:lnTo>
                    <a:pt x="8" y="2"/>
                  </a:lnTo>
                  <a:lnTo>
                    <a:pt x="8" y="2"/>
                  </a:lnTo>
                  <a:lnTo>
                    <a:pt x="8" y="1"/>
                  </a:lnTo>
                  <a:lnTo>
                    <a:pt x="9" y="1"/>
                  </a:lnTo>
                  <a:lnTo>
                    <a:pt x="0" y="2"/>
                  </a:lnTo>
                  <a:lnTo>
                    <a:pt x="0" y="3"/>
                  </a:lnTo>
                  <a:lnTo>
                    <a:pt x="64" y="65"/>
                  </a:lnTo>
                  <a:lnTo>
                    <a:pt x="261" y="55"/>
                  </a:lnTo>
                  <a:lnTo>
                    <a:pt x="261" y="55"/>
                  </a:lnTo>
                  <a:lnTo>
                    <a:pt x="261" y="55"/>
                  </a:lnTo>
                  <a:lnTo>
                    <a:pt x="261" y="54"/>
                  </a:lnTo>
                  <a:lnTo>
                    <a:pt x="261" y="54"/>
                  </a:lnTo>
                  <a:lnTo>
                    <a:pt x="260" y="53"/>
                  </a:lnTo>
                  <a:lnTo>
                    <a:pt x="260" y="53"/>
                  </a:lnTo>
                  <a:lnTo>
                    <a:pt x="260" y="53"/>
                  </a:lnTo>
                  <a:lnTo>
                    <a:pt x="260" y="53"/>
                  </a:lnTo>
                  <a:lnTo>
                    <a:pt x="259" y="52"/>
                  </a:lnTo>
                  <a:lnTo>
                    <a:pt x="259" y="52"/>
                  </a:lnTo>
                  <a:lnTo>
                    <a:pt x="259" y="51"/>
                  </a:lnTo>
                  <a:lnTo>
                    <a:pt x="259" y="51"/>
                  </a:lnTo>
                  <a:lnTo>
                    <a:pt x="258" y="51"/>
                  </a:lnTo>
                  <a:lnTo>
                    <a:pt x="258" y="51"/>
                  </a:lnTo>
                  <a:lnTo>
                    <a:pt x="258" y="50"/>
                  </a:lnTo>
                  <a:lnTo>
                    <a:pt x="258" y="50"/>
                  </a:lnTo>
                  <a:lnTo>
                    <a:pt x="257" y="50"/>
                  </a:lnTo>
                  <a:lnTo>
                    <a:pt x="257" y="49"/>
                  </a:lnTo>
                  <a:lnTo>
                    <a:pt x="257" y="49"/>
                  </a:lnTo>
                  <a:lnTo>
                    <a:pt x="256" y="49"/>
                  </a:lnTo>
                  <a:lnTo>
                    <a:pt x="256" y="48"/>
                  </a:lnTo>
                  <a:lnTo>
                    <a:pt x="255" y="48"/>
                  </a:lnTo>
                  <a:lnTo>
                    <a:pt x="255" y="48"/>
                  </a:lnTo>
                  <a:lnTo>
                    <a:pt x="255" y="48"/>
                  </a:lnTo>
                  <a:lnTo>
                    <a:pt x="254" y="47"/>
                  </a:lnTo>
                  <a:lnTo>
                    <a:pt x="254" y="47"/>
                  </a:lnTo>
                  <a:lnTo>
                    <a:pt x="254" y="47"/>
                  </a:lnTo>
                  <a:lnTo>
                    <a:pt x="253" y="46"/>
                  </a:lnTo>
                  <a:lnTo>
                    <a:pt x="253" y="46"/>
                  </a:lnTo>
                  <a:lnTo>
                    <a:pt x="253" y="46"/>
                  </a:lnTo>
                  <a:lnTo>
                    <a:pt x="253" y="46"/>
                  </a:lnTo>
                  <a:lnTo>
                    <a:pt x="252" y="51"/>
                  </a:lnTo>
                  <a:lnTo>
                    <a:pt x="211" y="53"/>
                  </a:lnTo>
                  <a:lnTo>
                    <a:pt x="84" y="59"/>
                  </a:lnTo>
                  <a:lnTo>
                    <a:pt x="66" y="60"/>
                  </a:lnTo>
                  <a:lnTo>
                    <a:pt x="26" y="22"/>
                  </a:lnTo>
                  <a:lnTo>
                    <a:pt x="27" y="1"/>
                  </a:lnTo>
                  <a:lnTo>
                    <a:pt x="27" y="1"/>
                  </a:lnTo>
                  <a:lnTo>
                    <a:pt x="26" y="0"/>
                  </a:lnTo>
                  <a:lnTo>
                    <a:pt x="26" y="0"/>
                  </a:lnTo>
                  <a:lnTo>
                    <a:pt x="26" y="0"/>
                  </a:lnTo>
                  <a:lnTo>
                    <a:pt x="25" y="0"/>
                  </a:lnTo>
                  <a:lnTo>
                    <a:pt x="25" y="0"/>
                  </a:lnTo>
                  <a:lnTo>
                    <a:pt x="25" y="0"/>
                  </a:lnTo>
                  <a:lnTo>
                    <a:pt x="24" y="0"/>
                  </a:lnTo>
                  <a:lnTo>
                    <a:pt x="24" y="0"/>
                  </a:lnTo>
                  <a:lnTo>
                    <a:pt x="24" y="0"/>
                  </a:lnTo>
                  <a:lnTo>
                    <a:pt x="23" y="0"/>
                  </a:lnTo>
                  <a:lnTo>
                    <a:pt x="23" y="0"/>
                  </a:lnTo>
                  <a:lnTo>
                    <a:pt x="22" y="0"/>
                  </a:lnTo>
                  <a:lnTo>
                    <a:pt x="22" y="0"/>
                  </a:lnTo>
                  <a:lnTo>
                    <a:pt x="22" y="1"/>
                  </a:lnTo>
                  <a:lnTo>
                    <a:pt x="21" y="1"/>
                  </a:lnTo>
                  <a:lnTo>
                    <a:pt x="21" y="1"/>
                  </a:lnTo>
                  <a:lnTo>
                    <a:pt x="21" y="1"/>
                  </a:lnTo>
                  <a:lnTo>
                    <a:pt x="20" y="1"/>
                  </a:lnTo>
                  <a:lnTo>
                    <a:pt x="20" y="1"/>
                  </a:lnTo>
                  <a:lnTo>
                    <a:pt x="20" y="1"/>
                  </a:lnTo>
                  <a:lnTo>
                    <a:pt x="19" y="1"/>
                  </a:lnTo>
                  <a:lnTo>
                    <a:pt x="19" y="1"/>
                  </a:lnTo>
                  <a:lnTo>
                    <a:pt x="19" y="1"/>
                  </a:lnTo>
                  <a:lnTo>
                    <a:pt x="18" y="1"/>
                  </a:lnTo>
                  <a:lnTo>
                    <a:pt x="18" y="1"/>
                  </a:lnTo>
                  <a:lnTo>
                    <a:pt x="18"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31" name="Freeform 1167"/>
            <p:cNvSpPr>
              <a:spLocks/>
            </p:cNvSpPr>
            <p:nvPr/>
          </p:nvSpPr>
          <p:spPr bwMode="auto">
            <a:xfrm>
              <a:off x="1479" y="3376"/>
              <a:ext cx="20" cy="27"/>
            </a:xfrm>
            <a:custGeom>
              <a:avLst/>
              <a:gdLst>
                <a:gd name="T0" fmla="*/ 1 w 20"/>
                <a:gd name="T1" fmla="*/ 2 h 27"/>
                <a:gd name="T2" fmla="*/ 1 w 20"/>
                <a:gd name="T3" fmla="*/ 4 h 27"/>
                <a:gd name="T4" fmla="*/ 1 w 20"/>
                <a:gd name="T5" fmla="*/ 5 h 27"/>
                <a:gd name="T6" fmla="*/ 1 w 20"/>
                <a:gd name="T7" fmla="*/ 7 h 27"/>
                <a:gd name="T8" fmla="*/ 1 w 20"/>
                <a:gd name="T9" fmla="*/ 9 h 27"/>
                <a:gd name="T10" fmla="*/ 1 w 20"/>
                <a:gd name="T11" fmla="*/ 10 h 27"/>
                <a:gd name="T12" fmla="*/ 1 w 20"/>
                <a:gd name="T13" fmla="*/ 12 h 27"/>
                <a:gd name="T14" fmla="*/ 1 w 20"/>
                <a:gd name="T15" fmla="*/ 13 h 27"/>
                <a:gd name="T16" fmla="*/ 0 w 20"/>
                <a:gd name="T17" fmla="*/ 15 h 27"/>
                <a:gd name="T18" fmla="*/ 0 w 20"/>
                <a:gd name="T19" fmla="*/ 17 h 27"/>
                <a:gd name="T20" fmla="*/ 0 w 20"/>
                <a:gd name="T21" fmla="*/ 18 h 27"/>
                <a:gd name="T22" fmla="*/ 0 w 20"/>
                <a:gd name="T23" fmla="*/ 20 h 27"/>
                <a:gd name="T24" fmla="*/ 0 w 20"/>
                <a:gd name="T25" fmla="*/ 21 h 27"/>
                <a:gd name="T26" fmla="*/ 0 w 20"/>
                <a:gd name="T27" fmla="*/ 23 h 27"/>
                <a:gd name="T28" fmla="*/ 0 w 20"/>
                <a:gd name="T29" fmla="*/ 25 h 27"/>
                <a:gd name="T30" fmla="*/ 1 w 20"/>
                <a:gd name="T31" fmla="*/ 26 h 27"/>
                <a:gd name="T32" fmla="*/ 19 w 20"/>
                <a:gd name="T33" fmla="*/ 26 h 27"/>
                <a:gd name="T34" fmla="*/ 19 w 20"/>
                <a:gd name="T35" fmla="*/ 24 h 27"/>
                <a:gd name="T36" fmla="*/ 20 w 20"/>
                <a:gd name="T37" fmla="*/ 23 h 27"/>
                <a:gd name="T38" fmla="*/ 20 w 20"/>
                <a:gd name="T39" fmla="*/ 21 h 27"/>
                <a:gd name="T40" fmla="*/ 20 w 20"/>
                <a:gd name="T41" fmla="*/ 19 h 27"/>
                <a:gd name="T42" fmla="*/ 20 w 20"/>
                <a:gd name="T43" fmla="*/ 18 h 27"/>
                <a:gd name="T44" fmla="*/ 20 w 20"/>
                <a:gd name="T45" fmla="*/ 16 h 27"/>
                <a:gd name="T46" fmla="*/ 20 w 20"/>
                <a:gd name="T47" fmla="*/ 15 h 27"/>
                <a:gd name="T48" fmla="*/ 20 w 20"/>
                <a:gd name="T49" fmla="*/ 13 h 27"/>
                <a:gd name="T50" fmla="*/ 20 w 20"/>
                <a:gd name="T51" fmla="*/ 11 h 27"/>
                <a:gd name="T52" fmla="*/ 20 w 20"/>
                <a:gd name="T53" fmla="*/ 10 h 27"/>
                <a:gd name="T54" fmla="*/ 20 w 20"/>
                <a:gd name="T55" fmla="*/ 8 h 27"/>
                <a:gd name="T56" fmla="*/ 20 w 20"/>
                <a:gd name="T57" fmla="*/ 6 h 27"/>
                <a:gd name="T58" fmla="*/ 20 w 20"/>
                <a:gd name="T59" fmla="*/ 5 h 27"/>
                <a:gd name="T60" fmla="*/ 20 w 20"/>
                <a:gd name="T61" fmla="*/ 4 h 27"/>
                <a:gd name="T62" fmla="*/ 20 w 20"/>
                <a:gd name="T63" fmla="*/ 2 h 27"/>
                <a:gd name="T64" fmla="*/ 19 w 20"/>
                <a:gd name="T65" fmla="*/ 0 h 27"/>
                <a:gd name="T66" fmla="*/ 18 w 20"/>
                <a:gd name="T67" fmla="*/ 0 h 27"/>
                <a:gd name="T68" fmla="*/ 17 w 20"/>
                <a:gd name="T69" fmla="*/ 0 h 27"/>
                <a:gd name="T70" fmla="*/ 16 w 20"/>
                <a:gd name="T71" fmla="*/ 0 h 27"/>
                <a:gd name="T72" fmla="*/ 15 w 20"/>
                <a:gd name="T73" fmla="*/ 0 h 27"/>
                <a:gd name="T74" fmla="*/ 14 w 20"/>
                <a:gd name="T75" fmla="*/ 0 h 27"/>
                <a:gd name="T76" fmla="*/ 12 w 20"/>
                <a:gd name="T77" fmla="*/ 0 h 27"/>
                <a:gd name="T78" fmla="*/ 11 w 20"/>
                <a:gd name="T79" fmla="*/ 0 h 27"/>
                <a:gd name="T80" fmla="*/ 10 w 20"/>
                <a:gd name="T81" fmla="*/ 0 h 27"/>
                <a:gd name="T82" fmla="*/ 9 w 20"/>
                <a:gd name="T83" fmla="*/ 0 h 27"/>
                <a:gd name="T84" fmla="*/ 8 w 20"/>
                <a:gd name="T85" fmla="*/ 0 h 27"/>
                <a:gd name="T86" fmla="*/ 7 w 20"/>
                <a:gd name="T87" fmla="*/ 0 h 27"/>
                <a:gd name="T88" fmla="*/ 6 w 20"/>
                <a:gd name="T89" fmla="*/ 0 h 27"/>
                <a:gd name="T90" fmla="*/ 4 w 20"/>
                <a:gd name="T91" fmla="*/ 1 h 27"/>
                <a:gd name="T92" fmla="*/ 3 w 20"/>
                <a:gd name="T93" fmla="*/ 1 h 27"/>
                <a:gd name="T94" fmla="*/ 2 w 20"/>
                <a:gd name="T95" fmla="*/ 1 h 27"/>
                <a:gd name="T96" fmla="*/ 1 w 20"/>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2"/>
                  </a:moveTo>
                  <a:lnTo>
                    <a:pt x="1" y="2"/>
                  </a:lnTo>
                  <a:lnTo>
                    <a:pt x="1"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3"/>
                  </a:lnTo>
                  <a:lnTo>
                    <a:pt x="1" y="14"/>
                  </a:lnTo>
                  <a:lnTo>
                    <a:pt x="0" y="15"/>
                  </a:lnTo>
                  <a:lnTo>
                    <a:pt x="0" y="16"/>
                  </a:lnTo>
                  <a:lnTo>
                    <a:pt x="0" y="17"/>
                  </a:lnTo>
                  <a:lnTo>
                    <a:pt x="0" y="17"/>
                  </a:lnTo>
                  <a:lnTo>
                    <a:pt x="0" y="18"/>
                  </a:lnTo>
                  <a:lnTo>
                    <a:pt x="0" y="19"/>
                  </a:lnTo>
                  <a:lnTo>
                    <a:pt x="0" y="20"/>
                  </a:lnTo>
                  <a:lnTo>
                    <a:pt x="0" y="21"/>
                  </a:lnTo>
                  <a:lnTo>
                    <a:pt x="0" y="21"/>
                  </a:lnTo>
                  <a:lnTo>
                    <a:pt x="0" y="22"/>
                  </a:lnTo>
                  <a:lnTo>
                    <a:pt x="0" y="23"/>
                  </a:lnTo>
                  <a:lnTo>
                    <a:pt x="0" y="24"/>
                  </a:lnTo>
                  <a:lnTo>
                    <a:pt x="0" y="25"/>
                  </a:lnTo>
                  <a:lnTo>
                    <a:pt x="1" y="26"/>
                  </a:lnTo>
                  <a:lnTo>
                    <a:pt x="1" y="26"/>
                  </a:lnTo>
                  <a:lnTo>
                    <a:pt x="1" y="27"/>
                  </a:lnTo>
                  <a:lnTo>
                    <a:pt x="19" y="26"/>
                  </a:lnTo>
                  <a:lnTo>
                    <a:pt x="19" y="25"/>
                  </a:lnTo>
                  <a:lnTo>
                    <a:pt x="19" y="24"/>
                  </a:lnTo>
                  <a:lnTo>
                    <a:pt x="19" y="23"/>
                  </a:lnTo>
                  <a:lnTo>
                    <a:pt x="20" y="23"/>
                  </a:lnTo>
                  <a:lnTo>
                    <a:pt x="20" y="22"/>
                  </a:lnTo>
                  <a:lnTo>
                    <a:pt x="20" y="21"/>
                  </a:lnTo>
                  <a:lnTo>
                    <a:pt x="20" y="20"/>
                  </a:lnTo>
                  <a:lnTo>
                    <a:pt x="20" y="19"/>
                  </a:lnTo>
                  <a:lnTo>
                    <a:pt x="20" y="19"/>
                  </a:lnTo>
                  <a:lnTo>
                    <a:pt x="20" y="18"/>
                  </a:lnTo>
                  <a:lnTo>
                    <a:pt x="20" y="17"/>
                  </a:lnTo>
                  <a:lnTo>
                    <a:pt x="20" y="16"/>
                  </a:lnTo>
                  <a:lnTo>
                    <a:pt x="20" y="15"/>
                  </a:lnTo>
                  <a:lnTo>
                    <a:pt x="20" y="15"/>
                  </a:lnTo>
                  <a:lnTo>
                    <a:pt x="20" y="14"/>
                  </a:lnTo>
                  <a:lnTo>
                    <a:pt x="20" y="13"/>
                  </a:lnTo>
                  <a:lnTo>
                    <a:pt x="20" y="12"/>
                  </a:lnTo>
                  <a:lnTo>
                    <a:pt x="20" y="11"/>
                  </a:lnTo>
                  <a:lnTo>
                    <a:pt x="20" y="11"/>
                  </a:lnTo>
                  <a:lnTo>
                    <a:pt x="20" y="10"/>
                  </a:lnTo>
                  <a:lnTo>
                    <a:pt x="20" y="9"/>
                  </a:lnTo>
                  <a:lnTo>
                    <a:pt x="20" y="8"/>
                  </a:lnTo>
                  <a:lnTo>
                    <a:pt x="20" y="7"/>
                  </a:lnTo>
                  <a:lnTo>
                    <a:pt x="20" y="6"/>
                  </a:lnTo>
                  <a:lnTo>
                    <a:pt x="20" y="6"/>
                  </a:lnTo>
                  <a:lnTo>
                    <a:pt x="20" y="5"/>
                  </a:lnTo>
                  <a:lnTo>
                    <a:pt x="20" y="4"/>
                  </a:lnTo>
                  <a:lnTo>
                    <a:pt x="20" y="4"/>
                  </a:lnTo>
                  <a:lnTo>
                    <a:pt x="20" y="3"/>
                  </a:lnTo>
                  <a:lnTo>
                    <a:pt x="20" y="2"/>
                  </a:lnTo>
                  <a:lnTo>
                    <a:pt x="19" y="1"/>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1" y="0"/>
                  </a:lnTo>
                  <a:lnTo>
                    <a:pt x="10" y="0"/>
                  </a:lnTo>
                  <a:lnTo>
                    <a:pt x="10" y="0"/>
                  </a:lnTo>
                  <a:lnTo>
                    <a:pt x="9" y="0"/>
                  </a:lnTo>
                  <a:lnTo>
                    <a:pt x="8" y="0"/>
                  </a:lnTo>
                  <a:lnTo>
                    <a:pt x="8" y="0"/>
                  </a:lnTo>
                  <a:lnTo>
                    <a:pt x="7" y="0"/>
                  </a:lnTo>
                  <a:lnTo>
                    <a:pt x="7" y="0"/>
                  </a:lnTo>
                  <a:lnTo>
                    <a:pt x="6" y="0"/>
                  </a:lnTo>
                  <a:lnTo>
                    <a:pt x="6" y="0"/>
                  </a:lnTo>
                  <a:lnTo>
                    <a:pt x="5" y="0"/>
                  </a:lnTo>
                  <a:lnTo>
                    <a:pt x="4" y="1"/>
                  </a:lnTo>
                  <a:lnTo>
                    <a:pt x="4" y="1"/>
                  </a:lnTo>
                  <a:lnTo>
                    <a:pt x="3" y="1"/>
                  </a:lnTo>
                  <a:lnTo>
                    <a:pt x="3" y="1"/>
                  </a:lnTo>
                  <a:lnTo>
                    <a:pt x="2" y="1"/>
                  </a:lnTo>
                  <a:lnTo>
                    <a:pt x="1" y="1"/>
                  </a:lnTo>
                  <a:lnTo>
                    <a:pt x="1" y="2"/>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32" name="Freeform 1168"/>
            <p:cNvSpPr>
              <a:spLocks/>
            </p:cNvSpPr>
            <p:nvPr/>
          </p:nvSpPr>
          <p:spPr bwMode="auto">
            <a:xfrm>
              <a:off x="1479" y="3268"/>
              <a:ext cx="20" cy="27"/>
            </a:xfrm>
            <a:custGeom>
              <a:avLst/>
              <a:gdLst>
                <a:gd name="T0" fmla="*/ 1 w 20"/>
                <a:gd name="T1" fmla="*/ 2 h 27"/>
                <a:gd name="T2" fmla="*/ 1 w 20"/>
                <a:gd name="T3" fmla="*/ 4 h 27"/>
                <a:gd name="T4" fmla="*/ 1 w 20"/>
                <a:gd name="T5" fmla="*/ 5 h 27"/>
                <a:gd name="T6" fmla="*/ 1 w 20"/>
                <a:gd name="T7" fmla="*/ 7 h 27"/>
                <a:gd name="T8" fmla="*/ 1 w 20"/>
                <a:gd name="T9" fmla="*/ 9 h 27"/>
                <a:gd name="T10" fmla="*/ 1 w 20"/>
                <a:gd name="T11" fmla="*/ 10 h 27"/>
                <a:gd name="T12" fmla="*/ 1 w 20"/>
                <a:gd name="T13" fmla="*/ 12 h 27"/>
                <a:gd name="T14" fmla="*/ 1 w 20"/>
                <a:gd name="T15" fmla="*/ 13 h 27"/>
                <a:gd name="T16" fmla="*/ 0 w 20"/>
                <a:gd name="T17" fmla="*/ 15 h 27"/>
                <a:gd name="T18" fmla="*/ 0 w 20"/>
                <a:gd name="T19" fmla="*/ 17 h 27"/>
                <a:gd name="T20" fmla="*/ 0 w 20"/>
                <a:gd name="T21" fmla="*/ 18 h 27"/>
                <a:gd name="T22" fmla="*/ 0 w 20"/>
                <a:gd name="T23" fmla="*/ 20 h 27"/>
                <a:gd name="T24" fmla="*/ 0 w 20"/>
                <a:gd name="T25" fmla="*/ 21 h 27"/>
                <a:gd name="T26" fmla="*/ 0 w 20"/>
                <a:gd name="T27" fmla="*/ 23 h 27"/>
                <a:gd name="T28" fmla="*/ 0 w 20"/>
                <a:gd name="T29" fmla="*/ 25 h 27"/>
                <a:gd name="T30" fmla="*/ 1 w 20"/>
                <a:gd name="T31" fmla="*/ 26 h 27"/>
                <a:gd name="T32" fmla="*/ 19 w 20"/>
                <a:gd name="T33" fmla="*/ 26 h 27"/>
                <a:gd name="T34" fmla="*/ 19 w 20"/>
                <a:gd name="T35" fmla="*/ 24 h 27"/>
                <a:gd name="T36" fmla="*/ 20 w 20"/>
                <a:gd name="T37" fmla="*/ 23 h 27"/>
                <a:gd name="T38" fmla="*/ 20 w 20"/>
                <a:gd name="T39" fmla="*/ 21 h 27"/>
                <a:gd name="T40" fmla="*/ 20 w 20"/>
                <a:gd name="T41" fmla="*/ 19 h 27"/>
                <a:gd name="T42" fmla="*/ 20 w 20"/>
                <a:gd name="T43" fmla="*/ 18 h 27"/>
                <a:gd name="T44" fmla="*/ 20 w 20"/>
                <a:gd name="T45" fmla="*/ 16 h 27"/>
                <a:gd name="T46" fmla="*/ 20 w 20"/>
                <a:gd name="T47" fmla="*/ 15 h 27"/>
                <a:gd name="T48" fmla="*/ 20 w 20"/>
                <a:gd name="T49" fmla="*/ 13 h 27"/>
                <a:gd name="T50" fmla="*/ 20 w 20"/>
                <a:gd name="T51" fmla="*/ 11 h 27"/>
                <a:gd name="T52" fmla="*/ 20 w 20"/>
                <a:gd name="T53" fmla="*/ 10 h 27"/>
                <a:gd name="T54" fmla="*/ 20 w 20"/>
                <a:gd name="T55" fmla="*/ 8 h 27"/>
                <a:gd name="T56" fmla="*/ 20 w 20"/>
                <a:gd name="T57" fmla="*/ 6 h 27"/>
                <a:gd name="T58" fmla="*/ 20 w 20"/>
                <a:gd name="T59" fmla="*/ 5 h 27"/>
                <a:gd name="T60" fmla="*/ 20 w 20"/>
                <a:gd name="T61" fmla="*/ 4 h 27"/>
                <a:gd name="T62" fmla="*/ 20 w 20"/>
                <a:gd name="T63" fmla="*/ 2 h 27"/>
                <a:gd name="T64" fmla="*/ 19 w 20"/>
                <a:gd name="T65" fmla="*/ 0 h 27"/>
                <a:gd name="T66" fmla="*/ 18 w 20"/>
                <a:gd name="T67" fmla="*/ 0 h 27"/>
                <a:gd name="T68" fmla="*/ 17 w 20"/>
                <a:gd name="T69" fmla="*/ 0 h 27"/>
                <a:gd name="T70" fmla="*/ 16 w 20"/>
                <a:gd name="T71" fmla="*/ 0 h 27"/>
                <a:gd name="T72" fmla="*/ 15 w 20"/>
                <a:gd name="T73" fmla="*/ 0 h 27"/>
                <a:gd name="T74" fmla="*/ 14 w 20"/>
                <a:gd name="T75" fmla="*/ 0 h 27"/>
                <a:gd name="T76" fmla="*/ 12 w 20"/>
                <a:gd name="T77" fmla="*/ 0 h 27"/>
                <a:gd name="T78" fmla="*/ 11 w 20"/>
                <a:gd name="T79" fmla="*/ 0 h 27"/>
                <a:gd name="T80" fmla="*/ 10 w 20"/>
                <a:gd name="T81" fmla="*/ 0 h 27"/>
                <a:gd name="T82" fmla="*/ 9 w 20"/>
                <a:gd name="T83" fmla="*/ 0 h 27"/>
                <a:gd name="T84" fmla="*/ 8 w 20"/>
                <a:gd name="T85" fmla="*/ 0 h 27"/>
                <a:gd name="T86" fmla="*/ 7 w 20"/>
                <a:gd name="T87" fmla="*/ 0 h 27"/>
                <a:gd name="T88" fmla="*/ 6 w 20"/>
                <a:gd name="T89" fmla="*/ 0 h 27"/>
                <a:gd name="T90" fmla="*/ 4 w 20"/>
                <a:gd name="T91" fmla="*/ 1 h 27"/>
                <a:gd name="T92" fmla="*/ 3 w 20"/>
                <a:gd name="T93" fmla="*/ 1 h 27"/>
                <a:gd name="T94" fmla="*/ 2 w 20"/>
                <a:gd name="T95" fmla="*/ 1 h 27"/>
                <a:gd name="T96" fmla="*/ 1 w 20"/>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2"/>
                  </a:moveTo>
                  <a:lnTo>
                    <a:pt x="1" y="2"/>
                  </a:lnTo>
                  <a:lnTo>
                    <a:pt x="1"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3"/>
                  </a:lnTo>
                  <a:lnTo>
                    <a:pt x="1" y="14"/>
                  </a:lnTo>
                  <a:lnTo>
                    <a:pt x="0" y="15"/>
                  </a:lnTo>
                  <a:lnTo>
                    <a:pt x="0" y="16"/>
                  </a:lnTo>
                  <a:lnTo>
                    <a:pt x="0" y="17"/>
                  </a:lnTo>
                  <a:lnTo>
                    <a:pt x="0" y="17"/>
                  </a:lnTo>
                  <a:lnTo>
                    <a:pt x="0" y="18"/>
                  </a:lnTo>
                  <a:lnTo>
                    <a:pt x="0" y="19"/>
                  </a:lnTo>
                  <a:lnTo>
                    <a:pt x="0" y="20"/>
                  </a:lnTo>
                  <a:lnTo>
                    <a:pt x="0" y="21"/>
                  </a:lnTo>
                  <a:lnTo>
                    <a:pt x="0" y="21"/>
                  </a:lnTo>
                  <a:lnTo>
                    <a:pt x="0" y="22"/>
                  </a:lnTo>
                  <a:lnTo>
                    <a:pt x="0" y="23"/>
                  </a:lnTo>
                  <a:lnTo>
                    <a:pt x="0" y="24"/>
                  </a:lnTo>
                  <a:lnTo>
                    <a:pt x="0" y="25"/>
                  </a:lnTo>
                  <a:lnTo>
                    <a:pt x="1" y="26"/>
                  </a:lnTo>
                  <a:lnTo>
                    <a:pt x="1" y="26"/>
                  </a:lnTo>
                  <a:lnTo>
                    <a:pt x="1" y="27"/>
                  </a:lnTo>
                  <a:lnTo>
                    <a:pt x="19" y="26"/>
                  </a:lnTo>
                  <a:lnTo>
                    <a:pt x="19" y="25"/>
                  </a:lnTo>
                  <a:lnTo>
                    <a:pt x="19" y="24"/>
                  </a:lnTo>
                  <a:lnTo>
                    <a:pt x="19" y="23"/>
                  </a:lnTo>
                  <a:lnTo>
                    <a:pt x="20" y="23"/>
                  </a:lnTo>
                  <a:lnTo>
                    <a:pt x="20" y="22"/>
                  </a:lnTo>
                  <a:lnTo>
                    <a:pt x="20" y="21"/>
                  </a:lnTo>
                  <a:lnTo>
                    <a:pt x="20" y="20"/>
                  </a:lnTo>
                  <a:lnTo>
                    <a:pt x="20" y="19"/>
                  </a:lnTo>
                  <a:lnTo>
                    <a:pt x="20" y="19"/>
                  </a:lnTo>
                  <a:lnTo>
                    <a:pt x="20" y="18"/>
                  </a:lnTo>
                  <a:lnTo>
                    <a:pt x="20" y="17"/>
                  </a:lnTo>
                  <a:lnTo>
                    <a:pt x="20" y="16"/>
                  </a:lnTo>
                  <a:lnTo>
                    <a:pt x="20" y="15"/>
                  </a:lnTo>
                  <a:lnTo>
                    <a:pt x="20" y="15"/>
                  </a:lnTo>
                  <a:lnTo>
                    <a:pt x="20" y="14"/>
                  </a:lnTo>
                  <a:lnTo>
                    <a:pt x="20" y="13"/>
                  </a:lnTo>
                  <a:lnTo>
                    <a:pt x="20" y="12"/>
                  </a:lnTo>
                  <a:lnTo>
                    <a:pt x="20" y="11"/>
                  </a:lnTo>
                  <a:lnTo>
                    <a:pt x="20" y="11"/>
                  </a:lnTo>
                  <a:lnTo>
                    <a:pt x="20" y="10"/>
                  </a:lnTo>
                  <a:lnTo>
                    <a:pt x="20" y="9"/>
                  </a:lnTo>
                  <a:lnTo>
                    <a:pt x="20" y="8"/>
                  </a:lnTo>
                  <a:lnTo>
                    <a:pt x="20" y="7"/>
                  </a:lnTo>
                  <a:lnTo>
                    <a:pt x="20" y="6"/>
                  </a:lnTo>
                  <a:lnTo>
                    <a:pt x="20" y="6"/>
                  </a:lnTo>
                  <a:lnTo>
                    <a:pt x="20" y="5"/>
                  </a:lnTo>
                  <a:lnTo>
                    <a:pt x="20" y="4"/>
                  </a:lnTo>
                  <a:lnTo>
                    <a:pt x="20" y="4"/>
                  </a:lnTo>
                  <a:lnTo>
                    <a:pt x="20" y="3"/>
                  </a:lnTo>
                  <a:lnTo>
                    <a:pt x="20" y="2"/>
                  </a:lnTo>
                  <a:lnTo>
                    <a:pt x="19" y="1"/>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1" y="0"/>
                  </a:lnTo>
                  <a:lnTo>
                    <a:pt x="10" y="0"/>
                  </a:lnTo>
                  <a:lnTo>
                    <a:pt x="10" y="0"/>
                  </a:lnTo>
                  <a:lnTo>
                    <a:pt x="9" y="0"/>
                  </a:lnTo>
                  <a:lnTo>
                    <a:pt x="8" y="0"/>
                  </a:lnTo>
                  <a:lnTo>
                    <a:pt x="8" y="0"/>
                  </a:lnTo>
                  <a:lnTo>
                    <a:pt x="7" y="0"/>
                  </a:lnTo>
                  <a:lnTo>
                    <a:pt x="7" y="0"/>
                  </a:lnTo>
                  <a:lnTo>
                    <a:pt x="6" y="0"/>
                  </a:lnTo>
                  <a:lnTo>
                    <a:pt x="6" y="0"/>
                  </a:lnTo>
                  <a:lnTo>
                    <a:pt x="5" y="0"/>
                  </a:lnTo>
                  <a:lnTo>
                    <a:pt x="4" y="1"/>
                  </a:lnTo>
                  <a:lnTo>
                    <a:pt x="4" y="1"/>
                  </a:lnTo>
                  <a:lnTo>
                    <a:pt x="3" y="1"/>
                  </a:lnTo>
                  <a:lnTo>
                    <a:pt x="3" y="1"/>
                  </a:lnTo>
                  <a:lnTo>
                    <a:pt x="2" y="1"/>
                  </a:lnTo>
                  <a:lnTo>
                    <a:pt x="1" y="1"/>
                  </a:lnTo>
                  <a:lnTo>
                    <a:pt x="1"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33" name="Freeform 1169"/>
            <p:cNvSpPr>
              <a:spLocks/>
            </p:cNvSpPr>
            <p:nvPr/>
          </p:nvSpPr>
          <p:spPr bwMode="auto">
            <a:xfrm>
              <a:off x="1514" y="3375"/>
              <a:ext cx="21" cy="27"/>
            </a:xfrm>
            <a:custGeom>
              <a:avLst/>
              <a:gdLst>
                <a:gd name="T0" fmla="*/ 1 w 21"/>
                <a:gd name="T1" fmla="*/ 26 h 27"/>
                <a:gd name="T2" fmla="*/ 2 w 21"/>
                <a:gd name="T3" fmla="*/ 26 h 27"/>
                <a:gd name="T4" fmla="*/ 3 w 21"/>
                <a:gd name="T5" fmla="*/ 27 h 27"/>
                <a:gd name="T6" fmla="*/ 5 w 21"/>
                <a:gd name="T7" fmla="*/ 27 h 27"/>
                <a:gd name="T8" fmla="*/ 6 w 21"/>
                <a:gd name="T9" fmla="*/ 27 h 27"/>
                <a:gd name="T10" fmla="*/ 7 w 21"/>
                <a:gd name="T11" fmla="*/ 26 h 27"/>
                <a:gd name="T12" fmla="*/ 8 w 21"/>
                <a:gd name="T13" fmla="*/ 26 h 27"/>
                <a:gd name="T14" fmla="*/ 10 w 21"/>
                <a:gd name="T15" fmla="*/ 26 h 27"/>
                <a:gd name="T16" fmla="*/ 11 w 21"/>
                <a:gd name="T17" fmla="*/ 26 h 27"/>
                <a:gd name="T18" fmla="*/ 12 w 21"/>
                <a:gd name="T19" fmla="*/ 26 h 27"/>
                <a:gd name="T20" fmla="*/ 13 w 21"/>
                <a:gd name="T21" fmla="*/ 26 h 27"/>
                <a:gd name="T22" fmla="*/ 15 w 21"/>
                <a:gd name="T23" fmla="*/ 25 h 27"/>
                <a:gd name="T24" fmla="*/ 16 w 21"/>
                <a:gd name="T25" fmla="*/ 25 h 27"/>
                <a:gd name="T26" fmla="*/ 17 w 21"/>
                <a:gd name="T27" fmla="*/ 25 h 27"/>
                <a:gd name="T28" fmla="*/ 18 w 21"/>
                <a:gd name="T29" fmla="*/ 25 h 27"/>
                <a:gd name="T30" fmla="*/ 20 w 21"/>
                <a:gd name="T31" fmla="*/ 25 h 27"/>
                <a:gd name="T32" fmla="*/ 20 w 21"/>
                <a:gd name="T33" fmla="*/ 24 h 27"/>
                <a:gd name="T34" fmla="*/ 20 w 21"/>
                <a:gd name="T35" fmla="*/ 23 h 27"/>
                <a:gd name="T36" fmla="*/ 21 w 21"/>
                <a:gd name="T37" fmla="*/ 21 h 27"/>
                <a:gd name="T38" fmla="*/ 21 w 21"/>
                <a:gd name="T39" fmla="*/ 20 h 27"/>
                <a:gd name="T40" fmla="*/ 21 w 21"/>
                <a:gd name="T41" fmla="*/ 18 h 27"/>
                <a:gd name="T42" fmla="*/ 21 w 21"/>
                <a:gd name="T43" fmla="*/ 16 h 27"/>
                <a:gd name="T44" fmla="*/ 21 w 21"/>
                <a:gd name="T45" fmla="*/ 15 h 27"/>
                <a:gd name="T46" fmla="*/ 21 w 21"/>
                <a:gd name="T47" fmla="*/ 13 h 27"/>
                <a:gd name="T48" fmla="*/ 21 w 21"/>
                <a:gd name="T49" fmla="*/ 12 h 27"/>
                <a:gd name="T50" fmla="*/ 21 w 21"/>
                <a:gd name="T51" fmla="*/ 10 h 27"/>
                <a:gd name="T52" fmla="*/ 21 w 21"/>
                <a:gd name="T53" fmla="*/ 9 h 27"/>
                <a:gd name="T54" fmla="*/ 21 w 21"/>
                <a:gd name="T55" fmla="*/ 7 h 27"/>
                <a:gd name="T56" fmla="*/ 21 w 21"/>
                <a:gd name="T57" fmla="*/ 5 h 27"/>
                <a:gd name="T58" fmla="*/ 21 w 21"/>
                <a:gd name="T59" fmla="*/ 4 h 27"/>
                <a:gd name="T60" fmla="*/ 21 w 21"/>
                <a:gd name="T61" fmla="*/ 2 h 27"/>
                <a:gd name="T62" fmla="*/ 21 w 21"/>
                <a:gd name="T63" fmla="*/ 1 h 27"/>
                <a:gd name="T64" fmla="*/ 20 w 21"/>
                <a:gd name="T65" fmla="*/ 0 h 27"/>
                <a:gd name="T66" fmla="*/ 19 w 21"/>
                <a:gd name="T67" fmla="*/ 0 h 27"/>
                <a:gd name="T68" fmla="*/ 18 w 21"/>
                <a:gd name="T69" fmla="*/ 0 h 27"/>
                <a:gd name="T70" fmla="*/ 17 w 21"/>
                <a:gd name="T71" fmla="*/ 0 h 27"/>
                <a:gd name="T72" fmla="*/ 15 w 21"/>
                <a:gd name="T73" fmla="*/ 0 h 27"/>
                <a:gd name="T74" fmla="*/ 14 w 21"/>
                <a:gd name="T75" fmla="*/ 0 h 27"/>
                <a:gd name="T76" fmla="*/ 12 w 21"/>
                <a:gd name="T77" fmla="*/ 0 h 27"/>
                <a:gd name="T78" fmla="*/ 11 w 21"/>
                <a:gd name="T79" fmla="*/ 0 h 27"/>
                <a:gd name="T80" fmla="*/ 10 w 21"/>
                <a:gd name="T81" fmla="*/ 0 h 27"/>
                <a:gd name="T82" fmla="*/ 9 w 21"/>
                <a:gd name="T83" fmla="*/ 0 h 27"/>
                <a:gd name="T84" fmla="*/ 8 w 21"/>
                <a:gd name="T85" fmla="*/ 0 h 27"/>
                <a:gd name="T86" fmla="*/ 6 w 21"/>
                <a:gd name="T87" fmla="*/ 0 h 27"/>
                <a:gd name="T88" fmla="*/ 5 w 21"/>
                <a:gd name="T89" fmla="*/ 0 h 27"/>
                <a:gd name="T90" fmla="*/ 4 w 21"/>
                <a:gd name="T91" fmla="*/ 0 h 27"/>
                <a:gd name="T92" fmla="*/ 3 w 21"/>
                <a:gd name="T93" fmla="*/ 0 h 27"/>
                <a:gd name="T94" fmla="*/ 1 w 21"/>
                <a:gd name="T95" fmla="*/ 1 h 27"/>
                <a:gd name="T96" fmla="*/ 0 w 21"/>
                <a:gd name="T9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0" y="26"/>
                  </a:moveTo>
                  <a:lnTo>
                    <a:pt x="1" y="26"/>
                  </a:lnTo>
                  <a:lnTo>
                    <a:pt x="1" y="26"/>
                  </a:lnTo>
                  <a:lnTo>
                    <a:pt x="2" y="26"/>
                  </a:lnTo>
                  <a:lnTo>
                    <a:pt x="3" y="26"/>
                  </a:lnTo>
                  <a:lnTo>
                    <a:pt x="3" y="27"/>
                  </a:lnTo>
                  <a:lnTo>
                    <a:pt x="4" y="27"/>
                  </a:lnTo>
                  <a:lnTo>
                    <a:pt x="5" y="27"/>
                  </a:lnTo>
                  <a:lnTo>
                    <a:pt x="5" y="27"/>
                  </a:lnTo>
                  <a:lnTo>
                    <a:pt x="6" y="27"/>
                  </a:lnTo>
                  <a:lnTo>
                    <a:pt x="7" y="27"/>
                  </a:lnTo>
                  <a:lnTo>
                    <a:pt x="7" y="26"/>
                  </a:lnTo>
                  <a:lnTo>
                    <a:pt x="8" y="26"/>
                  </a:lnTo>
                  <a:lnTo>
                    <a:pt x="8" y="26"/>
                  </a:lnTo>
                  <a:lnTo>
                    <a:pt x="9" y="26"/>
                  </a:lnTo>
                  <a:lnTo>
                    <a:pt x="10" y="26"/>
                  </a:lnTo>
                  <a:lnTo>
                    <a:pt x="10" y="26"/>
                  </a:lnTo>
                  <a:lnTo>
                    <a:pt x="11" y="26"/>
                  </a:lnTo>
                  <a:lnTo>
                    <a:pt x="11" y="26"/>
                  </a:lnTo>
                  <a:lnTo>
                    <a:pt x="12" y="26"/>
                  </a:lnTo>
                  <a:lnTo>
                    <a:pt x="12" y="26"/>
                  </a:lnTo>
                  <a:lnTo>
                    <a:pt x="13" y="26"/>
                  </a:lnTo>
                  <a:lnTo>
                    <a:pt x="14" y="25"/>
                  </a:lnTo>
                  <a:lnTo>
                    <a:pt x="15" y="25"/>
                  </a:lnTo>
                  <a:lnTo>
                    <a:pt x="15" y="25"/>
                  </a:lnTo>
                  <a:lnTo>
                    <a:pt x="16" y="25"/>
                  </a:lnTo>
                  <a:lnTo>
                    <a:pt x="16" y="25"/>
                  </a:lnTo>
                  <a:lnTo>
                    <a:pt x="17" y="25"/>
                  </a:lnTo>
                  <a:lnTo>
                    <a:pt x="18" y="25"/>
                  </a:lnTo>
                  <a:lnTo>
                    <a:pt x="18" y="25"/>
                  </a:lnTo>
                  <a:lnTo>
                    <a:pt x="19" y="25"/>
                  </a:lnTo>
                  <a:lnTo>
                    <a:pt x="20" y="25"/>
                  </a:lnTo>
                  <a:lnTo>
                    <a:pt x="20" y="25"/>
                  </a:lnTo>
                  <a:lnTo>
                    <a:pt x="20" y="24"/>
                  </a:lnTo>
                  <a:lnTo>
                    <a:pt x="20" y="24"/>
                  </a:lnTo>
                  <a:lnTo>
                    <a:pt x="20"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1"/>
                  </a:lnTo>
                  <a:lnTo>
                    <a:pt x="21" y="0"/>
                  </a:lnTo>
                  <a:lnTo>
                    <a:pt x="20" y="0"/>
                  </a:lnTo>
                  <a:lnTo>
                    <a:pt x="20" y="0"/>
                  </a:lnTo>
                  <a:lnTo>
                    <a:pt x="19" y="0"/>
                  </a:lnTo>
                  <a:lnTo>
                    <a:pt x="18" y="0"/>
                  </a:lnTo>
                  <a:lnTo>
                    <a:pt x="18" y="0"/>
                  </a:lnTo>
                  <a:lnTo>
                    <a:pt x="17" y="0"/>
                  </a:lnTo>
                  <a:lnTo>
                    <a:pt x="17" y="0"/>
                  </a:lnTo>
                  <a:lnTo>
                    <a:pt x="16" y="0"/>
                  </a:lnTo>
                  <a:lnTo>
                    <a:pt x="15" y="0"/>
                  </a:lnTo>
                  <a:lnTo>
                    <a:pt x="15" y="0"/>
                  </a:lnTo>
                  <a:lnTo>
                    <a:pt x="14" y="0"/>
                  </a:lnTo>
                  <a:lnTo>
                    <a:pt x="13" y="0"/>
                  </a:lnTo>
                  <a:lnTo>
                    <a:pt x="12" y="0"/>
                  </a:lnTo>
                  <a:lnTo>
                    <a:pt x="12" y="0"/>
                  </a:lnTo>
                  <a:lnTo>
                    <a:pt x="11" y="0"/>
                  </a:lnTo>
                  <a:lnTo>
                    <a:pt x="11" y="0"/>
                  </a:lnTo>
                  <a:lnTo>
                    <a:pt x="10" y="0"/>
                  </a:lnTo>
                  <a:lnTo>
                    <a:pt x="9" y="0"/>
                  </a:lnTo>
                  <a:lnTo>
                    <a:pt x="9" y="0"/>
                  </a:lnTo>
                  <a:lnTo>
                    <a:pt x="8" y="0"/>
                  </a:lnTo>
                  <a:lnTo>
                    <a:pt x="8" y="0"/>
                  </a:lnTo>
                  <a:lnTo>
                    <a:pt x="7" y="0"/>
                  </a:lnTo>
                  <a:lnTo>
                    <a:pt x="6" y="0"/>
                  </a:lnTo>
                  <a:lnTo>
                    <a:pt x="5" y="0"/>
                  </a:lnTo>
                  <a:lnTo>
                    <a:pt x="5" y="0"/>
                  </a:lnTo>
                  <a:lnTo>
                    <a:pt x="4" y="0"/>
                  </a:lnTo>
                  <a:lnTo>
                    <a:pt x="4" y="0"/>
                  </a:lnTo>
                  <a:lnTo>
                    <a:pt x="3" y="0"/>
                  </a:lnTo>
                  <a:lnTo>
                    <a:pt x="3" y="0"/>
                  </a:lnTo>
                  <a:lnTo>
                    <a:pt x="2" y="1"/>
                  </a:lnTo>
                  <a:lnTo>
                    <a:pt x="1" y="1"/>
                  </a:lnTo>
                  <a:lnTo>
                    <a:pt x="1" y="1"/>
                  </a:lnTo>
                  <a:lnTo>
                    <a:pt x="0" y="26"/>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34" name="Freeform 1170"/>
            <p:cNvSpPr>
              <a:spLocks/>
            </p:cNvSpPr>
            <p:nvPr/>
          </p:nvSpPr>
          <p:spPr bwMode="auto">
            <a:xfrm>
              <a:off x="1514" y="3375"/>
              <a:ext cx="21" cy="27"/>
            </a:xfrm>
            <a:custGeom>
              <a:avLst/>
              <a:gdLst>
                <a:gd name="T0" fmla="*/ 1 w 21"/>
                <a:gd name="T1" fmla="*/ 26 h 27"/>
                <a:gd name="T2" fmla="*/ 2 w 21"/>
                <a:gd name="T3" fmla="*/ 26 h 27"/>
                <a:gd name="T4" fmla="*/ 3 w 21"/>
                <a:gd name="T5" fmla="*/ 27 h 27"/>
                <a:gd name="T6" fmla="*/ 5 w 21"/>
                <a:gd name="T7" fmla="*/ 27 h 27"/>
                <a:gd name="T8" fmla="*/ 6 w 21"/>
                <a:gd name="T9" fmla="*/ 27 h 27"/>
                <a:gd name="T10" fmla="*/ 7 w 21"/>
                <a:gd name="T11" fmla="*/ 26 h 27"/>
                <a:gd name="T12" fmla="*/ 8 w 21"/>
                <a:gd name="T13" fmla="*/ 26 h 27"/>
                <a:gd name="T14" fmla="*/ 10 w 21"/>
                <a:gd name="T15" fmla="*/ 26 h 27"/>
                <a:gd name="T16" fmla="*/ 11 w 21"/>
                <a:gd name="T17" fmla="*/ 26 h 27"/>
                <a:gd name="T18" fmla="*/ 12 w 21"/>
                <a:gd name="T19" fmla="*/ 26 h 27"/>
                <a:gd name="T20" fmla="*/ 13 w 21"/>
                <a:gd name="T21" fmla="*/ 26 h 27"/>
                <a:gd name="T22" fmla="*/ 15 w 21"/>
                <a:gd name="T23" fmla="*/ 25 h 27"/>
                <a:gd name="T24" fmla="*/ 16 w 21"/>
                <a:gd name="T25" fmla="*/ 25 h 27"/>
                <a:gd name="T26" fmla="*/ 17 w 21"/>
                <a:gd name="T27" fmla="*/ 25 h 27"/>
                <a:gd name="T28" fmla="*/ 18 w 21"/>
                <a:gd name="T29" fmla="*/ 25 h 27"/>
                <a:gd name="T30" fmla="*/ 20 w 21"/>
                <a:gd name="T31" fmla="*/ 25 h 27"/>
                <a:gd name="T32" fmla="*/ 20 w 21"/>
                <a:gd name="T33" fmla="*/ 24 h 27"/>
                <a:gd name="T34" fmla="*/ 20 w 21"/>
                <a:gd name="T35" fmla="*/ 23 h 27"/>
                <a:gd name="T36" fmla="*/ 21 w 21"/>
                <a:gd name="T37" fmla="*/ 21 h 27"/>
                <a:gd name="T38" fmla="*/ 21 w 21"/>
                <a:gd name="T39" fmla="*/ 20 h 27"/>
                <a:gd name="T40" fmla="*/ 21 w 21"/>
                <a:gd name="T41" fmla="*/ 18 h 27"/>
                <a:gd name="T42" fmla="*/ 21 w 21"/>
                <a:gd name="T43" fmla="*/ 16 h 27"/>
                <a:gd name="T44" fmla="*/ 21 w 21"/>
                <a:gd name="T45" fmla="*/ 15 h 27"/>
                <a:gd name="T46" fmla="*/ 21 w 21"/>
                <a:gd name="T47" fmla="*/ 13 h 27"/>
                <a:gd name="T48" fmla="*/ 21 w 21"/>
                <a:gd name="T49" fmla="*/ 12 h 27"/>
                <a:gd name="T50" fmla="*/ 21 w 21"/>
                <a:gd name="T51" fmla="*/ 10 h 27"/>
                <a:gd name="T52" fmla="*/ 21 w 21"/>
                <a:gd name="T53" fmla="*/ 9 h 27"/>
                <a:gd name="T54" fmla="*/ 21 w 21"/>
                <a:gd name="T55" fmla="*/ 7 h 27"/>
                <a:gd name="T56" fmla="*/ 21 w 21"/>
                <a:gd name="T57" fmla="*/ 5 h 27"/>
                <a:gd name="T58" fmla="*/ 21 w 21"/>
                <a:gd name="T59" fmla="*/ 4 h 27"/>
                <a:gd name="T60" fmla="*/ 21 w 21"/>
                <a:gd name="T61" fmla="*/ 2 h 27"/>
                <a:gd name="T62" fmla="*/ 21 w 21"/>
                <a:gd name="T63" fmla="*/ 1 h 27"/>
                <a:gd name="T64" fmla="*/ 20 w 21"/>
                <a:gd name="T65" fmla="*/ 0 h 27"/>
                <a:gd name="T66" fmla="*/ 19 w 21"/>
                <a:gd name="T67" fmla="*/ 0 h 27"/>
                <a:gd name="T68" fmla="*/ 18 w 21"/>
                <a:gd name="T69" fmla="*/ 0 h 27"/>
                <a:gd name="T70" fmla="*/ 17 w 21"/>
                <a:gd name="T71" fmla="*/ 0 h 27"/>
                <a:gd name="T72" fmla="*/ 15 w 21"/>
                <a:gd name="T73" fmla="*/ 0 h 27"/>
                <a:gd name="T74" fmla="*/ 14 w 21"/>
                <a:gd name="T75" fmla="*/ 0 h 27"/>
                <a:gd name="T76" fmla="*/ 12 w 21"/>
                <a:gd name="T77" fmla="*/ 0 h 27"/>
                <a:gd name="T78" fmla="*/ 11 w 21"/>
                <a:gd name="T79" fmla="*/ 0 h 27"/>
                <a:gd name="T80" fmla="*/ 10 w 21"/>
                <a:gd name="T81" fmla="*/ 0 h 27"/>
                <a:gd name="T82" fmla="*/ 9 w 21"/>
                <a:gd name="T83" fmla="*/ 0 h 27"/>
                <a:gd name="T84" fmla="*/ 8 w 21"/>
                <a:gd name="T85" fmla="*/ 0 h 27"/>
                <a:gd name="T86" fmla="*/ 6 w 21"/>
                <a:gd name="T87" fmla="*/ 0 h 27"/>
                <a:gd name="T88" fmla="*/ 5 w 21"/>
                <a:gd name="T89" fmla="*/ 0 h 27"/>
                <a:gd name="T90" fmla="*/ 4 w 21"/>
                <a:gd name="T91" fmla="*/ 0 h 27"/>
                <a:gd name="T92" fmla="*/ 3 w 21"/>
                <a:gd name="T93" fmla="*/ 0 h 27"/>
                <a:gd name="T94" fmla="*/ 1 w 21"/>
                <a:gd name="T95" fmla="*/ 1 h 27"/>
                <a:gd name="T96" fmla="*/ 0 w 21"/>
                <a:gd name="T9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0" y="26"/>
                  </a:moveTo>
                  <a:lnTo>
                    <a:pt x="1" y="26"/>
                  </a:lnTo>
                  <a:lnTo>
                    <a:pt x="1" y="26"/>
                  </a:lnTo>
                  <a:lnTo>
                    <a:pt x="2" y="26"/>
                  </a:lnTo>
                  <a:lnTo>
                    <a:pt x="3" y="26"/>
                  </a:lnTo>
                  <a:lnTo>
                    <a:pt x="3" y="27"/>
                  </a:lnTo>
                  <a:lnTo>
                    <a:pt x="4" y="27"/>
                  </a:lnTo>
                  <a:lnTo>
                    <a:pt x="5" y="27"/>
                  </a:lnTo>
                  <a:lnTo>
                    <a:pt x="5" y="27"/>
                  </a:lnTo>
                  <a:lnTo>
                    <a:pt x="6" y="27"/>
                  </a:lnTo>
                  <a:lnTo>
                    <a:pt x="7" y="27"/>
                  </a:lnTo>
                  <a:lnTo>
                    <a:pt x="7" y="26"/>
                  </a:lnTo>
                  <a:lnTo>
                    <a:pt x="8" y="26"/>
                  </a:lnTo>
                  <a:lnTo>
                    <a:pt x="8" y="26"/>
                  </a:lnTo>
                  <a:lnTo>
                    <a:pt x="9" y="26"/>
                  </a:lnTo>
                  <a:lnTo>
                    <a:pt x="10" y="26"/>
                  </a:lnTo>
                  <a:lnTo>
                    <a:pt x="10" y="26"/>
                  </a:lnTo>
                  <a:lnTo>
                    <a:pt x="11" y="26"/>
                  </a:lnTo>
                  <a:lnTo>
                    <a:pt x="11" y="26"/>
                  </a:lnTo>
                  <a:lnTo>
                    <a:pt x="12" y="26"/>
                  </a:lnTo>
                  <a:lnTo>
                    <a:pt x="12" y="26"/>
                  </a:lnTo>
                  <a:lnTo>
                    <a:pt x="13" y="26"/>
                  </a:lnTo>
                  <a:lnTo>
                    <a:pt x="14" y="25"/>
                  </a:lnTo>
                  <a:lnTo>
                    <a:pt x="15" y="25"/>
                  </a:lnTo>
                  <a:lnTo>
                    <a:pt x="15" y="25"/>
                  </a:lnTo>
                  <a:lnTo>
                    <a:pt x="16" y="25"/>
                  </a:lnTo>
                  <a:lnTo>
                    <a:pt x="16" y="25"/>
                  </a:lnTo>
                  <a:lnTo>
                    <a:pt x="17" y="25"/>
                  </a:lnTo>
                  <a:lnTo>
                    <a:pt x="18" y="25"/>
                  </a:lnTo>
                  <a:lnTo>
                    <a:pt x="18" y="25"/>
                  </a:lnTo>
                  <a:lnTo>
                    <a:pt x="19" y="25"/>
                  </a:lnTo>
                  <a:lnTo>
                    <a:pt x="20" y="25"/>
                  </a:lnTo>
                  <a:lnTo>
                    <a:pt x="20" y="25"/>
                  </a:lnTo>
                  <a:lnTo>
                    <a:pt x="20" y="24"/>
                  </a:lnTo>
                  <a:lnTo>
                    <a:pt x="20" y="24"/>
                  </a:lnTo>
                  <a:lnTo>
                    <a:pt x="20"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1"/>
                  </a:lnTo>
                  <a:lnTo>
                    <a:pt x="21" y="0"/>
                  </a:lnTo>
                  <a:lnTo>
                    <a:pt x="20" y="0"/>
                  </a:lnTo>
                  <a:lnTo>
                    <a:pt x="20" y="0"/>
                  </a:lnTo>
                  <a:lnTo>
                    <a:pt x="19" y="0"/>
                  </a:lnTo>
                  <a:lnTo>
                    <a:pt x="18" y="0"/>
                  </a:lnTo>
                  <a:lnTo>
                    <a:pt x="18" y="0"/>
                  </a:lnTo>
                  <a:lnTo>
                    <a:pt x="17" y="0"/>
                  </a:lnTo>
                  <a:lnTo>
                    <a:pt x="17" y="0"/>
                  </a:lnTo>
                  <a:lnTo>
                    <a:pt x="16" y="0"/>
                  </a:lnTo>
                  <a:lnTo>
                    <a:pt x="15" y="0"/>
                  </a:lnTo>
                  <a:lnTo>
                    <a:pt x="15" y="0"/>
                  </a:lnTo>
                  <a:lnTo>
                    <a:pt x="14" y="0"/>
                  </a:lnTo>
                  <a:lnTo>
                    <a:pt x="13" y="0"/>
                  </a:lnTo>
                  <a:lnTo>
                    <a:pt x="12" y="0"/>
                  </a:lnTo>
                  <a:lnTo>
                    <a:pt x="12" y="0"/>
                  </a:lnTo>
                  <a:lnTo>
                    <a:pt x="11" y="0"/>
                  </a:lnTo>
                  <a:lnTo>
                    <a:pt x="11" y="0"/>
                  </a:lnTo>
                  <a:lnTo>
                    <a:pt x="10" y="0"/>
                  </a:lnTo>
                  <a:lnTo>
                    <a:pt x="9" y="0"/>
                  </a:lnTo>
                  <a:lnTo>
                    <a:pt x="9" y="0"/>
                  </a:lnTo>
                  <a:lnTo>
                    <a:pt x="8" y="0"/>
                  </a:lnTo>
                  <a:lnTo>
                    <a:pt x="8" y="0"/>
                  </a:lnTo>
                  <a:lnTo>
                    <a:pt x="7" y="0"/>
                  </a:lnTo>
                  <a:lnTo>
                    <a:pt x="6" y="0"/>
                  </a:lnTo>
                  <a:lnTo>
                    <a:pt x="5" y="0"/>
                  </a:lnTo>
                  <a:lnTo>
                    <a:pt x="5" y="0"/>
                  </a:lnTo>
                  <a:lnTo>
                    <a:pt x="4" y="0"/>
                  </a:lnTo>
                  <a:lnTo>
                    <a:pt x="4" y="0"/>
                  </a:lnTo>
                  <a:lnTo>
                    <a:pt x="3" y="0"/>
                  </a:lnTo>
                  <a:lnTo>
                    <a:pt x="3" y="0"/>
                  </a:lnTo>
                  <a:lnTo>
                    <a:pt x="2" y="1"/>
                  </a:lnTo>
                  <a:lnTo>
                    <a:pt x="1" y="1"/>
                  </a:lnTo>
                  <a:lnTo>
                    <a:pt x="1" y="1"/>
                  </a:lnTo>
                  <a:lnTo>
                    <a:pt x="0" y="26"/>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35" name="Freeform 1171"/>
            <p:cNvSpPr>
              <a:spLocks/>
            </p:cNvSpPr>
            <p:nvPr/>
          </p:nvSpPr>
          <p:spPr bwMode="auto">
            <a:xfrm>
              <a:off x="1457" y="3377"/>
              <a:ext cx="21" cy="27"/>
            </a:xfrm>
            <a:custGeom>
              <a:avLst/>
              <a:gdLst>
                <a:gd name="T0" fmla="*/ 1 w 21"/>
                <a:gd name="T1" fmla="*/ 2 h 27"/>
                <a:gd name="T2" fmla="*/ 1 w 21"/>
                <a:gd name="T3" fmla="*/ 3 h 27"/>
                <a:gd name="T4" fmla="*/ 1 w 21"/>
                <a:gd name="T5" fmla="*/ 5 h 27"/>
                <a:gd name="T6" fmla="*/ 1 w 21"/>
                <a:gd name="T7" fmla="*/ 6 h 27"/>
                <a:gd name="T8" fmla="*/ 0 w 21"/>
                <a:gd name="T9" fmla="*/ 8 h 27"/>
                <a:gd name="T10" fmla="*/ 0 w 21"/>
                <a:gd name="T11" fmla="*/ 10 h 27"/>
                <a:gd name="T12" fmla="*/ 0 w 21"/>
                <a:gd name="T13" fmla="*/ 11 h 27"/>
                <a:gd name="T14" fmla="*/ 0 w 21"/>
                <a:gd name="T15" fmla="*/ 13 h 27"/>
                <a:gd name="T16" fmla="*/ 0 w 21"/>
                <a:gd name="T17" fmla="*/ 14 h 27"/>
                <a:gd name="T18" fmla="*/ 0 w 21"/>
                <a:gd name="T19" fmla="*/ 16 h 27"/>
                <a:gd name="T20" fmla="*/ 0 w 21"/>
                <a:gd name="T21" fmla="*/ 18 h 27"/>
                <a:gd name="T22" fmla="*/ 0 w 21"/>
                <a:gd name="T23" fmla="*/ 20 h 27"/>
                <a:gd name="T24" fmla="*/ 0 w 21"/>
                <a:gd name="T25" fmla="*/ 21 h 27"/>
                <a:gd name="T26" fmla="*/ 0 w 21"/>
                <a:gd name="T27" fmla="*/ 23 h 27"/>
                <a:gd name="T28" fmla="*/ 0 w 21"/>
                <a:gd name="T29" fmla="*/ 25 h 27"/>
                <a:gd name="T30" fmla="*/ 0 w 21"/>
                <a:gd name="T31" fmla="*/ 27 h 27"/>
                <a:gd name="T32" fmla="*/ 20 w 21"/>
                <a:gd name="T33" fmla="*/ 27 h 27"/>
                <a:gd name="T34" fmla="*/ 21 w 21"/>
                <a:gd name="T35" fmla="*/ 25 h 27"/>
                <a:gd name="T36" fmla="*/ 21 w 21"/>
                <a:gd name="T37" fmla="*/ 23 h 27"/>
                <a:gd name="T38" fmla="*/ 21 w 21"/>
                <a:gd name="T39" fmla="*/ 22 h 27"/>
                <a:gd name="T40" fmla="*/ 21 w 21"/>
                <a:gd name="T41" fmla="*/ 20 h 27"/>
                <a:gd name="T42" fmla="*/ 21 w 21"/>
                <a:gd name="T43" fmla="*/ 18 h 27"/>
                <a:gd name="T44" fmla="*/ 21 w 21"/>
                <a:gd name="T45" fmla="*/ 17 h 27"/>
                <a:gd name="T46" fmla="*/ 21 w 21"/>
                <a:gd name="T47" fmla="*/ 15 h 27"/>
                <a:gd name="T48" fmla="*/ 21 w 21"/>
                <a:gd name="T49" fmla="*/ 14 h 27"/>
                <a:gd name="T50" fmla="*/ 21 w 21"/>
                <a:gd name="T51" fmla="*/ 12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27">
                  <a:moveTo>
                    <a:pt x="1" y="1"/>
                  </a:moveTo>
                  <a:lnTo>
                    <a:pt x="1" y="2"/>
                  </a:lnTo>
                  <a:lnTo>
                    <a:pt x="1" y="3"/>
                  </a:lnTo>
                  <a:lnTo>
                    <a:pt x="1" y="3"/>
                  </a:lnTo>
                  <a:lnTo>
                    <a:pt x="1" y="4"/>
                  </a:lnTo>
                  <a:lnTo>
                    <a:pt x="1" y="5"/>
                  </a:lnTo>
                  <a:lnTo>
                    <a:pt x="1" y="5"/>
                  </a:lnTo>
                  <a:lnTo>
                    <a:pt x="1" y="6"/>
                  </a:lnTo>
                  <a:lnTo>
                    <a:pt x="0" y="7"/>
                  </a:lnTo>
                  <a:lnTo>
                    <a:pt x="0" y="8"/>
                  </a:lnTo>
                  <a:lnTo>
                    <a:pt x="0" y="9"/>
                  </a:lnTo>
                  <a:lnTo>
                    <a:pt x="0" y="10"/>
                  </a:lnTo>
                  <a:lnTo>
                    <a:pt x="0" y="10"/>
                  </a:lnTo>
                  <a:lnTo>
                    <a:pt x="0" y="11"/>
                  </a:lnTo>
                  <a:lnTo>
                    <a:pt x="0" y="12"/>
                  </a:lnTo>
                  <a:lnTo>
                    <a:pt x="0" y="13"/>
                  </a:lnTo>
                  <a:lnTo>
                    <a:pt x="0" y="14"/>
                  </a:lnTo>
                  <a:lnTo>
                    <a:pt x="0" y="14"/>
                  </a:lnTo>
                  <a:lnTo>
                    <a:pt x="0" y="15"/>
                  </a:lnTo>
                  <a:lnTo>
                    <a:pt x="0" y="16"/>
                  </a:lnTo>
                  <a:lnTo>
                    <a:pt x="0" y="17"/>
                  </a:lnTo>
                  <a:lnTo>
                    <a:pt x="0" y="18"/>
                  </a:lnTo>
                  <a:lnTo>
                    <a:pt x="0" y="19"/>
                  </a:lnTo>
                  <a:lnTo>
                    <a:pt x="0" y="20"/>
                  </a:lnTo>
                  <a:lnTo>
                    <a:pt x="0" y="20"/>
                  </a:lnTo>
                  <a:lnTo>
                    <a:pt x="0" y="21"/>
                  </a:lnTo>
                  <a:lnTo>
                    <a:pt x="0" y="22"/>
                  </a:lnTo>
                  <a:lnTo>
                    <a:pt x="0" y="23"/>
                  </a:lnTo>
                  <a:lnTo>
                    <a:pt x="0" y="24"/>
                  </a:lnTo>
                  <a:lnTo>
                    <a:pt x="0" y="25"/>
                  </a:lnTo>
                  <a:lnTo>
                    <a:pt x="0" y="26"/>
                  </a:lnTo>
                  <a:lnTo>
                    <a:pt x="0" y="27"/>
                  </a:lnTo>
                  <a:lnTo>
                    <a:pt x="0" y="27"/>
                  </a:lnTo>
                  <a:lnTo>
                    <a:pt x="20" y="27"/>
                  </a:lnTo>
                  <a:lnTo>
                    <a:pt x="20" y="26"/>
                  </a:lnTo>
                  <a:lnTo>
                    <a:pt x="21" y="25"/>
                  </a:lnTo>
                  <a:lnTo>
                    <a:pt x="21" y="24"/>
                  </a:lnTo>
                  <a:lnTo>
                    <a:pt x="21" y="23"/>
                  </a:lnTo>
                  <a:lnTo>
                    <a:pt x="21" y="22"/>
                  </a:lnTo>
                  <a:lnTo>
                    <a:pt x="21" y="22"/>
                  </a:lnTo>
                  <a:lnTo>
                    <a:pt x="21" y="21"/>
                  </a:lnTo>
                  <a:lnTo>
                    <a:pt x="21" y="20"/>
                  </a:lnTo>
                  <a:lnTo>
                    <a:pt x="21" y="19"/>
                  </a:lnTo>
                  <a:lnTo>
                    <a:pt x="21" y="18"/>
                  </a:lnTo>
                  <a:lnTo>
                    <a:pt x="21" y="18"/>
                  </a:lnTo>
                  <a:lnTo>
                    <a:pt x="21" y="17"/>
                  </a:lnTo>
                  <a:lnTo>
                    <a:pt x="21" y="16"/>
                  </a:lnTo>
                  <a:lnTo>
                    <a:pt x="21" y="15"/>
                  </a:lnTo>
                  <a:lnTo>
                    <a:pt x="21" y="14"/>
                  </a:lnTo>
                  <a:lnTo>
                    <a:pt x="21" y="14"/>
                  </a:lnTo>
                  <a:lnTo>
                    <a:pt x="21" y="13"/>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0"/>
                  </a:lnTo>
                  <a:lnTo>
                    <a:pt x="1"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36" name="Freeform 1172"/>
            <p:cNvSpPr>
              <a:spLocks/>
            </p:cNvSpPr>
            <p:nvPr/>
          </p:nvSpPr>
          <p:spPr bwMode="auto">
            <a:xfrm>
              <a:off x="1457" y="3377"/>
              <a:ext cx="21" cy="27"/>
            </a:xfrm>
            <a:custGeom>
              <a:avLst/>
              <a:gdLst>
                <a:gd name="T0" fmla="*/ 1 w 21"/>
                <a:gd name="T1" fmla="*/ 2 h 27"/>
                <a:gd name="T2" fmla="*/ 1 w 21"/>
                <a:gd name="T3" fmla="*/ 3 h 27"/>
                <a:gd name="T4" fmla="*/ 1 w 21"/>
                <a:gd name="T5" fmla="*/ 5 h 27"/>
                <a:gd name="T6" fmla="*/ 1 w 21"/>
                <a:gd name="T7" fmla="*/ 6 h 27"/>
                <a:gd name="T8" fmla="*/ 0 w 21"/>
                <a:gd name="T9" fmla="*/ 8 h 27"/>
                <a:gd name="T10" fmla="*/ 0 w 21"/>
                <a:gd name="T11" fmla="*/ 10 h 27"/>
                <a:gd name="T12" fmla="*/ 0 w 21"/>
                <a:gd name="T13" fmla="*/ 11 h 27"/>
                <a:gd name="T14" fmla="*/ 0 w 21"/>
                <a:gd name="T15" fmla="*/ 13 h 27"/>
                <a:gd name="T16" fmla="*/ 0 w 21"/>
                <a:gd name="T17" fmla="*/ 14 h 27"/>
                <a:gd name="T18" fmla="*/ 0 w 21"/>
                <a:gd name="T19" fmla="*/ 16 h 27"/>
                <a:gd name="T20" fmla="*/ 0 w 21"/>
                <a:gd name="T21" fmla="*/ 18 h 27"/>
                <a:gd name="T22" fmla="*/ 0 w 21"/>
                <a:gd name="T23" fmla="*/ 20 h 27"/>
                <a:gd name="T24" fmla="*/ 0 w 21"/>
                <a:gd name="T25" fmla="*/ 21 h 27"/>
                <a:gd name="T26" fmla="*/ 0 w 21"/>
                <a:gd name="T27" fmla="*/ 23 h 27"/>
                <a:gd name="T28" fmla="*/ 0 w 21"/>
                <a:gd name="T29" fmla="*/ 25 h 27"/>
                <a:gd name="T30" fmla="*/ 0 w 21"/>
                <a:gd name="T31" fmla="*/ 27 h 27"/>
                <a:gd name="T32" fmla="*/ 20 w 21"/>
                <a:gd name="T33" fmla="*/ 27 h 27"/>
                <a:gd name="T34" fmla="*/ 21 w 21"/>
                <a:gd name="T35" fmla="*/ 25 h 27"/>
                <a:gd name="T36" fmla="*/ 21 w 21"/>
                <a:gd name="T37" fmla="*/ 23 h 27"/>
                <a:gd name="T38" fmla="*/ 21 w 21"/>
                <a:gd name="T39" fmla="*/ 22 h 27"/>
                <a:gd name="T40" fmla="*/ 21 w 21"/>
                <a:gd name="T41" fmla="*/ 20 h 27"/>
                <a:gd name="T42" fmla="*/ 21 w 21"/>
                <a:gd name="T43" fmla="*/ 18 h 27"/>
                <a:gd name="T44" fmla="*/ 21 w 21"/>
                <a:gd name="T45" fmla="*/ 17 h 27"/>
                <a:gd name="T46" fmla="*/ 21 w 21"/>
                <a:gd name="T47" fmla="*/ 15 h 27"/>
                <a:gd name="T48" fmla="*/ 21 w 21"/>
                <a:gd name="T49" fmla="*/ 14 h 27"/>
                <a:gd name="T50" fmla="*/ 21 w 21"/>
                <a:gd name="T51" fmla="*/ 12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27">
                  <a:moveTo>
                    <a:pt x="1" y="1"/>
                  </a:moveTo>
                  <a:lnTo>
                    <a:pt x="1" y="2"/>
                  </a:lnTo>
                  <a:lnTo>
                    <a:pt x="1" y="3"/>
                  </a:lnTo>
                  <a:lnTo>
                    <a:pt x="1" y="3"/>
                  </a:lnTo>
                  <a:lnTo>
                    <a:pt x="1" y="4"/>
                  </a:lnTo>
                  <a:lnTo>
                    <a:pt x="1" y="5"/>
                  </a:lnTo>
                  <a:lnTo>
                    <a:pt x="1" y="5"/>
                  </a:lnTo>
                  <a:lnTo>
                    <a:pt x="1" y="6"/>
                  </a:lnTo>
                  <a:lnTo>
                    <a:pt x="0" y="7"/>
                  </a:lnTo>
                  <a:lnTo>
                    <a:pt x="0" y="8"/>
                  </a:lnTo>
                  <a:lnTo>
                    <a:pt x="0" y="9"/>
                  </a:lnTo>
                  <a:lnTo>
                    <a:pt x="0" y="10"/>
                  </a:lnTo>
                  <a:lnTo>
                    <a:pt x="0" y="10"/>
                  </a:lnTo>
                  <a:lnTo>
                    <a:pt x="0" y="11"/>
                  </a:lnTo>
                  <a:lnTo>
                    <a:pt x="0" y="12"/>
                  </a:lnTo>
                  <a:lnTo>
                    <a:pt x="0" y="13"/>
                  </a:lnTo>
                  <a:lnTo>
                    <a:pt x="0" y="14"/>
                  </a:lnTo>
                  <a:lnTo>
                    <a:pt x="0" y="14"/>
                  </a:lnTo>
                  <a:lnTo>
                    <a:pt x="0" y="15"/>
                  </a:lnTo>
                  <a:lnTo>
                    <a:pt x="0" y="16"/>
                  </a:lnTo>
                  <a:lnTo>
                    <a:pt x="0" y="17"/>
                  </a:lnTo>
                  <a:lnTo>
                    <a:pt x="0" y="18"/>
                  </a:lnTo>
                  <a:lnTo>
                    <a:pt x="0" y="19"/>
                  </a:lnTo>
                  <a:lnTo>
                    <a:pt x="0" y="20"/>
                  </a:lnTo>
                  <a:lnTo>
                    <a:pt x="0" y="20"/>
                  </a:lnTo>
                  <a:lnTo>
                    <a:pt x="0" y="21"/>
                  </a:lnTo>
                  <a:lnTo>
                    <a:pt x="0" y="22"/>
                  </a:lnTo>
                  <a:lnTo>
                    <a:pt x="0" y="23"/>
                  </a:lnTo>
                  <a:lnTo>
                    <a:pt x="0" y="24"/>
                  </a:lnTo>
                  <a:lnTo>
                    <a:pt x="0" y="25"/>
                  </a:lnTo>
                  <a:lnTo>
                    <a:pt x="0" y="26"/>
                  </a:lnTo>
                  <a:lnTo>
                    <a:pt x="0" y="27"/>
                  </a:lnTo>
                  <a:lnTo>
                    <a:pt x="0" y="27"/>
                  </a:lnTo>
                  <a:lnTo>
                    <a:pt x="20" y="27"/>
                  </a:lnTo>
                  <a:lnTo>
                    <a:pt x="20" y="26"/>
                  </a:lnTo>
                  <a:lnTo>
                    <a:pt x="21" y="25"/>
                  </a:lnTo>
                  <a:lnTo>
                    <a:pt x="21" y="24"/>
                  </a:lnTo>
                  <a:lnTo>
                    <a:pt x="21" y="23"/>
                  </a:lnTo>
                  <a:lnTo>
                    <a:pt x="21" y="22"/>
                  </a:lnTo>
                  <a:lnTo>
                    <a:pt x="21" y="22"/>
                  </a:lnTo>
                  <a:lnTo>
                    <a:pt x="21" y="21"/>
                  </a:lnTo>
                  <a:lnTo>
                    <a:pt x="21" y="20"/>
                  </a:lnTo>
                  <a:lnTo>
                    <a:pt x="21" y="19"/>
                  </a:lnTo>
                  <a:lnTo>
                    <a:pt x="21" y="18"/>
                  </a:lnTo>
                  <a:lnTo>
                    <a:pt x="21" y="18"/>
                  </a:lnTo>
                  <a:lnTo>
                    <a:pt x="21" y="17"/>
                  </a:lnTo>
                  <a:lnTo>
                    <a:pt x="21" y="16"/>
                  </a:lnTo>
                  <a:lnTo>
                    <a:pt x="21" y="15"/>
                  </a:lnTo>
                  <a:lnTo>
                    <a:pt x="21" y="14"/>
                  </a:lnTo>
                  <a:lnTo>
                    <a:pt x="21" y="14"/>
                  </a:lnTo>
                  <a:lnTo>
                    <a:pt x="21" y="13"/>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0"/>
                  </a:lnTo>
                  <a:lnTo>
                    <a:pt x="1"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37" name="Freeform 1173"/>
            <p:cNvSpPr>
              <a:spLocks/>
            </p:cNvSpPr>
            <p:nvPr/>
          </p:nvSpPr>
          <p:spPr bwMode="auto">
            <a:xfrm>
              <a:off x="1594" y="3370"/>
              <a:ext cx="19" cy="27"/>
            </a:xfrm>
            <a:custGeom>
              <a:avLst/>
              <a:gdLst>
                <a:gd name="T0" fmla="*/ 18 w 19"/>
                <a:gd name="T1" fmla="*/ 26 h 27"/>
                <a:gd name="T2" fmla="*/ 19 w 19"/>
                <a:gd name="T3" fmla="*/ 24 h 27"/>
                <a:gd name="T4" fmla="*/ 19 w 19"/>
                <a:gd name="T5" fmla="*/ 23 h 27"/>
                <a:gd name="T6" fmla="*/ 19 w 19"/>
                <a:gd name="T7" fmla="*/ 21 h 27"/>
                <a:gd name="T8" fmla="*/ 19 w 19"/>
                <a:gd name="T9" fmla="*/ 20 h 27"/>
                <a:gd name="T10" fmla="*/ 19 w 19"/>
                <a:gd name="T11" fmla="*/ 18 h 27"/>
                <a:gd name="T12" fmla="*/ 19 w 19"/>
                <a:gd name="T13" fmla="*/ 17 h 27"/>
                <a:gd name="T14" fmla="*/ 19 w 19"/>
                <a:gd name="T15" fmla="*/ 15 h 27"/>
                <a:gd name="T16" fmla="*/ 19 w 19"/>
                <a:gd name="T17" fmla="*/ 14 h 27"/>
                <a:gd name="T18" fmla="*/ 19 w 19"/>
                <a:gd name="T19" fmla="*/ 12 h 27"/>
                <a:gd name="T20" fmla="*/ 19 w 19"/>
                <a:gd name="T21" fmla="*/ 10 h 27"/>
                <a:gd name="T22" fmla="*/ 19 w 19"/>
                <a:gd name="T23" fmla="*/ 9 h 27"/>
                <a:gd name="T24" fmla="*/ 19 w 19"/>
                <a:gd name="T25" fmla="*/ 8 h 27"/>
                <a:gd name="T26" fmla="*/ 19 w 19"/>
                <a:gd name="T27" fmla="*/ 6 h 27"/>
                <a:gd name="T28" fmla="*/ 19 w 19"/>
                <a:gd name="T29" fmla="*/ 4 h 27"/>
                <a:gd name="T30" fmla="*/ 19 w 19"/>
                <a:gd name="T31" fmla="*/ 3 h 27"/>
                <a:gd name="T32" fmla="*/ 19 w 19"/>
                <a:gd name="T33" fmla="*/ 1 h 27"/>
                <a:gd name="T34" fmla="*/ 17 w 19"/>
                <a:gd name="T35" fmla="*/ 0 h 27"/>
                <a:gd name="T36" fmla="*/ 16 w 19"/>
                <a:gd name="T37" fmla="*/ 0 h 27"/>
                <a:gd name="T38" fmla="*/ 15 w 19"/>
                <a:gd name="T39" fmla="*/ 0 h 27"/>
                <a:gd name="T40" fmla="*/ 14 w 19"/>
                <a:gd name="T41" fmla="*/ 1 h 27"/>
                <a:gd name="T42" fmla="*/ 13 w 19"/>
                <a:gd name="T43" fmla="*/ 1 h 27"/>
                <a:gd name="T44" fmla="*/ 12 w 19"/>
                <a:gd name="T45" fmla="*/ 1 h 27"/>
                <a:gd name="T46" fmla="*/ 10 w 19"/>
                <a:gd name="T47" fmla="*/ 1 h 27"/>
                <a:gd name="T48" fmla="*/ 9 w 19"/>
                <a:gd name="T49" fmla="*/ 1 h 27"/>
                <a:gd name="T50" fmla="*/ 8 w 19"/>
                <a:gd name="T51" fmla="*/ 1 h 27"/>
                <a:gd name="T52" fmla="*/ 7 w 19"/>
                <a:gd name="T53" fmla="*/ 1 h 27"/>
                <a:gd name="T54" fmla="*/ 6 w 19"/>
                <a:gd name="T55" fmla="*/ 1 h 27"/>
                <a:gd name="T56" fmla="*/ 5 w 19"/>
                <a:gd name="T57" fmla="*/ 1 h 27"/>
                <a:gd name="T58" fmla="*/ 4 w 19"/>
                <a:gd name="T59" fmla="*/ 1 h 27"/>
                <a:gd name="T60" fmla="*/ 3 w 19"/>
                <a:gd name="T61" fmla="*/ 1 h 27"/>
                <a:gd name="T62" fmla="*/ 1 w 19"/>
                <a:gd name="T63" fmla="*/ 1 h 27"/>
                <a:gd name="T64" fmla="*/ 0 w 19"/>
                <a:gd name="T65" fmla="*/ 1 h 27"/>
                <a:gd name="T66" fmla="*/ 0 w 19"/>
                <a:gd name="T6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7">
                  <a:moveTo>
                    <a:pt x="0" y="27"/>
                  </a:moveTo>
                  <a:lnTo>
                    <a:pt x="18" y="26"/>
                  </a:lnTo>
                  <a:lnTo>
                    <a:pt x="19" y="25"/>
                  </a:lnTo>
                  <a:lnTo>
                    <a:pt x="19" y="24"/>
                  </a:lnTo>
                  <a:lnTo>
                    <a:pt x="19" y="23"/>
                  </a:lnTo>
                  <a:lnTo>
                    <a:pt x="19" y="23"/>
                  </a:lnTo>
                  <a:lnTo>
                    <a:pt x="19" y="22"/>
                  </a:lnTo>
                  <a:lnTo>
                    <a:pt x="19" y="21"/>
                  </a:lnTo>
                  <a:lnTo>
                    <a:pt x="19" y="21"/>
                  </a:lnTo>
                  <a:lnTo>
                    <a:pt x="19" y="20"/>
                  </a:lnTo>
                  <a:lnTo>
                    <a:pt x="19" y="19"/>
                  </a:lnTo>
                  <a:lnTo>
                    <a:pt x="19" y="18"/>
                  </a:lnTo>
                  <a:lnTo>
                    <a:pt x="19" y="17"/>
                  </a:lnTo>
                  <a:lnTo>
                    <a:pt x="19" y="17"/>
                  </a:lnTo>
                  <a:lnTo>
                    <a:pt x="19" y="16"/>
                  </a:lnTo>
                  <a:lnTo>
                    <a:pt x="19" y="15"/>
                  </a:lnTo>
                  <a:lnTo>
                    <a:pt x="19" y="15"/>
                  </a:lnTo>
                  <a:lnTo>
                    <a:pt x="19" y="14"/>
                  </a:lnTo>
                  <a:lnTo>
                    <a:pt x="19" y="13"/>
                  </a:lnTo>
                  <a:lnTo>
                    <a:pt x="19" y="12"/>
                  </a:lnTo>
                  <a:lnTo>
                    <a:pt x="19" y="11"/>
                  </a:lnTo>
                  <a:lnTo>
                    <a:pt x="19" y="10"/>
                  </a:lnTo>
                  <a:lnTo>
                    <a:pt x="19" y="10"/>
                  </a:lnTo>
                  <a:lnTo>
                    <a:pt x="19" y="9"/>
                  </a:lnTo>
                  <a:lnTo>
                    <a:pt x="19" y="8"/>
                  </a:lnTo>
                  <a:lnTo>
                    <a:pt x="19" y="8"/>
                  </a:lnTo>
                  <a:lnTo>
                    <a:pt x="19" y="7"/>
                  </a:lnTo>
                  <a:lnTo>
                    <a:pt x="19" y="6"/>
                  </a:lnTo>
                  <a:lnTo>
                    <a:pt x="19" y="5"/>
                  </a:lnTo>
                  <a:lnTo>
                    <a:pt x="19" y="4"/>
                  </a:lnTo>
                  <a:lnTo>
                    <a:pt x="19" y="4"/>
                  </a:lnTo>
                  <a:lnTo>
                    <a:pt x="19" y="3"/>
                  </a:lnTo>
                  <a:lnTo>
                    <a:pt x="19" y="2"/>
                  </a:lnTo>
                  <a:lnTo>
                    <a:pt x="19" y="1"/>
                  </a:lnTo>
                  <a:lnTo>
                    <a:pt x="18" y="0"/>
                  </a:lnTo>
                  <a:lnTo>
                    <a:pt x="17" y="0"/>
                  </a:lnTo>
                  <a:lnTo>
                    <a:pt x="17" y="0"/>
                  </a:lnTo>
                  <a:lnTo>
                    <a:pt x="16" y="0"/>
                  </a:lnTo>
                  <a:lnTo>
                    <a:pt x="16" y="0"/>
                  </a:lnTo>
                  <a:lnTo>
                    <a:pt x="15" y="0"/>
                  </a:lnTo>
                  <a:lnTo>
                    <a:pt x="15" y="0"/>
                  </a:lnTo>
                  <a:lnTo>
                    <a:pt x="14" y="1"/>
                  </a:lnTo>
                  <a:lnTo>
                    <a:pt x="14" y="1"/>
                  </a:lnTo>
                  <a:lnTo>
                    <a:pt x="13" y="1"/>
                  </a:lnTo>
                  <a:lnTo>
                    <a:pt x="12" y="1"/>
                  </a:lnTo>
                  <a:lnTo>
                    <a:pt x="12" y="1"/>
                  </a:lnTo>
                  <a:lnTo>
                    <a:pt x="11" y="1"/>
                  </a:lnTo>
                  <a:lnTo>
                    <a:pt x="10" y="1"/>
                  </a:lnTo>
                  <a:lnTo>
                    <a:pt x="10" y="1"/>
                  </a:lnTo>
                  <a:lnTo>
                    <a:pt x="9" y="1"/>
                  </a:lnTo>
                  <a:lnTo>
                    <a:pt x="9" y="1"/>
                  </a:lnTo>
                  <a:lnTo>
                    <a:pt x="8" y="1"/>
                  </a:lnTo>
                  <a:lnTo>
                    <a:pt x="8" y="1"/>
                  </a:lnTo>
                  <a:lnTo>
                    <a:pt x="7" y="1"/>
                  </a:lnTo>
                  <a:lnTo>
                    <a:pt x="7" y="1"/>
                  </a:lnTo>
                  <a:lnTo>
                    <a:pt x="6" y="1"/>
                  </a:lnTo>
                  <a:lnTo>
                    <a:pt x="5" y="1"/>
                  </a:lnTo>
                  <a:lnTo>
                    <a:pt x="5" y="1"/>
                  </a:lnTo>
                  <a:lnTo>
                    <a:pt x="4" y="1"/>
                  </a:lnTo>
                  <a:lnTo>
                    <a:pt x="4" y="1"/>
                  </a:lnTo>
                  <a:lnTo>
                    <a:pt x="3" y="1"/>
                  </a:lnTo>
                  <a:lnTo>
                    <a:pt x="3" y="1"/>
                  </a:lnTo>
                  <a:lnTo>
                    <a:pt x="2" y="1"/>
                  </a:lnTo>
                  <a:lnTo>
                    <a:pt x="1" y="1"/>
                  </a:lnTo>
                  <a:lnTo>
                    <a:pt x="1" y="1"/>
                  </a:lnTo>
                  <a:lnTo>
                    <a:pt x="0" y="1"/>
                  </a:lnTo>
                  <a:lnTo>
                    <a:pt x="0" y="2"/>
                  </a:lnTo>
                  <a:lnTo>
                    <a:pt x="0" y="27"/>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38" name="Freeform 1174"/>
            <p:cNvSpPr>
              <a:spLocks/>
            </p:cNvSpPr>
            <p:nvPr/>
          </p:nvSpPr>
          <p:spPr bwMode="auto">
            <a:xfrm>
              <a:off x="1594" y="3370"/>
              <a:ext cx="19" cy="27"/>
            </a:xfrm>
            <a:custGeom>
              <a:avLst/>
              <a:gdLst>
                <a:gd name="T0" fmla="*/ 18 w 19"/>
                <a:gd name="T1" fmla="*/ 26 h 27"/>
                <a:gd name="T2" fmla="*/ 19 w 19"/>
                <a:gd name="T3" fmla="*/ 24 h 27"/>
                <a:gd name="T4" fmla="*/ 19 w 19"/>
                <a:gd name="T5" fmla="*/ 23 h 27"/>
                <a:gd name="T6" fmla="*/ 19 w 19"/>
                <a:gd name="T7" fmla="*/ 21 h 27"/>
                <a:gd name="T8" fmla="*/ 19 w 19"/>
                <a:gd name="T9" fmla="*/ 20 h 27"/>
                <a:gd name="T10" fmla="*/ 19 w 19"/>
                <a:gd name="T11" fmla="*/ 18 h 27"/>
                <a:gd name="T12" fmla="*/ 19 w 19"/>
                <a:gd name="T13" fmla="*/ 17 h 27"/>
                <a:gd name="T14" fmla="*/ 19 w 19"/>
                <a:gd name="T15" fmla="*/ 15 h 27"/>
                <a:gd name="T16" fmla="*/ 19 w 19"/>
                <a:gd name="T17" fmla="*/ 14 h 27"/>
                <a:gd name="T18" fmla="*/ 19 w 19"/>
                <a:gd name="T19" fmla="*/ 12 h 27"/>
                <a:gd name="T20" fmla="*/ 19 w 19"/>
                <a:gd name="T21" fmla="*/ 10 h 27"/>
                <a:gd name="T22" fmla="*/ 19 w 19"/>
                <a:gd name="T23" fmla="*/ 9 h 27"/>
                <a:gd name="T24" fmla="*/ 19 w 19"/>
                <a:gd name="T25" fmla="*/ 8 h 27"/>
                <a:gd name="T26" fmla="*/ 19 w 19"/>
                <a:gd name="T27" fmla="*/ 6 h 27"/>
                <a:gd name="T28" fmla="*/ 19 w 19"/>
                <a:gd name="T29" fmla="*/ 4 h 27"/>
                <a:gd name="T30" fmla="*/ 19 w 19"/>
                <a:gd name="T31" fmla="*/ 3 h 27"/>
                <a:gd name="T32" fmla="*/ 19 w 19"/>
                <a:gd name="T33" fmla="*/ 1 h 27"/>
                <a:gd name="T34" fmla="*/ 17 w 19"/>
                <a:gd name="T35" fmla="*/ 0 h 27"/>
                <a:gd name="T36" fmla="*/ 16 w 19"/>
                <a:gd name="T37" fmla="*/ 0 h 27"/>
                <a:gd name="T38" fmla="*/ 15 w 19"/>
                <a:gd name="T39" fmla="*/ 0 h 27"/>
                <a:gd name="T40" fmla="*/ 14 w 19"/>
                <a:gd name="T41" fmla="*/ 1 h 27"/>
                <a:gd name="T42" fmla="*/ 13 w 19"/>
                <a:gd name="T43" fmla="*/ 1 h 27"/>
                <a:gd name="T44" fmla="*/ 12 w 19"/>
                <a:gd name="T45" fmla="*/ 1 h 27"/>
                <a:gd name="T46" fmla="*/ 10 w 19"/>
                <a:gd name="T47" fmla="*/ 1 h 27"/>
                <a:gd name="T48" fmla="*/ 9 w 19"/>
                <a:gd name="T49" fmla="*/ 1 h 27"/>
                <a:gd name="T50" fmla="*/ 8 w 19"/>
                <a:gd name="T51" fmla="*/ 1 h 27"/>
                <a:gd name="T52" fmla="*/ 7 w 19"/>
                <a:gd name="T53" fmla="*/ 1 h 27"/>
                <a:gd name="T54" fmla="*/ 6 w 19"/>
                <a:gd name="T55" fmla="*/ 1 h 27"/>
                <a:gd name="T56" fmla="*/ 5 w 19"/>
                <a:gd name="T57" fmla="*/ 1 h 27"/>
                <a:gd name="T58" fmla="*/ 4 w 19"/>
                <a:gd name="T59" fmla="*/ 1 h 27"/>
                <a:gd name="T60" fmla="*/ 3 w 19"/>
                <a:gd name="T61" fmla="*/ 1 h 27"/>
                <a:gd name="T62" fmla="*/ 1 w 19"/>
                <a:gd name="T63" fmla="*/ 1 h 27"/>
                <a:gd name="T64" fmla="*/ 0 w 19"/>
                <a:gd name="T65" fmla="*/ 1 h 27"/>
                <a:gd name="T66" fmla="*/ 0 w 19"/>
                <a:gd name="T6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7">
                  <a:moveTo>
                    <a:pt x="0" y="27"/>
                  </a:moveTo>
                  <a:lnTo>
                    <a:pt x="18" y="26"/>
                  </a:lnTo>
                  <a:lnTo>
                    <a:pt x="19" y="25"/>
                  </a:lnTo>
                  <a:lnTo>
                    <a:pt x="19" y="24"/>
                  </a:lnTo>
                  <a:lnTo>
                    <a:pt x="19" y="23"/>
                  </a:lnTo>
                  <a:lnTo>
                    <a:pt x="19" y="23"/>
                  </a:lnTo>
                  <a:lnTo>
                    <a:pt x="19" y="22"/>
                  </a:lnTo>
                  <a:lnTo>
                    <a:pt x="19" y="21"/>
                  </a:lnTo>
                  <a:lnTo>
                    <a:pt x="19" y="21"/>
                  </a:lnTo>
                  <a:lnTo>
                    <a:pt x="19" y="20"/>
                  </a:lnTo>
                  <a:lnTo>
                    <a:pt x="19" y="19"/>
                  </a:lnTo>
                  <a:lnTo>
                    <a:pt x="19" y="18"/>
                  </a:lnTo>
                  <a:lnTo>
                    <a:pt x="19" y="17"/>
                  </a:lnTo>
                  <a:lnTo>
                    <a:pt x="19" y="17"/>
                  </a:lnTo>
                  <a:lnTo>
                    <a:pt x="19" y="16"/>
                  </a:lnTo>
                  <a:lnTo>
                    <a:pt x="19" y="15"/>
                  </a:lnTo>
                  <a:lnTo>
                    <a:pt x="19" y="15"/>
                  </a:lnTo>
                  <a:lnTo>
                    <a:pt x="19" y="14"/>
                  </a:lnTo>
                  <a:lnTo>
                    <a:pt x="19" y="13"/>
                  </a:lnTo>
                  <a:lnTo>
                    <a:pt x="19" y="12"/>
                  </a:lnTo>
                  <a:lnTo>
                    <a:pt x="19" y="11"/>
                  </a:lnTo>
                  <a:lnTo>
                    <a:pt x="19" y="10"/>
                  </a:lnTo>
                  <a:lnTo>
                    <a:pt x="19" y="10"/>
                  </a:lnTo>
                  <a:lnTo>
                    <a:pt x="19" y="9"/>
                  </a:lnTo>
                  <a:lnTo>
                    <a:pt x="19" y="8"/>
                  </a:lnTo>
                  <a:lnTo>
                    <a:pt x="19" y="8"/>
                  </a:lnTo>
                  <a:lnTo>
                    <a:pt x="19" y="7"/>
                  </a:lnTo>
                  <a:lnTo>
                    <a:pt x="19" y="6"/>
                  </a:lnTo>
                  <a:lnTo>
                    <a:pt x="19" y="5"/>
                  </a:lnTo>
                  <a:lnTo>
                    <a:pt x="19" y="4"/>
                  </a:lnTo>
                  <a:lnTo>
                    <a:pt x="19" y="4"/>
                  </a:lnTo>
                  <a:lnTo>
                    <a:pt x="19" y="3"/>
                  </a:lnTo>
                  <a:lnTo>
                    <a:pt x="19" y="2"/>
                  </a:lnTo>
                  <a:lnTo>
                    <a:pt x="19" y="1"/>
                  </a:lnTo>
                  <a:lnTo>
                    <a:pt x="18" y="0"/>
                  </a:lnTo>
                  <a:lnTo>
                    <a:pt x="17" y="0"/>
                  </a:lnTo>
                  <a:lnTo>
                    <a:pt x="17" y="0"/>
                  </a:lnTo>
                  <a:lnTo>
                    <a:pt x="16" y="0"/>
                  </a:lnTo>
                  <a:lnTo>
                    <a:pt x="16" y="0"/>
                  </a:lnTo>
                  <a:lnTo>
                    <a:pt x="15" y="0"/>
                  </a:lnTo>
                  <a:lnTo>
                    <a:pt x="15" y="0"/>
                  </a:lnTo>
                  <a:lnTo>
                    <a:pt x="14" y="1"/>
                  </a:lnTo>
                  <a:lnTo>
                    <a:pt x="14" y="1"/>
                  </a:lnTo>
                  <a:lnTo>
                    <a:pt x="13" y="1"/>
                  </a:lnTo>
                  <a:lnTo>
                    <a:pt x="12" y="1"/>
                  </a:lnTo>
                  <a:lnTo>
                    <a:pt x="12" y="1"/>
                  </a:lnTo>
                  <a:lnTo>
                    <a:pt x="11" y="1"/>
                  </a:lnTo>
                  <a:lnTo>
                    <a:pt x="10" y="1"/>
                  </a:lnTo>
                  <a:lnTo>
                    <a:pt x="10" y="1"/>
                  </a:lnTo>
                  <a:lnTo>
                    <a:pt x="9" y="1"/>
                  </a:lnTo>
                  <a:lnTo>
                    <a:pt x="9" y="1"/>
                  </a:lnTo>
                  <a:lnTo>
                    <a:pt x="8" y="1"/>
                  </a:lnTo>
                  <a:lnTo>
                    <a:pt x="8" y="1"/>
                  </a:lnTo>
                  <a:lnTo>
                    <a:pt x="7" y="1"/>
                  </a:lnTo>
                  <a:lnTo>
                    <a:pt x="7" y="1"/>
                  </a:lnTo>
                  <a:lnTo>
                    <a:pt x="6" y="1"/>
                  </a:lnTo>
                  <a:lnTo>
                    <a:pt x="5" y="1"/>
                  </a:lnTo>
                  <a:lnTo>
                    <a:pt x="5" y="1"/>
                  </a:lnTo>
                  <a:lnTo>
                    <a:pt x="4" y="1"/>
                  </a:lnTo>
                  <a:lnTo>
                    <a:pt x="4" y="1"/>
                  </a:lnTo>
                  <a:lnTo>
                    <a:pt x="3" y="1"/>
                  </a:lnTo>
                  <a:lnTo>
                    <a:pt x="3" y="1"/>
                  </a:lnTo>
                  <a:lnTo>
                    <a:pt x="2" y="1"/>
                  </a:lnTo>
                  <a:lnTo>
                    <a:pt x="1" y="1"/>
                  </a:lnTo>
                  <a:lnTo>
                    <a:pt x="1" y="1"/>
                  </a:lnTo>
                  <a:lnTo>
                    <a:pt x="0" y="1"/>
                  </a:lnTo>
                  <a:lnTo>
                    <a:pt x="0" y="2"/>
                  </a:lnTo>
                  <a:lnTo>
                    <a:pt x="0" y="2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39" name="Freeform 1175"/>
            <p:cNvSpPr>
              <a:spLocks/>
            </p:cNvSpPr>
            <p:nvPr/>
          </p:nvSpPr>
          <p:spPr bwMode="auto">
            <a:xfrm>
              <a:off x="1571" y="3371"/>
              <a:ext cx="21" cy="27"/>
            </a:xfrm>
            <a:custGeom>
              <a:avLst/>
              <a:gdLst>
                <a:gd name="T0" fmla="*/ 2 w 21"/>
                <a:gd name="T1" fmla="*/ 3 h 27"/>
                <a:gd name="T2" fmla="*/ 1 w 21"/>
                <a:gd name="T3" fmla="*/ 4 h 27"/>
                <a:gd name="T4" fmla="*/ 1 w 21"/>
                <a:gd name="T5" fmla="*/ 5 h 27"/>
                <a:gd name="T6" fmla="*/ 1 w 21"/>
                <a:gd name="T7" fmla="*/ 7 h 27"/>
                <a:gd name="T8" fmla="*/ 1 w 21"/>
                <a:gd name="T9" fmla="*/ 9 h 27"/>
                <a:gd name="T10" fmla="*/ 1 w 21"/>
                <a:gd name="T11" fmla="*/ 10 h 27"/>
                <a:gd name="T12" fmla="*/ 1 w 21"/>
                <a:gd name="T13" fmla="*/ 12 h 27"/>
                <a:gd name="T14" fmla="*/ 1 w 21"/>
                <a:gd name="T15" fmla="*/ 14 h 27"/>
                <a:gd name="T16" fmla="*/ 1 w 21"/>
                <a:gd name="T17" fmla="*/ 15 h 27"/>
                <a:gd name="T18" fmla="*/ 1 w 21"/>
                <a:gd name="T19" fmla="*/ 17 h 27"/>
                <a:gd name="T20" fmla="*/ 1 w 21"/>
                <a:gd name="T21" fmla="*/ 18 h 27"/>
                <a:gd name="T22" fmla="*/ 1 w 21"/>
                <a:gd name="T23" fmla="*/ 20 h 27"/>
                <a:gd name="T24" fmla="*/ 1 w 21"/>
                <a:gd name="T25" fmla="*/ 22 h 27"/>
                <a:gd name="T26" fmla="*/ 1 w 21"/>
                <a:gd name="T27" fmla="*/ 23 h 27"/>
                <a:gd name="T28" fmla="*/ 1 w 21"/>
                <a:gd name="T29" fmla="*/ 24 h 27"/>
                <a:gd name="T30" fmla="*/ 0 w 21"/>
                <a:gd name="T31" fmla="*/ 26 h 27"/>
                <a:gd name="T32" fmla="*/ 21 w 21"/>
                <a:gd name="T33" fmla="*/ 26 h 27"/>
                <a:gd name="T34" fmla="*/ 21 w 21"/>
                <a:gd name="T35" fmla="*/ 24 h 27"/>
                <a:gd name="T36" fmla="*/ 21 w 21"/>
                <a:gd name="T37" fmla="*/ 23 h 27"/>
                <a:gd name="T38" fmla="*/ 21 w 21"/>
                <a:gd name="T39" fmla="*/ 21 h 27"/>
                <a:gd name="T40" fmla="*/ 21 w 21"/>
                <a:gd name="T41" fmla="*/ 20 h 27"/>
                <a:gd name="T42" fmla="*/ 21 w 21"/>
                <a:gd name="T43" fmla="*/ 18 h 27"/>
                <a:gd name="T44" fmla="*/ 21 w 21"/>
                <a:gd name="T45" fmla="*/ 16 h 27"/>
                <a:gd name="T46" fmla="*/ 21 w 21"/>
                <a:gd name="T47" fmla="*/ 15 h 27"/>
                <a:gd name="T48" fmla="*/ 21 w 21"/>
                <a:gd name="T49" fmla="*/ 13 h 27"/>
                <a:gd name="T50" fmla="*/ 21 w 21"/>
                <a:gd name="T51" fmla="*/ 11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 name="T66" fmla="*/ 20 w 21"/>
                <a:gd name="T67" fmla="*/ 0 h 27"/>
                <a:gd name="T68" fmla="*/ 19 w 21"/>
                <a:gd name="T69" fmla="*/ 0 h 27"/>
                <a:gd name="T70" fmla="*/ 17 w 21"/>
                <a:gd name="T71" fmla="*/ 1 h 27"/>
                <a:gd name="T72" fmla="*/ 16 w 21"/>
                <a:gd name="T73" fmla="*/ 1 h 27"/>
                <a:gd name="T74" fmla="*/ 15 w 21"/>
                <a:gd name="T75" fmla="*/ 1 h 27"/>
                <a:gd name="T76" fmla="*/ 14 w 21"/>
                <a:gd name="T77" fmla="*/ 1 h 27"/>
                <a:gd name="T78" fmla="*/ 13 w 21"/>
                <a:gd name="T79" fmla="*/ 1 h 27"/>
                <a:gd name="T80" fmla="*/ 11 w 21"/>
                <a:gd name="T81" fmla="*/ 1 h 27"/>
                <a:gd name="T82" fmla="*/ 10 w 21"/>
                <a:gd name="T83" fmla="*/ 1 h 27"/>
                <a:gd name="T84" fmla="*/ 9 w 21"/>
                <a:gd name="T85" fmla="*/ 1 h 27"/>
                <a:gd name="T86" fmla="*/ 8 w 21"/>
                <a:gd name="T87" fmla="*/ 1 h 27"/>
                <a:gd name="T88" fmla="*/ 6 w 21"/>
                <a:gd name="T89" fmla="*/ 1 h 27"/>
                <a:gd name="T90" fmla="*/ 5 w 21"/>
                <a:gd name="T91" fmla="*/ 1 h 27"/>
                <a:gd name="T92" fmla="*/ 4 w 21"/>
                <a:gd name="T93" fmla="*/ 1 h 27"/>
                <a:gd name="T94" fmla="*/ 3 w 21"/>
                <a:gd name="T95" fmla="*/ 1 h 27"/>
                <a:gd name="T96" fmla="*/ 2 w 21"/>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2" y="2"/>
                  </a:moveTo>
                  <a:lnTo>
                    <a:pt x="2" y="3"/>
                  </a:lnTo>
                  <a:lnTo>
                    <a:pt x="2"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4"/>
                  </a:lnTo>
                  <a:lnTo>
                    <a:pt x="1" y="14"/>
                  </a:lnTo>
                  <a:lnTo>
                    <a:pt x="1" y="15"/>
                  </a:lnTo>
                  <a:lnTo>
                    <a:pt x="1" y="16"/>
                  </a:lnTo>
                  <a:lnTo>
                    <a:pt x="1" y="17"/>
                  </a:lnTo>
                  <a:lnTo>
                    <a:pt x="1" y="18"/>
                  </a:lnTo>
                  <a:lnTo>
                    <a:pt x="1" y="18"/>
                  </a:lnTo>
                  <a:lnTo>
                    <a:pt x="1" y="19"/>
                  </a:lnTo>
                  <a:lnTo>
                    <a:pt x="1" y="20"/>
                  </a:lnTo>
                  <a:lnTo>
                    <a:pt x="1" y="21"/>
                  </a:lnTo>
                  <a:lnTo>
                    <a:pt x="1" y="22"/>
                  </a:lnTo>
                  <a:lnTo>
                    <a:pt x="1" y="22"/>
                  </a:lnTo>
                  <a:lnTo>
                    <a:pt x="1" y="23"/>
                  </a:lnTo>
                  <a:lnTo>
                    <a:pt x="1" y="24"/>
                  </a:lnTo>
                  <a:lnTo>
                    <a:pt x="1" y="24"/>
                  </a:lnTo>
                  <a:lnTo>
                    <a:pt x="0" y="25"/>
                  </a:lnTo>
                  <a:lnTo>
                    <a:pt x="0" y="26"/>
                  </a:lnTo>
                  <a:lnTo>
                    <a:pt x="0" y="27"/>
                  </a:lnTo>
                  <a:lnTo>
                    <a:pt x="21" y="26"/>
                  </a:lnTo>
                  <a:lnTo>
                    <a:pt x="21" y="25"/>
                  </a:lnTo>
                  <a:lnTo>
                    <a:pt x="21" y="24"/>
                  </a:lnTo>
                  <a:lnTo>
                    <a:pt x="21" y="24"/>
                  </a:lnTo>
                  <a:lnTo>
                    <a:pt x="21"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1"/>
                  </a:lnTo>
                  <a:lnTo>
                    <a:pt x="21" y="11"/>
                  </a:lnTo>
                  <a:lnTo>
                    <a:pt x="21" y="10"/>
                  </a:lnTo>
                  <a:lnTo>
                    <a:pt x="21" y="9"/>
                  </a:lnTo>
                  <a:lnTo>
                    <a:pt x="21" y="9"/>
                  </a:lnTo>
                  <a:lnTo>
                    <a:pt x="21" y="8"/>
                  </a:lnTo>
                  <a:lnTo>
                    <a:pt x="21" y="7"/>
                  </a:lnTo>
                  <a:lnTo>
                    <a:pt x="21" y="6"/>
                  </a:lnTo>
                  <a:lnTo>
                    <a:pt x="21" y="5"/>
                  </a:lnTo>
                  <a:lnTo>
                    <a:pt x="21" y="5"/>
                  </a:lnTo>
                  <a:lnTo>
                    <a:pt x="21" y="4"/>
                  </a:lnTo>
                  <a:lnTo>
                    <a:pt x="21" y="3"/>
                  </a:lnTo>
                  <a:lnTo>
                    <a:pt x="21" y="2"/>
                  </a:lnTo>
                  <a:lnTo>
                    <a:pt x="21" y="1"/>
                  </a:lnTo>
                  <a:lnTo>
                    <a:pt x="21" y="0"/>
                  </a:lnTo>
                  <a:lnTo>
                    <a:pt x="21" y="0"/>
                  </a:lnTo>
                  <a:lnTo>
                    <a:pt x="20" y="0"/>
                  </a:lnTo>
                  <a:lnTo>
                    <a:pt x="19" y="0"/>
                  </a:lnTo>
                  <a:lnTo>
                    <a:pt x="19" y="0"/>
                  </a:lnTo>
                  <a:lnTo>
                    <a:pt x="18" y="1"/>
                  </a:lnTo>
                  <a:lnTo>
                    <a:pt x="17" y="1"/>
                  </a:lnTo>
                  <a:lnTo>
                    <a:pt x="17" y="1"/>
                  </a:lnTo>
                  <a:lnTo>
                    <a:pt x="16" y="1"/>
                  </a:lnTo>
                  <a:lnTo>
                    <a:pt x="16" y="1"/>
                  </a:lnTo>
                  <a:lnTo>
                    <a:pt x="15" y="1"/>
                  </a:lnTo>
                  <a:lnTo>
                    <a:pt x="14" y="1"/>
                  </a:lnTo>
                  <a:lnTo>
                    <a:pt x="14" y="1"/>
                  </a:lnTo>
                  <a:lnTo>
                    <a:pt x="13" y="1"/>
                  </a:lnTo>
                  <a:lnTo>
                    <a:pt x="13" y="1"/>
                  </a:lnTo>
                  <a:lnTo>
                    <a:pt x="12" y="1"/>
                  </a:lnTo>
                  <a:lnTo>
                    <a:pt x="11" y="1"/>
                  </a:lnTo>
                  <a:lnTo>
                    <a:pt x="11" y="1"/>
                  </a:lnTo>
                  <a:lnTo>
                    <a:pt x="10" y="1"/>
                  </a:lnTo>
                  <a:lnTo>
                    <a:pt x="10" y="1"/>
                  </a:lnTo>
                  <a:lnTo>
                    <a:pt x="9" y="1"/>
                  </a:lnTo>
                  <a:lnTo>
                    <a:pt x="8" y="1"/>
                  </a:lnTo>
                  <a:lnTo>
                    <a:pt x="8" y="1"/>
                  </a:lnTo>
                  <a:lnTo>
                    <a:pt x="7" y="1"/>
                  </a:lnTo>
                  <a:lnTo>
                    <a:pt x="6" y="1"/>
                  </a:lnTo>
                  <a:lnTo>
                    <a:pt x="6" y="1"/>
                  </a:lnTo>
                  <a:lnTo>
                    <a:pt x="5" y="1"/>
                  </a:lnTo>
                  <a:lnTo>
                    <a:pt x="5" y="1"/>
                  </a:lnTo>
                  <a:lnTo>
                    <a:pt x="4" y="1"/>
                  </a:lnTo>
                  <a:lnTo>
                    <a:pt x="4" y="1"/>
                  </a:lnTo>
                  <a:lnTo>
                    <a:pt x="3" y="1"/>
                  </a:lnTo>
                  <a:lnTo>
                    <a:pt x="2" y="1"/>
                  </a:lnTo>
                  <a:lnTo>
                    <a:pt x="2" y="2"/>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40" name="Freeform 1176"/>
            <p:cNvSpPr>
              <a:spLocks/>
            </p:cNvSpPr>
            <p:nvPr/>
          </p:nvSpPr>
          <p:spPr bwMode="auto">
            <a:xfrm>
              <a:off x="1571" y="3371"/>
              <a:ext cx="21" cy="27"/>
            </a:xfrm>
            <a:custGeom>
              <a:avLst/>
              <a:gdLst>
                <a:gd name="T0" fmla="*/ 2 w 21"/>
                <a:gd name="T1" fmla="*/ 3 h 27"/>
                <a:gd name="T2" fmla="*/ 1 w 21"/>
                <a:gd name="T3" fmla="*/ 4 h 27"/>
                <a:gd name="T4" fmla="*/ 1 w 21"/>
                <a:gd name="T5" fmla="*/ 5 h 27"/>
                <a:gd name="T6" fmla="*/ 1 w 21"/>
                <a:gd name="T7" fmla="*/ 7 h 27"/>
                <a:gd name="T8" fmla="*/ 1 w 21"/>
                <a:gd name="T9" fmla="*/ 9 h 27"/>
                <a:gd name="T10" fmla="*/ 1 w 21"/>
                <a:gd name="T11" fmla="*/ 10 h 27"/>
                <a:gd name="T12" fmla="*/ 1 w 21"/>
                <a:gd name="T13" fmla="*/ 12 h 27"/>
                <a:gd name="T14" fmla="*/ 1 w 21"/>
                <a:gd name="T15" fmla="*/ 14 h 27"/>
                <a:gd name="T16" fmla="*/ 1 w 21"/>
                <a:gd name="T17" fmla="*/ 15 h 27"/>
                <a:gd name="T18" fmla="*/ 1 w 21"/>
                <a:gd name="T19" fmla="*/ 17 h 27"/>
                <a:gd name="T20" fmla="*/ 1 w 21"/>
                <a:gd name="T21" fmla="*/ 18 h 27"/>
                <a:gd name="T22" fmla="*/ 1 w 21"/>
                <a:gd name="T23" fmla="*/ 20 h 27"/>
                <a:gd name="T24" fmla="*/ 1 w 21"/>
                <a:gd name="T25" fmla="*/ 22 h 27"/>
                <a:gd name="T26" fmla="*/ 1 w 21"/>
                <a:gd name="T27" fmla="*/ 23 h 27"/>
                <a:gd name="T28" fmla="*/ 1 w 21"/>
                <a:gd name="T29" fmla="*/ 24 h 27"/>
                <a:gd name="T30" fmla="*/ 0 w 21"/>
                <a:gd name="T31" fmla="*/ 26 h 27"/>
                <a:gd name="T32" fmla="*/ 21 w 21"/>
                <a:gd name="T33" fmla="*/ 26 h 27"/>
                <a:gd name="T34" fmla="*/ 21 w 21"/>
                <a:gd name="T35" fmla="*/ 24 h 27"/>
                <a:gd name="T36" fmla="*/ 21 w 21"/>
                <a:gd name="T37" fmla="*/ 23 h 27"/>
                <a:gd name="T38" fmla="*/ 21 w 21"/>
                <a:gd name="T39" fmla="*/ 21 h 27"/>
                <a:gd name="T40" fmla="*/ 21 w 21"/>
                <a:gd name="T41" fmla="*/ 20 h 27"/>
                <a:gd name="T42" fmla="*/ 21 w 21"/>
                <a:gd name="T43" fmla="*/ 18 h 27"/>
                <a:gd name="T44" fmla="*/ 21 w 21"/>
                <a:gd name="T45" fmla="*/ 16 h 27"/>
                <a:gd name="T46" fmla="*/ 21 w 21"/>
                <a:gd name="T47" fmla="*/ 15 h 27"/>
                <a:gd name="T48" fmla="*/ 21 w 21"/>
                <a:gd name="T49" fmla="*/ 13 h 27"/>
                <a:gd name="T50" fmla="*/ 21 w 21"/>
                <a:gd name="T51" fmla="*/ 11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 name="T66" fmla="*/ 20 w 21"/>
                <a:gd name="T67" fmla="*/ 0 h 27"/>
                <a:gd name="T68" fmla="*/ 19 w 21"/>
                <a:gd name="T69" fmla="*/ 0 h 27"/>
                <a:gd name="T70" fmla="*/ 17 w 21"/>
                <a:gd name="T71" fmla="*/ 1 h 27"/>
                <a:gd name="T72" fmla="*/ 16 w 21"/>
                <a:gd name="T73" fmla="*/ 1 h 27"/>
                <a:gd name="T74" fmla="*/ 15 w 21"/>
                <a:gd name="T75" fmla="*/ 1 h 27"/>
                <a:gd name="T76" fmla="*/ 14 w 21"/>
                <a:gd name="T77" fmla="*/ 1 h 27"/>
                <a:gd name="T78" fmla="*/ 13 w 21"/>
                <a:gd name="T79" fmla="*/ 1 h 27"/>
                <a:gd name="T80" fmla="*/ 11 w 21"/>
                <a:gd name="T81" fmla="*/ 1 h 27"/>
                <a:gd name="T82" fmla="*/ 10 w 21"/>
                <a:gd name="T83" fmla="*/ 1 h 27"/>
                <a:gd name="T84" fmla="*/ 9 w 21"/>
                <a:gd name="T85" fmla="*/ 1 h 27"/>
                <a:gd name="T86" fmla="*/ 8 w 21"/>
                <a:gd name="T87" fmla="*/ 1 h 27"/>
                <a:gd name="T88" fmla="*/ 6 w 21"/>
                <a:gd name="T89" fmla="*/ 1 h 27"/>
                <a:gd name="T90" fmla="*/ 5 w 21"/>
                <a:gd name="T91" fmla="*/ 1 h 27"/>
                <a:gd name="T92" fmla="*/ 4 w 21"/>
                <a:gd name="T93" fmla="*/ 1 h 27"/>
                <a:gd name="T94" fmla="*/ 3 w 21"/>
                <a:gd name="T95" fmla="*/ 1 h 27"/>
                <a:gd name="T96" fmla="*/ 2 w 21"/>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2" y="2"/>
                  </a:moveTo>
                  <a:lnTo>
                    <a:pt x="2" y="3"/>
                  </a:lnTo>
                  <a:lnTo>
                    <a:pt x="2"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4"/>
                  </a:lnTo>
                  <a:lnTo>
                    <a:pt x="1" y="14"/>
                  </a:lnTo>
                  <a:lnTo>
                    <a:pt x="1" y="15"/>
                  </a:lnTo>
                  <a:lnTo>
                    <a:pt x="1" y="16"/>
                  </a:lnTo>
                  <a:lnTo>
                    <a:pt x="1" y="17"/>
                  </a:lnTo>
                  <a:lnTo>
                    <a:pt x="1" y="18"/>
                  </a:lnTo>
                  <a:lnTo>
                    <a:pt x="1" y="18"/>
                  </a:lnTo>
                  <a:lnTo>
                    <a:pt x="1" y="19"/>
                  </a:lnTo>
                  <a:lnTo>
                    <a:pt x="1" y="20"/>
                  </a:lnTo>
                  <a:lnTo>
                    <a:pt x="1" y="21"/>
                  </a:lnTo>
                  <a:lnTo>
                    <a:pt x="1" y="22"/>
                  </a:lnTo>
                  <a:lnTo>
                    <a:pt x="1" y="22"/>
                  </a:lnTo>
                  <a:lnTo>
                    <a:pt x="1" y="23"/>
                  </a:lnTo>
                  <a:lnTo>
                    <a:pt x="1" y="24"/>
                  </a:lnTo>
                  <a:lnTo>
                    <a:pt x="1" y="24"/>
                  </a:lnTo>
                  <a:lnTo>
                    <a:pt x="0" y="25"/>
                  </a:lnTo>
                  <a:lnTo>
                    <a:pt x="0" y="26"/>
                  </a:lnTo>
                  <a:lnTo>
                    <a:pt x="0" y="27"/>
                  </a:lnTo>
                  <a:lnTo>
                    <a:pt x="21" y="26"/>
                  </a:lnTo>
                  <a:lnTo>
                    <a:pt x="21" y="25"/>
                  </a:lnTo>
                  <a:lnTo>
                    <a:pt x="21" y="24"/>
                  </a:lnTo>
                  <a:lnTo>
                    <a:pt x="21" y="24"/>
                  </a:lnTo>
                  <a:lnTo>
                    <a:pt x="21"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1"/>
                  </a:lnTo>
                  <a:lnTo>
                    <a:pt x="21" y="11"/>
                  </a:lnTo>
                  <a:lnTo>
                    <a:pt x="21" y="10"/>
                  </a:lnTo>
                  <a:lnTo>
                    <a:pt x="21" y="9"/>
                  </a:lnTo>
                  <a:lnTo>
                    <a:pt x="21" y="9"/>
                  </a:lnTo>
                  <a:lnTo>
                    <a:pt x="21" y="8"/>
                  </a:lnTo>
                  <a:lnTo>
                    <a:pt x="21" y="7"/>
                  </a:lnTo>
                  <a:lnTo>
                    <a:pt x="21" y="6"/>
                  </a:lnTo>
                  <a:lnTo>
                    <a:pt x="21" y="5"/>
                  </a:lnTo>
                  <a:lnTo>
                    <a:pt x="21" y="5"/>
                  </a:lnTo>
                  <a:lnTo>
                    <a:pt x="21" y="4"/>
                  </a:lnTo>
                  <a:lnTo>
                    <a:pt x="21" y="3"/>
                  </a:lnTo>
                  <a:lnTo>
                    <a:pt x="21" y="2"/>
                  </a:lnTo>
                  <a:lnTo>
                    <a:pt x="21" y="1"/>
                  </a:lnTo>
                  <a:lnTo>
                    <a:pt x="21" y="0"/>
                  </a:lnTo>
                  <a:lnTo>
                    <a:pt x="21" y="0"/>
                  </a:lnTo>
                  <a:lnTo>
                    <a:pt x="20" y="0"/>
                  </a:lnTo>
                  <a:lnTo>
                    <a:pt x="19" y="0"/>
                  </a:lnTo>
                  <a:lnTo>
                    <a:pt x="19" y="0"/>
                  </a:lnTo>
                  <a:lnTo>
                    <a:pt x="18" y="1"/>
                  </a:lnTo>
                  <a:lnTo>
                    <a:pt x="17" y="1"/>
                  </a:lnTo>
                  <a:lnTo>
                    <a:pt x="17" y="1"/>
                  </a:lnTo>
                  <a:lnTo>
                    <a:pt x="16" y="1"/>
                  </a:lnTo>
                  <a:lnTo>
                    <a:pt x="16" y="1"/>
                  </a:lnTo>
                  <a:lnTo>
                    <a:pt x="15" y="1"/>
                  </a:lnTo>
                  <a:lnTo>
                    <a:pt x="14" y="1"/>
                  </a:lnTo>
                  <a:lnTo>
                    <a:pt x="14" y="1"/>
                  </a:lnTo>
                  <a:lnTo>
                    <a:pt x="13" y="1"/>
                  </a:lnTo>
                  <a:lnTo>
                    <a:pt x="13" y="1"/>
                  </a:lnTo>
                  <a:lnTo>
                    <a:pt x="12" y="1"/>
                  </a:lnTo>
                  <a:lnTo>
                    <a:pt x="11" y="1"/>
                  </a:lnTo>
                  <a:lnTo>
                    <a:pt x="11" y="1"/>
                  </a:lnTo>
                  <a:lnTo>
                    <a:pt x="10" y="1"/>
                  </a:lnTo>
                  <a:lnTo>
                    <a:pt x="10" y="1"/>
                  </a:lnTo>
                  <a:lnTo>
                    <a:pt x="9" y="1"/>
                  </a:lnTo>
                  <a:lnTo>
                    <a:pt x="8" y="1"/>
                  </a:lnTo>
                  <a:lnTo>
                    <a:pt x="8" y="1"/>
                  </a:lnTo>
                  <a:lnTo>
                    <a:pt x="7" y="1"/>
                  </a:lnTo>
                  <a:lnTo>
                    <a:pt x="6" y="1"/>
                  </a:lnTo>
                  <a:lnTo>
                    <a:pt x="6" y="1"/>
                  </a:lnTo>
                  <a:lnTo>
                    <a:pt x="5" y="1"/>
                  </a:lnTo>
                  <a:lnTo>
                    <a:pt x="5" y="1"/>
                  </a:lnTo>
                  <a:lnTo>
                    <a:pt x="4" y="1"/>
                  </a:lnTo>
                  <a:lnTo>
                    <a:pt x="4" y="1"/>
                  </a:lnTo>
                  <a:lnTo>
                    <a:pt x="3" y="1"/>
                  </a:lnTo>
                  <a:lnTo>
                    <a:pt x="2" y="1"/>
                  </a:lnTo>
                  <a:lnTo>
                    <a:pt x="2"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41" name="Freeform 1177"/>
            <p:cNvSpPr>
              <a:spLocks/>
            </p:cNvSpPr>
            <p:nvPr/>
          </p:nvSpPr>
          <p:spPr bwMode="auto">
            <a:xfrm>
              <a:off x="1536" y="3373"/>
              <a:ext cx="20" cy="27"/>
            </a:xfrm>
            <a:custGeom>
              <a:avLst/>
              <a:gdLst>
                <a:gd name="T0" fmla="*/ 1 w 20"/>
                <a:gd name="T1" fmla="*/ 2 h 27"/>
                <a:gd name="T2" fmla="*/ 1 w 20"/>
                <a:gd name="T3" fmla="*/ 4 h 27"/>
                <a:gd name="T4" fmla="*/ 1 w 20"/>
                <a:gd name="T5" fmla="*/ 5 h 27"/>
                <a:gd name="T6" fmla="*/ 1 w 20"/>
                <a:gd name="T7" fmla="*/ 7 h 27"/>
                <a:gd name="T8" fmla="*/ 1 w 20"/>
                <a:gd name="T9" fmla="*/ 8 h 27"/>
                <a:gd name="T10" fmla="*/ 1 w 20"/>
                <a:gd name="T11" fmla="*/ 10 h 27"/>
                <a:gd name="T12" fmla="*/ 0 w 20"/>
                <a:gd name="T13" fmla="*/ 12 h 27"/>
                <a:gd name="T14" fmla="*/ 0 w 20"/>
                <a:gd name="T15" fmla="*/ 13 h 27"/>
                <a:gd name="T16" fmla="*/ 0 w 20"/>
                <a:gd name="T17" fmla="*/ 14 h 27"/>
                <a:gd name="T18" fmla="*/ 0 w 20"/>
                <a:gd name="T19" fmla="*/ 16 h 27"/>
                <a:gd name="T20" fmla="*/ 0 w 20"/>
                <a:gd name="T21" fmla="*/ 18 h 27"/>
                <a:gd name="T22" fmla="*/ 0 w 20"/>
                <a:gd name="T23" fmla="*/ 19 h 27"/>
                <a:gd name="T24" fmla="*/ 0 w 20"/>
                <a:gd name="T25" fmla="*/ 21 h 27"/>
                <a:gd name="T26" fmla="*/ 0 w 20"/>
                <a:gd name="T27" fmla="*/ 22 h 27"/>
                <a:gd name="T28" fmla="*/ 0 w 20"/>
                <a:gd name="T29" fmla="*/ 24 h 27"/>
                <a:gd name="T30" fmla="*/ 0 w 20"/>
                <a:gd name="T31" fmla="*/ 26 h 27"/>
                <a:gd name="T32" fmla="*/ 1 w 20"/>
                <a:gd name="T33" fmla="*/ 26 h 27"/>
                <a:gd name="T34" fmla="*/ 2 w 20"/>
                <a:gd name="T35" fmla="*/ 27 h 27"/>
                <a:gd name="T36" fmla="*/ 3 w 20"/>
                <a:gd name="T37" fmla="*/ 27 h 27"/>
                <a:gd name="T38" fmla="*/ 5 w 20"/>
                <a:gd name="T39" fmla="*/ 27 h 27"/>
                <a:gd name="T40" fmla="*/ 6 w 20"/>
                <a:gd name="T41" fmla="*/ 27 h 27"/>
                <a:gd name="T42" fmla="*/ 7 w 20"/>
                <a:gd name="T43" fmla="*/ 27 h 27"/>
                <a:gd name="T44" fmla="*/ 8 w 20"/>
                <a:gd name="T45" fmla="*/ 27 h 27"/>
                <a:gd name="T46" fmla="*/ 9 w 20"/>
                <a:gd name="T47" fmla="*/ 27 h 27"/>
                <a:gd name="T48" fmla="*/ 11 w 20"/>
                <a:gd name="T49" fmla="*/ 27 h 27"/>
                <a:gd name="T50" fmla="*/ 12 w 20"/>
                <a:gd name="T51" fmla="*/ 27 h 27"/>
                <a:gd name="T52" fmla="*/ 13 w 20"/>
                <a:gd name="T53" fmla="*/ 26 h 27"/>
                <a:gd name="T54" fmla="*/ 14 w 20"/>
                <a:gd name="T55" fmla="*/ 26 h 27"/>
                <a:gd name="T56" fmla="*/ 15 w 20"/>
                <a:gd name="T57" fmla="*/ 26 h 27"/>
                <a:gd name="T58" fmla="*/ 16 w 20"/>
                <a:gd name="T59" fmla="*/ 26 h 27"/>
                <a:gd name="T60" fmla="*/ 18 w 20"/>
                <a:gd name="T61" fmla="*/ 26 h 27"/>
                <a:gd name="T62" fmla="*/ 19 w 20"/>
                <a:gd name="T63" fmla="*/ 26 h 27"/>
                <a:gd name="T64" fmla="*/ 19 w 20"/>
                <a:gd name="T65" fmla="*/ 25 h 27"/>
                <a:gd name="T66" fmla="*/ 19 w 20"/>
                <a:gd name="T67" fmla="*/ 24 h 27"/>
                <a:gd name="T68" fmla="*/ 20 w 20"/>
                <a:gd name="T69" fmla="*/ 22 h 27"/>
                <a:gd name="T70" fmla="*/ 20 w 20"/>
                <a:gd name="T71" fmla="*/ 20 h 27"/>
                <a:gd name="T72" fmla="*/ 20 w 20"/>
                <a:gd name="T73" fmla="*/ 19 h 27"/>
                <a:gd name="T74" fmla="*/ 20 w 20"/>
                <a:gd name="T75" fmla="*/ 17 h 27"/>
                <a:gd name="T76" fmla="*/ 20 w 20"/>
                <a:gd name="T77" fmla="*/ 16 h 27"/>
                <a:gd name="T78" fmla="*/ 20 w 20"/>
                <a:gd name="T79" fmla="*/ 14 h 27"/>
                <a:gd name="T80" fmla="*/ 20 w 20"/>
                <a:gd name="T81" fmla="*/ 12 h 27"/>
                <a:gd name="T82" fmla="*/ 20 w 20"/>
                <a:gd name="T83" fmla="*/ 11 h 27"/>
                <a:gd name="T84" fmla="*/ 20 w 20"/>
                <a:gd name="T85" fmla="*/ 9 h 27"/>
                <a:gd name="T86" fmla="*/ 20 w 20"/>
                <a:gd name="T87" fmla="*/ 7 h 27"/>
                <a:gd name="T88" fmla="*/ 20 w 20"/>
                <a:gd name="T89" fmla="*/ 6 h 27"/>
                <a:gd name="T90" fmla="*/ 20 w 20"/>
                <a:gd name="T91" fmla="*/ 4 h 27"/>
                <a:gd name="T92" fmla="*/ 20 w 20"/>
                <a:gd name="T93" fmla="*/ 3 h 27"/>
                <a:gd name="T94" fmla="*/ 20 w 20"/>
                <a:gd name="T95" fmla="*/ 1 h 27"/>
                <a:gd name="T96" fmla="*/ 1 w 20"/>
                <a:gd name="T9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1"/>
                  </a:moveTo>
                  <a:lnTo>
                    <a:pt x="1" y="2"/>
                  </a:lnTo>
                  <a:lnTo>
                    <a:pt x="1" y="3"/>
                  </a:lnTo>
                  <a:lnTo>
                    <a:pt x="1" y="4"/>
                  </a:lnTo>
                  <a:lnTo>
                    <a:pt x="1" y="5"/>
                  </a:lnTo>
                  <a:lnTo>
                    <a:pt x="1" y="5"/>
                  </a:lnTo>
                  <a:lnTo>
                    <a:pt x="1" y="6"/>
                  </a:lnTo>
                  <a:lnTo>
                    <a:pt x="1" y="7"/>
                  </a:lnTo>
                  <a:lnTo>
                    <a:pt x="1" y="7"/>
                  </a:lnTo>
                  <a:lnTo>
                    <a:pt x="1" y="8"/>
                  </a:lnTo>
                  <a:lnTo>
                    <a:pt x="1" y="9"/>
                  </a:lnTo>
                  <a:lnTo>
                    <a:pt x="1" y="10"/>
                  </a:lnTo>
                  <a:lnTo>
                    <a:pt x="0" y="11"/>
                  </a:lnTo>
                  <a:lnTo>
                    <a:pt x="0" y="12"/>
                  </a:lnTo>
                  <a:lnTo>
                    <a:pt x="0" y="12"/>
                  </a:lnTo>
                  <a:lnTo>
                    <a:pt x="0" y="13"/>
                  </a:lnTo>
                  <a:lnTo>
                    <a:pt x="0" y="14"/>
                  </a:lnTo>
                  <a:lnTo>
                    <a:pt x="0" y="14"/>
                  </a:lnTo>
                  <a:lnTo>
                    <a:pt x="0" y="15"/>
                  </a:lnTo>
                  <a:lnTo>
                    <a:pt x="0" y="16"/>
                  </a:lnTo>
                  <a:lnTo>
                    <a:pt x="0" y="17"/>
                  </a:lnTo>
                  <a:lnTo>
                    <a:pt x="0" y="18"/>
                  </a:lnTo>
                  <a:lnTo>
                    <a:pt x="0" y="18"/>
                  </a:lnTo>
                  <a:lnTo>
                    <a:pt x="0" y="19"/>
                  </a:lnTo>
                  <a:lnTo>
                    <a:pt x="0" y="20"/>
                  </a:lnTo>
                  <a:lnTo>
                    <a:pt x="0" y="21"/>
                  </a:lnTo>
                  <a:lnTo>
                    <a:pt x="0" y="22"/>
                  </a:lnTo>
                  <a:lnTo>
                    <a:pt x="0" y="22"/>
                  </a:lnTo>
                  <a:lnTo>
                    <a:pt x="0" y="23"/>
                  </a:lnTo>
                  <a:lnTo>
                    <a:pt x="0" y="24"/>
                  </a:lnTo>
                  <a:lnTo>
                    <a:pt x="0" y="25"/>
                  </a:lnTo>
                  <a:lnTo>
                    <a:pt x="0" y="26"/>
                  </a:lnTo>
                  <a:lnTo>
                    <a:pt x="0" y="26"/>
                  </a:lnTo>
                  <a:lnTo>
                    <a:pt x="1" y="26"/>
                  </a:lnTo>
                  <a:lnTo>
                    <a:pt x="2" y="27"/>
                  </a:lnTo>
                  <a:lnTo>
                    <a:pt x="2" y="27"/>
                  </a:lnTo>
                  <a:lnTo>
                    <a:pt x="3" y="27"/>
                  </a:lnTo>
                  <a:lnTo>
                    <a:pt x="3" y="27"/>
                  </a:lnTo>
                  <a:lnTo>
                    <a:pt x="4" y="27"/>
                  </a:lnTo>
                  <a:lnTo>
                    <a:pt x="5" y="27"/>
                  </a:lnTo>
                  <a:lnTo>
                    <a:pt x="5" y="27"/>
                  </a:lnTo>
                  <a:lnTo>
                    <a:pt x="6" y="27"/>
                  </a:lnTo>
                  <a:lnTo>
                    <a:pt x="6" y="27"/>
                  </a:lnTo>
                  <a:lnTo>
                    <a:pt x="7" y="27"/>
                  </a:lnTo>
                  <a:lnTo>
                    <a:pt x="7" y="27"/>
                  </a:lnTo>
                  <a:lnTo>
                    <a:pt x="8" y="27"/>
                  </a:lnTo>
                  <a:lnTo>
                    <a:pt x="8" y="27"/>
                  </a:lnTo>
                  <a:lnTo>
                    <a:pt x="9" y="27"/>
                  </a:lnTo>
                  <a:lnTo>
                    <a:pt x="10" y="27"/>
                  </a:lnTo>
                  <a:lnTo>
                    <a:pt x="11" y="27"/>
                  </a:lnTo>
                  <a:lnTo>
                    <a:pt x="11" y="27"/>
                  </a:lnTo>
                  <a:lnTo>
                    <a:pt x="12" y="27"/>
                  </a:lnTo>
                  <a:lnTo>
                    <a:pt x="12" y="26"/>
                  </a:lnTo>
                  <a:lnTo>
                    <a:pt x="13" y="26"/>
                  </a:lnTo>
                  <a:lnTo>
                    <a:pt x="13" y="26"/>
                  </a:lnTo>
                  <a:lnTo>
                    <a:pt x="14" y="26"/>
                  </a:lnTo>
                  <a:lnTo>
                    <a:pt x="15" y="26"/>
                  </a:lnTo>
                  <a:lnTo>
                    <a:pt x="15" y="26"/>
                  </a:lnTo>
                  <a:lnTo>
                    <a:pt x="16" y="26"/>
                  </a:lnTo>
                  <a:lnTo>
                    <a:pt x="16" y="26"/>
                  </a:lnTo>
                  <a:lnTo>
                    <a:pt x="17" y="26"/>
                  </a:lnTo>
                  <a:lnTo>
                    <a:pt x="18" y="26"/>
                  </a:lnTo>
                  <a:lnTo>
                    <a:pt x="18" y="26"/>
                  </a:lnTo>
                  <a:lnTo>
                    <a:pt x="19" y="26"/>
                  </a:lnTo>
                  <a:lnTo>
                    <a:pt x="19" y="26"/>
                  </a:lnTo>
                  <a:lnTo>
                    <a:pt x="19" y="25"/>
                  </a:lnTo>
                  <a:lnTo>
                    <a:pt x="19" y="24"/>
                  </a:lnTo>
                  <a:lnTo>
                    <a:pt x="19" y="24"/>
                  </a:lnTo>
                  <a:lnTo>
                    <a:pt x="19" y="23"/>
                  </a:lnTo>
                  <a:lnTo>
                    <a:pt x="20" y="22"/>
                  </a:lnTo>
                  <a:lnTo>
                    <a:pt x="20" y="21"/>
                  </a:lnTo>
                  <a:lnTo>
                    <a:pt x="20" y="20"/>
                  </a:lnTo>
                  <a:lnTo>
                    <a:pt x="20" y="20"/>
                  </a:lnTo>
                  <a:lnTo>
                    <a:pt x="20" y="19"/>
                  </a:lnTo>
                  <a:lnTo>
                    <a:pt x="20" y="18"/>
                  </a:lnTo>
                  <a:lnTo>
                    <a:pt x="20" y="17"/>
                  </a:lnTo>
                  <a:lnTo>
                    <a:pt x="20" y="16"/>
                  </a:lnTo>
                  <a:lnTo>
                    <a:pt x="20" y="16"/>
                  </a:lnTo>
                  <a:lnTo>
                    <a:pt x="20" y="15"/>
                  </a:lnTo>
                  <a:lnTo>
                    <a:pt x="20" y="14"/>
                  </a:lnTo>
                  <a:lnTo>
                    <a:pt x="20" y="13"/>
                  </a:lnTo>
                  <a:lnTo>
                    <a:pt x="20" y="12"/>
                  </a:lnTo>
                  <a:lnTo>
                    <a:pt x="20" y="12"/>
                  </a:lnTo>
                  <a:lnTo>
                    <a:pt x="20" y="11"/>
                  </a:lnTo>
                  <a:lnTo>
                    <a:pt x="20" y="10"/>
                  </a:lnTo>
                  <a:lnTo>
                    <a:pt x="20" y="9"/>
                  </a:lnTo>
                  <a:lnTo>
                    <a:pt x="20" y="8"/>
                  </a:lnTo>
                  <a:lnTo>
                    <a:pt x="20" y="7"/>
                  </a:lnTo>
                  <a:lnTo>
                    <a:pt x="20" y="7"/>
                  </a:lnTo>
                  <a:lnTo>
                    <a:pt x="20" y="6"/>
                  </a:lnTo>
                  <a:lnTo>
                    <a:pt x="20" y="5"/>
                  </a:lnTo>
                  <a:lnTo>
                    <a:pt x="20" y="4"/>
                  </a:lnTo>
                  <a:lnTo>
                    <a:pt x="20" y="3"/>
                  </a:lnTo>
                  <a:lnTo>
                    <a:pt x="20" y="3"/>
                  </a:lnTo>
                  <a:lnTo>
                    <a:pt x="20" y="2"/>
                  </a:lnTo>
                  <a:lnTo>
                    <a:pt x="20" y="1"/>
                  </a:lnTo>
                  <a:lnTo>
                    <a:pt x="20" y="0"/>
                  </a:lnTo>
                  <a:lnTo>
                    <a:pt x="1"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42" name="Freeform 1178"/>
            <p:cNvSpPr>
              <a:spLocks/>
            </p:cNvSpPr>
            <p:nvPr/>
          </p:nvSpPr>
          <p:spPr bwMode="auto">
            <a:xfrm>
              <a:off x="1536" y="3373"/>
              <a:ext cx="20" cy="27"/>
            </a:xfrm>
            <a:custGeom>
              <a:avLst/>
              <a:gdLst>
                <a:gd name="T0" fmla="*/ 1 w 20"/>
                <a:gd name="T1" fmla="*/ 2 h 27"/>
                <a:gd name="T2" fmla="*/ 1 w 20"/>
                <a:gd name="T3" fmla="*/ 4 h 27"/>
                <a:gd name="T4" fmla="*/ 1 w 20"/>
                <a:gd name="T5" fmla="*/ 5 h 27"/>
                <a:gd name="T6" fmla="*/ 1 w 20"/>
                <a:gd name="T7" fmla="*/ 7 h 27"/>
                <a:gd name="T8" fmla="*/ 1 w 20"/>
                <a:gd name="T9" fmla="*/ 8 h 27"/>
                <a:gd name="T10" fmla="*/ 1 w 20"/>
                <a:gd name="T11" fmla="*/ 10 h 27"/>
                <a:gd name="T12" fmla="*/ 0 w 20"/>
                <a:gd name="T13" fmla="*/ 12 h 27"/>
                <a:gd name="T14" fmla="*/ 0 w 20"/>
                <a:gd name="T15" fmla="*/ 13 h 27"/>
                <a:gd name="T16" fmla="*/ 0 w 20"/>
                <a:gd name="T17" fmla="*/ 14 h 27"/>
                <a:gd name="T18" fmla="*/ 0 w 20"/>
                <a:gd name="T19" fmla="*/ 16 h 27"/>
                <a:gd name="T20" fmla="*/ 0 w 20"/>
                <a:gd name="T21" fmla="*/ 18 h 27"/>
                <a:gd name="T22" fmla="*/ 0 w 20"/>
                <a:gd name="T23" fmla="*/ 19 h 27"/>
                <a:gd name="T24" fmla="*/ 0 w 20"/>
                <a:gd name="T25" fmla="*/ 21 h 27"/>
                <a:gd name="T26" fmla="*/ 0 w 20"/>
                <a:gd name="T27" fmla="*/ 22 h 27"/>
                <a:gd name="T28" fmla="*/ 0 w 20"/>
                <a:gd name="T29" fmla="*/ 24 h 27"/>
                <a:gd name="T30" fmla="*/ 0 w 20"/>
                <a:gd name="T31" fmla="*/ 26 h 27"/>
                <a:gd name="T32" fmla="*/ 1 w 20"/>
                <a:gd name="T33" fmla="*/ 26 h 27"/>
                <a:gd name="T34" fmla="*/ 2 w 20"/>
                <a:gd name="T35" fmla="*/ 27 h 27"/>
                <a:gd name="T36" fmla="*/ 3 w 20"/>
                <a:gd name="T37" fmla="*/ 27 h 27"/>
                <a:gd name="T38" fmla="*/ 5 w 20"/>
                <a:gd name="T39" fmla="*/ 27 h 27"/>
                <a:gd name="T40" fmla="*/ 6 w 20"/>
                <a:gd name="T41" fmla="*/ 27 h 27"/>
                <a:gd name="T42" fmla="*/ 7 w 20"/>
                <a:gd name="T43" fmla="*/ 27 h 27"/>
                <a:gd name="T44" fmla="*/ 8 w 20"/>
                <a:gd name="T45" fmla="*/ 27 h 27"/>
                <a:gd name="T46" fmla="*/ 9 w 20"/>
                <a:gd name="T47" fmla="*/ 27 h 27"/>
                <a:gd name="T48" fmla="*/ 11 w 20"/>
                <a:gd name="T49" fmla="*/ 27 h 27"/>
                <a:gd name="T50" fmla="*/ 12 w 20"/>
                <a:gd name="T51" fmla="*/ 27 h 27"/>
                <a:gd name="T52" fmla="*/ 13 w 20"/>
                <a:gd name="T53" fmla="*/ 26 h 27"/>
                <a:gd name="T54" fmla="*/ 14 w 20"/>
                <a:gd name="T55" fmla="*/ 26 h 27"/>
                <a:gd name="T56" fmla="*/ 15 w 20"/>
                <a:gd name="T57" fmla="*/ 26 h 27"/>
                <a:gd name="T58" fmla="*/ 16 w 20"/>
                <a:gd name="T59" fmla="*/ 26 h 27"/>
                <a:gd name="T60" fmla="*/ 18 w 20"/>
                <a:gd name="T61" fmla="*/ 26 h 27"/>
                <a:gd name="T62" fmla="*/ 19 w 20"/>
                <a:gd name="T63" fmla="*/ 26 h 27"/>
                <a:gd name="T64" fmla="*/ 19 w 20"/>
                <a:gd name="T65" fmla="*/ 25 h 27"/>
                <a:gd name="T66" fmla="*/ 19 w 20"/>
                <a:gd name="T67" fmla="*/ 24 h 27"/>
                <a:gd name="T68" fmla="*/ 20 w 20"/>
                <a:gd name="T69" fmla="*/ 22 h 27"/>
                <a:gd name="T70" fmla="*/ 20 w 20"/>
                <a:gd name="T71" fmla="*/ 20 h 27"/>
                <a:gd name="T72" fmla="*/ 20 w 20"/>
                <a:gd name="T73" fmla="*/ 19 h 27"/>
                <a:gd name="T74" fmla="*/ 20 w 20"/>
                <a:gd name="T75" fmla="*/ 17 h 27"/>
                <a:gd name="T76" fmla="*/ 20 w 20"/>
                <a:gd name="T77" fmla="*/ 16 h 27"/>
                <a:gd name="T78" fmla="*/ 20 w 20"/>
                <a:gd name="T79" fmla="*/ 14 h 27"/>
                <a:gd name="T80" fmla="*/ 20 w 20"/>
                <a:gd name="T81" fmla="*/ 12 h 27"/>
                <a:gd name="T82" fmla="*/ 20 w 20"/>
                <a:gd name="T83" fmla="*/ 11 h 27"/>
                <a:gd name="T84" fmla="*/ 20 w 20"/>
                <a:gd name="T85" fmla="*/ 9 h 27"/>
                <a:gd name="T86" fmla="*/ 20 w 20"/>
                <a:gd name="T87" fmla="*/ 7 h 27"/>
                <a:gd name="T88" fmla="*/ 20 w 20"/>
                <a:gd name="T89" fmla="*/ 6 h 27"/>
                <a:gd name="T90" fmla="*/ 20 w 20"/>
                <a:gd name="T91" fmla="*/ 4 h 27"/>
                <a:gd name="T92" fmla="*/ 20 w 20"/>
                <a:gd name="T93" fmla="*/ 3 h 27"/>
                <a:gd name="T94" fmla="*/ 20 w 20"/>
                <a:gd name="T95" fmla="*/ 1 h 27"/>
                <a:gd name="T96" fmla="*/ 1 w 20"/>
                <a:gd name="T9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1"/>
                  </a:moveTo>
                  <a:lnTo>
                    <a:pt x="1" y="2"/>
                  </a:lnTo>
                  <a:lnTo>
                    <a:pt x="1" y="3"/>
                  </a:lnTo>
                  <a:lnTo>
                    <a:pt x="1" y="4"/>
                  </a:lnTo>
                  <a:lnTo>
                    <a:pt x="1" y="5"/>
                  </a:lnTo>
                  <a:lnTo>
                    <a:pt x="1" y="5"/>
                  </a:lnTo>
                  <a:lnTo>
                    <a:pt x="1" y="6"/>
                  </a:lnTo>
                  <a:lnTo>
                    <a:pt x="1" y="7"/>
                  </a:lnTo>
                  <a:lnTo>
                    <a:pt x="1" y="7"/>
                  </a:lnTo>
                  <a:lnTo>
                    <a:pt x="1" y="8"/>
                  </a:lnTo>
                  <a:lnTo>
                    <a:pt x="1" y="9"/>
                  </a:lnTo>
                  <a:lnTo>
                    <a:pt x="1" y="10"/>
                  </a:lnTo>
                  <a:lnTo>
                    <a:pt x="0" y="11"/>
                  </a:lnTo>
                  <a:lnTo>
                    <a:pt x="0" y="12"/>
                  </a:lnTo>
                  <a:lnTo>
                    <a:pt x="0" y="12"/>
                  </a:lnTo>
                  <a:lnTo>
                    <a:pt x="0" y="13"/>
                  </a:lnTo>
                  <a:lnTo>
                    <a:pt x="0" y="14"/>
                  </a:lnTo>
                  <a:lnTo>
                    <a:pt x="0" y="14"/>
                  </a:lnTo>
                  <a:lnTo>
                    <a:pt x="0" y="15"/>
                  </a:lnTo>
                  <a:lnTo>
                    <a:pt x="0" y="16"/>
                  </a:lnTo>
                  <a:lnTo>
                    <a:pt x="0" y="17"/>
                  </a:lnTo>
                  <a:lnTo>
                    <a:pt x="0" y="18"/>
                  </a:lnTo>
                  <a:lnTo>
                    <a:pt x="0" y="18"/>
                  </a:lnTo>
                  <a:lnTo>
                    <a:pt x="0" y="19"/>
                  </a:lnTo>
                  <a:lnTo>
                    <a:pt x="0" y="20"/>
                  </a:lnTo>
                  <a:lnTo>
                    <a:pt x="0" y="21"/>
                  </a:lnTo>
                  <a:lnTo>
                    <a:pt x="0" y="22"/>
                  </a:lnTo>
                  <a:lnTo>
                    <a:pt x="0" y="22"/>
                  </a:lnTo>
                  <a:lnTo>
                    <a:pt x="0" y="23"/>
                  </a:lnTo>
                  <a:lnTo>
                    <a:pt x="0" y="24"/>
                  </a:lnTo>
                  <a:lnTo>
                    <a:pt x="0" y="25"/>
                  </a:lnTo>
                  <a:lnTo>
                    <a:pt x="0" y="26"/>
                  </a:lnTo>
                  <a:lnTo>
                    <a:pt x="0" y="26"/>
                  </a:lnTo>
                  <a:lnTo>
                    <a:pt x="1" y="26"/>
                  </a:lnTo>
                  <a:lnTo>
                    <a:pt x="2" y="27"/>
                  </a:lnTo>
                  <a:lnTo>
                    <a:pt x="2" y="27"/>
                  </a:lnTo>
                  <a:lnTo>
                    <a:pt x="3" y="27"/>
                  </a:lnTo>
                  <a:lnTo>
                    <a:pt x="3" y="27"/>
                  </a:lnTo>
                  <a:lnTo>
                    <a:pt x="4" y="27"/>
                  </a:lnTo>
                  <a:lnTo>
                    <a:pt x="5" y="27"/>
                  </a:lnTo>
                  <a:lnTo>
                    <a:pt x="5" y="27"/>
                  </a:lnTo>
                  <a:lnTo>
                    <a:pt x="6" y="27"/>
                  </a:lnTo>
                  <a:lnTo>
                    <a:pt x="6" y="27"/>
                  </a:lnTo>
                  <a:lnTo>
                    <a:pt x="7" y="27"/>
                  </a:lnTo>
                  <a:lnTo>
                    <a:pt x="7" y="27"/>
                  </a:lnTo>
                  <a:lnTo>
                    <a:pt x="8" y="27"/>
                  </a:lnTo>
                  <a:lnTo>
                    <a:pt x="8" y="27"/>
                  </a:lnTo>
                  <a:lnTo>
                    <a:pt x="9" y="27"/>
                  </a:lnTo>
                  <a:lnTo>
                    <a:pt x="10" y="27"/>
                  </a:lnTo>
                  <a:lnTo>
                    <a:pt x="11" y="27"/>
                  </a:lnTo>
                  <a:lnTo>
                    <a:pt x="11" y="27"/>
                  </a:lnTo>
                  <a:lnTo>
                    <a:pt x="12" y="27"/>
                  </a:lnTo>
                  <a:lnTo>
                    <a:pt x="12" y="26"/>
                  </a:lnTo>
                  <a:lnTo>
                    <a:pt x="13" y="26"/>
                  </a:lnTo>
                  <a:lnTo>
                    <a:pt x="13" y="26"/>
                  </a:lnTo>
                  <a:lnTo>
                    <a:pt x="14" y="26"/>
                  </a:lnTo>
                  <a:lnTo>
                    <a:pt x="15" y="26"/>
                  </a:lnTo>
                  <a:lnTo>
                    <a:pt x="15" y="26"/>
                  </a:lnTo>
                  <a:lnTo>
                    <a:pt x="16" y="26"/>
                  </a:lnTo>
                  <a:lnTo>
                    <a:pt x="16" y="26"/>
                  </a:lnTo>
                  <a:lnTo>
                    <a:pt x="17" y="26"/>
                  </a:lnTo>
                  <a:lnTo>
                    <a:pt x="18" y="26"/>
                  </a:lnTo>
                  <a:lnTo>
                    <a:pt x="18" y="26"/>
                  </a:lnTo>
                  <a:lnTo>
                    <a:pt x="19" y="26"/>
                  </a:lnTo>
                  <a:lnTo>
                    <a:pt x="19" y="26"/>
                  </a:lnTo>
                  <a:lnTo>
                    <a:pt x="19" y="25"/>
                  </a:lnTo>
                  <a:lnTo>
                    <a:pt x="19" y="24"/>
                  </a:lnTo>
                  <a:lnTo>
                    <a:pt x="19" y="24"/>
                  </a:lnTo>
                  <a:lnTo>
                    <a:pt x="19" y="23"/>
                  </a:lnTo>
                  <a:lnTo>
                    <a:pt x="20" y="22"/>
                  </a:lnTo>
                  <a:lnTo>
                    <a:pt x="20" y="21"/>
                  </a:lnTo>
                  <a:lnTo>
                    <a:pt x="20" y="20"/>
                  </a:lnTo>
                  <a:lnTo>
                    <a:pt x="20" y="20"/>
                  </a:lnTo>
                  <a:lnTo>
                    <a:pt x="20" y="19"/>
                  </a:lnTo>
                  <a:lnTo>
                    <a:pt x="20" y="18"/>
                  </a:lnTo>
                  <a:lnTo>
                    <a:pt x="20" y="17"/>
                  </a:lnTo>
                  <a:lnTo>
                    <a:pt x="20" y="16"/>
                  </a:lnTo>
                  <a:lnTo>
                    <a:pt x="20" y="16"/>
                  </a:lnTo>
                  <a:lnTo>
                    <a:pt x="20" y="15"/>
                  </a:lnTo>
                  <a:lnTo>
                    <a:pt x="20" y="14"/>
                  </a:lnTo>
                  <a:lnTo>
                    <a:pt x="20" y="13"/>
                  </a:lnTo>
                  <a:lnTo>
                    <a:pt x="20" y="12"/>
                  </a:lnTo>
                  <a:lnTo>
                    <a:pt x="20" y="12"/>
                  </a:lnTo>
                  <a:lnTo>
                    <a:pt x="20" y="11"/>
                  </a:lnTo>
                  <a:lnTo>
                    <a:pt x="20" y="10"/>
                  </a:lnTo>
                  <a:lnTo>
                    <a:pt x="20" y="9"/>
                  </a:lnTo>
                  <a:lnTo>
                    <a:pt x="20" y="8"/>
                  </a:lnTo>
                  <a:lnTo>
                    <a:pt x="20" y="7"/>
                  </a:lnTo>
                  <a:lnTo>
                    <a:pt x="20" y="7"/>
                  </a:lnTo>
                  <a:lnTo>
                    <a:pt x="20" y="6"/>
                  </a:lnTo>
                  <a:lnTo>
                    <a:pt x="20" y="5"/>
                  </a:lnTo>
                  <a:lnTo>
                    <a:pt x="20" y="4"/>
                  </a:lnTo>
                  <a:lnTo>
                    <a:pt x="20" y="3"/>
                  </a:lnTo>
                  <a:lnTo>
                    <a:pt x="20" y="3"/>
                  </a:lnTo>
                  <a:lnTo>
                    <a:pt x="20" y="2"/>
                  </a:lnTo>
                  <a:lnTo>
                    <a:pt x="20" y="1"/>
                  </a:lnTo>
                  <a:lnTo>
                    <a:pt x="20" y="0"/>
                  </a:lnTo>
                  <a:lnTo>
                    <a:pt x="1"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43" name="Freeform 1179"/>
            <p:cNvSpPr>
              <a:spLocks/>
            </p:cNvSpPr>
            <p:nvPr/>
          </p:nvSpPr>
          <p:spPr bwMode="auto">
            <a:xfrm>
              <a:off x="1573" y="3398"/>
              <a:ext cx="44" cy="22"/>
            </a:xfrm>
            <a:custGeom>
              <a:avLst/>
              <a:gdLst>
                <a:gd name="T0" fmla="*/ 42 w 44"/>
                <a:gd name="T1" fmla="*/ 0 h 22"/>
                <a:gd name="T2" fmla="*/ 42 w 44"/>
                <a:gd name="T3" fmla="*/ 1 h 22"/>
                <a:gd name="T4" fmla="*/ 42 w 44"/>
                <a:gd name="T5" fmla="*/ 1 h 22"/>
                <a:gd name="T6" fmla="*/ 42 w 44"/>
                <a:gd name="T7" fmla="*/ 1 h 22"/>
                <a:gd name="T8" fmla="*/ 42 w 44"/>
                <a:gd name="T9" fmla="*/ 1 h 22"/>
                <a:gd name="T10" fmla="*/ 41 w 44"/>
                <a:gd name="T11" fmla="*/ 1 h 22"/>
                <a:gd name="T12" fmla="*/ 41 w 44"/>
                <a:gd name="T13" fmla="*/ 1 h 22"/>
                <a:gd name="T14" fmla="*/ 0 w 44"/>
                <a:gd name="T15" fmla="*/ 4 h 22"/>
                <a:gd name="T16" fmla="*/ 0 w 44"/>
                <a:gd name="T17" fmla="*/ 22 h 22"/>
                <a:gd name="T18" fmla="*/ 1 w 44"/>
                <a:gd name="T19" fmla="*/ 22 h 22"/>
                <a:gd name="T20" fmla="*/ 2 w 44"/>
                <a:gd name="T21" fmla="*/ 22 h 22"/>
                <a:gd name="T22" fmla="*/ 3 w 44"/>
                <a:gd name="T23" fmla="*/ 22 h 22"/>
                <a:gd name="T24" fmla="*/ 5 w 44"/>
                <a:gd name="T25" fmla="*/ 22 h 22"/>
                <a:gd name="T26" fmla="*/ 6 w 44"/>
                <a:gd name="T27" fmla="*/ 22 h 22"/>
                <a:gd name="T28" fmla="*/ 8 w 44"/>
                <a:gd name="T29" fmla="*/ 22 h 22"/>
                <a:gd name="T30" fmla="*/ 9 w 44"/>
                <a:gd name="T31" fmla="*/ 22 h 22"/>
                <a:gd name="T32" fmla="*/ 10 w 44"/>
                <a:gd name="T33" fmla="*/ 22 h 22"/>
                <a:gd name="T34" fmla="*/ 11 w 44"/>
                <a:gd name="T35" fmla="*/ 22 h 22"/>
                <a:gd name="T36" fmla="*/ 13 w 44"/>
                <a:gd name="T37" fmla="*/ 22 h 22"/>
                <a:gd name="T38" fmla="*/ 14 w 44"/>
                <a:gd name="T39" fmla="*/ 21 h 22"/>
                <a:gd name="T40" fmla="*/ 15 w 44"/>
                <a:gd name="T41" fmla="*/ 21 h 22"/>
                <a:gd name="T42" fmla="*/ 17 w 44"/>
                <a:gd name="T43" fmla="*/ 21 h 22"/>
                <a:gd name="T44" fmla="*/ 18 w 44"/>
                <a:gd name="T45" fmla="*/ 21 h 22"/>
                <a:gd name="T46" fmla="*/ 20 w 44"/>
                <a:gd name="T47" fmla="*/ 21 h 22"/>
                <a:gd name="T48" fmla="*/ 21 w 44"/>
                <a:gd name="T49" fmla="*/ 21 h 22"/>
                <a:gd name="T50" fmla="*/ 22 w 44"/>
                <a:gd name="T51" fmla="*/ 21 h 22"/>
                <a:gd name="T52" fmla="*/ 24 w 44"/>
                <a:gd name="T53" fmla="*/ 21 h 22"/>
                <a:gd name="T54" fmla="*/ 25 w 44"/>
                <a:gd name="T55" fmla="*/ 21 h 22"/>
                <a:gd name="T56" fmla="*/ 27 w 44"/>
                <a:gd name="T57" fmla="*/ 21 h 22"/>
                <a:gd name="T58" fmla="*/ 28 w 44"/>
                <a:gd name="T59" fmla="*/ 21 h 22"/>
                <a:gd name="T60" fmla="*/ 29 w 44"/>
                <a:gd name="T61" fmla="*/ 21 h 22"/>
                <a:gd name="T62" fmla="*/ 31 w 44"/>
                <a:gd name="T63" fmla="*/ 21 h 22"/>
                <a:gd name="T64" fmla="*/ 32 w 44"/>
                <a:gd name="T65" fmla="*/ 21 h 22"/>
                <a:gd name="T66" fmla="*/ 34 w 44"/>
                <a:gd name="T67" fmla="*/ 21 h 22"/>
                <a:gd name="T68" fmla="*/ 35 w 44"/>
                <a:gd name="T69" fmla="*/ 21 h 22"/>
                <a:gd name="T70" fmla="*/ 36 w 44"/>
                <a:gd name="T71" fmla="*/ 20 h 22"/>
                <a:gd name="T72" fmla="*/ 37 w 44"/>
                <a:gd name="T73" fmla="*/ 20 h 22"/>
                <a:gd name="T74" fmla="*/ 39 w 44"/>
                <a:gd name="T75" fmla="*/ 20 h 22"/>
                <a:gd name="T76" fmla="*/ 40 w 44"/>
                <a:gd name="T77" fmla="*/ 20 h 22"/>
                <a:gd name="T78" fmla="*/ 41 w 44"/>
                <a:gd name="T79" fmla="*/ 20 h 22"/>
                <a:gd name="T80" fmla="*/ 43 w 44"/>
                <a:gd name="T81" fmla="*/ 20 h 22"/>
                <a:gd name="T82" fmla="*/ 44 w 44"/>
                <a:gd name="T83" fmla="*/ 0 h 22"/>
                <a:gd name="T84" fmla="*/ 42 w 44"/>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22">
                  <a:moveTo>
                    <a:pt x="42" y="0"/>
                  </a:moveTo>
                  <a:lnTo>
                    <a:pt x="42" y="1"/>
                  </a:lnTo>
                  <a:lnTo>
                    <a:pt x="42" y="1"/>
                  </a:lnTo>
                  <a:lnTo>
                    <a:pt x="42" y="1"/>
                  </a:lnTo>
                  <a:lnTo>
                    <a:pt x="42" y="1"/>
                  </a:lnTo>
                  <a:lnTo>
                    <a:pt x="41" y="1"/>
                  </a:lnTo>
                  <a:lnTo>
                    <a:pt x="41" y="1"/>
                  </a:lnTo>
                  <a:lnTo>
                    <a:pt x="0" y="4"/>
                  </a:lnTo>
                  <a:lnTo>
                    <a:pt x="0" y="22"/>
                  </a:lnTo>
                  <a:lnTo>
                    <a:pt x="1" y="22"/>
                  </a:lnTo>
                  <a:lnTo>
                    <a:pt x="2" y="22"/>
                  </a:lnTo>
                  <a:lnTo>
                    <a:pt x="3" y="22"/>
                  </a:lnTo>
                  <a:lnTo>
                    <a:pt x="5" y="22"/>
                  </a:lnTo>
                  <a:lnTo>
                    <a:pt x="6" y="22"/>
                  </a:lnTo>
                  <a:lnTo>
                    <a:pt x="8" y="22"/>
                  </a:lnTo>
                  <a:lnTo>
                    <a:pt x="9" y="22"/>
                  </a:lnTo>
                  <a:lnTo>
                    <a:pt x="10" y="22"/>
                  </a:lnTo>
                  <a:lnTo>
                    <a:pt x="11" y="22"/>
                  </a:lnTo>
                  <a:lnTo>
                    <a:pt x="13" y="22"/>
                  </a:lnTo>
                  <a:lnTo>
                    <a:pt x="14" y="21"/>
                  </a:lnTo>
                  <a:lnTo>
                    <a:pt x="15" y="21"/>
                  </a:lnTo>
                  <a:lnTo>
                    <a:pt x="17" y="21"/>
                  </a:lnTo>
                  <a:lnTo>
                    <a:pt x="18" y="21"/>
                  </a:lnTo>
                  <a:lnTo>
                    <a:pt x="20" y="21"/>
                  </a:lnTo>
                  <a:lnTo>
                    <a:pt x="21" y="21"/>
                  </a:lnTo>
                  <a:lnTo>
                    <a:pt x="22" y="21"/>
                  </a:lnTo>
                  <a:lnTo>
                    <a:pt x="24" y="21"/>
                  </a:lnTo>
                  <a:lnTo>
                    <a:pt x="25" y="21"/>
                  </a:lnTo>
                  <a:lnTo>
                    <a:pt x="27" y="21"/>
                  </a:lnTo>
                  <a:lnTo>
                    <a:pt x="28" y="21"/>
                  </a:lnTo>
                  <a:lnTo>
                    <a:pt x="29" y="21"/>
                  </a:lnTo>
                  <a:lnTo>
                    <a:pt x="31" y="21"/>
                  </a:lnTo>
                  <a:lnTo>
                    <a:pt x="32" y="21"/>
                  </a:lnTo>
                  <a:lnTo>
                    <a:pt x="34" y="21"/>
                  </a:lnTo>
                  <a:lnTo>
                    <a:pt x="35" y="21"/>
                  </a:lnTo>
                  <a:lnTo>
                    <a:pt x="36" y="20"/>
                  </a:lnTo>
                  <a:lnTo>
                    <a:pt x="37" y="20"/>
                  </a:lnTo>
                  <a:lnTo>
                    <a:pt x="39" y="20"/>
                  </a:lnTo>
                  <a:lnTo>
                    <a:pt x="40" y="20"/>
                  </a:lnTo>
                  <a:lnTo>
                    <a:pt x="41" y="20"/>
                  </a:lnTo>
                  <a:lnTo>
                    <a:pt x="43" y="20"/>
                  </a:lnTo>
                  <a:lnTo>
                    <a:pt x="44" y="0"/>
                  </a:ln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44" name="Freeform 1180"/>
            <p:cNvSpPr>
              <a:spLocks/>
            </p:cNvSpPr>
            <p:nvPr/>
          </p:nvSpPr>
          <p:spPr bwMode="auto">
            <a:xfrm>
              <a:off x="1573" y="3398"/>
              <a:ext cx="44" cy="22"/>
            </a:xfrm>
            <a:custGeom>
              <a:avLst/>
              <a:gdLst>
                <a:gd name="T0" fmla="*/ 42 w 44"/>
                <a:gd name="T1" fmla="*/ 0 h 22"/>
                <a:gd name="T2" fmla="*/ 42 w 44"/>
                <a:gd name="T3" fmla="*/ 1 h 22"/>
                <a:gd name="T4" fmla="*/ 42 w 44"/>
                <a:gd name="T5" fmla="*/ 1 h 22"/>
                <a:gd name="T6" fmla="*/ 42 w 44"/>
                <a:gd name="T7" fmla="*/ 1 h 22"/>
                <a:gd name="T8" fmla="*/ 42 w 44"/>
                <a:gd name="T9" fmla="*/ 1 h 22"/>
                <a:gd name="T10" fmla="*/ 41 w 44"/>
                <a:gd name="T11" fmla="*/ 1 h 22"/>
                <a:gd name="T12" fmla="*/ 41 w 44"/>
                <a:gd name="T13" fmla="*/ 1 h 22"/>
                <a:gd name="T14" fmla="*/ 0 w 44"/>
                <a:gd name="T15" fmla="*/ 4 h 22"/>
                <a:gd name="T16" fmla="*/ 0 w 44"/>
                <a:gd name="T17" fmla="*/ 22 h 22"/>
                <a:gd name="T18" fmla="*/ 1 w 44"/>
                <a:gd name="T19" fmla="*/ 22 h 22"/>
                <a:gd name="T20" fmla="*/ 2 w 44"/>
                <a:gd name="T21" fmla="*/ 22 h 22"/>
                <a:gd name="T22" fmla="*/ 3 w 44"/>
                <a:gd name="T23" fmla="*/ 22 h 22"/>
                <a:gd name="T24" fmla="*/ 5 w 44"/>
                <a:gd name="T25" fmla="*/ 22 h 22"/>
                <a:gd name="T26" fmla="*/ 6 w 44"/>
                <a:gd name="T27" fmla="*/ 22 h 22"/>
                <a:gd name="T28" fmla="*/ 8 w 44"/>
                <a:gd name="T29" fmla="*/ 22 h 22"/>
                <a:gd name="T30" fmla="*/ 9 w 44"/>
                <a:gd name="T31" fmla="*/ 22 h 22"/>
                <a:gd name="T32" fmla="*/ 10 w 44"/>
                <a:gd name="T33" fmla="*/ 22 h 22"/>
                <a:gd name="T34" fmla="*/ 11 w 44"/>
                <a:gd name="T35" fmla="*/ 22 h 22"/>
                <a:gd name="T36" fmla="*/ 13 w 44"/>
                <a:gd name="T37" fmla="*/ 22 h 22"/>
                <a:gd name="T38" fmla="*/ 14 w 44"/>
                <a:gd name="T39" fmla="*/ 21 h 22"/>
                <a:gd name="T40" fmla="*/ 15 w 44"/>
                <a:gd name="T41" fmla="*/ 21 h 22"/>
                <a:gd name="T42" fmla="*/ 17 w 44"/>
                <a:gd name="T43" fmla="*/ 21 h 22"/>
                <a:gd name="T44" fmla="*/ 18 w 44"/>
                <a:gd name="T45" fmla="*/ 21 h 22"/>
                <a:gd name="T46" fmla="*/ 20 w 44"/>
                <a:gd name="T47" fmla="*/ 21 h 22"/>
                <a:gd name="T48" fmla="*/ 21 w 44"/>
                <a:gd name="T49" fmla="*/ 21 h 22"/>
                <a:gd name="T50" fmla="*/ 22 w 44"/>
                <a:gd name="T51" fmla="*/ 21 h 22"/>
                <a:gd name="T52" fmla="*/ 24 w 44"/>
                <a:gd name="T53" fmla="*/ 21 h 22"/>
                <a:gd name="T54" fmla="*/ 25 w 44"/>
                <a:gd name="T55" fmla="*/ 21 h 22"/>
                <a:gd name="T56" fmla="*/ 27 w 44"/>
                <a:gd name="T57" fmla="*/ 21 h 22"/>
                <a:gd name="T58" fmla="*/ 28 w 44"/>
                <a:gd name="T59" fmla="*/ 21 h 22"/>
                <a:gd name="T60" fmla="*/ 29 w 44"/>
                <a:gd name="T61" fmla="*/ 21 h 22"/>
                <a:gd name="T62" fmla="*/ 31 w 44"/>
                <a:gd name="T63" fmla="*/ 21 h 22"/>
                <a:gd name="T64" fmla="*/ 32 w 44"/>
                <a:gd name="T65" fmla="*/ 21 h 22"/>
                <a:gd name="T66" fmla="*/ 34 w 44"/>
                <a:gd name="T67" fmla="*/ 21 h 22"/>
                <a:gd name="T68" fmla="*/ 35 w 44"/>
                <a:gd name="T69" fmla="*/ 21 h 22"/>
                <a:gd name="T70" fmla="*/ 36 w 44"/>
                <a:gd name="T71" fmla="*/ 20 h 22"/>
                <a:gd name="T72" fmla="*/ 37 w 44"/>
                <a:gd name="T73" fmla="*/ 20 h 22"/>
                <a:gd name="T74" fmla="*/ 39 w 44"/>
                <a:gd name="T75" fmla="*/ 20 h 22"/>
                <a:gd name="T76" fmla="*/ 40 w 44"/>
                <a:gd name="T77" fmla="*/ 20 h 22"/>
                <a:gd name="T78" fmla="*/ 41 w 44"/>
                <a:gd name="T79" fmla="*/ 20 h 22"/>
                <a:gd name="T80" fmla="*/ 43 w 44"/>
                <a:gd name="T81" fmla="*/ 20 h 22"/>
                <a:gd name="T82" fmla="*/ 44 w 44"/>
                <a:gd name="T83" fmla="*/ 0 h 22"/>
                <a:gd name="T84" fmla="*/ 42 w 44"/>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22">
                  <a:moveTo>
                    <a:pt x="42" y="0"/>
                  </a:moveTo>
                  <a:lnTo>
                    <a:pt x="42" y="1"/>
                  </a:lnTo>
                  <a:lnTo>
                    <a:pt x="42" y="1"/>
                  </a:lnTo>
                  <a:lnTo>
                    <a:pt x="42" y="1"/>
                  </a:lnTo>
                  <a:lnTo>
                    <a:pt x="42" y="1"/>
                  </a:lnTo>
                  <a:lnTo>
                    <a:pt x="41" y="1"/>
                  </a:lnTo>
                  <a:lnTo>
                    <a:pt x="41" y="1"/>
                  </a:lnTo>
                  <a:lnTo>
                    <a:pt x="0" y="4"/>
                  </a:lnTo>
                  <a:lnTo>
                    <a:pt x="0" y="22"/>
                  </a:lnTo>
                  <a:lnTo>
                    <a:pt x="1" y="22"/>
                  </a:lnTo>
                  <a:lnTo>
                    <a:pt x="2" y="22"/>
                  </a:lnTo>
                  <a:lnTo>
                    <a:pt x="3" y="22"/>
                  </a:lnTo>
                  <a:lnTo>
                    <a:pt x="5" y="22"/>
                  </a:lnTo>
                  <a:lnTo>
                    <a:pt x="6" y="22"/>
                  </a:lnTo>
                  <a:lnTo>
                    <a:pt x="8" y="22"/>
                  </a:lnTo>
                  <a:lnTo>
                    <a:pt x="9" y="22"/>
                  </a:lnTo>
                  <a:lnTo>
                    <a:pt x="10" y="22"/>
                  </a:lnTo>
                  <a:lnTo>
                    <a:pt x="11" y="22"/>
                  </a:lnTo>
                  <a:lnTo>
                    <a:pt x="13" y="22"/>
                  </a:lnTo>
                  <a:lnTo>
                    <a:pt x="14" y="21"/>
                  </a:lnTo>
                  <a:lnTo>
                    <a:pt x="15" y="21"/>
                  </a:lnTo>
                  <a:lnTo>
                    <a:pt x="17" y="21"/>
                  </a:lnTo>
                  <a:lnTo>
                    <a:pt x="18" y="21"/>
                  </a:lnTo>
                  <a:lnTo>
                    <a:pt x="20" y="21"/>
                  </a:lnTo>
                  <a:lnTo>
                    <a:pt x="21" y="21"/>
                  </a:lnTo>
                  <a:lnTo>
                    <a:pt x="22" y="21"/>
                  </a:lnTo>
                  <a:lnTo>
                    <a:pt x="24" y="21"/>
                  </a:lnTo>
                  <a:lnTo>
                    <a:pt x="25" y="21"/>
                  </a:lnTo>
                  <a:lnTo>
                    <a:pt x="27" y="21"/>
                  </a:lnTo>
                  <a:lnTo>
                    <a:pt x="28" y="21"/>
                  </a:lnTo>
                  <a:lnTo>
                    <a:pt x="29" y="21"/>
                  </a:lnTo>
                  <a:lnTo>
                    <a:pt x="31" y="21"/>
                  </a:lnTo>
                  <a:lnTo>
                    <a:pt x="32" y="21"/>
                  </a:lnTo>
                  <a:lnTo>
                    <a:pt x="34" y="21"/>
                  </a:lnTo>
                  <a:lnTo>
                    <a:pt x="35" y="21"/>
                  </a:lnTo>
                  <a:lnTo>
                    <a:pt x="36" y="20"/>
                  </a:lnTo>
                  <a:lnTo>
                    <a:pt x="37" y="20"/>
                  </a:lnTo>
                  <a:lnTo>
                    <a:pt x="39" y="20"/>
                  </a:lnTo>
                  <a:lnTo>
                    <a:pt x="40" y="20"/>
                  </a:lnTo>
                  <a:lnTo>
                    <a:pt x="41" y="20"/>
                  </a:lnTo>
                  <a:lnTo>
                    <a:pt x="43" y="20"/>
                  </a:lnTo>
                  <a:lnTo>
                    <a:pt x="44" y="0"/>
                  </a:lnTo>
                  <a:lnTo>
                    <a:pt x="42" y="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45" name="Freeform 1181"/>
            <p:cNvSpPr>
              <a:spLocks/>
            </p:cNvSpPr>
            <p:nvPr/>
          </p:nvSpPr>
          <p:spPr bwMode="auto">
            <a:xfrm>
              <a:off x="1516" y="3402"/>
              <a:ext cx="44" cy="22"/>
            </a:xfrm>
            <a:custGeom>
              <a:avLst/>
              <a:gdLst>
                <a:gd name="T0" fmla="*/ 0 w 44"/>
                <a:gd name="T1" fmla="*/ 4 h 22"/>
                <a:gd name="T2" fmla="*/ 1 w 44"/>
                <a:gd name="T3" fmla="*/ 22 h 22"/>
                <a:gd name="T4" fmla="*/ 43 w 44"/>
                <a:gd name="T5" fmla="*/ 19 h 22"/>
                <a:gd name="T6" fmla="*/ 43 w 44"/>
                <a:gd name="T7" fmla="*/ 17 h 22"/>
                <a:gd name="T8" fmla="*/ 43 w 44"/>
                <a:gd name="T9" fmla="*/ 17 h 22"/>
                <a:gd name="T10" fmla="*/ 44 w 44"/>
                <a:gd name="T11" fmla="*/ 15 h 22"/>
                <a:gd name="T12" fmla="*/ 44 w 44"/>
                <a:gd name="T13" fmla="*/ 14 h 22"/>
                <a:gd name="T14" fmla="*/ 44 w 44"/>
                <a:gd name="T15" fmla="*/ 13 h 22"/>
                <a:gd name="T16" fmla="*/ 44 w 44"/>
                <a:gd name="T17" fmla="*/ 12 h 22"/>
                <a:gd name="T18" fmla="*/ 44 w 44"/>
                <a:gd name="T19" fmla="*/ 11 h 22"/>
                <a:gd name="T20" fmla="*/ 44 w 44"/>
                <a:gd name="T21" fmla="*/ 10 h 22"/>
                <a:gd name="T22" fmla="*/ 44 w 44"/>
                <a:gd name="T23" fmla="*/ 8 h 22"/>
                <a:gd name="T24" fmla="*/ 44 w 44"/>
                <a:gd name="T25" fmla="*/ 7 h 22"/>
                <a:gd name="T26" fmla="*/ 44 w 44"/>
                <a:gd name="T27" fmla="*/ 6 h 22"/>
                <a:gd name="T28" fmla="*/ 44 w 44"/>
                <a:gd name="T29" fmla="*/ 4 h 22"/>
                <a:gd name="T30" fmla="*/ 44 w 44"/>
                <a:gd name="T31" fmla="*/ 3 h 22"/>
                <a:gd name="T32" fmla="*/ 44 w 44"/>
                <a:gd name="T33" fmla="*/ 2 h 22"/>
                <a:gd name="T34" fmla="*/ 44 w 44"/>
                <a:gd name="T35" fmla="*/ 0 h 22"/>
                <a:gd name="T36" fmla="*/ 43 w 44"/>
                <a:gd name="T37" fmla="*/ 0 h 22"/>
                <a:gd name="T38" fmla="*/ 40 w 44"/>
                <a:gd name="T39" fmla="*/ 0 h 22"/>
                <a:gd name="T40" fmla="*/ 37 w 44"/>
                <a:gd name="T41" fmla="*/ 1 h 22"/>
                <a:gd name="T42" fmla="*/ 35 w 44"/>
                <a:gd name="T43" fmla="*/ 1 h 22"/>
                <a:gd name="T44" fmla="*/ 32 w 44"/>
                <a:gd name="T45" fmla="*/ 1 h 22"/>
                <a:gd name="T46" fmla="*/ 29 w 44"/>
                <a:gd name="T47" fmla="*/ 2 h 22"/>
                <a:gd name="T48" fmla="*/ 26 w 44"/>
                <a:gd name="T49" fmla="*/ 2 h 22"/>
                <a:gd name="T50" fmla="*/ 24 w 44"/>
                <a:gd name="T51" fmla="*/ 2 h 22"/>
                <a:gd name="T52" fmla="*/ 21 w 44"/>
                <a:gd name="T53" fmla="*/ 2 h 22"/>
                <a:gd name="T54" fmla="*/ 18 w 44"/>
                <a:gd name="T55" fmla="*/ 2 h 22"/>
                <a:gd name="T56" fmla="*/ 15 w 44"/>
                <a:gd name="T57" fmla="*/ 2 h 22"/>
                <a:gd name="T58" fmla="*/ 13 w 44"/>
                <a:gd name="T59" fmla="*/ 2 h 22"/>
                <a:gd name="T60" fmla="*/ 10 w 44"/>
                <a:gd name="T61" fmla="*/ 3 h 22"/>
                <a:gd name="T62" fmla="*/ 7 w 44"/>
                <a:gd name="T63" fmla="*/ 3 h 22"/>
                <a:gd name="T64" fmla="*/ 5 w 44"/>
                <a:gd name="T65" fmla="*/ 3 h 22"/>
                <a:gd name="T66" fmla="*/ 2 w 44"/>
                <a:gd name="T67"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22">
                  <a:moveTo>
                    <a:pt x="1" y="3"/>
                  </a:moveTo>
                  <a:lnTo>
                    <a:pt x="0" y="4"/>
                  </a:lnTo>
                  <a:lnTo>
                    <a:pt x="0" y="21"/>
                  </a:lnTo>
                  <a:lnTo>
                    <a:pt x="1" y="22"/>
                  </a:lnTo>
                  <a:lnTo>
                    <a:pt x="43" y="19"/>
                  </a:lnTo>
                  <a:lnTo>
                    <a:pt x="43" y="19"/>
                  </a:lnTo>
                  <a:lnTo>
                    <a:pt x="43" y="18"/>
                  </a:lnTo>
                  <a:lnTo>
                    <a:pt x="43" y="17"/>
                  </a:lnTo>
                  <a:lnTo>
                    <a:pt x="43" y="17"/>
                  </a:lnTo>
                  <a:lnTo>
                    <a:pt x="43" y="17"/>
                  </a:lnTo>
                  <a:lnTo>
                    <a:pt x="43" y="16"/>
                  </a:lnTo>
                  <a:lnTo>
                    <a:pt x="44" y="15"/>
                  </a:lnTo>
                  <a:lnTo>
                    <a:pt x="44" y="15"/>
                  </a:lnTo>
                  <a:lnTo>
                    <a:pt x="44" y="14"/>
                  </a:lnTo>
                  <a:lnTo>
                    <a:pt x="44" y="14"/>
                  </a:lnTo>
                  <a:lnTo>
                    <a:pt x="44" y="13"/>
                  </a:lnTo>
                  <a:lnTo>
                    <a:pt x="44" y="12"/>
                  </a:lnTo>
                  <a:lnTo>
                    <a:pt x="44" y="12"/>
                  </a:lnTo>
                  <a:lnTo>
                    <a:pt x="44" y="11"/>
                  </a:lnTo>
                  <a:lnTo>
                    <a:pt x="44" y="11"/>
                  </a:lnTo>
                  <a:lnTo>
                    <a:pt x="44" y="10"/>
                  </a:lnTo>
                  <a:lnTo>
                    <a:pt x="44" y="10"/>
                  </a:lnTo>
                  <a:lnTo>
                    <a:pt x="44" y="9"/>
                  </a:lnTo>
                  <a:lnTo>
                    <a:pt x="44" y="8"/>
                  </a:lnTo>
                  <a:lnTo>
                    <a:pt x="44" y="8"/>
                  </a:lnTo>
                  <a:lnTo>
                    <a:pt x="44" y="7"/>
                  </a:lnTo>
                  <a:lnTo>
                    <a:pt x="44" y="6"/>
                  </a:lnTo>
                  <a:lnTo>
                    <a:pt x="44" y="6"/>
                  </a:lnTo>
                  <a:lnTo>
                    <a:pt x="44" y="5"/>
                  </a:lnTo>
                  <a:lnTo>
                    <a:pt x="44" y="4"/>
                  </a:lnTo>
                  <a:lnTo>
                    <a:pt x="44" y="4"/>
                  </a:lnTo>
                  <a:lnTo>
                    <a:pt x="44" y="3"/>
                  </a:lnTo>
                  <a:lnTo>
                    <a:pt x="44" y="2"/>
                  </a:lnTo>
                  <a:lnTo>
                    <a:pt x="44" y="2"/>
                  </a:lnTo>
                  <a:lnTo>
                    <a:pt x="44" y="1"/>
                  </a:lnTo>
                  <a:lnTo>
                    <a:pt x="44" y="0"/>
                  </a:lnTo>
                  <a:lnTo>
                    <a:pt x="44" y="0"/>
                  </a:lnTo>
                  <a:lnTo>
                    <a:pt x="43" y="0"/>
                  </a:lnTo>
                  <a:lnTo>
                    <a:pt x="41" y="0"/>
                  </a:lnTo>
                  <a:lnTo>
                    <a:pt x="40" y="0"/>
                  </a:lnTo>
                  <a:lnTo>
                    <a:pt x="39" y="0"/>
                  </a:lnTo>
                  <a:lnTo>
                    <a:pt x="37" y="1"/>
                  </a:lnTo>
                  <a:lnTo>
                    <a:pt x="36" y="1"/>
                  </a:lnTo>
                  <a:lnTo>
                    <a:pt x="35" y="1"/>
                  </a:lnTo>
                  <a:lnTo>
                    <a:pt x="33" y="1"/>
                  </a:lnTo>
                  <a:lnTo>
                    <a:pt x="32" y="1"/>
                  </a:lnTo>
                  <a:lnTo>
                    <a:pt x="31" y="2"/>
                  </a:lnTo>
                  <a:lnTo>
                    <a:pt x="29" y="2"/>
                  </a:lnTo>
                  <a:lnTo>
                    <a:pt x="28" y="2"/>
                  </a:lnTo>
                  <a:lnTo>
                    <a:pt x="26" y="2"/>
                  </a:lnTo>
                  <a:lnTo>
                    <a:pt x="25" y="2"/>
                  </a:lnTo>
                  <a:lnTo>
                    <a:pt x="24" y="2"/>
                  </a:lnTo>
                  <a:lnTo>
                    <a:pt x="22" y="2"/>
                  </a:lnTo>
                  <a:lnTo>
                    <a:pt x="21" y="2"/>
                  </a:lnTo>
                  <a:lnTo>
                    <a:pt x="19" y="2"/>
                  </a:lnTo>
                  <a:lnTo>
                    <a:pt x="18" y="2"/>
                  </a:lnTo>
                  <a:lnTo>
                    <a:pt x="17" y="2"/>
                  </a:lnTo>
                  <a:lnTo>
                    <a:pt x="15" y="2"/>
                  </a:lnTo>
                  <a:lnTo>
                    <a:pt x="14" y="2"/>
                  </a:lnTo>
                  <a:lnTo>
                    <a:pt x="13" y="2"/>
                  </a:lnTo>
                  <a:lnTo>
                    <a:pt x="11" y="2"/>
                  </a:lnTo>
                  <a:lnTo>
                    <a:pt x="10" y="3"/>
                  </a:lnTo>
                  <a:lnTo>
                    <a:pt x="8" y="3"/>
                  </a:lnTo>
                  <a:lnTo>
                    <a:pt x="7" y="3"/>
                  </a:lnTo>
                  <a:lnTo>
                    <a:pt x="6" y="3"/>
                  </a:lnTo>
                  <a:lnTo>
                    <a:pt x="5" y="3"/>
                  </a:lnTo>
                  <a:lnTo>
                    <a:pt x="3" y="3"/>
                  </a:lnTo>
                  <a:lnTo>
                    <a:pt x="2"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46" name="Freeform 1182"/>
            <p:cNvSpPr>
              <a:spLocks/>
            </p:cNvSpPr>
            <p:nvPr/>
          </p:nvSpPr>
          <p:spPr bwMode="auto">
            <a:xfrm>
              <a:off x="1516" y="3402"/>
              <a:ext cx="44" cy="22"/>
            </a:xfrm>
            <a:custGeom>
              <a:avLst/>
              <a:gdLst>
                <a:gd name="T0" fmla="*/ 0 w 44"/>
                <a:gd name="T1" fmla="*/ 4 h 22"/>
                <a:gd name="T2" fmla="*/ 1 w 44"/>
                <a:gd name="T3" fmla="*/ 22 h 22"/>
                <a:gd name="T4" fmla="*/ 43 w 44"/>
                <a:gd name="T5" fmla="*/ 19 h 22"/>
                <a:gd name="T6" fmla="*/ 43 w 44"/>
                <a:gd name="T7" fmla="*/ 17 h 22"/>
                <a:gd name="T8" fmla="*/ 43 w 44"/>
                <a:gd name="T9" fmla="*/ 17 h 22"/>
                <a:gd name="T10" fmla="*/ 44 w 44"/>
                <a:gd name="T11" fmla="*/ 15 h 22"/>
                <a:gd name="T12" fmla="*/ 44 w 44"/>
                <a:gd name="T13" fmla="*/ 14 h 22"/>
                <a:gd name="T14" fmla="*/ 44 w 44"/>
                <a:gd name="T15" fmla="*/ 13 h 22"/>
                <a:gd name="T16" fmla="*/ 44 w 44"/>
                <a:gd name="T17" fmla="*/ 12 h 22"/>
                <a:gd name="T18" fmla="*/ 44 w 44"/>
                <a:gd name="T19" fmla="*/ 11 h 22"/>
                <a:gd name="T20" fmla="*/ 44 w 44"/>
                <a:gd name="T21" fmla="*/ 10 h 22"/>
                <a:gd name="T22" fmla="*/ 44 w 44"/>
                <a:gd name="T23" fmla="*/ 8 h 22"/>
                <a:gd name="T24" fmla="*/ 44 w 44"/>
                <a:gd name="T25" fmla="*/ 7 h 22"/>
                <a:gd name="T26" fmla="*/ 44 w 44"/>
                <a:gd name="T27" fmla="*/ 6 h 22"/>
                <a:gd name="T28" fmla="*/ 44 w 44"/>
                <a:gd name="T29" fmla="*/ 4 h 22"/>
                <a:gd name="T30" fmla="*/ 44 w 44"/>
                <a:gd name="T31" fmla="*/ 3 h 22"/>
                <a:gd name="T32" fmla="*/ 44 w 44"/>
                <a:gd name="T33" fmla="*/ 2 h 22"/>
                <a:gd name="T34" fmla="*/ 44 w 44"/>
                <a:gd name="T35" fmla="*/ 0 h 22"/>
                <a:gd name="T36" fmla="*/ 43 w 44"/>
                <a:gd name="T37" fmla="*/ 0 h 22"/>
                <a:gd name="T38" fmla="*/ 40 w 44"/>
                <a:gd name="T39" fmla="*/ 0 h 22"/>
                <a:gd name="T40" fmla="*/ 37 w 44"/>
                <a:gd name="T41" fmla="*/ 1 h 22"/>
                <a:gd name="T42" fmla="*/ 35 w 44"/>
                <a:gd name="T43" fmla="*/ 1 h 22"/>
                <a:gd name="T44" fmla="*/ 32 w 44"/>
                <a:gd name="T45" fmla="*/ 1 h 22"/>
                <a:gd name="T46" fmla="*/ 29 w 44"/>
                <a:gd name="T47" fmla="*/ 2 h 22"/>
                <a:gd name="T48" fmla="*/ 26 w 44"/>
                <a:gd name="T49" fmla="*/ 2 h 22"/>
                <a:gd name="T50" fmla="*/ 24 w 44"/>
                <a:gd name="T51" fmla="*/ 2 h 22"/>
                <a:gd name="T52" fmla="*/ 21 w 44"/>
                <a:gd name="T53" fmla="*/ 2 h 22"/>
                <a:gd name="T54" fmla="*/ 18 w 44"/>
                <a:gd name="T55" fmla="*/ 2 h 22"/>
                <a:gd name="T56" fmla="*/ 15 w 44"/>
                <a:gd name="T57" fmla="*/ 2 h 22"/>
                <a:gd name="T58" fmla="*/ 13 w 44"/>
                <a:gd name="T59" fmla="*/ 2 h 22"/>
                <a:gd name="T60" fmla="*/ 10 w 44"/>
                <a:gd name="T61" fmla="*/ 3 h 22"/>
                <a:gd name="T62" fmla="*/ 7 w 44"/>
                <a:gd name="T63" fmla="*/ 3 h 22"/>
                <a:gd name="T64" fmla="*/ 5 w 44"/>
                <a:gd name="T65" fmla="*/ 3 h 22"/>
                <a:gd name="T66" fmla="*/ 2 w 44"/>
                <a:gd name="T67"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22">
                  <a:moveTo>
                    <a:pt x="1" y="3"/>
                  </a:moveTo>
                  <a:lnTo>
                    <a:pt x="0" y="4"/>
                  </a:lnTo>
                  <a:lnTo>
                    <a:pt x="0" y="21"/>
                  </a:lnTo>
                  <a:lnTo>
                    <a:pt x="1" y="22"/>
                  </a:lnTo>
                  <a:lnTo>
                    <a:pt x="43" y="19"/>
                  </a:lnTo>
                  <a:lnTo>
                    <a:pt x="43" y="19"/>
                  </a:lnTo>
                  <a:lnTo>
                    <a:pt x="43" y="18"/>
                  </a:lnTo>
                  <a:lnTo>
                    <a:pt x="43" y="17"/>
                  </a:lnTo>
                  <a:lnTo>
                    <a:pt x="43" y="17"/>
                  </a:lnTo>
                  <a:lnTo>
                    <a:pt x="43" y="17"/>
                  </a:lnTo>
                  <a:lnTo>
                    <a:pt x="43" y="16"/>
                  </a:lnTo>
                  <a:lnTo>
                    <a:pt x="44" y="15"/>
                  </a:lnTo>
                  <a:lnTo>
                    <a:pt x="44" y="15"/>
                  </a:lnTo>
                  <a:lnTo>
                    <a:pt x="44" y="14"/>
                  </a:lnTo>
                  <a:lnTo>
                    <a:pt x="44" y="14"/>
                  </a:lnTo>
                  <a:lnTo>
                    <a:pt x="44" y="13"/>
                  </a:lnTo>
                  <a:lnTo>
                    <a:pt x="44" y="12"/>
                  </a:lnTo>
                  <a:lnTo>
                    <a:pt x="44" y="12"/>
                  </a:lnTo>
                  <a:lnTo>
                    <a:pt x="44" y="11"/>
                  </a:lnTo>
                  <a:lnTo>
                    <a:pt x="44" y="11"/>
                  </a:lnTo>
                  <a:lnTo>
                    <a:pt x="44" y="10"/>
                  </a:lnTo>
                  <a:lnTo>
                    <a:pt x="44" y="10"/>
                  </a:lnTo>
                  <a:lnTo>
                    <a:pt x="44" y="9"/>
                  </a:lnTo>
                  <a:lnTo>
                    <a:pt x="44" y="8"/>
                  </a:lnTo>
                  <a:lnTo>
                    <a:pt x="44" y="8"/>
                  </a:lnTo>
                  <a:lnTo>
                    <a:pt x="44" y="7"/>
                  </a:lnTo>
                  <a:lnTo>
                    <a:pt x="44" y="6"/>
                  </a:lnTo>
                  <a:lnTo>
                    <a:pt x="44" y="6"/>
                  </a:lnTo>
                  <a:lnTo>
                    <a:pt x="44" y="5"/>
                  </a:lnTo>
                  <a:lnTo>
                    <a:pt x="44" y="4"/>
                  </a:lnTo>
                  <a:lnTo>
                    <a:pt x="44" y="4"/>
                  </a:lnTo>
                  <a:lnTo>
                    <a:pt x="44" y="3"/>
                  </a:lnTo>
                  <a:lnTo>
                    <a:pt x="44" y="2"/>
                  </a:lnTo>
                  <a:lnTo>
                    <a:pt x="44" y="2"/>
                  </a:lnTo>
                  <a:lnTo>
                    <a:pt x="44" y="1"/>
                  </a:lnTo>
                  <a:lnTo>
                    <a:pt x="44" y="0"/>
                  </a:lnTo>
                  <a:lnTo>
                    <a:pt x="44" y="0"/>
                  </a:lnTo>
                  <a:lnTo>
                    <a:pt x="43" y="0"/>
                  </a:lnTo>
                  <a:lnTo>
                    <a:pt x="41" y="0"/>
                  </a:lnTo>
                  <a:lnTo>
                    <a:pt x="40" y="0"/>
                  </a:lnTo>
                  <a:lnTo>
                    <a:pt x="39" y="0"/>
                  </a:lnTo>
                  <a:lnTo>
                    <a:pt x="37" y="1"/>
                  </a:lnTo>
                  <a:lnTo>
                    <a:pt x="36" y="1"/>
                  </a:lnTo>
                  <a:lnTo>
                    <a:pt x="35" y="1"/>
                  </a:lnTo>
                  <a:lnTo>
                    <a:pt x="33" y="1"/>
                  </a:lnTo>
                  <a:lnTo>
                    <a:pt x="32" y="1"/>
                  </a:lnTo>
                  <a:lnTo>
                    <a:pt x="31" y="2"/>
                  </a:lnTo>
                  <a:lnTo>
                    <a:pt x="29" y="2"/>
                  </a:lnTo>
                  <a:lnTo>
                    <a:pt x="28" y="2"/>
                  </a:lnTo>
                  <a:lnTo>
                    <a:pt x="26" y="2"/>
                  </a:lnTo>
                  <a:lnTo>
                    <a:pt x="25" y="2"/>
                  </a:lnTo>
                  <a:lnTo>
                    <a:pt x="24" y="2"/>
                  </a:lnTo>
                  <a:lnTo>
                    <a:pt x="22" y="2"/>
                  </a:lnTo>
                  <a:lnTo>
                    <a:pt x="21" y="2"/>
                  </a:lnTo>
                  <a:lnTo>
                    <a:pt x="19" y="2"/>
                  </a:lnTo>
                  <a:lnTo>
                    <a:pt x="18" y="2"/>
                  </a:lnTo>
                  <a:lnTo>
                    <a:pt x="17" y="2"/>
                  </a:lnTo>
                  <a:lnTo>
                    <a:pt x="15" y="2"/>
                  </a:lnTo>
                  <a:lnTo>
                    <a:pt x="14" y="2"/>
                  </a:lnTo>
                  <a:lnTo>
                    <a:pt x="13" y="2"/>
                  </a:lnTo>
                  <a:lnTo>
                    <a:pt x="11" y="2"/>
                  </a:lnTo>
                  <a:lnTo>
                    <a:pt x="10" y="3"/>
                  </a:lnTo>
                  <a:lnTo>
                    <a:pt x="8" y="3"/>
                  </a:lnTo>
                  <a:lnTo>
                    <a:pt x="7" y="3"/>
                  </a:lnTo>
                  <a:lnTo>
                    <a:pt x="6" y="3"/>
                  </a:lnTo>
                  <a:lnTo>
                    <a:pt x="5" y="3"/>
                  </a:lnTo>
                  <a:lnTo>
                    <a:pt x="3" y="3"/>
                  </a:lnTo>
                  <a:lnTo>
                    <a:pt x="2" y="3"/>
                  </a:lnTo>
                  <a:lnTo>
                    <a:pt x="1" y="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47" name="Freeform 1183"/>
            <p:cNvSpPr>
              <a:spLocks/>
            </p:cNvSpPr>
            <p:nvPr/>
          </p:nvSpPr>
          <p:spPr bwMode="auto">
            <a:xfrm>
              <a:off x="1458" y="3406"/>
              <a:ext cx="44" cy="21"/>
            </a:xfrm>
            <a:custGeom>
              <a:avLst/>
              <a:gdLst>
                <a:gd name="T0" fmla="*/ 0 w 44"/>
                <a:gd name="T1" fmla="*/ 5 h 21"/>
                <a:gd name="T2" fmla="*/ 1 w 44"/>
                <a:gd name="T3" fmla="*/ 21 h 21"/>
                <a:gd name="T4" fmla="*/ 43 w 44"/>
                <a:gd name="T5" fmla="*/ 19 h 21"/>
                <a:gd name="T6" fmla="*/ 43 w 44"/>
                <a:gd name="T7" fmla="*/ 17 h 21"/>
                <a:gd name="T8" fmla="*/ 44 w 44"/>
                <a:gd name="T9" fmla="*/ 0 h 21"/>
                <a:gd name="T10" fmla="*/ 42 w 44"/>
                <a:gd name="T11" fmla="*/ 0 h 21"/>
                <a:gd name="T12" fmla="*/ 41 w 44"/>
                <a:gd name="T13" fmla="*/ 0 h 21"/>
                <a:gd name="T14" fmla="*/ 39 w 44"/>
                <a:gd name="T15" fmla="*/ 0 h 21"/>
                <a:gd name="T16" fmla="*/ 38 w 44"/>
                <a:gd name="T17" fmla="*/ 0 h 21"/>
                <a:gd name="T18" fmla="*/ 37 w 44"/>
                <a:gd name="T19" fmla="*/ 1 h 21"/>
                <a:gd name="T20" fmla="*/ 35 w 44"/>
                <a:gd name="T21" fmla="*/ 1 h 21"/>
                <a:gd name="T22" fmla="*/ 34 w 44"/>
                <a:gd name="T23" fmla="*/ 1 h 21"/>
                <a:gd name="T24" fmla="*/ 32 w 44"/>
                <a:gd name="T25" fmla="*/ 1 h 21"/>
                <a:gd name="T26" fmla="*/ 31 w 44"/>
                <a:gd name="T27" fmla="*/ 1 h 21"/>
                <a:gd name="T28" fmla="*/ 30 w 44"/>
                <a:gd name="T29" fmla="*/ 1 h 21"/>
                <a:gd name="T30" fmla="*/ 29 w 44"/>
                <a:gd name="T31" fmla="*/ 1 h 21"/>
                <a:gd name="T32" fmla="*/ 27 w 44"/>
                <a:gd name="T33" fmla="*/ 1 h 21"/>
                <a:gd name="T34" fmla="*/ 26 w 44"/>
                <a:gd name="T35" fmla="*/ 2 h 21"/>
                <a:gd name="T36" fmla="*/ 24 w 44"/>
                <a:gd name="T37" fmla="*/ 2 h 21"/>
                <a:gd name="T38" fmla="*/ 23 w 44"/>
                <a:gd name="T39" fmla="*/ 2 h 21"/>
                <a:gd name="T40" fmla="*/ 22 w 44"/>
                <a:gd name="T41" fmla="*/ 2 h 21"/>
                <a:gd name="T42" fmla="*/ 21 w 44"/>
                <a:gd name="T43" fmla="*/ 2 h 21"/>
                <a:gd name="T44" fmla="*/ 19 w 44"/>
                <a:gd name="T45" fmla="*/ 2 h 21"/>
                <a:gd name="T46" fmla="*/ 18 w 44"/>
                <a:gd name="T47" fmla="*/ 2 h 21"/>
                <a:gd name="T48" fmla="*/ 16 w 44"/>
                <a:gd name="T49" fmla="*/ 2 h 21"/>
                <a:gd name="T50" fmla="*/ 15 w 44"/>
                <a:gd name="T51" fmla="*/ 2 h 21"/>
                <a:gd name="T52" fmla="*/ 14 w 44"/>
                <a:gd name="T53" fmla="*/ 2 h 21"/>
                <a:gd name="T54" fmla="*/ 13 w 44"/>
                <a:gd name="T55" fmla="*/ 2 h 21"/>
                <a:gd name="T56" fmla="*/ 11 w 44"/>
                <a:gd name="T57" fmla="*/ 2 h 21"/>
                <a:gd name="T58" fmla="*/ 10 w 44"/>
                <a:gd name="T59" fmla="*/ 2 h 21"/>
                <a:gd name="T60" fmla="*/ 8 w 44"/>
                <a:gd name="T61" fmla="*/ 2 h 21"/>
                <a:gd name="T62" fmla="*/ 7 w 44"/>
                <a:gd name="T63" fmla="*/ 2 h 21"/>
                <a:gd name="T64" fmla="*/ 6 w 44"/>
                <a:gd name="T65" fmla="*/ 2 h 21"/>
                <a:gd name="T66" fmla="*/ 4 w 44"/>
                <a:gd name="T67" fmla="*/ 2 h 21"/>
                <a:gd name="T68" fmla="*/ 3 w 44"/>
                <a:gd name="T69" fmla="*/ 2 h 21"/>
                <a:gd name="T70" fmla="*/ 1 w 44"/>
                <a:gd name="T71" fmla="*/ 2 h 21"/>
                <a:gd name="T72" fmla="*/ 0 w 44"/>
                <a:gd name="T73" fmla="*/ 2 h 21"/>
                <a:gd name="T74" fmla="*/ 0 w 44"/>
                <a:gd name="T75"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21">
                  <a:moveTo>
                    <a:pt x="0" y="5"/>
                  </a:moveTo>
                  <a:lnTo>
                    <a:pt x="1" y="21"/>
                  </a:lnTo>
                  <a:lnTo>
                    <a:pt x="43" y="19"/>
                  </a:lnTo>
                  <a:lnTo>
                    <a:pt x="43" y="17"/>
                  </a:lnTo>
                  <a:lnTo>
                    <a:pt x="44" y="0"/>
                  </a:lnTo>
                  <a:lnTo>
                    <a:pt x="42" y="0"/>
                  </a:lnTo>
                  <a:lnTo>
                    <a:pt x="41" y="0"/>
                  </a:lnTo>
                  <a:lnTo>
                    <a:pt x="39" y="0"/>
                  </a:lnTo>
                  <a:lnTo>
                    <a:pt x="38" y="0"/>
                  </a:lnTo>
                  <a:lnTo>
                    <a:pt x="37" y="1"/>
                  </a:lnTo>
                  <a:lnTo>
                    <a:pt x="35" y="1"/>
                  </a:lnTo>
                  <a:lnTo>
                    <a:pt x="34" y="1"/>
                  </a:lnTo>
                  <a:lnTo>
                    <a:pt x="32" y="1"/>
                  </a:lnTo>
                  <a:lnTo>
                    <a:pt x="31" y="1"/>
                  </a:lnTo>
                  <a:lnTo>
                    <a:pt x="30" y="1"/>
                  </a:lnTo>
                  <a:lnTo>
                    <a:pt x="29" y="1"/>
                  </a:lnTo>
                  <a:lnTo>
                    <a:pt x="27" y="1"/>
                  </a:lnTo>
                  <a:lnTo>
                    <a:pt x="26" y="2"/>
                  </a:lnTo>
                  <a:lnTo>
                    <a:pt x="24" y="2"/>
                  </a:lnTo>
                  <a:lnTo>
                    <a:pt x="23" y="2"/>
                  </a:lnTo>
                  <a:lnTo>
                    <a:pt x="22" y="2"/>
                  </a:lnTo>
                  <a:lnTo>
                    <a:pt x="21" y="2"/>
                  </a:lnTo>
                  <a:lnTo>
                    <a:pt x="19" y="2"/>
                  </a:lnTo>
                  <a:lnTo>
                    <a:pt x="18" y="2"/>
                  </a:lnTo>
                  <a:lnTo>
                    <a:pt x="16" y="2"/>
                  </a:lnTo>
                  <a:lnTo>
                    <a:pt x="15" y="2"/>
                  </a:lnTo>
                  <a:lnTo>
                    <a:pt x="14" y="2"/>
                  </a:lnTo>
                  <a:lnTo>
                    <a:pt x="13" y="2"/>
                  </a:lnTo>
                  <a:lnTo>
                    <a:pt x="11" y="2"/>
                  </a:lnTo>
                  <a:lnTo>
                    <a:pt x="10" y="2"/>
                  </a:lnTo>
                  <a:lnTo>
                    <a:pt x="8" y="2"/>
                  </a:lnTo>
                  <a:lnTo>
                    <a:pt x="7" y="2"/>
                  </a:lnTo>
                  <a:lnTo>
                    <a:pt x="6" y="2"/>
                  </a:lnTo>
                  <a:lnTo>
                    <a:pt x="4" y="2"/>
                  </a:lnTo>
                  <a:lnTo>
                    <a:pt x="3" y="2"/>
                  </a:lnTo>
                  <a:lnTo>
                    <a:pt x="1" y="2"/>
                  </a:lnTo>
                  <a:lnTo>
                    <a:pt x="0" y="2"/>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48" name="Freeform 1184"/>
            <p:cNvSpPr>
              <a:spLocks/>
            </p:cNvSpPr>
            <p:nvPr/>
          </p:nvSpPr>
          <p:spPr bwMode="auto">
            <a:xfrm>
              <a:off x="1458" y="3406"/>
              <a:ext cx="44" cy="21"/>
            </a:xfrm>
            <a:custGeom>
              <a:avLst/>
              <a:gdLst>
                <a:gd name="T0" fmla="*/ 0 w 44"/>
                <a:gd name="T1" fmla="*/ 5 h 21"/>
                <a:gd name="T2" fmla="*/ 1 w 44"/>
                <a:gd name="T3" fmla="*/ 21 h 21"/>
                <a:gd name="T4" fmla="*/ 43 w 44"/>
                <a:gd name="T5" fmla="*/ 19 h 21"/>
                <a:gd name="T6" fmla="*/ 43 w 44"/>
                <a:gd name="T7" fmla="*/ 17 h 21"/>
                <a:gd name="T8" fmla="*/ 44 w 44"/>
                <a:gd name="T9" fmla="*/ 0 h 21"/>
                <a:gd name="T10" fmla="*/ 42 w 44"/>
                <a:gd name="T11" fmla="*/ 0 h 21"/>
                <a:gd name="T12" fmla="*/ 41 w 44"/>
                <a:gd name="T13" fmla="*/ 0 h 21"/>
                <a:gd name="T14" fmla="*/ 39 w 44"/>
                <a:gd name="T15" fmla="*/ 0 h 21"/>
                <a:gd name="T16" fmla="*/ 38 w 44"/>
                <a:gd name="T17" fmla="*/ 0 h 21"/>
                <a:gd name="T18" fmla="*/ 37 w 44"/>
                <a:gd name="T19" fmla="*/ 1 h 21"/>
                <a:gd name="T20" fmla="*/ 35 w 44"/>
                <a:gd name="T21" fmla="*/ 1 h 21"/>
                <a:gd name="T22" fmla="*/ 34 w 44"/>
                <a:gd name="T23" fmla="*/ 1 h 21"/>
                <a:gd name="T24" fmla="*/ 32 w 44"/>
                <a:gd name="T25" fmla="*/ 1 h 21"/>
                <a:gd name="T26" fmla="*/ 31 w 44"/>
                <a:gd name="T27" fmla="*/ 1 h 21"/>
                <a:gd name="T28" fmla="*/ 30 w 44"/>
                <a:gd name="T29" fmla="*/ 1 h 21"/>
                <a:gd name="T30" fmla="*/ 29 w 44"/>
                <a:gd name="T31" fmla="*/ 1 h 21"/>
                <a:gd name="T32" fmla="*/ 27 w 44"/>
                <a:gd name="T33" fmla="*/ 1 h 21"/>
                <a:gd name="T34" fmla="*/ 26 w 44"/>
                <a:gd name="T35" fmla="*/ 2 h 21"/>
                <a:gd name="T36" fmla="*/ 24 w 44"/>
                <a:gd name="T37" fmla="*/ 2 h 21"/>
                <a:gd name="T38" fmla="*/ 23 w 44"/>
                <a:gd name="T39" fmla="*/ 2 h 21"/>
                <a:gd name="T40" fmla="*/ 22 w 44"/>
                <a:gd name="T41" fmla="*/ 2 h 21"/>
                <a:gd name="T42" fmla="*/ 21 w 44"/>
                <a:gd name="T43" fmla="*/ 2 h 21"/>
                <a:gd name="T44" fmla="*/ 19 w 44"/>
                <a:gd name="T45" fmla="*/ 2 h 21"/>
                <a:gd name="T46" fmla="*/ 18 w 44"/>
                <a:gd name="T47" fmla="*/ 2 h 21"/>
                <a:gd name="T48" fmla="*/ 16 w 44"/>
                <a:gd name="T49" fmla="*/ 2 h 21"/>
                <a:gd name="T50" fmla="*/ 15 w 44"/>
                <a:gd name="T51" fmla="*/ 2 h 21"/>
                <a:gd name="T52" fmla="*/ 14 w 44"/>
                <a:gd name="T53" fmla="*/ 2 h 21"/>
                <a:gd name="T54" fmla="*/ 13 w 44"/>
                <a:gd name="T55" fmla="*/ 2 h 21"/>
                <a:gd name="T56" fmla="*/ 11 w 44"/>
                <a:gd name="T57" fmla="*/ 2 h 21"/>
                <a:gd name="T58" fmla="*/ 10 w 44"/>
                <a:gd name="T59" fmla="*/ 2 h 21"/>
                <a:gd name="T60" fmla="*/ 8 w 44"/>
                <a:gd name="T61" fmla="*/ 2 h 21"/>
                <a:gd name="T62" fmla="*/ 7 w 44"/>
                <a:gd name="T63" fmla="*/ 2 h 21"/>
                <a:gd name="T64" fmla="*/ 6 w 44"/>
                <a:gd name="T65" fmla="*/ 2 h 21"/>
                <a:gd name="T66" fmla="*/ 4 w 44"/>
                <a:gd name="T67" fmla="*/ 2 h 21"/>
                <a:gd name="T68" fmla="*/ 3 w 44"/>
                <a:gd name="T69" fmla="*/ 2 h 21"/>
                <a:gd name="T70" fmla="*/ 1 w 44"/>
                <a:gd name="T71" fmla="*/ 2 h 21"/>
                <a:gd name="T72" fmla="*/ 0 w 44"/>
                <a:gd name="T73" fmla="*/ 2 h 21"/>
                <a:gd name="T74" fmla="*/ 0 w 44"/>
                <a:gd name="T75"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21">
                  <a:moveTo>
                    <a:pt x="0" y="5"/>
                  </a:moveTo>
                  <a:lnTo>
                    <a:pt x="1" y="21"/>
                  </a:lnTo>
                  <a:lnTo>
                    <a:pt x="43" y="19"/>
                  </a:lnTo>
                  <a:lnTo>
                    <a:pt x="43" y="17"/>
                  </a:lnTo>
                  <a:lnTo>
                    <a:pt x="44" y="0"/>
                  </a:lnTo>
                  <a:lnTo>
                    <a:pt x="42" y="0"/>
                  </a:lnTo>
                  <a:lnTo>
                    <a:pt x="41" y="0"/>
                  </a:lnTo>
                  <a:lnTo>
                    <a:pt x="39" y="0"/>
                  </a:lnTo>
                  <a:lnTo>
                    <a:pt x="38" y="0"/>
                  </a:lnTo>
                  <a:lnTo>
                    <a:pt x="37" y="1"/>
                  </a:lnTo>
                  <a:lnTo>
                    <a:pt x="35" y="1"/>
                  </a:lnTo>
                  <a:lnTo>
                    <a:pt x="34" y="1"/>
                  </a:lnTo>
                  <a:lnTo>
                    <a:pt x="32" y="1"/>
                  </a:lnTo>
                  <a:lnTo>
                    <a:pt x="31" y="1"/>
                  </a:lnTo>
                  <a:lnTo>
                    <a:pt x="30" y="1"/>
                  </a:lnTo>
                  <a:lnTo>
                    <a:pt x="29" y="1"/>
                  </a:lnTo>
                  <a:lnTo>
                    <a:pt x="27" y="1"/>
                  </a:lnTo>
                  <a:lnTo>
                    <a:pt x="26" y="2"/>
                  </a:lnTo>
                  <a:lnTo>
                    <a:pt x="24" y="2"/>
                  </a:lnTo>
                  <a:lnTo>
                    <a:pt x="23" y="2"/>
                  </a:lnTo>
                  <a:lnTo>
                    <a:pt x="22" y="2"/>
                  </a:lnTo>
                  <a:lnTo>
                    <a:pt x="21" y="2"/>
                  </a:lnTo>
                  <a:lnTo>
                    <a:pt x="19" y="2"/>
                  </a:lnTo>
                  <a:lnTo>
                    <a:pt x="18" y="2"/>
                  </a:lnTo>
                  <a:lnTo>
                    <a:pt x="16" y="2"/>
                  </a:lnTo>
                  <a:lnTo>
                    <a:pt x="15" y="2"/>
                  </a:lnTo>
                  <a:lnTo>
                    <a:pt x="14" y="2"/>
                  </a:lnTo>
                  <a:lnTo>
                    <a:pt x="13" y="2"/>
                  </a:lnTo>
                  <a:lnTo>
                    <a:pt x="11" y="2"/>
                  </a:lnTo>
                  <a:lnTo>
                    <a:pt x="10" y="2"/>
                  </a:lnTo>
                  <a:lnTo>
                    <a:pt x="8" y="2"/>
                  </a:lnTo>
                  <a:lnTo>
                    <a:pt x="7" y="2"/>
                  </a:lnTo>
                  <a:lnTo>
                    <a:pt x="6" y="2"/>
                  </a:lnTo>
                  <a:lnTo>
                    <a:pt x="4" y="2"/>
                  </a:lnTo>
                  <a:lnTo>
                    <a:pt x="3" y="2"/>
                  </a:lnTo>
                  <a:lnTo>
                    <a:pt x="1" y="2"/>
                  </a:lnTo>
                  <a:lnTo>
                    <a:pt x="0" y="2"/>
                  </a:lnTo>
                  <a:lnTo>
                    <a:pt x="0" y="5"/>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49" name="Freeform 1185"/>
            <p:cNvSpPr>
              <a:spLocks/>
            </p:cNvSpPr>
            <p:nvPr/>
          </p:nvSpPr>
          <p:spPr bwMode="auto">
            <a:xfrm>
              <a:off x="1574" y="3401"/>
              <a:ext cx="41" cy="18"/>
            </a:xfrm>
            <a:custGeom>
              <a:avLst/>
              <a:gdLst>
                <a:gd name="T0" fmla="*/ 0 w 41"/>
                <a:gd name="T1" fmla="*/ 3 h 18"/>
                <a:gd name="T2" fmla="*/ 1 w 41"/>
                <a:gd name="T3" fmla="*/ 4 h 18"/>
                <a:gd name="T4" fmla="*/ 1 w 41"/>
                <a:gd name="T5" fmla="*/ 5 h 18"/>
                <a:gd name="T6" fmla="*/ 1 w 41"/>
                <a:gd name="T7" fmla="*/ 6 h 18"/>
                <a:gd name="T8" fmla="*/ 0 w 41"/>
                <a:gd name="T9" fmla="*/ 7 h 18"/>
                <a:gd name="T10" fmla="*/ 0 w 41"/>
                <a:gd name="T11" fmla="*/ 8 h 18"/>
                <a:gd name="T12" fmla="*/ 0 w 41"/>
                <a:gd name="T13" fmla="*/ 9 h 18"/>
                <a:gd name="T14" fmla="*/ 0 w 41"/>
                <a:gd name="T15" fmla="*/ 10 h 18"/>
                <a:gd name="T16" fmla="*/ 0 w 41"/>
                <a:gd name="T17" fmla="*/ 11 h 18"/>
                <a:gd name="T18" fmla="*/ 0 w 41"/>
                <a:gd name="T19" fmla="*/ 12 h 18"/>
                <a:gd name="T20" fmla="*/ 0 w 41"/>
                <a:gd name="T21" fmla="*/ 13 h 18"/>
                <a:gd name="T22" fmla="*/ 0 w 41"/>
                <a:gd name="T23" fmla="*/ 14 h 18"/>
                <a:gd name="T24" fmla="*/ 0 w 41"/>
                <a:gd name="T25" fmla="*/ 15 h 18"/>
                <a:gd name="T26" fmla="*/ 0 w 41"/>
                <a:gd name="T27" fmla="*/ 16 h 18"/>
                <a:gd name="T28" fmla="*/ 0 w 41"/>
                <a:gd name="T29" fmla="*/ 17 h 18"/>
                <a:gd name="T30" fmla="*/ 1 w 41"/>
                <a:gd name="T31" fmla="*/ 18 h 18"/>
                <a:gd name="T32" fmla="*/ 2 w 41"/>
                <a:gd name="T33" fmla="*/ 18 h 18"/>
                <a:gd name="T34" fmla="*/ 4 w 41"/>
                <a:gd name="T35" fmla="*/ 18 h 18"/>
                <a:gd name="T36" fmla="*/ 7 w 41"/>
                <a:gd name="T37" fmla="*/ 18 h 18"/>
                <a:gd name="T38" fmla="*/ 9 w 41"/>
                <a:gd name="T39" fmla="*/ 18 h 18"/>
                <a:gd name="T40" fmla="*/ 11 w 41"/>
                <a:gd name="T41" fmla="*/ 18 h 18"/>
                <a:gd name="T42" fmla="*/ 14 w 41"/>
                <a:gd name="T43" fmla="*/ 18 h 18"/>
                <a:gd name="T44" fmla="*/ 16 w 41"/>
                <a:gd name="T45" fmla="*/ 17 h 18"/>
                <a:gd name="T46" fmla="*/ 19 w 41"/>
                <a:gd name="T47" fmla="*/ 17 h 18"/>
                <a:gd name="T48" fmla="*/ 21 w 41"/>
                <a:gd name="T49" fmla="*/ 17 h 18"/>
                <a:gd name="T50" fmla="*/ 24 w 41"/>
                <a:gd name="T51" fmla="*/ 17 h 18"/>
                <a:gd name="T52" fmla="*/ 26 w 41"/>
                <a:gd name="T53" fmla="*/ 17 h 18"/>
                <a:gd name="T54" fmla="*/ 29 w 41"/>
                <a:gd name="T55" fmla="*/ 16 h 18"/>
                <a:gd name="T56" fmla="*/ 31 w 41"/>
                <a:gd name="T57" fmla="*/ 16 h 18"/>
                <a:gd name="T58" fmla="*/ 34 w 41"/>
                <a:gd name="T59" fmla="*/ 16 h 18"/>
                <a:gd name="T60" fmla="*/ 36 w 41"/>
                <a:gd name="T61" fmla="*/ 16 h 18"/>
                <a:gd name="T62" fmla="*/ 39 w 41"/>
                <a:gd name="T63" fmla="*/ 15 h 18"/>
                <a:gd name="T64" fmla="*/ 40 w 41"/>
                <a:gd name="T65" fmla="*/ 15 h 18"/>
                <a:gd name="T66" fmla="*/ 41 w 41"/>
                <a:gd name="T67" fmla="*/ 14 h 18"/>
                <a:gd name="T68" fmla="*/ 41 w 41"/>
                <a:gd name="T69" fmla="*/ 13 h 18"/>
                <a:gd name="T70" fmla="*/ 41 w 41"/>
                <a:gd name="T71" fmla="*/ 12 h 18"/>
                <a:gd name="T72" fmla="*/ 41 w 41"/>
                <a:gd name="T73" fmla="*/ 11 h 18"/>
                <a:gd name="T74" fmla="*/ 41 w 41"/>
                <a:gd name="T75" fmla="*/ 11 h 18"/>
                <a:gd name="T76" fmla="*/ 41 w 41"/>
                <a:gd name="T77" fmla="*/ 9 h 18"/>
                <a:gd name="T78" fmla="*/ 41 w 41"/>
                <a:gd name="T79" fmla="*/ 9 h 18"/>
                <a:gd name="T80" fmla="*/ 41 w 41"/>
                <a:gd name="T81" fmla="*/ 7 h 18"/>
                <a:gd name="T82" fmla="*/ 41 w 41"/>
                <a:gd name="T83" fmla="*/ 6 h 18"/>
                <a:gd name="T84" fmla="*/ 41 w 41"/>
                <a:gd name="T85" fmla="*/ 5 h 18"/>
                <a:gd name="T86" fmla="*/ 41 w 41"/>
                <a:gd name="T87" fmla="*/ 4 h 18"/>
                <a:gd name="T88" fmla="*/ 41 w 41"/>
                <a:gd name="T89" fmla="*/ 3 h 18"/>
                <a:gd name="T90" fmla="*/ 40 w 41"/>
                <a:gd name="T91" fmla="*/ 2 h 18"/>
                <a:gd name="T92" fmla="*/ 40 w 41"/>
                <a:gd name="T93" fmla="*/ 1 h 18"/>
                <a:gd name="T94" fmla="*/ 40 w 41"/>
                <a:gd name="T95" fmla="*/ 0 h 18"/>
                <a:gd name="T96" fmla="*/ 0 w 41"/>
                <a:gd name="T9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8">
                  <a:moveTo>
                    <a:pt x="0" y="3"/>
                  </a:moveTo>
                  <a:lnTo>
                    <a:pt x="0" y="3"/>
                  </a:lnTo>
                  <a:lnTo>
                    <a:pt x="0" y="3"/>
                  </a:lnTo>
                  <a:lnTo>
                    <a:pt x="1" y="4"/>
                  </a:lnTo>
                  <a:lnTo>
                    <a:pt x="1" y="5"/>
                  </a:lnTo>
                  <a:lnTo>
                    <a:pt x="1" y="5"/>
                  </a:lnTo>
                  <a:lnTo>
                    <a:pt x="1" y="5"/>
                  </a:lnTo>
                  <a:lnTo>
                    <a:pt x="1" y="6"/>
                  </a:lnTo>
                  <a:lnTo>
                    <a:pt x="0" y="7"/>
                  </a:lnTo>
                  <a:lnTo>
                    <a:pt x="0" y="7"/>
                  </a:lnTo>
                  <a:lnTo>
                    <a:pt x="0" y="7"/>
                  </a:lnTo>
                  <a:lnTo>
                    <a:pt x="0" y="8"/>
                  </a:lnTo>
                  <a:lnTo>
                    <a:pt x="0" y="9"/>
                  </a:lnTo>
                  <a:lnTo>
                    <a:pt x="0" y="9"/>
                  </a:lnTo>
                  <a:lnTo>
                    <a:pt x="0" y="9"/>
                  </a:lnTo>
                  <a:lnTo>
                    <a:pt x="0" y="10"/>
                  </a:lnTo>
                  <a:lnTo>
                    <a:pt x="0" y="11"/>
                  </a:lnTo>
                  <a:lnTo>
                    <a:pt x="0" y="11"/>
                  </a:lnTo>
                  <a:lnTo>
                    <a:pt x="0" y="11"/>
                  </a:lnTo>
                  <a:lnTo>
                    <a:pt x="0" y="12"/>
                  </a:lnTo>
                  <a:lnTo>
                    <a:pt x="0" y="12"/>
                  </a:lnTo>
                  <a:lnTo>
                    <a:pt x="0" y="13"/>
                  </a:lnTo>
                  <a:lnTo>
                    <a:pt x="0" y="13"/>
                  </a:lnTo>
                  <a:lnTo>
                    <a:pt x="0" y="14"/>
                  </a:lnTo>
                  <a:lnTo>
                    <a:pt x="0" y="14"/>
                  </a:lnTo>
                  <a:lnTo>
                    <a:pt x="0" y="15"/>
                  </a:lnTo>
                  <a:lnTo>
                    <a:pt x="0" y="15"/>
                  </a:lnTo>
                  <a:lnTo>
                    <a:pt x="0" y="16"/>
                  </a:lnTo>
                  <a:lnTo>
                    <a:pt x="0" y="16"/>
                  </a:lnTo>
                  <a:lnTo>
                    <a:pt x="0" y="17"/>
                  </a:lnTo>
                  <a:lnTo>
                    <a:pt x="1" y="17"/>
                  </a:lnTo>
                  <a:lnTo>
                    <a:pt x="1" y="18"/>
                  </a:lnTo>
                  <a:lnTo>
                    <a:pt x="1" y="18"/>
                  </a:lnTo>
                  <a:lnTo>
                    <a:pt x="2" y="18"/>
                  </a:lnTo>
                  <a:lnTo>
                    <a:pt x="3" y="18"/>
                  </a:lnTo>
                  <a:lnTo>
                    <a:pt x="4" y="18"/>
                  </a:lnTo>
                  <a:lnTo>
                    <a:pt x="5" y="18"/>
                  </a:lnTo>
                  <a:lnTo>
                    <a:pt x="7" y="18"/>
                  </a:lnTo>
                  <a:lnTo>
                    <a:pt x="8" y="18"/>
                  </a:lnTo>
                  <a:lnTo>
                    <a:pt x="9" y="18"/>
                  </a:lnTo>
                  <a:lnTo>
                    <a:pt x="10" y="18"/>
                  </a:lnTo>
                  <a:lnTo>
                    <a:pt x="11" y="18"/>
                  </a:lnTo>
                  <a:lnTo>
                    <a:pt x="12" y="18"/>
                  </a:lnTo>
                  <a:lnTo>
                    <a:pt x="14" y="18"/>
                  </a:lnTo>
                  <a:lnTo>
                    <a:pt x="15" y="17"/>
                  </a:lnTo>
                  <a:lnTo>
                    <a:pt x="16" y="17"/>
                  </a:lnTo>
                  <a:lnTo>
                    <a:pt x="18" y="17"/>
                  </a:lnTo>
                  <a:lnTo>
                    <a:pt x="19" y="17"/>
                  </a:lnTo>
                  <a:lnTo>
                    <a:pt x="20" y="17"/>
                  </a:lnTo>
                  <a:lnTo>
                    <a:pt x="21" y="17"/>
                  </a:lnTo>
                  <a:lnTo>
                    <a:pt x="23" y="17"/>
                  </a:lnTo>
                  <a:lnTo>
                    <a:pt x="24" y="17"/>
                  </a:lnTo>
                  <a:lnTo>
                    <a:pt x="25" y="17"/>
                  </a:lnTo>
                  <a:lnTo>
                    <a:pt x="26" y="17"/>
                  </a:lnTo>
                  <a:lnTo>
                    <a:pt x="28" y="17"/>
                  </a:lnTo>
                  <a:lnTo>
                    <a:pt x="29" y="16"/>
                  </a:lnTo>
                  <a:lnTo>
                    <a:pt x="30" y="16"/>
                  </a:lnTo>
                  <a:lnTo>
                    <a:pt x="31" y="16"/>
                  </a:lnTo>
                  <a:lnTo>
                    <a:pt x="33" y="16"/>
                  </a:lnTo>
                  <a:lnTo>
                    <a:pt x="34" y="16"/>
                  </a:lnTo>
                  <a:lnTo>
                    <a:pt x="35" y="16"/>
                  </a:lnTo>
                  <a:lnTo>
                    <a:pt x="36" y="16"/>
                  </a:lnTo>
                  <a:lnTo>
                    <a:pt x="38" y="16"/>
                  </a:lnTo>
                  <a:lnTo>
                    <a:pt x="39" y="15"/>
                  </a:lnTo>
                  <a:lnTo>
                    <a:pt x="40" y="15"/>
                  </a:lnTo>
                  <a:lnTo>
                    <a:pt x="40" y="15"/>
                  </a:lnTo>
                  <a:lnTo>
                    <a:pt x="40" y="15"/>
                  </a:lnTo>
                  <a:lnTo>
                    <a:pt x="41" y="14"/>
                  </a:lnTo>
                  <a:lnTo>
                    <a:pt x="41" y="14"/>
                  </a:lnTo>
                  <a:lnTo>
                    <a:pt x="41" y="13"/>
                  </a:lnTo>
                  <a:lnTo>
                    <a:pt x="41" y="13"/>
                  </a:lnTo>
                  <a:lnTo>
                    <a:pt x="41" y="12"/>
                  </a:lnTo>
                  <a:lnTo>
                    <a:pt x="41" y="12"/>
                  </a:lnTo>
                  <a:lnTo>
                    <a:pt x="41" y="11"/>
                  </a:lnTo>
                  <a:lnTo>
                    <a:pt x="41" y="11"/>
                  </a:lnTo>
                  <a:lnTo>
                    <a:pt x="41" y="11"/>
                  </a:lnTo>
                  <a:lnTo>
                    <a:pt x="41" y="10"/>
                  </a:lnTo>
                  <a:lnTo>
                    <a:pt x="41" y="9"/>
                  </a:lnTo>
                  <a:lnTo>
                    <a:pt x="41" y="9"/>
                  </a:lnTo>
                  <a:lnTo>
                    <a:pt x="41" y="9"/>
                  </a:lnTo>
                  <a:lnTo>
                    <a:pt x="41" y="8"/>
                  </a:lnTo>
                  <a:lnTo>
                    <a:pt x="41" y="7"/>
                  </a:lnTo>
                  <a:lnTo>
                    <a:pt x="41" y="7"/>
                  </a:lnTo>
                  <a:lnTo>
                    <a:pt x="41" y="6"/>
                  </a:lnTo>
                  <a:lnTo>
                    <a:pt x="41" y="6"/>
                  </a:lnTo>
                  <a:lnTo>
                    <a:pt x="41" y="5"/>
                  </a:lnTo>
                  <a:lnTo>
                    <a:pt x="41" y="5"/>
                  </a:lnTo>
                  <a:lnTo>
                    <a:pt x="41" y="4"/>
                  </a:lnTo>
                  <a:lnTo>
                    <a:pt x="41" y="4"/>
                  </a:lnTo>
                  <a:lnTo>
                    <a:pt x="41" y="3"/>
                  </a:lnTo>
                  <a:lnTo>
                    <a:pt x="40" y="3"/>
                  </a:lnTo>
                  <a:lnTo>
                    <a:pt x="40" y="2"/>
                  </a:lnTo>
                  <a:lnTo>
                    <a:pt x="40" y="2"/>
                  </a:lnTo>
                  <a:lnTo>
                    <a:pt x="40" y="1"/>
                  </a:lnTo>
                  <a:lnTo>
                    <a:pt x="40" y="1"/>
                  </a:lnTo>
                  <a:lnTo>
                    <a:pt x="40" y="0"/>
                  </a:lnTo>
                  <a:lnTo>
                    <a:pt x="40" y="0"/>
                  </a:lnTo>
                  <a:lnTo>
                    <a:pt x="0" y="3"/>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50" name="Freeform 1186"/>
            <p:cNvSpPr>
              <a:spLocks/>
            </p:cNvSpPr>
            <p:nvPr/>
          </p:nvSpPr>
          <p:spPr bwMode="auto">
            <a:xfrm>
              <a:off x="1574" y="3401"/>
              <a:ext cx="41" cy="18"/>
            </a:xfrm>
            <a:custGeom>
              <a:avLst/>
              <a:gdLst>
                <a:gd name="T0" fmla="*/ 0 w 41"/>
                <a:gd name="T1" fmla="*/ 3 h 18"/>
                <a:gd name="T2" fmla="*/ 1 w 41"/>
                <a:gd name="T3" fmla="*/ 4 h 18"/>
                <a:gd name="T4" fmla="*/ 1 w 41"/>
                <a:gd name="T5" fmla="*/ 5 h 18"/>
                <a:gd name="T6" fmla="*/ 1 w 41"/>
                <a:gd name="T7" fmla="*/ 6 h 18"/>
                <a:gd name="T8" fmla="*/ 0 w 41"/>
                <a:gd name="T9" fmla="*/ 7 h 18"/>
                <a:gd name="T10" fmla="*/ 0 w 41"/>
                <a:gd name="T11" fmla="*/ 8 h 18"/>
                <a:gd name="T12" fmla="*/ 0 w 41"/>
                <a:gd name="T13" fmla="*/ 9 h 18"/>
                <a:gd name="T14" fmla="*/ 0 w 41"/>
                <a:gd name="T15" fmla="*/ 10 h 18"/>
                <a:gd name="T16" fmla="*/ 0 w 41"/>
                <a:gd name="T17" fmla="*/ 11 h 18"/>
                <a:gd name="T18" fmla="*/ 0 w 41"/>
                <a:gd name="T19" fmla="*/ 12 h 18"/>
                <a:gd name="T20" fmla="*/ 0 w 41"/>
                <a:gd name="T21" fmla="*/ 13 h 18"/>
                <a:gd name="T22" fmla="*/ 0 w 41"/>
                <a:gd name="T23" fmla="*/ 14 h 18"/>
                <a:gd name="T24" fmla="*/ 0 w 41"/>
                <a:gd name="T25" fmla="*/ 15 h 18"/>
                <a:gd name="T26" fmla="*/ 0 w 41"/>
                <a:gd name="T27" fmla="*/ 16 h 18"/>
                <a:gd name="T28" fmla="*/ 0 w 41"/>
                <a:gd name="T29" fmla="*/ 17 h 18"/>
                <a:gd name="T30" fmla="*/ 1 w 41"/>
                <a:gd name="T31" fmla="*/ 18 h 18"/>
                <a:gd name="T32" fmla="*/ 2 w 41"/>
                <a:gd name="T33" fmla="*/ 18 h 18"/>
                <a:gd name="T34" fmla="*/ 4 w 41"/>
                <a:gd name="T35" fmla="*/ 18 h 18"/>
                <a:gd name="T36" fmla="*/ 7 w 41"/>
                <a:gd name="T37" fmla="*/ 18 h 18"/>
                <a:gd name="T38" fmla="*/ 9 w 41"/>
                <a:gd name="T39" fmla="*/ 18 h 18"/>
                <a:gd name="T40" fmla="*/ 11 w 41"/>
                <a:gd name="T41" fmla="*/ 18 h 18"/>
                <a:gd name="T42" fmla="*/ 14 w 41"/>
                <a:gd name="T43" fmla="*/ 18 h 18"/>
                <a:gd name="T44" fmla="*/ 16 w 41"/>
                <a:gd name="T45" fmla="*/ 17 h 18"/>
                <a:gd name="T46" fmla="*/ 19 w 41"/>
                <a:gd name="T47" fmla="*/ 17 h 18"/>
                <a:gd name="T48" fmla="*/ 21 w 41"/>
                <a:gd name="T49" fmla="*/ 17 h 18"/>
                <a:gd name="T50" fmla="*/ 24 w 41"/>
                <a:gd name="T51" fmla="*/ 17 h 18"/>
                <a:gd name="T52" fmla="*/ 26 w 41"/>
                <a:gd name="T53" fmla="*/ 17 h 18"/>
                <a:gd name="T54" fmla="*/ 29 w 41"/>
                <a:gd name="T55" fmla="*/ 16 h 18"/>
                <a:gd name="T56" fmla="*/ 31 w 41"/>
                <a:gd name="T57" fmla="*/ 16 h 18"/>
                <a:gd name="T58" fmla="*/ 34 w 41"/>
                <a:gd name="T59" fmla="*/ 16 h 18"/>
                <a:gd name="T60" fmla="*/ 36 w 41"/>
                <a:gd name="T61" fmla="*/ 16 h 18"/>
                <a:gd name="T62" fmla="*/ 39 w 41"/>
                <a:gd name="T63" fmla="*/ 15 h 18"/>
                <a:gd name="T64" fmla="*/ 40 w 41"/>
                <a:gd name="T65" fmla="*/ 15 h 18"/>
                <a:gd name="T66" fmla="*/ 41 w 41"/>
                <a:gd name="T67" fmla="*/ 14 h 18"/>
                <a:gd name="T68" fmla="*/ 41 w 41"/>
                <a:gd name="T69" fmla="*/ 13 h 18"/>
                <a:gd name="T70" fmla="*/ 41 w 41"/>
                <a:gd name="T71" fmla="*/ 12 h 18"/>
                <a:gd name="T72" fmla="*/ 41 w 41"/>
                <a:gd name="T73" fmla="*/ 11 h 18"/>
                <a:gd name="T74" fmla="*/ 41 w 41"/>
                <a:gd name="T75" fmla="*/ 11 h 18"/>
                <a:gd name="T76" fmla="*/ 41 w 41"/>
                <a:gd name="T77" fmla="*/ 9 h 18"/>
                <a:gd name="T78" fmla="*/ 41 w 41"/>
                <a:gd name="T79" fmla="*/ 9 h 18"/>
                <a:gd name="T80" fmla="*/ 41 w 41"/>
                <a:gd name="T81" fmla="*/ 7 h 18"/>
                <a:gd name="T82" fmla="*/ 41 w 41"/>
                <a:gd name="T83" fmla="*/ 6 h 18"/>
                <a:gd name="T84" fmla="*/ 41 w 41"/>
                <a:gd name="T85" fmla="*/ 5 h 18"/>
                <a:gd name="T86" fmla="*/ 41 w 41"/>
                <a:gd name="T87" fmla="*/ 4 h 18"/>
                <a:gd name="T88" fmla="*/ 41 w 41"/>
                <a:gd name="T89" fmla="*/ 3 h 18"/>
                <a:gd name="T90" fmla="*/ 40 w 41"/>
                <a:gd name="T91" fmla="*/ 2 h 18"/>
                <a:gd name="T92" fmla="*/ 40 w 41"/>
                <a:gd name="T93" fmla="*/ 1 h 18"/>
                <a:gd name="T94" fmla="*/ 40 w 41"/>
                <a:gd name="T95" fmla="*/ 0 h 18"/>
                <a:gd name="T96" fmla="*/ 0 w 41"/>
                <a:gd name="T9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8">
                  <a:moveTo>
                    <a:pt x="0" y="3"/>
                  </a:moveTo>
                  <a:lnTo>
                    <a:pt x="0" y="3"/>
                  </a:lnTo>
                  <a:lnTo>
                    <a:pt x="0" y="3"/>
                  </a:lnTo>
                  <a:lnTo>
                    <a:pt x="1" y="4"/>
                  </a:lnTo>
                  <a:lnTo>
                    <a:pt x="1" y="5"/>
                  </a:lnTo>
                  <a:lnTo>
                    <a:pt x="1" y="5"/>
                  </a:lnTo>
                  <a:lnTo>
                    <a:pt x="1" y="5"/>
                  </a:lnTo>
                  <a:lnTo>
                    <a:pt x="1" y="6"/>
                  </a:lnTo>
                  <a:lnTo>
                    <a:pt x="0" y="7"/>
                  </a:lnTo>
                  <a:lnTo>
                    <a:pt x="0" y="7"/>
                  </a:lnTo>
                  <a:lnTo>
                    <a:pt x="0" y="7"/>
                  </a:lnTo>
                  <a:lnTo>
                    <a:pt x="0" y="8"/>
                  </a:lnTo>
                  <a:lnTo>
                    <a:pt x="0" y="9"/>
                  </a:lnTo>
                  <a:lnTo>
                    <a:pt x="0" y="9"/>
                  </a:lnTo>
                  <a:lnTo>
                    <a:pt x="0" y="9"/>
                  </a:lnTo>
                  <a:lnTo>
                    <a:pt x="0" y="10"/>
                  </a:lnTo>
                  <a:lnTo>
                    <a:pt x="0" y="11"/>
                  </a:lnTo>
                  <a:lnTo>
                    <a:pt x="0" y="11"/>
                  </a:lnTo>
                  <a:lnTo>
                    <a:pt x="0" y="11"/>
                  </a:lnTo>
                  <a:lnTo>
                    <a:pt x="0" y="12"/>
                  </a:lnTo>
                  <a:lnTo>
                    <a:pt x="0" y="12"/>
                  </a:lnTo>
                  <a:lnTo>
                    <a:pt x="0" y="13"/>
                  </a:lnTo>
                  <a:lnTo>
                    <a:pt x="0" y="13"/>
                  </a:lnTo>
                  <a:lnTo>
                    <a:pt x="0" y="14"/>
                  </a:lnTo>
                  <a:lnTo>
                    <a:pt x="0" y="14"/>
                  </a:lnTo>
                  <a:lnTo>
                    <a:pt x="0" y="15"/>
                  </a:lnTo>
                  <a:lnTo>
                    <a:pt x="0" y="15"/>
                  </a:lnTo>
                  <a:lnTo>
                    <a:pt x="0" y="16"/>
                  </a:lnTo>
                  <a:lnTo>
                    <a:pt x="0" y="16"/>
                  </a:lnTo>
                  <a:lnTo>
                    <a:pt x="0" y="17"/>
                  </a:lnTo>
                  <a:lnTo>
                    <a:pt x="1" y="17"/>
                  </a:lnTo>
                  <a:lnTo>
                    <a:pt x="1" y="18"/>
                  </a:lnTo>
                  <a:lnTo>
                    <a:pt x="1" y="18"/>
                  </a:lnTo>
                  <a:lnTo>
                    <a:pt x="2" y="18"/>
                  </a:lnTo>
                  <a:lnTo>
                    <a:pt x="3" y="18"/>
                  </a:lnTo>
                  <a:lnTo>
                    <a:pt x="4" y="18"/>
                  </a:lnTo>
                  <a:lnTo>
                    <a:pt x="5" y="18"/>
                  </a:lnTo>
                  <a:lnTo>
                    <a:pt x="7" y="18"/>
                  </a:lnTo>
                  <a:lnTo>
                    <a:pt x="8" y="18"/>
                  </a:lnTo>
                  <a:lnTo>
                    <a:pt x="9" y="18"/>
                  </a:lnTo>
                  <a:lnTo>
                    <a:pt x="10" y="18"/>
                  </a:lnTo>
                  <a:lnTo>
                    <a:pt x="11" y="18"/>
                  </a:lnTo>
                  <a:lnTo>
                    <a:pt x="12" y="18"/>
                  </a:lnTo>
                  <a:lnTo>
                    <a:pt x="14" y="18"/>
                  </a:lnTo>
                  <a:lnTo>
                    <a:pt x="15" y="17"/>
                  </a:lnTo>
                  <a:lnTo>
                    <a:pt x="16" y="17"/>
                  </a:lnTo>
                  <a:lnTo>
                    <a:pt x="18" y="17"/>
                  </a:lnTo>
                  <a:lnTo>
                    <a:pt x="19" y="17"/>
                  </a:lnTo>
                  <a:lnTo>
                    <a:pt x="20" y="17"/>
                  </a:lnTo>
                  <a:lnTo>
                    <a:pt x="21" y="17"/>
                  </a:lnTo>
                  <a:lnTo>
                    <a:pt x="23" y="17"/>
                  </a:lnTo>
                  <a:lnTo>
                    <a:pt x="24" y="17"/>
                  </a:lnTo>
                  <a:lnTo>
                    <a:pt x="25" y="17"/>
                  </a:lnTo>
                  <a:lnTo>
                    <a:pt x="26" y="17"/>
                  </a:lnTo>
                  <a:lnTo>
                    <a:pt x="28" y="17"/>
                  </a:lnTo>
                  <a:lnTo>
                    <a:pt x="29" y="16"/>
                  </a:lnTo>
                  <a:lnTo>
                    <a:pt x="30" y="16"/>
                  </a:lnTo>
                  <a:lnTo>
                    <a:pt x="31" y="16"/>
                  </a:lnTo>
                  <a:lnTo>
                    <a:pt x="33" y="16"/>
                  </a:lnTo>
                  <a:lnTo>
                    <a:pt x="34" y="16"/>
                  </a:lnTo>
                  <a:lnTo>
                    <a:pt x="35" y="16"/>
                  </a:lnTo>
                  <a:lnTo>
                    <a:pt x="36" y="16"/>
                  </a:lnTo>
                  <a:lnTo>
                    <a:pt x="38" y="16"/>
                  </a:lnTo>
                  <a:lnTo>
                    <a:pt x="39" y="15"/>
                  </a:lnTo>
                  <a:lnTo>
                    <a:pt x="40" y="15"/>
                  </a:lnTo>
                  <a:lnTo>
                    <a:pt x="40" y="15"/>
                  </a:lnTo>
                  <a:lnTo>
                    <a:pt x="40" y="15"/>
                  </a:lnTo>
                  <a:lnTo>
                    <a:pt x="41" y="14"/>
                  </a:lnTo>
                  <a:lnTo>
                    <a:pt x="41" y="14"/>
                  </a:lnTo>
                  <a:lnTo>
                    <a:pt x="41" y="13"/>
                  </a:lnTo>
                  <a:lnTo>
                    <a:pt x="41" y="13"/>
                  </a:lnTo>
                  <a:lnTo>
                    <a:pt x="41" y="12"/>
                  </a:lnTo>
                  <a:lnTo>
                    <a:pt x="41" y="12"/>
                  </a:lnTo>
                  <a:lnTo>
                    <a:pt x="41" y="11"/>
                  </a:lnTo>
                  <a:lnTo>
                    <a:pt x="41" y="11"/>
                  </a:lnTo>
                  <a:lnTo>
                    <a:pt x="41" y="11"/>
                  </a:lnTo>
                  <a:lnTo>
                    <a:pt x="41" y="10"/>
                  </a:lnTo>
                  <a:lnTo>
                    <a:pt x="41" y="9"/>
                  </a:lnTo>
                  <a:lnTo>
                    <a:pt x="41" y="9"/>
                  </a:lnTo>
                  <a:lnTo>
                    <a:pt x="41" y="9"/>
                  </a:lnTo>
                  <a:lnTo>
                    <a:pt x="41" y="8"/>
                  </a:lnTo>
                  <a:lnTo>
                    <a:pt x="41" y="7"/>
                  </a:lnTo>
                  <a:lnTo>
                    <a:pt x="41" y="7"/>
                  </a:lnTo>
                  <a:lnTo>
                    <a:pt x="41" y="6"/>
                  </a:lnTo>
                  <a:lnTo>
                    <a:pt x="41" y="6"/>
                  </a:lnTo>
                  <a:lnTo>
                    <a:pt x="41" y="5"/>
                  </a:lnTo>
                  <a:lnTo>
                    <a:pt x="41" y="5"/>
                  </a:lnTo>
                  <a:lnTo>
                    <a:pt x="41" y="4"/>
                  </a:lnTo>
                  <a:lnTo>
                    <a:pt x="41" y="4"/>
                  </a:lnTo>
                  <a:lnTo>
                    <a:pt x="41" y="3"/>
                  </a:lnTo>
                  <a:lnTo>
                    <a:pt x="40" y="3"/>
                  </a:lnTo>
                  <a:lnTo>
                    <a:pt x="40" y="2"/>
                  </a:lnTo>
                  <a:lnTo>
                    <a:pt x="40" y="2"/>
                  </a:lnTo>
                  <a:lnTo>
                    <a:pt x="40" y="1"/>
                  </a:lnTo>
                  <a:lnTo>
                    <a:pt x="40" y="1"/>
                  </a:lnTo>
                  <a:lnTo>
                    <a:pt x="40" y="0"/>
                  </a:lnTo>
                  <a:lnTo>
                    <a:pt x="40" y="0"/>
                  </a:lnTo>
                  <a:lnTo>
                    <a:pt x="0" y="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51" name="Freeform 1187"/>
            <p:cNvSpPr>
              <a:spLocks/>
            </p:cNvSpPr>
            <p:nvPr/>
          </p:nvSpPr>
          <p:spPr bwMode="auto">
            <a:xfrm>
              <a:off x="1517" y="3405"/>
              <a:ext cx="42" cy="16"/>
            </a:xfrm>
            <a:custGeom>
              <a:avLst/>
              <a:gdLst>
                <a:gd name="T0" fmla="*/ 0 w 42"/>
                <a:gd name="T1" fmla="*/ 2 h 16"/>
                <a:gd name="T2" fmla="*/ 0 w 42"/>
                <a:gd name="T3" fmla="*/ 3 h 16"/>
                <a:gd name="T4" fmla="*/ 0 w 42"/>
                <a:gd name="T5" fmla="*/ 4 h 16"/>
                <a:gd name="T6" fmla="*/ 0 w 42"/>
                <a:gd name="T7" fmla="*/ 5 h 16"/>
                <a:gd name="T8" fmla="*/ 0 w 42"/>
                <a:gd name="T9" fmla="*/ 6 h 16"/>
                <a:gd name="T10" fmla="*/ 0 w 42"/>
                <a:gd name="T11" fmla="*/ 7 h 16"/>
                <a:gd name="T12" fmla="*/ 0 w 42"/>
                <a:gd name="T13" fmla="*/ 8 h 16"/>
                <a:gd name="T14" fmla="*/ 0 w 42"/>
                <a:gd name="T15" fmla="*/ 9 h 16"/>
                <a:gd name="T16" fmla="*/ 0 w 42"/>
                <a:gd name="T17" fmla="*/ 10 h 16"/>
                <a:gd name="T18" fmla="*/ 0 w 42"/>
                <a:gd name="T19" fmla="*/ 11 h 16"/>
                <a:gd name="T20" fmla="*/ 0 w 42"/>
                <a:gd name="T21" fmla="*/ 11 h 16"/>
                <a:gd name="T22" fmla="*/ 0 w 42"/>
                <a:gd name="T23" fmla="*/ 12 h 16"/>
                <a:gd name="T24" fmla="*/ 0 w 42"/>
                <a:gd name="T25" fmla="*/ 14 h 16"/>
                <a:gd name="T26" fmla="*/ 0 w 42"/>
                <a:gd name="T27" fmla="*/ 14 h 16"/>
                <a:gd name="T28" fmla="*/ 0 w 42"/>
                <a:gd name="T29" fmla="*/ 15 h 16"/>
                <a:gd name="T30" fmla="*/ 0 w 42"/>
                <a:gd name="T31" fmla="*/ 16 h 16"/>
                <a:gd name="T32" fmla="*/ 1 w 42"/>
                <a:gd name="T33" fmla="*/ 16 h 16"/>
                <a:gd name="T34" fmla="*/ 4 w 42"/>
                <a:gd name="T35" fmla="*/ 16 h 16"/>
                <a:gd name="T36" fmla="*/ 7 w 42"/>
                <a:gd name="T37" fmla="*/ 16 h 16"/>
                <a:gd name="T38" fmla="*/ 9 w 42"/>
                <a:gd name="T39" fmla="*/ 16 h 16"/>
                <a:gd name="T40" fmla="*/ 12 w 42"/>
                <a:gd name="T41" fmla="*/ 16 h 16"/>
                <a:gd name="T42" fmla="*/ 15 w 42"/>
                <a:gd name="T43" fmla="*/ 16 h 16"/>
                <a:gd name="T44" fmla="*/ 17 w 42"/>
                <a:gd name="T45" fmla="*/ 16 h 16"/>
                <a:gd name="T46" fmla="*/ 20 w 42"/>
                <a:gd name="T47" fmla="*/ 16 h 16"/>
                <a:gd name="T48" fmla="*/ 22 w 42"/>
                <a:gd name="T49" fmla="*/ 16 h 16"/>
                <a:gd name="T50" fmla="*/ 25 w 42"/>
                <a:gd name="T51" fmla="*/ 16 h 16"/>
                <a:gd name="T52" fmla="*/ 27 w 42"/>
                <a:gd name="T53" fmla="*/ 16 h 16"/>
                <a:gd name="T54" fmla="*/ 30 w 42"/>
                <a:gd name="T55" fmla="*/ 16 h 16"/>
                <a:gd name="T56" fmla="*/ 32 w 42"/>
                <a:gd name="T57" fmla="*/ 16 h 16"/>
                <a:gd name="T58" fmla="*/ 35 w 42"/>
                <a:gd name="T59" fmla="*/ 15 h 16"/>
                <a:gd name="T60" fmla="*/ 38 w 42"/>
                <a:gd name="T61" fmla="*/ 15 h 16"/>
                <a:gd name="T62" fmla="*/ 40 w 42"/>
                <a:gd name="T63" fmla="*/ 15 h 16"/>
                <a:gd name="T64" fmla="*/ 42 w 42"/>
                <a:gd name="T65" fmla="*/ 0 h 16"/>
                <a:gd name="T66" fmla="*/ 39 w 42"/>
                <a:gd name="T67" fmla="*/ 0 h 16"/>
                <a:gd name="T68" fmla="*/ 37 w 42"/>
                <a:gd name="T69" fmla="*/ 0 h 16"/>
                <a:gd name="T70" fmla="*/ 34 w 42"/>
                <a:gd name="T71" fmla="*/ 0 h 16"/>
                <a:gd name="T72" fmla="*/ 32 w 42"/>
                <a:gd name="T73" fmla="*/ 0 h 16"/>
                <a:gd name="T74" fmla="*/ 29 w 42"/>
                <a:gd name="T75" fmla="*/ 0 h 16"/>
                <a:gd name="T76" fmla="*/ 27 w 42"/>
                <a:gd name="T77" fmla="*/ 0 h 16"/>
                <a:gd name="T78" fmla="*/ 24 w 42"/>
                <a:gd name="T79" fmla="*/ 0 h 16"/>
                <a:gd name="T80" fmla="*/ 22 w 42"/>
                <a:gd name="T81" fmla="*/ 1 h 16"/>
                <a:gd name="T82" fmla="*/ 19 w 42"/>
                <a:gd name="T83" fmla="*/ 1 h 16"/>
                <a:gd name="T84" fmla="*/ 16 w 42"/>
                <a:gd name="T85" fmla="*/ 1 h 16"/>
                <a:gd name="T86" fmla="*/ 14 w 42"/>
                <a:gd name="T87" fmla="*/ 1 h 16"/>
                <a:gd name="T88" fmla="*/ 11 w 42"/>
                <a:gd name="T89" fmla="*/ 1 h 16"/>
                <a:gd name="T90" fmla="*/ 8 w 42"/>
                <a:gd name="T91" fmla="*/ 1 h 16"/>
                <a:gd name="T92" fmla="*/ 6 w 42"/>
                <a:gd name="T93" fmla="*/ 1 h 16"/>
                <a:gd name="T94" fmla="*/ 3 w 42"/>
                <a:gd name="T95" fmla="*/ 2 h 16"/>
                <a:gd name="T96" fmla="*/ 0 w 42"/>
                <a:gd name="T9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16">
                  <a:moveTo>
                    <a:pt x="0" y="2"/>
                  </a:moveTo>
                  <a:lnTo>
                    <a:pt x="0" y="2"/>
                  </a:lnTo>
                  <a:lnTo>
                    <a:pt x="0" y="3"/>
                  </a:lnTo>
                  <a:lnTo>
                    <a:pt x="0" y="3"/>
                  </a:lnTo>
                  <a:lnTo>
                    <a:pt x="0" y="4"/>
                  </a:lnTo>
                  <a:lnTo>
                    <a:pt x="0" y="4"/>
                  </a:lnTo>
                  <a:lnTo>
                    <a:pt x="0" y="5"/>
                  </a:lnTo>
                  <a:lnTo>
                    <a:pt x="0" y="5"/>
                  </a:lnTo>
                  <a:lnTo>
                    <a:pt x="0" y="5"/>
                  </a:lnTo>
                  <a:lnTo>
                    <a:pt x="0" y="6"/>
                  </a:lnTo>
                  <a:lnTo>
                    <a:pt x="0" y="7"/>
                  </a:lnTo>
                  <a:lnTo>
                    <a:pt x="0" y="7"/>
                  </a:lnTo>
                  <a:lnTo>
                    <a:pt x="0" y="7"/>
                  </a:lnTo>
                  <a:lnTo>
                    <a:pt x="0" y="8"/>
                  </a:lnTo>
                  <a:lnTo>
                    <a:pt x="0" y="8"/>
                  </a:lnTo>
                  <a:lnTo>
                    <a:pt x="0" y="9"/>
                  </a:lnTo>
                  <a:lnTo>
                    <a:pt x="0" y="9"/>
                  </a:lnTo>
                  <a:lnTo>
                    <a:pt x="0" y="10"/>
                  </a:lnTo>
                  <a:lnTo>
                    <a:pt x="0" y="10"/>
                  </a:lnTo>
                  <a:lnTo>
                    <a:pt x="0" y="11"/>
                  </a:lnTo>
                  <a:lnTo>
                    <a:pt x="0" y="11"/>
                  </a:lnTo>
                  <a:lnTo>
                    <a:pt x="0" y="11"/>
                  </a:lnTo>
                  <a:lnTo>
                    <a:pt x="0" y="12"/>
                  </a:lnTo>
                  <a:lnTo>
                    <a:pt x="0" y="12"/>
                  </a:lnTo>
                  <a:lnTo>
                    <a:pt x="0" y="13"/>
                  </a:lnTo>
                  <a:lnTo>
                    <a:pt x="0" y="14"/>
                  </a:lnTo>
                  <a:lnTo>
                    <a:pt x="0" y="14"/>
                  </a:lnTo>
                  <a:lnTo>
                    <a:pt x="0" y="14"/>
                  </a:lnTo>
                  <a:lnTo>
                    <a:pt x="0" y="15"/>
                  </a:lnTo>
                  <a:lnTo>
                    <a:pt x="0" y="15"/>
                  </a:lnTo>
                  <a:lnTo>
                    <a:pt x="0" y="16"/>
                  </a:lnTo>
                  <a:lnTo>
                    <a:pt x="0" y="16"/>
                  </a:lnTo>
                  <a:lnTo>
                    <a:pt x="0" y="16"/>
                  </a:lnTo>
                  <a:lnTo>
                    <a:pt x="1" y="16"/>
                  </a:lnTo>
                  <a:lnTo>
                    <a:pt x="3" y="16"/>
                  </a:lnTo>
                  <a:lnTo>
                    <a:pt x="4" y="16"/>
                  </a:lnTo>
                  <a:lnTo>
                    <a:pt x="6" y="16"/>
                  </a:lnTo>
                  <a:lnTo>
                    <a:pt x="7" y="16"/>
                  </a:lnTo>
                  <a:lnTo>
                    <a:pt x="8" y="16"/>
                  </a:lnTo>
                  <a:lnTo>
                    <a:pt x="9" y="16"/>
                  </a:lnTo>
                  <a:lnTo>
                    <a:pt x="11" y="16"/>
                  </a:lnTo>
                  <a:lnTo>
                    <a:pt x="12" y="16"/>
                  </a:lnTo>
                  <a:lnTo>
                    <a:pt x="13" y="16"/>
                  </a:lnTo>
                  <a:lnTo>
                    <a:pt x="15" y="16"/>
                  </a:lnTo>
                  <a:lnTo>
                    <a:pt x="16" y="16"/>
                  </a:lnTo>
                  <a:lnTo>
                    <a:pt x="17" y="16"/>
                  </a:lnTo>
                  <a:lnTo>
                    <a:pt x="18" y="16"/>
                  </a:lnTo>
                  <a:lnTo>
                    <a:pt x="20" y="16"/>
                  </a:lnTo>
                  <a:lnTo>
                    <a:pt x="21" y="16"/>
                  </a:lnTo>
                  <a:lnTo>
                    <a:pt x="22" y="16"/>
                  </a:lnTo>
                  <a:lnTo>
                    <a:pt x="24" y="16"/>
                  </a:lnTo>
                  <a:lnTo>
                    <a:pt x="25" y="16"/>
                  </a:lnTo>
                  <a:lnTo>
                    <a:pt x="26" y="16"/>
                  </a:lnTo>
                  <a:lnTo>
                    <a:pt x="27" y="16"/>
                  </a:lnTo>
                  <a:lnTo>
                    <a:pt x="28" y="16"/>
                  </a:lnTo>
                  <a:lnTo>
                    <a:pt x="30" y="16"/>
                  </a:lnTo>
                  <a:lnTo>
                    <a:pt x="31" y="16"/>
                  </a:lnTo>
                  <a:lnTo>
                    <a:pt x="32" y="16"/>
                  </a:lnTo>
                  <a:lnTo>
                    <a:pt x="34" y="16"/>
                  </a:lnTo>
                  <a:lnTo>
                    <a:pt x="35" y="15"/>
                  </a:lnTo>
                  <a:lnTo>
                    <a:pt x="36" y="15"/>
                  </a:lnTo>
                  <a:lnTo>
                    <a:pt x="38" y="15"/>
                  </a:lnTo>
                  <a:lnTo>
                    <a:pt x="39" y="15"/>
                  </a:lnTo>
                  <a:lnTo>
                    <a:pt x="40" y="15"/>
                  </a:lnTo>
                  <a:lnTo>
                    <a:pt x="41" y="15"/>
                  </a:lnTo>
                  <a:lnTo>
                    <a:pt x="42" y="0"/>
                  </a:lnTo>
                  <a:lnTo>
                    <a:pt x="41" y="0"/>
                  </a:lnTo>
                  <a:lnTo>
                    <a:pt x="39" y="0"/>
                  </a:lnTo>
                  <a:lnTo>
                    <a:pt x="38" y="0"/>
                  </a:lnTo>
                  <a:lnTo>
                    <a:pt x="37" y="0"/>
                  </a:lnTo>
                  <a:lnTo>
                    <a:pt x="36" y="0"/>
                  </a:lnTo>
                  <a:lnTo>
                    <a:pt x="34" y="0"/>
                  </a:lnTo>
                  <a:lnTo>
                    <a:pt x="33" y="0"/>
                  </a:lnTo>
                  <a:lnTo>
                    <a:pt x="32" y="0"/>
                  </a:lnTo>
                  <a:lnTo>
                    <a:pt x="31" y="0"/>
                  </a:lnTo>
                  <a:lnTo>
                    <a:pt x="29" y="0"/>
                  </a:lnTo>
                  <a:lnTo>
                    <a:pt x="28" y="0"/>
                  </a:lnTo>
                  <a:lnTo>
                    <a:pt x="27" y="0"/>
                  </a:lnTo>
                  <a:lnTo>
                    <a:pt x="25" y="0"/>
                  </a:lnTo>
                  <a:lnTo>
                    <a:pt x="24" y="0"/>
                  </a:lnTo>
                  <a:lnTo>
                    <a:pt x="23" y="1"/>
                  </a:lnTo>
                  <a:lnTo>
                    <a:pt x="22" y="1"/>
                  </a:lnTo>
                  <a:lnTo>
                    <a:pt x="20" y="1"/>
                  </a:lnTo>
                  <a:lnTo>
                    <a:pt x="19" y="1"/>
                  </a:lnTo>
                  <a:lnTo>
                    <a:pt x="17" y="1"/>
                  </a:lnTo>
                  <a:lnTo>
                    <a:pt x="16" y="1"/>
                  </a:lnTo>
                  <a:lnTo>
                    <a:pt x="15" y="1"/>
                  </a:lnTo>
                  <a:lnTo>
                    <a:pt x="14" y="1"/>
                  </a:lnTo>
                  <a:lnTo>
                    <a:pt x="12" y="1"/>
                  </a:lnTo>
                  <a:lnTo>
                    <a:pt x="11" y="1"/>
                  </a:lnTo>
                  <a:lnTo>
                    <a:pt x="10" y="1"/>
                  </a:lnTo>
                  <a:lnTo>
                    <a:pt x="8" y="1"/>
                  </a:lnTo>
                  <a:lnTo>
                    <a:pt x="7" y="1"/>
                  </a:lnTo>
                  <a:lnTo>
                    <a:pt x="6" y="1"/>
                  </a:lnTo>
                  <a:lnTo>
                    <a:pt x="4" y="1"/>
                  </a:lnTo>
                  <a:lnTo>
                    <a:pt x="3" y="2"/>
                  </a:lnTo>
                  <a:lnTo>
                    <a:pt x="2" y="2"/>
                  </a:lnTo>
                  <a:lnTo>
                    <a:pt x="0" y="2"/>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52" name="Freeform 1188"/>
            <p:cNvSpPr>
              <a:spLocks/>
            </p:cNvSpPr>
            <p:nvPr/>
          </p:nvSpPr>
          <p:spPr bwMode="auto">
            <a:xfrm>
              <a:off x="1517" y="3405"/>
              <a:ext cx="42" cy="16"/>
            </a:xfrm>
            <a:custGeom>
              <a:avLst/>
              <a:gdLst>
                <a:gd name="T0" fmla="*/ 0 w 42"/>
                <a:gd name="T1" fmla="*/ 2 h 16"/>
                <a:gd name="T2" fmla="*/ 0 w 42"/>
                <a:gd name="T3" fmla="*/ 3 h 16"/>
                <a:gd name="T4" fmla="*/ 0 w 42"/>
                <a:gd name="T5" fmla="*/ 4 h 16"/>
                <a:gd name="T6" fmla="*/ 0 w 42"/>
                <a:gd name="T7" fmla="*/ 5 h 16"/>
                <a:gd name="T8" fmla="*/ 0 w 42"/>
                <a:gd name="T9" fmla="*/ 6 h 16"/>
                <a:gd name="T10" fmla="*/ 0 w 42"/>
                <a:gd name="T11" fmla="*/ 7 h 16"/>
                <a:gd name="T12" fmla="*/ 0 w 42"/>
                <a:gd name="T13" fmla="*/ 8 h 16"/>
                <a:gd name="T14" fmla="*/ 0 w 42"/>
                <a:gd name="T15" fmla="*/ 9 h 16"/>
                <a:gd name="T16" fmla="*/ 0 w 42"/>
                <a:gd name="T17" fmla="*/ 10 h 16"/>
                <a:gd name="T18" fmla="*/ 0 w 42"/>
                <a:gd name="T19" fmla="*/ 11 h 16"/>
                <a:gd name="T20" fmla="*/ 0 w 42"/>
                <a:gd name="T21" fmla="*/ 11 h 16"/>
                <a:gd name="T22" fmla="*/ 0 w 42"/>
                <a:gd name="T23" fmla="*/ 12 h 16"/>
                <a:gd name="T24" fmla="*/ 0 w 42"/>
                <a:gd name="T25" fmla="*/ 14 h 16"/>
                <a:gd name="T26" fmla="*/ 0 w 42"/>
                <a:gd name="T27" fmla="*/ 14 h 16"/>
                <a:gd name="T28" fmla="*/ 0 w 42"/>
                <a:gd name="T29" fmla="*/ 15 h 16"/>
                <a:gd name="T30" fmla="*/ 0 w 42"/>
                <a:gd name="T31" fmla="*/ 16 h 16"/>
                <a:gd name="T32" fmla="*/ 1 w 42"/>
                <a:gd name="T33" fmla="*/ 16 h 16"/>
                <a:gd name="T34" fmla="*/ 4 w 42"/>
                <a:gd name="T35" fmla="*/ 16 h 16"/>
                <a:gd name="T36" fmla="*/ 7 w 42"/>
                <a:gd name="T37" fmla="*/ 16 h 16"/>
                <a:gd name="T38" fmla="*/ 9 w 42"/>
                <a:gd name="T39" fmla="*/ 16 h 16"/>
                <a:gd name="T40" fmla="*/ 12 w 42"/>
                <a:gd name="T41" fmla="*/ 16 h 16"/>
                <a:gd name="T42" fmla="*/ 15 w 42"/>
                <a:gd name="T43" fmla="*/ 16 h 16"/>
                <a:gd name="T44" fmla="*/ 17 w 42"/>
                <a:gd name="T45" fmla="*/ 16 h 16"/>
                <a:gd name="T46" fmla="*/ 20 w 42"/>
                <a:gd name="T47" fmla="*/ 16 h 16"/>
                <a:gd name="T48" fmla="*/ 22 w 42"/>
                <a:gd name="T49" fmla="*/ 16 h 16"/>
                <a:gd name="T50" fmla="*/ 25 w 42"/>
                <a:gd name="T51" fmla="*/ 16 h 16"/>
                <a:gd name="T52" fmla="*/ 27 w 42"/>
                <a:gd name="T53" fmla="*/ 16 h 16"/>
                <a:gd name="T54" fmla="*/ 30 w 42"/>
                <a:gd name="T55" fmla="*/ 16 h 16"/>
                <a:gd name="T56" fmla="*/ 32 w 42"/>
                <a:gd name="T57" fmla="*/ 16 h 16"/>
                <a:gd name="T58" fmla="*/ 35 w 42"/>
                <a:gd name="T59" fmla="*/ 15 h 16"/>
                <a:gd name="T60" fmla="*/ 38 w 42"/>
                <a:gd name="T61" fmla="*/ 15 h 16"/>
                <a:gd name="T62" fmla="*/ 40 w 42"/>
                <a:gd name="T63" fmla="*/ 15 h 16"/>
                <a:gd name="T64" fmla="*/ 42 w 42"/>
                <a:gd name="T65" fmla="*/ 0 h 16"/>
                <a:gd name="T66" fmla="*/ 39 w 42"/>
                <a:gd name="T67" fmla="*/ 0 h 16"/>
                <a:gd name="T68" fmla="*/ 37 w 42"/>
                <a:gd name="T69" fmla="*/ 0 h 16"/>
                <a:gd name="T70" fmla="*/ 34 w 42"/>
                <a:gd name="T71" fmla="*/ 0 h 16"/>
                <a:gd name="T72" fmla="*/ 32 w 42"/>
                <a:gd name="T73" fmla="*/ 0 h 16"/>
                <a:gd name="T74" fmla="*/ 29 w 42"/>
                <a:gd name="T75" fmla="*/ 0 h 16"/>
                <a:gd name="T76" fmla="*/ 27 w 42"/>
                <a:gd name="T77" fmla="*/ 0 h 16"/>
                <a:gd name="T78" fmla="*/ 24 w 42"/>
                <a:gd name="T79" fmla="*/ 0 h 16"/>
                <a:gd name="T80" fmla="*/ 22 w 42"/>
                <a:gd name="T81" fmla="*/ 1 h 16"/>
                <a:gd name="T82" fmla="*/ 19 w 42"/>
                <a:gd name="T83" fmla="*/ 1 h 16"/>
                <a:gd name="T84" fmla="*/ 16 w 42"/>
                <a:gd name="T85" fmla="*/ 1 h 16"/>
                <a:gd name="T86" fmla="*/ 14 w 42"/>
                <a:gd name="T87" fmla="*/ 1 h 16"/>
                <a:gd name="T88" fmla="*/ 11 w 42"/>
                <a:gd name="T89" fmla="*/ 1 h 16"/>
                <a:gd name="T90" fmla="*/ 8 w 42"/>
                <a:gd name="T91" fmla="*/ 1 h 16"/>
                <a:gd name="T92" fmla="*/ 6 w 42"/>
                <a:gd name="T93" fmla="*/ 1 h 16"/>
                <a:gd name="T94" fmla="*/ 3 w 42"/>
                <a:gd name="T95" fmla="*/ 2 h 16"/>
                <a:gd name="T96" fmla="*/ 0 w 42"/>
                <a:gd name="T9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16">
                  <a:moveTo>
                    <a:pt x="0" y="2"/>
                  </a:moveTo>
                  <a:lnTo>
                    <a:pt x="0" y="2"/>
                  </a:lnTo>
                  <a:lnTo>
                    <a:pt x="0" y="3"/>
                  </a:lnTo>
                  <a:lnTo>
                    <a:pt x="0" y="3"/>
                  </a:lnTo>
                  <a:lnTo>
                    <a:pt x="0" y="4"/>
                  </a:lnTo>
                  <a:lnTo>
                    <a:pt x="0" y="4"/>
                  </a:lnTo>
                  <a:lnTo>
                    <a:pt x="0" y="5"/>
                  </a:lnTo>
                  <a:lnTo>
                    <a:pt x="0" y="5"/>
                  </a:lnTo>
                  <a:lnTo>
                    <a:pt x="0" y="5"/>
                  </a:lnTo>
                  <a:lnTo>
                    <a:pt x="0" y="6"/>
                  </a:lnTo>
                  <a:lnTo>
                    <a:pt x="0" y="7"/>
                  </a:lnTo>
                  <a:lnTo>
                    <a:pt x="0" y="7"/>
                  </a:lnTo>
                  <a:lnTo>
                    <a:pt x="0" y="7"/>
                  </a:lnTo>
                  <a:lnTo>
                    <a:pt x="0" y="8"/>
                  </a:lnTo>
                  <a:lnTo>
                    <a:pt x="0" y="8"/>
                  </a:lnTo>
                  <a:lnTo>
                    <a:pt x="0" y="9"/>
                  </a:lnTo>
                  <a:lnTo>
                    <a:pt x="0" y="9"/>
                  </a:lnTo>
                  <a:lnTo>
                    <a:pt x="0" y="10"/>
                  </a:lnTo>
                  <a:lnTo>
                    <a:pt x="0" y="10"/>
                  </a:lnTo>
                  <a:lnTo>
                    <a:pt x="0" y="11"/>
                  </a:lnTo>
                  <a:lnTo>
                    <a:pt x="0" y="11"/>
                  </a:lnTo>
                  <a:lnTo>
                    <a:pt x="0" y="11"/>
                  </a:lnTo>
                  <a:lnTo>
                    <a:pt x="0" y="12"/>
                  </a:lnTo>
                  <a:lnTo>
                    <a:pt x="0" y="12"/>
                  </a:lnTo>
                  <a:lnTo>
                    <a:pt x="0" y="13"/>
                  </a:lnTo>
                  <a:lnTo>
                    <a:pt x="0" y="14"/>
                  </a:lnTo>
                  <a:lnTo>
                    <a:pt x="0" y="14"/>
                  </a:lnTo>
                  <a:lnTo>
                    <a:pt x="0" y="14"/>
                  </a:lnTo>
                  <a:lnTo>
                    <a:pt x="0" y="15"/>
                  </a:lnTo>
                  <a:lnTo>
                    <a:pt x="0" y="15"/>
                  </a:lnTo>
                  <a:lnTo>
                    <a:pt x="0" y="16"/>
                  </a:lnTo>
                  <a:lnTo>
                    <a:pt x="0" y="16"/>
                  </a:lnTo>
                  <a:lnTo>
                    <a:pt x="0" y="16"/>
                  </a:lnTo>
                  <a:lnTo>
                    <a:pt x="1" y="16"/>
                  </a:lnTo>
                  <a:lnTo>
                    <a:pt x="3" y="16"/>
                  </a:lnTo>
                  <a:lnTo>
                    <a:pt x="4" y="16"/>
                  </a:lnTo>
                  <a:lnTo>
                    <a:pt x="6" y="16"/>
                  </a:lnTo>
                  <a:lnTo>
                    <a:pt x="7" y="16"/>
                  </a:lnTo>
                  <a:lnTo>
                    <a:pt x="8" y="16"/>
                  </a:lnTo>
                  <a:lnTo>
                    <a:pt x="9" y="16"/>
                  </a:lnTo>
                  <a:lnTo>
                    <a:pt x="11" y="16"/>
                  </a:lnTo>
                  <a:lnTo>
                    <a:pt x="12" y="16"/>
                  </a:lnTo>
                  <a:lnTo>
                    <a:pt x="13" y="16"/>
                  </a:lnTo>
                  <a:lnTo>
                    <a:pt x="15" y="16"/>
                  </a:lnTo>
                  <a:lnTo>
                    <a:pt x="16" y="16"/>
                  </a:lnTo>
                  <a:lnTo>
                    <a:pt x="17" y="16"/>
                  </a:lnTo>
                  <a:lnTo>
                    <a:pt x="18" y="16"/>
                  </a:lnTo>
                  <a:lnTo>
                    <a:pt x="20" y="16"/>
                  </a:lnTo>
                  <a:lnTo>
                    <a:pt x="21" y="16"/>
                  </a:lnTo>
                  <a:lnTo>
                    <a:pt x="22" y="16"/>
                  </a:lnTo>
                  <a:lnTo>
                    <a:pt x="24" y="16"/>
                  </a:lnTo>
                  <a:lnTo>
                    <a:pt x="25" y="16"/>
                  </a:lnTo>
                  <a:lnTo>
                    <a:pt x="26" y="16"/>
                  </a:lnTo>
                  <a:lnTo>
                    <a:pt x="27" y="16"/>
                  </a:lnTo>
                  <a:lnTo>
                    <a:pt x="28" y="16"/>
                  </a:lnTo>
                  <a:lnTo>
                    <a:pt x="30" y="16"/>
                  </a:lnTo>
                  <a:lnTo>
                    <a:pt x="31" y="16"/>
                  </a:lnTo>
                  <a:lnTo>
                    <a:pt x="32" y="16"/>
                  </a:lnTo>
                  <a:lnTo>
                    <a:pt x="34" y="16"/>
                  </a:lnTo>
                  <a:lnTo>
                    <a:pt x="35" y="15"/>
                  </a:lnTo>
                  <a:lnTo>
                    <a:pt x="36" y="15"/>
                  </a:lnTo>
                  <a:lnTo>
                    <a:pt x="38" y="15"/>
                  </a:lnTo>
                  <a:lnTo>
                    <a:pt x="39" y="15"/>
                  </a:lnTo>
                  <a:lnTo>
                    <a:pt x="40" y="15"/>
                  </a:lnTo>
                  <a:lnTo>
                    <a:pt x="41" y="15"/>
                  </a:lnTo>
                  <a:lnTo>
                    <a:pt x="42" y="0"/>
                  </a:lnTo>
                  <a:lnTo>
                    <a:pt x="41" y="0"/>
                  </a:lnTo>
                  <a:lnTo>
                    <a:pt x="39" y="0"/>
                  </a:lnTo>
                  <a:lnTo>
                    <a:pt x="38" y="0"/>
                  </a:lnTo>
                  <a:lnTo>
                    <a:pt x="37" y="0"/>
                  </a:lnTo>
                  <a:lnTo>
                    <a:pt x="36" y="0"/>
                  </a:lnTo>
                  <a:lnTo>
                    <a:pt x="34" y="0"/>
                  </a:lnTo>
                  <a:lnTo>
                    <a:pt x="33" y="0"/>
                  </a:lnTo>
                  <a:lnTo>
                    <a:pt x="32" y="0"/>
                  </a:lnTo>
                  <a:lnTo>
                    <a:pt x="31" y="0"/>
                  </a:lnTo>
                  <a:lnTo>
                    <a:pt x="29" y="0"/>
                  </a:lnTo>
                  <a:lnTo>
                    <a:pt x="28" y="0"/>
                  </a:lnTo>
                  <a:lnTo>
                    <a:pt x="27" y="0"/>
                  </a:lnTo>
                  <a:lnTo>
                    <a:pt x="25" y="0"/>
                  </a:lnTo>
                  <a:lnTo>
                    <a:pt x="24" y="0"/>
                  </a:lnTo>
                  <a:lnTo>
                    <a:pt x="23" y="1"/>
                  </a:lnTo>
                  <a:lnTo>
                    <a:pt x="22" y="1"/>
                  </a:lnTo>
                  <a:lnTo>
                    <a:pt x="20" y="1"/>
                  </a:lnTo>
                  <a:lnTo>
                    <a:pt x="19" y="1"/>
                  </a:lnTo>
                  <a:lnTo>
                    <a:pt x="17" y="1"/>
                  </a:lnTo>
                  <a:lnTo>
                    <a:pt x="16" y="1"/>
                  </a:lnTo>
                  <a:lnTo>
                    <a:pt x="15" y="1"/>
                  </a:lnTo>
                  <a:lnTo>
                    <a:pt x="14" y="1"/>
                  </a:lnTo>
                  <a:lnTo>
                    <a:pt x="12" y="1"/>
                  </a:lnTo>
                  <a:lnTo>
                    <a:pt x="11" y="1"/>
                  </a:lnTo>
                  <a:lnTo>
                    <a:pt x="10" y="1"/>
                  </a:lnTo>
                  <a:lnTo>
                    <a:pt x="8" y="1"/>
                  </a:lnTo>
                  <a:lnTo>
                    <a:pt x="7" y="1"/>
                  </a:lnTo>
                  <a:lnTo>
                    <a:pt x="6" y="1"/>
                  </a:lnTo>
                  <a:lnTo>
                    <a:pt x="4" y="1"/>
                  </a:lnTo>
                  <a:lnTo>
                    <a:pt x="3" y="2"/>
                  </a:lnTo>
                  <a:lnTo>
                    <a:pt x="2" y="2"/>
                  </a:lnTo>
                  <a:lnTo>
                    <a:pt x="0"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53" name="Freeform 1189"/>
            <p:cNvSpPr>
              <a:spLocks/>
            </p:cNvSpPr>
            <p:nvPr/>
          </p:nvSpPr>
          <p:spPr bwMode="auto">
            <a:xfrm>
              <a:off x="1459" y="3408"/>
              <a:ext cx="42" cy="17"/>
            </a:xfrm>
            <a:custGeom>
              <a:avLst/>
              <a:gdLst>
                <a:gd name="T0" fmla="*/ 1 w 42"/>
                <a:gd name="T1" fmla="*/ 2 h 17"/>
                <a:gd name="T2" fmla="*/ 1 w 42"/>
                <a:gd name="T3" fmla="*/ 3 h 17"/>
                <a:gd name="T4" fmla="*/ 0 w 42"/>
                <a:gd name="T5" fmla="*/ 4 h 17"/>
                <a:gd name="T6" fmla="*/ 0 w 42"/>
                <a:gd name="T7" fmla="*/ 5 h 17"/>
                <a:gd name="T8" fmla="*/ 0 w 42"/>
                <a:gd name="T9" fmla="*/ 6 h 17"/>
                <a:gd name="T10" fmla="*/ 0 w 42"/>
                <a:gd name="T11" fmla="*/ 7 h 17"/>
                <a:gd name="T12" fmla="*/ 0 w 42"/>
                <a:gd name="T13" fmla="*/ 8 h 17"/>
                <a:gd name="T14" fmla="*/ 0 w 42"/>
                <a:gd name="T15" fmla="*/ 9 h 17"/>
                <a:gd name="T16" fmla="*/ 0 w 42"/>
                <a:gd name="T17" fmla="*/ 10 h 17"/>
                <a:gd name="T18" fmla="*/ 0 w 42"/>
                <a:gd name="T19" fmla="*/ 11 h 17"/>
                <a:gd name="T20" fmla="*/ 0 w 42"/>
                <a:gd name="T21" fmla="*/ 12 h 17"/>
                <a:gd name="T22" fmla="*/ 0 w 42"/>
                <a:gd name="T23" fmla="*/ 13 h 17"/>
                <a:gd name="T24" fmla="*/ 0 w 42"/>
                <a:gd name="T25" fmla="*/ 14 h 17"/>
                <a:gd name="T26" fmla="*/ 1 w 42"/>
                <a:gd name="T27" fmla="*/ 15 h 17"/>
                <a:gd name="T28" fmla="*/ 1 w 42"/>
                <a:gd name="T29" fmla="*/ 16 h 17"/>
                <a:gd name="T30" fmla="*/ 1 w 42"/>
                <a:gd name="T31" fmla="*/ 17 h 17"/>
                <a:gd name="T32" fmla="*/ 41 w 42"/>
                <a:gd name="T33" fmla="*/ 15 h 17"/>
                <a:gd name="T34" fmla="*/ 41 w 42"/>
                <a:gd name="T35" fmla="*/ 14 h 17"/>
                <a:gd name="T36" fmla="*/ 41 w 42"/>
                <a:gd name="T37" fmla="*/ 13 h 17"/>
                <a:gd name="T38" fmla="*/ 41 w 42"/>
                <a:gd name="T39" fmla="*/ 12 h 17"/>
                <a:gd name="T40" fmla="*/ 41 w 42"/>
                <a:gd name="T41" fmla="*/ 11 h 17"/>
                <a:gd name="T42" fmla="*/ 42 w 42"/>
                <a:gd name="T43" fmla="*/ 10 h 17"/>
                <a:gd name="T44" fmla="*/ 42 w 42"/>
                <a:gd name="T45" fmla="*/ 9 h 17"/>
                <a:gd name="T46" fmla="*/ 42 w 42"/>
                <a:gd name="T47" fmla="*/ 8 h 17"/>
                <a:gd name="T48" fmla="*/ 42 w 42"/>
                <a:gd name="T49" fmla="*/ 7 h 17"/>
                <a:gd name="T50" fmla="*/ 42 w 42"/>
                <a:gd name="T51" fmla="*/ 6 h 17"/>
                <a:gd name="T52" fmla="*/ 42 w 42"/>
                <a:gd name="T53" fmla="*/ 5 h 17"/>
                <a:gd name="T54" fmla="*/ 42 w 42"/>
                <a:gd name="T55" fmla="*/ 4 h 17"/>
                <a:gd name="T56" fmla="*/ 41 w 42"/>
                <a:gd name="T57" fmla="*/ 3 h 17"/>
                <a:gd name="T58" fmla="*/ 41 w 42"/>
                <a:gd name="T59" fmla="*/ 2 h 17"/>
                <a:gd name="T60" fmla="*/ 41 w 42"/>
                <a:gd name="T61" fmla="*/ 2 h 17"/>
                <a:gd name="T62" fmla="*/ 41 w 42"/>
                <a:gd name="T63" fmla="*/ 0 h 17"/>
                <a:gd name="T64" fmla="*/ 41 w 42"/>
                <a:gd name="T6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17">
                  <a:moveTo>
                    <a:pt x="1" y="2"/>
                  </a:moveTo>
                  <a:lnTo>
                    <a:pt x="1" y="2"/>
                  </a:lnTo>
                  <a:lnTo>
                    <a:pt x="1" y="3"/>
                  </a:lnTo>
                  <a:lnTo>
                    <a:pt x="1" y="3"/>
                  </a:lnTo>
                  <a:lnTo>
                    <a:pt x="1" y="4"/>
                  </a:lnTo>
                  <a:lnTo>
                    <a:pt x="0" y="4"/>
                  </a:lnTo>
                  <a:lnTo>
                    <a:pt x="0" y="5"/>
                  </a:lnTo>
                  <a:lnTo>
                    <a:pt x="0" y="5"/>
                  </a:lnTo>
                  <a:lnTo>
                    <a:pt x="0" y="6"/>
                  </a:lnTo>
                  <a:lnTo>
                    <a:pt x="0" y="6"/>
                  </a:lnTo>
                  <a:lnTo>
                    <a:pt x="0" y="7"/>
                  </a:lnTo>
                  <a:lnTo>
                    <a:pt x="0" y="7"/>
                  </a:lnTo>
                  <a:lnTo>
                    <a:pt x="0" y="8"/>
                  </a:lnTo>
                  <a:lnTo>
                    <a:pt x="0" y="8"/>
                  </a:lnTo>
                  <a:lnTo>
                    <a:pt x="0" y="8"/>
                  </a:lnTo>
                  <a:lnTo>
                    <a:pt x="0" y="9"/>
                  </a:lnTo>
                  <a:lnTo>
                    <a:pt x="0" y="10"/>
                  </a:lnTo>
                  <a:lnTo>
                    <a:pt x="0" y="10"/>
                  </a:lnTo>
                  <a:lnTo>
                    <a:pt x="0" y="11"/>
                  </a:lnTo>
                  <a:lnTo>
                    <a:pt x="0" y="11"/>
                  </a:lnTo>
                  <a:lnTo>
                    <a:pt x="0" y="12"/>
                  </a:lnTo>
                  <a:lnTo>
                    <a:pt x="0" y="12"/>
                  </a:lnTo>
                  <a:lnTo>
                    <a:pt x="0" y="13"/>
                  </a:lnTo>
                  <a:lnTo>
                    <a:pt x="0" y="13"/>
                  </a:lnTo>
                  <a:lnTo>
                    <a:pt x="0" y="14"/>
                  </a:lnTo>
                  <a:lnTo>
                    <a:pt x="0" y="14"/>
                  </a:lnTo>
                  <a:lnTo>
                    <a:pt x="0" y="15"/>
                  </a:lnTo>
                  <a:lnTo>
                    <a:pt x="1" y="15"/>
                  </a:lnTo>
                  <a:lnTo>
                    <a:pt x="1" y="15"/>
                  </a:lnTo>
                  <a:lnTo>
                    <a:pt x="1" y="16"/>
                  </a:lnTo>
                  <a:lnTo>
                    <a:pt x="1" y="17"/>
                  </a:lnTo>
                  <a:lnTo>
                    <a:pt x="1" y="17"/>
                  </a:lnTo>
                  <a:lnTo>
                    <a:pt x="1" y="17"/>
                  </a:lnTo>
                  <a:lnTo>
                    <a:pt x="41" y="15"/>
                  </a:lnTo>
                  <a:lnTo>
                    <a:pt x="41" y="15"/>
                  </a:lnTo>
                  <a:lnTo>
                    <a:pt x="41" y="14"/>
                  </a:lnTo>
                  <a:lnTo>
                    <a:pt x="41" y="14"/>
                  </a:lnTo>
                  <a:lnTo>
                    <a:pt x="41" y="13"/>
                  </a:lnTo>
                  <a:lnTo>
                    <a:pt x="41" y="13"/>
                  </a:lnTo>
                  <a:lnTo>
                    <a:pt x="41" y="12"/>
                  </a:lnTo>
                  <a:lnTo>
                    <a:pt x="41" y="12"/>
                  </a:lnTo>
                  <a:lnTo>
                    <a:pt x="41" y="11"/>
                  </a:lnTo>
                  <a:lnTo>
                    <a:pt x="41" y="11"/>
                  </a:lnTo>
                  <a:lnTo>
                    <a:pt x="42" y="10"/>
                  </a:lnTo>
                  <a:lnTo>
                    <a:pt x="42" y="10"/>
                  </a:lnTo>
                  <a:lnTo>
                    <a:pt x="42" y="9"/>
                  </a:lnTo>
                  <a:lnTo>
                    <a:pt x="42" y="9"/>
                  </a:lnTo>
                  <a:lnTo>
                    <a:pt x="42" y="8"/>
                  </a:lnTo>
                  <a:lnTo>
                    <a:pt x="42" y="8"/>
                  </a:lnTo>
                  <a:lnTo>
                    <a:pt x="42" y="7"/>
                  </a:lnTo>
                  <a:lnTo>
                    <a:pt x="42" y="7"/>
                  </a:lnTo>
                  <a:lnTo>
                    <a:pt x="42" y="6"/>
                  </a:lnTo>
                  <a:lnTo>
                    <a:pt x="42" y="6"/>
                  </a:lnTo>
                  <a:lnTo>
                    <a:pt x="42" y="5"/>
                  </a:lnTo>
                  <a:lnTo>
                    <a:pt x="42" y="5"/>
                  </a:lnTo>
                  <a:lnTo>
                    <a:pt x="42" y="4"/>
                  </a:lnTo>
                  <a:lnTo>
                    <a:pt x="42" y="4"/>
                  </a:lnTo>
                  <a:lnTo>
                    <a:pt x="41" y="3"/>
                  </a:lnTo>
                  <a:lnTo>
                    <a:pt x="41" y="3"/>
                  </a:lnTo>
                  <a:lnTo>
                    <a:pt x="41" y="2"/>
                  </a:lnTo>
                  <a:lnTo>
                    <a:pt x="41" y="2"/>
                  </a:lnTo>
                  <a:lnTo>
                    <a:pt x="41" y="2"/>
                  </a:lnTo>
                  <a:lnTo>
                    <a:pt x="41" y="1"/>
                  </a:lnTo>
                  <a:lnTo>
                    <a:pt x="41" y="0"/>
                  </a:lnTo>
                  <a:lnTo>
                    <a:pt x="41" y="0"/>
                  </a:lnTo>
                  <a:lnTo>
                    <a:pt x="41" y="0"/>
                  </a:lnTo>
                  <a:lnTo>
                    <a:pt x="1" y="2"/>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sp>
          <p:nvSpPr>
            <p:cNvPr id="254" name="Freeform 1190"/>
            <p:cNvSpPr>
              <a:spLocks/>
            </p:cNvSpPr>
            <p:nvPr/>
          </p:nvSpPr>
          <p:spPr bwMode="auto">
            <a:xfrm>
              <a:off x="1459" y="3408"/>
              <a:ext cx="42" cy="17"/>
            </a:xfrm>
            <a:custGeom>
              <a:avLst/>
              <a:gdLst>
                <a:gd name="T0" fmla="*/ 1 w 42"/>
                <a:gd name="T1" fmla="*/ 2 h 17"/>
                <a:gd name="T2" fmla="*/ 1 w 42"/>
                <a:gd name="T3" fmla="*/ 3 h 17"/>
                <a:gd name="T4" fmla="*/ 0 w 42"/>
                <a:gd name="T5" fmla="*/ 4 h 17"/>
                <a:gd name="T6" fmla="*/ 0 w 42"/>
                <a:gd name="T7" fmla="*/ 5 h 17"/>
                <a:gd name="T8" fmla="*/ 0 w 42"/>
                <a:gd name="T9" fmla="*/ 6 h 17"/>
                <a:gd name="T10" fmla="*/ 0 w 42"/>
                <a:gd name="T11" fmla="*/ 7 h 17"/>
                <a:gd name="T12" fmla="*/ 0 w 42"/>
                <a:gd name="T13" fmla="*/ 8 h 17"/>
                <a:gd name="T14" fmla="*/ 0 w 42"/>
                <a:gd name="T15" fmla="*/ 9 h 17"/>
                <a:gd name="T16" fmla="*/ 0 w 42"/>
                <a:gd name="T17" fmla="*/ 10 h 17"/>
                <a:gd name="T18" fmla="*/ 0 w 42"/>
                <a:gd name="T19" fmla="*/ 11 h 17"/>
                <a:gd name="T20" fmla="*/ 0 w 42"/>
                <a:gd name="T21" fmla="*/ 12 h 17"/>
                <a:gd name="T22" fmla="*/ 0 w 42"/>
                <a:gd name="T23" fmla="*/ 13 h 17"/>
                <a:gd name="T24" fmla="*/ 0 w 42"/>
                <a:gd name="T25" fmla="*/ 14 h 17"/>
                <a:gd name="T26" fmla="*/ 1 w 42"/>
                <a:gd name="T27" fmla="*/ 15 h 17"/>
                <a:gd name="T28" fmla="*/ 1 w 42"/>
                <a:gd name="T29" fmla="*/ 16 h 17"/>
                <a:gd name="T30" fmla="*/ 1 w 42"/>
                <a:gd name="T31" fmla="*/ 17 h 17"/>
                <a:gd name="T32" fmla="*/ 41 w 42"/>
                <a:gd name="T33" fmla="*/ 15 h 17"/>
                <a:gd name="T34" fmla="*/ 41 w 42"/>
                <a:gd name="T35" fmla="*/ 14 h 17"/>
                <a:gd name="T36" fmla="*/ 41 w 42"/>
                <a:gd name="T37" fmla="*/ 13 h 17"/>
                <a:gd name="T38" fmla="*/ 41 w 42"/>
                <a:gd name="T39" fmla="*/ 12 h 17"/>
                <a:gd name="T40" fmla="*/ 41 w 42"/>
                <a:gd name="T41" fmla="*/ 11 h 17"/>
                <a:gd name="T42" fmla="*/ 42 w 42"/>
                <a:gd name="T43" fmla="*/ 10 h 17"/>
                <a:gd name="T44" fmla="*/ 42 w 42"/>
                <a:gd name="T45" fmla="*/ 9 h 17"/>
                <a:gd name="T46" fmla="*/ 42 w 42"/>
                <a:gd name="T47" fmla="*/ 8 h 17"/>
                <a:gd name="T48" fmla="*/ 42 w 42"/>
                <a:gd name="T49" fmla="*/ 7 h 17"/>
                <a:gd name="T50" fmla="*/ 42 w 42"/>
                <a:gd name="T51" fmla="*/ 6 h 17"/>
                <a:gd name="T52" fmla="*/ 42 w 42"/>
                <a:gd name="T53" fmla="*/ 5 h 17"/>
                <a:gd name="T54" fmla="*/ 42 w 42"/>
                <a:gd name="T55" fmla="*/ 4 h 17"/>
                <a:gd name="T56" fmla="*/ 41 w 42"/>
                <a:gd name="T57" fmla="*/ 3 h 17"/>
                <a:gd name="T58" fmla="*/ 41 w 42"/>
                <a:gd name="T59" fmla="*/ 2 h 17"/>
                <a:gd name="T60" fmla="*/ 41 w 42"/>
                <a:gd name="T61" fmla="*/ 2 h 17"/>
                <a:gd name="T62" fmla="*/ 41 w 42"/>
                <a:gd name="T63" fmla="*/ 0 h 17"/>
                <a:gd name="T64" fmla="*/ 41 w 42"/>
                <a:gd name="T6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17">
                  <a:moveTo>
                    <a:pt x="1" y="2"/>
                  </a:moveTo>
                  <a:lnTo>
                    <a:pt x="1" y="2"/>
                  </a:lnTo>
                  <a:lnTo>
                    <a:pt x="1" y="3"/>
                  </a:lnTo>
                  <a:lnTo>
                    <a:pt x="1" y="3"/>
                  </a:lnTo>
                  <a:lnTo>
                    <a:pt x="1" y="4"/>
                  </a:lnTo>
                  <a:lnTo>
                    <a:pt x="0" y="4"/>
                  </a:lnTo>
                  <a:lnTo>
                    <a:pt x="0" y="5"/>
                  </a:lnTo>
                  <a:lnTo>
                    <a:pt x="0" y="5"/>
                  </a:lnTo>
                  <a:lnTo>
                    <a:pt x="0" y="6"/>
                  </a:lnTo>
                  <a:lnTo>
                    <a:pt x="0" y="6"/>
                  </a:lnTo>
                  <a:lnTo>
                    <a:pt x="0" y="7"/>
                  </a:lnTo>
                  <a:lnTo>
                    <a:pt x="0" y="7"/>
                  </a:lnTo>
                  <a:lnTo>
                    <a:pt x="0" y="8"/>
                  </a:lnTo>
                  <a:lnTo>
                    <a:pt x="0" y="8"/>
                  </a:lnTo>
                  <a:lnTo>
                    <a:pt x="0" y="8"/>
                  </a:lnTo>
                  <a:lnTo>
                    <a:pt x="0" y="9"/>
                  </a:lnTo>
                  <a:lnTo>
                    <a:pt x="0" y="10"/>
                  </a:lnTo>
                  <a:lnTo>
                    <a:pt x="0" y="10"/>
                  </a:lnTo>
                  <a:lnTo>
                    <a:pt x="0" y="11"/>
                  </a:lnTo>
                  <a:lnTo>
                    <a:pt x="0" y="11"/>
                  </a:lnTo>
                  <a:lnTo>
                    <a:pt x="0" y="12"/>
                  </a:lnTo>
                  <a:lnTo>
                    <a:pt x="0" y="12"/>
                  </a:lnTo>
                  <a:lnTo>
                    <a:pt x="0" y="13"/>
                  </a:lnTo>
                  <a:lnTo>
                    <a:pt x="0" y="13"/>
                  </a:lnTo>
                  <a:lnTo>
                    <a:pt x="0" y="14"/>
                  </a:lnTo>
                  <a:lnTo>
                    <a:pt x="0" y="14"/>
                  </a:lnTo>
                  <a:lnTo>
                    <a:pt x="0" y="15"/>
                  </a:lnTo>
                  <a:lnTo>
                    <a:pt x="1" y="15"/>
                  </a:lnTo>
                  <a:lnTo>
                    <a:pt x="1" y="15"/>
                  </a:lnTo>
                  <a:lnTo>
                    <a:pt x="1" y="16"/>
                  </a:lnTo>
                  <a:lnTo>
                    <a:pt x="1" y="17"/>
                  </a:lnTo>
                  <a:lnTo>
                    <a:pt x="1" y="17"/>
                  </a:lnTo>
                  <a:lnTo>
                    <a:pt x="1" y="17"/>
                  </a:lnTo>
                  <a:lnTo>
                    <a:pt x="41" y="15"/>
                  </a:lnTo>
                  <a:lnTo>
                    <a:pt x="41" y="15"/>
                  </a:lnTo>
                  <a:lnTo>
                    <a:pt x="41" y="14"/>
                  </a:lnTo>
                  <a:lnTo>
                    <a:pt x="41" y="14"/>
                  </a:lnTo>
                  <a:lnTo>
                    <a:pt x="41" y="13"/>
                  </a:lnTo>
                  <a:lnTo>
                    <a:pt x="41" y="13"/>
                  </a:lnTo>
                  <a:lnTo>
                    <a:pt x="41" y="12"/>
                  </a:lnTo>
                  <a:lnTo>
                    <a:pt x="41" y="12"/>
                  </a:lnTo>
                  <a:lnTo>
                    <a:pt x="41" y="11"/>
                  </a:lnTo>
                  <a:lnTo>
                    <a:pt x="41" y="11"/>
                  </a:lnTo>
                  <a:lnTo>
                    <a:pt x="42" y="10"/>
                  </a:lnTo>
                  <a:lnTo>
                    <a:pt x="42" y="10"/>
                  </a:lnTo>
                  <a:lnTo>
                    <a:pt x="42" y="9"/>
                  </a:lnTo>
                  <a:lnTo>
                    <a:pt x="42" y="9"/>
                  </a:lnTo>
                  <a:lnTo>
                    <a:pt x="42" y="8"/>
                  </a:lnTo>
                  <a:lnTo>
                    <a:pt x="42" y="8"/>
                  </a:lnTo>
                  <a:lnTo>
                    <a:pt x="42" y="7"/>
                  </a:lnTo>
                  <a:lnTo>
                    <a:pt x="42" y="7"/>
                  </a:lnTo>
                  <a:lnTo>
                    <a:pt x="42" y="6"/>
                  </a:lnTo>
                  <a:lnTo>
                    <a:pt x="42" y="6"/>
                  </a:lnTo>
                  <a:lnTo>
                    <a:pt x="42" y="5"/>
                  </a:lnTo>
                  <a:lnTo>
                    <a:pt x="42" y="5"/>
                  </a:lnTo>
                  <a:lnTo>
                    <a:pt x="42" y="4"/>
                  </a:lnTo>
                  <a:lnTo>
                    <a:pt x="42" y="4"/>
                  </a:lnTo>
                  <a:lnTo>
                    <a:pt x="41" y="3"/>
                  </a:lnTo>
                  <a:lnTo>
                    <a:pt x="41" y="3"/>
                  </a:lnTo>
                  <a:lnTo>
                    <a:pt x="41" y="2"/>
                  </a:lnTo>
                  <a:lnTo>
                    <a:pt x="41" y="2"/>
                  </a:lnTo>
                  <a:lnTo>
                    <a:pt x="41" y="2"/>
                  </a:lnTo>
                  <a:lnTo>
                    <a:pt x="41" y="1"/>
                  </a:lnTo>
                  <a:lnTo>
                    <a:pt x="41" y="0"/>
                  </a:lnTo>
                  <a:lnTo>
                    <a:pt x="41" y="0"/>
                  </a:lnTo>
                  <a:lnTo>
                    <a:pt x="41" y="0"/>
                  </a:lnTo>
                  <a:lnTo>
                    <a:pt x="1"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sz="1662">
                <a:solidFill>
                  <a:prstClr val="black"/>
                </a:solidFill>
              </a:endParaRPr>
            </a:p>
          </p:txBody>
        </p:sp>
      </p:grpSp>
      <p:sp>
        <p:nvSpPr>
          <p:cNvPr id="255" name="テキスト ボックス 254"/>
          <p:cNvSpPr txBox="1"/>
          <p:nvPr/>
        </p:nvSpPr>
        <p:spPr>
          <a:xfrm>
            <a:off x="459330" y="4607596"/>
            <a:ext cx="2695050" cy="378198"/>
          </a:xfrm>
          <a:prstGeom prst="rect">
            <a:avLst/>
          </a:prstGeom>
          <a:noFill/>
        </p:spPr>
        <p:txBody>
          <a:bodyPr wrap="square" lIns="0" tIns="0" rIns="0" bIns="0" rtlCol="0">
            <a:noAutofit/>
          </a:bodyPr>
          <a:lstStyle/>
          <a:p>
            <a:r>
              <a:rPr lang="ja-JP" altLang="en-US" sz="1108" b="1" dirty="0">
                <a:solidFill>
                  <a:prstClr val="black"/>
                </a:solidFill>
                <a:latin typeface="ＭＳ Ｐゴシック"/>
              </a:rPr>
              <a:t>日頃利用している障害福祉ｻｰﾋﾞｽ事業所、</a:t>
            </a:r>
            <a:endParaRPr lang="en-US" altLang="ja-JP" sz="1108" b="1" dirty="0">
              <a:solidFill>
                <a:prstClr val="black"/>
              </a:solidFill>
              <a:latin typeface="ＭＳ Ｐゴシック"/>
            </a:endParaRPr>
          </a:p>
          <a:p>
            <a:r>
              <a:rPr lang="ja-JP" altLang="en-US" sz="1108" b="1" dirty="0">
                <a:solidFill>
                  <a:prstClr val="black"/>
                </a:solidFill>
                <a:latin typeface="ＭＳ Ｐゴシック"/>
              </a:rPr>
              <a:t>民生委員、地域住民</a:t>
            </a:r>
            <a:r>
              <a:rPr lang="en-US" altLang="ja-JP" sz="1108" b="1" dirty="0">
                <a:solidFill>
                  <a:prstClr val="black"/>
                </a:solidFill>
                <a:latin typeface="ＭＳ Ｐゴシック"/>
              </a:rPr>
              <a:t> </a:t>
            </a:r>
            <a:r>
              <a:rPr lang="ja-JP" altLang="en-US" sz="1108" b="1" dirty="0">
                <a:solidFill>
                  <a:prstClr val="black"/>
                </a:solidFill>
                <a:latin typeface="ＭＳ Ｐゴシック"/>
              </a:rPr>
              <a:t>　　　　　</a:t>
            </a:r>
            <a:r>
              <a:rPr lang="ja-JP" altLang="en-US" sz="969" b="1" dirty="0">
                <a:solidFill>
                  <a:prstClr val="black"/>
                </a:solidFill>
                <a:latin typeface="ＭＳ Ｐゴシック"/>
              </a:rPr>
              <a:t>　　　　　　　　等</a:t>
            </a:r>
          </a:p>
        </p:txBody>
      </p:sp>
      <p:graphicFrame>
        <p:nvGraphicFramePr>
          <p:cNvPr id="4" name="表 3"/>
          <p:cNvGraphicFramePr>
            <a:graphicFrameLocks noGrp="1"/>
          </p:cNvGraphicFramePr>
          <p:nvPr>
            <p:extLst/>
          </p:nvPr>
        </p:nvGraphicFramePr>
        <p:xfrm>
          <a:off x="433730" y="5356599"/>
          <a:ext cx="1436576" cy="925238"/>
        </p:xfrm>
        <a:graphic>
          <a:graphicData uri="http://schemas.openxmlformats.org/drawingml/2006/table">
            <a:tbl>
              <a:tblPr firstRow="1" bandRow="1">
                <a:tableStyleId>{5C22544A-7EE6-4342-B048-85BDC9FD1C3A}</a:tableStyleId>
              </a:tblPr>
              <a:tblGrid>
                <a:gridCol w="1436576">
                  <a:extLst>
                    <a:ext uri="{9D8B030D-6E8A-4147-A177-3AD203B41FA5}">
                      <a16:colId xmlns:a16="http://schemas.microsoft.com/office/drawing/2014/main" val="20000"/>
                    </a:ext>
                  </a:extLst>
                </a:gridCol>
              </a:tblGrid>
              <a:tr h="265876">
                <a:tc>
                  <a:txBody>
                    <a:bodyPr/>
                    <a:lstStyle/>
                    <a:p>
                      <a:pPr algn="ctr"/>
                      <a:r>
                        <a:rPr kumimoji="1" lang="ja-JP" altLang="en-US" sz="1100" dirty="0" smtClean="0">
                          <a:solidFill>
                            <a:schemeClr val="tx1"/>
                          </a:solidFill>
                        </a:rPr>
                        <a:t>一人暮らしの障害者</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98814">
                <a:tc>
                  <a:txBody>
                    <a:bodyPr/>
                    <a:lstStyle/>
                    <a:p>
                      <a:pPr algn="ctr"/>
                      <a:r>
                        <a:rPr kumimoji="1" lang="ja-JP" altLang="en-US" sz="1100" b="1" dirty="0" smtClean="0">
                          <a:solidFill>
                            <a:schemeClr val="tx1"/>
                          </a:solidFill>
                        </a:rPr>
                        <a:t>障害、疾病等の家族と</a:t>
                      </a:r>
                    </a:p>
                    <a:p>
                      <a:pPr algn="ctr"/>
                      <a:r>
                        <a:rPr kumimoji="1" lang="ja-JP" altLang="en-US" sz="1100" b="1" dirty="0" smtClean="0">
                          <a:solidFill>
                            <a:schemeClr val="tx1"/>
                          </a:solidFill>
                        </a:rPr>
                        <a:t>同居している障害者</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260548">
                <a:tc>
                  <a:txBody>
                    <a:bodyPr/>
                    <a:lstStyle/>
                    <a:p>
                      <a:pPr algn="ctr"/>
                      <a:r>
                        <a:rPr kumimoji="1" lang="ja-JP" altLang="en-US" sz="1100" b="1" dirty="0" smtClean="0">
                          <a:solidFill>
                            <a:schemeClr val="tx1"/>
                          </a:solidFill>
                        </a:rPr>
                        <a:t>障害者世帯の障害者</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bl>
          </a:graphicData>
        </a:graphic>
      </p:graphicFrame>
      <p:pic>
        <p:nvPicPr>
          <p:cNvPr id="257" name="Picture 9" descr="C:\Users\THJFW\AppData\Local\Microsoft\Windows\Temporary Internet Files\Content.IE5\C3Y4B2VT\gatag-00013804[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13243" y="5521746"/>
            <a:ext cx="370636" cy="755794"/>
          </a:xfrm>
          <a:prstGeom prst="rect">
            <a:avLst/>
          </a:prstGeom>
          <a:noFill/>
          <a:extLst>
            <a:ext uri="{909E8E84-426E-40DD-AFC4-6F175D3DCCD1}">
              <a14:hiddenFill xmlns:a14="http://schemas.microsoft.com/office/drawing/2010/main">
                <a:solidFill>
                  <a:srgbClr val="FFFFFF"/>
                </a:solidFill>
              </a14:hiddenFill>
            </a:ext>
          </a:extLst>
        </p:spPr>
      </p:pic>
      <p:sp>
        <p:nvSpPr>
          <p:cNvPr id="8" name="角丸四角形吹き出し 7"/>
          <p:cNvSpPr/>
          <p:nvPr/>
        </p:nvSpPr>
        <p:spPr>
          <a:xfrm>
            <a:off x="2393258" y="5746147"/>
            <a:ext cx="821605" cy="531393"/>
          </a:xfrm>
          <a:prstGeom prst="wedgeRoundRectCallout">
            <a:avLst>
              <a:gd name="adj1" fmla="val -61417"/>
              <a:gd name="adj2" fmla="val -3855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3231" tIns="0" rIns="0" bIns="0" rtlCol="0" anchor="ctr"/>
          <a:lstStyle/>
          <a:p>
            <a:r>
              <a:rPr kumimoji="1" lang="ja-JP" altLang="en-US" sz="1015" b="1" dirty="0">
                <a:solidFill>
                  <a:schemeClr val="tx1"/>
                </a:solidFill>
              </a:rPr>
              <a:t>人間関係、</a:t>
            </a:r>
            <a:endParaRPr kumimoji="1" lang="en-US" altLang="ja-JP" sz="1015" b="1" dirty="0">
              <a:solidFill>
                <a:schemeClr val="tx1"/>
              </a:solidFill>
            </a:endParaRPr>
          </a:p>
          <a:p>
            <a:r>
              <a:rPr lang="ja-JP" altLang="en-US" sz="1015" b="1" dirty="0">
                <a:solidFill>
                  <a:schemeClr val="tx1"/>
                </a:solidFill>
              </a:rPr>
              <a:t>生活環境の</a:t>
            </a:r>
            <a:endParaRPr lang="en-US" altLang="ja-JP" sz="1015" b="1" dirty="0">
              <a:solidFill>
                <a:schemeClr val="tx1"/>
              </a:solidFill>
            </a:endParaRPr>
          </a:p>
          <a:p>
            <a:r>
              <a:rPr kumimoji="1" lang="ja-JP" altLang="en-US" sz="1015" b="1" dirty="0">
                <a:solidFill>
                  <a:schemeClr val="tx1"/>
                </a:solidFill>
              </a:rPr>
              <a:t>変化　</a:t>
            </a:r>
            <a:r>
              <a:rPr lang="ja-JP" altLang="en-US" sz="1015" b="1" dirty="0">
                <a:solidFill>
                  <a:schemeClr val="tx1"/>
                </a:solidFill>
              </a:rPr>
              <a:t>等</a:t>
            </a:r>
            <a:endParaRPr kumimoji="1" lang="ja-JP" altLang="en-US" sz="1015" b="1" dirty="0">
              <a:solidFill>
                <a:schemeClr val="tx1"/>
              </a:solidFill>
            </a:endParaRPr>
          </a:p>
        </p:txBody>
      </p:sp>
      <p:sp>
        <p:nvSpPr>
          <p:cNvPr id="259" name="曲折矢印 258"/>
          <p:cNvSpPr/>
          <p:nvPr/>
        </p:nvSpPr>
        <p:spPr>
          <a:xfrm rot="5400000">
            <a:off x="3861091" y="4412139"/>
            <a:ext cx="401724" cy="976363"/>
          </a:xfrm>
          <a:prstGeom prst="bentArrow">
            <a:avLst>
              <a:gd name="adj1" fmla="val 21482"/>
              <a:gd name="adj2" fmla="val 24453"/>
              <a:gd name="adj3" fmla="val 31591"/>
              <a:gd name="adj4" fmla="val 16282"/>
            </a:avLst>
          </a:prstGeom>
          <a:solidFill>
            <a:srgbClr val="FFC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solidFill>
                <a:schemeClr val="tx1"/>
              </a:solidFill>
            </a:endParaRPr>
          </a:p>
        </p:txBody>
      </p:sp>
      <p:sp>
        <p:nvSpPr>
          <p:cNvPr id="258" name="爆発 2 257"/>
          <p:cNvSpPr/>
          <p:nvPr/>
        </p:nvSpPr>
        <p:spPr>
          <a:xfrm>
            <a:off x="2238357" y="5181305"/>
            <a:ext cx="976505" cy="564842"/>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969" b="1" dirty="0">
                <a:solidFill>
                  <a:srgbClr val="FF0000"/>
                </a:solidFill>
              </a:rPr>
              <a:t>支援の必要性</a:t>
            </a:r>
          </a:p>
        </p:txBody>
      </p:sp>
      <p:sp>
        <p:nvSpPr>
          <p:cNvPr id="261" name="テキスト ボックス 260"/>
          <p:cNvSpPr txBox="1"/>
          <p:nvPr/>
        </p:nvSpPr>
        <p:spPr>
          <a:xfrm>
            <a:off x="2092116" y="4947761"/>
            <a:ext cx="438786" cy="223308"/>
          </a:xfrm>
          <a:prstGeom prst="rect">
            <a:avLst/>
          </a:prstGeom>
          <a:noFill/>
        </p:spPr>
        <p:txBody>
          <a:bodyPr wrap="square" lIns="33231" tIns="33231" rIns="33231" bIns="33231" rtlCol="0" anchor="ctr" anchorCtr="0">
            <a:spAutoFit/>
          </a:bodyPr>
          <a:lstStyle/>
          <a:p>
            <a:r>
              <a:rPr lang="ja-JP" altLang="en-US" sz="10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相談</a:t>
            </a:r>
          </a:p>
        </p:txBody>
      </p:sp>
      <p:sp>
        <p:nvSpPr>
          <p:cNvPr id="263" name="右矢印 262"/>
          <p:cNvSpPr/>
          <p:nvPr/>
        </p:nvSpPr>
        <p:spPr>
          <a:xfrm rot="16200000">
            <a:off x="1739611" y="5080467"/>
            <a:ext cx="521944" cy="195958"/>
          </a:xfrm>
          <a:prstGeom prst="rightArrow">
            <a:avLst>
              <a:gd name="adj1" fmla="val 50000"/>
              <a:gd name="adj2" fmla="val 64513"/>
            </a:avLst>
          </a:prstGeom>
          <a:solidFill>
            <a:srgbClr val="FFC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64" name="テキスト ボックス 263"/>
          <p:cNvSpPr txBox="1"/>
          <p:nvPr/>
        </p:nvSpPr>
        <p:spPr>
          <a:xfrm>
            <a:off x="3951327" y="4775700"/>
            <a:ext cx="438786" cy="223308"/>
          </a:xfrm>
          <a:prstGeom prst="rect">
            <a:avLst/>
          </a:prstGeom>
          <a:noFill/>
        </p:spPr>
        <p:txBody>
          <a:bodyPr wrap="square" lIns="33231" tIns="33231" rIns="33231" bIns="33231" rtlCol="0" anchor="ctr" anchorCtr="0">
            <a:spAutoFit/>
          </a:bodyPr>
          <a:lstStyle/>
          <a:p>
            <a:pPr algn="r"/>
            <a:r>
              <a:rPr lang="ja-JP" altLang="en-US" sz="10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連絡</a:t>
            </a:r>
          </a:p>
        </p:txBody>
      </p:sp>
      <p:sp>
        <p:nvSpPr>
          <p:cNvPr id="266" name="右矢印 265"/>
          <p:cNvSpPr/>
          <p:nvPr/>
        </p:nvSpPr>
        <p:spPr>
          <a:xfrm>
            <a:off x="3270762" y="5318865"/>
            <a:ext cx="352156" cy="234337"/>
          </a:xfrm>
          <a:prstGeom prst="rightArrow">
            <a:avLst>
              <a:gd name="adj1" fmla="val 50000"/>
              <a:gd name="adj2" fmla="val 40176"/>
            </a:avLst>
          </a:prstGeom>
          <a:solidFill>
            <a:srgbClr val="FFC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56" name="テキスト ボックス 255"/>
          <p:cNvSpPr txBox="1"/>
          <p:nvPr/>
        </p:nvSpPr>
        <p:spPr>
          <a:xfrm>
            <a:off x="217168" y="1976743"/>
            <a:ext cx="747056" cy="682022"/>
          </a:xfrm>
          <a:prstGeom prst="rect">
            <a:avLst/>
          </a:prstGeom>
          <a:noFill/>
          <a:ln>
            <a:solidFill>
              <a:schemeClr val="tx1"/>
            </a:solidFill>
          </a:ln>
        </p:spPr>
        <p:txBody>
          <a:bodyPr wrap="square" lIns="0" tIns="33231" rIns="0" bIns="0" rtlCol="0">
            <a:noAutofit/>
          </a:bodyPr>
          <a:lstStyle/>
          <a:p>
            <a:pPr algn="ctr"/>
            <a:r>
              <a:rPr lang="ja-JP" altLang="en-US" sz="1108" b="1" dirty="0">
                <a:solidFill>
                  <a:prstClr val="black"/>
                </a:solidFill>
                <a:latin typeface="ＭＳ Ｐゴシック"/>
              </a:rPr>
              <a:t>ｸﾞﾙｰﾌﾟﾎｰﾑ</a:t>
            </a:r>
          </a:p>
        </p:txBody>
      </p:sp>
      <p:pic>
        <p:nvPicPr>
          <p:cNvPr id="260" name="Picture 24" descr="老人ホーム"/>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50000"/>
                    </a14:imgEffect>
                  </a14:imgLayer>
                </a14:imgProps>
              </a:ext>
            </a:extLst>
          </a:blip>
          <a:srcRect/>
          <a:stretch>
            <a:fillRect/>
          </a:stretch>
        </p:blipFill>
        <p:spPr bwMode="auto">
          <a:xfrm>
            <a:off x="423320" y="2194373"/>
            <a:ext cx="408898" cy="458355"/>
          </a:xfrm>
          <a:prstGeom prst="rect">
            <a:avLst/>
          </a:prstGeom>
          <a:noFill/>
        </p:spPr>
      </p:pic>
      <p:sp>
        <p:nvSpPr>
          <p:cNvPr id="5" name="四角形吹き出し 4"/>
          <p:cNvSpPr/>
          <p:nvPr/>
        </p:nvSpPr>
        <p:spPr>
          <a:xfrm>
            <a:off x="382344" y="894175"/>
            <a:ext cx="1203514" cy="236138"/>
          </a:xfrm>
          <a:prstGeom prst="wedgeRectCallout">
            <a:avLst>
              <a:gd name="adj1" fmla="val -1689"/>
              <a:gd name="adj2" fmla="val 8165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969" dirty="0">
                <a:solidFill>
                  <a:schemeClr val="tx1"/>
                </a:solidFill>
              </a:rPr>
              <a:t>地域移行支援の活用</a:t>
            </a:r>
          </a:p>
        </p:txBody>
      </p:sp>
      <p:sp>
        <p:nvSpPr>
          <p:cNvPr id="262" name="四角形吹き出し 261"/>
          <p:cNvSpPr/>
          <p:nvPr/>
        </p:nvSpPr>
        <p:spPr>
          <a:xfrm>
            <a:off x="7762508" y="2550618"/>
            <a:ext cx="1220794" cy="302607"/>
          </a:xfrm>
          <a:prstGeom prst="wedgeRectCallout">
            <a:avLst>
              <a:gd name="adj1" fmla="val -1371"/>
              <a:gd name="adj2" fmla="val -15211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969" dirty="0">
                <a:solidFill>
                  <a:schemeClr val="tx1"/>
                </a:solidFill>
              </a:rPr>
              <a:t>ｲﾝﾌｫｰﾏﾙな支え合い・</a:t>
            </a:r>
            <a:endParaRPr kumimoji="1" lang="en-US" altLang="ja-JP" sz="969" dirty="0">
              <a:solidFill>
                <a:schemeClr val="tx1"/>
              </a:solidFill>
            </a:endParaRPr>
          </a:p>
          <a:p>
            <a:pPr algn="ctr"/>
            <a:r>
              <a:rPr kumimoji="1" lang="ja-JP" altLang="en-US" sz="969" dirty="0">
                <a:solidFill>
                  <a:schemeClr val="tx1"/>
                </a:solidFill>
              </a:rPr>
              <a:t>地域定着支援の活用</a:t>
            </a:r>
            <a:endParaRPr kumimoji="1" lang="en-US" altLang="ja-JP" sz="969" dirty="0">
              <a:solidFill>
                <a:schemeClr val="tx1"/>
              </a:solidFill>
            </a:endParaRPr>
          </a:p>
        </p:txBody>
      </p:sp>
      <p:sp>
        <p:nvSpPr>
          <p:cNvPr id="7" name="曲折矢印 6"/>
          <p:cNvSpPr/>
          <p:nvPr/>
        </p:nvSpPr>
        <p:spPr>
          <a:xfrm flipV="1">
            <a:off x="1115617" y="2050024"/>
            <a:ext cx="909671" cy="423690"/>
          </a:xfrm>
          <a:prstGeom prst="bentArrow">
            <a:avLst>
              <a:gd name="adj1" fmla="val 18735"/>
              <a:gd name="adj2" fmla="val 25000"/>
              <a:gd name="adj3" fmla="val 25000"/>
              <a:gd name="adj4" fmla="val 28019"/>
            </a:avLst>
          </a:prstGeom>
          <a:solidFill>
            <a:srgbClr val="FFC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solidFill>
                <a:schemeClr val="tx1"/>
              </a:solidFill>
            </a:endParaRPr>
          </a:p>
        </p:txBody>
      </p:sp>
      <p:sp>
        <p:nvSpPr>
          <p:cNvPr id="269" name="テキスト ボックス 268"/>
          <p:cNvSpPr txBox="1"/>
          <p:nvPr/>
        </p:nvSpPr>
        <p:spPr>
          <a:xfrm>
            <a:off x="1179920" y="2127186"/>
            <a:ext cx="750188" cy="223308"/>
          </a:xfrm>
          <a:prstGeom prst="rect">
            <a:avLst/>
          </a:prstGeom>
          <a:noFill/>
        </p:spPr>
        <p:txBody>
          <a:bodyPr wrap="square" lIns="33231" tIns="33231" rIns="33231" bIns="33231" rtlCol="0" anchor="ctr" anchorCtr="0">
            <a:spAutoFit/>
          </a:bodyPr>
          <a:lstStyle/>
          <a:p>
            <a:r>
              <a:rPr lang="ja-JP" altLang="en-US" sz="10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円滑な引継</a:t>
            </a:r>
          </a:p>
        </p:txBody>
      </p:sp>
      <p:sp>
        <p:nvSpPr>
          <p:cNvPr id="270" name="曲折矢印 269"/>
          <p:cNvSpPr/>
          <p:nvPr/>
        </p:nvSpPr>
        <p:spPr>
          <a:xfrm rot="16200000" flipV="1">
            <a:off x="7184042" y="1749049"/>
            <a:ext cx="294125" cy="2591002"/>
          </a:xfrm>
          <a:prstGeom prst="bentArrow">
            <a:avLst>
              <a:gd name="adj1" fmla="val 37614"/>
              <a:gd name="adj2" fmla="val 32537"/>
              <a:gd name="adj3" fmla="val 25000"/>
              <a:gd name="adj4" fmla="val 42668"/>
            </a:avLst>
          </a:prstGeom>
          <a:solidFill>
            <a:srgbClr val="FFC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solidFill>
                <a:schemeClr val="tx1"/>
              </a:solidFill>
            </a:endParaRPr>
          </a:p>
        </p:txBody>
      </p:sp>
      <p:sp>
        <p:nvSpPr>
          <p:cNvPr id="271" name="テキスト ボックス 270"/>
          <p:cNvSpPr txBox="1"/>
          <p:nvPr/>
        </p:nvSpPr>
        <p:spPr>
          <a:xfrm>
            <a:off x="7331349" y="3176655"/>
            <a:ext cx="750188" cy="223308"/>
          </a:xfrm>
          <a:prstGeom prst="rect">
            <a:avLst/>
          </a:prstGeom>
          <a:noFill/>
        </p:spPr>
        <p:txBody>
          <a:bodyPr wrap="square" lIns="33231" tIns="33231" rIns="33231" bIns="33231" rtlCol="0" anchor="ctr" anchorCtr="0">
            <a:spAutoFit/>
          </a:bodyPr>
          <a:lstStyle/>
          <a:p>
            <a:r>
              <a:rPr lang="ja-JP" altLang="en-US" sz="10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円滑な引継</a:t>
            </a:r>
          </a:p>
        </p:txBody>
      </p:sp>
      <p:sp>
        <p:nvSpPr>
          <p:cNvPr id="272" name="曲折矢印 271"/>
          <p:cNvSpPr/>
          <p:nvPr/>
        </p:nvSpPr>
        <p:spPr>
          <a:xfrm rot="16200000" flipV="1">
            <a:off x="5261498" y="5694364"/>
            <a:ext cx="334243" cy="480449"/>
          </a:xfrm>
          <a:prstGeom prst="bentArrow">
            <a:avLst>
              <a:gd name="adj1" fmla="val 32064"/>
              <a:gd name="adj2" fmla="val 32537"/>
              <a:gd name="adj3" fmla="val 25000"/>
              <a:gd name="adj4" fmla="val 42668"/>
            </a:avLst>
          </a:prstGeom>
          <a:solidFill>
            <a:srgbClr val="FFC000"/>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solidFill>
                <a:schemeClr val="tx1"/>
              </a:solidFill>
            </a:endParaRPr>
          </a:p>
        </p:txBody>
      </p:sp>
      <p:pic>
        <p:nvPicPr>
          <p:cNvPr id="273" name="Picture 9" descr="C:\Users\THJFW\AppData\Local\Microsoft\Windows\Temporary Internet Files\Content.IE5\C3Y4B2VT\gatag-00013804[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61133" y="4943810"/>
            <a:ext cx="370636" cy="755794"/>
          </a:xfrm>
          <a:prstGeom prst="rect">
            <a:avLst/>
          </a:prstGeom>
          <a:noFill/>
          <a:extLst>
            <a:ext uri="{909E8E84-426E-40DD-AFC4-6F175D3DCCD1}">
              <a14:hiddenFill xmlns:a14="http://schemas.microsoft.com/office/drawing/2010/main">
                <a:solidFill>
                  <a:srgbClr val="FFFFFF"/>
                </a:solidFill>
              </a14:hiddenFill>
            </a:ext>
          </a:extLst>
        </p:spPr>
      </p:pic>
      <p:sp>
        <p:nvSpPr>
          <p:cNvPr id="275" name="テキスト ボックス 274"/>
          <p:cNvSpPr txBox="1"/>
          <p:nvPr/>
        </p:nvSpPr>
        <p:spPr>
          <a:xfrm>
            <a:off x="5252680" y="6101739"/>
            <a:ext cx="733518" cy="223308"/>
          </a:xfrm>
          <a:prstGeom prst="rect">
            <a:avLst/>
          </a:prstGeom>
          <a:noFill/>
        </p:spPr>
        <p:txBody>
          <a:bodyPr wrap="square" lIns="33231" tIns="33231" rIns="33231" bIns="33231" rtlCol="0" anchor="ctr" anchorCtr="0">
            <a:spAutoFit/>
          </a:bodyPr>
          <a:lstStyle/>
          <a:p>
            <a:r>
              <a:rPr lang="ja-JP" altLang="en-US" sz="10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15" b="1" dirty="0">
                <a:solidFill>
                  <a:schemeClr val="accent6">
                    <a:lumMod val="50000"/>
                  </a:schemeClr>
                </a:solidFill>
                <a:latin typeface="Meiryo UI" panose="020B0604030504040204" pitchFamily="50" charset="-128"/>
                <a:ea typeface="Meiryo UI" panose="020B0604030504040204" pitchFamily="50" charset="-128"/>
                <a:cs typeface="Meiryo UI" panose="020B0604030504040204" pitchFamily="50" charset="-128"/>
              </a:rPr>
              <a:t>支援開始</a:t>
            </a:r>
            <a:endParaRPr lang="en-US" altLang="ja-JP" sz="1015" b="1" dirty="0">
              <a:solidFill>
                <a:schemeClr val="accent6">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65" name="表 264"/>
          <p:cNvGraphicFramePr>
            <a:graphicFrameLocks noGrp="1"/>
          </p:cNvGraphicFramePr>
          <p:nvPr>
            <p:extLst/>
          </p:nvPr>
        </p:nvGraphicFramePr>
        <p:xfrm>
          <a:off x="3666516" y="5127240"/>
          <a:ext cx="1521880" cy="398814"/>
        </p:xfrm>
        <a:graphic>
          <a:graphicData uri="http://schemas.openxmlformats.org/drawingml/2006/table">
            <a:tbl>
              <a:tblPr firstRow="1" bandRow="1">
                <a:tableStyleId>{5C22544A-7EE6-4342-B048-85BDC9FD1C3A}</a:tableStyleId>
              </a:tblPr>
              <a:tblGrid>
                <a:gridCol w="1521880">
                  <a:extLst>
                    <a:ext uri="{9D8B030D-6E8A-4147-A177-3AD203B41FA5}">
                      <a16:colId xmlns:a16="http://schemas.microsoft.com/office/drawing/2014/main" val="20000"/>
                    </a:ext>
                  </a:extLst>
                </a:gridCol>
              </a:tblGrid>
              <a:tr h="199407">
                <a:tc>
                  <a:txBody>
                    <a:bodyPr/>
                    <a:lstStyle/>
                    <a:p>
                      <a:pPr algn="ctr"/>
                      <a:r>
                        <a:rPr kumimoji="1" lang="zh-CN" altLang="en-US" sz="1000" dirty="0" smtClean="0">
                          <a:solidFill>
                            <a:schemeClr val="tx1"/>
                          </a:solidFill>
                          <a:latin typeface="ＭＳ ゴシック" panose="020B0609070205080204" pitchFamily="49" charset="-128"/>
                          <a:ea typeface="ＭＳ ゴシック" panose="020B0609070205080204" pitchFamily="49" charset="-128"/>
                        </a:rPr>
                        <a:t>自治体（障害福祉担当）</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99407">
                <a:tc>
                  <a:txBody>
                    <a:bodyPr/>
                    <a:lstStyle/>
                    <a:p>
                      <a:pPr algn="ctr"/>
                      <a:r>
                        <a:rPr lang="ja-JP" altLang="en-US" sz="1000" b="1" dirty="0" smtClean="0">
                          <a:solidFill>
                            <a:prstClr val="black"/>
                          </a:solidFill>
                          <a:latin typeface="ＭＳ Ｐゴシック"/>
                        </a:rPr>
                        <a:t>相談支援事業所</a:t>
                      </a:r>
                      <a:endParaRPr kumimoji="1" lang="ja-JP" altLang="en-US" sz="1000" b="1" dirty="0" smtClean="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276" name="角丸四角形吹き出し 275"/>
          <p:cNvSpPr/>
          <p:nvPr/>
        </p:nvSpPr>
        <p:spPr>
          <a:xfrm>
            <a:off x="5834910" y="4594528"/>
            <a:ext cx="2246628" cy="1683012"/>
          </a:xfrm>
          <a:prstGeom prst="wedgeRoundRectCallout">
            <a:avLst>
              <a:gd name="adj1" fmla="val -53595"/>
              <a:gd name="adj2" fmla="val 39195"/>
              <a:gd name="adj3" fmla="val 16667"/>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31" tIns="0" rIns="0" bIns="0" rtlCol="0" anchor="ctr"/>
          <a:lstStyle/>
          <a:p>
            <a:r>
              <a:rPr kumimoji="1" lang="ja-JP" altLang="en-US" sz="1015" b="1" dirty="0">
                <a:solidFill>
                  <a:schemeClr val="tx1"/>
                </a:solidFill>
              </a:rPr>
              <a:t>本人、家族との面談</a:t>
            </a:r>
            <a:endParaRPr kumimoji="1" lang="en-US" altLang="ja-JP" sz="1015" b="1" dirty="0">
              <a:solidFill>
                <a:schemeClr val="tx1"/>
              </a:solidFill>
            </a:endParaRPr>
          </a:p>
          <a:p>
            <a:r>
              <a:rPr kumimoji="1" lang="ja-JP" altLang="en-US" sz="1015" b="1" dirty="0">
                <a:solidFill>
                  <a:schemeClr val="tx1"/>
                </a:solidFill>
              </a:rPr>
              <a:t>関係機関や地域住民からの聞き取り</a:t>
            </a:r>
            <a:endParaRPr kumimoji="1" lang="en-US" altLang="ja-JP" sz="1015" b="1" dirty="0">
              <a:solidFill>
                <a:schemeClr val="tx1"/>
              </a:solidFill>
            </a:endParaRPr>
          </a:p>
          <a:p>
            <a:r>
              <a:rPr kumimoji="1" lang="ja-JP" altLang="en-US" sz="1015" b="1" dirty="0">
                <a:solidFill>
                  <a:schemeClr val="tx1"/>
                </a:solidFill>
              </a:rPr>
              <a:t>　↓</a:t>
            </a:r>
            <a:endParaRPr kumimoji="1" lang="en-US" altLang="ja-JP" sz="1015" b="1" dirty="0">
              <a:solidFill>
                <a:schemeClr val="tx1"/>
              </a:solidFill>
            </a:endParaRPr>
          </a:p>
          <a:p>
            <a:r>
              <a:rPr kumimoji="1" lang="ja-JP" altLang="en-US" sz="1015" b="1" dirty="0">
                <a:solidFill>
                  <a:schemeClr val="tx1"/>
                </a:solidFill>
              </a:rPr>
              <a:t>人間関係の再構築</a:t>
            </a:r>
            <a:endParaRPr kumimoji="1" lang="en-US" altLang="ja-JP" sz="1015" b="1" dirty="0">
              <a:solidFill>
                <a:schemeClr val="tx1"/>
              </a:solidFill>
            </a:endParaRPr>
          </a:p>
          <a:p>
            <a:r>
              <a:rPr lang="ja-JP" altLang="en-US" sz="1015" b="1" dirty="0">
                <a:solidFill>
                  <a:schemeClr val="tx1"/>
                </a:solidFill>
              </a:rPr>
              <a:t>生活環境の改善に関する助言</a:t>
            </a:r>
            <a:endParaRPr kumimoji="1" lang="en-US" altLang="ja-JP" sz="1015" b="1" dirty="0">
              <a:solidFill>
                <a:schemeClr val="tx1"/>
              </a:solidFill>
            </a:endParaRPr>
          </a:p>
          <a:p>
            <a:r>
              <a:rPr lang="ja-JP" altLang="en-US" sz="1015" b="1" dirty="0">
                <a:solidFill>
                  <a:schemeClr val="tx1"/>
                </a:solidFill>
              </a:rPr>
              <a:t>障害福祉サービスの調整</a:t>
            </a:r>
            <a:endParaRPr kumimoji="1" lang="en-US" altLang="ja-JP" sz="1015" b="1" dirty="0">
              <a:solidFill>
                <a:schemeClr val="tx1"/>
              </a:solidFill>
            </a:endParaRPr>
          </a:p>
          <a:p>
            <a:r>
              <a:rPr kumimoji="1" lang="ja-JP" altLang="en-US" sz="1015" b="1" dirty="0">
                <a:solidFill>
                  <a:schemeClr val="tx1"/>
                </a:solidFill>
              </a:rPr>
              <a:t>　↓</a:t>
            </a:r>
            <a:endParaRPr kumimoji="1" lang="en-US" altLang="ja-JP" sz="1015" b="1" dirty="0">
              <a:solidFill>
                <a:schemeClr val="tx1"/>
              </a:solidFill>
            </a:endParaRPr>
          </a:p>
          <a:p>
            <a:r>
              <a:rPr kumimoji="1" lang="ja-JP" altLang="en-US" sz="1015" b="1" dirty="0">
                <a:solidFill>
                  <a:schemeClr val="tx1"/>
                </a:solidFill>
              </a:rPr>
              <a:t>定期的な巡回訪問</a:t>
            </a:r>
            <a:endParaRPr kumimoji="1" lang="en-US" altLang="ja-JP" sz="1015" b="1" dirty="0">
              <a:solidFill>
                <a:schemeClr val="tx1"/>
              </a:solidFill>
            </a:endParaRPr>
          </a:p>
          <a:p>
            <a:r>
              <a:rPr kumimoji="1" lang="ja-JP" altLang="en-US" sz="1015" b="1" dirty="0">
                <a:solidFill>
                  <a:schemeClr val="tx1"/>
                </a:solidFill>
              </a:rPr>
              <a:t>随時対応</a:t>
            </a:r>
            <a:endParaRPr kumimoji="1" lang="en-US" altLang="ja-JP" sz="1015" b="1" dirty="0">
              <a:solidFill>
                <a:schemeClr val="tx1"/>
              </a:solidFill>
            </a:endParaRPr>
          </a:p>
          <a:p>
            <a:r>
              <a:rPr lang="ja-JP" altLang="en-US" sz="1015" b="1" dirty="0">
                <a:solidFill>
                  <a:schemeClr val="tx1"/>
                </a:solidFill>
              </a:rPr>
              <a:t>関係機関との連絡調整</a:t>
            </a:r>
            <a:endParaRPr kumimoji="1" lang="ja-JP" altLang="en-US" sz="1015" b="1" dirty="0">
              <a:solidFill>
                <a:schemeClr val="tx1"/>
              </a:solidFill>
            </a:endParaRPr>
          </a:p>
        </p:txBody>
      </p:sp>
      <p:sp>
        <p:nvSpPr>
          <p:cNvPr id="277" name="テキスト ボックス 276"/>
          <p:cNvSpPr txBox="1"/>
          <p:nvPr/>
        </p:nvSpPr>
        <p:spPr>
          <a:xfrm>
            <a:off x="8260023" y="5249402"/>
            <a:ext cx="612499" cy="511487"/>
          </a:xfrm>
          <a:prstGeom prst="rect">
            <a:avLst/>
          </a:prstGeom>
          <a:noFill/>
        </p:spPr>
        <p:txBody>
          <a:bodyPr wrap="square" lIns="0" tIns="0" rIns="0" bIns="0" rtlCol="0">
            <a:spAutoFit/>
          </a:bodyPr>
          <a:lstStyle/>
          <a:p>
            <a:pPr algn="ctr"/>
            <a:r>
              <a:rPr lang="en-US" altLang="ja-JP" sz="1108" b="1" dirty="0">
                <a:solidFill>
                  <a:srgbClr val="002060"/>
                </a:solidFill>
                <a:latin typeface="ＭＳ Ｐゴシック"/>
              </a:rPr>
              <a:t>1</a:t>
            </a:r>
            <a:r>
              <a:rPr lang="ja-JP" altLang="en-US" sz="1108" b="1" dirty="0">
                <a:solidFill>
                  <a:srgbClr val="002060"/>
                </a:solidFill>
                <a:latin typeface="ＭＳ Ｐゴシック"/>
              </a:rPr>
              <a:t>人暮らし</a:t>
            </a:r>
            <a:endParaRPr lang="en-US" altLang="ja-JP" sz="1108" b="1" dirty="0">
              <a:solidFill>
                <a:srgbClr val="002060"/>
              </a:solidFill>
              <a:latin typeface="ＭＳ Ｐゴシック"/>
            </a:endParaRPr>
          </a:p>
          <a:p>
            <a:pPr algn="ctr"/>
            <a:r>
              <a:rPr lang="ja-JP" altLang="en-US" sz="1108" b="1" dirty="0">
                <a:solidFill>
                  <a:srgbClr val="002060"/>
                </a:solidFill>
                <a:latin typeface="ＭＳ Ｐゴシック"/>
              </a:rPr>
              <a:t>の継続</a:t>
            </a:r>
          </a:p>
        </p:txBody>
      </p:sp>
      <p:graphicFrame>
        <p:nvGraphicFramePr>
          <p:cNvPr id="268" name="表 267"/>
          <p:cNvGraphicFramePr>
            <a:graphicFrameLocks noGrp="1"/>
          </p:cNvGraphicFramePr>
          <p:nvPr>
            <p:extLst/>
          </p:nvPr>
        </p:nvGraphicFramePr>
        <p:xfrm>
          <a:off x="3659844" y="5881048"/>
          <a:ext cx="1524610" cy="444028"/>
        </p:xfrm>
        <a:graphic>
          <a:graphicData uri="http://schemas.openxmlformats.org/drawingml/2006/table">
            <a:tbl>
              <a:tblPr firstRow="1" bandRow="1">
                <a:tableStyleId>{5C22544A-7EE6-4342-B048-85BDC9FD1C3A}</a:tableStyleId>
              </a:tblPr>
              <a:tblGrid>
                <a:gridCol w="1524610">
                  <a:extLst>
                    <a:ext uri="{9D8B030D-6E8A-4147-A177-3AD203B41FA5}">
                      <a16:colId xmlns:a16="http://schemas.microsoft.com/office/drawing/2014/main" val="20000"/>
                    </a:ext>
                  </a:extLst>
                </a:gridCol>
              </a:tblGrid>
              <a:tr h="444028">
                <a:tc>
                  <a:txBody>
                    <a:bodyPr/>
                    <a:lstStyle/>
                    <a:p>
                      <a:pPr algn="ctr"/>
                      <a:r>
                        <a:rPr kumimoji="1" lang="zh-TW" altLang="en-US"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自立生活援助事業所</a:t>
                      </a:r>
                    </a:p>
                  </a:txBody>
                  <a:tcPr marL="0" marR="0" marT="0" marB="0" anchor="ctr">
                    <a:lnL w="38100" cap="flat" cmpd="sng" algn="ctr">
                      <a:solidFill>
                        <a:schemeClr val="accent6">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bl>
          </a:graphicData>
        </a:graphic>
      </p:graphicFrame>
      <p:sp>
        <p:nvSpPr>
          <p:cNvPr id="278" name="テキスト ボックス 277"/>
          <p:cNvSpPr txBox="1"/>
          <p:nvPr/>
        </p:nvSpPr>
        <p:spPr>
          <a:xfrm>
            <a:off x="3302625" y="5553230"/>
            <a:ext cx="438786" cy="223308"/>
          </a:xfrm>
          <a:prstGeom prst="rect">
            <a:avLst/>
          </a:prstGeom>
          <a:noFill/>
        </p:spPr>
        <p:txBody>
          <a:bodyPr wrap="square" lIns="33231" tIns="33231" rIns="33231" bIns="33231" rtlCol="0" anchor="ctr" anchorCtr="0">
            <a:spAutoFit/>
          </a:bodyPr>
          <a:lstStyle/>
          <a:p>
            <a:r>
              <a:rPr lang="ja-JP" altLang="en-US" sz="10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相談</a:t>
            </a:r>
          </a:p>
        </p:txBody>
      </p:sp>
      <p:sp>
        <p:nvSpPr>
          <p:cNvPr id="279" name="右矢印 278"/>
          <p:cNvSpPr/>
          <p:nvPr/>
        </p:nvSpPr>
        <p:spPr>
          <a:xfrm>
            <a:off x="3270761" y="5867374"/>
            <a:ext cx="352156" cy="234337"/>
          </a:xfrm>
          <a:prstGeom prst="rightArrow">
            <a:avLst>
              <a:gd name="adj1" fmla="val 50000"/>
              <a:gd name="adj2" fmla="val 40176"/>
            </a:avLst>
          </a:prstGeom>
          <a:solidFill>
            <a:srgbClr val="FFC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80" name="右矢印 279"/>
          <p:cNvSpPr/>
          <p:nvPr/>
        </p:nvSpPr>
        <p:spPr>
          <a:xfrm rot="5400000">
            <a:off x="4321305" y="5611031"/>
            <a:ext cx="265023" cy="177147"/>
          </a:xfrm>
          <a:prstGeom prst="rightArrow">
            <a:avLst>
              <a:gd name="adj1" fmla="val 50000"/>
              <a:gd name="adj2" fmla="val 64513"/>
            </a:avLst>
          </a:prstGeom>
          <a:solidFill>
            <a:srgbClr val="FFC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81" name="テキスト ボックス 280"/>
          <p:cNvSpPr txBox="1"/>
          <p:nvPr/>
        </p:nvSpPr>
        <p:spPr>
          <a:xfrm>
            <a:off x="3973656" y="5521775"/>
            <a:ext cx="438786" cy="223308"/>
          </a:xfrm>
          <a:prstGeom prst="rect">
            <a:avLst/>
          </a:prstGeom>
          <a:noFill/>
        </p:spPr>
        <p:txBody>
          <a:bodyPr wrap="square" lIns="33231" tIns="33231" rIns="33231" bIns="33231" rtlCol="0" anchor="ctr" anchorCtr="0">
            <a:spAutoFit/>
          </a:bodyPr>
          <a:lstStyle/>
          <a:p>
            <a:pPr algn="r"/>
            <a:r>
              <a:rPr lang="ja-JP" altLang="en-US" sz="10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連絡</a:t>
            </a:r>
          </a:p>
        </p:txBody>
      </p:sp>
      <p:sp>
        <p:nvSpPr>
          <p:cNvPr id="267" name="テキスト ボックス 266"/>
          <p:cNvSpPr txBox="1"/>
          <p:nvPr/>
        </p:nvSpPr>
        <p:spPr>
          <a:xfrm>
            <a:off x="2794825" y="1858856"/>
            <a:ext cx="910501" cy="223308"/>
          </a:xfrm>
          <a:prstGeom prst="rect">
            <a:avLst/>
          </a:prstGeom>
          <a:noFill/>
        </p:spPr>
        <p:txBody>
          <a:bodyPr wrap="square" lIns="33231" tIns="33231" rIns="33231" bIns="33231" rtlCol="0" anchor="ctr" anchorCtr="0">
            <a:spAutoFit/>
          </a:bodyPr>
          <a:lstStyle/>
          <a:p>
            <a:pPr algn="ctr"/>
            <a:r>
              <a:rPr lang="ja-JP" altLang="en-US" sz="10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課題把握</a:t>
            </a:r>
          </a:p>
        </p:txBody>
      </p:sp>
      <p:sp>
        <p:nvSpPr>
          <p:cNvPr id="282" name="右矢印 281"/>
          <p:cNvSpPr/>
          <p:nvPr/>
        </p:nvSpPr>
        <p:spPr>
          <a:xfrm rot="16200000">
            <a:off x="3381690" y="2329902"/>
            <a:ext cx="719442" cy="169518"/>
          </a:xfrm>
          <a:prstGeom prst="rightArrow">
            <a:avLst>
              <a:gd name="adj1" fmla="val 50000"/>
              <a:gd name="adj2" fmla="val 64513"/>
            </a:avLst>
          </a:prstGeom>
          <a:solidFill>
            <a:srgbClr val="FFC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33" name="直方体 132"/>
          <p:cNvSpPr/>
          <p:nvPr/>
        </p:nvSpPr>
        <p:spPr>
          <a:xfrm>
            <a:off x="2847219" y="2701922"/>
            <a:ext cx="3149860" cy="603130"/>
          </a:xfrm>
          <a:prstGeom prst="cube">
            <a:avLst>
              <a:gd name="adj" fmla="val 41306"/>
            </a:avLst>
          </a:prstGeom>
          <a:solidFill>
            <a:srgbClr val="FFC000"/>
          </a:solidFill>
          <a:ln w="38100">
            <a:solidFill>
              <a:schemeClr val="accent6">
                <a:lumMod val="50000"/>
              </a:schemeClr>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ja-JP" altLang="en-US" sz="1477"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自立生活援助事業所</a:t>
            </a:r>
          </a:p>
        </p:txBody>
      </p:sp>
      <p:sp>
        <p:nvSpPr>
          <p:cNvPr id="143" name="テキスト ボックス 142"/>
          <p:cNvSpPr txBox="1"/>
          <p:nvPr/>
        </p:nvSpPr>
        <p:spPr>
          <a:xfrm>
            <a:off x="3155416" y="2708684"/>
            <a:ext cx="1424868" cy="223308"/>
          </a:xfrm>
          <a:prstGeom prst="rect">
            <a:avLst/>
          </a:prstGeom>
          <a:noFill/>
        </p:spPr>
        <p:txBody>
          <a:bodyPr wrap="square" lIns="33231" tIns="33231" rIns="33231" bIns="33231" rtlCol="0" anchor="ctr" anchorCtr="0">
            <a:spAutoFit/>
          </a:bodyPr>
          <a:lstStyle/>
          <a:p>
            <a:r>
              <a:rPr lang="ja-JP" altLang="en-US" sz="10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常時の連絡体制を確保</a:t>
            </a:r>
          </a:p>
        </p:txBody>
      </p:sp>
      <p:sp>
        <p:nvSpPr>
          <p:cNvPr id="283" name="テキスト ボックス 282"/>
          <p:cNvSpPr txBox="1"/>
          <p:nvPr/>
        </p:nvSpPr>
        <p:spPr>
          <a:xfrm>
            <a:off x="3584233" y="2260020"/>
            <a:ext cx="438786" cy="223308"/>
          </a:xfrm>
          <a:prstGeom prst="rect">
            <a:avLst/>
          </a:prstGeom>
          <a:noFill/>
        </p:spPr>
        <p:txBody>
          <a:bodyPr wrap="square" lIns="33231" tIns="33231" rIns="33231" bIns="33231" rtlCol="0" anchor="ctr" anchorCtr="0">
            <a:spAutoFit/>
          </a:bodyPr>
          <a:lstStyle/>
          <a:p>
            <a:r>
              <a:rPr lang="ja-JP" altLang="en-US" sz="10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助言</a:t>
            </a:r>
          </a:p>
        </p:txBody>
      </p:sp>
      <p:sp>
        <p:nvSpPr>
          <p:cNvPr id="10" name="スライド番号プレースホルダー 9"/>
          <p:cNvSpPr>
            <a:spLocks noGrp="1"/>
          </p:cNvSpPr>
          <p:nvPr>
            <p:ph type="sldNum" sz="quarter" idx="12"/>
          </p:nvPr>
        </p:nvSpPr>
        <p:spPr/>
        <p:txBody>
          <a:bodyPr/>
          <a:lstStyle/>
          <a:p>
            <a:fld id="{2ADEAB0B-3364-414D-832E-F3CDA843F507}" type="slidenum">
              <a:rPr kumimoji="1" lang="ja-JP" altLang="en-US" smtClean="0"/>
              <a:t>13</a:t>
            </a:fld>
            <a:endParaRPr kumimoji="1" lang="ja-JP" altLang="en-US"/>
          </a:p>
        </p:txBody>
      </p:sp>
      <p:sp>
        <p:nvSpPr>
          <p:cNvPr id="11" name="フッター プレースホルダー 10"/>
          <p:cNvSpPr>
            <a:spLocks noGrp="1"/>
          </p:cNvSpPr>
          <p:nvPr>
            <p:ph type="ftr" sz="quarter" idx="11"/>
          </p:nvPr>
        </p:nvSpPr>
        <p:spPr/>
        <p:txBody>
          <a:bodyPr/>
          <a:lstStyle/>
          <a:p>
            <a:pPr>
              <a:defRPr/>
            </a:pPr>
            <a:r>
              <a:rPr kumimoji="1" lang="ja-JP" altLang="en-US" smtClean="0"/>
              <a:t>平成</a:t>
            </a:r>
            <a:r>
              <a:rPr kumimoji="1" lang="en-US" altLang="ja-JP" smtClean="0"/>
              <a:t>30</a:t>
            </a:r>
            <a:r>
              <a:rPr kumimoji="1" lang="ja-JP" altLang="en-US" smtClean="0"/>
              <a:t>年度障害者総合福祉推進事業に基づく新カリキュラムによる相談支援従事者養成研修</a:t>
            </a:r>
            <a:r>
              <a:rPr kumimoji="1" lang="en-US" altLang="ja-JP" smtClean="0"/>
              <a:t>(</a:t>
            </a:r>
            <a:r>
              <a:rPr kumimoji="1" lang="ja-JP" altLang="en-US" smtClean="0"/>
              <a:t>現任研修</a:t>
            </a:r>
            <a:r>
              <a:rPr kumimoji="1" lang="en-US" altLang="ja-JP" smtClean="0"/>
              <a:t>) </a:t>
            </a:r>
            <a:r>
              <a:rPr kumimoji="1" lang="ja-JP" altLang="en-US" smtClean="0"/>
              <a:t>を令和元年度版に改訂したもの</a:t>
            </a:r>
            <a:endParaRPr kumimoji="1" lang="ja-JP" altLang="en-US" dirty="0" smtClean="0"/>
          </a:p>
        </p:txBody>
      </p:sp>
    </p:spTree>
    <p:extLst>
      <p:ext uri="{BB962C8B-B14F-4D97-AF65-F5344CB8AC3E}">
        <p14:creationId xmlns:p14="http://schemas.microsoft.com/office/powerpoint/2010/main" val="1233911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テキスト ボックス 205"/>
          <p:cNvSpPr txBox="1"/>
          <p:nvPr/>
        </p:nvSpPr>
        <p:spPr>
          <a:xfrm>
            <a:off x="4002764" y="3335972"/>
            <a:ext cx="2790813" cy="596630"/>
          </a:xfrm>
          <a:prstGeom prst="rect">
            <a:avLst/>
          </a:prstGeom>
          <a:solidFill>
            <a:schemeClr val="bg1"/>
          </a:solidFill>
        </p:spPr>
        <p:txBody>
          <a:bodyPr wrap="square" lIns="84315" tIns="42160" rIns="84315" bIns="42160" rtlCol="0">
            <a:spAutoFit/>
          </a:bodyPr>
          <a:lstStyle/>
          <a:p>
            <a:r>
              <a:rPr lang="ja-JP" altLang="en-US" sz="1108" dirty="0">
                <a:solidFill>
                  <a:prstClr val="black"/>
                </a:solidFill>
                <a:latin typeface="HG丸ｺﾞｼｯｸM-PRO" panose="020F0600000000000000" pitchFamily="50" charset="-128"/>
                <a:ea typeface="HG丸ｺﾞｼｯｸM-PRO" panose="020F0600000000000000" pitchFamily="50" charset="-128"/>
              </a:rPr>
              <a:t>拠点となる医療機関以外の専門性を有する病院（</a:t>
            </a:r>
            <a:r>
              <a:rPr lang="en-US" altLang="ja-JP" sz="1108" dirty="0">
                <a:solidFill>
                  <a:prstClr val="black"/>
                </a:solidFill>
                <a:latin typeface="HG丸ｺﾞｼｯｸM-PRO" panose="020F0600000000000000" pitchFamily="50" charset="-128"/>
                <a:ea typeface="HG丸ｺﾞｼｯｸM-PRO" panose="020F0600000000000000" pitchFamily="50" charset="-128"/>
              </a:rPr>
              <a:t>ex.</a:t>
            </a:r>
            <a:r>
              <a:rPr lang="ja-JP" altLang="en-US" sz="1108" dirty="0">
                <a:solidFill>
                  <a:prstClr val="black"/>
                </a:solidFill>
                <a:latin typeface="HG丸ｺﾞｼｯｸM-PRO" panose="020F0600000000000000" pitchFamily="50" charset="-128"/>
                <a:ea typeface="HG丸ｺﾞｼｯｸM-PRO" panose="020F0600000000000000" pitchFamily="50" charset="-128"/>
              </a:rPr>
              <a:t>子ども、思春期、成人期等の分野）</a:t>
            </a:r>
            <a:endParaRPr lang="en-US" altLang="ja-JP" sz="1108" dirty="0">
              <a:solidFill>
                <a:prstClr val="black"/>
              </a:solidFill>
              <a:latin typeface="HG丸ｺﾞｼｯｸM-PRO" panose="020F0600000000000000" pitchFamily="50" charset="-128"/>
              <a:ea typeface="HG丸ｺﾞｼｯｸM-PRO" panose="020F0600000000000000" pitchFamily="50" charset="-128"/>
            </a:endParaRPr>
          </a:p>
        </p:txBody>
      </p:sp>
      <p:sp>
        <p:nvSpPr>
          <p:cNvPr id="20" name="ドーナツ 19"/>
          <p:cNvSpPr/>
          <p:nvPr/>
        </p:nvSpPr>
        <p:spPr>
          <a:xfrm>
            <a:off x="356811" y="2592353"/>
            <a:ext cx="8726334" cy="3835791"/>
          </a:xfrm>
          <a:prstGeom prst="donut">
            <a:avLst>
              <a:gd name="adj" fmla="val 9817"/>
            </a:avLst>
          </a:prstGeom>
        </p:spPr>
        <p:style>
          <a:lnRef idx="1">
            <a:schemeClr val="accent3"/>
          </a:lnRef>
          <a:fillRef idx="2">
            <a:schemeClr val="accent3"/>
          </a:fillRef>
          <a:effectRef idx="1">
            <a:schemeClr val="accent3"/>
          </a:effectRef>
          <a:fontRef idx="minor">
            <a:schemeClr val="dk1"/>
          </a:fontRef>
        </p:style>
        <p:txBody>
          <a:bodyPr lIns="84315" tIns="42160" rIns="84315" bIns="42160" rtlCol="0" anchor="ctr"/>
          <a:lstStyle/>
          <a:p>
            <a:pPr algn="ctr"/>
            <a:endParaRPr lang="ja-JP" altLang="en-US">
              <a:solidFill>
                <a:prstClr val="black"/>
              </a:solidFill>
            </a:endParaRPr>
          </a:p>
        </p:txBody>
      </p:sp>
      <p:sp>
        <p:nvSpPr>
          <p:cNvPr id="97" name="AutoShape 58"/>
          <p:cNvSpPr>
            <a:spLocks noChangeArrowheads="1"/>
          </p:cNvSpPr>
          <p:nvPr/>
        </p:nvSpPr>
        <p:spPr bwMode="auto">
          <a:xfrm>
            <a:off x="93663" y="172057"/>
            <a:ext cx="9002712" cy="492368"/>
          </a:xfrm>
          <a:prstGeom prst="bevel">
            <a:avLst>
              <a:gd name="adj" fmla="val 12500"/>
            </a:avLst>
          </a:prstGeom>
          <a:noFill/>
          <a:ln w="9525">
            <a:noFill/>
            <a:miter lim="800000"/>
            <a:headEnd/>
            <a:tailEnd/>
          </a:ln>
        </p:spPr>
        <p:txBody>
          <a:bodyPr wrap="none" lIns="94409" tIns="47203" rIns="94409" bIns="47203" anchor="ctr"/>
          <a:lstStyle/>
          <a:p>
            <a:pPr algn="ctr"/>
            <a:r>
              <a:rPr lang="ja-JP" altLang="en-US" dirty="0">
                <a:solidFill>
                  <a:prstClr val="black"/>
                </a:solidFill>
                <a:latin typeface="HG丸ｺﾞｼｯｸM-PRO" panose="020F0600000000000000" pitchFamily="50" charset="-128"/>
                <a:ea typeface="HG丸ｺﾞｼｯｸM-PRO" panose="020F0600000000000000" pitchFamily="50" charset="-128"/>
              </a:rPr>
              <a:t>発達障害専門医療機関ネットワーク構築事業（新規）　</a:t>
            </a:r>
          </a:p>
        </p:txBody>
      </p:sp>
      <p:pic>
        <p:nvPicPr>
          <p:cNvPr id="1027" name="Picture 3" descr="C:\Users\TTPGX\AppData\Local\Microsoft\Windows\Temporary Internet Files\Content.IE5\PO4A8T10\lgi01a201410211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45" y="2099065"/>
            <a:ext cx="661893" cy="1077549"/>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テキスト ボックス 12"/>
          <p:cNvSpPr txBox="1"/>
          <p:nvPr/>
        </p:nvSpPr>
        <p:spPr>
          <a:xfrm>
            <a:off x="68521" y="580082"/>
            <a:ext cx="9002711" cy="958652"/>
          </a:xfrm>
          <a:prstGeom prst="rect">
            <a:avLst/>
          </a:prstGeom>
          <a:noFill/>
          <a:ln>
            <a:solidFill>
              <a:schemeClr val="tx1"/>
            </a:solidFill>
          </a:ln>
        </p:spPr>
        <p:txBody>
          <a:bodyPr wrap="square" lIns="84315" tIns="42160" rIns="84315" bIns="42160" rtlCol="0">
            <a:spAutoFit/>
          </a:bodyPr>
          <a:lstStyle/>
          <a:p>
            <a:r>
              <a:rPr lang="ja-JP" altLang="en-US" dirty="0">
                <a:solidFill>
                  <a:prstClr val="black"/>
                </a:solidFill>
                <a:latin typeface="HG丸ｺﾞｼｯｸM-PRO" panose="020F0600000000000000" pitchFamily="50" charset="-128"/>
                <a:ea typeface="HG丸ｺﾞｼｯｸM-PRO" panose="020F0600000000000000" pitchFamily="50" charset="-128"/>
              </a:rPr>
              <a:t>　</a:t>
            </a:r>
            <a:r>
              <a:rPr lang="ja-JP" altLang="en-US" sz="1292" dirty="0">
                <a:solidFill>
                  <a:prstClr val="black"/>
                </a:solidFill>
                <a:latin typeface="HG丸ｺﾞｼｯｸM-PRO" panose="020F0600000000000000" pitchFamily="50" charset="-128"/>
                <a:ea typeface="HG丸ｺﾞｼｯｸM-PRO" panose="020F0600000000000000" pitchFamily="50" charset="-128"/>
              </a:rPr>
              <a:t>平成</a:t>
            </a:r>
            <a:r>
              <a:rPr lang="en-US" altLang="ja-JP" sz="1292" dirty="0">
                <a:solidFill>
                  <a:prstClr val="black"/>
                </a:solidFill>
                <a:latin typeface="HG丸ｺﾞｼｯｸM-PRO" panose="020F0600000000000000" pitchFamily="50" charset="-128"/>
                <a:ea typeface="HG丸ｺﾞｼｯｸM-PRO" panose="020F0600000000000000" pitchFamily="50" charset="-128"/>
              </a:rPr>
              <a:t>29</a:t>
            </a:r>
            <a:r>
              <a:rPr lang="ja-JP" altLang="en-US" sz="1292" dirty="0">
                <a:solidFill>
                  <a:prstClr val="black"/>
                </a:solidFill>
                <a:latin typeface="HG丸ｺﾞｼｯｸM-PRO" panose="020F0600000000000000" pitchFamily="50" charset="-128"/>
                <a:ea typeface="HG丸ｺﾞｼｯｸM-PRO" panose="020F0600000000000000" pitchFamily="50" charset="-128"/>
              </a:rPr>
              <a:t>年１月に総務省から「発達障害者支援に関する行政評価・監視結果に基づく勧告」がなされたが、発達障害の専門的医療機関が少ないという指摘があり、専門的医療機関の確保が急務となっている。</a:t>
            </a:r>
            <a:endParaRPr lang="en-US" altLang="ja-JP" sz="1292" dirty="0">
              <a:solidFill>
                <a:prstClr val="black"/>
              </a:solidFill>
              <a:latin typeface="HG丸ｺﾞｼｯｸM-PRO" panose="020F0600000000000000" pitchFamily="50" charset="-128"/>
              <a:ea typeface="HG丸ｺﾞｼｯｸM-PRO" panose="020F0600000000000000" pitchFamily="50" charset="-128"/>
            </a:endParaRPr>
          </a:p>
          <a:p>
            <a:r>
              <a:rPr lang="ja-JP" altLang="en-US" sz="1292" dirty="0">
                <a:solidFill>
                  <a:prstClr val="black"/>
                </a:solidFill>
                <a:latin typeface="HG丸ｺﾞｼｯｸM-PRO" panose="020F0600000000000000" pitchFamily="50" charset="-128"/>
                <a:ea typeface="HG丸ｺﾞｼｯｸM-PRO" panose="020F0600000000000000" pitchFamily="50" charset="-128"/>
              </a:rPr>
              <a:t>　これを踏まえ、平成</a:t>
            </a:r>
            <a:r>
              <a:rPr lang="en-US" altLang="ja-JP" sz="1292" dirty="0">
                <a:solidFill>
                  <a:prstClr val="black"/>
                </a:solidFill>
                <a:latin typeface="HG丸ｺﾞｼｯｸM-PRO" panose="020F0600000000000000" pitchFamily="50" charset="-128"/>
                <a:ea typeface="HG丸ｺﾞｼｯｸM-PRO" panose="020F0600000000000000" pitchFamily="50" charset="-128"/>
              </a:rPr>
              <a:t>30</a:t>
            </a:r>
            <a:r>
              <a:rPr lang="ja-JP" altLang="en-US" sz="1292" dirty="0">
                <a:solidFill>
                  <a:prstClr val="black"/>
                </a:solidFill>
                <a:latin typeface="HG丸ｺﾞｼｯｸM-PRO" panose="020F0600000000000000" pitchFamily="50" charset="-128"/>
                <a:ea typeface="HG丸ｺﾞｼｯｸM-PRO" panose="020F0600000000000000" pitchFamily="50" charset="-128"/>
              </a:rPr>
              <a:t>年度予算において</a:t>
            </a:r>
            <a:r>
              <a:rPr lang="ja-JP" altLang="ja-JP" sz="1292" dirty="0">
                <a:solidFill>
                  <a:prstClr val="black"/>
                </a:solidFill>
                <a:latin typeface="HG丸ｺﾞｼｯｸM-PRO" panose="020F0600000000000000" pitchFamily="50" charset="-128"/>
                <a:ea typeface="HG丸ｺﾞｼｯｸM-PRO" panose="020F0600000000000000" pitchFamily="50" charset="-128"/>
              </a:rPr>
              <a:t>発達障害の診療・支援ができる医師の養成を行うための</a:t>
            </a:r>
            <a:r>
              <a:rPr lang="ja-JP" altLang="en-US" sz="1292" dirty="0">
                <a:solidFill>
                  <a:prstClr val="black"/>
                </a:solidFill>
                <a:latin typeface="HG丸ｺﾞｼｯｸM-PRO" panose="020F0600000000000000" pitchFamily="50" charset="-128"/>
                <a:ea typeface="HG丸ｺﾞｼｯｸM-PRO" panose="020F0600000000000000" pitchFamily="50" charset="-128"/>
              </a:rPr>
              <a:t>実地</a:t>
            </a:r>
            <a:r>
              <a:rPr lang="ja-JP" altLang="ja-JP" sz="1292" dirty="0">
                <a:solidFill>
                  <a:prstClr val="black"/>
                </a:solidFill>
                <a:latin typeface="HG丸ｺﾞｼｯｸM-PRO" panose="020F0600000000000000" pitchFamily="50" charset="-128"/>
                <a:ea typeface="HG丸ｺﾞｼｯｸM-PRO" panose="020F0600000000000000" pitchFamily="50" charset="-128"/>
              </a:rPr>
              <a:t>研修等を実施し、専門的医療機関の確保を図る。</a:t>
            </a:r>
          </a:p>
        </p:txBody>
      </p:sp>
      <p:sp>
        <p:nvSpPr>
          <p:cNvPr id="14" name="テキスト ボックス 13"/>
          <p:cNvSpPr txBox="1"/>
          <p:nvPr/>
        </p:nvSpPr>
        <p:spPr>
          <a:xfrm>
            <a:off x="2" y="1702477"/>
            <a:ext cx="1950882" cy="312450"/>
          </a:xfrm>
          <a:prstGeom prst="rect">
            <a:avLst/>
          </a:prstGeom>
          <a:noFill/>
        </p:spPr>
        <p:txBody>
          <a:bodyPr wrap="square" lIns="84315" tIns="42160" rIns="84315" bIns="42160" rtlCol="0">
            <a:spAutoFit/>
          </a:bodyPr>
          <a:lstStyle/>
          <a:p>
            <a:r>
              <a:rPr lang="ja-JP" altLang="en-US" sz="1477" dirty="0">
                <a:solidFill>
                  <a:prstClr val="black"/>
                </a:solidFill>
                <a:latin typeface="HG丸ｺﾞｼｯｸM-PRO" panose="020F0600000000000000" pitchFamily="50" charset="-128"/>
                <a:ea typeface="HG丸ｺﾞｼｯｸM-PRO" panose="020F0600000000000000" pitchFamily="50" charset="-128"/>
              </a:rPr>
              <a:t>＜事業イメージ＞</a:t>
            </a:r>
          </a:p>
        </p:txBody>
      </p:sp>
      <p:sp>
        <p:nvSpPr>
          <p:cNvPr id="104" name="テキスト ボックス 103"/>
          <p:cNvSpPr txBox="1"/>
          <p:nvPr/>
        </p:nvSpPr>
        <p:spPr>
          <a:xfrm>
            <a:off x="59377" y="3224418"/>
            <a:ext cx="1647991" cy="283980"/>
          </a:xfrm>
          <a:prstGeom prst="rect">
            <a:avLst/>
          </a:prstGeom>
          <a:solidFill>
            <a:schemeClr val="bg1"/>
          </a:solidFill>
        </p:spPr>
        <p:txBody>
          <a:bodyPr wrap="square" lIns="84315" tIns="42160" rIns="84315" bIns="42160" rtlCol="0">
            <a:spAutoFit/>
          </a:bodyPr>
          <a:lstStyle/>
          <a:p>
            <a:r>
              <a:rPr lang="ja-JP" altLang="en-US" sz="1292" dirty="0">
                <a:solidFill>
                  <a:prstClr val="black"/>
                </a:solidFill>
                <a:latin typeface="HG丸ｺﾞｼｯｸM-PRO" panose="020F0600000000000000" pitchFamily="50" charset="-128"/>
                <a:ea typeface="HG丸ｺﾞｼｯｸM-PRO" panose="020F0600000000000000" pitchFamily="50" charset="-128"/>
              </a:rPr>
              <a:t>都道府県・指定都市</a:t>
            </a:r>
            <a:endParaRPr lang="en-US" altLang="ja-JP" sz="1292" dirty="0">
              <a:solidFill>
                <a:prstClr val="black"/>
              </a:solidFill>
              <a:latin typeface="HG丸ｺﾞｼｯｸM-PRO" panose="020F0600000000000000" pitchFamily="50" charset="-128"/>
              <a:ea typeface="HG丸ｺﾞｼｯｸM-PRO" panose="020F0600000000000000" pitchFamily="50" charset="-128"/>
            </a:endParaRPr>
          </a:p>
        </p:txBody>
      </p:sp>
      <p:pic>
        <p:nvPicPr>
          <p:cNvPr id="1029" name="Picture 5" descr="C:\Users\TTPGX\AppData\Local\Microsoft\Windows\Temporary Internet Files\Content.IE5\A2A2DYWF\Hospital[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7374" y="1700464"/>
            <a:ext cx="1418114" cy="1578759"/>
          </a:xfrm>
          <a:prstGeom prst="rect">
            <a:avLst/>
          </a:prstGeom>
          <a:noFill/>
          <a:extLst>
            <a:ext uri="{909E8E84-426E-40dd-AFC4-6F175D3DCCD1}">
              <a14:hiddenFill xmlns="" xmlns:a14="http://schemas.microsoft.com/office/drawing/2010/main">
                <a:solidFill>
                  <a:srgbClr val="FFFFFF"/>
                </a:solidFill>
              </a14:hiddenFill>
            </a:ext>
          </a:extLst>
        </p:spPr>
      </p:pic>
      <p:sp>
        <p:nvSpPr>
          <p:cNvPr id="122" name="右矢印 121"/>
          <p:cNvSpPr/>
          <p:nvPr/>
        </p:nvSpPr>
        <p:spPr>
          <a:xfrm rot="16200000">
            <a:off x="2883928" y="3321052"/>
            <a:ext cx="1287318" cy="1592198"/>
          </a:xfrm>
          <a:prstGeom prst="rightArrow">
            <a:avLst/>
          </a:prstGeom>
        </p:spPr>
        <p:style>
          <a:lnRef idx="1">
            <a:schemeClr val="accent1"/>
          </a:lnRef>
          <a:fillRef idx="2">
            <a:schemeClr val="accent1"/>
          </a:fillRef>
          <a:effectRef idx="1">
            <a:schemeClr val="accent1"/>
          </a:effectRef>
          <a:fontRef idx="minor">
            <a:schemeClr val="dk1"/>
          </a:fontRef>
        </p:style>
        <p:txBody>
          <a:bodyPr lIns="84315" tIns="42160" rIns="84315" bIns="42160" rtlCol="0" anchor="ctr"/>
          <a:lstStyle/>
          <a:p>
            <a:pPr algn="ctr"/>
            <a:endParaRPr lang="ja-JP" altLang="en-US" dirty="0">
              <a:solidFill>
                <a:prstClr val="black"/>
              </a:solidFill>
              <a:latin typeface="HG丸ｺﾞｼｯｸM-PRO" panose="020F0600000000000000" pitchFamily="50" charset="-128"/>
              <a:ea typeface="HG丸ｺﾞｼｯｸM-PRO" panose="020F0600000000000000" pitchFamily="50" charset="-128"/>
            </a:endParaRPr>
          </a:p>
        </p:txBody>
      </p:sp>
      <p:sp>
        <p:nvSpPr>
          <p:cNvPr id="125" name="テキスト ボックス 124"/>
          <p:cNvSpPr txBox="1"/>
          <p:nvPr/>
        </p:nvSpPr>
        <p:spPr>
          <a:xfrm>
            <a:off x="3247186" y="3521167"/>
            <a:ext cx="624888" cy="1524055"/>
          </a:xfrm>
          <a:prstGeom prst="rect">
            <a:avLst/>
          </a:prstGeom>
          <a:noFill/>
        </p:spPr>
        <p:txBody>
          <a:bodyPr vert="eaVert" wrap="square" lIns="84315" tIns="42160" rIns="84315" bIns="42160" rtlCol="0">
            <a:spAutoFit/>
          </a:bodyPr>
          <a:lstStyle/>
          <a:p>
            <a:r>
              <a:rPr lang="ja-JP" altLang="en-US" sz="1292" dirty="0">
                <a:solidFill>
                  <a:srgbClr val="FF0000"/>
                </a:solidFill>
                <a:latin typeface="HG丸ｺﾞｼｯｸM-PRO" panose="020F0600000000000000" pitchFamily="50" charset="-128"/>
                <a:ea typeface="HG丸ｺﾞｼｯｸM-PRO" panose="020F0600000000000000" pitchFamily="50" charset="-128"/>
              </a:rPr>
              <a:t>　</a:t>
            </a:r>
            <a:r>
              <a:rPr lang="ja-JP" altLang="en-US" sz="1477" dirty="0">
                <a:solidFill>
                  <a:srgbClr val="FF0000"/>
                </a:solidFill>
                <a:latin typeface="HG丸ｺﾞｼｯｸM-PRO" panose="020F0600000000000000" pitchFamily="50" charset="-128"/>
                <a:ea typeface="HG丸ｺﾞｼｯｸM-PRO" panose="020F0600000000000000" pitchFamily="50" charset="-128"/>
              </a:rPr>
              <a:t>実地研修</a:t>
            </a:r>
            <a:endParaRPr lang="en-US" altLang="ja-JP" sz="1477" dirty="0">
              <a:solidFill>
                <a:srgbClr val="FF0000"/>
              </a:solidFill>
              <a:latin typeface="HG丸ｺﾞｼｯｸM-PRO" panose="020F0600000000000000" pitchFamily="50" charset="-128"/>
              <a:ea typeface="HG丸ｺﾞｼｯｸM-PRO" panose="020F0600000000000000" pitchFamily="50" charset="-128"/>
            </a:endParaRPr>
          </a:p>
          <a:p>
            <a:r>
              <a:rPr lang="ja-JP" altLang="en-US" sz="1477" dirty="0">
                <a:solidFill>
                  <a:srgbClr val="FF0000"/>
                </a:solidFill>
                <a:latin typeface="HG丸ｺﾞｼｯｸM-PRO" panose="020F0600000000000000" pitchFamily="50" charset="-128"/>
                <a:ea typeface="HG丸ｺﾞｼｯｸM-PRO" panose="020F0600000000000000" pitchFamily="50" charset="-128"/>
              </a:rPr>
              <a:t>（診察へ陪席）</a:t>
            </a:r>
          </a:p>
        </p:txBody>
      </p:sp>
      <p:pic>
        <p:nvPicPr>
          <p:cNvPr id="1033" name="Picture 9" descr="C:\Users\TTPGX\Desktop\PP素材\illust6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30230" y="3819460"/>
            <a:ext cx="1687969" cy="1026040"/>
          </a:xfrm>
          <a:prstGeom prst="rect">
            <a:avLst/>
          </a:prstGeom>
          <a:noFill/>
          <a:extLst>
            <a:ext uri="{909E8E84-426E-40dd-AFC4-6F175D3DCCD1}">
              <a14:hiddenFill xmlns="" xmlns:a14="http://schemas.microsoft.com/office/drawing/2010/main">
                <a:solidFill>
                  <a:srgbClr val="FFFFFF"/>
                </a:solidFill>
              </a14:hiddenFill>
            </a:ext>
          </a:extLst>
        </p:spPr>
      </p:pic>
      <p:sp>
        <p:nvSpPr>
          <p:cNvPr id="139" name="右矢印 138"/>
          <p:cNvSpPr/>
          <p:nvPr/>
        </p:nvSpPr>
        <p:spPr>
          <a:xfrm rot="9984232" flipV="1">
            <a:off x="5157868" y="5357498"/>
            <a:ext cx="1998692" cy="561447"/>
          </a:xfrm>
          <a:prstGeom prst="rightArrow">
            <a:avLst/>
          </a:prstGeom>
        </p:spPr>
        <p:style>
          <a:lnRef idx="1">
            <a:schemeClr val="accent1"/>
          </a:lnRef>
          <a:fillRef idx="2">
            <a:schemeClr val="accent1"/>
          </a:fillRef>
          <a:effectRef idx="1">
            <a:schemeClr val="accent1"/>
          </a:effectRef>
          <a:fontRef idx="minor">
            <a:schemeClr val="dk1"/>
          </a:fontRef>
        </p:style>
        <p:txBody>
          <a:bodyPr lIns="84315" tIns="42160" rIns="84315" bIns="42160" rtlCol="0" anchor="ctr"/>
          <a:lstStyle/>
          <a:p>
            <a:pPr algn="ctr"/>
            <a:r>
              <a:rPr lang="ja-JP" altLang="en-US" dirty="0">
                <a:solidFill>
                  <a:prstClr val="black"/>
                </a:solidFill>
                <a:latin typeface="HG丸ｺﾞｼｯｸM-PRO" panose="020F0600000000000000" pitchFamily="50" charset="-128"/>
                <a:ea typeface="HG丸ｺﾞｼｯｸM-PRO" panose="020F0600000000000000" pitchFamily="50" charset="-128"/>
              </a:rPr>
              <a:t>相談</a:t>
            </a:r>
          </a:p>
        </p:txBody>
      </p:sp>
      <p:sp>
        <p:nvSpPr>
          <p:cNvPr id="140" name="右矢印 139"/>
          <p:cNvSpPr/>
          <p:nvPr/>
        </p:nvSpPr>
        <p:spPr>
          <a:xfrm rot="20848375">
            <a:off x="5017847" y="4836472"/>
            <a:ext cx="1740838" cy="512049"/>
          </a:xfrm>
          <a:prstGeom prst="rightArrow">
            <a:avLst/>
          </a:prstGeom>
        </p:spPr>
        <p:style>
          <a:lnRef idx="1">
            <a:schemeClr val="accent1"/>
          </a:lnRef>
          <a:fillRef idx="2">
            <a:schemeClr val="accent1"/>
          </a:fillRef>
          <a:effectRef idx="1">
            <a:schemeClr val="accent1"/>
          </a:effectRef>
          <a:fontRef idx="minor">
            <a:schemeClr val="dk1"/>
          </a:fontRef>
        </p:style>
        <p:txBody>
          <a:bodyPr lIns="84315" tIns="42160" rIns="84315" bIns="42160" rtlCol="0" anchor="ctr"/>
          <a:lstStyle/>
          <a:p>
            <a:pPr algn="ctr"/>
            <a:r>
              <a:rPr lang="ja-JP" altLang="en-US" sz="1477" dirty="0">
                <a:solidFill>
                  <a:prstClr val="black"/>
                </a:solidFill>
                <a:latin typeface="HG丸ｺﾞｼｯｸM-PRO" panose="020F0600000000000000" pitchFamily="50" charset="-128"/>
                <a:ea typeface="HG丸ｺﾞｼｯｸM-PRO" panose="020F0600000000000000" pitchFamily="50" charset="-128"/>
              </a:rPr>
              <a:t>診療・支援</a:t>
            </a:r>
          </a:p>
        </p:txBody>
      </p:sp>
      <p:sp>
        <p:nvSpPr>
          <p:cNvPr id="147" name="テキスト ボックス 146"/>
          <p:cNvSpPr txBox="1"/>
          <p:nvPr/>
        </p:nvSpPr>
        <p:spPr>
          <a:xfrm>
            <a:off x="7013425" y="4903218"/>
            <a:ext cx="2069765" cy="283980"/>
          </a:xfrm>
          <a:prstGeom prst="rect">
            <a:avLst/>
          </a:prstGeom>
          <a:solidFill>
            <a:schemeClr val="bg1"/>
          </a:solidFill>
        </p:spPr>
        <p:txBody>
          <a:bodyPr wrap="square" lIns="84315" tIns="42160" rIns="84315" bIns="42160" rtlCol="0">
            <a:spAutoFit/>
          </a:bodyPr>
          <a:lstStyle/>
          <a:p>
            <a:r>
              <a:rPr lang="ja-JP" altLang="en-US" sz="1292" dirty="0">
                <a:solidFill>
                  <a:prstClr val="black"/>
                </a:solidFill>
                <a:latin typeface="HG丸ｺﾞｼｯｸM-PRO" panose="020F0600000000000000" pitchFamily="50" charset="-128"/>
                <a:ea typeface="HG丸ｺﾞｼｯｸM-PRO" panose="020F0600000000000000" pitchFamily="50" charset="-128"/>
              </a:rPr>
              <a:t>発達障害児者とその家族</a:t>
            </a:r>
            <a:endParaRPr lang="en-US" altLang="ja-JP" sz="1292" dirty="0">
              <a:solidFill>
                <a:prstClr val="black"/>
              </a:solidFill>
              <a:latin typeface="HG丸ｺﾞｼｯｸM-PRO" panose="020F0600000000000000" pitchFamily="50" charset="-128"/>
              <a:ea typeface="HG丸ｺﾞｼｯｸM-PRO" panose="020F0600000000000000" pitchFamily="50" charset="-128"/>
            </a:endParaRPr>
          </a:p>
        </p:txBody>
      </p:sp>
      <p:sp>
        <p:nvSpPr>
          <p:cNvPr id="15" name="右矢印 14"/>
          <p:cNvSpPr/>
          <p:nvPr/>
        </p:nvSpPr>
        <p:spPr>
          <a:xfrm>
            <a:off x="737002" y="2285513"/>
            <a:ext cx="1052080" cy="695031"/>
          </a:xfrm>
          <a:prstGeom prst="rightArrow">
            <a:avLst/>
          </a:prstGeom>
        </p:spPr>
        <p:style>
          <a:lnRef idx="1">
            <a:schemeClr val="accent2"/>
          </a:lnRef>
          <a:fillRef idx="2">
            <a:schemeClr val="accent2"/>
          </a:fillRef>
          <a:effectRef idx="1">
            <a:schemeClr val="accent2"/>
          </a:effectRef>
          <a:fontRef idx="minor">
            <a:schemeClr val="dk1"/>
          </a:fontRef>
        </p:style>
        <p:txBody>
          <a:bodyPr lIns="84315" tIns="42160" rIns="84315" bIns="42160" rtlCol="0" anchor="ctr"/>
          <a:lstStyle/>
          <a:p>
            <a:pPr algn="ctr"/>
            <a:r>
              <a:rPr lang="ja-JP" altLang="en-US" dirty="0">
                <a:solidFill>
                  <a:prstClr val="black"/>
                </a:solidFill>
                <a:latin typeface="HG丸ｺﾞｼｯｸM-PRO" panose="020F0600000000000000" pitchFamily="50" charset="-128"/>
                <a:ea typeface="HG丸ｺﾞｼｯｸM-PRO" panose="020F0600000000000000" pitchFamily="50" charset="-128"/>
              </a:rPr>
              <a:t>指定</a:t>
            </a:r>
          </a:p>
        </p:txBody>
      </p:sp>
      <p:grpSp>
        <p:nvGrpSpPr>
          <p:cNvPr id="2" name="グループ化 1"/>
          <p:cNvGrpSpPr/>
          <p:nvPr/>
        </p:nvGrpSpPr>
        <p:grpSpPr>
          <a:xfrm>
            <a:off x="1977334" y="4775803"/>
            <a:ext cx="3009088" cy="1796367"/>
            <a:chOff x="1988433" y="4651288"/>
            <a:chExt cx="3259845" cy="1946064"/>
          </a:xfrm>
        </p:grpSpPr>
        <p:pic>
          <p:nvPicPr>
            <p:cNvPr id="1026" name="Picture 2" descr="C:\Users\TTPGX\Desktop\PP素材\th_IOT_hospit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01746" y="5198912"/>
              <a:ext cx="1069650" cy="1069650"/>
            </a:xfrm>
            <a:prstGeom prst="rect">
              <a:avLst/>
            </a:prstGeom>
            <a:noFill/>
            <a:extLst>
              <a:ext uri="{909E8E84-426E-40dd-AFC4-6F175D3DCCD1}">
                <a14:hiddenFill xmlns="" xmlns:a14="http://schemas.microsoft.com/office/drawing/2010/main">
                  <a:solidFill>
                    <a:srgbClr val="FFFFFF"/>
                  </a:solidFill>
                </a14:hiddenFill>
              </a:ext>
            </a:extLst>
          </p:spPr>
        </p:pic>
        <p:pic>
          <p:nvPicPr>
            <p:cNvPr id="113" name="Picture 2" descr="C:\Users\TTPGX\Desktop\PP素材\th_IOT_hospit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6598" y="5198912"/>
              <a:ext cx="1069650" cy="1069650"/>
            </a:xfrm>
            <a:prstGeom prst="rect">
              <a:avLst/>
            </a:prstGeom>
            <a:noFill/>
            <a:extLst>
              <a:ext uri="{909E8E84-426E-40dd-AFC4-6F175D3DCCD1}">
                <a14:hiddenFill xmlns="" xmlns:a14="http://schemas.microsoft.com/office/drawing/2010/main">
                  <a:solidFill>
                    <a:srgbClr val="FFFFFF"/>
                  </a:solidFill>
                </a14:hiddenFill>
              </a:ext>
            </a:extLst>
          </p:spPr>
        </p:pic>
        <p:pic>
          <p:nvPicPr>
            <p:cNvPr id="120" name="Picture 2" descr="C:\Users\TTPGX\Desktop\PP素材\th_IOT_hospit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78628" y="5166703"/>
              <a:ext cx="1069650" cy="1069650"/>
            </a:xfrm>
            <a:prstGeom prst="rect">
              <a:avLst/>
            </a:prstGeom>
            <a:noFill/>
            <a:extLst>
              <a:ext uri="{909E8E84-426E-40dd-AFC4-6F175D3DCCD1}">
                <a14:hiddenFill xmlns="" xmlns:a14="http://schemas.microsoft.com/office/drawing/2010/main">
                  <a:solidFill>
                    <a:srgbClr val="FFFFFF"/>
                  </a:solidFill>
                </a14:hiddenFill>
              </a:ext>
            </a:extLst>
          </p:spPr>
        </p:pic>
        <p:pic>
          <p:nvPicPr>
            <p:cNvPr id="121" name="Picture 2" descr="C:\Users\TTPGX\Desktop\PP素材\th_IOT_hospit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91805" y="5198912"/>
              <a:ext cx="1069650" cy="1069650"/>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角丸四角形 16"/>
            <p:cNvSpPr/>
            <p:nvPr/>
          </p:nvSpPr>
          <p:spPr>
            <a:xfrm>
              <a:off x="1988433" y="4651288"/>
              <a:ext cx="3259845" cy="1946064"/>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4" name="テキスト ボックス 123"/>
            <p:cNvSpPr txBox="1"/>
            <p:nvPr/>
          </p:nvSpPr>
          <p:spPr>
            <a:xfrm>
              <a:off x="2001746" y="4818299"/>
              <a:ext cx="3246531" cy="530840"/>
            </a:xfrm>
            <a:prstGeom prst="rect">
              <a:avLst/>
            </a:prstGeom>
            <a:noFill/>
          </p:spPr>
          <p:txBody>
            <a:bodyPr wrap="square" rtlCol="0">
              <a:spAutoFit/>
            </a:bodyPr>
            <a:lstStyle/>
            <a:p>
              <a:r>
                <a:rPr lang="ja-JP" altLang="en-US" sz="1292" b="1" dirty="0">
                  <a:solidFill>
                    <a:prstClr val="black"/>
                  </a:solidFill>
                  <a:latin typeface="HG丸ｺﾞｼｯｸM-PRO" panose="020F0600000000000000" pitchFamily="50" charset="-128"/>
                  <a:ea typeface="HG丸ｺﾞｼｯｸM-PRO" panose="020F0600000000000000" pitchFamily="50" charset="-128"/>
                </a:rPr>
                <a:t>地域の専門病院、診療所（かかりつけ医含む）</a:t>
              </a:r>
              <a:endParaRPr lang="en-US" altLang="ja-JP" sz="1292"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2050" name="テキスト ボックス 2049"/>
            <p:cNvSpPr txBox="1"/>
            <p:nvPr/>
          </p:nvSpPr>
          <p:spPr>
            <a:xfrm>
              <a:off x="2145850" y="6135687"/>
              <a:ext cx="2958321" cy="407750"/>
            </a:xfrm>
            <a:prstGeom prst="rect">
              <a:avLst/>
            </a:prstGeom>
            <a:solidFill>
              <a:schemeClr val="bg1"/>
            </a:solidFill>
          </p:spPr>
          <p:txBody>
            <a:bodyPr wrap="square" rtlCol="0">
              <a:spAutoFit/>
            </a:bodyPr>
            <a:lstStyle/>
            <a:p>
              <a:r>
                <a:rPr lang="en-US" altLang="ja-JP" sz="923" dirty="0">
                  <a:solidFill>
                    <a:prstClr val="black"/>
                  </a:solidFill>
                  <a:ea typeface="ＭＳ Ｐゴシック" pitchFamily="50" charset="-128"/>
                </a:rPr>
                <a:t>※</a:t>
              </a:r>
              <a:r>
                <a:rPr lang="ja-JP" altLang="en-US" sz="923" dirty="0">
                  <a:solidFill>
                    <a:prstClr val="black"/>
                  </a:solidFill>
                  <a:ea typeface="ＭＳ Ｐゴシック" pitchFamily="50" charset="-128"/>
                </a:rPr>
                <a:t>医療機関によっては、かかりつけ医等発達障害対応力向上研修も併せて受講</a:t>
              </a:r>
            </a:p>
          </p:txBody>
        </p:sp>
      </p:grpSp>
      <p:grpSp>
        <p:nvGrpSpPr>
          <p:cNvPr id="3" name="グループ化 2"/>
          <p:cNvGrpSpPr/>
          <p:nvPr/>
        </p:nvGrpSpPr>
        <p:grpSpPr>
          <a:xfrm>
            <a:off x="5061262" y="1872906"/>
            <a:ext cx="2711779" cy="1359387"/>
            <a:chOff x="1773963" y="4421935"/>
            <a:chExt cx="3078333" cy="1533419"/>
          </a:xfrm>
        </p:grpSpPr>
        <p:pic>
          <p:nvPicPr>
            <p:cNvPr id="4" name="Picture 3" descr="C:\Users\TTPGX\Desktop\PP素材\illust226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98558" y="4539680"/>
              <a:ext cx="589966" cy="930331"/>
            </a:xfrm>
            <a:prstGeom prst="rect">
              <a:avLst/>
            </a:prstGeom>
            <a:noFill/>
            <a:extLst>
              <a:ext uri="{909E8E84-426E-40dd-AFC4-6F175D3DCCD1}">
                <a14:hiddenFill xmlns="" xmlns:a14="http://schemas.microsoft.com/office/drawing/2010/main">
                  <a:solidFill>
                    <a:srgbClr val="FFFFFF"/>
                  </a:solidFill>
                </a14:hiddenFill>
              </a:ext>
            </a:extLst>
          </p:spPr>
        </p:pic>
        <p:sp>
          <p:nvSpPr>
            <p:cNvPr id="7" name="テキスト ボックス 6"/>
            <p:cNvSpPr txBox="1"/>
            <p:nvPr/>
          </p:nvSpPr>
          <p:spPr>
            <a:xfrm>
              <a:off x="1924688" y="5526350"/>
              <a:ext cx="2707062" cy="29647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ja-JP" altLang="en-US" sz="1108" dirty="0">
                  <a:solidFill>
                    <a:prstClr val="black"/>
                  </a:solidFill>
                </a:rPr>
                <a:t>発達障害支援のコーディネーター</a:t>
              </a:r>
            </a:p>
          </p:txBody>
        </p:sp>
        <p:sp>
          <p:nvSpPr>
            <p:cNvPr id="5" name="角丸四角形吹き出し 4"/>
            <p:cNvSpPr/>
            <p:nvPr/>
          </p:nvSpPr>
          <p:spPr>
            <a:xfrm>
              <a:off x="1773963" y="4421935"/>
              <a:ext cx="2995504" cy="1533419"/>
            </a:xfrm>
            <a:prstGeom prst="wedgeRoundRectCallout">
              <a:avLst>
                <a:gd name="adj1" fmla="val -132133"/>
                <a:gd name="adj2" fmla="val -21509"/>
                <a:gd name="adj3" fmla="val 16667"/>
              </a:avLst>
            </a:prstGeom>
            <a:no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endParaRPr>
            </a:p>
          </p:txBody>
        </p:sp>
        <p:sp>
          <p:nvSpPr>
            <p:cNvPr id="52" name="テキスト ボックス 51"/>
            <p:cNvSpPr txBox="1"/>
            <p:nvPr/>
          </p:nvSpPr>
          <p:spPr>
            <a:xfrm>
              <a:off x="2488521" y="4476067"/>
              <a:ext cx="2363775" cy="1065767"/>
            </a:xfrm>
            <a:prstGeom prst="rect">
              <a:avLst/>
            </a:prstGeom>
            <a:noFill/>
          </p:spPr>
          <p:txBody>
            <a:bodyPr wrap="square" rtlCol="0">
              <a:spAutoFit/>
            </a:bodyPr>
            <a:lstStyle/>
            <a:p>
              <a:r>
                <a:rPr lang="ja-JP" altLang="en-US" sz="1108" dirty="0">
                  <a:solidFill>
                    <a:prstClr val="black"/>
                  </a:solidFill>
                  <a:ea typeface="ＭＳ Ｐゴシック" pitchFamily="50" charset="-128"/>
                </a:rPr>
                <a:t>①医療機関の研修実施のコーディネート</a:t>
              </a:r>
              <a:endParaRPr lang="en-US" altLang="ja-JP" sz="1108" dirty="0">
                <a:solidFill>
                  <a:prstClr val="black"/>
                </a:solidFill>
                <a:ea typeface="ＭＳ Ｐゴシック" pitchFamily="50" charset="-128"/>
              </a:endParaRPr>
            </a:p>
            <a:p>
              <a:r>
                <a:rPr lang="ja-JP" altLang="en-US" sz="1108" dirty="0">
                  <a:solidFill>
                    <a:prstClr val="black"/>
                  </a:solidFill>
                  <a:ea typeface="ＭＳ Ｐゴシック" pitchFamily="50" charset="-128"/>
                </a:rPr>
                <a:t>②医療機関同士の研修会実施</a:t>
              </a:r>
              <a:endParaRPr lang="en-US" altLang="ja-JP" sz="1108" dirty="0">
                <a:solidFill>
                  <a:prstClr val="black"/>
                </a:solidFill>
                <a:ea typeface="ＭＳ Ｐゴシック" pitchFamily="50" charset="-128"/>
              </a:endParaRPr>
            </a:p>
            <a:p>
              <a:r>
                <a:rPr lang="ja-JP" altLang="en-US" sz="1108" dirty="0">
                  <a:solidFill>
                    <a:prstClr val="black"/>
                  </a:solidFill>
                  <a:ea typeface="ＭＳ Ｐゴシック" pitchFamily="50" charset="-128"/>
                </a:rPr>
                <a:t>③当事者・家族に対して適切な医療機関の紹介</a:t>
              </a:r>
              <a:endParaRPr lang="en-US" altLang="ja-JP" sz="1108" dirty="0">
                <a:solidFill>
                  <a:prstClr val="black"/>
                </a:solidFill>
                <a:ea typeface="ＭＳ Ｐゴシック" pitchFamily="50" charset="-128"/>
              </a:endParaRPr>
            </a:p>
          </p:txBody>
        </p:sp>
      </p:grpSp>
      <p:sp>
        <p:nvSpPr>
          <p:cNvPr id="53" name="右矢印 52"/>
          <p:cNvSpPr/>
          <p:nvPr/>
        </p:nvSpPr>
        <p:spPr>
          <a:xfrm rot="14034161" flipV="1">
            <a:off x="6798556" y="3587082"/>
            <a:ext cx="1093164" cy="487501"/>
          </a:xfrm>
          <a:prstGeom prst="rightArrow">
            <a:avLst/>
          </a:prstGeom>
        </p:spPr>
        <p:style>
          <a:lnRef idx="1">
            <a:schemeClr val="accent1"/>
          </a:lnRef>
          <a:fillRef idx="2">
            <a:schemeClr val="accent1"/>
          </a:fillRef>
          <a:effectRef idx="1">
            <a:schemeClr val="accent1"/>
          </a:effectRef>
          <a:fontRef idx="minor">
            <a:schemeClr val="dk1"/>
          </a:fontRef>
        </p:style>
        <p:txBody>
          <a:bodyPr lIns="84315" tIns="42160" rIns="84315" bIns="42160" rtlCol="0" anchor="ctr"/>
          <a:lstStyle/>
          <a:p>
            <a:pPr algn="ctr"/>
            <a:r>
              <a:rPr lang="ja-JP" altLang="en-US" dirty="0">
                <a:solidFill>
                  <a:prstClr val="black"/>
                </a:solidFill>
                <a:latin typeface="HG丸ｺﾞｼｯｸM-PRO" panose="020F0600000000000000" pitchFamily="50" charset="-128"/>
                <a:ea typeface="HG丸ｺﾞｼｯｸM-PRO" panose="020F0600000000000000" pitchFamily="50" charset="-128"/>
              </a:rPr>
              <a:t>相談</a:t>
            </a:r>
          </a:p>
        </p:txBody>
      </p:sp>
      <p:sp>
        <p:nvSpPr>
          <p:cNvPr id="54" name="右矢印 53"/>
          <p:cNvSpPr/>
          <p:nvPr/>
        </p:nvSpPr>
        <p:spPr>
          <a:xfrm rot="3226162">
            <a:off x="7351831" y="3265986"/>
            <a:ext cx="850646" cy="472535"/>
          </a:xfrm>
          <a:prstGeom prst="rightArrow">
            <a:avLst/>
          </a:prstGeom>
        </p:spPr>
        <p:style>
          <a:lnRef idx="1">
            <a:schemeClr val="accent1"/>
          </a:lnRef>
          <a:fillRef idx="2">
            <a:schemeClr val="accent1"/>
          </a:fillRef>
          <a:effectRef idx="1">
            <a:schemeClr val="accent1"/>
          </a:effectRef>
          <a:fontRef idx="minor">
            <a:schemeClr val="dk1"/>
          </a:fontRef>
        </p:style>
        <p:txBody>
          <a:bodyPr lIns="84315" tIns="42160" rIns="84315" bIns="42160" rtlCol="0" anchor="ctr"/>
          <a:lstStyle/>
          <a:p>
            <a:pPr algn="ctr"/>
            <a:r>
              <a:rPr lang="ja-JP" altLang="en-US" dirty="0">
                <a:solidFill>
                  <a:prstClr val="black"/>
                </a:solidFill>
                <a:latin typeface="HG丸ｺﾞｼｯｸM-PRO" panose="020F0600000000000000" pitchFamily="50" charset="-128"/>
                <a:ea typeface="HG丸ｺﾞｼｯｸM-PRO" panose="020F0600000000000000" pitchFamily="50" charset="-128"/>
              </a:rPr>
              <a:t>紹介</a:t>
            </a:r>
          </a:p>
        </p:txBody>
      </p:sp>
      <p:grpSp>
        <p:nvGrpSpPr>
          <p:cNvPr id="163" name="グループ化 162"/>
          <p:cNvGrpSpPr/>
          <p:nvPr/>
        </p:nvGrpSpPr>
        <p:grpSpPr>
          <a:xfrm>
            <a:off x="3732005" y="2575800"/>
            <a:ext cx="1273898" cy="746132"/>
            <a:chOff x="3186944" y="5094185"/>
            <a:chExt cx="2565400" cy="1012825"/>
          </a:xfrm>
        </p:grpSpPr>
        <p:grpSp>
          <p:nvGrpSpPr>
            <p:cNvPr id="164" name="グループ化 163"/>
            <p:cNvGrpSpPr/>
            <p:nvPr/>
          </p:nvGrpSpPr>
          <p:grpSpPr>
            <a:xfrm>
              <a:off x="3186944" y="5094185"/>
              <a:ext cx="2565400" cy="1012825"/>
              <a:chOff x="344684" y="5094185"/>
              <a:chExt cx="2565400" cy="1012825"/>
            </a:xfrm>
          </p:grpSpPr>
          <p:sp>
            <p:nvSpPr>
              <p:cNvPr id="169" name="Rectangle 178"/>
              <p:cNvSpPr>
                <a:spLocks noChangeArrowheads="1"/>
              </p:cNvSpPr>
              <p:nvPr/>
            </p:nvSpPr>
            <p:spPr bwMode="auto">
              <a:xfrm>
                <a:off x="1245876" y="5239748"/>
                <a:ext cx="763017" cy="69723"/>
              </a:xfrm>
              <a:prstGeom prst="rect">
                <a:avLst/>
              </a:prstGeom>
              <a:solidFill>
                <a:srgbClr val="C0C0C0"/>
              </a:solid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a typeface="ＭＳ Ｐゴシック" pitchFamily="50" charset="-128"/>
                </a:endParaRPr>
              </a:p>
            </p:txBody>
          </p:sp>
          <p:sp>
            <p:nvSpPr>
              <p:cNvPr id="170" name="AutoShape 179"/>
              <p:cNvSpPr>
                <a:spLocks noChangeArrowheads="1"/>
              </p:cNvSpPr>
              <p:nvPr/>
            </p:nvSpPr>
            <p:spPr bwMode="auto">
              <a:xfrm>
                <a:off x="378922" y="5309471"/>
                <a:ext cx="2495701" cy="103974"/>
              </a:xfrm>
              <a:prstGeom prst="bevel">
                <a:avLst>
                  <a:gd name="adj" fmla="val 10639"/>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1" name="Rectangle 180"/>
              <p:cNvSpPr>
                <a:spLocks noChangeArrowheads="1"/>
              </p:cNvSpPr>
              <p:nvPr/>
            </p:nvSpPr>
            <p:spPr bwMode="auto">
              <a:xfrm>
                <a:off x="378922" y="5413445"/>
                <a:ext cx="2495701" cy="693565"/>
              </a:xfrm>
              <a:prstGeom prst="rect">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2" name="Rectangle 181"/>
              <p:cNvSpPr>
                <a:spLocks noChangeArrowheads="1"/>
              </p:cNvSpPr>
              <p:nvPr/>
            </p:nvSpPr>
            <p:spPr bwMode="auto">
              <a:xfrm>
                <a:off x="517096" y="5413445"/>
                <a:ext cx="35461" cy="693565"/>
              </a:xfrm>
              <a:prstGeom prst="rect">
                <a:avLst/>
              </a:prstGeom>
              <a:solidFill>
                <a:srgbClr val="9933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3" name="Rectangle 182"/>
              <p:cNvSpPr>
                <a:spLocks noChangeArrowheads="1"/>
              </p:cNvSpPr>
              <p:nvPr/>
            </p:nvSpPr>
            <p:spPr bwMode="auto">
              <a:xfrm>
                <a:off x="726192" y="5413445"/>
                <a:ext cx="35461" cy="693565"/>
              </a:xfrm>
              <a:prstGeom prst="rect">
                <a:avLst/>
              </a:prstGeom>
              <a:solidFill>
                <a:srgbClr val="9933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4" name="Rectangle 183"/>
              <p:cNvSpPr>
                <a:spLocks noChangeArrowheads="1"/>
              </p:cNvSpPr>
              <p:nvPr/>
            </p:nvSpPr>
            <p:spPr bwMode="auto">
              <a:xfrm>
                <a:off x="934066" y="5413445"/>
                <a:ext cx="35461" cy="693565"/>
              </a:xfrm>
              <a:prstGeom prst="rect">
                <a:avLst/>
              </a:prstGeom>
              <a:solidFill>
                <a:srgbClr val="9933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5" name="Rectangle 184"/>
              <p:cNvSpPr>
                <a:spLocks noChangeArrowheads="1"/>
              </p:cNvSpPr>
              <p:nvPr/>
            </p:nvSpPr>
            <p:spPr bwMode="auto">
              <a:xfrm>
                <a:off x="2285242" y="5413445"/>
                <a:ext cx="35461" cy="693565"/>
              </a:xfrm>
              <a:prstGeom prst="rect">
                <a:avLst/>
              </a:prstGeom>
              <a:solidFill>
                <a:srgbClr val="9933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6" name="Rectangle 185"/>
              <p:cNvSpPr>
                <a:spLocks noChangeArrowheads="1"/>
              </p:cNvSpPr>
              <p:nvPr/>
            </p:nvSpPr>
            <p:spPr bwMode="auto">
              <a:xfrm>
                <a:off x="2494338" y="5413445"/>
                <a:ext cx="35461" cy="693565"/>
              </a:xfrm>
              <a:prstGeom prst="rect">
                <a:avLst/>
              </a:prstGeom>
              <a:solidFill>
                <a:srgbClr val="9933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7" name="Rectangle 186"/>
              <p:cNvSpPr>
                <a:spLocks noChangeArrowheads="1"/>
              </p:cNvSpPr>
              <p:nvPr/>
            </p:nvSpPr>
            <p:spPr bwMode="auto">
              <a:xfrm>
                <a:off x="2702211" y="5413445"/>
                <a:ext cx="35461" cy="693565"/>
              </a:xfrm>
              <a:prstGeom prst="rect">
                <a:avLst/>
              </a:prstGeom>
              <a:solidFill>
                <a:srgbClr val="9933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8" name="AutoShape 187"/>
              <p:cNvSpPr>
                <a:spLocks noChangeArrowheads="1"/>
              </p:cNvSpPr>
              <p:nvPr/>
            </p:nvSpPr>
            <p:spPr bwMode="auto">
              <a:xfrm>
                <a:off x="1176177" y="5795089"/>
                <a:ext cx="901192" cy="172474"/>
              </a:xfrm>
              <a:prstGeom prst="bevel">
                <a:avLst>
                  <a:gd name="adj" fmla="val 10639"/>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9" name="AutoShape 188"/>
              <p:cNvSpPr>
                <a:spLocks noChangeArrowheads="1"/>
              </p:cNvSpPr>
              <p:nvPr/>
            </p:nvSpPr>
            <p:spPr bwMode="auto">
              <a:xfrm>
                <a:off x="1176177" y="5655642"/>
                <a:ext cx="901192" cy="105197"/>
              </a:xfrm>
              <a:prstGeom prst="bevel">
                <a:avLst>
                  <a:gd name="adj" fmla="val 10639"/>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0" name="AutoShape 189"/>
              <p:cNvSpPr>
                <a:spLocks noChangeArrowheads="1"/>
              </p:cNvSpPr>
              <p:nvPr/>
            </p:nvSpPr>
            <p:spPr bwMode="auto">
              <a:xfrm>
                <a:off x="1176177" y="5517419"/>
                <a:ext cx="901192" cy="105197"/>
              </a:xfrm>
              <a:prstGeom prst="bevel">
                <a:avLst>
                  <a:gd name="adj" fmla="val 10639"/>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1" name="AutoShape 190"/>
              <p:cNvSpPr>
                <a:spLocks noChangeArrowheads="1"/>
              </p:cNvSpPr>
              <p:nvPr/>
            </p:nvSpPr>
            <p:spPr bwMode="auto">
              <a:xfrm>
                <a:off x="1176177" y="5377972"/>
                <a:ext cx="901192" cy="105197"/>
              </a:xfrm>
              <a:prstGeom prst="bevel">
                <a:avLst>
                  <a:gd name="adj" fmla="val 10639"/>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2" name="AutoShape 191"/>
              <p:cNvSpPr>
                <a:spLocks noChangeArrowheads="1"/>
              </p:cNvSpPr>
              <p:nvPr/>
            </p:nvSpPr>
            <p:spPr bwMode="auto">
              <a:xfrm>
                <a:off x="2077368" y="5377972"/>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3" name="AutoShape 192"/>
              <p:cNvSpPr>
                <a:spLocks noChangeArrowheads="1"/>
              </p:cNvSpPr>
              <p:nvPr/>
            </p:nvSpPr>
            <p:spPr bwMode="auto">
              <a:xfrm>
                <a:off x="2077368" y="5517419"/>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4" name="AutoShape 193"/>
              <p:cNvSpPr>
                <a:spLocks noChangeArrowheads="1"/>
              </p:cNvSpPr>
              <p:nvPr/>
            </p:nvSpPr>
            <p:spPr bwMode="auto">
              <a:xfrm>
                <a:off x="2077368" y="5655642"/>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5" name="AutoShape 194"/>
              <p:cNvSpPr>
                <a:spLocks noChangeArrowheads="1"/>
              </p:cNvSpPr>
              <p:nvPr/>
            </p:nvSpPr>
            <p:spPr bwMode="auto">
              <a:xfrm>
                <a:off x="2077368" y="5795089"/>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6" name="AutoShape 195"/>
              <p:cNvSpPr>
                <a:spLocks noChangeArrowheads="1"/>
              </p:cNvSpPr>
              <p:nvPr/>
            </p:nvSpPr>
            <p:spPr bwMode="auto">
              <a:xfrm>
                <a:off x="2077368" y="5933313"/>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7" name="AutoShape 196"/>
              <p:cNvSpPr>
                <a:spLocks noChangeArrowheads="1"/>
              </p:cNvSpPr>
              <p:nvPr/>
            </p:nvSpPr>
            <p:spPr bwMode="auto">
              <a:xfrm>
                <a:off x="344684" y="5377972"/>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8" name="AutoShape 197"/>
              <p:cNvSpPr>
                <a:spLocks noChangeArrowheads="1"/>
              </p:cNvSpPr>
              <p:nvPr/>
            </p:nvSpPr>
            <p:spPr bwMode="auto">
              <a:xfrm>
                <a:off x="344684" y="5517419"/>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9" name="AutoShape 198"/>
              <p:cNvSpPr>
                <a:spLocks noChangeArrowheads="1"/>
              </p:cNvSpPr>
              <p:nvPr/>
            </p:nvSpPr>
            <p:spPr bwMode="auto">
              <a:xfrm>
                <a:off x="344684" y="5655642"/>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90" name="AutoShape 199"/>
              <p:cNvSpPr>
                <a:spLocks noChangeArrowheads="1"/>
              </p:cNvSpPr>
              <p:nvPr/>
            </p:nvSpPr>
            <p:spPr bwMode="auto">
              <a:xfrm>
                <a:off x="344684" y="5795089"/>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91" name="AutoShape 200"/>
              <p:cNvSpPr>
                <a:spLocks noChangeArrowheads="1"/>
              </p:cNvSpPr>
              <p:nvPr/>
            </p:nvSpPr>
            <p:spPr bwMode="auto">
              <a:xfrm>
                <a:off x="344684" y="5933313"/>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92" name="Rectangle 201"/>
              <p:cNvSpPr>
                <a:spLocks noChangeArrowheads="1"/>
              </p:cNvSpPr>
              <p:nvPr/>
            </p:nvSpPr>
            <p:spPr bwMode="auto">
              <a:xfrm>
                <a:off x="1141939" y="5343722"/>
                <a:ext cx="69699" cy="763288"/>
              </a:xfrm>
              <a:prstGeom prst="rect">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93" name="Rectangle 202"/>
              <p:cNvSpPr>
                <a:spLocks noChangeArrowheads="1"/>
              </p:cNvSpPr>
              <p:nvPr/>
            </p:nvSpPr>
            <p:spPr bwMode="auto">
              <a:xfrm>
                <a:off x="2043130" y="5343722"/>
                <a:ext cx="69699" cy="763288"/>
              </a:xfrm>
              <a:prstGeom prst="rect">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94" name="Rectangle 203"/>
              <p:cNvSpPr>
                <a:spLocks noChangeArrowheads="1"/>
              </p:cNvSpPr>
              <p:nvPr/>
            </p:nvSpPr>
            <p:spPr bwMode="auto">
              <a:xfrm>
                <a:off x="1176177" y="5967563"/>
                <a:ext cx="901192" cy="35473"/>
              </a:xfrm>
              <a:prstGeom prst="rect">
                <a:avLst/>
              </a:prstGeom>
              <a:solidFill>
                <a:schemeClr val="tx1">
                  <a:lumMod val="95000"/>
                  <a:lumOff val="5000"/>
                </a:schemeClr>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95" name="Rectangle 204"/>
              <p:cNvSpPr>
                <a:spLocks noChangeArrowheads="1"/>
              </p:cNvSpPr>
              <p:nvPr/>
            </p:nvSpPr>
            <p:spPr bwMode="auto">
              <a:xfrm>
                <a:off x="1245876" y="6003036"/>
                <a:ext cx="34238" cy="103974"/>
              </a:xfrm>
              <a:prstGeom prst="rect">
                <a:avLst/>
              </a:prstGeom>
              <a:solidFill>
                <a:schemeClr val="bg1">
                  <a:lumMod val="95000"/>
                </a:schemeClr>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96" name="Rectangle 205"/>
              <p:cNvSpPr>
                <a:spLocks noChangeArrowheads="1"/>
              </p:cNvSpPr>
              <p:nvPr/>
            </p:nvSpPr>
            <p:spPr bwMode="auto">
              <a:xfrm>
                <a:off x="1973432" y="6003036"/>
                <a:ext cx="34238" cy="103974"/>
              </a:xfrm>
              <a:prstGeom prst="rect">
                <a:avLst/>
              </a:prstGeom>
              <a:solidFill>
                <a:schemeClr val="bg1">
                  <a:lumMod val="95000"/>
                </a:schemeClr>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97" name="Rectangle 206"/>
              <p:cNvSpPr>
                <a:spLocks noChangeArrowheads="1"/>
              </p:cNvSpPr>
              <p:nvPr/>
            </p:nvSpPr>
            <p:spPr bwMode="auto">
              <a:xfrm>
                <a:off x="1315574" y="6037287"/>
                <a:ext cx="172412" cy="69723"/>
              </a:xfrm>
              <a:prstGeom prst="rect">
                <a:avLst/>
              </a:prstGeom>
              <a:gradFill rotWithShape="1">
                <a:gsLst>
                  <a:gs pos="0">
                    <a:srgbClr val="99CCFF"/>
                  </a:gs>
                  <a:gs pos="50000">
                    <a:srgbClr val="99CCFF">
                      <a:gamma/>
                      <a:tint val="0"/>
                      <a:invGamma/>
                    </a:srgbClr>
                  </a:gs>
                  <a:gs pos="100000">
                    <a:srgbClr val="99CCFF"/>
                  </a:gs>
                </a:gsLst>
                <a:lin ang="18900000" scaled="1"/>
              </a:grad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a typeface="ＭＳ Ｐゴシック" pitchFamily="50" charset="-128"/>
                </a:endParaRPr>
              </a:p>
            </p:txBody>
          </p:sp>
          <p:sp>
            <p:nvSpPr>
              <p:cNvPr id="198" name="Rectangle 207"/>
              <p:cNvSpPr>
                <a:spLocks noChangeArrowheads="1"/>
              </p:cNvSpPr>
              <p:nvPr/>
            </p:nvSpPr>
            <p:spPr bwMode="auto">
              <a:xfrm>
                <a:off x="1765559" y="6037287"/>
                <a:ext cx="172412" cy="69723"/>
              </a:xfrm>
              <a:prstGeom prst="rect">
                <a:avLst/>
              </a:prstGeom>
              <a:gradFill rotWithShape="1">
                <a:gsLst>
                  <a:gs pos="0">
                    <a:srgbClr val="99CCFF"/>
                  </a:gs>
                  <a:gs pos="50000">
                    <a:srgbClr val="99CCFF">
                      <a:gamma/>
                      <a:tint val="0"/>
                      <a:invGamma/>
                    </a:srgbClr>
                  </a:gs>
                  <a:gs pos="100000">
                    <a:srgbClr val="99CCFF"/>
                  </a:gs>
                </a:gsLst>
                <a:lin ang="18900000" scaled="1"/>
              </a:grad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a typeface="ＭＳ Ｐゴシック" pitchFamily="50" charset="-128"/>
                </a:endParaRPr>
              </a:p>
            </p:txBody>
          </p:sp>
          <p:sp>
            <p:nvSpPr>
              <p:cNvPr id="199" name="Rectangle 208"/>
              <p:cNvSpPr>
                <a:spLocks noChangeArrowheads="1"/>
              </p:cNvSpPr>
              <p:nvPr/>
            </p:nvSpPr>
            <p:spPr bwMode="auto">
              <a:xfrm>
                <a:off x="1419511" y="6003036"/>
                <a:ext cx="34238" cy="103974"/>
              </a:xfrm>
              <a:prstGeom prst="rect">
                <a:avLst/>
              </a:prstGeom>
              <a:solidFill>
                <a:schemeClr val="bg1">
                  <a:lumMod val="95000"/>
                </a:schemeClr>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200" name="Rectangle 209"/>
              <p:cNvSpPr>
                <a:spLocks noChangeArrowheads="1"/>
              </p:cNvSpPr>
              <p:nvPr/>
            </p:nvSpPr>
            <p:spPr bwMode="auto">
              <a:xfrm>
                <a:off x="1799796" y="6003036"/>
                <a:ext cx="34238" cy="103974"/>
              </a:xfrm>
              <a:prstGeom prst="rect">
                <a:avLst/>
              </a:prstGeom>
              <a:solidFill>
                <a:schemeClr val="bg1">
                  <a:lumMod val="95000"/>
                </a:schemeClr>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grpSp>
            <p:nvGrpSpPr>
              <p:cNvPr id="201" name="Group 210"/>
              <p:cNvGrpSpPr>
                <a:grpSpLocks/>
              </p:cNvGrpSpPr>
              <p:nvPr/>
            </p:nvGrpSpPr>
            <p:grpSpPr bwMode="auto">
              <a:xfrm>
                <a:off x="1210415" y="5094185"/>
                <a:ext cx="835161" cy="179813"/>
                <a:chOff x="3999" y="1310"/>
                <a:chExt cx="654" cy="141"/>
              </a:xfrm>
            </p:grpSpPr>
            <p:sp>
              <p:nvSpPr>
                <p:cNvPr id="202" name="AutoShape 211"/>
                <p:cNvSpPr>
                  <a:spLocks noChangeArrowheads="1"/>
                </p:cNvSpPr>
                <p:nvPr/>
              </p:nvSpPr>
              <p:spPr bwMode="auto">
                <a:xfrm>
                  <a:off x="3999" y="1310"/>
                  <a:ext cx="142" cy="141"/>
                </a:xfrm>
                <a:prstGeom prst="bevel">
                  <a:avLst>
                    <a:gd name="adj" fmla="val 4255"/>
                  </a:avLst>
                </a:prstGeom>
                <a:solidFill>
                  <a:srgbClr val="993300"/>
                </a:solid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a typeface="ＭＳ Ｐゴシック" pitchFamily="50" charset="-128"/>
                  </a:endParaRPr>
                </a:p>
              </p:txBody>
            </p:sp>
            <p:sp>
              <p:nvSpPr>
                <p:cNvPr id="203" name="AutoShape 212"/>
                <p:cNvSpPr>
                  <a:spLocks noChangeArrowheads="1"/>
                </p:cNvSpPr>
                <p:nvPr/>
              </p:nvSpPr>
              <p:spPr bwMode="auto">
                <a:xfrm>
                  <a:off x="4170" y="1310"/>
                  <a:ext cx="142" cy="141"/>
                </a:xfrm>
                <a:prstGeom prst="bevel">
                  <a:avLst>
                    <a:gd name="adj" fmla="val 4255"/>
                  </a:avLst>
                </a:prstGeom>
                <a:solidFill>
                  <a:srgbClr val="993300"/>
                </a:solid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a typeface="ＭＳ Ｐゴシック" pitchFamily="50" charset="-128"/>
                  </a:endParaRPr>
                </a:p>
              </p:txBody>
            </p:sp>
            <p:sp>
              <p:nvSpPr>
                <p:cNvPr id="204" name="AutoShape 213"/>
                <p:cNvSpPr>
                  <a:spLocks noChangeArrowheads="1"/>
                </p:cNvSpPr>
                <p:nvPr/>
              </p:nvSpPr>
              <p:spPr bwMode="auto">
                <a:xfrm>
                  <a:off x="4340" y="1310"/>
                  <a:ext cx="142" cy="141"/>
                </a:xfrm>
                <a:prstGeom prst="bevel">
                  <a:avLst>
                    <a:gd name="adj" fmla="val 4255"/>
                  </a:avLst>
                </a:prstGeom>
                <a:solidFill>
                  <a:srgbClr val="993300"/>
                </a:solid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a typeface="ＭＳ Ｐゴシック" pitchFamily="50" charset="-128"/>
                  </a:endParaRPr>
                </a:p>
              </p:txBody>
            </p:sp>
            <p:sp>
              <p:nvSpPr>
                <p:cNvPr id="205" name="AutoShape 214"/>
                <p:cNvSpPr>
                  <a:spLocks noChangeArrowheads="1"/>
                </p:cNvSpPr>
                <p:nvPr/>
              </p:nvSpPr>
              <p:spPr bwMode="auto">
                <a:xfrm>
                  <a:off x="4511" y="1310"/>
                  <a:ext cx="142" cy="141"/>
                </a:xfrm>
                <a:prstGeom prst="bevel">
                  <a:avLst>
                    <a:gd name="adj" fmla="val 4255"/>
                  </a:avLst>
                </a:prstGeom>
                <a:solidFill>
                  <a:srgbClr val="993300"/>
                </a:solid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a typeface="ＭＳ Ｐゴシック" pitchFamily="50" charset="-128"/>
                  </a:endParaRPr>
                </a:p>
              </p:txBody>
            </p:sp>
          </p:grpSp>
        </p:grpSp>
        <p:sp>
          <p:nvSpPr>
            <p:cNvPr id="165" name="WordArt 215"/>
            <p:cNvSpPr>
              <a:spLocks noChangeArrowheads="1" noChangeShapeType="1" noTextEdit="1"/>
            </p:cNvSpPr>
            <p:nvPr/>
          </p:nvSpPr>
          <p:spPr bwMode="auto">
            <a:xfrm>
              <a:off x="4072239" y="5107640"/>
              <a:ext cx="144288" cy="144340"/>
            </a:xfrm>
            <a:prstGeom prst="rect">
              <a:avLst/>
            </a:prstGeom>
            <a:noFill/>
            <a:ln w="9525">
              <a:noFill/>
              <a:round/>
              <a:headEnd/>
              <a:tailEnd/>
            </a:ln>
          </p:spPr>
          <p:txBody>
            <a:bodyPr wrap="none" fromWordArt="1">
              <a:prstTxWarp prst="textPlain">
                <a:avLst>
                  <a:gd name="adj" fmla="val 50000"/>
                </a:avLst>
              </a:prstTxWarp>
            </a:bodyPr>
            <a:lstStyle/>
            <a:p>
              <a:pPr algn="ctr"/>
              <a:r>
                <a:rPr lang="ja-JP" altLang="en-US" sz="3323" kern="10" dirty="0">
                  <a:solidFill>
                    <a:srgbClr val="FFFFFF"/>
                  </a:solidFill>
                  <a:latin typeface="ＭＳ Ｐゴシック"/>
                  <a:ea typeface="ＭＳ Ｐゴシック"/>
                </a:rPr>
                <a:t>○</a:t>
              </a:r>
            </a:p>
          </p:txBody>
        </p:sp>
        <p:sp>
          <p:nvSpPr>
            <p:cNvPr id="166" name="WordArt 216"/>
            <p:cNvSpPr>
              <a:spLocks noChangeArrowheads="1" noChangeShapeType="1" noTextEdit="1"/>
            </p:cNvSpPr>
            <p:nvPr/>
          </p:nvSpPr>
          <p:spPr bwMode="auto">
            <a:xfrm>
              <a:off x="4292340" y="5107640"/>
              <a:ext cx="144288" cy="144340"/>
            </a:xfrm>
            <a:prstGeom prst="rect">
              <a:avLst/>
            </a:prstGeom>
            <a:noFill/>
            <a:ln w="9525">
              <a:noFill/>
              <a:round/>
              <a:headEnd/>
              <a:tailEnd/>
            </a:ln>
          </p:spPr>
          <p:txBody>
            <a:bodyPr wrap="none" fromWordArt="1">
              <a:prstTxWarp prst="textPlain">
                <a:avLst>
                  <a:gd name="adj" fmla="val 50000"/>
                </a:avLst>
              </a:prstTxWarp>
            </a:bodyPr>
            <a:lstStyle/>
            <a:p>
              <a:pPr algn="ctr"/>
              <a:r>
                <a:rPr lang="ja-JP" altLang="en-US" sz="3323" kern="10">
                  <a:solidFill>
                    <a:srgbClr val="FFFFFF"/>
                  </a:solidFill>
                  <a:latin typeface="ＭＳ Ｐゴシック"/>
                  <a:ea typeface="ＭＳ Ｐゴシック"/>
                </a:rPr>
                <a:t>○</a:t>
              </a:r>
            </a:p>
          </p:txBody>
        </p:sp>
        <p:sp>
          <p:nvSpPr>
            <p:cNvPr id="167" name="WordArt 217"/>
            <p:cNvSpPr>
              <a:spLocks noChangeArrowheads="1" noChangeShapeType="1" noTextEdit="1"/>
            </p:cNvSpPr>
            <p:nvPr/>
          </p:nvSpPr>
          <p:spPr bwMode="auto">
            <a:xfrm>
              <a:off x="4512441" y="5107640"/>
              <a:ext cx="144288" cy="144340"/>
            </a:xfrm>
            <a:prstGeom prst="rect">
              <a:avLst/>
            </a:prstGeom>
            <a:noFill/>
            <a:ln w="9525">
              <a:noFill/>
              <a:round/>
              <a:headEnd/>
              <a:tailEnd/>
            </a:ln>
          </p:spPr>
          <p:txBody>
            <a:bodyPr wrap="none" fromWordArt="1">
              <a:prstTxWarp prst="textPlain">
                <a:avLst>
                  <a:gd name="adj" fmla="val 50000"/>
                </a:avLst>
              </a:prstTxWarp>
            </a:bodyPr>
            <a:lstStyle/>
            <a:p>
              <a:pPr algn="ctr"/>
              <a:r>
                <a:rPr lang="ja-JP" altLang="en-US" sz="3323" kern="10">
                  <a:solidFill>
                    <a:srgbClr val="FFFFFF"/>
                  </a:solidFill>
                  <a:latin typeface="ＭＳ Ｐゴシック"/>
                  <a:ea typeface="ＭＳ Ｐゴシック"/>
                </a:rPr>
                <a:t>病</a:t>
              </a:r>
            </a:p>
          </p:txBody>
        </p:sp>
        <p:sp>
          <p:nvSpPr>
            <p:cNvPr id="168" name="WordArt 218"/>
            <p:cNvSpPr>
              <a:spLocks noChangeArrowheads="1" noChangeShapeType="1" noTextEdit="1"/>
            </p:cNvSpPr>
            <p:nvPr/>
          </p:nvSpPr>
          <p:spPr bwMode="auto">
            <a:xfrm>
              <a:off x="4732542" y="5107640"/>
              <a:ext cx="144288" cy="144340"/>
            </a:xfrm>
            <a:prstGeom prst="rect">
              <a:avLst/>
            </a:prstGeom>
            <a:noFill/>
            <a:ln w="9525">
              <a:noFill/>
              <a:round/>
              <a:headEnd/>
              <a:tailEnd/>
            </a:ln>
          </p:spPr>
          <p:txBody>
            <a:bodyPr wrap="none" fromWordArt="1">
              <a:prstTxWarp prst="textPlain">
                <a:avLst>
                  <a:gd name="adj" fmla="val 50000"/>
                </a:avLst>
              </a:prstTxWarp>
            </a:bodyPr>
            <a:lstStyle/>
            <a:p>
              <a:pPr algn="ctr"/>
              <a:r>
                <a:rPr lang="ja-JP" altLang="en-US" sz="3323" kern="10" dirty="0">
                  <a:solidFill>
                    <a:srgbClr val="FFFFFF"/>
                  </a:solidFill>
                  <a:latin typeface="ＭＳ Ｐゴシック"/>
                  <a:ea typeface="ＭＳ Ｐゴシック"/>
                </a:rPr>
                <a:t>院</a:t>
              </a:r>
            </a:p>
          </p:txBody>
        </p:sp>
      </p:grpSp>
      <p:sp>
        <p:nvSpPr>
          <p:cNvPr id="209" name="右矢印 208"/>
          <p:cNvSpPr/>
          <p:nvPr/>
        </p:nvSpPr>
        <p:spPr>
          <a:xfrm rot="2439050">
            <a:off x="2942758" y="2359895"/>
            <a:ext cx="860160" cy="695031"/>
          </a:xfrm>
          <a:prstGeom prst="rightArrow">
            <a:avLst/>
          </a:prstGeom>
        </p:spPr>
        <p:style>
          <a:lnRef idx="1">
            <a:schemeClr val="accent2"/>
          </a:lnRef>
          <a:fillRef idx="2">
            <a:schemeClr val="accent2"/>
          </a:fillRef>
          <a:effectRef idx="1">
            <a:schemeClr val="accent2"/>
          </a:effectRef>
          <a:fontRef idx="minor">
            <a:schemeClr val="dk1"/>
          </a:fontRef>
        </p:style>
        <p:txBody>
          <a:bodyPr lIns="84315" tIns="42160" rIns="84315" bIns="42160" rtlCol="0" anchor="ctr"/>
          <a:lstStyle/>
          <a:p>
            <a:pPr algn="ctr"/>
            <a:r>
              <a:rPr lang="ja-JP" altLang="en-US" sz="1292" dirty="0">
                <a:solidFill>
                  <a:prstClr val="black"/>
                </a:solidFill>
                <a:latin typeface="HG丸ｺﾞｼｯｸM-PRO" panose="020F0600000000000000" pitchFamily="50" charset="-128"/>
                <a:ea typeface="HG丸ｺﾞｼｯｸM-PRO" panose="020F0600000000000000" pitchFamily="50" charset="-128"/>
              </a:rPr>
              <a:t>研修</a:t>
            </a:r>
            <a:endParaRPr lang="en-US" altLang="ja-JP" sz="1292"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sz="1292" dirty="0">
                <a:solidFill>
                  <a:prstClr val="black"/>
                </a:solidFill>
                <a:latin typeface="HG丸ｺﾞｼｯｸM-PRO" panose="020F0600000000000000" pitchFamily="50" charset="-128"/>
                <a:ea typeface="HG丸ｺﾞｼｯｸM-PRO" panose="020F0600000000000000" pitchFamily="50" charset="-128"/>
              </a:rPr>
              <a:t>委託可</a:t>
            </a:r>
          </a:p>
        </p:txBody>
      </p:sp>
      <p:sp>
        <p:nvSpPr>
          <p:cNvPr id="107" name="テキスト ボックス 106"/>
          <p:cNvSpPr txBox="1"/>
          <p:nvPr/>
        </p:nvSpPr>
        <p:spPr>
          <a:xfrm>
            <a:off x="1659523" y="3080493"/>
            <a:ext cx="1513811" cy="681653"/>
          </a:xfrm>
          <a:prstGeom prst="rect">
            <a:avLst/>
          </a:prstGeom>
          <a:solidFill>
            <a:schemeClr val="bg1"/>
          </a:solidFill>
        </p:spPr>
        <p:txBody>
          <a:bodyPr wrap="square" lIns="84315" tIns="42160" rIns="84315" bIns="42160" rtlCol="0">
            <a:spAutoFit/>
          </a:bodyPr>
          <a:lstStyle/>
          <a:p>
            <a:pPr algn="ctr"/>
            <a:r>
              <a:rPr lang="ja-JP" altLang="en-US" sz="1292" dirty="0">
                <a:solidFill>
                  <a:prstClr val="black"/>
                </a:solidFill>
                <a:latin typeface="HG丸ｺﾞｼｯｸM-PRO" panose="020F0600000000000000" pitchFamily="50" charset="-128"/>
                <a:ea typeface="HG丸ｺﾞｼｯｸM-PRO" panose="020F0600000000000000" pitchFamily="50" charset="-128"/>
              </a:rPr>
              <a:t>地域の拠点となる医療機関</a:t>
            </a:r>
            <a:endParaRPr lang="en-US" altLang="ja-JP" sz="1292"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sz="1292" dirty="0">
                <a:solidFill>
                  <a:prstClr val="black"/>
                </a:solidFill>
                <a:latin typeface="HG丸ｺﾞｼｯｸM-PRO" panose="020F0600000000000000" pitchFamily="50" charset="-128"/>
                <a:ea typeface="HG丸ｺﾞｼｯｸM-PRO" panose="020F0600000000000000" pitchFamily="50" charset="-128"/>
              </a:rPr>
              <a:t>（高度な専門性）</a:t>
            </a:r>
            <a:endParaRPr lang="en-US" altLang="ja-JP" sz="1292" dirty="0">
              <a:solidFill>
                <a:prstClr val="black"/>
              </a:solidFill>
              <a:latin typeface="HG丸ｺﾞｼｯｸM-PRO" panose="020F0600000000000000" pitchFamily="50" charset="-128"/>
              <a:ea typeface="HG丸ｺﾞｼｯｸM-PRO" panose="020F0600000000000000" pitchFamily="50" charset="-128"/>
            </a:endParaRPr>
          </a:p>
        </p:txBody>
      </p:sp>
      <p:sp>
        <p:nvSpPr>
          <p:cNvPr id="6" name="正方形/長方形 5"/>
          <p:cNvSpPr/>
          <p:nvPr/>
        </p:nvSpPr>
        <p:spPr>
          <a:xfrm>
            <a:off x="6058171" y="1493444"/>
            <a:ext cx="3041256" cy="362142"/>
          </a:xfrm>
          <a:prstGeom prst="rect">
            <a:avLst/>
          </a:prstGeom>
        </p:spPr>
        <p:txBody>
          <a:bodyPr wrap="none" lIns="84315" tIns="42160" rIns="84315" bIns="42160">
            <a:spAutoFit/>
          </a:bodyPr>
          <a:lstStyle/>
          <a:p>
            <a:pPr algn="ctr"/>
            <a:r>
              <a:rPr lang="ja-JP" altLang="en-US" dirty="0">
                <a:solidFill>
                  <a:prstClr val="black"/>
                </a:solidFill>
                <a:latin typeface="HG丸ｺﾞｼｯｸM-PRO" panose="020F0600000000000000" pitchFamily="50" charset="-128"/>
                <a:ea typeface="HG丸ｺﾞｼｯｸM-PRO" panose="020F0600000000000000" pitchFamily="50" charset="-128"/>
              </a:rPr>
              <a:t>平成</a:t>
            </a:r>
            <a:r>
              <a:rPr lang="en-US" altLang="ja-JP" dirty="0">
                <a:solidFill>
                  <a:prstClr val="black"/>
                </a:solidFill>
                <a:latin typeface="HG丸ｺﾞｼｯｸM-PRO" panose="020F0600000000000000" pitchFamily="50" charset="-128"/>
                <a:ea typeface="HG丸ｺﾞｼｯｸM-PRO" panose="020F0600000000000000" pitchFamily="50" charset="-128"/>
              </a:rPr>
              <a:t>30</a:t>
            </a:r>
            <a:r>
              <a:rPr lang="ja-JP" altLang="en-US" dirty="0">
                <a:solidFill>
                  <a:prstClr val="black"/>
                </a:solidFill>
                <a:latin typeface="HG丸ｺﾞｼｯｸM-PRO" panose="020F0600000000000000" pitchFamily="50" charset="-128"/>
                <a:ea typeface="HG丸ｺﾞｼｯｸM-PRO" panose="020F0600000000000000" pitchFamily="50" charset="-128"/>
              </a:rPr>
              <a:t>年度予算　</a:t>
            </a:r>
            <a:r>
              <a:rPr lang="en-US" altLang="ja-JP" dirty="0">
                <a:solidFill>
                  <a:prstClr val="black"/>
                </a:solidFill>
                <a:latin typeface="HG丸ｺﾞｼｯｸM-PRO" panose="020F0600000000000000" pitchFamily="50" charset="-128"/>
                <a:ea typeface="HG丸ｺﾞｼｯｸM-PRO" panose="020F0600000000000000" pitchFamily="50" charset="-128"/>
              </a:rPr>
              <a:t>1.</a:t>
            </a:r>
            <a:r>
              <a:rPr lang="ja-JP" altLang="en-US" dirty="0">
                <a:solidFill>
                  <a:prstClr val="black"/>
                </a:solidFill>
                <a:latin typeface="HG丸ｺﾞｼｯｸM-PRO" panose="020F0600000000000000" pitchFamily="50" charset="-128"/>
                <a:ea typeface="HG丸ｺﾞｼｯｸM-PRO" panose="020F0600000000000000" pitchFamily="50" charset="-128"/>
              </a:rPr>
              <a:t>０億円</a:t>
            </a:r>
          </a:p>
        </p:txBody>
      </p:sp>
      <p:sp>
        <p:nvSpPr>
          <p:cNvPr id="8" name="スライド番号プレースホルダー 7"/>
          <p:cNvSpPr>
            <a:spLocks noGrp="1"/>
          </p:cNvSpPr>
          <p:nvPr>
            <p:ph type="sldNum" sz="quarter" idx="12"/>
          </p:nvPr>
        </p:nvSpPr>
        <p:spPr>
          <a:xfrm>
            <a:off x="7000801" y="6437843"/>
            <a:ext cx="2057400" cy="365125"/>
          </a:xfrm>
        </p:spPr>
        <p:txBody>
          <a:bodyPr/>
          <a:lstStyle/>
          <a:p>
            <a:pPr>
              <a:defRPr/>
            </a:pPr>
            <a:fld id="{804D6B79-3AEB-42FE-A736-A41F7AEA0445}" type="slidenum">
              <a:rPr lang="en-US" altLang="ja-JP" smtClean="0"/>
              <a:pPr>
                <a:defRPr/>
              </a:pPr>
              <a:t>130</a:t>
            </a:fld>
            <a:endParaRPr lang="en-US" altLang="ja-JP" dirty="0"/>
          </a:p>
        </p:txBody>
      </p:sp>
      <p:sp>
        <p:nvSpPr>
          <p:cNvPr id="79"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406725829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457201" y="371430"/>
            <a:ext cx="8229600" cy="6115141"/>
          </a:xfrm>
        </p:spPr>
        <p:txBody>
          <a:bodyPr/>
          <a:lstStyle/>
          <a:p>
            <a:r>
              <a:rPr lang="ja-JP" altLang="en-US" sz="3323" dirty="0"/>
              <a:t>４</a:t>
            </a:r>
            <a:r>
              <a:rPr lang="ja-JP" altLang="en-US" sz="3323" dirty="0">
                <a:solidFill>
                  <a:schemeClr val="tx1"/>
                </a:solidFill>
              </a:rPr>
              <a:t>　地域生活支援事業について</a:t>
            </a:r>
          </a:p>
        </p:txBody>
      </p:sp>
      <p:sp>
        <p:nvSpPr>
          <p:cNvPr id="2" name="スライド番号プレースホルダー 1"/>
          <p:cNvSpPr>
            <a:spLocks noGrp="1"/>
          </p:cNvSpPr>
          <p:nvPr>
            <p:ph type="sldNum" sz="quarter" idx="12"/>
          </p:nvPr>
        </p:nvSpPr>
        <p:spPr>
          <a:xfrm>
            <a:off x="7050608" y="6414789"/>
            <a:ext cx="2057400" cy="365125"/>
          </a:xfrm>
        </p:spPr>
        <p:txBody>
          <a:bodyPr/>
          <a:lstStyle/>
          <a:p>
            <a:pPr>
              <a:defRPr/>
            </a:pPr>
            <a:fld id="{EC602E4F-3B58-4928-9C49-10C64EE68D88}" type="slidenum">
              <a:rPr lang="en-US" altLang="ja-JP" smtClean="0"/>
              <a:pPr>
                <a:defRPr/>
              </a:pPr>
              <a:t>131</a:t>
            </a:fld>
            <a:endParaRPr lang="en-US" altLang="ja-JP"/>
          </a:p>
        </p:txBody>
      </p:sp>
      <p:sp>
        <p:nvSpPr>
          <p:cNvPr id="4"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220199788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bwMode="auto">
          <a:xfrm>
            <a:off x="225609" y="2236234"/>
            <a:ext cx="8600496" cy="658210"/>
          </a:xfrm>
          <a:prstGeom prst="roundRect">
            <a:avLst>
              <a:gd name="adj" fmla="val 16000"/>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3262" tIns="6651" rIns="33262" bIns="6651" numCol="1" rtlCol="0" anchor="t" anchorCtr="0" compatLnSpc="1">
            <a:prstTxWarp prst="textNoShape">
              <a:avLst/>
            </a:prstTxWarp>
          </a:bodyPr>
          <a:lstStyle/>
          <a:p>
            <a:pPr marL="160690" indent="-160690">
              <a:defRPr/>
            </a:pPr>
            <a:endParaRPr lang="en-US" altLang="ja-JP" sz="543" kern="0" dirty="0">
              <a:solidFill>
                <a:srgbClr val="000000"/>
              </a:solidFill>
              <a:latin typeface="Meiryo UI" panose="020B0604030504040204" pitchFamily="50" charset="-128"/>
              <a:ea typeface="Meiryo UI" panose="020B0604030504040204" pitchFamily="50" charset="-128"/>
            </a:endParaRPr>
          </a:p>
          <a:p>
            <a:pPr marL="160690" indent="-160690">
              <a:defRPr/>
            </a:pPr>
            <a:endParaRPr lang="en-US" altLang="ja-JP" sz="543" kern="0" dirty="0">
              <a:solidFill>
                <a:srgbClr val="000000"/>
              </a:solidFill>
              <a:latin typeface="Meiryo UI" panose="020B0604030504040204" pitchFamily="50" charset="-128"/>
              <a:ea typeface="Meiryo UI" panose="020B0604030504040204" pitchFamily="50" charset="-128"/>
            </a:endParaRPr>
          </a:p>
          <a:p>
            <a:pPr marL="160690" indent="-160690">
              <a:defRPr/>
            </a:pPr>
            <a:r>
              <a:rPr lang="ja-JP" altLang="en-US" sz="1265" b="1" kern="0" dirty="0">
                <a:solidFill>
                  <a:srgbClr val="000000"/>
                </a:solidFill>
                <a:latin typeface="Meiryo UI" panose="020B0604030504040204" pitchFamily="50" charset="-128"/>
                <a:ea typeface="Meiryo UI" panose="020B0604030504040204" pitchFamily="50" charset="-128"/>
              </a:rPr>
              <a:t>　 </a:t>
            </a:r>
            <a:r>
              <a:rPr lang="ja-JP" altLang="en-US" sz="1316" b="1" kern="0" dirty="0">
                <a:solidFill>
                  <a:srgbClr val="000000"/>
                </a:solidFill>
                <a:latin typeface="Meiryo UI" panose="020B0604030504040204" pitchFamily="50" charset="-128"/>
                <a:ea typeface="Meiryo UI" panose="020B0604030504040204" pitchFamily="50" charset="-128"/>
              </a:rPr>
              <a:t>地域生活支援事業費等補助金　４９５億円</a:t>
            </a:r>
            <a:r>
              <a:rPr lang="ja-JP" altLang="en-US" sz="1265" kern="0" dirty="0">
                <a:solidFill>
                  <a:srgbClr val="000000"/>
                </a:solidFill>
                <a:latin typeface="Meiryo UI" panose="020B0604030504040204" pitchFamily="50" charset="-128"/>
                <a:ea typeface="Meiryo UI" panose="020B0604030504040204" pitchFamily="50" charset="-128"/>
              </a:rPr>
              <a:t>　　</a:t>
            </a:r>
            <a:r>
              <a:rPr lang="ja-JP" altLang="en-US" sz="1085" kern="0" dirty="0">
                <a:solidFill>
                  <a:srgbClr val="000000"/>
                </a:solidFill>
                <a:latin typeface="Meiryo UI" panose="020B0604030504040204" pitchFamily="50" charset="-128"/>
                <a:ea typeface="Meiryo UI" panose="020B0604030504040204" pitchFamily="50" charset="-128"/>
              </a:rPr>
              <a:t>○地域生活支援事業　４４１億円　  ○地域生活支援促進事業　５４億円</a:t>
            </a:r>
            <a:endParaRPr lang="en-US" altLang="ja-JP" sz="1085" kern="0" dirty="0">
              <a:solidFill>
                <a:srgbClr val="000000"/>
              </a:solidFill>
              <a:latin typeface="Meiryo UI" panose="020B0604030504040204" pitchFamily="50" charset="-128"/>
              <a:ea typeface="Meiryo UI" panose="020B0604030504040204" pitchFamily="50" charset="-128"/>
            </a:endParaRPr>
          </a:p>
          <a:p>
            <a:pPr marL="160690" indent="-160690">
              <a:defRPr/>
            </a:pPr>
            <a:r>
              <a:rPr lang="en-US" altLang="ja-JP" sz="1085" kern="0" dirty="0">
                <a:solidFill>
                  <a:srgbClr val="000000"/>
                </a:solidFill>
                <a:latin typeface="Meiryo UI" panose="020B0604030504040204" pitchFamily="50" charset="-128"/>
                <a:ea typeface="Meiryo UI" panose="020B0604030504040204" pitchFamily="50" charset="-128"/>
              </a:rPr>
              <a:t>               </a:t>
            </a:r>
            <a:r>
              <a:rPr lang="ja-JP" altLang="en-US" sz="994" kern="0" dirty="0">
                <a:solidFill>
                  <a:srgbClr val="000000"/>
                </a:solidFill>
                <a:latin typeface="Meiryo UI" panose="020B0604030504040204" pitchFamily="50" charset="-128"/>
                <a:ea typeface="Meiryo UI" panose="020B0604030504040204" pitchFamily="50" charset="-128"/>
              </a:rPr>
              <a:t>（平成３０年度予算額） </a:t>
            </a:r>
            <a:r>
              <a:rPr lang="en-US" altLang="ja-JP" sz="1085" kern="0" dirty="0">
                <a:solidFill>
                  <a:srgbClr val="000000"/>
                </a:solidFill>
                <a:latin typeface="Meiryo UI" panose="020B0604030504040204" pitchFamily="50" charset="-128"/>
                <a:ea typeface="Meiryo UI" panose="020B0604030504040204" pitchFamily="50" charset="-128"/>
              </a:rPr>
              <a:t>      </a:t>
            </a:r>
            <a:r>
              <a:rPr lang="ja-JP" altLang="en-US" sz="1085" kern="0" dirty="0">
                <a:solidFill>
                  <a:srgbClr val="000000"/>
                </a:solidFill>
                <a:latin typeface="Meiryo UI" panose="020B0604030504040204" pitchFamily="50" charset="-128"/>
                <a:ea typeface="Meiryo UI" panose="020B0604030504040204" pitchFamily="50" charset="-128"/>
              </a:rPr>
              <a:t> （４９３億円）　  　　 　　　　　　　 　   </a:t>
            </a:r>
            <a:r>
              <a:rPr lang="ja-JP" altLang="en-US" sz="994" kern="0" dirty="0">
                <a:solidFill>
                  <a:srgbClr val="000000"/>
                </a:solidFill>
                <a:latin typeface="Meiryo UI" panose="020B0604030504040204" pitchFamily="50" charset="-128"/>
                <a:ea typeface="Meiryo UI" panose="020B0604030504040204" pitchFamily="50" charset="-128"/>
              </a:rPr>
              <a:t>（４５１億円）</a:t>
            </a:r>
            <a:r>
              <a:rPr lang="ja-JP" altLang="en-US" sz="1085" kern="0" dirty="0">
                <a:solidFill>
                  <a:srgbClr val="000000"/>
                </a:solidFill>
                <a:latin typeface="Meiryo UI" panose="020B0604030504040204" pitchFamily="50" charset="-128"/>
                <a:ea typeface="Meiryo UI" panose="020B0604030504040204" pitchFamily="50" charset="-128"/>
              </a:rPr>
              <a:t>　　　　  　      　　 　　　      </a:t>
            </a:r>
            <a:r>
              <a:rPr lang="ja-JP" altLang="en-US" sz="994" kern="0" dirty="0">
                <a:solidFill>
                  <a:srgbClr val="000000"/>
                </a:solidFill>
                <a:latin typeface="Meiryo UI" panose="020B0604030504040204" pitchFamily="50" charset="-128"/>
                <a:ea typeface="Meiryo UI" panose="020B0604030504040204" pitchFamily="50" charset="-128"/>
              </a:rPr>
              <a:t>（４２億円）</a:t>
            </a:r>
            <a:endParaRPr lang="en-US" altLang="ja-JP" sz="994" kern="0" dirty="0">
              <a:solidFill>
                <a:srgbClr val="000000"/>
              </a:solidFill>
              <a:latin typeface="Meiryo UI" panose="020B0604030504040204" pitchFamily="50" charset="-128"/>
              <a:ea typeface="Meiryo UI" panose="020B0604030504040204" pitchFamily="50" charset="-128"/>
            </a:endParaRPr>
          </a:p>
          <a:p>
            <a:pPr marL="160690" indent="-160690">
              <a:defRPr/>
            </a:pPr>
            <a:r>
              <a:rPr lang="ja-JP" altLang="en-US" sz="1265" b="1" kern="0" dirty="0">
                <a:solidFill>
                  <a:srgbClr val="000000"/>
                </a:solidFill>
                <a:latin typeface="Meiryo UI" panose="020B0604030504040204" pitchFamily="50" charset="-128"/>
                <a:ea typeface="Meiryo UI" panose="020B0604030504040204" pitchFamily="50" charset="-128"/>
              </a:rPr>
              <a:t>　</a:t>
            </a:r>
            <a:endParaRPr lang="ja-JP" altLang="en-US" sz="994" kern="0" dirty="0">
              <a:solidFill>
                <a:srgbClr val="000000"/>
              </a:solidFill>
              <a:latin typeface="Meiryo UI" panose="020B0604030504040204" pitchFamily="50" charset="-128"/>
              <a:ea typeface="Meiryo UI" panose="020B0604030504040204" pitchFamily="50" charset="-128"/>
            </a:endParaRPr>
          </a:p>
        </p:txBody>
      </p:sp>
      <p:sp>
        <p:nvSpPr>
          <p:cNvPr id="9" name="AutoShape 2"/>
          <p:cNvSpPr txBox="1">
            <a:spLocks noChangeArrowheads="1"/>
          </p:cNvSpPr>
          <p:nvPr/>
        </p:nvSpPr>
        <p:spPr bwMode="auto">
          <a:xfrm>
            <a:off x="225609" y="3112409"/>
            <a:ext cx="8600496" cy="3306047"/>
          </a:xfrm>
          <a:prstGeom prst="roundRect">
            <a:avLst>
              <a:gd name="adj" fmla="val 3338"/>
            </a:avLst>
          </a:prstGeom>
          <a:noFill/>
          <a:ln w="9525">
            <a:solidFill>
              <a:schemeClr val="tx1"/>
            </a:solidFill>
            <a:miter lim="800000"/>
            <a:headEnd/>
            <a:tailEnd/>
          </a:ln>
        </p:spPr>
        <p:txBody>
          <a:bodyPr lIns="32536" tIns="32536" rIns="32536" bIns="32536" anchor="ctr"/>
          <a:lstStyle/>
          <a:p>
            <a:pPr marL="308470" indent="-308470">
              <a:defRPr/>
            </a:pPr>
            <a:endParaRPr lang="en-US" altLang="ja-JP" sz="1316" kern="0" dirty="0">
              <a:solidFill>
                <a:srgbClr val="000000"/>
              </a:solidFill>
              <a:latin typeface="Meiryo UI" panose="020B0604030504040204" pitchFamily="50" charset="-128"/>
              <a:ea typeface="Meiryo UI" panose="020B0604030504040204" pitchFamily="50" charset="-128"/>
            </a:endParaRPr>
          </a:p>
          <a:p>
            <a:pPr marL="308470" indent="-228124">
              <a:spcBef>
                <a:spcPts val="1129"/>
              </a:spcBef>
              <a:defRPr/>
            </a:pPr>
            <a:r>
              <a:rPr lang="ja-JP" altLang="en-US" sz="1316" b="1" kern="0" dirty="0">
                <a:solidFill>
                  <a:srgbClr val="000000"/>
                </a:solidFill>
                <a:latin typeface="Meiryo UI" panose="020B0604030504040204" pitchFamily="50" charset="-128"/>
                <a:ea typeface="Meiryo UI" panose="020B0604030504040204" pitchFamily="50" charset="-128"/>
              </a:rPr>
              <a:t>○ </a:t>
            </a:r>
            <a:r>
              <a:rPr lang="ja-JP" altLang="en-US" sz="1316" b="1" u="sng" kern="0" dirty="0">
                <a:solidFill>
                  <a:srgbClr val="000000"/>
                </a:solidFill>
                <a:latin typeface="Meiryo UI" panose="020B0604030504040204" pitchFamily="50" charset="-128"/>
                <a:ea typeface="Meiryo UI" panose="020B0604030504040204" pitchFamily="50" charset="-128"/>
              </a:rPr>
              <a:t>地域生活支援事業 　</a:t>
            </a:r>
            <a:r>
              <a:rPr lang="ja-JP" altLang="en-US" sz="1316" u="sng" kern="0" dirty="0">
                <a:solidFill>
                  <a:srgbClr val="000000"/>
                </a:solidFill>
                <a:latin typeface="Meiryo UI" panose="020B0604030504040204" pitchFamily="50" charset="-128"/>
                <a:ea typeface="Meiryo UI" panose="020B0604030504040204" pitchFamily="50" charset="-128"/>
              </a:rPr>
              <a:t>（障害者総合支援法第</a:t>
            </a:r>
            <a:r>
              <a:rPr lang="en-US" altLang="ja-JP" sz="1316" u="sng" kern="0" dirty="0">
                <a:solidFill>
                  <a:srgbClr val="000000"/>
                </a:solidFill>
                <a:latin typeface="Meiryo UI" panose="020B0604030504040204" pitchFamily="50" charset="-128"/>
                <a:ea typeface="Meiryo UI" panose="020B0604030504040204" pitchFamily="50" charset="-128"/>
              </a:rPr>
              <a:t>77</a:t>
            </a:r>
            <a:r>
              <a:rPr lang="ja-JP" altLang="en-US" sz="1316" u="sng" kern="0" dirty="0">
                <a:solidFill>
                  <a:srgbClr val="000000"/>
                </a:solidFill>
                <a:latin typeface="Meiryo UI" panose="020B0604030504040204" pitchFamily="50" charset="-128"/>
                <a:ea typeface="Meiryo UI" panose="020B0604030504040204" pitchFamily="50" charset="-128"/>
              </a:rPr>
              <a:t>条・第</a:t>
            </a:r>
            <a:r>
              <a:rPr lang="en-US" altLang="ja-JP" sz="1316" u="sng" kern="0" dirty="0">
                <a:solidFill>
                  <a:srgbClr val="000000"/>
                </a:solidFill>
                <a:latin typeface="Meiryo UI" panose="020B0604030504040204" pitchFamily="50" charset="-128"/>
                <a:ea typeface="Meiryo UI" panose="020B0604030504040204" pitchFamily="50" charset="-128"/>
              </a:rPr>
              <a:t>77</a:t>
            </a:r>
            <a:r>
              <a:rPr lang="ja-JP" altLang="en-US" sz="1316" u="sng" kern="0" dirty="0">
                <a:solidFill>
                  <a:srgbClr val="000000"/>
                </a:solidFill>
                <a:latin typeface="Meiryo UI" panose="020B0604030504040204" pitchFamily="50" charset="-128"/>
                <a:ea typeface="Meiryo UI" panose="020B0604030504040204" pitchFamily="50" charset="-128"/>
              </a:rPr>
              <a:t>条の</a:t>
            </a:r>
            <a:r>
              <a:rPr lang="en-US" altLang="ja-JP" sz="1316" u="sng" kern="0" dirty="0">
                <a:solidFill>
                  <a:srgbClr val="000000"/>
                </a:solidFill>
                <a:latin typeface="Meiryo UI" panose="020B0604030504040204" pitchFamily="50" charset="-128"/>
                <a:ea typeface="Meiryo UI" panose="020B0604030504040204" pitchFamily="50" charset="-128"/>
              </a:rPr>
              <a:t>2</a:t>
            </a:r>
            <a:r>
              <a:rPr lang="ja-JP" altLang="en-US" sz="1316" u="sng" kern="0" dirty="0">
                <a:solidFill>
                  <a:srgbClr val="000000"/>
                </a:solidFill>
                <a:latin typeface="Meiryo UI" panose="020B0604030504040204" pitchFamily="50" charset="-128"/>
                <a:ea typeface="Meiryo UI" panose="020B0604030504040204" pitchFamily="50" charset="-128"/>
              </a:rPr>
              <a:t>・第</a:t>
            </a:r>
            <a:r>
              <a:rPr lang="en-US" altLang="ja-JP" sz="1316" u="sng" kern="0" dirty="0">
                <a:solidFill>
                  <a:srgbClr val="000000"/>
                </a:solidFill>
                <a:latin typeface="Meiryo UI" panose="020B0604030504040204" pitchFamily="50" charset="-128"/>
                <a:ea typeface="Meiryo UI" panose="020B0604030504040204" pitchFamily="50" charset="-128"/>
              </a:rPr>
              <a:t>78</a:t>
            </a:r>
            <a:r>
              <a:rPr lang="ja-JP" altLang="en-US" sz="1316" u="sng" kern="0" dirty="0">
                <a:solidFill>
                  <a:srgbClr val="000000"/>
                </a:solidFill>
                <a:latin typeface="Meiryo UI" panose="020B0604030504040204" pitchFamily="50" charset="-128"/>
                <a:ea typeface="Meiryo UI" panose="020B0604030504040204" pitchFamily="50" charset="-128"/>
              </a:rPr>
              <a:t>条）</a:t>
            </a:r>
            <a:endParaRPr lang="en-US" altLang="ja-JP" sz="1316" u="sng" kern="0" dirty="0">
              <a:solidFill>
                <a:srgbClr val="000000"/>
              </a:solidFill>
              <a:latin typeface="Meiryo UI" panose="020B0604030504040204" pitchFamily="50" charset="-128"/>
              <a:ea typeface="Meiryo UI" panose="020B0604030504040204" pitchFamily="50" charset="-128"/>
            </a:endParaRPr>
          </a:p>
          <a:p>
            <a:pPr marL="421059" indent="-421059">
              <a:defRPr/>
            </a:pPr>
            <a:r>
              <a:rPr lang="ja-JP" altLang="en-US" sz="1316" kern="0" dirty="0">
                <a:solidFill>
                  <a:srgbClr val="000000"/>
                </a:solidFill>
                <a:latin typeface="Meiryo UI" panose="020B0604030504040204" pitchFamily="50" charset="-128"/>
                <a:ea typeface="Meiryo UI" panose="020B0604030504040204" pitchFamily="50" charset="-128"/>
              </a:rPr>
              <a:t>　 </a:t>
            </a:r>
            <a:r>
              <a:rPr lang="en-US" altLang="ja-JP" sz="1316" kern="0" dirty="0">
                <a:solidFill>
                  <a:srgbClr val="000000"/>
                </a:solidFill>
                <a:latin typeface="Meiryo UI" panose="020B0604030504040204" pitchFamily="50" charset="-128"/>
                <a:ea typeface="Meiryo UI" panose="020B0604030504040204" pitchFamily="50" charset="-128"/>
              </a:rPr>
              <a:t>(1)</a:t>
            </a:r>
            <a:r>
              <a:rPr lang="ja-JP" altLang="en-US" sz="1316" kern="0" dirty="0">
                <a:solidFill>
                  <a:srgbClr val="000000"/>
                </a:solidFill>
                <a:latin typeface="Meiryo UI" panose="020B0604030504040204" pitchFamily="50" charset="-128"/>
                <a:ea typeface="Meiryo UI" panose="020B0604030504040204" pitchFamily="50" charset="-128"/>
              </a:rPr>
              <a:t> 事業の実施主体である市町村等が、地域の特性や利用者の状況に応じて柔軟に実施することにより、効果的・効率的な事業実施が可能である事業</a:t>
            </a:r>
          </a:p>
          <a:p>
            <a:pPr marL="308470" indent="96128">
              <a:defRPr/>
            </a:pPr>
            <a:r>
              <a:rPr lang="ja-JP" altLang="en-US" sz="1316" kern="0" dirty="0">
                <a:solidFill>
                  <a:srgbClr val="000000"/>
                </a:solidFill>
                <a:latin typeface="Meiryo UI" panose="020B0604030504040204" pitchFamily="50" charset="-128"/>
                <a:ea typeface="Meiryo UI" panose="020B0604030504040204" pitchFamily="50" charset="-128"/>
              </a:rPr>
              <a:t>［地域の特性］</a:t>
            </a:r>
            <a:r>
              <a:rPr lang="en-US" altLang="ja-JP" sz="1316" kern="0" dirty="0">
                <a:solidFill>
                  <a:srgbClr val="000000"/>
                </a:solidFill>
                <a:latin typeface="Meiryo UI" panose="020B0604030504040204" pitchFamily="50" charset="-128"/>
                <a:ea typeface="Meiryo UI" panose="020B0604030504040204" pitchFamily="50" charset="-128"/>
              </a:rPr>
              <a:t>	</a:t>
            </a:r>
            <a:r>
              <a:rPr lang="ja-JP" altLang="en-US" sz="1316" kern="0" dirty="0">
                <a:solidFill>
                  <a:srgbClr val="000000"/>
                </a:solidFill>
                <a:latin typeface="Meiryo UI" panose="020B0604030504040204" pitchFamily="50" charset="-128"/>
                <a:ea typeface="Meiryo UI" panose="020B0604030504040204" pitchFamily="50" charset="-128"/>
              </a:rPr>
              <a:t>地理的条件や社会資源の状況</a:t>
            </a:r>
          </a:p>
          <a:p>
            <a:pPr marL="308470" indent="96128">
              <a:defRPr/>
            </a:pPr>
            <a:r>
              <a:rPr lang="ja-JP" altLang="en-US" sz="1316" kern="0" dirty="0">
                <a:solidFill>
                  <a:srgbClr val="000000"/>
                </a:solidFill>
                <a:latin typeface="Meiryo UI" panose="020B0604030504040204" pitchFamily="50" charset="-128"/>
                <a:ea typeface="Meiryo UI" panose="020B0604030504040204" pitchFamily="50" charset="-128"/>
              </a:rPr>
              <a:t>［柔軟な形態］　</a:t>
            </a:r>
            <a:r>
              <a:rPr lang="en-US" altLang="ja-JP" sz="1316" kern="0" dirty="0">
                <a:solidFill>
                  <a:srgbClr val="000000"/>
                </a:solidFill>
                <a:latin typeface="Meiryo UI" panose="020B0604030504040204" pitchFamily="50" charset="-128"/>
                <a:ea typeface="Meiryo UI" panose="020B0604030504040204" pitchFamily="50" charset="-128"/>
              </a:rPr>
              <a:t>	</a:t>
            </a:r>
            <a:r>
              <a:rPr lang="ja-JP" altLang="en-US" sz="1316" kern="0" dirty="0">
                <a:solidFill>
                  <a:srgbClr val="000000"/>
                </a:solidFill>
                <a:latin typeface="Meiryo UI" panose="020B0604030504040204" pitchFamily="50" charset="-128"/>
                <a:ea typeface="Meiryo UI" panose="020B0604030504040204" pitchFamily="50" charset="-128"/>
              </a:rPr>
              <a:t>① 委託契約･広域連合等の活用　② 突発的なニーズに臨機応変に対応可能</a:t>
            </a:r>
            <a:endParaRPr lang="en-US" altLang="ja-JP" sz="1316" kern="0" dirty="0">
              <a:solidFill>
                <a:srgbClr val="000000"/>
              </a:solidFill>
              <a:latin typeface="Meiryo UI" panose="020B0604030504040204" pitchFamily="50" charset="-128"/>
              <a:ea typeface="Meiryo UI" panose="020B0604030504040204" pitchFamily="50" charset="-128"/>
            </a:endParaRPr>
          </a:p>
          <a:p>
            <a:pPr marL="308470" indent="96128">
              <a:defRPr/>
            </a:pPr>
            <a:r>
              <a:rPr lang="en-US" altLang="ja-JP" sz="1316" kern="0" dirty="0">
                <a:solidFill>
                  <a:srgbClr val="000000"/>
                </a:solidFill>
                <a:latin typeface="Meiryo UI" panose="020B0604030504040204" pitchFamily="50" charset="-128"/>
                <a:ea typeface="Meiryo UI" panose="020B0604030504040204" pitchFamily="50" charset="-128"/>
              </a:rPr>
              <a:t>		</a:t>
            </a:r>
            <a:r>
              <a:rPr lang="ja-JP" altLang="en-US" sz="1316" kern="0" dirty="0">
                <a:solidFill>
                  <a:srgbClr val="000000"/>
                </a:solidFill>
                <a:latin typeface="Meiryo UI" panose="020B0604030504040204" pitchFamily="50" charset="-128"/>
                <a:ea typeface="Meiryo UI" panose="020B0604030504040204" pitchFamily="50" charset="-128"/>
              </a:rPr>
              <a:t>③ 個別給付では対応できない複数の利用者に対応可能</a:t>
            </a:r>
          </a:p>
          <a:p>
            <a:pPr marL="308470" indent="-308470">
              <a:defRPr/>
            </a:pPr>
            <a:r>
              <a:rPr lang="ja-JP" altLang="en-US" sz="1316" kern="0" dirty="0">
                <a:solidFill>
                  <a:srgbClr val="000000"/>
                </a:solidFill>
                <a:latin typeface="Meiryo UI" panose="020B0604030504040204" pitchFamily="50" charset="-128"/>
                <a:ea typeface="Meiryo UI" panose="020B0604030504040204" pitchFamily="50" charset="-128"/>
              </a:rPr>
              <a:t> 　</a:t>
            </a:r>
            <a:r>
              <a:rPr lang="en-US" altLang="ja-JP" sz="1316" kern="0" dirty="0">
                <a:solidFill>
                  <a:srgbClr val="000000"/>
                </a:solidFill>
                <a:latin typeface="Meiryo UI" panose="020B0604030504040204" pitchFamily="50" charset="-128"/>
                <a:ea typeface="Meiryo UI" panose="020B0604030504040204" pitchFamily="50" charset="-128"/>
              </a:rPr>
              <a:t>(2) </a:t>
            </a:r>
            <a:r>
              <a:rPr lang="ja-JP" altLang="en-US" sz="1316" kern="0" dirty="0">
                <a:solidFill>
                  <a:srgbClr val="000000"/>
                </a:solidFill>
                <a:latin typeface="Meiryo UI" panose="020B0604030504040204" pitchFamily="50" charset="-128"/>
                <a:ea typeface="Meiryo UI" panose="020B0604030504040204" pitchFamily="50" charset="-128"/>
              </a:rPr>
              <a:t>地方分権の観点から、地方が自主的に取り組む事業（事業の実施内容は地方が決定）</a:t>
            </a:r>
          </a:p>
          <a:p>
            <a:pPr marL="308470" indent="-308470">
              <a:defRPr/>
            </a:pPr>
            <a:r>
              <a:rPr lang="ja-JP" altLang="en-US" sz="1316" kern="0" dirty="0">
                <a:solidFill>
                  <a:srgbClr val="000000"/>
                </a:solidFill>
                <a:latin typeface="Meiryo UI" panose="020B0604030504040204" pitchFamily="50" charset="-128"/>
                <a:ea typeface="Meiryo UI" panose="020B0604030504040204" pitchFamily="50" charset="-128"/>
              </a:rPr>
              <a:t> 　</a:t>
            </a:r>
            <a:r>
              <a:rPr lang="en-US" altLang="ja-JP" sz="1316" kern="0" dirty="0">
                <a:solidFill>
                  <a:srgbClr val="000000"/>
                </a:solidFill>
                <a:latin typeface="Meiryo UI" panose="020B0604030504040204" pitchFamily="50" charset="-128"/>
                <a:ea typeface="Meiryo UI" panose="020B0604030504040204" pitchFamily="50" charset="-128"/>
              </a:rPr>
              <a:t>(3) </a:t>
            </a:r>
            <a:r>
              <a:rPr lang="ja-JP" altLang="en-US" sz="1316" kern="0" dirty="0">
                <a:solidFill>
                  <a:srgbClr val="000000"/>
                </a:solidFill>
                <a:latin typeface="Meiryo UI" panose="020B0604030504040204" pitchFamily="50" charset="-128"/>
                <a:ea typeface="Meiryo UI" panose="020B0604030504040204" pitchFamily="50" charset="-128"/>
              </a:rPr>
              <a:t>生活ニーズに応じて個別給付と組み合わせて利用することも可能。</a:t>
            </a:r>
            <a:endParaRPr lang="en-US" altLang="ja-JP" sz="1316" kern="0" dirty="0">
              <a:solidFill>
                <a:srgbClr val="000000"/>
              </a:solidFill>
              <a:latin typeface="Meiryo UI" panose="020B0604030504040204" pitchFamily="50" charset="-128"/>
              <a:ea typeface="Meiryo UI" panose="020B0604030504040204" pitchFamily="50" charset="-128"/>
            </a:endParaRPr>
          </a:p>
          <a:p>
            <a:pPr marL="307582" indent="194105">
              <a:defRPr/>
            </a:pPr>
            <a:r>
              <a:rPr lang="ja-JP" altLang="en-US" sz="1316" kern="0" dirty="0">
                <a:solidFill>
                  <a:srgbClr val="000000"/>
                </a:solidFill>
                <a:latin typeface="Meiryo UI" panose="020B0604030504040204" pitchFamily="50" charset="-128"/>
                <a:ea typeface="Meiryo UI" panose="020B0604030504040204" pitchFamily="50" charset="-128"/>
              </a:rPr>
              <a:t>・ 補助率　</a:t>
            </a:r>
            <a:r>
              <a:rPr lang="en-US" altLang="ja-JP" sz="1316" b="1" kern="0" dirty="0">
                <a:solidFill>
                  <a:srgbClr val="000000"/>
                </a:solidFill>
                <a:latin typeface="Meiryo UI" panose="020B0604030504040204" pitchFamily="50" charset="-128"/>
                <a:ea typeface="Meiryo UI" panose="020B0604030504040204" pitchFamily="50" charset="-128"/>
              </a:rPr>
              <a:t>※</a:t>
            </a:r>
            <a:r>
              <a:rPr lang="ja-JP" altLang="en-US" sz="1316" b="1" kern="0" dirty="0">
                <a:solidFill>
                  <a:srgbClr val="000000"/>
                </a:solidFill>
                <a:latin typeface="Meiryo UI" panose="020B0604030504040204" pitchFamily="50" charset="-128"/>
                <a:ea typeface="Meiryo UI" panose="020B0604030504040204" pitchFamily="50" charset="-128"/>
              </a:rPr>
              <a:t>統合補助金</a:t>
            </a:r>
            <a:endParaRPr lang="en-US" altLang="ja-JP" sz="1316" b="1" kern="0" dirty="0">
              <a:solidFill>
                <a:srgbClr val="000000"/>
              </a:solidFill>
              <a:latin typeface="Meiryo UI" panose="020B0604030504040204" pitchFamily="50" charset="-128"/>
              <a:ea typeface="Meiryo UI" panose="020B0604030504040204" pitchFamily="50" charset="-128"/>
            </a:endParaRPr>
          </a:p>
          <a:p>
            <a:pPr marL="307582" indent="365814">
              <a:defRPr/>
            </a:pPr>
            <a:r>
              <a:rPr lang="ja-JP" altLang="en-US" sz="1316" kern="0" dirty="0">
                <a:solidFill>
                  <a:srgbClr val="000000"/>
                </a:solidFill>
                <a:latin typeface="Meiryo UI" panose="020B0604030504040204" pitchFamily="50" charset="-128"/>
                <a:ea typeface="Meiryo UI" panose="020B0604030504040204" pitchFamily="50" charset="-128"/>
              </a:rPr>
              <a:t> </a:t>
            </a:r>
            <a:r>
              <a:rPr lang="ja-JP" altLang="en-US" sz="1316" b="1" kern="0" dirty="0">
                <a:solidFill>
                  <a:srgbClr val="000000"/>
                </a:solidFill>
                <a:latin typeface="Meiryo UI" panose="020B0604030504040204" pitchFamily="50" charset="-128"/>
                <a:ea typeface="Meiryo UI" panose="020B0604030504040204" pitchFamily="50" charset="-128"/>
              </a:rPr>
              <a:t>市町村事業：国１／２以内･都道府県１／４以内で補助</a:t>
            </a:r>
            <a:r>
              <a:rPr lang="ja-JP" altLang="en-US" sz="1316" kern="0" dirty="0">
                <a:solidFill>
                  <a:srgbClr val="000000"/>
                </a:solidFill>
                <a:latin typeface="Meiryo UI" panose="020B0604030504040204" pitchFamily="50" charset="-128"/>
                <a:ea typeface="Meiryo UI" panose="020B0604030504040204" pitchFamily="50" charset="-128"/>
              </a:rPr>
              <a:t>、 都道府県事業：国１／２以内で補助</a:t>
            </a:r>
            <a:endParaRPr lang="en-US" altLang="ja-JP" sz="1316" kern="0" dirty="0">
              <a:solidFill>
                <a:srgbClr val="000000"/>
              </a:solidFill>
              <a:latin typeface="Meiryo UI" panose="020B0604030504040204" pitchFamily="50" charset="-128"/>
              <a:ea typeface="Meiryo UI" panose="020B0604030504040204" pitchFamily="50" charset="-128"/>
            </a:endParaRPr>
          </a:p>
          <a:p>
            <a:pPr marL="308470" indent="-308470">
              <a:defRPr/>
            </a:pPr>
            <a:endParaRPr lang="en-US" altLang="ja-JP" sz="1316" kern="0" dirty="0">
              <a:solidFill>
                <a:srgbClr val="000000"/>
              </a:solidFill>
              <a:latin typeface="Meiryo UI" panose="020B0604030504040204" pitchFamily="50" charset="-128"/>
              <a:ea typeface="Meiryo UI" panose="020B0604030504040204" pitchFamily="50" charset="-128"/>
            </a:endParaRPr>
          </a:p>
          <a:p>
            <a:pPr marL="308470" indent="-228124">
              <a:defRPr/>
            </a:pPr>
            <a:r>
              <a:rPr lang="ja-JP" altLang="en-US" sz="1316" kern="0" dirty="0">
                <a:solidFill>
                  <a:srgbClr val="000000"/>
                </a:solidFill>
                <a:latin typeface="Meiryo UI" panose="020B0604030504040204" pitchFamily="50" charset="-128"/>
                <a:ea typeface="Meiryo UI" panose="020B0604030504040204" pitchFamily="50" charset="-128"/>
              </a:rPr>
              <a:t>○ 地域生活支援促進事業 （平成</a:t>
            </a:r>
            <a:r>
              <a:rPr lang="en-US" altLang="ja-JP" sz="1316" kern="0" dirty="0">
                <a:solidFill>
                  <a:srgbClr val="000000"/>
                </a:solidFill>
                <a:latin typeface="Meiryo UI" panose="020B0604030504040204" pitchFamily="50" charset="-128"/>
                <a:ea typeface="Meiryo UI" panose="020B0604030504040204" pitchFamily="50" charset="-128"/>
              </a:rPr>
              <a:t>29</a:t>
            </a:r>
            <a:r>
              <a:rPr lang="ja-JP" altLang="en-US" sz="1316" kern="0" dirty="0">
                <a:solidFill>
                  <a:srgbClr val="000000"/>
                </a:solidFill>
                <a:latin typeface="Meiryo UI" panose="020B0604030504040204" pitchFamily="50" charset="-128"/>
                <a:ea typeface="Meiryo UI" panose="020B0604030504040204" pitchFamily="50" charset="-128"/>
              </a:rPr>
              <a:t>年度に創設）</a:t>
            </a:r>
            <a:endParaRPr lang="en-US" altLang="ja-JP" sz="1316" kern="0" dirty="0">
              <a:solidFill>
                <a:srgbClr val="000000"/>
              </a:solidFill>
              <a:latin typeface="Meiryo UI" panose="020B0604030504040204" pitchFamily="50" charset="-128"/>
              <a:ea typeface="Meiryo UI" panose="020B0604030504040204" pitchFamily="50" charset="-128"/>
            </a:endParaRPr>
          </a:p>
          <a:p>
            <a:pPr marL="308470" indent="-308470">
              <a:defRPr/>
            </a:pPr>
            <a:r>
              <a:rPr lang="ja-JP" altLang="en-US" sz="1316" kern="0" dirty="0">
                <a:solidFill>
                  <a:srgbClr val="000000"/>
                </a:solidFill>
                <a:latin typeface="Meiryo UI" panose="020B0604030504040204" pitchFamily="50" charset="-128"/>
                <a:ea typeface="Meiryo UI" panose="020B0604030504040204" pitchFamily="50" charset="-128"/>
              </a:rPr>
              <a:t>　　　発達障害者支援、障害者虐待防止対策、障害者就労支援、障害者の芸術文化活動の促進等、国として促進すべき事業について、特別枠に位置づけ、５割又は定額の補助を確保し、質の高い事業実施を図る。</a:t>
            </a:r>
            <a:endParaRPr lang="en-US" altLang="ja-JP" sz="1316" kern="0" dirty="0">
              <a:solidFill>
                <a:srgbClr val="000000"/>
              </a:solidFill>
              <a:latin typeface="Meiryo UI" panose="020B0604030504040204" pitchFamily="50" charset="-128"/>
              <a:ea typeface="Meiryo UI" panose="020B0604030504040204" pitchFamily="50" charset="-128"/>
            </a:endParaRPr>
          </a:p>
          <a:p>
            <a:pPr marL="308470" indent="15782">
              <a:defRPr/>
            </a:pPr>
            <a:r>
              <a:rPr lang="ja-JP" altLang="en-US" sz="1316" kern="0" dirty="0">
                <a:solidFill>
                  <a:srgbClr val="000000"/>
                </a:solidFill>
                <a:latin typeface="Meiryo UI" panose="020B0604030504040204" pitchFamily="50" charset="-128"/>
                <a:ea typeface="Meiryo UI" panose="020B0604030504040204" pitchFamily="50" charset="-128"/>
              </a:rPr>
              <a:t>・ 補助率　国１／２又は定額（</a:t>
            </a:r>
            <a:r>
              <a:rPr lang="en-US" altLang="ja-JP" sz="1316" kern="0" dirty="0">
                <a:solidFill>
                  <a:srgbClr val="000000"/>
                </a:solidFill>
                <a:latin typeface="Meiryo UI" panose="020B0604030504040204" pitchFamily="50" charset="-128"/>
                <a:ea typeface="Meiryo UI" panose="020B0604030504040204" pitchFamily="50" charset="-128"/>
              </a:rPr>
              <a:t>10</a:t>
            </a:r>
            <a:r>
              <a:rPr lang="ja-JP" altLang="en-US" sz="1316" kern="0" dirty="0">
                <a:solidFill>
                  <a:srgbClr val="000000"/>
                </a:solidFill>
                <a:latin typeface="Meiryo UI" panose="020B0604030504040204" pitchFamily="50" charset="-128"/>
                <a:ea typeface="Meiryo UI" panose="020B0604030504040204" pitchFamily="50" charset="-128"/>
              </a:rPr>
              <a:t>／</a:t>
            </a:r>
            <a:r>
              <a:rPr lang="en-US" altLang="ja-JP" sz="1316" kern="0" dirty="0">
                <a:solidFill>
                  <a:srgbClr val="000000"/>
                </a:solidFill>
                <a:latin typeface="Meiryo UI" panose="020B0604030504040204" pitchFamily="50" charset="-128"/>
                <a:ea typeface="Meiryo UI" panose="020B0604030504040204" pitchFamily="50" charset="-128"/>
              </a:rPr>
              <a:t>10</a:t>
            </a:r>
            <a:r>
              <a:rPr lang="ja-JP" altLang="en-US" sz="1316" kern="0" dirty="0">
                <a:solidFill>
                  <a:srgbClr val="000000"/>
                </a:solidFill>
                <a:latin typeface="Meiryo UI" panose="020B0604030504040204" pitchFamily="50" charset="-128"/>
                <a:ea typeface="Meiryo UI" panose="020B0604030504040204" pitchFamily="50" charset="-128"/>
              </a:rPr>
              <a:t>相当）</a:t>
            </a:r>
            <a:endParaRPr lang="en-US" altLang="ja-JP" sz="1316" kern="0" dirty="0">
              <a:solidFill>
                <a:srgbClr val="000000"/>
              </a:solidFill>
              <a:latin typeface="Meiryo UI" panose="020B0604030504040204" pitchFamily="50" charset="-128"/>
              <a:ea typeface="Meiryo UI" panose="020B0604030504040204" pitchFamily="50" charset="-128"/>
            </a:endParaRPr>
          </a:p>
          <a:p>
            <a:pPr marL="308470" indent="-308470">
              <a:defRPr/>
            </a:pPr>
            <a:endParaRPr lang="ja-JP" altLang="en-US" sz="1316" kern="0" dirty="0">
              <a:solidFill>
                <a:srgbClr val="000000"/>
              </a:solidFill>
              <a:latin typeface="Meiryo UI" panose="020B0604030504040204" pitchFamily="50" charset="-128"/>
              <a:ea typeface="Meiryo UI" panose="020B0604030504040204" pitchFamily="50" charset="-128"/>
            </a:endParaRPr>
          </a:p>
        </p:txBody>
      </p:sp>
      <p:sp>
        <p:nvSpPr>
          <p:cNvPr id="11" name="角丸四角形 10"/>
          <p:cNvSpPr/>
          <p:nvPr/>
        </p:nvSpPr>
        <p:spPr bwMode="auto">
          <a:xfrm>
            <a:off x="225609" y="1339940"/>
            <a:ext cx="8600496" cy="631509"/>
          </a:xfrm>
          <a:prstGeom prst="roundRect">
            <a:avLst>
              <a:gd name="adj" fmla="val 16454"/>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3262" tIns="6651" rIns="33262" bIns="6651" numCol="1" rtlCol="0" anchor="ctr" anchorCtr="0" compatLnSpc="1">
            <a:prstTxWarp prst="textNoShape">
              <a:avLst/>
            </a:prstTxWarp>
          </a:bodyPr>
          <a:lstStyle/>
          <a:p>
            <a:pPr marL="162126" defTabSz="789106">
              <a:spcBef>
                <a:spcPts val="564"/>
              </a:spcBef>
              <a:defRPr/>
            </a:pPr>
            <a:r>
              <a:rPr lang="ja-JP" altLang="en-US" sz="1316" kern="0" dirty="0">
                <a:solidFill>
                  <a:srgbClr val="000000"/>
                </a:solidFill>
                <a:latin typeface="Meiryo UI" panose="020B0604030504040204" pitchFamily="50" charset="-128"/>
                <a:ea typeface="Meiryo UI" panose="020B0604030504040204" pitchFamily="50" charset="-128"/>
              </a:rPr>
              <a:t>障害者及び障害児が基本的人権を享有する個人としての尊厳にふさわしい日常生活又は社会生活を営むことができるよう、</a:t>
            </a:r>
            <a:endParaRPr lang="en-US" altLang="ja-JP" sz="1316" kern="0" dirty="0">
              <a:solidFill>
                <a:srgbClr val="000000"/>
              </a:solidFill>
              <a:latin typeface="Meiryo UI" panose="020B0604030504040204" pitchFamily="50" charset="-128"/>
              <a:ea typeface="Meiryo UI" panose="020B0604030504040204" pitchFamily="50" charset="-128"/>
            </a:endParaRPr>
          </a:p>
          <a:p>
            <a:pPr marL="162126" defTabSz="789106">
              <a:defRPr/>
            </a:pPr>
            <a:r>
              <a:rPr lang="ja-JP" altLang="en-US" sz="1316" b="1" u="sng" kern="0" dirty="0">
                <a:solidFill>
                  <a:srgbClr val="000000"/>
                </a:solidFill>
                <a:latin typeface="Meiryo UI" panose="020B0604030504040204" pitchFamily="50" charset="-128"/>
                <a:ea typeface="Meiryo UI" panose="020B0604030504040204" pitchFamily="50" charset="-128"/>
              </a:rPr>
              <a:t>地域の特性や利用者の状況に応じ、実施主体である市町村等が柔軟な形態により事業を計画的に実施</a:t>
            </a:r>
            <a:r>
              <a:rPr lang="ja-JP" altLang="en-US" sz="1316" b="1" kern="0" dirty="0">
                <a:solidFill>
                  <a:srgbClr val="000000"/>
                </a:solidFill>
                <a:latin typeface="Meiryo UI" panose="020B0604030504040204" pitchFamily="50" charset="-128"/>
                <a:ea typeface="Meiryo UI" panose="020B0604030504040204" pitchFamily="50" charset="-128"/>
              </a:rPr>
              <a:t>。</a:t>
            </a:r>
            <a:endParaRPr lang="en-US" altLang="ja-JP" sz="1316" b="1" kern="0" dirty="0">
              <a:solidFill>
                <a:srgbClr val="000000"/>
              </a:solidFill>
              <a:latin typeface="Meiryo UI" panose="020B0604030504040204" pitchFamily="50" charset="-128"/>
              <a:ea typeface="Meiryo UI" panose="020B0604030504040204" pitchFamily="50" charset="-128"/>
            </a:endParaRPr>
          </a:p>
        </p:txBody>
      </p:sp>
      <p:sp>
        <p:nvSpPr>
          <p:cNvPr id="16" name="角丸四角形 15"/>
          <p:cNvSpPr/>
          <p:nvPr/>
        </p:nvSpPr>
        <p:spPr bwMode="auto">
          <a:xfrm>
            <a:off x="242983" y="1169326"/>
            <a:ext cx="1394538" cy="270882"/>
          </a:xfrm>
          <a:prstGeom prst="roundRect">
            <a:avLst/>
          </a:prstGeom>
          <a:solidFill>
            <a:schemeClr val="accent1">
              <a:lumMod val="20000"/>
              <a:lumOff val="80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33262" tIns="6651" rIns="33262" bIns="6651" numCol="1" rtlCol="0" anchor="t" anchorCtr="0" compatLnSpc="1">
            <a:prstTxWarp prst="textNoShape">
              <a:avLst/>
            </a:prstTxWarp>
          </a:bodyPr>
          <a:lstStyle/>
          <a:p>
            <a:pPr marL="107606" indent="-107606" algn="ctr" defTabSz="789106"/>
            <a:r>
              <a:rPr lang="ja-JP" altLang="en-US" sz="1505" b="1" dirty="0">
                <a:solidFill>
                  <a:schemeClr val="tx1"/>
                </a:solidFill>
                <a:latin typeface="Meiryo UI" panose="020B0604030504040204" pitchFamily="50" charset="-128"/>
                <a:ea typeface="Meiryo UI" panose="020B0604030504040204" pitchFamily="50" charset="-128"/>
              </a:rPr>
              <a:t>概要</a:t>
            </a:r>
          </a:p>
        </p:txBody>
      </p:sp>
      <p:sp>
        <p:nvSpPr>
          <p:cNvPr id="24" name="角丸四角形 23"/>
          <p:cNvSpPr/>
          <p:nvPr/>
        </p:nvSpPr>
        <p:spPr bwMode="auto">
          <a:xfrm>
            <a:off x="242984" y="2101420"/>
            <a:ext cx="1726871" cy="282521"/>
          </a:xfrm>
          <a:prstGeom prst="roundRect">
            <a:avLst/>
          </a:prstGeom>
          <a:solidFill>
            <a:schemeClr val="accent1">
              <a:lumMod val="20000"/>
              <a:lumOff val="80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33262" tIns="6651" rIns="33262" bIns="6651" numCol="1" rtlCol="0" anchor="t" anchorCtr="0" compatLnSpc="1">
            <a:prstTxWarp prst="textNoShape">
              <a:avLst/>
            </a:prstTxWarp>
          </a:bodyPr>
          <a:lstStyle/>
          <a:p>
            <a:pPr marL="107606" indent="-107606" algn="ctr" defTabSz="789106"/>
            <a:r>
              <a:rPr lang="ja-JP" altLang="en-US" sz="1505" b="1" dirty="0">
                <a:solidFill>
                  <a:schemeClr val="tx1"/>
                </a:solidFill>
                <a:latin typeface="Meiryo UI" panose="020B0604030504040204" pitchFamily="50" charset="-128"/>
                <a:ea typeface="Meiryo UI" panose="020B0604030504040204" pitchFamily="50" charset="-128"/>
              </a:rPr>
              <a:t>令和元年度予算額</a:t>
            </a:r>
          </a:p>
        </p:txBody>
      </p:sp>
      <p:sp>
        <p:nvSpPr>
          <p:cNvPr id="25" name="角丸四角形 24"/>
          <p:cNvSpPr/>
          <p:nvPr/>
        </p:nvSpPr>
        <p:spPr bwMode="auto">
          <a:xfrm>
            <a:off x="242983" y="2983146"/>
            <a:ext cx="1394538" cy="270882"/>
          </a:xfrm>
          <a:prstGeom prst="roundRect">
            <a:avLst/>
          </a:prstGeom>
          <a:solidFill>
            <a:schemeClr val="accent1">
              <a:lumMod val="20000"/>
              <a:lumOff val="80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33262" tIns="6651" rIns="33262" bIns="6651" numCol="1" rtlCol="0" anchor="t" anchorCtr="0" compatLnSpc="1">
            <a:prstTxWarp prst="textNoShape">
              <a:avLst/>
            </a:prstTxWarp>
          </a:bodyPr>
          <a:lstStyle/>
          <a:p>
            <a:pPr marL="107606" indent="-107606" algn="ctr" defTabSz="789106"/>
            <a:r>
              <a:rPr lang="ja-JP" altLang="en-US" sz="1505" b="1" dirty="0">
                <a:solidFill>
                  <a:schemeClr val="tx1"/>
                </a:solidFill>
                <a:latin typeface="Meiryo UI" panose="020B0604030504040204" pitchFamily="50" charset="-128"/>
                <a:ea typeface="Meiryo UI" panose="020B0604030504040204" pitchFamily="50" charset="-128"/>
              </a:rPr>
              <a:t>事業内容</a:t>
            </a:r>
          </a:p>
        </p:txBody>
      </p:sp>
      <p:sp>
        <p:nvSpPr>
          <p:cNvPr id="22" name="角丸四角形 19"/>
          <p:cNvSpPr>
            <a:spLocks noChangeArrowheads="1"/>
          </p:cNvSpPr>
          <p:nvPr/>
        </p:nvSpPr>
        <p:spPr bwMode="auto">
          <a:xfrm>
            <a:off x="7146574" y="787945"/>
            <a:ext cx="1932154" cy="493546"/>
          </a:xfrm>
          <a:prstGeom prst="roundRect">
            <a:avLst>
              <a:gd name="adj" fmla="val 16667"/>
            </a:avLst>
          </a:prstGeom>
          <a:noFill/>
          <a:ln w="9525" algn="ctr">
            <a:noFill/>
            <a:round/>
            <a:headEnd/>
            <a:tailEnd/>
          </a:ln>
        </p:spPr>
        <p:txBody>
          <a:bodyPr lIns="33262" tIns="6651" rIns="33262" bIns="6651"/>
          <a:lstStyle>
            <a:lvl1pPr marL="119063" indent="-119063" defTabSz="873125"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599"/>
              </a:lnSpc>
              <a:spcBef>
                <a:spcPct val="0"/>
              </a:spcBef>
              <a:buNone/>
            </a:pPr>
            <a:r>
              <a:rPr lang="ja-JP" altLang="en-US" sz="1316" b="1" dirty="0">
                <a:latin typeface="Meiryo UI" panose="020B0604030504040204" pitchFamily="50" charset="-128"/>
                <a:ea typeface="Meiryo UI" panose="020B0604030504040204" pitchFamily="50" charset="-128"/>
              </a:rPr>
              <a:t>令和元年度予算額</a:t>
            </a:r>
            <a:endParaRPr lang="en-US" altLang="ja-JP" sz="1316" b="1" dirty="0">
              <a:latin typeface="Meiryo UI" panose="020B0604030504040204" pitchFamily="50" charset="-128"/>
              <a:ea typeface="Meiryo UI" panose="020B0604030504040204" pitchFamily="50" charset="-128"/>
            </a:endParaRPr>
          </a:p>
          <a:p>
            <a:pPr algn="ctr" eaLnBrk="1" hangingPunct="1">
              <a:lnSpc>
                <a:spcPts val="1599"/>
              </a:lnSpc>
              <a:spcBef>
                <a:spcPct val="0"/>
              </a:spcBef>
              <a:buNone/>
            </a:pPr>
            <a:r>
              <a:rPr lang="ja-JP" altLang="en-US" sz="1316" b="1" dirty="0">
                <a:latin typeface="Meiryo UI" panose="020B0604030504040204" pitchFamily="50" charset="-128"/>
                <a:ea typeface="Meiryo UI" panose="020B0604030504040204" pitchFamily="50" charset="-128"/>
              </a:rPr>
              <a:t>４９５億円</a:t>
            </a:r>
          </a:p>
        </p:txBody>
      </p:sp>
      <p:sp>
        <p:nvSpPr>
          <p:cNvPr id="2" name="テキスト ボックス 1"/>
          <p:cNvSpPr txBox="1"/>
          <p:nvPr/>
        </p:nvSpPr>
        <p:spPr>
          <a:xfrm>
            <a:off x="0" y="411617"/>
            <a:ext cx="9144000" cy="381771"/>
          </a:xfrm>
          <a:prstGeom prst="rect">
            <a:avLst/>
          </a:prstGeom>
          <a:noFill/>
        </p:spPr>
        <p:txBody>
          <a:bodyPr wrap="square" rtlCol="0">
            <a:spAutoFit/>
          </a:bodyPr>
          <a:lstStyle/>
          <a:p>
            <a:pPr algn="ctr"/>
            <a:r>
              <a:rPr lang="ja-JP" altLang="en-US" sz="1881" b="1" dirty="0"/>
              <a:t>地域生活支援事業等について</a:t>
            </a:r>
          </a:p>
        </p:txBody>
      </p:sp>
      <p:sp>
        <p:nvSpPr>
          <p:cNvPr id="12" name="角丸四角形 19"/>
          <p:cNvSpPr>
            <a:spLocks noChangeArrowheads="1"/>
          </p:cNvSpPr>
          <p:nvPr/>
        </p:nvSpPr>
        <p:spPr bwMode="auto">
          <a:xfrm>
            <a:off x="5154694" y="787945"/>
            <a:ext cx="1932154" cy="493546"/>
          </a:xfrm>
          <a:prstGeom prst="roundRect">
            <a:avLst>
              <a:gd name="adj" fmla="val 16667"/>
            </a:avLst>
          </a:prstGeom>
          <a:noFill/>
          <a:ln w="9525" algn="ctr">
            <a:noFill/>
            <a:round/>
            <a:headEnd/>
            <a:tailEnd/>
          </a:ln>
        </p:spPr>
        <p:txBody>
          <a:bodyPr lIns="33262" tIns="6651" rIns="33262" bIns="6651"/>
          <a:lstStyle>
            <a:lvl1pPr marL="119063" indent="-119063" defTabSz="873125"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599"/>
              </a:lnSpc>
              <a:spcBef>
                <a:spcPct val="0"/>
              </a:spcBef>
              <a:buNone/>
            </a:pPr>
            <a:r>
              <a:rPr lang="ja-JP" altLang="en-US" sz="1316" b="1" dirty="0">
                <a:latin typeface="Meiryo UI" panose="020B0604030504040204" pitchFamily="50" charset="-128"/>
                <a:ea typeface="Meiryo UI" panose="020B0604030504040204" pitchFamily="50" charset="-128"/>
              </a:rPr>
              <a:t>平成３０年度予算額</a:t>
            </a:r>
            <a:endParaRPr lang="en-US" altLang="ja-JP" sz="1316" b="1" dirty="0">
              <a:latin typeface="Meiryo UI" panose="020B0604030504040204" pitchFamily="50" charset="-128"/>
              <a:ea typeface="Meiryo UI" panose="020B0604030504040204" pitchFamily="50" charset="-128"/>
            </a:endParaRPr>
          </a:p>
          <a:p>
            <a:pPr algn="ctr" eaLnBrk="1" hangingPunct="1">
              <a:lnSpc>
                <a:spcPts val="1599"/>
              </a:lnSpc>
              <a:spcBef>
                <a:spcPct val="0"/>
              </a:spcBef>
              <a:buNone/>
            </a:pPr>
            <a:r>
              <a:rPr lang="ja-JP" altLang="en-US" sz="1316" b="1" dirty="0">
                <a:latin typeface="Meiryo UI" panose="020B0604030504040204" pitchFamily="50" charset="-128"/>
                <a:ea typeface="Meiryo UI" panose="020B0604030504040204" pitchFamily="50" charset="-128"/>
              </a:rPr>
              <a:t>４９３億円</a:t>
            </a:r>
          </a:p>
        </p:txBody>
      </p:sp>
      <p:sp>
        <p:nvSpPr>
          <p:cNvPr id="3" name="右矢印 2"/>
          <p:cNvSpPr/>
          <p:nvPr/>
        </p:nvSpPr>
        <p:spPr>
          <a:xfrm>
            <a:off x="6975959" y="939186"/>
            <a:ext cx="286683" cy="230140"/>
          </a:xfrm>
          <a:prstGeom prst="rightArrow">
            <a:avLst/>
          </a:prstGeom>
          <a:solidFill>
            <a:schemeClr val="accent1">
              <a:lumMod val="20000"/>
              <a:lumOff val="80000"/>
            </a:schemeClr>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6005" tIns="43002" rIns="86005" bIns="43002" numCol="1" spcCol="0" rtlCol="0" fromWordArt="0" anchor="ctr" anchorCtr="0" forceAA="0" compatLnSpc="1">
            <a:prstTxWarp prst="textNoShape">
              <a:avLst/>
            </a:prstTxWarp>
            <a:noAutofit/>
          </a:bodyPr>
          <a:lstStyle/>
          <a:p>
            <a:pPr algn="ctr"/>
            <a:endParaRPr lang="ja-JP" altLang="en-US" sz="1505"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p:cNvSpPr txBox="1"/>
          <p:nvPr/>
        </p:nvSpPr>
        <p:spPr>
          <a:xfrm>
            <a:off x="7115796" y="422745"/>
            <a:ext cx="1932955" cy="34810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662" dirty="0"/>
              <a:t>参考資料１を参照</a:t>
            </a:r>
          </a:p>
        </p:txBody>
      </p:sp>
      <p:sp>
        <p:nvSpPr>
          <p:cNvPr id="4" name="フッター プレースホルダー 3"/>
          <p:cNvSpPr>
            <a:spLocks noGrp="1"/>
          </p:cNvSpPr>
          <p:nvPr>
            <p:ph type="ftr" sz="quarter" idx="11"/>
          </p:nvPr>
        </p:nvSpPr>
        <p:spPr/>
        <p:txBody>
          <a:bodyPr/>
          <a:lstStyle/>
          <a:p>
            <a:pPr>
              <a:defRPr/>
            </a:pPr>
            <a:r>
              <a:rPr kumimoji="1" lang="ja-JP" altLang="en-US" smtClean="0"/>
              <a:t>平成</a:t>
            </a:r>
            <a:r>
              <a:rPr kumimoji="1" lang="en-US" altLang="ja-JP" smtClean="0"/>
              <a:t>30</a:t>
            </a:r>
            <a:r>
              <a:rPr kumimoji="1" lang="ja-JP" altLang="en-US" smtClean="0"/>
              <a:t>年度障害者総合福祉推進事業に基づく新カリキュラムによる相談支援従事者養成研修</a:t>
            </a:r>
            <a:r>
              <a:rPr kumimoji="1" lang="en-US" altLang="ja-JP" smtClean="0"/>
              <a:t>(</a:t>
            </a:r>
            <a:r>
              <a:rPr kumimoji="1" lang="ja-JP" altLang="en-US" smtClean="0"/>
              <a:t>現任研修</a:t>
            </a:r>
            <a:r>
              <a:rPr kumimoji="1" lang="en-US" altLang="ja-JP" smtClean="0"/>
              <a:t>) </a:t>
            </a:r>
            <a:r>
              <a:rPr kumimoji="1" lang="ja-JP" altLang="en-US" smtClean="0"/>
              <a:t>を令和元年度版に改訂したもの</a:t>
            </a:r>
            <a:endParaRPr kumimoji="1" lang="ja-JP" altLang="en-US" dirty="0" smtClean="0"/>
          </a:p>
        </p:txBody>
      </p:sp>
      <p:sp>
        <p:nvSpPr>
          <p:cNvPr id="5" name="スライド番号プレースホルダー 4"/>
          <p:cNvSpPr>
            <a:spLocks noGrp="1"/>
          </p:cNvSpPr>
          <p:nvPr>
            <p:ph type="sldNum" sz="quarter" idx="12"/>
          </p:nvPr>
        </p:nvSpPr>
        <p:spPr/>
        <p:txBody>
          <a:bodyPr/>
          <a:lstStyle/>
          <a:p>
            <a:pPr>
              <a:defRPr/>
            </a:pPr>
            <a:fld id="{804D6B79-3AEB-42FE-A736-A41F7AEA0445}" type="slidenum">
              <a:rPr lang="en-US" altLang="ja-JP" smtClean="0"/>
              <a:pPr>
                <a:defRPr/>
              </a:pPr>
              <a:t>132</a:t>
            </a:fld>
            <a:endParaRPr lang="en-US" altLang="ja-JP"/>
          </a:p>
        </p:txBody>
      </p:sp>
    </p:spTree>
    <p:extLst>
      <p:ext uri="{BB962C8B-B14F-4D97-AF65-F5344CB8AC3E}">
        <p14:creationId xmlns:p14="http://schemas.microsoft.com/office/powerpoint/2010/main" val="45780750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1"/>
          <p:cNvSpPr txBox="1">
            <a:spLocks noChangeArrowheads="1"/>
          </p:cNvSpPr>
          <p:nvPr/>
        </p:nvSpPr>
        <p:spPr bwMode="auto">
          <a:xfrm>
            <a:off x="0" y="326177"/>
            <a:ext cx="9144000" cy="35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629" tIns="41314" rIns="82629" bIns="41314">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1787" b="1" dirty="0">
                <a:solidFill>
                  <a:srgbClr val="000000"/>
                </a:solidFill>
                <a:latin typeface="+mn-ea"/>
                <a:ea typeface="+mn-ea"/>
              </a:rPr>
              <a:t>令和元年度地域生活支援事業（市町村事業）</a:t>
            </a:r>
          </a:p>
        </p:txBody>
      </p:sp>
      <p:graphicFrame>
        <p:nvGraphicFramePr>
          <p:cNvPr id="5" name="表 4"/>
          <p:cNvGraphicFramePr>
            <a:graphicFrameLocks noGrp="1"/>
          </p:cNvGraphicFramePr>
          <p:nvPr>
            <p:extLst/>
          </p:nvPr>
        </p:nvGraphicFramePr>
        <p:xfrm>
          <a:off x="200081" y="767216"/>
          <a:ext cx="4291289" cy="3688675"/>
        </p:xfrm>
        <a:graphic>
          <a:graphicData uri="http://schemas.openxmlformats.org/drawingml/2006/table">
            <a:tbl>
              <a:tblPr firstRow="1" bandRow="1">
                <a:tableStyleId>{69012ECD-51FC-41F1-AA8D-1B2483CD663E}</a:tableStyleId>
              </a:tblPr>
              <a:tblGrid>
                <a:gridCol w="386092">
                  <a:extLst>
                    <a:ext uri="{9D8B030D-6E8A-4147-A177-3AD203B41FA5}">
                      <a16:colId xmlns:a16="http://schemas.microsoft.com/office/drawing/2014/main" val="1846877155"/>
                    </a:ext>
                  </a:extLst>
                </a:gridCol>
                <a:gridCol w="3905197">
                  <a:extLst>
                    <a:ext uri="{9D8B030D-6E8A-4147-A177-3AD203B41FA5}">
                      <a16:colId xmlns:a16="http://schemas.microsoft.com/office/drawing/2014/main" val="3996903023"/>
                    </a:ext>
                  </a:extLst>
                </a:gridCol>
              </a:tblGrid>
              <a:tr h="284672">
                <a:tc gridSpan="2">
                  <a:txBody>
                    <a:bodyPr/>
                    <a:lstStyle/>
                    <a:p>
                      <a:pPr algn="ctr">
                        <a:lnSpc>
                          <a:spcPts val="1300"/>
                        </a:lnSpc>
                      </a:pPr>
                      <a:r>
                        <a:rPr kumimoji="1" lang="ja-JP" altLang="en-US" sz="1100" dirty="0" smtClean="0">
                          <a:latin typeface="+mn-ea"/>
                          <a:ea typeface="+mn-ea"/>
                        </a:rPr>
                        <a:t>必須事業</a:t>
                      </a:r>
                      <a:endParaRPr kumimoji="1" lang="ja-JP" altLang="en-US" sz="1100" dirty="0">
                        <a:latin typeface="+mn-ea"/>
                        <a:ea typeface="+mn-ea"/>
                      </a:endParaRPr>
                    </a:p>
                  </a:txBody>
                  <a:tcPr marL="86005" marR="86005" marT="43002" marB="43002" anchor="ctr"/>
                </a:tc>
                <a:tc hMerge="1">
                  <a:txBody>
                    <a:bodyPr/>
                    <a:lstStyle/>
                    <a:p>
                      <a:endParaRPr kumimoji="1" lang="ja-JP" altLang="en-US" sz="1200" dirty="0"/>
                    </a:p>
                  </a:txBody>
                  <a:tcPr/>
                </a:tc>
                <a:extLst>
                  <a:ext uri="{0D108BD9-81ED-4DB2-BD59-A6C34878D82A}">
                    <a16:rowId xmlns:a16="http://schemas.microsoft.com/office/drawing/2014/main" val="1882344985"/>
                  </a:ext>
                </a:extLst>
              </a:tr>
              <a:tr h="284672">
                <a:tc>
                  <a:txBody>
                    <a:bodyPr/>
                    <a:lstStyle/>
                    <a:p>
                      <a:pPr algn="r">
                        <a:lnSpc>
                          <a:spcPts val="1300"/>
                        </a:lnSpc>
                      </a:pPr>
                      <a:r>
                        <a:rPr kumimoji="1" lang="en-US" altLang="ja-JP" sz="1100" b="0" dirty="0" smtClean="0">
                          <a:solidFill>
                            <a:schemeClr val="tx1"/>
                          </a:solidFill>
                          <a:latin typeface="+mn-ea"/>
                          <a:ea typeface="+mn-ea"/>
                        </a:rPr>
                        <a:t>1</a:t>
                      </a:r>
                      <a:endParaRPr kumimoji="1" lang="ja-JP" altLang="en-US" sz="1100" b="0" dirty="0">
                        <a:solidFill>
                          <a:schemeClr val="tx1"/>
                        </a:solidFill>
                        <a:latin typeface="+mn-ea"/>
                        <a:ea typeface="+mn-ea"/>
                      </a:endParaRPr>
                    </a:p>
                  </a:txBody>
                  <a:tcPr marL="86005" marR="86005" marT="43002" marB="43002" anchor="ctr">
                    <a:solidFill>
                      <a:schemeClr val="bg1"/>
                    </a:solidFill>
                  </a:tcPr>
                </a:tc>
                <a:tc>
                  <a:txBody>
                    <a:bodyPr/>
                    <a:lstStyle/>
                    <a:p>
                      <a:pPr algn="l">
                        <a:lnSpc>
                          <a:spcPts val="1300"/>
                        </a:lnSpc>
                      </a:pPr>
                      <a:r>
                        <a:rPr kumimoji="1" lang="ja-JP" altLang="en-US" sz="1100" b="0" dirty="0" smtClean="0">
                          <a:solidFill>
                            <a:schemeClr val="tx1"/>
                          </a:solidFill>
                          <a:latin typeface="+mn-ea"/>
                          <a:ea typeface="+mn-ea"/>
                        </a:rPr>
                        <a:t>理解促進研修・啓発事業</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86005" marR="86005" marT="43002" marB="43002" anchor="ctr">
                    <a:solidFill>
                      <a:schemeClr val="bg1"/>
                    </a:solidFill>
                  </a:tcPr>
                </a:tc>
                <a:extLst>
                  <a:ext uri="{0D108BD9-81ED-4DB2-BD59-A6C34878D82A}">
                    <a16:rowId xmlns:a16="http://schemas.microsoft.com/office/drawing/2014/main" val="3278552597"/>
                  </a:ext>
                </a:extLst>
              </a:tr>
              <a:tr h="284672">
                <a:tc>
                  <a:txBody>
                    <a:bodyPr/>
                    <a:lstStyle/>
                    <a:p>
                      <a:pPr algn="r">
                        <a:lnSpc>
                          <a:spcPts val="1300"/>
                        </a:lnSpc>
                      </a:pPr>
                      <a:r>
                        <a:rPr kumimoji="1" lang="en-US" altLang="ja-JP" sz="1100" b="0" dirty="0" smtClean="0">
                          <a:solidFill>
                            <a:schemeClr val="tx1"/>
                          </a:solidFill>
                          <a:latin typeface="+mn-ea"/>
                          <a:ea typeface="+mn-ea"/>
                        </a:rPr>
                        <a:t>2</a:t>
                      </a:r>
                      <a:endParaRPr kumimoji="1" lang="ja-JP" altLang="en-US" sz="1100" b="0" dirty="0">
                        <a:solidFill>
                          <a:schemeClr val="tx1"/>
                        </a:solidFill>
                        <a:latin typeface="+mn-ea"/>
                        <a:ea typeface="+mn-ea"/>
                      </a:endParaRPr>
                    </a:p>
                  </a:txBody>
                  <a:tcPr marL="86005" marR="86005" marT="43002" marB="43002" anchor="ctr">
                    <a:solidFill>
                      <a:schemeClr val="bg1"/>
                    </a:solidFill>
                  </a:tcPr>
                </a:tc>
                <a:tc>
                  <a:txBody>
                    <a:bodyPr/>
                    <a:lstStyle/>
                    <a:p>
                      <a:pPr algn="l">
                        <a:lnSpc>
                          <a:spcPts val="1300"/>
                        </a:lnSpc>
                      </a:pPr>
                      <a:r>
                        <a:rPr kumimoji="1" lang="ja-JP" altLang="en-US" sz="1100" b="0" dirty="0" smtClean="0">
                          <a:solidFill>
                            <a:schemeClr val="tx1"/>
                          </a:solidFill>
                          <a:latin typeface="+mn-ea"/>
                          <a:ea typeface="+mn-ea"/>
                        </a:rPr>
                        <a:t>自発的活動支援事業</a:t>
                      </a:r>
                      <a:endParaRPr kumimoji="1" lang="ja-JP" altLang="en-US" sz="1100" b="0" dirty="0">
                        <a:solidFill>
                          <a:schemeClr val="tx1"/>
                        </a:solidFill>
                        <a:latin typeface="+mn-ea"/>
                        <a:ea typeface="+mn-ea"/>
                      </a:endParaRPr>
                    </a:p>
                  </a:txBody>
                  <a:tcPr marL="86005" marR="86005" marT="43002" marB="43002" anchor="ctr">
                    <a:solidFill>
                      <a:schemeClr val="bg1"/>
                    </a:solidFill>
                  </a:tcPr>
                </a:tc>
                <a:extLst>
                  <a:ext uri="{0D108BD9-81ED-4DB2-BD59-A6C34878D82A}">
                    <a16:rowId xmlns:a16="http://schemas.microsoft.com/office/drawing/2014/main" val="2641097580"/>
                  </a:ext>
                </a:extLst>
              </a:tr>
              <a:tr h="284672">
                <a:tc>
                  <a:txBody>
                    <a:bodyPr/>
                    <a:lstStyle/>
                    <a:p>
                      <a:pPr algn="r">
                        <a:lnSpc>
                          <a:spcPts val="1300"/>
                        </a:lnSpc>
                      </a:pPr>
                      <a:r>
                        <a:rPr kumimoji="1" lang="en-US" altLang="ja-JP" sz="1100" dirty="0" smtClean="0">
                          <a:latin typeface="+mn-ea"/>
                          <a:ea typeface="+mn-ea"/>
                        </a:rPr>
                        <a:t>3</a:t>
                      </a:r>
                      <a:endParaRPr kumimoji="1" lang="ja-JP" altLang="en-US" sz="1100" dirty="0">
                        <a:latin typeface="+mn-ea"/>
                        <a:ea typeface="+mn-ea"/>
                      </a:endParaRPr>
                    </a:p>
                  </a:txBody>
                  <a:tcPr marL="86005" marR="86005" marT="43002" marB="43002" anchor="ctr">
                    <a:lnB w="12700" cap="flat" cmpd="sng" algn="ctr">
                      <a:noFill/>
                      <a:prstDash val="solid"/>
                      <a:round/>
                      <a:headEnd type="none" w="med" len="med"/>
                      <a:tailEnd type="none" w="med" len="med"/>
                    </a:lnB>
                    <a:solidFill>
                      <a:schemeClr val="bg1"/>
                    </a:solidFill>
                  </a:tcPr>
                </a:tc>
                <a:tc>
                  <a:txBody>
                    <a:bodyPr/>
                    <a:lstStyle/>
                    <a:p>
                      <a:pPr algn="l">
                        <a:lnSpc>
                          <a:spcPts val="1300"/>
                        </a:lnSpc>
                      </a:pPr>
                      <a:r>
                        <a:rPr kumimoji="1" lang="ja-JP" altLang="en-US" sz="1100" dirty="0" smtClean="0">
                          <a:latin typeface="+mn-ea"/>
                          <a:ea typeface="+mn-ea"/>
                        </a:rPr>
                        <a:t>相談支援事業</a:t>
                      </a:r>
                      <a:endParaRPr kumimoji="1" lang="ja-JP" altLang="en-US" sz="1100" dirty="0">
                        <a:latin typeface="+mn-ea"/>
                        <a:ea typeface="+mn-ea"/>
                      </a:endParaRPr>
                    </a:p>
                  </a:txBody>
                  <a:tcPr marL="86005" marR="86005" marT="43002" marB="43002" anchor="ctr">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031007289"/>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a:lnSpc>
                          <a:spcPts val="1300"/>
                        </a:lnSpc>
                      </a:pPr>
                      <a:r>
                        <a:rPr kumimoji="1" lang="en-US" altLang="ja-JP" sz="1100" dirty="0" smtClean="0">
                          <a:latin typeface="+mn-ea"/>
                          <a:ea typeface="+mn-ea"/>
                        </a:rPr>
                        <a:t>(1)</a:t>
                      </a:r>
                      <a:r>
                        <a:rPr kumimoji="1" lang="ja-JP" altLang="en-US" sz="1100" dirty="0" smtClean="0">
                          <a:latin typeface="+mn-ea"/>
                          <a:ea typeface="+mn-ea"/>
                        </a:rPr>
                        <a:t>　基幹相談支援センター等機能強化事業</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984487135"/>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solidFill>
                      <a:schemeClr val="bg1"/>
                    </a:solidFill>
                  </a:tcPr>
                </a:tc>
                <a:tc>
                  <a:txBody>
                    <a:bodyPr/>
                    <a:lstStyle/>
                    <a:p>
                      <a:pPr algn="l">
                        <a:lnSpc>
                          <a:spcPts val="1300"/>
                        </a:lnSpc>
                      </a:pPr>
                      <a:r>
                        <a:rPr kumimoji="1" lang="en-US" altLang="ja-JP" sz="1100" dirty="0" smtClean="0">
                          <a:solidFill>
                            <a:schemeClr val="tx1"/>
                          </a:solidFill>
                          <a:latin typeface="+mn-ea"/>
                          <a:ea typeface="+mn-ea"/>
                        </a:rPr>
                        <a:t>(2)</a:t>
                      </a:r>
                      <a:r>
                        <a:rPr kumimoji="1" lang="ja-JP" altLang="en-US" sz="1100" dirty="0" smtClean="0">
                          <a:solidFill>
                            <a:schemeClr val="tx1"/>
                          </a:solidFill>
                          <a:latin typeface="+mn-ea"/>
                          <a:ea typeface="+mn-ea"/>
                        </a:rPr>
                        <a:t>　住宅入居等支援事業（居住サポート事業）</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3146352763"/>
                  </a:ext>
                </a:extLst>
              </a:tr>
              <a:tr h="272611">
                <a:tc>
                  <a:txBody>
                    <a:bodyPr/>
                    <a:lstStyle/>
                    <a:p>
                      <a:pPr algn="r">
                        <a:lnSpc>
                          <a:spcPts val="1300"/>
                        </a:lnSpc>
                      </a:pPr>
                      <a:r>
                        <a:rPr kumimoji="1" lang="en-US" altLang="ja-JP" sz="1100" dirty="0" smtClean="0">
                          <a:latin typeface="+mn-ea"/>
                          <a:ea typeface="+mn-ea"/>
                        </a:rPr>
                        <a:t>4</a:t>
                      </a:r>
                    </a:p>
                  </a:txBody>
                  <a:tcPr marL="86005" marR="86005" marT="43002" marB="43002" anchor="ctr">
                    <a:solidFill>
                      <a:schemeClr val="bg1"/>
                    </a:solidFill>
                  </a:tcPr>
                </a:tc>
                <a:tc>
                  <a:txBody>
                    <a:bodyPr/>
                    <a:lstStyle/>
                    <a:p>
                      <a:pPr algn="l">
                        <a:lnSpc>
                          <a:spcPts val="1300"/>
                        </a:lnSpc>
                      </a:pPr>
                      <a:r>
                        <a:rPr kumimoji="1" lang="ja-JP" altLang="en-US" sz="1100" dirty="0" smtClean="0">
                          <a:solidFill>
                            <a:schemeClr val="tx1"/>
                          </a:solidFill>
                          <a:latin typeface="+mn-ea"/>
                          <a:ea typeface="+mn-ea"/>
                        </a:rPr>
                        <a:t>成年後見制度利用支援事業</a:t>
                      </a:r>
                      <a:endParaRPr kumimoji="1" lang="en-US" altLang="ja-JP" sz="1100" dirty="0" smtClean="0">
                        <a:solidFill>
                          <a:schemeClr val="tx1"/>
                        </a:solidFill>
                        <a:latin typeface="+mn-ea"/>
                        <a:ea typeface="+mn-ea"/>
                      </a:endParaRPr>
                    </a:p>
                  </a:txBody>
                  <a:tcPr marL="86005" marR="86005" marT="43002" marB="43002" anchor="ctr">
                    <a:solidFill>
                      <a:schemeClr val="bg1"/>
                    </a:solidFill>
                  </a:tcPr>
                </a:tc>
                <a:extLst>
                  <a:ext uri="{0D108BD9-81ED-4DB2-BD59-A6C34878D82A}">
                    <a16:rowId xmlns:a16="http://schemas.microsoft.com/office/drawing/2014/main" val="2845585833"/>
                  </a:ext>
                </a:extLst>
              </a:tr>
              <a:tr h="284672">
                <a:tc>
                  <a:txBody>
                    <a:bodyPr/>
                    <a:lstStyle/>
                    <a:p>
                      <a:pPr algn="r">
                        <a:lnSpc>
                          <a:spcPts val="1300"/>
                        </a:lnSpc>
                      </a:pPr>
                      <a:r>
                        <a:rPr kumimoji="1" lang="en-US" altLang="ja-JP" sz="1100" dirty="0" smtClean="0">
                          <a:latin typeface="+mn-ea"/>
                          <a:ea typeface="+mn-ea"/>
                        </a:rPr>
                        <a:t>5</a:t>
                      </a:r>
                      <a:endParaRPr kumimoji="1" lang="ja-JP" altLang="en-US" sz="1100" dirty="0">
                        <a:latin typeface="+mn-ea"/>
                        <a:ea typeface="+mn-ea"/>
                      </a:endParaRPr>
                    </a:p>
                  </a:txBody>
                  <a:tcPr marL="86005" marR="86005" marT="43002" marB="43002" anchor="ctr">
                    <a:solidFill>
                      <a:schemeClr val="bg1"/>
                    </a:solidFill>
                  </a:tcPr>
                </a:tc>
                <a:tc>
                  <a:txBody>
                    <a:bodyPr/>
                    <a:lstStyle/>
                    <a:p>
                      <a:pPr algn="l">
                        <a:lnSpc>
                          <a:spcPts val="1300"/>
                        </a:lnSpc>
                      </a:pPr>
                      <a:r>
                        <a:rPr kumimoji="1" lang="ja-JP" altLang="en-US" sz="1100" dirty="0" smtClean="0">
                          <a:latin typeface="+mn-ea"/>
                          <a:ea typeface="+mn-ea"/>
                        </a:rPr>
                        <a:t>成年後見制度法人後見支援事業</a:t>
                      </a:r>
                      <a:endParaRPr kumimoji="1" lang="ja-JP" altLang="en-US" sz="1100" dirty="0">
                        <a:latin typeface="+mn-ea"/>
                        <a:ea typeface="+mn-ea"/>
                      </a:endParaRPr>
                    </a:p>
                  </a:txBody>
                  <a:tcPr marL="86005" marR="86005" marT="43002" marB="43002" anchor="ctr">
                    <a:solidFill>
                      <a:schemeClr val="bg1"/>
                    </a:solidFill>
                  </a:tcPr>
                </a:tc>
                <a:extLst>
                  <a:ext uri="{0D108BD9-81ED-4DB2-BD59-A6C34878D82A}">
                    <a16:rowId xmlns:a16="http://schemas.microsoft.com/office/drawing/2014/main" val="598872362"/>
                  </a:ext>
                </a:extLst>
              </a:tr>
              <a:tr h="284672">
                <a:tc>
                  <a:txBody>
                    <a:bodyPr/>
                    <a:lstStyle/>
                    <a:p>
                      <a:pPr algn="r">
                        <a:lnSpc>
                          <a:spcPts val="1300"/>
                        </a:lnSpc>
                      </a:pPr>
                      <a:r>
                        <a:rPr kumimoji="1" lang="en-US" altLang="ja-JP" sz="1100" dirty="0" smtClean="0">
                          <a:latin typeface="+mn-ea"/>
                          <a:ea typeface="+mn-ea"/>
                        </a:rPr>
                        <a:t>6</a:t>
                      </a:r>
                      <a:endParaRPr kumimoji="1" lang="ja-JP" altLang="en-US" sz="1100" dirty="0">
                        <a:latin typeface="+mn-ea"/>
                        <a:ea typeface="+mn-ea"/>
                      </a:endParaRPr>
                    </a:p>
                  </a:txBody>
                  <a:tcPr marL="86005" marR="86005" marT="43002" marB="43002" anchor="ctr">
                    <a:solidFill>
                      <a:schemeClr val="bg1"/>
                    </a:solidFill>
                  </a:tcPr>
                </a:tc>
                <a:tc>
                  <a:txBody>
                    <a:bodyPr/>
                    <a:lstStyle/>
                    <a:p>
                      <a:pPr algn="l">
                        <a:lnSpc>
                          <a:spcPts val="1300"/>
                        </a:lnSpc>
                      </a:pPr>
                      <a:r>
                        <a:rPr kumimoji="1" lang="ja-JP" altLang="en-US" sz="1100" dirty="0" smtClean="0">
                          <a:latin typeface="+mn-ea"/>
                          <a:ea typeface="+mn-ea"/>
                        </a:rPr>
                        <a:t>意思疎通支援事業</a:t>
                      </a:r>
                      <a:endParaRPr kumimoji="1" lang="ja-JP" altLang="en-US" sz="1100" dirty="0">
                        <a:latin typeface="+mn-ea"/>
                        <a:ea typeface="+mn-ea"/>
                      </a:endParaRPr>
                    </a:p>
                  </a:txBody>
                  <a:tcPr marL="86005" marR="86005" marT="43002" marB="43002" anchor="ctr">
                    <a:solidFill>
                      <a:schemeClr val="bg1"/>
                    </a:solidFill>
                  </a:tcPr>
                </a:tc>
                <a:extLst>
                  <a:ext uri="{0D108BD9-81ED-4DB2-BD59-A6C34878D82A}">
                    <a16:rowId xmlns:a16="http://schemas.microsoft.com/office/drawing/2014/main" val="2360496108"/>
                  </a:ext>
                </a:extLst>
              </a:tr>
              <a:tr h="284672">
                <a:tc>
                  <a:txBody>
                    <a:bodyPr/>
                    <a:lstStyle/>
                    <a:p>
                      <a:pPr algn="r">
                        <a:lnSpc>
                          <a:spcPts val="1300"/>
                        </a:lnSpc>
                      </a:pPr>
                      <a:r>
                        <a:rPr kumimoji="1" lang="en-US" altLang="ja-JP" sz="1100" dirty="0" smtClean="0">
                          <a:latin typeface="+mn-ea"/>
                          <a:ea typeface="+mn-ea"/>
                        </a:rPr>
                        <a:t>7</a:t>
                      </a:r>
                      <a:endParaRPr kumimoji="1" lang="ja-JP" altLang="en-US" sz="1100" dirty="0">
                        <a:latin typeface="+mn-ea"/>
                        <a:ea typeface="+mn-ea"/>
                      </a:endParaRPr>
                    </a:p>
                  </a:txBody>
                  <a:tcPr marL="86005" marR="86005" marT="43002" marB="43002" anchor="ctr">
                    <a:solidFill>
                      <a:schemeClr val="bg1"/>
                    </a:solidFill>
                  </a:tcPr>
                </a:tc>
                <a:tc>
                  <a:txBody>
                    <a:bodyPr/>
                    <a:lstStyle/>
                    <a:p>
                      <a:pPr algn="l">
                        <a:lnSpc>
                          <a:spcPts val="1300"/>
                        </a:lnSpc>
                      </a:pPr>
                      <a:r>
                        <a:rPr kumimoji="1" lang="ja-JP" altLang="en-US" sz="1100" dirty="0" smtClean="0">
                          <a:latin typeface="+mn-ea"/>
                          <a:ea typeface="+mn-ea"/>
                        </a:rPr>
                        <a:t>日常生活用具給付等事業</a:t>
                      </a:r>
                      <a:endParaRPr kumimoji="1" lang="ja-JP" altLang="en-US" sz="1100" dirty="0">
                        <a:latin typeface="+mn-ea"/>
                        <a:ea typeface="+mn-ea"/>
                      </a:endParaRPr>
                    </a:p>
                  </a:txBody>
                  <a:tcPr marL="86005" marR="86005" marT="43002" marB="43002" anchor="ctr">
                    <a:solidFill>
                      <a:schemeClr val="bg1"/>
                    </a:solidFill>
                  </a:tcPr>
                </a:tc>
                <a:extLst>
                  <a:ext uri="{0D108BD9-81ED-4DB2-BD59-A6C34878D82A}">
                    <a16:rowId xmlns:a16="http://schemas.microsoft.com/office/drawing/2014/main" val="3798332421"/>
                  </a:ext>
                </a:extLst>
              </a:tr>
              <a:tr h="284672">
                <a:tc>
                  <a:txBody>
                    <a:bodyPr/>
                    <a:lstStyle/>
                    <a:p>
                      <a:pPr algn="r">
                        <a:lnSpc>
                          <a:spcPts val="1300"/>
                        </a:lnSpc>
                      </a:pPr>
                      <a:r>
                        <a:rPr kumimoji="1" lang="en-US" altLang="ja-JP" sz="1100" dirty="0" smtClean="0">
                          <a:latin typeface="+mn-ea"/>
                          <a:ea typeface="+mn-ea"/>
                        </a:rPr>
                        <a:t>8</a:t>
                      </a:r>
                    </a:p>
                  </a:txBody>
                  <a:tcPr marL="86005" marR="86005" marT="43002" marB="43002" anchor="ctr">
                    <a:solidFill>
                      <a:schemeClr val="bg1"/>
                    </a:solidFill>
                  </a:tcPr>
                </a:tc>
                <a:tc>
                  <a:txBody>
                    <a:bodyPr/>
                    <a:lstStyle/>
                    <a:p>
                      <a:pPr algn="l">
                        <a:lnSpc>
                          <a:spcPts val="1300"/>
                        </a:lnSpc>
                      </a:pPr>
                      <a:r>
                        <a:rPr kumimoji="1" lang="ja-JP" altLang="en-US" sz="1100" dirty="0" smtClean="0">
                          <a:latin typeface="+mn-ea"/>
                          <a:ea typeface="+mn-ea"/>
                        </a:rPr>
                        <a:t>手話奉仕員養成研修事業</a:t>
                      </a:r>
                      <a:endParaRPr kumimoji="1" lang="ja-JP" altLang="en-US" sz="1100" dirty="0">
                        <a:latin typeface="+mn-ea"/>
                        <a:ea typeface="+mn-ea"/>
                      </a:endParaRPr>
                    </a:p>
                  </a:txBody>
                  <a:tcPr marL="86005" marR="86005" marT="43002" marB="43002" anchor="ctr">
                    <a:solidFill>
                      <a:schemeClr val="bg1"/>
                    </a:solidFill>
                  </a:tcPr>
                </a:tc>
                <a:extLst>
                  <a:ext uri="{0D108BD9-81ED-4DB2-BD59-A6C34878D82A}">
                    <a16:rowId xmlns:a16="http://schemas.microsoft.com/office/drawing/2014/main" val="393331039"/>
                  </a:ext>
                </a:extLst>
              </a:tr>
              <a:tr h="284672">
                <a:tc>
                  <a:txBody>
                    <a:bodyPr/>
                    <a:lstStyle/>
                    <a:p>
                      <a:pPr algn="r">
                        <a:lnSpc>
                          <a:spcPts val="1300"/>
                        </a:lnSpc>
                      </a:pPr>
                      <a:r>
                        <a:rPr kumimoji="1" lang="en-US" altLang="ja-JP" sz="1100" dirty="0" smtClean="0">
                          <a:latin typeface="+mn-ea"/>
                          <a:ea typeface="+mn-ea"/>
                        </a:rPr>
                        <a:t>9</a:t>
                      </a:r>
                      <a:endParaRPr kumimoji="1" lang="ja-JP" altLang="en-US" sz="1100" dirty="0">
                        <a:latin typeface="+mn-ea"/>
                        <a:ea typeface="+mn-ea"/>
                      </a:endParaRPr>
                    </a:p>
                  </a:txBody>
                  <a:tcPr marL="86005" marR="86005" marT="43002" marB="43002" anchor="ctr">
                    <a:solidFill>
                      <a:schemeClr val="bg1"/>
                    </a:solidFill>
                  </a:tcPr>
                </a:tc>
                <a:tc>
                  <a:txBody>
                    <a:bodyPr/>
                    <a:lstStyle/>
                    <a:p>
                      <a:pPr algn="l">
                        <a:lnSpc>
                          <a:spcPts val="1300"/>
                        </a:lnSpc>
                      </a:pPr>
                      <a:r>
                        <a:rPr kumimoji="1" lang="ja-JP" altLang="en-US" sz="1100" dirty="0" smtClean="0">
                          <a:latin typeface="+mn-ea"/>
                          <a:ea typeface="+mn-ea"/>
                        </a:rPr>
                        <a:t>移動支援事業</a:t>
                      </a:r>
                      <a:endParaRPr kumimoji="1" lang="ja-JP" altLang="en-US" sz="1100" dirty="0">
                        <a:latin typeface="+mn-ea"/>
                        <a:ea typeface="+mn-ea"/>
                      </a:endParaRPr>
                    </a:p>
                  </a:txBody>
                  <a:tcPr marL="86005" marR="86005" marT="43002" marB="43002" anchor="ctr">
                    <a:solidFill>
                      <a:schemeClr val="bg1"/>
                    </a:solidFill>
                  </a:tcPr>
                </a:tc>
                <a:extLst>
                  <a:ext uri="{0D108BD9-81ED-4DB2-BD59-A6C34878D82A}">
                    <a16:rowId xmlns:a16="http://schemas.microsoft.com/office/drawing/2014/main" val="1003409677"/>
                  </a:ext>
                </a:extLst>
              </a:tr>
              <a:tr h="284672">
                <a:tc>
                  <a:txBody>
                    <a:bodyPr/>
                    <a:lstStyle/>
                    <a:p>
                      <a:pPr algn="r">
                        <a:lnSpc>
                          <a:spcPts val="1300"/>
                        </a:lnSpc>
                      </a:pPr>
                      <a:r>
                        <a:rPr kumimoji="1" lang="en-US" altLang="ja-JP" sz="1100" dirty="0" smtClean="0">
                          <a:latin typeface="+mn-ea"/>
                          <a:ea typeface="+mn-ea"/>
                        </a:rPr>
                        <a:t>10</a:t>
                      </a:r>
                      <a:endParaRPr kumimoji="1" lang="ja-JP" altLang="en-US" sz="1100" dirty="0">
                        <a:latin typeface="+mn-ea"/>
                        <a:ea typeface="+mn-ea"/>
                      </a:endParaRPr>
                    </a:p>
                  </a:txBody>
                  <a:tcPr marL="86005" marR="86005" marT="43002" marB="43002" anchor="ctr">
                    <a:solidFill>
                      <a:schemeClr val="bg1"/>
                    </a:solidFill>
                  </a:tcPr>
                </a:tc>
                <a:tc>
                  <a:txBody>
                    <a:bodyPr/>
                    <a:lstStyle/>
                    <a:p>
                      <a:pPr algn="l">
                        <a:lnSpc>
                          <a:spcPts val="1300"/>
                        </a:lnSpc>
                      </a:pPr>
                      <a:r>
                        <a:rPr kumimoji="1" lang="ja-JP" altLang="en-US" sz="1100" dirty="0" smtClean="0">
                          <a:latin typeface="+mn-ea"/>
                          <a:ea typeface="+mn-ea"/>
                        </a:rPr>
                        <a:t>地域活動支援センター機能強化事業</a:t>
                      </a:r>
                      <a:endParaRPr kumimoji="1" lang="ja-JP" altLang="en-US" sz="1100" dirty="0">
                        <a:latin typeface="+mn-ea"/>
                        <a:ea typeface="+mn-ea"/>
                      </a:endParaRPr>
                    </a:p>
                  </a:txBody>
                  <a:tcPr marL="86005" marR="86005" marT="43002" marB="43002" anchor="ctr">
                    <a:solidFill>
                      <a:schemeClr val="bg1"/>
                    </a:solidFill>
                  </a:tcPr>
                </a:tc>
                <a:extLst>
                  <a:ext uri="{0D108BD9-81ED-4DB2-BD59-A6C34878D82A}">
                    <a16:rowId xmlns:a16="http://schemas.microsoft.com/office/drawing/2014/main" val="464686937"/>
                  </a:ext>
                </a:extLst>
              </a:tr>
            </a:tbl>
          </a:graphicData>
        </a:graphic>
      </p:graphicFrame>
      <p:graphicFrame>
        <p:nvGraphicFramePr>
          <p:cNvPr id="8" name="表 7"/>
          <p:cNvGraphicFramePr>
            <a:graphicFrameLocks noGrp="1"/>
          </p:cNvGraphicFramePr>
          <p:nvPr>
            <p:extLst/>
          </p:nvPr>
        </p:nvGraphicFramePr>
        <p:xfrm>
          <a:off x="4543244" y="767215"/>
          <a:ext cx="4362960" cy="5824972"/>
        </p:xfrm>
        <a:graphic>
          <a:graphicData uri="http://schemas.openxmlformats.org/drawingml/2006/table">
            <a:tbl>
              <a:tblPr firstRow="1" bandRow="1">
                <a:tableStyleId>{69012ECD-51FC-41F1-AA8D-1B2483CD663E}</a:tableStyleId>
              </a:tblPr>
              <a:tblGrid>
                <a:gridCol w="292659">
                  <a:extLst>
                    <a:ext uri="{9D8B030D-6E8A-4147-A177-3AD203B41FA5}">
                      <a16:colId xmlns:a16="http://schemas.microsoft.com/office/drawing/2014/main" val="1846877155"/>
                    </a:ext>
                  </a:extLst>
                </a:gridCol>
                <a:gridCol w="4070301">
                  <a:extLst>
                    <a:ext uri="{9D8B030D-6E8A-4147-A177-3AD203B41FA5}">
                      <a16:colId xmlns:a16="http://schemas.microsoft.com/office/drawing/2014/main" val="3996903023"/>
                    </a:ext>
                  </a:extLst>
                </a:gridCol>
              </a:tblGrid>
              <a:tr h="284672">
                <a:tc gridSpan="2">
                  <a:txBody>
                    <a:bodyPr/>
                    <a:lstStyle/>
                    <a:p>
                      <a:pPr algn="ctr">
                        <a:lnSpc>
                          <a:spcPts val="1300"/>
                        </a:lnSpc>
                      </a:pPr>
                      <a:r>
                        <a:rPr kumimoji="1" lang="ja-JP" altLang="en-US" sz="1100" dirty="0" smtClean="0">
                          <a:latin typeface="+mn-ea"/>
                          <a:ea typeface="+mn-ea"/>
                        </a:rPr>
                        <a:t>任意事業</a:t>
                      </a:r>
                      <a:endParaRPr kumimoji="1" lang="ja-JP" altLang="en-US" sz="1100" dirty="0">
                        <a:latin typeface="+mn-ea"/>
                        <a:ea typeface="+mn-ea"/>
                      </a:endParaRPr>
                    </a:p>
                  </a:txBody>
                  <a:tcPr marL="86005" marR="86005" marT="43002" marB="43002" anchor="ctr"/>
                </a:tc>
                <a:tc hMerge="1">
                  <a:txBody>
                    <a:bodyPr/>
                    <a:lstStyle/>
                    <a:p>
                      <a:endParaRPr kumimoji="1" lang="ja-JP" altLang="en-US" sz="1200" dirty="0"/>
                    </a:p>
                  </a:txBody>
                  <a:tcPr/>
                </a:tc>
                <a:extLst>
                  <a:ext uri="{0D108BD9-81ED-4DB2-BD59-A6C34878D82A}">
                    <a16:rowId xmlns:a16="http://schemas.microsoft.com/office/drawing/2014/main" val="1882344985"/>
                  </a:ext>
                </a:extLst>
              </a:tr>
              <a:tr h="284672">
                <a:tc>
                  <a:txBody>
                    <a:bodyPr/>
                    <a:lstStyle/>
                    <a:p>
                      <a:pPr algn="r">
                        <a:lnSpc>
                          <a:spcPts val="1300"/>
                        </a:lnSpc>
                      </a:pPr>
                      <a:r>
                        <a:rPr kumimoji="1" lang="en-US" altLang="ja-JP" sz="1100" dirty="0" smtClean="0">
                          <a:latin typeface="+mn-ea"/>
                          <a:ea typeface="+mn-ea"/>
                        </a:rPr>
                        <a:t>1</a:t>
                      </a:r>
                      <a:endParaRPr kumimoji="1" lang="ja-JP" altLang="en-US" sz="1100" dirty="0">
                        <a:latin typeface="+mn-ea"/>
                        <a:ea typeface="+mn-ea"/>
                      </a:endParaRPr>
                    </a:p>
                  </a:txBody>
                  <a:tcPr marL="86005" marR="86005" marT="43002" marB="43002" anchor="ctr">
                    <a:lnB w="12700" cap="flat" cmpd="sng" algn="ctr">
                      <a:noFill/>
                      <a:prstDash val="solid"/>
                      <a:round/>
                      <a:headEnd type="none" w="med" len="med"/>
                      <a:tailEnd type="none" w="med" len="med"/>
                    </a:lnB>
                    <a:solidFill>
                      <a:schemeClr val="bg1"/>
                    </a:solidFill>
                  </a:tcPr>
                </a:tc>
                <a:tc>
                  <a:txBody>
                    <a:bodyPr/>
                    <a:lstStyle/>
                    <a:p>
                      <a:pPr algn="l">
                        <a:lnSpc>
                          <a:spcPts val="1300"/>
                        </a:lnSpc>
                      </a:pPr>
                      <a:r>
                        <a:rPr kumimoji="1" lang="ja-JP" altLang="en-US" sz="1100" dirty="0" smtClean="0">
                          <a:latin typeface="+mn-ea"/>
                          <a:ea typeface="+mn-ea"/>
                        </a:rPr>
                        <a:t>日常生活支援</a:t>
                      </a:r>
                      <a:endParaRPr kumimoji="1" lang="ja-JP" altLang="en-US" sz="1100" dirty="0">
                        <a:latin typeface="+mn-ea"/>
                        <a:ea typeface="+mn-ea"/>
                      </a:endParaRPr>
                    </a:p>
                  </a:txBody>
                  <a:tcPr marL="86005" marR="86005" marT="43002" marB="43002" anchor="ctr">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278552597"/>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just" eaLnBrk="1" hangingPunct="1">
                        <a:lnSpc>
                          <a:spcPts val="1300"/>
                        </a:lnSpc>
                        <a:defRPr/>
                      </a:pPr>
                      <a:r>
                        <a:rPr lang="en-US" altLang="ja-JP" sz="1100" dirty="0" smtClean="0">
                          <a:latin typeface="+mn-ea"/>
                          <a:ea typeface="+mn-ea"/>
                        </a:rPr>
                        <a:t>(1)</a:t>
                      </a:r>
                      <a:r>
                        <a:rPr lang="ja-JP" altLang="en-US" sz="1100" baseline="0" dirty="0" smtClean="0">
                          <a:latin typeface="+mn-ea"/>
                          <a:ea typeface="+mn-ea"/>
                        </a:rPr>
                        <a:t> </a:t>
                      </a:r>
                      <a:r>
                        <a:rPr lang="ja-JP" altLang="en-US" sz="1100" dirty="0" smtClean="0">
                          <a:latin typeface="+mn-ea"/>
                          <a:ea typeface="+mn-ea"/>
                        </a:rPr>
                        <a:t>福祉ホームの運営</a:t>
                      </a:r>
                      <a:endParaRPr lang="ja-JP" altLang="en-US" sz="1100" dirty="0">
                        <a:solidFill>
                          <a:srgbClr val="000000"/>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641097580"/>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a:lnSpc>
                          <a:spcPts val="1300"/>
                        </a:lnSpc>
                      </a:pPr>
                      <a:r>
                        <a:rPr lang="en-US" altLang="ja-JP" sz="1100" dirty="0" smtClean="0">
                          <a:latin typeface="+mn-ea"/>
                          <a:ea typeface="+mn-ea"/>
                        </a:rPr>
                        <a:t>(2) </a:t>
                      </a:r>
                      <a:r>
                        <a:rPr lang="ja-JP" altLang="en-US" sz="1100" dirty="0" smtClean="0">
                          <a:latin typeface="+mn-ea"/>
                          <a:ea typeface="+mn-ea"/>
                        </a:rPr>
                        <a:t>訪問入浴サービス</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031007289"/>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just" eaLnBrk="1" hangingPunct="1">
                        <a:lnSpc>
                          <a:spcPts val="1300"/>
                        </a:lnSpc>
                        <a:defRPr/>
                      </a:pPr>
                      <a:r>
                        <a:rPr lang="en-US" altLang="ja-JP" sz="1100" dirty="0" smtClean="0">
                          <a:latin typeface="+mn-ea"/>
                          <a:ea typeface="+mn-ea"/>
                        </a:rPr>
                        <a:t>(3)</a:t>
                      </a:r>
                      <a:r>
                        <a:rPr lang="ja-JP" altLang="en-US" sz="1100" baseline="0" dirty="0" smtClean="0">
                          <a:latin typeface="+mn-ea"/>
                          <a:ea typeface="+mn-ea"/>
                        </a:rPr>
                        <a:t> </a:t>
                      </a:r>
                      <a:r>
                        <a:rPr lang="ja-JP" altLang="en-US" sz="1100" dirty="0" smtClean="0">
                          <a:latin typeface="+mn-ea"/>
                          <a:ea typeface="+mn-ea"/>
                        </a:rPr>
                        <a:t>生活訓練等</a:t>
                      </a:r>
                      <a:endParaRPr lang="en-US" altLang="ja-JP" sz="1100" dirty="0">
                        <a:solidFill>
                          <a:srgbClr val="000000"/>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984487135"/>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a:lnSpc>
                          <a:spcPts val="1300"/>
                        </a:lnSpc>
                      </a:pPr>
                      <a:r>
                        <a:rPr lang="en-US" altLang="ja-JP" sz="1100" dirty="0" smtClean="0">
                          <a:latin typeface="+mn-ea"/>
                          <a:ea typeface="+mn-ea"/>
                        </a:rPr>
                        <a:t>(4) </a:t>
                      </a:r>
                      <a:r>
                        <a:rPr kumimoji="1" lang="ja-JP" altLang="en-US" sz="1100" dirty="0" smtClean="0">
                          <a:latin typeface="+mn-ea"/>
                          <a:ea typeface="+mn-ea"/>
                        </a:rPr>
                        <a:t>日中一時支援</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146352763"/>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a:lnSpc>
                          <a:spcPts val="1300"/>
                        </a:lnSpc>
                      </a:pPr>
                      <a:r>
                        <a:rPr lang="en-US" altLang="ja-JP" sz="1100" dirty="0" smtClean="0">
                          <a:latin typeface="+mn-ea"/>
                          <a:ea typeface="+mn-ea"/>
                        </a:rPr>
                        <a:t>(5) </a:t>
                      </a:r>
                      <a:r>
                        <a:rPr kumimoji="1" lang="ja-JP" altLang="en-US" sz="1100" dirty="0" smtClean="0">
                          <a:latin typeface="+mn-ea"/>
                          <a:ea typeface="+mn-ea"/>
                        </a:rPr>
                        <a:t>地域移行のための安心生活支援</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845585833"/>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a:lnSpc>
                          <a:spcPts val="1300"/>
                        </a:lnSpc>
                      </a:pPr>
                      <a:r>
                        <a:rPr lang="en-US" altLang="ja-JP" sz="1100" dirty="0" smtClean="0">
                          <a:latin typeface="+mn-ea"/>
                          <a:ea typeface="+mn-ea"/>
                        </a:rPr>
                        <a:t>(6) </a:t>
                      </a:r>
                      <a:r>
                        <a:rPr kumimoji="1" lang="ja-JP" altLang="en-US" sz="1100" dirty="0" smtClean="0">
                          <a:latin typeface="+mn-ea"/>
                          <a:ea typeface="+mn-ea"/>
                        </a:rPr>
                        <a:t>巡回支援専門員整備</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598872362"/>
                  </a:ext>
                </a:extLst>
              </a:tr>
              <a:tr h="390805">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a:lnSpc>
                          <a:spcPts val="1300"/>
                        </a:lnSpc>
                      </a:pPr>
                      <a:r>
                        <a:rPr lang="en-US" altLang="ja-JP" sz="1100" dirty="0" smtClean="0">
                          <a:latin typeface="+mn-ea"/>
                          <a:ea typeface="+mn-ea"/>
                        </a:rPr>
                        <a:t>(7) </a:t>
                      </a:r>
                      <a:r>
                        <a:rPr kumimoji="1" lang="ja-JP" altLang="en-US" sz="1000" dirty="0" smtClean="0">
                          <a:latin typeface="+mn-ea"/>
                          <a:ea typeface="+mn-ea"/>
                        </a:rPr>
                        <a:t>相談支援事業者等（地域援助事業者）における退院支援体制確保</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360496108"/>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solidFill>
                      <a:schemeClr val="bg1"/>
                    </a:solidFill>
                  </a:tcPr>
                </a:tc>
                <a:tc>
                  <a:txBody>
                    <a:bodyPr/>
                    <a:lstStyle/>
                    <a:p>
                      <a:pPr algn="l">
                        <a:lnSpc>
                          <a:spcPts val="1300"/>
                        </a:lnSpc>
                      </a:pPr>
                      <a:r>
                        <a:rPr lang="en-US" altLang="ja-JP" sz="1100" dirty="0" smtClean="0">
                          <a:latin typeface="+mn-ea"/>
                          <a:ea typeface="+mn-ea"/>
                        </a:rPr>
                        <a:t>(8) </a:t>
                      </a:r>
                      <a:r>
                        <a:rPr kumimoji="1" lang="ja-JP" altLang="en-US" sz="1100" dirty="0" smtClean="0">
                          <a:latin typeface="+mn-ea"/>
                          <a:ea typeface="+mn-ea"/>
                        </a:rPr>
                        <a:t>協議会における地域資源の開発･利用促進等の支援</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3798332421"/>
                  </a:ext>
                </a:extLst>
              </a:tr>
              <a:tr h="284672">
                <a:tc>
                  <a:txBody>
                    <a:bodyPr/>
                    <a:lstStyle/>
                    <a:p>
                      <a:pPr algn="r">
                        <a:lnSpc>
                          <a:spcPts val="1300"/>
                        </a:lnSpc>
                      </a:pPr>
                      <a:r>
                        <a:rPr kumimoji="1" lang="en-US" altLang="ja-JP" sz="1100" dirty="0" smtClean="0">
                          <a:latin typeface="+mn-ea"/>
                          <a:ea typeface="+mn-ea"/>
                        </a:rPr>
                        <a:t>2</a:t>
                      </a:r>
                    </a:p>
                  </a:txBody>
                  <a:tcPr marL="86005" marR="86005" marT="43002" marB="43002" anchor="ctr">
                    <a:lnB w="12700" cap="flat" cmpd="sng" algn="ctr">
                      <a:noFill/>
                      <a:prstDash val="solid"/>
                      <a:round/>
                      <a:headEnd type="none" w="med" len="med"/>
                      <a:tailEnd type="none" w="med" len="med"/>
                    </a:lnB>
                    <a:solidFill>
                      <a:schemeClr val="bg1"/>
                    </a:solidFill>
                  </a:tcPr>
                </a:tc>
                <a:tc>
                  <a:txBody>
                    <a:bodyPr/>
                    <a:lstStyle/>
                    <a:p>
                      <a:pPr algn="l">
                        <a:lnSpc>
                          <a:spcPts val="1300"/>
                        </a:lnSpc>
                      </a:pPr>
                      <a:r>
                        <a:rPr kumimoji="1" lang="ja-JP" altLang="en-US" sz="1100" dirty="0" smtClean="0">
                          <a:latin typeface="+mn-ea"/>
                          <a:ea typeface="+mn-ea"/>
                        </a:rPr>
                        <a:t>社会参加支援</a:t>
                      </a:r>
                      <a:endParaRPr kumimoji="1" lang="ja-JP" altLang="en-US" sz="1100" dirty="0">
                        <a:latin typeface="+mn-ea"/>
                        <a:ea typeface="+mn-ea"/>
                      </a:endParaRPr>
                    </a:p>
                  </a:txBody>
                  <a:tcPr marL="86005" marR="86005" marT="43002" marB="43002" anchor="ctr">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93331039"/>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just" eaLnBrk="1" hangingPunct="1">
                        <a:lnSpc>
                          <a:spcPts val="1300"/>
                        </a:lnSpc>
                        <a:defRPr/>
                      </a:pPr>
                      <a:r>
                        <a:rPr lang="en-US" altLang="ja-JP" sz="1100" dirty="0" smtClean="0">
                          <a:latin typeface="+mn-ea"/>
                          <a:ea typeface="+mn-ea"/>
                        </a:rPr>
                        <a:t>(1)</a:t>
                      </a:r>
                      <a:r>
                        <a:rPr lang="ja-JP" altLang="en-US" sz="1100" baseline="0" dirty="0" smtClean="0">
                          <a:latin typeface="+mn-ea"/>
                          <a:ea typeface="+mn-ea"/>
                        </a:rPr>
                        <a:t> </a:t>
                      </a:r>
                      <a:r>
                        <a:rPr lang="ja-JP" altLang="en-US" sz="1100" dirty="0" smtClean="0">
                          <a:latin typeface="+mn-ea"/>
                          <a:ea typeface="+mn-ea"/>
                        </a:rPr>
                        <a:t>レクリエーション活動支援</a:t>
                      </a:r>
                      <a:endParaRPr lang="ja-JP" altLang="en-US" sz="1100" dirty="0">
                        <a:solidFill>
                          <a:srgbClr val="000000"/>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3409677"/>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a:lnSpc>
                          <a:spcPts val="1300"/>
                        </a:lnSpc>
                      </a:pPr>
                      <a:r>
                        <a:rPr lang="en-US" altLang="ja-JP" sz="1100" dirty="0" smtClean="0">
                          <a:solidFill>
                            <a:schemeClr val="tx1"/>
                          </a:solidFill>
                          <a:latin typeface="+mn-ea"/>
                          <a:ea typeface="+mn-ea"/>
                        </a:rPr>
                        <a:t>(2) </a:t>
                      </a:r>
                      <a:r>
                        <a:rPr lang="ja-JP" altLang="en-US" sz="1100" dirty="0" smtClean="0">
                          <a:solidFill>
                            <a:schemeClr val="tx1"/>
                          </a:solidFill>
                          <a:latin typeface="+mn-ea"/>
                          <a:ea typeface="+mn-ea"/>
                        </a:rPr>
                        <a:t>芸術文化活動振興</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64686937"/>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just" eaLnBrk="1" hangingPunct="1">
                        <a:lnSpc>
                          <a:spcPts val="1300"/>
                        </a:lnSpc>
                        <a:defRPr/>
                      </a:pPr>
                      <a:r>
                        <a:rPr lang="en-US" altLang="ja-JP" sz="1100" dirty="0" smtClean="0">
                          <a:solidFill>
                            <a:schemeClr val="tx1"/>
                          </a:solidFill>
                          <a:latin typeface="+mn-ea"/>
                          <a:ea typeface="+mn-ea"/>
                        </a:rPr>
                        <a:t>(3)</a:t>
                      </a:r>
                      <a:r>
                        <a:rPr lang="ja-JP" altLang="en-US" sz="1100" baseline="0" dirty="0" smtClean="0">
                          <a:solidFill>
                            <a:schemeClr val="tx1"/>
                          </a:solidFill>
                          <a:latin typeface="+mn-ea"/>
                          <a:ea typeface="+mn-ea"/>
                        </a:rPr>
                        <a:t> 点字・声の広報等発行</a:t>
                      </a:r>
                      <a:endParaRPr lang="en-US" altLang="ja-JP"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109190817"/>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a:lnSpc>
                          <a:spcPts val="1300"/>
                        </a:lnSpc>
                      </a:pPr>
                      <a:r>
                        <a:rPr lang="en-US" altLang="ja-JP" sz="1100" dirty="0" smtClean="0">
                          <a:solidFill>
                            <a:schemeClr val="tx1"/>
                          </a:solidFill>
                          <a:latin typeface="+mn-ea"/>
                          <a:ea typeface="+mn-ea"/>
                        </a:rPr>
                        <a:t>(4) </a:t>
                      </a:r>
                      <a:r>
                        <a:rPr lang="ja-JP" altLang="en-US" sz="1100" dirty="0" smtClean="0">
                          <a:solidFill>
                            <a:schemeClr val="tx1"/>
                          </a:solidFill>
                          <a:latin typeface="+mn-ea"/>
                          <a:ea typeface="+mn-ea"/>
                        </a:rPr>
                        <a:t>奉仕員養成研修</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394583433"/>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9525" cap="flat" cmpd="sng" algn="ctr">
                      <a:noFill/>
                      <a:prstDash val="solid"/>
                    </a:lnB>
                    <a:solidFill>
                      <a:schemeClr val="bg1"/>
                    </a:solidFill>
                  </a:tcPr>
                </a:tc>
                <a:tc>
                  <a:txBody>
                    <a:bodyPr/>
                    <a:lstStyle/>
                    <a:p>
                      <a:pPr algn="l">
                        <a:lnSpc>
                          <a:spcPts val="1300"/>
                        </a:lnSpc>
                      </a:pPr>
                      <a:r>
                        <a:rPr kumimoji="1" lang="en-US" altLang="ja-JP" sz="1100" dirty="0" smtClean="0">
                          <a:solidFill>
                            <a:schemeClr val="tx1"/>
                          </a:solidFill>
                          <a:latin typeface="+mn-ea"/>
                          <a:ea typeface="+mn-ea"/>
                        </a:rPr>
                        <a:t>(5) </a:t>
                      </a:r>
                      <a:r>
                        <a:rPr kumimoji="1" lang="ja-JP" altLang="en-US" sz="1100" dirty="0" smtClean="0">
                          <a:solidFill>
                            <a:schemeClr val="tx1"/>
                          </a:solidFill>
                          <a:latin typeface="+mn-ea"/>
                          <a:ea typeface="+mn-ea"/>
                        </a:rPr>
                        <a:t>複数市町村における意思疎通支援の共同実施促進</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9525" cap="flat" cmpd="sng" algn="ctr">
                      <a:noFill/>
                      <a:prstDash val="solid"/>
                    </a:lnB>
                    <a:solidFill>
                      <a:schemeClr val="bg1"/>
                    </a:solidFill>
                  </a:tcPr>
                </a:tc>
                <a:extLst>
                  <a:ext uri="{0D108BD9-81ED-4DB2-BD59-A6C34878D82A}">
                    <a16:rowId xmlns:a16="http://schemas.microsoft.com/office/drawing/2014/main" val="3682383607"/>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solidFill>
                      <a:schemeClr val="bg1"/>
                    </a:solidFill>
                  </a:tcPr>
                </a:tc>
                <a:tc>
                  <a:txBody>
                    <a:bodyPr/>
                    <a:lstStyle/>
                    <a:p>
                      <a:pPr algn="l">
                        <a:lnSpc>
                          <a:spcPts val="1300"/>
                        </a:lnSpc>
                      </a:pPr>
                      <a:r>
                        <a:rPr kumimoji="1" lang="en-US" altLang="ja-JP" sz="1100" dirty="0" smtClean="0">
                          <a:solidFill>
                            <a:schemeClr val="tx1"/>
                          </a:solidFill>
                          <a:latin typeface="+mn-ea"/>
                          <a:ea typeface="+mn-ea"/>
                        </a:rPr>
                        <a:t>(6) </a:t>
                      </a:r>
                      <a:r>
                        <a:rPr kumimoji="1" lang="ja-JP" altLang="en-US" sz="1100" dirty="0" smtClean="0">
                          <a:solidFill>
                            <a:schemeClr val="tx1"/>
                          </a:solidFill>
                          <a:latin typeface="+mn-ea"/>
                          <a:ea typeface="+mn-ea"/>
                        </a:rPr>
                        <a:t>家庭・教育・福祉連携推進事業</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1064747658"/>
                  </a:ext>
                </a:extLst>
              </a:tr>
              <a:tr h="284672">
                <a:tc>
                  <a:txBody>
                    <a:bodyPr/>
                    <a:lstStyle/>
                    <a:p>
                      <a:pPr algn="r">
                        <a:lnSpc>
                          <a:spcPts val="1300"/>
                        </a:lnSpc>
                      </a:pPr>
                      <a:r>
                        <a:rPr kumimoji="1" lang="en-US" altLang="ja-JP" sz="1100" dirty="0" smtClean="0">
                          <a:latin typeface="+mn-ea"/>
                          <a:ea typeface="+mn-ea"/>
                        </a:rPr>
                        <a:t>3</a:t>
                      </a:r>
                      <a:endParaRPr kumimoji="1" lang="ja-JP" altLang="en-US" sz="1100" dirty="0">
                        <a:latin typeface="+mn-ea"/>
                        <a:ea typeface="+mn-ea"/>
                      </a:endParaRPr>
                    </a:p>
                  </a:txBody>
                  <a:tcPr marL="86005" marR="86005" marT="43002" marB="43002" anchor="ctr">
                    <a:lnB w="12700" cap="flat" cmpd="sng" algn="ctr">
                      <a:noFill/>
                      <a:prstDash val="solid"/>
                      <a:round/>
                      <a:headEnd type="none" w="med" len="med"/>
                      <a:tailEnd type="none" w="med" len="med"/>
                    </a:lnB>
                    <a:solidFill>
                      <a:schemeClr val="bg1"/>
                    </a:solidFill>
                  </a:tcPr>
                </a:tc>
                <a:tc>
                  <a:txBody>
                    <a:bodyPr/>
                    <a:lstStyle/>
                    <a:p>
                      <a:pPr algn="l">
                        <a:lnSpc>
                          <a:spcPts val="1300"/>
                        </a:lnSpc>
                      </a:pPr>
                      <a:r>
                        <a:rPr kumimoji="1" lang="ja-JP" altLang="en-US" sz="1100" dirty="0" smtClean="0">
                          <a:latin typeface="+mn-ea"/>
                          <a:ea typeface="+mn-ea"/>
                        </a:rPr>
                        <a:t>就業・就労支援</a:t>
                      </a:r>
                      <a:endParaRPr kumimoji="1" lang="ja-JP" altLang="en-US" sz="1100" dirty="0">
                        <a:latin typeface="+mn-ea"/>
                        <a:ea typeface="+mn-ea"/>
                      </a:endParaRPr>
                    </a:p>
                  </a:txBody>
                  <a:tcPr marL="86005" marR="86005" marT="43002" marB="43002" anchor="ctr">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355761463"/>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just" eaLnBrk="1" hangingPunct="1">
                        <a:lnSpc>
                          <a:spcPts val="1300"/>
                        </a:lnSpc>
                        <a:defRPr/>
                      </a:pPr>
                      <a:r>
                        <a:rPr lang="en-US" altLang="ja-JP" sz="1100" dirty="0" smtClean="0">
                          <a:latin typeface="+mn-ea"/>
                          <a:ea typeface="+mn-ea"/>
                        </a:rPr>
                        <a:t>(1)</a:t>
                      </a:r>
                      <a:r>
                        <a:rPr lang="ja-JP" altLang="en-US" sz="1100" baseline="0" dirty="0" smtClean="0">
                          <a:latin typeface="+mn-ea"/>
                          <a:ea typeface="+mn-ea"/>
                        </a:rPr>
                        <a:t> 盲人</a:t>
                      </a:r>
                      <a:r>
                        <a:rPr lang="ja-JP" altLang="en-US" sz="1100" dirty="0" smtClean="0">
                          <a:latin typeface="+mn-ea"/>
                          <a:ea typeface="+mn-ea"/>
                        </a:rPr>
                        <a:t>ホームの運営</a:t>
                      </a:r>
                      <a:endParaRPr lang="ja-JP" altLang="en-US" sz="1100" dirty="0">
                        <a:solidFill>
                          <a:srgbClr val="000000"/>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803542561"/>
                  </a:ext>
                </a:extLst>
              </a:tr>
              <a:tr h="284672">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solidFill>
                      <a:schemeClr val="bg1"/>
                    </a:solidFill>
                  </a:tcPr>
                </a:tc>
                <a:tc>
                  <a:txBody>
                    <a:bodyPr/>
                    <a:lstStyle/>
                    <a:p>
                      <a:pPr algn="l">
                        <a:lnSpc>
                          <a:spcPts val="1300"/>
                        </a:lnSpc>
                      </a:pPr>
                      <a:r>
                        <a:rPr lang="en-US" altLang="ja-JP" sz="1100" dirty="0" smtClean="0">
                          <a:latin typeface="+mn-ea"/>
                          <a:ea typeface="+mn-ea"/>
                        </a:rPr>
                        <a:t>(2) </a:t>
                      </a:r>
                      <a:r>
                        <a:rPr lang="ja-JP" altLang="en-US" sz="1100" dirty="0" smtClean="0">
                          <a:latin typeface="+mn-ea"/>
                          <a:ea typeface="+mn-ea"/>
                        </a:rPr>
                        <a:t>知的障害者職親委託</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2663874850"/>
                  </a:ext>
                </a:extLst>
              </a:tr>
            </a:tbl>
          </a:graphicData>
        </a:graphic>
      </p:graphicFrame>
      <p:sp>
        <p:nvSpPr>
          <p:cNvPr id="7" name="テキスト ボックス 6"/>
          <p:cNvSpPr txBox="1"/>
          <p:nvPr/>
        </p:nvSpPr>
        <p:spPr>
          <a:xfrm>
            <a:off x="94874" y="5924713"/>
            <a:ext cx="4396497" cy="482824"/>
          </a:xfrm>
          <a:prstGeom prst="rect">
            <a:avLst/>
          </a:prstGeom>
          <a:noFill/>
        </p:spPr>
        <p:txBody>
          <a:bodyPr wrap="square" rtlCol="0">
            <a:spAutoFit/>
          </a:bodyPr>
          <a:lstStyle/>
          <a:p>
            <a:r>
              <a:rPr lang="ja-JP" altLang="en-US" sz="846" dirty="0"/>
              <a:t>（参考） 交付税を財源として実施する事業</a:t>
            </a:r>
            <a:endParaRPr lang="en-US" altLang="ja-JP" sz="846" dirty="0"/>
          </a:p>
          <a:p>
            <a:pPr indent="80628">
              <a:tabLst>
                <a:tab pos="80628" algn="l"/>
              </a:tabLst>
            </a:pPr>
            <a:r>
              <a:rPr lang="ja-JP" altLang="en-US" sz="846" dirty="0"/>
              <a:t>・  相談支援事業のうち障害者相談支援事業    ・ 地域活動支援センター基礎的事業</a:t>
            </a:r>
            <a:endParaRPr lang="en-US" altLang="ja-JP" sz="846" dirty="0"/>
          </a:p>
          <a:p>
            <a:pPr indent="80628">
              <a:tabLst>
                <a:tab pos="80628" algn="l"/>
              </a:tabLst>
            </a:pPr>
            <a:r>
              <a:rPr lang="ja-JP" altLang="en-US" sz="846" dirty="0"/>
              <a:t>・  障害支援区分認定等事務    ・ 自動車運転免許取得・改造助成    ・ 更生訓練費給付</a:t>
            </a:r>
          </a:p>
        </p:txBody>
      </p:sp>
      <p:sp>
        <p:nvSpPr>
          <p:cNvPr id="2" name="フッター プレースホルダー 1"/>
          <p:cNvSpPr>
            <a:spLocks noGrp="1"/>
          </p:cNvSpPr>
          <p:nvPr>
            <p:ph type="ftr" sz="quarter" idx="11"/>
          </p:nvPr>
        </p:nvSpPr>
        <p:spPr/>
        <p:txBody>
          <a:bodyPr/>
          <a:lstStyle/>
          <a:p>
            <a:pPr>
              <a:defRPr/>
            </a:pPr>
            <a:r>
              <a:rPr kumimoji="1" lang="ja-JP" altLang="en-US" smtClean="0"/>
              <a:t>平成</a:t>
            </a:r>
            <a:r>
              <a:rPr kumimoji="1" lang="en-US" altLang="ja-JP" smtClean="0"/>
              <a:t>30</a:t>
            </a:r>
            <a:r>
              <a:rPr kumimoji="1" lang="ja-JP" altLang="en-US" smtClean="0"/>
              <a:t>年度障害者総合福祉推進事業に基づく新カリキュラムによる相談支援従事者養成研修</a:t>
            </a:r>
            <a:r>
              <a:rPr kumimoji="1" lang="en-US" altLang="ja-JP" smtClean="0"/>
              <a:t>(</a:t>
            </a:r>
            <a:r>
              <a:rPr kumimoji="1" lang="ja-JP" altLang="en-US" smtClean="0"/>
              <a:t>現任研修</a:t>
            </a:r>
            <a:r>
              <a:rPr kumimoji="1" lang="en-US" altLang="ja-JP" smtClean="0"/>
              <a:t>) </a:t>
            </a:r>
            <a:r>
              <a:rPr kumimoji="1" lang="ja-JP" altLang="en-US" smtClean="0"/>
              <a:t>を令和元年度版に改訂したもの</a:t>
            </a:r>
            <a:endParaRPr kumimoji="1" lang="ja-JP" altLang="en-US" dirty="0" smtClean="0"/>
          </a:p>
        </p:txBody>
      </p:sp>
      <p:sp>
        <p:nvSpPr>
          <p:cNvPr id="4" name="スライド番号プレースホルダー 3"/>
          <p:cNvSpPr>
            <a:spLocks noGrp="1"/>
          </p:cNvSpPr>
          <p:nvPr>
            <p:ph type="sldNum" sz="quarter" idx="12"/>
          </p:nvPr>
        </p:nvSpPr>
        <p:spPr/>
        <p:txBody>
          <a:bodyPr/>
          <a:lstStyle/>
          <a:p>
            <a:pPr>
              <a:defRPr/>
            </a:pPr>
            <a:fld id="{804D6B79-3AEB-42FE-A736-A41F7AEA0445}" type="slidenum">
              <a:rPr lang="en-US" altLang="ja-JP" smtClean="0"/>
              <a:pPr>
                <a:defRPr/>
              </a:pPr>
              <a:t>133</a:t>
            </a:fld>
            <a:endParaRPr lang="en-US" altLang="ja-JP"/>
          </a:p>
        </p:txBody>
      </p:sp>
    </p:spTree>
    <p:extLst>
      <p:ext uri="{BB962C8B-B14F-4D97-AF65-F5344CB8AC3E}">
        <p14:creationId xmlns:p14="http://schemas.microsoft.com/office/powerpoint/2010/main" val="179616992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表 38"/>
          <p:cNvGraphicFramePr>
            <a:graphicFrameLocks noGrp="1"/>
          </p:cNvGraphicFramePr>
          <p:nvPr>
            <p:extLst/>
          </p:nvPr>
        </p:nvGraphicFramePr>
        <p:xfrm>
          <a:off x="200082" y="694205"/>
          <a:ext cx="4300845" cy="5579684"/>
        </p:xfrm>
        <a:graphic>
          <a:graphicData uri="http://schemas.openxmlformats.org/drawingml/2006/table">
            <a:tbl>
              <a:tblPr firstRow="1" bandRow="1">
                <a:tableStyleId>{69012ECD-51FC-41F1-AA8D-1B2483CD663E}</a:tableStyleId>
              </a:tblPr>
              <a:tblGrid>
                <a:gridCol w="356067">
                  <a:extLst>
                    <a:ext uri="{9D8B030D-6E8A-4147-A177-3AD203B41FA5}">
                      <a16:colId xmlns:a16="http://schemas.microsoft.com/office/drawing/2014/main" val="1846877155"/>
                    </a:ext>
                  </a:extLst>
                </a:gridCol>
                <a:gridCol w="3944778">
                  <a:extLst>
                    <a:ext uri="{9D8B030D-6E8A-4147-A177-3AD203B41FA5}">
                      <a16:colId xmlns:a16="http://schemas.microsoft.com/office/drawing/2014/main" val="3996903023"/>
                    </a:ext>
                  </a:extLst>
                </a:gridCol>
              </a:tblGrid>
              <a:tr h="193511">
                <a:tc gridSpan="2">
                  <a:txBody>
                    <a:bodyPr/>
                    <a:lstStyle/>
                    <a:p>
                      <a:pPr algn="ctr">
                        <a:lnSpc>
                          <a:spcPts val="900"/>
                        </a:lnSpc>
                      </a:pPr>
                      <a:r>
                        <a:rPr kumimoji="1" lang="ja-JP" altLang="en-US" sz="1000" dirty="0" smtClean="0">
                          <a:latin typeface="+mn-ea"/>
                          <a:ea typeface="+mn-ea"/>
                        </a:rPr>
                        <a:t>必須事業</a:t>
                      </a:r>
                      <a:endParaRPr kumimoji="1" lang="ja-JP" altLang="en-US" sz="1000" dirty="0">
                        <a:latin typeface="+mn-ea"/>
                        <a:ea typeface="+mn-ea"/>
                      </a:endParaRPr>
                    </a:p>
                  </a:txBody>
                  <a:tcPr marL="86005" marR="86005" marT="43002" marB="43002" anchor="ctr"/>
                </a:tc>
                <a:tc hMerge="1">
                  <a:txBody>
                    <a:bodyPr/>
                    <a:lstStyle/>
                    <a:p>
                      <a:endParaRPr kumimoji="1" lang="ja-JP" altLang="en-US" sz="1200" dirty="0"/>
                    </a:p>
                  </a:txBody>
                  <a:tcPr/>
                </a:tc>
                <a:extLst>
                  <a:ext uri="{0D108BD9-81ED-4DB2-BD59-A6C34878D82A}">
                    <a16:rowId xmlns:a16="http://schemas.microsoft.com/office/drawing/2014/main" val="1882344985"/>
                  </a:ext>
                </a:extLst>
              </a:tr>
              <a:tr h="193511">
                <a:tc>
                  <a:txBody>
                    <a:bodyPr/>
                    <a:lstStyle/>
                    <a:p>
                      <a:pPr algn="r">
                        <a:lnSpc>
                          <a:spcPts val="900"/>
                        </a:lnSpc>
                      </a:pPr>
                      <a:r>
                        <a:rPr kumimoji="1" lang="en-US" altLang="ja-JP" sz="1000" dirty="0" smtClean="0">
                          <a:latin typeface="+mn-ea"/>
                          <a:ea typeface="+mn-ea"/>
                        </a:rPr>
                        <a:t>1</a:t>
                      </a:r>
                      <a:endParaRPr kumimoji="1" lang="ja-JP" altLang="en-US" sz="1000" dirty="0">
                        <a:latin typeface="+mn-ea"/>
                        <a:ea typeface="+mn-ea"/>
                      </a:endParaRPr>
                    </a:p>
                  </a:txBody>
                  <a:tcPr marL="86005" marR="86005" marT="43002" marB="43002" anchor="ctr">
                    <a:lnB w="12700" cap="flat" cmpd="sng" algn="ctr">
                      <a:noFill/>
                      <a:prstDash val="solid"/>
                      <a:round/>
                      <a:headEnd type="none" w="med" len="med"/>
                      <a:tailEnd type="none" w="med" len="med"/>
                    </a:lnB>
                  </a:tcPr>
                </a:tc>
                <a:tc>
                  <a:txBody>
                    <a:bodyPr/>
                    <a:lstStyle/>
                    <a:p>
                      <a:pPr algn="l">
                        <a:lnSpc>
                          <a:spcPts val="900"/>
                        </a:lnSpc>
                      </a:pPr>
                      <a:r>
                        <a:rPr kumimoji="1" lang="ja-JP" altLang="en-US" sz="1000" dirty="0" smtClean="0">
                          <a:latin typeface="+mn-ea"/>
                          <a:ea typeface="+mn-ea"/>
                        </a:rPr>
                        <a:t>専門性の高い相談支援事業</a:t>
                      </a:r>
                      <a:endParaRPr kumimoji="1" lang="ja-JP" altLang="en-US" sz="1000" dirty="0">
                        <a:latin typeface="+mn-ea"/>
                        <a:ea typeface="+mn-ea"/>
                      </a:endParaRPr>
                    </a:p>
                  </a:txBody>
                  <a:tcPr marL="86005" marR="86005" marT="43002" marB="43002" anchor="ctr">
                    <a:lnB w="12700" cap="flat" cmpd="sng" algn="ctr">
                      <a:noFill/>
                      <a:prstDash val="solid"/>
                      <a:round/>
                      <a:headEnd type="none" w="med" len="med"/>
                      <a:tailEnd type="none" w="med" len="med"/>
                    </a:lnB>
                  </a:tcPr>
                </a:tc>
                <a:extLst>
                  <a:ext uri="{0D108BD9-81ED-4DB2-BD59-A6C34878D82A}">
                    <a16:rowId xmlns:a16="http://schemas.microsoft.com/office/drawing/2014/main" val="3278552597"/>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just" defTabSz="941183" rtl="0" eaLnBrk="1" fontAlgn="auto" latinLnBrk="0" hangingPunct="1">
                        <a:lnSpc>
                          <a:spcPts val="900"/>
                        </a:lnSpc>
                        <a:spcBef>
                          <a:spcPts val="0"/>
                        </a:spcBef>
                        <a:spcAft>
                          <a:spcPts val="0"/>
                        </a:spcAft>
                        <a:buClrTx/>
                        <a:buSzTx/>
                        <a:buFontTx/>
                        <a:buNone/>
                        <a:tabLst/>
                        <a:defRPr/>
                      </a:pPr>
                      <a:r>
                        <a:rPr lang="en-US" altLang="ja-JP" sz="1000" dirty="0" smtClean="0">
                          <a:latin typeface="+mn-ea"/>
                          <a:ea typeface="+mn-ea"/>
                        </a:rPr>
                        <a:t>(1) </a:t>
                      </a:r>
                      <a:r>
                        <a:rPr lang="ja-JP" altLang="en-US" sz="1000" dirty="0" smtClean="0">
                          <a:solidFill>
                            <a:srgbClr val="000000"/>
                          </a:solidFill>
                          <a:latin typeface="ＭＳ ゴシック" panose="020B0609070205080204" pitchFamily="49" charset="-128"/>
                          <a:ea typeface="ＭＳ ゴシック" panose="020B0609070205080204" pitchFamily="49" charset="-128"/>
                        </a:rPr>
                        <a:t>発達障害者支援センター運営事業</a:t>
                      </a:r>
                      <a:endParaRPr lang="en-US" altLang="ja-JP" sz="1000" dirty="0" smtClean="0">
                        <a:solidFill>
                          <a:srgbClr val="000000"/>
                        </a:solidFill>
                        <a:latin typeface="ＭＳ ゴシック" panose="020B0609070205080204" pitchFamily="49" charset="-128"/>
                        <a:ea typeface="ＭＳ ゴシック" panose="020B0609070205080204" pitchFamily="49" charset="-128"/>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641097580"/>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tcPr>
                </a:tc>
                <a:tc>
                  <a:txBody>
                    <a:bodyPr/>
                    <a:lstStyle/>
                    <a:p>
                      <a:pPr algn="l">
                        <a:lnSpc>
                          <a:spcPts val="900"/>
                        </a:lnSpc>
                      </a:pPr>
                      <a:r>
                        <a:rPr lang="en-US" altLang="ja-JP" sz="1000" dirty="0" smtClean="0">
                          <a:latin typeface="+mn-ea"/>
                          <a:ea typeface="+mn-ea"/>
                        </a:rPr>
                        <a:t>(2) </a:t>
                      </a:r>
                      <a:r>
                        <a:rPr lang="ja-JP" altLang="en-US" sz="1000" dirty="0" smtClean="0">
                          <a:latin typeface="+mn-ea"/>
                          <a:ea typeface="+mn-ea"/>
                        </a:rPr>
                        <a:t>高次脳機障害及びその関連障害に対する支援普及事業</a:t>
                      </a: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tcPr>
                </a:tc>
                <a:extLst>
                  <a:ext uri="{0D108BD9-81ED-4DB2-BD59-A6C34878D82A}">
                    <a16:rowId xmlns:a16="http://schemas.microsoft.com/office/drawing/2014/main" val="598872362"/>
                  </a:ext>
                </a:extLst>
              </a:tr>
              <a:tr h="193511">
                <a:tc>
                  <a:txBody>
                    <a:bodyPr/>
                    <a:lstStyle/>
                    <a:p>
                      <a:pPr algn="r">
                        <a:lnSpc>
                          <a:spcPts val="900"/>
                        </a:lnSpc>
                      </a:pPr>
                      <a:r>
                        <a:rPr kumimoji="1" lang="en-US" altLang="ja-JP" sz="1000" dirty="0" smtClean="0">
                          <a:latin typeface="+mn-ea"/>
                          <a:ea typeface="+mn-ea"/>
                        </a:rPr>
                        <a:t>2</a:t>
                      </a:r>
                      <a:endParaRPr kumimoji="1" lang="ja-JP" altLang="en-US" sz="1000" dirty="0">
                        <a:latin typeface="+mn-ea"/>
                        <a:ea typeface="+mn-ea"/>
                      </a:endParaRPr>
                    </a:p>
                  </a:txBody>
                  <a:tcPr marL="86005" marR="86005" marT="43002" marB="43002" anchor="ctr">
                    <a:lnB w="12700" cap="flat" cmpd="sng" algn="ctr">
                      <a:noFill/>
                      <a:prstDash val="solid"/>
                      <a:round/>
                      <a:headEnd type="none" w="med" len="med"/>
                      <a:tailEnd type="none" w="med" len="med"/>
                    </a:lnB>
                  </a:tcPr>
                </a:tc>
                <a:tc>
                  <a:txBody>
                    <a:bodyPr/>
                    <a:lstStyle/>
                    <a:p>
                      <a:pPr algn="l">
                        <a:lnSpc>
                          <a:spcPts val="900"/>
                        </a:lnSpc>
                      </a:pPr>
                      <a:r>
                        <a:rPr kumimoji="1" lang="ja-JP" altLang="en-US" sz="1000" dirty="0" smtClean="0">
                          <a:latin typeface="+mn-ea"/>
                          <a:ea typeface="+mn-ea"/>
                        </a:rPr>
                        <a:t>専門性の高い意思疎通支援を行う者の養成研修事業</a:t>
                      </a:r>
                      <a:endParaRPr kumimoji="1" lang="ja-JP" altLang="en-US" sz="1000" dirty="0">
                        <a:latin typeface="+mn-ea"/>
                        <a:ea typeface="+mn-ea"/>
                      </a:endParaRPr>
                    </a:p>
                  </a:txBody>
                  <a:tcPr marL="86005" marR="86005" marT="43002" marB="43002" anchor="ctr">
                    <a:lnB w="12700" cap="flat" cmpd="sng" algn="ctr">
                      <a:noFill/>
                      <a:prstDash val="solid"/>
                      <a:round/>
                      <a:headEnd type="none" w="med" len="med"/>
                      <a:tailEnd type="none" w="med" len="med"/>
                    </a:lnB>
                  </a:tcPr>
                </a:tc>
                <a:extLst>
                  <a:ext uri="{0D108BD9-81ED-4DB2-BD59-A6C34878D82A}">
                    <a16:rowId xmlns:a16="http://schemas.microsoft.com/office/drawing/2014/main" val="2360496108"/>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ts val="900"/>
                        </a:lnSpc>
                      </a:pPr>
                      <a:r>
                        <a:rPr kumimoji="1" lang="en-US" altLang="ja-JP" sz="1000" dirty="0" smtClean="0">
                          <a:solidFill>
                            <a:schemeClr val="tx1"/>
                          </a:solidFill>
                          <a:latin typeface="+mn-ea"/>
                          <a:ea typeface="+mn-ea"/>
                        </a:rPr>
                        <a:t>(1) </a:t>
                      </a:r>
                      <a:r>
                        <a:rPr kumimoji="1" lang="ja-JP" altLang="en-US" sz="1000" dirty="0" smtClean="0">
                          <a:solidFill>
                            <a:schemeClr val="tx1"/>
                          </a:solidFill>
                          <a:latin typeface="+mn-ea"/>
                          <a:ea typeface="+mn-ea"/>
                        </a:rPr>
                        <a:t>手話通訳者・要約筆記者養成研修事業</a:t>
                      </a:r>
                      <a:endParaRPr kumimoji="1" lang="ja-JP" altLang="en-US" sz="10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798332421"/>
                  </a:ext>
                </a:extLst>
              </a:tr>
              <a:tr h="193511">
                <a:tc>
                  <a:txBody>
                    <a:bodyPr/>
                    <a:lstStyle/>
                    <a:p>
                      <a:pPr algn="r">
                        <a:lnSpc>
                          <a:spcPts val="900"/>
                        </a:lnSpc>
                      </a:pPr>
                      <a:endParaRPr kumimoji="1" lang="en-US" altLang="ja-JP" sz="1000" dirty="0" smtClean="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ts val="900"/>
                        </a:lnSpc>
                      </a:pPr>
                      <a:r>
                        <a:rPr kumimoji="1" lang="en-US" altLang="ja-JP" sz="1000" dirty="0" smtClean="0">
                          <a:solidFill>
                            <a:schemeClr val="tx1"/>
                          </a:solidFill>
                          <a:latin typeface="+mn-ea"/>
                          <a:ea typeface="+mn-ea"/>
                        </a:rPr>
                        <a:t>(2) </a:t>
                      </a:r>
                      <a:r>
                        <a:rPr kumimoji="1" lang="ja-JP" altLang="en-US" sz="1000" dirty="0" smtClean="0">
                          <a:solidFill>
                            <a:schemeClr val="tx1"/>
                          </a:solidFill>
                          <a:latin typeface="+mn-ea"/>
                          <a:ea typeface="+mn-ea"/>
                        </a:rPr>
                        <a:t>盲</a:t>
                      </a:r>
                      <a:r>
                        <a:rPr kumimoji="1" lang="ja-JP" altLang="en-US" sz="1000" dirty="0" err="1" smtClean="0">
                          <a:solidFill>
                            <a:schemeClr val="tx1"/>
                          </a:solidFill>
                          <a:latin typeface="+mn-ea"/>
                          <a:ea typeface="+mn-ea"/>
                        </a:rPr>
                        <a:t>ろう</a:t>
                      </a:r>
                      <a:r>
                        <a:rPr kumimoji="1" lang="ja-JP" altLang="en-US" sz="1000" dirty="0" smtClean="0">
                          <a:solidFill>
                            <a:schemeClr val="tx1"/>
                          </a:solidFill>
                          <a:latin typeface="+mn-ea"/>
                          <a:ea typeface="+mn-ea"/>
                        </a:rPr>
                        <a:t>者向け通訳・介助員養成研修事業</a:t>
                      </a:r>
                      <a:endParaRPr kumimoji="1" lang="ja-JP" altLang="en-US" sz="10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3331039"/>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tcPr>
                </a:tc>
                <a:tc>
                  <a:txBody>
                    <a:bodyPr/>
                    <a:lstStyle/>
                    <a:p>
                      <a:pPr algn="l">
                        <a:lnSpc>
                          <a:spcPts val="900"/>
                        </a:lnSpc>
                      </a:pPr>
                      <a:r>
                        <a:rPr kumimoji="1" lang="en-US" altLang="ja-JP" sz="1000" dirty="0" smtClean="0">
                          <a:solidFill>
                            <a:schemeClr val="tx1"/>
                          </a:solidFill>
                          <a:latin typeface="+mn-ea"/>
                          <a:ea typeface="+mn-ea"/>
                        </a:rPr>
                        <a:t>(3) </a:t>
                      </a:r>
                      <a:r>
                        <a:rPr kumimoji="1" lang="ja-JP" altLang="en-US" sz="1000" dirty="0" smtClean="0">
                          <a:solidFill>
                            <a:schemeClr val="tx1"/>
                          </a:solidFill>
                          <a:latin typeface="+mn-ea"/>
                          <a:ea typeface="+mn-ea"/>
                        </a:rPr>
                        <a:t>失語症者向け意思疎通支援者養成研修事業</a:t>
                      </a:r>
                      <a:endParaRPr kumimoji="1" lang="ja-JP" altLang="en-US" sz="10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tcPr>
                </a:tc>
                <a:extLst>
                  <a:ext uri="{0D108BD9-81ED-4DB2-BD59-A6C34878D82A}">
                    <a16:rowId xmlns:a16="http://schemas.microsoft.com/office/drawing/2014/main" val="1003409677"/>
                  </a:ext>
                </a:extLst>
              </a:tr>
              <a:tr h="193511">
                <a:tc>
                  <a:txBody>
                    <a:bodyPr/>
                    <a:lstStyle/>
                    <a:p>
                      <a:pPr algn="r">
                        <a:lnSpc>
                          <a:spcPts val="900"/>
                        </a:lnSpc>
                      </a:pPr>
                      <a:r>
                        <a:rPr kumimoji="1" lang="en-US" altLang="ja-JP" sz="1000" dirty="0" smtClean="0">
                          <a:latin typeface="+mn-ea"/>
                          <a:ea typeface="+mn-ea"/>
                        </a:rPr>
                        <a:t>3</a:t>
                      </a:r>
                      <a:endParaRPr kumimoji="1" lang="ja-JP" altLang="en-US" sz="1000" dirty="0">
                        <a:latin typeface="+mn-ea"/>
                        <a:ea typeface="+mn-ea"/>
                      </a:endParaRPr>
                    </a:p>
                  </a:txBody>
                  <a:tcPr marL="86005" marR="86005" marT="43002" marB="43002" anchor="ctr">
                    <a:lnB w="12700" cap="flat" cmpd="sng" algn="ctr">
                      <a:noFill/>
                      <a:prstDash val="solid"/>
                      <a:round/>
                      <a:headEnd type="none" w="med" len="med"/>
                      <a:tailEnd type="none" w="med" len="med"/>
                    </a:lnB>
                  </a:tcPr>
                </a:tc>
                <a:tc>
                  <a:txBody>
                    <a:bodyPr/>
                    <a:lstStyle/>
                    <a:p>
                      <a:pPr algn="l">
                        <a:lnSpc>
                          <a:spcPts val="900"/>
                        </a:lnSpc>
                      </a:pPr>
                      <a:r>
                        <a:rPr kumimoji="1" lang="ja-JP" altLang="en-US" sz="1000" dirty="0" smtClean="0">
                          <a:solidFill>
                            <a:schemeClr val="tx1"/>
                          </a:solidFill>
                          <a:latin typeface="+mn-ea"/>
                          <a:ea typeface="+mn-ea"/>
                        </a:rPr>
                        <a:t>専門性の高い意思疎通支援を行う者の派遣事業</a:t>
                      </a:r>
                      <a:endParaRPr kumimoji="1" lang="ja-JP" altLang="en-US" sz="1000" dirty="0">
                        <a:solidFill>
                          <a:schemeClr val="tx1"/>
                        </a:solidFill>
                        <a:latin typeface="+mn-ea"/>
                        <a:ea typeface="+mn-ea"/>
                      </a:endParaRPr>
                    </a:p>
                  </a:txBody>
                  <a:tcPr marL="86005" marR="86005" marT="43002" marB="43002" anchor="ctr">
                    <a:lnB w="12700" cap="flat" cmpd="sng" algn="ctr">
                      <a:noFill/>
                      <a:prstDash val="solid"/>
                      <a:round/>
                      <a:headEnd type="none" w="med" len="med"/>
                      <a:tailEnd type="none" w="med" len="med"/>
                    </a:lnB>
                  </a:tcPr>
                </a:tc>
                <a:extLst>
                  <a:ext uri="{0D108BD9-81ED-4DB2-BD59-A6C34878D82A}">
                    <a16:rowId xmlns:a16="http://schemas.microsoft.com/office/drawing/2014/main" val="464686937"/>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ts val="900"/>
                        </a:lnSpc>
                      </a:pPr>
                      <a:r>
                        <a:rPr kumimoji="1" lang="en-US" altLang="ja-JP" sz="1000" dirty="0" smtClean="0">
                          <a:solidFill>
                            <a:schemeClr val="tx1"/>
                          </a:solidFill>
                          <a:latin typeface="+mn-ea"/>
                          <a:ea typeface="+mn-ea"/>
                        </a:rPr>
                        <a:t>(1) </a:t>
                      </a:r>
                      <a:r>
                        <a:rPr kumimoji="1" lang="ja-JP" altLang="en-US" sz="1000" dirty="0" smtClean="0">
                          <a:solidFill>
                            <a:schemeClr val="tx1"/>
                          </a:solidFill>
                          <a:latin typeface="+mn-ea"/>
                          <a:ea typeface="+mn-ea"/>
                        </a:rPr>
                        <a:t>手話通訳者・要約筆記者派遣事業</a:t>
                      </a:r>
                      <a:endParaRPr kumimoji="1" lang="ja-JP" altLang="en-US" sz="10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830554592"/>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9525" cap="flat" cmpd="sng" algn="ctr">
                      <a:noFill/>
                      <a:prstDash val="solid"/>
                    </a:lnB>
                  </a:tcPr>
                </a:tc>
                <a:tc>
                  <a:txBody>
                    <a:bodyPr/>
                    <a:lstStyle/>
                    <a:p>
                      <a:pPr algn="l">
                        <a:lnSpc>
                          <a:spcPts val="900"/>
                        </a:lnSpc>
                      </a:pPr>
                      <a:r>
                        <a:rPr kumimoji="1" lang="en-US" altLang="ja-JP" sz="1000" dirty="0" smtClean="0">
                          <a:solidFill>
                            <a:schemeClr val="tx1"/>
                          </a:solidFill>
                          <a:latin typeface="+mn-ea"/>
                          <a:ea typeface="+mn-ea"/>
                        </a:rPr>
                        <a:t>(2) </a:t>
                      </a:r>
                      <a:r>
                        <a:rPr kumimoji="1" lang="ja-JP" altLang="en-US" sz="1000" dirty="0" smtClean="0">
                          <a:solidFill>
                            <a:schemeClr val="tx1"/>
                          </a:solidFill>
                          <a:latin typeface="+mn-ea"/>
                          <a:ea typeface="+mn-ea"/>
                        </a:rPr>
                        <a:t>盲</a:t>
                      </a:r>
                      <a:r>
                        <a:rPr kumimoji="1" lang="ja-JP" altLang="en-US" sz="1000" dirty="0" err="1" smtClean="0">
                          <a:solidFill>
                            <a:schemeClr val="tx1"/>
                          </a:solidFill>
                          <a:latin typeface="+mn-ea"/>
                          <a:ea typeface="+mn-ea"/>
                        </a:rPr>
                        <a:t>ろう</a:t>
                      </a:r>
                      <a:r>
                        <a:rPr kumimoji="1" lang="ja-JP" altLang="en-US" sz="1000" dirty="0" smtClean="0">
                          <a:solidFill>
                            <a:schemeClr val="tx1"/>
                          </a:solidFill>
                          <a:latin typeface="+mn-ea"/>
                          <a:ea typeface="+mn-ea"/>
                        </a:rPr>
                        <a:t>者向け通訳・介助員派遣事業</a:t>
                      </a:r>
                      <a:endParaRPr kumimoji="1" lang="ja-JP" altLang="en-US" sz="10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9525" cap="flat" cmpd="sng" algn="ctr">
                      <a:noFill/>
                      <a:prstDash val="solid"/>
                    </a:lnB>
                  </a:tcPr>
                </a:tc>
                <a:extLst>
                  <a:ext uri="{0D108BD9-81ED-4DB2-BD59-A6C34878D82A}">
                    <a16:rowId xmlns:a16="http://schemas.microsoft.com/office/drawing/2014/main" val="156923333"/>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tcPr>
                </a:tc>
                <a:tc>
                  <a:txBody>
                    <a:bodyPr/>
                    <a:lstStyle/>
                    <a:p>
                      <a:pPr algn="l">
                        <a:lnSpc>
                          <a:spcPts val="900"/>
                        </a:lnSpc>
                      </a:pPr>
                      <a:r>
                        <a:rPr kumimoji="1" lang="en-US" altLang="ja-JP" sz="1000" dirty="0" smtClean="0">
                          <a:solidFill>
                            <a:schemeClr val="tx1"/>
                          </a:solidFill>
                          <a:latin typeface="+mn-ea"/>
                          <a:ea typeface="+mn-ea"/>
                        </a:rPr>
                        <a:t>(3) </a:t>
                      </a:r>
                      <a:r>
                        <a:rPr kumimoji="1" lang="ja-JP" altLang="en-US" sz="1000" dirty="0" smtClean="0">
                          <a:solidFill>
                            <a:schemeClr val="tx1"/>
                          </a:solidFill>
                          <a:latin typeface="+mn-ea"/>
                          <a:ea typeface="+mn-ea"/>
                        </a:rPr>
                        <a:t>失語症者向け意思疎通支援者派遣事業</a:t>
                      </a:r>
                      <a:endParaRPr kumimoji="1" lang="ja-JP" altLang="en-US" sz="10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tcPr>
                </a:tc>
                <a:extLst>
                  <a:ext uri="{0D108BD9-81ED-4DB2-BD59-A6C34878D82A}">
                    <a16:rowId xmlns:a16="http://schemas.microsoft.com/office/drawing/2014/main" val="411831602"/>
                  </a:ext>
                </a:extLst>
              </a:tr>
              <a:tr h="193511">
                <a:tc>
                  <a:txBody>
                    <a:bodyPr/>
                    <a:lstStyle/>
                    <a:p>
                      <a:pPr algn="r">
                        <a:lnSpc>
                          <a:spcPts val="900"/>
                        </a:lnSpc>
                      </a:pPr>
                      <a:r>
                        <a:rPr kumimoji="1" lang="en-US" altLang="ja-JP" sz="1000" dirty="0" smtClean="0">
                          <a:latin typeface="+mn-ea"/>
                          <a:ea typeface="+mn-ea"/>
                        </a:rPr>
                        <a:t>4</a:t>
                      </a:r>
                      <a:endParaRPr kumimoji="1" lang="ja-JP" altLang="en-US" sz="1000" dirty="0">
                        <a:latin typeface="+mn-ea"/>
                        <a:ea typeface="+mn-ea"/>
                      </a:endParaRPr>
                    </a:p>
                  </a:txBody>
                  <a:tcPr marL="86005" marR="86005" marT="43002" marB="43002" anchor="ctr"/>
                </a:tc>
                <a:tc>
                  <a:txBody>
                    <a:bodyPr/>
                    <a:lstStyle/>
                    <a:p>
                      <a:pPr marL="0" marR="0" lvl="0" indent="0" algn="l" defTabSz="941183" rtl="0" eaLnBrk="1" fontAlgn="auto" latinLnBrk="0" hangingPunct="1">
                        <a:lnSpc>
                          <a:spcPts val="900"/>
                        </a:lnSpc>
                        <a:spcBef>
                          <a:spcPts val="0"/>
                        </a:spcBef>
                        <a:spcAft>
                          <a:spcPts val="0"/>
                        </a:spcAft>
                        <a:buClrTx/>
                        <a:buSzTx/>
                        <a:buFontTx/>
                        <a:buNone/>
                        <a:tabLst/>
                        <a:defRPr/>
                      </a:pPr>
                      <a:r>
                        <a:rPr lang="ja-JP" altLang="en-US" sz="1000" u="none" dirty="0" smtClean="0">
                          <a:solidFill>
                            <a:srgbClr val="000000"/>
                          </a:solidFill>
                          <a:latin typeface="ＭＳ ゴシック" panose="020B0609070205080204" pitchFamily="49" charset="-128"/>
                          <a:ea typeface="ＭＳ ゴシック" panose="020B0609070205080204" pitchFamily="49" charset="-128"/>
                        </a:rPr>
                        <a:t>意思疎通支援を行う者の派遣に係る市町村相互間の連絡調整事業</a:t>
                      </a:r>
                      <a:endParaRPr lang="en-US" altLang="ja-JP" sz="1000" u="none" dirty="0" smtClean="0">
                        <a:solidFill>
                          <a:srgbClr val="000000"/>
                        </a:solidFill>
                        <a:latin typeface="ＭＳ ゴシック" panose="020B0609070205080204" pitchFamily="49" charset="-128"/>
                        <a:ea typeface="ＭＳ ゴシック" panose="020B0609070205080204" pitchFamily="49" charset="-128"/>
                      </a:endParaRPr>
                    </a:p>
                  </a:txBody>
                  <a:tcPr marL="86005" marR="86005" marT="43002" marB="43002" anchor="ctr"/>
                </a:tc>
                <a:extLst>
                  <a:ext uri="{0D108BD9-81ED-4DB2-BD59-A6C34878D82A}">
                    <a16:rowId xmlns:a16="http://schemas.microsoft.com/office/drawing/2014/main" val="3681775500"/>
                  </a:ext>
                </a:extLst>
              </a:tr>
              <a:tr h="193511">
                <a:tc>
                  <a:txBody>
                    <a:bodyPr/>
                    <a:lstStyle/>
                    <a:p>
                      <a:pPr algn="r">
                        <a:lnSpc>
                          <a:spcPts val="900"/>
                        </a:lnSpc>
                      </a:pPr>
                      <a:r>
                        <a:rPr kumimoji="1" lang="en-US" altLang="ja-JP" sz="1000" dirty="0" smtClean="0">
                          <a:latin typeface="+mn-ea"/>
                          <a:ea typeface="+mn-ea"/>
                        </a:rPr>
                        <a:t>5</a:t>
                      </a:r>
                      <a:endParaRPr kumimoji="1" lang="ja-JP" altLang="en-US" sz="1000" dirty="0">
                        <a:latin typeface="+mn-ea"/>
                        <a:ea typeface="+mn-ea"/>
                      </a:endParaRPr>
                    </a:p>
                  </a:txBody>
                  <a:tcPr marL="86005" marR="86005" marT="43002" marB="43002" anchor="ctr">
                    <a:lnB w="12700" cap="flat" cmpd="sng" algn="ctr">
                      <a:noFill/>
                      <a:prstDash val="solid"/>
                      <a:round/>
                      <a:headEnd type="none" w="med" len="med"/>
                      <a:tailEnd type="none" w="med" len="med"/>
                    </a:lnB>
                  </a:tcPr>
                </a:tc>
                <a:tc>
                  <a:txBody>
                    <a:bodyPr/>
                    <a:lstStyle/>
                    <a:p>
                      <a:pPr algn="l">
                        <a:lnSpc>
                          <a:spcPts val="900"/>
                        </a:lnSpc>
                      </a:pPr>
                      <a:r>
                        <a:rPr kumimoji="1" lang="ja-JP" altLang="en-US" sz="1000" dirty="0" smtClean="0">
                          <a:latin typeface="+mn-ea"/>
                          <a:ea typeface="+mn-ea"/>
                        </a:rPr>
                        <a:t>広域的な支援事業</a:t>
                      </a:r>
                      <a:endParaRPr kumimoji="1" lang="ja-JP" altLang="en-US" sz="1000" dirty="0">
                        <a:latin typeface="+mn-ea"/>
                        <a:ea typeface="+mn-ea"/>
                      </a:endParaRPr>
                    </a:p>
                  </a:txBody>
                  <a:tcPr marL="86005" marR="86005" marT="43002" marB="43002" anchor="ctr">
                    <a:lnB w="12700" cap="flat" cmpd="sng" algn="ctr">
                      <a:noFill/>
                      <a:prstDash val="solid"/>
                      <a:round/>
                      <a:headEnd type="none" w="med" len="med"/>
                      <a:tailEnd type="none" w="med" len="med"/>
                    </a:lnB>
                  </a:tcPr>
                </a:tc>
                <a:extLst>
                  <a:ext uri="{0D108BD9-81ED-4DB2-BD59-A6C34878D82A}">
                    <a16:rowId xmlns:a16="http://schemas.microsoft.com/office/drawing/2014/main" val="2788507853"/>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ts val="900"/>
                        </a:lnSpc>
                      </a:pPr>
                      <a:r>
                        <a:rPr kumimoji="1" lang="en-US" altLang="ja-JP" sz="1000" dirty="0" smtClean="0">
                          <a:latin typeface="+mn-ea"/>
                          <a:ea typeface="+mn-ea"/>
                        </a:rPr>
                        <a:t>(1) </a:t>
                      </a:r>
                      <a:r>
                        <a:rPr kumimoji="1" lang="ja-JP" altLang="en-US" sz="1000" dirty="0" smtClean="0">
                          <a:latin typeface="+mn-ea"/>
                          <a:ea typeface="+mn-ea"/>
                        </a:rPr>
                        <a:t>都道府県相談支援体制整備事業</a:t>
                      </a: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315856411"/>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ts val="900"/>
                        </a:lnSpc>
                      </a:pPr>
                      <a:r>
                        <a:rPr kumimoji="1" lang="en-US" altLang="ja-JP" sz="1000" dirty="0" smtClean="0">
                          <a:latin typeface="+mn-ea"/>
                          <a:ea typeface="+mn-ea"/>
                        </a:rPr>
                        <a:t>(2) </a:t>
                      </a:r>
                      <a:r>
                        <a:rPr kumimoji="1" lang="ja-JP" altLang="en-US" sz="1000" dirty="0" smtClean="0">
                          <a:latin typeface="+mn-ea"/>
                          <a:ea typeface="+mn-ea"/>
                        </a:rPr>
                        <a:t>精神障害者地域生活支援広域調整等事業</a:t>
                      </a:r>
                      <a:endParaRPr kumimoji="1" lang="ja-JP" altLang="en-US" sz="1000" dirty="0">
                        <a:solidFill>
                          <a:srgbClr val="FF0000"/>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21382802"/>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tcPr>
                </a:tc>
                <a:tc>
                  <a:txBody>
                    <a:bodyPr/>
                    <a:lstStyle/>
                    <a:p>
                      <a:pPr algn="l">
                        <a:lnSpc>
                          <a:spcPts val="900"/>
                        </a:lnSpc>
                      </a:pPr>
                      <a:r>
                        <a:rPr kumimoji="1" lang="en-US" altLang="ja-JP" sz="1000" dirty="0" smtClean="0">
                          <a:latin typeface="+mn-ea"/>
                          <a:ea typeface="+mn-ea"/>
                        </a:rPr>
                        <a:t>(3) </a:t>
                      </a:r>
                      <a:r>
                        <a:rPr kumimoji="1" lang="ja-JP" altLang="en-US" sz="1000" dirty="0" smtClean="0">
                          <a:latin typeface="+mn-ea"/>
                          <a:ea typeface="+mn-ea"/>
                        </a:rPr>
                        <a:t>発達障害者支援地域協議会による体制整備事業</a:t>
                      </a: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tcPr>
                </a:tc>
                <a:extLst>
                  <a:ext uri="{0D108BD9-81ED-4DB2-BD59-A6C34878D82A}">
                    <a16:rowId xmlns:a16="http://schemas.microsoft.com/office/drawing/2014/main" val="3635395209"/>
                  </a:ext>
                </a:extLst>
              </a:tr>
              <a:tr h="0">
                <a:tc>
                  <a:txBody>
                    <a:bodyPr/>
                    <a:lstStyle/>
                    <a:p>
                      <a:pPr algn="r">
                        <a:lnSpc>
                          <a:spcPts val="100"/>
                        </a:lnSpc>
                      </a:pPr>
                      <a:endParaRPr kumimoji="1" lang="ja-JP" altLang="en-US" sz="1000" dirty="0">
                        <a:latin typeface="+mn-ea"/>
                        <a:ea typeface="+mn-ea"/>
                      </a:endParaRPr>
                    </a:p>
                  </a:txBody>
                  <a:tcPr marL="86005" marR="86005" marT="43002" marB="43002" anchor="ctr">
                    <a:lnL w="12700" cap="flat" cmpd="sng" algn="ctr">
                      <a:noFill/>
                      <a:prstDash val="solid"/>
                      <a:round/>
                      <a:headEnd type="none" w="med" len="med"/>
                      <a:tailEnd type="none" w="med" len="med"/>
                    </a:lnL>
                  </a:tcPr>
                </a:tc>
                <a:tc>
                  <a:txBody>
                    <a:bodyPr/>
                    <a:lstStyle/>
                    <a:p>
                      <a:pPr algn="l">
                        <a:lnSpc>
                          <a:spcPts val="100"/>
                        </a:lnSpc>
                      </a:pPr>
                      <a:endParaRPr kumimoji="1" lang="ja-JP" altLang="en-US" sz="1000" dirty="0">
                        <a:latin typeface="+mn-ea"/>
                        <a:ea typeface="+mn-ea"/>
                      </a:endParaRPr>
                    </a:p>
                  </a:txBody>
                  <a:tcPr marL="86005" marR="86005" marT="43002" marB="43002" anchor="ctr">
                    <a:lnR w="12700" cap="flat" cmpd="sng" algn="ctr">
                      <a:noFill/>
                      <a:prstDash val="solid"/>
                      <a:round/>
                      <a:headEnd type="none" w="med" len="med"/>
                      <a:tailEnd type="none" w="med" len="med"/>
                    </a:lnR>
                  </a:tcPr>
                </a:tc>
                <a:extLst>
                  <a:ext uri="{0D108BD9-81ED-4DB2-BD59-A6C34878D82A}">
                    <a16:rowId xmlns:a16="http://schemas.microsoft.com/office/drawing/2014/main" val="3843488346"/>
                  </a:ext>
                </a:extLst>
              </a:tr>
              <a:tr h="193511">
                <a:tc gridSpan="2">
                  <a:txBody>
                    <a:bodyPr/>
                    <a:lstStyle/>
                    <a:p>
                      <a:pPr algn="ctr">
                        <a:lnSpc>
                          <a:spcPts val="900"/>
                        </a:lnSpc>
                      </a:pPr>
                      <a:r>
                        <a:rPr kumimoji="1" lang="ja-JP" altLang="en-US" sz="1000" b="1" dirty="0" smtClean="0">
                          <a:solidFill>
                            <a:schemeClr val="bg1"/>
                          </a:solidFill>
                          <a:latin typeface="+mn-ea"/>
                          <a:ea typeface="+mn-ea"/>
                        </a:rPr>
                        <a:t>任意事業</a:t>
                      </a:r>
                      <a:endParaRPr kumimoji="1" lang="ja-JP" altLang="en-US" sz="1000" b="1" dirty="0">
                        <a:solidFill>
                          <a:schemeClr val="bg1"/>
                        </a:solidFill>
                        <a:latin typeface="+mn-ea"/>
                        <a:ea typeface="+mn-ea"/>
                      </a:endParaRPr>
                    </a:p>
                  </a:txBody>
                  <a:tcPr marL="86005" marR="86005" marT="43002" marB="43002" anchor="ctr">
                    <a:solidFill>
                      <a:schemeClr val="accent1"/>
                    </a:solidFill>
                  </a:tcPr>
                </a:tc>
                <a:tc hMerge="1">
                  <a:txBody>
                    <a:bodyPr/>
                    <a:lstStyle/>
                    <a:p>
                      <a:pPr algn="l">
                        <a:lnSpc>
                          <a:spcPts val="1200"/>
                        </a:lnSpc>
                      </a:pPr>
                      <a:endParaRPr kumimoji="1" lang="ja-JP" altLang="en-US" sz="1100" dirty="0">
                        <a:latin typeface="+mn-ea"/>
                        <a:ea typeface="+mn-ea"/>
                      </a:endParaRPr>
                    </a:p>
                  </a:txBody>
                  <a:tcPr anchor="ctr"/>
                </a:tc>
                <a:extLst>
                  <a:ext uri="{0D108BD9-81ED-4DB2-BD59-A6C34878D82A}">
                    <a16:rowId xmlns:a16="http://schemas.microsoft.com/office/drawing/2014/main" val="733399307"/>
                  </a:ext>
                </a:extLst>
              </a:tr>
              <a:tr h="193511">
                <a:tc>
                  <a:txBody>
                    <a:bodyPr/>
                    <a:lstStyle/>
                    <a:p>
                      <a:pPr algn="r">
                        <a:lnSpc>
                          <a:spcPts val="900"/>
                        </a:lnSpc>
                      </a:pPr>
                      <a:r>
                        <a:rPr kumimoji="1" lang="ja-JP" altLang="en-US" sz="1000" dirty="0" smtClean="0">
                          <a:latin typeface="+mn-ea"/>
                          <a:ea typeface="+mn-ea"/>
                        </a:rPr>
                        <a:t>１</a:t>
                      </a:r>
                      <a:endParaRPr kumimoji="1" lang="ja-JP" altLang="en-US" sz="1000" dirty="0">
                        <a:latin typeface="+mn-ea"/>
                        <a:ea typeface="+mn-ea"/>
                      </a:endParaRPr>
                    </a:p>
                  </a:txBody>
                  <a:tcPr marL="86005" marR="86005" marT="43002" marB="43002" anchor="ctr">
                    <a:lnB w="12700" cap="flat" cmpd="sng" algn="ctr">
                      <a:noFill/>
                      <a:prstDash val="solid"/>
                      <a:round/>
                      <a:headEnd type="none" w="med" len="med"/>
                      <a:tailEnd type="none" w="med" len="med"/>
                    </a:lnB>
                  </a:tcPr>
                </a:tc>
                <a:tc>
                  <a:txBody>
                    <a:bodyPr/>
                    <a:lstStyle/>
                    <a:p>
                      <a:pPr algn="l">
                        <a:lnSpc>
                          <a:spcPts val="900"/>
                        </a:lnSpc>
                      </a:pPr>
                      <a:r>
                        <a:rPr kumimoji="1" lang="ja-JP" altLang="en-US" sz="1000" dirty="0" smtClean="0">
                          <a:latin typeface="+mn-ea"/>
                          <a:ea typeface="+mn-ea"/>
                        </a:rPr>
                        <a:t>サービス・相談支援者、指導者育成事業</a:t>
                      </a:r>
                      <a:endParaRPr kumimoji="1" lang="ja-JP" altLang="en-US" sz="1000" dirty="0">
                        <a:latin typeface="+mn-ea"/>
                        <a:ea typeface="+mn-ea"/>
                      </a:endParaRPr>
                    </a:p>
                  </a:txBody>
                  <a:tcPr marL="86005" marR="86005" marT="43002" marB="43002" anchor="ctr">
                    <a:lnB w="12700" cap="flat" cmpd="sng" algn="ctr">
                      <a:noFill/>
                      <a:prstDash val="solid"/>
                      <a:round/>
                      <a:headEnd type="none" w="med" len="med"/>
                      <a:tailEnd type="none" w="med" len="med"/>
                    </a:lnB>
                  </a:tcPr>
                </a:tc>
                <a:extLst>
                  <a:ext uri="{0D108BD9-81ED-4DB2-BD59-A6C34878D82A}">
                    <a16:rowId xmlns:a16="http://schemas.microsoft.com/office/drawing/2014/main" val="1630347252"/>
                  </a:ext>
                </a:extLst>
              </a:tr>
              <a:tr h="244990">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ts val="900"/>
                        </a:lnSpc>
                      </a:pPr>
                      <a:r>
                        <a:rPr kumimoji="1" lang="en-US" altLang="ja-JP" sz="1000" dirty="0" smtClean="0">
                          <a:latin typeface="+mn-ea"/>
                          <a:ea typeface="+mn-ea"/>
                        </a:rPr>
                        <a:t>(1) </a:t>
                      </a:r>
                      <a:r>
                        <a:rPr kumimoji="1" lang="ja-JP" altLang="en-US" sz="1000" dirty="0" smtClean="0">
                          <a:latin typeface="+mn-ea"/>
                          <a:ea typeface="+mn-ea"/>
                        </a:rPr>
                        <a:t>障害支援区分認定調査員等研修事業</a:t>
                      </a: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8400801"/>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ts val="900"/>
                        </a:lnSpc>
                      </a:pPr>
                      <a:r>
                        <a:rPr kumimoji="1" lang="en-US" altLang="ja-JP" sz="1000" dirty="0" smtClean="0">
                          <a:latin typeface="+mn-ea"/>
                          <a:ea typeface="+mn-ea"/>
                        </a:rPr>
                        <a:t>(2) </a:t>
                      </a:r>
                      <a:r>
                        <a:rPr kumimoji="1" lang="ja-JP" altLang="en-US" sz="1000" dirty="0" smtClean="0">
                          <a:latin typeface="+mn-ea"/>
                          <a:ea typeface="+mn-ea"/>
                        </a:rPr>
                        <a:t>相談支援従事者</a:t>
                      </a:r>
                      <a:r>
                        <a:rPr kumimoji="1" lang="ja-JP" altLang="en-US" sz="1000" dirty="0" smtClean="0">
                          <a:solidFill>
                            <a:schemeClr val="tx1"/>
                          </a:solidFill>
                          <a:latin typeface="+mn-ea"/>
                          <a:ea typeface="+mn-ea"/>
                        </a:rPr>
                        <a:t>等</a:t>
                      </a:r>
                      <a:r>
                        <a:rPr kumimoji="1" lang="ja-JP" altLang="en-US" sz="1000" dirty="0" smtClean="0">
                          <a:latin typeface="+mn-ea"/>
                          <a:ea typeface="+mn-ea"/>
                        </a:rPr>
                        <a:t>研修事業</a:t>
                      </a: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565293492"/>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ts val="900"/>
                        </a:lnSpc>
                      </a:pPr>
                      <a:r>
                        <a:rPr kumimoji="1" lang="en-US" altLang="ja-JP" sz="1000" dirty="0" smtClean="0">
                          <a:latin typeface="+mn-ea"/>
                          <a:ea typeface="+mn-ea"/>
                        </a:rPr>
                        <a:t>(3) </a:t>
                      </a:r>
                      <a:r>
                        <a:rPr kumimoji="1" lang="ja-JP" altLang="en-US" sz="1000" dirty="0" smtClean="0">
                          <a:latin typeface="+mn-ea"/>
                          <a:ea typeface="+mn-ea"/>
                        </a:rPr>
                        <a:t>サービス管理責任者研修事業</a:t>
                      </a: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479600550"/>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ts val="900"/>
                        </a:lnSpc>
                      </a:pPr>
                      <a:r>
                        <a:rPr kumimoji="1" lang="en-US" altLang="ja-JP" sz="1000" dirty="0" smtClean="0">
                          <a:latin typeface="+mn-ea"/>
                          <a:ea typeface="+mn-ea"/>
                        </a:rPr>
                        <a:t>(4) </a:t>
                      </a:r>
                      <a:r>
                        <a:rPr kumimoji="1" lang="ja-JP" altLang="en-US" sz="1000" dirty="0" smtClean="0">
                          <a:latin typeface="+mn-ea"/>
                          <a:ea typeface="+mn-ea"/>
                        </a:rPr>
                        <a:t>居宅介護従業者等養成研修事業</a:t>
                      </a: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089347806"/>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ts val="900"/>
                        </a:lnSpc>
                      </a:pPr>
                      <a:r>
                        <a:rPr kumimoji="1" lang="en-US" altLang="ja-JP" sz="1000" dirty="0" smtClean="0">
                          <a:latin typeface="+mn-ea"/>
                          <a:ea typeface="+mn-ea"/>
                        </a:rPr>
                        <a:t>(5) </a:t>
                      </a:r>
                      <a:r>
                        <a:rPr kumimoji="1" lang="ja-JP" altLang="en-US" sz="1000" dirty="0" smtClean="0">
                          <a:latin typeface="+mn-ea"/>
                          <a:ea typeface="+mn-ea"/>
                        </a:rPr>
                        <a:t>身体障害者・知的障害者相談員活動強化事業</a:t>
                      </a: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528716524"/>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ts val="900"/>
                        </a:lnSpc>
                      </a:pPr>
                      <a:r>
                        <a:rPr kumimoji="1" lang="en-US" altLang="ja-JP" sz="1000" dirty="0" smtClean="0">
                          <a:latin typeface="+mn-ea"/>
                          <a:ea typeface="+mn-ea"/>
                        </a:rPr>
                        <a:t>(6) </a:t>
                      </a:r>
                      <a:r>
                        <a:rPr kumimoji="1" lang="ja-JP" altLang="en-US" sz="1000" dirty="0" smtClean="0">
                          <a:latin typeface="+mn-ea"/>
                          <a:ea typeface="+mn-ea"/>
                        </a:rPr>
                        <a:t>音声機能障害者発声訓練指導者養成事業</a:t>
                      </a: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588035590"/>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ts val="900"/>
                        </a:lnSpc>
                      </a:pPr>
                      <a:r>
                        <a:rPr kumimoji="1" lang="en-US" altLang="ja-JP" sz="1000" dirty="0" smtClean="0">
                          <a:latin typeface="+mn-ea"/>
                          <a:ea typeface="+mn-ea"/>
                        </a:rPr>
                        <a:t>(7) </a:t>
                      </a:r>
                      <a:r>
                        <a:rPr kumimoji="1" lang="ja-JP" altLang="en-US" sz="1000" dirty="0" smtClean="0">
                          <a:latin typeface="+mn-ea"/>
                          <a:ea typeface="+mn-ea"/>
                        </a:rPr>
                        <a:t>精神障害関係従事者養成研修事業</a:t>
                      </a: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583049067"/>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41183" rtl="0" eaLnBrk="1" fontAlgn="auto" latinLnBrk="0" hangingPunct="1">
                        <a:lnSpc>
                          <a:spcPts val="900"/>
                        </a:lnSpc>
                        <a:spcBef>
                          <a:spcPts val="0"/>
                        </a:spcBef>
                        <a:spcAft>
                          <a:spcPts val="0"/>
                        </a:spcAft>
                        <a:buClrTx/>
                        <a:buSzTx/>
                        <a:buFontTx/>
                        <a:buNone/>
                        <a:tabLst/>
                        <a:defRPr/>
                      </a:pPr>
                      <a:r>
                        <a:rPr kumimoji="1" lang="en-US" altLang="ja-JP" sz="1000" dirty="0" smtClean="0">
                          <a:latin typeface="+mn-ea"/>
                          <a:ea typeface="+mn-ea"/>
                        </a:rPr>
                        <a:t>(8) </a:t>
                      </a:r>
                      <a:r>
                        <a:rPr kumimoji="1" lang="ja-JP" altLang="en-US" sz="1000" dirty="0" smtClean="0">
                          <a:latin typeface="+mn-ea"/>
                          <a:ea typeface="+mn-ea"/>
                        </a:rPr>
                        <a:t>精神障害支援の障害特性と支援技法を学ぶ研修事業</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229718492"/>
                  </a:ext>
                </a:extLst>
              </a:tr>
              <a:tr h="193511">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tcPr>
                </a:tc>
                <a:tc>
                  <a:txBody>
                    <a:bodyPr/>
                    <a:lstStyle/>
                    <a:p>
                      <a:pPr algn="l">
                        <a:lnSpc>
                          <a:spcPts val="900"/>
                        </a:lnSpc>
                      </a:pPr>
                      <a:r>
                        <a:rPr kumimoji="1" lang="en-US" altLang="ja-JP" sz="1000" dirty="0" smtClean="0">
                          <a:latin typeface="+mn-ea"/>
                          <a:ea typeface="+mn-ea"/>
                        </a:rPr>
                        <a:t>(9) </a:t>
                      </a:r>
                      <a:r>
                        <a:rPr kumimoji="1" lang="ja-JP" altLang="en-US" sz="1000" dirty="0" smtClean="0">
                          <a:latin typeface="+mn-ea"/>
                          <a:ea typeface="+mn-ea"/>
                        </a:rPr>
                        <a:t>その他サービス・相談支援者、指導者育成事業</a:t>
                      </a: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tcPr>
                </a:tc>
                <a:extLst>
                  <a:ext uri="{0D108BD9-81ED-4DB2-BD59-A6C34878D82A}">
                    <a16:rowId xmlns:a16="http://schemas.microsoft.com/office/drawing/2014/main" val="3303869620"/>
                  </a:ext>
                </a:extLst>
              </a:tr>
            </a:tbl>
          </a:graphicData>
        </a:graphic>
      </p:graphicFrame>
      <p:sp>
        <p:nvSpPr>
          <p:cNvPr id="38" name="Text Box 11"/>
          <p:cNvSpPr txBox="1">
            <a:spLocks noChangeArrowheads="1"/>
          </p:cNvSpPr>
          <p:nvPr/>
        </p:nvSpPr>
        <p:spPr bwMode="auto">
          <a:xfrm>
            <a:off x="0" y="301836"/>
            <a:ext cx="9144000" cy="35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629" tIns="41314" rIns="82629" bIns="41314">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1787" b="1" dirty="0">
                <a:solidFill>
                  <a:srgbClr val="000000"/>
                </a:solidFill>
                <a:latin typeface="+mn-ea"/>
                <a:ea typeface="+mn-ea"/>
              </a:rPr>
              <a:t>令和元年度地域生活支援事業（都道府県事業）</a:t>
            </a:r>
          </a:p>
        </p:txBody>
      </p:sp>
      <p:graphicFrame>
        <p:nvGraphicFramePr>
          <p:cNvPr id="48" name="表 47"/>
          <p:cNvGraphicFramePr>
            <a:graphicFrameLocks noGrp="1"/>
          </p:cNvGraphicFramePr>
          <p:nvPr>
            <p:extLst/>
          </p:nvPr>
        </p:nvGraphicFramePr>
        <p:xfrm>
          <a:off x="4569306" y="694196"/>
          <a:ext cx="4362961" cy="5534418"/>
        </p:xfrm>
        <a:graphic>
          <a:graphicData uri="http://schemas.openxmlformats.org/drawingml/2006/table">
            <a:tbl>
              <a:tblPr firstRow="1" bandRow="1">
                <a:tableStyleId>{69012ECD-51FC-41F1-AA8D-1B2483CD663E}</a:tableStyleId>
              </a:tblPr>
              <a:tblGrid>
                <a:gridCol w="283816">
                  <a:extLst>
                    <a:ext uri="{9D8B030D-6E8A-4147-A177-3AD203B41FA5}">
                      <a16:colId xmlns:a16="http://schemas.microsoft.com/office/drawing/2014/main" val="1846877155"/>
                    </a:ext>
                  </a:extLst>
                </a:gridCol>
                <a:gridCol w="4079145">
                  <a:extLst>
                    <a:ext uri="{9D8B030D-6E8A-4147-A177-3AD203B41FA5}">
                      <a16:colId xmlns:a16="http://schemas.microsoft.com/office/drawing/2014/main" val="3996903023"/>
                    </a:ext>
                  </a:extLst>
                </a:gridCol>
              </a:tblGrid>
              <a:tr h="204978">
                <a:tc gridSpan="2">
                  <a:txBody>
                    <a:bodyPr/>
                    <a:lstStyle/>
                    <a:p>
                      <a:pPr algn="ctr">
                        <a:lnSpc>
                          <a:spcPts val="900"/>
                        </a:lnSpc>
                      </a:pPr>
                      <a:r>
                        <a:rPr kumimoji="1" lang="ja-JP" altLang="en-US" sz="1000" dirty="0" smtClean="0">
                          <a:latin typeface="+mn-ea"/>
                          <a:ea typeface="+mn-ea"/>
                        </a:rPr>
                        <a:t>任意事業</a:t>
                      </a:r>
                      <a:endParaRPr kumimoji="1" lang="ja-JP" altLang="en-US" sz="1000" dirty="0">
                        <a:latin typeface="+mn-ea"/>
                        <a:ea typeface="+mn-ea"/>
                      </a:endParaRPr>
                    </a:p>
                  </a:txBody>
                  <a:tcPr marL="86005" marR="86005" marT="43002" marB="43002" anchor="ctr"/>
                </a:tc>
                <a:tc hMerge="1">
                  <a:txBody>
                    <a:bodyPr/>
                    <a:lstStyle/>
                    <a:p>
                      <a:endParaRPr kumimoji="1" lang="ja-JP" altLang="en-US" sz="1200" dirty="0"/>
                    </a:p>
                  </a:txBody>
                  <a:tcPr/>
                </a:tc>
                <a:extLst>
                  <a:ext uri="{0D108BD9-81ED-4DB2-BD59-A6C34878D82A}">
                    <a16:rowId xmlns:a16="http://schemas.microsoft.com/office/drawing/2014/main" val="1882344985"/>
                  </a:ext>
                </a:extLst>
              </a:tr>
              <a:tr h="204978">
                <a:tc>
                  <a:txBody>
                    <a:bodyPr/>
                    <a:lstStyle/>
                    <a:p>
                      <a:pPr algn="r">
                        <a:lnSpc>
                          <a:spcPts val="900"/>
                        </a:lnSpc>
                      </a:pPr>
                      <a:r>
                        <a:rPr kumimoji="1" lang="en-US" altLang="ja-JP" sz="1000" dirty="0" smtClean="0">
                          <a:latin typeface="+mn-ea"/>
                          <a:ea typeface="+mn-ea"/>
                        </a:rPr>
                        <a:t>2</a:t>
                      </a:r>
                      <a:endParaRPr kumimoji="1" lang="ja-JP" altLang="en-US" sz="1000" dirty="0">
                        <a:latin typeface="+mn-ea"/>
                        <a:ea typeface="+mn-ea"/>
                      </a:endParaRPr>
                    </a:p>
                  </a:txBody>
                  <a:tcPr marL="86005" marR="86005" marT="43002" marB="43002" anchor="ctr">
                    <a:lnB w="12700" cap="flat" cmpd="sng" algn="ctr">
                      <a:noFill/>
                      <a:prstDash val="solid"/>
                      <a:round/>
                      <a:headEnd type="none" w="med" len="med"/>
                      <a:tailEnd type="none" w="med" len="med"/>
                    </a:lnB>
                  </a:tcPr>
                </a:tc>
                <a:tc>
                  <a:txBody>
                    <a:bodyPr/>
                    <a:lstStyle/>
                    <a:p>
                      <a:pPr algn="l">
                        <a:lnSpc>
                          <a:spcPts val="900"/>
                        </a:lnSpc>
                      </a:pPr>
                      <a:r>
                        <a:rPr kumimoji="1" lang="ja-JP" altLang="en-US" sz="1000" dirty="0" smtClean="0">
                          <a:latin typeface="+mn-ea"/>
                          <a:ea typeface="+mn-ea"/>
                        </a:rPr>
                        <a:t>日常生活支援</a:t>
                      </a:r>
                      <a:endParaRPr kumimoji="1" lang="ja-JP" altLang="en-US" sz="1000" dirty="0">
                        <a:latin typeface="+mn-ea"/>
                        <a:ea typeface="+mn-ea"/>
                      </a:endParaRPr>
                    </a:p>
                  </a:txBody>
                  <a:tcPr marL="86005" marR="86005" marT="43002" marB="43002" anchor="ctr">
                    <a:lnB w="12700" cap="flat" cmpd="sng" algn="ctr">
                      <a:noFill/>
                      <a:prstDash val="solid"/>
                      <a:round/>
                      <a:headEnd type="none" w="med" len="med"/>
                      <a:tailEnd type="none" w="med" len="med"/>
                    </a:lnB>
                  </a:tcPr>
                </a:tc>
                <a:extLst>
                  <a:ext uri="{0D108BD9-81ED-4DB2-BD59-A6C34878D82A}">
                    <a16:rowId xmlns:a16="http://schemas.microsoft.com/office/drawing/2014/main" val="3278552597"/>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just" defTabSz="941183" rtl="0" eaLnBrk="1" fontAlgn="auto" latinLnBrk="0" hangingPunct="1">
                        <a:lnSpc>
                          <a:spcPts val="900"/>
                        </a:lnSpc>
                        <a:spcBef>
                          <a:spcPts val="0"/>
                        </a:spcBef>
                        <a:spcAft>
                          <a:spcPts val="0"/>
                        </a:spcAft>
                        <a:buClrTx/>
                        <a:buSzTx/>
                        <a:buFontTx/>
                        <a:buNone/>
                        <a:tabLst/>
                        <a:defRPr/>
                      </a:pPr>
                      <a:r>
                        <a:rPr lang="en-US" altLang="ja-JP" sz="1000" dirty="0" smtClean="0">
                          <a:latin typeface="+mn-ea"/>
                          <a:ea typeface="+mn-ea"/>
                        </a:rPr>
                        <a:t> (1) </a:t>
                      </a:r>
                      <a:r>
                        <a:rPr lang="ja-JP" altLang="en-US" sz="1000" dirty="0" smtClean="0">
                          <a:solidFill>
                            <a:srgbClr val="000000"/>
                          </a:solidFill>
                          <a:latin typeface="ＭＳ ゴシック" panose="020B0609070205080204" pitchFamily="49" charset="-128"/>
                          <a:ea typeface="ＭＳ ゴシック" panose="020B0609070205080204" pitchFamily="49" charset="-128"/>
                        </a:rPr>
                        <a:t>福祉ホームの運営</a:t>
                      </a:r>
                      <a:endParaRPr lang="en-US" altLang="ja-JP" sz="1000" dirty="0" smtClean="0">
                        <a:solidFill>
                          <a:srgbClr val="000000"/>
                        </a:solidFill>
                        <a:latin typeface="ＭＳ ゴシック" panose="020B0609070205080204" pitchFamily="49" charset="-128"/>
                        <a:ea typeface="ＭＳ ゴシック" panose="020B0609070205080204" pitchFamily="49" charset="-128"/>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641097580"/>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just" defTabSz="941183" rtl="0" eaLnBrk="1" fontAlgn="auto" latinLnBrk="0" hangingPunct="1">
                        <a:lnSpc>
                          <a:spcPts val="900"/>
                        </a:lnSpc>
                        <a:spcBef>
                          <a:spcPts val="0"/>
                        </a:spcBef>
                        <a:spcAft>
                          <a:spcPts val="0"/>
                        </a:spcAft>
                        <a:buClrTx/>
                        <a:buSzTx/>
                        <a:buFontTx/>
                        <a:buNone/>
                        <a:tabLst/>
                        <a:defRPr/>
                      </a:pPr>
                      <a:r>
                        <a:rPr lang="en-US" altLang="ja-JP" sz="1000" dirty="0" smtClean="0">
                          <a:solidFill>
                            <a:srgbClr val="000000"/>
                          </a:solidFill>
                          <a:latin typeface="+mn-ea"/>
                          <a:ea typeface="+mn-ea"/>
                        </a:rPr>
                        <a:t> (2) </a:t>
                      </a:r>
                      <a:r>
                        <a:rPr lang="ja-JP" altLang="en-US" sz="1000" dirty="0" smtClean="0">
                          <a:solidFill>
                            <a:srgbClr val="000000"/>
                          </a:solidFill>
                          <a:latin typeface="ＭＳ ゴシック" panose="020B0609070205080204" pitchFamily="49" charset="-128"/>
                          <a:ea typeface="ＭＳ ゴシック" panose="020B0609070205080204" pitchFamily="49" charset="-128"/>
                        </a:rPr>
                        <a:t>オストメイト（人工肛門、人工膀胱造設者）社会適応訓練</a:t>
                      </a:r>
                      <a:endParaRPr lang="en-US" altLang="ja-JP" sz="1000" dirty="0" smtClean="0">
                        <a:solidFill>
                          <a:srgbClr val="000000"/>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57545916"/>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just" defTabSz="941183" rtl="0" eaLnBrk="1" fontAlgn="auto" latinLnBrk="0" hangingPunct="1">
                        <a:lnSpc>
                          <a:spcPts val="900"/>
                        </a:lnSpc>
                        <a:spcBef>
                          <a:spcPts val="0"/>
                        </a:spcBef>
                        <a:spcAft>
                          <a:spcPts val="0"/>
                        </a:spcAft>
                        <a:buClrTx/>
                        <a:buSzTx/>
                        <a:buFontTx/>
                        <a:buNone/>
                        <a:tabLst/>
                        <a:defRPr/>
                      </a:pPr>
                      <a:r>
                        <a:rPr lang="en-US" altLang="ja-JP" sz="1000" dirty="0" smtClean="0">
                          <a:solidFill>
                            <a:srgbClr val="000000"/>
                          </a:solidFill>
                          <a:latin typeface="+mn-ea"/>
                          <a:ea typeface="+mn-ea"/>
                        </a:rPr>
                        <a:t> (3) </a:t>
                      </a:r>
                      <a:r>
                        <a:rPr lang="ja-JP" altLang="en-US" sz="1000" dirty="0" smtClean="0">
                          <a:solidFill>
                            <a:srgbClr val="000000"/>
                          </a:solidFill>
                          <a:latin typeface="ＭＳ ゴシック" panose="020B0609070205080204" pitchFamily="49" charset="-128"/>
                          <a:ea typeface="ＭＳ ゴシック" panose="020B0609070205080204" pitchFamily="49" charset="-128"/>
                        </a:rPr>
                        <a:t>音声機能障害者発声訓練</a:t>
                      </a:r>
                      <a:endParaRPr lang="en-US" altLang="ja-JP" sz="1000" dirty="0" smtClean="0">
                        <a:solidFill>
                          <a:srgbClr val="000000"/>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876912756"/>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just" defTabSz="941183" rtl="0" eaLnBrk="1" fontAlgn="auto" latinLnBrk="0" hangingPunct="1">
                        <a:lnSpc>
                          <a:spcPts val="900"/>
                        </a:lnSpc>
                        <a:spcBef>
                          <a:spcPts val="0"/>
                        </a:spcBef>
                        <a:spcAft>
                          <a:spcPts val="0"/>
                        </a:spcAft>
                        <a:buClrTx/>
                        <a:buSzTx/>
                        <a:buFontTx/>
                        <a:buNone/>
                        <a:tabLst/>
                        <a:defRPr/>
                      </a:pPr>
                      <a:r>
                        <a:rPr lang="en-US" altLang="ja-JP" sz="1000" dirty="0" smtClean="0">
                          <a:solidFill>
                            <a:srgbClr val="000000"/>
                          </a:solidFill>
                          <a:latin typeface="+mn-ea"/>
                          <a:ea typeface="+mn-ea"/>
                        </a:rPr>
                        <a:t> (4) </a:t>
                      </a:r>
                      <a:r>
                        <a:rPr lang="ja-JP" altLang="en-US" sz="1000" dirty="0" smtClean="0">
                          <a:solidFill>
                            <a:srgbClr val="000000"/>
                          </a:solidFill>
                          <a:latin typeface="ＭＳ ゴシック" panose="020B0609070205080204" pitchFamily="49" charset="-128"/>
                          <a:ea typeface="ＭＳ ゴシック" panose="020B0609070205080204" pitchFamily="49" charset="-128"/>
                        </a:rPr>
                        <a:t>児童発達支援センター等の機能強化等</a:t>
                      </a:r>
                      <a:endParaRPr lang="en-US" altLang="ja-JP" sz="1000" dirty="0" smtClean="0">
                        <a:solidFill>
                          <a:srgbClr val="000000"/>
                        </a:solidFill>
                        <a:latin typeface="ＭＳ ゴシック" panose="020B0609070205080204" pitchFamily="49" charset="-128"/>
                        <a:ea typeface="ＭＳ ゴシック" panose="020B0609070205080204" pitchFamily="49" charset="-128"/>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532973823"/>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just" defTabSz="941183" rtl="0" eaLnBrk="1" fontAlgn="auto" latinLnBrk="0" hangingPunct="1">
                        <a:lnSpc>
                          <a:spcPts val="900"/>
                        </a:lnSpc>
                        <a:spcBef>
                          <a:spcPts val="0"/>
                        </a:spcBef>
                        <a:spcAft>
                          <a:spcPts val="0"/>
                        </a:spcAft>
                        <a:buClrTx/>
                        <a:buSzTx/>
                        <a:buFontTx/>
                        <a:buNone/>
                        <a:tabLst/>
                        <a:defRPr/>
                      </a:pPr>
                      <a:r>
                        <a:rPr lang="en-US" altLang="ja-JP" sz="1000" dirty="0" smtClean="0">
                          <a:solidFill>
                            <a:srgbClr val="000000"/>
                          </a:solidFill>
                          <a:latin typeface="+mn-ea"/>
                          <a:ea typeface="+mn-ea"/>
                        </a:rPr>
                        <a:t> (5) </a:t>
                      </a:r>
                      <a:r>
                        <a:rPr lang="ja-JP" altLang="en-US" sz="1000" dirty="0" smtClean="0">
                          <a:solidFill>
                            <a:srgbClr val="000000"/>
                          </a:solidFill>
                          <a:latin typeface="ＭＳ ゴシック" panose="020B0609070205080204" pitchFamily="49" charset="-128"/>
                          <a:ea typeface="ＭＳ ゴシック" panose="020B0609070205080204" pitchFamily="49" charset="-128"/>
                        </a:rPr>
                        <a:t>矯正施設等を退所した障害者の地域生活への移行促進</a:t>
                      </a:r>
                      <a:endParaRPr lang="en-US" altLang="ja-JP" sz="1000" dirty="0" smtClean="0">
                        <a:solidFill>
                          <a:srgbClr val="000000"/>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14722591"/>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just" defTabSz="941183" rtl="0" eaLnBrk="1" fontAlgn="auto" latinLnBrk="0" hangingPunct="1">
                        <a:lnSpc>
                          <a:spcPts val="900"/>
                        </a:lnSpc>
                        <a:spcBef>
                          <a:spcPts val="0"/>
                        </a:spcBef>
                        <a:spcAft>
                          <a:spcPts val="0"/>
                        </a:spcAft>
                        <a:buClrTx/>
                        <a:buSzTx/>
                        <a:buFontTx/>
                        <a:buNone/>
                        <a:tabLst/>
                        <a:defRPr/>
                      </a:pPr>
                      <a:r>
                        <a:rPr lang="en-US" altLang="ja-JP" sz="1000" dirty="0" smtClean="0">
                          <a:solidFill>
                            <a:srgbClr val="000000"/>
                          </a:solidFill>
                          <a:latin typeface="+mn-ea"/>
                          <a:ea typeface="+mn-ea"/>
                        </a:rPr>
                        <a:t> (6) </a:t>
                      </a:r>
                      <a:r>
                        <a:rPr lang="ja-JP" altLang="en-US" sz="1000" dirty="0" smtClean="0">
                          <a:solidFill>
                            <a:srgbClr val="000000"/>
                          </a:solidFill>
                          <a:latin typeface="ＭＳ ゴシック" panose="020B0609070205080204" pitchFamily="49" charset="-128"/>
                          <a:ea typeface="ＭＳ ゴシック" panose="020B0609070205080204" pitchFamily="49" charset="-128"/>
                        </a:rPr>
                        <a:t>医療型短期入所事業所開設支援</a:t>
                      </a:r>
                      <a:endParaRPr lang="en-US" altLang="ja-JP" sz="1000" dirty="0" smtClean="0">
                        <a:solidFill>
                          <a:srgbClr val="000000"/>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9876165"/>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tcPr>
                </a:tc>
                <a:tc>
                  <a:txBody>
                    <a:bodyPr/>
                    <a:lstStyle/>
                    <a:p>
                      <a:pPr algn="l">
                        <a:lnSpc>
                          <a:spcPts val="900"/>
                        </a:lnSpc>
                      </a:pPr>
                      <a:r>
                        <a:rPr lang="en-US" altLang="ja-JP" sz="1000" dirty="0" smtClean="0">
                          <a:latin typeface="+mn-ea"/>
                          <a:ea typeface="+mn-ea"/>
                        </a:rPr>
                        <a:t> (7) </a:t>
                      </a:r>
                      <a:r>
                        <a:rPr lang="ja-JP" altLang="en-US" sz="1000" dirty="0" smtClean="0">
                          <a:solidFill>
                            <a:srgbClr val="000000"/>
                          </a:solidFill>
                          <a:latin typeface="ＭＳ ゴシック" panose="020B0609070205080204" pitchFamily="49" charset="-128"/>
                          <a:ea typeface="ＭＳ ゴシック" panose="020B0609070205080204" pitchFamily="49" charset="-128"/>
                        </a:rPr>
                        <a:t>障害者の地域生活の推進に向けた体制強化支援事業</a:t>
                      </a: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tcPr>
                </a:tc>
                <a:extLst>
                  <a:ext uri="{0D108BD9-81ED-4DB2-BD59-A6C34878D82A}">
                    <a16:rowId xmlns:a16="http://schemas.microsoft.com/office/drawing/2014/main" val="598872362"/>
                  </a:ext>
                </a:extLst>
              </a:tr>
              <a:tr h="204978">
                <a:tc>
                  <a:txBody>
                    <a:bodyPr/>
                    <a:lstStyle/>
                    <a:p>
                      <a:pPr algn="r">
                        <a:lnSpc>
                          <a:spcPts val="900"/>
                        </a:lnSpc>
                      </a:pPr>
                      <a:r>
                        <a:rPr kumimoji="1" lang="en-US" altLang="ja-JP" sz="1000" dirty="0" smtClean="0">
                          <a:latin typeface="+mn-ea"/>
                          <a:ea typeface="+mn-ea"/>
                        </a:rPr>
                        <a:t>3</a:t>
                      </a:r>
                      <a:endParaRPr kumimoji="1" lang="ja-JP" altLang="en-US" sz="1000" dirty="0">
                        <a:latin typeface="+mn-ea"/>
                        <a:ea typeface="+mn-ea"/>
                      </a:endParaRPr>
                    </a:p>
                  </a:txBody>
                  <a:tcPr marL="86005" marR="86005" marT="43002" marB="43002" anchor="ctr">
                    <a:lnB w="12700" cap="flat" cmpd="sng" algn="ctr">
                      <a:noFill/>
                      <a:prstDash val="solid"/>
                      <a:round/>
                      <a:headEnd type="none" w="med" len="med"/>
                      <a:tailEnd type="none" w="med" len="med"/>
                    </a:lnB>
                  </a:tcPr>
                </a:tc>
                <a:tc>
                  <a:txBody>
                    <a:bodyPr/>
                    <a:lstStyle/>
                    <a:p>
                      <a:pPr algn="l">
                        <a:lnSpc>
                          <a:spcPts val="900"/>
                        </a:lnSpc>
                      </a:pPr>
                      <a:r>
                        <a:rPr kumimoji="1" lang="ja-JP" altLang="en-US" sz="1000" dirty="0" smtClean="0">
                          <a:latin typeface="+mn-ea"/>
                          <a:ea typeface="+mn-ea"/>
                        </a:rPr>
                        <a:t>社会参加支援</a:t>
                      </a:r>
                      <a:endParaRPr kumimoji="1" lang="ja-JP" altLang="en-US" sz="1000" dirty="0">
                        <a:latin typeface="+mn-ea"/>
                        <a:ea typeface="+mn-ea"/>
                      </a:endParaRPr>
                    </a:p>
                  </a:txBody>
                  <a:tcPr marL="86005" marR="86005" marT="43002" marB="43002" anchor="ctr">
                    <a:lnB w="12700" cap="flat" cmpd="sng" algn="ctr">
                      <a:noFill/>
                      <a:prstDash val="solid"/>
                      <a:round/>
                      <a:headEnd type="none" w="med" len="med"/>
                      <a:tailEnd type="none" w="med" len="med"/>
                    </a:lnB>
                  </a:tcPr>
                </a:tc>
                <a:extLst>
                  <a:ext uri="{0D108BD9-81ED-4DB2-BD59-A6C34878D82A}">
                    <a16:rowId xmlns:a16="http://schemas.microsoft.com/office/drawing/2014/main" val="2360496108"/>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ts val="900"/>
                        </a:lnSpc>
                      </a:pPr>
                      <a:r>
                        <a:rPr kumimoji="1" lang="en-US" altLang="ja-JP" sz="1000" dirty="0" smtClean="0">
                          <a:latin typeface="+mn-ea"/>
                          <a:ea typeface="+mn-ea"/>
                        </a:rPr>
                        <a:t> (1) </a:t>
                      </a:r>
                      <a:r>
                        <a:rPr kumimoji="1" lang="ja-JP" altLang="en-US" sz="1000" dirty="0" smtClean="0">
                          <a:latin typeface="+mn-ea"/>
                          <a:ea typeface="+mn-ea"/>
                        </a:rPr>
                        <a:t>手話通訳者の設置</a:t>
                      </a: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798332421"/>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just" defTabSz="941183" rtl="0" eaLnBrk="1" fontAlgn="auto" latinLnBrk="0" hangingPunct="1">
                        <a:lnSpc>
                          <a:spcPts val="900"/>
                        </a:lnSpc>
                        <a:spcBef>
                          <a:spcPts val="0"/>
                        </a:spcBef>
                        <a:spcAft>
                          <a:spcPts val="0"/>
                        </a:spcAft>
                        <a:buClrTx/>
                        <a:buSzTx/>
                        <a:buFontTx/>
                        <a:buNone/>
                        <a:tabLst/>
                        <a:defRPr/>
                      </a:pPr>
                      <a:r>
                        <a:rPr lang="en-US" altLang="ja-JP" sz="1000" dirty="0" smtClean="0">
                          <a:solidFill>
                            <a:srgbClr val="000000"/>
                          </a:solidFill>
                          <a:latin typeface="+mn-ea"/>
                          <a:ea typeface="+mn-ea"/>
                        </a:rPr>
                        <a:t> (2) </a:t>
                      </a:r>
                      <a:r>
                        <a:rPr lang="ja-JP" altLang="en-US" sz="1000" dirty="0" smtClean="0">
                          <a:solidFill>
                            <a:srgbClr val="000000"/>
                          </a:solidFill>
                          <a:latin typeface="ＭＳ ゴシック" panose="020B0609070205080204" pitchFamily="49" charset="-128"/>
                          <a:ea typeface="ＭＳ ゴシック" panose="020B0609070205080204" pitchFamily="49" charset="-128"/>
                        </a:rPr>
                        <a:t>字幕入り映像ライブラリーの提供</a:t>
                      </a:r>
                      <a:endParaRPr lang="en-US" altLang="ja-JP" sz="1000" dirty="0" smtClean="0">
                        <a:solidFill>
                          <a:srgbClr val="000000"/>
                        </a:solidFill>
                        <a:latin typeface="ＭＳ ゴシック" panose="020B0609070205080204" pitchFamily="49" charset="-128"/>
                        <a:ea typeface="ＭＳ ゴシック" panose="020B0609070205080204" pitchFamily="49" charset="-128"/>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3331039"/>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just" defTabSz="941183" rtl="0" eaLnBrk="1" fontAlgn="auto" latinLnBrk="0" hangingPunct="1">
                        <a:lnSpc>
                          <a:spcPts val="900"/>
                        </a:lnSpc>
                        <a:spcBef>
                          <a:spcPts val="0"/>
                        </a:spcBef>
                        <a:spcAft>
                          <a:spcPts val="0"/>
                        </a:spcAft>
                        <a:buClrTx/>
                        <a:buSzTx/>
                        <a:buFontTx/>
                        <a:buNone/>
                        <a:tabLst/>
                        <a:defRPr/>
                      </a:pPr>
                      <a:r>
                        <a:rPr lang="en-US" altLang="ja-JP" sz="1000" dirty="0" smtClean="0">
                          <a:solidFill>
                            <a:srgbClr val="000000"/>
                          </a:solidFill>
                          <a:latin typeface="+mn-ea"/>
                          <a:ea typeface="+mn-ea"/>
                        </a:rPr>
                        <a:t> (3)</a:t>
                      </a:r>
                      <a:r>
                        <a:rPr lang="ja-JP" altLang="en-US" sz="1000" baseline="0" dirty="0" smtClean="0">
                          <a:solidFill>
                            <a:srgbClr val="000000"/>
                          </a:solidFill>
                          <a:latin typeface="+mn-ea"/>
                          <a:ea typeface="+mn-ea"/>
                        </a:rPr>
                        <a:t> </a:t>
                      </a:r>
                      <a:r>
                        <a:rPr lang="ja-JP" altLang="en-US" sz="1000" dirty="0" smtClean="0">
                          <a:solidFill>
                            <a:srgbClr val="000000"/>
                          </a:solidFill>
                          <a:latin typeface="+mn-ea"/>
                          <a:ea typeface="+mn-ea"/>
                        </a:rPr>
                        <a:t>点字・声の広報等発行</a:t>
                      </a:r>
                      <a:endParaRPr lang="en-US" altLang="ja-JP" sz="1000" dirty="0" smtClean="0">
                        <a:solidFill>
                          <a:srgbClr val="000000"/>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3682636"/>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just" defTabSz="941183" rtl="0" eaLnBrk="1" fontAlgn="auto" latinLnBrk="0" hangingPunct="1">
                        <a:lnSpc>
                          <a:spcPts val="900"/>
                        </a:lnSpc>
                        <a:spcBef>
                          <a:spcPts val="0"/>
                        </a:spcBef>
                        <a:spcAft>
                          <a:spcPts val="0"/>
                        </a:spcAft>
                        <a:buClrTx/>
                        <a:buSzTx/>
                        <a:buFontTx/>
                        <a:buNone/>
                        <a:tabLst/>
                        <a:defRPr/>
                      </a:pPr>
                      <a:r>
                        <a:rPr lang="en-US" altLang="ja-JP" sz="1000" dirty="0" smtClean="0">
                          <a:solidFill>
                            <a:srgbClr val="000000"/>
                          </a:solidFill>
                          <a:latin typeface="+mn-ea"/>
                          <a:ea typeface="+mn-ea"/>
                        </a:rPr>
                        <a:t> (4) </a:t>
                      </a:r>
                      <a:r>
                        <a:rPr lang="ja-JP" altLang="en-US" sz="1000" dirty="0" smtClean="0">
                          <a:solidFill>
                            <a:srgbClr val="000000"/>
                          </a:solidFill>
                          <a:latin typeface="ＭＳ ゴシック" panose="020B0609070205080204" pitchFamily="49" charset="-128"/>
                          <a:ea typeface="ＭＳ ゴシック" panose="020B0609070205080204" pitchFamily="49" charset="-128"/>
                        </a:rPr>
                        <a:t>点字による即時情報ネットワーク</a:t>
                      </a:r>
                      <a:endParaRPr lang="en-US" altLang="ja-JP" sz="1000" dirty="0" smtClean="0">
                        <a:solidFill>
                          <a:srgbClr val="000000"/>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04646429"/>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just" defTabSz="941183" rtl="0" eaLnBrk="1" fontAlgn="auto" latinLnBrk="0" hangingPunct="1">
                        <a:lnSpc>
                          <a:spcPts val="900"/>
                        </a:lnSpc>
                        <a:spcBef>
                          <a:spcPts val="0"/>
                        </a:spcBef>
                        <a:spcAft>
                          <a:spcPts val="0"/>
                        </a:spcAft>
                        <a:buClrTx/>
                        <a:buSzTx/>
                        <a:buFontTx/>
                        <a:buNone/>
                        <a:tabLst/>
                        <a:defRPr/>
                      </a:pPr>
                      <a:r>
                        <a:rPr lang="en-US" altLang="ja-JP" sz="1000" dirty="0" smtClean="0">
                          <a:solidFill>
                            <a:srgbClr val="000000"/>
                          </a:solidFill>
                          <a:latin typeface="+mn-ea"/>
                          <a:ea typeface="+mn-ea"/>
                        </a:rPr>
                        <a:t> (5) </a:t>
                      </a:r>
                      <a:r>
                        <a:rPr lang="ja-JP" altLang="en-US" sz="1000" dirty="0" smtClean="0">
                          <a:solidFill>
                            <a:srgbClr val="000000"/>
                          </a:solidFill>
                          <a:latin typeface="ＭＳ ゴシック" panose="020B0609070205080204" pitchFamily="49" charset="-128"/>
                          <a:ea typeface="ＭＳ ゴシック" panose="020B0609070205080204" pitchFamily="49" charset="-128"/>
                        </a:rPr>
                        <a:t>都道府県障害者社会参加推進センター運営</a:t>
                      </a:r>
                      <a:endParaRPr lang="en-US" altLang="ja-JP" sz="1000" dirty="0" smtClean="0">
                        <a:solidFill>
                          <a:srgbClr val="000000"/>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3409677"/>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41183" rtl="0" eaLnBrk="1" fontAlgn="auto" latinLnBrk="0" hangingPunct="1">
                        <a:lnSpc>
                          <a:spcPts val="900"/>
                        </a:lnSpc>
                        <a:spcBef>
                          <a:spcPts val="0"/>
                        </a:spcBef>
                        <a:spcAft>
                          <a:spcPts val="0"/>
                        </a:spcAft>
                        <a:buClrTx/>
                        <a:buSzTx/>
                        <a:buFontTx/>
                        <a:buNone/>
                        <a:tabLst/>
                        <a:defRPr/>
                      </a:pPr>
                      <a:r>
                        <a:rPr lang="en-US" altLang="ja-JP" sz="1000" dirty="0" smtClean="0">
                          <a:latin typeface="+mn-ea"/>
                          <a:ea typeface="+mn-ea"/>
                        </a:rPr>
                        <a:t> (6) </a:t>
                      </a:r>
                      <a:r>
                        <a:rPr lang="zh-TW" altLang="en-US" sz="1000" dirty="0" smtClean="0">
                          <a:solidFill>
                            <a:srgbClr val="000000"/>
                          </a:solidFill>
                          <a:latin typeface="ＭＳ ゴシック" panose="020B0609070205080204" pitchFamily="49" charset="-128"/>
                          <a:ea typeface="ＭＳ ゴシック" panose="020B0609070205080204" pitchFamily="49" charset="-128"/>
                        </a:rPr>
                        <a:t>奉仕員養成研修</a:t>
                      </a:r>
                      <a:endParaRPr lang="en-US" altLang="zh-TW" sz="1000" dirty="0" smtClean="0">
                        <a:solidFill>
                          <a:srgbClr val="000000"/>
                        </a:solidFill>
                        <a:latin typeface="ＭＳ ゴシック" panose="020B0609070205080204" pitchFamily="49" charset="-128"/>
                        <a:ea typeface="ＭＳ ゴシック" panose="020B0609070205080204" pitchFamily="49" charset="-128"/>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64686937"/>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41183" rtl="0" eaLnBrk="1" fontAlgn="auto" latinLnBrk="0" hangingPunct="1">
                        <a:lnSpc>
                          <a:spcPts val="900"/>
                        </a:lnSpc>
                        <a:spcBef>
                          <a:spcPts val="0"/>
                        </a:spcBef>
                        <a:spcAft>
                          <a:spcPts val="0"/>
                        </a:spcAft>
                        <a:buClrTx/>
                        <a:buSzTx/>
                        <a:buFontTx/>
                        <a:buNone/>
                        <a:tabLst/>
                        <a:defRPr/>
                      </a:pPr>
                      <a:r>
                        <a:rPr kumimoji="1" lang="en-US" altLang="ja-JP" sz="1000" dirty="0" smtClean="0">
                          <a:latin typeface="+mn-ea"/>
                          <a:ea typeface="+mn-ea"/>
                        </a:rPr>
                        <a:t> (7) </a:t>
                      </a:r>
                      <a:r>
                        <a:rPr lang="ja-JP" altLang="en-US" sz="1000" dirty="0" smtClean="0">
                          <a:solidFill>
                            <a:srgbClr val="000000"/>
                          </a:solidFill>
                          <a:latin typeface="ＭＳ ゴシック" panose="020B0609070205080204" pitchFamily="49" charset="-128"/>
                          <a:ea typeface="ＭＳ ゴシック" panose="020B0609070205080204" pitchFamily="49" charset="-128"/>
                        </a:rPr>
                        <a:t>レクリエーション活動等支援</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830554592"/>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just" defTabSz="941183" rtl="0" eaLnBrk="1" fontAlgn="auto" latinLnBrk="0" hangingPunct="1">
                        <a:lnSpc>
                          <a:spcPts val="900"/>
                        </a:lnSpc>
                        <a:spcBef>
                          <a:spcPts val="0"/>
                        </a:spcBef>
                        <a:spcAft>
                          <a:spcPts val="0"/>
                        </a:spcAft>
                        <a:buClrTx/>
                        <a:buSzTx/>
                        <a:buFontTx/>
                        <a:buNone/>
                        <a:tabLst/>
                        <a:defRPr/>
                      </a:pPr>
                      <a:r>
                        <a:rPr lang="ja-JP" altLang="en-US" sz="1000" baseline="0" dirty="0" smtClean="0">
                          <a:solidFill>
                            <a:srgbClr val="000000"/>
                          </a:solidFill>
                          <a:latin typeface="+mn-ea"/>
                          <a:ea typeface="+mn-ea"/>
                        </a:rPr>
                        <a:t> </a:t>
                      </a:r>
                      <a:r>
                        <a:rPr lang="en-US" altLang="ja-JP" sz="1000" dirty="0" smtClean="0">
                          <a:solidFill>
                            <a:srgbClr val="000000"/>
                          </a:solidFill>
                          <a:latin typeface="+mn-ea"/>
                          <a:ea typeface="+mn-ea"/>
                        </a:rPr>
                        <a:t>(8) </a:t>
                      </a:r>
                      <a:r>
                        <a:rPr lang="ja-JP" altLang="en-US" sz="1000" dirty="0" smtClean="0">
                          <a:solidFill>
                            <a:srgbClr val="000000"/>
                          </a:solidFill>
                          <a:latin typeface="+mn-ea"/>
                          <a:ea typeface="+mn-ea"/>
                        </a:rPr>
                        <a:t>芸術文化活動振興</a:t>
                      </a:r>
                      <a:endParaRPr lang="en-US" altLang="ja-JP" sz="1000" dirty="0" smtClean="0">
                        <a:solidFill>
                          <a:srgbClr val="000000"/>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1831602"/>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just" defTabSz="941183" rtl="0" eaLnBrk="1" fontAlgn="auto" latinLnBrk="0" hangingPunct="1">
                        <a:lnSpc>
                          <a:spcPts val="900"/>
                        </a:lnSpc>
                        <a:spcBef>
                          <a:spcPts val="0"/>
                        </a:spcBef>
                        <a:spcAft>
                          <a:spcPts val="0"/>
                        </a:spcAft>
                        <a:buClrTx/>
                        <a:buSzTx/>
                        <a:buFontTx/>
                        <a:buNone/>
                        <a:tabLst/>
                        <a:defRPr/>
                      </a:pPr>
                      <a:r>
                        <a:rPr lang="en-US" altLang="ja-JP" sz="1000" dirty="0" smtClean="0">
                          <a:solidFill>
                            <a:schemeClr val="tx1"/>
                          </a:solidFill>
                          <a:latin typeface="+mn-ea"/>
                          <a:ea typeface="+mn-ea"/>
                        </a:rPr>
                        <a:t> (9) </a:t>
                      </a:r>
                      <a:r>
                        <a:rPr lang="ja-JP" altLang="en-US" sz="1000" dirty="0" smtClean="0">
                          <a:solidFill>
                            <a:schemeClr val="tx1"/>
                          </a:solidFill>
                          <a:latin typeface="+mn-ea"/>
                          <a:ea typeface="+mn-ea"/>
                        </a:rPr>
                        <a:t>サービス提供者情報提供等</a:t>
                      </a:r>
                      <a:endParaRPr lang="en-US" altLang="ja-JP" sz="1000" dirty="0" smtClean="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533067386"/>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just" defTabSz="941183" rtl="0" eaLnBrk="1" fontAlgn="auto" latinLnBrk="0" hangingPunct="1">
                        <a:lnSpc>
                          <a:spcPts val="900"/>
                        </a:lnSpc>
                        <a:spcBef>
                          <a:spcPts val="0"/>
                        </a:spcBef>
                        <a:spcAft>
                          <a:spcPts val="0"/>
                        </a:spcAft>
                        <a:buClrTx/>
                        <a:buSzTx/>
                        <a:buFontTx/>
                        <a:buNone/>
                        <a:tabLst/>
                        <a:defRPr/>
                      </a:pPr>
                      <a:r>
                        <a:rPr lang="en-US" altLang="ja-JP" sz="1000" dirty="0" smtClean="0">
                          <a:solidFill>
                            <a:schemeClr val="tx1"/>
                          </a:solidFill>
                          <a:latin typeface="+mn-ea"/>
                          <a:ea typeface="+mn-ea"/>
                        </a:rPr>
                        <a:t>(10)</a:t>
                      </a:r>
                      <a:r>
                        <a:rPr lang="ja-JP" altLang="en-US" sz="1000" baseline="0" dirty="0" smtClean="0">
                          <a:solidFill>
                            <a:schemeClr val="tx1"/>
                          </a:solidFill>
                          <a:latin typeface="+mn-ea"/>
                          <a:ea typeface="+mn-ea"/>
                        </a:rPr>
                        <a:t> 障害者自立（いきいき）支援機器普及アンテナ事業</a:t>
                      </a:r>
                      <a:endParaRPr lang="en-US" altLang="ja-JP" sz="1000" dirty="0" smtClean="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61550062"/>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tcPr>
                </a:tc>
                <a:tc>
                  <a:txBody>
                    <a:bodyPr/>
                    <a:lstStyle/>
                    <a:p>
                      <a:pPr marL="0" marR="0" lvl="0" indent="0" algn="just" defTabSz="941183" rtl="0" eaLnBrk="1" fontAlgn="auto" latinLnBrk="0" hangingPunct="1">
                        <a:lnSpc>
                          <a:spcPts val="900"/>
                        </a:lnSpc>
                        <a:spcBef>
                          <a:spcPts val="0"/>
                        </a:spcBef>
                        <a:spcAft>
                          <a:spcPts val="0"/>
                        </a:spcAft>
                        <a:buClrTx/>
                        <a:buSzTx/>
                        <a:buFontTx/>
                        <a:buNone/>
                        <a:tabLst/>
                        <a:defRPr/>
                      </a:pPr>
                      <a:r>
                        <a:rPr lang="en-US" altLang="ja-JP" sz="1000" dirty="0" smtClean="0">
                          <a:solidFill>
                            <a:srgbClr val="000000"/>
                          </a:solidFill>
                          <a:latin typeface="+mn-ea"/>
                          <a:ea typeface="+mn-ea"/>
                        </a:rPr>
                        <a:t>(11) </a:t>
                      </a:r>
                      <a:r>
                        <a:rPr lang="ja-JP" altLang="en-US" sz="1000" dirty="0" smtClean="0">
                          <a:solidFill>
                            <a:srgbClr val="000000"/>
                          </a:solidFill>
                          <a:latin typeface="+mn-ea"/>
                          <a:ea typeface="+mn-ea"/>
                        </a:rPr>
                        <a:t>企業ＣＳＲ連携促進</a:t>
                      </a:r>
                      <a:endParaRPr lang="en-US" altLang="ja-JP" sz="1000" dirty="0" smtClean="0">
                        <a:solidFill>
                          <a:srgbClr val="000000"/>
                        </a:solidFill>
                        <a:latin typeface="+mn-ea"/>
                        <a:ea typeface="+mn-ea"/>
                      </a:endParaRPr>
                    </a:p>
                  </a:txBody>
                  <a:tcPr marL="86005" marR="86005" marT="43002" marB="43002" anchor="ctr">
                    <a:lnT w="12700" cap="flat" cmpd="sng" algn="ctr">
                      <a:noFill/>
                      <a:prstDash val="solid"/>
                      <a:round/>
                      <a:headEnd type="none" w="med" len="med"/>
                      <a:tailEnd type="none" w="med" len="med"/>
                    </a:lnT>
                  </a:tcPr>
                </a:tc>
                <a:extLst>
                  <a:ext uri="{0D108BD9-81ED-4DB2-BD59-A6C34878D82A}">
                    <a16:rowId xmlns:a16="http://schemas.microsoft.com/office/drawing/2014/main" val="2922466500"/>
                  </a:ext>
                </a:extLst>
              </a:tr>
              <a:tr h="204978">
                <a:tc>
                  <a:txBody>
                    <a:bodyPr/>
                    <a:lstStyle/>
                    <a:p>
                      <a:pPr algn="r">
                        <a:lnSpc>
                          <a:spcPts val="900"/>
                        </a:lnSpc>
                      </a:pPr>
                      <a:r>
                        <a:rPr kumimoji="1" lang="en-US" altLang="ja-JP" sz="1000" dirty="0" smtClean="0">
                          <a:latin typeface="+mn-ea"/>
                          <a:ea typeface="+mn-ea"/>
                        </a:rPr>
                        <a:t>4</a:t>
                      </a:r>
                      <a:endParaRPr kumimoji="1" lang="ja-JP" altLang="en-US" sz="1000" dirty="0">
                        <a:latin typeface="+mn-ea"/>
                        <a:ea typeface="+mn-ea"/>
                      </a:endParaRPr>
                    </a:p>
                  </a:txBody>
                  <a:tcPr marL="86005" marR="86005" marT="43002" marB="43002" anchor="ctr">
                    <a:lnB w="12700" cap="flat" cmpd="sng" algn="ctr">
                      <a:noFill/>
                      <a:prstDash val="solid"/>
                      <a:round/>
                      <a:headEnd type="none" w="med" len="med"/>
                      <a:tailEnd type="none" w="med" len="med"/>
                    </a:lnB>
                  </a:tcPr>
                </a:tc>
                <a:tc>
                  <a:txBody>
                    <a:bodyPr/>
                    <a:lstStyle/>
                    <a:p>
                      <a:pPr algn="l">
                        <a:lnSpc>
                          <a:spcPts val="900"/>
                        </a:lnSpc>
                      </a:pPr>
                      <a:r>
                        <a:rPr kumimoji="1" lang="ja-JP" altLang="en-US" sz="1000" dirty="0" smtClean="0">
                          <a:latin typeface="+mn-ea"/>
                          <a:ea typeface="+mn-ea"/>
                        </a:rPr>
                        <a:t>就業・就労支援</a:t>
                      </a:r>
                      <a:endParaRPr kumimoji="1" lang="ja-JP" altLang="en-US" sz="1000" dirty="0">
                        <a:latin typeface="+mn-ea"/>
                        <a:ea typeface="+mn-ea"/>
                      </a:endParaRPr>
                    </a:p>
                  </a:txBody>
                  <a:tcPr marL="86005" marR="86005" marT="43002" marB="43002" anchor="ctr">
                    <a:lnB w="12700" cap="flat" cmpd="sng" algn="ctr">
                      <a:noFill/>
                      <a:prstDash val="solid"/>
                      <a:round/>
                      <a:headEnd type="none" w="med" len="med"/>
                      <a:tailEnd type="none" w="med" len="med"/>
                    </a:lnB>
                  </a:tcPr>
                </a:tc>
                <a:extLst>
                  <a:ext uri="{0D108BD9-81ED-4DB2-BD59-A6C34878D82A}">
                    <a16:rowId xmlns:a16="http://schemas.microsoft.com/office/drawing/2014/main" val="3681775500"/>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ts val="900"/>
                        </a:lnSpc>
                      </a:pPr>
                      <a:r>
                        <a:rPr kumimoji="1" lang="en-US" altLang="ja-JP" sz="1000" dirty="0" smtClean="0">
                          <a:latin typeface="+mn-ea"/>
                          <a:ea typeface="+mn-ea"/>
                        </a:rPr>
                        <a:t> (1)</a:t>
                      </a:r>
                      <a:r>
                        <a:rPr kumimoji="1" lang="en-US" altLang="ja-JP" sz="1000" baseline="0" dirty="0" smtClean="0">
                          <a:latin typeface="+mn-ea"/>
                          <a:ea typeface="+mn-ea"/>
                        </a:rPr>
                        <a:t> </a:t>
                      </a:r>
                      <a:r>
                        <a:rPr kumimoji="1" lang="ja-JP" altLang="en-US" sz="1000" baseline="0" dirty="0" smtClean="0">
                          <a:latin typeface="+mn-ea"/>
                          <a:ea typeface="+mn-ea"/>
                        </a:rPr>
                        <a:t>盲人ホームの運営</a:t>
                      </a: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04837550"/>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ts val="900"/>
                        </a:lnSpc>
                      </a:pPr>
                      <a:r>
                        <a:rPr kumimoji="1" lang="en-US" altLang="ja-JP" sz="1000" dirty="0" smtClean="0">
                          <a:latin typeface="+mn-ea"/>
                          <a:ea typeface="+mn-ea"/>
                        </a:rPr>
                        <a:t> (2)</a:t>
                      </a:r>
                      <a:r>
                        <a:rPr kumimoji="1" lang="ja-JP" altLang="en-US" sz="1000" baseline="0" dirty="0" smtClean="0">
                          <a:latin typeface="+mn-ea"/>
                          <a:ea typeface="+mn-ea"/>
                        </a:rPr>
                        <a:t> 重度障害者在宅就労促進（バーチャル工房支援）</a:t>
                      </a: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622307582"/>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lnSpc>
                          <a:spcPts val="900"/>
                        </a:lnSpc>
                      </a:pPr>
                      <a:r>
                        <a:rPr kumimoji="1" lang="en-US" altLang="ja-JP" sz="1000" dirty="0" smtClean="0">
                          <a:latin typeface="+mn-ea"/>
                          <a:ea typeface="+mn-ea"/>
                        </a:rPr>
                        <a:t> (3) </a:t>
                      </a:r>
                      <a:r>
                        <a:rPr kumimoji="1" lang="ja-JP" altLang="en-US" sz="1000" dirty="0" smtClean="0">
                          <a:latin typeface="+mn-ea"/>
                          <a:ea typeface="+mn-ea"/>
                        </a:rPr>
                        <a:t>一般就労移行促進</a:t>
                      </a: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75791519"/>
                  </a:ext>
                </a:extLst>
              </a:tr>
              <a:tr h="204978">
                <a:tc>
                  <a:txBody>
                    <a:bodyPr/>
                    <a:lstStyle/>
                    <a:p>
                      <a:pPr algn="r">
                        <a:lnSpc>
                          <a:spcPts val="900"/>
                        </a:lnSpc>
                      </a:pPr>
                      <a:endParaRPr kumimoji="1" lang="ja-JP" altLang="en-US" sz="1000" dirty="0">
                        <a:latin typeface="+mn-ea"/>
                        <a:ea typeface="+mn-ea"/>
                      </a:endParaRPr>
                    </a:p>
                  </a:txBody>
                  <a:tcPr marL="86005" marR="86005" marT="43002" marB="43002" anchor="ctr">
                    <a:lnT w="12700" cap="flat" cmpd="sng" algn="ctr">
                      <a:noFill/>
                      <a:prstDash val="solid"/>
                      <a:round/>
                      <a:headEnd type="none" w="med" len="med"/>
                      <a:tailEnd type="none" w="med" len="med"/>
                    </a:lnT>
                  </a:tcPr>
                </a:tc>
                <a:tc>
                  <a:txBody>
                    <a:bodyPr/>
                    <a:lstStyle/>
                    <a:p>
                      <a:pPr marL="0" marR="0" lvl="0" indent="0" algn="l" defTabSz="941183" rtl="0" eaLnBrk="1" fontAlgn="auto" latinLnBrk="0" hangingPunct="1">
                        <a:lnSpc>
                          <a:spcPts val="900"/>
                        </a:lnSpc>
                        <a:spcBef>
                          <a:spcPts val="0"/>
                        </a:spcBef>
                        <a:spcAft>
                          <a:spcPts val="0"/>
                        </a:spcAft>
                        <a:buClrTx/>
                        <a:buSzTx/>
                        <a:buFontTx/>
                        <a:buNone/>
                        <a:tabLst/>
                        <a:defRPr/>
                      </a:pPr>
                      <a:r>
                        <a:rPr kumimoji="1" lang="en-US" altLang="ja-JP" sz="1000" dirty="0" smtClean="0">
                          <a:latin typeface="+mn-ea"/>
                          <a:ea typeface="+mn-ea"/>
                        </a:rPr>
                        <a:t> (4) </a:t>
                      </a:r>
                      <a:r>
                        <a:rPr lang="ja-JP" altLang="en-US" sz="1000" dirty="0" smtClean="0">
                          <a:solidFill>
                            <a:srgbClr val="000000"/>
                          </a:solidFill>
                          <a:latin typeface="ＭＳ ゴシック" panose="020B0609070205080204" pitchFamily="49" charset="-128"/>
                          <a:ea typeface="ＭＳ ゴシック" panose="020B0609070205080204" pitchFamily="49" charset="-128"/>
                        </a:rPr>
                        <a:t>障害者就業・生活支援センター体制強化等</a:t>
                      </a:r>
                      <a:endParaRPr lang="en-US" altLang="ja-JP" sz="1000" dirty="0" smtClean="0">
                        <a:solidFill>
                          <a:srgbClr val="000000"/>
                        </a:solidFill>
                        <a:latin typeface="ＭＳ ゴシック" panose="020B0609070205080204" pitchFamily="49" charset="-128"/>
                        <a:ea typeface="ＭＳ ゴシック" panose="020B0609070205080204" pitchFamily="49" charset="-128"/>
                      </a:endParaRPr>
                    </a:p>
                  </a:txBody>
                  <a:tcPr marL="86005" marR="86005" marT="43002" marB="43002" anchor="ctr">
                    <a:lnT w="12700" cap="flat" cmpd="sng" algn="ctr">
                      <a:noFill/>
                      <a:prstDash val="solid"/>
                      <a:round/>
                      <a:headEnd type="none" w="med" len="med"/>
                      <a:tailEnd type="none" w="med" len="med"/>
                    </a:lnT>
                  </a:tcPr>
                </a:tc>
                <a:extLst>
                  <a:ext uri="{0D108BD9-81ED-4DB2-BD59-A6C34878D82A}">
                    <a16:rowId xmlns:a16="http://schemas.microsoft.com/office/drawing/2014/main" val="1662703928"/>
                  </a:ext>
                </a:extLst>
              </a:tr>
              <a:tr h="204978">
                <a:tc>
                  <a:txBody>
                    <a:bodyPr/>
                    <a:lstStyle/>
                    <a:p>
                      <a:pPr algn="r">
                        <a:lnSpc>
                          <a:spcPts val="900"/>
                        </a:lnSpc>
                      </a:pPr>
                      <a:r>
                        <a:rPr kumimoji="1" lang="en-US" altLang="ja-JP" sz="1000" dirty="0" smtClean="0">
                          <a:latin typeface="+mn-ea"/>
                          <a:ea typeface="+mn-ea"/>
                        </a:rPr>
                        <a:t>5</a:t>
                      </a:r>
                      <a:endParaRPr kumimoji="1" lang="ja-JP" altLang="en-US" sz="1000" dirty="0">
                        <a:latin typeface="+mn-ea"/>
                        <a:ea typeface="+mn-ea"/>
                      </a:endParaRPr>
                    </a:p>
                  </a:txBody>
                  <a:tcPr marL="86005" marR="86005" marT="43002" marB="43002" anchor="ctr"/>
                </a:tc>
                <a:tc>
                  <a:txBody>
                    <a:bodyPr/>
                    <a:lstStyle/>
                    <a:p>
                      <a:pPr algn="l">
                        <a:lnSpc>
                          <a:spcPts val="900"/>
                        </a:lnSpc>
                      </a:pPr>
                      <a:r>
                        <a:rPr lang="ja-JP" altLang="en-US" sz="1000" dirty="0" smtClean="0">
                          <a:solidFill>
                            <a:srgbClr val="000000"/>
                          </a:solidFill>
                          <a:latin typeface="ＭＳ ゴシック" panose="020B0609070205080204" pitchFamily="49" charset="-128"/>
                          <a:ea typeface="ＭＳ ゴシック" panose="020B0609070205080204" pitchFamily="49" charset="-128"/>
                        </a:rPr>
                        <a:t>重度障害者に係る市町村特別支援</a:t>
                      </a:r>
                      <a:endParaRPr kumimoji="1" lang="ja-JP" altLang="en-US" sz="1000" dirty="0">
                        <a:latin typeface="+mn-ea"/>
                        <a:ea typeface="+mn-ea"/>
                      </a:endParaRPr>
                    </a:p>
                  </a:txBody>
                  <a:tcPr marL="86005" marR="86005" marT="43002" marB="43002" anchor="ctr"/>
                </a:tc>
                <a:extLst>
                  <a:ext uri="{0D108BD9-81ED-4DB2-BD59-A6C34878D82A}">
                    <a16:rowId xmlns:a16="http://schemas.microsoft.com/office/drawing/2014/main" val="271806028"/>
                  </a:ext>
                </a:extLst>
              </a:tr>
            </a:tbl>
          </a:graphicData>
        </a:graphic>
      </p:graphicFrame>
      <p:sp>
        <p:nvSpPr>
          <p:cNvPr id="51" name="テキスト ボックス 50"/>
          <p:cNvSpPr txBox="1"/>
          <p:nvPr/>
        </p:nvSpPr>
        <p:spPr>
          <a:xfrm>
            <a:off x="212693" y="6276009"/>
            <a:ext cx="3758286" cy="222497"/>
          </a:xfrm>
          <a:prstGeom prst="rect">
            <a:avLst/>
          </a:prstGeom>
          <a:noFill/>
        </p:spPr>
        <p:txBody>
          <a:bodyPr wrap="square" rtlCol="0">
            <a:spAutoFit/>
          </a:bodyPr>
          <a:lstStyle/>
          <a:p>
            <a:r>
              <a:rPr lang="ja-JP" altLang="en-US" sz="846" dirty="0"/>
              <a:t>（参考） 交付税を財源として実施する事業     ・　</a:t>
            </a:r>
            <a:r>
              <a:rPr lang="zh-TW" altLang="en-US" sz="846" dirty="0"/>
              <a:t>障害児等療育支援事業</a:t>
            </a:r>
            <a:endParaRPr lang="en-US" altLang="ja-JP" sz="846" dirty="0"/>
          </a:p>
        </p:txBody>
      </p:sp>
      <p:sp>
        <p:nvSpPr>
          <p:cNvPr id="2" name="フッター プレースホルダー 1"/>
          <p:cNvSpPr>
            <a:spLocks noGrp="1"/>
          </p:cNvSpPr>
          <p:nvPr>
            <p:ph type="ftr" sz="quarter" idx="11"/>
          </p:nvPr>
        </p:nvSpPr>
        <p:spPr/>
        <p:txBody>
          <a:bodyPr/>
          <a:lstStyle/>
          <a:p>
            <a:pPr>
              <a:defRPr/>
            </a:pPr>
            <a:r>
              <a:rPr kumimoji="1" lang="ja-JP" altLang="en-US" smtClean="0"/>
              <a:t>平成</a:t>
            </a:r>
            <a:r>
              <a:rPr kumimoji="1" lang="en-US" altLang="ja-JP" smtClean="0"/>
              <a:t>30</a:t>
            </a:r>
            <a:r>
              <a:rPr kumimoji="1" lang="ja-JP" altLang="en-US" smtClean="0"/>
              <a:t>年度障害者総合福祉推進事業に基づく新カリキュラムによる相談支援従事者養成研修</a:t>
            </a:r>
            <a:r>
              <a:rPr kumimoji="1" lang="en-US" altLang="ja-JP" smtClean="0"/>
              <a:t>(</a:t>
            </a:r>
            <a:r>
              <a:rPr kumimoji="1" lang="ja-JP" altLang="en-US" smtClean="0"/>
              <a:t>現任研修</a:t>
            </a:r>
            <a:r>
              <a:rPr kumimoji="1" lang="en-US" altLang="ja-JP" smtClean="0"/>
              <a:t>) </a:t>
            </a:r>
            <a:r>
              <a:rPr kumimoji="1" lang="ja-JP" altLang="en-US" smtClean="0"/>
              <a:t>を令和元年度版に改訂したもの</a:t>
            </a:r>
            <a:endParaRPr kumimoji="1" lang="ja-JP" altLang="en-US" dirty="0" smtClean="0"/>
          </a:p>
        </p:txBody>
      </p:sp>
      <p:sp>
        <p:nvSpPr>
          <p:cNvPr id="3" name="スライド番号プレースホルダー 2"/>
          <p:cNvSpPr>
            <a:spLocks noGrp="1"/>
          </p:cNvSpPr>
          <p:nvPr>
            <p:ph type="sldNum" sz="quarter" idx="12"/>
          </p:nvPr>
        </p:nvSpPr>
        <p:spPr/>
        <p:txBody>
          <a:bodyPr/>
          <a:lstStyle/>
          <a:p>
            <a:pPr>
              <a:defRPr/>
            </a:pPr>
            <a:fld id="{804D6B79-3AEB-42FE-A736-A41F7AEA0445}" type="slidenum">
              <a:rPr lang="en-US" altLang="ja-JP" smtClean="0"/>
              <a:pPr>
                <a:defRPr/>
              </a:pPr>
              <a:t>134</a:t>
            </a:fld>
            <a:endParaRPr lang="en-US" altLang="ja-JP"/>
          </a:p>
        </p:txBody>
      </p:sp>
    </p:spTree>
    <p:extLst>
      <p:ext uri="{BB962C8B-B14F-4D97-AF65-F5344CB8AC3E}">
        <p14:creationId xmlns:p14="http://schemas.microsoft.com/office/powerpoint/2010/main" val="157712247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1"/>
          <p:cNvSpPr txBox="1">
            <a:spLocks noChangeArrowheads="1"/>
          </p:cNvSpPr>
          <p:nvPr/>
        </p:nvSpPr>
        <p:spPr bwMode="auto">
          <a:xfrm>
            <a:off x="0" y="326177"/>
            <a:ext cx="9006819" cy="35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629" tIns="41314" rIns="82629" bIns="41314">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1787" b="1" dirty="0">
                <a:solidFill>
                  <a:srgbClr val="000000"/>
                </a:solidFill>
                <a:latin typeface="+mn-ea"/>
                <a:ea typeface="+mn-ea"/>
              </a:rPr>
              <a:t>令和元年度地域生活支援促進事業</a:t>
            </a:r>
          </a:p>
        </p:txBody>
      </p:sp>
      <p:sp>
        <p:nvSpPr>
          <p:cNvPr id="2" name="正方形/長方形 1"/>
          <p:cNvSpPr/>
          <p:nvPr/>
        </p:nvSpPr>
        <p:spPr>
          <a:xfrm>
            <a:off x="228349" y="641379"/>
            <a:ext cx="8668217" cy="699807"/>
          </a:xfrm>
          <a:prstGeom prst="rect">
            <a:avLst/>
          </a:prstGeom>
        </p:spPr>
        <p:style>
          <a:lnRef idx="2">
            <a:schemeClr val="accent1"/>
          </a:lnRef>
          <a:fillRef idx="1">
            <a:schemeClr val="lt1"/>
          </a:fillRef>
          <a:effectRef idx="0">
            <a:schemeClr val="accent1"/>
          </a:effectRef>
          <a:fontRef idx="minor">
            <a:schemeClr val="dk1"/>
          </a:fontRef>
        </p:style>
        <p:txBody>
          <a:bodyPr wrap="square" anchor="ctr">
            <a:spAutoFit/>
          </a:bodyPr>
          <a:lstStyle/>
          <a:p>
            <a:r>
              <a:rPr lang="ja-JP" altLang="en-US" sz="1316" dirty="0">
                <a:latin typeface="+mj-ea"/>
              </a:rPr>
              <a:t>○ </a:t>
            </a:r>
            <a:r>
              <a:rPr lang="ja-JP" altLang="ja-JP" sz="1316" dirty="0">
                <a:latin typeface="+mj-ea"/>
              </a:rPr>
              <a:t>発達障害者支援、障害者虐待防止対策、障害者就労支援、障害者の芸術文化活動の促進等、国として促進すべき</a:t>
            </a:r>
            <a:endParaRPr lang="en-US" altLang="ja-JP" sz="1316" dirty="0">
              <a:latin typeface="+mj-ea"/>
            </a:endParaRPr>
          </a:p>
          <a:p>
            <a:r>
              <a:rPr lang="ja-JP" altLang="en-US" sz="1316" dirty="0">
                <a:latin typeface="+mj-ea"/>
              </a:rPr>
              <a:t>　　</a:t>
            </a:r>
            <a:r>
              <a:rPr lang="ja-JP" altLang="ja-JP" sz="1316" dirty="0">
                <a:latin typeface="+mj-ea"/>
              </a:rPr>
              <a:t>事業</a:t>
            </a:r>
            <a:r>
              <a:rPr lang="ja-JP" altLang="en-US" sz="1129" dirty="0">
                <a:latin typeface="+mj-ea"/>
              </a:rPr>
              <a:t>（補助率）　市町村事業：国１／２　　都道府県事業：国１／２ 又は 定額（</a:t>
            </a:r>
            <a:r>
              <a:rPr lang="en-US" altLang="ja-JP" sz="1129" dirty="0">
                <a:latin typeface="+mj-ea"/>
              </a:rPr>
              <a:t>10/10</a:t>
            </a:r>
            <a:r>
              <a:rPr lang="ja-JP" altLang="en-US" sz="1129" dirty="0">
                <a:latin typeface="+mj-ea"/>
              </a:rPr>
              <a:t>相当）</a:t>
            </a:r>
            <a:endParaRPr lang="ja-JP" altLang="en-US" sz="1129" dirty="0"/>
          </a:p>
        </p:txBody>
      </p:sp>
      <p:graphicFrame>
        <p:nvGraphicFramePr>
          <p:cNvPr id="7" name="表 6"/>
          <p:cNvGraphicFramePr>
            <a:graphicFrameLocks noGrp="1"/>
          </p:cNvGraphicFramePr>
          <p:nvPr>
            <p:extLst/>
          </p:nvPr>
        </p:nvGraphicFramePr>
        <p:xfrm>
          <a:off x="228349" y="5091422"/>
          <a:ext cx="8668216" cy="1420620"/>
        </p:xfrm>
        <a:graphic>
          <a:graphicData uri="http://schemas.openxmlformats.org/drawingml/2006/table">
            <a:tbl>
              <a:tblPr firstRow="1" bandRow="1">
                <a:tableStyleId>{69012ECD-51FC-41F1-AA8D-1B2483CD663E}</a:tableStyleId>
              </a:tblPr>
              <a:tblGrid>
                <a:gridCol w="377334">
                  <a:extLst>
                    <a:ext uri="{9D8B030D-6E8A-4147-A177-3AD203B41FA5}">
                      <a16:colId xmlns:a16="http://schemas.microsoft.com/office/drawing/2014/main" val="1273886785"/>
                    </a:ext>
                  </a:extLst>
                </a:gridCol>
                <a:gridCol w="3956774">
                  <a:extLst>
                    <a:ext uri="{9D8B030D-6E8A-4147-A177-3AD203B41FA5}">
                      <a16:colId xmlns:a16="http://schemas.microsoft.com/office/drawing/2014/main" val="4129066607"/>
                    </a:ext>
                  </a:extLst>
                </a:gridCol>
                <a:gridCol w="401100">
                  <a:extLst>
                    <a:ext uri="{9D8B030D-6E8A-4147-A177-3AD203B41FA5}">
                      <a16:colId xmlns:a16="http://schemas.microsoft.com/office/drawing/2014/main" val="1197649277"/>
                    </a:ext>
                  </a:extLst>
                </a:gridCol>
                <a:gridCol w="3933008">
                  <a:extLst>
                    <a:ext uri="{9D8B030D-6E8A-4147-A177-3AD203B41FA5}">
                      <a16:colId xmlns:a16="http://schemas.microsoft.com/office/drawing/2014/main" val="1353435257"/>
                    </a:ext>
                  </a:extLst>
                </a:gridCol>
              </a:tblGrid>
              <a:tr h="241291">
                <a:tc gridSpan="4">
                  <a:txBody>
                    <a:bodyPr/>
                    <a:lstStyle/>
                    <a:p>
                      <a:pPr algn="ctr">
                        <a:lnSpc>
                          <a:spcPts val="1300"/>
                        </a:lnSpc>
                      </a:pPr>
                      <a:r>
                        <a:rPr kumimoji="1" lang="ja-JP" altLang="en-US" sz="1100" dirty="0" smtClean="0">
                          <a:latin typeface="+mn-ea"/>
                          <a:ea typeface="+mn-ea"/>
                        </a:rPr>
                        <a:t>市町村事業</a:t>
                      </a:r>
                      <a:endParaRPr kumimoji="1" lang="ja-JP" altLang="en-US" sz="1100" dirty="0">
                        <a:latin typeface="+mn-ea"/>
                        <a:ea typeface="+mn-ea"/>
                      </a:endParaRPr>
                    </a:p>
                  </a:txBody>
                  <a:tcPr marL="86005" marR="86005" marT="43002" marB="43002" anchor="ctr"/>
                </a:tc>
                <a:tc hMerge="1">
                  <a:txBody>
                    <a:bodyPr/>
                    <a:lstStyle/>
                    <a:p>
                      <a:pPr>
                        <a:lnSpc>
                          <a:spcPts val="1300"/>
                        </a:lnSpc>
                      </a:pPr>
                      <a:endParaRPr kumimoji="1" lang="ja-JP" altLang="en-US" sz="1200" dirty="0">
                        <a:latin typeface="+mn-ea"/>
                        <a:ea typeface="+mn-ea"/>
                      </a:endParaRPr>
                    </a:p>
                  </a:txBody>
                  <a:tcPr anchor="ctr"/>
                </a:tc>
                <a:tc hMerge="1">
                  <a:txBody>
                    <a:bodyPr/>
                    <a:lstStyle/>
                    <a:p>
                      <a:pPr>
                        <a:lnSpc>
                          <a:spcPts val="1300"/>
                        </a:lnSpc>
                      </a:pPr>
                      <a:endParaRPr kumimoji="1" lang="ja-JP" altLang="en-US" sz="1200" dirty="0">
                        <a:latin typeface="+mn-ea"/>
                        <a:ea typeface="+mn-ea"/>
                      </a:endParaRPr>
                    </a:p>
                  </a:txBody>
                  <a:tcPr anchor="ctr"/>
                </a:tc>
                <a:tc hMerge="1">
                  <a:txBody>
                    <a:bodyPr/>
                    <a:lstStyle/>
                    <a:p>
                      <a:pPr>
                        <a:lnSpc>
                          <a:spcPts val="1300"/>
                        </a:lnSpc>
                      </a:pPr>
                      <a:endParaRPr kumimoji="1" lang="ja-JP" altLang="en-US" sz="1200" dirty="0">
                        <a:latin typeface="+mn-ea"/>
                        <a:ea typeface="+mn-ea"/>
                      </a:endParaRPr>
                    </a:p>
                  </a:txBody>
                  <a:tcPr anchor="ctr"/>
                </a:tc>
                <a:extLst>
                  <a:ext uri="{0D108BD9-81ED-4DB2-BD59-A6C34878D82A}">
                    <a16:rowId xmlns:a16="http://schemas.microsoft.com/office/drawing/2014/main" val="843895504"/>
                  </a:ext>
                </a:extLst>
              </a:tr>
              <a:tr h="241291">
                <a:tc>
                  <a:txBody>
                    <a:bodyPr/>
                    <a:lstStyle/>
                    <a:p>
                      <a:pPr algn="r">
                        <a:lnSpc>
                          <a:spcPts val="1300"/>
                        </a:lnSpc>
                      </a:pPr>
                      <a:r>
                        <a:rPr kumimoji="1" lang="en-US" altLang="ja-JP" sz="1100" dirty="0" smtClean="0">
                          <a:latin typeface="+mn-ea"/>
                          <a:ea typeface="+mn-ea"/>
                        </a:rPr>
                        <a:t>1</a:t>
                      </a:r>
                      <a:endParaRPr kumimoji="1" lang="ja-JP" altLang="en-US" sz="1100" dirty="0">
                        <a:latin typeface="+mn-ea"/>
                        <a:ea typeface="+mn-ea"/>
                      </a:endParaRPr>
                    </a:p>
                  </a:txBody>
                  <a:tcPr marL="86005" marR="86005" marT="43002" marB="43002" anchor="ctr">
                    <a:lnB w="12700" cap="flat" cmpd="sng" algn="ctr">
                      <a:noFill/>
                      <a:prstDash val="solid"/>
                      <a:round/>
                      <a:headEnd type="none" w="med" len="med"/>
                      <a:tailEnd type="none" w="med" len="med"/>
                    </a:lnB>
                  </a:tcPr>
                </a:tc>
                <a:tc>
                  <a:txBody>
                    <a:bodyPr/>
                    <a:lstStyle/>
                    <a:p>
                      <a:pPr>
                        <a:lnSpc>
                          <a:spcPts val="1300"/>
                        </a:lnSpc>
                      </a:pPr>
                      <a:r>
                        <a:rPr lang="ja-JP" altLang="en-US" sz="1100" dirty="0" smtClean="0">
                          <a:solidFill>
                            <a:schemeClr val="tx1"/>
                          </a:solidFill>
                          <a:latin typeface="ＭＳ ゴシック" panose="020B0609070205080204" pitchFamily="49" charset="-128"/>
                          <a:ea typeface="ＭＳ ゴシック" panose="020B0609070205080204" pitchFamily="49" charset="-128"/>
                        </a:rPr>
                        <a:t>発達障害児者地域生活支援モデル事業</a:t>
                      </a:r>
                      <a:endParaRPr kumimoji="1" lang="ja-JP" altLang="en-US" sz="1100" dirty="0">
                        <a:solidFill>
                          <a:schemeClr val="tx1"/>
                        </a:solidFill>
                        <a:latin typeface="+mn-ea"/>
                        <a:ea typeface="+mn-ea"/>
                      </a:endParaRPr>
                    </a:p>
                  </a:txBody>
                  <a:tcPr marL="86005" marR="86005" marT="43002" marB="43002" anchor="ctr">
                    <a:lnB w="12700" cap="flat" cmpd="sng" algn="ctr">
                      <a:noFill/>
                      <a:prstDash val="solid"/>
                      <a:round/>
                      <a:headEnd type="none" w="med" len="med"/>
                      <a:tailEnd type="none" w="med" len="med"/>
                    </a:lnB>
                  </a:tcPr>
                </a:tc>
                <a:tc>
                  <a:txBody>
                    <a:bodyPr/>
                    <a:lstStyle/>
                    <a:p>
                      <a:pPr algn="r">
                        <a:lnSpc>
                          <a:spcPts val="1300"/>
                        </a:lnSpc>
                      </a:pPr>
                      <a:r>
                        <a:rPr kumimoji="1" lang="en-US" altLang="ja-JP" sz="1100" dirty="0" smtClean="0">
                          <a:solidFill>
                            <a:schemeClr val="tx1"/>
                          </a:solidFill>
                          <a:latin typeface="+mn-ea"/>
                          <a:ea typeface="+mn-ea"/>
                        </a:rPr>
                        <a:t>19</a:t>
                      </a:r>
                      <a:endParaRPr kumimoji="1" lang="ja-JP" altLang="en-US" sz="1100" dirty="0">
                        <a:solidFill>
                          <a:schemeClr val="tx1"/>
                        </a:solidFill>
                        <a:latin typeface="+mn-ea"/>
                        <a:ea typeface="+mn-ea"/>
                      </a:endParaRPr>
                    </a:p>
                  </a:txBody>
                  <a:tcPr marL="86005" marR="86005" marT="43002" marB="43002" anchor="ctr">
                    <a:lnB w="12700" cap="flat" cmpd="sng" algn="ctr">
                      <a:noFill/>
                      <a:prstDash val="solid"/>
                      <a:round/>
                      <a:headEnd type="none" w="med" len="med"/>
                      <a:tailEnd type="none" w="med" len="med"/>
                    </a:lnB>
                  </a:tcPr>
                </a:tc>
                <a:tc>
                  <a:txBody>
                    <a:bodyPr/>
                    <a:lstStyle/>
                    <a:p>
                      <a:pPr>
                        <a:lnSpc>
                          <a:spcPts val="1300"/>
                        </a:lnSpc>
                      </a:pPr>
                      <a:r>
                        <a:rPr lang="ja-JP" altLang="en-US" sz="1100" dirty="0" smtClean="0">
                          <a:solidFill>
                            <a:schemeClr val="tx1"/>
                          </a:solidFill>
                          <a:latin typeface="ＭＳ ゴシック" panose="020B0609070205080204" pitchFamily="49" charset="-128"/>
                          <a:ea typeface="ＭＳ ゴシック" panose="020B0609070205080204" pitchFamily="49" charset="-128"/>
                        </a:rPr>
                        <a:t>発達障害児者及び家族等支援事業</a:t>
                      </a:r>
                      <a:endParaRPr kumimoji="1" lang="ja-JP" altLang="en-US" sz="1100" dirty="0">
                        <a:solidFill>
                          <a:schemeClr val="tx1"/>
                        </a:solidFill>
                        <a:latin typeface="+mn-ea"/>
                        <a:ea typeface="+mn-ea"/>
                      </a:endParaRPr>
                    </a:p>
                  </a:txBody>
                  <a:tcPr marL="86005" marR="86005" marT="43002" marB="43002" anchor="ctr">
                    <a:lnB w="12700" cap="flat" cmpd="sng" algn="ctr">
                      <a:noFill/>
                      <a:prstDash val="solid"/>
                      <a:round/>
                      <a:headEnd type="none" w="med" len="med"/>
                      <a:tailEnd type="none" w="med" len="med"/>
                    </a:lnB>
                  </a:tcPr>
                </a:tc>
                <a:extLst>
                  <a:ext uri="{0D108BD9-81ED-4DB2-BD59-A6C34878D82A}">
                    <a16:rowId xmlns:a16="http://schemas.microsoft.com/office/drawing/2014/main" val="399730217"/>
                  </a:ext>
                </a:extLst>
              </a:tr>
              <a:tr h="396579">
                <a:tc>
                  <a:txBody>
                    <a:bodyPr/>
                    <a:lstStyle/>
                    <a:p>
                      <a:pPr algn="r">
                        <a:lnSpc>
                          <a:spcPts val="1300"/>
                        </a:lnSpc>
                      </a:pPr>
                      <a:r>
                        <a:rPr kumimoji="1" lang="en-US" altLang="ja-JP" sz="1100" dirty="0" smtClean="0">
                          <a:latin typeface="+mn-ea"/>
                          <a:ea typeface="+mn-ea"/>
                        </a:rPr>
                        <a:t>4</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41183" rtl="0" eaLnBrk="1" fontAlgn="auto" latinLnBrk="0" hangingPunct="1">
                        <a:lnSpc>
                          <a:spcPts val="1300"/>
                        </a:lnSpc>
                        <a:spcBef>
                          <a:spcPts val="0"/>
                        </a:spcBef>
                        <a:spcAft>
                          <a:spcPts val="0"/>
                        </a:spcAft>
                        <a:buClrTx/>
                        <a:buSzTx/>
                        <a:buFontTx/>
                        <a:buNone/>
                        <a:tabLst/>
                        <a:defRPr/>
                      </a:pPr>
                      <a:r>
                        <a:rPr lang="ja-JP" altLang="en-US" sz="1100" dirty="0" smtClean="0">
                          <a:solidFill>
                            <a:schemeClr val="tx1"/>
                          </a:solidFill>
                          <a:latin typeface="ＭＳ ゴシック" panose="020B0609070205080204" pitchFamily="49" charset="-128"/>
                          <a:ea typeface="ＭＳ ゴシック" panose="020B0609070205080204" pitchFamily="49" charset="-128"/>
                        </a:rPr>
                        <a:t>障害者虐待防止対策支援事業</a:t>
                      </a:r>
                      <a:endParaRPr kumimoji="1" lang="ja-JP" altLang="en-US" sz="1100" dirty="0" smtClean="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lnSpc>
                          <a:spcPts val="1300"/>
                        </a:lnSpc>
                      </a:pPr>
                      <a:r>
                        <a:rPr kumimoji="1" lang="en-US" altLang="ja-JP" sz="1100" dirty="0" smtClean="0">
                          <a:solidFill>
                            <a:schemeClr val="tx1"/>
                          </a:solidFill>
                          <a:latin typeface="+mn-ea"/>
                          <a:ea typeface="+mn-ea"/>
                        </a:rPr>
                        <a:t>22</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ts val="1300"/>
                        </a:lnSpc>
                      </a:pPr>
                      <a:r>
                        <a:rPr kumimoji="1" lang="ja-JP" altLang="en-US" sz="1100" dirty="0" smtClean="0">
                          <a:solidFill>
                            <a:schemeClr val="tx1"/>
                          </a:solidFill>
                          <a:latin typeface="+mn-ea"/>
                          <a:ea typeface="+mn-ea"/>
                        </a:rPr>
                        <a:t>地域のニーズに基づく効果的な地域生活支援事業実施のための実態把握事業 （</a:t>
                      </a:r>
                      <a:r>
                        <a:rPr kumimoji="1" lang="en-US" altLang="ja-JP" sz="1100" dirty="0" smtClean="0">
                          <a:solidFill>
                            <a:schemeClr val="tx1"/>
                          </a:solidFill>
                          <a:latin typeface="+mn-ea"/>
                          <a:ea typeface="+mn-ea"/>
                        </a:rPr>
                        <a:t>※</a:t>
                      </a:r>
                      <a:r>
                        <a:rPr kumimoji="1" lang="ja-JP" altLang="en-US" sz="1100" dirty="0" smtClean="0">
                          <a:solidFill>
                            <a:schemeClr val="tx1"/>
                          </a:solidFill>
                          <a:latin typeface="+mn-ea"/>
                          <a:ea typeface="+mn-ea"/>
                        </a:rPr>
                        <a:t>）</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126385578"/>
                  </a:ext>
                </a:extLst>
              </a:tr>
              <a:tr h="241291">
                <a:tc>
                  <a:txBody>
                    <a:bodyPr/>
                    <a:lstStyle/>
                    <a:p>
                      <a:pPr algn="r">
                        <a:lnSpc>
                          <a:spcPts val="1300"/>
                        </a:lnSpc>
                      </a:pPr>
                      <a:r>
                        <a:rPr kumimoji="1" lang="en-US" altLang="ja-JP" sz="1100" dirty="0" smtClean="0">
                          <a:latin typeface="+mn-ea"/>
                          <a:ea typeface="+mn-ea"/>
                        </a:rPr>
                        <a:t>10</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9525" cap="flat" cmpd="sng" algn="ctr">
                      <a:noFill/>
                      <a:prstDash val="solid"/>
                    </a:lnB>
                  </a:tcPr>
                </a:tc>
                <a:tc>
                  <a:txBody>
                    <a:bodyPr/>
                    <a:lstStyle/>
                    <a:p>
                      <a:pPr marL="0" marR="0" lvl="0" indent="0" algn="l" defTabSz="941183" rtl="0" eaLnBrk="1" fontAlgn="auto" latinLnBrk="0" hangingPunct="1">
                        <a:lnSpc>
                          <a:spcPts val="1300"/>
                        </a:lnSpc>
                        <a:spcBef>
                          <a:spcPts val="0"/>
                        </a:spcBef>
                        <a:spcAft>
                          <a:spcPts val="0"/>
                        </a:spcAft>
                        <a:buClrTx/>
                        <a:buSzTx/>
                        <a:buFontTx/>
                        <a:buNone/>
                        <a:tabLst/>
                        <a:defRPr/>
                      </a:pPr>
                      <a:r>
                        <a:rPr lang="ja-JP" altLang="en-US" sz="1100" dirty="0" smtClean="0">
                          <a:solidFill>
                            <a:schemeClr val="tx1"/>
                          </a:solidFill>
                        </a:rPr>
                        <a:t>医療的ケア児等総合支援事業</a:t>
                      </a:r>
                      <a:endParaRPr lang="en-US" altLang="ja-JP" sz="1100" dirty="0" smtClean="0">
                        <a:solidFill>
                          <a:schemeClr val="tx1"/>
                        </a:solidFill>
                        <a:latin typeface="ＭＳ ゴシック" panose="020B0609070205080204" pitchFamily="49" charset="-128"/>
                        <a:ea typeface="ＭＳ ゴシック" panose="020B0609070205080204" pitchFamily="49" charset="-128"/>
                      </a:endParaRPr>
                    </a:p>
                  </a:txBody>
                  <a:tcPr marL="86005" marR="86005" marT="43002" marB="43002" anchor="ctr">
                    <a:lnT w="12700" cap="flat" cmpd="sng" algn="ctr">
                      <a:noFill/>
                      <a:prstDash val="solid"/>
                      <a:round/>
                      <a:headEnd type="none" w="med" len="med"/>
                      <a:tailEnd type="none" w="med" len="med"/>
                    </a:lnT>
                    <a:lnB w="9525" cap="flat" cmpd="sng" algn="ctr">
                      <a:noFill/>
                      <a:prstDash val="solid"/>
                    </a:lnB>
                  </a:tcPr>
                </a:tc>
                <a:tc>
                  <a:txBody>
                    <a:bodyPr/>
                    <a:lstStyle/>
                    <a:p>
                      <a:pPr algn="r">
                        <a:lnSpc>
                          <a:spcPts val="1300"/>
                        </a:lnSpc>
                      </a:pPr>
                      <a:r>
                        <a:rPr kumimoji="1" lang="en-US" altLang="ja-JP" sz="1100" dirty="0" smtClean="0">
                          <a:solidFill>
                            <a:schemeClr val="tx1"/>
                          </a:solidFill>
                          <a:latin typeface="+mn-ea"/>
                          <a:ea typeface="+mn-ea"/>
                        </a:rPr>
                        <a:t>25</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9525" cap="flat" cmpd="sng" algn="ctr">
                      <a:noFill/>
                      <a:prstDash val="solid"/>
                    </a:lnB>
                  </a:tcPr>
                </a:tc>
                <a:tc>
                  <a:txBody>
                    <a:bodyPr/>
                    <a:lstStyle/>
                    <a:p>
                      <a:pPr>
                        <a:lnSpc>
                          <a:spcPts val="1300"/>
                        </a:lnSpc>
                      </a:pPr>
                      <a:r>
                        <a:rPr lang="ja-JP" altLang="en-US" sz="1100" dirty="0" smtClean="0">
                          <a:solidFill>
                            <a:schemeClr val="tx1"/>
                          </a:solidFill>
                          <a:latin typeface="ＭＳ ゴシック" panose="020B0609070205080204" pitchFamily="49" charset="-128"/>
                          <a:ea typeface="ＭＳ ゴシック" panose="020B0609070205080204" pitchFamily="49" charset="-128"/>
                        </a:rPr>
                        <a:t>重度訪問介護利用者の大学修学支援事業</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9525" cap="flat" cmpd="sng" algn="ctr">
                      <a:noFill/>
                      <a:prstDash val="solid"/>
                    </a:lnB>
                  </a:tcPr>
                </a:tc>
                <a:extLst>
                  <a:ext uri="{0D108BD9-81ED-4DB2-BD59-A6C34878D82A}">
                    <a16:rowId xmlns:a16="http://schemas.microsoft.com/office/drawing/2014/main" val="2640978309"/>
                  </a:ext>
                </a:extLst>
              </a:tr>
              <a:tr h="241291">
                <a:tc>
                  <a:txBody>
                    <a:bodyPr/>
                    <a:lstStyle/>
                    <a:p>
                      <a:pPr algn="r">
                        <a:lnSpc>
                          <a:spcPts val="1300"/>
                        </a:lnSpc>
                      </a:pPr>
                      <a:r>
                        <a:rPr kumimoji="1" lang="en-US" altLang="ja-JP" sz="1100" dirty="0" smtClean="0">
                          <a:latin typeface="+mn-ea"/>
                          <a:ea typeface="+mn-ea"/>
                        </a:rPr>
                        <a:t>13</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tcPr>
                </a:tc>
                <a:tc>
                  <a:txBody>
                    <a:bodyPr/>
                    <a:lstStyle/>
                    <a:p>
                      <a:pPr marL="0" marR="0" lvl="0" indent="0" algn="l" defTabSz="941183" rtl="0" eaLnBrk="1" fontAlgn="auto" latinLnBrk="0" hangingPunct="1">
                        <a:lnSpc>
                          <a:spcPts val="1300"/>
                        </a:lnSpc>
                        <a:spcBef>
                          <a:spcPts val="0"/>
                        </a:spcBef>
                        <a:spcAft>
                          <a:spcPts val="0"/>
                        </a:spcAft>
                        <a:buClrTx/>
                        <a:buSzTx/>
                        <a:buFontTx/>
                        <a:buNone/>
                        <a:tabLst/>
                        <a:defRPr/>
                      </a:pPr>
                      <a:r>
                        <a:rPr lang="ja-JP" altLang="en-US" sz="1100" dirty="0" smtClean="0">
                          <a:solidFill>
                            <a:schemeClr val="tx1"/>
                          </a:solidFill>
                          <a:latin typeface="ＭＳ ゴシック" panose="020B0609070205080204" pitchFamily="49" charset="-128"/>
                          <a:ea typeface="ＭＳ ゴシック" panose="020B0609070205080204" pitchFamily="49" charset="-128"/>
                        </a:rPr>
                        <a:t>成年後見制度普及啓発事業</a:t>
                      </a:r>
                      <a:endParaRPr lang="en-US" altLang="ja-JP" sz="1100" dirty="0" smtClean="0">
                        <a:solidFill>
                          <a:schemeClr val="tx1"/>
                        </a:solidFill>
                        <a:latin typeface="ＭＳ ゴシック" panose="020B0609070205080204" pitchFamily="49" charset="-128"/>
                        <a:ea typeface="ＭＳ ゴシック" panose="020B0609070205080204" pitchFamily="49" charset="-128"/>
                      </a:endParaRPr>
                    </a:p>
                  </a:txBody>
                  <a:tcPr marL="86005" marR="86005" marT="43002" marB="43002" anchor="ctr">
                    <a:lnT w="12700" cap="flat" cmpd="sng" algn="ctr">
                      <a:noFill/>
                      <a:prstDash val="solid"/>
                      <a:round/>
                      <a:headEnd type="none" w="med" len="med"/>
                      <a:tailEnd type="none" w="med" len="med"/>
                    </a:lnT>
                  </a:tcPr>
                </a:tc>
                <a:tc>
                  <a:txBody>
                    <a:bodyPr/>
                    <a:lstStyle/>
                    <a:p>
                      <a:pPr algn="r">
                        <a:lnSpc>
                          <a:spcPts val="1300"/>
                        </a:lnSpc>
                      </a:pP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tcPr>
                </a:tc>
                <a:tc>
                  <a:txBody>
                    <a:bodyPr/>
                    <a:lstStyle/>
                    <a:p>
                      <a:pPr algn="r">
                        <a:lnSpc>
                          <a:spcPts val="1300"/>
                        </a:lnSpc>
                      </a:pPr>
                      <a:r>
                        <a:rPr kumimoji="1" lang="ja-JP" altLang="en-US" sz="900" dirty="0" smtClean="0">
                          <a:solidFill>
                            <a:schemeClr val="tx1"/>
                          </a:solidFill>
                          <a:latin typeface="+mn-ea"/>
                          <a:ea typeface="+mn-ea"/>
                        </a:rPr>
                        <a:t>注）（</a:t>
                      </a:r>
                      <a:r>
                        <a:rPr kumimoji="1" lang="en-US" altLang="ja-JP" sz="900" dirty="0" smtClean="0">
                          <a:solidFill>
                            <a:schemeClr val="tx1"/>
                          </a:solidFill>
                          <a:latin typeface="+mn-ea"/>
                          <a:ea typeface="+mn-ea"/>
                        </a:rPr>
                        <a:t>※</a:t>
                      </a:r>
                      <a:r>
                        <a:rPr kumimoji="1" lang="ja-JP" altLang="en-US" sz="900" dirty="0" smtClean="0">
                          <a:solidFill>
                            <a:schemeClr val="tx1"/>
                          </a:solidFill>
                          <a:latin typeface="+mn-ea"/>
                          <a:ea typeface="+mn-ea"/>
                        </a:rPr>
                        <a:t>）の事業は定額（</a:t>
                      </a:r>
                      <a:r>
                        <a:rPr kumimoji="1" lang="en-US" altLang="ja-JP" sz="900" dirty="0" smtClean="0">
                          <a:solidFill>
                            <a:schemeClr val="tx1"/>
                          </a:solidFill>
                          <a:latin typeface="+mn-ea"/>
                          <a:ea typeface="+mn-ea"/>
                        </a:rPr>
                        <a:t>10/10</a:t>
                      </a:r>
                      <a:r>
                        <a:rPr kumimoji="1" lang="ja-JP" altLang="en-US" sz="900" dirty="0" smtClean="0">
                          <a:solidFill>
                            <a:schemeClr val="tx1"/>
                          </a:solidFill>
                          <a:latin typeface="+mn-ea"/>
                          <a:ea typeface="+mn-ea"/>
                        </a:rPr>
                        <a:t>相当）補助を含む。</a:t>
                      </a:r>
                    </a:p>
                  </a:txBody>
                  <a:tcPr marL="86005" marR="86005" marT="43002" marB="43002" anchor="ctr">
                    <a:lnT w="12700" cap="flat" cmpd="sng" algn="ctr">
                      <a:noFill/>
                      <a:prstDash val="solid"/>
                      <a:round/>
                      <a:headEnd type="none" w="med" len="med"/>
                      <a:tailEnd type="none" w="med" len="med"/>
                    </a:lnT>
                  </a:tcPr>
                </a:tc>
                <a:extLst>
                  <a:ext uri="{0D108BD9-81ED-4DB2-BD59-A6C34878D82A}">
                    <a16:rowId xmlns:a16="http://schemas.microsoft.com/office/drawing/2014/main" val="1531934867"/>
                  </a:ext>
                </a:extLst>
              </a:tr>
            </a:tbl>
          </a:graphicData>
        </a:graphic>
      </p:graphicFrame>
      <p:graphicFrame>
        <p:nvGraphicFramePr>
          <p:cNvPr id="9" name="表 8"/>
          <p:cNvGraphicFramePr>
            <a:graphicFrameLocks noGrp="1"/>
          </p:cNvGraphicFramePr>
          <p:nvPr>
            <p:extLst/>
          </p:nvPr>
        </p:nvGraphicFramePr>
        <p:xfrm>
          <a:off x="228349" y="1324794"/>
          <a:ext cx="8668216" cy="3895180"/>
        </p:xfrm>
        <a:graphic>
          <a:graphicData uri="http://schemas.openxmlformats.org/drawingml/2006/table">
            <a:tbl>
              <a:tblPr firstRow="1" bandRow="1">
                <a:tableStyleId>{69012ECD-51FC-41F1-AA8D-1B2483CD663E}</a:tableStyleId>
              </a:tblPr>
              <a:tblGrid>
                <a:gridCol w="377334">
                  <a:extLst>
                    <a:ext uri="{9D8B030D-6E8A-4147-A177-3AD203B41FA5}">
                      <a16:colId xmlns:a16="http://schemas.microsoft.com/office/drawing/2014/main" val="1273886785"/>
                    </a:ext>
                  </a:extLst>
                </a:gridCol>
                <a:gridCol w="3956774">
                  <a:extLst>
                    <a:ext uri="{9D8B030D-6E8A-4147-A177-3AD203B41FA5}">
                      <a16:colId xmlns:a16="http://schemas.microsoft.com/office/drawing/2014/main" val="4129066607"/>
                    </a:ext>
                  </a:extLst>
                </a:gridCol>
                <a:gridCol w="401100">
                  <a:extLst>
                    <a:ext uri="{9D8B030D-6E8A-4147-A177-3AD203B41FA5}">
                      <a16:colId xmlns:a16="http://schemas.microsoft.com/office/drawing/2014/main" val="1197649277"/>
                    </a:ext>
                  </a:extLst>
                </a:gridCol>
                <a:gridCol w="3933008">
                  <a:extLst>
                    <a:ext uri="{9D8B030D-6E8A-4147-A177-3AD203B41FA5}">
                      <a16:colId xmlns:a16="http://schemas.microsoft.com/office/drawing/2014/main" val="1353435257"/>
                    </a:ext>
                  </a:extLst>
                </a:gridCol>
              </a:tblGrid>
              <a:tr h="255231">
                <a:tc gridSpan="4">
                  <a:txBody>
                    <a:bodyPr/>
                    <a:lstStyle/>
                    <a:p>
                      <a:pPr algn="ctr">
                        <a:lnSpc>
                          <a:spcPts val="1300"/>
                        </a:lnSpc>
                      </a:pPr>
                      <a:r>
                        <a:rPr kumimoji="1" lang="ja-JP" altLang="en-US" sz="1100" dirty="0" smtClean="0">
                          <a:latin typeface="+mn-ea"/>
                          <a:ea typeface="+mn-ea"/>
                        </a:rPr>
                        <a:t>都道府県事業</a:t>
                      </a:r>
                      <a:endParaRPr kumimoji="1" lang="ja-JP" altLang="en-US" sz="1100" dirty="0">
                        <a:latin typeface="+mn-ea"/>
                        <a:ea typeface="+mn-ea"/>
                      </a:endParaRPr>
                    </a:p>
                  </a:txBody>
                  <a:tcPr marL="86005" marR="86005" marT="43002" marB="43002" anchor="ctr"/>
                </a:tc>
                <a:tc hMerge="1">
                  <a:txBody>
                    <a:bodyPr/>
                    <a:lstStyle/>
                    <a:p>
                      <a:pPr>
                        <a:lnSpc>
                          <a:spcPts val="1300"/>
                        </a:lnSpc>
                      </a:pPr>
                      <a:endParaRPr kumimoji="1" lang="ja-JP" altLang="en-US" sz="1200" dirty="0">
                        <a:latin typeface="+mn-ea"/>
                        <a:ea typeface="+mn-ea"/>
                      </a:endParaRPr>
                    </a:p>
                  </a:txBody>
                  <a:tcPr anchor="ctr"/>
                </a:tc>
                <a:tc hMerge="1">
                  <a:txBody>
                    <a:bodyPr/>
                    <a:lstStyle/>
                    <a:p>
                      <a:pPr>
                        <a:lnSpc>
                          <a:spcPts val="1300"/>
                        </a:lnSpc>
                      </a:pPr>
                      <a:endParaRPr kumimoji="1" lang="ja-JP" altLang="en-US" sz="1200" dirty="0">
                        <a:latin typeface="+mn-ea"/>
                        <a:ea typeface="+mn-ea"/>
                      </a:endParaRPr>
                    </a:p>
                  </a:txBody>
                  <a:tcPr anchor="ctr"/>
                </a:tc>
                <a:tc hMerge="1">
                  <a:txBody>
                    <a:bodyPr/>
                    <a:lstStyle/>
                    <a:p>
                      <a:pPr>
                        <a:lnSpc>
                          <a:spcPts val="1300"/>
                        </a:lnSpc>
                      </a:pPr>
                      <a:endParaRPr kumimoji="1" lang="ja-JP" altLang="en-US" sz="1200" dirty="0">
                        <a:latin typeface="+mn-ea"/>
                        <a:ea typeface="+mn-ea"/>
                      </a:endParaRPr>
                    </a:p>
                  </a:txBody>
                  <a:tcPr anchor="ctr"/>
                </a:tc>
                <a:extLst>
                  <a:ext uri="{0D108BD9-81ED-4DB2-BD59-A6C34878D82A}">
                    <a16:rowId xmlns:a16="http://schemas.microsoft.com/office/drawing/2014/main" val="843895504"/>
                  </a:ext>
                </a:extLst>
              </a:tr>
              <a:tr h="255231">
                <a:tc>
                  <a:txBody>
                    <a:bodyPr/>
                    <a:lstStyle/>
                    <a:p>
                      <a:pPr algn="r">
                        <a:lnSpc>
                          <a:spcPts val="1300"/>
                        </a:lnSpc>
                      </a:pPr>
                      <a:r>
                        <a:rPr kumimoji="1" lang="en-US" altLang="ja-JP" sz="1100" dirty="0" smtClean="0">
                          <a:latin typeface="+mn-ea"/>
                          <a:ea typeface="+mn-ea"/>
                        </a:rPr>
                        <a:t>1</a:t>
                      </a:r>
                      <a:endParaRPr kumimoji="1" lang="ja-JP" altLang="en-US" sz="1100" dirty="0">
                        <a:latin typeface="+mn-ea"/>
                        <a:ea typeface="+mn-ea"/>
                      </a:endParaRPr>
                    </a:p>
                  </a:txBody>
                  <a:tcPr marL="86005" marR="86005" marT="43002" marB="43002" anchor="ctr">
                    <a:lnB w="12700" cap="flat" cmpd="sng" algn="ctr">
                      <a:noFill/>
                      <a:prstDash val="solid"/>
                      <a:round/>
                      <a:headEnd type="none" w="med" len="med"/>
                      <a:tailEnd type="none" w="med" len="med"/>
                    </a:lnB>
                  </a:tcPr>
                </a:tc>
                <a:tc>
                  <a:txBody>
                    <a:bodyPr/>
                    <a:lstStyle/>
                    <a:p>
                      <a:pPr marL="0" marR="0" lvl="0" indent="0" algn="l" defTabSz="941183" rtl="0" eaLnBrk="1" fontAlgn="auto" latinLnBrk="0" hangingPunct="1">
                        <a:lnSpc>
                          <a:spcPts val="1300"/>
                        </a:lnSpc>
                        <a:spcBef>
                          <a:spcPts val="0"/>
                        </a:spcBef>
                        <a:spcAft>
                          <a:spcPts val="0"/>
                        </a:spcAft>
                        <a:buClrTx/>
                        <a:buSzTx/>
                        <a:buFontTx/>
                        <a:buNone/>
                        <a:tabLst/>
                        <a:defRPr/>
                      </a:pPr>
                      <a:r>
                        <a:rPr lang="ja-JP" altLang="en-US" sz="1100" dirty="0" smtClean="0">
                          <a:solidFill>
                            <a:srgbClr val="000000"/>
                          </a:solidFill>
                          <a:latin typeface="ＭＳ ゴシック" panose="020B0609070205080204" pitchFamily="49" charset="-128"/>
                          <a:ea typeface="ＭＳ ゴシック" panose="020B0609070205080204" pitchFamily="49" charset="-128"/>
                        </a:rPr>
                        <a:t>発達障害児者地域生活支援モデル事業</a:t>
                      </a:r>
                    </a:p>
                  </a:txBody>
                  <a:tcPr marL="86005" marR="86005" marT="43002" marB="43002" anchor="ctr">
                    <a:lnB w="12700" cap="flat" cmpd="sng" algn="ctr">
                      <a:noFill/>
                      <a:prstDash val="solid"/>
                      <a:round/>
                      <a:headEnd type="none" w="med" len="med"/>
                      <a:tailEnd type="none" w="med" len="med"/>
                    </a:lnB>
                  </a:tcPr>
                </a:tc>
                <a:tc>
                  <a:txBody>
                    <a:bodyPr/>
                    <a:lstStyle/>
                    <a:p>
                      <a:pPr algn="r">
                        <a:lnSpc>
                          <a:spcPts val="1300"/>
                        </a:lnSpc>
                      </a:pPr>
                      <a:r>
                        <a:rPr kumimoji="1" lang="en-US" altLang="ja-JP" sz="1100" dirty="0" smtClean="0">
                          <a:latin typeface="+mn-ea"/>
                          <a:ea typeface="+mn-ea"/>
                        </a:rPr>
                        <a:t>13</a:t>
                      </a:r>
                      <a:endParaRPr kumimoji="1" lang="ja-JP" altLang="en-US" sz="1100" dirty="0">
                        <a:latin typeface="+mn-ea"/>
                        <a:ea typeface="+mn-ea"/>
                      </a:endParaRPr>
                    </a:p>
                  </a:txBody>
                  <a:tcPr marL="86005" marR="86005" marT="43002" marB="43002" anchor="ctr">
                    <a:lnB w="12700" cap="flat" cmpd="sng" algn="ctr">
                      <a:noFill/>
                      <a:prstDash val="solid"/>
                      <a:round/>
                      <a:headEnd type="none" w="med" len="med"/>
                      <a:tailEnd type="none" w="med" len="med"/>
                    </a:lnB>
                  </a:tcPr>
                </a:tc>
                <a:tc>
                  <a:txBody>
                    <a:bodyPr/>
                    <a:lstStyle/>
                    <a:p>
                      <a:pPr>
                        <a:lnSpc>
                          <a:spcPts val="1300"/>
                        </a:lnSpc>
                      </a:pPr>
                      <a:r>
                        <a:rPr lang="ja-JP" altLang="en-US" sz="1100" dirty="0" smtClean="0">
                          <a:solidFill>
                            <a:srgbClr val="000000"/>
                          </a:solidFill>
                          <a:latin typeface="ＭＳ ゴシック" pitchFamily="49" charset="-128"/>
                          <a:ea typeface="ＭＳ ゴシック" pitchFamily="49" charset="-128"/>
                        </a:rPr>
                        <a:t>成年後見制度普及啓発事業</a:t>
                      </a:r>
                      <a:endParaRPr kumimoji="1" lang="ja-JP" altLang="en-US" sz="1100" dirty="0">
                        <a:latin typeface="+mn-ea"/>
                        <a:ea typeface="+mn-ea"/>
                      </a:endParaRPr>
                    </a:p>
                  </a:txBody>
                  <a:tcPr marL="86005" marR="86005" marT="43002" marB="43002" anchor="ctr">
                    <a:lnB w="12700" cap="flat" cmpd="sng" algn="ctr">
                      <a:noFill/>
                      <a:prstDash val="solid"/>
                      <a:round/>
                      <a:headEnd type="none" w="med" len="med"/>
                      <a:tailEnd type="none" w="med" len="med"/>
                    </a:lnB>
                  </a:tcPr>
                </a:tc>
                <a:extLst>
                  <a:ext uri="{0D108BD9-81ED-4DB2-BD59-A6C34878D82A}">
                    <a16:rowId xmlns:a16="http://schemas.microsoft.com/office/drawing/2014/main" val="399730217"/>
                  </a:ext>
                </a:extLst>
              </a:tr>
              <a:tr h="255231">
                <a:tc>
                  <a:txBody>
                    <a:bodyPr/>
                    <a:lstStyle/>
                    <a:p>
                      <a:pPr algn="r">
                        <a:lnSpc>
                          <a:spcPts val="1300"/>
                        </a:lnSpc>
                      </a:pPr>
                      <a:r>
                        <a:rPr kumimoji="1" lang="en-US" altLang="ja-JP" sz="1100" dirty="0" smtClean="0">
                          <a:latin typeface="+mn-ea"/>
                          <a:ea typeface="+mn-ea"/>
                        </a:rPr>
                        <a:t>2</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ts val="1300"/>
                        </a:lnSpc>
                      </a:pPr>
                      <a:r>
                        <a:rPr lang="ja-JP" altLang="en-US" sz="1100" dirty="0" smtClean="0">
                          <a:solidFill>
                            <a:srgbClr val="000000"/>
                          </a:solidFill>
                          <a:latin typeface="ＭＳ ゴシック" panose="020B0609070205080204" pitchFamily="49" charset="-128"/>
                          <a:ea typeface="ＭＳ ゴシック" panose="020B0609070205080204" pitchFamily="49" charset="-128"/>
                        </a:rPr>
                        <a:t>かかりつけ医等発達障害対応力向上研修事業</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lnSpc>
                          <a:spcPts val="1300"/>
                        </a:lnSpc>
                      </a:pPr>
                      <a:r>
                        <a:rPr kumimoji="1" lang="en-US" altLang="ja-JP" sz="1100" dirty="0" smtClean="0">
                          <a:latin typeface="+mn-ea"/>
                          <a:ea typeface="+mn-ea"/>
                        </a:rPr>
                        <a:t>14</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41183" rtl="0" eaLnBrk="1" fontAlgn="auto" latinLnBrk="0" hangingPunct="1">
                        <a:lnSpc>
                          <a:spcPts val="1300"/>
                        </a:lnSpc>
                        <a:spcBef>
                          <a:spcPts val="0"/>
                        </a:spcBef>
                        <a:spcAft>
                          <a:spcPts val="0"/>
                        </a:spcAft>
                        <a:buClrTx/>
                        <a:buSzTx/>
                        <a:buFontTx/>
                        <a:buNone/>
                        <a:tabLst/>
                        <a:defRPr/>
                      </a:pPr>
                      <a:r>
                        <a:rPr lang="ja-JP" altLang="en-US" sz="1100" dirty="0" smtClean="0">
                          <a:solidFill>
                            <a:srgbClr val="000000"/>
                          </a:solidFill>
                          <a:latin typeface="ＭＳ ゴシック" pitchFamily="49" charset="-128"/>
                          <a:ea typeface="ＭＳ ゴシック" pitchFamily="49" charset="-128"/>
                        </a:rPr>
                        <a:t>アルコール関連問題に取り組む民間団体支援事業</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126385578"/>
                  </a:ext>
                </a:extLst>
              </a:tr>
              <a:tr h="255231">
                <a:tc>
                  <a:txBody>
                    <a:bodyPr/>
                    <a:lstStyle/>
                    <a:p>
                      <a:pPr algn="r">
                        <a:lnSpc>
                          <a:spcPts val="1300"/>
                        </a:lnSpc>
                      </a:pPr>
                      <a:r>
                        <a:rPr kumimoji="1" lang="en-US" altLang="ja-JP" sz="1100" dirty="0" smtClean="0">
                          <a:latin typeface="+mn-ea"/>
                          <a:ea typeface="+mn-ea"/>
                        </a:rPr>
                        <a:t>3</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ts val="1300"/>
                        </a:lnSpc>
                      </a:pPr>
                      <a:r>
                        <a:rPr lang="ja-JP" altLang="en-US" sz="1100" dirty="0" smtClean="0">
                          <a:solidFill>
                            <a:srgbClr val="000000"/>
                          </a:solidFill>
                          <a:latin typeface="ＭＳ ゴシック" panose="020B0609070205080204" pitchFamily="49" charset="-128"/>
                          <a:ea typeface="ＭＳ ゴシック" panose="020B0609070205080204" pitchFamily="49" charset="-128"/>
                        </a:rPr>
                        <a:t>発達障害者支援体制整備事業</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lnSpc>
                          <a:spcPts val="1300"/>
                        </a:lnSpc>
                      </a:pPr>
                      <a:r>
                        <a:rPr kumimoji="1" lang="en-US" altLang="ja-JP" sz="1100" dirty="0" smtClean="0">
                          <a:latin typeface="+mn-ea"/>
                          <a:ea typeface="+mn-ea"/>
                        </a:rPr>
                        <a:t>15</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just" eaLnBrk="1" hangingPunct="1">
                        <a:lnSpc>
                          <a:spcPts val="1300"/>
                        </a:lnSpc>
                        <a:spcBef>
                          <a:spcPct val="0"/>
                        </a:spcBef>
                        <a:buNone/>
                        <a:defRPr/>
                      </a:pPr>
                      <a:r>
                        <a:rPr lang="ja-JP" altLang="en-US" sz="1100" dirty="0" smtClean="0">
                          <a:solidFill>
                            <a:srgbClr val="000000"/>
                          </a:solidFill>
                          <a:latin typeface="ＭＳ ゴシック" pitchFamily="49" charset="-128"/>
                          <a:ea typeface="ＭＳ ゴシック" pitchFamily="49" charset="-128"/>
                        </a:rPr>
                        <a:t>薬物依存症に関する問題に取り組む民間団体支援事業</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640978309"/>
                  </a:ext>
                </a:extLst>
              </a:tr>
              <a:tr h="255231">
                <a:tc>
                  <a:txBody>
                    <a:bodyPr/>
                    <a:lstStyle/>
                    <a:p>
                      <a:pPr algn="r">
                        <a:lnSpc>
                          <a:spcPts val="1300"/>
                        </a:lnSpc>
                      </a:pPr>
                      <a:r>
                        <a:rPr kumimoji="1" lang="en-US" altLang="ja-JP" sz="1100" dirty="0" smtClean="0">
                          <a:latin typeface="+mn-ea"/>
                          <a:ea typeface="+mn-ea"/>
                        </a:rPr>
                        <a:t>4</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ts val="1300"/>
                        </a:lnSpc>
                      </a:pPr>
                      <a:r>
                        <a:rPr lang="ja-JP" altLang="en-US" sz="1100" dirty="0" smtClean="0">
                          <a:solidFill>
                            <a:schemeClr val="tx1"/>
                          </a:solidFill>
                          <a:latin typeface="ＭＳ ゴシック" panose="020B0609070205080204" pitchFamily="49" charset="-128"/>
                          <a:ea typeface="ＭＳ ゴシック" panose="020B0609070205080204" pitchFamily="49" charset="-128"/>
                        </a:rPr>
                        <a:t>障害者虐待防止対策支援事業</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lnSpc>
                          <a:spcPts val="1300"/>
                        </a:lnSpc>
                      </a:pPr>
                      <a:r>
                        <a:rPr kumimoji="1" lang="en-US" altLang="ja-JP" sz="1100" dirty="0" smtClean="0">
                          <a:solidFill>
                            <a:schemeClr val="tx1"/>
                          </a:solidFill>
                          <a:latin typeface="+mn-ea"/>
                          <a:ea typeface="+mn-ea"/>
                        </a:rPr>
                        <a:t>16</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just" eaLnBrk="1" hangingPunct="1">
                        <a:lnSpc>
                          <a:spcPts val="1300"/>
                        </a:lnSpc>
                        <a:spcBef>
                          <a:spcPct val="0"/>
                        </a:spcBef>
                        <a:buNone/>
                        <a:defRPr/>
                      </a:pPr>
                      <a:r>
                        <a:rPr lang="ja-JP" altLang="en-US" sz="1000" dirty="0" smtClean="0">
                          <a:solidFill>
                            <a:schemeClr val="tx1"/>
                          </a:solidFill>
                          <a:latin typeface="ＭＳ ゴシック" pitchFamily="49" charset="-128"/>
                          <a:ea typeface="ＭＳ ゴシック" pitchFamily="49" charset="-128"/>
                        </a:rPr>
                        <a:t>ギャンブル等依存症に関する問題に取り組む民間団体支援事業</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32738818"/>
                  </a:ext>
                </a:extLst>
              </a:tr>
              <a:tr h="255231">
                <a:tc>
                  <a:txBody>
                    <a:bodyPr/>
                    <a:lstStyle/>
                    <a:p>
                      <a:pPr algn="r">
                        <a:lnSpc>
                          <a:spcPts val="1300"/>
                        </a:lnSpc>
                      </a:pPr>
                      <a:r>
                        <a:rPr kumimoji="1" lang="en-US" altLang="ja-JP" sz="1100" dirty="0" smtClean="0">
                          <a:latin typeface="+mn-ea"/>
                          <a:ea typeface="+mn-ea"/>
                        </a:rPr>
                        <a:t>5</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ts val="1300"/>
                        </a:lnSpc>
                      </a:pPr>
                      <a:r>
                        <a:rPr lang="ja-JP" altLang="en-US" sz="1100" b="0" dirty="0" smtClean="0">
                          <a:solidFill>
                            <a:schemeClr val="tx1"/>
                          </a:solidFill>
                          <a:latin typeface="ＭＳ ゴシック" panose="020B0609070205080204" pitchFamily="49" charset="-128"/>
                          <a:ea typeface="ＭＳ ゴシック" panose="020B0609070205080204" pitchFamily="49" charset="-128"/>
                        </a:rPr>
                        <a:t>障害者就業・生活支援センター事業</a:t>
                      </a:r>
                      <a:endParaRPr kumimoji="1" lang="ja-JP" altLang="en-US" sz="1100" b="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lnSpc>
                          <a:spcPts val="1300"/>
                        </a:lnSpc>
                      </a:pPr>
                      <a:r>
                        <a:rPr kumimoji="1" lang="en-US" altLang="ja-JP" sz="1100" b="0" dirty="0" smtClean="0">
                          <a:solidFill>
                            <a:schemeClr val="tx1"/>
                          </a:solidFill>
                          <a:latin typeface="+mn-ea"/>
                          <a:ea typeface="+mn-ea"/>
                        </a:rPr>
                        <a:t>17</a:t>
                      </a:r>
                      <a:endParaRPr kumimoji="1" lang="ja-JP" altLang="en-US" sz="1100" b="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ts val="1300"/>
                        </a:lnSpc>
                      </a:pPr>
                      <a:r>
                        <a:rPr lang="ja-JP" altLang="en-US" sz="1100" b="0" dirty="0" smtClean="0">
                          <a:solidFill>
                            <a:schemeClr val="tx1"/>
                          </a:solidFill>
                          <a:latin typeface="ＭＳ ゴシック" pitchFamily="49" charset="-128"/>
                          <a:ea typeface="ＭＳ ゴシック" pitchFamily="49" charset="-128"/>
                        </a:rPr>
                        <a:t>「心のバリアフリー」推進事業</a:t>
                      </a:r>
                      <a:endParaRPr kumimoji="1" lang="ja-JP" altLang="en-US" sz="1100" b="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681098567"/>
                  </a:ext>
                </a:extLst>
              </a:tr>
              <a:tr h="255231">
                <a:tc>
                  <a:txBody>
                    <a:bodyPr/>
                    <a:lstStyle/>
                    <a:p>
                      <a:pPr algn="r">
                        <a:lnSpc>
                          <a:spcPts val="1300"/>
                        </a:lnSpc>
                      </a:pPr>
                      <a:r>
                        <a:rPr kumimoji="1" lang="en-US" altLang="ja-JP" sz="1100" dirty="0" smtClean="0">
                          <a:latin typeface="+mn-ea"/>
                          <a:ea typeface="+mn-ea"/>
                        </a:rPr>
                        <a:t>6</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41183" rtl="0" eaLnBrk="1" fontAlgn="auto" latinLnBrk="0" hangingPunct="1">
                        <a:lnSpc>
                          <a:spcPts val="1300"/>
                        </a:lnSpc>
                        <a:spcBef>
                          <a:spcPts val="0"/>
                        </a:spcBef>
                        <a:spcAft>
                          <a:spcPts val="0"/>
                        </a:spcAft>
                        <a:buClrTx/>
                        <a:buSzTx/>
                        <a:buFontTx/>
                        <a:buNone/>
                        <a:tabLst/>
                        <a:defRPr/>
                      </a:pPr>
                      <a:r>
                        <a:rPr lang="ja-JP" altLang="en-US" sz="1100" dirty="0" smtClean="0">
                          <a:solidFill>
                            <a:schemeClr val="tx1"/>
                          </a:solidFill>
                          <a:latin typeface="ＭＳ ゴシック" panose="020B0609070205080204" pitchFamily="49" charset="-128"/>
                          <a:ea typeface="ＭＳ ゴシック" panose="020B0609070205080204" pitchFamily="49" charset="-128"/>
                        </a:rPr>
                        <a:t>工賃向上計画支援等事業（</a:t>
                      </a:r>
                      <a:r>
                        <a:rPr lang="en-US" altLang="ja-JP" sz="1100" dirty="0" smtClean="0">
                          <a:solidFill>
                            <a:schemeClr val="tx1"/>
                          </a:solidFill>
                          <a:latin typeface="ＭＳ ゴシック" panose="020B0609070205080204" pitchFamily="49" charset="-128"/>
                          <a:ea typeface="ＭＳ ゴシック" panose="020B0609070205080204" pitchFamily="49" charset="-128"/>
                        </a:rPr>
                        <a:t>※</a:t>
                      </a:r>
                      <a:r>
                        <a:rPr lang="ja-JP" altLang="en-US" sz="1100" dirty="0" smtClean="0">
                          <a:solidFill>
                            <a:schemeClr val="tx1"/>
                          </a:solidFill>
                          <a:latin typeface="ＭＳ ゴシック" panose="020B0609070205080204" pitchFamily="49" charset="-128"/>
                          <a:ea typeface="ＭＳ ゴシック" panose="020B0609070205080204" pitchFamily="49" charset="-128"/>
                        </a:rPr>
                        <a:t>）</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lnSpc>
                          <a:spcPts val="1300"/>
                        </a:lnSpc>
                      </a:pPr>
                      <a:r>
                        <a:rPr kumimoji="1" lang="en-US" altLang="ja-JP" sz="1100" dirty="0" smtClean="0">
                          <a:solidFill>
                            <a:schemeClr val="tx1"/>
                          </a:solidFill>
                          <a:latin typeface="+mn-ea"/>
                          <a:ea typeface="+mn-ea"/>
                        </a:rPr>
                        <a:t>18</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41183" rtl="0" eaLnBrk="1" fontAlgn="auto" latinLnBrk="0" hangingPunct="1">
                        <a:lnSpc>
                          <a:spcPts val="1300"/>
                        </a:lnSpc>
                        <a:spcBef>
                          <a:spcPts val="0"/>
                        </a:spcBef>
                        <a:spcAft>
                          <a:spcPts val="0"/>
                        </a:spcAft>
                        <a:buClrTx/>
                        <a:buSzTx/>
                        <a:buFontTx/>
                        <a:buNone/>
                        <a:tabLst/>
                        <a:defRPr/>
                      </a:pPr>
                      <a:r>
                        <a:rPr lang="ja-JP" altLang="en-US" sz="1100" dirty="0" smtClean="0">
                          <a:solidFill>
                            <a:schemeClr val="tx1"/>
                          </a:solidFill>
                          <a:latin typeface="ＭＳ ゴシック" pitchFamily="49" charset="-128"/>
                          <a:ea typeface="ＭＳ ゴシック" pitchFamily="49" charset="-128"/>
                        </a:rPr>
                        <a:t>身体障害者補助犬育成促進事業</a:t>
                      </a:r>
                      <a:endParaRPr lang="en-US" altLang="ja-JP" sz="1100" dirty="0" smtClean="0">
                        <a:solidFill>
                          <a:schemeClr val="tx1"/>
                        </a:solidFill>
                        <a:latin typeface="ＭＳ ゴシック" pitchFamily="49" charset="-128"/>
                        <a:ea typeface="ＭＳ ゴシック" pitchFamily="49" charset="-128"/>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770456"/>
                  </a:ext>
                </a:extLst>
              </a:tr>
              <a:tr h="255231">
                <a:tc>
                  <a:txBody>
                    <a:bodyPr/>
                    <a:lstStyle/>
                    <a:p>
                      <a:pPr algn="r">
                        <a:lnSpc>
                          <a:spcPts val="1300"/>
                        </a:lnSpc>
                      </a:pPr>
                      <a:r>
                        <a:rPr kumimoji="1" lang="en-US" altLang="ja-JP" sz="1100" dirty="0" smtClean="0">
                          <a:latin typeface="+mn-ea"/>
                          <a:ea typeface="+mn-ea"/>
                        </a:rPr>
                        <a:t>7</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41183" rtl="0" eaLnBrk="1" fontAlgn="auto" latinLnBrk="0" hangingPunct="1">
                        <a:lnSpc>
                          <a:spcPts val="1300"/>
                        </a:lnSpc>
                        <a:spcBef>
                          <a:spcPts val="0"/>
                        </a:spcBef>
                        <a:spcAft>
                          <a:spcPts val="0"/>
                        </a:spcAft>
                        <a:buClrTx/>
                        <a:buSzTx/>
                        <a:buFontTx/>
                        <a:buNone/>
                        <a:tabLst/>
                        <a:defRPr/>
                      </a:pPr>
                      <a:r>
                        <a:rPr lang="ja-JP" altLang="en-US" sz="1100" dirty="0" smtClean="0">
                          <a:solidFill>
                            <a:schemeClr val="tx1"/>
                          </a:solidFill>
                          <a:latin typeface="ＭＳ ゴシック" panose="020B0609070205080204" pitchFamily="49" charset="-128"/>
                          <a:ea typeface="ＭＳ ゴシック" panose="020B0609070205080204" pitchFamily="49" charset="-128"/>
                        </a:rPr>
                        <a:t>就労移行等連携調整事業</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lnSpc>
                          <a:spcPts val="1300"/>
                        </a:lnSpc>
                      </a:pPr>
                      <a:r>
                        <a:rPr kumimoji="1" lang="en-US" altLang="ja-JP" sz="1100" dirty="0" smtClean="0">
                          <a:solidFill>
                            <a:schemeClr val="tx1"/>
                          </a:solidFill>
                          <a:latin typeface="+mn-ea"/>
                          <a:ea typeface="+mn-ea"/>
                        </a:rPr>
                        <a:t>19</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41183" rtl="0" eaLnBrk="1" fontAlgn="auto" latinLnBrk="0" hangingPunct="1">
                        <a:lnSpc>
                          <a:spcPts val="1300"/>
                        </a:lnSpc>
                        <a:spcBef>
                          <a:spcPts val="0"/>
                        </a:spcBef>
                        <a:spcAft>
                          <a:spcPts val="0"/>
                        </a:spcAft>
                        <a:buClrTx/>
                        <a:buSzTx/>
                        <a:buFontTx/>
                        <a:buNone/>
                        <a:tabLst/>
                        <a:defRPr/>
                      </a:pPr>
                      <a:r>
                        <a:rPr lang="ja-JP" altLang="en-US" sz="1100" dirty="0" smtClean="0">
                          <a:solidFill>
                            <a:schemeClr val="tx1"/>
                          </a:solidFill>
                          <a:latin typeface="ＭＳ ゴシック" pitchFamily="49" charset="-128"/>
                          <a:ea typeface="ＭＳ ゴシック" pitchFamily="49" charset="-128"/>
                        </a:rPr>
                        <a:t>発達障害児者及び家族等支援事業</a:t>
                      </a:r>
                      <a:endParaRPr lang="en-US" altLang="ja-JP" sz="1100" dirty="0" smtClean="0">
                        <a:solidFill>
                          <a:schemeClr val="tx1"/>
                        </a:solidFill>
                        <a:latin typeface="ＭＳ ゴシック" pitchFamily="49" charset="-128"/>
                        <a:ea typeface="ＭＳ ゴシック" pitchFamily="49" charset="-128"/>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20463976"/>
                  </a:ext>
                </a:extLst>
              </a:tr>
              <a:tr h="255231">
                <a:tc>
                  <a:txBody>
                    <a:bodyPr/>
                    <a:lstStyle/>
                    <a:p>
                      <a:pPr algn="r">
                        <a:lnSpc>
                          <a:spcPts val="1300"/>
                        </a:lnSpc>
                      </a:pPr>
                      <a:r>
                        <a:rPr kumimoji="1" lang="en-US" altLang="ja-JP" sz="1100" dirty="0" smtClean="0">
                          <a:latin typeface="+mn-ea"/>
                          <a:ea typeface="+mn-ea"/>
                        </a:rPr>
                        <a:t>8</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41183" rtl="0" eaLnBrk="1" fontAlgn="auto" latinLnBrk="0" hangingPunct="1">
                        <a:lnSpc>
                          <a:spcPts val="1300"/>
                        </a:lnSpc>
                        <a:spcBef>
                          <a:spcPts val="0"/>
                        </a:spcBef>
                        <a:spcAft>
                          <a:spcPts val="0"/>
                        </a:spcAft>
                        <a:buClrTx/>
                        <a:buSzTx/>
                        <a:buFontTx/>
                        <a:buNone/>
                        <a:tabLst/>
                        <a:defRPr/>
                      </a:pPr>
                      <a:r>
                        <a:rPr lang="ja-JP" altLang="en-US" sz="1100" dirty="0" smtClean="0">
                          <a:solidFill>
                            <a:schemeClr val="tx1"/>
                          </a:solidFill>
                          <a:latin typeface="ＭＳ ゴシック" panose="020B0609070205080204" pitchFamily="49" charset="-128"/>
                          <a:ea typeface="ＭＳ ゴシック" panose="020B0609070205080204" pitchFamily="49" charset="-128"/>
                        </a:rPr>
                        <a:t>障害者芸術・文化祭開催事業（</a:t>
                      </a:r>
                      <a:r>
                        <a:rPr lang="en-US" altLang="ja-JP" sz="1100" dirty="0" smtClean="0">
                          <a:solidFill>
                            <a:schemeClr val="tx1"/>
                          </a:solidFill>
                          <a:latin typeface="ＭＳ ゴシック" panose="020B0609070205080204" pitchFamily="49" charset="-128"/>
                          <a:ea typeface="ＭＳ ゴシック" panose="020B0609070205080204" pitchFamily="49" charset="-128"/>
                        </a:rPr>
                        <a:t>※</a:t>
                      </a:r>
                      <a:r>
                        <a:rPr lang="ja-JP" altLang="en-US" sz="1100" dirty="0" smtClean="0">
                          <a:solidFill>
                            <a:schemeClr val="tx1"/>
                          </a:solidFill>
                          <a:latin typeface="ＭＳ ゴシック" panose="020B0609070205080204" pitchFamily="49" charset="-128"/>
                          <a:ea typeface="ＭＳ ゴシック" panose="020B0609070205080204" pitchFamily="49" charset="-128"/>
                        </a:rPr>
                        <a:t>）</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lnSpc>
                          <a:spcPts val="1300"/>
                        </a:lnSpc>
                      </a:pPr>
                      <a:r>
                        <a:rPr kumimoji="1" lang="en-US" altLang="ja-JP" sz="1100" dirty="0" smtClean="0">
                          <a:solidFill>
                            <a:schemeClr val="tx1"/>
                          </a:solidFill>
                          <a:latin typeface="+mn-ea"/>
                          <a:ea typeface="+mn-ea"/>
                        </a:rPr>
                        <a:t>20</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ts val="1300"/>
                        </a:lnSpc>
                      </a:pPr>
                      <a:r>
                        <a:rPr lang="zh-TW" altLang="en-US" sz="1100" dirty="0" smtClean="0">
                          <a:solidFill>
                            <a:schemeClr val="tx1"/>
                          </a:solidFill>
                          <a:latin typeface="ＭＳ ゴシック" pitchFamily="49" charset="-128"/>
                          <a:ea typeface="ＭＳ ゴシック" pitchFamily="49" charset="-128"/>
                        </a:rPr>
                        <a:t>発達障害</a:t>
                      </a:r>
                      <a:r>
                        <a:rPr lang="ja-JP" altLang="en-US" sz="1100" strike="noStrike" baseline="0" dirty="0" smtClean="0">
                          <a:solidFill>
                            <a:schemeClr val="tx1"/>
                          </a:solidFill>
                          <a:latin typeface="ＭＳ ゴシック" pitchFamily="49" charset="-128"/>
                          <a:ea typeface="ＭＳ ゴシック" pitchFamily="49" charset="-128"/>
                        </a:rPr>
                        <a:t>診断</a:t>
                      </a:r>
                      <a:r>
                        <a:rPr lang="zh-TW" altLang="en-US" sz="1100" dirty="0" smtClean="0">
                          <a:solidFill>
                            <a:schemeClr val="tx1"/>
                          </a:solidFill>
                          <a:latin typeface="ＭＳ ゴシック" pitchFamily="49" charset="-128"/>
                          <a:ea typeface="ＭＳ ゴシック" pitchFamily="49" charset="-128"/>
                        </a:rPr>
                        <a:t>待機解消事業</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6012818"/>
                  </a:ext>
                </a:extLst>
              </a:tr>
              <a:tr h="390805">
                <a:tc>
                  <a:txBody>
                    <a:bodyPr/>
                    <a:lstStyle/>
                    <a:p>
                      <a:pPr algn="r">
                        <a:lnSpc>
                          <a:spcPts val="1300"/>
                        </a:lnSpc>
                      </a:pPr>
                      <a:r>
                        <a:rPr kumimoji="1" lang="en-US" altLang="ja-JP" sz="1100" dirty="0" smtClean="0">
                          <a:latin typeface="+mn-ea"/>
                          <a:ea typeface="+mn-ea"/>
                        </a:rPr>
                        <a:t>9</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41183" rtl="0" eaLnBrk="1" fontAlgn="auto" latinLnBrk="0" hangingPunct="1">
                        <a:lnSpc>
                          <a:spcPts val="1300"/>
                        </a:lnSpc>
                        <a:spcBef>
                          <a:spcPts val="0"/>
                        </a:spcBef>
                        <a:spcAft>
                          <a:spcPts val="0"/>
                        </a:spcAft>
                        <a:buClrTx/>
                        <a:buSzTx/>
                        <a:buFontTx/>
                        <a:buNone/>
                        <a:tabLst/>
                        <a:defRPr/>
                      </a:pPr>
                      <a:r>
                        <a:rPr lang="ja-JP" altLang="en-US" sz="1100" dirty="0" smtClean="0">
                          <a:solidFill>
                            <a:schemeClr val="tx1"/>
                          </a:solidFill>
                          <a:latin typeface="ＭＳ ゴシック" panose="020B0609070205080204" pitchFamily="49" charset="-128"/>
                          <a:ea typeface="ＭＳ ゴシック" panose="020B0609070205080204" pitchFamily="49" charset="-128"/>
                        </a:rPr>
                        <a:t>障害者芸術・文化祭のサテライト開催事業</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lnSpc>
                          <a:spcPts val="1300"/>
                        </a:lnSpc>
                      </a:pPr>
                      <a:r>
                        <a:rPr kumimoji="1" lang="en-US" altLang="ja-JP" sz="1100" dirty="0" smtClean="0">
                          <a:solidFill>
                            <a:schemeClr val="tx1"/>
                          </a:solidFill>
                          <a:latin typeface="+mn-ea"/>
                          <a:ea typeface="+mn-ea"/>
                        </a:rPr>
                        <a:t>21</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41183" rtl="0" eaLnBrk="1" fontAlgn="auto" latinLnBrk="0" hangingPunct="1">
                        <a:lnSpc>
                          <a:spcPts val="1300"/>
                        </a:lnSpc>
                        <a:spcBef>
                          <a:spcPts val="0"/>
                        </a:spcBef>
                        <a:spcAft>
                          <a:spcPts val="0"/>
                        </a:spcAft>
                        <a:buClrTx/>
                        <a:buSzTx/>
                        <a:buFontTx/>
                        <a:buNone/>
                        <a:tabLst/>
                        <a:defRPr/>
                      </a:pPr>
                      <a:r>
                        <a:rPr lang="ja-JP" altLang="en-US" sz="1100" dirty="0" smtClean="0">
                          <a:solidFill>
                            <a:schemeClr val="tx1"/>
                          </a:solidFill>
                          <a:latin typeface="ＭＳ ゴシック" pitchFamily="49" charset="-128"/>
                          <a:ea typeface="ＭＳ ゴシック" pitchFamily="49" charset="-128"/>
                        </a:rPr>
                        <a:t>精神障害にも対応した地域包括ケアシステムの構築推進事業</a:t>
                      </a:r>
                      <a:endParaRPr lang="en-US" altLang="ja-JP" sz="1100" dirty="0" smtClean="0">
                        <a:solidFill>
                          <a:schemeClr val="tx1"/>
                        </a:solidFill>
                        <a:latin typeface="ＭＳ ゴシック" pitchFamily="49" charset="-128"/>
                        <a:ea typeface="ＭＳ ゴシック" pitchFamily="49" charset="-128"/>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97179358"/>
                  </a:ext>
                </a:extLst>
              </a:tr>
              <a:tr h="396579">
                <a:tc>
                  <a:txBody>
                    <a:bodyPr/>
                    <a:lstStyle/>
                    <a:p>
                      <a:pPr algn="r">
                        <a:lnSpc>
                          <a:spcPts val="1300"/>
                        </a:lnSpc>
                      </a:pPr>
                      <a:r>
                        <a:rPr kumimoji="1" lang="en-US" altLang="ja-JP" sz="1100" dirty="0" smtClean="0">
                          <a:latin typeface="+mn-ea"/>
                          <a:ea typeface="+mn-ea"/>
                        </a:rPr>
                        <a:t>10</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41183" rtl="0" eaLnBrk="1" fontAlgn="auto" latinLnBrk="0" hangingPunct="1">
                        <a:lnSpc>
                          <a:spcPts val="1300"/>
                        </a:lnSpc>
                        <a:spcBef>
                          <a:spcPts val="0"/>
                        </a:spcBef>
                        <a:spcAft>
                          <a:spcPts val="0"/>
                        </a:spcAft>
                        <a:buClrTx/>
                        <a:buSzTx/>
                        <a:buFontTx/>
                        <a:buNone/>
                        <a:tabLst/>
                        <a:defRPr/>
                      </a:pPr>
                      <a:r>
                        <a:rPr lang="ja-JP" altLang="en-US" sz="1100" dirty="0" smtClean="0">
                          <a:solidFill>
                            <a:schemeClr val="tx1"/>
                          </a:solidFill>
                          <a:latin typeface="ＭＳ ゴシック" panose="020B0609070205080204" pitchFamily="49" charset="-128"/>
                          <a:ea typeface="ＭＳ ゴシック" panose="020B0609070205080204" pitchFamily="49" charset="-128"/>
                        </a:rPr>
                        <a:t>医療的ケア児等総合支援事業</a:t>
                      </a:r>
                      <a:endParaRPr lang="en-US" altLang="ja-JP" sz="1100" dirty="0" smtClean="0">
                        <a:solidFill>
                          <a:schemeClr val="tx1"/>
                        </a:solidFill>
                        <a:latin typeface="ＭＳ ゴシック" panose="020B0609070205080204" pitchFamily="49" charset="-128"/>
                        <a:ea typeface="ＭＳ ゴシック" panose="020B0609070205080204" pitchFamily="49" charset="-128"/>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lnSpc>
                          <a:spcPts val="1300"/>
                        </a:lnSpc>
                      </a:pPr>
                      <a:r>
                        <a:rPr kumimoji="1" lang="en-US" altLang="ja-JP" sz="1100" dirty="0" smtClean="0">
                          <a:solidFill>
                            <a:schemeClr val="tx1"/>
                          </a:solidFill>
                          <a:latin typeface="+mn-ea"/>
                          <a:ea typeface="+mn-ea"/>
                        </a:rPr>
                        <a:t>22</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ts val="1300"/>
                        </a:lnSpc>
                      </a:pPr>
                      <a:r>
                        <a:rPr kumimoji="1" lang="ja-JP" altLang="en-US" sz="1100" dirty="0" smtClean="0">
                          <a:solidFill>
                            <a:schemeClr val="tx1"/>
                          </a:solidFill>
                          <a:latin typeface="+mn-ea"/>
                          <a:ea typeface="+mn-ea"/>
                        </a:rPr>
                        <a:t>地域のニーズに基づく効果的な地域生活支援事業実施のための実態把握事業 （</a:t>
                      </a:r>
                      <a:r>
                        <a:rPr kumimoji="1" lang="en-US" altLang="ja-JP" sz="1100" dirty="0" smtClean="0">
                          <a:solidFill>
                            <a:schemeClr val="tx1"/>
                          </a:solidFill>
                          <a:latin typeface="+mn-ea"/>
                          <a:ea typeface="+mn-ea"/>
                        </a:rPr>
                        <a:t>※</a:t>
                      </a:r>
                      <a:r>
                        <a:rPr kumimoji="1" lang="ja-JP" altLang="en-US" sz="1100" dirty="0" smtClean="0">
                          <a:solidFill>
                            <a:schemeClr val="tx1"/>
                          </a:solidFill>
                          <a:latin typeface="+mn-ea"/>
                          <a:ea typeface="+mn-ea"/>
                        </a:rPr>
                        <a:t>）</a:t>
                      </a:r>
                    </a:p>
                  </a:txBody>
                  <a:tcPr marL="86005" marR="86005" marT="43002" marB="43002"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61503193"/>
                  </a:ext>
                </a:extLst>
              </a:tr>
              <a:tr h="255231">
                <a:tc>
                  <a:txBody>
                    <a:bodyPr/>
                    <a:lstStyle/>
                    <a:p>
                      <a:pPr algn="r">
                        <a:lnSpc>
                          <a:spcPts val="1300"/>
                        </a:lnSpc>
                      </a:pPr>
                      <a:r>
                        <a:rPr kumimoji="1" lang="en-US" altLang="ja-JP" sz="1100" dirty="0" smtClean="0">
                          <a:latin typeface="+mn-ea"/>
                          <a:ea typeface="+mn-ea"/>
                        </a:rPr>
                        <a:t>11</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9525" cap="flat" cmpd="sng" algn="ctr">
                      <a:noFill/>
                      <a:prstDash val="solid"/>
                    </a:lnB>
                  </a:tcPr>
                </a:tc>
                <a:tc>
                  <a:txBody>
                    <a:bodyPr/>
                    <a:lstStyle/>
                    <a:p>
                      <a:pPr marL="0" marR="0" lvl="0" indent="0" algn="l" defTabSz="941183" rtl="0" eaLnBrk="1" fontAlgn="auto" latinLnBrk="0" hangingPunct="1">
                        <a:lnSpc>
                          <a:spcPts val="1300"/>
                        </a:lnSpc>
                        <a:spcBef>
                          <a:spcPts val="0"/>
                        </a:spcBef>
                        <a:spcAft>
                          <a:spcPts val="0"/>
                        </a:spcAft>
                        <a:buClrTx/>
                        <a:buSzTx/>
                        <a:buFontTx/>
                        <a:buNone/>
                        <a:tabLst/>
                        <a:defRPr/>
                      </a:pPr>
                      <a:r>
                        <a:rPr lang="ja-JP" altLang="en-US" sz="1100" dirty="0" smtClean="0">
                          <a:solidFill>
                            <a:schemeClr val="tx1"/>
                          </a:solidFill>
                          <a:latin typeface="ＭＳ ゴシック" panose="020B0609070205080204" pitchFamily="49" charset="-128"/>
                          <a:ea typeface="ＭＳ ゴシック" panose="020B0609070205080204" pitchFamily="49" charset="-128"/>
                        </a:rPr>
                        <a:t>強度行動障害支援者養成研修事業（基礎研修、実践研修）</a:t>
                      </a:r>
                    </a:p>
                  </a:txBody>
                  <a:tcPr marL="86005" marR="86005" marT="43002" marB="43002" anchor="ctr">
                    <a:lnT w="12700" cap="flat" cmpd="sng" algn="ctr">
                      <a:noFill/>
                      <a:prstDash val="solid"/>
                      <a:round/>
                      <a:headEnd type="none" w="med" len="med"/>
                      <a:tailEnd type="none" w="med" len="med"/>
                    </a:lnT>
                    <a:lnB w="9525" cap="flat" cmpd="sng" algn="ctr">
                      <a:noFill/>
                      <a:prstDash val="solid"/>
                    </a:lnB>
                  </a:tcPr>
                </a:tc>
                <a:tc>
                  <a:txBody>
                    <a:bodyPr/>
                    <a:lstStyle/>
                    <a:p>
                      <a:pPr algn="r">
                        <a:lnSpc>
                          <a:spcPts val="1300"/>
                        </a:lnSpc>
                      </a:pPr>
                      <a:r>
                        <a:rPr kumimoji="1" lang="en-US" altLang="ja-JP" sz="1100" dirty="0" smtClean="0">
                          <a:solidFill>
                            <a:schemeClr val="tx1"/>
                          </a:solidFill>
                          <a:latin typeface="+mn-ea"/>
                          <a:ea typeface="+mn-ea"/>
                        </a:rPr>
                        <a:t>23</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9525" cap="flat" cmpd="sng" algn="ctr">
                      <a:noFill/>
                      <a:prstDash val="solid"/>
                    </a:lnB>
                  </a:tcPr>
                </a:tc>
                <a:tc>
                  <a:txBody>
                    <a:bodyPr/>
                    <a:lstStyle/>
                    <a:p>
                      <a:pPr>
                        <a:lnSpc>
                          <a:spcPts val="1300"/>
                        </a:lnSpc>
                      </a:pPr>
                      <a:r>
                        <a:rPr kumimoji="1" lang="ja-JP" altLang="en-US" sz="1100" dirty="0" smtClean="0">
                          <a:solidFill>
                            <a:schemeClr val="tx1"/>
                          </a:solidFill>
                          <a:latin typeface="+mn-ea"/>
                          <a:ea typeface="+mn-ea"/>
                        </a:rPr>
                        <a:t>障害者</a:t>
                      </a:r>
                      <a:r>
                        <a:rPr kumimoji="1" lang="en-US" altLang="ja-JP" sz="1100" dirty="0" smtClean="0">
                          <a:solidFill>
                            <a:schemeClr val="tx1"/>
                          </a:solidFill>
                          <a:latin typeface="+mn-ea"/>
                          <a:ea typeface="+mn-ea"/>
                        </a:rPr>
                        <a:t>ICT</a:t>
                      </a:r>
                      <a:r>
                        <a:rPr kumimoji="1" lang="ja-JP" altLang="en-US" sz="1100" dirty="0" smtClean="0">
                          <a:solidFill>
                            <a:schemeClr val="tx1"/>
                          </a:solidFill>
                          <a:latin typeface="+mn-ea"/>
                          <a:ea typeface="+mn-ea"/>
                        </a:rPr>
                        <a:t>サポート総合推進事業</a:t>
                      </a:r>
                    </a:p>
                  </a:txBody>
                  <a:tcPr marL="86005" marR="86005" marT="43002" marB="43002" anchor="ctr">
                    <a:lnT w="12700" cap="flat" cmpd="sng" algn="ctr">
                      <a:noFill/>
                      <a:prstDash val="solid"/>
                      <a:round/>
                      <a:headEnd type="none" w="med" len="med"/>
                      <a:tailEnd type="none" w="med" len="med"/>
                    </a:lnT>
                    <a:lnB w="9525" cap="flat" cmpd="sng" algn="ctr">
                      <a:noFill/>
                      <a:prstDash val="solid"/>
                    </a:lnB>
                  </a:tcPr>
                </a:tc>
                <a:extLst>
                  <a:ext uri="{0D108BD9-81ED-4DB2-BD59-A6C34878D82A}">
                    <a16:rowId xmlns:a16="http://schemas.microsoft.com/office/drawing/2014/main" val="716724587"/>
                  </a:ext>
                </a:extLst>
              </a:tr>
              <a:tr h="255231">
                <a:tc>
                  <a:txBody>
                    <a:bodyPr/>
                    <a:lstStyle/>
                    <a:p>
                      <a:pPr algn="r">
                        <a:lnSpc>
                          <a:spcPts val="1300"/>
                        </a:lnSpc>
                      </a:pPr>
                      <a:r>
                        <a:rPr kumimoji="1" lang="en-US" altLang="ja-JP" sz="1100" dirty="0" smtClean="0">
                          <a:latin typeface="+mn-ea"/>
                          <a:ea typeface="+mn-ea"/>
                        </a:rPr>
                        <a:t>12</a:t>
                      </a: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lnB w="9525" cap="flat" cmpd="sng" algn="ctr">
                      <a:noFill/>
                      <a:prstDash val="solid"/>
                    </a:lnB>
                  </a:tcPr>
                </a:tc>
                <a:tc>
                  <a:txBody>
                    <a:bodyPr/>
                    <a:lstStyle/>
                    <a:p>
                      <a:pPr marL="0" marR="0" lvl="0" indent="0" algn="l" defTabSz="941183" rtl="0" eaLnBrk="1" fontAlgn="auto" latinLnBrk="0" hangingPunct="1">
                        <a:lnSpc>
                          <a:spcPts val="1300"/>
                        </a:lnSpc>
                        <a:spcBef>
                          <a:spcPts val="0"/>
                        </a:spcBef>
                        <a:spcAft>
                          <a:spcPts val="0"/>
                        </a:spcAft>
                        <a:buClrTx/>
                        <a:buSzTx/>
                        <a:buFontTx/>
                        <a:buNone/>
                        <a:tabLst/>
                        <a:defRPr/>
                      </a:pPr>
                      <a:r>
                        <a:rPr lang="ja-JP" altLang="en-US" sz="1100" dirty="0" smtClean="0">
                          <a:solidFill>
                            <a:schemeClr val="tx1"/>
                          </a:solidFill>
                          <a:latin typeface="ＭＳ ゴシック" panose="020B0609070205080204" pitchFamily="49" charset="-128"/>
                          <a:ea typeface="ＭＳ ゴシック" panose="020B0609070205080204" pitchFamily="49" charset="-128"/>
                        </a:rPr>
                        <a:t>障害福祉従事者の専門性向上のための研修受講促進事業</a:t>
                      </a:r>
                    </a:p>
                  </a:txBody>
                  <a:tcPr marL="86005" marR="86005" marT="43002" marB="43002" anchor="ctr">
                    <a:lnT w="12700" cap="flat" cmpd="sng" algn="ctr">
                      <a:noFill/>
                      <a:prstDash val="solid"/>
                      <a:round/>
                      <a:headEnd type="none" w="med" len="med"/>
                      <a:tailEnd type="none" w="med" len="med"/>
                    </a:lnT>
                    <a:lnB w="9525" cap="flat" cmpd="sng" algn="ctr">
                      <a:noFill/>
                      <a:prstDash val="solid"/>
                    </a:lnB>
                  </a:tcPr>
                </a:tc>
                <a:tc>
                  <a:txBody>
                    <a:bodyPr/>
                    <a:lstStyle/>
                    <a:p>
                      <a:pPr algn="r">
                        <a:lnSpc>
                          <a:spcPts val="1300"/>
                        </a:lnSpc>
                      </a:pPr>
                      <a:r>
                        <a:rPr kumimoji="1" lang="en-US" altLang="ja-JP" sz="1100" dirty="0" smtClean="0">
                          <a:solidFill>
                            <a:schemeClr val="tx1"/>
                          </a:solidFill>
                          <a:latin typeface="+mn-ea"/>
                          <a:ea typeface="+mn-ea"/>
                        </a:rPr>
                        <a:t>24</a:t>
                      </a: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lnB w="9525" cap="flat" cmpd="sng" algn="ctr">
                      <a:noFill/>
                      <a:prstDash val="solid"/>
                    </a:lnB>
                  </a:tcPr>
                </a:tc>
                <a:tc>
                  <a:txBody>
                    <a:bodyPr/>
                    <a:lstStyle/>
                    <a:p>
                      <a:pPr>
                        <a:lnSpc>
                          <a:spcPts val="1300"/>
                        </a:lnSpc>
                      </a:pPr>
                      <a:r>
                        <a:rPr kumimoji="1" lang="ja-JP" altLang="en-US" sz="1100" dirty="0" smtClean="0">
                          <a:solidFill>
                            <a:schemeClr val="tx1"/>
                          </a:solidFill>
                          <a:latin typeface="+mn-ea"/>
                          <a:ea typeface="+mn-ea"/>
                        </a:rPr>
                        <a:t>意思疎通支援従事者キャリアパス構築支援事業</a:t>
                      </a:r>
                    </a:p>
                  </a:txBody>
                  <a:tcPr marL="86005" marR="86005" marT="43002" marB="43002" anchor="ctr">
                    <a:lnT w="12700" cap="flat" cmpd="sng" algn="ctr">
                      <a:noFill/>
                      <a:prstDash val="solid"/>
                      <a:round/>
                      <a:headEnd type="none" w="med" len="med"/>
                      <a:tailEnd type="none" w="med" len="med"/>
                    </a:lnT>
                    <a:lnB w="9525" cap="flat" cmpd="sng" algn="ctr">
                      <a:noFill/>
                      <a:prstDash val="solid"/>
                    </a:lnB>
                  </a:tcPr>
                </a:tc>
                <a:extLst>
                  <a:ext uri="{0D108BD9-81ED-4DB2-BD59-A6C34878D82A}">
                    <a16:rowId xmlns:a16="http://schemas.microsoft.com/office/drawing/2014/main" val="3558065645"/>
                  </a:ext>
                </a:extLst>
              </a:tr>
              <a:tr h="255231">
                <a:tc>
                  <a:txBody>
                    <a:bodyPr/>
                    <a:lstStyle/>
                    <a:p>
                      <a:pPr algn="r">
                        <a:lnSpc>
                          <a:spcPts val="1300"/>
                        </a:lnSpc>
                      </a:pPr>
                      <a:endParaRPr kumimoji="1" lang="ja-JP" altLang="en-US" sz="1100" dirty="0">
                        <a:latin typeface="+mn-ea"/>
                        <a:ea typeface="+mn-ea"/>
                      </a:endParaRPr>
                    </a:p>
                  </a:txBody>
                  <a:tcPr marL="86005" marR="86005" marT="43002" marB="43002" anchor="ctr">
                    <a:lnT w="12700" cap="flat" cmpd="sng" algn="ctr">
                      <a:noFill/>
                      <a:prstDash val="solid"/>
                      <a:round/>
                      <a:headEnd type="none" w="med" len="med"/>
                      <a:tailEnd type="none" w="med" len="med"/>
                    </a:lnT>
                  </a:tcPr>
                </a:tc>
                <a:tc>
                  <a:txBody>
                    <a:bodyPr/>
                    <a:lstStyle/>
                    <a:p>
                      <a:pPr marL="0" marR="0" lvl="0" indent="0" algn="l" defTabSz="941183" rtl="0" eaLnBrk="1" fontAlgn="auto" latinLnBrk="0" hangingPunct="1">
                        <a:lnSpc>
                          <a:spcPts val="1300"/>
                        </a:lnSpc>
                        <a:spcBef>
                          <a:spcPts val="0"/>
                        </a:spcBef>
                        <a:spcAft>
                          <a:spcPts val="0"/>
                        </a:spcAft>
                        <a:buClrTx/>
                        <a:buSzTx/>
                        <a:buFontTx/>
                        <a:buNone/>
                        <a:tabLst/>
                        <a:defRPr/>
                      </a:pPr>
                      <a:endParaRPr lang="ja-JP" altLang="en-US" sz="1100" dirty="0" smtClean="0">
                        <a:solidFill>
                          <a:schemeClr val="tx1"/>
                        </a:solidFill>
                        <a:latin typeface="ＭＳ ゴシック" panose="020B0609070205080204" pitchFamily="49" charset="-128"/>
                        <a:ea typeface="ＭＳ ゴシック" panose="020B0609070205080204" pitchFamily="49" charset="-128"/>
                      </a:endParaRPr>
                    </a:p>
                  </a:txBody>
                  <a:tcPr marL="86005" marR="86005" marT="43002" marB="43002" anchor="ctr">
                    <a:lnT w="12700" cap="flat" cmpd="sng" algn="ctr">
                      <a:noFill/>
                      <a:prstDash val="solid"/>
                      <a:round/>
                      <a:headEnd type="none" w="med" len="med"/>
                      <a:tailEnd type="none" w="med" len="med"/>
                    </a:lnT>
                  </a:tcPr>
                </a:tc>
                <a:tc>
                  <a:txBody>
                    <a:bodyPr/>
                    <a:lstStyle/>
                    <a:p>
                      <a:pPr algn="r">
                        <a:lnSpc>
                          <a:spcPts val="1300"/>
                        </a:lnSpc>
                      </a:pPr>
                      <a:endParaRPr kumimoji="1" lang="ja-JP" altLang="en-US" sz="1100" dirty="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tcPr>
                </a:tc>
                <a:tc>
                  <a:txBody>
                    <a:bodyPr/>
                    <a:lstStyle/>
                    <a:p>
                      <a:pPr marL="0" marR="0" lvl="0" indent="0" algn="r" defTabSz="941183" rtl="0" eaLnBrk="1" fontAlgn="auto" latinLnBrk="0" hangingPunct="1">
                        <a:lnSpc>
                          <a:spcPts val="1300"/>
                        </a:lnSpc>
                        <a:spcBef>
                          <a:spcPts val="0"/>
                        </a:spcBef>
                        <a:spcAft>
                          <a:spcPts val="0"/>
                        </a:spcAft>
                        <a:buClrTx/>
                        <a:buSzTx/>
                        <a:buFontTx/>
                        <a:buNone/>
                        <a:tabLst/>
                        <a:defRPr/>
                      </a:pPr>
                      <a:r>
                        <a:rPr kumimoji="1" lang="ja-JP" altLang="en-US" sz="900" dirty="0" smtClean="0">
                          <a:solidFill>
                            <a:schemeClr val="tx1"/>
                          </a:solidFill>
                          <a:latin typeface="+mn-ea"/>
                          <a:ea typeface="+mn-ea"/>
                        </a:rPr>
                        <a:t>注）（</a:t>
                      </a:r>
                      <a:r>
                        <a:rPr kumimoji="1" lang="en-US" altLang="ja-JP" sz="900" dirty="0" smtClean="0">
                          <a:solidFill>
                            <a:schemeClr val="tx1"/>
                          </a:solidFill>
                          <a:latin typeface="+mn-ea"/>
                          <a:ea typeface="+mn-ea"/>
                        </a:rPr>
                        <a:t>※</a:t>
                      </a:r>
                      <a:r>
                        <a:rPr kumimoji="1" lang="ja-JP" altLang="en-US" sz="900" dirty="0" smtClean="0">
                          <a:solidFill>
                            <a:schemeClr val="tx1"/>
                          </a:solidFill>
                          <a:latin typeface="+mn-ea"/>
                          <a:ea typeface="+mn-ea"/>
                        </a:rPr>
                        <a:t>）の事業は定額（</a:t>
                      </a:r>
                      <a:r>
                        <a:rPr kumimoji="1" lang="en-US" altLang="ja-JP" sz="900" dirty="0" smtClean="0">
                          <a:solidFill>
                            <a:schemeClr val="tx1"/>
                          </a:solidFill>
                          <a:latin typeface="+mn-ea"/>
                          <a:ea typeface="+mn-ea"/>
                        </a:rPr>
                        <a:t>10/10</a:t>
                      </a:r>
                      <a:r>
                        <a:rPr kumimoji="1" lang="ja-JP" altLang="en-US" sz="900" dirty="0" smtClean="0">
                          <a:solidFill>
                            <a:schemeClr val="tx1"/>
                          </a:solidFill>
                          <a:latin typeface="+mn-ea"/>
                          <a:ea typeface="+mn-ea"/>
                        </a:rPr>
                        <a:t>相当）補助を含む。</a:t>
                      </a:r>
                      <a:endParaRPr kumimoji="1" lang="en-US" altLang="ja-JP" sz="900" dirty="0" smtClean="0">
                        <a:solidFill>
                          <a:schemeClr val="tx1"/>
                        </a:solidFill>
                        <a:latin typeface="+mn-ea"/>
                        <a:ea typeface="+mn-ea"/>
                      </a:endParaRPr>
                    </a:p>
                  </a:txBody>
                  <a:tcPr marL="86005" marR="86005" marT="43002" marB="43002" anchor="ctr">
                    <a:lnT w="12700" cap="flat" cmpd="sng" algn="ctr">
                      <a:noFill/>
                      <a:prstDash val="solid"/>
                      <a:round/>
                      <a:headEnd type="none" w="med" len="med"/>
                      <a:tailEnd type="none" w="med" len="med"/>
                    </a:lnT>
                  </a:tcPr>
                </a:tc>
                <a:extLst>
                  <a:ext uri="{0D108BD9-81ED-4DB2-BD59-A6C34878D82A}">
                    <a16:rowId xmlns:a16="http://schemas.microsoft.com/office/drawing/2014/main" val="3357477821"/>
                  </a:ext>
                </a:extLst>
              </a:tr>
            </a:tbl>
          </a:graphicData>
        </a:graphic>
      </p:graphicFrame>
      <p:sp>
        <p:nvSpPr>
          <p:cNvPr id="4" name="フッター プレースホルダー 3"/>
          <p:cNvSpPr>
            <a:spLocks noGrp="1"/>
          </p:cNvSpPr>
          <p:nvPr>
            <p:ph type="ftr" sz="quarter" idx="11"/>
          </p:nvPr>
        </p:nvSpPr>
        <p:spPr/>
        <p:txBody>
          <a:bodyPr/>
          <a:lstStyle/>
          <a:p>
            <a:pPr>
              <a:defRPr/>
            </a:pPr>
            <a:r>
              <a:rPr kumimoji="1" lang="ja-JP" altLang="en-US" smtClean="0"/>
              <a:t>平成</a:t>
            </a:r>
            <a:r>
              <a:rPr kumimoji="1" lang="en-US" altLang="ja-JP" smtClean="0"/>
              <a:t>30</a:t>
            </a:r>
            <a:r>
              <a:rPr kumimoji="1" lang="ja-JP" altLang="en-US" smtClean="0"/>
              <a:t>年度障害者総合福祉推進事業に基づく新カリキュラムによる相談支援従事者養成研修</a:t>
            </a:r>
            <a:r>
              <a:rPr kumimoji="1" lang="en-US" altLang="ja-JP" smtClean="0"/>
              <a:t>(</a:t>
            </a:r>
            <a:r>
              <a:rPr kumimoji="1" lang="ja-JP" altLang="en-US" smtClean="0"/>
              <a:t>現任研修</a:t>
            </a:r>
            <a:r>
              <a:rPr kumimoji="1" lang="en-US" altLang="ja-JP" smtClean="0"/>
              <a:t>) </a:t>
            </a:r>
            <a:r>
              <a:rPr kumimoji="1" lang="ja-JP" altLang="en-US" smtClean="0"/>
              <a:t>を令和元年度版に改訂したもの</a:t>
            </a:r>
            <a:endParaRPr kumimoji="1" lang="ja-JP" altLang="en-US" dirty="0" smtClean="0"/>
          </a:p>
        </p:txBody>
      </p:sp>
      <p:sp>
        <p:nvSpPr>
          <p:cNvPr id="5" name="スライド番号プレースホルダー 4"/>
          <p:cNvSpPr>
            <a:spLocks noGrp="1"/>
          </p:cNvSpPr>
          <p:nvPr>
            <p:ph type="sldNum" sz="quarter" idx="12"/>
          </p:nvPr>
        </p:nvSpPr>
        <p:spPr/>
        <p:txBody>
          <a:bodyPr/>
          <a:lstStyle/>
          <a:p>
            <a:pPr>
              <a:defRPr/>
            </a:pPr>
            <a:fld id="{804D6B79-3AEB-42FE-A736-A41F7AEA0445}" type="slidenum">
              <a:rPr lang="en-US" altLang="ja-JP" smtClean="0"/>
              <a:pPr>
                <a:defRPr/>
              </a:pPr>
              <a:t>135</a:t>
            </a:fld>
            <a:endParaRPr lang="en-US" altLang="ja-JP"/>
          </a:p>
        </p:txBody>
      </p:sp>
    </p:spTree>
    <p:extLst>
      <p:ext uri="{BB962C8B-B14F-4D97-AF65-F5344CB8AC3E}">
        <p14:creationId xmlns:p14="http://schemas.microsoft.com/office/powerpoint/2010/main" val="252457242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50334" y="2780928"/>
            <a:ext cx="8303086" cy="1362075"/>
          </a:xfrm>
        </p:spPr>
        <p:txBody>
          <a:bodyPr>
            <a:noAutofit/>
          </a:bodyPr>
          <a:lstStyle/>
          <a:p>
            <a:r>
              <a:rPr kumimoji="1" lang="ja-JP" altLang="en-US" sz="3200" dirty="0" smtClean="0"/>
              <a:t>参考資料</a:t>
            </a:r>
            <a:r>
              <a:rPr kumimoji="1" lang="en-US" altLang="ja-JP" sz="3200" dirty="0" smtClean="0">
                <a:latin typeface="+mj-ea"/>
              </a:rPr>
              <a:t>Ⅰ</a:t>
            </a:r>
            <a:r>
              <a:rPr kumimoji="1" lang="en-US" altLang="ja-JP" sz="3200" dirty="0" smtClean="0"/>
              <a:t/>
            </a:r>
            <a:br>
              <a:rPr kumimoji="1" lang="en-US" altLang="ja-JP" sz="3200" dirty="0" smtClean="0"/>
            </a:br>
            <a:r>
              <a:rPr kumimoji="1" lang="ja-JP" altLang="en-US" sz="3200" dirty="0" smtClean="0"/>
              <a:t>地域</a:t>
            </a:r>
            <a:r>
              <a:rPr kumimoji="1" lang="ja-JP" altLang="en-US" sz="3200" dirty="0"/>
              <a:t>包括ケアの深化</a:t>
            </a:r>
            <a:r>
              <a:rPr lang="ja-JP" altLang="en-US" sz="3200" dirty="0" smtClean="0"/>
              <a:t>と地域</a:t>
            </a:r>
            <a:r>
              <a:rPr lang="ja-JP" altLang="en-US" sz="3200" dirty="0"/>
              <a:t>共生社会の実現</a:t>
            </a:r>
            <a:endParaRPr kumimoji="1" lang="ja-JP" altLang="en-US" sz="3200" dirty="0"/>
          </a:p>
        </p:txBody>
      </p:sp>
      <p:sp>
        <p:nvSpPr>
          <p:cNvPr id="2" name="スライド番号プレースホルダー 1"/>
          <p:cNvSpPr>
            <a:spLocks noGrp="1"/>
          </p:cNvSpPr>
          <p:nvPr>
            <p:ph type="sldNum" sz="quarter" idx="12"/>
          </p:nvPr>
        </p:nvSpPr>
        <p:spPr>
          <a:xfrm>
            <a:off x="7091248" y="650922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9AFF3B-8AB2-4C15-B6CA-167BE0C75E5E}" type="slidenum">
              <a:rPr kumimoji="0" lang="en-US" altLang="ja-JP"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altLang="ja-JP"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403728280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角丸四角形 53"/>
          <p:cNvSpPr/>
          <p:nvPr/>
        </p:nvSpPr>
        <p:spPr>
          <a:xfrm>
            <a:off x="323731" y="2708921"/>
            <a:ext cx="8605426" cy="4104442"/>
          </a:xfrm>
          <a:prstGeom prst="roundRect">
            <a:avLst/>
          </a:prstGeom>
          <a:blipFill>
            <a:blip r:embed="rId2" cstate="print"/>
            <a:tile tx="0" ty="0" sx="100000" sy="100000" flip="none" algn="tl"/>
          </a:blipFill>
          <a:ln>
            <a:noFill/>
          </a:ln>
        </p:spPr>
        <p:style>
          <a:lnRef idx="1">
            <a:schemeClr val="accent5"/>
          </a:lnRef>
          <a:fillRef idx="2">
            <a:schemeClr val="accent5"/>
          </a:fillRef>
          <a:effectRef idx="1">
            <a:schemeClr val="accent5"/>
          </a:effectRef>
          <a:fontRef idx="minor">
            <a:schemeClr val="dk1"/>
          </a:fontRef>
        </p:style>
        <p:txBody>
          <a:bodyPr lIns="91398" tIns="45703" rIns="91398" bIns="45703"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0" name="円/楕円 69"/>
          <p:cNvSpPr/>
          <p:nvPr/>
        </p:nvSpPr>
        <p:spPr>
          <a:xfrm>
            <a:off x="916214" y="3501011"/>
            <a:ext cx="1341188" cy="504056"/>
          </a:xfrm>
          <a:prstGeom prst="ellipse">
            <a:avLst/>
          </a:prstGeom>
        </p:spPr>
        <p:style>
          <a:lnRef idx="1">
            <a:schemeClr val="accent1"/>
          </a:lnRef>
          <a:fillRef idx="2">
            <a:schemeClr val="accent1"/>
          </a:fillRef>
          <a:effectRef idx="1">
            <a:schemeClr val="accent1"/>
          </a:effectRef>
          <a:fontRef idx="minor">
            <a:schemeClr val="dk1"/>
          </a:fontRef>
        </p:style>
        <p:txBody>
          <a:bodyPr lIns="91398" tIns="45703" rIns="91398" bIns="45703"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7" name="円/楕円 56"/>
          <p:cNvSpPr/>
          <p:nvPr/>
        </p:nvSpPr>
        <p:spPr>
          <a:xfrm>
            <a:off x="1198725" y="3500996"/>
            <a:ext cx="6696744" cy="3096344"/>
          </a:xfrm>
          <a:prstGeom prst="ellipse">
            <a:avLst/>
          </a:prstGeom>
        </p:spPr>
        <p:style>
          <a:lnRef idx="2">
            <a:schemeClr val="accent3"/>
          </a:lnRef>
          <a:fillRef idx="1">
            <a:schemeClr val="lt1"/>
          </a:fillRef>
          <a:effectRef idx="0">
            <a:schemeClr val="accent3"/>
          </a:effectRef>
          <a:fontRef idx="minor">
            <a:schemeClr val="dk1"/>
          </a:fontRef>
        </p:style>
        <p:txBody>
          <a:bodyPr lIns="91398" tIns="45703" rIns="91398" bIns="45703"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9" name="円/楕円 68"/>
          <p:cNvSpPr/>
          <p:nvPr/>
        </p:nvSpPr>
        <p:spPr>
          <a:xfrm>
            <a:off x="7103357" y="3789027"/>
            <a:ext cx="1595254" cy="504056"/>
          </a:xfrm>
          <a:prstGeom prst="ellipse">
            <a:avLst/>
          </a:prstGeom>
        </p:spPr>
        <p:style>
          <a:lnRef idx="1">
            <a:schemeClr val="accent6"/>
          </a:lnRef>
          <a:fillRef idx="2">
            <a:schemeClr val="accent6"/>
          </a:fillRef>
          <a:effectRef idx="1">
            <a:schemeClr val="accent6"/>
          </a:effectRef>
          <a:fontRef idx="minor">
            <a:schemeClr val="dk1"/>
          </a:fontRef>
        </p:style>
        <p:txBody>
          <a:bodyPr lIns="91398" tIns="45703" rIns="91398" bIns="45703"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3" name="右カーブ矢印 72"/>
          <p:cNvSpPr/>
          <p:nvPr/>
        </p:nvSpPr>
        <p:spPr>
          <a:xfrm rot="19031753">
            <a:off x="2500915" y="3998340"/>
            <a:ext cx="500036" cy="1432520"/>
          </a:xfrm>
          <a:prstGeom prst="curvedRightArrow">
            <a:avLst/>
          </a:prstGeom>
        </p:spPr>
        <p:style>
          <a:lnRef idx="1">
            <a:schemeClr val="accent6"/>
          </a:lnRef>
          <a:fillRef idx="3">
            <a:schemeClr val="accent6"/>
          </a:fillRef>
          <a:effectRef idx="2">
            <a:schemeClr val="accent6"/>
          </a:effectRef>
          <a:fontRef idx="minor">
            <a:schemeClr val="lt1"/>
          </a:fontRef>
        </p:style>
        <p:txBody>
          <a:bodyPr lIns="91398" tIns="45703" rIns="91398" bIns="45703"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4" name="左カーブ矢印 73"/>
          <p:cNvSpPr/>
          <p:nvPr/>
        </p:nvSpPr>
        <p:spPr>
          <a:xfrm rot="9981534" flipH="1">
            <a:off x="3683039" y="3897136"/>
            <a:ext cx="421735" cy="966314"/>
          </a:xfrm>
          <a:prstGeom prst="curvedLeftArrow">
            <a:avLst/>
          </a:prstGeom>
        </p:spPr>
        <p:style>
          <a:lnRef idx="1">
            <a:schemeClr val="accent3"/>
          </a:lnRef>
          <a:fillRef idx="3">
            <a:schemeClr val="accent3"/>
          </a:fillRef>
          <a:effectRef idx="2">
            <a:schemeClr val="accent3"/>
          </a:effectRef>
          <a:fontRef idx="minor">
            <a:schemeClr val="lt1"/>
          </a:fontRef>
        </p:style>
        <p:txBody>
          <a:bodyPr lIns="91398" tIns="45703" rIns="91398" bIns="45703"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5" name="右カーブ矢印 74"/>
          <p:cNvSpPr/>
          <p:nvPr/>
        </p:nvSpPr>
        <p:spPr>
          <a:xfrm rot="11588426" flipH="1">
            <a:off x="4830431" y="3891783"/>
            <a:ext cx="379544" cy="950643"/>
          </a:xfrm>
          <a:prstGeom prst="curvedRightArrow">
            <a:avLst/>
          </a:prstGeom>
        </p:spPr>
        <p:style>
          <a:lnRef idx="1">
            <a:schemeClr val="accent3"/>
          </a:lnRef>
          <a:fillRef idx="3">
            <a:schemeClr val="accent3"/>
          </a:fillRef>
          <a:effectRef idx="2">
            <a:schemeClr val="accent3"/>
          </a:effectRef>
          <a:fontRef idx="minor">
            <a:schemeClr val="lt1"/>
          </a:fontRef>
        </p:style>
        <p:txBody>
          <a:bodyPr lIns="91398" tIns="45703" rIns="91398" bIns="45703"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1" name="左カーブ矢印 70"/>
          <p:cNvSpPr/>
          <p:nvPr/>
        </p:nvSpPr>
        <p:spPr>
          <a:xfrm rot="2216199">
            <a:off x="6018922" y="3994710"/>
            <a:ext cx="405939" cy="1318532"/>
          </a:xfrm>
          <a:prstGeom prst="curvedLeftArrow">
            <a:avLst/>
          </a:prstGeom>
        </p:spPr>
        <p:style>
          <a:lnRef idx="1">
            <a:schemeClr val="accent6"/>
          </a:lnRef>
          <a:fillRef idx="3">
            <a:schemeClr val="accent6"/>
          </a:fillRef>
          <a:effectRef idx="2">
            <a:schemeClr val="accent6"/>
          </a:effectRef>
          <a:fontRef idx="minor">
            <a:schemeClr val="lt1"/>
          </a:fontRef>
        </p:style>
        <p:txBody>
          <a:bodyPr lIns="91398" tIns="45703" rIns="91398" bIns="45703"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7" name="左カーブ矢印 76"/>
          <p:cNvSpPr/>
          <p:nvPr/>
        </p:nvSpPr>
        <p:spPr>
          <a:xfrm rot="1592324" flipH="1">
            <a:off x="3360469" y="4771700"/>
            <a:ext cx="457934" cy="1219710"/>
          </a:xfrm>
          <a:prstGeom prst="curvedLeftArrow">
            <a:avLst/>
          </a:prstGeom>
        </p:spPr>
        <p:style>
          <a:lnRef idx="1">
            <a:schemeClr val="accent3"/>
          </a:lnRef>
          <a:fillRef idx="3">
            <a:schemeClr val="accent3"/>
          </a:fillRef>
          <a:effectRef idx="2">
            <a:schemeClr val="accent3"/>
          </a:effectRef>
          <a:fontRef idx="minor">
            <a:schemeClr val="lt1"/>
          </a:fontRef>
        </p:style>
        <p:txBody>
          <a:bodyPr lIns="91398" tIns="45703" rIns="91398" bIns="45703"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6" name="右カーブ矢印 75"/>
          <p:cNvSpPr/>
          <p:nvPr/>
        </p:nvSpPr>
        <p:spPr>
          <a:xfrm rot="12586660">
            <a:off x="5212948" y="5166884"/>
            <a:ext cx="503374" cy="1443837"/>
          </a:xfrm>
          <a:prstGeom prst="curvedRightArrow">
            <a:avLst>
              <a:gd name="adj1" fmla="val 23452"/>
              <a:gd name="adj2" fmla="val 50000"/>
              <a:gd name="adj3" fmla="val 26143"/>
            </a:avLst>
          </a:prstGeom>
        </p:spPr>
        <p:style>
          <a:lnRef idx="1">
            <a:schemeClr val="accent6"/>
          </a:lnRef>
          <a:fillRef idx="3">
            <a:schemeClr val="accent6"/>
          </a:fillRef>
          <a:effectRef idx="2">
            <a:schemeClr val="accent6"/>
          </a:effectRef>
          <a:fontRef idx="minor">
            <a:schemeClr val="lt1"/>
          </a:fontRef>
        </p:style>
        <p:txBody>
          <a:bodyPr lIns="91398" tIns="45703" rIns="91398" bIns="45703"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8" name="円/楕円 37"/>
          <p:cNvSpPr/>
          <p:nvPr/>
        </p:nvSpPr>
        <p:spPr>
          <a:xfrm>
            <a:off x="3358965" y="4597346"/>
            <a:ext cx="2376264" cy="703848"/>
          </a:xfrm>
          <a:prstGeom prst="ellipse">
            <a:avLst/>
          </a:prstGeom>
        </p:spPr>
        <p:style>
          <a:lnRef idx="1">
            <a:schemeClr val="accent2"/>
          </a:lnRef>
          <a:fillRef idx="2">
            <a:schemeClr val="accent2"/>
          </a:fillRef>
          <a:effectRef idx="1">
            <a:schemeClr val="accent2"/>
          </a:effectRef>
          <a:fontRef idx="minor">
            <a:schemeClr val="dk1"/>
          </a:fontRef>
        </p:style>
        <p:txBody>
          <a:bodyPr lIns="91398" tIns="45703" rIns="91398" bIns="45703"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6" name="円/楕円 35"/>
          <p:cNvSpPr/>
          <p:nvPr/>
        </p:nvSpPr>
        <p:spPr>
          <a:xfrm>
            <a:off x="3049618" y="6021275"/>
            <a:ext cx="1262909" cy="576064"/>
          </a:xfrm>
          <a:prstGeom prst="ellipse">
            <a:avLst/>
          </a:prstGeom>
        </p:spPr>
        <p:style>
          <a:lnRef idx="1">
            <a:schemeClr val="accent4"/>
          </a:lnRef>
          <a:fillRef idx="2">
            <a:schemeClr val="accent4"/>
          </a:fillRef>
          <a:effectRef idx="1">
            <a:schemeClr val="accent4"/>
          </a:effectRef>
          <a:fontRef idx="minor">
            <a:schemeClr val="dk1"/>
          </a:fontRef>
        </p:style>
        <p:txBody>
          <a:bodyPr lIns="91398" tIns="45703" rIns="91398" bIns="45703"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1" name="テキスト ボックス 40"/>
          <p:cNvSpPr txBox="1"/>
          <p:nvPr/>
        </p:nvSpPr>
        <p:spPr>
          <a:xfrm>
            <a:off x="1486713" y="3140957"/>
            <a:ext cx="1080120" cy="338554"/>
          </a:xfrm>
          <a:prstGeom prst="rect">
            <a:avLst/>
          </a:prstGeom>
          <a:noFill/>
        </p:spPr>
        <p:txBody>
          <a:bodyPr wrap="square" lIns="91398" tIns="45703" rIns="91398" bIns="45703"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600" b="1"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sp>
        <p:nvSpPr>
          <p:cNvPr id="43" name="テキスト ボックス 42"/>
          <p:cNvSpPr txBox="1"/>
          <p:nvPr/>
        </p:nvSpPr>
        <p:spPr>
          <a:xfrm>
            <a:off x="3575015" y="5518009"/>
            <a:ext cx="2160240" cy="500123"/>
          </a:xfrm>
          <a:prstGeom prst="rect">
            <a:avLst/>
          </a:prstGeom>
          <a:noFill/>
        </p:spPr>
        <p:txBody>
          <a:bodyPr wrap="square" lIns="91398" tIns="45703" rIns="91398" bIns="45703"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rPr>
              <a:t>いつまでも元気に暮らすために･･･  </a:t>
            </a:r>
            <a:endParaRPr kumimoji="0" lang="en-US" altLang="ja-JP" sz="10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rPr>
              <a:t>生活支援・介護予防</a:t>
            </a:r>
            <a:endParaRPr kumimoji="0" lang="en-US" altLang="ja-JP" sz="1600" b="1"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sp>
        <p:nvSpPr>
          <p:cNvPr id="44" name="テキスト ボックス 43"/>
          <p:cNvSpPr txBox="1"/>
          <p:nvPr/>
        </p:nvSpPr>
        <p:spPr>
          <a:xfrm>
            <a:off x="4112277" y="4386590"/>
            <a:ext cx="952640" cy="338540"/>
          </a:xfrm>
          <a:prstGeom prst="rect">
            <a:avLst/>
          </a:prstGeom>
          <a:noFill/>
        </p:spPr>
        <p:txBody>
          <a:bodyPr wrap="square" lIns="91398" tIns="45703" rIns="91398" bIns="45703"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rPr>
              <a:t>住まい</a:t>
            </a:r>
            <a:endParaRPr kumimoji="0" lang="en-US" altLang="ja-JP" sz="1600" b="1"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pic>
        <p:nvPicPr>
          <p:cNvPr id="20" name="図 19" descr="building02_house1_cl.wmf"/>
          <p:cNvPicPr>
            <a:picLocks noChangeAspect="1"/>
          </p:cNvPicPr>
          <p:nvPr/>
        </p:nvPicPr>
        <p:blipFill>
          <a:blip r:embed="rId3" cstate="print"/>
          <a:stretch>
            <a:fillRect/>
          </a:stretch>
        </p:blipFill>
        <p:spPr>
          <a:xfrm>
            <a:off x="3647375" y="4581116"/>
            <a:ext cx="864097" cy="526898"/>
          </a:xfrm>
          <a:prstGeom prst="rect">
            <a:avLst/>
          </a:prstGeom>
        </p:spPr>
      </p:pic>
      <p:sp>
        <p:nvSpPr>
          <p:cNvPr id="55" name="角丸四角形 54"/>
          <p:cNvSpPr/>
          <p:nvPr/>
        </p:nvSpPr>
        <p:spPr>
          <a:xfrm>
            <a:off x="2731642" y="2924944"/>
            <a:ext cx="4032448" cy="360040"/>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lIns="91398" tIns="45703" rIns="91398" bIns="45703"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地域包括ケアシステムの姿</a:t>
            </a:r>
          </a:p>
        </p:txBody>
      </p:sp>
      <p:sp>
        <p:nvSpPr>
          <p:cNvPr id="59" name="角丸四角形 58"/>
          <p:cNvSpPr/>
          <p:nvPr/>
        </p:nvSpPr>
        <p:spPr>
          <a:xfrm>
            <a:off x="6039843" y="5301194"/>
            <a:ext cx="2662910" cy="864096"/>
          </a:xfrm>
          <a:prstGeom prst="roundRect">
            <a:avLst/>
          </a:prstGeom>
          <a:ln>
            <a:prstDash val="dash"/>
          </a:ln>
        </p:spPr>
        <p:style>
          <a:lnRef idx="2">
            <a:schemeClr val="accent3"/>
          </a:lnRef>
          <a:fillRef idx="1">
            <a:schemeClr val="lt1"/>
          </a:fillRef>
          <a:effectRef idx="0">
            <a:schemeClr val="accent3"/>
          </a:effectRef>
          <a:fontRef idx="minor">
            <a:schemeClr val="dk1"/>
          </a:fontRef>
        </p:style>
        <p:txBody>
          <a:bodyPr lIns="91398" tIns="45703" rIns="91398" bIns="45703" rtlCol="0" anchor="ctr"/>
          <a:lstStyle/>
          <a:p>
            <a:pPr marL="174583" marR="0" lvl="0" indent="-174583"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2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ja-JP" sz="12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地域包括ケアシステムは、おおむね３０分以内に必要なサービスが提供される日常生活圏域（具体的には中学校区）を単位として想定</a:t>
            </a:r>
            <a:endParaRPr kumimoji="0" lang="ja-JP" altLang="en-US" sz="12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3" name="図 2" descr="health_0150.wmf"/>
          <p:cNvPicPr>
            <a:picLocks noChangeAspect="1"/>
          </p:cNvPicPr>
          <p:nvPr/>
        </p:nvPicPr>
        <p:blipFill>
          <a:blip r:embed="rId4" cstate="print"/>
          <a:stretch>
            <a:fillRect/>
          </a:stretch>
        </p:blipFill>
        <p:spPr>
          <a:xfrm>
            <a:off x="5109293" y="4221906"/>
            <a:ext cx="267857" cy="920889"/>
          </a:xfrm>
          <a:prstGeom prst="rect">
            <a:avLst/>
          </a:prstGeom>
        </p:spPr>
      </p:pic>
      <p:pic>
        <p:nvPicPr>
          <p:cNvPr id="8" name="図 7" descr="health_0180.wmf"/>
          <p:cNvPicPr>
            <a:picLocks noChangeAspect="1"/>
          </p:cNvPicPr>
          <p:nvPr/>
        </p:nvPicPr>
        <p:blipFill>
          <a:blip r:embed="rId5" cstate="print"/>
          <a:stretch>
            <a:fillRect/>
          </a:stretch>
        </p:blipFill>
        <p:spPr>
          <a:xfrm>
            <a:off x="4444563" y="4509111"/>
            <a:ext cx="864096" cy="695910"/>
          </a:xfrm>
          <a:prstGeom prst="rect">
            <a:avLst/>
          </a:prstGeom>
        </p:spPr>
      </p:pic>
      <p:sp>
        <p:nvSpPr>
          <p:cNvPr id="48" name="円/楕円 47"/>
          <p:cNvSpPr/>
          <p:nvPr/>
        </p:nvSpPr>
        <p:spPr>
          <a:xfrm>
            <a:off x="5508527" y="3645010"/>
            <a:ext cx="2126604" cy="720080"/>
          </a:xfrm>
          <a:prstGeom prst="ellipse">
            <a:avLst/>
          </a:prstGeom>
        </p:spPr>
        <p:style>
          <a:lnRef idx="1">
            <a:schemeClr val="accent6"/>
          </a:lnRef>
          <a:fillRef idx="2">
            <a:schemeClr val="accent6"/>
          </a:fillRef>
          <a:effectRef idx="1">
            <a:schemeClr val="accent6"/>
          </a:effectRef>
          <a:fontRef idx="minor">
            <a:schemeClr val="dk1"/>
          </a:fontRef>
        </p:style>
        <p:txBody>
          <a:bodyPr lIns="91398" tIns="45703" rIns="91398" bIns="45703"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8" name="図 17" descr="build32.wmf"/>
          <p:cNvPicPr>
            <a:picLocks noChangeAspect="1"/>
          </p:cNvPicPr>
          <p:nvPr/>
        </p:nvPicPr>
        <p:blipFill>
          <a:blip r:embed="rId6" cstate="print"/>
          <a:stretch>
            <a:fillRect/>
          </a:stretch>
        </p:blipFill>
        <p:spPr>
          <a:xfrm>
            <a:off x="7427713" y="3284987"/>
            <a:ext cx="864096" cy="604665"/>
          </a:xfrm>
          <a:prstGeom prst="rect">
            <a:avLst/>
          </a:prstGeom>
        </p:spPr>
      </p:pic>
      <p:pic>
        <p:nvPicPr>
          <p:cNvPr id="6" name="図 5" descr="health_0166.wmf"/>
          <p:cNvPicPr>
            <a:picLocks noChangeAspect="1"/>
          </p:cNvPicPr>
          <p:nvPr/>
        </p:nvPicPr>
        <p:blipFill>
          <a:blip r:embed="rId7" cstate="print"/>
          <a:stretch>
            <a:fillRect/>
          </a:stretch>
        </p:blipFill>
        <p:spPr>
          <a:xfrm>
            <a:off x="7427733" y="3573005"/>
            <a:ext cx="792087" cy="559721"/>
          </a:xfrm>
          <a:prstGeom prst="rect">
            <a:avLst/>
          </a:prstGeom>
        </p:spPr>
      </p:pic>
      <p:pic>
        <p:nvPicPr>
          <p:cNvPr id="32" name="図 31" descr="build34.wmf"/>
          <p:cNvPicPr>
            <a:picLocks noChangeAspect="1"/>
          </p:cNvPicPr>
          <p:nvPr/>
        </p:nvPicPr>
        <p:blipFill>
          <a:blip r:embed="rId8" cstate="print"/>
          <a:stretch>
            <a:fillRect/>
          </a:stretch>
        </p:blipFill>
        <p:spPr>
          <a:xfrm>
            <a:off x="6372363" y="3284978"/>
            <a:ext cx="676875" cy="520673"/>
          </a:xfrm>
          <a:prstGeom prst="rect">
            <a:avLst/>
          </a:prstGeom>
        </p:spPr>
      </p:pic>
      <p:pic>
        <p:nvPicPr>
          <p:cNvPr id="9" name="図 8" descr="health_0047.wmf"/>
          <p:cNvPicPr>
            <a:picLocks noChangeAspect="1"/>
          </p:cNvPicPr>
          <p:nvPr/>
        </p:nvPicPr>
        <p:blipFill>
          <a:blip r:embed="rId9" cstate="print"/>
          <a:stretch>
            <a:fillRect/>
          </a:stretch>
        </p:blipFill>
        <p:spPr>
          <a:xfrm>
            <a:off x="6768305" y="3530648"/>
            <a:ext cx="667359" cy="690426"/>
          </a:xfrm>
          <a:prstGeom prst="rect">
            <a:avLst/>
          </a:prstGeom>
        </p:spPr>
      </p:pic>
      <p:sp>
        <p:nvSpPr>
          <p:cNvPr id="39" name="テキスト ボックス 38"/>
          <p:cNvSpPr txBox="1"/>
          <p:nvPr/>
        </p:nvSpPr>
        <p:spPr>
          <a:xfrm>
            <a:off x="5704240" y="3879353"/>
            <a:ext cx="2979724" cy="1109532"/>
          </a:xfrm>
          <a:prstGeom prst="rect">
            <a:avLst/>
          </a:prstGeom>
          <a:noFill/>
        </p:spPr>
        <p:txBody>
          <a:bodyPr wrap="square" lIns="91398" tIns="45703" rIns="91398" bIns="45703"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rPr>
              <a:t>■在宅系サービス：</a:t>
            </a:r>
            <a:endParaRPr kumimoji="0" lang="en-US" altLang="ja-JP" sz="9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rPr>
              <a:t>・訪問介護　・訪問看護　・通所介護　</a:t>
            </a:r>
            <a:endParaRPr kumimoji="0" lang="en-US" altLang="ja-JP" sz="8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rPr>
              <a:t>・小規模多機能型居宅介護</a:t>
            </a:r>
            <a:endParaRPr kumimoji="0" lang="en-US" altLang="ja-JP" sz="8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rPr>
              <a:t>・</a:t>
            </a: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短期入所生活介護</a:t>
            </a:r>
            <a:endParaRPr kumimoji="0" lang="en-US" altLang="ja-JP"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・福祉用具</a:t>
            </a:r>
            <a:endParaRPr kumimoji="0" lang="en-US" altLang="ja-JP"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en-US" altLang="ja-JP"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24</a:t>
            </a: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時間対応の訪問サービス</a:t>
            </a:r>
            <a:endParaRPr kumimoji="0" lang="en-US" altLang="ja-JP"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・複合型サービス</a:t>
            </a:r>
            <a:endParaRPr kumimoji="0" lang="en-US" altLang="ja-JP"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　（小規模多機能型居宅介護＋訪問看護） </a:t>
            </a:r>
            <a:r>
              <a:rPr kumimoji="0" lang="ja-JP" altLang="en-US" sz="8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rPr>
              <a:t>等</a:t>
            </a:r>
            <a:endParaRPr kumimoji="0" lang="en-US" altLang="ja-JP" sz="8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endParaRPr>
          </a:p>
        </p:txBody>
      </p:sp>
      <p:sp>
        <p:nvSpPr>
          <p:cNvPr id="51" name="角丸四角形吹き出し 50"/>
          <p:cNvSpPr/>
          <p:nvPr/>
        </p:nvSpPr>
        <p:spPr>
          <a:xfrm>
            <a:off x="3574947" y="5157181"/>
            <a:ext cx="1598976" cy="288032"/>
          </a:xfrm>
          <a:prstGeom prst="wedgeRoundRectCallout">
            <a:avLst>
              <a:gd name="adj1" fmla="val 3593"/>
              <a:gd name="adj2" fmla="val -98948"/>
              <a:gd name="adj3" fmla="val 16667"/>
            </a:avLst>
          </a:prstGeom>
          <a:ln w="12700">
            <a:prstDash val="dash"/>
          </a:ln>
        </p:spPr>
        <p:style>
          <a:lnRef idx="2">
            <a:schemeClr val="accent2"/>
          </a:lnRef>
          <a:fillRef idx="1">
            <a:schemeClr val="lt1"/>
          </a:fillRef>
          <a:effectRef idx="0">
            <a:schemeClr val="accent2"/>
          </a:effectRef>
          <a:fontRef idx="minor">
            <a:schemeClr val="dk1"/>
          </a:fontRef>
        </p:style>
        <p:txBody>
          <a:bodyPr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　・自宅</a:t>
            </a:r>
            <a:endParaRPr kumimoji="0" lang="en-US" altLang="ja-JP" sz="9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　・サービス付き高齢者向け住宅 等</a:t>
            </a:r>
          </a:p>
        </p:txBody>
      </p:sp>
      <p:pic>
        <p:nvPicPr>
          <p:cNvPr id="66" name="図 65" descr="building03_cl2.wmf"/>
          <p:cNvPicPr>
            <a:picLocks noChangeAspect="1"/>
          </p:cNvPicPr>
          <p:nvPr/>
        </p:nvPicPr>
        <p:blipFill>
          <a:blip r:embed="rId10" cstate="print"/>
          <a:stretch>
            <a:fillRect/>
          </a:stretch>
        </p:blipFill>
        <p:spPr>
          <a:xfrm flipH="1">
            <a:off x="1273964" y="5323737"/>
            <a:ext cx="598222" cy="551017"/>
          </a:xfrm>
          <a:prstGeom prst="rect">
            <a:avLst/>
          </a:prstGeom>
        </p:spPr>
      </p:pic>
      <p:sp>
        <p:nvSpPr>
          <p:cNvPr id="78" name="角丸四角形吹き出し 77"/>
          <p:cNvSpPr/>
          <p:nvPr/>
        </p:nvSpPr>
        <p:spPr>
          <a:xfrm>
            <a:off x="2005282" y="5373200"/>
            <a:ext cx="1312762" cy="360040"/>
          </a:xfrm>
          <a:prstGeom prst="wedgeRoundRectCallout">
            <a:avLst>
              <a:gd name="adj1" fmla="val -69366"/>
              <a:gd name="adj2" fmla="val 26389"/>
              <a:gd name="adj3" fmla="val 16667"/>
            </a:avLst>
          </a:prstGeom>
          <a:ln w="19050">
            <a:solidFill>
              <a:srgbClr val="FFC000"/>
            </a:solidFill>
            <a:prstDash val="dash"/>
          </a:ln>
        </p:spPr>
        <p:style>
          <a:lnRef idx="2">
            <a:schemeClr val="accent2"/>
          </a:lnRef>
          <a:fillRef idx="1">
            <a:schemeClr val="lt1"/>
          </a:fillRef>
          <a:effectRef idx="0">
            <a:schemeClr val="accent2"/>
          </a:effectRef>
          <a:fontRef idx="minor">
            <a:schemeClr val="dk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相談業務やサービスの</a:t>
            </a:r>
            <a:endParaRPr kumimoji="0" lang="en-US" altLang="ja-JP" sz="9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コーディネートを行います。</a:t>
            </a:r>
          </a:p>
        </p:txBody>
      </p:sp>
      <p:pic>
        <p:nvPicPr>
          <p:cNvPr id="40" name="図 39" descr="health_0179.wmf"/>
          <p:cNvPicPr>
            <a:picLocks noChangeAspect="1"/>
          </p:cNvPicPr>
          <p:nvPr/>
        </p:nvPicPr>
        <p:blipFill>
          <a:blip r:embed="rId11" cstate="print"/>
          <a:stretch>
            <a:fillRect/>
          </a:stretch>
        </p:blipFill>
        <p:spPr>
          <a:xfrm>
            <a:off x="5552136" y="3506484"/>
            <a:ext cx="820221" cy="498566"/>
          </a:xfrm>
          <a:prstGeom prst="rect">
            <a:avLst/>
          </a:prstGeom>
        </p:spPr>
      </p:pic>
      <p:sp>
        <p:nvSpPr>
          <p:cNvPr id="65" name="テキスト ボックス 64"/>
          <p:cNvSpPr txBox="1"/>
          <p:nvPr/>
        </p:nvSpPr>
        <p:spPr>
          <a:xfrm>
            <a:off x="7828039" y="4007992"/>
            <a:ext cx="1522373" cy="954073"/>
          </a:xfrm>
          <a:prstGeom prst="rect">
            <a:avLst/>
          </a:prstGeom>
          <a:noFill/>
        </p:spPr>
        <p:txBody>
          <a:bodyPr wrap="square" lIns="91398" tIns="45703" rIns="91398" bIns="45703"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■施設・居住系サービス</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・介護老人福祉施設</a:t>
            </a:r>
            <a:endParaRPr kumimoji="0" lang="en-US" altLang="ja-JP"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・介護老人保健施設</a:t>
            </a:r>
            <a:endParaRPr kumimoji="0" lang="en-US" altLang="ja-JP"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rPr>
              <a:t>・</a:t>
            </a: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認知症共同生活介護</a:t>
            </a:r>
            <a:endParaRPr kumimoji="0" lang="en-US" altLang="ja-JP"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・特定施設入所者生活介護</a:t>
            </a:r>
            <a:endParaRPr kumimoji="0" lang="en-US" altLang="ja-JP"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　　　　　　　　　　　等</a:t>
            </a:r>
            <a:endParaRPr kumimoji="0" lang="en-US" altLang="ja-JP"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8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endParaRPr>
          </a:p>
        </p:txBody>
      </p:sp>
      <p:sp>
        <p:nvSpPr>
          <p:cNvPr id="35" name="円/楕円 34"/>
          <p:cNvSpPr/>
          <p:nvPr/>
        </p:nvSpPr>
        <p:spPr>
          <a:xfrm>
            <a:off x="1925798" y="3645012"/>
            <a:ext cx="1721149" cy="648072"/>
          </a:xfrm>
          <a:prstGeom prst="ellipse">
            <a:avLst/>
          </a:prstGeom>
        </p:spPr>
        <p:style>
          <a:lnRef idx="1">
            <a:schemeClr val="accent1"/>
          </a:lnRef>
          <a:fillRef idx="2">
            <a:schemeClr val="accent1"/>
          </a:fillRef>
          <a:effectRef idx="1">
            <a:schemeClr val="accent1"/>
          </a:effectRef>
          <a:fontRef idx="minor">
            <a:schemeClr val="dk1"/>
          </a:fontRef>
        </p:style>
        <p:txBody>
          <a:bodyPr lIns="91398" tIns="45703" rIns="91398" bIns="45703"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3" name="図 12" descr="doctor4_3.gif"/>
          <p:cNvPicPr>
            <a:picLocks noChangeAspect="1"/>
          </p:cNvPicPr>
          <p:nvPr/>
        </p:nvPicPr>
        <p:blipFill>
          <a:blip r:embed="rId12" cstate="print"/>
          <a:stretch>
            <a:fillRect/>
          </a:stretch>
        </p:blipFill>
        <p:spPr>
          <a:xfrm>
            <a:off x="2317610" y="3356980"/>
            <a:ext cx="594190" cy="679076"/>
          </a:xfrm>
          <a:prstGeom prst="rect">
            <a:avLst/>
          </a:prstGeom>
        </p:spPr>
      </p:pic>
      <p:pic>
        <p:nvPicPr>
          <p:cNvPr id="14" name="図 13" descr="doctor_illust07_02.gif"/>
          <p:cNvPicPr>
            <a:picLocks noChangeAspect="1"/>
          </p:cNvPicPr>
          <p:nvPr/>
        </p:nvPicPr>
        <p:blipFill>
          <a:blip r:embed="rId13" cstate="print"/>
          <a:stretch>
            <a:fillRect/>
          </a:stretch>
        </p:blipFill>
        <p:spPr>
          <a:xfrm>
            <a:off x="2648780" y="3365466"/>
            <a:ext cx="594192" cy="713030"/>
          </a:xfrm>
          <a:prstGeom prst="rect">
            <a:avLst/>
          </a:prstGeom>
        </p:spPr>
      </p:pic>
      <p:sp>
        <p:nvSpPr>
          <p:cNvPr id="79" name="円/楕円 78"/>
          <p:cNvSpPr/>
          <p:nvPr/>
        </p:nvSpPr>
        <p:spPr>
          <a:xfrm>
            <a:off x="3979313" y="6281922"/>
            <a:ext cx="1063503" cy="387424"/>
          </a:xfrm>
          <a:prstGeom prst="ellipse">
            <a:avLst/>
          </a:prstGeom>
        </p:spPr>
        <p:style>
          <a:lnRef idx="1">
            <a:schemeClr val="accent4"/>
          </a:lnRef>
          <a:fillRef idx="2">
            <a:schemeClr val="accent4"/>
          </a:fillRef>
          <a:effectRef idx="1">
            <a:schemeClr val="accent4"/>
          </a:effectRef>
          <a:fontRef idx="minor">
            <a:schemeClr val="dk1"/>
          </a:fontRef>
        </p:style>
        <p:txBody>
          <a:bodyPr lIns="91398" tIns="45703" rIns="91398" bIns="45703"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2" name="円/楕円 71"/>
          <p:cNvSpPr/>
          <p:nvPr/>
        </p:nvSpPr>
        <p:spPr>
          <a:xfrm>
            <a:off x="4773180" y="6136782"/>
            <a:ext cx="1200248" cy="576064"/>
          </a:xfrm>
          <a:prstGeom prst="ellipse">
            <a:avLst/>
          </a:prstGeom>
        </p:spPr>
        <p:style>
          <a:lnRef idx="1">
            <a:schemeClr val="accent4"/>
          </a:lnRef>
          <a:fillRef idx="2">
            <a:schemeClr val="accent4"/>
          </a:fillRef>
          <a:effectRef idx="1">
            <a:schemeClr val="accent4"/>
          </a:effectRef>
          <a:fontRef idx="minor">
            <a:schemeClr val="dk1"/>
          </a:fontRef>
        </p:style>
        <p:txBody>
          <a:bodyPr lIns="91398" tIns="45703" rIns="91398" bIns="45703"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2" name="正方形/長方形 61"/>
          <p:cNvSpPr/>
          <p:nvPr/>
        </p:nvSpPr>
        <p:spPr>
          <a:xfrm>
            <a:off x="2450499" y="3933042"/>
            <a:ext cx="1794661"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日常の医療：</a:t>
            </a:r>
            <a:endParaRPr kumimoji="0" lang="en-US" altLang="ja-JP"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　・かかりつけ医、有床診療所</a:t>
            </a:r>
            <a:endParaRPr kumimoji="0" lang="en-US" altLang="ja-JP"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　・地域の連携病院</a:t>
            </a:r>
            <a:endParaRPr kumimoji="0" lang="en-US" altLang="ja-JP"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　・歯科医療、薬局</a:t>
            </a:r>
          </a:p>
        </p:txBody>
      </p:sp>
      <p:pic>
        <p:nvPicPr>
          <p:cNvPr id="4" name="図 3" descr="health_0183.wmf"/>
          <p:cNvPicPr>
            <a:picLocks noChangeAspect="1"/>
          </p:cNvPicPr>
          <p:nvPr/>
        </p:nvPicPr>
        <p:blipFill>
          <a:blip r:embed="rId14" cstate="print"/>
          <a:stretch>
            <a:fillRect/>
          </a:stretch>
        </p:blipFill>
        <p:spPr>
          <a:xfrm>
            <a:off x="5042800" y="5950065"/>
            <a:ext cx="730052" cy="661959"/>
          </a:xfrm>
          <a:prstGeom prst="rect">
            <a:avLst/>
          </a:prstGeom>
        </p:spPr>
      </p:pic>
      <p:pic>
        <p:nvPicPr>
          <p:cNvPr id="5" name="図 4" descr="health_0153.wmf"/>
          <p:cNvPicPr>
            <a:picLocks noChangeAspect="1"/>
          </p:cNvPicPr>
          <p:nvPr/>
        </p:nvPicPr>
        <p:blipFill>
          <a:blip r:embed="rId15" cstate="print"/>
          <a:stretch>
            <a:fillRect/>
          </a:stretch>
        </p:blipFill>
        <p:spPr>
          <a:xfrm>
            <a:off x="4312006" y="6021274"/>
            <a:ext cx="460851" cy="521250"/>
          </a:xfrm>
          <a:prstGeom prst="rect">
            <a:avLst/>
          </a:prstGeom>
        </p:spPr>
      </p:pic>
      <p:sp>
        <p:nvSpPr>
          <p:cNvPr id="47" name="テキスト ボックス 46"/>
          <p:cNvSpPr txBox="1"/>
          <p:nvPr/>
        </p:nvSpPr>
        <p:spPr>
          <a:xfrm>
            <a:off x="2965684" y="6605448"/>
            <a:ext cx="4536504" cy="280721"/>
          </a:xfrm>
          <a:prstGeom prst="rect">
            <a:avLst/>
          </a:prstGeom>
          <a:noFill/>
        </p:spPr>
        <p:txBody>
          <a:bodyPr wrap="square" lIns="91398" tIns="45703" rIns="91398" bIns="45703"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rPr>
              <a:t>老人クラブ・自治会・ボランティア・</a:t>
            </a:r>
            <a:r>
              <a:rPr kumimoji="0" lang="en-US" altLang="ja-JP" sz="1200" b="0"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rPr>
              <a:t>NPO</a:t>
            </a:r>
            <a:r>
              <a:rPr kumimoji="0" lang="ja-JP" altLang="en-US" sz="1200" b="0"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rPr>
              <a:t>　等</a:t>
            </a:r>
            <a:endParaRPr kumimoji="0" lang="en-US" altLang="ja-JP" sz="1200" b="0"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pic>
        <p:nvPicPr>
          <p:cNvPr id="28" name="図 27" descr="person_0290.wmf"/>
          <p:cNvPicPr>
            <a:picLocks noChangeAspect="1"/>
          </p:cNvPicPr>
          <p:nvPr/>
        </p:nvPicPr>
        <p:blipFill>
          <a:blip r:embed="rId16" cstate="print"/>
          <a:stretch>
            <a:fillRect/>
          </a:stretch>
        </p:blipFill>
        <p:spPr>
          <a:xfrm flipH="1">
            <a:off x="1141041" y="5106735"/>
            <a:ext cx="371119" cy="750252"/>
          </a:xfrm>
          <a:prstGeom prst="rect">
            <a:avLst/>
          </a:prstGeom>
        </p:spPr>
      </p:pic>
      <p:sp>
        <p:nvSpPr>
          <p:cNvPr id="49" name="テキスト ボックス 48"/>
          <p:cNvSpPr txBox="1"/>
          <p:nvPr/>
        </p:nvSpPr>
        <p:spPr>
          <a:xfrm>
            <a:off x="690089" y="4725926"/>
            <a:ext cx="1713836" cy="430873"/>
          </a:xfrm>
          <a:prstGeom prst="rect">
            <a:avLst/>
          </a:prstGeom>
          <a:noFill/>
        </p:spPr>
        <p:txBody>
          <a:bodyPr wrap="square" lIns="91398" tIns="45703" rIns="91398" bIns="45703"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rPr>
              <a:t>・地域包括支援センター</a:t>
            </a:r>
            <a:endParaRPr kumimoji="0" lang="en-US" altLang="ja-JP" sz="11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rPr>
              <a:t>・ケアマネジャー</a:t>
            </a:r>
            <a:endParaRPr kumimoji="0" lang="en-US" altLang="ja-JP" sz="11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endParaRPr>
          </a:p>
        </p:txBody>
      </p:sp>
      <p:sp>
        <p:nvSpPr>
          <p:cNvPr id="50" name="テキスト ボックス 49"/>
          <p:cNvSpPr txBox="1"/>
          <p:nvPr/>
        </p:nvSpPr>
        <p:spPr>
          <a:xfrm>
            <a:off x="3508497" y="3800104"/>
            <a:ext cx="930565" cy="276985"/>
          </a:xfrm>
          <a:prstGeom prst="rect">
            <a:avLst/>
          </a:prstGeom>
          <a:noFill/>
        </p:spPr>
        <p:txBody>
          <a:bodyPr wrap="square" lIns="91398" tIns="45703" rIns="91398" bIns="45703"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rPr>
              <a:t>通院・入院</a:t>
            </a:r>
            <a:endParaRPr kumimoji="0" lang="en-US" altLang="ja-JP" sz="1200" b="0"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sp>
        <p:nvSpPr>
          <p:cNvPr id="46" name="テキスト ボックス 45"/>
          <p:cNvSpPr txBox="1"/>
          <p:nvPr/>
        </p:nvSpPr>
        <p:spPr>
          <a:xfrm>
            <a:off x="4834496" y="3933064"/>
            <a:ext cx="872985" cy="461631"/>
          </a:xfrm>
          <a:prstGeom prst="rect">
            <a:avLst/>
          </a:prstGeom>
          <a:noFill/>
        </p:spPr>
        <p:txBody>
          <a:bodyPr wrap="square" lIns="91398" tIns="45703" rIns="91398" bIns="45703"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rPr>
              <a:t>通所・入所</a:t>
            </a:r>
            <a:endParaRPr kumimoji="0" lang="en-US" altLang="ja-JP" sz="1200" b="0"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pic>
        <p:nvPicPr>
          <p:cNvPr id="64" name="図 63" descr="小規模building03_cl2.png"/>
          <p:cNvPicPr>
            <a:picLocks noChangeAspect="1"/>
          </p:cNvPicPr>
          <p:nvPr/>
        </p:nvPicPr>
        <p:blipFill>
          <a:blip r:embed="rId17" cstate="print"/>
          <a:stretch>
            <a:fillRect/>
          </a:stretch>
        </p:blipFill>
        <p:spPr>
          <a:xfrm>
            <a:off x="1215308" y="3041949"/>
            <a:ext cx="498680" cy="603076"/>
          </a:xfrm>
          <a:prstGeom prst="rect">
            <a:avLst/>
          </a:prstGeom>
        </p:spPr>
      </p:pic>
      <p:sp>
        <p:nvSpPr>
          <p:cNvPr id="63" name="正方形/長方形 62"/>
          <p:cNvSpPr/>
          <p:nvPr/>
        </p:nvSpPr>
        <p:spPr>
          <a:xfrm>
            <a:off x="916209" y="3501010"/>
            <a:ext cx="141472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病院：</a:t>
            </a:r>
            <a:endParaRPr kumimoji="0" lang="en-US" altLang="ja-JP"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　急性期、回復期、慢性期</a:t>
            </a:r>
            <a:endParaRPr kumimoji="0" lang="en-US" altLang="ja-JP"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026" name="Picture 2" descr="C:\Users\KNXVS\AppData\Local\Microsoft\Windows\Temporary Internet Files\Content.IE5\ADV5CF2Q\MC900426352[1].wmf"/>
          <p:cNvPicPr>
            <a:picLocks noChangeAspect="1" noChangeArrowheads="1"/>
          </p:cNvPicPr>
          <p:nvPr/>
        </p:nvPicPr>
        <p:blipFill>
          <a:blip r:embed="rId18" cstate="print"/>
          <a:srcRect/>
          <a:stretch>
            <a:fillRect/>
          </a:stretch>
        </p:blipFill>
        <p:spPr bwMode="auto">
          <a:xfrm>
            <a:off x="1709132" y="3386700"/>
            <a:ext cx="403668" cy="330332"/>
          </a:xfrm>
          <a:prstGeom prst="rect">
            <a:avLst/>
          </a:prstGeom>
          <a:noFill/>
        </p:spPr>
      </p:pic>
      <p:sp>
        <p:nvSpPr>
          <p:cNvPr id="58" name="正方形/長方形 57"/>
          <p:cNvSpPr/>
          <p:nvPr/>
        </p:nvSpPr>
        <p:spPr>
          <a:xfrm>
            <a:off x="1691425" y="2924943"/>
            <a:ext cx="1364434" cy="677086"/>
          </a:xfrm>
          <a:prstGeom prst="rect">
            <a:avLst/>
          </a:prstGeom>
        </p:spPr>
        <p:txBody>
          <a:bodyPr wrap="none" lIns="91419" tIns="45709" rIns="91419" bIns="45709">
            <a:spAutoFit/>
          </a:bodyPr>
          <a:lstStyle/>
          <a:p>
            <a:pPr marL="0" marR="0" lvl="0" indent="0" algn="ctr" defTabSz="91390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rPr>
              <a:t>病気になったら･･･  </a:t>
            </a:r>
            <a:endParaRPr kumimoji="0" lang="en-US" altLang="ja-JP" sz="12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endParaRPr>
          </a:p>
          <a:p>
            <a:pPr marL="0" marR="0" lvl="0" indent="0" algn="ctr" defTabSz="913909"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rPr>
              <a:t>医　療</a:t>
            </a:r>
            <a:endParaRPr kumimoji="0" lang="en-US" altLang="ja-JP" sz="1400" b="1"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3909"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endParaRPr>
          </a:p>
        </p:txBody>
      </p:sp>
      <p:pic>
        <p:nvPicPr>
          <p:cNvPr id="33" name="Picture 5" descr="C:\Documents and Settings\nao\Local Settings\Temporary Internet Files\Content.IE5\TEYYXPF4\MC900343525[1].wmf"/>
          <p:cNvPicPr>
            <a:picLocks noChangeAspect="1" noChangeArrowheads="1"/>
          </p:cNvPicPr>
          <p:nvPr/>
        </p:nvPicPr>
        <p:blipFill>
          <a:blip r:embed="rId19" cstate="print"/>
          <a:srcRect/>
          <a:stretch>
            <a:fillRect/>
          </a:stretch>
        </p:blipFill>
        <p:spPr bwMode="auto">
          <a:xfrm>
            <a:off x="3159050" y="5937552"/>
            <a:ext cx="1086872" cy="587778"/>
          </a:xfrm>
          <a:prstGeom prst="rect">
            <a:avLst/>
          </a:prstGeom>
          <a:noFill/>
        </p:spPr>
      </p:pic>
      <p:sp>
        <p:nvSpPr>
          <p:cNvPr id="42" name="テキスト ボックス 41"/>
          <p:cNvSpPr txBox="1"/>
          <p:nvPr/>
        </p:nvSpPr>
        <p:spPr>
          <a:xfrm>
            <a:off x="6433434" y="3068946"/>
            <a:ext cx="1979712" cy="523206"/>
          </a:xfrm>
          <a:prstGeom prst="rect">
            <a:avLst/>
          </a:prstGeom>
          <a:noFill/>
        </p:spPr>
        <p:txBody>
          <a:bodyPr wrap="square" lIns="91398" tIns="45703" rIns="91398" bIns="45703"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rPr>
              <a:t>介護が必要になったら･･･  </a:t>
            </a:r>
            <a:endParaRPr kumimoji="0" lang="en-US" altLang="ja-JP" sz="12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rPr>
              <a:t>　　　介　護</a:t>
            </a:r>
            <a:endParaRPr kumimoji="0" lang="en-US" altLang="ja-JP" sz="1600" b="1"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sp>
        <p:nvSpPr>
          <p:cNvPr id="67" name="テキスト ボックス 66"/>
          <p:cNvSpPr txBox="1"/>
          <p:nvPr/>
        </p:nvSpPr>
        <p:spPr>
          <a:xfrm>
            <a:off x="5732037" y="4869501"/>
            <a:ext cx="1144222" cy="215429"/>
          </a:xfrm>
          <a:prstGeom prst="rect">
            <a:avLst/>
          </a:prstGeom>
          <a:noFill/>
        </p:spPr>
        <p:txBody>
          <a:bodyPr wrap="square" lIns="91398" tIns="45703" rIns="91398" bIns="45703"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rPr>
              <a:t>■介護予防サービス</a:t>
            </a:r>
            <a:endParaRPr kumimoji="0" lang="en-US" altLang="ja-JP" sz="8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endParaRPr>
          </a:p>
        </p:txBody>
      </p:sp>
      <p:sp>
        <p:nvSpPr>
          <p:cNvPr id="68" name="正方形/長方形 67"/>
          <p:cNvSpPr/>
          <p:nvPr/>
        </p:nvSpPr>
        <p:spPr>
          <a:xfrm>
            <a:off x="75227" y="43547"/>
            <a:ext cx="9026712" cy="375843"/>
          </a:xfrm>
          <a:prstGeom prst="rect">
            <a:avLst/>
          </a:prstGeom>
          <a:solidFill>
            <a:srgbClr val="FFFF00">
              <a:alpha val="31000"/>
            </a:srgbClr>
          </a:solidFill>
          <a:ln>
            <a:solidFill>
              <a:srgbClr val="4F81BD">
                <a:shade val="50000"/>
              </a:srgbClr>
            </a:solidFill>
          </a:ln>
        </p:spPr>
        <p:style>
          <a:lnRef idx="2">
            <a:schemeClr val="accent6">
              <a:shade val="50000"/>
            </a:schemeClr>
          </a:lnRef>
          <a:fillRef idx="1">
            <a:schemeClr val="accent6"/>
          </a:fillRef>
          <a:effectRef idx="0">
            <a:schemeClr val="accent6"/>
          </a:effectRef>
          <a:fontRef idx="minor">
            <a:schemeClr val="lt1"/>
          </a:fontRef>
        </p:style>
        <p:txBody>
          <a:bodyPr lIns="91419" tIns="45709" rIns="91419" bIns="45709"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HGP創英角ｺﾞｼｯｸUB" pitchFamily="50" charset="-128"/>
                <a:ea typeface="HGP創英角ｺﾞｼｯｸUB" pitchFamily="50" charset="-128"/>
                <a:cs typeface="+mn-cs"/>
              </a:rPr>
              <a:t>地域包括ケアシステムの構築について</a:t>
            </a:r>
          </a:p>
        </p:txBody>
      </p:sp>
      <p:pic>
        <p:nvPicPr>
          <p:cNvPr id="332802" name="Picture 2" descr="http://2.bp.blogspot.com/-ZutWWMGHrFI/T0NQ4UxCeUI/AAAAAAAAEXQ/2yMbzeE4if8/s1600/ojiisan_stand.png"/>
          <p:cNvPicPr>
            <a:picLocks noChangeAspect="1" noChangeArrowheads="1"/>
          </p:cNvPicPr>
          <p:nvPr/>
        </p:nvPicPr>
        <p:blipFill>
          <a:blip r:embed="rId20" cstate="print"/>
          <a:srcRect/>
          <a:stretch>
            <a:fillRect/>
          </a:stretch>
        </p:blipFill>
        <p:spPr bwMode="auto">
          <a:xfrm>
            <a:off x="5369627" y="4365107"/>
            <a:ext cx="325842" cy="711162"/>
          </a:xfrm>
          <a:prstGeom prst="rect">
            <a:avLst/>
          </a:prstGeom>
          <a:noFill/>
        </p:spPr>
      </p:pic>
      <p:sp>
        <p:nvSpPr>
          <p:cNvPr id="80" name="角丸四角形 79"/>
          <p:cNvSpPr/>
          <p:nvPr/>
        </p:nvSpPr>
        <p:spPr bwMode="auto">
          <a:xfrm>
            <a:off x="179703" y="476672"/>
            <a:ext cx="8847256" cy="2412000"/>
          </a:xfrm>
          <a:prstGeom prst="roundRect">
            <a:avLst>
              <a:gd name="adj" fmla="val 6785"/>
            </a:avLst>
          </a:prstGeom>
          <a:solidFill>
            <a:srgbClr val="FFFF99"/>
          </a:solidFill>
          <a:ln w="9525" cap="flat" cmpd="sng" algn="ctr">
            <a:solidFill>
              <a:schemeClr val="tx1"/>
            </a:solidFill>
            <a:prstDash val="solid"/>
            <a:round/>
            <a:headEnd type="none" w="med" len="med"/>
            <a:tailEnd type="none" w="med" len="med"/>
          </a:ln>
          <a:effectLst/>
          <a:scene3d>
            <a:camera prst="orthographicFront"/>
            <a:lightRig rig="threePt" dir="t"/>
          </a:scene3d>
          <a:sp3d>
            <a:bevelT/>
            <a:bevelB/>
          </a:sp3d>
        </p:spPr>
        <p:txBody>
          <a:bodyPr lIns="91419" tIns="35991" rIns="91419" bIns="35991" anchor="ctr"/>
          <a:lstStyle/>
          <a:p>
            <a:pPr marL="177758" marR="0" lvl="0" indent="-177758" algn="l" defTabSz="457200" rtl="0" eaLnBrk="1" fontAlgn="auto" latinLnBrk="0" hangingPunct="1">
              <a:lnSpc>
                <a:spcPts val="1800"/>
              </a:lnSpc>
              <a:spcBef>
                <a:spcPts val="600"/>
              </a:spcBef>
              <a:spcAft>
                <a:spcPts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HGPｺﾞｼｯｸM" pitchFamily="50" charset="-128"/>
                <a:ea typeface="HGPｺﾞｼｯｸM" pitchFamily="50" charset="-128"/>
                <a:cs typeface="+mn-cs"/>
              </a:rPr>
              <a:t>○　団塊の世代が７５歳以上となる２０２５年を目途に、重度な要介護状態となっても住み慣れた地域で自分らしい暮らしを人生の最後まで続けることができるよう、</a:t>
            </a:r>
            <a:r>
              <a:rPr kumimoji="0" lang="ja-JP" altLang="en-US" sz="1600" b="1" i="0" u="none" strike="noStrike" kern="1200" cap="none" spc="0" normalizeH="0" baseline="0" noProof="0" dirty="0">
                <a:ln>
                  <a:noFill/>
                </a:ln>
                <a:solidFill>
                  <a:srgbClr val="FF0000"/>
                </a:solidFill>
                <a:effectLst/>
                <a:uLnTx/>
                <a:uFillTx/>
                <a:latin typeface="HGPｺﾞｼｯｸM" pitchFamily="50" charset="-128"/>
                <a:ea typeface="HGPｺﾞｼｯｸM" pitchFamily="50" charset="-128"/>
                <a:cs typeface="+mn-cs"/>
              </a:rPr>
              <a:t>医療・介護・予防・住まい・生活支援が包括的に確保される体制（地域包括ケアシステム）の構築を実現</a:t>
            </a:r>
            <a:r>
              <a:rPr kumimoji="0" lang="ja-JP" altLang="en-US" sz="1600" b="0" i="0" u="none" strike="noStrike" kern="1200" cap="none" spc="0" normalizeH="0" baseline="0" noProof="0" dirty="0">
                <a:ln>
                  <a:noFill/>
                </a:ln>
                <a:solidFill>
                  <a:srgbClr val="000000"/>
                </a:solidFill>
                <a:effectLst/>
                <a:uLnTx/>
                <a:uFillTx/>
                <a:latin typeface="HGPｺﾞｼｯｸM" pitchFamily="50" charset="-128"/>
                <a:ea typeface="HGPｺﾞｼｯｸM" pitchFamily="50" charset="-128"/>
                <a:cs typeface="+mn-cs"/>
              </a:rPr>
              <a:t>。</a:t>
            </a:r>
            <a:endParaRPr kumimoji="0" lang="en-US" altLang="ja-JP" sz="1600" b="0" i="0" u="none" strike="noStrike" kern="1200" cap="none" spc="0" normalizeH="0" baseline="0" noProof="0" dirty="0">
              <a:ln>
                <a:noFill/>
              </a:ln>
              <a:solidFill>
                <a:srgbClr val="000000"/>
              </a:solidFill>
              <a:effectLst/>
              <a:uLnTx/>
              <a:uFillTx/>
              <a:latin typeface="HGPｺﾞｼｯｸM" pitchFamily="50" charset="-128"/>
              <a:ea typeface="HGPｺﾞｼｯｸM" pitchFamily="50" charset="-128"/>
              <a:cs typeface="+mn-cs"/>
            </a:endParaRPr>
          </a:p>
          <a:p>
            <a:pPr marL="177758" marR="0" lvl="0" indent="-177758" algn="l" defTabSz="457200" rtl="0" eaLnBrk="1" fontAlgn="auto" latinLnBrk="0" hangingPunct="1">
              <a:lnSpc>
                <a:spcPts val="1800"/>
              </a:lnSpc>
              <a:spcBef>
                <a:spcPts val="600"/>
              </a:spcBef>
              <a:spcAft>
                <a:spcPts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HGPｺﾞｼｯｸM" pitchFamily="50" charset="-128"/>
                <a:ea typeface="HGPｺﾞｼｯｸM" pitchFamily="50" charset="-128"/>
                <a:cs typeface="+mn-cs"/>
              </a:rPr>
              <a:t>○　今後、認知症高齢者の増加が見込まれることから、認知症高齢者の地域での生活を支えるためにも、地域包括ケアシステムの構築が重要。</a:t>
            </a:r>
            <a:endParaRPr kumimoji="0" lang="en-US" altLang="ja-JP" sz="1600" b="0" i="0" u="none" strike="noStrike" kern="1200" cap="none" spc="0" normalizeH="0" baseline="0" noProof="0" dirty="0">
              <a:ln>
                <a:noFill/>
              </a:ln>
              <a:solidFill>
                <a:srgbClr val="000000"/>
              </a:solidFill>
              <a:effectLst/>
              <a:uLnTx/>
              <a:uFillTx/>
              <a:latin typeface="HGPｺﾞｼｯｸM" pitchFamily="50" charset="-128"/>
              <a:ea typeface="HGPｺﾞｼｯｸM" pitchFamily="50" charset="-128"/>
              <a:cs typeface="+mn-cs"/>
            </a:endParaRPr>
          </a:p>
          <a:p>
            <a:pPr marL="177758" marR="0" lvl="0" indent="-177758" algn="l" defTabSz="457200" rtl="0" eaLnBrk="1" fontAlgn="auto" latinLnBrk="0" hangingPunct="1">
              <a:lnSpc>
                <a:spcPts val="1800"/>
              </a:lnSpc>
              <a:spcBef>
                <a:spcPts val="600"/>
              </a:spcBef>
              <a:spcAft>
                <a:spcPts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HGPｺﾞｼｯｸM" pitchFamily="50" charset="-128"/>
                <a:ea typeface="HGPｺﾞｼｯｸM" pitchFamily="50" charset="-128"/>
                <a:cs typeface="+mn-cs"/>
              </a:rPr>
              <a:t>○　人口が横ばいで７５歳以上人口が急増する大都市部、７５歳以上人口の増加は緩やかだが人口は減少する町村部等、</a:t>
            </a:r>
            <a:r>
              <a:rPr kumimoji="0" lang="ja-JP" altLang="en-US" sz="1600" b="1" i="0" u="none" strike="noStrike" kern="1200" cap="none" spc="0" normalizeH="0" baseline="0" noProof="0" dirty="0">
                <a:ln>
                  <a:noFill/>
                </a:ln>
                <a:solidFill>
                  <a:srgbClr val="FF0000"/>
                </a:solidFill>
                <a:effectLst/>
                <a:uLnTx/>
                <a:uFillTx/>
                <a:latin typeface="HGPｺﾞｼｯｸM" pitchFamily="50" charset="-128"/>
                <a:ea typeface="HGPｺﾞｼｯｸM" pitchFamily="50" charset="-128"/>
                <a:cs typeface="+mn-cs"/>
              </a:rPr>
              <a:t>高齢化の進展状況には大きな地域差</a:t>
            </a:r>
            <a:r>
              <a:rPr kumimoji="0" lang="ja-JP" altLang="en-US" sz="1600" b="0" i="0" u="none" strike="noStrike" kern="1200" cap="none" spc="0" normalizeH="0" baseline="0" noProof="0" dirty="0">
                <a:ln>
                  <a:noFill/>
                </a:ln>
                <a:solidFill>
                  <a:srgbClr val="000000"/>
                </a:solidFill>
                <a:effectLst/>
                <a:uLnTx/>
                <a:uFillTx/>
                <a:latin typeface="HGPｺﾞｼｯｸM" pitchFamily="50" charset="-128"/>
                <a:ea typeface="HGPｺﾞｼｯｸM" pitchFamily="50" charset="-128"/>
                <a:cs typeface="+mn-cs"/>
              </a:rPr>
              <a:t>。</a:t>
            </a:r>
            <a:endParaRPr kumimoji="0" lang="en-US" altLang="ja-JP" sz="1600" b="0" i="0" u="none" strike="noStrike" kern="1200" cap="none" spc="0" normalizeH="0" baseline="0" noProof="0" dirty="0">
              <a:ln>
                <a:noFill/>
              </a:ln>
              <a:solidFill>
                <a:srgbClr val="000000"/>
              </a:solidFill>
              <a:effectLst/>
              <a:uLnTx/>
              <a:uFillTx/>
              <a:latin typeface="HGPｺﾞｼｯｸM" pitchFamily="50" charset="-128"/>
              <a:ea typeface="HGPｺﾞｼｯｸM" pitchFamily="50" charset="-128"/>
              <a:cs typeface="+mn-cs"/>
            </a:endParaRPr>
          </a:p>
          <a:p>
            <a:pPr marL="177758" marR="0" lvl="0" indent="-177758" algn="l" defTabSz="457200" rtl="0" eaLnBrk="1" fontAlgn="auto" latinLnBrk="0" hangingPunct="1">
              <a:lnSpc>
                <a:spcPts val="1800"/>
              </a:lnSpc>
              <a:spcBef>
                <a:spcPts val="600"/>
              </a:spcBef>
              <a:spcAft>
                <a:spcPts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HGPｺﾞｼｯｸM" pitchFamily="50" charset="-128"/>
                <a:ea typeface="HGPｺﾞｼｯｸM" pitchFamily="50" charset="-128"/>
                <a:cs typeface="+mn-cs"/>
              </a:rPr>
              <a:t>○　地域包括ケアシステムは、</a:t>
            </a:r>
            <a:r>
              <a:rPr kumimoji="0" lang="ja-JP" altLang="en-US" sz="1600" b="1" i="0" u="none" strike="noStrike" kern="1200" cap="none" spc="0" normalizeH="0" baseline="0" noProof="0" dirty="0">
                <a:ln>
                  <a:noFill/>
                </a:ln>
                <a:solidFill>
                  <a:srgbClr val="FF0000"/>
                </a:solidFill>
                <a:effectLst/>
                <a:uLnTx/>
                <a:uFillTx/>
                <a:latin typeface="HGPｺﾞｼｯｸM" pitchFamily="50" charset="-128"/>
                <a:ea typeface="HGPｺﾞｼｯｸM" pitchFamily="50" charset="-128"/>
                <a:cs typeface="+mn-cs"/>
              </a:rPr>
              <a:t>保険者である市町村や都道府県が、地域の自主性や主体性に基づき、地域の特性に応じて作り上げていく</a:t>
            </a:r>
            <a:r>
              <a:rPr kumimoji="0" lang="ja-JP" altLang="en-US" sz="1600"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ことが必要。</a:t>
            </a:r>
            <a:endPar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スライド番号プレースホルダー 1"/>
          <p:cNvSpPr>
            <a:spLocks noGrp="1"/>
          </p:cNvSpPr>
          <p:nvPr>
            <p:ph type="sldNum" sz="quarter" idx="12"/>
          </p:nvPr>
        </p:nvSpPr>
        <p:spPr>
          <a:xfrm>
            <a:off x="7052617" y="6499074"/>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1CAECD-5926-4741-A906-A08E04809A27}" type="slidenum">
              <a:rPr kumimoji="0" lang="en-US" altLang="ja-JP"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altLang="ja-JP"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フッター プレースホルダー 6"/>
          <p:cNvSpPr>
            <a:spLocks noGrp="1"/>
          </p:cNvSpPr>
          <p:nvPr>
            <p:ph type="ftr" sz="quarter" idx="11"/>
          </p:nvPr>
        </p:nvSpPr>
        <p:spPr/>
        <p:txBody>
          <a:body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en-US" altLang="ja-JP"/>
          </a:p>
        </p:txBody>
      </p:sp>
    </p:spTree>
    <p:extLst>
      <p:ext uri="{BB962C8B-B14F-4D97-AF65-F5344CB8AC3E}">
        <p14:creationId xmlns:p14="http://schemas.microsoft.com/office/powerpoint/2010/main" val="100591754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627" y="2005029"/>
            <a:ext cx="3754315" cy="3673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1" name="テキスト ボックス 61"/>
          <p:cNvSpPr txBox="1">
            <a:spLocks noChangeArrowheads="1"/>
          </p:cNvSpPr>
          <p:nvPr/>
        </p:nvSpPr>
        <p:spPr bwMode="auto">
          <a:xfrm>
            <a:off x="238871" y="5877272"/>
            <a:ext cx="8713177" cy="584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09" rIns="91419" bIns="45709">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charset="-128"/>
              </a:defRPr>
            </a:lvl9pPr>
          </a:lstStyle>
          <a:p>
            <a:pPr marL="0" marR="0" lvl="0" indent="0" algn="l" defTabSz="457092"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Ｐゴシック"/>
                <a:ea typeface="ＭＳ Ｐゴシック"/>
                <a:cs typeface="+mn-cs"/>
              </a:rPr>
              <a:t>地域包括ケア研究会「地域包括ケアシステムの構築における今後の検討のための論点」（平成</a:t>
            </a:r>
            <a:r>
              <a:rPr kumimoji="1" lang="en-US" altLang="ja-JP" sz="1600" b="0" i="0" u="none" strike="noStrike" kern="1200" cap="none" spc="0" normalizeH="0" baseline="0" noProof="0" dirty="0">
                <a:ln>
                  <a:noFill/>
                </a:ln>
                <a:solidFill>
                  <a:srgbClr val="000000"/>
                </a:solidFill>
                <a:effectLst/>
                <a:uLnTx/>
                <a:uFillTx/>
                <a:latin typeface="ＭＳ Ｐゴシック"/>
                <a:ea typeface="ＭＳ Ｐゴシック"/>
                <a:cs typeface="+mn-cs"/>
              </a:rPr>
              <a:t>25</a:t>
            </a:r>
            <a:r>
              <a:rPr kumimoji="1" lang="ja-JP" altLang="en-US" sz="1600" b="0" i="0" u="none" strike="noStrike" kern="1200" cap="none" spc="0" normalizeH="0" baseline="0" noProof="0" dirty="0">
                <a:ln>
                  <a:noFill/>
                </a:ln>
                <a:solidFill>
                  <a:srgbClr val="000000"/>
                </a:solidFill>
                <a:effectLst/>
                <a:uLnTx/>
                <a:uFillTx/>
                <a:latin typeface="ＭＳ Ｐゴシック"/>
                <a:ea typeface="ＭＳ Ｐゴシック"/>
                <a:cs typeface="+mn-cs"/>
              </a:rPr>
              <a:t>年３月）より</a:t>
            </a:r>
          </a:p>
        </p:txBody>
      </p:sp>
      <p:sp>
        <p:nvSpPr>
          <p:cNvPr id="63" name="テキスト ボックス 62"/>
          <p:cNvSpPr txBox="1"/>
          <p:nvPr/>
        </p:nvSpPr>
        <p:spPr>
          <a:xfrm>
            <a:off x="4266249" y="2664422"/>
            <a:ext cx="4655527" cy="3046966"/>
          </a:xfrm>
          <a:prstGeom prst="rect">
            <a:avLst/>
          </a:prstGeom>
          <a:noFill/>
          <a:ln w="25400">
            <a:solidFill>
              <a:schemeClr val="accent1">
                <a:shade val="50000"/>
              </a:schemeClr>
            </a:solidFill>
          </a:ln>
        </p:spPr>
        <p:txBody>
          <a:bodyPr lIns="91419" tIns="45709" rIns="91419" bIns="45709">
            <a:spAutoFit/>
          </a:bodyPr>
          <a:lstStyle/>
          <a:p>
            <a:pPr marL="0" marR="0" lvl="0" indent="0" algn="l" defTabSz="457092" rtl="0" eaLnBrk="1" fontAlgn="auto" latinLnBrk="0" hangingPunct="1">
              <a:lnSpc>
                <a:spcPct val="100000"/>
              </a:lnSpc>
              <a:spcBef>
                <a:spcPts val="0"/>
              </a:spcBef>
              <a:spcAft>
                <a:spcPts val="0"/>
              </a:spcAft>
              <a:buClrTx/>
              <a:buSzTx/>
              <a:buFontTx/>
              <a:buNone/>
              <a:tabLst/>
              <a:defRPr/>
            </a:pPr>
            <a:r>
              <a:rPr kumimoji="0" lang="ja-JP" altLang="en-US" sz="1600" b="1" i="0" u="sng" strike="noStrike" kern="1200" cap="none" spc="0" normalizeH="0" baseline="0" noProof="0" dirty="0">
                <a:ln>
                  <a:noFill/>
                </a:ln>
                <a:solidFill>
                  <a:srgbClr val="0070C0"/>
                </a:solidFill>
                <a:effectLst/>
                <a:uLnTx/>
                <a:uFillTx/>
                <a:latin typeface="メイリオ" pitchFamily="50" charset="-128"/>
                <a:ea typeface="メイリオ" pitchFamily="50" charset="-128"/>
                <a:cs typeface="メイリオ" pitchFamily="50" charset="-128"/>
              </a:rPr>
              <a:t>自助</a:t>
            </a:r>
            <a:r>
              <a:rPr kumimoji="0" lang="ja-JP" altLang="en-US" sz="1600" b="1" i="0" u="none" strike="noStrike" kern="1200" cap="none" spc="0" normalizeH="0" baseline="0" noProof="0" dirty="0">
                <a:ln>
                  <a:noFill/>
                </a:ln>
                <a:solidFill>
                  <a:srgbClr val="0070C0"/>
                </a:solidFill>
                <a:effectLst/>
                <a:uLnTx/>
                <a:uFillTx/>
                <a:latin typeface="メイリオ" pitchFamily="50" charset="-128"/>
                <a:ea typeface="メイリオ" pitchFamily="50" charset="-128"/>
                <a:cs typeface="メイリオ" pitchFamily="50" charset="-128"/>
              </a:rPr>
              <a:t>：・介護保険・医療保険の自己負担部分</a:t>
            </a:r>
            <a:endParaRPr kumimoji="0" lang="en-US" altLang="ja-JP" sz="1600" b="1" i="0" u="none" strike="noStrike" kern="1200" cap="none" spc="0" normalizeH="0" baseline="0" noProof="0" dirty="0">
              <a:ln>
                <a:noFill/>
              </a:ln>
              <a:solidFill>
                <a:srgbClr val="0070C0"/>
              </a:solidFill>
              <a:effectLst/>
              <a:uLnTx/>
              <a:uFillTx/>
              <a:latin typeface="メイリオ" pitchFamily="50" charset="-128"/>
              <a:ea typeface="メイリオ" pitchFamily="50" charset="-128"/>
              <a:cs typeface="メイリオ" pitchFamily="50" charset="-128"/>
            </a:endParaRPr>
          </a:p>
          <a:p>
            <a:pPr marL="0" marR="0" lvl="0" indent="0" algn="l" defTabSz="457092"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0070C0"/>
                </a:solidFill>
                <a:effectLst/>
                <a:uLnTx/>
                <a:uFillTx/>
                <a:latin typeface="メイリオ" pitchFamily="50" charset="-128"/>
                <a:ea typeface="メイリオ" pitchFamily="50" charset="-128"/>
                <a:cs typeface="メイリオ" pitchFamily="50" charset="-128"/>
              </a:rPr>
              <a:t>　　　・市場サービスの購入</a:t>
            </a:r>
            <a:endParaRPr kumimoji="0" lang="en-US" altLang="ja-JP" sz="1600" b="1" i="0" u="none" strike="noStrike" kern="1200" cap="none" spc="0" normalizeH="0" baseline="0" noProof="0" dirty="0">
              <a:ln>
                <a:noFill/>
              </a:ln>
              <a:solidFill>
                <a:srgbClr val="0070C0"/>
              </a:solidFill>
              <a:effectLst/>
              <a:uLnTx/>
              <a:uFillTx/>
              <a:latin typeface="メイリオ" pitchFamily="50" charset="-128"/>
              <a:ea typeface="メイリオ" pitchFamily="50" charset="-128"/>
              <a:cs typeface="メイリオ" pitchFamily="50" charset="-128"/>
            </a:endParaRPr>
          </a:p>
          <a:p>
            <a:pPr marL="0" marR="0" lvl="0" indent="0" algn="l" defTabSz="457092"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0070C0"/>
                </a:solidFill>
                <a:effectLst/>
                <a:uLnTx/>
                <a:uFillTx/>
                <a:latin typeface="メイリオ" pitchFamily="50" charset="-128"/>
                <a:ea typeface="メイリオ" pitchFamily="50" charset="-128"/>
                <a:cs typeface="メイリオ" pitchFamily="50" charset="-128"/>
              </a:rPr>
              <a:t>　　　・自身や家族による対応</a:t>
            </a:r>
            <a:endParaRPr kumimoji="0" lang="en-US" altLang="ja-JP" sz="1600" b="1" i="0" u="none" strike="noStrike" kern="1200" cap="none" spc="0" normalizeH="0" baseline="0" noProof="0" dirty="0">
              <a:ln>
                <a:noFill/>
              </a:ln>
              <a:solidFill>
                <a:srgbClr val="0070C0"/>
              </a:solidFill>
              <a:effectLst/>
              <a:uLnTx/>
              <a:uFillTx/>
              <a:latin typeface="メイリオ" pitchFamily="50" charset="-128"/>
              <a:ea typeface="メイリオ" pitchFamily="50" charset="-128"/>
              <a:cs typeface="メイリオ" pitchFamily="50" charset="-128"/>
            </a:endParaRPr>
          </a:p>
          <a:p>
            <a:pPr marL="0" marR="0" lvl="0" indent="0" algn="l" defTabSz="457092" rtl="0" eaLnBrk="1" fontAlgn="auto" latinLnBrk="0" hangingPunct="1">
              <a:lnSpc>
                <a:spcPct val="100000"/>
              </a:lnSpc>
              <a:spcBef>
                <a:spcPts val="0"/>
              </a:spcBef>
              <a:spcAft>
                <a:spcPts val="0"/>
              </a:spcAft>
              <a:buClrTx/>
              <a:buSzTx/>
              <a:buFontTx/>
              <a:buNone/>
              <a:tabLst/>
              <a:defRPr/>
            </a:pPr>
            <a:endParaRPr kumimoji="0" lang="en-US" altLang="ja-JP" sz="1600" b="1" i="0" u="none" strike="noStrike" kern="1200" cap="none" spc="0" normalizeH="0" baseline="0" noProof="0" dirty="0">
              <a:ln>
                <a:noFill/>
              </a:ln>
              <a:solidFill>
                <a:srgbClr val="0070C0"/>
              </a:solidFill>
              <a:effectLst/>
              <a:uLnTx/>
              <a:uFillTx/>
              <a:latin typeface="メイリオ" pitchFamily="50" charset="-128"/>
              <a:ea typeface="メイリオ" pitchFamily="50" charset="-128"/>
              <a:cs typeface="メイリオ" pitchFamily="50" charset="-128"/>
            </a:endParaRPr>
          </a:p>
          <a:p>
            <a:pPr marL="714206" marR="0" lvl="0" indent="-714206" algn="l" defTabSz="457092" rtl="0" eaLnBrk="1" fontAlgn="auto" latinLnBrk="0" hangingPunct="1">
              <a:lnSpc>
                <a:spcPct val="100000"/>
              </a:lnSpc>
              <a:spcBef>
                <a:spcPts val="0"/>
              </a:spcBef>
              <a:spcAft>
                <a:spcPts val="0"/>
              </a:spcAft>
              <a:buClrTx/>
              <a:buSzTx/>
              <a:buFontTx/>
              <a:buNone/>
              <a:tabLst/>
              <a:defRPr/>
            </a:pPr>
            <a:r>
              <a:rPr kumimoji="0" lang="ja-JP" altLang="en-US" sz="1600" b="1" i="0" u="sng" strike="noStrike" kern="1200" cap="none" spc="0" normalizeH="0" baseline="0" noProof="0" dirty="0">
                <a:ln>
                  <a:noFill/>
                </a:ln>
                <a:solidFill>
                  <a:srgbClr val="0070C0"/>
                </a:solidFill>
                <a:effectLst/>
                <a:uLnTx/>
                <a:uFillTx/>
                <a:latin typeface="メイリオ" pitchFamily="50" charset="-128"/>
                <a:ea typeface="メイリオ" pitchFamily="50" charset="-128"/>
                <a:cs typeface="メイリオ" pitchFamily="50" charset="-128"/>
              </a:rPr>
              <a:t>互助</a:t>
            </a:r>
            <a:r>
              <a:rPr kumimoji="0" lang="ja-JP" altLang="en-US" sz="1600" b="1" i="0" u="none" strike="noStrike" kern="1200" cap="none" spc="0" normalizeH="0" baseline="0" noProof="0" dirty="0">
                <a:ln>
                  <a:noFill/>
                </a:ln>
                <a:solidFill>
                  <a:srgbClr val="0070C0"/>
                </a:solidFill>
                <a:effectLst/>
                <a:uLnTx/>
                <a:uFillTx/>
                <a:latin typeface="メイリオ" pitchFamily="50" charset="-128"/>
                <a:ea typeface="メイリオ" pitchFamily="50" charset="-128"/>
                <a:cs typeface="メイリオ" pitchFamily="50" charset="-128"/>
              </a:rPr>
              <a:t>：・費用負担が制度的に保障されていない</a:t>
            </a:r>
            <a:endParaRPr kumimoji="0" lang="en-US" altLang="ja-JP" sz="1600" b="1" i="0" u="none" strike="noStrike" kern="1200" cap="none" spc="0" normalizeH="0" baseline="0" noProof="0" dirty="0">
              <a:ln>
                <a:noFill/>
              </a:ln>
              <a:solidFill>
                <a:srgbClr val="0070C0"/>
              </a:solidFill>
              <a:effectLst/>
              <a:uLnTx/>
              <a:uFillTx/>
              <a:latin typeface="メイリオ" pitchFamily="50" charset="-128"/>
              <a:ea typeface="メイリオ" pitchFamily="50" charset="-128"/>
              <a:cs typeface="メイリオ" pitchFamily="50" charset="-128"/>
            </a:endParaRPr>
          </a:p>
          <a:p>
            <a:pPr marL="714206" marR="0" lvl="0" indent="7935" algn="l" defTabSz="457092"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0070C0"/>
                </a:solidFill>
                <a:effectLst/>
                <a:uLnTx/>
                <a:uFillTx/>
                <a:latin typeface="メイリオ" pitchFamily="50" charset="-128"/>
                <a:ea typeface="メイリオ" pitchFamily="50" charset="-128"/>
                <a:cs typeface="メイリオ" pitchFamily="50" charset="-128"/>
              </a:rPr>
              <a:t>ボランティアなどの支援、地域住民の取組み</a:t>
            </a:r>
            <a:endParaRPr kumimoji="0" lang="en-US" altLang="ja-JP" sz="1600" b="1" i="0" u="none" strike="noStrike" kern="1200" cap="none" spc="0" normalizeH="0" baseline="0" noProof="0" dirty="0">
              <a:ln>
                <a:noFill/>
              </a:ln>
              <a:solidFill>
                <a:srgbClr val="0070C0"/>
              </a:solidFill>
              <a:effectLst/>
              <a:uLnTx/>
              <a:uFillTx/>
              <a:latin typeface="メイリオ" pitchFamily="50" charset="-128"/>
              <a:ea typeface="メイリオ" pitchFamily="50" charset="-128"/>
              <a:cs typeface="メイリオ" pitchFamily="50" charset="-128"/>
            </a:endParaRPr>
          </a:p>
          <a:p>
            <a:pPr marL="0" marR="0" lvl="0" indent="0" algn="l" defTabSz="457092" rtl="0" eaLnBrk="1" fontAlgn="auto" latinLnBrk="0" hangingPunct="1">
              <a:lnSpc>
                <a:spcPct val="100000"/>
              </a:lnSpc>
              <a:spcBef>
                <a:spcPts val="0"/>
              </a:spcBef>
              <a:spcAft>
                <a:spcPts val="0"/>
              </a:spcAft>
              <a:buClrTx/>
              <a:buSzTx/>
              <a:buFontTx/>
              <a:buNone/>
              <a:tabLst/>
              <a:defRPr/>
            </a:pPr>
            <a:endParaRPr kumimoji="0" lang="en-US" altLang="ja-JP" sz="1600" b="1" i="0" u="none" strike="noStrike" kern="1200" cap="none" spc="0" normalizeH="0" baseline="0" noProof="0" dirty="0">
              <a:ln>
                <a:noFill/>
              </a:ln>
              <a:solidFill>
                <a:srgbClr val="0070C0"/>
              </a:solidFill>
              <a:effectLst/>
              <a:uLnTx/>
              <a:uFillTx/>
              <a:latin typeface="メイリオ" pitchFamily="50" charset="-128"/>
              <a:ea typeface="メイリオ" pitchFamily="50" charset="-128"/>
              <a:cs typeface="メイリオ" pitchFamily="50" charset="-128"/>
            </a:endParaRPr>
          </a:p>
          <a:p>
            <a:pPr marL="0" marR="0" lvl="0" indent="0" algn="l" defTabSz="457092" rtl="0" eaLnBrk="1" fontAlgn="auto" latinLnBrk="0" hangingPunct="1">
              <a:lnSpc>
                <a:spcPct val="100000"/>
              </a:lnSpc>
              <a:spcBef>
                <a:spcPts val="0"/>
              </a:spcBef>
              <a:spcAft>
                <a:spcPts val="0"/>
              </a:spcAft>
              <a:buClrTx/>
              <a:buSzTx/>
              <a:buFontTx/>
              <a:buNone/>
              <a:tabLst/>
              <a:defRPr/>
            </a:pPr>
            <a:r>
              <a:rPr kumimoji="0" lang="ja-JP" altLang="en-US" sz="1600" b="1" i="0" u="sng" strike="noStrike" kern="1200" cap="none" spc="0" normalizeH="0" baseline="0" noProof="0" dirty="0">
                <a:ln>
                  <a:noFill/>
                </a:ln>
                <a:solidFill>
                  <a:srgbClr val="0070C0"/>
                </a:solidFill>
                <a:effectLst/>
                <a:uLnTx/>
                <a:uFillTx/>
                <a:latin typeface="メイリオ" pitchFamily="50" charset="-128"/>
                <a:ea typeface="メイリオ" pitchFamily="50" charset="-128"/>
                <a:cs typeface="メイリオ" pitchFamily="50" charset="-128"/>
              </a:rPr>
              <a:t>共助</a:t>
            </a:r>
            <a:r>
              <a:rPr kumimoji="0" lang="ja-JP" altLang="en-US" sz="1600" b="1" i="0" u="none" strike="noStrike" kern="1200" cap="none" spc="0" normalizeH="0" baseline="0" noProof="0" dirty="0">
                <a:ln>
                  <a:noFill/>
                </a:ln>
                <a:solidFill>
                  <a:srgbClr val="0070C0"/>
                </a:solidFill>
                <a:effectLst/>
                <a:uLnTx/>
                <a:uFillTx/>
                <a:latin typeface="メイリオ" pitchFamily="50" charset="-128"/>
                <a:ea typeface="メイリオ" pitchFamily="50" charset="-128"/>
                <a:cs typeface="メイリオ" pitchFamily="50" charset="-128"/>
              </a:rPr>
              <a:t>：・介護保険・医療保険制度による給付</a:t>
            </a:r>
            <a:endParaRPr kumimoji="0" lang="en-US" altLang="ja-JP" sz="1600" b="1" i="0" u="none" strike="noStrike" kern="1200" cap="none" spc="0" normalizeH="0" baseline="0" noProof="0" dirty="0">
              <a:ln>
                <a:noFill/>
              </a:ln>
              <a:solidFill>
                <a:srgbClr val="0070C0"/>
              </a:solidFill>
              <a:effectLst/>
              <a:uLnTx/>
              <a:uFillTx/>
              <a:latin typeface="メイリオ" pitchFamily="50" charset="-128"/>
              <a:ea typeface="メイリオ" pitchFamily="50" charset="-128"/>
              <a:cs typeface="メイリオ" pitchFamily="50" charset="-128"/>
            </a:endParaRPr>
          </a:p>
          <a:p>
            <a:pPr marL="0" marR="0" lvl="0" indent="0" algn="l" defTabSz="457092" rtl="0" eaLnBrk="1" fontAlgn="auto" latinLnBrk="0" hangingPunct="1">
              <a:lnSpc>
                <a:spcPct val="100000"/>
              </a:lnSpc>
              <a:spcBef>
                <a:spcPts val="0"/>
              </a:spcBef>
              <a:spcAft>
                <a:spcPts val="0"/>
              </a:spcAft>
              <a:buClrTx/>
              <a:buSzTx/>
              <a:buFontTx/>
              <a:buNone/>
              <a:tabLst/>
              <a:defRPr/>
            </a:pPr>
            <a:endParaRPr kumimoji="0" lang="en-US" altLang="ja-JP" sz="1600" b="1" i="0" u="sng" strike="noStrike" kern="1200" cap="none" spc="0" normalizeH="0" baseline="0" noProof="0" dirty="0">
              <a:ln>
                <a:noFill/>
              </a:ln>
              <a:solidFill>
                <a:srgbClr val="0070C0"/>
              </a:solidFill>
              <a:effectLst/>
              <a:uLnTx/>
              <a:uFillTx/>
              <a:latin typeface="メイリオ" pitchFamily="50" charset="-128"/>
              <a:ea typeface="メイリオ" pitchFamily="50" charset="-128"/>
              <a:cs typeface="メイリオ" pitchFamily="50" charset="-128"/>
            </a:endParaRPr>
          </a:p>
          <a:p>
            <a:pPr marL="0" marR="0" lvl="0" indent="0" algn="l" defTabSz="457092" rtl="0" eaLnBrk="1" fontAlgn="auto" latinLnBrk="0" hangingPunct="1">
              <a:lnSpc>
                <a:spcPct val="100000"/>
              </a:lnSpc>
              <a:spcBef>
                <a:spcPts val="0"/>
              </a:spcBef>
              <a:spcAft>
                <a:spcPts val="0"/>
              </a:spcAft>
              <a:buClrTx/>
              <a:buSzTx/>
              <a:buFontTx/>
              <a:buNone/>
              <a:tabLst/>
              <a:defRPr/>
            </a:pPr>
            <a:r>
              <a:rPr kumimoji="0" lang="ja-JP" altLang="en-US" sz="1600" b="1" i="0" u="sng" strike="noStrike" kern="1200" cap="none" spc="0" normalizeH="0" baseline="0" noProof="0" dirty="0">
                <a:ln>
                  <a:noFill/>
                </a:ln>
                <a:solidFill>
                  <a:srgbClr val="0070C0"/>
                </a:solidFill>
                <a:effectLst/>
                <a:uLnTx/>
                <a:uFillTx/>
                <a:latin typeface="メイリオ" pitchFamily="50" charset="-128"/>
                <a:ea typeface="メイリオ" pitchFamily="50" charset="-128"/>
                <a:cs typeface="メイリオ" pitchFamily="50" charset="-128"/>
              </a:rPr>
              <a:t>公助</a:t>
            </a:r>
            <a:r>
              <a:rPr kumimoji="0" lang="ja-JP" altLang="en-US" sz="1600" b="1" i="0" u="none" strike="noStrike" kern="1200" cap="none" spc="0" normalizeH="0" baseline="0" noProof="0" dirty="0">
                <a:ln>
                  <a:noFill/>
                </a:ln>
                <a:solidFill>
                  <a:srgbClr val="0070C0"/>
                </a:solidFill>
                <a:effectLst/>
                <a:uLnTx/>
                <a:uFillTx/>
                <a:latin typeface="メイリオ" pitchFamily="50" charset="-128"/>
                <a:ea typeface="メイリオ" pitchFamily="50" charset="-128"/>
                <a:cs typeface="メイリオ" pitchFamily="50" charset="-128"/>
              </a:rPr>
              <a:t>：・介護保険・医療保険の公費（税金）部分</a:t>
            </a:r>
            <a:endParaRPr kumimoji="0" lang="en-US" altLang="ja-JP" sz="1600" b="1" i="0" u="none" strike="noStrike" kern="1200" cap="none" spc="0" normalizeH="0" baseline="0" noProof="0" dirty="0">
              <a:ln>
                <a:noFill/>
              </a:ln>
              <a:solidFill>
                <a:srgbClr val="0070C0"/>
              </a:solidFill>
              <a:effectLst/>
              <a:uLnTx/>
              <a:uFillTx/>
              <a:latin typeface="メイリオ" pitchFamily="50" charset="-128"/>
              <a:ea typeface="メイリオ" pitchFamily="50" charset="-128"/>
              <a:cs typeface="メイリオ" pitchFamily="50" charset="-128"/>
            </a:endParaRPr>
          </a:p>
          <a:p>
            <a:pPr marL="714206" marR="0" lvl="0" indent="-714206" algn="l" defTabSz="457092"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0070C0"/>
                </a:solidFill>
                <a:effectLst/>
                <a:uLnTx/>
                <a:uFillTx/>
                <a:latin typeface="メイリオ" pitchFamily="50" charset="-128"/>
                <a:ea typeface="メイリオ" pitchFamily="50" charset="-128"/>
                <a:cs typeface="メイリオ" pitchFamily="50" charset="-128"/>
              </a:rPr>
              <a:t>　　　・自治体等が提供するサービス</a:t>
            </a:r>
            <a:endParaRPr kumimoji="0" lang="en-US" altLang="ja-JP" sz="16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endParaRPr>
          </a:p>
        </p:txBody>
      </p:sp>
      <p:sp>
        <p:nvSpPr>
          <p:cNvPr id="11" name="Rectangle 2"/>
          <p:cNvSpPr>
            <a:spLocks noChangeArrowheads="1"/>
          </p:cNvSpPr>
          <p:nvPr/>
        </p:nvSpPr>
        <p:spPr bwMode="auto">
          <a:xfrm>
            <a:off x="118725" y="188640"/>
            <a:ext cx="8953471" cy="1800200"/>
          </a:xfrm>
          <a:prstGeom prst="rect">
            <a:avLst/>
          </a:prstGeom>
          <a:ln w="9525">
            <a:solidFill>
              <a:schemeClr val="tx1"/>
            </a:solidFill>
            <a:headEnd/>
            <a:tailEnd/>
          </a:ln>
          <a:extLst/>
        </p:spPr>
        <p:style>
          <a:lnRef idx="2">
            <a:schemeClr val="accent2"/>
          </a:lnRef>
          <a:fillRef idx="1">
            <a:schemeClr val="lt1"/>
          </a:fillRef>
          <a:effectRef idx="0">
            <a:schemeClr val="accent2"/>
          </a:effectRef>
          <a:fontRef idx="minor">
            <a:schemeClr val="dk1"/>
          </a:fontRef>
        </p:style>
        <p:txBody>
          <a:bodyPr lIns="91419" tIns="45709" rIns="91419" bIns="45709" anchor="ctr"/>
          <a:lstStyle>
            <a:defPPr>
              <a:defRPr lang="ja-JP"/>
            </a:defPPr>
            <a:lvl1pPr marL="0" algn="l" defTabSz="951559" rtl="0" eaLnBrk="1" latinLnBrk="0" hangingPunct="1">
              <a:defRPr kumimoji="1" sz="1900" kern="1200">
                <a:solidFill>
                  <a:schemeClr val="tx1"/>
                </a:solidFill>
                <a:latin typeface="+mn-lt"/>
                <a:ea typeface="+mn-ea"/>
                <a:cs typeface="+mn-cs"/>
              </a:defRPr>
            </a:lvl1pPr>
            <a:lvl2pPr marL="475781" algn="l" defTabSz="951559" rtl="0" eaLnBrk="1" latinLnBrk="0" hangingPunct="1">
              <a:defRPr kumimoji="1" sz="1900" kern="1200">
                <a:solidFill>
                  <a:schemeClr val="tx1"/>
                </a:solidFill>
                <a:latin typeface="+mn-lt"/>
                <a:ea typeface="+mn-ea"/>
                <a:cs typeface="+mn-cs"/>
              </a:defRPr>
            </a:lvl2pPr>
            <a:lvl3pPr marL="951559" algn="l" defTabSz="951559" rtl="0" eaLnBrk="1" latinLnBrk="0" hangingPunct="1">
              <a:defRPr kumimoji="1" sz="1900" kern="1200">
                <a:solidFill>
                  <a:schemeClr val="tx1"/>
                </a:solidFill>
                <a:latin typeface="+mn-lt"/>
                <a:ea typeface="+mn-ea"/>
                <a:cs typeface="+mn-cs"/>
              </a:defRPr>
            </a:lvl3pPr>
            <a:lvl4pPr marL="1427339" algn="l" defTabSz="951559" rtl="0" eaLnBrk="1" latinLnBrk="0" hangingPunct="1">
              <a:defRPr kumimoji="1" sz="1900" kern="1200">
                <a:solidFill>
                  <a:schemeClr val="tx1"/>
                </a:solidFill>
                <a:latin typeface="+mn-lt"/>
                <a:ea typeface="+mn-ea"/>
                <a:cs typeface="+mn-cs"/>
              </a:defRPr>
            </a:lvl4pPr>
            <a:lvl5pPr marL="1903119" algn="l" defTabSz="951559" rtl="0" eaLnBrk="1" latinLnBrk="0" hangingPunct="1">
              <a:defRPr kumimoji="1" sz="1900" kern="1200">
                <a:solidFill>
                  <a:schemeClr val="tx1"/>
                </a:solidFill>
                <a:latin typeface="+mn-lt"/>
                <a:ea typeface="+mn-ea"/>
                <a:cs typeface="+mn-cs"/>
              </a:defRPr>
            </a:lvl5pPr>
            <a:lvl6pPr marL="2378897" algn="l" defTabSz="951559" rtl="0" eaLnBrk="1" latinLnBrk="0" hangingPunct="1">
              <a:defRPr kumimoji="1" sz="1900" kern="1200">
                <a:solidFill>
                  <a:schemeClr val="tx1"/>
                </a:solidFill>
                <a:latin typeface="+mn-lt"/>
                <a:ea typeface="+mn-ea"/>
                <a:cs typeface="+mn-cs"/>
              </a:defRPr>
            </a:lvl6pPr>
            <a:lvl7pPr marL="2854680" algn="l" defTabSz="951559" rtl="0" eaLnBrk="1" latinLnBrk="0" hangingPunct="1">
              <a:defRPr kumimoji="1" sz="1900" kern="1200">
                <a:solidFill>
                  <a:schemeClr val="tx1"/>
                </a:solidFill>
                <a:latin typeface="+mn-lt"/>
                <a:ea typeface="+mn-ea"/>
                <a:cs typeface="+mn-cs"/>
              </a:defRPr>
            </a:lvl7pPr>
            <a:lvl8pPr marL="3330461" algn="l" defTabSz="951559" rtl="0" eaLnBrk="1" latinLnBrk="0" hangingPunct="1">
              <a:defRPr kumimoji="1" sz="1900" kern="1200">
                <a:solidFill>
                  <a:schemeClr val="tx1"/>
                </a:solidFill>
                <a:latin typeface="+mn-lt"/>
                <a:ea typeface="+mn-ea"/>
                <a:cs typeface="+mn-cs"/>
              </a:defRPr>
            </a:lvl8pPr>
            <a:lvl9pPr marL="3806239" algn="l" defTabSz="951559" rtl="0" eaLnBrk="1" latinLnBrk="0" hangingPunct="1">
              <a:defRPr kumimoji="1" sz="1900" kern="1200">
                <a:solidFill>
                  <a:schemeClr val="tx1"/>
                </a:solidFill>
                <a:latin typeface="+mn-lt"/>
                <a:ea typeface="+mn-ea"/>
                <a:cs typeface="+mn-cs"/>
              </a:defRPr>
            </a:lvl9pPr>
          </a:lstStyle>
          <a:p>
            <a:pPr marL="174625" marR="0" lvl="0" indent="-174625" algn="l" defTabSz="951559"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○地域包括ケアシステムの構築に当たっては、「介護」「医療」「予防」といった専門的サービスの前提として、「住まい」と「生活支援・福祉」といった分野が重要。</a:t>
            </a:r>
            <a:endParaRPr kumimoji="1" lang="en-US" altLang="ja-JP" sz="19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51559"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○自助・共助・互助・公助をつなぎあわせる（体系化・組織化する）役割が必要。</a:t>
            </a:r>
            <a:endParaRPr kumimoji="1" lang="en-US" altLang="ja-JP" sz="19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174625" marR="0" lvl="0" indent="-174625" algn="l" defTabSz="951559"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○とりわけ、都市部では、意識的に「互助」の強化を行わなければ、強い「互助」を期待できない。</a:t>
            </a:r>
          </a:p>
        </p:txBody>
      </p:sp>
      <p:sp>
        <p:nvSpPr>
          <p:cNvPr id="2" name="スライド番号プレースホルダー 1"/>
          <p:cNvSpPr>
            <a:spLocks noGrp="1"/>
          </p:cNvSpPr>
          <p:nvPr>
            <p:ph type="sldNum" sz="quarter" idx="12"/>
          </p:nvPr>
        </p:nvSpPr>
        <p:spPr>
          <a:xfrm>
            <a:off x="7018556" y="6462025"/>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1CAECD-5926-4741-A906-A08E04809A27}" type="slidenum">
              <a:rPr kumimoji="0" lang="en-US" altLang="ja-JP"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altLang="ja-JP"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317146598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正方形/長方形 51"/>
          <p:cNvSpPr/>
          <p:nvPr/>
        </p:nvSpPr>
        <p:spPr>
          <a:xfrm>
            <a:off x="54448" y="355381"/>
            <a:ext cx="8886876"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3" name="テキスト ボックス 52"/>
          <p:cNvSpPr txBox="1"/>
          <p:nvPr/>
        </p:nvSpPr>
        <p:spPr>
          <a:xfrm>
            <a:off x="-21627" y="10445"/>
            <a:ext cx="9176298" cy="369310"/>
          </a:xfrm>
          <a:prstGeom prst="rect">
            <a:avLst/>
          </a:prstGeom>
          <a:noFill/>
        </p:spPr>
        <p:txBody>
          <a:bodyPr wrap="square" lIns="91419" tIns="45709" rIns="91419" bIns="45709"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地域における住民主体の課題解決力強化・包括的な相談支援体制のイメージ</a:t>
            </a:r>
            <a:endParaRPr kumimoji="0"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5" name="テキスト ボックス 4"/>
          <p:cNvSpPr txBox="1"/>
          <p:nvPr/>
        </p:nvSpPr>
        <p:spPr>
          <a:xfrm>
            <a:off x="7376931" y="6080228"/>
            <a:ext cx="1715276" cy="244178"/>
          </a:xfrm>
          <a:prstGeom prst="rect">
            <a:avLst/>
          </a:prstGeom>
          <a:noFill/>
        </p:spPr>
        <p:txBody>
          <a:bodyPr wrap="square" lIns="91419" tIns="45709" rIns="91419" bIns="45709"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H28</a:t>
            </a:r>
            <a:r>
              <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多機関協働事業</a:t>
            </a:r>
          </a:p>
        </p:txBody>
      </p:sp>
      <p:pic>
        <p:nvPicPr>
          <p:cNvPr id="36" name="Picture 8" descr="「認知症　イラスト　無料」の画像検索結果">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0861" y="1073305"/>
            <a:ext cx="480114" cy="436757"/>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悩む　イラスト」の画像検索結果">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9028" y="1116130"/>
            <a:ext cx="385043" cy="38573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テキスト ボックス 5"/>
          <p:cNvSpPr txBox="1"/>
          <p:nvPr/>
        </p:nvSpPr>
        <p:spPr>
          <a:xfrm>
            <a:off x="3984985" y="963631"/>
            <a:ext cx="1555760" cy="430887"/>
          </a:xfrm>
          <a:prstGeom prst="rect">
            <a:avLst/>
          </a:prstGeom>
          <a:noFill/>
        </p:spPr>
        <p:txBody>
          <a:bodyPr wrap="square" lIns="91419" tIns="45709" rIns="91419" bIns="45709"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様々な課題を</a:t>
            </a:r>
            <a:endParaRPr kumimoji="0" lang="en-US" altLang="ja-JP" sz="11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抱える住民</a:t>
            </a:r>
          </a:p>
        </p:txBody>
      </p:sp>
      <p:sp>
        <p:nvSpPr>
          <p:cNvPr id="37" name="円/楕円 36"/>
          <p:cNvSpPr/>
          <p:nvPr/>
        </p:nvSpPr>
        <p:spPr>
          <a:xfrm>
            <a:off x="2639437" y="4823727"/>
            <a:ext cx="4147747" cy="1147869"/>
          </a:xfrm>
          <a:prstGeom prst="ellipse">
            <a:avLst/>
          </a:prstGeom>
          <a:solidFill>
            <a:schemeClr val="accent6">
              <a:lumMod val="40000"/>
              <a:lumOff val="60000"/>
              <a:alpha val="49000"/>
            </a:schemeClr>
          </a:solidFill>
          <a:ln w="57150" cmpd="dbl">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64" name="下矢印 63"/>
          <p:cNvSpPr/>
          <p:nvPr/>
        </p:nvSpPr>
        <p:spPr>
          <a:xfrm>
            <a:off x="3981727" y="4142887"/>
            <a:ext cx="620268" cy="426684"/>
          </a:xfrm>
          <a:prstGeom prst="downArrow">
            <a:avLst/>
          </a:prstGeom>
          <a:solidFill>
            <a:srgbClr val="FFC000"/>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80" name="円/楕円 79"/>
          <p:cNvSpPr/>
          <p:nvPr/>
        </p:nvSpPr>
        <p:spPr>
          <a:xfrm>
            <a:off x="4801926" y="5235577"/>
            <a:ext cx="1175694" cy="409955"/>
          </a:xfrm>
          <a:prstGeom prst="ellipse">
            <a:avLst/>
          </a:prstGeom>
          <a:solidFill>
            <a:srgbClr val="FFC000">
              <a:alpha val="37000"/>
            </a:srgbClr>
          </a:solidFill>
          <a:ln>
            <a:solidFill>
              <a:schemeClr val="accent1">
                <a:shade val="50000"/>
                <a:alpha val="84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38" name="角丸四角形 37"/>
          <p:cNvSpPr/>
          <p:nvPr/>
        </p:nvSpPr>
        <p:spPr>
          <a:xfrm>
            <a:off x="3113103" y="4775986"/>
            <a:ext cx="792340" cy="205913"/>
          </a:xfrm>
          <a:prstGeom prst="roundRect">
            <a:avLst/>
          </a:prstGeom>
          <a:pattFill prst="pct20">
            <a:fgClr>
              <a:srgbClr val="66FFFF"/>
            </a:fgClr>
            <a:bgClr>
              <a:schemeClr val="bg1"/>
            </a:bgClr>
          </a:pattFill>
          <a:ln w="38100" cmpd="dbl">
            <a:solidFill>
              <a:srgbClr val="00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高齢関係</a:t>
            </a:r>
          </a:p>
        </p:txBody>
      </p:sp>
      <p:sp>
        <p:nvSpPr>
          <p:cNvPr id="42" name="角丸四角形 41"/>
          <p:cNvSpPr/>
          <p:nvPr/>
        </p:nvSpPr>
        <p:spPr>
          <a:xfrm>
            <a:off x="5939355" y="5711088"/>
            <a:ext cx="792340" cy="205913"/>
          </a:xfrm>
          <a:prstGeom prst="roundRect">
            <a:avLst/>
          </a:prstGeom>
          <a:pattFill prst="pct20">
            <a:fgClr>
              <a:srgbClr val="66FFFF"/>
            </a:fgClr>
            <a:bgClr>
              <a:schemeClr val="bg1"/>
            </a:bgClr>
          </a:pattFill>
          <a:ln w="38100" cmpd="dbl">
            <a:solidFill>
              <a:srgbClr val="00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障害関係</a:t>
            </a:r>
          </a:p>
        </p:txBody>
      </p:sp>
      <p:sp>
        <p:nvSpPr>
          <p:cNvPr id="81" name="右矢印 80"/>
          <p:cNvSpPr/>
          <p:nvPr/>
        </p:nvSpPr>
        <p:spPr>
          <a:xfrm rot="24060000">
            <a:off x="5788614" y="5562219"/>
            <a:ext cx="145250" cy="271868"/>
          </a:xfrm>
          <a:prstGeom prst="rightArrow">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円/楕円 1"/>
          <p:cNvSpPr/>
          <p:nvPr/>
        </p:nvSpPr>
        <p:spPr>
          <a:xfrm>
            <a:off x="3391796" y="5212088"/>
            <a:ext cx="1775221" cy="473441"/>
          </a:xfrm>
          <a:prstGeom prst="ellipse">
            <a:avLst/>
          </a:prstGeom>
          <a:solidFill>
            <a:srgbClr val="FFC0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自立相談</a:t>
            </a:r>
            <a:endParaRPr kumimoji="0" lang="en-US" altLang="ja-JP"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支援機関</a:t>
            </a:r>
          </a:p>
        </p:txBody>
      </p:sp>
      <p:sp>
        <p:nvSpPr>
          <p:cNvPr id="69" name="角丸四角形 68"/>
          <p:cNvSpPr/>
          <p:nvPr/>
        </p:nvSpPr>
        <p:spPr>
          <a:xfrm>
            <a:off x="2755307" y="6034082"/>
            <a:ext cx="792340" cy="205913"/>
          </a:xfrm>
          <a:prstGeom prst="roundRect">
            <a:avLst/>
          </a:prstGeom>
          <a:pattFill prst="pct20">
            <a:fgClr>
              <a:srgbClr val="66FFFF"/>
            </a:fgClr>
            <a:bgClr>
              <a:schemeClr val="bg1"/>
            </a:bgClr>
          </a:pattFill>
          <a:ln w="38100" cmpd="dbl">
            <a:solidFill>
              <a:srgbClr val="00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児相</a:t>
            </a:r>
          </a:p>
        </p:txBody>
      </p:sp>
      <p:sp>
        <p:nvSpPr>
          <p:cNvPr id="39" name="角丸四角形 38"/>
          <p:cNvSpPr/>
          <p:nvPr/>
        </p:nvSpPr>
        <p:spPr>
          <a:xfrm>
            <a:off x="3008207" y="5817557"/>
            <a:ext cx="792340" cy="205913"/>
          </a:xfrm>
          <a:prstGeom prst="roundRect">
            <a:avLst/>
          </a:prstGeom>
          <a:pattFill prst="pct20">
            <a:fgClr>
              <a:srgbClr val="66FFFF"/>
            </a:fgClr>
            <a:bgClr>
              <a:schemeClr val="bg1"/>
            </a:bgClr>
          </a:pattFill>
          <a:ln w="38100" cmpd="dbl">
            <a:solidFill>
              <a:srgbClr val="00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児童関係</a:t>
            </a:r>
          </a:p>
        </p:txBody>
      </p:sp>
      <p:sp>
        <p:nvSpPr>
          <p:cNvPr id="71" name="角丸四角形 70"/>
          <p:cNvSpPr/>
          <p:nvPr/>
        </p:nvSpPr>
        <p:spPr>
          <a:xfrm>
            <a:off x="6449608" y="4834463"/>
            <a:ext cx="792340" cy="205913"/>
          </a:xfrm>
          <a:prstGeom prst="roundRect">
            <a:avLst/>
          </a:prstGeom>
          <a:pattFill prst="pct20">
            <a:fgClr>
              <a:srgbClr val="66FFFF"/>
            </a:fgClr>
            <a:bgClr>
              <a:schemeClr val="bg1"/>
            </a:bgClr>
          </a:pattFill>
          <a:ln w="38100" cmpd="dbl">
            <a:solidFill>
              <a:srgbClr val="00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79" name="右矢印 78"/>
          <p:cNvSpPr/>
          <p:nvPr/>
        </p:nvSpPr>
        <p:spPr>
          <a:xfrm rot="10200000">
            <a:off x="3249630" y="5473652"/>
            <a:ext cx="135803" cy="206899"/>
          </a:xfrm>
          <a:prstGeom prst="rightArrow">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3" name="角丸四角形 82"/>
          <p:cNvSpPr/>
          <p:nvPr/>
        </p:nvSpPr>
        <p:spPr>
          <a:xfrm>
            <a:off x="5174480" y="6074382"/>
            <a:ext cx="792340" cy="188541"/>
          </a:xfrm>
          <a:prstGeom prst="roundRect">
            <a:avLst/>
          </a:prstGeom>
          <a:pattFill prst="pct20">
            <a:fgClr>
              <a:srgbClr val="66FFFF"/>
            </a:fgClr>
            <a:bgClr>
              <a:schemeClr val="bg1"/>
            </a:bgClr>
          </a:pattFill>
          <a:ln w="38100" cmpd="dbl">
            <a:solidFill>
              <a:srgbClr val="00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病院</a:t>
            </a:r>
          </a:p>
        </p:txBody>
      </p:sp>
      <p:sp>
        <p:nvSpPr>
          <p:cNvPr id="20" name="角丸四角形 19"/>
          <p:cNvSpPr/>
          <p:nvPr/>
        </p:nvSpPr>
        <p:spPr>
          <a:xfrm>
            <a:off x="4970084" y="5845541"/>
            <a:ext cx="792340" cy="188541"/>
          </a:xfrm>
          <a:prstGeom prst="roundRect">
            <a:avLst/>
          </a:prstGeom>
          <a:pattFill prst="pct20">
            <a:fgClr>
              <a:srgbClr val="66FFFF"/>
            </a:fgClr>
            <a:bgClr>
              <a:schemeClr val="bg1"/>
            </a:bgClr>
          </a:pattFill>
          <a:ln w="38100" cmpd="dbl">
            <a:solidFill>
              <a:srgbClr val="00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医療関係</a:t>
            </a:r>
          </a:p>
        </p:txBody>
      </p:sp>
      <p:sp>
        <p:nvSpPr>
          <p:cNvPr id="84" name="角丸四角形 83"/>
          <p:cNvSpPr/>
          <p:nvPr/>
        </p:nvSpPr>
        <p:spPr>
          <a:xfrm>
            <a:off x="6458792" y="5372879"/>
            <a:ext cx="792340" cy="205913"/>
          </a:xfrm>
          <a:prstGeom prst="roundRect">
            <a:avLst/>
          </a:prstGeom>
          <a:pattFill prst="pct20">
            <a:fgClr>
              <a:srgbClr val="66FFFF"/>
            </a:fgClr>
            <a:bgClr>
              <a:schemeClr val="bg1"/>
            </a:bgClr>
          </a:pattFill>
          <a:ln w="38100" cmpd="dbl">
            <a:solidFill>
              <a:srgbClr val="00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教育関係</a:t>
            </a:r>
          </a:p>
        </p:txBody>
      </p:sp>
      <p:sp>
        <p:nvSpPr>
          <p:cNvPr id="70" name="角丸四角形 69"/>
          <p:cNvSpPr/>
          <p:nvPr/>
        </p:nvSpPr>
        <p:spPr>
          <a:xfrm>
            <a:off x="6167738" y="5069064"/>
            <a:ext cx="792340" cy="205913"/>
          </a:xfrm>
          <a:prstGeom prst="roundRect">
            <a:avLst/>
          </a:prstGeom>
          <a:pattFill prst="pct20">
            <a:fgClr>
              <a:srgbClr val="66FFFF"/>
            </a:fgClr>
            <a:bgClr>
              <a:schemeClr val="bg1"/>
            </a:bgClr>
          </a:pattFill>
          <a:ln w="38100" cmpd="dbl">
            <a:solidFill>
              <a:srgbClr val="00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保健関係</a:t>
            </a:r>
          </a:p>
        </p:txBody>
      </p:sp>
      <p:grpSp>
        <p:nvGrpSpPr>
          <p:cNvPr id="9" name="グループ化 8"/>
          <p:cNvGrpSpPr/>
          <p:nvPr/>
        </p:nvGrpSpPr>
        <p:grpSpPr>
          <a:xfrm>
            <a:off x="3841322" y="5900357"/>
            <a:ext cx="1029200" cy="247665"/>
            <a:chOff x="5765069" y="1367482"/>
            <a:chExt cx="1114967" cy="254040"/>
          </a:xfrm>
        </p:grpSpPr>
        <p:sp>
          <p:nvSpPr>
            <p:cNvPr id="41" name="角丸四角形 40"/>
            <p:cNvSpPr/>
            <p:nvPr/>
          </p:nvSpPr>
          <p:spPr>
            <a:xfrm>
              <a:off x="5910834" y="1380510"/>
              <a:ext cx="858368" cy="211213"/>
            </a:xfrm>
            <a:prstGeom prst="roundRect">
              <a:avLst/>
            </a:prstGeom>
            <a:pattFill prst="pct20">
              <a:fgClr>
                <a:srgbClr val="66FFFF"/>
              </a:fgClr>
              <a:bgClr>
                <a:schemeClr val="bg1"/>
              </a:bgClr>
            </a:pattFill>
            <a:ln w="38100" cmpd="dbl">
              <a:solidFill>
                <a:srgbClr val="00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3" name="テキスト ボックス 2"/>
            <p:cNvSpPr txBox="1"/>
            <p:nvPr/>
          </p:nvSpPr>
          <p:spPr>
            <a:xfrm>
              <a:off x="5765069" y="1367482"/>
              <a:ext cx="1114967" cy="25404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家計支援関係</a:t>
              </a:r>
            </a:p>
          </p:txBody>
        </p:sp>
      </p:grpSp>
      <p:sp>
        <p:nvSpPr>
          <p:cNvPr id="85" name="テキスト ボックス 84"/>
          <p:cNvSpPr txBox="1"/>
          <p:nvPr/>
        </p:nvSpPr>
        <p:spPr>
          <a:xfrm>
            <a:off x="6229142" y="4809825"/>
            <a:ext cx="1229208" cy="246221"/>
          </a:xfrm>
          <a:prstGeom prst="rect">
            <a:avLst/>
          </a:prstGeom>
          <a:noFill/>
        </p:spPr>
        <p:txBody>
          <a:bodyPr wrap="square" lIns="91419" tIns="45709" rIns="91419" bIns="45709"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がん･難病関係</a:t>
            </a:r>
          </a:p>
        </p:txBody>
      </p:sp>
      <p:grpSp>
        <p:nvGrpSpPr>
          <p:cNvPr id="10" name="グループ化 9"/>
          <p:cNvGrpSpPr/>
          <p:nvPr/>
        </p:nvGrpSpPr>
        <p:grpSpPr>
          <a:xfrm>
            <a:off x="6069595" y="5895625"/>
            <a:ext cx="1229208" cy="246221"/>
            <a:chOff x="8266500" y="2395107"/>
            <a:chExt cx="1331642" cy="252559"/>
          </a:xfrm>
        </p:grpSpPr>
        <p:sp>
          <p:nvSpPr>
            <p:cNvPr id="89" name="角丸四角形 88"/>
            <p:cNvSpPr/>
            <p:nvPr/>
          </p:nvSpPr>
          <p:spPr>
            <a:xfrm>
              <a:off x="8503804" y="2411517"/>
              <a:ext cx="858368" cy="211213"/>
            </a:xfrm>
            <a:prstGeom prst="roundRect">
              <a:avLst/>
            </a:prstGeom>
            <a:pattFill prst="pct20">
              <a:fgClr>
                <a:srgbClr val="66FFFF"/>
              </a:fgClr>
              <a:bgClr>
                <a:schemeClr val="bg1"/>
              </a:bgClr>
            </a:pattFill>
            <a:ln w="38100" cmpd="dbl">
              <a:solidFill>
                <a:srgbClr val="00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87" name="テキスト ボックス 86"/>
            <p:cNvSpPr txBox="1"/>
            <p:nvPr/>
          </p:nvSpPr>
          <p:spPr>
            <a:xfrm>
              <a:off x="8266500" y="2395107"/>
              <a:ext cx="1331642" cy="25255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発達障害関係</a:t>
              </a:r>
            </a:p>
          </p:txBody>
        </p:sp>
      </p:grpSp>
      <p:sp>
        <p:nvSpPr>
          <p:cNvPr id="21" name="右矢印 20"/>
          <p:cNvSpPr/>
          <p:nvPr/>
        </p:nvSpPr>
        <p:spPr>
          <a:xfrm rot="19873194" flipV="1">
            <a:off x="5972334" y="5141314"/>
            <a:ext cx="153749" cy="216291"/>
          </a:xfrm>
          <a:prstGeom prst="rightArrow">
            <a:avLst/>
          </a:prstGeom>
          <a:solidFill>
            <a:srgbClr val="FFFF00"/>
          </a:solidFill>
          <a:ln w="12700">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0" name="右矢印 89"/>
          <p:cNvSpPr/>
          <p:nvPr/>
        </p:nvSpPr>
        <p:spPr>
          <a:xfrm rot="300000">
            <a:off x="6120000" y="5387465"/>
            <a:ext cx="208027" cy="196709"/>
          </a:xfrm>
          <a:prstGeom prst="rightArrow">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8" name="右矢印 67"/>
          <p:cNvSpPr/>
          <p:nvPr/>
        </p:nvSpPr>
        <p:spPr>
          <a:xfrm rot="12840000" flipV="1">
            <a:off x="3537859" y="5026045"/>
            <a:ext cx="180154" cy="159883"/>
          </a:xfrm>
          <a:prstGeom prst="rightArrow">
            <a:avLst/>
          </a:prstGeom>
          <a:solidFill>
            <a:srgbClr val="FFFF00"/>
          </a:solidFill>
          <a:ln w="12700">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1" name="右矢印 90"/>
          <p:cNvSpPr/>
          <p:nvPr/>
        </p:nvSpPr>
        <p:spPr>
          <a:xfrm rot="5400000">
            <a:off x="4213890" y="5689832"/>
            <a:ext cx="155941" cy="227791"/>
          </a:xfrm>
          <a:prstGeom prst="rightArrow">
            <a:avLst/>
          </a:prstGeom>
          <a:solidFill>
            <a:srgbClr val="FFFF00"/>
          </a:solidFill>
          <a:ln w="12700">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右カーブ矢印 27"/>
          <p:cNvSpPr/>
          <p:nvPr/>
        </p:nvSpPr>
        <p:spPr>
          <a:xfrm flipV="1">
            <a:off x="2390422" y="4140872"/>
            <a:ext cx="406622" cy="800249"/>
          </a:xfrm>
          <a:prstGeom prst="curvedRightArrow">
            <a:avLst/>
          </a:prstGeom>
          <a:solidFill>
            <a:schemeClr val="accent3">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0" name="テキスト ボックス 29"/>
          <p:cNvSpPr txBox="1"/>
          <p:nvPr/>
        </p:nvSpPr>
        <p:spPr>
          <a:xfrm>
            <a:off x="1875281" y="4420851"/>
            <a:ext cx="1162957" cy="341880"/>
          </a:xfrm>
          <a:prstGeom prst="rect">
            <a:avLst/>
          </a:prstGeom>
          <a:noFill/>
        </p:spPr>
        <p:txBody>
          <a:bodyPr wrap="square" lIns="91419" tIns="45709" rIns="91419" bIns="45709"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自治体によっては</a:t>
            </a:r>
            <a:endParaRPr kumimoji="0" lang="en-US" altLang="ja-JP" sz="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一体的</a:t>
            </a:r>
            <a:endParaRPr kumimoji="0" lang="en-US" altLang="ja-JP" sz="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77" name="右矢印 76"/>
          <p:cNvSpPr/>
          <p:nvPr/>
        </p:nvSpPr>
        <p:spPr>
          <a:xfrm rot="8206866">
            <a:off x="3501293" y="5608617"/>
            <a:ext cx="164583" cy="230185"/>
          </a:xfrm>
          <a:prstGeom prst="rightArrow">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6" name="右矢印 75"/>
          <p:cNvSpPr/>
          <p:nvPr/>
        </p:nvSpPr>
        <p:spPr>
          <a:xfrm rot="5400000">
            <a:off x="5208188" y="5637694"/>
            <a:ext cx="163922" cy="231344"/>
          </a:xfrm>
          <a:prstGeom prst="rightArrow">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テキスト ボックス 30"/>
          <p:cNvSpPr txBox="1"/>
          <p:nvPr/>
        </p:nvSpPr>
        <p:spPr>
          <a:xfrm>
            <a:off x="4711735" y="5214949"/>
            <a:ext cx="1473510" cy="646331"/>
          </a:xfrm>
          <a:prstGeom prst="rect">
            <a:avLst/>
          </a:prstGeom>
          <a:noFill/>
        </p:spPr>
        <p:txBody>
          <a:bodyPr wrap="square" lIns="91419" tIns="45709" rIns="91419" bIns="45709"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相談支援</a:t>
            </a:r>
            <a:endParaRPr kumimoji="0" lang="en-US" altLang="ja-JP"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包括化推進員</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94" name="下矢印 93"/>
          <p:cNvSpPr/>
          <p:nvPr/>
        </p:nvSpPr>
        <p:spPr>
          <a:xfrm flipV="1">
            <a:off x="4890447" y="4107903"/>
            <a:ext cx="620268" cy="461666"/>
          </a:xfrm>
          <a:prstGeom prst="downArrow">
            <a:avLst/>
          </a:prstGeom>
          <a:solidFill>
            <a:srgbClr val="FFC000"/>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19" name="角丸四角形 118"/>
          <p:cNvSpPr/>
          <p:nvPr/>
        </p:nvSpPr>
        <p:spPr>
          <a:xfrm>
            <a:off x="2143161" y="898734"/>
            <a:ext cx="865045" cy="201562"/>
          </a:xfrm>
          <a:prstGeom prst="roundRect">
            <a:avLst/>
          </a:prstGeom>
          <a:pattFill prst="pct5">
            <a:fgClr>
              <a:schemeClr val="accent1"/>
            </a:fgClr>
            <a:bgClr>
              <a:schemeClr val="bg1"/>
            </a:bgClr>
          </a:patt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20" name="角丸四角形 119"/>
          <p:cNvSpPr/>
          <p:nvPr/>
        </p:nvSpPr>
        <p:spPr>
          <a:xfrm>
            <a:off x="3578037" y="1687452"/>
            <a:ext cx="598220" cy="188572"/>
          </a:xfrm>
          <a:prstGeom prst="roundRect">
            <a:avLst/>
          </a:prstGeom>
          <a:pattFill prst="pct5">
            <a:fgClr>
              <a:schemeClr val="accent1"/>
            </a:fgClr>
            <a:bgClr>
              <a:schemeClr val="bg1"/>
            </a:bgClr>
          </a:patt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ご近所</a:t>
            </a:r>
          </a:p>
        </p:txBody>
      </p:sp>
      <p:grpSp>
        <p:nvGrpSpPr>
          <p:cNvPr id="7" name="グループ化 6"/>
          <p:cNvGrpSpPr/>
          <p:nvPr/>
        </p:nvGrpSpPr>
        <p:grpSpPr>
          <a:xfrm>
            <a:off x="4190530" y="1769544"/>
            <a:ext cx="1042656" cy="608763"/>
            <a:chOff x="1070114" y="-143149"/>
            <a:chExt cx="1129544" cy="555082"/>
          </a:xfrm>
        </p:grpSpPr>
        <p:sp>
          <p:nvSpPr>
            <p:cNvPr id="121" name="角丸四角形 120"/>
            <p:cNvSpPr/>
            <p:nvPr/>
          </p:nvSpPr>
          <p:spPr>
            <a:xfrm>
              <a:off x="1381128" y="-111304"/>
              <a:ext cx="648072" cy="313121"/>
            </a:xfrm>
            <a:prstGeom prst="roundRect">
              <a:avLst/>
            </a:prstGeom>
            <a:pattFill prst="pct5">
              <a:fgClr>
                <a:schemeClr val="accent1"/>
              </a:fgClr>
              <a:bgClr>
                <a:schemeClr val="bg1"/>
              </a:bgClr>
            </a:patt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33" name="テキスト ボックス 32"/>
            <p:cNvSpPr txBox="1"/>
            <p:nvPr/>
          </p:nvSpPr>
          <p:spPr>
            <a:xfrm>
              <a:off x="1070114" y="-143149"/>
              <a:ext cx="1129544" cy="5550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民生委員・</a:t>
              </a:r>
              <a:endParaRPr kumimoji="0" lang="en-US" altLang="ja-JP"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児童委員</a:t>
              </a:r>
            </a:p>
          </p:txBody>
        </p:sp>
      </p:grpSp>
      <p:sp>
        <p:nvSpPr>
          <p:cNvPr id="122" name="角丸四角形 121"/>
          <p:cNvSpPr/>
          <p:nvPr/>
        </p:nvSpPr>
        <p:spPr>
          <a:xfrm>
            <a:off x="6731695" y="1265937"/>
            <a:ext cx="598220" cy="188572"/>
          </a:xfrm>
          <a:prstGeom prst="roundRect">
            <a:avLst/>
          </a:prstGeom>
          <a:pattFill prst="pct5">
            <a:fgClr>
              <a:schemeClr val="accent1"/>
            </a:fgClr>
            <a:bgClr>
              <a:schemeClr val="bg1"/>
            </a:bgClr>
          </a:patt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PTA</a:t>
            </a:r>
            <a:endPar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nvGrpSpPr>
          <p:cNvPr id="8" name="グループ化 7"/>
          <p:cNvGrpSpPr/>
          <p:nvPr/>
        </p:nvGrpSpPr>
        <p:grpSpPr>
          <a:xfrm>
            <a:off x="6732239" y="875412"/>
            <a:ext cx="882346" cy="246221"/>
            <a:chOff x="3263021" y="1746571"/>
            <a:chExt cx="955875" cy="341589"/>
          </a:xfrm>
        </p:grpSpPr>
        <p:sp>
          <p:nvSpPr>
            <p:cNvPr id="123" name="角丸四角形 122"/>
            <p:cNvSpPr/>
            <p:nvPr/>
          </p:nvSpPr>
          <p:spPr>
            <a:xfrm>
              <a:off x="3322111" y="1811677"/>
              <a:ext cx="648072" cy="261610"/>
            </a:xfrm>
            <a:prstGeom prst="roundRect">
              <a:avLst/>
            </a:prstGeom>
            <a:pattFill prst="pct5">
              <a:fgClr>
                <a:schemeClr val="accent1"/>
              </a:fgClr>
              <a:bgClr>
                <a:schemeClr val="bg1"/>
              </a:bgClr>
            </a:patt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24" name="テキスト ボックス 123"/>
            <p:cNvSpPr txBox="1"/>
            <p:nvPr/>
          </p:nvSpPr>
          <p:spPr>
            <a:xfrm>
              <a:off x="3263021" y="1746571"/>
              <a:ext cx="955875" cy="34158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子ども会</a:t>
              </a:r>
            </a:p>
          </p:txBody>
        </p:sp>
      </p:grpSp>
      <p:pic>
        <p:nvPicPr>
          <p:cNvPr id="32" name="Picture 2" descr="「父子家庭　イラスト　無料」の画像検索結果">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60597" y="1002368"/>
            <a:ext cx="361537" cy="457538"/>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車椅子の女性のイラスト"/>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44124" y="979676"/>
            <a:ext cx="262007" cy="480556"/>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フローチャート : 手操作入力 10"/>
          <p:cNvSpPr/>
          <p:nvPr/>
        </p:nvSpPr>
        <p:spPr>
          <a:xfrm rot="10800000">
            <a:off x="52220" y="555099"/>
            <a:ext cx="482457" cy="411343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106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106 h 10000"/>
              <a:gd name="connsiteX0" fmla="*/ 0 w 10000"/>
              <a:gd name="connsiteY0" fmla="*/ 1003 h 9897"/>
              <a:gd name="connsiteX1" fmla="*/ 10000 w 10000"/>
              <a:gd name="connsiteY1" fmla="*/ 0 h 9897"/>
              <a:gd name="connsiteX2" fmla="*/ 10000 w 10000"/>
              <a:gd name="connsiteY2" fmla="*/ 9897 h 9897"/>
              <a:gd name="connsiteX3" fmla="*/ 0 w 10000"/>
              <a:gd name="connsiteY3" fmla="*/ 9897 h 9897"/>
              <a:gd name="connsiteX4" fmla="*/ 0 w 10000"/>
              <a:gd name="connsiteY4" fmla="*/ 1003 h 9897"/>
              <a:gd name="connsiteX0" fmla="*/ 0 w 10263"/>
              <a:gd name="connsiteY0" fmla="*/ 880 h 10000"/>
              <a:gd name="connsiteX1" fmla="*/ 10263 w 10263"/>
              <a:gd name="connsiteY1" fmla="*/ 0 h 10000"/>
              <a:gd name="connsiteX2" fmla="*/ 10263 w 10263"/>
              <a:gd name="connsiteY2" fmla="*/ 10000 h 10000"/>
              <a:gd name="connsiteX3" fmla="*/ 263 w 10263"/>
              <a:gd name="connsiteY3" fmla="*/ 10000 h 10000"/>
              <a:gd name="connsiteX4" fmla="*/ 0 w 10263"/>
              <a:gd name="connsiteY4" fmla="*/ 880 h 10000"/>
              <a:gd name="connsiteX0" fmla="*/ 0 w 10058"/>
              <a:gd name="connsiteY0" fmla="*/ 1009 h 10000"/>
              <a:gd name="connsiteX1" fmla="*/ 10058 w 10058"/>
              <a:gd name="connsiteY1" fmla="*/ 0 h 10000"/>
              <a:gd name="connsiteX2" fmla="*/ 10058 w 10058"/>
              <a:gd name="connsiteY2" fmla="*/ 10000 h 10000"/>
              <a:gd name="connsiteX3" fmla="*/ 58 w 10058"/>
              <a:gd name="connsiteY3" fmla="*/ 10000 h 10000"/>
              <a:gd name="connsiteX4" fmla="*/ 0 w 10058"/>
              <a:gd name="connsiteY4" fmla="*/ 1009 h 10000"/>
              <a:gd name="connsiteX0" fmla="*/ 0 w 10267"/>
              <a:gd name="connsiteY0" fmla="*/ 957 h 10000"/>
              <a:gd name="connsiteX1" fmla="*/ 10267 w 10267"/>
              <a:gd name="connsiteY1" fmla="*/ 0 h 10000"/>
              <a:gd name="connsiteX2" fmla="*/ 10267 w 10267"/>
              <a:gd name="connsiteY2" fmla="*/ 10000 h 10000"/>
              <a:gd name="connsiteX3" fmla="*/ 267 w 10267"/>
              <a:gd name="connsiteY3" fmla="*/ 10000 h 10000"/>
              <a:gd name="connsiteX4" fmla="*/ 0 w 10267"/>
              <a:gd name="connsiteY4" fmla="*/ 95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 h="10000">
                <a:moveTo>
                  <a:pt x="0" y="957"/>
                </a:moveTo>
                <a:lnTo>
                  <a:pt x="10267" y="0"/>
                </a:lnTo>
                <a:lnTo>
                  <a:pt x="10267" y="10000"/>
                </a:lnTo>
                <a:lnTo>
                  <a:pt x="267" y="10000"/>
                </a:lnTo>
                <a:cubicBezTo>
                  <a:pt x="179" y="6960"/>
                  <a:pt x="88" y="3997"/>
                  <a:pt x="0" y="957"/>
                </a:cubicBezTo>
                <a:close/>
              </a:path>
            </a:pathLst>
          </a:custGeom>
          <a:solidFill>
            <a:schemeClr val="accent6">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6" name="角丸四角形 105"/>
          <p:cNvSpPr/>
          <p:nvPr/>
        </p:nvSpPr>
        <p:spPr>
          <a:xfrm>
            <a:off x="151982" y="1437939"/>
            <a:ext cx="287626" cy="1930755"/>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vert="wordArtVertRtl"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住民に身近な圏域</a:t>
            </a:r>
            <a:endParaRPr kumimoji="0"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08" name="フローチャート : 手操作入力 107"/>
          <p:cNvSpPr/>
          <p:nvPr/>
        </p:nvSpPr>
        <p:spPr>
          <a:xfrm>
            <a:off x="46375" y="4363581"/>
            <a:ext cx="478493" cy="1949209"/>
          </a:xfrm>
          <a:prstGeom prst="flowChartManualInput">
            <a:avLst/>
          </a:prstGeom>
          <a:solidFill>
            <a:schemeClr val="accent6">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3" name="角丸四角形 112"/>
          <p:cNvSpPr/>
          <p:nvPr/>
        </p:nvSpPr>
        <p:spPr>
          <a:xfrm>
            <a:off x="121264" y="4796757"/>
            <a:ext cx="318326" cy="1277625"/>
          </a:xfrm>
          <a:prstGeom prst="roundRect">
            <a:avLst>
              <a:gd name="adj"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vert="wordArtVertRtl"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市町村域等</a:t>
            </a:r>
            <a:endParaRPr kumimoji="0"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25" name="角丸四角形 124"/>
          <p:cNvSpPr/>
          <p:nvPr/>
        </p:nvSpPr>
        <p:spPr>
          <a:xfrm>
            <a:off x="5290694" y="1696234"/>
            <a:ext cx="598220" cy="188572"/>
          </a:xfrm>
          <a:prstGeom prst="roundRect">
            <a:avLst/>
          </a:prstGeom>
          <a:pattFill prst="pct5">
            <a:fgClr>
              <a:schemeClr val="accent1"/>
            </a:fgClr>
            <a:bgClr>
              <a:schemeClr val="bg1"/>
            </a:bgClr>
          </a:patt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自治会</a:t>
            </a:r>
          </a:p>
        </p:txBody>
      </p:sp>
      <p:sp>
        <p:nvSpPr>
          <p:cNvPr id="35" name="角丸四角形 34"/>
          <p:cNvSpPr/>
          <p:nvPr/>
        </p:nvSpPr>
        <p:spPr>
          <a:xfrm>
            <a:off x="2232080" y="1261481"/>
            <a:ext cx="598220" cy="188572"/>
          </a:xfrm>
          <a:prstGeom prst="roundRect">
            <a:avLst/>
          </a:prstGeom>
          <a:pattFill prst="pct5">
            <a:fgClr>
              <a:schemeClr val="accent1"/>
            </a:fgClr>
            <a:bgClr>
              <a:schemeClr val="bg1"/>
            </a:bgClr>
          </a:patt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NPO</a:t>
            </a:r>
            <a:endPar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2" name="角丸四角形 11"/>
          <p:cNvSpPr/>
          <p:nvPr/>
        </p:nvSpPr>
        <p:spPr>
          <a:xfrm>
            <a:off x="3439824" y="471485"/>
            <a:ext cx="2704282" cy="455273"/>
          </a:xfrm>
          <a:prstGeom prst="roundRect">
            <a:avLst/>
          </a:prstGeom>
          <a:solidFill>
            <a:schemeClr val="accent6">
              <a:lumMod val="40000"/>
              <a:lumOff val="60000"/>
            </a:schemeClr>
          </a:solidFill>
          <a:ln w="508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住民が主体的に地域課題を把握して</a:t>
            </a:r>
            <a:endParaRPr kumimoji="0" lang="en-US" altLang="ja-JP"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解決を試みる体制づくり</a:t>
            </a:r>
          </a:p>
        </p:txBody>
      </p:sp>
      <p:sp>
        <p:nvSpPr>
          <p:cNvPr id="135" name="角丸四角形 134"/>
          <p:cNvSpPr/>
          <p:nvPr/>
        </p:nvSpPr>
        <p:spPr>
          <a:xfrm>
            <a:off x="7927560" y="1736564"/>
            <a:ext cx="685641" cy="378890"/>
          </a:xfrm>
          <a:prstGeom prst="roundRect">
            <a:avLst/>
          </a:prstGeom>
          <a:pattFill prst="pct20">
            <a:fgClr>
              <a:srgbClr val="FFC000"/>
            </a:fgClr>
            <a:bgClr>
              <a:schemeClr val="bg1"/>
            </a:bgClr>
          </a:pattFill>
          <a:ln w="38100" cmpd="dbl">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53" name="角丸四角形 152"/>
          <p:cNvSpPr/>
          <p:nvPr/>
        </p:nvSpPr>
        <p:spPr>
          <a:xfrm>
            <a:off x="8103441" y="2839002"/>
            <a:ext cx="700437" cy="378890"/>
          </a:xfrm>
          <a:prstGeom prst="roundRect">
            <a:avLst/>
          </a:prstGeom>
          <a:pattFill prst="pct20">
            <a:fgClr>
              <a:srgbClr val="FFC000"/>
            </a:fgClr>
            <a:bgClr>
              <a:schemeClr val="bg1"/>
            </a:bgClr>
          </a:pattFill>
          <a:ln w="38100" cmpd="dbl">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環境</a:t>
            </a:r>
          </a:p>
        </p:txBody>
      </p:sp>
      <p:sp>
        <p:nvSpPr>
          <p:cNvPr id="155" name="角丸四角形 154"/>
          <p:cNvSpPr/>
          <p:nvPr/>
        </p:nvSpPr>
        <p:spPr>
          <a:xfrm>
            <a:off x="7695856" y="744214"/>
            <a:ext cx="917345" cy="343092"/>
          </a:xfrm>
          <a:prstGeom prst="roundRect">
            <a:avLst/>
          </a:prstGeom>
          <a:pattFill prst="pct20">
            <a:fgClr>
              <a:srgbClr val="FFC000"/>
            </a:fgClr>
            <a:bgClr>
              <a:schemeClr val="bg1"/>
            </a:bgClr>
          </a:pattFill>
          <a:ln w="38100" cmpd="dbl">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58" name="角丸四角形 157"/>
          <p:cNvSpPr/>
          <p:nvPr/>
        </p:nvSpPr>
        <p:spPr>
          <a:xfrm>
            <a:off x="878792" y="1904415"/>
            <a:ext cx="700436" cy="378890"/>
          </a:xfrm>
          <a:prstGeom prst="roundRect">
            <a:avLst/>
          </a:prstGeom>
          <a:pattFill prst="pct20">
            <a:fgClr>
              <a:srgbClr val="FFC000"/>
            </a:fgClr>
            <a:bgClr>
              <a:schemeClr val="bg1"/>
            </a:bgClr>
          </a:pattFill>
          <a:ln w="38100" cmpd="dbl">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産業</a:t>
            </a:r>
          </a:p>
        </p:txBody>
      </p:sp>
      <p:sp>
        <p:nvSpPr>
          <p:cNvPr id="164" name="角丸四角形 163"/>
          <p:cNvSpPr/>
          <p:nvPr/>
        </p:nvSpPr>
        <p:spPr>
          <a:xfrm>
            <a:off x="6328234" y="638385"/>
            <a:ext cx="836054" cy="177460"/>
          </a:xfrm>
          <a:prstGeom prst="roundRect">
            <a:avLst/>
          </a:prstGeom>
          <a:pattFill prst="pct5">
            <a:fgClr>
              <a:schemeClr val="accent1"/>
            </a:fgClr>
            <a:bgClr>
              <a:schemeClr val="bg1"/>
            </a:bgClr>
          </a:patt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nvGrpSpPr>
          <p:cNvPr id="23" name="グループ化 22"/>
          <p:cNvGrpSpPr/>
          <p:nvPr/>
        </p:nvGrpSpPr>
        <p:grpSpPr>
          <a:xfrm>
            <a:off x="2268221" y="590601"/>
            <a:ext cx="1057645" cy="246221"/>
            <a:chOff x="2685199" y="687549"/>
            <a:chExt cx="887706" cy="246221"/>
          </a:xfrm>
        </p:grpSpPr>
        <p:sp>
          <p:nvSpPr>
            <p:cNvPr id="175" name="角丸四角形 174"/>
            <p:cNvSpPr/>
            <p:nvPr/>
          </p:nvSpPr>
          <p:spPr>
            <a:xfrm>
              <a:off x="2859321" y="735470"/>
              <a:ext cx="648072" cy="188572"/>
            </a:xfrm>
            <a:prstGeom prst="roundRect">
              <a:avLst/>
            </a:prstGeom>
            <a:pattFill prst="pct5">
              <a:fgClr>
                <a:schemeClr val="accent1"/>
              </a:fgClr>
              <a:bgClr>
                <a:schemeClr val="bg1"/>
              </a:bgClr>
            </a:patt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3" name="テキスト ボックス 12"/>
            <p:cNvSpPr txBox="1"/>
            <p:nvPr/>
          </p:nvSpPr>
          <p:spPr>
            <a:xfrm>
              <a:off x="2685199" y="687549"/>
              <a:ext cx="887706"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地区社協</a:t>
              </a:r>
            </a:p>
          </p:txBody>
        </p:sp>
      </p:grpSp>
      <p:sp>
        <p:nvSpPr>
          <p:cNvPr id="181" name="角丸四角形 180"/>
          <p:cNvSpPr/>
          <p:nvPr/>
        </p:nvSpPr>
        <p:spPr>
          <a:xfrm>
            <a:off x="2345762" y="5497601"/>
            <a:ext cx="792340" cy="205913"/>
          </a:xfrm>
          <a:prstGeom prst="roundRect">
            <a:avLst/>
          </a:prstGeom>
          <a:pattFill prst="pct20">
            <a:fgClr>
              <a:srgbClr val="66FFFF"/>
            </a:fgClr>
            <a:bgClr>
              <a:schemeClr val="bg1"/>
            </a:bgClr>
          </a:pattFill>
          <a:ln w="38100" cmpd="dbl">
            <a:solidFill>
              <a:srgbClr val="00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司法関係</a:t>
            </a:r>
          </a:p>
        </p:txBody>
      </p:sp>
      <p:sp>
        <p:nvSpPr>
          <p:cNvPr id="182" name="角丸四角形 181"/>
          <p:cNvSpPr/>
          <p:nvPr/>
        </p:nvSpPr>
        <p:spPr>
          <a:xfrm>
            <a:off x="5286040" y="4735327"/>
            <a:ext cx="841890" cy="151865"/>
          </a:xfrm>
          <a:prstGeom prst="roundRect">
            <a:avLst/>
          </a:prstGeom>
          <a:pattFill prst="pct20">
            <a:fgClr>
              <a:srgbClr val="66FFFF"/>
            </a:fgClr>
            <a:bgClr>
              <a:schemeClr val="bg1"/>
            </a:bgClr>
          </a:pattFill>
          <a:ln w="38100" cmpd="dbl">
            <a:solidFill>
              <a:srgbClr val="00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住まい関係</a:t>
            </a:r>
          </a:p>
        </p:txBody>
      </p:sp>
      <p:sp>
        <p:nvSpPr>
          <p:cNvPr id="185" name="右矢印 184"/>
          <p:cNvSpPr/>
          <p:nvPr/>
        </p:nvSpPr>
        <p:spPr>
          <a:xfrm rot="12480000">
            <a:off x="3171946" y="5222634"/>
            <a:ext cx="174665" cy="193053"/>
          </a:xfrm>
          <a:prstGeom prst="rightArrow">
            <a:avLst/>
          </a:prstGeom>
          <a:solidFill>
            <a:srgbClr val="FFFF00"/>
          </a:solidFill>
          <a:ln w="12700">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6" name="右矢印 185"/>
          <p:cNvSpPr/>
          <p:nvPr/>
        </p:nvSpPr>
        <p:spPr>
          <a:xfrm rot="18060000">
            <a:off x="5531199" y="5010390"/>
            <a:ext cx="155941" cy="227791"/>
          </a:xfrm>
          <a:prstGeom prst="rightArrow">
            <a:avLst/>
          </a:prstGeom>
          <a:solidFill>
            <a:srgbClr val="FFFF00"/>
          </a:solidFill>
          <a:ln w="12700">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6" name="角丸四角形 85"/>
          <p:cNvSpPr/>
          <p:nvPr/>
        </p:nvSpPr>
        <p:spPr>
          <a:xfrm>
            <a:off x="452888" y="6309320"/>
            <a:ext cx="8572536" cy="263090"/>
          </a:xfrm>
          <a:prstGeom prst="roundRect">
            <a:avLst>
              <a:gd name="adj" fmla="val 0"/>
            </a:avLst>
          </a:prstGeom>
          <a:solidFill>
            <a:srgbClr val="B9EDFF"/>
          </a:solidFill>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市町村</a:t>
            </a:r>
          </a:p>
        </p:txBody>
      </p:sp>
      <p:sp>
        <p:nvSpPr>
          <p:cNvPr id="133" name="角丸四角形 132"/>
          <p:cNvSpPr/>
          <p:nvPr/>
        </p:nvSpPr>
        <p:spPr>
          <a:xfrm>
            <a:off x="6376062" y="4082447"/>
            <a:ext cx="1499395" cy="664512"/>
          </a:xfrm>
          <a:prstGeom prst="roundRect">
            <a:avLst>
              <a:gd name="adj" fmla="val 6836"/>
            </a:avLst>
          </a:prstGeom>
          <a:solidFill>
            <a:schemeClr val="accent6">
              <a:lumMod val="40000"/>
              <a:lumOff val="60000"/>
            </a:schemeClr>
          </a:solidFill>
          <a:ln w="508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市町村における</a:t>
            </a:r>
            <a:endParaRPr kumimoji="0" lang="en-US" altLang="ja-JP"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総合的な</a:t>
            </a:r>
            <a:endParaRPr kumimoji="0" lang="en-US" altLang="ja-JP"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相談支援体制作り</a:t>
            </a:r>
          </a:p>
        </p:txBody>
      </p:sp>
      <p:sp>
        <p:nvSpPr>
          <p:cNvPr id="4" name="テキスト ボックス 3"/>
          <p:cNvSpPr txBox="1"/>
          <p:nvPr/>
        </p:nvSpPr>
        <p:spPr>
          <a:xfrm>
            <a:off x="2830311" y="4191442"/>
            <a:ext cx="1771635" cy="430887"/>
          </a:xfrm>
          <a:prstGeom prst="rect">
            <a:avLst/>
          </a:prstGeom>
          <a:noFill/>
        </p:spPr>
        <p:txBody>
          <a:bodyPr wrap="square" lIns="91419" tIns="45709" rIns="91419" bIns="45709"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ＭＳ Ｐゴシック"/>
                <a:ea typeface="ＭＳ Ｐゴシック"/>
                <a:cs typeface="+mn-cs"/>
              </a:rPr>
              <a:t>明らかになったニーズに、</a:t>
            </a:r>
            <a:endParaRPr kumimoji="0" lang="en-US" altLang="ja-JP" sz="1100" b="1"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ＭＳ Ｐゴシック"/>
                <a:ea typeface="ＭＳ Ｐゴシック"/>
                <a:cs typeface="+mn-cs"/>
              </a:rPr>
              <a:t>寄り添いつつ、つなぐ</a:t>
            </a:r>
          </a:p>
        </p:txBody>
      </p:sp>
      <p:sp>
        <p:nvSpPr>
          <p:cNvPr id="15" name="テキスト ボックス 14"/>
          <p:cNvSpPr txBox="1"/>
          <p:nvPr/>
        </p:nvSpPr>
        <p:spPr>
          <a:xfrm>
            <a:off x="4997228" y="4248887"/>
            <a:ext cx="1026842" cy="261610"/>
          </a:xfrm>
          <a:prstGeom prst="rect">
            <a:avLst/>
          </a:prstGeom>
          <a:noFill/>
        </p:spPr>
        <p:txBody>
          <a:bodyPr wrap="square" lIns="91419" tIns="45709" rIns="91419" bIns="45709"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ＭＳ Ｐゴシック"/>
                <a:ea typeface="ＭＳ Ｐゴシック"/>
                <a:cs typeface="+mn-cs"/>
              </a:rPr>
              <a:t>バックアップ</a:t>
            </a:r>
          </a:p>
        </p:txBody>
      </p:sp>
      <p:sp>
        <p:nvSpPr>
          <p:cNvPr id="114" name="角丸四角形 113"/>
          <p:cNvSpPr/>
          <p:nvPr/>
        </p:nvSpPr>
        <p:spPr>
          <a:xfrm>
            <a:off x="8103378" y="3995727"/>
            <a:ext cx="700434" cy="378890"/>
          </a:xfrm>
          <a:prstGeom prst="roundRect">
            <a:avLst/>
          </a:prstGeom>
          <a:pattFill prst="pct20">
            <a:fgClr>
              <a:srgbClr val="FFC000"/>
            </a:fgClr>
            <a:bgClr>
              <a:schemeClr val="bg1"/>
            </a:bgClr>
          </a:pattFill>
          <a:ln w="38100" cmpd="dbl">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交通</a:t>
            </a:r>
          </a:p>
        </p:txBody>
      </p:sp>
      <p:sp>
        <p:nvSpPr>
          <p:cNvPr id="115" name="角丸四角形 114"/>
          <p:cNvSpPr/>
          <p:nvPr/>
        </p:nvSpPr>
        <p:spPr>
          <a:xfrm>
            <a:off x="937587" y="4242004"/>
            <a:ext cx="685641" cy="357688"/>
          </a:xfrm>
          <a:prstGeom prst="roundRect">
            <a:avLst/>
          </a:prstGeom>
          <a:pattFill prst="pct20">
            <a:fgClr>
              <a:srgbClr val="FFC000"/>
            </a:fgClr>
            <a:bgClr>
              <a:schemeClr val="bg1"/>
            </a:bgClr>
          </a:pattFill>
          <a:ln w="38100" cmpd="dbl">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土木</a:t>
            </a:r>
          </a:p>
        </p:txBody>
      </p:sp>
      <p:grpSp>
        <p:nvGrpSpPr>
          <p:cNvPr id="126" name="グループ化 125"/>
          <p:cNvGrpSpPr/>
          <p:nvPr/>
        </p:nvGrpSpPr>
        <p:grpSpPr>
          <a:xfrm>
            <a:off x="6059829" y="1526268"/>
            <a:ext cx="878665" cy="246221"/>
            <a:chOff x="1468741" y="-1170"/>
            <a:chExt cx="951887" cy="341589"/>
          </a:xfrm>
        </p:grpSpPr>
        <p:sp>
          <p:nvSpPr>
            <p:cNvPr id="127" name="角丸四角形 126"/>
            <p:cNvSpPr/>
            <p:nvPr/>
          </p:nvSpPr>
          <p:spPr>
            <a:xfrm>
              <a:off x="1480976" y="39483"/>
              <a:ext cx="648072" cy="261609"/>
            </a:xfrm>
            <a:prstGeom prst="roundRect">
              <a:avLst/>
            </a:prstGeom>
            <a:pattFill prst="pct5">
              <a:fgClr>
                <a:schemeClr val="accent1"/>
              </a:fgClr>
              <a:bgClr>
                <a:schemeClr val="bg1"/>
              </a:bgClr>
            </a:patt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30" name="テキスト ボックス 129"/>
            <p:cNvSpPr txBox="1"/>
            <p:nvPr/>
          </p:nvSpPr>
          <p:spPr>
            <a:xfrm>
              <a:off x="1468741" y="-1170"/>
              <a:ext cx="951887" cy="34158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老人ｸﾗﾌﾞ</a:t>
              </a:r>
            </a:p>
          </p:txBody>
        </p:sp>
      </p:grpSp>
      <p:sp>
        <p:nvSpPr>
          <p:cNvPr id="51" name="角丸四角形 50"/>
          <p:cNvSpPr/>
          <p:nvPr/>
        </p:nvSpPr>
        <p:spPr>
          <a:xfrm>
            <a:off x="716821" y="5338046"/>
            <a:ext cx="1426354" cy="1223072"/>
          </a:xfrm>
          <a:prstGeom prst="roundRect">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DV</a:t>
            </a:r>
            <a:r>
              <a:rPr kumimoji="0"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や触法、医療的ケアを要する子どもや難病患者など、身近な圏域で対応しがたい、もしくは本人が望まない課題にも留意。</a:t>
            </a:r>
          </a:p>
        </p:txBody>
      </p:sp>
      <p:sp>
        <p:nvSpPr>
          <p:cNvPr id="19" name="円/楕円 18"/>
          <p:cNvSpPr/>
          <p:nvPr/>
        </p:nvSpPr>
        <p:spPr>
          <a:xfrm>
            <a:off x="3071150" y="2206943"/>
            <a:ext cx="3412435" cy="493426"/>
          </a:xfrm>
          <a:prstGeom prst="ellipse">
            <a:avLst/>
          </a:prstGeom>
          <a:no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1" name="下矢印 130"/>
          <p:cNvSpPr/>
          <p:nvPr/>
        </p:nvSpPr>
        <p:spPr>
          <a:xfrm rot="16200000">
            <a:off x="4628670" y="2016742"/>
            <a:ext cx="337593" cy="380427"/>
          </a:xfrm>
          <a:prstGeom prst="downArrow">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4" name="下矢印 153"/>
          <p:cNvSpPr/>
          <p:nvPr/>
        </p:nvSpPr>
        <p:spPr>
          <a:xfrm rot="5400000">
            <a:off x="4604819" y="2500626"/>
            <a:ext cx="337593" cy="380427"/>
          </a:xfrm>
          <a:prstGeom prst="downArrow">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45" name="グループ化 44"/>
          <p:cNvGrpSpPr/>
          <p:nvPr/>
        </p:nvGrpSpPr>
        <p:grpSpPr>
          <a:xfrm>
            <a:off x="677775" y="3097523"/>
            <a:ext cx="931141" cy="363810"/>
            <a:chOff x="8785068" y="2476142"/>
            <a:chExt cx="1008736" cy="363810"/>
          </a:xfrm>
        </p:grpSpPr>
        <p:sp>
          <p:nvSpPr>
            <p:cNvPr id="152" name="角丸四角形 151"/>
            <p:cNvSpPr/>
            <p:nvPr/>
          </p:nvSpPr>
          <p:spPr>
            <a:xfrm>
              <a:off x="8904389" y="2476142"/>
              <a:ext cx="758808" cy="363810"/>
            </a:xfrm>
            <a:prstGeom prst="roundRect">
              <a:avLst/>
            </a:prstGeom>
            <a:pattFill prst="pct20">
              <a:fgClr>
                <a:srgbClr val="FFC000"/>
              </a:fgClr>
              <a:bgClr>
                <a:schemeClr val="bg1"/>
              </a:bgClr>
            </a:pattFill>
            <a:ln w="38100" cmpd="dbl">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43" name="テキスト ボックス 42"/>
            <p:cNvSpPr txBox="1"/>
            <p:nvPr/>
          </p:nvSpPr>
          <p:spPr>
            <a:xfrm>
              <a:off x="8785068" y="2504684"/>
              <a:ext cx="100873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農林水産</a:t>
              </a:r>
            </a:p>
          </p:txBody>
        </p:sp>
      </p:grpSp>
      <p:grpSp>
        <p:nvGrpSpPr>
          <p:cNvPr id="156" name="グループ化 155"/>
          <p:cNvGrpSpPr/>
          <p:nvPr/>
        </p:nvGrpSpPr>
        <p:grpSpPr>
          <a:xfrm>
            <a:off x="7830696" y="5004373"/>
            <a:ext cx="931141" cy="363810"/>
            <a:chOff x="8795991" y="2476142"/>
            <a:chExt cx="1008736" cy="363810"/>
          </a:xfrm>
        </p:grpSpPr>
        <p:sp>
          <p:nvSpPr>
            <p:cNvPr id="157" name="角丸四角形 156"/>
            <p:cNvSpPr/>
            <p:nvPr/>
          </p:nvSpPr>
          <p:spPr>
            <a:xfrm>
              <a:off x="8904389" y="2476142"/>
              <a:ext cx="758808" cy="363810"/>
            </a:xfrm>
            <a:prstGeom prst="roundRect">
              <a:avLst/>
            </a:prstGeom>
            <a:pattFill prst="pct20">
              <a:fgClr>
                <a:srgbClr val="FFC000"/>
              </a:fgClr>
              <a:bgClr>
                <a:schemeClr val="bg1"/>
              </a:bgClr>
            </a:pattFill>
            <a:ln w="38100" cmpd="dbl">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59" name="テキスト ボックス 158"/>
            <p:cNvSpPr txBox="1"/>
            <p:nvPr/>
          </p:nvSpPr>
          <p:spPr>
            <a:xfrm>
              <a:off x="8795991" y="2514172"/>
              <a:ext cx="100873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都市計画</a:t>
              </a:r>
            </a:p>
          </p:txBody>
        </p:sp>
      </p:grpSp>
      <p:grpSp>
        <p:nvGrpSpPr>
          <p:cNvPr id="160" name="グループ化 159"/>
          <p:cNvGrpSpPr/>
          <p:nvPr/>
        </p:nvGrpSpPr>
        <p:grpSpPr>
          <a:xfrm>
            <a:off x="787917" y="858584"/>
            <a:ext cx="1183681" cy="363810"/>
            <a:chOff x="8501140" y="2476142"/>
            <a:chExt cx="1282321" cy="363810"/>
          </a:xfrm>
        </p:grpSpPr>
        <p:sp>
          <p:nvSpPr>
            <p:cNvPr id="161" name="角丸四角形 160"/>
            <p:cNvSpPr/>
            <p:nvPr/>
          </p:nvSpPr>
          <p:spPr>
            <a:xfrm>
              <a:off x="8652281" y="2476142"/>
              <a:ext cx="1010916" cy="363810"/>
            </a:xfrm>
            <a:prstGeom prst="roundRect">
              <a:avLst/>
            </a:prstGeom>
            <a:pattFill prst="pct20">
              <a:fgClr>
                <a:srgbClr val="FFC000"/>
              </a:fgClr>
              <a:bgClr>
                <a:schemeClr val="bg1"/>
              </a:bgClr>
            </a:pattFill>
            <a:ln w="38100" cmpd="dbl">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62" name="テキスト ボックス 161"/>
            <p:cNvSpPr txBox="1"/>
            <p:nvPr/>
          </p:nvSpPr>
          <p:spPr>
            <a:xfrm>
              <a:off x="8501140" y="2503540"/>
              <a:ext cx="128232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まちおこし</a:t>
              </a:r>
            </a:p>
          </p:txBody>
        </p:sp>
      </p:grpSp>
      <p:sp>
        <p:nvSpPr>
          <p:cNvPr id="168" name="下矢印 167"/>
          <p:cNvSpPr/>
          <p:nvPr/>
        </p:nvSpPr>
        <p:spPr>
          <a:xfrm>
            <a:off x="3017377" y="2077018"/>
            <a:ext cx="199407" cy="652537"/>
          </a:xfrm>
          <a:prstGeom prst="downArrow">
            <a:avLst/>
          </a:prstGeom>
          <a:solidFill>
            <a:srgbClr val="FFC000"/>
          </a:solidFill>
          <a:ln w="12700"/>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0" name="下矢印 169"/>
          <p:cNvSpPr/>
          <p:nvPr/>
        </p:nvSpPr>
        <p:spPr>
          <a:xfrm rot="10800000">
            <a:off x="3406381" y="2034639"/>
            <a:ext cx="189064" cy="682200"/>
          </a:xfrm>
          <a:prstGeom prst="downArrow">
            <a:avLst/>
          </a:prstGeom>
          <a:solidFill>
            <a:srgbClr val="FFC000"/>
          </a:solidFill>
          <a:ln w="12700"/>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 name="円/楕円 28"/>
          <p:cNvSpPr/>
          <p:nvPr/>
        </p:nvSpPr>
        <p:spPr>
          <a:xfrm>
            <a:off x="2173986" y="2888993"/>
            <a:ext cx="5186330" cy="1292354"/>
          </a:xfrm>
          <a:prstGeom prst="ellipse">
            <a:avLst/>
          </a:prstGeom>
          <a:solidFill>
            <a:srgbClr val="ABDFFF">
              <a:alpha val="69804"/>
            </a:srgbClr>
          </a:solidFill>
          <a:ln w="41275" cmpd="thickThin">
            <a:solidFill>
              <a:schemeClr val="tx1">
                <a:lumMod val="75000"/>
                <a:lumOff val="25000"/>
              </a:schemeClr>
            </a:solidFill>
          </a:ln>
          <a:scene3d>
            <a:camera prst="orthographicFront">
              <a:rot lat="30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3" name="角丸四角形 92"/>
          <p:cNvSpPr/>
          <p:nvPr/>
        </p:nvSpPr>
        <p:spPr>
          <a:xfrm>
            <a:off x="3371244" y="3359884"/>
            <a:ext cx="2800131" cy="406050"/>
          </a:xfrm>
          <a:prstGeom prst="roundRect">
            <a:avLst>
              <a:gd name="adj" fmla="val 6836"/>
            </a:avLst>
          </a:prstGeom>
          <a:solidFill>
            <a:schemeClr val="accent6">
              <a:lumMod val="40000"/>
              <a:lumOff val="60000"/>
            </a:schemeClr>
          </a:solidFill>
          <a:ln w="508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住民が主体的に地域課題を把握して解決を試みる体制づくりを支援する</a:t>
            </a:r>
          </a:p>
        </p:txBody>
      </p:sp>
      <p:grpSp>
        <p:nvGrpSpPr>
          <p:cNvPr id="14" name="グループ化 13"/>
          <p:cNvGrpSpPr/>
          <p:nvPr/>
        </p:nvGrpSpPr>
        <p:grpSpPr>
          <a:xfrm>
            <a:off x="2465761" y="2785723"/>
            <a:ext cx="4249757" cy="358107"/>
            <a:chOff x="-3543944" y="3987926"/>
            <a:chExt cx="2545943" cy="368301"/>
          </a:xfrm>
        </p:grpSpPr>
        <p:sp>
          <p:nvSpPr>
            <p:cNvPr id="109" name="大かっこ 108"/>
            <p:cNvSpPr/>
            <p:nvPr/>
          </p:nvSpPr>
          <p:spPr>
            <a:xfrm>
              <a:off x="-3543944" y="3987926"/>
              <a:ext cx="745744" cy="368301"/>
            </a:xfrm>
            <a:prstGeom prst="bracketPair">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複合課題の丸ごと</a:t>
              </a:r>
            </a:p>
          </p:txBody>
        </p:sp>
        <p:sp>
          <p:nvSpPr>
            <p:cNvPr id="128" name="大かっこ 127"/>
            <p:cNvSpPr/>
            <p:nvPr/>
          </p:nvSpPr>
          <p:spPr>
            <a:xfrm>
              <a:off x="-2623404" y="3996349"/>
              <a:ext cx="714963" cy="312247"/>
            </a:xfrm>
            <a:prstGeom prst="bracketPair">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世帯の</a:t>
              </a:r>
              <a:endParaRPr kumimoji="0" lang="en-US" altLang="ja-JP"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丸ごと</a:t>
              </a:r>
            </a:p>
          </p:txBody>
        </p:sp>
        <p:sp>
          <p:nvSpPr>
            <p:cNvPr id="129" name="大かっこ 128"/>
            <p:cNvSpPr/>
            <p:nvPr/>
          </p:nvSpPr>
          <p:spPr>
            <a:xfrm>
              <a:off x="-1719775" y="3996348"/>
              <a:ext cx="721774" cy="335756"/>
            </a:xfrm>
            <a:prstGeom prst="bracketPair">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とりあえず</a:t>
              </a:r>
              <a:r>
                <a:rPr kumimoji="0" lang="ja-JP" altLang="en-US" sz="10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の</a:t>
              </a:r>
              <a:endParaRPr kumimoji="0" lang="en-US" altLang="ja-JP" sz="10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丸ごと</a:t>
              </a:r>
              <a:endPar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sp>
        <p:nvSpPr>
          <p:cNvPr id="112" name="テキスト ボックス 111"/>
          <p:cNvSpPr txBox="1"/>
          <p:nvPr/>
        </p:nvSpPr>
        <p:spPr>
          <a:xfrm>
            <a:off x="3498489" y="2251589"/>
            <a:ext cx="765594" cy="276999"/>
          </a:xfrm>
          <a:prstGeom prst="rect">
            <a:avLst/>
          </a:prstGeom>
          <a:noFill/>
        </p:spPr>
        <p:txBody>
          <a:bodyPr wrap="square" lIns="91419" tIns="45709" rIns="91419" bIns="45709"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解決</a:t>
            </a:r>
          </a:p>
        </p:txBody>
      </p:sp>
      <p:pic>
        <p:nvPicPr>
          <p:cNvPr id="3074" name="Picture 2" descr="https://sozai-good.com/img/214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76556" y="2877549"/>
            <a:ext cx="522139" cy="596814"/>
          </a:xfrm>
          <a:prstGeom prst="rect">
            <a:avLst/>
          </a:prstGeom>
          <a:noFill/>
          <a:extLst>
            <a:ext uri="{909E8E84-426E-40dd-AFC4-6F175D3DCCD1}">
              <a14:hiddenFill xmlns:a14="http://schemas.microsoft.com/office/drawing/2010/main" xmlns="">
                <a:solidFill>
                  <a:srgbClr val="FFFFFF"/>
                </a:solidFill>
              </a14:hiddenFill>
            </a:ext>
          </a:extLst>
        </p:spPr>
      </p:pic>
      <p:sp>
        <p:nvSpPr>
          <p:cNvPr id="136" name="下矢印 135"/>
          <p:cNvSpPr/>
          <p:nvPr/>
        </p:nvSpPr>
        <p:spPr>
          <a:xfrm rot="10800000">
            <a:off x="6049586" y="2049892"/>
            <a:ext cx="189064" cy="682200"/>
          </a:xfrm>
          <a:prstGeom prst="downArrow">
            <a:avLst/>
          </a:prstGeom>
          <a:solidFill>
            <a:srgbClr val="FFC000"/>
          </a:solidFill>
          <a:ln w="12700"/>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4" name="テキスト ボックス 53"/>
          <p:cNvSpPr txBox="1"/>
          <p:nvPr/>
        </p:nvSpPr>
        <p:spPr>
          <a:xfrm>
            <a:off x="2188762" y="2142041"/>
            <a:ext cx="1059749" cy="461643"/>
          </a:xfrm>
          <a:prstGeom prst="rect">
            <a:avLst/>
          </a:prstGeom>
          <a:noFill/>
        </p:spPr>
        <p:txBody>
          <a:bodyPr wrap="square" lIns="91419" tIns="45709" rIns="91419" bIns="45709"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課題把握</a:t>
            </a:r>
            <a:endParaRPr kumimoji="0" lang="en-US" altLang="ja-JP"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受け止め</a:t>
            </a:r>
          </a:p>
        </p:txBody>
      </p:sp>
      <p:sp>
        <p:nvSpPr>
          <p:cNvPr id="137" name="下矢印 136"/>
          <p:cNvSpPr/>
          <p:nvPr/>
        </p:nvSpPr>
        <p:spPr>
          <a:xfrm>
            <a:off x="6454107" y="2077018"/>
            <a:ext cx="199407" cy="652537"/>
          </a:xfrm>
          <a:prstGeom prst="downArrow">
            <a:avLst/>
          </a:prstGeom>
          <a:solidFill>
            <a:srgbClr val="FFC000"/>
          </a:solidFill>
          <a:ln w="12700"/>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0" name="テキスト ボックス 139"/>
          <p:cNvSpPr txBox="1"/>
          <p:nvPr/>
        </p:nvSpPr>
        <p:spPr>
          <a:xfrm>
            <a:off x="5682226" y="2264945"/>
            <a:ext cx="1469276" cy="276977"/>
          </a:xfrm>
          <a:prstGeom prst="rect">
            <a:avLst/>
          </a:prstGeom>
          <a:noFill/>
        </p:spPr>
        <p:txBody>
          <a:bodyPr wrap="square" lIns="91419" tIns="45709" rIns="91419" bIns="45709"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地域の基盤づくり</a:t>
            </a:r>
            <a:endParaRPr kumimoji="0" lang="en-US" altLang="ja-JP"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pic>
        <p:nvPicPr>
          <p:cNvPr id="1029" name="Picture 5" descr="仲の良い会社のイラスト">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26688" y="4510497"/>
            <a:ext cx="709063" cy="487008"/>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線吹き出し 2 33"/>
          <p:cNvSpPr/>
          <p:nvPr/>
        </p:nvSpPr>
        <p:spPr>
          <a:xfrm>
            <a:off x="8248227" y="6326123"/>
            <a:ext cx="328788" cy="429511"/>
          </a:xfrm>
          <a:prstGeom prst="callout2">
            <a:avLst>
              <a:gd name="adj1" fmla="val -13713"/>
              <a:gd name="adj2" fmla="val -259954"/>
              <a:gd name="adj3" fmla="val -18599"/>
              <a:gd name="adj4" fmla="val -520238"/>
              <a:gd name="adj5" fmla="val -158900"/>
              <a:gd name="adj6" fmla="val -838461"/>
            </a:avLst>
          </a:prstGeom>
          <a:noFill/>
          <a:ln w="12700">
            <a:solidFill>
              <a:schemeClr val="accent1">
                <a:shade val="50000"/>
              </a:schemeClr>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8" name="左右矢印 137"/>
          <p:cNvSpPr/>
          <p:nvPr/>
        </p:nvSpPr>
        <p:spPr>
          <a:xfrm>
            <a:off x="1778592" y="1799409"/>
            <a:ext cx="214096" cy="550077"/>
          </a:xfrm>
          <a:prstGeom prst="leftRightArrow">
            <a:avLst>
              <a:gd name="adj1" fmla="val 43209"/>
              <a:gd name="adj2" fmla="val 40608"/>
            </a:avLst>
          </a:prstGeom>
          <a:solidFill>
            <a:srgbClr val="C6F7A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1" name="左右矢印 140"/>
          <p:cNvSpPr/>
          <p:nvPr/>
        </p:nvSpPr>
        <p:spPr>
          <a:xfrm>
            <a:off x="7723657" y="2946826"/>
            <a:ext cx="214096" cy="550077"/>
          </a:xfrm>
          <a:prstGeom prst="leftRightArrow">
            <a:avLst>
              <a:gd name="adj1" fmla="val 43209"/>
              <a:gd name="adj2" fmla="val 40608"/>
            </a:avLst>
          </a:prstGeom>
          <a:solidFill>
            <a:srgbClr val="C6F7A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2" name="左右矢印 141"/>
          <p:cNvSpPr/>
          <p:nvPr/>
        </p:nvSpPr>
        <p:spPr>
          <a:xfrm>
            <a:off x="7321431" y="1818827"/>
            <a:ext cx="214096" cy="550077"/>
          </a:xfrm>
          <a:prstGeom prst="leftRightArrow">
            <a:avLst>
              <a:gd name="adj1" fmla="val 43209"/>
              <a:gd name="adj2" fmla="val 40608"/>
            </a:avLst>
          </a:prstGeom>
          <a:solidFill>
            <a:srgbClr val="C6F7A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3" name="左右矢印 142"/>
          <p:cNvSpPr/>
          <p:nvPr/>
        </p:nvSpPr>
        <p:spPr>
          <a:xfrm>
            <a:off x="1711758" y="4575084"/>
            <a:ext cx="214096" cy="550077"/>
          </a:xfrm>
          <a:prstGeom prst="leftRightArrow">
            <a:avLst>
              <a:gd name="adj1" fmla="val 43209"/>
              <a:gd name="adj2" fmla="val 40608"/>
            </a:avLst>
          </a:prstGeom>
          <a:solidFill>
            <a:srgbClr val="C6F7A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4" name="左右矢印 143"/>
          <p:cNvSpPr/>
          <p:nvPr/>
        </p:nvSpPr>
        <p:spPr>
          <a:xfrm>
            <a:off x="1646494" y="2911391"/>
            <a:ext cx="214096" cy="550077"/>
          </a:xfrm>
          <a:prstGeom prst="leftRightArrow">
            <a:avLst>
              <a:gd name="adj1" fmla="val 43209"/>
              <a:gd name="adj2" fmla="val 40608"/>
            </a:avLst>
          </a:prstGeom>
          <a:solidFill>
            <a:srgbClr val="C6F7A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5" name="左右矢印 144"/>
          <p:cNvSpPr/>
          <p:nvPr/>
        </p:nvSpPr>
        <p:spPr>
          <a:xfrm>
            <a:off x="7438102" y="4981927"/>
            <a:ext cx="214096" cy="550077"/>
          </a:xfrm>
          <a:prstGeom prst="leftRightArrow">
            <a:avLst>
              <a:gd name="adj1" fmla="val 43209"/>
              <a:gd name="adj2" fmla="val 40608"/>
            </a:avLst>
          </a:prstGeom>
          <a:solidFill>
            <a:srgbClr val="C6F7A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132" name="グループ化 131"/>
          <p:cNvGrpSpPr/>
          <p:nvPr/>
        </p:nvGrpSpPr>
        <p:grpSpPr>
          <a:xfrm>
            <a:off x="2143160" y="5018569"/>
            <a:ext cx="1090967" cy="251776"/>
            <a:chOff x="5793618" y="1369061"/>
            <a:chExt cx="1095542" cy="222662"/>
          </a:xfrm>
        </p:grpSpPr>
        <p:sp>
          <p:nvSpPr>
            <p:cNvPr id="134" name="角丸四角形 133"/>
            <p:cNvSpPr/>
            <p:nvPr/>
          </p:nvSpPr>
          <p:spPr>
            <a:xfrm>
              <a:off x="5910834" y="1380510"/>
              <a:ext cx="858368" cy="211213"/>
            </a:xfrm>
            <a:prstGeom prst="roundRect">
              <a:avLst/>
            </a:prstGeom>
            <a:pattFill prst="pct20">
              <a:fgClr>
                <a:srgbClr val="66FFFF"/>
              </a:fgClr>
              <a:bgClr>
                <a:schemeClr val="bg1"/>
              </a:bgClr>
            </a:pattFill>
            <a:ln w="38100" cmpd="dbl">
              <a:solidFill>
                <a:srgbClr val="00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46" name="テキスト ボックス 145"/>
            <p:cNvSpPr txBox="1"/>
            <p:nvPr/>
          </p:nvSpPr>
          <p:spPr>
            <a:xfrm>
              <a:off x="5793618" y="1369061"/>
              <a:ext cx="1095542" cy="21774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雇用･就労関係</a:t>
              </a:r>
            </a:p>
          </p:txBody>
        </p:sp>
      </p:grpSp>
      <p:sp>
        <p:nvSpPr>
          <p:cNvPr id="147" name="テキスト ボックス 146"/>
          <p:cNvSpPr txBox="1"/>
          <p:nvPr/>
        </p:nvSpPr>
        <p:spPr>
          <a:xfrm>
            <a:off x="867715" y="3488962"/>
            <a:ext cx="2760221" cy="615531"/>
          </a:xfrm>
          <a:prstGeom prst="rect">
            <a:avLst/>
          </a:prstGeom>
          <a:noFill/>
        </p:spPr>
        <p:txBody>
          <a:bodyPr wrap="square" lIns="91419" tIns="45709" rIns="91419" bIns="45709"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「丸ごと」受け止める場</a:t>
            </a:r>
            <a:endParaRPr kumimoji="0" lang="en-US" altLang="ja-JP" sz="1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（地区社協、市区町村社協の地区担当、地域包括支援センター、相談支援事業所、地域子育て支援拠点、利用者支援事業、社会福祉法人、ＮＰＯ法人等）</a:t>
            </a:r>
          </a:p>
        </p:txBody>
      </p:sp>
      <p:sp>
        <p:nvSpPr>
          <p:cNvPr id="148" name="テキスト ボックス 147"/>
          <p:cNvSpPr txBox="1"/>
          <p:nvPr/>
        </p:nvSpPr>
        <p:spPr>
          <a:xfrm>
            <a:off x="3908663" y="4952748"/>
            <a:ext cx="1528785" cy="244178"/>
          </a:xfrm>
          <a:prstGeom prst="rect">
            <a:avLst/>
          </a:prstGeom>
          <a:noFill/>
        </p:spPr>
        <p:txBody>
          <a:bodyPr wrap="square" lIns="91419" tIns="45709" rIns="91419" bIns="45709"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協働の中核を担う人</a:t>
            </a:r>
          </a:p>
        </p:txBody>
      </p:sp>
      <p:sp>
        <p:nvSpPr>
          <p:cNvPr id="22" name="テキスト ボックス 21"/>
          <p:cNvSpPr txBox="1"/>
          <p:nvPr/>
        </p:nvSpPr>
        <p:spPr>
          <a:xfrm>
            <a:off x="6192240" y="3587427"/>
            <a:ext cx="1962373" cy="397711"/>
          </a:xfrm>
          <a:prstGeom prst="rect">
            <a:avLst/>
          </a:prstGeom>
          <a:noFill/>
        </p:spPr>
        <p:txBody>
          <a:bodyPr wrap="square" lIns="91419" tIns="45709" rIns="91419" bIns="45709"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1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他人事を「我が事」に変えて</a:t>
            </a:r>
            <a:endParaRPr kumimoji="0" lang="en-US" altLang="ja-JP" sz="1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1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いくような働きかけをする</a:t>
            </a:r>
            <a:r>
              <a:rPr kumimoji="0" lang="ja-JP" altLang="en-US" sz="1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機能</a:t>
            </a:r>
          </a:p>
        </p:txBody>
      </p:sp>
      <p:sp>
        <p:nvSpPr>
          <p:cNvPr id="16" name="テキスト ボックス 15"/>
          <p:cNvSpPr txBox="1"/>
          <p:nvPr/>
        </p:nvSpPr>
        <p:spPr>
          <a:xfrm>
            <a:off x="7615690" y="784888"/>
            <a:ext cx="1077675" cy="276977"/>
          </a:xfrm>
          <a:prstGeom prst="rect">
            <a:avLst/>
          </a:prstGeom>
          <a:noFill/>
        </p:spPr>
        <p:txBody>
          <a:bodyPr wrap="square" lIns="91419" tIns="45709" rIns="91419" bIns="45709"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防犯・防災</a:t>
            </a:r>
          </a:p>
        </p:txBody>
      </p:sp>
      <p:sp>
        <p:nvSpPr>
          <p:cNvPr id="149" name="テキスト ボックス 148"/>
          <p:cNvSpPr txBox="1"/>
          <p:nvPr/>
        </p:nvSpPr>
        <p:spPr>
          <a:xfrm>
            <a:off x="7766814" y="1768786"/>
            <a:ext cx="995037" cy="276999"/>
          </a:xfrm>
          <a:prstGeom prst="rect">
            <a:avLst/>
          </a:prstGeom>
          <a:noFill/>
        </p:spPr>
        <p:txBody>
          <a:bodyPr wrap="square" lIns="91419" tIns="45709" rIns="91419" bIns="45709"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社会教育</a:t>
            </a:r>
          </a:p>
        </p:txBody>
      </p:sp>
      <p:sp>
        <p:nvSpPr>
          <p:cNvPr id="150" name="角丸四角形 149"/>
          <p:cNvSpPr/>
          <p:nvPr/>
        </p:nvSpPr>
        <p:spPr>
          <a:xfrm>
            <a:off x="2844140" y="1526177"/>
            <a:ext cx="598220" cy="188572"/>
          </a:xfrm>
          <a:prstGeom prst="roundRect">
            <a:avLst/>
          </a:prstGeom>
          <a:pattFill prst="pct5">
            <a:fgClr>
              <a:schemeClr val="accent1"/>
            </a:fgClr>
            <a:bgClr>
              <a:schemeClr val="bg1"/>
            </a:bgClr>
          </a:patt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5" name="テキスト ボックス 24"/>
          <p:cNvSpPr txBox="1"/>
          <p:nvPr/>
        </p:nvSpPr>
        <p:spPr>
          <a:xfrm>
            <a:off x="2108263" y="888639"/>
            <a:ext cx="976227" cy="246221"/>
          </a:xfrm>
          <a:prstGeom prst="rect">
            <a:avLst/>
          </a:prstGeom>
          <a:noFill/>
        </p:spPr>
        <p:txBody>
          <a:bodyPr wrap="square" lIns="91419" tIns="45709" rIns="91419" bIns="45709"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ボランティア</a:t>
            </a:r>
          </a:p>
        </p:txBody>
      </p:sp>
      <p:sp>
        <p:nvSpPr>
          <p:cNvPr id="151" name="テキスト ボックス 150"/>
          <p:cNvSpPr txBox="1"/>
          <p:nvPr/>
        </p:nvSpPr>
        <p:spPr>
          <a:xfrm>
            <a:off x="2743646" y="1522695"/>
            <a:ext cx="793383" cy="400087"/>
          </a:xfrm>
          <a:prstGeom prst="rect">
            <a:avLst/>
          </a:prstGeom>
          <a:noFill/>
        </p:spPr>
        <p:txBody>
          <a:bodyPr wrap="square" lIns="91419" tIns="45709" rIns="91419" bIns="45709"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企業・商店</a:t>
            </a:r>
          </a:p>
        </p:txBody>
      </p:sp>
      <p:sp>
        <p:nvSpPr>
          <p:cNvPr id="165" name="テキスト ボックス 164"/>
          <p:cNvSpPr txBox="1"/>
          <p:nvPr/>
        </p:nvSpPr>
        <p:spPr>
          <a:xfrm>
            <a:off x="3779912" y="1414838"/>
            <a:ext cx="1899378" cy="230810"/>
          </a:xfrm>
          <a:prstGeom prst="rect">
            <a:avLst/>
          </a:prstGeom>
          <a:noFill/>
        </p:spPr>
        <p:txBody>
          <a:bodyPr wrap="square" lIns="91419" tIns="45709" rIns="91419" bIns="45709"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受け手　　　　 　　　　支え手</a:t>
            </a:r>
            <a:endParaRPr kumimoji="0" lang="en-US" altLang="ja-JP"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66" name="テキスト ボックス 165"/>
          <p:cNvSpPr txBox="1"/>
          <p:nvPr/>
        </p:nvSpPr>
        <p:spPr>
          <a:xfrm>
            <a:off x="6275127" y="603968"/>
            <a:ext cx="976227" cy="246221"/>
          </a:xfrm>
          <a:prstGeom prst="rect">
            <a:avLst/>
          </a:prstGeom>
          <a:noFill/>
        </p:spPr>
        <p:txBody>
          <a:bodyPr wrap="square" lIns="91419" tIns="45709" rIns="91419" bIns="45709"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社会福祉法人</a:t>
            </a:r>
          </a:p>
        </p:txBody>
      </p:sp>
      <p:cxnSp>
        <p:nvCxnSpPr>
          <p:cNvPr id="40" name="直線矢印コネクタ 39"/>
          <p:cNvCxnSpPr/>
          <p:nvPr/>
        </p:nvCxnSpPr>
        <p:spPr>
          <a:xfrm>
            <a:off x="4415528" y="1541821"/>
            <a:ext cx="670142"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6779295" y="2960702"/>
            <a:ext cx="664372" cy="369310"/>
          </a:xfrm>
          <a:prstGeom prst="rect">
            <a:avLst/>
          </a:prstGeom>
          <a:noFill/>
        </p:spPr>
        <p:txBody>
          <a:bodyPr wrap="square" lIns="91419" tIns="45709" rIns="91419" bIns="45709"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srgbClr val="FF0000"/>
                </a:solidFill>
                <a:effectLst/>
                <a:uLnTx/>
                <a:uFillTx/>
                <a:latin typeface="Calibri"/>
                <a:ea typeface="ＭＳ Ｐゴシック"/>
                <a:cs typeface="+mn-cs"/>
              </a:rPr>
              <a:t>【</a:t>
            </a:r>
            <a:r>
              <a:rPr kumimoji="0" lang="ja-JP" altLang="en-US" sz="1800" b="1" i="0" u="none" strike="noStrike" kern="1200" cap="none" spc="0" normalizeH="0" baseline="0" noProof="0" dirty="0">
                <a:ln>
                  <a:noFill/>
                </a:ln>
                <a:solidFill>
                  <a:srgbClr val="FF0000"/>
                </a:solidFill>
                <a:effectLst/>
                <a:uLnTx/>
                <a:uFillTx/>
                <a:latin typeface="Calibri"/>
                <a:ea typeface="ＭＳ Ｐゴシック"/>
                <a:cs typeface="+mn-cs"/>
              </a:rPr>
              <a:t>１</a:t>
            </a:r>
            <a:r>
              <a:rPr kumimoji="0" lang="en-US" altLang="ja-JP" sz="1800" b="1" i="0" u="none" strike="noStrike" kern="1200" cap="none" spc="0" normalizeH="0" baseline="0" noProof="0" dirty="0">
                <a:ln>
                  <a:noFill/>
                </a:ln>
                <a:solidFill>
                  <a:srgbClr val="FF0000"/>
                </a:solidFill>
                <a:effectLst/>
                <a:uLnTx/>
                <a:uFillTx/>
                <a:latin typeface="Calibri"/>
                <a:ea typeface="ＭＳ Ｐゴシック"/>
                <a:cs typeface="+mn-cs"/>
              </a:rPr>
              <a:t>】</a:t>
            </a:r>
            <a:endParaRPr kumimoji="0" lang="ja-JP" altLang="en-US" sz="1800" b="1" i="0" u="none" strike="noStrike" kern="1200" cap="none" spc="0" normalizeH="0" baseline="0" noProof="0" dirty="0">
              <a:ln>
                <a:noFill/>
              </a:ln>
              <a:solidFill>
                <a:srgbClr val="FF0000"/>
              </a:solidFill>
              <a:effectLst/>
              <a:uLnTx/>
              <a:uFillTx/>
              <a:latin typeface="Calibri"/>
              <a:ea typeface="ＭＳ Ｐゴシック"/>
              <a:cs typeface="+mn-cs"/>
            </a:endParaRPr>
          </a:p>
        </p:txBody>
      </p:sp>
      <p:sp>
        <p:nvSpPr>
          <p:cNvPr id="163" name="テキスト ボックス 162"/>
          <p:cNvSpPr txBox="1"/>
          <p:nvPr/>
        </p:nvSpPr>
        <p:spPr>
          <a:xfrm>
            <a:off x="2498111" y="3213544"/>
            <a:ext cx="664372" cy="369310"/>
          </a:xfrm>
          <a:prstGeom prst="rect">
            <a:avLst/>
          </a:prstGeom>
          <a:noFill/>
        </p:spPr>
        <p:txBody>
          <a:bodyPr wrap="square" lIns="91419" tIns="45709" rIns="91419" bIns="45709"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srgbClr val="FF0000"/>
                </a:solidFill>
                <a:effectLst/>
                <a:uLnTx/>
                <a:uFillTx/>
                <a:latin typeface="Calibri"/>
                <a:ea typeface="ＭＳ Ｐゴシック"/>
                <a:cs typeface="+mn-cs"/>
              </a:rPr>
              <a:t>【</a:t>
            </a:r>
            <a:r>
              <a:rPr kumimoji="0" lang="ja-JP" altLang="en-US" sz="1800" b="1" i="0" u="none" strike="noStrike" kern="1200" cap="none" spc="0" normalizeH="0" baseline="0" noProof="0" dirty="0">
                <a:ln>
                  <a:noFill/>
                </a:ln>
                <a:solidFill>
                  <a:srgbClr val="FF0000"/>
                </a:solidFill>
                <a:effectLst/>
                <a:uLnTx/>
                <a:uFillTx/>
                <a:latin typeface="Calibri"/>
                <a:ea typeface="ＭＳ Ｐゴシック"/>
                <a:cs typeface="+mn-cs"/>
              </a:rPr>
              <a:t>２</a:t>
            </a:r>
            <a:r>
              <a:rPr kumimoji="0" lang="en-US" altLang="ja-JP" sz="1800" b="1" i="0" u="none" strike="noStrike" kern="1200" cap="none" spc="0" normalizeH="0" baseline="0" noProof="0" dirty="0">
                <a:ln>
                  <a:noFill/>
                </a:ln>
                <a:solidFill>
                  <a:srgbClr val="FF0000"/>
                </a:solidFill>
                <a:effectLst/>
                <a:uLnTx/>
                <a:uFillTx/>
                <a:latin typeface="Calibri"/>
                <a:ea typeface="ＭＳ Ｐゴシック"/>
                <a:cs typeface="+mn-cs"/>
              </a:rPr>
              <a:t>】</a:t>
            </a:r>
            <a:endParaRPr kumimoji="0" lang="ja-JP" altLang="en-US" sz="1800" b="1" i="0" u="none" strike="noStrike" kern="1200" cap="none" spc="0" normalizeH="0" baseline="0" noProof="0" dirty="0">
              <a:ln>
                <a:noFill/>
              </a:ln>
              <a:solidFill>
                <a:srgbClr val="FF0000"/>
              </a:solidFill>
              <a:effectLst/>
              <a:uLnTx/>
              <a:uFillTx/>
              <a:latin typeface="Calibri"/>
              <a:ea typeface="ＭＳ Ｐゴシック"/>
              <a:cs typeface="+mn-cs"/>
            </a:endParaRPr>
          </a:p>
        </p:txBody>
      </p:sp>
      <p:sp>
        <p:nvSpPr>
          <p:cNvPr id="167" name="テキスト ボックス 166"/>
          <p:cNvSpPr txBox="1"/>
          <p:nvPr/>
        </p:nvSpPr>
        <p:spPr>
          <a:xfrm>
            <a:off x="4692359" y="4550525"/>
            <a:ext cx="664372" cy="369310"/>
          </a:xfrm>
          <a:prstGeom prst="rect">
            <a:avLst/>
          </a:prstGeom>
          <a:noFill/>
        </p:spPr>
        <p:txBody>
          <a:bodyPr wrap="square" lIns="91419" tIns="45709" rIns="91419" bIns="45709"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srgbClr val="FF0000"/>
                </a:solidFill>
                <a:effectLst/>
                <a:uLnTx/>
                <a:uFillTx/>
                <a:latin typeface="Calibri"/>
                <a:ea typeface="ＭＳ Ｐゴシック"/>
                <a:cs typeface="+mn-cs"/>
              </a:rPr>
              <a:t>【</a:t>
            </a:r>
            <a:r>
              <a:rPr kumimoji="0" lang="ja-JP" altLang="en-US" sz="1800" b="1" i="0" u="none" strike="noStrike" kern="1200" cap="none" spc="0" normalizeH="0" baseline="0" noProof="0" dirty="0">
                <a:ln>
                  <a:noFill/>
                </a:ln>
                <a:solidFill>
                  <a:srgbClr val="FF0000"/>
                </a:solidFill>
                <a:effectLst/>
                <a:uLnTx/>
                <a:uFillTx/>
                <a:latin typeface="Calibri"/>
                <a:ea typeface="ＭＳ Ｐゴシック"/>
                <a:cs typeface="+mn-cs"/>
              </a:rPr>
              <a:t>３</a:t>
            </a:r>
            <a:r>
              <a:rPr kumimoji="0" lang="en-US" altLang="ja-JP" sz="1800" b="1" i="0" u="none" strike="noStrike" kern="1200" cap="none" spc="0" normalizeH="0" baseline="0" noProof="0" dirty="0">
                <a:ln>
                  <a:noFill/>
                </a:ln>
                <a:solidFill>
                  <a:srgbClr val="FF0000"/>
                </a:solidFill>
                <a:effectLst/>
                <a:uLnTx/>
                <a:uFillTx/>
                <a:latin typeface="Calibri"/>
                <a:ea typeface="ＭＳ Ｐゴシック"/>
                <a:cs typeface="+mn-cs"/>
              </a:rPr>
              <a:t>】</a:t>
            </a:r>
            <a:endParaRPr kumimoji="0" lang="ja-JP" altLang="en-US" sz="1800" b="1" i="0" u="none" strike="noStrike" kern="1200" cap="none" spc="0" normalizeH="0" baseline="0" noProof="0" dirty="0">
              <a:ln>
                <a:noFill/>
              </a:ln>
              <a:solidFill>
                <a:srgbClr val="FF0000"/>
              </a:solidFill>
              <a:effectLst/>
              <a:uLnTx/>
              <a:uFillTx/>
              <a:latin typeface="Calibri"/>
              <a:ea typeface="ＭＳ Ｐゴシック"/>
              <a:cs typeface="+mn-cs"/>
            </a:endParaRPr>
          </a:p>
        </p:txBody>
      </p:sp>
      <p:pic>
        <p:nvPicPr>
          <p:cNvPr id="1038" name="Picture 14" descr="http://kids.wanpug.com/illust/illust280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68115" y="3028447"/>
            <a:ext cx="490835" cy="520316"/>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スライド番号プレースホルダー 17"/>
          <p:cNvSpPr>
            <a:spLocks noGrp="1"/>
          </p:cNvSpPr>
          <p:nvPr>
            <p:ph type="sldNum" sz="quarter" idx="12"/>
          </p:nvPr>
        </p:nvSpPr>
        <p:spPr>
          <a:xfrm>
            <a:off x="7010620" y="654077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0A3C79-1AFD-481B-B685-7933BCD0898B}" type="slidenum">
              <a:rPr kumimoji="0" lang="en-US" altLang="ja-JP"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US" altLang="ja-JP"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39"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1513908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p:cNvSpPr/>
          <p:nvPr/>
        </p:nvSpPr>
        <p:spPr>
          <a:xfrm>
            <a:off x="6848729" y="3429012"/>
            <a:ext cx="1512000" cy="731077"/>
          </a:xfrm>
          <a:prstGeom prst="rect">
            <a:avLst/>
          </a:prstGeom>
          <a:solidFill>
            <a:schemeClr val="bg1"/>
          </a:solidFill>
          <a:ln w="19050"/>
        </p:spPr>
        <p:style>
          <a:lnRef idx="2">
            <a:schemeClr val="accent4"/>
          </a:lnRef>
          <a:fillRef idx="1">
            <a:schemeClr val="lt1"/>
          </a:fillRef>
          <a:effectRef idx="0">
            <a:schemeClr val="accent4"/>
          </a:effectRef>
          <a:fontRef idx="minor">
            <a:schemeClr val="dk1"/>
          </a:fontRef>
        </p:style>
        <p:txBody>
          <a:bodyPr lIns="84315" tIns="42160" rIns="84315" bIns="42160" rtlCol="0" anchor="ctr"/>
          <a:lstStyle/>
          <a:p>
            <a:pPr marL="66392" indent="-421589" fontAlgn="auto">
              <a:spcBef>
                <a:spcPts val="0"/>
              </a:spcBef>
              <a:spcAft>
                <a:spcPts val="0"/>
              </a:spcAft>
            </a:pPr>
            <a:r>
              <a:rPr lang="ja-JP" altLang="en-US" sz="1108" dirty="0">
                <a:solidFill>
                  <a:prstClr val="black"/>
                </a:solidFill>
              </a:rPr>
              <a:t>・遅刻や欠勤の増加</a:t>
            </a:r>
            <a:endParaRPr lang="en-US" altLang="ja-JP" sz="1108" dirty="0">
              <a:solidFill>
                <a:prstClr val="black"/>
              </a:solidFill>
            </a:endParaRPr>
          </a:p>
          <a:p>
            <a:pPr marL="66392" indent="-421589" fontAlgn="auto">
              <a:spcBef>
                <a:spcPts val="0"/>
              </a:spcBef>
              <a:spcAft>
                <a:spcPts val="0"/>
              </a:spcAft>
            </a:pPr>
            <a:r>
              <a:rPr lang="ja-JP" altLang="en-US" sz="1108" dirty="0">
                <a:solidFill>
                  <a:prstClr val="black"/>
                </a:solidFill>
              </a:rPr>
              <a:t>・業務中の居眠り</a:t>
            </a:r>
            <a:endParaRPr lang="en-US" altLang="ja-JP" sz="1108" dirty="0">
              <a:solidFill>
                <a:prstClr val="black"/>
              </a:solidFill>
            </a:endParaRPr>
          </a:p>
          <a:p>
            <a:pPr marL="66392" indent="-421589" fontAlgn="auto">
              <a:spcBef>
                <a:spcPts val="0"/>
              </a:spcBef>
              <a:spcAft>
                <a:spcPts val="0"/>
              </a:spcAft>
            </a:pPr>
            <a:r>
              <a:rPr lang="ja-JP" altLang="en-US" sz="1108" dirty="0">
                <a:solidFill>
                  <a:prstClr val="black"/>
                </a:solidFill>
              </a:rPr>
              <a:t>・身だしなみの乱れ</a:t>
            </a:r>
            <a:endParaRPr lang="en-US" altLang="ja-JP" sz="1108" dirty="0">
              <a:solidFill>
                <a:prstClr val="black"/>
              </a:solidFill>
            </a:endParaRPr>
          </a:p>
          <a:p>
            <a:pPr marL="66392" indent="-421589" fontAlgn="auto">
              <a:spcBef>
                <a:spcPts val="0"/>
              </a:spcBef>
              <a:spcAft>
                <a:spcPts val="0"/>
              </a:spcAft>
            </a:pPr>
            <a:r>
              <a:rPr lang="ja-JP" altLang="en-US" sz="1108" dirty="0">
                <a:solidFill>
                  <a:prstClr val="black"/>
                </a:solidFill>
              </a:rPr>
              <a:t>・薬の飲み忘れ</a:t>
            </a:r>
            <a:endParaRPr lang="en-US" altLang="ja-JP" sz="1108" dirty="0">
              <a:solidFill>
                <a:prstClr val="black"/>
              </a:solidFill>
            </a:endParaRPr>
          </a:p>
        </p:txBody>
      </p:sp>
      <p:sp>
        <p:nvSpPr>
          <p:cNvPr id="63" name="正方形/長方形 62"/>
          <p:cNvSpPr/>
          <p:nvPr/>
        </p:nvSpPr>
        <p:spPr>
          <a:xfrm>
            <a:off x="6599485" y="4193426"/>
            <a:ext cx="2160000" cy="664578"/>
          </a:xfrm>
          <a:prstGeom prst="rect">
            <a:avLst/>
          </a:prstGeom>
        </p:spPr>
        <p:style>
          <a:lnRef idx="1">
            <a:schemeClr val="accent1"/>
          </a:lnRef>
          <a:fillRef idx="2">
            <a:schemeClr val="accent1"/>
          </a:fillRef>
          <a:effectRef idx="1">
            <a:schemeClr val="accent1"/>
          </a:effectRef>
          <a:fontRef idx="minor">
            <a:schemeClr val="dk1"/>
          </a:fontRef>
        </p:style>
        <p:txBody>
          <a:bodyPr lIns="84315" tIns="42160" rIns="84315" bIns="42160" rtlCol="0" anchor="ctr"/>
          <a:lstStyle/>
          <a:p>
            <a:pPr algn="ctr" fontAlgn="auto">
              <a:spcBef>
                <a:spcPts val="0"/>
              </a:spcBef>
              <a:spcAft>
                <a:spcPts val="0"/>
              </a:spcAft>
            </a:pPr>
            <a:r>
              <a:rPr lang="ja-JP" altLang="en-US" sz="1477" b="1" dirty="0">
                <a:solidFill>
                  <a:prstClr val="black"/>
                </a:solidFill>
              </a:rPr>
              <a:t>企業等</a:t>
            </a:r>
            <a:endParaRPr lang="en-US" altLang="ja-JP" sz="1477" b="1" dirty="0">
              <a:solidFill>
                <a:prstClr val="black"/>
              </a:solidFill>
            </a:endParaRPr>
          </a:p>
        </p:txBody>
      </p:sp>
      <p:sp>
        <p:nvSpPr>
          <p:cNvPr id="14" name="角丸四角形 13"/>
          <p:cNvSpPr/>
          <p:nvPr/>
        </p:nvSpPr>
        <p:spPr>
          <a:xfrm>
            <a:off x="251569" y="3528705"/>
            <a:ext cx="2658575" cy="2957867"/>
          </a:xfrm>
          <a:prstGeom prst="roundRect">
            <a:avLst>
              <a:gd name="adj" fmla="val 5919"/>
            </a:avLst>
          </a:prstGeom>
        </p:spPr>
        <p:style>
          <a:lnRef idx="1">
            <a:schemeClr val="accent6"/>
          </a:lnRef>
          <a:fillRef idx="2">
            <a:schemeClr val="accent6"/>
          </a:fillRef>
          <a:effectRef idx="1">
            <a:schemeClr val="accent6"/>
          </a:effectRef>
          <a:fontRef idx="minor">
            <a:schemeClr val="dk1"/>
          </a:fontRef>
        </p:style>
        <p:txBody>
          <a:bodyPr lIns="84315" tIns="42160" rIns="84315" bIns="42160" rtlCol="0" anchor="ctr"/>
          <a:lstStyle/>
          <a:p>
            <a:pPr algn="ctr" fontAlgn="auto">
              <a:spcBef>
                <a:spcPts val="0"/>
              </a:spcBef>
              <a:spcAft>
                <a:spcPts val="0"/>
              </a:spcAft>
            </a:pPr>
            <a:endParaRPr lang="ja-JP" altLang="en-US">
              <a:solidFill>
                <a:prstClr val="black"/>
              </a:solidFill>
            </a:endParaRPr>
          </a:p>
        </p:txBody>
      </p:sp>
      <p:sp>
        <p:nvSpPr>
          <p:cNvPr id="5" name="タイトル 7"/>
          <p:cNvSpPr txBox="1">
            <a:spLocks/>
          </p:cNvSpPr>
          <p:nvPr/>
        </p:nvSpPr>
        <p:spPr bwMode="auto">
          <a:xfrm>
            <a:off x="1" y="271774"/>
            <a:ext cx="9144000" cy="432000"/>
          </a:xfrm>
          <a:prstGeom prst="rect">
            <a:avLst/>
          </a:prstGeom>
          <a:noFill/>
          <a:ln w="9525">
            <a:noFill/>
            <a:miter lim="800000"/>
            <a:headEnd/>
            <a:tailEnd/>
          </a:ln>
        </p:spPr>
        <p:txBody>
          <a:bodyPr vert="horz" wrap="square" lIns="84294" tIns="42144" rIns="84294" bIns="42144"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23" algn="ctr" rtl="0" fontAlgn="base">
              <a:spcBef>
                <a:spcPct val="0"/>
              </a:spcBef>
              <a:spcAft>
                <a:spcPct val="0"/>
              </a:spcAft>
              <a:defRPr kumimoji="1" sz="4400">
                <a:solidFill>
                  <a:schemeClr val="tx2"/>
                </a:solidFill>
                <a:latin typeface="Arial" charset="0"/>
                <a:ea typeface="ＭＳ Ｐゴシック" pitchFamily="50" charset="-128"/>
              </a:defRPr>
            </a:lvl6pPr>
            <a:lvl7pPr marL="914246" algn="ctr" rtl="0" fontAlgn="base">
              <a:spcBef>
                <a:spcPct val="0"/>
              </a:spcBef>
              <a:spcAft>
                <a:spcPct val="0"/>
              </a:spcAft>
              <a:defRPr kumimoji="1" sz="4400">
                <a:solidFill>
                  <a:schemeClr val="tx2"/>
                </a:solidFill>
                <a:latin typeface="Arial" charset="0"/>
                <a:ea typeface="ＭＳ Ｐゴシック" pitchFamily="50" charset="-128"/>
              </a:defRPr>
            </a:lvl7pPr>
            <a:lvl8pPr marL="1371369" algn="ctr" rtl="0" fontAlgn="base">
              <a:spcBef>
                <a:spcPct val="0"/>
              </a:spcBef>
              <a:spcAft>
                <a:spcPct val="0"/>
              </a:spcAft>
              <a:defRPr kumimoji="1" sz="4400">
                <a:solidFill>
                  <a:schemeClr val="tx2"/>
                </a:solidFill>
                <a:latin typeface="Arial" charset="0"/>
                <a:ea typeface="ＭＳ Ｐゴシック" pitchFamily="50" charset="-128"/>
              </a:defRPr>
            </a:lvl8pPr>
            <a:lvl9pPr marL="1828492"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215" spc="-92" dirty="0">
                <a:solidFill>
                  <a:prstClr val="black"/>
                </a:solidFill>
                <a:latin typeface="HG創英角ｺﾞｼｯｸUB" panose="020B0909000000000000" pitchFamily="49" charset="-128"/>
                <a:ea typeface="HG創英角ｺﾞｼｯｸUB" panose="020B0909000000000000" pitchFamily="49" charset="-128"/>
              </a:rPr>
              <a:t>就労定着に向けた支援を行う新たなサービス（就労定着支援）の創設</a:t>
            </a:r>
            <a:endParaRPr lang="ja-JP" altLang="en-US" sz="2215" dirty="0">
              <a:solidFill>
                <a:prstClr val="black"/>
              </a:solidFill>
              <a:latin typeface="HG創英角ｺﾞｼｯｸUB" panose="020B0909000000000000" pitchFamily="49" charset="-128"/>
              <a:ea typeface="HG創英角ｺﾞｼｯｸUB" panose="020B0909000000000000" pitchFamily="49" charset="-128"/>
            </a:endParaRPr>
          </a:p>
        </p:txBody>
      </p:sp>
      <p:sp>
        <p:nvSpPr>
          <p:cNvPr id="54" name="正方形/長方形 53"/>
          <p:cNvSpPr/>
          <p:nvPr/>
        </p:nvSpPr>
        <p:spPr>
          <a:xfrm>
            <a:off x="332530" y="4003281"/>
            <a:ext cx="2525538" cy="864000"/>
          </a:xfrm>
          <a:prstGeom prst="rect">
            <a:avLst/>
          </a:prstGeom>
        </p:spPr>
        <p:style>
          <a:lnRef idx="2">
            <a:schemeClr val="accent1"/>
          </a:lnRef>
          <a:fillRef idx="1">
            <a:schemeClr val="lt1"/>
          </a:fillRef>
          <a:effectRef idx="0">
            <a:schemeClr val="accent1"/>
          </a:effectRef>
          <a:fontRef idx="minor">
            <a:schemeClr val="dk1"/>
          </a:fontRef>
        </p:style>
        <p:txBody>
          <a:bodyPr lIns="84315" tIns="42160" rIns="84315" bIns="42160" rtlCol="0" anchor="ctr"/>
          <a:lstStyle/>
          <a:p>
            <a:pPr algn="ctr" fontAlgn="auto">
              <a:spcBef>
                <a:spcPts val="0"/>
              </a:spcBef>
              <a:spcAft>
                <a:spcPts val="0"/>
              </a:spcAft>
            </a:pPr>
            <a:r>
              <a:rPr lang="ja-JP" altLang="en-US" sz="1292" dirty="0">
                <a:solidFill>
                  <a:prstClr val="black"/>
                </a:solidFill>
              </a:rPr>
              <a:t>就労移行支援事業所等</a:t>
            </a:r>
            <a:endParaRPr lang="ja-JP" altLang="en-US" sz="1292" strike="dblStrike" dirty="0">
              <a:solidFill>
                <a:srgbClr val="0070C0"/>
              </a:solidFill>
            </a:endParaRPr>
          </a:p>
        </p:txBody>
      </p:sp>
      <p:pic>
        <p:nvPicPr>
          <p:cNvPr id="72" name="Picture 2" descr="C:\Users\STLGW\AppData\Local\Microsoft\Windows\Temporary Internet Files\Content.IE5\QJ278V1S\cc-library010009605-thum[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3042" y="4426016"/>
            <a:ext cx="576176" cy="498462"/>
          </a:xfrm>
          <a:prstGeom prst="rect">
            <a:avLst/>
          </a:prstGeom>
          <a:noFill/>
          <a:extLst>
            <a:ext uri="{909E8E84-426E-40dd-AFC4-6F175D3DCCD1}">
              <a14:hiddenFill xmlns="" xmlns:a14="http://schemas.microsoft.com/office/drawing/2010/main">
                <a:solidFill>
                  <a:srgbClr val="FFFFFF"/>
                </a:solidFill>
              </a14:hiddenFill>
            </a:ext>
          </a:extLst>
        </p:spPr>
      </p:pic>
      <p:sp>
        <p:nvSpPr>
          <p:cNvPr id="76" name="正方形/長方形 75"/>
          <p:cNvSpPr/>
          <p:nvPr/>
        </p:nvSpPr>
        <p:spPr>
          <a:xfrm>
            <a:off x="6566372" y="4193315"/>
            <a:ext cx="830769" cy="232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fontAlgn="auto">
              <a:spcBef>
                <a:spcPts val="0"/>
              </a:spcBef>
              <a:spcAft>
                <a:spcPts val="0"/>
              </a:spcAft>
            </a:pPr>
            <a:r>
              <a:rPr lang="ja-JP" altLang="en-US" sz="1015" dirty="0">
                <a:solidFill>
                  <a:prstClr val="black"/>
                </a:solidFill>
              </a:rPr>
              <a:t>働く障害者</a:t>
            </a:r>
          </a:p>
        </p:txBody>
      </p:sp>
      <p:sp>
        <p:nvSpPr>
          <p:cNvPr id="81" name="正方形/長方形 80"/>
          <p:cNvSpPr/>
          <p:nvPr/>
        </p:nvSpPr>
        <p:spPr>
          <a:xfrm>
            <a:off x="332530" y="5024254"/>
            <a:ext cx="2525538" cy="1229538"/>
          </a:xfrm>
          <a:prstGeom prst="rect">
            <a:avLst/>
          </a:prstGeom>
        </p:spPr>
        <p:style>
          <a:lnRef idx="2">
            <a:schemeClr val="accent1"/>
          </a:lnRef>
          <a:fillRef idx="1">
            <a:schemeClr val="lt1"/>
          </a:fillRef>
          <a:effectRef idx="0">
            <a:schemeClr val="accent1"/>
          </a:effectRef>
          <a:fontRef idx="minor">
            <a:schemeClr val="dk1"/>
          </a:fontRef>
        </p:style>
        <p:txBody>
          <a:bodyPr lIns="84315" tIns="42160" rIns="84315" bIns="42160" rtlCol="0" anchor="ctr"/>
          <a:lstStyle/>
          <a:p>
            <a:pPr fontAlgn="auto">
              <a:spcBef>
                <a:spcPts val="0"/>
              </a:spcBef>
              <a:spcAft>
                <a:spcPts val="0"/>
              </a:spcAft>
            </a:pPr>
            <a:r>
              <a:rPr lang="ja-JP" altLang="en-US" sz="1292" dirty="0">
                <a:solidFill>
                  <a:prstClr val="black"/>
                </a:solidFill>
              </a:rPr>
              <a:t>・　障害者就業・生活支援センター</a:t>
            </a:r>
            <a:endParaRPr lang="en-US" altLang="ja-JP" sz="1292" dirty="0">
              <a:solidFill>
                <a:prstClr val="black"/>
              </a:solidFill>
            </a:endParaRPr>
          </a:p>
          <a:p>
            <a:pPr fontAlgn="auto">
              <a:spcBef>
                <a:spcPts val="0"/>
              </a:spcBef>
              <a:spcAft>
                <a:spcPts val="0"/>
              </a:spcAft>
            </a:pPr>
            <a:r>
              <a:rPr lang="ja-JP" altLang="en-US" sz="1292" dirty="0">
                <a:solidFill>
                  <a:prstClr val="black"/>
                </a:solidFill>
              </a:rPr>
              <a:t>・　医療機関</a:t>
            </a:r>
            <a:endParaRPr lang="en-US" altLang="ja-JP" sz="1292" dirty="0">
              <a:solidFill>
                <a:prstClr val="black"/>
              </a:solidFill>
            </a:endParaRPr>
          </a:p>
          <a:p>
            <a:pPr fontAlgn="auto">
              <a:spcBef>
                <a:spcPts val="0"/>
              </a:spcBef>
              <a:spcAft>
                <a:spcPts val="0"/>
              </a:spcAft>
            </a:pPr>
            <a:r>
              <a:rPr lang="ja-JP" altLang="en-US" sz="1292" dirty="0">
                <a:solidFill>
                  <a:prstClr val="black"/>
                </a:solidFill>
              </a:rPr>
              <a:t>・　社会福祉協議会　　等</a:t>
            </a:r>
          </a:p>
        </p:txBody>
      </p:sp>
      <p:sp>
        <p:nvSpPr>
          <p:cNvPr id="12" name="左右矢印 11"/>
          <p:cNvSpPr/>
          <p:nvPr/>
        </p:nvSpPr>
        <p:spPr>
          <a:xfrm>
            <a:off x="2943734" y="6087764"/>
            <a:ext cx="3124040" cy="199407"/>
          </a:xfrm>
          <a:prstGeom prst="leftRightArrow">
            <a:avLst>
              <a:gd name="adj1" fmla="val 61401"/>
              <a:gd name="adj2" fmla="val 56843"/>
            </a:avLst>
          </a:prstGeom>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black"/>
              </a:solidFill>
            </a:endParaRPr>
          </a:p>
        </p:txBody>
      </p:sp>
      <p:sp>
        <p:nvSpPr>
          <p:cNvPr id="86" name="正方形/長方形 85"/>
          <p:cNvSpPr/>
          <p:nvPr/>
        </p:nvSpPr>
        <p:spPr>
          <a:xfrm>
            <a:off x="3874314" y="6253852"/>
            <a:ext cx="1329992" cy="265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ja-JP" altLang="en-US" sz="1108" dirty="0">
                <a:solidFill>
                  <a:prstClr val="black"/>
                </a:solidFill>
              </a:rPr>
              <a:t>②連絡調整</a:t>
            </a:r>
          </a:p>
        </p:txBody>
      </p:sp>
      <p:sp>
        <p:nvSpPr>
          <p:cNvPr id="88" name="正方形/長方形 87"/>
          <p:cNvSpPr/>
          <p:nvPr/>
        </p:nvSpPr>
        <p:spPr>
          <a:xfrm>
            <a:off x="251569" y="3429000"/>
            <a:ext cx="2658575" cy="332345"/>
          </a:xfrm>
          <a:prstGeom prst="rect">
            <a:avLst/>
          </a:prstGeom>
          <a:ln/>
        </p:spPr>
        <p:style>
          <a:lnRef idx="1">
            <a:schemeClr val="accent1"/>
          </a:lnRef>
          <a:fillRef idx="2">
            <a:schemeClr val="accent1"/>
          </a:fillRef>
          <a:effectRef idx="1">
            <a:schemeClr val="accent1"/>
          </a:effectRef>
          <a:fontRef idx="minor">
            <a:schemeClr val="dk1"/>
          </a:fontRef>
        </p:style>
        <p:txBody>
          <a:bodyPr lIns="84315" tIns="42160" rIns="84315" bIns="42160" rtlCol="0" anchor="ctr"/>
          <a:lstStyle/>
          <a:p>
            <a:pPr algn="ctr" fontAlgn="auto">
              <a:spcBef>
                <a:spcPts val="0"/>
              </a:spcBef>
              <a:spcAft>
                <a:spcPts val="0"/>
              </a:spcAft>
            </a:pPr>
            <a:r>
              <a:rPr lang="ja-JP" altLang="en-US" sz="1477" b="1" dirty="0">
                <a:solidFill>
                  <a:prstClr val="black"/>
                </a:solidFill>
              </a:rPr>
              <a:t>関係機関</a:t>
            </a:r>
          </a:p>
        </p:txBody>
      </p:sp>
      <p:sp>
        <p:nvSpPr>
          <p:cNvPr id="93" name="左右矢印 92"/>
          <p:cNvSpPr/>
          <p:nvPr/>
        </p:nvSpPr>
        <p:spPr>
          <a:xfrm rot="5400000">
            <a:off x="7812625" y="5306937"/>
            <a:ext cx="930462" cy="232615"/>
          </a:xfrm>
          <a:prstGeom prst="leftRightArrow">
            <a:avLst>
              <a:gd name="adj1" fmla="val 61401"/>
              <a:gd name="adj2" fmla="val 64540"/>
            </a:avLst>
          </a:prstGeom>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black"/>
              </a:solidFill>
            </a:endParaRPr>
          </a:p>
        </p:txBody>
      </p:sp>
      <p:sp>
        <p:nvSpPr>
          <p:cNvPr id="18" name="テキスト ボックス 17"/>
          <p:cNvSpPr txBox="1"/>
          <p:nvPr/>
        </p:nvSpPr>
        <p:spPr>
          <a:xfrm>
            <a:off x="8306355" y="4990885"/>
            <a:ext cx="340773" cy="1196470"/>
          </a:xfrm>
          <a:prstGeom prst="rect">
            <a:avLst/>
          </a:prstGeom>
          <a:noFill/>
        </p:spPr>
        <p:txBody>
          <a:bodyPr vert="eaVert" wrap="square" lIns="84315" tIns="42160" rIns="84315" bIns="42160" rtlCol="0">
            <a:spAutoFit/>
          </a:bodyPr>
          <a:lstStyle/>
          <a:p>
            <a:pPr fontAlgn="auto">
              <a:spcBef>
                <a:spcPts val="0"/>
              </a:spcBef>
              <a:spcAft>
                <a:spcPts val="0"/>
              </a:spcAft>
            </a:pPr>
            <a:r>
              <a:rPr lang="ja-JP" altLang="en-US" sz="1108" dirty="0">
                <a:solidFill>
                  <a:prstClr val="black"/>
                </a:solidFill>
                <a:latin typeface="Calibri"/>
                <a:ea typeface="ＭＳ Ｐゴシック"/>
              </a:rPr>
              <a:t>②連絡調整</a:t>
            </a:r>
          </a:p>
        </p:txBody>
      </p:sp>
      <p:sp>
        <p:nvSpPr>
          <p:cNvPr id="61" name="正方形/長方形 60"/>
          <p:cNvSpPr/>
          <p:nvPr/>
        </p:nvSpPr>
        <p:spPr>
          <a:xfrm>
            <a:off x="3807789" y="4758327"/>
            <a:ext cx="1827895" cy="232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ja-JP" altLang="en-US" sz="1292" dirty="0">
                <a:solidFill>
                  <a:prstClr val="black"/>
                </a:solidFill>
              </a:rPr>
              <a:t>一般就労へ移行</a:t>
            </a:r>
          </a:p>
        </p:txBody>
      </p:sp>
      <p:sp>
        <p:nvSpPr>
          <p:cNvPr id="30" name="雲形吹き出し 29"/>
          <p:cNvSpPr/>
          <p:nvPr/>
        </p:nvSpPr>
        <p:spPr>
          <a:xfrm>
            <a:off x="2943695" y="3495580"/>
            <a:ext cx="3622161" cy="996923"/>
          </a:xfrm>
          <a:prstGeom prst="cloudCallout">
            <a:avLst>
              <a:gd name="adj1" fmla="val 46460"/>
              <a:gd name="adj2" fmla="val 48836"/>
            </a:avLst>
          </a:prstGeom>
          <a:ln/>
        </p:spPr>
        <p:style>
          <a:lnRef idx="1">
            <a:schemeClr val="accent4"/>
          </a:lnRef>
          <a:fillRef idx="2">
            <a:schemeClr val="accent4"/>
          </a:fillRef>
          <a:effectRef idx="1">
            <a:schemeClr val="accent4"/>
          </a:effectRef>
          <a:fontRef idx="minor">
            <a:schemeClr val="dk1"/>
          </a:fontRef>
        </p:style>
        <p:txBody>
          <a:bodyPr lIns="84315" tIns="42160" rIns="84315" bIns="42160" rtlCol="0" anchor="ctr"/>
          <a:lstStyle/>
          <a:p>
            <a:pPr algn="ctr" fontAlgn="auto">
              <a:spcBef>
                <a:spcPts val="0"/>
              </a:spcBef>
              <a:spcAft>
                <a:spcPts val="0"/>
              </a:spcAft>
            </a:pPr>
            <a:endParaRPr kumimoji="0" lang="ja-JP" altLang="en-US" kern="0">
              <a:solidFill>
                <a:prstClr val="black"/>
              </a:solidFill>
            </a:endParaRPr>
          </a:p>
        </p:txBody>
      </p:sp>
      <p:sp>
        <p:nvSpPr>
          <p:cNvPr id="31" name="正方形/長方形 30"/>
          <p:cNvSpPr/>
          <p:nvPr/>
        </p:nvSpPr>
        <p:spPr>
          <a:xfrm>
            <a:off x="3016079" y="3628408"/>
            <a:ext cx="3384000" cy="33234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lIns="84315" tIns="42160" rIns="84315" bIns="42160" rtlCol="0" anchor="ctr"/>
          <a:lstStyle/>
          <a:p>
            <a:pPr algn="ctr" fontAlgn="auto">
              <a:spcBef>
                <a:spcPts val="0"/>
              </a:spcBef>
              <a:spcAft>
                <a:spcPts val="0"/>
              </a:spcAft>
            </a:pPr>
            <a:r>
              <a:rPr lang="ja-JP" altLang="en-US" sz="1292" b="1" dirty="0">
                <a:solidFill>
                  <a:prstClr val="black"/>
                </a:solidFill>
              </a:rPr>
              <a:t>就労に伴い生じている生活面の課題</a:t>
            </a:r>
          </a:p>
        </p:txBody>
      </p:sp>
      <p:sp>
        <p:nvSpPr>
          <p:cNvPr id="32" name="左右矢印 31"/>
          <p:cNvSpPr/>
          <p:nvPr/>
        </p:nvSpPr>
        <p:spPr>
          <a:xfrm rot="5400000">
            <a:off x="6566291" y="5290186"/>
            <a:ext cx="963692" cy="232615"/>
          </a:xfrm>
          <a:prstGeom prst="leftRightArrow">
            <a:avLst>
              <a:gd name="adj1" fmla="val 61401"/>
              <a:gd name="adj2" fmla="val 64540"/>
            </a:avLst>
          </a:prstGeom>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black"/>
              </a:solidFill>
            </a:endParaRPr>
          </a:p>
        </p:txBody>
      </p:sp>
      <p:sp>
        <p:nvSpPr>
          <p:cNvPr id="34" name="正方形/長方形 33"/>
          <p:cNvSpPr/>
          <p:nvPr/>
        </p:nvSpPr>
        <p:spPr>
          <a:xfrm>
            <a:off x="3288543" y="3993915"/>
            <a:ext cx="3011694" cy="299077"/>
          </a:xfrm>
          <a:prstGeom prst="rect">
            <a:avLst/>
          </a:prstGeom>
          <a:noFill/>
          <a:ln w="19050">
            <a:noFill/>
          </a:ln>
        </p:spPr>
        <p:style>
          <a:lnRef idx="2">
            <a:schemeClr val="accent4"/>
          </a:lnRef>
          <a:fillRef idx="1">
            <a:schemeClr val="lt1"/>
          </a:fillRef>
          <a:effectRef idx="0">
            <a:schemeClr val="accent4"/>
          </a:effectRef>
          <a:fontRef idx="minor">
            <a:schemeClr val="dk1"/>
          </a:fontRef>
        </p:style>
        <p:txBody>
          <a:bodyPr lIns="84315" tIns="42160" rIns="84315" bIns="42160" rtlCol="0" anchor="ctr"/>
          <a:lstStyle/>
          <a:p>
            <a:pPr marL="66392" indent="-421589" fontAlgn="auto">
              <a:spcBef>
                <a:spcPts val="0"/>
              </a:spcBef>
              <a:spcAft>
                <a:spcPts val="0"/>
              </a:spcAft>
            </a:pPr>
            <a:r>
              <a:rPr lang="ja-JP" altLang="en-US" sz="1108" dirty="0">
                <a:solidFill>
                  <a:prstClr val="black"/>
                </a:solidFill>
              </a:rPr>
              <a:t>⇒生活リズム、体調の管理、給料の浪費等</a:t>
            </a:r>
            <a:endParaRPr lang="en-US" altLang="ja-JP" sz="1108" dirty="0">
              <a:solidFill>
                <a:prstClr val="black"/>
              </a:solidFill>
            </a:endParaRPr>
          </a:p>
        </p:txBody>
      </p:sp>
      <p:sp>
        <p:nvSpPr>
          <p:cNvPr id="35" name="テキスト ボックス 34"/>
          <p:cNvSpPr txBox="1"/>
          <p:nvPr/>
        </p:nvSpPr>
        <p:spPr>
          <a:xfrm>
            <a:off x="7097943" y="4991045"/>
            <a:ext cx="511268" cy="1196308"/>
          </a:xfrm>
          <a:prstGeom prst="rect">
            <a:avLst/>
          </a:prstGeom>
          <a:noFill/>
        </p:spPr>
        <p:txBody>
          <a:bodyPr vert="eaVert" wrap="square" lIns="84315" tIns="42160" rIns="84315" bIns="42160" rtlCol="0">
            <a:spAutoFit/>
          </a:bodyPr>
          <a:lstStyle/>
          <a:p>
            <a:pPr fontAlgn="auto">
              <a:spcBef>
                <a:spcPts val="0"/>
              </a:spcBef>
              <a:spcAft>
                <a:spcPts val="0"/>
              </a:spcAft>
            </a:pPr>
            <a:r>
              <a:rPr lang="ja-JP" altLang="en-US" sz="1108" dirty="0">
                <a:solidFill>
                  <a:prstClr val="black"/>
                </a:solidFill>
                <a:latin typeface="Calibri"/>
                <a:ea typeface="ＭＳ Ｐゴシック"/>
              </a:rPr>
              <a:t>①相談による</a:t>
            </a:r>
            <a:endParaRPr lang="en-US" altLang="ja-JP" sz="1108" dirty="0">
              <a:solidFill>
                <a:prstClr val="black"/>
              </a:solidFill>
              <a:latin typeface="Calibri"/>
              <a:ea typeface="ＭＳ Ｐゴシック"/>
            </a:endParaRPr>
          </a:p>
          <a:p>
            <a:pPr fontAlgn="auto">
              <a:spcBef>
                <a:spcPts val="0"/>
              </a:spcBef>
              <a:spcAft>
                <a:spcPts val="0"/>
              </a:spcAft>
            </a:pPr>
            <a:r>
              <a:rPr lang="ja-JP" altLang="en-US" sz="1108" dirty="0">
                <a:solidFill>
                  <a:prstClr val="black"/>
                </a:solidFill>
                <a:latin typeface="Calibri"/>
                <a:ea typeface="ＭＳ Ｐゴシック"/>
              </a:rPr>
              <a:t>　課題把握</a:t>
            </a:r>
          </a:p>
        </p:txBody>
      </p:sp>
      <p:sp>
        <p:nvSpPr>
          <p:cNvPr id="36" name="上矢印 35"/>
          <p:cNvSpPr/>
          <p:nvPr/>
        </p:nvSpPr>
        <p:spPr>
          <a:xfrm>
            <a:off x="6533047" y="4924473"/>
            <a:ext cx="265846" cy="930462"/>
          </a:xfrm>
          <a:prstGeom prst="upArrow">
            <a:avLst>
              <a:gd name="adj1" fmla="val 50000"/>
              <a:gd name="adj2" fmla="val 42303"/>
            </a:avLst>
          </a:prstGeom>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black"/>
              </a:solidFill>
            </a:endParaRPr>
          </a:p>
        </p:txBody>
      </p:sp>
      <p:cxnSp>
        <p:nvCxnSpPr>
          <p:cNvPr id="38" name="直線矢印コネクタ 37"/>
          <p:cNvCxnSpPr/>
          <p:nvPr/>
        </p:nvCxnSpPr>
        <p:spPr>
          <a:xfrm>
            <a:off x="2858048" y="4691836"/>
            <a:ext cx="3608500" cy="7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7" name="正方形/長方形 76"/>
          <p:cNvSpPr/>
          <p:nvPr/>
        </p:nvSpPr>
        <p:spPr>
          <a:xfrm>
            <a:off x="6067959" y="5921357"/>
            <a:ext cx="2919091" cy="498513"/>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lIns="84315" tIns="42160" rIns="84315" bIns="42160" rtlCol="0" anchor="ctr"/>
          <a:lstStyle/>
          <a:p>
            <a:pPr algn="ctr" fontAlgn="auto">
              <a:spcBef>
                <a:spcPts val="0"/>
              </a:spcBef>
              <a:spcAft>
                <a:spcPts val="0"/>
              </a:spcAft>
            </a:pPr>
            <a:r>
              <a:rPr kumimoji="0" lang="ja-JP" altLang="en-US" sz="1477" b="1" kern="0" dirty="0">
                <a:solidFill>
                  <a:prstClr val="black"/>
                </a:solidFill>
                <a:latin typeface="Calibri"/>
                <a:ea typeface="ＭＳ Ｐゴシック"/>
              </a:rPr>
              <a:t>就労定着支援</a:t>
            </a:r>
            <a:endParaRPr kumimoji="0" lang="en-US" altLang="ja-JP" sz="1477" b="1" kern="0" dirty="0">
              <a:solidFill>
                <a:prstClr val="black"/>
              </a:solidFill>
              <a:latin typeface="Calibri"/>
              <a:ea typeface="ＭＳ Ｐゴシック"/>
            </a:endParaRPr>
          </a:p>
          <a:p>
            <a:pPr algn="ctr" fontAlgn="auto">
              <a:spcBef>
                <a:spcPts val="0"/>
              </a:spcBef>
              <a:spcAft>
                <a:spcPts val="0"/>
              </a:spcAft>
            </a:pPr>
            <a:r>
              <a:rPr kumimoji="0" lang="ja-JP" altLang="en-US" sz="1477" b="1" kern="0" dirty="0">
                <a:solidFill>
                  <a:prstClr val="black"/>
                </a:solidFill>
                <a:latin typeface="Calibri"/>
                <a:ea typeface="ＭＳ Ｐゴシック"/>
              </a:rPr>
              <a:t>事業所</a:t>
            </a:r>
          </a:p>
        </p:txBody>
      </p:sp>
      <p:sp>
        <p:nvSpPr>
          <p:cNvPr id="41" name="テキスト ボックス 40"/>
          <p:cNvSpPr txBox="1"/>
          <p:nvPr/>
        </p:nvSpPr>
        <p:spPr>
          <a:xfrm>
            <a:off x="6238369" y="4990922"/>
            <a:ext cx="340773" cy="1196470"/>
          </a:xfrm>
          <a:prstGeom prst="rect">
            <a:avLst/>
          </a:prstGeom>
          <a:noFill/>
        </p:spPr>
        <p:txBody>
          <a:bodyPr vert="eaVert" wrap="square" lIns="84315" tIns="42160" rIns="84315" bIns="42160" rtlCol="0">
            <a:spAutoFit/>
          </a:bodyPr>
          <a:lstStyle/>
          <a:p>
            <a:pPr fontAlgn="auto">
              <a:spcBef>
                <a:spcPts val="0"/>
              </a:spcBef>
              <a:spcAft>
                <a:spcPts val="0"/>
              </a:spcAft>
            </a:pPr>
            <a:r>
              <a:rPr lang="ja-JP" altLang="en-US" sz="1108" dirty="0">
                <a:solidFill>
                  <a:prstClr val="black"/>
                </a:solidFill>
                <a:latin typeface="Calibri"/>
                <a:ea typeface="ＭＳ Ｐゴシック"/>
              </a:rPr>
              <a:t>③必要な支援</a:t>
            </a:r>
          </a:p>
        </p:txBody>
      </p:sp>
      <p:pic>
        <p:nvPicPr>
          <p:cNvPr id="28" name="Picture 3" descr="C:\Program Files\Microsoft Office\MEDIA\CAGCAT10\j0205462.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8346" y="4280567"/>
            <a:ext cx="731677" cy="71038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右矢印 1"/>
          <p:cNvSpPr/>
          <p:nvPr/>
        </p:nvSpPr>
        <p:spPr>
          <a:xfrm>
            <a:off x="6366661" y="3595153"/>
            <a:ext cx="432000" cy="465231"/>
          </a:xfrm>
          <a:prstGeom prst="rightArrow">
            <a:avLst/>
          </a:prstGeom>
          <a:solidFill>
            <a:srgbClr val="FF9900"/>
          </a:solidFill>
          <a:scene3d>
            <a:camera prst="orthographicFront">
              <a:rot lat="0" lon="0" rev="0"/>
            </a:camera>
            <a:lightRig rig="threePt" dir="t"/>
          </a:scene3d>
        </p:spPr>
        <p:style>
          <a:lnRef idx="1">
            <a:schemeClr val="accent4"/>
          </a:lnRef>
          <a:fillRef idx="3">
            <a:schemeClr val="accent4"/>
          </a:fillRef>
          <a:effectRef idx="2">
            <a:schemeClr val="accent4"/>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black"/>
              </a:solidFill>
            </a:endParaRPr>
          </a:p>
        </p:txBody>
      </p:sp>
      <p:grpSp>
        <p:nvGrpSpPr>
          <p:cNvPr id="37" name="グループ化 18"/>
          <p:cNvGrpSpPr/>
          <p:nvPr/>
        </p:nvGrpSpPr>
        <p:grpSpPr>
          <a:xfrm>
            <a:off x="0" y="703774"/>
            <a:ext cx="9144000" cy="66469"/>
            <a:chOff x="0" y="116632"/>
            <a:chExt cx="9144000" cy="72008"/>
          </a:xfrm>
        </p:grpSpPr>
        <p:cxnSp>
          <p:nvCxnSpPr>
            <p:cNvPr id="39" name="直線コネクタ 38"/>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0" y="116632"/>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52" name="正方形/長方形 51"/>
          <p:cNvSpPr/>
          <p:nvPr/>
        </p:nvSpPr>
        <p:spPr>
          <a:xfrm>
            <a:off x="90519" y="1933593"/>
            <a:ext cx="2897310" cy="1362462"/>
          </a:xfrm>
          <a:prstGeom prst="rect">
            <a:avLst/>
          </a:prstGeom>
          <a:noFill/>
          <a:ln w="6350" cap="flat" cmpd="sng" algn="ctr">
            <a:solidFill>
              <a:schemeClr val="tx1"/>
            </a:solidFill>
            <a:prstDash val="solid"/>
          </a:ln>
          <a:effectLst/>
        </p:spPr>
        <p:txBody>
          <a:bodyPr lIns="84309" tIns="42151" rIns="84309" bIns="42151" anchor="t" anchorCtr="0"/>
          <a:lstStyle/>
          <a:p>
            <a:pPr marL="165420" indent="-165420" fontAlgn="auto">
              <a:spcBef>
                <a:spcPts val="0"/>
              </a:spcBef>
              <a:spcAft>
                <a:spcPts val="0"/>
              </a:spcAft>
              <a:defRPr/>
            </a:pPr>
            <a:endParaRPr kumimoji="0" lang="en-US" altLang="ja-JP"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kumimoji="0" lang="ja-JP" altLang="en-US" sz="1292" kern="0" dirty="0">
                <a:solidFill>
                  <a:prstClr val="black"/>
                </a:solidFill>
                <a:latin typeface="HGPｺﾞｼｯｸM" panose="020B0600000000000000" pitchFamily="50" charset="-128"/>
                <a:ea typeface="HGPｺﾞｼｯｸM" panose="020B0600000000000000" pitchFamily="50" charset="-128"/>
              </a:rPr>
              <a:t>　就労移行支援等の利用を経て一般就労へ移行した障害者で、就労に伴う環境変化により生活面の課題が生じている者</a:t>
            </a:r>
            <a:endParaRPr kumimoji="0" lang="ja-JP" altLang="en-US" sz="1292" strike="sngStrike" kern="0" dirty="0">
              <a:solidFill>
                <a:srgbClr val="0070C0"/>
              </a:solidFill>
              <a:latin typeface="HGPｺﾞｼｯｸM" panose="020B0600000000000000" pitchFamily="50" charset="-128"/>
              <a:ea typeface="HGPｺﾞｼｯｸM" panose="020B0600000000000000" pitchFamily="50" charset="-128"/>
            </a:endParaRPr>
          </a:p>
          <a:p>
            <a:pPr marL="165420" indent="-165420" fontAlgn="auto">
              <a:spcBef>
                <a:spcPts val="0"/>
              </a:spcBef>
              <a:spcAft>
                <a:spcPts val="0"/>
              </a:spcAft>
              <a:defRPr/>
            </a:pPr>
            <a:endParaRPr kumimoji="0" lang="en-US" altLang="ja-JP" sz="1292" kern="0" dirty="0">
              <a:solidFill>
                <a:prstClr val="black"/>
              </a:solidFill>
              <a:latin typeface="HGPｺﾞｼｯｸM" panose="020B0600000000000000" pitchFamily="50" charset="-128"/>
              <a:ea typeface="HGPｺﾞｼｯｸM" panose="020B0600000000000000" pitchFamily="50" charset="-128"/>
            </a:endParaRPr>
          </a:p>
        </p:txBody>
      </p:sp>
      <p:sp>
        <p:nvSpPr>
          <p:cNvPr id="53" name="正方形/長方形 52"/>
          <p:cNvSpPr/>
          <p:nvPr/>
        </p:nvSpPr>
        <p:spPr>
          <a:xfrm>
            <a:off x="52162" y="1800537"/>
            <a:ext cx="1656184" cy="232615"/>
          </a:xfrm>
          <a:prstGeom prst="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84315" tIns="42160" rIns="84315" bIns="42160" rtlCol="0" anchor="ctr"/>
          <a:lstStyle/>
          <a:p>
            <a:pPr algn="ctr" fontAlgn="auto">
              <a:spcBef>
                <a:spcPts val="0"/>
              </a:spcBef>
              <a:spcAft>
                <a:spcPts val="0"/>
              </a:spcAft>
              <a:defRPr/>
            </a:pPr>
            <a:r>
              <a:rPr kumimoji="0" lang="ja-JP" altLang="en-US" sz="1292" kern="0" dirty="0">
                <a:solidFill>
                  <a:prstClr val="white"/>
                </a:solidFill>
                <a:latin typeface="HGS創英角ｺﾞｼｯｸUB" pitchFamily="50" charset="-128"/>
                <a:ea typeface="HGS創英角ｺﾞｼｯｸUB" pitchFamily="50" charset="-128"/>
              </a:rPr>
              <a:t> 対象者</a:t>
            </a:r>
          </a:p>
        </p:txBody>
      </p:sp>
      <p:sp>
        <p:nvSpPr>
          <p:cNvPr id="55" name="正方形/長方形 54"/>
          <p:cNvSpPr/>
          <p:nvPr/>
        </p:nvSpPr>
        <p:spPr>
          <a:xfrm>
            <a:off x="3109684" y="1933593"/>
            <a:ext cx="5976546" cy="1362462"/>
          </a:xfrm>
          <a:prstGeom prst="rect">
            <a:avLst/>
          </a:prstGeom>
          <a:noFill/>
          <a:ln w="6350" cap="flat" cmpd="sng" algn="ctr">
            <a:solidFill>
              <a:schemeClr val="tx1"/>
            </a:solidFill>
            <a:prstDash val="solid"/>
          </a:ln>
          <a:effectLst/>
        </p:spPr>
        <p:txBody>
          <a:bodyPr lIns="84309" tIns="42151" rIns="84309" bIns="42151" anchor="t"/>
          <a:lstStyle/>
          <a:p>
            <a:pPr marL="165420" indent="-165420" fontAlgn="auto">
              <a:spcBef>
                <a:spcPts val="0"/>
              </a:spcBef>
              <a:spcAft>
                <a:spcPts val="0"/>
              </a:spcAft>
              <a:defRPr/>
            </a:pPr>
            <a:endParaRPr kumimoji="0" lang="en-US" altLang="ja-JP" sz="923"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99175" indent="-421589" fontAlgn="auto">
              <a:spcBef>
                <a:spcPts val="0"/>
              </a:spcBef>
              <a:spcAft>
                <a:spcPts val="0"/>
              </a:spcAft>
            </a:pP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292" dirty="0">
                <a:solidFill>
                  <a:prstClr val="black"/>
                </a:solidFill>
                <a:latin typeface="HGPｺﾞｼｯｸM" panose="020B0600000000000000" pitchFamily="50" charset="-128"/>
                <a:ea typeface="HGPｺﾞｼｯｸM" panose="020B0600000000000000" pitchFamily="50" charset="-128"/>
              </a:rPr>
              <a:t>　障害者との相談を通じて生活面の課題を把握するとともに、企業や関係機関等との連絡調整やそれに伴う課題解決に向けて必要となる支援を実施。</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marL="199175" indent="-421589" fontAlgn="auto">
              <a:spcBef>
                <a:spcPts val="0"/>
              </a:spcBef>
              <a:spcAft>
                <a:spcPts val="0"/>
              </a:spcAft>
            </a:pPr>
            <a:endParaRPr lang="ja-JP" altLang="en-US" sz="738" dirty="0">
              <a:solidFill>
                <a:prstClr val="black"/>
              </a:solidFill>
              <a:latin typeface="HGPｺﾞｼｯｸM" panose="020B0600000000000000" pitchFamily="50" charset="-128"/>
              <a:ea typeface="HGPｺﾞｼｯｸM" panose="020B0600000000000000" pitchFamily="50" charset="-128"/>
            </a:endParaRPr>
          </a:p>
          <a:p>
            <a:pPr marL="199175" indent="-421589"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具体的には、企業・自宅等への訪問や障害者の来所により、生活リズム、家計や体調の管理などに関する課題解決に向けて、必要な連絡調整や指導・助言等の支援を実施。</a:t>
            </a:r>
          </a:p>
        </p:txBody>
      </p:sp>
      <p:sp>
        <p:nvSpPr>
          <p:cNvPr id="56" name="正方形/長方形 55"/>
          <p:cNvSpPr/>
          <p:nvPr/>
        </p:nvSpPr>
        <p:spPr>
          <a:xfrm>
            <a:off x="3076633" y="1800537"/>
            <a:ext cx="1944216" cy="232615"/>
          </a:xfrm>
          <a:prstGeom prst="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84315" tIns="42160" rIns="84315" bIns="42160" rtlCol="0" anchor="ctr"/>
          <a:lstStyle/>
          <a:p>
            <a:pPr algn="ctr" fontAlgn="auto">
              <a:spcBef>
                <a:spcPts val="0"/>
              </a:spcBef>
              <a:spcAft>
                <a:spcPts val="0"/>
              </a:spcAft>
              <a:defRPr/>
            </a:pPr>
            <a:r>
              <a:rPr kumimoji="0" lang="ja-JP" altLang="en-US" sz="1292" kern="0" dirty="0">
                <a:solidFill>
                  <a:prstClr val="white"/>
                </a:solidFill>
                <a:latin typeface="HGS創英角ｺﾞｼｯｸUB" pitchFamily="50" charset="-128"/>
                <a:ea typeface="HGS創英角ｺﾞｼｯｸUB" pitchFamily="50" charset="-128"/>
              </a:rPr>
              <a:t>支援内容</a:t>
            </a:r>
          </a:p>
        </p:txBody>
      </p:sp>
      <p:sp>
        <p:nvSpPr>
          <p:cNvPr id="58" name="角丸四角形 57"/>
          <p:cNvSpPr/>
          <p:nvPr/>
        </p:nvSpPr>
        <p:spPr>
          <a:xfrm>
            <a:off x="119223" y="836717"/>
            <a:ext cx="8972664" cy="897231"/>
          </a:xfrm>
          <a:prstGeom prst="roundRect">
            <a:avLst>
              <a:gd name="adj" fmla="val 7534"/>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66390" tIns="33196" rIns="84315" bIns="33196" anchor="ctr" anchorCtr="0"/>
          <a:lstStyle/>
          <a:p>
            <a:pPr marL="162486" indent="-162486" fontAlgn="auto">
              <a:lnSpc>
                <a:spcPct val="110000"/>
              </a:lnSpc>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就労移行支援等を利用し、一般就労に移行する障害者が増加している中で、今後、在職障害者の就労に伴う生活上の支援ニーズはより一層多様化かつ増大するものと考えられる。</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marL="162486" indent="-162486" fontAlgn="auto">
              <a:lnSpc>
                <a:spcPct val="110000"/>
              </a:lnSpc>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このため、就労に伴う生活面の課題に対応できるよう、事業所・家族との連絡調整等の支援を一定の期間にわたり行うサービスを新たに創設する（「就労定着支援」）。</a:t>
            </a:r>
            <a:endParaRPr lang="en-US" altLang="ja-JP" sz="1292" dirty="0">
              <a:solidFill>
                <a:prstClr val="black"/>
              </a:solidFill>
              <a:latin typeface="HGPｺﾞｼｯｸM" panose="020B0600000000000000" pitchFamily="50" charset="-128"/>
              <a:ea typeface="HGPｺﾞｼｯｸM" panose="020B0600000000000000" pitchFamily="50" charset="-128"/>
            </a:endParaRPr>
          </a:p>
        </p:txBody>
      </p:sp>
      <p:sp>
        <p:nvSpPr>
          <p:cNvPr id="3" name="スライド番号プレースホルダー 2"/>
          <p:cNvSpPr>
            <a:spLocks noGrp="1"/>
          </p:cNvSpPr>
          <p:nvPr>
            <p:ph type="sldNum" sz="quarter" idx="12"/>
          </p:nvPr>
        </p:nvSpPr>
        <p:spPr>
          <a:xfrm>
            <a:off x="7075489" y="6542425"/>
            <a:ext cx="2057400" cy="365125"/>
          </a:xfrm>
        </p:spPr>
        <p:txBody>
          <a:bodyPr/>
          <a:lstStyle/>
          <a:p>
            <a:pPr>
              <a:defRPr/>
            </a:pPr>
            <a:fld id="{804D6B79-3AEB-42FE-A736-A41F7AEA0445}" type="slidenum">
              <a:rPr lang="en-US" altLang="ja-JP" smtClean="0"/>
              <a:pPr>
                <a:defRPr/>
              </a:pPr>
              <a:t>14</a:t>
            </a:fld>
            <a:endParaRPr lang="en-US" altLang="ja-JP"/>
          </a:p>
        </p:txBody>
      </p:sp>
      <p:sp>
        <p:nvSpPr>
          <p:cNvPr id="44"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157025945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 name="直線コネクタ 79"/>
          <p:cNvCxnSpPr/>
          <p:nvPr/>
        </p:nvCxnSpPr>
        <p:spPr>
          <a:xfrm>
            <a:off x="-412154" y="5563776"/>
            <a:ext cx="9859824" cy="0"/>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280460" y="1479822"/>
            <a:ext cx="9728286" cy="0"/>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346369" y="3416998"/>
            <a:ext cx="9859824" cy="0"/>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68315" y="280499"/>
            <a:ext cx="400067" cy="1125830"/>
          </a:xfrm>
          <a:prstGeom prst="rect">
            <a:avLst/>
          </a:prstGeom>
        </p:spPr>
        <p:style>
          <a:lnRef idx="1">
            <a:schemeClr val="accent1"/>
          </a:lnRef>
          <a:fillRef idx="2">
            <a:schemeClr val="accent1"/>
          </a:fillRef>
          <a:effectRef idx="1">
            <a:schemeClr val="accent1"/>
          </a:effectRef>
          <a:fontRef idx="minor">
            <a:schemeClr val="dk1"/>
          </a:fontRef>
        </p:style>
        <p:txBody>
          <a:bodyPr vert="eaVert" wrap="square" lIns="91419" tIns="45709" rIns="91419" bIns="45709"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小地域</a:t>
            </a:r>
          </a:p>
        </p:txBody>
      </p:sp>
      <p:sp>
        <p:nvSpPr>
          <p:cNvPr id="11" name="テキスト ボックス 10"/>
          <p:cNvSpPr txBox="1"/>
          <p:nvPr/>
        </p:nvSpPr>
        <p:spPr>
          <a:xfrm>
            <a:off x="68315" y="3503332"/>
            <a:ext cx="400067" cy="1965967"/>
          </a:xfrm>
          <a:prstGeom prst="rect">
            <a:avLst/>
          </a:prstGeom>
        </p:spPr>
        <p:style>
          <a:lnRef idx="1">
            <a:schemeClr val="accent1"/>
          </a:lnRef>
          <a:fillRef idx="2">
            <a:schemeClr val="accent1"/>
          </a:fillRef>
          <a:effectRef idx="1">
            <a:schemeClr val="accent1"/>
          </a:effectRef>
          <a:fontRef idx="minor">
            <a:schemeClr val="dk1"/>
          </a:fontRef>
        </p:style>
        <p:txBody>
          <a:bodyPr vert="eaVert" wrap="square" lIns="91419" tIns="45709" rIns="91419" bIns="45709"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広域（市町村）</a:t>
            </a:r>
          </a:p>
        </p:txBody>
      </p:sp>
      <p:sp>
        <p:nvSpPr>
          <p:cNvPr id="58" name="テキスト ボックス 57"/>
          <p:cNvSpPr txBox="1"/>
          <p:nvPr/>
        </p:nvSpPr>
        <p:spPr>
          <a:xfrm>
            <a:off x="68315" y="1540180"/>
            <a:ext cx="400067" cy="1825723"/>
          </a:xfrm>
          <a:prstGeom prst="rect">
            <a:avLst/>
          </a:prstGeom>
        </p:spPr>
        <p:style>
          <a:lnRef idx="1">
            <a:schemeClr val="accent1"/>
          </a:lnRef>
          <a:fillRef idx="2">
            <a:schemeClr val="accent1"/>
          </a:fillRef>
          <a:effectRef idx="1">
            <a:schemeClr val="accent1"/>
          </a:effectRef>
          <a:fontRef idx="minor">
            <a:schemeClr val="dk1"/>
          </a:fontRef>
        </p:style>
        <p:txBody>
          <a:bodyPr vert="eaVert" wrap="square" lIns="91419" tIns="0" rIns="91419"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中地域（</a:t>
            </a:r>
            <a:r>
              <a:rPr kumimoji="0" lang="ja-JP" altLang="en-US" sz="12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小･中学校区</a:t>
            </a:r>
            <a:r>
              <a:rPr kumimoji="0" lang="ja-JP" altLang="en-US"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a:t>
            </a:r>
          </a:p>
        </p:txBody>
      </p:sp>
      <p:sp>
        <p:nvSpPr>
          <p:cNvPr id="122" name="角丸四角形 121"/>
          <p:cNvSpPr/>
          <p:nvPr/>
        </p:nvSpPr>
        <p:spPr>
          <a:xfrm>
            <a:off x="2482839" y="1995122"/>
            <a:ext cx="484326" cy="3016409"/>
          </a:xfrm>
          <a:prstGeom prst="roundRect">
            <a:avLst>
              <a:gd name="adj" fmla="val 8881"/>
            </a:avLst>
          </a:prstGeom>
          <a:solidFill>
            <a:schemeClr val="accent6">
              <a:lumMod val="40000"/>
              <a:lumOff val="60000"/>
            </a:schemeClr>
          </a:solidFill>
          <a:ln/>
        </p:spPr>
        <p:style>
          <a:lnRef idx="2">
            <a:schemeClr val="dk1"/>
          </a:lnRef>
          <a:fillRef idx="1">
            <a:schemeClr val="lt1"/>
          </a:fillRef>
          <a:effectRef idx="0">
            <a:schemeClr val="dk1"/>
          </a:effectRef>
          <a:fontRef idx="minor">
            <a:schemeClr val="dk1"/>
          </a:fontRef>
        </p:style>
        <p:txBody>
          <a:bodyPr vert="eaVert"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地域包括支援センター（高齢）</a:t>
            </a:r>
            <a:endParaRPr kumimoji="0" lang="en-US" altLang="ja-JP"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endParaRPr>
          </a:p>
        </p:txBody>
      </p:sp>
      <p:sp>
        <p:nvSpPr>
          <p:cNvPr id="127" name="角丸四角形 126"/>
          <p:cNvSpPr/>
          <p:nvPr/>
        </p:nvSpPr>
        <p:spPr>
          <a:xfrm>
            <a:off x="1231439" y="280499"/>
            <a:ext cx="262637" cy="3085394"/>
          </a:xfrm>
          <a:prstGeom prst="roundRect">
            <a:avLst/>
          </a:prstGeom>
          <a:ln/>
        </p:spPr>
        <p:style>
          <a:lnRef idx="2">
            <a:schemeClr val="dk1"/>
          </a:lnRef>
          <a:fillRef idx="1">
            <a:schemeClr val="lt1"/>
          </a:fillRef>
          <a:effectRef idx="0">
            <a:schemeClr val="dk1"/>
          </a:effectRef>
          <a:fontRef idx="minor">
            <a:schemeClr val="dk1"/>
          </a:fontRef>
        </p:style>
        <p:txBody>
          <a:bodyPr vert="eaVert" lIns="91419" tIns="45709" rIns="91419" bIns="45709"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　　　　地区社協　　　　</a:t>
            </a:r>
          </a:p>
        </p:txBody>
      </p:sp>
      <p:sp>
        <p:nvSpPr>
          <p:cNvPr id="128" name="角丸四角形 127"/>
          <p:cNvSpPr/>
          <p:nvPr/>
        </p:nvSpPr>
        <p:spPr>
          <a:xfrm>
            <a:off x="3003745" y="1995128"/>
            <a:ext cx="398814" cy="3527771"/>
          </a:xfrm>
          <a:prstGeom prst="roundRect">
            <a:avLst>
              <a:gd name="adj" fmla="val 6358"/>
            </a:avLst>
          </a:prstGeom>
          <a:solidFill>
            <a:schemeClr val="accent6">
              <a:lumMod val="40000"/>
              <a:lumOff val="60000"/>
            </a:schemeClr>
          </a:solidFill>
          <a:ln/>
        </p:spPr>
        <p:style>
          <a:lnRef idx="2">
            <a:schemeClr val="dk1"/>
          </a:lnRef>
          <a:fillRef idx="1">
            <a:schemeClr val="lt1"/>
          </a:fillRef>
          <a:effectRef idx="0">
            <a:schemeClr val="dk1"/>
          </a:effectRef>
          <a:fontRef idx="minor">
            <a:schemeClr val="dk1"/>
          </a:fontRef>
        </p:style>
        <p:txBody>
          <a:bodyPr vert="eaVert" lIns="35991" tIns="45709" rIns="35991"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生活支援コーディネーター（高齢）</a:t>
            </a:r>
            <a:endParaRPr kumimoji="0" lang="en-US" altLang="ja-JP"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　　　　第２層　　　　　　　　　第１層</a:t>
            </a:r>
            <a:endParaRPr kumimoji="0" lang="ja-JP" altLang="en-US"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endParaRPr>
          </a:p>
        </p:txBody>
      </p:sp>
      <p:sp>
        <p:nvSpPr>
          <p:cNvPr id="129" name="角丸四角形 128"/>
          <p:cNvSpPr/>
          <p:nvPr/>
        </p:nvSpPr>
        <p:spPr>
          <a:xfrm>
            <a:off x="517403" y="265085"/>
            <a:ext cx="666962" cy="1190826"/>
          </a:xfrm>
          <a:prstGeom prst="roundRect">
            <a:avLst/>
          </a:prstGeom>
          <a:ln/>
        </p:spPr>
        <p:style>
          <a:lnRef idx="2">
            <a:schemeClr val="dk1"/>
          </a:lnRef>
          <a:fillRef idx="1">
            <a:schemeClr val="lt1"/>
          </a:fillRef>
          <a:effectRef idx="0">
            <a:schemeClr val="dk1"/>
          </a:effectRef>
          <a:fontRef idx="minor">
            <a:schemeClr val="dk1"/>
          </a:fontRef>
        </p:style>
        <p:txBody>
          <a:bodyPr vert="eaVert" lIns="35991" tIns="45709" rIns="35991" bIns="45709" rtlCol="0" anchor="ct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自治会</a:t>
            </a:r>
            <a:endParaRPr kumimoji="0" lang="en-US" altLang="ja-JP"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endParaRPr kumimoji="0" lang="en-US" altLang="ja-JP"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endParaRPr>
          </a:p>
        </p:txBody>
      </p:sp>
      <p:sp>
        <p:nvSpPr>
          <p:cNvPr id="132" name="角丸四角形 131"/>
          <p:cNvSpPr/>
          <p:nvPr/>
        </p:nvSpPr>
        <p:spPr>
          <a:xfrm>
            <a:off x="2038128" y="261891"/>
            <a:ext cx="881932" cy="1182413"/>
          </a:xfrm>
          <a:prstGeom prst="roundRect">
            <a:avLst>
              <a:gd name="adj" fmla="val 7034"/>
            </a:avLst>
          </a:prstGeom>
          <a:ln/>
        </p:spPr>
        <p:style>
          <a:lnRef idx="2">
            <a:schemeClr val="dk1"/>
          </a:lnRef>
          <a:fillRef idx="1">
            <a:schemeClr val="lt1"/>
          </a:fillRef>
          <a:effectRef idx="0">
            <a:schemeClr val="dk1"/>
          </a:effectRef>
          <a:fontRef idx="minor">
            <a:schemeClr val="dk1"/>
          </a:fontRef>
        </p:style>
        <p:txBody>
          <a:bodyPr vert="eaVert" lIns="91419" tIns="45709" rIns="91419" bIns="45709" rtlCol="0" anchor="ctr"/>
          <a:lstStyle/>
          <a:p>
            <a:pPr marL="0" marR="0" lvl="0" indent="-457092" algn="ctr" defTabSz="457200" rtl="0" eaLnBrk="1" fontAlgn="auto" latinLnBrk="0" hangingPunct="1">
              <a:lnSpc>
                <a:spcPct val="100000"/>
              </a:lnSpc>
              <a:spcBef>
                <a:spcPts val="60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民生・</a:t>
            </a:r>
            <a:endParaRPr kumimoji="0" lang="en-US" altLang="ja-JP"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endParaRPr>
          </a:p>
          <a:p>
            <a:pPr marL="0" marR="0" lvl="0" indent="-457092" algn="ctr" defTabSz="457200" rtl="0" eaLnBrk="1" fontAlgn="auto" latinLnBrk="0" hangingPunct="1">
              <a:lnSpc>
                <a:spcPct val="100000"/>
              </a:lnSpc>
              <a:spcBef>
                <a:spcPts val="60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児童委員</a:t>
            </a:r>
            <a:endParaRPr kumimoji="0" lang="en-US" altLang="ja-JP"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endParaRPr>
          </a:p>
          <a:p>
            <a:pPr marL="0" marR="0" lvl="0" indent="-457092" algn="ctr" defTabSz="457200" rtl="0" eaLnBrk="1" fontAlgn="auto" latinLnBrk="0" hangingPunct="1">
              <a:lnSpc>
                <a:spcPct val="100000"/>
              </a:lnSpc>
              <a:spcBef>
                <a:spcPts val="600"/>
              </a:spcBef>
              <a:spcAft>
                <a:spcPts val="0"/>
              </a:spcAft>
              <a:buClrTx/>
              <a:buSzTx/>
              <a:buFontTx/>
              <a:buNone/>
              <a:tabLst/>
              <a:defRPr/>
            </a:pPr>
            <a:endParaRPr kumimoji="0" lang="en-US" altLang="ja-JP"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endParaRPr>
          </a:p>
        </p:txBody>
      </p:sp>
      <p:sp>
        <p:nvSpPr>
          <p:cNvPr id="124" name="角丸四角形 123"/>
          <p:cNvSpPr/>
          <p:nvPr/>
        </p:nvSpPr>
        <p:spPr>
          <a:xfrm>
            <a:off x="3450258" y="1914168"/>
            <a:ext cx="699571" cy="1855483"/>
          </a:xfrm>
          <a:prstGeom prst="roundRect">
            <a:avLst>
              <a:gd name="adj" fmla="val 6051"/>
            </a:avLst>
          </a:prstGeom>
          <a:solidFill>
            <a:schemeClr val="accent5">
              <a:lumMod val="40000"/>
              <a:lumOff val="60000"/>
            </a:schemeClr>
          </a:solidFill>
          <a:ln/>
        </p:spPr>
        <p:style>
          <a:lnRef idx="2">
            <a:schemeClr val="dk1"/>
          </a:lnRef>
          <a:fillRef idx="1">
            <a:schemeClr val="lt1"/>
          </a:fillRef>
          <a:effectRef idx="0">
            <a:schemeClr val="dk1"/>
          </a:effectRef>
          <a:fontRef idx="minor">
            <a:schemeClr val="dk1"/>
          </a:fontRef>
        </p:style>
        <p:txBody>
          <a:bodyPr vert="eaVert" lIns="91419" tIns="45709" rIns="91419" bIns="45709"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相談支援事業所</a:t>
            </a:r>
            <a:endParaRPr kumimoji="0" lang="en-US" altLang="ja-JP"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（障害）</a:t>
            </a:r>
          </a:p>
        </p:txBody>
      </p:sp>
      <p:sp>
        <p:nvSpPr>
          <p:cNvPr id="126" name="角丸四角形 125"/>
          <p:cNvSpPr/>
          <p:nvPr/>
        </p:nvSpPr>
        <p:spPr>
          <a:xfrm>
            <a:off x="832613" y="3503343"/>
            <a:ext cx="672096" cy="2007467"/>
          </a:xfrm>
          <a:prstGeom prst="roundRect">
            <a:avLst>
              <a:gd name="adj" fmla="val 11689"/>
            </a:avLst>
          </a:prstGeom>
          <a:ln/>
        </p:spPr>
        <p:style>
          <a:lnRef idx="2">
            <a:schemeClr val="dk1"/>
          </a:lnRef>
          <a:fillRef idx="1">
            <a:schemeClr val="lt1"/>
          </a:fillRef>
          <a:effectRef idx="0">
            <a:schemeClr val="dk1"/>
          </a:effectRef>
          <a:fontRef idx="minor">
            <a:schemeClr val="dk1"/>
          </a:fontRef>
        </p:style>
        <p:txBody>
          <a:bodyPr vert="eaVert" lIns="91419" tIns="45709" rIns="91419" bIns="45709"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市町村社協</a:t>
            </a:r>
            <a:endParaRPr kumimoji="0" lang="en-US" altLang="ja-JP"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endParaRPr>
          </a:p>
        </p:txBody>
      </p:sp>
      <p:sp>
        <p:nvSpPr>
          <p:cNvPr id="120" name="テキスト ボックス 119"/>
          <p:cNvSpPr txBox="1"/>
          <p:nvPr/>
        </p:nvSpPr>
        <p:spPr>
          <a:xfrm>
            <a:off x="68315" y="5569330"/>
            <a:ext cx="400067" cy="1024928"/>
          </a:xfrm>
          <a:prstGeom prst="rect">
            <a:avLst/>
          </a:prstGeom>
        </p:spPr>
        <p:style>
          <a:lnRef idx="1">
            <a:schemeClr val="accent1"/>
          </a:lnRef>
          <a:fillRef idx="2">
            <a:schemeClr val="accent1"/>
          </a:fillRef>
          <a:effectRef idx="1">
            <a:schemeClr val="accent1"/>
          </a:effectRef>
          <a:fontRef idx="minor">
            <a:schemeClr val="dk1"/>
          </a:fontRef>
        </p:style>
        <p:txBody>
          <a:bodyPr vert="eaVert" wrap="square" lIns="91419" tIns="45709" rIns="91419" bIns="45709"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都道府県</a:t>
            </a:r>
          </a:p>
        </p:txBody>
      </p:sp>
      <p:sp>
        <p:nvSpPr>
          <p:cNvPr id="123" name="角丸四角形 122"/>
          <p:cNvSpPr/>
          <p:nvPr/>
        </p:nvSpPr>
        <p:spPr>
          <a:xfrm>
            <a:off x="2482091" y="5623549"/>
            <a:ext cx="1277614" cy="967354"/>
          </a:xfrm>
          <a:prstGeom prst="roundRect">
            <a:avLst/>
          </a:prstGeom>
          <a:solidFill>
            <a:srgbClr val="FFFF99"/>
          </a:solidFill>
          <a:ln/>
        </p:spPr>
        <p:style>
          <a:lnRef idx="2">
            <a:schemeClr val="dk1"/>
          </a:lnRef>
          <a:fillRef idx="1">
            <a:schemeClr val="lt1"/>
          </a:fillRef>
          <a:effectRef idx="0">
            <a:schemeClr val="dk1"/>
          </a:effectRef>
          <a:fontRef idx="minor">
            <a:schemeClr val="dk1"/>
          </a:fontRef>
        </p:style>
        <p:txBody>
          <a:bodyPr lIns="35991" tIns="45709" rIns="35991" bIns="45709"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難病相談</a:t>
            </a:r>
            <a:endParaRPr kumimoji="0" lang="en-US" altLang="ja-JP"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支援センター</a:t>
            </a:r>
          </a:p>
        </p:txBody>
      </p:sp>
      <p:sp>
        <p:nvSpPr>
          <p:cNvPr id="64" name="タイトル 1"/>
          <p:cNvSpPr txBox="1">
            <a:spLocks/>
          </p:cNvSpPr>
          <p:nvPr/>
        </p:nvSpPr>
        <p:spPr>
          <a:xfrm>
            <a:off x="162782" y="-4908"/>
            <a:ext cx="9144000" cy="341311"/>
          </a:xfrm>
          <a:prstGeom prst="rect">
            <a:avLst/>
          </a:prstGeom>
        </p:spPr>
        <p:txBody>
          <a:bodyPr vert="horz" lIns="91419" tIns="45709" rIns="91419" bIns="45709"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sysClr val="windowText" lastClr="000000"/>
                </a:solidFill>
                <a:effectLst/>
                <a:uLnTx/>
                <a:uFillTx/>
                <a:latin typeface="Calibri Light" panose="020F0302020204030204"/>
                <a:ea typeface="游ゴシック Light" panose="020B0300000000000000" pitchFamily="50" charset="-128"/>
                <a:cs typeface="+mj-cs"/>
              </a:rPr>
              <a:t>地域力強化をとりまく様々な資源</a:t>
            </a:r>
          </a:p>
        </p:txBody>
      </p:sp>
      <p:sp>
        <p:nvSpPr>
          <p:cNvPr id="66" name="角丸四角形 65"/>
          <p:cNvSpPr/>
          <p:nvPr/>
        </p:nvSpPr>
        <p:spPr>
          <a:xfrm>
            <a:off x="8548448" y="260648"/>
            <a:ext cx="551909" cy="6333625"/>
          </a:xfrm>
          <a:prstGeom prst="roundRect">
            <a:avLst>
              <a:gd name="adj" fmla="val 11748"/>
            </a:avLst>
          </a:prstGeom>
          <a:ln/>
        </p:spPr>
        <p:style>
          <a:lnRef idx="2">
            <a:schemeClr val="dk1"/>
          </a:lnRef>
          <a:fillRef idx="1">
            <a:schemeClr val="lt1"/>
          </a:fillRef>
          <a:effectRef idx="0">
            <a:schemeClr val="dk1"/>
          </a:effectRef>
          <a:fontRef idx="minor">
            <a:schemeClr val="dk1"/>
          </a:fontRef>
        </p:style>
        <p:txBody>
          <a:bodyPr vert="eaVert" lIns="91419" tIns="45709" rIns="91419" bIns="45709"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0" lang="ja-JP" altLang="en-US" sz="1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社会福祉法人</a:t>
            </a:r>
            <a:r>
              <a:rPr kumimoji="0"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0" lang="ja-JP" altLang="en-US" sz="1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ボランティア</a:t>
            </a:r>
            <a:r>
              <a:rPr kumimoji="0"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0" lang="ja-JP" altLang="en-US" sz="1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ＮＰＯ、協同組合、共同募金　等</a:t>
            </a:r>
            <a:r>
              <a:rPr kumimoji="0"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endParaRPr kumimoji="0" lang="en-US" altLang="ja-JP"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p:txBody>
      </p:sp>
      <p:sp>
        <p:nvSpPr>
          <p:cNvPr id="72" name="角丸四角形 71"/>
          <p:cNvSpPr/>
          <p:nvPr/>
        </p:nvSpPr>
        <p:spPr>
          <a:xfrm>
            <a:off x="1562388" y="265085"/>
            <a:ext cx="436148" cy="2342717"/>
          </a:xfrm>
          <a:prstGeom prst="roundRect">
            <a:avLst>
              <a:gd name="adj" fmla="val 13883"/>
            </a:avLst>
          </a:prstGeom>
          <a:ln/>
        </p:spPr>
        <p:style>
          <a:lnRef idx="2">
            <a:schemeClr val="dk1"/>
          </a:lnRef>
          <a:fillRef idx="1">
            <a:schemeClr val="lt1"/>
          </a:fillRef>
          <a:effectRef idx="0">
            <a:schemeClr val="dk1"/>
          </a:effectRef>
          <a:fontRef idx="minor">
            <a:schemeClr val="dk1"/>
          </a:fontRef>
        </p:style>
        <p:txBody>
          <a:bodyPr vert="eaVert" lIns="91419" tIns="45709" rIns="91419" bIns="45709"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地域運営組織 </a:t>
            </a:r>
          </a:p>
        </p:txBody>
      </p:sp>
      <p:sp>
        <p:nvSpPr>
          <p:cNvPr id="73" name="角丸四角形 72"/>
          <p:cNvSpPr/>
          <p:nvPr/>
        </p:nvSpPr>
        <p:spPr>
          <a:xfrm>
            <a:off x="6368619" y="4178557"/>
            <a:ext cx="395849" cy="1894653"/>
          </a:xfrm>
          <a:prstGeom prst="roundRect">
            <a:avLst>
              <a:gd name="adj" fmla="val 9311"/>
            </a:avLst>
          </a:prstGeom>
          <a:solidFill>
            <a:srgbClr val="FFCCFF"/>
          </a:solidFill>
          <a:ln/>
        </p:spPr>
        <p:style>
          <a:lnRef idx="2">
            <a:schemeClr val="dk1"/>
          </a:lnRef>
          <a:fillRef idx="1">
            <a:schemeClr val="lt1"/>
          </a:fillRef>
          <a:effectRef idx="0">
            <a:schemeClr val="dk1"/>
          </a:effectRef>
          <a:fontRef idx="minor">
            <a:schemeClr val="dk1"/>
          </a:fontRef>
        </p:style>
        <p:txBody>
          <a:bodyPr vert="eaVert" lIns="91419" tIns="45709" rIns="91419" bIns="45709"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福祉事務所</a:t>
            </a:r>
          </a:p>
        </p:txBody>
      </p:sp>
      <p:sp>
        <p:nvSpPr>
          <p:cNvPr id="74" name="角丸四角形 73"/>
          <p:cNvSpPr/>
          <p:nvPr/>
        </p:nvSpPr>
        <p:spPr>
          <a:xfrm>
            <a:off x="6801254" y="4178557"/>
            <a:ext cx="669029" cy="1894653"/>
          </a:xfrm>
          <a:prstGeom prst="roundRect">
            <a:avLst>
              <a:gd name="adj" fmla="val 11991"/>
            </a:avLst>
          </a:prstGeom>
          <a:solidFill>
            <a:srgbClr val="FFCCFF"/>
          </a:solidFill>
          <a:ln/>
        </p:spPr>
        <p:style>
          <a:lnRef idx="2">
            <a:schemeClr val="dk1"/>
          </a:lnRef>
          <a:fillRef idx="1">
            <a:schemeClr val="lt1"/>
          </a:fillRef>
          <a:effectRef idx="0">
            <a:schemeClr val="dk1"/>
          </a:effectRef>
          <a:fontRef idx="minor">
            <a:schemeClr val="dk1"/>
          </a:fontRef>
        </p:style>
        <p:txBody>
          <a:bodyPr vert="eaVert" lIns="91419" tIns="45709" rIns="91419" bIns="45709"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自立相談支援機関（生活困窮者）</a:t>
            </a:r>
          </a:p>
        </p:txBody>
      </p:sp>
      <p:sp>
        <p:nvSpPr>
          <p:cNvPr id="5" name="角丸四角形 4"/>
          <p:cNvSpPr/>
          <p:nvPr/>
        </p:nvSpPr>
        <p:spPr>
          <a:xfrm>
            <a:off x="4634910" y="3465237"/>
            <a:ext cx="631226" cy="2040011"/>
          </a:xfrm>
          <a:prstGeom prst="roundRect">
            <a:avLst>
              <a:gd name="adj" fmla="val 8223"/>
            </a:avLst>
          </a:prstGeom>
          <a:solidFill>
            <a:srgbClr val="D0EAB4"/>
          </a:solidFill>
          <a:ln/>
        </p:spPr>
        <p:style>
          <a:lnRef idx="2">
            <a:schemeClr val="dk1"/>
          </a:lnRef>
          <a:fillRef idx="1">
            <a:schemeClr val="lt1"/>
          </a:fillRef>
          <a:effectRef idx="0">
            <a:schemeClr val="dk1"/>
          </a:effectRef>
          <a:fontRef idx="minor">
            <a:schemeClr val="dk1"/>
          </a:fontRef>
        </p:style>
        <p:txBody>
          <a:bodyPr vert="eaVert" lIns="35991" tIns="45709" rIns="35991" bIns="45709"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子育て世代包括支援</a:t>
            </a:r>
            <a:r>
              <a:rPr kumimoji="0" lang="en-US" altLang="ja-JP" sz="11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
            </a:r>
            <a:br>
              <a:rPr kumimoji="0" lang="en-US" altLang="ja-JP" sz="11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br>
            <a:r>
              <a:rPr kumimoji="0" lang="ja-JP" altLang="en-US" sz="11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　　　センター　（子育て）</a:t>
            </a:r>
            <a:endParaRPr kumimoji="0" lang="en-US" altLang="ja-JP" sz="11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endParaRPr>
          </a:p>
        </p:txBody>
      </p:sp>
      <p:sp>
        <p:nvSpPr>
          <p:cNvPr id="75" name="角丸四角形 74"/>
          <p:cNvSpPr/>
          <p:nvPr/>
        </p:nvSpPr>
        <p:spPr>
          <a:xfrm>
            <a:off x="4638049" y="1964635"/>
            <a:ext cx="616375" cy="1417340"/>
          </a:xfrm>
          <a:prstGeom prst="roundRect">
            <a:avLst>
              <a:gd name="adj" fmla="val 11145"/>
            </a:avLst>
          </a:prstGeom>
          <a:solidFill>
            <a:srgbClr val="D0EAB4"/>
          </a:solidFill>
          <a:ln/>
        </p:spPr>
        <p:style>
          <a:lnRef idx="2">
            <a:schemeClr val="dk1"/>
          </a:lnRef>
          <a:fillRef idx="1">
            <a:schemeClr val="lt1"/>
          </a:fillRef>
          <a:effectRef idx="0">
            <a:schemeClr val="dk1"/>
          </a:effectRef>
          <a:fontRef idx="minor">
            <a:schemeClr val="dk1"/>
          </a:fontRef>
        </p:style>
        <p:txBody>
          <a:bodyPr vert="eaVert"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地域子育て支援</a:t>
            </a:r>
            <a:endParaRPr kumimoji="0" lang="en-US" altLang="ja-JP" sz="12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拠点（子育て）</a:t>
            </a:r>
            <a:endParaRPr kumimoji="0" lang="en-US" altLang="ja-JP" sz="12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endParaRPr>
          </a:p>
        </p:txBody>
      </p:sp>
      <p:sp>
        <p:nvSpPr>
          <p:cNvPr id="76" name="角丸四角形 75"/>
          <p:cNvSpPr/>
          <p:nvPr/>
        </p:nvSpPr>
        <p:spPr>
          <a:xfrm>
            <a:off x="3450258" y="3854599"/>
            <a:ext cx="699571" cy="1656184"/>
          </a:xfrm>
          <a:prstGeom prst="roundRect">
            <a:avLst>
              <a:gd name="adj" fmla="val 9588"/>
            </a:avLst>
          </a:prstGeom>
          <a:solidFill>
            <a:schemeClr val="accent5">
              <a:lumMod val="40000"/>
              <a:lumOff val="60000"/>
            </a:schemeClr>
          </a:solidFill>
          <a:ln/>
        </p:spPr>
        <p:style>
          <a:lnRef idx="2">
            <a:schemeClr val="dk1"/>
          </a:lnRef>
          <a:fillRef idx="1">
            <a:schemeClr val="lt1"/>
          </a:fillRef>
          <a:effectRef idx="0">
            <a:schemeClr val="dk1"/>
          </a:effectRef>
          <a:fontRef idx="minor">
            <a:schemeClr val="dk1"/>
          </a:fontRef>
        </p:style>
        <p:txBody>
          <a:bodyPr vert="eaVert" lIns="35991" tIns="35991" rIns="35991" bIns="35991"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基幹相談支援</a:t>
            </a:r>
            <a:endParaRPr kumimoji="0" lang="en-US" altLang="ja-JP"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センター（障害）</a:t>
            </a:r>
          </a:p>
        </p:txBody>
      </p:sp>
      <p:sp>
        <p:nvSpPr>
          <p:cNvPr id="77" name="角丸四角形 76"/>
          <p:cNvSpPr/>
          <p:nvPr/>
        </p:nvSpPr>
        <p:spPr>
          <a:xfrm>
            <a:off x="1548052" y="4070958"/>
            <a:ext cx="361432" cy="2520279"/>
          </a:xfrm>
          <a:prstGeom prst="roundRect">
            <a:avLst>
              <a:gd name="adj" fmla="val 9311"/>
            </a:avLst>
          </a:prstGeom>
          <a:solidFill>
            <a:srgbClr val="FFFF99"/>
          </a:solidFill>
          <a:ln/>
        </p:spPr>
        <p:style>
          <a:lnRef idx="2">
            <a:schemeClr val="dk1"/>
          </a:lnRef>
          <a:fillRef idx="1">
            <a:schemeClr val="lt1"/>
          </a:fillRef>
          <a:effectRef idx="0">
            <a:schemeClr val="dk1"/>
          </a:effectRef>
          <a:fontRef idx="minor">
            <a:schemeClr val="dk1"/>
          </a:fontRef>
        </p:style>
        <p:txBody>
          <a:bodyPr vert="eaVert" lIns="91419" tIns="45709" rIns="91419" bIns="45709"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保健所</a:t>
            </a:r>
            <a:endParaRPr kumimoji="0" lang="en-US" altLang="ja-JP"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endParaRPr>
          </a:p>
        </p:txBody>
      </p:sp>
      <p:sp>
        <p:nvSpPr>
          <p:cNvPr id="3" name="正方形/長方形 2"/>
          <p:cNvSpPr/>
          <p:nvPr/>
        </p:nvSpPr>
        <p:spPr>
          <a:xfrm rot="5400000">
            <a:off x="812157" y="2193332"/>
            <a:ext cx="1129594" cy="276977"/>
          </a:xfrm>
          <a:prstGeom prst="rect">
            <a:avLst/>
          </a:prstGeom>
        </p:spPr>
        <p:txBody>
          <a:bodyPr wrap="none" lIns="91419" tIns="45709" rIns="91419" bIns="45709">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ＭＳ Ｐゴシック"/>
                <a:ea typeface="ＭＳ Ｐゴシック"/>
                <a:cs typeface="+mn-cs"/>
              </a:rPr>
              <a:t>656</a:t>
            </a:r>
            <a:r>
              <a:rPr kumimoji="0" lang="ja-JP" altLang="en-US" sz="1200" b="0" i="0" u="none" strike="noStrike" kern="1200" cap="none" spc="0" normalizeH="0" baseline="0" noProof="0" dirty="0">
                <a:ln>
                  <a:noFill/>
                </a:ln>
                <a:solidFill>
                  <a:prstClr val="black"/>
                </a:solidFill>
                <a:effectLst/>
                <a:uLnTx/>
                <a:uFillTx/>
                <a:latin typeface="ＭＳ Ｐゴシック"/>
                <a:ea typeface="ＭＳ Ｐゴシック"/>
                <a:cs typeface="+mn-cs"/>
              </a:rPr>
              <a:t>か所（</a:t>
            </a:r>
            <a:r>
              <a:rPr kumimoji="0" lang="en-US" altLang="ja-JP" sz="1200" b="0" i="0" u="none" strike="noStrike" kern="1200" cap="none" spc="0" normalizeH="0" baseline="0" noProof="0" dirty="0">
                <a:ln>
                  <a:noFill/>
                </a:ln>
                <a:solidFill>
                  <a:prstClr val="black"/>
                </a:solidFill>
                <a:effectLst/>
                <a:uLnTx/>
                <a:uFillTx/>
                <a:latin typeface="ＭＳ Ｐゴシック"/>
                <a:ea typeface="ＭＳ Ｐゴシック"/>
                <a:cs typeface="+mn-cs"/>
              </a:rPr>
              <a:t>H24</a:t>
            </a:r>
            <a:r>
              <a:rPr kumimoji="0" lang="ja-JP" altLang="en-US" sz="1200" b="0" i="0" u="none" strike="noStrike" kern="1200" cap="none" spc="0" normalizeH="0" baseline="0" noProof="0" dirty="0">
                <a:ln>
                  <a:noFill/>
                </a:ln>
                <a:solidFill>
                  <a:prstClr val="black"/>
                </a:solidFill>
                <a:effectLst/>
                <a:uLnTx/>
                <a:uFillTx/>
                <a:latin typeface="ＭＳ Ｐゴシック"/>
                <a:ea typeface="ＭＳ Ｐゴシック"/>
                <a:cs typeface="+mn-cs"/>
              </a:rPr>
              <a:t>）</a:t>
            </a:r>
          </a:p>
        </p:txBody>
      </p:sp>
      <p:sp>
        <p:nvSpPr>
          <p:cNvPr id="4" name="正方形/長方形 3"/>
          <p:cNvSpPr/>
          <p:nvPr/>
        </p:nvSpPr>
        <p:spPr>
          <a:xfrm rot="5400000">
            <a:off x="1628834" y="714608"/>
            <a:ext cx="1184897" cy="276977"/>
          </a:xfrm>
          <a:prstGeom prst="rect">
            <a:avLst/>
          </a:prstGeom>
        </p:spPr>
        <p:txBody>
          <a:bodyPr wrap="none" lIns="91419" tIns="45709" rIns="91419" bIns="45709">
            <a:spAutoFit/>
          </a:bodyPr>
          <a:lstStyle/>
          <a:p>
            <a:pPr marL="87292" marR="0" lvl="0" indent="-87292" algn="ctr" defTabSz="457200" rtl="0" eaLnBrk="1" fontAlgn="auto" latinLnBrk="0" hangingPunct="1">
              <a:lnSpc>
                <a:spcPct val="100000"/>
              </a:lnSpc>
              <a:spcBef>
                <a:spcPts val="20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ＭＳ Ｐゴシック"/>
                <a:ea typeface="ＭＳ Ｐゴシック"/>
                <a:cs typeface="+mn-cs"/>
              </a:rPr>
              <a:t>232,112</a:t>
            </a:r>
            <a:r>
              <a:rPr kumimoji="0" lang="ja-JP" altLang="en-US" sz="1200" b="0" i="0" u="none" strike="noStrike" kern="1200" cap="none" spc="0" normalizeH="0" baseline="0" noProof="0" dirty="0">
                <a:ln>
                  <a:noFill/>
                </a:ln>
                <a:solidFill>
                  <a:prstClr val="black"/>
                </a:solidFill>
                <a:effectLst/>
                <a:uLnTx/>
                <a:uFillTx/>
                <a:latin typeface="ＭＳ Ｐゴシック"/>
                <a:ea typeface="ＭＳ Ｐゴシック"/>
                <a:cs typeface="+mn-cs"/>
              </a:rPr>
              <a:t>人</a:t>
            </a:r>
            <a:r>
              <a:rPr kumimoji="0" lang="en-US" altLang="ja-JP" sz="1200" b="0" i="0" u="none" strike="noStrike" kern="1200" cap="none" spc="0" normalizeH="0" baseline="0" noProof="0" dirty="0">
                <a:ln>
                  <a:noFill/>
                </a:ln>
                <a:solidFill>
                  <a:prstClr val="black"/>
                </a:solidFill>
                <a:effectLst/>
                <a:uLnTx/>
                <a:uFillTx/>
                <a:latin typeface="ＭＳ Ｐゴシック"/>
                <a:ea typeface="ＭＳ Ｐゴシック"/>
                <a:cs typeface="+mn-cs"/>
              </a:rPr>
              <a:t>(H28)</a:t>
            </a:r>
          </a:p>
        </p:txBody>
      </p:sp>
      <p:sp>
        <p:nvSpPr>
          <p:cNvPr id="6" name="正方形/長方形 5"/>
          <p:cNvSpPr/>
          <p:nvPr/>
        </p:nvSpPr>
        <p:spPr>
          <a:xfrm rot="5400000">
            <a:off x="6123051" y="5438493"/>
            <a:ext cx="869007" cy="400087"/>
          </a:xfrm>
          <a:prstGeom prst="rect">
            <a:avLst/>
          </a:prstGeom>
        </p:spPr>
        <p:txBody>
          <a:bodyPr wrap="square" lIns="91419" tIns="45709" rIns="91419" bIns="45709">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ＭＳ Ｐゴシック"/>
                <a:ea typeface="ＭＳ Ｐゴシック"/>
                <a:cs typeface="+mn-cs"/>
              </a:rPr>
              <a:t>1,247</a:t>
            </a:r>
            <a:r>
              <a:rPr kumimoji="0" lang="ja-JP" altLang="en-US" sz="1000" b="0" i="0" u="none" strike="noStrike" kern="1200" cap="none" spc="0" normalizeH="0" baseline="0" noProof="0" dirty="0">
                <a:ln>
                  <a:noFill/>
                </a:ln>
                <a:solidFill>
                  <a:prstClr val="black"/>
                </a:solidFill>
                <a:effectLst/>
                <a:uLnTx/>
                <a:uFillTx/>
                <a:latin typeface="ＭＳ Ｐゴシック"/>
                <a:ea typeface="ＭＳ Ｐゴシック"/>
                <a:cs typeface="+mn-cs"/>
              </a:rPr>
              <a:t>か所</a:t>
            </a:r>
            <a:endParaRPr kumimoji="0" lang="en-US" altLang="ja-JP" sz="1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1000" b="0" i="0" u="none" strike="noStrike" kern="1200" cap="none" spc="0" normalizeH="0" baseline="0" noProof="0" dirty="0">
                <a:ln>
                  <a:noFill/>
                </a:ln>
                <a:solidFill>
                  <a:prstClr val="black"/>
                </a:solidFill>
                <a:effectLst/>
                <a:uLnTx/>
                <a:uFillTx/>
                <a:latin typeface="ＭＳ Ｐゴシック"/>
                <a:ea typeface="ＭＳ Ｐゴシック"/>
                <a:cs typeface="+mn-cs"/>
              </a:rPr>
              <a:t>H28</a:t>
            </a:r>
            <a:r>
              <a:rPr kumimoji="0" lang="ja-JP" altLang="en-US" sz="1000" b="0" i="0" u="none" strike="noStrike" kern="1200" cap="none" spc="0" normalizeH="0" baseline="0" noProof="0" dirty="0">
                <a:ln>
                  <a:noFill/>
                </a:ln>
                <a:solidFill>
                  <a:prstClr val="black"/>
                </a:solidFill>
                <a:effectLst/>
                <a:uLnTx/>
                <a:uFillTx/>
                <a:latin typeface="ＭＳ Ｐゴシック"/>
                <a:ea typeface="ＭＳ Ｐゴシック"/>
                <a:cs typeface="+mn-cs"/>
              </a:rPr>
              <a:t>）</a:t>
            </a:r>
          </a:p>
        </p:txBody>
      </p:sp>
      <p:sp>
        <p:nvSpPr>
          <p:cNvPr id="33" name="正方形/長方形 32"/>
          <p:cNvSpPr/>
          <p:nvPr/>
        </p:nvSpPr>
        <p:spPr>
          <a:xfrm rot="5400000">
            <a:off x="1295902" y="3439294"/>
            <a:ext cx="2639222" cy="246199"/>
          </a:xfrm>
          <a:prstGeom prst="rect">
            <a:avLst/>
          </a:prstGeom>
        </p:spPr>
        <p:txBody>
          <a:bodyPr wrap="none" lIns="91419" tIns="45709" rIns="91419" bIns="45709">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ＭＳ Ｐゴシック"/>
                <a:ea typeface="ＭＳ Ｐゴシック"/>
                <a:cs typeface="+mn-cs"/>
              </a:rPr>
              <a:t>4,685</a:t>
            </a:r>
            <a:r>
              <a:rPr kumimoji="0" lang="ja-JP" altLang="en-US" sz="1000" b="0" i="0" u="none" strike="noStrike" kern="1200" cap="none" spc="0" normalizeH="0" baseline="0" noProof="0" dirty="0">
                <a:ln>
                  <a:noFill/>
                </a:ln>
                <a:solidFill>
                  <a:prstClr val="black"/>
                </a:solidFill>
                <a:effectLst/>
                <a:uLnTx/>
                <a:uFillTx/>
                <a:latin typeface="ＭＳ Ｐゴシック"/>
                <a:ea typeface="ＭＳ Ｐゴシック"/>
                <a:cs typeface="+mn-cs"/>
              </a:rPr>
              <a:t>か所（Ｈ</a:t>
            </a:r>
            <a:r>
              <a:rPr kumimoji="0" lang="en-US" altLang="ja-JP" sz="1000" b="0" i="0" u="none" strike="noStrike" kern="1200" cap="none" spc="0" normalizeH="0" baseline="0" noProof="0" dirty="0">
                <a:ln>
                  <a:noFill/>
                </a:ln>
                <a:solidFill>
                  <a:prstClr val="black"/>
                </a:solidFill>
                <a:effectLst/>
                <a:uLnTx/>
                <a:uFillTx/>
                <a:latin typeface="ＭＳ Ｐゴシック"/>
                <a:ea typeface="ＭＳ Ｐゴシック"/>
                <a:cs typeface="+mn-cs"/>
              </a:rPr>
              <a:t>27</a:t>
            </a:r>
            <a:r>
              <a:rPr kumimoji="0" lang="ja-JP" altLang="en-US" sz="1000" b="0" i="0" u="none" strike="noStrike" kern="1200" cap="none" spc="0" normalizeH="0" baseline="0" noProof="0" dirty="0">
                <a:ln>
                  <a:noFill/>
                </a:ln>
                <a:solidFill>
                  <a:prstClr val="black"/>
                </a:solidFill>
                <a:effectLst/>
                <a:uLnTx/>
                <a:uFillTx/>
                <a:latin typeface="ＭＳ Ｐゴシック"/>
                <a:ea typeface="ＭＳ Ｐゴシック"/>
                <a:cs typeface="+mn-cs"/>
              </a:rPr>
              <a:t>）　ブランチ等を含め</a:t>
            </a:r>
            <a:r>
              <a:rPr kumimoji="0" lang="en-US" altLang="ja-JP" sz="1000" b="0" i="0" u="none" strike="noStrike" kern="1200" cap="none" spc="0" normalizeH="0" baseline="0" noProof="0" dirty="0">
                <a:ln>
                  <a:noFill/>
                </a:ln>
                <a:solidFill>
                  <a:prstClr val="black"/>
                </a:solidFill>
                <a:effectLst/>
                <a:uLnTx/>
                <a:uFillTx/>
                <a:latin typeface="ＭＳ Ｐゴシック"/>
                <a:ea typeface="ＭＳ Ｐゴシック"/>
                <a:cs typeface="+mn-cs"/>
              </a:rPr>
              <a:t>7,268</a:t>
            </a:r>
            <a:r>
              <a:rPr kumimoji="0" lang="ja-JP" altLang="en-US" sz="1000" b="0" i="0" u="none" strike="noStrike" kern="1200" cap="none" spc="0" normalizeH="0" baseline="0" noProof="0" dirty="0">
                <a:ln>
                  <a:noFill/>
                </a:ln>
                <a:solidFill>
                  <a:prstClr val="black"/>
                </a:solidFill>
                <a:effectLst/>
                <a:uLnTx/>
                <a:uFillTx/>
                <a:latin typeface="ＭＳ Ｐゴシック"/>
                <a:ea typeface="ＭＳ Ｐゴシック"/>
                <a:cs typeface="+mn-cs"/>
              </a:rPr>
              <a:t>か所</a:t>
            </a:r>
          </a:p>
        </p:txBody>
      </p:sp>
      <p:sp>
        <p:nvSpPr>
          <p:cNvPr id="35" name="正方形/長方形 34"/>
          <p:cNvSpPr/>
          <p:nvPr/>
        </p:nvSpPr>
        <p:spPr>
          <a:xfrm rot="5400000">
            <a:off x="8052820" y="2640529"/>
            <a:ext cx="1287490" cy="276977"/>
          </a:xfrm>
          <a:prstGeom prst="rect">
            <a:avLst/>
          </a:prstGeom>
        </p:spPr>
        <p:txBody>
          <a:bodyPr wrap="none" lIns="91419" tIns="45709" rIns="91419" bIns="45709">
            <a:spAutoFit/>
          </a:bodyPr>
          <a:lstStyle/>
          <a:p>
            <a:pPr marL="87292" marR="0" lvl="0" indent="-87292" algn="ctr" defTabSz="457200" rtl="0" eaLnBrk="1" fontAlgn="auto" latinLnBrk="0" hangingPunct="1">
              <a:lnSpc>
                <a:spcPct val="100000"/>
              </a:lnSpc>
              <a:spcBef>
                <a:spcPts val="20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ＭＳ Ｐゴシック"/>
                <a:ea typeface="ＭＳ Ｐゴシック"/>
                <a:cs typeface="+mn-cs"/>
              </a:rPr>
              <a:t>7,609,487</a:t>
            </a:r>
            <a:r>
              <a:rPr kumimoji="0" lang="ja-JP" altLang="en-US" sz="1200" b="0" i="0" u="none" strike="noStrike" kern="1200" cap="none" spc="0" normalizeH="0" baseline="0" noProof="0" dirty="0">
                <a:ln>
                  <a:noFill/>
                </a:ln>
                <a:solidFill>
                  <a:prstClr val="black"/>
                </a:solidFill>
                <a:effectLst/>
                <a:uLnTx/>
                <a:uFillTx/>
                <a:latin typeface="ＭＳ Ｐゴシック"/>
                <a:ea typeface="ＭＳ Ｐゴシック"/>
                <a:cs typeface="+mn-cs"/>
              </a:rPr>
              <a:t>人</a:t>
            </a:r>
            <a:r>
              <a:rPr kumimoji="0" lang="en-US" altLang="ja-JP" sz="1200" b="0" i="0" u="none" strike="noStrike" kern="1200" cap="none" spc="0" normalizeH="0" baseline="0" noProof="0" dirty="0">
                <a:ln>
                  <a:noFill/>
                </a:ln>
                <a:solidFill>
                  <a:prstClr val="black"/>
                </a:solidFill>
                <a:effectLst/>
                <a:uLnTx/>
                <a:uFillTx/>
                <a:latin typeface="ＭＳ Ｐゴシック"/>
                <a:ea typeface="ＭＳ Ｐゴシック"/>
                <a:cs typeface="+mn-cs"/>
              </a:rPr>
              <a:t>(H28)</a:t>
            </a:r>
          </a:p>
        </p:txBody>
      </p:sp>
      <p:sp>
        <p:nvSpPr>
          <p:cNvPr id="36" name="正方形/長方形 35"/>
          <p:cNvSpPr/>
          <p:nvPr/>
        </p:nvSpPr>
        <p:spPr>
          <a:xfrm rot="5400000">
            <a:off x="1230916" y="1877481"/>
            <a:ext cx="1083908" cy="276977"/>
          </a:xfrm>
          <a:prstGeom prst="rect">
            <a:avLst/>
          </a:prstGeom>
        </p:spPr>
        <p:txBody>
          <a:bodyPr wrap="none" lIns="91419" tIns="45709" rIns="91419" bIns="45709">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ＭＳ Ｐゴシック"/>
                <a:ea typeface="ＭＳ Ｐゴシック"/>
                <a:cs typeface="+mn-cs"/>
              </a:rPr>
              <a:t>1,600</a:t>
            </a:r>
            <a:r>
              <a:rPr kumimoji="0" lang="ja-JP" altLang="en-US" sz="1200" b="0" i="0" u="none" strike="noStrike" kern="1200" cap="none" spc="0" normalizeH="0" baseline="0" noProof="0" dirty="0">
                <a:ln>
                  <a:noFill/>
                </a:ln>
                <a:solidFill>
                  <a:prstClr val="black"/>
                </a:solidFill>
                <a:effectLst/>
                <a:uLnTx/>
                <a:uFillTx/>
                <a:latin typeface="ＭＳ Ｐゴシック"/>
                <a:ea typeface="ＭＳ Ｐゴシック"/>
                <a:cs typeface="+mn-cs"/>
              </a:rPr>
              <a:t>超（</a:t>
            </a:r>
            <a:r>
              <a:rPr kumimoji="0" lang="en-US" altLang="ja-JP" sz="1200" b="0" i="0" u="none" strike="noStrike" kern="1200" cap="none" spc="0" normalizeH="0" baseline="0" noProof="0" dirty="0">
                <a:ln>
                  <a:noFill/>
                </a:ln>
                <a:solidFill>
                  <a:prstClr val="black"/>
                </a:solidFill>
                <a:effectLst/>
                <a:uLnTx/>
                <a:uFillTx/>
                <a:latin typeface="ＭＳ Ｐゴシック"/>
                <a:ea typeface="ＭＳ Ｐゴシック"/>
                <a:cs typeface="+mn-cs"/>
              </a:rPr>
              <a:t>H27</a:t>
            </a:r>
            <a:r>
              <a:rPr kumimoji="0" lang="ja-JP" altLang="en-US" sz="1200" b="0" i="0" u="none" strike="noStrike" kern="1200" cap="none" spc="0" normalizeH="0" baseline="0" noProof="0" dirty="0">
                <a:ln>
                  <a:noFill/>
                </a:ln>
                <a:solidFill>
                  <a:prstClr val="black"/>
                </a:solidFill>
                <a:effectLst/>
                <a:uLnTx/>
                <a:uFillTx/>
                <a:latin typeface="ＭＳ Ｐゴシック"/>
                <a:ea typeface="ＭＳ Ｐゴシック"/>
                <a:cs typeface="+mn-cs"/>
              </a:rPr>
              <a:t>）</a:t>
            </a:r>
          </a:p>
        </p:txBody>
      </p:sp>
      <p:sp>
        <p:nvSpPr>
          <p:cNvPr id="37" name="正方形/長方形 36"/>
          <p:cNvSpPr/>
          <p:nvPr/>
        </p:nvSpPr>
        <p:spPr>
          <a:xfrm rot="5400000">
            <a:off x="1391924" y="4715691"/>
            <a:ext cx="633464" cy="400087"/>
          </a:xfrm>
          <a:prstGeom prst="rect">
            <a:avLst/>
          </a:prstGeom>
        </p:spPr>
        <p:txBody>
          <a:bodyPr wrap="none" lIns="91419" tIns="45709" rIns="91419" bIns="45709">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ＭＳ Ｐゴシック"/>
                <a:ea typeface="ＭＳ Ｐゴシック"/>
                <a:cs typeface="+mn-cs"/>
              </a:rPr>
              <a:t>480</a:t>
            </a:r>
            <a:r>
              <a:rPr kumimoji="0" lang="ja-JP" altLang="en-US" sz="1000" b="0" i="0" u="none" strike="noStrike" kern="1200" cap="none" spc="0" normalizeH="0" baseline="0" noProof="0" dirty="0">
                <a:ln>
                  <a:noFill/>
                </a:ln>
                <a:solidFill>
                  <a:prstClr val="black"/>
                </a:solidFill>
                <a:effectLst/>
                <a:uLnTx/>
                <a:uFillTx/>
                <a:latin typeface="ＭＳ Ｐゴシック"/>
                <a:ea typeface="ＭＳ Ｐゴシック"/>
                <a:cs typeface="+mn-cs"/>
              </a:rPr>
              <a:t>か所</a:t>
            </a:r>
            <a:endParaRPr kumimoji="0" lang="en-US" altLang="ja-JP" sz="1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1000" b="0" i="0" u="none" strike="noStrike" kern="1200" cap="none" spc="0" normalizeH="0" baseline="0" noProof="0" dirty="0">
                <a:ln>
                  <a:noFill/>
                </a:ln>
                <a:solidFill>
                  <a:prstClr val="black"/>
                </a:solidFill>
                <a:effectLst/>
                <a:uLnTx/>
                <a:uFillTx/>
                <a:latin typeface="ＭＳ Ｐゴシック"/>
                <a:ea typeface="ＭＳ Ｐゴシック"/>
                <a:cs typeface="+mn-cs"/>
              </a:rPr>
              <a:t>H28</a:t>
            </a:r>
            <a:r>
              <a:rPr kumimoji="0" lang="ja-JP" altLang="en-US" sz="1000" b="0" i="0" u="none" strike="noStrike" kern="1200" cap="none" spc="0" normalizeH="0" baseline="0" noProof="0" dirty="0">
                <a:ln>
                  <a:noFill/>
                </a:ln>
                <a:solidFill>
                  <a:prstClr val="black"/>
                </a:solidFill>
                <a:effectLst/>
                <a:uLnTx/>
                <a:uFillTx/>
                <a:latin typeface="ＭＳ Ｐゴシック"/>
                <a:ea typeface="ＭＳ Ｐゴシック"/>
                <a:cs typeface="+mn-cs"/>
              </a:rPr>
              <a:t>）</a:t>
            </a:r>
          </a:p>
        </p:txBody>
      </p:sp>
      <p:sp>
        <p:nvSpPr>
          <p:cNvPr id="39" name="正方形/長方形 38"/>
          <p:cNvSpPr/>
          <p:nvPr/>
        </p:nvSpPr>
        <p:spPr>
          <a:xfrm rot="5400000">
            <a:off x="435344" y="4382530"/>
            <a:ext cx="1237796" cy="276977"/>
          </a:xfrm>
          <a:prstGeom prst="rect">
            <a:avLst/>
          </a:prstGeom>
        </p:spPr>
        <p:txBody>
          <a:bodyPr wrap="none" lIns="91419" tIns="45709" rIns="91419" bIns="45709">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ＭＳ Ｐゴシック"/>
                <a:ea typeface="ＭＳ Ｐゴシック"/>
                <a:cs typeface="+mn-cs"/>
              </a:rPr>
              <a:t>1,721</a:t>
            </a:r>
            <a:r>
              <a:rPr kumimoji="0" lang="ja-JP" altLang="en-US" sz="1200" b="0" i="0" u="none" strike="noStrike" kern="1200" cap="none" spc="0" normalizeH="0" baseline="0" noProof="0" dirty="0">
                <a:ln>
                  <a:noFill/>
                </a:ln>
                <a:solidFill>
                  <a:prstClr val="black"/>
                </a:solidFill>
                <a:effectLst/>
                <a:uLnTx/>
                <a:uFillTx/>
                <a:latin typeface="ＭＳ Ｐゴシック"/>
                <a:ea typeface="ＭＳ Ｐゴシック"/>
                <a:cs typeface="+mn-cs"/>
              </a:rPr>
              <a:t>か所（</a:t>
            </a:r>
            <a:r>
              <a:rPr kumimoji="0" lang="en-US" altLang="ja-JP" sz="1200" b="0" i="0" u="none" strike="noStrike" kern="1200" cap="none" spc="0" normalizeH="0" baseline="0" noProof="0" dirty="0">
                <a:ln>
                  <a:noFill/>
                </a:ln>
                <a:solidFill>
                  <a:prstClr val="black"/>
                </a:solidFill>
                <a:effectLst/>
                <a:uLnTx/>
                <a:uFillTx/>
                <a:latin typeface="ＭＳ Ｐゴシック"/>
                <a:ea typeface="ＭＳ Ｐゴシック"/>
                <a:cs typeface="+mn-cs"/>
              </a:rPr>
              <a:t>H28</a:t>
            </a:r>
            <a:r>
              <a:rPr kumimoji="0" lang="ja-JP" altLang="en-US" sz="1200" b="0" i="0" u="none" strike="noStrike" kern="1200" cap="none" spc="0" normalizeH="0" baseline="0" noProof="0" dirty="0">
                <a:ln>
                  <a:noFill/>
                </a:ln>
                <a:solidFill>
                  <a:prstClr val="black"/>
                </a:solidFill>
                <a:effectLst/>
                <a:uLnTx/>
                <a:uFillTx/>
                <a:latin typeface="ＭＳ Ｐゴシック"/>
                <a:ea typeface="ＭＳ Ｐゴシック"/>
                <a:cs typeface="+mn-cs"/>
              </a:rPr>
              <a:t>）</a:t>
            </a:r>
          </a:p>
        </p:txBody>
      </p:sp>
      <p:grpSp>
        <p:nvGrpSpPr>
          <p:cNvPr id="7" name="グループ化 6"/>
          <p:cNvGrpSpPr/>
          <p:nvPr/>
        </p:nvGrpSpPr>
        <p:grpSpPr>
          <a:xfrm>
            <a:off x="7340637" y="5243539"/>
            <a:ext cx="1377890" cy="1336602"/>
            <a:chOff x="9329616" y="7669616"/>
            <a:chExt cx="1492715" cy="1005591"/>
          </a:xfrm>
          <a:solidFill>
            <a:srgbClr val="FFCCFF"/>
          </a:solidFill>
        </p:grpSpPr>
        <p:sp>
          <p:nvSpPr>
            <p:cNvPr id="130" name="角丸四角形 129"/>
            <p:cNvSpPr/>
            <p:nvPr/>
          </p:nvSpPr>
          <p:spPr>
            <a:xfrm>
              <a:off x="9523555" y="7669616"/>
              <a:ext cx="1055598" cy="1005591"/>
            </a:xfrm>
            <a:prstGeom prst="roundRect">
              <a:avLst/>
            </a:prstGeom>
            <a:grpFill/>
            <a:ln/>
          </p:spPr>
          <p:style>
            <a:lnRef idx="2">
              <a:schemeClr val="dk1"/>
            </a:lnRef>
            <a:fillRef idx="1">
              <a:schemeClr val="lt1"/>
            </a:fillRef>
            <a:effectRef idx="0">
              <a:schemeClr val="dk1"/>
            </a:effectRef>
            <a:fontRef idx="minor">
              <a:schemeClr val="dk1"/>
            </a:fontRef>
          </p:style>
          <p:txBody>
            <a:bodyPr vert="horz" lIns="36000" rIns="3600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ひきこもり</a:t>
              </a:r>
              <a:endParaRPr kumimoji="0" lang="en-US" altLang="ja-JP" sz="12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地域支援</a:t>
              </a:r>
              <a:endParaRPr kumimoji="0" lang="en-US" altLang="ja-JP" sz="12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センター</a:t>
              </a:r>
            </a:p>
          </p:txBody>
        </p:sp>
        <p:sp>
          <p:nvSpPr>
            <p:cNvPr id="40" name="正方形/長方形 39"/>
            <p:cNvSpPr/>
            <p:nvPr/>
          </p:nvSpPr>
          <p:spPr>
            <a:xfrm>
              <a:off x="9329616" y="8186877"/>
              <a:ext cx="1492715" cy="34733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ＭＳ Ｐゴシック"/>
                  <a:ea typeface="ＭＳ Ｐゴシック"/>
                  <a:cs typeface="+mn-cs"/>
                </a:rPr>
                <a:t>69</a:t>
              </a:r>
              <a:r>
                <a:rPr kumimoji="0" lang="ja-JP" altLang="en-US" sz="1200" b="0" i="0" u="none" strike="noStrike" kern="1200" cap="none" spc="0" normalizeH="0" baseline="0" noProof="0" dirty="0">
                  <a:ln>
                    <a:noFill/>
                  </a:ln>
                  <a:solidFill>
                    <a:prstClr val="black"/>
                  </a:solidFill>
                  <a:effectLst/>
                  <a:uLnTx/>
                  <a:uFillTx/>
                  <a:latin typeface="ＭＳ Ｐゴシック"/>
                  <a:ea typeface="ＭＳ Ｐゴシック"/>
                  <a:cs typeface="+mn-cs"/>
                </a:rPr>
                <a:t>か所</a:t>
              </a:r>
              <a:endParaRPr kumimoji="0" lang="en-US" altLang="ja-JP" sz="12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1200" b="0" i="0" u="none" strike="noStrike" kern="1200" cap="none" spc="0" normalizeH="0" baseline="0" noProof="0" dirty="0">
                  <a:ln>
                    <a:noFill/>
                  </a:ln>
                  <a:solidFill>
                    <a:prstClr val="black"/>
                  </a:solidFill>
                  <a:effectLst/>
                  <a:uLnTx/>
                  <a:uFillTx/>
                  <a:latin typeface="ＭＳ Ｐゴシック"/>
                  <a:ea typeface="ＭＳ Ｐゴシック"/>
                  <a:cs typeface="+mn-cs"/>
                </a:rPr>
                <a:t>64</a:t>
              </a:r>
              <a:r>
                <a:rPr kumimoji="0" lang="ja-JP" altLang="en-US" sz="1200" b="0" i="0" u="none" strike="noStrike" kern="1200" cap="none" spc="0" normalizeH="0" baseline="0" noProof="0" dirty="0">
                  <a:ln>
                    <a:noFill/>
                  </a:ln>
                  <a:solidFill>
                    <a:prstClr val="black"/>
                  </a:solidFill>
                  <a:effectLst/>
                  <a:uLnTx/>
                  <a:uFillTx/>
                  <a:latin typeface="ＭＳ Ｐゴシック"/>
                  <a:ea typeface="ＭＳ Ｐゴシック"/>
                  <a:cs typeface="+mn-cs"/>
                </a:rPr>
                <a:t>自治体</a:t>
              </a:r>
              <a:r>
                <a:rPr kumimoji="0" lang="en-US" altLang="ja-JP" sz="1200" b="0" i="0" u="none" strike="noStrike" kern="1200" cap="none" spc="0" normalizeH="0" baseline="0" noProof="0" dirty="0">
                  <a:ln>
                    <a:noFill/>
                  </a:ln>
                  <a:solidFill>
                    <a:prstClr val="black"/>
                  </a:solidFill>
                  <a:effectLst/>
                  <a:uLnTx/>
                  <a:uFillTx/>
                  <a:latin typeface="ＭＳ Ｐゴシック"/>
                  <a:ea typeface="ＭＳ Ｐゴシック"/>
                  <a:cs typeface="+mn-cs"/>
                </a:rPr>
                <a:t>,H28</a:t>
              </a:r>
              <a:r>
                <a:rPr kumimoji="0" lang="ja-JP" altLang="en-US" sz="1200" b="0" i="0" u="none" strike="noStrike" kern="1200" cap="none" spc="0" normalizeH="0" baseline="0" noProof="0" dirty="0">
                  <a:ln>
                    <a:noFill/>
                  </a:ln>
                  <a:solidFill>
                    <a:prstClr val="black"/>
                  </a:solidFill>
                  <a:effectLst/>
                  <a:uLnTx/>
                  <a:uFillTx/>
                  <a:latin typeface="ＭＳ Ｐゴシック"/>
                  <a:ea typeface="ＭＳ Ｐゴシック"/>
                  <a:cs typeface="+mn-cs"/>
                </a:rPr>
                <a:t>）</a:t>
              </a:r>
            </a:p>
          </p:txBody>
        </p:sp>
      </p:grpSp>
      <p:sp>
        <p:nvSpPr>
          <p:cNvPr id="41" name="正方形/長方形 40"/>
          <p:cNvSpPr/>
          <p:nvPr/>
        </p:nvSpPr>
        <p:spPr>
          <a:xfrm rot="5400000">
            <a:off x="8006908" y="947245"/>
            <a:ext cx="1338786" cy="276977"/>
          </a:xfrm>
          <a:prstGeom prst="rect">
            <a:avLst/>
          </a:prstGeom>
        </p:spPr>
        <p:txBody>
          <a:bodyPr wrap="none" lIns="91419" tIns="45709" rIns="91419" bIns="45709">
            <a:spAutoFit/>
          </a:bodyPr>
          <a:lstStyle/>
          <a:p>
            <a:pPr marL="87292" marR="0" lvl="0" indent="-87292" algn="ctr" defTabSz="457200" rtl="0" eaLnBrk="1" fontAlgn="auto" latinLnBrk="0" hangingPunct="1">
              <a:lnSpc>
                <a:spcPct val="100000"/>
              </a:lnSpc>
              <a:spcBef>
                <a:spcPts val="20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ＭＳ Ｐゴシック"/>
                <a:ea typeface="ＭＳ Ｐゴシック"/>
                <a:cs typeface="+mn-cs"/>
              </a:rPr>
              <a:t>198,237</a:t>
            </a:r>
            <a:r>
              <a:rPr kumimoji="0" lang="ja-JP" altLang="en-US" sz="1200" b="0" i="0" u="none" strike="noStrike" kern="1200" cap="none" spc="0" normalizeH="0" baseline="0" noProof="0" dirty="0">
                <a:ln>
                  <a:noFill/>
                </a:ln>
                <a:solidFill>
                  <a:prstClr val="black"/>
                </a:solidFill>
                <a:effectLst/>
                <a:uLnTx/>
                <a:uFillTx/>
                <a:latin typeface="ＭＳ Ｐゴシック"/>
                <a:ea typeface="ＭＳ Ｐゴシック"/>
                <a:cs typeface="+mn-cs"/>
              </a:rPr>
              <a:t>か所</a:t>
            </a:r>
            <a:r>
              <a:rPr kumimoji="0" lang="en-US" altLang="ja-JP" sz="1200" b="0" i="0" u="none" strike="noStrike" kern="1200" cap="none" spc="0" normalizeH="0" baseline="0" noProof="0" dirty="0">
                <a:ln>
                  <a:noFill/>
                </a:ln>
                <a:solidFill>
                  <a:prstClr val="black"/>
                </a:solidFill>
                <a:effectLst/>
                <a:uLnTx/>
                <a:uFillTx/>
                <a:latin typeface="ＭＳ Ｐゴシック"/>
                <a:ea typeface="ＭＳ Ｐゴシック"/>
                <a:cs typeface="+mn-cs"/>
              </a:rPr>
              <a:t>(H26)</a:t>
            </a:r>
          </a:p>
        </p:txBody>
      </p:sp>
      <p:sp>
        <p:nvSpPr>
          <p:cNvPr id="9" name="正方形/長方形 8"/>
          <p:cNvSpPr/>
          <p:nvPr/>
        </p:nvSpPr>
        <p:spPr>
          <a:xfrm rot="5400000">
            <a:off x="2969389" y="2736581"/>
            <a:ext cx="1237796" cy="276977"/>
          </a:xfrm>
          <a:prstGeom prst="rect">
            <a:avLst/>
          </a:prstGeom>
        </p:spPr>
        <p:txBody>
          <a:bodyPr wrap="none" lIns="91419" tIns="45709" rIns="91419" bIns="45709">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ＭＳ Ｐゴシック"/>
                <a:ea typeface="ＭＳ Ｐゴシック"/>
                <a:cs typeface="+mn-cs"/>
              </a:rPr>
              <a:t>7,927</a:t>
            </a:r>
            <a:r>
              <a:rPr kumimoji="0" lang="ja-JP" altLang="en-US" sz="1200" b="0" i="0" u="none" strike="noStrike" kern="1200" cap="none" spc="0" normalizeH="0" baseline="0" noProof="0" dirty="0">
                <a:ln>
                  <a:noFill/>
                </a:ln>
                <a:solidFill>
                  <a:prstClr val="black"/>
                </a:solidFill>
                <a:effectLst/>
                <a:uLnTx/>
                <a:uFillTx/>
                <a:latin typeface="ＭＳ Ｐゴシック"/>
                <a:ea typeface="ＭＳ Ｐゴシック"/>
                <a:cs typeface="+mn-cs"/>
              </a:rPr>
              <a:t>か所（</a:t>
            </a:r>
            <a:r>
              <a:rPr kumimoji="0" lang="en-US" altLang="ja-JP" sz="1200" b="0" i="0" u="none" strike="noStrike" kern="1200" cap="none" spc="0" normalizeH="0" baseline="0" noProof="0" dirty="0">
                <a:ln>
                  <a:noFill/>
                </a:ln>
                <a:solidFill>
                  <a:prstClr val="black"/>
                </a:solidFill>
                <a:effectLst/>
                <a:uLnTx/>
                <a:uFillTx/>
                <a:latin typeface="ＭＳ Ｐゴシック"/>
                <a:ea typeface="ＭＳ Ｐゴシック"/>
                <a:cs typeface="+mn-cs"/>
              </a:rPr>
              <a:t>H27</a:t>
            </a:r>
            <a:r>
              <a:rPr kumimoji="0" lang="ja-JP" altLang="en-US" sz="1200" b="0" i="0" u="none" strike="noStrike" kern="1200" cap="none" spc="0" normalizeH="0" baseline="0" noProof="0" dirty="0">
                <a:ln>
                  <a:noFill/>
                </a:ln>
                <a:solidFill>
                  <a:prstClr val="black"/>
                </a:solidFill>
                <a:effectLst/>
                <a:uLnTx/>
                <a:uFillTx/>
                <a:latin typeface="ＭＳ Ｐゴシック"/>
                <a:ea typeface="ＭＳ Ｐゴシック"/>
                <a:cs typeface="+mn-cs"/>
              </a:rPr>
              <a:t>）</a:t>
            </a:r>
          </a:p>
        </p:txBody>
      </p:sp>
      <p:sp>
        <p:nvSpPr>
          <p:cNvPr id="12" name="正方形/長方形 11"/>
          <p:cNvSpPr/>
          <p:nvPr/>
        </p:nvSpPr>
        <p:spPr>
          <a:xfrm rot="5400000">
            <a:off x="3027407" y="4781834"/>
            <a:ext cx="1100339" cy="246199"/>
          </a:xfrm>
          <a:prstGeom prst="rect">
            <a:avLst/>
          </a:prstGeom>
        </p:spPr>
        <p:txBody>
          <a:bodyPr wrap="none" lIns="91419" tIns="45709" rIns="91419" bIns="45709">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mn-cs"/>
              </a:rPr>
              <a:t>429</a:t>
            </a: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mn-cs"/>
              </a:rPr>
              <a:t>市町村（</a:t>
            </a:r>
            <a:r>
              <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mn-cs"/>
              </a:rPr>
              <a:t>H27</a:t>
            </a: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mn-cs"/>
              </a:rPr>
              <a:t>）</a:t>
            </a:r>
            <a:endParaRPr kumimoji="0" lang="ja-JP" altLang="en-US" sz="1100" b="0" i="0" u="none" strike="noStrike" kern="0" cap="none" spc="0" normalizeH="0" baseline="0" noProof="0" dirty="0">
              <a:ln>
                <a:noFill/>
              </a:ln>
              <a:solidFill>
                <a:sysClr val="windowText" lastClr="000000"/>
              </a:solidFill>
              <a:effectLst/>
              <a:uLnTx/>
              <a:uFillTx/>
              <a:latin typeface="ＭＳ Ｐゴシック"/>
              <a:ea typeface="ＭＳ Ｐゴシック"/>
              <a:cs typeface="+mn-cs"/>
            </a:endParaRPr>
          </a:p>
        </p:txBody>
      </p:sp>
      <p:sp>
        <p:nvSpPr>
          <p:cNvPr id="46" name="正方形/長方形 45"/>
          <p:cNvSpPr/>
          <p:nvPr/>
        </p:nvSpPr>
        <p:spPr>
          <a:xfrm rot="5400000">
            <a:off x="6576507" y="5601227"/>
            <a:ext cx="869007" cy="400087"/>
          </a:xfrm>
          <a:prstGeom prst="rect">
            <a:avLst/>
          </a:prstGeom>
        </p:spPr>
        <p:txBody>
          <a:bodyPr wrap="square" lIns="91419" tIns="45709" rIns="91419" bIns="45709">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ＭＳ Ｐゴシック"/>
                <a:ea typeface="ＭＳ Ｐゴシック"/>
                <a:cs typeface="+mn-cs"/>
              </a:rPr>
              <a:t>1,345</a:t>
            </a:r>
            <a:r>
              <a:rPr kumimoji="0" lang="ja-JP" altLang="en-US" sz="1000" b="0" i="0" u="none" strike="noStrike" kern="1200" cap="none" spc="0" normalizeH="0" baseline="0" noProof="0" dirty="0">
                <a:ln>
                  <a:noFill/>
                </a:ln>
                <a:solidFill>
                  <a:prstClr val="black"/>
                </a:solidFill>
                <a:effectLst/>
                <a:uLnTx/>
                <a:uFillTx/>
                <a:latin typeface="ＭＳ Ｐゴシック"/>
                <a:ea typeface="ＭＳ Ｐゴシック"/>
                <a:cs typeface="+mn-cs"/>
              </a:rPr>
              <a:t>か所</a:t>
            </a:r>
            <a:endParaRPr kumimoji="0" lang="en-US" altLang="ja-JP" sz="1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ＭＳ Ｐゴシック"/>
                <a:ea typeface="ＭＳ Ｐゴシック"/>
                <a:cs typeface="+mn-cs"/>
              </a:rPr>
              <a:t>（Ｈ</a:t>
            </a:r>
            <a:r>
              <a:rPr kumimoji="0" lang="en-US" altLang="ja-JP" sz="1000" b="0" i="0" u="none" strike="noStrike" kern="1200" cap="none" spc="0" normalizeH="0" baseline="0" noProof="0" dirty="0">
                <a:ln>
                  <a:noFill/>
                </a:ln>
                <a:solidFill>
                  <a:prstClr val="black"/>
                </a:solidFill>
                <a:effectLst/>
                <a:uLnTx/>
                <a:uFillTx/>
                <a:latin typeface="ＭＳ Ｐゴシック"/>
                <a:ea typeface="ＭＳ Ｐゴシック"/>
                <a:cs typeface="+mn-cs"/>
              </a:rPr>
              <a:t>27</a:t>
            </a:r>
            <a:r>
              <a:rPr kumimoji="0" lang="ja-JP" altLang="en-US" sz="1000" b="0" i="0" u="none" strike="noStrike" kern="1200" cap="none" spc="0" normalizeH="0" baseline="0" noProof="0" dirty="0">
                <a:ln>
                  <a:noFill/>
                </a:ln>
                <a:solidFill>
                  <a:prstClr val="black"/>
                </a:solidFill>
                <a:effectLst/>
                <a:uLnTx/>
                <a:uFillTx/>
                <a:latin typeface="ＭＳ Ｐゴシック"/>
                <a:ea typeface="ＭＳ Ｐゴシック"/>
                <a:cs typeface="+mn-cs"/>
              </a:rPr>
              <a:t>）</a:t>
            </a:r>
          </a:p>
        </p:txBody>
      </p:sp>
      <p:sp>
        <p:nvSpPr>
          <p:cNvPr id="121" name="角丸四角形 120"/>
          <p:cNvSpPr/>
          <p:nvPr/>
        </p:nvSpPr>
        <p:spPr>
          <a:xfrm>
            <a:off x="5310545" y="3494560"/>
            <a:ext cx="485155" cy="2014626"/>
          </a:xfrm>
          <a:prstGeom prst="roundRect">
            <a:avLst>
              <a:gd name="adj" fmla="val 14342"/>
            </a:avLst>
          </a:prstGeom>
          <a:solidFill>
            <a:srgbClr val="D0EAB4"/>
          </a:solidFill>
          <a:ln/>
        </p:spPr>
        <p:style>
          <a:lnRef idx="2">
            <a:schemeClr val="dk1"/>
          </a:lnRef>
          <a:fillRef idx="1">
            <a:schemeClr val="lt1"/>
          </a:fillRef>
          <a:effectRef idx="0">
            <a:schemeClr val="dk1"/>
          </a:effectRef>
          <a:fontRef idx="minor">
            <a:schemeClr val="dk1"/>
          </a:fontRef>
        </p:style>
        <p:txBody>
          <a:bodyPr vert="eaVert" lIns="35991" tIns="45709" rIns="35991" bIns="45709"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ひとり親家庭子育て</a:t>
            </a:r>
            <a:r>
              <a:rPr kumimoji="0" lang="en-US" altLang="ja-JP" sz="12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
            </a:r>
            <a:br>
              <a:rPr kumimoji="0" lang="en-US" altLang="ja-JP" sz="12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br>
            <a:r>
              <a:rPr kumimoji="0" lang="ja-JP" altLang="en-US" sz="12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　相談（子育て）</a:t>
            </a:r>
            <a:endParaRPr kumimoji="0" lang="en-US" altLang="ja-JP" sz="12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endParaRPr>
          </a:p>
        </p:txBody>
      </p:sp>
      <p:sp>
        <p:nvSpPr>
          <p:cNvPr id="13" name="正方形/長方形 12"/>
          <p:cNvSpPr/>
          <p:nvPr/>
        </p:nvSpPr>
        <p:spPr>
          <a:xfrm>
            <a:off x="1473418" y="5158315"/>
            <a:ext cx="492400" cy="777206"/>
          </a:xfrm>
          <a:prstGeom prst="rect">
            <a:avLst/>
          </a:prstGeom>
        </p:spPr>
        <p:txBody>
          <a:bodyPr vert="eaVert" wrap="square" lIns="91419" tIns="45709" rIns="91419" bIns="45709">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ＭＳ Ｐゴシック"/>
                <a:ea typeface="ＭＳ Ｐゴシック"/>
                <a:cs typeface="+mn-cs"/>
              </a:rPr>
              <a:t>市町村保健センター</a:t>
            </a:r>
            <a:endParaRPr kumimoji="0" lang="en-US" altLang="ja-JP" sz="1000" b="0"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47" name="正方形/長方形 46"/>
          <p:cNvSpPr/>
          <p:nvPr/>
        </p:nvSpPr>
        <p:spPr>
          <a:xfrm rot="5400000">
            <a:off x="1380066" y="6029391"/>
            <a:ext cx="697584" cy="400087"/>
          </a:xfrm>
          <a:prstGeom prst="rect">
            <a:avLst/>
          </a:prstGeom>
        </p:spPr>
        <p:txBody>
          <a:bodyPr wrap="none" lIns="91419" tIns="45709" rIns="91419" bIns="45709">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ＭＳ Ｐゴシック"/>
                <a:ea typeface="ＭＳ Ｐゴシック"/>
                <a:cs typeface="+mn-cs"/>
              </a:rPr>
              <a:t>2466</a:t>
            </a:r>
            <a:r>
              <a:rPr kumimoji="0" lang="ja-JP" altLang="en-US" sz="1000" b="0" i="0" u="none" strike="noStrike" kern="1200" cap="none" spc="0" normalizeH="0" baseline="0" noProof="0" dirty="0">
                <a:ln>
                  <a:noFill/>
                </a:ln>
                <a:solidFill>
                  <a:prstClr val="black"/>
                </a:solidFill>
                <a:effectLst/>
                <a:uLnTx/>
                <a:uFillTx/>
                <a:latin typeface="ＭＳ Ｐゴシック"/>
                <a:ea typeface="ＭＳ Ｐゴシック"/>
                <a:cs typeface="+mn-cs"/>
              </a:rPr>
              <a:t>施設</a:t>
            </a:r>
            <a:endParaRPr kumimoji="0" lang="en-US" altLang="ja-JP" sz="1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1000" b="0" i="0" u="none" strike="noStrike" kern="1200" cap="none" spc="0" normalizeH="0" baseline="0" noProof="0" dirty="0">
                <a:ln>
                  <a:noFill/>
                </a:ln>
                <a:solidFill>
                  <a:prstClr val="black"/>
                </a:solidFill>
                <a:effectLst/>
                <a:uLnTx/>
                <a:uFillTx/>
                <a:latin typeface="ＭＳ Ｐゴシック"/>
                <a:ea typeface="ＭＳ Ｐゴシック"/>
                <a:cs typeface="+mn-cs"/>
              </a:rPr>
              <a:t>H28</a:t>
            </a:r>
            <a:r>
              <a:rPr kumimoji="0" lang="ja-JP" altLang="en-US" sz="1000" b="0" i="0" u="none" strike="noStrike" kern="1200" cap="none" spc="0" normalizeH="0" baseline="0" noProof="0" dirty="0">
                <a:ln>
                  <a:noFill/>
                </a:ln>
                <a:solidFill>
                  <a:prstClr val="black"/>
                </a:solidFill>
                <a:effectLst/>
                <a:uLnTx/>
                <a:uFillTx/>
                <a:latin typeface="ＭＳ Ｐゴシック"/>
                <a:ea typeface="ＭＳ Ｐゴシック"/>
                <a:cs typeface="+mn-cs"/>
              </a:rPr>
              <a:t>）</a:t>
            </a:r>
          </a:p>
        </p:txBody>
      </p:sp>
      <p:sp>
        <p:nvSpPr>
          <p:cNvPr id="8" name="正方形/長方形 7"/>
          <p:cNvSpPr/>
          <p:nvPr/>
        </p:nvSpPr>
        <p:spPr>
          <a:xfrm rot="5400000">
            <a:off x="5111776" y="4884264"/>
            <a:ext cx="723233" cy="276977"/>
          </a:xfrm>
          <a:prstGeom prst="rect">
            <a:avLst/>
          </a:prstGeom>
        </p:spPr>
        <p:txBody>
          <a:bodyPr wrap="none" lIns="91419" tIns="45709" rIns="91419" bIns="45709">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ＭＳ Ｐゴシック"/>
                <a:ea typeface="ＭＳ Ｐゴシック"/>
                <a:cs typeface="+mn-cs"/>
              </a:rPr>
              <a:t>112</a:t>
            </a:r>
            <a:r>
              <a:rPr kumimoji="0" lang="ja-JP" altLang="en-US" sz="1200" b="0" i="0" u="none" strike="noStrike" kern="1200" cap="none" spc="0" normalizeH="0" baseline="0" noProof="0" dirty="0">
                <a:ln>
                  <a:noFill/>
                </a:ln>
                <a:solidFill>
                  <a:prstClr val="black"/>
                </a:solidFill>
                <a:effectLst/>
                <a:uLnTx/>
                <a:uFillTx/>
                <a:latin typeface="ＭＳ Ｐゴシック"/>
                <a:ea typeface="ＭＳ Ｐゴシック"/>
                <a:cs typeface="+mn-cs"/>
              </a:rPr>
              <a:t>か所</a:t>
            </a:r>
          </a:p>
        </p:txBody>
      </p:sp>
      <p:sp>
        <p:nvSpPr>
          <p:cNvPr id="50" name="正方形/長方形 49"/>
          <p:cNvSpPr/>
          <p:nvPr/>
        </p:nvSpPr>
        <p:spPr>
          <a:xfrm>
            <a:off x="2714879" y="6228412"/>
            <a:ext cx="930462" cy="276999"/>
          </a:xfrm>
          <a:prstGeom prst="rect">
            <a:avLst/>
          </a:prstGeom>
        </p:spPr>
        <p:txBody>
          <a:bodyPr wrap="square" lIns="91419" tIns="45709" rIns="91419" bIns="45709">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ＭＳ Ｐゴシック"/>
                <a:ea typeface="ＭＳ Ｐゴシック"/>
                <a:cs typeface="+mn-cs"/>
              </a:rPr>
              <a:t>47</a:t>
            </a:r>
            <a:r>
              <a:rPr kumimoji="0" lang="ja-JP" altLang="en-US" sz="1200" b="0" i="0" u="none" strike="noStrike" kern="1200" cap="none" spc="0" normalizeH="0" baseline="0" noProof="0" dirty="0">
                <a:ln>
                  <a:noFill/>
                </a:ln>
                <a:solidFill>
                  <a:prstClr val="black"/>
                </a:solidFill>
                <a:effectLst/>
                <a:uLnTx/>
                <a:uFillTx/>
                <a:latin typeface="ＭＳ Ｐゴシック"/>
                <a:ea typeface="ＭＳ Ｐゴシック"/>
                <a:cs typeface="+mn-cs"/>
              </a:rPr>
              <a:t>か所</a:t>
            </a:r>
            <a:endParaRPr kumimoji="0" lang="en-US" altLang="ja-JP" sz="1200" b="0"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51" name="正方形/長方形 50"/>
          <p:cNvSpPr/>
          <p:nvPr/>
        </p:nvSpPr>
        <p:spPr>
          <a:xfrm rot="5400000">
            <a:off x="4187218" y="2551895"/>
            <a:ext cx="1095129" cy="261588"/>
          </a:xfrm>
          <a:prstGeom prst="rect">
            <a:avLst/>
          </a:prstGeom>
        </p:spPr>
        <p:txBody>
          <a:bodyPr wrap="none" lIns="91419" tIns="45709" rIns="91419" bIns="45709">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ＭＳ Ｐゴシック"/>
                <a:ea typeface="ＭＳ Ｐゴシック"/>
                <a:cs typeface="+mn-cs"/>
              </a:rPr>
              <a:t>6,818</a:t>
            </a:r>
            <a:r>
              <a:rPr kumimoji="0" lang="ja-JP" altLang="en-US" sz="1100" b="0" i="0" u="none" strike="noStrike" kern="1200" cap="none" spc="0" normalizeH="0" baseline="0" noProof="0" dirty="0">
                <a:ln>
                  <a:noFill/>
                </a:ln>
                <a:solidFill>
                  <a:prstClr val="black"/>
                </a:solidFill>
                <a:effectLst/>
                <a:uLnTx/>
                <a:uFillTx/>
                <a:latin typeface="ＭＳ Ｐゴシック"/>
                <a:ea typeface="ＭＳ Ｐゴシック"/>
                <a:cs typeface="+mn-cs"/>
              </a:rPr>
              <a:t>か所</a:t>
            </a:r>
            <a:r>
              <a:rPr kumimoji="0" lang="en-US" altLang="ja-JP" sz="1100" b="0" i="0" u="none" strike="noStrike" kern="1200" cap="none" spc="0" normalizeH="0" baseline="0" noProof="0" dirty="0">
                <a:ln>
                  <a:noFill/>
                </a:ln>
                <a:solidFill>
                  <a:prstClr val="black"/>
                </a:solidFill>
                <a:effectLst/>
                <a:uLnTx/>
                <a:uFillTx/>
                <a:latin typeface="ＭＳ Ｐゴシック"/>
                <a:ea typeface="ＭＳ Ｐゴシック"/>
                <a:cs typeface="+mn-cs"/>
              </a:rPr>
              <a:t>(H27)</a:t>
            </a:r>
            <a:endParaRPr kumimoji="0" lang="ja-JP" altLang="en-US" sz="1100" b="0"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52" name="正方形/長方形 51"/>
          <p:cNvSpPr/>
          <p:nvPr/>
        </p:nvSpPr>
        <p:spPr>
          <a:xfrm rot="5400000">
            <a:off x="3748341" y="4333128"/>
            <a:ext cx="2014626" cy="261588"/>
          </a:xfrm>
          <a:prstGeom prst="rect">
            <a:avLst/>
          </a:prstGeom>
        </p:spPr>
        <p:txBody>
          <a:bodyPr wrap="square" lIns="91419" tIns="45709" rIns="91419" bIns="45709">
            <a:spAutoFit/>
          </a:bodyPr>
          <a:lstStyle/>
          <a:p>
            <a:pPr marL="87292" marR="0" lvl="0" indent="-87292" algn="ctr"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ＭＳ Ｐゴシック"/>
                <a:ea typeface="ＭＳ Ｐゴシック"/>
                <a:cs typeface="+mn-cs"/>
              </a:rPr>
              <a:t>720</a:t>
            </a:r>
            <a:r>
              <a:rPr kumimoji="0" lang="ja-JP" altLang="en-US" sz="1100" b="0" i="0" u="none" strike="noStrike" kern="1200" cap="none" spc="0" normalizeH="0" baseline="0" noProof="0" dirty="0">
                <a:ln>
                  <a:noFill/>
                </a:ln>
                <a:solidFill>
                  <a:prstClr val="black"/>
                </a:solidFill>
                <a:effectLst/>
                <a:uLnTx/>
                <a:uFillTx/>
                <a:latin typeface="ＭＳ Ｐゴシック"/>
                <a:ea typeface="ＭＳ Ｐゴシック"/>
                <a:cs typeface="+mn-cs"/>
              </a:rPr>
              <a:t>か所（</a:t>
            </a:r>
            <a:r>
              <a:rPr kumimoji="0" lang="en-US" altLang="ja-JP" sz="1100" b="0" i="0" u="none" strike="noStrike" kern="1200" cap="none" spc="0" normalizeH="0" baseline="0" noProof="0" dirty="0">
                <a:ln>
                  <a:noFill/>
                </a:ln>
                <a:solidFill>
                  <a:prstClr val="black"/>
                </a:solidFill>
                <a:effectLst/>
                <a:uLnTx/>
                <a:uFillTx/>
                <a:latin typeface="ＭＳ Ｐゴシック"/>
                <a:ea typeface="ＭＳ Ｐゴシック"/>
                <a:cs typeface="+mn-cs"/>
              </a:rPr>
              <a:t>296</a:t>
            </a:r>
            <a:r>
              <a:rPr kumimoji="0" lang="ja-JP" altLang="en-US" sz="1100" b="0" i="0" u="none" strike="noStrike" kern="1200" cap="none" spc="0" normalizeH="0" baseline="0" noProof="0" dirty="0">
                <a:ln>
                  <a:noFill/>
                </a:ln>
                <a:solidFill>
                  <a:prstClr val="black"/>
                </a:solidFill>
                <a:effectLst/>
                <a:uLnTx/>
                <a:uFillTx/>
                <a:latin typeface="ＭＳ Ｐゴシック"/>
                <a:ea typeface="ＭＳ Ｐゴシック"/>
                <a:cs typeface="+mn-cs"/>
              </a:rPr>
              <a:t>市町村</a:t>
            </a:r>
            <a:r>
              <a:rPr kumimoji="0" lang="en-US" altLang="ja-JP" sz="1100" b="0" i="0" u="none" strike="noStrike" kern="1200" cap="none" spc="0" normalizeH="0" baseline="0" noProof="0" dirty="0">
                <a:ln>
                  <a:noFill/>
                </a:ln>
                <a:solidFill>
                  <a:prstClr val="black"/>
                </a:solidFill>
                <a:effectLst/>
                <a:uLnTx/>
                <a:uFillTx/>
                <a:latin typeface="ＭＳ Ｐゴシック"/>
                <a:ea typeface="ＭＳ Ｐゴシック"/>
                <a:cs typeface="+mn-cs"/>
              </a:rPr>
              <a:t>)(H28)</a:t>
            </a:r>
            <a:endParaRPr kumimoji="0" lang="ja-JP" altLang="en-US" sz="1100" b="0"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53" name="正方形/長方形 52"/>
          <p:cNvSpPr/>
          <p:nvPr/>
        </p:nvSpPr>
        <p:spPr>
          <a:xfrm rot="5400000">
            <a:off x="114074" y="667086"/>
            <a:ext cx="1274517" cy="461643"/>
          </a:xfrm>
          <a:prstGeom prst="rect">
            <a:avLst/>
          </a:prstGeom>
        </p:spPr>
        <p:txBody>
          <a:bodyPr wrap="square" lIns="91419" tIns="45709" rIns="91419" bIns="45709">
            <a:spAutoFit/>
          </a:bodyPr>
          <a:lstStyle/>
          <a:p>
            <a:pPr marL="87292" marR="0" lvl="0" indent="-87292" algn="ctr" defTabSz="457200" rtl="0" eaLnBrk="1" fontAlgn="auto" latinLnBrk="0" hangingPunct="1">
              <a:lnSpc>
                <a:spcPct val="100000"/>
              </a:lnSpc>
              <a:spcBef>
                <a:spcPts val="60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ＭＳ Ｐゴシック"/>
                <a:ea typeface="ＭＳ Ｐゴシック"/>
                <a:cs typeface="+mn-cs"/>
              </a:rPr>
              <a:t>298,700</a:t>
            </a:r>
            <a:r>
              <a:rPr kumimoji="0" lang="ja-JP" altLang="en-US" sz="1200" b="0" i="0" u="none" strike="noStrike" kern="1200" cap="none" spc="0" normalizeH="0" baseline="0" noProof="0" dirty="0">
                <a:ln>
                  <a:noFill/>
                </a:ln>
                <a:solidFill>
                  <a:prstClr val="black"/>
                </a:solidFill>
                <a:effectLst/>
                <a:uLnTx/>
                <a:uFillTx/>
                <a:latin typeface="ＭＳ Ｐゴシック"/>
                <a:ea typeface="ＭＳ Ｐゴシック"/>
                <a:cs typeface="+mn-cs"/>
              </a:rPr>
              <a:t>か所</a:t>
            </a:r>
            <a:r>
              <a:rPr kumimoji="0" lang="en-US" altLang="ja-JP" sz="1200" b="0" i="0" u="none" strike="noStrike" kern="1200" cap="none" spc="0" normalizeH="0" baseline="0" noProof="0" dirty="0">
                <a:ln>
                  <a:noFill/>
                </a:ln>
                <a:solidFill>
                  <a:prstClr val="black"/>
                </a:solidFill>
                <a:effectLst/>
                <a:uLnTx/>
                <a:uFillTx/>
                <a:latin typeface="ＭＳ Ｐゴシック"/>
                <a:ea typeface="ＭＳ Ｐゴシック"/>
                <a:cs typeface="+mn-cs"/>
              </a:rPr>
              <a:t/>
            </a:r>
            <a:br>
              <a:rPr kumimoji="0" lang="en-US" altLang="ja-JP" sz="1200" b="0" i="0" u="none" strike="noStrike" kern="1200" cap="none" spc="0" normalizeH="0" baseline="0" noProof="0" dirty="0">
                <a:ln>
                  <a:noFill/>
                </a:ln>
                <a:solidFill>
                  <a:prstClr val="black"/>
                </a:solidFill>
                <a:effectLst/>
                <a:uLnTx/>
                <a:uFillTx/>
                <a:latin typeface="ＭＳ Ｐゴシック"/>
                <a:ea typeface="ＭＳ Ｐゴシック"/>
                <a:cs typeface="+mn-cs"/>
              </a:rPr>
            </a:br>
            <a:r>
              <a:rPr kumimoji="0" lang="ja-JP" altLang="en-US" sz="12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1200" b="0" i="0" u="none" strike="noStrike" kern="1200" cap="none" spc="0" normalizeH="0" baseline="0" noProof="0" dirty="0">
                <a:ln>
                  <a:noFill/>
                </a:ln>
                <a:solidFill>
                  <a:prstClr val="black"/>
                </a:solidFill>
                <a:effectLst/>
                <a:uLnTx/>
                <a:uFillTx/>
                <a:latin typeface="ＭＳ Ｐゴシック"/>
                <a:ea typeface="ＭＳ Ｐゴシック"/>
                <a:cs typeface="+mn-cs"/>
              </a:rPr>
              <a:t>H27</a:t>
            </a:r>
            <a:r>
              <a:rPr kumimoji="0" lang="ja-JP" altLang="en-US" sz="1200" b="0" i="0" u="none" strike="noStrike" kern="1200" cap="none" spc="0" normalizeH="0" baseline="0" noProof="0" dirty="0">
                <a:ln>
                  <a:noFill/>
                </a:ln>
                <a:solidFill>
                  <a:prstClr val="black"/>
                </a:solidFill>
                <a:effectLst/>
                <a:uLnTx/>
                <a:uFillTx/>
                <a:latin typeface="ＭＳ Ｐゴシック"/>
                <a:ea typeface="ＭＳ Ｐゴシック"/>
                <a:cs typeface="+mn-cs"/>
              </a:rPr>
              <a:t>）</a:t>
            </a:r>
            <a:endPar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55" name="角丸四角形 54"/>
          <p:cNvSpPr/>
          <p:nvPr/>
        </p:nvSpPr>
        <p:spPr>
          <a:xfrm>
            <a:off x="1953080" y="4070958"/>
            <a:ext cx="485368" cy="2520279"/>
          </a:xfrm>
          <a:prstGeom prst="roundRect">
            <a:avLst>
              <a:gd name="adj" fmla="val 9311"/>
            </a:avLst>
          </a:prstGeom>
          <a:solidFill>
            <a:srgbClr val="FFFF99"/>
          </a:solidFill>
          <a:ln/>
        </p:spPr>
        <p:style>
          <a:lnRef idx="2">
            <a:schemeClr val="dk1"/>
          </a:lnRef>
          <a:fillRef idx="1">
            <a:schemeClr val="lt1"/>
          </a:fillRef>
          <a:effectRef idx="0">
            <a:schemeClr val="dk1"/>
          </a:effectRef>
          <a:fontRef idx="minor">
            <a:schemeClr val="dk1"/>
          </a:fontRef>
        </p:style>
        <p:txBody>
          <a:bodyPr vert="eaVert"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がん相談支援センター</a:t>
            </a:r>
            <a:endParaRPr kumimoji="0" lang="en-US" altLang="ja-JP"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endParaRPr>
          </a:p>
        </p:txBody>
      </p:sp>
      <p:sp>
        <p:nvSpPr>
          <p:cNvPr id="54" name="正方形/長方形 53"/>
          <p:cNvSpPr/>
          <p:nvPr/>
        </p:nvSpPr>
        <p:spPr>
          <a:xfrm rot="5400000">
            <a:off x="834495" y="5275352"/>
            <a:ext cx="2518596" cy="261588"/>
          </a:xfrm>
          <a:prstGeom prst="rect">
            <a:avLst/>
          </a:prstGeom>
        </p:spPr>
        <p:txBody>
          <a:bodyPr wrap="none" lIns="91419" tIns="45709" rIns="91419" bIns="45709">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Ｐゴシック"/>
                <a:ea typeface="ＭＳ Ｐゴシック"/>
                <a:cs typeface="+mn-cs"/>
              </a:rPr>
              <a:t>がん診療連携拠点病院等数：４２７施設</a:t>
            </a:r>
            <a:endParaRPr kumimoji="0" lang="en-US" altLang="ja-JP" sz="1100" b="0"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56" name="角丸四角形 55"/>
          <p:cNvSpPr/>
          <p:nvPr/>
        </p:nvSpPr>
        <p:spPr>
          <a:xfrm>
            <a:off x="5835263" y="4486636"/>
            <a:ext cx="485155" cy="2086047"/>
          </a:xfrm>
          <a:prstGeom prst="roundRect">
            <a:avLst>
              <a:gd name="adj" fmla="val 14342"/>
            </a:avLst>
          </a:prstGeom>
          <a:solidFill>
            <a:srgbClr val="D0EAB4"/>
          </a:solidFill>
          <a:ln/>
        </p:spPr>
        <p:style>
          <a:lnRef idx="2">
            <a:schemeClr val="dk1"/>
          </a:lnRef>
          <a:fillRef idx="1">
            <a:schemeClr val="lt1"/>
          </a:fillRef>
          <a:effectRef idx="0">
            <a:schemeClr val="dk1"/>
          </a:effectRef>
          <a:fontRef idx="minor">
            <a:schemeClr val="dk1"/>
          </a:fontRef>
        </p:style>
        <p:txBody>
          <a:bodyPr vert="eaVert" lIns="35991" tIns="45709" rIns="35991" bIns="45709"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児童相談所（子育て）</a:t>
            </a:r>
            <a:endParaRPr kumimoji="0" lang="en-US" altLang="ja-JP"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endParaRPr>
          </a:p>
        </p:txBody>
      </p:sp>
      <p:sp>
        <p:nvSpPr>
          <p:cNvPr id="14" name="角丸四角形 13"/>
          <p:cNvSpPr/>
          <p:nvPr/>
        </p:nvSpPr>
        <p:spPr>
          <a:xfrm>
            <a:off x="832599" y="1677673"/>
            <a:ext cx="349494" cy="1816295"/>
          </a:xfrm>
          <a:prstGeom prst="roundRect">
            <a:avLst/>
          </a:prstGeom>
          <a:ln/>
        </p:spPr>
        <p:style>
          <a:lnRef idx="2">
            <a:schemeClr val="dk1"/>
          </a:lnRef>
          <a:fillRef idx="1">
            <a:schemeClr val="lt1"/>
          </a:fillRef>
          <a:effectRef idx="0">
            <a:schemeClr val="dk1"/>
          </a:effectRef>
          <a:fontRef idx="minor">
            <a:schemeClr val="dk1"/>
          </a:fontRef>
        </p:style>
        <p:txBody>
          <a:bodyPr vert="eaVert"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（地区担当・支所</a:t>
            </a:r>
            <a:r>
              <a:rPr kumimoji="0" lang="ja-JP" altLang="en-US" sz="12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endPar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 name="正方形/長方形 14"/>
          <p:cNvSpPr/>
          <p:nvPr/>
        </p:nvSpPr>
        <p:spPr>
          <a:xfrm>
            <a:off x="845344" y="3519345"/>
            <a:ext cx="398814" cy="39774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9" name="角丸四角形 58"/>
          <p:cNvSpPr/>
          <p:nvPr/>
        </p:nvSpPr>
        <p:spPr>
          <a:xfrm>
            <a:off x="4198019" y="2896829"/>
            <a:ext cx="390783" cy="2612379"/>
          </a:xfrm>
          <a:prstGeom prst="roundRect">
            <a:avLst>
              <a:gd name="adj" fmla="val 11145"/>
            </a:avLst>
          </a:prstGeom>
          <a:solidFill>
            <a:srgbClr val="D2EBB7"/>
          </a:solidFill>
          <a:ln>
            <a:prstDash val="solid"/>
          </a:ln>
        </p:spPr>
        <p:style>
          <a:lnRef idx="2">
            <a:schemeClr val="dk1"/>
          </a:lnRef>
          <a:fillRef idx="1">
            <a:schemeClr val="lt1"/>
          </a:fillRef>
          <a:effectRef idx="0">
            <a:schemeClr val="dk1"/>
          </a:effectRef>
          <a:fontRef idx="minor">
            <a:schemeClr val="dk1"/>
          </a:fontRef>
        </p:style>
        <p:txBody>
          <a:bodyPr vert="eaVert" lIns="91419" tIns="45709" rIns="91419" bIns="45709"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利用者支援事業</a:t>
            </a:r>
            <a:endParaRPr kumimoji="0" lang="en-US" altLang="ja-JP" sz="14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endParaRPr>
          </a:p>
        </p:txBody>
      </p:sp>
      <p:sp>
        <p:nvSpPr>
          <p:cNvPr id="61" name="正方形/長方形 60"/>
          <p:cNvSpPr/>
          <p:nvPr/>
        </p:nvSpPr>
        <p:spPr>
          <a:xfrm rot="5400000">
            <a:off x="3654006" y="4661579"/>
            <a:ext cx="1514625" cy="477031"/>
          </a:xfrm>
          <a:prstGeom prst="rect">
            <a:avLst/>
          </a:prstGeom>
        </p:spPr>
        <p:txBody>
          <a:bodyPr wrap="square" lIns="91419" tIns="45709" rIns="91419" bIns="45709">
            <a:spAutoFit/>
          </a:bodyPr>
          <a:lstStyle/>
          <a:p>
            <a:pPr marL="87292" marR="0" lvl="0" indent="-87292"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ＭＳ Ｐゴシック"/>
                <a:ea typeface="ＭＳ Ｐゴシック"/>
                <a:cs typeface="+mn-cs"/>
              </a:rPr>
              <a:t>930</a:t>
            </a:r>
            <a:r>
              <a:rPr kumimoji="0" lang="ja-JP" altLang="en-US" sz="1100" b="0" i="0" u="none" strike="noStrike" kern="1200" cap="none" spc="0" normalizeH="0" baseline="0" noProof="0" dirty="0">
                <a:ln>
                  <a:noFill/>
                </a:ln>
                <a:solidFill>
                  <a:prstClr val="black"/>
                </a:solidFill>
                <a:effectLst/>
                <a:uLnTx/>
                <a:uFillTx/>
                <a:latin typeface="ＭＳ Ｐゴシック"/>
                <a:ea typeface="ＭＳ Ｐゴシック"/>
                <a:cs typeface="+mn-cs"/>
              </a:rPr>
              <a:t>か所（</a:t>
            </a:r>
            <a:r>
              <a:rPr kumimoji="0" lang="en-US" altLang="ja-JP" sz="1100" b="0" i="0" u="none" strike="noStrike" kern="1200" cap="none" spc="0" normalizeH="0" baseline="0" noProof="0" dirty="0">
                <a:ln>
                  <a:noFill/>
                </a:ln>
                <a:solidFill>
                  <a:prstClr val="black"/>
                </a:solidFill>
                <a:effectLst/>
                <a:uLnTx/>
                <a:uFillTx/>
                <a:latin typeface="ＭＳ Ｐゴシック"/>
                <a:ea typeface="ＭＳ Ｐゴシック"/>
                <a:cs typeface="+mn-cs"/>
              </a:rPr>
              <a:t>H27</a:t>
            </a:r>
            <a:r>
              <a:rPr kumimoji="0" lang="ja-JP" altLang="en-US" sz="1100" b="0" i="0" u="none" strike="noStrike" kern="1200" cap="none" spc="0" normalizeH="0" baseline="0" noProof="0" dirty="0">
                <a:ln>
                  <a:noFill/>
                </a:ln>
                <a:solidFill>
                  <a:prstClr val="black"/>
                </a:solidFill>
                <a:effectLst/>
                <a:uLnTx/>
                <a:uFillTx/>
                <a:latin typeface="ＭＳ Ｐゴシック"/>
                <a:ea typeface="ＭＳ Ｐゴシック"/>
                <a:cs typeface="+mn-cs"/>
              </a:rPr>
              <a:t>）</a:t>
            </a:r>
            <a:endParaRPr kumimoji="0" lang="en-US" altLang="ja-JP" sz="11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87292" marR="0" lvl="0" indent="-87292" algn="l"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ja-JP" altLang="en-US" sz="700" b="0" i="0" u="none" strike="noStrike" kern="1200" cap="none" spc="0" normalizeH="0" baseline="0" noProof="0" dirty="0">
                <a:ln>
                  <a:noFill/>
                </a:ln>
                <a:solidFill>
                  <a:prstClr val="black"/>
                </a:solidFill>
                <a:effectLst/>
                <a:uLnTx/>
                <a:uFillTx/>
                <a:latin typeface="ＭＳ Ｐゴシック"/>
                <a:ea typeface="ＭＳ Ｐゴシック"/>
                <a:cs typeface="+mn-cs"/>
              </a:rPr>
              <a:t>一部子育て世代包括支援センターと重複あり</a:t>
            </a:r>
          </a:p>
        </p:txBody>
      </p:sp>
      <p:sp>
        <p:nvSpPr>
          <p:cNvPr id="62" name="正方形/長方形 61"/>
          <p:cNvSpPr/>
          <p:nvPr/>
        </p:nvSpPr>
        <p:spPr>
          <a:xfrm rot="5400000">
            <a:off x="5395311" y="5433691"/>
            <a:ext cx="1129594" cy="276977"/>
          </a:xfrm>
          <a:prstGeom prst="rect">
            <a:avLst/>
          </a:prstGeom>
        </p:spPr>
        <p:txBody>
          <a:bodyPr wrap="none" lIns="91419" tIns="45709" rIns="91419" bIns="45709">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ＭＳ Ｐゴシック"/>
                <a:ea typeface="ＭＳ Ｐゴシック"/>
                <a:cs typeface="+mn-cs"/>
              </a:rPr>
              <a:t>209</a:t>
            </a:r>
            <a:r>
              <a:rPr kumimoji="0" lang="ja-JP" altLang="en-US" sz="1200" b="0" i="0" u="none" strike="noStrike" kern="1200" cap="none" spc="0" normalizeH="0" baseline="0" noProof="0" dirty="0">
                <a:ln>
                  <a:noFill/>
                </a:ln>
                <a:solidFill>
                  <a:prstClr val="black"/>
                </a:solidFill>
                <a:effectLst/>
                <a:uLnTx/>
                <a:uFillTx/>
                <a:latin typeface="ＭＳ Ｐゴシック"/>
                <a:ea typeface="ＭＳ Ｐゴシック"/>
                <a:cs typeface="+mn-cs"/>
              </a:rPr>
              <a:t>か所（</a:t>
            </a:r>
            <a:r>
              <a:rPr kumimoji="0" lang="en-US" altLang="ja-JP" sz="1200" b="0" i="0" u="none" strike="noStrike" kern="1200" cap="none" spc="0" normalizeH="0" baseline="0" noProof="0" dirty="0">
                <a:ln>
                  <a:noFill/>
                </a:ln>
                <a:solidFill>
                  <a:prstClr val="black"/>
                </a:solidFill>
                <a:effectLst/>
                <a:uLnTx/>
                <a:uFillTx/>
                <a:latin typeface="ＭＳ Ｐゴシック"/>
                <a:ea typeface="ＭＳ Ｐゴシック"/>
                <a:cs typeface="+mn-cs"/>
              </a:rPr>
              <a:t>H28</a:t>
            </a:r>
            <a:r>
              <a:rPr kumimoji="0" lang="ja-JP" altLang="en-US" sz="1200" b="0" i="0" u="none" strike="noStrike" kern="1200" cap="none" spc="0" normalizeH="0" baseline="0" noProof="0" dirty="0">
                <a:ln>
                  <a:noFill/>
                </a:ln>
                <a:solidFill>
                  <a:prstClr val="black"/>
                </a:solidFill>
                <a:effectLst/>
                <a:uLnTx/>
                <a:uFillTx/>
                <a:latin typeface="ＭＳ Ｐゴシック"/>
                <a:ea typeface="ＭＳ Ｐゴシック"/>
                <a:cs typeface="+mn-cs"/>
              </a:rPr>
              <a:t>）</a:t>
            </a:r>
          </a:p>
        </p:txBody>
      </p:sp>
      <p:sp>
        <p:nvSpPr>
          <p:cNvPr id="63" name="正方形/長方形 62"/>
          <p:cNvSpPr/>
          <p:nvPr/>
        </p:nvSpPr>
        <p:spPr>
          <a:xfrm>
            <a:off x="6757598" y="96559"/>
            <a:ext cx="1707424" cy="493455"/>
          </a:xfrm>
          <a:prstGeom prst="rect">
            <a:avLst/>
          </a:prstGeom>
          <a:solidFill>
            <a:sysClr val="window" lastClr="FFFFFF"/>
          </a:solidFill>
          <a:ln w="25400" cap="flat" cmpd="sng" algn="ctr">
            <a:solidFill>
              <a:srgbClr val="C00000"/>
            </a:solidFill>
            <a:prstDash val="solid"/>
          </a:ln>
          <a:effectLst/>
        </p:spPr>
        <p:txBody>
          <a:bodyPr rot="0" spcFirstLastPara="0" vert="horz" wrap="square" lIns="91419" tIns="45709" rIns="91419" bIns="45709"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srgbClr val="000000"/>
                </a:solidFill>
                <a:effectLst/>
                <a:uLnTx/>
                <a:uFillTx/>
                <a:latin typeface="Century"/>
                <a:ea typeface="ＭＳ ゴシック"/>
                <a:cs typeface="Times New Roman"/>
              </a:rPr>
              <a:t>第１回地域力強化</a:t>
            </a:r>
            <a:endParaRPr kumimoji="0" lang="en-US" altLang="ja-JP" sz="1200" b="0" i="0" u="none" strike="noStrike" kern="100" cap="none" spc="0" normalizeH="0" baseline="0" noProof="0" dirty="0">
              <a:ln>
                <a:noFill/>
              </a:ln>
              <a:solidFill>
                <a:srgbClr val="000000"/>
              </a:solidFill>
              <a:effectLst/>
              <a:uLnTx/>
              <a:uFillTx/>
              <a:latin typeface="Century"/>
              <a:ea typeface="ＭＳ ゴシック"/>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srgbClr val="000000"/>
                </a:solidFill>
                <a:effectLst/>
                <a:uLnTx/>
                <a:uFillTx/>
                <a:latin typeface="Century"/>
                <a:ea typeface="ＭＳ ゴシック"/>
                <a:cs typeface="Times New Roman"/>
              </a:rPr>
              <a:t>検討会</a:t>
            </a:r>
            <a:r>
              <a:rPr kumimoji="0" lang="ja-JP" altLang="en-US" sz="1200" b="0" i="0" u="none" strike="noStrike" kern="1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Times New Roman"/>
              </a:rPr>
              <a:t>資料</a:t>
            </a:r>
            <a:endPar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a:endParaRPr>
          </a:p>
        </p:txBody>
      </p:sp>
      <p:sp>
        <p:nvSpPr>
          <p:cNvPr id="2" name="スライド番号プレースホルダー 1"/>
          <p:cNvSpPr>
            <a:spLocks noGrp="1"/>
          </p:cNvSpPr>
          <p:nvPr>
            <p:ph type="sldNum" sz="quarter" idx="12"/>
          </p:nvPr>
        </p:nvSpPr>
        <p:spPr>
          <a:xfrm>
            <a:off x="7070928" y="6581404"/>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4D6B79-3AEB-42FE-A736-A41F7AEA0445}" type="slidenum">
              <a:rPr kumimoji="0" lang="en-US" altLang="ja-JP"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altLang="ja-JP"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5"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388291337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45" y="0"/>
            <a:ext cx="8913073" cy="659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スライド番号プレースホルダー 1"/>
          <p:cNvSpPr>
            <a:spLocks noGrp="1"/>
          </p:cNvSpPr>
          <p:nvPr>
            <p:ph type="sldNum" sz="quarter" idx="12"/>
          </p:nvPr>
        </p:nvSpPr>
        <p:spPr>
          <a:xfrm>
            <a:off x="7000781" y="652276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4D6B79-3AEB-42FE-A736-A41F7AEA0445}" type="slidenum">
              <a:rPr kumimoji="0" lang="en-US" altLang="ja-JP"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altLang="ja-JP"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369513729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13110" y="565967"/>
            <a:ext cx="8925208" cy="1243959"/>
          </a:xfrm>
          <a:prstGeom prst="roundRect">
            <a:avLst>
              <a:gd name="adj" fmla="val 8324"/>
            </a:avLst>
          </a:prstGeom>
        </p:spPr>
        <p:style>
          <a:lnRef idx="2">
            <a:schemeClr val="accent6"/>
          </a:lnRef>
          <a:fillRef idx="1">
            <a:schemeClr val="lt1"/>
          </a:fillRef>
          <a:effectRef idx="0">
            <a:schemeClr val="accent6"/>
          </a:effectRef>
          <a:fontRef idx="minor">
            <a:schemeClr val="dk1"/>
          </a:fontRef>
        </p:style>
        <p:txBody>
          <a:bodyPr lIns="84364" tIns="42183" rIns="84364" bIns="42183"/>
          <a:lstStyle/>
          <a:p>
            <a:pPr marL="165511" marR="0" lvl="0" indent="-165511" algn="l" defTabSz="843874" rtl="0" eaLnBrk="0" fontAlgn="auto" latinLnBrk="0" hangingPunct="0">
              <a:lnSpc>
                <a:spcPts val="1754"/>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a:t>
            </a:r>
            <a:r>
              <a:rPr kumimoji="1" lang="ja-JP" altLang="en-US" sz="1292"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妊娠期から子育て期にわたる切れ目のない支援のため</a:t>
            </a: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に、子育て世代包括支援センターに保健師等を配置して、</a:t>
            </a:r>
            <a:endPar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165511" marR="0" lvl="0" indent="-165511" algn="l" defTabSz="843874" rtl="0" eaLnBrk="0" fontAlgn="auto" latinLnBrk="0" hangingPunct="0">
              <a:lnSpc>
                <a:spcPts val="1754"/>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a:t>
            </a:r>
            <a:r>
              <a:rPr kumimoji="1" lang="ja-JP" altLang="en-US" sz="1292"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「母子保健サービス」 と 「子育て支援サービス」 を一体的に提供</a:t>
            </a: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できるよう、きめ細かな相談支援等を行う。</a:t>
            </a:r>
            <a:endPar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165511" marR="0" lvl="0" indent="-165511" algn="l" defTabSz="843874" rtl="0" eaLnBrk="0" fontAlgn="auto" latinLnBrk="0" hangingPunct="0">
              <a:lnSpc>
                <a:spcPts val="1754"/>
              </a:lnSpc>
              <a:spcBef>
                <a:spcPts val="0"/>
              </a:spcBef>
              <a:spcAft>
                <a:spcPts val="0"/>
              </a:spcAft>
              <a:buClrTx/>
              <a:buSzTx/>
              <a:buFontTx/>
              <a:buNone/>
              <a:tabLst/>
              <a:defRPr/>
            </a:pPr>
            <a:r>
              <a:rPr kumimoji="1" lang="ja-JP" altLang="en-US" sz="1292"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rPr>
              <a:t>○母子保健法を改正し、子育て世代包括支援センターを法定化（２０１７年４月１日施行）（法律上は「母子健康包括支援センター」）。</a:t>
            </a:r>
            <a:endParaRPr kumimoji="1" lang="en-US" altLang="ja-JP" sz="1292" b="1" i="0" u="sng" strike="noStrike" kern="1200" cap="none" spc="-102" normalizeH="0" baseline="0" noProof="0" dirty="0">
              <a:ln>
                <a:noFill/>
              </a:ln>
              <a:solidFill>
                <a:srgbClr val="FF0000"/>
              </a:solidFill>
              <a:effectLst/>
              <a:uLnTx/>
              <a:uFillTx/>
              <a:latin typeface="ＭＳ Ｐゴシック"/>
              <a:ea typeface="ＭＳ Ｐゴシック" panose="020B0600070205080204" pitchFamily="50" charset="-128"/>
              <a:cs typeface="+mn-cs"/>
            </a:endParaRPr>
          </a:p>
          <a:p>
            <a:pPr marL="165511" marR="0" lvl="0" indent="-165511" algn="l" defTabSz="843874" rtl="0" eaLnBrk="0" fontAlgn="auto" latinLnBrk="0" hangingPunct="0">
              <a:lnSpc>
                <a:spcPts val="1754"/>
              </a:lnSpc>
              <a:spcBef>
                <a:spcPts val="0"/>
              </a:spcBef>
              <a:spcAft>
                <a:spcPts val="0"/>
              </a:spcAft>
              <a:buClrTx/>
              <a:buSzTx/>
              <a:buFontTx/>
              <a:buNone/>
              <a:tabLst/>
              <a:defRPr/>
            </a:pPr>
            <a:r>
              <a:rPr kumimoji="1" lang="ja-JP" altLang="en-US" sz="1292"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rPr>
              <a:t>　➢ 実施市町村数：５２５市区町村（</a:t>
            </a:r>
            <a:r>
              <a:rPr kumimoji="1" lang="ja-JP" altLang="en-US" sz="1292" b="0" i="0" u="none" strike="noStrike" kern="1200" cap="none" spc="-102"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１</a:t>
            </a:r>
            <a:r>
              <a:rPr kumimoji="1" lang="en-US" altLang="ja-JP" sz="1292" b="0" i="0" u="none" strike="noStrike" kern="1200" cap="none" spc="-102"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a:t>
            </a:r>
            <a:r>
              <a:rPr kumimoji="1" lang="ja-JP" altLang="en-US" sz="1292" b="0" i="0" u="none" strike="noStrike" kern="1200" cap="none" spc="-102"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１０６か所</a:t>
            </a:r>
            <a:r>
              <a:rPr kumimoji="1" lang="ja-JP" altLang="en-US" sz="1292"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rPr>
              <a:t>）（平成</a:t>
            </a:r>
            <a:r>
              <a:rPr kumimoji="1" lang="en-US" altLang="ja-JP" sz="1292"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rPr>
              <a:t>29</a:t>
            </a:r>
            <a:r>
              <a:rPr kumimoji="1" lang="ja-JP" altLang="en-US" sz="1292"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rPr>
              <a:t>年</a:t>
            </a:r>
            <a:r>
              <a:rPr kumimoji="1" lang="en-US" altLang="ja-JP" sz="1292"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rPr>
              <a:t>4</a:t>
            </a:r>
            <a:r>
              <a:rPr kumimoji="1" lang="ja-JP" altLang="en-US" sz="1292"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rPr>
              <a:t>月</a:t>
            </a:r>
            <a:r>
              <a:rPr kumimoji="1" lang="en-US" altLang="ja-JP" sz="1292"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rPr>
              <a:t>1</a:t>
            </a:r>
            <a:r>
              <a:rPr kumimoji="1" lang="ja-JP" altLang="en-US" sz="1292"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rPr>
              <a:t>日現在）</a:t>
            </a:r>
            <a:r>
              <a:rPr kumimoji="1" lang="ja-JP" altLang="en-US" sz="1292" b="0" i="0" u="none" strike="noStrike" kern="1200" cap="none" spc="-102" normalizeH="0" baseline="0" noProof="0" dirty="0">
                <a:ln>
                  <a:noFill/>
                </a:ln>
                <a:solidFill>
                  <a:srgbClr val="FF0000"/>
                </a:solidFill>
                <a:effectLst/>
                <a:uLnTx/>
                <a:uFillTx/>
                <a:latin typeface="ＭＳ Ｐゴシック"/>
                <a:ea typeface="ＭＳ Ｐゴシック" panose="020B0600070205080204" pitchFamily="50" charset="-128"/>
                <a:cs typeface="+mn-cs"/>
              </a:rPr>
              <a:t>　</a:t>
            </a:r>
            <a:r>
              <a:rPr kumimoji="1" lang="ja-JP" altLang="en-US" sz="1292"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rPr>
              <a:t>➢</a:t>
            </a:r>
            <a:r>
              <a:rPr kumimoji="1" lang="ja-JP" altLang="en-US" sz="1292" b="0" i="0" u="none" strike="noStrike" kern="1200" cap="none" spc="-102" normalizeH="0" baseline="0" noProof="0" dirty="0">
                <a:ln>
                  <a:noFill/>
                </a:ln>
                <a:solidFill>
                  <a:srgbClr val="FF0000"/>
                </a:solidFill>
                <a:effectLst/>
                <a:uLnTx/>
                <a:uFillTx/>
                <a:latin typeface="ＭＳ Ｐゴシック"/>
                <a:ea typeface="ＭＳ Ｐゴシック" panose="020B0600070205080204" pitchFamily="50" charset="-128"/>
                <a:cs typeface="+mn-cs"/>
              </a:rPr>
              <a:t> </a:t>
            </a:r>
            <a:r>
              <a:rPr kumimoji="1" lang="ja-JP" altLang="en-US" sz="1292" b="1" i="0" u="none" strike="noStrike" kern="1200" cap="none" spc="-102" normalizeH="0" baseline="0" noProof="0" dirty="0">
                <a:ln>
                  <a:noFill/>
                </a:ln>
                <a:solidFill>
                  <a:srgbClr val="FF0000"/>
                </a:solidFill>
                <a:effectLst/>
                <a:uLnTx/>
                <a:uFillTx/>
                <a:latin typeface="ＭＳ Ｐゴシック"/>
                <a:ea typeface="ＭＳ Ｐゴシック" panose="020B0600070205080204" pitchFamily="50" charset="-128"/>
                <a:cs typeface="+mn-cs"/>
              </a:rPr>
              <a:t>２０２０年度末までに全国展開</a:t>
            </a:r>
            <a:r>
              <a:rPr kumimoji="1" lang="ja-JP" altLang="en-US" sz="1292"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rPr>
              <a:t>を目指す。</a:t>
            </a:r>
            <a:endParaRPr kumimoji="1" lang="en-US" altLang="ja-JP" sz="1292"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165511" marR="0" lvl="0" indent="-165511" algn="l" defTabSz="843874" rtl="0" eaLnBrk="0" fontAlgn="auto" latinLnBrk="0" hangingPunct="0">
              <a:lnSpc>
                <a:spcPts val="1754"/>
              </a:lnSpc>
              <a:spcBef>
                <a:spcPts val="0"/>
              </a:spcBef>
              <a:spcAft>
                <a:spcPts val="0"/>
              </a:spcAft>
              <a:buClrTx/>
              <a:buSzTx/>
              <a:buFontTx/>
              <a:buNone/>
              <a:tabLst/>
              <a:defRPr/>
            </a:pPr>
            <a:r>
              <a:rPr kumimoji="1" lang="ja-JP" altLang="en-US" sz="1292"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rPr>
              <a:t>　　　</a:t>
            </a:r>
            <a:r>
              <a:rPr kumimoji="1" lang="en-US" altLang="ja-JP" sz="1108"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rPr>
              <a:t>※</a:t>
            </a:r>
            <a:r>
              <a:rPr kumimoji="1" lang="ja-JP" altLang="en-US" sz="1108"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rPr>
              <a:t>各市区町村が実情に応じて必要な箇所数や管轄区域を判断して設置。</a:t>
            </a:r>
            <a:endParaRPr kumimoji="1" lang="en-US" altLang="ja-JP" sz="1108" b="0" i="0" u="none" strike="noStrike" kern="1200" cap="none" spc="-102"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165511" marR="0" lvl="0" indent="-165511" algn="l" defTabSz="843874" rtl="0" eaLnBrk="0" fontAlgn="auto" latinLnBrk="0" hangingPunct="0">
              <a:lnSpc>
                <a:spcPts val="1846"/>
              </a:lnSpc>
              <a:spcBef>
                <a:spcPts val="0"/>
              </a:spcBef>
              <a:spcAft>
                <a:spcPts val="0"/>
              </a:spcAft>
              <a:buClrTx/>
              <a:buSzTx/>
              <a:buFontTx/>
              <a:buNone/>
              <a:tabLst/>
              <a:defRPr/>
            </a:pPr>
            <a:endPar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165511" marR="0" lvl="0" indent="-165511" algn="l" defTabSz="843874" rtl="0" eaLnBrk="0" fontAlgn="auto" latinLnBrk="0" hangingPunct="0">
              <a:lnSpc>
                <a:spcPts val="1846"/>
              </a:lnSpc>
              <a:spcBef>
                <a:spcPts val="0"/>
              </a:spcBef>
              <a:spcAft>
                <a:spcPts val="0"/>
              </a:spcAft>
              <a:buClrTx/>
              <a:buSzTx/>
              <a:buFontTx/>
              <a:buNone/>
              <a:tabLst/>
              <a:defRPr/>
            </a:pPr>
            <a:endParaRPr kumimoji="1" lang="en-US" altLang="ja-JP" sz="1292" b="0" i="0" u="sng"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p:txBody>
      </p:sp>
      <p:sp>
        <p:nvSpPr>
          <p:cNvPr id="55" name="円/楕円 54"/>
          <p:cNvSpPr/>
          <p:nvPr/>
        </p:nvSpPr>
        <p:spPr>
          <a:xfrm>
            <a:off x="194421" y="2005854"/>
            <a:ext cx="8508021" cy="1643637"/>
          </a:xfrm>
          <a:prstGeom prst="ellipse">
            <a:avLst/>
          </a:prstGeom>
          <a:noFill/>
          <a:ln w="152400" cmpd="tri">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0" fontAlgn="auto" latinLnBrk="0" hangingPunct="0">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13348" name="Picture 4" descr="C:\Program Files\Microsoft Office\MEDIA\CAGCAT10\j0205462.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0586" y="1954351"/>
            <a:ext cx="851329" cy="531423"/>
          </a:xfrm>
          <a:prstGeom prst="rect">
            <a:avLst/>
          </a:prstGeom>
          <a:solidFill>
            <a:schemeClr val="bg1"/>
          </a:solidFill>
          <a:ln>
            <a:noFill/>
          </a:ln>
          <a:extLst/>
        </p:spPr>
      </p:pic>
      <p:pic>
        <p:nvPicPr>
          <p:cNvPr id="13349" name="Picture 5" descr="C:\Program Files\Microsoft Office\MEDIA\CAGCAT10\j0235319.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211" y="1942884"/>
            <a:ext cx="674058" cy="511382"/>
          </a:xfrm>
          <a:prstGeom prst="rect">
            <a:avLst/>
          </a:prstGeom>
          <a:solidFill>
            <a:schemeClr val="bg1"/>
          </a:solidFill>
          <a:ln>
            <a:noFill/>
          </a:ln>
          <a:extLst/>
        </p:spPr>
      </p:pic>
      <p:pic>
        <p:nvPicPr>
          <p:cNvPr id="13350" name="Picture 6" descr="C:\Users\SYMTK\AppData\Local\Microsoft\Windows\Temporary Internet Files\Content.IE5\YO97QDGR\MC90043211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8474" y="1800929"/>
            <a:ext cx="687273" cy="36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正方形/長方形 42"/>
          <p:cNvSpPr/>
          <p:nvPr/>
        </p:nvSpPr>
        <p:spPr>
          <a:xfrm>
            <a:off x="2843808" y="1975160"/>
            <a:ext cx="816220" cy="264882"/>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lIns="84364" tIns="42183" rIns="84364" bIns="42183"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保健所</a:t>
            </a:r>
          </a:p>
        </p:txBody>
      </p:sp>
      <p:sp>
        <p:nvSpPr>
          <p:cNvPr id="50" name="正方形/長方形 49"/>
          <p:cNvSpPr/>
          <p:nvPr/>
        </p:nvSpPr>
        <p:spPr>
          <a:xfrm>
            <a:off x="4833000" y="1974166"/>
            <a:ext cx="1110409" cy="266157"/>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lIns="84364" tIns="42183" rIns="84364" bIns="42183"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児童相談所</a:t>
            </a:r>
          </a:p>
        </p:txBody>
      </p:sp>
      <p:pic>
        <p:nvPicPr>
          <p:cNvPr id="1026" name="Picture 2" descr="http://msp.c.yimg.jp/yjimage?q=UVn3R60XyLGTYNoB3petaXbwggp3HAUe23sYxFcAYNjHity7.r1FMP91m8wofIXw0tihQMvRp1Uxf6iWAoxPKegC6RGgB7f_ZA_3Ly5K9xv6rBU5YxtMgy.NtXp4EGqZWwNn12ZMbDPL.J48nQ--&amp;sig=138pojjr2&amp;x=170&amp;y=1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9259" y="2076765"/>
            <a:ext cx="747346" cy="4253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msp.c.yimg.jp/yjimage?q=4eC695IXyLF9SKlaIUvCryVRaM4VxAFlz9JmwU.CcShlfjVDLrzAzscNsuhrg9EHQ0hzw9YBW4qde90g33ZpDWdXMjKpLuz2RbA399zuIxT_HlWDXaoSKGwmzzRugscLSE1kOW46AFmDfpQ.4ps4&amp;sig=13ahurg93&amp;x=170&amp;y=1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5184" y="1749339"/>
            <a:ext cx="775122" cy="378673"/>
          </a:xfrm>
          <a:prstGeom prst="rect">
            <a:avLst/>
          </a:prstGeom>
          <a:noFill/>
          <a:extLst>
            <a:ext uri="{909E8E84-426E-40DD-AFC4-6F175D3DCCD1}">
              <a14:hiddenFill xmlns:a14="http://schemas.microsoft.com/office/drawing/2010/main">
                <a:solidFill>
                  <a:srgbClr val="FFFFFF"/>
                </a:solidFill>
              </a14:hiddenFill>
            </a:ext>
          </a:extLst>
        </p:spPr>
      </p:pic>
      <p:sp>
        <p:nvSpPr>
          <p:cNvPr id="61" name="正方形/長方形 60"/>
          <p:cNvSpPr/>
          <p:nvPr/>
        </p:nvSpPr>
        <p:spPr>
          <a:xfrm>
            <a:off x="6166475" y="2131945"/>
            <a:ext cx="1288967" cy="266157"/>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lIns="33215" tIns="42183" rIns="33215" bIns="42183"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子育て支援機関</a:t>
            </a:r>
          </a:p>
        </p:txBody>
      </p:sp>
      <p:sp>
        <p:nvSpPr>
          <p:cNvPr id="59" name="正方形/長方形 58"/>
          <p:cNvSpPr/>
          <p:nvPr/>
        </p:nvSpPr>
        <p:spPr>
          <a:xfrm>
            <a:off x="135271" y="2264158"/>
            <a:ext cx="2293035" cy="303648"/>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lIns="84364" tIns="42183" rIns="84364" bIns="42183"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医療機関</a:t>
            </a:r>
            <a:r>
              <a:rPr kumimoji="1" lang="ja-JP" altLang="en-US" sz="110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（産科医、小児科医等）</a:t>
            </a:r>
          </a:p>
        </p:txBody>
      </p:sp>
      <p:sp>
        <p:nvSpPr>
          <p:cNvPr id="58" name="正方形/長方形 57"/>
          <p:cNvSpPr/>
          <p:nvPr/>
        </p:nvSpPr>
        <p:spPr>
          <a:xfrm>
            <a:off x="1187624" y="4168715"/>
            <a:ext cx="7303853" cy="7354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84364" tIns="42183" rIns="84364" bIns="42183" rtlCol="0" anchor="t"/>
          <a:lstStyle/>
          <a:p>
            <a:pPr marL="0" marR="0" lvl="0" indent="0" algn="l" defTabSz="843874" rtl="0" eaLnBrk="0" fontAlgn="auto" latinLnBrk="0" hangingPunct="0">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0070C0"/>
                </a:solidFill>
                <a:effectLst/>
                <a:uLnTx/>
                <a:uFillTx/>
                <a:latin typeface="Calibri"/>
                <a:ea typeface="ＭＳ Ｐゴシック" panose="020B0600070205080204" pitchFamily="50" charset="-128"/>
                <a:cs typeface="+mn-cs"/>
              </a:rPr>
              <a:t>①妊産婦等の支援に必要な実情の把握　　　         ②妊娠・出産・育児に関する相談に応じ、必要な情報提供・助言・保健指導</a:t>
            </a:r>
            <a:endParaRPr kumimoji="1" lang="en-US" altLang="ja-JP" sz="1000" b="1" i="0" u="none" strike="noStrike" kern="1200" cap="none" spc="0" normalizeH="0" baseline="0" noProof="0" dirty="0">
              <a:ln>
                <a:noFill/>
              </a:ln>
              <a:solidFill>
                <a:srgbClr val="0070C0"/>
              </a:solidFill>
              <a:effectLst/>
              <a:uLnTx/>
              <a:uFillTx/>
              <a:latin typeface="Calibri"/>
              <a:ea typeface="ＭＳ Ｐゴシック" panose="020B0600070205080204" pitchFamily="50" charset="-128"/>
              <a:cs typeface="+mn-cs"/>
            </a:endParaRPr>
          </a:p>
          <a:p>
            <a:pPr marL="0" marR="0" lvl="0" indent="0" algn="l" defTabSz="843874" rtl="0" eaLnBrk="0" fontAlgn="auto" latinLnBrk="0" hangingPunct="0">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srgbClr val="0070C0"/>
                </a:solidFill>
                <a:effectLst/>
                <a:uLnTx/>
                <a:uFillTx/>
                <a:latin typeface="Calibri"/>
                <a:ea typeface="ＭＳ Ｐゴシック" panose="020B0600070205080204" pitchFamily="50" charset="-128"/>
                <a:cs typeface="+mn-cs"/>
              </a:rPr>
              <a:t>③</a:t>
            </a:r>
            <a:r>
              <a:rPr kumimoji="1" lang="ja-JP" altLang="en-US" sz="1000" b="1" i="0" u="none" strike="noStrike" kern="1200" cap="none" spc="0" normalizeH="0" baseline="0" noProof="0" dirty="0">
                <a:ln>
                  <a:noFill/>
                </a:ln>
                <a:solidFill>
                  <a:srgbClr val="0070C0"/>
                </a:solidFill>
                <a:effectLst/>
                <a:uLnTx/>
                <a:uFillTx/>
                <a:latin typeface="Calibri"/>
                <a:ea typeface="ＭＳ Ｐゴシック" panose="020B0600070205080204" pitchFamily="50" charset="-128"/>
                <a:cs typeface="+mn-cs"/>
              </a:rPr>
              <a:t>支援プランの策定　　　　　　　④保健医療又は福祉の関係機関との連絡調整 </a:t>
            </a:r>
            <a:endParaRPr kumimoji="1" lang="en-US" altLang="ja-JP" sz="1000" b="1" i="0" u="none" strike="noStrike" kern="1200" cap="none" spc="0" normalizeH="0" baseline="0" noProof="0" dirty="0">
              <a:ln>
                <a:noFill/>
              </a:ln>
              <a:solidFill>
                <a:srgbClr val="0070C0"/>
              </a:solidFill>
              <a:effectLst/>
              <a:uLnTx/>
              <a:uFillTx/>
              <a:latin typeface="Calibri"/>
              <a:ea typeface="ＭＳ Ｐゴシック" panose="020B0600070205080204" pitchFamily="50" charset="-128"/>
              <a:cs typeface="+mn-cs"/>
            </a:endParaRPr>
          </a:p>
          <a:p>
            <a:pPr marL="0" marR="0" lvl="0" indent="0" algn="l" defTabSz="843874" rtl="0" eaLnBrk="0" fontAlgn="auto" latinLnBrk="0" hangingPunct="0">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0070C0"/>
                </a:solidFill>
                <a:effectLst/>
                <a:uLnTx/>
                <a:uFillTx/>
                <a:latin typeface="Calibri"/>
                <a:ea typeface="ＭＳ Ｐゴシック" panose="020B0600070205080204" pitchFamily="50" charset="-128"/>
                <a:cs typeface="+mn-cs"/>
              </a:rPr>
              <a:t>※</a:t>
            </a:r>
            <a:r>
              <a:rPr kumimoji="1" lang="ja-JP" altLang="en-US" sz="1000" b="1" i="0" u="none" strike="noStrike" kern="1200" cap="none" spc="0" normalizeH="0" baseline="0" noProof="0" dirty="0">
                <a:ln>
                  <a:noFill/>
                </a:ln>
                <a:solidFill>
                  <a:srgbClr val="0070C0"/>
                </a:solidFill>
                <a:effectLst/>
                <a:uLnTx/>
                <a:uFillTx/>
                <a:latin typeface="Calibri"/>
                <a:ea typeface="ＭＳ Ｐゴシック" panose="020B0600070205080204" pitchFamily="50" charset="-128"/>
                <a:cs typeface="+mn-cs"/>
              </a:rPr>
              <a:t>医師、歯科医師、栄養士・管理栄養士、歯科衛生士、理学療法士、心理職などの専門職の配置・連携も想定される。</a:t>
            </a:r>
            <a:endParaRPr kumimoji="1" lang="ja-JP" altLang="en-US" sz="1000" b="0" i="0" u="none" strike="noStrike" kern="1200" cap="none" spc="0" normalizeH="0" baseline="0" noProof="0" dirty="0">
              <a:ln>
                <a:noFill/>
              </a:ln>
              <a:solidFill>
                <a:srgbClr val="0070C0"/>
              </a:solidFill>
              <a:effectLst/>
              <a:uLnTx/>
              <a:uFillTx/>
              <a:latin typeface="Calibri"/>
              <a:ea typeface="ＭＳ Ｐゴシック" panose="020B0600070205080204" pitchFamily="50" charset="-128"/>
              <a:cs typeface="+mn-cs"/>
            </a:endParaRPr>
          </a:p>
        </p:txBody>
      </p:sp>
      <p:sp>
        <p:nvSpPr>
          <p:cNvPr id="3" name="角丸四角形 2"/>
          <p:cNvSpPr/>
          <p:nvPr/>
        </p:nvSpPr>
        <p:spPr>
          <a:xfrm>
            <a:off x="251521" y="3682636"/>
            <a:ext cx="8786798" cy="992739"/>
          </a:xfrm>
          <a:prstGeom prst="roundRect">
            <a:avLst>
              <a:gd name="adj" fmla="val 50000"/>
            </a:avLst>
          </a:prstGeom>
          <a:noFill/>
          <a:ln w="3810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0" fontAlgn="auto" latinLnBrk="0" hangingPunct="0">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5" name="角丸四角形 24"/>
          <p:cNvSpPr/>
          <p:nvPr/>
        </p:nvSpPr>
        <p:spPr>
          <a:xfrm>
            <a:off x="2787953" y="3392855"/>
            <a:ext cx="3795318" cy="308143"/>
          </a:xfrm>
          <a:prstGeom prst="roundRect">
            <a:avLst/>
          </a:prstGeom>
          <a:solidFill>
            <a:srgbClr val="0070C0"/>
          </a:solidFill>
        </p:spPr>
        <p:style>
          <a:lnRef idx="0">
            <a:schemeClr val="accent5"/>
          </a:lnRef>
          <a:fillRef idx="3">
            <a:schemeClr val="accent5"/>
          </a:fillRef>
          <a:effectRef idx="3">
            <a:schemeClr val="accent5"/>
          </a:effectRef>
          <a:fontRef idx="minor">
            <a:schemeClr val="lt1"/>
          </a:fontRef>
        </p:style>
        <p:txBody>
          <a:bodyPr lIns="84364" tIns="42183" rIns="84364" bIns="42183"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white"/>
                </a:solidFill>
                <a:effectLst/>
                <a:uLnTx/>
                <a:uFillTx/>
                <a:latin typeface="ＭＳ Ｐゴシック"/>
                <a:ea typeface="ＭＳ Ｐゴシック" panose="020B0600070205080204" pitchFamily="50" charset="-128"/>
                <a:cs typeface="+mn-cs"/>
              </a:rPr>
              <a:t>子育て世代包括支援センター</a:t>
            </a:r>
          </a:p>
        </p:txBody>
      </p:sp>
      <p:pic>
        <p:nvPicPr>
          <p:cNvPr id="54" name="Picture 4" descr="赤ちゃんを抱っこするママのイラスト（カラー）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81934" y="2610158"/>
            <a:ext cx="850106" cy="504349"/>
          </a:xfrm>
          <a:prstGeom prst="rect">
            <a:avLst/>
          </a:prstGeom>
          <a:noFill/>
          <a:extLst>
            <a:ext uri="{909E8E84-426E-40DD-AFC4-6F175D3DCCD1}">
              <a14:hiddenFill xmlns:a14="http://schemas.microsoft.com/office/drawing/2010/main">
                <a:solidFill>
                  <a:srgbClr val="FFFFFF"/>
                </a:solidFill>
              </a14:hiddenFill>
            </a:ext>
          </a:extLst>
        </p:spPr>
      </p:pic>
      <p:pic>
        <p:nvPicPr>
          <p:cNvPr id="13351" name="Picture 7" descr="C:\Users\SYMTK\AppData\Local\Microsoft\Windows\Temporary Internet Files\Content.IE5\XKGTVJGM\MC900415574[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95446" y="2853859"/>
            <a:ext cx="980959" cy="523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角丸四角形 80"/>
          <p:cNvSpPr/>
          <p:nvPr/>
        </p:nvSpPr>
        <p:spPr>
          <a:xfrm>
            <a:off x="2685113" y="2373281"/>
            <a:ext cx="3701274" cy="332692"/>
          </a:xfrm>
          <a:prstGeom prst="roundRect">
            <a:avLst/>
          </a:prstGeom>
          <a:noFill/>
          <a:ln w="38100" cmpd="thinThick">
            <a:noFill/>
            <a:prstDash val="solid"/>
          </a:ln>
        </p:spPr>
        <p:style>
          <a:lnRef idx="2">
            <a:schemeClr val="accent6"/>
          </a:lnRef>
          <a:fillRef idx="1">
            <a:schemeClr val="lt1"/>
          </a:fillRef>
          <a:effectRef idx="0">
            <a:schemeClr val="accent6"/>
          </a:effectRef>
          <a:fontRef idx="minor">
            <a:schemeClr val="dk1"/>
          </a:fontRef>
        </p:style>
        <p:txBody>
          <a:bodyPr lIns="33215" tIns="42183" rIns="33215" bIns="42183" rtlCol="0"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妊産婦等を支える地域の包括支援体制の構築</a:t>
            </a:r>
          </a:p>
        </p:txBody>
      </p:sp>
      <p:sp>
        <p:nvSpPr>
          <p:cNvPr id="86" name="角丸四角形 85"/>
          <p:cNvSpPr/>
          <p:nvPr/>
        </p:nvSpPr>
        <p:spPr>
          <a:xfrm>
            <a:off x="2405564" y="3682636"/>
            <a:ext cx="4332873" cy="239647"/>
          </a:xfrm>
          <a:prstGeom prst="roundRect">
            <a:avLst/>
          </a:prstGeom>
          <a:noFill/>
          <a:ln w="38100" cmpd="thinThick">
            <a:noFill/>
            <a:prstDash val="solid"/>
          </a:ln>
        </p:spPr>
        <p:style>
          <a:lnRef idx="2">
            <a:schemeClr val="accent6"/>
          </a:lnRef>
          <a:fillRef idx="1">
            <a:schemeClr val="lt1"/>
          </a:fillRef>
          <a:effectRef idx="0">
            <a:schemeClr val="accent6"/>
          </a:effectRef>
          <a:fontRef idx="minor">
            <a:schemeClr val="dk1"/>
          </a:fontRef>
        </p:style>
        <p:txBody>
          <a:bodyPr lIns="33215" tIns="42183" rIns="33215" bIns="42183" rtlCol="0"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妊娠期から子育て期にわたる切れ目のない支援</a:t>
            </a:r>
          </a:p>
        </p:txBody>
      </p:sp>
      <p:sp>
        <p:nvSpPr>
          <p:cNvPr id="51" name="正方形/長方形 50"/>
          <p:cNvSpPr/>
          <p:nvPr/>
        </p:nvSpPr>
        <p:spPr>
          <a:xfrm>
            <a:off x="6898412" y="3073015"/>
            <a:ext cx="1091712" cy="319840"/>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lIns="84364" tIns="42183" rIns="84364" bIns="42183"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民間機関</a:t>
            </a:r>
          </a:p>
        </p:txBody>
      </p:sp>
      <p:grpSp>
        <p:nvGrpSpPr>
          <p:cNvPr id="6" name="グループ化 5"/>
          <p:cNvGrpSpPr/>
          <p:nvPr/>
        </p:nvGrpSpPr>
        <p:grpSpPr>
          <a:xfrm>
            <a:off x="224520" y="4913832"/>
            <a:ext cx="8806442" cy="1611511"/>
            <a:chOff x="381385" y="5445566"/>
            <a:chExt cx="9540312" cy="1732300"/>
          </a:xfrm>
        </p:grpSpPr>
        <p:grpSp>
          <p:nvGrpSpPr>
            <p:cNvPr id="5" name="グループ化 4"/>
            <p:cNvGrpSpPr/>
            <p:nvPr/>
          </p:nvGrpSpPr>
          <p:grpSpPr>
            <a:xfrm>
              <a:off x="381385" y="5445566"/>
              <a:ext cx="8412739" cy="258240"/>
              <a:chOff x="337843" y="5561678"/>
              <a:chExt cx="8412739" cy="258240"/>
            </a:xfrm>
          </p:grpSpPr>
          <p:sp>
            <p:nvSpPr>
              <p:cNvPr id="64" name="ホームベース 63"/>
              <p:cNvSpPr/>
              <p:nvPr/>
            </p:nvSpPr>
            <p:spPr>
              <a:xfrm>
                <a:off x="337843" y="5563607"/>
                <a:ext cx="1291907" cy="256310"/>
              </a:xfrm>
              <a:prstGeom prst="homePlate">
                <a:avLst/>
              </a:prstGeom>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妊娠前</a:t>
                </a:r>
              </a:p>
            </p:txBody>
          </p:sp>
          <p:sp>
            <p:nvSpPr>
              <p:cNvPr id="65" name="山形 64"/>
              <p:cNvSpPr/>
              <p:nvPr/>
            </p:nvSpPr>
            <p:spPr>
              <a:xfrm>
                <a:off x="1483217" y="5563607"/>
                <a:ext cx="1818001" cy="256310"/>
              </a:xfrm>
              <a:prstGeom prst="chevron">
                <a:avLst/>
              </a:prstGeom>
              <a:ln>
                <a:solidFill>
                  <a:schemeClr val="accent3">
                    <a:lumMod val="50000"/>
                  </a:schemeClr>
                </a:solidFill>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妊娠期</a:t>
                </a:r>
              </a:p>
            </p:txBody>
          </p:sp>
          <p:sp>
            <p:nvSpPr>
              <p:cNvPr id="66" name="山形 65"/>
              <p:cNvSpPr/>
              <p:nvPr/>
            </p:nvSpPr>
            <p:spPr>
              <a:xfrm>
                <a:off x="3168269" y="5561678"/>
                <a:ext cx="914702" cy="258239"/>
              </a:xfrm>
              <a:prstGeom prst="chevron">
                <a:avLst/>
              </a:prstGeom>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出産</a:t>
                </a:r>
              </a:p>
            </p:txBody>
          </p:sp>
          <p:sp>
            <p:nvSpPr>
              <p:cNvPr id="67" name="山形 66"/>
              <p:cNvSpPr/>
              <p:nvPr/>
            </p:nvSpPr>
            <p:spPr>
              <a:xfrm>
                <a:off x="3892342" y="5563608"/>
                <a:ext cx="2232000" cy="256310"/>
              </a:xfrm>
              <a:prstGeom prst="chevron">
                <a:avLst/>
              </a:prstGeom>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産後</a:t>
                </a:r>
              </a:p>
            </p:txBody>
          </p:sp>
          <p:sp>
            <p:nvSpPr>
              <p:cNvPr id="68" name="山形 67"/>
              <p:cNvSpPr/>
              <p:nvPr/>
            </p:nvSpPr>
            <p:spPr>
              <a:xfrm>
                <a:off x="5956226" y="5563608"/>
                <a:ext cx="2794356" cy="256310"/>
              </a:xfrm>
              <a:prstGeom prst="chevron">
                <a:avLst/>
              </a:prstGeom>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育児</a:t>
                </a:r>
              </a:p>
            </p:txBody>
          </p:sp>
        </p:grpSp>
        <p:sp>
          <p:nvSpPr>
            <p:cNvPr id="70" name="角丸四角形 69"/>
            <p:cNvSpPr/>
            <p:nvPr/>
          </p:nvSpPr>
          <p:spPr>
            <a:xfrm>
              <a:off x="1652493" y="6077365"/>
              <a:ext cx="1879848" cy="261307"/>
            </a:xfrm>
            <a:prstGeom prst="roundRect">
              <a:avLst/>
            </a:prstGeom>
            <a:solidFill>
              <a:srgbClr val="CCFFFF"/>
            </a:solidFill>
          </p:spPr>
          <p:style>
            <a:lnRef idx="2">
              <a:schemeClr val="accent3">
                <a:shade val="50000"/>
              </a:schemeClr>
            </a:lnRef>
            <a:fillRef idx="1">
              <a:schemeClr val="accent3"/>
            </a:fillRef>
            <a:effectRef idx="0">
              <a:schemeClr val="accent3"/>
            </a:effectRef>
            <a:fontRef idx="minor">
              <a:schemeClr val="lt1"/>
            </a:fontRef>
          </p:style>
          <p:txBody>
            <a:bodyPr lIns="66462" tIns="33231" rIns="66462" bIns="33231"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妊婦健診</a:t>
              </a:r>
            </a:p>
          </p:txBody>
        </p:sp>
        <p:sp>
          <p:nvSpPr>
            <p:cNvPr id="71" name="角丸四角形 70"/>
            <p:cNvSpPr/>
            <p:nvPr/>
          </p:nvSpPr>
          <p:spPr>
            <a:xfrm>
              <a:off x="3087675" y="6398137"/>
              <a:ext cx="1756096" cy="259542"/>
            </a:xfrm>
            <a:prstGeom prst="roundRect">
              <a:avLst/>
            </a:prstGeom>
            <a:solidFill>
              <a:schemeClr val="accent3">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vert="horz" tIns="33231" bIns="33231"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乳児家庭全戸訪問事業</a:t>
              </a:r>
            </a:p>
          </p:txBody>
        </p:sp>
        <p:sp>
          <p:nvSpPr>
            <p:cNvPr id="72" name="角丸四角形 71"/>
            <p:cNvSpPr/>
            <p:nvPr/>
          </p:nvSpPr>
          <p:spPr>
            <a:xfrm>
              <a:off x="7429124" y="5732445"/>
              <a:ext cx="2492573" cy="1249233"/>
            </a:xfrm>
            <a:prstGeom prst="roundRect">
              <a:avLst/>
            </a:prstGeom>
            <a:solidFill>
              <a:schemeClr val="accent3">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lIns="33231" tIns="0" rIns="33231" bIns="0"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子育て支援策</a:t>
              </a:r>
              <a:endParaRPr kumimoji="1" lang="en-US" altLang="ja-JP"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874" rtl="0" eaLnBrk="0" fontAlgn="auto" latinLnBrk="0" hangingPunct="0">
                <a:lnSpc>
                  <a:spcPts val="1385"/>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・保育所・認定こども園等</a:t>
              </a:r>
              <a:endParaRPr kumimoji="1" lang="en-US" altLang="ja-JP"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874" rtl="0" eaLnBrk="0" fontAlgn="auto" latinLnBrk="0" hangingPunct="0">
                <a:lnSpc>
                  <a:spcPts val="1385"/>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・地域子育て支援拠点事業</a:t>
              </a:r>
              <a:endParaRPr kumimoji="1" lang="en-US" altLang="ja-JP"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874" rtl="0" eaLnBrk="0" fontAlgn="auto" latinLnBrk="0" hangingPunct="0">
                <a:lnSpc>
                  <a:spcPts val="1385"/>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・里親　・乳児院</a:t>
              </a:r>
              <a:endParaRPr kumimoji="1" lang="en-US" altLang="ja-JP"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874" rtl="0" eaLnBrk="0" fontAlgn="auto" latinLnBrk="0" hangingPunct="0">
                <a:lnSpc>
                  <a:spcPts val="1385"/>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・養子縁組</a:t>
              </a:r>
              <a:endParaRPr kumimoji="1" lang="en-US" altLang="ja-JP"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874" rtl="0" eaLnBrk="0" fontAlgn="auto" latinLnBrk="0" hangingPunct="0">
                <a:lnSpc>
                  <a:spcPts val="1385"/>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・その他子育て支援策</a:t>
              </a:r>
            </a:p>
          </p:txBody>
        </p:sp>
        <p:sp>
          <p:nvSpPr>
            <p:cNvPr id="73" name="角丸四角形 72"/>
            <p:cNvSpPr/>
            <p:nvPr/>
          </p:nvSpPr>
          <p:spPr>
            <a:xfrm>
              <a:off x="1652493" y="6393660"/>
              <a:ext cx="1364316" cy="259542"/>
            </a:xfrm>
            <a:prstGeom prst="roundRect">
              <a:avLst/>
            </a:prstGeom>
            <a:solidFill>
              <a:srgbClr val="CCFFFF"/>
            </a:solidFill>
          </p:spPr>
          <p:style>
            <a:lnRef idx="2">
              <a:schemeClr val="accent3">
                <a:shade val="50000"/>
              </a:schemeClr>
            </a:lnRef>
            <a:fillRef idx="1">
              <a:schemeClr val="accent3"/>
            </a:fillRef>
            <a:effectRef idx="0">
              <a:schemeClr val="accent3"/>
            </a:effectRef>
            <a:fontRef idx="minor">
              <a:schemeClr val="lt1"/>
            </a:fontRef>
          </p:style>
          <p:txBody>
            <a:bodyPr lIns="66462" tIns="33231" rIns="66462" bIns="33231"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両親学級等</a:t>
              </a:r>
            </a:p>
          </p:txBody>
        </p:sp>
        <p:sp>
          <p:nvSpPr>
            <p:cNvPr id="74" name="角丸四角形 73"/>
            <p:cNvSpPr/>
            <p:nvPr/>
          </p:nvSpPr>
          <p:spPr>
            <a:xfrm>
              <a:off x="410636" y="5732445"/>
              <a:ext cx="1168474" cy="627705"/>
            </a:xfrm>
            <a:prstGeom prst="roundRect">
              <a:avLst/>
            </a:prstGeom>
            <a:solidFill>
              <a:srgbClr val="CCFFFF"/>
            </a:solidFill>
          </p:spPr>
          <p:style>
            <a:lnRef idx="2">
              <a:schemeClr val="accent3">
                <a:shade val="50000"/>
              </a:schemeClr>
            </a:lnRef>
            <a:fillRef idx="1">
              <a:schemeClr val="accent3"/>
            </a:fillRef>
            <a:effectRef idx="0">
              <a:schemeClr val="accent3"/>
            </a:effectRef>
            <a:fontRef idx="minor">
              <a:schemeClr val="lt1"/>
            </a:fontRef>
          </p:style>
          <p:txBody>
            <a:bodyPr lIns="66462" tIns="33231" rIns="66462" bIns="33231"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妊娠に関する</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普及啓発</a:t>
              </a:r>
            </a:p>
          </p:txBody>
        </p:sp>
        <p:sp>
          <p:nvSpPr>
            <p:cNvPr id="75" name="角丸四角形 74"/>
            <p:cNvSpPr/>
            <p:nvPr/>
          </p:nvSpPr>
          <p:spPr>
            <a:xfrm>
              <a:off x="410635" y="6412396"/>
              <a:ext cx="1168475" cy="583542"/>
            </a:xfrm>
            <a:prstGeom prst="roundRect">
              <a:avLst/>
            </a:prstGeom>
            <a:solidFill>
              <a:srgbClr val="CCFFFF"/>
            </a:solidFill>
          </p:spPr>
          <p:style>
            <a:lnRef idx="2">
              <a:schemeClr val="accent3">
                <a:shade val="50000"/>
              </a:schemeClr>
            </a:lnRef>
            <a:fillRef idx="1">
              <a:schemeClr val="accent3"/>
            </a:fillRef>
            <a:effectRef idx="0">
              <a:schemeClr val="accent3"/>
            </a:effectRef>
            <a:fontRef idx="minor">
              <a:schemeClr val="lt1"/>
            </a:fontRef>
          </p:style>
          <p:txBody>
            <a:bodyPr lIns="66462" tIns="33231" rIns="66462" bIns="33231"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不妊相談</a:t>
              </a:r>
            </a:p>
          </p:txBody>
        </p:sp>
        <p:sp>
          <p:nvSpPr>
            <p:cNvPr id="77" name="角丸四角形 76"/>
            <p:cNvSpPr/>
            <p:nvPr/>
          </p:nvSpPr>
          <p:spPr>
            <a:xfrm>
              <a:off x="5170150" y="6077365"/>
              <a:ext cx="2201171" cy="261306"/>
            </a:xfrm>
            <a:prstGeom prst="roundRect">
              <a:avLst/>
            </a:prstGeom>
            <a:solidFill>
              <a:srgbClr val="CCFFFF"/>
            </a:solidFill>
          </p:spPr>
          <p:style>
            <a:lnRef idx="2">
              <a:schemeClr val="accent3">
                <a:shade val="50000"/>
              </a:schemeClr>
            </a:lnRef>
            <a:fillRef idx="1">
              <a:schemeClr val="accent3"/>
            </a:fillRef>
            <a:effectRef idx="0">
              <a:schemeClr val="accent3"/>
            </a:effectRef>
            <a:fontRef idx="minor">
              <a:schemeClr val="lt1"/>
            </a:fontRef>
          </p:style>
          <p:txBody>
            <a:bodyPr lIns="66462" tIns="33231" rIns="66462" bIns="33231"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乳幼児健診</a:t>
              </a:r>
            </a:p>
          </p:txBody>
        </p:sp>
        <p:sp>
          <p:nvSpPr>
            <p:cNvPr id="78" name="角丸四角形 77"/>
            <p:cNvSpPr/>
            <p:nvPr/>
          </p:nvSpPr>
          <p:spPr>
            <a:xfrm>
              <a:off x="4887830" y="6398137"/>
              <a:ext cx="2470941" cy="259542"/>
            </a:xfrm>
            <a:prstGeom prst="roundRect">
              <a:avLst/>
            </a:prstGeom>
            <a:solidFill>
              <a:srgbClr val="CCFFFF"/>
            </a:solidFill>
          </p:spPr>
          <p:style>
            <a:lnRef idx="2">
              <a:schemeClr val="accent3">
                <a:shade val="50000"/>
              </a:schemeClr>
            </a:lnRef>
            <a:fillRef idx="1">
              <a:schemeClr val="accent3"/>
            </a:fillRef>
            <a:effectRef idx="0">
              <a:schemeClr val="accent3"/>
            </a:effectRef>
            <a:fontRef idx="minor">
              <a:schemeClr val="lt1"/>
            </a:fontRef>
          </p:style>
          <p:txBody>
            <a:bodyPr lIns="66462" tIns="33231" rIns="66462" bIns="33231"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予防接種</a:t>
              </a:r>
            </a:p>
          </p:txBody>
        </p:sp>
        <p:sp>
          <p:nvSpPr>
            <p:cNvPr id="60" name="角丸四角形 59"/>
            <p:cNvSpPr/>
            <p:nvPr/>
          </p:nvSpPr>
          <p:spPr>
            <a:xfrm>
              <a:off x="1652493" y="5732444"/>
              <a:ext cx="2484000" cy="297467"/>
            </a:xfrm>
            <a:prstGeom prst="roundRect">
              <a:avLst/>
            </a:prstGeom>
            <a:solidFill>
              <a:srgbClr val="CCFFFF"/>
            </a:solidFill>
          </p:spPr>
          <p:style>
            <a:lnRef idx="2">
              <a:schemeClr val="accent3">
                <a:shade val="50000"/>
              </a:schemeClr>
            </a:lnRef>
            <a:fillRef idx="1">
              <a:schemeClr val="accent3"/>
            </a:fillRef>
            <a:effectRef idx="0">
              <a:schemeClr val="accent3"/>
            </a:effectRef>
            <a:fontRef idx="minor">
              <a:schemeClr val="lt1"/>
            </a:fontRef>
          </p:style>
          <p:txBody>
            <a:bodyPr lIns="66462" tIns="33231" rIns="66462" bIns="33231"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産前・産後サポート事業</a:t>
              </a:r>
            </a:p>
          </p:txBody>
        </p:sp>
        <p:sp>
          <p:nvSpPr>
            <p:cNvPr id="80" name="角丸四角形 79"/>
            <p:cNvSpPr/>
            <p:nvPr/>
          </p:nvSpPr>
          <p:spPr>
            <a:xfrm>
              <a:off x="4201575" y="5732445"/>
              <a:ext cx="3169747" cy="297466"/>
            </a:xfrm>
            <a:prstGeom prst="roundRect">
              <a:avLst>
                <a:gd name="adj" fmla="val 20155"/>
              </a:avLst>
            </a:prstGeom>
            <a:solidFill>
              <a:srgbClr val="CCFFFF"/>
            </a:solidFill>
          </p:spPr>
          <p:style>
            <a:lnRef idx="2">
              <a:schemeClr val="accent3">
                <a:shade val="50000"/>
              </a:schemeClr>
            </a:lnRef>
            <a:fillRef idx="1">
              <a:schemeClr val="accent3"/>
            </a:fillRef>
            <a:effectRef idx="0">
              <a:schemeClr val="accent3"/>
            </a:effectRef>
            <a:fontRef idx="minor">
              <a:schemeClr val="lt1"/>
            </a:fontRef>
          </p:style>
          <p:txBody>
            <a:bodyPr lIns="66462" tIns="33231" rIns="66462" bIns="33231"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産後ケア事業</a:t>
              </a:r>
            </a:p>
          </p:txBody>
        </p:sp>
        <p:sp>
          <p:nvSpPr>
            <p:cNvPr id="49" name="角丸四角形 48"/>
            <p:cNvSpPr/>
            <p:nvPr/>
          </p:nvSpPr>
          <p:spPr>
            <a:xfrm>
              <a:off x="410636" y="7032567"/>
              <a:ext cx="9506158" cy="145299"/>
            </a:xfrm>
            <a:prstGeom prst="roundRect">
              <a:avLst/>
            </a:prstGeom>
            <a:solidFill>
              <a:schemeClr val="accent6">
                <a:lumMod val="60000"/>
                <a:lumOff val="40000"/>
              </a:schemeClr>
            </a:solidFill>
            <a:ln w="12700">
              <a:noFill/>
              <a:prstDash val="dash"/>
            </a:ln>
          </p:spPr>
          <p:style>
            <a:lnRef idx="0">
              <a:schemeClr val="accent3"/>
            </a:lnRef>
            <a:fillRef idx="3">
              <a:schemeClr val="accent3"/>
            </a:fillRef>
            <a:effectRef idx="3">
              <a:schemeClr val="accent3"/>
            </a:effectRef>
            <a:fontRef idx="minor">
              <a:schemeClr val="lt1"/>
            </a:fontRef>
          </p:style>
          <p:txBody>
            <a:bodyPr lIns="66462" tIns="33231" rIns="66462" bIns="33231"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近隣住民やボランティアなどによるインフォーマルなサービス</a:t>
              </a:r>
            </a:p>
          </p:txBody>
        </p:sp>
      </p:grpSp>
      <p:sp>
        <p:nvSpPr>
          <p:cNvPr id="84" name="角丸四角形 83"/>
          <p:cNvSpPr/>
          <p:nvPr/>
        </p:nvSpPr>
        <p:spPr>
          <a:xfrm>
            <a:off x="1393077" y="6072634"/>
            <a:ext cx="5283692" cy="259149"/>
          </a:xfrm>
          <a:prstGeom prst="roundRect">
            <a:avLst/>
          </a:prstGeom>
          <a:solidFill>
            <a:schemeClr val="accent3">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lIns="66462" tIns="33231" rIns="66462" bIns="33231"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養育支援訪問事業</a:t>
            </a:r>
          </a:p>
        </p:txBody>
      </p:sp>
      <p:sp>
        <p:nvSpPr>
          <p:cNvPr id="62" name="正方形/長方形 61"/>
          <p:cNvSpPr/>
          <p:nvPr/>
        </p:nvSpPr>
        <p:spPr>
          <a:xfrm>
            <a:off x="7440306" y="2495181"/>
            <a:ext cx="1628308" cy="266187"/>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lIns="33215" tIns="42183" rIns="33215" bIns="42183"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利用者支援実施施設</a:t>
            </a:r>
          </a:p>
        </p:txBody>
      </p:sp>
      <p:pic>
        <p:nvPicPr>
          <p:cNvPr id="1027" name="Picture 3" descr="C:\Users\TKBXO\AppData\Local\Microsoft\Windows\Temporary Internet Files\Content.IE5\UO0BVQBV\lgi01a201410211000[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4421" y="2761368"/>
            <a:ext cx="569907" cy="650998"/>
          </a:xfrm>
          <a:prstGeom prst="rect">
            <a:avLst/>
          </a:prstGeom>
          <a:noFill/>
          <a:extLst>
            <a:ext uri="{909E8E84-426E-40DD-AFC4-6F175D3DCCD1}">
              <a14:hiddenFill xmlns:a14="http://schemas.microsoft.com/office/drawing/2010/main">
                <a:solidFill>
                  <a:srgbClr val="FFFFFF"/>
                </a:solidFill>
              </a14:hiddenFill>
            </a:ext>
          </a:extLst>
        </p:spPr>
      </p:pic>
      <p:sp>
        <p:nvSpPr>
          <p:cNvPr id="85" name="正方形/長方形 84"/>
          <p:cNvSpPr/>
          <p:nvPr/>
        </p:nvSpPr>
        <p:spPr>
          <a:xfrm>
            <a:off x="479375" y="3035317"/>
            <a:ext cx="1548161" cy="342312"/>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lIns="84364" tIns="42183" rIns="84364" bIns="42183"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地域の関係団体</a:t>
            </a:r>
            <a:endParaRPr kumimoji="1" lang="ja-JP" altLang="en-US" sz="110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9" name="円/楕円 38"/>
          <p:cNvSpPr/>
          <p:nvPr/>
        </p:nvSpPr>
        <p:spPr>
          <a:xfrm>
            <a:off x="6386387" y="3905233"/>
            <a:ext cx="1296000" cy="295558"/>
          </a:xfrm>
          <a:prstGeom prst="ellipse">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lIns="84364" tIns="42183" rIns="84364" bIns="42183" anchor="ctr"/>
          <a:lstStyle/>
          <a:p>
            <a:pPr marL="0" marR="0" lvl="0" indent="0" algn="ctr" defTabSz="843874" rtl="0" eaLnBrk="0" fontAlgn="auto" latinLnBrk="0" hangingPunct="0">
              <a:lnSpc>
                <a:spcPts val="1292"/>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ソーシャル</a:t>
            </a:r>
            <a:endParaRPr kumimoji="1" lang="en-US" altLang="ja-JP" sz="110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843874" rtl="0" eaLnBrk="0" fontAlgn="auto" latinLnBrk="0" hangingPunct="0">
              <a:lnSpc>
                <a:spcPts val="1292"/>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ワーカー</a:t>
            </a:r>
          </a:p>
        </p:txBody>
      </p:sp>
      <p:sp>
        <p:nvSpPr>
          <p:cNvPr id="69" name="円/楕円 68"/>
          <p:cNvSpPr/>
          <p:nvPr/>
        </p:nvSpPr>
        <p:spPr>
          <a:xfrm>
            <a:off x="4704938" y="3922284"/>
            <a:ext cx="1296000" cy="261456"/>
          </a:xfrm>
          <a:prstGeom prst="ellipse">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lIns="84364" tIns="42183" rIns="84364" bIns="42183"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看護師</a:t>
            </a:r>
          </a:p>
        </p:txBody>
      </p:sp>
      <p:sp>
        <p:nvSpPr>
          <p:cNvPr id="40" name="円/楕円 39"/>
          <p:cNvSpPr/>
          <p:nvPr/>
        </p:nvSpPr>
        <p:spPr>
          <a:xfrm>
            <a:off x="2989418" y="3922284"/>
            <a:ext cx="1296000" cy="261456"/>
          </a:xfrm>
          <a:prstGeom prst="ellipse">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lIns="84364" tIns="42183" rIns="84364" bIns="42183"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助産師</a:t>
            </a:r>
          </a:p>
        </p:txBody>
      </p:sp>
      <p:sp>
        <p:nvSpPr>
          <p:cNvPr id="30" name="円/楕円 29"/>
          <p:cNvSpPr/>
          <p:nvPr/>
        </p:nvSpPr>
        <p:spPr>
          <a:xfrm>
            <a:off x="1281932" y="3922284"/>
            <a:ext cx="1296000" cy="261456"/>
          </a:xfrm>
          <a:prstGeom prst="ellipse">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lIns="84364" tIns="42183" rIns="84364" bIns="42183"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保健師</a:t>
            </a:r>
          </a:p>
        </p:txBody>
      </p:sp>
      <p:sp>
        <p:nvSpPr>
          <p:cNvPr id="53" name="角丸四角形 52"/>
          <p:cNvSpPr/>
          <p:nvPr/>
        </p:nvSpPr>
        <p:spPr>
          <a:xfrm>
            <a:off x="3201822" y="5497031"/>
            <a:ext cx="1379155" cy="241206"/>
          </a:xfrm>
          <a:prstGeom prst="roundRect">
            <a:avLst/>
          </a:prstGeom>
          <a:solidFill>
            <a:srgbClr val="CCFFFF"/>
          </a:solidFill>
        </p:spPr>
        <p:style>
          <a:lnRef idx="2">
            <a:schemeClr val="accent3">
              <a:shade val="50000"/>
            </a:schemeClr>
          </a:lnRef>
          <a:fillRef idx="1">
            <a:schemeClr val="accent3"/>
          </a:fillRef>
          <a:effectRef idx="0">
            <a:schemeClr val="accent3"/>
          </a:effectRef>
          <a:fontRef idx="minor">
            <a:schemeClr val="lt1"/>
          </a:fontRef>
        </p:style>
        <p:txBody>
          <a:bodyPr lIns="66462" tIns="33231" rIns="66462" bIns="33231" anchor="ctr"/>
          <a:lstStyle/>
          <a:p>
            <a:pPr marL="0" marR="0" lvl="0" indent="0" algn="ctr" defTabSz="843874" rtl="0" eaLnBrk="0" fontAlgn="auto" latinLnBrk="0" hangingPunct="0">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産婦健診</a:t>
            </a:r>
          </a:p>
        </p:txBody>
      </p:sp>
      <p:sp>
        <p:nvSpPr>
          <p:cNvPr id="82" name="正方形/長方形 81"/>
          <p:cNvSpPr/>
          <p:nvPr/>
        </p:nvSpPr>
        <p:spPr>
          <a:xfrm>
            <a:off x="32789" y="5164674"/>
            <a:ext cx="209088" cy="1360670"/>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844083" rtl="0" eaLnBrk="0" fontAlgn="auto" latinLnBrk="0" hangingPunct="0">
              <a:lnSpc>
                <a:spcPct val="100000"/>
              </a:lnSpc>
              <a:spcBef>
                <a:spcPts val="0"/>
              </a:spcBef>
              <a:spcAft>
                <a:spcPts val="0"/>
              </a:spcAft>
              <a:buClrTx/>
              <a:buSzTx/>
              <a:buFontTx/>
              <a:buNone/>
              <a:tabLst/>
              <a:defRPr/>
            </a:pPr>
            <a:r>
              <a:rPr kumimoji="1" lang="ja-JP" altLang="en-US" sz="923" b="1" i="0" u="none" strike="noStrike" kern="1200" cap="none" spc="0" normalizeH="0" baseline="0" noProof="0" dirty="0">
                <a:ln>
                  <a:noFill/>
                </a:ln>
                <a:solidFill>
                  <a:srgbClr val="9BBB59">
                    <a:lumMod val="50000"/>
                  </a:srgbClr>
                </a:solidFill>
                <a:effectLst/>
                <a:uLnTx/>
                <a:uFillTx/>
                <a:latin typeface="HGSｺﾞｼｯｸM" panose="020B0600000000000000" pitchFamily="50" charset="-128"/>
                <a:ea typeface="HGSｺﾞｼｯｸM" panose="020B0600000000000000" pitchFamily="50" charset="-128"/>
                <a:cs typeface="+mn-cs"/>
              </a:rPr>
              <a:t>サービス（現業部門）</a:t>
            </a:r>
          </a:p>
        </p:txBody>
      </p:sp>
      <p:sp>
        <p:nvSpPr>
          <p:cNvPr id="87" name="正方形/長方形 86"/>
          <p:cNvSpPr/>
          <p:nvPr/>
        </p:nvSpPr>
        <p:spPr>
          <a:xfrm>
            <a:off x="32789" y="3412366"/>
            <a:ext cx="191731" cy="14109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eaVert" lIns="63152" tIns="31577" rIns="63152" bIns="31577" rtlCol="0" anchor="ctr"/>
          <a:lstStyle/>
          <a:p>
            <a:pPr marL="0" marR="0" lvl="0" indent="0" algn="ctr" defTabSz="844083" rtl="0" eaLnBrk="0" fontAlgn="auto" latinLnBrk="0" hangingPunct="0">
              <a:lnSpc>
                <a:spcPct val="100000"/>
              </a:lnSpc>
              <a:spcBef>
                <a:spcPts val="0"/>
              </a:spcBef>
              <a:spcAft>
                <a:spcPts val="0"/>
              </a:spcAft>
              <a:buClrTx/>
              <a:buSzTx/>
              <a:buFontTx/>
              <a:buNone/>
              <a:tabLst/>
              <a:defRPr/>
            </a:pPr>
            <a:r>
              <a:rPr kumimoji="1" lang="ja-JP" altLang="en-US" sz="969" b="1" i="0" u="none" strike="noStrike" kern="1200" cap="none" spc="0" normalizeH="0" baseline="0" noProof="0" dirty="0">
                <a:ln>
                  <a:noFill/>
                </a:ln>
                <a:solidFill>
                  <a:srgbClr val="1F497D"/>
                </a:solidFill>
                <a:effectLst/>
                <a:uLnTx/>
                <a:uFillTx/>
                <a:latin typeface="HGSｺﾞｼｯｸM" panose="020B0600000000000000" pitchFamily="50" charset="-128"/>
                <a:ea typeface="HGSｺﾞｼｯｸM" panose="020B0600000000000000" pitchFamily="50" charset="-128"/>
                <a:cs typeface="+mn-cs"/>
              </a:rPr>
              <a:t>マネジメント（必須）</a:t>
            </a:r>
            <a:endParaRPr kumimoji="1" lang="en-US" altLang="ja-JP" sz="969" b="1" i="0" u="none" strike="noStrike" kern="1200" cap="none" spc="0" normalizeH="0" baseline="0" noProof="0" dirty="0">
              <a:ln>
                <a:noFill/>
              </a:ln>
              <a:solidFill>
                <a:srgbClr val="1F497D"/>
              </a:solidFill>
              <a:effectLst/>
              <a:uLnTx/>
              <a:uFillTx/>
              <a:latin typeface="HGSｺﾞｼｯｸM" panose="020B0600000000000000" pitchFamily="50" charset="-128"/>
              <a:ea typeface="HGSｺﾞｼｯｸM" panose="020B0600000000000000" pitchFamily="50" charset="-128"/>
              <a:cs typeface="+mn-cs"/>
            </a:endParaRPr>
          </a:p>
        </p:txBody>
      </p:sp>
      <p:sp>
        <p:nvSpPr>
          <p:cNvPr id="4" name="正方形/長方形 3"/>
          <p:cNvSpPr/>
          <p:nvPr/>
        </p:nvSpPr>
        <p:spPr>
          <a:xfrm>
            <a:off x="7990125" y="4730919"/>
            <a:ext cx="1036312" cy="184695"/>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0" fontAlgn="auto" latinLnBrk="0" hangingPunct="0">
              <a:lnSpc>
                <a:spcPct val="10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母子保健支援</a:t>
            </a:r>
          </a:p>
        </p:txBody>
      </p:sp>
      <p:sp>
        <p:nvSpPr>
          <p:cNvPr id="79" name="正方形/長方形 78"/>
          <p:cNvSpPr/>
          <p:nvPr/>
        </p:nvSpPr>
        <p:spPr>
          <a:xfrm>
            <a:off x="7985598" y="4915614"/>
            <a:ext cx="1040838" cy="236594"/>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0" fontAlgn="auto" latinLnBrk="0" hangingPunct="0">
              <a:lnSpc>
                <a:spcPct val="10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子育て支援</a:t>
            </a:r>
          </a:p>
        </p:txBody>
      </p:sp>
      <p:sp>
        <p:nvSpPr>
          <p:cNvPr id="88" name="角丸四角形 87"/>
          <p:cNvSpPr/>
          <p:nvPr/>
        </p:nvSpPr>
        <p:spPr>
          <a:xfrm>
            <a:off x="113111" y="116632"/>
            <a:ext cx="8906836" cy="398924"/>
          </a:xfrm>
          <a:prstGeom prst="roundRect">
            <a:avLst/>
          </a:prstGeom>
          <a:ln/>
        </p:spPr>
        <p:style>
          <a:lnRef idx="1">
            <a:schemeClr val="accent1"/>
          </a:lnRef>
          <a:fillRef idx="2">
            <a:schemeClr val="accent1"/>
          </a:fillRef>
          <a:effectRef idx="1">
            <a:schemeClr val="accent1"/>
          </a:effectRef>
          <a:fontRef idx="minor">
            <a:schemeClr val="dk1"/>
          </a:fontRef>
        </p:style>
        <p:txBody>
          <a:bodyPr lIns="83520" tIns="41760" rIns="83520" bIns="41760" anchor="ctr"/>
          <a:lstStyle/>
          <a:p>
            <a:pPr marL="0" marR="0" lvl="0" indent="0" algn="ctr" defTabSz="835220" rtl="0" eaLnBrk="0" fontAlgn="auto" latinLnBrk="0" hangingPunct="0">
              <a:lnSpc>
                <a:spcPct val="100000"/>
              </a:lnSpc>
              <a:spcBef>
                <a:spcPts val="0"/>
              </a:spcBef>
              <a:spcAft>
                <a:spcPts val="0"/>
              </a:spcAft>
              <a:buClrTx/>
              <a:buSzTx/>
              <a:buFontTx/>
              <a:buNone/>
              <a:tabLst/>
              <a:defRPr/>
            </a:pPr>
            <a:r>
              <a:rPr kumimoji="1" lang="ja-JP" altLang="en-US" sz="2585" b="1" i="0" u="none" strike="noStrike" kern="1200" cap="none" spc="0" normalizeH="0" baseline="0" noProof="0" dirty="0">
                <a:ln>
                  <a:noFill/>
                </a:ln>
                <a:solidFill>
                  <a:srgbClr val="4BACC6">
                    <a:lumMod val="10000"/>
                  </a:srgbClr>
                </a:solidFill>
                <a:effectLst/>
                <a:uLnTx/>
                <a:uFillTx/>
                <a:latin typeface="Calibri"/>
                <a:ea typeface="ＭＳ Ｐゴシック" panose="020B0600070205080204" pitchFamily="50" charset="-128"/>
                <a:cs typeface="+mn-cs"/>
              </a:rPr>
              <a:t>子育て世代包括支援センターの全国展開</a:t>
            </a:r>
          </a:p>
        </p:txBody>
      </p:sp>
      <p:cxnSp>
        <p:nvCxnSpPr>
          <p:cNvPr id="90" name="直線矢印コネクタ 89"/>
          <p:cNvCxnSpPr/>
          <p:nvPr/>
        </p:nvCxnSpPr>
        <p:spPr>
          <a:xfrm>
            <a:off x="857998" y="2779532"/>
            <a:ext cx="3189990" cy="280120"/>
          </a:xfrm>
          <a:prstGeom prst="straightConnector1">
            <a:avLst/>
          </a:prstGeom>
          <a:ln w="76200">
            <a:solidFill>
              <a:schemeClr val="accent6">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p:nvPr/>
        </p:nvCxnSpPr>
        <p:spPr>
          <a:xfrm flipV="1">
            <a:off x="4975070" y="2705973"/>
            <a:ext cx="2322156" cy="226477"/>
          </a:xfrm>
          <a:prstGeom prst="straightConnector1">
            <a:avLst/>
          </a:prstGeom>
          <a:ln w="76200">
            <a:solidFill>
              <a:schemeClr val="accent6">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2" name="直線矢印コネクタ 91"/>
          <p:cNvCxnSpPr/>
          <p:nvPr/>
        </p:nvCxnSpPr>
        <p:spPr>
          <a:xfrm flipV="1">
            <a:off x="5115747" y="2846650"/>
            <a:ext cx="2322156" cy="226477"/>
          </a:xfrm>
          <a:prstGeom prst="straightConnector1">
            <a:avLst/>
          </a:prstGeom>
          <a:ln w="76200">
            <a:solidFill>
              <a:schemeClr val="accent6">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a:off x="850259" y="2638855"/>
            <a:ext cx="3189990" cy="280120"/>
          </a:xfrm>
          <a:prstGeom prst="straightConnector1">
            <a:avLst/>
          </a:prstGeom>
          <a:ln w="76200">
            <a:solidFill>
              <a:schemeClr val="accent6">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p:nvPr/>
        </p:nvCxnSpPr>
        <p:spPr>
          <a:xfrm>
            <a:off x="4343645" y="2076765"/>
            <a:ext cx="28948" cy="347888"/>
          </a:xfrm>
          <a:prstGeom prst="straightConnector1">
            <a:avLst/>
          </a:prstGeom>
          <a:ln w="76200">
            <a:solidFill>
              <a:schemeClr val="accent6">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4" name="直線矢印コネクタ 93"/>
          <p:cNvCxnSpPr/>
          <p:nvPr/>
        </p:nvCxnSpPr>
        <p:spPr>
          <a:xfrm>
            <a:off x="4572000" y="2076765"/>
            <a:ext cx="0" cy="362683"/>
          </a:xfrm>
          <a:prstGeom prst="straightConnector1">
            <a:avLst/>
          </a:prstGeom>
          <a:ln w="76200">
            <a:solidFill>
              <a:schemeClr val="accent6">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5" name="下矢印 94"/>
          <p:cNvSpPr/>
          <p:nvPr/>
        </p:nvSpPr>
        <p:spPr>
          <a:xfrm>
            <a:off x="4572000" y="3073015"/>
            <a:ext cx="227225" cy="334188"/>
          </a:xfrm>
          <a:prstGeom prst="down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0" fontAlgn="auto" latinLnBrk="0" hangingPunct="0">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96" name="下矢印 95"/>
          <p:cNvSpPr/>
          <p:nvPr/>
        </p:nvSpPr>
        <p:spPr>
          <a:xfrm flipV="1">
            <a:off x="4306124" y="3037669"/>
            <a:ext cx="227225" cy="321383"/>
          </a:xfrm>
          <a:prstGeom prst="down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0" fontAlgn="auto" latinLnBrk="0" hangingPunct="0">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 name="スライド番号プレースホルダー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02BD7A-635E-43A0-8464-FD5073BFE4FA}" type="slidenum">
              <a:rPr kumimoji="0" lang="ja-JP" altLang="en-US" sz="1108"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ja-JP" altLang="en-US" sz="1108"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76"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208514990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116632"/>
            <a:ext cx="9144000" cy="348109"/>
          </a:xfrm>
          <a:prstGeom prst="rect">
            <a:avLst/>
          </a:prstGeom>
          <a:solidFill>
            <a:schemeClr val="accent6">
              <a:lumMod val="40000"/>
              <a:lumOff val="60000"/>
            </a:schemeClr>
          </a:solidFill>
          <a:ln>
            <a:noFill/>
          </a:ln>
        </p:spPr>
        <p:txBody>
          <a:bodyPr wrap="square" rtlCol="0">
            <a:sp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子育て世代包括支援センター業務ガイドラインに</a:t>
            </a:r>
            <a:r>
              <a:rPr kumimoji="1" lang="ja-JP" altLang="en-US" sz="1662"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ついて</a:t>
            </a:r>
            <a:endParaRPr kumimoji="1" lang="ja-JP" altLang="ja-JP" sz="1477"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角丸四角形 4"/>
          <p:cNvSpPr/>
          <p:nvPr/>
        </p:nvSpPr>
        <p:spPr>
          <a:xfrm>
            <a:off x="-31613" y="476672"/>
            <a:ext cx="9124706" cy="8440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本ガイドラインは、有識者や自治体職員等による議論等を踏まえ、子育て世代包括支援センター（母子保健法第</a:t>
            </a:r>
            <a:r>
              <a:rPr kumimoji="1" lang="en-US" altLang="ja-JP"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22</a:t>
            </a: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条の母子健康包括支援センター）の具体的な業務、地域の多様性を念頭においた運営上の留意点、各地での取組例等を内容として原案を作成。その後、パブリックコメントを踏まえ、所要の修正を加え、全国に周知を行った。（平成</a:t>
            </a:r>
            <a:r>
              <a:rPr kumimoji="1" lang="en-US" altLang="ja-JP"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29</a:t>
            </a: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8</a:t>
            </a: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月</a:t>
            </a:r>
            <a:r>
              <a:rPr kumimoji="1" lang="en-US" altLang="ja-JP"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日通知）</a:t>
            </a:r>
          </a:p>
        </p:txBody>
      </p:sp>
      <p:sp>
        <p:nvSpPr>
          <p:cNvPr id="6" name="テキスト ボックス 5"/>
          <p:cNvSpPr txBox="1"/>
          <p:nvPr/>
        </p:nvSpPr>
        <p:spPr>
          <a:xfrm>
            <a:off x="33359" y="1466081"/>
            <a:ext cx="4388716" cy="2234586"/>
          </a:xfrm>
          <a:prstGeom prst="rect">
            <a:avLst/>
          </a:prstGeom>
          <a:noFill/>
        </p:spPr>
        <p:txBody>
          <a:bodyPr wrap="square" rtlCol="0">
            <a:spAutoFit/>
          </a:bodyPr>
          <a:lstStyle/>
          <a:p>
            <a:pPr marL="232621" marR="0" lvl="0" indent="-422041" algn="ctr" defTabSz="844083" rtl="0" eaLnBrk="1" fontAlgn="auto" latinLnBrk="0" hangingPunct="1">
              <a:lnSpc>
                <a:spcPct val="100000"/>
              </a:lnSpc>
              <a:spcBef>
                <a:spcPts val="554"/>
              </a:spcBef>
              <a:spcAft>
                <a:spcPts val="0"/>
              </a:spcAft>
              <a:buClrTx/>
              <a:buSzTx/>
              <a:buFontTx/>
              <a:buNone/>
              <a:tabLst/>
              <a:defRPr/>
            </a:pPr>
            <a:r>
              <a:rPr kumimoji="1" lang="ja-JP" altLang="en-US" sz="1292"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子育て世代包括支援センターの役割</a:t>
            </a:r>
            <a:endParaRPr kumimoji="1" lang="en-US" altLang="ja-JP" sz="1292"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4083" rtl="0" eaLnBrk="1" fontAlgn="auto" latinLnBrk="0" hangingPunct="1">
              <a:lnSpc>
                <a:spcPct val="100000"/>
              </a:lnSpc>
              <a:spcBef>
                <a:spcPts val="554"/>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・包括的な支援を、妊娠期から子育て期にわたり、切れ目なく提供するためのマネジメントを行う。</a:t>
            </a:r>
            <a:endParaRPr kumimoji="1" lang="en-US" altLang="ja-JP"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①　妊産婦及び乳幼児等の</a:t>
            </a:r>
            <a:r>
              <a:rPr kumimoji="1" lang="ja-JP" altLang="en-US"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実情把握</a:t>
            </a:r>
          </a:p>
          <a:p>
            <a:pPr marL="332316" marR="0" lvl="0" indent="-422041" algn="l" defTabSz="844083"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②　妊娠・出産・育児に関する</a:t>
            </a:r>
            <a:r>
              <a:rPr kumimoji="1" lang="ja-JP" altLang="en-US"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各種の相談に応じ</a:t>
            </a: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、必要な</a:t>
            </a:r>
            <a:r>
              <a:rPr kumimoji="1" lang="ja-JP" altLang="en-US"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情報提供・助言・保健指導</a:t>
            </a: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③　</a:t>
            </a:r>
            <a:r>
              <a:rPr kumimoji="1" lang="ja-JP" altLang="en-US" sz="1292"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支援プランの策定</a:t>
            </a:r>
            <a:endParaRPr kumimoji="1" lang="ja-JP" altLang="en-US"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④　保健医療又は福祉の</a:t>
            </a:r>
            <a:r>
              <a:rPr kumimoji="1" lang="ja-JP" altLang="en-US"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関係機関との連絡調整</a:t>
            </a:r>
            <a:endParaRPr kumimoji="1" lang="en-US" altLang="ja-JP"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4083" rtl="0" eaLnBrk="1" fontAlgn="auto" latinLnBrk="0" hangingPunct="1">
              <a:lnSpc>
                <a:spcPct val="100000"/>
              </a:lnSpc>
              <a:spcBef>
                <a:spcPts val="277"/>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・全ての妊産婦や乳幼児等を対象とするポピュレー</a:t>
            </a:r>
            <a:endParaRPr kumimoji="1" lang="en-US" altLang="ja-JP"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4083" rtl="0" eaLnBrk="1" fontAlgn="auto" latinLnBrk="0" hangingPunct="1">
              <a:lnSpc>
                <a:spcPct val="100000"/>
              </a:lnSpc>
              <a:spcBef>
                <a:spcPts val="277"/>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ションアプローチを基本、包括的な支援を実施</a:t>
            </a:r>
            <a:endParaRPr kumimoji="1" lang="en-US" altLang="ja-JP"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33359" y="1361288"/>
            <a:ext cx="4388716" cy="5080479"/>
          </a:xfrm>
          <a:prstGeom prst="roundRect">
            <a:avLst>
              <a:gd name="adj" fmla="val 3366"/>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2" name="テキスト ボックス 11"/>
          <p:cNvSpPr txBox="1"/>
          <p:nvPr/>
        </p:nvSpPr>
        <p:spPr>
          <a:xfrm>
            <a:off x="4456107" y="2762654"/>
            <a:ext cx="4647106" cy="3703386"/>
          </a:xfrm>
          <a:prstGeom prst="rect">
            <a:avLst/>
          </a:prstGeom>
          <a:noFill/>
        </p:spPr>
        <p:txBody>
          <a:bodyPr wrap="square" rtlCol="0">
            <a:spAutoFit/>
          </a:bodyPr>
          <a:lstStyle/>
          <a:p>
            <a:pPr marL="232621" marR="0" lvl="0" indent="-422041" algn="ctr" defTabSz="844083" rtl="0" eaLnBrk="1" fontAlgn="auto" latinLnBrk="0" hangingPunct="1">
              <a:lnSpc>
                <a:spcPct val="100000"/>
              </a:lnSpc>
              <a:spcBef>
                <a:spcPts val="554"/>
              </a:spcBef>
              <a:spcAft>
                <a:spcPts val="0"/>
              </a:spcAft>
              <a:buClrTx/>
              <a:buSzTx/>
              <a:buFontTx/>
              <a:buNone/>
              <a:tabLst/>
              <a:defRPr/>
            </a:pPr>
            <a:r>
              <a:rPr kumimoji="1" lang="ja-JP" altLang="en-US" sz="1292"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各業務の基本的考え方と具体的内容</a:t>
            </a:r>
            <a:endParaRPr kumimoji="1" lang="en-US" altLang="ja-JP" sz="1292"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4083" rtl="0" eaLnBrk="1" fontAlgn="auto" latinLnBrk="0" hangingPunct="1">
              <a:lnSpc>
                <a:spcPct val="100000"/>
              </a:lnSpc>
              <a:spcBef>
                <a:spcPts val="554"/>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・利用計画の作成支援だけでなく、サービスの提供等に当たり、</a:t>
            </a:r>
            <a:r>
              <a:rPr kumimoji="1" lang="ja-JP" altLang="en-US"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関係機関による密なモニタリングが必要と考えられる妊産婦や保護者等</a:t>
            </a: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については、関係機関による支援についても整理した</a:t>
            </a:r>
            <a:r>
              <a:rPr kumimoji="1" lang="ja-JP" altLang="en-US"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「支援プラン」を作成</a:t>
            </a:r>
            <a:endParaRPr kumimoji="1" lang="en-US" altLang="ja-JP"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4083" rtl="0" eaLnBrk="1" fontAlgn="auto" latinLnBrk="0" hangingPunct="1">
              <a:lnSpc>
                <a:spcPct val="100000"/>
              </a:lnSpc>
              <a:spcBef>
                <a:spcPts val="277"/>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・支援プランでは、妊娠や出産、子育ての</a:t>
            </a:r>
            <a:r>
              <a:rPr kumimoji="1" lang="ja-JP" altLang="en-US"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スケジュールに合わせて、必要なサービス等の利用スケジュールを整理</a:t>
            </a: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し、関係機関と調整、各関係機関による支援内容やモニタリング、支援プランの見直し時期を整理</a:t>
            </a:r>
            <a:endParaRPr kumimoji="1" lang="en-US" altLang="ja-JP"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4083" rtl="0" eaLnBrk="1" fontAlgn="auto" latinLnBrk="0" hangingPunct="1">
              <a:lnSpc>
                <a:spcPct val="100000"/>
              </a:lnSpc>
              <a:spcBef>
                <a:spcPts val="277"/>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・支援プランを策定する際には、支援対象者に参加してもらい、</a:t>
            </a:r>
            <a:r>
              <a:rPr kumimoji="1" lang="ja-JP" altLang="en-US"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本人の意見を反映</a:t>
            </a:r>
            <a:endParaRPr kumimoji="1" lang="en-US" altLang="ja-JP"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4083" rtl="0" eaLnBrk="1" fontAlgn="auto" latinLnBrk="0" hangingPunct="1">
              <a:lnSpc>
                <a:spcPct val="100000"/>
              </a:lnSpc>
              <a:spcBef>
                <a:spcPts val="277"/>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・保健所や市町村保健センター、医療機関、民生委員・児童委員、教育委員会、こども園・幼稚園・保育所、児童館、地域子育て支援拠点事業所、利用者支援事業実施事業所、児童発達支援センター等</a:t>
            </a:r>
            <a:r>
              <a:rPr kumimoji="1" lang="ja-JP" altLang="en-US"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関係機関との連携確保</a:t>
            </a:r>
            <a:endParaRPr kumimoji="1" lang="en-US" altLang="ja-JP"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4083" rtl="0" eaLnBrk="1" fontAlgn="auto" latinLnBrk="0" hangingPunct="1">
              <a:lnSpc>
                <a:spcPct val="100000"/>
              </a:lnSpc>
              <a:spcBef>
                <a:spcPts val="277"/>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・市区町村子ども家庭総合支援拠点、要保護児童対策地域協議会との</a:t>
            </a:r>
            <a:r>
              <a:rPr kumimoji="1" lang="ja-JP" altLang="en-US"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連携確保</a:t>
            </a:r>
            <a:endParaRPr kumimoji="1" lang="en-US" altLang="ja-JP"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4496896" y="1360793"/>
            <a:ext cx="4618969" cy="1406348"/>
          </a:xfrm>
          <a:prstGeom prst="roundRect">
            <a:avLst>
              <a:gd name="adj" fmla="val 5102"/>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662"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a:t>
            </a:r>
          </a:p>
        </p:txBody>
      </p:sp>
      <p:sp>
        <p:nvSpPr>
          <p:cNvPr id="14" name="テキスト ボックス 13"/>
          <p:cNvSpPr txBox="1"/>
          <p:nvPr/>
        </p:nvSpPr>
        <p:spPr>
          <a:xfrm>
            <a:off x="4481273" y="1321827"/>
            <a:ext cx="4656408" cy="1400768"/>
          </a:xfrm>
          <a:prstGeom prst="rect">
            <a:avLst/>
          </a:prstGeom>
          <a:noFill/>
        </p:spPr>
        <p:txBody>
          <a:bodyPr wrap="square" rtlCol="0">
            <a:sp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292"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業務実施のための環境整備</a:t>
            </a:r>
            <a:endParaRPr kumimoji="1" lang="en-US" altLang="ja-JP" sz="1292"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4083" rtl="0" eaLnBrk="1" fontAlgn="auto" latinLnBrk="0" hangingPunct="1">
              <a:lnSpc>
                <a:spcPct val="100000"/>
              </a:lnSpc>
              <a:spcBef>
                <a:spcPts val="554"/>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・市区町村やセンターが実施する事業だけでなく、地域の</a:t>
            </a:r>
            <a:r>
              <a:rPr kumimoji="1" lang="en-US" altLang="ja-JP"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NPO </a:t>
            </a: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法人などの民間団体などが実施するインフォーマルな取組も含めて、</a:t>
            </a:r>
            <a:r>
              <a:rPr kumimoji="1" lang="ja-JP" altLang="en-US"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様々な関係機関や関係者と連絡、調整を行い、協働体制を構築</a:t>
            </a:r>
            <a:endParaRPr kumimoji="1" lang="en-US" altLang="ja-JP"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4083" rtl="0" eaLnBrk="1" fontAlgn="auto" latinLnBrk="0" hangingPunct="1">
              <a:lnSpc>
                <a:spcPct val="100000"/>
              </a:lnSpc>
              <a:spcBef>
                <a:spcPts val="277"/>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・センターには</a:t>
            </a:r>
            <a:r>
              <a:rPr kumimoji="1" lang="ja-JP" altLang="en-US" sz="12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保健師等を１名以上配置</a:t>
            </a:r>
            <a:endParaRPr kumimoji="1" lang="en-US" altLang="ja-JP" sz="1292" b="0"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角丸四角形 14"/>
          <p:cNvSpPr/>
          <p:nvPr/>
        </p:nvSpPr>
        <p:spPr>
          <a:xfrm>
            <a:off x="4499993" y="2761562"/>
            <a:ext cx="4618969" cy="3680206"/>
          </a:xfrm>
          <a:prstGeom prst="roundRect">
            <a:avLst>
              <a:gd name="adj" fmla="val 2890"/>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662"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a:t>
            </a:r>
          </a:p>
        </p:txBody>
      </p:sp>
      <p:pic>
        <p:nvPicPr>
          <p:cNvPr id="16" name="図 1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3682072"/>
            <a:ext cx="4176464" cy="2627248"/>
          </a:xfrm>
          <a:prstGeom prst="rect">
            <a:avLst/>
          </a:prstGeom>
          <a:noFill/>
          <a:ln>
            <a:noFill/>
          </a:ln>
        </p:spPr>
      </p:pic>
      <p:sp>
        <p:nvSpPr>
          <p:cNvPr id="2" name="スライド番号プレースホルダー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0383E8-C7BB-4AD7-9E52-D64A9EDED09B}" type="slidenum">
              <a:rPr kumimoji="0" lang="en-US" altLang="ja-JP" sz="1108" b="0" i="0" u="none" strike="noStrike" kern="1200" cap="none" spc="0" normalizeH="0" baseline="0" noProof="0" smtClean="0">
                <a:ln>
                  <a:noFill/>
                </a:ln>
                <a:solidFill>
                  <a:srgbClr val="000000"/>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US" altLang="ja-JP" sz="1108"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18"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331566542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412655" y="116632"/>
            <a:ext cx="8263802" cy="426010"/>
          </a:xfrm>
          <a:prstGeom prst="rect">
            <a:avLst/>
          </a:prstGeom>
          <a:solidFill>
            <a:schemeClr val="accent6">
              <a:lumMod val="20000"/>
              <a:lumOff val="80000"/>
            </a:schemeClr>
          </a:solidFill>
          <a:effectLst>
            <a:glow rad="63500">
              <a:schemeClr val="accent6">
                <a:satMod val="175000"/>
                <a:alpha val="40000"/>
              </a:schemeClr>
            </a:glow>
            <a:outerShdw blurRad="50800" dist="38100" dir="2700000" algn="tl" rotWithShape="0">
              <a:prstClr val="black">
                <a:alpha val="40000"/>
              </a:prstClr>
            </a:outerShdw>
          </a:effectLst>
        </p:spPr>
        <p:txBody>
          <a:bodyPr wrap="square" lIns="84321" tIns="42162" rIns="84321" bIns="42162"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215" b="0" i="0" u="none" strike="noStrike" kern="1200" cap="none" spc="0" normalizeH="0" baseline="0" noProof="0" dirty="0">
                <a:ln>
                  <a:noFill/>
                </a:ln>
                <a:solidFill>
                  <a:prstClr val="black"/>
                </a:solidFill>
                <a:effectLst/>
                <a:uLnTx/>
                <a:uFillTx/>
                <a:latin typeface="ＤＦ特太ゴシック体" pitchFamily="49" charset="-128"/>
                <a:ea typeface="ＤＦ特太ゴシック体" pitchFamily="49" charset="-128"/>
                <a:cs typeface="+mn-cs"/>
              </a:rPr>
              <a:t>生活困窮者自立支援制度の理念</a:t>
            </a:r>
            <a:endParaRPr kumimoji="0" lang="en-US" altLang="ja-JP" sz="2215" b="0" i="0" u="none" strike="noStrike" kern="1200" cap="none" spc="0" normalizeH="0" baseline="0" noProof="0" dirty="0">
              <a:ln>
                <a:noFill/>
              </a:ln>
              <a:solidFill>
                <a:prstClr val="black"/>
              </a:solidFill>
              <a:effectLst/>
              <a:uLnTx/>
              <a:uFillTx/>
              <a:latin typeface="ＤＦ特太ゴシック体" pitchFamily="49" charset="-128"/>
              <a:ea typeface="ＤＦ特太ゴシック体" pitchFamily="49" charset="-128"/>
              <a:cs typeface="+mn-cs"/>
            </a:endParaRPr>
          </a:p>
        </p:txBody>
      </p:sp>
      <p:sp>
        <p:nvSpPr>
          <p:cNvPr id="10" name="テキスト ボックス 9"/>
          <p:cNvSpPr txBox="1"/>
          <p:nvPr/>
        </p:nvSpPr>
        <p:spPr>
          <a:xfrm>
            <a:off x="127879" y="1113661"/>
            <a:ext cx="8828058" cy="465282"/>
          </a:xfrm>
          <a:prstGeom prst="rect">
            <a:avLst/>
          </a:prstGeom>
          <a:solidFill>
            <a:srgbClr val="FFFF99"/>
          </a:solidFill>
          <a:ln w="25400" cmpd="sng">
            <a:solidFill>
              <a:schemeClr val="tx1"/>
            </a:solidFill>
          </a:ln>
          <a:effectLst>
            <a:outerShdw blurRad="50800" dist="38100" dir="2700000" algn="tl" rotWithShape="0">
              <a:prstClr val="black">
                <a:alpha val="40000"/>
              </a:prstClr>
            </a:outerShdw>
          </a:effectLst>
        </p:spPr>
        <p:txBody>
          <a:bodyPr wrap="none" lIns="84321" tIns="42162" rIns="84321" bIns="42162"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本制度は、生活保護に至っていない生活困窮者に対する「第２のセーフティネット」を全国的に拡充し、包括的な支援体系を</a:t>
            </a:r>
            <a:endPar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創設するもの。</a:t>
            </a:r>
          </a:p>
        </p:txBody>
      </p:sp>
      <p:sp>
        <p:nvSpPr>
          <p:cNvPr id="11" name="角丸四角形 10"/>
          <p:cNvSpPr/>
          <p:nvPr/>
        </p:nvSpPr>
        <p:spPr>
          <a:xfrm>
            <a:off x="107505" y="714855"/>
            <a:ext cx="1728192" cy="398814"/>
          </a:xfrm>
          <a:prstGeom prst="roundRect">
            <a:avLst/>
          </a:prstGeom>
          <a:solidFill>
            <a:schemeClr val="bg1"/>
          </a:solid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21" tIns="42162" rIns="84321" bIns="42162"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77"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１．制度の意義</a:t>
            </a:r>
          </a:p>
        </p:txBody>
      </p:sp>
      <p:sp>
        <p:nvSpPr>
          <p:cNvPr id="12" name="テキスト ボックス 11"/>
          <p:cNvSpPr txBox="1"/>
          <p:nvPr/>
        </p:nvSpPr>
        <p:spPr>
          <a:xfrm>
            <a:off x="127879" y="2110700"/>
            <a:ext cx="8828058" cy="2259943"/>
          </a:xfrm>
          <a:prstGeom prst="rect">
            <a:avLst/>
          </a:prstGeom>
          <a:solidFill>
            <a:srgbClr val="FFFF99"/>
          </a:solidFill>
          <a:ln w="25400" cmpd="sng">
            <a:solidFill>
              <a:schemeClr val="tx1"/>
            </a:solidFill>
          </a:ln>
          <a:effectLst>
            <a:outerShdw blurRad="50800" dist="38100" dir="2700000" algn="tl" rotWithShape="0">
              <a:prstClr val="black">
                <a:alpha val="40000"/>
              </a:prstClr>
            </a:outerShdw>
          </a:effectLst>
        </p:spPr>
        <p:txBody>
          <a:bodyPr wrap="none" lIns="84321" tIns="42162" rIns="84321" bIns="42162"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77"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1477"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１</a:t>
            </a:r>
            <a:r>
              <a:rPr kumimoji="0" lang="en-US" altLang="ja-JP" sz="1477"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1477"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生活困窮者の自立と尊厳の確保</a:t>
            </a:r>
            <a:endParaRPr kumimoji="0" lang="en-US" altLang="ja-JP" sz="1477"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・本制度では、本人の内面からわき起こる意欲や想いが主役となり、支援員がこれに寄り添って支援する。</a:t>
            </a:r>
            <a:endPar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・本人の自己選択、自己決定を基本に、経済的自立のみならず日常生活自立や社会生活自立など本人の状態に応じた自立</a:t>
            </a:r>
            <a:endPar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を支援する。</a:t>
            </a:r>
            <a:endPar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・生活困窮者の多くが自己肯定感、自尊感情を失っていることに留意し、尊厳の確保に特に配慮する。</a:t>
            </a:r>
            <a:endPar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77"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1477"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２</a:t>
            </a:r>
            <a:r>
              <a:rPr kumimoji="0" lang="en-US" altLang="ja-JP" sz="1477"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1477"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生活困窮者支援を通じた地域づくり</a:t>
            </a:r>
            <a:endParaRPr kumimoji="0" lang="en-US" altLang="ja-JP" sz="1477"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・生活困窮者の早期把握や見守りのための地域ネットワークを構築し、包括的な支援策を用意するとともに、働く場や</a:t>
            </a:r>
            <a:endPar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参加する場を広げていく。（既存の社会資源を活用し、不足すれば開発・創造していく。）</a:t>
            </a:r>
            <a:endPar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・生活困窮者が社会とのつながりを実感しなければ主体的な参加に向かうことは難しい。「支える、支えられる」という</a:t>
            </a:r>
            <a:endPar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一方的な関係ではなく、「相互に支え合う」地域を構築する。</a:t>
            </a:r>
            <a:endPar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角丸四角形 12"/>
          <p:cNvSpPr/>
          <p:nvPr/>
        </p:nvSpPr>
        <p:spPr>
          <a:xfrm>
            <a:off x="107549" y="1711888"/>
            <a:ext cx="2655737" cy="398814"/>
          </a:xfrm>
          <a:prstGeom prst="roundRect">
            <a:avLst/>
          </a:prstGeom>
          <a:solidFill>
            <a:schemeClr val="bg1"/>
          </a:solid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21" tIns="42162" rIns="84321" bIns="42162"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77"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２．制度のめざす目標</a:t>
            </a:r>
          </a:p>
        </p:txBody>
      </p:sp>
      <p:sp>
        <p:nvSpPr>
          <p:cNvPr id="14" name="テキスト ボックス 13"/>
          <p:cNvSpPr txBox="1"/>
          <p:nvPr/>
        </p:nvSpPr>
        <p:spPr>
          <a:xfrm>
            <a:off x="127851" y="4902389"/>
            <a:ext cx="8828059" cy="1437039"/>
          </a:xfrm>
          <a:prstGeom prst="rect">
            <a:avLst/>
          </a:prstGeom>
          <a:solidFill>
            <a:srgbClr val="FFFF99"/>
          </a:solidFill>
          <a:ln w="25400" cmpd="sng">
            <a:solidFill>
              <a:schemeClr val="tx1"/>
            </a:solidFill>
          </a:ln>
          <a:effectLst>
            <a:outerShdw blurRad="50800" dist="38100" dir="2700000" algn="tl" rotWithShape="0">
              <a:prstClr val="black">
                <a:alpha val="40000"/>
              </a:prstClr>
            </a:outerShdw>
          </a:effectLst>
        </p:spPr>
        <p:txBody>
          <a:bodyPr wrap="none" lIns="84321" tIns="42162" rIns="84321" bIns="42162"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92"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1292"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１</a:t>
            </a:r>
            <a:r>
              <a:rPr kumimoji="0" lang="en-US" altLang="ja-JP" sz="1292"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1292"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包括的な支援</a:t>
            </a: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生活困窮者の課題は多様で複合的である。「制度の狭間」に陥らないよう、広く受け止め、就労の課題、</a:t>
            </a:r>
            <a:endPar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心身の不調、家計の問題、家族問題などの多様な問題に対応する。</a:t>
            </a:r>
            <a:endPar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92"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1292"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２</a:t>
            </a:r>
            <a:r>
              <a:rPr kumimoji="0" lang="en-US" altLang="ja-JP" sz="1292"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1292"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個別的な支援</a:t>
            </a: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生活困窮者に対する適切なアセスメントを通じて、個々人の状況に応じた適切な支援を実施する。</a:t>
            </a:r>
            <a:endPar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92"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1292"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３</a:t>
            </a:r>
            <a:r>
              <a:rPr kumimoji="0" lang="en-US" altLang="ja-JP" sz="1292"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1292"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早期的な支援</a:t>
            </a: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真に困窮している人ほどＳＯＳを発することが難しい。「待ちの姿勢」ではなく早期に生活困窮者を把握し、</a:t>
            </a:r>
            <a:endPar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課題がより深刻になる前に問題解決を図る。</a:t>
            </a:r>
            <a:endPar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92"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1292"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４</a:t>
            </a:r>
            <a:r>
              <a:rPr kumimoji="0" lang="en-US" altLang="ja-JP" sz="1292"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1292"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継続的な支援</a:t>
            </a: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自立を無理に急がせるのではなく、本人の段階に合わせて、切れ目なく継続的に支援を提供する。</a:t>
            </a:r>
            <a:endPar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92"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1292"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５</a:t>
            </a:r>
            <a:r>
              <a:rPr kumimoji="0" lang="en-US" altLang="ja-JP" sz="1292"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1292"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分権的・創造的な支援</a:t>
            </a: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主役は地域であり、国と自治体、官と民、民と民が協働し、地域の支援体制を創造する。</a:t>
            </a:r>
            <a:endPar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 name="角丸四角形 14"/>
          <p:cNvSpPr/>
          <p:nvPr/>
        </p:nvSpPr>
        <p:spPr>
          <a:xfrm>
            <a:off x="107504" y="4503582"/>
            <a:ext cx="3744416" cy="398814"/>
          </a:xfrm>
          <a:prstGeom prst="roundRect">
            <a:avLst/>
          </a:prstGeom>
          <a:solidFill>
            <a:schemeClr val="bg1"/>
          </a:solid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21" tIns="42162" rIns="84321" bIns="42162"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77"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３．新しい生活困窮者支援のかたち</a:t>
            </a:r>
          </a:p>
        </p:txBody>
      </p:sp>
      <p:sp>
        <p:nvSpPr>
          <p:cNvPr id="2" name="テキスト ボックス 1"/>
          <p:cNvSpPr txBox="1"/>
          <p:nvPr/>
        </p:nvSpPr>
        <p:spPr>
          <a:xfrm>
            <a:off x="1835697" y="581923"/>
            <a:ext cx="7308305" cy="255643"/>
          </a:xfrm>
          <a:prstGeom prst="rect">
            <a:avLst/>
          </a:prstGeom>
          <a:noFill/>
        </p:spPr>
        <p:txBody>
          <a:bodyPr wrap="square" lIns="84321" tIns="42162" rIns="84321" bIns="42162"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10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以下に掲げた制度の意義、めざす目標、具体的な支援のかたちは、いずれも本制度の「理念」とされている。</a:t>
            </a:r>
          </a:p>
        </p:txBody>
      </p:sp>
      <p:sp>
        <p:nvSpPr>
          <p:cNvPr id="3" name="スライド番号プレースホルダー 2"/>
          <p:cNvSpPr>
            <a:spLocks noGrp="1"/>
          </p:cNvSpPr>
          <p:nvPr>
            <p:ph type="sldNum" sz="quarter" idx="12"/>
          </p:nvPr>
        </p:nvSpPr>
        <p:spPr>
          <a:xfrm>
            <a:off x="7050608" y="6525345"/>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0A3C79-1AFD-481B-B685-7933BCD0898B}" type="slidenum">
              <a:rPr kumimoji="0" lang="en-US" altLang="ja-JP"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US" altLang="ja-JP"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7"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421099321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フローチャート: データ 8"/>
          <p:cNvSpPr/>
          <p:nvPr/>
        </p:nvSpPr>
        <p:spPr>
          <a:xfrm>
            <a:off x="1058291" y="2183362"/>
            <a:ext cx="7451784" cy="713925"/>
          </a:xfrm>
          <a:prstGeom prst="flowChartInputOutpu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○社会保険制度　</a:t>
            </a:r>
            <a:endParaRPr kumimoji="1" lang="en-US" altLang="ja-JP" sz="1662"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○労働保険制度</a:t>
            </a:r>
            <a:endParaRPr kumimoji="1" lang="ja-JP" altLang="en-US" sz="1477" b="1" i="0" u="sng"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p:txBody>
      </p:sp>
      <p:sp>
        <p:nvSpPr>
          <p:cNvPr id="10" name="フローチャート: データ 9"/>
          <p:cNvSpPr/>
          <p:nvPr/>
        </p:nvSpPr>
        <p:spPr>
          <a:xfrm>
            <a:off x="712141" y="4879889"/>
            <a:ext cx="7797932" cy="1064897"/>
          </a:xfrm>
          <a:prstGeom prst="flowChartInputOutput">
            <a:avLst/>
          </a:prstGeom>
          <a:solidFill>
            <a:srgbClr val="99FF66"/>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rtlCol="0" anchor="ctr"/>
          <a:lstStyle/>
          <a:p>
            <a:pPr marL="0" marR="0" lvl="0" indent="0" algn="l" defTabSz="843959" rtl="0" eaLnBrk="1" fontAlgn="auto" latinLnBrk="0" hangingPunct="1">
              <a:lnSpc>
                <a:spcPct val="100000"/>
              </a:lnSpc>
              <a:spcBef>
                <a:spcPts val="0"/>
              </a:spcBef>
              <a:spcAft>
                <a:spcPts val="0"/>
              </a:spcAft>
              <a:buClrTx/>
              <a:buSzTx/>
              <a:buFontTx/>
              <a:buNone/>
              <a:tabLst/>
              <a:defRPr/>
            </a:pPr>
            <a:endParaRPr kumimoji="1" lang="en-US" altLang="ja-JP" sz="1477"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p:txBody>
      </p:sp>
      <p:sp>
        <p:nvSpPr>
          <p:cNvPr id="12" name="フローチャート: データ 11"/>
          <p:cNvSpPr/>
          <p:nvPr/>
        </p:nvSpPr>
        <p:spPr>
          <a:xfrm>
            <a:off x="1124750" y="3558639"/>
            <a:ext cx="7385324" cy="928103"/>
          </a:xfrm>
          <a:prstGeom prst="flowChartInputOutput">
            <a:avLst/>
          </a:prstGeom>
          <a:solidFill>
            <a:srgbClr val="FFFF99"/>
          </a:solidFill>
          <a:ln w="57150" cmpd="dbl">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rtlCol="0" anchor="ctr"/>
          <a:lstStyle/>
          <a:p>
            <a:pPr marL="0" marR="0" lvl="0" indent="0" algn="l" defTabSz="843959" rtl="0" eaLnBrk="1" fontAlgn="auto" latinLnBrk="0" hangingPunct="1">
              <a:lnSpc>
                <a:spcPct val="100000"/>
              </a:lnSpc>
              <a:spcBef>
                <a:spcPts val="0"/>
              </a:spcBef>
              <a:spcAft>
                <a:spcPts val="0"/>
              </a:spcAft>
              <a:buClrTx/>
              <a:buSzTx/>
              <a:buFontTx/>
              <a:buNone/>
              <a:tabLst/>
              <a:defRPr/>
            </a:pPr>
            <a:endParaRPr kumimoji="1" lang="en-US" altLang="ja-JP" sz="1015" b="1"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p:txBody>
      </p:sp>
      <p:sp>
        <p:nvSpPr>
          <p:cNvPr id="13" name="テキスト ボックス 12"/>
          <p:cNvSpPr txBox="1"/>
          <p:nvPr/>
        </p:nvSpPr>
        <p:spPr>
          <a:xfrm>
            <a:off x="4855372" y="3639157"/>
            <a:ext cx="3053981" cy="852546"/>
          </a:xfrm>
          <a:prstGeom prst="rect">
            <a:avLst/>
          </a:prstGeom>
          <a:noFill/>
        </p:spPr>
        <p:txBody>
          <a:bodyPr wrap="square" lIns="84397" tIns="42198" rIns="84397" bIns="42198" rtlCol="0">
            <a:spAutoFit/>
          </a:bodyP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○生活困窮者自立支援制度　　　　</a:t>
            </a:r>
            <a:endParaRPr kumimoji="1" lang="en-US" altLang="ja-JP" sz="166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66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H27.4</a:t>
            </a:r>
            <a:r>
              <a:rPr kumimoji="1" lang="ja-JP" altLang="en-US" sz="166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66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endParaRPr kumimoji="1" lang="ja-JP" altLang="en-US" sz="166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4" name="フローチャート: データ 13"/>
          <p:cNvSpPr/>
          <p:nvPr/>
        </p:nvSpPr>
        <p:spPr>
          <a:xfrm>
            <a:off x="1710247" y="3514182"/>
            <a:ext cx="3262236" cy="713925"/>
          </a:xfrm>
          <a:prstGeom prst="flowChartInputOutpu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rtlCol="0" anchor="ct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○求職者支援制度</a:t>
            </a:r>
            <a:endParaRPr kumimoji="1" lang="en-US" altLang="ja-JP" sz="1662"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a:t>
            </a:r>
            <a:r>
              <a:rPr kumimoji="1" lang="en-US" altLang="ja-JP" sz="1662"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H23.10</a:t>
            </a:r>
            <a:r>
              <a:rPr kumimoji="1" lang="ja-JP" altLang="en-US" sz="1662"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a:t>
            </a:r>
          </a:p>
        </p:txBody>
      </p:sp>
      <p:sp>
        <p:nvSpPr>
          <p:cNvPr id="16" name="上カーブ矢印 15"/>
          <p:cNvSpPr/>
          <p:nvPr/>
        </p:nvSpPr>
        <p:spPr>
          <a:xfrm>
            <a:off x="2769831" y="2923672"/>
            <a:ext cx="1357729" cy="634967"/>
          </a:xfrm>
          <a:prstGeom prst="curvedUpArrow">
            <a:avLst>
              <a:gd name="adj1" fmla="val 16543"/>
              <a:gd name="adj2" fmla="val 51539"/>
              <a:gd name="adj3" fmla="val 51973"/>
            </a:avLst>
          </a:prstGeom>
          <a:solidFill>
            <a:srgbClr val="00206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7" name="テキスト ボックス 16"/>
          <p:cNvSpPr txBox="1"/>
          <p:nvPr/>
        </p:nvSpPr>
        <p:spPr>
          <a:xfrm>
            <a:off x="371426" y="2166092"/>
            <a:ext cx="397749" cy="1285066"/>
          </a:xfrm>
          <a:prstGeom prst="rect">
            <a:avLst/>
          </a:prstGeom>
          <a:noFill/>
        </p:spPr>
        <p:txBody>
          <a:bodyPr vert="eaVert" wrap="square" lIns="84397" tIns="42198" rIns="84397" bIns="42198" rtlCol="0">
            <a:spAutoFit/>
          </a:bodyP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en-US" altLang="ja-JP"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第１のネット</a:t>
            </a:r>
            <a:r>
              <a:rPr kumimoji="1" lang="en-US" altLang="ja-JP"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p>
        </p:txBody>
      </p:sp>
      <p:sp>
        <p:nvSpPr>
          <p:cNvPr id="18" name="テキスト ボックス 17"/>
          <p:cNvSpPr txBox="1"/>
          <p:nvPr/>
        </p:nvSpPr>
        <p:spPr>
          <a:xfrm>
            <a:off x="368576" y="3362569"/>
            <a:ext cx="397749" cy="1285066"/>
          </a:xfrm>
          <a:prstGeom prst="rect">
            <a:avLst/>
          </a:prstGeom>
          <a:noFill/>
        </p:spPr>
        <p:txBody>
          <a:bodyPr vert="eaVert" wrap="square" lIns="84397" tIns="42198" rIns="84397" bIns="42198" rtlCol="0">
            <a:spAutoFit/>
          </a:bodyP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en-US" altLang="ja-JP"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第２のネット</a:t>
            </a:r>
            <a:r>
              <a:rPr kumimoji="1" lang="en-US" altLang="ja-JP"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9" name="テキスト ボックス 18"/>
          <p:cNvSpPr txBox="1"/>
          <p:nvPr/>
        </p:nvSpPr>
        <p:spPr>
          <a:xfrm>
            <a:off x="368578" y="4653997"/>
            <a:ext cx="397749" cy="1285066"/>
          </a:xfrm>
          <a:prstGeom prst="rect">
            <a:avLst/>
          </a:prstGeom>
          <a:noFill/>
        </p:spPr>
        <p:txBody>
          <a:bodyPr vert="eaVert" wrap="square" lIns="84397" tIns="42198" rIns="84397" bIns="42198" rtlCol="0">
            <a:spAutoFit/>
          </a:bodyP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en-US" altLang="ja-JP"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第３のネット</a:t>
            </a:r>
            <a:r>
              <a:rPr kumimoji="1" lang="en-US" altLang="ja-JP"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9" name="角丸四角形 38"/>
          <p:cNvSpPr>
            <a:spLocks/>
          </p:cNvSpPr>
          <p:nvPr/>
        </p:nvSpPr>
        <p:spPr>
          <a:xfrm>
            <a:off x="159238" y="803477"/>
            <a:ext cx="8902700" cy="764393"/>
          </a:xfrm>
          <a:prstGeom prst="roundRect">
            <a:avLst/>
          </a:prstGeom>
          <a:solidFill>
            <a:srgbClr val="FFFF99">
              <a:alpha val="60000"/>
            </a:srgbClr>
          </a:solidFill>
          <a:ln w="28575" cmpd="sng">
            <a:solidFill>
              <a:srgbClr val="FFC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最後のセーフティネットである生活保護制度及び生活保護に至る前の段階での自立を支援する生活困窮者支援制度により、生活に困窮する者に対して、重層的なセーフティネットを構成している。</a:t>
            </a:r>
            <a:endParaRPr kumimoji="1" lang="en-US" altLang="ja-JP" sz="1477" b="1" i="0" u="none" strike="noStrike" kern="1200" cap="none" spc="-138" normalizeH="0" baseline="0" noProof="0" dirty="0">
              <a:ln>
                <a:noFill/>
              </a:ln>
              <a:solidFill>
                <a:prstClr val="black"/>
              </a:solidFill>
              <a:effectLst/>
              <a:uLnTx/>
              <a:uFillTx/>
              <a:latin typeface="Arial" charset="0"/>
              <a:ea typeface="ＭＳ Ｐゴシック" panose="020B0600070205080204" pitchFamily="50" charset="-128"/>
              <a:cs typeface="+mn-cs"/>
            </a:endParaRPr>
          </a:p>
        </p:txBody>
      </p:sp>
      <p:sp>
        <p:nvSpPr>
          <p:cNvPr id="38" name="上矢印 37"/>
          <p:cNvSpPr/>
          <p:nvPr/>
        </p:nvSpPr>
        <p:spPr>
          <a:xfrm>
            <a:off x="2404489" y="4427794"/>
            <a:ext cx="365342" cy="568675"/>
          </a:xfrm>
          <a:prstGeom prst="upArrow">
            <a:avLst>
              <a:gd name="adj1" fmla="val 50000"/>
              <a:gd name="adj2" fmla="val 84611"/>
            </a:avLst>
          </a:prstGeom>
          <a:solidFill>
            <a:srgbClr val="00206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40" name="テキスト ボックス 39"/>
          <p:cNvSpPr txBox="1"/>
          <p:nvPr/>
        </p:nvSpPr>
        <p:spPr>
          <a:xfrm>
            <a:off x="2530426" y="5283312"/>
            <a:ext cx="1831681" cy="348109"/>
          </a:xfrm>
          <a:prstGeom prst="rect">
            <a:avLst/>
          </a:prstGeom>
          <a:noFill/>
        </p:spPr>
        <p:txBody>
          <a:bodyPr wrap="square" rtlCol="0">
            <a:spAutoFit/>
          </a:bodyP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○生活保護制度</a:t>
            </a:r>
          </a:p>
        </p:txBody>
      </p:sp>
      <p:sp>
        <p:nvSpPr>
          <p:cNvPr id="30" name="額縁 29"/>
          <p:cNvSpPr/>
          <p:nvPr/>
        </p:nvSpPr>
        <p:spPr>
          <a:xfrm>
            <a:off x="77596" y="336260"/>
            <a:ext cx="8984344" cy="367514"/>
          </a:xfrm>
          <a:prstGeom prst="bevel">
            <a:avLst>
              <a:gd name="adj" fmla="val 8532"/>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1846" b="0" i="0" u="none" strike="noStrike" kern="1200" cap="none" spc="0" normalizeH="0" baseline="0" noProof="0" dirty="0">
                <a:ln>
                  <a:noFill/>
                </a:ln>
                <a:solidFill>
                  <a:prstClr val="black"/>
                </a:solidFill>
                <a:effectLst/>
                <a:uLnTx/>
                <a:uFillTx/>
                <a:latin typeface="Calibri"/>
                <a:ea typeface="ＤＦ特太ゴシック体" pitchFamily="1" charset="-128"/>
                <a:cs typeface="+mn-cs"/>
              </a:rPr>
              <a:t>生活に困窮する者に対する重層的なセーフティネット</a:t>
            </a:r>
          </a:p>
        </p:txBody>
      </p:sp>
      <p:sp>
        <p:nvSpPr>
          <p:cNvPr id="15" name="上カーブ矢印 14"/>
          <p:cNvSpPr/>
          <p:nvPr/>
        </p:nvSpPr>
        <p:spPr>
          <a:xfrm>
            <a:off x="5400981" y="2897287"/>
            <a:ext cx="1395847" cy="642533"/>
          </a:xfrm>
          <a:prstGeom prst="curvedUpArrow">
            <a:avLst>
              <a:gd name="adj1" fmla="val 16543"/>
              <a:gd name="adj2" fmla="val 51539"/>
              <a:gd name="adj3" fmla="val 44414"/>
            </a:avLst>
          </a:prstGeom>
          <a:solidFill>
            <a:srgbClr val="00206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1" name="上矢印 30"/>
          <p:cNvSpPr/>
          <p:nvPr/>
        </p:nvSpPr>
        <p:spPr>
          <a:xfrm>
            <a:off x="4601512" y="4427794"/>
            <a:ext cx="365342" cy="568675"/>
          </a:xfrm>
          <a:prstGeom prst="upArrow">
            <a:avLst>
              <a:gd name="adj1" fmla="val 50000"/>
              <a:gd name="adj2" fmla="val 84611"/>
            </a:avLst>
          </a:prstGeom>
          <a:solidFill>
            <a:srgbClr val="00206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32" name="上矢印 31"/>
          <p:cNvSpPr/>
          <p:nvPr/>
        </p:nvSpPr>
        <p:spPr>
          <a:xfrm>
            <a:off x="6819208" y="4427794"/>
            <a:ext cx="365342" cy="568675"/>
          </a:xfrm>
          <a:prstGeom prst="upArrow">
            <a:avLst>
              <a:gd name="adj1" fmla="val 50000"/>
              <a:gd name="adj2" fmla="val 84611"/>
            </a:avLst>
          </a:prstGeom>
          <a:solidFill>
            <a:srgbClr val="00206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 name="テキスト ボックス 1"/>
          <p:cNvSpPr txBox="1"/>
          <p:nvPr/>
        </p:nvSpPr>
        <p:spPr>
          <a:xfrm>
            <a:off x="4466088" y="5158952"/>
            <a:ext cx="2330739" cy="546945"/>
          </a:xfrm>
          <a:prstGeom prst="rect">
            <a:avLst/>
          </a:prstGeom>
          <a:noFill/>
        </p:spPr>
        <p:txBody>
          <a:bodyPr wrap="square" rtlCol="0">
            <a:spAutoFit/>
          </a:bodyP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a:t>
            </a:r>
            <a:r>
              <a:rPr kumimoji="1" lang="en-US" altLang="ja-JP" sz="1477"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 </a:t>
            </a:r>
            <a:r>
              <a:rPr kumimoji="1" lang="ja-JP" altLang="en-US" sz="1477"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最低生活の保障</a:t>
            </a: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 自立の助長</a:t>
            </a:r>
          </a:p>
        </p:txBody>
      </p:sp>
      <p:sp>
        <p:nvSpPr>
          <p:cNvPr id="3" name="左中かっこ 2"/>
          <p:cNvSpPr/>
          <p:nvPr/>
        </p:nvSpPr>
        <p:spPr>
          <a:xfrm>
            <a:off x="4265848" y="5200386"/>
            <a:ext cx="163506" cy="490317"/>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 name="スライド番号プレースホルダー 3"/>
          <p:cNvSpPr>
            <a:spLocks noGrp="1"/>
          </p:cNvSpPr>
          <p:nvPr>
            <p:ph type="sldNum" sz="quarter" idx="12"/>
          </p:nvPr>
        </p:nvSpPr>
        <p:spPr>
          <a:xfrm>
            <a:off x="6944922" y="6481281"/>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927FFD-3D24-4EC2-AEC8-E83A8D96C0AC}" type="slidenum">
              <a:rPr kumimoji="0" lang="ja-JP" altLang="en-US" sz="1108"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ja-JP" altLang="en-US" sz="1108"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22"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393495306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円/楕円 6"/>
          <p:cNvSpPr/>
          <p:nvPr/>
        </p:nvSpPr>
        <p:spPr>
          <a:xfrm>
            <a:off x="221330" y="2025566"/>
            <a:ext cx="8538213" cy="434235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 name="正方形/長方形 9"/>
          <p:cNvSpPr/>
          <p:nvPr/>
        </p:nvSpPr>
        <p:spPr>
          <a:xfrm>
            <a:off x="-14356" y="238492"/>
            <a:ext cx="9169788" cy="61495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2585"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生活困窮者自立支援法の主な対象者</a:t>
            </a:r>
            <a:endParaRPr kumimoji="1" lang="en-US" altLang="ja-JP" sz="2585"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36" name="テキスト ボックス 35"/>
          <p:cNvSpPr txBox="1"/>
          <p:nvPr/>
        </p:nvSpPr>
        <p:spPr>
          <a:xfrm>
            <a:off x="-14096" y="5727055"/>
            <a:ext cx="933744" cy="603883"/>
          </a:xfrm>
          <a:prstGeom prst="rect">
            <a:avLst/>
          </a:prstGeom>
          <a:noFill/>
        </p:spPr>
        <p:txBody>
          <a:bodyPr wrap="square" rtlCol="0">
            <a:spAutoFit/>
          </a:bodyP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既に</a:t>
            </a:r>
            <a:endParaRPr kumimoji="1" lang="en-US" altLang="ja-JP"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顕在化</a:t>
            </a:r>
          </a:p>
        </p:txBody>
      </p:sp>
      <p:sp>
        <p:nvSpPr>
          <p:cNvPr id="37" name="テキスト ボックス 36"/>
          <p:cNvSpPr txBox="1"/>
          <p:nvPr/>
        </p:nvSpPr>
        <p:spPr>
          <a:xfrm>
            <a:off x="8334673" y="5799680"/>
            <a:ext cx="849740" cy="603883"/>
          </a:xfrm>
          <a:prstGeom prst="rect">
            <a:avLst/>
          </a:prstGeom>
          <a:noFill/>
        </p:spPr>
        <p:txBody>
          <a:bodyPr wrap="square" rtlCol="0">
            <a:spAutoFit/>
          </a:bodyP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見え</a:t>
            </a:r>
            <a:endParaRPr kumimoji="1" lang="en-US" altLang="ja-JP"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にくい</a:t>
            </a:r>
            <a:endParaRPr kumimoji="1" lang="en-US" altLang="ja-JP"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8" name="角丸四角形 17"/>
          <p:cNvSpPr/>
          <p:nvPr/>
        </p:nvSpPr>
        <p:spPr>
          <a:xfrm>
            <a:off x="583865" y="2497917"/>
            <a:ext cx="1759890" cy="2031176"/>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福祉事務所</a:t>
            </a:r>
            <a:endParaRPr kumimoji="1" lang="en-US" altLang="ja-JP" sz="184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来訪者のうち</a:t>
            </a:r>
            <a:endParaRPr kumimoji="1" lang="en-US" altLang="ja-JP" sz="184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生活保護に</a:t>
            </a:r>
            <a:endParaRPr kumimoji="1" lang="en-US" altLang="ja-JP" sz="184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至らない者</a:t>
            </a:r>
            <a:endParaRPr kumimoji="1" lang="en-US" altLang="ja-JP" sz="184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約</a:t>
            </a:r>
            <a:r>
              <a:rPr kumimoji="1" lang="en-US" altLang="ja-JP"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30</a:t>
            </a: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万人（</a:t>
            </a:r>
            <a:r>
              <a:rPr kumimoji="1" lang="en-US" altLang="ja-JP"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H29</a:t>
            </a: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・厚生労働省推計）</a:t>
            </a:r>
          </a:p>
        </p:txBody>
      </p:sp>
      <p:sp>
        <p:nvSpPr>
          <p:cNvPr id="38" name="角丸四角形 37"/>
          <p:cNvSpPr/>
          <p:nvPr/>
        </p:nvSpPr>
        <p:spPr>
          <a:xfrm>
            <a:off x="6705289" y="2553790"/>
            <a:ext cx="1649333" cy="1929617"/>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ひきこもり</a:t>
            </a:r>
            <a:endParaRPr kumimoji="1" lang="en-US" altLang="ja-JP" sz="184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状態に</a:t>
            </a:r>
            <a:endParaRPr kumimoji="1" lang="en-US" altLang="ja-JP" sz="184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ある人</a:t>
            </a:r>
            <a:endParaRPr kumimoji="1" lang="en-US" altLang="ja-JP" sz="1846"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約</a:t>
            </a:r>
            <a:r>
              <a:rPr kumimoji="1" lang="en-US" altLang="ja-JP"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18</a:t>
            </a:r>
            <a:r>
              <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万人</a:t>
            </a: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H28</a:t>
            </a: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・内閣府推計による「狭義のひきこもり」）＋</a:t>
            </a:r>
            <a:r>
              <a:rPr kumimoji="1" lang="en-US" altLang="ja-JP"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α</a:t>
            </a:r>
            <a:r>
              <a:rPr kumimoji="1" lang="ja-JP" altLang="en-US" sz="923"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（内閣府推計で対象外の</a:t>
            </a:r>
            <a:r>
              <a:rPr kumimoji="1" lang="en-US" altLang="ja-JP" sz="923"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40</a:t>
            </a:r>
            <a:r>
              <a:rPr kumimoji="1" lang="ja-JP" altLang="en-US" sz="923"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歳</a:t>
            </a:r>
            <a:r>
              <a:rPr kumimoji="1" lang="ja-JP" altLang="en-US" sz="923"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以上の人）</a:t>
            </a:r>
            <a:endParaRPr kumimoji="1" lang="en-US" altLang="ja-JP" sz="923"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9" name="角丸四角形 38"/>
          <p:cNvSpPr/>
          <p:nvPr/>
        </p:nvSpPr>
        <p:spPr>
          <a:xfrm>
            <a:off x="1681558" y="4598037"/>
            <a:ext cx="5748606" cy="662214"/>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スクール・ソーシャル・ワーカーが支援している子ども</a:t>
            </a:r>
            <a:endParaRPr kumimoji="1" lang="en-US" altLang="ja-JP" sz="184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約</a:t>
            </a:r>
            <a:r>
              <a:rPr kumimoji="1" lang="en-US" altLang="ja-JP" sz="1477"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7.5</a:t>
            </a:r>
            <a:r>
              <a:rPr kumimoji="1" lang="ja-JP" altLang="en-US" sz="1477"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万人</a:t>
            </a:r>
            <a:r>
              <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H28</a:t>
            </a:r>
            <a:r>
              <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p:txBody>
      </p:sp>
      <p:sp>
        <p:nvSpPr>
          <p:cNvPr id="40" name="角丸四角形 39"/>
          <p:cNvSpPr/>
          <p:nvPr/>
        </p:nvSpPr>
        <p:spPr>
          <a:xfrm>
            <a:off x="4904345" y="2553790"/>
            <a:ext cx="1661723" cy="194850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離職期間</a:t>
            </a:r>
            <a:endParaRPr kumimoji="1" lang="en-US" altLang="ja-JP" sz="184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１年以上の長期失業者</a:t>
            </a:r>
            <a:endParaRPr kumimoji="1" lang="en-US" altLang="ja-JP" sz="1846"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約</a:t>
            </a:r>
            <a:r>
              <a:rPr kumimoji="1" lang="en-US" altLang="ja-JP"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67</a:t>
            </a: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万人（</a:t>
            </a:r>
            <a:r>
              <a:rPr kumimoji="1" lang="en-US" altLang="ja-JP"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H29</a:t>
            </a: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・労働力調査）</a:t>
            </a:r>
          </a:p>
        </p:txBody>
      </p:sp>
      <p:cxnSp>
        <p:nvCxnSpPr>
          <p:cNvPr id="3" name="直線矢印コネクタ 2"/>
          <p:cNvCxnSpPr/>
          <p:nvPr/>
        </p:nvCxnSpPr>
        <p:spPr>
          <a:xfrm>
            <a:off x="552220" y="6394064"/>
            <a:ext cx="8124236" cy="30104"/>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21" name="角丸四角形 20"/>
          <p:cNvSpPr/>
          <p:nvPr/>
        </p:nvSpPr>
        <p:spPr>
          <a:xfrm>
            <a:off x="118582" y="903181"/>
            <a:ext cx="8906836" cy="106350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生活困窮者は、既に顕在化している場合と、課題を抱えてはいるが見えにくい場合とがあり、法の施行に当たっては、この２つの視点で捉えていくことが重要。</a:t>
            </a:r>
            <a:endParaRPr kumimoji="1" lang="en-US" altLang="ja-JP"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「我が事・丸ごと」の地域づくりにより、課題を抱える世帯が地域で浮かび上がってくると、行政で対応すべき人は確実に増加すると見込まれる。</a:t>
            </a:r>
            <a:endParaRPr kumimoji="1" lang="en-US" altLang="ja-JP"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 name="テキスト ボックス 1"/>
          <p:cNvSpPr txBox="1"/>
          <p:nvPr/>
        </p:nvSpPr>
        <p:spPr>
          <a:xfrm>
            <a:off x="52113" y="2032635"/>
            <a:ext cx="2597186" cy="348109"/>
          </a:xfrm>
          <a:prstGeom prst="rect">
            <a:avLst/>
          </a:prstGeom>
          <a:noFill/>
        </p:spPr>
        <p:txBody>
          <a:bodyPr wrap="none" rtlCol="0">
            <a:spAutoFit/>
          </a:bodyP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＜主な対象者のイメージ＞</a:t>
            </a:r>
          </a:p>
        </p:txBody>
      </p:sp>
      <p:sp>
        <p:nvSpPr>
          <p:cNvPr id="26" name="角丸四角形 25"/>
          <p:cNvSpPr/>
          <p:nvPr/>
        </p:nvSpPr>
        <p:spPr>
          <a:xfrm>
            <a:off x="2445047" y="2535025"/>
            <a:ext cx="2320077" cy="864096"/>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ホームレス</a:t>
            </a:r>
            <a:endParaRPr kumimoji="1" lang="en-US" altLang="ja-JP" sz="1846"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約</a:t>
            </a:r>
            <a:r>
              <a:rPr kumimoji="1" lang="en-US" altLang="ja-JP"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0.5</a:t>
            </a: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万人（</a:t>
            </a:r>
            <a:r>
              <a:rPr kumimoji="1" lang="en-US" altLang="ja-JP"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H30</a:t>
            </a: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・ホームレスの実態に関する全国調査）</a:t>
            </a:r>
            <a:endParaRPr kumimoji="1" lang="ja-JP" altLang="en-US"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9" name="角丸四角形 28"/>
          <p:cNvSpPr/>
          <p:nvPr/>
        </p:nvSpPr>
        <p:spPr>
          <a:xfrm>
            <a:off x="2425191" y="3532676"/>
            <a:ext cx="2339933" cy="96962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経済・生活問題を</a:t>
            </a:r>
            <a:endParaRPr kumimoji="1" lang="en-US" altLang="ja-JP" sz="184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原因とする自殺者</a:t>
            </a:r>
            <a:endParaRPr kumimoji="1" lang="en-US" altLang="ja-JP" sz="184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約</a:t>
            </a:r>
            <a:r>
              <a:rPr kumimoji="1" lang="en-US" altLang="ja-JP"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0.3</a:t>
            </a: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万人（</a:t>
            </a:r>
            <a:r>
              <a:rPr kumimoji="1" lang="en-US" altLang="ja-JP"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H29</a:t>
            </a: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・自殺統計）</a:t>
            </a:r>
            <a:endPar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 name="テキスト ボックス 7"/>
          <p:cNvSpPr txBox="1"/>
          <p:nvPr/>
        </p:nvSpPr>
        <p:spPr>
          <a:xfrm>
            <a:off x="1514430" y="5289612"/>
            <a:ext cx="6700848" cy="1058303"/>
          </a:xfrm>
          <a:prstGeom prst="rect">
            <a:avLst/>
          </a:prstGeom>
          <a:noFill/>
        </p:spPr>
        <p:txBody>
          <a:bodyPr wrap="square" rtlCol="0">
            <a:spAutoFit/>
          </a:bodyP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税や各種料金の滞納者、多重債務者等</a:t>
            </a:r>
            <a:endParaRPr kumimoji="1" lang="en-US" altLang="ja-JP" sz="184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地方税滞納率　</a:t>
            </a:r>
            <a:r>
              <a:rPr kumimoji="1" lang="en-US" altLang="ja-JP"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0.8%</a:t>
            </a:r>
            <a:r>
              <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H28</a:t>
            </a:r>
            <a:r>
              <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・総務省統計データ）、国保保険料滞納世帯数約</a:t>
            </a:r>
            <a:r>
              <a:rPr kumimoji="1" lang="en-US" altLang="ja-JP"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289</a:t>
            </a:r>
            <a:r>
              <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万世帯（速報値）（</a:t>
            </a:r>
            <a:r>
              <a:rPr kumimoji="1" lang="en-US" altLang="ja-JP"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H29</a:t>
            </a:r>
            <a:r>
              <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厚生労働省保険局国民健康保険課調べ ）、無担保無保証借入</a:t>
            </a:r>
            <a:r>
              <a:rPr kumimoji="1" lang="en-US" altLang="ja-JP"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a:t>
            </a:r>
            <a:r>
              <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件以上の者　約</a:t>
            </a:r>
            <a:r>
              <a:rPr kumimoji="1" lang="en-US" altLang="ja-JP"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117</a:t>
            </a:r>
            <a:r>
              <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万人（</a:t>
            </a:r>
            <a:r>
              <a:rPr kumimoji="1" lang="en-US" altLang="ja-JP"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H30.8</a:t>
            </a:r>
            <a:r>
              <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末現在・（株）日本信用情報機構統計データ ）</a:t>
            </a:r>
            <a:endParaRPr kumimoji="1" lang="ja-JP" altLang="en-US"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 name="テキスト ボックス 3"/>
          <p:cNvSpPr txBox="1"/>
          <p:nvPr/>
        </p:nvSpPr>
        <p:spPr>
          <a:xfrm>
            <a:off x="6445519" y="2025566"/>
            <a:ext cx="1917513" cy="291170"/>
          </a:xfrm>
          <a:prstGeom prst="rect">
            <a:avLst/>
          </a:prstGeom>
          <a:noFill/>
        </p:spPr>
        <p:txBody>
          <a:bodyPr wrap="none" rtlCol="0">
            <a:spAutoFit/>
          </a:bodyP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それぞれは重複もある</a:t>
            </a:r>
          </a:p>
        </p:txBody>
      </p:sp>
      <p:sp>
        <p:nvSpPr>
          <p:cNvPr id="5" name="スライド番号プレースホルダー 4"/>
          <p:cNvSpPr>
            <a:spLocks noGrp="1"/>
          </p:cNvSpPr>
          <p:nvPr>
            <p:ph type="sldNum" sz="quarter" idx="12"/>
          </p:nvPr>
        </p:nvSpPr>
        <p:spPr>
          <a:xfrm>
            <a:off x="7021832" y="6519468"/>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927FFD-3D24-4EC2-AEC8-E83A8D96C0AC}" type="slidenum">
              <a:rPr kumimoji="0" lang="ja-JP" altLang="en-US" sz="1108"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ja-JP" altLang="en-US" sz="1108"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20"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298920881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正方形/長方形 94"/>
          <p:cNvSpPr/>
          <p:nvPr/>
        </p:nvSpPr>
        <p:spPr>
          <a:xfrm>
            <a:off x="353741" y="6322732"/>
            <a:ext cx="8550117" cy="246040"/>
          </a:xfrm>
          <a:prstGeom prst="rect">
            <a:avLst/>
          </a:prstGeom>
          <a:solidFill>
            <a:srgbClr val="FFFFCC">
              <a:alpha val="50000"/>
            </a:srgbClr>
          </a:solidFill>
          <a:ln w="50800" cmpd="thickThi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lIns="84394" tIns="42198" rIns="84394" bIns="42198" rtlCol="0" anchor="ctr"/>
          <a:lstStyle/>
          <a:p>
            <a:pPr marL="0" marR="0" lvl="0" indent="0" algn="ctr" defTabSz="843756"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59" name="正方形/長方形 58"/>
          <p:cNvSpPr/>
          <p:nvPr/>
        </p:nvSpPr>
        <p:spPr>
          <a:xfrm>
            <a:off x="3645709" y="5741192"/>
            <a:ext cx="5310468" cy="503409"/>
          </a:xfrm>
          <a:prstGeom prst="rect">
            <a:avLst/>
          </a:prstGeom>
          <a:solidFill>
            <a:schemeClr val="tx2">
              <a:lumMod val="20000"/>
              <a:lumOff val="80000"/>
              <a:alpha val="21176"/>
            </a:schemeClr>
          </a:solidFill>
          <a:ln w="50800" cmpd="thickThi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394" tIns="42198" rIns="84394" bIns="42198" rtlCol="0" anchor="ctr"/>
          <a:lstStyle/>
          <a:p>
            <a:pPr marL="0" marR="0" lvl="0" indent="0" algn="ctr" defTabSz="843756"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20" name="正方形/長方形 119"/>
          <p:cNvSpPr/>
          <p:nvPr/>
        </p:nvSpPr>
        <p:spPr>
          <a:xfrm>
            <a:off x="3637253" y="4134810"/>
            <a:ext cx="5319007" cy="674486"/>
          </a:xfrm>
          <a:prstGeom prst="rect">
            <a:avLst/>
          </a:prstGeom>
          <a:solidFill>
            <a:schemeClr val="tx2">
              <a:lumMod val="20000"/>
              <a:lumOff val="80000"/>
              <a:alpha val="21176"/>
            </a:schemeClr>
          </a:solidFill>
          <a:ln w="50800" cmpd="thickThi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394" tIns="42198" rIns="84394" bIns="42198" rtlCol="0" anchor="ctr"/>
          <a:lstStyle/>
          <a:p>
            <a:pPr marL="0" marR="0" lvl="0" indent="0" algn="ctr" defTabSz="843756"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55" name="正方形/長方形 54"/>
          <p:cNvSpPr/>
          <p:nvPr/>
        </p:nvSpPr>
        <p:spPr>
          <a:xfrm>
            <a:off x="3651735" y="911796"/>
            <a:ext cx="5308241" cy="606901"/>
          </a:xfrm>
          <a:prstGeom prst="rect">
            <a:avLst/>
          </a:prstGeom>
          <a:solidFill>
            <a:schemeClr val="tx2">
              <a:lumMod val="20000"/>
              <a:lumOff val="80000"/>
              <a:alpha val="21176"/>
            </a:schemeClr>
          </a:solidFill>
          <a:ln w="50800" cmpd="thickThi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394" tIns="42198" rIns="84394" bIns="42198" rtlCol="0" anchor="ctr"/>
          <a:lstStyle/>
          <a:p>
            <a:pPr marL="0" marR="0" lvl="0" indent="0" algn="ctr" defTabSz="843756"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cxnSp>
        <p:nvCxnSpPr>
          <p:cNvPr id="23" name="直線コネクタ 22"/>
          <p:cNvCxnSpPr/>
          <p:nvPr/>
        </p:nvCxnSpPr>
        <p:spPr>
          <a:xfrm>
            <a:off x="2873143" y="3348060"/>
            <a:ext cx="328123" cy="4603"/>
          </a:xfrm>
          <a:prstGeom prst="line">
            <a:avLst/>
          </a:prstGeom>
          <a:ln w="76200">
            <a:solidFill>
              <a:schemeClr val="tx1">
                <a:lumMod val="85000"/>
                <a:lumOff val="15000"/>
              </a:schemeClr>
            </a:solidFill>
            <a:tailEnd type="none"/>
          </a:ln>
          <a:effectLst/>
        </p:spPr>
        <p:style>
          <a:lnRef idx="1">
            <a:schemeClr val="accent1"/>
          </a:lnRef>
          <a:fillRef idx="0">
            <a:schemeClr val="accent1"/>
          </a:fillRef>
          <a:effectRef idx="0">
            <a:schemeClr val="accent1"/>
          </a:effectRef>
          <a:fontRef idx="minor">
            <a:schemeClr val="tx1"/>
          </a:fontRef>
        </p:style>
      </p:cxnSp>
      <p:sp>
        <p:nvSpPr>
          <p:cNvPr id="44" name="正方形/長方形 43"/>
          <p:cNvSpPr/>
          <p:nvPr/>
        </p:nvSpPr>
        <p:spPr>
          <a:xfrm>
            <a:off x="3637346" y="1622197"/>
            <a:ext cx="5309681" cy="1652293"/>
          </a:xfrm>
          <a:prstGeom prst="rect">
            <a:avLst/>
          </a:prstGeom>
          <a:solidFill>
            <a:schemeClr val="tx2">
              <a:lumMod val="20000"/>
              <a:lumOff val="80000"/>
              <a:alpha val="21176"/>
            </a:schemeClr>
          </a:solidFill>
          <a:ln w="50800" cmpd="thickThi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394" tIns="42198" rIns="84394" bIns="42198" rtlCol="0" anchor="ctr"/>
          <a:lstStyle/>
          <a:p>
            <a:pPr marL="0" marR="0" lvl="0" indent="0" algn="ctr" defTabSz="843756"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22" name="正方形/長方形 121"/>
          <p:cNvSpPr/>
          <p:nvPr/>
        </p:nvSpPr>
        <p:spPr>
          <a:xfrm>
            <a:off x="3635170" y="4935755"/>
            <a:ext cx="5321113" cy="725176"/>
          </a:xfrm>
          <a:prstGeom prst="rect">
            <a:avLst/>
          </a:prstGeom>
          <a:solidFill>
            <a:schemeClr val="tx2">
              <a:lumMod val="20000"/>
              <a:lumOff val="80000"/>
              <a:alpha val="21176"/>
            </a:schemeClr>
          </a:solidFill>
          <a:ln w="50800" cmpd="thickThi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394" tIns="42198" rIns="84394" bIns="42198" rtlCol="0" anchor="ctr"/>
          <a:lstStyle/>
          <a:p>
            <a:pPr marL="0" marR="0" lvl="0" indent="0" algn="ctr" defTabSz="843756"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21" name="正方形/長方形 120"/>
          <p:cNvSpPr/>
          <p:nvPr/>
        </p:nvSpPr>
        <p:spPr>
          <a:xfrm>
            <a:off x="3646290" y="3332454"/>
            <a:ext cx="5300647" cy="720992"/>
          </a:xfrm>
          <a:prstGeom prst="rect">
            <a:avLst/>
          </a:prstGeom>
          <a:solidFill>
            <a:schemeClr val="tx2">
              <a:lumMod val="20000"/>
              <a:lumOff val="80000"/>
              <a:alpha val="21176"/>
            </a:schemeClr>
          </a:solidFill>
          <a:ln w="50800" cmpd="thickThi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394" tIns="42198" rIns="84394" bIns="42198" rtlCol="0" anchor="ctr"/>
          <a:lstStyle/>
          <a:p>
            <a:pPr marL="0" marR="0" lvl="0" indent="0" algn="ctr" defTabSz="843756"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cxnSp>
        <p:nvCxnSpPr>
          <p:cNvPr id="117" name="直線コネクタ 116"/>
          <p:cNvCxnSpPr/>
          <p:nvPr/>
        </p:nvCxnSpPr>
        <p:spPr>
          <a:xfrm flipV="1">
            <a:off x="3170780" y="5360564"/>
            <a:ext cx="1662108" cy="13377"/>
          </a:xfrm>
          <a:prstGeom prst="line">
            <a:avLst/>
          </a:prstGeom>
          <a:ln w="76200">
            <a:solidFill>
              <a:schemeClr val="tx1">
                <a:lumMod val="85000"/>
                <a:lumOff val="15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flipV="1">
            <a:off x="3170781" y="3747994"/>
            <a:ext cx="1662108" cy="26488"/>
          </a:xfrm>
          <a:prstGeom prst="line">
            <a:avLst/>
          </a:prstGeom>
          <a:ln w="76200">
            <a:solidFill>
              <a:schemeClr val="tx1">
                <a:lumMod val="85000"/>
                <a:lumOff val="15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a:off x="3166790" y="6044214"/>
            <a:ext cx="1645651" cy="3664"/>
          </a:xfrm>
          <a:prstGeom prst="line">
            <a:avLst/>
          </a:prstGeom>
          <a:ln w="76200">
            <a:solidFill>
              <a:schemeClr val="tx1">
                <a:lumMod val="85000"/>
                <a:lumOff val="15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flipV="1">
            <a:off x="3169704" y="1932159"/>
            <a:ext cx="1662108" cy="7205"/>
          </a:xfrm>
          <a:prstGeom prst="line">
            <a:avLst/>
          </a:prstGeom>
          <a:ln w="76200">
            <a:solidFill>
              <a:schemeClr val="tx1">
                <a:lumMod val="85000"/>
                <a:lumOff val="15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3170781" y="2943870"/>
            <a:ext cx="1662108" cy="3811"/>
          </a:xfrm>
          <a:prstGeom prst="line">
            <a:avLst/>
          </a:prstGeom>
          <a:ln w="76200">
            <a:solidFill>
              <a:schemeClr val="tx1">
                <a:lumMod val="85000"/>
                <a:lumOff val="15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87" name="正方形/長方形 86"/>
          <p:cNvSpPr/>
          <p:nvPr/>
        </p:nvSpPr>
        <p:spPr>
          <a:xfrm>
            <a:off x="487369" y="1177464"/>
            <a:ext cx="2412144" cy="4542842"/>
          </a:xfrm>
          <a:prstGeom prst="rect">
            <a:avLst/>
          </a:prstGeom>
          <a:solidFill>
            <a:srgbClr val="FFFFCC">
              <a:alpha val="50000"/>
            </a:srgbClr>
          </a:solidFill>
          <a:ln w="50800" cmpd="thickThi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lIns="84394" tIns="42198" rIns="84394" bIns="42198" rtlCol="0" anchor="ctr"/>
          <a:lstStyle/>
          <a:p>
            <a:pPr marL="0" marR="0" lvl="0" indent="0" algn="ctr" defTabSz="843756"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cxnSp>
        <p:nvCxnSpPr>
          <p:cNvPr id="14" name="直線コネクタ 13"/>
          <p:cNvCxnSpPr/>
          <p:nvPr/>
        </p:nvCxnSpPr>
        <p:spPr>
          <a:xfrm flipV="1">
            <a:off x="3139154" y="1181820"/>
            <a:ext cx="12005" cy="4904412"/>
          </a:xfrm>
          <a:prstGeom prst="line">
            <a:avLst/>
          </a:prstGeom>
          <a:ln w="76200">
            <a:solidFill>
              <a:schemeClr val="tx1">
                <a:lumMod val="85000"/>
                <a:lumOff val="15000"/>
              </a:schemeClr>
            </a:solidFill>
            <a:tailEnd type="none"/>
          </a:ln>
          <a:effectLst/>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4794788" y="2285311"/>
            <a:ext cx="4051933" cy="556203"/>
          </a:xfrm>
          <a:prstGeom prst="rect">
            <a:avLst/>
          </a:prstGeom>
          <a:noFill/>
        </p:spPr>
        <p:txBody>
          <a:bodyPr wrap="square" lIns="63143" tIns="31572" rIns="63143" bIns="31572" rtlCol="0">
            <a:spAutoFit/>
          </a:bodyPr>
          <a:lstStyle/>
          <a:p>
            <a:pPr marL="118397" marR="0" lvl="0" indent="-118397" algn="l" defTabSz="843756" rtl="0" eaLnBrk="1" fontAlgn="base" latinLnBrk="0" hangingPunct="1">
              <a:lnSpc>
                <a:spcPct val="100000"/>
              </a:lnSpc>
              <a:spcBef>
                <a:spcPct val="0"/>
              </a:spcBef>
              <a:spcAft>
                <a:spcPct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◆認定就労訓練事業　（いわゆる「中間的就労」）</a:t>
            </a:r>
            <a:endParaRPr kumimoji="1" lang="en-US" altLang="ja-JP" sz="1200" b="1" i="0" u="sng"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a:p>
            <a:pPr marL="118397" marR="0" lvl="0" indent="0" algn="l" defTabSz="843756" rtl="0" eaLnBrk="1" fontAlgn="base" latinLnBrk="0" hangingPunct="1">
              <a:lnSpc>
                <a:spcPts val="12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・直ちに一般就労が困難な者に対する支援付きの就労の場の育成（社会福祉法人等の自主事業について都道府県等が認定する制度）</a:t>
            </a:r>
            <a:endParaRPr kumimoji="1" lang="en-US" altLang="ja-JP" sz="1015"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p:txBody>
      </p:sp>
      <p:sp>
        <p:nvSpPr>
          <p:cNvPr id="45" name="テキスト ボックス 44"/>
          <p:cNvSpPr txBox="1"/>
          <p:nvPr/>
        </p:nvSpPr>
        <p:spPr>
          <a:xfrm>
            <a:off x="4863723" y="4182963"/>
            <a:ext cx="4030993" cy="560820"/>
          </a:xfrm>
          <a:prstGeom prst="rect">
            <a:avLst/>
          </a:prstGeom>
          <a:noFill/>
        </p:spPr>
        <p:txBody>
          <a:bodyPr wrap="square" lIns="63143" tIns="31572" rIns="63143" bIns="31572" rtlCol="0">
            <a:spAutoFit/>
          </a:bodyPr>
          <a:lstStyle/>
          <a:p>
            <a:pPr marL="118397" marR="0" lvl="0" indent="-118397" algn="l" defTabSz="843756" rtl="0" eaLnBrk="1" fontAlgn="base" latinLnBrk="0" hangingPunct="1">
              <a:lnSpc>
                <a:spcPct val="100000"/>
              </a:lnSpc>
              <a:spcBef>
                <a:spcPct val="0"/>
              </a:spcBef>
              <a:spcAft>
                <a:spcPct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◆家計改善支援事業</a:t>
            </a:r>
            <a:endParaRPr kumimoji="1" lang="en-US" altLang="ja-JP" sz="1200" b="1" i="0" u="sng"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a:p>
            <a:pPr marL="118397" marR="0" lvl="0" indent="-118397" algn="l" defTabSz="843756"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・家計の状況を「見える化」するなど家計の状況を把握することや利用者の</a:t>
            </a:r>
            <a:endParaRPr kumimoji="1" lang="en-US" altLang="ja-JP" sz="1015"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a:p>
            <a:pPr marL="118397" marR="0" lvl="0" indent="-118397" algn="l" defTabSz="843756"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家計の改善の意欲を高めるための支援（貸付のあっせん等を含む）　　</a:t>
            </a:r>
            <a:endParaRPr kumimoji="1" lang="en-US" altLang="ja-JP" sz="1015"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p:txBody>
      </p:sp>
      <p:sp>
        <p:nvSpPr>
          <p:cNvPr id="54" name="テキスト ボックス 53"/>
          <p:cNvSpPr txBox="1"/>
          <p:nvPr/>
        </p:nvSpPr>
        <p:spPr>
          <a:xfrm>
            <a:off x="4840704" y="947799"/>
            <a:ext cx="3543729" cy="525425"/>
          </a:xfrm>
          <a:prstGeom prst="rect">
            <a:avLst/>
          </a:prstGeom>
          <a:noFill/>
        </p:spPr>
        <p:txBody>
          <a:bodyPr wrap="square" lIns="63143" tIns="31572" rIns="63143" bIns="31572" rtlCol="0">
            <a:spAutoFit/>
          </a:bodyPr>
          <a:lstStyle/>
          <a:p>
            <a:pPr marL="118397" marR="0" lvl="0" indent="-118397" algn="l" defTabSz="843756" rtl="0" eaLnBrk="1" fontAlgn="base" latinLnBrk="0" hangingPunct="1">
              <a:lnSpc>
                <a:spcPts val="1846"/>
              </a:lnSpc>
              <a:spcBef>
                <a:spcPct val="0"/>
              </a:spcBef>
              <a:spcAft>
                <a:spcPct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a:t>
            </a:r>
            <a:r>
              <a:rPr kumimoji="1" lang="ja-JP" altLang="en-US" sz="1200" b="1" i="0" u="sng" strike="noStrike" kern="1200" cap="none" spc="-138" normalizeH="0" baseline="0" noProof="0" dirty="0">
                <a:ln>
                  <a:noFill/>
                </a:ln>
                <a:solidFill>
                  <a:prstClr val="black"/>
                </a:solidFill>
                <a:effectLst/>
                <a:uLnTx/>
                <a:uFillTx/>
                <a:latin typeface="HGPｺﾞｼｯｸM" pitchFamily="50" charset="-128"/>
                <a:ea typeface="HGPｺﾞｼｯｸM" pitchFamily="50" charset="-128"/>
                <a:cs typeface="+mn-cs"/>
              </a:rPr>
              <a:t>住居確保給付金</a:t>
            </a:r>
            <a:r>
              <a:rPr kumimoji="1" lang="ja-JP" altLang="en-US" sz="1200" b="1" i="0" u="sng"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の支給</a:t>
            </a:r>
            <a:endParaRPr kumimoji="1" lang="en-US" altLang="ja-JP" sz="1200" b="1" i="0" u="sng"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a:p>
            <a:pPr marL="118397" marR="0" lvl="0" indent="-118397" algn="l" defTabSz="843756" rtl="0" eaLnBrk="1" fontAlgn="base" latinLnBrk="0" hangingPunct="1">
              <a:lnSpc>
                <a:spcPts val="1846"/>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・就職活動を支えるため家賃費用を有期で給付</a:t>
            </a:r>
            <a:r>
              <a:rPr kumimoji="1" lang="ja-JP" altLang="en-US" sz="1108"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GPｺﾞｼｯｸM" pitchFamily="50" charset="-128"/>
                <a:ea typeface="HGPｺﾞｼｯｸM" pitchFamily="50" charset="-128"/>
                <a:cs typeface="+mn-cs"/>
              </a:rPr>
              <a:t>　</a:t>
            </a:r>
            <a:r>
              <a:rPr kumimoji="1" lang="ja-JP" altLang="en-US" sz="1108"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GPｺﾞｼｯｸM" pitchFamily="50" charset="-128"/>
                <a:ea typeface="HGPｺﾞｼｯｸM" pitchFamily="50" charset="-128"/>
                <a:cs typeface="+mn-cs"/>
              </a:rPr>
              <a:t>　</a:t>
            </a:r>
            <a:endParaRPr kumimoji="1" lang="en-US" altLang="ja-JP" sz="1108"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GPｺﾞｼｯｸM" pitchFamily="50" charset="-128"/>
              <a:ea typeface="HGPｺﾞｼｯｸM" pitchFamily="50" charset="-128"/>
              <a:cs typeface="+mn-cs"/>
            </a:endParaRPr>
          </a:p>
        </p:txBody>
      </p:sp>
      <p:sp>
        <p:nvSpPr>
          <p:cNvPr id="62" name="テキスト ボックス 61"/>
          <p:cNvSpPr txBox="1"/>
          <p:nvPr/>
        </p:nvSpPr>
        <p:spPr>
          <a:xfrm>
            <a:off x="4858871" y="4954134"/>
            <a:ext cx="4735849" cy="717016"/>
          </a:xfrm>
          <a:prstGeom prst="rect">
            <a:avLst/>
          </a:prstGeom>
          <a:noFill/>
        </p:spPr>
        <p:txBody>
          <a:bodyPr wrap="square" lIns="63143" tIns="31572" rIns="63143" bIns="31572" rtlCol="0">
            <a:spAutoFit/>
          </a:bodyPr>
          <a:lstStyle/>
          <a:p>
            <a:pPr marL="118397" marR="0" lvl="0" indent="-118397" algn="l" defTabSz="843756" rtl="0" eaLnBrk="1" fontAlgn="base" latinLnBrk="0" hangingPunct="1">
              <a:lnSpc>
                <a:spcPct val="100000"/>
              </a:lnSpc>
              <a:spcBef>
                <a:spcPct val="0"/>
              </a:spcBef>
              <a:spcAft>
                <a:spcPct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◆子どもの学習・生活支援事業</a:t>
            </a:r>
            <a:endParaRPr kumimoji="1" lang="en-US" altLang="ja-JP" sz="1200" b="1" i="0" u="sng"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a:p>
            <a:pPr marL="167033" marR="0" lvl="0" indent="-167033" algn="l" defTabSz="843756"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・生活保護世帯の子どもを含む生活困窮世帯の子どもに対する学習支援</a:t>
            </a:r>
            <a:endParaRPr kumimoji="1" lang="en-US" altLang="ja-JP" sz="1015"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a:p>
            <a:pPr marL="167033" marR="0" lvl="0" indent="-167033" algn="l" defTabSz="843756"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・生活困窮世帯の子ども・その保護者に対する生活習慣・育成環境の改善、</a:t>
            </a:r>
            <a:endParaRPr kumimoji="1" lang="en-US" altLang="ja-JP" sz="1015"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a:p>
            <a:pPr marL="167033" marR="0" lvl="0" indent="-167033" algn="l" defTabSz="843756"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　教育及び就労に関する支援等</a:t>
            </a:r>
            <a:endParaRPr kumimoji="1" lang="en-US" altLang="ja-JP" sz="1015"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p:txBody>
      </p:sp>
      <p:sp>
        <p:nvSpPr>
          <p:cNvPr id="83" name="テキスト ボックス 82"/>
          <p:cNvSpPr txBox="1"/>
          <p:nvPr/>
        </p:nvSpPr>
        <p:spPr>
          <a:xfrm>
            <a:off x="438029" y="1216436"/>
            <a:ext cx="2479562" cy="3333887"/>
          </a:xfrm>
          <a:prstGeom prst="rect">
            <a:avLst/>
          </a:prstGeom>
          <a:noFill/>
          <a:ln>
            <a:noFill/>
          </a:ln>
        </p:spPr>
        <p:txBody>
          <a:bodyPr wrap="square" lIns="63143" tIns="31572" rIns="63143" bIns="31572" rtlCol="0">
            <a:spAutoFit/>
          </a:bodyPr>
          <a:lstStyle/>
          <a:p>
            <a:pPr marL="118397" marR="0" lvl="0" indent="-118397" algn="l" defTabSz="843756" rtl="0" eaLnBrk="1" fontAlgn="base" latinLnBrk="0" hangingPunct="1">
              <a:lnSpc>
                <a:spcPts val="1292"/>
              </a:lnSpc>
              <a:spcBef>
                <a:spcPct val="0"/>
              </a:spcBef>
              <a:spcAft>
                <a:spcPct val="0"/>
              </a:spcAft>
              <a:buClrTx/>
              <a:buSzTx/>
              <a:buFontTx/>
              <a:buNone/>
              <a:tabLst/>
              <a:defRPr/>
            </a:pPr>
            <a:endParaRPr kumimoji="1" lang="en-US" altLang="ja-JP" sz="1385" b="1" i="0" u="sng"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a:p>
            <a:pPr marL="118397" marR="0" lvl="0" indent="-118397" algn="l" defTabSz="843756" rtl="0" eaLnBrk="1" fontAlgn="base" latinLnBrk="0" hangingPunct="1">
              <a:lnSpc>
                <a:spcPts val="1292"/>
              </a:lnSpc>
              <a:spcBef>
                <a:spcPct val="0"/>
              </a:spcBef>
              <a:spcAft>
                <a:spcPct val="0"/>
              </a:spcAft>
              <a:buClrTx/>
              <a:buSzTx/>
              <a:buFontTx/>
              <a:buNone/>
              <a:tabLst/>
              <a:defRPr/>
            </a:pPr>
            <a:r>
              <a:rPr kumimoji="1" lang="ja-JP" altLang="en-US" sz="1292" b="1" i="0" u="sng"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◆自立相談支援事業</a:t>
            </a:r>
            <a:endParaRPr kumimoji="1" lang="en-US" altLang="ja-JP" sz="1292" b="1" i="0" u="sng"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a:p>
            <a:pPr marL="118397" marR="0" lvl="0" indent="-118397" algn="l" defTabSz="843756" rtl="0" eaLnBrk="1" fontAlgn="base" latinLnBrk="0" hangingPunct="1">
              <a:lnSpc>
                <a:spcPts val="1292"/>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（全国</a:t>
            </a:r>
            <a:r>
              <a:rPr kumimoji="1" lang="en-US" altLang="ja-JP" sz="1200" b="1"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902</a:t>
            </a:r>
            <a:r>
              <a:rPr kumimoji="1" lang="ja-JP" altLang="en-US" sz="1200" b="1"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福祉事務所設置自治体で</a:t>
            </a:r>
            <a:r>
              <a:rPr kumimoji="1" lang="en-US" altLang="ja-JP" sz="1200" b="1"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1,313</a:t>
            </a:r>
            <a:r>
              <a:rPr kumimoji="1" lang="ja-JP" altLang="en-US" sz="1200" b="1"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機関（</a:t>
            </a:r>
            <a:r>
              <a:rPr kumimoji="1" lang="en-US" altLang="ja-JP" sz="1200" b="1"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H29</a:t>
            </a:r>
            <a:r>
              <a:rPr kumimoji="1" lang="ja-JP" altLang="en-US" sz="1200" b="1"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年度））</a:t>
            </a:r>
            <a:endParaRPr kumimoji="1" lang="en-US" altLang="ja-JP" sz="1200" b="1"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a:p>
            <a:pPr marL="118397" marR="0" lvl="0" indent="-118397" algn="l" defTabSz="843756" rtl="0" eaLnBrk="1" fontAlgn="base" latinLnBrk="0" hangingPunct="1">
              <a:lnSpc>
                <a:spcPts val="1292"/>
              </a:lnSpc>
              <a:spcBef>
                <a:spcPct val="0"/>
              </a:spcBef>
              <a:spcAft>
                <a:spcPct val="0"/>
              </a:spcAft>
              <a:buClrTx/>
              <a:buSzTx/>
              <a:buFontTx/>
              <a:buNone/>
              <a:tabLst/>
              <a:defRPr/>
            </a:pPr>
            <a:endParaRPr kumimoji="1" lang="en-US" altLang="ja-JP" sz="1292" b="1" i="0" u="sng"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a:p>
            <a:pPr marL="118397" marR="0" lvl="0" indent="-118397" algn="l" defTabSz="843756" rtl="0" eaLnBrk="1" fontAlgn="base" latinLnBrk="0" hangingPunct="1">
              <a:lnSpc>
                <a:spcPts val="1292"/>
              </a:lnSpc>
              <a:spcBef>
                <a:spcPct val="0"/>
              </a:spcBef>
              <a:spcAft>
                <a:spcPct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　</a:t>
            </a:r>
            <a:r>
              <a:rPr kumimoji="1" lang="en-US" altLang="ja-JP" sz="1292" b="1"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a:t>
            </a:r>
            <a:r>
              <a:rPr kumimoji="1" lang="ja-JP" altLang="en-US" sz="1292" b="1"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対個人</a:t>
            </a:r>
            <a:r>
              <a:rPr kumimoji="1" lang="en-US" altLang="ja-JP" sz="1292" b="1"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a:t>
            </a:r>
          </a:p>
          <a:p>
            <a:pPr marL="164103" marR="0" lvl="0" indent="-82052" algn="l" defTabSz="843756" rtl="0" eaLnBrk="1" fontAlgn="base" latinLnBrk="0" hangingPunct="1">
              <a:lnSpc>
                <a:spcPts val="1477"/>
              </a:lnSpc>
              <a:spcBef>
                <a:spcPct val="0"/>
              </a:spcBef>
              <a:spcAft>
                <a:spcPct val="0"/>
              </a:spcAft>
              <a:buClrTx/>
              <a:buSzTx/>
              <a:buFontTx/>
              <a:buNone/>
              <a:tabLst/>
              <a:defRPr/>
            </a:pPr>
            <a:endParaRPr kumimoji="1" lang="en-US" altLang="ja-JP" sz="1292"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a:p>
            <a:pPr marL="164103" marR="0" lvl="0" indent="-82052" algn="l" defTabSz="843756" rtl="0" eaLnBrk="1" fontAlgn="base" latinLnBrk="0" hangingPunct="1">
              <a:lnSpc>
                <a:spcPts val="1477"/>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・生活と就労に関する支援員を配置し、ワンストップ型の相談窓口により、情報とサービスの拠点として機能</a:t>
            </a:r>
            <a:endParaRPr kumimoji="1" lang="en-US" altLang="ja-JP" sz="1200"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a:p>
            <a:pPr marL="164103" marR="0" lvl="0" indent="-82052" algn="l" defTabSz="843756" rtl="0" eaLnBrk="1" fontAlgn="base" latinLnBrk="0" hangingPunct="1">
              <a:lnSpc>
                <a:spcPts val="923"/>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a:p>
            <a:pPr marL="164103" marR="0" lvl="0" indent="-82052" algn="l" defTabSz="843756" rtl="0" eaLnBrk="1" fontAlgn="base" latinLnBrk="0" hangingPunct="1">
              <a:lnSpc>
                <a:spcPts val="1477"/>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・一人ひとりの状況に応じ自立に向けた支援計画（プラン）を作成</a:t>
            </a:r>
            <a:endParaRPr kumimoji="1" lang="en-US" altLang="ja-JP" sz="1200"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a:p>
            <a:pPr marL="164103" marR="0" lvl="0" indent="-82052" algn="l" defTabSz="843756" rtl="0" eaLnBrk="1" fontAlgn="base" latinLnBrk="0" hangingPunct="1">
              <a:lnSpc>
                <a:spcPts val="1477"/>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a:p>
            <a:pPr marL="164103" marR="0" lvl="0" indent="-82052" algn="l" defTabSz="843756" rtl="0" eaLnBrk="1" fontAlgn="base" latinLnBrk="0" hangingPunct="1">
              <a:lnSpc>
                <a:spcPts val="923"/>
              </a:lnSpc>
              <a:spcBef>
                <a:spcPct val="0"/>
              </a:spcBef>
              <a:spcAft>
                <a:spcPct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a:p>
            <a:pPr marL="164103" marR="0" lvl="0" indent="-82052" algn="l" defTabSz="843756" rtl="0" eaLnBrk="1" fontAlgn="base" latinLnBrk="0" hangingPunct="1">
              <a:lnSpc>
                <a:spcPts val="923"/>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対地域</a:t>
            </a:r>
            <a:r>
              <a:rPr kumimoji="1" lang="en-US" altLang="ja-JP" sz="1200" b="1"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a:p>
            <a:pPr marL="164103" marR="0" lvl="0" indent="-82052" algn="l" defTabSz="843756" rtl="0" eaLnBrk="1" fontAlgn="base" latinLnBrk="0" hangingPunct="1">
              <a:lnSpc>
                <a:spcPts val="1477"/>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・地域ネットワークの強化・社会資源の開発など地域づくりも担う</a:t>
            </a:r>
            <a:endParaRPr kumimoji="1" lang="en-US" altLang="ja-JP" sz="1200"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p:txBody>
      </p:sp>
      <p:sp>
        <p:nvSpPr>
          <p:cNvPr id="29" name="額縁 28"/>
          <p:cNvSpPr/>
          <p:nvPr/>
        </p:nvSpPr>
        <p:spPr>
          <a:xfrm>
            <a:off x="766221" y="886260"/>
            <a:ext cx="1758149" cy="482848"/>
          </a:xfrm>
          <a:prstGeom prst="bevel">
            <a:avLst/>
          </a:prstGeom>
          <a:solidFill>
            <a:srgbClr val="FFCC99"/>
          </a:solidFill>
          <a:ln w="9525">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lIns="63143" tIns="31572" rIns="63143" bIns="31572" rtlCol="0" anchor="ctr"/>
          <a:lstStyle/>
          <a:p>
            <a:pPr marL="0" marR="0" lvl="0" indent="0" algn="ctr" defTabSz="843756" rtl="0" eaLnBrk="1" fontAlgn="base" latinLnBrk="0" hangingPunct="1">
              <a:lnSpc>
                <a:spcPct val="100000"/>
              </a:lnSpc>
              <a:spcBef>
                <a:spcPct val="0"/>
              </a:spcBef>
              <a:spcAft>
                <a:spcPct val="0"/>
              </a:spcAft>
              <a:buClrTx/>
              <a:buSzTx/>
              <a:buFontTx/>
              <a:buNone/>
              <a:tabLst/>
              <a:defRPr/>
            </a:pPr>
            <a:r>
              <a:rPr kumimoji="1" lang="ja-JP" altLang="en-US" sz="1385"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包括的な相談支援</a:t>
            </a:r>
          </a:p>
        </p:txBody>
      </p:sp>
      <p:sp>
        <p:nvSpPr>
          <p:cNvPr id="69" name="テキスト ボックス 68"/>
          <p:cNvSpPr txBox="1"/>
          <p:nvPr/>
        </p:nvSpPr>
        <p:spPr>
          <a:xfrm>
            <a:off x="4808687" y="2844741"/>
            <a:ext cx="4098991" cy="402315"/>
          </a:xfrm>
          <a:prstGeom prst="rect">
            <a:avLst/>
          </a:prstGeom>
          <a:noFill/>
        </p:spPr>
        <p:txBody>
          <a:bodyPr wrap="square" lIns="63143" tIns="31572" rIns="63143" bIns="31572" rtlCol="0">
            <a:spAutoFit/>
          </a:bodyPr>
          <a:lstStyle/>
          <a:p>
            <a:pPr marL="118397" marR="0" lvl="0" indent="-118397" algn="l" defTabSz="843756" rtl="0" eaLnBrk="1" fontAlgn="base" latinLnBrk="0" hangingPunct="1">
              <a:lnSpc>
                <a:spcPct val="100000"/>
              </a:lnSpc>
              <a:spcBef>
                <a:spcPct val="0"/>
              </a:spcBef>
              <a:spcAft>
                <a:spcPct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◇生活保護受給者等就労自立促進事業</a:t>
            </a:r>
            <a:endParaRPr kumimoji="1" lang="en-US" altLang="ja-JP" sz="1200" b="1" i="0" u="sng"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a:p>
            <a:pPr marL="79122" marR="0" lvl="0" indent="0" algn="l" defTabSz="843756" rtl="0" eaLnBrk="1" fontAlgn="base" latinLnBrk="0" hangingPunct="1">
              <a:lnSpc>
                <a:spcPts val="12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・一般就労に向けた自治体とハローワークによる一体的な支援</a:t>
            </a:r>
            <a:endParaRPr kumimoji="1" lang="en-US" altLang="ja-JP" sz="1015"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p:txBody>
      </p:sp>
      <p:sp>
        <p:nvSpPr>
          <p:cNvPr id="70" name="正方形/長方形 69"/>
          <p:cNvSpPr/>
          <p:nvPr/>
        </p:nvSpPr>
        <p:spPr>
          <a:xfrm>
            <a:off x="3520465" y="1789270"/>
            <a:ext cx="1050964" cy="417954"/>
          </a:xfrm>
          <a:prstGeom prst="rect">
            <a:avLst/>
          </a:prstGeom>
          <a:solidFill>
            <a:srgbClr val="FFFFCC"/>
          </a:solidFill>
          <a:ln>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lIns="84394" tIns="42198" rIns="84394" bIns="42198" rtlCol="0" anchor="ctr" anchorCtr="0"/>
          <a:lstStyle/>
          <a:p>
            <a:pPr marL="0" marR="0" lvl="0" indent="0" algn="ctr" defTabSz="843756" rtl="0" eaLnBrk="1" fontAlgn="base" latinLnBrk="0" hangingPunct="1">
              <a:lnSpc>
                <a:spcPts val="1015"/>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就労に向けた準備が必要な者</a:t>
            </a:r>
          </a:p>
        </p:txBody>
      </p:sp>
      <p:sp>
        <p:nvSpPr>
          <p:cNvPr id="71" name="テキスト ボックス 70"/>
          <p:cNvSpPr txBox="1"/>
          <p:nvPr/>
        </p:nvSpPr>
        <p:spPr>
          <a:xfrm>
            <a:off x="4790445" y="1717036"/>
            <a:ext cx="4222015" cy="404623"/>
          </a:xfrm>
          <a:prstGeom prst="rect">
            <a:avLst/>
          </a:prstGeom>
          <a:noFill/>
        </p:spPr>
        <p:txBody>
          <a:bodyPr wrap="square" lIns="63143" tIns="31572" rIns="63143" bIns="31572" rtlCol="0">
            <a:spAutoFit/>
          </a:bodyPr>
          <a:lstStyle/>
          <a:p>
            <a:pPr marL="118397" marR="0" lvl="0" indent="-118397" algn="l" defTabSz="843756" rtl="0" eaLnBrk="1" fontAlgn="base" latinLnBrk="0" hangingPunct="1">
              <a:lnSpc>
                <a:spcPct val="100000"/>
              </a:lnSpc>
              <a:spcBef>
                <a:spcPct val="0"/>
              </a:spcBef>
              <a:spcAft>
                <a:spcPct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◆就労準備支援事業</a:t>
            </a:r>
            <a:endParaRPr kumimoji="1" lang="en-US" altLang="ja-JP" sz="1200" b="1" i="0" u="sng"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a:p>
            <a:pPr marL="118397" marR="0" lvl="0" indent="-118397" algn="l" defTabSz="843756"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・一般就労に向けた日常生活自立・社会自立・就労自立のための訓練　</a:t>
            </a:r>
            <a:endParaRPr kumimoji="1" lang="en-US" altLang="ja-JP" sz="1015"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p:txBody>
      </p:sp>
      <p:sp>
        <p:nvSpPr>
          <p:cNvPr id="74" name="正方形/長方形 73"/>
          <p:cNvSpPr/>
          <p:nvPr/>
        </p:nvSpPr>
        <p:spPr>
          <a:xfrm>
            <a:off x="3513498" y="3527405"/>
            <a:ext cx="1051325" cy="438295"/>
          </a:xfrm>
          <a:prstGeom prst="rect">
            <a:avLst/>
          </a:prstGeom>
          <a:solidFill>
            <a:srgbClr val="FFFFCC"/>
          </a:solidFill>
          <a:ln>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lIns="84394" tIns="42198" rIns="84394" bIns="42198" rtlCol="0" anchor="ctr" anchorCtr="0"/>
          <a:lstStyle/>
          <a:p>
            <a:pPr marL="0" marR="0" lvl="0" indent="0" algn="ctr" defTabSz="843756" rtl="0" eaLnBrk="1" fontAlgn="base" latinLnBrk="0" hangingPunct="1">
              <a:lnSpc>
                <a:spcPts val="1015"/>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緊急に衣食住の</a:t>
            </a:r>
            <a:endParaRPr kumimoji="1" lang="en-US" altLang="ja-JP" sz="923"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843756" rtl="0" eaLnBrk="1" fontAlgn="base" latinLnBrk="0" hangingPunct="1">
              <a:lnSpc>
                <a:spcPts val="1015"/>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確保が必要な者</a:t>
            </a:r>
          </a:p>
        </p:txBody>
      </p:sp>
      <p:sp>
        <p:nvSpPr>
          <p:cNvPr id="75" name="正方形/長方形 74"/>
          <p:cNvSpPr/>
          <p:nvPr/>
        </p:nvSpPr>
        <p:spPr>
          <a:xfrm>
            <a:off x="3509399" y="5164056"/>
            <a:ext cx="1050964" cy="405281"/>
          </a:xfrm>
          <a:prstGeom prst="rect">
            <a:avLst/>
          </a:prstGeom>
          <a:solidFill>
            <a:srgbClr val="FFFFCC"/>
          </a:solidFill>
          <a:ln>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lIns="84394" tIns="42198" rIns="84394" bIns="42198" rtlCol="0" anchor="ctr" anchorCtr="0"/>
          <a:lstStyle/>
          <a:p>
            <a:pPr marL="0" marR="0" lvl="0" indent="0" algn="ctr" defTabSz="843756" rtl="0" eaLnBrk="1" fontAlgn="base" latinLnBrk="0" hangingPunct="1">
              <a:lnSpc>
                <a:spcPts val="1015"/>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貧困の連鎖</a:t>
            </a:r>
            <a:endParaRPr kumimoji="1" lang="en-US" altLang="ja-JP" sz="923"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843756" rtl="0" eaLnBrk="1" fontAlgn="base" latinLnBrk="0" hangingPunct="1">
              <a:lnSpc>
                <a:spcPts val="1015"/>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の防止</a:t>
            </a:r>
          </a:p>
        </p:txBody>
      </p:sp>
      <p:sp>
        <p:nvSpPr>
          <p:cNvPr id="76" name="テキスト ボックス 75"/>
          <p:cNvSpPr txBox="1"/>
          <p:nvPr/>
        </p:nvSpPr>
        <p:spPr>
          <a:xfrm>
            <a:off x="4816503" y="3324612"/>
            <a:ext cx="4063908" cy="717016"/>
          </a:xfrm>
          <a:prstGeom prst="rect">
            <a:avLst/>
          </a:prstGeom>
          <a:noFill/>
          <a:ln>
            <a:noFill/>
          </a:ln>
        </p:spPr>
        <p:txBody>
          <a:bodyPr wrap="square" lIns="63143" tIns="31572" rIns="63143" bIns="31572" rtlCol="0">
            <a:spAutoFit/>
          </a:bodyPr>
          <a:lstStyle/>
          <a:p>
            <a:pPr marL="118397" marR="0" lvl="0" indent="-118397" algn="l" defTabSz="843756" rtl="0" eaLnBrk="1" fontAlgn="base" latinLnBrk="0" hangingPunct="1">
              <a:lnSpc>
                <a:spcPct val="100000"/>
              </a:lnSpc>
              <a:spcBef>
                <a:spcPct val="0"/>
              </a:spcBef>
              <a:spcAft>
                <a:spcPct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◆一時生活支援事業</a:t>
            </a:r>
            <a:endParaRPr kumimoji="1" lang="en-US" altLang="ja-JP" sz="1200" b="1" i="0" u="sng"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a:p>
            <a:pPr marL="118397" marR="0" lvl="0" indent="-118397" algn="l" defTabSz="843756"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・住居喪失者に対し一定期間、衣食住等の日常生活に必要な支援を提供</a:t>
            </a:r>
            <a:endParaRPr kumimoji="1" lang="en-US" altLang="ja-JP" sz="1015"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a:p>
            <a:pPr marL="118397" marR="0" lvl="0" indent="-118397" algn="l" defTabSz="843756"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・シェルター等利用者や居住に困難を抱える者に対する一定期間の訪問に</a:t>
            </a:r>
            <a:endParaRPr kumimoji="1" lang="en-US" altLang="ja-JP" sz="1015"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a:p>
            <a:pPr marL="118397" marR="0" lvl="0" indent="-118397" algn="l" defTabSz="843756" rtl="0" eaLnBrk="1" fontAlgn="base" latinLnBrk="0" hangingPunct="1">
              <a:lnSpc>
                <a:spcPct val="100000"/>
              </a:lnSpc>
              <a:spcBef>
                <a:spcPct val="0"/>
              </a:spcBef>
              <a:spcAft>
                <a:spcPct val="0"/>
              </a:spcAft>
              <a:buClrTx/>
              <a:buSzTx/>
              <a:buFontTx/>
              <a:buNone/>
              <a:tabLst/>
              <a:defRPr/>
            </a:pPr>
            <a:r>
              <a:rPr kumimoji="1" lang="en-US" altLang="ja-JP" sz="1015"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 </a:t>
            </a:r>
            <a:r>
              <a:rPr kumimoji="1" lang="ja-JP" altLang="en-US" sz="1015"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よる見守りや生活支援</a:t>
            </a:r>
            <a:endParaRPr kumimoji="1" lang="en-US" altLang="ja-JP" sz="1015"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p:txBody>
      </p:sp>
      <p:cxnSp>
        <p:nvCxnSpPr>
          <p:cNvPr id="98" name="直線コネクタ 97"/>
          <p:cNvCxnSpPr/>
          <p:nvPr/>
        </p:nvCxnSpPr>
        <p:spPr>
          <a:xfrm flipV="1">
            <a:off x="3178596" y="2474598"/>
            <a:ext cx="1662108" cy="11566"/>
          </a:xfrm>
          <a:prstGeom prst="line">
            <a:avLst/>
          </a:prstGeom>
          <a:ln w="76200">
            <a:solidFill>
              <a:schemeClr val="tx1">
                <a:lumMod val="85000"/>
                <a:lumOff val="15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60" name="正方形/長方形 59"/>
          <p:cNvSpPr/>
          <p:nvPr/>
        </p:nvSpPr>
        <p:spPr>
          <a:xfrm>
            <a:off x="5927793" y="2129596"/>
            <a:ext cx="1606946" cy="172231"/>
          </a:xfrm>
          <a:prstGeom prst="rect">
            <a:avLst/>
          </a:prstGeom>
          <a:solidFill>
            <a:srgbClr val="FFFFCC"/>
          </a:solidFill>
          <a:ln>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lIns="84394" tIns="42198" rIns="84394" bIns="42198" rtlCol="0" anchor="ctr" anchorCtr="0"/>
          <a:lstStyle/>
          <a:p>
            <a:pPr marL="0" marR="0" lvl="0" indent="0" algn="ctr" defTabSz="843756" rtl="0" eaLnBrk="1" fontAlgn="base" latinLnBrk="0" hangingPunct="1">
              <a:lnSpc>
                <a:spcPts val="1292"/>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なお一般就労が困難な者</a:t>
            </a:r>
          </a:p>
        </p:txBody>
      </p:sp>
      <p:sp>
        <p:nvSpPr>
          <p:cNvPr id="43" name="1 つの角を丸めた四角形 42"/>
          <p:cNvSpPr/>
          <p:nvPr/>
        </p:nvSpPr>
        <p:spPr>
          <a:xfrm>
            <a:off x="3603604" y="1524420"/>
            <a:ext cx="969409" cy="232615"/>
          </a:xfrm>
          <a:prstGeom prst="round1Rect">
            <a:avLst/>
          </a:prstGeom>
          <a:solidFill>
            <a:schemeClr val="bg1"/>
          </a:solidFill>
          <a:ln w="31750" cmpd="dbl"/>
        </p:spPr>
        <p:style>
          <a:lnRef idx="2">
            <a:schemeClr val="accent1">
              <a:shade val="50000"/>
            </a:schemeClr>
          </a:lnRef>
          <a:fillRef idx="1">
            <a:schemeClr val="accent1"/>
          </a:fillRef>
          <a:effectRef idx="0">
            <a:schemeClr val="accent1"/>
          </a:effectRef>
          <a:fontRef idx="minor">
            <a:schemeClr val="lt1"/>
          </a:fontRef>
        </p:style>
        <p:txBody>
          <a:bodyPr lIns="84394" tIns="42198" rIns="84394" bIns="42198" rtlCol="0" anchor="ctr"/>
          <a:lstStyle/>
          <a:p>
            <a:pPr marL="0" marR="0" lvl="0" indent="0" algn="ctr" defTabSz="843756" rtl="0" eaLnBrk="1" fontAlgn="base" latinLnBrk="0" hangingPunct="1">
              <a:lnSpc>
                <a:spcPct val="100000"/>
              </a:lnSpc>
              <a:spcBef>
                <a:spcPct val="0"/>
              </a:spcBef>
              <a:spcAft>
                <a:spcPct val="0"/>
              </a:spcAft>
              <a:buClrTx/>
              <a:buSzTx/>
              <a:buFontTx/>
              <a:buNone/>
              <a:tabLst/>
              <a:defRPr/>
            </a:pPr>
            <a:r>
              <a:rPr kumimoji="1" lang="ja-JP" altLang="en-US" sz="1015"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就労支援</a:t>
            </a:r>
            <a:endParaRPr kumimoji="1" lang="ja-JP" altLang="en-US" sz="1015"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50" name="1 つの角を丸めた四角形 49"/>
          <p:cNvSpPr/>
          <p:nvPr/>
        </p:nvSpPr>
        <p:spPr>
          <a:xfrm>
            <a:off x="3579020" y="774507"/>
            <a:ext cx="969366" cy="232615"/>
          </a:xfrm>
          <a:prstGeom prst="round1Rect">
            <a:avLst/>
          </a:prstGeom>
          <a:solidFill>
            <a:schemeClr val="bg1"/>
          </a:solidFill>
          <a:ln w="31750" cmpd="dbl"/>
        </p:spPr>
        <p:style>
          <a:lnRef idx="2">
            <a:schemeClr val="accent1">
              <a:shade val="50000"/>
            </a:schemeClr>
          </a:lnRef>
          <a:fillRef idx="1">
            <a:schemeClr val="accent1"/>
          </a:fillRef>
          <a:effectRef idx="0">
            <a:schemeClr val="accent1"/>
          </a:effectRef>
          <a:fontRef idx="minor">
            <a:schemeClr val="lt1"/>
          </a:fontRef>
        </p:style>
        <p:txBody>
          <a:bodyPr lIns="84394" tIns="42198" rIns="84394" bIns="42198" rtlCol="0" anchor="ctr"/>
          <a:lstStyle/>
          <a:p>
            <a:pPr marL="0" marR="0" lvl="0" indent="0" algn="ctr" defTabSz="843756" rtl="0" eaLnBrk="1" fontAlgn="base" latinLnBrk="0" hangingPunct="1">
              <a:lnSpc>
                <a:spcPct val="100000"/>
              </a:lnSpc>
              <a:spcBef>
                <a:spcPct val="0"/>
              </a:spcBef>
              <a:spcAft>
                <a:spcPct val="0"/>
              </a:spcAft>
              <a:buClrTx/>
              <a:buSzTx/>
              <a:buFontTx/>
              <a:buNone/>
              <a:tabLst/>
              <a:defRPr/>
            </a:pPr>
            <a:r>
              <a:rPr kumimoji="1" lang="ja-JP" altLang="en-US" sz="1015"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居住確保支援</a:t>
            </a:r>
            <a:endParaRPr kumimoji="1" lang="ja-JP" altLang="en-US" sz="1015"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51" name="1 つの角を丸めた四角形 50"/>
          <p:cNvSpPr/>
          <p:nvPr/>
        </p:nvSpPr>
        <p:spPr>
          <a:xfrm>
            <a:off x="3603627" y="4883571"/>
            <a:ext cx="969386" cy="232615"/>
          </a:xfrm>
          <a:prstGeom prst="round1Rect">
            <a:avLst/>
          </a:prstGeom>
          <a:solidFill>
            <a:schemeClr val="bg1"/>
          </a:solidFill>
          <a:ln w="31750" cmpd="dbl"/>
        </p:spPr>
        <p:style>
          <a:lnRef idx="2">
            <a:schemeClr val="accent1">
              <a:shade val="50000"/>
            </a:schemeClr>
          </a:lnRef>
          <a:fillRef idx="1">
            <a:schemeClr val="accent1"/>
          </a:fillRef>
          <a:effectRef idx="0">
            <a:schemeClr val="accent1"/>
          </a:effectRef>
          <a:fontRef idx="minor">
            <a:schemeClr val="lt1"/>
          </a:fontRef>
        </p:style>
        <p:txBody>
          <a:bodyPr lIns="84394" tIns="42198" rIns="84394" bIns="42198" rtlCol="0" anchor="ctr"/>
          <a:lstStyle/>
          <a:p>
            <a:pPr marL="0" marR="0" lvl="0" indent="0" algn="ctr" defTabSz="843756" rtl="0" eaLnBrk="1" fontAlgn="base" latinLnBrk="0" hangingPunct="1">
              <a:lnSpc>
                <a:spcPct val="100000"/>
              </a:lnSpc>
              <a:spcBef>
                <a:spcPct val="0"/>
              </a:spcBef>
              <a:spcAft>
                <a:spcPct val="0"/>
              </a:spcAft>
              <a:buClrTx/>
              <a:buSzTx/>
              <a:buFontTx/>
              <a:buNone/>
              <a:tabLst/>
              <a:defRPr/>
            </a:pPr>
            <a:r>
              <a:rPr kumimoji="1" lang="ja-JP" altLang="en-US" sz="1015"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子ども支援</a:t>
            </a:r>
            <a:endParaRPr kumimoji="1" lang="ja-JP" altLang="en-US" sz="1015"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2" name="テキスト ボックス 41"/>
          <p:cNvSpPr txBox="1"/>
          <p:nvPr/>
        </p:nvSpPr>
        <p:spPr>
          <a:xfrm>
            <a:off x="2991228" y="2209092"/>
            <a:ext cx="369273" cy="2187784"/>
          </a:xfrm>
          <a:prstGeom prst="rect">
            <a:avLst/>
          </a:prstGeom>
        </p:spPr>
        <p:style>
          <a:lnRef idx="2">
            <a:schemeClr val="dk1"/>
          </a:lnRef>
          <a:fillRef idx="1">
            <a:schemeClr val="lt1"/>
          </a:fillRef>
          <a:effectRef idx="0">
            <a:schemeClr val="dk1"/>
          </a:effectRef>
          <a:fontRef idx="minor">
            <a:schemeClr val="dk1"/>
          </a:fontRef>
        </p:style>
        <p:txBody>
          <a:bodyPr vert="eaVert" wrap="square" lIns="84394" tIns="42198" rIns="84394" bIns="42198" rtlCol="0" anchor="ctr">
            <a:spAutoFit/>
          </a:bodyPr>
          <a:lstStyle/>
          <a:p>
            <a:pPr marL="0" marR="0" lvl="0" indent="0" algn="ctr" defTabSz="843756"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本人の状況に応じた支援（</a:t>
            </a:r>
            <a:r>
              <a:rPr kumimoji="1" lang="en-US" altLang="ja-JP"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p:txBody>
      </p:sp>
      <p:sp>
        <p:nvSpPr>
          <p:cNvPr id="65" name="四角形吹き出し 64"/>
          <p:cNvSpPr/>
          <p:nvPr/>
        </p:nvSpPr>
        <p:spPr>
          <a:xfrm>
            <a:off x="9896712" y="5403045"/>
            <a:ext cx="1968738" cy="522255"/>
          </a:xfrm>
          <a:prstGeom prst="wedgeRectCallout">
            <a:avLst>
              <a:gd name="adj1" fmla="val 120262"/>
              <a:gd name="adj2" fmla="val -116074"/>
            </a:avLst>
          </a:prstGeom>
          <a:noFill/>
          <a:ln>
            <a:noFill/>
          </a:ln>
        </p:spPr>
        <p:style>
          <a:lnRef idx="2">
            <a:schemeClr val="accent1"/>
          </a:lnRef>
          <a:fillRef idx="1">
            <a:schemeClr val="lt1"/>
          </a:fillRef>
          <a:effectRef idx="0">
            <a:schemeClr val="accent1"/>
          </a:effectRef>
          <a:fontRef idx="minor">
            <a:schemeClr val="dk1"/>
          </a:fontRef>
        </p:style>
        <p:txBody>
          <a:bodyPr lIns="84394" tIns="42198" rIns="84394" bIns="42198" rtlCol="0" anchor="ctr"/>
          <a:lstStyle/>
          <a:p>
            <a:pPr marL="0" marR="0" lvl="0" indent="0" algn="ctr" defTabSz="843756" rtl="0" eaLnBrk="1" fontAlgn="base" latinLnBrk="0" hangingPunct="1">
              <a:lnSpc>
                <a:spcPts val="1292"/>
              </a:lnSpc>
              <a:spcBef>
                <a:spcPct val="0"/>
              </a:spcBef>
              <a:spcAft>
                <a:spcPct val="0"/>
              </a:spcAft>
              <a:buClrTx/>
              <a:buSzTx/>
              <a:buFontTx/>
              <a:buNone/>
              <a:tabLst/>
              <a:defRPr/>
            </a:pPr>
            <a:endParaRPr kumimoji="1" lang="ja-JP" altLang="en-US" sz="1846" b="0" i="0" u="none" strike="noStrike" kern="1200" cap="none" spc="0" normalizeH="0" baseline="30000" noProof="0" dirty="0">
              <a:ln>
                <a:noFill/>
              </a:ln>
              <a:solidFill>
                <a:prstClr val="black"/>
              </a:solidFill>
              <a:effectLst/>
              <a:uLnTx/>
              <a:uFillTx/>
              <a:latin typeface="ＭＳ 明朝" pitchFamily="17" charset="-128"/>
              <a:ea typeface="ＭＳ 明朝" pitchFamily="17" charset="-128"/>
              <a:cs typeface="+mn-cs"/>
            </a:endParaRPr>
          </a:p>
        </p:txBody>
      </p:sp>
      <p:sp>
        <p:nvSpPr>
          <p:cNvPr id="56" name="1 つの角を丸めた四角形 55"/>
          <p:cNvSpPr/>
          <p:nvPr/>
        </p:nvSpPr>
        <p:spPr>
          <a:xfrm>
            <a:off x="3603608" y="3221425"/>
            <a:ext cx="969405" cy="232615"/>
          </a:xfrm>
          <a:prstGeom prst="round1Rect">
            <a:avLst/>
          </a:prstGeom>
          <a:solidFill>
            <a:schemeClr val="bg1"/>
          </a:solidFill>
          <a:ln w="31750" cmpd="dbl"/>
        </p:spPr>
        <p:style>
          <a:lnRef idx="2">
            <a:schemeClr val="accent1">
              <a:shade val="50000"/>
            </a:schemeClr>
          </a:lnRef>
          <a:fillRef idx="1">
            <a:schemeClr val="accent1"/>
          </a:fillRef>
          <a:effectRef idx="0">
            <a:schemeClr val="accent1"/>
          </a:effectRef>
          <a:fontRef idx="minor">
            <a:schemeClr val="lt1"/>
          </a:fontRef>
        </p:style>
        <p:txBody>
          <a:bodyPr lIns="84394" tIns="42198" rIns="84394" bIns="42198" rtlCol="0" anchor="ctr"/>
          <a:lstStyle/>
          <a:p>
            <a:pPr marL="0" marR="0" lvl="0" indent="0" algn="ctr" defTabSz="843756" rtl="0" eaLnBrk="1" fontAlgn="base" latinLnBrk="0" hangingPunct="1">
              <a:lnSpc>
                <a:spcPct val="100000"/>
              </a:lnSpc>
              <a:spcBef>
                <a:spcPct val="0"/>
              </a:spcBef>
              <a:spcAft>
                <a:spcPct val="0"/>
              </a:spcAft>
              <a:buClrTx/>
              <a:buSzTx/>
              <a:buFontTx/>
              <a:buNone/>
              <a:tabLst/>
              <a:defRPr/>
            </a:pPr>
            <a:r>
              <a:rPr kumimoji="1" lang="ja-JP" altLang="en-US" sz="1015"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緊急的な支援</a:t>
            </a:r>
            <a:endParaRPr kumimoji="1" lang="ja-JP" altLang="en-US" sz="1015"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53" name="下矢印 52"/>
          <p:cNvSpPr/>
          <p:nvPr/>
        </p:nvSpPr>
        <p:spPr>
          <a:xfrm>
            <a:off x="5496491" y="2113652"/>
            <a:ext cx="212286" cy="221962"/>
          </a:xfrm>
          <a:prstGeom prst="downArrow">
            <a:avLst/>
          </a:prstGeom>
          <a:solidFill>
            <a:srgbClr val="FFC000"/>
          </a:solidFill>
          <a:ln>
            <a:noFill/>
          </a:ln>
        </p:spPr>
        <p:style>
          <a:lnRef idx="2">
            <a:schemeClr val="accent1"/>
          </a:lnRef>
          <a:fillRef idx="1">
            <a:schemeClr val="lt1"/>
          </a:fillRef>
          <a:effectRef idx="0">
            <a:schemeClr val="accent1"/>
          </a:effectRef>
          <a:fontRef idx="minor">
            <a:schemeClr val="dk1"/>
          </a:fontRef>
        </p:style>
        <p:txBody>
          <a:bodyPr lIns="84394" tIns="42198" rIns="84394" bIns="42198" rtlCol="0" anchor="ctr"/>
          <a:lstStyle/>
          <a:p>
            <a:pPr marL="0" marR="0" lvl="0" indent="0" algn="ctr" defTabSz="843756" rtl="0" eaLnBrk="1" fontAlgn="base" latinLnBrk="0" hangingPunct="1">
              <a:lnSpc>
                <a:spcPts val="1292"/>
              </a:lnSpc>
              <a:spcBef>
                <a:spcPct val="0"/>
              </a:spcBef>
              <a:spcAft>
                <a:spcPct val="0"/>
              </a:spcAft>
              <a:buClrTx/>
              <a:buSzTx/>
              <a:buFontTx/>
              <a:buNone/>
              <a:tabLst/>
              <a:defRPr/>
            </a:pPr>
            <a:endParaRPr kumimoji="1" lang="ja-JP" altLang="en-US" sz="1846" b="0" i="0" u="none" strike="noStrike" kern="1200" cap="none" spc="0" normalizeH="0" baseline="30000" noProof="0" dirty="0">
              <a:ln>
                <a:noFill/>
              </a:ln>
              <a:solidFill>
                <a:prstClr val="black"/>
              </a:solidFill>
              <a:effectLst/>
              <a:uLnTx/>
              <a:uFillTx/>
              <a:latin typeface="ＭＳ 明朝" pitchFamily="17" charset="-128"/>
              <a:ea typeface="ＭＳ 明朝" pitchFamily="17" charset="-128"/>
              <a:cs typeface="+mn-cs"/>
            </a:endParaRPr>
          </a:p>
        </p:txBody>
      </p:sp>
      <p:sp>
        <p:nvSpPr>
          <p:cNvPr id="2" name="テキスト ボックス 1"/>
          <p:cNvSpPr txBox="1"/>
          <p:nvPr/>
        </p:nvSpPr>
        <p:spPr>
          <a:xfrm>
            <a:off x="547419" y="5751851"/>
            <a:ext cx="2212548" cy="468787"/>
          </a:xfrm>
          <a:prstGeom prst="rect">
            <a:avLst/>
          </a:prstGeom>
          <a:noFill/>
        </p:spPr>
        <p:txBody>
          <a:bodyPr wrap="square" lIns="84394" tIns="42198" rIns="84394" bIns="42198" rtlCol="0">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en-US" altLang="ja-JP" sz="831"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831"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　法に規定する支援（◆）を中心に記載し</a:t>
            </a:r>
            <a:endParaRPr kumimoji="1" lang="en-US" altLang="ja-JP" sz="831"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　　ているが、これ以外に様々な支援（◇）</a:t>
            </a:r>
            <a:endParaRPr kumimoji="1" lang="en-US" altLang="ja-JP" sz="831"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　　があることに留意　</a:t>
            </a:r>
          </a:p>
        </p:txBody>
      </p:sp>
      <p:cxnSp>
        <p:nvCxnSpPr>
          <p:cNvPr id="57" name="直線コネクタ 56"/>
          <p:cNvCxnSpPr/>
          <p:nvPr/>
        </p:nvCxnSpPr>
        <p:spPr>
          <a:xfrm flipV="1">
            <a:off x="3171377" y="4531423"/>
            <a:ext cx="1662108" cy="11566"/>
          </a:xfrm>
          <a:prstGeom prst="line">
            <a:avLst/>
          </a:prstGeom>
          <a:ln w="76200">
            <a:solidFill>
              <a:schemeClr val="tx1">
                <a:lumMod val="85000"/>
                <a:lumOff val="15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72" name="正方形/長方形 71"/>
          <p:cNvSpPr/>
          <p:nvPr/>
        </p:nvSpPr>
        <p:spPr>
          <a:xfrm>
            <a:off x="3521481" y="4377129"/>
            <a:ext cx="1051325" cy="415005"/>
          </a:xfrm>
          <a:prstGeom prst="rect">
            <a:avLst/>
          </a:prstGeom>
          <a:solidFill>
            <a:srgbClr val="FFFFCC"/>
          </a:solidFill>
          <a:ln>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lIns="84394" tIns="42198" rIns="84394" bIns="42198" rtlCol="0" anchor="ctr" anchorCtr="0"/>
          <a:lstStyle/>
          <a:p>
            <a:pPr marL="0" marR="0" lvl="0" indent="0" algn="ctr" defTabSz="843756" rtl="0" eaLnBrk="1" fontAlgn="base" latinLnBrk="0" hangingPunct="1">
              <a:lnSpc>
                <a:spcPts val="1015"/>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家計から生活</a:t>
            </a:r>
            <a:endParaRPr kumimoji="1" lang="en-US" altLang="ja-JP" sz="923"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843756" rtl="0" eaLnBrk="1" fontAlgn="base" latinLnBrk="0" hangingPunct="1">
              <a:lnSpc>
                <a:spcPts val="1015"/>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再建を考える者</a:t>
            </a:r>
          </a:p>
        </p:txBody>
      </p:sp>
      <p:sp>
        <p:nvSpPr>
          <p:cNvPr id="48" name="1 つの角を丸めた四角形 47"/>
          <p:cNvSpPr/>
          <p:nvPr/>
        </p:nvSpPr>
        <p:spPr>
          <a:xfrm>
            <a:off x="3603608" y="4107657"/>
            <a:ext cx="969405" cy="232615"/>
          </a:xfrm>
          <a:prstGeom prst="round1Rect">
            <a:avLst/>
          </a:prstGeom>
          <a:solidFill>
            <a:schemeClr val="bg1"/>
          </a:solidFill>
          <a:ln w="31750" cmpd="dbl"/>
        </p:spPr>
        <p:style>
          <a:lnRef idx="2">
            <a:schemeClr val="accent1">
              <a:shade val="50000"/>
            </a:schemeClr>
          </a:lnRef>
          <a:fillRef idx="1">
            <a:schemeClr val="accent1"/>
          </a:fillRef>
          <a:effectRef idx="0">
            <a:schemeClr val="accent1"/>
          </a:effectRef>
          <a:fontRef idx="minor">
            <a:schemeClr val="lt1"/>
          </a:fontRef>
        </p:style>
        <p:txBody>
          <a:bodyPr lIns="84394" tIns="42198" rIns="84394" bIns="42198" rtlCol="0" anchor="ctr"/>
          <a:lstStyle/>
          <a:p>
            <a:pPr marL="0" marR="0" lvl="0" indent="0" algn="ctr" defTabSz="843756" rtl="0" eaLnBrk="1" fontAlgn="base" latinLnBrk="0" hangingPunct="1">
              <a:lnSpc>
                <a:spcPct val="100000"/>
              </a:lnSpc>
              <a:spcBef>
                <a:spcPct val="0"/>
              </a:spcBef>
              <a:spcAft>
                <a:spcPct val="0"/>
              </a:spcAft>
              <a:buClrTx/>
              <a:buSzTx/>
              <a:buFontTx/>
              <a:buNone/>
              <a:tabLst/>
              <a:defRPr/>
            </a:pPr>
            <a:r>
              <a:rPr kumimoji="1" lang="ja-JP" altLang="en-US" sz="1015"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家計再建支援</a:t>
            </a:r>
            <a:endParaRPr kumimoji="1" lang="ja-JP" altLang="en-US" sz="1015"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61" name="テキスト ボックス 60"/>
          <p:cNvSpPr txBox="1"/>
          <p:nvPr/>
        </p:nvSpPr>
        <p:spPr>
          <a:xfrm>
            <a:off x="4799773" y="5804715"/>
            <a:ext cx="4020643" cy="404751"/>
          </a:xfrm>
          <a:prstGeom prst="rect">
            <a:avLst/>
          </a:prstGeom>
          <a:noFill/>
        </p:spPr>
        <p:txBody>
          <a:bodyPr wrap="square" lIns="63143" tIns="31572" rIns="63143" bIns="31572" rtlCol="0">
            <a:spAutoFit/>
          </a:bodyPr>
          <a:lstStyle/>
          <a:p>
            <a:pPr marL="118397" marR="0" lvl="0" indent="-118397" algn="l" defTabSz="843756" rtl="0" eaLnBrk="1" fontAlgn="base" latinLnBrk="0" hangingPunct="1">
              <a:lnSpc>
                <a:spcPct val="100000"/>
              </a:lnSpc>
              <a:spcBef>
                <a:spcPct val="0"/>
              </a:spcBef>
              <a:spcAft>
                <a:spcPct val="0"/>
              </a:spcAft>
              <a:buClrTx/>
              <a:buSzTx/>
              <a:buFontTx/>
              <a:buNone/>
              <a:tabLst/>
              <a:defRPr/>
            </a:pPr>
            <a:r>
              <a:rPr kumimoji="1" lang="ja-JP" altLang="en-US" sz="1108" b="1" i="0" u="sng"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◇関係機関・他制度による支援</a:t>
            </a:r>
            <a:endParaRPr kumimoji="1" lang="en-US" altLang="ja-JP" sz="1108" b="1" i="0" u="sng"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a:p>
            <a:pPr marL="118397" marR="0" lvl="0" indent="-118397" algn="l" defTabSz="843756" rtl="0" eaLnBrk="1" fontAlgn="base" latinLnBrk="0" hangingPunct="1">
              <a:lnSpc>
                <a:spcPct val="100000"/>
              </a:lnSpc>
              <a:spcBef>
                <a:spcPct val="0"/>
              </a:spcBef>
              <a:spcAft>
                <a:spcPct val="0"/>
              </a:spcAft>
              <a:buClrTx/>
              <a:buSzTx/>
              <a:buFontTx/>
              <a:buNone/>
              <a:tabLst/>
              <a:defRPr/>
            </a:pPr>
            <a:r>
              <a:rPr kumimoji="1" lang="ja-JP" altLang="en-US" sz="1108" b="1" i="0" u="sng"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◇民生委員・自治会・ボランティアなどインフォーマルな支援</a:t>
            </a:r>
            <a:endParaRPr kumimoji="1" lang="en-US" altLang="ja-JP" sz="1108" b="1" i="0" u="sng"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p:txBody>
      </p:sp>
      <p:sp>
        <p:nvSpPr>
          <p:cNvPr id="64" name="1 つの角を丸めた四角形 63"/>
          <p:cNvSpPr/>
          <p:nvPr/>
        </p:nvSpPr>
        <p:spPr>
          <a:xfrm>
            <a:off x="3593355" y="5720310"/>
            <a:ext cx="979351" cy="232615"/>
          </a:xfrm>
          <a:prstGeom prst="round1Rect">
            <a:avLst/>
          </a:prstGeom>
          <a:solidFill>
            <a:schemeClr val="bg1"/>
          </a:solidFill>
          <a:ln w="31750" cmpd="dbl"/>
        </p:spPr>
        <p:style>
          <a:lnRef idx="2">
            <a:schemeClr val="accent1">
              <a:shade val="50000"/>
            </a:schemeClr>
          </a:lnRef>
          <a:fillRef idx="1">
            <a:schemeClr val="accent1"/>
          </a:fillRef>
          <a:effectRef idx="0">
            <a:schemeClr val="accent1"/>
          </a:effectRef>
          <a:fontRef idx="minor">
            <a:schemeClr val="lt1"/>
          </a:fontRef>
        </p:style>
        <p:txBody>
          <a:bodyPr lIns="84394" tIns="42198" rIns="84394" bIns="42198" rtlCol="0" anchor="ctr"/>
          <a:lstStyle/>
          <a:p>
            <a:pPr marL="0" marR="0" lvl="0" indent="0" algn="ctr" defTabSz="843756" rtl="0" eaLnBrk="1" fontAlgn="base" latinLnBrk="0" hangingPunct="1">
              <a:lnSpc>
                <a:spcPct val="100000"/>
              </a:lnSpc>
              <a:spcBef>
                <a:spcPct val="0"/>
              </a:spcBef>
              <a:spcAft>
                <a:spcPct val="0"/>
              </a:spcAft>
              <a:buClrTx/>
              <a:buSzTx/>
              <a:buFontTx/>
              <a:buNone/>
              <a:tabLst/>
              <a:defRPr/>
            </a:pPr>
            <a:r>
              <a:rPr kumimoji="1" lang="ja-JP" altLang="en-US" sz="1015"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その他の支援</a:t>
            </a:r>
            <a:endParaRPr kumimoji="1" lang="ja-JP" altLang="en-US" sz="1015"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63" name="正方形/長方形 62"/>
          <p:cNvSpPr/>
          <p:nvPr/>
        </p:nvSpPr>
        <p:spPr>
          <a:xfrm>
            <a:off x="3531780" y="2256164"/>
            <a:ext cx="1050964" cy="417954"/>
          </a:xfrm>
          <a:prstGeom prst="rect">
            <a:avLst/>
          </a:prstGeom>
          <a:solidFill>
            <a:srgbClr val="FFFFCC"/>
          </a:solidFill>
          <a:ln>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lIns="84394" tIns="42198" rIns="84394" bIns="42198" rtlCol="0" anchor="ctr" anchorCtr="0"/>
          <a:lstStyle/>
          <a:p>
            <a:pPr marL="0" marR="0" lvl="0" indent="0" algn="ctr" defTabSz="843756" rtl="0" eaLnBrk="1" fontAlgn="base" latinLnBrk="0" hangingPunct="1">
              <a:lnSpc>
                <a:spcPts val="1015"/>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柔軟な働き方を必要とする者</a:t>
            </a:r>
          </a:p>
        </p:txBody>
      </p:sp>
      <p:sp>
        <p:nvSpPr>
          <p:cNvPr id="66" name="正方形/長方形 65"/>
          <p:cNvSpPr/>
          <p:nvPr/>
        </p:nvSpPr>
        <p:spPr>
          <a:xfrm>
            <a:off x="3520465" y="2721813"/>
            <a:ext cx="1050964" cy="443110"/>
          </a:xfrm>
          <a:prstGeom prst="rect">
            <a:avLst/>
          </a:prstGeom>
          <a:solidFill>
            <a:srgbClr val="FFFFCC"/>
          </a:solidFill>
          <a:ln>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lIns="84394" tIns="42198" rIns="84394" bIns="42198" rtlCol="0" anchor="ctr" anchorCtr="0"/>
          <a:lstStyle/>
          <a:p>
            <a:pPr marL="0" marR="0" lvl="0" indent="0" algn="ctr" defTabSz="843756" rtl="0" eaLnBrk="1" fontAlgn="base" latinLnBrk="0" hangingPunct="1">
              <a:lnSpc>
                <a:spcPts val="1015"/>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就労に向けた準備が一定程度</a:t>
            </a:r>
            <a:endParaRPr kumimoji="1" lang="en-US" altLang="ja-JP" sz="923"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843756" rtl="0" eaLnBrk="1" fontAlgn="base" latinLnBrk="0" hangingPunct="1">
              <a:lnSpc>
                <a:spcPts val="1015"/>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整っている者</a:t>
            </a:r>
          </a:p>
        </p:txBody>
      </p:sp>
      <p:sp>
        <p:nvSpPr>
          <p:cNvPr id="3" name="正方形/長方形 2"/>
          <p:cNvSpPr/>
          <p:nvPr/>
        </p:nvSpPr>
        <p:spPr>
          <a:xfrm>
            <a:off x="8014604" y="1000540"/>
            <a:ext cx="833247" cy="19396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国費３／４</a:t>
            </a:r>
          </a:p>
        </p:txBody>
      </p:sp>
      <p:sp>
        <p:nvSpPr>
          <p:cNvPr id="67" name="正方形/長方形 66"/>
          <p:cNvSpPr/>
          <p:nvPr/>
        </p:nvSpPr>
        <p:spPr>
          <a:xfrm>
            <a:off x="8026853" y="1702072"/>
            <a:ext cx="808742" cy="1920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国費２／３</a:t>
            </a:r>
          </a:p>
        </p:txBody>
      </p:sp>
      <p:sp>
        <p:nvSpPr>
          <p:cNvPr id="77" name="正方形/長方形 76"/>
          <p:cNvSpPr/>
          <p:nvPr/>
        </p:nvSpPr>
        <p:spPr>
          <a:xfrm>
            <a:off x="7562908" y="4185613"/>
            <a:ext cx="1286958" cy="1939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国費１／２</a:t>
            </a:r>
            <a:r>
              <a:rPr kumimoji="1" lang="en-US" altLang="ja-JP" sz="923"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23"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２／３</a:t>
            </a:r>
          </a:p>
        </p:txBody>
      </p:sp>
      <p:sp>
        <p:nvSpPr>
          <p:cNvPr id="78" name="正方形/長方形 77"/>
          <p:cNvSpPr/>
          <p:nvPr/>
        </p:nvSpPr>
        <p:spPr>
          <a:xfrm>
            <a:off x="8033001" y="4982801"/>
            <a:ext cx="808742" cy="1920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国費１／２</a:t>
            </a:r>
          </a:p>
        </p:txBody>
      </p:sp>
      <p:sp>
        <p:nvSpPr>
          <p:cNvPr id="79" name="正方形/長方形 78"/>
          <p:cNvSpPr/>
          <p:nvPr/>
        </p:nvSpPr>
        <p:spPr>
          <a:xfrm>
            <a:off x="1952877" y="4311479"/>
            <a:ext cx="816829" cy="2100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国費３／４</a:t>
            </a:r>
          </a:p>
        </p:txBody>
      </p:sp>
      <p:sp>
        <p:nvSpPr>
          <p:cNvPr id="82" name="正方形/長方形 81"/>
          <p:cNvSpPr/>
          <p:nvPr/>
        </p:nvSpPr>
        <p:spPr>
          <a:xfrm>
            <a:off x="-14356" y="262764"/>
            <a:ext cx="9158356" cy="45138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84372" tIns="42186" rIns="84372" bIns="42186"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2585"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生活困窮者自立支援制度の概要</a:t>
            </a:r>
            <a:endParaRPr kumimoji="1" lang="ja-JP" altLang="en-US" sz="1292"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5" name="角丸四角形 4"/>
          <p:cNvSpPr/>
          <p:nvPr/>
        </p:nvSpPr>
        <p:spPr>
          <a:xfrm>
            <a:off x="519852" y="4718412"/>
            <a:ext cx="2288028" cy="931313"/>
          </a:xfrm>
          <a:prstGeom prst="roundRect">
            <a:avLst>
              <a:gd name="adj" fmla="val 9439"/>
            </a:avLst>
          </a:prstGeom>
          <a:solidFill>
            <a:schemeClr val="bg1"/>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8" name="テキスト ボックス 87"/>
          <p:cNvSpPr txBox="1"/>
          <p:nvPr/>
        </p:nvSpPr>
        <p:spPr>
          <a:xfrm>
            <a:off x="390572" y="4781910"/>
            <a:ext cx="2479562" cy="897322"/>
          </a:xfrm>
          <a:prstGeom prst="rect">
            <a:avLst/>
          </a:prstGeom>
          <a:noFill/>
          <a:ln>
            <a:noFill/>
          </a:ln>
        </p:spPr>
        <p:txBody>
          <a:bodyPr wrap="square" lIns="63143" tIns="31572" rIns="63143" bIns="31572" rtlCol="0">
            <a:spAutoFit/>
          </a:bodyPr>
          <a:lstStyle/>
          <a:p>
            <a:pPr marL="118397" marR="0" lvl="0" indent="-118397" algn="l" defTabSz="843756" rtl="0" eaLnBrk="1" fontAlgn="base" latinLnBrk="0" hangingPunct="1">
              <a:lnSpc>
                <a:spcPts val="1292"/>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　</a:t>
            </a:r>
            <a:r>
              <a:rPr kumimoji="1" lang="ja-JP" altLang="en-US" sz="1200" b="1"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a:t>
            </a:r>
            <a:r>
              <a:rPr kumimoji="1" lang="ja-JP" altLang="en-US" sz="1200" b="1" i="0" u="sng"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福祉事務所未設置町村による</a:t>
            </a:r>
            <a:endParaRPr kumimoji="1" lang="en-US" altLang="ja-JP" sz="1200" b="1" i="0" u="sng"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a:p>
            <a:pPr marL="118397" marR="0" lvl="0" indent="-118397" algn="l" defTabSz="843756" rtl="0" eaLnBrk="1" fontAlgn="base" latinLnBrk="0" hangingPunct="1">
              <a:lnSpc>
                <a:spcPts val="1292"/>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　　 </a:t>
            </a:r>
            <a:r>
              <a:rPr kumimoji="1" lang="ja-JP" altLang="en-US" sz="1200" b="1" i="0" u="sng"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相談の実施</a:t>
            </a:r>
            <a:endParaRPr kumimoji="1" lang="en-US" altLang="ja-JP" sz="1200" b="1" i="0" u="sng"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a:p>
            <a:pPr marL="118397" marR="0" lvl="0" indent="-118397" algn="l" defTabSz="843756" rtl="0" eaLnBrk="1" fontAlgn="base" latinLnBrk="0" hangingPunct="1">
              <a:lnSpc>
                <a:spcPts val="1292"/>
              </a:lnSpc>
              <a:spcBef>
                <a:spcPct val="0"/>
              </a:spcBef>
              <a:spcAft>
                <a:spcPct val="0"/>
              </a:spcAft>
              <a:buClrTx/>
              <a:buSzTx/>
              <a:buFontTx/>
              <a:buNone/>
              <a:tabLst/>
              <a:defRPr/>
            </a:pPr>
            <a:r>
              <a:rPr kumimoji="1" lang="en-US" altLang="ja-JP" sz="1015"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     </a:t>
            </a:r>
            <a:r>
              <a:rPr kumimoji="1" lang="ja-JP" altLang="en-US" sz="1015"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・希望する町村において、一次的な</a:t>
            </a:r>
            <a:endParaRPr kumimoji="1" lang="en-US" altLang="ja-JP" sz="1015"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a:p>
            <a:pPr marL="118397" marR="0" lvl="0" indent="-118397" algn="l" defTabSz="843756" rtl="0" eaLnBrk="1" fontAlgn="base" latinLnBrk="0" hangingPunct="1">
              <a:lnSpc>
                <a:spcPts val="1292"/>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　　　相談等を実施</a:t>
            </a:r>
            <a:endParaRPr kumimoji="1" lang="en-US" altLang="ja-JP" sz="1015"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a:p>
            <a:pPr marL="118397" marR="0" lvl="0" indent="-118397" algn="l" defTabSz="843756" rtl="0" eaLnBrk="1" fontAlgn="base" latinLnBrk="0" hangingPunct="1">
              <a:lnSpc>
                <a:spcPts val="1292"/>
              </a:lnSpc>
              <a:spcBef>
                <a:spcPct val="0"/>
              </a:spcBef>
              <a:spcAft>
                <a:spcPct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     </a:t>
            </a:r>
          </a:p>
        </p:txBody>
      </p:sp>
      <p:sp>
        <p:nvSpPr>
          <p:cNvPr id="89" name="正方形/長方形 88"/>
          <p:cNvSpPr/>
          <p:nvPr/>
        </p:nvSpPr>
        <p:spPr>
          <a:xfrm>
            <a:off x="1952877" y="5353379"/>
            <a:ext cx="816829" cy="21003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国費３／４</a:t>
            </a:r>
          </a:p>
        </p:txBody>
      </p:sp>
      <p:sp>
        <p:nvSpPr>
          <p:cNvPr id="86" name="テキスト ボックス 85"/>
          <p:cNvSpPr txBox="1"/>
          <p:nvPr/>
        </p:nvSpPr>
        <p:spPr>
          <a:xfrm>
            <a:off x="472252" y="6338906"/>
            <a:ext cx="8288796" cy="397185"/>
          </a:xfrm>
          <a:prstGeom prst="rect">
            <a:avLst/>
          </a:prstGeom>
          <a:noFill/>
          <a:ln>
            <a:noFill/>
          </a:ln>
        </p:spPr>
        <p:txBody>
          <a:bodyPr wrap="square" lIns="63143" tIns="31572" rIns="63143" bIns="31572" rtlCol="0">
            <a:spAutoFit/>
          </a:bodyPr>
          <a:lstStyle/>
          <a:p>
            <a:pPr marL="118397" marR="0" lvl="0" indent="-118397" algn="l" defTabSz="843756" rtl="0" eaLnBrk="1" fontAlgn="base" latinLnBrk="0" hangingPunct="1">
              <a:lnSpc>
                <a:spcPts val="1292"/>
              </a:lnSpc>
              <a:spcBef>
                <a:spcPct val="0"/>
              </a:spcBef>
              <a:spcAft>
                <a:spcPct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　</a:t>
            </a:r>
            <a:r>
              <a:rPr kumimoji="1" lang="ja-JP" altLang="en-US" sz="1108" b="1"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a:t>
            </a:r>
            <a:r>
              <a:rPr kumimoji="1" lang="ja-JP" altLang="en-US" sz="1108" b="1" i="0" u="sng"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都道府県による市町村支援事業</a:t>
            </a:r>
            <a:r>
              <a:rPr kumimoji="1" lang="ja-JP" altLang="en-US" sz="1292" b="1"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　　</a:t>
            </a:r>
            <a:r>
              <a:rPr kumimoji="1" lang="ja-JP" altLang="en-US" sz="969"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　市等の職員に対する研修、事業実施体制の支援、市域を越えたネットワークづくり等を実施</a:t>
            </a:r>
            <a:endParaRPr kumimoji="1" lang="en-US" altLang="ja-JP" sz="969"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endParaRPr>
          </a:p>
          <a:p>
            <a:pPr marL="118397" marR="0" lvl="0" indent="-118397" algn="l" defTabSz="843756" rtl="0" eaLnBrk="1" fontAlgn="base" latinLnBrk="0" hangingPunct="1">
              <a:lnSpc>
                <a:spcPts val="1292"/>
              </a:lnSpc>
              <a:spcBef>
                <a:spcPct val="0"/>
              </a:spcBef>
              <a:spcAft>
                <a:spcPct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     </a:t>
            </a:r>
          </a:p>
        </p:txBody>
      </p:sp>
      <p:sp>
        <p:nvSpPr>
          <p:cNvPr id="90" name="正方形/長方形 89"/>
          <p:cNvSpPr/>
          <p:nvPr/>
        </p:nvSpPr>
        <p:spPr>
          <a:xfrm>
            <a:off x="7956376" y="6339445"/>
            <a:ext cx="847559" cy="2293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国費１／２</a:t>
            </a:r>
          </a:p>
        </p:txBody>
      </p:sp>
      <p:cxnSp>
        <p:nvCxnSpPr>
          <p:cNvPr id="80" name="直線コネクタ 79"/>
          <p:cNvCxnSpPr/>
          <p:nvPr/>
        </p:nvCxnSpPr>
        <p:spPr>
          <a:xfrm>
            <a:off x="3139155" y="1204956"/>
            <a:ext cx="1645651" cy="3664"/>
          </a:xfrm>
          <a:prstGeom prst="line">
            <a:avLst/>
          </a:prstGeom>
          <a:ln w="76200">
            <a:solidFill>
              <a:schemeClr val="tx1">
                <a:lumMod val="85000"/>
                <a:lumOff val="15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73" name="正方形/長方形 72"/>
          <p:cNvSpPr/>
          <p:nvPr/>
        </p:nvSpPr>
        <p:spPr>
          <a:xfrm>
            <a:off x="3501584" y="1037508"/>
            <a:ext cx="1050964" cy="434379"/>
          </a:xfrm>
          <a:prstGeom prst="rect">
            <a:avLst/>
          </a:prstGeom>
          <a:solidFill>
            <a:srgbClr val="FFFFCC"/>
          </a:solidFill>
          <a:ln>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lIns="84394" tIns="42198" rIns="84394" bIns="42198" rtlCol="0" anchor="ctr" anchorCtr="0"/>
          <a:lstStyle/>
          <a:p>
            <a:pPr marL="0" marR="0" lvl="0" indent="0" algn="ctr" defTabSz="843756" rtl="0" eaLnBrk="1" fontAlgn="base" latinLnBrk="0" hangingPunct="1">
              <a:lnSpc>
                <a:spcPts val="1015"/>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再就職のために</a:t>
            </a:r>
            <a:endParaRPr kumimoji="1" lang="en-US" altLang="ja-JP" sz="923"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843756" rtl="0" eaLnBrk="1" fontAlgn="base" latinLnBrk="0" hangingPunct="1">
              <a:lnSpc>
                <a:spcPts val="1015"/>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居住の確保が</a:t>
            </a:r>
            <a:endParaRPr kumimoji="1" lang="en-US" altLang="ja-JP" sz="923"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843756" rtl="0" eaLnBrk="1" fontAlgn="base" latinLnBrk="0" hangingPunct="1">
              <a:lnSpc>
                <a:spcPts val="1015"/>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必要な者</a:t>
            </a:r>
          </a:p>
        </p:txBody>
      </p:sp>
      <p:sp>
        <p:nvSpPr>
          <p:cNvPr id="91" name="正方形/長方形 90"/>
          <p:cNvSpPr/>
          <p:nvPr/>
        </p:nvSpPr>
        <p:spPr>
          <a:xfrm>
            <a:off x="8033195" y="3359485"/>
            <a:ext cx="808742" cy="1920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国費２／３</a:t>
            </a:r>
          </a:p>
        </p:txBody>
      </p:sp>
      <p:sp>
        <p:nvSpPr>
          <p:cNvPr id="68" name="テキスト ボックス 67"/>
          <p:cNvSpPr txBox="1"/>
          <p:nvPr/>
        </p:nvSpPr>
        <p:spPr>
          <a:xfrm>
            <a:off x="6642406" y="5452535"/>
            <a:ext cx="2423437" cy="213076"/>
          </a:xfrm>
          <a:prstGeom prst="rect">
            <a:avLst/>
          </a:prstGeom>
          <a:noFill/>
        </p:spPr>
        <p:txBody>
          <a:bodyPr wrap="square" lIns="84394" tIns="42198" rIns="84394" bIns="42198" rtlCol="0">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en-US" altLang="ja-JP" sz="831" b="0"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831" b="0" i="0" u="none" strike="noStrike" kern="1200" cap="none" spc="0" normalizeH="0" baseline="0" noProof="0" dirty="0">
                <a:ln>
                  <a:noFill/>
                </a:ln>
                <a:solidFill>
                  <a:srgbClr val="FF0000"/>
                </a:solidFill>
                <a:effectLst/>
                <a:uLnTx/>
                <a:uFillTx/>
                <a:latin typeface="HGPｺﾞｼｯｸM" pitchFamily="50" charset="-128"/>
                <a:ea typeface="HGPｺﾞｼｯｸM" pitchFamily="50" charset="-128"/>
                <a:cs typeface="+mn-cs"/>
              </a:rPr>
              <a:t>事業名及び下段の支援については、</a:t>
            </a:r>
            <a:r>
              <a:rPr kumimoji="1" lang="en-US" altLang="ja-JP" sz="831" b="0" i="0" u="none" strike="noStrike" kern="1200" cap="none" spc="0" normalizeH="0" baseline="0" noProof="0" dirty="0">
                <a:ln>
                  <a:noFill/>
                </a:ln>
                <a:solidFill>
                  <a:srgbClr val="FF0000"/>
                </a:solidFill>
                <a:effectLst/>
                <a:uLnTx/>
                <a:uFillTx/>
                <a:latin typeface="HGPｺﾞｼｯｸM" pitchFamily="50" charset="-128"/>
                <a:ea typeface="HGPｺﾞｼｯｸM" pitchFamily="50" charset="-128"/>
                <a:cs typeface="+mn-cs"/>
              </a:rPr>
              <a:t>H31.4.1</a:t>
            </a:r>
            <a:r>
              <a:rPr kumimoji="1" lang="ja-JP" altLang="en-US" sz="831" b="0" i="0" u="none" strike="noStrike" kern="1200" cap="none" spc="0" normalizeH="0" baseline="0" noProof="0" dirty="0">
                <a:ln>
                  <a:noFill/>
                </a:ln>
                <a:solidFill>
                  <a:srgbClr val="FF0000"/>
                </a:solidFill>
                <a:effectLst/>
                <a:uLnTx/>
                <a:uFillTx/>
                <a:latin typeface="HGPｺﾞｼｯｸM" pitchFamily="50" charset="-128"/>
                <a:ea typeface="HGPｺﾞｼｯｸM" pitchFamily="50" charset="-128"/>
                <a:cs typeface="+mn-cs"/>
              </a:rPr>
              <a:t>～</a:t>
            </a:r>
          </a:p>
        </p:txBody>
      </p:sp>
      <p:sp>
        <p:nvSpPr>
          <p:cNvPr id="81" name="テキスト ボックス 80"/>
          <p:cNvSpPr txBox="1"/>
          <p:nvPr/>
        </p:nvSpPr>
        <p:spPr>
          <a:xfrm>
            <a:off x="6643074" y="3841737"/>
            <a:ext cx="2181023" cy="213076"/>
          </a:xfrm>
          <a:prstGeom prst="rect">
            <a:avLst/>
          </a:prstGeom>
          <a:noFill/>
        </p:spPr>
        <p:txBody>
          <a:bodyPr wrap="square" lIns="84394" tIns="42198" rIns="84394" bIns="42198" rtlCol="0">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en-US" altLang="ja-JP" sz="831" b="0"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831" b="0" i="0" u="none" strike="noStrike" kern="1200" cap="none" spc="0" normalizeH="0" baseline="0" noProof="0" dirty="0">
                <a:ln>
                  <a:noFill/>
                </a:ln>
                <a:solidFill>
                  <a:srgbClr val="FF0000"/>
                </a:solidFill>
                <a:effectLst/>
                <a:uLnTx/>
                <a:uFillTx/>
                <a:latin typeface="HGPｺﾞｼｯｸM" pitchFamily="50" charset="-128"/>
                <a:ea typeface="HGPｺﾞｼｯｸM" pitchFamily="50" charset="-128"/>
                <a:cs typeface="+mn-cs"/>
              </a:rPr>
              <a:t>下段の支援については、</a:t>
            </a:r>
            <a:r>
              <a:rPr kumimoji="1" lang="en-US" altLang="ja-JP" sz="831" b="0" i="0" u="none" strike="noStrike" kern="1200" cap="none" spc="0" normalizeH="0" baseline="0" noProof="0" dirty="0">
                <a:ln>
                  <a:noFill/>
                </a:ln>
                <a:solidFill>
                  <a:srgbClr val="FF0000"/>
                </a:solidFill>
                <a:effectLst/>
                <a:uLnTx/>
                <a:uFillTx/>
                <a:latin typeface="HGPｺﾞｼｯｸM" pitchFamily="50" charset="-128"/>
                <a:ea typeface="HGPｺﾞｼｯｸM" pitchFamily="50" charset="-128"/>
                <a:cs typeface="+mn-cs"/>
              </a:rPr>
              <a:t>H31.4.1</a:t>
            </a:r>
            <a:r>
              <a:rPr kumimoji="1" lang="ja-JP" altLang="en-US" sz="831" b="0" i="0" u="none" strike="noStrike" kern="1200" cap="none" spc="0" normalizeH="0" baseline="0" noProof="0" dirty="0">
                <a:ln>
                  <a:noFill/>
                </a:ln>
                <a:solidFill>
                  <a:srgbClr val="FF0000"/>
                </a:solidFill>
                <a:effectLst/>
                <a:uLnTx/>
                <a:uFillTx/>
                <a:latin typeface="HGPｺﾞｼｯｸM" pitchFamily="50" charset="-128"/>
                <a:ea typeface="HGPｺﾞｼｯｸM" pitchFamily="50" charset="-128"/>
                <a:cs typeface="+mn-cs"/>
              </a:rPr>
              <a:t>～</a:t>
            </a:r>
          </a:p>
        </p:txBody>
      </p:sp>
      <p:sp>
        <p:nvSpPr>
          <p:cNvPr id="4" name="スライド番号プレースホルダー 3"/>
          <p:cNvSpPr>
            <a:spLocks noGrp="1"/>
          </p:cNvSpPr>
          <p:nvPr>
            <p:ph type="sldNum" sz="quarter" idx="12"/>
          </p:nvPr>
        </p:nvSpPr>
        <p:spPr>
          <a:xfrm>
            <a:off x="7080173" y="658946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927FFD-3D24-4EC2-AEC8-E83A8D96C0AC}" type="slidenum">
              <a:rPr kumimoji="0" lang="ja-JP" altLang="en-US" sz="1108"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ja-JP" altLang="en-US" sz="1108"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92"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313251196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角丸四角形 67"/>
          <p:cNvSpPr/>
          <p:nvPr/>
        </p:nvSpPr>
        <p:spPr>
          <a:xfrm>
            <a:off x="66469" y="1567870"/>
            <a:ext cx="9091887" cy="5026361"/>
          </a:xfrm>
          <a:prstGeom prst="roundRect">
            <a:avLst>
              <a:gd name="adj" fmla="val 2793"/>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額縁 4"/>
          <p:cNvSpPr/>
          <p:nvPr/>
        </p:nvSpPr>
        <p:spPr>
          <a:xfrm>
            <a:off x="72008" y="249460"/>
            <a:ext cx="8970027" cy="454314"/>
          </a:xfrm>
          <a:prstGeom prst="bevel">
            <a:avLst>
              <a:gd name="adj" fmla="val 8532"/>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1846" b="0" i="0" u="none" strike="noStrike" kern="1200" cap="none" spc="0" normalizeH="0" baseline="0" noProof="0" dirty="0">
                <a:ln>
                  <a:noFill/>
                </a:ln>
                <a:solidFill>
                  <a:prstClr val="black"/>
                </a:solidFill>
                <a:effectLst/>
                <a:uLnTx/>
                <a:uFillTx/>
                <a:latin typeface="Calibri"/>
                <a:ea typeface="ＤＦ特太ゴシック体" pitchFamily="1" charset="-128"/>
                <a:cs typeface="+mn-cs"/>
              </a:rPr>
              <a:t>生活困窮者自立支援制度における他制度との連携について</a:t>
            </a:r>
          </a:p>
        </p:txBody>
      </p:sp>
      <p:sp>
        <p:nvSpPr>
          <p:cNvPr id="6" name="円/楕円 5"/>
          <p:cNvSpPr/>
          <p:nvPr/>
        </p:nvSpPr>
        <p:spPr>
          <a:xfrm>
            <a:off x="3840842" y="3429000"/>
            <a:ext cx="1262910" cy="119644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 name="テキスト ボックス 6"/>
          <p:cNvSpPr txBox="1"/>
          <p:nvPr/>
        </p:nvSpPr>
        <p:spPr>
          <a:xfrm>
            <a:off x="3741139" y="3640198"/>
            <a:ext cx="2093771" cy="859274"/>
          </a:xfrm>
          <a:prstGeom prst="rect">
            <a:avLst/>
          </a:prstGeom>
          <a:noFill/>
        </p:spPr>
        <p:txBody>
          <a:bodyPr wrap="square" rtlCol="0">
            <a:spAutoFit/>
          </a:bodyP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生活困窮者</a:t>
            </a:r>
            <a:endParaRPr kumimoji="1" lang="en-US" altLang="ja-JP" sz="184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自立支援制度</a:t>
            </a:r>
            <a:endParaRPr kumimoji="1" lang="en-US" altLang="ja-JP" sz="184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（自立相談支援機関）</a:t>
            </a:r>
            <a:endParaRPr kumimoji="1" lang="en-US" altLang="ja-JP"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 name="正方形/長方形 7"/>
          <p:cNvSpPr/>
          <p:nvPr/>
        </p:nvSpPr>
        <p:spPr>
          <a:xfrm>
            <a:off x="72008" y="770243"/>
            <a:ext cx="8970027" cy="73115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166158" marR="0" lvl="0" indent="-166158" algn="l" defTabSz="843959" rtl="0" eaLnBrk="1" fontAlgn="auto" latinLnBrk="0" hangingPunct="1">
              <a:lnSpc>
                <a:spcPct val="100000"/>
              </a:lnSpc>
              <a:spcBef>
                <a:spcPts val="0"/>
              </a:spcBef>
              <a:spcAft>
                <a:spcPts val="0"/>
              </a:spcAft>
              <a:buClrTx/>
              <a:buSzTx/>
              <a:buFontTx/>
              <a:buNone/>
              <a:tabLst/>
              <a:defRPr/>
            </a:pPr>
            <a:r>
              <a:rPr kumimoji="1" lang="ja-JP" altLang="en-US"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生活困窮者自立支援制度においては、自立相談支援事業を中核に、任意事業の活用や他制度との連携により、本人の状態像に応じたきめ細かい支援を実施することが重要。</a:t>
            </a:r>
            <a:endParaRPr kumimoji="1" lang="en-US" altLang="ja-JP"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66158" marR="0" lvl="0" indent="-166158" algn="l" defTabSz="843959" rtl="0" eaLnBrk="1" fontAlgn="auto" latinLnBrk="0" hangingPunct="1">
              <a:lnSpc>
                <a:spcPct val="100000"/>
              </a:lnSpc>
              <a:spcBef>
                <a:spcPts val="0"/>
              </a:spcBef>
              <a:spcAft>
                <a:spcPts val="0"/>
              </a:spcAft>
              <a:buClrTx/>
              <a:buSzTx/>
              <a:buFontTx/>
              <a:buNone/>
              <a:tabLst/>
              <a:defRPr/>
            </a:pPr>
            <a:r>
              <a:rPr kumimoji="1" lang="ja-JP" altLang="en-US"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また、地域資源の開発に当たっても、他制度のネットワークや他機関と連携することが重要。</a:t>
            </a:r>
            <a:endParaRPr kumimoji="1" lang="en-US" altLang="ja-JP"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9" name="円/楕円 8"/>
          <p:cNvSpPr/>
          <p:nvPr/>
        </p:nvSpPr>
        <p:spPr>
          <a:xfrm>
            <a:off x="3734252" y="2138752"/>
            <a:ext cx="731158" cy="664688"/>
          </a:xfrm>
          <a:prstGeom prst="ellipse">
            <a:avLst/>
          </a:prstGeom>
          <a:solidFill>
            <a:schemeClr val="accent5">
              <a:lumMod val="20000"/>
              <a:lumOff val="80000"/>
            </a:schemeClr>
          </a:solidFill>
          <a:ln w="127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0" name="テキスト ボックス 9"/>
          <p:cNvSpPr txBox="1"/>
          <p:nvPr/>
        </p:nvSpPr>
        <p:spPr>
          <a:xfrm>
            <a:off x="3707904" y="2166091"/>
            <a:ext cx="971127" cy="390684"/>
          </a:xfrm>
          <a:prstGeom prst="rect">
            <a:avLst/>
          </a:prstGeom>
          <a:noFill/>
        </p:spPr>
        <p:txBody>
          <a:bodyPr wrap="square" rtlCol="0">
            <a:spAutoFit/>
          </a:bodyP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生活保護</a:t>
            </a:r>
            <a:endParaRPr kumimoji="1" lang="en-US" altLang="ja-JP"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（福祉事務所）</a:t>
            </a:r>
            <a:endParaRPr kumimoji="1" lang="en-US" altLang="ja-JP"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 name="円/楕円 10"/>
          <p:cNvSpPr/>
          <p:nvPr/>
        </p:nvSpPr>
        <p:spPr>
          <a:xfrm>
            <a:off x="5316648" y="2343218"/>
            <a:ext cx="731158" cy="664688"/>
          </a:xfrm>
          <a:prstGeom prst="ellipse">
            <a:avLst/>
          </a:prstGeom>
          <a:solidFill>
            <a:schemeClr val="accent5">
              <a:lumMod val="20000"/>
              <a:lumOff val="80000"/>
            </a:schemeClr>
          </a:solidFill>
          <a:ln w="127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 name="円/楕円 12"/>
          <p:cNvSpPr/>
          <p:nvPr/>
        </p:nvSpPr>
        <p:spPr>
          <a:xfrm>
            <a:off x="5997572" y="2722888"/>
            <a:ext cx="731158" cy="664688"/>
          </a:xfrm>
          <a:prstGeom prst="ellipse">
            <a:avLst/>
          </a:prstGeom>
          <a:solidFill>
            <a:schemeClr val="accent5">
              <a:lumMod val="20000"/>
              <a:lumOff val="80000"/>
            </a:schemeClr>
          </a:solidFill>
          <a:ln w="127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4" name="テキスト ボックス 13"/>
          <p:cNvSpPr txBox="1"/>
          <p:nvPr/>
        </p:nvSpPr>
        <p:spPr>
          <a:xfrm>
            <a:off x="5303158" y="2452335"/>
            <a:ext cx="1495551" cy="518540"/>
          </a:xfrm>
          <a:prstGeom prst="rect">
            <a:avLst/>
          </a:prstGeom>
          <a:noFill/>
        </p:spPr>
        <p:txBody>
          <a:bodyPr wrap="square" rtlCol="0">
            <a:spAutoFit/>
          </a:bodyP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障害保健福祉施策</a:t>
            </a:r>
            <a:endParaRPr kumimoji="1" lang="en-US" altLang="ja-JP"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（障害者就業・生活支援センター等）</a:t>
            </a:r>
            <a:endParaRPr kumimoji="1" lang="en-US" altLang="ja-JP"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5" name="円/楕円 14"/>
          <p:cNvSpPr/>
          <p:nvPr/>
        </p:nvSpPr>
        <p:spPr>
          <a:xfrm>
            <a:off x="6394034" y="3358224"/>
            <a:ext cx="731158" cy="664688"/>
          </a:xfrm>
          <a:prstGeom prst="ellipse">
            <a:avLst/>
          </a:prstGeom>
          <a:solidFill>
            <a:schemeClr val="accent5">
              <a:lumMod val="20000"/>
              <a:lumOff val="80000"/>
            </a:schemeClr>
          </a:solidFill>
          <a:ln w="127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6" name="テキスト ボックス 15"/>
          <p:cNvSpPr txBox="1"/>
          <p:nvPr/>
        </p:nvSpPr>
        <p:spPr>
          <a:xfrm>
            <a:off x="5967848" y="2860797"/>
            <a:ext cx="1030268" cy="518540"/>
          </a:xfrm>
          <a:prstGeom prst="rect">
            <a:avLst/>
          </a:prstGeom>
          <a:noFill/>
        </p:spPr>
        <p:txBody>
          <a:bodyPr wrap="square" rtlCol="0">
            <a:spAutoFit/>
          </a:bodyP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介護保険</a:t>
            </a:r>
            <a:endParaRPr kumimoji="1" lang="en-US" altLang="ja-JP"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（地域包括支援センター等）</a:t>
            </a:r>
            <a:endParaRPr kumimoji="1" lang="en-US" altLang="ja-JP"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7" name="円/楕円 16"/>
          <p:cNvSpPr/>
          <p:nvPr/>
        </p:nvSpPr>
        <p:spPr>
          <a:xfrm>
            <a:off x="2972642" y="2330308"/>
            <a:ext cx="731158" cy="664688"/>
          </a:xfrm>
          <a:prstGeom prst="ellipse">
            <a:avLst/>
          </a:prstGeom>
          <a:solidFill>
            <a:schemeClr val="accent5">
              <a:lumMod val="20000"/>
              <a:lumOff val="80000"/>
            </a:schemeClr>
          </a:solidFill>
          <a:ln w="127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9" name="円/楕円 18"/>
          <p:cNvSpPr/>
          <p:nvPr/>
        </p:nvSpPr>
        <p:spPr>
          <a:xfrm>
            <a:off x="2276770" y="2722889"/>
            <a:ext cx="731158" cy="664688"/>
          </a:xfrm>
          <a:prstGeom prst="ellipse">
            <a:avLst/>
          </a:prstGeom>
          <a:solidFill>
            <a:schemeClr val="accent5">
              <a:lumMod val="20000"/>
              <a:lumOff val="80000"/>
            </a:schemeClr>
          </a:solidFill>
          <a:ln w="127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2" name="円/楕円 21"/>
          <p:cNvSpPr/>
          <p:nvPr/>
        </p:nvSpPr>
        <p:spPr>
          <a:xfrm>
            <a:off x="1846774" y="3362533"/>
            <a:ext cx="731158" cy="664688"/>
          </a:xfrm>
          <a:prstGeom prst="ellipse">
            <a:avLst/>
          </a:prstGeom>
          <a:solidFill>
            <a:schemeClr val="accent5">
              <a:lumMod val="20000"/>
              <a:lumOff val="80000"/>
            </a:schemeClr>
          </a:solidFill>
          <a:ln w="127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4" name="円/楕円 23"/>
          <p:cNvSpPr/>
          <p:nvPr/>
        </p:nvSpPr>
        <p:spPr>
          <a:xfrm>
            <a:off x="1846774" y="4100531"/>
            <a:ext cx="731158" cy="664688"/>
          </a:xfrm>
          <a:prstGeom prst="ellipse">
            <a:avLst/>
          </a:prstGeom>
          <a:solidFill>
            <a:schemeClr val="accent5">
              <a:lumMod val="20000"/>
              <a:lumOff val="80000"/>
            </a:schemeClr>
          </a:solidFill>
          <a:ln w="127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6" name="円/楕円 25"/>
          <p:cNvSpPr/>
          <p:nvPr/>
        </p:nvSpPr>
        <p:spPr>
          <a:xfrm>
            <a:off x="2343885" y="4734659"/>
            <a:ext cx="731158" cy="664688"/>
          </a:xfrm>
          <a:prstGeom prst="ellipse">
            <a:avLst/>
          </a:prstGeom>
          <a:solidFill>
            <a:schemeClr val="accent5">
              <a:lumMod val="20000"/>
              <a:lumOff val="80000"/>
            </a:schemeClr>
          </a:solidFill>
          <a:ln w="127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8" name="円/楕円 27"/>
          <p:cNvSpPr/>
          <p:nvPr/>
        </p:nvSpPr>
        <p:spPr>
          <a:xfrm>
            <a:off x="3774373" y="5223662"/>
            <a:ext cx="731158" cy="664688"/>
          </a:xfrm>
          <a:prstGeom prst="ellipse">
            <a:avLst/>
          </a:prstGeom>
          <a:solidFill>
            <a:schemeClr val="accent5">
              <a:lumMod val="20000"/>
              <a:lumOff val="80000"/>
            </a:schemeClr>
          </a:solidFill>
          <a:ln w="127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9" name="テキスト ボックス 28"/>
          <p:cNvSpPr txBox="1"/>
          <p:nvPr/>
        </p:nvSpPr>
        <p:spPr>
          <a:xfrm>
            <a:off x="1979712" y="4824848"/>
            <a:ext cx="1335097" cy="518540"/>
          </a:xfrm>
          <a:prstGeom prst="rect">
            <a:avLst/>
          </a:prstGeom>
          <a:noFill/>
        </p:spPr>
        <p:txBody>
          <a:bodyPr wrap="square" rtlCol="0">
            <a:spAutoFit/>
          </a:bodyP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多重債務者対策</a:t>
            </a:r>
            <a:endParaRPr kumimoji="1" lang="en-US" altLang="ja-JP"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（多重債務者相談窓口、法テラス、弁護士会等）</a:t>
            </a:r>
            <a:endParaRPr kumimoji="1" lang="en-US" altLang="ja-JP"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0" name="円/楕円 29"/>
          <p:cNvSpPr/>
          <p:nvPr/>
        </p:nvSpPr>
        <p:spPr>
          <a:xfrm>
            <a:off x="6366661" y="4093690"/>
            <a:ext cx="731158" cy="664688"/>
          </a:xfrm>
          <a:prstGeom prst="ellipse">
            <a:avLst/>
          </a:prstGeom>
          <a:solidFill>
            <a:schemeClr val="accent5">
              <a:lumMod val="20000"/>
              <a:lumOff val="80000"/>
            </a:schemeClr>
          </a:solidFill>
          <a:ln w="127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1" name="テキスト ボックス 30"/>
          <p:cNvSpPr txBox="1"/>
          <p:nvPr/>
        </p:nvSpPr>
        <p:spPr>
          <a:xfrm>
            <a:off x="1717940" y="4160158"/>
            <a:ext cx="2122902" cy="390684"/>
          </a:xfrm>
          <a:prstGeom prst="rect">
            <a:avLst/>
          </a:prstGeom>
          <a:noFill/>
        </p:spPr>
        <p:txBody>
          <a:bodyPr wrap="square" rtlCol="0">
            <a:spAutoFit/>
          </a:bodyP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子ども・若者育成支援施策</a:t>
            </a:r>
            <a:endParaRPr kumimoji="1" lang="en-US" altLang="ja-JP"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（子ども・若者支援地域協議会等）</a:t>
            </a:r>
            <a:endParaRPr kumimoji="1" lang="en-US" altLang="ja-JP"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2" name="円/楕円 31"/>
          <p:cNvSpPr/>
          <p:nvPr/>
        </p:nvSpPr>
        <p:spPr>
          <a:xfrm>
            <a:off x="5967847" y="4691911"/>
            <a:ext cx="731158" cy="664688"/>
          </a:xfrm>
          <a:prstGeom prst="ellipse">
            <a:avLst/>
          </a:prstGeom>
          <a:solidFill>
            <a:schemeClr val="accent5">
              <a:lumMod val="20000"/>
              <a:lumOff val="80000"/>
            </a:schemeClr>
          </a:solidFill>
          <a:ln w="127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3" name="テキスト ボックス 32"/>
          <p:cNvSpPr txBox="1"/>
          <p:nvPr/>
        </p:nvSpPr>
        <p:spPr>
          <a:xfrm>
            <a:off x="1780305" y="3496541"/>
            <a:ext cx="1591150" cy="390684"/>
          </a:xfrm>
          <a:prstGeom prst="rect">
            <a:avLst/>
          </a:prstGeom>
          <a:noFill/>
        </p:spPr>
        <p:txBody>
          <a:bodyPr wrap="square" rtlCol="0">
            <a:spAutoFit/>
          </a:bodyP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住宅施策</a:t>
            </a:r>
            <a:endParaRPr kumimoji="1" lang="en-US" altLang="ja-JP"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（居住支援協議会）</a:t>
            </a:r>
            <a:endParaRPr kumimoji="1" lang="en-US" altLang="ja-JP"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4" name="円/楕円 33"/>
          <p:cNvSpPr/>
          <p:nvPr/>
        </p:nvSpPr>
        <p:spPr>
          <a:xfrm>
            <a:off x="4572000" y="5223662"/>
            <a:ext cx="731158" cy="664688"/>
          </a:xfrm>
          <a:prstGeom prst="ellipse">
            <a:avLst/>
          </a:prstGeom>
          <a:solidFill>
            <a:schemeClr val="accent5">
              <a:lumMod val="20000"/>
              <a:lumOff val="80000"/>
            </a:schemeClr>
          </a:solidFill>
          <a:ln w="127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5" name="テキスト ボックス 34"/>
          <p:cNvSpPr txBox="1"/>
          <p:nvPr/>
        </p:nvSpPr>
        <p:spPr>
          <a:xfrm>
            <a:off x="1846774" y="2764311"/>
            <a:ext cx="1591150" cy="646395"/>
          </a:xfrm>
          <a:prstGeom prst="rect">
            <a:avLst/>
          </a:prstGeom>
          <a:noFill/>
        </p:spPr>
        <p:txBody>
          <a:bodyPr wrap="square" rtlCol="0">
            <a:spAutoFit/>
          </a:bodyP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地域福祉施策</a:t>
            </a:r>
            <a:endParaRPr kumimoji="1" lang="en-US" altLang="ja-JP"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（社会福祉協議会、民生委員・児童委員、よりそい</a:t>
            </a:r>
            <a:endParaRPr kumimoji="1" lang="en-US" altLang="ja-JP"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ホットライン等）</a:t>
            </a:r>
            <a:endParaRPr kumimoji="1" lang="en-US" altLang="ja-JP"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8" name="テキスト ボックス 17"/>
          <p:cNvSpPr txBox="1"/>
          <p:nvPr/>
        </p:nvSpPr>
        <p:spPr>
          <a:xfrm>
            <a:off x="2888745" y="2355314"/>
            <a:ext cx="1077330" cy="646395"/>
          </a:xfrm>
          <a:prstGeom prst="rect">
            <a:avLst/>
          </a:prstGeom>
          <a:noFill/>
        </p:spPr>
        <p:txBody>
          <a:bodyPr wrap="square" rtlCol="0">
            <a:spAutoFit/>
          </a:bodyP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労働行政</a:t>
            </a:r>
            <a:endParaRPr kumimoji="1" lang="en-US" altLang="ja-JP"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（ハローワーク、</a:t>
            </a:r>
            <a:endParaRPr kumimoji="1" lang="en-US" altLang="ja-JP"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地域若者サポートステーション等）</a:t>
            </a:r>
            <a:endParaRPr kumimoji="1" lang="en-US" altLang="ja-JP"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0" name="テキスト ボックス 19"/>
          <p:cNvSpPr txBox="1"/>
          <p:nvPr/>
        </p:nvSpPr>
        <p:spPr>
          <a:xfrm>
            <a:off x="6233723" y="3495469"/>
            <a:ext cx="1329378" cy="433324"/>
          </a:xfrm>
          <a:prstGeom prst="rect">
            <a:avLst/>
          </a:prstGeom>
          <a:noFill/>
        </p:spPr>
        <p:txBody>
          <a:bodyPr wrap="square" rtlCol="0">
            <a:spAutoFit/>
          </a:bodyP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国民年金保険</a:t>
            </a:r>
            <a:endParaRPr kumimoji="1" lang="en-US" altLang="ja-JP"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料免除制度</a:t>
            </a:r>
            <a:endParaRPr kumimoji="1" lang="en-US" altLang="ja-JP"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3" name="テキスト ボックス 22"/>
          <p:cNvSpPr txBox="1"/>
          <p:nvPr/>
        </p:nvSpPr>
        <p:spPr>
          <a:xfrm>
            <a:off x="6366661" y="4124243"/>
            <a:ext cx="1129972" cy="774251"/>
          </a:xfrm>
          <a:prstGeom prst="rect">
            <a:avLst/>
          </a:prstGeom>
          <a:noFill/>
        </p:spPr>
        <p:txBody>
          <a:bodyPr wrap="square" rtlCol="0">
            <a:spAutoFit/>
          </a:bodyP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教育施策</a:t>
            </a:r>
            <a:endParaRPr kumimoji="1" lang="en-US" altLang="ja-JP"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（教育委員会、</a:t>
            </a:r>
            <a:endParaRPr kumimoji="1" lang="en-US" altLang="ja-JP"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スクールソー</a:t>
            </a:r>
            <a:endParaRPr kumimoji="1" lang="en-US" altLang="ja-JP"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シャルワーカ</a:t>
            </a:r>
            <a:endParaRPr kumimoji="1" lang="en-US" altLang="ja-JP"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ー等）</a:t>
            </a:r>
            <a:endParaRPr kumimoji="1" lang="en-US" altLang="ja-JP"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5" name="テキスト ボックス 24"/>
          <p:cNvSpPr txBox="1"/>
          <p:nvPr/>
        </p:nvSpPr>
        <p:spPr>
          <a:xfrm>
            <a:off x="5901379" y="4758379"/>
            <a:ext cx="1079891" cy="390684"/>
          </a:xfrm>
          <a:prstGeom prst="rect">
            <a:avLst/>
          </a:prstGeom>
          <a:noFill/>
        </p:spPr>
        <p:txBody>
          <a:bodyPr wrap="square" rtlCol="0">
            <a:spAutoFit/>
          </a:bodyP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矯正施設</a:t>
            </a:r>
            <a:endParaRPr kumimoji="1" lang="en-US" altLang="ja-JP"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（保護観察所等）</a:t>
            </a:r>
            <a:endParaRPr kumimoji="1" lang="en-US" altLang="ja-JP" sz="923"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7" name="正方形/長方形 36"/>
          <p:cNvSpPr/>
          <p:nvPr/>
        </p:nvSpPr>
        <p:spPr>
          <a:xfrm>
            <a:off x="3043215" y="1567870"/>
            <a:ext cx="3113670" cy="435424"/>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ctr"/>
          <a:lstStyle/>
          <a:p>
            <a:pPr marL="66463" marR="0" lvl="0" indent="-66463" algn="l" defTabSz="843959"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・必要に応じ、生活保護へのつなぎ、生活保護脱却後の困窮者制度の利用（連続的な支援）</a:t>
            </a:r>
            <a:endParaRPr kumimoji="1" lang="en-US" altLang="ja-JP"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9" name="正方形/長方形 38"/>
          <p:cNvSpPr/>
          <p:nvPr/>
        </p:nvSpPr>
        <p:spPr>
          <a:xfrm>
            <a:off x="6233724" y="1567870"/>
            <a:ext cx="2720694" cy="503153"/>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ctr"/>
          <a:lstStyle/>
          <a:p>
            <a:pPr marL="99695" marR="0" lvl="0" indent="-99695" algn="l" defTabSz="843959"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・ひとり親家庭特有の課題や、複合的な課題への連携した対応　</a:t>
            </a:r>
            <a:endParaRPr kumimoji="1" lang="en-US" altLang="ja-JP"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99695" marR="0" lvl="0" indent="-99695" algn="l" defTabSz="843959"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・児童養護施設退所後の子どもの支援　等</a:t>
            </a:r>
            <a:endParaRPr kumimoji="1" lang="en-US" altLang="ja-JP"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1" name="正方形/長方形 40"/>
          <p:cNvSpPr/>
          <p:nvPr/>
        </p:nvSpPr>
        <p:spPr>
          <a:xfrm>
            <a:off x="7190913" y="3096656"/>
            <a:ext cx="1950649" cy="845959"/>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ctr"/>
          <a:lstStyle/>
          <a:p>
            <a:pPr marL="99695" marR="0" lvl="0" indent="-99695" algn="l" defTabSz="843959"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・介護保険制度の要介護、要支援にとどまらない、世帯の生活課題への連携した対応</a:t>
            </a:r>
            <a:endParaRPr kumimoji="1" lang="en-US" altLang="ja-JP"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99695" marR="0" lvl="0" indent="-99695" algn="l" defTabSz="843959"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・地域ネットワークの整備等に係る連携　等</a:t>
            </a:r>
          </a:p>
        </p:txBody>
      </p:sp>
      <p:sp>
        <p:nvSpPr>
          <p:cNvPr id="42" name="正方形/長方形 41"/>
          <p:cNvSpPr/>
          <p:nvPr/>
        </p:nvSpPr>
        <p:spPr>
          <a:xfrm>
            <a:off x="6798709" y="2099622"/>
            <a:ext cx="2342852" cy="971195"/>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ctr"/>
          <a:lstStyle/>
          <a:p>
            <a:pPr marL="99695" marR="0" lvl="0" indent="-99695" algn="l" defTabSz="843959"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・本人の意向を踏まえつつ、障害の可能性や世帯の生活課題への連携した対応</a:t>
            </a:r>
            <a:endParaRPr kumimoji="1" lang="en-US" altLang="ja-JP"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99695" marR="0" lvl="0" indent="-99695" algn="l" defTabSz="843959"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・障害者支援に係る専門性の生活困窮者支援への活用</a:t>
            </a:r>
            <a:endParaRPr kumimoji="1" lang="en-US" altLang="ja-JP"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99695" marR="0" lvl="0" indent="-99695" algn="l" defTabSz="843959"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・認定就労訓練事業の担い手確保　等</a:t>
            </a:r>
            <a:endParaRPr kumimoji="1" lang="en-US" altLang="ja-JP"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3" name="正方形/長方形 42"/>
          <p:cNvSpPr/>
          <p:nvPr/>
        </p:nvSpPr>
        <p:spPr>
          <a:xfrm>
            <a:off x="52113" y="2764311"/>
            <a:ext cx="1861130" cy="635336"/>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ctr"/>
          <a:lstStyle/>
          <a:p>
            <a:pPr marL="99695" marR="0" lvl="0" indent="-99695" algn="l" defTabSz="843959"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・地域住民相互の支え合い等インフォーマルな支援の創出</a:t>
            </a:r>
            <a:endParaRPr kumimoji="1" lang="en-US" altLang="ja-JP"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99695" marR="0" lvl="0" indent="-99695" algn="l" defTabSz="843959"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・地域のネットワーク強化　等</a:t>
            </a:r>
          </a:p>
        </p:txBody>
      </p:sp>
      <p:sp>
        <p:nvSpPr>
          <p:cNvPr id="45" name="正方形/長方形 44"/>
          <p:cNvSpPr/>
          <p:nvPr/>
        </p:nvSpPr>
        <p:spPr>
          <a:xfrm>
            <a:off x="52113" y="3640198"/>
            <a:ext cx="1665827" cy="432618"/>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ctr"/>
          <a:lstStyle/>
          <a:p>
            <a:pPr marL="99695" marR="0" lvl="0" indent="-99695" algn="l" defTabSz="843959"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・住居に関する課題への連携した対応</a:t>
            </a:r>
          </a:p>
        </p:txBody>
      </p:sp>
      <p:sp>
        <p:nvSpPr>
          <p:cNvPr id="46" name="正方形/長方形 45"/>
          <p:cNvSpPr/>
          <p:nvPr/>
        </p:nvSpPr>
        <p:spPr>
          <a:xfrm>
            <a:off x="66468" y="4167320"/>
            <a:ext cx="1670643" cy="886952"/>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ctr"/>
          <a:lstStyle/>
          <a:p>
            <a:pPr marL="99695" marR="0" lvl="0" indent="-99695" algn="l" defTabSz="843959"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・支援調整会議と子ども・若者支援地域協議会の連携（共同開催等）</a:t>
            </a:r>
            <a:endParaRPr kumimoji="1" lang="en-US" altLang="ja-JP"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99695" marR="0" lvl="0" indent="-99695" algn="l" defTabSz="843959"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・子ども・若者総合相談センターとの連携</a:t>
            </a:r>
          </a:p>
        </p:txBody>
      </p:sp>
      <p:sp>
        <p:nvSpPr>
          <p:cNvPr id="47" name="正方形/長方形 46"/>
          <p:cNvSpPr/>
          <p:nvPr/>
        </p:nvSpPr>
        <p:spPr>
          <a:xfrm>
            <a:off x="118582" y="5157192"/>
            <a:ext cx="1728192" cy="389969"/>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ctr"/>
          <a:lstStyle/>
          <a:p>
            <a:pPr marL="99695" marR="0" lvl="0" indent="-99695" algn="l" defTabSz="843959"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・多重債務者に対する専門的な支援との連携</a:t>
            </a:r>
            <a:endParaRPr kumimoji="1" lang="en-US" altLang="ja-JP"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8" name="正方形/長方形 47"/>
          <p:cNvSpPr/>
          <p:nvPr/>
        </p:nvSpPr>
        <p:spPr>
          <a:xfrm>
            <a:off x="52113" y="2133385"/>
            <a:ext cx="2479643" cy="529267"/>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ctr"/>
          <a:lstStyle/>
          <a:p>
            <a:pPr marL="99695" marR="0" lvl="0" indent="-99695" algn="l" defTabSz="843959"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・ハローワークとのチーム支援やハローワークのノウハウの活用</a:t>
            </a:r>
            <a:endParaRPr kumimoji="1" lang="en-US" altLang="ja-JP"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99695" marR="0" lvl="0" indent="-99695" algn="l" defTabSz="843959"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・求職者支援制度の活用</a:t>
            </a:r>
            <a:endParaRPr kumimoji="1" lang="en-US" altLang="ja-JP"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9" name="正方形/長方形 48"/>
          <p:cNvSpPr/>
          <p:nvPr/>
        </p:nvSpPr>
        <p:spPr>
          <a:xfrm>
            <a:off x="7135059" y="3992914"/>
            <a:ext cx="2018809" cy="564986"/>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ctr"/>
          <a:lstStyle/>
          <a:p>
            <a:pPr marL="99695" marR="0" lvl="0" indent="-99695" algn="l" defTabSz="843959"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・納付相談に訪れる者のつなぎ</a:t>
            </a:r>
            <a:endParaRPr kumimoji="1" lang="en-US" altLang="ja-JP"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99695" marR="0" lvl="0" indent="-99695" algn="l" defTabSz="843959"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・国民年金保険料免除制度の周知　等</a:t>
            </a:r>
          </a:p>
        </p:txBody>
      </p:sp>
      <p:sp>
        <p:nvSpPr>
          <p:cNvPr id="50" name="正方形/長方形 49"/>
          <p:cNvSpPr/>
          <p:nvPr/>
        </p:nvSpPr>
        <p:spPr>
          <a:xfrm>
            <a:off x="178012" y="5622475"/>
            <a:ext cx="1801700" cy="465282"/>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ctr"/>
          <a:lstStyle/>
          <a:p>
            <a:pPr marL="99695" marR="0" lvl="0" indent="-99695" algn="l" defTabSz="843959"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・農林水産分野における就労の場の確保</a:t>
            </a:r>
          </a:p>
        </p:txBody>
      </p:sp>
      <p:sp>
        <p:nvSpPr>
          <p:cNvPr id="51" name="正方形/長方形 50"/>
          <p:cNvSpPr/>
          <p:nvPr/>
        </p:nvSpPr>
        <p:spPr>
          <a:xfrm>
            <a:off x="6979918" y="5223661"/>
            <a:ext cx="2111969" cy="465282"/>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ctr"/>
          <a:lstStyle/>
          <a:p>
            <a:pPr marL="99695" marR="0" lvl="0" indent="-99695" algn="l" defTabSz="843959"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・矯正施設出所者に対する自立相談支援機関の情報提供　等</a:t>
            </a:r>
          </a:p>
        </p:txBody>
      </p:sp>
      <p:sp>
        <p:nvSpPr>
          <p:cNvPr id="53" name="正方形/長方形 52"/>
          <p:cNvSpPr/>
          <p:nvPr/>
        </p:nvSpPr>
        <p:spPr>
          <a:xfrm>
            <a:off x="7068873" y="4596247"/>
            <a:ext cx="2075767" cy="546855"/>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ctr"/>
          <a:lstStyle/>
          <a:p>
            <a:pPr marL="99695" marR="0" lvl="0" indent="-99695" algn="l" defTabSz="843959"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・子どもの状況の背景にある世帯の生活課題への対応</a:t>
            </a:r>
            <a:endParaRPr kumimoji="1" lang="en-US" altLang="ja-JP"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99695" marR="0" lvl="0" indent="-99695" algn="l" defTabSz="843959"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・高等学校等の修学支援　等　</a:t>
            </a:r>
          </a:p>
        </p:txBody>
      </p:sp>
      <p:sp>
        <p:nvSpPr>
          <p:cNvPr id="21" name="上下矢印 20"/>
          <p:cNvSpPr/>
          <p:nvPr/>
        </p:nvSpPr>
        <p:spPr>
          <a:xfrm>
            <a:off x="4439062" y="4758379"/>
            <a:ext cx="179756" cy="363289"/>
          </a:xfrm>
          <a:prstGeom prst="up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6" name="上下矢印 55"/>
          <p:cNvSpPr/>
          <p:nvPr/>
        </p:nvSpPr>
        <p:spPr>
          <a:xfrm>
            <a:off x="4439062" y="2999243"/>
            <a:ext cx="179756" cy="363289"/>
          </a:xfrm>
          <a:prstGeom prst="up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6" name="左右矢印 35"/>
          <p:cNvSpPr/>
          <p:nvPr/>
        </p:nvSpPr>
        <p:spPr>
          <a:xfrm>
            <a:off x="3112543" y="3960752"/>
            <a:ext cx="544260" cy="199406"/>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8" name="左右矢印 57"/>
          <p:cNvSpPr/>
          <p:nvPr/>
        </p:nvSpPr>
        <p:spPr>
          <a:xfrm>
            <a:off x="5357119" y="3960752"/>
            <a:ext cx="544260" cy="199406"/>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 name="正方形/長方形 39"/>
          <p:cNvSpPr/>
          <p:nvPr/>
        </p:nvSpPr>
        <p:spPr>
          <a:xfrm>
            <a:off x="52114" y="1567870"/>
            <a:ext cx="2878188" cy="25094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連携通知</a:t>
            </a:r>
            <a:r>
              <a:rPr kumimoji="1" lang="ja-JP" altLang="en-US"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（注）</a:t>
            </a:r>
            <a:r>
              <a:rPr kumimoji="1" lang="ja-JP" altLang="en-US"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で示した連携の例</a:t>
            </a:r>
          </a:p>
        </p:txBody>
      </p:sp>
      <p:sp>
        <p:nvSpPr>
          <p:cNvPr id="61" name="左右矢印 60"/>
          <p:cNvSpPr/>
          <p:nvPr/>
        </p:nvSpPr>
        <p:spPr>
          <a:xfrm rot="19365610">
            <a:off x="5118551" y="3400205"/>
            <a:ext cx="452589" cy="207872"/>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2" name="左右矢印 61"/>
          <p:cNvSpPr/>
          <p:nvPr/>
        </p:nvSpPr>
        <p:spPr>
          <a:xfrm rot="19365610">
            <a:off x="3504433" y="4608255"/>
            <a:ext cx="452589" cy="207872"/>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4" name="左右矢印 63"/>
          <p:cNvSpPr/>
          <p:nvPr/>
        </p:nvSpPr>
        <p:spPr>
          <a:xfrm rot="2109258">
            <a:off x="4993146" y="4600827"/>
            <a:ext cx="452589" cy="207872"/>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5" name="左右矢印 64"/>
          <p:cNvSpPr/>
          <p:nvPr/>
        </p:nvSpPr>
        <p:spPr>
          <a:xfrm rot="2109258">
            <a:off x="3481951" y="3374165"/>
            <a:ext cx="452589" cy="207872"/>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4" name="テキスト ボックス 43"/>
          <p:cNvSpPr txBox="1"/>
          <p:nvPr/>
        </p:nvSpPr>
        <p:spPr>
          <a:xfrm>
            <a:off x="-14356" y="6349612"/>
            <a:ext cx="9505056" cy="276999"/>
          </a:xfrm>
          <a:prstGeom prst="rect">
            <a:avLst/>
          </a:prstGeom>
          <a:noFill/>
        </p:spPr>
        <p:txBody>
          <a:bodyPr wrap="square" rtlCol="0">
            <a:spAutoFit/>
          </a:bodyP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en-US" altLang="ja-JP" sz="1200" b="0" i="0" u="sng"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a:t>
            </a:r>
            <a:r>
              <a:rPr kumimoji="1" lang="ja-JP" altLang="en-US" sz="1200" b="0" i="0" u="sng"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上記の例にとどまらず、本人の自立支援に資する他制度と連携した支援のあり方については国や自治体において引き続き検討していく。</a:t>
            </a:r>
          </a:p>
        </p:txBody>
      </p:sp>
      <p:cxnSp>
        <p:nvCxnSpPr>
          <p:cNvPr id="70" name="直線コネクタ 69"/>
          <p:cNvCxnSpPr>
            <a:endCxn id="9" idx="0"/>
          </p:cNvCxnSpPr>
          <p:nvPr/>
        </p:nvCxnSpPr>
        <p:spPr>
          <a:xfrm>
            <a:off x="4019082" y="2003294"/>
            <a:ext cx="80749" cy="135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H="1">
            <a:off x="5219441" y="2003294"/>
            <a:ext cx="1014282" cy="324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直線コネクタ 75"/>
          <p:cNvCxnSpPr>
            <a:endCxn id="11" idx="7"/>
          </p:cNvCxnSpPr>
          <p:nvPr/>
        </p:nvCxnSpPr>
        <p:spPr>
          <a:xfrm flipH="1">
            <a:off x="5940731" y="2355313"/>
            <a:ext cx="865498" cy="85246"/>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直線コネクタ 86"/>
          <p:cNvCxnSpPr>
            <a:stCxn id="48" idx="3"/>
          </p:cNvCxnSpPr>
          <p:nvPr/>
        </p:nvCxnSpPr>
        <p:spPr>
          <a:xfrm>
            <a:off x="2531757" y="2398018"/>
            <a:ext cx="731157" cy="1532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a:off x="1979712" y="2866160"/>
            <a:ext cx="352637" cy="41026"/>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直線コネクタ 93"/>
          <p:cNvCxnSpPr>
            <a:stCxn id="45" idx="3"/>
          </p:cNvCxnSpPr>
          <p:nvPr/>
        </p:nvCxnSpPr>
        <p:spPr>
          <a:xfrm flipV="1">
            <a:off x="1717940" y="3817378"/>
            <a:ext cx="128834" cy="39129"/>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flipV="1">
            <a:off x="1745358" y="4691910"/>
            <a:ext cx="234354" cy="890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直線コネクタ 98"/>
          <p:cNvCxnSpPr>
            <a:stCxn id="47" idx="3"/>
          </p:cNvCxnSpPr>
          <p:nvPr/>
        </p:nvCxnSpPr>
        <p:spPr>
          <a:xfrm flipV="1">
            <a:off x="1846774" y="5237331"/>
            <a:ext cx="531751" cy="1148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直線コネクタ 101"/>
          <p:cNvCxnSpPr>
            <a:endCxn id="28" idx="3"/>
          </p:cNvCxnSpPr>
          <p:nvPr/>
        </p:nvCxnSpPr>
        <p:spPr>
          <a:xfrm flipV="1">
            <a:off x="3690324" y="5791008"/>
            <a:ext cx="191125" cy="1371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直線コネクタ 103"/>
          <p:cNvCxnSpPr>
            <a:endCxn id="34" idx="5"/>
          </p:cNvCxnSpPr>
          <p:nvPr/>
        </p:nvCxnSpPr>
        <p:spPr>
          <a:xfrm flipH="1" flipV="1">
            <a:off x="5196083" y="5791008"/>
            <a:ext cx="158862" cy="1617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直線コネクタ 106"/>
          <p:cNvCxnSpPr>
            <a:stCxn id="51" idx="1"/>
            <a:endCxn id="32" idx="5"/>
          </p:cNvCxnSpPr>
          <p:nvPr/>
        </p:nvCxnSpPr>
        <p:spPr>
          <a:xfrm flipH="1" flipV="1">
            <a:off x="6591930" y="5259258"/>
            <a:ext cx="387989" cy="1970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a:xfrm flipH="1" flipV="1">
            <a:off x="6912694" y="4725379"/>
            <a:ext cx="134449" cy="1638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flipH="1" flipV="1">
            <a:off x="6728730" y="3213347"/>
            <a:ext cx="462183" cy="132377"/>
          </a:xfrm>
          <a:prstGeom prst="line">
            <a:avLst/>
          </a:prstGeom>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19067" y="1792462"/>
            <a:ext cx="3060429" cy="348044"/>
          </a:xfrm>
          <a:prstGeom prst="rect">
            <a:avLst/>
          </a:prstGeom>
          <a:noFill/>
        </p:spPr>
        <p:txBody>
          <a:bodyPr wrap="square" rtlCol="0">
            <a:spAutoFit/>
          </a:bodyP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（注）「生活困窮者自立支援制度と関係制度等との連携について」（平成</a:t>
            </a:r>
            <a:r>
              <a:rPr kumimoji="1" lang="en-US" altLang="ja-JP"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27</a:t>
            </a:r>
            <a:r>
              <a:rPr kumimoji="1" lang="ja-JP" altLang="en-US"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r>
              <a:rPr kumimoji="1" lang="en-US" altLang="ja-JP"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a:t>
            </a:r>
            <a:r>
              <a:rPr kumimoji="1" lang="ja-JP" altLang="en-US"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a:t>
            </a:r>
            <a:r>
              <a:rPr kumimoji="1" lang="en-US" altLang="ja-JP"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27</a:t>
            </a:r>
            <a:r>
              <a:rPr kumimoji="1" lang="ja-JP" altLang="en-US"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日付け事務連絡）　等</a:t>
            </a:r>
          </a:p>
        </p:txBody>
      </p:sp>
      <p:sp>
        <p:nvSpPr>
          <p:cNvPr id="73" name="円/楕円 72"/>
          <p:cNvSpPr/>
          <p:nvPr/>
        </p:nvSpPr>
        <p:spPr>
          <a:xfrm>
            <a:off x="4547553" y="2145294"/>
            <a:ext cx="731158" cy="664688"/>
          </a:xfrm>
          <a:prstGeom prst="ellipse">
            <a:avLst/>
          </a:prstGeom>
          <a:solidFill>
            <a:schemeClr val="accent5">
              <a:lumMod val="20000"/>
              <a:lumOff val="80000"/>
            </a:schemeClr>
          </a:solidFill>
          <a:ln w="127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4" name="円/楕円 73"/>
          <p:cNvSpPr/>
          <p:nvPr/>
        </p:nvSpPr>
        <p:spPr>
          <a:xfrm>
            <a:off x="5303158" y="5024255"/>
            <a:ext cx="731158" cy="664688"/>
          </a:xfrm>
          <a:prstGeom prst="ellipse">
            <a:avLst/>
          </a:prstGeom>
          <a:solidFill>
            <a:schemeClr val="accent5">
              <a:lumMod val="20000"/>
              <a:lumOff val="80000"/>
            </a:schemeClr>
          </a:solidFill>
          <a:ln w="127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5" name="円/楕円 74"/>
          <p:cNvSpPr/>
          <p:nvPr/>
        </p:nvSpPr>
        <p:spPr>
          <a:xfrm>
            <a:off x="3043215" y="5054272"/>
            <a:ext cx="731158" cy="664688"/>
          </a:xfrm>
          <a:prstGeom prst="ellipse">
            <a:avLst/>
          </a:prstGeom>
          <a:solidFill>
            <a:schemeClr val="accent5">
              <a:lumMod val="20000"/>
              <a:lumOff val="80000"/>
            </a:schemeClr>
          </a:solidFill>
          <a:ln w="127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147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 name="テキスト ボックス 11"/>
          <p:cNvSpPr txBox="1"/>
          <p:nvPr/>
        </p:nvSpPr>
        <p:spPr>
          <a:xfrm>
            <a:off x="4439062" y="2016535"/>
            <a:ext cx="1329378" cy="859531"/>
          </a:xfrm>
          <a:prstGeom prst="rect">
            <a:avLst/>
          </a:prstGeom>
          <a:noFill/>
        </p:spPr>
        <p:txBody>
          <a:bodyPr wrap="square" rtlCol="0">
            <a:spAutoFit/>
          </a:bodyP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ひとり親家庭</a:t>
            </a:r>
            <a:endParaRPr kumimoji="1" lang="en-US" altLang="ja-JP"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等福祉対策、</a:t>
            </a:r>
            <a:endParaRPr kumimoji="1" lang="en-US" altLang="ja-JP"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児童福祉施策</a:t>
            </a:r>
            <a:endParaRPr kumimoji="1" lang="en-US" altLang="ja-JP"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（福祉事務所、</a:t>
            </a:r>
            <a:endParaRPr kumimoji="1" lang="en-US" altLang="ja-JP"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児童養護施設等）</a:t>
            </a:r>
            <a:endParaRPr kumimoji="1" lang="en-US" altLang="ja-JP"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7" name="テキスト ボックス 26"/>
          <p:cNvSpPr txBox="1"/>
          <p:nvPr/>
        </p:nvSpPr>
        <p:spPr>
          <a:xfrm>
            <a:off x="3043215" y="5157192"/>
            <a:ext cx="1228143" cy="433324"/>
          </a:xfrm>
          <a:prstGeom prst="rect">
            <a:avLst/>
          </a:prstGeom>
          <a:noFill/>
        </p:spPr>
        <p:txBody>
          <a:bodyPr wrap="square" rtlCol="0">
            <a:spAutoFit/>
          </a:bodyP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農林水産</a:t>
            </a:r>
            <a:endParaRPr kumimoji="1" lang="en-US" altLang="ja-JP"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分野</a:t>
            </a:r>
            <a:endParaRPr kumimoji="1" lang="en-US" altLang="ja-JP"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8" name="正方形/長方形 87"/>
          <p:cNvSpPr/>
          <p:nvPr/>
        </p:nvSpPr>
        <p:spPr>
          <a:xfrm>
            <a:off x="2039142" y="5888350"/>
            <a:ext cx="1801700" cy="465282"/>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ctr"/>
          <a:lstStyle/>
          <a:p>
            <a:pPr marL="99695" marR="0" lvl="0" indent="-99695" algn="l" defTabSz="843959"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・自殺の危険性が高い者への連携した対応</a:t>
            </a:r>
          </a:p>
        </p:txBody>
      </p:sp>
      <p:sp>
        <p:nvSpPr>
          <p:cNvPr id="89" name="テキスト ボックス 88"/>
          <p:cNvSpPr txBox="1"/>
          <p:nvPr/>
        </p:nvSpPr>
        <p:spPr>
          <a:xfrm>
            <a:off x="5271456" y="5090723"/>
            <a:ext cx="1228143" cy="603820"/>
          </a:xfrm>
          <a:prstGeom prst="rect">
            <a:avLst/>
          </a:prstGeom>
          <a:noFill/>
        </p:spPr>
        <p:txBody>
          <a:bodyPr wrap="square" rtlCol="0">
            <a:spAutoFit/>
          </a:bodyP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国民健康保険制度・後期高齢者医療制度</a:t>
            </a:r>
            <a:endParaRPr kumimoji="1" lang="en-US" altLang="ja-JP"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90" name="テキスト ボックス 89"/>
          <p:cNvSpPr txBox="1"/>
          <p:nvPr/>
        </p:nvSpPr>
        <p:spPr>
          <a:xfrm>
            <a:off x="3641435" y="5223662"/>
            <a:ext cx="1041591" cy="774251"/>
          </a:xfrm>
          <a:prstGeom prst="rect">
            <a:avLst/>
          </a:prstGeom>
          <a:noFill/>
        </p:spPr>
        <p:txBody>
          <a:bodyPr wrap="square" rtlCol="0">
            <a:spAutoFit/>
          </a:bodyP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自殺対策施策</a:t>
            </a:r>
            <a:endParaRPr kumimoji="1" lang="en-US" altLang="ja-JP"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（自殺予防に関する相談窓口、地域自殺対策推進センター）</a:t>
            </a:r>
            <a:endParaRPr kumimoji="1" lang="en-US" altLang="ja-JP" sz="923"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91" name="テキスト ボックス 90"/>
          <p:cNvSpPr txBox="1"/>
          <p:nvPr/>
        </p:nvSpPr>
        <p:spPr>
          <a:xfrm>
            <a:off x="4540298" y="5223661"/>
            <a:ext cx="1228143" cy="603820"/>
          </a:xfrm>
          <a:prstGeom prst="rect">
            <a:avLst/>
          </a:prstGeom>
          <a:noFill/>
        </p:spPr>
        <p:txBody>
          <a:bodyPr wrap="square" rtlCol="0">
            <a:spAutoFit/>
          </a:bodyP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ひきこもり</a:t>
            </a:r>
            <a:endParaRPr kumimoji="1" lang="en-US" altLang="ja-JP"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地域支援</a:t>
            </a:r>
            <a:endParaRPr kumimoji="1" lang="en-US" altLang="ja-JP"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センター等</a:t>
            </a:r>
            <a:endParaRPr kumimoji="1" lang="en-US" altLang="ja-JP" sz="110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95" name="直線コネクタ 94"/>
          <p:cNvCxnSpPr/>
          <p:nvPr/>
        </p:nvCxnSpPr>
        <p:spPr>
          <a:xfrm flipV="1">
            <a:off x="2000816" y="5492136"/>
            <a:ext cx="1042399" cy="196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flipH="1" flipV="1">
            <a:off x="6964882" y="3946969"/>
            <a:ext cx="170177" cy="213189"/>
          </a:xfrm>
          <a:prstGeom prst="line">
            <a:avLst/>
          </a:prstGeom>
        </p:spPr>
        <p:style>
          <a:lnRef idx="1">
            <a:schemeClr val="accent1"/>
          </a:lnRef>
          <a:fillRef idx="0">
            <a:schemeClr val="accent1"/>
          </a:fillRef>
          <a:effectRef idx="0">
            <a:schemeClr val="accent1"/>
          </a:effectRef>
          <a:fontRef idx="minor">
            <a:schemeClr val="tx1"/>
          </a:fontRef>
        </p:style>
      </p:cxnSp>
      <p:sp>
        <p:nvSpPr>
          <p:cNvPr id="105" name="正方形/長方形 104"/>
          <p:cNvSpPr/>
          <p:nvPr/>
        </p:nvSpPr>
        <p:spPr>
          <a:xfrm>
            <a:off x="4036729" y="5961862"/>
            <a:ext cx="1801700" cy="465282"/>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ctr"/>
          <a:lstStyle/>
          <a:p>
            <a:pPr marL="99695" marR="0" lvl="0" indent="-99695" algn="l" defTabSz="843959"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・ひきこもり状態にある者への連携した対応</a:t>
            </a:r>
          </a:p>
        </p:txBody>
      </p:sp>
      <p:sp>
        <p:nvSpPr>
          <p:cNvPr id="118" name="正方形/長方形 117"/>
          <p:cNvSpPr/>
          <p:nvPr/>
        </p:nvSpPr>
        <p:spPr>
          <a:xfrm>
            <a:off x="5984497" y="5718960"/>
            <a:ext cx="3107390" cy="634673"/>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ctr"/>
          <a:lstStyle/>
          <a:p>
            <a:pPr marL="99695" marR="0" lvl="0" indent="-99695" algn="l" defTabSz="843959"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・納付相談に訪れる者のつなぎ</a:t>
            </a:r>
            <a:endParaRPr kumimoji="1" lang="en-US" altLang="ja-JP"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99695" marR="0" lvl="0" indent="-99695" algn="l" defTabSz="843959"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・所得の低い世帯への配慮措置の周知や申請援助</a:t>
            </a:r>
            <a:endParaRPr kumimoji="1" lang="en-US" altLang="ja-JP"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99695" marR="0" lvl="0" indent="-99695" algn="l" defTabSz="843959"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・保険料（税）滞納者への連携した対応</a:t>
            </a:r>
          </a:p>
        </p:txBody>
      </p:sp>
      <p:cxnSp>
        <p:nvCxnSpPr>
          <p:cNvPr id="119" name="直線コネクタ 118"/>
          <p:cNvCxnSpPr/>
          <p:nvPr/>
        </p:nvCxnSpPr>
        <p:spPr>
          <a:xfrm flipH="1" flipV="1">
            <a:off x="6006046" y="5492135"/>
            <a:ext cx="387989" cy="197045"/>
          </a:xfrm>
          <a:prstGeom prst="line">
            <a:avLst/>
          </a:prstGeom>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a:xfrm>
            <a:off x="7071327" y="6591079"/>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927FFD-3D24-4EC2-AEC8-E83A8D96C0AC}" type="slidenum">
              <a:rPr kumimoji="0" lang="ja-JP" altLang="en-US" sz="1108"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ja-JP" altLang="en-US" sz="1108"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84"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347640120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楕円 76"/>
          <p:cNvSpPr/>
          <p:nvPr/>
        </p:nvSpPr>
        <p:spPr>
          <a:xfrm>
            <a:off x="214383" y="2026519"/>
            <a:ext cx="5017863" cy="3526259"/>
          </a:xfrm>
          <a:prstGeom prst="ellipse">
            <a:avLst/>
          </a:prstGeom>
          <a:gradFill flip="none" rotWithShape="1">
            <a:gsLst>
              <a:gs pos="0">
                <a:schemeClr val="bg1"/>
              </a:gs>
              <a:gs pos="87000">
                <a:srgbClr val="E8FFFF"/>
              </a:gs>
              <a:gs pos="72000">
                <a:schemeClr val="bg1"/>
              </a:gs>
              <a:gs pos="100000">
                <a:srgbClr val="CCFFFF">
                  <a:shade val="100000"/>
                  <a:satMod val="115000"/>
                </a:srgbClr>
              </a:gs>
            </a:gsLst>
            <a:path path="circle">
              <a:fillToRect l="50000" t="50000" r="50000" b="50000"/>
            </a:path>
            <a:tileRect/>
          </a:gradFill>
          <a:ln w="6350">
            <a:solidFill>
              <a:schemeClr val="accent1">
                <a:lumMod val="40000"/>
                <a:lumOff val="60000"/>
              </a:schemeClr>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43959" rtl="0" eaLnBrk="1" fontAlgn="base" latinLnBrk="0" hangingPunct="1">
              <a:lnSpc>
                <a:spcPct val="100000"/>
              </a:lnSpc>
              <a:spcBef>
                <a:spcPct val="0"/>
              </a:spcBef>
              <a:spcAft>
                <a:spcPct val="0"/>
              </a:spcAft>
              <a:buClrTx/>
              <a:buSzTx/>
              <a:buFontTx/>
              <a:buNone/>
              <a:tabLst/>
              <a:defRPr/>
            </a:pPr>
            <a:endParaRPr kumimoji="1" lang="ja-JP" altLang="en-US" sz="963" b="0" i="0" u="none" strike="noStrike" kern="1200" cap="none" spc="0" normalizeH="0" baseline="0" noProof="0" dirty="0">
              <a:ln>
                <a:noFill/>
              </a:ln>
              <a:solidFill>
                <a:srgbClr val="333399">
                  <a:lumMod val="50000"/>
                </a:srgbClr>
              </a:solidFill>
              <a:effectLst/>
              <a:uLnTx/>
              <a:uFillTx/>
              <a:latin typeface="メイリオ" pitchFamily="50" charset="-128"/>
              <a:ea typeface="メイリオ" pitchFamily="50" charset="-128"/>
              <a:cs typeface="メイリオ" pitchFamily="50" charset="-128"/>
            </a:endParaRPr>
          </a:p>
        </p:txBody>
      </p:sp>
      <p:sp>
        <p:nvSpPr>
          <p:cNvPr id="54" name="楕円 53"/>
          <p:cNvSpPr/>
          <p:nvPr/>
        </p:nvSpPr>
        <p:spPr>
          <a:xfrm>
            <a:off x="1516430" y="2401349"/>
            <a:ext cx="2765648" cy="2836426"/>
          </a:xfrm>
          <a:prstGeom prst="ellipse">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path path="circle">
              <a:fillToRect l="50000" t="50000" r="50000" b="50000"/>
            </a:path>
            <a:tileRect/>
          </a:gra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843959" rtl="0" eaLnBrk="1" fontAlgn="base" latinLnBrk="0" hangingPunct="1">
              <a:lnSpc>
                <a:spcPct val="100000"/>
              </a:lnSpc>
              <a:spcBef>
                <a:spcPct val="0"/>
              </a:spcBef>
              <a:spcAft>
                <a:spcPct val="0"/>
              </a:spcAft>
              <a:buClrTx/>
              <a:buSzTx/>
              <a:buFontTx/>
              <a:buNone/>
              <a:tabLst/>
              <a:defRPr/>
            </a:pPr>
            <a:endParaRPr kumimoji="1" lang="ja-JP" altLang="en-US" sz="963" b="0" i="0" u="none" strike="noStrike" kern="1200" cap="none" spc="0" normalizeH="0" baseline="0" noProof="0" dirty="0">
              <a:ln>
                <a:noFill/>
              </a:ln>
              <a:solidFill>
                <a:srgbClr val="333399">
                  <a:lumMod val="50000"/>
                </a:srgbClr>
              </a:solidFill>
              <a:effectLst/>
              <a:uLnTx/>
              <a:uFillTx/>
              <a:latin typeface="メイリオ" pitchFamily="50" charset="-128"/>
              <a:ea typeface="メイリオ" pitchFamily="50" charset="-128"/>
              <a:cs typeface="メイリオ" pitchFamily="50" charset="-128"/>
            </a:endParaRPr>
          </a:p>
        </p:txBody>
      </p:sp>
      <p:sp>
        <p:nvSpPr>
          <p:cNvPr id="63" name="スライド番号プレースホルダー 3"/>
          <p:cNvSpPr txBox="1">
            <a:spLocks/>
          </p:cNvSpPr>
          <p:nvPr/>
        </p:nvSpPr>
        <p:spPr>
          <a:xfrm>
            <a:off x="8604357" y="6287124"/>
            <a:ext cx="509078" cy="334785"/>
          </a:xfrm>
          <a:prstGeom prst="rect">
            <a:avLst/>
          </a:prstGeom>
        </p:spPr>
        <p:txBody>
          <a:bodyPr vert="horz" lIns="83842" tIns="41921" rIns="83842" bIns="41921" rtlCol="0" anchor="ctr"/>
          <a:lstStyle>
            <a:defPPr>
              <a:defRPr lang="ja-JP"/>
            </a:defPPr>
            <a:lvl1pPr marL="0" algn="r" defTabSz="914400" rtl="0" eaLnBrk="1" latinLnBrk="0" hangingPunct="1">
              <a:defRPr kumimoji="1" sz="2000" b="1"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844083" rtl="0" eaLnBrk="1" fontAlgn="auto" latinLnBrk="0" hangingPunct="1">
              <a:lnSpc>
                <a:spcPct val="100000"/>
              </a:lnSpc>
              <a:spcBef>
                <a:spcPts val="0"/>
              </a:spcBef>
              <a:spcAft>
                <a:spcPts val="0"/>
              </a:spcAft>
              <a:buClrTx/>
              <a:buSzTx/>
              <a:buFontTx/>
              <a:buNone/>
              <a:tabLst/>
              <a:defRPr/>
            </a:pPr>
            <a:fld id="{AAACF2F1-8ACE-4540-959F-7E7628831677}" type="slidenum">
              <a:rPr kumimoji="1" lang="ja-JP" altLang="en-US" sz="1834"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rPr>
              <a:pPr marL="0" marR="0" lvl="0" indent="0" algn="r" defTabSz="844083" rtl="0" eaLnBrk="1" fontAlgn="auto" latinLnBrk="0" hangingPunct="1">
                <a:lnSpc>
                  <a:spcPct val="100000"/>
                </a:lnSpc>
                <a:spcBef>
                  <a:spcPts val="0"/>
                </a:spcBef>
                <a:spcAft>
                  <a:spcPts val="0"/>
                </a:spcAft>
                <a:buClrTx/>
                <a:buSzTx/>
                <a:buFontTx/>
                <a:buNone/>
                <a:tabLst/>
                <a:defRPr/>
              </a:pPr>
              <a:t>149</a:t>
            </a:fld>
            <a:endParaRPr kumimoji="1" lang="ja-JP" altLang="en-US" sz="1834"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52" name="円/楕円 45"/>
          <p:cNvSpPr/>
          <p:nvPr/>
        </p:nvSpPr>
        <p:spPr>
          <a:xfrm>
            <a:off x="590133" y="3562851"/>
            <a:ext cx="1639409" cy="738774"/>
          </a:xfrm>
          <a:prstGeom prst="ellips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8304" rtl="0" eaLnBrk="1" fontAlgn="auto" latinLnBrk="0" hangingPunct="1">
              <a:lnSpc>
                <a:spcPct val="100000"/>
              </a:lnSpc>
              <a:spcBef>
                <a:spcPts val="0"/>
              </a:spcBef>
              <a:spcAft>
                <a:spcPts val="0"/>
              </a:spcAft>
              <a:buClrTx/>
              <a:buSzTx/>
              <a:buFontTx/>
              <a:buNone/>
              <a:tabLst/>
              <a:defRPr/>
            </a:pPr>
            <a:r>
              <a:rPr kumimoji="1" lang="ja-JP" altLang="en-US" sz="1284"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関係機関職員</a:t>
            </a:r>
            <a:endParaRPr kumimoji="1" lang="en-US" altLang="ja-JP" sz="1284"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838304"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福祉、就労、住宅等</a:t>
            </a:r>
          </a:p>
        </p:txBody>
      </p:sp>
      <p:sp>
        <p:nvSpPr>
          <p:cNvPr id="64" name="円/楕円 47"/>
          <p:cNvSpPr/>
          <p:nvPr/>
        </p:nvSpPr>
        <p:spPr>
          <a:xfrm>
            <a:off x="543796" y="2788728"/>
            <a:ext cx="1734514" cy="775100"/>
          </a:xfrm>
          <a:prstGeom prst="ellips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8304" rtl="0" eaLnBrk="1" fontAlgn="auto" latinLnBrk="0" hangingPunct="1">
              <a:lnSpc>
                <a:spcPct val="100000"/>
              </a:lnSpc>
              <a:spcBef>
                <a:spcPts val="0"/>
              </a:spcBef>
              <a:spcAft>
                <a:spcPts val="0"/>
              </a:spcAft>
              <a:buClrTx/>
              <a:buSzTx/>
              <a:buFontTx/>
              <a:buNone/>
              <a:tabLst/>
              <a:defRPr/>
            </a:pPr>
            <a:r>
              <a:rPr kumimoji="1" lang="ja-JP" altLang="en-US" sz="1284"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困窮事業の</a:t>
            </a:r>
            <a:endParaRPr kumimoji="1" lang="en-US" altLang="ja-JP" sz="1284"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838304" rtl="0" eaLnBrk="1" fontAlgn="auto" latinLnBrk="0" hangingPunct="1">
              <a:lnSpc>
                <a:spcPct val="100000"/>
              </a:lnSpc>
              <a:spcBef>
                <a:spcPts val="0"/>
              </a:spcBef>
              <a:spcAft>
                <a:spcPts val="0"/>
              </a:spcAft>
              <a:buClrTx/>
              <a:buSzTx/>
              <a:buFontTx/>
              <a:buNone/>
              <a:tabLst/>
              <a:defRPr/>
            </a:pPr>
            <a:r>
              <a:rPr kumimoji="1" lang="ja-JP" altLang="en-US" sz="1284"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受託事業者</a:t>
            </a:r>
          </a:p>
        </p:txBody>
      </p:sp>
      <p:sp>
        <p:nvSpPr>
          <p:cNvPr id="70" name="円/楕円 52"/>
          <p:cNvSpPr/>
          <p:nvPr/>
        </p:nvSpPr>
        <p:spPr>
          <a:xfrm>
            <a:off x="997897" y="4306762"/>
            <a:ext cx="1263245" cy="690860"/>
          </a:xfrm>
          <a:prstGeom prst="ellips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3008" tIns="0" rIns="33008" bIns="0" rtlCol="0" anchor="ctr"/>
          <a:lstStyle/>
          <a:p>
            <a:pPr marL="0" marR="0" lvl="0" indent="0" algn="ctr" defTabSz="83830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教育委員会</a:t>
            </a:r>
            <a:endParaRPr kumimoji="1" lang="en-US" altLang="ja-JP" sz="11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83830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学校関係者</a:t>
            </a:r>
            <a:endParaRPr kumimoji="1" lang="en-US" altLang="ja-JP" sz="11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73" name="円/楕円 53"/>
          <p:cNvSpPr/>
          <p:nvPr/>
        </p:nvSpPr>
        <p:spPr>
          <a:xfrm>
            <a:off x="3477961" y="2585600"/>
            <a:ext cx="1021382" cy="464392"/>
          </a:xfrm>
          <a:prstGeom prst="ellips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3008" tIns="0" rIns="33008" bIns="0" rtlCol="0" anchor="ctr"/>
          <a:lstStyle/>
          <a:p>
            <a:pPr marL="0" marR="0" lvl="0" indent="0" algn="ctr" defTabSz="838304" rtl="0" eaLnBrk="1" fontAlgn="auto" latinLnBrk="0" hangingPunct="1">
              <a:lnSpc>
                <a:spcPct val="100000"/>
              </a:lnSpc>
              <a:spcBef>
                <a:spcPts val="0"/>
              </a:spcBef>
              <a:spcAft>
                <a:spcPts val="0"/>
              </a:spcAft>
              <a:buClrTx/>
              <a:buSzTx/>
              <a:buFontTx/>
              <a:buNone/>
              <a:tabLst/>
              <a:defRPr/>
            </a:pPr>
            <a:r>
              <a:rPr kumimoji="1" lang="ja-JP" altLang="en-US" sz="1009"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地域包括支援センター</a:t>
            </a:r>
          </a:p>
        </p:txBody>
      </p:sp>
      <p:sp>
        <p:nvSpPr>
          <p:cNvPr id="78" name="円/楕円 54"/>
          <p:cNvSpPr/>
          <p:nvPr/>
        </p:nvSpPr>
        <p:spPr>
          <a:xfrm>
            <a:off x="2824350" y="4929380"/>
            <a:ext cx="1021382" cy="464392"/>
          </a:xfrm>
          <a:prstGeom prst="ellips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3008" tIns="0" rIns="33008" bIns="0" rtlCol="0" anchor="ctr"/>
          <a:lstStyle/>
          <a:p>
            <a:pPr marL="0" marR="0" lvl="0" indent="0" algn="ctr" defTabSz="83830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郵便局</a:t>
            </a:r>
          </a:p>
        </p:txBody>
      </p:sp>
      <p:sp>
        <p:nvSpPr>
          <p:cNvPr id="81" name="円/楕円 57"/>
          <p:cNvSpPr/>
          <p:nvPr/>
        </p:nvSpPr>
        <p:spPr>
          <a:xfrm>
            <a:off x="3931879" y="3098459"/>
            <a:ext cx="1021382" cy="464392"/>
          </a:xfrm>
          <a:prstGeom prst="ellips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3008" tIns="0" rIns="33008" bIns="0" rtlCol="0" anchor="ctr"/>
          <a:lstStyle/>
          <a:p>
            <a:pPr marL="0" marR="0" lvl="0" indent="0" algn="ctr" defTabSz="83830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ＮＰＯ</a:t>
            </a:r>
            <a:endParaRPr kumimoji="1" lang="en-US" altLang="ja-JP" sz="11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83830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各種団体</a:t>
            </a:r>
          </a:p>
        </p:txBody>
      </p:sp>
      <p:sp>
        <p:nvSpPr>
          <p:cNvPr id="83" name="円/楕円 59"/>
          <p:cNvSpPr/>
          <p:nvPr/>
        </p:nvSpPr>
        <p:spPr>
          <a:xfrm>
            <a:off x="2609308" y="2277204"/>
            <a:ext cx="1021382" cy="464392"/>
          </a:xfrm>
          <a:prstGeom prst="ellips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3008" tIns="0" rIns="33008" bIns="0" rtlCol="0" anchor="ctr"/>
          <a:lstStyle/>
          <a:p>
            <a:pPr marL="0" marR="0" lvl="0" indent="0" algn="ctr" defTabSz="83830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社会福祉協議会</a:t>
            </a:r>
          </a:p>
        </p:txBody>
      </p:sp>
      <p:sp>
        <p:nvSpPr>
          <p:cNvPr id="84" name="円/楕円 60"/>
          <p:cNvSpPr/>
          <p:nvPr/>
        </p:nvSpPr>
        <p:spPr>
          <a:xfrm>
            <a:off x="3935285" y="3589548"/>
            <a:ext cx="1021382" cy="464392"/>
          </a:xfrm>
          <a:prstGeom prst="ellips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3008" tIns="0" rIns="33008" bIns="0" rtlCol="0" anchor="ctr"/>
          <a:lstStyle/>
          <a:p>
            <a:pPr marL="0" marR="0" lvl="0" indent="0" algn="ctr" defTabSz="83830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地域住民</a:t>
            </a:r>
          </a:p>
        </p:txBody>
      </p:sp>
      <p:sp>
        <p:nvSpPr>
          <p:cNvPr id="85" name="円/楕円 61"/>
          <p:cNvSpPr/>
          <p:nvPr/>
        </p:nvSpPr>
        <p:spPr>
          <a:xfrm>
            <a:off x="1388866" y="2309620"/>
            <a:ext cx="1317462" cy="533805"/>
          </a:xfrm>
          <a:prstGeom prst="ellips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3008" tIns="0" rIns="33008" bIns="0" rtlCol="0" anchor="ctr"/>
          <a:lstStyle/>
          <a:p>
            <a:pPr marL="0" marR="0" lvl="0" indent="0" algn="ctr" defTabSz="83830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サービス提供事業者</a:t>
            </a:r>
          </a:p>
        </p:txBody>
      </p:sp>
      <p:sp>
        <p:nvSpPr>
          <p:cNvPr id="86" name="Rectangle 17"/>
          <p:cNvSpPr>
            <a:spLocks noChangeArrowheads="1"/>
          </p:cNvSpPr>
          <p:nvPr/>
        </p:nvSpPr>
        <p:spPr bwMode="auto">
          <a:xfrm>
            <a:off x="2184170" y="2633866"/>
            <a:ext cx="1715652" cy="1369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p>
            <a:pPr marL="0" marR="0" lvl="0" indent="0" algn="ctr" defTabSz="838304" rtl="0" eaLnBrk="1" fontAlgn="auto" latinLnBrk="0" hangingPunct="1">
              <a:lnSpc>
                <a:spcPct val="100000"/>
              </a:lnSpc>
              <a:spcBef>
                <a:spcPts val="0"/>
              </a:spcBef>
              <a:spcAft>
                <a:spcPts val="0"/>
              </a:spcAft>
              <a:buClrTx/>
              <a:buSzTx/>
              <a:buFontTx/>
              <a:buNone/>
              <a:tabLst/>
              <a:defRPr/>
            </a:pPr>
            <a:r>
              <a:rPr kumimoji="1" lang="ja-JP" altLang="en-US" sz="2201" b="0" i="0" u="none" strike="noStrike" kern="1200" cap="none" spc="0" normalizeH="0" baseline="0" noProof="0" dirty="0">
                <a:ln>
                  <a:noFill/>
                </a:ln>
                <a:solidFill>
                  <a:srgbClr val="1F497D">
                    <a:lumMod val="75000"/>
                  </a:srgbClr>
                </a:solidFill>
                <a:effectLst/>
                <a:uLnTx/>
                <a:uFillTx/>
                <a:latin typeface="HGP創英角ｺﾞｼｯｸUB" pitchFamily="50" charset="-128"/>
                <a:ea typeface="HGP創英角ｺﾞｼｯｸUB" pitchFamily="50" charset="-128"/>
                <a:cs typeface="+mn-cs"/>
              </a:rPr>
              <a:t>支援会議</a:t>
            </a:r>
            <a:endParaRPr kumimoji="1" lang="en-US" altLang="ja-JP" sz="2201" b="0" i="0" u="none" strike="noStrike" kern="1200" cap="none" spc="0" normalizeH="0" baseline="0" noProof="0" dirty="0">
              <a:ln>
                <a:noFill/>
              </a:ln>
              <a:solidFill>
                <a:srgbClr val="1F497D">
                  <a:lumMod val="75000"/>
                </a:srgbClr>
              </a:solidFill>
              <a:effectLst/>
              <a:uLnTx/>
              <a:uFillTx/>
              <a:latin typeface="HGP創英角ｺﾞｼｯｸUB" pitchFamily="50" charset="-128"/>
              <a:ea typeface="HGP創英角ｺﾞｼｯｸUB" pitchFamily="50" charset="-128"/>
              <a:cs typeface="+mn-cs"/>
            </a:endParaRPr>
          </a:p>
          <a:p>
            <a:pPr marL="0" marR="0" lvl="0" indent="0" algn="ctr" defTabSz="838304" rtl="0" eaLnBrk="1" fontAlgn="auto" latinLnBrk="0" hangingPunct="1">
              <a:lnSpc>
                <a:spcPct val="100000"/>
              </a:lnSpc>
              <a:spcBef>
                <a:spcPts val="0"/>
              </a:spcBef>
              <a:spcAft>
                <a:spcPts val="0"/>
              </a:spcAft>
              <a:buClrTx/>
              <a:buSzTx/>
              <a:buFontTx/>
              <a:buNone/>
              <a:tabLst/>
              <a:defRPr/>
            </a:pPr>
            <a:r>
              <a:rPr kumimoji="1" lang="ja-JP" altLang="en-US" sz="1284" b="0" i="0" u="none" strike="noStrike" kern="1200" cap="none" spc="0" normalizeH="0" baseline="0" noProof="0" dirty="0">
                <a:ln>
                  <a:noFill/>
                </a:ln>
                <a:solidFill>
                  <a:srgbClr val="1F497D">
                    <a:lumMod val="75000"/>
                  </a:srgbClr>
                </a:solidFill>
                <a:effectLst/>
                <a:uLnTx/>
                <a:uFillTx/>
                <a:latin typeface="HGPｺﾞｼｯｸM" pitchFamily="50" charset="-128"/>
                <a:ea typeface="HGPｺﾞｼｯｸM" pitchFamily="50" charset="-128"/>
                <a:cs typeface="+mn-cs"/>
              </a:rPr>
              <a:t>関係機関間の情報共有</a:t>
            </a:r>
            <a:endParaRPr kumimoji="1" lang="en-US" altLang="ja-JP" sz="1284" b="0" i="0" u="none" strike="noStrike" kern="1200" cap="none" spc="0" normalizeH="0" baseline="0" noProof="0" dirty="0">
              <a:ln>
                <a:noFill/>
              </a:ln>
              <a:solidFill>
                <a:srgbClr val="1F497D">
                  <a:lumMod val="75000"/>
                </a:srgbClr>
              </a:solidFill>
              <a:effectLst/>
              <a:uLnTx/>
              <a:uFillTx/>
              <a:latin typeface="HGPｺﾞｼｯｸM" pitchFamily="50" charset="-128"/>
              <a:ea typeface="HGPｺﾞｼｯｸM" pitchFamily="50" charset="-128"/>
              <a:cs typeface="+mn-cs"/>
            </a:endParaRPr>
          </a:p>
          <a:p>
            <a:pPr marL="0" marR="0" lvl="0" indent="0" algn="ctr" defTabSz="838304" rtl="0" eaLnBrk="1" fontAlgn="auto" latinLnBrk="0" hangingPunct="1">
              <a:lnSpc>
                <a:spcPct val="100000"/>
              </a:lnSpc>
              <a:spcBef>
                <a:spcPts val="0"/>
              </a:spcBef>
              <a:spcAft>
                <a:spcPts val="0"/>
              </a:spcAft>
              <a:buClrTx/>
              <a:buSzTx/>
              <a:buFontTx/>
              <a:buNone/>
              <a:tabLst/>
              <a:defRPr/>
            </a:pPr>
            <a:r>
              <a:rPr kumimoji="1" lang="ja-JP" altLang="en-US" sz="1284" b="0" i="0" u="none" strike="noStrike" kern="1200" cap="none" spc="0" normalizeH="0" baseline="0" noProof="0" dirty="0">
                <a:ln>
                  <a:noFill/>
                </a:ln>
                <a:solidFill>
                  <a:srgbClr val="1F497D">
                    <a:lumMod val="75000"/>
                  </a:srgbClr>
                </a:solidFill>
                <a:effectLst/>
                <a:uLnTx/>
                <a:uFillTx/>
                <a:latin typeface="HGPｺﾞｼｯｸM" pitchFamily="50" charset="-128"/>
                <a:ea typeface="HGPｺﾞｼｯｸM" pitchFamily="50" charset="-128"/>
                <a:cs typeface="+mn-cs"/>
              </a:rPr>
              <a:t>地域の支援体制の検討の場</a:t>
            </a:r>
          </a:p>
        </p:txBody>
      </p:sp>
      <p:pic>
        <p:nvPicPr>
          <p:cNvPr id="32" name="Picture 8" descr="「行政会議 イラ...」の画像検索結果"/>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6129" y1="94421" x2="16129" y2="94421"/>
                        <a14:foregroundMark x1="12903" y1="92275" x2="12903" y2="92275"/>
                        <a14:foregroundMark x1="5069" y1="88412" x2="5069" y2="88412"/>
                        <a14:foregroundMark x1="12442" y1="51502" x2="12442" y2="51502"/>
                        <a14:foregroundMark x1="65899" y1="85408" x2="65899" y2="85408"/>
                        <a14:foregroundMark x1="89862" y1="92704" x2="89862" y2="92704"/>
                        <a14:foregroundMark x1="86175" y1="52361" x2="86175" y2="52361"/>
                        <a14:foregroundMark x1="93548" y1="66094" x2="93548" y2="66094"/>
                        <a14:foregroundMark x1="58525" y1="30901" x2="58525" y2="30901"/>
                        <a14:foregroundMark x1="32719" y1="25322" x2="32719" y2="25322"/>
                        <a14:foregroundMark x1="29493" y1="22747" x2="29493" y2="22747"/>
                        <a14:foregroundMark x1="27189" y1="22318" x2="27189" y2="22318"/>
                        <a14:foregroundMark x1="64516" y1="33047" x2="64516" y2="33047"/>
                        <a14:foregroundMark x1="58525" y1="33047" x2="58525" y2="33047"/>
                        <a14:foregroundMark x1="41935" y1="35622" x2="41935" y2="35622"/>
                        <a14:foregroundMark x1="69124" y1="85837" x2="69124" y2="85837"/>
                        <a14:foregroundMark x1="88479" y1="51502" x2="88479" y2="51502"/>
                        <a14:foregroundMark x1="82488" y1="51502" x2="82488" y2="51502"/>
                        <a14:foregroundMark x1="88940" y1="56652" x2="88940" y2="56652"/>
                      </a14:backgroundRemoval>
                    </a14:imgEffect>
                  </a14:imgLayer>
                </a14:imgProps>
              </a:ext>
              <a:ext uri="{28A0092B-C50C-407E-A947-70E740481C1C}">
                <a14:useLocalDpi xmlns:a14="http://schemas.microsoft.com/office/drawing/2010/main" val="0"/>
              </a:ext>
            </a:extLst>
          </a:blip>
          <a:srcRect/>
          <a:stretch>
            <a:fillRect/>
          </a:stretch>
        </p:blipFill>
        <p:spPr bwMode="auto">
          <a:xfrm>
            <a:off x="2566717" y="3784855"/>
            <a:ext cx="884199" cy="94939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病院 イラスト」の画像検索結果"/>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81467" y1="78351" x2="81467" y2="78351"/>
                        <a14:foregroundMark x1="89961" y1="74742" x2="89961" y2="74742"/>
                        <a14:foregroundMark x1="89961" y1="84536" x2="89961" y2="84536"/>
                        <a14:foregroundMark x1="81467" y1="90722" x2="81467" y2="90722"/>
                        <a14:foregroundMark x1="80695" y1="90722" x2="80695" y2="90722"/>
                        <a14:foregroundMark x1="72201" y1="78351" x2="72201" y2="78351"/>
                        <a14:foregroundMark x1="72201" y1="79897" x2="72201" y2="79897"/>
                        <a14:foregroundMark x1="67568" y1="89691" x2="67568" y2="89691"/>
                        <a14:foregroundMark x1="59073" y1="89691" x2="59073" y2="89691"/>
                        <a14:foregroundMark x1="62934" y1="82474" x2="62934" y2="82474"/>
                        <a14:foregroundMark x1="80695" y1="69588" x2="80695" y2="69588"/>
                        <a14:foregroundMark x1="94595" y1="90722" x2="94595" y2="90722"/>
                      </a14:backgroundRemoval>
                    </a14:imgEffect>
                  </a14:imgLayer>
                </a14:imgProps>
              </a:ext>
              <a:ext uri="{28A0092B-C50C-407E-A947-70E740481C1C}">
                <a14:useLocalDpi xmlns:a14="http://schemas.microsoft.com/office/drawing/2010/main" val="0"/>
              </a:ext>
            </a:extLst>
          </a:blip>
          <a:srcRect/>
          <a:stretch>
            <a:fillRect/>
          </a:stretch>
        </p:blipFill>
        <p:spPr bwMode="auto">
          <a:xfrm>
            <a:off x="5562369" y="2043759"/>
            <a:ext cx="1320490" cy="989094"/>
          </a:xfrm>
          <a:prstGeom prst="rect">
            <a:avLst/>
          </a:prstGeom>
          <a:noFill/>
          <a:extLst>
            <a:ext uri="{909E8E84-426E-40DD-AFC4-6F175D3DCCD1}">
              <a14:hiddenFill xmlns:a14="http://schemas.microsoft.com/office/drawing/2010/main">
                <a:solidFill>
                  <a:srgbClr val="FFFFFF"/>
                </a:solidFill>
              </a14:hiddenFill>
            </a:ext>
          </a:extLst>
        </p:spPr>
      </p:pic>
      <p:sp>
        <p:nvSpPr>
          <p:cNvPr id="36" name="角丸四角形 35"/>
          <p:cNvSpPr/>
          <p:nvPr/>
        </p:nvSpPr>
        <p:spPr>
          <a:xfrm>
            <a:off x="5388289" y="3465061"/>
            <a:ext cx="1428546" cy="1564810"/>
          </a:xfrm>
          <a:prstGeom prst="roundRect">
            <a:avLst>
              <a:gd name="adj" fmla="val 8566"/>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lIns="33008" rIns="33008" anchor="ctr"/>
          <a:lstStyle/>
          <a:p>
            <a:pPr marL="0" marR="0" lvl="0" indent="0" algn="l" defTabSz="843959" rtl="0" eaLnBrk="1" fontAlgn="base" latinLnBrk="0" hangingPunct="1">
              <a:lnSpc>
                <a:spcPct val="100000"/>
              </a:lnSpc>
              <a:spcBef>
                <a:spcPct val="0"/>
              </a:spcBef>
              <a:spcAft>
                <a:spcPct val="0"/>
              </a:spcAft>
              <a:buClrTx/>
              <a:buSzTx/>
              <a:buFontTx/>
              <a:buNone/>
              <a:tabLst/>
              <a:defRPr/>
            </a:pPr>
            <a:r>
              <a:rPr kumimoji="1" lang="ja-JP" altLang="en-US" sz="917" b="0" i="0" u="none" strike="noStrike" kern="1200" cap="none" spc="0" normalizeH="0" baseline="0" noProof="0" dirty="0">
                <a:ln>
                  <a:noFill/>
                </a:ln>
                <a:solidFill>
                  <a:srgbClr val="333399">
                    <a:lumMod val="50000"/>
                  </a:srgbClr>
                </a:solidFill>
                <a:effectLst/>
                <a:uLnTx/>
                <a:uFillTx/>
                <a:latin typeface="メイリオ" pitchFamily="50" charset="-128"/>
                <a:ea typeface="メイリオ" pitchFamily="50" charset="-128"/>
                <a:cs typeface="メイリオ" pitchFamily="50" charset="-128"/>
              </a:rPr>
              <a:t>支援会議からの協力依頼に基づく情報等の提供は、個人情報保護法や他の法令による守秘義務に反することにならない。</a:t>
            </a:r>
            <a:endParaRPr kumimoji="1" lang="en-US" altLang="ja-JP" sz="917" b="0" i="0" u="none" strike="noStrike" kern="1200" cap="none" spc="0" normalizeH="0" baseline="0" noProof="0" dirty="0">
              <a:ln>
                <a:noFill/>
              </a:ln>
              <a:solidFill>
                <a:srgbClr val="333399">
                  <a:lumMod val="50000"/>
                </a:srgbClr>
              </a:solidFill>
              <a:effectLst/>
              <a:uLnTx/>
              <a:uFillTx/>
              <a:latin typeface="メイリオ" pitchFamily="50" charset="-128"/>
              <a:ea typeface="メイリオ" pitchFamily="50" charset="-128"/>
              <a:cs typeface="メイリオ" pitchFamily="50" charset="-128"/>
            </a:endParaRPr>
          </a:p>
          <a:p>
            <a:pPr marL="0" marR="0" lvl="0" indent="0" algn="l" defTabSz="843959" rtl="0" eaLnBrk="1" fontAlgn="base" latinLnBrk="0" hangingPunct="1">
              <a:lnSpc>
                <a:spcPct val="100000"/>
              </a:lnSpc>
              <a:spcBef>
                <a:spcPct val="0"/>
              </a:spcBef>
              <a:spcAft>
                <a:spcPct val="0"/>
              </a:spcAft>
              <a:buClrTx/>
              <a:buSzTx/>
              <a:buFontTx/>
              <a:buNone/>
              <a:tabLst/>
              <a:defRPr/>
            </a:pPr>
            <a:r>
              <a:rPr kumimoji="1" lang="en-US" altLang="ja-JP" sz="917" b="0"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a:t>
            </a:r>
            <a:r>
              <a:rPr kumimoji="1" lang="ja-JP" altLang="en-US" sz="917" b="0"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一方的な情報提供等ではなく双方向の情報交換等が行われる場合には、協力要請時に構成員の委嘱を行うことが必要。</a:t>
            </a:r>
          </a:p>
        </p:txBody>
      </p:sp>
      <p:cxnSp>
        <p:nvCxnSpPr>
          <p:cNvPr id="37" name="直線矢印コネクタ 36"/>
          <p:cNvCxnSpPr/>
          <p:nvPr/>
        </p:nvCxnSpPr>
        <p:spPr>
          <a:xfrm flipV="1">
            <a:off x="4638026" y="2488692"/>
            <a:ext cx="729175" cy="244397"/>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a:xfrm>
            <a:off x="4176919" y="2224297"/>
            <a:ext cx="1319425" cy="330418"/>
          </a:xfrm>
          <a:prstGeom prst="rect">
            <a:avLst/>
          </a:prstGeom>
          <a:noFill/>
          <a:ln w="38100">
            <a:no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lumMod val="75000"/>
                    <a:lumOff val="25000"/>
                  </a:prstClr>
                </a:solidFill>
                <a:effectLst/>
                <a:uLnTx/>
                <a:uFillTx/>
                <a:latin typeface="メイリオ" pitchFamily="50" charset="-128"/>
                <a:ea typeface="メイリオ" pitchFamily="50" charset="-128"/>
                <a:cs typeface="+mn-cs"/>
              </a:rPr>
              <a:t>（資料又は情報提供</a:t>
            </a:r>
            <a:endParaRPr kumimoji="1" lang="en-US" altLang="ja-JP" sz="825" b="0" i="0" u="none" strike="noStrike" kern="1200" cap="none" spc="0" normalizeH="0" baseline="0" noProof="0" dirty="0">
              <a:ln>
                <a:noFill/>
              </a:ln>
              <a:solidFill>
                <a:prstClr val="black">
                  <a:lumMod val="75000"/>
                  <a:lumOff val="25000"/>
                </a:prstClr>
              </a:solidFill>
              <a:effectLst/>
              <a:uLnTx/>
              <a:uFillTx/>
              <a:latin typeface="メイリオ" pitchFamily="50" charset="-128"/>
              <a:ea typeface="メイリオ" pitchFamily="50" charset="-128"/>
              <a:cs typeface="+mn-cs"/>
            </a:endParaRPr>
          </a:p>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lumMod val="75000"/>
                    <a:lumOff val="25000"/>
                  </a:prstClr>
                </a:solidFill>
                <a:effectLst/>
                <a:uLnTx/>
                <a:uFillTx/>
                <a:latin typeface="メイリオ" pitchFamily="50" charset="-128"/>
                <a:ea typeface="メイリオ" pitchFamily="50" charset="-128"/>
                <a:cs typeface="+mn-cs"/>
              </a:rPr>
              <a:t>等の協力依頼）</a:t>
            </a:r>
          </a:p>
        </p:txBody>
      </p:sp>
      <p:cxnSp>
        <p:nvCxnSpPr>
          <p:cNvPr id="41" name="直線矢印コネクタ 40"/>
          <p:cNvCxnSpPr/>
          <p:nvPr/>
        </p:nvCxnSpPr>
        <p:spPr>
          <a:xfrm flipH="1">
            <a:off x="4698497" y="2678193"/>
            <a:ext cx="661312" cy="226988"/>
          </a:xfrm>
          <a:prstGeom prst="straightConnector1">
            <a:avLst/>
          </a:prstGeom>
          <a:ln w="38100">
            <a:solidFill>
              <a:srgbClr val="FF0066"/>
            </a:solidFill>
            <a:tailEnd type="arrow"/>
          </a:ln>
        </p:spPr>
        <p:style>
          <a:lnRef idx="1">
            <a:schemeClr val="accent1"/>
          </a:lnRef>
          <a:fillRef idx="0">
            <a:schemeClr val="accent1"/>
          </a:fillRef>
          <a:effectRef idx="0">
            <a:schemeClr val="accent1"/>
          </a:effectRef>
          <a:fontRef idx="minor">
            <a:schemeClr val="tx1"/>
          </a:fontRef>
        </p:style>
      </p:cxnSp>
      <p:sp>
        <p:nvSpPr>
          <p:cNvPr id="42" name="正方形/長方形 41"/>
          <p:cNvSpPr/>
          <p:nvPr/>
        </p:nvSpPr>
        <p:spPr>
          <a:xfrm rot="10800000" flipV="1">
            <a:off x="4704051" y="2752790"/>
            <a:ext cx="1262622" cy="383314"/>
          </a:xfrm>
          <a:prstGeom prst="rect">
            <a:avLst/>
          </a:prstGeom>
          <a:noFill/>
          <a:ln w="38100">
            <a:no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lumMod val="75000"/>
                    <a:lumOff val="25000"/>
                  </a:prstClr>
                </a:solidFill>
                <a:effectLst/>
                <a:uLnTx/>
                <a:uFillTx/>
                <a:latin typeface="メイリオ" pitchFamily="50" charset="-128"/>
                <a:ea typeface="メイリオ" pitchFamily="50" charset="-128"/>
                <a:cs typeface="+mn-cs"/>
              </a:rPr>
              <a:t>（資料等の提供）</a:t>
            </a:r>
          </a:p>
        </p:txBody>
      </p:sp>
      <p:sp>
        <p:nvSpPr>
          <p:cNvPr id="44" name="線吹き出し 1 (枠付き) 43"/>
          <p:cNvSpPr/>
          <p:nvPr/>
        </p:nvSpPr>
        <p:spPr>
          <a:xfrm>
            <a:off x="1641383" y="5378214"/>
            <a:ext cx="1333778" cy="436934"/>
          </a:xfrm>
          <a:prstGeom prst="borderCallout1">
            <a:avLst>
              <a:gd name="adj1" fmla="val -8859"/>
              <a:gd name="adj2" fmla="val 8636"/>
              <a:gd name="adj3" fmla="val -25393"/>
              <a:gd name="adj4" fmla="val -7866"/>
            </a:avLst>
          </a:prstGeom>
          <a:solidFill>
            <a:srgbClr val="FF0000"/>
          </a:solidFill>
          <a:ln/>
        </p:spPr>
        <p:style>
          <a:lnRef idx="1">
            <a:schemeClr val="accent2"/>
          </a:lnRef>
          <a:fillRef idx="3">
            <a:schemeClr val="accent2"/>
          </a:fillRef>
          <a:effectRef idx="2">
            <a:schemeClr val="accent2"/>
          </a:effectRef>
          <a:fontRef idx="minor">
            <a:schemeClr val="lt1"/>
          </a:fontRef>
        </p:style>
        <p:txBody>
          <a:bodyPr lIns="0" rIns="0" rtlCol="0" anchor="ctr"/>
          <a:lstStyle/>
          <a:p>
            <a:pPr marL="0" marR="0" lvl="0" indent="0" algn="ctr" defTabSz="843959" rtl="0" eaLnBrk="1" fontAlgn="base" latinLnBrk="0" hangingPunct="1">
              <a:lnSpc>
                <a:spcPct val="100000"/>
              </a:lnSpc>
              <a:spcBef>
                <a:spcPct val="0"/>
              </a:spcBef>
              <a:spcAft>
                <a:spcPct val="0"/>
              </a:spcAft>
              <a:buClrTx/>
              <a:buSzTx/>
              <a:buFontTx/>
              <a:buNone/>
              <a:tabLst/>
              <a:defRPr/>
            </a:pPr>
            <a:r>
              <a:rPr kumimoji="0" lang="ja-JP" altLang="en-US" sz="963" b="1" i="0" u="none" strike="noStrike" kern="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第三者等へ漏らした場合は守秘義務違反！！</a:t>
            </a:r>
          </a:p>
        </p:txBody>
      </p:sp>
      <p:sp>
        <p:nvSpPr>
          <p:cNvPr id="45" name="角丸四角形 44"/>
          <p:cNvSpPr/>
          <p:nvPr/>
        </p:nvSpPr>
        <p:spPr>
          <a:xfrm>
            <a:off x="1231817" y="5815043"/>
            <a:ext cx="2103514" cy="229909"/>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59" rtl="0" eaLnBrk="1" fontAlgn="base" latinLnBrk="0" hangingPunct="1">
              <a:lnSpc>
                <a:spcPct val="100000"/>
              </a:lnSpc>
              <a:spcBef>
                <a:spcPct val="0"/>
              </a:spcBef>
              <a:spcAft>
                <a:spcPct val="0"/>
              </a:spcAft>
              <a:buClrTx/>
              <a:buSzTx/>
              <a:buFontTx/>
              <a:buNone/>
              <a:tabLst/>
              <a:defRPr/>
            </a:pPr>
            <a:r>
              <a:rPr kumimoji="1" lang="en-US" altLang="ja-JP" sz="825" b="0" i="0" u="none" strike="noStrike" kern="1200" cap="none" spc="0" normalizeH="0" baseline="0" noProof="0" dirty="0">
                <a:ln>
                  <a:noFill/>
                </a:ln>
                <a:solidFill>
                  <a:srgbClr val="333399">
                    <a:lumMod val="50000"/>
                  </a:srgbClr>
                </a:solidFill>
                <a:effectLst/>
                <a:uLnTx/>
                <a:uFillTx/>
                <a:latin typeface="メイリオ" pitchFamily="50" charset="-128"/>
                <a:ea typeface="メイリオ" pitchFamily="50" charset="-128"/>
                <a:cs typeface="メイリオ" pitchFamily="50" charset="-128"/>
              </a:rPr>
              <a:t>1</a:t>
            </a:r>
            <a:r>
              <a:rPr kumimoji="1" lang="ja-JP" altLang="en-US" sz="825" b="0" i="0" u="none" strike="noStrike" kern="1200" cap="none" spc="0" normalizeH="0" baseline="0" noProof="0" dirty="0">
                <a:ln>
                  <a:noFill/>
                </a:ln>
                <a:solidFill>
                  <a:srgbClr val="333399">
                    <a:lumMod val="50000"/>
                  </a:srgbClr>
                </a:solidFill>
                <a:effectLst/>
                <a:uLnTx/>
                <a:uFillTx/>
                <a:latin typeface="メイリオ" pitchFamily="50" charset="-128"/>
                <a:ea typeface="メイリオ" pitchFamily="50" charset="-128"/>
                <a:cs typeface="メイリオ" pitchFamily="50" charset="-128"/>
              </a:rPr>
              <a:t>年以下の懲役又は</a:t>
            </a:r>
            <a:r>
              <a:rPr kumimoji="1" lang="en-US" altLang="ja-JP" sz="825" b="0" i="0" u="none" strike="noStrike" kern="1200" cap="none" spc="0" normalizeH="0" baseline="0" noProof="0" dirty="0">
                <a:ln>
                  <a:noFill/>
                </a:ln>
                <a:solidFill>
                  <a:srgbClr val="333399">
                    <a:lumMod val="50000"/>
                  </a:srgbClr>
                </a:solidFill>
                <a:effectLst/>
                <a:uLnTx/>
                <a:uFillTx/>
                <a:latin typeface="メイリオ" pitchFamily="50" charset="-128"/>
                <a:ea typeface="メイリオ" pitchFamily="50" charset="-128"/>
                <a:cs typeface="メイリオ" pitchFamily="50" charset="-128"/>
              </a:rPr>
              <a:t>100</a:t>
            </a:r>
            <a:r>
              <a:rPr kumimoji="1" lang="ja-JP" altLang="en-US" sz="825" b="0" i="0" u="none" strike="noStrike" kern="1200" cap="none" spc="0" normalizeH="0" baseline="0" noProof="0" dirty="0">
                <a:ln>
                  <a:noFill/>
                </a:ln>
                <a:solidFill>
                  <a:srgbClr val="333399">
                    <a:lumMod val="50000"/>
                  </a:srgbClr>
                </a:solidFill>
                <a:effectLst/>
                <a:uLnTx/>
                <a:uFillTx/>
                <a:latin typeface="メイリオ" pitchFamily="50" charset="-128"/>
                <a:ea typeface="メイリオ" pitchFamily="50" charset="-128"/>
                <a:cs typeface="メイリオ" pitchFamily="50" charset="-128"/>
              </a:rPr>
              <a:t>万円以下の罰金</a:t>
            </a:r>
          </a:p>
        </p:txBody>
      </p:sp>
      <p:pic>
        <p:nvPicPr>
          <p:cNvPr id="46" name="Picture 12" descr="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2450" y="5417013"/>
            <a:ext cx="789366" cy="578076"/>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直線矢印コネクタ 46"/>
          <p:cNvCxnSpPr/>
          <p:nvPr/>
        </p:nvCxnSpPr>
        <p:spPr>
          <a:xfrm flipH="1">
            <a:off x="1141801" y="4683466"/>
            <a:ext cx="1449464" cy="862798"/>
          </a:xfrm>
          <a:prstGeom prst="straightConnector1">
            <a:avLst/>
          </a:prstGeom>
          <a:ln w="38100">
            <a:solidFill>
              <a:srgbClr val="FF3399"/>
            </a:solidFill>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8" name="テキスト ボックス 24"/>
          <p:cNvSpPr txBox="1"/>
          <p:nvPr/>
        </p:nvSpPr>
        <p:spPr>
          <a:xfrm rot="19879095">
            <a:off x="980416" y="5056185"/>
            <a:ext cx="1067079" cy="34206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lIns="0" r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srgbClr val="FF0000"/>
                </a:solidFill>
                <a:effectLst/>
                <a:uLnTx/>
                <a:uFillTx/>
                <a:latin typeface="HG丸ｺﾞｼｯｸM-PRO" pitchFamily="50" charset="-128"/>
                <a:ea typeface="HG丸ｺﾞｼｯｸM-PRO" pitchFamily="50" charset="-128"/>
                <a:cs typeface="+mn-cs"/>
              </a:rPr>
              <a:t>（情報漏洩）</a:t>
            </a:r>
            <a:endParaRPr kumimoji="1" lang="en-US" altLang="ja-JP" sz="825" b="0" i="0" u="none" strike="noStrike" kern="1200" cap="none" spc="0" normalizeH="0" baseline="0" noProof="0" dirty="0">
              <a:ln>
                <a:noFill/>
              </a:ln>
              <a:solidFill>
                <a:srgbClr val="FF0000"/>
              </a:solidFill>
              <a:effectLst/>
              <a:uLnTx/>
              <a:uFillTx/>
              <a:latin typeface="HG丸ｺﾞｼｯｸM-PRO" pitchFamily="50" charset="-128"/>
              <a:ea typeface="HG丸ｺﾞｼｯｸM-PRO" pitchFamily="50" charset="-128"/>
              <a:cs typeface="+mn-cs"/>
            </a:endParaRPr>
          </a:p>
          <a:p>
            <a:pPr marL="0" marR="0" lvl="0" indent="0" algn="ctr" defTabSz="843959" rtl="0" eaLnBrk="1" fontAlgn="auto" latinLnBrk="0" hangingPunct="1">
              <a:lnSpc>
                <a:spcPct val="100000"/>
              </a:lnSpc>
              <a:spcBef>
                <a:spcPts val="0"/>
              </a:spcBef>
              <a:spcAft>
                <a:spcPts val="0"/>
              </a:spcAft>
              <a:buClrTx/>
              <a:buSzTx/>
              <a:buFontTx/>
              <a:buNone/>
              <a:tabLst/>
              <a:defRPr/>
            </a:pPr>
            <a:endParaRPr kumimoji="1" lang="ja-JP" altLang="en-US" sz="825" b="0" i="0" u="none" strike="noStrike" kern="1200" cap="none" spc="0" normalizeH="0" baseline="0" noProof="0" dirty="0">
              <a:ln>
                <a:noFill/>
              </a:ln>
              <a:solidFill>
                <a:srgbClr val="FF0000"/>
              </a:solidFill>
              <a:effectLst/>
              <a:uLnTx/>
              <a:uFillTx/>
              <a:latin typeface="HG丸ｺﾞｼｯｸM-PRO" pitchFamily="50" charset="-128"/>
              <a:ea typeface="HG丸ｺﾞｼｯｸM-PRO" pitchFamily="50" charset="-128"/>
              <a:cs typeface="+mn-cs"/>
            </a:endParaRPr>
          </a:p>
        </p:txBody>
      </p:sp>
      <p:sp>
        <p:nvSpPr>
          <p:cNvPr id="55" name="AutoShape 2"/>
          <p:cNvSpPr>
            <a:spLocks noChangeArrowheads="1"/>
          </p:cNvSpPr>
          <p:nvPr/>
        </p:nvSpPr>
        <p:spPr bwMode="auto">
          <a:xfrm>
            <a:off x="16309" y="6113725"/>
            <a:ext cx="9127692" cy="418428"/>
          </a:xfrm>
          <a:prstGeom prst="roundRect">
            <a:avLst>
              <a:gd name="adj" fmla="val 1189"/>
            </a:avLst>
          </a:prstGeom>
          <a:ln>
            <a:headEnd/>
            <a:tailEnd/>
          </a:ln>
        </p:spPr>
        <p:style>
          <a:lnRef idx="1">
            <a:schemeClr val="accent5"/>
          </a:lnRef>
          <a:fillRef idx="2">
            <a:schemeClr val="accent5"/>
          </a:fillRef>
          <a:effectRef idx="1">
            <a:schemeClr val="accent5"/>
          </a:effectRef>
          <a:fontRef idx="minor">
            <a:schemeClr val="dk1"/>
          </a:fontRef>
        </p:style>
        <p:txBody>
          <a:bodyPr wrap="square" anchor="ctr"/>
          <a:lstStyle/>
          <a:p>
            <a:pPr marL="0" marR="0" lvl="0" indent="0" algn="ctr" defTabSz="843959" rtl="0" eaLnBrk="1" fontAlgn="auto" latinLnBrk="0" hangingPunct="1">
              <a:lnSpc>
                <a:spcPts val="1467"/>
              </a:lnSpc>
              <a:spcBef>
                <a:spcPts val="0"/>
              </a:spcBef>
              <a:spcAft>
                <a:spcPts val="0"/>
              </a:spcAft>
              <a:buClrTx/>
              <a:buSzTx/>
              <a:buFontTx/>
              <a:buNone/>
              <a:tabLst/>
              <a:defRPr/>
            </a:pPr>
            <a:r>
              <a:rPr kumimoji="1" lang="ja-JP" altLang="en-US" sz="1375" b="0" i="0" u="none" strike="noStrike" kern="1200" cap="none" spc="0" normalizeH="0" baseline="0" noProof="0" dirty="0">
                <a:ln>
                  <a:noFill/>
                </a:ln>
                <a:solidFill>
                  <a:srgbClr val="1F497D">
                    <a:lumMod val="50000"/>
                  </a:srgbClr>
                </a:solidFill>
                <a:effectLst/>
                <a:uLnTx/>
                <a:uFillTx/>
                <a:latin typeface="HGP創英角ｺﾞｼｯｸUB" pitchFamily="50" charset="-128"/>
                <a:ea typeface="HGP創英角ｺﾞｼｯｸUB" pitchFamily="50" charset="-128"/>
                <a:cs typeface="+mn-cs"/>
              </a:rPr>
              <a:t>関係機関の狭間で適切な支援が行われないといった事例の発生を防止するとともに、</a:t>
            </a:r>
            <a:r>
              <a:rPr kumimoji="1" lang="ja-JP" altLang="en-US" sz="1375" b="0" i="0" u="none" strike="noStrike" kern="1200" cap="none" spc="0" normalizeH="0" baseline="0" noProof="0" dirty="0">
                <a:ln>
                  <a:noFill/>
                </a:ln>
                <a:solidFill>
                  <a:srgbClr val="FF0066"/>
                </a:solidFill>
                <a:effectLst/>
                <a:uLnTx/>
                <a:uFillTx/>
                <a:latin typeface="HGP創英角ｺﾞｼｯｸUB" pitchFamily="50" charset="-128"/>
                <a:ea typeface="HGP創英角ｺﾞｼｯｸUB" pitchFamily="50" charset="-128"/>
                <a:cs typeface="+mn-cs"/>
              </a:rPr>
              <a:t>深刻な困窮状態にある世帯など</a:t>
            </a:r>
            <a:endParaRPr kumimoji="1" lang="en-US" altLang="ja-JP" sz="1375" b="0" i="0" u="none" strike="noStrike" kern="1200" cap="none" spc="0" normalizeH="0" baseline="0" noProof="0" dirty="0">
              <a:ln>
                <a:noFill/>
              </a:ln>
              <a:solidFill>
                <a:srgbClr val="FF0066"/>
              </a:solidFill>
              <a:effectLst/>
              <a:uLnTx/>
              <a:uFillTx/>
              <a:latin typeface="HGP創英角ｺﾞｼｯｸUB" pitchFamily="50" charset="-128"/>
              <a:ea typeface="HGP創英角ｺﾞｼｯｸUB" pitchFamily="50" charset="-128"/>
              <a:cs typeface="+mn-cs"/>
            </a:endParaRPr>
          </a:p>
          <a:p>
            <a:pPr marL="0" marR="0" lvl="0" indent="0" algn="ctr" defTabSz="843959" rtl="0" eaLnBrk="1" fontAlgn="auto" latinLnBrk="0" hangingPunct="1">
              <a:lnSpc>
                <a:spcPts val="1467"/>
              </a:lnSpc>
              <a:spcBef>
                <a:spcPts val="0"/>
              </a:spcBef>
              <a:spcAft>
                <a:spcPts val="0"/>
              </a:spcAft>
              <a:buClrTx/>
              <a:buSzTx/>
              <a:buFontTx/>
              <a:buNone/>
              <a:tabLst/>
              <a:defRPr/>
            </a:pPr>
            <a:r>
              <a:rPr kumimoji="1" lang="ja-JP" altLang="en-US" sz="1375" b="0" i="0" u="none" strike="noStrike" kern="1200" cap="none" spc="0" normalizeH="0" baseline="0" noProof="0" dirty="0">
                <a:ln>
                  <a:noFill/>
                </a:ln>
                <a:solidFill>
                  <a:srgbClr val="FF0066"/>
                </a:solidFill>
                <a:effectLst/>
                <a:uLnTx/>
                <a:uFillTx/>
                <a:latin typeface="HGP創英角ｺﾞｼｯｸUB" pitchFamily="50" charset="-128"/>
                <a:ea typeface="HGP創英角ｺﾞｼｯｸUB" pitchFamily="50" charset="-128"/>
                <a:cs typeface="+mn-cs"/>
              </a:rPr>
              <a:t>支援を必要とする人を早期に把握し、確実に相談支援につなげる重要な一手法となる</a:t>
            </a:r>
            <a:r>
              <a:rPr kumimoji="1" lang="ja-JP" altLang="en-US" sz="1375" b="0" i="0" u="none" strike="noStrike" kern="1200" cap="none" spc="0" normalizeH="0" baseline="0" noProof="0" dirty="0">
                <a:ln>
                  <a:noFill/>
                </a:ln>
                <a:solidFill>
                  <a:srgbClr val="1F497D">
                    <a:lumMod val="50000"/>
                  </a:srgbClr>
                </a:solidFill>
                <a:effectLst/>
                <a:uLnTx/>
                <a:uFillTx/>
                <a:latin typeface="HGP創英角ｺﾞｼｯｸUB" pitchFamily="50" charset="-128"/>
                <a:ea typeface="HGP創英角ｺﾞｼｯｸUB" pitchFamily="50" charset="-128"/>
                <a:cs typeface="+mn-cs"/>
              </a:rPr>
              <a:t>ことを期待</a:t>
            </a:r>
            <a:endParaRPr kumimoji="1" lang="en-US" altLang="ja-JP" sz="1375" b="0" i="0" u="none" strike="noStrike" kern="1200" cap="none" spc="0" normalizeH="0" baseline="0" noProof="0" dirty="0">
              <a:ln>
                <a:noFill/>
              </a:ln>
              <a:solidFill>
                <a:srgbClr val="1F497D">
                  <a:lumMod val="50000"/>
                </a:srgbClr>
              </a:solidFill>
              <a:effectLst/>
              <a:uLnTx/>
              <a:uFillTx/>
              <a:latin typeface="HGP創英角ｺﾞｼｯｸUB" pitchFamily="50" charset="-128"/>
              <a:ea typeface="HGP創英角ｺﾞｼｯｸUB" pitchFamily="50" charset="-128"/>
              <a:cs typeface="+mn-cs"/>
            </a:endParaRPr>
          </a:p>
        </p:txBody>
      </p:sp>
      <p:sp>
        <p:nvSpPr>
          <p:cNvPr id="56" name="角丸四角形 55"/>
          <p:cNvSpPr/>
          <p:nvPr/>
        </p:nvSpPr>
        <p:spPr>
          <a:xfrm>
            <a:off x="101529" y="853515"/>
            <a:ext cx="8960141" cy="1029421"/>
          </a:xfrm>
          <a:prstGeom prst="roundRect">
            <a:avLst>
              <a:gd name="adj" fmla="val 5925"/>
            </a:avLst>
          </a:prstGeom>
          <a:ln>
            <a:solidFill>
              <a:schemeClr val="accent1">
                <a:lumMod val="75000"/>
              </a:schemeClr>
            </a:solidFill>
          </a:ln>
        </p:spPr>
        <p:style>
          <a:lnRef idx="2">
            <a:schemeClr val="accent5"/>
          </a:lnRef>
          <a:fillRef idx="1">
            <a:schemeClr val="lt1"/>
          </a:fillRef>
          <a:effectRef idx="0">
            <a:schemeClr val="accent5"/>
          </a:effectRef>
          <a:fontRef idx="minor">
            <a:schemeClr val="dk1"/>
          </a:fontRef>
        </p:style>
        <p:txBody>
          <a:bodyPr lIns="33008" rIns="33008" rtlCol="0" anchor="t"/>
          <a:lstStyle/>
          <a:p>
            <a:pPr marL="0" marR="0" lvl="0" indent="0" algn="l" defTabSz="843959" rtl="0" eaLnBrk="1" fontAlgn="auto" latinLnBrk="0" hangingPunct="1">
              <a:lnSpc>
                <a:spcPts val="1375"/>
              </a:lnSpc>
              <a:spcBef>
                <a:spcPts val="0"/>
              </a:spcBef>
              <a:spcAft>
                <a:spcPts val="0"/>
              </a:spcAft>
              <a:buClrTx/>
              <a:buSzTx/>
              <a:buFontTx/>
              <a:buNone/>
              <a:tabLst/>
              <a:defRPr/>
            </a:pPr>
            <a:r>
              <a:rPr kumimoji="1" lang="ja-JP" altLang="en-US" sz="1192" b="0" i="0" u="none" strike="noStrike" kern="12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これまでの生活困窮者に対する支援については、関係者間での会議体が法定されていないことから</a:t>
            </a:r>
            <a:r>
              <a:rPr kumimoji="1" lang="ja-JP" altLang="en-US" sz="1192" b="1" i="0" u="none" strike="noStrike" kern="12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情報共有が進まず、深刻な</a:t>
            </a:r>
            <a:endParaRPr kumimoji="1" lang="en-US" altLang="ja-JP" sz="1192" b="1" i="0" u="none" strike="noStrike" kern="12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3959" rtl="0" eaLnBrk="1" fontAlgn="auto" latinLnBrk="0" hangingPunct="1">
              <a:lnSpc>
                <a:spcPts val="1375"/>
              </a:lnSpc>
              <a:spcBef>
                <a:spcPts val="0"/>
              </a:spcBef>
              <a:spcAft>
                <a:spcPts val="0"/>
              </a:spcAft>
              <a:buClrTx/>
              <a:buSzTx/>
              <a:buFontTx/>
              <a:buNone/>
              <a:tabLst/>
              <a:defRPr/>
            </a:pPr>
            <a:r>
              <a:rPr kumimoji="1" lang="ja-JP" altLang="en-US" sz="1192" b="1" i="0" u="none" strike="noStrike" kern="12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困窮の状態を見過ごしてしまったり、予防的な措置を取ることが困難であったりすることが問題視</a:t>
            </a:r>
            <a:r>
              <a:rPr kumimoji="1" lang="ja-JP" altLang="en-US" sz="1192" b="0" i="0" u="none" strike="noStrike" kern="12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されてきた。</a:t>
            </a:r>
            <a:endParaRPr kumimoji="1" lang="en-US" altLang="ja-JP" sz="1192" b="0" i="0" u="none" strike="noStrike" kern="12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3959" rtl="0" eaLnBrk="1" fontAlgn="auto" latinLnBrk="0" hangingPunct="1">
              <a:lnSpc>
                <a:spcPts val="550"/>
              </a:lnSpc>
              <a:spcBef>
                <a:spcPts val="0"/>
              </a:spcBef>
              <a:spcAft>
                <a:spcPts val="0"/>
              </a:spcAft>
              <a:buClrTx/>
              <a:buSzTx/>
              <a:buFontTx/>
              <a:buNone/>
              <a:tabLst/>
              <a:defRPr/>
            </a:pPr>
            <a:endParaRPr kumimoji="1" lang="ja-JP" altLang="en-US" sz="1192" b="0" i="0" u="none" strike="noStrike" kern="12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3959" rtl="0" eaLnBrk="1" fontAlgn="auto" latinLnBrk="0" hangingPunct="1">
              <a:lnSpc>
                <a:spcPts val="1375"/>
              </a:lnSpc>
              <a:spcBef>
                <a:spcPts val="0"/>
              </a:spcBef>
              <a:spcAft>
                <a:spcPts val="0"/>
              </a:spcAft>
              <a:buClrTx/>
              <a:buSzTx/>
              <a:buFontTx/>
              <a:buNone/>
              <a:tabLst/>
              <a:defRPr/>
            </a:pPr>
            <a:r>
              <a:rPr kumimoji="1" lang="ja-JP" altLang="en-US" sz="1192" b="0" i="0" u="none" strike="noStrike" kern="12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このため、改正法では</a:t>
            </a:r>
            <a:r>
              <a:rPr kumimoji="1" lang="en-US" altLang="ja-JP" sz="1192" b="1" i="0" u="none" strike="noStrike" kern="12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92" b="1" i="0" u="none" strike="noStrike" kern="12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支援会議</a:t>
            </a:r>
            <a:r>
              <a:rPr kumimoji="1" lang="en-US" altLang="ja-JP" sz="1192" b="1" i="0" u="none" strike="noStrike" kern="12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92" b="0" i="0" u="none" strike="noStrike" kern="12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を法定し、</a:t>
            </a:r>
            <a:r>
              <a:rPr kumimoji="1" lang="ja-JP" altLang="en-US" sz="1192" b="1" i="0" u="none" strike="noStrike" kern="12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会議体の構成員に対して守秘義務を設け、</a:t>
            </a:r>
            <a:r>
              <a:rPr kumimoji="1" lang="ja-JP" altLang="en-US" sz="1192" b="0" i="0" u="none" strike="noStrike" kern="12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構成員同士が安心して生活困窮者に</a:t>
            </a:r>
            <a:endParaRPr kumimoji="1" lang="en-US" altLang="ja-JP" sz="1192" b="0" i="0" u="none" strike="noStrike" kern="12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3959" rtl="0" eaLnBrk="1" fontAlgn="auto" latinLnBrk="0" hangingPunct="1">
              <a:lnSpc>
                <a:spcPts val="1375"/>
              </a:lnSpc>
              <a:spcBef>
                <a:spcPts val="0"/>
              </a:spcBef>
              <a:spcAft>
                <a:spcPts val="0"/>
              </a:spcAft>
              <a:buClrTx/>
              <a:buSzTx/>
              <a:buFontTx/>
              <a:buNone/>
              <a:tabLst/>
              <a:defRPr/>
            </a:pPr>
            <a:r>
              <a:rPr kumimoji="1" lang="ja-JP" altLang="en-US" sz="1192" b="0" i="0" u="none" strike="noStrike" kern="12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関する情報の共有等を行うことを可能とすることにより、</a:t>
            </a:r>
            <a:r>
              <a:rPr kumimoji="1" lang="ja-JP" altLang="en-US" sz="1192" b="1" i="0" u="none" strike="noStrike" kern="12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地域において関係機関等がそれぞれ把握している</a:t>
            </a:r>
            <a:r>
              <a:rPr kumimoji="1" lang="ja-JP" altLang="en-US" sz="1192"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困窮が疑われるよう</a:t>
            </a:r>
            <a:endParaRPr kumimoji="1" lang="en-US" altLang="ja-JP" sz="1192"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3959" rtl="0" eaLnBrk="1" fontAlgn="auto" latinLnBrk="0" hangingPunct="1">
              <a:lnSpc>
                <a:spcPts val="1375"/>
              </a:lnSpc>
              <a:spcBef>
                <a:spcPts val="0"/>
              </a:spcBef>
              <a:spcAft>
                <a:spcPts val="0"/>
              </a:spcAft>
              <a:buClrTx/>
              <a:buSzTx/>
              <a:buFontTx/>
              <a:buNone/>
              <a:tabLst/>
              <a:defRPr/>
            </a:pPr>
            <a:r>
              <a:rPr kumimoji="1" lang="ja-JP" altLang="en-US" sz="1192"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な個々の事案の情報の共有</a:t>
            </a:r>
            <a:r>
              <a:rPr kumimoji="1" lang="ja-JP" altLang="en-US" sz="1192" b="0" i="0" u="none" strike="noStrike" kern="12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や</a:t>
            </a:r>
            <a:r>
              <a:rPr kumimoji="1" lang="ja-JP" altLang="en-US" sz="1192"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地域における必要な支援体制の検討を円滑にする仕組み</a:t>
            </a:r>
            <a:r>
              <a:rPr kumimoji="1" lang="ja-JP" altLang="en-US" sz="1192" b="0" i="0" u="none" strike="noStrike" kern="12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を新設。</a:t>
            </a:r>
          </a:p>
        </p:txBody>
      </p:sp>
      <p:sp>
        <p:nvSpPr>
          <p:cNvPr id="59" name="正方形/長方形 58"/>
          <p:cNvSpPr/>
          <p:nvPr/>
        </p:nvSpPr>
        <p:spPr>
          <a:xfrm>
            <a:off x="-29107" y="287371"/>
            <a:ext cx="9173694" cy="47632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8304" rtl="0" eaLnBrk="1" fontAlgn="auto" latinLnBrk="0" hangingPunct="1">
              <a:lnSpc>
                <a:spcPct val="100000"/>
              </a:lnSpc>
              <a:spcBef>
                <a:spcPts val="0"/>
              </a:spcBef>
              <a:spcAft>
                <a:spcPts val="0"/>
              </a:spcAft>
              <a:buClrTx/>
              <a:buSzTx/>
              <a:buFontTx/>
              <a:buNone/>
              <a:tabLst/>
              <a:defRPr/>
            </a:pPr>
            <a:r>
              <a:rPr kumimoji="1" lang="ja-JP" altLang="en-US" sz="2567"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生活困窮者自立支援法に基づく支援会議の概要</a:t>
            </a:r>
          </a:p>
        </p:txBody>
      </p:sp>
      <p:sp>
        <p:nvSpPr>
          <p:cNvPr id="60" name="AutoShape 6"/>
          <p:cNvSpPr>
            <a:spLocks noChangeArrowheads="1"/>
          </p:cNvSpPr>
          <p:nvPr/>
        </p:nvSpPr>
        <p:spPr bwMode="auto">
          <a:xfrm rot="5400000">
            <a:off x="4481864" y="4708525"/>
            <a:ext cx="199200" cy="2492851"/>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381 h 21600"/>
              <a:gd name="T14" fmla="*/ 17151 w 21600"/>
              <a:gd name="T15" fmla="*/ 16219 h 21600"/>
            </a:gdLst>
            <a:ahLst/>
            <a:cxnLst>
              <a:cxn ang="T8">
                <a:pos x="T0" y="T1"/>
              </a:cxn>
              <a:cxn ang="T9">
                <a:pos x="T2" y="T3"/>
              </a:cxn>
              <a:cxn ang="T10">
                <a:pos x="T4" y="T5"/>
              </a:cxn>
              <a:cxn ang="T11">
                <a:pos x="T6" y="T7"/>
              </a:cxn>
            </a:cxnLst>
            <a:rect l="T12" t="T13" r="T14" b="T15"/>
            <a:pathLst>
              <a:path w="21600" h="21600">
                <a:moveTo>
                  <a:pt x="12733" y="0"/>
                </a:moveTo>
                <a:lnTo>
                  <a:pt x="12733" y="5381"/>
                </a:lnTo>
                <a:lnTo>
                  <a:pt x="3375" y="5381"/>
                </a:lnTo>
                <a:lnTo>
                  <a:pt x="3375" y="16219"/>
                </a:lnTo>
                <a:lnTo>
                  <a:pt x="12733" y="16219"/>
                </a:lnTo>
                <a:lnTo>
                  <a:pt x="12733" y="21600"/>
                </a:lnTo>
                <a:lnTo>
                  <a:pt x="21600" y="10800"/>
                </a:lnTo>
                <a:lnTo>
                  <a:pt x="12733" y="0"/>
                </a:lnTo>
                <a:close/>
              </a:path>
              <a:path w="21600" h="21600">
                <a:moveTo>
                  <a:pt x="1350" y="5381"/>
                </a:moveTo>
                <a:lnTo>
                  <a:pt x="1350" y="16219"/>
                </a:lnTo>
                <a:lnTo>
                  <a:pt x="2700" y="16219"/>
                </a:lnTo>
                <a:lnTo>
                  <a:pt x="2700" y="5381"/>
                </a:lnTo>
                <a:lnTo>
                  <a:pt x="1350" y="5381"/>
                </a:lnTo>
                <a:close/>
              </a:path>
              <a:path w="21600" h="21600">
                <a:moveTo>
                  <a:pt x="0" y="5381"/>
                </a:moveTo>
                <a:lnTo>
                  <a:pt x="0" y="16219"/>
                </a:lnTo>
                <a:lnTo>
                  <a:pt x="675" y="16219"/>
                </a:lnTo>
                <a:lnTo>
                  <a:pt x="675" y="5381"/>
                </a:lnTo>
                <a:lnTo>
                  <a:pt x="0" y="5381"/>
                </a:lnTo>
                <a:close/>
              </a:path>
            </a:pathLst>
          </a:custGeom>
          <a:gradFill rotWithShape="1">
            <a:gsLst>
              <a:gs pos="0">
                <a:srgbClr val="FF6600"/>
              </a:gs>
              <a:gs pos="100000">
                <a:srgbClr val="FFFF00"/>
              </a:gs>
            </a:gsLst>
            <a:lin ang="0" scaled="1"/>
          </a:gradFill>
          <a:ln>
            <a:noFill/>
          </a:ln>
          <a:effectLst>
            <a:outerShdw blurRad="50800" dist="38100" algn="l" rotWithShape="0">
              <a:prstClr val="black">
                <a:alpha val="40000"/>
              </a:prstClr>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square" anchor="ctr">
            <a:noAutofit/>
          </a:bodyPr>
          <a:lstStyle/>
          <a:p>
            <a:pPr marL="0" marR="0" lvl="0" indent="0" algn="l" defTabSz="838304" rtl="0" eaLnBrk="1" fontAlgn="auto" latinLnBrk="0" hangingPunct="1">
              <a:lnSpc>
                <a:spcPct val="100000"/>
              </a:lnSpc>
              <a:spcBef>
                <a:spcPts val="0"/>
              </a:spcBef>
              <a:spcAft>
                <a:spcPts val="0"/>
              </a:spcAft>
              <a:buClrTx/>
              <a:buSzTx/>
              <a:buFontTx/>
              <a:buNone/>
              <a:tabLst/>
              <a:defRPr/>
            </a:pPr>
            <a:endParaRPr kumimoji="1" lang="ja-JP" altLang="en-US" sz="1651"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2" name="円/楕円 56"/>
          <p:cNvSpPr/>
          <p:nvPr/>
        </p:nvSpPr>
        <p:spPr>
          <a:xfrm>
            <a:off x="3874346" y="4066018"/>
            <a:ext cx="1021382" cy="464392"/>
          </a:xfrm>
          <a:prstGeom prst="ellips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3008" tIns="0" rIns="33008" bIns="0" rtlCol="0" anchor="ctr"/>
          <a:lstStyle/>
          <a:p>
            <a:pPr marL="0" marR="0" lvl="0" indent="0" algn="ctr" defTabSz="838304" rtl="0" eaLnBrk="1" fontAlgn="auto" latinLnBrk="0" hangingPunct="1">
              <a:lnSpc>
                <a:spcPct val="100000"/>
              </a:lnSpc>
              <a:spcBef>
                <a:spcPts val="0"/>
              </a:spcBef>
              <a:spcAft>
                <a:spcPts val="0"/>
              </a:spcAft>
              <a:buClrTx/>
              <a:buSzTx/>
              <a:buFontTx/>
              <a:buNone/>
              <a:tabLst/>
              <a:defRPr/>
            </a:pPr>
            <a:r>
              <a:rPr kumimoji="1" lang="ja-JP" altLang="en-US" sz="963"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新聞配達所</a:t>
            </a:r>
          </a:p>
        </p:txBody>
      </p:sp>
      <p:sp>
        <p:nvSpPr>
          <p:cNvPr id="80" name="円/楕円 56"/>
          <p:cNvSpPr/>
          <p:nvPr/>
        </p:nvSpPr>
        <p:spPr>
          <a:xfrm>
            <a:off x="1784303" y="4865575"/>
            <a:ext cx="1021382" cy="464392"/>
          </a:xfrm>
          <a:prstGeom prst="ellips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3008" tIns="0" rIns="33008" bIns="0" rtlCol="0" anchor="ctr"/>
          <a:lstStyle/>
          <a:p>
            <a:pPr marL="0" marR="0" lvl="0" indent="0" algn="ctr" defTabSz="838304" rtl="0" eaLnBrk="1" fontAlgn="auto" latinLnBrk="0" hangingPunct="1">
              <a:lnSpc>
                <a:spcPct val="100000"/>
              </a:lnSpc>
              <a:spcBef>
                <a:spcPts val="0"/>
              </a:spcBef>
              <a:spcAft>
                <a:spcPts val="0"/>
              </a:spcAft>
              <a:buClrTx/>
              <a:buSzTx/>
              <a:buFontTx/>
              <a:buNone/>
              <a:tabLst/>
              <a:defRPr/>
            </a:pPr>
            <a:r>
              <a:rPr kumimoji="1" lang="ja-JP" altLang="en-US" sz="963"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ライフライン事業者</a:t>
            </a:r>
          </a:p>
        </p:txBody>
      </p:sp>
      <p:sp>
        <p:nvSpPr>
          <p:cNvPr id="87" name="正方形/長方形 86"/>
          <p:cNvSpPr/>
          <p:nvPr/>
        </p:nvSpPr>
        <p:spPr>
          <a:xfrm>
            <a:off x="117700" y="3392452"/>
            <a:ext cx="310485" cy="789335"/>
          </a:xfrm>
          <a:prstGeom prst="rect">
            <a:avLst/>
          </a:prstGeom>
          <a:solidFill>
            <a:schemeClr val="bg1"/>
          </a:solidFill>
          <a:ln w="38100">
            <a:no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vert="eaVert" anchor="ctr"/>
          <a:lstStyle/>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srgbClr val="FF0066"/>
                </a:solidFill>
                <a:effectLst/>
                <a:uLnTx/>
                <a:uFillTx/>
                <a:latin typeface="メイリオ" pitchFamily="50" charset="-128"/>
                <a:ea typeface="メイリオ" pitchFamily="50" charset="-128"/>
                <a:cs typeface="+mn-cs"/>
              </a:rPr>
              <a:t>守秘義務が</a:t>
            </a:r>
            <a:endParaRPr kumimoji="1" lang="en-US" altLang="ja-JP" sz="825" b="0" i="0" u="none" strike="noStrike" kern="1200" cap="none" spc="0" normalizeH="0" baseline="0" noProof="0" dirty="0">
              <a:ln>
                <a:noFill/>
              </a:ln>
              <a:solidFill>
                <a:srgbClr val="FF0066"/>
              </a:solidFill>
              <a:effectLst/>
              <a:uLnTx/>
              <a:uFillTx/>
              <a:latin typeface="メイリオ" pitchFamily="50" charset="-128"/>
              <a:ea typeface="メイリオ" pitchFamily="50" charset="-128"/>
              <a:cs typeface="+mn-cs"/>
            </a:endParaRPr>
          </a:p>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srgbClr val="FF0066"/>
                </a:solidFill>
                <a:effectLst/>
                <a:uLnTx/>
                <a:uFillTx/>
                <a:latin typeface="メイリオ" pitchFamily="50" charset="-128"/>
                <a:ea typeface="メイリオ" pitchFamily="50" charset="-128"/>
                <a:cs typeface="+mn-cs"/>
              </a:rPr>
              <a:t>及ぶ範囲</a:t>
            </a:r>
            <a:endParaRPr kumimoji="1" lang="en-US" altLang="ja-JP" sz="825" b="0" i="0" u="none" strike="noStrike" kern="1200" cap="none" spc="0" normalizeH="0" baseline="0" noProof="0" dirty="0">
              <a:ln>
                <a:noFill/>
              </a:ln>
              <a:solidFill>
                <a:srgbClr val="FF0066"/>
              </a:solidFill>
              <a:effectLst/>
              <a:uLnTx/>
              <a:uFillTx/>
              <a:latin typeface="メイリオ" pitchFamily="50" charset="-128"/>
              <a:ea typeface="メイリオ" pitchFamily="50" charset="-128"/>
              <a:cs typeface="+mn-cs"/>
            </a:endParaRPr>
          </a:p>
        </p:txBody>
      </p:sp>
      <p:sp>
        <p:nvSpPr>
          <p:cNvPr id="35" name="角丸四角形 34"/>
          <p:cNvSpPr/>
          <p:nvPr/>
        </p:nvSpPr>
        <p:spPr>
          <a:xfrm>
            <a:off x="5589660" y="3032871"/>
            <a:ext cx="1029101" cy="380165"/>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88152" tIns="44076" rIns="88152" bIns="44076" rtlCol="0" anchor="ctr"/>
          <a:lstStyle/>
          <a:p>
            <a:pPr marL="0" marR="0" lvl="0" indent="0" algn="ctr" defTabSz="881398" rtl="0" eaLnBrk="1" fontAlgn="auto" latinLnBrk="0" hangingPunct="1">
              <a:lnSpc>
                <a:spcPct val="100000"/>
              </a:lnSpc>
              <a:spcBef>
                <a:spcPts val="0"/>
              </a:spcBef>
              <a:spcAft>
                <a:spcPts val="0"/>
              </a:spcAft>
              <a:buClrTx/>
              <a:buSzTx/>
              <a:buFontTx/>
              <a:buNone/>
              <a:tabLst/>
              <a:defRPr/>
            </a:pPr>
            <a:r>
              <a:rPr kumimoji="1" lang="ja-JP" altLang="en-US" sz="734"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構成機関外の</a:t>
            </a:r>
            <a:endParaRPr kumimoji="1" lang="en-US" altLang="ja-JP" sz="734"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881398" rtl="0" eaLnBrk="1" fontAlgn="auto" latinLnBrk="0" hangingPunct="1">
              <a:lnSpc>
                <a:spcPct val="100000"/>
              </a:lnSpc>
              <a:spcBef>
                <a:spcPts val="0"/>
              </a:spcBef>
              <a:spcAft>
                <a:spcPts val="0"/>
              </a:spcAft>
              <a:buClrTx/>
              <a:buSzTx/>
              <a:buFontTx/>
              <a:buNone/>
              <a:tabLst/>
              <a:defRPr/>
            </a:pPr>
            <a:r>
              <a:rPr kumimoji="1" lang="ja-JP" altLang="en-US" sz="1192"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関係機関等</a:t>
            </a:r>
          </a:p>
        </p:txBody>
      </p:sp>
      <p:sp>
        <p:nvSpPr>
          <p:cNvPr id="88" name="正方形/長方形 87"/>
          <p:cNvSpPr/>
          <p:nvPr/>
        </p:nvSpPr>
        <p:spPr>
          <a:xfrm>
            <a:off x="-49716" y="1894018"/>
            <a:ext cx="2449785" cy="330418"/>
          </a:xfrm>
          <a:prstGeom prst="rect">
            <a:avLst/>
          </a:prstGeom>
          <a:noFill/>
          <a:ln w="38100">
            <a:no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l" defTabSz="843959" rtl="0" eaLnBrk="1" fontAlgn="auto" latinLnBrk="0" hangingPunct="1">
              <a:lnSpc>
                <a:spcPct val="100000"/>
              </a:lnSpc>
              <a:spcBef>
                <a:spcPts val="0"/>
              </a:spcBef>
              <a:spcAft>
                <a:spcPts val="0"/>
              </a:spcAft>
              <a:buClrTx/>
              <a:buSzTx/>
              <a:buFontTx/>
              <a:buNone/>
              <a:tabLst/>
              <a:defRPr/>
            </a:pPr>
            <a:r>
              <a:rPr kumimoji="1" lang="ja-JP" altLang="en-US" sz="1284" b="1" i="0" u="none" strike="noStrike" kern="1200" cap="none" spc="0" normalizeH="0" baseline="0" noProof="0" dirty="0">
                <a:ln>
                  <a:noFill/>
                </a:ln>
                <a:solidFill>
                  <a:srgbClr val="1F497D">
                    <a:lumMod val="50000"/>
                  </a:srgbClr>
                </a:solidFill>
                <a:effectLst/>
                <a:uLnTx/>
                <a:uFillTx/>
                <a:latin typeface="メイリオ" pitchFamily="50" charset="-128"/>
                <a:ea typeface="メイリオ" pitchFamily="50" charset="-128"/>
                <a:cs typeface="+mn-cs"/>
              </a:rPr>
              <a:t>（参考）支援会議のイメージ</a:t>
            </a:r>
          </a:p>
        </p:txBody>
      </p:sp>
      <p:sp>
        <p:nvSpPr>
          <p:cNvPr id="90" name="正方形/長方形 89"/>
          <p:cNvSpPr/>
          <p:nvPr/>
        </p:nvSpPr>
        <p:spPr>
          <a:xfrm>
            <a:off x="7045986" y="2042485"/>
            <a:ext cx="2041970" cy="3969315"/>
          </a:xfrm>
          <a:prstGeom prst="rect">
            <a:avLst/>
          </a:prstGeom>
          <a:solidFill>
            <a:schemeClr val="accent6">
              <a:lumMod val="20000"/>
              <a:lumOff val="80000"/>
            </a:schemeClr>
          </a:solidFill>
          <a:ln w="3175" cap="flat" cmpd="sng" algn="ctr">
            <a:solidFill>
              <a:srgbClr val="BBE0E3">
                <a:shade val="50000"/>
              </a:srgbClr>
            </a:solidFill>
            <a:prstDash val="solid"/>
          </a:ln>
          <a:effectLst/>
        </p:spPr>
        <p:txBody>
          <a:bodyPr anchor="ctr"/>
          <a:lstStyle/>
          <a:p>
            <a:pPr marL="0" marR="0" lvl="0" indent="0" algn="l" defTabSz="843959" rtl="0" eaLnBrk="1" fontAlgn="auto" latinLnBrk="0" hangingPunct="1">
              <a:lnSpc>
                <a:spcPts val="1375"/>
              </a:lnSpc>
              <a:spcBef>
                <a:spcPts val="0"/>
              </a:spcBef>
              <a:spcAft>
                <a:spcPts val="0"/>
              </a:spcAft>
              <a:buClrTx/>
              <a:buSzTx/>
              <a:buFontTx/>
              <a:buNone/>
              <a:tabLst/>
              <a:defRPr/>
            </a:pPr>
            <a:endParaRPr kumimoji="1" lang="en-US" altLang="ja-JP" sz="1009" b="0" i="0" u="none" strike="noStrike" kern="1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l" defTabSz="843959" rtl="0" eaLnBrk="1" fontAlgn="auto" latinLnBrk="0" hangingPunct="1">
              <a:lnSpc>
                <a:spcPts val="1375"/>
              </a:lnSpc>
              <a:spcBef>
                <a:spcPts val="0"/>
              </a:spcBef>
              <a:spcAft>
                <a:spcPts val="0"/>
              </a:spcAft>
              <a:buClrTx/>
              <a:buSzTx/>
              <a:buFontTx/>
              <a:buNone/>
              <a:tabLst/>
              <a:defRPr/>
            </a:pPr>
            <a:r>
              <a:rPr kumimoji="1" lang="ja-JP" altLang="en-US" sz="1009" b="0" i="0" u="none" strike="noStrike" kern="1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1009"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en-US" sz="1009" b="0" i="0" u="none" strike="noStrike" kern="1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本人の同意が得られない</a:t>
            </a:r>
            <a:r>
              <a:rPr kumimoji="1" lang="ja-JP" altLang="en-US" sz="1009" b="0" i="0" u="none" strike="noStrike" kern="100" cap="none" spc="0" normalizeH="0" baseline="0" noProof="0" dirty="0" err="1">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た</a:t>
            </a:r>
            <a:endParaRPr kumimoji="1" lang="en-US" altLang="ja-JP" sz="1009" b="0" i="0" u="none" strike="noStrike" kern="1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l" defTabSz="843959" rtl="0" eaLnBrk="1" fontAlgn="auto" latinLnBrk="0" hangingPunct="1">
              <a:lnSpc>
                <a:spcPts val="1375"/>
              </a:lnSpc>
              <a:spcBef>
                <a:spcPts val="0"/>
              </a:spcBef>
              <a:spcAft>
                <a:spcPts val="0"/>
              </a:spcAft>
              <a:buClrTx/>
              <a:buSzTx/>
              <a:buFontTx/>
              <a:buNone/>
              <a:tabLst/>
              <a:defRPr/>
            </a:pPr>
            <a:r>
              <a:rPr kumimoji="1" lang="ja-JP" altLang="en-US" sz="1009" b="0" i="0" u="none" strike="noStrike" kern="1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en-US" sz="1009" b="0" i="0" u="none" strike="noStrike" kern="100" cap="none" spc="0" normalizeH="0" baseline="0" noProof="0" dirty="0" err="1">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めに</a:t>
            </a:r>
            <a:r>
              <a:rPr kumimoji="1" lang="ja-JP" altLang="en-US" sz="1009" b="0" i="0" u="none" strike="noStrike" kern="1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支援調整会議で共有を図</a:t>
            </a:r>
            <a:endParaRPr kumimoji="1" lang="en-US" altLang="ja-JP" sz="1009" b="0" i="0" u="none" strike="noStrike" kern="1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l" defTabSz="843959" rtl="0" eaLnBrk="1" fontAlgn="auto" latinLnBrk="0" hangingPunct="1">
              <a:lnSpc>
                <a:spcPts val="1375"/>
              </a:lnSpc>
              <a:spcBef>
                <a:spcPts val="0"/>
              </a:spcBef>
              <a:spcAft>
                <a:spcPts val="0"/>
              </a:spcAft>
              <a:buClrTx/>
              <a:buSzTx/>
              <a:buFontTx/>
              <a:buNone/>
              <a:tabLst/>
              <a:defRPr/>
            </a:pPr>
            <a:r>
              <a:rPr kumimoji="1" lang="ja-JP" altLang="en-US" sz="1009" b="0" i="0" u="none" strike="noStrike" kern="1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en-US" sz="1009" b="0" i="0" u="none" strike="noStrike" kern="100" cap="none" spc="0" normalizeH="0" baseline="0" noProof="0" dirty="0" err="1">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る</a:t>
            </a:r>
            <a:r>
              <a:rPr kumimoji="1" lang="ja-JP" altLang="en-US" sz="1009" b="0" i="0" u="none" strike="noStrike" kern="1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ことができず、</a:t>
            </a:r>
            <a:r>
              <a:rPr kumimoji="1" lang="ja-JP" altLang="en-US" sz="1009" b="1" i="0" u="none" strike="noStrike" kern="1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支援に当</a:t>
            </a:r>
            <a:endParaRPr kumimoji="1" lang="en-US" altLang="ja-JP" sz="1009" b="1" i="0" u="none" strike="noStrike" kern="1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l" defTabSz="843959" rtl="0" eaLnBrk="1" fontAlgn="auto" latinLnBrk="0" hangingPunct="1">
              <a:lnSpc>
                <a:spcPts val="1375"/>
              </a:lnSpc>
              <a:spcBef>
                <a:spcPts val="0"/>
              </a:spcBef>
              <a:spcAft>
                <a:spcPts val="0"/>
              </a:spcAft>
              <a:buClrTx/>
              <a:buSzTx/>
              <a:buFontTx/>
              <a:buNone/>
              <a:tabLst/>
              <a:defRPr/>
            </a:pPr>
            <a:r>
              <a:rPr kumimoji="1" lang="ja-JP" altLang="en-US" sz="1009" b="1" i="0" u="none" strike="noStrike" kern="1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たって連携すべき庁内の関係</a:t>
            </a:r>
            <a:endParaRPr kumimoji="1" lang="en-US" altLang="ja-JP" sz="1009" b="1" i="0" u="none" strike="noStrike" kern="1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l" defTabSz="843959" rtl="0" eaLnBrk="1" fontAlgn="auto" latinLnBrk="0" hangingPunct="1">
              <a:lnSpc>
                <a:spcPts val="1375"/>
              </a:lnSpc>
              <a:spcBef>
                <a:spcPts val="0"/>
              </a:spcBef>
              <a:spcAft>
                <a:spcPts val="0"/>
              </a:spcAft>
              <a:buClrTx/>
              <a:buSzTx/>
              <a:buFontTx/>
              <a:buNone/>
              <a:tabLst/>
              <a:defRPr/>
            </a:pPr>
            <a:r>
              <a:rPr kumimoji="1" lang="ja-JP" altLang="en-US" sz="1009" b="1" i="0" u="none" strike="noStrike" kern="1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部局・関係機関との間で</a:t>
            </a:r>
            <a:r>
              <a:rPr kumimoji="1" lang="ja-JP" altLang="en-US" sz="1009" b="1" i="0" u="none" strike="noStrike" kern="100" cap="none" spc="0" normalizeH="0" baseline="0" noProof="0" dirty="0">
                <a:ln>
                  <a:noFill/>
                </a:ln>
                <a:solidFill>
                  <a:srgbClr val="FF3399"/>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情報</a:t>
            </a:r>
            <a:endParaRPr kumimoji="1" lang="en-US" altLang="ja-JP" sz="1009" b="1" i="0" u="none" strike="noStrike" kern="100" cap="none" spc="0" normalizeH="0" baseline="0" noProof="0" dirty="0">
              <a:ln>
                <a:noFill/>
              </a:ln>
              <a:solidFill>
                <a:srgbClr val="FF3399"/>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l" defTabSz="843959" rtl="0" eaLnBrk="1" fontAlgn="auto" latinLnBrk="0" hangingPunct="1">
              <a:lnSpc>
                <a:spcPts val="1375"/>
              </a:lnSpc>
              <a:spcBef>
                <a:spcPts val="0"/>
              </a:spcBef>
              <a:spcAft>
                <a:spcPts val="0"/>
              </a:spcAft>
              <a:buClrTx/>
              <a:buSzTx/>
              <a:buFontTx/>
              <a:buNone/>
              <a:tabLst/>
              <a:defRPr/>
            </a:pPr>
            <a:r>
              <a:rPr kumimoji="1" lang="ja-JP" altLang="en-US" sz="1009" b="1" i="0" u="none" strike="noStrike" kern="100" cap="none" spc="0" normalizeH="0" baseline="0" noProof="0" dirty="0">
                <a:ln>
                  <a:noFill/>
                </a:ln>
                <a:solidFill>
                  <a:srgbClr val="FF3399"/>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の共有や連携を図ることがで</a:t>
            </a:r>
            <a:endParaRPr kumimoji="1" lang="en-US" altLang="ja-JP" sz="1009" b="1" i="0" u="none" strike="noStrike" kern="100" cap="none" spc="0" normalizeH="0" baseline="0" noProof="0" dirty="0">
              <a:ln>
                <a:noFill/>
              </a:ln>
              <a:solidFill>
                <a:srgbClr val="FF3399"/>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l" defTabSz="843959" rtl="0" eaLnBrk="1" fontAlgn="auto" latinLnBrk="0" hangingPunct="1">
              <a:lnSpc>
                <a:spcPts val="1375"/>
              </a:lnSpc>
              <a:spcBef>
                <a:spcPts val="0"/>
              </a:spcBef>
              <a:spcAft>
                <a:spcPts val="0"/>
              </a:spcAft>
              <a:buClrTx/>
              <a:buSzTx/>
              <a:buFontTx/>
              <a:buNone/>
              <a:tabLst/>
              <a:defRPr/>
            </a:pPr>
            <a:r>
              <a:rPr kumimoji="1" lang="ja-JP" altLang="en-US" sz="1009" b="1" i="0" u="none" strike="noStrike" kern="100" cap="none" spc="0" normalizeH="0" baseline="0" noProof="0" dirty="0">
                <a:ln>
                  <a:noFill/>
                </a:ln>
                <a:solidFill>
                  <a:srgbClr val="FF3399"/>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en-US" sz="1009" b="1" i="0" u="none" strike="noStrike" kern="100" cap="none" spc="0" normalizeH="0" baseline="0" noProof="0" dirty="0" err="1">
                <a:ln>
                  <a:noFill/>
                </a:ln>
                <a:solidFill>
                  <a:srgbClr val="FF3399"/>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き</a:t>
            </a:r>
            <a:r>
              <a:rPr kumimoji="1" lang="ja-JP" altLang="en-US" sz="1009" b="1" i="0" u="none" strike="noStrike" kern="100" cap="none" spc="0" normalizeH="0" baseline="0" noProof="0" dirty="0">
                <a:ln>
                  <a:noFill/>
                </a:ln>
                <a:solidFill>
                  <a:srgbClr val="FF3399"/>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ない事案</a:t>
            </a:r>
            <a:endParaRPr kumimoji="1" lang="en-US" altLang="ja-JP" sz="1009" b="1" i="0" u="none" strike="noStrike" kern="100" cap="none" spc="0" normalizeH="0" baseline="0" noProof="0" dirty="0">
              <a:ln>
                <a:noFill/>
              </a:ln>
              <a:solidFill>
                <a:srgbClr val="FF3399"/>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l" defTabSz="843959" rtl="0" eaLnBrk="1" fontAlgn="auto" latinLnBrk="0" hangingPunct="1">
              <a:lnSpc>
                <a:spcPts val="550"/>
              </a:lnSpc>
              <a:spcBef>
                <a:spcPts val="0"/>
              </a:spcBef>
              <a:spcAft>
                <a:spcPts val="0"/>
              </a:spcAft>
              <a:buClrTx/>
              <a:buSzTx/>
              <a:buFontTx/>
              <a:buNone/>
              <a:tabLst/>
              <a:defRPr/>
            </a:pPr>
            <a:endParaRPr kumimoji="1" lang="ja-JP" altLang="en-US" sz="1009" b="1" i="0" u="none" strike="noStrike" kern="100" cap="none" spc="0" normalizeH="0" baseline="0" noProof="0" dirty="0">
              <a:ln>
                <a:noFill/>
              </a:ln>
              <a:solidFill>
                <a:srgbClr val="FF3399"/>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l" defTabSz="843959" rtl="0" eaLnBrk="1" fontAlgn="auto" latinLnBrk="0" hangingPunct="1">
              <a:lnSpc>
                <a:spcPts val="1375"/>
              </a:lnSpc>
              <a:spcBef>
                <a:spcPts val="0"/>
              </a:spcBef>
              <a:spcAft>
                <a:spcPts val="0"/>
              </a:spcAft>
              <a:buClrTx/>
              <a:buSzTx/>
              <a:buFontTx/>
              <a:buNone/>
              <a:tabLst/>
              <a:defRPr/>
            </a:pPr>
            <a:r>
              <a:rPr kumimoji="1" lang="ja-JP" altLang="en-US" sz="1009" b="0" i="0" u="none" strike="noStrike" kern="1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同一世帯の様々な人がそれ</a:t>
            </a:r>
            <a:endParaRPr kumimoji="1" lang="en-US" altLang="ja-JP" sz="1009" b="0" i="0" u="none" strike="noStrike" kern="1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l" defTabSz="843959" rtl="0" eaLnBrk="1" fontAlgn="auto" latinLnBrk="0" hangingPunct="1">
              <a:lnSpc>
                <a:spcPts val="1375"/>
              </a:lnSpc>
              <a:spcBef>
                <a:spcPts val="0"/>
              </a:spcBef>
              <a:spcAft>
                <a:spcPts val="0"/>
              </a:spcAft>
              <a:buClrTx/>
              <a:buSzTx/>
              <a:buFontTx/>
              <a:buNone/>
              <a:tabLst/>
              <a:defRPr/>
            </a:pPr>
            <a:r>
              <a:rPr kumimoji="1" lang="ja-JP" altLang="en-US" sz="1009" b="0" i="0" u="none" strike="noStrike" kern="1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en-US" sz="1009" b="0" i="0" u="none" strike="noStrike" kern="100" cap="none" spc="0" normalizeH="0" baseline="0" noProof="0" dirty="0" err="1">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ぞれ</a:t>
            </a:r>
            <a:r>
              <a:rPr kumimoji="1" lang="ja-JP" altLang="en-US" sz="1009" b="0" i="0" u="none" strike="noStrike" kern="1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異なる課題を抱え、それ</a:t>
            </a:r>
            <a:endParaRPr kumimoji="1" lang="en-US" altLang="ja-JP" sz="1009" b="0" i="0" u="none" strike="noStrike" kern="1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l" defTabSz="843959" rtl="0" eaLnBrk="1" fontAlgn="auto" latinLnBrk="0" hangingPunct="1">
              <a:lnSpc>
                <a:spcPts val="1375"/>
              </a:lnSpc>
              <a:spcBef>
                <a:spcPts val="0"/>
              </a:spcBef>
              <a:spcAft>
                <a:spcPts val="0"/>
              </a:spcAft>
              <a:buClrTx/>
              <a:buSzTx/>
              <a:buFontTx/>
              <a:buNone/>
              <a:tabLst/>
              <a:defRPr/>
            </a:pPr>
            <a:r>
              <a:rPr kumimoji="1" lang="ja-JP" altLang="en-US" sz="1009" b="0" i="0" u="none" strike="noStrike" kern="1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en-US" sz="1009" b="0" i="0" u="none" strike="noStrike" kern="100" cap="none" spc="0" normalizeH="0" baseline="0" noProof="0" dirty="0" err="1">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ぞれ</a:t>
            </a:r>
            <a:r>
              <a:rPr kumimoji="1" lang="ja-JP" altLang="en-US" sz="1009" b="0" i="0" u="none" strike="noStrike" kern="1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専門の相談窓口や関係機</a:t>
            </a:r>
            <a:endParaRPr kumimoji="1" lang="en-US" altLang="ja-JP" sz="1009" b="0" i="0" u="none" strike="noStrike" kern="1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l" defTabSz="843959" rtl="0" eaLnBrk="1" fontAlgn="auto" latinLnBrk="0" hangingPunct="1">
              <a:lnSpc>
                <a:spcPts val="1375"/>
              </a:lnSpc>
              <a:spcBef>
                <a:spcPts val="0"/>
              </a:spcBef>
              <a:spcAft>
                <a:spcPts val="0"/>
              </a:spcAft>
              <a:buClrTx/>
              <a:buSzTx/>
              <a:buFontTx/>
              <a:buNone/>
              <a:tabLst/>
              <a:defRPr/>
            </a:pPr>
            <a:r>
              <a:rPr kumimoji="1" lang="ja-JP" altLang="en-US" sz="1009" b="0" i="0" u="none" strike="noStrike" kern="1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関等で相談対応が行われて</a:t>
            </a:r>
            <a:r>
              <a:rPr kumimoji="1" lang="ja-JP" altLang="en-US" sz="1009" b="0" i="0" u="none" strike="noStrike" kern="100" cap="none" spc="0" normalizeH="0" baseline="0" noProof="0" dirty="0" err="1">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い</a:t>
            </a:r>
            <a:endParaRPr kumimoji="1" lang="en-US" altLang="ja-JP" sz="1009" b="0" i="0" u="none" strike="noStrike" kern="1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l" defTabSz="843959" rtl="0" eaLnBrk="1" fontAlgn="auto" latinLnBrk="0" hangingPunct="1">
              <a:lnSpc>
                <a:spcPts val="1375"/>
              </a:lnSpc>
              <a:spcBef>
                <a:spcPts val="0"/>
              </a:spcBef>
              <a:spcAft>
                <a:spcPts val="0"/>
              </a:spcAft>
              <a:buClrTx/>
              <a:buSzTx/>
              <a:buFontTx/>
              <a:buNone/>
              <a:tabLst/>
              <a:defRPr/>
            </a:pPr>
            <a:r>
              <a:rPr kumimoji="1" lang="ja-JP" altLang="en-US" sz="1009" b="0" i="0" u="none" strike="noStrike" kern="1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るが、それが</a:t>
            </a:r>
            <a:r>
              <a:rPr kumimoji="1" lang="ja-JP" altLang="en-US" sz="1009" b="1" i="0" u="none" strike="noStrike" kern="100" cap="none" spc="0" normalizeH="0" baseline="0" noProof="0" dirty="0">
                <a:ln>
                  <a:noFill/>
                </a:ln>
                <a:solidFill>
                  <a:srgbClr val="FF3399"/>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世帯全体の課題</a:t>
            </a:r>
            <a:endParaRPr kumimoji="1" lang="en-US" altLang="ja-JP" sz="1009" b="1" i="0" u="none" strike="noStrike" kern="100" cap="none" spc="0" normalizeH="0" baseline="0" noProof="0" dirty="0">
              <a:ln>
                <a:noFill/>
              </a:ln>
              <a:solidFill>
                <a:srgbClr val="FF3399"/>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l" defTabSz="843959" rtl="0" eaLnBrk="1" fontAlgn="auto" latinLnBrk="0" hangingPunct="1">
              <a:lnSpc>
                <a:spcPts val="1375"/>
              </a:lnSpc>
              <a:spcBef>
                <a:spcPts val="0"/>
              </a:spcBef>
              <a:spcAft>
                <a:spcPts val="0"/>
              </a:spcAft>
              <a:buClrTx/>
              <a:buSzTx/>
              <a:buFontTx/>
              <a:buNone/>
              <a:tabLst/>
              <a:defRPr/>
            </a:pPr>
            <a:r>
              <a:rPr kumimoji="1" lang="ja-JP" altLang="en-US" sz="1009" b="1" i="0" u="none" strike="noStrike" kern="100" cap="none" spc="0" normalizeH="0" baseline="0" noProof="0" dirty="0">
                <a:ln>
                  <a:noFill/>
                </a:ln>
                <a:solidFill>
                  <a:srgbClr val="FF3399"/>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として、支援に当たって連携</a:t>
            </a:r>
            <a:endParaRPr kumimoji="1" lang="en-US" altLang="ja-JP" sz="1009" b="1" i="0" u="none" strike="noStrike" kern="100" cap="none" spc="0" normalizeH="0" baseline="0" noProof="0" dirty="0">
              <a:ln>
                <a:noFill/>
              </a:ln>
              <a:solidFill>
                <a:srgbClr val="FF3399"/>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l" defTabSz="843959" rtl="0" eaLnBrk="1" fontAlgn="auto" latinLnBrk="0" hangingPunct="1">
              <a:lnSpc>
                <a:spcPts val="1375"/>
              </a:lnSpc>
              <a:spcBef>
                <a:spcPts val="0"/>
              </a:spcBef>
              <a:spcAft>
                <a:spcPts val="0"/>
              </a:spcAft>
              <a:buClrTx/>
              <a:buSzTx/>
              <a:buFontTx/>
              <a:buNone/>
              <a:tabLst/>
              <a:defRPr/>
            </a:pPr>
            <a:r>
              <a:rPr kumimoji="1" lang="ja-JP" altLang="en-US" sz="1009" b="1" i="0" u="none" strike="noStrike" kern="100" cap="none" spc="0" normalizeH="0" baseline="0" noProof="0" dirty="0">
                <a:ln>
                  <a:noFill/>
                </a:ln>
                <a:solidFill>
                  <a:srgbClr val="FF3399"/>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すべき関係機関・関係者の間</a:t>
            </a:r>
            <a:endParaRPr kumimoji="1" lang="en-US" altLang="ja-JP" sz="1009" b="1" i="0" u="none" strike="noStrike" kern="100" cap="none" spc="0" normalizeH="0" baseline="0" noProof="0" dirty="0">
              <a:ln>
                <a:noFill/>
              </a:ln>
              <a:solidFill>
                <a:srgbClr val="FF3399"/>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l" defTabSz="843959" rtl="0" eaLnBrk="1" fontAlgn="auto" latinLnBrk="0" hangingPunct="1">
              <a:lnSpc>
                <a:spcPts val="1375"/>
              </a:lnSpc>
              <a:spcBef>
                <a:spcPts val="0"/>
              </a:spcBef>
              <a:spcAft>
                <a:spcPts val="0"/>
              </a:spcAft>
              <a:buClrTx/>
              <a:buSzTx/>
              <a:buFontTx/>
              <a:buNone/>
              <a:tabLst/>
              <a:defRPr/>
            </a:pPr>
            <a:r>
              <a:rPr kumimoji="1" lang="ja-JP" altLang="en-US" sz="1009" b="1" i="0" u="none" strike="noStrike" kern="100" cap="none" spc="0" normalizeH="0" baseline="0" noProof="0" dirty="0">
                <a:ln>
                  <a:noFill/>
                </a:ln>
                <a:solidFill>
                  <a:srgbClr val="FF3399"/>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で把握・共有されていない事</a:t>
            </a:r>
            <a:endParaRPr kumimoji="1" lang="en-US" altLang="ja-JP" sz="1009" b="1" i="0" u="none" strike="noStrike" kern="100" cap="none" spc="0" normalizeH="0" baseline="0" noProof="0" dirty="0">
              <a:ln>
                <a:noFill/>
              </a:ln>
              <a:solidFill>
                <a:srgbClr val="FF3399"/>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l" defTabSz="843959" rtl="0" eaLnBrk="1" fontAlgn="auto" latinLnBrk="0" hangingPunct="1">
              <a:lnSpc>
                <a:spcPts val="1375"/>
              </a:lnSpc>
              <a:spcBef>
                <a:spcPts val="0"/>
              </a:spcBef>
              <a:spcAft>
                <a:spcPts val="0"/>
              </a:spcAft>
              <a:buClrTx/>
              <a:buSzTx/>
              <a:buFontTx/>
              <a:buNone/>
              <a:tabLst/>
              <a:defRPr/>
            </a:pPr>
            <a:r>
              <a:rPr kumimoji="1" lang="ja-JP" altLang="en-US" sz="1009" b="1" i="0" u="none" strike="noStrike" kern="100" cap="none" spc="0" normalizeH="0" baseline="0" noProof="0" dirty="0">
                <a:ln>
                  <a:noFill/>
                </a:ln>
                <a:solidFill>
                  <a:srgbClr val="FF3399"/>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案</a:t>
            </a:r>
            <a:endParaRPr kumimoji="1" lang="en-US" altLang="ja-JP" sz="1009" b="1" i="0" u="none" strike="noStrike" kern="100" cap="none" spc="0" normalizeH="0" baseline="0" noProof="0" dirty="0">
              <a:ln>
                <a:noFill/>
              </a:ln>
              <a:solidFill>
                <a:srgbClr val="FF3399"/>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l" defTabSz="843959" rtl="0" eaLnBrk="1" fontAlgn="auto" latinLnBrk="0" hangingPunct="1">
              <a:lnSpc>
                <a:spcPts val="550"/>
              </a:lnSpc>
              <a:spcBef>
                <a:spcPts val="0"/>
              </a:spcBef>
              <a:spcAft>
                <a:spcPts val="0"/>
              </a:spcAft>
              <a:buClrTx/>
              <a:buSzTx/>
              <a:buFontTx/>
              <a:buNone/>
              <a:tabLst/>
              <a:defRPr/>
            </a:pPr>
            <a:endParaRPr kumimoji="1" lang="ja-JP" altLang="en-US" sz="1009" b="1" i="0" u="none" strike="noStrike" kern="100" cap="none" spc="0" normalizeH="0" baseline="0" noProof="0" dirty="0">
              <a:ln>
                <a:noFill/>
              </a:ln>
              <a:solidFill>
                <a:srgbClr val="FF3399"/>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l" defTabSz="843959" rtl="0" eaLnBrk="1" fontAlgn="auto" latinLnBrk="0" hangingPunct="1">
              <a:lnSpc>
                <a:spcPts val="1375"/>
              </a:lnSpc>
              <a:spcBef>
                <a:spcPts val="0"/>
              </a:spcBef>
              <a:spcAft>
                <a:spcPts val="0"/>
              </a:spcAft>
              <a:buClrTx/>
              <a:buSzTx/>
              <a:buFontTx/>
              <a:buNone/>
              <a:tabLst/>
              <a:defRPr/>
            </a:pPr>
            <a:r>
              <a:rPr kumimoji="1" lang="ja-JP" altLang="en-US" sz="1009" b="0" i="0" u="none" strike="noStrike" kern="1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1009"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en-US" sz="1009" b="1" i="0" u="none" strike="noStrike" kern="100" cap="none" spc="0" normalizeH="0" baseline="0" noProof="0" dirty="0">
                <a:ln>
                  <a:noFill/>
                </a:ln>
                <a:solidFill>
                  <a:srgbClr val="FF3399"/>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より適切な支援を行うため</a:t>
            </a:r>
            <a:endParaRPr kumimoji="1" lang="en-US" altLang="ja-JP" sz="1009" b="1" i="0" u="none" strike="noStrike" kern="100" cap="none" spc="0" normalizeH="0" baseline="0" noProof="0" dirty="0">
              <a:ln>
                <a:noFill/>
              </a:ln>
              <a:solidFill>
                <a:srgbClr val="FF3399"/>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l" defTabSz="843959" rtl="0" eaLnBrk="1" fontAlgn="auto" latinLnBrk="0" hangingPunct="1">
              <a:lnSpc>
                <a:spcPts val="1375"/>
              </a:lnSpc>
              <a:spcBef>
                <a:spcPts val="0"/>
              </a:spcBef>
              <a:spcAft>
                <a:spcPts val="0"/>
              </a:spcAft>
              <a:buClrTx/>
              <a:buSzTx/>
              <a:buFontTx/>
              <a:buNone/>
              <a:tabLst/>
              <a:defRPr/>
            </a:pPr>
            <a:r>
              <a:rPr kumimoji="1" lang="ja-JP" altLang="en-US" sz="1009" b="1" i="0" u="none" strike="noStrike" kern="100" cap="none" spc="0" normalizeH="0" baseline="0" noProof="0" dirty="0">
                <a:ln>
                  <a:noFill/>
                </a:ln>
                <a:solidFill>
                  <a:srgbClr val="FF3399"/>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に、他の関係機関・関係者と</a:t>
            </a:r>
            <a:endParaRPr kumimoji="1" lang="en-US" altLang="ja-JP" sz="1009" b="1" i="0" u="none" strike="noStrike" kern="100" cap="none" spc="0" normalizeH="0" baseline="0" noProof="0" dirty="0">
              <a:ln>
                <a:noFill/>
              </a:ln>
              <a:solidFill>
                <a:srgbClr val="FF3399"/>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l" defTabSz="843959" rtl="0" eaLnBrk="1" fontAlgn="auto" latinLnBrk="0" hangingPunct="1">
              <a:lnSpc>
                <a:spcPts val="1375"/>
              </a:lnSpc>
              <a:spcBef>
                <a:spcPts val="0"/>
              </a:spcBef>
              <a:spcAft>
                <a:spcPts val="0"/>
              </a:spcAft>
              <a:buClrTx/>
              <a:buSzTx/>
              <a:buFontTx/>
              <a:buNone/>
              <a:tabLst/>
              <a:defRPr/>
            </a:pPr>
            <a:r>
              <a:rPr kumimoji="1" lang="ja-JP" altLang="en-US" sz="1009" b="1" i="0" u="none" strike="noStrike" kern="100" cap="none" spc="0" normalizeH="0" baseline="0" noProof="0" dirty="0">
                <a:ln>
                  <a:noFill/>
                </a:ln>
                <a:solidFill>
                  <a:srgbClr val="FF3399"/>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情報を共有しておく</a:t>
            </a:r>
            <a:r>
              <a:rPr kumimoji="1" lang="ja-JP" altLang="en-US" sz="1009" b="1" i="0" u="none" strike="noStrike" kern="100" cap="none" spc="0" normalizeH="0" baseline="0" noProof="0" dirty="0" err="1">
                <a:ln>
                  <a:noFill/>
                </a:ln>
                <a:solidFill>
                  <a:srgbClr val="FF3399"/>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必要があ</a:t>
            </a:r>
            <a:endParaRPr kumimoji="1" lang="en-US" altLang="ja-JP" sz="1009" b="1" i="0" u="none" strike="noStrike" kern="100" cap="none" spc="0" normalizeH="0" baseline="0" noProof="0" dirty="0">
              <a:ln>
                <a:noFill/>
              </a:ln>
              <a:solidFill>
                <a:srgbClr val="FF3399"/>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l" defTabSz="843959" rtl="0" eaLnBrk="1" fontAlgn="auto" latinLnBrk="0" hangingPunct="1">
              <a:lnSpc>
                <a:spcPts val="1375"/>
              </a:lnSpc>
              <a:spcBef>
                <a:spcPts val="0"/>
              </a:spcBef>
              <a:spcAft>
                <a:spcPts val="0"/>
              </a:spcAft>
              <a:buClrTx/>
              <a:buSzTx/>
              <a:buFontTx/>
              <a:buNone/>
              <a:tabLst/>
              <a:defRPr/>
            </a:pPr>
            <a:r>
              <a:rPr kumimoji="1" lang="ja-JP" altLang="en-US" sz="1009" b="1" i="0" u="none" strike="noStrike" kern="100" cap="none" spc="0" normalizeH="0" baseline="0" noProof="0" dirty="0">
                <a:ln>
                  <a:noFill/>
                </a:ln>
                <a:solidFill>
                  <a:srgbClr val="FF3399"/>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en-US" sz="1009" b="1" i="0" u="none" strike="noStrike" kern="100" cap="none" spc="0" normalizeH="0" baseline="0" noProof="0" dirty="0" err="1">
                <a:ln>
                  <a:noFill/>
                </a:ln>
                <a:solidFill>
                  <a:srgbClr val="FF3399"/>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る</a:t>
            </a:r>
            <a:r>
              <a:rPr kumimoji="1" lang="ja-JP" altLang="en-US" sz="1009" b="0" i="0" u="none" strike="noStrike" kern="100" cap="none" spc="0" normalizeH="0" baseline="0" noProof="0" dirty="0" err="1">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と</a:t>
            </a:r>
            <a:r>
              <a:rPr kumimoji="1" lang="ja-JP" altLang="en-US" sz="1009" b="0" i="0" u="none" strike="noStrike" kern="100" cap="none" spc="0" normalizeH="0" baseline="0" noProof="0" dirty="0">
                <a:ln>
                  <a:noFill/>
                </a:ln>
                <a:solidFill>
                  <a:srgbClr val="1F497D">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考えられる事案</a:t>
            </a:r>
          </a:p>
        </p:txBody>
      </p:sp>
      <p:sp>
        <p:nvSpPr>
          <p:cNvPr id="91" name="角丸四角形 90"/>
          <p:cNvSpPr/>
          <p:nvPr/>
        </p:nvSpPr>
        <p:spPr>
          <a:xfrm>
            <a:off x="7078026" y="1912409"/>
            <a:ext cx="1983642" cy="262125"/>
          </a:xfrm>
          <a:prstGeom prst="round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88152" tIns="44076" rIns="88152" bIns="44076" rtlCol="0" anchor="ctr"/>
          <a:lstStyle/>
          <a:p>
            <a:pPr marL="0" marR="0" lvl="0" indent="0" algn="l" defTabSz="881398"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支援会議で取扱う主な事例</a:t>
            </a:r>
          </a:p>
        </p:txBody>
      </p:sp>
      <p:pic>
        <p:nvPicPr>
          <p:cNvPr id="92" name="Picture 2" descr="「困った人 イラ...」の画像検索結果"/>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111" l="0" r="89778"/>
                    </a14:imgEffect>
                  </a14:imgLayer>
                </a14:imgProps>
              </a:ext>
              <a:ext uri="{28A0092B-C50C-407E-A947-70E740481C1C}">
                <a14:useLocalDpi xmlns:a14="http://schemas.microsoft.com/office/drawing/2010/main" val="0"/>
              </a:ext>
            </a:extLst>
          </a:blip>
          <a:srcRect/>
          <a:stretch>
            <a:fillRect/>
          </a:stretch>
        </p:blipFill>
        <p:spPr bwMode="auto">
          <a:xfrm>
            <a:off x="6750810" y="5657889"/>
            <a:ext cx="448722" cy="448722"/>
          </a:xfrm>
          <a:prstGeom prst="rect">
            <a:avLst/>
          </a:prstGeom>
          <a:noFill/>
          <a:extLst>
            <a:ext uri="{909E8E84-426E-40DD-AFC4-6F175D3DCCD1}">
              <a14:hiddenFill xmlns:a14="http://schemas.microsoft.com/office/drawing/2010/main">
                <a:solidFill>
                  <a:srgbClr val="FFFFFF"/>
                </a:solidFill>
              </a14:hiddenFill>
            </a:ext>
          </a:extLst>
        </p:spPr>
      </p:pic>
      <p:sp>
        <p:nvSpPr>
          <p:cNvPr id="79" name="円/楕円 55"/>
          <p:cNvSpPr/>
          <p:nvPr/>
        </p:nvSpPr>
        <p:spPr>
          <a:xfrm>
            <a:off x="3521433" y="4533821"/>
            <a:ext cx="1021382" cy="464392"/>
          </a:xfrm>
          <a:prstGeom prst="ellips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3008" tIns="0" rIns="33008" bIns="0" rtlCol="0" anchor="ctr"/>
          <a:lstStyle/>
          <a:p>
            <a:pPr marL="0" marR="0" lvl="0" indent="0" algn="ctr" defTabSz="83830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民生・</a:t>
            </a:r>
            <a:endParaRPr kumimoji="1" lang="en-US" altLang="ja-JP" sz="11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83830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児童委員</a:t>
            </a:r>
          </a:p>
        </p:txBody>
      </p:sp>
      <p:cxnSp>
        <p:nvCxnSpPr>
          <p:cNvPr id="5" name="直線コネクタ 4"/>
          <p:cNvCxnSpPr/>
          <p:nvPr/>
        </p:nvCxnSpPr>
        <p:spPr>
          <a:xfrm>
            <a:off x="4418650" y="5205678"/>
            <a:ext cx="659994" cy="436224"/>
          </a:xfrm>
          <a:prstGeom prst="line">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43" name="角丸四角形 42"/>
          <p:cNvSpPr/>
          <p:nvPr/>
        </p:nvSpPr>
        <p:spPr>
          <a:xfrm>
            <a:off x="4895728" y="5488839"/>
            <a:ext cx="1657009" cy="229923"/>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0" rIns="0"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825"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早期的・相互補完的支援が可能に</a:t>
            </a:r>
          </a:p>
        </p:txBody>
      </p:sp>
      <p:cxnSp>
        <p:nvCxnSpPr>
          <p:cNvPr id="10" name="直線コネクタ 9"/>
          <p:cNvCxnSpPr/>
          <p:nvPr/>
        </p:nvCxnSpPr>
        <p:spPr>
          <a:xfrm flipV="1">
            <a:off x="6552736" y="5599749"/>
            <a:ext cx="462172" cy="4051"/>
          </a:xfrm>
          <a:prstGeom prst="line">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H="1">
            <a:off x="5166222" y="5317920"/>
            <a:ext cx="1813555" cy="4936"/>
          </a:xfrm>
          <a:prstGeom prst="line">
            <a:avLst/>
          </a:prstGeom>
          <a:ln w="38100">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flipV="1">
            <a:off x="4611929" y="5012045"/>
            <a:ext cx="554292" cy="317922"/>
          </a:xfrm>
          <a:prstGeom prst="line">
            <a:avLst/>
          </a:prstGeom>
          <a:ln w="38100">
            <a:solidFill>
              <a:srgbClr val="FF0066"/>
            </a:solidFill>
            <a:tailEnd type="arrow"/>
          </a:ln>
        </p:spPr>
        <p:style>
          <a:lnRef idx="1">
            <a:schemeClr val="accent1"/>
          </a:lnRef>
          <a:fillRef idx="0">
            <a:schemeClr val="accent1"/>
          </a:fillRef>
          <a:effectRef idx="0">
            <a:schemeClr val="accent1"/>
          </a:effectRef>
          <a:fontRef idx="minor">
            <a:schemeClr val="tx1"/>
          </a:fontRef>
        </p:style>
      </p:cxnSp>
      <p:sp>
        <p:nvSpPr>
          <p:cNvPr id="53" name="角丸四角形 52"/>
          <p:cNvSpPr/>
          <p:nvPr/>
        </p:nvSpPr>
        <p:spPr>
          <a:xfrm>
            <a:off x="4869485" y="5209714"/>
            <a:ext cx="1673278" cy="227646"/>
          </a:xfrm>
          <a:prstGeom prst="roundRect">
            <a:avLst/>
          </a:prstGeom>
          <a:solidFill>
            <a:srgbClr val="FF00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843959" rtl="0" eaLnBrk="1" fontAlgn="auto" latinLnBrk="0" hangingPunct="1">
              <a:lnSpc>
                <a:spcPct val="100000"/>
              </a:lnSpc>
              <a:spcBef>
                <a:spcPts val="0"/>
              </a:spcBef>
              <a:spcAft>
                <a:spcPts val="0"/>
              </a:spcAft>
              <a:buClrTx/>
              <a:buSzTx/>
              <a:buFontTx/>
              <a:buNone/>
              <a:tabLst/>
              <a:defRPr/>
            </a:pPr>
            <a:r>
              <a:rPr kumimoji="1" lang="ja-JP" altLang="en-US" sz="825"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本人同意なく情報共有が可能に</a:t>
            </a:r>
          </a:p>
        </p:txBody>
      </p:sp>
      <p:sp>
        <p:nvSpPr>
          <p:cNvPr id="16" name="正方形/長方形 15"/>
          <p:cNvSpPr/>
          <p:nvPr/>
        </p:nvSpPr>
        <p:spPr>
          <a:xfrm>
            <a:off x="7980790" y="602206"/>
            <a:ext cx="1132644" cy="217794"/>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838428" rtl="0" eaLnBrk="1" fontAlgn="base" latinLnBrk="0" hangingPunct="1">
              <a:lnSpc>
                <a:spcPct val="100000"/>
              </a:lnSpc>
              <a:spcBef>
                <a:spcPct val="0"/>
              </a:spcBef>
              <a:spcAft>
                <a:spcPct val="0"/>
              </a:spcAft>
              <a:buClrTx/>
              <a:buSzTx/>
              <a:buFontTx/>
              <a:buNone/>
              <a:tabLst/>
              <a:defRPr/>
            </a:pPr>
            <a:r>
              <a:rPr kumimoji="1" lang="ja-JP" altLang="en-US" sz="963" b="1" i="0" u="none" strike="noStrike" kern="1200" cap="none" spc="0" normalizeH="0" baseline="0" noProof="0" dirty="0">
                <a:ln>
                  <a:noFill/>
                </a:ln>
                <a:solidFill>
                  <a:srgbClr val="1F497D">
                    <a:lumMod val="50000"/>
                  </a:srgbClr>
                </a:solidFill>
                <a:effectLst/>
                <a:uLnTx/>
                <a:uFillTx/>
                <a:latin typeface="メイリオ" pitchFamily="50" charset="-128"/>
                <a:ea typeface="メイリオ" pitchFamily="50" charset="-128"/>
                <a:cs typeface="メイリオ" pitchFamily="50" charset="-128"/>
              </a:rPr>
              <a:t>平成</a:t>
            </a:r>
            <a:r>
              <a:rPr kumimoji="1" lang="en-US" altLang="ja-JP" sz="963" b="1" i="0" u="none" strike="noStrike" kern="1200" cap="none" spc="0" normalizeH="0" baseline="0" noProof="0" dirty="0">
                <a:ln>
                  <a:noFill/>
                </a:ln>
                <a:solidFill>
                  <a:srgbClr val="1F497D">
                    <a:lumMod val="50000"/>
                  </a:srgbClr>
                </a:solidFill>
                <a:effectLst/>
                <a:uLnTx/>
                <a:uFillTx/>
                <a:latin typeface="メイリオ" pitchFamily="50" charset="-128"/>
                <a:ea typeface="メイリオ" pitchFamily="50" charset="-128"/>
                <a:cs typeface="メイリオ" pitchFamily="50" charset="-128"/>
              </a:rPr>
              <a:t>30</a:t>
            </a:r>
            <a:r>
              <a:rPr kumimoji="1" lang="ja-JP" altLang="en-US" sz="963" b="1" i="0" u="none" strike="noStrike" kern="1200" cap="none" spc="0" normalizeH="0" baseline="0" noProof="0" dirty="0">
                <a:ln>
                  <a:noFill/>
                </a:ln>
                <a:solidFill>
                  <a:srgbClr val="1F497D">
                    <a:lumMod val="50000"/>
                  </a:srgbClr>
                </a:solidFill>
                <a:effectLst/>
                <a:uLnTx/>
                <a:uFillTx/>
                <a:latin typeface="メイリオ" pitchFamily="50" charset="-128"/>
                <a:ea typeface="メイリオ" pitchFamily="50" charset="-128"/>
                <a:cs typeface="メイリオ" pitchFamily="50" charset="-128"/>
              </a:rPr>
              <a:t>年</a:t>
            </a:r>
            <a:r>
              <a:rPr kumimoji="1" lang="en-US" altLang="ja-JP" sz="963" b="1" i="0" u="none" strike="noStrike" kern="1200" cap="none" spc="0" normalizeH="0" baseline="0" noProof="0" dirty="0">
                <a:ln>
                  <a:noFill/>
                </a:ln>
                <a:solidFill>
                  <a:srgbClr val="1F497D">
                    <a:lumMod val="50000"/>
                  </a:srgbClr>
                </a:solidFill>
                <a:effectLst/>
                <a:uLnTx/>
                <a:uFillTx/>
                <a:latin typeface="メイリオ" pitchFamily="50" charset="-128"/>
                <a:ea typeface="メイリオ" pitchFamily="50" charset="-128"/>
                <a:cs typeface="メイリオ" pitchFamily="50" charset="-128"/>
              </a:rPr>
              <a:t>10</a:t>
            </a:r>
            <a:r>
              <a:rPr kumimoji="1" lang="ja-JP" altLang="en-US" sz="963" b="1" i="0" u="none" strike="noStrike" kern="1200" cap="none" spc="0" normalizeH="0" baseline="0" noProof="0" dirty="0">
                <a:ln>
                  <a:noFill/>
                </a:ln>
                <a:solidFill>
                  <a:srgbClr val="1F497D">
                    <a:lumMod val="50000"/>
                  </a:srgbClr>
                </a:solidFill>
                <a:effectLst/>
                <a:uLnTx/>
                <a:uFillTx/>
                <a:latin typeface="メイリオ" pitchFamily="50" charset="-128"/>
                <a:ea typeface="メイリオ" pitchFamily="50" charset="-128"/>
                <a:cs typeface="メイリオ" pitchFamily="50" charset="-128"/>
              </a:rPr>
              <a:t>月～</a:t>
            </a:r>
          </a:p>
        </p:txBody>
      </p:sp>
      <p:sp>
        <p:nvSpPr>
          <p:cNvPr id="2" name="スライド番号プレースホルダー 1"/>
          <p:cNvSpPr>
            <a:spLocks noGrp="1"/>
          </p:cNvSpPr>
          <p:nvPr>
            <p:ph type="sldNum" sz="quarter" idx="12"/>
          </p:nvPr>
        </p:nvSpPr>
        <p:spPr>
          <a:xfrm>
            <a:off x="7053298" y="6587852"/>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EF0CBE-0F8C-40F0-9476-432036EB1270}" type="slidenum">
              <a:rPr kumimoji="0" lang="ja-JP" altLang="en-US" sz="1108" b="0" i="0" u="none" strike="noStrike" kern="1200" cap="none" spc="0" normalizeH="0" baseline="0" noProof="0" smtClean="0">
                <a:ln>
                  <a:noFill/>
                </a:ln>
                <a:solidFill>
                  <a:prstClr val="black">
                    <a:tint val="75000"/>
                  </a:prstClr>
                </a:solidFill>
                <a:effectLst/>
                <a:uLnTx/>
                <a:uFillTx/>
                <a:latin typeface="Arial" charset="0"/>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ja-JP" altLang="en-US" sz="1108" b="0" i="0" u="none" strike="noStrike" kern="1200" cap="none" spc="0" normalizeH="0" baseline="0" noProof="0" dirty="0">
              <a:ln>
                <a:noFill/>
              </a:ln>
              <a:solidFill>
                <a:prstClr val="black">
                  <a:tint val="75000"/>
                </a:prstClr>
              </a:solidFill>
              <a:effectLst/>
              <a:uLnTx/>
              <a:uFillTx/>
              <a:latin typeface="Arial" charset="0"/>
              <a:ea typeface="ＭＳ Ｐゴシック" charset="-128"/>
              <a:cs typeface="+mn-cs"/>
            </a:endParaRPr>
          </a:p>
        </p:txBody>
      </p:sp>
      <p:sp>
        <p:nvSpPr>
          <p:cNvPr id="50"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32305440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YSIOY\AppData\Local\Microsoft\Windows\Temporary Internet Files\Content.IE5\Z023XEOF\hospital[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4867" y="3694984"/>
            <a:ext cx="725691" cy="601703"/>
          </a:xfrm>
          <a:prstGeom prst="rect">
            <a:avLst/>
          </a:prstGeom>
          <a:noFill/>
          <a:extLst>
            <a:ext uri="{909E8E84-426E-40dd-AFC4-6F175D3DCCD1}">
              <a14:hiddenFill xmlns="" xmlns:a14="http://schemas.microsoft.com/office/drawing/2010/main">
                <a:solidFill>
                  <a:srgbClr val="FFFFFF"/>
                </a:solidFill>
              </a14:hiddenFill>
            </a:ext>
          </a:extLst>
        </p:spPr>
      </p:pic>
      <p:grpSp>
        <p:nvGrpSpPr>
          <p:cNvPr id="4" name="グループ化 18"/>
          <p:cNvGrpSpPr/>
          <p:nvPr/>
        </p:nvGrpSpPr>
        <p:grpSpPr>
          <a:xfrm>
            <a:off x="3944" y="770246"/>
            <a:ext cx="9144000" cy="66469"/>
            <a:chOff x="0" y="188640"/>
            <a:chExt cx="9144000" cy="72008"/>
          </a:xfrm>
        </p:grpSpPr>
        <p:cxnSp>
          <p:nvCxnSpPr>
            <p:cNvPr id="5" name="直線コネクタ 4"/>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14" name="Rectangle 2"/>
          <p:cNvSpPr>
            <a:spLocks noChangeArrowheads="1"/>
          </p:cNvSpPr>
          <p:nvPr/>
        </p:nvSpPr>
        <p:spPr bwMode="auto">
          <a:xfrm>
            <a:off x="27143" y="305014"/>
            <a:ext cx="9116955" cy="451893"/>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lIns="84315" tIns="42160" rIns="84315" bIns="42160" anchor="t"/>
          <a:lstStyle/>
          <a:p>
            <a:pPr algn="ctr" fontAlgn="auto">
              <a:spcBef>
                <a:spcPts val="0"/>
              </a:spcBef>
              <a:spcAft>
                <a:spcPts val="0"/>
              </a:spcAft>
            </a:pPr>
            <a:r>
              <a:rPr lang="ja-JP" altLang="en-US" sz="2215" spc="-92" dirty="0">
                <a:solidFill>
                  <a:prstClr val="black"/>
                </a:solidFill>
                <a:latin typeface="HG創英角ｺﾞｼｯｸUB" panose="020B0909000000000000" pitchFamily="49" charset="-128"/>
                <a:ea typeface="HG創英角ｺﾞｼｯｸUB" panose="020B0909000000000000" pitchFamily="49" charset="-128"/>
              </a:rPr>
              <a:t>重度訪問介護の訪問先の拡大</a:t>
            </a:r>
          </a:p>
        </p:txBody>
      </p:sp>
      <p:sp>
        <p:nvSpPr>
          <p:cNvPr id="17" name="正方形/長方形 16"/>
          <p:cNvSpPr/>
          <p:nvPr/>
        </p:nvSpPr>
        <p:spPr>
          <a:xfrm>
            <a:off x="179536" y="3362515"/>
            <a:ext cx="4525420" cy="1196481"/>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84309" tIns="42151" rIns="84309" bIns="42151" anchor="t" anchorCtr="0"/>
          <a:lstStyle/>
          <a:p>
            <a:pPr marL="165420" indent="-165420" fontAlgn="auto">
              <a:spcBef>
                <a:spcPts val="0"/>
              </a:spcBef>
              <a:spcAft>
                <a:spcPts val="0"/>
              </a:spcAft>
              <a:defRPr/>
            </a:pPr>
            <a:endParaRPr lang="en-US" altLang="ja-JP" sz="1292"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lang="ja-JP" altLang="en-US" sz="1292"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日常的に重度訪問介護を利用している最重度の障害者であって、医療機関に入院した者</a:t>
            </a:r>
            <a:endParaRPr lang="en-US" altLang="ja-JP" sz="1292" strike="sngStrike"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endParaRPr lang="en-US" altLang="ja-JP" sz="369"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lang="ja-JP" altLang="en-US" sz="1015"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a:t>
            </a:r>
            <a:r>
              <a:rPr lang="en-US" altLang="ja-JP" sz="1015"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15"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障害支援区分６の者を対象とする予定</a:t>
            </a:r>
            <a:endParaRPr lang="en-US" altLang="ja-JP" sz="1015"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lang="ja-JP" altLang="en-US" sz="1015"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a:t>
            </a:r>
            <a:r>
              <a:rPr lang="en-US" altLang="ja-JP" sz="1015"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15"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通院については現行制度の移動中の支援として、既に対応</a:t>
            </a:r>
            <a:endParaRPr lang="en-US" altLang="ja-JP" sz="1015"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18" name="正方形/長方形 17"/>
          <p:cNvSpPr/>
          <p:nvPr/>
        </p:nvSpPr>
        <p:spPr>
          <a:xfrm>
            <a:off x="96615" y="3163084"/>
            <a:ext cx="1816628" cy="26939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84315" tIns="42160" rIns="84315" bIns="42160" rtlCol="0" anchor="ctr"/>
          <a:lstStyle/>
          <a:p>
            <a:pPr algn="ctr" fontAlgn="auto">
              <a:spcBef>
                <a:spcPts val="0"/>
              </a:spcBef>
              <a:spcAft>
                <a:spcPts val="0"/>
              </a:spcAft>
            </a:pPr>
            <a:r>
              <a:rPr lang="ja-JP" altLang="en-US" sz="1292" dirty="0">
                <a:solidFill>
                  <a:prstClr val="white"/>
                </a:solidFill>
                <a:latin typeface="HGS創英角ｺﾞｼｯｸUB" pitchFamily="50" charset="-128"/>
                <a:ea typeface="HGS創英角ｺﾞｼｯｸUB" pitchFamily="50" charset="-128"/>
              </a:rPr>
              <a:t> 訪問先拡大の対象者</a:t>
            </a:r>
          </a:p>
        </p:txBody>
      </p:sp>
      <p:sp>
        <p:nvSpPr>
          <p:cNvPr id="19" name="正方形/長方形 18"/>
          <p:cNvSpPr/>
          <p:nvPr/>
        </p:nvSpPr>
        <p:spPr>
          <a:xfrm>
            <a:off x="179591" y="4894979"/>
            <a:ext cx="4535283" cy="1525126"/>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84309" tIns="42151" rIns="84309" bIns="42151" anchor="t"/>
          <a:lstStyle/>
          <a:p>
            <a:pPr marL="165420" indent="-165420" fontAlgn="auto">
              <a:spcBef>
                <a:spcPts val="0"/>
              </a:spcBef>
              <a:spcAft>
                <a:spcPts val="0"/>
              </a:spcAft>
              <a:defRPr/>
            </a:pPr>
            <a:endParaRPr lang="en-US" altLang="ja-JP" sz="1292"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lang="ja-JP" altLang="en-US" sz="1292"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利用者ごとに異なる特殊な介護方法（例：体位交換）について、医療従事者などに的確に伝達し、適切な対応につなげる。</a:t>
            </a:r>
            <a:endParaRPr lang="en-US" altLang="ja-JP" sz="1292"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endParaRPr lang="en-US" altLang="ja-JP" sz="738"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lang="ja-JP" altLang="en-US" sz="1292"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強い不安や恐怖等による混乱（パニック）を防ぐための本人に合った環境や生活習慣を医療従事者に伝達し、病室等の環境調整や対応の改善につなげる。</a:t>
            </a:r>
            <a:endParaRPr lang="en-US" altLang="ja-JP" sz="1292"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20" name="正方形/長方形 19"/>
          <p:cNvSpPr/>
          <p:nvPr/>
        </p:nvSpPr>
        <p:spPr>
          <a:xfrm>
            <a:off x="101965" y="4704359"/>
            <a:ext cx="1944216" cy="26939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84315" tIns="42160" rIns="84315" bIns="42160" rtlCol="0" anchor="ctr"/>
          <a:lstStyle/>
          <a:p>
            <a:pPr algn="ctr" fontAlgn="auto">
              <a:spcBef>
                <a:spcPts val="0"/>
              </a:spcBef>
              <a:spcAft>
                <a:spcPts val="0"/>
              </a:spcAft>
            </a:pPr>
            <a:r>
              <a:rPr lang="ja-JP" altLang="en-US" sz="1292" dirty="0">
                <a:solidFill>
                  <a:prstClr val="white"/>
                </a:solidFill>
                <a:latin typeface="HGS創英角ｺﾞｼｯｸUB" pitchFamily="50" charset="-128"/>
                <a:ea typeface="HGS創英角ｺﾞｼｯｸUB" pitchFamily="50" charset="-128"/>
              </a:rPr>
              <a:t>訪問先での支援内容</a:t>
            </a:r>
          </a:p>
        </p:txBody>
      </p:sp>
      <p:pic>
        <p:nvPicPr>
          <p:cNvPr id="35" name="Picture 7" descr="C:\Users\KKKPH\AppData\Local\Microsoft\Windows\Temporary Internet Files\Content.IE5\WHB5SLS6\lgi01c20140225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31" y="3754142"/>
            <a:ext cx="993326" cy="539046"/>
          </a:xfrm>
          <a:prstGeom prst="rect">
            <a:avLst/>
          </a:prstGeom>
          <a:noFill/>
          <a:extLst>
            <a:ext uri="{909E8E84-426E-40dd-AFC4-6F175D3DCCD1}">
              <a14:hiddenFill xmlns="" xmlns:a14="http://schemas.microsoft.com/office/drawing/2010/main">
                <a:solidFill>
                  <a:srgbClr val="FFFFFF"/>
                </a:solidFill>
              </a14:hiddenFill>
            </a:ext>
          </a:extLst>
        </p:spPr>
      </p:pic>
      <p:sp>
        <p:nvSpPr>
          <p:cNvPr id="36" name="テキスト ボックス 35"/>
          <p:cNvSpPr txBox="1"/>
          <p:nvPr/>
        </p:nvSpPr>
        <p:spPr>
          <a:xfrm>
            <a:off x="6498054" y="3381827"/>
            <a:ext cx="954451" cy="379434"/>
          </a:xfrm>
          <a:prstGeom prst="rect">
            <a:avLst/>
          </a:prstGeom>
          <a:noFill/>
        </p:spPr>
        <p:txBody>
          <a:bodyPr wrap="square" lIns="33196" tIns="33196" rIns="33196" bIns="33196" rtlCol="0" anchor="ctr" anchorCtr="0">
            <a:sp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重度訪問介護事業所</a:t>
            </a:r>
            <a:endParaRPr lang="en-US" altLang="ja-JP" sz="1015" dirty="0">
              <a:solidFill>
                <a:prstClr val="black"/>
              </a:solidFill>
              <a:latin typeface="HGPｺﾞｼｯｸM" panose="020B0600000000000000" pitchFamily="50" charset="-128"/>
              <a:ea typeface="HGPｺﾞｼｯｸM" panose="020B0600000000000000" pitchFamily="50" charset="-128"/>
            </a:endParaRPr>
          </a:p>
        </p:txBody>
      </p:sp>
      <p:sp>
        <p:nvSpPr>
          <p:cNvPr id="45" name="右矢印 44"/>
          <p:cNvSpPr/>
          <p:nvPr/>
        </p:nvSpPr>
        <p:spPr>
          <a:xfrm rot="10800000">
            <a:off x="5652122" y="3861370"/>
            <a:ext cx="766120" cy="185241"/>
          </a:xfrm>
          <a:prstGeom prst="rightArrow">
            <a:avLst/>
          </a:prstGeom>
          <a:solidFill>
            <a:srgbClr val="FFCC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315" tIns="42160" rIns="84315" bIns="42160"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pic>
        <p:nvPicPr>
          <p:cNvPr id="46" name="Picture 5" descr="C:\Users\YSIOY\AppData\Local\Microsoft\Windows\Temporary Internet Files\Content.IE5\XKGTVJGM\cc-library01000541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9375" y="3733637"/>
            <a:ext cx="762762" cy="625979"/>
          </a:xfrm>
          <a:prstGeom prst="rect">
            <a:avLst/>
          </a:prstGeom>
          <a:noFill/>
          <a:extLst>
            <a:ext uri="{909E8E84-426E-40dd-AFC4-6F175D3DCCD1}">
              <a14:hiddenFill xmlns="" xmlns:a14="http://schemas.microsoft.com/office/drawing/2010/main">
                <a:solidFill>
                  <a:srgbClr val="FFFFFF"/>
                </a:solidFill>
              </a14:hiddenFill>
            </a:ext>
          </a:extLst>
        </p:spPr>
      </p:pic>
      <p:sp>
        <p:nvSpPr>
          <p:cNvPr id="47" name="テキスト ボックス 46"/>
          <p:cNvSpPr txBox="1"/>
          <p:nvPr/>
        </p:nvSpPr>
        <p:spPr>
          <a:xfrm>
            <a:off x="5004048" y="3538059"/>
            <a:ext cx="477225" cy="223237"/>
          </a:xfrm>
          <a:prstGeom prst="rect">
            <a:avLst/>
          </a:prstGeom>
          <a:noFill/>
        </p:spPr>
        <p:txBody>
          <a:bodyPr wrap="square" lIns="33196" tIns="33196" rIns="33196" bIns="33196" rtlCol="0" anchor="ctr" anchorCtr="0">
            <a:sp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居宅</a:t>
            </a:r>
            <a:endParaRPr lang="en-US" altLang="ja-JP" sz="1015" dirty="0">
              <a:solidFill>
                <a:prstClr val="black"/>
              </a:solidFill>
              <a:latin typeface="HGPｺﾞｼｯｸM" panose="020B0600000000000000" pitchFamily="50" charset="-128"/>
              <a:ea typeface="HGPｺﾞｼｯｸM" panose="020B0600000000000000" pitchFamily="50" charset="-128"/>
            </a:endParaRPr>
          </a:p>
        </p:txBody>
      </p:sp>
      <p:sp>
        <p:nvSpPr>
          <p:cNvPr id="52" name="ドーナツ 51"/>
          <p:cNvSpPr/>
          <p:nvPr/>
        </p:nvSpPr>
        <p:spPr>
          <a:xfrm>
            <a:off x="5796192" y="3694951"/>
            <a:ext cx="494892" cy="520554"/>
          </a:xfrm>
          <a:prstGeom prst="donut">
            <a:avLst/>
          </a:prstGeom>
        </p:spPr>
        <p:style>
          <a:lnRef idx="2">
            <a:schemeClr val="accent2">
              <a:shade val="50000"/>
            </a:schemeClr>
          </a:lnRef>
          <a:fillRef idx="1">
            <a:schemeClr val="accent2"/>
          </a:fillRef>
          <a:effectRef idx="0">
            <a:schemeClr val="accent2"/>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black"/>
              </a:solidFill>
            </a:endParaRPr>
          </a:p>
        </p:txBody>
      </p:sp>
      <p:sp>
        <p:nvSpPr>
          <p:cNvPr id="53" name="右矢印 52"/>
          <p:cNvSpPr/>
          <p:nvPr/>
        </p:nvSpPr>
        <p:spPr>
          <a:xfrm>
            <a:off x="7478326" y="3827850"/>
            <a:ext cx="766120" cy="185241"/>
          </a:xfrm>
          <a:prstGeom prst="rightArrow">
            <a:avLst/>
          </a:prstGeom>
          <a:solidFill>
            <a:srgbClr val="FFCC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315" tIns="42160" rIns="84315" bIns="42160"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9" name="乗算記号 8"/>
          <p:cNvSpPr/>
          <p:nvPr/>
        </p:nvSpPr>
        <p:spPr>
          <a:xfrm>
            <a:off x="7452358" y="3561974"/>
            <a:ext cx="792088" cy="73115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white"/>
              </a:solidFill>
            </a:endParaRPr>
          </a:p>
        </p:txBody>
      </p:sp>
      <p:sp>
        <p:nvSpPr>
          <p:cNvPr id="59" name="爆発 2 58"/>
          <p:cNvSpPr/>
          <p:nvPr/>
        </p:nvSpPr>
        <p:spPr>
          <a:xfrm rot="10800000">
            <a:off x="7629675" y="4060545"/>
            <a:ext cx="1362462" cy="830769"/>
          </a:xfrm>
          <a:prstGeom prst="irregularSeal2">
            <a:avLst/>
          </a:prstGeom>
          <a:solidFill>
            <a:srgbClr val="92D050"/>
          </a:solidFill>
          <a:ln>
            <a:noFill/>
          </a:ln>
          <a:scene3d>
            <a:camera prst="orthographicFront">
              <a:rot lat="0" lon="0" rev="0"/>
            </a:camera>
            <a:lightRig rig="threePt" dir="t"/>
          </a:scene3d>
        </p:spPr>
        <p:style>
          <a:lnRef idx="1">
            <a:schemeClr val="accent4"/>
          </a:lnRef>
          <a:fillRef idx="3">
            <a:schemeClr val="accent4"/>
          </a:fillRef>
          <a:effectRef idx="2">
            <a:schemeClr val="accent4"/>
          </a:effectRef>
          <a:fontRef idx="minor">
            <a:schemeClr val="lt1"/>
          </a:fontRef>
        </p:style>
        <p:txBody>
          <a:bodyPr lIns="84315" tIns="42160" rIns="84315" bIns="42160" rtlCol="0" anchor="ctr"/>
          <a:lstStyle/>
          <a:p>
            <a:pPr algn="ctr" fontAlgn="auto">
              <a:spcBef>
                <a:spcPts val="0"/>
              </a:spcBef>
              <a:spcAft>
                <a:spcPts val="0"/>
              </a:spcAft>
            </a:pPr>
            <a:endParaRPr lang="ja-JP" altLang="en-US" dirty="0">
              <a:solidFill>
                <a:prstClr val="black"/>
              </a:solidFill>
            </a:endParaRPr>
          </a:p>
        </p:txBody>
      </p:sp>
      <p:sp>
        <p:nvSpPr>
          <p:cNvPr id="60" name="正方形/長方形 59"/>
          <p:cNvSpPr/>
          <p:nvPr/>
        </p:nvSpPr>
        <p:spPr>
          <a:xfrm>
            <a:off x="7729274" y="4293138"/>
            <a:ext cx="1163206" cy="332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ja-JP" altLang="en-US" sz="1108" b="1" dirty="0">
                <a:solidFill>
                  <a:prstClr val="black"/>
                </a:solidFill>
                <a:latin typeface="HGPｺﾞｼｯｸM" panose="020B0600000000000000" pitchFamily="50" charset="-128"/>
                <a:ea typeface="HGPｺﾞｼｯｸM" panose="020B0600000000000000" pitchFamily="50" charset="-128"/>
              </a:rPr>
              <a:t>利用者にあった体位交換等が取られなくなる</a:t>
            </a:r>
            <a:endParaRPr lang="en-US" altLang="ja-JP" sz="1108" b="1"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108" b="1" i="1" u="sng" dirty="0">
                <a:solidFill>
                  <a:srgbClr val="FF0000"/>
                </a:solidFill>
                <a:latin typeface="HGPｺﾞｼｯｸM" panose="020B0600000000000000" pitchFamily="50" charset="-128"/>
                <a:ea typeface="HGPｺﾞｼｯｸM" panose="020B0600000000000000" pitchFamily="50" charset="-128"/>
              </a:rPr>
              <a:t>⇒体調の悪化</a:t>
            </a:r>
            <a:endParaRPr lang="en-US" altLang="ja-JP" sz="1108" b="1" i="1" u="sng" dirty="0">
              <a:solidFill>
                <a:srgbClr val="FF0000"/>
              </a:solidFill>
              <a:latin typeface="HGPｺﾞｼｯｸM" panose="020B0600000000000000" pitchFamily="50" charset="-128"/>
              <a:ea typeface="HGPｺﾞｼｯｸM" panose="020B0600000000000000" pitchFamily="50" charset="-128"/>
            </a:endParaRPr>
          </a:p>
        </p:txBody>
      </p:sp>
      <p:sp>
        <p:nvSpPr>
          <p:cNvPr id="7" name="下矢印 6"/>
          <p:cNvSpPr/>
          <p:nvPr/>
        </p:nvSpPr>
        <p:spPr>
          <a:xfrm>
            <a:off x="5583361" y="4476327"/>
            <a:ext cx="2488858" cy="681261"/>
          </a:xfrm>
          <a:prstGeom prst="downArrow">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white"/>
              </a:solidFill>
            </a:endParaRPr>
          </a:p>
        </p:txBody>
      </p:sp>
      <p:sp>
        <p:nvSpPr>
          <p:cNvPr id="30" name="角丸四角形 29"/>
          <p:cNvSpPr/>
          <p:nvPr/>
        </p:nvSpPr>
        <p:spPr>
          <a:xfrm>
            <a:off x="4874262" y="3229600"/>
            <a:ext cx="1416766" cy="234401"/>
          </a:xfrm>
          <a:prstGeom prst="roundRect">
            <a:avLst/>
          </a:prstGeom>
          <a:solidFill>
            <a:schemeClr val="bg1"/>
          </a:solidFill>
          <a:ln w="50800" cmpd="thickThi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2160" rIns="0" bIns="42160" anchor="ctr"/>
          <a:lstStyle/>
          <a:p>
            <a:pPr algn="ctr" fontAlgn="auto">
              <a:spcBef>
                <a:spcPts val="0"/>
              </a:spcBef>
              <a:spcAft>
                <a:spcPts val="0"/>
              </a:spcAft>
              <a:defRPr/>
            </a:pPr>
            <a:r>
              <a:rPr lang="ja-JP" altLang="en-US" sz="1108" dirty="0">
                <a:solidFill>
                  <a:prstClr val="black"/>
                </a:solidFill>
                <a:latin typeface="ＤＦ特太ゴシック体" panose="020B0509000000000000" pitchFamily="49" charset="-128"/>
                <a:ea typeface="ＤＦ特太ゴシック体" panose="020B0509000000000000" pitchFamily="49" charset="-128"/>
              </a:rPr>
              <a:t>現行の訪問先</a:t>
            </a:r>
          </a:p>
        </p:txBody>
      </p:sp>
      <p:pic>
        <p:nvPicPr>
          <p:cNvPr id="31" name="Picture 7" descr="C:\Users\KKKPH\AppData\Local\Microsoft\Windows\Temporary Internet Files\Content.IE5\WHB5SLS6\lgi01c20140225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2007" y="5682079"/>
            <a:ext cx="993326" cy="539046"/>
          </a:xfrm>
          <a:prstGeom prst="rect">
            <a:avLst/>
          </a:prstGeom>
          <a:noFill/>
          <a:extLst>
            <a:ext uri="{909E8E84-426E-40dd-AFC4-6F175D3DCCD1}">
              <a14:hiddenFill xmlns="" xmlns:a14="http://schemas.microsoft.com/office/drawing/2010/main">
                <a:solidFill>
                  <a:srgbClr val="FFFFFF"/>
                </a:solidFill>
              </a14:hiddenFill>
            </a:ext>
          </a:extLst>
        </p:spPr>
      </p:pic>
      <p:sp>
        <p:nvSpPr>
          <p:cNvPr id="32" name="テキスト ボックス 31"/>
          <p:cNvSpPr txBox="1"/>
          <p:nvPr/>
        </p:nvSpPr>
        <p:spPr>
          <a:xfrm>
            <a:off x="6555723" y="5309773"/>
            <a:ext cx="954451" cy="379434"/>
          </a:xfrm>
          <a:prstGeom prst="rect">
            <a:avLst/>
          </a:prstGeom>
          <a:noFill/>
        </p:spPr>
        <p:txBody>
          <a:bodyPr wrap="square" lIns="33196" tIns="33196" rIns="33196" bIns="33196" rtlCol="0" anchor="ctr" anchorCtr="0">
            <a:sp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重度訪問介護事業所</a:t>
            </a:r>
            <a:endParaRPr lang="en-US" altLang="ja-JP" sz="1015" dirty="0">
              <a:solidFill>
                <a:prstClr val="black"/>
              </a:solidFill>
              <a:latin typeface="HGPｺﾞｼｯｸM" panose="020B0600000000000000" pitchFamily="50" charset="-128"/>
              <a:ea typeface="HGPｺﾞｼｯｸM" panose="020B0600000000000000" pitchFamily="50" charset="-128"/>
            </a:endParaRPr>
          </a:p>
        </p:txBody>
      </p:sp>
      <p:sp>
        <p:nvSpPr>
          <p:cNvPr id="33" name="右矢印 32"/>
          <p:cNvSpPr/>
          <p:nvPr/>
        </p:nvSpPr>
        <p:spPr>
          <a:xfrm rot="10800000">
            <a:off x="5709934" y="5788971"/>
            <a:ext cx="766120" cy="185241"/>
          </a:xfrm>
          <a:prstGeom prst="rightArrow">
            <a:avLst/>
          </a:prstGeom>
          <a:solidFill>
            <a:srgbClr val="FFCC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315" tIns="42160" rIns="84315" bIns="42160"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pic>
        <p:nvPicPr>
          <p:cNvPr id="37" name="Picture 5" descr="C:\Users\YSIOY\AppData\Local\Microsoft\Windows\Temporary Internet Files\Content.IE5\XKGTVJGM\cc-library01000541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7153" y="5661235"/>
            <a:ext cx="762762" cy="625979"/>
          </a:xfrm>
          <a:prstGeom prst="rect">
            <a:avLst/>
          </a:prstGeom>
          <a:noFill/>
          <a:extLst>
            <a:ext uri="{909E8E84-426E-40dd-AFC4-6F175D3DCCD1}">
              <a14:hiddenFill xmlns="" xmlns:a14="http://schemas.microsoft.com/office/drawing/2010/main">
                <a:solidFill>
                  <a:srgbClr val="FFFFFF"/>
                </a:solidFill>
              </a14:hiddenFill>
            </a:ext>
          </a:extLst>
        </p:spPr>
      </p:pic>
      <p:sp>
        <p:nvSpPr>
          <p:cNvPr id="38" name="テキスト ボックス 37"/>
          <p:cNvSpPr txBox="1"/>
          <p:nvPr/>
        </p:nvSpPr>
        <p:spPr>
          <a:xfrm>
            <a:off x="5061826" y="5465658"/>
            <a:ext cx="477225" cy="223237"/>
          </a:xfrm>
          <a:prstGeom prst="rect">
            <a:avLst/>
          </a:prstGeom>
          <a:noFill/>
        </p:spPr>
        <p:txBody>
          <a:bodyPr wrap="square" lIns="33196" tIns="33196" rIns="33196" bIns="33196" rtlCol="0" anchor="ctr" anchorCtr="0">
            <a:sp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居宅</a:t>
            </a:r>
            <a:endParaRPr lang="en-US" altLang="ja-JP" sz="1015" dirty="0">
              <a:solidFill>
                <a:prstClr val="black"/>
              </a:solidFill>
              <a:latin typeface="HGPｺﾞｼｯｸM" panose="020B0600000000000000" pitchFamily="50" charset="-128"/>
              <a:ea typeface="HGPｺﾞｼｯｸM" panose="020B0600000000000000" pitchFamily="50" charset="-128"/>
            </a:endParaRPr>
          </a:p>
        </p:txBody>
      </p:sp>
      <p:sp>
        <p:nvSpPr>
          <p:cNvPr id="43" name="角丸四角形 42"/>
          <p:cNvSpPr/>
          <p:nvPr/>
        </p:nvSpPr>
        <p:spPr>
          <a:xfrm>
            <a:off x="4932084" y="5157191"/>
            <a:ext cx="1358988" cy="234401"/>
          </a:xfrm>
          <a:prstGeom prst="roundRect">
            <a:avLst/>
          </a:prstGeom>
          <a:solidFill>
            <a:schemeClr val="bg1"/>
          </a:solidFill>
          <a:ln w="50800" cmpd="thickThi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2160" rIns="0" bIns="42160" anchor="ctr"/>
          <a:lstStyle/>
          <a:p>
            <a:pPr algn="ctr" fontAlgn="auto">
              <a:spcBef>
                <a:spcPts val="0"/>
              </a:spcBef>
              <a:spcAft>
                <a:spcPts val="0"/>
              </a:spcAft>
              <a:defRPr/>
            </a:pPr>
            <a:r>
              <a:rPr lang="ja-JP" altLang="en-US" sz="1108" dirty="0">
                <a:solidFill>
                  <a:prstClr val="black"/>
                </a:solidFill>
                <a:latin typeface="ＤＦ特太ゴシック体" panose="020B0509000000000000" pitchFamily="49" charset="-128"/>
                <a:ea typeface="ＤＦ特太ゴシック体" panose="020B0509000000000000" pitchFamily="49" charset="-128"/>
              </a:rPr>
              <a:t>改正後の訪問先</a:t>
            </a:r>
          </a:p>
        </p:txBody>
      </p:sp>
      <p:sp>
        <p:nvSpPr>
          <p:cNvPr id="44" name="正方形/長方形 43"/>
          <p:cNvSpPr/>
          <p:nvPr/>
        </p:nvSpPr>
        <p:spPr>
          <a:xfrm>
            <a:off x="5676427" y="4625476"/>
            <a:ext cx="2207941" cy="332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ja-JP" altLang="en-US" sz="1108" b="1" i="1" u="sng" dirty="0">
                <a:solidFill>
                  <a:srgbClr val="FF0000"/>
                </a:solidFill>
                <a:latin typeface="HGPｺﾞｼｯｸM" panose="020B0600000000000000" pitchFamily="50" charset="-128"/>
                <a:ea typeface="HGPｺﾞｼｯｸM" panose="020B0600000000000000" pitchFamily="50" charset="-128"/>
              </a:rPr>
              <a:t>医療機関における重度訪問</a:t>
            </a:r>
            <a:endParaRPr lang="en-US" altLang="ja-JP" sz="1108" b="1" i="1" u="sng" dirty="0">
              <a:solidFill>
                <a:srgbClr val="FF0000"/>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108" b="1" i="1" u="sng" dirty="0">
                <a:solidFill>
                  <a:srgbClr val="FF0000"/>
                </a:solidFill>
                <a:latin typeface="HGPｺﾞｼｯｸM" panose="020B0600000000000000" pitchFamily="50" charset="-128"/>
                <a:ea typeface="HGPｺﾞｼｯｸM" panose="020B0600000000000000" pitchFamily="50" charset="-128"/>
              </a:rPr>
              <a:t>介護の利用を可能へ</a:t>
            </a:r>
            <a:endParaRPr lang="en-US" altLang="ja-JP" sz="1108" b="1" i="1" u="sng" dirty="0">
              <a:solidFill>
                <a:srgbClr val="FF0000"/>
              </a:solidFill>
              <a:latin typeface="HGPｺﾞｼｯｸM" panose="020B0600000000000000" pitchFamily="50" charset="-128"/>
              <a:ea typeface="HGPｺﾞｼｯｸM" panose="020B0600000000000000" pitchFamily="50" charset="-128"/>
            </a:endParaRPr>
          </a:p>
        </p:txBody>
      </p:sp>
      <p:sp>
        <p:nvSpPr>
          <p:cNvPr id="48" name="ドーナツ 47"/>
          <p:cNvSpPr/>
          <p:nvPr/>
        </p:nvSpPr>
        <p:spPr>
          <a:xfrm>
            <a:off x="5868192" y="5622852"/>
            <a:ext cx="494892" cy="520554"/>
          </a:xfrm>
          <a:prstGeom prst="donut">
            <a:avLst/>
          </a:prstGeom>
        </p:spPr>
        <p:style>
          <a:lnRef idx="2">
            <a:schemeClr val="accent2">
              <a:shade val="50000"/>
            </a:schemeClr>
          </a:lnRef>
          <a:fillRef idx="1">
            <a:schemeClr val="accent2"/>
          </a:fillRef>
          <a:effectRef idx="0">
            <a:schemeClr val="accent2"/>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black"/>
              </a:solidFill>
            </a:endParaRPr>
          </a:p>
        </p:txBody>
      </p:sp>
      <p:sp>
        <p:nvSpPr>
          <p:cNvPr id="40" name="右矢印 39"/>
          <p:cNvSpPr/>
          <p:nvPr/>
        </p:nvSpPr>
        <p:spPr>
          <a:xfrm>
            <a:off x="7536106" y="5755448"/>
            <a:ext cx="766120" cy="185241"/>
          </a:xfrm>
          <a:prstGeom prst="rightArrow">
            <a:avLst/>
          </a:prstGeom>
          <a:solidFill>
            <a:srgbClr val="FFCC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315" tIns="42160" rIns="84315" bIns="42160"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39" name="ドーナツ 38"/>
          <p:cNvSpPr/>
          <p:nvPr/>
        </p:nvSpPr>
        <p:spPr>
          <a:xfrm>
            <a:off x="7600956" y="5622889"/>
            <a:ext cx="494892" cy="520554"/>
          </a:xfrm>
          <a:prstGeom prst="donut">
            <a:avLst/>
          </a:prstGeom>
        </p:spPr>
        <p:style>
          <a:lnRef idx="2">
            <a:schemeClr val="accent2">
              <a:shade val="50000"/>
            </a:schemeClr>
          </a:lnRef>
          <a:fillRef idx="1">
            <a:schemeClr val="accent2"/>
          </a:fillRef>
          <a:effectRef idx="0">
            <a:schemeClr val="accent2"/>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black"/>
              </a:solidFill>
            </a:endParaRPr>
          </a:p>
        </p:txBody>
      </p:sp>
      <p:sp>
        <p:nvSpPr>
          <p:cNvPr id="49" name="テキスト ボックス 48"/>
          <p:cNvSpPr txBox="1"/>
          <p:nvPr/>
        </p:nvSpPr>
        <p:spPr>
          <a:xfrm>
            <a:off x="8213899" y="3218391"/>
            <a:ext cx="906644" cy="379434"/>
          </a:xfrm>
          <a:prstGeom prst="rect">
            <a:avLst/>
          </a:prstGeom>
          <a:noFill/>
        </p:spPr>
        <p:txBody>
          <a:bodyPr wrap="square" lIns="33196" tIns="33196" rIns="33196" bIns="33196" rtlCol="0" anchor="ctr" anchorCtr="0">
            <a:sp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医療機関</a:t>
            </a:r>
            <a:endParaRPr lang="en-US" altLang="ja-JP" sz="1015"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（入院）</a:t>
            </a:r>
            <a:endParaRPr lang="en-US" altLang="ja-JP" sz="1015" dirty="0">
              <a:solidFill>
                <a:prstClr val="black"/>
              </a:solidFill>
              <a:latin typeface="HGPｺﾞｼｯｸM" panose="020B0600000000000000" pitchFamily="50" charset="-128"/>
              <a:ea typeface="HGPｺﾞｼｯｸM" panose="020B0600000000000000" pitchFamily="50" charset="-128"/>
            </a:endParaRPr>
          </a:p>
        </p:txBody>
      </p:sp>
      <p:pic>
        <p:nvPicPr>
          <p:cNvPr id="50" name="Picture 4" descr="C:\Users\YSIOY\AppData\Local\Microsoft\Windows\Temporary Internet Files\Content.IE5\Z023XEOF\hospital[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3636" y="5661230"/>
            <a:ext cx="725691" cy="671208"/>
          </a:xfrm>
          <a:prstGeom prst="rect">
            <a:avLst/>
          </a:prstGeom>
          <a:noFill/>
          <a:extLst>
            <a:ext uri="{909E8E84-426E-40dd-AFC4-6F175D3DCCD1}">
              <a14:hiddenFill xmlns="" xmlns:a14="http://schemas.microsoft.com/office/drawing/2010/main">
                <a:solidFill>
                  <a:srgbClr val="FFFFFF"/>
                </a:solidFill>
              </a14:hiddenFill>
            </a:ext>
          </a:extLst>
        </p:spPr>
      </p:pic>
      <p:sp>
        <p:nvSpPr>
          <p:cNvPr id="51" name="テキスト ボックス 50"/>
          <p:cNvSpPr txBox="1"/>
          <p:nvPr/>
        </p:nvSpPr>
        <p:spPr>
          <a:xfrm>
            <a:off x="8204124" y="5212851"/>
            <a:ext cx="906644" cy="379434"/>
          </a:xfrm>
          <a:prstGeom prst="rect">
            <a:avLst/>
          </a:prstGeom>
          <a:noFill/>
        </p:spPr>
        <p:txBody>
          <a:bodyPr wrap="square" lIns="33196" tIns="33196" rIns="33196" bIns="33196" rtlCol="0" anchor="ctr" anchorCtr="0">
            <a:sp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医療機関</a:t>
            </a:r>
            <a:endParaRPr lang="en-US" altLang="ja-JP" sz="1015"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（入院）</a:t>
            </a:r>
            <a:endParaRPr lang="en-US" altLang="ja-JP" sz="1015" dirty="0">
              <a:solidFill>
                <a:prstClr val="black"/>
              </a:solidFill>
              <a:latin typeface="HGPｺﾞｼｯｸM" panose="020B0600000000000000" pitchFamily="50" charset="-128"/>
              <a:ea typeface="HGPｺﾞｼｯｸM" panose="020B0600000000000000" pitchFamily="50" charset="-128"/>
            </a:endParaRPr>
          </a:p>
        </p:txBody>
      </p:sp>
      <p:sp>
        <p:nvSpPr>
          <p:cNvPr id="41" name="角丸四角形 40"/>
          <p:cNvSpPr/>
          <p:nvPr/>
        </p:nvSpPr>
        <p:spPr>
          <a:xfrm>
            <a:off x="52131" y="969671"/>
            <a:ext cx="8972664" cy="2060537"/>
          </a:xfrm>
          <a:prstGeom prst="roundRect">
            <a:avLst>
              <a:gd name="adj" fmla="val 7534"/>
            </a:avLst>
          </a:prstGeom>
          <a:solidFill>
            <a:schemeClr val="bg1"/>
          </a:solidFill>
          <a:ln/>
        </p:spPr>
        <p:style>
          <a:lnRef idx="1">
            <a:schemeClr val="accent5"/>
          </a:lnRef>
          <a:fillRef idx="2">
            <a:schemeClr val="accent5"/>
          </a:fillRef>
          <a:effectRef idx="1">
            <a:schemeClr val="accent5"/>
          </a:effectRef>
          <a:fontRef idx="minor">
            <a:schemeClr val="dk1"/>
          </a:fontRef>
        </p:style>
        <p:txBody>
          <a:bodyPr lIns="66390" tIns="33196" rIns="84315" bIns="33196" anchor="ctr" anchorCtr="0"/>
          <a:lstStyle/>
          <a:p>
            <a:pPr marL="162486" indent="-162486" fontAlgn="auto">
              <a:lnSpc>
                <a:spcPct val="110000"/>
              </a:lnSpc>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四肢の麻痺及び寝たきりの状態にある者等の最重度の障害者が医療機関に入院した時には、重度訪問介護の支援が受けられなくなることから以下のような事例があるとの指摘がある。</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marL="162486" indent="-162486" fontAlgn="auto">
              <a:lnSpc>
                <a:spcPct val="110000"/>
              </a:lnSpc>
              <a:spcBef>
                <a:spcPts val="0"/>
              </a:spcBef>
              <a:spcAft>
                <a:spcPts val="0"/>
              </a:spcAft>
            </a:pPr>
            <a:endParaRPr lang="en-US" altLang="ja-JP" sz="462" dirty="0">
              <a:solidFill>
                <a:prstClr val="black"/>
              </a:solidFill>
              <a:latin typeface="HGPｺﾞｼｯｸM" panose="020B0600000000000000" pitchFamily="50" charset="-128"/>
              <a:ea typeface="HGPｺﾞｼｯｸM" panose="020B0600000000000000" pitchFamily="50" charset="-128"/>
            </a:endParaRPr>
          </a:p>
          <a:p>
            <a:pPr marL="326440" indent="-81977" fontAlgn="auto">
              <a:lnSpc>
                <a:spcPct val="110000"/>
              </a:lnSpc>
              <a:spcBef>
                <a:spcPts val="0"/>
              </a:spcBef>
              <a:spcAft>
                <a:spcPts val="0"/>
              </a:spcAft>
            </a:pPr>
            <a:r>
              <a:rPr lang="ja-JP" altLang="en-US" sz="1108" dirty="0">
                <a:solidFill>
                  <a:prstClr val="black"/>
                </a:solidFill>
                <a:latin typeface="HGPｺﾞｼｯｸM" panose="020B0600000000000000" pitchFamily="50" charset="-128"/>
                <a:ea typeface="HGPｺﾞｼｯｸM" panose="020B0600000000000000" pitchFamily="50" charset="-128"/>
              </a:rPr>
              <a:t>・体位交換などについて特殊な介護が必要な者に適切な方法が取られにくくなることにより苦痛が生じてしまう</a:t>
            </a:r>
            <a:endParaRPr lang="en-US" altLang="ja-JP" sz="1108" dirty="0">
              <a:solidFill>
                <a:prstClr val="black"/>
              </a:solidFill>
              <a:latin typeface="HGPｺﾞｼｯｸM" panose="020B0600000000000000" pitchFamily="50" charset="-128"/>
              <a:ea typeface="HGPｺﾞｼｯｸM" panose="020B0600000000000000" pitchFamily="50" charset="-128"/>
            </a:endParaRPr>
          </a:p>
          <a:p>
            <a:pPr marL="326440" indent="-81977" fontAlgn="auto">
              <a:lnSpc>
                <a:spcPct val="110000"/>
              </a:lnSpc>
              <a:spcBef>
                <a:spcPts val="0"/>
              </a:spcBef>
              <a:spcAft>
                <a:spcPts val="0"/>
              </a:spcAft>
            </a:pPr>
            <a:r>
              <a:rPr lang="ja-JP" altLang="en-US" sz="1108" dirty="0">
                <a:solidFill>
                  <a:prstClr val="black"/>
                </a:solidFill>
                <a:latin typeface="HGPｺﾞｼｯｸM" panose="020B0600000000000000" pitchFamily="50" charset="-128"/>
                <a:ea typeface="HGPｺﾞｼｯｸM" panose="020B0600000000000000" pitchFamily="50" charset="-128"/>
              </a:rPr>
              <a:t>・行動上著しい困難を有する者について、本人の障害特性に応じた支援が行われないことにより、強い不安や恐怖等による混乱（パニック）を起こし、自傷行為等に至ってしまう</a:t>
            </a:r>
          </a:p>
          <a:p>
            <a:pPr marL="162486" indent="-162486" fontAlgn="auto">
              <a:lnSpc>
                <a:spcPct val="110000"/>
              </a:lnSpc>
              <a:spcBef>
                <a:spcPts val="0"/>
              </a:spcBef>
              <a:spcAft>
                <a:spcPts val="0"/>
              </a:spcAft>
            </a:pPr>
            <a:endParaRPr lang="ja-JP" altLang="en-US" sz="738" dirty="0">
              <a:solidFill>
                <a:prstClr val="black"/>
              </a:solidFill>
              <a:latin typeface="HGPｺﾞｼｯｸM" panose="020B0600000000000000" pitchFamily="50" charset="-128"/>
              <a:ea typeface="HGPｺﾞｼｯｸM" panose="020B0600000000000000" pitchFamily="50" charset="-128"/>
            </a:endParaRPr>
          </a:p>
          <a:p>
            <a:pPr marL="162486" indent="-162486" fontAlgn="auto">
              <a:lnSpc>
                <a:spcPct val="110000"/>
              </a:lnSpc>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このため、最重度の障害者であって重度訪問介護を利用している者に対し、入院中の医療機関においても、利用者の状態などを熟知しているヘルパーを引き続き利用し、そのニーズを的確に医療従事者に伝達する等の支援を行うことができることとする。</a:t>
            </a:r>
          </a:p>
        </p:txBody>
      </p:sp>
      <p:sp>
        <p:nvSpPr>
          <p:cNvPr id="2" name="スライド番号プレースホルダー 1"/>
          <p:cNvSpPr>
            <a:spLocks noGrp="1"/>
          </p:cNvSpPr>
          <p:nvPr>
            <p:ph type="sldNum" sz="quarter" idx="12"/>
          </p:nvPr>
        </p:nvSpPr>
        <p:spPr>
          <a:xfrm>
            <a:off x="7086698" y="6488027"/>
            <a:ext cx="2057400" cy="365125"/>
          </a:xfrm>
        </p:spPr>
        <p:txBody>
          <a:bodyPr/>
          <a:lstStyle/>
          <a:p>
            <a:pPr>
              <a:defRPr/>
            </a:pPr>
            <a:fld id="{F90A3C79-1AFD-481B-B685-7933BCD0898B}" type="slidenum">
              <a:rPr lang="en-US" altLang="ja-JP" smtClean="0"/>
              <a:pPr>
                <a:defRPr/>
              </a:pPr>
              <a:t>15</a:t>
            </a:fld>
            <a:endParaRPr lang="en-US" altLang="ja-JP" dirty="0"/>
          </a:p>
        </p:txBody>
      </p:sp>
      <p:sp>
        <p:nvSpPr>
          <p:cNvPr id="54"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269305966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txBox="1">
            <a:spLocks/>
          </p:cNvSpPr>
          <p:nvPr/>
        </p:nvSpPr>
        <p:spPr bwMode="auto">
          <a:xfrm>
            <a:off x="650334" y="2780928"/>
            <a:ext cx="8303086"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3" tIns="45677" rIns="91353" bIns="45677" numCol="1" anchor="ctr" anchorCtr="0" compatLnSpc="1">
            <a:prstTxWarp prst="textNoShape">
              <a:avLst/>
            </a:prstTxWarp>
            <a:noAutofit/>
          </a:bodyPr>
          <a:lstStyle>
            <a:lvl1pPr algn="ctr" rtl="0" eaLnBrk="0" fontAlgn="base" hangingPunct="0">
              <a:spcBef>
                <a:spcPct val="0"/>
              </a:spcBef>
              <a:spcAft>
                <a:spcPct val="0"/>
              </a:spcAft>
              <a:defRPr kumimoji="1" sz="4062" kern="1200">
                <a:solidFill>
                  <a:schemeClr val="tx1"/>
                </a:solidFill>
                <a:latin typeface="+mj-lt"/>
                <a:ea typeface="+mj-ea"/>
                <a:cs typeface="+mj-cs"/>
              </a:defRPr>
            </a:lvl1pPr>
            <a:lvl2pPr algn="ctr" rtl="0" eaLnBrk="0" fontAlgn="base" hangingPunct="0">
              <a:spcBef>
                <a:spcPct val="0"/>
              </a:spcBef>
              <a:spcAft>
                <a:spcPct val="0"/>
              </a:spcAft>
              <a:defRPr kumimoji="1" sz="4062">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062">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062">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062">
                <a:solidFill>
                  <a:schemeClr val="tx1"/>
                </a:solidFill>
                <a:latin typeface="Calibri" pitchFamily="34" charset="0"/>
                <a:ea typeface="ＭＳ Ｐゴシック" charset="-128"/>
              </a:defRPr>
            </a:lvl5pPr>
            <a:lvl6pPr marL="421640" algn="ctr" rtl="0" fontAlgn="base">
              <a:spcBef>
                <a:spcPct val="0"/>
              </a:spcBef>
              <a:spcAft>
                <a:spcPct val="0"/>
              </a:spcAft>
              <a:defRPr kumimoji="1" sz="4062">
                <a:solidFill>
                  <a:schemeClr val="tx1"/>
                </a:solidFill>
                <a:latin typeface="Calibri" pitchFamily="34" charset="0"/>
                <a:ea typeface="ＭＳ Ｐゴシック" charset="-128"/>
              </a:defRPr>
            </a:lvl6pPr>
            <a:lvl7pPr marL="843280" algn="ctr" rtl="0" fontAlgn="base">
              <a:spcBef>
                <a:spcPct val="0"/>
              </a:spcBef>
              <a:spcAft>
                <a:spcPct val="0"/>
              </a:spcAft>
              <a:defRPr kumimoji="1" sz="4062">
                <a:solidFill>
                  <a:schemeClr val="tx1"/>
                </a:solidFill>
                <a:latin typeface="Calibri" pitchFamily="34" charset="0"/>
                <a:ea typeface="ＭＳ Ｐゴシック" charset="-128"/>
              </a:defRPr>
            </a:lvl7pPr>
            <a:lvl8pPr marL="1264918" algn="ctr" rtl="0" fontAlgn="base">
              <a:spcBef>
                <a:spcPct val="0"/>
              </a:spcBef>
              <a:spcAft>
                <a:spcPct val="0"/>
              </a:spcAft>
              <a:defRPr kumimoji="1" sz="4062">
                <a:solidFill>
                  <a:schemeClr val="tx1"/>
                </a:solidFill>
                <a:latin typeface="Calibri" pitchFamily="34" charset="0"/>
                <a:ea typeface="ＭＳ Ｐゴシック" charset="-128"/>
              </a:defRPr>
            </a:lvl8pPr>
            <a:lvl9pPr marL="1686555" algn="ctr" rtl="0" fontAlgn="base">
              <a:spcBef>
                <a:spcPct val="0"/>
              </a:spcBef>
              <a:spcAft>
                <a:spcPct val="0"/>
              </a:spcAft>
              <a:defRPr kumimoji="1" sz="4062">
                <a:solidFill>
                  <a:schemeClr val="tx1"/>
                </a:solidFill>
                <a:latin typeface="Calibri" pitchFamily="34" charset="0"/>
                <a:ea typeface="ＭＳ Ｐゴシック" charset="-128"/>
              </a:defRPr>
            </a:lvl9pPr>
          </a:lstStyle>
          <a:p>
            <a:pPr algn="l" defTabSz="914400"/>
            <a:r>
              <a:rPr lang="ja-JP" altLang="en-US" sz="3200" dirty="0">
                <a:latin typeface="游ゴシック Light" panose="020B0300000000000000" pitchFamily="50" charset="-128"/>
                <a:ea typeface="游ゴシック Light" panose="020B0300000000000000" pitchFamily="50" charset="-128"/>
              </a:rPr>
              <a:t>参考</a:t>
            </a:r>
            <a:r>
              <a:rPr lang="ja-JP" altLang="en-US" sz="3200" dirty="0" smtClean="0">
                <a:latin typeface="游ゴシック Light" panose="020B0300000000000000" pitchFamily="50" charset="-128"/>
                <a:ea typeface="游ゴシック Light" panose="020B0300000000000000" pitchFamily="50" charset="-128"/>
              </a:rPr>
              <a:t>資料</a:t>
            </a:r>
            <a:r>
              <a:rPr lang="en-US" altLang="ja-JP" sz="3200" dirty="0" smtClean="0">
                <a:latin typeface="游ゴシック Light" panose="020B0300000000000000" pitchFamily="50" charset="-128"/>
                <a:ea typeface="游ゴシック Light" panose="020B0300000000000000" pitchFamily="50" charset="-128"/>
              </a:rPr>
              <a:t>Ⅱ</a:t>
            </a:r>
            <a:r>
              <a:rPr lang="en-US" altLang="ja-JP" sz="3200" dirty="0">
                <a:latin typeface="游ゴシック Light" panose="020B0300000000000000" pitchFamily="50" charset="-128"/>
                <a:ea typeface="游ゴシック Light" panose="020B0300000000000000" pitchFamily="50" charset="-128"/>
              </a:rPr>
              <a:t/>
            </a:r>
            <a:br>
              <a:rPr lang="en-US" altLang="ja-JP" sz="3200" dirty="0">
                <a:latin typeface="游ゴシック Light" panose="020B0300000000000000" pitchFamily="50" charset="-128"/>
                <a:ea typeface="游ゴシック Light" panose="020B0300000000000000" pitchFamily="50" charset="-128"/>
              </a:rPr>
            </a:br>
            <a:r>
              <a:rPr lang="ja-JP" altLang="en-US" sz="2400" dirty="0" smtClean="0">
                <a:latin typeface="游ゴシック Light" panose="020B0300000000000000" pitchFamily="50" charset="-128"/>
                <a:ea typeface="游ゴシック Light" panose="020B0300000000000000" pitchFamily="50" charset="-128"/>
              </a:rPr>
              <a:t>児童</a:t>
            </a:r>
            <a:r>
              <a:rPr lang="ja-JP" altLang="en-US" sz="2400" dirty="0">
                <a:latin typeface="游ゴシック Light" panose="020B0300000000000000" pitchFamily="50" charset="-128"/>
                <a:ea typeface="游ゴシック Light" panose="020B0300000000000000" pitchFamily="50" charset="-128"/>
              </a:rPr>
              <a:t>発達支援管理責任者・サービス管理責任者について</a:t>
            </a:r>
            <a:br>
              <a:rPr lang="ja-JP" altLang="en-US" sz="2400" dirty="0">
                <a:latin typeface="游ゴシック Light" panose="020B0300000000000000" pitchFamily="50" charset="-128"/>
                <a:ea typeface="游ゴシック Light" panose="020B0300000000000000" pitchFamily="50" charset="-128"/>
              </a:rPr>
            </a:br>
            <a:endParaRPr lang="ja-JP" altLang="en-US" sz="2400" dirty="0">
              <a:latin typeface="游ゴシック Light" panose="020B0300000000000000" pitchFamily="50" charset="-128"/>
              <a:ea typeface="游ゴシック Light" panose="020B0300000000000000" pitchFamily="50" charset="-128"/>
            </a:endParaRPr>
          </a:p>
        </p:txBody>
      </p:sp>
      <p:sp>
        <p:nvSpPr>
          <p:cNvPr id="3" name="スライド番号プレースホルダー 2"/>
          <p:cNvSpPr>
            <a:spLocks noGrp="1"/>
          </p:cNvSpPr>
          <p:nvPr>
            <p:ph type="sldNum" sz="quarter" idx="12"/>
          </p:nvPr>
        </p:nvSpPr>
        <p:spPr/>
        <p:txBody>
          <a:bodyPr/>
          <a:lstStyle/>
          <a:p>
            <a:fld id="{2ADEAB0B-3364-414D-832E-F3CDA843F507}" type="slidenum">
              <a:rPr kumimoji="1" lang="ja-JP" altLang="en-US" smtClean="0"/>
              <a:t>150</a:t>
            </a:fld>
            <a:endParaRPr kumimoji="1" lang="ja-JP" altLang="en-US"/>
          </a:p>
        </p:txBody>
      </p:sp>
      <p:sp>
        <p:nvSpPr>
          <p:cNvPr id="5" name="フッター プレースホルダー 4"/>
          <p:cNvSpPr>
            <a:spLocks noGrp="1"/>
          </p:cNvSpPr>
          <p:nvPr>
            <p:ph type="ftr" sz="quarter" idx="11"/>
          </p:nvPr>
        </p:nvSpPr>
        <p:spPr/>
        <p:txBody>
          <a:body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ja-JP" altLang="en-US"/>
          </a:p>
        </p:txBody>
      </p:sp>
    </p:spTree>
    <p:extLst>
      <p:ext uri="{BB962C8B-B14F-4D97-AF65-F5344CB8AC3E}">
        <p14:creationId xmlns:p14="http://schemas.microsoft.com/office/powerpoint/2010/main" val="270209373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546" y="1"/>
            <a:ext cx="9118362" cy="476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ＭＳ Ｐゴシック" panose="020B0600070205080204" pitchFamily="50" charset="-128"/>
                <a:ea typeface="ＭＳ Ｐゴシック" panose="020B0600070205080204" pitchFamily="50" charset="-128"/>
              </a:rPr>
              <a:t>　　サービス管理</a:t>
            </a:r>
            <a:r>
              <a:rPr kumimoji="1" lang="ja-JP" altLang="en-US" sz="2000" dirty="0" smtClean="0">
                <a:solidFill>
                  <a:schemeClr val="tx1"/>
                </a:solidFill>
                <a:latin typeface="ＭＳ Ｐゴシック" panose="020B0600070205080204" pitchFamily="50" charset="-128"/>
                <a:ea typeface="ＭＳ Ｐゴシック" panose="020B0600070205080204" pitchFamily="50" charset="-128"/>
              </a:rPr>
              <a:t>責任者・</a:t>
            </a:r>
            <a:r>
              <a:rPr kumimoji="1" lang="ja-JP" altLang="en-US" sz="2000" dirty="0">
                <a:solidFill>
                  <a:schemeClr val="tx1"/>
                </a:solidFill>
                <a:latin typeface="ＭＳ Ｐゴシック" panose="020B0600070205080204" pitchFamily="50" charset="-128"/>
                <a:ea typeface="ＭＳ Ｐゴシック" panose="020B0600070205080204" pitchFamily="50" charset="-128"/>
              </a:rPr>
              <a:t>児童発達支援管理</a:t>
            </a:r>
            <a:r>
              <a:rPr kumimoji="1" lang="ja-JP" altLang="en-US" sz="2000" dirty="0" smtClean="0">
                <a:solidFill>
                  <a:schemeClr val="tx1"/>
                </a:solidFill>
                <a:latin typeface="ＭＳ Ｐゴシック" panose="020B0600070205080204" pitchFamily="50" charset="-128"/>
                <a:ea typeface="ＭＳ Ｐゴシック" panose="020B0600070205080204" pitchFamily="50" charset="-128"/>
              </a:rPr>
              <a:t>責任者</a:t>
            </a:r>
            <a:r>
              <a:rPr lang="ja-JP" altLang="en-US" sz="2000" dirty="0">
                <a:solidFill>
                  <a:schemeClr val="tx1"/>
                </a:solidFill>
                <a:latin typeface="ＭＳ Ｐゴシック" panose="020B0600070205080204" pitchFamily="50" charset="-128"/>
                <a:ea typeface="ＭＳ Ｐゴシック" panose="020B0600070205080204" pitchFamily="50" charset="-128"/>
              </a:rPr>
              <a:t>養成</a:t>
            </a:r>
            <a:r>
              <a:rPr lang="ja-JP" altLang="en-US" sz="2000" dirty="0" smtClean="0">
                <a:solidFill>
                  <a:schemeClr val="tx1"/>
                </a:solidFill>
                <a:latin typeface="ＭＳ Ｐゴシック" panose="020B0600070205080204" pitchFamily="50" charset="-128"/>
                <a:ea typeface="ＭＳ Ｐゴシック" panose="020B0600070205080204" pitchFamily="50" charset="-128"/>
              </a:rPr>
              <a:t>の現状及び課題</a:t>
            </a:r>
            <a:endParaRPr lang="en-US" altLang="en-US" sz="2000" dirty="0" smtClean="0">
              <a:solidFill>
                <a:schemeClr val="tx1"/>
              </a:solidFill>
              <a:latin typeface="ＭＳ Ｐゴシック" panose="020B0600070205080204" pitchFamily="50" charset="-128"/>
              <a:ea typeface="ＭＳ Ｐゴシック" panose="020B0600070205080204" pitchFamily="50" charset="-128"/>
            </a:endParaRPr>
          </a:p>
        </p:txBody>
      </p:sp>
      <p:sp>
        <p:nvSpPr>
          <p:cNvPr id="6" name="正方形/長方形 5"/>
          <p:cNvSpPr/>
          <p:nvPr/>
        </p:nvSpPr>
        <p:spPr>
          <a:xfrm>
            <a:off x="80208" y="648393"/>
            <a:ext cx="8920753" cy="4387631"/>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355600" indent="-177800"/>
            <a:r>
              <a:rPr lang="ja-JP" altLang="en-US" sz="1600" dirty="0" smtClean="0">
                <a:solidFill>
                  <a:schemeClr val="tx1"/>
                </a:solidFill>
                <a:latin typeface="ＭＳ Ｐゴシック" panose="020B0600070205080204" pitchFamily="50" charset="-128"/>
                <a:ea typeface="ＭＳ Ｐゴシック" panose="020B0600070205080204" pitchFamily="50" charset="-128"/>
              </a:rPr>
              <a:t>○ </a:t>
            </a:r>
            <a:r>
              <a:rPr lang="ja-JP" altLang="en-US" sz="1600" dirty="0">
                <a:solidFill>
                  <a:schemeClr val="tx1"/>
                </a:solidFill>
                <a:latin typeface="ＭＳ Ｐゴシック" panose="020B0600070205080204" pitchFamily="50" charset="-128"/>
                <a:ea typeface="ＭＳ Ｐゴシック" panose="020B0600070205080204" pitchFamily="50" charset="-128"/>
              </a:rPr>
              <a:t>現行の</a:t>
            </a:r>
            <a:r>
              <a:rPr lang="ja-JP" altLang="ja-JP" sz="1600" dirty="0">
                <a:solidFill>
                  <a:schemeClr val="tx1"/>
                </a:solidFill>
                <a:latin typeface="ＭＳ Ｐゴシック" panose="020B0600070205080204" pitchFamily="50" charset="-128"/>
                <a:ea typeface="ＭＳ Ｐゴシック" panose="020B0600070205080204" pitchFamily="50" charset="-128"/>
              </a:rPr>
              <a:t>サービス管理責任者等を養成するための研修は</a:t>
            </a:r>
            <a:r>
              <a:rPr lang="ja-JP" altLang="ja-JP" sz="1600" dirty="0" smtClean="0">
                <a:solidFill>
                  <a:schemeClr val="tx1"/>
                </a:solidFill>
                <a:latin typeface="ＭＳ Ｐゴシック" panose="020B0600070205080204" pitchFamily="50" charset="-128"/>
                <a:ea typeface="ＭＳ Ｐゴシック" panose="020B0600070205080204" pitchFamily="50" charset="-128"/>
              </a:rPr>
              <a:t>、</a:t>
            </a:r>
            <a:r>
              <a:rPr lang="ja-JP" altLang="en-US" sz="1600" dirty="0">
                <a:solidFill>
                  <a:schemeClr val="tx1"/>
                </a:solidFill>
                <a:latin typeface="ＭＳ Ｐゴシック" panose="020B0600070205080204" pitchFamily="50" charset="-128"/>
                <a:ea typeface="ＭＳ Ｐゴシック" panose="020B0600070205080204" pitchFamily="50" charset="-128"/>
              </a:rPr>
              <a:t>１</a:t>
            </a:r>
            <a:r>
              <a:rPr lang="ja-JP" altLang="ja-JP" sz="1600" dirty="0" smtClean="0">
                <a:solidFill>
                  <a:schemeClr val="tx1"/>
                </a:solidFill>
                <a:latin typeface="ＭＳ Ｐゴシック" panose="020B0600070205080204" pitchFamily="50" charset="-128"/>
                <a:ea typeface="ＭＳ Ｐゴシック" panose="020B0600070205080204" pitchFamily="50" charset="-128"/>
              </a:rPr>
              <a:t>回限り</a:t>
            </a:r>
            <a:r>
              <a:rPr lang="ja-JP" altLang="en-US" sz="1600" dirty="0">
                <a:solidFill>
                  <a:schemeClr val="tx1"/>
                </a:solidFill>
                <a:latin typeface="ＭＳ Ｐゴシック" panose="020B0600070205080204" pitchFamily="50" charset="-128"/>
                <a:ea typeface="ＭＳ Ｐゴシック" panose="020B0600070205080204" pitchFamily="50" charset="-128"/>
              </a:rPr>
              <a:t>で</a:t>
            </a:r>
            <a:r>
              <a:rPr lang="ja-JP" altLang="en-US" sz="1600" dirty="0" smtClean="0">
                <a:solidFill>
                  <a:schemeClr val="tx1"/>
                </a:solidFill>
                <a:latin typeface="ＭＳ Ｐゴシック" panose="020B0600070205080204" pitchFamily="50" charset="-128"/>
                <a:ea typeface="ＭＳ Ｐゴシック" panose="020B0600070205080204" pitchFamily="50" charset="-128"/>
              </a:rPr>
              <a:t>あり、振り返り</a:t>
            </a:r>
            <a:r>
              <a:rPr lang="ja-JP" altLang="en-US" sz="1600" dirty="0">
                <a:solidFill>
                  <a:schemeClr val="tx1"/>
                </a:solidFill>
                <a:latin typeface="ＭＳ Ｐゴシック" panose="020B0600070205080204" pitchFamily="50" charset="-128"/>
                <a:ea typeface="ＭＳ Ｐゴシック" panose="020B0600070205080204" pitchFamily="50" charset="-128"/>
              </a:rPr>
              <a:t>や更新</a:t>
            </a:r>
            <a:r>
              <a:rPr lang="ja-JP" altLang="ja-JP" sz="1600" dirty="0">
                <a:solidFill>
                  <a:schemeClr val="tx1"/>
                </a:solidFill>
                <a:latin typeface="ＭＳ Ｐゴシック" panose="020B0600070205080204" pitchFamily="50" charset="-128"/>
                <a:ea typeface="ＭＳ Ｐゴシック" panose="020B0600070205080204" pitchFamily="50" charset="-128"/>
              </a:rPr>
              <a:t>の機会</a:t>
            </a:r>
            <a:r>
              <a:rPr lang="ja-JP" altLang="en-US" sz="1600" dirty="0">
                <a:solidFill>
                  <a:schemeClr val="tx1"/>
                </a:solidFill>
                <a:latin typeface="ＭＳ Ｐゴシック" panose="020B0600070205080204" pitchFamily="50" charset="-128"/>
                <a:ea typeface="ＭＳ Ｐゴシック" panose="020B0600070205080204" pitchFamily="50" charset="-128"/>
              </a:rPr>
              <a:t>となる研修等</a:t>
            </a:r>
            <a:r>
              <a:rPr lang="ja-JP" altLang="en-US" sz="1600" dirty="0" smtClean="0">
                <a:solidFill>
                  <a:schemeClr val="tx1"/>
                </a:solidFill>
                <a:latin typeface="ＭＳ Ｐゴシック" panose="020B0600070205080204" pitchFamily="50" charset="-128"/>
                <a:ea typeface="ＭＳ Ｐゴシック" panose="020B0600070205080204" pitchFamily="50" charset="-128"/>
              </a:rPr>
              <a:t>を</a:t>
            </a:r>
            <a:r>
              <a:rPr lang="ja-JP" altLang="en-US" sz="1600" dirty="0">
                <a:solidFill>
                  <a:schemeClr val="tx1"/>
                </a:solidFill>
                <a:latin typeface="ＭＳ Ｐゴシック" panose="020B0600070205080204" pitchFamily="50" charset="-128"/>
                <a:ea typeface="ＭＳ Ｐゴシック" panose="020B0600070205080204" pitchFamily="50" charset="-128"/>
              </a:rPr>
              <a:t>国</a:t>
            </a:r>
            <a:r>
              <a:rPr lang="ja-JP" altLang="en-US" sz="1600" dirty="0" smtClean="0">
                <a:solidFill>
                  <a:schemeClr val="tx1"/>
                </a:solidFill>
                <a:latin typeface="ＭＳ Ｐゴシック" panose="020B0600070205080204" pitchFamily="50" charset="-128"/>
                <a:ea typeface="ＭＳ Ｐゴシック" panose="020B0600070205080204" pitchFamily="50" charset="-128"/>
              </a:rPr>
              <a:t>と</a:t>
            </a:r>
            <a:r>
              <a:rPr lang="ja-JP" altLang="en-US" sz="1600" dirty="0">
                <a:solidFill>
                  <a:schemeClr val="tx1"/>
                </a:solidFill>
                <a:latin typeface="ＭＳ Ｐゴシック" panose="020B0600070205080204" pitchFamily="50" charset="-128"/>
                <a:ea typeface="ＭＳ Ｐゴシック" panose="020B0600070205080204" pitchFamily="50" charset="-128"/>
              </a:rPr>
              <a:t>しては定めていない。</a:t>
            </a:r>
            <a:endParaRPr lang="en-US" altLang="ja-JP" sz="1600" dirty="0">
              <a:solidFill>
                <a:schemeClr val="tx1"/>
              </a:solidFill>
              <a:latin typeface="ＭＳ Ｐゴシック" panose="020B0600070205080204" pitchFamily="50" charset="-128"/>
              <a:ea typeface="ＭＳ Ｐゴシック" panose="020B0600070205080204" pitchFamily="50" charset="-128"/>
            </a:endParaRPr>
          </a:p>
          <a:p>
            <a:pPr marL="355600" indent="-177800"/>
            <a:endParaRPr lang="en-US" altLang="ja-JP" sz="1600" dirty="0">
              <a:solidFill>
                <a:schemeClr val="tx1"/>
              </a:solidFill>
              <a:latin typeface="ＭＳ Ｐゴシック" panose="020B0600070205080204" pitchFamily="50" charset="-128"/>
              <a:ea typeface="ＭＳ Ｐゴシック" panose="020B0600070205080204" pitchFamily="50" charset="-128"/>
            </a:endParaRPr>
          </a:p>
          <a:p>
            <a:pPr marL="355600" indent="-177800"/>
            <a:r>
              <a:rPr lang="ja-JP" altLang="en-US" sz="1600" dirty="0">
                <a:solidFill>
                  <a:schemeClr val="tx1"/>
                </a:solidFill>
                <a:latin typeface="ＭＳ Ｐゴシック" panose="020B0600070205080204" pitchFamily="50" charset="-128"/>
                <a:ea typeface="ＭＳ Ｐゴシック" panose="020B0600070205080204" pitchFamily="50" charset="-128"/>
              </a:rPr>
              <a:t>○ 　こうした現状において、受講者の状況に応じた段階的な研修実施ができておらず受講者の質の担保が</a:t>
            </a:r>
            <a:r>
              <a:rPr lang="ja-JP" altLang="en-US" sz="1600" dirty="0" smtClean="0">
                <a:solidFill>
                  <a:schemeClr val="tx1"/>
                </a:solidFill>
                <a:latin typeface="ＭＳ Ｐゴシック" panose="020B0600070205080204" pitchFamily="50" charset="-128"/>
                <a:ea typeface="ＭＳ Ｐゴシック" panose="020B0600070205080204" pitchFamily="50" charset="-128"/>
              </a:rPr>
              <a:t>困難であることや、更新</a:t>
            </a:r>
            <a:r>
              <a:rPr lang="ja-JP" altLang="en-US" sz="1600" dirty="0">
                <a:solidFill>
                  <a:schemeClr val="tx1"/>
                </a:solidFill>
                <a:latin typeface="ＭＳ Ｐゴシック" panose="020B0600070205080204" pitchFamily="50" charset="-128"/>
                <a:ea typeface="ＭＳ Ｐゴシック" panose="020B0600070205080204" pitchFamily="50" charset="-128"/>
              </a:rPr>
              <a:t>研修などの機会が設定されていないため</a:t>
            </a:r>
            <a:r>
              <a:rPr lang="ja-JP" altLang="en-US" sz="1600" u="sng" dirty="0">
                <a:solidFill>
                  <a:schemeClr val="tx1"/>
                </a:solidFill>
                <a:latin typeface="ＭＳ Ｐゴシック" panose="020B0600070205080204" pitchFamily="50" charset="-128"/>
                <a:ea typeface="ＭＳ Ｐゴシック" panose="020B0600070205080204" pitchFamily="50" charset="-128"/>
              </a:rPr>
              <a:t>サービス管理責任者等の要件を満たした後における質の担保が困難</a:t>
            </a:r>
            <a:r>
              <a:rPr lang="ja-JP" altLang="en-US" sz="1600" dirty="0">
                <a:solidFill>
                  <a:schemeClr val="tx1"/>
                </a:solidFill>
                <a:latin typeface="ＭＳ Ｐゴシック" panose="020B0600070205080204" pitchFamily="50" charset="-128"/>
                <a:ea typeface="ＭＳ Ｐゴシック" panose="020B0600070205080204" pitchFamily="50" charset="-128"/>
              </a:rPr>
              <a:t>で</a:t>
            </a:r>
            <a:r>
              <a:rPr lang="ja-JP" altLang="en-US" sz="1600" dirty="0" smtClean="0">
                <a:solidFill>
                  <a:schemeClr val="tx1"/>
                </a:solidFill>
                <a:latin typeface="ＭＳ Ｐゴシック" panose="020B0600070205080204" pitchFamily="50" charset="-128"/>
                <a:ea typeface="ＭＳ Ｐゴシック" panose="020B0600070205080204" pitchFamily="50" charset="-128"/>
              </a:rPr>
              <a:t>あることが指摘</a:t>
            </a:r>
            <a:r>
              <a:rPr lang="ja-JP" altLang="en-US" sz="1600" dirty="0">
                <a:solidFill>
                  <a:schemeClr val="tx1"/>
                </a:solidFill>
                <a:latin typeface="ＭＳ Ｐゴシック" panose="020B0600070205080204" pitchFamily="50" charset="-128"/>
                <a:ea typeface="ＭＳ Ｐゴシック" panose="020B0600070205080204" pitchFamily="50" charset="-128"/>
              </a:rPr>
              <a:t>されている。</a:t>
            </a:r>
            <a:endParaRPr lang="en-US" altLang="ja-JP" sz="1600" dirty="0">
              <a:solidFill>
                <a:schemeClr val="tx1"/>
              </a:solidFill>
              <a:latin typeface="ＭＳ Ｐゴシック" panose="020B0600070205080204" pitchFamily="50" charset="-128"/>
              <a:ea typeface="ＭＳ Ｐゴシック" panose="020B0600070205080204" pitchFamily="50" charset="-128"/>
            </a:endParaRPr>
          </a:p>
          <a:p>
            <a:pPr marL="355600" indent="-177800"/>
            <a:r>
              <a:rPr lang="ja-JP" altLang="en-US" sz="1600" dirty="0">
                <a:solidFill>
                  <a:schemeClr val="tx1"/>
                </a:solidFill>
                <a:latin typeface="ＭＳ Ｐゴシック" panose="020B0600070205080204" pitchFamily="50" charset="-128"/>
                <a:ea typeface="ＭＳ Ｐゴシック" panose="020B0600070205080204" pitchFamily="50" charset="-128"/>
              </a:rPr>
              <a:t>　（平成</a:t>
            </a:r>
            <a:r>
              <a:rPr lang="en-US" altLang="ja-JP" sz="1600" dirty="0">
                <a:solidFill>
                  <a:schemeClr val="tx1"/>
                </a:solidFill>
                <a:latin typeface="ＭＳ Ｐゴシック" panose="020B0600070205080204" pitchFamily="50" charset="-128"/>
                <a:ea typeface="ＭＳ Ｐゴシック" panose="020B0600070205080204" pitchFamily="50" charset="-128"/>
              </a:rPr>
              <a:t>24</a:t>
            </a:r>
            <a:r>
              <a:rPr lang="ja-JP" altLang="en-US" sz="1600" dirty="0">
                <a:solidFill>
                  <a:schemeClr val="tx1"/>
                </a:solidFill>
                <a:latin typeface="ＭＳ Ｐゴシック" panose="020B0600070205080204" pitchFamily="50" charset="-128"/>
                <a:ea typeface="ＭＳ Ｐゴシック" panose="020B0600070205080204" pitchFamily="50" charset="-128"/>
              </a:rPr>
              <a:t>年度障害者総合福祉推進事業「障害福祉サービス事業におけるサービス管理責任者養成のあり方に関する</a:t>
            </a:r>
            <a:r>
              <a:rPr lang="ja-JP" altLang="en-US" sz="1600" dirty="0" smtClean="0">
                <a:solidFill>
                  <a:schemeClr val="tx1"/>
                </a:solidFill>
                <a:latin typeface="ＭＳ Ｐゴシック" panose="020B0600070205080204" pitchFamily="50" charset="-128"/>
                <a:ea typeface="ＭＳ Ｐゴシック" panose="020B0600070205080204" pitchFamily="50" charset="-128"/>
              </a:rPr>
              <a:t>調査」）</a:t>
            </a:r>
            <a:endParaRPr lang="en-US" altLang="ja-JP" sz="1600" dirty="0">
              <a:solidFill>
                <a:schemeClr val="tx1"/>
              </a:solidFill>
              <a:latin typeface="ＭＳ Ｐゴシック" panose="020B0600070205080204" pitchFamily="50" charset="-128"/>
              <a:ea typeface="ＭＳ Ｐゴシック" panose="020B0600070205080204" pitchFamily="50" charset="-128"/>
            </a:endParaRPr>
          </a:p>
          <a:p>
            <a:pPr marL="355600" indent="-177800"/>
            <a:endParaRPr lang="en-US" altLang="ja-JP" sz="1600" dirty="0">
              <a:solidFill>
                <a:schemeClr val="tx1"/>
              </a:solidFill>
              <a:latin typeface="ＭＳ Ｐゴシック" panose="020B0600070205080204" pitchFamily="50" charset="-128"/>
              <a:ea typeface="ＭＳ Ｐゴシック" panose="020B0600070205080204" pitchFamily="50" charset="-128"/>
            </a:endParaRPr>
          </a:p>
          <a:p>
            <a:pPr marL="355600" indent="-177800"/>
            <a:r>
              <a:rPr lang="ja-JP" altLang="en-US" sz="1600" dirty="0">
                <a:solidFill>
                  <a:schemeClr val="tx1"/>
                </a:solidFill>
                <a:latin typeface="ＭＳ Ｐゴシック" panose="020B0600070205080204" pitchFamily="50" charset="-128"/>
                <a:ea typeface="ＭＳ Ｐゴシック" panose="020B0600070205080204" pitchFamily="50" charset="-128"/>
              </a:rPr>
              <a:t>○　平成</a:t>
            </a:r>
            <a:r>
              <a:rPr lang="en-US" altLang="ja-JP" sz="1600" dirty="0">
                <a:solidFill>
                  <a:schemeClr val="tx1"/>
                </a:solidFill>
                <a:latin typeface="ＭＳ Ｐゴシック" panose="020B0600070205080204" pitchFamily="50" charset="-128"/>
                <a:ea typeface="ＭＳ Ｐゴシック" panose="020B0600070205080204" pitchFamily="50" charset="-128"/>
              </a:rPr>
              <a:t>28</a:t>
            </a:r>
            <a:r>
              <a:rPr lang="ja-JP" altLang="en-US" sz="1600" dirty="0">
                <a:solidFill>
                  <a:schemeClr val="tx1"/>
                </a:solidFill>
                <a:latin typeface="ＭＳ Ｐゴシック" panose="020B0600070205080204" pitchFamily="50" charset="-128"/>
                <a:ea typeface="ＭＳ Ｐゴシック" panose="020B0600070205080204" pitchFamily="50" charset="-128"/>
              </a:rPr>
              <a:t>年度に実施した調査研究事業で</a:t>
            </a:r>
            <a:r>
              <a:rPr lang="ja-JP" altLang="en-US" sz="1600" dirty="0" smtClean="0">
                <a:solidFill>
                  <a:schemeClr val="tx1"/>
                </a:solidFill>
                <a:latin typeface="ＭＳ Ｐゴシック" panose="020B0600070205080204" pitchFamily="50" charset="-128"/>
                <a:ea typeface="ＭＳ Ｐゴシック" panose="020B0600070205080204" pitchFamily="50" charset="-128"/>
              </a:rPr>
              <a:t>は、サービス</a:t>
            </a:r>
            <a:r>
              <a:rPr lang="ja-JP" altLang="en-US" sz="1600" dirty="0">
                <a:solidFill>
                  <a:schemeClr val="tx1"/>
                </a:solidFill>
                <a:latin typeface="ＭＳ Ｐゴシック" panose="020B0600070205080204" pitchFamily="50" charset="-128"/>
                <a:ea typeface="ＭＳ Ｐゴシック" panose="020B0600070205080204" pitchFamily="50" charset="-128"/>
              </a:rPr>
              <a:t>管理責任者等の実務者の業務に対する認識は浸透してきているものの、業務実行状況には個々に大きな差があることが指摘されている。</a:t>
            </a:r>
            <a:endParaRPr lang="en-US" altLang="ja-JP" sz="1600" dirty="0">
              <a:solidFill>
                <a:schemeClr val="tx1"/>
              </a:solidFill>
              <a:latin typeface="ＭＳ Ｐゴシック" panose="020B0600070205080204" pitchFamily="50" charset="-128"/>
              <a:ea typeface="ＭＳ Ｐゴシック" panose="020B0600070205080204" pitchFamily="50" charset="-128"/>
            </a:endParaRPr>
          </a:p>
          <a:p>
            <a:pPr marL="355600" indent="-177800"/>
            <a:r>
              <a:rPr lang="ja-JP" altLang="en-US" sz="1600" dirty="0">
                <a:solidFill>
                  <a:schemeClr val="tx1"/>
                </a:solidFill>
                <a:latin typeface="ＭＳ Ｐゴシック" panose="020B0600070205080204" pitchFamily="50" charset="-128"/>
                <a:ea typeface="ＭＳ Ｐゴシック" panose="020B0600070205080204" pitchFamily="50" charset="-128"/>
              </a:rPr>
              <a:t>　（平成</a:t>
            </a:r>
            <a:r>
              <a:rPr lang="en-US" altLang="ja-JP" sz="1600" dirty="0">
                <a:solidFill>
                  <a:schemeClr val="tx1"/>
                </a:solidFill>
                <a:latin typeface="ＭＳ Ｐゴシック" panose="020B0600070205080204" pitchFamily="50" charset="-128"/>
                <a:ea typeface="ＭＳ Ｐゴシック" panose="020B0600070205080204" pitchFamily="50" charset="-128"/>
              </a:rPr>
              <a:t>28</a:t>
            </a:r>
            <a:r>
              <a:rPr lang="ja-JP" altLang="en-US" sz="1600" dirty="0">
                <a:solidFill>
                  <a:schemeClr val="tx1"/>
                </a:solidFill>
                <a:latin typeface="ＭＳ Ｐゴシック" panose="020B0600070205080204" pitchFamily="50" charset="-128"/>
                <a:ea typeface="ＭＳ Ｐゴシック" panose="020B0600070205080204" pitchFamily="50" charset="-128"/>
              </a:rPr>
              <a:t>年度障害者総合福祉推進事業「サービス管理責任者等の業務実態の把握と質の確保に関する調査研究事業」</a:t>
            </a:r>
            <a:r>
              <a:rPr lang="ja-JP" altLang="en-US" sz="1600" dirty="0" smtClean="0">
                <a:solidFill>
                  <a:schemeClr val="tx1"/>
                </a:solidFill>
                <a:latin typeface="ＭＳ Ｐゴシック" panose="020B0600070205080204" pitchFamily="50" charset="-128"/>
                <a:ea typeface="ＭＳ Ｐゴシック" panose="020B0600070205080204" pitchFamily="50" charset="-128"/>
              </a:rPr>
              <a:t>）</a:t>
            </a:r>
            <a:endParaRPr lang="en-US" altLang="ja-JP" sz="1600" dirty="0" smtClean="0">
              <a:solidFill>
                <a:schemeClr val="tx1"/>
              </a:solidFill>
              <a:latin typeface="ＭＳ Ｐゴシック" panose="020B0600070205080204" pitchFamily="50" charset="-128"/>
              <a:ea typeface="ＭＳ Ｐゴシック" panose="020B0600070205080204" pitchFamily="50" charset="-128"/>
            </a:endParaRPr>
          </a:p>
          <a:p>
            <a:pPr marL="355600" indent="-177800"/>
            <a:endParaRPr lang="en-US" altLang="ja-JP" sz="1600" dirty="0">
              <a:solidFill>
                <a:schemeClr val="tx1"/>
              </a:solidFill>
              <a:latin typeface="ＭＳ Ｐゴシック" panose="020B0600070205080204" pitchFamily="50" charset="-128"/>
              <a:ea typeface="ＭＳ Ｐゴシック" panose="020B0600070205080204" pitchFamily="50" charset="-128"/>
            </a:endParaRPr>
          </a:p>
          <a:p>
            <a:pPr marL="355600" indent="-177800"/>
            <a:r>
              <a:rPr lang="ja-JP" altLang="en-US" sz="1600" dirty="0" smtClean="0">
                <a:solidFill>
                  <a:schemeClr val="tx1"/>
                </a:solidFill>
                <a:latin typeface="ＭＳ Ｐゴシック" panose="020B0600070205080204" pitchFamily="50" charset="-128"/>
                <a:ea typeface="ＭＳ Ｐゴシック" panose="020B0600070205080204" pitchFamily="50" charset="-128"/>
              </a:rPr>
              <a:t>○　一方で、サービス管理責任者等の確保が困難であるため、サービス管理責任者等の要件である</a:t>
            </a:r>
            <a:r>
              <a:rPr lang="ja-JP" altLang="en-US" sz="1600" u="sng" dirty="0" smtClean="0">
                <a:solidFill>
                  <a:schemeClr val="tx1"/>
                </a:solidFill>
                <a:latin typeface="ＭＳ Ｐゴシック" panose="020B0600070205080204" pitchFamily="50" charset="-128"/>
                <a:ea typeface="ＭＳ Ｐゴシック" panose="020B0600070205080204" pitchFamily="50" charset="-128"/>
              </a:rPr>
              <a:t>実務経験年数について緩和を求める</a:t>
            </a:r>
            <a:r>
              <a:rPr lang="ja-JP" altLang="en-US" sz="1600" dirty="0" smtClean="0">
                <a:solidFill>
                  <a:schemeClr val="tx1"/>
                </a:solidFill>
                <a:latin typeface="ＭＳ Ｐゴシック" panose="020B0600070205080204" pitchFamily="50" charset="-128"/>
                <a:ea typeface="ＭＳ Ｐゴシック" panose="020B0600070205080204" pitchFamily="50" charset="-128"/>
              </a:rPr>
              <a:t>声も挙がっている。</a:t>
            </a:r>
            <a:endParaRPr lang="en-US" altLang="ja-JP" sz="1600" dirty="0">
              <a:solidFill>
                <a:schemeClr val="tx1"/>
              </a:solidFill>
              <a:latin typeface="ＭＳ Ｐゴシック" panose="020B0600070205080204" pitchFamily="50" charset="-128"/>
              <a:ea typeface="ＭＳ Ｐゴシック" panose="020B0600070205080204" pitchFamily="50" charset="-128"/>
            </a:endParaRPr>
          </a:p>
        </p:txBody>
      </p:sp>
      <p:sp>
        <p:nvSpPr>
          <p:cNvPr id="2" name="正方形/長方形 1"/>
          <p:cNvSpPr/>
          <p:nvPr/>
        </p:nvSpPr>
        <p:spPr>
          <a:xfrm>
            <a:off x="125595" y="5718411"/>
            <a:ext cx="8875366" cy="96687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265113" indent="-180975"/>
            <a:r>
              <a:rPr lang="ja-JP" altLang="en-US" sz="1600" dirty="0" smtClean="0">
                <a:solidFill>
                  <a:schemeClr val="tx1"/>
                </a:solidFill>
                <a:latin typeface="ＭＳ Ｐゴシック" panose="020B0600070205080204" pitchFamily="50" charset="-128"/>
                <a:ea typeface="ＭＳ Ｐゴシック" panose="020B0600070205080204" pitchFamily="50" charset="-128"/>
              </a:rPr>
              <a:t>○  上記課題に対応すべく、平成</a:t>
            </a:r>
            <a:r>
              <a:rPr lang="en-US" altLang="ja-JP" sz="1600" dirty="0">
                <a:solidFill>
                  <a:schemeClr val="tx1"/>
                </a:solidFill>
                <a:latin typeface="ＭＳ Ｐゴシック" panose="020B0600070205080204" pitchFamily="50" charset="-128"/>
                <a:ea typeface="ＭＳ Ｐゴシック" panose="020B0600070205080204" pitchFamily="50" charset="-128"/>
              </a:rPr>
              <a:t>27</a:t>
            </a:r>
            <a:r>
              <a:rPr lang="ja-JP" altLang="en-US" sz="1600" dirty="0">
                <a:solidFill>
                  <a:schemeClr val="tx1"/>
                </a:solidFill>
                <a:latin typeface="ＭＳ Ｐゴシック" panose="020B0600070205080204" pitchFamily="50" charset="-128"/>
                <a:ea typeface="ＭＳ Ｐゴシック" panose="020B0600070205080204" pitchFamily="50" charset="-128"/>
              </a:rPr>
              <a:t>年度より３カ年で実施</a:t>
            </a:r>
            <a:r>
              <a:rPr lang="ja-JP" altLang="en-US" sz="1600" dirty="0" smtClean="0">
                <a:solidFill>
                  <a:schemeClr val="tx1"/>
                </a:solidFill>
                <a:latin typeface="ＭＳ Ｐゴシック" panose="020B0600070205080204" pitchFamily="50" charset="-128"/>
                <a:ea typeface="ＭＳ Ｐゴシック" panose="020B0600070205080204" pitchFamily="50" charset="-128"/>
              </a:rPr>
              <a:t>した厚生</a:t>
            </a:r>
            <a:r>
              <a:rPr lang="ja-JP" altLang="en-US" sz="1600" dirty="0">
                <a:solidFill>
                  <a:schemeClr val="tx1"/>
                </a:solidFill>
                <a:latin typeface="ＭＳ Ｐゴシック" panose="020B0600070205080204" pitchFamily="50" charset="-128"/>
                <a:ea typeface="ＭＳ Ｐゴシック" panose="020B0600070205080204" pitchFamily="50" charset="-128"/>
              </a:rPr>
              <a:t>労働科学</a:t>
            </a:r>
            <a:r>
              <a:rPr lang="ja-JP" altLang="en-US" sz="1600" dirty="0" smtClean="0">
                <a:solidFill>
                  <a:schemeClr val="tx1"/>
                </a:solidFill>
                <a:latin typeface="ＭＳ Ｐゴシック" panose="020B0600070205080204" pitchFamily="50" charset="-128"/>
                <a:ea typeface="ＭＳ Ｐゴシック" panose="020B0600070205080204" pitchFamily="50" charset="-128"/>
              </a:rPr>
              <a:t>研究において、新た</a:t>
            </a:r>
            <a:r>
              <a:rPr lang="ja-JP" altLang="en-US" sz="1600" dirty="0">
                <a:solidFill>
                  <a:schemeClr val="tx1"/>
                </a:solidFill>
                <a:latin typeface="ＭＳ Ｐゴシック" panose="020B0600070205080204" pitchFamily="50" charset="-128"/>
                <a:ea typeface="ＭＳ Ｐゴシック" panose="020B0600070205080204" pitchFamily="50" charset="-128"/>
              </a:rPr>
              <a:t>な研修制度の仕組みに関する研究及びモデル研修プログラムの</a:t>
            </a:r>
            <a:r>
              <a:rPr lang="ja-JP" altLang="en-US" sz="1600" dirty="0" smtClean="0">
                <a:solidFill>
                  <a:schemeClr val="tx1"/>
                </a:solidFill>
                <a:latin typeface="ＭＳ Ｐゴシック" panose="020B0600070205080204" pitchFamily="50" charset="-128"/>
                <a:ea typeface="ＭＳ Ｐゴシック" panose="020B0600070205080204" pitchFamily="50" charset="-128"/>
              </a:rPr>
              <a:t>開発を行った。</a:t>
            </a:r>
            <a:endParaRPr lang="en-US" altLang="ja-JP" sz="1600" dirty="0" smtClean="0">
              <a:solidFill>
                <a:schemeClr val="tx1"/>
              </a:solidFill>
              <a:latin typeface="ＭＳ Ｐゴシック" panose="020B0600070205080204" pitchFamily="50" charset="-128"/>
              <a:ea typeface="ＭＳ Ｐゴシック" panose="020B0600070205080204" pitchFamily="50" charset="-128"/>
            </a:endParaRPr>
          </a:p>
        </p:txBody>
      </p:sp>
      <p:sp>
        <p:nvSpPr>
          <p:cNvPr id="7" name="下矢印 6"/>
          <p:cNvSpPr/>
          <p:nvPr/>
        </p:nvSpPr>
        <p:spPr>
          <a:xfrm>
            <a:off x="3524769" y="5187164"/>
            <a:ext cx="1969726" cy="38766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grpSp>
        <p:nvGrpSpPr>
          <p:cNvPr id="8" name="グループ化 1">
            <a:extLst>
              <a:ext uri="{FF2B5EF4-FFF2-40B4-BE49-F238E27FC236}">
                <a16:creationId xmlns:a16="http://schemas.microsoft.com/office/drawing/2014/main" id="{FCB529C2-D725-5A40-9D74-C5AD1EFD2573}"/>
              </a:ext>
            </a:extLst>
          </p:cNvPr>
          <p:cNvGrpSpPr/>
          <p:nvPr/>
        </p:nvGrpSpPr>
        <p:grpSpPr>
          <a:xfrm>
            <a:off x="0" y="407397"/>
            <a:ext cx="9144000" cy="72008"/>
            <a:chOff x="0" y="188640"/>
            <a:chExt cx="9144000" cy="72008"/>
          </a:xfrm>
        </p:grpSpPr>
        <p:cxnSp>
          <p:nvCxnSpPr>
            <p:cNvPr id="9" name="直線コネクタ 8">
              <a:extLst>
                <a:ext uri="{FF2B5EF4-FFF2-40B4-BE49-F238E27FC236}">
                  <a16:creationId xmlns:a16="http://schemas.microsoft.com/office/drawing/2014/main" id="{64BC0377-F8C9-564D-8AD6-7C2D9C540683}"/>
                </a:ext>
              </a:extLst>
            </p:cNvPr>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572D32AB-802A-B94C-9AE5-A76E9E352F91}"/>
                </a:ext>
              </a:extLst>
            </p:cNvPr>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3" name="スライド番号プレースホルダー 2"/>
          <p:cNvSpPr>
            <a:spLocks noGrp="1"/>
          </p:cNvSpPr>
          <p:nvPr>
            <p:ph type="sldNum" sz="quarter" idx="12"/>
          </p:nvPr>
        </p:nvSpPr>
        <p:spPr>
          <a:xfrm>
            <a:off x="6867361" y="6320159"/>
            <a:ext cx="2133600" cy="365125"/>
          </a:xfrm>
        </p:spPr>
        <p:txBody>
          <a:bodyPr/>
          <a:lstStyle/>
          <a:p>
            <a:fld id="{BF650902-BC30-4882-9DB1-CF188FB606CB}" type="slidenum">
              <a:rPr lang="ja-JP" altLang="en-US" smtClean="0">
                <a:latin typeface="ＭＳ Ｐゴシック" panose="020B0600070205080204" pitchFamily="50" charset="-128"/>
                <a:ea typeface="ＭＳ Ｐゴシック" panose="020B0600070205080204" pitchFamily="50" charset="-128"/>
              </a:rPr>
              <a:pPr/>
              <a:t>151</a:t>
            </a:fld>
            <a:endParaRPr lang="ja-JP" altLang="en-US" dirty="0">
              <a:latin typeface="ＭＳ Ｐゴシック" panose="020B0600070205080204" pitchFamily="50" charset="-128"/>
              <a:ea typeface="ＭＳ Ｐゴシック" panose="020B0600070205080204" pitchFamily="50" charset="-128"/>
            </a:endParaRPr>
          </a:p>
        </p:txBody>
      </p:sp>
      <p:sp>
        <p:nvSpPr>
          <p:cNvPr id="5" name="フッター プレースホルダー 4"/>
          <p:cNvSpPr>
            <a:spLocks noGrp="1"/>
          </p:cNvSpPr>
          <p:nvPr>
            <p:ph type="ftr" sz="quarter" idx="11"/>
          </p:nvPr>
        </p:nvSpPr>
        <p:spPr/>
        <p:txBody>
          <a:body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ja-JP" altLang="en-US"/>
          </a:p>
        </p:txBody>
      </p:sp>
    </p:spTree>
    <p:extLst>
      <p:ext uri="{BB962C8B-B14F-4D97-AF65-F5344CB8AC3E}">
        <p14:creationId xmlns:p14="http://schemas.microsoft.com/office/powerpoint/2010/main" val="22293052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59581" y="130420"/>
            <a:ext cx="8416950" cy="44000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46" dirty="0">
                <a:solidFill>
                  <a:srgbClr val="000000"/>
                </a:solidFill>
                <a:latin typeface="ＤＦ特太ゴシック体" panose="020B0509000000000000" pitchFamily="49" charset="-128"/>
                <a:ea typeface="ＤＦ特太ゴシック体" panose="020B0509000000000000" pitchFamily="49" charset="-128"/>
              </a:rPr>
              <a:t>　　サービス管理責任者・児童発達支援管理責任者研修の見直しについて</a:t>
            </a:r>
          </a:p>
        </p:txBody>
      </p:sp>
      <p:sp>
        <p:nvSpPr>
          <p:cNvPr id="6" name="正方形/長方形 5"/>
          <p:cNvSpPr/>
          <p:nvPr/>
        </p:nvSpPr>
        <p:spPr>
          <a:xfrm>
            <a:off x="425731" y="757452"/>
            <a:ext cx="8268546" cy="1860923"/>
          </a:xfrm>
          <a:prstGeom prst="rect">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44726" indent="-167058"/>
            <a:r>
              <a:rPr lang="ja-JP" altLang="en-US" sz="1108" dirty="0">
                <a:solidFill>
                  <a:schemeClr val="tx1"/>
                </a:solidFill>
                <a:latin typeface="ＭＳ Ｐゴシック" panose="020B0600070205080204" pitchFamily="50" charset="-128"/>
                <a:ea typeface="ＭＳ Ｐゴシック" panose="020B0600070205080204" pitchFamily="50" charset="-128"/>
              </a:rPr>
              <a:t>○　一定期間毎の知識や技術の更新を図るとともに、実践の積み重ねを行いながら段階的なスキルアップを図ることができるよう、研修　</a:t>
            </a:r>
            <a:endParaRPr lang="en-US" altLang="ja-JP" sz="1108" dirty="0">
              <a:solidFill>
                <a:schemeClr val="tx1"/>
              </a:solidFill>
              <a:latin typeface="ＭＳ Ｐゴシック" panose="020B0600070205080204" pitchFamily="50" charset="-128"/>
              <a:ea typeface="ＭＳ Ｐゴシック" panose="020B0600070205080204" pitchFamily="50" charset="-128"/>
            </a:endParaRPr>
          </a:p>
          <a:p>
            <a:pPr marL="244726" indent="-167058"/>
            <a:r>
              <a:rPr lang="ja-JP" altLang="en-US" sz="1108" dirty="0">
                <a:solidFill>
                  <a:schemeClr val="tx1"/>
                </a:solidFill>
                <a:latin typeface="ＭＳ Ｐゴシック" panose="020B0600070205080204" pitchFamily="50" charset="-128"/>
                <a:ea typeface="ＭＳ Ｐゴシック" panose="020B0600070205080204" pitchFamily="50" charset="-128"/>
              </a:rPr>
              <a:t>　　を</a:t>
            </a:r>
            <a:r>
              <a:rPr lang="ja-JP" altLang="en-US" sz="1108" b="1" u="sng" dirty="0">
                <a:solidFill>
                  <a:schemeClr val="tx1"/>
                </a:solidFill>
                <a:latin typeface="ＭＳ Ｐゴシック" panose="020B0600070205080204" pitchFamily="50" charset="-128"/>
                <a:ea typeface="ＭＳ Ｐゴシック" panose="020B0600070205080204" pitchFamily="50" charset="-128"/>
              </a:rPr>
              <a:t>基礎研修、実践研修、更新研修</a:t>
            </a:r>
            <a:r>
              <a:rPr lang="ja-JP" altLang="en-US" sz="1108" dirty="0">
                <a:solidFill>
                  <a:schemeClr val="tx1"/>
                </a:solidFill>
                <a:latin typeface="ＭＳ Ｐゴシック" panose="020B0600070205080204" pitchFamily="50" charset="-128"/>
                <a:ea typeface="ＭＳ Ｐゴシック" panose="020B0600070205080204" pitchFamily="50" charset="-128"/>
              </a:rPr>
              <a:t>と分け、実践研修・更新研修の受講に当たっては、</a:t>
            </a:r>
            <a:r>
              <a:rPr lang="ja-JP" altLang="en-US" sz="1108" b="1" u="sng" dirty="0">
                <a:solidFill>
                  <a:schemeClr val="tx1"/>
                </a:solidFill>
                <a:latin typeface="ＭＳ Ｐゴシック" panose="020B0600070205080204" pitchFamily="50" charset="-128"/>
                <a:ea typeface="ＭＳ Ｐゴシック" panose="020B0600070205080204" pitchFamily="50" charset="-128"/>
              </a:rPr>
              <a:t>一定の実務経験の要件</a:t>
            </a:r>
            <a:r>
              <a:rPr lang="en-US" altLang="ja-JP" sz="1108" b="1" u="sng" dirty="0">
                <a:solidFill>
                  <a:schemeClr val="tx1"/>
                </a:solidFill>
                <a:latin typeface="ＭＳ Ｐゴシック" panose="020B0600070205080204" pitchFamily="50" charset="-128"/>
                <a:ea typeface="ＭＳ Ｐゴシック" panose="020B0600070205080204" pitchFamily="50" charset="-128"/>
              </a:rPr>
              <a:t>(</a:t>
            </a:r>
            <a:r>
              <a:rPr lang="ja-JP" altLang="en-US" sz="1108" b="1" u="sng" dirty="0">
                <a:solidFill>
                  <a:schemeClr val="tx1"/>
                </a:solidFill>
                <a:latin typeface="ＭＳ Ｐゴシック" panose="020B0600070205080204" pitchFamily="50" charset="-128"/>
                <a:ea typeface="ＭＳ Ｐゴシック" panose="020B0600070205080204" pitchFamily="50" charset="-128"/>
              </a:rPr>
              <a:t>注</a:t>
            </a:r>
            <a:r>
              <a:rPr lang="en-US" altLang="ja-JP" sz="1108" b="1" u="sng" dirty="0">
                <a:solidFill>
                  <a:schemeClr val="tx1"/>
                </a:solidFill>
                <a:latin typeface="ＭＳ Ｐゴシック" panose="020B0600070205080204" pitchFamily="50" charset="-128"/>
                <a:ea typeface="ＭＳ Ｐゴシック" panose="020B0600070205080204" pitchFamily="50" charset="-128"/>
              </a:rPr>
              <a:t>)</a:t>
            </a:r>
            <a:r>
              <a:rPr lang="ja-JP" altLang="en-US" sz="1108" dirty="0">
                <a:solidFill>
                  <a:schemeClr val="tx1"/>
                </a:solidFill>
                <a:latin typeface="ＭＳ Ｐゴシック" panose="020B0600070205080204" pitchFamily="50" charset="-128"/>
                <a:ea typeface="ＭＳ Ｐゴシック" panose="020B0600070205080204" pitchFamily="50" charset="-128"/>
              </a:rPr>
              <a:t>を設定。</a:t>
            </a:r>
            <a:endParaRPr lang="en-US" altLang="ja-JP" sz="1108" dirty="0">
              <a:solidFill>
                <a:schemeClr val="tx1"/>
              </a:solidFill>
              <a:latin typeface="ＭＳ Ｐゴシック" panose="020B0600070205080204" pitchFamily="50" charset="-128"/>
              <a:ea typeface="ＭＳ Ｐゴシック" panose="020B0600070205080204" pitchFamily="50" charset="-128"/>
            </a:endParaRPr>
          </a:p>
          <a:p>
            <a:pPr marL="244726" indent="-167058"/>
            <a:r>
              <a:rPr lang="ja-JP" altLang="en-US" sz="1108" dirty="0">
                <a:solidFill>
                  <a:schemeClr val="tx1"/>
                </a:solidFill>
                <a:latin typeface="ＭＳ Ｐゴシック" panose="020B0600070205080204" pitchFamily="50" charset="-128"/>
                <a:ea typeface="ＭＳ Ｐゴシック" panose="020B0600070205080204" pitchFamily="50" charset="-128"/>
              </a:rPr>
              <a:t>　　</a:t>
            </a:r>
            <a:r>
              <a:rPr lang="en-US" altLang="ja-JP" sz="969" dirty="0">
                <a:solidFill>
                  <a:schemeClr val="tx1"/>
                </a:solidFill>
                <a:latin typeface="ＭＳ Ｐゴシック" panose="020B0600070205080204" pitchFamily="50" charset="-128"/>
                <a:ea typeface="ＭＳ Ｐゴシック" panose="020B0600070205080204" pitchFamily="50" charset="-128"/>
              </a:rPr>
              <a:t>※</a:t>
            </a:r>
            <a:r>
              <a:rPr lang="ja-JP" altLang="en-US" sz="969" dirty="0">
                <a:solidFill>
                  <a:schemeClr val="tx1"/>
                </a:solidFill>
                <a:latin typeface="ＭＳ Ｐゴシック" panose="020B0600070205080204" pitchFamily="50" charset="-128"/>
                <a:ea typeface="ＭＳ Ｐゴシック" panose="020B0600070205080204" pitchFamily="50" charset="-128"/>
              </a:rPr>
              <a:t>　</a:t>
            </a:r>
            <a:r>
              <a:rPr lang="ja-JP" altLang="en-US" sz="969" u="sng" dirty="0">
                <a:solidFill>
                  <a:schemeClr val="tx1"/>
                </a:solidFill>
                <a:latin typeface="ＭＳ Ｐゴシック" panose="020B0600070205080204" pitchFamily="50" charset="-128"/>
                <a:ea typeface="ＭＳ Ｐゴシック" panose="020B0600070205080204" pitchFamily="50" charset="-128"/>
              </a:rPr>
              <a:t>平成</a:t>
            </a:r>
            <a:r>
              <a:rPr lang="en-US" altLang="ja-JP" sz="969" u="sng" dirty="0">
                <a:solidFill>
                  <a:schemeClr val="tx1"/>
                </a:solidFill>
                <a:latin typeface="ＭＳ Ｐゴシック" panose="020B0600070205080204" pitchFamily="50" charset="-128"/>
                <a:ea typeface="ＭＳ Ｐゴシック" panose="020B0600070205080204" pitchFamily="50" charset="-128"/>
              </a:rPr>
              <a:t>31</a:t>
            </a:r>
            <a:r>
              <a:rPr lang="ja-JP" altLang="en-US" sz="969" u="sng" dirty="0">
                <a:solidFill>
                  <a:schemeClr val="tx1"/>
                </a:solidFill>
                <a:latin typeface="ＭＳ Ｐゴシック" panose="020B0600070205080204" pitchFamily="50" charset="-128"/>
                <a:ea typeface="ＭＳ Ｐゴシック" panose="020B0600070205080204" pitchFamily="50" charset="-128"/>
              </a:rPr>
              <a:t>年度から新体系による研修開始</a:t>
            </a:r>
            <a:r>
              <a:rPr lang="ja-JP" altLang="en-US" sz="969" dirty="0">
                <a:solidFill>
                  <a:schemeClr val="tx1"/>
                </a:solidFill>
                <a:latin typeface="ＭＳ Ｐゴシック" panose="020B0600070205080204" pitchFamily="50" charset="-128"/>
                <a:ea typeface="ＭＳ Ｐゴシック" panose="020B0600070205080204" pitchFamily="50" charset="-128"/>
              </a:rPr>
              <a:t>。旧体系研修受講者は平成</a:t>
            </a:r>
            <a:r>
              <a:rPr lang="en-US" altLang="ja-JP" sz="969" dirty="0">
                <a:solidFill>
                  <a:schemeClr val="tx1"/>
                </a:solidFill>
                <a:latin typeface="ＭＳ Ｐゴシック" panose="020B0600070205080204" pitchFamily="50" charset="-128"/>
                <a:ea typeface="ＭＳ Ｐゴシック" panose="020B0600070205080204" pitchFamily="50" charset="-128"/>
              </a:rPr>
              <a:t>35</a:t>
            </a:r>
            <a:r>
              <a:rPr lang="ja-JP" altLang="en-US" sz="969" dirty="0">
                <a:solidFill>
                  <a:schemeClr val="tx1"/>
                </a:solidFill>
                <a:latin typeface="ＭＳ Ｐゴシック" panose="020B0600070205080204" pitchFamily="50" charset="-128"/>
                <a:ea typeface="ＭＳ Ｐゴシック" panose="020B0600070205080204" pitchFamily="50" charset="-128"/>
              </a:rPr>
              <a:t>年度末までに更新研修の受講が必要</a:t>
            </a:r>
            <a:r>
              <a:rPr lang="ja-JP" altLang="en-US" sz="969" b="1" dirty="0">
                <a:solidFill>
                  <a:schemeClr val="tx1"/>
                </a:solidFill>
                <a:latin typeface="ＭＳ Ｐゴシック" panose="020B0600070205080204" pitchFamily="50" charset="-128"/>
                <a:ea typeface="ＭＳ Ｐゴシック" panose="020B0600070205080204" pitchFamily="50" charset="-128"/>
              </a:rPr>
              <a:t>。</a:t>
            </a:r>
            <a:endParaRPr lang="en-US" altLang="ja-JP" sz="969" b="1" dirty="0">
              <a:solidFill>
                <a:schemeClr val="tx1"/>
              </a:solidFill>
              <a:latin typeface="ＭＳ Ｐゴシック" panose="020B0600070205080204" pitchFamily="50" charset="-128"/>
              <a:ea typeface="ＭＳ Ｐゴシック" panose="020B0600070205080204" pitchFamily="50" charset="-128"/>
            </a:endParaRPr>
          </a:p>
          <a:p>
            <a:pPr marL="244726" indent="-167058"/>
            <a:endParaRPr lang="en-US" altLang="ja-JP" sz="738" b="1" dirty="0">
              <a:solidFill>
                <a:schemeClr val="tx1"/>
              </a:solidFill>
              <a:latin typeface="ＭＳ Ｐゴシック" panose="020B0600070205080204" pitchFamily="50" charset="-128"/>
              <a:ea typeface="ＭＳ Ｐゴシック" panose="020B0600070205080204" pitchFamily="50" charset="-128"/>
            </a:endParaRPr>
          </a:p>
          <a:p>
            <a:pPr marL="244726" indent="-167058"/>
            <a:r>
              <a:rPr lang="ja-JP" altLang="en-US" sz="1108" dirty="0">
                <a:solidFill>
                  <a:schemeClr val="tx1"/>
                </a:solidFill>
                <a:latin typeface="ＭＳ Ｐゴシック" panose="020B0600070205080204" pitchFamily="50" charset="-128"/>
                <a:ea typeface="ＭＳ Ｐゴシック" panose="020B0600070205080204" pitchFamily="50" charset="-128"/>
              </a:rPr>
              <a:t>○　分野を超えた連携を図るための共通基盤を構築する等の観点から、サービス管理責任者研修の全分野及び児童発達支援管理責任者研修の</a:t>
            </a:r>
            <a:r>
              <a:rPr lang="ja-JP" altLang="en-US" sz="1108" b="1" u="sng" dirty="0">
                <a:solidFill>
                  <a:schemeClr val="tx1"/>
                </a:solidFill>
                <a:latin typeface="ＭＳ Ｐゴシック" panose="020B0600070205080204" pitchFamily="50" charset="-128"/>
                <a:ea typeface="ＭＳ Ｐゴシック" panose="020B0600070205080204" pitchFamily="50" charset="-128"/>
              </a:rPr>
              <a:t>カリキュラムを統一し、共通で実施</a:t>
            </a:r>
            <a:r>
              <a:rPr lang="ja-JP" altLang="en-US" sz="1108" dirty="0">
                <a:solidFill>
                  <a:schemeClr val="tx1"/>
                </a:solidFill>
                <a:latin typeface="ＭＳ Ｐゴシック" panose="020B0600070205080204" pitchFamily="50" charset="-128"/>
                <a:ea typeface="ＭＳ Ｐゴシック" panose="020B0600070205080204" pitchFamily="50" charset="-128"/>
              </a:rPr>
              <a:t>する。</a:t>
            </a:r>
            <a:endParaRPr lang="en-US" altLang="ja-JP" sz="1108" dirty="0">
              <a:solidFill>
                <a:schemeClr val="tx1"/>
              </a:solidFill>
              <a:latin typeface="ＭＳ Ｐゴシック" panose="020B0600070205080204" pitchFamily="50" charset="-128"/>
              <a:ea typeface="ＭＳ Ｐゴシック" panose="020B0600070205080204" pitchFamily="50" charset="-128"/>
            </a:endParaRPr>
          </a:p>
          <a:p>
            <a:pPr marL="244726" indent="-167058"/>
            <a:r>
              <a:rPr lang="ja-JP" altLang="en-US" sz="1108" dirty="0">
                <a:solidFill>
                  <a:schemeClr val="tx1"/>
                </a:solidFill>
                <a:latin typeface="ＭＳ Ｐゴシック" panose="020B0600070205080204" pitchFamily="50" charset="-128"/>
                <a:ea typeface="ＭＳ Ｐゴシック" panose="020B0600070205080204" pitchFamily="50" charset="-128"/>
              </a:rPr>
              <a:t>　　</a:t>
            </a:r>
            <a:r>
              <a:rPr lang="en-US" altLang="ja-JP" sz="969" dirty="0">
                <a:solidFill>
                  <a:schemeClr val="tx1"/>
                </a:solidFill>
                <a:latin typeface="ＭＳ Ｐゴシック" panose="020B0600070205080204" pitchFamily="50" charset="-128"/>
                <a:ea typeface="ＭＳ Ｐゴシック" panose="020B0600070205080204" pitchFamily="50" charset="-128"/>
              </a:rPr>
              <a:t>※</a:t>
            </a:r>
            <a:r>
              <a:rPr lang="ja-JP" altLang="en-US" sz="969" dirty="0">
                <a:solidFill>
                  <a:schemeClr val="tx1"/>
                </a:solidFill>
                <a:latin typeface="ＭＳ Ｐゴシック" panose="020B0600070205080204" pitchFamily="50" charset="-128"/>
                <a:ea typeface="ＭＳ Ｐゴシック" panose="020B0600070205080204" pitchFamily="50" charset="-128"/>
              </a:rPr>
              <a:t>　共通の知識及び技術に加えて各分野等において必要な知識や技術については、新たに専門コース別研修を創設して補完。</a:t>
            </a:r>
            <a:endParaRPr lang="en-US" altLang="ja-JP" sz="969" dirty="0">
              <a:solidFill>
                <a:schemeClr val="tx1"/>
              </a:solidFill>
              <a:latin typeface="ＭＳ Ｐゴシック" panose="020B0600070205080204" pitchFamily="50" charset="-128"/>
              <a:ea typeface="ＭＳ Ｐゴシック" panose="020B0600070205080204" pitchFamily="50" charset="-128"/>
            </a:endParaRPr>
          </a:p>
          <a:p>
            <a:pPr marL="244726" indent="-167058"/>
            <a:endParaRPr lang="en-US" altLang="ja-JP" sz="738" dirty="0">
              <a:solidFill>
                <a:schemeClr val="tx1"/>
              </a:solidFill>
              <a:latin typeface="ＭＳ Ｐゴシック" panose="020B0600070205080204" pitchFamily="50" charset="-128"/>
              <a:ea typeface="ＭＳ Ｐゴシック" panose="020B0600070205080204" pitchFamily="50" charset="-128"/>
            </a:endParaRPr>
          </a:p>
          <a:p>
            <a:pPr marL="244726" indent="-167058"/>
            <a:r>
              <a:rPr lang="ja-JP" altLang="en-US" sz="1108" dirty="0">
                <a:solidFill>
                  <a:schemeClr val="tx1"/>
                </a:solidFill>
                <a:latin typeface="ＭＳ Ｐゴシック" panose="020B0600070205080204" pitchFamily="50" charset="-128"/>
                <a:ea typeface="ＭＳ Ｐゴシック" panose="020B0600070205080204" pitchFamily="50" charset="-128"/>
              </a:rPr>
              <a:t>○　このほか、</a:t>
            </a:r>
            <a:r>
              <a:rPr lang="ja-JP" altLang="en-US" sz="1108" b="1" u="sng" dirty="0">
                <a:solidFill>
                  <a:schemeClr val="tx1"/>
                </a:solidFill>
                <a:latin typeface="ＭＳ Ｐゴシック" panose="020B0600070205080204" pitchFamily="50" charset="-128"/>
                <a:ea typeface="ＭＳ Ｐゴシック" panose="020B0600070205080204" pitchFamily="50" charset="-128"/>
              </a:rPr>
              <a:t>直接支援業務による実務要件を</a:t>
            </a:r>
            <a:r>
              <a:rPr lang="en-US" altLang="ja-JP" sz="1108" b="1" u="sng" dirty="0">
                <a:solidFill>
                  <a:schemeClr val="tx1"/>
                </a:solidFill>
                <a:latin typeface="ＭＳ Ｐゴシック" panose="020B0600070205080204" pitchFamily="50" charset="-128"/>
                <a:ea typeface="ＭＳ Ｐゴシック" panose="020B0600070205080204" pitchFamily="50" charset="-128"/>
              </a:rPr>
              <a:t>10</a:t>
            </a:r>
            <a:r>
              <a:rPr lang="ja-JP" altLang="en-US" sz="1108" b="1" u="sng" dirty="0">
                <a:solidFill>
                  <a:schemeClr val="tx1"/>
                </a:solidFill>
                <a:latin typeface="ＭＳ Ｐゴシック" panose="020B0600070205080204" pitchFamily="50" charset="-128"/>
                <a:ea typeface="ＭＳ Ｐゴシック" panose="020B0600070205080204" pitchFamily="50" charset="-128"/>
              </a:rPr>
              <a:t>年⇒８年に緩和</a:t>
            </a:r>
            <a:r>
              <a:rPr lang="ja-JP" altLang="en-US" sz="1108" dirty="0">
                <a:solidFill>
                  <a:schemeClr val="tx1"/>
                </a:solidFill>
                <a:latin typeface="ＭＳ Ｐゴシック" panose="020B0600070205080204" pitchFamily="50" charset="-128"/>
                <a:ea typeface="ＭＳ Ｐゴシック" panose="020B0600070205080204" pitchFamily="50" charset="-128"/>
              </a:rPr>
              <a:t>するとともに、基礎研修受講時点において、サービス管理責任者等の一部業務を可能とする等の見直しを行う。</a:t>
            </a:r>
            <a:endParaRPr lang="en-US" altLang="ja-JP" sz="1108" dirty="0">
              <a:solidFill>
                <a:schemeClr val="tx1"/>
              </a:solidFill>
              <a:latin typeface="ＭＳ Ｐゴシック" panose="020B0600070205080204" pitchFamily="50" charset="-128"/>
              <a:ea typeface="ＭＳ Ｐゴシック" panose="020B0600070205080204" pitchFamily="50" charset="-128"/>
            </a:endParaRPr>
          </a:p>
          <a:p>
            <a:pPr marL="244726" indent="-167058"/>
            <a:r>
              <a:rPr lang="ja-JP" altLang="en-US" sz="1108" dirty="0">
                <a:solidFill>
                  <a:schemeClr val="tx1"/>
                </a:solidFill>
                <a:latin typeface="ＭＳ Ｐゴシック" panose="020B0600070205080204" pitchFamily="50" charset="-128"/>
                <a:ea typeface="ＭＳ Ｐゴシック" panose="020B0600070205080204" pitchFamily="50" charset="-128"/>
              </a:rPr>
              <a:t>　</a:t>
            </a:r>
            <a:r>
              <a:rPr lang="ja-JP" altLang="en-US" sz="969" dirty="0">
                <a:solidFill>
                  <a:schemeClr val="tx1"/>
                </a:solidFill>
                <a:latin typeface="ＭＳ Ｐゴシック" panose="020B0600070205080204" pitchFamily="50" charset="-128"/>
                <a:ea typeface="ＭＳ Ｐゴシック" panose="020B0600070205080204" pitchFamily="50" charset="-128"/>
              </a:rPr>
              <a:t>　</a:t>
            </a:r>
            <a:r>
              <a:rPr lang="en-US" altLang="ja-JP" sz="969" dirty="0">
                <a:solidFill>
                  <a:schemeClr val="tx1"/>
                </a:solidFill>
                <a:latin typeface="ＭＳ Ｐゴシック" panose="020B0600070205080204" pitchFamily="50" charset="-128"/>
                <a:ea typeface="ＭＳ Ｐゴシック" panose="020B0600070205080204" pitchFamily="50" charset="-128"/>
              </a:rPr>
              <a:t>※</a:t>
            </a:r>
            <a:r>
              <a:rPr lang="ja-JP" altLang="en-US" sz="969" dirty="0">
                <a:solidFill>
                  <a:schemeClr val="tx1"/>
                </a:solidFill>
                <a:latin typeface="ＭＳ Ｐゴシック" panose="020B0600070205080204" pitchFamily="50" charset="-128"/>
                <a:ea typeface="ＭＳ Ｐゴシック" panose="020B0600070205080204" pitchFamily="50" charset="-128"/>
              </a:rPr>
              <a:t>　新体系移行時に実務要件を満たす者等について、一定期間、基礎研修受講後にサービス管理責任者等としての配置を認める経過</a:t>
            </a:r>
            <a:r>
              <a:rPr lang="ja-JP" altLang="en-US" sz="969" dirty="0" smtClean="0">
                <a:solidFill>
                  <a:schemeClr val="tx1"/>
                </a:solidFill>
                <a:latin typeface="ＭＳ Ｐゴシック" panose="020B0600070205080204" pitchFamily="50" charset="-128"/>
                <a:ea typeface="ＭＳ Ｐゴシック" panose="020B0600070205080204" pitchFamily="50" charset="-128"/>
              </a:rPr>
              <a:t>措置。</a:t>
            </a:r>
            <a:endParaRPr lang="en-US" altLang="ja-JP" sz="969" dirty="0">
              <a:solidFill>
                <a:schemeClr val="tx1"/>
              </a:solidFill>
              <a:latin typeface="ＭＳ Ｐゴシック" panose="020B0600070205080204" pitchFamily="50" charset="-128"/>
              <a:ea typeface="ＭＳ Ｐゴシック" panose="020B0600070205080204" pitchFamily="50" charset="-128"/>
            </a:endParaRPr>
          </a:p>
        </p:txBody>
      </p:sp>
      <p:grpSp>
        <p:nvGrpSpPr>
          <p:cNvPr id="7" name="グループ化 1">
            <a:extLst>
              <a:ext uri="{FF2B5EF4-FFF2-40B4-BE49-F238E27FC236}">
                <a16:creationId xmlns:a16="http://schemas.microsoft.com/office/drawing/2014/main" id="{FCB529C2-D725-5A40-9D74-C5AD1EFD2573}"/>
              </a:ext>
            </a:extLst>
          </p:cNvPr>
          <p:cNvGrpSpPr/>
          <p:nvPr/>
        </p:nvGrpSpPr>
        <p:grpSpPr>
          <a:xfrm>
            <a:off x="351693" y="544578"/>
            <a:ext cx="8440615" cy="66469"/>
            <a:chOff x="0" y="188640"/>
            <a:chExt cx="9144000" cy="72008"/>
          </a:xfrm>
        </p:grpSpPr>
        <p:cxnSp>
          <p:nvCxnSpPr>
            <p:cNvPr id="8" name="直線コネクタ 7">
              <a:extLst>
                <a:ext uri="{FF2B5EF4-FFF2-40B4-BE49-F238E27FC236}">
                  <a16:creationId xmlns:a16="http://schemas.microsoft.com/office/drawing/2014/main" id="{64BC0377-F8C9-564D-8AD6-7C2D9C540683}"/>
                </a:ext>
              </a:extLst>
            </p:cNvPr>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572D32AB-802A-B94C-9AE5-A76E9E352F91}"/>
                </a:ext>
              </a:extLst>
            </p:cNvPr>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12" name="正方形/長方形 11"/>
          <p:cNvSpPr/>
          <p:nvPr/>
        </p:nvSpPr>
        <p:spPr>
          <a:xfrm>
            <a:off x="442749" y="2962750"/>
            <a:ext cx="1467212" cy="924335"/>
          </a:xfrm>
          <a:prstGeom prst="rect">
            <a:avLst/>
          </a:prstGeom>
          <a:ln w="19050"/>
        </p:spPr>
        <p:style>
          <a:lnRef idx="2">
            <a:schemeClr val="dk1"/>
          </a:lnRef>
          <a:fillRef idx="1">
            <a:schemeClr val="lt1"/>
          </a:fillRef>
          <a:effectRef idx="0">
            <a:schemeClr val="dk1"/>
          </a:effectRef>
          <a:fontRef idx="minor">
            <a:schemeClr val="dk1"/>
          </a:fontRef>
        </p:style>
        <p:txBody>
          <a:bodyPr vert="horz" rtlCol="0" anchor="ctr"/>
          <a:lstStyle/>
          <a:p>
            <a:pPr algn="ctr"/>
            <a:r>
              <a:rPr lang="ja-JP" altLang="en-US" sz="1015" dirty="0">
                <a:solidFill>
                  <a:schemeClr val="tx1"/>
                </a:solidFill>
                <a:latin typeface="ＭＳ Ｐゴシック" panose="020B0600070205080204" pitchFamily="50" charset="-128"/>
                <a:ea typeface="ＭＳ Ｐゴシック" panose="020B0600070205080204" pitchFamily="50" charset="-128"/>
              </a:rPr>
              <a:t>サービス管理責任者</a:t>
            </a:r>
            <a:endParaRPr lang="en-US" altLang="ja-JP" sz="1015" dirty="0">
              <a:solidFill>
                <a:schemeClr val="tx1"/>
              </a:solidFill>
              <a:latin typeface="ＭＳ Ｐゴシック" panose="020B0600070205080204" pitchFamily="50" charset="-128"/>
              <a:ea typeface="ＭＳ Ｐゴシック" panose="020B0600070205080204" pitchFamily="50" charset="-128"/>
            </a:endParaRPr>
          </a:p>
          <a:p>
            <a:pPr algn="ctr"/>
            <a:r>
              <a:rPr lang="ja-JP" altLang="en-US" sz="1015" dirty="0">
                <a:solidFill>
                  <a:schemeClr val="tx1"/>
                </a:solidFill>
                <a:latin typeface="ＭＳ Ｐゴシック" panose="020B0600070205080204" pitchFamily="50" charset="-128"/>
                <a:ea typeface="ＭＳ Ｐゴシック" panose="020B0600070205080204" pitchFamily="50" charset="-128"/>
              </a:rPr>
              <a:t>実務要件</a:t>
            </a:r>
            <a:endParaRPr lang="en-US" altLang="ja-JP" sz="1015" dirty="0">
              <a:solidFill>
                <a:schemeClr val="tx1"/>
              </a:solidFill>
              <a:latin typeface="ＭＳ Ｐゴシック" panose="020B0600070205080204" pitchFamily="50" charset="-128"/>
              <a:ea typeface="ＭＳ Ｐゴシック" panose="020B0600070205080204" pitchFamily="50" charset="-128"/>
            </a:endParaRPr>
          </a:p>
          <a:p>
            <a:pPr algn="ctr"/>
            <a:endParaRPr lang="en-US" altLang="ja-JP" sz="738" dirty="0">
              <a:solidFill>
                <a:schemeClr val="tx1"/>
              </a:solidFill>
              <a:latin typeface="ＭＳ Ｐゴシック" panose="020B0600070205080204" pitchFamily="50" charset="-128"/>
              <a:ea typeface="ＭＳ Ｐゴシック" panose="020B0600070205080204" pitchFamily="50" charset="-128"/>
            </a:endParaRPr>
          </a:p>
          <a:p>
            <a:pPr algn="ctr"/>
            <a:r>
              <a:rPr lang="ja-JP" altLang="en-US" sz="1015" dirty="0">
                <a:solidFill>
                  <a:schemeClr val="tx1"/>
                </a:solidFill>
                <a:latin typeface="ＭＳ Ｐゴシック" panose="020B0600070205080204" pitchFamily="50" charset="-128"/>
                <a:ea typeface="ＭＳ Ｐゴシック" panose="020B0600070205080204" pitchFamily="50" charset="-128"/>
              </a:rPr>
              <a:t>児童発達支援管理</a:t>
            </a:r>
            <a:endParaRPr lang="en-US" altLang="ja-JP" sz="1015" dirty="0">
              <a:solidFill>
                <a:schemeClr val="tx1"/>
              </a:solidFill>
              <a:latin typeface="ＭＳ Ｐゴシック" panose="020B0600070205080204" pitchFamily="50" charset="-128"/>
              <a:ea typeface="ＭＳ Ｐゴシック" panose="020B0600070205080204" pitchFamily="50" charset="-128"/>
            </a:endParaRPr>
          </a:p>
          <a:p>
            <a:pPr algn="ctr"/>
            <a:r>
              <a:rPr lang="ja-JP" altLang="en-US" sz="1015" dirty="0">
                <a:solidFill>
                  <a:schemeClr val="tx1"/>
                </a:solidFill>
                <a:latin typeface="ＭＳ Ｐゴシック" panose="020B0600070205080204" pitchFamily="50" charset="-128"/>
                <a:ea typeface="ＭＳ Ｐゴシック" panose="020B0600070205080204" pitchFamily="50" charset="-128"/>
              </a:rPr>
              <a:t>責任者実務要件</a:t>
            </a:r>
            <a:endParaRPr lang="en-US" altLang="ja-JP" sz="1015" dirty="0">
              <a:solidFill>
                <a:schemeClr val="tx1"/>
              </a:solidFill>
              <a:latin typeface="ＭＳ Ｐゴシック" panose="020B0600070205080204" pitchFamily="50" charset="-128"/>
              <a:ea typeface="ＭＳ Ｐゴシック" panose="020B0600070205080204" pitchFamily="50" charset="-128"/>
            </a:endParaRPr>
          </a:p>
        </p:txBody>
      </p:sp>
      <p:sp>
        <p:nvSpPr>
          <p:cNvPr id="13" name="加算記号 12"/>
          <p:cNvSpPr/>
          <p:nvPr/>
        </p:nvSpPr>
        <p:spPr>
          <a:xfrm>
            <a:off x="1909962" y="3143269"/>
            <a:ext cx="434802" cy="411005"/>
          </a:xfrm>
          <a:prstGeom prst="mathPlu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sz="1477">
              <a:latin typeface="ＭＳ Ｐゴシック" panose="020B0600070205080204" pitchFamily="50" charset="-128"/>
              <a:ea typeface="ＭＳ Ｐゴシック" panose="020B0600070205080204" pitchFamily="50" charset="-128"/>
            </a:endParaRPr>
          </a:p>
        </p:txBody>
      </p:sp>
      <p:sp>
        <p:nvSpPr>
          <p:cNvPr id="15" name="AutoShape 10"/>
          <p:cNvSpPr>
            <a:spLocks noChangeArrowheads="1"/>
          </p:cNvSpPr>
          <p:nvPr/>
        </p:nvSpPr>
        <p:spPr bwMode="auto">
          <a:xfrm rot="5400000">
            <a:off x="5229338" y="2545602"/>
            <a:ext cx="372070" cy="1686748"/>
          </a:xfrm>
          <a:prstGeom prst="upArrow">
            <a:avLst>
              <a:gd name="adj1" fmla="val 48352"/>
              <a:gd name="adj2" fmla="val 45699"/>
            </a:avLst>
          </a:prstGeom>
          <a:ln>
            <a:headEnd/>
            <a:tailEnd/>
          </a:ln>
        </p:spPr>
        <p:style>
          <a:lnRef idx="1">
            <a:schemeClr val="accent5"/>
          </a:lnRef>
          <a:fillRef idx="2">
            <a:schemeClr val="accent5"/>
          </a:fillRef>
          <a:effectRef idx="1">
            <a:schemeClr val="accent5"/>
          </a:effectRef>
          <a:fontRef idx="minor">
            <a:schemeClr val="dk1"/>
          </a:fontRef>
        </p:style>
        <p:txBody>
          <a:bodyPr vert="eaVert" wrap="none" lIns="84390" tIns="42196" rIns="84390" bIns="42196" anchor="ctr"/>
          <a:lstStyle/>
          <a:p>
            <a:pPr fontAlgn="base">
              <a:spcBef>
                <a:spcPct val="0"/>
              </a:spcBef>
              <a:spcAft>
                <a:spcPct val="0"/>
              </a:spcAft>
            </a:pPr>
            <a:endParaRPr lang="ja-JP" altLang="en-US" sz="1846" dirty="0">
              <a:solidFill>
                <a:srgbClr val="000000"/>
              </a:solidFill>
              <a:latin typeface="ＭＳ Ｐゴシック" panose="020B0600070205080204" pitchFamily="50" charset="-128"/>
              <a:ea typeface="ＭＳ Ｐゴシック" panose="020B0600070205080204" pitchFamily="50" charset="-128"/>
            </a:endParaRPr>
          </a:p>
        </p:txBody>
      </p:sp>
      <p:sp>
        <p:nvSpPr>
          <p:cNvPr id="17" name="Rectangle 7"/>
          <p:cNvSpPr>
            <a:spLocks noChangeArrowheads="1"/>
          </p:cNvSpPr>
          <p:nvPr/>
        </p:nvSpPr>
        <p:spPr bwMode="auto">
          <a:xfrm>
            <a:off x="6428936" y="2921198"/>
            <a:ext cx="1074672" cy="984414"/>
          </a:xfrm>
          <a:prstGeom prst="rect">
            <a:avLst/>
          </a:prstGeom>
          <a:ln>
            <a:headEnd/>
            <a:tailEnd/>
          </a:ln>
        </p:spPr>
        <p:style>
          <a:lnRef idx="2">
            <a:schemeClr val="dk1"/>
          </a:lnRef>
          <a:fillRef idx="1">
            <a:schemeClr val="lt1"/>
          </a:fillRef>
          <a:effectRef idx="0">
            <a:schemeClr val="dk1"/>
          </a:effectRef>
          <a:fontRef idx="minor">
            <a:schemeClr val="dk1"/>
          </a:fontRef>
        </p:style>
        <p:txBody>
          <a:bodyPr lIns="84390" tIns="42196" rIns="84390" bIns="42196" anchor="ctr"/>
          <a:lstStyle/>
          <a:p>
            <a:pPr algn="ctr" fontAlgn="base">
              <a:spcBef>
                <a:spcPct val="0"/>
              </a:spcBef>
              <a:spcAft>
                <a:spcPct val="0"/>
              </a:spcAft>
            </a:pPr>
            <a:r>
              <a:rPr lang="ja-JP" altLang="en-US" sz="1108" dirty="0">
                <a:solidFill>
                  <a:srgbClr val="000000"/>
                </a:solidFill>
                <a:latin typeface="ＭＳ Ｐゴシック" panose="020B0600070205080204" pitchFamily="50" charset="-128"/>
                <a:ea typeface="ＭＳ Ｐゴシック" panose="020B0600070205080204" pitchFamily="50" charset="-128"/>
              </a:rPr>
              <a:t>サービス管理責任者</a:t>
            </a:r>
            <a:endParaRPr lang="en-US" altLang="ja-JP" sz="1108" dirty="0">
              <a:solidFill>
                <a:srgbClr val="000000"/>
              </a:solidFill>
              <a:latin typeface="ＭＳ Ｐゴシック" panose="020B0600070205080204" pitchFamily="50" charset="-128"/>
              <a:ea typeface="ＭＳ Ｐゴシック" panose="020B0600070205080204" pitchFamily="50" charset="-128"/>
            </a:endParaRPr>
          </a:p>
          <a:p>
            <a:pPr algn="ctr" fontAlgn="base">
              <a:spcBef>
                <a:spcPct val="0"/>
              </a:spcBef>
              <a:spcAft>
                <a:spcPct val="0"/>
              </a:spcAft>
            </a:pPr>
            <a:r>
              <a:rPr lang="ja-JP" altLang="en-US" sz="1108" dirty="0">
                <a:solidFill>
                  <a:srgbClr val="000000"/>
                </a:solidFill>
                <a:latin typeface="ＭＳ Ｐゴシック" panose="020B0600070205080204" pitchFamily="50" charset="-128"/>
                <a:ea typeface="ＭＳ Ｐゴシック" panose="020B0600070205080204" pitchFamily="50" charset="-128"/>
              </a:rPr>
              <a:t>児童発達支援</a:t>
            </a:r>
            <a:endParaRPr lang="en-US" altLang="ja-JP" sz="1108" dirty="0">
              <a:solidFill>
                <a:srgbClr val="000000"/>
              </a:solidFill>
              <a:latin typeface="ＭＳ Ｐゴシック" panose="020B0600070205080204" pitchFamily="50" charset="-128"/>
              <a:ea typeface="ＭＳ Ｐゴシック" panose="020B0600070205080204" pitchFamily="50" charset="-128"/>
            </a:endParaRPr>
          </a:p>
          <a:p>
            <a:pPr algn="ctr" fontAlgn="base">
              <a:spcBef>
                <a:spcPct val="0"/>
              </a:spcBef>
              <a:spcAft>
                <a:spcPct val="0"/>
              </a:spcAft>
            </a:pPr>
            <a:r>
              <a:rPr lang="ja-JP" altLang="en-US" sz="1108" dirty="0">
                <a:solidFill>
                  <a:srgbClr val="000000"/>
                </a:solidFill>
                <a:latin typeface="ＭＳ Ｐゴシック" panose="020B0600070205080204" pitchFamily="50" charset="-128"/>
                <a:ea typeface="ＭＳ Ｐゴシック" panose="020B0600070205080204" pitchFamily="50" charset="-128"/>
              </a:rPr>
              <a:t>管理責任者</a:t>
            </a:r>
            <a:endParaRPr lang="en-US" altLang="ja-JP" sz="1108" dirty="0">
              <a:solidFill>
                <a:srgbClr val="000000"/>
              </a:solidFill>
              <a:latin typeface="ＭＳ Ｐゴシック" panose="020B0600070205080204" pitchFamily="50" charset="-128"/>
              <a:ea typeface="ＭＳ Ｐゴシック" panose="020B0600070205080204" pitchFamily="50" charset="-128"/>
            </a:endParaRPr>
          </a:p>
          <a:p>
            <a:pPr algn="ctr" fontAlgn="base">
              <a:spcBef>
                <a:spcPct val="0"/>
              </a:spcBef>
              <a:spcAft>
                <a:spcPct val="0"/>
              </a:spcAft>
            </a:pPr>
            <a:r>
              <a:rPr lang="ja-JP" altLang="en-US" sz="1108" dirty="0">
                <a:solidFill>
                  <a:srgbClr val="000000"/>
                </a:solidFill>
                <a:latin typeface="ＭＳ Ｐゴシック" panose="020B0600070205080204" pitchFamily="50" charset="-128"/>
                <a:ea typeface="ＭＳ Ｐゴシック" panose="020B0600070205080204" pitchFamily="50" charset="-128"/>
              </a:rPr>
              <a:t>として配置</a:t>
            </a:r>
          </a:p>
        </p:txBody>
      </p:sp>
      <p:sp>
        <p:nvSpPr>
          <p:cNvPr id="18" name="角丸四角形 17"/>
          <p:cNvSpPr/>
          <p:nvPr/>
        </p:nvSpPr>
        <p:spPr>
          <a:xfrm>
            <a:off x="415866" y="2662128"/>
            <a:ext cx="1290045" cy="24054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292" dirty="0">
                <a:latin typeface="ＭＳ Ｐゴシック" panose="020B0600070205080204" pitchFamily="50" charset="-128"/>
                <a:ea typeface="ＭＳ Ｐゴシック" panose="020B0600070205080204" pitchFamily="50" charset="-128"/>
              </a:rPr>
              <a:t>旧</a:t>
            </a:r>
          </a:p>
        </p:txBody>
      </p:sp>
      <p:sp>
        <p:nvSpPr>
          <p:cNvPr id="19" name="正方形/長方形 18"/>
          <p:cNvSpPr/>
          <p:nvPr/>
        </p:nvSpPr>
        <p:spPr>
          <a:xfrm>
            <a:off x="2333710" y="4446511"/>
            <a:ext cx="2071549" cy="1226338"/>
          </a:xfrm>
          <a:prstGeom prst="rect">
            <a:avLst/>
          </a:prstGeom>
          <a:ln w="19050"/>
        </p:spPr>
        <p:style>
          <a:lnRef idx="2">
            <a:schemeClr val="dk1"/>
          </a:lnRef>
          <a:fillRef idx="1">
            <a:schemeClr val="lt1"/>
          </a:fillRef>
          <a:effectRef idx="0">
            <a:schemeClr val="dk1"/>
          </a:effectRef>
          <a:fontRef idx="minor">
            <a:schemeClr val="dk1"/>
          </a:fontRef>
        </p:style>
        <p:txBody>
          <a:bodyPr rtlCol="0" anchor="t"/>
          <a:lstStyle/>
          <a:p>
            <a:r>
              <a:rPr lang="en-US" altLang="ja-JP" sz="1015" b="1" dirty="0">
                <a:solidFill>
                  <a:srgbClr val="FF0000"/>
                </a:solidFill>
                <a:latin typeface="ＭＳ Ｐゴシック" panose="020B0600070205080204" pitchFamily="50" charset="-128"/>
                <a:ea typeface="ＭＳ Ｐゴシック" panose="020B0600070205080204" pitchFamily="50" charset="-128"/>
              </a:rPr>
              <a:t>【</a:t>
            </a:r>
            <a:r>
              <a:rPr lang="ja-JP" altLang="en-US" sz="1015" b="1" dirty="0">
                <a:solidFill>
                  <a:srgbClr val="FF0000"/>
                </a:solidFill>
                <a:latin typeface="ＭＳ Ｐゴシック" panose="020B0600070205080204" pitchFamily="50" charset="-128"/>
                <a:ea typeface="ＭＳ Ｐゴシック" panose="020B0600070205080204" pitchFamily="50" charset="-128"/>
              </a:rPr>
              <a:t>改定</a:t>
            </a:r>
            <a:r>
              <a:rPr lang="en-US" altLang="ja-JP" sz="1015" b="1" dirty="0">
                <a:solidFill>
                  <a:srgbClr val="FF0000"/>
                </a:solidFill>
                <a:latin typeface="ＭＳ Ｐゴシック" panose="020B0600070205080204" pitchFamily="50" charset="-128"/>
                <a:ea typeface="ＭＳ Ｐゴシック" panose="020B0600070205080204" pitchFamily="50" charset="-128"/>
              </a:rPr>
              <a:t>】</a:t>
            </a:r>
            <a:r>
              <a:rPr lang="ja-JP" altLang="en-US" sz="1015" b="1" dirty="0">
                <a:solidFill>
                  <a:srgbClr val="FF0000"/>
                </a:solidFill>
                <a:latin typeface="ＭＳ Ｐゴシック" panose="020B0600070205080204" pitchFamily="50" charset="-128"/>
                <a:ea typeface="ＭＳ Ｐゴシック" panose="020B0600070205080204" pitchFamily="50" charset="-128"/>
              </a:rPr>
              <a:t>基礎研修</a:t>
            </a:r>
            <a:endParaRPr lang="en-US" altLang="ja-JP" sz="1015" b="1" dirty="0">
              <a:solidFill>
                <a:srgbClr val="FF0000"/>
              </a:solidFill>
              <a:latin typeface="ＭＳ Ｐゴシック" panose="020B0600070205080204" pitchFamily="50" charset="-128"/>
              <a:ea typeface="ＭＳ Ｐゴシック" panose="020B0600070205080204" pitchFamily="50" charset="-128"/>
            </a:endParaRPr>
          </a:p>
          <a:p>
            <a:r>
              <a:rPr lang="ja-JP" altLang="en-US" sz="1015" dirty="0">
                <a:solidFill>
                  <a:schemeClr val="tx1"/>
                </a:solidFill>
                <a:latin typeface="ＭＳ Ｐゴシック" panose="020B0600070205080204" pitchFamily="50" charset="-128"/>
                <a:ea typeface="ＭＳ Ｐゴシック" panose="020B0600070205080204" pitchFamily="50" charset="-128"/>
              </a:rPr>
              <a:t>相談支援従事者初任者研修</a:t>
            </a:r>
            <a:endParaRPr lang="en-US" altLang="ja-JP" sz="1015" dirty="0">
              <a:solidFill>
                <a:schemeClr val="tx1"/>
              </a:solidFill>
              <a:latin typeface="ＭＳ Ｐゴシック" panose="020B0600070205080204" pitchFamily="50" charset="-128"/>
              <a:ea typeface="ＭＳ Ｐゴシック" panose="020B0600070205080204" pitchFamily="50" charset="-128"/>
            </a:endParaRPr>
          </a:p>
          <a:p>
            <a:r>
              <a:rPr lang="ja-JP" altLang="en-US" sz="1015" dirty="0">
                <a:solidFill>
                  <a:schemeClr val="tx1"/>
                </a:solidFill>
                <a:latin typeface="ＭＳ Ｐゴシック" panose="020B0600070205080204" pitchFamily="50" charset="-128"/>
                <a:ea typeface="ＭＳ Ｐゴシック" panose="020B0600070205080204" pitchFamily="50" charset="-128"/>
              </a:rPr>
              <a:t>講義部分の一部を受講</a:t>
            </a:r>
            <a:endParaRPr lang="en-US" altLang="ja-JP" sz="1015" dirty="0">
              <a:solidFill>
                <a:srgbClr val="FF0000"/>
              </a:solidFill>
              <a:latin typeface="ＭＳ Ｐゴシック" panose="020B0600070205080204" pitchFamily="50" charset="-128"/>
              <a:ea typeface="ＭＳ Ｐゴシック" panose="020B0600070205080204" pitchFamily="50" charset="-128"/>
            </a:endParaRPr>
          </a:p>
          <a:p>
            <a:endParaRPr lang="en-US" altLang="ja-JP" sz="1015" dirty="0">
              <a:solidFill>
                <a:srgbClr val="FF0000"/>
              </a:solidFill>
              <a:latin typeface="ＭＳ Ｐゴシック" panose="020B0600070205080204" pitchFamily="50" charset="-128"/>
              <a:ea typeface="ＭＳ Ｐゴシック" panose="020B0600070205080204" pitchFamily="50" charset="-128"/>
            </a:endParaRPr>
          </a:p>
          <a:p>
            <a:endParaRPr lang="en-US" altLang="ja-JP" sz="1015" dirty="0">
              <a:solidFill>
                <a:srgbClr val="FF0000"/>
              </a:solidFill>
              <a:latin typeface="ＭＳ Ｐゴシック" panose="020B0600070205080204" pitchFamily="50" charset="-128"/>
              <a:ea typeface="ＭＳ Ｐゴシック" panose="020B0600070205080204" pitchFamily="50" charset="-128"/>
            </a:endParaRPr>
          </a:p>
          <a:p>
            <a:r>
              <a:rPr lang="ja-JP" altLang="en-US" sz="1015" dirty="0">
                <a:solidFill>
                  <a:schemeClr val="tx1"/>
                </a:solidFill>
                <a:latin typeface="ＭＳ Ｐゴシック" panose="020B0600070205080204" pitchFamily="50" charset="-128"/>
                <a:ea typeface="ＭＳ Ｐゴシック" panose="020B0600070205080204" pitchFamily="50" charset="-128"/>
              </a:rPr>
              <a:t>サービス管理責任者等研修</a:t>
            </a:r>
            <a:r>
              <a:rPr lang="ja-JP" altLang="en-US" sz="1015" b="1" u="sng" dirty="0">
                <a:solidFill>
                  <a:srgbClr val="FF0000"/>
                </a:solidFill>
                <a:latin typeface="ＭＳ Ｐゴシック" panose="020B0600070205080204" pitchFamily="50" charset="-128"/>
                <a:ea typeface="ＭＳ Ｐゴシック" panose="020B0600070205080204" pitchFamily="50" charset="-128"/>
              </a:rPr>
              <a:t>（統一）</a:t>
            </a:r>
            <a:r>
              <a:rPr lang="ja-JP" altLang="en-US" sz="1015" dirty="0">
                <a:solidFill>
                  <a:schemeClr val="tx1"/>
                </a:solidFill>
                <a:latin typeface="ＭＳ Ｐゴシック" panose="020B0600070205080204" pitchFamily="50" charset="-128"/>
                <a:ea typeface="ＭＳ Ｐゴシック" panose="020B0600070205080204" pitchFamily="50" charset="-128"/>
              </a:rPr>
              <a:t>研修講義・演習を受講</a:t>
            </a:r>
            <a:r>
              <a:rPr lang="ja-JP" altLang="en-US" sz="1015" b="1" dirty="0">
                <a:solidFill>
                  <a:srgbClr val="FF0000"/>
                </a:solidFill>
                <a:latin typeface="ＭＳ Ｐゴシック" panose="020B0600070205080204" pitchFamily="50" charset="-128"/>
                <a:ea typeface="ＭＳ Ｐゴシック" panose="020B0600070205080204" pitchFamily="50" charset="-128"/>
              </a:rPr>
              <a:t>（</a:t>
            </a:r>
            <a:r>
              <a:rPr lang="en-US" altLang="ja-JP" sz="1015" b="1" dirty="0">
                <a:solidFill>
                  <a:srgbClr val="FF0000"/>
                </a:solidFill>
                <a:latin typeface="ＭＳ Ｐゴシック" panose="020B0600070205080204" pitchFamily="50" charset="-128"/>
                <a:ea typeface="ＭＳ Ｐゴシック" panose="020B0600070205080204" pitchFamily="50" charset="-128"/>
              </a:rPr>
              <a:t>15h</a:t>
            </a:r>
            <a:r>
              <a:rPr lang="ja-JP" altLang="en-US" sz="1015" b="1" dirty="0">
                <a:solidFill>
                  <a:srgbClr val="FF0000"/>
                </a:solidFill>
                <a:latin typeface="ＭＳ Ｐゴシック" panose="020B0600070205080204" pitchFamily="50" charset="-128"/>
                <a:ea typeface="ＭＳ Ｐゴシック" panose="020B0600070205080204" pitchFamily="50" charset="-128"/>
              </a:rPr>
              <a:t>）　</a:t>
            </a:r>
            <a:endParaRPr lang="en-US" altLang="ja-JP" sz="1015" b="1" dirty="0">
              <a:solidFill>
                <a:srgbClr val="FF0000"/>
              </a:solidFill>
              <a:latin typeface="ＭＳ Ｐゴシック" panose="020B0600070205080204" pitchFamily="50" charset="-128"/>
              <a:ea typeface="ＭＳ Ｐゴシック" panose="020B0600070205080204" pitchFamily="50" charset="-128"/>
            </a:endParaRPr>
          </a:p>
          <a:p>
            <a:endParaRPr lang="ja-JP" altLang="en-US" sz="1015" dirty="0">
              <a:solidFill>
                <a:srgbClr val="FF0000"/>
              </a:solidFill>
              <a:latin typeface="ＭＳ Ｐゴシック" panose="020B0600070205080204" pitchFamily="50" charset="-128"/>
              <a:ea typeface="ＭＳ Ｐゴシック" panose="020B0600070205080204" pitchFamily="50" charset="-128"/>
            </a:endParaRPr>
          </a:p>
        </p:txBody>
      </p:sp>
      <p:sp>
        <p:nvSpPr>
          <p:cNvPr id="20" name="正方形/長方形 19"/>
          <p:cNvSpPr/>
          <p:nvPr/>
        </p:nvSpPr>
        <p:spPr>
          <a:xfrm>
            <a:off x="5121327" y="4429901"/>
            <a:ext cx="951013" cy="1182350"/>
          </a:xfrm>
          <a:prstGeom prst="rect">
            <a:avLst/>
          </a:prstGeom>
          <a:ln w="19050"/>
        </p:spPr>
        <p:style>
          <a:lnRef idx="2">
            <a:schemeClr val="dk1"/>
          </a:lnRef>
          <a:fillRef idx="1">
            <a:schemeClr val="lt1"/>
          </a:fillRef>
          <a:effectRef idx="0">
            <a:schemeClr val="dk1"/>
          </a:effectRef>
          <a:fontRef idx="minor">
            <a:schemeClr val="dk1"/>
          </a:fontRef>
        </p:style>
        <p:txBody>
          <a:bodyPr rtlCol="0" anchor="t"/>
          <a:lstStyle/>
          <a:p>
            <a:pPr algn="ctr"/>
            <a:r>
              <a:rPr lang="en-US" altLang="ja-JP" sz="1015" b="1" dirty="0">
                <a:solidFill>
                  <a:srgbClr val="FF0000"/>
                </a:solidFill>
                <a:latin typeface="ＭＳ Ｐゴシック" panose="020B0600070205080204" pitchFamily="50" charset="-128"/>
                <a:ea typeface="ＭＳ Ｐゴシック" panose="020B0600070205080204" pitchFamily="50" charset="-128"/>
              </a:rPr>
              <a:t>【</a:t>
            </a:r>
            <a:r>
              <a:rPr lang="ja-JP" altLang="en-US" sz="1015" b="1" dirty="0">
                <a:solidFill>
                  <a:srgbClr val="FF0000"/>
                </a:solidFill>
                <a:latin typeface="ＭＳ Ｐゴシック" panose="020B0600070205080204" pitchFamily="50" charset="-128"/>
                <a:ea typeface="ＭＳ Ｐゴシック" panose="020B0600070205080204" pitchFamily="50" charset="-128"/>
              </a:rPr>
              <a:t>新規創設</a:t>
            </a:r>
            <a:r>
              <a:rPr lang="en-US" altLang="ja-JP" sz="1015" b="1" dirty="0">
                <a:solidFill>
                  <a:srgbClr val="FF0000"/>
                </a:solidFill>
                <a:latin typeface="ＭＳ Ｐゴシック" panose="020B0600070205080204" pitchFamily="50" charset="-128"/>
                <a:ea typeface="ＭＳ Ｐゴシック" panose="020B0600070205080204" pitchFamily="50" charset="-128"/>
              </a:rPr>
              <a:t>】</a:t>
            </a:r>
          </a:p>
          <a:p>
            <a:pPr algn="ctr"/>
            <a:endParaRPr lang="en-US" altLang="ja-JP" sz="1015" dirty="0">
              <a:solidFill>
                <a:schemeClr val="tx1"/>
              </a:solidFill>
              <a:latin typeface="ＭＳ Ｐゴシック" panose="020B0600070205080204" pitchFamily="50" charset="-128"/>
              <a:ea typeface="ＭＳ Ｐゴシック" panose="020B0600070205080204" pitchFamily="50" charset="-128"/>
            </a:endParaRPr>
          </a:p>
          <a:p>
            <a:pPr algn="ctr"/>
            <a:r>
              <a:rPr lang="ja-JP" altLang="en-US" sz="1015" b="1" dirty="0">
                <a:solidFill>
                  <a:srgbClr val="FF0000"/>
                </a:solidFill>
                <a:latin typeface="ＭＳ Ｐゴシック" panose="020B0600070205080204" pitchFamily="50" charset="-128"/>
                <a:ea typeface="ＭＳ Ｐゴシック" panose="020B0600070205080204" pitchFamily="50" charset="-128"/>
              </a:rPr>
              <a:t>サービス</a:t>
            </a:r>
            <a:endParaRPr lang="en-US" altLang="ja-JP" sz="1015" b="1" dirty="0">
              <a:solidFill>
                <a:srgbClr val="FF0000"/>
              </a:solidFill>
              <a:latin typeface="ＭＳ Ｐゴシック" panose="020B0600070205080204" pitchFamily="50" charset="-128"/>
              <a:ea typeface="ＭＳ Ｐゴシック" panose="020B0600070205080204" pitchFamily="50" charset="-128"/>
            </a:endParaRPr>
          </a:p>
          <a:p>
            <a:pPr algn="ctr"/>
            <a:r>
              <a:rPr lang="ja-JP" altLang="en-US" sz="1015" b="1" dirty="0">
                <a:solidFill>
                  <a:srgbClr val="FF0000"/>
                </a:solidFill>
                <a:latin typeface="ＭＳ Ｐゴシック" panose="020B0600070205080204" pitchFamily="50" charset="-128"/>
                <a:ea typeface="ＭＳ Ｐゴシック" panose="020B0600070205080204" pitchFamily="50" charset="-128"/>
              </a:rPr>
              <a:t>管理責任者等</a:t>
            </a:r>
            <a:endParaRPr lang="en-US" altLang="ja-JP" sz="1015" b="1" dirty="0">
              <a:solidFill>
                <a:srgbClr val="FF0000"/>
              </a:solidFill>
              <a:latin typeface="ＭＳ Ｐゴシック" panose="020B0600070205080204" pitchFamily="50" charset="-128"/>
              <a:ea typeface="ＭＳ Ｐゴシック" panose="020B0600070205080204" pitchFamily="50" charset="-128"/>
            </a:endParaRPr>
          </a:p>
          <a:p>
            <a:pPr algn="ctr"/>
            <a:r>
              <a:rPr lang="ja-JP" altLang="en-US" sz="1015" b="1" dirty="0">
                <a:solidFill>
                  <a:srgbClr val="FF0000"/>
                </a:solidFill>
                <a:latin typeface="ＭＳ Ｐゴシック" panose="020B0600070205080204" pitchFamily="50" charset="-128"/>
                <a:ea typeface="ＭＳ Ｐゴシック" panose="020B0600070205080204" pitchFamily="50" charset="-128"/>
              </a:rPr>
              <a:t>実践研修</a:t>
            </a:r>
            <a:endParaRPr lang="en-US" altLang="ja-JP" sz="1015" b="1" dirty="0">
              <a:solidFill>
                <a:srgbClr val="FF0000"/>
              </a:solidFill>
              <a:latin typeface="ＭＳ Ｐゴシック" panose="020B0600070205080204" pitchFamily="50" charset="-128"/>
              <a:ea typeface="ＭＳ Ｐゴシック" panose="020B0600070205080204" pitchFamily="50" charset="-128"/>
            </a:endParaRPr>
          </a:p>
          <a:p>
            <a:pPr algn="ctr"/>
            <a:r>
              <a:rPr lang="ja-JP" altLang="en-US" sz="1015" b="1" dirty="0">
                <a:solidFill>
                  <a:srgbClr val="FF0000"/>
                </a:solidFill>
                <a:latin typeface="ＭＳ Ｐゴシック" panose="020B0600070205080204" pitchFamily="50" charset="-128"/>
                <a:ea typeface="ＭＳ Ｐゴシック" panose="020B0600070205080204" pitchFamily="50" charset="-128"/>
              </a:rPr>
              <a:t>（</a:t>
            </a:r>
            <a:r>
              <a:rPr lang="en-US" altLang="ja-JP" sz="1015" b="1" dirty="0">
                <a:solidFill>
                  <a:srgbClr val="FF0000"/>
                </a:solidFill>
                <a:latin typeface="ＭＳ Ｐゴシック" panose="020B0600070205080204" pitchFamily="50" charset="-128"/>
                <a:ea typeface="ＭＳ Ｐゴシック" panose="020B0600070205080204" pitchFamily="50" charset="-128"/>
              </a:rPr>
              <a:t>14.5h</a:t>
            </a:r>
            <a:r>
              <a:rPr lang="ja-JP" altLang="en-US" sz="1015" b="1" dirty="0">
                <a:solidFill>
                  <a:srgbClr val="FF0000"/>
                </a:solidFill>
                <a:latin typeface="ＭＳ Ｐゴシック" panose="020B0600070205080204" pitchFamily="50" charset="-128"/>
                <a:ea typeface="ＭＳ Ｐゴシック" panose="020B0600070205080204" pitchFamily="50" charset="-128"/>
              </a:rPr>
              <a:t>）</a:t>
            </a:r>
          </a:p>
        </p:txBody>
      </p:sp>
      <p:sp>
        <p:nvSpPr>
          <p:cNvPr id="21" name="正方形/長方形 20"/>
          <p:cNvSpPr/>
          <p:nvPr/>
        </p:nvSpPr>
        <p:spPr>
          <a:xfrm>
            <a:off x="2277677" y="4361332"/>
            <a:ext cx="3845405" cy="1352423"/>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923" dirty="0">
              <a:solidFill>
                <a:schemeClr val="tx1"/>
              </a:solidFill>
              <a:latin typeface="ＭＳ Ｐゴシック" panose="020B0600070205080204" pitchFamily="50" charset="-128"/>
              <a:ea typeface="ＭＳ Ｐゴシック" panose="020B0600070205080204" pitchFamily="50" charset="-128"/>
            </a:endParaRPr>
          </a:p>
        </p:txBody>
      </p:sp>
      <p:sp>
        <p:nvSpPr>
          <p:cNvPr id="23" name="正方形/長方形 22"/>
          <p:cNvSpPr/>
          <p:nvPr/>
        </p:nvSpPr>
        <p:spPr>
          <a:xfrm>
            <a:off x="392846" y="4394246"/>
            <a:ext cx="1561846" cy="1267840"/>
          </a:xfrm>
          <a:prstGeom prst="rect">
            <a:avLst/>
          </a:prstGeom>
          <a:ln w="19050"/>
        </p:spPr>
        <p:style>
          <a:lnRef idx="2">
            <a:schemeClr val="dk1"/>
          </a:lnRef>
          <a:fillRef idx="1">
            <a:schemeClr val="lt1"/>
          </a:fillRef>
          <a:effectRef idx="0">
            <a:schemeClr val="dk1"/>
          </a:effectRef>
          <a:fontRef idx="minor">
            <a:schemeClr val="dk1"/>
          </a:fontRef>
        </p:style>
        <p:txBody>
          <a:bodyPr vert="horz" rtlCol="0" anchor="ctr"/>
          <a:lstStyle/>
          <a:p>
            <a:pPr algn="ctr"/>
            <a:r>
              <a:rPr lang="ja-JP" altLang="en-US" sz="969" dirty="0">
                <a:solidFill>
                  <a:schemeClr val="tx1"/>
                </a:solidFill>
                <a:latin typeface="ＭＳ Ｐゴシック" panose="020B0600070205080204" pitchFamily="50" charset="-128"/>
                <a:ea typeface="ＭＳ Ｐゴシック" panose="020B0600070205080204" pitchFamily="50" charset="-128"/>
              </a:rPr>
              <a:t>サービス管理責任者</a:t>
            </a:r>
            <a:endParaRPr lang="en-US" altLang="ja-JP" sz="969" dirty="0">
              <a:solidFill>
                <a:schemeClr val="tx1"/>
              </a:solidFill>
              <a:latin typeface="ＭＳ Ｐゴシック" panose="020B0600070205080204" pitchFamily="50" charset="-128"/>
              <a:ea typeface="ＭＳ Ｐゴシック" panose="020B0600070205080204" pitchFamily="50" charset="-128"/>
            </a:endParaRPr>
          </a:p>
          <a:p>
            <a:pPr algn="ctr"/>
            <a:r>
              <a:rPr lang="ja-JP" altLang="en-US" sz="969" dirty="0">
                <a:solidFill>
                  <a:schemeClr val="tx1"/>
                </a:solidFill>
                <a:latin typeface="ＭＳ Ｐゴシック" panose="020B0600070205080204" pitchFamily="50" charset="-128"/>
                <a:ea typeface="ＭＳ Ｐゴシック" panose="020B0600070205080204" pitchFamily="50" charset="-128"/>
              </a:rPr>
              <a:t>実務経験要件</a:t>
            </a:r>
            <a:endParaRPr lang="en-US" altLang="ja-JP" sz="969" dirty="0">
              <a:solidFill>
                <a:schemeClr val="tx1"/>
              </a:solidFill>
              <a:latin typeface="ＭＳ Ｐゴシック" panose="020B0600070205080204" pitchFamily="50" charset="-128"/>
              <a:ea typeface="ＭＳ Ｐゴシック" panose="020B0600070205080204" pitchFamily="50" charset="-128"/>
            </a:endParaRPr>
          </a:p>
          <a:p>
            <a:pPr algn="ctr">
              <a:lnSpc>
                <a:spcPts val="554"/>
              </a:lnSpc>
            </a:pPr>
            <a:endParaRPr lang="en-US" altLang="ja-JP" sz="969" dirty="0">
              <a:solidFill>
                <a:schemeClr val="tx1"/>
              </a:solidFill>
              <a:latin typeface="ＭＳ Ｐゴシック" panose="020B0600070205080204" pitchFamily="50" charset="-128"/>
              <a:ea typeface="ＭＳ Ｐゴシック" panose="020B0600070205080204" pitchFamily="50" charset="-128"/>
            </a:endParaRPr>
          </a:p>
          <a:p>
            <a:pPr algn="ctr"/>
            <a:r>
              <a:rPr lang="ja-JP" altLang="en-US" sz="969" dirty="0">
                <a:solidFill>
                  <a:schemeClr val="tx1"/>
                </a:solidFill>
                <a:latin typeface="ＭＳ Ｐゴシック" panose="020B0600070205080204" pitchFamily="50" charset="-128"/>
                <a:ea typeface="ＭＳ Ｐゴシック" panose="020B0600070205080204" pitchFamily="50" charset="-128"/>
              </a:rPr>
              <a:t>児童発達支援管理責任者</a:t>
            </a:r>
          </a:p>
          <a:p>
            <a:pPr algn="ctr"/>
            <a:r>
              <a:rPr lang="ja-JP" altLang="en-US" sz="969" dirty="0">
                <a:solidFill>
                  <a:schemeClr val="tx1"/>
                </a:solidFill>
                <a:latin typeface="ＭＳ Ｐゴシック" panose="020B0600070205080204" pitchFamily="50" charset="-128"/>
                <a:ea typeface="ＭＳ Ｐゴシック" panose="020B0600070205080204" pitchFamily="50" charset="-128"/>
              </a:rPr>
              <a:t>実務経験要件</a:t>
            </a:r>
          </a:p>
          <a:p>
            <a:pPr algn="ctr">
              <a:lnSpc>
                <a:spcPts val="831"/>
              </a:lnSpc>
            </a:pPr>
            <a:endParaRPr lang="ja-JP" altLang="en-US" sz="1015" dirty="0">
              <a:solidFill>
                <a:schemeClr val="tx1"/>
              </a:solidFill>
              <a:latin typeface="ＭＳ Ｐゴシック" panose="020B0600070205080204" pitchFamily="50" charset="-128"/>
              <a:ea typeface="ＭＳ Ｐゴシック" panose="020B0600070205080204" pitchFamily="50" charset="-128"/>
            </a:endParaRPr>
          </a:p>
          <a:p>
            <a:pPr algn="ctr"/>
            <a:r>
              <a:rPr lang="en-US" altLang="ja-JP" sz="1015" b="1" dirty="0">
                <a:solidFill>
                  <a:srgbClr val="FF0000"/>
                </a:solidFill>
                <a:latin typeface="ＭＳ Ｐゴシック" panose="020B0600070205080204" pitchFamily="50" charset="-128"/>
                <a:ea typeface="ＭＳ Ｐゴシック" panose="020B0600070205080204" pitchFamily="50" charset="-128"/>
              </a:rPr>
              <a:t>【</a:t>
            </a:r>
            <a:r>
              <a:rPr lang="ja-JP" altLang="en-US" sz="1015" b="1" dirty="0">
                <a:solidFill>
                  <a:srgbClr val="FF0000"/>
                </a:solidFill>
                <a:latin typeface="ＭＳ Ｐゴシック" panose="020B0600070205080204" pitchFamily="50" charset="-128"/>
                <a:ea typeface="ＭＳ Ｐゴシック" panose="020B0600070205080204" pitchFamily="50" charset="-128"/>
              </a:rPr>
              <a:t>一部緩和</a:t>
            </a:r>
            <a:r>
              <a:rPr lang="en-US" altLang="ja-JP" sz="1015" b="1" dirty="0">
                <a:solidFill>
                  <a:srgbClr val="FF0000"/>
                </a:solidFill>
                <a:latin typeface="ＭＳ Ｐゴシック" panose="020B0600070205080204" pitchFamily="50" charset="-128"/>
                <a:ea typeface="ＭＳ Ｐゴシック" panose="020B0600070205080204" pitchFamily="50" charset="-128"/>
              </a:rPr>
              <a:t>】</a:t>
            </a:r>
            <a:endParaRPr lang="en-US" altLang="ja-JP" sz="1015" dirty="0">
              <a:solidFill>
                <a:schemeClr val="tx1"/>
              </a:solidFill>
              <a:latin typeface="ＭＳ Ｐゴシック" panose="020B0600070205080204" pitchFamily="50" charset="-128"/>
              <a:ea typeface="ＭＳ Ｐゴシック" panose="020B0600070205080204" pitchFamily="50" charset="-128"/>
            </a:endParaRPr>
          </a:p>
          <a:p>
            <a:pPr algn="ctr"/>
            <a:r>
              <a:rPr lang="en-US" altLang="ja-JP" sz="785" dirty="0">
                <a:solidFill>
                  <a:srgbClr val="FF0000"/>
                </a:solidFill>
                <a:latin typeface="ＭＳ Ｐゴシック" panose="020B0600070205080204" pitchFamily="50" charset="-128"/>
                <a:ea typeface="ＭＳ Ｐゴシック" panose="020B0600070205080204" pitchFamily="50" charset="-128"/>
              </a:rPr>
              <a:t>※</a:t>
            </a:r>
            <a:r>
              <a:rPr lang="ja-JP" altLang="en-US" sz="785" dirty="0">
                <a:solidFill>
                  <a:srgbClr val="FF0000"/>
                </a:solidFill>
                <a:latin typeface="ＭＳ Ｐゴシック" panose="020B0600070205080204" pitchFamily="50" charset="-128"/>
                <a:ea typeface="ＭＳ Ｐゴシック" panose="020B0600070205080204" pitchFamily="50" charset="-128"/>
              </a:rPr>
              <a:t>実務経験要件に達する予定の２年前から、基礎研修の受講可</a:t>
            </a:r>
            <a:endParaRPr lang="en-US" altLang="ja-JP" sz="785" dirty="0">
              <a:solidFill>
                <a:srgbClr val="FF0000"/>
              </a:solidFill>
              <a:latin typeface="ＭＳ Ｐゴシック" panose="020B0600070205080204" pitchFamily="50" charset="-128"/>
              <a:ea typeface="ＭＳ Ｐゴシック" panose="020B0600070205080204" pitchFamily="50" charset="-128"/>
            </a:endParaRPr>
          </a:p>
        </p:txBody>
      </p:sp>
      <p:sp>
        <p:nvSpPr>
          <p:cNvPr id="24" name="加算記号 23"/>
          <p:cNvSpPr/>
          <p:nvPr/>
        </p:nvSpPr>
        <p:spPr>
          <a:xfrm>
            <a:off x="1935264" y="4915324"/>
            <a:ext cx="342413" cy="334967"/>
          </a:xfrm>
          <a:prstGeom prst="mathPlu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sz="1292">
              <a:latin typeface="ＭＳ Ｐゴシック" panose="020B0600070205080204" pitchFamily="50" charset="-128"/>
              <a:ea typeface="ＭＳ Ｐゴシック" panose="020B0600070205080204" pitchFamily="50" charset="-128"/>
            </a:endParaRPr>
          </a:p>
        </p:txBody>
      </p:sp>
      <p:sp>
        <p:nvSpPr>
          <p:cNvPr id="25" name="加算記号 24"/>
          <p:cNvSpPr/>
          <p:nvPr/>
        </p:nvSpPr>
        <p:spPr>
          <a:xfrm>
            <a:off x="3218673" y="4921339"/>
            <a:ext cx="342413" cy="334967"/>
          </a:xfrm>
          <a:prstGeom prst="mathPlu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sz="1292">
              <a:latin typeface="ＭＳ Ｐゴシック" panose="020B0600070205080204" pitchFamily="50" charset="-128"/>
              <a:ea typeface="ＭＳ Ｐゴシック" panose="020B0600070205080204" pitchFamily="50" charset="-128"/>
            </a:endParaRPr>
          </a:p>
        </p:txBody>
      </p:sp>
      <p:sp>
        <p:nvSpPr>
          <p:cNvPr id="27" name="Rectangle 7"/>
          <p:cNvSpPr>
            <a:spLocks noChangeArrowheads="1"/>
          </p:cNvSpPr>
          <p:nvPr/>
        </p:nvSpPr>
        <p:spPr bwMode="auto">
          <a:xfrm>
            <a:off x="6435002" y="4410079"/>
            <a:ext cx="1074672" cy="1262769"/>
          </a:xfrm>
          <a:prstGeom prst="rect">
            <a:avLst/>
          </a:prstGeom>
          <a:ln>
            <a:headEnd/>
            <a:tailEnd/>
          </a:ln>
        </p:spPr>
        <p:style>
          <a:lnRef idx="2">
            <a:schemeClr val="dk1"/>
          </a:lnRef>
          <a:fillRef idx="1">
            <a:schemeClr val="lt1"/>
          </a:fillRef>
          <a:effectRef idx="0">
            <a:schemeClr val="dk1"/>
          </a:effectRef>
          <a:fontRef idx="minor">
            <a:schemeClr val="dk1"/>
          </a:fontRef>
        </p:style>
        <p:txBody>
          <a:bodyPr lIns="84390" tIns="42196" rIns="84390" bIns="42196" anchor="ctr"/>
          <a:lstStyle/>
          <a:p>
            <a:pPr algn="ctr" fontAlgn="base">
              <a:spcBef>
                <a:spcPct val="0"/>
              </a:spcBef>
              <a:spcAft>
                <a:spcPct val="0"/>
              </a:spcAft>
            </a:pPr>
            <a:r>
              <a:rPr lang="ja-JP" altLang="en-US" sz="1015" dirty="0">
                <a:solidFill>
                  <a:srgbClr val="000000"/>
                </a:solidFill>
                <a:latin typeface="ＭＳ Ｐゴシック" panose="020B0600070205080204" pitchFamily="50" charset="-128"/>
                <a:ea typeface="ＭＳ Ｐゴシック" panose="020B0600070205080204" pitchFamily="50" charset="-128"/>
              </a:rPr>
              <a:t>サービス管理</a:t>
            </a:r>
            <a:endParaRPr lang="en-US" altLang="ja-JP" sz="1015" dirty="0">
              <a:solidFill>
                <a:srgbClr val="000000"/>
              </a:solidFill>
              <a:latin typeface="ＭＳ Ｐゴシック" panose="020B0600070205080204" pitchFamily="50" charset="-128"/>
              <a:ea typeface="ＭＳ Ｐゴシック" panose="020B0600070205080204" pitchFamily="50" charset="-128"/>
            </a:endParaRPr>
          </a:p>
          <a:p>
            <a:pPr algn="ctr" fontAlgn="base">
              <a:spcBef>
                <a:spcPct val="0"/>
              </a:spcBef>
              <a:spcAft>
                <a:spcPct val="0"/>
              </a:spcAft>
            </a:pPr>
            <a:r>
              <a:rPr lang="ja-JP" altLang="en-US" sz="1015" dirty="0">
                <a:solidFill>
                  <a:srgbClr val="000000"/>
                </a:solidFill>
                <a:latin typeface="ＭＳ Ｐゴシック" panose="020B0600070205080204" pitchFamily="50" charset="-128"/>
                <a:ea typeface="ＭＳ Ｐゴシック" panose="020B0600070205080204" pitchFamily="50" charset="-128"/>
              </a:rPr>
              <a:t>責任者</a:t>
            </a:r>
            <a:endParaRPr lang="en-US" altLang="ja-JP" sz="1015" dirty="0">
              <a:solidFill>
                <a:srgbClr val="000000"/>
              </a:solidFill>
              <a:latin typeface="ＭＳ Ｐゴシック" panose="020B0600070205080204" pitchFamily="50" charset="-128"/>
              <a:ea typeface="ＭＳ Ｐゴシック" panose="020B0600070205080204" pitchFamily="50" charset="-128"/>
            </a:endParaRPr>
          </a:p>
          <a:p>
            <a:pPr algn="ctr" fontAlgn="base">
              <a:spcBef>
                <a:spcPct val="0"/>
              </a:spcBef>
              <a:spcAft>
                <a:spcPct val="0"/>
              </a:spcAft>
            </a:pPr>
            <a:r>
              <a:rPr lang="ja-JP" altLang="en-US" sz="1015" dirty="0">
                <a:solidFill>
                  <a:srgbClr val="000000"/>
                </a:solidFill>
                <a:latin typeface="ＭＳ Ｐゴシック" panose="020B0600070205080204" pitchFamily="50" charset="-128"/>
                <a:ea typeface="ＭＳ Ｐゴシック" panose="020B0600070205080204" pitchFamily="50" charset="-128"/>
              </a:rPr>
              <a:t>児童発達支援</a:t>
            </a:r>
            <a:endParaRPr lang="en-US" altLang="ja-JP" sz="1015" dirty="0">
              <a:solidFill>
                <a:srgbClr val="000000"/>
              </a:solidFill>
              <a:latin typeface="ＭＳ Ｐゴシック" panose="020B0600070205080204" pitchFamily="50" charset="-128"/>
              <a:ea typeface="ＭＳ Ｐゴシック" panose="020B0600070205080204" pitchFamily="50" charset="-128"/>
            </a:endParaRPr>
          </a:p>
          <a:p>
            <a:pPr algn="ctr" fontAlgn="base">
              <a:spcBef>
                <a:spcPct val="0"/>
              </a:spcBef>
              <a:spcAft>
                <a:spcPct val="0"/>
              </a:spcAft>
            </a:pPr>
            <a:r>
              <a:rPr lang="ja-JP" altLang="en-US" sz="1015" dirty="0">
                <a:solidFill>
                  <a:srgbClr val="000000"/>
                </a:solidFill>
                <a:latin typeface="ＭＳ Ｐゴシック" panose="020B0600070205080204" pitchFamily="50" charset="-128"/>
                <a:ea typeface="ＭＳ Ｐゴシック" panose="020B0600070205080204" pitchFamily="50" charset="-128"/>
              </a:rPr>
              <a:t>管理責任者</a:t>
            </a:r>
            <a:endParaRPr lang="en-US" altLang="ja-JP" sz="1015" dirty="0">
              <a:solidFill>
                <a:srgbClr val="000000"/>
              </a:solidFill>
              <a:latin typeface="ＭＳ Ｐゴシック" panose="020B0600070205080204" pitchFamily="50" charset="-128"/>
              <a:ea typeface="ＭＳ Ｐゴシック" panose="020B0600070205080204" pitchFamily="50" charset="-128"/>
            </a:endParaRPr>
          </a:p>
          <a:p>
            <a:pPr algn="ctr" fontAlgn="base">
              <a:spcBef>
                <a:spcPct val="0"/>
              </a:spcBef>
              <a:spcAft>
                <a:spcPct val="0"/>
              </a:spcAft>
            </a:pPr>
            <a:r>
              <a:rPr lang="ja-JP" altLang="en-US" sz="1015" dirty="0">
                <a:solidFill>
                  <a:srgbClr val="000000"/>
                </a:solidFill>
                <a:latin typeface="ＭＳ Ｐゴシック" panose="020B0600070205080204" pitchFamily="50" charset="-128"/>
                <a:ea typeface="ＭＳ Ｐゴシック" panose="020B0600070205080204" pitchFamily="50" charset="-128"/>
              </a:rPr>
              <a:t>として配置</a:t>
            </a:r>
            <a:endParaRPr lang="en-US" altLang="ja-JP" sz="1015" dirty="0">
              <a:solidFill>
                <a:srgbClr val="000000"/>
              </a:solidFill>
              <a:latin typeface="ＭＳ Ｐゴシック" panose="020B0600070205080204" pitchFamily="50" charset="-128"/>
              <a:ea typeface="ＭＳ Ｐゴシック" panose="020B0600070205080204" pitchFamily="50" charset="-128"/>
            </a:endParaRPr>
          </a:p>
        </p:txBody>
      </p:sp>
      <p:sp>
        <p:nvSpPr>
          <p:cNvPr id="28" name="AutoShape 10"/>
          <p:cNvSpPr>
            <a:spLocks noChangeArrowheads="1"/>
          </p:cNvSpPr>
          <p:nvPr/>
        </p:nvSpPr>
        <p:spPr bwMode="auto">
          <a:xfrm rot="5400000">
            <a:off x="6112265" y="4940040"/>
            <a:ext cx="330292" cy="231886"/>
          </a:xfrm>
          <a:prstGeom prst="upArrow">
            <a:avLst>
              <a:gd name="adj1" fmla="val 48352"/>
              <a:gd name="adj2" fmla="val 45699"/>
            </a:avLst>
          </a:prstGeom>
          <a:ln>
            <a:headEnd/>
            <a:tailEnd/>
          </a:ln>
        </p:spPr>
        <p:style>
          <a:lnRef idx="1">
            <a:schemeClr val="accent5"/>
          </a:lnRef>
          <a:fillRef idx="2">
            <a:schemeClr val="accent5"/>
          </a:fillRef>
          <a:effectRef idx="1">
            <a:schemeClr val="accent5"/>
          </a:effectRef>
          <a:fontRef idx="minor">
            <a:schemeClr val="dk1"/>
          </a:fontRef>
        </p:style>
        <p:txBody>
          <a:bodyPr vert="eaVert" wrap="none" lIns="84390" tIns="42196" rIns="84390" bIns="42196" anchor="ctr"/>
          <a:lstStyle/>
          <a:p>
            <a:pPr fontAlgn="base">
              <a:spcBef>
                <a:spcPct val="0"/>
              </a:spcBef>
              <a:spcAft>
                <a:spcPct val="0"/>
              </a:spcAft>
            </a:pPr>
            <a:endParaRPr lang="ja-JP" altLang="en-US" sz="1662" dirty="0">
              <a:solidFill>
                <a:srgbClr val="000000"/>
              </a:solidFill>
              <a:latin typeface="ＭＳ Ｐゴシック" panose="020B0600070205080204" pitchFamily="50" charset="-128"/>
              <a:ea typeface="ＭＳ Ｐゴシック" panose="020B0600070205080204" pitchFamily="50" charset="-128"/>
            </a:endParaRPr>
          </a:p>
        </p:txBody>
      </p:sp>
      <p:sp>
        <p:nvSpPr>
          <p:cNvPr id="29" name="角丸四角形 28"/>
          <p:cNvSpPr/>
          <p:nvPr/>
        </p:nvSpPr>
        <p:spPr>
          <a:xfrm>
            <a:off x="442750" y="4077661"/>
            <a:ext cx="1290045" cy="2546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292" dirty="0">
                <a:latin typeface="ＭＳ Ｐゴシック" panose="020B0600070205080204" pitchFamily="50" charset="-128"/>
                <a:ea typeface="ＭＳ Ｐゴシック" panose="020B0600070205080204" pitchFamily="50" charset="-128"/>
              </a:rPr>
              <a:t>改定後</a:t>
            </a:r>
          </a:p>
        </p:txBody>
      </p:sp>
      <p:sp>
        <p:nvSpPr>
          <p:cNvPr id="30" name="AutoShape 10"/>
          <p:cNvSpPr>
            <a:spLocks noChangeArrowheads="1"/>
          </p:cNvSpPr>
          <p:nvPr/>
        </p:nvSpPr>
        <p:spPr bwMode="auto">
          <a:xfrm rot="5400000">
            <a:off x="7458821" y="4979485"/>
            <a:ext cx="330292" cy="152999"/>
          </a:xfrm>
          <a:prstGeom prst="upArrow">
            <a:avLst>
              <a:gd name="adj1" fmla="val 48352"/>
              <a:gd name="adj2" fmla="val 45699"/>
            </a:avLst>
          </a:prstGeom>
          <a:ln>
            <a:headEnd/>
            <a:tailEnd/>
          </a:ln>
        </p:spPr>
        <p:style>
          <a:lnRef idx="1">
            <a:schemeClr val="accent5"/>
          </a:lnRef>
          <a:fillRef idx="2">
            <a:schemeClr val="accent5"/>
          </a:fillRef>
          <a:effectRef idx="1">
            <a:schemeClr val="accent5"/>
          </a:effectRef>
          <a:fontRef idx="minor">
            <a:schemeClr val="dk1"/>
          </a:fontRef>
        </p:style>
        <p:txBody>
          <a:bodyPr vert="eaVert" wrap="none" lIns="84390" tIns="42196" rIns="84390" bIns="42196" anchor="ctr"/>
          <a:lstStyle/>
          <a:p>
            <a:pPr fontAlgn="base">
              <a:spcBef>
                <a:spcPct val="0"/>
              </a:spcBef>
              <a:spcAft>
                <a:spcPct val="0"/>
              </a:spcAft>
            </a:pPr>
            <a:endParaRPr lang="ja-JP" altLang="en-US" sz="1662" dirty="0">
              <a:solidFill>
                <a:srgbClr val="000000"/>
              </a:solidFill>
              <a:latin typeface="ＭＳ Ｐゴシック" panose="020B0600070205080204" pitchFamily="50" charset="-128"/>
              <a:ea typeface="ＭＳ Ｐゴシック" panose="020B0600070205080204" pitchFamily="50" charset="-128"/>
            </a:endParaRPr>
          </a:p>
        </p:txBody>
      </p:sp>
      <p:sp>
        <p:nvSpPr>
          <p:cNvPr id="31" name="正方形/長方形 30"/>
          <p:cNvSpPr/>
          <p:nvPr/>
        </p:nvSpPr>
        <p:spPr>
          <a:xfrm>
            <a:off x="7748244" y="4399512"/>
            <a:ext cx="1010104" cy="1262769"/>
          </a:xfrm>
          <a:prstGeom prst="rect">
            <a:avLst/>
          </a:prstGeom>
          <a:ln w="12700"/>
        </p:spPr>
        <p:style>
          <a:lnRef idx="2">
            <a:schemeClr val="dk1"/>
          </a:lnRef>
          <a:fillRef idx="1">
            <a:schemeClr val="lt1"/>
          </a:fillRef>
          <a:effectRef idx="0">
            <a:schemeClr val="dk1"/>
          </a:effectRef>
          <a:fontRef idx="minor">
            <a:schemeClr val="dk1"/>
          </a:fontRef>
        </p:style>
        <p:txBody>
          <a:bodyPr vert="horz" rtlCol="0" anchor="t"/>
          <a:lstStyle/>
          <a:p>
            <a:pPr algn="ctr"/>
            <a:r>
              <a:rPr lang="en-US" altLang="ja-JP" sz="1015" b="1" dirty="0">
                <a:solidFill>
                  <a:srgbClr val="FF0000"/>
                </a:solidFill>
                <a:latin typeface="ＭＳ Ｐゴシック" panose="020B0600070205080204" pitchFamily="50" charset="-128"/>
                <a:ea typeface="ＭＳ Ｐゴシック" panose="020B0600070205080204" pitchFamily="50" charset="-128"/>
              </a:rPr>
              <a:t>【</a:t>
            </a:r>
            <a:r>
              <a:rPr lang="ja-JP" altLang="en-US" sz="1015" b="1" dirty="0">
                <a:solidFill>
                  <a:srgbClr val="FF0000"/>
                </a:solidFill>
                <a:latin typeface="ＭＳ Ｐゴシック" panose="020B0600070205080204" pitchFamily="50" charset="-128"/>
                <a:ea typeface="ＭＳ Ｐゴシック" panose="020B0600070205080204" pitchFamily="50" charset="-128"/>
              </a:rPr>
              <a:t>新規創設</a:t>
            </a:r>
            <a:r>
              <a:rPr lang="en-US" altLang="ja-JP" sz="1015" b="1" dirty="0">
                <a:solidFill>
                  <a:srgbClr val="FF0000"/>
                </a:solidFill>
                <a:latin typeface="ＭＳ Ｐゴシック" panose="020B0600070205080204" pitchFamily="50" charset="-128"/>
                <a:ea typeface="ＭＳ Ｐゴシック" panose="020B0600070205080204" pitchFamily="50" charset="-128"/>
              </a:rPr>
              <a:t>】</a:t>
            </a:r>
            <a:endParaRPr lang="en-US" altLang="ja-JP" sz="1015" dirty="0">
              <a:solidFill>
                <a:srgbClr val="FF0000"/>
              </a:solidFill>
              <a:latin typeface="ＭＳ Ｐゴシック" panose="020B0600070205080204" pitchFamily="50" charset="-128"/>
              <a:ea typeface="ＭＳ Ｐゴシック" panose="020B0600070205080204" pitchFamily="50" charset="-128"/>
            </a:endParaRPr>
          </a:p>
          <a:p>
            <a:pPr algn="ctr"/>
            <a:endParaRPr lang="en-US" altLang="ja-JP" sz="1015" b="1" dirty="0">
              <a:solidFill>
                <a:srgbClr val="FF0000"/>
              </a:solidFill>
              <a:latin typeface="ＭＳ Ｐゴシック" panose="020B0600070205080204" pitchFamily="50" charset="-128"/>
              <a:ea typeface="ＭＳ Ｐゴシック" panose="020B0600070205080204" pitchFamily="50" charset="-128"/>
            </a:endParaRPr>
          </a:p>
          <a:p>
            <a:pPr algn="ctr"/>
            <a:r>
              <a:rPr lang="ja-JP" altLang="en-US" sz="1015" b="1" dirty="0">
                <a:solidFill>
                  <a:srgbClr val="FF0000"/>
                </a:solidFill>
                <a:latin typeface="ＭＳ Ｐゴシック" panose="020B0600070205080204" pitchFamily="50" charset="-128"/>
                <a:ea typeface="ＭＳ Ｐゴシック" panose="020B0600070205080204" pitchFamily="50" charset="-128"/>
              </a:rPr>
              <a:t>サービス</a:t>
            </a:r>
            <a:endParaRPr lang="en-US" altLang="ja-JP" sz="1015" b="1" dirty="0">
              <a:solidFill>
                <a:srgbClr val="FF0000"/>
              </a:solidFill>
              <a:latin typeface="ＭＳ Ｐゴシック" panose="020B0600070205080204" pitchFamily="50" charset="-128"/>
              <a:ea typeface="ＭＳ Ｐゴシック" panose="020B0600070205080204" pitchFamily="50" charset="-128"/>
            </a:endParaRPr>
          </a:p>
          <a:p>
            <a:pPr algn="ctr"/>
            <a:r>
              <a:rPr lang="ja-JP" altLang="en-US" sz="1015" b="1" dirty="0">
                <a:solidFill>
                  <a:srgbClr val="FF0000"/>
                </a:solidFill>
                <a:latin typeface="ＭＳ Ｐゴシック" panose="020B0600070205080204" pitchFamily="50" charset="-128"/>
                <a:ea typeface="ＭＳ Ｐゴシック" panose="020B0600070205080204" pitchFamily="50" charset="-128"/>
              </a:rPr>
              <a:t>管理責任者等</a:t>
            </a:r>
            <a:endParaRPr lang="en-US" altLang="ja-JP" sz="1015" b="1" dirty="0">
              <a:solidFill>
                <a:srgbClr val="FF0000"/>
              </a:solidFill>
              <a:latin typeface="ＭＳ Ｐゴシック" panose="020B0600070205080204" pitchFamily="50" charset="-128"/>
              <a:ea typeface="ＭＳ Ｐゴシック" panose="020B0600070205080204" pitchFamily="50" charset="-128"/>
            </a:endParaRPr>
          </a:p>
          <a:p>
            <a:pPr algn="ctr"/>
            <a:r>
              <a:rPr lang="ja-JP" altLang="en-US" sz="1015" b="1" dirty="0">
                <a:solidFill>
                  <a:srgbClr val="FF0000"/>
                </a:solidFill>
                <a:latin typeface="ＭＳ Ｐゴシック" panose="020B0600070205080204" pitchFamily="50" charset="-128"/>
                <a:ea typeface="ＭＳ Ｐゴシック" panose="020B0600070205080204" pitchFamily="50" charset="-128"/>
              </a:rPr>
              <a:t>更新研修</a:t>
            </a:r>
            <a:endParaRPr lang="en-US" altLang="ja-JP" sz="1015" dirty="0">
              <a:solidFill>
                <a:srgbClr val="FF0000"/>
              </a:solidFill>
              <a:latin typeface="ＭＳ Ｐゴシック" panose="020B0600070205080204" pitchFamily="50" charset="-128"/>
              <a:ea typeface="ＭＳ Ｐゴシック" panose="020B0600070205080204" pitchFamily="50" charset="-128"/>
            </a:endParaRPr>
          </a:p>
          <a:p>
            <a:pPr algn="ctr"/>
            <a:r>
              <a:rPr lang="ja-JP" altLang="en-US" sz="1015" b="1" dirty="0">
                <a:solidFill>
                  <a:srgbClr val="FF0000"/>
                </a:solidFill>
                <a:latin typeface="ＭＳ Ｐゴシック" panose="020B0600070205080204" pitchFamily="50" charset="-128"/>
                <a:ea typeface="ＭＳ Ｐゴシック" panose="020B0600070205080204" pitchFamily="50" charset="-128"/>
              </a:rPr>
              <a:t>（</a:t>
            </a:r>
            <a:r>
              <a:rPr lang="en-US" altLang="ja-JP" sz="1015" b="1" dirty="0">
                <a:solidFill>
                  <a:srgbClr val="FF0000"/>
                </a:solidFill>
                <a:latin typeface="ＭＳ Ｐゴシック" panose="020B0600070205080204" pitchFamily="50" charset="-128"/>
                <a:ea typeface="ＭＳ Ｐゴシック" panose="020B0600070205080204" pitchFamily="50" charset="-128"/>
              </a:rPr>
              <a:t>13h</a:t>
            </a:r>
            <a:r>
              <a:rPr lang="ja-JP" altLang="en-US" sz="1015" b="1" dirty="0">
                <a:solidFill>
                  <a:srgbClr val="FF0000"/>
                </a:solidFill>
                <a:latin typeface="ＭＳ Ｐゴシック" panose="020B0600070205080204" pitchFamily="50" charset="-128"/>
                <a:ea typeface="ＭＳ Ｐゴシック" panose="020B0600070205080204" pitchFamily="50" charset="-128"/>
              </a:rPr>
              <a:t>）</a:t>
            </a:r>
            <a:endParaRPr lang="en-US" altLang="ja-JP" sz="1015" b="1" dirty="0">
              <a:solidFill>
                <a:srgbClr val="FF0000"/>
              </a:solidFill>
              <a:latin typeface="ＭＳ Ｐゴシック" panose="020B0600070205080204" pitchFamily="50" charset="-128"/>
              <a:ea typeface="ＭＳ Ｐゴシック" panose="020B0600070205080204" pitchFamily="50" charset="-128"/>
            </a:endParaRPr>
          </a:p>
          <a:p>
            <a:pPr algn="ctr"/>
            <a:r>
              <a:rPr lang="en-US" altLang="ja-JP" sz="969" b="1" dirty="0">
                <a:solidFill>
                  <a:srgbClr val="FF0000"/>
                </a:solidFill>
                <a:latin typeface="ＭＳ Ｐゴシック" panose="020B0600070205080204" pitchFamily="50" charset="-128"/>
                <a:ea typeface="ＭＳ Ｐゴシック" panose="020B0600070205080204" pitchFamily="50" charset="-128"/>
              </a:rPr>
              <a:t>※</a:t>
            </a:r>
            <a:r>
              <a:rPr lang="ja-JP" altLang="en-US" sz="969" b="1" dirty="0">
                <a:solidFill>
                  <a:srgbClr val="FF0000"/>
                </a:solidFill>
                <a:latin typeface="ＭＳ Ｐゴシック" panose="020B0600070205080204" pitchFamily="50" charset="-128"/>
                <a:ea typeface="ＭＳ Ｐゴシック" panose="020B0600070205080204" pitchFamily="50" charset="-128"/>
              </a:rPr>
              <a:t>５年毎に受講</a:t>
            </a:r>
            <a:endParaRPr lang="en-US" altLang="ja-JP" sz="969" b="1" dirty="0">
              <a:solidFill>
                <a:srgbClr val="FF0000"/>
              </a:solidFill>
              <a:latin typeface="ＭＳ Ｐゴシック" panose="020B0600070205080204" pitchFamily="50" charset="-128"/>
              <a:ea typeface="ＭＳ Ｐゴシック" panose="020B0600070205080204" pitchFamily="50" charset="-128"/>
            </a:endParaRPr>
          </a:p>
        </p:txBody>
      </p:sp>
      <p:sp>
        <p:nvSpPr>
          <p:cNvPr id="33" name="加算記号 32"/>
          <p:cNvSpPr/>
          <p:nvPr/>
        </p:nvSpPr>
        <p:spPr>
          <a:xfrm>
            <a:off x="5747710" y="5812626"/>
            <a:ext cx="342413" cy="334967"/>
          </a:xfrm>
          <a:prstGeom prst="mathPlu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sz="1292">
              <a:latin typeface="ＭＳ Ｐゴシック" panose="020B0600070205080204" pitchFamily="50" charset="-128"/>
              <a:ea typeface="ＭＳ Ｐゴシック" panose="020B0600070205080204" pitchFamily="50" charset="-128"/>
            </a:endParaRPr>
          </a:p>
        </p:txBody>
      </p:sp>
      <p:cxnSp>
        <p:nvCxnSpPr>
          <p:cNvPr id="34" name="直線コネクタ 33"/>
          <p:cNvCxnSpPr/>
          <p:nvPr/>
        </p:nvCxnSpPr>
        <p:spPr>
          <a:xfrm>
            <a:off x="359581" y="3993627"/>
            <a:ext cx="844061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下矢印 34"/>
          <p:cNvSpPr/>
          <p:nvPr/>
        </p:nvSpPr>
        <p:spPr>
          <a:xfrm>
            <a:off x="3164175" y="4038453"/>
            <a:ext cx="2750416" cy="3033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latin typeface="ＭＳ Ｐゴシック" panose="020B0600070205080204" pitchFamily="50" charset="-128"/>
              <a:ea typeface="ＭＳ Ｐゴシック" panose="020B0600070205080204" pitchFamily="50" charset="-128"/>
            </a:endParaRPr>
          </a:p>
        </p:txBody>
      </p:sp>
      <p:sp>
        <p:nvSpPr>
          <p:cNvPr id="36" name="AutoShape 10"/>
          <p:cNvSpPr>
            <a:spLocks noChangeArrowheads="1"/>
          </p:cNvSpPr>
          <p:nvPr/>
        </p:nvSpPr>
        <p:spPr bwMode="auto">
          <a:xfrm rot="5400000">
            <a:off x="4236147" y="4769365"/>
            <a:ext cx="1063385" cy="631385"/>
          </a:xfrm>
          <a:prstGeom prst="upArrow">
            <a:avLst>
              <a:gd name="adj1" fmla="val 70426"/>
              <a:gd name="adj2" fmla="val 31872"/>
            </a:avLst>
          </a:prstGeom>
          <a:ln>
            <a:headEnd/>
            <a:tailEnd/>
          </a:ln>
        </p:spPr>
        <p:style>
          <a:lnRef idx="1">
            <a:schemeClr val="accent5"/>
          </a:lnRef>
          <a:fillRef idx="2">
            <a:schemeClr val="accent5"/>
          </a:fillRef>
          <a:effectRef idx="1">
            <a:schemeClr val="accent5"/>
          </a:effectRef>
          <a:fontRef idx="minor">
            <a:schemeClr val="dk1"/>
          </a:fontRef>
        </p:style>
        <p:txBody>
          <a:bodyPr vert="vert270" wrap="none" lIns="84390" tIns="42196" rIns="84390" bIns="42196" anchor="ctr"/>
          <a:lstStyle/>
          <a:p>
            <a:pPr algn="ctr" fontAlgn="base">
              <a:spcBef>
                <a:spcPct val="0"/>
              </a:spcBef>
              <a:spcAft>
                <a:spcPct val="0"/>
              </a:spcAft>
            </a:pPr>
            <a:r>
              <a:rPr lang="ja-JP" altLang="en-US" sz="969" b="1" dirty="0" smtClean="0">
                <a:solidFill>
                  <a:srgbClr val="0000FF"/>
                </a:solidFill>
                <a:latin typeface="ＭＳ Ｐゴシック" panose="020B0600070205080204" pitchFamily="50" charset="-128"/>
                <a:ea typeface="ＭＳ Ｐゴシック" panose="020B0600070205080204" pitchFamily="50" charset="-128"/>
              </a:rPr>
              <a:t>ＯＪＴ</a:t>
            </a:r>
            <a:endParaRPr lang="en-US" altLang="ja-JP" sz="969" b="1" dirty="0" smtClean="0">
              <a:solidFill>
                <a:srgbClr val="0000FF"/>
              </a:solidFill>
              <a:latin typeface="ＭＳ Ｐゴシック" panose="020B0600070205080204" pitchFamily="50" charset="-128"/>
              <a:ea typeface="ＭＳ Ｐゴシック" panose="020B0600070205080204" pitchFamily="50" charset="-128"/>
            </a:endParaRPr>
          </a:p>
          <a:p>
            <a:pPr algn="ctr" fontAlgn="base">
              <a:spcBef>
                <a:spcPct val="0"/>
              </a:spcBef>
              <a:spcAft>
                <a:spcPct val="0"/>
              </a:spcAft>
            </a:pPr>
            <a:endParaRPr lang="en-US" altLang="ja-JP" sz="969" b="1" dirty="0">
              <a:solidFill>
                <a:srgbClr val="0000FF"/>
              </a:solidFill>
              <a:latin typeface="ＭＳ Ｐゴシック" panose="020B0600070205080204" pitchFamily="50" charset="-128"/>
              <a:ea typeface="ＭＳ Ｐゴシック" panose="020B0600070205080204" pitchFamily="50" charset="-128"/>
            </a:endParaRPr>
          </a:p>
          <a:p>
            <a:pPr algn="ctr" fontAlgn="base">
              <a:spcBef>
                <a:spcPct val="0"/>
              </a:spcBef>
              <a:spcAft>
                <a:spcPct val="0"/>
              </a:spcAft>
            </a:pPr>
            <a:r>
              <a:rPr lang="ja-JP" altLang="en-US" sz="923" b="1" dirty="0">
                <a:solidFill>
                  <a:srgbClr val="FF0000"/>
                </a:solidFill>
                <a:latin typeface="ＭＳ Ｐゴシック" panose="020B0600070205080204" pitchFamily="50" charset="-128"/>
                <a:ea typeface="ＭＳ Ｐゴシック" panose="020B0600070205080204" pitchFamily="50" charset="-128"/>
              </a:rPr>
              <a:t>一部業務</a:t>
            </a:r>
            <a:endParaRPr lang="en-US" altLang="ja-JP" sz="923" b="1" dirty="0">
              <a:solidFill>
                <a:srgbClr val="FF0000"/>
              </a:solidFill>
              <a:latin typeface="ＭＳ Ｐゴシック" panose="020B0600070205080204" pitchFamily="50" charset="-128"/>
              <a:ea typeface="ＭＳ Ｐゴシック" panose="020B0600070205080204" pitchFamily="50" charset="-128"/>
            </a:endParaRPr>
          </a:p>
          <a:p>
            <a:pPr algn="ctr" fontAlgn="base">
              <a:spcBef>
                <a:spcPct val="0"/>
              </a:spcBef>
              <a:spcAft>
                <a:spcPct val="0"/>
              </a:spcAft>
            </a:pPr>
            <a:r>
              <a:rPr lang="ja-JP" altLang="en-US" sz="923" b="1" dirty="0">
                <a:solidFill>
                  <a:srgbClr val="FF0000"/>
                </a:solidFill>
                <a:latin typeface="ＭＳ Ｐゴシック" panose="020B0600070205080204" pitchFamily="50" charset="-128"/>
                <a:ea typeface="ＭＳ Ｐゴシック" panose="020B0600070205080204" pitchFamily="50" charset="-128"/>
              </a:rPr>
              <a:t>可能</a:t>
            </a:r>
            <a:endParaRPr lang="en-US" altLang="ja-JP" sz="923" b="1" dirty="0">
              <a:solidFill>
                <a:srgbClr val="FF0000"/>
              </a:solidFill>
              <a:latin typeface="ＭＳ Ｐゴシック" panose="020B0600070205080204" pitchFamily="50" charset="-128"/>
              <a:ea typeface="ＭＳ Ｐゴシック" panose="020B0600070205080204" pitchFamily="50" charset="-128"/>
            </a:endParaRPr>
          </a:p>
        </p:txBody>
      </p:sp>
      <p:sp>
        <p:nvSpPr>
          <p:cNvPr id="32" name="正方形/長方形 31"/>
          <p:cNvSpPr/>
          <p:nvPr/>
        </p:nvSpPr>
        <p:spPr>
          <a:xfrm>
            <a:off x="6887360" y="5796929"/>
            <a:ext cx="1870987" cy="33127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lnSpc>
                <a:spcPts val="1200"/>
              </a:lnSpc>
            </a:pPr>
            <a:r>
              <a:rPr lang="en-US" altLang="ja-JP" sz="1015" b="1" dirty="0">
                <a:solidFill>
                  <a:srgbClr val="FF0000"/>
                </a:solidFill>
                <a:latin typeface="ＭＳ Ｐゴシック" panose="020B0600070205080204" pitchFamily="50" charset="-128"/>
                <a:ea typeface="ＭＳ Ｐゴシック" panose="020B0600070205080204" pitchFamily="50" charset="-128"/>
              </a:rPr>
              <a:t>【</a:t>
            </a:r>
            <a:r>
              <a:rPr lang="ja-JP" altLang="en-US" sz="1015" b="1" dirty="0">
                <a:solidFill>
                  <a:srgbClr val="FF0000"/>
                </a:solidFill>
                <a:latin typeface="ＭＳ Ｐゴシック" panose="020B0600070205080204" pitchFamily="50" charset="-128"/>
                <a:ea typeface="ＭＳ Ｐゴシック" panose="020B0600070205080204" pitchFamily="50" charset="-128"/>
              </a:rPr>
              <a:t>新規創設</a:t>
            </a:r>
            <a:r>
              <a:rPr lang="en-US" altLang="ja-JP" sz="1015" b="1" dirty="0">
                <a:solidFill>
                  <a:srgbClr val="FF0000"/>
                </a:solidFill>
                <a:latin typeface="ＭＳ Ｐゴシック" panose="020B0600070205080204" pitchFamily="50" charset="-128"/>
                <a:ea typeface="ＭＳ Ｐゴシック" panose="020B0600070205080204" pitchFamily="50" charset="-128"/>
              </a:rPr>
              <a:t>(</a:t>
            </a:r>
            <a:r>
              <a:rPr lang="ja-JP" altLang="en-US" sz="1015" b="1" dirty="0">
                <a:solidFill>
                  <a:srgbClr val="FF0000"/>
                </a:solidFill>
                <a:latin typeface="ＭＳ Ｐゴシック" panose="020B0600070205080204" pitchFamily="50" charset="-128"/>
                <a:ea typeface="ＭＳ Ｐゴシック" panose="020B0600070205080204" pitchFamily="50" charset="-128"/>
              </a:rPr>
              <a:t>予定</a:t>
            </a:r>
            <a:r>
              <a:rPr lang="en-US" altLang="ja-JP" sz="1015" b="1" dirty="0" smtClean="0">
                <a:solidFill>
                  <a:srgbClr val="FF0000"/>
                </a:solidFill>
                <a:latin typeface="ＭＳ Ｐゴシック" panose="020B0600070205080204" pitchFamily="50" charset="-128"/>
                <a:ea typeface="ＭＳ Ｐゴシック" panose="020B0600070205080204" pitchFamily="50" charset="-128"/>
              </a:rPr>
              <a:t>)】</a:t>
            </a:r>
            <a:endParaRPr lang="ja-JP" altLang="en-US" sz="1015" b="1" dirty="0" smtClean="0">
              <a:solidFill>
                <a:srgbClr val="FF0000"/>
              </a:solidFill>
              <a:latin typeface="ＭＳ Ｐゴシック" panose="020B0600070205080204" pitchFamily="50" charset="-128"/>
              <a:ea typeface="ＭＳ Ｐゴシック" panose="020B0600070205080204" pitchFamily="50" charset="-128"/>
            </a:endParaRPr>
          </a:p>
          <a:p>
            <a:pPr algn="ctr">
              <a:lnSpc>
                <a:spcPts val="1200"/>
              </a:lnSpc>
            </a:pPr>
            <a:r>
              <a:rPr lang="ja-JP" altLang="en-US" sz="1015" dirty="0">
                <a:solidFill>
                  <a:schemeClr val="tx1"/>
                </a:solidFill>
                <a:latin typeface="ＭＳ Ｐゴシック" panose="020B0600070205080204" pitchFamily="50" charset="-128"/>
                <a:ea typeface="ＭＳ Ｐゴシック" panose="020B0600070205080204" pitchFamily="50" charset="-128"/>
              </a:rPr>
              <a:t>　専門コース別研修</a:t>
            </a:r>
            <a:endParaRPr lang="en-US" altLang="ja-JP" sz="1015" dirty="0">
              <a:solidFill>
                <a:schemeClr val="tx1"/>
              </a:solidFill>
              <a:latin typeface="ＭＳ Ｐゴシック" panose="020B0600070205080204" pitchFamily="50" charset="-128"/>
              <a:ea typeface="ＭＳ Ｐゴシック" panose="020B0600070205080204" pitchFamily="50" charset="-128"/>
            </a:endParaRPr>
          </a:p>
        </p:txBody>
      </p:sp>
      <p:sp>
        <p:nvSpPr>
          <p:cNvPr id="38" name="テキスト ボックス 37"/>
          <p:cNvSpPr txBox="1"/>
          <p:nvPr/>
        </p:nvSpPr>
        <p:spPr>
          <a:xfrm>
            <a:off x="384458" y="5755413"/>
            <a:ext cx="5110224" cy="944810"/>
          </a:xfrm>
          <a:prstGeom prst="rect">
            <a:avLst/>
          </a:prstGeom>
          <a:solidFill>
            <a:schemeClr val="bg1"/>
          </a:solidFill>
          <a:ln>
            <a:solidFill>
              <a:schemeClr val="tx1"/>
            </a:solidFill>
            <a:prstDash val="dash"/>
          </a:ln>
        </p:spPr>
        <p:txBody>
          <a:bodyPr wrap="square" rtlCol="0">
            <a:spAutoFit/>
          </a:bodyPr>
          <a:lstStyle/>
          <a:p>
            <a:r>
              <a:rPr lang="en-US" altLang="ja-JP" sz="1108" dirty="0">
                <a:latin typeface="ＭＳ Ｐゴシック" panose="020B0600070205080204" pitchFamily="50" charset="-128"/>
                <a:ea typeface="ＭＳ Ｐゴシック" panose="020B0600070205080204" pitchFamily="50" charset="-128"/>
              </a:rPr>
              <a:t>(</a:t>
            </a:r>
            <a:r>
              <a:rPr lang="ja-JP" altLang="en-US" sz="1108" dirty="0">
                <a:latin typeface="ＭＳ Ｐゴシック" panose="020B0600070205080204" pitchFamily="50" charset="-128"/>
                <a:ea typeface="ＭＳ Ｐゴシック" panose="020B0600070205080204" pitchFamily="50" charset="-128"/>
              </a:rPr>
              <a:t>注</a:t>
            </a:r>
            <a:r>
              <a:rPr lang="en-US" altLang="ja-JP" sz="1108" dirty="0">
                <a:latin typeface="ＭＳ Ｐゴシック" panose="020B0600070205080204" pitchFamily="50" charset="-128"/>
                <a:ea typeface="ＭＳ Ｐゴシック" panose="020B0600070205080204" pitchFamily="50" charset="-128"/>
              </a:rPr>
              <a:t>)</a:t>
            </a:r>
            <a:r>
              <a:rPr lang="ja-JP" altLang="en-US" sz="1108" dirty="0">
                <a:latin typeface="ＭＳ Ｐゴシック" panose="020B0600070205080204" pitchFamily="50" charset="-128"/>
                <a:ea typeface="ＭＳ Ｐゴシック" panose="020B0600070205080204" pitchFamily="50" charset="-128"/>
              </a:rPr>
              <a:t>一定の実務経験の要件</a:t>
            </a:r>
            <a:endParaRPr lang="en-US" altLang="ja-JP" sz="1108" dirty="0">
              <a:latin typeface="ＭＳ Ｐゴシック" panose="020B0600070205080204" pitchFamily="50" charset="-128"/>
              <a:ea typeface="ＭＳ Ｐゴシック" panose="020B0600070205080204" pitchFamily="50" charset="-128"/>
            </a:endParaRPr>
          </a:p>
          <a:p>
            <a:r>
              <a:rPr lang="ja-JP" altLang="en-US" sz="1108" dirty="0">
                <a:latin typeface="ＭＳ Ｐゴシック" panose="020B0600070205080204" pitchFamily="50" charset="-128"/>
                <a:ea typeface="ＭＳ Ｐゴシック" panose="020B0600070205080204" pitchFamily="50" charset="-128"/>
              </a:rPr>
              <a:t>・実践研修：過去５年間に２年以上の相談支援又は直接支援業務の実務経験がある</a:t>
            </a:r>
            <a:endParaRPr lang="en-US" altLang="ja-JP" sz="1108" dirty="0">
              <a:latin typeface="ＭＳ Ｐゴシック" panose="020B0600070205080204" pitchFamily="50" charset="-128"/>
              <a:ea typeface="ＭＳ Ｐゴシック" panose="020B0600070205080204" pitchFamily="50" charset="-128"/>
            </a:endParaRPr>
          </a:p>
          <a:p>
            <a:r>
              <a:rPr lang="ja-JP" altLang="en-US" sz="1108" dirty="0">
                <a:latin typeface="ＭＳ Ｐゴシック" panose="020B0600070205080204" pitchFamily="50" charset="-128"/>
                <a:ea typeface="ＭＳ Ｐゴシック" panose="020B0600070205080204" pitchFamily="50" charset="-128"/>
              </a:rPr>
              <a:t>・更新研修：①過去５年間に２年以上のサービス管理責任者等の実務経験がある</a:t>
            </a:r>
            <a:endParaRPr lang="en-US" altLang="ja-JP" sz="1108" dirty="0">
              <a:latin typeface="ＭＳ Ｐゴシック" panose="020B0600070205080204" pitchFamily="50" charset="-128"/>
              <a:ea typeface="ＭＳ Ｐゴシック" panose="020B0600070205080204" pitchFamily="50" charset="-128"/>
            </a:endParaRPr>
          </a:p>
          <a:p>
            <a:r>
              <a:rPr lang="ja-JP" altLang="en-US" sz="1108" dirty="0">
                <a:latin typeface="ＭＳ Ｐゴシック" panose="020B0600070205080204" pitchFamily="50" charset="-128"/>
                <a:ea typeface="ＭＳ Ｐゴシック" panose="020B0600070205080204" pitchFamily="50" charset="-128"/>
              </a:rPr>
              <a:t>　　　　　　　　又は②現にサービス管理責任者等として従事している</a:t>
            </a:r>
            <a:endParaRPr lang="en-US" altLang="ja-JP" sz="1108" dirty="0">
              <a:latin typeface="ＭＳ Ｐゴシック" panose="020B0600070205080204" pitchFamily="50" charset="-128"/>
              <a:ea typeface="ＭＳ Ｐゴシック" panose="020B0600070205080204" pitchFamily="50" charset="-128"/>
            </a:endParaRPr>
          </a:p>
        </p:txBody>
      </p:sp>
      <p:sp>
        <p:nvSpPr>
          <p:cNvPr id="37" name="正方形/長方形 36"/>
          <p:cNvSpPr/>
          <p:nvPr/>
        </p:nvSpPr>
        <p:spPr>
          <a:xfrm>
            <a:off x="2344762" y="2902671"/>
            <a:ext cx="2093538" cy="984414"/>
          </a:xfrm>
          <a:prstGeom prst="rect">
            <a:avLst/>
          </a:prstGeom>
          <a:ln w="19050"/>
        </p:spPr>
        <p:style>
          <a:lnRef idx="2">
            <a:schemeClr val="dk1"/>
          </a:lnRef>
          <a:fillRef idx="1">
            <a:schemeClr val="lt1"/>
          </a:fillRef>
          <a:effectRef idx="0">
            <a:schemeClr val="dk1"/>
          </a:effectRef>
          <a:fontRef idx="minor">
            <a:schemeClr val="dk1"/>
          </a:fontRef>
        </p:style>
        <p:txBody>
          <a:bodyPr rtlCol="0" anchor="t"/>
          <a:lstStyle/>
          <a:p>
            <a:r>
              <a:rPr lang="ja-JP" altLang="en-US" sz="1015" dirty="0">
                <a:solidFill>
                  <a:schemeClr val="tx1"/>
                </a:solidFill>
                <a:latin typeface="ＭＳ Ｐゴシック" panose="020B0600070205080204" pitchFamily="50" charset="-128"/>
                <a:ea typeface="ＭＳ Ｐゴシック" panose="020B0600070205080204" pitchFamily="50" charset="-128"/>
              </a:rPr>
              <a:t>相談支援従事者初任者研修</a:t>
            </a:r>
            <a:endParaRPr lang="en-US" altLang="ja-JP" sz="1015" dirty="0">
              <a:solidFill>
                <a:schemeClr val="tx1"/>
              </a:solidFill>
              <a:latin typeface="ＭＳ Ｐゴシック" panose="020B0600070205080204" pitchFamily="50" charset="-128"/>
              <a:ea typeface="ＭＳ Ｐゴシック" panose="020B0600070205080204" pitchFamily="50" charset="-128"/>
            </a:endParaRPr>
          </a:p>
          <a:p>
            <a:r>
              <a:rPr lang="ja-JP" altLang="en-US" sz="1015" dirty="0">
                <a:solidFill>
                  <a:schemeClr val="tx1"/>
                </a:solidFill>
                <a:latin typeface="ＭＳ Ｐゴシック" panose="020B0600070205080204" pitchFamily="50" charset="-128"/>
                <a:ea typeface="ＭＳ Ｐゴシック" panose="020B0600070205080204" pitchFamily="50" charset="-128"/>
              </a:rPr>
              <a:t>講義部分の一部を受講（１１．５ｈ）</a:t>
            </a:r>
            <a:endParaRPr lang="en-US" altLang="ja-JP" sz="1015" dirty="0">
              <a:solidFill>
                <a:schemeClr val="tx1"/>
              </a:solidFill>
              <a:latin typeface="ＭＳ Ｐゴシック" panose="020B0600070205080204" pitchFamily="50" charset="-128"/>
              <a:ea typeface="ＭＳ Ｐゴシック" panose="020B0600070205080204" pitchFamily="50" charset="-128"/>
            </a:endParaRPr>
          </a:p>
          <a:p>
            <a:endParaRPr lang="en-US" altLang="ja-JP" sz="1015" dirty="0">
              <a:solidFill>
                <a:schemeClr val="tx1"/>
              </a:solidFill>
              <a:latin typeface="ＭＳ Ｐゴシック" panose="020B0600070205080204" pitchFamily="50" charset="-128"/>
              <a:ea typeface="ＭＳ Ｐゴシック" panose="020B0600070205080204" pitchFamily="50" charset="-128"/>
            </a:endParaRPr>
          </a:p>
          <a:p>
            <a:endParaRPr lang="en-US" altLang="ja-JP" sz="738" dirty="0">
              <a:solidFill>
                <a:schemeClr val="tx1"/>
              </a:solidFill>
              <a:latin typeface="ＭＳ Ｐゴシック" panose="020B0600070205080204" pitchFamily="50" charset="-128"/>
              <a:ea typeface="ＭＳ Ｐゴシック" panose="020B0600070205080204" pitchFamily="50" charset="-128"/>
            </a:endParaRPr>
          </a:p>
          <a:p>
            <a:r>
              <a:rPr lang="ja-JP" altLang="en-US" sz="1015" dirty="0">
                <a:solidFill>
                  <a:schemeClr val="tx1"/>
                </a:solidFill>
                <a:latin typeface="ＭＳ Ｐゴシック" panose="020B0600070205080204" pitchFamily="50" charset="-128"/>
                <a:ea typeface="ＭＳ Ｐゴシック" panose="020B0600070205080204" pitchFamily="50" charset="-128"/>
              </a:rPr>
              <a:t>サービス管理責任者等研修共通</a:t>
            </a:r>
            <a:endParaRPr lang="en-US" altLang="ja-JP" sz="1015" dirty="0">
              <a:solidFill>
                <a:schemeClr val="tx1"/>
              </a:solidFill>
              <a:latin typeface="ＭＳ Ｐゴシック" panose="020B0600070205080204" pitchFamily="50" charset="-128"/>
              <a:ea typeface="ＭＳ Ｐゴシック" panose="020B0600070205080204" pitchFamily="50" charset="-128"/>
            </a:endParaRPr>
          </a:p>
          <a:p>
            <a:r>
              <a:rPr lang="ja-JP" altLang="en-US" sz="1015" dirty="0">
                <a:solidFill>
                  <a:schemeClr val="tx1"/>
                </a:solidFill>
                <a:latin typeface="ＭＳ Ｐゴシック" panose="020B0600070205080204" pitchFamily="50" charset="-128"/>
                <a:ea typeface="ＭＳ Ｐゴシック" panose="020B0600070205080204" pitchFamily="50" charset="-128"/>
              </a:rPr>
              <a:t>講義及び</a:t>
            </a:r>
            <a:r>
              <a:rPr lang="ja-JP" altLang="en-US" sz="1015" u="sng" dirty="0">
                <a:solidFill>
                  <a:schemeClr val="tx1"/>
                </a:solidFill>
                <a:latin typeface="ＭＳ Ｐゴシック" panose="020B0600070205080204" pitchFamily="50" charset="-128"/>
                <a:ea typeface="ＭＳ Ｐゴシック" panose="020B0600070205080204" pitchFamily="50" charset="-128"/>
              </a:rPr>
              <a:t>分野別</a:t>
            </a:r>
            <a:r>
              <a:rPr lang="ja-JP" altLang="en-US" sz="1015" dirty="0">
                <a:solidFill>
                  <a:schemeClr val="tx1"/>
                </a:solidFill>
                <a:latin typeface="ＭＳ Ｐゴシック" panose="020B0600070205080204" pitchFamily="50" charset="-128"/>
                <a:ea typeface="ＭＳ Ｐゴシック" panose="020B0600070205080204" pitchFamily="50" charset="-128"/>
              </a:rPr>
              <a:t>演習を受講（１９ｈ）</a:t>
            </a:r>
          </a:p>
        </p:txBody>
      </p:sp>
      <p:sp>
        <p:nvSpPr>
          <p:cNvPr id="39" name="加算記号 38"/>
          <p:cNvSpPr/>
          <p:nvPr/>
        </p:nvSpPr>
        <p:spPr>
          <a:xfrm>
            <a:off x="3162292" y="3222889"/>
            <a:ext cx="342413" cy="334967"/>
          </a:xfrm>
          <a:prstGeom prst="mathPlu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sz="1292">
              <a:latin typeface="ＭＳ Ｐゴシック" panose="020B0600070205080204" pitchFamily="50" charset="-128"/>
              <a:ea typeface="ＭＳ Ｐゴシック" panose="020B0600070205080204" pitchFamily="50" charset="-128"/>
            </a:endParaRPr>
          </a:p>
        </p:txBody>
      </p:sp>
      <p:sp>
        <p:nvSpPr>
          <p:cNvPr id="2" name="フッター プレースホルダー 1"/>
          <p:cNvSpPr>
            <a:spLocks noGrp="1"/>
          </p:cNvSpPr>
          <p:nvPr>
            <p:ph type="ftr" sz="quarter" idx="11"/>
          </p:nvPr>
        </p:nvSpPr>
        <p:spPr/>
        <p:txBody>
          <a:body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ja-JP" altLang="en-US"/>
          </a:p>
        </p:txBody>
      </p:sp>
      <p:sp>
        <p:nvSpPr>
          <p:cNvPr id="3" name="スライド番号プレースホルダー 2"/>
          <p:cNvSpPr>
            <a:spLocks noGrp="1"/>
          </p:cNvSpPr>
          <p:nvPr>
            <p:ph type="sldNum" sz="quarter" idx="12"/>
          </p:nvPr>
        </p:nvSpPr>
        <p:spPr/>
        <p:txBody>
          <a:bodyPr/>
          <a:lstStyle/>
          <a:p>
            <a:pPr>
              <a:defRPr/>
            </a:pPr>
            <a:fld id="{64D64DDF-B058-4171-8765-6D1C1466F4CC}" type="slidenum">
              <a:rPr lang="ja-JP" altLang="en-US" smtClean="0"/>
              <a:pPr>
                <a:defRPr/>
              </a:pPr>
              <a:t>152</a:t>
            </a:fld>
            <a:endParaRPr lang="ja-JP" altLang="en-US"/>
          </a:p>
        </p:txBody>
      </p:sp>
    </p:spTree>
    <p:extLst>
      <p:ext uri="{BB962C8B-B14F-4D97-AF65-F5344CB8AC3E}">
        <p14:creationId xmlns:p14="http://schemas.microsoft.com/office/powerpoint/2010/main" val="330734633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42874" y="180975"/>
            <a:ext cx="8779321" cy="514350"/>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solidFill>
                  <a:schemeClr val="bg1"/>
                </a:solidFill>
                <a:latin typeface="ＤＦ特太ゴシック体" panose="020B0509000000000000" pitchFamily="49" charset="-128"/>
                <a:ea typeface="ＤＦ特太ゴシック体" panose="020B0509000000000000" pitchFamily="49" charset="-128"/>
              </a:rPr>
              <a:t>サービス管理責任者等として従事するための要件</a:t>
            </a:r>
            <a:endParaRPr lang="ja-JP" altLang="en-US" sz="2400" dirty="0">
              <a:solidFill>
                <a:schemeClr val="bg1"/>
              </a:solidFill>
              <a:latin typeface="ＤＦ特太ゴシック体" panose="020B0509000000000000" pitchFamily="49" charset="-128"/>
              <a:ea typeface="ＤＦ特太ゴシック体" panose="020B0509000000000000" pitchFamily="49" charset="-128"/>
            </a:endParaRPr>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153</a:t>
            </a:fld>
            <a:endParaRPr kumimoji="1" lang="ja-JP" altLang="en-US"/>
          </a:p>
        </p:txBody>
      </p:sp>
      <p:sp>
        <p:nvSpPr>
          <p:cNvPr id="3" name="コンテンツ プレースホルダー 2"/>
          <p:cNvSpPr>
            <a:spLocks noGrp="1"/>
          </p:cNvSpPr>
          <p:nvPr>
            <p:ph idx="4294967295"/>
          </p:nvPr>
        </p:nvSpPr>
        <p:spPr>
          <a:xfrm>
            <a:off x="155575" y="795338"/>
            <a:ext cx="8778875" cy="5647992"/>
          </a:xfrm>
        </p:spPr>
        <p:style>
          <a:lnRef idx="2">
            <a:schemeClr val="dk1"/>
          </a:lnRef>
          <a:fillRef idx="1">
            <a:schemeClr val="lt1"/>
          </a:fillRef>
          <a:effectRef idx="0">
            <a:schemeClr val="dk1"/>
          </a:effectRef>
          <a:fontRef idx="minor">
            <a:schemeClr val="dk1"/>
          </a:fontRef>
        </p:style>
        <p:txBody>
          <a:bodyPr>
            <a:noAutofit/>
          </a:bodyPr>
          <a:lstStyle/>
          <a:p>
            <a:pPr marL="15875" lvl="1" indent="0">
              <a:lnSpc>
                <a:spcPts val="2100"/>
              </a:lnSpc>
              <a:buNone/>
            </a:pPr>
            <a:endParaRPr lang="ja-JP" altLang="en-US" sz="1900" dirty="0" smtClean="0">
              <a:latin typeface="ＭＳ Ｐゴシック" panose="020B0600070205080204" pitchFamily="50" charset="-128"/>
              <a:ea typeface="ＭＳ Ｐゴシック" panose="020B0600070205080204" pitchFamily="50" charset="-128"/>
            </a:endParaRPr>
          </a:p>
          <a:p>
            <a:pPr marL="15875" lvl="1" indent="0">
              <a:lnSpc>
                <a:spcPts val="2100"/>
              </a:lnSpc>
              <a:buNone/>
            </a:pPr>
            <a:r>
              <a:rPr lang="ja-JP" altLang="en-US" sz="1900" dirty="0" smtClean="0">
                <a:latin typeface="ＭＳ Ｐゴシック" panose="020B0600070205080204" pitchFamily="50" charset="-128"/>
                <a:ea typeface="ＭＳ Ｐゴシック" panose="020B0600070205080204" pitchFamily="50" charset="-128"/>
              </a:rPr>
              <a:t>● サービス管理責任者等として配置されるためには、２つの要件を満たす必要。</a:t>
            </a:r>
            <a:endParaRPr lang="ja-JP" altLang="en-US" sz="1900" dirty="0">
              <a:latin typeface="ＭＳ Ｐゴシック" panose="020B0600070205080204" pitchFamily="50" charset="-128"/>
              <a:ea typeface="ＭＳ Ｐゴシック" panose="020B0600070205080204" pitchFamily="50" charset="-128"/>
            </a:endParaRPr>
          </a:p>
          <a:p>
            <a:pPr marL="15875" lvl="1" indent="0">
              <a:lnSpc>
                <a:spcPts val="1200"/>
              </a:lnSpc>
              <a:buNone/>
            </a:pPr>
            <a:r>
              <a:rPr lang="ja-JP" altLang="en-US" sz="1400" dirty="0" smtClean="0">
                <a:latin typeface="ＭＳ ゴシック" panose="020B0609070205080204" pitchFamily="49" charset="-128"/>
                <a:ea typeface="ＭＳ ゴシック" panose="020B0609070205080204" pitchFamily="49" charset="-128"/>
              </a:rPr>
              <a:t>　　　　　　　　　　　　障害者総合支援法</a:t>
            </a:r>
            <a:r>
              <a:rPr lang="en-US" altLang="ja-JP" sz="1400" dirty="0" smtClean="0">
                <a:latin typeface="ＭＳ ゴシック" panose="020B0609070205080204" pitchFamily="49" charset="-128"/>
                <a:ea typeface="ＭＳ ゴシック" panose="020B0609070205080204" pitchFamily="49" charset="-128"/>
              </a:rPr>
              <a:t>【</a:t>
            </a:r>
            <a:r>
              <a:rPr lang="ja-JP" altLang="en-US" sz="1400" dirty="0" smtClean="0">
                <a:latin typeface="ＭＳ ゴシック" panose="020B0609070205080204" pitchFamily="49" charset="-128"/>
                <a:ea typeface="ＭＳ ゴシック" panose="020B0609070205080204" pitchFamily="49" charset="-128"/>
              </a:rPr>
              <a:t>サービス管理責任者</a:t>
            </a:r>
            <a:r>
              <a:rPr lang="en-US" altLang="ja-JP" sz="1400" dirty="0" smtClean="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 </a:t>
            </a:r>
            <a:r>
              <a:rPr lang="ja-JP" altLang="en-US" sz="1400" dirty="0" smtClean="0">
                <a:latin typeface="ＭＳ ゴシック" panose="020B0609070205080204" pitchFamily="49" charset="-128"/>
                <a:ea typeface="ＭＳ ゴシック" panose="020B0609070205080204" pitchFamily="49" charset="-128"/>
              </a:rPr>
              <a:t>（平成</a:t>
            </a:r>
            <a:r>
              <a:rPr lang="en-US" altLang="ja-JP" sz="1400" dirty="0" smtClean="0">
                <a:latin typeface="ＭＳ ゴシック" panose="020B0609070205080204" pitchFamily="49" charset="-128"/>
                <a:ea typeface="ＭＳ ゴシック" panose="020B0609070205080204" pitchFamily="49" charset="-128"/>
              </a:rPr>
              <a:t>31</a:t>
            </a:r>
            <a:r>
              <a:rPr lang="ja-JP" altLang="en-US" sz="1400" dirty="0" smtClean="0">
                <a:latin typeface="ＭＳ ゴシック" panose="020B0609070205080204" pitchFamily="49" charset="-128"/>
                <a:ea typeface="ＭＳ ゴシック" panose="020B0609070205080204" pitchFamily="49" charset="-128"/>
              </a:rPr>
              <a:t>年度告示第</a:t>
            </a:r>
            <a:r>
              <a:rPr lang="en-US" altLang="ja-JP" sz="1400" dirty="0" smtClean="0">
                <a:latin typeface="ＭＳ ゴシック" panose="020B0609070205080204" pitchFamily="49" charset="-128"/>
                <a:ea typeface="ＭＳ ゴシック" panose="020B0609070205080204" pitchFamily="49" charset="-128"/>
              </a:rPr>
              <a:t>109</a:t>
            </a:r>
            <a:r>
              <a:rPr lang="ja-JP" altLang="en-US" sz="1400" dirty="0" smtClean="0">
                <a:latin typeface="ＭＳ ゴシック" panose="020B0609070205080204" pitchFamily="49" charset="-128"/>
                <a:ea typeface="ＭＳ ゴシック" panose="020B0609070205080204" pitchFamily="49" charset="-128"/>
              </a:rPr>
              <a:t>号）</a:t>
            </a:r>
          </a:p>
          <a:p>
            <a:pPr marL="15875" lvl="1" indent="0">
              <a:lnSpc>
                <a:spcPts val="1200"/>
              </a:lnSpc>
              <a:buNone/>
            </a:pPr>
            <a:r>
              <a:rPr lang="ja-JP" altLang="en-US" sz="1400" dirty="0" smtClean="0">
                <a:latin typeface="ＭＳ ゴシック" panose="020B0609070205080204" pitchFamily="49" charset="-128"/>
                <a:ea typeface="ＭＳ ゴシック" panose="020B0609070205080204" pitchFamily="49" charset="-128"/>
              </a:rPr>
              <a:t>　　　　　　　　　　　　児童福祉法</a:t>
            </a:r>
            <a:r>
              <a:rPr lang="en-US" altLang="ja-JP" sz="1400" dirty="0" smtClean="0">
                <a:latin typeface="ＭＳ ゴシック" panose="020B0609070205080204" pitchFamily="49" charset="-128"/>
                <a:ea typeface="ＭＳ ゴシック" panose="020B0609070205080204" pitchFamily="49" charset="-128"/>
              </a:rPr>
              <a:t>【</a:t>
            </a:r>
            <a:r>
              <a:rPr lang="ja-JP" altLang="en-US" sz="1400" dirty="0" smtClean="0">
                <a:latin typeface="ＭＳ ゴシック" panose="020B0609070205080204" pitchFamily="49" charset="-128"/>
                <a:ea typeface="ＭＳ ゴシック" panose="020B0609070205080204" pitchFamily="49" charset="-128"/>
              </a:rPr>
              <a:t>児童発達支援管理責任者</a:t>
            </a:r>
            <a:r>
              <a:rPr lang="en-US" altLang="ja-JP" sz="1400" dirty="0" smtClean="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 </a:t>
            </a:r>
            <a:r>
              <a:rPr lang="ja-JP" altLang="en-US" sz="1400" dirty="0" smtClean="0">
                <a:latin typeface="ＭＳ ゴシック" panose="020B0609070205080204" pitchFamily="49" charset="-128"/>
                <a:ea typeface="ＭＳ ゴシック" panose="020B0609070205080204" pitchFamily="49" charset="-128"/>
              </a:rPr>
              <a:t>　（</a:t>
            </a:r>
            <a:r>
              <a:rPr lang="ja-JP" altLang="en-US" sz="1400" dirty="0">
                <a:latin typeface="ＭＳ ゴシック" panose="020B0609070205080204" pitchFamily="49" charset="-128"/>
                <a:ea typeface="ＭＳ ゴシック" panose="020B0609070205080204" pitchFamily="49" charset="-128"/>
              </a:rPr>
              <a:t>平成</a:t>
            </a:r>
            <a:r>
              <a:rPr lang="en-US" altLang="ja-JP" sz="1400" dirty="0">
                <a:latin typeface="ＭＳ ゴシック" panose="020B0609070205080204" pitchFamily="49" charset="-128"/>
                <a:ea typeface="ＭＳ ゴシック" panose="020B0609070205080204" pitchFamily="49" charset="-128"/>
              </a:rPr>
              <a:t>31</a:t>
            </a:r>
            <a:r>
              <a:rPr lang="ja-JP" altLang="en-US" sz="1400" dirty="0">
                <a:latin typeface="ＭＳ ゴシック" panose="020B0609070205080204" pitchFamily="49" charset="-128"/>
                <a:ea typeface="ＭＳ ゴシック" panose="020B0609070205080204" pitchFamily="49" charset="-128"/>
              </a:rPr>
              <a:t>年度告示第</a:t>
            </a:r>
            <a:r>
              <a:rPr lang="en-US" altLang="ja-JP" sz="1400" dirty="0" smtClean="0">
                <a:latin typeface="ＭＳ ゴシック" panose="020B0609070205080204" pitchFamily="49" charset="-128"/>
                <a:ea typeface="ＭＳ ゴシック" panose="020B0609070205080204" pitchFamily="49" charset="-128"/>
              </a:rPr>
              <a:t>110</a:t>
            </a:r>
            <a:r>
              <a:rPr lang="ja-JP" altLang="en-US" sz="1400" dirty="0" smtClean="0">
                <a:latin typeface="ＭＳ ゴシック" panose="020B0609070205080204" pitchFamily="49" charset="-128"/>
                <a:ea typeface="ＭＳ ゴシック" panose="020B0609070205080204" pitchFamily="49" charset="-128"/>
              </a:rPr>
              <a:t>号）</a:t>
            </a:r>
            <a:endParaRPr lang="ja-JP" altLang="en-US" sz="1400" dirty="0">
              <a:latin typeface="ＭＳ ゴシック" panose="020B0609070205080204" pitchFamily="49" charset="-128"/>
              <a:ea typeface="ＭＳ ゴシック" panose="020B0609070205080204" pitchFamily="49" charset="-128"/>
            </a:endParaRPr>
          </a:p>
          <a:p>
            <a:pPr marL="15875" lvl="1" indent="0">
              <a:lnSpc>
                <a:spcPts val="600"/>
              </a:lnSpc>
              <a:buNone/>
            </a:pPr>
            <a:endParaRPr lang="ja-JP" altLang="en-US" sz="2000" b="1" dirty="0" smtClean="0">
              <a:latin typeface="ＭＳ Ｐゴシック" panose="020B0600070205080204" pitchFamily="50" charset="-128"/>
              <a:ea typeface="ＭＳ Ｐゴシック" panose="020B0600070205080204" pitchFamily="50" charset="-128"/>
            </a:endParaRPr>
          </a:p>
          <a:p>
            <a:pPr marL="15875" lvl="1" indent="0">
              <a:lnSpc>
                <a:spcPts val="2100"/>
              </a:lnSpc>
              <a:buNone/>
            </a:pPr>
            <a:r>
              <a:rPr lang="ja-JP" altLang="en-US" sz="2000" b="1" dirty="0" smtClean="0">
                <a:latin typeface="ＭＳ Ｐゴシック" panose="020B0600070205080204" pitchFamily="50" charset="-128"/>
                <a:ea typeface="ＭＳ Ｐゴシック" panose="020B0600070205080204" pitchFamily="50" charset="-128"/>
              </a:rPr>
              <a:t>　</a:t>
            </a:r>
            <a:r>
              <a:rPr lang="en-US" altLang="ja-JP" sz="2000" u="sng" dirty="0" smtClean="0">
                <a:latin typeface="ＤＦ特太ゴシック体" panose="020B0509000000000000" pitchFamily="49" charset="-128"/>
                <a:ea typeface="ＤＦ特太ゴシック体" panose="020B0509000000000000" pitchFamily="49" charset="-128"/>
              </a:rPr>
              <a:t>【</a:t>
            </a:r>
            <a:r>
              <a:rPr lang="ja-JP" altLang="en-US" sz="2000" u="sng" dirty="0" smtClean="0">
                <a:latin typeface="ＤＦ特太ゴシック体" panose="020B0509000000000000" pitchFamily="49" charset="-128"/>
                <a:ea typeface="ＤＦ特太ゴシック体" panose="020B0509000000000000" pitchFamily="49" charset="-128"/>
              </a:rPr>
              <a:t>１</a:t>
            </a:r>
            <a:r>
              <a:rPr lang="en-US" altLang="ja-JP" sz="2000" u="sng" dirty="0" smtClean="0">
                <a:latin typeface="ＤＦ特太ゴシック体" panose="020B0509000000000000" pitchFamily="49" charset="-128"/>
                <a:ea typeface="ＤＦ特太ゴシック体" panose="020B0509000000000000" pitchFamily="49" charset="-128"/>
              </a:rPr>
              <a:t>】</a:t>
            </a:r>
            <a:r>
              <a:rPr lang="ja-JP" altLang="en-US" sz="2000" u="sng" dirty="0" smtClean="0">
                <a:latin typeface="ＤＦ特太ゴシック体" panose="020B0509000000000000" pitchFamily="49" charset="-128"/>
                <a:ea typeface="ＤＦ特太ゴシック体" panose="020B0509000000000000" pitchFamily="49" charset="-128"/>
              </a:rPr>
              <a:t> 実務経験要件（配置に関する）</a:t>
            </a:r>
          </a:p>
          <a:p>
            <a:pPr marL="15875" lvl="1" indent="0">
              <a:lnSpc>
                <a:spcPts val="2100"/>
              </a:lnSpc>
              <a:buNone/>
            </a:pPr>
            <a:r>
              <a:rPr lang="ja-JP" altLang="en-US" sz="2000" dirty="0" smtClean="0">
                <a:latin typeface="ＭＳ Ｐゴシック" panose="020B0600070205080204" pitchFamily="50" charset="-128"/>
                <a:ea typeface="ＭＳ Ｐゴシック" panose="020B0600070205080204" pitchFamily="50" charset="-128"/>
              </a:rPr>
              <a:t>　　・条件により年限</a:t>
            </a:r>
            <a:r>
              <a:rPr lang="ja-JP" altLang="en-US" sz="2000" dirty="0">
                <a:latin typeface="ＭＳ Ｐゴシック" panose="020B0600070205080204" pitchFamily="50" charset="-128"/>
                <a:ea typeface="ＭＳ Ｐゴシック" panose="020B0600070205080204" pitchFamily="50" charset="-128"/>
              </a:rPr>
              <a:t>が</a:t>
            </a:r>
            <a:r>
              <a:rPr lang="ja-JP" altLang="en-US" sz="2000" dirty="0" smtClean="0">
                <a:latin typeface="ＭＳ Ｐゴシック" panose="020B0600070205080204" pitchFamily="50" charset="-128"/>
                <a:ea typeface="ＭＳ Ｐゴシック" panose="020B0600070205080204" pitchFamily="50" charset="-128"/>
              </a:rPr>
              <a:t>異なる。</a:t>
            </a:r>
            <a:r>
              <a:rPr lang="ja-JP" altLang="en-US" sz="1400" dirty="0">
                <a:latin typeface="ＭＳ Ｐゴシック" panose="020B0600070205080204" pitchFamily="50" charset="-128"/>
                <a:ea typeface="ＭＳ Ｐゴシック" panose="020B0600070205080204" pitchFamily="50" charset="-128"/>
              </a:rPr>
              <a:t> （次スライド</a:t>
            </a:r>
            <a:r>
              <a:rPr lang="en-US" altLang="ja-JP" sz="1400" dirty="0">
                <a:latin typeface="ＭＳ Ｐゴシック" panose="020B0600070205080204" pitchFamily="50" charset="-128"/>
                <a:ea typeface="ＭＳ Ｐゴシック" panose="020B0600070205080204" pitchFamily="50" charset="-128"/>
              </a:rPr>
              <a:t>: </a:t>
            </a:r>
            <a:r>
              <a:rPr lang="ja-JP" altLang="en-US" sz="1400" u="sng" dirty="0" smtClean="0">
                <a:latin typeface="ＭＳ Ｐゴシック" panose="020B0600070205080204" pitchFamily="50" charset="-128"/>
                <a:ea typeface="ＭＳ Ｐゴシック" panose="020B0600070205080204" pitchFamily="50" charset="-128"/>
              </a:rPr>
              <a:t>詳細は</a:t>
            </a:r>
            <a:r>
              <a:rPr lang="ja-JP" altLang="en-US" sz="1400" u="sng" dirty="0">
                <a:latin typeface="ＭＳ Ｐゴシック" panose="020B0600070205080204" pitchFamily="50" charset="-128"/>
                <a:ea typeface="ＭＳ Ｐゴシック" panose="020B0600070205080204" pitchFamily="50" charset="-128"/>
              </a:rPr>
              <a:t>告示を参照</a:t>
            </a:r>
            <a:r>
              <a:rPr lang="ja-JP" altLang="en-US" sz="1400" dirty="0">
                <a:latin typeface="ＭＳ Ｐゴシック" panose="020B0600070205080204" pitchFamily="50" charset="-128"/>
                <a:ea typeface="ＭＳ Ｐゴシック" panose="020B0600070205080204" pitchFamily="50" charset="-128"/>
              </a:rPr>
              <a:t>。）</a:t>
            </a:r>
            <a:endParaRPr lang="ja-JP" altLang="en-US" sz="1400" dirty="0" smtClean="0">
              <a:latin typeface="ＭＳ Ｐゴシック" panose="020B0600070205080204" pitchFamily="50" charset="-128"/>
              <a:ea typeface="ＭＳ Ｐゴシック" panose="020B0600070205080204" pitchFamily="50" charset="-128"/>
            </a:endParaRPr>
          </a:p>
          <a:p>
            <a:pPr marL="15875" lvl="1" indent="0">
              <a:lnSpc>
                <a:spcPts val="2100"/>
              </a:lnSpc>
              <a:buNone/>
            </a:pPr>
            <a:r>
              <a:rPr lang="ja-JP" altLang="en-US" sz="2000" dirty="0" smtClean="0">
                <a:latin typeface="ＭＳ Ｐゴシック" panose="020B0600070205080204" pitchFamily="50" charset="-128"/>
                <a:ea typeface="ＭＳ Ｐゴシック" panose="020B0600070205080204" pitchFamily="50" charset="-128"/>
              </a:rPr>
              <a:t>　　　　① 法、② 保有する資格および③ 従事経験の業務内容 による。</a:t>
            </a:r>
            <a:endParaRPr lang="ja-JP" altLang="en-US" sz="1600" dirty="0" smtClean="0">
              <a:latin typeface="ＭＳ Ｐゴシック" panose="020B0600070205080204" pitchFamily="50" charset="-128"/>
              <a:ea typeface="ＭＳ Ｐゴシック" panose="020B0600070205080204" pitchFamily="50" charset="-128"/>
            </a:endParaRPr>
          </a:p>
          <a:p>
            <a:pPr marL="15875" lvl="1" indent="0">
              <a:lnSpc>
                <a:spcPts val="600"/>
              </a:lnSpc>
              <a:buNone/>
            </a:pPr>
            <a:endParaRPr lang="ja-JP" altLang="en-US" sz="2000" dirty="0" smtClean="0">
              <a:latin typeface="ＭＳ Ｐゴシック" panose="020B0600070205080204" pitchFamily="50" charset="-128"/>
              <a:ea typeface="ＭＳ Ｐゴシック" panose="020B0600070205080204" pitchFamily="50" charset="-128"/>
            </a:endParaRPr>
          </a:p>
          <a:p>
            <a:pPr marL="15875" lvl="1" indent="0">
              <a:lnSpc>
                <a:spcPts val="2100"/>
              </a:lnSpc>
              <a:buNone/>
            </a:pPr>
            <a:r>
              <a:rPr lang="ja-JP" altLang="en-US" sz="2000" b="1" dirty="0" smtClean="0">
                <a:latin typeface="ＭＳ Ｐゴシック" panose="020B0600070205080204" pitchFamily="50" charset="-128"/>
                <a:ea typeface="ＭＳ Ｐゴシック" panose="020B0600070205080204" pitchFamily="50" charset="-128"/>
              </a:rPr>
              <a:t>　</a:t>
            </a:r>
            <a:r>
              <a:rPr lang="en-US" altLang="ja-JP" sz="2000" u="sng" dirty="0" smtClean="0">
                <a:latin typeface="ＤＦ特太ゴシック体" panose="020B0509000000000000" pitchFamily="49" charset="-128"/>
                <a:ea typeface="ＤＦ特太ゴシック体" panose="020B0509000000000000" pitchFamily="49" charset="-128"/>
              </a:rPr>
              <a:t>【</a:t>
            </a:r>
            <a:r>
              <a:rPr lang="ja-JP" altLang="en-US" sz="2000" u="sng" dirty="0" smtClean="0">
                <a:latin typeface="ＤＦ特太ゴシック体" panose="020B0509000000000000" pitchFamily="49" charset="-128"/>
                <a:ea typeface="ＤＦ特太ゴシック体" panose="020B0509000000000000" pitchFamily="49" charset="-128"/>
              </a:rPr>
              <a:t>２</a:t>
            </a:r>
            <a:r>
              <a:rPr lang="en-US" altLang="ja-JP" sz="2000" u="sng" dirty="0" smtClean="0">
                <a:latin typeface="ＤＦ特太ゴシック体" panose="020B0509000000000000" pitchFamily="49" charset="-128"/>
                <a:ea typeface="ＤＦ特太ゴシック体" panose="020B0509000000000000" pitchFamily="49" charset="-128"/>
              </a:rPr>
              <a:t>】</a:t>
            </a:r>
            <a:r>
              <a:rPr lang="ja-JP" altLang="en-US" sz="2000" u="sng" dirty="0" smtClean="0">
                <a:latin typeface="ＤＦ特太ゴシック体" panose="020B0509000000000000" pitchFamily="49" charset="-128"/>
                <a:ea typeface="ＤＦ特太ゴシック体" panose="020B0509000000000000" pitchFamily="49" charset="-128"/>
              </a:rPr>
              <a:t> 研修修了要件</a:t>
            </a:r>
          </a:p>
          <a:p>
            <a:pPr marL="15875" lvl="1" indent="0">
              <a:lnSpc>
                <a:spcPts val="2100"/>
              </a:lnSpc>
              <a:buNone/>
            </a:pPr>
            <a:r>
              <a:rPr kumimoji="1" lang="ja-JP" altLang="en-US" sz="1900" dirty="0" smtClean="0">
                <a:solidFill>
                  <a:schemeClr val="tx1">
                    <a:lumMod val="85000"/>
                    <a:lumOff val="15000"/>
                  </a:schemeClr>
                </a:solidFill>
                <a:latin typeface="ＭＳ Ｐゴシック" panose="020B0600070205080204" pitchFamily="50" charset="-128"/>
                <a:ea typeface="ＭＳ Ｐゴシック" panose="020B0600070205080204" pitchFamily="50" charset="-128"/>
              </a:rPr>
              <a:t>　　</a:t>
            </a:r>
            <a:r>
              <a:rPr kumimoji="1" lang="en-US" altLang="ja-JP" sz="1900" dirty="0" smtClean="0">
                <a:solidFill>
                  <a:schemeClr val="tx1">
                    <a:lumMod val="85000"/>
                    <a:lumOff val="15000"/>
                  </a:schemeClr>
                </a:solidFill>
                <a:latin typeface="ＭＳ Ｐゴシック" panose="020B0600070205080204" pitchFamily="50" charset="-128"/>
                <a:ea typeface="ＭＳ Ｐゴシック" panose="020B0600070205080204" pitchFamily="50" charset="-128"/>
              </a:rPr>
              <a:t>1) </a:t>
            </a:r>
            <a:r>
              <a:rPr kumimoji="1" lang="ja-JP" altLang="en-US" sz="1900" dirty="0" smtClean="0">
                <a:solidFill>
                  <a:schemeClr val="tx1">
                    <a:lumMod val="85000"/>
                    <a:lumOff val="15000"/>
                  </a:schemeClr>
                </a:solidFill>
                <a:latin typeface="ＭＳ Ｐゴシック" panose="020B0600070205080204" pitchFamily="50" charset="-128"/>
                <a:ea typeface="ＭＳ Ｐゴシック" panose="020B0600070205080204" pitchFamily="50" charset="-128"/>
              </a:rPr>
              <a:t>取得</a:t>
            </a:r>
            <a:r>
              <a:rPr kumimoji="1" lang="en-US" altLang="ja-JP" sz="1900" dirty="0" smtClean="0">
                <a:solidFill>
                  <a:schemeClr val="tx1">
                    <a:lumMod val="85000"/>
                    <a:lumOff val="15000"/>
                  </a:schemeClr>
                </a:solidFill>
                <a:latin typeface="ＭＳ Ｐゴシック" panose="020B0600070205080204" pitchFamily="50" charset="-128"/>
                <a:ea typeface="ＭＳ Ｐゴシック" panose="020B0600070205080204" pitchFamily="50" charset="-128"/>
              </a:rPr>
              <a:t>: </a:t>
            </a:r>
            <a:r>
              <a:rPr kumimoji="1" lang="ja-JP" altLang="en-US" sz="1900" dirty="0" smtClean="0">
                <a:solidFill>
                  <a:schemeClr val="tx1">
                    <a:lumMod val="85000"/>
                    <a:lumOff val="15000"/>
                  </a:schemeClr>
                </a:solidFill>
                <a:latin typeface="ＭＳ Ｐゴシック" panose="020B0600070205080204" pitchFamily="50" charset="-128"/>
                <a:ea typeface="ＭＳ Ｐゴシック" panose="020B0600070205080204" pitchFamily="50" charset="-128"/>
              </a:rPr>
              <a:t>基礎研修、実践研修を修了</a:t>
            </a:r>
          </a:p>
          <a:p>
            <a:pPr marL="15875" lvl="1" indent="0">
              <a:lnSpc>
                <a:spcPts val="2100"/>
              </a:lnSpc>
              <a:buNone/>
            </a:pPr>
            <a:r>
              <a:rPr kumimoji="1" lang="ja-JP" altLang="en-US" sz="1900" dirty="0" smtClean="0">
                <a:solidFill>
                  <a:schemeClr val="tx1">
                    <a:lumMod val="85000"/>
                    <a:lumOff val="15000"/>
                  </a:schemeClr>
                </a:solidFill>
                <a:latin typeface="ＭＳ Ｐゴシック" panose="020B0600070205080204" pitchFamily="50" charset="-128"/>
                <a:ea typeface="ＭＳ Ｐゴシック" panose="020B0600070205080204" pitchFamily="50" charset="-128"/>
              </a:rPr>
              <a:t>　　</a:t>
            </a:r>
            <a:r>
              <a:rPr kumimoji="1" lang="en-US" altLang="ja-JP" sz="1900" dirty="0" smtClean="0">
                <a:solidFill>
                  <a:schemeClr val="tx1">
                    <a:lumMod val="85000"/>
                    <a:lumOff val="15000"/>
                  </a:schemeClr>
                </a:solidFill>
                <a:latin typeface="ＭＳ Ｐゴシック" panose="020B0600070205080204" pitchFamily="50" charset="-128"/>
                <a:ea typeface="ＭＳ Ｐゴシック" panose="020B0600070205080204" pitchFamily="50" charset="-128"/>
              </a:rPr>
              <a:t>2) </a:t>
            </a:r>
            <a:r>
              <a:rPr kumimoji="1" lang="ja-JP" altLang="en-US" sz="1900" dirty="0" smtClean="0">
                <a:solidFill>
                  <a:schemeClr val="tx1">
                    <a:lumMod val="85000"/>
                    <a:lumOff val="15000"/>
                  </a:schemeClr>
                </a:solidFill>
                <a:latin typeface="ＭＳ Ｐゴシック" panose="020B0600070205080204" pitchFamily="50" charset="-128"/>
                <a:ea typeface="ＭＳ Ｐゴシック" panose="020B0600070205080204" pitchFamily="50" charset="-128"/>
              </a:rPr>
              <a:t>維持</a:t>
            </a:r>
            <a:r>
              <a:rPr lang="en-US" altLang="ja-JP" sz="1900" dirty="0" smtClean="0">
                <a:solidFill>
                  <a:schemeClr val="tx1">
                    <a:lumMod val="85000"/>
                    <a:lumOff val="15000"/>
                  </a:schemeClr>
                </a:solidFill>
                <a:latin typeface="ＭＳ Ｐゴシック" panose="020B0600070205080204" pitchFamily="50" charset="-128"/>
                <a:ea typeface="ＭＳ Ｐゴシック" panose="020B0600070205080204" pitchFamily="50" charset="-128"/>
              </a:rPr>
              <a:t>: </a:t>
            </a:r>
            <a:r>
              <a:rPr lang="ja-JP" altLang="en-US" sz="1900" dirty="0" smtClean="0">
                <a:solidFill>
                  <a:schemeClr val="tx1">
                    <a:lumMod val="85000"/>
                    <a:lumOff val="15000"/>
                  </a:schemeClr>
                </a:solidFill>
                <a:latin typeface="ＭＳ Ｐゴシック" panose="020B0600070205080204" pitchFamily="50" charset="-128"/>
                <a:ea typeface="ＭＳ Ｐゴシック" panose="020B0600070205080204" pitchFamily="50" charset="-128"/>
              </a:rPr>
              <a:t>実践研修修了の翌年度から５年間の間に１度更新研修を修了</a:t>
            </a:r>
          </a:p>
          <a:p>
            <a:pPr marL="15875" lvl="1" indent="0">
              <a:lnSpc>
                <a:spcPts val="2100"/>
              </a:lnSpc>
              <a:buNone/>
            </a:pPr>
            <a:r>
              <a:rPr lang="ja-JP" altLang="en-US" sz="1900" dirty="0">
                <a:solidFill>
                  <a:schemeClr val="tx1">
                    <a:lumMod val="85000"/>
                    <a:lumOff val="15000"/>
                  </a:schemeClr>
                </a:solidFill>
                <a:latin typeface="ＭＳ Ｐゴシック" panose="020B0600070205080204" pitchFamily="50" charset="-128"/>
                <a:ea typeface="ＭＳ Ｐゴシック" panose="020B0600070205080204" pitchFamily="50" charset="-128"/>
              </a:rPr>
              <a:t>　　</a:t>
            </a:r>
            <a:r>
              <a:rPr lang="ja-JP" altLang="en-US" sz="1900" dirty="0" smtClean="0">
                <a:solidFill>
                  <a:schemeClr val="tx1">
                    <a:lumMod val="85000"/>
                    <a:lumOff val="15000"/>
                  </a:schemeClr>
                </a:solidFill>
                <a:latin typeface="ＭＳ Ｐゴシック" panose="020B0600070205080204" pitchFamily="50" charset="-128"/>
                <a:ea typeface="ＭＳ Ｐゴシック" panose="020B0600070205080204" pitchFamily="50" charset="-128"/>
              </a:rPr>
              <a:t>❖研修</a:t>
            </a:r>
            <a:r>
              <a:rPr lang="ja-JP" altLang="en-US" sz="1900" dirty="0">
                <a:solidFill>
                  <a:schemeClr val="tx1">
                    <a:lumMod val="85000"/>
                    <a:lumOff val="15000"/>
                  </a:schemeClr>
                </a:solidFill>
                <a:latin typeface="ＭＳ Ｐゴシック" panose="020B0600070205080204" pitchFamily="50" charset="-128"/>
                <a:ea typeface="ＭＳ Ｐゴシック" panose="020B0600070205080204" pitchFamily="50" charset="-128"/>
              </a:rPr>
              <a:t>受講においても実務経験要件あり</a:t>
            </a:r>
            <a:r>
              <a:rPr lang="ja-JP" altLang="en-US" sz="1900" dirty="0" smtClean="0">
                <a:solidFill>
                  <a:schemeClr val="tx1">
                    <a:lumMod val="85000"/>
                    <a:lumOff val="15000"/>
                  </a:schemeClr>
                </a:solidFill>
                <a:latin typeface="ＭＳ Ｐゴシック" panose="020B0600070205080204" pitchFamily="50" charset="-128"/>
                <a:ea typeface="ＭＳ Ｐゴシック" panose="020B0600070205080204" pitchFamily="50" charset="-128"/>
              </a:rPr>
              <a:t>。</a:t>
            </a:r>
            <a:endParaRPr lang="ja-JP" altLang="en-US" sz="1800" dirty="0">
              <a:latin typeface="ＭＳ Ｐゴシック" panose="020B0600070205080204" pitchFamily="50" charset="-128"/>
              <a:ea typeface="ＭＳ Ｐゴシック" panose="020B0600070205080204" pitchFamily="50" charset="-128"/>
            </a:endParaRPr>
          </a:p>
          <a:p>
            <a:pPr marL="15875" lvl="1" indent="0">
              <a:lnSpc>
                <a:spcPts val="2100"/>
              </a:lnSpc>
              <a:buNone/>
            </a:pPr>
            <a:endParaRPr kumimoji="1" lang="en-US" altLang="ja-JP" sz="1900" dirty="0" smtClean="0">
              <a:solidFill>
                <a:schemeClr val="tx1">
                  <a:lumMod val="85000"/>
                  <a:lumOff val="15000"/>
                </a:schemeClr>
              </a:solidFill>
              <a:latin typeface="ＭＳ Ｐゴシック" panose="020B0600070205080204" pitchFamily="50" charset="-128"/>
              <a:ea typeface="ＭＳ Ｐゴシック" panose="020B0600070205080204" pitchFamily="50" charset="-128"/>
            </a:endParaRPr>
          </a:p>
        </p:txBody>
      </p:sp>
      <p:sp>
        <p:nvSpPr>
          <p:cNvPr id="6" name="コンテンツ プレースホルダー 2"/>
          <p:cNvSpPr txBox="1">
            <a:spLocks/>
          </p:cNvSpPr>
          <p:nvPr/>
        </p:nvSpPr>
        <p:spPr>
          <a:xfrm>
            <a:off x="584791" y="4563666"/>
            <a:ext cx="8216715" cy="179268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9pPr>
          </a:lstStyle>
          <a:p>
            <a:pPr marL="15875" lvl="1" indent="0">
              <a:lnSpc>
                <a:spcPts val="2100"/>
              </a:lnSpc>
              <a:buFont typeface="Arial" panose="020B0604020202020204" pitchFamily="34" charset="0"/>
              <a:buNone/>
            </a:pPr>
            <a:r>
              <a:rPr lang="ja-JP" altLang="en-US" sz="1400" b="1" u="sng" dirty="0" smtClean="0">
                <a:latin typeface="ＭＳ Ｐゴシック" panose="020B0600070205080204" pitchFamily="50" charset="-128"/>
                <a:ea typeface="ＭＳ Ｐゴシック" panose="020B0600070205080204" pitchFamily="50" charset="-128"/>
              </a:rPr>
              <a:t>❖ 研修の受講に関する実務経験要件</a:t>
            </a:r>
          </a:p>
          <a:p>
            <a:pPr marL="15875" lvl="1" indent="0">
              <a:lnSpc>
                <a:spcPts val="1800"/>
              </a:lnSpc>
              <a:buFont typeface="Arial" panose="020B0604020202020204" pitchFamily="34" charset="0"/>
              <a:buNone/>
            </a:pPr>
            <a:r>
              <a:rPr lang="ja-JP" altLang="en-US" sz="1400" dirty="0" smtClean="0">
                <a:latin typeface="ＭＳ Ｐゴシック" panose="020B0600070205080204" pitchFamily="50" charset="-128"/>
                <a:ea typeface="ＭＳ Ｐゴシック" panose="020B0600070205080204" pitchFamily="50" charset="-128"/>
              </a:rPr>
              <a:t>　</a:t>
            </a:r>
            <a:r>
              <a:rPr lang="en-US" altLang="ja-JP" sz="1400" dirty="0" smtClean="0">
                <a:latin typeface="ＭＳ Ｐゴシック" panose="020B0600070205080204" pitchFamily="50" charset="-128"/>
                <a:ea typeface="ＭＳ Ｐゴシック" panose="020B0600070205080204" pitchFamily="50" charset="-128"/>
              </a:rPr>
              <a:t>1) </a:t>
            </a:r>
            <a:r>
              <a:rPr lang="ja-JP" altLang="en-US" sz="1400" dirty="0" smtClean="0">
                <a:latin typeface="ＭＳ Ｐゴシック" panose="020B0600070205080204" pitchFamily="50" charset="-128"/>
                <a:ea typeface="ＭＳ Ｐゴシック" panose="020B0600070205080204" pitchFamily="50" charset="-128"/>
              </a:rPr>
              <a:t>基礎研修</a:t>
            </a:r>
            <a:r>
              <a:rPr lang="en-US" altLang="ja-JP" sz="1400" dirty="0" smtClean="0">
                <a:latin typeface="ＭＳ Ｐゴシック" panose="020B0600070205080204" pitchFamily="50" charset="-128"/>
                <a:ea typeface="ＭＳ Ｐゴシック" panose="020B0600070205080204" pitchFamily="50" charset="-128"/>
              </a:rPr>
              <a:t>: </a:t>
            </a:r>
            <a:r>
              <a:rPr lang="ja-JP" altLang="en-US" sz="1400" dirty="0" smtClean="0">
                <a:latin typeface="ＭＳ Ｐゴシック" panose="020B0600070205080204" pitchFamily="50" charset="-128"/>
                <a:ea typeface="ＭＳ Ｐゴシック" panose="020B0600070205080204" pitchFamily="50" charset="-128"/>
              </a:rPr>
              <a:t>サービス管理責任者等としての実務経験要件を満たす２年前から受講可。</a:t>
            </a:r>
          </a:p>
          <a:p>
            <a:pPr marL="15875" lvl="1" indent="0">
              <a:lnSpc>
                <a:spcPts val="1800"/>
              </a:lnSpc>
              <a:buFont typeface="Arial" panose="020B0604020202020204" pitchFamily="34" charset="0"/>
              <a:buNone/>
            </a:pPr>
            <a:r>
              <a:rPr lang="ja-JP" altLang="en-US" sz="1400" dirty="0" smtClean="0">
                <a:latin typeface="ＭＳ Ｐゴシック" panose="020B0600070205080204" pitchFamily="50" charset="-128"/>
                <a:ea typeface="ＭＳ Ｐゴシック" panose="020B0600070205080204" pitchFamily="50" charset="-128"/>
              </a:rPr>
              <a:t>　</a:t>
            </a:r>
            <a:r>
              <a:rPr lang="en-US" altLang="ja-JP" sz="1400" dirty="0" smtClean="0">
                <a:latin typeface="ＭＳ Ｐゴシック" panose="020B0600070205080204" pitchFamily="50" charset="-128"/>
                <a:ea typeface="ＭＳ Ｐゴシック" panose="020B0600070205080204" pitchFamily="50" charset="-128"/>
              </a:rPr>
              <a:t>2) </a:t>
            </a:r>
            <a:r>
              <a:rPr lang="ja-JP" altLang="en-US" sz="1400" dirty="0" smtClean="0">
                <a:latin typeface="ＭＳ Ｐゴシック" panose="020B0600070205080204" pitchFamily="50" charset="-128"/>
                <a:ea typeface="ＭＳ Ｐゴシック" panose="020B0600070205080204" pitchFamily="50" charset="-128"/>
              </a:rPr>
              <a:t>実践研修</a:t>
            </a:r>
            <a:r>
              <a:rPr lang="en-US" altLang="ja-JP" sz="1400" dirty="0" smtClean="0">
                <a:latin typeface="ＭＳ Ｐゴシック" panose="020B0600070205080204" pitchFamily="50" charset="-128"/>
                <a:ea typeface="ＭＳ Ｐゴシック" panose="020B0600070205080204" pitchFamily="50" charset="-128"/>
              </a:rPr>
              <a:t>: </a:t>
            </a:r>
            <a:r>
              <a:rPr lang="ja-JP" altLang="en-US" sz="1400" dirty="0" smtClean="0">
                <a:latin typeface="ＭＳ Ｐゴシック" panose="020B0600070205080204" pitchFamily="50" charset="-128"/>
                <a:ea typeface="ＭＳ Ｐゴシック" panose="020B0600070205080204" pitchFamily="50" charset="-128"/>
              </a:rPr>
              <a:t>基礎研修修了後２年以上、サービス管理責任者・児童発達支援管理責任者としての一定程</a:t>
            </a:r>
          </a:p>
          <a:p>
            <a:pPr marL="15875" lvl="1" indent="0">
              <a:lnSpc>
                <a:spcPts val="1800"/>
              </a:lnSpc>
              <a:buFont typeface="Arial" panose="020B0604020202020204" pitchFamily="34" charset="0"/>
              <a:buNone/>
            </a:pPr>
            <a:r>
              <a:rPr lang="ja-JP" altLang="en-US" sz="1400" dirty="0" smtClean="0">
                <a:latin typeface="ＭＳ Ｐゴシック" panose="020B0600070205080204" pitchFamily="50" charset="-128"/>
                <a:ea typeface="ＭＳ Ｐゴシック" panose="020B0600070205080204" pitchFamily="50" charset="-128"/>
              </a:rPr>
              <a:t>　　　　　　　　　度の業務経験。</a:t>
            </a:r>
          </a:p>
          <a:p>
            <a:pPr marL="15875" lvl="1" indent="0">
              <a:lnSpc>
                <a:spcPts val="1800"/>
              </a:lnSpc>
              <a:buFont typeface="Arial" panose="020B0604020202020204" pitchFamily="34" charset="0"/>
              <a:buNone/>
            </a:pPr>
            <a:r>
              <a:rPr lang="ja-JP" altLang="en-US" sz="1400" dirty="0" smtClean="0">
                <a:latin typeface="ＭＳ Ｐゴシック" panose="020B0600070205080204" pitchFamily="50" charset="-128"/>
                <a:ea typeface="ＭＳ Ｐゴシック" panose="020B0600070205080204" pitchFamily="50" charset="-128"/>
              </a:rPr>
              <a:t>　</a:t>
            </a:r>
            <a:r>
              <a:rPr lang="en-US" altLang="ja-JP" sz="1400" dirty="0" smtClean="0">
                <a:latin typeface="ＭＳ Ｐゴシック" panose="020B0600070205080204" pitchFamily="50" charset="-128"/>
                <a:ea typeface="ＭＳ Ｐゴシック" panose="020B0600070205080204" pitchFamily="50" charset="-128"/>
              </a:rPr>
              <a:t>3) </a:t>
            </a:r>
            <a:r>
              <a:rPr lang="ja-JP" altLang="en-US" sz="1400" dirty="0" smtClean="0">
                <a:latin typeface="ＭＳ Ｐゴシック" panose="020B0600070205080204" pitchFamily="50" charset="-128"/>
                <a:ea typeface="ＭＳ Ｐゴシック" panose="020B0600070205080204" pitchFamily="50" charset="-128"/>
              </a:rPr>
              <a:t>更新研修</a:t>
            </a:r>
            <a:r>
              <a:rPr lang="en-US" altLang="ja-JP" sz="1400" dirty="0" smtClean="0">
                <a:latin typeface="ＭＳ Ｐゴシック" panose="020B0600070205080204" pitchFamily="50" charset="-128"/>
                <a:ea typeface="ＭＳ Ｐゴシック" panose="020B0600070205080204" pitchFamily="50" charset="-128"/>
              </a:rPr>
              <a:t>: </a:t>
            </a:r>
            <a:r>
              <a:rPr lang="ja-JP" altLang="en-US" sz="1400" dirty="0" smtClean="0">
                <a:latin typeface="ＭＳ Ｐゴシック" panose="020B0600070205080204" pitchFamily="50" charset="-128"/>
                <a:ea typeface="ＭＳ Ｐゴシック" panose="020B0600070205080204" pitchFamily="50" charset="-128"/>
              </a:rPr>
              <a:t>① 過去５年間に２年以上のサービス管理責任者・児童発達支援管理責任者・管理者・相談</a:t>
            </a:r>
          </a:p>
          <a:p>
            <a:pPr marL="15875" lvl="1" indent="0">
              <a:lnSpc>
                <a:spcPts val="1800"/>
              </a:lnSpc>
              <a:buFont typeface="Arial" panose="020B0604020202020204" pitchFamily="34" charset="0"/>
              <a:buNone/>
            </a:pPr>
            <a:r>
              <a:rPr lang="ja-JP" altLang="en-US" sz="1400" dirty="0" smtClean="0">
                <a:latin typeface="ＭＳ Ｐゴシック" panose="020B0600070205080204" pitchFamily="50" charset="-128"/>
                <a:ea typeface="ＭＳ Ｐゴシック" panose="020B0600070205080204" pitchFamily="50" charset="-128"/>
              </a:rPr>
              <a:t>　　　　　　　　　支援専門員の実務経験。又は② 現にこれらの業務に従事していること。</a:t>
            </a:r>
          </a:p>
          <a:p>
            <a:pPr marL="15875" lvl="1" indent="0">
              <a:lnSpc>
                <a:spcPts val="2100"/>
              </a:lnSpc>
              <a:buFont typeface="Arial" panose="020B0604020202020204" pitchFamily="34" charset="0"/>
              <a:buNone/>
            </a:pPr>
            <a:endParaRPr lang="ja-JP" altLang="en-US" sz="1400" dirty="0" smtClean="0">
              <a:latin typeface="ＭＳ Ｐゴシック" panose="020B0600070205080204" pitchFamily="50" charset="-128"/>
              <a:ea typeface="ＭＳ Ｐゴシック" panose="020B0600070205080204" pitchFamily="50" charset="-128"/>
            </a:endParaRPr>
          </a:p>
          <a:p>
            <a:pPr marL="15875" lvl="1" indent="0">
              <a:lnSpc>
                <a:spcPts val="2100"/>
              </a:lnSpc>
              <a:buFont typeface="Arial" panose="020B0604020202020204" pitchFamily="34" charset="0"/>
              <a:buNone/>
            </a:pPr>
            <a:endParaRPr lang="en-US" altLang="ja-JP" sz="1400" dirty="0" smtClean="0">
              <a:solidFill>
                <a:schemeClr val="tx1">
                  <a:lumMod val="85000"/>
                  <a:lumOff val="15000"/>
                </a:schemeClr>
              </a:solidFill>
              <a:latin typeface="ＭＳ Ｐゴシック" panose="020B0600070205080204" pitchFamily="50" charset="-128"/>
              <a:ea typeface="ＭＳ Ｐゴシック" panose="020B0600070205080204" pitchFamily="50" charset="-128"/>
            </a:endParaRPr>
          </a:p>
        </p:txBody>
      </p:sp>
      <p:sp>
        <p:nvSpPr>
          <p:cNvPr id="2" name="フッター プレースホルダー 1"/>
          <p:cNvSpPr>
            <a:spLocks noGrp="1"/>
          </p:cNvSpPr>
          <p:nvPr>
            <p:ph type="ftr" sz="quarter" idx="11"/>
          </p:nvPr>
        </p:nvSpPr>
        <p:spPr/>
        <p:txBody>
          <a:body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ja-JP" altLang="en-US"/>
          </a:p>
        </p:txBody>
      </p:sp>
    </p:spTree>
    <p:extLst>
      <p:ext uri="{BB962C8B-B14F-4D97-AF65-F5344CB8AC3E}">
        <p14:creationId xmlns:p14="http://schemas.microsoft.com/office/powerpoint/2010/main" val="279360013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F2A1C1E8-9361-4557-9EFC-000E05CD7A25}" type="slidenum">
              <a:rPr lang="en-US" altLang="ja-JP" smtClean="0"/>
              <a:pPr>
                <a:defRPr/>
              </a:pPr>
              <a:t>154</a:t>
            </a:fld>
            <a:endParaRPr lang="en-US" altLang="ja-JP" dirty="0"/>
          </a:p>
        </p:txBody>
      </p:sp>
      <p:graphicFrame>
        <p:nvGraphicFramePr>
          <p:cNvPr id="5" name="表 4"/>
          <p:cNvGraphicFramePr>
            <a:graphicFrameLocks noGrp="1"/>
          </p:cNvGraphicFramePr>
          <p:nvPr>
            <p:extLst/>
          </p:nvPr>
        </p:nvGraphicFramePr>
        <p:xfrm>
          <a:off x="119543" y="721195"/>
          <a:ext cx="8965735" cy="5373856"/>
        </p:xfrm>
        <a:graphic>
          <a:graphicData uri="http://schemas.openxmlformats.org/drawingml/2006/table">
            <a:tbl>
              <a:tblPr firstRow="1" bandRow="1">
                <a:tableStyleId>{5940675A-B579-460E-94D1-54222C63F5DA}</a:tableStyleId>
              </a:tblPr>
              <a:tblGrid>
                <a:gridCol w="241635">
                  <a:extLst>
                    <a:ext uri="{9D8B030D-6E8A-4147-A177-3AD203B41FA5}">
                      <a16:colId xmlns:a16="http://schemas.microsoft.com/office/drawing/2014/main" val="20000"/>
                    </a:ext>
                  </a:extLst>
                </a:gridCol>
                <a:gridCol w="1260708">
                  <a:extLst>
                    <a:ext uri="{9D8B030D-6E8A-4147-A177-3AD203B41FA5}">
                      <a16:colId xmlns:a16="http://schemas.microsoft.com/office/drawing/2014/main" val="20001"/>
                    </a:ext>
                  </a:extLst>
                </a:gridCol>
                <a:gridCol w="4824309">
                  <a:extLst>
                    <a:ext uri="{9D8B030D-6E8A-4147-A177-3AD203B41FA5}">
                      <a16:colId xmlns:a16="http://schemas.microsoft.com/office/drawing/2014/main" val="20002"/>
                    </a:ext>
                  </a:extLst>
                </a:gridCol>
                <a:gridCol w="445450">
                  <a:extLst>
                    <a:ext uri="{9D8B030D-6E8A-4147-A177-3AD203B41FA5}">
                      <a16:colId xmlns:a16="http://schemas.microsoft.com/office/drawing/2014/main" val="20003"/>
                    </a:ext>
                  </a:extLst>
                </a:gridCol>
                <a:gridCol w="446201">
                  <a:extLst>
                    <a:ext uri="{9D8B030D-6E8A-4147-A177-3AD203B41FA5}">
                      <a16:colId xmlns:a16="http://schemas.microsoft.com/office/drawing/2014/main" val="4277034051"/>
                    </a:ext>
                  </a:extLst>
                </a:gridCol>
                <a:gridCol w="470664">
                  <a:extLst>
                    <a:ext uri="{9D8B030D-6E8A-4147-A177-3AD203B41FA5}">
                      <a16:colId xmlns:a16="http://schemas.microsoft.com/office/drawing/2014/main" val="1734534746"/>
                    </a:ext>
                  </a:extLst>
                </a:gridCol>
                <a:gridCol w="411832">
                  <a:extLst>
                    <a:ext uri="{9D8B030D-6E8A-4147-A177-3AD203B41FA5}">
                      <a16:colId xmlns:a16="http://schemas.microsoft.com/office/drawing/2014/main" val="20004"/>
                    </a:ext>
                  </a:extLst>
                </a:gridCol>
                <a:gridCol w="437045">
                  <a:extLst>
                    <a:ext uri="{9D8B030D-6E8A-4147-A177-3AD203B41FA5}">
                      <a16:colId xmlns:a16="http://schemas.microsoft.com/office/drawing/2014/main" val="4035183060"/>
                    </a:ext>
                  </a:extLst>
                </a:gridCol>
                <a:gridCol w="427891">
                  <a:extLst>
                    <a:ext uri="{9D8B030D-6E8A-4147-A177-3AD203B41FA5}">
                      <a16:colId xmlns:a16="http://schemas.microsoft.com/office/drawing/2014/main" val="3045960158"/>
                    </a:ext>
                  </a:extLst>
                </a:gridCol>
              </a:tblGrid>
              <a:tr h="0">
                <a:tc rowSpan="2" gridSpan="2">
                  <a:txBody>
                    <a:bodyPr/>
                    <a:lstStyle/>
                    <a:p>
                      <a:pPr algn="ctr"/>
                      <a:r>
                        <a:rPr kumimoji="1" lang="ja-JP" altLang="en-US" sz="1100" b="1" dirty="0" smtClean="0">
                          <a:latin typeface="ＭＳ ゴシック" panose="020B0609070205080204" pitchFamily="49" charset="-128"/>
                          <a:ea typeface="ＭＳ ゴシック" panose="020B0609070205080204" pitchFamily="49" charset="-128"/>
                        </a:rPr>
                        <a:t>業務の範囲</a:t>
                      </a:r>
                      <a:endParaRPr kumimoji="1" lang="ja-JP" altLang="en-US" sz="1100" b="1" dirty="0">
                        <a:latin typeface="ＭＳ ゴシック" panose="020B0609070205080204" pitchFamily="49" charset="-128"/>
                        <a:ea typeface="ＭＳ ゴシック" panose="020B0609070205080204" pitchFamily="49" charset="-128"/>
                      </a:endParaRPr>
                    </a:p>
                  </a:txBody>
                  <a:tcPr marL="84406" marR="84406" marT="42203" marB="42203" anchor="ctr"/>
                </a:tc>
                <a:tc rowSpan="2" hMerge="1">
                  <a:txBody>
                    <a:bodyPr/>
                    <a:lstStyle/>
                    <a:p>
                      <a:endParaRPr kumimoji="1" lang="ja-JP" altLang="en-US" sz="1200" dirty="0"/>
                    </a:p>
                  </a:txBody>
                  <a:tcPr/>
                </a:tc>
                <a:tc rowSpan="2">
                  <a:txBody>
                    <a:bodyPr/>
                    <a:lstStyle/>
                    <a:p>
                      <a:pPr algn="ctr"/>
                      <a:r>
                        <a:rPr kumimoji="1" lang="ja-JP" altLang="en-US" sz="1000" b="1" dirty="0" smtClean="0">
                          <a:latin typeface="ＭＳ ゴシック" panose="020B0609070205080204" pitchFamily="49" charset="-128"/>
                          <a:ea typeface="ＭＳ ゴシック" panose="020B0609070205080204" pitchFamily="49" charset="-128"/>
                        </a:rPr>
                        <a:t>業 務 内 容</a:t>
                      </a:r>
                      <a:endParaRPr kumimoji="1" lang="ja-JP" altLang="en-US" sz="1000" b="1" dirty="0">
                        <a:latin typeface="ＭＳ ゴシック" panose="020B0609070205080204" pitchFamily="49" charset="-128"/>
                        <a:ea typeface="ＭＳ ゴシック" panose="020B0609070205080204" pitchFamily="49" charset="-128"/>
                      </a:endParaRPr>
                    </a:p>
                  </a:txBody>
                  <a:tcPr marL="84406" marR="84406" marT="42203" marB="42203" anchor="ctr"/>
                </a:tc>
                <a:tc gridSpan="3">
                  <a:txBody>
                    <a:bodyPr/>
                    <a:lstStyle/>
                    <a:p>
                      <a:pPr algn="ctr"/>
                      <a:r>
                        <a:rPr kumimoji="1" lang="ja-JP" altLang="en-US" sz="900" dirty="0" smtClean="0">
                          <a:latin typeface="ＭＳ ゴシック" panose="020B0609070205080204" pitchFamily="49" charset="-128"/>
                          <a:ea typeface="ＭＳ ゴシック" panose="020B0609070205080204" pitchFamily="49" charset="-128"/>
                        </a:rPr>
                        <a:t>実務経験年数</a:t>
                      </a:r>
                    </a:p>
                  </a:txBody>
                  <a:tcPr marL="84406" marR="84406" marT="42203" marB="42203" anchor="ctr">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ja-JP" altLang="en-US" sz="800" dirty="0" smtClean="0">
                          <a:latin typeface="ＭＳ ゴシック" panose="020B0609070205080204" pitchFamily="49" charset="-128"/>
                          <a:ea typeface="ＭＳ ゴシック" panose="020B0609070205080204" pitchFamily="49" charset="-128"/>
                        </a:rPr>
                        <a:t>特区</a:t>
                      </a:r>
                      <a:r>
                        <a:rPr kumimoji="1" lang="en-US" altLang="ja-JP" sz="800" baseline="30000" dirty="0" smtClean="0">
                          <a:latin typeface="ＭＳ ゴシック" panose="020B0609070205080204" pitchFamily="49" charset="-128"/>
                          <a:ea typeface="ＭＳ ゴシック" panose="020B0609070205080204" pitchFamily="49" charset="-128"/>
                        </a:rPr>
                        <a:t>※</a:t>
                      </a:r>
                      <a:r>
                        <a:rPr kumimoji="1" lang="ja-JP" altLang="en-US" sz="800" baseline="30000" dirty="0" smtClean="0">
                          <a:latin typeface="ＭＳ ゴシック" panose="020B0609070205080204" pitchFamily="49" charset="-128"/>
                          <a:ea typeface="ＭＳ ゴシック" panose="020B0609070205080204" pitchFamily="49" charset="-128"/>
                        </a:rPr>
                        <a:t>３</a:t>
                      </a:r>
                      <a:endParaRPr kumimoji="1" lang="en-US" altLang="ja-JP" sz="800" baseline="30000" dirty="0" smtClean="0">
                        <a:latin typeface="ＭＳ ゴシック" panose="020B0609070205080204" pitchFamily="49" charset="-128"/>
                        <a:ea typeface="ＭＳ ゴシック" panose="020B0609070205080204" pitchFamily="49" charset="-128"/>
                      </a:endParaRPr>
                    </a:p>
                    <a:p>
                      <a:pPr algn="ctr"/>
                      <a:r>
                        <a:rPr kumimoji="1" lang="ja-JP" altLang="en-US" sz="800" dirty="0" smtClean="0">
                          <a:latin typeface="ＭＳ ゴシック" panose="020B0609070205080204" pitchFamily="49" charset="-128"/>
                          <a:ea typeface="ＭＳ ゴシック" panose="020B0609070205080204" pitchFamily="49" charset="-128"/>
                        </a:rPr>
                        <a:t>（大阪・埼玉）</a:t>
                      </a:r>
                      <a:endParaRPr kumimoji="1" lang="en-US" altLang="ja-JP" sz="800" dirty="0" smtClean="0">
                        <a:latin typeface="ＭＳ ゴシック" panose="020B0609070205080204" pitchFamily="49" charset="-128"/>
                        <a:ea typeface="ＭＳ ゴシック" panose="020B0609070205080204" pitchFamily="49" charset="-128"/>
                      </a:endParaRPr>
                    </a:p>
                  </a:txBody>
                  <a:tcPr marL="84406" marR="84406" marT="42203" marB="42203">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292798">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smtClean="0">
                          <a:latin typeface="ＭＳ Ｐゴシック" panose="020B0600070205080204" pitchFamily="50" charset="-128"/>
                          <a:ea typeface="ＭＳ Ｐゴシック" panose="020B0600070205080204" pitchFamily="50" charset="-128"/>
                        </a:rPr>
                        <a:t>国家資格者</a:t>
                      </a:r>
                      <a:r>
                        <a:rPr kumimoji="1" lang="en-US" altLang="ja-JP" sz="800" baseline="30000" dirty="0" smtClean="0">
                          <a:latin typeface="ＭＳ Ｐゴシック" panose="020B0600070205080204" pitchFamily="50" charset="-128"/>
                          <a:ea typeface="ＭＳ Ｐゴシック" panose="020B0600070205080204" pitchFamily="50" charset="-128"/>
                        </a:rPr>
                        <a:t>※</a:t>
                      </a:r>
                      <a:r>
                        <a:rPr kumimoji="1" lang="ja-JP" altLang="en-US" sz="800" baseline="30000" dirty="0" smtClean="0">
                          <a:latin typeface="ＭＳ Ｐゴシック" panose="020B0600070205080204" pitchFamily="50" charset="-128"/>
                          <a:ea typeface="ＭＳ Ｐゴシック" panose="020B0600070205080204" pitchFamily="50" charset="-128"/>
                        </a:rPr>
                        <a:t>１</a:t>
                      </a:r>
                    </a:p>
                  </a:txBody>
                  <a:tcPr marL="84406" marR="84406" marT="42203" marB="42203">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kumimoji="1" lang="ja-JP" altLang="en-US" sz="800" dirty="0" smtClean="0">
                          <a:latin typeface="ＭＳ Ｐゴシック" panose="020B0600070205080204" pitchFamily="50" charset="-128"/>
                          <a:ea typeface="ＭＳ Ｐゴシック" panose="020B0600070205080204" pitchFamily="50" charset="-128"/>
                        </a:rPr>
                        <a:t>有資格者</a:t>
                      </a:r>
                      <a:endParaRPr kumimoji="1" lang="en-US" altLang="ja-JP" sz="800" dirty="0" smtClean="0">
                        <a:latin typeface="ＭＳ Ｐゴシック" panose="020B0600070205080204" pitchFamily="50" charset="-128"/>
                        <a:ea typeface="ＭＳ Ｐゴシック" panose="020B0600070205080204" pitchFamily="50" charset="-128"/>
                      </a:endParaRPr>
                    </a:p>
                    <a:p>
                      <a:pPr algn="ctr"/>
                      <a:r>
                        <a:rPr kumimoji="1" lang="en-US" altLang="ja-JP" sz="800" dirty="0" smtClean="0">
                          <a:latin typeface="ＭＳ Ｐゴシック" panose="020B0600070205080204" pitchFamily="50" charset="-128"/>
                          <a:ea typeface="ＭＳ Ｐゴシック" panose="020B0600070205080204" pitchFamily="50" charset="-128"/>
                        </a:rPr>
                        <a:t>※</a:t>
                      </a:r>
                      <a:r>
                        <a:rPr kumimoji="1" lang="ja-JP" altLang="en-US" sz="800" dirty="0" smtClean="0">
                          <a:latin typeface="ＭＳ Ｐゴシック" panose="020B0600070205080204" pitchFamily="50" charset="-128"/>
                          <a:ea typeface="ＭＳ Ｐゴシック" panose="020B0600070205080204" pitchFamily="50" charset="-128"/>
                        </a:rPr>
                        <a:t>２</a:t>
                      </a:r>
                      <a:endParaRPr kumimoji="1" lang="ja-JP" altLang="en-US" sz="800" dirty="0">
                        <a:latin typeface="ＭＳ Ｐゴシック" panose="020B0600070205080204" pitchFamily="50" charset="-128"/>
                        <a:ea typeface="ＭＳ Ｐゴシック" panose="020B060007020508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kumimoji="1" lang="ja-JP" altLang="en-US" sz="800" dirty="0" smtClean="0">
                          <a:latin typeface="ＭＳ Ｐゴシック" panose="020B0600070205080204" pitchFamily="50" charset="-128"/>
                          <a:ea typeface="ＭＳ Ｐゴシック" panose="020B0600070205080204" pitchFamily="50" charset="-128"/>
                        </a:rPr>
                        <a:t>左記以外の者</a:t>
                      </a:r>
                      <a:endParaRPr kumimoji="1" lang="ja-JP" altLang="en-US" sz="800" dirty="0">
                        <a:latin typeface="ＭＳ Ｐゴシック" panose="020B0600070205080204" pitchFamily="50" charset="-128"/>
                        <a:ea typeface="ＭＳ Ｐゴシック" panose="020B0600070205080204" pitchFamily="50" charset="-128"/>
                      </a:endParaRPr>
                    </a:p>
                  </a:txBody>
                  <a:tcPr marL="84406" marR="84406" marT="42203" marB="42203">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smtClean="0">
                          <a:latin typeface="ＭＳ Ｐゴシック" panose="020B0600070205080204" pitchFamily="50" charset="-128"/>
                          <a:ea typeface="ＭＳ Ｐゴシック" panose="020B0600070205080204" pitchFamily="50" charset="-128"/>
                        </a:rPr>
                        <a:t>国家資格者</a:t>
                      </a:r>
                      <a:r>
                        <a:rPr kumimoji="1" lang="en-US" altLang="ja-JP" sz="800" baseline="30000" dirty="0" smtClean="0">
                          <a:latin typeface="ＭＳ Ｐゴシック" panose="020B0600070205080204" pitchFamily="50" charset="-128"/>
                          <a:ea typeface="ＭＳ Ｐゴシック" panose="020B0600070205080204" pitchFamily="50" charset="-128"/>
                        </a:rPr>
                        <a:t>※</a:t>
                      </a:r>
                      <a:r>
                        <a:rPr kumimoji="1" lang="ja-JP" altLang="en-US" sz="800" baseline="30000" dirty="0" smtClean="0">
                          <a:latin typeface="ＭＳ Ｐゴシック" panose="020B0600070205080204" pitchFamily="50" charset="-128"/>
                          <a:ea typeface="ＭＳ Ｐゴシック" panose="020B0600070205080204" pitchFamily="50" charset="-128"/>
                        </a:rPr>
                        <a:t>１</a:t>
                      </a:r>
                    </a:p>
                  </a:txBody>
                  <a:tcPr marL="84406" marR="84406" marT="42203" marB="42203">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kumimoji="1" lang="ja-JP" altLang="en-US" sz="800" dirty="0" smtClean="0">
                          <a:latin typeface="ＭＳ Ｐゴシック" panose="020B0600070205080204" pitchFamily="50" charset="-128"/>
                          <a:ea typeface="ＭＳ Ｐゴシック" panose="020B0600070205080204" pitchFamily="50" charset="-128"/>
                        </a:rPr>
                        <a:t>有資格者</a:t>
                      </a:r>
                      <a:endParaRPr kumimoji="1" lang="en-US" altLang="ja-JP" sz="800" dirty="0" smtClean="0">
                        <a:latin typeface="ＭＳ Ｐゴシック" panose="020B0600070205080204" pitchFamily="50" charset="-128"/>
                        <a:ea typeface="ＭＳ Ｐゴシック" panose="020B0600070205080204" pitchFamily="50" charset="-128"/>
                      </a:endParaRPr>
                    </a:p>
                    <a:p>
                      <a:pPr algn="ctr"/>
                      <a:r>
                        <a:rPr kumimoji="1" lang="en-US" altLang="ja-JP" sz="800" dirty="0" smtClean="0">
                          <a:latin typeface="ＭＳ Ｐゴシック" panose="020B0600070205080204" pitchFamily="50" charset="-128"/>
                          <a:ea typeface="ＭＳ Ｐゴシック" panose="020B0600070205080204" pitchFamily="50" charset="-128"/>
                        </a:rPr>
                        <a:t>※</a:t>
                      </a:r>
                      <a:r>
                        <a:rPr kumimoji="1" lang="ja-JP" altLang="en-US" sz="800" dirty="0" smtClean="0">
                          <a:latin typeface="ＭＳ Ｐゴシック" panose="020B0600070205080204" pitchFamily="50" charset="-128"/>
                          <a:ea typeface="ＭＳ Ｐゴシック" panose="020B0600070205080204" pitchFamily="50" charset="-128"/>
                        </a:rPr>
                        <a:t>２</a:t>
                      </a:r>
                      <a:endParaRPr kumimoji="1" lang="ja-JP" altLang="en-US" sz="800" dirty="0">
                        <a:latin typeface="ＭＳ Ｐゴシック" panose="020B0600070205080204" pitchFamily="50" charset="-128"/>
                        <a:ea typeface="ＭＳ Ｐゴシック" panose="020B060007020508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kumimoji="1" lang="ja-JP" altLang="en-US" sz="800" dirty="0" smtClean="0">
                          <a:latin typeface="ＭＳ Ｐゴシック" panose="020B0600070205080204" pitchFamily="50" charset="-128"/>
                          <a:ea typeface="ＭＳ Ｐゴシック" panose="020B0600070205080204" pitchFamily="50" charset="-128"/>
                        </a:rPr>
                        <a:t>左記以外の者</a:t>
                      </a:r>
                      <a:endParaRPr kumimoji="1" lang="ja-JP" altLang="en-US" sz="800" dirty="0">
                        <a:latin typeface="ＭＳ Ｐゴシック" panose="020B0600070205080204" pitchFamily="50" charset="-128"/>
                        <a:ea typeface="ＭＳ Ｐゴシック" panose="020B060007020508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21723760"/>
                  </a:ext>
                </a:extLst>
              </a:tr>
              <a:tr h="139935">
                <a:tc rowSpan="13">
                  <a:txBody>
                    <a:bodyPr/>
                    <a:lstStyle/>
                    <a:p>
                      <a:pPr algn="ctr"/>
                      <a:r>
                        <a:rPr kumimoji="1" lang="ja-JP" altLang="en-US" sz="900" dirty="0" smtClean="0">
                          <a:latin typeface="ＭＳ ゴシック" panose="020B0609070205080204" pitchFamily="49" charset="-128"/>
                          <a:ea typeface="ＭＳ ゴシック" panose="020B0609070205080204" pitchFamily="49" charset="-128"/>
                        </a:rPr>
                        <a:t>障害者の保健、医療、福祉、就労、教育の分野における支援業務</a:t>
                      </a:r>
                      <a:endParaRPr kumimoji="1" lang="ja-JP" altLang="en-US" sz="900" dirty="0">
                        <a:latin typeface="ＭＳ ゴシック" panose="020B0609070205080204" pitchFamily="49" charset="-128"/>
                        <a:ea typeface="ＭＳ ゴシック" panose="020B0609070205080204" pitchFamily="49" charset="-128"/>
                      </a:endParaRPr>
                    </a:p>
                  </a:txBody>
                  <a:tcPr marL="84406" marR="84406" marT="42203" marB="42203" vert="eaVert" anchor="ctr"/>
                </a:tc>
                <a:tc rowSpan="7">
                  <a:txBody>
                    <a:bodyPr/>
                    <a:lstStyle/>
                    <a:p>
                      <a:pPr algn="ctr"/>
                      <a:r>
                        <a:rPr kumimoji="1" lang="en-US" altLang="ja-JP" sz="900" dirty="0" smtClean="0">
                          <a:latin typeface="ＭＳ ゴシック" panose="020B0609070205080204" pitchFamily="49" charset="-128"/>
                          <a:ea typeface="ＭＳ ゴシック" panose="020B0609070205080204" pitchFamily="49" charset="-128"/>
                        </a:rPr>
                        <a:t>(</a:t>
                      </a:r>
                      <a:r>
                        <a:rPr kumimoji="1" lang="ja-JP" altLang="en-US" sz="900" dirty="0" smtClean="0">
                          <a:latin typeface="ＭＳ ゴシック" panose="020B0609070205080204" pitchFamily="49" charset="-128"/>
                          <a:ea typeface="ＭＳ ゴシック" panose="020B0609070205080204" pitchFamily="49" charset="-128"/>
                        </a:rPr>
                        <a:t>一</a:t>
                      </a:r>
                      <a:r>
                        <a:rPr kumimoji="1" lang="en-US" altLang="ja-JP" sz="900" dirty="0" smtClean="0">
                          <a:latin typeface="ＭＳ ゴシック" panose="020B0609070205080204" pitchFamily="49" charset="-128"/>
                          <a:ea typeface="ＭＳ ゴシック" panose="020B0609070205080204" pitchFamily="49" charset="-128"/>
                        </a:rPr>
                        <a:t>)</a:t>
                      </a:r>
                      <a:r>
                        <a:rPr kumimoji="1" lang="en-US" altLang="ja-JP" sz="900" baseline="0" dirty="0" smtClean="0">
                          <a:latin typeface="ＭＳ ゴシック" panose="020B0609070205080204" pitchFamily="49" charset="-128"/>
                          <a:ea typeface="ＭＳ ゴシック" panose="020B0609070205080204" pitchFamily="49" charset="-128"/>
                        </a:rPr>
                        <a:t> </a:t>
                      </a:r>
                      <a:r>
                        <a:rPr kumimoji="1" lang="ja-JP" altLang="en-US" sz="900" dirty="0" smtClean="0">
                          <a:latin typeface="ＭＳ ゴシック" panose="020B0609070205080204" pitchFamily="49" charset="-128"/>
                          <a:ea typeface="ＭＳ ゴシック" panose="020B0609070205080204" pitchFamily="49" charset="-128"/>
                        </a:rPr>
                        <a:t>相談支援の業務</a:t>
                      </a:r>
                    </a:p>
                    <a:p>
                      <a:pPr algn="ctr"/>
                      <a:endParaRPr kumimoji="1" lang="ja-JP" altLang="en-US" sz="900" dirty="0" smtClean="0">
                        <a:latin typeface="ＭＳ ゴシック" panose="020B0609070205080204" pitchFamily="49" charset="-128"/>
                        <a:ea typeface="ＭＳ ゴシック" panose="020B0609070205080204" pitchFamily="49" charset="-128"/>
                      </a:endParaRPr>
                    </a:p>
                    <a:p>
                      <a:pPr algn="l"/>
                      <a:r>
                        <a:rPr kumimoji="1" lang="ja-JP" altLang="en-US" sz="700" dirty="0" smtClean="0">
                          <a:latin typeface="ＭＳ ゴシック" panose="020B0609070205080204" pitchFamily="49" charset="-128"/>
                          <a:ea typeface="ＭＳ ゴシック" panose="020B0609070205080204" pitchFamily="49" charset="-128"/>
                        </a:rPr>
                        <a:t>日常生活の自立に関する相談に応じ、助言、指導その他の支援を行う業務、その他これに準ずる業務</a:t>
                      </a:r>
                    </a:p>
                    <a:p>
                      <a:pPr algn="l"/>
                      <a:endParaRPr kumimoji="1" lang="ja-JP" altLang="en-US" sz="800" dirty="0" smtClean="0">
                        <a:latin typeface="ＭＳ ゴシック" panose="020B0609070205080204" pitchFamily="49" charset="-128"/>
                        <a:ea typeface="ＭＳ ゴシック" panose="020B0609070205080204" pitchFamily="49" charset="-128"/>
                      </a:endParaRPr>
                    </a:p>
                    <a:p>
                      <a:pPr algn="l"/>
                      <a:r>
                        <a:rPr kumimoji="1" lang="en-US" altLang="ja-JP" sz="800" dirty="0" smtClean="0">
                          <a:latin typeface="ＭＳ ゴシック" panose="020B0609070205080204" pitchFamily="49" charset="-128"/>
                          <a:ea typeface="ＭＳ ゴシック" panose="020B0609070205080204" pitchFamily="49" charset="-128"/>
                        </a:rPr>
                        <a:t>〔</a:t>
                      </a:r>
                      <a:r>
                        <a:rPr kumimoji="1" lang="ja-JP" altLang="en-US" sz="800" dirty="0" smtClean="0">
                          <a:latin typeface="ＭＳ ゴシック" panose="020B0609070205080204" pitchFamily="49" charset="-128"/>
                          <a:ea typeface="ＭＳ ゴシック" panose="020B0609070205080204" pitchFamily="49" charset="-128"/>
                        </a:rPr>
                        <a:t>告示一イ</a:t>
                      </a:r>
                      <a:r>
                        <a:rPr kumimoji="1" lang="en-US" altLang="ja-JP" sz="800" dirty="0" smtClean="0">
                          <a:latin typeface="ＭＳ ゴシック" panose="020B0609070205080204" pitchFamily="49" charset="-128"/>
                          <a:ea typeface="ＭＳ ゴシック" panose="020B0609070205080204" pitchFamily="49" charset="-128"/>
                        </a:rPr>
                        <a:t>(1)(</a:t>
                      </a:r>
                      <a:r>
                        <a:rPr kumimoji="1" lang="ja-JP" altLang="en-US" sz="800" dirty="0" smtClean="0">
                          <a:latin typeface="ＭＳ ゴシック" panose="020B0609070205080204" pitchFamily="49" charset="-128"/>
                          <a:ea typeface="ＭＳ ゴシック" panose="020B0609070205080204" pitchFamily="49" charset="-128"/>
                        </a:rPr>
                        <a:t>一</a:t>
                      </a:r>
                      <a:r>
                        <a:rPr kumimoji="1" lang="en-US" altLang="ja-JP" sz="800" dirty="0" smtClean="0">
                          <a:latin typeface="ＭＳ ゴシック" panose="020B0609070205080204" pitchFamily="49" charset="-128"/>
                          <a:ea typeface="ＭＳ ゴシック" panose="020B0609070205080204" pitchFamily="49" charset="-128"/>
                        </a:rPr>
                        <a:t>)〕</a:t>
                      </a:r>
                      <a:endParaRPr kumimoji="1" lang="ja-JP" altLang="en-US" sz="800" dirty="0">
                        <a:latin typeface="ＭＳ ゴシック" panose="020B0609070205080204" pitchFamily="49" charset="-128"/>
                        <a:ea typeface="ＭＳ ゴシック" panose="020B0609070205080204" pitchFamily="49" charset="-128"/>
                      </a:endParaRPr>
                    </a:p>
                  </a:txBody>
                  <a:tcPr marL="84406" marR="84406" marT="42203" marB="42203" anchor="ctr"/>
                </a:tc>
                <a:tc>
                  <a:txBody>
                    <a:bodyPr/>
                    <a:lstStyle/>
                    <a:p>
                      <a:r>
                        <a:rPr kumimoji="1" lang="ja-JP" altLang="en-US" sz="800" baseline="0" dirty="0" smtClean="0">
                          <a:latin typeface="ＭＳ ゴシック" panose="020B0609070205080204" pitchFamily="49" charset="-128"/>
                          <a:ea typeface="ＭＳ ゴシック" panose="020B0609070205080204" pitchFamily="49" charset="-128"/>
                        </a:rPr>
                        <a:t>ａ 指定</a:t>
                      </a:r>
                      <a:r>
                        <a:rPr kumimoji="1" lang="en-US" altLang="ja-JP" sz="800" baseline="0" dirty="0" smtClean="0">
                          <a:latin typeface="ＭＳ ゴシック" panose="020B0609070205080204" pitchFamily="49" charset="-128"/>
                          <a:ea typeface="ＭＳ ゴシック" panose="020B0609070205080204" pitchFamily="49" charset="-128"/>
                        </a:rPr>
                        <a:t>[</a:t>
                      </a:r>
                      <a:r>
                        <a:rPr kumimoji="1" lang="ja-JP" altLang="en-US" sz="800" baseline="0" dirty="0" smtClean="0">
                          <a:latin typeface="ＭＳ ゴシック" panose="020B0609070205080204" pitchFamily="49" charset="-128"/>
                          <a:ea typeface="ＭＳ ゴシック" panose="020B0609070205080204" pitchFamily="49" charset="-128"/>
                        </a:rPr>
                        <a:t>特定</a:t>
                      </a:r>
                      <a:r>
                        <a:rPr kumimoji="1" lang="en-US" altLang="ja-JP" sz="800" baseline="0" dirty="0" smtClean="0">
                          <a:latin typeface="ＭＳ ゴシック" panose="020B0609070205080204" pitchFamily="49" charset="-128"/>
                          <a:ea typeface="ＭＳ ゴシック" panose="020B0609070205080204" pitchFamily="49" charset="-128"/>
                        </a:rPr>
                        <a:t>/</a:t>
                      </a:r>
                      <a:r>
                        <a:rPr kumimoji="1" lang="ja-JP" altLang="en-US" sz="800" baseline="0" dirty="0" smtClean="0">
                          <a:latin typeface="ＭＳ ゴシック" panose="020B0609070205080204" pitchFamily="49" charset="-128"/>
                          <a:ea typeface="ＭＳ ゴシック" panose="020B0609070205080204" pitchFamily="49" charset="-128"/>
                        </a:rPr>
                        <a:t>障害児</a:t>
                      </a:r>
                      <a:r>
                        <a:rPr kumimoji="1" lang="en-US" altLang="ja-JP" sz="800" baseline="0" dirty="0" smtClean="0">
                          <a:latin typeface="ＭＳ ゴシック" panose="020B0609070205080204" pitchFamily="49" charset="-128"/>
                          <a:ea typeface="ＭＳ ゴシック" panose="020B0609070205080204" pitchFamily="49" charset="-128"/>
                        </a:rPr>
                        <a:t>/</a:t>
                      </a:r>
                      <a:r>
                        <a:rPr kumimoji="1" lang="ja-JP" altLang="en-US" sz="800" baseline="0" dirty="0" smtClean="0">
                          <a:latin typeface="ＭＳ ゴシック" panose="020B0609070205080204" pitchFamily="49" charset="-128"/>
                          <a:ea typeface="ＭＳ ゴシック" panose="020B0609070205080204" pitchFamily="49" charset="-128"/>
                        </a:rPr>
                        <a:t>一般</a:t>
                      </a:r>
                      <a:r>
                        <a:rPr kumimoji="1" lang="en-US" altLang="ja-JP" sz="800" baseline="0" dirty="0" smtClean="0">
                          <a:latin typeface="ＭＳ ゴシック" panose="020B0609070205080204" pitchFamily="49" charset="-128"/>
                          <a:ea typeface="ＭＳ ゴシック" panose="020B0609070205080204" pitchFamily="49" charset="-128"/>
                        </a:rPr>
                        <a:t>]</a:t>
                      </a:r>
                      <a:r>
                        <a:rPr kumimoji="1" lang="ja-JP" altLang="en-US" sz="800" baseline="0" dirty="0" smtClean="0">
                          <a:latin typeface="ＭＳ ゴシック" panose="020B0609070205080204" pitchFamily="49" charset="-128"/>
                          <a:ea typeface="ＭＳ ゴシック" panose="020B0609070205080204" pitchFamily="49" charset="-128"/>
                        </a:rPr>
                        <a:t>相談支援事業、地域生活支援事業の相談支援事業に従事する者</a:t>
                      </a:r>
                      <a:endParaRPr kumimoji="1" lang="ja-JP" altLang="en-US" sz="800" dirty="0" smtClean="0">
                        <a:latin typeface="ＭＳ ゴシック" panose="020B0609070205080204" pitchFamily="49" charset="-128"/>
                        <a:ea typeface="ＭＳ ゴシック" panose="020B0609070205080204" pitchFamily="49" charset="-128"/>
                      </a:endParaRPr>
                    </a:p>
                  </a:txBody>
                  <a:tcPr marL="84406" marR="84406" marT="42203" marB="42203" anchor="ctr"/>
                </a:tc>
                <a:tc rowSpan="13">
                  <a:txBody>
                    <a:bodyPr/>
                    <a:lstStyle/>
                    <a:p>
                      <a:pPr algn="ctr"/>
                      <a:r>
                        <a:rPr kumimoji="1" lang="ja-JP" altLang="en-US" sz="900" dirty="0" smtClean="0">
                          <a:latin typeface="ＭＳ Ｐゴシック" panose="020B0600070205080204" pitchFamily="50" charset="-128"/>
                          <a:ea typeface="ＭＳ Ｐゴシック" panose="020B0600070205080204" pitchFamily="50" charset="-128"/>
                        </a:rPr>
                        <a:t>３年以上</a:t>
                      </a:r>
                      <a:endParaRPr kumimoji="1" lang="ja-JP" altLang="en-US" sz="900" dirty="0">
                        <a:latin typeface="ＭＳ Ｐゴシック" panose="020B0600070205080204" pitchFamily="50" charset="-128"/>
                        <a:ea typeface="ＭＳ Ｐゴシック" panose="020B0600070205080204" pitchFamily="50" charset="-128"/>
                      </a:endParaRPr>
                    </a:p>
                  </a:txBody>
                  <a:tcPr marL="84406" marR="84406" marT="42203" marB="42203" anchor="ctr">
                    <a:lnR w="12700" cap="flat" cmpd="sng" algn="ctr">
                      <a:solidFill>
                        <a:schemeClr val="tx1"/>
                      </a:solidFill>
                      <a:prstDash val="solid"/>
                      <a:round/>
                      <a:headEnd type="none" w="med" len="med"/>
                      <a:tailEnd type="none" w="med" len="med"/>
                    </a:lnR>
                  </a:tcPr>
                </a:tc>
                <a:tc rowSpan="7">
                  <a:txBody>
                    <a:bodyPr/>
                    <a:lstStyle/>
                    <a:p>
                      <a:pPr algn="ctr"/>
                      <a:endParaRPr kumimoji="1" lang="ja-JP" altLang="en-US" sz="900" dirty="0">
                        <a:latin typeface="ＭＳ Ｐゴシック" panose="020B0600070205080204" pitchFamily="50" charset="-128"/>
                        <a:ea typeface="ＭＳ Ｐゴシック" panose="020B060007020508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BlToTr w="9525" cap="flat" cmpd="sng" algn="ctr">
                      <a:solidFill>
                        <a:schemeClr val="tx1"/>
                      </a:solidFill>
                      <a:prstDash val="solid"/>
                      <a:round/>
                      <a:headEnd type="none" w="med" len="med"/>
                      <a:tailEnd type="none" w="med" len="med"/>
                    </a:lnBlToTr>
                  </a:tcP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smtClean="0">
                          <a:latin typeface="ＭＳ Ｐゴシック" panose="020B0600070205080204" pitchFamily="50" charset="-128"/>
                          <a:ea typeface="ＭＳ Ｐゴシック" panose="020B0600070205080204" pitchFamily="50" charset="-128"/>
                        </a:rPr>
                        <a:t>５年以上</a:t>
                      </a:r>
                    </a:p>
                  </a:txBody>
                  <a:tcPr marL="84406" marR="84406" marT="42203" marB="42203"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rowSpan="13">
                  <a:txBody>
                    <a:bodyPr/>
                    <a:lstStyle/>
                    <a:p>
                      <a:pPr algn="ctr"/>
                      <a:r>
                        <a:rPr kumimoji="1" lang="ja-JP" altLang="en-US" sz="800" dirty="0" smtClean="0">
                          <a:latin typeface="ＭＳ Ｐゴシック" panose="020B0600070205080204" pitchFamily="50" charset="-128"/>
                          <a:ea typeface="ＭＳ Ｐゴシック" panose="020B0600070205080204" pitchFamily="50" charset="-128"/>
                        </a:rPr>
                        <a:t>３年</a:t>
                      </a:r>
                    </a:p>
                    <a:p>
                      <a:pPr algn="ctr"/>
                      <a:r>
                        <a:rPr kumimoji="1" lang="ja-JP" altLang="en-US" sz="800" dirty="0" smtClean="0">
                          <a:latin typeface="ＭＳ Ｐゴシック" panose="020B0600070205080204" pitchFamily="50" charset="-128"/>
                          <a:ea typeface="ＭＳ Ｐゴシック" panose="020B0600070205080204" pitchFamily="50" charset="-128"/>
                        </a:rPr>
                        <a:t>以上</a:t>
                      </a:r>
                      <a:endParaRPr kumimoji="1" lang="ja-JP" altLang="en-US" sz="800" dirty="0">
                        <a:latin typeface="ＭＳ Ｐゴシック" panose="020B0600070205080204" pitchFamily="50" charset="-128"/>
                        <a:ea typeface="ＭＳ Ｐゴシック" panose="020B0600070205080204" pitchFamily="50" charset="-128"/>
                      </a:endParaRPr>
                    </a:p>
                  </a:txBody>
                  <a:tcPr marL="84406" marR="84406" marT="42203" marB="42203" anchor="ctr">
                    <a:lnR w="12700" cap="flat" cmpd="sng" algn="ctr">
                      <a:solidFill>
                        <a:schemeClr val="tx1"/>
                      </a:solidFill>
                      <a:prstDash val="solid"/>
                      <a:round/>
                      <a:headEnd type="none" w="med" len="med"/>
                      <a:tailEnd type="none" w="med" len="med"/>
                    </a:lnR>
                  </a:tcPr>
                </a:tc>
                <a:tc rowSpan="7">
                  <a:txBody>
                    <a:bodyPr/>
                    <a:lstStyle/>
                    <a:p>
                      <a:pPr algn="ctr"/>
                      <a:endParaRPr kumimoji="1" lang="ja-JP" altLang="en-US" sz="800" dirty="0">
                        <a:latin typeface="ＭＳ Ｐゴシック" panose="020B0600070205080204" pitchFamily="50" charset="-128"/>
                        <a:ea typeface="ＭＳ Ｐゴシック" panose="020B060007020508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7">
                  <a:txBody>
                    <a:bodyPr/>
                    <a:lstStyle/>
                    <a:p>
                      <a:pPr algn="ctr"/>
                      <a:r>
                        <a:rPr kumimoji="1" lang="ja-JP" altLang="en-US" sz="800" dirty="0" smtClean="0">
                          <a:latin typeface="ＭＳ Ｐゴシック" panose="020B0600070205080204" pitchFamily="50" charset="-128"/>
                          <a:ea typeface="ＭＳ Ｐゴシック" panose="020B0600070205080204" pitchFamily="50" charset="-128"/>
                        </a:rPr>
                        <a:t>３年以上</a:t>
                      </a:r>
                      <a:endParaRPr kumimoji="1" lang="ja-JP" altLang="en-US" sz="800" dirty="0">
                        <a:latin typeface="ＭＳ Ｐゴシック" panose="020B0600070205080204" pitchFamily="50" charset="-128"/>
                        <a:ea typeface="ＭＳ Ｐゴシック" panose="020B060007020508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91363">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latin typeface="ＭＳ ゴシック" panose="020B0609070205080204" pitchFamily="49" charset="-128"/>
                          <a:ea typeface="ＭＳ ゴシック" panose="020B0609070205080204" pitchFamily="49" charset="-128"/>
                        </a:rPr>
                        <a:t>ｂ 更生相談所</a:t>
                      </a:r>
                      <a:r>
                        <a:rPr kumimoji="1" lang="en-US" altLang="ja-JP" sz="800" dirty="0" smtClean="0">
                          <a:latin typeface="ＭＳ ゴシック" panose="020B0609070205080204" pitchFamily="49" charset="-128"/>
                          <a:ea typeface="ＭＳ ゴシック" panose="020B0609070205080204" pitchFamily="49" charset="-128"/>
                        </a:rPr>
                        <a:t>(</a:t>
                      </a:r>
                      <a:r>
                        <a:rPr kumimoji="1" lang="ja-JP" altLang="en-US" sz="800" dirty="0" smtClean="0">
                          <a:latin typeface="ＭＳ ゴシック" panose="020B0609070205080204" pitchFamily="49" charset="-128"/>
                          <a:ea typeface="ＭＳ ゴシック" panose="020B0609070205080204" pitchFamily="49" charset="-128"/>
                        </a:rPr>
                        <a:t>身体・知的</a:t>
                      </a:r>
                      <a:r>
                        <a:rPr kumimoji="1" lang="en-US" altLang="ja-JP" sz="800" dirty="0" smtClean="0">
                          <a:latin typeface="ＭＳ ゴシック" panose="020B0609070205080204" pitchFamily="49" charset="-128"/>
                          <a:ea typeface="ＭＳ ゴシック" panose="020B0609070205080204" pitchFamily="49" charset="-128"/>
                        </a:rPr>
                        <a:t>)</a:t>
                      </a:r>
                      <a:r>
                        <a:rPr kumimoji="1" lang="ja-JP" altLang="en-US" sz="800" dirty="0" err="1" smtClean="0">
                          <a:latin typeface="ＭＳ ゴシック" panose="020B0609070205080204" pitchFamily="49" charset="-128"/>
                          <a:ea typeface="ＭＳ ゴシック" panose="020B0609070205080204" pitchFamily="49" charset="-128"/>
                        </a:rPr>
                        <a:t>、</a:t>
                      </a:r>
                      <a:r>
                        <a:rPr kumimoji="1" lang="ja-JP" altLang="en-US" sz="800" dirty="0" smtClean="0">
                          <a:latin typeface="ＭＳ ゴシック" panose="020B0609070205080204" pitchFamily="49" charset="-128"/>
                          <a:ea typeface="ＭＳ ゴシック" panose="020B0609070205080204" pitchFamily="49" charset="-128"/>
                        </a:rPr>
                        <a:t>児童相談所、福祉事務所、発達障害者支援センターにおいて相談支援の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latin typeface="ＭＳ ゴシック" panose="020B0609070205080204" pitchFamily="49" charset="-128"/>
                          <a:ea typeface="ＭＳ ゴシック" panose="020B0609070205080204" pitchFamily="49" charset="-128"/>
                        </a:rPr>
                        <a:t>　業務に従事する者　　</a:t>
                      </a:r>
                      <a:r>
                        <a:rPr kumimoji="1" lang="en-US" altLang="ja-JP" sz="800" dirty="0" smtClean="0">
                          <a:latin typeface="ＭＳ ゴシック" panose="020B0609070205080204" pitchFamily="49" charset="-128"/>
                          <a:ea typeface="ＭＳ ゴシック" panose="020B0609070205080204" pitchFamily="49" charset="-128"/>
                        </a:rPr>
                        <a:t>※</a:t>
                      </a:r>
                      <a:r>
                        <a:rPr kumimoji="1" lang="ja-JP" altLang="en-US" sz="800" dirty="0" smtClean="0">
                          <a:latin typeface="ＭＳ ゴシック" panose="020B0609070205080204" pitchFamily="49" charset="-128"/>
                          <a:ea typeface="ＭＳ ゴシック" panose="020B0609070205080204" pitchFamily="49" charset="-128"/>
                        </a:rPr>
                        <a:t>旧精神保健福祉法の精神障害者社会復帰施設を含む。</a:t>
                      </a:r>
                    </a:p>
                  </a:txBody>
                  <a:tcPr marL="84406" marR="84406" marT="42203" marB="42203" anchor="ct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79649153"/>
                  </a:ext>
                </a:extLst>
              </a:tr>
              <a:tr h="319352">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latin typeface="ＭＳ ゴシック" panose="020B0609070205080204" pitchFamily="49" charset="-128"/>
                          <a:ea typeface="ＭＳ ゴシック" panose="020B0609070205080204" pitchFamily="49" charset="-128"/>
                        </a:rPr>
                        <a:t>ｃ 障害者支援施設、障害児入所施設、地域包括支援センター、老人福祉施設、介護老人保健施設、介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latin typeface="ＭＳ ゴシック" panose="020B0609070205080204" pitchFamily="49" charset="-128"/>
                          <a:ea typeface="ＭＳ ゴシック" panose="020B0609070205080204" pitchFamily="49" charset="-128"/>
                        </a:rPr>
                        <a:t>　護医療院、精神保健福祉センター、救護施設、更正施設において相談支援の業務に従事する者</a:t>
                      </a:r>
                    </a:p>
                  </a:txBody>
                  <a:tcPr marL="84406" marR="84406" marT="42203" marB="42203" anchor="ct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790322525"/>
                  </a:ext>
                </a:extLst>
              </a:tr>
              <a:tr h="0">
                <a:tc vMerge="1">
                  <a:txBody>
                    <a:bodyPr/>
                    <a:lstStyle/>
                    <a:p>
                      <a:endParaRPr kumimoji="1" lang="ja-JP" altLang="en-US" dirty="0"/>
                    </a:p>
                  </a:txBody>
                  <a:tcPr/>
                </a:tc>
                <a:tc vMerge="1">
                  <a:txBody>
                    <a:bodyPr/>
                    <a:lstStyle/>
                    <a:p>
                      <a:endParaRPr kumimoji="1" lang="ja-JP" altLang="en-US" sz="1400" dirty="0"/>
                    </a:p>
                  </a:txBody>
                  <a:tcPr/>
                </a:tc>
                <a:tc>
                  <a:txBody>
                    <a:bodyPr/>
                    <a:lstStyle/>
                    <a:p>
                      <a:r>
                        <a:rPr kumimoji="1" lang="ja-JP" altLang="en-US" sz="800" dirty="0" smtClean="0">
                          <a:latin typeface="ＭＳ ゴシック" panose="020B0609070205080204" pitchFamily="49" charset="-128"/>
                          <a:ea typeface="ＭＳ ゴシック" panose="020B0609070205080204" pitchFamily="49" charset="-128"/>
                        </a:rPr>
                        <a:t>ｄ</a:t>
                      </a:r>
                      <a:r>
                        <a:rPr kumimoji="1" lang="ja-JP" altLang="en-US" sz="800" baseline="0" dirty="0" smtClean="0">
                          <a:latin typeface="ＭＳ ゴシック" panose="020B0609070205080204" pitchFamily="49" charset="-128"/>
                          <a:ea typeface="ＭＳ ゴシック" panose="020B0609070205080204" pitchFamily="49" charset="-128"/>
                        </a:rPr>
                        <a:t> </a:t>
                      </a:r>
                      <a:r>
                        <a:rPr kumimoji="1" lang="ja-JP" altLang="en-US" sz="800" dirty="0" smtClean="0">
                          <a:latin typeface="ＭＳ ゴシック" panose="020B0609070205080204" pitchFamily="49" charset="-128"/>
                          <a:ea typeface="ＭＳ ゴシック" panose="020B0609070205080204" pitchFamily="49" charset="-128"/>
                        </a:rPr>
                        <a:t>障害者職業センター、障害者就業・生活支援センターにおいて相談支援の業務に従事する者</a:t>
                      </a:r>
                      <a:endParaRPr kumimoji="1" lang="ja-JP" altLang="en-US" sz="800" dirty="0">
                        <a:latin typeface="ＭＳ ゴシック" panose="020B0609070205080204" pitchFamily="49" charset="-128"/>
                        <a:ea typeface="ＭＳ ゴシック" panose="020B0609070205080204" pitchFamily="49" charset="-128"/>
                      </a:endParaRPr>
                    </a:p>
                  </a:txBody>
                  <a:tcPr marL="84406" marR="84406" marT="42203" marB="42203" anchor="ctr"/>
                </a:tc>
                <a:tc vMerge="1">
                  <a:txBody>
                    <a:bodyPr/>
                    <a:lstStyle/>
                    <a:p>
                      <a:endParaRPr kumimoji="1" lang="ja-JP" altLang="en-US" sz="1400" dirty="0"/>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02"/>
                  </a:ext>
                </a:extLst>
              </a:tr>
              <a:tr h="0">
                <a:tc vMerge="1">
                  <a:txBody>
                    <a:bodyPr/>
                    <a:lstStyle/>
                    <a:p>
                      <a:endParaRPr kumimoji="1" lang="ja-JP" altLang="en-US" dirty="0"/>
                    </a:p>
                  </a:txBody>
                  <a:tcPr/>
                </a:tc>
                <a:tc vMerge="1">
                  <a:txBody>
                    <a:bodyPr/>
                    <a:lstStyle/>
                    <a:p>
                      <a:endParaRPr kumimoji="1" lang="ja-JP" alt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latin typeface="ＭＳ ゴシック" panose="020B0609070205080204" pitchFamily="49" charset="-128"/>
                          <a:ea typeface="ＭＳ ゴシック" panose="020B0609070205080204" pitchFamily="49" charset="-128"/>
                        </a:rPr>
                        <a:t>ｅ 特別支援学校において相談支援の業務に従事する者</a:t>
                      </a:r>
                    </a:p>
                  </a:txBody>
                  <a:tcPr marL="84406" marR="84406" marT="42203" marB="42203" anchor="ctr"/>
                </a:tc>
                <a:tc vMerge="1">
                  <a:txBody>
                    <a:bodyPr/>
                    <a:lstStyle/>
                    <a:p>
                      <a:endParaRPr kumimoji="1" lang="ja-JP" altLang="en-US" sz="1400" dirty="0"/>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03"/>
                  </a:ext>
                </a:extLst>
              </a:tr>
              <a:tr h="259780">
                <a:tc vMerge="1">
                  <a:txBody>
                    <a:bodyPr/>
                    <a:lstStyle/>
                    <a:p>
                      <a:endParaRPr kumimoji="1" lang="ja-JP" altLang="en-US" dirty="0"/>
                    </a:p>
                  </a:txBody>
                  <a:tcPr/>
                </a:tc>
                <a:tc vMerge="1">
                  <a:txBody>
                    <a:bodyPr/>
                    <a:lstStyle/>
                    <a:p>
                      <a:endParaRPr kumimoji="1" lang="ja-JP" altLang="en-US" sz="1400" dirty="0"/>
                    </a:p>
                  </a:txBody>
                  <a:tcPr/>
                </a:tc>
                <a:tc>
                  <a:txBody>
                    <a:bodyPr/>
                    <a:lstStyle/>
                    <a:p>
                      <a:r>
                        <a:rPr kumimoji="1" lang="ja-JP" altLang="en-US" sz="800" dirty="0" smtClean="0">
                          <a:latin typeface="ＭＳ ゴシック" panose="020B0609070205080204" pitchFamily="49" charset="-128"/>
                          <a:ea typeface="ＭＳ ゴシック" panose="020B0609070205080204" pitchFamily="49" charset="-128"/>
                        </a:rPr>
                        <a:t>ｆ 医療機関</a:t>
                      </a:r>
                      <a:r>
                        <a:rPr kumimoji="1" lang="en-US" altLang="ja-JP" sz="800" dirty="0" smtClean="0">
                          <a:latin typeface="ＭＳ ゴシック" panose="020B0609070205080204" pitchFamily="49" charset="-128"/>
                          <a:ea typeface="ＭＳ ゴシック" panose="020B0609070205080204" pitchFamily="49" charset="-128"/>
                        </a:rPr>
                        <a:t>(</a:t>
                      </a:r>
                      <a:r>
                        <a:rPr kumimoji="1" lang="ja-JP" altLang="en-US" sz="800" dirty="0" smtClean="0">
                          <a:latin typeface="ＭＳ ゴシック" panose="020B0609070205080204" pitchFamily="49" charset="-128"/>
                          <a:ea typeface="ＭＳ ゴシック" panose="020B0609070205080204" pitchFamily="49" charset="-128"/>
                        </a:rPr>
                        <a:t>病院・診療所</a:t>
                      </a:r>
                      <a:r>
                        <a:rPr kumimoji="1" lang="en-US" altLang="ja-JP" sz="800" dirty="0" smtClean="0">
                          <a:latin typeface="ＭＳ ゴシック" panose="020B0609070205080204" pitchFamily="49" charset="-128"/>
                          <a:ea typeface="ＭＳ ゴシック" panose="020B0609070205080204" pitchFamily="49" charset="-128"/>
                        </a:rPr>
                        <a:t>)</a:t>
                      </a:r>
                      <a:r>
                        <a:rPr kumimoji="1" lang="ja-JP" altLang="en-US" sz="800" dirty="0" smtClean="0">
                          <a:latin typeface="ＭＳ ゴシック" panose="020B0609070205080204" pitchFamily="49" charset="-128"/>
                          <a:ea typeface="ＭＳ ゴシック" panose="020B0609070205080204" pitchFamily="49" charset="-128"/>
                        </a:rPr>
                        <a:t>において相談支援業務に従事する者で、次のいずれかに該当する者</a:t>
                      </a:r>
                    </a:p>
                    <a:p>
                      <a:r>
                        <a:rPr kumimoji="1" lang="ja-JP" altLang="en-US" sz="800" dirty="0" smtClean="0">
                          <a:latin typeface="ＭＳ ゴシック" panose="020B0609070205080204" pitchFamily="49" charset="-128"/>
                          <a:ea typeface="ＭＳ ゴシック" panose="020B0609070205080204" pitchFamily="49" charset="-128"/>
                        </a:rPr>
                        <a:t>　</a:t>
                      </a:r>
                      <a:r>
                        <a:rPr kumimoji="1" lang="en-US" altLang="ja-JP" sz="800" dirty="0" smtClean="0">
                          <a:latin typeface="ＭＳ ゴシック" panose="020B0609070205080204" pitchFamily="49" charset="-128"/>
                          <a:ea typeface="ＭＳ ゴシック" panose="020B0609070205080204" pitchFamily="49" charset="-128"/>
                        </a:rPr>
                        <a:t>(1)</a:t>
                      </a:r>
                      <a:r>
                        <a:rPr kumimoji="1" lang="en-US" altLang="ja-JP" sz="800" baseline="0" dirty="0" smtClean="0">
                          <a:latin typeface="ＭＳ ゴシック" panose="020B0609070205080204" pitchFamily="49" charset="-128"/>
                          <a:ea typeface="ＭＳ ゴシック" panose="020B0609070205080204" pitchFamily="49" charset="-128"/>
                        </a:rPr>
                        <a:t> </a:t>
                      </a:r>
                      <a:r>
                        <a:rPr kumimoji="1" lang="ja-JP" altLang="en-US" sz="800" dirty="0" smtClean="0">
                          <a:latin typeface="ＭＳ ゴシック" panose="020B0609070205080204" pitchFamily="49" charset="-128"/>
                          <a:ea typeface="ＭＳ ゴシック" panose="020B0609070205080204" pitchFamily="49" charset="-128"/>
                        </a:rPr>
                        <a:t>社会福祉主事任用資格を有する者（介護福祉士、精神保健福祉士、研修・講習受講者等）</a:t>
                      </a:r>
                    </a:p>
                    <a:p>
                      <a:r>
                        <a:rPr kumimoji="1" lang="ja-JP" altLang="en-US" sz="800" dirty="0" smtClean="0">
                          <a:latin typeface="ＭＳ ゴシック" panose="020B0609070205080204" pitchFamily="49" charset="-128"/>
                          <a:ea typeface="ＭＳ ゴシック" panose="020B0609070205080204" pitchFamily="49" charset="-128"/>
                        </a:rPr>
                        <a:t>　</a:t>
                      </a:r>
                      <a:r>
                        <a:rPr kumimoji="1" lang="en-US" altLang="ja-JP" sz="800" dirty="0" smtClean="0">
                          <a:latin typeface="ＭＳ ゴシック" panose="020B0609070205080204" pitchFamily="49" charset="-128"/>
                          <a:ea typeface="ＭＳ ゴシック" panose="020B0609070205080204" pitchFamily="49" charset="-128"/>
                        </a:rPr>
                        <a:t>(2)</a:t>
                      </a:r>
                      <a:r>
                        <a:rPr kumimoji="1" lang="en-US" altLang="ja-JP" sz="800" baseline="0" dirty="0" smtClean="0">
                          <a:latin typeface="ＭＳ ゴシック" panose="020B0609070205080204" pitchFamily="49" charset="-128"/>
                          <a:ea typeface="ＭＳ ゴシック" panose="020B0609070205080204" pitchFamily="49" charset="-128"/>
                        </a:rPr>
                        <a:t> </a:t>
                      </a:r>
                      <a:r>
                        <a:rPr kumimoji="1" lang="ja-JP" altLang="en-US" sz="800" dirty="0" smtClean="0">
                          <a:latin typeface="ＭＳ ゴシック" panose="020B0609070205080204" pitchFamily="49" charset="-128"/>
                          <a:ea typeface="ＭＳ ゴシック" panose="020B0609070205080204" pitchFamily="49" charset="-128"/>
                        </a:rPr>
                        <a:t>施設等における相談支援業務、就労支援における相談支援業務、特別支援教育における進</a:t>
                      </a:r>
                    </a:p>
                    <a:p>
                      <a:r>
                        <a:rPr kumimoji="1" lang="ja-JP" altLang="en-US" sz="800" dirty="0" smtClean="0">
                          <a:latin typeface="ＭＳ ゴシック" panose="020B0609070205080204" pitchFamily="49" charset="-128"/>
                          <a:ea typeface="ＭＳ ゴシック" panose="020B0609070205080204" pitchFamily="49" charset="-128"/>
                        </a:rPr>
                        <a:t>　　路相談・教育相談の業務に従事した期間が１年以上である者</a:t>
                      </a:r>
                      <a:endParaRPr kumimoji="1" lang="en-US" altLang="ja-JP" sz="800" dirty="0" smtClean="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latin typeface="ＭＳ ゴシック" panose="020B0609070205080204" pitchFamily="49" charset="-128"/>
                          <a:ea typeface="ＭＳ ゴシック" panose="020B0609070205080204" pitchFamily="49" charset="-128"/>
                        </a:rPr>
                        <a:t>　</a:t>
                      </a:r>
                      <a:r>
                        <a:rPr kumimoji="1" lang="en-US" altLang="ja-JP" sz="800" dirty="0" smtClean="0">
                          <a:latin typeface="ＭＳ ゴシック" panose="020B0609070205080204" pitchFamily="49" charset="-128"/>
                          <a:ea typeface="ＭＳ ゴシック" panose="020B0609070205080204" pitchFamily="49" charset="-128"/>
                        </a:rPr>
                        <a:t>(3) </a:t>
                      </a:r>
                      <a:r>
                        <a:rPr kumimoji="1" lang="ja-JP" altLang="en-US" sz="800" dirty="0" smtClean="0">
                          <a:latin typeface="ＭＳ ゴシック" panose="020B0609070205080204" pitchFamily="49" charset="-128"/>
                          <a:ea typeface="ＭＳ ゴシック" panose="020B0609070205080204" pitchFamily="49" charset="-128"/>
                        </a:rPr>
                        <a:t>訪問介護員</a:t>
                      </a:r>
                      <a:r>
                        <a:rPr kumimoji="1" lang="en-US" altLang="ja-JP" sz="800" dirty="0" smtClean="0">
                          <a:latin typeface="ＭＳ ゴシック" panose="020B0609070205080204" pitchFamily="49" charset="-128"/>
                          <a:ea typeface="ＭＳ ゴシック" panose="020B0609070205080204" pitchFamily="49" charset="-128"/>
                        </a:rPr>
                        <a:t>(</a:t>
                      </a:r>
                      <a:r>
                        <a:rPr kumimoji="1" lang="ja-JP" altLang="en-US" sz="800" dirty="0" smtClean="0">
                          <a:latin typeface="ＭＳ ゴシック" panose="020B0609070205080204" pitchFamily="49" charset="-128"/>
                          <a:ea typeface="ＭＳ ゴシック" panose="020B0609070205080204" pitchFamily="49" charset="-128"/>
                        </a:rPr>
                        <a:t>ホームヘルパー</a:t>
                      </a:r>
                      <a:r>
                        <a:rPr kumimoji="1" lang="en-US" altLang="ja-JP" sz="800" dirty="0" smtClean="0">
                          <a:latin typeface="ＭＳ ゴシック" panose="020B0609070205080204" pitchFamily="49" charset="-128"/>
                          <a:ea typeface="ＭＳ ゴシック" panose="020B0609070205080204" pitchFamily="49" charset="-128"/>
                        </a:rPr>
                        <a:t>)</a:t>
                      </a:r>
                      <a:r>
                        <a:rPr kumimoji="1" lang="ja-JP" altLang="en-US" sz="800" dirty="0" smtClean="0">
                          <a:latin typeface="ＭＳ ゴシック" panose="020B0609070205080204" pitchFamily="49" charset="-128"/>
                          <a:ea typeface="ＭＳ ゴシック" panose="020B0609070205080204" pitchFamily="49" charset="-128"/>
                        </a:rPr>
                        <a:t>２級以上</a:t>
                      </a:r>
                      <a:r>
                        <a:rPr kumimoji="1" lang="en-US" altLang="ja-JP" sz="800" dirty="0" smtClean="0">
                          <a:latin typeface="ＭＳ ゴシック" panose="020B0609070205080204" pitchFamily="49" charset="-128"/>
                          <a:ea typeface="ＭＳ ゴシック" panose="020B0609070205080204" pitchFamily="49" charset="-128"/>
                        </a:rPr>
                        <a:t>(</a:t>
                      </a:r>
                      <a:r>
                        <a:rPr kumimoji="1" lang="ja-JP" altLang="en-US" sz="800" dirty="0" smtClean="0">
                          <a:latin typeface="ＭＳ ゴシック" panose="020B0609070205080204" pitchFamily="49" charset="-128"/>
                          <a:ea typeface="ＭＳ ゴシック" panose="020B0609070205080204" pitchFamily="49" charset="-128"/>
                        </a:rPr>
                        <a:t>現</a:t>
                      </a:r>
                      <a:r>
                        <a:rPr kumimoji="1" lang="en-US" altLang="ja-JP" sz="800" dirty="0" smtClean="0">
                          <a:latin typeface="ＭＳ ゴシック" panose="020B0609070205080204" pitchFamily="49" charset="-128"/>
                          <a:ea typeface="ＭＳ ゴシック" panose="020B0609070205080204" pitchFamily="49" charset="-128"/>
                        </a:rPr>
                        <a:t>; </a:t>
                      </a:r>
                      <a:r>
                        <a:rPr kumimoji="1" lang="ja-JP" altLang="en-US" sz="800" dirty="0" smtClean="0">
                          <a:latin typeface="ＭＳ ゴシック" panose="020B0609070205080204" pitchFamily="49" charset="-128"/>
                          <a:ea typeface="ＭＳ ゴシック" panose="020B0609070205080204" pitchFamily="49" charset="-128"/>
                        </a:rPr>
                        <a:t>介護職員初任者研修</a:t>
                      </a:r>
                      <a:r>
                        <a:rPr kumimoji="1" lang="en-US" altLang="ja-JP" sz="800" dirty="0" smtClean="0">
                          <a:latin typeface="ＭＳ ゴシック" panose="020B0609070205080204" pitchFamily="49" charset="-128"/>
                          <a:ea typeface="ＭＳ ゴシック" panose="020B0609070205080204" pitchFamily="49" charset="-128"/>
                        </a:rPr>
                        <a:t>)</a:t>
                      </a:r>
                      <a:r>
                        <a:rPr kumimoji="1" lang="ja-JP" altLang="en-US" sz="800" dirty="0" smtClean="0">
                          <a:latin typeface="ＭＳ ゴシック" panose="020B0609070205080204" pitchFamily="49" charset="-128"/>
                          <a:ea typeface="ＭＳ ゴシック" panose="020B0609070205080204" pitchFamily="49" charset="-128"/>
                        </a:rPr>
                        <a:t>に相当する研修を修了した者</a:t>
                      </a:r>
                    </a:p>
                  </a:txBody>
                  <a:tcPr marL="84406" marR="84406" marT="42203" marB="42203" anchor="ctr"/>
                </a:tc>
                <a:tc vMerge="1">
                  <a:txBody>
                    <a:bodyPr/>
                    <a:lstStyle/>
                    <a:p>
                      <a:endParaRPr kumimoji="1" lang="ja-JP" altLang="en-US" sz="1400" dirty="0"/>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04"/>
                  </a:ext>
                </a:extLst>
              </a:tr>
              <a:tr h="0">
                <a:tc vMerge="1">
                  <a:txBody>
                    <a:bodyPr/>
                    <a:lstStyle/>
                    <a:p>
                      <a:endParaRPr kumimoji="1" lang="ja-JP" altLang="en-US" dirty="0"/>
                    </a:p>
                  </a:txBody>
                  <a:tcPr/>
                </a:tc>
                <a:tc vMerge="1">
                  <a:txBody>
                    <a:bodyPr/>
                    <a:lstStyle/>
                    <a:p>
                      <a:endParaRPr kumimoji="1" lang="ja-JP" altLang="en-US" sz="1400" dirty="0"/>
                    </a:p>
                  </a:txBody>
                  <a:tcPr/>
                </a:tc>
                <a:tc>
                  <a:txBody>
                    <a:bodyPr/>
                    <a:lstStyle/>
                    <a:p>
                      <a:r>
                        <a:rPr kumimoji="1" lang="ja-JP" altLang="en-US" sz="800" dirty="0" smtClean="0">
                          <a:latin typeface="ＭＳ ゴシック" panose="020B0609070205080204" pitchFamily="49" charset="-128"/>
                          <a:ea typeface="ＭＳ ゴシック" panose="020B0609070205080204" pitchFamily="49" charset="-128"/>
                        </a:rPr>
                        <a:t>その他これらの業務に準ずると都道府県知事が認めた業務に従事する者</a:t>
                      </a:r>
                      <a:endParaRPr kumimoji="1" lang="ja-JP" altLang="en-US" sz="800" dirty="0">
                        <a:latin typeface="ＭＳ ゴシック" panose="020B0609070205080204" pitchFamily="49" charset="-128"/>
                        <a:ea typeface="ＭＳ ゴシック" panose="020B0609070205080204" pitchFamily="49" charset="-128"/>
                      </a:endParaRPr>
                    </a:p>
                  </a:txBody>
                  <a:tcPr marL="84406" marR="84406" marT="42203" marB="42203" anchor="ctr"/>
                </a:tc>
                <a:tc vMerge="1">
                  <a:txBody>
                    <a:bodyPr/>
                    <a:lstStyle/>
                    <a:p>
                      <a:endParaRPr kumimoji="1" lang="ja-JP" altLang="en-US" sz="1400" dirty="0"/>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05"/>
                  </a:ext>
                </a:extLst>
              </a:tr>
              <a:tr h="0">
                <a:tc vMerge="1">
                  <a:txBody>
                    <a:bodyPr/>
                    <a:lstStyle/>
                    <a:p>
                      <a:endParaRPr kumimoji="1" lang="ja-JP" altLang="en-US" dirty="0"/>
                    </a:p>
                  </a:txBody>
                  <a:tcPr/>
                </a:tc>
                <a:tc rowSpan="6">
                  <a:txBody>
                    <a:bodyPr/>
                    <a:lstStyle/>
                    <a:p>
                      <a:pPr algn="ctr"/>
                      <a:r>
                        <a:rPr kumimoji="1" lang="en-US" altLang="ja-JP" sz="900" dirty="0" smtClean="0">
                          <a:latin typeface="ＭＳ ゴシック" panose="020B0609070205080204" pitchFamily="49" charset="-128"/>
                          <a:ea typeface="ＭＳ ゴシック" panose="020B0609070205080204" pitchFamily="49" charset="-128"/>
                        </a:rPr>
                        <a:t>(</a:t>
                      </a:r>
                      <a:r>
                        <a:rPr kumimoji="1" lang="ja-JP" altLang="en-US" sz="900" dirty="0" smtClean="0">
                          <a:latin typeface="ＭＳ ゴシック" panose="020B0609070205080204" pitchFamily="49" charset="-128"/>
                          <a:ea typeface="ＭＳ ゴシック" panose="020B0609070205080204" pitchFamily="49" charset="-128"/>
                        </a:rPr>
                        <a:t>二</a:t>
                      </a:r>
                      <a:r>
                        <a:rPr kumimoji="1" lang="en-US" altLang="ja-JP" sz="900" dirty="0" smtClean="0">
                          <a:latin typeface="ＭＳ ゴシック" panose="020B0609070205080204" pitchFamily="49" charset="-128"/>
                          <a:ea typeface="ＭＳ ゴシック" panose="020B0609070205080204" pitchFamily="49" charset="-128"/>
                        </a:rPr>
                        <a:t>)</a:t>
                      </a:r>
                      <a:r>
                        <a:rPr kumimoji="1" lang="en-US" altLang="ja-JP" sz="900" baseline="0" dirty="0" smtClean="0">
                          <a:latin typeface="ＭＳ ゴシック" panose="020B0609070205080204" pitchFamily="49" charset="-128"/>
                          <a:ea typeface="ＭＳ ゴシック" panose="020B0609070205080204" pitchFamily="49" charset="-128"/>
                        </a:rPr>
                        <a:t> </a:t>
                      </a:r>
                      <a:r>
                        <a:rPr kumimoji="1" lang="ja-JP" altLang="en-US" sz="900" dirty="0" smtClean="0">
                          <a:latin typeface="ＭＳ ゴシック" panose="020B0609070205080204" pitchFamily="49" charset="-128"/>
                          <a:ea typeface="ＭＳ ゴシック" panose="020B0609070205080204" pitchFamily="49" charset="-128"/>
                        </a:rPr>
                        <a:t>直接支援の業務</a:t>
                      </a:r>
                    </a:p>
                    <a:p>
                      <a:pPr algn="ctr"/>
                      <a:endParaRPr kumimoji="1" lang="ja-JP" altLang="en-US" sz="600" dirty="0" smtClean="0">
                        <a:latin typeface="ＭＳ ゴシック" panose="020B0609070205080204" pitchFamily="49" charset="-128"/>
                        <a:ea typeface="ＭＳ ゴシック" panose="020B0609070205080204" pitchFamily="49" charset="-128"/>
                      </a:endParaRPr>
                    </a:p>
                    <a:p>
                      <a:pPr algn="l"/>
                      <a:r>
                        <a:rPr kumimoji="1" lang="ja-JP" altLang="en-US" sz="700" dirty="0" smtClean="0">
                          <a:latin typeface="ＭＳ ゴシック" panose="020B0609070205080204" pitchFamily="49" charset="-128"/>
                          <a:ea typeface="ＭＳ ゴシック" panose="020B0609070205080204" pitchFamily="49" charset="-128"/>
                        </a:rPr>
                        <a:t>入浴、排せつ、食事その他の介護を行い、並びに介護に関する指導を行う業務、その他職業訓練、職業教育に係る業務、動作の指導・知識技能の付与・生活訓練・訓練等に係る指導業務</a:t>
                      </a:r>
                    </a:p>
                    <a:p>
                      <a:pPr algn="l">
                        <a:lnSpc>
                          <a:spcPts val="400"/>
                        </a:lnSpc>
                      </a:pPr>
                      <a:endParaRPr kumimoji="1" lang="ja-JP" altLang="en-US" sz="800" dirty="0" smtClean="0">
                        <a:latin typeface="ＭＳ ゴシック" panose="020B0609070205080204" pitchFamily="49" charset="-128"/>
                        <a:ea typeface="ＭＳ ゴシック" panose="020B0609070205080204" pitchFamily="49" charset="-128"/>
                      </a:endParaRPr>
                    </a:p>
                    <a:p>
                      <a:pPr algn="l"/>
                      <a:r>
                        <a:rPr kumimoji="1" lang="en-US" altLang="ja-JP" sz="800" dirty="0" smtClean="0">
                          <a:latin typeface="ＭＳ ゴシック" panose="020B0609070205080204" pitchFamily="49" charset="-128"/>
                          <a:ea typeface="ＭＳ ゴシック" panose="020B0609070205080204" pitchFamily="49" charset="-128"/>
                        </a:rPr>
                        <a:t>〔</a:t>
                      </a:r>
                      <a:r>
                        <a:rPr kumimoji="1" lang="ja-JP" altLang="en-US" sz="800" dirty="0" smtClean="0">
                          <a:latin typeface="ＭＳ ゴシック" panose="020B0609070205080204" pitchFamily="49" charset="-128"/>
                          <a:ea typeface="ＭＳ ゴシック" panose="020B0609070205080204" pitchFamily="49" charset="-128"/>
                        </a:rPr>
                        <a:t>告示一イ</a:t>
                      </a:r>
                      <a:r>
                        <a:rPr kumimoji="1" lang="en-US" altLang="ja-JP" sz="800" dirty="0" smtClean="0">
                          <a:latin typeface="ＭＳ ゴシック" panose="020B0609070205080204" pitchFamily="49" charset="-128"/>
                          <a:ea typeface="ＭＳ ゴシック" panose="020B0609070205080204" pitchFamily="49" charset="-128"/>
                        </a:rPr>
                        <a:t>(1)(</a:t>
                      </a:r>
                      <a:r>
                        <a:rPr kumimoji="1" lang="ja-JP" altLang="en-US" sz="800" dirty="0" smtClean="0">
                          <a:latin typeface="ＭＳ ゴシック" panose="020B0609070205080204" pitchFamily="49" charset="-128"/>
                          <a:ea typeface="ＭＳ ゴシック" panose="020B0609070205080204" pitchFamily="49" charset="-128"/>
                        </a:rPr>
                        <a:t>二</a:t>
                      </a:r>
                      <a:r>
                        <a:rPr kumimoji="1" lang="en-US" altLang="ja-JP" sz="800" dirty="0" smtClean="0">
                          <a:latin typeface="ＭＳ ゴシック" panose="020B0609070205080204" pitchFamily="49" charset="-128"/>
                          <a:ea typeface="ＭＳ ゴシック" panose="020B0609070205080204" pitchFamily="49" charset="-128"/>
                        </a:rPr>
                        <a:t>)〕</a:t>
                      </a:r>
                      <a:endParaRPr kumimoji="1" lang="ja-JP" altLang="en-US" sz="800" dirty="0">
                        <a:latin typeface="ＭＳ ゴシック" panose="020B0609070205080204" pitchFamily="49" charset="-128"/>
                        <a:ea typeface="ＭＳ ゴシック" panose="020B0609070205080204" pitchFamily="49" charset="-128"/>
                      </a:endParaRPr>
                    </a:p>
                  </a:txBody>
                  <a:tcPr marL="84406" marR="84406" marT="42203" marB="42203" anchor="ctr"/>
                </a:tc>
                <a:tc>
                  <a:txBody>
                    <a:bodyPr/>
                    <a:lstStyle/>
                    <a:p>
                      <a:r>
                        <a:rPr kumimoji="1" lang="ja-JP" altLang="en-US" sz="800" baseline="0" dirty="0" smtClean="0">
                          <a:latin typeface="ＭＳ ゴシック" panose="020B0609070205080204" pitchFamily="49" charset="-128"/>
                          <a:ea typeface="ＭＳ ゴシック" panose="020B0609070205080204" pitchFamily="49" charset="-128"/>
                        </a:rPr>
                        <a:t>ａ 障害者支援施設、</a:t>
                      </a:r>
                      <a:r>
                        <a:rPr kumimoji="1" lang="ja-JP" altLang="en-US" sz="800" dirty="0" smtClean="0">
                          <a:latin typeface="ＭＳ ゴシック" panose="020B0609070205080204" pitchFamily="49" charset="-128"/>
                          <a:ea typeface="ＭＳ ゴシック" panose="020B0609070205080204" pitchFamily="49" charset="-128"/>
                        </a:rPr>
                        <a:t>障害児入所施設、老人福祉施設、介護老人保健施設及び医療機関等において介護</a:t>
                      </a:r>
                      <a:endParaRPr kumimoji="1" lang="en-US" altLang="ja-JP" sz="800" dirty="0" smtClean="0">
                        <a:latin typeface="ＭＳ ゴシック" panose="020B0609070205080204" pitchFamily="49" charset="-128"/>
                        <a:ea typeface="ＭＳ ゴシック" panose="020B0609070205080204" pitchFamily="49" charset="-128"/>
                      </a:endParaRPr>
                    </a:p>
                    <a:p>
                      <a:r>
                        <a:rPr kumimoji="1" lang="ja-JP" altLang="en-US" sz="800" dirty="0" smtClean="0">
                          <a:latin typeface="ＭＳ ゴシック" panose="020B0609070205080204" pitchFamily="49" charset="-128"/>
                          <a:ea typeface="ＭＳ ゴシック" panose="020B0609070205080204" pitchFamily="49" charset="-128"/>
                        </a:rPr>
                        <a:t>　業務に従事する者</a:t>
                      </a:r>
                      <a:endParaRPr kumimoji="1" lang="ja-JP" altLang="en-US" sz="800" dirty="0">
                        <a:latin typeface="ＭＳ ゴシック" panose="020B0609070205080204" pitchFamily="49" charset="-128"/>
                        <a:ea typeface="ＭＳ ゴシック" panose="020B0609070205080204" pitchFamily="49" charset="-128"/>
                      </a:endParaRPr>
                    </a:p>
                  </a:txBody>
                  <a:tcPr marL="84406" marR="84406" marT="42203" marB="42203" anchor="ctr"/>
                </a:tc>
                <a:tc vMerge="1">
                  <a:txBody>
                    <a:bodyPr/>
                    <a:lstStyle/>
                    <a:p>
                      <a:pPr algn="ctr"/>
                      <a:endParaRPr kumimoji="1" lang="ja-JP" altLang="en-US" sz="900" dirty="0">
                        <a:solidFill>
                          <a:srgbClr val="FF0000"/>
                        </a:solidFill>
                        <a:latin typeface="ＭＳ Ｐゴシック" panose="020B0600070205080204" pitchFamily="50" charset="-128"/>
                        <a:ea typeface="ＭＳ Ｐゴシック" panose="020B0600070205080204" pitchFamily="50" charset="-128"/>
                      </a:endParaRPr>
                    </a:p>
                  </a:txBody>
                  <a:tcPr marL="84406" marR="84406" marT="42203" marB="42203" anchor="ctr">
                    <a:lnR w="12700" cap="flat" cmpd="sng" algn="ctr">
                      <a:solidFill>
                        <a:schemeClr val="tx1"/>
                      </a:solidFill>
                      <a:prstDash val="solid"/>
                      <a:round/>
                      <a:headEnd type="none" w="med" len="med"/>
                      <a:tailEnd type="none" w="med" len="med"/>
                    </a:lnR>
                  </a:tcPr>
                </a:tc>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smtClean="0">
                          <a:latin typeface="ＭＳ Ｐゴシック" panose="020B0600070205080204" pitchFamily="50" charset="-128"/>
                          <a:ea typeface="ＭＳ Ｐゴシック" panose="020B0600070205080204" pitchFamily="50" charset="-128"/>
                        </a:rPr>
                        <a:t>５年以上</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dirty="0" smtClean="0">
                          <a:solidFill>
                            <a:srgbClr val="FF0000"/>
                          </a:solidFill>
                          <a:latin typeface="ＭＳ Ｐゴシック" panose="020B0600070205080204" pitchFamily="50" charset="-128"/>
                          <a:ea typeface="ＭＳ Ｐゴシック" panose="020B0600070205080204" pitchFamily="50" charset="-128"/>
                        </a:rPr>
                        <a:t>８年以上</a:t>
                      </a:r>
                    </a:p>
                  </a:txBody>
                  <a:tcPr marL="84406" marR="84406" marT="42203" marB="42203"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vMerge="1">
                  <a:txBody>
                    <a:bodyPr/>
                    <a:lstStyle/>
                    <a:p>
                      <a:pPr algn="ctr"/>
                      <a:endParaRPr kumimoji="1" lang="ja-JP" altLang="en-US" sz="800" dirty="0">
                        <a:latin typeface="ＭＳ Ｐゴシック" panose="020B0600070205080204" pitchFamily="50" charset="-128"/>
                        <a:ea typeface="ＭＳ Ｐゴシック" panose="020B060007020508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rowSpan="6">
                  <a:txBody>
                    <a:bodyPr/>
                    <a:lstStyle/>
                    <a:p>
                      <a:pPr algn="ctr"/>
                      <a:r>
                        <a:rPr kumimoji="1" lang="ja-JP" altLang="en-US" sz="800" dirty="0" smtClean="0">
                          <a:latin typeface="ＭＳ Ｐゴシック" panose="020B0600070205080204" pitchFamily="50" charset="-128"/>
                          <a:ea typeface="ＭＳ Ｐゴシック" panose="020B0600070205080204" pitchFamily="50" charset="-128"/>
                        </a:rPr>
                        <a:t>３年</a:t>
                      </a:r>
                    </a:p>
                    <a:p>
                      <a:pPr algn="ctr"/>
                      <a:r>
                        <a:rPr kumimoji="1" lang="ja-JP" altLang="en-US" sz="800" dirty="0" smtClean="0">
                          <a:latin typeface="ＭＳ Ｐゴシック" panose="020B0600070205080204" pitchFamily="50" charset="-128"/>
                          <a:ea typeface="ＭＳ Ｐゴシック" panose="020B0600070205080204" pitchFamily="50" charset="-128"/>
                        </a:rPr>
                        <a:t>以上</a:t>
                      </a:r>
                      <a:endParaRPr kumimoji="1" lang="ja-JP" altLang="en-US" sz="800" dirty="0">
                        <a:latin typeface="ＭＳ Ｐゴシック" panose="020B0600070205080204" pitchFamily="50" charset="-128"/>
                        <a:ea typeface="ＭＳ Ｐゴシック" panose="020B060007020508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rowSpan="6">
                  <a:txBody>
                    <a:bodyPr/>
                    <a:lstStyle/>
                    <a:p>
                      <a:pPr algn="ctr"/>
                      <a:r>
                        <a:rPr kumimoji="1" lang="ja-JP" altLang="en-US" sz="800" dirty="0" smtClean="0">
                          <a:latin typeface="ＭＳ Ｐゴシック" panose="020B0600070205080204" pitchFamily="50" charset="-128"/>
                          <a:ea typeface="ＭＳ Ｐゴシック" panose="020B0600070205080204" pitchFamily="50" charset="-128"/>
                        </a:rPr>
                        <a:t>３年</a:t>
                      </a:r>
                    </a:p>
                    <a:p>
                      <a:pPr algn="ctr"/>
                      <a:r>
                        <a:rPr kumimoji="1" lang="ja-JP" altLang="en-US" sz="800" dirty="0" smtClean="0">
                          <a:latin typeface="ＭＳ Ｐゴシック" panose="020B0600070205080204" pitchFamily="50" charset="-128"/>
                          <a:ea typeface="ＭＳ Ｐゴシック" panose="020B0600070205080204" pitchFamily="50" charset="-128"/>
                        </a:rPr>
                        <a:t>以上</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6"/>
                  </a:ext>
                </a:extLst>
              </a:tr>
              <a:tr h="0">
                <a:tc vMerge="1">
                  <a:txBody>
                    <a:bodyPr/>
                    <a:lstStyle/>
                    <a:p>
                      <a:endParaRPr kumimoji="1" lang="ja-JP" altLang="en-US" dirty="0"/>
                    </a:p>
                  </a:txBody>
                  <a:tcPr/>
                </a:tc>
                <a:tc vMerge="1">
                  <a:txBody>
                    <a:bodyPr/>
                    <a:lstStyle/>
                    <a:p>
                      <a:endParaRPr kumimoji="1" lang="ja-JP" altLang="en-US" sz="1400" dirty="0"/>
                    </a:p>
                  </a:txBody>
                  <a:tcPr/>
                </a:tc>
                <a:tc>
                  <a:txBody>
                    <a:bodyPr/>
                    <a:lstStyle/>
                    <a:p>
                      <a:r>
                        <a:rPr kumimoji="1" lang="ja-JP" altLang="en-US" sz="800" dirty="0" smtClean="0">
                          <a:latin typeface="ＭＳ ゴシック" panose="020B0609070205080204" pitchFamily="49" charset="-128"/>
                          <a:ea typeface="ＭＳ ゴシック" panose="020B0609070205080204" pitchFamily="49" charset="-128"/>
                        </a:rPr>
                        <a:t>ｂ</a:t>
                      </a:r>
                      <a:r>
                        <a:rPr kumimoji="1" lang="ja-JP" altLang="en-US" sz="800" baseline="0" dirty="0" smtClean="0">
                          <a:latin typeface="ＭＳ ゴシック" panose="020B0609070205080204" pitchFamily="49" charset="-128"/>
                          <a:ea typeface="ＭＳ ゴシック" panose="020B0609070205080204" pitchFamily="49" charset="-128"/>
                        </a:rPr>
                        <a:t> </a:t>
                      </a:r>
                      <a:r>
                        <a:rPr kumimoji="1" lang="ja-JP" altLang="en-US" sz="800" dirty="0" smtClean="0">
                          <a:latin typeface="ＭＳ ゴシック" panose="020B0609070205080204" pitchFamily="49" charset="-128"/>
                          <a:ea typeface="ＭＳ ゴシック" panose="020B0609070205080204" pitchFamily="49" charset="-128"/>
                        </a:rPr>
                        <a:t>障害福祉サービス事業、障害児通所支援事業、老人居宅介護等事業等に従事する者</a:t>
                      </a:r>
                      <a:endParaRPr kumimoji="1" lang="en-US" altLang="ja-JP" sz="800" dirty="0" smtClean="0">
                        <a:latin typeface="ＭＳ ゴシック" panose="020B0609070205080204" pitchFamily="49" charset="-128"/>
                        <a:ea typeface="ＭＳ ゴシック" panose="020B0609070205080204" pitchFamily="49" charset="-128"/>
                      </a:endParaRPr>
                    </a:p>
                  </a:txBody>
                  <a:tcPr marL="84406" marR="84406" marT="42203" marB="42203" anchor="ctr">
                    <a:lnB w="12700" cap="flat" cmpd="sng" algn="ctr">
                      <a:solidFill>
                        <a:schemeClr val="tx1"/>
                      </a:solidFill>
                      <a:prstDash val="solid"/>
                      <a:round/>
                      <a:headEnd type="none" w="med" len="med"/>
                      <a:tailEnd type="none" w="med" len="med"/>
                    </a:lnB>
                  </a:tcPr>
                </a:tc>
                <a:tc vMerge="1">
                  <a:txBody>
                    <a:bodyPr/>
                    <a:lstStyle/>
                    <a:p>
                      <a:endParaRPr kumimoji="1" lang="ja-JP" altLang="en-US" sz="1400" dirty="0"/>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07"/>
                  </a:ext>
                </a:extLst>
              </a:tr>
              <a:tr h="0">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800" dirty="0" smtClean="0">
                          <a:latin typeface="ＭＳ ゴシック" panose="020B0609070205080204" pitchFamily="49" charset="-128"/>
                          <a:ea typeface="ＭＳ ゴシック" panose="020B0609070205080204" pitchFamily="49" charset="-128"/>
                        </a:rPr>
                        <a:t>ｃ</a:t>
                      </a:r>
                      <a:r>
                        <a:rPr kumimoji="1" lang="ja-JP" altLang="en-US" sz="800" baseline="0" dirty="0" smtClean="0">
                          <a:latin typeface="ＭＳ ゴシック" panose="020B0609070205080204" pitchFamily="49" charset="-128"/>
                          <a:ea typeface="ＭＳ ゴシック" panose="020B0609070205080204" pitchFamily="49" charset="-128"/>
                        </a:rPr>
                        <a:t> </a:t>
                      </a:r>
                      <a:r>
                        <a:rPr kumimoji="1" lang="ja-JP" altLang="en-US" sz="800" dirty="0" smtClean="0">
                          <a:latin typeface="ＭＳ ゴシック" panose="020B0609070205080204" pitchFamily="49" charset="-128"/>
                          <a:ea typeface="ＭＳ ゴシック" panose="020B0609070205080204" pitchFamily="49" charset="-128"/>
                        </a:rPr>
                        <a:t>病院・診療所、薬局、訪問看護事業所等の従業者</a:t>
                      </a:r>
                    </a:p>
                  </a:txBody>
                  <a:tcPr marL="84406" marR="84406" marT="42203" marB="42203"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383060988"/>
                  </a:ext>
                </a:extLst>
              </a:tr>
              <a:tr h="0">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latin typeface="ＭＳ ゴシック" panose="020B0609070205080204" pitchFamily="49" charset="-128"/>
                          <a:ea typeface="ＭＳ ゴシック" panose="020B0609070205080204" pitchFamily="49" charset="-128"/>
                        </a:rPr>
                        <a:t>ｄ</a:t>
                      </a:r>
                      <a:r>
                        <a:rPr kumimoji="1" lang="ja-JP" altLang="en-US" sz="800" baseline="0" dirty="0" smtClean="0">
                          <a:latin typeface="ＭＳ ゴシック" panose="020B0609070205080204" pitchFamily="49" charset="-128"/>
                          <a:ea typeface="ＭＳ ゴシック" panose="020B0609070205080204" pitchFamily="49" charset="-128"/>
                        </a:rPr>
                        <a:t> </a:t>
                      </a:r>
                      <a:r>
                        <a:rPr kumimoji="1" lang="ja-JP" altLang="en-US" sz="800" dirty="0" smtClean="0">
                          <a:latin typeface="ＭＳ ゴシック" panose="020B0609070205080204" pitchFamily="49" charset="-128"/>
                          <a:ea typeface="ＭＳ ゴシック" panose="020B0609070205080204" pitchFamily="49" charset="-128"/>
                        </a:rPr>
                        <a:t>障害者雇用事業所において就業支援の業務に従事する者</a:t>
                      </a:r>
                    </a:p>
                  </a:txBody>
                  <a:tcPr marL="84406" marR="84406" marT="42203" marB="42203"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537653920"/>
                  </a:ext>
                </a:extLst>
              </a:tr>
              <a:tr h="0">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800" baseline="0" dirty="0" smtClean="0">
                          <a:latin typeface="ＭＳ ゴシック" panose="020B0609070205080204" pitchFamily="49" charset="-128"/>
                          <a:ea typeface="ＭＳ ゴシック" panose="020B0609070205080204" pitchFamily="49" charset="-128"/>
                        </a:rPr>
                        <a:t>ｅ 特別支援学校等の従業者</a:t>
                      </a:r>
                      <a:endParaRPr kumimoji="1" lang="ja-JP" altLang="en-US" sz="800" dirty="0">
                        <a:latin typeface="ＭＳ ゴシック" panose="020B0609070205080204" pitchFamily="49" charset="-128"/>
                        <a:ea typeface="ＭＳ ゴシック" panose="020B0609070205080204" pitchFamily="49" charset="-128"/>
                      </a:endParaRPr>
                    </a:p>
                  </a:txBody>
                  <a:tcPr marL="84406" marR="84406" marT="42203" marB="42203"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08"/>
                  </a:ext>
                </a:extLst>
              </a:tr>
              <a:tr h="199682">
                <a:tc vMerge="1">
                  <a:txBody>
                    <a:bodyPr/>
                    <a:lstStyle/>
                    <a:p>
                      <a:endParaRPr kumimoji="1" lang="ja-JP" altLang="en-US"/>
                    </a:p>
                  </a:txBody>
                  <a:tcPr/>
                </a:tc>
                <a:tc vMerge="1">
                  <a:txBody>
                    <a:bodyPr/>
                    <a:lstStyle/>
                    <a:p>
                      <a:endParaRPr kumimoji="1" lang="ja-JP" altLang="en-US"/>
                    </a:p>
                  </a:txBody>
                  <a:tcPr/>
                </a:tc>
                <a:tc>
                  <a: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kumimoji="1" lang="ja-JP" altLang="en-US" sz="800" dirty="0" smtClean="0">
                          <a:latin typeface="ＭＳ ゴシック" panose="020B0609070205080204" pitchFamily="49" charset="-128"/>
                          <a:ea typeface="ＭＳ ゴシック" panose="020B0609070205080204" pitchFamily="49" charset="-128"/>
                        </a:rPr>
                        <a:t>その他これらの業務に準ずると都道府県知事が認めた業務に従事する者</a:t>
                      </a:r>
                    </a:p>
                  </a:txBody>
                  <a:tcPr marL="84406" marR="84406" marT="42203" marB="42203"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09"/>
                  </a:ext>
                </a:extLst>
              </a:tr>
              <a:tr h="418946">
                <a:tc gridSpan="9">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smtClean="0">
                          <a:latin typeface="ＭＳ Ｐゴシック" panose="020B0600070205080204" pitchFamily="50" charset="-128"/>
                          <a:ea typeface="ＭＳ Ｐゴシック" panose="020B0600070205080204" pitchFamily="50" charset="-128"/>
                        </a:rPr>
                        <a:t>※</a:t>
                      </a:r>
                      <a:r>
                        <a:rPr kumimoji="1" lang="ja-JP" altLang="en-US" sz="800" dirty="0" smtClean="0">
                          <a:latin typeface="ＭＳ Ｐゴシック" panose="020B0600070205080204" pitchFamily="50" charset="-128"/>
                          <a:ea typeface="ＭＳ Ｐゴシック" panose="020B0600070205080204" pitchFamily="50" charset="-128"/>
                        </a:rPr>
                        <a:t>１ 国家資格者とは、医師、歯科医師、薬剤師、保健師、助産師、看護師、准看護師、理学療法士、作業療法士、社会福祉士、介護福祉士、視能訓練士、義肢装具士、歯科衛生士、言語聴覚士、あん摩マッ</a:t>
                      </a:r>
                      <a:endParaRPr kumimoji="1" lang="en-US" altLang="ja-JP" sz="800" dirty="0" smtClean="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latin typeface="ＭＳ Ｐゴシック" panose="020B0600070205080204" pitchFamily="50" charset="-128"/>
                          <a:ea typeface="ＭＳ Ｐゴシック" panose="020B0600070205080204" pitchFamily="50" charset="-128"/>
                        </a:rPr>
                        <a:t>　　サージ指圧師、はり師、きゅう師、柔道整復師、栄養士（管理栄養士を含む。）、精神保健福祉士の資格を有し、その資格に基づく業務に３年以上従事している者のことを言う。</a:t>
                      </a:r>
                      <a:endParaRPr kumimoji="1" lang="en-US" altLang="ja-JP" sz="800" dirty="0" smtClean="0">
                        <a:latin typeface="ＭＳ Ｐゴシック" panose="020B0600070205080204" pitchFamily="50" charset="-128"/>
                        <a:ea typeface="ＭＳ Ｐゴシック" panose="020B0600070205080204" pitchFamily="50" charset="-128"/>
                      </a:endParaRPr>
                    </a:p>
                    <a:p>
                      <a:r>
                        <a:rPr kumimoji="1" lang="en-US" altLang="ja-JP" sz="800" dirty="0" smtClean="0">
                          <a:latin typeface="ＭＳ Ｐゴシック" panose="020B0600070205080204" pitchFamily="50" charset="-128"/>
                          <a:ea typeface="ＭＳ Ｐゴシック" panose="020B0600070205080204" pitchFamily="50" charset="-128"/>
                        </a:rPr>
                        <a:t>※</a:t>
                      </a:r>
                      <a:r>
                        <a:rPr kumimoji="1" lang="ja-JP" altLang="en-US" sz="800" dirty="0" smtClean="0">
                          <a:latin typeface="ＭＳ Ｐゴシック" panose="020B0600070205080204" pitchFamily="50" charset="-128"/>
                          <a:ea typeface="ＭＳ Ｐゴシック" panose="020B0600070205080204" pitchFamily="50" charset="-128"/>
                        </a:rPr>
                        <a:t>２ 上記</a:t>
                      </a:r>
                      <a:r>
                        <a:rPr kumimoji="1" lang="en-US" altLang="ja-JP" sz="800" dirty="0" smtClean="0">
                          <a:latin typeface="ＭＳ Ｐゴシック" panose="020B0600070205080204" pitchFamily="50" charset="-128"/>
                          <a:ea typeface="ＭＳ Ｐゴシック" panose="020B0600070205080204" pitchFamily="50" charset="-128"/>
                        </a:rPr>
                        <a:t>(</a:t>
                      </a:r>
                      <a:r>
                        <a:rPr kumimoji="1" lang="ja-JP" altLang="en-US" sz="800" dirty="0" smtClean="0">
                          <a:latin typeface="ＭＳ Ｐゴシック" panose="020B0600070205080204" pitchFamily="50" charset="-128"/>
                          <a:ea typeface="ＭＳ Ｐゴシック" panose="020B0600070205080204" pitchFamily="50" charset="-128"/>
                        </a:rPr>
                        <a:t>二</a:t>
                      </a:r>
                      <a:r>
                        <a:rPr kumimoji="1" lang="en-US" altLang="ja-JP" sz="800" dirty="0" smtClean="0">
                          <a:latin typeface="ＭＳ Ｐゴシック" panose="020B0600070205080204" pitchFamily="50" charset="-128"/>
                          <a:ea typeface="ＭＳ Ｐゴシック" panose="020B0600070205080204" pitchFamily="50" charset="-128"/>
                        </a:rPr>
                        <a:t>)</a:t>
                      </a:r>
                      <a:r>
                        <a:rPr kumimoji="1" lang="ja-JP" altLang="en-US" sz="800" dirty="0" smtClean="0">
                          <a:latin typeface="ＭＳ Ｐゴシック" panose="020B0600070205080204" pitchFamily="50" charset="-128"/>
                          <a:ea typeface="ＭＳ Ｐゴシック" panose="020B0600070205080204" pitchFamily="50" charset="-128"/>
                        </a:rPr>
                        <a:t>の直接支援業務に従事する者で、次のいずれかに該当する者（資格取得以前も年数に含めて可）</a:t>
                      </a:r>
                    </a:p>
                    <a:p>
                      <a:r>
                        <a:rPr kumimoji="1" lang="ja-JP" altLang="en-US" sz="800" dirty="0" smtClean="0">
                          <a:latin typeface="ＭＳ Ｐゴシック" panose="020B0600070205080204" pitchFamily="50" charset="-128"/>
                          <a:ea typeface="ＭＳ Ｐゴシック" panose="020B0600070205080204" pitchFamily="50" charset="-128"/>
                        </a:rPr>
                        <a:t>　　（１）社会福祉主事任用資格を有する者（介護福祉士、精神保健福祉士、研修・講習受講者等）、</a:t>
                      </a:r>
                      <a:endParaRPr kumimoji="1" lang="en-US" altLang="ja-JP" sz="800" dirty="0" smtClean="0">
                        <a:latin typeface="ＭＳ Ｐゴシック" panose="020B0600070205080204" pitchFamily="50" charset="-128"/>
                        <a:ea typeface="ＭＳ Ｐゴシック" panose="020B0600070205080204" pitchFamily="50" charset="-128"/>
                      </a:endParaRPr>
                    </a:p>
                    <a:p>
                      <a:r>
                        <a:rPr kumimoji="1" lang="ja-JP" altLang="en-US" sz="800" dirty="0" smtClean="0">
                          <a:latin typeface="ＭＳ Ｐゴシック" panose="020B0600070205080204" pitchFamily="50" charset="-128"/>
                          <a:ea typeface="ＭＳ Ｐゴシック" panose="020B0600070205080204" pitchFamily="50" charset="-128"/>
                        </a:rPr>
                        <a:t>　　（２）保育士、</a:t>
                      </a:r>
                      <a:endParaRPr kumimoji="1" lang="en-US" altLang="ja-JP" sz="800" dirty="0" smtClean="0">
                        <a:latin typeface="ＭＳ Ｐゴシック" panose="020B0600070205080204" pitchFamily="50" charset="-128"/>
                        <a:ea typeface="ＭＳ Ｐゴシック" panose="020B0600070205080204" pitchFamily="50" charset="-128"/>
                      </a:endParaRPr>
                    </a:p>
                    <a:p>
                      <a:r>
                        <a:rPr kumimoji="1" lang="ja-JP" altLang="en-US" sz="800" dirty="0" smtClean="0">
                          <a:latin typeface="ＭＳ Ｐゴシック" panose="020B0600070205080204" pitchFamily="50" charset="-128"/>
                          <a:ea typeface="ＭＳ Ｐゴシック" panose="020B0600070205080204" pitchFamily="50" charset="-128"/>
                        </a:rPr>
                        <a:t>　　（３）児童指導員任用資格者、</a:t>
                      </a:r>
                    </a:p>
                    <a:p>
                      <a:r>
                        <a:rPr kumimoji="1" lang="ja-JP" altLang="en-US" sz="800" dirty="0" smtClean="0">
                          <a:latin typeface="ＭＳ Ｐゴシック" panose="020B0600070205080204" pitchFamily="50" charset="-128"/>
                          <a:ea typeface="ＭＳ Ｐゴシック" panose="020B0600070205080204" pitchFamily="50" charset="-128"/>
                        </a:rPr>
                        <a:t>　　（４）訪問介護員（ホームヘルパー）２級以上（現：介護職員初任者研修）に相当する研修を修了した者</a:t>
                      </a:r>
                      <a:endParaRPr kumimoji="1" lang="en-US" altLang="ja-JP" sz="800" dirty="0" smtClean="0">
                        <a:latin typeface="ＭＳ Ｐゴシック" panose="020B0600070205080204" pitchFamily="50" charset="-128"/>
                        <a:ea typeface="ＭＳ Ｐゴシック" panose="020B0600070205080204" pitchFamily="50" charset="-128"/>
                      </a:endParaRPr>
                    </a:p>
                    <a:p>
                      <a:r>
                        <a:rPr kumimoji="1" lang="en-US" altLang="ja-JP" sz="800" dirty="0" smtClean="0">
                          <a:latin typeface="ＭＳ Ｐゴシック" panose="020B0600070205080204" pitchFamily="50" charset="-128"/>
                          <a:ea typeface="ＭＳ Ｐゴシック" panose="020B0600070205080204" pitchFamily="50" charset="-128"/>
                        </a:rPr>
                        <a:t>※</a:t>
                      </a:r>
                      <a:r>
                        <a:rPr kumimoji="1" lang="ja-JP" altLang="en-US" sz="800" dirty="0" smtClean="0">
                          <a:latin typeface="ＭＳ Ｐゴシック" panose="020B0600070205080204" pitchFamily="50" charset="-128"/>
                          <a:ea typeface="ＭＳ Ｐゴシック" panose="020B0600070205080204" pitchFamily="50" charset="-128"/>
                        </a:rPr>
                        <a:t>３ 令和元年度廃止予定</a:t>
                      </a:r>
                      <a:r>
                        <a:rPr kumimoji="1" lang="en-US" altLang="ja-JP" sz="800" dirty="0" smtClean="0">
                          <a:latin typeface="ＭＳ Ｐゴシック" panose="020B0600070205080204" pitchFamily="50" charset="-128"/>
                          <a:ea typeface="ＭＳ Ｐゴシック" panose="020B0600070205080204" pitchFamily="50" charset="-128"/>
                        </a:rPr>
                        <a:t>(</a:t>
                      </a:r>
                      <a:r>
                        <a:rPr kumimoji="1" lang="ja-JP" altLang="en-US" sz="800" dirty="0" smtClean="0">
                          <a:latin typeface="ＭＳ Ｐゴシック" panose="020B0600070205080204" pitchFamily="50" charset="-128"/>
                          <a:ea typeface="ＭＳ Ｐゴシック" panose="020B0600070205080204" pitchFamily="50" charset="-128"/>
                        </a:rPr>
                        <a:t>一定の経過措置を設ける予定</a:t>
                      </a:r>
                      <a:r>
                        <a:rPr kumimoji="1" lang="en-US" altLang="ja-JP" sz="800" dirty="0" smtClean="0">
                          <a:latin typeface="ＭＳ Ｐゴシック" panose="020B0600070205080204" pitchFamily="50" charset="-128"/>
                          <a:ea typeface="ＭＳ Ｐゴシック" panose="020B0600070205080204" pitchFamily="50" charset="-128"/>
                        </a:rPr>
                        <a:t>)</a:t>
                      </a:r>
                      <a:r>
                        <a:rPr kumimoji="1" lang="ja-JP" altLang="en-US" sz="800" dirty="0" err="1" smtClean="0">
                          <a:latin typeface="ＭＳ Ｐゴシック" panose="020B0600070205080204" pitchFamily="50" charset="-128"/>
                          <a:ea typeface="ＭＳ Ｐゴシック" panose="020B0600070205080204" pitchFamily="50" charset="-128"/>
                        </a:rPr>
                        <a:t>。</a:t>
                      </a:r>
                      <a:endParaRPr kumimoji="1" lang="ja-JP" altLang="en-US" sz="800" dirty="0">
                        <a:latin typeface="ＭＳ Ｐゴシック" panose="020B0600070205080204" pitchFamily="50" charset="-128"/>
                        <a:ea typeface="ＭＳ Ｐゴシック" panose="020B0600070205080204" pitchFamily="50" charset="-128"/>
                      </a:endParaRPr>
                    </a:p>
                  </a:txBody>
                  <a:tcPr marL="84406" marR="84406" marT="42203" marB="4220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kumimoji="1" lang="ja-JP" alt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kumimoji="1" lang="ja-JP" alt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kumimoji="1" lang="ja-JP" alt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800" dirty="0">
                        <a:latin typeface="ＭＳ ゴシック" panose="020B0609070205080204" pitchFamily="49" charset="-128"/>
                        <a:ea typeface="ＭＳ ゴシック" panose="020B0609070205080204" pitchFamily="49" charset="-128"/>
                      </a:endParaRPr>
                    </a:p>
                  </a:txBody>
                  <a:tcPr marL="84406" marR="84406" marT="42203" marB="4220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2"/>
                  </a:ext>
                </a:extLst>
              </a:tr>
            </a:tbl>
          </a:graphicData>
        </a:graphic>
      </p:graphicFrame>
      <p:sp>
        <p:nvSpPr>
          <p:cNvPr id="8" name="テキスト ボックス 7"/>
          <p:cNvSpPr txBox="1"/>
          <p:nvPr/>
        </p:nvSpPr>
        <p:spPr>
          <a:xfrm>
            <a:off x="228600" y="210659"/>
            <a:ext cx="8796818" cy="348109"/>
          </a:xfrm>
          <a:prstGeom prst="rect">
            <a:avLst/>
          </a:prstGeom>
          <a:noFill/>
        </p:spPr>
        <p:txBody>
          <a:bodyPr wrap="square" rtlCol="0">
            <a:spAutoFit/>
          </a:bodyPr>
          <a:lstStyle/>
          <a:p>
            <a:pPr algn="ctr"/>
            <a:r>
              <a:rPr lang="ja-JP" altLang="en-US" sz="1662" b="1" dirty="0">
                <a:latin typeface="ＤＦ特太ゴシック体" panose="020B0509000000000000" pitchFamily="49" charset="-128"/>
                <a:ea typeface="ＤＦ特太ゴシック体" panose="020B0509000000000000" pitchFamily="49" charset="-128"/>
              </a:rPr>
              <a:t>サービス管理</a:t>
            </a:r>
            <a:r>
              <a:rPr lang="ja-JP" altLang="en-US" sz="1662" b="1" dirty="0" smtClean="0">
                <a:latin typeface="ＤＦ特太ゴシック体" panose="020B0509000000000000" pitchFamily="49" charset="-128"/>
                <a:ea typeface="ＤＦ特太ゴシック体" panose="020B0509000000000000" pitchFamily="49" charset="-128"/>
              </a:rPr>
              <a:t>責任者として従事するための実務経験要件</a:t>
            </a:r>
            <a:endParaRPr lang="ja-JP" altLang="en-US" sz="1662" b="1" dirty="0">
              <a:latin typeface="ＤＦ特太ゴシック体" panose="020B0509000000000000" pitchFamily="49" charset="-128"/>
              <a:ea typeface="ＤＦ特太ゴシック体" panose="020B0509000000000000" pitchFamily="49" charset="-128"/>
            </a:endParaRPr>
          </a:p>
        </p:txBody>
      </p:sp>
      <p:sp>
        <p:nvSpPr>
          <p:cNvPr id="2" name="フッター プレースホルダー 1"/>
          <p:cNvSpPr>
            <a:spLocks noGrp="1"/>
          </p:cNvSpPr>
          <p:nvPr>
            <p:ph type="ftr" sz="quarter" idx="11"/>
          </p:nvPr>
        </p:nvSpPr>
        <p:spPr/>
        <p:txBody>
          <a:body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ja-JP" altLang="en-US"/>
          </a:p>
        </p:txBody>
      </p:sp>
    </p:spTree>
    <p:extLst>
      <p:ext uri="{BB962C8B-B14F-4D97-AF65-F5344CB8AC3E}">
        <p14:creationId xmlns:p14="http://schemas.microsoft.com/office/powerpoint/2010/main" val="245001250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F2A1C1E8-9361-4557-9EFC-000E05CD7A25}" type="slidenum">
              <a:rPr lang="en-US" altLang="ja-JP" smtClean="0"/>
              <a:pPr>
                <a:defRPr/>
              </a:pPr>
              <a:t>155</a:t>
            </a:fld>
            <a:endParaRPr lang="en-US" altLang="ja-JP" dirty="0"/>
          </a:p>
        </p:txBody>
      </p:sp>
      <p:graphicFrame>
        <p:nvGraphicFramePr>
          <p:cNvPr id="5" name="表 4"/>
          <p:cNvGraphicFramePr>
            <a:graphicFrameLocks noGrp="1"/>
          </p:cNvGraphicFramePr>
          <p:nvPr>
            <p:extLst/>
          </p:nvPr>
        </p:nvGraphicFramePr>
        <p:xfrm>
          <a:off x="118582" y="637306"/>
          <a:ext cx="8906837" cy="5941437"/>
        </p:xfrm>
        <a:graphic>
          <a:graphicData uri="http://schemas.openxmlformats.org/drawingml/2006/table">
            <a:tbl>
              <a:tblPr firstRow="1" bandRow="1">
                <a:tableStyleId>{5940675A-B579-460E-94D1-54222C63F5DA}</a:tableStyleId>
              </a:tblPr>
              <a:tblGrid>
                <a:gridCol w="653205">
                  <a:extLst>
                    <a:ext uri="{9D8B030D-6E8A-4147-A177-3AD203B41FA5}">
                      <a16:colId xmlns:a16="http://schemas.microsoft.com/office/drawing/2014/main" val="20000"/>
                    </a:ext>
                  </a:extLst>
                </a:gridCol>
                <a:gridCol w="1157681">
                  <a:extLst>
                    <a:ext uri="{9D8B030D-6E8A-4147-A177-3AD203B41FA5}">
                      <a16:colId xmlns:a16="http://schemas.microsoft.com/office/drawing/2014/main" val="20001"/>
                    </a:ext>
                  </a:extLst>
                </a:gridCol>
                <a:gridCol w="5645791">
                  <a:extLst>
                    <a:ext uri="{9D8B030D-6E8A-4147-A177-3AD203B41FA5}">
                      <a16:colId xmlns:a16="http://schemas.microsoft.com/office/drawing/2014/main" val="20002"/>
                    </a:ext>
                  </a:extLst>
                </a:gridCol>
                <a:gridCol w="553673">
                  <a:extLst>
                    <a:ext uri="{9D8B030D-6E8A-4147-A177-3AD203B41FA5}">
                      <a16:colId xmlns:a16="http://schemas.microsoft.com/office/drawing/2014/main" val="20003"/>
                    </a:ext>
                  </a:extLst>
                </a:gridCol>
                <a:gridCol w="478173">
                  <a:extLst>
                    <a:ext uri="{9D8B030D-6E8A-4147-A177-3AD203B41FA5}">
                      <a16:colId xmlns:a16="http://schemas.microsoft.com/office/drawing/2014/main" val="1027901568"/>
                    </a:ext>
                  </a:extLst>
                </a:gridCol>
                <a:gridCol w="418314">
                  <a:extLst>
                    <a:ext uri="{9D8B030D-6E8A-4147-A177-3AD203B41FA5}">
                      <a16:colId xmlns:a16="http://schemas.microsoft.com/office/drawing/2014/main" val="3164672755"/>
                    </a:ext>
                  </a:extLst>
                </a:gridCol>
              </a:tblGrid>
              <a:tr h="179363">
                <a:tc rowSpan="2" gridSpan="2">
                  <a:txBody>
                    <a:bodyPr/>
                    <a:lstStyle/>
                    <a:p>
                      <a:pPr algn="ctr"/>
                      <a:r>
                        <a:rPr kumimoji="1" lang="ja-JP" altLang="en-US" sz="1000" b="1" dirty="0" smtClean="0">
                          <a:latin typeface="ＭＳ ゴシック" panose="020B0609070205080204" pitchFamily="49" charset="-128"/>
                          <a:ea typeface="ＭＳ ゴシック" panose="020B0609070205080204" pitchFamily="49" charset="-128"/>
                        </a:rPr>
                        <a:t>業務の範囲</a:t>
                      </a:r>
                      <a:endParaRPr kumimoji="1" lang="ja-JP" altLang="en-US" sz="1000" b="1" dirty="0">
                        <a:latin typeface="ＭＳ ゴシック" panose="020B0609070205080204" pitchFamily="49" charset="-128"/>
                        <a:ea typeface="ＭＳ ゴシック" panose="020B0609070205080204" pitchFamily="49" charset="-128"/>
                      </a:endParaRPr>
                    </a:p>
                  </a:txBody>
                  <a:tcPr marL="84406" marR="84406" marT="42203" marB="42203" anchor="ctr"/>
                </a:tc>
                <a:tc rowSpan="2" hMerge="1">
                  <a:txBody>
                    <a:bodyPr/>
                    <a:lstStyle/>
                    <a:p>
                      <a:endParaRPr kumimoji="1" lang="ja-JP" altLang="en-US" sz="1200" dirty="0"/>
                    </a:p>
                  </a:txBody>
                  <a:tcPr/>
                </a:tc>
                <a:tc rowSpan="2">
                  <a:txBody>
                    <a:bodyPr/>
                    <a:lstStyle/>
                    <a:p>
                      <a:pPr algn="ctr"/>
                      <a:r>
                        <a:rPr kumimoji="1" lang="ja-JP" altLang="en-US" sz="900" b="1" dirty="0" smtClean="0">
                          <a:latin typeface="ＭＳ ゴシック" panose="020B0609070205080204" pitchFamily="49" charset="-128"/>
                          <a:ea typeface="ＭＳ ゴシック" panose="020B0609070205080204" pitchFamily="49" charset="-128"/>
                        </a:rPr>
                        <a:t>業 務 内 容</a:t>
                      </a:r>
                      <a:endParaRPr kumimoji="1" lang="ja-JP" altLang="en-US" sz="900" b="1" dirty="0">
                        <a:latin typeface="ＭＳ ゴシック" panose="020B0609070205080204" pitchFamily="49" charset="-128"/>
                        <a:ea typeface="ＭＳ ゴシック" panose="020B0609070205080204" pitchFamily="49" charset="-128"/>
                      </a:endParaRPr>
                    </a:p>
                  </a:txBody>
                  <a:tcPr marL="84406" marR="84406" marT="42203" marB="42203" anchor="ctr"/>
                </a:tc>
                <a:tc gridSpan="3">
                  <a:txBody>
                    <a:bodyPr/>
                    <a:lstStyle/>
                    <a:p>
                      <a:pPr algn="ctr"/>
                      <a:r>
                        <a:rPr kumimoji="1" lang="ja-JP" altLang="en-US" sz="900" b="1" dirty="0" smtClean="0">
                          <a:latin typeface="ＭＳ ゴシック" panose="020B0609070205080204" pitchFamily="49" charset="-128"/>
                          <a:ea typeface="ＭＳ ゴシック" panose="020B0609070205080204" pitchFamily="49" charset="-128"/>
                        </a:rPr>
                        <a:t>実務経験年数</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smtClean="0">
                          <a:latin typeface="ＭＳ ゴシック" panose="020B0609070205080204" pitchFamily="49" charset="-128"/>
                          <a:ea typeface="ＭＳ ゴシック" panose="020B0609070205080204" pitchFamily="49" charset="-128"/>
                        </a:rPr>
                        <a:t>（下記に</a:t>
                      </a:r>
                      <a:r>
                        <a:rPr kumimoji="1" lang="ja-JP" altLang="en-US" sz="900" u="sng" dirty="0" smtClean="0">
                          <a:latin typeface="ＭＳ ゴシック" panose="020B0609070205080204" pitchFamily="49" charset="-128"/>
                          <a:ea typeface="ＭＳ ゴシック" panose="020B0609070205080204" pitchFamily="49" charset="-128"/>
                        </a:rPr>
                        <a:t>加え、老人福祉施設・医療機関等以外での実務経験が３年以上</a:t>
                      </a:r>
                      <a:r>
                        <a:rPr kumimoji="1" lang="ja-JP" altLang="en-US" sz="900" dirty="0" smtClean="0">
                          <a:latin typeface="ＭＳ ゴシック" panose="020B0609070205080204" pitchFamily="49" charset="-128"/>
                          <a:ea typeface="ＭＳ ゴシック" panose="020B0609070205080204" pitchFamily="49" charset="-128"/>
                        </a:rPr>
                        <a:t>）</a:t>
                      </a:r>
                    </a:p>
                  </a:txBody>
                  <a:tcPr marL="84406" marR="84406" marT="42203" marB="42203">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179363">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900" b="1" dirty="0" smtClean="0">
                          <a:latin typeface="ＭＳ ゴシック" panose="020B0609070205080204" pitchFamily="49" charset="-128"/>
                          <a:ea typeface="ＭＳ ゴシック" panose="020B0609070205080204" pitchFamily="49" charset="-128"/>
                        </a:rPr>
                        <a:t>国家資格保有者</a:t>
                      </a:r>
                      <a:r>
                        <a:rPr kumimoji="1" lang="en-US" altLang="ja-JP" sz="900" b="1" baseline="30000" dirty="0" smtClean="0">
                          <a:latin typeface="ＭＳ ゴシック" panose="020B0609070205080204" pitchFamily="49" charset="-128"/>
                          <a:ea typeface="ＭＳ ゴシック" panose="020B0609070205080204" pitchFamily="49" charset="-128"/>
                        </a:rPr>
                        <a:t>※</a:t>
                      </a:r>
                      <a:r>
                        <a:rPr kumimoji="1" lang="ja-JP" altLang="en-US" sz="900" b="1" baseline="30000" dirty="0" smtClean="0">
                          <a:latin typeface="ＭＳ ゴシック" panose="020B0609070205080204" pitchFamily="49" charset="-128"/>
                          <a:ea typeface="ＭＳ ゴシック" panose="020B0609070205080204" pitchFamily="49" charset="-128"/>
                        </a:rPr>
                        <a:t>１</a:t>
                      </a:r>
                      <a:endParaRPr kumimoji="1" lang="ja-JP" altLang="en-US" sz="900" b="1" baseline="30000" dirty="0">
                        <a:latin typeface="ＭＳ ゴシック" panose="020B0609070205080204" pitchFamily="49" charset="-128"/>
                        <a:ea typeface="ＭＳ ゴシック" panose="020B0609070205080204" pitchFamily="49" charset="-128"/>
                      </a:endParaRPr>
                    </a:p>
                  </a:txBody>
                  <a:tcPr marL="84406" marR="84406" marT="42203" marB="42203">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kumimoji="1" lang="ja-JP" altLang="en-US" sz="900" b="1" dirty="0" smtClean="0">
                          <a:latin typeface="ＭＳ ゴシック" panose="020B0609070205080204" pitchFamily="49" charset="-128"/>
                          <a:ea typeface="ＭＳ ゴシック" panose="020B0609070205080204" pitchFamily="49" charset="-128"/>
                        </a:rPr>
                        <a:t>有資格者</a:t>
                      </a:r>
                    </a:p>
                    <a:p>
                      <a:pPr algn="ctr"/>
                      <a:r>
                        <a:rPr kumimoji="1" lang="en-US" altLang="ja-JP" sz="900" b="0" dirty="0" smtClean="0">
                          <a:latin typeface="ＭＳ ゴシック" panose="020B0609070205080204" pitchFamily="49" charset="-128"/>
                          <a:ea typeface="ＭＳ ゴシック" panose="020B0609070205080204" pitchFamily="49" charset="-128"/>
                        </a:rPr>
                        <a:t>※</a:t>
                      </a:r>
                      <a:r>
                        <a:rPr kumimoji="1" lang="ja-JP" altLang="en-US" sz="900" b="0" dirty="0" smtClean="0">
                          <a:latin typeface="ＭＳ ゴシック" panose="020B0609070205080204" pitchFamily="49" charset="-128"/>
                          <a:ea typeface="ＭＳ ゴシック" panose="020B0609070205080204" pitchFamily="49" charset="-128"/>
                        </a:rPr>
                        <a:t>３</a:t>
                      </a:r>
                      <a:endParaRPr kumimoji="1" lang="en-US" altLang="ja-JP" sz="900" b="0" dirty="0" smtClean="0">
                        <a:latin typeface="ＭＳ ゴシック" panose="020B0609070205080204" pitchFamily="49" charset="-128"/>
                        <a:ea typeface="ＭＳ ゴシック" panose="020B0609070205080204" pitchFamily="49"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kumimoji="1" lang="ja-JP" altLang="en-US" sz="900" b="1" dirty="0" smtClean="0">
                          <a:latin typeface="ＭＳ ゴシック" panose="020B0609070205080204" pitchFamily="49" charset="-128"/>
                          <a:ea typeface="ＭＳ ゴシック" panose="020B0609070205080204" pitchFamily="49" charset="-128"/>
                        </a:rPr>
                        <a:t>それ以外の者</a:t>
                      </a:r>
                      <a:endParaRPr kumimoji="1" lang="ja-JP" altLang="en-US" sz="900" b="1" dirty="0">
                        <a:latin typeface="ＭＳ ゴシック" panose="020B0609070205080204" pitchFamily="49" charset="-128"/>
                        <a:ea typeface="ＭＳ ゴシック" panose="020B0609070205080204" pitchFamily="49" charset="-128"/>
                      </a:endParaRPr>
                    </a:p>
                  </a:txBody>
                  <a:tcPr marL="84406" marR="84406" marT="42203" marB="42203">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23821841"/>
                  </a:ext>
                </a:extLst>
              </a:tr>
              <a:tr h="291363">
                <a:tc rowSpan="13">
                  <a:txBody>
                    <a:bodyPr/>
                    <a:lstStyle/>
                    <a:p>
                      <a:pPr algn="ctr"/>
                      <a:r>
                        <a:rPr kumimoji="1" lang="ja-JP" altLang="en-US" sz="800" dirty="0" smtClean="0">
                          <a:latin typeface="ＭＳ ゴシック" panose="020B0609070205080204" pitchFamily="49" charset="-128"/>
                          <a:ea typeface="ＭＳ ゴシック" panose="020B0609070205080204" pitchFamily="49" charset="-128"/>
                        </a:rPr>
                        <a:t>障害者（身体上若しくは精神上の障害があること又は環境上の理由により日常生活を営むのに支障がある者）又は障害児（児童福祉法第</a:t>
                      </a:r>
                      <a:r>
                        <a:rPr kumimoji="1" lang="en-US" altLang="ja-JP" sz="800" dirty="0" smtClean="0">
                          <a:latin typeface="ＭＳ ゴシック" panose="020B0609070205080204" pitchFamily="49" charset="-128"/>
                          <a:ea typeface="ＭＳ ゴシック" panose="020B0609070205080204" pitchFamily="49" charset="-128"/>
                        </a:rPr>
                        <a:t>4</a:t>
                      </a:r>
                      <a:r>
                        <a:rPr kumimoji="1" lang="ja-JP" altLang="en-US" sz="800" dirty="0" smtClean="0">
                          <a:latin typeface="ＭＳ ゴシック" panose="020B0609070205080204" pitchFamily="49" charset="-128"/>
                          <a:ea typeface="ＭＳ ゴシック" panose="020B0609070205080204" pitchFamily="49" charset="-128"/>
                        </a:rPr>
                        <a:t>条第</a:t>
                      </a:r>
                      <a:r>
                        <a:rPr kumimoji="1" lang="en-US" altLang="ja-JP" sz="800" dirty="0" smtClean="0">
                          <a:latin typeface="ＭＳ ゴシック" panose="020B0609070205080204" pitchFamily="49" charset="-128"/>
                          <a:ea typeface="ＭＳ ゴシック" panose="020B0609070205080204" pitchFamily="49" charset="-128"/>
                        </a:rPr>
                        <a:t>1</a:t>
                      </a:r>
                      <a:r>
                        <a:rPr kumimoji="1" lang="ja-JP" altLang="en-US" sz="800" dirty="0" smtClean="0">
                          <a:latin typeface="ＭＳ ゴシック" panose="020B0609070205080204" pitchFamily="49" charset="-128"/>
                          <a:ea typeface="ＭＳ ゴシック" panose="020B0609070205080204" pitchFamily="49" charset="-128"/>
                        </a:rPr>
                        <a:t>項に規定する児童）の保健、医療、福祉、就労、教育の分野における支援業務</a:t>
                      </a:r>
                      <a:endParaRPr kumimoji="1" lang="ja-JP" altLang="en-US" sz="800" dirty="0">
                        <a:latin typeface="ＭＳ ゴシック" panose="020B0609070205080204" pitchFamily="49" charset="-128"/>
                        <a:ea typeface="ＭＳ ゴシック" panose="020B0609070205080204" pitchFamily="49" charset="-128"/>
                      </a:endParaRPr>
                    </a:p>
                  </a:txBody>
                  <a:tcPr marL="84406" marR="84406" marT="42203" marB="42203" anchor="ctr"/>
                </a:tc>
                <a:tc rowSpan="7">
                  <a:txBody>
                    <a:bodyPr/>
                    <a:lstStyle/>
                    <a:p>
                      <a:pPr algn="ctr"/>
                      <a:r>
                        <a:rPr kumimoji="1" lang="ja-JP" altLang="en-US" sz="800" dirty="0" smtClean="0">
                          <a:latin typeface="ＭＳ ゴシック" panose="020B0609070205080204" pitchFamily="49" charset="-128"/>
                          <a:ea typeface="ＭＳ ゴシック" panose="020B0609070205080204" pitchFamily="49" charset="-128"/>
                        </a:rPr>
                        <a:t>イ 相談支援の業務</a:t>
                      </a:r>
                    </a:p>
                    <a:p>
                      <a:pPr algn="ctr"/>
                      <a:endParaRPr kumimoji="1" lang="ja-JP" altLang="en-US" sz="800" dirty="0" smtClean="0">
                        <a:latin typeface="ＭＳ ゴシック" panose="020B0609070205080204" pitchFamily="49" charset="-128"/>
                        <a:ea typeface="ＭＳ ゴシック" panose="020B0609070205080204" pitchFamily="49" charset="-128"/>
                      </a:endParaRPr>
                    </a:p>
                    <a:p>
                      <a:pPr algn="l"/>
                      <a:r>
                        <a:rPr kumimoji="1" lang="ja-JP" altLang="en-US" sz="700" dirty="0" smtClean="0">
                          <a:latin typeface="ＭＳ ゴシック" panose="020B0609070205080204" pitchFamily="49" charset="-128"/>
                          <a:ea typeface="ＭＳ ゴシック" panose="020B0609070205080204" pitchFamily="49" charset="-128"/>
                        </a:rPr>
                        <a:t>自立に関する相談に応じ、助言、指導その他の支援を行う業務、その他これに準ずる業務</a:t>
                      </a:r>
                    </a:p>
                    <a:p>
                      <a:pPr algn="l"/>
                      <a:endParaRPr kumimoji="1" lang="ja-JP" altLang="en-US" sz="700" dirty="0" smtClean="0">
                        <a:latin typeface="ＭＳ ゴシック" panose="020B0609070205080204" pitchFamily="49" charset="-128"/>
                        <a:ea typeface="ＭＳ ゴシック" panose="020B0609070205080204" pitchFamily="49" charset="-128"/>
                      </a:endParaRPr>
                    </a:p>
                    <a:p>
                      <a:pPr algn="r"/>
                      <a:r>
                        <a:rPr kumimoji="1" lang="en-US" altLang="ja-JP" sz="700" dirty="0" smtClean="0">
                          <a:latin typeface="ＭＳ ゴシック" panose="020B0609070205080204" pitchFamily="49" charset="-128"/>
                          <a:ea typeface="ＭＳ ゴシック" panose="020B0609070205080204" pitchFamily="49" charset="-128"/>
                        </a:rPr>
                        <a:t>〔</a:t>
                      </a:r>
                      <a:r>
                        <a:rPr kumimoji="1" lang="ja-JP" altLang="en-US" sz="700" dirty="0" smtClean="0">
                          <a:latin typeface="ＭＳ ゴシック" panose="020B0609070205080204" pitchFamily="49" charset="-128"/>
                          <a:ea typeface="ＭＳ ゴシック" panose="020B0609070205080204" pitchFamily="49" charset="-128"/>
                        </a:rPr>
                        <a:t>告示一イ</a:t>
                      </a:r>
                      <a:r>
                        <a:rPr kumimoji="1" lang="en-US" altLang="ja-JP" sz="700" dirty="0" smtClean="0">
                          <a:latin typeface="ＭＳ ゴシック" panose="020B0609070205080204" pitchFamily="49" charset="-128"/>
                          <a:ea typeface="ＭＳ ゴシック" panose="020B0609070205080204" pitchFamily="49" charset="-128"/>
                        </a:rPr>
                        <a:t>(1)(</a:t>
                      </a:r>
                      <a:r>
                        <a:rPr kumimoji="1" lang="ja-JP" altLang="en-US" sz="700" dirty="0" smtClean="0">
                          <a:latin typeface="ＭＳ ゴシック" panose="020B0609070205080204" pitchFamily="49" charset="-128"/>
                          <a:ea typeface="ＭＳ ゴシック" panose="020B0609070205080204" pitchFamily="49" charset="-128"/>
                        </a:rPr>
                        <a:t>一</a:t>
                      </a:r>
                      <a:r>
                        <a:rPr kumimoji="1" lang="en-US" altLang="ja-JP" sz="700" dirty="0" smtClean="0">
                          <a:latin typeface="ＭＳ ゴシック" panose="020B0609070205080204" pitchFamily="49" charset="-128"/>
                          <a:ea typeface="ＭＳ ゴシック" panose="020B0609070205080204" pitchFamily="49" charset="-128"/>
                        </a:rPr>
                        <a:t>)〕</a:t>
                      </a:r>
                      <a:endParaRPr kumimoji="1" lang="ja-JP" altLang="en-US" sz="700" dirty="0">
                        <a:latin typeface="ＭＳ ゴシック" panose="020B0609070205080204" pitchFamily="49" charset="-128"/>
                        <a:ea typeface="ＭＳ ゴシック" panose="020B0609070205080204" pitchFamily="49" charset="-128"/>
                      </a:endParaRPr>
                    </a:p>
                  </a:txBody>
                  <a:tcPr marL="84406" marR="84406" marT="42203" marB="42203" anchor="ctr"/>
                </a:tc>
                <a:tc>
                  <a:txBody>
                    <a:bodyPr/>
                    <a:lstStyle/>
                    <a:p>
                      <a:r>
                        <a:rPr kumimoji="1" lang="en-US" altLang="ja-JP" sz="800" baseline="0" dirty="0" smtClean="0">
                          <a:latin typeface="ＭＳ ゴシック" panose="020B0609070205080204" pitchFamily="49" charset="-128"/>
                          <a:ea typeface="ＭＳ ゴシック" panose="020B0609070205080204" pitchFamily="49" charset="-128"/>
                        </a:rPr>
                        <a:t>(1) </a:t>
                      </a:r>
                      <a:r>
                        <a:rPr kumimoji="1" lang="ja-JP" altLang="en-US" sz="800" baseline="0" dirty="0" smtClean="0">
                          <a:latin typeface="ＭＳ ゴシック" panose="020B0609070205080204" pitchFamily="49" charset="-128"/>
                          <a:ea typeface="ＭＳ ゴシック" panose="020B0609070205080204" pitchFamily="49" charset="-128"/>
                        </a:rPr>
                        <a:t>指定</a:t>
                      </a:r>
                      <a:r>
                        <a:rPr kumimoji="1" lang="en-US" altLang="ja-JP" sz="800" baseline="0" dirty="0" smtClean="0">
                          <a:latin typeface="ＭＳ ゴシック" panose="020B0609070205080204" pitchFamily="49" charset="-128"/>
                          <a:ea typeface="ＭＳ ゴシック" panose="020B0609070205080204" pitchFamily="49" charset="-128"/>
                        </a:rPr>
                        <a:t>[</a:t>
                      </a:r>
                      <a:r>
                        <a:rPr kumimoji="1" lang="ja-JP" altLang="en-US" sz="800" baseline="0" dirty="0" smtClean="0">
                          <a:latin typeface="ＭＳ ゴシック" panose="020B0609070205080204" pitchFamily="49" charset="-128"/>
                          <a:ea typeface="ＭＳ ゴシック" panose="020B0609070205080204" pitchFamily="49" charset="-128"/>
                        </a:rPr>
                        <a:t>特定</a:t>
                      </a:r>
                      <a:r>
                        <a:rPr kumimoji="1" lang="en-US" altLang="ja-JP" sz="800" baseline="0" dirty="0" smtClean="0">
                          <a:latin typeface="ＭＳ ゴシック" panose="020B0609070205080204" pitchFamily="49" charset="-128"/>
                          <a:ea typeface="ＭＳ ゴシック" panose="020B0609070205080204" pitchFamily="49" charset="-128"/>
                        </a:rPr>
                        <a:t>/</a:t>
                      </a:r>
                      <a:r>
                        <a:rPr kumimoji="1" lang="ja-JP" altLang="en-US" sz="800" baseline="0" dirty="0" smtClean="0">
                          <a:latin typeface="ＭＳ ゴシック" panose="020B0609070205080204" pitchFamily="49" charset="-128"/>
                          <a:ea typeface="ＭＳ ゴシック" panose="020B0609070205080204" pitchFamily="49" charset="-128"/>
                        </a:rPr>
                        <a:t>障害児</a:t>
                      </a:r>
                      <a:r>
                        <a:rPr kumimoji="1" lang="en-US" altLang="ja-JP" sz="800" baseline="0" dirty="0" smtClean="0">
                          <a:latin typeface="ＭＳ ゴシック" panose="020B0609070205080204" pitchFamily="49" charset="-128"/>
                          <a:ea typeface="ＭＳ ゴシック" panose="020B0609070205080204" pitchFamily="49" charset="-128"/>
                        </a:rPr>
                        <a:t>/</a:t>
                      </a:r>
                      <a:r>
                        <a:rPr kumimoji="1" lang="ja-JP" altLang="en-US" sz="800" baseline="0" dirty="0" smtClean="0">
                          <a:latin typeface="ＭＳ ゴシック" panose="020B0609070205080204" pitchFamily="49" charset="-128"/>
                          <a:ea typeface="ＭＳ ゴシック" panose="020B0609070205080204" pitchFamily="49" charset="-128"/>
                        </a:rPr>
                        <a:t>一般</a:t>
                      </a:r>
                      <a:r>
                        <a:rPr kumimoji="1" lang="en-US" altLang="ja-JP" sz="800" baseline="0" dirty="0" smtClean="0">
                          <a:latin typeface="ＭＳ ゴシック" panose="020B0609070205080204" pitchFamily="49" charset="-128"/>
                          <a:ea typeface="ＭＳ ゴシック" panose="020B0609070205080204" pitchFamily="49" charset="-128"/>
                        </a:rPr>
                        <a:t>]</a:t>
                      </a:r>
                      <a:r>
                        <a:rPr kumimoji="1" lang="ja-JP" altLang="en-US" sz="800" baseline="0" dirty="0" smtClean="0">
                          <a:latin typeface="ＭＳ ゴシック" panose="020B0609070205080204" pitchFamily="49" charset="-128"/>
                          <a:ea typeface="ＭＳ ゴシック" panose="020B0609070205080204" pitchFamily="49" charset="-128"/>
                        </a:rPr>
                        <a:t>相談支援事業、地域生活支援事業の相談支援事業に従事する者</a:t>
                      </a:r>
                      <a:endParaRPr kumimoji="1" lang="ja-JP" altLang="en-US" sz="800" dirty="0" smtClean="0">
                        <a:latin typeface="ＭＳ ゴシック" panose="020B0609070205080204" pitchFamily="49" charset="-128"/>
                        <a:ea typeface="ＭＳ ゴシック" panose="020B0609070205080204" pitchFamily="49" charset="-128"/>
                      </a:endParaRPr>
                    </a:p>
                  </a:txBody>
                  <a:tcPr marL="84406" marR="84406" marT="42203" marB="42203" anchor="ctr"/>
                </a:tc>
                <a:tc rowSpan="1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smtClean="0">
                          <a:latin typeface="ＭＳ ゴシック" panose="020B0609070205080204" pitchFamily="49" charset="-128"/>
                          <a:ea typeface="ＭＳ ゴシック" panose="020B0609070205080204" pitchFamily="49" charset="-128"/>
                        </a:rPr>
                        <a:t>３年</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smtClean="0">
                          <a:latin typeface="ＭＳ ゴシック" panose="020B0609070205080204" pitchFamily="49" charset="-128"/>
                          <a:ea typeface="ＭＳ ゴシック" panose="020B0609070205080204" pitchFamily="49" charset="-128"/>
                        </a:rPr>
                        <a:t>以上</a:t>
                      </a:r>
                    </a:p>
                  </a:txBody>
                  <a:tcPr marL="84406" marR="84406" marT="42203" marB="42203" anchor="ctr">
                    <a:lnR w="12700" cap="flat" cmpd="sng" algn="ctr">
                      <a:solidFill>
                        <a:schemeClr val="tx1"/>
                      </a:solidFill>
                      <a:prstDash val="solid"/>
                      <a:round/>
                      <a:headEnd type="none" w="med" len="med"/>
                      <a:tailEnd type="none" w="med" len="med"/>
                    </a:lnR>
                  </a:tcPr>
                </a:tc>
                <a:tc rowSpan="7">
                  <a:txBody>
                    <a:bodyPr/>
                    <a:lstStyle/>
                    <a:p>
                      <a:pPr algn="ctr"/>
                      <a:endParaRPr kumimoji="1" lang="ja-JP" altLang="en-US" sz="800" dirty="0">
                        <a:latin typeface="ＭＳ ゴシック" panose="020B0609070205080204" pitchFamily="49" charset="-128"/>
                        <a:ea typeface="ＭＳ ゴシック" panose="020B0609070205080204" pitchFamily="49"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lToTr w="9525" cap="flat" cmpd="sng" algn="ctr">
                      <a:solidFill>
                        <a:schemeClr val="tx1"/>
                      </a:solidFill>
                      <a:prstDash val="solid"/>
                      <a:round/>
                      <a:headEnd type="none" w="med" len="med"/>
                      <a:tailEnd type="none" w="med" len="med"/>
                    </a:lnBlToTr>
                  </a:tcPr>
                </a:tc>
                <a:tc rowSpan="7">
                  <a:txBody>
                    <a:bodyPr/>
                    <a:lstStyle/>
                    <a:p>
                      <a:pPr algn="ctr"/>
                      <a:r>
                        <a:rPr kumimoji="1" lang="ja-JP" altLang="en-US" sz="800" dirty="0" smtClean="0">
                          <a:latin typeface="ＭＳ ゴシック" panose="020B0609070205080204" pitchFamily="49" charset="-128"/>
                          <a:ea typeface="ＭＳ ゴシック" panose="020B0609070205080204" pitchFamily="49" charset="-128"/>
                        </a:rPr>
                        <a:t>５年以上</a:t>
                      </a:r>
                    </a:p>
                  </a:txBody>
                  <a:tcPr marL="84406" marR="84406" marT="42203" marB="42203"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237679">
                <a:tc vMerge="1">
                  <a:txBody>
                    <a:bodyPr/>
                    <a:lstStyle/>
                    <a:p>
                      <a:endParaRPr kumimoji="1" lang="ja-JP" altLang="en-US" dirty="0"/>
                    </a:p>
                  </a:txBody>
                  <a:tcPr/>
                </a:tc>
                <a:tc vMerge="1">
                  <a:txBody>
                    <a:bodyPr/>
                    <a:lstStyle/>
                    <a:p>
                      <a:endParaRPr kumimoji="1" lang="ja-JP" alt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smtClean="0">
                          <a:latin typeface="ＭＳ ゴシック" panose="020B0609070205080204" pitchFamily="49" charset="-128"/>
                          <a:ea typeface="ＭＳ ゴシック" panose="020B0609070205080204" pitchFamily="49" charset="-128"/>
                        </a:rPr>
                        <a:t>(2)</a:t>
                      </a:r>
                      <a:r>
                        <a:rPr kumimoji="1" lang="en-US" altLang="ja-JP" sz="800" baseline="0" dirty="0" smtClean="0">
                          <a:latin typeface="ＭＳ ゴシック" panose="020B0609070205080204" pitchFamily="49" charset="-128"/>
                          <a:ea typeface="ＭＳ ゴシック" panose="020B0609070205080204" pitchFamily="49" charset="-128"/>
                        </a:rPr>
                        <a:t> </a:t>
                      </a:r>
                      <a:r>
                        <a:rPr kumimoji="1" lang="ja-JP" altLang="en-US" sz="800" dirty="0" smtClean="0">
                          <a:latin typeface="ＭＳ ゴシック" panose="020B0609070205080204" pitchFamily="49" charset="-128"/>
                          <a:ea typeface="ＭＳ ゴシック" panose="020B0609070205080204" pitchFamily="49" charset="-128"/>
                        </a:rPr>
                        <a:t>児童相談所、児童家庭支援センター、更生相談所</a:t>
                      </a:r>
                      <a:r>
                        <a:rPr kumimoji="1" lang="en-US" altLang="ja-JP" sz="800" dirty="0" smtClean="0">
                          <a:latin typeface="ＭＳ ゴシック" panose="020B0609070205080204" pitchFamily="49" charset="-128"/>
                          <a:ea typeface="ＭＳ ゴシック" panose="020B0609070205080204" pitchFamily="49" charset="-128"/>
                        </a:rPr>
                        <a:t>(</a:t>
                      </a:r>
                      <a:r>
                        <a:rPr kumimoji="1" lang="ja-JP" altLang="en-US" sz="800" dirty="0" smtClean="0">
                          <a:latin typeface="ＭＳ ゴシック" panose="020B0609070205080204" pitchFamily="49" charset="-128"/>
                          <a:ea typeface="ＭＳ ゴシック" panose="020B0609070205080204" pitchFamily="49" charset="-128"/>
                        </a:rPr>
                        <a:t>身体・知的</a:t>
                      </a:r>
                      <a:r>
                        <a:rPr kumimoji="1" lang="en-US" altLang="ja-JP" sz="800" dirty="0" smtClean="0">
                          <a:latin typeface="ＭＳ ゴシック" panose="020B0609070205080204" pitchFamily="49" charset="-128"/>
                          <a:ea typeface="ＭＳ ゴシック" panose="020B0609070205080204" pitchFamily="49" charset="-128"/>
                        </a:rPr>
                        <a:t>)</a:t>
                      </a:r>
                      <a:r>
                        <a:rPr kumimoji="1" lang="ja-JP" altLang="en-US" sz="800" dirty="0" err="1" smtClean="0">
                          <a:latin typeface="ＭＳ ゴシック" panose="020B0609070205080204" pitchFamily="49" charset="-128"/>
                          <a:ea typeface="ＭＳ ゴシック" panose="020B0609070205080204" pitchFamily="49" charset="-128"/>
                        </a:rPr>
                        <a:t>、</a:t>
                      </a:r>
                      <a:r>
                        <a:rPr kumimoji="1" lang="ja-JP" altLang="en-US" sz="800" dirty="0" smtClean="0">
                          <a:latin typeface="ＭＳ ゴシック" panose="020B0609070205080204" pitchFamily="49" charset="-128"/>
                          <a:ea typeface="ＭＳ ゴシック" panose="020B0609070205080204" pitchFamily="49" charset="-128"/>
                        </a:rPr>
                        <a:t>福祉事務所、発達障害者支援センターにおいて相</a:t>
                      </a:r>
                      <a:endParaRPr kumimoji="1" lang="en-US" altLang="ja-JP" sz="800" dirty="0" smtClean="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latin typeface="ＭＳ ゴシック" panose="020B0609070205080204" pitchFamily="49" charset="-128"/>
                          <a:ea typeface="ＭＳ ゴシック" panose="020B0609070205080204" pitchFamily="49" charset="-128"/>
                        </a:rPr>
                        <a:t>　談支援の業務に従事する者　</a:t>
                      </a:r>
                      <a:r>
                        <a:rPr kumimoji="1" lang="en-US" altLang="ja-JP" sz="800" dirty="0" smtClean="0">
                          <a:latin typeface="ＭＳ ゴシック" panose="020B0609070205080204" pitchFamily="49" charset="-128"/>
                          <a:ea typeface="ＭＳ ゴシック" panose="020B0609070205080204" pitchFamily="49" charset="-128"/>
                        </a:rPr>
                        <a:t>※</a:t>
                      </a:r>
                      <a:r>
                        <a:rPr kumimoji="1" lang="ja-JP" altLang="en-US" sz="800" dirty="0" smtClean="0">
                          <a:latin typeface="ＭＳ ゴシック" panose="020B0609070205080204" pitchFamily="49" charset="-128"/>
                          <a:ea typeface="ＭＳ ゴシック" panose="020B0609070205080204" pitchFamily="49" charset="-128"/>
                        </a:rPr>
                        <a:t>旧精神保健福祉法の精神障害者社会復帰施設を含む。</a:t>
                      </a:r>
                      <a:endParaRPr kumimoji="1" lang="en-US" altLang="ja-JP" sz="800" dirty="0" smtClean="0">
                        <a:latin typeface="ＭＳ ゴシック" panose="020B0609070205080204" pitchFamily="49" charset="-128"/>
                        <a:ea typeface="ＭＳ ゴシック" panose="020B0609070205080204" pitchFamily="49" charset="-128"/>
                      </a:endParaRPr>
                    </a:p>
                  </a:txBody>
                  <a:tcPr marL="84406" marR="84406" marT="42203" marB="42203" anchor="ctr">
                    <a:lnB w="12700" cap="flat" cmpd="sng" algn="ctr">
                      <a:solidFill>
                        <a:schemeClr val="tx1"/>
                      </a:solidFill>
                      <a:prstDash val="solid"/>
                      <a:round/>
                      <a:headEnd type="none" w="med" len="med"/>
                      <a:tailEnd type="none" w="med" len="med"/>
                    </a:lnB>
                  </a:tcPr>
                </a:tc>
                <a:tc vMerge="1">
                  <a:txBody>
                    <a:bodyPr/>
                    <a:lstStyle/>
                    <a:p>
                      <a:endParaRPr kumimoji="1" lang="ja-JP" altLang="en-US" sz="1400" dirty="0"/>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02"/>
                  </a:ext>
                </a:extLst>
              </a:tr>
              <a:tr h="362439">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smtClean="0">
                          <a:latin typeface="ＭＳ ゴシック" panose="020B0609070205080204" pitchFamily="49" charset="-128"/>
                          <a:ea typeface="ＭＳ ゴシック" panose="020B0609070205080204" pitchFamily="49" charset="-128"/>
                        </a:rPr>
                        <a:t>(3)</a:t>
                      </a:r>
                      <a:r>
                        <a:rPr kumimoji="1" lang="ja-JP" altLang="en-US" sz="800" dirty="0" smtClean="0">
                          <a:latin typeface="ＭＳ ゴシック" panose="020B0609070205080204" pitchFamily="49" charset="-128"/>
                          <a:ea typeface="ＭＳ ゴシック" panose="020B0609070205080204" pitchFamily="49" charset="-128"/>
                        </a:rPr>
                        <a:t> 障害者支援施設、児童入所施設</a:t>
                      </a:r>
                      <a:r>
                        <a:rPr kumimoji="1" lang="en-US" altLang="ja-JP" sz="800" dirty="0" smtClean="0">
                          <a:latin typeface="ＭＳ ゴシック" panose="020B0609070205080204" pitchFamily="49" charset="-128"/>
                          <a:ea typeface="ＭＳ ゴシック" panose="020B0609070205080204" pitchFamily="49" charset="-128"/>
                        </a:rPr>
                        <a:t>(</a:t>
                      </a:r>
                      <a:r>
                        <a:rPr kumimoji="1" lang="ja-JP" altLang="en-US" sz="800" dirty="0" smtClean="0">
                          <a:latin typeface="ＭＳ ゴシック" panose="020B0609070205080204" pitchFamily="49" charset="-128"/>
                          <a:ea typeface="ＭＳ ゴシック" panose="020B0609070205080204" pitchFamily="49" charset="-128"/>
                        </a:rPr>
                        <a:t>障害児入所施設、乳児院、児童養護施設、児童心理治療施設、児童自立支援施設</a:t>
                      </a:r>
                      <a:r>
                        <a:rPr kumimoji="1" lang="en-US" altLang="ja-JP" sz="800" dirty="0" smtClean="0">
                          <a:latin typeface="ＭＳ ゴシック" panose="020B0609070205080204" pitchFamily="49" charset="-128"/>
                          <a:ea typeface="ＭＳ ゴシック" panose="020B0609070205080204" pitchFamily="49" charset="-128"/>
                        </a:rPr>
                        <a:t>)</a:t>
                      </a:r>
                      <a:r>
                        <a:rPr kumimoji="1" lang="ja-JP" altLang="en-US" sz="800" dirty="0" err="1" smtClean="0">
                          <a:latin typeface="ＭＳ ゴシック" panose="020B0609070205080204" pitchFamily="49" charset="-128"/>
                          <a:ea typeface="ＭＳ ゴシック" panose="020B0609070205080204" pitchFamily="49" charset="-128"/>
                        </a:rPr>
                        <a:t>、</a:t>
                      </a:r>
                      <a:endParaRPr kumimoji="1" lang="en-US" altLang="ja-JP" sz="800" dirty="0" smtClean="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latin typeface="ＭＳ ゴシック" panose="020B0609070205080204" pitchFamily="49" charset="-128"/>
                          <a:ea typeface="ＭＳ ゴシック" panose="020B0609070205080204" pitchFamily="49" charset="-128"/>
                        </a:rPr>
                        <a:t>　地域包括支援センター、老人福祉施設、介護老人保健施設、介護医療院、精神保健福祉センター、救護施設、更正施</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latin typeface="ＭＳ ゴシック" panose="020B0609070205080204" pitchFamily="49" charset="-128"/>
                          <a:ea typeface="ＭＳ ゴシック" panose="020B0609070205080204" pitchFamily="49" charset="-128"/>
                        </a:rPr>
                        <a:t>　設において相談支援の業務に従事する者</a:t>
                      </a:r>
                    </a:p>
                  </a:txBody>
                  <a:tcPr marL="84406" marR="84406" marT="42203" marB="42203"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328285551"/>
                  </a:ext>
                </a:extLst>
              </a:tr>
              <a:tr h="147165">
                <a:tc vMerge="1">
                  <a:txBody>
                    <a:bodyPr/>
                    <a:lstStyle/>
                    <a:p>
                      <a:endParaRPr kumimoji="1" lang="ja-JP" altLang="en-US"/>
                    </a:p>
                  </a:txBody>
                  <a:tcPr/>
                </a:tc>
                <a:tc vMerge="1">
                  <a:txBody>
                    <a:bodyPr/>
                    <a:lstStyle/>
                    <a:p>
                      <a:endParaRPr kumimoji="1" lang="ja-JP" altLang="en-US"/>
                    </a:p>
                  </a:txBody>
                  <a:tcPr/>
                </a:tc>
                <a:tc>
                  <a:txBody>
                    <a:bodyPr/>
                    <a:lstStyle/>
                    <a:p>
                      <a:r>
                        <a:rPr kumimoji="1" lang="en-US" altLang="ja-JP" sz="800" dirty="0" smtClean="0">
                          <a:latin typeface="ＭＳ ゴシック" panose="020B0609070205080204" pitchFamily="49" charset="-128"/>
                          <a:ea typeface="ＭＳ ゴシック" panose="020B0609070205080204" pitchFamily="49" charset="-128"/>
                        </a:rPr>
                        <a:t>(4)</a:t>
                      </a:r>
                      <a:r>
                        <a:rPr kumimoji="1" lang="en-US" altLang="ja-JP" sz="800" baseline="0" dirty="0" smtClean="0">
                          <a:latin typeface="ＭＳ ゴシック" panose="020B0609070205080204" pitchFamily="49" charset="-128"/>
                          <a:ea typeface="ＭＳ ゴシック" panose="020B0609070205080204" pitchFamily="49" charset="-128"/>
                        </a:rPr>
                        <a:t> </a:t>
                      </a:r>
                      <a:r>
                        <a:rPr kumimoji="1" lang="ja-JP" altLang="en-US" sz="800" dirty="0" smtClean="0">
                          <a:latin typeface="ＭＳ ゴシック" panose="020B0609070205080204" pitchFamily="49" charset="-128"/>
                          <a:ea typeface="ＭＳ ゴシック" panose="020B0609070205080204" pitchFamily="49" charset="-128"/>
                        </a:rPr>
                        <a:t>障害者職業センター、障害者就業・生活支援センターにおいて相談支援の業務に従事する者</a:t>
                      </a:r>
                    </a:p>
                  </a:txBody>
                  <a:tcPr marL="84406" marR="84406" marT="42203" marB="42203" anchor="ctr">
                    <a:lnT w="12700" cap="flat" cmpd="sng" algn="ctr">
                      <a:solidFill>
                        <a:schemeClr val="tx1"/>
                      </a:solidFill>
                      <a:prstDash val="solid"/>
                      <a:round/>
                      <a:headEnd type="none" w="med" len="med"/>
                      <a:tailEnd type="none" w="med" len="med"/>
                    </a:lnT>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134333738"/>
                  </a:ext>
                </a:extLst>
              </a:tr>
              <a:tr h="0">
                <a:tc vMerge="1">
                  <a:txBody>
                    <a:bodyPr/>
                    <a:lstStyle/>
                    <a:p>
                      <a:endParaRPr kumimoji="1" lang="ja-JP" altLang="en-US" dirty="0"/>
                    </a:p>
                  </a:txBody>
                  <a:tcPr/>
                </a:tc>
                <a:tc vMerge="1">
                  <a:txBody>
                    <a:bodyPr/>
                    <a:lstStyle/>
                    <a:p>
                      <a:endParaRPr kumimoji="1" lang="ja-JP" alt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smtClean="0">
                          <a:latin typeface="ＭＳ ゴシック" panose="020B0609070205080204" pitchFamily="49" charset="-128"/>
                          <a:ea typeface="ＭＳ ゴシック" panose="020B0609070205080204" pitchFamily="49" charset="-128"/>
                        </a:rPr>
                        <a:t>(5)</a:t>
                      </a:r>
                      <a:r>
                        <a:rPr kumimoji="1" lang="en-US" altLang="ja-JP" sz="800" baseline="0" dirty="0" smtClean="0">
                          <a:latin typeface="ＭＳ ゴシック" panose="020B0609070205080204" pitchFamily="49" charset="-128"/>
                          <a:ea typeface="ＭＳ ゴシック" panose="020B0609070205080204" pitchFamily="49" charset="-128"/>
                        </a:rPr>
                        <a:t> </a:t>
                      </a:r>
                      <a:r>
                        <a:rPr kumimoji="1" lang="ja-JP" altLang="en-US" sz="800" dirty="0" smtClean="0">
                          <a:latin typeface="ＭＳ ゴシック" panose="020B0609070205080204" pitchFamily="49" charset="-128"/>
                          <a:ea typeface="ＭＳ ゴシック" panose="020B0609070205080204" pitchFamily="49" charset="-128"/>
                        </a:rPr>
                        <a:t>学校において相談支援の業務に従事する者</a:t>
                      </a:r>
                    </a:p>
                  </a:txBody>
                  <a:tcPr marL="84406" marR="84406" marT="42203" marB="42203" anchor="ctr"/>
                </a:tc>
                <a:tc vMerge="1">
                  <a:txBody>
                    <a:bodyPr/>
                    <a:lstStyle/>
                    <a:p>
                      <a:endParaRPr kumimoji="1" lang="ja-JP" altLang="en-US" sz="1400" dirty="0"/>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03"/>
                  </a:ext>
                </a:extLst>
              </a:tr>
              <a:tr h="259780">
                <a:tc vMerge="1">
                  <a:txBody>
                    <a:bodyPr/>
                    <a:lstStyle/>
                    <a:p>
                      <a:endParaRPr kumimoji="1" lang="ja-JP" altLang="en-US"/>
                    </a:p>
                  </a:txBody>
                  <a:tcPr/>
                </a:tc>
                <a:tc vMerge="1">
                  <a:txBody>
                    <a:bodyPr/>
                    <a:lstStyle/>
                    <a:p>
                      <a:endParaRPr kumimoji="1" lang="ja-JP" altLang="en-US"/>
                    </a:p>
                  </a:txBody>
                  <a:tcPr/>
                </a:tc>
                <a:tc>
                  <a:txBody>
                    <a:bodyPr/>
                    <a:lstStyle/>
                    <a:p>
                      <a:r>
                        <a:rPr kumimoji="1" lang="en-US" altLang="ja-JP" sz="800" dirty="0" smtClean="0">
                          <a:latin typeface="ＭＳ ゴシック" panose="020B0609070205080204" pitchFamily="49" charset="-128"/>
                          <a:ea typeface="ＭＳ ゴシック" panose="020B0609070205080204" pitchFamily="49" charset="-128"/>
                        </a:rPr>
                        <a:t>(6)</a:t>
                      </a:r>
                      <a:r>
                        <a:rPr kumimoji="1" lang="en-US" altLang="ja-JP" sz="800" baseline="0" dirty="0" smtClean="0">
                          <a:latin typeface="ＭＳ ゴシック" panose="020B0609070205080204" pitchFamily="49" charset="-128"/>
                          <a:ea typeface="ＭＳ ゴシック" panose="020B0609070205080204" pitchFamily="49" charset="-128"/>
                        </a:rPr>
                        <a:t> </a:t>
                      </a:r>
                      <a:r>
                        <a:rPr kumimoji="1" lang="ja-JP" altLang="en-US" sz="800" dirty="0" smtClean="0">
                          <a:latin typeface="ＭＳ ゴシック" panose="020B0609070205080204" pitchFamily="49" charset="-128"/>
                          <a:ea typeface="ＭＳ ゴシック" panose="020B0609070205080204" pitchFamily="49" charset="-128"/>
                        </a:rPr>
                        <a:t>医療機関において相談支援業務に従事する者で、次のいずれかに該当する者</a:t>
                      </a:r>
                    </a:p>
                    <a:p>
                      <a:r>
                        <a:rPr kumimoji="1" lang="ja-JP" altLang="en-US" sz="800" dirty="0" smtClean="0">
                          <a:latin typeface="ＭＳ ゴシック" panose="020B0609070205080204" pitchFamily="49" charset="-128"/>
                          <a:ea typeface="ＭＳ ゴシック" panose="020B0609070205080204" pitchFamily="49" charset="-128"/>
                        </a:rPr>
                        <a:t> </a:t>
                      </a:r>
                      <a:r>
                        <a:rPr kumimoji="1" lang="en-US" altLang="ja-JP" sz="800" dirty="0" smtClean="0">
                          <a:latin typeface="ＭＳ ゴシック" panose="020B0609070205080204" pitchFamily="49" charset="-128"/>
                          <a:ea typeface="ＭＳ ゴシック" panose="020B0609070205080204" pitchFamily="49" charset="-128"/>
                        </a:rPr>
                        <a:t>1) </a:t>
                      </a:r>
                      <a:r>
                        <a:rPr kumimoji="1" lang="ja-JP" altLang="en-US" sz="800" dirty="0" smtClean="0">
                          <a:latin typeface="ＭＳ ゴシック" panose="020B0609070205080204" pitchFamily="49" charset="-128"/>
                          <a:ea typeface="ＭＳ ゴシック" panose="020B0609070205080204" pitchFamily="49" charset="-128"/>
                        </a:rPr>
                        <a:t>社会福祉主事任用資格を有する者（介護福祉士、精神保健福祉士、研修・講習受講者等）</a:t>
                      </a:r>
                    </a:p>
                    <a:p>
                      <a:r>
                        <a:rPr kumimoji="1" lang="ja-JP" altLang="en-US" sz="800" baseline="0" dirty="0" smtClean="0">
                          <a:latin typeface="ＭＳ ゴシック" panose="020B0609070205080204" pitchFamily="49" charset="-128"/>
                          <a:ea typeface="ＭＳ ゴシック" panose="020B0609070205080204" pitchFamily="49" charset="-128"/>
                        </a:rPr>
                        <a:t> </a:t>
                      </a:r>
                      <a:r>
                        <a:rPr kumimoji="1" lang="en-US" altLang="ja-JP" sz="800" dirty="0" smtClean="0">
                          <a:latin typeface="ＭＳ ゴシック" panose="020B0609070205080204" pitchFamily="49" charset="-128"/>
                          <a:ea typeface="ＭＳ ゴシック" panose="020B0609070205080204" pitchFamily="49" charset="-128"/>
                        </a:rPr>
                        <a:t>2) </a:t>
                      </a:r>
                      <a:r>
                        <a:rPr kumimoji="1" lang="ja-JP" altLang="en-US" sz="800" dirty="0" smtClean="0">
                          <a:latin typeface="ＭＳ ゴシック" panose="020B0609070205080204" pitchFamily="49" charset="-128"/>
                          <a:ea typeface="ＭＳ ゴシック" panose="020B0609070205080204" pitchFamily="49" charset="-128"/>
                        </a:rPr>
                        <a:t>施設等における相談支援業務、就労支援における相談支援業務、特別支援教育における進路相談・教育相談の業務</a:t>
                      </a:r>
                    </a:p>
                    <a:p>
                      <a:r>
                        <a:rPr kumimoji="1" lang="ja-JP" altLang="en-US" sz="800" dirty="0" smtClean="0">
                          <a:latin typeface="ＭＳ ゴシック" panose="020B0609070205080204" pitchFamily="49" charset="-128"/>
                          <a:ea typeface="ＭＳ ゴシック" panose="020B0609070205080204" pitchFamily="49" charset="-128"/>
                        </a:rPr>
                        <a:t>　に従事した期間が１年以上である者</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smtClean="0">
                          <a:latin typeface="ＭＳ ゴシック" panose="020B0609070205080204" pitchFamily="49" charset="-128"/>
                          <a:ea typeface="ＭＳ ゴシック" panose="020B0609070205080204" pitchFamily="49" charset="-128"/>
                        </a:rPr>
                        <a:t> 3) </a:t>
                      </a:r>
                      <a:r>
                        <a:rPr kumimoji="1" lang="ja-JP" altLang="en-US" sz="800" dirty="0" smtClean="0">
                          <a:latin typeface="ＭＳ ゴシック" panose="020B0609070205080204" pitchFamily="49" charset="-128"/>
                          <a:ea typeface="ＭＳ ゴシック" panose="020B0609070205080204" pitchFamily="49" charset="-128"/>
                        </a:rPr>
                        <a:t>訪問介護員（ホームヘルパー）２級以上（現：介護職員初任者研修）に相当する研修を修了した者</a:t>
                      </a:r>
                    </a:p>
                  </a:txBody>
                  <a:tcPr marL="84406" marR="84406" marT="42203" marB="42203" anchor="ct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05"/>
                  </a:ext>
                </a:extLst>
              </a:tr>
              <a:tr h="0">
                <a:tc vMerge="1">
                  <a:txBody>
                    <a:bodyPr/>
                    <a:lstStyle/>
                    <a:p>
                      <a:endParaRPr kumimoji="1" lang="ja-JP" altLang="en-US" dirty="0"/>
                    </a:p>
                  </a:txBody>
                  <a:tcPr/>
                </a:tc>
                <a:tc vMerge="1">
                  <a:txBody>
                    <a:bodyPr/>
                    <a:lstStyle/>
                    <a:p>
                      <a:endParaRPr kumimoji="1" lang="ja-JP" altLang="en-US" sz="1400" dirty="0"/>
                    </a:p>
                  </a:txBody>
                  <a:tcPr/>
                </a:tc>
                <a:tc>
                  <a:txBody>
                    <a:bodyPr/>
                    <a:lstStyle/>
                    <a:p>
                      <a:r>
                        <a:rPr kumimoji="1" lang="ja-JP" altLang="en-US" sz="800" dirty="0" smtClean="0">
                          <a:latin typeface="ＭＳ ゴシック" panose="020B0609070205080204" pitchFamily="49" charset="-128"/>
                          <a:ea typeface="ＭＳ ゴシック" panose="020B0609070205080204" pitchFamily="49" charset="-128"/>
                        </a:rPr>
                        <a:t>その他これらの業務に準ずると都道府県知事が認めた業務に従事する者</a:t>
                      </a:r>
                      <a:endParaRPr kumimoji="1" lang="ja-JP" altLang="en-US" sz="800" dirty="0">
                        <a:latin typeface="ＭＳ ゴシック" panose="020B0609070205080204" pitchFamily="49" charset="-128"/>
                        <a:ea typeface="ＭＳ ゴシック" panose="020B0609070205080204" pitchFamily="49" charset="-128"/>
                      </a:endParaRPr>
                    </a:p>
                  </a:txBody>
                  <a:tcPr marL="84406" marR="84406" marT="42203" marB="42203" anchor="ctr"/>
                </a:tc>
                <a:tc vMerge="1">
                  <a:txBody>
                    <a:bodyPr/>
                    <a:lstStyle/>
                    <a:p>
                      <a:endParaRPr kumimoji="1" lang="ja-JP" altLang="en-US" sz="1400" dirty="0"/>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06"/>
                  </a:ext>
                </a:extLst>
              </a:tr>
              <a:tr h="163556">
                <a:tc vMerge="1">
                  <a:txBody>
                    <a:bodyPr/>
                    <a:lstStyle/>
                    <a:p>
                      <a:endParaRPr kumimoji="1" lang="ja-JP" altLang="en-US" dirty="0"/>
                    </a:p>
                  </a:txBody>
                  <a:tcPr/>
                </a:tc>
                <a:tc rowSpan="6">
                  <a:txBody>
                    <a:bodyPr/>
                    <a:lstStyle/>
                    <a:p>
                      <a:pPr algn="ctr"/>
                      <a:r>
                        <a:rPr kumimoji="1" lang="ja-JP" altLang="en-US" sz="800" dirty="0" smtClean="0">
                          <a:latin typeface="ＭＳ ゴシック" panose="020B0609070205080204" pitchFamily="49" charset="-128"/>
                          <a:ea typeface="ＭＳ ゴシック" panose="020B0609070205080204" pitchFamily="49" charset="-128"/>
                        </a:rPr>
                        <a:t>ロ 直接支援業務</a:t>
                      </a:r>
                    </a:p>
                    <a:p>
                      <a:pPr algn="ctr"/>
                      <a:endParaRPr kumimoji="1" lang="ja-JP" altLang="en-US" sz="600" dirty="0" smtClean="0">
                        <a:latin typeface="ＭＳ ゴシック" panose="020B0609070205080204" pitchFamily="49" charset="-128"/>
                        <a:ea typeface="ＭＳ ゴシック" panose="020B0609070205080204" pitchFamily="49" charset="-128"/>
                      </a:endParaRPr>
                    </a:p>
                    <a:p>
                      <a:pPr algn="l"/>
                      <a:r>
                        <a:rPr kumimoji="1" lang="ja-JP" altLang="en-US" sz="700" dirty="0" smtClean="0">
                          <a:latin typeface="ＭＳ ゴシック" panose="020B0609070205080204" pitchFamily="49" charset="-128"/>
                          <a:ea typeface="ＭＳ ゴシック" panose="020B0609070205080204" pitchFamily="49" charset="-128"/>
                        </a:rPr>
                        <a:t>入浴、排せつ、食事その他の介護を行い、並びに介護に関する指導を行う業務、その他職業訓練、職業教育に係る業務、動作の指導・知識技能の付与・生活訓練・訓練等に係る指導務</a:t>
                      </a:r>
                      <a:endParaRPr kumimoji="1" lang="en-US" altLang="ja-JP" sz="700" dirty="0" smtClean="0">
                        <a:latin typeface="ＭＳ ゴシック" panose="020B0609070205080204" pitchFamily="49" charset="-128"/>
                        <a:ea typeface="ＭＳ ゴシック" panose="020B0609070205080204" pitchFamily="49" charset="-128"/>
                      </a:endParaRPr>
                    </a:p>
                    <a:p>
                      <a:pPr algn="l"/>
                      <a:endParaRPr kumimoji="1" lang="en-US" altLang="ja-JP" sz="700" dirty="0" smtClean="0">
                        <a:latin typeface="ＭＳ ゴシック" panose="020B0609070205080204" pitchFamily="49" charset="-128"/>
                        <a:ea typeface="ＭＳ ゴシック" panose="020B0609070205080204" pitchFamily="49" charset="-128"/>
                      </a:endParaRPr>
                    </a:p>
                    <a:p>
                      <a:pPr algn="r"/>
                      <a:r>
                        <a:rPr kumimoji="1" lang="en-US" altLang="ja-JP" sz="700" dirty="0" smtClean="0">
                          <a:latin typeface="ＭＳ ゴシック" panose="020B0609070205080204" pitchFamily="49" charset="-128"/>
                          <a:ea typeface="ＭＳ ゴシック" panose="020B0609070205080204" pitchFamily="49" charset="-128"/>
                        </a:rPr>
                        <a:t>〔</a:t>
                      </a:r>
                      <a:r>
                        <a:rPr kumimoji="1" lang="ja-JP" altLang="en-US" sz="700" dirty="0" smtClean="0">
                          <a:latin typeface="ＭＳ ゴシック" panose="020B0609070205080204" pitchFamily="49" charset="-128"/>
                          <a:ea typeface="ＭＳ ゴシック" panose="020B0609070205080204" pitchFamily="49" charset="-128"/>
                        </a:rPr>
                        <a:t>告示一イ</a:t>
                      </a:r>
                      <a:r>
                        <a:rPr kumimoji="1" lang="en-US" altLang="ja-JP" sz="700" dirty="0" smtClean="0">
                          <a:latin typeface="ＭＳ ゴシック" panose="020B0609070205080204" pitchFamily="49" charset="-128"/>
                          <a:ea typeface="ＭＳ ゴシック" panose="020B0609070205080204" pitchFamily="49" charset="-128"/>
                        </a:rPr>
                        <a:t>(1)(</a:t>
                      </a:r>
                      <a:r>
                        <a:rPr kumimoji="1" lang="ja-JP" altLang="en-US" sz="700" dirty="0" smtClean="0">
                          <a:latin typeface="ＭＳ ゴシック" panose="020B0609070205080204" pitchFamily="49" charset="-128"/>
                          <a:ea typeface="ＭＳ ゴシック" panose="020B0609070205080204" pitchFamily="49" charset="-128"/>
                        </a:rPr>
                        <a:t>二</a:t>
                      </a:r>
                      <a:r>
                        <a:rPr kumimoji="1" lang="en-US" altLang="ja-JP" sz="700" dirty="0" smtClean="0">
                          <a:latin typeface="ＭＳ ゴシック" panose="020B0609070205080204" pitchFamily="49" charset="-128"/>
                          <a:ea typeface="ＭＳ ゴシック" panose="020B0609070205080204" pitchFamily="49" charset="-128"/>
                        </a:rPr>
                        <a:t>)〕</a:t>
                      </a:r>
                      <a:endParaRPr kumimoji="1" lang="ja-JP" altLang="en-US" sz="700" dirty="0">
                        <a:latin typeface="ＭＳ ゴシック" panose="020B0609070205080204" pitchFamily="49" charset="-128"/>
                        <a:ea typeface="ＭＳ ゴシック" panose="020B0609070205080204" pitchFamily="49" charset="-128"/>
                      </a:endParaRPr>
                    </a:p>
                  </a:txBody>
                  <a:tcPr marL="84406" marR="84406" marT="42203" marB="42203" anchor="ctr"/>
                </a:tc>
                <a:tc>
                  <a:txBody>
                    <a:bodyPr/>
                    <a:lstStyle/>
                    <a:p>
                      <a:pPr marL="0" indent="0">
                        <a:buNone/>
                      </a:pPr>
                      <a:r>
                        <a:rPr kumimoji="1" lang="en-US" altLang="ja-JP" sz="800" baseline="0" dirty="0" smtClean="0">
                          <a:latin typeface="ＭＳ ゴシック" panose="020B0609070205080204" pitchFamily="49" charset="-128"/>
                          <a:ea typeface="ＭＳ ゴシック" panose="020B0609070205080204" pitchFamily="49" charset="-128"/>
                        </a:rPr>
                        <a:t>(1) </a:t>
                      </a:r>
                      <a:r>
                        <a:rPr kumimoji="1" lang="ja-JP" altLang="en-US" sz="800" baseline="0" dirty="0" smtClean="0">
                          <a:latin typeface="ＭＳ ゴシック" panose="020B0609070205080204" pitchFamily="49" charset="-128"/>
                          <a:ea typeface="ＭＳ ゴシック" panose="020B0609070205080204" pitchFamily="49" charset="-128"/>
                        </a:rPr>
                        <a:t>障害者支援施設、</a:t>
                      </a:r>
                      <a:r>
                        <a:rPr kumimoji="1" lang="ja-JP" altLang="en-US" sz="800" dirty="0" smtClean="0">
                          <a:latin typeface="ＭＳ ゴシック" panose="020B0609070205080204" pitchFamily="49" charset="-128"/>
                          <a:ea typeface="ＭＳ ゴシック" panose="020B0609070205080204" pitchFamily="49" charset="-128"/>
                        </a:rPr>
                        <a:t>児童入所施設</a:t>
                      </a:r>
                      <a:r>
                        <a:rPr kumimoji="1" lang="en-US" altLang="ja-JP" sz="800" dirty="0" smtClean="0">
                          <a:latin typeface="ＭＳ ゴシック" panose="020B0609070205080204" pitchFamily="49" charset="-128"/>
                          <a:ea typeface="ＭＳ ゴシック" panose="020B0609070205080204" pitchFamily="49" charset="-128"/>
                        </a:rPr>
                        <a:t>(</a:t>
                      </a:r>
                      <a:r>
                        <a:rPr kumimoji="1" lang="ja-JP" altLang="en-US" sz="800" dirty="0" smtClean="0">
                          <a:latin typeface="ＭＳ ゴシック" panose="020B0609070205080204" pitchFamily="49" charset="-128"/>
                          <a:ea typeface="ＭＳ ゴシック" panose="020B0609070205080204" pitchFamily="49" charset="-128"/>
                        </a:rPr>
                        <a:t>障害児入所施設、乳児院、児童養護施設、児童心理治療施設、児童自立支援施設</a:t>
                      </a:r>
                      <a:r>
                        <a:rPr kumimoji="1" lang="en-US" altLang="ja-JP" sz="800" dirty="0" smtClean="0">
                          <a:latin typeface="ＭＳ ゴシック" panose="020B0609070205080204" pitchFamily="49" charset="-128"/>
                          <a:ea typeface="ＭＳ ゴシック" panose="020B0609070205080204" pitchFamily="49" charset="-128"/>
                        </a:rPr>
                        <a:t>)</a:t>
                      </a:r>
                      <a:r>
                        <a:rPr kumimoji="1" lang="ja-JP" altLang="en-US" sz="800" dirty="0" err="1" smtClean="0">
                          <a:latin typeface="ＭＳ ゴシック" panose="020B0609070205080204" pitchFamily="49" charset="-128"/>
                          <a:ea typeface="ＭＳ ゴシック" panose="020B0609070205080204" pitchFamily="49" charset="-128"/>
                        </a:rPr>
                        <a:t>、</a:t>
                      </a:r>
                      <a:endParaRPr kumimoji="1" lang="ja-JP" altLang="en-US" sz="800" dirty="0" smtClean="0">
                        <a:latin typeface="ＭＳ ゴシック" panose="020B0609070205080204" pitchFamily="49" charset="-128"/>
                        <a:ea typeface="ＭＳ ゴシック" panose="020B0609070205080204" pitchFamily="49" charset="-128"/>
                      </a:endParaRPr>
                    </a:p>
                    <a:p>
                      <a:pPr marL="0" indent="0">
                        <a:buNone/>
                      </a:pPr>
                      <a:r>
                        <a:rPr kumimoji="1" lang="ja-JP" altLang="en-US" sz="800" dirty="0" smtClean="0">
                          <a:latin typeface="ＭＳ ゴシック" panose="020B0609070205080204" pitchFamily="49" charset="-128"/>
                          <a:ea typeface="ＭＳ ゴシック" panose="020B0609070205080204" pitchFamily="49" charset="-128"/>
                        </a:rPr>
                        <a:t>　老人福祉施設、介護老人保健施設及び医療機関等において介護業務に従事する者</a:t>
                      </a:r>
                      <a:endParaRPr kumimoji="1" lang="ja-JP" altLang="en-US" sz="800" dirty="0">
                        <a:latin typeface="ＭＳ ゴシック" panose="020B0609070205080204" pitchFamily="49" charset="-128"/>
                        <a:ea typeface="ＭＳ ゴシック" panose="020B0609070205080204" pitchFamily="49" charset="-128"/>
                      </a:endParaRPr>
                    </a:p>
                  </a:txBody>
                  <a:tcPr marL="84406" marR="84406" marT="42203" marB="42203" anchor="ct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dirty="0" smtClean="0">
                        <a:latin typeface="ＭＳ ゴシック" panose="020B0609070205080204" pitchFamily="49" charset="-128"/>
                        <a:ea typeface="ＭＳ ゴシック" panose="020B0609070205080204" pitchFamily="49" charset="-128"/>
                      </a:endParaRPr>
                    </a:p>
                  </a:txBody>
                  <a:tcPr marL="84406" marR="84406" marT="42203" marB="42203" anchor="ctr">
                    <a:lnR w="12700" cap="flat" cmpd="sng" algn="ctr">
                      <a:solidFill>
                        <a:schemeClr val="tx1"/>
                      </a:solidFill>
                      <a:prstDash val="solid"/>
                      <a:round/>
                      <a:headEnd type="none" w="med" len="med"/>
                      <a:tailEnd type="none" w="med" len="med"/>
                    </a:lnR>
                  </a:tcPr>
                </a:tc>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smtClean="0">
                          <a:latin typeface="ＭＳ ゴシック" panose="020B0609070205080204" pitchFamily="49" charset="-128"/>
                          <a:ea typeface="ＭＳ ゴシック" panose="020B0609070205080204" pitchFamily="49" charset="-128"/>
                        </a:rPr>
                        <a:t>５年</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smtClean="0">
                          <a:latin typeface="ＭＳ ゴシック" panose="020B0609070205080204" pitchFamily="49" charset="-128"/>
                          <a:ea typeface="ＭＳ ゴシック" panose="020B0609070205080204" pitchFamily="49" charset="-128"/>
                        </a:rPr>
                        <a:t>以上</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rowSpan="6">
                  <a:txBody>
                    <a:bodyPr/>
                    <a:lstStyle/>
                    <a:p>
                      <a:pPr algn="ctr"/>
                      <a:r>
                        <a:rPr kumimoji="1" lang="ja-JP" altLang="en-US" sz="800" b="1" dirty="0" smtClean="0">
                          <a:solidFill>
                            <a:srgbClr val="FF0000"/>
                          </a:solidFill>
                          <a:latin typeface="ＭＳ ゴシック" panose="020B0609070205080204" pitchFamily="49" charset="-128"/>
                          <a:ea typeface="ＭＳ ゴシック" panose="020B0609070205080204" pitchFamily="49" charset="-128"/>
                        </a:rPr>
                        <a:t>８年以上</a:t>
                      </a:r>
                    </a:p>
                  </a:txBody>
                  <a:tcPr marL="84406" marR="84406" marT="42203" marB="42203"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r h="192122">
                <a:tc vMerge="1">
                  <a:txBody>
                    <a:bodyPr/>
                    <a:lstStyle/>
                    <a:p>
                      <a:endParaRPr kumimoji="1" lang="ja-JP" altLang="en-US" dirty="0"/>
                    </a:p>
                  </a:txBody>
                  <a:tcPr/>
                </a:tc>
                <a:tc vMerge="1">
                  <a:txBody>
                    <a:bodyPr/>
                    <a:lstStyle/>
                    <a:p>
                      <a:endParaRPr kumimoji="1" lang="ja-JP" alt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smtClean="0">
                          <a:latin typeface="ＭＳ ゴシック" panose="020B0609070205080204" pitchFamily="49" charset="-128"/>
                          <a:ea typeface="ＭＳ ゴシック" panose="020B0609070205080204" pitchFamily="49" charset="-128"/>
                        </a:rPr>
                        <a:t>(2) </a:t>
                      </a:r>
                      <a:r>
                        <a:rPr kumimoji="1" lang="ja-JP" altLang="en-US" sz="800" dirty="0" smtClean="0">
                          <a:latin typeface="ＭＳ ゴシック" panose="020B0609070205080204" pitchFamily="49" charset="-128"/>
                          <a:ea typeface="ＭＳ ゴシック" panose="020B0609070205080204" pitchFamily="49" charset="-128"/>
                        </a:rPr>
                        <a:t>障害福祉サービス事業、障害児通所支援事業、保育所、認定こども園、老人居宅介護等事業等に従事する者</a:t>
                      </a:r>
                      <a:endParaRPr kumimoji="1" lang="en-US" altLang="ja-JP" sz="800" dirty="0" smtClean="0">
                        <a:latin typeface="ＭＳ ゴシック" panose="020B0609070205080204" pitchFamily="49" charset="-128"/>
                        <a:ea typeface="ＭＳ ゴシック" panose="020B0609070205080204" pitchFamily="49" charset="-128"/>
                      </a:endParaRPr>
                    </a:p>
                  </a:txBody>
                  <a:tcPr marL="84406" marR="84406" marT="42203" marB="42203" anchor="ctr">
                    <a:lnB w="12700" cap="flat" cmpd="sng" algn="ctr">
                      <a:solidFill>
                        <a:schemeClr val="tx1"/>
                      </a:solidFill>
                      <a:prstDash val="solid"/>
                      <a:round/>
                      <a:headEnd type="none" w="med" len="med"/>
                      <a:tailEnd type="none" w="med" len="med"/>
                    </a:lnB>
                  </a:tcPr>
                </a:tc>
                <a:tc vMerge="1">
                  <a:txBody>
                    <a:bodyPr/>
                    <a:lstStyle/>
                    <a:p>
                      <a:endParaRPr kumimoji="1" lang="ja-JP" altLang="en-US" sz="1400" dirty="0"/>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08"/>
                  </a:ext>
                </a:extLst>
              </a:tr>
              <a:tr h="130062">
                <a:tc vMerge="1">
                  <a:txBody>
                    <a:bodyPr/>
                    <a:lstStyle/>
                    <a:p>
                      <a:endParaRPr kumimoji="1" lang="ja-JP" altLang="en-US"/>
                    </a:p>
                  </a:txBody>
                  <a:tcPr/>
                </a:tc>
                <a:tc vMerge="1">
                  <a:txBody>
                    <a:bodyPr/>
                    <a:lstStyle/>
                    <a:p>
                      <a:endParaRPr kumimoji="1" lang="ja-JP" altLang="en-US"/>
                    </a:p>
                  </a:txBody>
                  <a:tcPr/>
                </a:tc>
                <a:tc>
                  <a:txBody>
                    <a:bodyPr/>
                    <a:lstStyle/>
                    <a:p>
                      <a:r>
                        <a:rPr kumimoji="1" lang="en-US" altLang="ja-JP" sz="800" dirty="0" smtClean="0">
                          <a:latin typeface="ＭＳ ゴシック" panose="020B0609070205080204" pitchFamily="49" charset="-128"/>
                          <a:ea typeface="ＭＳ ゴシック" panose="020B0609070205080204" pitchFamily="49" charset="-128"/>
                        </a:rPr>
                        <a:t>(3)</a:t>
                      </a:r>
                      <a:r>
                        <a:rPr kumimoji="1" lang="en-US" altLang="ja-JP" sz="800" baseline="0" dirty="0" smtClean="0">
                          <a:latin typeface="ＭＳ ゴシック" panose="020B0609070205080204" pitchFamily="49" charset="-128"/>
                          <a:ea typeface="ＭＳ ゴシック" panose="020B0609070205080204" pitchFamily="49" charset="-128"/>
                        </a:rPr>
                        <a:t> </a:t>
                      </a:r>
                      <a:r>
                        <a:rPr kumimoji="1" lang="ja-JP" altLang="en-US" sz="800" dirty="0" smtClean="0">
                          <a:latin typeface="ＭＳ ゴシック" panose="020B0609070205080204" pitchFamily="49" charset="-128"/>
                          <a:ea typeface="ＭＳ ゴシック" panose="020B0609070205080204" pitchFamily="49" charset="-128"/>
                        </a:rPr>
                        <a:t>病院・診療所、薬局、訪問看護事業所等の従業者</a:t>
                      </a:r>
                    </a:p>
                  </a:txBody>
                  <a:tcPr marL="84406" marR="84406" marT="42203" marB="42203"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09"/>
                  </a:ext>
                </a:extLst>
              </a:tr>
              <a:tr h="167866">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smtClean="0">
                          <a:latin typeface="ＭＳ ゴシック" panose="020B0609070205080204" pitchFamily="49" charset="-128"/>
                          <a:ea typeface="ＭＳ ゴシック" panose="020B0609070205080204" pitchFamily="49" charset="-128"/>
                        </a:rPr>
                        <a:t>(4)</a:t>
                      </a:r>
                      <a:r>
                        <a:rPr kumimoji="1" lang="en-US" altLang="ja-JP" sz="800" baseline="0" dirty="0" smtClean="0">
                          <a:latin typeface="ＭＳ ゴシック" panose="020B0609070205080204" pitchFamily="49" charset="-128"/>
                          <a:ea typeface="ＭＳ ゴシック" panose="020B0609070205080204" pitchFamily="49" charset="-128"/>
                        </a:rPr>
                        <a:t> </a:t>
                      </a:r>
                      <a:r>
                        <a:rPr kumimoji="1" lang="ja-JP" altLang="en-US" sz="800" dirty="0" smtClean="0">
                          <a:latin typeface="ＭＳ ゴシック" panose="020B0609070205080204" pitchFamily="49" charset="-128"/>
                          <a:ea typeface="ＭＳ ゴシック" panose="020B0609070205080204" pitchFamily="49" charset="-128"/>
                        </a:rPr>
                        <a:t>障害者雇用事業所において就業支援の業務に従事する者</a:t>
                      </a:r>
                    </a:p>
                  </a:txBody>
                  <a:tcPr marL="84406" marR="84406" marT="42203" marB="42203"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10"/>
                  </a:ext>
                </a:extLst>
              </a:tr>
              <a:tr h="167866">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aseline="0" dirty="0" smtClean="0">
                          <a:latin typeface="ＭＳ ゴシック" panose="020B0609070205080204" pitchFamily="49" charset="-128"/>
                          <a:ea typeface="ＭＳ ゴシック" panose="020B0609070205080204" pitchFamily="49" charset="-128"/>
                        </a:rPr>
                        <a:t>(5) </a:t>
                      </a:r>
                      <a:r>
                        <a:rPr kumimoji="1" lang="ja-JP" altLang="en-US" sz="800" baseline="0" dirty="0" smtClean="0">
                          <a:latin typeface="ＭＳ ゴシック" panose="020B0609070205080204" pitchFamily="49" charset="-128"/>
                          <a:ea typeface="ＭＳ ゴシック" panose="020B0609070205080204" pitchFamily="49" charset="-128"/>
                        </a:rPr>
                        <a:t>学校等の従業者</a:t>
                      </a:r>
                      <a:endParaRPr kumimoji="1" lang="ja-JP" altLang="en-US" sz="800" dirty="0" smtClean="0">
                        <a:latin typeface="ＭＳ ゴシック" panose="020B0609070205080204" pitchFamily="49" charset="-128"/>
                        <a:ea typeface="ＭＳ ゴシック" panose="020B0609070205080204" pitchFamily="49" charset="-128"/>
                      </a:endParaRPr>
                    </a:p>
                  </a:txBody>
                  <a:tcPr marL="84406" marR="84406" marT="42203" marB="42203"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490021117"/>
                  </a:ext>
                </a:extLst>
              </a:tr>
              <a:tr h="216430">
                <a:tc vMerge="1">
                  <a:txBody>
                    <a:bodyPr/>
                    <a:lstStyle/>
                    <a:p>
                      <a:endParaRPr kumimoji="1" lang="ja-JP" altLang="en-US"/>
                    </a:p>
                  </a:txBody>
                  <a:tcPr/>
                </a:tc>
                <a:tc vMerge="1">
                  <a:txBody>
                    <a:bodyPr/>
                    <a:lstStyle/>
                    <a:p>
                      <a:endParaRPr kumimoji="1" lang="ja-JP" altLang="en-US"/>
                    </a:p>
                  </a:txBody>
                  <a:tcPr/>
                </a:tc>
                <a:tc>
                  <a: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kumimoji="1" lang="ja-JP" altLang="en-US" sz="800" dirty="0" smtClean="0">
                          <a:latin typeface="ＭＳ ゴシック" panose="020B0609070205080204" pitchFamily="49" charset="-128"/>
                          <a:ea typeface="ＭＳ ゴシック" panose="020B0609070205080204" pitchFamily="49" charset="-128"/>
                        </a:rPr>
                        <a:t>その他これらの業務に準ずると都道府県知事が認めた業務に従事する者</a:t>
                      </a:r>
                    </a:p>
                  </a:txBody>
                  <a:tcPr marL="84406" marR="84406" marT="42203" marB="42203" anchor="ctr">
                    <a:lnT w="12700" cap="flat" cmpd="sng" algn="ctr">
                      <a:solidFill>
                        <a:schemeClr val="tx1"/>
                      </a:solidFill>
                      <a:prstDash val="solid"/>
                      <a:round/>
                      <a:headEnd type="none" w="med" len="med"/>
                      <a:tailEnd type="none" w="med" len="med"/>
                    </a:lnT>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11"/>
                  </a:ext>
                </a:extLst>
              </a:tr>
              <a:tr h="418946">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smtClean="0">
                          <a:latin typeface="ＭＳ ゴシック" panose="020B0609070205080204" pitchFamily="49" charset="-128"/>
                          <a:ea typeface="ＭＳ ゴシック" panose="020B0609070205080204" pitchFamily="49" charset="-128"/>
                        </a:rPr>
                        <a:t>※</a:t>
                      </a:r>
                      <a:r>
                        <a:rPr kumimoji="1" lang="ja-JP" altLang="en-US" sz="800" dirty="0" smtClean="0">
                          <a:latin typeface="ＭＳ ゴシック" panose="020B0609070205080204" pitchFamily="49" charset="-128"/>
                          <a:ea typeface="ＭＳ ゴシック" panose="020B0609070205080204" pitchFamily="49" charset="-128"/>
                        </a:rPr>
                        <a:t>１</a:t>
                      </a:r>
                      <a:r>
                        <a:rPr kumimoji="1" lang="ja-JP" altLang="en-US" sz="800" baseline="0" dirty="0" smtClean="0">
                          <a:latin typeface="ＭＳ ゴシック" panose="020B0609070205080204" pitchFamily="49" charset="-128"/>
                          <a:ea typeface="ＭＳ ゴシック" panose="020B0609070205080204" pitchFamily="49" charset="-128"/>
                        </a:rPr>
                        <a:t> </a:t>
                      </a:r>
                      <a:r>
                        <a:rPr kumimoji="1" lang="ja-JP" altLang="en-US" sz="800" dirty="0" smtClean="0">
                          <a:latin typeface="ＭＳ ゴシック" panose="020B0609070205080204" pitchFamily="49" charset="-128"/>
                          <a:ea typeface="ＭＳ ゴシック" panose="020B0609070205080204" pitchFamily="49" charset="-128"/>
                        </a:rPr>
                        <a:t>上記イの相談支援業務及び上記②の介護等業務に従事する者で、国家資格等</a:t>
                      </a:r>
                      <a:r>
                        <a:rPr kumimoji="1" lang="en-US" altLang="ja-JP" sz="800" baseline="30000" dirty="0" smtClean="0">
                          <a:latin typeface="ＭＳ ゴシック" panose="020B0609070205080204" pitchFamily="49" charset="-128"/>
                          <a:ea typeface="ＭＳ ゴシック" panose="020B0609070205080204" pitchFamily="49" charset="-128"/>
                        </a:rPr>
                        <a:t>※</a:t>
                      </a:r>
                      <a:r>
                        <a:rPr kumimoji="1" lang="ja-JP" altLang="en-US" sz="800" baseline="30000" dirty="0" smtClean="0">
                          <a:latin typeface="ＭＳ ゴシック" panose="020B0609070205080204" pitchFamily="49" charset="-128"/>
                          <a:ea typeface="ＭＳ ゴシック" panose="020B0609070205080204" pitchFamily="49" charset="-128"/>
                        </a:rPr>
                        <a:t>２</a:t>
                      </a:r>
                      <a:r>
                        <a:rPr kumimoji="1" lang="ja-JP" altLang="en-US" sz="800" dirty="0" smtClean="0">
                          <a:latin typeface="ＭＳ ゴシック" panose="020B0609070205080204" pitchFamily="49" charset="-128"/>
                          <a:ea typeface="ＭＳ ゴシック" panose="020B0609070205080204" pitchFamily="49" charset="-128"/>
                        </a:rPr>
                        <a:t>による業務に</a:t>
                      </a:r>
                      <a:r>
                        <a:rPr kumimoji="1" lang="ja-JP" altLang="en-US" sz="800" dirty="0" smtClean="0">
                          <a:solidFill>
                            <a:schemeClr val="tx1"/>
                          </a:solidFill>
                          <a:latin typeface="ＭＳ ゴシック" panose="020B0609070205080204" pitchFamily="49" charset="-128"/>
                          <a:ea typeface="ＭＳ ゴシック" panose="020B0609070205080204" pitchFamily="49" charset="-128"/>
                        </a:rPr>
                        <a:t>５</a:t>
                      </a:r>
                      <a:r>
                        <a:rPr kumimoji="1" lang="ja-JP" altLang="en-US" sz="800" dirty="0" smtClean="0">
                          <a:latin typeface="ＭＳ ゴシック" panose="020B0609070205080204" pitchFamily="49" charset="-128"/>
                          <a:ea typeface="ＭＳ ゴシック" panose="020B0609070205080204" pitchFamily="49" charset="-128"/>
                        </a:rPr>
                        <a:t>年以上従事している者（国家資格の期間と相談・介護業務の期間が同時期でも可）</a:t>
                      </a:r>
                    </a:p>
                    <a:p>
                      <a:r>
                        <a:rPr kumimoji="1" lang="en-US" altLang="ja-JP" sz="800" dirty="0" smtClean="0">
                          <a:latin typeface="ＭＳ ゴシック" panose="020B0609070205080204" pitchFamily="49" charset="-128"/>
                          <a:ea typeface="ＭＳ ゴシック" panose="020B0609070205080204" pitchFamily="49" charset="-128"/>
                        </a:rPr>
                        <a:t>※</a:t>
                      </a:r>
                      <a:r>
                        <a:rPr kumimoji="1" lang="ja-JP" altLang="en-US" sz="800" dirty="0" smtClean="0">
                          <a:latin typeface="ＭＳ ゴシック" panose="020B0609070205080204" pitchFamily="49" charset="-128"/>
                          <a:ea typeface="ＭＳ ゴシック" panose="020B0609070205080204" pitchFamily="49" charset="-128"/>
                        </a:rPr>
                        <a:t>２ 国家資格者とは、医師、歯科医師、薬剤師、保健師、助産師、看護師、准看護師、理学療法士、作業療法士、社会福祉士、介護福祉士、視能訓練士、義肢装具士、歯科衛生士、言語聴覚</a:t>
                      </a:r>
                      <a:endParaRPr kumimoji="1" lang="en-US" altLang="ja-JP" sz="800" dirty="0" smtClean="0">
                        <a:latin typeface="ＭＳ ゴシック" panose="020B0609070205080204" pitchFamily="49" charset="-128"/>
                        <a:ea typeface="ＭＳ ゴシック" panose="020B0609070205080204" pitchFamily="49" charset="-128"/>
                      </a:endParaRPr>
                    </a:p>
                    <a:p>
                      <a:r>
                        <a:rPr kumimoji="1" lang="ja-JP" altLang="en-US" sz="800" dirty="0" smtClean="0">
                          <a:latin typeface="ＭＳ ゴシック" panose="020B0609070205080204" pitchFamily="49" charset="-128"/>
                          <a:ea typeface="ＭＳ ゴシック" panose="020B0609070205080204" pitchFamily="49" charset="-128"/>
                        </a:rPr>
                        <a:t>　　士、あん摩マッサージ指圧師、はり師、きゅう師、柔道整復師、栄養士（管理栄養士を含む。）、精神保健福祉士</a:t>
                      </a:r>
                      <a:r>
                        <a:rPr kumimoji="1" lang="ja-JP" altLang="en-US" sz="800" dirty="0" smtClean="0">
                          <a:latin typeface="ＭＳ Ｐゴシック" panose="020B0600070205080204" pitchFamily="50" charset="-128"/>
                          <a:ea typeface="ＭＳ Ｐゴシック" panose="020B0600070205080204" pitchFamily="50" charset="-128"/>
                        </a:rPr>
                        <a:t>の資格を有し、その資格に基づく業務に３年以上従事している者のことを言う</a:t>
                      </a:r>
                      <a:r>
                        <a:rPr kumimoji="1" lang="ja-JP" altLang="en-US" sz="800" dirty="0" smtClean="0">
                          <a:latin typeface="ＭＳ ゴシック" panose="020B0609070205080204" pitchFamily="49" charset="-128"/>
                          <a:ea typeface="ＭＳ ゴシック" panose="020B0609070205080204" pitchFamily="49" charset="-128"/>
                        </a:rPr>
                        <a:t>。</a:t>
                      </a:r>
                    </a:p>
                    <a:p>
                      <a:r>
                        <a:rPr kumimoji="1" lang="en-US" altLang="ja-JP" sz="800" dirty="0" smtClean="0">
                          <a:latin typeface="ＭＳ ゴシック" panose="020B0609070205080204" pitchFamily="49" charset="-128"/>
                          <a:ea typeface="ＭＳ ゴシック" panose="020B0609070205080204" pitchFamily="49" charset="-128"/>
                        </a:rPr>
                        <a:t>※</a:t>
                      </a:r>
                      <a:r>
                        <a:rPr kumimoji="1" lang="ja-JP" altLang="en-US" sz="800" dirty="0" smtClean="0">
                          <a:latin typeface="ＭＳ ゴシック" panose="020B0609070205080204" pitchFamily="49" charset="-128"/>
                          <a:ea typeface="ＭＳ ゴシック" panose="020B0609070205080204" pitchFamily="49" charset="-128"/>
                        </a:rPr>
                        <a:t>３ 上記ロの直接支援業務に従事する者で、次のいずれかに該当する者（資格取得以前も年数に含めて可）</a:t>
                      </a:r>
                    </a:p>
                    <a:p>
                      <a:r>
                        <a:rPr kumimoji="1" lang="ja-JP" altLang="en-US" sz="800" dirty="0" smtClean="0">
                          <a:latin typeface="ＭＳ ゴシック" panose="020B0609070205080204" pitchFamily="49" charset="-128"/>
                          <a:ea typeface="ＭＳ ゴシック" panose="020B0609070205080204" pitchFamily="49" charset="-128"/>
                        </a:rPr>
                        <a:t>　　　　</a:t>
                      </a:r>
                      <a:r>
                        <a:rPr kumimoji="1" lang="en-US" altLang="ja-JP" sz="800" dirty="0" smtClean="0">
                          <a:latin typeface="ＭＳ ゴシック" panose="020B0609070205080204" pitchFamily="49" charset="-128"/>
                          <a:ea typeface="ＭＳ ゴシック" panose="020B0609070205080204" pitchFamily="49" charset="-128"/>
                        </a:rPr>
                        <a:t>1) </a:t>
                      </a:r>
                      <a:r>
                        <a:rPr kumimoji="1" lang="ja-JP" altLang="en-US" sz="800" dirty="0" smtClean="0">
                          <a:latin typeface="ＭＳ ゴシック" panose="020B0609070205080204" pitchFamily="49" charset="-128"/>
                          <a:ea typeface="ＭＳ ゴシック" panose="020B0609070205080204" pitchFamily="49" charset="-128"/>
                        </a:rPr>
                        <a:t>社会福祉主事任用資格を有する者（介護福祉士、精神保健福祉士、研修・講習受講者等）</a:t>
                      </a:r>
                    </a:p>
                    <a:p>
                      <a:r>
                        <a:rPr kumimoji="1" lang="ja-JP" altLang="en-US" sz="800" dirty="0" smtClean="0">
                          <a:latin typeface="ＭＳ ゴシック" panose="020B0609070205080204" pitchFamily="49" charset="-128"/>
                          <a:ea typeface="ＭＳ ゴシック" panose="020B0609070205080204" pitchFamily="49" charset="-128"/>
                        </a:rPr>
                        <a:t>　　　　</a:t>
                      </a:r>
                      <a:r>
                        <a:rPr kumimoji="1" lang="en-US" altLang="ja-JP" sz="800" dirty="0" smtClean="0">
                          <a:latin typeface="ＭＳ ゴシック" panose="020B0609070205080204" pitchFamily="49" charset="-128"/>
                          <a:ea typeface="ＭＳ ゴシック" panose="020B0609070205080204" pitchFamily="49" charset="-128"/>
                        </a:rPr>
                        <a:t>2)</a:t>
                      </a:r>
                      <a:r>
                        <a:rPr kumimoji="1" lang="en-US" altLang="ja-JP" sz="800" baseline="0" dirty="0" smtClean="0">
                          <a:latin typeface="ＭＳ ゴシック" panose="020B0609070205080204" pitchFamily="49" charset="-128"/>
                          <a:ea typeface="ＭＳ ゴシック" panose="020B0609070205080204" pitchFamily="49" charset="-128"/>
                        </a:rPr>
                        <a:t> </a:t>
                      </a:r>
                      <a:r>
                        <a:rPr kumimoji="1" lang="ja-JP" altLang="en-US" sz="800" dirty="0" smtClean="0">
                          <a:latin typeface="ＭＳ ゴシック" panose="020B0609070205080204" pitchFamily="49" charset="-128"/>
                          <a:ea typeface="ＭＳ ゴシック" panose="020B0609070205080204" pitchFamily="49" charset="-128"/>
                        </a:rPr>
                        <a:t>保育士</a:t>
                      </a:r>
                    </a:p>
                    <a:p>
                      <a:r>
                        <a:rPr kumimoji="1" lang="ja-JP" altLang="en-US" sz="800" dirty="0" smtClean="0">
                          <a:latin typeface="ＭＳ ゴシック" panose="020B0609070205080204" pitchFamily="49" charset="-128"/>
                          <a:ea typeface="ＭＳ ゴシック" panose="020B0609070205080204" pitchFamily="49" charset="-128"/>
                        </a:rPr>
                        <a:t>　　　　</a:t>
                      </a:r>
                      <a:r>
                        <a:rPr kumimoji="1" lang="en-US" altLang="ja-JP" sz="800" dirty="0" smtClean="0">
                          <a:latin typeface="ＭＳ ゴシック" panose="020B0609070205080204" pitchFamily="49" charset="-128"/>
                          <a:ea typeface="ＭＳ ゴシック" panose="020B0609070205080204" pitchFamily="49" charset="-128"/>
                        </a:rPr>
                        <a:t>3) </a:t>
                      </a:r>
                      <a:r>
                        <a:rPr kumimoji="1" lang="ja-JP" altLang="en-US" sz="800" dirty="0" smtClean="0">
                          <a:latin typeface="ＭＳ ゴシック" panose="020B0609070205080204" pitchFamily="49" charset="-128"/>
                          <a:ea typeface="ＭＳ ゴシック" panose="020B0609070205080204" pitchFamily="49" charset="-128"/>
                        </a:rPr>
                        <a:t>児童指導員任用資格者</a:t>
                      </a:r>
                      <a:endParaRPr kumimoji="1" lang="en-US" altLang="ja-JP" sz="800" dirty="0" smtClean="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latin typeface="ＭＳ ゴシック" panose="020B0609070205080204" pitchFamily="49" charset="-128"/>
                          <a:ea typeface="ＭＳ ゴシック" panose="020B0609070205080204" pitchFamily="49" charset="-128"/>
                        </a:rPr>
                        <a:t>　　　　</a:t>
                      </a:r>
                      <a:r>
                        <a:rPr kumimoji="1" lang="en-US" altLang="ja-JP" sz="800" dirty="0" smtClean="0">
                          <a:latin typeface="ＭＳ ゴシック" panose="020B0609070205080204" pitchFamily="49" charset="-128"/>
                          <a:ea typeface="ＭＳ ゴシック" panose="020B0609070205080204" pitchFamily="49" charset="-128"/>
                        </a:rPr>
                        <a:t>4) </a:t>
                      </a:r>
                      <a:r>
                        <a:rPr kumimoji="1" lang="ja-JP" altLang="en-US" sz="800" dirty="0" smtClean="0">
                          <a:latin typeface="ＭＳ ゴシック" panose="020B0609070205080204" pitchFamily="49" charset="-128"/>
                          <a:ea typeface="ＭＳ ゴシック" panose="020B0609070205080204" pitchFamily="49" charset="-128"/>
                        </a:rPr>
                        <a:t>訪問介護員（ホームヘルパー）２級以上（現：介護職員初任者研修）に相当する研修を修了した者</a:t>
                      </a:r>
                    </a:p>
                  </a:txBody>
                  <a:tcPr marL="84406" marR="84406" marT="42203" marB="4220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kumimoji="1" lang="ja-JP" alt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kumimoji="1" lang="ja-JP" alt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kumimoji="1" lang="ja-JP" alt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4"/>
                  </a:ext>
                </a:extLst>
              </a:tr>
            </a:tbl>
          </a:graphicData>
        </a:graphic>
      </p:graphicFrame>
      <p:sp>
        <p:nvSpPr>
          <p:cNvPr id="8" name="テキスト ボックス 7"/>
          <p:cNvSpPr txBox="1"/>
          <p:nvPr/>
        </p:nvSpPr>
        <p:spPr>
          <a:xfrm>
            <a:off x="118582" y="220184"/>
            <a:ext cx="8906836" cy="348109"/>
          </a:xfrm>
          <a:prstGeom prst="rect">
            <a:avLst/>
          </a:prstGeom>
          <a:noFill/>
        </p:spPr>
        <p:txBody>
          <a:bodyPr wrap="square" rtlCol="0">
            <a:spAutoFit/>
          </a:bodyPr>
          <a:lstStyle/>
          <a:p>
            <a:pPr algn="ctr"/>
            <a:r>
              <a:rPr lang="ja-JP" altLang="en-US" sz="1662" b="1" dirty="0">
                <a:latin typeface="ＤＦ特太ゴシック体" panose="020B0509000000000000" pitchFamily="49" charset="-128"/>
                <a:ea typeface="ＤＦ特太ゴシック体" panose="020B0509000000000000" pitchFamily="49" charset="-128"/>
              </a:rPr>
              <a:t>児童発達支援管理</a:t>
            </a:r>
            <a:r>
              <a:rPr lang="ja-JP" altLang="en-US" sz="1662" b="1" dirty="0" smtClean="0">
                <a:latin typeface="ＤＦ特太ゴシック体" panose="020B0509000000000000" pitchFamily="49" charset="-128"/>
                <a:ea typeface="ＤＦ特太ゴシック体" panose="020B0509000000000000" pitchFamily="49" charset="-128"/>
              </a:rPr>
              <a:t>責任者として従事するための実務経験要件</a:t>
            </a:r>
            <a:endParaRPr lang="ja-JP" altLang="en-US" sz="1662" b="1" dirty="0">
              <a:latin typeface="ＤＦ特太ゴシック体" panose="020B0509000000000000" pitchFamily="49" charset="-128"/>
              <a:ea typeface="ＤＦ特太ゴシック体" panose="020B0509000000000000" pitchFamily="49" charset="-128"/>
            </a:endParaRPr>
          </a:p>
        </p:txBody>
      </p:sp>
      <p:sp>
        <p:nvSpPr>
          <p:cNvPr id="2" name="フッター プレースホルダー 1"/>
          <p:cNvSpPr>
            <a:spLocks noGrp="1"/>
          </p:cNvSpPr>
          <p:nvPr>
            <p:ph type="ftr" sz="quarter" idx="11"/>
          </p:nvPr>
        </p:nvSpPr>
        <p:spPr/>
        <p:txBody>
          <a:body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ja-JP" altLang="en-US"/>
          </a:p>
        </p:txBody>
      </p:sp>
    </p:spTree>
    <p:extLst>
      <p:ext uri="{BB962C8B-B14F-4D97-AF65-F5344CB8AC3E}">
        <p14:creationId xmlns:p14="http://schemas.microsoft.com/office/powerpoint/2010/main" val="113769933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正方形/長方形 60"/>
          <p:cNvSpPr/>
          <p:nvPr/>
        </p:nvSpPr>
        <p:spPr>
          <a:xfrm>
            <a:off x="162617" y="4429125"/>
            <a:ext cx="8852315" cy="23622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2" name="タイトル 1"/>
          <p:cNvSpPr>
            <a:spLocks noGrp="1"/>
          </p:cNvSpPr>
          <p:nvPr>
            <p:ph type="title"/>
          </p:nvPr>
        </p:nvSpPr>
        <p:spPr>
          <a:xfrm>
            <a:off x="0" y="18139"/>
            <a:ext cx="9144000" cy="490066"/>
          </a:xfrm>
          <a:noFill/>
          <a:ln>
            <a:noFill/>
          </a:ln>
        </p:spPr>
        <p:txBody>
          <a:bodyPr>
            <a:noAutofit/>
          </a:bodyPr>
          <a:lstStyle/>
          <a:p>
            <a:r>
              <a:rPr lang="ja-JP" altLang="en-US" sz="1800" b="1" dirty="0" smtClean="0">
                <a:latin typeface="ＭＳ Ｐゴシック" panose="020B0600070205080204" pitchFamily="50" charset="-128"/>
                <a:ea typeface="ＭＳ Ｐゴシック" panose="020B0600070205080204" pitchFamily="50" charset="-128"/>
              </a:rPr>
              <a:t>サービス</a:t>
            </a:r>
            <a:r>
              <a:rPr lang="ja-JP" altLang="en-US" sz="1800" b="1" dirty="0">
                <a:latin typeface="ＭＳ Ｐゴシック" panose="020B0600070205080204" pitchFamily="50" charset="-128"/>
                <a:ea typeface="ＭＳ Ｐゴシック" panose="020B0600070205080204" pitchFamily="50" charset="-128"/>
              </a:rPr>
              <a:t>管理</a:t>
            </a:r>
            <a:r>
              <a:rPr lang="ja-JP" altLang="en-US" sz="1800" b="1" dirty="0" smtClean="0">
                <a:latin typeface="ＭＳ Ｐゴシック" panose="020B0600070205080204" pitchFamily="50" charset="-128"/>
                <a:ea typeface="ＭＳ Ｐゴシック" panose="020B0600070205080204" pitchFamily="50" charset="-128"/>
              </a:rPr>
              <a:t>責任者等の研修見直しに伴う経過措置及び配置時の取扱いの緩和等について</a:t>
            </a:r>
            <a:endParaRPr kumimoji="1" lang="ja-JP" altLang="en-US" sz="1800" b="1" dirty="0">
              <a:latin typeface="ＭＳ Ｐゴシック" panose="020B0600070205080204" pitchFamily="50" charset="-128"/>
              <a:ea typeface="ＭＳ Ｐゴシック" panose="020B0600070205080204" pitchFamily="50" charset="-128"/>
            </a:endParaRPr>
          </a:p>
        </p:txBody>
      </p:sp>
      <p:sp>
        <p:nvSpPr>
          <p:cNvPr id="4" name="コンテンツ プレースホルダー 2"/>
          <p:cNvSpPr txBox="1">
            <a:spLocks/>
          </p:cNvSpPr>
          <p:nvPr/>
        </p:nvSpPr>
        <p:spPr>
          <a:xfrm>
            <a:off x="190761" y="905638"/>
            <a:ext cx="8712234" cy="2160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endParaRPr lang="en-US" altLang="ja-JP" sz="1600" dirty="0">
              <a:latin typeface="ＭＳ Ｐゴシック" panose="020B0600070205080204" pitchFamily="50" charset="-128"/>
              <a:ea typeface="ＭＳ Ｐゴシック" panose="020B0600070205080204" pitchFamily="50" charset="-128"/>
            </a:endParaRPr>
          </a:p>
          <a:p>
            <a:pPr marL="0" indent="0">
              <a:buFont typeface="Arial" panose="020B0604020202020204" pitchFamily="34" charset="0"/>
              <a:buNone/>
            </a:pPr>
            <a:endParaRPr lang="ja-JP" altLang="en-US" sz="1600" dirty="0">
              <a:latin typeface="ＭＳ Ｐゴシック" panose="020B0600070205080204" pitchFamily="50" charset="-128"/>
              <a:ea typeface="ＭＳ Ｐゴシック" panose="020B0600070205080204" pitchFamily="50" charset="-128"/>
            </a:endParaRPr>
          </a:p>
        </p:txBody>
      </p:sp>
      <p:sp>
        <p:nvSpPr>
          <p:cNvPr id="22" name="正方形/長方形 21"/>
          <p:cNvSpPr/>
          <p:nvPr/>
        </p:nvSpPr>
        <p:spPr>
          <a:xfrm>
            <a:off x="7881905" y="2722515"/>
            <a:ext cx="938246" cy="1552215"/>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100" dirty="0" smtClean="0">
                <a:solidFill>
                  <a:schemeClr val="tx1"/>
                </a:solidFill>
                <a:latin typeface="ＭＳ Ｐゴシック" panose="020B0600070205080204" pitchFamily="50" charset="-128"/>
                <a:ea typeface="ＭＳ Ｐゴシック" panose="020B0600070205080204" pitchFamily="50" charset="-128"/>
              </a:rPr>
              <a:t>サービス管理責任者等更新</a:t>
            </a:r>
            <a:r>
              <a:rPr lang="ja-JP" altLang="en-US" sz="1100" dirty="0">
                <a:solidFill>
                  <a:schemeClr val="tx1"/>
                </a:solidFill>
                <a:latin typeface="ＭＳ Ｐゴシック" panose="020B0600070205080204" pitchFamily="50" charset="-128"/>
                <a:ea typeface="ＭＳ Ｐゴシック" panose="020B0600070205080204" pitchFamily="50" charset="-128"/>
              </a:rPr>
              <a:t>研修</a:t>
            </a:r>
            <a:endParaRPr lang="en-US" altLang="ja-JP" sz="1100" dirty="0">
              <a:solidFill>
                <a:schemeClr val="tx1"/>
              </a:solidFill>
              <a:latin typeface="ＭＳ Ｐゴシック" panose="020B0600070205080204" pitchFamily="50" charset="-128"/>
              <a:ea typeface="ＭＳ Ｐゴシック" panose="020B0600070205080204" pitchFamily="50" charset="-128"/>
            </a:endParaRPr>
          </a:p>
          <a:p>
            <a:pPr algn="ctr"/>
            <a:r>
              <a:rPr lang="en-US" altLang="ja-JP" sz="1100" dirty="0" smtClean="0">
                <a:solidFill>
                  <a:schemeClr val="tx1"/>
                </a:solidFill>
                <a:latin typeface="ＭＳ Ｐゴシック" panose="020B0600070205080204" pitchFamily="50" charset="-128"/>
                <a:ea typeface="ＭＳ Ｐゴシック" panose="020B0600070205080204" pitchFamily="50" charset="-128"/>
              </a:rPr>
              <a:t>※</a:t>
            </a:r>
            <a:r>
              <a:rPr lang="ja-JP" altLang="en-US" sz="1100" dirty="0">
                <a:solidFill>
                  <a:schemeClr val="tx1"/>
                </a:solidFill>
                <a:latin typeface="ＭＳ Ｐゴシック" panose="020B0600070205080204" pitchFamily="50" charset="-128"/>
                <a:ea typeface="ＭＳ Ｐゴシック" panose="020B0600070205080204" pitchFamily="50" charset="-128"/>
              </a:rPr>
              <a:t>実践研修</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修了後</a:t>
            </a:r>
            <a:endParaRPr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algn="ctr"/>
            <a:r>
              <a:rPr lang="en-US" altLang="ja-JP" sz="1100" dirty="0" smtClean="0">
                <a:solidFill>
                  <a:schemeClr val="tx1"/>
                </a:solidFill>
                <a:latin typeface="ＭＳ Ｐゴシック" panose="020B0600070205080204" pitchFamily="50" charset="-128"/>
                <a:ea typeface="ＭＳ Ｐゴシック" panose="020B0600070205080204" pitchFamily="50" charset="-128"/>
              </a:rPr>
              <a:t>5</a:t>
            </a:r>
            <a:r>
              <a:rPr lang="ja-JP" altLang="en-US" sz="1100" dirty="0">
                <a:solidFill>
                  <a:schemeClr val="tx1"/>
                </a:solidFill>
                <a:latin typeface="ＭＳ Ｐゴシック" panose="020B0600070205080204" pitchFamily="50" charset="-128"/>
                <a:ea typeface="ＭＳ Ｐゴシック" panose="020B0600070205080204" pitchFamily="50" charset="-128"/>
              </a:rPr>
              <a:t>年毎に受講</a:t>
            </a:r>
          </a:p>
        </p:txBody>
      </p:sp>
      <p:cxnSp>
        <p:nvCxnSpPr>
          <p:cNvPr id="23" name="直線矢印コネクタ 22"/>
          <p:cNvCxnSpPr>
            <a:stCxn id="43" idx="3"/>
          </p:cNvCxnSpPr>
          <p:nvPr/>
        </p:nvCxnSpPr>
        <p:spPr>
          <a:xfrm>
            <a:off x="942112" y="6153913"/>
            <a:ext cx="2221418"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4604869" y="6064923"/>
            <a:ext cx="2021242" cy="1851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7406597" y="6083439"/>
            <a:ext cx="463307"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162617" y="4437112"/>
            <a:ext cx="2906911" cy="568112"/>
          </a:xfrm>
          <a:prstGeom prst="rect">
            <a:avLst/>
          </a:prstGeom>
        </p:spPr>
        <p:style>
          <a:lnRef idx="1">
            <a:schemeClr val="accent3"/>
          </a:lnRef>
          <a:fillRef idx="2">
            <a:schemeClr val="accent3"/>
          </a:fillRef>
          <a:effectRef idx="1">
            <a:schemeClr val="accent3"/>
          </a:effectRef>
          <a:fontRef idx="minor">
            <a:schemeClr val="dk1"/>
          </a:fontRef>
        </p:style>
        <p:txBody>
          <a:bodyPr vert="horz" rtlCol="0" anchor="ctr"/>
          <a:lstStyle/>
          <a:p>
            <a:pPr algn="ct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配置時の取扱いの緩和等について</a:t>
            </a:r>
            <a:endParaRPr lang="en-US" altLang="ja-JP" sz="1400" b="1" dirty="0" smtClean="0">
              <a:solidFill>
                <a:schemeClr val="tx1"/>
              </a:solidFill>
              <a:latin typeface="ＭＳ Ｐゴシック" panose="020B0600070205080204" pitchFamily="50" charset="-128"/>
              <a:ea typeface="ＭＳ Ｐゴシック" panose="020B0600070205080204" pitchFamily="50" charset="-128"/>
            </a:endParaRPr>
          </a:p>
        </p:txBody>
      </p:sp>
      <p:cxnSp>
        <p:nvCxnSpPr>
          <p:cNvPr id="46" name="直線矢印コネクタ 45"/>
          <p:cNvCxnSpPr>
            <a:stCxn id="15" idx="3"/>
            <a:endCxn id="33" idx="1"/>
          </p:cNvCxnSpPr>
          <p:nvPr/>
        </p:nvCxnSpPr>
        <p:spPr>
          <a:xfrm>
            <a:off x="942112" y="3457054"/>
            <a:ext cx="2221418"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 name="正方形/長方形 57"/>
          <p:cNvSpPr/>
          <p:nvPr/>
        </p:nvSpPr>
        <p:spPr>
          <a:xfrm>
            <a:off x="162616" y="601542"/>
            <a:ext cx="8852315" cy="375138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62" name="左右矢印 61"/>
          <p:cNvSpPr/>
          <p:nvPr/>
        </p:nvSpPr>
        <p:spPr>
          <a:xfrm>
            <a:off x="4612864" y="5527650"/>
            <a:ext cx="2021242" cy="401781"/>
          </a:xfrm>
          <a:prstGeom prst="lef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cxnSp>
        <p:nvCxnSpPr>
          <p:cNvPr id="64" name="直線矢印コネクタ 63"/>
          <p:cNvCxnSpPr/>
          <p:nvPr/>
        </p:nvCxnSpPr>
        <p:spPr>
          <a:xfrm>
            <a:off x="7406597" y="3460000"/>
            <a:ext cx="475308"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左右矢印 2"/>
          <p:cNvSpPr/>
          <p:nvPr/>
        </p:nvSpPr>
        <p:spPr>
          <a:xfrm>
            <a:off x="4667250" y="2864990"/>
            <a:ext cx="1958862" cy="401781"/>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grpSp>
        <p:nvGrpSpPr>
          <p:cNvPr id="30" name="グループ化 29"/>
          <p:cNvGrpSpPr/>
          <p:nvPr/>
        </p:nvGrpSpPr>
        <p:grpSpPr>
          <a:xfrm>
            <a:off x="3163530" y="2639382"/>
            <a:ext cx="1425974" cy="1635347"/>
            <a:chOff x="2332156" y="2068887"/>
            <a:chExt cx="1852667" cy="2441214"/>
          </a:xfrm>
        </p:grpSpPr>
        <p:sp>
          <p:nvSpPr>
            <p:cNvPr id="31" name="正方形/長方形 30"/>
            <p:cNvSpPr/>
            <p:nvPr/>
          </p:nvSpPr>
          <p:spPr>
            <a:xfrm>
              <a:off x="2396325" y="2179928"/>
              <a:ext cx="819404" cy="2198110"/>
            </a:xfrm>
            <a:prstGeom prst="rect">
              <a:avLst/>
            </a:prstGeom>
            <a:ln/>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相談支援従事者</a:t>
              </a: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初任者</a:t>
              </a:r>
              <a:r>
                <a:rPr kumimoji="1" lang="ja-JP" altLang="en-US" sz="1100" dirty="0">
                  <a:solidFill>
                    <a:schemeClr val="tx1"/>
                  </a:solidFill>
                  <a:latin typeface="ＭＳ Ｐゴシック" panose="020B0600070205080204" pitchFamily="50" charset="-128"/>
                  <a:ea typeface="ＭＳ Ｐゴシック" panose="020B0600070205080204" pitchFamily="50" charset="-128"/>
                </a:rPr>
                <a:t>研修</a:t>
              </a:r>
              <a:endParaRPr kumimoji="1" lang="en-US" altLang="ja-JP" sz="1100" dirty="0">
                <a:solidFill>
                  <a:schemeClr val="tx1"/>
                </a:solidFill>
                <a:latin typeface="ＭＳ Ｐゴシック" panose="020B0600070205080204" pitchFamily="50" charset="-128"/>
                <a:ea typeface="ＭＳ Ｐゴシック" panose="020B0600070205080204" pitchFamily="50" charset="-128"/>
              </a:endParaRPr>
            </a:p>
            <a:p>
              <a:pPr algn="ctr"/>
              <a:r>
                <a:rPr lang="ja-JP" altLang="en-US" sz="1100" dirty="0">
                  <a:solidFill>
                    <a:schemeClr val="tx1"/>
                  </a:solidFill>
                  <a:latin typeface="ＭＳ Ｐゴシック" panose="020B0600070205080204" pitchFamily="50" charset="-128"/>
                  <a:ea typeface="ＭＳ Ｐゴシック" panose="020B0600070205080204" pitchFamily="50" charset="-128"/>
                </a:rPr>
                <a:t>講義</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部分</a:t>
              </a:r>
              <a:endParaRPr lang="en-US" altLang="ja-JP" sz="1100" dirty="0">
                <a:solidFill>
                  <a:schemeClr val="tx1"/>
                </a:solidFill>
                <a:latin typeface="ＭＳ Ｐゴシック" panose="020B0600070205080204" pitchFamily="50" charset="-128"/>
                <a:ea typeface="ＭＳ Ｐゴシック" panose="020B0600070205080204" pitchFamily="50" charset="-128"/>
              </a:endParaRPr>
            </a:p>
          </p:txBody>
        </p:sp>
        <p:sp>
          <p:nvSpPr>
            <p:cNvPr id="32" name="正方形/長方形 31"/>
            <p:cNvSpPr/>
            <p:nvPr/>
          </p:nvSpPr>
          <p:spPr>
            <a:xfrm>
              <a:off x="3260209" y="2179927"/>
              <a:ext cx="858984" cy="2198110"/>
            </a:xfrm>
            <a:prstGeom prst="rect">
              <a:avLst/>
            </a:prstGeom>
            <a:ln/>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サービス管理責任者等</a:t>
              </a: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algn="ctr"/>
              <a:r>
                <a:rPr lang="ja-JP" altLang="en-US" sz="1100" dirty="0" smtClean="0">
                  <a:solidFill>
                    <a:schemeClr val="tx1"/>
                  </a:solidFill>
                  <a:latin typeface="ＭＳ Ｐゴシック" panose="020B0600070205080204" pitchFamily="50" charset="-128"/>
                  <a:ea typeface="ＭＳ Ｐゴシック" panose="020B0600070205080204" pitchFamily="50" charset="-128"/>
                </a:rPr>
                <a:t>基礎研修</a:t>
              </a:r>
              <a:endParaRPr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algn="ctr"/>
              <a:r>
                <a:rPr lang="ja-JP" altLang="en-US" sz="1100" dirty="0" smtClean="0">
                  <a:solidFill>
                    <a:schemeClr val="tx1"/>
                  </a:solidFill>
                  <a:latin typeface="ＭＳ Ｐゴシック" panose="020B0600070205080204" pitchFamily="50" charset="-128"/>
                  <a:ea typeface="ＭＳ Ｐゴシック" panose="020B0600070205080204" pitchFamily="50" charset="-128"/>
                </a:rPr>
                <a:t>講義</a:t>
              </a:r>
              <a:r>
                <a:rPr lang="ja-JP" altLang="en-US" sz="1100" dirty="0">
                  <a:solidFill>
                    <a:schemeClr val="tx1"/>
                  </a:solidFill>
                  <a:latin typeface="ＭＳ Ｐゴシック" panose="020B0600070205080204" pitchFamily="50" charset="-128"/>
                  <a:ea typeface="ＭＳ Ｐゴシック" panose="020B0600070205080204" pitchFamily="50" charset="-128"/>
                </a:rPr>
                <a:t>・</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演習</a:t>
              </a:r>
              <a:endParaRPr lang="en-US" altLang="ja-JP" sz="1100" dirty="0">
                <a:solidFill>
                  <a:schemeClr val="tx1"/>
                </a:solidFill>
                <a:latin typeface="ＭＳ Ｐゴシック" panose="020B0600070205080204" pitchFamily="50" charset="-128"/>
                <a:ea typeface="ＭＳ Ｐゴシック" panose="020B0600070205080204" pitchFamily="50" charset="-128"/>
              </a:endParaRPr>
            </a:p>
          </p:txBody>
        </p:sp>
        <p:sp>
          <p:nvSpPr>
            <p:cNvPr id="33" name="正方形/長方形 32"/>
            <p:cNvSpPr/>
            <p:nvPr/>
          </p:nvSpPr>
          <p:spPr>
            <a:xfrm>
              <a:off x="2332156" y="2068887"/>
              <a:ext cx="1852667" cy="2441214"/>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chemeClr val="tx1"/>
                </a:solidFill>
                <a:latin typeface="ＭＳ Ｐゴシック" panose="020B0600070205080204" pitchFamily="50" charset="-128"/>
                <a:ea typeface="ＭＳ Ｐゴシック" panose="020B0600070205080204" pitchFamily="50" charset="-128"/>
              </a:endParaRPr>
            </a:p>
          </p:txBody>
        </p:sp>
      </p:grpSp>
      <p:sp>
        <p:nvSpPr>
          <p:cNvPr id="38" name="正方形/長方形 37"/>
          <p:cNvSpPr/>
          <p:nvPr/>
        </p:nvSpPr>
        <p:spPr>
          <a:xfrm>
            <a:off x="6658197" y="2722513"/>
            <a:ext cx="748399" cy="1552214"/>
          </a:xfrm>
          <a:prstGeom prst="rect">
            <a:avLst/>
          </a:prstGeom>
          <a:ln/>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サービス管理責任者等</a:t>
            </a: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実践</a:t>
            </a:r>
            <a:r>
              <a:rPr kumimoji="1" lang="ja-JP" altLang="en-US" sz="1100" dirty="0">
                <a:solidFill>
                  <a:schemeClr val="tx1"/>
                </a:solidFill>
                <a:latin typeface="ＭＳ Ｐゴシック" panose="020B0600070205080204" pitchFamily="50" charset="-128"/>
                <a:ea typeface="ＭＳ Ｐゴシック" panose="020B0600070205080204" pitchFamily="50" charset="-128"/>
              </a:rPr>
              <a:t>研修</a:t>
            </a:r>
            <a:endParaRPr kumimoji="1" lang="en-US" altLang="ja-JP" sz="1100" dirty="0">
              <a:solidFill>
                <a:schemeClr val="tx1"/>
              </a:solidFill>
              <a:latin typeface="ＭＳ Ｐゴシック" panose="020B0600070205080204" pitchFamily="50" charset="-128"/>
              <a:ea typeface="ＭＳ Ｐゴシック" panose="020B0600070205080204" pitchFamily="50" charset="-128"/>
            </a:endParaRPr>
          </a:p>
          <a:p>
            <a:pPr algn="ctr"/>
            <a:r>
              <a:rPr lang="ja-JP" altLang="en-US" sz="1100" dirty="0">
                <a:solidFill>
                  <a:schemeClr val="tx1"/>
                </a:solidFill>
                <a:latin typeface="ＭＳ Ｐゴシック" panose="020B0600070205080204" pitchFamily="50" charset="-128"/>
                <a:ea typeface="ＭＳ Ｐゴシック" panose="020B0600070205080204" pitchFamily="50" charset="-128"/>
              </a:rPr>
              <a:t>講義・</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演習</a:t>
            </a:r>
            <a:endParaRPr lang="en-US" altLang="ja-JP" sz="1100" dirty="0">
              <a:solidFill>
                <a:schemeClr val="tx1"/>
              </a:solidFill>
              <a:latin typeface="ＭＳ Ｐゴシック" panose="020B0600070205080204" pitchFamily="50" charset="-128"/>
              <a:ea typeface="ＭＳ Ｐゴシック" panose="020B0600070205080204" pitchFamily="50" charset="-128"/>
            </a:endParaRPr>
          </a:p>
        </p:txBody>
      </p:sp>
      <p:sp>
        <p:nvSpPr>
          <p:cNvPr id="15" name="正方形/長方形 14"/>
          <p:cNvSpPr/>
          <p:nvPr/>
        </p:nvSpPr>
        <p:spPr>
          <a:xfrm>
            <a:off x="357017" y="2939341"/>
            <a:ext cx="585094" cy="103542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dirty="0" smtClean="0">
                <a:latin typeface="ＭＳ Ｐゴシック" panose="020B0600070205080204" pitchFamily="50" charset="-128"/>
                <a:ea typeface="ＭＳ Ｐゴシック" panose="020B0600070205080204" pitchFamily="50" charset="-128"/>
              </a:rPr>
              <a:t>入職</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43" name="正方形/長方形 42"/>
          <p:cNvSpPr/>
          <p:nvPr/>
        </p:nvSpPr>
        <p:spPr>
          <a:xfrm>
            <a:off x="357017" y="5602292"/>
            <a:ext cx="585094" cy="110324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dirty="0" smtClean="0">
                <a:latin typeface="ＭＳ Ｐゴシック" panose="020B0600070205080204" pitchFamily="50" charset="-128"/>
                <a:ea typeface="ＭＳ Ｐゴシック" panose="020B0600070205080204" pitchFamily="50" charset="-128"/>
              </a:rPr>
              <a:t>入職</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41" name="正方形/長方形 40"/>
          <p:cNvSpPr/>
          <p:nvPr/>
        </p:nvSpPr>
        <p:spPr>
          <a:xfrm>
            <a:off x="847297" y="2605380"/>
            <a:ext cx="2254686" cy="769441"/>
          </a:xfrm>
          <a:prstGeom prst="rect">
            <a:avLst/>
          </a:prstGeom>
        </p:spPr>
        <p:txBody>
          <a:bodyPr wrap="square">
            <a:spAutoFit/>
          </a:bodyPr>
          <a:lstStyle/>
          <a:p>
            <a:pPr algn="ctr"/>
            <a:r>
              <a:rPr lang="ja-JP" altLang="en-US" sz="1100" dirty="0" smtClean="0">
                <a:latin typeface="ＭＳ Ｐゴシック" panose="020B0600070205080204" pitchFamily="50" charset="-128"/>
                <a:ea typeface="ＭＳ Ｐゴシック" panose="020B0600070205080204" pitchFamily="50" charset="-128"/>
              </a:rPr>
              <a:t>＜実務経験＞</a:t>
            </a:r>
            <a:endParaRPr lang="en-US" altLang="ja-JP" sz="1100" dirty="0" smtClean="0">
              <a:latin typeface="ＭＳ Ｐゴシック" panose="020B0600070205080204" pitchFamily="50" charset="-128"/>
              <a:ea typeface="ＭＳ Ｐゴシック" panose="020B0600070205080204" pitchFamily="50" charset="-128"/>
            </a:endParaRPr>
          </a:p>
          <a:p>
            <a:pPr algn="ctr"/>
            <a:r>
              <a:rPr lang="ja-JP" altLang="en-US" sz="1100" dirty="0" smtClean="0">
                <a:latin typeface="ＭＳ Ｐゴシック" panose="020B0600070205080204" pitchFamily="50" charset="-128"/>
                <a:ea typeface="ＭＳ Ｐゴシック" panose="020B0600070205080204" pitchFamily="50" charset="-128"/>
              </a:rPr>
              <a:t>相談支援業務</a:t>
            </a:r>
            <a:r>
              <a:rPr lang="ja-JP" altLang="en-US" sz="1100" dirty="0">
                <a:latin typeface="ＭＳ Ｐゴシック" panose="020B0600070205080204" pitchFamily="50" charset="-128"/>
                <a:ea typeface="ＭＳ Ｐゴシック" panose="020B0600070205080204" pitchFamily="50" charset="-128"/>
              </a:rPr>
              <a:t>５年</a:t>
            </a:r>
            <a:endParaRPr lang="en-US" altLang="ja-JP" sz="1100" dirty="0">
              <a:latin typeface="ＭＳ Ｐゴシック" panose="020B0600070205080204" pitchFamily="50" charset="-128"/>
              <a:ea typeface="ＭＳ Ｐゴシック" panose="020B0600070205080204" pitchFamily="50" charset="-128"/>
            </a:endParaRPr>
          </a:p>
          <a:p>
            <a:pPr algn="ctr"/>
            <a:r>
              <a:rPr lang="ja-JP" altLang="en-US" sz="1100" dirty="0">
                <a:latin typeface="ＭＳ Ｐゴシック" panose="020B0600070205080204" pitchFamily="50" charset="-128"/>
                <a:ea typeface="ＭＳ Ｐゴシック" panose="020B0600070205080204" pitchFamily="50" charset="-128"/>
              </a:rPr>
              <a:t>（有資格者の場合は３年）以上</a:t>
            </a:r>
            <a:endParaRPr lang="en-US" altLang="ja-JP" sz="1100" dirty="0">
              <a:latin typeface="ＭＳ Ｐゴシック" panose="020B0600070205080204" pitchFamily="50" charset="-128"/>
              <a:ea typeface="ＭＳ Ｐゴシック" panose="020B0600070205080204" pitchFamily="50" charset="-128"/>
            </a:endParaRPr>
          </a:p>
          <a:p>
            <a:pPr algn="ctr"/>
            <a:r>
              <a:rPr lang="ja-JP" altLang="en-US" sz="1100" dirty="0">
                <a:latin typeface="ＭＳ Ｐゴシック" panose="020B0600070205080204" pitchFamily="50" charset="-128"/>
                <a:ea typeface="ＭＳ Ｐゴシック" panose="020B0600070205080204" pitchFamily="50" charset="-128"/>
              </a:rPr>
              <a:t>もしくは</a:t>
            </a:r>
            <a:r>
              <a:rPr lang="ja-JP" altLang="en-US" sz="1100" dirty="0" smtClean="0">
                <a:latin typeface="ＭＳ Ｐゴシック" panose="020B0600070205080204" pitchFamily="50" charset="-128"/>
                <a:ea typeface="ＭＳ Ｐゴシック" panose="020B0600070205080204" pitchFamily="50" charset="-128"/>
              </a:rPr>
              <a:t>直接</a:t>
            </a:r>
            <a:r>
              <a:rPr lang="ja-JP" altLang="en-US" sz="1100" dirty="0">
                <a:latin typeface="ＭＳ Ｐゴシック" panose="020B0600070205080204" pitchFamily="50" charset="-128"/>
                <a:ea typeface="ＭＳ Ｐゴシック" panose="020B0600070205080204" pitchFamily="50" charset="-128"/>
              </a:rPr>
              <a:t>支援</a:t>
            </a:r>
            <a:r>
              <a:rPr lang="ja-JP" altLang="en-US" sz="1100" dirty="0" smtClean="0">
                <a:latin typeface="ＭＳ Ｐゴシック" panose="020B0600070205080204" pitchFamily="50" charset="-128"/>
                <a:ea typeface="ＭＳ Ｐゴシック" panose="020B0600070205080204" pitchFamily="50" charset="-128"/>
              </a:rPr>
              <a:t>業務</a:t>
            </a:r>
            <a:r>
              <a:rPr lang="ja-JP" altLang="en-US" sz="1100" b="1" dirty="0">
                <a:solidFill>
                  <a:srgbClr val="FF0000"/>
                </a:solidFill>
                <a:latin typeface="ＭＳ Ｐゴシック" panose="020B0600070205080204" pitchFamily="50" charset="-128"/>
                <a:ea typeface="ＭＳ Ｐゴシック" panose="020B0600070205080204" pitchFamily="50" charset="-128"/>
              </a:rPr>
              <a:t>８</a:t>
            </a:r>
            <a:r>
              <a:rPr lang="ja-JP" altLang="en-US" sz="1100" b="1" dirty="0" smtClean="0">
                <a:solidFill>
                  <a:srgbClr val="FF0000"/>
                </a:solidFill>
                <a:latin typeface="ＭＳ Ｐゴシック" panose="020B0600070205080204" pitchFamily="50" charset="-128"/>
                <a:ea typeface="ＭＳ Ｐゴシック" panose="020B0600070205080204" pitchFamily="50" charset="-128"/>
              </a:rPr>
              <a:t>年</a:t>
            </a:r>
            <a:r>
              <a:rPr lang="ja-JP" altLang="en-US" sz="1100" dirty="0">
                <a:latin typeface="ＭＳ Ｐゴシック" panose="020B0600070205080204" pitchFamily="50" charset="-128"/>
                <a:ea typeface="ＭＳ Ｐゴシック" panose="020B0600070205080204" pitchFamily="50" charset="-128"/>
              </a:rPr>
              <a:t>以上</a:t>
            </a:r>
            <a:endParaRPr lang="en-US" altLang="ja-JP" sz="1100" dirty="0">
              <a:latin typeface="ＭＳ Ｐゴシック" panose="020B0600070205080204" pitchFamily="50" charset="-128"/>
              <a:ea typeface="ＭＳ Ｐゴシック" panose="020B0600070205080204" pitchFamily="50" charset="-128"/>
            </a:endParaRPr>
          </a:p>
        </p:txBody>
      </p:sp>
      <p:sp>
        <p:nvSpPr>
          <p:cNvPr id="45" name="正方形/長方形 44"/>
          <p:cNvSpPr/>
          <p:nvPr/>
        </p:nvSpPr>
        <p:spPr>
          <a:xfrm>
            <a:off x="986357" y="5350873"/>
            <a:ext cx="2177173" cy="769441"/>
          </a:xfrm>
          <a:prstGeom prst="rect">
            <a:avLst/>
          </a:prstGeom>
        </p:spPr>
        <p:txBody>
          <a:bodyPr wrap="square">
            <a:spAutoFit/>
          </a:bodyPr>
          <a:lstStyle/>
          <a:p>
            <a:pPr algn="ctr"/>
            <a:r>
              <a:rPr lang="ja-JP" altLang="en-US" sz="1100" dirty="0" smtClean="0">
                <a:latin typeface="ＭＳ Ｐゴシック" panose="020B0600070205080204" pitchFamily="50" charset="-128"/>
                <a:ea typeface="ＭＳ Ｐゴシック" panose="020B0600070205080204" pitchFamily="50" charset="-128"/>
              </a:rPr>
              <a:t>＜</a:t>
            </a:r>
            <a:r>
              <a:rPr lang="ja-JP" altLang="en-US" sz="1100" dirty="0">
                <a:latin typeface="ＭＳ Ｐゴシック" panose="020B0600070205080204" pitchFamily="50" charset="-128"/>
                <a:ea typeface="ＭＳ Ｐゴシック" panose="020B0600070205080204" pitchFamily="50" charset="-128"/>
              </a:rPr>
              <a:t>受講対象</a:t>
            </a:r>
            <a:r>
              <a:rPr lang="ja-JP" altLang="en-US" sz="1100" dirty="0" smtClean="0">
                <a:latin typeface="ＭＳ Ｐゴシック" panose="020B0600070205080204" pitchFamily="50" charset="-128"/>
                <a:ea typeface="ＭＳ Ｐゴシック" panose="020B0600070205080204" pitchFamily="50" charset="-128"/>
              </a:rPr>
              <a:t>＞</a:t>
            </a:r>
            <a:endParaRPr lang="en-US" altLang="ja-JP" sz="1100" dirty="0" smtClean="0">
              <a:latin typeface="ＭＳ Ｐゴシック" panose="020B0600070205080204" pitchFamily="50" charset="-128"/>
              <a:ea typeface="ＭＳ Ｐゴシック" panose="020B0600070205080204" pitchFamily="50" charset="-128"/>
            </a:endParaRPr>
          </a:p>
          <a:p>
            <a:pPr algn="ctr"/>
            <a:r>
              <a:rPr lang="ja-JP" altLang="en-US" sz="1100" dirty="0" smtClean="0">
                <a:latin typeface="ＭＳ Ｐゴシック" panose="020B0600070205080204" pitchFamily="50" charset="-128"/>
                <a:ea typeface="ＭＳ Ｐゴシック" panose="020B0600070205080204" pitchFamily="50" charset="-128"/>
              </a:rPr>
              <a:t>相談支援業務</a:t>
            </a:r>
            <a:r>
              <a:rPr lang="ja-JP" altLang="en-US" sz="1100" b="1" dirty="0" smtClean="0">
                <a:solidFill>
                  <a:srgbClr val="FF0000"/>
                </a:solidFill>
                <a:latin typeface="ＭＳ Ｐゴシック" panose="020B0600070205080204" pitchFamily="50" charset="-128"/>
                <a:ea typeface="ＭＳ Ｐゴシック" panose="020B0600070205080204" pitchFamily="50" charset="-128"/>
              </a:rPr>
              <a:t>３年</a:t>
            </a:r>
            <a:r>
              <a:rPr lang="ja-JP" altLang="en-US" sz="1100" dirty="0" smtClean="0">
                <a:latin typeface="ＭＳ Ｐゴシック" panose="020B0600070205080204" pitchFamily="50" charset="-128"/>
                <a:ea typeface="ＭＳ Ｐゴシック" panose="020B0600070205080204" pitchFamily="50" charset="-128"/>
              </a:rPr>
              <a:t>以上</a:t>
            </a:r>
            <a:endParaRPr lang="en-US" altLang="ja-JP" sz="1100" dirty="0" smtClean="0">
              <a:latin typeface="ＭＳ Ｐゴシック" panose="020B0600070205080204" pitchFamily="50" charset="-128"/>
              <a:ea typeface="ＭＳ Ｐゴシック" panose="020B0600070205080204" pitchFamily="50" charset="-128"/>
            </a:endParaRPr>
          </a:p>
          <a:p>
            <a:pPr algn="ctr"/>
            <a:r>
              <a:rPr lang="ja-JP" altLang="en-US" sz="1100" dirty="0">
                <a:latin typeface="ＭＳ Ｐゴシック" panose="020B0600070205080204" pitchFamily="50" charset="-128"/>
                <a:ea typeface="ＭＳ Ｐゴシック" panose="020B0600070205080204" pitchFamily="50" charset="-128"/>
              </a:rPr>
              <a:t>（有資格者の場合</a:t>
            </a:r>
            <a:r>
              <a:rPr lang="ja-JP" altLang="en-US" sz="1100" dirty="0" smtClean="0">
                <a:latin typeface="ＭＳ Ｐゴシック" panose="020B0600070205080204" pitchFamily="50" charset="-128"/>
                <a:ea typeface="ＭＳ Ｐゴシック" panose="020B0600070205080204" pitchFamily="50" charset="-128"/>
              </a:rPr>
              <a:t>は１年</a:t>
            </a:r>
            <a:r>
              <a:rPr lang="ja-JP" altLang="en-US" sz="1100" dirty="0">
                <a:latin typeface="ＭＳ Ｐゴシック" panose="020B0600070205080204" pitchFamily="50" charset="-128"/>
                <a:ea typeface="ＭＳ Ｐゴシック" panose="020B0600070205080204" pitchFamily="50" charset="-128"/>
              </a:rPr>
              <a:t>）以上</a:t>
            </a:r>
            <a:endParaRPr lang="en-US" altLang="ja-JP" sz="1100" dirty="0">
              <a:latin typeface="ＭＳ Ｐゴシック" panose="020B0600070205080204" pitchFamily="50" charset="-128"/>
              <a:ea typeface="ＭＳ Ｐゴシック" panose="020B0600070205080204" pitchFamily="50" charset="-128"/>
            </a:endParaRPr>
          </a:p>
          <a:p>
            <a:pPr algn="ctr"/>
            <a:r>
              <a:rPr lang="ja-JP" altLang="en-US" sz="1100" dirty="0" smtClean="0">
                <a:latin typeface="ＭＳ Ｐゴシック" panose="020B0600070205080204" pitchFamily="50" charset="-128"/>
                <a:ea typeface="ＭＳ Ｐゴシック" panose="020B0600070205080204" pitchFamily="50" charset="-128"/>
              </a:rPr>
              <a:t>　もしくは直接</a:t>
            </a:r>
            <a:r>
              <a:rPr lang="ja-JP" altLang="en-US" sz="1100" dirty="0">
                <a:latin typeface="ＭＳ Ｐゴシック" panose="020B0600070205080204" pitchFamily="50" charset="-128"/>
                <a:ea typeface="ＭＳ Ｐゴシック" panose="020B0600070205080204" pitchFamily="50" charset="-128"/>
              </a:rPr>
              <a:t>支援</a:t>
            </a:r>
            <a:r>
              <a:rPr lang="ja-JP" altLang="en-US" sz="1100" dirty="0" smtClean="0">
                <a:latin typeface="ＭＳ Ｐゴシック" panose="020B0600070205080204" pitchFamily="50" charset="-128"/>
                <a:ea typeface="ＭＳ Ｐゴシック" panose="020B0600070205080204" pitchFamily="50" charset="-128"/>
              </a:rPr>
              <a:t>業務</a:t>
            </a:r>
            <a:r>
              <a:rPr lang="ja-JP" altLang="en-US" sz="1100" b="1" dirty="0" smtClean="0">
                <a:solidFill>
                  <a:srgbClr val="FF0000"/>
                </a:solidFill>
                <a:latin typeface="ＭＳ Ｐゴシック" panose="020B0600070205080204" pitchFamily="50" charset="-128"/>
                <a:ea typeface="ＭＳ Ｐゴシック" panose="020B0600070205080204" pitchFamily="50" charset="-128"/>
              </a:rPr>
              <a:t>６年</a:t>
            </a:r>
            <a:r>
              <a:rPr lang="ja-JP" altLang="en-US" sz="1100" dirty="0" smtClean="0">
                <a:latin typeface="ＭＳ Ｐゴシック" panose="020B0600070205080204" pitchFamily="50" charset="-128"/>
                <a:ea typeface="ＭＳ Ｐゴシック" panose="020B0600070205080204" pitchFamily="50" charset="-128"/>
              </a:rPr>
              <a:t>以上</a:t>
            </a:r>
            <a:endParaRPr lang="en-US" altLang="ja-JP" sz="1100" dirty="0">
              <a:latin typeface="ＭＳ Ｐゴシック" panose="020B0600070205080204" pitchFamily="50" charset="-128"/>
              <a:ea typeface="ＭＳ Ｐゴシック" panose="020B0600070205080204" pitchFamily="50" charset="-128"/>
            </a:endParaRPr>
          </a:p>
        </p:txBody>
      </p:sp>
      <p:sp>
        <p:nvSpPr>
          <p:cNvPr id="51" name="正方形/長方形 50"/>
          <p:cNvSpPr/>
          <p:nvPr/>
        </p:nvSpPr>
        <p:spPr>
          <a:xfrm>
            <a:off x="4564681" y="6161830"/>
            <a:ext cx="2069425" cy="253916"/>
          </a:xfrm>
          <a:prstGeom prst="rect">
            <a:avLst/>
          </a:prstGeom>
        </p:spPr>
        <p:txBody>
          <a:bodyPr wrap="square">
            <a:spAutoFit/>
          </a:bodyPr>
          <a:lstStyle/>
          <a:p>
            <a:pPr algn="ctr"/>
            <a:r>
              <a:rPr lang="ja-JP" altLang="en-US" sz="1050" dirty="0">
                <a:latin typeface="ＭＳ Ｐゴシック" panose="020B0600070205080204" pitchFamily="50" charset="-128"/>
                <a:ea typeface="ＭＳ Ｐゴシック" panose="020B0600070205080204" pitchFamily="50" charset="-128"/>
              </a:rPr>
              <a:t>基礎研修修了</a:t>
            </a:r>
            <a:r>
              <a:rPr lang="ja-JP" altLang="en-US" sz="1050" dirty="0" smtClean="0">
                <a:latin typeface="ＭＳ Ｐゴシック" panose="020B0600070205080204" pitchFamily="50" charset="-128"/>
                <a:ea typeface="ＭＳ Ｐゴシック" panose="020B0600070205080204" pitchFamily="50" charset="-128"/>
              </a:rPr>
              <a:t>後</a:t>
            </a:r>
            <a:r>
              <a:rPr lang="en-US" altLang="ja-JP" sz="1050" dirty="0" smtClean="0">
                <a:latin typeface="ＭＳ Ｐゴシック" panose="020B0600070205080204" pitchFamily="50" charset="-128"/>
                <a:ea typeface="ＭＳ Ｐゴシック" panose="020B0600070205080204" pitchFamily="50" charset="-128"/>
              </a:rPr>
              <a:t>2</a:t>
            </a:r>
            <a:r>
              <a:rPr lang="ja-JP" altLang="en-US" sz="1050" dirty="0">
                <a:latin typeface="ＭＳ Ｐゴシック" panose="020B0600070205080204" pitchFamily="50" charset="-128"/>
                <a:ea typeface="ＭＳ Ｐゴシック" panose="020B0600070205080204" pitchFamily="50" charset="-128"/>
              </a:rPr>
              <a:t>年以上の実務</a:t>
            </a:r>
            <a:endParaRPr lang="en-US" altLang="ja-JP" sz="1050" dirty="0">
              <a:latin typeface="ＭＳ Ｐゴシック" panose="020B0600070205080204" pitchFamily="50" charset="-128"/>
              <a:ea typeface="ＭＳ Ｐゴシック" panose="020B0600070205080204" pitchFamily="50" charset="-128"/>
            </a:endParaRPr>
          </a:p>
        </p:txBody>
      </p:sp>
      <p:sp>
        <p:nvSpPr>
          <p:cNvPr id="59" name="正方形/長方形 58"/>
          <p:cNvSpPr/>
          <p:nvPr/>
        </p:nvSpPr>
        <p:spPr>
          <a:xfrm>
            <a:off x="4604870" y="3543880"/>
            <a:ext cx="2021242" cy="415498"/>
          </a:xfrm>
          <a:prstGeom prst="rect">
            <a:avLst/>
          </a:prstGeom>
        </p:spPr>
        <p:txBody>
          <a:bodyPr wrap="square">
            <a:spAutoFit/>
          </a:bodyPr>
          <a:lstStyle/>
          <a:p>
            <a:pPr algn="ctr"/>
            <a:r>
              <a:rPr lang="ja-JP" altLang="en-US" sz="1050" dirty="0">
                <a:latin typeface="ＭＳ Ｐゴシック" panose="020B0600070205080204" pitchFamily="50" charset="-128"/>
                <a:ea typeface="ＭＳ Ｐゴシック" panose="020B0600070205080204" pitchFamily="50" charset="-128"/>
              </a:rPr>
              <a:t>基礎研修修了</a:t>
            </a:r>
            <a:r>
              <a:rPr lang="ja-JP" altLang="en-US" sz="1050" dirty="0" smtClean="0">
                <a:latin typeface="ＭＳ Ｐゴシック" panose="020B0600070205080204" pitchFamily="50" charset="-128"/>
                <a:ea typeface="ＭＳ Ｐゴシック" panose="020B0600070205080204" pitchFamily="50" charset="-128"/>
              </a:rPr>
              <a:t>後３年間で</a:t>
            </a:r>
            <a:endParaRPr lang="en-US" altLang="ja-JP" sz="1050" dirty="0" smtClean="0">
              <a:latin typeface="ＭＳ Ｐゴシック" panose="020B0600070205080204" pitchFamily="50" charset="-128"/>
              <a:ea typeface="ＭＳ Ｐゴシック" panose="020B0600070205080204" pitchFamily="50" charset="-128"/>
            </a:endParaRPr>
          </a:p>
          <a:p>
            <a:pPr algn="ctr"/>
            <a:r>
              <a:rPr lang="ja-JP" altLang="en-US" sz="1050" dirty="0" smtClean="0">
                <a:latin typeface="ＭＳ Ｐゴシック" panose="020B0600070205080204" pitchFamily="50" charset="-128"/>
                <a:ea typeface="ＭＳ Ｐゴシック" panose="020B0600070205080204" pitchFamily="50" charset="-128"/>
              </a:rPr>
              <a:t>２年</a:t>
            </a:r>
            <a:r>
              <a:rPr lang="ja-JP" altLang="en-US" sz="1050" dirty="0">
                <a:latin typeface="ＭＳ Ｐゴシック" panose="020B0600070205080204" pitchFamily="50" charset="-128"/>
                <a:ea typeface="ＭＳ Ｐゴシック" panose="020B0600070205080204" pitchFamily="50" charset="-128"/>
              </a:rPr>
              <a:t>以上の実務</a:t>
            </a:r>
            <a:endParaRPr lang="en-US" altLang="ja-JP" sz="1050" dirty="0">
              <a:latin typeface="ＭＳ Ｐゴシック" panose="020B0600070205080204" pitchFamily="50" charset="-128"/>
              <a:ea typeface="ＭＳ Ｐゴシック" panose="020B0600070205080204" pitchFamily="50" charset="-128"/>
            </a:endParaRPr>
          </a:p>
        </p:txBody>
      </p:sp>
      <p:grpSp>
        <p:nvGrpSpPr>
          <p:cNvPr id="37" name="グループ化 36">
            <a:extLst>
              <a:ext uri="{FF2B5EF4-FFF2-40B4-BE49-F238E27FC236}">
                <a16:creationId xmlns:a16="http://schemas.microsoft.com/office/drawing/2014/main" id="{14D6039F-05D0-1A47-942C-D43B72179361}"/>
              </a:ext>
            </a:extLst>
          </p:cNvPr>
          <p:cNvGrpSpPr/>
          <p:nvPr/>
        </p:nvGrpSpPr>
        <p:grpSpPr>
          <a:xfrm>
            <a:off x="0" y="407397"/>
            <a:ext cx="9144000" cy="72008"/>
            <a:chOff x="0" y="188640"/>
            <a:chExt cx="9144000" cy="72008"/>
          </a:xfrm>
        </p:grpSpPr>
        <p:cxnSp>
          <p:nvCxnSpPr>
            <p:cNvPr id="39" name="直線コネクタ 38">
              <a:extLst>
                <a:ext uri="{FF2B5EF4-FFF2-40B4-BE49-F238E27FC236}">
                  <a16:creationId xmlns:a16="http://schemas.microsoft.com/office/drawing/2014/main" id="{267A116B-83C7-E441-93D3-246BDACB4DDC}"/>
                </a:ext>
              </a:extLst>
            </p:cNvPr>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6125FFC1-EC09-1847-B19B-44CDD57F93FE}"/>
                </a:ext>
              </a:extLst>
            </p:cNvPr>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7" name="テキスト ボックス 6"/>
          <p:cNvSpPr txBox="1"/>
          <p:nvPr/>
        </p:nvSpPr>
        <p:spPr>
          <a:xfrm>
            <a:off x="4758172" y="3915419"/>
            <a:ext cx="1777020" cy="369332"/>
          </a:xfrm>
          <a:prstGeom prst="rect">
            <a:avLst/>
          </a:prstGeom>
          <a:noFill/>
        </p:spPr>
        <p:txBody>
          <a:bodyPr wrap="square" rtlCol="0">
            <a:spAutoFit/>
          </a:bodyPr>
          <a:lstStyle/>
          <a:p>
            <a:r>
              <a:rPr kumimoji="1" lang="en-US" altLang="ja-JP" sz="900" dirty="0" smtClean="0">
                <a:latin typeface="ＭＳ Ｐゴシック" panose="020B0600070205080204" pitchFamily="50" charset="-128"/>
                <a:ea typeface="ＭＳ Ｐゴシック" panose="020B0600070205080204" pitchFamily="50" charset="-128"/>
              </a:rPr>
              <a:t>※</a:t>
            </a:r>
            <a:r>
              <a:rPr kumimoji="1" lang="ja-JP" altLang="en-US" sz="900" dirty="0" smtClean="0">
                <a:latin typeface="ＭＳ Ｐゴシック" panose="020B0600070205080204" pitchFamily="50" charset="-128"/>
                <a:ea typeface="ＭＳ Ｐゴシック" panose="020B0600070205080204" pitchFamily="50" charset="-128"/>
              </a:rPr>
              <a:t>基礎研修受講後に実務要件を</a:t>
            </a:r>
            <a:endParaRPr kumimoji="1" lang="en-US" altLang="ja-JP" sz="900" dirty="0" smtClean="0">
              <a:latin typeface="ＭＳ Ｐゴシック" panose="020B0600070205080204" pitchFamily="50" charset="-128"/>
              <a:ea typeface="ＭＳ Ｐゴシック" panose="020B0600070205080204" pitchFamily="50" charset="-128"/>
            </a:endParaRPr>
          </a:p>
          <a:p>
            <a:r>
              <a:rPr lang="ja-JP" altLang="en-US" sz="900" dirty="0">
                <a:latin typeface="ＭＳ Ｐゴシック" panose="020B0600070205080204" pitchFamily="50" charset="-128"/>
                <a:ea typeface="ＭＳ Ｐゴシック" panose="020B0600070205080204" pitchFamily="50" charset="-128"/>
              </a:rPr>
              <a:t>　</a:t>
            </a:r>
            <a:r>
              <a:rPr lang="ja-JP" altLang="en-US" sz="900" dirty="0" smtClean="0">
                <a:latin typeface="ＭＳ Ｐゴシック" panose="020B0600070205080204" pitchFamily="50" charset="-128"/>
                <a:ea typeface="ＭＳ Ｐゴシック" panose="020B0600070205080204" pitchFamily="50" charset="-128"/>
              </a:rPr>
              <a:t> </a:t>
            </a:r>
            <a:r>
              <a:rPr kumimoji="1" lang="ja-JP" altLang="en-US" sz="900" dirty="0" smtClean="0">
                <a:latin typeface="ＭＳ Ｐゴシック" panose="020B0600070205080204" pitchFamily="50" charset="-128"/>
                <a:ea typeface="ＭＳ Ｐゴシック" panose="020B0600070205080204" pitchFamily="50" charset="-128"/>
              </a:rPr>
              <a:t>満たした場合を含む。</a:t>
            </a:r>
            <a:endParaRPr kumimoji="1" lang="ja-JP" altLang="en-US" sz="900" dirty="0">
              <a:latin typeface="ＭＳ Ｐゴシック" panose="020B0600070205080204" pitchFamily="50" charset="-128"/>
              <a:ea typeface="ＭＳ Ｐゴシック" panose="020B0600070205080204" pitchFamily="50" charset="-128"/>
            </a:endParaRPr>
          </a:p>
        </p:txBody>
      </p:sp>
      <p:sp>
        <p:nvSpPr>
          <p:cNvPr id="47" name="正方形/長方形 46"/>
          <p:cNvSpPr/>
          <p:nvPr/>
        </p:nvSpPr>
        <p:spPr>
          <a:xfrm>
            <a:off x="162615" y="601541"/>
            <a:ext cx="2410569" cy="436684"/>
          </a:xfrm>
          <a:prstGeom prst="rect">
            <a:avLst/>
          </a:prstGeom>
        </p:spPr>
        <p:style>
          <a:lnRef idx="1">
            <a:schemeClr val="accent2"/>
          </a:lnRef>
          <a:fillRef idx="2">
            <a:schemeClr val="accent2"/>
          </a:fillRef>
          <a:effectRef idx="1">
            <a:schemeClr val="accent2"/>
          </a:effectRef>
          <a:fontRef idx="minor">
            <a:schemeClr val="dk1"/>
          </a:fontRef>
        </p:style>
        <p:txBody>
          <a:bodyPr vert="horz" rtlCol="0" anchor="ctr"/>
          <a:lstStyle/>
          <a:p>
            <a:pPr algn="ct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経過措置について</a:t>
            </a:r>
            <a:endParaRPr lang="en-US" altLang="ja-JP" sz="1400" b="1" dirty="0" smtClean="0">
              <a:solidFill>
                <a:schemeClr val="tx1"/>
              </a:solidFill>
              <a:latin typeface="ＭＳ Ｐゴシック" panose="020B0600070205080204" pitchFamily="50" charset="-128"/>
              <a:ea typeface="ＭＳ Ｐゴシック" panose="020B0600070205080204" pitchFamily="50" charset="-128"/>
            </a:endParaRPr>
          </a:p>
        </p:txBody>
      </p:sp>
      <p:sp>
        <p:nvSpPr>
          <p:cNvPr id="9" name="角丸四角形 8"/>
          <p:cNvSpPr/>
          <p:nvPr/>
        </p:nvSpPr>
        <p:spPr>
          <a:xfrm>
            <a:off x="276225" y="1143000"/>
            <a:ext cx="3209375" cy="36195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b="1" dirty="0" smtClean="0">
                <a:solidFill>
                  <a:schemeClr val="tx1"/>
                </a:solidFill>
                <a:latin typeface="ＭＳ Ｐゴシック" panose="020B0600070205080204" pitchFamily="50" charset="-128"/>
                <a:ea typeface="ＭＳ Ｐゴシック" panose="020B0600070205080204" pitchFamily="50" charset="-128"/>
              </a:rPr>
              <a:t>①現行研修受講済みの者について</a:t>
            </a:r>
            <a:endParaRPr kumimoji="1"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48" name="角丸四角形 47"/>
          <p:cNvSpPr/>
          <p:nvPr/>
        </p:nvSpPr>
        <p:spPr>
          <a:xfrm>
            <a:off x="276225" y="2038322"/>
            <a:ext cx="4762501" cy="457227"/>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②</a:t>
            </a:r>
            <a:r>
              <a:rPr lang="ja-JP" altLang="en-US" sz="1400" b="1" dirty="0">
                <a:solidFill>
                  <a:schemeClr val="tx1"/>
                </a:solidFill>
                <a:latin typeface="ＭＳ Ｐゴシック" panose="020B0600070205080204" pitchFamily="50" charset="-128"/>
                <a:ea typeface="ＭＳ Ｐゴシック" panose="020B0600070205080204" pitchFamily="50" charset="-128"/>
              </a:rPr>
              <a:t>基礎研修受講時点</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で実務</a:t>
            </a:r>
            <a:r>
              <a:rPr lang="ja-JP" altLang="en-US" sz="1400" b="1" dirty="0">
                <a:solidFill>
                  <a:schemeClr val="tx1"/>
                </a:solidFill>
                <a:latin typeface="ＭＳ Ｐゴシック" panose="020B0600070205080204" pitchFamily="50" charset="-128"/>
                <a:ea typeface="ＭＳ Ｐゴシック" panose="020B0600070205080204" pitchFamily="50" charset="-128"/>
              </a:rPr>
              <a:t>要件を満たして</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いる者について</a:t>
            </a:r>
            <a:endParaRPr lang="en-US" altLang="ja-JP" sz="1400" b="1" dirty="0" smtClean="0">
              <a:solidFill>
                <a:schemeClr val="tx1"/>
              </a:solidFill>
              <a:latin typeface="ＭＳ Ｐゴシック" panose="020B0600070205080204" pitchFamily="50" charset="-128"/>
              <a:ea typeface="ＭＳ Ｐゴシック" panose="020B0600070205080204" pitchFamily="50" charset="-128"/>
            </a:endParaRPr>
          </a:p>
          <a:p>
            <a:pPr algn="ctr"/>
            <a:r>
              <a:rPr kumimoji="1" lang="en-US" altLang="ja-JP" sz="1200" b="1" u="sng" dirty="0" smtClean="0">
                <a:solidFill>
                  <a:srgbClr val="FF0000"/>
                </a:solidFill>
                <a:latin typeface="ＭＳ Ｐゴシック" panose="020B0600070205080204" pitchFamily="50" charset="-128"/>
                <a:ea typeface="ＭＳ Ｐゴシック" panose="020B0600070205080204" pitchFamily="50" charset="-128"/>
              </a:rPr>
              <a:t>※</a:t>
            </a:r>
            <a:r>
              <a:rPr kumimoji="1" lang="ja-JP" altLang="en-US" sz="1200" b="1" u="sng" dirty="0" smtClean="0">
                <a:solidFill>
                  <a:srgbClr val="FF0000"/>
                </a:solidFill>
                <a:latin typeface="ＭＳ Ｐゴシック" panose="020B0600070205080204" pitchFamily="50" charset="-128"/>
                <a:ea typeface="ＭＳ Ｐゴシック" panose="020B0600070205080204" pitchFamily="50" charset="-128"/>
              </a:rPr>
              <a:t>Ｈ３１～３３の基礎研修受講者に限る</a:t>
            </a:r>
            <a:endParaRPr kumimoji="1" lang="ja-JP" altLang="en-US" sz="1200" b="1" u="sng" dirty="0">
              <a:solidFill>
                <a:srgbClr val="FF0000"/>
              </a:solidFill>
              <a:latin typeface="ＭＳ Ｐゴシック" panose="020B0600070205080204" pitchFamily="50" charset="-128"/>
              <a:ea typeface="ＭＳ Ｐゴシック" panose="020B0600070205080204" pitchFamily="50" charset="-128"/>
            </a:endParaRPr>
          </a:p>
        </p:txBody>
      </p:sp>
      <p:sp>
        <p:nvSpPr>
          <p:cNvPr id="49" name="正方形/長方形 48"/>
          <p:cNvSpPr/>
          <p:nvPr/>
        </p:nvSpPr>
        <p:spPr>
          <a:xfrm>
            <a:off x="3614715" y="905639"/>
            <a:ext cx="819607" cy="951736"/>
          </a:xfrm>
          <a:prstGeom prst="rect">
            <a:avLst/>
          </a:prstGeom>
          <a:ln/>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サービス管理責任者等研修</a:t>
            </a:r>
            <a:r>
              <a:rPr kumimoji="1" lang="ja-JP" altLang="en-US" sz="1100" b="1" dirty="0" smtClean="0">
                <a:solidFill>
                  <a:srgbClr val="FF0000"/>
                </a:solidFill>
                <a:latin typeface="ＭＳ Ｐゴシック" panose="020B0600070205080204" pitchFamily="50" charset="-128"/>
                <a:ea typeface="ＭＳ Ｐゴシック" panose="020B0600070205080204" pitchFamily="50" charset="-128"/>
              </a:rPr>
              <a:t>（　旧体系）</a:t>
            </a:r>
            <a:endParaRPr kumimoji="1" lang="en-US" altLang="ja-JP" sz="1100" b="1" dirty="0" smtClean="0">
              <a:solidFill>
                <a:srgbClr val="FF0000"/>
              </a:solidFill>
              <a:latin typeface="ＭＳ Ｐゴシック" panose="020B0600070205080204" pitchFamily="50" charset="-128"/>
              <a:ea typeface="ＭＳ Ｐゴシック" panose="020B0600070205080204" pitchFamily="50" charset="-128"/>
            </a:endParaRPr>
          </a:p>
          <a:p>
            <a:pPr algn="ct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受講</a:t>
            </a:r>
            <a:endParaRPr kumimoji="1" lang="en-US" altLang="ja-JP" sz="1100" dirty="0">
              <a:solidFill>
                <a:schemeClr val="tx1"/>
              </a:solidFill>
              <a:latin typeface="ＭＳ Ｐゴシック" panose="020B0600070205080204" pitchFamily="50" charset="-128"/>
              <a:ea typeface="ＭＳ Ｐゴシック" panose="020B0600070205080204" pitchFamily="50" charset="-128"/>
            </a:endParaRPr>
          </a:p>
        </p:txBody>
      </p:sp>
      <p:sp>
        <p:nvSpPr>
          <p:cNvPr id="44" name="四角形吹き出し 43"/>
          <p:cNvSpPr/>
          <p:nvPr/>
        </p:nvSpPr>
        <p:spPr>
          <a:xfrm>
            <a:off x="5209482" y="2075881"/>
            <a:ext cx="3694608" cy="561098"/>
          </a:xfrm>
          <a:prstGeom prst="wedgeRectCallout">
            <a:avLst>
              <a:gd name="adj1" fmla="val -43371"/>
              <a:gd name="adj2" fmla="val 126542"/>
            </a:avLst>
          </a:prstGeom>
        </p:spPr>
        <p:style>
          <a:lnRef idx="2">
            <a:schemeClr val="accent2"/>
          </a:lnRef>
          <a:fillRef idx="1">
            <a:schemeClr val="lt1"/>
          </a:fillRef>
          <a:effectRef idx="0">
            <a:schemeClr val="accent2"/>
          </a:effectRef>
          <a:fontRef idx="minor">
            <a:schemeClr val="dk1"/>
          </a:fontRef>
        </p:style>
        <p:txBody>
          <a:bodyPr rtlCol="0" anchor="ctr"/>
          <a:lstStyle/>
          <a:p>
            <a:r>
              <a:rPr lang="ja-JP" altLang="en-US" sz="1100" dirty="0">
                <a:latin typeface="ＭＳ Ｐゴシック" panose="020B0600070205080204" pitchFamily="50" charset="-128"/>
                <a:ea typeface="ＭＳ Ｐゴシック" panose="020B0600070205080204" pitchFamily="50" charset="-128"/>
              </a:rPr>
              <a:t>実務要件を満たしている</a:t>
            </a:r>
            <a:r>
              <a:rPr lang="ja-JP" altLang="en-US" sz="1100" dirty="0" smtClean="0">
                <a:latin typeface="ＭＳ Ｐゴシック" panose="020B0600070205080204" pitchFamily="50" charset="-128"/>
                <a:ea typeface="ＭＳ Ｐゴシック" panose="020B0600070205080204" pitchFamily="50" charset="-128"/>
              </a:rPr>
              <a:t>場合は、基礎研修受講後</a:t>
            </a:r>
            <a:r>
              <a:rPr lang="ja-JP" altLang="en-US" sz="1100" b="1" dirty="0" smtClean="0">
                <a:solidFill>
                  <a:srgbClr val="FF0000"/>
                </a:solidFill>
                <a:latin typeface="ＭＳ Ｐゴシック" panose="020B0600070205080204" pitchFamily="50" charset="-128"/>
                <a:ea typeface="ＭＳ Ｐゴシック" panose="020B0600070205080204" pitchFamily="50" charset="-128"/>
              </a:rPr>
              <a:t>３年間</a:t>
            </a:r>
            <a:r>
              <a:rPr lang="ja-JP" altLang="en-US" sz="1100" dirty="0" smtClean="0">
                <a:latin typeface="ＭＳ Ｐゴシック" panose="020B0600070205080204" pitchFamily="50" charset="-128"/>
                <a:ea typeface="ＭＳ Ｐゴシック" panose="020B0600070205080204" pitchFamily="50" charset="-128"/>
              </a:rPr>
              <a:t>は、</a:t>
            </a:r>
            <a:endParaRPr lang="en-US" altLang="ja-JP" sz="1100" dirty="0" smtClean="0">
              <a:latin typeface="ＭＳ Ｐゴシック" panose="020B0600070205080204" pitchFamily="50" charset="-128"/>
              <a:ea typeface="ＭＳ Ｐゴシック" panose="020B0600070205080204" pitchFamily="50" charset="-128"/>
            </a:endParaRPr>
          </a:p>
          <a:p>
            <a:r>
              <a:rPr lang="ja-JP" altLang="en-US" sz="1100" dirty="0" smtClean="0">
                <a:latin typeface="ＭＳ Ｐゴシック" panose="020B0600070205080204" pitchFamily="50" charset="-128"/>
                <a:ea typeface="ＭＳ Ｐゴシック" panose="020B0600070205080204" pitchFamily="50" charset="-128"/>
              </a:rPr>
              <a:t>実践研修を受講していなくても、サービス管理</a:t>
            </a:r>
            <a:r>
              <a:rPr lang="ja-JP" altLang="en-US" sz="1100" dirty="0">
                <a:latin typeface="ＭＳ Ｐゴシック" panose="020B0600070205080204" pitchFamily="50" charset="-128"/>
                <a:ea typeface="ＭＳ Ｐゴシック" panose="020B0600070205080204" pitchFamily="50" charset="-128"/>
              </a:rPr>
              <a:t>責任者</a:t>
            </a:r>
            <a:r>
              <a:rPr lang="ja-JP" altLang="en-US" sz="1100" dirty="0" smtClean="0">
                <a:latin typeface="ＭＳ Ｐゴシック" panose="020B0600070205080204" pitchFamily="50" charset="-128"/>
                <a:ea typeface="ＭＳ Ｐゴシック" panose="020B0600070205080204" pitchFamily="50" charset="-128"/>
              </a:rPr>
              <a:t>等とみなす。</a:t>
            </a:r>
            <a:endParaRPr lang="ja-JP" altLang="en-US" sz="1100" dirty="0">
              <a:solidFill>
                <a:srgbClr val="FF0000"/>
              </a:solidFill>
              <a:latin typeface="ＭＳ Ｐゴシック" panose="020B0600070205080204" pitchFamily="50" charset="-128"/>
              <a:ea typeface="ＭＳ Ｐゴシック" panose="020B0600070205080204" pitchFamily="50" charset="-128"/>
            </a:endParaRPr>
          </a:p>
        </p:txBody>
      </p:sp>
      <p:cxnSp>
        <p:nvCxnSpPr>
          <p:cNvPr id="65" name="直線矢印コネクタ 64"/>
          <p:cNvCxnSpPr/>
          <p:nvPr/>
        </p:nvCxnSpPr>
        <p:spPr>
          <a:xfrm>
            <a:off x="4604869" y="3457055"/>
            <a:ext cx="2021242" cy="1"/>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66" name="グループ化 65"/>
          <p:cNvGrpSpPr/>
          <p:nvPr/>
        </p:nvGrpSpPr>
        <p:grpSpPr>
          <a:xfrm>
            <a:off x="3163530" y="5070192"/>
            <a:ext cx="1425974" cy="1635347"/>
            <a:chOff x="2332156" y="2068887"/>
            <a:chExt cx="1852667" cy="2441214"/>
          </a:xfrm>
        </p:grpSpPr>
        <p:sp>
          <p:nvSpPr>
            <p:cNvPr id="67" name="正方形/長方形 66"/>
            <p:cNvSpPr/>
            <p:nvPr/>
          </p:nvSpPr>
          <p:spPr>
            <a:xfrm>
              <a:off x="2396325" y="2179928"/>
              <a:ext cx="819404" cy="2198110"/>
            </a:xfrm>
            <a:prstGeom prst="rect">
              <a:avLst/>
            </a:prstGeom>
            <a:ln/>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相談支援従事者</a:t>
              </a: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初任者</a:t>
              </a:r>
              <a:r>
                <a:rPr kumimoji="1" lang="ja-JP" altLang="en-US" sz="1100" dirty="0">
                  <a:solidFill>
                    <a:schemeClr val="tx1"/>
                  </a:solidFill>
                  <a:latin typeface="ＭＳ Ｐゴシック" panose="020B0600070205080204" pitchFamily="50" charset="-128"/>
                  <a:ea typeface="ＭＳ Ｐゴシック" panose="020B0600070205080204" pitchFamily="50" charset="-128"/>
                </a:rPr>
                <a:t>研修</a:t>
              </a:r>
              <a:endParaRPr kumimoji="1" lang="en-US" altLang="ja-JP" sz="1100" dirty="0">
                <a:solidFill>
                  <a:schemeClr val="tx1"/>
                </a:solidFill>
                <a:latin typeface="ＭＳ Ｐゴシック" panose="020B0600070205080204" pitchFamily="50" charset="-128"/>
                <a:ea typeface="ＭＳ Ｐゴシック" panose="020B0600070205080204" pitchFamily="50" charset="-128"/>
              </a:endParaRPr>
            </a:p>
            <a:p>
              <a:pPr algn="ctr"/>
              <a:r>
                <a:rPr lang="ja-JP" altLang="en-US" sz="1100" dirty="0">
                  <a:solidFill>
                    <a:schemeClr val="tx1"/>
                  </a:solidFill>
                  <a:latin typeface="ＭＳ Ｐゴシック" panose="020B0600070205080204" pitchFamily="50" charset="-128"/>
                  <a:ea typeface="ＭＳ Ｐゴシック" panose="020B0600070205080204" pitchFamily="50" charset="-128"/>
                </a:rPr>
                <a:t>講義</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部分</a:t>
              </a:r>
              <a:endParaRPr lang="en-US" altLang="ja-JP" sz="1100" dirty="0">
                <a:solidFill>
                  <a:schemeClr val="tx1"/>
                </a:solidFill>
                <a:latin typeface="ＭＳ Ｐゴシック" panose="020B0600070205080204" pitchFamily="50" charset="-128"/>
                <a:ea typeface="ＭＳ Ｐゴシック" panose="020B0600070205080204" pitchFamily="50" charset="-128"/>
              </a:endParaRPr>
            </a:p>
          </p:txBody>
        </p:sp>
        <p:sp>
          <p:nvSpPr>
            <p:cNvPr id="68" name="正方形/長方形 67"/>
            <p:cNvSpPr/>
            <p:nvPr/>
          </p:nvSpPr>
          <p:spPr>
            <a:xfrm>
              <a:off x="3260209" y="2179927"/>
              <a:ext cx="858984" cy="2198110"/>
            </a:xfrm>
            <a:prstGeom prst="rect">
              <a:avLst/>
            </a:prstGeom>
            <a:ln/>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サービス管理責任者等</a:t>
              </a: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algn="ctr"/>
              <a:r>
                <a:rPr lang="ja-JP" altLang="en-US" sz="1100" dirty="0" smtClean="0">
                  <a:solidFill>
                    <a:schemeClr val="tx1"/>
                  </a:solidFill>
                  <a:latin typeface="ＭＳ Ｐゴシック" panose="020B0600070205080204" pitchFamily="50" charset="-128"/>
                  <a:ea typeface="ＭＳ Ｐゴシック" panose="020B0600070205080204" pitchFamily="50" charset="-128"/>
                </a:rPr>
                <a:t>基礎研修</a:t>
              </a:r>
              <a:endParaRPr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algn="ctr"/>
              <a:r>
                <a:rPr lang="ja-JP" altLang="en-US" sz="1100" dirty="0" smtClean="0">
                  <a:solidFill>
                    <a:schemeClr val="tx1"/>
                  </a:solidFill>
                  <a:latin typeface="ＭＳ Ｐゴシック" panose="020B0600070205080204" pitchFamily="50" charset="-128"/>
                  <a:ea typeface="ＭＳ Ｐゴシック" panose="020B0600070205080204" pitchFamily="50" charset="-128"/>
                </a:rPr>
                <a:t>講義</a:t>
              </a:r>
              <a:r>
                <a:rPr lang="ja-JP" altLang="en-US" sz="1100" dirty="0">
                  <a:solidFill>
                    <a:schemeClr val="tx1"/>
                  </a:solidFill>
                  <a:latin typeface="ＭＳ Ｐゴシック" panose="020B0600070205080204" pitchFamily="50" charset="-128"/>
                  <a:ea typeface="ＭＳ Ｐゴシック" panose="020B0600070205080204" pitchFamily="50" charset="-128"/>
                </a:rPr>
                <a:t>・</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演習</a:t>
              </a:r>
              <a:endParaRPr lang="en-US" altLang="ja-JP" sz="1100" dirty="0">
                <a:solidFill>
                  <a:schemeClr val="tx1"/>
                </a:solidFill>
                <a:latin typeface="ＭＳ Ｐゴシック" panose="020B0600070205080204" pitchFamily="50" charset="-128"/>
                <a:ea typeface="ＭＳ Ｐゴシック" panose="020B0600070205080204" pitchFamily="50" charset="-128"/>
              </a:endParaRPr>
            </a:p>
          </p:txBody>
        </p:sp>
        <p:sp>
          <p:nvSpPr>
            <p:cNvPr id="69" name="正方形/長方形 68"/>
            <p:cNvSpPr/>
            <p:nvPr/>
          </p:nvSpPr>
          <p:spPr>
            <a:xfrm>
              <a:off x="2332156" y="2068887"/>
              <a:ext cx="1852667" cy="2441214"/>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chemeClr val="tx1"/>
                </a:solidFill>
                <a:latin typeface="ＭＳ Ｐゴシック" panose="020B0600070205080204" pitchFamily="50" charset="-128"/>
                <a:ea typeface="ＭＳ Ｐゴシック" panose="020B0600070205080204" pitchFamily="50" charset="-128"/>
              </a:endParaRPr>
            </a:p>
          </p:txBody>
        </p:sp>
      </p:grpSp>
      <p:sp>
        <p:nvSpPr>
          <p:cNvPr id="70" name="正方形/長方形 69"/>
          <p:cNvSpPr/>
          <p:nvPr/>
        </p:nvSpPr>
        <p:spPr>
          <a:xfrm>
            <a:off x="6682587" y="5153322"/>
            <a:ext cx="748399" cy="1552214"/>
          </a:xfrm>
          <a:prstGeom prst="rect">
            <a:avLst/>
          </a:prstGeom>
          <a:ln/>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サービス管理責任者等</a:t>
            </a: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実践</a:t>
            </a:r>
            <a:r>
              <a:rPr kumimoji="1" lang="ja-JP" altLang="en-US" sz="1100" dirty="0">
                <a:solidFill>
                  <a:schemeClr val="tx1"/>
                </a:solidFill>
                <a:latin typeface="ＭＳ Ｐゴシック" panose="020B0600070205080204" pitchFamily="50" charset="-128"/>
                <a:ea typeface="ＭＳ Ｐゴシック" panose="020B0600070205080204" pitchFamily="50" charset="-128"/>
              </a:rPr>
              <a:t>研修</a:t>
            </a:r>
            <a:endParaRPr kumimoji="1" lang="en-US" altLang="ja-JP" sz="1100" dirty="0">
              <a:solidFill>
                <a:schemeClr val="tx1"/>
              </a:solidFill>
              <a:latin typeface="ＭＳ Ｐゴシック" panose="020B0600070205080204" pitchFamily="50" charset="-128"/>
              <a:ea typeface="ＭＳ Ｐゴシック" panose="020B0600070205080204" pitchFamily="50" charset="-128"/>
            </a:endParaRPr>
          </a:p>
          <a:p>
            <a:pPr algn="ctr"/>
            <a:r>
              <a:rPr lang="ja-JP" altLang="en-US" sz="1100" dirty="0">
                <a:solidFill>
                  <a:schemeClr val="tx1"/>
                </a:solidFill>
                <a:latin typeface="ＭＳ Ｐゴシック" panose="020B0600070205080204" pitchFamily="50" charset="-128"/>
                <a:ea typeface="ＭＳ Ｐゴシック" panose="020B0600070205080204" pitchFamily="50" charset="-128"/>
              </a:rPr>
              <a:t>講義・</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演習</a:t>
            </a:r>
            <a:endParaRPr lang="en-US" altLang="ja-JP" sz="1100" dirty="0">
              <a:solidFill>
                <a:schemeClr val="tx1"/>
              </a:solidFill>
              <a:latin typeface="ＭＳ Ｐゴシック" panose="020B0600070205080204" pitchFamily="50" charset="-128"/>
              <a:ea typeface="ＭＳ Ｐゴシック" panose="020B0600070205080204" pitchFamily="50" charset="-128"/>
            </a:endParaRPr>
          </a:p>
        </p:txBody>
      </p:sp>
      <p:sp>
        <p:nvSpPr>
          <p:cNvPr id="71" name="正方形/長方形 70"/>
          <p:cNvSpPr/>
          <p:nvPr/>
        </p:nvSpPr>
        <p:spPr>
          <a:xfrm>
            <a:off x="7881905" y="5160812"/>
            <a:ext cx="938246" cy="1552215"/>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100" dirty="0" smtClean="0">
                <a:solidFill>
                  <a:schemeClr val="tx1"/>
                </a:solidFill>
                <a:latin typeface="ＭＳ Ｐゴシック" panose="020B0600070205080204" pitchFamily="50" charset="-128"/>
                <a:ea typeface="ＭＳ Ｐゴシック" panose="020B0600070205080204" pitchFamily="50" charset="-128"/>
              </a:rPr>
              <a:t>サービス管理責任者等更新</a:t>
            </a:r>
            <a:r>
              <a:rPr lang="ja-JP" altLang="en-US" sz="1100" dirty="0">
                <a:solidFill>
                  <a:schemeClr val="tx1"/>
                </a:solidFill>
                <a:latin typeface="ＭＳ Ｐゴシック" panose="020B0600070205080204" pitchFamily="50" charset="-128"/>
                <a:ea typeface="ＭＳ Ｐゴシック" panose="020B0600070205080204" pitchFamily="50" charset="-128"/>
              </a:rPr>
              <a:t>研修</a:t>
            </a:r>
            <a:endParaRPr lang="en-US" altLang="ja-JP" sz="1100" dirty="0">
              <a:solidFill>
                <a:schemeClr val="tx1"/>
              </a:solidFill>
              <a:latin typeface="ＭＳ Ｐゴシック" panose="020B0600070205080204" pitchFamily="50" charset="-128"/>
              <a:ea typeface="ＭＳ Ｐゴシック" panose="020B0600070205080204" pitchFamily="50" charset="-128"/>
            </a:endParaRPr>
          </a:p>
          <a:p>
            <a:pPr algn="ctr"/>
            <a:r>
              <a:rPr lang="en-US" altLang="ja-JP" sz="1100" dirty="0" smtClean="0">
                <a:solidFill>
                  <a:schemeClr val="tx1"/>
                </a:solidFill>
                <a:latin typeface="ＭＳ Ｐゴシック" panose="020B0600070205080204" pitchFamily="50" charset="-128"/>
                <a:ea typeface="ＭＳ Ｐゴシック" panose="020B0600070205080204" pitchFamily="50" charset="-128"/>
              </a:rPr>
              <a:t>※</a:t>
            </a:r>
            <a:r>
              <a:rPr lang="ja-JP" altLang="en-US" sz="1100" dirty="0">
                <a:solidFill>
                  <a:schemeClr val="tx1"/>
                </a:solidFill>
                <a:latin typeface="ＭＳ Ｐゴシック" panose="020B0600070205080204" pitchFamily="50" charset="-128"/>
                <a:ea typeface="ＭＳ Ｐゴシック" panose="020B0600070205080204" pitchFamily="50" charset="-128"/>
              </a:rPr>
              <a:t>実践研修</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修了後</a:t>
            </a:r>
            <a:endParaRPr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algn="ctr"/>
            <a:r>
              <a:rPr lang="en-US" altLang="ja-JP" sz="1100" dirty="0" smtClean="0">
                <a:solidFill>
                  <a:schemeClr val="tx1"/>
                </a:solidFill>
                <a:latin typeface="ＭＳ Ｐゴシック" panose="020B0600070205080204" pitchFamily="50" charset="-128"/>
                <a:ea typeface="ＭＳ Ｐゴシック" panose="020B0600070205080204" pitchFamily="50" charset="-128"/>
              </a:rPr>
              <a:t>5</a:t>
            </a:r>
            <a:r>
              <a:rPr lang="ja-JP" altLang="en-US" sz="1100" dirty="0">
                <a:solidFill>
                  <a:schemeClr val="tx1"/>
                </a:solidFill>
                <a:latin typeface="ＭＳ Ｐゴシック" panose="020B0600070205080204" pitchFamily="50" charset="-128"/>
                <a:ea typeface="ＭＳ Ｐゴシック" panose="020B0600070205080204" pitchFamily="50" charset="-128"/>
              </a:rPr>
              <a:t>年毎に受講</a:t>
            </a:r>
          </a:p>
        </p:txBody>
      </p:sp>
      <p:sp>
        <p:nvSpPr>
          <p:cNvPr id="63" name="四角形吹き出し 62"/>
          <p:cNvSpPr/>
          <p:nvPr/>
        </p:nvSpPr>
        <p:spPr>
          <a:xfrm>
            <a:off x="4612863" y="4503847"/>
            <a:ext cx="4353744" cy="566342"/>
          </a:xfrm>
          <a:prstGeom prst="wedgeRectCallout">
            <a:avLst>
              <a:gd name="adj1" fmla="val -39471"/>
              <a:gd name="adj2" fmla="val 171779"/>
            </a:avLst>
          </a:prstGeom>
        </p:spPr>
        <p:style>
          <a:lnRef idx="2">
            <a:schemeClr val="accent3"/>
          </a:lnRef>
          <a:fillRef idx="1">
            <a:schemeClr val="lt1"/>
          </a:fillRef>
          <a:effectRef idx="0">
            <a:schemeClr val="accent3"/>
          </a:effectRef>
          <a:fontRef idx="minor">
            <a:schemeClr val="dk1"/>
          </a:fontRef>
        </p:style>
        <p:txBody>
          <a:bodyPr rtlCol="0" anchor="ctr"/>
          <a:lstStyle/>
          <a:p>
            <a:pPr marL="285750" indent="-285750">
              <a:buFont typeface="Wingdings" panose="05000000000000000000" pitchFamily="2" charset="2"/>
              <a:buChar char="Ø"/>
            </a:pPr>
            <a:r>
              <a:rPr lang="ja-JP" altLang="en-US" sz="1100" dirty="0" smtClean="0">
                <a:latin typeface="ＭＳ Ｐゴシック" panose="020B0600070205080204" pitchFamily="50" charset="-128"/>
                <a:ea typeface="ＭＳ Ｐゴシック" panose="020B0600070205080204" pitchFamily="50" charset="-128"/>
              </a:rPr>
              <a:t>既にサービス管理責任者等が１名配置されて</a:t>
            </a:r>
            <a:r>
              <a:rPr lang="ja-JP" altLang="en-US" sz="1100" dirty="0">
                <a:latin typeface="ＭＳ Ｐゴシック" panose="020B0600070205080204" pitchFamily="50" charset="-128"/>
                <a:ea typeface="ＭＳ Ｐゴシック" panose="020B0600070205080204" pitchFamily="50" charset="-128"/>
              </a:rPr>
              <a:t>いる</a:t>
            </a:r>
            <a:r>
              <a:rPr lang="ja-JP" altLang="en-US" sz="1100" dirty="0" smtClean="0">
                <a:latin typeface="ＭＳ Ｐゴシック" panose="020B0600070205080204" pitchFamily="50" charset="-128"/>
                <a:ea typeface="ＭＳ Ｐゴシック" panose="020B0600070205080204" pitchFamily="50" charset="-128"/>
              </a:rPr>
              <a:t>場合は、</a:t>
            </a:r>
            <a:r>
              <a:rPr lang="ja-JP" altLang="en-US" sz="1100" b="1" u="sng" dirty="0" smtClean="0">
                <a:latin typeface="ＭＳ Ｐゴシック" panose="020B0600070205080204" pitchFamily="50" charset="-128"/>
                <a:ea typeface="ＭＳ Ｐゴシック" panose="020B0600070205080204" pitchFamily="50" charset="-128"/>
              </a:rPr>
              <a:t>２人目のサービス管理責任者等として</a:t>
            </a:r>
            <a:r>
              <a:rPr lang="ja-JP" altLang="en-US" sz="1100" b="1" u="sng" dirty="0">
                <a:latin typeface="ＭＳ Ｐゴシック" panose="020B0600070205080204" pitchFamily="50" charset="-128"/>
                <a:ea typeface="ＭＳ Ｐゴシック" panose="020B0600070205080204" pitchFamily="50" charset="-128"/>
              </a:rPr>
              <a:t>は</a:t>
            </a:r>
            <a:r>
              <a:rPr lang="ja-JP" altLang="en-US" sz="1100" b="1" u="sng" dirty="0" smtClean="0">
                <a:latin typeface="ＭＳ Ｐゴシック" panose="020B0600070205080204" pitchFamily="50" charset="-128"/>
                <a:ea typeface="ＭＳ Ｐゴシック" panose="020B0600070205080204" pitchFamily="50" charset="-128"/>
              </a:rPr>
              <a:t>配置可能。</a:t>
            </a:r>
            <a:endParaRPr lang="en-US" altLang="ja-JP" sz="1100" b="1" u="sng" dirty="0" smtClean="0">
              <a:latin typeface="ＭＳ Ｐゴシック" panose="020B0600070205080204" pitchFamily="50" charset="-128"/>
              <a:ea typeface="ＭＳ Ｐゴシック" panose="020B0600070205080204" pitchFamily="50" charset="-128"/>
            </a:endParaRPr>
          </a:p>
          <a:p>
            <a:pPr marL="285750" indent="-285750">
              <a:buFont typeface="Wingdings" panose="05000000000000000000" pitchFamily="2" charset="2"/>
              <a:buChar char="Ø"/>
            </a:pPr>
            <a:r>
              <a:rPr lang="ja-JP" altLang="en-US" sz="1100" dirty="0">
                <a:latin typeface="ＭＳ Ｐゴシック" panose="020B0600070205080204" pitchFamily="50" charset="-128"/>
                <a:ea typeface="ＭＳ Ｐゴシック" panose="020B0600070205080204" pitchFamily="50" charset="-128"/>
              </a:rPr>
              <a:t>個別支援計画</a:t>
            </a:r>
            <a:r>
              <a:rPr lang="ja-JP" altLang="en-US" sz="1100" b="1" u="sng" dirty="0">
                <a:latin typeface="ＭＳ Ｐゴシック" panose="020B0600070205080204" pitchFamily="50" charset="-128"/>
                <a:ea typeface="ＭＳ Ｐゴシック" panose="020B0600070205080204" pitchFamily="50" charset="-128"/>
              </a:rPr>
              <a:t>原案</a:t>
            </a:r>
            <a:r>
              <a:rPr lang="ja-JP" altLang="en-US" sz="1100" dirty="0">
                <a:latin typeface="ＭＳ Ｐゴシック" panose="020B0600070205080204" pitchFamily="50" charset="-128"/>
                <a:ea typeface="ＭＳ Ｐゴシック" panose="020B0600070205080204" pitchFamily="50" charset="-128"/>
              </a:rPr>
              <a:t>の作成が可能であることを明確化</a:t>
            </a:r>
            <a:r>
              <a:rPr lang="ja-JP" altLang="en-US" sz="1100" dirty="0" smtClean="0">
                <a:latin typeface="ＭＳ Ｐゴシック" panose="020B0600070205080204" pitchFamily="50" charset="-128"/>
                <a:ea typeface="ＭＳ Ｐゴシック" panose="020B0600070205080204" pitchFamily="50" charset="-128"/>
              </a:rPr>
              <a:t>。</a:t>
            </a:r>
            <a:endParaRPr lang="en-US" altLang="ja-JP" sz="1100" dirty="0">
              <a:latin typeface="ＭＳ Ｐゴシック" panose="020B0600070205080204" pitchFamily="50" charset="-128"/>
              <a:ea typeface="ＭＳ Ｐゴシック" panose="020B0600070205080204" pitchFamily="50" charset="-128"/>
            </a:endParaRPr>
          </a:p>
        </p:txBody>
      </p:sp>
      <p:sp>
        <p:nvSpPr>
          <p:cNvPr id="74" name="正方形/長方形 73"/>
          <p:cNvSpPr/>
          <p:nvPr/>
        </p:nvSpPr>
        <p:spPr>
          <a:xfrm>
            <a:off x="7881905" y="713083"/>
            <a:ext cx="938246" cy="1272676"/>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100" dirty="0" smtClean="0">
                <a:solidFill>
                  <a:schemeClr val="tx1"/>
                </a:solidFill>
                <a:latin typeface="ＭＳ Ｐゴシック" panose="020B0600070205080204" pitchFamily="50" charset="-128"/>
                <a:ea typeface="ＭＳ Ｐゴシック" panose="020B0600070205080204" pitchFamily="50" charset="-128"/>
              </a:rPr>
              <a:t>サービス管理責任者等更新研修</a:t>
            </a:r>
            <a:endParaRPr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algn="ctr"/>
            <a:r>
              <a:rPr lang="en-US" altLang="ja-JP" sz="1100" dirty="0" smtClean="0">
                <a:solidFill>
                  <a:schemeClr val="tx1"/>
                </a:solidFill>
                <a:latin typeface="ＭＳ Ｐゴシック" panose="020B0600070205080204" pitchFamily="50" charset="-128"/>
                <a:ea typeface="ＭＳ Ｐゴシック" panose="020B0600070205080204" pitchFamily="50" charset="-128"/>
              </a:rPr>
              <a:t>※</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５年毎に受講</a:t>
            </a:r>
            <a:endParaRPr lang="en-US" altLang="ja-JP" sz="1100" dirty="0">
              <a:solidFill>
                <a:schemeClr val="tx1"/>
              </a:solidFill>
              <a:latin typeface="ＭＳ Ｐゴシック" panose="020B0600070205080204" pitchFamily="50" charset="-128"/>
              <a:ea typeface="ＭＳ Ｐゴシック" panose="020B0600070205080204" pitchFamily="50" charset="-128"/>
            </a:endParaRPr>
          </a:p>
        </p:txBody>
      </p:sp>
      <p:cxnSp>
        <p:nvCxnSpPr>
          <p:cNvPr id="75" name="直線矢印コネクタ 74"/>
          <p:cNvCxnSpPr/>
          <p:nvPr/>
        </p:nvCxnSpPr>
        <p:spPr>
          <a:xfrm>
            <a:off x="4876801" y="1640726"/>
            <a:ext cx="2993103"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7" name="直線矢印コネクタ 76"/>
          <p:cNvCxnSpPr/>
          <p:nvPr/>
        </p:nvCxnSpPr>
        <p:spPr>
          <a:xfrm>
            <a:off x="4434322" y="1640726"/>
            <a:ext cx="442479" cy="0"/>
          </a:xfrm>
          <a:prstGeom prst="straightConnector1">
            <a:avLst/>
          </a:prstGeom>
          <a:ln w="444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a:off x="4876800" y="905639"/>
            <a:ext cx="0" cy="95173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82" name="テキスト ボックス 81"/>
          <p:cNvSpPr txBox="1"/>
          <p:nvPr/>
        </p:nvSpPr>
        <p:spPr>
          <a:xfrm>
            <a:off x="4527820" y="711791"/>
            <a:ext cx="1496466" cy="253916"/>
          </a:xfrm>
          <a:prstGeom prst="rect">
            <a:avLst/>
          </a:prstGeom>
          <a:noFill/>
        </p:spPr>
        <p:txBody>
          <a:bodyPr wrap="square" rtlCol="0">
            <a:spAutoFit/>
          </a:bodyPr>
          <a:lstStyle/>
          <a:p>
            <a:r>
              <a:rPr kumimoji="1" lang="en-US" altLang="ja-JP" sz="1050" dirty="0" smtClean="0">
                <a:latin typeface="ＭＳ Ｐゴシック" panose="020B0600070205080204" pitchFamily="50" charset="-128"/>
                <a:ea typeface="ＭＳ Ｐゴシック" panose="020B0600070205080204" pitchFamily="50" charset="-128"/>
              </a:rPr>
              <a:t>H31.4</a:t>
            </a:r>
            <a:r>
              <a:rPr kumimoji="1" lang="ja-JP" altLang="en-US" sz="1050" dirty="0" smtClean="0">
                <a:latin typeface="ＭＳ Ｐゴシック" panose="020B0600070205080204" pitchFamily="50" charset="-128"/>
                <a:ea typeface="ＭＳ Ｐゴシック" panose="020B0600070205080204" pitchFamily="50" charset="-128"/>
              </a:rPr>
              <a:t>～（新体系移行）</a:t>
            </a:r>
            <a:endParaRPr kumimoji="1" lang="ja-JP" altLang="en-US" sz="1050" dirty="0">
              <a:latin typeface="ＭＳ Ｐゴシック" panose="020B0600070205080204" pitchFamily="50" charset="-128"/>
              <a:ea typeface="ＭＳ Ｐゴシック" panose="020B0600070205080204" pitchFamily="50" charset="-128"/>
            </a:endParaRPr>
          </a:p>
        </p:txBody>
      </p:sp>
      <p:sp>
        <p:nvSpPr>
          <p:cNvPr id="91" name="四角形吹き出し 90"/>
          <p:cNvSpPr/>
          <p:nvPr/>
        </p:nvSpPr>
        <p:spPr>
          <a:xfrm>
            <a:off x="4982096" y="965709"/>
            <a:ext cx="2752725" cy="539243"/>
          </a:xfrm>
          <a:prstGeom prst="wedgeRectCallout">
            <a:avLst>
              <a:gd name="adj1" fmla="val -1503"/>
              <a:gd name="adj2" fmla="val 74291"/>
            </a:avLst>
          </a:prstGeom>
        </p:spPr>
        <p:style>
          <a:lnRef idx="2">
            <a:schemeClr val="accent2"/>
          </a:lnRef>
          <a:fillRef idx="1">
            <a:schemeClr val="lt1"/>
          </a:fillRef>
          <a:effectRef idx="0">
            <a:schemeClr val="accent2"/>
          </a:effectRef>
          <a:fontRef idx="minor">
            <a:schemeClr val="dk1"/>
          </a:fontRef>
        </p:style>
        <p:txBody>
          <a:bodyPr rtlCol="0" anchor="ctr"/>
          <a:lstStyle/>
          <a:p>
            <a:r>
              <a:rPr lang="ja-JP" altLang="en-US" sz="1000" dirty="0" smtClean="0">
                <a:latin typeface="ＭＳ Ｐゴシック" panose="020B0600070205080204" pitchFamily="50" charset="-128"/>
                <a:ea typeface="ＭＳ Ｐゴシック" panose="020B0600070205080204" pitchFamily="50" charset="-128"/>
              </a:rPr>
              <a:t>施行後５年間（</a:t>
            </a:r>
            <a:r>
              <a:rPr lang="en-US" altLang="ja-JP" sz="1000" dirty="0" smtClean="0">
                <a:latin typeface="ＭＳ Ｐゴシック" panose="020B0600070205080204" pitchFamily="50" charset="-128"/>
                <a:ea typeface="ＭＳ Ｐゴシック" panose="020B0600070205080204" pitchFamily="50" charset="-128"/>
              </a:rPr>
              <a:t>H</a:t>
            </a:r>
            <a:r>
              <a:rPr lang="ja-JP" altLang="en-US" sz="1000" dirty="0" smtClean="0">
                <a:latin typeface="ＭＳ Ｐゴシック" panose="020B0600070205080204" pitchFamily="50" charset="-128"/>
                <a:ea typeface="ＭＳ Ｐゴシック" panose="020B0600070205080204" pitchFamily="50" charset="-128"/>
              </a:rPr>
              <a:t>３５年度末まで）は、更新研修受講前でも引き続きサービス管理</a:t>
            </a:r>
            <a:r>
              <a:rPr lang="ja-JP" altLang="en-US" sz="1000" dirty="0">
                <a:latin typeface="ＭＳ Ｐゴシック" panose="020B0600070205080204" pitchFamily="50" charset="-128"/>
                <a:ea typeface="ＭＳ Ｐゴシック" panose="020B0600070205080204" pitchFamily="50" charset="-128"/>
              </a:rPr>
              <a:t>責任者</a:t>
            </a:r>
            <a:r>
              <a:rPr lang="ja-JP" altLang="en-US" sz="1000" dirty="0" smtClean="0">
                <a:latin typeface="ＭＳ Ｐゴシック" panose="020B0600070205080204" pitchFamily="50" charset="-128"/>
                <a:ea typeface="ＭＳ Ｐゴシック" panose="020B0600070205080204" pitchFamily="50" charset="-128"/>
              </a:rPr>
              <a:t>等</a:t>
            </a:r>
            <a:r>
              <a:rPr lang="ja-JP" altLang="en-US" sz="1000" dirty="0">
                <a:latin typeface="ＭＳ Ｐゴシック" panose="020B0600070205080204" pitchFamily="50" charset="-128"/>
                <a:ea typeface="ＭＳ Ｐゴシック" panose="020B0600070205080204" pitchFamily="50" charset="-128"/>
              </a:rPr>
              <a:t>と</a:t>
            </a:r>
            <a:r>
              <a:rPr lang="ja-JP" altLang="en-US" sz="1000" dirty="0" smtClean="0">
                <a:latin typeface="ＭＳ Ｐゴシック" panose="020B0600070205080204" pitchFamily="50" charset="-128"/>
                <a:ea typeface="ＭＳ Ｐゴシック" panose="020B0600070205080204" pitchFamily="50" charset="-128"/>
              </a:rPr>
              <a:t>して業務可能。</a:t>
            </a:r>
            <a:endParaRPr lang="ja-JP" altLang="en-US" sz="1000" dirty="0">
              <a:solidFill>
                <a:srgbClr val="FF0000"/>
              </a:solidFill>
              <a:latin typeface="ＭＳ Ｐゴシック" panose="020B0600070205080204" pitchFamily="50" charset="-128"/>
              <a:ea typeface="ＭＳ Ｐゴシック" panose="020B0600070205080204" pitchFamily="50" charset="-128"/>
            </a:endParaRPr>
          </a:p>
        </p:txBody>
      </p:sp>
      <p:sp>
        <p:nvSpPr>
          <p:cNvPr id="6" name="フッター プレースホルダー 5"/>
          <p:cNvSpPr>
            <a:spLocks noGrp="1"/>
          </p:cNvSpPr>
          <p:nvPr>
            <p:ph type="ftr" sz="quarter" idx="11"/>
          </p:nvPr>
        </p:nvSpPr>
        <p:spPr/>
        <p:txBody>
          <a:body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ja-JP" altLang="en-US"/>
          </a:p>
        </p:txBody>
      </p:sp>
      <p:sp>
        <p:nvSpPr>
          <p:cNvPr id="8" name="スライド番号プレースホルダー 7"/>
          <p:cNvSpPr>
            <a:spLocks noGrp="1"/>
          </p:cNvSpPr>
          <p:nvPr>
            <p:ph type="sldNum" sz="quarter" idx="12"/>
          </p:nvPr>
        </p:nvSpPr>
        <p:spPr/>
        <p:txBody>
          <a:bodyPr/>
          <a:lstStyle/>
          <a:p>
            <a:pPr>
              <a:defRPr/>
            </a:pPr>
            <a:fld id="{7927FC21-91B3-4F19-A8F0-33CB94BDEB66}" type="slidenum">
              <a:rPr lang="ja-JP" altLang="en-US" smtClean="0"/>
              <a:pPr>
                <a:defRPr/>
              </a:pPr>
              <a:t>156</a:t>
            </a:fld>
            <a:endParaRPr lang="ja-JP" altLang="en-US"/>
          </a:p>
        </p:txBody>
      </p:sp>
    </p:spTree>
    <p:extLst>
      <p:ext uri="{BB962C8B-B14F-4D97-AF65-F5344CB8AC3E}">
        <p14:creationId xmlns:p14="http://schemas.microsoft.com/office/powerpoint/2010/main" val="360511679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F650902-BC30-4882-9DB1-CF188FB606CB}" type="slidenum">
              <a:rPr kumimoji="1" lang="ja-JP" altLang="en-US" smtClean="0">
                <a:latin typeface="ＭＳ Ｐゴシック" panose="020B0600070205080204" pitchFamily="50" charset="-128"/>
                <a:ea typeface="ＭＳ Ｐゴシック" panose="020B0600070205080204" pitchFamily="50" charset="-128"/>
              </a:rPr>
              <a:t>157</a:t>
            </a:fld>
            <a:endParaRPr kumimoji="1" lang="ja-JP" altLang="en-US">
              <a:latin typeface="ＭＳ Ｐゴシック" panose="020B0600070205080204" pitchFamily="50" charset="-128"/>
              <a:ea typeface="ＭＳ Ｐゴシック" panose="020B0600070205080204" pitchFamily="50" charset="-128"/>
            </a:endParaRPr>
          </a:p>
        </p:txBody>
      </p:sp>
      <p:graphicFrame>
        <p:nvGraphicFramePr>
          <p:cNvPr id="5" name="表 4"/>
          <p:cNvGraphicFramePr>
            <a:graphicFrameLocks noGrp="1"/>
          </p:cNvGraphicFramePr>
          <p:nvPr>
            <p:extLst/>
          </p:nvPr>
        </p:nvGraphicFramePr>
        <p:xfrm>
          <a:off x="4428684" y="621978"/>
          <a:ext cx="4577196" cy="1974002"/>
        </p:xfrm>
        <a:graphic>
          <a:graphicData uri="http://schemas.openxmlformats.org/drawingml/2006/table">
            <a:tbl>
              <a:tblPr firstRow="1" bandRow="1">
                <a:tableStyleId>{5940675A-B579-460E-94D1-54222C63F5DA}</a:tableStyleId>
              </a:tblPr>
              <a:tblGrid>
                <a:gridCol w="458530">
                  <a:extLst>
                    <a:ext uri="{9D8B030D-6E8A-4147-A177-3AD203B41FA5}">
                      <a16:colId xmlns:a16="http://schemas.microsoft.com/office/drawing/2014/main" val="20000"/>
                    </a:ext>
                  </a:extLst>
                </a:gridCol>
                <a:gridCol w="3512715">
                  <a:extLst>
                    <a:ext uri="{9D8B030D-6E8A-4147-A177-3AD203B41FA5}">
                      <a16:colId xmlns:a16="http://schemas.microsoft.com/office/drawing/2014/main" val="20001"/>
                    </a:ext>
                  </a:extLst>
                </a:gridCol>
                <a:gridCol w="605951">
                  <a:extLst>
                    <a:ext uri="{9D8B030D-6E8A-4147-A177-3AD203B41FA5}">
                      <a16:colId xmlns:a16="http://schemas.microsoft.com/office/drawing/2014/main" val="20002"/>
                    </a:ext>
                  </a:extLst>
                </a:gridCol>
              </a:tblGrid>
              <a:tr h="27337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dirty="0" smtClean="0"/>
                        <a:t>基礎研修（うち相談支援従事者初任者研修講義部分）</a:t>
                      </a:r>
                    </a:p>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050" b="1" u="sng" dirty="0" smtClean="0">
                          <a:solidFill>
                            <a:schemeClr val="bg1"/>
                          </a:solidFill>
                        </a:rPr>
                        <a:t>※</a:t>
                      </a:r>
                      <a:r>
                        <a:rPr kumimoji="1" lang="ja-JP" altLang="en-US" sz="1050" b="1" u="sng" dirty="0" smtClean="0">
                          <a:solidFill>
                            <a:schemeClr val="bg1"/>
                          </a:solidFill>
                        </a:rPr>
                        <a:t>本研修時点においては、告示未改正</a:t>
                      </a:r>
                    </a:p>
                  </a:txBody>
                  <a:tcPr anchor="ctr">
                    <a:lnL w="12700" cap="flat" cmpd="sng" algn="ctr">
                      <a:solidFill>
                        <a:schemeClr val="tx1"/>
                      </a:solidFill>
                      <a:prstDash val="solid"/>
                      <a:round/>
                      <a:headEnd type="none" w="med" len="med"/>
                      <a:tailEnd type="none" w="med" len="med"/>
                    </a:lnL>
                    <a:solidFill>
                      <a:srgbClr val="00B0F0"/>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dirty="0" smtClean="0"/>
                    </a:p>
                  </a:txBody>
                  <a:tcPr>
                    <a:solidFill>
                      <a:srgbClr val="92D050"/>
                    </a:solidFill>
                  </a:tcPr>
                </a:tc>
                <a:tc>
                  <a:txBody>
                    <a:bodyPr/>
                    <a:lstStyle/>
                    <a:p>
                      <a:pPr algn="ctr"/>
                      <a:r>
                        <a:rPr kumimoji="1" lang="ja-JP" altLang="en-US" sz="1050" dirty="0"/>
                        <a:t>時間数</a:t>
                      </a:r>
                    </a:p>
                  </a:txBody>
                  <a:tcPr anchor="ctr">
                    <a:solidFill>
                      <a:srgbClr val="00B0F0"/>
                    </a:solidFill>
                  </a:tcPr>
                </a:tc>
                <a:extLst>
                  <a:ext uri="{0D108BD9-81ED-4DB2-BD59-A6C34878D82A}">
                    <a16:rowId xmlns:a16="http://schemas.microsoft.com/office/drawing/2014/main" val="10000"/>
                  </a:ext>
                </a:extLst>
              </a:tr>
              <a:tr h="378862">
                <a:tc rowSpan="3">
                  <a:txBody>
                    <a:bodyPr/>
                    <a:lstStyle/>
                    <a:p>
                      <a:r>
                        <a:rPr kumimoji="1" lang="ja-JP" altLang="en-US" sz="1000" dirty="0" smtClean="0"/>
                        <a:t>講義</a:t>
                      </a:r>
                      <a:endParaRPr kumimoji="1" lang="ja-JP" altLang="en-US" sz="1000"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kumimoji="1" lang="ja-JP" altLang="en-US" sz="1000" dirty="0" smtClean="0"/>
                        <a:t>１　障害者の地域支援と相談支援従事者（サービス管理責任者・児童発達支援管理責任者）の役割に関する講義</a:t>
                      </a:r>
                      <a:endParaRPr kumimoji="1" lang="ja-JP" altLang="en-US" sz="1000" dirty="0"/>
                    </a:p>
                  </a:txBody>
                  <a:tcPr anchor="ctr">
                    <a:lnB w="12700" cap="flat" cmpd="sng" algn="ctr">
                      <a:solidFill>
                        <a:schemeClr val="tx1"/>
                      </a:solidFill>
                      <a:prstDash val="solid"/>
                      <a:round/>
                      <a:headEnd type="none" w="med" len="med"/>
                      <a:tailEnd type="none" w="med" len="med"/>
                    </a:lnB>
                  </a:tcPr>
                </a:tc>
                <a:tc>
                  <a:txBody>
                    <a:bodyPr/>
                    <a:lstStyle/>
                    <a:p>
                      <a:pPr algn="r"/>
                      <a:r>
                        <a:rPr kumimoji="1" lang="en-US" altLang="ja-JP" sz="1200" dirty="0" smtClean="0"/>
                        <a:t>5h</a:t>
                      </a:r>
                      <a:endParaRPr kumimoji="1" lang="ja-JP" altLang="en-US" sz="1200" dirty="0"/>
                    </a:p>
                  </a:txBody>
                  <a:tcPr anchor="ctr"/>
                </a:tc>
                <a:extLst>
                  <a:ext uri="{0D108BD9-81ED-4DB2-BD59-A6C34878D82A}">
                    <a16:rowId xmlns:a16="http://schemas.microsoft.com/office/drawing/2014/main" val="10001"/>
                  </a:ext>
                </a:extLst>
              </a:tr>
              <a:tr h="617642">
                <a:tc vMerge="1">
                  <a:txBody>
                    <a:bodyPr/>
                    <a:lstStyle/>
                    <a:p>
                      <a:endParaRPr kumimoji="1" lang="ja-JP" altLang="en-US" sz="1000" dirty="0"/>
                    </a:p>
                  </a:txBody>
                  <a:tcPr anchor="ctr">
                    <a:lnT w="12700" cap="flat" cmpd="sng" algn="ctr">
                      <a:solidFill>
                        <a:schemeClr val="tx1"/>
                      </a:solidFill>
                      <a:prstDash val="solid"/>
                      <a:round/>
                      <a:headEnd type="none" w="med" len="med"/>
                      <a:tailEnd type="none" w="med" len="med"/>
                    </a:lnT>
                  </a:tcPr>
                </a:tc>
                <a:tc>
                  <a:txBody>
                    <a:bodyPr/>
                    <a:lstStyle/>
                    <a:p>
                      <a:r>
                        <a:rPr kumimoji="1" lang="ja-JP" altLang="en-US" sz="1000" dirty="0" smtClean="0"/>
                        <a:t>２　障害者の日常生活及び社会生活を総合的に支援するための法律及び児童福祉法の概要並びにサービス提供のプロセスに関する講義</a:t>
                      </a:r>
                      <a:endParaRPr kumimoji="1" lang="ja-JP" altLang="en-US" sz="1000" dirty="0"/>
                    </a:p>
                  </a:txBody>
                  <a:tcPr anchor="ctr">
                    <a:lnT w="12700" cap="flat" cmpd="sng" algn="ctr">
                      <a:solidFill>
                        <a:schemeClr val="tx1"/>
                      </a:solidFill>
                      <a:prstDash val="solid"/>
                      <a:round/>
                      <a:headEnd type="none" w="med" len="med"/>
                      <a:tailEnd type="none" w="med" len="med"/>
                    </a:lnT>
                  </a:tcPr>
                </a:tc>
                <a:tc>
                  <a:txBody>
                    <a:bodyPr/>
                    <a:lstStyle/>
                    <a:p>
                      <a:pPr algn="r"/>
                      <a:r>
                        <a:rPr kumimoji="1" lang="en-US" altLang="ja-JP" sz="1200" dirty="0" smtClean="0"/>
                        <a:t>3h</a:t>
                      </a:r>
                      <a:endParaRPr kumimoji="1" lang="ja-JP" altLang="en-US" sz="1200" dirty="0"/>
                    </a:p>
                  </a:txBody>
                  <a:tcPr anchor="ctr"/>
                </a:tc>
                <a:extLst>
                  <a:ext uri="{0D108BD9-81ED-4DB2-BD59-A6C34878D82A}">
                    <a16:rowId xmlns:a16="http://schemas.microsoft.com/office/drawing/2014/main" val="10002"/>
                  </a:ext>
                </a:extLst>
              </a:tr>
              <a:tr h="255410">
                <a:tc vMerge="1">
                  <a:txBody>
                    <a:bodyPr/>
                    <a:lstStyle/>
                    <a:p>
                      <a:endParaRPr kumimoji="1" lang="ja-JP" altLang="en-US" sz="1000" dirty="0"/>
                    </a:p>
                  </a:txBody>
                  <a:tcPr anchor="ctr">
                    <a:lnB w="12700" cap="flat" cmpd="sng" algn="ctr">
                      <a:solidFill>
                        <a:schemeClr val="tx1"/>
                      </a:solidFill>
                      <a:prstDash val="solid"/>
                      <a:round/>
                      <a:headEnd type="none" w="med" len="med"/>
                      <a:tailEnd type="none" w="med" len="med"/>
                    </a:lnB>
                  </a:tcPr>
                </a:tc>
                <a:tc>
                  <a:txBody>
                    <a:bodyPr/>
                    <a:lstStyle/>
                    <a:p>
                      <a:r>
                        <a:rPr kumimoji="1" lang="ja-JP" altLang="en-US" sz="1000" dirty="0" smtClean="0"/>
                        <a:t>３　相談支援におけるケアマネジメント手法に関する講義</a:t>
                      </a:r>
                      <a:endParaRPr kumimoji="1" lang="ja-JP" altLang="en-US" sz="1000" dirty="0"/>
                    </a:p>
                  </a:txBody>
                  <a:tcPr anchor="ctr">
                    <a:lnB w="12700" cap="flat" cmpd="sng" algn="ctr">
                      <a:solidFill>
                        <a:schemeClr val="tx1"/>
                      </a:solidFill>
                      <a:prstDash val="solid"/>
                      <a:round/>
                      <a:headEnd type="none" w="med" len="med"/>
                      <a:tailEnd type="none" w="med" len="med"/>
                    </a:lnB>
                  </a:tcPr>
                </a:tc>
                <a:tc>
                  <a:txBody>
                    <a:bodyPr/>
                    <a:lstStyle/>
                    <a:p>
                      <a:pPr algn="r"/>
                      <a:r>
                        <a:rPr kumimoji="1" lang="en-US" altLang="ja-JP" sz="1200" dirty="0" smtClean="0"/>
                        <a:t>3h</a:t>
                      </a:r>
                      <a:endParaRPr kumimoji="1" lang="ja-JP" altLang="en-US" sz="1200" dirty="0"/>
                    </a:p>
                  </a:txBody>
                  <a:tcPr anchor="ctr"/>
                </a:tc>
                <a:extLst>
                  <a:ext uri="{0D108BD9-81ED-4DB2-BD59-A6C34878D82A}">
                    <a16:rowId xmlns:a16="http://schemas.microsoft.com/office/drawing/2014/main" val="10003"/>
                  </a:ext>
                </a:extLst>
              </a:tr>
              <a:tr h="247717">
                <a:tc>
                  <a:txBody>
                    <a:bodyPr/>
                    <a:lstStyle/>
                    <a:p>
                      <a:endParaRPr kumimoji="1" lang="ja-JP" altLang="en-US" sz="1100" dirty="0"/>
                    </a:p>
                  </a:txBody>
                  <a:tcPr anchor="ctr">
                    <a:lnT w="12700" cap="flat" cmpd="sng" algn="ctr">
                      <a:solidFill>
                        <a:schemeClr val="tx1"/>
                      </a:solidFill>
                      <a:prstDash val="solid"/>
                      <a:round/>
                      <a:headEnd type="none" w="med" len="med"/>
                      <a:tailEnd type="none" w="med" len="med"/>
                    </a:lnT>
                    <a:solidFill>
                      <a:srgbClr val="00B0F0"/>
                    </a:solidFill>
                  </a:tcPr>
                </a:tc>
                <a:tc>
                  <a:txBody>
                    <a:bodyPr/>
                    <a:lstStyle/>
                    <a:p>
                      <a:r>
                        <a:rPr kumimoji="1" lang="ja-JP" altLang="en-US" sz="1100" dirty="0"/>
                        <a:t>合計</a:t>
                      </a:r>
                    </a:p>
                  </a:txBody>
                  <a:tcPr anchor="ctr">
                    <a:lnT w="12700" cap="flat" cmpd="sng" algn="ctr">
                      <a:solidFill>
                        <a:schemeClr val="tx1"/>
                      </a:solidFill>
                      <a:prstDash val="solid"/>
                      <a:round/>
                      <a:headEnd type="none" w="med" len="med"/>
                      <a:tailEnd type="none" w="med" len="med"/>
                    </a:lnT>
                    <a:solidFill>
                      <a:srgbClr val="00B0F0"/>
                    </a:solidFill>
                  </a:tcPr>
                </a:tc>
                <a:tc>
                  <a:txBody>
                    <a:bodyPr/>
                    <a:lstStyle/>
                    <a:p>
                      <a:pPr algn="r"/>
                      <a:r>
                        <a:rPr kumimoji="1" lang="en-US" altLang="ja-JP" sz="1200" dirty="0" smtClean="0">
                          <a:solidFill>
                            <a:schemeClr val="tx1"/>
                          </a:solidFill>
                        </a:rPr>
                        <a:t>11h</a:t>
                      </a:r>
                      <a:endParaRPr kumimoji="1" lang="ja-JP" altLang="en-US" sz="1200" dirty="0">
                        <a:solidFill>
                          <a:schemeClr val="tx1"/>
                        </a:solidFill>
                      </a:endParaRPr>
                    </a:p>
                  </a:txBody>
                  <a:tcPr anchor="ctr">
                    <a:solidFill>
                      <a:srgbClr val="00B0F0"/>
                    </a:solidFill>
                  </a:tcPr>
                </a:tc>
                <a:extLst>
                  <a:ext uri="{0D108BD9-81ED-4DB2-BD59-A6C34878D82A}">
                    <a16:rowId xmlns:a16="http://schemas.microsoft.com/office/drawing/2014/main" val="10011"/>
                  </a:ext>
                </a:extLst>
              </a:tr>
            </a:tbl>
          </a:graphicData>
        </a:graphic>
      </p:graphicFrame>
      <p:graphicFrame>
        <p:nvGraphicFramePr>
          <p:cNvPr id="6" name="表 5"/>
          <p:cNvGraphicFramePr>
            <a:graphicFrameLocks noGrp="1"/>
          </p:cNvGraphicFramePr>
          <p:nvPr>
            <p:extLst/>
          </p:nvPr>
        </p:nvGraphicFramePr>
        <p:xfrm>
          <a:off x="145335" y="2749370"/>
          <a:ext cx="3677243" cy="1609433"/>
        </p:xfrm>
        <a:graphic>
          <a:graphicData uri="http://schemas.openxmlformats.org/drawingml/2006/table">
            <a:tbl>
              <a:tblPr firstRow="1" bandRow="1">
                <a:tableStyleId>{5940675A-B579-460E-94D1-54222C63F5DA}</a:tableStyleId>
              </a:tblPr>
              <a:tblGrid>
                <a:gridCol w="527305">
                  <a:extLst>
                    <a:ext uri="{9D8B030D-6E8A-4147-A177-3AD203B41FA5}">
                      <a16:colId xmlns:a16="http://schemas.microsoft.com/office/drawing/2014/main" val="20000"/>
                    </a:ext>
                  </a:extLst>
                </a:gridCol>
                <a:gridCol w="2527760">
                  <a:extLst>
                    <a:ext uri="{9D8B030D-6E8A-4147-A177-3AD203B41FA5}">
                      <a16:colId xmlns:a16="http://schemas.microsoft.com/office/drawing/2014/main" val="20001"/>
                    </a:ext>
                  </a:extLst>
                </a:gridCol>
                <a:gridCol w="622178">
                  <a:extLst>
                    <a:ext uri="{9D8B030D-6E8A-4147-A177-3AD203B41FA5}">
                      <a16:colId xmlns:a16="http://schemas.microsoft.com/office/drawing/2014/main" val="20002"/>
                    </a:ext>
                  </a:extLst>
                </a:gridCol>
              </a:tblGrid>
              <a:tr h="264518">
                <a:tc gridSpan="2">
                  <a:txBody>
                    <a:bodyPr/>
                    <a:lstStyle/>
                    <a:p>
                      <a:pPr algn="ctr"/>
                      <a:r>
                        <a:rPr kumimoji="1" lang="ja-JP" altLang="en-US" sz="1050" b="1" dirty="0" smtClean="0"/>
                        <a:t>共通講義及び分野別演習（旧）</a:t>
                      </a:r>
                      <a:endParaRPr kumimoji="1" lang="ja-JP" altLang="en-US" sz="1050" b="1" dirty="0"/>
                    </a:p>
                  </a:txBody>
                  <a:tcPr anchor="ctr">
                    <a:solidFill>
                      <a:srgbClr val="92D050"/>
                    </a:solidFill>
                  </a:tcPr>
                </a:tc>
                <a:tc hMerge="1">
                  <a:txBody>
                    <a:bodyPr/>
                    <a:lstStyle/>
                    <a:p>
                      <a:endParaRPr kumimoji="1" lang="ja-JP" altLang="en-US"/>
                    </a:p>
                  </a:txBody>
                  <a:tcPr/>
                </a:tc>
                <a:tc>
                  <a:txBody>
                    <a:bodyPr/>
                    <a:lstStyle/>
                    <a:p>
                      <a:pPr algn="ctr"/>
                      <a:r>
                        <a:rPr kumimoji="1" lang="ja-JP" altLang="en-US" sz="1050" dirty="0" smtClean="0"/>
                        <a:t>時間数</a:t>
                      </a:r>
                      <a:endParaRPr kumimoji="1" lang="ja-JP" altLang="en-US" sz="1050" dirty="0"/>
                    </a:p>
                  </a:txBody>
                  <a:tcPr anchor="ctr">
                    <a:solidFill>
                      <a:srgbClr val="92D050"/>
                    </a:solidFill>
                  </a:tcPr>
                </a:tc>
                <a:extLst>
                  <a:ext uri="{0D108BD9-81ED-4DB2-BD59-A6C34878D82A}">
                    <a16:rowId xmlns:a16="http://schemas.microsoft.com/office/drawing/2014/main" val="10000"/>
                  </a:ext>
                </a:extLst>
              </a:tr>
              <a:tr h="153345">
                <a:tc rowSpan="2">
                  <a:txBody>
                    <a:bodyPr/>
                    <a:lstStyle/>
                    <a:p>
                      <a:pPr algn="ctr"/>
                      <a:r>
                        <a:rPr kumimoji="1" lang="ja-JP" altLang="en-US" sz="1000" dirty="0"/>
                        <a:t>講義</a:t>
                      </a:r>
                    </a:p>
                  </a:txBody>
                  <a:tcPr anchor="ctr"/>
                </a:tc>
                <a:tc>
                  <a:txBody>
                    <a:bodyPr/>
                    <a:lstStyle/>
                    <a:p>
                      <a:pPr algn="l"/>
                      <a:r>
                        <a:rPr kumimoji="1" lang="ja-JP" altLang="en-US" sz="1000" dirty="0" smtClean="0"/>
                        <a:t>サービス管理責任者の役割に関する講義</a:t>
                      </a:r>
                      <a:endParaRPr kumimoji="1" lang="ja-JP" altLang="en-US" sz="1000" dirty="0"/>
                    </a:p>
                  </a:txBody>
                  <a:tcPr anchor="ctr"/>
                </a:tc>
                <a:tc>
                  <a:txBody>
                    <a:bodyPr/>
                    <a:lstStyle/>
                    <a:p>
                      <a:pPr algn="r"/>
                      <a:r>
                        <a:rPr kumimoji="1" lang="en-US" altLang="ja-JP" sz="1200" dirty="0" smtClean="0">
                          <a:latin typeface="+mj-ea"/>
                          <a:ea typeface="+mj-ea"/>
                        </a:rPr>
                        <a:t>6h</a:t>
                      </a:r>
                      <a:endParaRPr kumimoji="1" lang="ja-JP" altLang="en-US" sz="1200" dirty="0">
                        <a:latin typeface="+mj-ea"/>
                        <a:ea typeface="+mj-ea"/>
                      </a:endParaRPr>
                    </a:p>
                  </a:txBody>
                  <a:tcPr anchor="ctr"/>
                </a:tc>
                <a:extLst>
                  <a:ext uri="{0D108BD9-81ED-4DB2-BD59-A6C34878D82A}">
                    <a16:rowId xmlns:a16="http://schemas.microsoft.com/office/drawing/2014/main" val="10001"/>
                  </a:ext>
                </a:extLst>
              </a:tr>
              <a:tr h="159060">
                <a:tc vMerge="1">
                  <a:txBody>
                    <a:bodyPr/>
                    <a:lstStyle/>
                    <a:p>
                      <a:endParaRPr kumimoji="1" lang="ja-JP" altLang="en-US" sz="900" dirty="0"/>
                    </a:p>
                  </a:txBody>
                  <a:tcPr/>
                </a:tc>
                <a:tc>
                  <a:txBody>
                    <a:bodyPr/>
                    <a:lstStyle/>
                    <a:p>
                      <a:pPr algn="l"/>
                      <a:r>
                        <a:rPr kumimoji="1" lang="ja-JP" altLang="en-US" sz="1000" dirty="0" smtClean="0"/>
                        <a:t>アセスメントやモニタリングの手法に関する講義</a:t>
                      </a:r>
                      <a:endParaRPr kumimoji="1" lang="ja-JP" altLang="en-US" sz="1000" dirty="0"/>
                    </a:p>
                  </a:txBody>
                  <a:tcPr anchor="ctr"/>
                </a:tc>
                <a:tc>
                  <a:txBody>
                    <a:bodyPr/>
                    <a:lstStyle/>
                    <a:p>
                      <a:pPr algn="r"/>
                      <a:r>
                        <a:rPr kumimoji="1" lang="en-US" altLang="ja-JP" sz="1200" dirty="0" smtClean="0"/>
                        <a:t>3h</a:t>
                      </a:r>
                      <a:endParaRPr kumimoji="1" lang="ja-JP" altLang="en-US" sz="1200" dirty="0">
                        <a:latin typeface="+mj-ea"/>
                        <a:ea typeface="+mj-ea"/>
                      </a:endParaRPr>
                    </a:p>
                  </a:txBody>
                  <a:tcPr anchor="ctr"/>
                </a:tc>
                <a:extLst>
                  <a:ext uri="{0D108BD9-81ED-4DB2-BD59-A6C34878D82A}">
                    <a16:rowId xmlns:a16="http://schemas.microsoft.com/office/drawing/2014/main" val="10004"/>
                  </a:ext>
                </a:extLst>
              </a:tr>
              <a:tr h="376230">
                <a:tc>
                  <a:txBody>
                    <a:bodyPr/>
                    <a:lstStyle/>
                    <a:p>
                      <a:pPr algn="ctr"/>
                      <a:r>
                        <a:rPr kumimoji="1" lang="ja-JP" altLang="en-US" sz="1000" dirty="0" smtClean="0"/>
                        <a:t>演習</a:t>
                      </a:r>
                      <a:endParaRPr kumimoji="1" lang="ja-JP" altLang="en-US" sz="10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t>サービス提供プロセスの管理に関する演習</a:t>
                      </a:r>
                      <a:endParaRPr kumimoji="1" lang="en-US" altLang="ja-JP" sz="1000" dirty="0"/>
                    </a:p>
                  </a:txBody>
                  <a:tcPr anchor="ctr"/>
                </a:tc>
                <a:tc>
                  <a:txBody>
                    <a:bodyPr/>
                    <a:lstStyle/>
                    <a:p>
                      <a:pPr algn="r"/>
                      <a:r>
                        <a:rPr kumimoji="1" lang="en-US" altLang="ja-JP" sz="1200" dirty="0" smtClean="0">
                          <a:latin typeface="+mj-ea"/>
                          <a:ea typeface="+mj-ea"/>
                        </a:rPr>
                        <a:t>10h</a:t>
                      </a:r>
                      <a:endParaRPr kumimoji="1" lang="ja-JP" altLang="en-US" sz="1200" dirty="0">
                        <a:latin typeface="+mj-ea"/>
                        <a:ea typeface="+mj-ea"/>
                      </a:endParaRPr>
                    </a:p>
                  </a:txBody>
                  <a:tcPr anchor="ctr"/>
                </a:tc>
                <a:extLst>
                  <a:ext uri="{0D108BD9-81ED-4DB2-BD59-A6C34878D82A}">
                    <a16:rowId xmlns:a16="http://schemas.microsoft.com/office/drawing/2014/main" val="10005"/>
                  </a:ext>
                </a:extLst>
              </a:tr>
              <a:tr h="298125">
                <a:tc>
                  <a:txBody>
                    <a:bodyPr/>
                    <a:lstStyle/>
                    <a:p>
                      <a:pPr algn="l"/>
                      <a:endParaRPr kumimoji="1" lang="ja-JP" altLang="en-US" sz="1200" dirty="0"/>
                    </a:p>
                  </a:txBody>
                  <a:tcPr vert="eaVert" anchor="ctr">
                    <a:solidFill>
                      <a:srgbClr val="92D050"/>
                    </a:solidFill>
                  </a:tcPr>
                </a:tc>
                <a:tc>
                  <a:txBody>
                    <a:bodyPr/>
                    <a:lstStyle/>
                    <a:p>
                      <a:pPr algn="l"/>
                      <a:r>
                        <a:rPr kumimoji="1" lang="ja-JP" altLang="en-US" sz="1050" dirty="0"/>
                        <a:t>合計</a:t>
                      </a:r>
                    </a:p>
                  </a:txBody>
                  <a:tcPr anchor="ctr">
                    <a:solidFill>
                      <a:srgbClr val="92D050"/>
                    </a:solidFill>
                  </a:tcPr>
                </a:tc>
                <a:tc>
                  <a:txBody>
                    <a:bodyPr/>
                    <a:lstStyle/>
                    <a:p>
                      <a:pPr algn="r"/>
                      <a:r>
                        <a:rPr kumimoji="1" lang="en-US" altLang="ja-JP" sz="1200" dirty="0" smtClean="0"/>
                        <a:t>19h</a:t>
                      </a:r>
                      <a:endParaRPr kumimoji="1" lang="ja-JP" altLang="en-US" sz="1200" dirty="0">
                        <a:latin typeface="+mj-ea"/>
                        <a:ea typeface="+mj-ea"/>
                      </a:endParaRPr>
                    </a:p>
                  </a:txBody>
                  <a:tcPr anchor="ctr">
                    <a:solidFill>
                      <a:srgbClr val="92D050"/>
                    </a:solidFill>
                  </a:tcPr>
                </a:tc>
                <a:extLst>
                  <a:ext uri="{0D108BD9-81ED-4DB2-BD59-A6C34878D82A}">
                    <a16:rowId xmlns:a16="http://schemas.microsoft.com/office/drawing/2014/main" val="10008"/>
                  </a:ext>
                </a:extLst>
              </a:tr>
            </a:tbl>
          </a:graphicData>
        </a:graphic>
      </p:graphicFrame>
      <p:graphicFrame>
        <p:nvGraphicFramePr>
          <p:cNvPr id="7" name="表 6"/>
          <p:cNvGraphicFramePr>
            <a:graphicFrameLocks noGrp="1"/>
          </p:cNvGraphicFramePr>
          <p:nvPr>
            <p:extLst/>
          </p:nvPr>
        </p:nvGraphicFramePr>
        <p:xfrm>
          <a:off x="123605" y="608203"/>
          <a:ext cx="3676651" cy="1801622"/>
        </p:xfrm>
        <a:graphic>
          <a:graphicData uri="http://schemas.openxmlformats.org/drawingml/2006/table">
            <a:tbl>
              <a:tblPr firstRow="1" bandRow="1">
                <a:tableStyleId>{5940675A-B579-460E-94D1-54222C63F5DA}</a:tableStyleId>
              </a:tblPr>
              <a:tblGrid>
                <a:gridCol w="517784">
                  <a:extLst>
                    <a:ext uri="{9D8B030D-6E8A-4147-A177-3AD203B41FA5}">
                      <a16:colId xmlns:a16="http://schemas.microsoft.com/office/drawing/2014/main" val="20000"/>
                    </a:ext>
                  </a:extLst>
                </a:gridCol>
                <a:gridCol w="2559011">
                  <a:extLst>
                    <a:ext uri="{9D8B030D-6E8A-4147-A177-3AD203B41FA5}">
                      <a16:colId xmlns:a16="http://schemas.microsoft.com/office/drawing/2014/main" val="20001"/>
                    </a:ext>
                  </a:extLst>
                </a:gridCol>
                <a:gridCol w="599856">
                  <a:extLst>
                    <a:ext uri="{9D8B030D-6E8A-4147-A177-3AD203B41FA5}">
                      <a16:colId xmlns:a16="http://schemas.microsoft.com/office/drawing/2014/main" val="20002"/>
                    </a:ext>
                  </a:extLst>
                </a:gridCol>
              </a:tblGrid>
              <a:tr h="277622">
                <a:tc gridSpan="2">
                  <a:txBody>
                    <a:bodyPr/>
                    <a:lstStyle/>
                    <a:p>
                      <a:pPr algn="ctr"/>
                      <a:r>
                        <a:rPr kumimoji="1" lang="ja-JP" altLang="en-US" sz="1050" b="1" dirty="0" smtClean="0"/>
                        <a:t>相談支援従事者初任者研修講義（現行）</a:t>
                      </a:r>
                      <a:endParaRPr kumimoji="1" lang="ja-JP" altLang="en-US" sz="1050" b="1" dirty="0"/>
                    </a:p>
                  </a:txBody>
                  <a:tcPr anchor="ctr">
                    <a:solidFill>
                      <a:srgbClr val="00B0F0"/>
                    </a:solidFill>
                  </a:tcPr>
                </a:tc>
                <a:tc hMerge="1">
                  <a:txBody>
                    <a:bodyPr/>
                    <a:lstStyle/>
                    <a:p>
                      <a:pPr algn="ctr"/>
                      <a:endParaRPr kumimoji="1" lang="ja-JP" altLang="en-US" sz="1600" b="1" dirty="0"/>
                    </a:p>
                  </a:txBody>
                  <a:tcPr>
                    <a:lnL w="12700" cap="flat" cmpd="sng" algn="ctr">
                      <a:solidFill>
                        <a:schemeClr val="tx1"/>
                      </a:solidFill>
                      <a:prstDash val="solid"/>
                      <a:round/>
                      <a:headEnd type="none" w="med" len="med"/>
                      <a:tailEnd type="none" w="med" len="med"/>
                    </a:lnL>
                    <a:solidFill>
                      <a:srgbClr val="00B0F0"/>
                    </a:solidFill>
                  </a:tcPr>
                </a:tc>
                <a:tc>
                  <a:txBody>
                    <a:bodyPr/>
                    <a:lstStyle/>
                    <a:p>
                      <a:pPr algn="ctr"/>
                      <a:r>
                        <a:rPr kumimoji="1" lang="ja-JP" altLang="en-US" sz="1050" dirty="0"/>
                        <a:t>時間数</a:t>
                      </a:r>
                    </a:p>
                  </a:txBody>
                  <a:tcPr anchor="ctr">
                    <a:solidFill>
                      <a:srgbClr val="00B0F0"/>
                    </a:solidFill>
                  </a:tcPr>
                </a:tc>
                <a:extLst>
                  <a:ext uri="{0D108BD9-81ED-4DB2-BD59-A6C34878D82A}">
                    <a16:rowId xmlns:a16="http://schemas.microsoft.com/office/drawing/2014/main" val="10000"/>
                  </a:ext>
                </a:extLst>
              </a:tr>
              <a:tr h="645616">
                <a:tc rowSpan="3">
                  <a:txBody>
                    <a:bodyPr/>
                    <a:lstStyle/>
                    <a:p>
                      <a:pPr algn="ctr"/>
                      <a:r>
                        <a:rPr kumimoji="1" lang="ja-JP" altLang="en-US" sz="1000" dirty="0"/>
                        <a:t>講義</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kumimoji="1" lang="ja-JP" altLang="en-US" sz="1000" dirty="0" smtClean="0"/>
                        <a:t>障害者の日常生活及び社会生活を総合的に支援するための法律及び児童福祉法の概要並びに相談支援従事者の役割に関する講義</a:t>
                      </a:r>
                      <a:endParaRPr kumimoji="1" lang="ja-JP" altLang="en-US" sz="1000" dirty="0"/>
                    </a:p>
                  </a:txBody>
                  <a:tcPr anchor="ctr">
                    <a:lnL w="12700" cap="flat" cmpd="sng" algn="ctr">
                      <a:solidFill>
                        <a:schemeClr val="tx1"/>
                      </a:solidFill>
                      <a:prstDash val="solid"/>
                      <a:round/>
                      <a:headEnd type="none" w="med" len="med"/>
                      <a:tailEnd type="none" w="med" len="med"/>
                    </a:lnL>
                  </a:tcPr>
                </a:tc>
                <a:tc>
                  <a:txBody>
                    <a:bodyPr/>
                    <a:lstStyle/>
                    <a:p>
                      <a:pPr algn="r"/>
                      <a:r>
                        <a:rPr kumimoji="1" lang="en-US" altLang="ja-JP" sz="1200" dirty="0" smtClean="0"/>
                        <a:t>6.5h</a:t>
                      </a:r>
                      <a:endParaRPr kumimoji="1" lang="ja-JP" altLang="en-US" sz="1200" dirty="0"/>
                    </a:p>
                  </a:txBody>
                  <a:tcPr anchor="ctr"/>
                </a:tc>
                <a:extLst>
                  <a:ext uri="{0D108BD9-81ED-4DB2-BD59-A6C34878D82A}">
                    <a16:rowId xmlns:a16="http://schemas.microsoft.com/office/drawing/2014/main" val="10001"/>
                  </a:ext>
                </a:extLst>
              </a:tr>
              <a:tr h="266031">
                <a:tc vMerge="1">
                  <a:txBody>
                    <a:bodyPr/>
                    <a:lstStyle/>
                    <a:p>
                      <a:endParaRPr kumimoji="1" lang="ja-JP" altLang="en-US"/>
                    </a:p>
                  </a:txBody>
                  <a:tcPr/>
                </a:tc>
                <a:tc>
                  <a:txBody>
                    <a:bodyPr/>
                    <a:lstStyle/>
                    <a:p>
                      <a:r>
                        <a:rPr kumimoji="1" lang="ja-JP" altLang="en-US" sz="1000" dirty="0" smtClean="0"/>
                        <a:t>ケアマネジメントの手法に関する講義</a:t>
                      </a:r>
                      <a:endParaRPr kumimoji="1" lang="ja-JP" altLang="en-US" sz="1000" dirty="0"/>
                    </a:p>
                  </a:txBody>
                  <a:tcPr anchor="ctr"/>
                </a:tc>
                <a:tc>
                  <a:txBody>
                    <a:bodyPr/>
                    <a:lstStyle/>
                    <a:p>
                      <a:pPr algn="r"/>
                      <a:r>
                        <a:rPr kumimoji="1" lang="en-US" altLang="ja-JP" sz="1200" dirty="0" smtClean="0"/>
                        <a:t>2h</a:t>
                      </a:r>
                      <a:endParaRPr kumimoji="1" lang="ja-JP" altLang="en-US" sz="1200" dirty="0"/>
                    </a:p>
                  </a:txBody>
                  <a:tcPr anchor="ctr"/>
                </a:tc>
                <a:extLst>
                  <a:ext uri="{0D108BD9-81ED-4DB2-BD59-A6C34878D82A}">
                    <a16:rowId xmlns:a16="http://schemas.microsoft.com/office/drawing/2014/main" val="10003"/>
                  </a:ext>
                </a:extLst>
              </a:tr>
              <a:tr h="266031">
                <a:tc vMerge="1">
                  <a:txBody>
                    <a:bodyPr/>
                    <a:lstStyle/>
                    <a:p>
                      <a:endParaRPr kumimoji="1" lang="ja-JP" altLang="en-US" sz="900" dirty="0"/>
                    </a:p>
                  </a:txBody>
                  <a:tcPr/>
                </a:tc>
                <a:tc>
                  <a:txBody>
                    <a:bodyPr/>
                    <a:lstStyle/>
                    <a:p>
                      <a:r>
                        <a:rPr kumimoji="1" lang="ja-JP" altLang="en-US" sz="1000" kern="1200" dirty="0" smtClean="0">
                          <a:effectLst/>
                        </a:rPr>
                        <a:t>地域支援に関する講義</a:t>
                      </a:r>
                      <a:endParaRPr kumimoji="1" lang="ja-JP" altLang="en-US" sz="1000" dirty="0"/>
                    </a:p>
                  </a:txBody>
                  <a:tcPr anchor="ctr">
                    <a:lnB w="12700" cap="flat" cmpd="sng" algn="ctr">
                      <a:solidFill>
                        <a:schemeClr val="tx1"/>
                      </a:solidFill>
                      <a:prstDash val="solid"/>
                      <a:round/>
                      <a:headEnd type="none" w="med" len="med"/>
                      <a:tailEnd type="none" w="med" len="med"/>
                    </a:lnB>
                  </a:tcPr>
                </a:tc>
                <a:tc>
                  <a:txBody>
                    <a:bodyPr/>
                    <a:lstStyle/>
                    <a:p>
                      <a:pPr algn="r"/>
                      <a:r>
                        <a:rPr kumimoji="1" lang="en-US" altLang="ja-JP" sz="1200" dirty="0" smtClean="0"/>
                        <a:t>3h</a:t>
                      </a:r>
                      <a:endParaRPr kumimoji="1" lang="ja-JP" altLang="en-US" sz="1200" dirty="0"/>
                    </a:p>
                  </a:txBody>
                  <a:tcPr anchor="ctr"/>
                </a:tc>
                <a:extLst>
                  <a:ext uri="{0D108BD9-81ED-4DB2-BD59-A6C34878D82A}">
                    <a16:rowId xmlns:a16="http://schemas.microsoft.com/office/drawing/2014/main" val="10004"/>
                  </a:ext>
                </a:extLst>
              </a:tr>
              <a:tr h="271802">
                <a:tc>
                  <a:txBody>
                    <a:bodyPr/>
                    <a:lstStyle/>
                    <a:p>
                      <a:pPr algn="ctr"/>
                      <a:endParaRPr kumimoji="1" lang="ja-JP" altLang="en-US" sz="1200" dirty="0"/>
                    </a:p>
                  </a:txBody>
                  <a:tcPr vert="eaVert" anchor="ctr">
                    <a:lnT w="12700" cap="flat" cmpd="sng" algn="ctr">
                      <a:solidFill>
                        <a:schemeClr val="tx1"/>
                      </a:solidFill>
                      <a:prstDash val="solid"/>
                      <a:round/>
                      <a:headEnd type="none" w="med" len="med"/>
                      <a:tailEnd type="none" w="med" len="med"/>
                    </a:lnT>
                    <a:solidFill>
                      <a:srgbClr val="00B0F0"/>
                    </a:solidFill>
                  </a:tcPr>
                </a:tc>
                <a:tc>
                  <a:txBody>
                    <a:bodyPr/>
                    <a:lstStyle/>
                    <a:p>
                      <a:r>
                        <a:rPr kumimoji="1" lang="ja-JP" altLang="en-US" sz="1050" dirty="0"/>
                        <a:t>合計</a:t>
                      </a:r>
                    </a:p>
                  </a:txBody>
                  <a:tcPr anchor="ctr">
                    <a:lnT w="12700" cap="flat" cmpd="sng" algn="ctr">
                      <a:solidFill>
                        <a:schemeClr val="tx1"/>
                      </a:solidFill>
                      <a:prstDash val="solid"/>
                      <a:round/>
                      <a:headEnd type="none" w="med" len="med"/>
                      <a:tailEnd type="none" w="med" len="med"/>
                    </a:lnT>
                    <a:solidFill>
                      <a:srgbClr val="00B0F0"/>
                    </a:solidFill>
                  </a:tcPr>
                </a:tc>
                <a:tc>
                  <a:txBody>
                    <a:bodyPr/>
                    <a:lstStyle/>
                    <a:p>
                      <a:pPr algn="r"/>
                      <a:r>
                        <a:rPr kumimoji="1" lang="en-US" altLang="ja-JP" sz="1200" dirty="0" smtClean="0"/>
                        <a:t>11.5h</a:t>
                      </a:r>
                      <a:endParaRPr kumimoji="1" lang="ja-JP" altLang="en-US" sz="1200" dirty="0"/>
                    </a:p>
                  </a:txBody>
                  <a:tcPr anchor="ctr">
                    <a:solidFill>
                      <a:srgbClr val="00B0F0"/>
                    </a:solidFill>
                  </a:tcPr>
                </a:tc>
                <a:extLst>
                  <a:ext uri="{0D108BD9-81ED-4DB2-BD59-A6C34878D82A}">
                    <a16:rowId xmlns:a16="http://schemas.microsoft.com/office/drawing/2014/main" val="10010"/>
                  </a:ext>
                </a:extLst>
              </a:tr>
            </a:tbl>
          </a:graphicData>
        </a:graphic>
      </p:graphicFrame>
      <p:sp>
        <p:nvSpPr>
          <p:cNvPr id="8" name="タイトル 1"/>
          <p:cNvSpPr>
            <a:spLocks noGrp="1"/>
          </p:cNvSpPr>
          <p:nvPr>
            <p:ph type="title"/>
          </p:nvPr>
        </p:nvSpPr>
        <p:spPr>
          <a:xfrm>
            <a:off x="55821" y="44624"/>
            <a:ext cx="9028870" cy="418058"/>
          </a:xfrm>
        </p:spPr>
        <p:txBody>
          <a:bodyPr>
            <a:noAutofit/>
          </a:bodyPr>
          <a:lstStyle/>
          <a:p>
            <a:r>
              <a:rPr lang="ja-JP" altLang="en-US" sz="1800" b="1" dirty="0" smtClean="0">
                <a:latin typeface="ＭＳ Ｐゴシック" panose="020B0600070205080204" pitchFamily="50" charset="-128"/>
                <a:ea typeface="ＭＳ Ｐゴシック" panose="020B0600070205080204" pitchFamily="50" charset="-128"/>
              </a:rPr>
              <a:t>サービス管理責任者・児童発達支援管理責任者研修の告示別表</a:t>
            </a:r>
            <a:endParaRPr kumimoji="1" lang="ja-JP" altLang="en-US" sz="1800" b="1" dirty="0">
              <a:latin typeface="ＭＳ Ｐゴシック" panose="020B0600070205080204" pitchFamily="50" charset="-128"/>
              <a:ea typeface="ＭＳ Ｐゴシック" panose="020B0600070205080204" pitchFamily="50" charset="-128"/>
            </a:endParaRPr>
          </a:p>
        </p:txBody>
      </p:sp>
      <p:grpSp>
        <p:nvGrpSpPr>
          <p:cNvPr id="9" name="グループ化 8">
            <a:extLst>
              <a:ext uri="{FF2B5EF4-FFF2-40B4-BE49-F238E27FC236}">
                <a16:creationId xmlns:a16="http://schemas.microsoft.com/office/drawing/2014/main" id="{14D6039F-05D0-1A47-942C-D43B72179361}"/>
              </a:ext>
            </a:extLst>
          </p:cNvPr>
          <p:cNvGrpSpPr/>
          <p:nvPr/>
        </p:nvGrpSpPr>
        <p:grpSpPr>
          <a:xfrm>
            <a:off x="0" y="407397"/>
            <a:ext cx="9144000" cy="72008"/>
            <a:chOff x="0" y="188640"/>
            <a:chExt cx="9144000" cy="72008"/>
          </a:xfrm>
        </p:grpSpPr>
        <p:cxnSp>
          <p:nvCxnSpPr>
            <p:cNvPr id="10" name="直線コネクタ 9">
              <a:extLst>
                <a:ext uri="{FF2B5EF4-FFF2-40B4-BE49-F238E27FC236}">
                  <a16:creationId xmlns:a16="http://schemas.microsoft.com/office/drawing/2014/main" id="{267A116B-83C7-E441-93D3-246BDACB4DDC}"/>
                </a:ext>
              </a:extLst>
            </p:cNvPr>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6125FFC1-EC09-1847-B19B-44CDD57F93FE}"/>
                </a:ext>
              </a:extLst>
            </p:cNvPr>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graphicFrame>
        <p:nvGraphicFramePr>
          <p:cNvPr id="14" name="表 13"/>
          <p:cNvGraphicFramePr>
            <a:graphicFrameLocks noGrp="1"/>
          </p:cNvGraphicFramePr>
          <p:nvPr>
            <p:extLst/>
          </p:nvPr>
        </p:nvGraphicFramePr>
        <p:xfrm>
          <a:off x="4417256" y="2747070"/>
          <a:ext cx="4591641" cy="1605517"/>
        </p:xfrm>
        <a:graphic>
          <a:graphicData uri="http://schemas.openxmlformats.org/drawingml/2006/table">
            <a:tbl>
              <a:tblPr firstRow="1" bandRow="1">
                <a:tableStyleId>{5940675A-B579-460E-94D1-54222C63F5DA}</a:tableStyleId>
              </a:tblPr>
              <a:tblGrid>
                <a:gridCol w="469752">
                  <a:extLst>
                    <a:ext uri="{9D8B030D-6E8A-4147-A177-3AD203B41FA5}">
                      <a16:colId xmlns:a16="http://schemas.microsoft.com/office/drawing/2014/main" val="20000"/>
                    </a:ext>
                  </a:extLst>
                </a:gridCol>
                <a:gridCol w="3512921">
                  <a:extLst>
                    <a:ext uri="{9D8B030D-6E8A-4147-A177-3AD203B41FA5}">
                      <a16:colId xmlns:a16="http://schemas.microsoft.com/office/drawing/2014/main" val="20001"/>
                    </a:ext>
                  </a:extLst>
                </a:gridCol>
                <a:gridCol w="608968">
                  <a:extLst>
                    <a:ext uri="{9D8B030D-6E8A-4147-A177-3AD203B41FA5}">
                      <a16:colId xmlns:a16="http://schemas.microsoft.com/office/drawing/2014/main" val="20002"/>
                    </a:ext>
                  </a:extLst>
                </a:gridCol>
              </a:tblGrid>
              <a:tr h="278244">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dirty="0" smtClean="0"/>
                        <a:t>基礎研修（うち研修講義、演習部分）（改正後）</a:t>
                      </a:r>
                    </a:p>
                  </a:txBody>
                  <a:tcPr anchor="ctr">
                    <a:lnL w="12700" cap="flat" cmpd="sng" algn="ctr">
                      <a:solidFill>
                        <a:schemeClr val="tx1"/>
                      </a:solidFill>
                      <a:prstDash val="solid"/>
                      <a:round/>
                      <a:headEnd type="none" w="med" len="med"/>
                      <a:tailEnd type="none" w="med" len="med"/>
                    </a:lnL>
                    <a:solidFill>
                      <a:srgbClr val="92D050"/>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dirty="0" smtClean="0"/>
                    </a:p>
                  </a:txBody>
                  <a:tcPr anchor="ctr">
                    <a:solidFill>
                      <a:srgbClr val="92D050"/>
                    </a:solidFill>
                  </a:tcPr>
                </a:tc>
                <a:tc>
                  <a:txBody>
                    <a:bodyPr/>
                    <a:lstStyle/>
                    <a:p>
                      <a:pPr algn="ctr"/>
                      <a:r>
                        <a:rPr kumimoji="1" lang="ja-JP" altLang="en-US" sz="1050" dirty="0"/>
                        <a:t>時間数</a:t>
                      </a:r>
                    </a:p>
                  </a:txBody>
                  <a:tcPr anchor="ctr">
                    <a:solidFill>
                      <a:srgbClr val="92D050"/>
                    </a:solidFill>
                  </a:tcPr>
                </a:tc>
                <a:extLst>
                  <a:ext uri="{0D108BD9-81ED-4DB2-BD59-A6C34878D82A}">
                    <a16:rowId xmlns:a16="http://schemas.microsoft.com/office/drawing/2014/main" val="10000"/>
                  </a:ext>
                </a:extLst>
              </a:tr>
              <a:tr h="323992">
                <a:tc rowSpan="2">
                  <a:txBody>
                    <a:bodyPr/>
                    <a:lstStyle/>
                    <a:p>
                      <a:pPr algn="l"/>
                      <a:r>
                        <a:rPr kumimoji="1" lang="ja-JP" altLang="en-US" sz="1000" dirty="0" smtClean="0"/>
                        <a:t>講義</a:t>
                      </a:r>
                      <a:endParaRPr kumimoji="1" lang="ja-JP" altLang="en-US" sz="1000" dirty="0"/>
                    </a:p>
                  </a:txBody>
                  <a:tcPr anchor="ctr">
                    <a:lnL w="12700" cap="flat" cmpd="sng" algn="ctr">
                      <a:solidFill>
                        <a:schemeClr val="tx1"/>
                      </a:solidFill>
                      <a:prstDash val="solid"/>
                      <a:round/>
                      <a:headEnd type="none" w="med" len="med"/>
                      <a:tailEnd type="none" w="med" len="med"/>
                    </a:lnL>
                  </a:tcPr>
                </a:tc>
                <a:tc>
                  <a:txBody>
                    <a:bodyPr/>
                    <a:lstStyle/>
                    <a:p>
                      <a:pPr algn="l"/>
                      <a:r>
                        <a:rPr kumimoji="1" lang="ja-JP" altLang="en-US" sz="1000" dirty="0" smtClean="0"/>
                        <a:t>１　サービス管理責任者の役割に関する講義</a:t>
                      </a:r>
                      <a:endParaRPr kumimoji="1" lang="ja-JP" altLang="en-US" sz="1000" dirty="0"/>
                    </a:p>
                  </a:txBody>
                  <a:tcPr anchor="ctr">
                    <a:lnB w="12700" cap="flat" cmpd="sng" algn="ctr">
                      <a:solidFill>
                        <a:schemeClr val="tx1"/>
                      </a:solidFill>
                      <a:prstDash val="solid"/>
                      <a:round/>
                      <a:headEnd type="none" w="med" len="med"/>
                      <a:tailEnd type="none" w="med" len="med"/>
                    </a:lnB>
                  </a:tcPr>
                </a:tc>
                <a:tc>
                  <a:txBody>
                    <a:bodyPr/>
                    <a:lstStyle/>
                    <a:p>
                      <a:pPr algn="r"/>
                      <a:r>
                        <a:rPr kumimoji="1" lang="en-US" altLang="ja-JP" sz="1200" dirty="0" smtClean="0">
                          <a:latin typeface="+mj-ea"/>
                          <a:ea typeface="+mj-ea"/>
                        </a:rPr>
                        <a:t>4.5h</a:t>
                      </a:r>
                      <a:endParaRPr kumimoji="1" lang="ja-JP" altLang="en-US" sz="1200" dirty="0">
                        <a:latin typeface="+mj-ea"/>
                        <a:ea typeface="+mj-ea"/>
                      </a:endParaRPr>
                    </a:p>
                  </a:txBody>
                  <a:tcPr anchor="ctr"/>
                </a:tc>
                <a:extLst>
                  <a:ext uri="{0D108BD9-81ED-4DB2-BD59-A6C34878D82A}">
                    <a16:rowId xmlns:a16="http://schemas.microsoft.com/office/drawing/2014/main" val="10001"/>
                  </a:ext>
                </a:extLst>
              </a:tr>
              <a:tr h="323992">
                <a:tc vMerge="1">
                  <a:txBody>
                    <a:bodyPr/>
                    <a:lstStyle/>
                    <a:p>
                      <a:pPr algn="l"/>
                      <a:endParaRPr kumimoji="1" lang="ja-JP" altLang="en-US" sz="1000" dirty="0"/>
                    </a:p>
                  </a:txBody>
                  <a:tcPr anchor="ctr">
                    <a:lnT w="12700" cap="flat" cmpd="sng" algn="ctr">
                      <a:solidFill>
                        <a:schemeClr val="tx1"/>
                      </a:solidFill>
                      <a:prstDash val="solid"/>
                      <a:round/>
                      <a:headEnd type="none" w="med" len="med"/>
                      <a:tailEnd type="none" w="med" len="med"/>
                    </a:lnT>
                  </a:tcPr>
                </a:tc>
                <a:tc>
                  <a:txBody>
                    <a:bodyPr/>
                    <a:lstStyle/>
                    <a:p>
                      <a:pPr algn="l"/>
                      <a:r>
                        <a:rPr kumimoji="1" lang="ja-JP" altLang="en-US" sz="1000" dirty="0" smtClean="0"/>
                        <a:t>２　アセスメントやモニタリングの手法に関する講義</a:t>
                      </a:r>
                      <a:endParaRPr kumimoji="1" lang="ja-JP" altLang="en-US" sz="1000" dirty="0"/>
                    </a:p>
                  </a:txBody>
                  <a:tcPr anchor="ctr">
                    <a:lnT w="12700" cap="flat" cmpd="sng" algn="ctr">
                      <a:solidFill>
                        <a:schemeClr val="tx1"/>
                      </a:solidFill>
                      <a:prstDash val="solid"/>
                      <a:round/>
                      <a:headEnd type="none" w="med" len="med"/>
                      <a:tailEnd type="none" w="med" len="med"/>
                    </a:lnT>
                  </a:tcPr>
                </a:tc>
                <a:tc>
                  <a:txBody>
                    <a:bodyPr/>
                    <a:lstStyle/>
                    <a:p>
                      <a:pPr algn="r"/>
                      <a:r>
                        <a:rPr kumimoji="1" lang="en-US" altLang="ja-JP" sz="1200" dirty="0" smtClean="0"/>
                        <a:t>5.5h</a:t>
                      </a:r>
                      <a:endParaRPr kumimoji="1" lang="ja-JP" altLang="en-US" sz="1200" dirty="0">
                        <a:latin typeface="+mj-ea"/>
                        <a:ea typeface="+mj-ea"/>
                      </a:endParaRPr>
                    </a:p>
                  </a:txBody>
                  <a:tcPr anchor="ctr"/>
                </a:tc>
                <a:extLst>
                  <a:ext uri="{0D108BD9-81ED-4DB2-BD59-A6C34878D82A}">
                    <a16:rowId xmlns:a16="http://schemas.microsoft.com/office/drawing/2014/main" val="10004"/>
                  </a:ext>
                </a:extLst>
              </a:tr>
              <a:tr h="4028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t>演習</a:t>
                      </a:r>
                      <a:endParaRPr kumimoji="1" lang="en-US" altLang="ja-JP" sz="10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t>３　サービス提供プロセスの管理に関する演習</a:t>
                      </a:r>
                      <a:endParaRPr kumimoji="1" lang="en-US" altLang="ja-JP" sz="1000" dirty="0"/>
                    </a:p>
                  </a:txBody>
                  <a:tcPr anchor="ctr"/>
                </a:tc>
                <a:tc>
                  <a:txBody>
                    <a:bodyPr/>
                    <a:lstStyle/>
                    <a:p>
                      <a:pPr algn="r"/>
                      <a:r>
                        <a:rPr kumimoji="1" lang="en-US" altLang="ja-JP" sz="1200" dirty="0" smtClean="0">
                          <a:latin typeface="+mj-ea"/>
                          <a:ea typeface="+mj-ea"/>
                        </a:rPr>
                        <a:t>7.5h</a:t>
                      </a:r>
                      <a:endParaRPr kumimoji="1" lang="ja-JP" altLang="en-US" sz="1200" dirty="0">
                        <a:latin typeface="+mj-ea"/>
                        <a:ea typeface="+mj-ea"/>
                      </a:endParaRPr>
                    </a:p>
                  </a:txBody>
                  <a:tcPr anchor="ctr"/>
                </a:tc>
                <a:extLst>
                  <a:ext uri="{0D108BD9-81ED-4DB2-BD59-A6C34878D82A}">
                    <a16:rowId xmlns:a16="http://schemas.microsoft.com/office/drawing/2014/main" val="10005"/>
                  </a:ext>
                </a:extLst>
              </a:tr>
              <a:tr h="276447">
                <a:tc>
                  <a:txBody>
                    <a:bodyPr/>
                    <a:lstStyle/>
                    <a:p>
                      <a:pPr algn="l"/>
                      <a:endParaRPr kumimoji="1" lang="ja-JP" altLang="en-US" sz="1050" dirty="0"/>
                    </a:p>
                  </a:txBody>
                  <a:tcPr anchor="ctr">
                    <a:solidFill>
                      <a:srgbClr val="92D050"/>
                    </a:solidFill>
                  </a:tcPr>
                </a:tc>
                <a:tc>
                  <a:txBody>
                    <a:bodyPr/>
                    <a:lstStyle/>
                    <a:p>
                      <a:pPr algn="l"/>
                      <a:r>
                        <a:rPr kumimoji="1" lang="ja-JP" altLang="en-US" sz="1050" dirty="0"/>
                        <a:t>合計</a:t>
                      </a:r>
                    </a:p>
                  </a:txBody>
                  <a:tcPr anchor="ctr">
                    <a:solidFill>
                      <a:srgbClr val="92D050"/>
                    </a:solidFill>
                  </a:tcPr>
                </a:tc>
                <a:tc>
                  <a:txBody>
                    <a:bodyPr/>
                    <a:lstStyle/>
                    <a:p>
                      <a:pPr algn="r"/>
                      <a:r>
                        <a:rPr kumimoji="1" lang="en-US" altLang="ja-JP" sz="1200" dirty="0" smtClean="0">
                          <a:solidFill>
                            <a:schemeClr val="tx1"/>
                          </a:solidFill>
                        </a:rPr>
                        <a:t>15h</a:t>
                      </a:r>
                      <a:endParaRPr kumimoji="1" lang="ja-JP" altLang="en-US" sz="1200" dirty="0">
                        <a:solidFill>
                          <a:schemeClr val="tx1"/>
                        </a:solidFill>
                        <a:latin typeface="+mj-ea"/>
                        <a:ea typeface="+mj-ea"/>
                      </a:endParaRPr>
                    </a:p>
                  </a:txBody>
                  <a:tcPr anchor="ctr">
                    <a:solidFill>
                      <a:srgbClr val="92D050"/>
                    </a:solidFill>
                  </a:tcPr>
                </a:tc>
                <a:extLst>
                  <a:ext uri="{0D108BD9-81ED-4DB2-BD59-A6C34878D82A}">
                    <a16:rowId xmlns:a16="http://schemas.microsoft.com/office/drawing/2014/main" val="10008"/>
                  </a:ext>
                </a:extLst>
              </a:tr>
            </a:tbl>
          </a:graphicData>
        </a:graphic>
      </p:graphicFrame>
      <p:sp>
        <p:nvSpPr>
          <p:cNvPr id="15" name="右矢印 14"/>
          <p:cNvSpPr/>
          <p:nvPr/>
        </p:nvSpPr>
        <p:spPr>
          <a:xfrm>
            <a:off x="3941662" y="1770046"/>
            <a:ext cx="310960" cy="1813044"/>
          </a:xfrm>
          <a:prstGeom prst="rightArrow">
            <a:avLst>
              <a:gd name="adj1" fmla="val 6034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cxnSp>
        <p:nvCxnSpPr>
          <p:cNvPr id="3" name="直線コネクタ 2"/>
          <p:cNvCxnSpPr/>
          <p:nvPr/>
        </p:nvCxnSpPr>
        <p:spPr>
          <a:xfrm flipV="1">
            <a:off x="0" y="4447962"/>
            <a:ext cx="9118086" cy="1"/>
          </a:xfrm>
          <a:prstGeom prst="line">
            <a:avLst/>
          </a:prstGeom>
          <a:ln w="22225">
            <a:prstDash val="sysDash"/>
          </a:ln>
        </p:spPr>
        <p:style>
          <a:lnRef idx="1">
            <a:schemeClr val="dk1"/>
          </a:lnRef>
          <a:fillRef idx="0">
            <a:schemeClr val="dk1"/>
          </a:fillRef>
          <a:effectRef idx="0">
            <a:schemeClr val="dk1"/>
          </a:effectRef>
          <a:fontRef idx="minor">
            <a:schemeClr val="tx1"/>
          </a:fontRef>
        </p:style>
      </p:cxnSp>
      <p:graphicFrame>
        <p:nvGraphicFramePr>
          <p:cNvPr id="20" name="表 19"/>
          <p:cNvGraphicFramePr>
            <a:graphicFrameLocks noGrp="1"/>
          </p:cNvGraphicFramePr>
          <p:nvPr>
            <p:extLst/>
          </p:nvPr>
        </p:nvGraphicFramePr>
        <p:xfrm>
          <a:off x="146727" y="4784389"/>
          <a:ext cx="4270530" cy="1651337"/>
        </p:xfrm>
        <a:graphic>
          <a:graphicData uri="http://schemas.openxmlformats.org/drawingml/2006/table">
            <a:tbl>
              <a:tblPr firstRow="1" bandRow="1">
                <a:tableStyleId>{5940675A-B579-460E-94D1-54222C63F5DA}</a:tableStyleId>
              </a:tblPr>
              <a:tblGrid>
                <a:gridCol w="660097">
                  <a:extLst>
                    <a:ext uri="{9D8B030D-6E8A-4147-A177-3AD203B41FA5}">
                      <a16:colId xmlns:a16="http://schemas.microsoft.com/office/drawing/2014/main" val="20000"/>
                    </a:ext>
                  </a:extLst>
                </a:gridCol>
                <a:gridCol w="2967317">
                  <a:extLst>
                    <a:ext uri="{9D8B030D-6E8A-4147-A177-3AD203B41FA5}">
                      <a16:colId xmlns:a16="http://schemas.microsoft.com/office/drawing/2014/main" val="20001"/>
                    </a:ext>
                  </a:extLst>
                </a:gridCol>
                <a:gridCol w="643116">
                  <a:extLst>
                    <a:ext uri="{9D8B030D-6E8A-4147-A177-3AD203B41FA5}">
                      <a16:colId xmlns:a16="http://schemas.microsoft.com/office/drawing/2014/main" val="20002"/>
                    </a:ext>
                  </a:extLst>
                </a:gridCol>
              </a:tblGrid>
              <a:tr h="29156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dirty="0" smtClean="0"/>
                        <a:t>実践研修</a:t>
                      </a:r>
                    </a:p>
                  </a:txBody>
                  <a:tcPr anchor="ctr">
                    <a:lnL w="12700" cap="flat" cmpd="sng" algn="ctr">
                      <a:solidFill>
                        <a:schemeClr val="tx1"/>
                      </a:solidFill>
                      <a:prstDash val="solid"/>
                      <a:round/>
                      <a:headEnd type="none" w="med" len="med"/>
                      <a:tailEnd type="none" w="med" len="med"/>
                    </a:lnL>
                    <a:solidFill>
                      <a:schemeClr val="accent2">
                        <a:lumMod val="40000"/>
                        <a:lumOff val="60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dirty="0" smtClean="0"/>
                    </a:p>
                  </a:txBody>
                  <a:tcPr anchor="ctr">
                    <a:solidFill>
                      <a:schemeClr val="accent2">
                        <a:lumMod val="40000"/>
                        <a:lumOff val="60000"/>
                      </a:schemeClr>
                    </a:solidFill>
                  </a:tcPr>
                </a:tc>
                <a:tc>
                  <a:txBody>
                    <a:bodyPr/>
                    <a:lstStyle/>
                    <a:p>
                      <a:pPr algn="ctr"/>
                      <a:r>
                        <a:rPr kumimoji="1" lang="ja-JP" altLang="en-US" sz="1050" dirty="0"/>
                        <a:t>時間数</a:t>
                      </a:r>
                    </a:p>
                  </a:txBody>
                  <a:tcPr anchor="ctr">
                    <a:solidFill>
                      <a:schemeClr val="accent2">
                        <a:lumMod val="40000"/>
                        <a:lumOff val="60000"/>
                      </a:schemeClr>
                    </a:solidFill>
                  </a:tcPr>
                </a:tc>
                <a:extLst>
                  <a:ext uri="{0D108BD9-81ED-4DB2-BD59-A6C34878D82A}">
                    <a16:rowId xmlns:a16="http://schemas.microsoft.com/office/drawing/2014/main" val="10000"/>
                  </a:ext>
                </a:extLst>
              </a:tr>
              <a:tr h="262071">
                <a:tc>
                  <a:txBody>
                    <a:bodyPr/>
                    <a:lstStyle/>
                    <a:p>
                      <a:r>
                        <a:rPr kumimoji="1" lang="ja-JP" altLang="en-US" sz="1000" dirty="0" smtClean="0"/>
                        <a:t>講義</a:t>
                      </a:r>
                      <a:endParaRPr kumimoji="1" lang="ja-JP" altLang="en-US" sz="1000" dirty="0"/>
                    </a:p>
                  </a:txBody>
                  <a:tcPr anchor="ctr">
                    <a:lnL w="12700" cap="flat" cmpd="sng" algn="ctr">
                      <a:solidFill>
                        <a:schemeClr val="tx1"/>
                      </a:solidFill>
                      <a:prstDash val="solid"/>
                      <a:round/>
                      <a:headEnd type="none" w="med" len="med"/>
                      <a:tailEnd type="none" w="med" len="med"/>
                    </a:lnL>
                  </a:tcPr>
                </a:tc>
                <a:tc>
                  <a:txBody>
                    <a:bodyPr/>
                    <a:lstStyle/>
                    <a:p>
                      <a:r>
                        <a:rPr kumimoji="1" lang="ja-JP" altLang="en-US" sz="1000" dirty="0" smtClean="0"/>
                        <a:t>１　障害福祉の動向に関する講義</a:t>
                      </a:r>
                      <a:endParaRPr kumimoji="1" lang="ja-JP" altLang="en-US" sz="1000" dirty="0"/>
                    </a:p>
                  </a:txBody>
                  <a:tcPr anchor="ctr"/>
                </a:tc>
                <a:tc>
                  <a:txBody>
                    <a:bodyPr/>
                    <a:lstStyle/>
                    <a:p>
                      <a:pPr algn="r"/>
                      <a:r>
                        <a:rPr kumimoji="1" lang="en-US" altLang="ja-JP" sz="1050" dirty="0" smtClean="0"/>
                        <a:t>1h</a:t>
                      </a:r>
                      <a:endParaRPr kumimoji="1" lang="ja-JP" altLang="en-US" sz="1050" dirty="0"/>
                    </a:p>
                  </a:txBody>
                  <a:tcPr anchor="ctr"/>
                </a:tc>
                <a:extLst>
                  <a:ext uri="{0D108BD9-81ED-4DB2-BD59-A6C34878D82A}">
                    <a16:rowId xmlns:a16="http://schemas.microsoft.com/office/drawing/2014/main" val="10001"/>
                  </a:ext>
                </a:extLst>
              </a:tr>
              <a:tr h="262071">
                <a:tc rowSpan="3">
                  <a:txBody>
                    <a:bodyPr/>
                    <a:lstStyle/>
                    <a:p>
                      <a:r>
                        <a:rPr kumimoji="1" lang="ja-JP" altLang="en-US" sz="1000" dirty="0" smtClean="0"/>
                        <a:t>講義・演習</a:t>
                      </a:r>
                      <a:endParaRPr kumimoji="1" lang="ja-JP" altLang="en-US" sz="1000" dirty="0"/>
                    </a:p>
                  </a:txBody>
                  <a:tcPr anchor="ctr">
                    <a:lnL w="12700" cap="flat" cmpd="sng" algn="ctr">
                      <a:solidFill>
                        <a:schemeClr val="tx1"/>
                      </a:solidFill>
                      <a:prstDash val="solid"/>
                      <a:round/>
                      <a:headEnd type="none" w="med" len="med"/>
                      <a:tailEnd type="none" w="med" len="med"/>
                    </a:lnL>
                  </a:tcPr>
                </a:tc>
                <a:tc>
                  <a:txBody>
                    <a:bodyPr/>
                    <a:lstStyle/>
                    <a:p>
                      <a:r>
                        <a:rPr kumimoji="1" lang="ja-JP" altLang="en-US" sz="1000" dirty="0" smtClean="0"/>
                        <a:t>２　サービス提供に関する講義及び演習</a:t>
                      </a:r>
                      <a:endParaRPr kumimoji="1" lang="ja-JP" altLang="en-US" sz="1000" dirty="0"/>
                    </a:p>
                  </a:txBody>
                  <a:tcPr anchor="ctr">
                    <a:lnB w="12700" cap="flat" cmpd="sng" algn="ctr">
                      <a:solidFill>
                        <a:schemeClr val="tx1"/>
                      </a:solidFill>
                      <a:prstDash val="solid"/>
                      <a:round/>
                      <a:headEnd type="none" w="med" len="med"/>
                      <a:tailEnd type="none" w="med" len="med"/>
                    </a:lnB>
                  </a:tcPr>
                </a:tc>
                <a:tc>
                  <a:txBody>
                    <a:bodyPr/>
                    <a:lstStyle/>
                    <a:p>
                      <a:pPr algn="r"/>
                      <a:r>
                        <a:rPr kumimoji="1" lang="en-US" altLang="ja-JP" sz="1050" dirty="0" smtClean="0"/>
                        <a:t>7h</a:t>
                      </a:r>
                      <a:endParaRPr kumimoji="1" lang="ja-JP" altLang="en-US" sz="1050" dirty="0"/>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87684">
                <a:tc vMerge="1">
                  <a:txBody>
                    <a:bodyPr/>
                    <a:lstStyle/>
                    <a:p>
                      <a:endParaRPr kumimoji="1" lang="ja-JP" altLang="en-US" sz="10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kumimoji="1" lang="ja-JP" altLang="en-US" sz="1000" dirty="0" smtClean="0"/>
                        <a:t>３　人材育成の手法に関する講義及び演習</a:t>
                      </a:r>
                      <a:endParaRPr kumimoji="1" lang="ja-JP" altLang="en-US" sz="1000" dirty="0"/>
                    </a:p>
                  </a:txBody>
                  <a:tcPr anchor="ctr">
                    <a:lnT w="12700" cap="flat" cmpd="sng" algn="ctr">
                      <a:solidFill>
                        <a:schemeClr val="tx1"/>
                      </a:solidFill>
                      <a:prstDash val="solid"/>
                      <a:round/>
                      <a:headEnd type="none" w="med" len="med"/>
                      <a:tailEnd type="none" w="med" len="med"/>
                    </a:lnT>
                  </a:tcPr>
                </a:tc>
                <a:tc>
                  <a:txBody>
                    <a:bodyPr/>
                    <a:lstStyle/>
                    <a:p>
                      <a:pPr algn="r"/>
                      <a:r>
                        <a:rPr kumimoji="1" lang="en-US" altLang="ja-JP" sz="1050" dirty="0" smtClean="0"/>
                        <a:t>2.5h</a:t>
                      </a:r>
                      <a:endParaRPr kumimoji="1" lang="ja-JP" altLang="en-US" sz="1050" dirty="0"/>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262071">
                <a:tc vMerge="1">
                  <a:txBody>
                    <a:bodyPr/>
                    <a:lstStyle/>
                    <a:p>
                      <a:endParaRPr kumimoji="1" lang="ja-JP" altLang="en-US" sz="1000" dirty="0"/>
                    </a:p>
                  </a:txBody>
                  <a:tcPr anchor="ctr"/>
                </a:tc>
                <a:tc>
                  <a:txBody>
                    <a:bodyPr/>
                    <a:lstStyle/>
                    <a:p>
                      <a:r>
                        <a:rPr kumimoji="1" lang="ja-JP" altLang="en-US" sz="1000" dirty="0" smtClean="0"/>
                        <a:t>４　他職種及び地域連携に関する講義及び演習</a:t>
                      </a:r>
                      <a:endParaRPr kumimoji="1" lang="ja-JP" altLang="en-US" sz="1000" dirty="0"/>
                    </a:p>
                  </a:txBody>
                  <a:tcPr anchor="ctr"/>
                </a:tc>
                <a:tc>
                  <a:txBody>
                    <a:bodyPr/>
                    <a:lstStyle/>
                    <a:p>
                      <a:pPr algn="r"/>
                      <a:r>
                        <a:rPr kumimoji="1" lang="en-US" altLang="ja-JP" sz="1050" dirty="0" smtClean="0"/>
                        <a:t>6h</a:t>
                      </a:r>
                      <a:endParaRPr kumimoji="1" lang="ja-JP" altLang="en-US" sz="1050" dirty="0"/>
                    </a:p>
                  </a:txBody>
                  <a:tcPr anchor="ctr"/>
                </a:tc>
                <a:extLst>
                  <a:ext uri="{0D108BD9-81ED-4DB2-BD59-A6C34878D82A}">
                    <a16:rowId xmlns:a16="http://schemas.microsoft.com/office/drawing/2014/main" val="10004"/>
                  </a:ext>
                </a:extLst>
              </a:tr>
              <a:tr h="285878">
                <a:tc>
                  <a:txBody>
                    <a:bodyPr/>
                    <a:lstStyle/>
                    <a:p>
                      <a:endParaRPr kumimoji="1" lang="ja-JP" altLang="en-US" sz="1050" dirty="0"/>
                    </a:p>
                  </a:txBody>
                  <a:tcPr anchor="ctr">
                    <a:solidFill>
                      <a:schemeClr val="accent2">
                        <a:lumMod val="40000"/>
                        <a:lumOff val="60000"/>
                      </a:schemeClr>
                    </a:solidFill>
                  </a:tcPr>
                </a:tc>
                <a:tc>
                  <a:txBody>
                    <a:bodyPr/>
                    <a:lstStyle/>
                    <a:p>
                      <a:r>
                        <a:rPr kumimoji="1" lang="ja-JP" altLang="en-US" sz="1050" dirty="0"/>
                        <a:t>合計</a:t>
                      </a:r>
                    </a:p>
                  </a:txBody>
                  <a:tcPr anchor="ctr">
                    <a:solidFill>
                      <a:schemeClr val="accent2">
                        <a:lumMod val="40000"/>
                        <a:lumOff val="60000"/>
                      </a:schemeClr>
                    </a:solidFill>
                  </a:tcPr>
                </a:tc>
                <a:tc>
                  <a:txBody>
                    <a:bodyPr/>
                    <a:lstStyle/>
                    <a:p>
                      <a:pPr algn="r"/>
                      <a:r>
                        <a:rPr kumimoji="1" lang="en-US" altLang="ja-JP" sz="1050" dirty="0" smtClean="0">
                          <a:solidFill>
                            <a:schemeClr val="tx1"/>
                          </a:solidFill>
                        </a:rPr>
                        <a:t>14.5h</a:t>
                      </a:r>
                      <a:endParaRPr kumimoji="1" lang="ja-JP" altLang="en-US" sz="1050" dirty="0">
                        <a:solidFill>
                          <a:schemeClr val="tx1"/>
                        </a:solidFill>
                      </a:endParaRPr>
                    </a:p>
                  </a:txBody>
                  <a:tcPr anchor="ctr">
                    <a:solidFill>
                      <a:schemeClr val="accent2">
                        <a:lumMod val="40000"/>
                        <a:lumOff val="60000"/>
                      </a:schemeClr>
                    </a:solidFill>
                  </a:tcPr>
                </a:tc>
                <a:extLst>
                  <a:ext uri="{0D108BD9-81ED-4DB2-BD59-A6C34878D82A}">
                    <a16:rowId xmlns:a16="http://schemas.microsoft.com/office/drawing/2014/main" val="10006"/>
                  </a:ext>
                </a:extLst>
              </a:tr>
            </a:tbl>
          </a:graphicData>
        </a:graphic>
      </p:graphicFrame>
      <p:graphicFrame>
        <p:nvGraphicFramePr>
          <p:cNvPr id="19" name="表 18"/>
          <p:cNvGraphicFramePr>
            <a:graphicFrameLocks noGrp="1"/>
          </p:cNvGraphicFramePr>
          <p:nvPr>
            <p:extLst/>
          </p:nvPr>
        </p:nvGraphicFramePr>
        <p:xfrm>
          <a:off x="4572002" y="4784390"/>
          <a:ext cx="4433878" cy="1485920"/>
        </p:xfrm>
        <a:graphic>
          <a:graphicData uri="http://schemas.openxmlformats.org/drawingml/2006/table">
            <a:tbl>
              <a:tblPr firstRow="1" bandRow="1">
                <a:tableStyleId>{5940675A-B579-460E-94D1-54222C63F5DA}</a:tableStyleId>
              </a:tblPr>
              <a:tblGrid>
                <a:gridCol w="672351">
                  <a:extLst>
                    <a:ext uri="{9D8B030D-6E8A-4147-A177-3AD203B41FA5}">
                      <a16:colId xmlns:a16="http://schemas.microsoft.com/office/drawing/2014/main" val="20000"/>
                    </a:ext>
                  </a:extLst>
                </a:gridCol>
                <a:gridCol w="3146612">
                  <a:extLst>
                    <a:ext uri="{9D8B030D-6E8A-4147-A177-3AD203B41FA5}">
                      <a16:colId xmlns:a16="http://schemas.microsoft.com/office/drawing/2014/main" val="20001"/>
                    </a:ext>
                  </a:extLst>
                </a:gridCol>
                <a:gridCol w="614915">
                  <a:extLst>
                    <a:ext uri="{9D8B030D-6E8A-4147-A177-3AD203B41FA5}">
                      <a16:colId xmlns:a16="http://schemas.microsoft.com/office/drawing/2014/main" val="20002"/>
                    </a:ext>
                  </a:extLst>
                </a:gridCol>
              </a:tblGrid>
              <a:tr h="288411">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dirty="0" smtClean="0"/>
                        <a:t>更新研修</a:t>
                      </a:r>
                    </a:p>
                  </a:txBody>
                  <a:tcPr anchor="ctr">
                    <a:lnL w="12700" cap="flat" cmpd="sng" algn="ctr">
                      <a:solidFill>
                        <a:schemeClr val="tx1"/>
                      </a:solidFill>
                      <a:prstDash val="solid"/>
                      <a:round/>
                      <a:headEnd type="none" w="med" len="med"/>
                      <a:tailEnd type="none" w="med" len="med"/>
                    </a:lnL>
                    <a:solidFill>
                      <a:srgbClr val="FFC000"/>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dirty="0" smtClean="0"/>
                    </a:p>
                  </a:txBody>
                  <a:tcPr anchor="ctr">
                    <a:solidFill>
                      <a:schemeClr val="accent2">
                        <a:lumMod val="40000"/>
                        <a:lumOff val="60000"/>
                      </a:schemeClr>
                    </a:solidFill>
                  </a:tcPr>
                </a:tc>
                <a:tc>
                  <a:txBody>
                    <a:bodyPr/>
                    <a:lstStyle/>
                    <a:p>
                      <a:pPr algn="ctr"/>
                      <a:r>
                        <a:rPr kumimoji="1" lang="ja-JP" altLang="en-US" sz="1050" dirty="0"/>
                        <a:t>時間数</a:t>
                      </a:r>
                    </a:p>
                  </a:txBody>
                  <a:tcPr anchor="ctr">
                    <a:solidFill>
                      <a:srgbClr val="FFC000"/>
                    </a:solidFill>
                  </a:tcPr>
                </a:tc>
                <a:extLst>
                  <a:ext uri="{0D108BD9-81ED-4DB2-BD59-A6C34878D82A}">
                    <a16:rowId xmlns:a16="http://schemas.microsoft.com/office/drawing/2014/main" val="10000"/>
                  </a:ext>
                </a:extLst>
              </a:tr>
              <a:tr h="259240">
                <a:tc>
                  <a:txBody>
                    <a:bodyPr/>
                    <a:lstStyle/>
                    <a:p>
                      <a:r>
                        <a:rPr kumimoji="1" lang="ja-JP" altLang="en-US" sz="1000" dirty="0" smtClean="0"/>
                        <a:t>講義</a:t>
                      </a:r>
                      <a:endParaRPr kumimoji="1" lang="ja-JP" altLang="en-US" sz="1000" dirty="0"/>
                    </a:p>
                  </a:txBody>
                  <a:tcPr anchor="ctr">
                    <a:lnL w="12700" cap="flat" cmpd="sng" algn="ctr">
                      <a:solidFill>
                        <a:schemeClr val="tx1"/>
                      </a:solidFill>
                      <a:prstDash val="solid"/>
                      <a:round/>
                      <a:headEnd type="none" w="med" len="med"/>
                      <a:tailEnd type="none" w="med" len="med"/>
                    </a:lnL>
                  </a:tcPr>
                </a:tc>
                <a:tc>
                  <a:txBody>
                    <a:bodyPr/>
                    <a:lstStyle/>
                    <a:p>
                      <a:r>
                        <a:rPr kumimoji="1" lang="ja-JP" altLang="en-US" sz="1000" dirty="0" smtClean="0"/>
                        <a:t>１　障害福祉の動向に関する講義</a:t>
                      </a:r>
                      <a:endParaRPr kumimoji="1" lang="ja-JP" altLang="en-US" sz="1000" dirty="0"/>
                    </a:p>
                  </a:txBody>
                  <a:tcPr anchor="ctr"/>
                </a:tc>
                <a:tc>
                  <a:txBody>
                    <a:bodyPr/>
                    <a:lstStyle/>
                    <a:p>
                      <a:pPr algn="r"/>
                      <a:r>
                        <a:rPr kumimoji="1" lang="en-US" altLang="ja-JP" sz="1050" dirty="0" smtClean="0"/>
                        <a:t>1h</a:t>
                      </a:r>
                      <a:endParaRPr kumimoji="1" lang="ja-JP" altLang="en-US" sz="1050" dirty="0"/>
                    </a:p>
                  </a:txBody>
                  <a:tcPr anchor="ctr"/>
                </a:tc>
                <a:extLst>
                  <a:ext uri="{0D108BD9-81ED-4DB2-BD59-A6C34878D82A}">
                    <a16:rowId xmlns:a16="http://schemas.microsoft.com/office/drawing/2014/main" val="10001"/>
                  </a:ext>
                </a:extLst>
              </a:tr>
              <a:tr h="259240">
                <a:tc rowSpan="2">
                  <a:txBody>
                    <a:bodyPr/>
                    <a:lstStyle/>
                    <a:p>
                      <a:r>
                        <a:rPr kumimoji="1" lang="ja-JP" altLang="en-US" sz="1000" dirty="0" smtClean="0"/>
                        <a:t>講義・演習</a:t>
                      </a:r>
                      <a:endParaRPr kumimoji="1" lang="ja-JP" altLang="en-US" sz="1000" dirty="0"/>
                    </a:p>
                  </a:txBody>
                  <a:tcPr anchor="ctr">
                    <a:lnL w="12700" cap="flat" cmpd="sng" algn="ctr">
                      <a:solidFill>
                        <a:schemeClr val="tx1"/>
                      </a:solidFill>
                      <a:prstDash val="solid"/>
                      <a:round/>
                      <a:headEnd type="none" w="med" len="med"/>
                      <a:tailEnd type="none" w="med" len="med"/>
                    </a:lnL>
                  </a:tcPr>
                </a:tc>
                <a:tc>
                  <a:txBody>
                    <a:bodyPr/>
                    <a:lstStyle/>
                    <a:p>
                      <a:r>
                        <a:rPr kumimoji="1" lang="ja-JP" altLang="en-US" sz="1000" dirty="0" smtClean="0"/>
                        <a:t>２　サービス提供の自己検証に関する演習</a:t>
                      </a:r>
                      <a:endParaRPr kumimoji="1" lang="ja-JP" altLang="en-US" sz="1000" dirty="0"/>
                    </a:p>
                  </a:txBody>
                  <a:tcPr anchor="ctr">
                    <a:lnB w="12700" cap="flat" cmpd="sng" algn="ctr">
                      <a:solidFill>
                        <a:schemeClr val="tx1"/>
                      </a:solidFill>
                      <a:prstDash val="solid"/>
                      <a:round/>
                      <a:headEnd type="none" w="med" len="med"/>
                      <a:tailEnd type="none" w="med" len="med"/>
                    </a:lnB>
                  </a:tcPr>
                </a:tc>
                <a:tc>
                  <a:txBody>
                    <a:bodyPr/>
                    <a:lstStyle/>
                    <a:p>
                      <a:pPr algn="r"/>
                      <a:r>
                        <a:rPr kumimoji="1" lang="en-US" altLang="ja-JP" sz="1050" dirty="0" smtClean="0"/>
                        <a:t>5h</a:t>
                      </a:r>
                      <a:endParaRPr kumimoji="1" lang="ja-JP" altLang="en-US" sz="1050" dirty="0"/>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45756">
                <a:tc vMerge="1">
                  <a:txBody>
                    <a:bodyPr/>
                    <a:lstStyle/>
                    <a:p>
                      <a:endParaRPr kumimoji="1" lang="ja-JP" altLang="en-US" sz="10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kumimoji="1" lang="ja-JP" altLang="en-US" sz="1000" dirty="0" smtClean="0"/>
                        <a:t>３　サービスの質の向上と人材育成のためのスーパービジョンに関する講義及び演習</a:t>
                      </a:r>
                      <a:endParaRPr kumimoji="1" lang="ja-JP" altLang="en-US" sz="1000" dirty="0"/>
                    </a:p>
                  </a:txBody>
                  <a:tcPr anchor="ctr">
                    <a:lnT w="12700" cap="flat" cmpd="sng" algn="ctr">
                      <a:solidFill>
                        <a:schemeClr val="tx1"/>
                      </a:solidFill>
                      <a:prstDash val="solid"/>
                      <a:round/>
                      <a:headEnd type="none" w="med" len="med"/>
                      <a:tailEnd type="none" w="med" len="med"/>
                    </a:lnT>
                  </a:tcPr>
                </a:tc>
                <a:tc>
                  <a:txBody>
                    <a:bodyPr/>
                    <a:lstStyle/>
                    <a:p>
                      <a:pPr algn="r"/>
                      <a:r>
                        <a:rPr kumimoji="1" lang="en-US" altLang="ja-JP" sz="1050" dirty="0" smtClean="0"/>
                        <a:t>7h</a:t>
                      </a:r>
                      <a:endParaRPr kumimoji="1" lang="ja-JP" altLang="en-US" sz="1050" dirty="0"/>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282789">
                <a:tc>
                  <a:txBody>
                    <a:bodyPr/>
                    <a:lstStyle/>
                    <a:p>
                      <a:endParaRPr kumimoji="1" lang="ja-JP" altLang="en-US" sz="1050" dirty="0"/>
                    </a:p>
                  </a:txBody>
                  <a:tcPr anchor="ctr">
                    <a:solidFill>
                      <a:srgbClr val="FFC000"/>
                    </a:solidFill>
                  </a:tcPr>
                </a:tc>
                <a:tc>
                  <a:txBody>
                    <a:bodyPr/>
                    <a:lstStyle/>
                    <a:p>
                      <a:r>
                        <a:rPr kumimoji="1" lang="ja-JP" altLang="en-US" sz="1050" dirty="0"/>
                        <a:t>合計</a:t>
                      </a:r>
                    </a:p>
                  </a:txBody>
                  <a:tcPr anchor="ctr">
                    <a:solidFill>
                      <a:srgbClr val="FFC000"/>
                    </a:solidFill>
                  </a:tcPr>
                </a:tc>
                <a:tc>
                  <a:txBody>
                    <a:bodyPr/>
                    <a:lstStyle/>
                    <a:p>
                      <a:pPr algn="r"/>
                      <a:r>
                        <a:rPr kumimoji="1" lang="en-US" altLang="ja-JP" sz="1050" dirty="0" smtClean="0">
                          <a:solidFill>
                            <a:schemeClr val="tx1"/>
                          </a:solidFill>
                        </a:rPr>
                        <a:t>13h</a:t>
                      </a:r>
                      <a:endParaRPr kumimoji="1" lang="ja-JP" altLang="en-US" sz="1050" dirty="0">
                        <a:solidFill>
                          <a:schemeClr val="tx1"/>
                        </a:solidFill>
                      </a:endParaRPr>
                    </a:p>
                  </a:txBody>
                  <a:tcPr anchor="ctr">
                    <a:solidFill>
                      <a:srgbClr val="FFC000"/>
                    </a:solidFill>
                  </a:tcPr>
                </a:tc>
                <a:extLst>
                  <a:ext uri="{0D108BD9-81ED-4DB2-BD59-A6C34878D82A}">
                    <a16:rowId xmlns:a16="http://schemas.microsoft.com/office/drawing/2014/main" val="10006"/>
                  </a:ext>
                </a:extLst>
              </a:tr>
            </a:tbl>
          </a:graphicData>
        </a:graphic>
      </p:graphicFrame>
      <p:sp>
        <p:nvSpPr>
          <p:cNvPr id="2" name="正方形/長方形 1"/>
          <p:cNvSpPr/>
          <p:nvPr/>
        </p:nvSpPr>
        <p:spPr>
          <a:xfrm>
            <a:off x="3931576" y="4485623"/>
            <a:ext cx="1133477" cy="2487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ＭＳ Ｐゴシック" panose="020B0600070205080204" pitchFamily="50" charset="-128"/>
                <a:ea typeface="ＭＳ Ｐゴシック" panose="020B0600070205080204" pitchFamily="50" charset="-128"/>
              </a:rPr>
              <a:t>新設</a:t>
            </a:r>
            <a:endParaRPr kumimoji="1" lang="ja-JP" altLang="en-US" sz="1400" dirty="0">
              <a:latin typeface="ＭＳ Ｐゴシック" panose="020B0600070205080204" pitchFamily="50" charset="-128"/>
              <a:ea typeface="ＭＳ Ｐゴシック" panose="020B0600070205080204" pitchFamily="50" charset="-128"/>
            </a:endParaRPr>
          </a:p>
        </p:txBody>
      </p:sp>
      <p:sp>
        <p:nvSpPr>
          <p:cNvPr id="13" name="テキスト ボックス 12"/>
          <p:cNvSpPr txBox="1"/>
          <p:nvPr/>
        </p:nvSpPr>
        <p:spPr>
          <a:xfrm>
            <a:off x="4572003" y="6336985"/>
            <a:ext cx="4433877" cy="400110"/>
          </a:xfrm>
          <a:prstGeom prst="rect">
            <a:avLst/>
          </a:prstGeom>
          <a:noFill/>
        </p:spPr>
        <p:txBody>
          <a:bodyPr wrap="square" rtlCol="0">
            <a:spAutoFit/>
          </a:bodyPr>
          <a:lstStyle/>
          <a:p>
            <a:r>
              <a:rPr kumimoji="1" lang="en-US" altLang="ja-JP" sz="1000" dirty="0" smtClean="0">
                <a:latin typeface="ＭＳ Ｐゴシック" panose="020B0600070205080204" pitchFamily="50" charset="-128"/>
                <a:ea typeface="ＭＳ Ｐゴシック" panose="020B0600070205080204" pitchFamily="50" charset="-128"/>
              </a:rPr>
              <a:t>※</a:t>
            </a:r>
            <a:r>
              <a:rPr kumimoji="1" lang="ja-JP" altLang="en-US" sz="1000" dirty="0" smtClean="0">
                <a:latin typeface="ＭＳ Ｐゴシック" panose="020B0600070205080204" pitchFamily="50" charset="-128"/>
                <a:ea typeface="ＭＳ Ｐゴシック" panose="020B0600070205080204" pitchFamily="50" charset="-128"/>
              </a:rPr>
              <a:t>１ 更新研修は、令和元年度から実施</a:t>
            </a:r>
            <a:endParaRPr kumimoji="1" lang="en-US" altLang="ja-JP" sz="1000" dirty="0" smtClean="0">
              <a:latin typeface="ＭＳ Ｐゴシック" panose="020B0600070205080204" pitchFamily="50" charset="-128"/>
              <a:ea typeface="ＭＳ Ｐゴシック" panose="020B0600070205080204" pitchFamily="50" charset="-128"/>
            </a:endParaRPr>
          </a:p>
          <a:p>
            <a:r>
              <a:rPr kumimoji="1" lang="en-US" altLang="ja-JP" sz="1000" dirty="0" smtClean="0">
                <a:latin typeface="ＭＳ Ｐゴシック" panose="020B0600070205080204" pitchFamily="50" charset="-128"/>
                <a:ea typeface="ＭＳ Ｐゴシック" panose="020B0600070205080204" pitchFamily="50" charset="-128"/>
              </a:rPr>
              <a:t>※</a:t>
            </a:r>
            <a:r>
              <a:rPr kumimoji="1" lang="ja-JP" altLang="en-US" sz="1000" dirty="0" smtClean="0">
                <a:latin typeface="ＭＳ Ｐゴシック" panose="020B0600070205080204" pitchFamily="50" charset="-128"/>
                <a:ea typeface="ＭＳ Ｐゴシック" panose="020B0600070205080204" pitchFamily="50" charset="-128"/>
              </a:rPr>
              <a:t>２ 令和５年度までは１及び２のみの実施でも可とする</a:t>
            </a:r>
            <a:endParaRPr kumimoji="1" lang="ja-JP" altLang="en-US" sz="1000" dirty="0">
              <a:latin typeface="ＭＳ Ｐゴシック" panose="020B0600070205080204" pitchFamily="50" charset="-128"/>
              <a:ea typeface="ＭＳ Ｐゴシック" panose="020B0600070205080204" pitchFamily="50" charset="-128"/>
            </a:endParaRPr>
          </a:p>
        </p:txBody>
      </p:sp>
      <p:sp>
        <p:nvSpPr>
          <p:cNvPr id="16" name="テキスト ボックス 15"/>
          <p:cNvSpPr txBox="1"/>
          <p:nvPr/>
        </p:nvSpPr>
        <p:spPr>
          <a:xfrm>
            <a:off x="145335" y="6461496"/>
            <a:ext cx="4426667" cy="246221"/>
          </a:xfrm>
          <a:prstGeom prst="rect">
            <a:avLst/>
          </a:prstGeom>
          <a:noFill/>
        </p:spPr>
        <p:txBody>
          <a:bodyPr wrap="square" rtlCol="0">
            <a:spAutoFit/>
          </a:bodyPr>
          <a:lstStyle/>
          <a:p>
            <a:r>
              <a:rPr kumimoji="1" lang="en-US" altLang="ja-JP" sz="1000" dirty="0" smtClean="0">
                <a:latin typeface="ＭＳ Ｐゴシック" panose="020B0600070205080204" pitchFamily="50" charset="-128"/>
                <a:ea typeface="ＭＳ Ｐゴシック" panose="020B0600070205080204" pitchFamily="50" charset="-128"/>
              </a:rPr>
              <a:t>※</a:t>
            </a:r>
            <a:r>
              <a:rPr kumimoji="1" lang="ja-JP" altLang="en-US" sz="1000" dirty="0" smtClean="0">
                <a:latin typeface="ＭＳ Ｐゴシック" panose="020B0600070205080204" pitchFamily="50" charset="-128"/>
                <a:ea typeface="ＭＳ Ｐゴシック" panose="020B0600070205080204" pitchFamily="50" charset="-128"/>
              </a:rPr>
              <a:t>実践研修は令和元年度の２年後より実施</a:t>
            </a:r>
            <a:endParaRPr kumimoji="1" lang="ja-JP" altLang="en-US" sz="1000" dirty="0">
              <a:latin typeface="ＭＳ Ｐゴシック" panose="020B0600070205080204" pitchFamily="50" charset="-128"/>
              <a:ea typeface="ＭＳ Ｐゴシック" panose="020B0600070205080204" pitchFamily="50" charset="-128"/>
            </a:endParaRPr>
          </a:p>
        </p:txBody>
      </p:sp>
      <p:sp>
        <p:nvSpPr>
          <p:cNvPr id="12" name="フッター プレースホルダー 11"/>
          <p:cNvSpPr>
            <a:spLocks noGrp="1"/>
          </p:cNvSpPr>
          <p:nvPr>
            <p:ph type="ftr" sz="quarter" idx="11"/>
          </p:nvPr>
        </p:nvSpPr>
        <p:spPr/>
        <p:txBody>
          <a:body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ja-JP" altLang="en-US"/>
          </a:p>
        </p:txBody>
      </p:sp>
    </p:spTree>
    <p:extLst>
      <p:ext uri="{BB962C8B-B14F-4D97-AF65-F5344CB8AC3E}">
        <p14:creationId xmlns:p14="http://schemas.microsoft.com/office/powerpoint/2010/main" val="1648641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直線コネクタ 59"/>
          <p:cNvCxnSpPr/>
          <p:nvPr/>
        </p:nvCxnSpPr>
        <p:spPr>
          <a:xfrm>
            <a:off x="4106773" y="4691910"/>
            <a:ext cx="4920322"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3" name="正方形/長方形 42"/>
          <p:cNvSpPr/>
          <p:nvPr/>
        </p:nvSpPr>
        <p:spPr>
          <a:xfrm>
            <a:off x="7223693" y="3296111"/>
            <a:ext cx="1803364" cy="11573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t"/>
          <a:lstStyle/>
          <a:p>
            <a:pPr algn="ctr" fontAlgn="auto">
              <a:spcBef>
                <a:spcPts val="0"/>
              </a:spcBef>
              <a:spcAft>
                <a:spcPts val="0"/>
              </a:spcAft>
            </a:pPr>
            <a:endParaRPr lang="en-US" altLang="ja-JP" sz="1477" u="sng" dirty="0">
              <a:solidFill>
                <a:srgbClr val="00B050"/>
              </a:solidFill>
              <a:latin typeface="ＭＳ Ｐゴシック"/>
            </a:endParaRPr>
          </a:p>
          <a:p>
            <a:pPr algn="ctr" fontAlgn="auto">
              <a:spcBef>
                <a:spcPts val="0"/>
              </a:spcBef>
              <a:spcAft>
                <a:spcPts val="0"/>
              </a:spcAft>
            </a:pPr>
            <a:endParaRPr lang="en-US" altLang="ja-JP" sz="738" u="sng" dirty="0">
              <a:solidFill>
                <a:srgbClr val="00B050"/>
              </a:solidFill>
              <a:latin typeface="ＭＳ Ｐゴシック"/>
            </a:endParaRPr>
          </a:p>
          <a:p>
            <a:pPr algn="ctr" fontAlgn="auto">
              <a:spcBef>
                <a:spcPts val="0"/>
              </a:spcBef>
              <a:spcAft>
                <a:spcPts val="0"/>
              </a:spcAft>
            </a:pPr>
            <a:r>
              <a:rPr lang="ja-JP" altLang="en-US" sz="1477" u="sng" dirty="0">
                <a:solidFill>
                  <a:srgbClr val="00B050"/>
                </a:solidFill>
                <a:latin typeface="ＭＳ Ｐゴシック"/>
              </a:rPr>
              <a:t>介護</a:t>
            </a:r>
            <a:r>
              <a:rPr lang="ja-JP" altLang="en-US" sz="1015" dirty="0">
                <a:solidFill>
                  <a:prstClr val="black"/>
                </a:solidFill>
                <a:latin typeface="ＭＳ Ｐゴシック"/>
              </a:rPr>
              <a:t>保険事業所</a:t>
            </a:r>
            <a:endParaRPr lang="en-US" altLang="ja-JP" sz="1015" dirty="0">
              <a:solidFill>
                <a:prstClr val="black"/>
              </a:solidFill>
              <a:latin typeface="ＭＳ Ｐゴシック"/>
            </a:endParaRPr>
          </a:p>
        </p:txBody>
      </p:sp>
      <p:pic>
        <p:nvPicPr>
          <p:cNvPr id="58" name="Picture 3" descr="C:\Users\YSIOY\AppData\Local\Microsoft\Windows\Temporary Internet Files\Content.IE5\1CTOWRQ0\house-illustration-clipart[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70973" y="3096659"/>
            <a:ext cx="781290" cy="621222"/>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正方形/長方形 19"/>
          <p:cNvSpPr/>
          <p:nvPr/>
        </p:nvSpPr>
        <p:spPr>
          <a:xfrm>
            <a:off x="7097825" y="4957785"/>
            <a:ext cx="1927599" cy="159525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sz="1477">
              <a:solidFill>
                <a:prstClr val="white"/>
              </a:solidFill>
            </a:endParaRPr>
          </a:p>
        </p:txBody>
      </p:sp>
      <p:grpSp>
        <p:nvGrpSpPr>
          <p:cNvPr id="5" name="グループ化 10"/>
          <p:cNvGrpSpPr>
            <a:grpSpLocks/>
          </p:cNvGrpSpPr>
          <p:nvPr/>
        </p:nvGrpSpPr>
        <p:grpSpPr bwMode="auto">
          <a:xfrm>
            <a:off x="26751" y="676972"/>
            <a:ext cx="9144000" cy="65943"/>
            <a:chOff x="0" y="188640"/>
            <a:chExt cx="9144000" cy="72008"/>
          </a:xfrm>
        </p:grpSpPr>
        <p:cxnSp>
          <p:nvCxnSpPr>
            <p:cNvPr id="6" name="直線コネクタ 5"/>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8" name="角丸四角形 7"/>
          <p:cNvSpPr/>
          <p:nvPr/>
        </p:nvSpPr>
        <p:spPr>
          <a:xfrm>
            <a:off x="85672" y="795461"/>
            <a:ext cx="8972664" cy="1794462"/>
          </a:xfrm>
          <a:prstGeom prst="roundRect">
            <a:avLst>
              <a:gd name="adj" fmla="val 7534"/>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66390" tIns="33196" rIns="84315" bIns="33196" anchor="ctr" anchorCtr="0"/>
          <a:lstStyle/>
          <a:p>
            <a:pPr marL="162486" indent="-162486" fontAlgn="auto">
              <a:lnSpc>
                <a:spcPct val="110000"/>
              </a:lnSpc>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a:t>
            </a:r>
            <a:r>
              <a:rPr lang="ja-JP" altLang="ja-JP" sz="1292" dirty="0">
                <a:solidFill>
                  <a:prstClr val="black"/>
                </a:solidFill>
                <a:latin typeface="HGPｺﾞｼｯｸM" panose="020B0600000000000000" pitchFamily="50" charset="-128"/>
                <a:ea typeface="HGPｺﾞｼｯｸM" panose="020B0600000000000000" pitchFamily="50" charset="-128"/>
              </a:rPr>
              <a:t>障害福祉サ―ビスに相当するサービスが介護保険法にある場合は、介護保険サービス</a:t>
            </a:r>
            <a:r>
              <a:rPr lang="ja-JP" altLang="en-US" sz="1292" dirty="0">
                <a:solidFill>
                  <a:prstClr val="black"/>
                </a:solidFill>
                <a:latin typeface="HGPｺﾞｼｯｸM" panose="020B0600000000000000" pitchFamily="50" charset="-128"/>
                <a:ea typeface="HGPｺﾞｼｯｸM" panose="020B0600000000000000" pitchFamily="50" charset="-128"/>
              </a:rPr>
              <a:t>の利用が優先されることになっている</a:t>
            </a:r>
            <a:r>
              <a:rPr lang="ja-JP" altLang="ja-JP" sz="1292" dirty="0">
                <a:solidFill>
                  <a:prstClr val="black"/>
                </a:solidFill>
                <a:latin typeface="HGPｺﾞｼｯｸM" panose="020B0600000000000000" pitchFamily="50" charset="-128"/>
                <a:ea typeface="HGPｺﾞｼｯｸM" panose="020B0600000000000000" pitchFamily="50" charset="-128"/>
              </a:rPr>
              <a:t>。</a:t>
            </a:r>
            <a:r>
              <a:rPr lang="ja-JP" altLang="en-US" sz="1292" dirty="0">
                <a:solidFill>
                  <a:prstClr val="black"/>
                </a:solidFill>
                <a:latin typeface="HGPｺﾞｼｯｸM" panose="020B0600000000000000" pitchFamily="50" charset="-128"/>
                <a:ea typeface="HGPｺﾞｼｯｸM" panose="020B0600000000000000" pitchFamily="50" charset="-128"/>
              </a:rPr>
              <a:t>高齢障害者が介護保険サービスを利用する場合、障害福祉制度と介護保険制度の利用者負担上限が異なるために</a:t>
            </a:r>
            <a:r>
              <a:rPr lang="ja-JP" altLang="ja-JP" sz="1292" dirty="0">
                <a:solidFill>
                  <a:prstClr val="black"/>
                </a:solidFill>
                <a:latin typeface="HGPｺﾞｼｯｸM" panose="020B0600000000000000" pitchFamily="50" charset="-128"/>
                <a:ea typeface="HGPｺﾞｼｯｸM" panose="020B0600000000000000" pitchFamily="50" charset="-128"/>
              </a:rPr>
              <a:t>利用者負担</a:t>
            </a:r>
            <a:r>
              <a:rPr lang="ja-JP" altLang="en-US" sz="1292" dirty="0">
                <a:solidFill>
                  <a:prstClr val="black"/>
                </a:solidFill>
                <a:latin typeface="HGPｺﾞｼｯｸM" panose="020B0600000000000000" pitchFamily="50" charset="-128"/>
                <a:ea typeface="HGPｺﾞｼｯｸM" panose="020B0600000000000000" pitchFamily="50" charset="-128"/>
              </a:rPr>
              <a:t>（１割）が新たに生じることや、これまで利用していた障害福祉サービス事業所とは別の介護保険事業所を利用することになる場合があることといった課題</a:t>
            </a:r>
            <a:r>
              <a:rPr lang="ja-JP" altLang="ja-JP" sz="1292" dirty="0">
                <a:solidFill>
                  <a:prstClr val="black"/>
                </a:solidFill>
                <a:latin typeface="HGPｺﾞｼｯｸM" panose="020B0600000000000000" pitchFamily="50" charset="-128"/>
                <a:ea typeface="HGPｺﾞｼｯｸM" panose="020B0600000000000000" pitchFamily="50" charset="-128"/>
              </a:rPr>
              <a:t>が</a:t>
            </a:r>
            <a:r>
              <a:rPr lang="ja-JP" altLang="en-US" sz="1292" dirty="0">
                <a:solidFill>
                  <a:prstClr val="black"/>
                </a:solidFill>
                <a:latin typeface="HGPｺﾞｼｯｸM" panose="020B0600000000000000" pitchFamily="50" charset="-128"/>
                <a:ea typeface="HGPｺﾞｼｯｸM" panose="020B0600000000000000" pitchFamily="50" charset="-128"/>
              </a:rPr>
              <a:t>指摘されている</a:t>
            </a:r>
            <a:r>
              <a:rPr lang="ja-JP" altLang="ja-JP" sz="1292" dirty="0">
                <a:solidFill>
                  <a:prstClr val="black"/>
                </a:solidFill>
                <a:latin typeface="HGPｺﾞｼｯｸM" panose="020B0600000000000000" pitchFamily="50" charset="-128"/>
                <a:ea typeface="HGPｺﾞｼｯｸM" panose="020B0600000000000000" pitchFamily="50" charset="-128"/>
              </a:rPr>
              <a:t>。</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marL="162486" indent="-162486" fontAlgn="auto">
              <a:lnSpc>
                <a:spcPct val="110000"/>
              </a:lnSpc>
              <a:spcBef>
                <a:spcPts val="0"/>
              </a:spcBef>
              <a:spcAft>
                <a:spcPts val="0"/>
              </a:spcAft>
            </a:pPr>
            <a:endParaRPr lang="en-US" altLang="ja-JP" sz="738" dirty="0">
              <a:solidFill>
                <a:prstClr val="black"/>
              </a:solidFill>
              <a:latin typeface="HGPｺﾞｼｯｸM" panose="020B0600000000000000" pitchFamily="50" charset="-128"/>
              <a:ea typeface="HGPｺﾞｼｯｸM" panose="020B0600000000000000" pitchFamily="50" charset="-128"/>
            </a:endParaRPr>
          </a:p>
          <a:p>
            <a:pPr marL="162486" indent="-162486"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このため、</a:t>
            </a:r>
            <a:r>
              <a:rPr lang="en-US" altLang="ja-JP" sz="1292" dirty="0">
                <a:solidFill>
                  <a:prstClr val="black"/>
                </a:solidFill>
                <a:latin typeface="HGPｺﾞｼｯｸM" panose="020B0600000000000000" pitchFamily="50" charset="-128"/>
                <a:ea typeface="HGPｺﾞｼｯｸM" panose="020B0600000000000000" pitchFamily="50" charset="-128"/>
              </a:rPr>
              <a:t>65</a:t>
            </a:r>
            <a:r>
              <a:rPr lang="ja-JP" altLang="en-US" sz="1292" dirty="0">
                <a:solidFill>
                  <a:prstClr val="black"/>
                </a:solidFill>
                <a:latin typeface="HGPｺﾞｼｯｸM" panose="020B0600000000000000" pitchFamily="50" charset="-128"/>
                <a:ea typeface="HGPｺﾞｼｯｸM" panose="020B0600000000000000" pitchFamily="50" charset="-128"/>
              </a:rPr>
              <a:t>歳に至るまで相当の長期間にわたり障害福祉サービスを利用していた一定の高齢障害者に対し、介護保険サービスの利用者負担が軽減されるよう障害福祉制度により利用者負担を軽減（償還）する仕組みを設け、障害福祉サービス事業所が介護保険事業所になりやすくする等の見直しを行い、介護保険サービスの円滑な利用を促進する。</a:t>
            </a:r>
            <a:endParaRPr lang="en-US" altLang="ja-JP" sz="1292" dirty="0">
              <a:solidFill>
                <a:prstClr val="black"/>
              </a:solidFill>
              <a:latin typeface="HGPｺﾞｼｯｸM" panose="020B0600000000000000" pitchFamily="50" charset="-128"/>
              <a:ea typeface="HGPｺﾞｼｯｸM" panose="020B0600000000000000" pitchFamily="50" charset="-128"/>
            </a:endParaRPr>
          </a:p>
        </p:txBody>
      </p:sp>
      <p:sp>
        <p:nvSpPr>
          <p:cNvPr id="10" name="テキスト ボックス 9"/>
          <p:cNvSpPr txBox="1"/>
          <p:nvPr/>
        </p:nvSpPr>
        <p:spPr>
          <a:xfrm>
            <a:off x="185135" y="2979207"/>
            <a:ext cx="3722259" cy="2807054"/>
          </a:xfrm>
          <a:prstGeom prst="rect">
            <a:avLst/>
          </a:prstGeom>
          <a:noFill/>
          <a:ln w="6350">
            <a:solidFill>
              <a:schemeClr val="tx1"/>
            </a:solidFill>
          </a:ln>
        </p:spPr>
        <p:txBody>
          <a:bodyPr wrap="square" lIns="33196" tIns="33196" rIns="33196" bIns="33196" rtlCol="0">
            <a:noAutofit/>
          </a:bodyPr>
          <a:lstStyle/>
          <a:p>
            <a:pPr fontAlgn="auto">
              <a:lnSpc>
                <a:spcPts val="1477"/>
              </a:lnSpc>
              <a:spcBef>
                <a:spcPts val="0"/>
              </a:spcBef>
              <a:spcAft>
                <a:spcPts val="0"/>
              </a:spcAft>
              <a:defRPr/>
            </a:pPr>
            <a:r>
              <a:rPr lang="en-US" altLang="ja-JP" sz="1292" b="1" dirty="0">
                <a:solidFill>
                  <a:srgbClr val="000000"/>
                </a:solidFill>
                <a:latin typeface="HGPｺﾞｼｯｸM" panose="020B0600000000000000" pitchFamily="50" charset="-128"/>
                <a:ea typeface="HGPｺﾞｼｯｸM" panose="020B0600000000000000" pitchFamily="50" charset="-128"/>
              </a:rPr>
              <a:t> </a:t>
            </a:r>
          </a:p>
          <a:p>
            <a:pPr fontAlgn="auto">
              <a:lnSpc>
                <a:spcPts val="1477"/>
              </a:lnSpc>
              <a:spcBef>
                <a:spcPts val="0"/>
              </a:spcBef>
              <a:spcAft>
                <a:spcPts val="0"/>
              </a:spcAft>
              <a:defRPr/>
            </a:pPr>
            <a:r>
              <a:rPr lang="ja-JP" altLang="en-US" sz="1292" b="1" dirty="0">
                <a:solidFill>
                  <a:srgbClr val="000000"/>
                </a:solidFill>
                <a:latin typeface="HGPｺﾞｼｯｸM" panose="020B0600000000000000" pitchFamily="50" charset="-128"/>
                <a:ea typeface="HGPｺﾞｼｯｸM" panose="020B0600000000000000" pitchFamily="50" charset="-128"/>
              </a:rPr>
              <a:t> </a:t>
            </a:r>
            <a:endParaRPr lang="en-US" altLang="ja-JP" sz="1292" dirty="0">
              <a:solidFill>
                <a:prstClr val="black"/>
              </a:solidFill>
              <a:latin typeface="HGPｺﾞｼｯｸM" panose="020B0600000000000000" pitchFamily="50" charset="-128"/>
              <a:ea typeface="HGPｺﾞｼｯｸM" panose="020B0600000000000000" pitchFamily="50" charset="-128"/>
            </a:endParaRPr>
          </a:p>
        </p:txBody>
      </p:sp>
      <p:sp>
        <p:nvSpPr>
          <p:cNvPr id="11" name="正方形/長方形 10"/>
          <p:cNvSpPr/>
          <p:nvPr/>
        </p:nvSpPr>
        <p:spPr>
          <a:xfrm>
            <a:off x="185135" y="3163151"/>
            <a:ext cx="3722259" cy="3436958"/>
          </a:xfrm>
          <a:prstGeom prst="rect">
            <a:avLst/>
          </a:prstGeom>
        </p:spPr>
        <p:txBody>
          <a:bodyPr wrap="square" lIns="84315" tIns="42160" rIns="84315" bIns="42160">
            <a:spAutoFit/>
          </a:bodyPr>
          <a:lstStyle/>
          <a:p>
            <a:pPr marL="162486" indent="-162486"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一定の高齢障害者に対し、一般高齢者との公平性を踏まえ、介護保険サービスの利用者負担を軽減（償還）できる仕組みを設ける。</a:t>
            </a:r>
            <a:endParaRPr lang="en-US" altLang="ja-JP" sz="1292" i="1" dirty="0">
              <a:solidFill>
                <a:prstClr val="black"/>
              </a:solidFill>
              <a:latin typeface="HGPｺﾞｼｯｸM" panose="020B0600000000000000" pitchFamily="50" charset="-128"/>
              <a:ea typeface="HGPｺﾞｼｯｸM" panose="020B0600000000000000" pitchFamily="50" charset="-128"/>
            </a:endParaRPr>
          </a:p>
          <a:p>
            <a:pPr marL="80512" indent="-80512" fontAlgn="auto">
              <a:spcBef>
                <a:spcPts val="0"/>
              </a:spcBef>
              <a:spcAft>
                <a:spcPts val="0"/>
              </a:spcAft>
            </a:pP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marL="80512" indent="-80512" fontAlgn="auto">
              <a:spcBef>
                <a:spcPts val="0"/>
              </a:spcBef>
              <a:spcAft>
                <a:spcPts val="0"/>
              </a:spcAft>
            </a:pPr>
            <a:r>
              <a:rPr lang="en-US" altLang="ja-JP" sz="1292" dirty="0">
                <a:solidFill>
                  <a:prstClr val="black"/>
                </a:solidFill>
                <a:latin typeface="HGPｺﾞｼｯｸM" panose="020B0600000000000000" pitchFamily="50" charset="-128"/>
                <a:ea typeface="HGPｺﾞｼｯｸM" panose="020B0600000000000000" pitchFamily="50" charset="-128"/>
              </a:rPr>
              <a:t>【</a:t>
            </a:r>
            <a:r>
              <a:rPr lang="ja-JP" altLang="en-US" sz="1292" dirty="0">
                <a:solidFill>
                  <a:prstClr val="black"/>
                </a:solidFill>
                <a:latin typeface="HGPｺﾞｼｯｸM" panose="020B0600000000000000" pitchFamily="50" charset="-128"/>
                <a:ea typeface="HGPｺﾞｼｯｸM" panose="020B0600000000000000" pitchFamily="50" charset="-128"/>
              </a:rPr>
              <a:t>対象者</a:t>
            </a:r>
            <a:r>
              <a:rPr lang="en-US" altLang="ja-JP" sz="1292" dirty="0">
                <a:solidFill>
                  <a:prstClr val="black"/>
                </a:solidFill>
                <a:latin typeface="HGPｺﾞｼｯｸM" panose="020B0600000000000000" pitchFamily="50" charset="-128"/>
                <a:ea typeface="HGPｺﾞｼｯｸM" panose="020B0600000000000000" pitchFamily="50" charset="-128"/>
              </a:rPr>
              <a:t>】</a:t>
            </a:r>
          </a:p>
          <a:p>
            <a:pPr indent="80512"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a:t>
            </a:r>
            <a:r>
              <a:rPr lang="en-US" altLang="ja-JP" sz="1292" dirty="0">
                <a:solidFill>
                  <a:prstClr val="black"/>
                </a:solidFill>
                <a:latin typeface="HGPｺﾞｼｯｸM" panose="020B0600000000000000" pitchFamily="50" charset="-128"/>
                <a:ea typeface="HGPｺﾞｼｯｸM" panose="020B0600000000000000" pitchFamily="50" charset="-128"/>
              </a:rPr>
              <a:t>65</a:t>
            </a:r>
            <a:r>
              <a:rPr lang="ja-JP" altLang="en-US" sz="1292" dirty="0">
                <a:solidFill>
                  <a:prstClr val="black"/>
                </a:solidFill>
                <a:latin typeface="HGPｺﾞｼｯｸM" panose="020B0600000000000000" pitchFamily="50" charset="-128"/>
                <a:ea typeface="HGPｺﾞｼｯｸM" panose="020B0600000000000000" pitchFamily="50" charset="-128"/>
              </a:rPr>
              <a:t>歳に至るまで相当の長期間にわたり障害福祉</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indent="80512"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サービスを受けていた障害者</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indent="80512"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障害福祉サービスに相当する介護保険サービス</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indent="80512"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を利用する場合</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indent="80512"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一定程度以上の障害支援区分</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indent="80512"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低所得者</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indent="80512" fontAlgn="auto">
              <a:spcBef>
                <a:spcPts val="0"/>
              </a:spcBef>
              <a:spcAft>
                <a:spcPts val="0"/>
              </a:spcAft>
            </a:pPr>
            <a:endParaRPr lang="en-US" altLang="ja-JP" sz="738" dirty="0">
              <a:solidFill>
                <a:prstClr val="black"/>
              </a:solidFill>
              <a:latin typeface="HGPｺﾞｼｯｸM" panose="020B0600000000000000" pitchFamily="50" charset="-128"/>
              <a:ea typeface="HGPｺﾞｼｯｸM" panose="020B0600000000000000" pitchFamily="50" charset="-128"/>
            </a:endParaRPr>
          </a:p>
          <a:p>
            <a:pPr indent="80512" fontAlgn="auto">
              <a:spcBef>
                <a:spcPts val="0"/>
              </a:spcBef>
              <a:spcAft>
                <a:spcPts val="0"/>
              </a:spcAft>
            </a:pPr>
            <a:r>
              <a:rPr lang="ja-JP" altLang="en-US" sz="1108" dirty="0">
                <a:solidFill>
                  <a:prstClr val="black"/>
                </a:solidFill>
                <a:latin typeface="HGPｺﾞｼｯｸM" panose="020B0600000000000000" pitchFamily="50" charset="-128"/>
                <a:ea typeface="HGPｺﾞｼｯｸM" panose="020B0600000000000000" pitchFamily="50" charset="-128"/>
              </a:rPr>
              <a:t>　（具体的な要件は、今後政令で定める。）</a:t>
            </a:r>
            <a:endParaRPr lang="en-US" altLang="ja-JP" sz="1108" dirty="0">
              <a:solidFill>
                <a:prstClr val="black"/>
              </a:solidFill>
              <a:latin typeface="HGPｺﾞｼｯｸM" panose="020B0600000000000000" pitchFamily="50" charset="-128"/>
              <a:ea typeface="HGPｺﾞｼｯｸM" panose="020B0600000000000000" pitchFamily="50" charset="-128"/>
            </a:endParaRPr>
          </a:p>
          <a:p>
            <a:pPr indent="80512" fontAlgn="auto">
              <a:spcBef>
                <a:spcPts val="0"/>
              </a:spcBef>
              <a:spcAft>
                <a:spcPts val="0"/>
              </a:spcAft>
            </a:pPr>
            <a:endParaRPr lang="en-US" altLang="ja-JP" sz="1846" dirty="0">
              <a:solidFill>
                <a:prstClr val="black"/>
              </a:solidFill>
              <a:latin typeface="HGPｺﾞｼｯｸM" panose="020B0600000000000000" pitchFamily="50" charset="-128"/>
              <a:ea typeface="HGPｺﾞｼｯｸM" panose="020B0600000000000000" pitchFamily="50" charset="-128"/>
            </a:endParaRPr>
          </a:p>
          <a:p>
            <a:pPr indent="80512" fontAlgn="auto">
              <a:spcBef>
                <a:spcPts val="0"/>
              </a:spcBef>
              <a:spcAft>
                <a:spcPts val="0"/>
              </a:spcAft>
            </a:pPr>
            <a:r>
              <a:rPr lang="en-US" altLang="ja-JP" sz="1292" dirty="0">
                <a:solidFill>
                  <a:prstClr val="black"/>
                </a:solidFill>
                <a:latin typeface="HGPｺﾞｼｯｸM" panose="020B0600000000000000" pitchFamily="50" charset="-128"/>
                <a:ea typeface="HGPｺﾞｼｯｸM" panose="020B0600000000000000" pitchFamily="50" charset="-128"/>
              </a:rPr>
              <a:t>※</a:t>
            </a:r>
            <a:r>
              <a:rPr lang="ja-JP" altLang="en-US" sz="1292" dirty="0">
                <a:solidFill>
                  <a:prstClr val="black"/>
                </a:solidFill>
                <a:latin typeface="HGPｺﾞｼｯｸM" panose="020B0600000000000000" pitchFamily="50" charset="-128"/>
                <a:ea typeface="HGPｺﾞｼｯｸM" panose="020B0600000000000000" pitchFamily="50" charset="-128"/>
              </a:rPr>
              <a:t>　この他、障害福祉サービス事業所が介護保険</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indent="80512"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事業所になりやすくする等の見直しを行い、介</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indent="80512"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護保険サービスの円滑な利用を促進する。</a:t>
            </a:r>
            <a:endParaRPr lang="en-US" altLang="ja-JP" sz="1292" dirty="0">
              <a:solidFill>
                <a:prstClr val="black"/>
              </a:solidFill>
              <a:latin typeface="HGPｺﾞｼｯｸM" panose="020B0600000000000000" pitchFamily="50" charset="-128"/>
              <a:ea typeface="HGPｺﾞｼｯｸM" panose="020B0600000000000000" pitchFamily="50" charset="-128"/>
            </a:endParaRPr>
          </a:p>
        </p:txBody>
      </p:sp>
      <p:sp>
        <p:nvSpPr>
          <p:cNvPr id="12" name="Rectangle 2"/>
          <p:cNvSpPr>
            <a:spLocks noChangeArrowheads="1"/>
          </p:cNvSpPr>
          <p:nvPr/>
        </p:nvSpPr>
        <p:spPr bwMode="auto">
          <a:xfrm>
            <a:off x="13483" y="251919"/>
            <a:ext cx="9180512" cy="451893"/>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lIns="84315" tIns="42160" rIns="84315" bIns="42160" anchor="t"/>
          <a:lstStyle/>
          <a:p>
            <a:pPr algn="ctr" fontAlgn="auto">
              <a:spcBef>
                <a:spcPts val="0"/>
              </a:spcBef>
              <a:spcAft>
                <a:spcPts val="0"/>
              </a:spcAft>
            </a:pPr>
            <a:r>
              <a:rPr lang="ja-JP" altLang="en-US" sz="2215" spc="-92" dirty="0">
                <a:solidFill>
                  <a:prstClr val="black"/>
                </a:solidFill>
                <a:latin typeface="HG創英角ｺﾞｼｯｸUB" panose="020B0909000000000000" pitchFamily="49" charset="-128"/>
                <a:ea typeface="HG創英角ｺﾞｼｯｸUB" panose="020B0909000000000000" pitchFamily="49" charset="-128"/>
              </a:rPr>
              <a:t>高齢障害者の介護保険サービスの円滑な利用</a:t>
            </a:r>
          </a:p>
          <a:p>
            <a:pPr algn="ctr" fontAlgn="auto">
              <a:spcBef>
                <a:spcPts val="0"/>
              </a:spcBef>
              <a:spcAft>
                <a:spcPts val="0"/>
              </a:spcAft>
            </a:pPr>
            <a:endParaRPr lang="en-US" altLang="ja-JP" sz="2585" spc="-92" dirty="0">
              <a:solidFill>
                <a:prstClr val="black">
                  <a:lumMod val="65000"/>
                  <a:lumOff val="35000"/>
                </a:prstClr>
              </a:solidFill>
              <a:latin typeface="HG創英角ｺﾞｼｯｸUB" pitchFamily="49" charset="-128"/>
              <a:ea typeface="HG創英角ｺﾞｼｯｸUB" pitchFamily="49" charset="-128"/>
            </a:endParaRPr>
          </a:p>
        </p:txBody>
      </p:sp>
      <p:grpSp>
        <p:nvGrpSpPr>
          <p:cNvPr id="16" name="グループ化 15"/>
          <p:cNvGrpSpPr/>
          <p:nvPr/>
        </p:nvGrpSpPr>
        <p:grpSpPr>
          <a:xfrm>
            <a:off x="4239655" y="3960752"/>
            <a:ext cx="1668388" cy="1206871"/>
            <a:chOff x="178616" y="3633891"/>
            <a:chExt cx="1792095" cy="1656181"/>
          </a:xfrm>
          <a:solidFill>
            <a:schemeClr val="bg1"/>
          </a:solidFill>
        </p:grpSpPr>
        <p:sp>
          <p:nvSpPr>
            <p:cNvPr id="17" name="正方形/長方形 16"/>
            <p:cNvSpPr/>
            <p:nvPr/>
          </p:nvSpPr>
          <p:spPr>
            <a:xfrm>
              <a:off x="178616" y="3633891"/>
              <a:ext cx="1792095" cy="1656181"/>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477">
                <a:solidFill>
                  <a:prstClr val="white"/>
                </a:solidFill>
              </a:endParaRPr>
            </a:p>
          </p:txBody>
        </p:sp>
        <p:sp>
          <p:nvSpPr>
            <p:cNvPr id="18" name="テキスト ボックス 17"/>
            <p:cNvSpPr txBox="1"/>
            <p:nvPr/>
          </p:nvSpPr>
          <p:spPr>
            <a:xfrm>
              <a:off x="206766" y="3725107"/>
              <a:ext cx="1734517" cy="594472"/>
            </a:xfrm>
            <a:prstGeom prst="rect">
              <a:avLst/>
            </a:prstGeom>
            <a:noFill/>
          </p:spPr>
          <p:txBody>
            <a:bodyPr wrap="square" rtlCol="0">
              <a:spAutoFit/>
            </a:bodyPr>
            <a:lstStyle/>
            <a:p>
              <a:pPr algn="ctr" fontAlgn="auto">
                <a:spcBef>
                  <a:spcPts val="0"/>
                </a:spcBef>
                <a:spcAft>
                  <a:spcPts val="0"/>
                </a:spcAft>
              </a:pPr>
              <a:endParaRPr lang="en-US" altLang="ja-JP" sz="738" dirty="0">
                <a:solidFill>
                  <a:prstClr val="black"/>
                </a:solidFill>
                <a:latin typeface="ＭＳ Ｐゴシック"/>
                <a:ea typeface="ＭＳ Ｐゴシック"/>
              </a:endParaRPr>
            </a:p>
            <a:p>
              <a:pPr algn="ctr" fontAlgn="auto">
                <a:spcBef>
                  <a:spcPts val="0"/>
                </a:spcBef>
                <a:spcAft>
                  <a:spcPts val="0"/>
                </a:spcAft>
              </a:pPr>
              <a:r>
                <a:rPr lang="ja-JP" altLang="en-US" sz="1477" u="sng" dirty="0">
                  <a:solidFill>
                    <a:srgbClr val="00B050"/>
                  </a:solidFill>
                  <a:latin typeface="ＭＳ Ｐゴシック"/>
                  <a:ea typeface="ＭＳ Ｐゴシック"/>
                </a:rPr>
                <a:t>障害</a:t>
              </a:r>
              <a:r>
                <a:rPr lang="ja-JP" altLang="en-US" sz="923" dirty="0">
                  <a:solidFill>
                    <a:prstClr val="black"/>
                  </a:solidFill>
                  <a:latin typeface="ＭＳ Ｐゴシック"/>
                  <a:ea typeface="ＭＳ Ｐゴシック"/>
                </a:rPr>
                <a:t>福祉サービス事業所</a:t>
              </a:r>
              <a:endParaRPr lang="en-US" altLang="ja-JP" sz="923" dirty="0">
                <a:solidFill>
                  <a:prstClr val="black"/>
                </a:solidFill>
                <a:latin typeface="ＭＳ Ｐゴシック"/>
                <a:ea typeface="ＭＳ Ｐゴシック"/>
              </a:endParaRPr>
            </a:p>
          </p:txBody>
        </p:sp>
      </p:grpSp>
      <p:pic>
        <p:nvPicPr>
          <p:cNvPr id="15" name="Picture 7" descr="C:\Users\KKKPH\AppData\Local\Microsoft\Windows\Temporary Internet Files\Content.IE5\WHB5SLS6\lgi01c20140225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5983" y="3611890"/>
            <a:ext cx="817979" cy="443891"/>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テキスト ボックス 18"/>
          <p:cNvSpPr txBox="1"/>
          <p:nvPr/>
        </p:nvSpPr>
        <p:spPr>
          <a:xfrm>
            <a:off x="6765691" y="4993431"/>
            <a:ext cx="2672021" cy="894789"/>
          </a:xfrm>
          <a:prstGeom prst="rect">
            <a:avLst/>
          </a:prstGeom>
          <a:noFill/>
        </p:spPr>
        <p:txBody>
          <a:bodyPr wrap="square" lIns="84315" tIns="42160" rIns="84315" bIns="42160" rtlCol="0">
            <a:spAutoFit/>
          </a:bodyPr>
          <a:lstStyle/>
          <a:p>
            <a:pPr algn="ctr" fontAlgn="auto">
              <a:spcBef>
                <a:spcPts val="0"/>
              </a:spcBef>
              <a:spcAft>
                <a:spcPts val="0"/>
              </a:spcAft>
            </a:pPr>
            <a:endParaRPr lang="en-US" altLang="ja-JP" sz="1015" dirty="0">
              <a:solidFill>
                <a:prstClr val="black"/>
              </a:solidFill>
              <a:latin typeface="ＭＳ Ｐゴシック"/>
              <a:ea typeface="ＭＳ Ｐゴシック"/>
            </a:endParaRPr>
          </a:p>
          <a:p>
            <a:pPr algn="ctr" fontAlgn="auto">
              <a:spcBef>
                <a:spcPts val="0"/>
              </a:spcBef>
              <a:spcAft>
                <a:spcPts val="0"/>
              </a:spcAft>
            </a:pPr>
            <a:endParaRPr lang="en-US" altLang="ja-JP" sz="277" dirty="0">
              <a:solidFill>
                <a:prstClr val="black"/>
              </a:solidFill>
              <a:latin typeface="ＭＳ Ｐゴシック"/>
              <a:ea typeface="ＭＳ Ｐゴシック"/>
            </a:endParaRPr>
          </a:p>
          <a:p>
            <a:pPr algn="ctr" fontAlgn="auto">
              <a:spcBef>
                <a:spcPts val="0"/>
              </a:spcBef>
              <a:spcAft>
                <a:spcPts val="0"/>
              </a:spcAft>
            </a:pPr>
            <a:r>
              <a:rPr lang="ja-JP" altLang="en-US" sz="1477" u="sng" dirty="0">
                <a:solidFill>
                  <a:srgbClr val="00B050"/>
                </a:solidFill>
                <a:latin typeface="ＭＳ Ｐゴシック"/>
                <a:ea typeface="ＭＳ Ｐゴシック"/>
              </a:rPr>
              <a:t>障害</a:t>
            </a:r>
            <a:r>
              <a:rPr lang="ja-JP" altLang="en-US" sz="1015" dirty="0">
                <a:solidFill>
                  <a:prstClr val="black"/>
                </a:solidFill>
                <a:latin typeface="ＭＳ Ｐゴシック"/>
                <a:ea typeface="ＭＳ Ｐゴシック"/>
              </a:rPr>
              <a:t>福祉サービス事業所</a:t>
            </a:r>
            <a:endParaRPr lang="en-US" altLang="ja-JP" sz="1015" dirty="0">
              <a:solidFill>
                <a:prstClr val="black"/>
              </a:solidFill>
              <a:latin typeface="ＭＳ Ｐゴシック"/>
              <a:ea typeface="ＭＳ Ｐゴシック"/>
            </a:endParaRPr>
          </a:p>
          <a:p>
            <a:pPr algn="ctr" fontAlgn="auto">
              <a:spcBef>
                <a:spcPts val="0"/>
              </a:spcBef>
              <a:spcAft>
                <a:spcPts val="0"/>
              </a:spcAft>
            </a:pPr>
            <a:r>
              <a:rPr lang="ja-JP" altLang="en-US" sz="1015" dirty="0">
                <a:solidFill>
                  <a:prstClr val="black"/>
                </a:solidFill>
                <a:latin typeface="ＭＳ Ｐゴシック"/>
                <a:ea typeface="ＭＳ Ｐゴシック"/>
              </a:rPr>
              <a:t>かつ</a:t>
            </a:r>
            <a:endParaRPr lang="en-US" altLang="ja-JP" sz="1015" dirty="0">
              <a:solidFill>
                <a:prstClr val="black"/>
              </a:solidFill>
              <a:latin typeface="ＭＳ Ｐゴシック"/>
              <a:ea typeface="ＭＳ Ｐゴシック"/>
            </a:endParaRPr>
          </a:p>
          <a:p>
            <a:pPr algn="ctr" fontAlgn="auto">
              <a:spcBef>
                <a:spcPts val="0"/>
              </a:spcBef>
              <a:spcAft>
                <a:spcPts val="0"/>
              </a:spcAft>
            </a:pPr>
            <a:r>
              <a:rPr lang="ja-JP" altLang="en-US" sz="1477" u="sng" dirty="0">
                <a:solidFill>
                  <a:srgbClr val="00B050"/>
                </a:solidFill>
                <a:latin typeface="ＭＳ Ｐゴシック"/>
                <a:ea typeface="ＭＳ Ｐゴシック"/>
              </a:rPr>
              <a:t>介護</a:t>
            </a:r>
            <a:r>
              <a:rPr lang="ja-JP" altLang="en-US" sz="1015" dirty="0">
                <a:solidFill>
                  <a:prstClr val="black"/>
                </a:solidFill>
                <a:latin typeface="ＭＳ Ｐゴシック"/>
                <a:ea typeface="ＭＳ Ｐゴシック"/>
              </a:rPr>
              <a:t>保険事業所</a:t>
            </a:r>
          </a:p>
        </p:txBody>
      </p:sp>
      <p:sp>
        <p:nvSpPr>
          <p:cNvPr id="21" name="テキスト ボックス 20"/>
          <p:cNvSpPr txBox="1"/>
          <p:nvPr/>
        </p:nvSpPr>
        <p:spPr>
          <a:xfrm>
            <a:off x="4302036" y="4531651"/>
            <a:ext cx="1521577" cy="426134"/>
          </a:xfrm>
          <a:prstGeom prst="rect">
            <a:avLst/>
          </a:prstGeom>
        </p:spPr>
        <p:style>
          <a:lnRef idx="1">
            <a:schemeClr val="accent6"/>
          </a:lnRef>
          <a:fillRef idx="2">
            <a:schemeClr val="accent6"/>
          </a:fillRef>
          <a:effectRef idx="1">
            <a:schemeClr val="accent6"/>
          </a:effectRef>
          <a:fontRef idx="minor">
            <a:schemeClr val="dk1"/>
          </a:fontRef>
        </p:style>
        <p:txBody>
          <a:bodyPr wrap="square" lIns="84315" tIns="42160" rIns="84315" bIns="42160" rtlCol="0">
            <a:spAutoFit/>
          </a:bodyPr>
          <a:lstStyle/>
          <a:p>
            <a:pPr algn="ctr" fontAlgn="auto">
              <a:spcBef>
                <a:spcPts val="0"/>
              </a:spcBef>
              <a:spcAft>
                <a:spcPts val="0"/>
              </a:spcAft>
            </a:pPr>
            <a:r>
              <a:rPr lang="ja-JP" altLang="en-US" sz="1108" dirty="0">
                <a:solidFill>
                  <a:prstClr val="black"/>
                </a:solidFill>
                <a:latin typeface="ＭＳ Ｐゴシック"/>
              </a:rPr>
              <a:t>［利用者負担］</a:t>
            </a:r>
            <a:endParaRPr lang="en-US" altLang="ja-JP" sz="1108" dirty="0">
              <a:solidFill>
                <a:prstClr val="black"/>
              </a:solidFill>
              <a:latin typeface="ＭＳ Ｐゴシック"/>
            </a:endParaRPr>
          </a:p>
          <a:p>
            <a:pPr algn="ctr" fontAlgn="auto">
              <a:spcBef>
                <a:spcPts val="0"/>
              </a:spcBef>
              <a:spcAft>
                <a:spcPts val="0"/>
              </a:spcAft>
            </a:pPr>
            <a:r>
              <a:rPr lang="ja-JP" altLang="en-US" sz="1108" dirty="0">
                <a:solidFill>
                  <a:prstClr val="black"/>
                </a:solidFill>
                <a:latin typeface="ＭＳ Ｐゴシック"/>
              </a:rPr>
              <a:t>　</a:t>
            </a:r>
            <a:r>
              <a:rPr lang="ja-JP" altLang="en-US" sz="1108" dirty="0" smtClean="0">
                <a:solidFill>
                  <a:prstClr val="black"/>
                </a:solidFill>
                <a:latin typeface="ＭＳ Ｐゴシック"/>
              </a:rPr>
              <a:t>ゼロ（</a:t>
            </a:r>
            <a:r>
              <a:rPr lang="ja-JP" altLang="en-US" sz="1108" dirty="0">
                <a:solidFill>
                  <a:prstClr val="black"/>
                </a:solidFill>
                <a:latin typeface="ＭＳ Ｐゴシック"/>
              </a:rPr>
              <a:t>低所得者）</a:t>
            </a:r>
            <a:endParaRPr lang="en-US" altLang="ja-JP" sz="1108" dirty="0">
              <a:solidFill>
                <a:prstClr val="black"/>
              </a:solidFill>
              <a:latin typeface="ＭＳ Ｐゴシック"/>
            </a:endParaRPr>
          </a:p>
        </p:txBody>
      </p:sp>
      <p:sp>
        <p:nvSpPr>
          <p:cNvPr id="24" name="テキスト ボックス 23"/>
          <p:cNvSpPr txBox="1"/>
          <p:nvPr/>
        </p:nvSpPr>
        <p:spPr>
          <a:xfrm>
            <a:off x="7372982" y="6060819"/>
            <a:ext cx="1453064" cy="426134"/>
          </a:xfrm>
          <a:prstGeom prst="rect">
            <a:avLst/>
          </a:prstGeom>
        </p:spPr>
        <p:style>
          <a:lnRef idx="1">
            <a:schemeClr val="accent6"/>
          </a:lnRef>
          <a:fillRef idx="2">
            <a:schemeClr val="accent6"/>
          </a:fillRef>
          <a:effectRef idx="1">
            <a:schemeClr val="accent6"/>
          </a:effectRef>
          <a:fontRef idx="minor">
            <a:schemeClr val="dk1"/>
          </a:fontRef>
        </p:style>
        <p:txBody>
          <a:bodyPr wrap="square" lIns="84315" tIns="42160" rIns="84315" bIns="42160" rtlCol="0">
            <a:spAutoFit/>
          </a:bodyPr>
          <a:lstStyle/>
          <a:p>
            <a:pPr algn="ctr" fontAlgn="auto">
              <a:spcBef>
                <a:spcPts val="0"/>
              </a:spcBef>
              <a:spcAft>
                <a:spcPts val="0"/>
              </a:spcAft>
            </a:pPr>
            <a:r>
              <a:rPr lang="ja-JP" altLang="en-US" sz="1108" dirty="0">
                <a:solidFill>
                  <a:prstClr val="black"/>
                </a:solidFill>
                <a:latin typeface="ＭＳ Ｐゴシック"/>
              </a:rPr>
              <a:t>［利用者負担］</a:t>
            </a:r>
            <a:endParaRPr lang="en-US" altLang="ja-JP" sz="1108" dirty="0">
              <a:solidFill>
                <a:prstClr val="black"/>
              </a:solidFill>
              <a:latin typeface="ＭＳ Ｐゴシック"/>
            </a:endParaRPr>
          </a:p>
          <a:p>
            <a:pPr algn="ctr" fontAlgn="auto">
              <a:spcBef>
                <a:spcPts val="0"/>
              </a:spcBef>
              <a:spcAft>
                <a:spcPts val="0"/>
              </a:spcAft>
            </a:pPr>
            <a:r>
              <a:rPr lang="ja-JP" altLang="en-US" sz="1108" dirty="0">
                <a:solidFill>
                  <a:prstClr val="black"/>
                </a:solidFill>
                <a:latin typeface="ＭＳ Ｐゴシック"/>
              </a:rPr>
              <a:t>　１割</a:t>
            </a:r>
            <a:endParaRPr lang="en-US" altLang="ja-JP" sz="1108" dirty="0">
              <a:solidFill>
                <a:prstClr val="black"/>
              </a:solidFill>
              <a:latin typeface="ＭＳ Ｐゴシック"/>
            </a:endParaRPr>
          </a:p>
        </p:txBody>
      </p:sp>
      <p:sp>
        <p:nvSpPr>
          <p:cNvPr id="27" name="角丸四角形吹き出し 26"/>
          <p:cNvSpPr/>
          <p:nvPr/>
        </p:nvSpPr>
        <p:spPr>
          <a:xfrm>
            <a:off x="6017079" y="4510511"/>
            <a:ext cx="1497211" cy="447638"/>
          </a:xfrm>
          <a:prstGeom prst="wedgeRoundRectCallout">
            <a:avLst>
              <a:gd name="adj1" fmla="val 45341"/>
              <a:gd name="adj2" fmla="val 96373"/>
              <a:gd name="adj3" fmla="val 16667"/>
            </a:avLst>
          </a:prstGeom>
          <a:ln w="3175"/>
        </p:spPr>
        <p:style>
          <a:lnRef idx="2">
            <a:schemeClr val="dk1"/>
          </a:lnRef>
          <a:fillRef idx="1">
            <a:schemeClr val="lt1"/>
          </a:fillRef>
          <a:effectRef idx="0">
            <a:schemeClr val="dk1"/>
          </a:effectRef>
          <a:fontRef idx="minor">
            <a:schemeClr val="dk1"/>
          </a:fontRef>
        </p:style>
        <p:txBody>
          <a:bodyPr lIns="84315" tIns="42160" rIns="84315" bIns="42160" rtlCol="0" anchor="ctr"/>
          <a:lstStyle/>
          <a:p>
            <a:pPr fontAlgn="auto">
              <a:spcBef>
                <a:spcPts val="0"/>
              </a:spcBef>
              <a:spcAft>
                <a:spcPts val="0"/>
              </a:spcAft>
            </a:pPr>
            <a:r>
              <a:rPr lang="ja-JP" altLang="en-US" sz="1015" dirty="0">
                <a:solidFill>
                  <a:prstClr val="black"/>
                </a:solidFill>
                <a:latin typeface="ＭＳ Ｐゴシック"/>
              </a:rPr>
              <a:t>介護保険事業所になりやすくする等の仕組み</a:t>
            </a:r>
            <a:endParaRPr lang="en-US" altLang="ja-JP" sz="1015" dirty="0">
              <a:solidFill>
                <a:prstClr val="black"/>
              </a:solidFill>
              <a:latin typeface="ＭＳ Ｐゴシック"/>
            </a:endParaRPr>
          </a:p>
        </p:txBody>
      </p:sp>
      <p:sp>
        <p:nvSpPr>
          <p:cNvPr id="37" name="右矢印 36"/>
          <p:cNvSpPr/>
          <p:nvPr/>
        </p:nvSpPr>
        <p:spPr>
          <a:xfrm>
            <a:off x="6566071" y="6159743"/>
            <a:ext cx="816899" cy="327213"/>
          </a:xfrm>
          <a:prstGeom prst="rightArrow">
            <a:avLst>
              <a:gd name="adj1" fmla="val 29900"/>
              <a:gd name="adj2" fmla="val 50000"/>
            </a:avLst>
          </a:prstGeom>
          <a:solidFill>
            <a:srgbClr val="FF0000"/>
          </a:solidFill>
          <a:ln w="15875">
            <a:noFill/>
            <a:prstDash val="solid"/>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rtlCol="0" anchor="ctr"/>
          <a:lstStyle/>
          <a:p>
            <a:pPr algn="ctr" fontAlgn="auto">
              <a:spcBef>
                <a:spcPts val="0"/>
              </a:spcBef>
              <a:spcAft>
                <a:spcPts val="0"/>
              </a:spcAft>
            </a:pPr>
            <a:endParaRPr lang="ja-JP" altLang="en-US" sz="1292" b="1" dirty="0">
              <a:solidFill>
                <a:prstClr val="black"/>
              </a:solidFill>
            </a:endParaRPr>
          </a:p>
        </p:txBody>
      </p:sp>
      <p:sp>
        <p:nvSpPr>
          <p:cNvPr id="39" name="角丸四角形 38"/>
          <p:cNvSpPr/>
          <p:nvPr/>
        </p:nvSpPr>
        <p:spPr>
          <a:xfrm>
            <a:off x="4572000" y="6072826"/>
            <a:ext cx="1994068" cy="480599"/>
          </a:xfrm>
          <a:prstGeom prst="roundRect">
            <a:avLst>
              <a:gd name="adj" fmla="val 3555"/>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3196" tIns="42160" rIns="33196" bIns="42160" rtlCol="0" anchor="ctr"/>
          <a:lstStyle/>
          <a:p>
            <a:pPr marL="80512" indent="-80512" algn="ctr" fontAlgn="auto">
              <a:spcBef>
                <a:spcPts val="0"/>
              </a:spcBef>
              <a:spcAft>
                <a:spcPts val="0"/>
              </a:spcAft>
            </a:pPr>
            <a:r>
              <a:rPr lang="ja-JP" altLang="en-US" sz="1108" dirty="0">
                <a:solidFill>
                  <a:prstClr val="black"/>
                </a:solidFill>
                <a:latin typeface="ＭＳ Ｐゴシック"/>
              </a:rPr>
              <a:t>一定の高齢障害者に対し</a:t>
            </a:r>
            <a:endParaRPr lang="en-US" altLang="ja-JP" sz="1108" dirty="0">
              <a:solidFill>
                <a:prstClr val="black"/>
              </a:solidFill>
              <a:latin typeface="ＭＳ Ｐゴシック"/>
            </a:endParaRPr>
          </a:p>
          <a:p>
            <a:pPr marL="80512" indent="-80512" algn="ctr" fontAlgn="auto">
              <a:spcBef>
                <a:spcPts val="0"/>
              </a:spcBef>
              <a:spcAft>
                <a:spcPts val="0"/>
              </a:spcAft>
            </a:pPr>
            <a:r>
              <a:rPr lang="ja-JP" altLang="en-US" sz="1108" dirty="0">
                <a:solidFill>
                  <a:prstClr val="black"/>
                </a:solidFill>
                <a:latin typeface="ＭＳ Ｐゴシック"/>
              </a:rPr>
              <a:t>利用者負担を軽減（償還）</a:t>
            </a:r>
            <a:endParaRPr lang="en-US" altLang="ja-JP" sz="923" dirty="0">
              <a:solidFill>
                <a:prstClr val="black"/>
              </a:solidFill>
              <a:latin typeface="ＭＳ Ｐゴシック"/>
            </a:endParaRPr>
          </a:p>
        </p:txBody>
      </p:sp>
      <p:sp>
        <p:nvSpPr>
          <p:cNvPr id="9" name="正方形/長方形 8"/>
          <p:cNvSpPr/>
          <p:nvPr/>
        </p:nvSpPr>
        <p:spPr>
          <a:xfrm>
            <a:off x="100442" y="2827261"/>
            <a:ext cx="1656184" cy="26939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84315" tIns="42160" rIns="84315" bIns="42160" rtlCol="0" anchor="ctr"/>
          <a:lstStyle/>
          <a:p>
            <a:pPr algn="ctr" fontAlgn="auto">
              <a:spcBef>
                <a:spcPts val="0"/>
              </a:spcBef>
              <a:spcAft>
                <a:spcPts val="0"/>
              </a:spcAft>
            </a:pPr>
            <a:r>
              <a:rPr lang="ja-JP" altLang="en-US" sz="1292" dirty="0">
                <a:solidFill>
                  <a:prstClr val="white"/>
                </a:solidFill>
                <a:latin typeface="HGS創英角ｺﾞｼｯｸUB" pitchFamily="50" charset="-128"/>
                <a:ea typeface="HGS創英角ｺﾞｼｯｸUB" pitchFamily="50" charset="-128"/>
              </a:rPr>
              <a:t> 具体的内容</a:t>
            </a:r>
          </a:p>
        </p:txBody>
      </p:sp>
      <p:sp>
        <p:nvSpPr>
          <p:cNvPr id="44" name="テキスト ボックス 43"/>
          <p:cNvSpPr txBox="1"/>
          <p:nvPr/>
        </p:nvSpPr>
        <p:spPr>
          <a:xfrm>
            <a:off x="4554532" y="2831161"/>
            <a:ext cx="1080977" cy="283980"/>
          </a:xfrm>
          <a:prstGeom prst="rect">
            <a:avLst/>
          </a:prstGeom>
          <a:solidFill>
            <a:schemeClr val="accent5">
              <a:lumMod val="20000"/>
              <a:lumOff val="80000"/>
            </a:schemeClr>
          </a:solidFill>
          <a:ln>
            <a:solidFill>
              <a:schemeClr val="tx1"/>
            </a:solidFill>
          </a:ln>
        </p:spPr>
        <p:style>
          <a:lnRef idx="1">
            <a:schemeClr val="accent3"/>
          </a:lnRef>
          <a:fillRef idx="3">
            <a:schemeClr val="accent3"/>
          </a:fillRef>
          <a:effectRef idx="2">
            <a:schemeClr val="accent3"/>
          </a:effectRef>
          <a:fontRef idx="minor">
            <a:schemeClr val="lt1"/>
          </a:fontRef>
        </p:style>
        <p:txBody>
          <a:bodyPr wrap="square" lIns="84315" tIns="42160" rIns="84315" bIns="42160" rtlCol="0">
            <a:spAutoFit/>
          </a:bodyPr>
          <a:lstStyle/>
          <a:p>
            <a:pPr algn="ctr" fontAlgn="auto">
              <a:spcBef>
                <a:spcPts val="0"/>
              </a:spcBef>
              <a:spcAft>
                <a:spcPts val="0"/>
              </a:spcAft>
            </a:pPr>
            <a:r>
              <a:rPr lang="en-US" altLang="ja-JP" sz="1292" dirty="0">
                <a:solidFill>
                  <a:prstClr val="black"/>
                </a:solidFill>
                <a:latin typeface="ＭＳ Ｐゴシック"/>
              </a:rPr>
              <a:t>65</a:t>
            </a:r>
            <a:r>
              <a:rPr lang="ja-JP" altLang="en-US" sz="1292" dirty="0">
                <a:solidFill>
                  <a:prstClr val="black"/>
                </a:solidFill>
                <a:latin typeface="ＭＳ Ｐゴシック"/>
              </a:rPr>
              <a:t>歳未満</a:t>
            </a:r>
          </a:p>
        </p:txBody>
      </p:sp>
      <p:sp>
        <p:nvSpPr>
          <p:cNvPr id="45" name="テキスト ボックス 44"/>
          <p:cNvSpPr txBox="1"/>
          <p:nvPr/>
        </p:nvSpPr>
        <p:spPr>
          <a:xfrm>
            <a:off x="7398842" y="3960804"/>
            <a:ext cx="1453064" cy="426134"/>
          </a:xfrm>
          <a:prstGeom prst="rect">
            <a:avLst/>
          </a:prstGeom>
        </p:spPr>
        <p:style>
          <a:lnRef idx="1">
            <a:schemeClr val="accent6"/>
          </a:lnRef>
          <a:fillRef idx="2">
            <a:schemeClr val="accent6"/>
          </a:fillRef>
          <a:effectRef idx="1">
            <a:schemeClr val="accent6"/>
          </a:effectRef>
          <a:fontRef idx="minor">
            <a:schemeClr val="dk1"/>
          </a:fontRef>
        </p:style>
        <p:txBody>
          <a:bodyPr wrap="square" lIns="84315" tIns="42160" rIns="84315" bIns="42160" rtlCol="0">
            <a:spAutoFit/>
          </a:bodyPr>
          <a:lstStyle/>
          <a:p>
            <a:pPr algn="ctr" fontAlgn="auto">
              <a:spcBef>
                <a:spcPts val="0"/>
              </a:spcBef>
              <a:spcAft>
                <a:spcPts val="0"/>
              </a:spcAft>
            </a:pPr>
            <a:r>
              <a:rPr lang="ja-JP" altLang="en-US" sz="1108" dirty="0">
                <a:solidFill>
                  <a:prstClr val="black"/>
                </a:solidFill>
                <a:latin typeface="ＭＳ Ｐゴシック"/>
              </a:rPr>
              <a:t>［利用者負担］</a:t>
            </a:r>
            <a:endParaRPr lang="en-US" altLang="ja-JP" sz="1108" dirty="0">
              <a:solidFill>
                <a:prstClr val="black"/>
              </a:solidFill>
              <a:latin typeface="ＭＳ Ｐゴシック"/>
            </a:endParaRPr>
          </a:p>
          <a:p>
            <a:pPr algn="ctr" fontAlgn="auto">
              <a:spcBef>
                <a:spcPts val="0"/>
              </a:spcBef>
              <a:spcAft>
                <a:spcPts val="0"/>
              </a:spcAft>
            </a:pPr>
            <a:r>
              <a:rPr lang="ja-JP" altLang="en-US" sz="1108" dirty="0">
                <a:solidFill>
                  <a:prstClr val="black"/>
                </a:solidFill>
                <a:latin typeface="ＭＳ Ｐゴシック"/>
              </a:rPr>
              <a:t>　１割</a:t>
            </a:r>
            <a:endParaRPr lang="en-US" altLang="ja-JP" sz="1108" dirty="0">
              <a:solidFill>
                <a:prstClr val="black"/>
              </a:solidFill>
              <a:latin typeface="ＭＳ Ｐゴシック"/>
            </a:endParaRPr>
          </a:p>
        </p:txBody>
      </p:sp>
      <p:sp>
        <p:nvSpPr>
          <p:cNvPr id="46" name="テキスト ボックス 45"/>
          <p:cNvSpPr txBox="1"/>
          <p:nvPr/>
        </p:nvSpPr>
        <p:spPr>
          <a:xfrm>
            <a:off x="7118283" y="2831080"/>
            <a:ext cx="1940058" cy="283980"/>
          </a:xfrm>
          <a:prstGeom prst="rect">
            <a:avLst/>
          </a:prstGeom>
          <a:solidFill>
            <a:schemeClr val="accent5">
              <a:lumMod val="20000"/>
              <a:lumOff val="80000"/>
            </a:schemeClr>
          </a:solidFill>
          <a:ln>
            <a:solidFill>
              <a:schemeClr val="tx1"/>
            </a:solidFill>
          </a:ln>
        </p:spPr>
        <p:style>
          <a:lnRef idx="1">
            <a:schemeClr val="accent3"/>
          </a:lnRef>
          <a:fillRef idx="3">
            <a:schemeClr val="accent3"/>
          </a:fillRef>
          <a:effectRef idx="2">
            <a:schemeClr val="accent3"/>
          </a:effectRef>
          <a:fontRef idx="minor">
            <a:schemeClr val="lt1"/>
          </a:fontRef>
        </p:style>
        <p:txBody>
          <a:bodyPr wrap="square" lIns="84315" tIns="42160" rIns="84315" bIns="42160" rtlCol="0">
            <a:spAutoFit/>
          </a:bodyPr>
          <a:lstStyle/>
          <a:p>
            <a:pPr fontAlgn="auto">
              <a:spcBef>
                <a:spcPts val="0"/>
              </a:spcBef>
              <a:spcAft>
                <a:spcPts val="0"/>
              </a:spcAft>
            </a:pPr>
            <a:r>
              <a:rPr lang="ja-JP" altLang="en-US" sz="1292" dirty="0">
                <a:solidFill>
                  <a:prstClr val="black"/>
                </a:solidFill>
                <a:latin typeface="ＭＳ Ｐゴシック"/>
              </a:rPr>
              <a:t> </a:t>
            </a:r>
            <a:r>
              <a:rPr lang="en-US" altLang="ja-JP" sz="1292" dirty="0">
                <a:solidFill>
                  <a:prstClr val="black"/>
                </a:solidFill>
                <a:latin typeface="ＭＳ Ｐゴシック"/>
              </a:rPr>
              <a:t>65</a:t>
            </a:r>
            <a:r>
              <a:rPr lang="ja-JP" altLang="en-US" sz="1292" dirty="0">
                <a:solidFill>
                  <a:prstClr val="black"/>
                </a:solidFill>
                <a:latin typeface="ＭＳ Ｐゴシック"/>
              </a:rPr>
              <a:t>歳以上 </a:t>
            </a:r>
            <a:r>
              <a:rPr lang="en-US" altLang="ja-JP" sz="923" dirty="0">
                <a:solidFill>
                  <a:prstClr val="black"/>
                </a:solidFill>
                <a:latin typeface="ＭＳ Ｐゴシック"/>
              </a:rPr>
              <a:t>※</a:t>
            </a:r>
            <a:r>
              <a:rPr lang="ja-JP" altLang="en-US" sz="923" dirty="0">
                <a:solidFill>
                  <a:prstClr val="black"/>
                </a:solidFill>
                <a:latin typeface="ＭＳ Ｐゴシック"/>
              </a:rPr>
              <a:t>介護保険が優先</a:t>
            </a:r>
          </a:p>
        </p:txBody>
      </p:sp>
      <p:cxnSp>
        <p:nvCxnSpPr>
          <p:cNvPr id="47" name="直線矢印コネクタ 46"/>
          <p:cNvCxnSpPr/>
          <p:nvPr/>
        </p:nvCxnSpPr>
        <p:spPr>
          <a:xfrm flipV="1">
            <a:off x="6016868" y="3833833"/>
            <a:ext cx="1101410" cy="40646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a:off x="6016889" y="5168006"/>
            <a:ext cx="1080951" cy="43911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 name="角丸四角形 61"/>
          <p:cNvSpPr/>
          <p:nvPr/>
        </p:nvSpPr>
        <p:spPr>
          <a:xfrm rot="20388338">
            <a:off x="6119705" y="3743476"/>
            <a:ext cx="708383" cy="234401"/>
          </a:xfrm>
          <a:prstGeom prst="roundRect">
            <a:avLst/>
          </a:prstGeom>
          <a:solidFill>
            <a:schemeClr val="bg1"/>
          </a:solidFill>
          <a:ln w="50800" cmpd="thickThin">
            <a:noFill/>
          </a:ln>
        </p:spPr>
        <p:style>
          <a:lnRef idx="2">
            <a:schemeClr val="accent1">
              <a:shade val="50000"/>
            </a:schemeClr>
          </a:lnRef>
          <a:fillRef idx="1">
            <a:schemeClr val="accent1"/>
          </a:fillRef>
          <a:effectRef idx="0">
            <a:schemeClr val="accent1"/>
          </a:effectRef>
          <a:fontRef idx="minor">
            <a:schemeClr val="lt1"/>
          </a:fontRef>
        </p:style>
        <p:txBody>
          <a:bodyPr lIns="0" tIns="42160" rIns="0" bIns="42160" anchor="ctr"/>
          <a:lstStyle/>
          <a:p>
            <a:pPr algn="ctr" fontAlgn="auto">
              <a:spcBef>
                <a:spcPts val="0"/>
              </a:spcBef>
              <a:spcAft>
                <a:spcPts val="0"/>
              </a:spcAft>
              <a:defRPr/>
            </a:pPr>
            <a:r>
              <a:rPr lang="ja-JP" altLang="en-US" sz="1108" dirty="0">
                <a:solidFill>
                  <a:prstClr val="black"/>
                </a:solidFill>
                <a:latin typeface="ＭＳ Ｐゴシック"/>
              </a:rPr>
              <a:t>現行</a:t>
            </a:r>
          </a:p>
        </p:txBody>
      </p:sp>
      <p:sp>
        <p:nvSpPr>
          <p:cNvPr id="63" name="角丸四角形 62"/>
          <p:cNvSpPr/>
          <p:nvPr/>
        </p:nvSpPr>
        <p:spPr>
          <a:xfrm rot="1443703">
            <a:off x="6272409" y="5120910"/>
            <a:ext cx="708383" cy="234401"/>
          </a:xfrm>
          <a:prstGeom prst="roundRect">
            <a:avLst/>
          </a:prstGeom>
          <a:noFill/>
          <a:ln w="50800" cmpd="thickThin">
            <a:noFill/>
          </a:ln>
        </p:spPr>
        <p:style>
          <a:lnRef idx="2">
            <a:schemeClr val="accent1">
              <a:shade val="50000"/>
            </a:schemeClr>
          </a:lnRef>
          <a:fillRef idx="1">
            <a:schemeClr val="accent1"/>
          </a:fillRef>
          <a:effectRef idx="0">
            <a:schemeClr val="accent1"/>
          </a:effectRef>
          <a:fontRef idx="minor">
            <a:schemeClr val="lt1"/>
          </a:fontRef>
        </p:style>
        <p:txBody>
          <a:bodyPr lIns="0" tIns="42160" rIns="0" bIns="42160" anchor="ctr"/>
          <a:lstStyle/>
          <a:p>
            <a:pPr algn="ctr" fontAlgn="auto">
              <a:spcBef>
                <a:spcPts val="0"/>
              </a:spcBef>
              <a:spcAft>
                <a:spcPts val="0"/>
              </a:spcAft>
              <a:defRPr/>
            </a:pPr>
            <a:r>
              <a:rPr lang="ja-JP" altLang="en-US" sz="1108" dirty="0">
                <a:solidFill>
                  <a:prstClr val="black"/>
                </a:solidFill>
                <a:latin typeface="ＭＳ Ｐゴシック"/>
              </a:rPr>
              <a:t>改正後</a:t>
            </a:r>
          </a:p>
        </p:txBody>
      </p:sp>
      <p:sp>
        <p:nvSpPr>
          <p:cNvPr id="65" name="角丸四角形吹き出し 64"/>
          <p:cNvSpPr/>
          <p:nvPr/>
        </p:nvSpPr>
        <p:spPr>
          <a:xfrm>
            <a:off x="4970814" y="5489537"/>
            <a:ext cx="1596759" cy="363168"/>
          </a:xfrm>
          <a:prstGeom prst="wedgeRoundRectCallout">
            <a:avLst>
              <a:gd name="adj1" fmla="val 38537"/>
              <a:gd name="adj2" fmla="val -82383"/>
              <a:gd name="adj3" fmla="val 16667"/>
            </a:avLst>
          </a:prstGeom>
        </p:spPr>
        <p:style>
          <a:lnRef idx="1">
            <a:schemeClr val="accent2"/>
          </a:lnRef>
          <a:fillRef idx="2">
            <a:schemeClr val="accent2"/>
          </a:fillRef>
          <a:effectRef idx="1">
            <a:schemeClr val="accent2"/>
          </a:effectRef>
          <a:fontRef idx="minor">
            <a:schemeClr val="dk1"/>
          </a:fontRef>
        </p:style>
        <p:txBody>
          <a:bodyPr lIns="84315" tIns="42160" rIns="84315" bIns="42160" rtlCol="0" anchor="ctr"/>
          <a:lstStyle/>
          <a:p>
            <a:pPr algn="ctr" fontAlgn="auto">
              <a:spcBef>
                <a:spcPts val="0"/>
              </a:spcBef>
              <a:spcAft>
                <a:spcPts val="0"/>
              </a:spcAft>
            </a:pPr>
            <a:r>
              <a:rPr lang="ja-JP" altLang="en-US" sz="1108" dirty="0">
                <a:solidFill>
                  <a:prstClr val="black"/>
                </a:solidFill>
              </a:rPr>
              <a:t>介護保険サービスの</a:t>
            </a:r>
            <a:endParaRPr lang="en-US" altLang="ja-JP" sz="1108" dirty="0">
              <a:solidFill>
                <a:prstClr val="black"/>
              </a:solidFill>
            </a:endParaRPr>
          </a:p>
          <a:p>
            <a:pPr algn="ctr" fontAlgn="auto">
              <a:spcBef>
                <a:spcPts val="0"/>
              </a:spcBef>
              <a:spcAft>
                <a:spcPts val="0"/>
              </a:spcAft>
            </a:pPr>
            <a:r>
              <a:rPr lang="ja-JP" altLang="en-US" sz="1108" dirty="0">
                <a:solidFill>
                  <a:prstClr val="black"/>
                </a:solidFill>
              </a:rPr>
              <a:t>円滑な利用を促進</a:t>
            </a:r>
          </a:p>
        </p:txBody>
      </p:sp>
      <p:pic>
        <p:nvPicPr>
          <p:cNvPr id="22" name="Picture 7" descr="C:\Users\KKKPH\AppData\Local\Microsoft\Windows\Temporary Internet Files\Content.IE5\WHB5SLS6\lgi01c20140225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5687" y="4713303"/>
            <a:ext cx="817979" cy="44389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a:xfrm>
            <a:off x="7032918" y="6539154"/>
            <a:ext cx="2057400" cy="365125"/>
          </a:xfrm>
        </p:spPr>
        <p:txBody>
          <a:bodyPr/>
          <a:lstStyle/>
          <a:p>
            <a:pPr>
              <a:defRPr/>
            </a:pPr>
            <a:fld id="{804D6B79-3AEB-42FE-A736-A41F7AEA0445}" type="slidenum">
              <a:rPr lang="en-US" altLang="ja-JP" smtClean="0"/>
              <a:pPr>
                <a:defRPr/>
              </a:pPr>
              <a:t>16</a:t>
            </a:fld>
            <a:endParaRPr lang="en-US" altLang="ja-JP"/>
          </a:p>
        </p:txBody>
      </p:sp>
      <p:sp>
        <p:nvSpPr>
          <p:cNvPr id="35"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1651606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4" descr="C:\Users\TMJVT\Documents\●その他資料\イラスト\NB24_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1805" y="4282703"/>
            <a:ext cx="408007" cy="785456"/>
          </a:xfrm>
          <a:prstGeom prst="rect">
            <a:avLst/>
          </a:prstGeom>
          <a:noFill/>
          <a:extLst>
            <a:ext uri="{909E8E84-426E-40dd-AFC4-6F175D3DCCD1}">
              <a14:hiddenFill xmlns="" xmlns:a14="http://schemas.microsoft.com/office/drawing/2010/main">
                <a:solidFill>
                  <a:srgbClr val="FFFFFF"/>
                </a:solidFill>
              </a14:hiddenFill>
            </a:ext>
          </a:extLst>
        </p:spPr>
      </p:pic>
      <p:sp>
        <p:nvSpPr>
          <p:cNvPr id="39" name="ドーナツ 38"/>
          <p:cNvSpPr/>
          <p:nvPr/>
        </p:nvSpPr>
        <p:spPr>
          <a:xfrm>
            <a:off x="4970960" y="2963758"/>
            <a:ext cx="4040495" cy="2536013"/>
          </a:xfrm>
          <a:prstGeom prst="donut">
            <a:avLst>
              <a:gd name="adj" fmla="val 9363"/>
            </a:avLst>
          </a:prstGeom>
          <a:solidFill>
            <a:srgbClr val="FFFF99"/>
          </a:solidFill>
          <a:ln w="15875"/>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anchor="ctr"/>
          <a:lstStyle/>
          <a:p>
            <a:pPr algn="ctr" fontAlgn="auto">
              <a:spcBef>
                <a:spcPts val="0"/>
              </a:spcBef>
              <a:spcAft>
                <a:spcPts val="0"/>
              </a:spcAft>
              <a:defRPr/>
            </a:pPr>
            <a:endParaRPr lang="en-US" altLang="ja-JP" sz="1292" dirty="0">
              <a:solidFill>
                <a:prstClr val="black"/>
              </a:solidFill>
            </a:endParaRPr>
          </a:p>
          <a:p>
            <a:pPr algn="ctr" fontAlgn="auto">
              <a:spcBef>
                <a:spcPts val="0"/>
              </a:spcBef>
              <a:spcAft>
                <a:spcPts val="0"/>
              </a:spcAft>
              <a:defRPr/>
            </a:pPr>
            <a:endParaRPr lang="en-US" altLang="ja-JP" sz="1292" dirty="0">
              <a:solidFill>
                <a:prstClr val="black"/>
              </a:solidFill>
            </a:endParaRPr>
          </a:p>
          <a:p>
            <a:pPr algn="ctr" fontAlgn="auto">
              <a:spcBef>
                <a:spcPts val="0"/>
              </a:spcBef>
              <a:spcAft>
                <a:spcPts val="0"/>
              </a:spcAft>
              <a:defRPr/>
            </a:pPr>
            <a:endParaRPr lang="en-US" altLang="ja-JP" sz="1292" dirty="0">
              <a:solidFill>
                <a:prstClr val="black"/>
              </a:solidFill>
            </a:endParaRPr>
          </a:p>
          <a:p>
            <a:pPr algn="ctr" fontAlgn="auto">
              <a:spcBef>
                <a:spcPts val="0"/>
              </a:spcBef>
              <a:spcAft>
                <a:spcPts val="0"/>
              </a:spcAft>
              <a:defRPr/>
            </a:pPr>
            <a:endParaRPr lang="en-US" altLang="ja-JP" sz="1292" dirty="0">
              <a:solidFill>
                <a:prstClr val="black"/>
              </a:solidFill>
            </a:endParaRPr>
          </a:p>
          <a:p>
            <a:pPr algn="ctr" fontAlgn="auto">
              <a:spcBef>
                <a:spcPts val="0"/>
              </a:spcBef>
              <a:spcAft>
                <a:spcPts val="0"/>
              </a:spcAft>
              <a:defRPr/>
            </a:pPr>
            <a:endParaRPr lang="en-US" altLang="ja-JP" sz="1292" dirty="0">
              <a:solidFill>
                <a:prstClr val="black"/>
              </a:solidFill>
            </a:endParaRPr>
          </a:p>
          <a:p>
            <a:pPr algn="ctr" fontAlgn="auto">
              <a:spcBef>
                <a:spcPts val="0"/>
              </a:spcBef>
              <a:spcAft>
                <a:spcPts val="0"/>
              </a:spcAft>
              <a:defRPr/>
            </a:pPr>
            <a:endParaRPr lang="en-US" altLang="ja-JP" sz="1292" dirty="0">
              <a:solidFill>
                <a:prstClr val="black"/>
              </a:solidFill>
            </a:endParaRPr>
          </a:p>
          <a:p>
            <a:pPr algn="ctr" fontAlgn="auto">
              <a:spcBef>
                <a:spcPts val="0"/>
              </a:spcBef>
              <a:spcAft>
                <a:spcPts val="0"/>
              </a:spcAft>
              <a:defRPr/>
            </a:pPr>
            <a:endParaRPr lang="en-US" altLang="ja-JP" sz="1292" dirty="0">
              <a:solidFill>
                <a:prstClr val="black"/>
              </a:solidFill>
            </a:endParaRPr>
          </a:p>
        </p:txBody>
      </p:sp>
      <p:sp>
        <p:nvSpPr>
          <p:cNvPr id="34" name="Rectangle 2"/>
          <p:cNvSpPr>
            <a:spLocks noChangeArrowheads="1"/>
          </p:cNvSpPr>
          <p:nvPr/>
        </p:nvSpPr>
        <p:spPr bwMode="auto">
          <a:xfrm>
            <a:off x="-36490" y="318408"/>
            <a:ext cx="9180512" cy="451893"/>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lIns="84315" tIns="42160" rIns="84315" bIns="42160" anchor="t"/>
          <a:lstStyle/>
          <a:p>
            <a:pPr algn="ctr" fontAlgn="auto">
              <a:spcBef>
                <a:spcPts val="0"/>
              </a:spcBef>
              <a:spcAft>
                <a:spcPts val="0"/>
              </a:spcAft>
            </a:pPr>
            <a:r>
              <a:rPr lang="ja-JP" altLang="en-US" sz="2215" spc="-92" dirty="0">
                <a:solidFill>
                  <a:srgbClr val="000000"/>
                </a:solidFill>
                <a:latin typeface="HG創英角ｺﾞｼｯｸUB" panose="020B0909000000000000" pitchFamily="49" charset="-128"/>
                <a:ea typeface="HG創英角ｺﾞｼｯｸUB" panose="020B0909000000000000" pitchFamily="49" charset="-128"/>
              </a:rPr>
              <a:t>居宅訪問により児童発達支援を提供するサービスの創設</a:t>
            </a:r>
          </a:p>
          <a:p>
            <a:pPr algn="ctr" fontAlgn="auto">
              <a:spcBef>
                <a:spcPts val="0"/>
              </a:spcBef>
              <a:spcAft>
                <a:spcPts val="0"/>
              </a:spcAft>
            </a:pPr>
            <a:endParaRPr lang="en-US" altLang="ja-JP" sz="2585" spc="-92" dirty="0">
              <a:solidFill>
                <a:prstClr val="black">
                  <a:lumMod val="65000"/>
                  <a:lumOff val="35000"/>
                </a:prstClr>
              </a:solidFill>
              <a:latin typeface="HG創英角ｺﾞｼｯｸUB" pitchFamily="49" charset="-128"/>
              <a:ea typeface="HG創英角ｺﾞｼｯｸUB" pitchFamily="49" charset="-128"/>
            </a:endParaRPr>
          </a:p>
        </p:txBody>
      </p:sp>
      <p:grpSp>
        <p:nvGrpSpPr>
          <p:cNvPr id="35" name="グループ化 18"/>
          <p:cNvGrpSpPr/>
          <p:nvPr/>
        </p:nvGrpSpPr>
        <p:grpSpPr>
          <a:xfrm>
            <a:off x="0" y="770246"/>
            <a:ext cx="9144000" cy="66469"/>
            <a:chOff x="0" y="188640"/>
            <a:chExt cx="9144000" cy="72008"/>
          </a:xfrm>
        </p:grpSpPr>
        <p:cxnSp>
          <p:nvCxnSpPr>
            <p:cNvPr id="36" name="直線コネクタ 35"/>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3" name="角丸四角形 2"/>
          <p:cNvSpPr/>
          <p:nvPr/>
        </p:nvSpPr>
        <p:spPr>
          <a:xfrm>
            <a:off x="5635547" y="5797210"/>
            <a:ext cx="3375806" cy="498462"/>
          </a:xfrm>
          <a:prstGeom prst="roundRect">
            <a:avLst>
              <a:gd name="adj" fmla="val 0"/>
            </a:avLst>
          </a:prstGeom>
          <a:noFill/>
          <a:ln w="254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rtlCol="0" anchor="ctr"/>
          <a:lstStyle/>
          <a:p>
            <a:pPr fontAlgn="auto">
              <a:spcBef>
                <a:spcPts val="0"/>
              </a:spcBef>
              <a:spcAft>
                <a:spcPts val="0"/>
              </a:spcAft>
            </a:pPr>
            <a:r>
              <a:rPr lang="ja-JP" altLang="en-US" sz="1108" dirty="0">
                <a:solidFill>
                  <a:srgbClr val="000000"/>
                </a:solidFill>
                <a:latin typeface="HGPｺﾞｼｯｸM" panose="020B0600000000000000" pitchFamily="50" charset="-128"/>
                <a:ea typeface="HGPｺﾞｼｯｸM" panose="020B0600000000000000" pitchFamily="50" charset="-128"/>
              </a:rPr>
              <a:t>・在宅の</a:t>
            </a:r>
            <a:r>
              <a:rPr lang="ja-JP" altLang="en-US" sz="1108" dirty="0">
                <a:solidFill>
                  <a:prstClr val="black"/>
                </a:solidFill>
                <a:latin typeface="HGPｺﾞｼｯｸM" panose="020B0600000000000000" pitchFamily="50" charset="-128"/>
                <a:ea typeface="HGPｺﾞｼｯｸM" panose="020B0600000000000000" pitchFamily="50" charset="-128"/>
              </a:rPr>
              <a:t>障害児の</a:t>
            </a:r>
            <a:r>
              <a:rPr lang="ja-JP" altLang="en-US" sz="1108" b="1" dirty="0">
                <a:solidFill>
                  <a:srgbClr val="0070C0"/>
                </a:solidFill>
                <a:latin typeface="HGPｺﾞｼｯｸM" panose="020B0600000000000000" pitchFamily="50" charset="-128"/>
                <a:ea typeface="HGPｺﾞｼｯｸM" panose="020B0600000000000000" pitchFamily="50" charset="-128"/>
              </a:rPr>
              <a:t>発達支援の機会の確保</a:t>
            </a:r>
            <a:endParaRPr lang="en-US" altLang="ja-JP" sz="1108" dirty="0">
              <a:solidFill>
                <a:prstClr val="black"/>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108" dirty="0">
                <a:solidFill>
                  <a:prstClr val="black"/>
                </a:solidFill>
                <a:latin typeface="HGPｺﾞｼｯｸM" panose="020B0600000000000000" pitchFamily="50" charset="-128"/>
                <a:ea typeface="HGPｺﾞｼｯｸM" panose="020B0600000000000000" pitchFamily="50" charset="-128"/>
              </a:rPr>
              <a:t>・訪問支援から通所支援への</a:t>
            </a:r>
            <a:r>
              <a:rPr lang="ja-JP" altLang="en-US" sz="1108" b="1" dirty="0">
                <a:solidFill>
                  <a:srgbClr val="0070C0"/>
                </a:solidFill>
                <a:latin typeface="HGPｺﾞｼｯｸM" panose="020B0600000000000000" pitchFamily="50" charset="-128"/>
                <a:ea typeface="HGPｺﾞｼｯｸM" panose="020B0600000000000000" pitchFamily="50" charset="-128"/>
              </a:rPr>
              <a:t>社会生活の移行を推進</a:t>
            </a:r>
          </a:p>
        </p:txBody>
      </p:sp>
      <p:sp>
        <p:nvSpPr>
          <p:cNvPr id="40" name="角丸四角形 39"/>
          <p:cNvSpPr/>
          <p:nvPr/>
        </p:nvSpPr>
        <p:spPr>
          <a:xfrm>
            <a:off x="5511789" y="2960233"/>
            <a:ext cx="1035295" cy="363261"/>
          </a:xfrm>
          <a:prstGeom prst="roundRect">
            <a:avLst>
              <a:gd name="adj" fmla="val 12242"/>
            </a:avLst>
          </a:prstGeom>
          <a:solidFill>
            <a:schemeClr val="accent5"/>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anchor="ctr"/>
          <a:lstStyle/>
          <a:p>
            <a:pPr algn="ctr" fontAlgn="auto">
              <a:spcBef>
                <a:spcPts val="0"/>
              </a:spcBef>
              <a:spcAft>
                <a:spcPts val="0"/>
              </a:spcAft>
              <a:defRPr/>
            </a:pPr>
            <a:r>
              <a:rPr lang="ja-JP" altLang="en-US" sz="923" dirty="0">
                <a:solidFill>
                  <a:prstClr val="black"/>
                </a:solidFill>
              </a:rPr>
              <a:t>訪問教育</a:t>
            </a:r>
          </a:p>
        </p:txBody>
      </p:sp>
      <p:cxnSp>
        <p:nvCxnSpPr>
          <p:cNvPr id="45" name="直線矢印コネクタ 44"/>
          <p:cNvCxnSpPr>
            <a:stCxn id="51" idx="3"/>
          </p:cNvCxnSpPr>
          <p:nvPr/>
        </p:nvCxnSpPr>
        <p:spPr>
          <a:xfrm>
            <a:off x="5850112" y="3834317"/>
            <a:ext cx="880852" cy="1008189"/>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9" name="角丸四角形 48"/>
          <p:cNvSpPr/>
          <p:nvPr/>
        </p:nvSpPr>
        <p:spPr>
          <a:xfrm>
            <a:off x="4709032" y="4448416"/>
            <a:ext cx="1570730" cy="394395"/>
          </a:xfrm>
          <a:prstGeom prst="roundRect">
            <a:avLst>
              <a:gd name="adj" fmla="val 12242"/>
            </a:avLst>
          </a:prstGeom>
          <a:solidFill>
            <a:srgbClr val="FDBBC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anchor="ctr"/>
          <a:lstStyle/>
          <a:p>
            <a:pPr algn="ctr" fontAlgn="auto">
              <a:spcBef>
                <a:spcPts val="0"/>
              </a:spcBef>
              <a:spcAft>
                <a:spcPts val="0"/>
              </a:spcAft>
              <a:defRPr/>
            </a:pPr>
            <a:r>
              <a:rPr lang="ja-JP" altLang="en-US" sz="1015" dirty="0">
                <a:solidFill>
                  <a:prstClr val="black"/>
                </a:solidFill>
              </a:rPr>
              <a:t>訪問診療・訪問看護</a:t>
            </a:r>
          </a:p>
        </p:txBody>
      </p:sp>
      <p:sp>
        <p:nvSpPr>
          <p:cNvPr id="51" name="角丸四角形 50"/>
          <p:cNvSpPr/>
          <p:nvPr/>
        </p:nvSpPr>
        <p:spPr>
          <a:xfrm>
            <a:off x="4737718" y="3628454"/>
            <a:ext cx="1112394" cy="411697"/>
          </a:xfrm>
          <a:prstGeom prst="roundRect">
            <a:avLst>
              <a:gd name="adj" fmla="val 12242"/>
            </a:avLst>
          </a:prstGeom>
          <a:solidFill>
            <a:srgbClr val="CCFF66"/>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anchor="ctr"/>
          <a:lstStyle/>
          <a:p>
            <a:pPr algn="ctr" fontAlgn="auto">
              <a:spcBef>
                <a:spcPts val="0"/>
              </a:spcBef>
              <a:spcAft>
                <a:spcPts val="0"/>
              </a:spcAft>
              <a:defRPr/>
            </a:pPr>
            <a:r>
              <a:rPr lang="ja-JP" altLang="en-US" sz="923" dirty="0">
                <a:solidFill>
                  <a:prstClr val="black"/>
                </a:solidFill>
              </a:rPr>
              <a:t>居宅訪問型保育</a:t>
            </a:r>
          </a:p>
        </p:txBody>
      </p:sp>
      <p:cxnSp>
        <p:nvCxnSpPr>
          <p:cNvPr id="52" name="直線矢印コネクタ 51"/>
          <p:cNvCxnSpPr/>
          <p:nvPr/>
        </p:nvCxnSpPr>
        <p:spPr>
          <a:xfrm>
            <a:off x="6480942" y="3362531"/>
            <a:ext cx="417493" cy="1479914"/>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54" name="正方形/長方形 53"/>
          <p:cNvSpPr/>
          <p:nvPr/>
        </p:nvSpPr>
        <p:spPr>
          <a:xfrm>
            <a:off x="7486330" y="3518823"/>
            <a:ext cx="1333693" cy="441970"/>
          </a:xfrm>
          <a:prstGeom prst="rect">
            <a:avLst/>
          </a:prstGeom>
          <a:solidFill>
            <a:srgbClr val="FFCC99"/>
          </a:solid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anchor="ctr"/>
          <a:lstStyle/>
          <a:p>
            <a:pPr algn="ctr" fontAlgn="auto">
              <a:spcBef>
                <a:spcPts val="0"/>
              </a:spcBef>
              <a:spcAft>
                <a:spcPts val="0"/>
              </a:spcAft>
              <a:defRPr/>
            </a:pPr>
            <a:r>
              <a:rPr lang="ja-JP" altLang="en-US" sz="1015" dirty="0">
                <a:solidFill>
                  <a:prstClr val="black"/>
                </a:solidFill>
                <a:latin typeface="HGPｺﾞｼｯｸM" panose="020B0600000000000000" pitchFamily="50" charset="-128"/>
                <a:ea typeface="HGPｺﾞｼｯｸM" panose="020B0600000000000000" pitchFamily="50" charset="-128"/>
              </a:rPr>
              <a:t>居宅訪問型</a:t>
            </a:r>
            <a:endParaRPr lang="en-US" altLang="ja-JP" sz="1015"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defRPr/>
            </a:pPr>
            <a:r>
              <a:rPr lang="ja-JP" altLang="en-US" sz="1015" dirty="0">
                <a:solidFill>
                  <a:prstClr val="black"/>
                </a:solidFill>
                <a:latin typeface="HGPｺﾞｼｯｸM" panose="020B0600000000000000" pitchFamily="50" charset="-128"/>
                <a:ea typeface="HGPｺﾞｼｯｸM" panose="020B0600000000000000" pitchFamily="50" charset="-128"/>
              </a:rPr>
              <a:t>児童発達支援（新設）</a:t>
            </a:r>
          </a:p>
        </p:txBody>
      </p:sp>
      <p:cxnSp>
        <p:nvCxnSpPr>
          <p:cNvPr id="56" name="直線矢印コネクタ 55"/>
          <p:cNvCxnSpPr/>
          <p:nvPr/>
        </p:nvCxnSpPr>
        <p:spPr>
          <a:xfrm>
            <a:off x="6296357" y="4675035"/>
            <a:ext cx="369124" cy="377411"/>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1026" name="Picture 2" descr="C:\Users\KKKPH\AppData\Local\Microsoft\Windows\Temporary Internet Files\Content.IE5\U0BHBEX7\lgi01a2014032911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730967" y="4923633"/>
            <a:ext cx="765686" cy="76568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正方形/長方形 4"/>
          <p:cNvSpPr/>
          <p:nvPr/>
        </p:nvSpPr>
        <p:spPr>
          <a:xfrm>
            <a:off x="7296964" y="5500024"/>
            <a:ext cx="455611" cy="255639"/>
          </a:xfrm>
          <a:prstGeom prst="rect">
            <a:avLst/>
          </a:prstGeom>
          <a:noFill/>
        </p:spPr>
        <p:txBody>
          <a:bodyPr wrap="none" lIns="84315" tIns="42160" rIns="84315" bIns="42160">
            <a:spAutoFit/>
          </a:bodyPr>
          <a:lstStyle/>
          <a:p>
            <a:pPr algn="ctr" fontAlgn="auto">
              <a:spcBef>
                <a:spcPts val="0"/>
              </a:spcBef>
              <a:spcAft>
                <a:spcPts val="0"/>
              </a:spcAft>
              <a:defRPr/>
            </a:pPr>
            <a:r>
              <a:rPr lang="ja-JP" altLang="en-US" sz="1108" dirty="0">
                <a:solidFill>
                  <a:prstClr val="black"/>
                </a:solidFill>
                <a:latin typeface="Arial"/>
                <a:ea typeface="ＭＳ Ｐゴシック"/>
              </a:rPr>
              <a:t>居宅</a:t>
            </a:r>
          </a:p>
        </p:txBody>
      </p:sp>
      <p:sp>
        <p:nvSpPr>
          <p:cNvPr id="55" name="1 つの角を丸めた四角形 54"/>
          <p:cNvSpPr/>
          <p:nvPr/>
        </p:nvSpPr>
        <p:spPr>
          <a:xfrm>
            <a:off x="7224814" y="3186431"/>
            <a:ext cx="2000056" cy="398814"/>
          </a:xfrm>
          <a:prstGeom prst="snipRoundRect">
            <a:avLst>
              <a:gd name="adj1" fmla="val 16667"/>
              <a:gd name="adj2" fmla="val 3244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anchor="ctr"/>
          <a:lstStyle/>
          <a:p>
            <a:pPr fontAlgn="auto">
              <a:spcBef>
                <a:spcPts val="0"/>
              </a:spcBef>
              <a:spcAft>
                <a:spcPts val="0"/>
              </a:spcAft>
              <a:defRPr/>
            </a:pPr>
            <a:r>
              <a:rPr lang="ja-JP" altLang="en-US" sz="1477" b="1" dirty="0">
                <a:solidFill>
                  <a:srgbClr val="000000"/>
                </a:solidFill>
              </a:rPr>
              <a:t> </a:t>
            </a:r>
            <a:r>
              <a:rPr lang="ja-JP" altLang="en-US" sz="1108" b="1" dirty="0">
                <a:solidFill>
                  <a:srgbClr val="000000"/>
                </a:solidFill>
                <a:latin typeface="HGPｺﾞｼｯｸM" panose="020B0600000000000000" pitchFamily="50" charset="-128"/>
                <a:ea typeface="HGPｺﾞｼｯｸM" panose="020B0600000000000000" pitchFamily="50" charset="-128"/>
              </a:rPr>
              <a:t>児童発達支援センター　等　 </a:t>
            </a:r>
            <a:endParaRPr lang="en-US" altLang="ja-JP" sz="1108" b="1" dirty="0">
              <a:solidFill>
                <a:srgbClr val="000000"/>
              </a:solidFill>
              <a:latin typeface="HGPｺﾞｼｯｸM" panose="020B0600000000000000" pitchFamily="50" charset="-128"/>
              <a:ea typeface="HGPｺﾞｼｯｸM" panose="020B0600000000000000" pitchFamily="50" charset="-128"/>
            </a:endParaRPr>
          </a:p>
        </p:txBody>
      </p:sp>
      <p:pic>
        <p:nvPicPr>
          <p:cNvPr id="42" name="Picture 2" descr="http://msp.c.yimg.jp/yjimage?q=UVn3R60XyLGTYNoB3petaXbwggp3HAUe23sYxFcAYNjHity7.r1FMP91m8wofIXw0tihQMvRp1Uxf6iWAoxPKegC6RGgB7f_ZA_3Ly5K9xv6rBU5YxtMgy.NtXp4EGqZWwNn12ZMbDPL.J48nQ--&amp;sig=138pojjr2&amp;x=170&amp;y=1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3306" y="2760933"/>
            <a:ext cx="1068760" cy="529413"/>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右矢印 16"/>
          <p:cNvSpPr/>
          <p:nvPr/>
        </p:nvSpPr>
        <p:spPr>
          <a:xfrm rot="7114606">
            <a:off x="7039475" y="4313257"/>
            <a:ext cx="855035" cy="375000"/>
          </a:xfrm>
          <a:prstGeom prst="rightArrow">
            <a:avLst/>
          </a:prstGeom>
          <a:solidFill>
            <a:srgbClr val="FF0000"/>
          </a:solidFill>
          <a:ln w="15875">
            <a:noFill/>
            <a:prstDash val="solid"/>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rtlCol="0" anchor="ctr"/>
          <a:lstStyle/>
          <a:p>
            <a:pPr algn="ctr" fontAlgn="auto">
              <a:spcBef>
                <a:spcPts val="0"/>
              </a:spcBef>
              <a:spcAft>
                <a:spcPts val="0"/>
              </a:spcAft>
            </a:pPr>
            <a:endParaRPr lang="ja-JP" altLang="en-US" sz="1292" b="1" dirty="0">
              <a:solidFill>
                <a:prstClr val="black"/>
              </a:solidFill>
            </a:endParaRPr>
          </a:p>
        </p:txBody>
      </p:sp>
      <p:sp>
        <p:nvSpPr>
          <p:cNvPr id="33" name="正方形/長方形 32"/>
          <p:cNvSpPr/>
          <p:nvPr/>
        </p:nvSpPr>
        <p:spPr>
          <a:xfrm>
            <a:off x="193807" y="3030229"/>
            <a:ext cx="4112362" cy="994729"/>
          </a:xfrm>
          <a:prstGeom prst="rect">
            <a:avLst/>
          </a:prstGeom>
          <a:noFill/>
          <a:ln w="6350" cap="flat" cmpd="sng" algn="ctr">
            <a:solidFill>
              <a:schemeClr val="tx1"/>
            </a:solidFill>
            <a:prstDash val="solid"/>
          </a:ln>
          <a:effectLst/>
        </p:spPr>
        <p:txBody>
          <a:bodyPr lIns="84309" tIns="42151" rIns="84309" bIns="42151" anchor="t" anchorCtr="0"/>
          <a:lstStyle/>
          <a:p>
            <a:pPr marL="165420" indent="-165420" fontAlgn="auto">
              <a:spcBef>
                <a:spcPts val="0"/>
              </a:spcBef>
              <a:spcAft>
                <a:spcPts val="0"/>
              </a:spcAft>
              <a:defRPr/>
            </a:pPr>
            <a:endParaRPr kumimoji="0" lang="en-US" altLang="ja-JP"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重症心身障害児</a:t>
            </a:r>
            <a:r>
              <a:rPr kumimoji="0" lang="ja-JP" altLang="en-US" sz="1292" kern="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などの重度の障害児</a:t>
            </a: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等であって、児童発達支援等の障害児通所支援を受けるために外出することが著しく困難な障害児</a:t>
            </a:r>
          </a:p>
          <a:p>
            <a:pPr marL="165420" indent="-165420" fontAlgn="auto">
              <a:spcBef>
                <a:spcPts val="0"/>
              </a:spcBef>
              <a:spcAft>
                <a:spcPts val="0"/>
              </a:spcAft>
              <a:defRPr/>
            </a:pPr>
            <a:r>
              <a:rPr kumimoji="0" lang="ja-JP" altLang="en-US" sz="1292" kern="0" dirty="0">
                <a:solidFill>
                  <a:prstClr val="black"/>
                </a:solidFill>
                <a:latin typeface="HGPｺﾞｼｯｸM" panose="020B0600000000000000" pitchFamily="50" charset="-128"/>
                <a:ea typeface="HGPｺﾞｼｯｸM" panose="020B0600000000000000" pitchFamily="50" charset="-128"/>
              </a:rPr>
              <a:t>　</a:t>
            </a:r>
            <a:endParaRPr kumimoji="0" lang="en-US" altLang="ja-JP" sz="1292" kern="0" dirty="0">
              <a:solidFill>
                <a:prstClr val="black"/>
              </a:solidFill>
              <a:latin typeface="HGPｺﾞｼｯｸM" panose="020B0600000000000000" pitchFamily="50" charset="-128"/>
              <a:ea typeface="HGPｺﾞｼｯｸM" panose="020B0600000000000000" pitchFamily="50" charset="-128"/>
            </a:endParaRPr>
          </a:p>
        </p:txBody>
      </p:sp>
      <p:sp>
        <p:nvSpPr>
          <p:cNvPr id="37" name="正方形/長方形 36"/>
          <p:cNvSpPr/>
          <p:nvPr/>
        </p:nvSpPr>
        <p:spPr>
          <a:xfrm>
            <a:off x="119974" y="2830780"/>
            <a:ext cx="1656184" cy="269394"/>
          </a:xfrm>
          <a:prstGeom prst="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84315" tIns="42160" rIns="84315" bIns="42160" rtlCol="0" anchor="ctr"/>
          <a:lstStyle/>
          <a:p>
            <a:pPr algn="ctr" fontAlgn="auto">
              <a:spcBef>
                <a:spcPts val="0"/>
              </a:spcBef>
              <a:spcAft>
                <a:spcPts val="0"/>
              </a:spcAft>
              <a:defRPr/>
            </a:pPr>
            <a:r>
              <a:rPr kumimoji="0" lang="ja-JP" altLang="en-US" sz="1292" kern="0" dirty="0">
                <a:solidFill>
                  <a:prstClr val="white"/>
                </a:solidFill>
                <a:latin typeface="HGS創英角ｺﾞｼｯｸUB" pitchFamily="50" charset="-128"/>
                <a:ea typeface="HGS創英角ｺﾞｼｯｸUB" pitchFamily="50" charset="-128"/>
              </a:rPr>
              <a:t> 対象者</a:t>
            </a:r>
          </a:p>
        </p:txBody>
      </p:sp>
      <p:sp>
        <p:nvSpPr>
          <p:cNvPr id="43" name="正方形/長方形 42"/>
          <p:cNvSpPr/>
          <p:nvPr/>
        </p:nvSpPr>
        <p:spPr>
          <a:xfrm>
            <a:off x="187045" y="4592374"/>
            <a:ext cx="4119084" cy="1495385"/>
          </a:xfrm>
          <a:prstGeom prst="rect">
            <a:avLst/>
          </a:prstGeom>
          <a:noFill/>
          <a:ln w="6350" cap="flat" cmpd="sng" algn="ctr">
            <a:solidFill>
              <a:schemeClr val="tx1"/>
            </a:solidFill>
            <a:prstDash val="solid"/>
          </a:ln>
          <a:effectLst/>
        </p:spPr>
        <p:txBody>
          <a:bodyPr lIns="84309" tIns="42151" rIns="84309" bIns="42151" anchor="t"/>
          <a:lstStyle/>
          <a:p>
            <a:pPr marL="168349" indent="-168349" fontAlgn="auto">
              <a:lnSpc>
                <a:spcPct val="110000"/>
              </a:lnSpc>
              <a:spcBef>
                <a:spcPts val="0"/>
              </a:spcBef>
              <a:spcAft>
                <a:spcPts val="0"/>
              </a:spcAft>
            </a:pPr>
            <a:endParaRPr kumimoji="0" lang="en-US" altLang="ja-JP"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8349" indent="-168349" fontAlgn="auto">
              <a:lnSpc>
                <a:spcPct val="110000"/>
              </a:lnSpc>
              <a:spcBef>
                <a:spcPts val="0"/>
              </a:spcBef>
              <a:spcAft>
                <a:spcPts val="0"/>
              </a:spcAft>
            </a:pP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kumimoji="0" lang="ja-JP" altLang="en-US" sz="1292" kern="0" dirty="0">
                <a:solidFill>
                  <a:prstClr val="black"/>
                </a:solidFill>
                <a:latin typeface="HGPｺﾞｼｯｸM" panose="020B0600000000000000" pitchFamily="50" charset="-128"/>
                <a:ea typeface="HGPｺﾞｼｯｸM" panose="020B0600000000000000" pitchFamily="50" charset="-128"/>
              </a:rPr>
              <a:t>　障害児の居宅を訪問し、日常生活における基本的な動作の指導、知識技能の付与等の支援を実施</a:t>
            </a:r>
          </a:p>
          <a:p>
            <a:pPr marL="168349" indent="-168349" fontAlgn="auto">
              <a:lnSpc>
                <a:spcPct val="110000"/>
              </a:lnSpc>
              <a:spcBef>
                <a:spcPts val="0"/>
              </a:spcBef>
              <a:spcAft>
                <a:spcPts val="0"/>
              </a:spcAft>
            </a:pPr>
            <a:endParaRPr kumimoji="0" lang="en-US" altLang="ja-JP" sz="369" kern="0" dirty="0">
              <a:solidFill>
                <a:prstClr val="black"/>
              </a:solidFill>
              <a:latin typeface="HGPｺﾞｼｯｸM" panose="020B0600000000000000" pitchFamily="50" charset="-128"/>
              <a:ea typeface="HGPｺﾞｼｯｸM" panose="020B0600000000000000" pitchFamily="50" charset="-128"/>
            </a:endParaRPr>
          </a:p>
          <a:p>
            <a:pPr marL="168349" indent="-168349" fontAlgn="auto">
              <a:lnSpc>
                <a:spcPct val="110000"/>
              </a:lnSpc>
              <a:spcBef>
                <a:spcPts val="0"/>
              </a:spcBef>
              <a:spcAft>
                <a:spcPts val="0"/>
              </a:spcAft>
            </a:pPr>
            <a:r>
              <a:rPr kumimoji="0" lang="ja-JP" altLang="en-US" sz="1108" kern="0" dirty="0">
                <a:solidFill>
                  <a:prstClr val="black"/>
                </a:solidFill>
                <a:latin typeface="HGPｺﾞｼｯｸM" panose="020B0600000000000000" pitchFamily="50" charset="-128"/>
                <a:ea typeface="HGPｺﾞｼｯｸM" panose="020B0600000000000000" pitchFamily="50" charset="-128"/>
              </a:rPr>
              <a:t>　　</a:t>
            </a:r>
            <a:r>
              <a:rPr kumimoji="0" lang="en-US" altLang="ja-JP" sz="1108" kern="0" dirty="0">
                <a:solidFill>
                  <a:prstClr val="black"/>
                </a:solidFill>
                <a:latin typeface="HGPｺﾞｼｯｸM" panose="020B0600000000000000" pitchFamily="50" charset="-128"/>
                <a:ea typeface="HGPｺﾞｼｯｸM" panose="020B0600000000000000" pitchFamily="50" charset="-128"/>
              </a:rPr>
              <a:t>【</a:t>
            </a:r>
            <a:r>
              <a:rPr kumimoji="0" lang="ja-JP" altLang="en-US" sz="1108" kern="0" dirty="0">
                <a:solidFill>
                  <a:prstClr val="black"/>
                </a:solidFill>
                <a:latin typeface="HGPｺﾞｼｯｸM" panose="020B0600000000000000" pitchFamily="50" charset="-128"/>
                <a:ea typeface="HGPｺﾞｼｯｸM" panose="020B0600000000000000" pitchFamily="50" charset="-128"/>
              </a:rPr>
              <a:t>具体的な支援内容の例</a:t>
            </a:r>
            <a:r>
              <a:rPr kumimoji="0" lang="en-US" altLang="ja-JP" sz="1108" kern="0" dirty="0">
                <a:solidFill>
                  <a:prstClr val="black"/>
                </a:solidFill>
                <a:latin typeface="HGPｺﾞｼｯｸM" panose="020B0600000000000000" pitchFamily="50" charset="-128"/>
                <a:ea typeface="HGPｺﾞｼｯｸM" panose="020B0600000000000000" pitchFamily="50" charset="-128"/>
              </a:rPr>
              <a:t>】</a:t>
            </a:r>
            <a:endParaRPr kumimoji="0" lang="ja-JP" altLang="en-US" sz="1108" kern="0" dirty="0">
              <a:solidFill>
                <a:prstClr val="black"/>
              </a:solidFill>
              <a:latin typeface="HGPｺﾞｼｯｸM" panose="020B0600000000000000" pitchFamily="50" charset="-128"/>
              <a:ea typeface="HGPｺﾞｼｯｸM" panose="020B0600000000000000" pitchFamily="50" charset="-128"/>
            </a:endParaRPr>
          </a:p>
          <a:p>
            <a:pPr marL="168349" indent="-168349" fontAlgn="auto">
              <a:lnSpc>
                <a:spcPct val="110000"/>
              </a:lnSpc>
              <a:spcBef>
                <a:spcPts val="0"/>
              </a:spcBef>
              <a:spcAft>
                <a:spcPts val="0"/>
              </a:spcAft>
            </a:pPr>
            <a:r>
              <a:rPr kumimoji="0" lang="ja-JP" altLang="en-US" sz="1108" kern="0" dirty="0">
                <a:solidFill>
                  <a:prstClr val="black"/>
                </a:solidFill>
                <a:latin typeface="HGPｺﾞｼｯｸM" panose="020B0600000000000000" pitchFamily="50" charset="-128"/>
                <a:ea typeface="HGPｺﾞｼｯｸM" panose="020B0600000000000000" pitchFamily="50" charset="-128"/>
              </a:rPr>
              <a:t>　　・手先の感覚と脳の認識のずれを埋めるための活動</a:t>
            </a:r>
          </a:p>
          <a:p>
            <a:pPr marL="168349" indent="-168349" fontAlgn="auto">
              <a:lnSpc>
                <a:spcPct val="110000"/>
              </a:lnSpc>
              <a:spcBef>
                <a:spcPts val="0"/>
              </a:spcBef>
              <a:spcAft>
                <a:spcPts val="0"/>
              </a:spcAft>
            </a:pPr>
            <a:r>
              <a:rPr kumimoji="0" lang="ja-JP" altLang="en-US" sz="1108" kern="0" dirty="0">
                <a:solidFill>
                  <a:prstClr val="black"/>
                </a:solidFill>
                <a:latin typeface="HGPｺﾞｼｯｸM" panose="020B0600000000000000" pitchFamily="50" charset="-128"/>
                <a:ea typeface="HGPｺﾞｼｯｸM" panose="020B0600000000000000" pitchFamily="50" charset="-128"/>
              </a:rPr>
              <a:t>　　・絵カードや写真を利用した言葉の理解のための活動</a:t>
            </a:r>
          </a:p>
          <a:p>
            <a:pPr marL="168349" indent="-168349" fontAlgn="auto">
              <a:lnSpc>
                <a:spcPct val="110000"/>
              </a:lnSpc>
              <a:spcBef>
                <a:spcPts val="0"/>
              </a:spcBef>
              <a:spcAft>
                <a:spcPts val="0"/>
              </a:spcAft>
              <a:defRPr/>
            </a:pPr>
            <a:endParaRPr kumimoji="0" lang="en-US" altLang="ja-JP" sz="738" kern="0" dirty="0">
              <a:solidFill>
                <a:prstClr val="black"/>
              </a:solidFill>
              <a:latin typeface="HGPｺﾞｼｯｸM" panose="020B0600000000000000" pitchFamily="50" charset="-128"/>
              <a:ea typeface="HGPｺﾞｼｯｸM" panose="020B0600000000000000" pitchFamily="50" charset="-128"/>
            </a:endParaRPr>
          </a:p>
          <a:p>
            <a:pPr marL="165420" indent="-165420" fontAlgn="auto">
              <a:spcBef>
                <a:spcPts val="0"/>
              </a:spcBef>
              <a:spcAft>
                <a:spcPts val="0"/>
              </a:spcAft>
              <a:defRPr/>
            </a:pPr>
            <a:endParaRPr kumimoji="0" lang="en-US" altLang="ja-JP"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44" name="正方形/長方形 43"/>
          <p:cNvSpPr/>
          <p:nvPr/>
        </p:nvSpPr>
        <p:spPr>
          <a:xfrm>
            <a:off x="118582" y="4413541"/>
            <a:ext cx="1944216" cy="269394"/>
          </a:xfrm>
          <a:prstGeom prst="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84315" tIns="42160" rIns="84315" bIns="42160" rtlCol="0" anchor="ctr"/>
          <a:lstStyle/>
          <a:p>
            <a:pPr algn="ctr" fontAlgn="auto">
              <a:spcBef>
                <a:spcPts val="0"/>
              </a:spcBef>
              <a:spcAft>
                <a:spcPts val="0"/>
              </a:spcAft>
              <a:defRPr/>
            </a:pPr>
            <a:r>
              <a:rPr kumimoji="0" lang="ja-JP" altLang="en-US" sz="1292" kern="0" dirty="0">
                <a:solidFill>
                  <a:prstClr val="white"/>
                </a:solidFill>
                <a:latin typeface="HGS創英角ｺﾞｼｯｸUB" pitchFamily="50" charset="-128"/>
                <a:ea typeface="HGS創英角ｺﾞｼｯｸUB" pitchFamily="50" charset="-128"/>
              </a:rPr>
              <a:t>支援内容</a:t>
            </a:r>
          </a:p>
        </p:txBody>
      </p:sp>
      <p:sp>
        <p:nvSpPr>
          <p:cNvPr id="50" name="角丸四角形 49"/>
          <p:cNvSpPr/>
          <p:nvPr/>
        </p:nvSpPr>
        <p:spPr>
          <a:xfrm>
            <a:off x="85669" y="926128"/>
            <a:ext cx="8972664" cy="1638837"/>
          </a:xfrm>
          <a:prstGeom prst="roundRect">
            <a:avLst>
              <a:gd name="adj" fmla="val 7534"/>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66390" tIns="33196" rIns="84315" bIns="33196" anchor="ctr" anchorCtr="0"/>
          <a:lstStyle/>
          <a:p>
            <a:pPr marL="161024" indent="-161024" fontAlgn="auto">
              <a:lnSpc>
                <a:spcPct val="110000"/>
              </a:lnSpc>
              <a:spcBef>
                <a:spcPts val="0"/>
              </a:spcBef>
              <a:spcAft>
                <a:spcPts val="0"/>
              </a:spcAft>
            </a:pPr>
            <a:r>
              <a:rPr lang="ja-JP" altLang="en-US" sz="1292" dirty="0">
                <a:solidFill>
                  <a:srgbClr val="000000"/>
                </a:solidFill>
                <a:latin typeface="HGPｺﾞｼｯｸM" panose="020B0600000000000000" pitchFamily="50" charset="-128"/>
                <a:ea typeface="HGPｺﾞｼｯｸM" panose="020B0600000000000000" pitchFamily="50" charset="-128"/>
              </a:rPr>
              <a:t>○　障害児支援については、一般的には複数の児童が集まる通所による支援が成長にとって望ましいと考えられるため、これまで通所支援の充実を図ってきたが、現状では、重度の障害等のために外出が著しく困難な障害児に発達支援を受ける機会が提供されていない。</a:t>
            </a:r>
            <a:endParaRPr lang="en-US" altLang="ja-JP" sz="1292" dirty="0">
              <a:solidFill>
                <a:srgbClr val="000000"/>
              </a:solidFill>
              <a:latin typeface="HGPｺﾞｼｯｸM" panose="020B0600000000000000" pitchFamily="50" charset="-128"/>
              <a:ea typeface="HGPｺﾞｼｯｸM" panose="020B0600000000000000" pitchFamily="50" charset="-128"/>
            </a:endParaRPr>
          </a:p>
          <a:p>
            <a:pPr marL="161024" indent="-161024" fontAlgn="auto">
              <a:lnSpc>
                <a:spcPct val="110000"/>
              </a:lnSpc>
              <a:spcBef>
                <a:spcPts val="0"/>
              </a:spcBef>
              <a:spcAft>
                <a:spcPts val="0"/>
              </a:spcAft>
            </a:pPr>
            <a:endParaRPr lang="en-US" altLang="ja-JP" sz="738" dirty="0">
              <a:solidFill>
                <a:srgbClr val="000000"/>
              </a:solidFill>
              <a:latin typeface="HGPｺﾞｼｯｸM" panose="020B0600000000000000" pitchFamily="50" charset="-128"/>
              <a:ea typeface="HGPｺﾞｼｯｸM" panose="020B0600000000000000" pitchFamily="50" charset="-128"/>
            </a:endParaRPr>
          </a:p>
          <a:p>
            <a:pPr marL="168349" indent="-168349" fontAlgn="auto">
              <a:lnSpc>
                <a:spcPct val="110000"/>
              </a:lnSpc>
              <a:spcBef>
                <a:spcPts val="0"/>
              </a:spcBef>
              <a:spcAft>
                <a:spcPts val="0"/>
              </a:spcAft>
            </a:pPr>
            <a:r>
              <a:rPr lang="ja-JP" altLang="en-US" sz="1292" dirty="0">
                <a:solidFill>
                  <a:srgbClr val="000000"/>
                </a:solidFill>
                <a:latin typeface="HGPｺﾞｼｯｸM" panose="020B0600000000000000" pitchFamily="50" charset="-128"/>
                <a:ea typeface="HGPｺﾞｼｯｸM" panose="020B0600000000000000" pitchFamily="50" charset="-128"/>
              </a:rPr>
              <a:t>○　このため、重度の障害等の状態にある障害児であって、障害児通所支援を利用するために外出することが著しく困難な障害児に発達支援が提供できるよう、障害児の居宅を訪問して発達支援を行うサービスを新たに創設する（「居宅訪問型児童発達支援」）。</a:t>
            </a:r>
          </a:p>
        </p:txBody>
      </p:sp>
      <p:sp>
        <p:nvSpPr>
          <p:cNvPr id="2" name="スライド番号プレースホルダー 1"/>
          <p:cNvSpPr>
            <a:spLocks noGrp="1"/>
          </p:cNvSpPr>
          <p:nvPr>
            <p:ph type="sldNum" sz="quarter" idx="12"/>
          </p:nvPr>
        </p:nvSpPr>
        <p:spPr>
          <a:xfrm>
            <a:off x="7018986" y="6507157"/>
            <a:ext cx="2057400" cy="365125"/>
          </a:xfrm>
        </p:spPr>
        <p:txBody>
          <a:bodyPr/>
          <a:lstStyle/>
          <a:p>
            <a:pPr>
              <a:defRPr/>
            </a:pPr>
            <a:fld id="{F90A3C79-1AFD-481B-B685-7933BCD0898B}" type="slidenum">
              <a:rPr lang="en-US" altLang="ja-JP" smtClean="0"/>
              <a:pPr>
                <a:defRPr/>
              </a:pPr>
              <a:t>17</a:t>
            </a:fld>
            <a:endParaRPr lang="en-US" altLang="ja-JP"/>
          </a:p>
        </p:txBody>
      </p:sp>
      <p:sp>
        <p:nvSpPr>
          <p:cNvPr id="27"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793107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角丸四角形 96"/>
          <p:cNvSpPr/>
          <p:nvPr/>
        </p:nvSpPr>
        <p:spPr>
          <a:xfrm>
            <a:off x="6812309" y="5400162"/>
            <a:ext cx="2193231" cy="10202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srgbClr val="FFFFFF"/>
              </a:solidFill>
            </a:endParaRPr>
          </a:p>
        </p:txBody>
      </p:sp>
      <p:sp>
        <p:nvSpPr>
          <p:cNvPr id="5" name="Rectangle 2"/>
          <p:cNvSpPr>
            <a:spLocks noChangeArrowheads="1"/>
          </p:cNvSpPr>
          <p:nvPr/>
        </p:nvSpPr>
        <p:spPr bwMode="auto">
          <a:xfrm>
            <a:off x="-36490" y="238494"/>
            <a:ext cx="9180512" cy="531751"/>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lIns="84315" tIns="42160" rIns="84315" bIns="42160" anchor="t"/>
          <a:lstStyle/>
          <a:p>
            <a:pPr algn="ctr" fontAlgn="auto">
              <a:spcBef>
                <a:spcPts val="0"/>
              </a:spcBef>
              <a:spcAft>
                <a:spcPts val="0"/>
              </a:spcAft>
            </a:pPr>
            <a:r>
              <a:rPr lang="ja-JP" altLang="en-US" sz="2215" spc="-92" dirty="0">
                <a:solidFill>
                  <a:srgbClr val="000000"/>
                </a:solidFill>
                <a:latin typeface="HG創英角ｺﾞｼｯｸUB" panose="020B0909000000000000" pitchFamily="49" charset="-128"/>
                <a:ea typeface="HG創英角ｺﾞｼｯｸUB" panose="020B0909000000000000" pitchFamily="49" charset="-128"/>
              </a:rPr>
              <a:t>保育所等訪問支援の支援対象の拡大</a:t>
            </a:r>
          </a:p>
        </p:txBody>
      </p:sp>
      <p:grpSp>
        <p:nvGrpSpPr>
          <p:cNvPr id="6" name="グループ化 18"/>
          <p:cNvGrpSpPr/>
          <p:nvPr/>
        </p:nvGrpSpPr>
        <p:grpSpPr>
          <a:xfrm>
            <a:off x="0" y="703774"/>
            <a:ext cx="9144000" cy="66469"/>
            <a:chOff x="0" y="188640"/>
            <a:chExt cx="9144000" cy="72008"/>
          </a:xfrm>
        </p:grpSpPr>
        <p:cxnSp>
          <p:nvCxnSpPr>
            <p:cNvPr id="7" name="直線コネクタ 6"/>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pic>
        <p:nvPicPr>
          <p:cNvPr id="59" name="Picture 4" descr="C:\Users\KKKPH\AppData\Local\Microsoft\Windows\Temporary Internet Files\Content.IE5\QG3CZTPE\lgi01a2013121115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9096" y="3429869"/>
            <a:ext cx="991515" cy="587743"/>
          </a:xfrm>
          <a:prstGeom prst="rect">
            <a:avLst/>
          </a:prstGeom>
          <a:noFill/>
          <a:extLst>
            <a:ext uri="{909E8E84-426E-40dd-AFC4-6F175D3DCCD1}">
              <a14:hiddenFill xmlns="" xmlns:a14="http://schemas.microsoft.com/office/drawing/2010/main">
                <a:solidFill>
                  <a:srgbClr val="FFFFFF"/>
                </a:solidFill>
              </a14:hiddenFill>
            </a:ext>
          </a:extLst>
        </p:spPr>
      </p:pic>
      <p:pic>
        <p:nvPicPr>
          <p:cNvPr id="60" name="Picture 3" descr="C:\Users\TMJVT\Documents\●その他資料\イラスト\NB42_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4201" y="3801291"/>
            <a:ext cx="636850" cy="757714"/>
          </a:xfrm>
          <a:prstGeom prst="rect">
            <a:avLst/>
          </a:prstGeom>
          <a:noFill/>
          <a:ln w="6350">
            <a:noFill/>
          </a:ln>
          <a:extLst>
            <a:ext uri="{909E8E84-426E-40dd-AFC4-6F175D3DCCD1}">
              <a14:hiddenFill xmlns="" xmlns:a14="http://schemas.microsoft.com/office/drawing/2010/main">
                <a:solidFill>
                  <a:srgbClr val="FFFFFF"/>
                </a:solidFill>
              </a14:hiddenFill>
            </a:ext>
          </a:extLst>
        </p:spPr>
      </p:pic>
      <p:sp>
        <p:nvSpPr>
          <p:cNvPr id="62" name="正方形/長方形 61"/>
          <p:cNvSpPr/>
          <p:nvPr/>
        </p:nvSpPr>
        <p:spPr>
          <a:xfrm>
            <a:off x="5087062" y="4640814"/>
            <a:ext cx="1213130" cy="369196"/>
          </a:xfrm>
          <a:prstGeom prst="rect">
            <a:avLst/>
          </a:prstGeom>
        </p:spPr>
        <p:txBody>
          <a:bodyPr wrap="square" lIns="84315" tIns="42160" rIns="84315" bIns="42160">
            <a:spAutoFit/>
          </a:bodyPr>
          <a:lstStyle/>
          <a:p>
            <a:pPr algn="ctr" fontAlgn="auto">
              <a:spcBef>
                <a:spcPts val="0"/>
              </a:spcBef>
              <a:spcAft>
                <a:spcPts val="0"/>
              </a:spcAft>
            </a:pPr>
            <a:r>
              <a:rPr lang="ja-JP" altLang="en-US" sz="923" b="1" dirty="0">
                <a:solidFill>
                  <a:srgbClr val="000000"/>
                </a:solidFill>
                <a:latin typeface="HG丸ｺﾞｼｯｸM-PRO" panose="020F0600000000000000" pitchFamily="50" charset="-128"/>
                <a:ea typeface="HG丸ｺﾞｼｯｸM-PRO" panose="020F0600000000000000" pitchFamily="50" charset="-128"/>
              </a:rPr>
              <a:t>児童発達支援</a:t>
            </a:r>
            <a:endParaRPr lang="en-US" altLang="ja-JP" sz="923" b="1" dirty="0">
              <a:solidFill>
                <a:srgbClr val="000000"/>
              </a:solidFill>
              <a:latin typeface="HG丸ｺﾞｼｯｸM-PRO" panose="020F0600000000000000" pitchFamily="50" charset="-128"/>
              <a:ea typeface="HG丸ｺﾞｼｯｸM-PRO" panose="020F0600000000000000" pitchFamily="50" charset="-128"/>
            </a:endParaRPr>
          </a:p>
          <a:p>
            <a:pPr algn="ctr" fontAlgn="auto">
              <a:spcBef>
                <a:spcPts val="0"/>
              </a:spcBef>
              <a:spcAft>
                <a:spcPts val="0"/>
              </a:spcAft>
            </a:pPr>
            <a:r>
              <a:rPr lang="ja-JP" altLang="en-US" sz="923" b="1" dirty="0">
                <a:solidFill>
                  <a:srgbClr val="000000"/>
                </a:solidFill>
                <a:latin typeface="HG丸ｺﾞｼｯｸM-PRO" panose="020F0600000000000000" pitchFamily="50" charset="-128"/>
                <a:ea typeface="HG丸ｺﾞｼｯｸM-PRO" panose="020F0600000000000000" pitchFamily="50" charset="-128"/>
              </a:rPr>
              <a:t>センター等</a:t>
            </a:r>
          </a:p>
        </p:txBody>
      </p:sp>
      <p:pic>
        <p:nvPicPr>
          <p:cNvPr id="65" name="Picture 3" descr="C:\Users\KKKPH\AppData\Local\Microsoft\Windows\Temporary Internet Files\Content.IE5\7WY9GE0X\gi01a2014071320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8502" y="3675700"/>
            <a:ext cx="668809" cy="351530"/>
          </a:xfrm>
          <a:prstGeom prst="rect">
            <a:avLst/>
          </a:prstGeom>
          <a:noFill/>
          <a:extLst>
            <a:ext uri="{909E8E84-426E-40dd-AFC4-6F175D3DCCD1}">
              <a14:hiddenFill xmlns="" xmlns:a14="http://schemas.microsoft.com/office/drawing/2010/main">
                <a:solidFill>
                  <a:srgbClr val="FFFFFF"/>
                </a:solidFill>
              </a14:hiddenFill>
            </a:ext>
          </a:extLst>
        </p:spPr>
      </p:pic>
      <p:pic>
        <p:nvPicPr>
          <p:cNvPr id="6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1345" y="3030570"/>
            <a:ext cx="849242" cy="5804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7" name="Picture 3" descr="C:\Users\KKKPH\AppData\Local\Microsoft\Windows\Temporary Internet Files\Content.IE5\7WY9GE0X\gi01a20140713200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8025" y="3257432"/>
            <a:ext cx="710709" cy="373554"/>
          </a:xfrm>
          <a:prstGeom prst="rect">
            <a:avLst/>
          </a:prstGeom>
          <a:noFill/>
          <a:extLst>
            <a:ext uri="{909E8E84-426E-40dd-AFC4-6F175D3DCCD1}">
              <a14:hiddenFill xmlns="" xmlns:a14="http://schemas.microsoft.com/office/drawing/2010/main">
                <a:solidFill>
                  <a:srgbClr val="FFFFFF"/>
                </a:solidFill>
              </a14:hiddenFill>
            </a:ext>
          </a:extLst>
        </p:spPr>
      </p:pic>
      <p:sp>
        <p:nvSpPr>
          <p:cNvPr id="68" name="正方形/長方形 67"/>
          <p:cNvSpPr/>
          <p:nvPr/>
        </p:nvSpPr>
        <p:spPr>
          <a:xfrm>
            <a:off x="5037301" y="3694883"/>
            <a:ext cx="1595254" cy="255419"/>
          </a:xfrm>
          <a:prstGeom prst="rect">
            <a:avLst/>
          </a:prstGeom>
          <a:solidFill>
            <a:schemeClr val="bg1"/>
          </a:solid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anchor="ctr"/>
          <a:lstStyle/>
          <a:p>
            <a:pPr algn="ctr">
              <a:defRPr/>
            </a:pPr>
            <a:r>
              <a:rPr lang="ja-JP" altLang="en-US" sz="1292" dirty="0">
                <a:solidFill>
                  <a:prstClr val="black"/>
                </a:solidFill>
                <a:latin typeface="HG丸ｺﾞｼｯｸM-PRO" panose="020F0600000000000000" pitchFamily="50" charset="-128"/>
                <a:ea typeface="HG丸ｺﾞｼｯｸM-PRO" panose="020F0600000000000000" pitchFamily="50" charset="-128"/>
              </a:rPr>
              <a:t>保育所等訪問支援</a:t>
            </a:r>
          </a:p>
        </p:txBody>
      </p:sp>
      <p:sp>
        <p:nvSpPr>
          <p:cNvPr id="77" name="正方形/長方形 76"/>
          <p:cNvSpPr/>
          <p:nvPr/>
        </p:nvSpPr>
        <p:spPr>
          <a:xfrm>
            <a:off x="6898413" y="3532041"/>
            <a:ext cx="1329319" cy="227170"/>
          </a:xfrm>
          <a:prstGeom prst="rect">
            <a:avLst/>
          </a:prstGeom>
        </p:spPr>
        <p:txBody>
          <a:bodyPr wrap="square" lIns="84315" tIns="42160" rIns="84315" bIns="42160">
            <a:spAutoFit/>
          </a:bodyPr>
          <a:lstStyle/>
          <a:p>
            <a:pPr fontAlgn="auto">
              <a:spcBef>
                <a:spcPts val="0"/>
              </a:spcBef>
              <a:spcAft>
                <a:spcPts val="0"/>
              </a:spcAft>
            </a:pPr>
            <a:r>
              <a:rPr lang="ja-JP" altLang="en-US" sz="923" b="1" dirty="0">
                <a:solidFill>
                  <a:srgbClr val="000000"/>
                </a:solidFill>
                <a:latin typeface="HG丸ｺﾞｼｯｸM-PRO" panose="020F0600000000000000" pitchFamily="50" charset="-128"/>
                <a:ea typeface="HG丸ｺﾞｼｯｸM-PRO" panose="020F0600000000000000" pitchFamily="50" charset="-128"/>
              </a:rPr>
              <a:t>保育所・幼稚園</a:t>
            </a:r>
          </a:p>
        </p:txBody>
      </p:sp>
      <p:sp>
        <p:nvSpPr>
          <p:cNvPr id="78" name="正方形/長方形 77"/>
          <p:cNvSpPr/>
          <p:nvPr/>
        </p:nvSpPr>
        <p:spPr>
          <a:xfrm>
            <a:off x="7264139" y="4516891"/>
            <a:ext cx="731158" cy="227170"/>
          </a:xfrm>
          <a:prstGeom prst="rect">
            <a:avLst/>
          </a:prstGeom>
        </p:spPr>
        <p:txBody>
          <a:bodyPr wrap="square" lIns="84315" tIns="42160" rIns="84315" bIns="42160">
            <a:spAutoFit/>
          </a:bodyPr>
          <a:lstStyle/>
          <a:p>
            <a:pPr fontAlgn="auto">
              <a:spcBef>
                <a:spcPts val="0"/>
              </a:spcBef>
              <a:spcAft>
                <a:spcPts val="0"/>
              </a:spcAft>
            </a:pPr>
            <a:r>
              <a:rPr lang="ja-JP" altLang="en-US" sz="923" b="1" dirty="0">
                <a:solidFill>
                  <a:srgbClr val="000000"/>
                </a:solidFill>
                <a:latin typeface="HG丸ｺﾞｼｯｸM-PRO" panose="020F0600000000000000" pitchFamily="50" charset="-128"/>
                <a:ea typeface="HG丸ｺﾞｼｯｸM-PRO" panose="020F0600000000000000" pitchFamily="50" charset="-128"/>
              </a:rPr>
              <a:t>小学校</a:t>
            </a:r>
          </a:p>
        </p:txBody>
      </p:sp>
      <p:sp>
        <p:nvSpPr>
          <p:cNvPr id="79" name="正方形/長方形 78"/>
          <p:cNvSpPr/>
          <p:nvPr/>
        </p:nvSpPr>
        <p:spPr>
          <a:xfrm>
            <a:off x="7887219" y="3960752"/>
            <a:ext cx="1307222" cy="227170"/>
          </a:xfrm>
          <a:prstGeom prst="rect">
            <a:avLst/>
          </a:prstGeom>
        </p:spPr>
        <p:txBody>
          <a:bodyPr wrap="square" lIns="84315" tIns="42160" rIns="84315" bIns="42160">
            <a:spAutoFit/>
          </a:bodyPr>
          <a:lstStyle/>
          <a:p>
            <a:pPr fontAlgn="auto">
              <a:spcBef>
                <a:spcPts val="0"/>
              </a:spcBef>
              <a:spcAft>
                <a:spcPts val="0"/>
              </a:spcAft>
            </a:pPr>
            <a:r>
              <a:rPr lang="ja-JP" altLang="en-US" sz="923" b="1" dirty="0">
                <a:solidFill>
                  <a:srgbClr val="000000"/>
                </a:solidFill>
                <a:latin typeface="HG丸ｺﾞｼｯｸM-PRO" panose="020F0600000000000000" pitchFamily="50" charset="-128"/>
                <a:ea typeface="HG丸ｺﾞｼｯｸM-PRO" panose="020F0600000000000000" pitchFamily="50" charset="-128"/>
              </a:rPr>
              <a:t>放課後児童クラブ</a:t>
            </a:r>
          </a:p>
        </p:txBody>
      </p:sp>
      <p:sp>
        <p:nvSpPr>
          <p:cNvPr id="80" name="角丸四角形 79"/>
          <p:cNvSpPr/>
          <p:nvPr/>
        </p:nvSpPr>
        <p:spPr>
          <a:xfrm>
            <a:off x="6765475" y="2724283"/>
            <a:ext cx="2292923" cy="3721846"/>
          </a:xfrm>
          <a:prstGeom prst="roundRect">
            <a:avLst>
              <a:gd name="adj" fmla="val 8204"/>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srgbClr val="FFFFFF"/>
              </a:solidFill>
            </a:endParaRPr>
          </a:p>
        </p:txBody>
      </p:sp>
      <p:sp>
        <p:nvSpPr>
          <p:cNvPr id="81" name="角丸四角形 80"/>
          <p:cNvSpPr/>
          <p:nvPr/>
        </p:nvSpPr>
        <p:spPr>
          <a:xfrm>
            <a:off x="6831943" y="2697842"/>
            <a:ext cx="930565" cy="232615"/>
          </a:xfrm>
          <a:prstGeom prst="roundRect">
            <a:avLst>
              <a:gd name="adj" fmla="val 8204"/>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ja-JP" altLang="en-US" sz="1292" dirty="0">
                <a:solidFill>
                  <a:srgbClr val="000000"/>
                </a:solidFill>
                <a:latin typeface="HG丸ｺﾞｼｯｸM-PRO" panose="020F0600000000000000" pitchFamily="50" charset="-128"/>
                <a:ea typeface="HG丸ｺﾞｼｯｸM-PRO" panose="020F0600000000000000" pitchFamily="50" charset="-128"/>
              </a:rPr>
              <a:t>訪問先</a:t>
            </a:r>
          </a:p>
        </p:txBody>
      </p:sp>
      <p:sp>
        <p:nvSpPr>
          <p:cNvPr id="75" name="正方形/長方形 74"/>
          <p:cNvSpPr/>
          <p:nvPr/>
        </p:nvSpPr>
        <p:spPr>
          <a:xfrm>
            <a:off x="5834953" y="4957785"/>
            <a:ext cx="949258" cy="640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anchor="ctr"/>
          <a:lstStyle/>
          <a:p>
            <a:pPr>
              <a:defRPr/>
            </a:pPr>
            <a:r>
              <a:rPr lang="ja-JP" altLang="en-US" sz="923" dirty="0">
                <a:solidFill>
                  <a:prstClr val="black"/>
                </a:solidFill>
                <a:latin typeface="HG丸ｺﾞｼｯｸM-PRO" panose="020F0600000000000000" pitchFamily="50" charset="-128"/>
                <a:ea typeface="HG丸ｺﾞｼｯｸM-PRO" panose="020F0600000000000000" pitchFamily="50" charset="-128"/>
              </a:rPr>
              <a:t>集団生活への適応のための支援　　　等</a:t>
            </a:r>
          </a:p>
        </p:txBody>
      </p:sp>
      <p:cxnSp>
        <p:nvCxnSpPr>
          <p:cNvPr id="40" name="直線矢印コネクタ 39"/>
          <p:cNvCxnSpPr/>
          <p:nvPr/>
        </p:nvCxnSpPr>
        <p:spPr>
          <a:xfrm flipV="1">
            <a:off x="6116689" y="4878154"/>
            <a:ext cx="515879" cy="13548"/>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2" name="右矢印 91"/>
          <p:cNvSpPr/>
          <p:nvPr/>
        </p:nvSpPr>
        <p:spPr>
          <a:xfrm rot="5400000">
            <a:off x="7693576" y="4395430"/>
            <a:ext cx="570081" cy="1296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srgbClr val="FFFFFF"/>
              </a:solidFill>
            </a:endParaRPr>
          </a:p>
        </p:txBody>
      </p:sp>
      <p:sp>
        <p:nvSpPr>
          <p:cNvPr id="93" name="テキスト ボックス 92"/>
          <p:cNvSpPr txBox="1"/>
          <p:nvPr/>
        </p:nvSpPr>
        <p:spPr>
          <a:xfrm>
            <a:off x="7557654" y="4803043"/>
            <a:ext cx="864096" cy="426134"/>
          </a:xfrm>
          <a:prstGeom prst="rect">
            <a:avLst/>
          </a:prstGeom>
          <a:noFill/>
        </p:spPr>
        <p:txBody>
          <a:bodyPr wrap="square" lIns="84315" tIns="42160" rIns="84315" bIns="42160" rtlCol="0">
            <a:spAutoFit/>
          </a:bodyPr>
          <a:lstStyle/>
          <a:p>
            <a:pPr algn="ctr" fontAlgn="auto">
              <a:spcBef>
                <a:spcPts val="0"/>
              </a:spcBef>
              <a:spcAft>
                <a:spcPts val="0"/>
              </a:spcAft>
            </a:pPr>
            <a:r>
              <a:rPr lang="ja-JP" altLang="en-US" sz="1108" dirty="0">
                <a:solidFill>
                  <a:srgbClr val="000000"/>
                </a:solidFill>
                <a:latin typeface="HG丸ｺﾞｼｯｸM-PRO" panose="020F0600000000000000" pitchFamily="50" charset="-128"/>
                <a:ea typeface="HG丸ｺﾞｼｯｸM-PRO" panose="020F0600000000000000" pitchFamily="50" charset="-128"/>
              </a:rPr>
              <a:t>訪問対象の拡大</a:t>
            </a:r>
          </a:p>
        </p:txBody>
      </p:sp>
      <p:pic>
        <p:nvPicPr>
          <p:cNvPr id="94" name="図 9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343191" y="4269425"/>
            <a:ext cx="289374" cy="488956"/>
          </a:xfrm>
          <a:prstGeom prst="rect">
            <a:avLst/>
          </a:prstGeom>
        </p:spPr>
      </p:pic>
      <p:pic>
        <p:nvPicPr>
          <p:cNvPr id="3079" name="Picture 7" descr="C:\Users\KKKPH\AppData\Local\Microsoft\Windows\Temporary Internet Files\Content.IE5\WHB5SLS6\lgi01c20140225000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12061" y="5598481"/>
            <a:ext cx="916916" cy="539046"/>
          </a:xfrm>
          <a:prstGeom prst="rect">
            <a:avLst/>
          </a:prstGeom>
          <a:noFill/>
          <a:extLst>
            <a:ext uri="{909E8E84-426E-40dd-AFC4-6F175D3DCCD1}">
              <a14:hiddenFill xmlns="" xmlns:a14="http://schemas.microsoft.com/office/drawing/2010/main">
                <a:solidFill>
                  <a:srgbClr val="FFFFFF"/>
                </a:solidFill>
              </a14:hiddenFill>
            </a:ext>
          </a:extLst>
        </p:spPr>
      </p:pic>
      <p:pic>
        <p:nvPicPr>
          <p:cNvPr id="96" name="Picture 7" descr="C:\Users\KKKPH\AppData\Local\Microsoft\Windows\Temporary Internet Files\Content.IE5\WHB5SLS6\lgi01c20140225000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75559" y="5556397"/>
            <a:ext cx="916916" cy="539046"/>
          </a:xfrm>
          <a:prstGeom prst="rect">
            <a:avLst/>
          </a:prstGeom>
          <a:noFill/>
          <a:extLst>
            <a:ext uri="{909E8E84-426E-40dd-AFC4-6F175D3DCCD1}">
              <a14:hiddenFill xmlns="" xmlns:a14="http://schemas.microsoft.com/office/drawing/2010/main">
                <a:solidFill>
                  <a:srgbClr val="FFFFFF"/>
                </a:solidFill>
              </a14:hiddenFill>
            </a:ext>
          </a:extLst>
        </p:spPr>
      </p:pic>
      <p:pic>
        <p:nvPicPr>
          <p:cNvPr id="100" name="Picture 3" descr="C:\Users\KKKPH\AppData\Local\Microsoft\Windows\Temporary Internet Files\Content.IE5\7WY9GE0X\gi01a20140713200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68852" y="5822266"/>
            <a:ext cx="710709" cy="373554"/>
          </a:xfrm>
          <a:prstGeom prst="rect">
            <a:avLst/>
          </a:prstGeom>
          <a:noFill/>
          <a:extLst>
            <a:ext uri="{909E8E84-426E-40dd-AFC4-6F175D3DCCD1}">
              <a14:hiddenFill xmlns="" xmlns:a14="http://schemas.microsoft.com/office/drawing/2010/main">
                <a:solidFill>
                  <a:srgbClr val="FFFFFF"/>
                </a:solidFill>
              </a14:hiddenFill>
            </a:ext>
          </a:extLst>
        </p:spPr>
      </p:pic>
      <p:sp>
        <p:nvSpPr>
          <p:cNvPr id="101" name="正方形/長方形 100"/>
          <p:cNvSpPr/>
          <p:nvPr/>
        </p:nvSpPr>
        <p:spPr>
          <a:xfrm>
            <a:off x="7071403" y="6154226"/>
            <a:ext cx="704754" cy="227170"/>
          </a:xfrm>
          <a:prstGeom prst="rect">
            <a:avLst/>
          </a:prstGeom>
        </p:spPr>
        <p:txBody>
          <a:bodyPr wrap="square" lIns="84315" tIns="42160" rIns="84315" bIns="42160">
            <a:spAutoFit/>
          </a:bodyPr>
          <a:lstStyle/>
          <a:p>
            <a:pPr fontAlgn="auto">
              <a:spcBef>
                <a:spcPts val="0"/>
              </a:spcBef>
              <a:spcAft>
                <a:spcPts val="0"/>
              </a:spcAft>
            </a:pPr>
            <a:r>
              <a:rPr lang="ja-JP" altLang="en-US" sz="923" b="1" dirty="0">
                <a:solidFill>
                  <a:srgbClr val="000000"/>
                </a:solidFill>
                <a:latin typeface="HG丸ｺﾞｼｯｸM-PRO" panose="020F0600000000000000" pitchFamily="50" charset="-128"/>
                <a:ea typeface="HG丸ｺﾞｼｯｸM-PRO" panose="020F0600000000000000" pitchFamily="50" charset="-128"/>
              </a:rPr>
              <a:t>乳児院</a:t>
            </a:r>
          </a:p>
        </p:txBody>
      </p:sp>
      <p:sp>
        <p:nvSpPr>
          <p:cNvPr id="102" name="正方形/長方形 101"/>
          <p:cNvSpPr/>
          <p:nvPr/>
        </p:nvSpPr>
        <p:spPr>
          <a:xfrm>
            <a:off x="7961944" y="6154226"/>
            <a:ext cx="1196441" cy="227170"/>
          </a:xfrm>
          <a:prstGeom prst="rect">
            <a:avLst/>
          </a:prstGeom>
        </p:spPr>
        <p:txBody>
          <a:bodyPr wrap="square" lIns="84315" tIns="42160" rIns="84315" bIns="42160">
            <a:spAutoFit/>
          </a:bodyPr>
          <a:lstStyle/>
          <a:p>
            <a:pPr fontAlgn="auto">
              <a:spcBef>
                <a:spcPts val="0"/>
              </a:spcBef>
              <a:spcAft>
                <a:spcPts val="0"/>
              </a:spcAft>
            </a:pPr>
            <a:r>
              <a:rPr lang="ja-JP" altLang="en-US" sz="923" b="1" dirty="0">
                <a:solidFill>
                  <a:srgbClr val="000000"/>
                </a:solidFill>
                <a:latin typeface="HG丸ｺﾞｼｯｸM-PRO" panose="020F0600000000000000" pitchFamily="50" charset="-128"/>
                <a:ea typeface="HG丸ｺﾞｼｯｸM-PRO" panose="020F0600000000000000" pitchFamily="50" charset="-128"/>
              </a:rPr>
              <a:t>児童養護施設</a:t>
            </a:r>
          </a:p>
        </p:txBody>
      </p:sp>
      <p:pic>
        <p:nvPicPr>
          <p:cNvPr id="41" name="Picture 9" descr="MCj03950900000[1]"/>
          <p:cNvPicPr preferRelativeResize="0">
            <a:picLocks noChangeAspect="1" noChangeArrowheads="1"/>
          </p:cNvPicPr>
          <p:nvPr/>
        </p:nvPicPr>
        <p:blipFill>
          <a:blip r:embed="rId9" cstate="print">
            <a:lum bright="-6000"/>
          </a:blip>
          <a:srcRect/>
          <a:stretch>
            <a:fillRect/>
          </a:stretch>
        </p:blipFill>
        <p:spPr bwMode="auto">
          <a:xfrm>
            <a:off x="7170998" y="5896657"/>
            <a:ext cx="505963" cy="302946"/>
          </a:xfrm>
          <a:prstGeom prst="rect">
            <a:avLst/>
          </a:prstGeom>
          <a:noFill/>
          <a:ln w="9525">
            <a:noFill/>
            <a:miter lim="800000"/>
            <a:headEnd/>
            <a:tailEnd/>
          </a:ln>
        </p:spPr>
      </p:pic>
      <p:pic>
        <p:nvPicPr>
          <p:cNvPr id="42" name="Picture 2" descr="http://msp.c.yimg.jp/yjimage?q=UVn3R60XyLGTYNoB3petaXbwggp3HAUe23sYxFcAYNjHity7.r1FMP91m8wofIXw0tihQMvRp1Uxf6iWAoxPKegC6RGgB7f_ZA_3Ly5K9xv6rBU5YxtMgy.NtXp4EGqZWwNn12ZMbDPL.J48nQ--&amp;sig=138pojjr2&amp;x=170&amp;y=12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13946" y="4111334"/>
            <a:ext cx="1068760" cy="529413"/>
          </a:xfrm>
          <a:prstGeom prst="rect">
            <a:avLst/>
          </a:prstGeom>
          <a:noFill/>
          <a:extLst>
            <a:ext uri="{909E8E84-426E-40dd-AFC4-6F175D3DCCD1}">
              <a14:hiddenFill xmlns="" xmlns:a14="http://schemas.microsoft.com/office/drawing/2010/main">
                <a:solidFill>
                  <a:srgbClr val="FFFFFF"/>
                </a:solidFill>
              </a14:hiddenFill>
            </a:ext>
          </a:extLst>
        </p:spPr>
      </p:pic>
      <p:sp>
        <p:nvSpPr>
          <p:cNvPr id="43" name="角丸四角形 42"/>
          <p:cNvSpPr/>
          <p:nvPr/>
        </p:nvSpPr>
        <p:spPr>
          <a:xfrm>
            <a:off x="6864221" y="5256921"/>
            <a:ext cx="714476" cy="232615"/>
          </a:xfrm>
          <a:prstGeom prst="roundRect">
            <a:avLst>
              <a:gd name="adj" fmla="val 8204"/>
            </a:avLst>
          </a:prstGeom>
          <a:solidFill>
            <a:schemeClr val="bg1"/>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ja-JP" altLang="en-US" sz="1292" dirty="0">
                <a:solidFill>
                  <a:srgbClr val="000000"/>
                </a:solidFill>
                <a:latin typeface="HG丸ｺﾞｼｯｸM-PRO" panose="020F0600000000000000" pitchFamily="50" charset="-128"/>
                <a:ea typeface="HG丸ｺﾞｼｯｸM-PRO" panose="020F0600000000000000" pitchFamily="50" charset="-128"/>
              </a:rPr>
              <a:t>改正後</a:t>
            </a:r>
          </a:p>
        </p:txBody>
      </p:sp>
      <p:sp>
        <p:nvSpPr>
          <p:cNvPr id="44" name="正方形/長方形 43"/>
          <p:cNvSpPr/>
          <p:nvPr/>
        </p:nvSpPr>
        <p:spPr>
          <a:xfrm>
            <a:off x="110167" y="2897291"/>
            <a:ext cx="4774678" cy="1438644"/>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33196" tIns="42151" rIns="33196" bIns="42151" anchor="t" anchorCtr="0"/>
          <a:lstStyle/>
          <a:p>
            <a:pPr marL="165420" indent="-165420" fontAlgn="auto">
              <a:spcBef>
                <a:spcPts val="0"/>
              </a:spcBef>
              <a:spcAft>
                <a:spcPts val="0"/>
              </a:spcAft>
              <a:defRPr/>
            </a:pPr>
            <a:endParaRPr lang="en-US" altLang="ja-JP" sz="1292"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lang="ja-JP" altLang="en-US" sz="1292"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　乳児院、児童養護施設に入所している障害児を対象者として追加</a:t>
            </a:r>
            <a:endParaRPr lang="en-US" altLang="ja-JP" sz="1292"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endParaRPr lang="en-US" altLang="ja-JP" sz="738"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lang="ja-JP" altLang="en-US" sz="1108"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　　</a:t>
            </a:r>
            <a:r>
              <a:rPr lang="en-US" altLang="ja-JP" sz="1108"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108"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現在の対象者は、以下の施設に通う障害児</a:t>
            </a:r>
            <a:endParaRPr lang="en-US" altLang="ja-JP" sz="1108"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endParaRPr lang="en-US" altLang="ja-JP" sz="185"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lang="ja-JP" altLang="en-US" sz="1108"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　　　・保育所、幼稚園、小学校　等</a:t>
            </a:r>
            <a:endParaRPr lang="en-US" altLang="ja-JP" sz="1108"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endParaRPr lang="ja-JP" altLang="en-US" sz="185"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336686" indent="-336686" fontAlgn="auto">
              <a:spcBef>
                <a:spcPts val="0"/>
              </a:spcBef>
              <a:spcAft>
                <a:spcPts val="0"/>
              </a:spcAft>
              <a:defRPr/>
            </a:pPr>
            <a:r>
              <a:rPr lang="ja-JP" altLang="en-US" sz="1108"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　　　・その他児童が集団生活を営む施設として、地方自治体が認めるもの</a:t>
            </a:r>
            <a:endParaRPr lang="en-US" altLang="ja-JP" sz="1108"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336686" indent="-336686" fontAlgn="auto">
              <a:spcBef>
                <a:spcPts val="0"/>
              </a:spcBef>
              <a:spcAft>
                <a:spcPts val="0"/>
              </a:spcAft>
              <a:defRPr/>
            </a:pPr>
            <a:r>
              <a:rPr lang="ja-JP" altLang="en-US" sz="1108"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　　　　（例：放課後児童クラブ）</a:t>
            </a:r>
            <a:endParaRPr lang="en-US" altLang="ja-JP" sz="1292"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endParaRPr lang="en-US" altLang="ja-JP" sz="369"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45" name="正方形/長方形 44"/>
          <p:cNvSpPr/>
          <p:nvPr/>
        </p:nvSpPr>
        <p:spPr>
          <a:xfrm>
            <a:off x="52132" y="2697842"/>
            <a:ext cx="1642468" cy="26939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84315" tIns="42160" rIns="84315" bIns="42160" rtlCol="0" anchor="ctr"/>
          <a:lstStyle/>
          <a:p>
            <a:pPr algn="ctr" fontAlgn="auto">
              <a:spcBef>
                <a:spcPts val="0"/>
              </a:spcBef>
              <a:spcAft>
                <a:spcPts val="0"/>
              </a:spcAft>
            </a:pPr>
            <a:r>
              <a:rPr lang="ja-JP" altLang="en-US" sz="1292" dirty="0">
                <a:solidFill>
                  <a:srgbClr val="FFFFFF"/>
                </a:solidFill>
                <a:latin typeface="HGS創英角ｺﾞｼｯｸUB" pitchFamily="50" charset="-128"/>
                <a:ea typeface="HGS創英角ｺﾞｼｯｸUB" pitchFamily="50" charset="-128"/>
              </a:rPr>
              <a:t> 対象</a:t>
            </a:r>
            <a:r>
              <a:rPr lang="ja-JP" altLang="en-US" sz="1292" strike="sngStrike" dirty="0">
                <a:solidFill>
                  <a:srgbClr val="FFFFFF"/>
                </a:solidFill>
                <a:latin typeface="HGS創英角ｺﾞｼｯｸUB" pitchFamily="50" charset="-128"/>
                <a:ea typeface="HGS創英角ｺﾞｼｯｸUB" pitchFamily="50" charset="-128"/>
              </a:rPr>
              <a:t>者</a:t>
            </a:r>
            <a:r>
              <a:rPr lang="ja-JP" altLang="en-US" sz="1292" dirty="0">
                <a:solidFill>
                  <a:srgbClr val="FFFFFF"/>
                </a:solidFill>
                <a:latin typeface="HGS創英角ｺﾞｼｯｸUB" pitchFamily="50" charset="-128"/>
                <a:ea typeface="HGS創英角ｺﾞｼｯｸUB" pitchFamily="50" charset="-128"/>
              </a:rPr>
              <a:t>の拡大</a:t>
            </a:r>
          </a:p>
        </p:txBody>
      </p:sp>
      <p:sp>
        <p:nvSpPr>
          <p:cNvPr id="46" name="正方形/長方形 45"/>
          <p:cNvSpPr/>
          <p:nvPr/>
        </p:nvSpPr>
        <p:spPr>
          <a:xfrm>
            <a:off x="146307" y="4893447"/>
            <a:ext cx="4738542" cy="1315424"/>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33196" tIns="42151" rIns="33196" bIns="42151" anchor="t"/>
          <a:lstStyle/>
          <a:p>
            <a:pPr marL="165420" indent="-165420" fontAlgn="auto">
              <a:spcBef>
                <a:spcPts val="0"/>
              </a:spcBef>
              <a:spcAft>
                <a:spcPts val="0"/>
              </a:spcAft>
              <a:defRPr/>
            </a:pPr>
            <a:endParaRPr lang="en-US" altLang="ja-JP" sz="1292"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lang="ja-JP" altLang="en-US" sz="1292"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　児童が集団生活を営む施設を訪問し、他の児童との集団生活への適応のための専門的な支援等を行う。</a:t>
            </a:r>
            <a:endParaRPr lang="en-US" altLang="ja-JP" sz="1292"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endParaRPr lang="ja-JP" altLang="en-US" sz="277"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2931" fontAlgn="auto">
              <a:spcBef>
                <a:spcPts val="0"/>
              </a:spcBef>
              <a:spcAft>
                <a:spcPts val="0"/>
              </a:spcAft>
              <a:defRPr/>
            </a:pPr>
            <a:r>
              <a:rPr lang="ja-JP" altLang="en-US" sz="1292"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①障害児本人に対する支援（集団生活適応のための訓練等）</a:t>
            </a:r>
            <a:endParaRPr lang="en-US" altLang="ja-JP" sz="1292"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2931" fontAlgn="auto">
              <a:spcBef>
                <a:spcPts val="0"/>
              </a:spcBef>
              <a:spcAft>
                <a:spcPts val="0"/>
              </a:spcAft>
              <a:defRPr/>
            </a:pPr>
            <a:endParaRPr lang="ja-JP" altLang="en-US" sz="277"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2931" fontAlgn="auto">
              <a:spcBef>
                <a:spcPts val="0"/>
              </a:spcBef>
              <a:spcAft>
                <a:spcPts val="0"/>
              </a:spcAft>
              <a:defRPr/>
            </a:pPr>
            <a:r>
              <a:rPr lang="ja-JP" altLang="en-US" sz="1292"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②訪問先施設のスタッフに対する支援（支援方法</a:t>
            </a:r>
            <a:r>
              <a:rPr lang="ja-JP" altLang="en-US" sz="1292"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等の指導等）</a:t>
            </a:r>
          </a:p>
          <a:p>
            <a:pPr marL="165420" indent="-165420" fontAlgn="auto">
              <a:spcBef>
                <a:spcPts val="0"/>
              </a:spcBef>
              <a:spcAft>
                <a:spcPts val="0"/>
              </a:spcAft>
              <a:defRPr/>
            </a:pPr>
            <a:endParaRPr lang="ja-JP" altLang="en-US" sz="738"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47" name="正方形/長方形 46"/>
          <p:cNvSpPr/>
          <p:nvPr/>
        </p:nvSpPr>
        <p:spPr>
          <a:xfrm>
            <a:off x="52138" y="4691910"/>
            <a:ext cx="1642469" cy="26939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84315" tIns="42160" rIns="84315" bIns="42160" rtlCol="0" anchor="ctr"/>
          <a:lstStyle/>
          <a:p>
            <a:pPr algn="ctr" fontAlgn="auto">
              <a:spcBef>
                <a:spcPts val="0"/>
              </a:spcBef>
              <a:spcAft>
                <a:spcPts val="0"/>
              </a:spcAft>
            </a:pPr>
            <a:r>
              <a:rPr lang="ja-JP" altLang="en-US" sz="1292" dirty="0">
                <a:solidFill>
                  <a:prstClr val="white"/>
                </a:solidFill>
                <a:latin typeface="HGS創英角ｺﾞｼｯｸUB" pitchFamily="50" charset="-128"/>
                <a:ea typeface="HGS創英角ｺﾞｼｯｸUB" pitchFamily="50" charset="-128"/>
              </a:rPr>
              <a:t>支援内容</a:t>
            </a:r>
          </a:p>
        </p:txBody>
      </p:sp>
      <p:sp>
        <p:nvSpPr>
          <p:cNvPr id="49" name="角丸四角形 48"/>
          <p:cNvSpPr/>
          <p:nvPr/>
        </p:nvSpPr>
        <p:spPr>
          <a:xfrm>
            <a:off x="52131" y="903179"/>
            <a:ext cx="8972664" cy="1595077"/>
          </a:xfrm>
          <a:prstGeom prst="roundRect">
            <a:avLst>
              <a:gd name="adj" fmla="val 7534"/>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66390" tIns="33196" rIns="84315" bIns="33196" anchor="ctr" anchorCtr="0"/>
          <a:lstStyle/>
          <a:p>
            <a:pPr marL="162486" indent="-162486" fontAlgn="auto">
              <a:lnSpc>
                <a:spcPct val="110000"/>
              </a:lnSpc>
              <a:spcBef>
                <a:spcPts val="0"/>
              </a:spcBef>
              <a:spcAft>
                <a:spcPts val="0"/>
              </a:spcAft>
            </a:pPr>
            <a:r>
              <a:rPr lang="ja-JP" altLang="en-US" sz="1292" dirty="0">
                <a:solidFill>
                  <a:srgbClr val="000000"/>
                </a:solidFill>
                <a:latin typeface="HGPｺﾞｼｯｸM" panose="020B0600000000000000" pitchFamily="50" charset="-128"/>
                <a:ea typeface="HGPｺﾞｼｯｸM" panose="020B0600000000000000" pitchFamily="50" charset="-128"/>
              </a:rPr>
              <a:t>○　乳児院や児童養護施設の入所者に占める障害児の割合は３割程度となっており、職員による支援に加えて、発達支援に関する専門的な支援が求められている。（乳児院：</a:t>
            </a:r>
            <a:r>
              <a:rPr lang="en-US" altLang="ja-JP" sz="1292" dirty="0">
                <a:solidFill>
                  <a:srgbClr val="000000"/>
                </a:solidFill>
                <a:latin typeface="HGPｺﾞｼｯｸM" panose="020B0600000000000000" pitchFamily="50" charset="-128"/>
                <a:ea typeface="HGPｺﾞｼｯｸM" panose="020B0600000000000000" pitchFamily="50" charset="-128"/>
              </a:rPr>
              <a:t>28.2</a:t>
            </a:r>
            <a:r>
              <a:rPr lang="ja-JP" altLang="en-US" sz="1292" dirty="0">
                <a:solidFill>
                  <a:srgbClr val="000000"/>
                </a:solidFill>
                <a:latin typeface="HGPｺﾞｼｯｸM" panose="020B0600000000000000" pitchFamily="50" charset="-128"/>
                <a:ea typeface="HGPｺﾞｼｯｸM" panose="020B0600000000000000" pitchFamily="50" charset="-128"/>
              </a:rPr>
              <a:t>％、児童養護施設：</a:t>
            </a:r>
            <a:r>
              <a:rPr lang="en-US" altLang="ja-JP" sz="1292" dirty="0">
                <a:solidFill>
                  <a:srgbClr val="000000"/>
                </a:solidFill>
                <a:latin typeface="HGPｺﾞｼｯｸM" panose="020B0600000000000000" pitchFamily="50" charset="-128"/>
                <a:ea typeface="HGPｺﾞｼｯｸM" panose="020B0600000000000000" pitchFamily="50" charset="-128"/>
              </a:rPr>
              <a:t>28.5</a:t>
            </a:r>
            <a:r>
              <a:rPr lang="ja-JP" altLang="en-US" sz="1292" dirty="0">
                <a:solidFill>
                  <a:srgbClr val="000000"/>
                </a:solidFill>
                <a:latin typeface="HGPｺﾞｼｯｸM" panose="020B0600000000000000" pitchFamily="50" charset="-128"/>
                <a:ea typeface="HGPｺﾞｼｯｸM" panose="020B0600000000000000" pitchFamily="50" charset="-128"/>
              </a:rPr>
              <a:t>％／平成</a:t>
            </a:r>
            <a:r>
              <a:rPr lang="en-US" altLang="ja-JP" sz="1292" dirty="0">
                <a:solidFill>
                  <a:srgbClr val="000000"/>
                </a:solidFill>
                <a:latin typeface="HGPｺﾞｼｯｸM" panose="020B0600000000000000" pitchFamily="50" charset="-128"/>
                <a:ea typeface="HGPｺﾞｼｯｸM" panose="020B0600000000000000" pitchFamily="50" charset="-128"/>
              </a:rPr>
              <a:t>24</a:t>
            </a:r>
            <a:r>
              <a:rPr lang="ja-JP" altLang="en-US" sz="1292" dirty="0">
                <a:solidFill>
                  <a:srgbClr val="000000"/>
                </a:solidFill>
                <a:latin typeface="HGPｺﾞｼｯｸM" panose="020B0600000000000000" pitchFamily="50" charset="-128"/>
                <a:ea typeface="HGPｺﾞｼｯｸM" panose="020B0600000000000000" pitchFamily="50" charset="-128"/>
              </a:rPr>
              <a:t>年度）</a:t>
            </a:r>
            <a:endParaRPr lang="en-US" altLang="ja-JP" sz="1292" dirty="0">
              <a:solidFill>
                <a:srgbClr val="000000"/>
              </a:solidFill>
              <a:latin typeface="HGPｺﾞｼｯｸM" panose="020B0600000000000000" pitchFamily="50" charset="-128"/>
              <a:ea typeface="HGPｺﾞｼｯｸM" panose="020B0600000000000000" pitchFamily="50" charset="-128"/>
            </a:endParaRPr>
          </a:p>
          <a:p>
            <a:pPr marL="162486" indent="-162486" fontAlgn="auto">
              <a:lnSpc>
                <a:spcPct val="110000"/>
              </a:lnSpc>
              <a:spcBef>
                <a:spcPts val="0"/>
              </a:spcBef>
              <a:spcAft>
                <a:spcPts val="0"/>
              </a:spcAft>
            </a:pPr>
            <a:endParaRPr lang="en-US" altLang="ja-JP" sz="738" dirty="0">
              <a:solidFill>
                <a:srgbClr val="000000"/>
              </a:solidFill>
              <a:latin typeface="HGPｺﾞｼｯｸM" panose="020B0600000000000000" pitchFamily="50" charset="-128"/>
              <a:ea typeface="HGPｺﾞｼｯｸM" panose="020B0600000000000000" pitchFamily="50" charset="-128"/>
            </a:endParaRPr>
          </a:p>
          <a:p>
            <a:pPr marL="162486" indent="-162486" fontAlgn="auto">
              <a:lnSpc>
                <a:spcPct val="110000"/>
              </a:lnSpc>
              <a:spcBef>
                <a:spcPts val="0"/>
              </a:spcBef>
              <a:spcAft>
                <a:spcPts val="0"/>
              </a:spcAft>
            </a:pPr>
            <a:r>
              <a:rPr lang="ja-JP" altLang="en-US" sz="1292" dirty="0">
                <a:solidFill>
                  <a:srgbClr val="000000"/>
                </a:solidFill>
                <a:latin typeface="HGPｺﾞｼｯｸM" panose="020B0600000000000000" pitchFamily="50" charset="-128"/>
                <a:ea typeface="HGPｺﾞｼｯｸM" panose="020B0600000000000000" pitchFamily="50" charset="-128"/>
              </a:rPr>
              <a:t>○　このため、保育所等訪問支援の対象を乳児院や児童養護施設に入所している障害児に拡大し、障害児本人に対して他の児童との集団生活への適応のための専門的な支援を行うとともに、当該施設の職員に対して障害児の特性に応じた支援内容や関わり方についての助言等を行うことができることとする。</a:t>
            </a:r>
          </a:p>
        </p:txBody>
      </p:sp>
      <p:sp>
        <p:nvSpPr>
          <p:cNvPr id="2" name="スライド番号プレースホルダー 1"/>
          <p:cNvSpPr>
            <a:spLocks noGrp="1"/>
          </p:cNvSpPr>
          <p:nvPr>
            <p:ph type="sldNum" sz="quarter" idx="12"/>
          </p:nvPr>
        </p:nvSpPr>
        <p:spPr>
          <a:xfrm>
            <a:off x="7006401" y="6530072"/>
            <a:ext cx="2057400" cy="365125"/>
          </a:xfrm>
        </p:spPr>
        <p:txBody>
          <a:bodyPr/>
          <a:lstStyle/>
          <a:p>
            <a:pPr>
              <a:defRPr/>
            </a:pPr>
            <a:fld id="{804D6B79-3AEB-42FE-A736-A41F7AEA0445}" type="slidenum">
              <a:rPr lang="en-US" altLang="ja-JP" smtClean="0"/>
              <a:pPr>
                <a:defRPr/>
              </a:pPr>
              <a:t>18</a:t>
            </a:fld>
            <a:endParaRPr lang="en-US" altLang="ja-JP"/>
          </a:p>
        </p:txBody>
      </p:sp>
      <p:sp>
        <p:nvSpPr>
          <p:cNvPr id="38"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2705791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直線コネクタ 42"/>
          <p:cNvCxnSpPr/>
          <p:nvPr/>
        </p:nvCxnSpPr>
        <p:spPr bwMode="auto">
          <a:xfrm>
            <a:off x="28345" y="-346880"/>
            <a:ext cx="9208738" cy="0"/>
          </a:xfrm>
          <a:prstGeom prst="line">
            <a:avLst/>
          </a:prstGeom>
          <a:noFill/>
          <a:ln w="9525" cap="flat" cmpd="sng" algn="ctr">
            <a:solidFill>
              <a:srgbClr val="99CCFF"/>
            </a:solidFill>
            <a:prstDash val="solid"/>
          </a:ln>
          <a:effectLst/>
        </p:spPr>
      </p:cxnSp>
      <p:sp>
        <p:nvSpPr>
          <p:cNvPr id="46" name="Rectangle 2"/>
          <p:cNvSpPr>
            <a:spLocks noChangeArrowheads="1"/>
          </p:cNvSpPr>
          <p:nvPr/>
        </p:nvSpPr>
        <p:spPr bwMode="auto">
          <a:xfrm>
            <a:off x="0" y="170040"/>
            <a:ext cx="9144000" cy="398209"/>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lIns="84315" tIns="42160" rIns="84315" bIns="42160" anchor="t"/>
          <a:lstStyle/>
          <a:p>
            <a:pPr algn="ctr" fontAlgn="auto">
              <a:spcBef>
                <a:spcPts val="0"/>
              </a:spcBef>
              <a:spcAft>
                <a:spcPts val="0"/>
              </a:spcAft>
            </a:pPr>
            <a:r>
              <a:rPr lang="ja-JP" altLang="en-US" sz="2215" spc="-92" dirty="0">
                <a:solidFill>
                  <a:srgbClr val="000000"/>
                </a:solidFill>
                <a:latin typeface="HG創英角ｺﾞｼｯｸUB" panose="020B0909000000000000" pitchFamily="49" charset="-128"/>
                <a:ea typeface="HG創英角ｺﾞｼｯｸUB" panose="020B0909000000000000" pitchFamily="49" charset="-128"/>
              </a:rPr>
              <a:t>医療的ケアを要する障害児に対する支援</a:t>
            </a:r>
            <a:endParaRPr lang="en-US" altLang="ja-JP" sz="2215" spc="-92" dirty="0">
              <a:solidFill>
                <a:srgbClr val="000000"/>
              </a:solidFill>
              <a:latin typeface="HG創英角ｺﾞｼｯｸUB" panose="020B0909000000000000" pitchFamily="49" charset="-128"/>
              <a:ea typeface="HG創英角ｺﾞｼｯｸUB" panose="020B0909000000000000" pitchFamily="49" charset="-128"/>
            </a:endParaRPr>
          </a:p>
        </p:txBody>
      </p:sp>
      <p:sp>
        <p:nvSpPr>
          <p:cNvPr id="47" name="角丸四角形 46"/>
          <p:cNvSpPr/>
          <p:nvPr/>
        </p:nvSpPr>
        <p:spPr>
          <a:xfrm>
            <a:off x="59082" y="688848"/>
            <a:ext cx="8972664" cy="1211368"/>
          </a:xfrm>
          <a:prstGeom prst="roundRect">
            <a:avLst>
              <a:gd name="adj" fmla="val 4923"/>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66390" tIns="33196" rIns="84315" bIns="33196" anchor="ctr" anchorCtr="0"/>
          <a:lstStyle/>
          <a:p>
            <a:pPr marL="162486" indent="-162486" fontAlgn="auto">
              <a:lnSpc>
                <a:spcPct val="110000"/>
              </a:lnSpc>
              <a:spcBef>
                <a:spcPts val="0"/>
              </a:spcBef>
              <a:spcAft>
                <a:spcPts val="0"/>
              </a:spcAft>
            </a:pPr>
            <a:r>
              <a:rPr lang="ja-JP" altLang="ja-JP" sz="1292" dirty="0">
                <a:solidFill>
                  <a:srgbClr val="000000"/>
                </a:solidFill>
                <a:latin typeface="HGPｺﾞｼｯｸM" panose="020B0600000000000000" pitchFamily="50" charset="-128"/>
                <a:ea typeface="HGPｺﾞｼｯｸM" panose="020B0600000000000000" pitchFamily="50" charset="-128"/>
              </a:rPr>
              <a:t>○　医療技術の進歩等を背景として、ＮＩＣＵ等に長期間入院した後、</a:t>
            </a:r>
            <a:r>
              <a:rPr lang="ja-JP" altLang="en-US" sz="1292" dirty="0">
                <a:solidFill>
                  <a:srgbClr val="000000"/>
                </a:solidFill>
                <a:latin typeface="HGPｺﾞｼｯｸM" panose="020B0600000000000000" pitchFamily="50" charset="-128"/>
                <a:ea typeface="HGPｺﾞｼｯｸM" panose="020B0600000000000000" pitchFamily="50" charset="-128"/>
              </a:rPr>
              <a:t>引き続き</a:t>
            </a:r>
            <a:r>
              <a:rPr lang="ja-JP" altLang="ja-JP" sz="1292" dirty="0">
                <a:solidFill>
                  <a:srgbClr val="000000"/>
                </a:solidFill>
                <a:latin typeface="HGPｺﾞｼｯｸM" panose="020B0600000000000000" pitchFamily="50" charset="-128"/>
                <a:ea typeface="HGPｺﾞｼｯｸM" panose="020B0600000000000000" pitchFamily="50" charset="-128"/>
              </a:rPr>
              <a:t>人工呼吸器</a:t>
            </a:r>
            <a:r>
              <a:rPr lang="ja-JP" altLang="en-US" sz="1292" dirty="0">
                <a:solidFill>
                  <a:srgbClr val="000000"/>
                </a:solidFill>
                <a:latin typeface="HGPｺﾞｼｯｸM" panose="020B0600000000000000" pitchFamily="50" charset="-128"/>
                <a:ea typeface="HGPｺﾞｼｯｸM" panose="020B0600000000000000" pitchFamily="50" charset="-128"/>
              </a:rPr>
              <a:t>や胃</a:t>
            </a:r>
            <a:r>
              <a:rPr lang="ja-JP" altLang="en-US" sz="1292" dirty="0" err="1">
                <a:solidFill>
                  <a:srgbClr val="000000"/>
                </a:solidFill>
                <a:latin typeface="HGPｺﾞｼｯｸM" panose="020B0600000000000000" pitchFamily="50" charset="-128"/>
                <a:ea typeface="HGPｺﾞｼｯｸM" panose="020B0600000000000000" pitchFamily="50" charset="-128"/>
              </a:rPr>
              <a:t>ろう</a:t>
            </a:r>
            <a:r>
              <a:rPr lang="ja-JP" altLang="ja-JP" sz="1292" dirty="0">
                <a:solidFill>
                  <a:srgbClr val="000000"/>
                </a:solidFill>
                <a:latin typeface="HGPｺﾞｼｯｸM" panose="020B0600000000000000" pitchFamily="50" charset="-128"/>
                <a:ea typeface="HGPｺﾞｼｯｸM" panose="020B0600000000000000" pitchFamily="50" charset="-128"/>
              </a:rPr>
              <a:t>等を使用し、たんの吸引</a:t>
            </a:r>
            <a:r>
              <a:rPr lang="ja-JP" altLang="en-US" sz="1292" dirty="0">
                <a:solidFill>
                  <a:srgbClr val="000000"/>
                </a:solidFill>
                <a:latin typeface="HGPｺﾞｼｯｸM" panose="020B0600000000000000" pitchFamily="50" charset="-128"/>
                <a:ea typeface="HGPｺﾞｼｯｸM" panose="020B0600000000000000" pitchFamily="50" charset="-128"/>
              </a:rPr>
              <a:t>や経管栄養</a:t>
            </a:r>
            <a:r>
              <a:rPr lang="ja-JP" altLang="ja-JP" sz="1292" dirty="0">
                <a:solidFill>
                  <a:srgbClr val="000000"/>
                </a:solidFill>
                <a:latin typeface="HGPｺﾞｼｯｸM" panose="020B0600000000000000" pitchFamily="50" charset="-128"/>
                <a:ea typeface="HGPｺﾞｼｯｸM" panose="020B0600000000000000" pitchFamily="50" charset="-128"/>
              </a:rPr>
              <a:t>などの医療的ケアが必要な障害児（医療的ケア児）が増加している。</a:t>
            </a:r>
            <a:endParaRPr lang="en-US" altLang="ja-JP" sz="1292" dirty="0">
              <a:solidFill>
                <a:srgbClr val="000000"/>
              </a:solidFill>
              <a:latin typeface="HGPｺﾞｼｯｸM" panose="020B0600000000000000" pitchFamily="50" charset="-128"/>
              <a:ea typeface="HGPｺﾞｼｯｸM" panose="020B0600000000000000" pitchFamily="50" charset="-128"/>
            </a:endParaRPr>
          </a:p>
          <a:p>
            <a:pPr marL="162486" indent="-162486" fontAlgn="auto">
              <a:lnSpc>
                <a:spcPct val="110000"/>
              </a:lnSpc>
              <a:spcBef>
                <a:spcPts val="0"/>
              </a:spcBef>
              <a:spcAft>
                <a:spcPts val="0"/>
              </a:spcAft>
            </a:pPr>
            <a:endParaRPr lang="ja-JP" altLang="ja-JP" sz="277" dirty="0">
              <a:solidFill>
                <a:srgbClr val="000000"/>
              </a:solidFill>
              <a:latin typeface="HGPｺﾞｼｯｸM" panose="020B0600000000000000" pitchFamily="50" charset="-128"/>
              <a:ea typeface="HGPｺﾞｼｯｸM" panose="020B0600000000000000" pitchFamily="50" charset="-128"/>
            </a:endParaRPr>
          </a:p>
          <a:p>
            <a:pPr marL="162486" indent="-162486" fontAlgn="auto">
              <a:spcBef>
                <a:spcPts val="0"/>
              </a:spcBef>
              <a:spcAft>
                <a:spcPts val="0"/>
              </a:spcAft>
            </a:pPr>
            <a:r>
              <a:rPr lang="ja-JP" altLang="ja-JP" sz="1292" dirty="0">
                <a:solidFill>
                  <a:srgbClr val="000000"/>
                </a:solidFill>
                <a:latin typeface="HGPｺﾞｼｯｸM" panose="020B0600000000000000" pitchFamily="50" charset="-128"/>
                <a:ea typeface="HGPｺﾞｼｯｸM" panose="020B0600000000000000" pitchFamily="50" charset="-128"/>
              </a:rPr>
              <a:t>○　</a:t>
            </a:r>
            <a:r>
              <a:rPr lang="ja-JP" altLang="en-US" sz="1292" dirty="0">
                <a:solidFill>
                  <a:srgbClr val="000000"/>
                </a:solidFill>
                <a:latin typeface="HGPｺﾞｼｯｸM" panose="020B0600000000000000" pitchFamily="50" charset="-128"/>
                <a:ea typeface="HGPｺﾞｼｯｸM" panose="020B0600000000000000" pitchFamily="50" charset="-128"/>
              </a:rPr>
              <a:t>このため、</a:t>
            </a:r>
            <a:r>
              <a:rPr lang="ja-JP" altLang="ja-JP" sz="1292" dirty="0">
                <a:solidFill>
                  <a:srgbClr val="000000"/>
                </a:solidFill>
                <a:latin typeface="HGPｺﾞｼｯｸM" panose="020B0600000000000000" pitchFamily="50" charset="-128"/>
                <a:ea typeface="HGPｺﾞｼｯｸM" panose="020B0600000000000000" pitchFamily="50" charset="-128"/>
              </a:rPr>
              <a:t>医療的ケア児が、地域において必要な支援を円滑に受けることができるよう、地方公共団体は保健、</a:t>
            </a:r>
            <a:r>
              <a:rPr lang="ja-JP" altLang="en-US" sz="1292" dirty="0">
                <a:solidFill>
                  <a:srgbClr val="000000"/>
                </a:solidFill>
                <a:latin typeface="HGPｺﾞｼｯｸM" panose="020B0600000000000000" pitchFamily="50" charset="-128"/>
                <a:ea typeface="HGPｺﾞｼｯｸM" panose="020B0600000000000000" pitchFamily="50" charset="-128"/>
              </a:rPr>
              <a:t>医療、</a:t>
            </a:r>
            <a:r>
              <a:rPr lang="ja-JP" altLang="ja-JP" sz="1292" dirty="0">
                <a:solidFill>
                  <a:srgbClr val="000000"/>
                </a:solidFill>
                <a:latin typeface="HGPｺﾞｼｯｸM" panose="020B0600000000000000" pitchFamily="50" charset="-128"/>
                <a:ea typeface="HGPｺﾞｼｯｸM" panose="020B0600000000000000" pitchFamily="50" charset="-128"/>
              </a:rPr>
              <a:t>福祉その他の各関連分野の支援を行う機関との連絡調整を行うための体制の整備について必要な措置を講ずる</a:t>
            </a:r>
            <a:r>
              <a:rPr lang="ja-JP" altLang="en-US" sz="1292" dirty="0">
                <a:solidFill>
                  <a:srgbClr val="000000"/>
                </a:solidFill>
                <a:latin typeface="HGPｺﾞｼｯｸM" panose="020B0600000000000000" pitchFamily="50" charset="-128"/>
                <a:ea typeface="HGPｺﾞｼｯｸM" panose="020B0600000000000000" pitchFamily="50" charset="-128"/>
              </a:rPr>
              <a:t>よう努めることとする。</a:t>
            </a:r>
            <a:endParaRPr lang="ja-JP" altLang="ja-JP" sz="369" dirty="0">
              <a:solidFill>
                <a:srgbClr val="000000"/>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108" dirty="0">
                <a:solidFill>
                  <a:srgbClr val="000000"/>
                </a:solidFill>
                <a:latin typeface="HGPｺﾞｼｯｸM" panose="020B0600000000000000" pitchFamily="50" charset="-128"/>
                <a:ea typeface="HGPｺﾞｼｯｸM" panose="020B0600000000000000" pitchFamily="50" charset="-128"/>
              </a:rPr>
              <a:t>　　</a:t>
            </a:r>
            <a:r>
              <a:rPr lang="en-US" altLang="ja-JP" sz="1108" dirty="0">
                <a:solidFill>
                  <a:srgbClr val="000000"/>
                </a:solidFill>
                <a:latin typeface="HGPｺﾞｼｯｸM" panose="020B0600000000000000" pitchFamily="50" charset="-128"/>
                <a:ea typeface="HGPｺﾞｼｯｸM" panose="020B0600000000000000" pitchFamily="50" charset="-128"/>
              </a:rPr>
              <a:t>※ </a:t>
            </a:r>
            <a:r>
              <a:rPr lang="ja-JP" altLang="ja-JP" sz="1108" dirty="0">
                <a:solidFill>
                  <a:srgbClr val="000000"/>
                </a:solidFill>
                <a:latin typeface="HGPｺﾞｼｯｸM" panose="020B0600000000000000" pitchFamily="50" charset="-128"/>
                <a:ea typeface="HGPｺﾞｼｯｸM" panose="020B0600000000000000" pitchFamily="50" charset="-128"/>
              </a:rPr>
              <a:t>施策例</a:t>
            </a:r>
            <a:r>
              <a:rPr lang="ja-JP" altLang="en-US" sz="1108" dirty="0">
                <a:solidFill>
                  <a:srgbClr val="000000"/>
                </a:solidFill>
                <a:latin typeface="HGPｺﾞｼｯｸM" panose="020B0600000000000000" pitchFamily="50" charset="-128"/>
                <a:ea typeface="HGPｺﾞｼｯｸM" panose="020B0600000000000000" pitchFamily="50" charset="-128"/>
              </a:rPr>
              <a:t>：　都道府県や市町村による</a:t>
            </a:r>
            <a:r>
              <a:rPr lang="ja-JP" altLang="ja-JP" sz="1108" dirty="0">
                <a:solidFill>
                  <a:srgbClr val="000000"/>
                </a:solidFill>
                <a:latin typeface="HGPｺﾞｼｯｸM" panose="020B0600000000000000" pitchFamily="50" charset="-128"/>
                <a:ea typeface="HGPｺﾞｼｯｸM" panose="020B0600000000000000" pitchFamily="50" charset="-128"/>
              </a:rPr>
              <a:t>関係機関の連携の場の設置</a:t>
            </a:r>
            <a:r>
              <a:rPr lang="ja-JP" altLang="en-US" sz="1108" dirty="0">
                <a:solidFill>
                  <a:srgbClr val="000000"/>
                </a:solidFill>
                <a:latin typeface="HGPｺﾞｼｯｸM" panose="020B0600000000000000" pitchFamily="50" charset="-128"/>
                <a:ea typeface="HGPｺﾞｼｯｸM" panose="020B0600000000000000" pitchFamily="50" charset="-128"/>
              </a:rPr>
              <a:t>、</a:t>
            </a:r>
            <a:r>
              <a:rPr lang="ja-JP" altLang="ja-JP" sz="1108" dirty="0">
                <a:solidFill>
                  <a:srgbClr val="000000"/>
                </a:solidFill>
                <a:latin typeface="HGPｺﾞｼｯｸM" panose="020B0600000000000000" pitchFamily="50" charset="-128"/>
                <a:ea typeface="HGPｺﾞｼｯｸM" panose="020B0600000000000000" pitchFamily="50" charset="-128"/>
              </a:rPr>
              <a:t>技術・知識の共有等を通じた医療・福祉</a:t>
            </a:r>
            <a:r>
              <a:rPr lang="ja-JP" altLang="en-US" sz="1108" dirty="0">
                <a:solidFill>
                  <a:srgbClr val="000000"/>
                </a:solidFill>
                <a:latin typeface="HGPｺﾞｼｯｸM" panose="020B0600000000000000" pitchFamily="50" charset="-128"/>
                <a:ea typeface="HGPｺﾞｼｯｸM" panose="020B0600000000000000" pitchFamily="50" charset="-128"/>
              </a:rPr>
              <a:t>等</a:t>
            </a:r>
            <a:r>
              <a:rPr lang="ja-JP" altLang="ja-JP" sz="1108" dirty="0">
                <a:solidFill>
                  <a:srgbClr val="000000"/>
                </a:solidFill>
                <a:latin typeface="HGPｺﾞｼｯｸM" panose="020B0600000000000000" pitchFamily="50" charset="-128"/>
                <a:ea typeface="HGPｺﾞｼｯｸM" panose="020B0600000000000000" pitchFamily="50" charset="-128"/>
              </a:rPr>
              <a:t>の連携体制の</a:t>
            </a:r>
            <a:r>
              <a:rPr lang="ja-JP" altLang="en-US" sz="1108" dirty="0">
                <a:solidFill>
                  <a:srgbClr val="000000"/>
                </a:solidFill>
                <a:latin typeface="HGPｺﾞｼｯｸM" panose="020B0600000000000000" pitchFamily="50" charset="-128"/>
                <a:ea typeface="HGPｺﾞｼｯｸM" panose="020B0600000000000000" pitchFamily="50" charset="-128"/>
              </a:rPr>
              <a:t>構築</a:t>
            </a:r>
            <a:endParaRPr lang="en-US" altLang="ja-JP" sz="1108" dirty="0">
              <a:solidFill>
                <a:srgbClr val="000000"/>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endParaRPr lang="ja-JP" altLang="ja-JP" sz="1108" dirty="0">
              <a:solidFill>
                <a:srgbClr val="000000"/>
              </a:solidFill>
              <a:latin typeface="HGPｺﾞｼｯｸM" panose="020B0600000000000000" pitchFamily="50" charset="-128"/>
              <a:ea typeface="HGPｺﾞｼｯｸM" panose="020B0600000000000000" pitchFamily="50" charset="-128"/>
            </a:endParaRPr>
          </a:p>
        </p:txBody>
      </p:sp>
      <p:sp>
        <p:nvSpPr>
          <p:cNvPr id="9" name="角丸四角形 8"/>
          <p:cNvSpPr/>
          <p:nvPr/>
        </p:nvSpPr>
        <p:spPr bwMode="auto">
          <a:xfrm>
            <a:off x="93063" y="4874821"/>
            <a:ext cx="8919390" cy="1678218"/>
          </a:xfrm>
          <a:prstGeom prst="roundRect">
            <a:avLst>
              <a:gd name="adj" fmla="val 5312"/>
            </a:avLst>
          </a:prstGeom>
          <a:solidFill>
            <a:schemeClr val="bg1"/>
          </a:solidFill>
          <a:ln w="6350" cap="flat" cmpd="sng" algn="ctr">
            <a:solidFill>
              <a:schemeClr val="tx1">
                <a:lumMod val="75000"/>
                <a:lumOff val="25000"/>
              </a:schemeClr>
            </a:solidFill>
            <a:prstDash val="solid"/>
            <a:round/>
            <a:headEnd type="none" w="med" len="med"/>
            <a:tailEnd type="none" w="med" len="med"/>
          </a:ln>
          <a:effectLst/>
        </p:spPr>
        <p:txBody>
          <a:bodyPr vert="horz" wrap="square" lIns="33939" tIns="6791" rIns="33939" bIns="6791" numCol="1" rtlCol="0" anchor="t" anchorCtr="0" compatLnSpc="1">
            <a:prstTxWarp prst="textNoShape">
              <a:avLst/>
            </a:prstTxWarp>
          </a:bodyPr>
          <a:lstStyle/>
          <a:p>
            <a:pPr marL="109789" indent="-109789" defTabSz="805117"/>
            <a:endParaRPr lang="ja-JP" altLang="en-US" sz="1108">
              <a:solidFill>
                <a:srgbClr val="000000"/>
              </a:solidFill>
              <a:latin typeface="Arial"/>
              <a:ea typeface="ＭＳ Ｐゴシック"/>
            </a:endParaRPr>
          </a:p>
        </p:txBody>
      </p:sp>
      <p:sp>
        <p:nvSpPr>
          <p:cNvPr id="20" name="アーチ 19"/>
          <p:cNvSpPr/>
          <p:nvPr/>
        </p:nvSpPr>
        <p:spPr>
          <a:xfrm rot="16200000">
            <a:off x="117538" y="5205483"/>
            <a:ext cx="972330" cy="980823"/>
          </a:xfrm>
          <a:prstGeom prst="blockArc">
            <a:avLst>
              <a:gd name="adj1" fmla="val 9625393"/>
              <a:gd name="adj2" fmla="val 1427701"/>
              <a:gd name="adj3" fmla="val 16154"/>
            </a:avLst>
          </a:prstGeom>
          <a:solidFill>
            <a:schemeClr val="accent3">
              <a:lumMod val="95000"/>
            </a:schemeClr>
          </a:solidFill>
          <a:ln>
            <a:solidFill>
              <a:schemeClr val="bg2">
                <a:lumMod val="25000"/>
              </a:schemeClr>
            </a:solidFill>
          </a:ln>
        </p:spPr>
        <p:style>
          <a:lnRef idx="1">
            <a:schemeClr val="accent3"/>
          </a:lnRef>
          <a:fillRef idx="2">
            <a:schemeClr val="accent3"/>
          </a:fillRef>
          <a:effectRef idx="1">
            <a:schemeClr val="accent3"/>
          </a:effectRef>
          <a:fontRef idx="minor">
            <a:schemeClr val="dk1"/>
          </a:fontRef>
        </p:style>
        <p:txBody>
          <a:bodyPr vert="eaVert" lIns="84315" tIns="42160" rIns="84315" bIns="42160" rtlCol="0" anchor="ctr"/>
          <a:lstStyle/>
          <a:p>
            <a:pPr algn="ctr" fontAlgn="auto">
              <a:spcBef>
                <a:spcPts val="0"/>
              </a:spcBef>
              <a:spcAft>
                <a:spcPts val="0"/>
              </a:spcAft>
            </a:pPr>
            <a:r>
              <a:rPr lang="ja-JP" altLang="en-US" sz="1477" b="1" dirty="0">
                <a:solidFill>
                  <a:srgbClr val="EEECE1">
                    <a:lumMod val="25000"/>
                  </a:srgbClr>
                </a:solidFill>
                <a:latin typeface="HG丸ｺﾞｼｯｸM-PRO" pitchFamily="50" charset="-128"/>
                <a:ea typeface="HG丸ｺﾞｼｯｸM-PRO" pitchFamily="50" charset="-128"/>
              </a:rPr>
              <a:t>連携</a:t>
            </a:r>
          </a:p>
        </p:txBody>
      </p:sp>
      <p:sp>
        <p:nvSpPr>
          <p:cNvPr id="29" name="角丸四角形 28"/>
          <p:cNvSpPr/>
          <p:nvPr/>
        </p:nvSpPr>
        <p:spPr>
          <a:xfrm>
            <a:off x="714270" y="4875182"/>
            <a:ext cx="8074594" cy="828010"/>
          </a:xfrm>
          <a:prstGeom prst="roundRect">
            <a:avLst>
              <a:gd name="adj" fmla="val 4065"/>
            </a:avLst>
          </a:prstGeom>
          <a:solidFill>
            <a:srgbClr val="FFFF99"/>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84315" tIns="42160" rIns="84315" bIns="42160" rtlCol="0" anchor="ctr"/>
          <a:lstStyle/>
          <a:p>
            <a:pPr algn="ctr" fontAlgn="auto">
              <a:spcBef>
                <a:spcPts val="0"/>
              </a:spcBef>
              <a:spcAft>
                <a:spcPts val="0"/>
              </a:spcAft>
            </a:pPr>
            <a:endParaRPr lang="ja-JP" altLang="en-US" sz="2215" dirty="0">
              <a:ln>
                <a:solidFill>
                  <a:srgbClr val="00CC00"/>
                </a:solidFill>
              </a:ln>
              <a:solidFill>
                <a:srgbClr val="00CC00"/>
              </a:solidFill>
              <a:latin typeface="HG丸ｺﾞｼｯｸM-PRO" pitchFamily="50" charset="-128"/>
              <a:ea typeface="HG丸ｺﾞｼｯｸM-PRO" pitchFamily="50" charset="-128"/>
            </a:endParaRPr>
          </a:p>
        </p:txBody>
      </p:sp>
      <p:sp>
        <p:nvSpPr>
          <p:cNvPr id="28" name="角丸四角形 27"/>
          <p:cNvSpPr/>
          <p:nvPr/>
        </p:nvSpPr>
        <p:spPr>
          <a:xfrm>
            <a:off x="714252" y="5703193"/>
            <a:ext cx="8074657" cy="844640"/>
          </a:xfrm>
          <a:prstGeom prst="roundRect">
            <a:avLst>
              <a:gd name="adj" fmla="val 3040"/>
            </a:avLst>
          </a:prstGeom>
          <a:solidFill>
            <a:schemeClr val="accent5"/>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84315" tIns="42160" rIns="84315" bIns="42160" rtlCol="0" anchor="ctr"/>
          <a:lstStyle/>
          <a:p>
            <a:pPr algn="ctr" fontAlgn="auto">
              <a:spcBef>
                <a:spcPts val="0"/>
              </a:spcBef>
              <a:spcAft>
                <a:spcPts val="0"/>
              </a:spcAft>
            </a:pPr>
            <a:endParaRPr lang="ja-JP" altLang="en-US" sz="2215" dirty="0">
              <a:ln>
                <a:solidFill>
                  <a:srgbClr val="00CC00"/>
                </a:solidFill>
              </a:ln>
              <a:solidFill>
                <a:srgbClr val="00CC00"/>
              </a:solidFill>
              <a:latin typeface="HG丸ｺﾞｼｯｸM-PRO" pitchFamily="50" charset="-128"/>
              <a:ea typeface="HG丸ｺﾞｼｯｸM-PRO" pitchFamily="50" charset="-128"/>
            </a:endParaRPr>
          </a:p>
        </p:txBody>
      </p:sp>
      <p:sp>
        <p:nvSpPr>
          <p:cNvPr id="5" name="角丸四角形 4"/>
          <p:cNvSpPr/>
          <p:nvPr/>
        </p:nvSpPr>
        <p:spPr>
          <a:xfrm>
            <a:off x="887709" y="5836724"/>
            <a:ext cx="396245" cy="576249"/>
          </a:xfrm>
          <a:prstGeom prst="roundRect">
            <a:avLst/>
          </a:prstGeom>
          <a:solidFill>
            <a:srgbClr val="00B0F0"/>
          </a:solidFill>
          <a:ln/>
        </p:spPr>
        <p:style>
          <a:lnRef idx="0">
            <a:schemeClr val="accent6"/>
          </a:lnRef>
          <a:fillRef idx="3">
            <a:schemeClr val="accent6"/>
          </a:fillRef>
          <a:effectRef idx="3">
            <a:schemeClr val="accent6"/>
          </a:effectRef>
          <a:fontRef idx="minor">
            <a:schemeClr val="lt1"/>
          </a:fontRef>
        </p:style>
        <p:txBody>
          <a:bodyPr lIns="84315" tIns="42160" rIns="84315" bIns="42160" rtlCol="0" anchor="ctr"/>
          <a:lstStyle/>
          <a:p>
            <a:pPr algn="ctr" fontAlgn="auto">
              <a:spcBef>
                <a:spcPts val="0"/>
              </a:spcBef>
              <a:spcAft>
                <a:spcPts val="0"/>
              </a:spcAft>
            </a:pPr>
            <a:r>
              <a:rPr lang="ja-JP" altLang="en-US" sz="1477" b="1" dirty="0">
                <a:ln w="18415" cmpd="sng">
                  <a:noFill/>
                  <a:prstDash val="solid"/>
                </a:ln>
                <a:solidFill>
                  <a:srgbClr val="FFFFFF"/>
                </a:solidFill>
                <a:latin typeface="HGPｺﾞｼｯｸM" panose="020B0600000000000000" pitchFamily="50" charset="-128"/>
                <a:ea typeface="HGPｺﾞｼｯｸM" panose="020B0600000000000000" pitchFamily="50" charset="-128"/>
              </a:rPr>
              <a:t>医療</a:t>
            </a:r>
          </a:p>
        </p:txBody>
      </p:sp>
      <p:sp>
        <p:nvSpPr>
          <p:cNvPr id="21" name="角丸四角形 20"/>
          <p:cNvSpPr/>
          <p:nvPr/>
        </p:nvSpPr>
        <p:spPr>
          <a:xfrm>
            <a:off x="869207" y="5001362"/>
            <a:ext cx="409838" cy="591074"/>
          </a:xfrm>
          <a:prstGeom prst="roundRect">
            <a:avLst/>
          </a:prstGeom>
          <a:solidFill>
            <a:srgbClr val="FFC000"/>
          </a:solidFill>
          <a:ln>
            <a:solidFill>
              <a:schemeClr val="tx2">
                <a:lumMod val="50000"/>
                <a:lumOff val="50000"/>
              </a:schemeClr>
            </a:solidFill>
          </a:ln>
        </p:spPr>
        <p:style>
          <a:lnRef idx="0">
            <a:schemeClr val="dk1"/>
          </a:lnRef>
          <a:fillRef idx="3">
            <a:schemeClr val="dk1"/>
          </a:fillRef>
          <a:effectRef idx="3">
            <a:schemeClr val="dk1"/>
          </a:effectRef>
          <a:fontRef idx="minor">
            <a:schemeClr val="lt1"/>
          </a:fontRef>
        </p:style>
        <p:txBody>
          <a:bodyPr lIns="84315" tIns="42160" rIns="84315" bIns="42160" rtlCol="0" anchor="ctr"/>
          <a:lstStyle/>
          <a:p>
            <a:pPr algn="ctr" fontAlgn="auto">
              <a:spcBef>
                <a:spcPts val="0"/>
              </a:spcBef>
              <a:spcAft>
                <a:spcPts val="0"/>
              </a:spcAft>
            </a:pPr>
            <a:r>
              <a:rPr lang="ja-JP" altLang="en-US" sz="1477" b="1" dirty="0">
                <a:ln w="18415" cmpd="sng">
                  <a:noFill/>
                  <a:prstDash val="solid"/>
                </a:ln>
                <a:solidFill>
                  <a:srgbClr val="000000">
                    <a:lumMod val="75000"/>
                    <a:lumOff val="25000"/>
                  </a:srgbClr>
                </a:solidFill>
                <a:latin typeface="HGPｺﾞｼｯｸM" panose="020B0600000000000000" pitchFamily="50" charset="-128"/>
                <a:ea typeface="HGPｺﾞｼｯｸM" panose="020B0600000000000000" pitchFamily="50" charset="-128"/>
              </a:rPr>
              <a:t>福祉</a:t>
            </a:r>
          </a:p>
        </p:txBody>
      </p:sp>
      <p:sp>
        <p:nvSpPr>
          <p:cNvPr id="24" name="角丸四角形 23"/>
          <p:cNvSpPr/>
          <p:nvPr/>
        </p:nvSpPr>
        <p:spPr>
          <a:xfrm>
            <a:off x="5274832" y="5473781"/>
            <a:ext cx="1796372" cy="449854"/>
          </a:xfrm>
          <a:prstGeom prst="roundRect">
            <a:avLst>
              <a:gd name="adj" fmla="val 2501"/>
            </a:avLst>
          </a:prstGeom>
          <a:solidFill>
            <a:schemeClr val="bg1"/>
          </a:solidFill>
          <a:ln w="19050">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84315" tIns="42160" rIns="84315" bIns="42160" rtlCol="0" anchor="ctr"/>
          <a:lstStyle/>
          <a:p>
            <a:pPr algn="ctr" fontAlgn="auto">
              <a:spcBef>
                <a:spcPts val="0"/>
              </a:spcBef>
              <a:spcAft>
                <a:spcPts val="0"/>
              </a:spcAft>
            </a:pPr>
            <a:r>
              <a:rPr lang="ja-JP" altLang="en-US" sz="923" dirty="0">
                <a:solidFill>
                  <a:srgbClr val="EEECE1">
                    <a:lumMod val="25000"/>
                  </a:srgbClr>
                </a:solidFill>
                <a:latin typeface="HG丸ｺﾞｼｯｸM-PRO" pitchFamily="50" charset="-128"/>
                <a:ea typeface="HG丸ｺﾞｼｯｸM-PRO" pitchFamily="50" charset="-128"/>
              </a:rPr>
              <a:t>（自立支援）協議会</a:t>
            </a:r>
            <a:endParaRPr lang="en-US" altLang="ja-JP" sz="923" dirty="0">
              <a:solidFill>
                <a:srgbClr val="EEECE1">
                  <a:lumMod val="25000"/>
                </a:srgbClr>
              </a:solidFill>
              <a:latin typeface="HG丸ｺﾞｼｯｸM-PRO" pitchFamily="50" charset="-128"/>
              <a:ea typeface="HG丸ｺﾞｼｯｸM-PRO" pitchFamily="50" charset="-128"/>
            </a:endParaRPr>
          </a:p>
          <a:p>
            <a:pPr algn="ctr" fontAlgn="auto">
              <a:spcBef>
                <a:spcPts val="0"/>
              </a:spcBef>
              <a:spcAft>
                <a:spcPts val="0"/>
              </a:spcAft>
            </a:pPr>
            <a:r>
              <a:rPr lang="ja-JP" altLang="en-US" sz="923" dirty="0">
                <a:solidFill>
                  <a:srgbClr val="EEECE1">
                    <a:lumMod val="25000"/>
                  </a:srgbClr>
                </a:solidFill>
                <a:latin typeface="HG丸ｺﾞｼｯｸM-PRO" pitchFamily="50" charset="-128"/>
                <a:ea typeface="HG丸ｺﾞｼｯｸM-PRO" pitchFamily="50" charset="-128"/>
              </a:rPr>
              <a:t>子ども関係の専門部会等</a:t>
            </a:r>
          </a:p>
        </p:txBody>
      </p:sp>
      <p:sp>
        <p:nvSpPr>
          <p:cNvPr id="42" name="円/楕円 41"/>
          <p:cNvSpPr/>
          <p:nvPr/>
        </p:nvSpPr>
        <p:spPr>
          <a:xfrm>
            <a:off x="3357093" y="5468188"/>
            <a:ext cx="1055391" cy="455846"/>
          </a:xfrm>
          <a:prstGeom prst="ellipse">
            <a:avLst/>
          </a:prstGeom>
          <a:solidFill>
            <a:srgbClr val="FFFF00"/>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84315" tIns="42160" rIns="84315" bIns="42160" rtlCol="0" anchor="ctr"/>
          <a:lstStyle/>
          <a:p>
            <a:pPr algn="ctr" fontAlgn="auto">
              <a:spcBef>
                <a:spcPts val="0"/>
              </a:spcBef>
              <a:spcAft>
                <a:spcPts val="0"/>
              </a:spcAft>
            </a:pPr>
            <a:r>
              <a:rPr lang="ja-JP" altLang="en-US" sz="923" dirty="0">
                <a:solidFill>
                  <a:srgbClr val="EEECE1">
                    <a:lumMod val="25000"/>
                  </a:srgbClr>
                </a:solidFill>
                <a:latin typeface="HG丸ｺﾞｼｯｸM-PRO" pitchFamily="50" charset="-128"/>
                <a:ea typeface="HG丸ｺﾞｼｯｸM-PRO" pitchFamily="50" charset="-128"/>
              </a:rPr>
              <a:t>自治体</a:t>
            </a:r>
            <a:endParaRPr lang="en-US" altLang="ja-JP" sz="923" dirty="0">
              <a:solidFill>
                <a:srgbClr val="EEECE1">
                  <a:lumMod val="25000"/>
                </a:srgbClr>
              </a:solidFill>
              <a:latin typeface="HG丸ｺﾞｼｯｸM-PRO" pitchFamily="50" charset="-128"/>
              <a:ea typeface="HG丸ｺﾞｼｯｸM-PRO" pitchFamily="50" charset="-128"/>
            </a:endParaRPr>
          </a:p>
          <a:p>
            <a:pPr algn="ctr" fontAlgn="auto">
              <a:spcBef>
                <a:spcPts val="0"/>
              </a:spcBef>
              <a:spcAft>
                <a:spcPts val="0"/>
              </a:spcAft>
            </a:pPr>
            <a:r>
              <a:rPr lang="ja-JP" altLang="en-US" sz="923" dirty="0">
                <a:solidFill>
                  <a:srgbClr val="EEECE1">
                    <a:lumMod val="25000"/>
                  </a:srgbClr>
                </a:solidFill>
                <a:latin typeface="HG丸ｺﾞｼｯｸM-PRO" pitchFamily="50" charset="-128"/>
                <a:ea typeface="HG丸ｺﾞｼｯｸM-PRO" pitchFamily="50" charset="-128"/>
              </a:rPr>
              <a:t>担当課</a:t>
            </a:r>
          </a:p>
        </p:txBody>
      </p:sp>
      <p:pic>
        <p:nvPicPr>
          <p:cNvPr id="10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5425" y="5482029"/>
            <a:ext cx="598215" cy="496807"/>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aphicFrame>
        <p:nvGraphicFramePr>
          <p:cNvPr id="31" name="グラフ 30"/>
          <p:cNvGraphicFramePr>
            <a:graphicFrameLocks/>
          </p:cNvGraphicFramePr>
          <p:nvPr>
            <p:extLst/>
          </p:nvPr>
        </p:nvGraphicFramePr>
        <p:xfrm>
          <a:off x="3134998" y="2337896"/>
          <a:ext cx="2820880" cy="2203501"/>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p:cNvPicPr>
            <a:picLocks noGrp="1" noChangeAspect="1" noChangeArrowheads="1"/>
          </p:cNvPicPr>
          <p:nvPr>
            <p:ph idx="1"/>
          </p:nvPr>
        </p:nvPicPr>
        <p:blipFill>
          <a:blip r:embed="rId4" cstate="print">
            <a:biLevel thresh="75000"/>
            <a:extLst>
              <a:ext uri="{28A0092B-C50C-407E-A947-70E740481C1C}">
                <a14:useLocalDpi xmlns:a14="http://schemas.microsoft.com/office/drawing/2010/main" val="0"/>
              </a:ext>
            </a:extLst>
          </a:blip>
          <a:stretch>
            <a:fillRect/>
          </a:stretch>
        </p:blipFill>
        <p:spPr bwMode="auto">
          <a:xfrm>
            <a:off x="807393" y="2931353"/>
            <a:ext cx="7529213" cy="21398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横巻き 6"/>
          <p:cNvSpPr/>
          <p:nvPr/>
        </p:nvSpPr>
        <p:spPr>
          <a:xfrm>
            <a:off x="38384" y="4592448"/>
            <a:ext cx="2257134" cy="371428"/>
          </a:xfrm>
          <a:prstGeom prst="horizontalScroll">
            <a:avLst/>
          </a:prstGeom>
          <a:solidFill>
            <a:schemeClr val="bg1"/>
          </a:solidFill>
          <a:ln w="158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rtlCol="0" anchor="ctr"/>
          <a:lstStyle/>
          <a:p>
            <a:pPr fontAlgn="auto">
              <a:spcBef>
                <a:spcPts val="0"/>
              </a:spcBef>
              <a:spcAft>
                <a:spcPts val="0"/>
              </a:spcAft>
            </a:pPr>
            <a:r>
              <a:rPr lang="ja-JP" altLang="en-US" sz="1108" b="1" dirty="0">
                <a:solidFill>
                  <a:prstClr val="black"/>
                </a:solidFill>
                <a:latin typeface="HG丸ｺﾞｼｯｸM-PRO" panose="020F0600000000000000" pitchFamily="50" charset="-128"/>
                <a:ea typeface="HG丸ｺﾞｼｯｸM-PRO" panose="020F0600000000000000" pitchFamily="50" charset="-128"/>
              </a:rPr>
              <a:t>関係機関による連携イメージ図</a:t>
            </a:r>
          </a:p>
        </p:txBody>
      </p:sp>
      <p:sp>
        <p:nvSpPr>
          <p:cNvPr id="35" name="円/楕円 34"/>
          <p:cNvSpPr/>
          <p:nvPr/>
        </p:nvSpPr>
        <p:spPr>
          <a:xfrm>
            <a:off x="1491014" y="5150832"/>
            <a:ext cx="1658570" cy="381179"/>
          </a:xfrm>
          <a:prstGeom prst="ellipse">
            <a:avLst/>
          </a:prstGeom>
          <a:solidFill>
            <a:srgbClr val="FFC000"/>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84315" tIns="42160" rIns="84315" bIns="42160" rtlCol="0" anchor="ctr"/>
          <a:lstStyle/>
          <a:p>
            <a:pPr algn="ctr" fontAlgn="auto">
              <a:spcBef>
                <a:spcPts val="0"/>
              </a:spcBef>
              <a:spcAft>
                <a:spcPts val="0"/>
              </a:spcAft>
            </a:pPr>
            <a:r>
              <a:rPr lang="ja-JP" altLang="en-US" sz="923" dirty="0">
                <a:solidFill>
                  <a:srgbClr val="EEECE1">
                    <a:lumMod val="25000"/>
                  </a:srgbClr>
                </a:solidFill>
                <a:latin typeface="HG丸ｺﾞｼｯｸM-PRO" pitchFamily="50" charset="-128"/>
                <a:ea typeface="HG丸ｺﾞｼｯｸM-PRO" pitchFamily="50" charset="-128"/>
              </a:rPr>
              <a:t>相談支援事業所</a:t>
            </a:r>
          </a:p>
        </p:txBody>
      </p:sp>
      <p:sp>
        <p:nvSpPr>
          <p:cNvPr id="19" name="円/楕円 18"/>
          <p:cNvSpPr/>
          <p:nvPr/>
        </p:nvSpPr>
        <p:spPr>
          <a:xfrm>
            <a:off x="3259149" y="4985617"/>
            <a:ext cx="1556212" cy="363474"/>
          </a:xfrm>
          <a:prstGeom prst="ellipse">
            <a:avLst/>
          </a:prstGeom>
          <a:solidFill>
            <a:srgbClr val="FFC000"/>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84315" tIns="42160" rIns="84315" bIns="42160" rtlCol="0" anchor="ctr"/>
          <a:lstStyle/>
          <a:p>
            <a:pPr algn="ctr" fontAlgn="auto">
              <a:spcBef>
                <a:spcPts val="0"/>
              </a:spcBef>
              <a:spcAft>
                <a:spcPts val="0"/>
              </a:spcAft>
            </a:pPr>
            <a:r>
              <a:rPr lang="ja-JP" altLang="en-US" sz="923" dirty="0">
                <a:solidFill>
                  <a:srgbClr val="EEECE1">
                    <a:lumMod val="25000"/>
                  </a:srgbClr>
                </a:solidFill>
                <a:latin typeface="HG丸ｺﾞｼｯｸM-PRO" pitchFamily="50" charset="-128"/>
                <a:ea typeface="HG丸ｺﾞｼｯｸM-PRO" pitchFamily="50" charset="-128"/>
              </a:rPr>
              <a:t>児童発達支援</a:t>
            </a:r>
            <a:endParaRPr lang="en-US" altLang="ja-JP" sz="923" dirty="0">
              <a:solidFill>
                <a:srgbClr val="EEECE1">
                  <a:lumMod val="25000"/>
                </a:srgbClr>
              </a:solidFill>
              <a:latin typeface="HG丸ｺﾞｼｯｸM-PRO" pitchFamily="50" charset="-128"/>
              <a:ea typeface="HG丸ｺﾞｼｯｸM-PRO" pitchFamily="50" charset="-128"/>
            </a:endParaRPr>
          </a:p>
          <a:p>
            <a:pPr algn="ctr" fontAlgn="auto">
              <a:spcBef>
                <a:spcPts val="0"/>
              </a:spcBef>
              <a:spcAft>
                <a:spcPts val="0"/>
              </a:spcAft>
            </a:pPr>
            <a:r>
              <a:rPr lang="ja-JP" altLang="en-US" sz="923" dirty="0">
                <a:solidFill>
                  <a:srgbClr val="EEECE1">
                    <a:lumMod val="25000"/>
                  </a:srgbClr>
                </a:solidFill>
                <a:latin typeface="HG丸ｺﾞｼｯｸM-PRO" pitchFamily="50" charset="-128"/>
                <a:ea typeface="HG丸ｺﾞｼｯｸM-PRO" pitchFamily="50" charset="-128"/>
              </a:rPr>
              <a:t>センター等</a:t>
            </a:r>
          </a:p>
        </p:txBody>
      </p:sp>
      <p:sp>
        <p:nvSpPr>
          <p:cNvPr id="44" name="円/楕円 43"/>
          <p:cNvSpPr/>
          <p:nvPr/>
        </p:nvSpPr>
        <p:spPr>
          <a:xfrm>
            <a:off x="5143628" y="4985111"/>
            <a:ext cx="1796372" cy="388961"/>
          </a:xfrm>
          <a:prstGeom prst="ellipse">
            <a:avLst/>
          </a:prstGeom>
          <a:solidFill>
            <a:srgbClr val="FFC000"/>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84315" tIns="42160" rIns="84315" bIns="42160" rtlCol="0" anchor="ctr"/>
          <a:lstStyle/>
          <a:p>
            <a:pPr algn="ctr" fontAlgn="auto">
              <a:spcBef>
                <a:spcPts val="0"/>
              </a:spcBef>
              <a:spcAft>
                <a:spcPts val="0"/>
              </a:spcAft>
            </a:pPr>
            <a:r>
              <a:rPr lang="ja-JP" altLang="en-US" sz="923" dirty="0">
                <a:solidFill>
                  <a:srgbClr val="EEECE1">
                    <a:lumMod val="25000"/>
                  </a:srgbClr>
                </a:solidFill>
                <a:latin typeface="HG丸ｺﾞｼｯｸM-PRO" pitchFamily="50" charset="-128"/>
                <a:ea typeface="HG丸ｺﾞｼｯｸM-PRO" pitchFamily="50" charset="-128"/>
              </a:rPr>
              <a:t>障害福祉サービス事業所</a:t>
            </a:r>
          </a:p>
        </p:txBody>
      </p:sp>
      <p:sp>
        <p:nvSpPr>
          <p:cNvPr id="11" name="角丸四角形吹き出し 10"/>
          <p:cNvSpPr/>
          <p:nvPr/>
        </p:nvSpPr>
        <p:spPr>
          <a:xfrm>
            <a:off x="7261105" y="5185957"/>
            <a:ext cx="1404634" cy="412729"/>
          </a:xfrm>
          <a:prstGeom prst="wedgeRoundRectCallout">
            <a:avLst>
              <a:gd name="adj1" fmla="val -57518"/>
              <a:gd name="adj2" fmla="val -8612"/>
              <a:gd name="adj3" fmla="val 16667"/>
            </a:avLst>
          </a:prstGeom>
          <a:solidFill>
            <a:schemeClr val="bg1"/>
          </a:solidFill>
          <a:ln w="12700">
            <a:solidFill>
              <a:schemeClr val="tx1">
                <a:lumMod val="65000"/>
                <a:lumOff val="35000"/>
              </a:schemeClr>
            </a:solidFill>
            <a:prstDash val="dash"/>
          </a:ln>
        </p:spPr>
        <p:style>
          <a:lnRef idx="1">
            <a:schemeClr val="accent3"/>
          </a:lnRef>
          <a:fillRef idx="2">
            <a:schemeClr val="accent3"/>
          </a:fillRef>
          <a:effectRef idx="1">
            <a:schemeClr val="accent3"/>
          </a:effectRef>
          <a:fontRef idx="minor">
            <a:schemeClr val="dk1"/>
          </a:fontRef>
        </p:style>
        <p:txBody>
          <a:bodyPr lIns="84315" tIns="42160" rIns="84315" bIns="42160" rtlCol="0" anchor="ctr"/>
          <a:lstStyle/>
          <a:p>
            <a:pPr fontAlgn="auto">
              <a:lnSpc>
                <a:spcPts val="1200"/>
              </a:lnSpc>
              <a:spcBef>
                <a:spcPts val="0"/>
              </a:spcBef>
              <a:spcAft>
                <a:spcPts val="0"/>
              </a:spcAft>
            </a:pPr>
            <a:r>
              <a:rPr lang="ja-JP" altLang="en-US" sz="1292" dirty="0">
                <a:solidFill>
                  <a:srgbClr val="EEECE1">
                    <a:lumMod val="25000"/>
                  </a:srgbClr>
                </a:solidFill>
                <a:latin typeface="HG丸ｺﾞｼｯｸM-PRO" pitchFamily="50" charset="-128"/>
                <a:ea typeface="HG丸ｺﾞｼｯｸM-PRO" pitchFamily="50" charset="-128"/>
              </a:rPr>
              <a:t>　</a:t>
            </a:r>
            <a:r>
              <a:rPr lang="ja-JP" altLang="en-US" sz="1015" dirty="0">
                <a:solidFill>
                  <a:srgbClr val="EEECE1">
                    <a:lumMod val="25000"/>
                  </a:srgbClr>
                </a:solidFill>
                <a:latin typeface="HG丸ｺﾞｼｯｸM-PRO" pitchFamily="50" charset="-128"/>
                <a:ea typeface="HG丸ｺﾞｼｯｸM-PRO" pitchFamily="50" charset="-128"/>
              </a:rPr>
              <a:t>・</a:t>
            </a:r>
            <a:r>
              <a:rPr lang="ja-JP" altLang="en-US" sz="923" dirty="0">
                <a:solidFill>
                  <a:srgbClr val="EEECE1">
                    <a:lumMod val="25000"/>
                  </a:srgbClr>
                </a:solidFill>
                <a:latin typeface="HG丸ｺﾞｼｯｸM-PRO" pitchFamily="50" charset="-128"/>
                <a:ea typeface="HG丸ｺﾞｼｯｸM-PRO" pitchFamily="50" charset="-128"/>
              </a:rPr>
              <a:t>特別支援学校　</a:t>
            </a:r>
            <a:endParaRPr lang="en-US" altLang="ja-JP" sz="923" dirty="0">
              <a:solidFill>
                <a:srgbClr val="EEECE1">
                  <a:lumMod val="25000"/>
                </a:srgbClr>
              </a:solidFill>
              <a:latin typeface="HG丸ｺﾞｼｯｸM-PRO" pitchFamily="50" charset="-128"/>
              <a:ea typeface="HG丸ｺﾞｼｯｸM-PRO" pitchFamily="50" charset="-128"/>
            </a:endParaRPr>
          </a:p>
          <a:p>
            <a:pPr fontAlgn="auto">
              <a:lnSpc>
                <a:spcPts val="1200"/>
              </a:lnSpc>
              <a:spcBef>
                <a:spcPts val="0"/>
              </a:spcBef>
              <a:spcAft>
                <a:spcPts val="0"/>
              </a:spcAft>
            </a:pPr>
            <a:r>
              <a:rPr lang="ja-JP" altLang="en-US" sz="923" dirty="0">
                <a:solidFill>
                  <a:srgbClr val="EEECE1">
                    <a:lumMod val="25000"/>
                  </a:srgbClr>
                </a:solidFill>
                <a:latin typeface="HG丸ｺﾞｼｯｸM-PRO" pitchFamily="50" charset="-128"/>
                <a:ea typeface="HG丸ｺﾞｼｯｸM-PRO" pitchFamily="50" charset="-128"/>
              </a:rPr>
              <a:t>　 ・訪問教育</a:t>
            </a:r>
          </a:p>
        </p:txBody>
      </p:sp>
      <p:sp>
        <p:nvSpPr>
          <p:cNvPr id="36" name="角丸四角形 35"/>
          <p:cNvSpPr/>
          <p:nvPr/>
        </p:nvSpPr>
        <p:spPr>
          <a:xfrm>
            <a:off x="7330636" y="5095632"/>
            <a:ext cx="205846" cy="484069"/>
          </a:xfrm>
          <a:prstGeom prst="roundRect">
            <a:avLst/>
          </a:prstGeom>
          <a:solidFill>
            <a:srgbClr val="CCFF99"/>
          </a:solidFill>
          <a:ln>
            <a:solidFill>
              <a:schemeClr val="bg2">
                <a:lumMod val="25000"/>
              </a:schemeClr>
            </a:solidFill>
          </a:ln>
        </p:spPr>
        <p:style>
          <a:lnRef idx="1">
            <a:schemeClr val="accent3"/>
          </a:lnRef>
          <a:fillRef idx="2">
            <a:schemeClr val="accent3"/>
          </a:fillRef>
          <a:effectRef idx="1">
            <a:schemeClr val="accent3"/>
          </a:effectRef>
          <a:fontRef idx="minor">
            <a:schemeClr val="dk1"/>
          </a:fontRef>
        </p:style>
        <p:txBody>
          <a:bodyPr lIns="84315" tIns="42160" rIns="84315" bIns="42160" rtlCol="0" anchor="ctr"/>
          <a:lstStyle/>
          <a:p>
            <a:pPr algn="ctr" fontAlgn="auto">
              <a:spcBef>
                <a:spcPts val="0"/>
              </a:spcBef>
              <a:spcAft>
                <a:spcPts val="0"/>
              </a:spcAft>
            </a:pPr>
            <a:r>
              <a:rPr lang="ja-JP" altLang="en-US" sz="1015" b="1" dirty="0">
                <a:ln w="18415" cmpd="sng">
                  <a:noFill/>
                  <a:prstDash val="solid"/>
                </a:ln>
                <a:solidFill>
                  <a:srgbClr val="EEECE1">
                    <a:lumMod val="25000"/>
                  </a:srgbClr>
                </a:solidFill>
                <a:latin typeface="HG丸ｺﾞｼｯｸM-PRO" pitchFamily="50" charset="-128"/>
                <a:ea typeface="HG丸ｺﾞｼｯｸM-PRO" pitchFamily="50" charset="-128"/>
              </a:rPr>
              <a:t>教育</a:t>
            </a:r>
          </a:p>
        </p:txBody>
      </p:sp>
      <p:sp>
        <p:nvSpPr>
          <p:cNvPr id="33" name="角丸四角形吹き出し 32"/>
          <p:cNvSpPr/>
          <p:nvPr/>
        </p:nvSpPr>
        <p:spPr>
          <a:xfrm>
            <a:off x="7333927" y="6048870"/>
            <a:ext cx="1404634" cy="412729"/>
          </a:xfrm>
          <a:prstGeom prst="wedgeRoundRectCallout">
            <a:avLst>
              <a:gd name="adj1" fmla="val -60425"/>
              <a:gd name="adj2" fmla="val -19569"/>
              <a:gd name="adj3" fmla="val 16667"/>
            </a:avLst>
          </a:prstGeom>
          <a:solidFill>
            <a:schemeClr val="bg1"/>
          </a:solidFill>
          <a:ln w="12700">
            <a:solidFill>
              <a:schemeClr val="tx1">
                <a:lumMod val="65000"/>
                <a:lumOff val="35000"/>
              </a:schemeClr>
            </a:solidFill>
            <a:prstDash val="dash"/>
          </a:ln>
        </p:spPr>
        <p:style>
          <a:lnRef idx="1">
            <a:schemeClr val="accent3"/>
          </a:lnRef>
          <a:fillRef idx="2">
            <a:schemeClr val="accent3"/>
          </a:fillRef>
          <a:effectRef idx="1">
            <a:schemeClr val="accent3"/>
          </a:effectRef>
          <a:fontRef idx="minor">
            <a:schemeClr val="dk1"/>
          </a:fontRef>
        </p:style>
        <p:txBody>
          <a:bodyPr lIns="84315" tIns="42160" rIns="84315" bIns="42160" rtlCol="0" anchor="ctr"/>
          <a:lstStyle/>
          <a:p>
            <a:pPr fontAlgn="auto">
              <a:lnSpc>
                <a:spcPts val="1200"/>
              </a:lnSpc>
              <a:spcBef>
                <a:spcPts val="0"/>
              </a:spcBef>
              <a:spcAft>
                <a:spcPts val="0"/>
              </a:spcAft>
            </a:pPr>
            <a:r>
              <a:rPr lang="ja-JP" altLang="en-US" sz="1292" dirty="0">
                <a:solidFill>
                  <a:srgbClr val="EEECE1">
                    <a:lumMod val="25000"/>
                  </a:srgbClr>
                </a:solidFill>
                <a:latin typeface="HG丸ｺﾞｼｯｸM-PRO" pitchFamily="50" charset="-128"/>
                <a:ea typeface="HG丸ｺﾞｼｯｸM-PRO" pitchFamily="50" charset="-128"/>
              </a:rPr>
              <a:t>　</a:t>
            </a:r>
            <a:r>
              <a:rPr lang="ja-JP" altLang="en-US" sz="923" dirty="0">
                <a:solidFill>
                  <a:srgbClr val="EEECE1">
                    <a:lumMod val="25000"/>
                  </a:srgbClr>
                </a:solidFill>
                <a:latin typeface="HG丸ｺﾞｼｯｸM-PRO" pitchFamily="50" charset="-128"/>
                <a:ea typeface="HG丸ｺﾞｼｯｸM-PRO" pitchFamily="50" charset="-128"/>
              </a:rPr>
              <a:t>・保健所　</a:t>
            </a:r>
            <a:endParaRPr lang="en-US" altLang="ja-JP" sz="923" dirty="0">
              <a:solidFill>
                <a:srgbClr val="EEECE1">
                  <a:lumMod val="25000"/>
                </a:srgbClr>
              </a:solidFill>
              <a:latin typeface="HG丸ｺﾞｼｯｸM-PRO" pitchFamily="50" charset="-128"/>
              <a:ea typeface="HG丸ｺﾞｼｯｸM-PRO" pitchFamily="50" charset="-128"/>
            </a:endParaRPr>
          </a:p>
          <a:p>
            <a:pPr fontAlgn="auto">
              <a:lnSpc>
                <a:spcPts val="1200"/>
              </a:lnSpc>
              <a:spcBef>
                <a:spcPts val="0"/>
              </a:spcBef>
              <a:spcAft>
                <a:spcPts val="0"/>
              </a:spcAft>
            </a:pPr>
            <a:r>
              <a:rPr lang="ja-JP" altLang="en-US" sz="923" dirty="0">
                <a:solidFill>
                  <a:srgbClr val="EEECE1">
                    <a:lumMod val="25000"/>
                  </a:srgbClr>
                </a:solidFill>
                <a:latin typeface="HG丸ｺﾞｼｯｸM-PRO" pitchFamily="50" charset="-128"/>
                <a:ea typeface="HG丸ｺﾞｼｯｸM-PRO" pitchFamily="50" charset="-128"/>
              </a:rPr>
              <a:t>　 ・保健センター</a:t>
            </a:r>
          </a:p>
        </p:txBody>
      </p:sp>
      <p:sp>
        <p:nvSpPr>
          <p:cNvPr id="37" name="角丸四角形 36"/>
          <p:cNvSpPr/>
          <p:nvPr/>
        </p:nvSpPr>
        <p:spPr>
          <a:xfrm>
            <a:off x="7333913" y="5998596"/>
            <a:ext cx="205846" cy="484069"/>
          </a:xfrm>
          <a:prstGeom prst="roundRect">
            <a:avLst/>
          </a:prstGeom>
          <a:solidFill>
            <a:srgbClr val="FDBBC1"/>
          </a:solidFill>
          <a:ln>
            <a:solidFill>
              <a:schemeClr val="bg2">
                <a:lumMod val="25000"/>
              </a:schemeClr>
            </a:solidFill>
          </a:ln>
        </p:spPr>
        <p:style>
          <a:lnRef idx="1">
            <a:schemeClr val="accent3"/>
          </a:lnRef>
          <a:fillRef idx="2">
            <a:schemeClr val="accent3"/>
          </a:fillRef>
          <a:effectRef idx="1">
            <a:schemeClr val="accent3"/>
          </a:effectRef>
          <a:fontRef idx="minor">
            <a:schemeClr val="dk1"/>
          </a:fontRef>
        </p:style>
        <p:txBody>
          <a:bodyPr lIns="84315" tIns="42160" rIns="84315" bIns="42160" rtlCol="0" anchor="ctr"/>
          <a:lstStyle/>
          <a:p>
            <a:pPr algn="ctr" fontAlgn="auto">
              <a:spcBef>
                <a:spcPts val="0"/>
              </a:spcBef>
              <a:spcAft>
                <a:spcPts val="0"/>
              </a:spcAft>
            </a:pPr>
            <a:r>
              <a:rPr lang="ja-JP" altLang="en-US" sz="923" b="1" dirty="0">
                <a:ln w="18415" cmpd="sng">
                  <a:noFill/>
                  <a:prstDash val="solid"/>
                </a:ln>
                <a:solidFill>
                  <a:srgbClr val="EEECE1">
                    <a:lumMod val="25000"/>
                  </a:srgbClr>
                </a:solidFill>
                <a:latin typeface="HG丸ｺﾞｼｯｸM-PRO" pitchFamily="50" charset="-128"/>
                <a:ea typeface="HG丸ｺﾞｼｯｸM-PRO" pitchFamily="50" charset="-128"/>
              </a:rPr>
              <a:t>保健</a:t>
            </a:r>
          </a:p>
        </p:txBody>
      </p:sp>
      <p:sp>
        <p:nvSpPr>
          <p:cNvPr id="16" name="円/楕円 15"/>
          <p:cNvSpPr/>
          <p:nvPr/>
        </p:nvSpPr>
        <p:spPr>
          <a:xfrm>
            <a:off x="5077308" y="6077875"/>
            <a:ext cx="1929313" cy="424763"/>
          </a:xfrm>
          <a:prstGeom prst="ellipse">
            <a:avLst/>
          </a:prstGeom>
          <a:solidFill>
            <a:srgbClr val="99CCFF"/>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84315" tIns="42160" rIns="84315" bIns="42160" rtlCol="0" anchor="ctr"/>
          <a:lstStyle/>
          <a:p>
            <a:pPr algn="ctr" fontAlgn="auto">
              <a:spcBef>
                <a:spcPts val="0"/>
              </a:spcBef>
              <a:spcAft>
                <a:spcPts val="0"/>
              </a:spcAft>
            </a:pPr>
            <a:r>
              <a:rPr lang="ja-JP" altLang="en-US" sz="923" dirty="0">
                <a:solidFill>
                  <a:srgbClr val="EEECE1">
                    <a:lumMod val="25000"/>
                  </a:srgbClr>
                </a:solidFill>
                <a:latin typeface="HG丸ｺﾞｼｯｸM-PRO" pitchFamily="50" charset="-128"/>
                <a:ea typeface="HG丸ｺﾞｼｯｸM-PRO" pitchFamily="50" charset="-128"/>
              </a:rPr>
              <a:t>地域中核病院</a:t>
            </a:r>
            <a:endParaRPr lang="en-US" altLang="ja-JP" sz="923" dirty="0">
              <a:solidFill>
                <a:srgbClr val="EEECE1">
                  <a:lumMod val="25000"/>
                </a:srgbClr>
              </a:solidFill>
              <a:latin typeface="HG丸ｺﾞｼｯｸM-PRO" pitchFamily="50" charset="-128"/>
              <a:ea typeface="HG丸ｺﾞｼｯｸM-PRO" pitchFamily="50" charset="-128"/>
            </a:endParaRPr>
          </a:p>
          <a:p>
            <a:pPr algn="ctr" fontAlgn="auto">
              <a:spcBef>
                <a:spcPts val="0"/>
              </a:spcBef>
              <a:spcAft>
                <a:spcPts val="0"/>
              </a:spcAft>
            </a:pPr>
            <a:r>
              <a:rPr lang="ja-JP" altLang="en-US" sz="923" dirty="0">
                <a:solidFill>
                  <a:srgbClr val="EEECE1">
                    <a:lumMod val="25000"/>
                  </a:srgbClr>
                </a:solidFill>
                <a:latin typeface="HG丸ｺﾞｼｯｸM-PRO" pitchFamily="50" charset="-128"/>
                <a:ea typeface="HG丸ｺﾞｼｯｸM-PRO" pitchFamily="50" charset="-128"/>
              </a:rPr>
              <a:t>地域小児科センター</a:t>
            </a:r>
          </a:p>
        </p:txBody>
      </p:sp>
      <p:sp>
        <p:nvSpPr>
          <p:cNvPr id="32" name="円/楕円 31"/>
          <p:cNvSpPr/>
          <p:nvPr/>
        </p:nvSpPr>
        <p:spPr>
          <a:xfrm>
            <a:off x="2883757" y="6086774"/>
            <a:ext cx="1960810" cy="396276"/>
          </a:xfrm>
          <a:prstGeom prst="ellipse">
            <a:avLst/>
          </a:prstGeom>
          <a:solidFill>
            <a:srgbClr val="99CCFF"/>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84315" tIns="42160" rIns="84315" bIns="42160" rtlCol="0" anchor="ctr"/>
          <a:lstStyle/>
          <a:p>
            <a:pPr algn="ctr" fontAlgn="auto">
              <a:spcBef>
                <a:spcPts val="0"/>
              </a:spcBef>
              <a:spcAft>
                <a:spcPts val="0"/>
              </a:spcAft>
            </a:pPr>
            <a:r>
              <a:rPr lang="ja-JP" altLang="en-US" sz="923" dirty="0">
                <a:solidFill>
                  <a:srgbClr val="EEECE1">
                    <a:lumMod val="25000"/>
                  </a:srgbClr>
                </a:solidFill>
                <a:latin typeface="HG丸ｺﾞｼｯｸM-PRO" pitchFamily="50" charset="-128"/>
                <a:ea typeface="HG丸ｺﾞｼｯｸM-PRO" pitchFamily="50" charset="-128"/>
              </a:rPr>
              <a:t>小児科診療所</a:t>
            </a:r>
            <a:endParaRPr lang="en-US" altLang="ja-JP" sz="923" dirty="0">
              <a:solidFill>
                <a:srgbClr val="EEECE1">
                  <a:lumMod val="25000"/>
                </a:srgbClr>
              </a:solidFill>
              <a:latin typeface="HG丸ｺﾞｼｯｸM-PRO" pitchFamily="50" charset="-128"/>
              <a:ea typeface="HG丸ｺﾞｼｯｸM-PRO" pitchFamily="50" charset="-128"/>
            </a:endParaRPr>
          </a:p>
          <a:p>
            <a:pPr algn="ctr" fontAlgn="auto">
              <a:spcBef>
                <a:spcPts val="0"/>
              </a:spcBef>
              <a:spcAft>
                <a:spcPts val="0"/>
              </a:spcAft>
            </a:pPr>
            <a:r>
              <a:rPr lang="ja-JP" altLang="en-US" sz="923" dirty="0">
                <a:solidFill>
                  <a:srgbClr val="EEECE1">
                    <a:lumMod val="25000"/>
                  </a:srgbClr>
                </a:solidFill>
                <a:latin typeface="HG丸ｺﾞｼｯｸM-PRO" pitchFamily="50" charset="-128"/>
                <a:ea typeface="HG丸ｺﾞｼｯｸM-PRO" pitchFamily="50" charset="-128"/>
              </a:rPr>
              <a:t>在宅療養支援診療所</a:t>
            </a:r>
          </a:p>
        </p:txBody>
      </p:sp>
      <p:sp>
        <p:nvSpPr>
          <p:cNvPr id="34" name="円/楕円 33"/>
          <p:cNvSpPr/>
          <p:nvPr/>
        </p:nvSpPr>
        <p:spPr>
          <a:xfrm>
            <a:off x="1491229" y="5893524"/>
            <a:ext cx="1372635" cy="378157"/>
          </a:xfrm>
          <a:prstGeom prst="ellipse">
            <a:avLst/>
          </a:prstGeom>
          <a:solidFill>
            <a:srgbClr val="99CCFF"/>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84315" tIns="42160" rIns="84315" bIns="42160" rtlCol="0" anchor="ctr"/>
          <a:lstStyle/>
          <a:p>
            <a:pPr algn="ctr" fontAlgn="auto">
              <a:spcBef>
                <a:spcPts val="0"/>
              </a:spcBef>
              <a:spcAft>
                <a:spcPts val="0"/>
              </a:spcAft>
            </a:pPr>
            <a:r>
              <a:rPr lang="ja-JP" altLang="en-US" sz="923" dirty="0">
                <a:solidFill>
                  <a:srgbClr val="EEECE1">
                    <a:lumMod val="25000"/>
                  </a:srgbClr>
                </a:solidFill>
                <a:latin typeface="HG丸ｺﾞｼｯｸM-PRO" pitchFamily="50" charset="-128"/>
                <a:ea typeface="HG丸ｺﾞｼｯｸM-PRO" pitchFamily="50" charset="-128"/>
              </a:rPr>
              <a:t>訪問看護</a:t>
            </a:r>
            <a:endParaRPr lang="en-US" altLang="ja-JP" sz="923" dirty="0">
              <a:solidFill>
                <a:srgbClr val="EEECE1">
                  <a:lumMod val="25000"/>
                </a:srgbClr>
              </a:solidFill>
              <a:latin typeface="HG丸ｺﾞｼｯｸM-PRO" pitchFamily="50" charset="-128"/>
              <a:ea typeface="HG丸ｺﾞｼｯｸM-PRO" pitchFamily="50" charset="-128"/>
            </a:endParaRPr>
          </a:p>
          <a:p>
            <a:pPr algn="ctr" fontAlgn="auto">
              <a:spcBef>
                <a:spcPts val="0"/>
              </a:spcBef>
              <a:spcAft>
                <a:spcPts val="0"/>
              </a:spcAft>
            </a:pPr>
            <a:r>
              <a:rPr lang="ja-JP" altLang="en-US" sz="923" dirty="0">
                <a:solidFill>
                  <a:srgbClr val="EEECE1">
                    <a:lumMod val="25000"/>
                  </a:srgbClr>
                </a:solidFill>
                <a:latin typeface="HG丸ｺﾞｼｯｸM-PRO" pitchFamily="50" charset="-128"/>
                <a:ea typeface="HG丸ｺﾞｼｯｸM-PRO" pitchFamily="50" charset="-128"/>
              </a:rPr>
              <a:t>ステーション</a:t>
            </a:r>
          </a:p>
        </p:txBody>
      </p:sp>
      <p:sp>
        <p:nvSpPr>
          <p:cNvPr id="51" name="テキスト ボックス 50"/>
          <p:cNvSpPr txBox="1"/>
          <p:nvPr/>
        </p:nvSpPr>
        <p:spPr>
          <a:xfrm>
            <a:off x="3168647" y="2022012"/>
            <a:ext cx="2834809" cy="369196"/>
          </a:xfrm>
          <a:prstGeom prst="rect">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wrap="square" lIns="84315" tIns="42160" rIns="84315" bIns="42160" rtlCol="0">
            <a:spAutoFit/>
          </a:bodyPr>
          <a:lstStyle/>
          <a:p>
            <a:pPr fontAlgn="auto">
              <a:spcBef>
                <a:spcPts val="0"/>
              </a:spcBef>
              <a:spcAft>
                <a:spcPts val="0"/>
              </a:spcAft>
            </a:pPr>
            <a:r>
              <a:rPr lang="ja-JP" altLang="en-US" sz="923"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rPr>
              <a:t>◆　在宅人工呼吸指導管理料算定件数</a:t>
            </a:r>
            <a:endParaRPr lang="en-US" altLang="ja-JP" sz="923"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fontAlgn="auto">
              <a:spcBef>
                <a:spcPts val="0"/>
              </a:spcBef>
              <a:spcAft>
                <a:spcPts val="0"/>
              </a:spcAft>
            </a:pPr>
            <a:r>
              <a:rPr lang="ja-JP" altLang="en-US" sz="923"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rPr>
              <a:t>　　（</a:t>
            </a:r>
            <a:r>
              <a:rPr lang="en-US" altLang="ja-JP" sz="923"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rPr>
              <a:t>0</a:t>
            </a:r>
            <a:r>
              <a:rPr lang="ja-JP" altLang="en-US" sz="923"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rPr>
              <a:t>～</a:t>
            </a:r>
            <a:r>
              <a:rPr lang="en-US" altLang="ja-JP" sz="923"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rPr>
              <a:t>19</a:t>
            </a:r>
            <a:r>
              <a:rPr lang="ja-JP" altLang="en-US" sz="923"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rPr>
              <a:t>歳）の推移</a:t>
            </a:r>
          </a:p>
        </p:txBody>
      </p:sp>
      <p:sp>
        <p:nvSpPr>
          <p:cNvPr id="40" name="テキスト ボックス 39"/>
          <p:cNvSpPr txBox="1"/>
          <p:nvPr/>
        </p:nvSpPr>
        <p:spPr>
          <a:xfrm>
            <a:off x="3149582" y="2512815"/>
            <a:ext cx="465282" cy="227170"/>
          </a:xfrm>
          <a:prstGeom prst="rect">
            <a:avLst/>
          </a:prstGeom>
          <a:noFill/>
        </p:spPr>
        <p:txBody>
          <a:bodyPr wrap="square" lIns="84315" tIns="42160" rIns="84315" bIns="42160" rtlCol="0">
            <a:spAutoFit/>
          </a:bodyPr>
          <a:lstStyle/>
          <a:p>
            <a:pPr fontAlgn="auto">
              <a:spcBef>
                <a:spcPts val="0"/>
              </a:spcBef>
              <a:spcAft>
                <a:spcPts val="0"/>
              </a:spcAft>
            </a:pPr>
            <a:r>
              <a:rPr lang="ja-JP" altLang="en-US" sz="923" dirty="0">
                <a:solidFill>
                  <a:srgbClr val="000000"/>
                </a:solidFill>
                <a:latin typeface="Arial"/>
                <a:ea typeface="ＭＳ Ｐゴシック"/>
              </a:rPr>
              <a:t>（件）</a:t>
            </a:r>
          </a:p>
        </p:txBody>
      </p:sp>
      <p:grpSp>
        <p:nvGrpSpPr>
          <p:cNvPr id="48" name="グループ化 18"/>
          <p:cNvGrpSpPr/>
          <p:nvPr/>
        </p:nvGrpSpPr>
        <p:grpSpPr>
          <a:xfrm>
            <a:off x="0" y="568194"/>
            <a:ext cx="9144000" cy="66469"/>
            <a:chOff x="0" y="188640"/>
            <a:chExt cx="9144000" cy="72008"/>
          </a:xfrm>
        </p:grpSpPr>
        <p:cxnSp>
          <p:nvCxnSpPr>
            <p:cNvPr id="49" name="直線コネクタ 48"/>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graphicFrame>
        <p:nvGraphicFramePr>
          <p:cNvPr id="60" name="表 59"/>
          <p:cNvGraphicFramePr>
            <a:graphicFrameLocks noGrp="1"/>
          </p:cNvGraphicFramePr>
          <p:nvPr>
            <p:extLst/>
          </p:nvPr>
        </p:nvGraphicFramePr>
        <p:xfrm>
          <a:off x="6161251" y="2484355"/>
          <a:ext cx="2889683" cy="2000115"/>
        </p:xfrm>
        <a:graphic>
          <a:graphicData uri="http://schemas.openxmlformats.org/drawingml/2006/table">
            <a:tbl>
              <a:tblPr firstRow="1" firstCol="1" bandRow="1">
                <a:tableStyleId>{5940675A-B579-460E-94D1-54222C63F5DA}</a:tableStyleId>
              </a:tblPr>
              <a:tblGrid>
                <a:gridCol w="2199482">
                  <a:extLst>
                    <a:ext uri="{9D8B030D-6E8A-4147-A177-3AD203B41FA5}">
                      <a16:colId xmlns:a16="http://schemas.microsoft.com/office/drawing/2014/main" val="20000"/>
                    </a:ext>
                  </a:extLst>
                </a:gridCol>
                <a:gridCol w="328290">
                  <a:extLst>
                    <a:ext uri="{9D8B030D-6E8A-4147-A177-3AD203B41FA5}">
                      <a16:colId xmlns:a16="http://schemas.microsoft.com/office/drawing/2014/main" val="20001"/>
                    </a:ext>
                  </a:extLst>
                </a:gridCol>
                <a:gridCol w="361911">
                  <a:extLst>
                    <a:ext uri="{9D8B030D-6E8A-4147-A177-3AD203B41FA5}">
                      <a16:colId xmlns:a16="http://schemas.microsoft.com/office/drawing/2014/main" val="20002"/>
                    </a:ext>
                  </a:extLst>
                </a:gridCol>
              </a:tblGrid>
              <a:tr h="167088">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ctr">
                        <a:spcAft>
                          <a:spcPts val="0"/>
                        </a:spcAft>
                      </a:pPr>
                      <a:r>
                        <a:rPr lang="ja-JP" altLang="en-US" sz="900" b="0" kern="100" dirty="0">
                          <a:solidFill>
                            <a:schemeClr val="tx1">
                              <a:lumMod val="85000"/>
                              <a:lumOff val="15000"/>
                            </a:schemeClr>
                          </a:solidFill>
                          <a:effectLst/>
                        </a:rPr>
                        <a:t>相談先</a:t>
                      </a:r>
                      <a:endParaRPr lang="ja-JP" sz="900" b="0" kern="100" dirty="0">
                        <a:solidFill>
                          <a:schemeClr val="tx1">
                            <a:lumMod val="85000"/>
                            <a:lumOff val="15000"/>
                          </a:schemeClr>
                        </a:solidFill>
                        <a:effectLst/>
                        <a:latin typeface="+mn-ea"/>
                        <a:ea typeface="+mn-ea"/>
                        <a:cs typeface="Times New Roman"/>
                      </a:endParaRPr>
                    </a:p>
                  </a:txBody>
                  <a:tcPr marL="63305" marR="63305" marT="0" marB="0">
                    <a:solidFill>
                      <a:srgbClr val="D2DCF0"/>
                    </a:solidFill>
                  </a:tcPr>
                </a:tc>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r">
                        <a:spcAft>
                          <a:spcPts val="0"/>
                        </a:spcAft>
                      </a:pPr>
                      <a:r>
                        <a:rPr lang="ja-JP" sz="900" b="0" kern="0" dirty="0">
                          <a:solidFill>
                            <a:schemeClr val="tx1">
                              <a:lumMod val="85000"/>
                              <a:lumOff val="15000"/>
                            </a:schemeClr>
                          </a:solidFill>
                          <a:effectLst/>
                        </a:rPr>
                        <a:t>人</a:t>
                      </a:r>
                      <a:endParaRPr lang="ja-JP" sz="900" b="0" kern="100" dirty="0">
                        <a:solidFill>
                          <a:schemeClr val="tx1">
                            <a:lumMod val="85000"/>
                            <a:lumOff val="15000"/>
                          </a:schemeClr>
                        </a:solidFill>
                        <a:effectLst/>
                        <a:latin typeface="+mn-ea"/>
                        <a:ea typeface="+mn-ea"/>
                        <a:cs typeface="Times New Roman"/>
                      </a:endParaRPr>
                    </a:p>
                  </a:txBody>
                  <a:tcPr marL="63305" marR="63305" marT="0" marB="0" anchor="ctr">
                    <a:solidFill>
                      <a:srgbClr val="D2DCF0"/>
                    </a:solidFill>
                  </a:tcPr>
                </a:tc>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r">
                        <a:spcAft>
                          <a:spcPts val="0"/>
                        </a:spcAft>
                      </a:pPr>
                      <a:r>
                        <a:rPr lang="ja-JP" sz="900" b="0" kern="0" dirty="0">
                          <a:solidFill>
                            <a:schemeClr val="tx1">
                              <a:lumMod val="85000"/>
                              <a:lumOff val="15000"/>
                            </a:schemeClr>
                          </a:solidFill>
                          <a:effectLst/>
                        </a:rPr>
                        <a:t>％</a:t>
                      </a:r>
                      <a:endParaRPr lang="ja-JP" sz="900" b="0" kern="100" dirty="0">
                        <a:solidFill>
                          <a:schemeClr val="tx1">
                            <a:lumMod val="85000"/>
                            <a:lumOff val="15000"/>
                          </a:schemeClr>
                        </a:solidFill>
                        <a:effectLst/>
                        <a:latin typeface="+mn-ea"/>
                        <a:ea typeface="+mn-ea"/>
                        <a:cs typeface="Times New Roman"/>
                      </a:endParaRPr>
                    </a:p>
                  </a:txBody>
                  <a:tcPr marL="63305" marR="63305" marT="0" marB="0" anchor="ctr">
                    <a:solidFill>
                      <a:srgbClr val="D2DCF0"/>
                    </a:solidFill>
                  </a:tcPr>
                </a:tc>
                <a:extLst>
                  <a:ext uri="{0D108BD9-81ED-4DB2-BD59-A6C34878D82A}">
                    <a16:rowId xmlns:a16="http://schemas.microsoft.com/office/drawing/2014/main" val="10000"/>
                  </a:ext>
                </a:extLst>
              </a:tr>
              <a:tr h="294751">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900" b="0" kern="0" dirty="0">
                          <a:solidFill>
                            <a:schemeClr val="tx1">
                              <a:lumMod val="85000"/>
                              <a:lumOff val="15000"/>
                            </a:schemeClr>
                          </a:solidFill>
                          <a:effectLst/>
                        </a:rPr>
                        <a:t>医療機関の職員（医師、看護師、</a:t>
                      </a:r>
                      <a:r>
                        <a:rPr lang="en-US" altLang="ja-JP" sz="900" b="0" kern="0" dirty="0">
                          <a:solidFill>
                            <a:schemeClr val="tx1">
                              <a:lumMod val="85000"/>
                              <a:lumOff val="15000"/>
                            </a:schemeClr>
                          </a:solidFill>
                          <a:effectLst/>
                        </a:rPr>
                        <a:t>MSW</a:t>
                      </a:r>
                      <a:r>
                        <a:rPr lang="ja-JP" altLang="en-US" sz="900" b="0" kern="0" dirty="0">
                          <a:solidFill>
                            <a:schemeClr val="tx1">
                              <a:lumMod val="85000"/>
                              <a:lumOff val="15000"/>
                            </a:schemeClr>
                          </a:solidFill>
                          <a:effectLst/>
                        </a:rPr>
                        <a:t>等）</a:t>
                      </a:r>
                      <a:endParaRPr lang="ja-JP" sz="900" b="0" kern="100" dirty="0">
                        <a:solidFill>
                          <a:schemeClr val="tx1">
                            <a:lumMod val="85000"/>
                            <a:lumOff val="15000"/>
                          </a:schemeClr>
                        </a:solidFill>
                        <a:effectLst/>
                        <a:latin typeface="+mn-ea"/>
                        <a:ea typeface="+mn-ea"/>
                        <a:cs typeface="Times New Roman"/>
                      </a:endParaRPr>
                    </a:p>
                  </a:txBody>
                  <a:tcPr marL="63305" marR="63305"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692</a:t>
                      </a:r>
                      <a:endParaRPr lang="ja-JP" sz="900" kern="100" dirty="0">
                        <a:solidFill>
                          <a:schemeClr val="tx1"/>
                        </a:solidFill>
                        <a:effectLst/>
                        <a:latin typeface="+mn-ea"/>
                        <a:ea typeface="+mn-ea"/>
                        <a:cs typeface="Times New Roman"/>
                      </a:endParaRPr>
                    </a:p>
                  </a:txBody>
                  <a:tcPr marL="63305" marR="63305"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77.4</a:t>
                      </a:r>
                      <a:endParaRPr lang="ja-JP" sz="900" kern="100" dirty="0">
                        <a:solidFill>
                          <a:schemeClr val="tx1"/>
                        </a:solidFill>
                        <a:effectLst/>
                        <a:latin typeface="+mn-ea"/>
                        <a:ea typeface="+mn-ea"/>
                        <a:cs typeface="Times New Roman"/>
                      </a:endParaRPr>
                    </a:p>
                  </a:txBody>
                  <a:tcPr marL="63305" marR="63305" marT="0" marB="0" anchor="ctr"/>
                </a:tc>
                <a:extLst>
                  <a:ext uri="{0D108BD9-81ED-4DB2-BD59-A6C34878D82A}">
                    <a16:rowId xmlns:a16="http://schemas.microsoft.com/office/drawing/2014/main" val="10001"/>
                  </a:ext>
                </a:extLst>
              </a:tr>
              <a:tr h="167088">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900" b="0" kern="100" dirty="0">
                          <a:solidFill>
                            <a:schemeClr val="tx1">
                              <a:lumMod val="85000"/>
                              <a:lumOff val="15000"/>
                            </a:schemeClr>
                          </a:solidFill>
                          <a:effectLst/>
                        </a:rPr>
                        <a:t>訪問看護事業所等の職員（看護師等）</a:t>
                      </a:r>
                      <a:endParaRPr lang="ja-JP" sz="900" b="0" kern="100" dirty="0">
                        <a:solidFill>
                          <a:schemeClr val="tx1">
                            <a:lumMod val="85000"/>
                            <a:lumOff val="15000"/>
                          </a:schemeClr>
                        </a:solidFill>
                        <a:effectLst/>
                        <a:latin typeface="+mn-ea"/>
                        <a:ea typeface="+mn-ea"/>
                        <a:cs typeface="Times New Roman"/>
                      </a:endParaRPr>
                    </a:p>
                  </a:txBody>
                  <a:tcPr marL="63305" marR="63305"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405</a:t>
                      </a:r>
                      <a:endParaRPr lang="ja-JP" sz="900" kern="100" dirty="0">
                        <a:solidFill>
                          <a:schemeClr val="tx1"/>
                        </a:solidFill>
                        <a:effectLst/>
                        <a:latin typeface="+mn-ea"/>
                        <a:ea typeface="+mn-ea"/>
                        <a:cs typeface="Times New Roman"/>
                      </a:endParaRPr>
                    </a:p>
                  </a:txBody>
                  <a:tcPr marL="63305" marR="63305"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45.3</a:t>
                      </a:r>
                      <a:endParaRPr lang="ja-JP" sz="900" kern="100" dirty="0">
                        <a:solidFill>
                          <a:schemeClr val="tx1"/>
                        </a:solidFill>
                        <a:effectLst/>
                        <a:latin typeface="+mn-ea"/>
                        <a:ea typeface="+mn-ea"/>
                        <a:cs typeface="Times New Roman"/>
                      </a:endParaRPr>
                    </a:p>
                  </a:txBody>
                  <a:tcPr marL="63305" marR="63305" marT="0" marB="0" anchor="ctr"/>
                </a:tc>
                <a:extLst>
                  <a:ext uri="{0D108BD9-81ED-4DB2-BD59-A6C34878D82A}">
                    <a16:rowId xmlns:a16="http://schemas.microsoft.com/office/drawing/2014/main" val="10002"/>
                  </a:ext>
                </a:extLst>
              </a:tr>
              <a:tr h="167088">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900" b="0" kern="100" dirty="0">
                          <a:solidFill>
                            <a:schemeClr val="tx1">
                              <a:lumMod val="85000"/>
                              <a:lumOff val="15000"/>
                            </a:schemeClr>
                          </a:solidFill>
                          <a:effectLst/>
                        </a:rPr>
                        <a:t>福祉サービス事業所等の職員</a:t>
                      </a:r>
                      <a:endParaRPr lang="ja-JP" sz="900" b="0" kern="100" dirty="0">
                        <a:solidFill>
                          <a:schemeClr val="tx1">
                            <a:lumMod val="85000"/>
                            <a:lumOff val="15000"/>
                          </a:schemeClr>
                        </a:solidFill>
                        <a:effectLst/>
                        <a:latin typeface="+mn-ea"/>
                        <a:ea typeface="+mn-ea"/>
                        <a:cs typeface="Times New Roman"/>
                      </a:endParaRPr>
                    </a:p>
                  </a:txBody>
                  <a:tcPr marL="63305" marR="63305"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292</a:t>
                      </a:r>
                      <a:endParaRPr lang="ja-JP" sz="900" kern="100" dirty="0">
                        <a:solidFill>
                          <a:schemeClr val="tx1"/>
                        </a:solidFill>
                        <a:effectLst/>
                        <a:latin typeface="+mn-ea"/>
                        <a:ea typeface="+mn-ea"/>
                        <a:cs typeface="Times New Roman"/>
                      </a:endParaRPr>
                    </a:p>
                  </a:txBody>
                  <a:tcPr marL="63305" marR="63305"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32.7</a:t>
                      </a:r>
                      <a:endParaRPr lang="ja-JP" sz="900" kern="100" dirty="0">
                        <a:solidFill>
                          <a:schemeClr val="tx1"/>
                        </a:solidFill>
                        <a:effectLst/>
                        <a:latin typeface="+mn-ea"/>
                        <a:ea typeface="+mn-ea"/>
                        <a:cs typeface="Times New Roman"/>
                      </a:endParaRPr>
                    </a:p>
                  </a:txBody>
                  <a:tcPr marL="63305" marR="63305" marT="0" marB="0" anchor="ctr"/>
                </a:tc>
                <a:extLst>
                  <a:ext uri="{0D108BD9-81ED-4DB2-BD59-A6C34878D82A}">
                    <a16:rowId xmlns:a16="http://schemas.microsoft.com/office/drawing/2014/main" val="10003"/>
                  </a:ext>
                </a:extLst>
              </a:tr>
              <a:tr h="167088">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900" b="0" kern="100" dirty="0">
                          <a:solidFill>
                            <a:schemeClr val="tx1">
                              <a:lumMod val="85000"/>
                              <a:lumOff val="15000"/>
                            </a:schemeClr>
                          </a:solidFill>
                          <a:effectLst/>
                        </a:rPr>
                        <a:t>行政機関の職員（保健師等）</a:t>
                      </a:r>
                      <a:endParaRPr lang="ja-JP" sz="900" b="0" kern="100" dirty="0">
                        <a:solidFill>
                          <a:schemeClr val="tx1">
                            <a:lumMod val="85000"/>
                            <a:lumOff val="15000"/>
                          </a:schemeClr>
                        </a:solidFill>
                        <a:effectLst/>
                        <a:latin typeface="+mn-ea"/>
                        <a:ea typeface="+mn-ea"/>
                        <a:cs typeface="Times New Roman"/>
                      </a:endParaRPr>
                    </a:p>
                  </a:txBody>
                  <a:tcPr marL="63305" marR="63305"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216</a:t>
                      </a:r>
                      <a:endParaRPr lang="ja-JP" sz="900" kern="100" dirty="0">
                        <a:solidFill>
                          <a:schemeClr val="tx1"/>
                        </a:solidFill>
                        <a:effectLst/>
                        <a:latin typeface="+mn-ea"/>
                        <a:ea typeface="+mn-ea"/>
                        <a:cs typeface="Times New Roman"/>
                      </a:endParaRPr>
                    </a:p>
                  </a:txBody>
                  <a:tcPr marL="63305" marR="63305"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24.2</a:t>
                      </a:r>
                      <a:endParaRPr lang="ja-JP" sz="900" kern="100" dirty="0">
                        <a:solidFill>
                          <a:schemeClr val="tx1"/>
                        </a:solidFill>
                        <a:effectLst/>
                        <a:latin typeface="+mn-ea"/>
                        <a:ea typeface="+mn-ea"/>
                        <a:cs typeface="Times New Roman"/>
                      </a:endParaRPr>
                    </a:p>
                  </a:txBody>
                  <a:tcPr marL="63305" marR="63305" marT="0" marB="0" anchor="ctr"/>
                </a:tc>
                <a:extLst>
                  <a:ext uri="{0D108BD9-81ED-4DB2-BD59-A6C34878D82A}">
                    <a16:rowId xmlns:a16="http://schemas.microsoft.com/office/drawing/2014/main" val="10004"/>
                  </a:ext>
                </a:extLst>
              </a:tr>
              <a:tr h="167088">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900" b="0" kern="100" dirty="0">
                          <a:solidFill>
                            <a:schemeClr val="tx1">
                              <a:lumMod val="85000"/>
                              <a:lumOff val="15000"/>
                            </a:schemeClr>
                          </a:solidFill>
                          <a:effectLst/>
                        </a:rPr>
                        <a:t>学校・保育所等の職員</a:t>
                      </a:r>
                      <a:endParaRPr lang="ja-JP" sz="900" b="0" kern="100" dirty="0">
                        <a:solidFill>
                          <a:schemeClr val="tx1">
                            <a:lumMod val="85000"/>
                            <a:lumOff val="15000"/>
                          </a:schemeClr>
                        </a:solidFill>
                        <a:effectLst/>
                        <a:latin typeface="+mn-ea"/>
                        <a:ea typeface="+mn-ea"/>
                        <a:cs typeface="Times New Roman"/>
                      </a:endParaRPr>
                    </a:p>
                  </a:txBody>
                  <a:tcPr marL="63305" marR="63305"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317</a:t>
                      </a:r>
                      <a:endParaRPr lang="ja-JP" sz="900" kern="100" dirty="0">
                        <a:solidFill>
                          <a:schemeClr val="tx1"/>
                        </a:solidFill>
                        <a:effectLst/>
                        <a:latin typeface="+mn-ea"/>
                        <a:ea typeface="+mn-ea"/>
                        <a:cs typeface="Times New Roman"/>
                      </a:endParaRPr>
                    </a:p>
                  </a:txBody>
                  <a:tcPr marL="63305" marR="63305"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35.5</a:t>
                      </a:r>
                      <a:endParaRPr lang="ja-JP" sz="900" kern="100" dirty="0">
                        <a:solidFill>
                          <a:schemeClr val="tx1"/>
                        </a:solidFill>
                        <a:effectLst/>
                        <a:latin typeface="+mn-ea"/>
                        <a:ea typeface="+mn-ea"/>
                        <a:cs typeface="Times New Roman"/>
                      </a:endParaRPr>
                    </a:p>
                  </a:txBody>
                  <a:tcPr marL="63305" marR="63305" marT="0" marB="0" anchor="ctr"/>
                </a:tc>
                <a:extLst>
                  <a:ext uri="{0D108BD9-81ED-4DB2-BD59-A6C34878D82A}">
                    <a16:rowId xmlns:a16="http://schemas.microsoft.com/office/drawing/2014/main" val="10005"/>
                  </a:ext>
                </a:extLst>
              </a:tr>
              <a:tr h="167088">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900" b="0" kern="100" dirty="0">
                          <a:solidFill>
                            <a:schemeClr val="tx1">
                              <a:lumMod val="85000"/>
                              <a:lumOff val="15000"/>
                            </a:schemeClr>
                          </a:solidFill>
                          <a:effectLst/>
                        </a:rPr>
                        <a:t>知人・友人</a:t>
                      </a:r>
                      <a:endParaRPr lang="ja-JP" sz="900" b="0" kern="100" dirty="0">
                        <a:solidFill>
                          <a:schemeClr val="tx1">
                            <a:lumMod val="85000"/>
                            <a:lumOff val="15000"/>
                          </a:schemeClr>
                        </a:solidFill>
                        <a:effectLst/>
                        <a:latin typeface="+mn-ea"/>
                        <a:ea typeface="+mn-ea"/>
                        <a:cs typeface="Times New Roman"/>
                      </a:endParaRPr>
                    </a:p>
                  </a:txBody>
                  <a:tcPr marL="63305" marR="63305"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412</a:t>
                      </a:r>
                      <a:endParaRPr lang="ja-JP" sz="900" kern="100" dirty="0">
                        <a:solidFill>
                          <a:schemeClr val="tx1"/>
                        </a:solidFill>
                        <a:effectLst/>
                        <a:latin typeface="+mn-ea"/>
                        <a:ea typeface="+mn-ea"/>
                        <a:cs typeface="Times New Roman"/>
                      </a:endParaRPr>
                    </a:p>
                  </a:txBody>
                  <a:tcPr marL="63305" marR="63305"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46.1</a:t>
                      </a:r>
                      <a:endParaRPr lang="ja-JP" sz="900" kern="100" dirty="0">
                        <a:solidFill>
                          <a:schemeClr val="tx1"/>
                        </a:solidFill>
                        <a:effectLst/>
                        <a:latin typeface="+mn-ea"/>
                        <a:ea typeface="+mn-ea"/>
                        <a:cs typeface="Times New Roman"/>
                      </a:endParaRPr>
                    </a:p>
                  </a:txBody>
                  <a:tcPr marL="63305" marR="63305" marT="0" marB="0" anchor="ctr"/>
                </a:tc>
                <a:extLst>
                  <a:ext uri="{0D108BD9-81ED-4DB2-BD59-A6C34878D82A}">
                    <a16:rowId xmlns:a16="http://schemas.microsoft.com/office/drawing/2014/main" val="10006"/>
                  </a:ext>
                </a:extLst>
              </a:tr>
              <a:tr h="233608">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900" b="0" kern="100" dirty="0">
                          <a:solidFill>
                            <a:schemeClr val="tx1">
                              <a:lumMod val="85000"/>
                              <a:lumOff val="15000"/>
                            </a:schemeClr>
                          </a:solidFill>
                          <a:effectLst/>
                        </a:rPr>
                        <a:t>患者団体・支援団体</a:t>
                      </a:r>
                      <a:endParaRPr lang="ja-JP" sz="900" b="0" kern="100" dirty="0">
                        <a:solidFill>
                          <a:schemeClr val="tx1">
                            <a:lumMod val="85000"/>
                            <a:lumOff val="15000"/>
                          </a:schemeClr>
                        </a:solidFill>
                        <a:effectLst/>
                        <a:latin typeface="+mn-ea"/>
                        <a:ea typeface="+mn-ea"/>
                        <a:cs typeface="Times New Roman"/>
                      </a:endParaRPr>
                    </a:p>
                  </a:txBody>
                  <a:tcPr marL="63305" marR="63305"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46</a:t>
                      </a:r>
                      <a:endParaRPr lang="ja-JP" sz="900" kern="100" dirty="0">
                        <a:solidFill>
                          <a:schemeClr val="tx1"/>
                        </a:solidFill>
                        <a:effectLst/>
                        <a:latin typeface="+mn-ea"/>
                        <a:ea typeface="+mn-ea"/>
                        <a:cs typeface="Times New Roman"/>
                      </a:endParaRPr>
                    </a:p>
                  </a:txBody>
                  <a:tcPr marL="63305" marR="63305"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5.1</a:t>
                      </a:r>
                      <a:endParaRPr lang="ja-JP" sz="900" kern="100" dirty="0">
                        <a:solidFill>
                          <a:schemeClr val="tx1"/>
                        </a:solidFill>
                        <a:effectLst/>
                        <a:latin typeface="+mn-ea"/>
                        <a:ea typeface="+mn-ea"/>
                        <a:cs typeface="Times New Roman"/>
                      </a:endParaRPr>
                    </a:p>
                  </a:txBody>
                  <a:tcPr marL="63305" marR="63305" marT="0" marB="0" anchor="ctr"/>
                </a:tc>
                <a:extLst>
                  <a:ext uri="{0D108BD9-81ED-4DB2-BD59-A6C34878D82A}">
                    <a16:rowId xmlns:a16="http://schemas.microsoft.com/office/drawing/2014/main" val="10007"/>
                  </a:ext>
                </a:extLst>
              </a:tr>
              <a:tr h="233337">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900" b="0" kern="100" dirty="0">
                          <a:solidFill>
                            <a:schemeClr val="tx1">
                              <a:lumMod val="85000"/>
                              <a:lumOff val="15000"/>
                            </a:schemeClr>
                          </a:solidFill>
                          <a:effectLst/>
                        </a:rPr>
                        <a:t>その他</a:t>
                      </a:r>
                      <a:endParaRPr lang="ja-JP" sz="900" b="0" kern="100" dirty="0">
                        <a:solidFill>
                          <a:schemeClr val="tx1">
                            <a:lumMod val="85000"/>
                            <a:lumOff val="15000"/>
                          </a:schemeClr>
                        </a:solidFill>
                        <a:effectLst/>
                        <a:latin typeface="+mn-ea"/>
                        <a:ea typeface="+mn-ea"/>
                        <a:cs typeface="Times New Roman"/>
                      </a:endParaRPr>
                    </a:p>
                  </a:txBody>
                  <a:tcPr marL="63305" marR="63305"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32</a:t>
                      </a:r>
                      <a:endParaRPr lang="ja-JP" sz="900" kern="100" dirty="0">
                        <a:solidFill>
                          <a:schemeClr val="tx1"/>
                        </a:solidFill>
                        <a:effectLst/>
                        <a:latin typeface="+mn-ea"/>
                        <a:ea typeface="+mn-ea"/>
                        <a:cs typeface="Times New Roman"/>
                      </a:endParaRPr>
                    </a:p>
                  </a:txBody>
                  <a:tcPr marL="63305" marR="63305"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3.6</a:t>
                      </a:r>
                      <a:endParaRPr lang="ja-JP" sz="900" kern="100" dirty="0">
                        <a:solidFill>
                          <a:schemeClr val="tx1"/>
                        </a:solidFill>
                        <a:effectLst/>
                        <a:latin typeface="+mn-ea"/>
                        <a:ea typeface="+mn-ea"/>
                        <a:cs typeface="Times New Roman"/>
                      </a:endParaRPr>
                    </a:p>
                  </a:txBody>
                  <a:tcPr marL="63305" marR="63305" marT="0" marB="0" anchor="ctr"/>
                </a:tc>
                <a:extLst>
                  <a:ext uri="{0D108BD9-81ED-4DB2-BD59-A6C34878D82A}">
                    <a16:rowId xmlns:a16="http://schemas.microsoft.com/office/drawing/2014/main" val="10008"/>
                  </a:ext>
                </a:extLst>
              </a:tr>
              <a:tr h="235891">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900" b="0" kern="100" dirty="0">
                          <a:solidFill>
                            <a:schemeClr val="tx1">
                              <a:lumMod val="85000"/>
                              <a:lumOff val="15000"/>
                            </a:schemeClr>
                          </a:solidFill>
                          <a:effectLst/>
                        </a:rPr>
                        <a:t>相談先がない・分からない</a:t>
                      </a:r>
                      <a:endParaRPr lang="en-US" altLang="ja-JP" sz="900" b="0" kern="100" dirty="0">
                        <a:solidFill>
                          <a:schemeClr val="tx1">
                            <a:lumMod val="85000"/>
                            <a:lumOff val="15000"/>
                          </a:schemeClr>
                        </a:solidFill>
                        <a:effectLst/>
                        <a:latin typeface="+mn-ea"/>
                        <a:ea typeface="+mn-ea"/>
                        <a:cs typeface="Times New Roman"/>
                      </a:endParaRPr>
                    </a:p>
                  </a:txBody>
                  <a:tcPr marL="63305" marR="63305"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31</a:t>
                      </a:r>
                      <a:endParaRPr lang="ja-JP" sz="900" kern="100" dirty="0">
                        <a:solidFill>
                          <a:schemeClr val="tx1"/>
                        </a:solidFill>
                        <a:effectLst/>
                        <a:latin typeface="+mn-ea"/>
                        <a:ea typeface="+mn-ea"/>
                        <a:cs typeface="Times New Roman"/>
                      </a:endParaRPr>
                    </a:p>
                  </a:txBody>
                  <a:tcPr marL="63305" marR="63305"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900" kern="100" dirty="0">
                          <a:effectLst/>
                        </a:rPr>
                        <a:t>3.5</a:t>
                      </a:r>
                      <a:endParaRPr lang="ja-JP" sz="900" kern="100" dirty="0">
                        <a:solidFill>
                          <a:schemeClr val="tx1"/>
                        </a:solidFill>
                        <a:effectLst/>
                        <a:latin typeface="+mn-ea"/>
                        <a:ea typeface="+mn-ea"/>
                        <a:cs typeface="Times New Roman"/>
                      </a:endParaRPr>
                    </a:p>
                  </a:txBody>
                  <a:tcPr marL="63305" marR="63305" marT="0" marB="0" anchor="ctr"/>
                </a:tc>
                <a:extLst>
                  <a:ext uri="{0D108BD9-81ED-4DB2-BD59-A6C34878D82A}">
                    <a16:rowId xmlns:a16="http://schemas.microsoft.com/office/drawing/2014/main" val="10009"/>
                  </a:ext>
                </a:extLst>
              </a:tr>
            </a:tbl>
          </a:graphicData>
        </a:graphic>
      </p:graphicFrame>
      <p:sp>
        <p:nvSpPr>
          <p:cNvPr id="62" name="正方形/長方形 61"/>
          <p:cNvSpPr/>
          <p:nvPr/>
        </p:nvSpPr>
        <p:spPr>
          <a:xfrm>
            <a:off x="6159728" y="2022012"/>
            <a:ext cx="2872021" cy="369196"/>
          </a:xfrm>
          <a:prstGeom prst="rect">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wrap="square" lIns="84315" tIns="42160" rIns="84315" bIns="42160">
            <a:spAutoFit/>
          </a:bodyPr>
          <a:lstStyle/>
          <a:p>
            <a:pPr eaLnBrk="0" hangingPunct="0"/>
            <a:r>
              <a:rPr lang="ja-JP" altLang="en-US" sz="923" dirty="0">
                <a:solidFill>
                  <a:srgbClr val="FFFFFF"/>
                </a:solidFill>
                <a:latin typeface="HG丸ｺﾞｼｯｸM-PRO" panose="020F0600000000000000" pitchFamily="50" charset="-128"/>
                <a:ea typeface="HG丸ｺﾞｼｯｸM-PRO" panose="020F0600000000000000" pitchFamily="50" charset="-128"/>
                <a:cs typeface="Times New Roman" pitchFamily="18" charset="0"/>
              </a:rPr>
              <a:t>◆　育児や療育、在宅での生活等の全般に</a:t>
            </a:r>
            <a:endParaRPr lang="en-US" altLang="ja-JP" sz="923" dirty="0">
              <a:solidFill>
                <a:srgbClr val="FFFFFF"/>
              </a:solidFill>
              <a:latin typeface="HG丸ｺﾞｼｯｸM-PRO" panose="020F0600000000000000" pitchFamily="50" charset="-128"/>
              <a:ea typeface="HG丸ｺﾞｼｯｸM-PRO" panose="020F0600000000000000" pitchFamily="50" charset="-128"/>
              <a:cs typeface="Times New Roman" pitchFamily="18" charset="0"/>
            </a:endParaRPr>
          </a:p>
          <a:p>
            <a:pPr eaLnBrk="0" hangingPunct="0"/>
            <a:r>
              <a:rPr lang="ja-JP" altLang="en-US" sz="923" dirty="0">
                <a:solidFill>
                  <a:srgbClr val="FFFFFF"/>
                </a:solidFill>
                <a:latin typeface="HG丸ｺﾞｼｯｸM-PRO" panose="020F0600000000000000" pitchFamily="50" charset="-128"/>
                <a:ea typeface="HG丸ｺﾞｼｯｸM-PRO" panose="020F0600000000000000" pitchFamily="50" charset="-128"/>
                <a:cs typeface="Times New Roman" pitchFamily="18" charset="0"/>
              </a:rPr>
              <a:t>　　関する相談先</a:t>
            </a:r>
            <a:endParaRPr lang="ja-JP" altLang="en-US" sz="923" dirty="0">
              <a:solidFill>
                <a:srgbClr val="FFFFFF"/>
              </a:solidFill>
              <a:latin typeface="HG丸ｺﾞｼｯｸM-PRO" panose="020F0600000000000000" pitchFamily="50" charset="-128"/>
              <a:ea typeface="HG丸ｺﾞｼｯｸM-PRO" panose="020F0600000000000000" pitchFamily="50" charset="-128"/>
              <a:cs typeface="ＭＳ Ｐゴシック" pitchFamily="50" charset="-128"/>
            </a:endParaRPr>
          </a:p>
        </p:txBody>
      </p:sp>
      <p:sp>
        <p:nvSpPr>
          <p:cNvPr id="65" name="正方形/長方形 64"/>
          <p:cNvSpPr/>
          <p:nvPr/>
        </p:nvSpPr>
        <p:spPr>
          <a:xfrm>
            <a:off x="3752324" y="4474536"/>
            <a:ext cx="2184404" cy="270633"/>
          </a:xfrm>
          <a:prstGeom prst="rect">
            <a:avLst/>
          </a:prstGeom>
          <a:noFill/>
          <a:ln w="15875">
            <a:noFill/>
            <a:prstDash val="solid"/>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fontAlgn="auto">
              <a:spcBef>
                <a:spcPts val="0"/>
              </a:spcBef>
              <a:spcAft>
                <a:spcPts val="0"/>
              </a:spcAft>
            </a:pPr>
            <a:r>
              <a:rPr lang="ja-JP" altLang="en-US" sz="831" dirty="0">
                <a:solidFill>
                  <a:srgbClr val="000000">
                    <a:lumMod val="85000"/>
                    <a:lumOff val="15000"/>
                  </a:srgbClr>
                </a:solidFill>
                <a:latin typeface="HG丸ｺﾞｼｯｸM-PRO" panose="020F0600000000000000" pitchFamily="50" charset="-128"/>
                <a:ea typeface="HG丸ｺﾞｼｯｸM-PRO" panose="020F0600000000000000" pitchFamily="50" charset="-128"/>
              </a:rPr>
              <a:t>出典：社会医療診療行為別調査</a:t>
            </a:r>
          </a:p>
        </p:txBody>
      </p:sp>
      <p:sp>
        <p:nvSpPr>
          <p:cNvPr id="66" name="テキスト ボックス 65"/>
          <p:cNvSpPr txBox="1"/>
          <p:nvPr/>
        </p:nvSpPr>
        <p:spPr>
          <a:xfrm>
            <a:off x="137820" y="2026804"/>
            <a:ext cx="2834809" cy="369196"/>
          </a:xfrm>
          <a:prstGeom prst="rect">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wrap="square" lIns="84315" tIns="42160" rIns="84315" bIns="42160" rtlCol="0">
            <a:spAutoFit/>
          </a:bodyPr>
          <a:lstStyle/>
          <a:p>
            <a:pPr fontAlgn="auto">
              <a:spcBef>
                <a:spcPts val="0"/>
              </a:spcBef>
              <a:spcAft>
                <a:spcPts val="0"/>
              </a:spcAft>
            </a:pPr>
            <a:r>
              <a:rPr lang="ja-JP" altLang="en-US" sz="923"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rPr>
              <a:t>◆　特別支援学校及び小中学校における</a:t>
            </a:r>
            <a:endParaRPr lang="en-US" altLang="ja-JP" sz="923"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fontAlgn="auto">
              <a:spcBef>
                <a:spcPts val="0"/>
              </a:spcBef>
              <a:spcAft>
                <a:spcPts val="0"/>
              </a:spcAft>
            </a:pPr>
            <a:r>
              <a:rPr lang="ja-JP" altLang="en-US" sz="923"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rPr>
              <a:t>　　医療的ケアが必要な幼児児童生徒数　</a:t>
            </a:r>
          </a:p>
        </p:txBody>
      </p:sp>
      <p:sp>
        <p:nvSpPr>
          <p:cNvPr id="83" name="テキスト ボックス 82"/>
          <p:cNvSpPr txBox="1"/>
          <p:nvPr/>
        </p:nvSpPr>
        <p:spPr>
          <a:xfrm>
            <a:off x="85904" y="4218246"/>
            <a:ext cx="2886672" cy="340854"/>
          </a:xfrm>
          <a:prstGeom prst="rect">
            <a:avLst/>
          </a:prstGeom>
          <a:solidFill>
            <a:schemeClr val="bg1">
              <a:alpha val="73000"/>
            </a:schemeClr>
          </a:solidFill>
        </p:spPr>
        <p:txBody>
          <a:bodyPr wrap="square" lIns="84315" tIns="42160" rIns="84315" bIns="42160" rtlCol="0">
            <a:spAutoFit/>
          </a:bodyPr>
          <a:lstStyle/>
          <a:p>
            <a:pPr fontAlgn="auto">
              <a:spcBef>
                <a:spcPts val="0"/>
              </a:spcBef>
              <a:spcAft>
                <a:spcPts val="0"/>
              </a:spcAft>
            </a:pPr>
            <a:r>
              <a:rPr kumimoji="0" lang="ja-JP" altLang="en-US" sz="831" kern="0"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出典：文部科学省「特別支援学校等の医療的ケアに関する</a:t>
            </a:r>
            <a:endParaRPr kumimoji="0" lang="en-US" altLang="ja-JP" sz="831" kern="0"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kumimoji="0" lang="ja-JP" altLang="en-US" sz="831" kern="0"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　　　　　調査結果」（</a:t>
            </a:r>
            <a:r>
              <a:rPr lang="en-US" altLang="ja-JP" sz="83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3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小中学校は平成２４年度から調査</a:t>
            </a:r>
            <a:r>
              <a:rPr kumimoji="0" lang="ja-JP" altLang="en-US" sz="831" kern="0"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831" kern="0"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5" name="グラフ 84"/>
          <p:cNvGraphicFramePr>
            <a:graphicFrameLocks/>
          </p:cNvGraphicFramePr>
          <p:nvPr>
            <p:extLst/>
          </p:nvPr>
        </p:nvGraphicFramePr>
        <p:xfrm>
          <a:off x="151570" y="2452698"/>
          <a:ext cx="2807202" cy="1869753"/>
        </p:xfrm>
        <a:graphic>
          <a:graphicData uri="http://schemas.openxmlformats.org/drawingml/2006/chart">
            <c:chart xmlns:c="http://schemas.openxmlformats.org/drawingml/2006/chart" xmlns:r="http://schemas.openxmlformats.org/officeDocument/2006/relationships" r:id="rId5"/>
          </a:graphicData>
        </a:graphic>
      </p:graphicFrame>
      <p:grpSp>
        <p:nvGrpSpPr>
          <p:cNvPr id="86" name="グループ化 85"/>
          <p:cNvGrpSpPr/>
          <p:nvPr/>
        </p:nvGrpSpPr>
        <p:grpSpPr>
          <a:xfrm>
            <a:off x="971212" y="2830780"/>
            <a:ext cx="1473785" cy="403658"/>
            <a:chOff x="1264363" y="912133"/>
            <a:chExt cx="1615957" cy="822819"/>
          </a:xfrm>
        </p:grpSpPr>
        <p:cxnSp>
          <p:nvCxnSpPr>
            <p:cNvPr id="87" name="直線コネクタ 86"/>
            <p:cNvCxnSpPr/>
            <p:nvPr/>
          </p:nvCxnSpPr>
          <p:spPr>
            <a:xfrm flipV="1">
              <a:off x="1264363" y="1344180"/>
              <a:ext cx="679853" cy="390772"/>
            </a:xfrm>
            <a:prstGeom prst="line">
              <a:avLst/>
            </a:prstGeom>
            <a:ln w="38100">
              <a:solidFill>
                <a:srgbClr val="CC0000"/>
              </a:solidFill>
            </a:ln>
          </p:spPr>
          <p:style>
            <a:lnRef idx="2">
              <a:schemeClr val="accent2"/>
            </a:lnRef>
            <a:fillRef idx="0">
              <a:schemeClr val="accent2"/>
            </a:fillRef>
            <a:effectRef idx="1">
              <a:schemeClr val="accent2"/>
            </a:effectRef>
            <a:fontRef idx="minor">
              <a:schemeClr val="tx1"/>
            </a:fontRef>
          </p:style>
        </p:cxnSp>
        <p:cxnSp>
          <p:nvCxnSpPr>
            <p:cNvPr id="88" name="直線矢印コネクタ 87"/>
            <p:cNvCxnSpPr/>
            <p:nvPr/>
          </p:nvCxnSpPr>
          <p:spPr>
            <a:xfrm flipV="1">
              <a:off x="1944217" y="912133"/>
              <a:ext cx="936103" cy="432049"/>
            </a:xfrm>
            <a:prstGeom prst="straightConnector1">
              <a:avLst/>
            </a:prstGeom>
            <a:ln w="38100">
              <a:solidFill>
                <a:srgbClr val="CC0000"/>
              </a:solidFill>
              <a:tailEnd type="arrow"/>
            </a:ln>
          </p:spPr>
          <p:style>
            <a:lnRef idx="2">
              <a:schemeClr val="accent2"/>
            </a:lnRef>
            <a:fillRef idx="0">
              <a:schemeClr val="accent2"/>
            </a:fillRef>
            <a:effectRef idx="1">
              <a:schemeClr val="accent2"/>
            </a:effectRef>
            <a:fontRef idx="minor">
              <a:schemeClr val="tx1"/>
            </a:fontRef>
          </p:style>
        </p:cxnSp>
      </p:grpSp>
      <p:sp>
        <p:nvSpPr>
          <p:cNvPr id="89" name="正方形/長方形 88"/>
          <p:cNvSpPr/>
          <p:nvPr/>
        </p:nvSpPr>
        <p:spPr>
          <a:xfrm>
            <a:off x="170324" y="2453098"/>
            <a:ext cx="452687" cy="228878"/>
          </a:xfrm>
          <a:prstGeom prst="rect">
            <a:avLst/>
          </a:prstGeom>
          <a:solidFill>
            <a:schemeClr val="bg1"/>
          </a:solidFill>
          <a:ln w="158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rtlCol="0" anchor="ctr"/>
          <a:lstStyle/>
          <a:p>
            <a:pPr algn="ctr" fontAlgn="auto">
              <a:spcBef>
                <a:spcPts val="0"/>
              </a:spcBef>
              <a:spcAft>
                <a:spcPts val="0"/>
              </a:spcAft>
            </a:pPr>
            <a:r>
              <a:rPr lang="ja-JP" altLang="en-US" sz="738" dirty="0">
                <a:solidFill>
                  <a:srgbClr val="000000">
                    <a:lumMod val="85000"/>
                    <a:lumOff val="15000"/>
                  </a:srgbClr>
                </a:solidFill>
                <a:latin typeface="HG丸ｺﾞｼｯｸM-PRO" panose="020F0600000000000000" pitchFamily="50" charset="-128"/>
                <a:ea typeface="HG丸ｺﾞｼｯｸM-PRO" panose="020F0600000000000000" pitchFamily="50" charset="-128"/>
              </a:rPr>
              <a:t>（人）</a:t>
            </a:r>
          </a:p>
        </p:txBody>
      </p:sp>
      <p:sp>
        <p:nvSpPr>
          <p:cNvPr id="90" name="大波 89"/>
          <p:cNvSpPr/>
          <p:nvPr/>
        </p:nvSpPr>
        <p:spPr>
          <a:xfrm>
            <a:off x="2325103" y="3697018"/>
            <a:ext cx="348070" cy="42202"/>
          </a:xfrm>
          <a:prstGeom prst="wave">
            <a:avLst/>
          </a:prstGeom>
          <a:solidFill>
            <a:schemeClr val="bg1"/>
          </a:solidFill>
          <a:ln w="158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rtlCol="0" anchor="ctr"/>
          <a:lstStyle/>
          <a:p>
            <a:pPr algn="ctr" fontAlgn="auto">
              <a:spcBef>
                <a:spcPts val="0"/>
              </a:spcBef>
              <a:spcAft>
                <a:spcPts val="0"/>
              </a:spcAft>
            </a:pPr>
            <a:endParaRPr lang="ja-JP" altLang="en-US" sz="1292" b="1" dirty="0">
              <a:solidFill>
                <a:prstClr val="black"/>
              </a:solidFill>
            </a:endParaRPr>
          </a:p>
        </p:txBody>
      </p:sp>
      <p:sp>
        <p:nvSpPr>
          <p:cNvPr id="91" name="大波 90"/>
          <p:cNvSpPr/>
          <p:nvPr/>
        </p:nvSpPr>
        <p:spPr>
          <a:xfrm>
            <a:off x="1977029" y="3685538"/>
            <a:ext cx="348070" cy="53663"/>
          </a:xfrm>
          <a:prstGeom prst="wave">
            <a:avLst/>
          </a:prstGeom>
          <a:solidFill>
            <a:schemeClr val="bg1"/>
          </a:solidFill>
          <a:ln w="158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rtlCol="0" anchor="ctr"/>
          <a:lstStyle/>
          <a:p>
            <a:pPr algn="ctr" fontAlgn="auto">
              <a:spcBef>
                <a:spcPts val="0"/>
              </a:spcBef>
              <a:spcAft>
                <a:spcPts val="0"/>
              </a:spcAft>
            </a:pPr>
            <a:endParaRPr lang="ja-JP" altLang="en-US" sz="1292" b="1" dirty="0">
              <a:solidFill>
                <a:prstClr val="black"/>
              </a:solidFill>
            </a:endParaRPr>
          </a:p>
        </p:txBody>
      </p:sp>
      <p:sp>
        <p:nvSpPr>
          <p:cNvPr id="92" name="大波 91"/>
          <p:cNvSpPr/>
          <p:nvPr/>
        </p:nvSpPr>
        <p:spPr>
          <a:xfrm>
            <a:off x="1280911" y="3685519"/>
            <a:ext cx="348070" cy="61459"/>
          </a:xfrm>
          <a:prstGeom prst="wave">
            <a:avLst/>
          </a:prstGeom>
          <a:solidFill>
            <a:schemeClr val="bg1"/>
          </a:solidFill>
          <a:ln w="158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rtlCol="0" anchor="ctr"/>
          <a:lstStyle/>
          <a:p>
            <a:pPr algn="ctr" fontAlgn="auto">
              <a:spcBef>
                <a:spcPts val="0"/>
              </a:spcBef>
              <a:spcAft>
                <a:spcPts val="0"/>
              </a:spcAft>
            </a:pPr>
            <a:endParaRPr lang="ja-JP" altLang="en-US" sz="1292" b="1" dirty="0">
              <a:solidFill>
                <a:prstClr val="black"/>
              </a:solidFill>
            </a:endParaRPr>
          </a:p>
        </p:txBody>
      </p:sp>
      <p:sp>
        <p:nvSpPr>
          <p:cNvPr id="93" name="大波 92"/>
          <p:cNvSpPr/>
          <p:nvPr/>
        </p:nvSpPr>
        <p:spPr>
          <a:xfrm>
            <a:off x="1628976" y="3685519"/>
            <a:ext cx="348070" cy="61459"/>
          </a:xfrm>
          <a:prstGeom prst="wave">
            <a:avLst/>
          </a:prstGeom>
          <a:solidFill>
            <a:schemeClr val="bg1"/>
          </a:solidFill>
          <a:ln w="158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rtlCol="0" anchor="ctr"/>
          <a:lstStyle/>
          <a:p>
            <a:pPr algn="ctr" fontAlgn="auto">
              <a:spcBef>
                <a:spcPts val="0"/>
              </a:spcBef>
              <a:spcAft>
                <a:spcPts val="0"/>
              </a:spcAft>
            </a:pPr>
            <a:endParaRPr lang="ja-JP" altLang="en-US" sz="1292" b="1" dirty="0">
              <a:solidFill>
                <a:prstClr val="black"/>
              </a:solidFill>
            </a:endParaRPr>
          </a:p>
        </p:txBody>
      </p:sp>
      <p:sp>
        <p:nvSpPr>
          <p:cNvPr id="94" name="正方形/長方形 93"/>
          <p:cNvSpPr/>
          <p:nvPr/>
        </p:nvSpPr>
        <p:spPr>
          <a:xfrm>
            <a:off x="2179125" y="2626101"/>
            <a:ext cx="531751" cy="129116"/>
          </a:xfrm>
          <a:prstGeom prst="rect">
            <a:avLst/>
          </a:prstGeom>
          <a:noFill/>
          <a:ln w="15875">
            <a:solidFill>
              <a:schemeClr val="bg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rtlCol="0" anchor="ctr"/>
          <a:lstStyle/>
          <a:p>
            <a:pPr algn="ctr" fontAlgn="auto">
              <a:spcBef>
                <a:spcPts val="0"/>
              </a:spcBef>
              <a:spcAft>
                <a:spcPts val="0"/>
              </a:spcAft>
            </a:pPr>
            <a:r>
              <a:rPr lang="en-US" altLang="ja-JP" sz="738" dirty="0">
                <a:solidFill>
                  <a:prstClr val="black"/>
                </a:solidFill>
              </a:rPr>
              <a:t>8,750</a:t>
            </a:r>
            <a:endParaRPr lang="ja-JP" altLang="en-US" sz="738" dirty="0">
              <a:solidFill>
                <a:prstClr val="black"/>
              </a:solidFill>
            </a:endParaRPr>
          </a:p>
        </p:txBody>
      </p:sp>
      <p:sp>
        <p:nvSpPr>
          <p:cNvPr id="61" name="正方形/長方形 60"/>
          <p:cNvSpPr/>
          <p:nvPr/>
        </p:nvSpPr>
        <p:spPr>
          <a:xfrm>
            <a:off x="6186074" y="4474496"/>
            <a:ext cx="2872021" cy="312257"/>
          </a:xfrm>
          <a:prstGeom prst="rect">
            <a:avLst/>
          </a:prstGeom>
          <a:solidFill>
            <a:schemeClr val="bg1">
              <a:alpha val="82000"/>
            </a:schemeClr>
          </a:solidFill>
        </p:spPr>
        <p:txBody>
          <a:bodyPr wrap="square" lIns="84315" tIns="42160" rIns="84315" bIns="42160">
            <a:spAutoFit/>
          </a:bodyPr>
          <a:lstStyle/>
          <a:p>
            <a:pPr fontAlgn="auto">
              <a:spcBef>
                <a:spcPts val="0"/>
              </a:spcBef>
              <a:spcAft>
                <a:spcPts val="0"/>
              </a:spcAft>
            </a:pPr>
            <a:r>
              <a:rPr lang="ja-JP" altLang="en-US" sz="738" dirty="0">
                <a:solidFill>
                  <a:srgbClr val="000000">
                    <a:lumMod val="85000"/>
                    <a:lumOff val="15000"/>
                  </a:srgb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平成</a:t>
            </a:r>
            <a:r>
              <a:rPr lang="en-US" altLang="ja-JP" sz="738" dirty="0">
                <a:solidFill>
                  <a:srgbClr val="000000">
                    <a:lumMod val="85000"/>
                    <a:lumOff val="15000"/>
                  </a:srgb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27</a:t>
            </a:r>
            <a:r>
              <a:rPr lang="ja-JP" altLang="en-US" sz="738" dirty="0">
                <a:solidFill>
                  <a:srgbClr val="000000">
                    <a:lumMod val="85000"/>
                    <a:lumOff val="15000"/>
                  </a:srgb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年度厚生労働省社会・援護局委託事業「在宅医療</a:t>
            </a:r>
            <a:endParaRPr lang="en-US" altLang="ja-JP" sz="738" dirty="0">
              <a:solidFill>
                <a:srgbClr val="000000">
                  <a:lumMod val="85000"/>
                  <a:lumOff val="15000"/>
                </a:srgbClr>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fontAlgn="auto">
              <a:spcBef>
                <a:spcPts val="0"/>
              </a:spcBef>
              <a:spcAft>
                <a:spcPts val="0"/>
              </a:spcAft>
            </a:pPr>
            <a:r>
              <a:rPr lang="ja-JP" altLang="en-US" sz="738" dirty="0">
                <a:solidFill>
                  <a:srgbClr val="000000">
                    <a:lumMod val="85000"/>
                    <a:lumOff val="15000"/>
                  </a:srgb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ケアが必要な子どもに関する調査」速報値</a:t>
            </a:r>
          </a:p>
        </p:txBody>
      </p:sp>
      <p:sp>
        <p:nvSpPr>
          <p:cNvPr id="63" name="Rectangle 2"/>
          <p:cNvSpPr>
            <a:spLocks noChangeArrowheads="1"/>
          </p:cNvSpPr>
          <p:nvPr/>
        </p:nvSpPr>
        <p:spPr bwMode="auto">
          <a:xfrm>
            <a:off x="8085828" y="4609434"/>
            <a:ext cx="1108034" cy="1987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84315" tIns="42160" rIns="84315" bIns="42160" numCol="1" anchor="ctr" anchorCtr="0" compatLnSpc="1">
            <a:prstTxWarp prst="textNoShape">
              <a:avLst/>
            </a:prstTxWarp>
            <a:spAutoFit/>
          </a:bodyPr>
          <a:lstStyle/>
          <a:p>
            <a:pPr eaLnBrk="0" hangingPunct="0"/>
            <a:r>
              <a:rPr lang="en-US" altLang="ja-JP" sz="738" dirty="0">
                <a:solidFill>
                  <a:srgbClr val="000000">
                    <a:lumMod val="75000"/>
                    <a:lumOff val="25000"/>
                  </a:srgbClr>
                </a:solidFill>
                <a:latin typeface="HG丸ｺﾞｼｯｸM-PRO" panose="020F0600000000000000" pitchFamily="50" charset="-128"/>
                <a:ea typeface="HG丸ｺﾞｼｯｸM-PRO" panose="020F0600000000000000" pitchFamily="50" charset="-128"/>
                <a:cs typeface="Times New Roman" pitchFamily="18" charset="0"/>
              </a:rPr>
              <a:t>(N=797</a:t>
            </a:r>
            <a:r>
              <a:rPr lang="ja-JP" altLang="en-US" sz="738" dirty="0">
                <a:solidFill>
                  <a:srgbClr val="000000">
                    <a:lumMod val="75000"/>
                    <a:lumOff val="25000"/>
                  </a:srgbClr>
                </a:solidFill>
                <a:latin typeface="HG丸ｺﾞｼｯｸM-PRO" panose="020F0600000000000000" pitchFamily="50" charset="-128"/>
                <a:ea typeface="HG丸ｺﾞｼｯｸM-PRO" panose="020F0600000000000000" pitchFamily="50" charset="-128"/>
                <a:cs typeface="Times New Roman" pitchFamily="18" charset="0"/>
              </a:rPr>
              <a:t>（複数回答）</a:t>
            </a:r>
            <a:endParaRPr lang="ja-JP" altLang="en-US" sz="738" dirty="0">
              <a:solidFill>
                <a:srgbClr val="000000">
                  <a:lumMod val="75000"/>
                  <a:lumOff val="25000"/>
                </a:srgbClr>
              </a:solidFill>
              <a:latin typeface="HG丸ｺﾞｼｯｸM-PRO" panose="020F0600000000000000" pitchFamily="50" charset="-128"/>
              <a:ea typeface="HG丸ｺﾞｼｯｸM-PRO" panose="020F0600000000000000" pitchFamily="50" charset="-128"/>
              <a:cs typeface="ＭＳ Ｐゴシック" pitchFamily="50" charset="-128"/>
            </a:endParaRPr>
          </a:p>
        </p:txBody>
      </p:sp>
      <p:sp>
        <p:nvSpPr>
          <p:cNvPr id="2" name="スライド番号プレースホルダー 1"/>
          <p:cNvSpPr>
            <a:spLocks noGrp="1"/>
          </p:cNvSpPr>
          <p:nvPr>
            <p:ph type="sldNum" sz="quarter" idx="12"/>
          </p:nvPr>
        </p:nvSpPr>
        <p:spPr>
          <a:xfrm>
            <a:off x="7057128" y="6521338"/>
            <a:ext cx="2057400" cy="365125"/>
          </a:xfrm>
        </p:spPr>
        <p:txBody>
          <a:bodyPr/>
          <a:lstStyle/>
          <a:p>
            <a:pPr>
              <a:defRPr/>
            </a:pPr>
            <a:fld id="{804D6B79-3AEB-42FE-A736-A41F7AEA0445}" type="slidenum">
              <a:rPr lang="en-US" altLang="ja-JP" smtClean="0"/>
              <a:pPr>
                <a:defRPr/>
              </a:pPr>
              <a:t>19</a:t>
            </a:fld>
            <a:endParaRPr lang="en-US" altLang="ja-JP"/>
          </a:p>
        </p:txBody>
      </p:sp>
      <p:sp>
        <p:nvSpPr>
          <p:cNvPr id="50"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740405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83865" y="1167058"/>
            <a:ext cx="7976271" cy="4831323"/>
          </a:xfrm>
          <a:prstGeom prst="rect">
            <a:avLst/>
          </a:prstGeom>
          <a:noFill/>
        </p:spPr>
        <p:txBody>
          <a:bodyPr wrap="square" rtlCol="0">
            <a:spAutoFit/>
          </a:bodyPr>
          <a:lstStyle/>
          <a:p>
            <a:r>
              <a:rPr lang="en-US" altLang="ja-JP" sz="2215">
                <a:latin typeface="ＭＳ ゴシック" panose="020B0609070205080204" pitchFamily="49" charset="-128"/>
                <a:ea typeface="ＭＳ ゴシック" panose="020B0609070205080204" pitchFamily="49" charset="-128"/>
                <a:cs typeface="メイリオ" pitchFamily="50" charset="-128"/>
              </a:rPr>
              <a:t>※</a:t>
            </a:r>
            <a:r>
              <a:rPr lang="ja-JP" altLang="en-US" sz="2215">
                <a:latin typeface="ＭＳ ゴシック" panose="020B0609070205080204" pitchFamily="49" charset="-128"/>
                <a:ea typeface="ＭＳ ゴシック" panose="020B0609070205080204" pitchFamily="49" charset="-128"/>
                <a:cs typeface="メイリオ" pitchFamily="50" charset="-128"/>
              </a:rPr>
              <a:t>本日</a:t>
            </a:r>
            <a:r>
              <a:rPr lang="ja-JP" altLang="en-US" sz="2215" smtClean="0">
                <a:latin typeface="ＭＳ ゴシック" panose="020B0609070205080204" pitchFamily="49" charset="-128"/>
                <a:ea typeface="ＭＳ ゴシック" panose="020B0609070205080204" pitchFamily="49" charset="-128"/>
                <a:cs typeface="メイリオ" pitchFamily="50" charset="-128"/>
              </a:rPr>
              <a:t>は、初任者研修の法制度に関する科目群と</a:t>
            </a:r>
            <a:r>
              <a:rPr lang="ja-JP" altLang="en-US" sz="2215">
                <a:latin typeface="ＭＳ ゴシック" panose="020B0609070205080204" pitchFamily="49" charset="-128"/>
                <a:ea typeface="ＭＳ ゴシック" panose="020B0609070205080204" pitchFamily="49" charset="-128"/>
                <a:cs typeface="メイリオ" pitchFamily="50" charset="-128"/>
              </a:rPr>
              <a:t>あわせ、法制度に関する科目全体を本講義で概説</a:t>
            </a:r>
            <a:r>
              <a:rPr lang="ja-JP" altLang="en-US" sz="2215" smtClean="0">
                <a:latin typeface="ＭＳ ゴシック" panose="020B0609070205080204" pitchFamily="49" charset="-128"/>
                <a:ea typeface="ＭＳ ゴシック" panose="020B0609070205080204" pitchFamily="49" charset="-128"/>
                <a:cs typeface="メイリオ" pitchFamily="50" charset="-128"/>
              </a:rPr>
              <a:t>。</a:t>
            </a:r>
            <a:r>
              <a:rPr lang="ja-JP" altLang="en-US" sz="2000">
                <a:latin typeface="ＭＳ ゴシック" panose="020B0609070205080204" pitchFamily="49" charset="-128"/>
                <a:ea typeface="ＭＳ ゴシック" panose="020B0609070205080204" pitchFamily="49" charset="-128"/>
                <a:cs typeface="メイリオ" pitchFamily="50" charset="-128"/>
              </a:rPr>
              <a:t>（現任</a:t>
            </a:r>
            <a:r>
              <a:rPr lang="ja-JP" altLang="en-US" sz="2000" smtClean="0">
                <a:latin typeface="ＭＳ ゴシック" panose="020B0609070205080204" pitchFamily="49" charset="-128"/>
                <a:ea typeface="ＭＳ ゴシック" panose="020B0609070205080204" pitchFamily="49" charset="-128"/>
                <a:cs typeface="メイリオ" pitchFamily="50" charset="-128"/>
              </a:rPr>
              <a:t>研修については、内容が重なるため、獲得目標等の概要のみ解説）</a:t>
            </a:r>
            <a:endParaRPr lang="en-US" altLang="ja-JP" sz="2215">
              <a:latin typeface="ＭＳ ゴシック" panose="020B0609070205080204" pitchFamily="49" charset="-128"/>
              <a:ea typeface="ＭＳ ゴシック" panose="020B0609070205080204" pitchFamily="49" charset="-128"/>
              <a:cs typeface="メイリオ" pitchFamily="50" charset="-128"/>
            </a:endParaRPr>
          </a:p>
          <a:p>
            <a:endParaRPr lang="en-US" altLang="ja-JP" sz="2215">
              <a:latin typeface="ＭＳ ゴシック" panose="020B0609070205080204" pitchFamily="49" charset="-128"/>
              <a:ea typeface="ＭＳ ゴシック" panose="020B0609070205080204" pitchFamily="49" charset="-128"/>
              <a:cs typeface="メイリオ" pitchFamily="50" charset="-128"/>
            </a:endParaRPr>
          </a:p>
          <a:p>
            <a:r>
              <a:rPr lang="ja-JP" altLang="en-US" sz="2215">
                <a:latin typeface="ＭＳ ゴシック" panose="020B0609070205080204" pitchFamily="49" charset="-128"/>
                <a:ea typeface="ＭＳ ゴシック" panose="020B0609070205080204" pitchFamily="49" charset="-128"/>
                <a:cs typeface="メイリオ" pitchFamily="50" charset="-128"/>
              </a:rPr>
              <a:t>① 導入</a:t>
            </a:r>
          </a:p>
          <a:p>
            <a:r>
              <a:rPr lang="ja-JP" altLang="en-US" sz="2215">
                <a:latin typeface="ＭＳ ゴシック" panose="020B0609070205080204" pitchFamily="49" charset="-128"/>
                <a:ea typeface="ＭＳ ゴシック" panose="020B0609070205080204" pitchFamily="49" charset="-128"/>
                <a:cs typeface="メイリオ" pitchFamily="50" charset="-128"/>
              </a:rPr>
              <a:t>　・法制度に関する科目の獲得目標と内容、実施上の留意点</a:t>
            </a:r>
          </a:p>
          <a:p>
            <a:endParaRPr lang="en-US" altLang="ja-JP" sz="2215" dirty="0">
              <a:latin typeface="ＭＳ ゴシック" panose="020B0609070205080204" pitchFamily="49" charset="-128"/>
              <a:ea typeface="ＭＳ ゴシック" panose="020B0609070205080204" pitchFamily="49" charset="-128"/>
              <a:cs typeface="メイリオ" pitchFamily="50" charset="-128"/>
            </a:endParaRPr>
          </a:p>
          <a:p>
            <a:r>
              <a:rPr lang="ja-JP" altLang="en-US" sz="2215">
                <a:latin typeface="ＭＳ ゴシック" panose="020B0609070205080204" pitchFamily="49" charset="-128"/>
                <a:ea typeface="ＭＳ ゴシック" panose="020B0609070205080204" pitchFamily="49" charset="-128"/>
                <a:cs typeface="メイリオ" pitchFamily="50" charset="-128"/>
              </a:rPr>
              <a:t>② 障害者総合支援法・児童福祉法の理念・現状とサービス提</a:t>
            </a:r>
          </a:p>
          <a:p>
            <a:r>
              <a:rPr lang="ja-JP" altLang="en-US" sz="2215">
                <a:latin typeface="ＭＳ ゴシック" panose="020B0609070205080204" pitchFamily="49" charset="-128"/>
                <a:ea typeface="ＭＳ ゴシック" panose="020B0609070205080204" pitchFamily="49" charset="-128"/>
                <a:cs typeface="メイリオ" pitchFamily="50" charset="-128"/>
              </a:rPr>
              <a:t>　供のプロセス及びその他関連する法律等に関する理解</a:t>
            </a:r>
          </a:p>
          <a:p>
            <a:endParaRPr lang="ja-JP" altLang="en-US" sz="2215">
              <a:latin typeface="ＭＳ ゴシック" panose="020B0609070205080204" pitchFamily="49" charset="-128"/>
              <a:ea typeface="ＭＳ ゴシック" panose="020B0609070205080204" pitchFamily="49" charset="-128"/>
              <a:cs typeface="メイリオ" pitchFamily="50" charset="-128"/>
            </a:endParaRPr>
          </a:p>
          <a:p>
            <a:r>
              <a:rPr lang="ja-JP" altLang="en-US" sz="2215">
                <a:latin typeface="ＭＳ ゴシック" panose="020B0609070205080204" pitchFamily="49" charset="-128"/>
                <a:ea typeface="ＭＳ ゴシック" panose="020B0609070205080204" pitchFamily="49" charset="-128"/>
                <a:cs typeface="メイリオ" pitchFamily="50" charset="-128"/>
              </a:rPr>
              <a:t>③ 障害者総合支援法及び児童福祉法における相談支援</a:t>
            </a:r>
            <a:r>
              <a:rPr lang="en-US" altLang="ja-JP" sz="2215">
                <a:latin typeface="ＭＳ ゴシック" panose="020B0609070205080204" pitchFamily="49" charset="-128"/>
                <a:ea typeface="ＭＳ ゴシック" panose="020B0609070205080204" pitchFamily="49" charset="-128"/>
                <a:cs typeface="メイリオ" pitchFamily="50" charset="-128"/>
              </a:rPr>
              <a:t>(</a:t>
            </a:r>
            <a:r>
              <a:rPr lang="ja-JP" altLang="en-US" sz="2215">
                <a:latin typeface="ＭＳ ゴシック" panose="020B0609070205080204" pitchFamily="49" charset="-128"/>
                <a:ea typeface="ＭＳ ゴシック" panose="020B0609070205080204" pitchFamily="49" charset="-128"/>
                <a:cs typeface="メイリオ" pitchFamily="50" charset="-128"/>
              </a:rPr>
              <a:t>サー</a:t>
            </a:r>
          </a:p>
          <a:p>
            <a:r>
              <a:rPr lang="ja-JP" altLang="en-US" sz="2215">
                <a:latin typeface="ＭＳ ゴシック" panose="020B0609070205080204" pitchFamily="49" charset="-128"/>
                <a:ea typeface="ＭＳ ゴシック" panose="020B0609070205080204" pitchFamily="49" charset="-128"/>
                <a:cs typeface="メイリオ" pitchFamily="50" charset="-128"/>
              </a:rPr>
              <a:t>　ビス提供</a:t>
            </a:r>
            <a:r>
              <a:rPr lang="en-US" altLang="ja-JP" sz="2215">
                <a:latin typeface="ＭＳ ゴシック" panose="020B0609070205080204" pitchFamily="49" charset="-128"/>
                <a:ea typeface="ＭＳ ゴシック" panose="020B0609070205080204" pitchFamily="49" charset="-128"/>
                <a:cs typeface="メイリオ" pitchFamily="50" charset="-128"/>
              </a:rPr>
              <a:t>)</a:t>
            </a:r>
            <a:r>
              <a:rPr lang="ja-JP" altLang="en-US" sz="2215">
                <a:latin typeface="ＭＳ ゴシック" panose="020B0609070205080204" pitchFamily="49" charset="-128"/>
                <a:ea typeface="ＭＳ ゴシック" panose="020B0609070205080204" pitchFamily="49" charset="-128"/>
                <a:cs typeface="メイリオ" pitchFamily="50" charset="-128"/>
              </a:rPr>
              <a:t>の基本</a:t>
            </a:r>
          </a:p>
          <a:p>
            <a:endParaRPr lang="ja-JP" altLang="en-US" sz="2215" dirty="0">
              <a:latin typeface="ＭＳ ゴシック" panose="020B0609070205080204" pitchFamily="49" charset="-128"/>
              <a:ea typeface="ＭＳ ゴシック" panose="020B0609070205080204" pitchFamily="49" charset="-128"/>
              <a:cs typeface="メイリオ" pitchFamily="50" charset="-128"/>
            </a:endParaRPr>
          </a:p>
          <a:p>
            <a:r>
              <a:rPr lang="ja-JP" altLang="en-US" sz="2215">
                <a:latin typeface="ＭＳ ゴシック" panose="020B0609070205080204" pitchFamily="49" charset="-128"/>
                <a:ea typeface="ＭＳ ゴシック" panose="020B0609070205080204" pitchFamily="49" charset="-128"/>
                <a:cs typeface="メイリオ" pitchFamily="50" charset="-128"/>
              </a:rPr>
              <a:t>④ まとめ</a:t>
            </a:r>
            <a:endParaRPr lang="ja-JP" altLang="en-US" sz="2215" dirty="0">
              <a:latin typeface="ＭＳ ゴシック" panose="020B0609070205080204" pitchFamily="49" charset="-128"/>
              <a:ea typeface="ＭＳ ゴシック" panose="020B0609070205080204" pitchFamily="49" charset="-128"/>
              <a:cs typeface="メイリオ" pitchFamily="50" charset="-128"/>
            </a:endParaRPr>
          </a:p>
        </p:txBody>
      </p:sp>
      <p:sp>
        <p:nvSpPr>
          <p:cNvPr id="3" name="テキスト ボックス 2"/>
          <p:cNvSpPr txBox="1"/>
          <p:nvPr/>
        </p:nvSpPr>
        <p:spPr>
          <a:xfrm>
            <a:off x="517396" y="504368"/>
            <a:ext cx="7976271" cy="490134"/>
          </a:xfrm>
          <a:prstGeom prst="rect">
            <a:avLst/>
          </a:prstGeom>
          <a:noFill/>
        </p:spPr>
        <p:txBody>
          <a:bodyPr wrap="square" rtlCol="0">
            <a:spAutoFit/>
          </a:bodyPr>
          <a:lstStyle/>
          <a:p>
            <a:r>
              <a:rPr lang="ja-JP" altLang="en-US" sz="2585" b="1">
                <a:latin typeface="ＭＳ ゴシック" panose="020B0609070205080204" pitchFamily="49" charset="-128"/>
                <a:ea typeface="ＭＳ ゴシック" panose="020B0609070205080204" pitchFamily="49" charset="-128"/>
                <a:cs typeface="メイリオ" pitchFamily="50" charset="-128"/>
              </a:rPr>
              <a:t>本日の流れ（</a:t>
            </a:r>
            <a:r>
              <a:rPr lang="en-US" altLang="ja-JP" sz="2585" b="1">
                <a:latin typeface="ＭＳ ゴシック" panose="020B0609070205080204" pitchFamily="49" charset="-128"/>
                <a:ea typeface="ＭＳ ゴシック" panose="020B0609070205080204" pitchFamily="49" charset="-128"/>
                <a:cs typeface="メイリオ" pitchFamily="50" charset="-128"/>
              </a:rPr>
              <a:t>75</a:t>
            </a:r>
            <a:r>
              <a:rPr lang="ja-JP" altLang="en-US" sz="2585" b="1">
                <a:latin typeface="ＭＳ ゴシック" panose="020B0609070205080204" pitchFamily="49" charset="-128"/>
                <a:ea typeface="ＭＳ ゴシック" panose="020B0609070205080204" pitchFamily="49" charset="-128"/>
                <a:cs typeface="メイリオ" pitchFamily="50" charset="-128"/>
              </a:rPr>
              <a:t>分）</a:t>
            </a:r>
            <a:endParaRPr lang="ja-JP" altLang="en-US" sz="2585" b="1" dirty="0">
              <a:latin typeface="ＭＳ ゴシック" panose="020B0609070205080204" pitchFamily="49" charset="-128"/>
              <a:ea typeface="ＭＳ ゴシック" panose="020B0609070205080204" pitchFamily="49" charset="-128"/>
              <a:cs typeface="メイリオ" pitchFamily="50" charset="-128"/>
            </a:endParaRPr>
          </a:p>
        </p:txBody>
      </p:sp>
      <p:cxnSp>
        <p:nvCxnSpPr>
          <p:cNvPr id="6" name="直線コネクタ 5"/>
          <p:cNvCxnSpPr/>
          <p:nvPr/>
        </p:nvCxnSpPr>
        <p:spPr>
          <a:xfrm>
            <a:off x="583865" y="1036119"/>
            <a:ext cx="8208443" cy="0"/>
          </a:xfrm>
          <a:prstGeom prst="line">
            <a:avLst/>
          </a:prstGeom>
          <a:ln w="666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564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6490" y="251919"/>
            <a:ext cx="9180512" cy="451893"/>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lIns="84315" tIns="42160" rIns="84315" bIns="42160" anchor="t"/>
          <a:lstStyle/>
          <a:p>
            <a:pPr algn="ctr" fontAlgn="auto">
              <a:spcBef>
                <a:spcPts val="0"/>
              </a:spcBef>
              <a:spcAft>
                <a:spcPts val="0"/>
              </a:spcAft>
            </a:pPr>
            <a:r>
              <a:rPr lang="ja-JP" altLang="en-US" sz="2215" dirty="0">
                <a:solidFill>
                  <a:srgbClr val="000000"/>
                </a:solidFill>
                <a:latin typeface="HG創英角ｺﾞｼｯｸUB" panose="020B0909000000000000" pitchFamily="49" charset="-128"/>
                <a:ea typeface="HG創英角ｺﾞｼｯｸUB" panose="020B0909000000000000" pitchFamily="49" charset="-128"/>
              </a:rPr>
              <a:t>障害児のサービス提供体制の計画的な構築</a:t>
            </a:r>
            <a:endParaRPr lang="en-US" altLang="ja-JP" sz="2215" spc="-92" dirty="0">
              <a:solidFill>
                <a:srgbClr val="000000"/>
              </a:solidFill>
              <a:latin typeface="HG創英角ｺﾞｼｯｸUB" panose="020B0909000000000000" pitchFamily="49" charset="-128"/>
              <a:ea typeface="HG創英角ｺﾞｼｯｸUB" panose="020B0909000000000000" pitchFamily="49" charset="-128"/>
            </a:endParaRPr>
          </a:p>
        </p:txBody>
      </p:sp>
      <p:grpSp>
        <p:nvGrpSpPr>
          <p:cNvPr id="4" name="グループ化 18"/>
          <p:cNvGrpSpPr/>
          <p:nvPr/>
        </p:nvGrpSpPr>
        <p:grpSpPr>
          <a:xfrm>
            <a:off x="0" y="703774"/>
            <a:ext cx="9144000" cy="66469"/>
            <a:chOff x="0" y="188640"/>
            <a:chExt cx="9144000" cy="72008"/>
          </a:xfrm>
        </p:grpSpPr>
        <p:cxnSp>
          <p:nvCxnSpPr>
            <p:cNvPr id="5" name="直線コネクタ 4"/>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12" name="テキスト ボックス 11"/>
          <p:cNvSpPr txBox="1"/>
          <p:nvPr/>
        </p:nvSpPr>
        <p:spPr>
          <a:xfrm>
            <a:off x="232615" y="2257616"/>
            <a:ext cx="8707429" cy="4253538"/>
          </a:xfrm>
          <a:prstGeom prst="rect">
            <a:avLst/>
          </a:prstGeom>
          <a:noFill/>
          <a:ln w="6350">
            <a:solidFill>
              <a:schemeClr val="tx1"/>
            </a:solidFill>
          </a:ln>
        </p:spPr>
        <p:txBody>
          <a:bodyPr wrap="square" lIns="33196" tIns="33196" rIns="33196" bIns="33196" rtlCol="0">
            <a:noAutofit/>
          </a:bodyPr>
          <a:lstStyle/>
          <a:p>
            <a:pPr fontAlgn="auto">
              <a:lnSpc>
                <a:spcPts val="1477"/>
              </a:lnSpc>
              <a:spcBef>
                <a:spcPts val="0"/>
              </a:spcBef>
              <a:spcAft>
                <a:spcPts val="0"/>
              </a:spcAft>
              <a:defRPr/>
            </a:pPr>
            <a:r>
              <a:rPr lang="en-US" altLang="ja-JP" sz="1292" b="1" dirty="0">
                <a:solidFill>
                  <a:srgbClr val="000000"/>
                </a:solidFill>
                <a:latin typeface="HGPｺﾞｼｯｸM" panose="020B0600000000000000" pitchFamily="50" charset="-128"/>
                <a:ea typeface="HGPｺﾞｼｯｸM" panose="020B0600000000000000" pitchFamily="50" charset="-128"/>
              </a:rPr>
              <a:t> </a:t>
            </a:r>
          </a:p>
          <a:p>
            <a:pPr fontAlgn="auto">
              <a:lnSpc>
                <a:spcPts val="1477"/>
              </a:lnSpc>
              <a:spcBef>
                <a:spcPts val="0"/>
              </a:spcBef>
              <a:spcAft>
                <a:spcPts val="0"/>
              </a:spcAft>
              <a:defRPr/>
            </a:pPr>
            <a:r>
              <a:rPr lang="ja-JP" altLang="en-US" sz="1292" b="1" dirty="0">
                <a:solidFill>
                  <a:srgbClr val="000000"/>
                </a:solidFill>
                <a:latin typeface="HGPｺﾞｼｯｸM" panose="020B0600000000000000" pitchFamily="50" charset="-128"/>
                <a:ea typeface="HGPｺﾞｼｯｸM" panose="020B0600000000000000" pitchFamily="50" charset="-128"/>
              </a:rPr>
              <a:t> </a:t>
            </a:r>
            <a:r>
              <a:rPr lang="en-US" altLang="ja-JP" sz="1292" b="1" dirty="0">
                <a:solidFill>
                  <a:srgbClr val="000000"/>
                </a:solidFill>
                <a:latin typeface="HGPｺﾞｼｯｸM" panose="020B0600000000000000" pitchFamily="50" charset="-128"/>
                <a:ea typeface="HGPｺﾞｼｯｸM" panose="020B0600000000000000" pitchFamily="50" charset="-128"/>
              </a:rPr>
              <a:t>【</a:t>
            </a:r>
            <a:r>
              <a:rPr lang="ja-JP" altLang="en-US" sz="1292" b="1" dirty="0">
                <a:solidFill>
                  <a:srgbClr val="000000"/>
                </a:solidFill>
                <a:latin typeface="HGPｺﾞｼｯｸM" panose="020B0600000000000000" pitchFamily="50" charset="-128"/>
                <a:ea typeface="HGPｺﾞｼｯｸM" panose="020B0600000000000000" pitchFamily="50" charset="-128"/>
              </a:rPr>
              <a:t>基本指針</a:t>
            </a:r>
            <a:r>
              <a:rPr lang="en-US" altLang="ja-JP" sz="1292" b="1" dirty="0">
                <a:solidFill>
                  <a:srgbClr val="000000"/>
                </a:solidFill>
                <a:latin typeface="HGPｺﾞｼｯｸM" panose="020B0600000000000000" pitchFamily="50" charset="-128"/>
                <a:ea typeface="HGPｺﾞｼｯｸM" panose="020B0600000000000000" pitchFamily="50" charset="-128"/>
              </a:rPr>
              <a:t>】</a:t>
            </a:r>
          </a:p>
          <a:p>
            <a:pPr marL="326440" indent="-326440" fontAlgn="auto">
              <a:lnSpc>
                <a:spcPts val="1477"/>
              </a:lnSpc>
              <a:spcBef>
                <a:spcPts val="0"/>
              </a:spcBef>
              <a:spcAft>
                <a:spcPts val="0"/>
              </a:spcAft>
              <a:defRPr/>
            </a:pPr>
            <a:r>
              <a:rPr lang="ja-JP" altLang="en-US" sz="1292" dirty="0">
                <a:solidFill>
                  <a:srgbClr val="000000"/>
                </a:solidFill>
                <a:latin typeface="HGPｺﾞｼｯｸM" panose="020B0600000000000000" pitchFamily="50" charset="-128"/>
                <a:ea typeface="HGPｺﾞｼｯｸM" panose="020B0600000000000000" pitchFamily="50" charset="-128"/>
              </a:rPr>
              <a:t>　 ○ 厚生労働大臣は、障害児通所・入所支援、障害児相談支援の提供体制の整備や円滑な実施を確保するための基本的な指針を定める。　</a:t>
            </a:r>
            <a:endParaRPr lang="en-US" altLang="ja-JP" sz="1292" dirty="0">
              <a:solidFill>
                <a:srgbClr val="000000"/>
              </a:solidFill>
              <a:latin typeface="HGPｺﾞｼｯｸM" panose="020B0600000000000000" pitchFamily="50" charset="-128"/>
              <a:ea typeface="HGPｺﾞｼｯｸM" panose="020B0600000000000000" pitchFamily="50" charset="-128"/>
            </a:endParaRPr>
          </a:p>
          <a:p>
            <a:pPr fontAlgn="auto">
              <a:lnSpc>
                <a:spcPts val="923"/>
              </a:lnSpc>
              <a:spcBef>
                <a:spcPts val="0"/>
              </a:spcBef>
              <a:spcAft>
                <a:spcPts val="0"/>
              </a:spcAft>
              <a:defRPr/>
            </a:pPr>
            <a:endParaRPr lang="en-US" altLang="ja-JP" sz="277" dirty="0">
              <a:solidFill>
                <a:srgbClr val="000000"/>
              </a:solidFill>
              <a:latin typeface="HGPｺﾞｼｯｸM" panose="020B0600000000000000" pitchFamily="50" charset="-128"/>
              <a:ea typeface="HGPｺﾞｼｯｸM" panose="020B0600000000000000" pitchFamily="50" charset="-128"/>
            </a:endParaRPr>
          </a:p>
          <a:p>
            <a:pPr fontAlgn="auto">
              <a:lnSpc>
                <a:spcPts val="1477"/>
              </a:lnSpc>
              <a:spcBef>
                <a:spcPts val="0"/>
              </a:spcBef>
              <a:spcAft>
                <a:spcPts val="0"/>
              </a:spcAft>
              <a:defRPr/>
            </a:pPr>
            <a:r>
              <a:rPr lang="en-US" altLang="ja-JP" sz="1292" b="1" dirty="0">
                <a:solidFill>
                  <a:srgbClr val="000000"/>
                </a:solidFill>
                <a:latin typeface="HGPｺﾞｼｯｸM" panose="020B0600000000000000" pitchFamily="50" charset="-128"/>
                <a:ea typeface="HGPｺﾞｼｯｸM" panose="020B0600000000000000" pitchFamily="50" charset="-128"/>
              </a:rPr>
              <a:t> 【</a:t>
            </a:r>
            <a:r>
              <a:rPr lang="ja-JP" altLang="en-US" sz="1292" b="1" dirty="0">
                <a:solidFill>
                  <a:srgbClr val="000000"/>
                </a:solidFill>
                <a:latin typeface="HGPｺﾞｼｯｸM" panose="020B0600000000000000" pitchFamily="50" charset="-128"/>
                <a:ea typeface="HGPｺﾞｼｯｸM" panose="020B0600000000000000" pitchFamily="50" charset="-128"/>
              </a:rPr>
              <a:t>障害児福祉計画</a:t>
            </a:r>
            <a:r>
              <a:rPr lang="en-US" altLang="ja-JP" sz="1292" b="1" dirty="0">
                <a:solidFill>
                  <a:srgbClr val="000000"/>
                </a:solidFill>
                <a:latin typeface="HGPｺﾞｼｯｸM" panose="020B0600000000000000" pitchFamily="50" charset="-128"/>
                <a:ea typeface="HGPｺﾞｼｯｸM" panose="020B0600000000000000" pitchFamily="50" charset="-128"/>
              </a:rPr>
              <a:t>】</a:t>
            </a:r>
          </a:p>
          <a:p>
            <a:pPr fontAlgn="auto">
              <a:lnSpc>
                <a:spcPts val="1477"/>
              </a:lnSpc>
              <a:spcBef>
                <a:spcPts val="0"/>
              </a:spcBef>
              <a:spcAft>
                <a:spcPts val="0"/>
              </a:spcAft>
              <a:defRPr/>
            </a:pPr>
            <a:r>
              <a:rPr lang="ja-JP" altLang="en-US" sz="1292" dirty="0">
                <a:solidFill>
                  <a:srgbClr val="000000"/>
                </a:solidFill>
                <a:latin typeface="HGPｺﾞｼｯｸM" panose="020B0600000000000000" pitchFamily="50" charset="-128"/>
                <a:ea typeface="HGPｺﾞｼｯｸM" panose="020B0600000000000000" pitchFamily="50" charset="-128"/>
              </a:rPr>
              <a:t>   ○ 市町村・都道府県は、基本指針に即して、障害児福祉計画を策定する。</a:t>
            </a:r>
            <a:endParaRPr lang="en-US" altLang="ja-JP" sz="1292" dirty="0">
              <a:solidFill>
                <a:srgbClr val="000000"/>
              </a:solidFill>
              <a:latin typeface="HGPｺﾞｼｯｸM" panose="020B0600000000000000" pitchFamily="50" charset="-128"/>
              <a:ea typeface="HGPｺﾞｼｯｸM" panose="020B0600000000000000" pitchFamily="50" charset="-128"/>
            </a:endParaRPr>
          </a:p>
          <a:p>
            <a:pPr fontAlgn="auto">
              <a:lnSpc>
                <a:spcPts val="554"/>
              </a:lnSpc>
              <a:spcBef>
                <a:spcPts val="0"/>
              </a:spcBef>
              <a:spcAft>
                <a:spcPts val="0"/>
              </a:spcAft>
              <a:defRPr/>
            </a:pPr>
            <a:endParaRPr lang="en-US" altLang="ja-JP" sz="1292" b="1" dirty="0">
              <a:solidFill>
                <a:srgbClr val="000000"/>
              </a:solidFill>
              <a:latin typeface="HGPｺﾞｼｯｸM" panose="020B0600000000000000" pitchFamily="50" charset="-128"/>
              <a:ea typeface="HGPｺﾞｼｯｸM" panose="020B0600000000000000" pitchFamily="50" charset="-128"/>
            </a:endParaRPr>
          </a:p>
          <a:p>
            <a:pPr fontAlgn="auto">
              <a:lnSpc>
                <a:spcPts val="1477"/>
              </a:lnSpc>
              <a:spcBef>
                <a:spcPts val="0"/>
              </a:spcBef>
              <a:spcAft>
                <a:spcPts val="0"/>
              </a:spcAft>
              <a:defRPr/>
            </a:pPr>
            <a:r>
              <a:rPr lang="ja-JP" altLang="en-US" sz="1292" b="1" dirty="0">
                <a:solidFill>
                  <a:srgbClr val="000000"/>
                </a:solidFill>
                <a:latin typeface="HGPｺﾞｼｯｸM" panose="020B0600000000000000" pitchFamily="50" charset="-128"/>
                <a:ea typeface="HGPｺﾞｼｯｸM" panose="020B0600000000000000" pitchFamily="50" charset="-128"/>
              </a:rPr>
              <a:t>　 （市町村障害児福祉計画）</a:t>
            </a:r>
            <a:endParaRPr lang="en-US" altLang="ja-JP" sz="1292" b="1" dirty="0">
              <a:solidFill>
                <a:srgbClr val="000000"/>
              </a:solidFill>
              <a:latin typeface="HGPｺﾞｼｯｸM" panose="020B0600000000000000" pitchFamily="50" charset="-128"/>
              <a:ea typeface="HGPｺﾞｼｯｸM" panose="020B0600000000000000" pitchFamily="50" charset="-128"/>
            </a:endParaRPr>
          </a:p>
          <a:p>
            <a:pPr fontAlgn="auto">
              <a:lnSpc>
                <a:spcPts val="1477"/>
              </a:lnSpc>
              <a:spcBef>
                <a:spcPts val="0"/>
              </a:spcBef>
              <a:spcAft>
                <a:spcPts val="0"/>
              </a:spcAft>
              <a:defRPr/>
            </a:pPr>
            <a:r>
              <a:rPr lang="ja-JP" altLang="en-US" sz="1292" dirty="0">
                <a:solidFill>
                  <a:srgbClr val="000000"/>
                </a:solidFill>
                <a:latin typeface="HGPｺﾞｼｯｸM" panose="020B0600000000000000" pitchFamily="50" charset="-128"/>
                <a:ea typeface="HGPｺﾞｼｯｸM" panose="020B0600000000000000" pitchFamily="50" charset="-128"/>
              </a:rPr>
              <a:t>　　　・障害児通所支援や障害児相談支援の提供体制の確保に係る目標に関する事項</a:t>
            </a:r>
            <a:endParaRPr lang="en-US" altLang="ja-JP" sz="1292" dirty="0">
              <a:solidFill>
                <a:srgbClr val="000000"/>
              </a:solidFill>
              <a:latin typeface="HGPｺﾞｼｯｸM" panose="020B0600000000000000" pitchFamily="50" charset="-128"/>
              <a:ea typeface="HGPｺﾞｼｯｸM" panose="020B0600000000000000" pitchFamily="50" charset="-128"/>
            </a:endParaRPr>
          </a:p>
          <a:p>
            <a:pPr fontAlgn="auto">
              <a:lnSpc>
                <a:spcPts val="1477"/>
              </a:lnSpc>
              <a:spcBef>
                <a:spcPts val="0"/>
              </a:spcBef>
              <a:spcAft>
                <a:spcPts val="0"/>
              </a:spcAft>
              <a:defRPr/>
            </a:pPr>
            <a:r>
              <a:rPr lang="ja-JP" altLang="en-US" sz="1292" dirty="0">
                <a:solidFill>
                  <a:srgbClr val="000000"/>
                </a:solidFill>
                <a:latin typeface="HGPｺﾞｼｯｸM" panose="020B0600000000000000" pitchFamily="50" charset="-128"/>
                <a:ea typeface="HGPｺﾞｼｯｸM" panose="020B0600000000000000" pitchFamily="50" charset="-128"/>
              </a:rPr>
              <a:t>　　　・各年度の自治体が指定する障害児通所支援や障害児相談支援の種類ごとの必要な量の見込み</a:t>
            </a:r>
            <a:endParaRPr lang="en-US" altLang="ja-JP" sz="1292" dirty="0">
              <a:solidFill>
                <a:srgbClr val="000000"/>
              </a:solidFill>
              <a:latin typeface="HGPｺﾞｼｯｸM" panose="020B0600000000000000" pitchFamily="50" charset="-128"/>
              <a:ea typeface="HGPｺﾞｼｯｸM" panose="020B0600000000000000" pitchFamily="50" charset="-128"/>
            </a:endParaRPr>
          </a:p>
          <a:p>
            <a:pPr fontAlgn="auto">
              <a:lnSpc>
                <a:spcPts val="554"/>
              </a:lnSpc>
              <a:spcBef>
                <a:spcPts val="0"/>
              </a:spcBef>
              <a:spcAft>
                <a:spcPts val="0"/>
              </a:spcAft>
              <a:defRPr/>
            </a:pPr>
            <a:endParaRPr lang="en-US" altLang="ja-JP" sz="1292" dirty="0">
              <a:solidFill>
                <a:srgbClr val="000000"/>
              </a:solidFill>
              <a:latin typeface="HGPｺﾞｼｯｸM" panose="020B0600000000000000" pitchFamily="50" charset="-128"/>
              <a:ea typeface="HGPｺﾞｼｯｸM" panose="020B0600000000000000" pitchFamily="50" charset="-128"/>
            </a:endParaRPr>
          </a:p>
          <a:p>
            <a:pPr fontAlgn="auto">
              <a:lnSpc>
                <a:spcPts val="1477"/>
              </a:lnSpc>
              <a:spcBef>
                <a:spcPts val="0"/>
              </a:spcBef>
              <a:spcAft>
                <a:spcPts val="0"/>
              </a:spcAft>
              <a:defRPr/>
            </a:pPr>
            <a:r>
              <a:rPr lang="ja-JP" altLang="en-US" sz="1292" dirty="0">
                <a:solidFill>
                  <a:srgbClr val="000000"/>
                </a:solidFill>
                <a:latin typeface="HGPｺﾞｼｯｸM" panose="020B0600000000000000" pitchFamily="50" charset="-128"/>
                <a:ea typeface="HGPｺﾞｼｯｸM" panose="020B0600000000000000" pitchFamily="50" charset="-128"/>
              </a:rPr>
              <a:t>　 </a:t>
            </a:r>
            <a:r>
              <a:rPr lang="ja-JP" altLang="en-US" sz="1292" b="1" dirty="0">
                <a:solidFill>
                  <a:srgbClr val="000000"/>
                </a:solidFill>
                <a:latin typeface="HGPｺﾞｼｯｸM" panose="020B0600000000000000" pitchFamily="50" charset="-128"/>
                <a:ea typeface="HGPｺﾞｼｯｸM" panose="020B0600000000000000" pitchFamily="50" charset="-128"/>
              </a:rPr>
              <a:t>（都道府県障害児福祉計画）</a:t>
            </a:r>
            <a:endParaRPr lang="en-US" altLang="ja-JP" sz="1292" b="1" dirty="0">
              <a:solidFill>
                <a:srgbClr val="000000"/>
              </a:solidFill>
              <a:latin typeface="HGPｺﾞｼｯｸM" panose="020B0600000000000000" pitchFamily="50" charset="-128"/>
              <a:ea typeface="HGPｺﾞｼｯｸM" panose="020B0600000000000000" pitchFamily="50" charset="-128"/>
            </a:endParaRPr>
          </a:p>
          <a:p>
            <a:pPr fontAlgn="auto">
              <a:lnSpc>
                <a:spcPts val="1477"/>
              </a:lnSpc>
              <a:spcBef>
                <a:spcPts val="0"/>
              </a:spcBef>
              <a:spcAft>
                <a:spcPts val="0"/>
              </a:spcAft>
              <a:defRPr/>
            </a:pPr>
            <a:r>
              <a:rPr lang="ja-JP" altLang="en-US" sz="1292" dirty="0">
                <a:solidFill>
                  <a:srgbClr val="000000"/>
                </a:solidFill>
                <a:latin typeface="HGPｺﾞｼｯｸM" panose="020B0600000000000000" pitchFamily="50" charset="-128"/>
                <a:ea typeface="HGPｺﾞｼｯｸM" panose="020B0600000000000000" pitchFamily="50" charset="-128"/>
              </a:rPr>
              <a:t>　　　・障害児通所・入所支援、障害児相談支援の提供体制の確保に係る目標に関する事項</a:t>
            </a:r>
            <a:endParaRPr lang="en-US" altLang="ja-JP" sz="1292" dirty="0">
              <a:solidFill>
                <a:srgbClr val="000000"/>
              </a:solidFill>
              <a:latin typeface="HGPｺﾞｼｯｸM" panose="020B0600000000000000" pitchFamily="50" charset="-128"/>
              <a:ea typeface="HGPｺﾞｼｯｸM" panose="020B0600000000000000" pitchFamily="50" charset="-128"/>
            </a:endParaRPr>
          </a:p>
          <a:p>
            <a:pPr marL="408414" indent="-408414" fontAlgn="auto">
              <a:lnSpc>
                <a:spcPts val="1477"/>
              </a:lnSpc>
              <a:spcBef>
                <a:spcPts val="0"/>
              </a:spcBef>
              <a:spcAft>
                <a:spcPts val="0"/>
              </a:spcAft>
              <a:defRPr/>
            </a:pPr>
            <a:r>
              <a:rPr lang="ja-JP" altLang="en-US" sz="1292" dirty="0">
                <a:solidFill>
                  <a:srgbClr val="000000"/>
                </a:solidFill>
                <a:latin typeface="HGPｺﾞｼｯｸM" panose="020B0600000000000000" pitchFamily="50" charset="-128"/>
                <a:ea typeface="HGPｺﾞｼｯｸM" panose="020B0600000000000000" pitchFamily="50" charset="-128"/>
              </a:rPr>
              <a:t>　　　・都道府県が定める区域ごとに、当該区域における各年度の自治体が指定する障害児通所支援や障害児相談支援の種類ごとの必要な量の見込み</a:t>
            </a:r>
            <a:endParaRPr lang="en-US" altLang="ja-JP" sz="1292" dirty="0">
              <a:solidFill>
                <a:srgbClr val="000000"/>
              </a:solidFill>
              <a:latin typeface="HGPｺﾞｼｯｸM" panose="020B0600000000000000" pitchFamily="50" charset="-128"/>
              <a:ea typeface="HGPｺﾞｼｯｸM" panose="020B0600000000000000" pitchFamily="50" charset="-128"/>
            </a:endParaRPr>
          </a:p>
          <a:p>
            <a:pPr fontAlgn="auto">
              <a:lnSpc>
                <a:spcPts val="1477"/>
              </a:lnSpc>
              <a:spcBef>
                <a:spcPts val="0"/>
              </a:spcBef>
              <a:spcAft>
                <a:spcPts val="0"/>
              </a:spcAft>
              <a:defRPr/>
            </a:pPr>
            <a:r>
              <a:rPr lang="ja-JP" altLang="en-US" sz="1292" dirty="0">
                <a:solidFill>
                  <a:srgbClr val="000000"/>
                </a:solidFill>
                <a:latin typeface="HGPｺﾞｼｯｸM" panose="020B0600000000000000" pitchFamily="50" charset="-128"/>
                <a:ea typeface="HGPｺﾞｼｯｸM" panose="020B0600000000000000" pitchFamily="50" charset="-128"/>
              </a:rPr>
              <a:t>　　　・各年度の障害児入所施設の必要入所定員総数</a:t>
            </a:r>
            <a:endParaRPr lang="en-US" altLang="ja-JP" sz="1292" dirty="0">
              <a:solidFill>
                <a:srgbClr val="000000"/>
              </a:solidFill>
              <a:latin typeface="HGPｺﾞｼｯｸM" panose="020B0600000000000000" pitchFamily="50" charset="-128"/>
              <a:ea typeface="HGPｺﾞｼｯｸM" panose="020B0600000000000000" pitchFamily="50" charset="-128"/>
            </a:endParaRPr>
          </a:p>
          <a:p>
            <a:pPr fontAlgn="auto">
              <a:lnSpc>
                <a:spcPts val="554"/>
              </a:lnSpc>
              <a:spcBef>
                <a:spcPts val="0"/>
              </a:spcBef>
              <a:spcAft>
                <a:spcPts val="0"/>
              </a:spcAft>
              <a:defRPr/>
            </a:pPr>
            <a:endParaRPr lang="en-US" altLang="ja-JP" sz="277" dirty="0">
              <a:solidFill>
                <a:srgbClr val="000000"/>
              </a:solidFill>
              <a:latin typeface="HGPｺﾞｼｯｸM" panose="020B0600000000000000" pitchFamily="50" charset="-128"/>
              <a:ea typeface="HGPｺﾞｼｯｸM" panose="020B0600000000000000" pitchFamily="50" charset="-128"/>
            </a:endParaRPr>
          </a:p>
          <a:p>
            <a:pPr marL="326440" indent="-326440" fontAlgn="auto">
              <a:lnSpc>
                <a:spcPts val="1477"/>
              </a:lnSpc>
              <a:spcBef>
                <a:spcPts val="0"/>
              </a:spcBef>
              <a:spcAft>
                <a:spcPts val="0"/>
              </a:spcAft>
              <a:defRPr/>
            </a:pPr>
            <a:r>
              <a:rPr lang="ja-JP" altLang="en-US" sz="1108" dirty="0">
                <a:solidFill>
                  <a:srgbClr val="000000"/>
                </a:solidFill>
                <a:latin typeface="HGPｺﾞｼｯｸM" panose="020B0600000000000000" pitchFamily="50" charset="-128"/>
                <a:ea typeface="HGPｺﾞｼｯｸM" panose="020B0600000000000000" pitchFamily="50" charset="-128"/>
              </a:rPr>
              <a:t>　　</a:t>
            </a:r>
            <a:r>
              <a:rPr lang="en-US" altLang="ja-JP" sz="1108" dirty="0">
                <a:solidFill>
                  <a:srgbClr val="000000"/>
                </a:solidFill>
                <a:latin typeface="HGPｺﾞｼｯｸM" panose="020B0600000000000000" pitchFamily="50" charset="-128"/>
                <a:ea typeface="HGPｺﾞｼｯｸM" panose="020B0600000000000000" pitchFamily="50" charset="-128"/>
              </a:rPr>
              <a:t>※</a:t>
            </a:r>
            <a:r>
              <a:rPr lang="ja-JP" altLang="en-US" sz="1108" dirty="0">
                <a:solidFill>
                  <a:srgbClr val="000000"/>
                </a:solidFill>
                <a:latin typeface="HGPｺﾞｼｯｸM" panose="020B0600000000000000" pitchFamily="50" charset="-128"/>
                <a:ea typeface="HGPｺﾞｼｯｸM" panose="020B0600000000000000" pitchFamily="50" charset="-128"/>
              </a:rPr>
              <a:t>上記の基本指針、市町村障害児福祉計画、都道府県障害児福祉計画は、障害者総合支援法に基づく基本指針、市町村障害福祉計画、都道府県障害福祉計画と一体のものとして策定することができる。</a:t>
            </a:r>
            <a:endParaRPr lang="en-US" altLang="ja-JP" sz="1108" dirty="0">
              <a:solidFill>
                <a:srgbClr val="000000"/>
              </a:solidFill>
              <a:latin typeface="HGPｺﾞｼｯｸM" panose="020B0600000000000000" pitchFamily="50" charset="-128"/>
              <a:ea typeface="HGPｺﾞｼｯｸM" panose="020B0600000000000000" pitchFamily="50" charset="-128"/>
            </a:endParaRPr>
          </a:p>
          <a:p>
            <a:pPr fontAlgn="auto">
              <a:lnSpc>
                <a:spcPts val="1477"/>
              </a:lnSpc>
              <a:spcBef>
                <a:spcPts val="0"/>
              </a:spcBef>
              <a:spcAft>
                <a:spcPts val="0"/>
              </a:spcAft>
              <a:defRPr/>
            </a:pPr>
            <a:endParaRPr lang="en-US" altLang="ja-JP" sz="1292" b="1" dirty="0">
              <a:solidFill>
                <a:srgbClr val="000000"/>
              </a:solidFill>
              <a:latin typeface="HGPｺﾞｼｯｸM" panose="020B0600000000000000" pitchFamily="50" charset="-128"/>
              <a:ea typeface="HGPｺﾞｼｯｸM" panose="020B0600000000000000" pitchFamily="50" charset="-128"/>
            </a:endParaRPr>
          </a:p>
          <a:p>
            <a:pPr marL="326440" indent="-326440" fontAlgn="auto">
              <a:lnSpc>
                <a:spcPts val="1477"/>
              </a:lnSpc>
              <a:spcBef>
                <a:spcPts val="0"/>
              </a:spcBef>
              <a:spcAft>
                <a:spcPts val="0"/>
              </a:spcAft>
              <a:defRPr/>
            </a:pPr>
            <a:r>
              <a:rPr lang="ja-JP" altLang="en-US" sz="1292" dirty="0">
                <a:solidFill>
                  <a:srgbClr val="000000"/>
                </a:solidFill>
                <a:latin typeface="HGPｺﾞｼｯｸM" panose="020B0600000000000000" pitchFamily="50" charset="-128"/>
                <a:ea typeface="HGPｺﾞｼｯｸM" panose="020B0600000000000000" pitchFamily="50" charset="-128"/>
              </a:rPr>
              <a:t>　 ○ 放課後等デイサービス等の障害児通所支援や障害児入所支援については、都道府県障害児福祉計画の達成に支障を生ずるおそれがあると認めるとき（計画に定めるサービスの必要な量に達している場合等）、都道府県は事業所等の指定をしないことができる。</a:t>
            </a:r>
            <a:r>
              <a:rPr lang="en-US" altLang="ja-JP" sz="1292" dirty="0">
                <a:solidFill>
                  <a:srgbClr val="000000"/>
                </a:solidFill>
                <a:latin typeface="HGPｺﾞｼｯｸM" panose="020B0600000000000000" pitchFamily="50" charset="-128"/>
                <a:ea typeface="HGPｺﾞｼｯｸM" panose="020B0600000000000000" pitchFamily="50" charset="-128"/>
              </a:rPr>
              <a:t>  </a:t>
            </a:r>
          </a:p>
        </p:txBody>
      </p:sp>
      <p:sp>
        <p:nvSpPr>
          <p:cNvPr id="10" name="正方形/長方形 9"/>
          <p:cNvSpPr/>
          <p:nvPr/>
        </p:nvSpPr>
        <p:spPr>
          <a:xfrm>
            <a:off x="119266" y="2124693"/>
            <a:ext cx="1656184" cy="26939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84315" tIns="42160" rIns="84315" bIns="42160" rtlCol="0" anchor="ctr"/>
          <a:lstStyle/>
          <a:p>
            <a:pPr algn="ctr" fontAlgn="auto">
              <a:spcBef>
                <a:spcPts val="0"/>
              </a:spcBef>
              <a:spcAft>
                <a:spcPts val="0"/>
              </a:spcAft>
            </a:pPr>
            <a:r>
              <a:rPr lang="ja-JP" altLang="en-US" sz="1292" dirty="0">
                <a:solidFill>
                  <a:prstClr val="white"/>
                </a:solidFill>
                <a:latin typeface="HGS創英角ｺﾞｼｯｸUB" pitchFamily="50" charset="-128"/>
                <a:ea typeface="HGS創英角ｺﾞｼｯｸUB" pitchFamily="50" charset="-128"/>
              </a:rPr>
              <a:t> 具体的内容</a:t>
            </a:r>
          </a:p>
        </p:txBody>
      </p:sp>
      <p:sp>
        <p:nvSpPr>
          <p:cNvPr id="15" name="角丸四角形 14"/>
          <p:cNvSpPr/>
          <p:nvPr/>
        </p:nvSpPr>
        <p:spPr>
          <a:xfrm>
            <a:off x="85669" y="903196"/>
            <a:ext cx="8972664" cy="1063385"/>
          </a:xfrm>
          <a:prstGeom prst="roundRect">
            <a:avLst>
              <a:gd name="adj" fmla="val 7534"/>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66390" tIns="33196" rIns="84315" bIns="33196" anchor="ctr" anchorCtr="0"/>
          <a:lstStyle/>
          <a:p>
            <a:pPr marL="162486" indent="-162486" fontAlgn="auto">
              <a:lnSpc>
                <a:spcPct val="110000"/>
              </a:lnSpc>
              <a:spcBef>
                <a:spcPts val="0"/>
              </a:spcBef>
              <a:spcAft>
                <a:spcPts val="0"/>
              </a:spcAft>
            </a:pPr>
            <a:r>
              <a:rPr lang="ja-JP" altLang="en-US" sz="1292" dirty="0">
                <a:solidFill>
                  <a:srgbClr val="000000"/>
                </a:solidFill>
                <a:latin typeface="HGPｺﾞｼｯｸM" panose="020B0600000000000000" pitchFamily="50" charset="-128"/>
                <a:ea typeface="HGPｺﾞｼｯｸM" panose="020B0600000000000000" pitchFamily="50" charset="-128"/>
              </a:rPr>
              <a:t>○　</a:t>
            </a:r>
            <a:r>
              <a:rPr lang="ja-JP" altLang="ja-JP" sz="1292" dirty="0">
                <a:solidFill>
                  <a:srgbClr val="000000"/>
                </a:solidFill>
                <a:latin typeface="HGPｺﾞｼｯｸM" panose="020B0600000000000000" pitchFamily="50" charset="-128"/>
                <a:ea typeface="HGPｺﾞｼｯｸM" panose="020B0600000000000000" pitchFamily="50" charset="-128"/>
              </a:rPr>
              <a:t>児童福祉法に基づく障害児</a:t>
            </a:r>
            <a:r>
              <a:rPr lang="ja-JP" altLang="en-US" sz="1292" dirty="0">
                <a:solidFill>
                  <a:srgbClr val="000000"/>
                </a:solidFill>
                <a:latin typeface="HGPｺﾞｼｯｸM" panose="020B0600000000000000" pitchFamily="50" charset="-128"/>
                <a:ea typeface="HGPｺﾞｼｯｸM" panose="020B0600000000000000" pitchFamily="50" charset="-128"/>
              </a:rPr>
              <a:t>通所・入所支援などについて、</a:t>
            </a:r>
            <a:r>
              <a:rPr lang="ja-JP" altLang="ja-JP" sz="1292" dirty="0">
                <a:solidFill>
                  <a:srgbClr val="000000"/>
                </a:solidFill>
                <a:latin typeface="HGPｺﾞｼｯｸM" panose="020B0600000000000000" pitchFamily="50" charset="-128"/>
                <a:ea typeface="HGPｺﾞｼｯｸM" panose="020B0600000000000000" pitchFamily="50" charset="-128"/>
              </a:rPr>
              <a:t>サービス</a:t>
            </a:r>
            <a:r>
              <a:rPr lang="ja-JP" altLang="en-US" sz="1292" dirty="0">
                <a:solidFill>
                  <a:srgbClr val="000000"/>
                </a:solidFill>
                <a:latin typeface="HGPｺﾞｼｯｸM" panose="020B0600000000000000" pitchFamily="50" charset="-128"/>
                <a:ea typeface="HGPｺﾞｼｯｸM" panose="020B0600000000000000" pitchFamily="50" charset="-128"/>
              </a:rPr>
              <a:t>の</a:t>
            </a:r>
            <a:r>
              <a:rPr lang="ja-JP" altLang="ja-JP" sz="1292" dirty="0">
                <a:solidFill>
                  <a:srgbClr val="000000"/>
                </a:solidFill>
                <a:latin typeface="HGPｺﾞｼｯｸM" panose="020B0600000000000000" pitchFamily="50" charset="-128"/>
                <a:ea typeface="HGPｺﾞｼｯｸM" panose="020B0600000000000000" pitchFamily="50" charset="-128"/>
              </a:rPr>
              <a:t>提供</a:t>
            </a:r>
            <a:r>
              <a:rPr lang="ja-JP" altLang="en-US" sz="1292" dirty="0">
                <a:solidFill>
                  <a:srgbClr val="000000"/>
                </a:solidFill>
                <a:latin typeface="HGPｺﾞｼｯｸM" panose="020B0600000000000000" pitchFamily="50" charset="-128"/>
                <a:ea typeface="HGPｺﾞｼｯｸM" panose="020B0600000000000000" pitchFamily="50" charset="-128"/>
              </a:rPr>
              <a:t>体制を計画的に確保するため、都道府県及び市町村において障害児福祉計画を策定する等の見直しを行う。</a:t>
            </a:r>
            <a:endParaRPr lang="en-US" altLang="ja-JP" sz="1292" dirty="0">
              <a:solidFill>
                <a:srgbClr val="000000"/>
              </a:solidFill>
              <a:latin typeface="HGPｺﾞｼｯｸM" panose="020B0600000000000000" pitchFamily="50" charset="-128"/>
              <a:ea typeface="HGPｺﾞｼｯｸM" panose="020B0600000000000000" pitchFamily="50" charset="-128"/>
            </a:endParaRPr>
          </a:p>
          <a:p>
            <a:pPr marL="162486" indent="-162486" fontAlgn="auto">
              <a:lnSpc>
                <a:spcPct val="110000"/>
              </a:lnSpc>
              <a:spcBef>
                <a:spcPts val="0"/>
              </a:spcBef>
              <a:spcAft>
                <a:spcPts val="0"/>
              </a:spcAft>
            </a:pPr>
            <a:endParaRPr lang="en-US" altLang="ja-JP" sz="369" dirty="0">
              <a:solidFill>
                <a:srgbClr val="000000"/>
              </a:solidFill>
              <a:latin typeface="HGPｺﾞｼｯｸM" panose="020B0600000000000000" pitchFamily="50" charset="-128"/>
              <a:ea typeface="HGPｺﾞｼｯｸM" panose="020B0600000000000000" pitchFamily="50" charset="-128"/>
            </a:endParaRPr>
          </a:p>
          <a:p>
            <a:pPr marL="408414" indent="-408414" fontAlgn="auto">
              <a:spcBef>
                <a:spcPts val="0"/>
              </a:spcBef>
              <a:spcAft>
                <a:spcPts val="0"/>
              </a:spcAft>
            </a:pPr>
            <a:r>
              <a:rPr lang="ja-JP" altLang="en-US" sz="1108" dirty="0">
                <a:solidFill>
                  <a:srgbClr val="000000"/>
                </a:solidFill>
                <a:latin typeface="HGPｺﾞｼｯｸM" panose="020B0600000000000000" pitchFamily="50" charset="-128"/>
                <a:ea typeface="HGPｺﾞｼｯｸM" panose="020B0600000000000000" pitchFamily="50" charset="-128"/>
              </a:rPr>
              <a:t>　　</a:t>
            </a:r>
            <a:r>
              <a:rPr lang="en-US" altLang="ja-JP" sz="1108" dirty="0">
                <a:solidFill>
                  <a:srgbClr val="000000"/>
                </a:solidFill>
                <a:latin typeface="HGPｺﾞｼｯｸM" panose="020B0600000000000000" pitchFamily="50" charset="-128"/>
                <a:ea typeface="HGPｺﾞｼｯｸM" panose="020B0600000000000000" pitchFamily="50" charset="-128"/>
              </a:rPr>
              <a:t>※</a:t>
            </a:r>
            <a:r>
              <a:rPr lang="ja-JP" altLang="en-US" sz="1108" dirty="0">
                <a:solidFill>
                  <a:srgbClr val="000000"/>
                </a:solidFill>
                <a:latin typeface="HGPｺﾞｼｯｸM" panose="020B0600000000000000" pitchFamily="50" charset="-128"/>
                <a:ea typeface="HGPｺﾞｼｯｸM" panose="020B0600000000000000" pitchFamily="50" charset="-128"/>
              </a:rPr>
              <a:t>　現在、障害者総合支援法に基づく障害福祉サービスについては、</a:t>
            </a:r>
            <a:r>
              <a:rPr lang="ja-JP" altLang="ja-JP" sz="1108" dirty="0">
                <a:solidFill>
                  <a:srgbClr val="000000"/>
                </a:solidFill>
                <a:latin typeface="HGPｺﾞｼｯｸM" panose="020B0600000000000000" pitchFamily="50" charset="-128"/>
                <a:ea typeface="HGPｺﾞｼｯｸM" panose="020B0600000000000000" pitchFamily="50" charset="-128"/>
              </a:rPr>
              <a:t>サービスの提供体制を計画的に確保する</a:t>
            </a:r>
            <a:r>
              <a:rPr lang="ja-JP" altLang="en-US" sz="1108" dirty="0">
                <a:solidFill>
                  <a:srgbClr val="000000"/>
                </a:solidFill>
                <a:latin typeface="HGPｺﾞｼｯｸM" panose="020B0600000000000000" pitchFamily="50" charset="-128"/>
                <a:ea typeface="HGPｺﾞｼｯｸM" panose="020B0600000000000000" pitchFamily="50" charset="-128"/>
              </a:rPr>
              <a:t>ため、</a:t>
            </a:r>
            <a:r>
              <a:rPr lang="ja-JP" altLang="ja-JP" sz="1108" dirty="0">
                <a:solidFill>
                  <a:srgbClr val="000000"/>
                </a:solidFill>
                <a:latin typeface="HGPｺﾞｼｯｸM" panose="020B0600000000000000" pitchFamily="50" charset="-128"/>
                <a:ea typeface="HGPｺﾞｼｯｸM" panose="020B0600000000000000" pitchFamily="50" charset="-128"/>
              </a:rPr>
              <a:t>都道府県</a:t>
            </a:r>
            <a:r>
              <a:rPr lang="ja-JP" altLang="en-US" sz="1108" dirty="0">
                <a:solidFill>
                  <a:srgbClr val="000000"/>
                </a:solidFill>
                <a:latin typeface="HGPｺﾞｼｯｸM" panose="020B0600000000000000" pitchFamily="50" charset="-128"/>
                <a:ea typeface="HGPｺﾞｼｯｸM" panose="020B0600000000000000" pitchFamily="50" charset="-128"/>
              </a:rPr>
              <a:t>及び市町村</a:t>
            </a:r>
            <a:r>
              <a:rPr lang="ja-JP" altLang="ja-JP" sz="1108" dirty="0">
                <a:solidFill>
                  <a:srgbClr val="000000"/>
                </a:solidFill>
                <a:latin typeface="HGPｺﾞｼｯｸM" panose="020B0600000000000000" pitchFamily="50" charset="-128"/>
                <a:ea typeface="HGPｺﾞｼｯｸM" panose="020B0600000000000000" pitchFamily="50" charset="-128"/>
              </a:rPr>
              <a:t>が障害福祉計画を策定し、サービスの種類ごとの必要な量の見込みや提供体制の確保に係る目標等を</a:t>
            </a:r>
            <a:r>
              <a:rPr lang="ja-JP" altLang="en-US" sz="1108" dirty="0">
                <a:solidFill>
                  <a:srgbClr val="000000"/>
                </a:solidFill>
                <a:latin typeface="HGPｺﾞｼｯｸM" panose="020B0600000000000000" pitchFamily="50" charset="-128"/>
                <a:ea typeface="HGPｺﾞｼｯｸM" panose="020B0600000000000000" pitchFamily="50" charset="-128"/>
              </a:rPr>
              <a:t>策定。</a:t>
            </a:r>
            <a:endParaRPr lang="en-US" altLang="ja-JP" sz="1108" dirty="0">
              <a:solidFill>
                <a:srgbClr val="000000"/>
              </a:solidFill>
              <a:latin typeface="HGPｺﾞｼｯｸM" panose="020B0600000000000000" pitchFamily="50" charset="-128"/>
              <a:ea typeface="HGPｺﾞｼｯｸM" panose="020B0600000000000000" pitchFamily="50" charset="-128"/>
            </a:endParaRPr>
          </a:p>
        </p:txBody>
      </p:sp>
      <p:sp>
        <p:nvSpPr>
          <p:cNvPr id="2" name="スライド番号プレースホルダー 1"/>
          <p:cNvSpPr>
            <a:spLocks noGrp="1"/>
          </p:cNvSpPr>
          <p:nvPr>
            <p:ph type="sldNum" sz="quarter" idx="12"/>
          </p:nvPr>
        </p:nvSpPr>
        <p:spPr>
          <a:xfrm>
            <a:off x="7071816" y="6536353"/>
            <a:ext cx="2057400" cy="365125"/>
          </a:xfrm>
        </p:spPr>
        <p:txBody>
          <a:bodyPr/>
          <a:lstStyle/>
          <a:p>
            <a:pPr>
              <a:defRPr/>
            </a:pPr>
            <a:fld id="{F90A3C79-1AFD-481B-B685-7933BCD0898B}" type="slidenum">
              <a:rPr lang="en-US" altLang="ja-JP" smtClean="0"/>
              <a:pPr>
                <a:defRPr/>
              </a:pPr>
              <a:t>20</a:t>
            </a:fld>
            <a:endParaRPr lang="en-US" altLang="ja-JP" dirty="0"/>
          </a:p>
        </p:txBody>
      </p:sp>
      <p:sp>
        <p:nvSpPr>
          <p:cNvPr id="11"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3106530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18"/>
          <p:cNvGrpSpPr/>
          <p:nvPr/>
        </p:nvGrpSpPr>
        <p:grpSpPr>
          <a:xfrm>
            <a:off x="3944" y="703774"/>
            <a:ext cx="9144000" cy="66469"/>
            <a:chOff x="0" y="188640"/>
            <a:chExt cx="9144000" cy="72008"/>
          </a:xfrm>
        </p:grpSpPr>
        <p:cxnSp>
          <p:nvCxnSpPr>
            <p:cNvPr id="5" name="直線コネクタ 4"/>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7" name="テキスト ボックス 6"/>
          <p:cNvSpPr txBox="1"/>
          <p:nvPr/>
        </p:nvSpPr>
        <p:spPr>
          <a:xfrm>
            <a:off x="971670" y="277488"/>
            <a:ext cx="6990315" cy="426006"/>
          </a:xfrm>
          <a:prstGeom prst="rect">
            <a:avLst/>
          </a:prstGeom>
          <a:noFill/>
        </p:spPr>
        <p:txBody>
          <a:bodyPr wrap="square" lIns="84315" tIns="42160" rIns="84315" bIns="42160" rtlCol="0">
            <a:spAutoFit/>
          </a:bodyPr>
          <a:lstStyle/>
          <a:p>
            <a:pPr algn="ctr" fontAlgn="auto">
              <a:spcBef>
                <a:spcPts val="0"/>
              </a:spcBef>
              <a:spcAft>
                <a:spcPts val="0"/>
              </a:spcAft>
            </a:pPr>
            <a:r>
              <a:rPr lang="ja-JP" altLang="en-US" sz="2215" dirty="0">
                <a:solidFill>
                  <a:srgbClr val="000000"/>
                </a:solidFill>
                <a:latin typeface="HG創英角ｺﾞｼｯｸUB" panose="020B0909000000000000" pitchFamily="49" charset="-128"/>
                <a:ea typeface="HG創英角ｺﾞｼｯｸUB" panose="020B0909000000000000" pitchFamily="49" charset="-128"/>
              </a:rPr>
              <a:t>補装具費の支給範囲の拡大（貸与の追加）</a:t>
            </a:r>
          </a:p>
        </p:txBody>
      </p:sp>
      <p:sp>
        <p:nvSpPr>
          <p:cNvPr id="9" name="正方形/長方形 8"/>
          <p:cNvSpPr/>
          <p:nvPr/>
        </p:nvSpPr>
        <p:spPr>
          <a:xfrm>
            <a:off x="36023" y="2297267"/>
            <a:ext cx="9026258" cy="4253538"/>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84309" tIns="42151" rIns="84309" bIns="42151" anchor="ctr"/>
          <a:lstStyle/>
          <a:p>
            <a:pPr fontAlgn="auto">
              <a:spcBef>
                <a:spcPts val="0"/>
              </a:spcBef>
              <a:spcAft>
                <a:spcPts val="0"/>
              </a:spcAft>
              <a:defRPr/>
            </a:pPr>
            <a:r>
              <a:rPr lang="ja-JP" altLang="en-US" sz="1108" dirty="0">
                <a:solidFill>
                  <a:prstClr val="black"/>
                </a:solidFill>
                <a:latin typeface="ＭＳ Ｐゴシック"/>
              </a:rPr>
              <a:t>　　　　</a:t>
            </a:r>
            <a:endParaRPr lang="en-US" altLang="ja-JP" sz="1108" dirty="0">
              <a:solidFill>
                <a:prstClr val="black"/>
              </a:solidFill>
              <a:latin typeface="ＭＳ Ｐゴシック"/>
            </a:endParaRPr>
          </a:p>
        </p:txBody>
      </p:sp>
      <p:sp>
        <p:nvSpPr>
          <p:cNvPr id="13" name="正方形/長方形 12"/>
          <p:cNvSpPr/>
          <p:nvPr/>
        </p:nvSpPr>
        <p:spPr>
          <a:xfrm>
            <a:off x="41055" y="2162572"/>
            <a:ext cx="1872208" cy="26939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84315" tIns="42160" rIns="84315" bIns="42160" rtlCol="0" anchor="ctr"/>
          <a:lstStyle/>
          <a:p>
            <a:pPr algn="ctr" fontAlgn="auto">
              <a:spcBef>
                <a:spcPts val="0"/>
              </a:spcBef>
              <a:spcAft>
                <a:spcPts val="0"/>
              </a:spcAft>
            </a:pPr>
            <a:r>
              <a:rPr lang="ja-JP" altLang="en-US" sz="1292" dirty="0">
                <a:solidFill>
                  <a:prstClr val="white"/>
                </a:solidFill>
                <a:latin typeface="HGS創英角ｺﾞｼｯｸUB" pitchFamily="50" charset="-128"/>
                <a:ea typeface="HGS創英角ｺﾞｼｯｸUB" pitchFamily="50" charset="-128"/>
              </a:rPr>
              <a:t>具体的内容</a:t>
            </a:r>
          </a:p>
        </p:txBody>
      </p:sp>
      <p:grpSp>
        <p:nvGrpSpPr>
          <p:cNvPr id="2" name="グループ化 1"/>
          <p:cNvGrpSpPr/>
          <p:nvPr/>
        </p:nvGrpSpPr>
        <p:grpSpPr>
          <a:xfrm>
            <a:off x="297505" y="2615764"/>
            <a:ext cx="4008658" cy="3538517"/>
            <a:chOff x="288094" y="-880680"/>
            <a:chExt cx="4813525" cy="6445942"/>
          </a:xfrm>
        </p:grpSpPr>
        <p:sp>
          <p:nvSpPr>
            <p:cNvPr id="42" name="角丸四角形 41"/>
            <p:cNvSpPr/>
            <p:nvPr/>
          </p:nvSpPr>
          <p:spPr>
            <a:xfrm>
              <a:off x="288094" y="-604130"/>
              <a:ext cx="4254821" cy="6169392"/>
            </a:xfrm>
            <a:prstGeom prst="roundRect">
              <a:avLst>
                <a:gd name="adj" fmla="val 3877"/>
              </a:avLst>
            </a:prstGeom>
            <a:gradFill>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15875">
              <a:solidFill>
                <a:srgbClr val="F79646">
                  <a:shade val="95000"/>
                  <a:satMod val="105000"/>
                </a:srgbClr>
              </a:solidFill>
            </a:ln>
          </p:spPr>
          <p:txBody>
            <a:bodyPr wrap="square" lIns="84328" tIns="42163" rIns="84328" bIns="42163" anchor="t" anchorCtr="0">
              <a:noAutofit/>
            </a:bodyPr>
            <a:lstStyle/>
            <a:p>
              <a:pPr defTabSz="843121" fontAlgn="auto">
                <a:spcBef>
                  <a:spcPts val="0"/>
                </a:spcBef>
                <a:spcAft>
                  <a:spcPts val="0"/>
                </a:spcAft>
                <a:defRPr/>
              </a:pPr>
              <a:endParaRPr lang="en-US" altLang="ja-JP" dirty="0">
                <a:solidFill>
                  <a:prstClr val="black"/>
                </a:solidFill>
                <a:latin typeface="HG丸ｺﾞｼｯｸM-PRO" pitchFamily="50" charset="-128"/>
                <a:ea typeface="HG丸ｺﾞｼｯｸM-PRO" pitchFamily="50" charset="-128"/>
              </a:endParaRPr>
            </a:p>
            <a:p>
              <a:pPr defTabSz="843121" fontAlgn="auto">
                <a:spcBef>
                  <a:spcPts val="0"/>
                </a:spcBef>
                <a:spcAft>
                  <a:spcPts val="0"/>
                </a:spcAft>
                <a:defRPr/>
              </a:pPr>
              <a:r>
                <a:rPr lang="ja-JP" altLang="en-US" sz="1292" dirty="0">
                  <a:solidFill>
                    <a:prstClr val="black"/>
                  </a:solidFill>
                  <a:latin typeface="HG丸ｺﾞｼｯｸM-PRO" pitchFamily="50" charset="-128"/>
                  <a:ea typeface="HG丸ｺﾞｼｯｸM-PRO" pitchFamily="50" charset="-128"/>
                </a:rPr>
                <a:t>○成長に伴って短期間での交換が必要となる</a:t>
              </a:r>
              <a:endParaRPr lang="en-US" altLang="ja-JP" sz="1292" dirty="0">
                <a:solidFill>
                  <a:prstClr val="black"/>
                </a:solidFill>
                <a:latin typeface="HG丸ｺﾞｼｯｸM-PRO" pitchFamily="50" charset="-128"/>
                <a:ea typeface="HG丸ｺﾞｼｯｸM-PRO" pitchFamily="50" charset="-128"/>
              </a:endParaRPr>
            </a:p>
            <a:p>
              <a:pPr defTabSz="843121" fontAlgn="auto">
                <a:spcBef>
                  <a:spcPts val="0"/>
                </a:spcBef>
                <a:spcAft>
                  <a:spcPts val="0"/>
                </a:spcAft>
                <a:defRPr/>
              </a:pPr>
              <a:r>
                <a:rPr lang="ja-JP" altLang="en-US" sz="1292" dirty="0">
                  <a:solidFill>
                    <a:prstClr val="black"/>
                  </a:solidFill>
                  <a:latin typeface="HG丸ｺﾞｼｯｸM-PRO" pitchFamily="50" charset="-128"/>
                  <a:ea typeface="HG丸ｺﾞｼｯｸM-PRO" pitchFamily="50" charset="-128"/>
                </a:rPr>
                <a:t>　障害児</a:t>
              </a:r>
              <a:endParaRPr lang="en-US" altLang="ja-JP" sz="1292" dirty="0">
                <a:solidFill>
                  <a:prstClr val="black"/>
                </a:solidFill>
                <a:latin typeface="HG丸ｺﾞｼｯｸM-PRO" pitchFamily="50" charset="-128"/>
                <a:ea typeface="HG丸ｺﾞｼｯｸM-PRO" pitchFamily="50" charset="-128"/>
              </a:endParaRPr>
            </a:p>
            <a:p>
              <a:pPr defTabSz="843121" fontAlgn="auto">
                <a:spcBef>
                  <a:spcPts val="0"/>
                </a:spcBef>
                <a:spcAft>
                  <a:spcPts val="0"/>
                </a:spcAft>
                <a:defRPr/>
              </a:pPr>
              <a:endParaRPr lang="en-US" altLang="ja-JP" sz="1200" dirty="0">
                <a:solidFill>
                  <a:prstClr val="black"/>
                </a:solidFill>
                <a:latin typeface="HG丸ｺﾞｼｯｸM-PRO" pitchFamily="50" charset="-128"/>
                <a:ea typeface="HG丸ｺﾞｼｯｸM-PRO" pitchFamily="50" charset="-128"/>
              </a:endParaRPr>
            </a:p>
            <a:p>
              <a:pPr defTabSz="843121" fontAlgn="auto">
                <a:spcBef>
                  <a:spcPts val="0"/>
                </a:spcBef>
                <a:spcAft>
                  <a:spcPts val="0"/>
                </a:spcAft>
                <a:defRPr/>
              </a:pPr>
              <a:r>
                <a:rPr lang="ja-JP" altLang="en-US" sz="1292" dirty="0">
                  <a:solidFill>
                    <a:prstClr val="black"/>
                  </a:solidFill>
                  <a:latin typeface="HG丸ｺﾞｼｯｸM-PRO" pitchFamily="50" charset="-128"/>
                  <a:ea typeface="HG丸ｺﾞｼｯｸM-PRO" pitchFamily="50" charset="-128"/>
                </a:rPr>
                <a:t>○障害の進行により、短期間の利用が想定さ</a:t>
              </a:r>
              <a:endParaRPr lang="en-US" altLang="ja-JP" sz="1292" dirty="0">
                <a:solidFill>
                  <a:prstClr val="black"/>
                </a:solidFill>
                <a:latin typeface="HG丸ｺﾞｼｯｸM-PRO" pitchFamily="50" charset="-128"/>
                <a:ea typeface="HG丸ｺﾞｼｯｸM-PRO" pitchFamily="50" charset="-128"/>
              </a:endParaRPr>
            </a:p>
            <a:p>
              <a:pPr defTabSz="843121" fontAlgn="auto">
                <a:spcBef>
                  <a:spcPts val="0"/>
                </a:spcBef>
                <a:spcAft>
                  <a:spcPts val="0"/>
                </a:spcAft>
                <a:defRPr/>
              </a:pPr>
              <a:r>
                <a:rPr lang="ja-JP" altLang="en-US" sz="1292" dirty="0">
                  <a:solidFill>
                    <a:prstClr val="black"/>
                  </a:solidFill>
                  <a:latin typeface="HG丸ｺﾞｼｯｸM-PRO" pitchFamily="50" charset="-128"/>
                  <a:ea typeface="HG丸ｺﾞｼｯｸM-PRO" pitchFamily="50" charset="-128"/>
                </a:rPr>
                <a:t>　</a:t>
              </a:r>
              <a:r>
                <a:rPr lang="ja-JP" altLang="en-US" sz="1292" dirty="0" err="1">
                  <a:solidFill>
                    <a:prstClr val="black"/>
                  </a:solidFill>
                  <a:latin typeface="HG丸ｺﾞｼｯｸM-PRO" pitchFamily="50" charset="-128"/>
                  <a:ea typeface="HG丸ｺﾞｼｯｸM-PRO" pitchFamily="50" charset="-128"/>
                </a:rPr>
                <a:t>れる</a:t>
              </a:r>
              <a:r>
                <a:rPr lang="ja-JP" altLang="en-US" sz="1292" dirty="0">
                  <a:solidFill>
                    <a:prstClr val="black"/>
                  </a:solidFill>
                  <a:latin typeface="HG丸ｺﾞｼｯｸM-PRO" pitchFamily="50" charset="-128"/>
                  <a:ea typeface="HG丸ｺﾞｼｯｸM-PRO" pitchFamily="50" charset="-128"/>
                </a:rPr>
                <a:t>もの</a:t>
              </a:r>
              <a:endParaRPr lang="en-US" altLang="ja-JP" sz="1292" dirty="0">
                <a:solidFill>
                  <a:prstClr val="black"/>
                </a:solidFill>
                <a:latin typeface="HG丸ｺﾞｼｯｸM-PRO" pitchFamily="50" charset="-128"/>
                <a:ea typeface="HG丸ｺﾞｼｯｸM-PRO" pitchFamily="50" charset="-128"/>
              </a:endParaRPr>
            </a:p>
            <a:p>
              <a:pPr defTabSz="843121" fontAlgn="auto">
                <a:spcBef>
                  <a:spcPts val="0"/>
                </a:spcBef>
                <a:spcAft>
                  <a:spcPts val="0"/>
                </a:spcAft>
                <a:defRPr/>
              </a:pPr>
              <a:endParaRPr lang="en-US" altLang="ja-JP" sz="1200" dirty="0">
                <a:solidFill>
                  <a:prstClr val="black"/>
                </a:solidFill>
                <a:latin typeface="HG丸ｺﾞｼｯｸM-PRO" pitchFamily="50" charset="-128"/>
                <a:ea typeface="HG丸ｺﾞｼｯｸM-PRO" pitchFamily="50" charset="-128"/>
              </a:endParaRPr>
            </a:p>
            <a:p>
              <a:pPr defTabSz="843121" fontAlgn="auto">
                <a:spcBef>
                  <a:spcPts val="0"/>
                </a:spcBef>
                <a:spcAft>
                  <a:spcPts val="0"/>
                </a:spcAft>
                <a:defRPr/>
              </a:pPr>
              <a:r>
                <a:rPr lang="ja-JP" altLang="en-US" sz="1292" dirty="0">
                  <a:solidFill>
                    <a:prstClr val="black"/>
                  </a:solidFill>
                  <a:latin typeface="HG丸ｺﾞｼｯｸM-PRO" pitchFamily="50" charset="-128"/>
                  <a:ea typeface="HG丸ｺﾞｼｯｸM-PRO" pitchFamily="50" charset="-128"/>
                </a:rPr>
                <a:t>○仮合わせ前の試用　</a:t>
              </a:r>
              <a:endParaRPr lang="en-US" altLang="ja-JP" sz="1292" dirty="0">
                <a:solidFill>
                  <a:prstClr val="black"/>
                </a:solidFill>
                <a:latin typeface="HG丸ｺﾞｼｯｸM-PRO" pitchFamily="50" charset="-128"/>
                <a:ea typeface="HG丸ｺﾞｼｯｸM-PRO" pitchFamily="50" charset="-128"/>
              </a:endParaRPr>
            </a:p>
          </p:txBody>
        </p:sp>
        <p:sp>
          <p:nvSpPr>
            <p:cNvPr id="43" name="テキスト ボックス 42"/>
            <p:cNvSpPr txBox="1"/>
            <p:nvPr/>
          </p:nvSpPr>
          <p:spPr>
            <a:xfrm>
              <a:off x="649154" y="-880680"/>
              <a:ext cx="3591262" cy="517323"/>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FC000"/>
              </a:solidFill>
              <a:prstDash val="solid"/>
            </a:ln>
            <a:effectLst>
              <a:outerShdw blurRad="40000" dist="23000" dir="5400000" rotWithShape="0">
                <a:srgbClr val="000000">
                  <a:alpha val="35000"/>
                </a:srgbClr>
              </a:outerShdw>
            </a:effectLst>
          </p:spPr>
          <p:txBody>
            <a:bodyPr wrap="square" lIns="84328" tIns="42163" rIns="84328" bIns="42163" rtlCol="0">
              <a:spAutoFit/>
            </a:bodyPr>
            <a:lstStyle/>
            <a:p>
              <a:pPr algn="ctr" fontAlgn="auto">
                <a:spcBef>
                  <a:spcPts val="0"/>
                </a:spcBef>
                <a:spcAft>
                  <a:spcPts val="0"/>
                </a:spcAft>
                <a:defRPr/>
              </a:pPr>
              <a:r>
                <a:rPr kumimoji="0" lang="ja-JP" altLang="en-US" sz="1292" kern="0" dirty="0">
                  <a:solidFill>
                    <a:prstClr val="white"/>
                  </a:solidFill>
                  <a:latin typeface="HG丸ｺﾞｼｯｸM-PRO" pitchFamily="50" charset="-128"/>
                  <a:ea typeface="HG丸ｺﾞｼｯｸM-PRO" pitchFamily="50" charset="-128"/>
                </a:rPr>
                <a:t>貸与が適切と考えられる場合（例）</a:t>
              </a:r>
            </a:p>
          </p:txBody>
        </p:sp>
        <p:sp>
          <p:nvSpPr>
            <p:cNvPr id="46" name="タイトル 2"/>
            <p:cNvSpPr txBox="1">
              <a:spLocks/>
            </p:cNvSpPr>
            <p:nvPr/>
          </p:nvSpPr>
          <p:spPr bwMode="auto">
            <a:xfrm>
              <a:off x="444430" y="3022517"/>
              <a:ext cx="4657189" cy="2127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4386" tIns="42192" rIns="84386" bIns="42192" numCol="1" anchor="t"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47" algn="ctr" rtl="0" fontAlgn="base">
                <a:spcBef>
                  <a:spcPct val="0"/>
                </a:spcBef>
                <a:spcAft>
                  <a:spcPct val="0"/>
                </a:spcAft>
                <a:defRPr kumimoji="1" sz="4400">
                  <a:solidFill>
                    <a:schemeClr val="tx2"/>
                  </a:solidFill>
                  <a:latin typeface="Arial" charset="0"/>
                  <a:ea typeface="ＭＳ Ｐゴシック" pitchFamily="50" charset="-128"/>
                </a:defRPr>
              </a:lvl6pPr>
              <a:lvl7pPr marL="914293" algn="ctr" rtl="0" fontAlgn="base">
                <a:spcBef>
                  <a:spcPct val="0"/>
                </a:spcBef>
                <a:spcAft>
                  <a:spcPct val="0"/>
                </a:spcAft>
                <a:defRPr kumimoji="1" sz="4400">
                  <a:solidFill>
                    <a:schemeClr val="tx2"/>
                  </a:solidFill>
                  <a:latin typeface="Arial" charset="0"/>
                  <a:ea typeface="ＭＳ Ｐゴシック" pitchFamily="50" charset="-128"/>
                </a:defRPr>
              </a:lvl7pPr>
              <a:lvl8pPr marL="1371440" algn="ctr" rtl="0" fontAlgn="base">
                <a:spcBef>
                  <a:spcPct val="0"/>
                </a:spcBef>
                <a:spcAft>
                  <a:spcPct val="0"/>
                </a:spcAft>
                <a:defRPr kumimoji="1" sz="4400">
                  <a:solidFill>
                    <a:schemeClr val="tx2"/>
                  </a:solidFill>
                  <a:latin typeface="Arial" charset="0"/>
                  <a:ea typeface="ＭＳ Ｐゴシック" pitchFamily="50" charset="-128"/>
                </a:defRPr>
              </a:lvl8pPr>
              <a:lvl9pPr marL="1828587"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r>
                <a:rPr lang="ja-JP" altLang="en-US" sz="923" kern="0" dirty="0">
                  <a:solidFill>
                    <a:srgbClr val="000000"/>
                  </a:solidFill>
                  <a:latin typeface="メイリオ" pitchFamily="50" charset="-128"/>
                  <a:ea typeface="メイリオ" pitchFamily="50" charset="-128"/>
                  <a:cs typeface="メイリオ" pitchFamily="50" charset="-128"/>
                </a:rPr>
                <a:t>　</a:t>
              </a:r>
              <a:r>
                <a:rPr lang="en-US" altLang="ja-JP" sz="1108" kern="0" dirty="0">
                  <a:solidFill>
                    <a:srgbClr val="000000"/>
                  </a:solidFill>
                  <a:latin typeface="メイリオ" pitchFamily="50" charset="-128"/>
                  <a:ea typeface="メイリオ" pitchFamily="50" charset="-128"/>
                  <a:cs typeface="メイリオ" pitchFamily="50" charset="-128"/>
                </a:rPr>
                <a:t>※</a:t>
              </a:r>
              <a:r>
                <a:rPr lang="ja-JP" altLang="en-US" sz="1108" kern="0" dirty="0">
                  <a:solidFill>
                    <a:srgbClr val="000000"/>
                  </a:solidFill>
                  <a:latin typeface="メイリオ" pitchFamily="50" charset="-128"/>
                  <a:ea typeface="メイリオ" pitchFamily="50" charset="-128"/>
                  <a:cs typeface="メイリオ" pitchFamily="50" charset="-128"/>
                </a:rPr>
                <a:t>　上記のような場合が想定されるが、今後、</a:t>
              </a:r>
              <a:endParaRPr lang="en-US" altLang="ja-JP" sz="1108" kern="0" dirty="0">
                <a:solidFill>
                  <a:srgbClr val="000000"/>
                </a:solidFill>
                <a:latin typeface="メイリオ" pitchFamily="50" charset="-128"/>
                <a:ea typeface="メイリオ" pitchFamily="50" charset="-128"/>
                <a:cs typeface="メイリオ" pitchFamily="50" charset="-128"/>
              </a:endParaRPr>
            </a:p>
            <a:p>
              <a:pPr algn="l"/>
              <a:r>
                <a:rPr lang="ja-JP" altLang="en-US" sz="1108" kern="0" dirty="0">
                  <a:solidFill>
                    <a:srgbClr val="000000"/>
                  </a:solidFill>
                  <a:latin typeface="メイリオ" pitchFamily="50" charset="-128"/>
                  <a:ea typeface="メイリオ" pitchFamily="50" charset="-128"/>
                  <a:cs typeface="メイリオ" pitchFamily="50" charset="-128"/>
                </a:rPr>
                <a:t>　　関係者の意見も踏まえて検討。</a:t>
              </a:r>
              <a:endParaRPr lang="en-US" altLang="ja-JP" sz="1108" kern="0" dirty="0">
                <a:solidFill>
                  <a:srgbClr val="000000"/>
                </a:solidFill>
                <a:latin typeface="メイリオ" pitchFamily="50" charset="-128"/>
                <a:ea typeface="メイリオ" pitchFamily="50" charset="-128"/>
                <a:cs typeface="メイリオ" pitchFamily="50" charset="-128"/>
              </a:endParaRPr>
            </a:p>
            <a:p>
              <a:pPr algn="l"/>
              <a:endParaRPr lang="en-US" altLang="ja-JP" sz="738" kern="0" dirty="0">
                <a:solidFill>
                  <a:srgbClr val="000000"/>
                </a:solidFill>
                <a:latin typeface="メイリオ" pitchFamily="50" charset="-128"/>
                <a:ea typeface="メイリオ" pitchFamily="50" charset="-128"/>
                <a:cs typeface="メイリオ" pitchFamily="50" charset="-128"/>
              </a:endParaRPr>
            </a:p>
            <a:p>
              <a:pPr algn="l"/>
              <a:r>
                <a:rPr lang="ja-JP" altLang="en-US" sz="1108" kern="0" dirty="0">
                  <a:solidFill>
                    <a:srgbClr val="000000"/>
                  </a:solidFill>
                  <a:latin typeface="メイリオ" pitchFamily="50" charset="-128"/>
                  <a:ea typeface="メイリオ" pitchFamily="50" charset="-128"/>
                  <a:cs typeface="メイリオ" pitchFamily="50" charset="-128"/>
                </a:rPr>
                <a:t>　</a:t>
              </a:r>
              <a:r>
                <a:rPr lang="en-US" altLang="ja-JP" sz="1108" kern="0" dirty="0">
                  <a:solidFill>
                    <a:srgbClr val="000000"/>
                  </a:solidFill>
                  <a:latin typeface="メイリオ" pitchFamily="50" charset="-128"/>
                  <a:ea typeface="メイリオ" pitchFamily="50" charset="-128"/>
                  <a:cs typeface="メイリオ" pitchFamily="50" charset="-128"/>
                </a:rPr>
                <a:t>※</a:t>
              </a:r>
              <a:r>
                <a:rPr lang="ja-JP" altLang="en-US" sz="1108" kern="0" dirty="0">
                  <a:solidFill>
                    <a:srgbClr val="000000"/>
                  </a:solidFill>
                  <a:latin typeface="メイリオ" pitchFamily="50" charset="-128"/>
                  <a:ea typeface="メイリオ" pitchFamily="50" charset="-128"/>
                  <a:cs typeface="メイリオ" pitchFamily="50" charset="-128"/>
                </a:rPr>
                <a:t>　身体への適合を図るための製作が必要なも</a:t>
              </a:r>
              <a:endParaRPr lang="en-US" altLang="ja-JP" sz="1108" kern="0" dirty="0">
                <a:solidFill>
                  <a:srgbClr val="000000"/>
                </a:solidFill>
                <a:latin typeface="メイリオ" pitchFamily="50" charset="-128"/>
                <a:ea typeface="メイリオ" pitchFamily="50" charset="-128"/>
                <a:cs typeface="メイリオ" pitchFamily="50" charset="-128"/>
              </a:endParaRPr>
            </a:p>
            <a:p>
              <a:pPr algn="l"/>
              <a:r>
                <a:rPr lang="ja-JP" altLang="en-US" sz="1108" kern="0" dirty="0">
                  <a:solidFill>
                    <a:srgbClr val="000000"/>
                  </a:solidFill>
                  <a:latin typeface="メイリオ" pitchFamily="50" charset="-128"/>
                  <a:ea typeface="メイリオ" pitchFamily="50" charset="-128"/>
                  <a:cs typeface="メイリオ" pitchFamily="50" charset="-128"/>
                </a:rPr>
                <a:t>　　の等については、貸与になじまないものと考</a:t>
              </a:r>
              <a:endParaRPr lang="en-US" altLang="ja-JP" sz="1108" kern="0" dirty="0">
                <a:solidFill>
                  <a:srgbClr val="000000"/>
                </a:solidFill>
                <a:latin typeface="メイリオ" pitchFamily="50" charset="-128"/>
                <a:ea typeface="メイリオ" pitchFamily="50" charset="-128"/>
                <a:cs typeface="メイリオ" pitchFamily="50" charset="-128"/>
              </a:endParaRPr>
            </a:p>
            <a:p>
              <a:pPr algn="l"/>
              <a:r>
                <a:rPr lang="ja-JP" altLang="en-US" sz="1108" kern="0" dirty="0">
                  <a:solidFill>
                    <a:srgbClr val="000000"/>
                  </a:solidFill>
                  <a:latin typeface="メイリオ" pitchFamily="50" charset="-128"/>
                  <a:ea typeface="メイリオ" pitchFamily="50" charset="-128"/>
                  <a:cs typeface="メイリオ" pitchFamily="50" charset="-128"/>
                </a:rPr>
                <a:t>　　えられる。</a:t>
              </a:r>
            </a:p>
          </p:txBody>
        </p:sp>
      </p:grpSp>
      <p:grpSp>
        <p:nvGrpSpPr>
          <p:cNvPr id="23" name="グループ化 22"/>
          <p:cNvGrpSpPr/>
          <p:nvPr/>
        </p:nvGrpSpPr>
        <p:grpSpPr>
          <a:xfrm>
            <a:off x="4306124" y="2431966"/>
            <a:ext cx="4652825" cy="2060537"/>
            <a:chOff x="998509" y="2636912"/>
            <a:chExt cx="7921770" cy="3720412"/>
          </a:xfrm>
        </p:grpSpPr>
        <p:sp>
          <p:nvSpPr>
            <p:cNvPr id="24" name="角丸四角形 23"/>
            <p:cNvSpPr/>
            <p:nvPr/>
          </p:nvSpPr>
          <p:spPr>
            <a:xfrm>
              <a:off x="998509" y="2636912"/>
              <a:ext cx="631935" cy="3720404"/>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ysClr val="windowText" lastClr="000000"/>
              </a:solidFill>
              <a:prstDash val="solid"/>
            </a:ln>
            <a:effectLst>
              <a:outerShdw blurRad="40000" dist="20000" dir="5400000" rotWithShape="0">
                <a:srgbClr val="000000">
                  <a:alpha val="38000"/>
                </a:srgbClr>
              </a:outerShdw>
            </a:effectLst>
          </p:spPr>
          <p:txBody>
            <a:bodyPr vert="eaVert" rtlCol="0" anchor="ctr"/>
            <a:lstStyle/>
            <a:p>
              <a:pPr algn="ctr" fontAlgn="auto">
                <a:spcBef>
                  <a:spcPts val="0"/>
                </a:spcBef>
                <a:spcAft>
                  <a:spcPts val="0"/>
                </a:spcAft>
                <a:defRPr/>
              </a:pPr>
              <a:r>
                <a:rPr kumimoji="0" lang="ja-JP" altLang="en-US" sz="923" kern="0" dirty="0">
                  <a:solidFill>
                    <a:prstClr val="black"/>
                  </a:solidFill>
                  <a:latin typeface="Arial"/>
                  <a:ea typeface="ＭＳ Ｐゴシック"/>
                </a:rPr>
                <a:t>補装具の購入希望</a:t>
              </a:r>
            </a:p>
          </p:txBody>
        </p:sp>
        <p:sp>
          <p:nvSpPr>
            <p:cNvPr id="26" name="角丸四角形 25"/>
            <p:cNvSpPr/>
            <p:nvPr/>
          </p:nvSpPr>
          <p:spPr>
            <a:xfrm>
              <a:off x="2721832" y="4926881"/>
              <a:ext cx="2592289" cy="1430443"/>
            </a:xfrm>
            <a:prstGeom prst="roundRect">
              <a:avLst/>
            </a:prstGeom>
            <a:noFill/>
            <a:ln w="9525" cap="flat" cmpd="sng" algn="ctr">
              <a:noFill/>
              <a:prstDash val="dash"/>
            </a:ln>
            <a:effectLst>
              <a:outerShdw blurRad="40000" dist="20000" dir="5400000" rotWithShape="0">
                <a:srgbClr val="000000">
                  <a:alpha val="38000"/>
                </a:srgbClr>
              </a:outerShdw>
            </a:effectLst>
          </p:spPr>
          <p:txBody>
            <a:bodyPr rtlCol="0" anchor="ctr"/>
            <a:lstStyle/>
            <a:p>
              <a:pPr marL="165420" indent="-165420" fontAlgn="auto">
                <a:spcBef>
                  <a:spcPts val="0"/>
                </a:spcBef>
                <a:spcAft>
                  <a:spcPts val="0"/>
                </a:spcAft>
                <a:defRPr/>
              </a:pPr>
              <a:r>
                <a:rPr kumimoji="0" lang="ja-JP" altLang="en-US" sz="923" kern="0" dirty="0">
                  <a:solidFill>
                    <a:prstClr val="black"/>
                  </a:solidFill>
                  <a:latin typeface="Arial"/>
                  <a:ea typeface="ＭＳ Ｐゴシック"/>
                </a:rPr>
                <a:t>・ 成長に合わせた作り</a:t>
              </a:r>
              <a:endParaRPr kumimoji="0" lang="en-US" altLang="ja-JP" sz="923" kern="0" dirty="0">
                <a:solidFill>
                  <a:prstClr val="black"/>
                </a:solidFill>
                <a:latin typeface="Arial"/>
                <a:ea typeface="ＭＳ Ｐゴシック"/>
              </a:endParaRPr>
            </a:p>
            <a:p>
              <a:pPr marL="165420" indent="-165420" fontAlgn="auto">
                <a:spcBef>
                  <a:spcPts val="0"/>
                </a:spcBef>
                <a:spcAft>
                  <a:spcPts val="0"/>
                </a:spcAft>
                <a:defRPr/>
              </a:pPr>
              <a:r>
                <a:rPr kumimoji="0" lang="ja-JP" altLang="en-US" sz="923" kern="0" dirty="0">
                  <a:solidFill>
                    <a:prstClr val="black"/>
                  </a:solidFill>
                  <a:latin typeface="Arial"/>
                  <a:ea typeface="ＭＳ Ｐゴシック"/>
                </a:rPr>
                <a:t>　替えが必要</a:t>
              </a:r>
              <a:endParaRPr kumimoji="0" lang="en-US" altLang="ja-JP" sz="923" kern="0" dirty="0">
                <a:solidFill>
                  <a:prstClr val="black"/>
                </a:solidFill>
                <a:latin typeface="Arial"/>
                <a:ea typeface="ＭＳ Ｐゴシック"/>
              </a:endParaRPr>
            </a:p>
            <a:p>
              <a:pPr marL="165420" indent="-165420" fontAlgn="auto">
                <a:spcBef>
                  <a:spcPts val="0"/>
                </a:spcBef>
                <a:spcAft>
                  <a:spcPts val="0"/>
                </a:spcAft>
                <a:defRPr/>
              </a:pPr>
              <a:r>
                <a:rPr kumimoji="0" lang="ja-JP" altLang="en-US" sz="923" kern="0" dirty="0">
                  <a:solidFill>
                    <a:prstClr val="black"/>
                  </a:solidFill>
                  <a:latin typeface="Arial"/>
                  <a:ea typeface="ＭＳ Ｐゴシック"/>
                </a:rPr>
                <a:t>・ 適切な補装具の選定</a:t>
              </a:r>
              <a:endParaRPr kumimoji="0" lang="en-US" altLang="ja-JP" sz="923" kern="0" dirty="0">
                <a:solidFill>
                  <a:prstClr val="black"/>
                </a:solidFill>
                <a:latin typeface="Arial"/>
                <a:ea typeface="ＭＳ Ｐゴシック"/>
              </a:endParaRPr>
            </a:p>
            <a:p>
              <a:pPr marL="165420" indent="-165420" fontAlgn="auto">
                <a:spcBef>
                  <a:spcPts val="0"/>
                </a:spcBef>
                <a:spcAft>
                  <a:spcPts val="0"/>
                </a:spcAft>
                <a:defRPr/>
              </a:pPr>
              <a:r>
                <a:rPr kumimoji="0" lang="ja-JP" altLang="en-US" sz="923" kern="0" dirty="0">
                  <a:solidFill>
                    <a:prstClr val="black"/>
                  </a:solidFill>
                  <a:latin typeface="Arial"/>
                  <a:ea typeface="ＭＳ Ｐゴシック"/>
                </a:rPr>
                <a:t>　が必要</a:t>
              </a:r>
            </a:p>
          </p:txBody>
        </p:sp>
        <p:sp>
          <p:nvSpPr>
            <p:cNvPr id="27" name="角丸四角形 26"/>
            <p:cNvSpPr/>
            <p:nvPr/>
          </p:nvSpPr>
          <p:spPr>
            <a:xfrm>
              <a:off x="2678811" y="2636912"/>
              <a:ext cx="2592289" cy="2064421"/>
            </a:xfrm>
            <a:prstGeom prst="roundRect">
              <a:avLst>
                <a:gd name="adj" fmla="val 8474"/>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marL="165420" indent="-165420" fontAlgn="auto">
                <a:spcBef>
                  <a:spcPts val="0"/>
                </a:spcBef>
                <a:spcAft>
                  <a:spcPts val="0"/>
                </a:spcAft>
                <a:defRPr/>
              </a:pPr>
              <a:r>
                <a:rPr kumimoji="0" lang="ja-JP" altLang="en-US" sz="923" kern="0" dirty="0">
                  <a:solidFill>
                    <a:prstClr val="black"/>
                  </a:solidFill>
                  <a:latin typeface="Arial"/>
                  <a:ea typeface="ＭＳ Ｐゴシック"/>
                </a:rPr>
                <a:t>・ 早期に不適合が予想</a:t>
              </a:r>
              <a:endParaRPr kumimoji="0" lang="en-US" altLang="ja-JP" sz="923" kern="0" dirty="0">
                <a:solidFill>
                  <a:prstClr val="black"/>
                </a:solidFill>
                <a:latin typeface="Arial"/>
                <a:ea typeface="ＭＳ Ｐゴシック"/>
              </a:endParaRPr>
            </a:p>
            <a:p>
              <a:pPr marL="165420" indent="-165420" fontAlgn="auto">
                <a:spcBef>
                  <a:spcPts val="0"/>
                </a:spcBef>
                <a:spcAft>
                  <a:spcPts val="0"/>
                </a:spcAft>
                <a:defRPr/>
              </a:pPr>
              <a:r>
                <a:rPr kumimoji="0" lang="ja-JP" altLang="en-US" sz="923" kern="0" dirty="0">
                  <a:solidFill>
                    <a:prstClr val="black"/>
                  </a:solidFill>
                  <a:latin typeface="Arial"/>
                  <a:ea typeface="ＭＳ Ｐゴシック"/>
                </a:rPr>
                <a:t>　されない</a:t>
              </a:r>
              <a:endParaRPr kumimoji="0" lang="en-US" altLang="ja-JP" sz="923" kern="0" dirty="0">
                <a:solidFill>
                  <a:prstClr val="black"/>
                </a:solidFill>
                <a:latin typeface="Arial"/>
                <a:ea typeface="ＭＳ Ｐゴシック"/>
              </a:endParaRPr>
            </a:p>
            <a:p>
              <a:pPr marL="165420" indent="-165420" fontAlgn="auto">
                <a:spcBef>
                  <a:spcPts val="0"/>
                </a:spcBef>
                <a:spcAft>
                  <a:spcPts val="0"/>
                </a:spcAft>
                <a:defRPr/>
              </a:pPr>
              <a:r>
                <a:rPr kumimoji="0" lang="ja-JP" altLang="en-US" sz="923" kern="0" dirty="0">
                  <a:solidFill>
                    <a:prstClr val="black"/>
                  </a:solidFill>
                  <a:latin typeface="Arial"/>
                  <a:ea typeface="ＭＳ Ｐゴシック"/>
                </a:rPr>
                <a:t>・ 必要な補装具が明確</a:t>
              </a:r>
            </a:p>
          </p:txBody>
        </p:sp>
        <p:sp>
          <p:nvSpPr>
            <p:cNvPr id="28" name="右矢印 27"/>
            <p:cNvSpPr/>
            <p:nvPr/>
          </p:nvSpPr>
          <p:spPr>
            <a:xfrm>
              <a:off x="5412066" y="5397217"/>
              <a:ext cx="495742" cy="541983"/>
            </a:xfrm>
            <a:prstGeom prst="rightArrow">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ysClr val="windowText" lastClr="000000"/>
              </a:solidFill>
              <a:prstDash val="dash"/>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endParaRPr kumimoji="0" lang="ja-JP" altLang="en-US" sz="923" kern="0">
                <a:solidFill>
                  <a:prstClr val="black"/>
                </a:solidFill>
                <a:latin typeface="Arial"/>
                <a:ea typeface="ＭＳ Ｐゴシック"/>
              </a:endParaRPr>
            </a:p>
          </p:txBody>
        </p:sp>
        <p:sp>
          <p:nvSpPr>
            <p:cNvPr id="29" name="右矢印 28"/>
            <p:cNvSpPr/>
            <p:nvPr/>
          </p:nvSpPr>
          <p:spPr>
            <a:xfrm>
              <a:off x="5451495" y="3116965"/>
              <a:ext cx="2337103" cy="1320146"/>
            </a:xfrm>
            <a:prstGeom prst="rightArrow">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endParaRPr kumimoji="0" lang="ja-JP" altLang="en-US" sz="923" kern="0">
                <a:solidFill>
                  <a:prstClr val="black"/>
                </a:solidFill>
                <a:latin typeface="Arial"/>
                <a:ea typeface="ＭＳ Ｐゴシック"/>
              </a:endParaRPr>
            </a:p>
          </p:txBody>
        </p:sp>
        <p:sp>
          <p:nvSpPr>
            <p:cNvPr id="30" name="角丸四角形 29"/>
            <p:cNvSpPr/>
            <p:nvPr/>
          </p:nvSpPr>
          <p:spPr>
            <a:xfrm>
              <a:off x="6013617" y="4926883"/>
              <a:ext cx="1049677" cy="1430433"/>
            </a:xfrm>
            <a:prstGeom prst="roundRect">
              <a:avLst/>
            </a:prstGeom>
            <a:noFill/>
            <a:ln w="9525" cap="flat" cmpd="sng" algn="ctr">
              <a:noFill/>
              <a:prstDash val="dash"/>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r>
                <a:rPr kumimoji="0" lang="ja-JP" altLang="en-US" sz="923" kern="0" dirty="0">
                  <a:solidFill>
                    <a:prstClr val="black"/>
                  </a:solidFill>
                  <a:latin typeface="Arial"/>
                  <a:ea typeface="ＭＳ Ｐゴシック"/>
                </a:rPr>
                <a:t>貸与の活用</a:t>
              </a:r>
            </a:p>
          </p:txBody>
        </p:sp>
        <p:sp>
          <p:nvSpPr>
            <p:cNvPr id="31" name="角丸四角形 30"/>
            <p:cNvSpPr/>
            <p:nvPr/>
          </p:nvSpPr>
          <p:spPr>
            <a:xfrm>
              <a:off x="7870601" y="2636912"/>
              <a:ext cx="1021878" cy="2400266"/>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r>
                <a:rPr kumimoji="0" lang="ja-JP" altLang="en-US" sz="923" kern="0" dirty="0">
                  <a:solidFill>
                    <a:prstClr val="black"/>
                  </a:solidFill>
                  <a:latin typeface="Arial"/>
                  <a:ea typeface="ＭＳ Ｐゴシック"/>
                </a:rPr>
                <a:t>購入（製作）</a:t>
              </a:r>
            </a:p>
          </p:txBody>
        </p:sp>
        <p:sp>
          <p:nvSpPr>
            <p:cNvPr id="32" name="右矢印 31"/>
            <p:cNvSpPr/>
            <p:nvPr/>
          </p:nvSpPr>
          <p:spPr>
            <a:xfrm rot="19372016">
              <a:off x="7139944" y="4937565"/>
              <a:ext cx="648072" cy="735108"/>
            </a:xfrm>
            <a:prstGeom prst="rightArrow">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endParaRPr kumimoji="0" lang="ja-JP" altLang="en-US" sz="923" kern="0">
                <a:solidFill>
                  <a:prstClr val="black"/>
                </a:solidFill>
                <a:latin typeface="Arial"/>
                <a:ea typeface="ＭＳ Ｐゴシック"/>
              </a:endParaRPr>
            </a:p>
          </p:txBody>
        </p:sp>
        <p:sp>
          <p:nvSpPr>
            <p:cNvPr id="33" name="右矢印 32"/>
            <p:cNvSpPr/>
            <p:nvPr/>
          </p:nvSpPr>
          <p:spPr>
            <a:xfrm>
              <a:off x="7140526" y="5757257"/>
              <a:ext cx="648072" cy="504056"/>
            </a:xfrm>
            <a:prstGeom prst="rightArrow">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ysClr val="windowText" lastClr="000000"/>
              </a:solidFill>
              <a:prstDash val="dash"/>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endParaRPr kumimoji="0" lang="ja-JP" altLang="en-US" sz="923" kern="0">
                <a:solidFill>
                  <a:prstClr val="black"/>
                </a:solidFill>
                <a:latin typeface="Arial"/>
                <a:ea typeface="ＭＳ Ｐゴシック"/>
              </a:endParaRPr>
            </a:p>
          </p:txBody>
        </p:sp>
        <p:sp>
          <p:nvSpPr>
            <p:cNvPr id="34" name="角丸四角形 33"/>
            <p:cNvSpPr/>
            <p:nvPr/>
          </p:nvSpPr>
          <p:spPr>
            <a:xfrm>
              <a:off x="7870602" y="5376771"/>
              <a:ext cx="1049677" cy="980553"/>
            </a:xfrm>
            <a:prstGeom prst="roundRect">
              <a:avLst/>
            </a:prstGeom>
            <a:noFill/>
            <a:ln w="9525" cap="flat" cmpd="sng" algn="ctr">
              <a:noFill/>
              <a:prstDash val="dash"/>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r>
                <a:rPr kumimoji="0" lang="ja-JP" altLang="en-US" sz="923" kern="0" dirty="0">
                  <a:solidFill>
                    <a:prstClr val="black"/>
                  </a:solidFill>
                  <a:latin typeface="Arial"/>
                  <a:ea typeface="ＭＳ Ｐゴシック"/>
                </a:rPr>
                <a:t>貸与の継続</a:t>
              </a:r>
            </a:p>
          </p:txBody>
        </p:sp>
      </p:grpSp>
      <p:sp>
        <p:nvSpPr>
          <p:cNvPr id="36" name="角丸四角形 35"/>
          <p:cNvSpPr/>
          <p:nvPr/>
        </p:nvSpPr>
        <p:spPr>
          <a:xfrm>
            <a:off x="89612" y="836721"/>
            <a:ext cx="8972664" cy="1196441"/>
          </a:xfrm>
          <a:prstGeom prst="roundRect">
            <a:avLst>
              <a:gd name="adj" fmla="val 7534"/>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66390" tIns="33196" rIns="84315" bIns="33196" anchor="ctr" anchorCtr="0"/>
          <a:lstStyle/>
          <a:p>
            <a:pPr marL="162486" indent="-162486" fontAlgn="auto">
              <a:lnSpc>
                <a:spcPct val="110000"/>
              </a:lnSpc>
              <a:spcBef>
                <a:spcPts val="0"/>
              </a:spcBef>
              <a:spcAft>
                <a:spcPts val="0"/>
              </a:spcAft>
            </a:pPr>
            <a:r>
              <a:rPr kumimoji="0" lang="ja-JP" altLang="en-US" sz="1292" kern="0" dirty="0">
                <a:solidFill>
                  <a:prstClr val="black"/>
                </a:solidFill>
                <a:latin typeface="HGPｺﾞｼｯｸM" panose="020B0600000000000000" pitchFamily="50" charset="-128"/>
                <a:ea typeface="HGPｺﾞｼｯｸM" panose="020B0600000000000000" pitchFamily="50" charset="-128"/>
              </a:rPr>
              <a:t>○</a:t>
            </a:r>
            <a:r>
              <a:rPr kumimoji="0" lang="ja-JP" altLang="en-US" sz="1292" kern="0" dirty="0">
                <a:solidFill>
                  <a:srgbClr val="000000"/>
                </a:solidFill>
                <a:latin typeface="HGPｺﾞｼｯｸM" panose="020B0600000000000000" pitchFamily="50" charset="-128"/>
                <a:ea typeface="HGPｺﾞｼｯｸM" panose="020B0600000000000000" pitchFamily="50" charset="-128"/>
              </a:rPr>
              <a:t>　補装具費については、身体障害者の身体機能を補完・代替する補装具の「購入」に対して支給されているが、成長に伴って短期間での交換が必要となる障害児など、「購入」より「貸与」の方が利用者の便宜を図ることが可能な場合がある。</a:t>
            </a:r>
          </a:p>
          <a:p>
            <a:pPr marL="162486" indent="-162486" fontAlgn="auto">
              <a:lnSpc>
                <a:spcPct val="110000"/>
              </a:lnSpc>
              <a:spcBef>
                <a:spcPts val="0"/>
              </a:spcBef>
              <a:spcAft>
                <a:spcPts val="0"/>
              </a:spcAft>
            </a:pPr>
            <a:endParaRPr kumimoji="0" lang="ja-JP" altLang="en-US" sz="738" kern="0" dirty="0">
              <a:solidFill>
                <a:srgbClr val="000000"/>
              </a:solidFill>
              <a:latin typeface="HGPｺﾞｼｯｸM" panose="020B0600000000000000" pitchFamily="50" charset="-128"/>
              <a:ea typeface="HGPｺﾞｼｯｸM" panose="020B0600000000000000" pitchFamily="50" charset="-128"/>
            </a:endParaRPr>
          </a:p>
          <a:p>
            <a:pPr marL="162486" indent="-162486" fontAlgn="auto">
              <a:lnSpc>
                <a:spcPct val="110000"/>
              </a:lnSpc>
              <a:spcBef>
                <a:spcPts val="0"/>
              </a:spcBef>
              <a:spcAft>
                <a:spcPts val="0"/>
              </a:spcAft>
            </a:pPr>
            <a:r>
              <a:rPr kumimoji="0" lang="ja-JP" altLang="en-US" sz="1292" kern="0" dirty="0">
                <a:solidFill>
                  <a:srgbClr val="000000"/>
                </a:solidFill>
                <a:latin typeface="HGPｺﾞｼｯｸM" panose="020B0600000000000000" pitchFamily="50" charset="-128"/>
                <a:ea typeface="HGPｺﾞｼｯｸM" panose="020B0600000000000000" pitchFamily="50" charset="-128"/>
              </a:rPr>
              <a:t>○　このため、「購入」を基本とする原則は維持した上で、障害者の利便に照らして「貸与」が</a:t>
            </a:r>
            <a:r>
              <a:rPr kumimoji="0" lang="ja-JP" altLang="en-US" sz="1292" kern="0" dirty="0">
                <a:solidFill>
                  <a:prstClr val="black"/>
                </a:solidFill>
                <a:latin typeface="HGPｺﾞｼｯｸM" panose="020B0600000000000000" pitchFamily="50" charset="-128"/>
                <a:ea typeface="HGPｺﾞｼｯｸM" panose="020B0600000000000000" pitchFamily="50" charset="-128"/>
              </a:rPr>
              <a:t>適切と考えられる場合に限り、新たに補装具費の支給の対象とする。</a:t>
            </a:r>
          </a:p>
        </p:txBody>
      </p:sp>
      <p:sp>
        <p:nvSpPr>
          <p:cNvPr id="37" name="右矢印 36"/>
          <p:cNvSpPr/>
          <p:nvPr/>
        </p:nvSpPr>
        <p:spPr>
          <a:xfrm>
            <a:off x="4771455" y="3960751"/>
            <a:ext cx="512286" cy="279170"/>
          </a:xfrm>
          <a:prstGeom prst="rightArrow">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ysClr val="windowText" lastClr="000000"/>
            </a:solidFill>
            <a:prstDash val="dash"/>
          </a:ln>
          <a:effectLst>
            <a:outerShdw blurRad="40000" dist="20000" dir="5400000" rotWithShape="0">
              <a:srgbClr val="000000">
                <a:alpha val="38000"/>
              </a:srgbClr>
            </a:outerShdw>
          </a:effectLst>
        </p:spPr>
        <p:txBody>
          <a:bodyPr lIns="84315" tIns="42160" rIns="84315" bIns="42160" rtlCol="0" anchor="ctr"/>
          <a:lstStyle/>
          <a:p>
            <a:pPr algn="ctr" fontAlgn="auto">
              <a:spcBef>
                <a:spcPts val="0"/>
              </a:spcBef>
              <a:spcAft>
                <a:spcPts val="0"/>
              </a:spcAft>
              <a:defRPr/>
            </a:pPr>
            <a:endParaRPr kumimoji="0" lang="ja-JP" altLang="en-US" sz="923" kern="0">
              <a:solidFill>
                <a:prstClr val="black"/>
              </a:solidFill>
              <a:latin typeface="Arial"/>
              <a:ea typeface="ＭＳ Ｐゴシック"/>
            </a:endParaRPr>
          </a:p>
        </p:txBody>
      </p:sp>
      <p:sp>
        <p:nvSpPr>
          <p:cNvPr id="38" name="右矢印 37"/>
          <p:cNvSpPr/>
          <p:nvPr/>
        </p:nvSpPr>
        <p:spPr>
          <a:xfrm>
            <a:off x="4771431" y="2697845"/>
            <a:ext cx="498462" cy="711039"/>
          </a:xfrm>
          <a:prstGeom prst="rightArrow">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ysClr val="windowText" lastClr="000000"/>
            </a:solidFill>
            <a:prstDash val="solid"/>
          </a:ln>
          <a:effectLst>
            <a:outerShdw blurRad="40000" dist="20000" dir="5400000" rotWithShape="0">
              <a:srgbClr val="000000">
                <a:alpha val="38000"/>
              </a:srgbClr>
            </a:outerShdw>
          </a:effectLst>
        </p:spPr>
        <p:txBody>
          <a:bodyPr lIns="84315" tIns="42160" rIns="84315" bIns="42160" rtlCol="0" anchor="ctr"/>
          <a:lstStyle/>
          <a:p>
            <a:pPr algn="ctr" fontAlgn="auto">
              <a:spcBef>
                <a:spcPts val="0"/>
              </a:spcBef>
              <a:spcAft>
                <a:spcPts val="0"/>
              </a:spcAft>
              <a:defRPr/>
            </a:pPr>
            <a:endParaRPr kumimoji="0" lang="ja-JP" altLang="en-US" sz="923" kern="0">
              <a:solidFill>
                <a:prstClr val="black"/>
              </a:solidFill>
              <a:latin typeface="Arial"/>
              <a:ea typeface="ＭＳ Ｐゴシック"/>
            </a:endParaRPr>
          </a:p>
        </p:txBody>
      </p:sp>
      <p:sp>
        <p:nvSpPr>
          <p:cNvPr id="50" name="タイトル 2"/>
          <p:cNvSpPr txBox="1">
            <a:spLocks/>
          </p:cNvSpPr>
          <p:nvPr/>
        </p:nvSpPr>
        <p:spPr bwMode="auto">
          <a:xfrm>
            <a:off x="6295052" y="5017775"/>
            <a:ext cx="1306632" cy="269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4299" tIns="42147" rIns="84299" bIns="42147"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47" algn="ctr" rtl="0" fontAlgn="base">
              <a:spcBef>
                <a:spcPct val="0"/>
              </a:spcBef>
              <a:spcAft>
                <a:spcPct val="0"/>
              </a:spcAft>
              <a:defRPr kumimoji="1" sz="4400">
                <a:solidFill>
                  <a:schemeClr val="tx2"/>
                </a:solidFill>
                <a:latin typeface="Arial" charset="0"/>
                <a:ea typeface="ＭＳ Ｐゴシック" pitchFamily="50" charset="-128"/>
              </a:defRPr>
            </a:lvl6pPr>
            <a:lvl7pPr marL="914293" algn="ctr" rtl="0" fontAlgn="base">
              <a:spcBef>
                <a:spcPct val="0"/>
              </a:spcBef>
              <a:spcAft>
                <a:spcPct val="0"/>
              </a:spcAft>
              <a:defRPr kumimoji="1" sz="4400">
                <a:solidFill>
                  <a:schemeClr val="tx2"/>
                </a:solidFill>
                <a:latin typeface="Arial" charset="0"/>
                <a:ea typeface="ＭＳ Ｐゴシック" pitchFamily="50" charset="-128"/>
              </a:defRPr>
            </a:lvl7pPr>
            <a:lvl8pPr marL="1371440" algn="ctr" rtl="0" fontAlgn="base">
              <a:spcBef>
                <a:spcPct val="0"/>
              </a:spcBef>
              <a:spcAft>
                <a:spcPct val="0"/>
              </a:spcAft>
              <a:defRPr kumimoji="1" sz="4400">
                <a:solidFill>
                  <a:schemeClr val="tx2"/>
                </a:solidFill>
                <a:latin typeface="Arial" charset="0"/>
                <a:ea typeface="ＭＳ Ｐゴシック" pitchFamily="50" charset="-128"/>
              </a:defRPr>
            </a:lvl8pPr>
            <a:lvl9pPr marL="1828587"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r>
              <a:rPr lang="en-US" altLang="ja-JP" sz="1108"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a:t>
            </a:r>
            <a:r>
              <a:rPr lang="ja-JP" altLang="en-US" sz="1108"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座位保持椅子</a:t>
            </a:r>
            <a:r>
              <a:rPr lang="en-US" altLang="ja-JP" sz="1108"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a:t>
            </a:r>
          </a:p>
        </p:txBody>
      </p:sp>
      <p:sp>
        <p:nvSpPr>
          <p:cNvPr id="53" name="テキスト ボックス 52"/>
          <p:cNvSpPr txBox="1"/>
          <p:nvPr/>
        </p:nvSpPr>
        <p:spPr>
          <a:xfrm>
            <a:off x="6034547" y="5238928"/>
            <a:ext cx="1723751" cy="369196"/>
          </a:xfrm>
          <a:prstGeom prst="rect">
            <a:avLst/>
          </a:prstGeom>
          <a:noFill/>
          <a:ln>
            <a:noFill/>
            <a:prstDash val="dash"/>
          </a:ln>
        </p:spPr>
        <p:txBody>
          <a:bodyPr wrap="square" lIns="84315" tIns="42160" rIns="84315" bIns="42160" rtlCol="0">
            <a:spAutoFit/>
          </a:bodyPr>
          <a:lstStyle/>
          <a:p>
            <a:pPr>
              <a:defRPr/>
            </a:pPr>
            <a:r>
              <a:rPr kumimoji="0" lang="ja-JP" altLang="en-US" sz="923" kern="0" dirty="0">
                <a:solidFill>
                  <a:prstClr val="black"/>
                </a:solidFill>
                <a:latin typeface="メイリオ" pitchFamily="50" charset="-128"/>
                <a:ea typeface="メイリオ" pitchFamily="50" charset="-128"/>
                <a:cs typeface="メイリオ" pitchFamily="50" charset="-128"/>
              </a:rPr>
              <a:t>姿勢を保持することが困難な障害児が日常生活の中で使用</a:t>
            </a:r>
          </a:p>
        </p:txBody>
      </p:sp>
      <p:sp>
        <p:nvSpPr>
          <p:cNvPr id="41" name="テキスト ボックス 40"/>
          <p:cNvSpPr txBox="1"/>
          <p:nvPr/>
        </p:nvSpPr>
        <p:spPr>
          <a:xfrm>
            <a:off x="7563102" y="6036663"/>
            <a:ext cx="2436980" cy="369196"/>
          </a:xfrm>
          <a:prstGeom prst="rect">
            <a:avLst/>
          </a:prstGeom>
          <a:noFill/>
          <a:ln>
            <a:noFill/>
            <a:prstDash val="dash"/>
          </a:ln>
        </p:spPr>
        <p:txBody>
          <a:bodyPr wrap="square" lIns="84315" tIns="42160" rIns="84315" bIns="42160" rtlCol="0">
            <a:spAutoFit/>
          </a:bodyPr>
          <a:lstStyle/>
          <a:p>
            <a:pPr>
              <a:defRPr/>
            </a:pPr>
            <a:r>
              <a:rPr kumimoji="0" lang="en-US" altLang="ja-JP" sz="923" kern="0" dirty="0">
                <a:solidFill>
                  <a:prstClr val="black"/>
                </a:solidFill>
                <a:latin typeface="メイリオ" pitchFamily="50" charset="-128"/>
                <a:ea typeface="メイリオ" pitchFamily="50" charset="-128"/>
                <a:cs typeface="メイリオ" pitchFamily="50" charset="-128"/>
              </a:rPr>
              <a:t>※</a:t>
            </a:r>
            <a:r>
              <a:rPr kumimoji="0" lang="ja-JP" altLang="en-US" sz="923" kern="0" dirty="0">
                <a:solidFill>
                  <a:prstClr val="black"/>
                </a:solidFill>
                <a:latin typeface="メイリオ" pitchFamily="50" charset="-128"/>
                <a:ea typeface="メイリオ" pitchFamily="50" charset="-128"/>
                <a:cs typeface="メイリオ" pitchFamily="50" charset="-128"/>
              </a:rPr>
              <a:t>対象種目については、</a:t>
            </a:r>
            <a:endParaRPr kumimoji="0" lang="en-US" altLang="ja-JP" sz="923" kern="0" dirty="0">
              <a:solidFill>
                <a:prstClr val="black"/>
              </a:solidFill>
              <a:latin typeface="メイリオ" pitchFamily="50" charset="-128"/>
              <a:ea typeface="メイリオ" pitchFamily="50" charset="-128"/>
              <a:cs typeface="メイリオ" pitchFamily="50" charset="-128"/>
            </a:endParaRPr>
          </a:p>
          <a:p>
            <a:pPr>
              <a:defRPr/>
            </a:pPr>
            <a:r>
              <a:rPr kumimoji="0" lang="ja-JP" altLang="en-US" sz="923" kern="0" dirty="0">
                <a:solidFill>
                  <a:prstClr val="black"/>
                </a:solidFill>
                <a:latin typeface="メイリオ" pitchFamily="50" charset="-128"/>
                <a:ea typeface="メイリオ" pitchFamily="50" charset="-128"/>
                <a:cs typeface="メイリオ" pitchFamily="50" charset="-128"/>
              </a:rPr>
              <a:t>　今後検討。</a:t>
            </a:r>
          </a:p>
        </p:txBody>
      </p:sp>
      <p:sp>
        <p:nvSpPr>
          <p:cNvPr id="48" name="正方形/長方形 47"/>
          <p:cNvSpPr/>
          <p:nvPr/>
        </p:nvSpPr>
        <p:spPr>
          <a:xfrm>
            <a:off x="4439062" y="5212020"/>
            <a:ext cx="1377541" cy="511222"/>
          </a:xfrm>
          <a:prstGeom prst="rect">
            <a:avLst/>
          </a:prstGeom>
          <a:ln>
            <a:noFill/>
            <a:prstDash val="dash"/>
          </a:ln>
        </p:spPr>
        <p:txBody>
          <a:bodyPr wrap="square" lIns="84315" tIns="42160" rIns="84315" bIns="4216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kumimoji="0" lang="ja-JP" altLang="en-US" sz="923" kern="0" dirty="0">
                <a:solidFill>
                  <a:prstClr val="black"/>
                </a:solidFill>
                <a:latin typeface="メイリオ" pitchFamily="50" charset="-128"/>
                <a:ea typeface="メイリオ" pitchFamily="50" charset="-128"/>
                <a:cs typeface="メイリオ" pitchFamily="50" charset="-128"/>
              </a:rPr>
              <a:t>歩行機能を補うため、</a:t>
            </a:r>
            <a:endParaRPr kumimoji="0" lang="en-US" altLang="ja-JP" sz="923" kern="0" dirty="0">
              <a:solidFill>
                <a:prstClr val="black"/>
              </a:solidFill>
              <a:latin typeface="メイリオ" pitchFamily="50" charset="-128"/>
              <a:ea typeface="メイリオ" pitchFamily="50" charset="-128"/>
              <a:cs typeface="メイリオ" pitchFamily="50" charset="-128"/>
            </a:endParaRPr>
          </a:p>
          <a:p>
            <a:pPr>
              <a:defRPr/>
            </a:pPr>
            <a:r>
              <a:rPr kumimoji="0" lang="ja-JP" altLang="en-US" sz="923" kern="0" dirty="0">
                <a:solidFill>
                  <a:prstClr val="black"/>
                </a:solidFill>
                <a:latin typeface="メイリオ" pitchFamily="50" charset="-128"/>
                <a:ea typeface="メイリオ" pitchFamily="50" charset="-128"/>
                <a:cs typeface="メイリオ" pitchFamily="50" charset="-128"/>
              </a:rPr>
              <a:t>移動時に体重を支える器具</a:t>
            </a:r>
          </a:p>
        </p:txBody>
      </p:sp>
      <p:sp>
        <p:nvSpPr>
          <p:cNvPr id="49" name="タイトル 2"/>
          <p:cNvSpPr txBox="1">
            <a:spLocks/>
          </p:cNvSpPr>
          <p:nvPr/>
        </p:nvSpPr>
        <p:spPr bwMode="auto">
          <a:xfrm>
            <a:off x="4774471" y="4990884"/>
            <a:ext cx="993971" cy="269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4299" tIns="42147" rIns="84299" bIns="42147" numCol="1" anchor="ctr"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r>
              <a:rPr lang="en-US" altLang="ja-JP" sz="1108"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a:t>
            </a:r>
            <a:r>
              <a:rPr lang="ja-JP" altLang="en-US" sz="1108"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歩行器</a:t>
            </a:r>
            <a:r>
              <a:rPr lang="en-US" altLang="ja-JP" sz="1108"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a:t>
            </a:r>
          </a:p>
        </p:txBody>
      </p:sp>
      <p:sp>
        <p:nvSpPr>
          <p:cNvPr id="52" name="タイトル 2"/>
          <p:cNvSpPr txBox="1">
            <a:spLocks/>
          </p:cNvSpPr>
          <p:nvPr/>
        </p:nvSpPr>
        <p:spPr bwMode="auto">
          <a:xfrm>
            <a:off x="4239655" y="4691915"/>
            <a:ext cx="2756677" cy="269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4299" tIns="42147" rIns="84299" bIns="42147" numCol="1" anchor="ctr"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r>
              <a:rPr lang="ja-JP" altLang="en-US" sz="1108"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＜貸与の活用があり得る種目（例）＞</a:t>
            </a:r>
            <a:endParaRPr lang="en-US" altLang="ja-JP" sz="1108" kern="0" dirty="0">
              <a:solidFill>
                <a:srgbClr val="000000"/>
              </a:solidFill>
              <a:latin typeface="HGPｺﾞｼｯｸM" panose="020B0600000000000000" pitchFamily="50" charset="-128"/>
              <a:ea typeface="HGPｺﾞｼｯｸM" panose="020B0600000000000000" pitchFamily="50" charset="-128"/>
              <a:cs typeface="メイリオ" pitchFamily="50" charset="-128"/>
            </a:endParaRPr>
          </a:p>
        </p:txBody>
      </p:sp>
      <p:sp>
        <p:nvSpPr>
          <p:cNvPr id="8" name="大かっこ 7"/>
          <p:cNvSpPr/>
          <p:nvPr/>
        </p:nvSpPr>
        <p:spPr>
          <a:xfrm>
            <a:off x="5318356" y="3761374"/>
            <a:ext cx="1497304" cy="731154"/>
          </a:xfrm>
          <a:prstGeom prst="bracketPair">
            <a:avLst/>
          </a:prstGeom>
          <a:ln w="25400">
            <a:solidFill>
              <a:srgbClr val="FDBBC1"/>
            </a:solidFill>
          </a:ln>
        </p:spPr>
        <p:style>
          <a:lnRef idx="1">
            <a:schemeClr val="accent1"/>
          </a:lnRef>
          <a:fillRef idx="0">
            <a:schemeClr val="accent1"/>
          </a:fillRef>
          <a:effectRef idx="0">
            <a:schemeClr val="accent1"/>
          </a:effectRef>
          <a:fontRef idx="minor">
            <a:schemeClr val="tx1"/>
          </a:fontRef>
        </p:style>
        <p:txBody>
          <a:bodyPr lIns="84315" tIns="42160" rIns="84315" bIns="42160" rtlCol="0" anchor="ctr"/>
          <a:lstStyle/>
          <a:p>
            <a:pPr algn="ctr" fontAlgn="auto">
              <a:spcBef>
                <a:spcPts val="0"/>
              </a:spcBef>
              <a:spcAft>
                <a:spcPts val="0"/>
              </a:spcAft>
            </a:pPr>
            <a:endParaRPr lang="ja-JP" altLang="en-US">
              <a:solidFill>
                <a:srgbClr val="000000"/>
              </a:solidFill>
            </a:endParaRPr>
          </a:p>
        </p:txBody>
      </p:sp>
      <p:sp>
        <p:nvSpPr>
          <p:cNvPr id="51" name="大かっこ 50"/>
          <p:cNvSpPr/>
          <p:nvPr/>
        </p:nvSpPr>
        <p:spPr>
          <a:xfrm>
            <a:off x="7251751" y="3761374"/>
            <a:ext cx="577246" cy="731154"/>
          </a:xfrm>
          <a:prstGeom prst="bracketPair">
            <a:avLst/>
          </a:prstGeom>
          <a:ln w="25400">
            <a:solidFill>
              <a:srgbClr val="FDBBC1"/>
            </a:solidFill>
          </a:ln>
        </p:spPr>
        <p:style>
          <a:lnRef idx="1">
            <a:schemeClr val="accent1"/>
          </a:lnRef>
          <a:fillRef idx="0">
            <a:schemeClr val="accent1"/>
          </a:fillRef>
          <a:effectRef idx="0">
            <a:schemeClr val="accent1"/>
          </a:effectRef>
          <a:fontRef idx="minor">
            <a:schemeClr val="tx1"/>
          </a:fontRef>
        </p:style>
        <p:txBody>
          <a:bodyPr lIns="84315" tIns="42160" rIns="84315" bIns="42160" rtlCol="0" anchor="ctr"/>
          <a:lstStyle/>
          <a:p>
            <a:pPr algn="ctr" fontAlgn="auto">
              <a:spcBef>
                <a:spcPts val="0"/>
              </a:spcBef>
              <a:spcAft>
                <a:spcPts val="0"/>
              </a:spcAft>
            </a:pPr>
            <a:endParaRPr lang="ja-JP" altLang="en-US">
              <a:solidFill>
                <a:srgbClr val="000000"/>
              </a:solidFill>
            </a:endParaRPr>
          </a:p>
        </p:txBody>
      </p:sp>
      <p:sp>
        <p:nvSpPr>
          <p:cNvPr id="56" name="大かっこ 55"/>
          <p:cNvSpPr/>
          <p:nvPr/>
        </p:nvSpPr>
        <p:spPr>
          <a:xfrm>
            <a:off x="8362066" y="3949456"/>
            <a:ext cx="577246" cy="543071"/>
          </a:xfrm>
          <a:prstGeom prst="bracketPair">
            <a:avLst/>
          </a:prstGeom>
          <a:ln w="25400">
            <a:solidFill>
              <a:srgbClr val="FDBBC1"/>
            </a:solidFill>
          </a:ln>
        </p:spPr>
        <p:style>
          <a:lnRef idx="1">
            <a:schemeClr val="accent1"/>
          </a:lnRef>
          <a:fillRef idx="0">
            <a:schemeClr val="accent1"/>
          </a:fillRef>
          <a:effectRef idx="0">
            <a:schemeClr val="accent1"/>
          </a:effectRef>
          <a:fontRef idx="minor">
            <a:schemeClr val="tx1"/>
          </a:fontRef>
        </p:style>
        <p:txBody>
          <a:bodyPr lIns="84315" tIns="42160" rIns="84315" bIns="42160" rtlCol="0" anchor="ctr"/>
          <a:lstStyle/>
          <a:p>
            <a:pPr algn="ctr" fontAlgn="auto">
              <a:spcBef>
                <a:spcPts val="0"/>
              </a:spcBef>
              <a:spcAft>
                <a:spcPts val="0"/>
              </a:spcAft>
            </a:pPr>
            <a:endParaRPr lang="ja-JP" altLang="en-US">
              <a:solidFill>
                <a:srgbClr val="000000"/>
              </a:solidFill>
            </a:endParaRPr>
          </a:p>
        </p:txBody>
      </p:sp>
      <p:grpSp>
        <p:nvGrpSpPr>
          <p:cNvPr id="11" name="グループ化 10"/>
          <p:cNvGrpSpPr/>
          <p:nvPr/>
        </p:nvGrpSpPr>
        <p:grpSpPr>
          <a:xfrm>
            <a:off x="4572030" y="5681949"/>
            <a:ext cx="1358005" cy="804624"/>
            <a:chOff x="4928243" y="5730069"/>
            <a:chExt cx="1247737" cy="739290"/>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8243" y="5732011"/>
              <a:ext cx="687572" cy="7240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1692" y="5730069"/>
              <a:ext cx="644288" cy="7392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8320" y="5588939"/>
            <a:ext cx="689964" cy="89798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スライド番号プレースホルダー 2"/>
          <p:cNvSpPr>
            <a:spLocks noGrp="1"/>
          </p:cNvSpPr>
          <p:nvPr>
            <p:ph type="sldNum" sz="quarter" idx="12"/>
          </p:nvPr>
        </p:nvSpPr>
        <p:spPr>
          <a:xfrm>
            <a:off x="7072656" y="6559731"/>
            <a:ext cx="2057400" cy="365125"/>
          </a:xfrm>
        </p:spPr>
        <p:txBody>
          <a:bodyPr/>
          <a:lstStyle/>
          <a:p>
            <a:pPr>
              <a:defRPr/>
            </a:pPr>
            <a:fld id="{F90A3C79-1AFD-481B-B685-7933BCD0898B}" type="slidenum">
              <a:rPr lang="en-US" altLang="ja-JP" smtClean="0"/>
              <a:pPr>
                <a:defRPr/>
              </a:pPr>
              <a:t>21</a:t>
            </a:fld>
            <a:endParaRPr lang="en-US" altLang="ja-JP"/>
          </a:p>
        </p:txBody>
      </p:sp>
      <p:sp>
        <p:nvSpPr>
          <p:cNvPr id="40"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706863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角丸四角形 25"/>
          <p:cNvSpPr/>
          <p:nvPr/>
        </p:nvSpPr>
        <p:spPr>
          <a:xfrm>
            <a:off x="194159" y="3059662"/>
            <a:ext cx="3580214" cy="3429581"/>
          </a:xfrm>
          <a:prstGeom prst="roundRect">
            <a:avLst>
              <a:gd name="adj" fmla="val 0"/>
            </a:avLst>
          </a:prstGeom>
          <a:solidFill>
            <a:schemeClr val="tx2">
              <a:lumMod val="20000"/>
              <a:lumOff val="80000"/>
            </a:schemeClr>
          </a:solidFill>
          <a:ln w="25400">
            <a:solidFill>
              <a:schemeClr val="accent1"/>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ltLang="ja-JP" sz="1292" b="1" dirty="0">
              <a:solidFill>
                <a:sysClr val="windowText" lastClr="000000"/>
              </a:solidFill>
              <a:latin typeface="HG丸ｺﾞｼｯｸM-PRO" pitchFamily="50" charset="-128"/>
              <a:ea typeface="HG丸ｺﾞｼｯｸM-PRO" pitchFamily="50" charset="-128"/>
            </a:endParaRPr>
          </a:p>
          <a:p>
            <a:pPr algn="ctr"/>
            <a:endParaRPr lang="en-US" altLang="ja-JP" sz="1292" b="1" dirty="0">
              <a:solidFill>
                <a:sysClr val="windowText" lastClr="000000"/>
              </a:solidFill>
              <a:latin typeface="HG丸ｺﾞｼｯｸM-PRO" pitchFamily="50" charset="-128"/>
              <a:ea typeface="HG丸ｺﾞｼｯｸM-PRO" pitchFamily="50" charset="-128"/>
            </a:endParaRPr>
          </a:p>
        </p:txBody>
      </p:sp>
      <p:sp>
        <p:nvSpPr>
          <p:cNvPr id="28" name="テキスト ボックス 27"/>
          <p:cNvSpPr txBox="1"/>
          <p:nvPr/>
        </p:nvSpPr>
        <p:spPr>
          <a:xfrm>
            <a:off x="384459" y="2895504"/>
            <a:ext cx="3256977" cy="332308"/>
          </a:xfrm>
          <a:prstGeom prst="roundRect">
            <a:avLst/>
          </a:prstGeom>
          <a:solidFill>
            <a:srgbClr val="FFFFCC"/>
          </a:solidFill>
          <a:ln w="25400">
            <a:solidFill>
              <a:schemeClr val="tx1"/>
            </a:solidFill>
          </a:ln>
          <a:effectLst>
            <a:outerShdw blurRad="44450" dist="27940" dir="5400000" algn="ctr">
              <a:srgbClr val="000000">
                <a:alpha val="32000"/>
              </a:srgbClr>
            </a:outerShdw>
          </a:effectLst>
        </p:spPr>
        <p:txBody>
          <a:bodyPr wrap="square" lIns="0" tIns="33231" rIns="0" bIns="0" rtlCol="0">
            <a:noAutofit/>
          </a:bodyPr>
          <a:lstStyle/>
          <a:p>
            <a:pPr algn="ctr"/>
            <a:r>
              <a:rPr lang="ja-JP" altLang="en-US" sz="1292" dirty="0">
                <a:solidFill>
                  <a:prstClr val="black"/>
                </a:solidFill>
                <a:latin typeface="HG丸ｺﾞｼｯｸM-PRO" pitchFamily="50" charset="-128"/>
                <a:ea typeface="HG丸ｺﾞｼｯｸM-PRO" pitchFamily="50" charset="-128"/>
              </a:rPr>
              <a:t>障害福祉サービス等の施設・事業者</a:t>
            </a:r>
          </a:p>
        </p:txBody>
      </p:sp>
      <p:sp>
        <p:nvSpPr>
          <p:cNvPr id="45" name="角丸四角形 44"/>
          <p:cNvSpPr/>
          <p:nvPr/>
        </p:nvSpPr>
        <p:spPr>
          <a:xfrm>
            <a:off x="4306125" y="3059661"/>
            <a:ext cx="3057570" cy="3429582"/>
          </a:xfrm>
          <a:prstGeom prst="roundRect">
            <a:avLst>
              <a:gd name="adj" fmla="val 0"/>
            </a:avLst>
          </a:prstGeom>
          <a:solidFill>
            <a:schemeClr val="tx2">
              <a:lumMod val="20000"/>
              <a:lumOff val="80000"/>
            </a:schemeClr>
          </a:solidFill>
          <a:ln w="25400">
            <a:solidFill>
              <a:schemeClr val="accent1"/>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en-US" altLang="ja-JP" sz="1292" b="1" dirty="0">
              <a:solidFill>
                <a:sysClr val="windowText" lastClr="000000"/>
              </a:solidFill>
              <a:latin typeface="HG丸ｺﾞｼｯｸM-PRO" pitchFamily="50" charset="-128"/>
              <a:ea typeface="HG丸ｺﾞｼｯｸM-PRO" pitchFamily="50" charset="-128"/>
            </a:endParaRPr>
          </a:p>
          <a:p>
            <a:endParaRPr lang="en-US" altLang="ja-JP" sz="1292" b="1" dirty="0">
              <a:solidFill>
                <a:sysClr val="windowText" lastClr="000000"/>
              </a:solidFill>
              <a:latin typeface="HG丸ｺﾞｼｯｸM-PRO" pitchFamily="50" charset="-128"/>
              <a:ea typeface="HG丸ｺﾞｼｯｸM-PRO" pitchFamily="50" charset="-128"/>
            </a:endParaRPr>
          </a:p>
        </p:txBody>
      </p:sp>
      <p:sp>
        <p:nvSpPr>
          <p:cNvPr id="31" name="テキスト ボックス 30"/>
          <p:cNvSpPr txBox="1"/>
          <p:nvPr/>
        </p:nvSpPr>
        <p:spPr>
          <a:xfrm>
            <a:off x="4904345" y="2895504"/>
            <a:ext cx="1927599" cy="332308"/>
          </a:xfrm>
          <a:prstGeom prst="roundRect">
            <a:avLst/>
          </a:prstGeom>
          <a:solidFill>
            <a:srgbClr val="FFFFCC"/>
          </a:solidFill>
          <a:ln w="25400">
            <a:solidFill>
              <a:schemeClr val="tx1"/>
            </a:solidFill>
          </a:ln>
          <a:effectLst>
            <a:outerShdw blurRad="44450" dist="27940" dir="5400000" algn="ctr">
              <a:srgbClr val="000000">
                <a:alpha val="32000"/>
              </a:srgbClr>
            </a:outerShdw>
          </a:effectLst>
        </p:spPr>
        <p:txBody>
          <a:bodyPr wrap="square" lIns="0" tIns="33231" rIns="0" bIns="0" rtlCol="0">
            <a:noAutofit/>
          </a:bodyPr>
          <a:lstStyle/>
          <a:p>
            <a:pPr algn="ctr"/>
            <a:r>
              <a:rPr lang="ja-JP" altLang="en-US" sz="1292" dirty="0">
                <a:solidFill>
                  <a:prstClr val="black"/>
                </a:solidFill>
                <a:latin typeface="HG丸ｺﾞｼｯｸM-PRO" pitchFamily="50" charset="-128"/>
                <a:ea typeface="HG丸ｺﾞｼｯｸM-PRO" pitchFamily="50" charset="-128"/>
              </a:rPr>
              <a:t>都道府県</a:t>
            </a:r>
          </a:p>
        </p:txBody>
      </p:sp>
      <p:sp>
        <p:nvSpPr>
          <p:cNvPr id="3" name="左矢印 2"/>
          <p:cNvSpPr/>
          <p:nvPr/>
        </p:nvSpPr>
        <p:spPr>
          <a:xfrm>
            <a:off x="7220125" y="3513638"/>
            <a:ext cx="1406480" cy="933772"/>
          </a:xfrm>
          <a:prstGeom prst="leftArrow">
            <a:avLst>
              <a:gd name="adj1" fmla="val 50000"/>
              <a:gd name="adj2" fmla="val 2612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92" b="1" dirty="0" smtClean="0">
                <a:solidFill>
                  <a:prstClr val="black"/>
                </a:solidFill>
              </a:rPr>
              <a:t>　　閲覧</a:t>
            </a:r>
            <a:endParaRPr lang="en-US" altLang="ja-JP" sz="1292" b="1" dirty="0" smtClean="0">
              <a:solidFill>
                <a:prstClr val="black"/>
              </a:solidFill>
            </a:endParaRPr>
          </a:p>
          <a:p>
            <a:r>
              <a:rPr lang="ja-JP" altLang="en-US" sz="831" b="1" dirty="0" smtClean="0">
                <a:solidFill>
                  <a:prstClr val="black"/>
                </a:solidFill>
              </a:rPr>
              <a:t>（インターネット）</a:t>
            </a:r>
            <a:endParaRPr lang="ja-JP" altLang="en-US" sz="831" b="1" dirty="0">
              <a:solidFill>
                <a:prstClr val="black"/>
              </a:solidFill>
            </a:endParaRPr>
          </a:p>
        </p:txBody>
      </p:sp>
      <p:sp>
        <p:nvSpPr>
          <p:cNvPr id="4" name="角丸四角形 3"/>
          <p:cNvSpPr/>
          <p:nvPr/>
        </p:nvSpPr>
        <p:spPr>
          <a:xfrm>
            <a:off x="4439062" y="3371906"/>
            <a:ext cx="2764000" cy="1161603"/>
          </a:xfrm>
          <a:prstGeom prst="roundRect">
            <a:avLst>
              <a:gd name="adj" fmla="val 5922"/>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524" indent="-168524"/>
            <a:r>
              <a:rPr lang="ja-JP" altLang="en-US" sz="1292" b="1" dirty="0">
                <a:solidFill>
                  <a:sysClr val="windowText" lastClr="000000"/>
                </a:solidFill>
                <a:latin typeface="HG丸ｺﾞｼｯｸM-PRO" pitchFamily="50" charset="-128"/>
                <a:ea typeface="HG丸ｺﾞｼｯｸM-PRO" pitchFamily="50" charset="-128"/>
              </a:rPr>
              <a:t> ○障害福祉サービス</a:t>
            </a:r>
            <a:r>
              <a:rPr lang="ja-JP" altLang="en-US" sz="1292" b="1" dirty="0">
                <a:solidFill>
                  <a:prstClr val="black"/>
                </a:solidFill>
                <a:latin typeface="HG丸ｺﾞｼｯｸM-PRO" pitchFamily="50" charset="-128"/>
                <a:ea typeface="HG丸ｺﾞｼｯｸM-PRO" pitchFamily="50" charset="-128"/>
              </a:rPr>
              <a:t>等</a:t>
            </a:r>
            <a:r>
              <a:rPr lang="ja-JP" altLang="en-US" sz="1292" b="1" dirty="0">
                <a:solidFill>
                  <a:sysClr val="windowText" lastClr="000000"/>
                </a:solidFill>
                <a:latin typeface="HG丸ｺﾞｼｯｸM-PRO" pitchFamily="50" charset="-128"/>
                <a:ea typeface="HG丸ｺﾞｼｯｸM-PRO" pitchFamily="50" charset="-128"/>
              </a:rPr>
              <a:t>情報の公表</a:t>
            </a:r>
            <a:endParaRPr lang="en-US" altLang="ja-JP" sz="1292" b="1" dirty="0">
              <a:solidFill>
                <a:sysClr val="windowText" lastClr="000000"/>
              </a:solidFill>
              <a:latin typeface="HG丸ｺﾞｼｯｸM-PRO" pitchFamily="50" charset="-128"/>
              <a:ea typeface="HG丸ｺﾞｼｯｸM-PRO" pitchFamily="50" charset="-128"/>
            </a:endParaRPr>
          </a:p>
          <a:p>
            <a:pPr marL="168524" indent="-168524"/>
            <a:r>
              <a:rPr lang="ja-JP" altLang="en-US" sz="1292" b="1" dirty="0">
                <a:solidFill>
                  <a:sysClr val="windowText" lastClr="000000"/>
                </a:solidFill>
                <a:latin typeface="HG丸ｺﾞｼｯｸM-PRO" pitchFamily="50" charset="-128"/>
                <a:ea typeface="HG丸ｺﾞｼｯｸM-PRO" pitchFamily="50" charset="-128"/>
              </a:rPr>
              <a:t>　</a:t>
            </a:r>
            <a:r>
              <a:rPr lang="ja-JP" altLang="en-US" sz="1108" dirty="0">
                <a:solidFill>
                  <a:sysClr val="windowText" lastClr="000000"/>
                </a:solidFill>
                <a:latin typeface="HG丸ｺﾞｼｯｸM-PRO" pitchFamily="50" charset="-128"/>
                <a:ea typeface="HG丸ｺﾞｼｯｸM-PRO" pitchFamily="50" charset="-128"/>
              </a:rPr>
              <a:t>施設・事業者から報告された情報を集約し、公表</a:t>
            </a:r>
            <a:r>
              <a:rPr lang="ja-JP" altLang="en-US" sz="1108" dirty="0">
                <a:solidFill>
                  <a:srgbClr val="0070C0"/>
                </a:solidFill>
                <a:latin typeface="HG丸ｺﾞｼｯｸM-PRO" pitchFamily="50" charset="-128"/>
                <a:ea typeface="HG丸ｺﾞｼｯｸM-PRO" pitchFamily="50" charset="-128"/>
              </a:rPr>
              <a:t>。</a:t>
            </a:r>
            <a:endParaRPr lang="en-US" altLang="ja-JP" sz="1108" dirty="0">
              <a:solidFill>
                <a:srgbClr val="0070C0"/>
              </a:solidFill>
              <a:latin typeface="ＭＳ ゴシック" panose="020B0609070205080204" pitchFamily="49" charset="-128"/>
              <a:ea typeface="ＭＳ ゴシック" panose="020B0609070205080204" pitchFamily="49" charset="-128"/>
            </a:endParaRPr>
          </a:p>
        </p:txBody>
      </p:sp>
      <p:sp>
        <p:nvSpPr>
          <p:cNvPr id="5" name="上矢印 4"/>
          <p:cNvSpPr/>
          <p:nvPr/>
        </p:nvSpPr>
        <p:spPr>
          <a:xfrm>
            <a:off x="5679795" y="4460340"/>
            <a:ext cx="997034" cy="765996"/>
          </a:xfrm>
          <a:prstGeom prst="upArrow">
            <a:avLst>
              <a:gd name="adj1" fmla="val 50000"/>
              <a:gd name="adj2" fmla="val 4589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dirty="0">
                <a:solidFill>
                  <a:prstClr val="black"/>
                </a:solidFill>
              </a:rPr>
              <a:t>反映</a:t>
            </a:r>
          </a:p>
        </p:txBody>
      </p:sp>
      <p:sp>
        <p:nvSpPr>
          <p:cNvPr id="19" name="角丸四角形 18"/>
          <p:cNvSpPr/>
          <p:nvPr/>
        </p:nvSpPr>
        <p:spPr>
          <a:xfrm>
            <a:off x="384459" y="3327159"/>
            <a:ext cx="3221775" cy="3062022"/>
          </a:xfrm>
          <a:prstGeom prst="roundRect">
            <a:avLst>
              <a:gd name="adj" fmla="val 33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524" indent="-168524"/>
            <a:r>
              <a:rPr lang="ja-JP" altLang="en-US" sz="1292" b="1" dirty="0">
                <a:solidFill>
                  <a:prstClr val="black"/>
                </a:solidFill>
                <a:latin typeface="HG丸ｺﾞｼｯｸM-PRO" pitchFamily="50" charset="-128"/>
                <a:ea typeface="HG丸ｺﾞｼｯｸM-PRO" pitchFamily="50" charset="-128"/>
              </a:rPr>
              <a:t>＜障害福祉サービス等情報＞</a:t>
            </a:r>
            <a:endParaRPr lang="en-US" altLang="ja-JP" sz="1292" b="1" dirty="0">
              <a:solidFill>
                <a:prstClr val="black"/>
              </a:solidFill>
              <a:latin typeface="HG丸ｺﾞｼｯｸM-PRO" pitchFamily="50" charset="-128"/>
              <a:ea typeface="HG丸ｺﾞｼｯｸM-PRO" pitchFamily="50" charset="-128"/>
            </a:endParaRPr>
          </a:p>
          <a:p>
            <a:endParaRPr lang="en-US" altLang="ja-JP" sz="1108" b="1" u="sng" dirty="0">
              <a:solidFill>
                <a:prstClr val="black"/>
              </a:solidFill>
              <a:latin typeface="HG丸ｺﾞｼｯｸM-PRO" pitchFamily="50" charset="-128"/>
              <a:ea typeface="HG丸ｺﾞｼｯｸM-PRO" pitchFamily="50" charset="-128"/>
            </a:endParaRPr>
          </a:p>
          <a:p>
            <a:r>
              <a:rPr lang="ja-JP" altLang="en-US" sz="1108" dirty="0">
                <a:solidFill>
                  <a:prstClr val="black"/>
                </a:solidFill>
                <a:latin typeface="ＭＳ ゴシック" panose="020B0609070205080204" pitchFamily="49" charset="-128"/>
                <a:ea typeface="ＭＳ ゴシック" panose="020B0609070205080204" pitchFamily="49" charset="-128"/>
              </a:rPr>
              <a:t>　</a:t>
            </a:r>
            <a:r>
              <a:rPr lang="ja-JP" altLang="en-US" sz="1108" dirty="0">
                <a:solidFill>
                  <a:prstClr val="black"/>
                </a:solidFill>
                <a:latin typeface="HG丸ｺﾞｼｯｸM-PRO" panose="020F0600000000000000" pitchFamily="50" charset="-128"/>
                <a:ea typeface="HG丸ｺﾞｼｯｸM-PRO" panose="020F0600000000000000" pitchFamily="50" charset="-128"/>
              </a:rPr>
              <a:t>■基本情報</a:t>
            </a:r>
            <a:endParaRPr lang="en-US" altLang="ja-JP" sz="1108" dirty="0">
              <a:solidFill>
                <a:prstClr val="black"/>
              </a:solidFill>
              <a:latin typeface="HG丸ｺﾞｼｯｸM-PRO" panose="020F0600000000000000" pitchFamily="50" charset="-128"/>
              <a:ea typeface="HG丸ｺﾞｼｯｸM-PRO" panose="020F0600000000000000" pitchFamily="50" charset="-128"/>
            </a:endParaRPr>
          </a:p>
          <a:p>
            <a:r>
              <a:rPr lang="ja-JP" altLang="en-US" sz="1108" dirty="0">
                <a:solidFill>
                  <a:prstClr val="black"/>
                </a:solidFill>
                <a:latin typeface="HG丸ｺﾞｼｯｸM-PRO" panose="020F0600000000000000" pitchFamily="50" charset="-128"/>
                <a:ea typeface="HG丸ｺﾞｼｯｸM-PRO" panose="020F0600000000000000" pitchFamily="50" charset="-128"/>
              </a:rPr>
              <a:t>　　（例）事業所等の所在地</a:t>
            </a:r>
            <a:endParaRPr lang="en-US" altLang="ja-JP" sz="1108" dirty="0">
              <a:solidFill>
                <a:prstClr val="black"/>
              </a:solidFill>
              <a:latin typeface="HG丸ｺﾞｼｯｸM-PRO" panose="020F0600000000000000" pitchFamily="50" charset="-128"/>
              <a:ea typeface="HG丸ｺﾞｼｯｸM-PRO" panose="020F0600000000000000" pitchFamily="50" charset="-128"/>
            </a:endParaRPr>
          </a:p>
          <a:p>
            <a:r>
              <a:rPr lang="ja-JP" altLang="en-US" sz="1108" dirty="0">
                <a:solidFill>
                  <a:prstClr val="black"/>
                </a:solidFill>
                <a:latin typeface="HG丸ｺﾞｼｯｸM-PRO" panose="020F0600000000000000" pitchFamily="50" charset="-128"/>
                <a:ea typeface="HG丸ｺﾞｼｯｸM-PRO" panose="020F0600000000000000" pitchFamily="50" charset="-128"/>
              </a:rPr>
              <a:t>　　　　　従業員数</a:t>
            </a:r>
            <a:endParaRPr lang="en-US" altLang="ja-JP" sz="1108" dirty="0">
              <a:solidFill>
                <a:prstClr val="black"/>
              </a:solidFill>
              <a:latin typeface="HG丸ｺﾞｼｯｸM-PRO" panose="020F0600000000000000" pitchFamily="50" charset="-128"/>
              <a:ea typeface="HG丸ｺﾞｼｯｸM-PRO" panose="020F0600000000000000" pitchFamily="50" charset="-128"/>
            </a:endParaRPr>
          </a:p>
          <a:p>
            <a:r>
              <a:rPr lang="ja-JP" altLang="en-US" sz="1108" dirty="0">
                <a:solidFill>
                  <a:prstClr val="black"/>
                </a:solidFill>
                <a:latin typeface="HG丸ｺﾞｼｯｸM-PRO" panose="020F0600000000000000" pitchFamily="50" charset="-128"/>
                <a:ea typeface="HG丸ｺﾞｼｯｸM-PRO" panose="020F0600000000000000" pitchFamily="50" charset="-128"/>
              </a:rPr>
              <a:t>　　　　　営業時間</a:t>
            </a:r>
            <a:endParaRPr lang="en-US" altLang="ja-JP" sz="1108" dirty="0">
              <a:solidFill>
                <a:prstClr val="black"/>
              </a:solidFill>
              <a:latin typeface="HG丸ｺﾞｼｯｸM-PRO" panose="020F0600000000000000" pitchFamily="50" charset="-128"/>
              <a:ea typeface="HG丸ｺﾞｼｯｸM-PRO" panose="020F0600000000000000" pitchFamily="50" charset="-128"/>
            </a:endParaRPr>
          </a:p>
          <a:p>
            <a:r>
              <a:rPr lang="ja-JP" altLang="en-US" sz="1108" dirty="0">
                <a:solidFill>
                  <a:prstClr val="black"/>
                </a:solidFill>
                <a:latin typeface="HG丸ｺﾞｼｯｸM-PRO" panose="020F0600000000000000" pitchFamily="50" charset="-128"/>
                <a:ea typeface="HG丸ｺﾞｼｯｸM-PRO" panose="020F0600000000000000" pitchFamily="50" charset="-128"/>
              </a:rPr>
              <a:t>　　　　　事業所の事業内容　など</a:t>
            </a:r>
            <a:endParaRPr lang="en-US" altLang="ja-JP" sz="1108" dirty="0">
              <a:solidFill>
                <a:prstClr val="black"/>
              </a:solidFill>
              <a:latin typeface="HG丸ｺﾞｼｯｸM-PRO" panose="020F0600000000000000" pitchFamily="50" charset="-128"/>
              <a:ea typeface="HG丸ｺﾞｼｯｸM-PRO" panose="020F0600000000000000" pitchFamily="50" charset="-128"/>
            </a:endParaRPr>
          </a:p>
          <a:p>
            <a:endParaRPr lang="en-US" altLang="ja-JP" sz="1108" dirty="0">
              <a:solidFill>
                <a:prstClr val="black"/>
              </a:solidFill>
              <a:latin typeface="HG丸ｺﾞｼｯｸM-PRO" panose="020F0600000000000000" pitchFamily="50" charset="-128"/>
              <a:ea typeface="HG丸ｺﾞｼｯｸM-PRO" panose="020F0600000000000000" pitchFamily="50" charset="-128"/>
            </a:endParaRPr>
          </a:p>
          <a:p>
            <a:r>
              <a:rPr lang="ja-JP" altLang="en-US" sz="1108" dirty="0">
                <a:solidFill>
                  <a:prstClr val="black"/>
                </a:solidFill>
                <a:latin typeface="HG丸ｺﾞｼｯｸM-PRO" panose="020F0600000000000000" pitchFamily="50" charset="-128"/>
                <a:ea typeface="HG丸ｺﾞｼｯｸM-PRO" panose="020F0600000000000000" pitchFamily="50" charset="-128"/>
              </a:rPr>
              <a:t>　■運営情報</a:t>
            </a:r>
            <a:endParaRPr lang="en-US" altLang="ja-JP" sz="1108" dirty="0">
              <a:solidFill>
                <a:prstClr val="black"/>
              </a:solidFill>
              <a:latin typeface="HG丸ｺﾞｼｯｸM-PRO" panose="020F0600000000000000" pitchFamily="50" charset="-128"/>
              <a:ea typeface="HG丸ｺﾞｼｯｸM-PRO" panose="020F0600000000000000" pitchFamily="50" charset="-128"/>
            </a:endParaRPr>
          </a:p>
          <a:p>
            <a:r>
              <a:rPr lang="ja-JP" altLang="en-US" sz="1108" dirty="0">
                <a:solidFill>
                  <a:prstClr val="black"/>
                </a:solidFill>
                <a:latin typeface="HG丸ｺﾞｼｯｸM-PRO" panose="020F0600000000000000" pitchFamily="50" charset="-128"/>
                <a:ea typeface="HG丸ｺﾞｼｯｸM-PRO" panose="020F0600000000000000" pitchFamily="50" charset="-128"/>
              </a:rPr>
              <a:t>　　障害福祉サービス等に関する具体的な</a:t>
            </a:r>
            <a:endParaRPr lang="en-US" altLang="ja-JP" sz="1108" dirty="0">
              <a:solidFill>
                <a:prstClr val="black"/>
              </a:solidFill>
              <a:latin typeface="HG丸ｺﾞｼｯｸM-PRO" panose="020F0600000000000000" pitchFamily="50" charset="-128"/>
              <a:ea typeface="HG丸ｺﾞｼｯｸM-PRO" panose="020F0600000000000000" pitchFamily="50" charset="-128"/>
            </a:endParaRPr>
          </a:p>
          <a:p>
            <a:r>
              <a:rPr lang="ja-JP" altLang="en-US" sz="1108" dirty="0">
                <a:solidFill>
                  <a:prstClr val="black"/>
                </a:solidFill>
                <a:latin typeface="HG丸ｺﾞｼｯｸM-PRO" panose="020F0600000000000000" pitchFamily="50" charset="-128"/>
                <a:ea typeface="HG丸ｺﾞｼｯｸM-PRO" panose="020F0600000000000000" pitchFamily="50" charset="-128"/>
              </a:rPr>
              <a:t>　　取組の状況</a:t>
            </a:r>
            <a:endParaRPr lang="en-US" altLang="ja-JP" sz="1108" dirty="0">
              <a:solidFill>
                <a:prstClr val="black"/>
              </a:solidFill>
              <a:latin typeface="HG丸ｺﾞｼｯｸM-PRO" panose="020F0600000000000000" pitchFamily="50" charset="-128"/>
              <a:ea typeface="HG丸ｺﾞｼｯｸM-PRO" panose="020F0600000000000000" pitchFamily="50" charset="-128"/>
            </a:endParaRPr>
          </a:p>
          <a:p>
            <a:r>
              <a:rPr lang="ja-JP" altLang="en-US" sz="1108" dirty="0">
                <a:solidFill>
                  <a:prstClr val="black"/>
                </a:solidFill>
                <a:latin typeface="HG丸ｺﾞｼｯｸM-PRO" panose="020F0600000000000000" pitchFamily="50" charset="-128"/>
                <a:ea typeface="HG丸ｺﾞｼｯｸM-PRO" panose="020F0600000000000000" pitchFamily="50" charset="-128"/>
              </a:rPr>
              <a:t>　　（例）関係機関との連携</a:t>
            </a:r>
            <a:endParaRPr lang="en-US" altLang="ja-JP" sz="1108" dirty="0">
              <a:solidFill>
                <a:prstClr val="black"/>
              </a:solidFill>
              <a:latin typeface="HG丸ｺﾞｼｯｸM-PRO" panose="020F0600000000000000" pitchFamily="50" charset="-128"/>
              <a:ea typeface="HG丸ｺﾞｼｯｸM-PRO" panose="020F0600000000000000" pitchFamily="50" charset="-128"/>
            </a:endParaRPr>
          </a:p>
          <a:p>
            <a:r>
              <a:rPr lang="ja-JP" altLang="en-US" sz="1108" dirty="0">
                <a:solidFill>
                  <a:prstClr val="black"/>
                </a:solidFill>
                <a:latin typeface="HG丸ｺﾞｼｯｸM-PRO" panose="020F0600000000000000" pitchFamily="50" charset="-128"/>
                <a:ea typeface="HG丸ｺﾞｼｯｸM-PRO" panose="020F0600000000000000" pitchFamily="50" charset="-128"/>
              </a:rPr>
              <a:t>　　　　　苦情対応の状況</a:t>
            </a:r>
            <a:endParaRPr lang="en-US" altLang="ja-JP" sz="1108" dirty="0">
              <a:solidFill>
                <a:prstClr val="black"/>
              </a:solidFill>
              <a:latin typeface="HG丸ｺﾞｼｯｸM-PRO" panose="020F0600000000000000" pitchFamily="50" charset="-128"/>
              <a:ea typeface="HG丸ｺﾞｼｯｸM-PRO" panose="020F0600000000000000" pitchFamily="50" charset="-128"/>
            </a:endParaRPr>
          </a:p>
          <a:p>
            <a:r>
              <a:rPr lang="ja-JP" altLang="en-US" sz="1108" dirty="0">
                <a:solidFill>
                  <a:prstClr val="black"/>
                </a:solidFill>
                <a:latin typeface="HG丸ｺﾞｼｯｸM-PRO" panose="020F0600000000000000" pitchFamily="50" charset="-128"/>
                <a:ea typeface="HG丸ｺﾞｼｯｸM-PRO" panose="020F0600000000000000" pitchFamily="50" charset="-128"/>
              </a:rPr>
              <a:t>　　　　　安全管理等の取組状況　など</a:t>
            </a:r>
            <a:endParaRPr lang="en-US" altLang="ja-JP" sz="1108" dirty="0">
              <a:solidFill>
                <a:prstClr val="black"/>
              </a:solidFill>
              <a:latin typeface="HG丸ｺﾞｼｯｸM-PRO" panose="020F0600000000000000" pitchFamily="50" charset="-128"/>
              <a:ea typeface="HG丸ｺﾞｼｯｸM-PRO" panose="020F0600000000000000" pitchFamily="50" charset="-128"/>
            </a:endParaRPr>
          </a:p>
          <a:p>
            <a:r>
              <a:rPr lang="ja-JP" altLang="en-US" sz="1108" dirty="0">
                <a:solidFill>
                  <a:prstClr val="black"/>
                </a:solidFill>
                <a:latin typeface="HG丸ｺﾞｼｯｸM-PRO" panose="020F0600000000000000" pitchFamily="50" charset="-128"/>
                <a:ea typeface="HG丸ｺﾞｼｯｸM-PRO" panose="020F0600000000000000" pitchFamily="50" charset="-128"/>
              </a:rPr>
              <a:t>　</a:t>
            </a:r>
            <a:endParaRPr lang="en-US" altLang="ja-JP" sz="1108" dirty="0">
              <a:solidFill>
                <a:prstClr val="black"/>
              </a:solidFill>
              <a:latin typeface="HG丸ｺﾞｼｯｸM-PRO" panose="020F0600000000000000" pitchFamily="50" charset="-128"/>
              <a:ea typeface="HG丸ｺﾞｼｯｸM-PRO" panose="020F0600000000000000" pitchFamily="50" charset="-128"/>
            </a:endParaRPr>
          </a:p>
          <a:p>
            <a:r>
              <a:rPr lang="ja-JP" altLang="en-US" sz="1108" dirty="0">
                <a:solidFill>
                  <a:prstClr val="black"/>
                </a:solidFill>
                <a:latin typeface="HG丸ｺﾞｼｯｸM-PRO" panose="020F0600000000000000" pitchFamily="50" charset="-128"/>
                <a:ea typeface="HG丸ｺﾞｼｯｸM-PRO" panose="020F0600000000000000" pitchFamily="50" charset="-128"/>
              </a:rPr>
              <a:t>　■都道府県が必要と認める事項（任意）</a:t>
            </a:r>
            <a:endParaRPr lang="en-US" altLang="ja-JP" sz="1108" dirty="0">
              <a:solidFill>
                <a:prstClr val="black"/>
              </a:solidFill>
              <a:latin typeface="HG丸ｺﾞｼｯｸM-PRO" panose="020F0600000000000000" pitchFamily="50" charset="-128"/>
              <a:ea typeface="HG丸ｺﾞｼｯｸM-PRO" panose="020F0600000000000000" pitchFamily="50" charset="-128"/>
            </a:endParaRPr>
          </a:p>
        </p:txBody>
      </p:sp>
      <p:sp>
        <p:nvSpPr>
          <p:cNvPr id="20" name="左矢印 19"/>
          <p:cNvSpPr/>
          <p:nvPr/>
        </p:nvSpPr>
        <p:spPr>
          <a:xfrm>
            <a:off x="3355532" y="5115210"/>
            <a:ext cx="1205836" cy="832466"/>
          </a:xfrm>
          <a:prstGeom prst="leftArrow">
            <a:avLst>
              <a:gd name="adj1" fmla="val 50000"/>
              <a:gd name="adj2" fmla="val 43562"/>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dirty="0">
                <a:solidFill>
                  <a:prstClr val="black"/>
                </a:solidFill>
              </a:rPr>
              <a:t>必要に</a:t>
            </a:r>
            <a:endParaRPr lang="en-US" altLang="ja-JP" sz="923" dirty="0">
              <a:solidFill>
                <a:prstClr val="black"/>
              </a:solidFill>
            </a:endParaRPr>
          </a:p>
          <a:p>
            <a:pPr algn="ctr"/>
            <a:r>
              <a:rPr lang="ja-JP" altLang="en-US" sz="923" dirty="0">
                <a:solidFill>
                  <a:prstClr val="black"/>
                </a:solidFill>
              </a:rPr>
              <a:t>応じて</a:t>
            </a:r>
            <a:endParaRPr lang="en-US" altLang="ja-JP" sz="923" dirty="0">
              <a:solidFill>
                <a:prstClr val="black"/>
              </a:solidFill>
            </a:endParaRPr>
          </a:p>
          <a:p>
            <a:pPr algn="ctr"/>
            <a:r>
              <a:rPr lang="ja-JP" altLang="en-US" sz="923" dirty="0">
                <a:solidFill>
                  <a:prstClr val="black"/>
                </a:solidFill>
              </a:rPr>
              <a:t>調査</a:t>
            </a:r>
            <a:endParaRPr lang="en-US" altLang="ja-JP" sz="923" dirty="0">
              <a:solidFill>
                <a:prstClr val="black"/>
              </a:solidFill>
            </a:endParaRPr>
          </a:p>
        </p:txBody>
      </p:sp>
      <p:sp>
        <p:nvSpPr>
          <p:cNvPr id="6" name="右矢印 5"/>
          <p:cNvSpPr/>
          <p:nvPr/>
        </p:nvSpPr>
        <p:spPr>
          <a:xfrm>
            <a:off x="3491880" y="3581711"/>
            <a:ext cx="1020321" cy="797626"/>
          </a:xfrm>
          <a:prstGeom prst="rightArrow">
            <a:avLst>
              <a:gd name="adj1" fmla="val 50000"/>
              <a:gd name="adj2" fmla="val 432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b="1" dirty="0">
                <a:solidFill>
                  <a:prstClr val="black"/>
                </a:solidFill>
              </a:rPr>
              <a:t>報告</a:t>
            </a:r>
          </a:p>
        </p:txBody>
      </p:sp>
      <p:sp>
        <p:nvSpPr>
          <p:cNvPr id="24" name="角丸四角形 23"/>
          <p:cNvSpPr/>
          <p:nvPr/>
        </p:nvSpPr>
        <p:spPr>
          <a:xfrm>
            <a:off x="71312" y="1102588"/>
            <a:ext cx="8972664" cy="1595255"/>
          </a:xfrm>
          <a:prstGeom prst="roundRect">
            <a:avLst>
              <a:gd name="adj" fmla="val 0"/>
            </a:avLst>
          </a:prstGeom>
          <a:solidFill>
            <a:sysClr val="window" lastClr="FFFFFF"/>
          </a:solidFill>
          <a:ln w="19050" cap="flat" cmpd="sng" algn="ctr">
            <a:solidFill>
              <a:srgbClr val="99CCFF"/>
            </a:solidFill>
            <a:prstDash val="solid"/>
          </a:ln>
          <a:effectLst>
            <a:outerShdw blurRad="40000" dist="20000" dir="5400000" rotWithShape="0">
              <a:srgbClr val="000000">
                <a:alpha val="38000"/>
              </a:srgbClr>
            </a:outerShdw>
          </a:effectLst>
        </p:spPr>
        <p:txBody>
          <a:bodyPr lIns="66462" tIns="33231" bIns="33231" anchor="ctr" anchorCtr="0"/>
          <a:lstStyle/>
          <a:p>
            <a:pPr marL="162662" indent="-162662">
              <a:lnSpc>
                <a:spcPts val="1385"/>
              </a:lnSpc>
            </a:pPr>
            <a:r>
              <a:rPr kumimoji="0" lang="ja-JP" altLang="en-US" sz="1292" kern="0" dirty="0">
                <a:solidFill>
                  <a:prstClr val="black"/>
                </a:solidFill>
                <a:latin typeface="HGPｺﾞｼｯｸM" panose="020B0600000000000000" pitchFamily="50" charset="-128"/>
                <a:ea typeface="HGPｺﾞｼｯｸM" panose="020B0600000000000000" pitchFamily="50" charset="-128"/>
              </a:rPr>
              <a:t>○　障害福祉サービス等を提供する事業所数が大幅に増加する中、利用者が個々のニーズに応じて良質なサービスを選択できるようにするとともに、事業者によるサービスの質の向上が重要な課題となっている。</a:t>
            </a:r>
            <a:endParaRPr kumimoji="0" lang="en-US" altLang="ja-JP" sz="1292" kern="0" dirty="0">
              <a:solidFill>
                <a:prstClr val="black"/>
              </a:solidFill>
              <a:latin typeface="HGPｺﾞｼｯｸM" panose="020B0600000000000000" pitchFamily="50" charset="-128"/>
              <a:ea typeface="HGPｺﾞｼｯｸM" panose="020B0600000000000000" pitchFamily="50" charset="-128"/>
            </a:endParaRPr>
          </a:p>
          <a:p>
            <a:pPr marL="162662" indent="-162662">
              <a:lnSpc>
                <a:spcPts val="1385"/>
              </a:lnSpc>
            </a:pPr>
            <a:endParaRPr kumimoji="0" lang="ja-JP" altLang="en-US" sz="738" kern="0" dirty="0">
              <a:solidFill>
                <a:prstClr val="black"/>
              </a:solidFill>
              <a:latin typeface="HGPｺﾞｼｯｸM" panose="020B0600000000000000" pitchFamily="50" charset="-128"/>
              <a:ea typeface="HGPｺﾞｼｯｸM" panose="020B0600000000000000" pitchFamily="50" charset="-128"/>
            </a:endParaRPr>
          </a:p>
          <a:p>
            <a:pPr marL="162662" indent="-162662">
              <a:lnSpc>
                <a:spcPts val="1385"/>
              </a:lnSpc>
            </a:pPr>
            <a:r>
              <a:rPr kumimoji="0" lang="ja-JP" altLang="en-US" sz="1292" kern="0" dirty="0">
                <a:solidFill>
                  <a:prstClr val="black"/>
                </a:solidFill>
                <a:latin typeface="HGPｺﾞｼｯｸM" panose="020B0600000000000000" pitchFamily="50" charset="-128"/>
                <a:ea typeface="HGPｺﾞｼｯｸM" panose="020B0600000000000000" pitchFamily="50" charset="-128"/>
              </a:rPr>
              <a:t>○　このため、平成</a:t>
            </a:r>
            <a:r>
              <a:rPr kumimoji="0" lang="en-US" altLang="ja-JP" sz="1292" kern="0" dirty="0">
                <a:solidFill>
                  <a:prstClr val="black"/>
                </a:solidFill>
                <a:latin typeface="HGPｺﾞｼｯｸM" panose="020B0600000000000000" pitchFamily="50" charset="-128"/>
                <a:ea typeface="HGPｺﾞｼｯｸM" panose="020B0600000000000000" pitchFamily="50" charset="-128"/>
              </a:rPr>
              <a:t>28</a:t>
            </a:r>
            <a:r>
              <a:rPr kumimoji="0" lang="ja-JP" altLang="en-US" sz="1292" kern="0" dirty="0">
                <a:solidFill>
                  <a:prstClr val="black"/>
                </a:solidFill>
                <a:latin typeface="HGPｺﾞｼｯｸM" panose="020B0600000000000000" pitchFamily="50" charset="-128"/>
                <a:ea typeface="HGPｺﾞｼｯｸM" panose="020B0600000000000000" pitchFamily="50" charset="-128"/>
              </a:rPr>
              <a:t>年５月に成立した障害者総合支援法及び児童福祉法の一部を改正する法律において①事業者に対して障害福祉サービスの内容等を都道府県知事へ報告することを求めるとともに、②都道府県知事が報告された内容を公表する仕組みを創設し、利用者による個々のニーズに応じた良質なサービスの選択に資すること等を目的とする（平成</a:t>
            </a:r>
            <a:r>
              <a:rPr kumimoji="0" lang="en-US" altLang="ja-JP" sz="1292" kern="0" dirty="0">
                <a:solidFill>
                  <a:prstClr val="black"/>
                </a:solidFill>
                <a:latin typeface="HGPｺﾞｼｯｸM" panose="020B0600000000000000" pitchFamily="50" charset="-128"/>
                <a:ea typeface="HGPｺﾞｼｯｸM" panose="020B0600000000000000" pitchFamily="50" charset="-128"/>
              </a:rPr>
              <a:t>30</a:t>
            </a:r>
            <a:r>
              <a:rPr kumimoji="0" lang="ja-JP" altLang="en-US" sz="1292" kern="0" dirty="0">
                <a:solidFill>
                  <a:prstClr val="black"/>
                </a:solidFill>
                <a:latin typeface="HGPｺﾞｼｯｸM" panose="020B0600000000000000" pitchFamily="50" charset="-128"/>
                <a:ea typeface="HGPｺﾞｼｯｸM" panose="020B0600000000000000" pitchFamily="50" charset="-128"/>
              </a:rPr>
              <a:t>年４月施行）。</a:t>
            </a:r>
            <a:endParaRPr kumimoji="0" lang="en-US" altLang="ja-JP" sz="1292" kern="0" dirty="0">
              <a:solidFill>
                <a:prstClr val="black"/>
              </a:solidFill>
              <a:latin typeface="HGPｺﾞｼｯｸM" panose="020B0600000000000000" pitchFamily="50" charset="-128"/>
              <a:ea typeface="HGPｺﾞｼｯｸM" panose="020B0600000000000000" pitchFamily="50" charset="-128"/>
            </a:endParaRPr>
          </a:p>
        </p:txBody>
      </p:sp>
      <p:cxnSp>
        <p:nvCxnSpPr>
          <p:cNvPr id="7" name="直線矢印コネクタ 6"/>
          <p:cNvCxnSpPr/>
          <p:nvPr/>
        </p:nvCxnSpPr>
        <p:spPr>
          <a:xfrm flipH="1">
            <a:off x="3366164" y="5824554"/>
            <a:ext cx="119148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大かっこ 9"/>
          <p:cNvSpPr/>
          <p:nvPr/>
        </p:nvSpPr>
        <p:spPr>
          <a:xfrm>
            <a:off x="4580975" y="5226333"/>
            <a:ext cx="2676502" cy="930565"/>
          </a:xfrm>
          <a:prstGeom prst="bracketPair">
            <a:avLst/>
          </a:prstGeom>
          <a:solidFill>
            <a:schemeClr val="bg1"/>
          </a:solidFill>
          <a:ln w="317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108">
              <a:solidFill>
                <a:prstClr val="black"/>
              </a:solidFill>
            </a:endParaRPr>
          </a:p>
        </p:txBody>
      </p:sp>
      <p:sp>
        <p:nvSpPr>
          <p:cNvPr id="17" name="角丸四角形 16"/>
          <p:cNvSpPr/>
          <p:nvPr/>
        </p:nvSpPr>
        <p:spPr>
          <a:xfrm>
            <a:off x="4557644" y="4960459"/>
            <a:ext cx="2690862" cy="1428725"/>
          </a:xfrm>
          <a:prstGeom prst="roundRect">
            <a:avLst>
              <a:gd name="adj" fmla="val 592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524" indent="-168524"/>
            <a:r>
              <a:rPr lang="ja-JP" altLang="en-US" sz="1108" b="1" dirty="0">
                <a:solidFill>
                  <a:prstClr val="black"/>
                </a:solidFill>
                <a:latin typeface="HG丸ｺﾞｼｯｸM-PRO" panose="020F0600000000000000" pitchFamily="50" charset="-128"/>
                <a:ea typeface="HG丸ｺﾞｼｯｸM-PRO" panose="020F0600000000000000" pitchFamily="50" charset="-128"/>
              </a:rPr>
              <a:t>○障害福祉サービス等情報の調</a:t>
            </a:r>
            <a:r>
              <a:rPr lang="ja-JP" altLang="en-US" sz="1108" b="1" dirty="0">
                <a:solidFill>
                  <a:prstClr val="black"/>
                </a:solidFill>
                <a:latin typeface="ＭＳ ゴシック" panose="020B0609070205080204" pitchFamily="49" charset="-128"/>
                <a:ea typeface="ＭＳ ゴシック" panose="020B0609070205080204" pitchFamily="49" charset="-128"/>
              </a:rPr>
              <a:t>査</a:t>
            </a:r>
            <a:endParaRPr lang="en-US" altLang="ja-JP" sz="1108" b="1" dirty="0">
              <a:solidFill>
                <a:prstClr val="black"/>
              </a:solidFill>
              <a:latin typeface="ＭＳ ゴシック" panose="020B0609070205080204" pitchFamily="49" charset="-128"/>
              <a:ea typeface="ＭＳ ゴシック" panose="020B0609070205080204" pitchFamily="49" charset="-128"/>
            </a:endParaRPr>
          </a:p>
          <a:p>
            <a:pPr marL="168524" indent="-168524"/>
            <a:r>
              <a:rPr lang="ja-JP" altLang="en-US" sz="1292" b="1" dirty="0">
                <a:solidFill>
                  <a:prstClr val="black"/>
                </a:solidFill>
                <a:latin typeface="ＭＳ ゴシック" panose="020B0609070205080204" pitchFamily="49" charset="-128"/>
                <a:ea typeface="ＭＳ ゴシック" panose="020B0609070205080204" pitchFamily="49" charset="-128"/>
              </a:rPr>
              <a:t>　</a:t>
            </a:r>
            <a:r>
              <a:rPr lang="ja-JP" altLang="en-US" sz="923" dirty="0">
                <a:solidFill>
                  <a:prstClr val="black"/>
                </a:solidFill>
                <a:latin typeface="HG丸ｺﾞｼｯｸM-PRO" panose="020F0600000000000000" pitchFamily="50" charset="-128"/>
                <a:ea typeface="HG丸ｺﾞｼｯｸM-PRO" panose="020F0600000000000000" pitchFamily="50" charset="-128"/>
              </a:rPr>
              <a:t>新規指定時、指定更新時、虚偽報告が疑われる場合などにおいて、必要に応じ訪問調査を実施し、結果を公表に反映。</a:t>
            </a:r>
            <a:endParaRPr lang="en-US" altLang="ja-JP" sz="923" dirty="0">
              <a:solidFill>
                <a:prstClr val="black"/>
              </a:solidFill>
              <a:latin typeface="HG丸ｺﾞｼｯｸM-PRO" panose="020F0600000000000000" pitchFamily="50" charset="-128"/>
              <a:ea typeface="HG丸ｺﾞｼｯｸM-PRO" panose="020F0600000000000000" pitchFamily="50" charset="-128"/>
            </a:endParaRPr>
          </a:p>
        </p:txBody>
      </p:sp>
      <p:cxnSp>
        <p:nvCxnSpPr>
          <p:cNvPr id="29" name="直線矢印コネクタ 28"/>
          <p:cNvCxnSpPr/>
          <p:nvPr/>
        </p:nvCxnSpPr>
        <p:spPr>
          <a:xfrm flipV="1">
            <a:off x="5919226" y="4561644"/>
            <a:ext cx="0" cy="66469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8546" y="263769"/>
            <a:ext cx="9118362" cy="5064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46" b="1" dirty="0">
                <a:solidFill>
                  <a:prstClr val="black"/>
                </a:solidFill>
              </a:rPr>
              <a:t>　障害福祉サービス等情報公表制度の概要</a:t>
            </a:r>
          </a:p>
        </p:txBody>
      </p:sp>
      <p:grpSp>
        <p:nvGrpSpPr>
          <p:cNvPr id="21" name="グループ化 10"/>
          <p:cNvGrpSpPr>
            <a:grpSpLocks/>
          </p:cNvGrpSpPr>
          <p:nvPr/>
        </p:nvGrpSpPr>
        <p:grpSpPr bwMode="auto">
          <a:xfrm>
            <a:off x="28980" y="676954"/>
            <a:ext cx="9093110" cy="65943"/>
            <a:chOff x="0" y="188640"/>
            <a:chExt cx="9144000" cy="72008"/>
          </a:xfrm>
        </p:grpSpPr>
        <p:cxnSp>
          <p:nvCxnSpPr>
            <p:cNvPr id="25" name="直線コネクタ 24"/>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30" name="正方形/長方形 29"/>
          <p:cNvSpPr/>
          <p:nvPr/>
        </p:nvSpPr>
        <p:spPr>
          <a:xfrm>
            <a:off x="71312" y="876310"/>
            <a:ext cx="1728192" cy="226278"/>
          </a:xfrm>
          <a:prstGeom prst="rect">
            <a:avLst/>
          </a:prstGeom>
          <a:solidFill>
            <a:srgbClr val="99CCFF"/>
          </a:solid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77" b="1" dirty="0">
                <a:solidFill>
                  <a:prstClr val="black"/>
                </a:solidFill>
              </a:rPr>
              <a:t>１．趣旨・目的</a:t>
            </a:r>
          </a:p>
        </p:txBody>
      </p:sp>
      <p:sp>
        <p:nvSpPr>
          <p:cNvPr id="22" name="角丸四角形 21"/>
          <p:cNvSpPr/>
          <p:nvPr/>
        </p:nvSpPr>
        <p:spPr>
          <a:xfrm>
            <a:off x="8454893" y="2906622"/>
            <a:ext cx="504056" cy="3582622"/>
          </a:xfrm>
          <a:prstGeom prst="roundRect">
            <a:avLst/>
          </a:prstGeom>
          <a:solidFill>
            <a:srgbClr val="FFFFCC"/>
          </a:solidFill>
          <a:ln w="12700">
            <a:solidFill>
              <a:schemeClr val="tx1"/>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77" dirty="0">
                <a:solidFill>
                  <a:sysClr val="windowText" lastClr="000000"/>
                </a:solidFill>
                <a:latin typeface="HG丸ｺﾞｼｯｸM-PRO" pitchFamily="50" charset="-128"/>
                <a:ea typeface="HG丸ｺﾞｼｯｸM-PRO" pitchFamily="50" charset="-128"/>
              </a:rPr>
              <a:t>利用者</a:t>
            </a:r>
          </a:p>
        </p:txBody>
      </p:sp>
      <p:sp>
        <p:nvSpPr>
          <p:cNvPr id="2" name="スライド番号プレースホルダー 1"/>
          <p:cNvSpPr>
            <a:spLocks noGrp="1"/>
          </p:cNvSpPr>
          <p:nvPr>
            <p:ph type="sldNum" sz="quarter" idx="12"/>
          </p:nvPr>
        </p:nvSpPr>
        <p:spPr>
          <a:xfrm>
            <a:off x="7079498" y="6528424"/>
            <a:ext cx="2057400" cy="365125"/>
          </a:xfrm>
        </p:spPr>
        <p:txBody>
          <a:bodyPr/>
          <a:lstStyle/>
          <a:p>
            <a:pPr>
              <a:defRPr/>
            </a:pPr>
            <a:fld id="{431CAECD-5926-4741-A906-A08E04809A27}" type="slidenum">
              <a:rPr lang="en-US" altLang="ja-JP" smtClean="0"/>
              <a:pPr>
                <a:defRPr/>
              </a:pPr>
              <a:t>22</a:t>
            </a:fld>
            <a:endParaRPr lang="en-US" altLang="ja-JP"/>
          </a:p>
        </p:txBody>
      </p:sp>
      <p:sp>
        <p:nvSpPr>
          <p:cNvPr id="32"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226219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6490" y="318408"/>
            <a:ext cx="9180512" cy="451893"/>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lIns="84315" tIns="42160" rIns="84315" bIns="42160" anchor="t"/>
          <a:lstStyle/>
          <a:p>
            <a:pPr algn="ctr" fontAlgn="auto">
              <a:spcBef>
                <a:spcPts val="0"/>
              </a:spcBef>
              <a:spcAft>
                <a:spcPts val="0"/>
              </a:spcAft>
            </a:pPr>
            <a:r>
              <a:rPr lang="ja-JP" altLang="en-US" sz="2215" dirty="0">
                <a:solidFill>
                  <a:srgbClr val="000000"/>
                </a:solidFill>
                <a:latin typeface="HG創英角ｺﾞｼｯｸUB" panose="020B0909000000000000" pitchFamily="49" charset="-128"/>
                <a:ea typeface="HG創英角ｺﾞｼｯｸUB" panose="020B0909000000000000" pitchFamily="49" charset="-128"/>
              </a:rPr>
              <a:t>自治体による調査事務・審査事務の効率化</a:t>
            </a:r>
            <a:endParaRPr lang="en-US" altLang="ja-JP" sz="2215" spc="-92" dirty="0">
              <a:solidFill>
                <a:srgbClr val="000000"/>
              </a:solidFill>
              <a:latin typeface="HG創英角ｺﾞｼｯｸUB" panose="020B0909000000000000" pitchFamily="49" charset="-128"/>
              <a:ea typeface="HG創英角ｺﾞｼｯｸUB" panose="020B0909000000000000" pitchFamily="49" charset="-128"/>
            </a:endParaRPr>
          </a:p>
        </p:txBody>
      </p:sp>
      <p:grpSp>
        <p:nvGrpSpPr>
          <p:cNvPr id="4" name="グループ化 18"/>
          <p:cNvGrpSpPr/>
          <p:nvPr/>
        </p:nvGrpSpPr>
        <p:grpSpPr>
          <a:xfrm>
            <a:off x="0" y="770246"/>
            <a:ext cx="9144000" cy="66469"/>
            <a:chOff x="0" y="188640"/>
            <a:chExt cx="9144000" cy="72008"/>
          </a:xfrm>
        </p:grpSpPr>
        <p:cxnSp>
          <p:nvCxnSpPr>
            <p:cNvPr id="5" name="直線コネクタ 4"/>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16" name="角丸四角形 15"/>
          <p:cNvSpPr/>
          <p:nvPr/>
        </p:nvSpPr>
        <p:spPr>
          <a:xfrm>
            <a:off x="3574966" y="2767838"/>
            <a:ext cx="2858164" cy="2256423"/>
          </a:xfrm>
          <a:prstGeom prst="roundRect">
            <a:avLst>
              <a:gd name="adj" fmla="val 4092"/>
            </a:avLst>
          </a:prstGeom>
          <a:gradFill>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15875">
            <a:solidFill>
              <a:srgbClr val="F79646">
                <a:shade val="95000"/>
                <a:satMod val="105000"/>
              </a:srgbClr>
            </a:solidFill>
          </a:ln>
        </p:spPr>
        <p:txBody>
          <a:bodyPr wrap="square" lIns="84236" tIns="42118" rIns="84236" bIns="42118" anchor="t" anchorCtr="0">
            <a:noAutofit/>
          </a:bodyPr>
          <a:lstStyle/>
          <a:p>
            <a:pPr algn="ctr" defTabSz="843121" fontAlgn="auto">
              <a:spcBef>
                <a:spcPts val="0"/>
              </a:spcBef>
              <a:spcAft>
                <a:spcPts val="0"/>
              </a:spcAft>
              <a:defRPr/>
            </a:pPr>
            <a:endParaRPr lang="en-US" altLang="ja-JP" sz="923" dirty="0">
              <a:solidFill>
                <a:prstClr val="black"/>
              </a:solidFill>
              <a:latin typeface="ＤＦ特太ゴシック体" panose="020B0509000000000000" pitchFamily="49" charset="-128"/>
              <a:ea typeface="ＤＦ特太ゴシック体" panose="020B0509000000000000" pitchFamily="49" charset="-128"/>
            </a:endParaRPr>
          </a:p>
          <a:p>
            <a:pPr algn="ctr" defTabSz="843121" fontAlgn="auto">
              <a:spcBef>
                <a:spcPts val="0"/>
              </a:spcBef>
              <a:spcAft>
                <a:spcPts val="0"/>
              </a:spcAft>
              <a:defRPr/>
            </a:pPr>
            <a:r>
              <a:rPr lang="ja-JP" altLang="en-US" sz="1477" dirty="0">
                <a:solidFill>
                  <a:prstClr val="black"/>
                </a:solidFill>
                <a:latin typeface="ＤＦ特太ゴシック体" panose="020B0509000000000000" pitchFamily="49" charset="-128"/>
                <a:ea typeface="ＤＦ特太ゴシック体" panose="020B0509000000000000" pitchFamily="49" charset="-128"/>
              </a:rPr>
              <a:t>指導監査事務</a:t>
            </a:r>
            <a:endParaRPr lang="en-US" altLang="ja-JP" sz="1477" dirty="0">
              <a:solidFill>
                <a:prstClr val="black"/>
              </a:solidFill>
              <a:latin typeface="ＤＦ特太ゴシック体" panose="020B0509000000000000" pitchFamily="49" charset="-128"/>
              <a:ea typeface="ＤＦ特太ゴシック体" panose="020B0509000000000000" pitchFamily="49" charset="-128"/>
            </a:endParaRPr>
          </a:p>
          <a:p>
            <a:pPr algn="ctr" defTabSz="843121" fontAlgn="auto">
              <a:spcBef>
                <a:spcPts val="0"/>
              </a:spcBef>
              <a:spcAft>
                <a:spcPts val="0"/>
              </a:spcAft>
              <a:defRPr/>
            </a:pPr>
            <a:endParaRPr lang="en-US" altLang="ja-JP" sz="2215" dirty="0">
              <a:solidFill>
                <a:prstClr val="black"/>
              </a:solidFill>
              <a:latin typeface="HG丸ｺﾞｼｯｸM-PRO" pitchFamily="50" charset="-128"/>
              <a:ea typeface="HG丸ｺﾞｼｯｸM-PRO" pitchFamily="50" charset="-128"/>
            </a:endParaRPr>
          </a:p>
          <a:p>
            <a:pPr defTabSz="843121" fontAlgn="auto">
              <a:spcBef>
                <a:spcPts val="0"/>
              </a:spcBef>
              <a:spcAft>
                <a:spcPts val="0"/>
              </a:spcAft>
              <a:defRPr/>
            </a:pPr>
            <a:r>
              <a:rPr lang="ja-JP" altLang="en-US" sz="1108" dirty="0">
                <a:solidFill>
                  <a:prstClr val="black"/>
                </a:solidFill>
                <a:latin typeface="HG丸ｺﾞｼｯｸM-PRO" pitchFamily="50" charset="-128"/>
                <a:ea typeface="HG丸ｺﾞｼｯｸM-PRO" pitchFamily="50" charset="-128"/>
              </a:rPr>
              <a:t>①立入検査・命令・質問の対象者の選定</a:t>
            </a:r>
            <a:endParaRPr lang="en-US" altLang="ja-JP" sz="2585" dirty="0">
              <a:solidFill>
                <a:prstClr val="black"/>
              </a:solidFill>
              <a:latin typeface="HG丸ｺﾞｼｯｸM-PRO" pitchFamily="50" charset="-128"/>
              <a:ea typeface="HG丸ｺﾞｼｯｸM-PRO" pitchFamily="50" charset="-128"/>
            </a:endParaRPr>
          </a:p>
          <a:p>
            <a:pPr defTabSz="843121" fontAlgn="auto">
              <a:spcBef>
                <a:spcPts val="0"/>
              </a:spcBef>
              <a:spcAft>
                <a:spcPts val="0"/>
              </a:spcAft>
              <a:defRPr/>
            </a:pPr>
            <a:endParaRPr lang="en-US" altLang="ja-JP" sz="1108" dirty="0">
              <a:solidFill>
                <a:prstClr val="black"/>
              </a:solidFill>
              <a:latin typeface="HG丸ｺﾞｼｯｸM-PRO" pitchFamily="50" charset="-128"/>
              <a:ea typeface="HG丸ｺﾞｼｯｸM-PRO" pitchFamily="50" charset="-128"/>
            </a:endParaRPr>
          </a:p>
          <a:p>
            <a:pPr defTabSz="843121" fontAlgn="auto">
              <a:spcBef>
                <a:spcPts val="0"/>
              </a:spcBef>
              <a:spcAft>
                <a:spcPts val="0"/>
              </a:spcAft>
              <a:defRPr/>
            </a:pPr>
            <a:r>
              <a:rPr lang="ja-JP" altLang="en-US" sz="1108" dirty="0">
                <a:solidFill>
                  <a:prstClr val="black"/>
                </a:solidFill>
                <a:latin typeface="HG丸ｺﾞｼｯｸM-PRO" pitchFamily="50" charset="-128"/>
                <a:ea typeface="HG丸ｺﾞｼｯｸM-PRO" pitchFamily="50" charset="-128"/>
              </a:rPr>
              <a:t>②立入検査</a:t>
            </a:r>
            <a:endParaRPr lang="en-US" altLang="ja-JP" sz="1108" dirty="0">
              <a:solidFill>
                <a:prstClr val="black"/>
              </a:solidFill>
              <a:latin typeface="HG丸ｺﾞｼｯｸM-PRO" pitchFamily="50" charset="-128"/>
              <a:ea typeface="HG丸ｺﾞｼｯｸM-PRO" pitchFamily="50" charset="-128"/>
            </a:endParaRPr>
          </a:p>
          <a:p>
            <a:pPr defTabSz="843121" fontAlgn="auto">
              <a:spcBef>
                <a:spcPts val="0"/>
              </a:spcBef>
              <a:spcAft>
                <a:spcPts val="0"/>
              </a:spcAft>
              <a:defRPr/>
            </a:pPr>
            <a:endParaRPr lang="en-US" altLang="ja-JP" sz="1108" dirty="0">
              <a:solidFill>
                <a:prstClr val="black"/>
              </a:solidFill>
              <a:latin typeface="HG丸ｺﾞｼｯｸM-PRO" pitchFamily="50" charset="-128"/>
              <a:ea typeface="HG丸ｺﾞｼｯｸM-PRO" pitchFamily="50" charset="-128"/>
            </a:endParaRPr>
          </a:p>
          <a:p>
            <a:pPr defTabSz="843121" fontAlgn="auto">
              <a:spcBef>
                <a:spcPts val="0"/>
              </a:spcBef>
              <a:spcAft>
                <a:spcPts val="0"/>
              </a:spcAft>
              <a:defRPr/>
            </a:pPr>
            <a:r>
              <a:rPr lang="ja-JP" altLang="en-US" sz="1108" dirty="0">
                <a:solidFill>
                  <a:prstClr val="black"/>
                </a:solidFill>
                <a:latin typeface="HG丸ｺﾞｼｯｸM-PRO" pitchFamily="50" charset="-128"/>
                <a:ea typeface="HG丸ｺﾞｼｯｸM-PRO" pitchFamily="50" charset="-128"/>
              </a:rPr>
              <a:t>③報告・物件提示の命令</a:t>
            </a:r>
            <a:endParaRPr lang="en-US" altLang="ja-JP" sz="1108" dirty="0">
              <a:solidFill>
                <a:prstClr val="black"/>
              </a:solidFill>
              <a:latin typeface="HG丸ｺﾞｼｯｸM-PRO" pitchFamily="50" charset="-128"/>
              <a:ea typeface="HG丸ｺﾞｼｯｸM-PRO" pitchFamily="50" charset="-128"/>
            </a:endParaRPr>
          </a:p>
          <a:p>
            <a:pPr defTabSz="843121" fontAlgn="auto">
              <a:spcBef>
                <a:spcPts val="0"/>
              </a:spcBef>
              <a:spcAft>
                <a:spcPts val="0"/>
              </a:spcAft>
              <a:defRPr/>
            </a:pPr>
            <a:endParaRPr lang="en-US" altLang="ja-JP" dirty="0">
              <a:solidFill>
                <a:prstClr val="black"/>
              </a:solidFill>
              <a:latin typeface="HG丸ｺﾞｼｯｸM-PRO" pitchFamily="50" charset="-128"/>
              <a:ea typeface="HG丸ｺﾞｼｯｸM-PRO" pitchFamily="50" charset="-128"/>
            </a:endParaRPr>
          </a:p>
          <a:p>
            <a:pPr defTabSz="843121" fontAlgn="auto">
              <a:spcBef>
                <a:spcPts val="0"/>
              </a:spcBef>
              <a:spcAft>
                <a:spcPts val="0"/>
              </a:spcAft>
              <a:defRPr/>
            </a:pPr>
            <a:r>
              <a:rPr lang="ja-JP" altLang="en-US" sz="1108" dirty="0">
                <a:solidFill>
                  <a:prstClr val="black"/>
                </a:solidFill>
                <a:latin typeface="HG丸ｺﾞｼｯｸM-PRO" pitchFamily="50" charset="-128"/>
                <a:ea typeface="HG丸ｺﾞｼｯｸM-PRO" pitchFamily="50" charset="-128"/>
              </a:rPr>
              <a:t>④質問や文書提出の依頼</a:t>
            </a:r>
            <a:endParaRPr lang="en-US" altLang="ja-JP" sz="1108" dirty="0">
              <a:solidFill>
                <a:prstClr val="black"/>
              </a:solidFill>
              <a:latin typeface="HG丸ｺﾞｼｯｸM-PRO" pitchFamily="50" charset="-128"/>
              <a:ea typeface="HG丸ｺﾞｼｯｸM-PRO" pitchFamily="50" charset="-128"/>
            </a:endParaRPr>
          </a:p>
          <a:p>
            <a:pPr defTabSz="843121" fontAlgn="auto">
              <a:spcBef>
                <a:spcPts val="0"/>
              </a:spcBef>
              <a:spcAft>
                <a:spcPts val="0"/>
              </a:spcAft>
              <a:defRPr/>
            </a:pPr>
            <a:endParaRPr lang="en-US" altLang="ja-JP" sz="1200" dirty="0">
              <a:solidFill>
                <a:prstClr val="black"/>
              </a:solidFill>
              <a:latin typeface="HG丸ｺﾞｼｯｸM-PRO" pitchFamily="50" charset="-128"/>
              <a:ea typeface="HG丸ｺﾞｼｯｸM-PRO" pitchFamily="50" charset="-128"/>
            </a:endParaRPr>
          </a:p>
          <a:p>
            <a:pPr defTabSz="843121" fontAlgn="auto">
              <a:spcBef>
                <a:spcPts val="0"/>
              </a:spcBef>
              <a:spcAft>
                <a:spcPts val="0"/>
              </a:spcAft>
              <a:defRPr/>
            </a:pPr>
            <a:endParaRPr lang="en-US" altLang="ja-JP" sz="1200" dirty="0">
              <a:solidFill>
                <a:prstClr val="black"/>
              </a:solidFill>
              <a:latin typeface="HG丸ｺﾞｼｯｸM-PRO" pitchFamily="50" charset="-128"/>
              <a:ea typeface="HG丸ｺﾞｼｯｸM-PRO" pitchFamily="50" charset="-128"/>
            </a:endParaRPr>
          </a:p>
        </p:txBody>
      </p:sp>
      <p:sp>
        <p:nvSpPr>
          <p:cNvPr id="2" name="左中かっこ 1"/>
          <p:cNvSpPr/>
          <p:nvPr/>
        </p:nvSpPr>
        <p:spPr>
          <a:xfrm flipH="1" flipV="1">
            <a:off x="6233754" y="3362598"/>
            <a:ext cx="228637" cy="1131944"/>
          </a:xfrm>
          <a:prstGeom prst="leftBrace">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lIns="84315" tIns="42160" rIns="84315" bIns="42160" rtlCol="0" anchor="ctr"/>
          <a:lstStyle/>
          <a:p>
            <a:pPr algn="ctr" fontAlgn="auto">
              <a:spcBef>
                <a:spcPts val="0"/>
              </a:spcBef>
              <a:spcAft>
                <a:spcPts val="0"/>
              </a:spcAft>
            </a:pPr>
            <a:endParaRPr lang="ja-JP" altLang="en-US">
              <a:solidFill>
                <a:srgbClr val="000000"/>
              </a:solidFill>
            </a:endParaRPr>
          </a:p>
        </p:txBody>
      </p:sp>
      <p:sp>
        <p:nvSpPr>
          <p:cNvPr id="19" name="角丸四角形 18"/>
          <p:cNvSpPr/>
          <p:nvPr/>
        </p:nvSpPr>
        <p:spPr>
          <a:xfrm>
            <a:off x="7293278" y="2767838"/>
            <a:ext cx="1661723" cy="2256424"/>
          </a:xfrm>
          <a:prstGeom prst="roundRect">
            <a:avLst>
              <a:gd name="adj" fmla="val 5358"/>
            </a:avLst>
          </a:prstGeom>
          <a:gradFill>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15875">
            <a:solidFill>
              <a:srgbClr val="4BACC6">
                <a:shade val="95000"/>
                <a:satMod val="105000"/>
              </a:srgbClr>
            </a:solidFill>
          </a:ln>
        </p:spPr>
        <p:txBody>
          <a:bodyPr wrap="square" lIns="84236" tIns="42118" rIns="84236" bIns="42118" anchor="t" anchorCtr="0">
            <a:noAutofit/>
          </a:bodyPr>
          <a:lstStyle/>
          <a:p>
            <a:pPr algn="ctr" defTabSz="843121" fontAlgn="auto">
              <a:spcBef>
                <a:spcPts val="0"/>
              </a:spcBef>
              <a:spcAft>
                <a:spcPts val="0"/>
              </a:spcAft>
              <a:defRPr/>
            </a:pPr>
            <a:endParaRPr lang="en-US" altLang="ja-JP" sz="738" dirty="0">
              <a:solidFill>
                <a:prstClr val="black"/>
              </a:solidFill>
              <a:latin typeface="ＤＦ特太ゴシック体" panose="020B0509000000000000" pitchFamily="49" charset="-128"/>
              <a:ea typeface="ＤＦ特太ゴシック体" panose="020B0509000000000000" pitchFamily="49" charset="-128"/>
            </a:endParaRPr>
          </a:p>
          <a:p>
            <a:pPr algn="ctr" defTabSz="843121" fontAlgn="auto">
              <a:spcBef>
                <a:spcPts val="0"/>
              </a:spcBef>
              <a:spcAft>
                <a:spcPts val="0"/>
              </a:spcAft>
              <a:defRPr/>
            </a:pPr>
            <a:r>
              <a:rPr lang="ja-JP" altLang="en-US" sz="1200" dirty="0">
                <a:solidFill>
                  <a:prstClr val="black"/>
                </a:solidFill>
                <a:latin typeface="ＤＦ特太ゴシック体" panose="020B0509000000000000" pitchFamily="49" charset="-128"/>
                <a:ea typeface="ＤＦ特太ゴシック体" panose="020B0509000000000000" pitchFamily="49" charset="-128"/>
              </a:rPr>
              <a:t>指定事務受託法人</a:t>
            </a:r>
            <a:endParaRPr lang="en-US" altLang="ja-JP" sz="1200" dirty="0">
              <a:solidFill>
                <a:prstClr val="black"/>
              </a:solidFill>
              <a:latin typeface="ＤＦ特太ゴシック体" panose="020B0509000000000000" pitchFamily="49" charset="-128"/>
              <a:ea typeface="ＤＦ特太ゴシック体" panose="020B0509000000000000" pitchFamily="49" charset="-128"/>
            </a:endParaRPr>
          </a:p>
          <a:p>
            <a:pPr algn="ctr" defTabSz="843121" fontAlgn="auto">
              <a:spcBef>
                <a:spcPts val="0"/>
              </a:spcBef>
              <a:spcAft>
                <a:spcPts val="0"/>
              </a:spcAft>
              <a:defRPr/>
            </a:pPr>
            <a:r>
              <a:rPr lang="ja-JP" altLang="en-US" sz="1015" dirty="0">
                <a:solidFill>
                  <a:prstClr val="black"/>
                </a:solidFill>
                <a:latin typeface="ＤＦ特太ゴシック体" panose="020B0509000000000000" pitchFamily="49" charset="-128"/>
                <a:ea typeface="ＤＦ特太ゴシック体" panose="020B0509000000000000" pitchFamily="49" charset="-128"/>
              </a:rPr>
              <a:t>（都道府県知事が指定）</a:t>
            </a:r>
            <a:endParaRPr lang="en-US" altLang="ja-JP" sz="1015" dirty="0">
              <a:solidFill>
                <a:prstClr val="black"/>
              </a:solidFill>
              <a:latin typeface="ＤＦ特太ゴシック体" panose="020B0509000000000000" pitchFamily="49" charset="-128"/>
              <a:ea typeface="ＤＦ特太ゴシック体" panose="020B0509000000000000" pitchFamily="49" charset="-128"/>
            </a:endParaRPr>
          </a:p>
          <a:p>
            <a:pPr algn="ctr" defTabSz="843121" fontAlgn="auto">
              <a:spcBef>
                <a:spcPts val="0"/>
              </a:spcBef>
              <a:spcAft>
                <a:spcPts val="0"/>
              </a:spcAft>
              <a:defRPr/>
            </a:pPr>
            <a:endParaRPr lang="en-US" altLang="ja-JP" sz="1846" dirty="0">
              <a:solidFill>
                <a:prstClr val="black"/>
              </a:solidFill>
              <a:latin typeface="ＤＦ特太ゴシック体" panose="020B0509000000000000" pitchFamily="49" charset="-128"/>
              <a:ea typeface="ＤＦ特太ゴシック体" panose="020B0509000000000000" pitchFamily="49" charset="-128"/>
            </a:endParaRPr>
          </a:p>
          <a:p>
            <a:pPr defTabSz="843121" fontAlgn="auto">
              <a:spcBef>
                <a:spcPts val="0"/>
              </a:spcBef>
              <a:spcAft>
                <a:spcPts val="0"/>
              </a:spcAft>
              <a:defRPr/>
            </a:pPr>
            <a:r>
              <a:rPr lang="ja-JP" altLang="en-US" sz="1108" dirty="0">
                <a:solidFill>
                  <a:prstClr val="black"/>
                </a:solidFill>
                <a:latin typeface="HG丸ｺﾞｼｯｸM-PRO" panose="020F0600000000000000" pitchFamily="50" charset="-128"/>
                <a:ea typeface="HG丸ｺﾞｼｯｸM-PRO" panose="020F0600000000000000" pitchFamily="50" charset="-128"/>
              </a:rPr>
              <a:t>事務処理能力や役職員の構成等を踏まえ、文書提出の依頼や質問等の事務を適切かつ公正に実施可能な法人　</a:t>
            </a:r>
            <a:endParaRPr lang="en-US" altLang="ja-JP" sz="1108" dirty="0">
              <a:solidFill>
                <a:prstClr val="black"/>
              </a:solidFill>
              <a:latin typeface="HG丸ｺﾞｼｯｸM-PRO" panose="020F0600000000000000" pitchFamily="50" charset="-128"/>
              <a:ea typeface="HG丸ｺﾞｼｯｸM-PRO" panose="020F0600000000000000" pitchFamily="50" charset="-128"/>
            </a:endParaRPr>
          </a:p>
        </p:txBody>
      </p:sp>
      <p:sp>
        <p:nvSpPr>
          <p:cNvPr id="8" name="角丸四角形 7"/>
          <p:cNvSpPr/>
          <p:nvPr/>
        </p:nvSpPr>
        <p:spPr>
          <a:xfrm>
            <a:off x="3618162" y="4583779"/>
            <a:ext cx="2080582" cy="332308"/>
          </a:xfrm>
          <a:prstGeom prst="roundRect">
            <a:avLst/>
          </a:prstGeom>
          <a:noFill/>
          <a:ln w="2222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rtlCol="0" anchor="ctr"/>
          <a:lstStyle/>
          <a:p>
            <a:pPr algn="ctr" fontAlgn="auto">
              <a:spcBef>
                <a:spcPts val="0"/>
              </a:spcBef>
              <a:spcAft>
                <a:spcPts val="0"/>
              </a:spcAft>
            </a:pPr>
            <a:endParaRPr lang="ja-JP" altLang="en-US" sz="1292" b="1" dirty="0">
              <a:solidFill>
                <a:prstClr val="black"/>
              </a:solidFill>
            </a:endParaRPr>
          </a:p>
        </p:txBody>
      </p:sp>
      <p:sp>
        <p:nvSpPr>
          <p:cNvPr id="21" name="下矢印 20"/>
          <p:cNvSpPr/>
          <p:nvPr/>
        </p:nvSpPr>
        <p:spPr>
          <a:xfrm rot="16200000">
            <a:off x="6371957" y="3999254"/>
            <a:ext cx="222075" cy="1562045"/>
          </a:xfrm>
          <a:prstGeom prst="downArrow">
            <a:avLst/>
          </a:prstGeom>
          <a:solidFill>
            <a:srgbClr val="FF0000"/>
          </a:solidFill>
          <a:ln w="127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rtlCol="0" anchor="ctr"/>
          <a:lstStyle/>
          <a:p>
            <a:pPr algn="ctr" fontAlgn="auto">
              <a:spcBef>
                <a:spcPts val="0"/>
              </a:spcBef>
              <a:spcAft>
                <a:spcPts val="0"/>
              </a:spcAft>
            </a:pPr>
            <a:endParaRPr lang="ja-JP" altLang="en-US" sz="1292" b="1" dirty="0">
              <a:solidFill>
                <a:prstClr val="black"/>
              </a:solidFill>
            </a:endParaRPr>
          </a:p>
        </p:txBody>
      </p:sp>
      <p:sp>
        <p:nvSpPr>
          <p:cNvPr id="23" name="正方形/長方形 22"/>
          <p:cNvSpPr/>
          <p:nvPr/>
        </p:nvSpPr>
        <p:spPr>
          <a:xfrm>
            <a:off x="6365358" y="4849571"/>
            <a:ext cx="997034" cy="398814"/>
          </a:xfrm>
          <a:prstGeom prst="rect">
            <a:avLst/>
          </a:prstGeom>
          <a:noFill/>
          <a:ln w="15875">
            <a:noFill/>
            <a:prstDash val="solid"/>
          </a:ln>
        </p:spPr>
        <p:style>
          <a:lnRef idx="2">
            <a:schemeClr val="accent1">
              <a:shade val="50000"/>
            </a:schemeClr>
          </a:lnRef>
          <a:fillRef idx="1">
            <a:schemeClr val="accent1"/>
          </a:fillRef>
          <a:effectRef idx="0">
            <a:schemeClr val="accent1"/>
          </a:effectRef>
          <a:fontRef idx="minor">
            <a:schemeClr val="lt1"/>
          </a:fontRef>
        </p:style>
        <p:txBody>
          <a:bodyPr lIns="84309" tIns="42151" rIns="84309" bIns="42151" rtlCol="0" anchor="ctr"/>
          <a:lstStyle/>
          <a:p>
            <a:pPr algn="ctr" fontAlgn="auto">
              <a:spcBef>
                <a:spcPts val="0"/>
              </a:spcBef>
              <a:spcAft>
                <a:spcPts val="0"/>
              </a:spcAft>
            </a:pPr>
            <a:r>
              <a:rPr lang="ja-JP" altLang="en-US" sz="1108" b="1" dirty="0">
                <a:solidFill>
                  <a:srgbClr val="FF0000"/>
                </a:solidFill>
              </a:rPr>
              <a:t>業務委託を</a:t>
            </a:r>
            <a:endParaRPr lang="en-US" altLang="ja-JP" sz="1108" b="1" dirty="0">
              <a:solidFill>
                <a:srgbClr val="FF0000"/>
              </a:solidFill>
            </a:endParaRPr>
          </a:p>
          <a:p>
            <a:pPr algn="ctr" fontAlgn="auto">
              <a:spcBef>
                <a:spcPts val="0"/>
              </a:spcBef>
              <a:spcAft>
                <a:spcPts val="0"/>
              </a:spcAft>
            </a:pPr>
            <a:r>
              <a:rPr lang="ja-JP" altLang="en-US" sz="1108" b="1" dirty="0">
                <a:solidFill>
                  <a:srgbClr val="FF0000"/>
                </a:solidFill>
              </a:rPr>
              <a:t>可能とする</a:t>
            </a:r>
          </a:p>
        </p:txBody>
      </p:sp>
      <p:sp>
        <p:nvSpPr>
          <p:cNvPr id="32" name="角丸四角形 31"/>
          <p:cNvSpPr/>
          <p:nvPr/>
        </p:nvSpPr>
        <p:spPr>
          <a:xfrm>
            <a:off x="85669" y="903183"/>
            <a:ext cx="8972664" cy="1528615"/>
          </a:xfrm>
          <a:prstGeom prst="roundRect">
            <a:avLst>
              <a:gd name="adj" fmla="val 7534"/>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66390" tIns="33196" rIns="84315" bIns="33196" anchor="ctr" anchorCtr="0"/>
          <a:lstStyle/>
          <a:p>
            <a:pPr marL="162486" indent="-162486" fontAlgn="auto">
              <a:spcBef>
                <a:spcPts val="0"/>
              </a:spcBef>
              <a:spcAft>
                <a:spcPts val="0"/>
              </a:spcAft>
            </a:pPr>
            <a:r>
              <a:rPr kumimoji="0" lang="ja-JP" altLang="en-US" sz="1292" kern="0" dirty="0">
                <a:solidFill>
                  <a:prstClr val="black"/>
                </a:solidFill>
                <a:latin typeface="HGPｺﾞｼｯｸM" panose="020B0600000000000000" pitchFamily="50" charset="-128"/>
                <a:ea typeface="HGPｺﾞｼｯｸM" panose="020B0600000000000000" pitchFamily="50" charset="-128"/>
              </a:rPr>
              <a:t>○　</a:t>
            </a:r>
            <a:r>
              <a:rPr lang="ja-JP" altLang="en-US" sz="1292" dirty="0">
                <a:solidFill>
                  <a:srgbClr val="000000"/>
                </a:solidFill>
                <a:latin typeface="HGPｺﾞｼｯｸM" panose="020B0600000000000000" pitchFamily="50" charset="-128"/>
                <a:ea typeface="HGPｺﾞｼｯｸM" panose="020B0600000000000000" pitchFamily="50" charset="-128"/>
              </a:rPr>
              <a:t>障害者自立支援法の施行から</a:t>
            </a:r>
            <a:r>
              <a:rPr lang="en-US" altLang="ja-JP" sz="1292" dirty="0">
                <a:solidFill>
                  <a:srgbClr val="000000"/>
                </a:solidFill>
                <a:latin typeface="HGPｺﾞｼｯｸM" panose="020B0600000000000000" pitchFamily="50" charset="-128"/>
                <a:ea typeface="HGPｺﾞｼｯｸM" panose="020B0600000000000000" pitchFamily="50" charset="-128"/>
              </a:rPr>
              <a:t>10</a:t>
            </a:r>
            <a:r>
              <a:rPr lang="ja-JP" altLang="en-US" sz="1292" dirty="0">
                <a:solidFill>
                  <a:srgbClr val="000000"/>
                </a:solidFill>
                <a:latin typeface="HGPｺﾞｼｯｸM" panose="020B0600000000000000" pitchFamily="50" charset="-128"/>
                <a:ea typeface="HGPｺﾞｼｯｸM" panose="020B0600000000000000" pitchFamily="50" charset="-128"/>
              </a:rPr>
              <a:t>年が経過し、障害福祉サービス等の事業所数や利用者数は大きく増加しており、自治体による調査事務や審査事務の業務量が大幅に増加している。</a:t>
            </a:r>
            <a:endParaRPr lang="en-US" altLang="ja-JP" sz="1292" dirty="0">
              <a:solidFill>
                <a:srgbClr val="000000"/>
              </a:solidFill>
              <a:latin typeface="HGPｺﾞｼｯｸM" panose="020B0600000000000000" pitchFamily="50" charset="-128"/>
              <a:ea typeface="HGPｺﾞｼｯｸM" panose="020B0600000000000000" pitchFamily="50" charset="-128"/>
            </a:endParaRPr>
          </a:p>
          <a:p>
            <a:pPr marL="162486" indent="-162486" fontAlgn="auto">
              <a:lnSpc>
                <a:spcPct val="110000"/>
              </a:lnSpc>
              <a:spcBef>
                <a:spcPts val="0"/>
              </a:spcBef>
              <a:spcAft>
                <a:spcPts val="0"/>
              </a:spcAft>
            </a:pPr>
            <a:endParaRPr kumimoji="0" lang="en-US" altLang="ja-JP" sz="462" kern="0" dirty="0">
              <a:solidFill>
                <a:srgbClr val="000000"/>
              </a:solidFill>
              <a:latin typeface="HGPｺﾞｼｯｸM" panose="020B0600000000000000" pitchFamily="50" charset="-128"/>
              <a:ea typeface="HGPｺﾞｼｯｸM" panose="020B0600000000000000" pitchFamily="50" charset="-128"/>
            </a:endParaRPr>
          </a:p>
          <a:p>
            <a:pPr marL="162486" indent="-162486" fontAlgn="auto">
              <a:lnSpc>
                <a:spcPct val="110000"/>
              </a:lnSpc>
              <a:spcBef>
                <a:spcPts val="0"/>
              </a:spcBef>
              <a:spcAft>
                <a:spcPts val="0"/>
              </a:spcAft>
            </a:pPr>
            <a:r>
              <a:rPr kumimoji="0" lang="ja-JP" altLang="en-US" sz="1108" kern="0" dirty="0">
                <a:solidFill>
                  <a:srgbClr val="000000"/>
                </a:solidFill>
                <a:latin typeface="HGPｺﾞｼｯｸM" panose="020B0600000000000000" pitchFamily="50" charset="-128"/>
                <a:ea typeface="HGPｺﾞｼｯｸM" panose="020B0600000000000000" pitchFamily="50" charset="-128"/>
              </a:rPr>
              <a:t>　　　</a:t>
            </a:r>
            <a:r>
              <a:rPr kumimoji="0" lang="en-US" altLang="ja-JP" sz="1108" kern="0" dirty="0">
                <a:solidFill>
                  <a:srgbClr val="000000"/>
                </a:solidFill>
                <a:latin typeface="HGPｺﾞｼｯｸM" panose="020B0600000000000000" pitchFamily="50" charset="-128"/>
                <a:ea typeface="HGPｺﾞｼｯｸM" panose="020B0600000000000000" pitchFamily="50" charset="-128"/>
              </a:rPr>
              <a:t>※</a:t>
            </a:r>
            <a:r>
              <a:rPr kumimoji="0" lang="zh-TW" altLang="en-US" sz="1108" kern="0" dirty="0">
                <a:solidFill>
                  <a:srgbClr val="000000"/>
                </a:solidFill>
                <a:latin typeface="HGPｺﾞｼｯｸM" panose="020B0600000000000000" pitchFamily="50" charset="-128"/>
                <a:ea typeface="HGPｺﾞｼｯｸM" panose="020B0600000000000000" pitchFamily="50" charset="-128"/>
              </a:rPr>
              <a:t>請求事業所数</a:t>
            </a:r>
            <a:r>
              <a:rPr kumimoji="0" lang="ja-JP" altLang="en-US" sz="1108" kern="0" dirty="0">
                <a:solidFill>
                  <a:srgbClr val="000000"/>
                </a:solidFill>
                <a:latin typeface="HGPｺﾞｼｯｸM" panose="020B0600000000000000" pitchFamily="50" charset="-128"/>
                <a:ea typeface="HGPｺﾞｼｯｸM" panose="020B0600000000000000" pitchFamily="50" charset="-128"/>
              </a:rPr>
              <a:t>　</a:t>
            </a:r>
            <a:r>
              <a:rPr kumimoji="0" lang="zh-TW" altLang="en-US" sz="1108" kern="0" dirty="0">
                <a:solidFill>
                  <a:srgbClr val="000000"/>
                </a:solidFill>
                <a:latin typeface="HGPｺﾞｼｯｸM" panose="020B0600000000000000" pitchFamily="50" charset="-128"/>
                <a:ea typeface="HGPｺﾞｼｯｸM" panose="020B0600000000000000" pitchFamily="50" charset="-128"/>
              </a:rPr>
              <a:t>：</a:t>
            </a:r>
            <a:r>
              <a:rPr kumimoji="0" lang="ja-JP" altLang="en-US" sz="1108" kern="0" dirty="0">
                <a:solidFill>
                  <a:srgbClr val="000000"/>
                </a:solidFill>
                <a:latin typeface="HGPｺﾞｼｯｸM" panose="020B0600000000000000" pitchFamily="50" charset="-128"/>
                <a:ea typeface="HGPｺﾞｼｯｸM" panose="020B0600000000000000" pitchFamily="50" charset="-128"/>
              </a:rPr>
              <a:t>　</a:t>
            </a:r>
            <a:r>
              <a:rPr kumimoji="0" lang="zh-TW" altLang="en-US" sz="1108" kern="0" dirty="0">
                <a:solidFill>
                  <a:srgbClr val="000000"/>
                </a:solidFill>
                <a:latin typeface="HGPｺﾞｼｯｸM" panose="020B0600000000000000" pitchFamily="50" charset="-128"/>
                <a:ea typeface="HGPｺﾞｼｯｸM" panose="020B0600000000000000" pitchFamily="50" charset="-128"/>
              </a:rPr>
              <a:t>平成</a:t>
            </a:r>
            <a:r>
              <a:rPr kumimoji="0" lang="en-US" altLang="zh-TW" sz="1108" kern="0" dirty="0">
                <a:solidFill>
                  <a:srgbClr val="000000"/>
                </a:solidFill>
                <a:latin typeface="HGPｺﾞｼｯｸM" panose="020B0600000000000000" pitchFamily="50" charset="-128"/>
                <a:ea typeface="HGPｺﾞｼｯｸM" panose="020B0600000000000000" pitchFamily="50" charset="-128"/>
              </a:rPr>
              <a:t>22</a:t>
            </a:r>
            <a:r>
              <a:rPr kumimoji="0" lang="zh-TW" altLang="en-US" sz="1108" kern="0" dirty="0">
                <a:solidFill>
                  <a:srgbClr val="000000"/>
                </a:solidFill>
                <a:latin typeface="HGPｺﾞｼｯｸM" panose="020B0600000000000000" pitchFamily="50" charset="-128"/>
                <a:ea typeface="HGPｺﾞｼｯｸM" panose="020B0600000000000000" pitchFamily="50" charset="-128"/>
              </a:rPr>
              <a:t>年</a:t>
            </a:r>
            <a:r>
              <a:rPr kumimoji="0" lang="ja-JP" altLang="en-US" sz="1108" kern="0" dirty="0">
                <a:solidFill>
                  <a:srgbClr val="000000"/>
                </a:solidFill>
                <a:latin typeface="HGPｺﾞｼｯｸM" panose="020B0600000000000000" pitchFamily="50" charset="-128"/>
                <a:ea typeface="HGPｺﾞｼｯｸM" panose="020B0600000000000000" pitchFamily="50" charset="-128"/>
              </a:rPr>
              <a:t>４</a:t>
            </a:r>
            <a:r>
              <a:rPr kumimoji="0" lang="zh-TW" altLang="en-US" sz="1108" kern="0" dirty="0">
                <a:solidFill>
                  <a:srgbClr val="000000"/>
                </a:solidFill>
                <a:latin typeface="HGPｺﾞｼｯｸM" panose="020B0600000000000000" pitchFamily="50" charset="-128"/>
                <a:ea typeface="HGPｺﾞｼｯｸM" panose="020B0600000000000000" pitchFamily="50" charset="-128"/>
              </a:rPr>
              <a:t>月　</a:t>
            </a:r>
            <a:r>
              <a:rPr kumimoji="0" lang="en-US" altLang="zh-TW" sz="1108" kern="0" dirty="0">
                <a:solidFill>
                  <a:srgbClr val="000000"/>
                </a:solidFill>
                <a:latin typeface="HGPｺﾞｼｯｸM" panose="020B0600000000000000" pitchFamily="50" charset="-128"/>
                <a:ea typeface="HGPｺﾞｼｯｸM" panose="020B0600000000000000" pitchFamily="50" charset="-128"/>
              </a:rPr>
              <a:t>48,300</a:t>
            </a:r>
            <a:r>
              <a:rPr kumimoji="0" lang="zh-TW" altLang="en-US" sz="1108" kern="0" dirty="0">
                <a:solidFill>
                  <a:srgbClr val="000000"/>
                </a:solidFill>
                <a:latin typeface="HGPｺﾞｼｯｸM" panose="020B0600000000000000" pitchFamily="50" charset="-128"/>
                <a:ea typeface="HGPｺﾞｼｯｸM" panose="020B0600000000000000" pitchFamily="50" charset="-128"/>
              </a:rPr>
              <a:t>事業所　→　平成</a:t>
            </a:r>
            <a:r>
              <a:rPr kumimoji="0" lang="en-US" altLang="ja-JP" sz="1108" kern="0" dirty="0">
                <a:solidFill>
                  <a:srgbClr val="000000"/>
                </a:solidFill>
                <a:latin typeface="HGPｺﾞｼｯｸM" panose="020B0600000000000000" pitchFamily="50" charset="-128"/>
                <a:ea typeface="HGPｺﾞｼｯｸM" panose="020B0600000000000000" pitchFamily="50" charset="-128"/>
              </a:rPr>
              <a:t>27</a:t>
            </a:r>
            <a:r>
              <a:rPr kumimoji="0" lang="zh-TW" altLang="en-US" sz="1108" kern="0" dirty="0">
                <a:solidFill>
                  <a:srgbClr val="000000"/>
                </a:solidFill>
                <a:latin typeface="HGPｺﾞｼｯｸM" panose="020B0600000000000000" pitchFamily="50" charset="-128"/>
                <a:ea typeface="HGPｺﾞｼｯｸM" panose="020B0600000000000000" pitchFamily="50" charset="-128"/>
              </a:rPr>
              <a:t>年</a:t>
            </a:r>
            <a:r>
              <a:rPr kumimoji="0" lang="ja-JP" altLang="en-US" sz="1108" kern="0" dirty="0">
                <a:solidFill>
                  <a:srgbClr val="000000"/>
                </a:solidFill>
                <a:latin typeface="HGPｺﾞｼｯｸM" panose="020B0600000000000000" pitchFamily="50" charset="-128"/>
                <a:ea typeface="HGPｺﾞｼｯｸM" panose="020B0600000000000000" pitchFamily="50" charset="-128"/>
              </a:rPr>
              <a:t>４</a:t>
            </a:r>
            <a:r>
              <a:rPr kumimoji="0" lang="zh-TW" altLang="en-US" sz="1108" kern="0" dirty="0">
                <a:solidFill>
                  <a:srgbClr val="000000"/>
                </a:solidFill>
                <a:latin typeface="HGPｺﾞｼｯｸM" panose="020B0600000000000000" pitchFamily="50" charset="-128"/>
                <a:ea typeface="HGPｺﾞｼｯｸM" panose="020B0600000000000000" pitchFamily="50" charset="-128"/>
              </a:rPr>
              <a:t>月　</a:t>
            </a:r>
            <a:r>
              <a:rPr kumimoji="0" lang="en-US" altLang="zh-TW" sz="1108" kern="0" dirty="0">
                <a:solidFill>
                  <a:srgbClr val="000000"/>
                </a:solidFill>
                <a:latin typeface="HGPｺﾞｼｯｸM" panose="020B0600000000000000" pitchFamily="50" charset="-128"/>
                <a:ea typeface="HGPｺﾞｼｯｸM" panose="020B0600000000000000" pitchFamily="50" charset="-128"/>
              </a:rPr>
              <a:t>90,990</a:t>
            </a:r>
            <a:r>
              <a:rPr kumimoji="0" lang="zh-TW" altLang="en-US" sz="1108" kern="0" dirty="0">
                <a:solidFill>
                  <a:srgbClr val="000000"/>
                </a:solidFill>
                <a:latin typeface="HGPｺﾞｼｯｸM" panose="020B0600000000000000" pitchFamily="50" charset="-128"/>
                <a:ea typeface="HGPｺﾞｼｯｸM" panose="020B0600000000000000" pitchFamily="50" charset="-128"/>
              </a:rPr>
              <a:t>事業所</a:t>
            </a:r>
            <a:endParaRPr kumimoji="0" lang="en-US" altLang="zh-TW" sz="1108" kern="0" dirty="0">
              <a:solidFill>
                <a:srgbClr val="000000"/>
              </a:solidFill>
              <a:latin typeface="HGPｺﾞｼｯｸM" panose="020B0600000000000000" pitchFamily="50" charset="-128"/>
              <a:ea typeface="HGPｺﾞｼｯｸM" panose="020B0600000000000000" pitchFamily="50" charset="-128"/>
            </a:endParaRPr>
          </a:p>
          <a:p>
            <a:pPr marL="162486" indent="-162486" fontAlgn="auto">
              <a:lnSpc>
                <a:spcPct val="110000"/>
              </a:lnSpc>
              <a:spcBef>
                <a:spcPts val="0"/>
              </a:spcBef>
              <a:spcAft>
                <a:spcPts val="0"/>
              </a:spcAft>
            </a:pPr>
            <a:r>
              <a:rPr kumimoji="0" lang="ja-JP" altLang="en-US" sz="1108" kern="0" dirty="0">
                <a:solidFill>
                  <a:srgbClr val="000000"/>
                </a:solidFill>
                <a:latin typeface="HGPｺﾞｼｯｸM" panose="020B0600000000000000" pitchFamily="50" charset="-128"/>
                <a:ea typeface="HGPｺﾞｼｯｸM" panose="020B0600000000000000" pitchFamily="50" charset="-128"/>
              </a:rPr>
              <a:t>　　　</a:t>
            </a:r>
            <a:r>
              <a:rPr kumimoji="0" lang="en-US" altLang="ja-JP" sz="1108" kern="0" dirty="0">
                <a:solidFill>
                  <a:srgbClr val="000000"/>
                </a:solidFill>
                <a:latin typeface="HGPｺﾞｼｯｸM" panose="020B0600000000000000" pitchFamily="50" charset="-128"/>
                <a:ea typeface="HGPｺﾞｼｯｸM" panose="020B0600000000000000" pitchFamily="50" charset="-128"/>
              </a:rPr>
              <a:t>※</a:t>
            </a:r>
            <a:r>
              <a:rPr kumimoji="0" lang="ja-JP" altLang="en-US" sz="1108" kern="0" dirty="0">
                <a:solidFill>
                  <a:srgbClr val="000000"/>
                </a:solidFill>
                <a:latin typeface="HGPｺﾞｼｯｸM" panose="020B0600000000000000" pitchFamily="50" charset="-128"/>
                <a:ea typeface="HGPｺﾞｼｯｸM" panose="020B0600000000000000" pitchFamily="50" charset="-128"/>
              </a:rPr>
              <a:t>利用者数　　　　：　平成</a:t>
            </a:r>
            <a:r>
              <a:rPr kumimoji="0" lang="en-US" altLang="ja-JP" sz="1108" kern="0" dirty="0">
                <a:solidFill>
                  <a:srgbClr val="000000"/>
                </a:solidFill>
                <a:latin typeface="HGPｺﾞｼｯｸM" panose="020B0600000000000000" pitchFamily="50" charset="-128"/>
                <a:ea typeface="HGPｺﾞｼｯｸM" panose="020B0600000000000000" pitchFamily="50" charset="-128"/>
              </a:rPr>
              <a:t>22</a:t>
            </a:r>
            <a:r>
              <a:rPr kumimoji="0" lang="ja-JP" altLang="en-US" sz="1108" kern="0" dirty="0">
                <a:solidFill>
                  <a:srgbClr val="000000"/>
                </a:solidFill>
                <a:latin typeface="HGPｺﾞｼｯｸM" panose="020B0600000000000000" pitchFamily="50" charset="-128"/>
                <a:ea typeface="HGPｺﾞｼｯｸM" panose="020B0600000000000000" pitchFamily="50" charset="-128"/>
              </a:rPr>
              <a:t>年４月　</a:t>
            </a:r>
            <a:r>
              <a:rPr kumimoji="0" lang="en-US" altLang="ja-JP" sz="1108" kern="0" dirty="0">
                <a:solidFill>
                  <a:srgbClr val="000000"/>
                </a:solidFill>
                <a:latin typeface="HGPｺﾞｼｯｸM" panose="020B0600000000000000" pitchFamily="50" charset="-128"/>
                <a:ea typeface="HGPｺﾞｼｯｸM" panose="020B0600000000000000" pitchFamily="50" charset="-128"/>
              </a:rPr>
              <a:t>570,499</a:t>
            </a:r>
            <a:r>
              <a:rPr kumimoji="0" lang="ja-JP" altLang="en-US" sz="1108" kern="0" dirty="0">
                <a:solidFill>
                  <a:srgbClr val="000000"/>
                </a:solidFill>
                <a:latin typeface="HGPｺﾞｼｯｸM" panose="020B0600000000000000" pitchFamily="50" charset="-128"/>
                <a:ea typeface="HGPｺﾞｼｯｸM" panose="020B0600000000000000" pitchFamily="50" charset="-128"/>
              </a:rPr>
              <a:t>人　　　→　平成</a:t>
            </a:r>
            <a:r>
              <a:rPr kumimoji="0" lang="en-US" altLang="ja-JP" sz="1108" kern="0" dirty="0">
                <a:solidFill>
                  <a:srgbClr val="000000"/>
                </a:solidFill>
                <a:latin typeface="HGPｺﾞｼｯｸM" panose="020B0600000000000000" pitchFamily="50" charset="-128"/>
                <a:ea typeface="HGPｺﾞｼｯｸM" panose="020B0600000000000000" pitchFamily="50" charset="-128"/>
              </a:rPr>
              <a:t>27</a:t>
            </a:r>
            <a:r>
              <a:rPr kumimoji="0" lang="ja-JP" altLang="en-US" sz="1108" kern="0" dirty="0">
                <a:solidFill>
                  <a:srgbClr val="000000"/>
                </a:solidFill>
                <a:latin typeface="HGPｺﾞｼｯｸM" panose="020B0600000000000000" pitchFamily="50" charset="-128"/>
                <a:ea typeface="HGPｺﾞｼｯｸM" panose="020B0600000000000000" pitchFamily="50" charset="-128"/>
              </a:rPr>
              <a:t>年４月　</a:t>
            </a:r>
            <a:r>
              <a:rPr kumimoji="0" lang="en-US" altLang="ja-JP" sz="1108" kern="0" dirty="0">
                <a:solidFill>
                  <a:srgbClr val="000000"/>
                </a:solidFill>
                <a:latin typeface="HGPｺﾞｼｯｸM" panose="020B0600000000000000" pitchFamily="50" charset="-128"/>
                <a:ea typeface="HGPｺﾞｼｯｸM" panose="020B0600000000000000" pitchFamily="50" charset="-128"/>
              </a:rPr>
              <a:t>906,504</a:t>
            </a:r>
            <a:r>
              <a:rPr kumimoji="0" lang="ja-JP" altLang="en-US" sz="1108" kern="0" dirty="0">
                <a:solidFill>
                  <a:srgbClr val="000000"/>
                </a:solidFill>
                <a:latin typeface="HGPｺﾞｼｯｸM" panose="020B0600000000000000" pitchFamily="50" charset="-128"/>
                <a:ea typeface="HGPｺﾞｼｯｸM" panose="020B0600000000000000" pitchFamily="50" charset="-128"/>
              </a:rPr>
              <a:t>人</a:t>
            </a:r>
            <a:endParaRPr lang="en-US" altLang="ja-JP" sz="1292" dirty="0">
              <a:solidFill>
                <a:srgbClr val="000000"/>
              </a:solidFill>
              <a:latin typeface="HGPｺﾞｼｯｸM" panose="020B0600000000000000" pitchFamily="50" charset="-128"/>
              <a:ea typeface="HGPｺﾞｼｯｸM" panose="020B0600000000000000" pitchFamily="50" charset="-128"/>
            </a:endParaRPr>
          </a:p>
          <a:p>
            <a:pPr marL="162486" indent="-162486" fontAlgn="auto">
              <a:spcBef>
                <a:spcPts val="0"/>
              </a:spcBef>
              <a:spcAft>
                <a:spcPts val="0"/>
              </a:spcAft>
            </a:pPr>
            <a:endParaRPr lang="en-US" altLang="ja-JP" sz="738" dirty="0">
              <a:solidFill>
                <a:srgbClr val="000000"/>
              </a:solidFill>
              <a:latin typeface="HGPｺﾞｼｯｸM" panose="020B0600000000000000" pitchFamily="50" charset="-128"/>
              <a:ea typeface="HGPｺﾞｼｯｸM" panose="020B0600000000000000" pitchFamily="50" charset="-128"/>
            </a:endParaRPr>
          </a:p>
          <a:p>
            <a:pPr marL="162486" indent="-162486" fontAlgn="auto">
              <a:spcBef>
                <a:spcPts val="0"/>
              </a:spcBef>
              <a:spcAft>
                <a:spcPts val="0"/>
              </a:spcAft>
            </a:pPr>
            <a:r>
              <a:rPr lang="ja-JP" altLang="en-US" sz="1292" dirty="0">
                <a:solidFill>
                  <a:srgbClr val="000000"/>
                </a:solidFill>
                <a:latin typeface="HGPｺﾞｼｯｸM" panose="020B0600000000000000" pitchFamily="50" charset="-128"/>
                <a:ea typeface="HGPｺﾞｼｯｸM" panose="020B0600000000000000" pitchFamily="50" charset="-128"/>
              </a:rPr>
              <a:t>○　このため、自治体による調査事務や審査事務を効率的に実施できるよう、これらの事務の一部を委託可能とするために必要な規定を整備する。</a:t>
            </a:r>
            <a:endParaRPr lang="en-US" altLang="ja-JP" sz="738" dirty="0">
              <a:solidFill>
                <a:srgbClr val="000000"/>
              </a:solidFill>
              <a:latin typeface="HG丸ｺﾞｼｯｸM-PRO" panose="020F0600000000000000" pitchFamily="50" charset="-128"/>
              <a:ea typeface="HG丸ｺﾞｼｯｸM-PRO" panose="020F0600000000000000" pitchFamily="50" charset="-128"/>
            </a:endParaRPr>
          </a:p>
        </p:txBody>
      </p:sp>
      <p:sp>
        <p:nvSpPr>
          <p:cNvPr id="33" name="タイトル 2"/>
          <p:cNvSpPr txBox="1">
            <a:spLocks/>
          </p:cNvSpPr>
          <p:nvPr/>
        </p:nvSpPr>
        <p:spPr bwMode="auto">
          <a:xfrm>
            <a:off x="273061" y="4426050"/>
            <a:ext cx="4298944" cy="269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4299" tIns="42147" rIns="84299" bIns="42147"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47" algn="ctr" rtl="0" fontAlgn="base">
              <a:spcBef>
                <a:spcPct val="0"/>
              </a:spcBef>
              <a:spcAft>
                <a:spcPct val="0"/>
              </a:spcAft>
              <a:defRPr kumimoji="1" sz="4400">
                <a:solidFill>
                  <a:schemeClr val="tx2"/>
                </a:solidFill>
                <a:latin typeface="Arial" charset="0"/>
                <a:ea typeface="ＭＳ Ｐゴシック" pitchFamily="50" charset="-128"/>
              </a:defRPr>
            </a:lvl6pPr>
            <a:lvl7pPr marL="914293" algn="ctr" rtl="0" fontAlgn="base">
              <a:spcBef>
                <a:spcPct val="0"/>
              </a:spcBef>
              <a:spcAft>
                <a:spcPct val="0"/>
              </a:spcAft>
              <a:defRPr kumimoji="1" sz="4400">
                <a:solidFill>
                  <a:schemeClr val="tx2"/>
                </a:solidFill>
                <a:latin typeface="Arial" charset="0"/>
                <a:ea typeface="ＭＳ Ｐゴシック" pitchFamily="50" charset="-128"/>
              </a:defRPr>
            </a:lvl7pPr>
            <a:lvl8pPr marL="1371440" algn="ctr" rtl="0" fontAlgn="base">
              <a:spcBef>
                <a:spcPct val="0"/>
              </a:spcBef>
              <a:spcAft>
                <a:spcPct val="0"/>
              </a:spcAft>
              <a:defRPr kumimoji="1" sz="4400">
                <a:solidFill>
                  <a:schemeClr val="tx2"/>
                </a:solidFill>
                <a:latin typeface="Arial" charset="0"/>
                <a:ea typeface="ＭＳ Ｐゴシック" pitchFamily="50" charset="-128"/>
              </a:defRPr>
            </a:lvl8pPr>
            <a:lvl9pPr marL="1828587"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r>
              <a:rPr lang="ja-JP" altLang="en-US" sz="923"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　</a:t>
            </a:r>
            <a:r>
              <a:rPr lang="en-US" altLang="ja-JP" sz="1108"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a:t>
            </a:r>
            <a:r>
              <a:rPr lang="ja-JP" altLang="en-US" sz="1108"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　介護保険制度では、既に同様の制度が導入</a:t>
            </a:r>
            <a:endParaRPr lang="en-US" altLang="ja-JP" sz="1108" kern="0" dirty="0">
              <a:solidFill>
                <a:srgbClr val="000000"/>
              </a:solidFill>
              <a:latin typeface="HGPｺﾞｼｯｸM" panose="020B0600000000000000" pitchFamily="50" charset="-128"/>
              <a:ea typeface="HGPｺﾞｼｯｸM" panose="020B0600000000000000" pitchFamily="50" charset="-128"/>
              <a:cs typeface="メイリオ" pitchFamily="50" charset="-128"/>
            </a:endParaRPr>
          </a:p>
          <a:p>
            <a:pPr algn="l"/>
            <a:r>
              <a:rPr lang="ja-JP" altLang="en-US" sz="1108"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　　されている。</a:t>
            </a:r>
            <a:endParaRPr lang="en-US" altLang="ja-JP" sz="1108" kern="0" dirty="0">
              <a:solidFill>
                <a:srgbClr val="000000"/>
              </a:solidFill>
              <a:latin typeface="HGPｺﾞｼｯｸM" panose="020B0600000000000000" pitchFamily="50" charset="-128"/>
              <a:ea typeface="HGPｺﾞｼｯｸM" panose="020B0600000000000000" pitchFamily="50" charset="-128"/>
              <a:cs typeface="メイリオ" pitchFamily="50" charset="-128"/>
            </a:endParaRPr>
          </a:p>
        </p:txBody>
      </p:sp>
      <p:sp>
        <p:nvSpPr>
          <p:cNvPr id="34" name="タイトル 2"/>
          <p:cNvSpPr txBox="1">
            <a:spLocks/>
          </p:cNvSpPr>
          <p:nvPr/>
        </p:nvSpPr>
        <p:spPr bwMode="auto">
          <a:xfrm>
            <a:off x="6588086" y="3724601"/>
            <a:ext cx="753626" cy="533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4299" tIns="42147" rIns="84299" bIns="42147"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47" algn="ctr" rtl="0" fontAlgn="base">
              <a:spcBef>
                <a:spcPct val="0"/>
              </a:spcBef>
              <a:spcAft>
                <a:spcPct val="0"/>
              </a:spcAft>
              <a:defRPr kumimoji="1" sz="4400">
                <a:solidFill>
                  <a:schemeClr val="tx2"/>
                </a:solidFill>
                <a:latin typeface="Arial" charset="0"/>
                <a:ea typeface="ＭＳ Ｐゴシック" pitchFamily="50" charset="-128"/>
              </a:defRPr>
            </a:lvl6pPr>
            <a:lvl7pPr marL="914293" algn="ctr" rtl="0" fontAlgn="base">
              <a:spcBef>
                <a:spcPct val="0"/>
              </a:spcBef>
              <a:spcAft>
                <a:spcPct val="0"/>
              </a:spcAft>
              <a:defRPr kumimoji="1" sz="4400">
                <a:solidFill>
                  <a:schemeClr val="tx2"/>
                </a:solidFill>
                <a:latin typeface="Arial" charset="0"/>
                <a:ea typeface="ＭＳ Ｐゴシック" pitchFamily="50" charset="-128"/>
              </a:defRPr>
            </a:lvl7pPr>
            <a:lvl8pPr marL="1371440" algn="ctr" rtl="0" fontAlgn="base">
              <a:spcBef>
                <a:spcPct val="0"/>
              </a:spcBef>
              <a:spcAft>
                <a:spcPct val="0"/>
              </a:spcAft>
              <a:defRPr kumimoji="1" sz="4400">
                <a:solidFill>
                  <a:schemeClr val="tx2"/>
                </a:solidFill>
                <a:latin typeface="Arial" charset="0"/>
                <a:ea typeface="ＭＳ Ｐゴシック" pitchFamily="50" charset="-128"/>
              </a:defRPr>
            </a:lvl8pPr>
            <a:lvl9pPr marL="1828587"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1108" kern="0" dirty="0">
                <a:solidFill>
                  <a:srgbClr val="000000"/>
                </a:solidFill>
                <a:latin typeface="ＤＦ特太ゴシック体" panose="020B0509000000000000" pitchFamily="49" charset="-128"/>
                <a:ea typeface="ＤＦ特太ゴシック体" panose="020B0509000000000000" pitchFamily="49" charset="-128"/>
                <a:cs typeface="メイリオ" pitchFamily="50" charset="-128"/>
              </a:rPr>
              <a:t>引き続き</a:t>
            </a:r>
            <a:endParaRPr lang="en-US" altLang="ja-JP" sz="1108" kern="0" dirty="0">
              <a:solidFill>
                <a:srgbClr val="000000"/>
              </a:solidFill>
              <a:latin typeface="ＤＦ特太ゴシック体" panose="020B0509000000000000" pitchFamily="49" charset="-128"/>
              <a:ea typeface="ＤＦ特太ゴシック体" panose="020B0509000000000000" pitchFamily="49" charset="-128"/>
              <a:cs typeface="メイリオ" pitchFamily="50" charset="-128"/>
            </a:endParaRPr>
          </a:p>
          <a:p>
            <a:r>
              <a:rPr lang="ja-JP" altLang="en-US" sz="1108" kern="0" dirty="0">
                <a:solidFill>
                  <a:srgbClr val="000000"/>
                </a:solidFill>
                <a:latin typeface="ＤＦ特太ゴシック体" panose="020B0509000000000000" pitchFamily="49" charset="-128"/>
                <a:ea typeface="ＤＦ特太ゴシック体" panose="020B0509000000000000" pitchFamily="49" charset="-128"/>
                <a:cs typeface="メイリオ" pitchFamily="50" charset="-128"/>
              </a:rPr>
              <a:t>自治体が</a:t>
            </a:r>
            <a:endParaRPr lang="en-US" altLang="ja-JP" sz="1108" kern="0" dirty="0">
              <a:solidFill>
                <a:srgbClr val="000000"/>
              </a:solidFill>
              <a:latin typeface="ＤＦ特太ゴシック体" panose="020B0509000000000000" pitchFamily="49" charset="-128"/>
              <a:ea typeface="ＤＦ特太ゴシック体" panose="020B0509000000000000" pitchFamily="49" charset="-128"/>
              <a:cs typeface="メイリオ" pitchFamily="50" charset="-128"/>
            </a:endParaRPr>
          </a:p>
          <a:p>
            <a:r>
              <a:rPr lang="ja-JP" altLang="en-US" sz="1108" kern="0" dirty="0">
                <a:solidFill>
                  <a:srgbClr val="000000"/>
                </a:solidFill>
                <a:latin typeface="ＤＦ特太ゴシック体" panose="020B0509000000000000" pitchFamily="49" charset="-128"/>
                <a:ea typeface="ＤＦ特太ゴシック体" panose="020B0509000000000000" pitchFamily="49" charset="-128"/>
                <a:cs typeface="メイリオ" pitchFamily="50" charset="-128"/>
              </a:rPr>
              <a:t>実施</a:t>
            </a:r>
            <a:endParaRPr lang="en-US" altLang="ja-JP" sz="1108" kern="0" dirty="0">
              <a:solidFill>
                <a:srgbClr val="000000"/>
              </a:solidFill>
              <a:latin typeface="ＤＦ特太ゴシック体" panose="020B0509000000000000" pitchFamily="49" charset="-128"/>
              <a:ea typeface="ＤＦ特太ゴシック体" panose="020B0509000000000000" pitchFamily="49" charset="-128"/>
              <a:cs typeface="メイリオ" pitchFamily="50" charset="-128"/>
            </a:endParaRPr>
          </a:p>
        </p:txBody>
      </p:sp>
      <p:sp>
        <p:nvSpPr>
          <p:cNvPr id="24" name="正方形/長方形 23"/>
          <p:cNvSpPr/>
          <p:nvPr/>
        </p:nvSpPr>
        <p:spPr>
          <a:xfrm>
            <a:off x="99692" y="2656385"/>
            <a:ext cx="8948679" cy="2592000"/>
          </a:xfrm>
          <a:prstGeom prst="rect">
            <a:avLst/>
          </a:prstGeom>
          <a:noFill/>
          <a:ln w="6350" cap="flat" cmpd="sng" algn="ctr">
            <a:solidFill>
              <a:schemeClr val="tx1"/>
            </a:solidFill>
            <a:prstDash val="solid"/>
          </a:ln>
          <a:effectLst/>
        </p:spPr>
        <p:txBody>
          <a:bodyPr lIns="84309" tIns="42151" rIns="84309" bIns="42151" anchor="t" anchorCtr="0"/>
          <a:lstStyle/>
          <a:p>
            <a:pPr marL="165420" indent="-165420" fontAlgn="auto">
              <a:spcBef>
                <a:spcPts val="0"/>
              </a:spcBef>
              <a:spcAft>
                <a:spcPts val="0"/>
              </a:spcAft>
              <a:defRPr/>
            </a:pPr>
            <a:endParaRPr kumimoji="0" lang="en-US" altLang="ja-JP" sz="2585"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　自治体の事務のうち、公権力の行使に</a:t>
            </a:r>
            <a:endParaRPr kumimoji="0" lang="en-US" altLang="ja-JP"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当たらない「質問」や「文書提出の依頼」</a:t>
            </a:r>
            <a:endParaRPr kumimoji="0" lang="en-US" altLang="ja-JP"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等について、これらの事務を適切に実施</a:t>
            </a:r>
            <a:endParaRPr kumimoji="0" lang="en-US" altLang="ja-JP"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することができるものとして都道府県知事</a:t>
            </a:r>
            <a:endParaRPr kumimoji="0" lang="en-US" altLang="ja-JP"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が指定する民間法人に対し、業務委託を</a:t>
            </a:r>
            <a:endParaRPr kumimoji="0" lang="en-US" altLang="ja-JP"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420" indent="-165420" fontAlgn="auto">
              <a:spcBef>
                <a:spcPts val="0"/>
              </a:spcBef>
              <a:spcAft>
                <a:spcPts val="0"/>
              </a:spcAft>
              <a:defRPr/>
            </a:pP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可能とする。</a:t>
            </a:r>
          </a:p>
          <a:p>
            <a:pPr marL="165420" indent="-165420" fontAlgn="auto">
              <a:spcBef>
                <a:spcPts val="0"/>
              </a:spcBef>
              <a:spcAft>
                <a:spcPts val="0"/>
              </a:spcAft>
              <a:defRPr/>
            </a:pPr>
            <a:r>
              <a:rPr kumimoji="0" lang="ja-JP" altLang="en-US" sz="1292" kern="0" dirty="0">
                <a:solidFill>
                  <a:prstClr val="black"/>
                </a:solidFill>
                <a:latin typeface="HGPｺﾞｼｯｸM" panose="020B0600000000000000" pitchFamily="50" charset="-128"/>
                <a:ea typeface="HGPｺﾞｼｯｸM" panose="020B0600000000000000" pitchFamily="50" charset="-128"/>
              </a:rPr>
              <a:t>　</a:t>
            </a:r>
            <a:endParaRPr kumimoji="0" lang="en-US" altLang="ja-JP" sz="1292" kern="0" dirty="0">
              <a:solidFill>
                <a:prstClr val="black"/>
              </a:solidFill>
              <a:latin typeface="HGPｺﾞｼｯｸM" panose="020B0600000000000000" pitchFamily="50" charset="-128"/>
              <a:ea typeface="HGPｺﾞｼｯｸM" panose="020B0600000000000000" pitchFamily="50" charset="-128"/>
            </a:endParaRPr>
          </a:p>
        </p:txBody>
      </p:sp>
      <p:sp>
        <p:nvSpPr>
          <p:cNvPr id="25" name="正方形/長方形 24"/>
          <p:cNvSpPr/>
          <p:nvPr/>
        </p:nvSpPr>
        <p:spPr>
          <a:xfrm>
            <a:off x="85669" y="5423083"/>
            <a:ext cx="8972664" cy="1129846"/>
          </a:xfrm>
          <a:prstGeom prst="rect">
            <a:avLst/>
          </a:prstGeom>
          <a:noFill/>
          <a:ln w="6350" cap="flat" cmpd="sng" algn="ctr">
            <a:solidFill>
              <a:schemeClr val="tx1"/>
            </a:solidFill>
            <a:prstDash val="solid"/>
          </a:ln>
          <a:effectLst/>
        </p:spPr>
        <p:txBody>
          <a:bodyPr lIns="84309" tIns="42151" rIns="84309" bIns="42151" anchor="t" anchorCtr="0"/>
          <a:lstStyle/>
          <a:p>
            <a:pPr marL="165420" indent="-165420" fontAlgn="auto">
              <a:spcBef>
                <a:spcPts val="0"/>
              </a:spcBef>
              <a:spcAft>
                <a:spcPts val="0"/>
              </a:spcAft>
              <a:defRPr/>
            </a:pPr>
            <a:endParaRPr kumimoji="0" lang="en-US" altLang="ja-JP" sz="1015"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244464" indent="-244464" fontAlgn="auto">
              <a:spcBef>
                <a:spcPts val="0"/>
              </a:spcBef>
              <a:spcAft>
                <a:spcPts val="0"/>
              </a:spcAft>
            </a:pP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292" dirty="0">
                <a:solidFill>
                  <a:srgbClr val="000000"/>
                </a:solidFill>
                <a:latin typeface="HGPｺﾞｼｯｸM" panose="020B0600000000000000" pitchFamily="50" charset="-128"/>
                <a:ea typeface="HGPｺﾞｼｯｸM" panose="020B0600000000000000" pitchFamily="50" charset="-128"/>
              </a:rPr>
              <a:t>　市町村が実施する障害福祉サービスの給付費の「審査・支払」事務について、現在、「支払」を委託している国民健康保険団体連合会に、「審査」も委託することができることとする。</a:t>
            </a:r>
            <a:endParaRPr lang="en-US" altLang="ja-JP" sz="1292" dirty="0">
              <a:solidFill>
                <a:srgbClr val="000000"/>
              </a:solidFill>
              <a:latin typeface="HGPｺﾞｼｯｸM" panose="020B0600000000000000" pitchFamily="50" charset="-128"/>
              <a:ea typeface="HGPｺﾞｼｯｸM" panose="020B0600000000000000" pitchFamily="50" charset="-128"/>
            </a:endParaRPr>
          </a:p>
          <a:p>
            <a:pPr marL="162486" indent="-162486" fontAlgn="auto">
              <a:spcBef>
                <a:spcPts val="0"/>
              </a:spcBef>
              <a:spcAft>
                <a:spcPts val="0"/>
              </a:spcAft>
            </a:pPr>
            <a:endParaRPr lang="en-US" altLang="ja-JP" sz="738" dirty="0">
              <a:solidFill>
                <a:srgbClr val="000000"/>
              </a:solidFill>
              <a:latin typeface="HGPｺﾞｼｯｸM" panose="020B0600000000000000" pitchFamily="50" charset="-128"/>
              <a:ea typeface="HGPｺﾞｼｯｸM" panose="020B0600000000000000" pitchFamily="50" charset="-128"/>
            </a:endParaRPr>
          </a:p>
          <a:p>
            <a:pPr marL="408414" indent="-163949" fontAlgn="auto">
              <a:spcBef>
                <a:spcPts val="0"/>
              </a:spcBef>
              <a:spcAft>
                <a:spcPts val="0"/>
              </a:spcAft>
            </a:pPr>
            <a:r>
              <a:rPr lang="en-US" altLang="ja-JP" sz="1108" dirty="0">
                <a:solidFill>
                  <a:srgbClr val="000000"/>
                </a:solidFill>
                <a:latin typeface="HGPｺﾞｼｯｸM" panose="020B0600000000000000" pitchFamily="50" charset="-128"/>
                <a:ea typeface="HGPｺﾞｼｯｸM" panose="020B0600000000000000" pitchFamily="50" charset="-128"/>
              </a:rPr>
              <a:t>※</a:t>
            </a:r>
            <a:r>
              <a:rPr lang="ja-JP" altLang="en-US" sz="1108" dirty="0">
                <a:solidFill>
                  <a:srgbClr val="000000"/>
                </a:solidFill>
                <a:latin typeface="HGPｺﾞｼｯｸM" panose="020B0600000000000000" pitchFamily="50" charset="-128"/>
                <a:ea typeface="HGPｺﾞｼｯｸM" panose="020B0600000000000000" pitchFamily="50" charset="-128"/>
              </a:rPr>
              <a:t>　現在、国保連では、「支払」を行う際に、必要な「点検」も併せて行っているが、今後、点検項目の精緻化等を図ることにより、審査として効果的・効率的に実施できるようにすることを検討。</a:t>
            </a:r>
            <a:endParaRPr lang="en-US" altLang="ja-JP" sz="1108" dirty="0">
              <a:solidFill>
                <a:srgbClr val="000000"/>
              </a:solidFill>
              <a:latin typeface="HGPｺﾞｼｯｸM" panose="020B0600000000000000" pitchFamily="50" charset="-128"/>
              <a:ea typeface="HGPｺﾞｼｯｸM" panose="020B0600000000000000" pitchFamily="50" charset="-128"/>
            </a:endParaRPr>
          </a:p>
        </p:txBody>
      </p:sp>
      <p:sp>
        <p:nvSpPr>
          <p:cNvPr id="20" name="正方形/長方形 19"/>
          <p:cNvSpPr/>
          <p:nvPr/>
        </p:nvSpPr>
        <p:spPr>
          <a:xfrm>
            <a:off x="52117" y="2523462"/>
            <a:ext cx="2550580" cy="26939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84315" tIns="42160" rIns="84315" bIns="42160" rtlCol="0" anchor="ctr"/>
          <a:lstStyle/>
          <a:p>
            <a:pPr algn="ctr" fontAlgn="auto">
              <a:spcBef>
                <a:spcPts val="0"/>
              </a:spcBef>
              <a:spcAft>
                <a:spcPts val="0"/>
              </a:spcAft>
            </a:pPr>
            <a:r>
              <a:rPr lang="ja-JP" altLang="en-US" sz="1292" dirty="0">
                <a:solidFill>
                  <a:prstClr val="white"/>
                </a:solidFill>
                <a:latin typeface="HGS創英角ｺﾞｼｯｸUB" pitchFamily="50" charset="-128"/>
                <a:ea typeface="HGS創英角ｺﾞｼｯｸUB" pitchFamily="50" charset="-128"/>
              </a:rPr>
              <a:t>①調査事務の効率化</a:t>
            </a:r>
          </a:p>
        </p:txBody>
      </p:sp>
      <p:sp>
        <p:nvSpPr>
          <p:cNvPr id="22" name="正方形/長方形 21"/>
          <p:cNvSpPr/>
          <p:nvPr/>
        </p:nvSpPr>
        <p:spPr>
          <a:xfrm>
            <a:off x="52117" y="5290130"/>
            <a:ext cx="2550580" cy="26939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84315" tIns="42160" rIns="84315" bIns="42160" rtlCol="0" anchor="ctr"/>
          <a:lstStyle/>
          <a:p>
            <a:pPr algn="ctr" fontAlgn="auto">
              <a:spcBef>
                <a:spcPts val="0"/>
              </a:spcBef>
              <a:spcAft>
                <a:spcPts val="0"/>
              </a:spcAft>
            </a:pPr>
            <a:r>
              <a:rPr lang="ja-JP" altLang="en-US" sz="1292" dirty="0">
                <a:solidFill>
                  <a:prstClr val="white"/>
                </a:solidFill>
                <a:latin typeface="HGS創英角ｺﾞｼｯｸUB" pitchFamily="50" charset="-128"/>
                <a:ea typeface="HGS創英角ｺﾞｼｯｸUB" pitchFamily="50" charset="-128"/>
              </a:rPr>
              <a:t>②審査事務の効率化</a:t>
            </a:r>
          </a:p>
        </p:txBody>
      </p:sp>
      <p:sp>
        <p:nvSpPr>
          <p:cNvPr id="7" name="スライド番号プレースホルダー 6"/>
          <p:cNvSpPr>
            <a:spLocks noGrp="1"/>
          </p:cNvSpPr>
          <p:nvPr>
            <p:ph type="sldNum" sz="quarter" idx="12"/>
          </p:nvPr>
        </p:nvSpPr>
        <p:spPr>
          <a:xfrm>
            <a:off x="7086600" y="6530017"/>
            <a:ext cx="2057400" cy="365125"/>
          </a:xfrm>
        </p:spPr>
        <p:txBody>
          <a:bodyPr/>
          <a:lstStyle/>
          <a:p>
            <a:pPr>
              <a:defRPr/>
            </a:pPr>
            <a:fld id="{F90A3C79-1AFD-481B-B685-7933BCD0898B}" type="slidenum">
              <a:rPr lang="en-US" altLang="ja-JP" smtClean="0"/>
              <a:pPr>
                <a:defRPr/>
              </a:pPr>
              <a:t>23</a:t>
            </a:fld>
            <a:endParaRPr lang="en-US" altLang="ja-JP" dirty="0"/>
          </a:p>
        </p:txBody>
      </p:sp>
      <p:sp>
        <p:nvSpPr>
          <p:cNvPr id="26"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4289163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p:cNvSpPr/>
          <p:nvPr/>
        </p:nvSpPr>
        <p:spPr>
          <a:xfrm>
            <a:off x="4576339" y="1741677"/>
            <a:ext cx="4495919" cy="632610"/>
          </a:xfrm>
          <a:prstGeom prst="rect">
            <a:avLst/>
          </a:prstGeom>
          <a:solidFill>
            <a:schemeClr val="accent5">
              <a:lumMod val="20000"/>
              <a:lumOff val="80000"/>
              <a:alpha val="50000"/>
            </a:schemeClr>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○住民の主体的な支え合いを育み、暮らしに安心感と生きがいを生み出す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○地域の資源を活かし、暮らしと地域社会に豊かさを生み出す</a:t>
            </a:r>
          </a:p>
        </p:txBody>
      </p:sp>
      <p:sp>
        <p:nvSpPr>
          <p:cNvPr id="11" name="正方形/長方形 10"/>
          <p:cNvSpPr/>
          <p:nvPr/>
        </p:nvSpPr>
        <p:spPr>
          <a:xfrm>
            <a:off x="64805" y="1741677"/>
            <a:ext cx="4440726" cy="632610"/>
          </a:xfrm>
          <a:prstGeom prst="rect">
            <a:avLst/>
          </a:prstGeom>
          <a:solidFill>
            <a:schemeClr val="accent5">
              <a:lumMod val="20000"/>
              <a:lumOff val="80000"/>
              <a:alpha val="50000"/>
            </a:schemeClr>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○個人や世帯の抱える複合的課題などへの包括的な支援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○人口減少に対応する、分野をまたがる総合的サービス提供の支援</a:t>
            </a:r>
          </a:p>
        </p:txBody>
      </p:sp>
      <p:sp>
        <p:nvSpPr>
          <p:cNvPr id="65" name="角丸四角形 64"/>
          <p:cNvSpPr/>
          <p:nvPr/>
        </p:nvSpPr>
        <p:spPr>
          <a:xfrm>
            <a:off x="4576338" y="1574440"/>
            <a:ext cx="4495920" cy="33056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 name="角丸四角形 5"/>
          <p:cNvSpPr/>
          <p:nvPr/>
        </p:nvSpPr>
        <p:spPr>
          <a:xfrm>
            <a:off x="64806" y="1567425"/>
            <a:ext cx="4440726" cy="33056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 name="角丸四角形 9"/>
          <p:cNvSpPr/>
          <p:nvPr/>
        </p:nvSpPr>
        <p:spPr>
          <a:xfrm>
            <a:off x="64806" y="764704"/>
            <a:ext cx="9007452" cy="436775"/>
          </a:xfrm>
          <a:prstGeom prst="roundRect">
            <a:avLst/>
          </a:prstGeom>
          <a:solidFill>
            <a:srgbClr val="FCFDFE"/>
          </a:solidFill>
          <a:ln w="158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◆制度・分野ごとの</a:t>
            </a:r>
            <a:r>
              <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縦割り</a:t>
            </a:r>
            <a:r>
              <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や「支え手」「受け手」という関係を超えて、地域住民や地域の多様な主体が　</a:t>
            </a:r>
            <a:r>
              <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我が事</a:t>
            </a:r>
            <a:r>
              <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として参画し、人と人、人と資源が世代や分野を超えて</a:t>
            </a:r>
            <a:r>
              <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丸ごと</a:t>
            </a:r>
            <a:r>
              <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つながることで、住民一人ひとりの暮らしと生きがい、地域をともに創っていく社会</a:t>
            </a:r>
          </a:p>
        </p:txBody>
      </p:sp>
      <p:sp>
        <p:nvSpPr>
          <p:cNvPr id="4" name="額縁 3"/>
          <p:cNvSpPr/>
          <p:nvPr/>
        </p:nvSpPr>
        <p:spPr>
          <a:xfrm>
            <a:off x="1176047" y="48160"/>
            <a:ext cx="6852337" cy="356504"/>
          </a:xfrm>
          <a:prstGeom prst="bevel">
            <a:avLst>
              <a:gd name="adj" fmla="val 10713"/>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ＤＨＰ特太ゴシック体" panose="020B0500000000000000" pitchFamily="50" charset="-128"/>
                <a:ea typeface="ＤＨＰ特太ゴシック体" panose="020B0500000000000000" pitchFamily="50" charset="-128"/>
                <a:cs typeface="+mn-cs"/>
              </a:rPr>
              <a:t>「地域共生社会」の実現に向けて（当面の改革工程）</a:t>
            </a:r>
            <a:r>
              <a:rPr kumimoji="0" lang="en-US" altLang="ja-JP" sz="1800" b="0" i="0" u="none" strike="noStrike" kern="1200" cap="none" spc="0" normalizeH="0" baseline="0" noProof="0" dirty="0">
                <a:ln>
                  <a:noFill/>
                </a:ln>
                <a:solidFill>
                  <a:prstClr val="black"/>
                </a:solidFill>
                <a:effectLst/>
                <a:uLnTx/>
                <a:uFillTx/>
                <a:latin typeface="ＤＨＰ特太ゴシック体" panose="020B0500000000000000" pitchFamily="50" charset="-128"/>
                <a:ea typeface="ＤＨＰ特太ゴシック体" panose="020B0500000000000000" pitchFamily="50" charset="-128"/>
                <a:cs typeface="+mn-cs"/>
              </a:rPr>
              <a:t>【</a:t>
            </a:r>
            <a:r>
              <a:rPr kumimoji="0" lang="ja-JP" altLang="en-US" sz="1800" b="0" i="0" u="none" strike="noStrike" kern="1200" cap="none" spc="0" normalizeH="0" baseline="0" noProof="0" dirty="0">
                <a:ln>
                  <a:noFill/>
                </a:ln>
                <a:solidFill>
                  <a:prstClr val="black"/>
                </a:solidFill>
                <a:effectLst/>
                <a:uLnTx/>
                <a:uFillTx/>
                <a:latin typeface="ＤＨＰ特太ゴシック体" panose="020B0500000000000000" pitchFamily="50" charset="-128"/>
                <a:ea typeface="ＤＨＰ特太ゴシック体" panose="020B0500000000000000" pitchFamily="50" charset="-128"/>
                <a:cs typeface="+mn-cs"/>
              </a:rPr>
              <a:t>概要</a:t>
            </a:r>
            <a:r>
              <a:rPr kumimoji="0" lang="en-US" altLang="ja-JP" sz="1800" b="0" i="0" u="none" strike="noStrike" kern="1200" cap="none" spc="0" normalizeH="0" baseline="0" noProof="0" dirty="0">
                <a:ln>
                  <a:noFill/>
                </a:ln>
                <a:solidFill>
                  <a:prstClr val="black"/>
                </a:solidFill>
                <a:effectLst/>
                <a:uLnTx/>
                <a:uFillTx/>
                <a:latin typeface="ＤＨＰ特太ゴシック体" panose="020B0500000000000000" pitchFamily="50" charset="-128"/>
                <a:ea typeface="ＤＨＰ特太ゴシック体" panose="020B0500000000000000" pitchFamily="50" charset="-128"/>
                <a:cs typeface="+mn-cs"/>
              </a:rPr>
              <a:t>】</a:t>
            </a:r>
            <a:endParaRPr kumimoji="0" lang="ja-JP" altLang="en-US" sz="1800" b="0" i="0" u="none" strike="noStrike" kern="1200" cap="none" spc="0" normalizeH="0" baseline="0" noProof="0" dirty="0">
              <a:ln>
                <a:noFill/>
              </a:ln>
              <a:solidFill>
                <a:prstClr val="black"/>
              </a:solidFill>
              <a:effectLst/>
              <a:uLnTx/>
              <a:uFillTx/>
              <a:latin typeface="ＤＨＰ特太ゴシック体" panose="020B0500000000000000" pitchFamily="50" charset="-128"/>
              <a:ea typeface="ＤＨＰ特太ゴシック体" panose="020B0500000000000000" pitchFamily="50" charset="-128"/>
              <a:cs typeface="+mn-cs"/>
            </a:endParaRPr>
          </a:p>
        </p:txBody>
      </p:sp>
      <p:sp>
        <p:nvSpPr>
          <p:cNvPr id="31" name="横巻き 30"/>
          <p:cNvSpPr/>
          <p:nvPr/>
        </p:nvSpPr>
        <p:spPr>
          <a:xfrm>
            <a:off x="25544" y="440704"/>
            <a:ext cx="2242199" cy="324000"/>
          </a:xfrm>
          <a:prstGeom prst="horizontalScroll">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dirty="0">
                <a:ln>
                  <a:noFill/>
                </a:ln>
                <a:solidFill>
                  <a:prstClr val="white"/>
                </a:solidFill>
                <a:effectLst/>
                <a:uLnTx/>
                <a:uFillTx/>
                <a:latin typeface="ＤＨＰ特太ゴシック体" panose="020B0500000000000000" pitchFamily="50" charset="-128"/>
                <a:ea typeface="ＤＨＰ特太ゴシック体" panose="020B0500000000000000" pitchFamily="50" charset="-128"/>
                <a:cs typeface="+mn-cs"/>
              </a:rPr>
              <a:t>「地域共生社会」とは</a:t>
            </a:r>
          </a:p>
        </p:txBody>
      </p:sp>
      <p:sp>
        <p:nvSpPr>
          <p:cNvPr id="35" name="ホームベース 34"/>
          <p:cNvSpPr/>
          <p:nvPr/>
        </p:nvSpPr>
        <p:spPr>
          <a:xfrm>
            <a:off x="97463" y="5568580"/>
            <a:ext cx="8994425" cy="873381"/>
          </a:xfrm>
          <a:prstGeom prst="homePlate">
            <a:avLst>
              <a:gd name="adj" fmla="val 24301"/>
            </a:avLst>
          </a:prstGeom>
          <a:gradFill>
            <a:gsLst>
              <a:gs pos="1000">
                <a:srgbClr val="FF4343"/>
              </a:gs>
              <a:gs pos="100000">
                <a:sysClr val="window" lastClr="FFFFFF"/>
              </a:gs>
              <a:gs pos="100000">
                <a:sysClr val="window" lastClr="FFFFFF"/>
              </a:gs>
            </a:gsLst>
            <a:lin ang="10800000" scaled="1"/>
          </a:gra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white"/>
                </a:solidFill>
                <a:effectLst/>
                <a:uLnTx/>
                <a:uFillTx/>
                <a:latin typeface="Calibri"/>
                <a:ea typeface="ＭＳ Ｐゴシック"/>
                <a:cs typeface="+mn-cs"/>
              </a:rPr>
              <a:t>　</a:t>
            </a:r>
            <a:r>
              <a:rPr kumimoji="0" lang="en-US" altLang="ja-JP" sz="1800" b="0" i="0" u="none" strike="noStrike" kern="0" cap="none" spc="0" normalizeH="0" baseline="0" noProof="0" dirty="0">
                <a:ln>
                  <a:noFill/>
                </a:ln>
                <a:solidFill>
                  <a:prstClr val="white"/>
                </a:solidFill>
                <a:effectLst/>
                <a:uLnTx/>
                <a:uFillTx/>
                <a:latin typeface="Calibri"/>
                <a:ea typeface="ＭＳ Ｐゴシック"/>
                <a:cs typeface="+mn-cs"/>
              </a:rPr>
              <a:t>	</a:t>
            </a:r>
            <a:endParaRPr kumimoji="0" lang="ja-JP" altLang="en-US" sz="1800" b="0" i="0" u="none" strike="noStrike" kern="0" cap="none" spc="0" normalizeH="0" baseline="0" noProof="0" dirty="0">
              <a:ln>
                <a:noFill/>
              </a:ln>
              <a:solidFill>
                <a:prstClr val="white"/>
              </a:solidFill>
              <a:effectLst/>
              <a:uLnTx/>
              <a:uFillTx/>
              <a:latin typeface="Calibri"/>
              <a:ea typeface="ＭＳ Ｐゴシック"/>
              <a:cs typeface="+mn-cs"/>
            </a:endParaRPr>
          </a:p>
        </p:txBody>
      </p:sp>
      <p:sp>
        <p:nvSpPr>
          <p:cNvPr id="36" name="正方形/長方形 35"/>
          <p:cNvSpPr/>
          <p:nvPr/>
        </p:nvSpPr>
        <p:spPr>
          <a:xfrm>
            <a:off x="118582" y="5609113"/>
            <a:ext cx="3090462" cy="580534"/>
          </a:xfrm>
          <a:prstGeom prst="rect">
            <a:avLst/>
          </a:prstGeom>
          <a:solidFill>
            <a:schemeClr val="bg1">
              <a:alpha val="25000"/>
            </a:schemeClr>
          </a:solidFill>
        </p:spPr>
        <p:txBody>
          <a:bodyPr wrap="square" lIns="36000" tIns="36000" rIns="36000" bIns="360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30" normalizeH="0" baseline="0" noProof="0" dirty="0">
                <a:ln>
                  <a:noFill/>
                </a:ln>
                <a:solidFill>
                  <a:prstClr val="black"/>
                </a:solidFill>
                <a:effectLst/>
                <a:uLnTx/>
                <a:uFillTx/>
                <a:latin typeface="Calibri"/>
                <a:ea typeface="ＭＳ Ｐゴシック"/>
                <a:cs typeface="+mn-cs"/>
              </a:rPr>
              <a:t>平成</a:t>
            </a:r>
            <a:r>
              <a:rPr kumimoji="0" lang="en-US" altLang="ja-JP" sz="1100" b="0" i="0" u="none" strike="noStrike" kern="1200" cap="none" spc="-30" normalizeH="0" baseline="0" noProof="0" dirty="0">
                <a:ln>
                  <a:noFill/>
                </a:ln>
                <a:solidFill>
                  <a:prstClr val="black"/>
                </a:solidFill>
                <a:effectLst/>
                <a:uLnTx/>
                <a:uFillTx/>
                <a:latin typeface="Calibri"/>
                <a:ea typeface="ＭＳ Ｐゴシック"/>
                <a:cs typeface="+mn-cs"/>
              </a:rPr>
              <a:t>29</a:t>
            </a:r>
            <a:r>
              <a:rPr kumimoji="0" lang="ja-JP" altLang="en-US" sz="1100" b="0" i="0" u="none" strike="noStrike" kern="1200" cap="none" spc="-30" normalizeH="0" baseline="0" noProof="0" dirty="0">
                <a:ln>
                  <a:noFill/>
                </a:ln>
                <a:solidFill>
                  <a:prstClr val="black"/>
                </a:solidFill>
                <a:effectLst/>
                <a:uLnTx/>
                <a:uFillTx/>
                <a:latin typeface="Calibri"/>
                <a:ea typeface="ＭＳ Ｐゴシック"/>
                <a:cs typeface="+mn-cs"/>
              </a:rPr>
              <a:t>（</a:t>
            </a:r>
            <a:r>
              <a:rPr kumimoji="0" lang="en-US" altLang="ja-JP" sz="1100" b="0" i="0" u="none" strike="noStrike" kern="1200" cap="none" spc="-30" normalizeH="0" baseline="0" noProof="0" dirty="0">
                <a:ln>
                  <a:noFill/>
                </a:ln>
                <a:solidFill>
                  <a:prstClr val="black"/>
                </a:solidFill>
                <a:effectLst/>
                <a:uLnTx/>
                <a:uFillTx/>
                <a:latin typeface="Calibri"/>
                <a:ea typeface="ＭＳ Ｐゴシック"/>
                <a:cs typeface="+mn-cs"/>
              </a:rPr>
              <a:t>2017</a:t>
            </a:r>
            <a:r>
              <a:rPr kumimoji="0" lang="ja-JP" altLang="en-US" sz="1100" b="0" i="0" u="none" strike="noStrike" kern="1200" cap="none" spc="-30" normalizeH="0" baseline="0" noProof="0" dirty="0">
                <a:ln>
                  <a:noFill/>
                </a:ln>
                <a:solidFill>
                  <a:prstClr val="black"/>
                </a:solidFill>
                <a:effectLst/>
                <a:uLnTx/>
                <a:uFillTx/>
                <a:latin typeface="Calibri"/>
                <a:ea typeface="ＭＳ Ｐゴシック"/>
                <a:cs typeface="+mn-cs"/>
              </a:rPr>
              <a:t>）年：介護保険法・社会福祉法等の改正</a:t>
            </a:r>
            <a:endParaRPr kumimoji="0" lang="en-US" altLang="ja-JP" sz="1100" b="0" i="0" u="none" strike="noStrike" kern="1200" cap="none" spc="-30" normalizeH="0" baseline="0" noProof="0" dirty="0">
              <a:ln>
                <a:noFill/>
              </a:ln>
              <a:solidFill>
                <a:prstClr val="black"/>
              </a:solidFill>
              <a:effectLst/>
              <a:uLnTx/>
              <a:uFillTx/>
              <a:latin typeface="Calibri"/>
              <a:ea typeface="ＭＳ Ｐゴシック"/>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市町村による包括的支援体制の制度化</a:t>
            </a:r>
            <a:endParaRPr kumimoji="0"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共生型サービスの創設　　など</a:t>
            </a:r>
            <a:endParaRPr kumimoji="0"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37" name="正方形/長方形 36"/>
          <p:cNvSpPr/>
          <p:nvPr/>
        </p:nvSpPr>
        <p:spPr>
          <a:xfrm>
            <a:off x="3255035" y="5599588"/>
            <a:ext cx="3256615" cy="580534"/>
          </a:xfrm>
          <a:prstGeom prst="rect">
            <a:avLst/>
          </a:prstGeom>
          <a:solidFill>
            <a:schemeClr val="bg1">
              <a:alpha val="25000"/>
            </a:schemeClr>
          </a:solidFill>
        </p:spPr>
        <p:txBody>
          <a:bodyPr wrap="square" lIns="36000" tIns="36000" rIns="36000" bIns="360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平成</a:t>
            </a:r>
            <a:r>
              <a:rPr kumimoji="0"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30</a:t>
            </a:r>
            <a:r>
              <a:rPr kumimoji="0"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a:t>
            </a:r>
            <a:r>
              <a:rPr kumimoji="0"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2018</a:t>
            </a:r>
            <a:r>
              <a:rPr kumimoji="0"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　</a:t>
            </a:r>
            <a:endParaRPr kumimoji="0"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介護・障害報酬改定：共生型サービスの評価 など</a:t>
            </a:r>
            <a:endParaRPr kumimoji="0"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生活困窮者自立支援制度の強化</a:t>
            </a:r>
            <a:endParaRPr kumimoji="0"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38" name="正方形/長方形 37"/>
          <p:cNvSpPr/>
          <p:nvPr/>
        </p:nvSpPr>
        <p:spPr>
          <a:xfrm>
            <a:off x="7962026" y="5784254"/>
            <a:ext cx="996923" cy="411257"/>
          </a:xfrm>
          <a:prstGeom prst="rect">
            <a:avLst/>
          </a:prstGeom>
          <a:solidFill>
            <a:schemeClr val="bg1"/>
          </a:solidFill>
        </p:spPr>
        <p:txBody>
          <a:bodyPr wrap="square" lIns="36000" tIns="36000" rIns="36000" bIns="360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2020</a:t>
            </a:r>
            <a:r>
              <a:rPr kumimoji="0"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年代初頭：</a:t>
            </a:r>
            <a:endParaRPr kumimoji="0"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srgbClr val="FF0000"/>
                </a:solidFill>
                <a:effectLst/>
                <a:uLnTx/>
                <a:uFillTx/>
                <a:latin typeface="Calibri"/>
                <a:ea typeface="ＭＳ Ｐゴシック"/>
                <a:cs typeface="+mn-cs"/>
              </a:rPr>
              <a:t>全面展開　</a:t>
            </a:r>
            <a:endParaRPr kumimoji="0" lang="en-US" altLang="ja-JP" sz="1100" b="1" i="0" u="none" strike="noStrike" kern="1200" cap="none" spc="0" normalizeH="0" baseline="0" noProof="0" dirty="0">
              <a:ln>
                <a:noFill/>
              </a:ln>
              <a:solidFill>
                <a:srgbClr val="FF0000"/>
              </a:solidFill>
              <a:effectLst/>
              <a:uLnTx/>
              <a:uFillTx/>
              <a:latin typeface="Calibri"/>
              <a:ea typeface="ＭＳ Ｐゴシック"/>
              <a:cs typeface="+mn-cs"/>
            </a:endParaRPr>
          </a:p>
        </p:txBody>
      </p:sp>
      <p:sp>
        <p:nvSpPr>
          <p:cNvPr id="39" name="正方形/長方形 38"/>
          <p:cNvSpPr/>
          <p:nvPr/>
        </p:nvSpPr>
        <p:spPr>
          <a:xfrm>
            <a:off x="198768" y="6151775"/>
            <a:ext cx="6749496" cy="503083"/>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検討課題</a:t>
            </a:r>
            <a:r>
              <a:rPr kumimoji="0"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①地域課題の解決力強化のための体制の全国的な整備のための支援方策（制度のあり方を含む）</a:t>
            </a:r>
            <a:endPar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②保健福祉行政横断的な包括的支援のあり方　　　　　　　③共通基礎課程の創設　　　　　等</a:t>
            </a:r>
            <a:endPar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8" name="正方形/長方形 27"/>
          <p:cNvSpPr/>
          <p:nvPr/>
        </p:nvSpPr>
        <p:spPr>
          <a:xfrm>
            <a:off x="6536778" y="5599733"/>
            <a:ext cx="1395692" cy="430887"/>
          </a:xfrm>
          <a:prstGeom prst="rect">
            <a:avLst/>
          </a:prstGeom>
          <a:solidFill>
            <a:schemeClr val="bg1">
              <a:alpha val="50000"/>
            </a:schemeClr>
          </a:solidFill>
        </p:spPr>
        <p:txBody>
          <a:bodyPr wrap="square" lIns="3600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平成</a:t>
            </a:r>
            <a:r>
              <a:rPr kumimoji="0"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31</a:t>
            </a:r>
            <a:r>
              <a:rPr kumimoji="0"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a:t>
            </a:r>
            <a:r>
              <a:rPr kumimoji="0"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2019</a:t>
            </a:r>
            <a:r>
              <a:rPr kumimoji="0"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）年以降：</a:t>
            </a:r>
            <a:r>
              <a:rPr kumimoji="0"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
            </a:r>
            <a:br>
              <a:rPr kumimoji="0"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br>
            <a:r>
              <a:rPr kumimoji="0"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　更なる制度見直し　</a:t>
            </a:r>
            <a:endParaRPr kumimoji="0"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2" name="上矢印 1"/>
          <p:cNvSpPr/>
          <p:nvPr/>
        </p:nvSpPr>
        <p:spPr>
          <a:xfrm rot="2763160">
            <a:off x="6641930" y="6044169"/>
            <a:ext cx="380024" cy="376025"/>
          </a:xfrm>
          <a:prstGeom prst="upArrow">
            <a:avLst/>
          </a:prstGeom>
          <a:solidFill>
            <a:srgbClr val="FFCC6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正方形/長方形 4"/>
          <p:cNvSpPr/>
          <p:nvPr/>
        </p:nvSpPr>
        <p:spPr>
          <a:xfrm>
            <a:off x="3703176" y="467650"/>
            <a:ext cx="5723066" cy="2616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Ｐゴシック"/>
                <a:ea typeface="ＭＳ Ｐゴシック"/>
                <a:cs typeface="+mn-cs"/>
              </a:rPr>
              <a:t>平成</a:t>
            </a:r>
            <a:r>
              <a:rPr kumimoji="0" lang="en-US" altLang="ja-JP" sz="1100" b="0" i="0" u="none" strike="noStrike" kern="1200" cap="none" spc="0" normalizeH="0" baseline="0" noProof="0" dirty="0">
                <a:ln>
                  <a:noFill/>
                </a:ln>
                <a:solidFill>
                  <a:prstClr val="black"/>
                </a:solidFill>
                <a:effectLst/>
                <a:uLnTx/>
                <a:uFillTx/>
                <a:latin typeface="ＭＳ Ｐゴシック"/>
                <a:ea typeface="ＭＳ Ｐゴシック"/>
                <a:cs typeface="+mn-cs"/>
              </a:rPr>
              <a:t>29</a:t>
            </a:r>
            <a:r>
              <a:rPr kumimoji="0" lang="ja-JP" altLang="en-US" sz="1100" b="0" i="0" u="none" strike="noStrike" kern="1200" cap="none" spc="0" normalizeH="0" baseline="0" noProof="0" dirty="0">
                <a:ln>
                  <a:noFill/>
                </a:ln>
                <a:solidFill>
                  <a:prstClr val="black"/>
                </a:solidFill>
                <a:effectLst/>
                <a:uLnTx/>
                <a:uFillTx/>
                <a:latin typeface="ＭＳ Ｐゴシック"/>
                <a:ea typeface="ＭＳ Ｐゴシック"/>
                <a:cs typeface="+mn-cs"/>
              </a:rPr>
              <a:t>年</a:t>
            </a:r>
            <a:r>
              <a:rPr kumimoji="0" lang="en-US" altLang="ja-JP" sz="1100" b="0" i="0" u="none" strike="noStrike" kern="1200" cap="none" spc="0" normalizeH="0" baseline="0" noProof="0" dirty="0">
                <a:ln>
                  <a:noFill/>
                </a:ln>
                <a:solidFill>
                  <a:prstClr val="black"/>
                </a:solidFill>
                <a:effectLst/>
                <a:uLnTx/>
                <a:uFillTx/>
                <a:latin typeface="ＭＳ Ｐゴシック"/>
                <a:ea typeface="ＭＳ Ｐゴシック"/>
                <a:cs typeface="+mn-cs"/>
              </a:rPr>
              <a:t>2</a:t>
            </a:r>
            <a:r>
              <a:rPr kumimoji="0" lang="ja-JP" altLang="en-US" sz="1100" b="0" i="0" u="none" strike="noStrike" kern="1200" cap="none" spc="0" normalizeH="0" baseline="0" noProof="0" dirty="0">
                <a:ln>
                  <a:noFill/>
                </a:ln>
                <a:solidFill>
                  <a:prstClr val="black"/>
                </a:solidFill>
                <a:effectLst/>
                <a:uLnTx/>
                <a:uFillTx/>
                <a:latin typeface="ＭＳ Ｐゴシック"/>
                <a:ea typeface="ＭＳ Ｐゴシック"/>
                <a:cs typeface="+mn-cs"/>
              </a:rPr>
              <a:t>月</a:t>
            </a:r>
            <a:r>
              <a:rPr kumimoji="0" lang="en-US" altLang="ja-JP" sz="1100" b="0" i="0" u="none" strike="noStrike" kern="1200" cap="none" spc="0" normalizeH="0" baseline="0" noProof="0" dirty="0">
                <a:ln>
                  <a:noFill/>
                </a:ln>
                <a:solidFill>
                  <a:prstClr val="black"/>
                </a:solidFill>
                <a:effectLst/>
                <a:uLnTx/>
                <a:uFillTx/>
                <a:latin typeface="ＭＳ Ｐゴシック"/>
                <a:ea typeface="ＭＳ Ｐゴシック"/>
                <a:cs typeface="+mn-cs"/>
              </a:rPr>
              <a:t>7</a:t>
            </a:r>
            <a:r>
              <a:rPr kumimoji="0" lang="ja-JP" altLang="en-US" sz="1100" b="0" i="0" u="none" strike="noStrike" kern="1200" cap="none" spc="0" normalizeH="0" baseline="0" noProof="0" dirty="0">
                <a:ln>
                  <a:noFill/>
                </a:ln>
                <a:solidFill>
                  <a:prstClr val="black"/>
                </a:solidFill>
                <a:effectLst/>
                <a:uLnTx/>
                <a:uFillTx/>
                <a:latin typeface="ＭＳ Ｐゴシック"/>
                <a:ea typeface="ＭＳ Ｐゴシック"/>
                <a:cs typeface="+mn-cs"/>
              </a:rPr>
              <a:t>日　厚生労働省　「我が事・丸ごと」地域共生社会実現本部決定</a:t>
            </a:r>
          </a:p>
        </p:txBody>
      </p:sp>
      <p:sp>
        <p:nvSpPr>
          <p:cNvPr id="43" name="コンテンツ プレースホルダー 2"/>
          <p:cNvSpPr txBox="1">
            <a:spLocks/>
          </p:cNvSpPr>
          <p:nvPr/>
        </p:nvSpPr>
        <p:spPr>
          <a:xfrm>
            <a:off x="5236691" y="801082"/>
            <a:ext cx="3256976" cy="363113"/>
          </a:xfrm>
          <a:prstGeom prst="rect">
            <a:avLst/>
          </a:prstGeom>
          <a:ln w="19050" cmpd="sng">
            <a:noFill/>
            <a:prstDash val="solid"/>
          </a:ln>
        </p:spPr>
        <p:txBody>
          <a:bodyPr vert="horz" lIns="36000" tIns="36000" rIns="36000" bIns="3600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1" lang="en-US" altLang="ja-JP" sz="13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endParaRPr>
          </a:p>
        </p:txBody>
      </p:sp>
      <p:sp>
        <p:nvSpPr>
          <p:cNvPr id="32" name="横巻き 31"/>
          <p:cNvSpPr/>
          <p:nvPr/>
        </p:nvSpPr>
        <p:spPr>
          <a:xfrm>
            <a:off x="74620" y="5303901"/>
            <a:ext cx="1994068" cy="324000"/>
          </a:xfrm>
          <a:prstGeom prst="horizontalScroll">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dirty="0">
                <a:ln>
                  <a:noFill/>
                </a:ln>
                <a:solidFill>
                  <a:prstClr val="white"/>
                </a:solidFill>
                <a:effectLst/>
                <a:uLnTx/>
                <a:uFillTx/>
                <a:latin typeface="ＤＨＰ特太ゴシック体" panose="020B0500000000000000" pitchFamily="50" charset="-128"/>
                <a:ea typeface="ＤＨＰ特太ゴシック体" panose="020B0500000000000000" pitchFamily="50" charset="-128"/>
                <a:cs typeface="+mn-cs"/>
              </a:rPr>
              <a:t>実現に向けた工程</a:t>
            </a:r>
          </a:p>
        </p:txBody>
      </p:sp>
      <p:sp>
        <p:nvSpPr>
          <p:cNvPr id="41" name="横巻き 40"/>
          <p:cNvSpPr/>
          <p:nvPr/>
        </p:nvSpPr>
        <p:spPr>
          <a:xfrm>
            <a:off x="37406" y="2412841"/>
            <a:ext cx="2031283" cy="324000"/>
          </a:xfrm>
          <a:prstGeom prst="horizontalScroll">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dirty="0">
                <a:ln>
                  <a:noFill/>
                </a:ln>
                <a:solidFill>
                  <a:prstClr val="white"/>
                </a:solidFill>
                <a:effectLst/>
                <a:uLnTx/>
                <a:uFillTx/>
                <a:latin typeface="ＤＨＰ特太ゴシック体" panose="020B0500000000000000" pitchFamily="50" charset="-128"/>
                <a:ea typeface="ＤＨＰ特太ゴシック体" panose="020B0500000000000000" pitchFamily="50" charset="-128"/>
                <a:cs typeface="+mn-cs"/>
              </a:rPr>
              <a:t>改革の骨格</a:t>
            </a:r>
          </a:p>
        </p:txBody>
      </p:sp>
      <p:sp>
        <p:nvSpPr>
          <p:cNvPr id="44" name="円/楕円 43"/>
          <p:cNvSpPr/>
          <p:nvPr/>
        </p:nvSpPr>
        <p:spPr>
          <a:xfrm>
            <a:off x="4270841" y="3915966"/>
            <a:ext cx="4821046" cy="1349210"/>
          </a:xfrm>
          <a:prstGeom prst="ellipse">
            <a:avLst/>
          </a:prstGeom>
          <a:solidFill>
            <a:schemeClr val="accent3">
              <a:lumMod val="40000"/>
              <a:lumOff val="60000"/>
            </a:schemeClr>
          </a:solidFill>
          <a:ln w="25400" cap="flat" cmpd="sng" algn="ctr">
            <a:noFill/>
            <a:prstDash val="solid"/>
          </a:ln>
          <a:effectLst/>
        </p:spPr>
        <p:txBody>
          <a:bodyPr rtlCol="0" anchor="ctr"/>
          <a:lstStyle/>
          <a:p>
            <a:pPr marL="504000" marR="0" lvl="0" indent="-216000" algn="l" defTabSz="457200" rtl="0" eaLnBrk="1" fontAlgn="auto" latinLnBrk="0" hangingPunct="1">
              <a:lnSpc>
                <a:spcPct val="100000"/>
              </a:lnSpc>
              <a:spcBef>
                <a:spcPts val="0"/>
              </a:spcBef>
              <a:spcAft>
                <a:spcPts val="0"/>
              </a:spcAft>
              <a:buClr>
                <a:srgbClr val="FF0000"/>
              </a:buClr>
              <a:buSzTx/>
              <a:buFont typeface="Wingdings" panose="05000000000000000000" pitchFamily="2" charset="2"/>
              <a:buChar char="l"/>
              <a:tabLst/>
              <a:defRPr/>
            </a:pPr>
            <a:endParaRPr kumimoji="0" lang="en-US" altLang="ja-JP" sz="1300" b="0" i="0" u="none" strike="noStrike" kern="1200" cap="none" spc="0" normalizeH="0" baseline="0" noProof="0" dirty="0">
              <a:ln>
                <a:noFill/>
              </a:ln>
              <a:solidFill>
                <a:prstClr val="black"/>
              </a:solidFill>
              <a:effectLst/>
              <a:uLnTx/>
              <a:uFillTx/>
              <a:latin typeface="Calibri"/>
              <a:ea typeface="ＭＳ Ｐゴシック"/>
              <a:cs typeface="+mn-cs"/>
            </a:endParaRPr>
          </a:p>
          <a:p>
            <a:pPr marL="504000" marR="0" lvl="0" indent="-216000" algn="l" defTabSz="457200" rtl="0" eaLnBrk="1" fontAlgn="auto" latinLnBrk="0" hangingPunct="1">
              <a:lnSpc>
                <a:spcPct val="100000"/>
              </a:lnSpc>
              <a:spcBef>
                <a:spcPts val="0"/>
              </a:spcBef>
              <a:spcAft>
                <a:spcPts val="0"/>
              </a:spcAft>
              <a:buClr>
                <a:srgbClr val="FF0000"/>
              </a:buClr>
              <a:buSzTx/>
              <a:buFont typeface="Wingdings" panose="05000000000000000000" pitchFamily="2" charset="2"/>
              <a:buChar char="l"/>
              <a:tabLst/>
              <a:defRPr/>
            </a:pPr>
            <a:endParaRPr kumimoji="0" lang="en-US" altLang="ja-JP" sz="1300" b="0" i="0" u="none" strike="noStrike" kern="1200" cap="none" spc="0" normalizeH="0" baseline="0" noProof="0" dirty="0">
              <a:ln>
                <a:noFill/>
              </a:ln>
              <a:solidFill>
                <a:prstClr val="black"/>
              </a:solidFill>
              <a:effectLst/>
              <a:uLnTx/>
              <a:uFillTx/>
              <a:latin typeface="Calibri"/>
              <a:ea typeface="ＭＳ Ｐゴシック"/>
              <a:cs typeface="+mn-cs"/>
            </a:endParaRPr>
          </a:p>
          <a:p>
            <a:pPr marL="504000" marR="0" lvl="0" indent="-216000" algn="l" defTabSz="457200" rtl="0" eaLnBrk="1" fontAlgn="auto" latinLnBrk="0" hangingPunct="1">
              <a:lnSpc>
                <a:spcPct val="100000"/>
              </a:lnSpc>
              <a:spcBef>
                <a:spcPts val="0"/>
              </a:spcBef>
              <a:spcAft>
                <a:spcPts val="0"/>
              </a:spcAft>
              <a:buClr>
                <a:srgbClr val="FF0000"/>
              </a:buClr>
              <a:buSzTx/>
              <a:buFont typeface="Wingdings" panose="05000000000000000000" pitchFamily="2" charset="2"/>
              <a:buChar char="l"/>
              <a:tabLst/>
              <a:defRPr/>
            </a:pPr>
            <a:endParaRPr kumimoji="0" lang="en-US" altLang="ja-JP" sz="1300" b="0" i="0" u="none" strike="noStrike" kern="1200" cap="none" spc="0" normalizeH="0" baseline="0" noProof="0" dirty="0">
              <a:ln>
                <a:noFill/>
              </a:ln>
              <a:solidFill>
                <a:prstClr val="black"/>
              </a:solidFill>
              <a:effectLst/>
              <a:uLnTx/>
              <a:uFillTx/>
              <a:latin typeface="Calibri"/>
              <a:ea typeface="ＭＳ Ｐゴシック"/>
              <a:cs typeface="+mn-cs"/>
            </a:endParaRPr>
          </a:p>
          <a:p>
            <a:pPr marL="504000" marR="0" lvl="0" indent="-216000" algn="l" defTabSz="457200" rtl="0" eaLnBrk="1" fontAlgn="auto" latinLnBrk="0" hangingPunct="1">
              <a:lnSpc>
                <a:spcPct val="100000"/>
              </a:lnSpc>
              <a:spcBef>
                <a:spcPts val="0"/>
              </a:spcBef>
              <a:spcAft>
                <a:spcPts val="0"/>
              </a:spcAft>
              <a:buClr>
                <a:srgbClr val="FF0000"/>
              </a:buClr>
              <a:buSzTx/>
              <a:buFont typeface="Wingdings" panose="05000000000000000000" pitchFamily="2" charset="2"/>
              <a:buChar char="l"/>
              <a:tabLst/>
              <a:defRPr/>
            </a:pPr>
            <a:endParaRPr kumimoji="0" lang="en-US" altLang="ja-JP" sz="1300" b="0" i="0" u="none" strike="noStrike" kern="1200" cap="none" spc="0" normalizeH="0" baseline="0" noProof="0" dirty="0">
              <a:ln>
                <a:noFill/>
              </a:ln>
              <a:solidFill>
                <a:prstClr val="black"/>
              </a:solidFill>
              <a:effectLst/>
              <a:uLnTx/>
              <a:uFillTx/>
              <a:latin typeface="Calibri"/>
              <a:ea typeface="ＭＳ Ｐゴシック"/>
              <a:cs typeface="+mn-cs"/>
            </a:endParaRPr>
          </a:p>
          <a:p>
            <a:pPr marL="504000" marR="0" lvl="0" indent="-216000" algn="l" defTabSz="457200" rtl="0" eaLnBrk="1" fontAlgn="auto" latinLnBrk="0" hangingPunct="1">
              <a:lnSpc>
                <a:spcPct val="100000"/>
              </a:lnSpc>
              <a:spcBef>
                <a:spcPts val="0"/>
              </a:spcBef>
              <a:spcAft>
                <a:spcPts val="0"/>
              </a:spcAft>
              <a:buClr>
                <a:srgbClr val="FF0000"/>
              </a:buClr>
              <a:buSzTx/>
              <a:buFont typeface="Wingdings" panose="05000000000000000000" pitchFamily="2" charset="2"/>
              <a:buChar char="l"/>
              <a:tabLst/>
              <a:defRPr/>
            </a:pPr>
            <a:endParaRPr kumimoji="0" lang="en-US" altLang="ja-JP" sz="1300" b="0" i="0" u="none" strike="noStrike" kern="1200" cap="none" spc="0" normalizeH="0" baseline="0" noProof="0" dirty="0">
              <a:ln>
                <a:noFill/>
              </a:ln>
              <a:solidFill>
                <a:prstClr val="black"/>
              </a:solidFill>
              <a:effectLst/>
              <a:uLnTx/>
              <a:uFillTx/>
              <a:latin typeface="Calibri"/>
              <a:ea typeface="ＭＳ Ｐゴシック"/>
              <a:cs typeface="+mn-cs"/>
            </a:endParaRPr>
          </a:p>
          <a:p>
            <a:pPr marL="504000" marR="0" lvl="0" indent="-216000" algn="l" defTabSz="457200" rtl="0" eaLnBrk="1" fontAlgn="auto" latinLnBrk="0" hangingPunct="1">
              <a:lnSpc>
                <a:spcPct val="100000"/>
              </a:lnSpc>
              <a:spcBef>
                <a:spcPts val="0"/>
              </a:spcBef>
              <a:spcAft>
                <a:spcPts val="0"/>
              </a:spcAft>
              <a:buClr>
                <a:srgbClr val="FF0000"/>
              </a:buClr>
              <a:buSzTx/>
              <a:buFont typeface="Wingdings" panose="05000000000000000000" pitchFamily="2" charset="2"/>
              <a:buChar char="l"/>
              <a:tabLst/>
              <a:defRPr/>
            </a:pPr>
            <a:endParaRPr kumimoji="0" lang="en-US" altLang="ja-JP" sz="1300" b="0" i="0" u="none" strike="noStrike" kern="1200" cap="none" spc="0" normalizeH="0" baseline="0" noProof="0" dirty="0">
              <a:ln>
                <a:noFill/>
              </a:ln>
              <a:solidFill>
                <a:prstClr val="black"/>
              </a:solidFill>
              <a:effectLst/>
              <a:uLnTx/>
              <a:uFillTx/>
              <a:latin typeface="Calibri"/>
              <a:ea typeface="ＭＳ Ｐゴシック"/>
              <a:cs typeface="+mn-cs"/>
            </a:endParaRPr>
          </a:p>
          <a:p>
            <a:pPr marL="504000" marR="0" lvl="0" indent="-216000" algn="l" defTabSz="457200" rtl="0" eaLnBrk="1" fontAlgn="auto" latinLnBrk="0" hangingPunct="1">
              <a:lnSpc>
                <a:spcPct val="100000"/>
              </a:lnSpc>
              <a:spcBef>
                <a:spcPts val="0"/>
              </a:spcBef>
              <a:spcAft>
                <a:spcPts val="0"/>
              </a:spcAft>
              <a:buClr>
                <a:srgbClr val="FF0000"/>
              </a:buClr>
              <a:buSzTx/>
              <a:buFont typeface="Wingdings" panose="05000000000000000000" pitchFamily="2" charset="2"/>
              <a:buChar char="l"/>
              <a:tabLst/>
              <a:defRPr/>
            </a:pPr>
            <a:endParaRPr kumimoji="0" lang="en-US" altLang="ja-JP" sz="1300" b="0" i="0" u="none" strike="noStrike" kern="1200" cap="none" spc="0" normalizeH="0" baseline="0" noProof="0" dirty="0">
              <a:ln>
                <a:noFill/>
              </a:ln>
              <a:solidFill>
                <a:prstClr val="black"/>
              </a:solidFill>
              <a:effectLst/>
              <a:uLnTx/>
              <a:uFillTx/>
              <a:latin typeface="Calibri"/>
              <a:ea typeface="ＭＳ Ｐゴシック"/>
              <a:cs typeface="+mn-cs"/>
            </a:endParaRPr>
          </a:p>
          <a:p>
            <a:pPr marL="504000" marR="0" lvl="0" indent="-216000" algn="l" defTabSz="457200" rtl="0" eaLnBrk="1" fontAlgn="auto" latinLnBrk="0" hangingPunct="1">
              <a:lnSpc>
                <a:spcPct val="100000"/>
              </a:lnSpc>
              <a:spcBef>
                <a:spcPts val="0"/>
              </a:spcBef>
              <a:spcAft>
                <a:spcPts val="0"/>
              </a:spcAft>
              <a:buClr>
                <a:srgbClr val="FF0000"/>
              </a:buClr>
              <a:buSzTx/>
              <a:buFont typeface="Wingdings" panose="05000000000000000000" pitchFamily="2" charset="2"/>
              <a:buChar char="l"/>
              <a:tabLst/>
              <a:defRPr/>
            </a:pPr>
            <a:endParaRPr kumimoji="0" lang="ja-JP" altLang="en-US" sz="1300" b="0" i="0" u="none" strike="noStrike" kern="0" cap="none" spc="0" normalizeH="0" baseline="0" noProof="0" dirty="0">
              <a:ln>
                <a:noFill/>
              </a:ln>
              <a:solidFill>
                <a:prstClr val="black"/>
              </a:solidFill>
              <a:effectLst/>
              <a:uLnTx/>
              <a:uFillTx/>
              <a:latin typeface="Calibri"/>
              <a:ea typeface="ＭＳ Ｐゴシック"/>
              <a:cs typeface="+mn-cs"/>
            </a:endParaRPr>
          </a:p>
        </p:txBody>
      </p:sp>
      <p:sp>
        <p:nvSpPr>
          <p:cNvPr id="45" name="角丸四角形 44"/>
          <p:cNvSpPr/>
          <p:nvPr/>
        </p:nvSpPr>
        <p:spPr>
          <a:xfrm>
            <a:off x="5024023" y="5013176"/>
            <a:ext cx="3270237" cy="252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専門人材の機能強化・最大活用</a:t>
            </a:r>
            <a:endParaRPr kumimoji="0" lang="ja-JP" altLang="en-US" sz="15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46" name="グループ化 45"/>
          <p:cNvGrpSpPr/>
          <p:nvPr/>
        </p:nvGrpSpPr>
        <p:grpSpPr>
          <a:xfrm>
            <a:off x="4270840" y="2736841"/>
            <a:ext cx="4821047" cy="1512000"/>
            <a:chOff x="4626743" y="2348879"/>
            <a:chExt cx="5222801" cy="1858833"/>
          </a:xfrm>
        </p:grpSpPr>
        <p:grpSp>
          <p:nvGrpSpPr>
            <p:cNvPr id="47" name="グループ化 46"/>
            <p:cNvGrpSpPr/>
            <p:nvPr/>
          </p:nvGrpSpPr>
          <p:grpSpPr>
            <a:xfrm>
              <a:off x="4626743" y="2348879"/>
              <a:ext cx="5222801" cy="1858833"/>
              <a:chOff x="4626743" y="2348879"/>
              <a:chExt cx="5222801" cy="1858833"/>
            </a:xfrm>
          </p:grpSpPr>
          <p:sp>
            <p:nvSpPr>
              <p:cNvPr id="49" name="円/楕円 48"/>
              <p:cNvSpPr/>
              <p:nvPr/>
            </p:nvSpPr>
            <p:spPr>
              <a:xfrm>
                <a:off x="4626743" y="2348879"/>
                <a:ext cx="5222801" cy="1858833"/>
              </a:xfrm>
              <a:prstGeom prst="ellipse">
                <a:avLst/>
              </a:prstGeom>
              <a:solidFill>
                <a:schemeClr val="accent5">
                  <a:lumMod val="20000"/>
                  <a:lumOff val="80000"/>
                </a:schemeClr>
              </a:solidFill>
              <a:ln w="25400" cap="flat" cmpd="sng" algn="ctr">
                <a:noFill/>
                <a:prstDash val="solid"/>
              </a:ln>
              <a:effectLst/>
            </p:spPr>
            <p:txBody>
              <a:bodyPr lIns="36000" rIns="36000" rtlCol="0" anchor="ctr"/>
              <a:lstStyle/>
              <a:p>
                <a:pPr marL="504000" marR="0" lvl="0" indent="-180000" algn="l" defTabSz="457200" rtl="0" eaLnBrk="1" fontAlgn="auto" latinLnBrk="0" hangingPunct="1">
                  <a:lnSpc>
                    <a:spcPct val="100000"/>
                  </a:lnSpc>
                  <a:spcBef>
                    <a:spcPts val="0"/>
                  </a:spcBef>
                  <a:spcAft>
                    <a:spcPts val="0"/>
                  </a:spcAft>
                  <a:buClr>
                    <a:srgbClr val="FF0000"/>
                  </a:buClr>
                  <a:buSzTx/>
                  <a:buFont typeface="Wingdings" panose="05000000000000000000" pitchFamily="2" charset="2"/>
                  <a:buChar char="l"/>
                  <a:tabLst/>
                  <a:defRPr/>
                </a:pPr>
                <a:endParaRPr kumimoji="0" lang="en-US" altLang="ja-JP" sz="1300" b="0" i="0" u="none" strike="noStrike" kern="0" cap="none" spc="0" normalizeH="0" baseline="0" noProof="0" dirty="0">
                  <a:ln>
                    <a:noFill/>
                  </a:ln>
                  <a:solidFill>
                    <a:prstClr val="black"/>
                  </a:solidFill>
                  <a:effectLst/>
                  <a:uLnTx/>
                  <a:uFillTx/>
                  <a:latin typeface="Calibri"/>
                  <a:ea typeface="ＭＳ Ｐゴシック"/>
                  <a:cs typeface="+mn-cs"/>
                </a:endParaRPr>
              </a:p>
              <a:p>
                <a:pPr marL="504000" marR="0" lvl="0" indent="-180000" algn="l" defTabSz="457200" rtl="0" eaLnBrk="1" fontAlgn="auto" latinLnBrk="0" hangingPunct="1">
                  <a:lnSpc>
                    <a:spcPct val="100000"/>
                  </a:lnSpc>
                  <a:spcBef>
                    <a:spcPts val="300"/>
                  </a:spcBef>
                  <a:spcAft>
                    <a:spcPts val="0"/>
                  </a:spcAft>
                  <a:buClr>
                    <a:srgbClr val="FF0000"/>
                  </a:buClr>
                  <a:buSzTx/>
                  <a:buFont typeface="Wingdings" panose="05000000000000000000" pitchFamily="2" charset="2"/>
                  <a:buChar char="l"/>
                  <a:tabLst/>
                  <a:defRPr/>
                </a:pPr>
                <a:endParaRPr kumimoji="0" lang="en-US" altLang="ja-JP" sz="1300" b="0" i="0" u="none" strike="noStrike" kern="1200" cap="none" spc="0" normalizeH="0" baseline="0" noProof="0" dirty="0">
                  <a:ln>
                    <a:noFill/>
                  </a:ln>
                  <a:solidFill>
                    <a:prstClr val="black"/>
                  </a:solidFill>
                  <a:effectLst/>
                  <a:uLnTx/>
                  <a:uFillTx/>
                  <a:latin typeface="Calibri"/>
                  <a:ea typeface="ＭＳ Ｐゴシック"/>
                  <a:cs typeface="+mn-cs"/>
                </a:endParaRPr>
              </a:p>
              <a:p>
                <a:pPr marL="504000" marR="0" lvl="0" indent="-180000" algn="l" defTabSz="457200" rtl="0" eaLnBrk="1" fontAlgn="auto" latinLnBrk="0" hangingPunct="1">
                  <a:lnSpc>
                    <a:spcPct val="100000"/>
                  </a:lnSpc>
                  <a:spcBef>
                    <a:spcPts val="300"/>
                  </a:spcBef>
                  <a:spcAft>
                    <a:spcPts val="0"/>
                  </a:spcAft>
                  <a:buClr>
                    <a:srgbClr val="FF0000"/>
                  </a:buClr>
                  <a:buSzTx/>
                  <a:buFont typeface="Wingdings" panose="05000000000000000000" pitchFamily="2" charset="2"/>
                  <a:buChar char="l"/>
                  <a:tabLst/>
                  <a:defRPr/>
                </a:pPr>
                <a:endParaRPr kumimoji="0" lang="en-US" altLang="ja-JP" sz="1300" b="0" i="0" u="none" strike="noStrike" kern="1200" cap="none" spc="0" normalizeH="0" baseline="0" noProof="0" dirty="0">
                  <a:ln>
                    <a:noFill/>
                  </a:ln>
                  <a:solidFill>
                    <a:prstClr val="black"/>
                  </a:solidFill>
                  <a:effectLst/>
                  <a:uLnTx/>
                  <a:uFillTx/>
                  <a:latin typeface="Calibri"/>
                  <a:ea typeface="ＭＳ Ｐゴシック"/>
                  <a:cs typeface="+mn-cs"/>
                </a:endParaRPr>
              </a:p>
              <a:p>
                <a:pPr marL="504000" marR="0" lvl="0" indent="-180000" algn="l" defTabSz="457200" rtl="0" eaLnBrk="1" fontAlgn="auto" latinLnBrk="0" hangingPunct="1">
                  <a:lnSpc>
                    <a:spcPct val="100000"/>
                  </a:lnSpc>
                  <a:spcBef>
                    <a:spcPts val="300"/>
                  </a:spcBef>
                  <a:spcAft>
                    <a:spcPts val="0"/>
                  </a:spcAft>
                  <a:buClr>
                    <a:srgbClr val="FF0000"/>
                  </a:buClr>
                  <a:buSzTx/>
                  <a:buFont typeface="Wingdings" panose="05000000000000000000" pitchFamily="2" charset="2"/>
                  <a:buChar char="l"/>
                  <a:tabLst/>
                  <a:defRPr/>
                </a:pPr>
                <a:endParaRPr kumimoji="0" lang="en-US" altLang="ja-JP" sz="1300" b="0" i="0" u="none" strike="noStrike" kern="1200" cap="none" spc="0" normalizeH="0" baseline="0" noProof="0" dirty="0">
                  <a:ln>
                    <a:noFill/>
                  </a:ln>
                  <a:solidFill>
                    <a:prstClr val="black"/>
                  </a:solidFill>
                  <a:effectLst/>
                  <a:uLnTx/>
                  <a:uFillTx/>
                  <a:latin typeface="Calibri"/>
                  <a:ea typeface="ＭＳ Ｐゴシック"/>
                  <a:cs typeface="+mn-cs"/>
                </a:endParaRPr>
              </a:p>
              <a:p>
                <a:pPr marL="504000" marR="0" lvl="0" indent="-180000" algn="l" defTabSz="457200" rtl="0" eaLnBrk="1" fontAlgn="auto" latinLnBrk="0" hangingPunct="1">
                  <a:lnSpc>
                    <a:spcPct val="100000"/>
                  </a:lnSpc>
                  <a:spcBef>
                    <a:spcPts val="300"/>
                  </a:spcBef>
                  <a:spcAft>
                    <a:spcPts val="0"/>
                  </a:spcAft>
                  <a:buClr>
                    <a:srgbClr val="FF0000"/>
                  </a:buClr>
                  <a:buSzTx/>
                  <a:buFont typeface="Wingdings" panose="05000000000000000000" pitchFamily="2" charset="2"/>
                  <a:buChar char="l"/>
                  <a:tabLst/>
                  <a:defRPr/>
                </a:pPr>
                <a:endParaRPr kumimoji="0" lang="en-US" altLang="ja-JP" sz="13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50" name="角丸四角形 49"/>
              <p:cNvSpPr/>
              <p:nvPr/>
            </p:nvSpPr>
            <p:spPr>
              <a:xfrm>
                <a:off x="5442691" y="2348880"/>
                <a:ext cx="3542757" cy="3026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地域を基盤とする包括的支援の強化</a:t>
                </a:r>
              </a:p>
            </p:txBody>
          </p:sp>
        </p:grpSp>
        <p:sp>
          <p:nvSpPr>
            <p:cNvPr id="48" name="正方形/長方形 47"/>
            <p:cNvSpPr/>
            <p:nvPr/>
          </p:nvSpPr>
          <p:spPr>
            <a:xfrm>
              <a:off x="5322466" y="2668656"/>
              <a:ext cx="4513730" cy="1343237"/>
            </a:xfrm>
            <a:prstGeom prst="rect">
              <a:avLst/>
            </a:prstGeom>
          </p:spPr>
          <p:txBody>
            <a:bodyPr wrap="square" lIns="36000" rIns="36000">
              <a:spAutoFit/>
            </a:bodyPr>
            <a:lstStyle/>
            <a:p>
              <a:pPr marL="0" marR="0" lvl="0" indent="0" algn="l" defTabSz="457200" rtl="0" eaLnBrk="1" fontAlgn="auto" latinLnBrk="0" hangingPunct="1">
                <a:lnSpc>
                  <a:spcPct val="100000"/>
                </a:lnSpc>
                <a:spcBef>
                  <a:spcPts val="300"/>
                </a:spcBef>
                <a:spcAft>
                  <a:spcPts val="0"/>
                </a:spcAft>
                <a:buClr>
                  <a:srgbClr val="FF0000"/>
                </a:buClr>
                <a:buSzTx/>
                <a:buFont typeface="Wingdings" panose="05000000000000000000" pitchFamily="2" charset="2"/>
                <a:buChar char="l"/>
                <a:tabLst/>
                <a:defRPr/>
              </a:pPr>
              <a:r>
                <a:rPr kumimoji="0" lang="ja-JP" altLang="en-US" sz="1200" b="0" i="0" u="none" strike="noStrike" kern="1200" cap="none" spc="0" normalizeH="0" baseline="0" noProof="0" dirty="0">
                  <a:ln>
                    <a:noFill/>
                  </a:ln>
                  <a:solidFill>
                    <a:prstClr val="black"/>
                  </a:solidFill>
                  <a:effectLst/>
                  <a:uLnTx/>
                  <a:uFillTx/>
                  <a:latin typeface="Calibri"/>
                  <a:ea typeface="ＭＳ Ｐゴシック"/>
                  <a:cs typeface="+mn-cs"/>
                </a:rPr>
                <a:t>地域包括ケアの理念の普遍化：高齢者だけでなく、</a:t>
              </a:r>
              <a:r>
                <a:rPr kumimoji="0" lang="en-US" altLang="ja-JP" sz="1200" b="0" i="0" u="none" strike="noStrike" kern="1200" cap="none" spc="0" normalizeH="0" baseline="0" noProof="0" dirty="0">
                  <a:ln>
                    <a:noFill/>
                  </a:ln>
                  <a:solidFill>
                    <a:prstClr val="black"/>
                  </a:solidFill>
                  <a:effectLst/>
                  <a:uLnTx/>
                  <a:uFillTx/>
                  <a:latin typeface="Calibri"/>
                  <a:ea typeface="ＭＳ Ｐゴシック"/>
                  <a:cs typeface="+mn-cs"/>
                </a:rPr>
                <a:t/>
              </a:r>
              <a:br>
                <a:rPr kumimoji="0" lang="en-US" altLang="ja-JP" sz="1200" b="0" i="0" u="none" strike="noStrike" kern="1200" cap="none" spc="0" normalizeH="0" baseline="0" noProof="0" dirty="0">
                  <a:ln>
                    <a:noFill/>
                  </a:ln>
                  <a:solidFill>
                    <a:prstClr val="black"/>
                  </a:solidFill>
                  <a:effectLst/>
                  <a:uLnTx/>
                  <a:uFillTx/>
                  <a:latin typeface="Calibri"/>
                  <a:ea typeface="ＭＳ Ｐゴシック"/>
                  <a:cs typeface="+mn-cs"/>
                </a:rPr>
              </a:br>
              <a:r>
                <a:rPr kumimoji="0" lang="ja-JP" altLang="en-US" sz="1200" b="0" i="0" u="none" strike="noStrike" kern="1200" cap="none" spc="0" normalizeH="0" baseline="0" noProof="0" dirty="0">
                  <a:ln>
                    <a:noFill/>
                  </a:ln>
                  <a:solidFill>
                    <a:prstClr val="black"/>
                  </a:solidFill>
                  <a:effectLst/>
                  <a:uLnTx/>
                  <a:uFillTx/>
                  <a:latin typeface="Calibri"/>
                  <a:ea typeface="ＭＳ Ｐゴシック"/>
                  <a:cs typeface="+mn-cs"/>
                </a:rPr>
                <a:t>　　　　　生活上の困難を抱える方への包括的支援体制の構築</a:t>
              </a:r>
              <a:endParaRPr kumimoji="0" lang="en-US" altLang="ja-JP" sz="12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457200" rtl="0" eaLnBrk="1" fontAlgn="auto" latinLnBrk="0" hangingPunct="1">
                <a:lnSpc>
                  <a:spcPct val="100000"/>
                </a:lnSpc>
                <a:spcBef>
                  <a:spcPts val="300"/>
                </a:spcBef>
                <a:spcAft>
                  <a:spcPts val="0"/>
                </a:spcAft>
                <a:buClr>
                  <a:srgbClr val="FF0000"/>
                </a:buClr>
                <a:buSzTx/>
                <a:buFont typeface="Wingdings" panose="05000000000000000000" pitchFamily="2" charset="2"/>
                <a:buChar char="l"/>
                <a:tabLst/>
                <a:defRPr/>
              </a:pPr>
              <a:r>
                <a:rPr kumimoji="0" lang="ja-JP" altLang="en-US" sz="1200" b="0" i="0" u="none" strike="noStrike" kern="1200" cap="none" spc="0" normalizeH="0" baseline="0" noProof="0" dirty="0">
                  <a:ln>
                    <a:noFill/>
                  </a:ln>
                  <a:solidFill>
                    <a:prstClr val="black"/>
                  </a:solidFill>
                  <a:effectLst/>
                  <a:uLnTx/>
                  <a:uFillTx/>
                  <a:latin typeface="Calibri"/>
                  <a:ea typeface="ＭＳ Ｐゴシック"/>
                  <a:cs typeface="+mn-cs"/>
                </a:rPr>
                <a:t>共生型サービスの創設　</a:t>
              </a:r>
              <a:r>
                <a:rPr kumimoji="0" lang="en-US" altLang="ja-JP" sz="1200" b="1" i="0" u="none" strike="noStrike" kern="0" cap="none" spc="0" normalizeH="0" baseline="0" noProof="0" dirty="0">
                  <a:ln>
                    <a:noFill/>
                  </a:ln>
                  <a:solidFill>
                    <a:srgbClr val="FF0000"/>
                  </a:solidFill>
                  <a:effectLst/>
                  <a:uLnTx/>
                  <a:uFillTx/>
                  <a:latin typeface="Calibri"/>
                  <a:ea typeface="ＭＳ Ｐゴシック"/>
                  <a:cs typeface="+mn-cs"/>
                </a:rPr>
                <a:t>【29</a:t>
              </a:r>
              <a:r>
                <a:rPr kumimoji="0" lang="ja-JP" altLang="en-US" sz="1200" b="1" i="0" u="none" strike="noStrike" kern="0" cap="none" spc="0" normalizeH="0" baseline="0" noProof="0" dirty="0">
                  <a:ln>
                    <a:noFill/>
                  </a:ln>
                  <a:solidFill>
                    <a:srgbClr val="FF0000"/>
                  </a:solidFill>
                  <a:effectLst/>
                  <a:uLnTx/>
                  <a:uFillTx/>
                  <a:latin typeface="Calibri"/>
                  <a:ea typeface="ＭＳ Ｐゴシック"/>
                  <a:cs typeface="+mn-cs"/>
                </a:rPr>
                <a:t>年制度改正・</a:t>
              </a:r>
              <a:r>
                <a:rPr kumimoji="0" lang="en-US" altLang="ja-JP" sz="1200" b="1" i="0" u="none" strike="noStrike" kern="0" cap="none" spc="0" normalizeH="0" baseline="0" noProof="0" dirty="0">
                  <a:ln>
                    <a:noFill/>
                  </a:ln>
                  <a:solidFill>
                    <a:srgbClr val="FF0000"/>
                  </a:solidFill>
                  <a:effectLst/>
                  <a:uLnTx/>
                  <a:uFillTx/>
                  <a:latin typeface="Calibri"/>
                  <a:ea typeface="ＭＳ Ｐゴシック"/>
                  <a:cs typeface="+mn-cs"/>
                </a:rPr>
                <a:t>30</a:t>
              </a:r>
              <a:r>
                <a:rPr kumimoji="0" lang="ja-JP" altLang="en-US" sz="1200" b="1" i="0" u="none" strike="noStrike" kern="0" cap="none" spc="0" normalizeH="0" baseline="0" noProof="0" dirty="0">
                  <a:ln>
                    <a:noFill/>
                  </a:ln>
                  <a:solidFill>
                    <a:srgbClr val="FF0000"/>
                  </a:solidFill>
                  <a:effectLst/>
                  <a:uLnTx/>
                  <a:uFillTx/>
                  <a:latin typeface="Calibri"/>
                  <a:ea typeface="ＭＳ Ｐゴシック"/>
                  <a:cs typeface="+mn-cs"/>
                </a:rPr>
                <a:t>年報酬改定</a:t>
              </a:r>
              <a:r>
                <a:rPr kumimoji="0" lang="en-US" altLang="ja-JP" sz="1200" b="1" i="0" u="none" strike="noStrike" kern="0" cap="none" spc="0" normalizeH="0" baseline="0" noProof="0" dirty="0">
                  <a:ln>
                    <a:noFill/>
                  </a:ln>
                  <a:solidFill>
                    <a:srgbClr val="FF0000"/>
                  </a:solidFill>
                  <a:effectLst/>
                  <a:uLnTx/>
                  <a:uFillTx/>
                  <a:latin typeface="Calibri"/>
                  <a:ea typeface="ＭＳ Ｐゴシック"/>
                  <a:cs typeface="+mn-cs"/>
                </a:rPr>
                <a:t>】</a:t>
              </a:r>
              <a:endParaRPr kumimoji="0" lang="ja-JP" altLang="en-US" sz="1200" b="0" i="0" u="none" strike="noStrike" kern="0" cap="none" spc="0" normalizeH="0" baseline="0" noProof="0" dirty="0">
                <a:ln>
                  <a:noFill/>
                </a:ln>
                <a:solidFill>
                  <a:prstClr val="black"/>
                </a:solidFill>
                <a:effectLst/>
                <a:uLnTx/>
                <a:uFillTx/>
                <a:latin typeface="Calibri"/>
                <a:ea typeface="ＭＳ Ｐゴシック"/>
                <a:cs typeface="+mn-cs"/>
              </a:endParaRPr>
            </a:p>
            <a:p>
              <a:pPr marL="0" marR="0" lvl="0" indent="0" algn="l" defTabSz="457200" rtl="0" eaLnBrk="1" fontAlgn="auto" latinLnBrk="0" hangingPunct="1">
                <a:lnSpc>
                  <a:spcPct val="100000"/>
                </a:lnSpc>
                <a:spcBef>
                  <a:spcPts val="300"/>
                </a:spcBef>
                <a:spcAft>
                  <a:spcPts val="0"/>
                </a:spcAft>
                <a:buClr>
                  <a:srgbClr val="FF0000"/>
                </a:buClr>
                <a:buSzTx/>
                <a:buFont typeface="Wingdings" panose="05000000000000000000" pitchFamily="2" charset="2"/>
                <a:buChar char="l"/>
                <a:tabLst/>
                <a:defRPr/>
              </a:pPr>
              <a:r>
                <a:rPr kumimoji="0" lang="ja-JP" altLang="en-US" sz="1200" b="0" i="0" u="none" strike="noStrike" kern="0" cap="none" spc="0" normalizeH="0" baseline="0" noProof="0" dirty="0">
                  <a:ln>
                    <a:noFill/>
                  </a:ln>
                  <a:solidFill>
                    <a:prstClr val="black"/>
                  </a:solidFill>
                  <a:effectLst/>
                  <a:uLnTx/>
                  <a:uFillTx/>
                  <a:latin typeface="Calibri"/>
                  <a:ea typeface="ＭＳ Ｐゴシック"/>
                  <a:cs typeface="+mn-cs"/>
                </a:rPr>
                <a:t>市町村の地域保健の推進機能の強化、保健福祉横断的な</a:t>
              </a:r>
              <a:r>
                <a:rPr kumimoji="0" lang="en-US" altLang="ja-JP" sz="1200" b="0" i="0" u="none" strike="noStrike" kern="0" cap="none" spc="0" normalizeH="0" baseline="0" noProof="0" dirty="0">
                  <a:ln>
                    <a:noFill/>
                  </a:ln>
                  <a:solidFill>
                    <a:prstClr val="black"/>
                  </a:solidFill>
                  <a:effectLst/>
                  <a:uLnTx/>
                  <a:uFillTx/>
                  <a:latin typeface="Calibri"/>
                  <a:ea typeface="ＭＳ Ｐゴシック"/>
                  <a:cs typeface="+mn-cs"/>
                </a:rPr>
                <a:t/>
              </a:r>
              <a:br>
                <a:rPr kumimoji="0" lang="en-US" altLang="ja-JP" sz="1200" b="0" i="0" u="none" strike="noStrike" kern="0" cap="none" spc="0" normalizeH="0" baseline="0" noProof="0" dirty="0">
                  <a:ln>
                    <a:noFill/>
                  </a:ln>
                  <a:solidFill>
                    <a:prstClr val="black"/>
                  </a:solidFill>
                  <a:effectLst/>
                  <a:uLnTx/>
                  <a:uFillTx/>
                  <a:latin typeface="Calibri"/>
                  <a:ea typeface="ＭＳ Ｐゴシック"/>
                  <a:cs typeface="+mn-cs"/>
                </a:rPr>
              </a:br>
              <a:r>
                <a:rPr kumimoji="0" lang="ja-JP" altLang="en-US" sz="1200" b="0" i="0" u="none" strike="noStrike" kern="0" cap="none" spc="0" normalizeH="0" baseline="0" noProof="0" dirty="0">
                  <a:ln>
                    <a:noFill/>
                  </a:ln>
                  <a:solidFill>
                    <a:prstClr val="black"/>
                  </a:solidFill>
                  <a:effectLst/>
                  <a:uLnTx/>
                  <a:uFillTx/>
                  <a:latin typeface="Calibri"/>
                  <a:ea typeface="ＭＳ Ｐゴシック"/>
                  <a:cs typeface="+mn-cs"/>
                </a:rPr>
                <a:t>　　　　　　　　　　　　　包括的支援のあり方の検討</a:t>
              </a:r>
            </a:p>
          </p:txBody>
        </p:sp>
      </p:grpSp>
      <p:grpSp>
        <p:nvGrpSpPr>
          <p:cNvPr id="51" name="グループ化 50"/>
          <p:cNvGrpSpPr/>
          <p:nvPr/>
        </p:nvGrpSpPr>
        <p:grpSpPr>
          <a:xfrm>
            <a:off x="6389" y="2736841"/>
            <a:ext cx="4906657" cy="1512000"/>
            <a:chOff x="6921" y="2348879"/>
            <a:chExt cx="5315545" cy="1696370"/>
          </a:xfrm>
        </p:grpSpPr>
        <p:grpSp>
          <p:nvGrpSpPr>
            <p:cNvPr id="52" name="グループ化 51"/>
            <p:cNvGrpSpPr/>
            <p:nvPr/>
          </p:nvGrpSpPr>
          <p:grpSpPr>
            <a:xfrm>
              <a:off x="6921" y="2348879"/>
              <a:ext cx="5315545" cy="1696370"/>
              <a:chOff x="6921" y="2348879"/>
              <a:chExt cx="5315545" cy="1696370"/>
            </a:xfrm>
          </p:grpSpPr>
          <p:sp>
            <p:nvSpPr>
              <p:cNvPr id="54" name="円/楕円 53"/>
              <p:cNvSpPr/>
              <p:nvPr/>
            </p:nvSpPr>
            <p:spPr>
              <a:xfrm>
                <a:off x="6921" y="2348879"/>
                <a:ext cx="5315545" cy="1696370"/>
              </a:xfrm>
              <a:prstGeom prst="ellipse">
                <a:avLst/>
              </a:prstGeom>
              <a:solidFill>
                <a:schemeClr val="accent6">
                  <a:lumMod val="40000"/>
                  <a:lumOff val="60000"/>
                </a:schemeClr>
              </a:solidFill>
              <a:ln w="25400" cap="flat" cmpd="sng" algn="ctr">
                <a:noFill/>
                <a:prstDash val="solid"/>
              </a:ln>
              <a:effectLst/>
            </p:spPr>
            <p:txBody>
              <a:bodyPr rtlCol="0" anchor="ctr"/>
              <a:lstStyle/>
              <a:p>
                <a:pPr marL="180000" marR="0" lvl="0" indent="-180000" algn="l" defTabSz="457200" rtl="0" eaLnBrk="1" fontAlgn="auto" latinLnBrk="0" hangingPunct="1">
                  <a:lnSpc>
                    <a:spcPct val="100000"/>
                  </a:lnSpc>
                  <a:spcBef>
                    <a:spcPts val="0"/>
                  </a:spcBef>
                  <a:spcAft>
                    <a:spcPts val="0"/>
                  </a:spcAft>
                  <a:buClr>
                    <a:srgbClr val="FF0000"/>
                  </a:buClr>
                  <a:buSzTx/>
                  <a:buFont typeface="Wingdings" panose="05000000000000000000" pitchFamily="2" charset="2"/>
                  <a:buChar char="l"/>
                  <a:tabLst/>
                  <a:defRPr/>
                </a:pPr>
                <a:endParaRPr kumimoji="0" lang="en-US" altLang="ja-JP" sz="900" b="0" i="0" u="none" strike="noStrike" kern="0" cap="none" spc="0" normalizeH="0" baseline="0" noProof="0" dirty="0">
                  <a:ln>
                    <a:noFill/>
                  </a:ln>
                  <a:solidFill>
                    <a:prstClr val="black"/>
                  </a:solidFill>
                  <a:effectLst/>
                  <a:uLnTx/>
                  <a:uFillTx/>
                  <a:latin typeface="Calibri"/>
                  <a:ea typeface="ＭＳ Ｐゴシック"/>
                  <a:cs typeface="+mn-cs"/>
                </a:endParaRPr>
              </a:p>
              <a:p>
                <a:pPr marL="180000" marR="0" lvl="0" indent="-180000" algn="l" defTabSz="457200" rtl="0" eaLnBrk="1" fontAlgn="auto" latinLnBrk="0" hangingPunct="1">
                  <a:lnSpc>
                    <a:spcPct val="100000"/>
                  </a:lnSpc>
                  <a:spcBef>
                    <a:spcPts val="0"/>
                  </a:spcBef>
                  <a:spcAft>
                    <a:spcPts val="0"/>
                  </a:spcAft>
                  <a:buClr>
                    <a:srgbClr val="FF0000"/>
                  </a:buClr>
                  <a:buSzTx/>
                  <a:buFont typeface="Wingdings" panose="05000000000000000000" pitchFamily="2" charset="2"/>
                  <a:buChar char="l"/>
                  <a:tabLst/>
                  <a:defRPr/>
                </a:pPr>
                <a:endParaRPr kumimoji="0" lang="en-US" altLang="ja-JP" sz="1300" b="0" i="0" u="none" strike="noStrike" kern="0" cap="none" spc="0" normalizeH="0" baseline="0" noProof="0" dirty="0">
                  <a:ln>
                    <a:noFill/>
                  </a:ln>
                  <a:solidFill>
                    <a:prstClr val="black"/>
                  </a:solidFill>
                  <a:effectLst/>
                  <a:uLnTx/>
                  <a:uFillTx/>
                  <a:latin typeface="Calibri"/>
                  <a:ea typeface="ＭＳ Ｐゴシック"/>
                  <a:cs typeface="+mn-cs"/>
                </a:endParaRPr>
              </a:p>
              <a:p>
                <a:pPr marL="180000" marR="0" lvl="0" indent="-180000" algn="l" defTabSz="457200" rtl="0" eaLnBrk="1" fontAlgn="auto" latinLnBrk="0" hangingPunct="1">
                  <a:lnSpc>
                    <a:spcPct val="100000"/>
                  </a:lnSpc>
                  <a:spcBef>
                    <a:spcPts val="0"/>
                  </a:spcBef>
                  <a:spcAft>
                    <a:spcPts val="0"/>
                  </a:spcAft>
                  <a:buClr>
                    <a:srgbClr val="FF0000"/>
                  </a:buClr>
                  <a:buSzTx/>
                  <a:buFont typeface="Wingdings" panose="05000000000000000000" pitchFamily="2" charset="2"/>
                  <a:buChar char="l"/>
                  <a:tabLst/>
                  <a:defRPr/>
                </a:pPr>
                <a:endParaRPr kumimoji="0" lang="en-US" altLang="ja-JP" sz="1300" b="0" i="0" u="none" strike="noStrike" kern="0" cap="none" spc="0" normalizeH="0" baseline="0" noProof="0" dirty="0">
                  <a:ln>
                    <a:noFill/>
                  </a:ln>
                  <a:solidFill>
                    <a:prstClr val="black"/>
                  </a:solidFill>
                  <a:effectLst/>
                  <a:uLnTx/>
                  <a:uFillTx/>
                  <a:latin typeface="Calibri"/>
                  <a:ea typeface="ＭＳ Ｐゴシック"/>
                  <a:cs typeface="+mn-cs"/>
                </a:endParaRPr>
              </a:p>
              <a:p>
                <a:pPr marL="180000" marR="0" lvl="0" indent="-180000" algn="l" defTabSz="457200" rtl="0" eaLnBrk="1" fontAlgn="auto" latinLnBrk="0" hangingPunct="1">
                  <a:lnSpc>
                    <a:spcPct val="100000"/>
                  </a:lnSpc>
                  <a:spcBef>
                    <a:spcPts val="0"/>
                  </a:spcBef>
                  <a:spcAft>
                    <a:spcPts val="0"/>
                  </a:spcAft>
                  <a:buClr>
                    <a:srgbClr val="FF0000"/>
                  </a:buClr>
                  <a:buSzTx/>
                  <a:buFont typeface="Wingdings" panose="05000000000000000000" pitchFamily="2" charset="2"/>
                  <a:buChar char="l"/>
                  <a:tabLst/>
                  <a:defRPr/>
                </a:pPr>
                <a:endParaRPr kumimoji="0" lang="ja-JP" altLang="en-US" sz="1400" b="0" i="0" u="none" strike="noStrike" kern="0" cap="none" spc="0" normalizeH="0" baseline="0" noProof="0" dirty="0">
                  <a:ln>
                    <a:noFill/>
                  </a:ln>
                  <a:solidFill>
                    <a:prstClr val="black"/>
                  </a:solidFill>
                  <a:effectLst/>
                  <a:uLnTx/>
                  <a:uFillTx/>
                  <a:latin typeface="Calibri"/>
                  <a:ea typeface="ＭＳ Ｐゴシック"/>
                  <a:cs typeface="+mn-cs"/>
                </a:endParaRPr>
              </a:p>
            </p:txBody>
          </p:sp>
          <p:sp>
            <p:nvSpPr>
              <p:cNvPr id="55" name="正方形/長方形 54"/>
              <p:cNvSpPr/>
              <p:nvPr/>
            </p:nvSpPr>
            <p:spPr>
              <a:xfrm>
                <a:off x="128463" y="2676821"/>
                <a:ext cx="5150493" cy="1018653"/>
              </a:xfrm>
              <a:prstGeom prst="rect">
                <a:avLst/>
              </a:prstGeom>
            </p:spPr>
            <p:txBody>
              <a:bodyPr wrap="square">
                <a:spAutoFit/>
              </a:bodyPr>
              <a:lstStyle/>
              <a:p>
                <a:pPr marL="180000" marR="0" lvl="0" indent="-180000" algn="l" defTabSz="457200" rtl="0" eaLnBrk="1" fontAlgn="auto" latinLnBrk="0" hangingPunct="1">
                  <a:lnSpc>
                    <a:spcPct val="100000"/>
                  </a:lnSpc>
                  <a:spcBef>
                    <a:spcPts val="0"/>
                  </a:spcBef>
                  <a:spcAft>
                    <a:spcPts val="0"/>
                  </a:spcAft>
                  <a:buClr>
                    <a:srgbClr val="FF0000"/>
                  </a:buClr>
                  <a:buSzTx/>
                  <a:buFont typeface="Wingdings" panose="05000000000000000000" pitchFamily="2" charset="2"/>
                  <a:buChar char="l"/>
                  <a:tabLst/>
                  <a:defRPr/>
                </a:pPr>
                <a:r>
                  <a:rPr kumimoji="0" lang="ja-JP" altLang="en-US" sz="1200" b="0" i="0" u="none" strike="noStrike" kern="0" cap="none" spc="0" normalizeH="0" baseline="0" noProof="0" dirty="0">
                    <a:ln>
                      <a:noFill/>
                    </a:ln>
                    <a:solidFill>
                      <a:prstClr val="black"/>
                    </a:solidFill>
                    <a:effectLst/>
                    <a:uLnTx/>
                    <a:uFillTx/>
                    <a:latin typeface="Calibri"/>
                    <a:ea typeface="ＭＳ Ｐゴシック"/>
                    <a:cs typeface="+mn-cs"/>
                  </a:rPr>
                  <a:t>住民相互の支え合い機能を強化、公的支援と協働して、地域</a:t>
                </a:r>
                <a:r>
                  <a:rPr kumimoji="0" lang="en-US" altLang="ja-JP" sz="1200" b="0" i="0" u="none" strike="noStrike" kern="0" cap="none" spc="0" normalizeH="0" baseline="0" noProof="0" dirty="0">
                    <a:ln>
                      <a:noFill/>
                    </a:ln>
                    <a:solidFill>
                      <a:prstClr val="black"/>
                    </a:solidFill>
                    <a:effectLst/>
                    <a:uLnTx/>
                    <a:uFillTx/>
                    <a:latin typeface="Calibri"/>
                    <a:ea typeface="ＭＳ Ｐゴシック"/>
                    <a:cs typeface="+mn-cs"/>
                  </a:rPr>
                  <a:t/>
                </a:r>
                <a:br>
                  <a:rPr kumimoji="0" lang="en-US" altLang="ja-JP" sz="1200" b="0" i="0" u="none" strike="noStrike" kern="0" cap="none" spc="0" normalizeH="0" baseline="0" noProof="0" dirty="0">
                    <a:ln>
                      <a:noFill/>
                    </a:ln>
                    <a:solidFill>
                      <a:prstClr val="black"/>
                    </a:solidFill>
                    <a:effectLst/>
                    <a:uLnTx/>
                    <a:uFillTx/>
                    <a:latin typeface="Calibri"/>
                    <a:ea typeface="ＭＳ Ｐゴシック"/>
                    <a:cs typeface="+mn-cs"/>
                  </a:rPr>
                </a:br>
                <a:r>
                  <a:rPr kumimoji="0" lang="ja-JP" altLang="en-US" sz="1200" b="0" i="0" u="none" strike="noStrike" kern="0" cap="none" spc="0" normalizeH="0" baseline="0" noProof="0" dirty="0">
                    <a:ln>
                      <a:noFill/>
                    </a:ln>
                    <a:solidFill>
                      <a:prstClr val="black"/>
                    </a:solidFill>
                    <a:effectLst/>
                    <a:uLnTx/>
                    <a:uFillTx/>
                    <a:latin typeface="Calibri"/>
                    <a:ea typeface="ＭＳ Ｐゴシック"/>
                    <a:cs typeface="+mn-cs"/>
                  </a:rPr>
                  <a:t>課題の解決を試みる体制を整備</a:t>
                </a:r>
                <a:r>
                  <a:rPr kumimoji="0" lang="en-US" altLang="ja-JP" sz="1200" b="1" i="0" u="none" strike="noStrike" kern="0" cap="none" spc="0" normalizeH="0" baseline="0" noProof="0" dirty="0">
                    <a:ln>
                      <a:noFill/>
                    </a:ln>
                    <a:solidFill>
                      <a:srgbClr val="FF0000"/>
                    </a:solidFill>
                    <a:effectLst/>
                    <a:uLnTx/>
                    <a:uFillTx/>
                    <a:latin typeface="Calibri"/>
                    <a:ea typeface="ＭＳ Ｐゴシック"/>
                    <a:cs typeface="+mn-cs"/>
                  </a:rPr>
                  <a:t>【29</a:t>
                </a:r>
                <a:r>
                  <a:rPr kumimoji="0" lang="ja-JP" altLang="en-US" sz="1200" b="1" i="0" u="none" strike="noStrike" kern="0" cap="none" spc="0" normalizeH="0" baseline="0" noProof="0" dirty="0">
                    <a:ln>
                      <a:noFill/>
                    </a:ln>
                    <a:solidFill>
                      <a:srgbClr val="FF0000"/>
                    </a:solidFill>
                    <a:effectLst/>
                    <a:uLnTx/>
                    <a:uFillTx/>
                    <a:latin typeface="Calibri"/>
                    <a:ea typeface="ＭＳ Ｐゴシック"/>
                    <a:cs typeface="+mn-cs"/>
                  </a:rPr>
                  <a:t>年制度改正</a:t>
                </a:r>
                <a:r>
                  <a:rPr kumimoji="0" lang="en-US" altLang="ja-JP" sz="1200" b="1" i="0" u="none" strike="noStrike" kern="0" cap="none" spc="0" normalizeH="0" baseline="0" noProof="0" dirty="0">
                    <a:ln>
                      <a:noFill/>
                    </a:ln>
                    <a:solidFill>
                      <a:srgbClr val="FF0000"/>
                    </a:solidFill>
                    <a:effectLst/>
                    <a:uLnTx/>
                    <a:uFillTx/>
                    <a:latin typeface="Calibri"/>
                    <a:ea typeface="ＭＳ Ｐゴシック"/>
                    <a:cs typeface="+mn-cs"/>
                  </a:rPr>
                  <a:t>】</a:t>
                </a:r>
              </a:p>
              <a:p>
                <a:pPr marL="180000" marR="0" lvl="0" indent="-180000" algn="l" defTabSz="457200" rtl="0" eaLnBrk="1" fontAlgn="auto" latinLnBrk="0" hangingPunct="1">
                  <a:lnSpc>
                    <a:spcPct val="100000"/>
                  </a:lnSpc>
                  <a:spcBef>
                    <a:spcPts val="300"/>
                  </a:spcBef>
                  <a:spcAft>
                    <a:spcPts val="0"/>
                  </a:spcAft>
                  <a:buClr>
                    <a:srgbClr val="FF0000"/>
                  </a:buClr>
                  <a:buSzTx/>
                  <a:buFont typeface="Wingdings" panose="05000000000000000000" pitchFamily="2" charset="2"/>
                  <a:buChar char="l"/>
                  <a:tabLst/>
                  <a:defRPr/>
                </a:pPr>
                <a:r>
                  <a:rPr kumimoji="0" lang="ja-JP" altLang="en-US" sz="1200" b="0" i="0" u="none" strike="noStrike" kern="0" cap="none" spc="0" normalizeH="0" baseline="0" noProof="0" dirty="0">
                    <a:ln>
                      <a:noFill/>
                    </a:ln>
                    <a:solidFill>
                      <a:prstClr val="black"/>
                    </a:solidFill>
                    <a:effectLst/>
                    <a:uLnTx/>
                    <a:uFillTx/>
                    <a:latin typeface="Calibri"/>
                    <a:ea typeface="ＭＳ Ｐゴシック"/>
                    <a:cs typeface="+mn-cs"/>
                  </a:rPr>
                  <a:t>複合課題に対応する包括的相談支援体制の構築</a:t>
                </a:r>
                <a:r>
                  <a:rPr kumimoji="0" lang="en-US" altLang="ja-JP" sz="1200" b="1" i="0" u="none" strike="noStrike" kern="0" cap="none" spc="0" normalizeH="0" baseline="0" noProof="0" dirty="0">
                    <a:ln>
                      <a:noFill/>
                    </a:ln>
                    <a:solidFill>
                      <a:srgbClr val="FF0000"/>
                    </a:solidFill>
                    <a:effectLst/>
                    <a:uLnTx/>
                    <a:uFillTx/>
                    <a:latin typeface="Calibri"/>
                    <a:ea typeface="ＭＳ Ｐゴシック"/>
                    <a:cs typeface="+mn-cs"/>
                  </a:rPr>
                  <a:t>【29</a:t>
                </a:r>
                <a:r>
                  <a:rPr kumimoji="0" lang="ja-JP" altLang="en-US" sz="1200" b="1" i="0" u="none" strike="noStrike" kern="0" cap="none" spc="0" normalizeH="0" baseline="0" noProof="0" dirty="0">
                    <a:ln>
                      <a:noFill/>
                    </a:ln>
                    <a:solidFill>
                      <a:srgbClr val="FF0000"/>
                    </a:solidFill>
                    <a:effectLst/>
                    <a:uLnTx/>
                    <a:uFillTx/>
                    <a:latin typeface="Calibri"/>
                    <a:ea typeface="ＭＳ Ｐゴシック"/>
                    <a:cs typeface="+mn-cs"/>
                  </a:rPr>
                  <a:t>年制度改正</a:t>
                </a:r>
                <a:r>
                  <a:rPr kumimoji="0" lang="en-US" altLang="ja-JP" sz="1200" b="1" i="0" u="none" strike="noStrike" kern="0" cap="none" spc="0" normalizeH="0" baseline="0" noProof="0" dirty="0">
                    <a:ln>
                      <a:noFill/>
                    </a:ln>
                    <a:solidFill>
                      <a:srgbClr val="FF0000"/>
                    </a:solidFill>
                    <a:effectLst/>
                    <a:uLnTx/>
                    <a:uFillTx/>
                    <a:latin typeface="Calibri"/>
                    <a:ea typeface="ＭＳ Ｐゴシック"/>
                    <a:cs typeface="+mn-cs"/>
                  </a:rPr>
                  <a:t>】</a:t>
                </a:r>
              </a:p>
              <a:p>
                <a:pPr marL="180000" marR="0" lvl="0" indent="-180000" algn="l" defTabSz="457200" rtl="0" eaLnBrk="1" fontAlgn="auto" latinLnBrk="0" hangingPunct="1">
                  <a:lnSpc>
                    <a:spcPct val="100000"/>
                  </a:lnSpc>
                  <a:spcBef>
                    <a:spcPts val="300"/>
                  </a:spcBef>
                  <a:spcAft>
                    <a:spcPts val="0"/>
                  </a:spcAft>
                  <a:buClr>
                    <a:srgbClr val="FF0000"/>
                  </a:buClr>
                  <a:buSzTx/>
                  <a:buFont typeface="Wingdings" panose="05000000000000000000" pitchFamily="2" charset="2"/>
                  <a:buChar char="l"/>
                  <a:tabLst/>
                  <a:defRPr/>
                </a:pPr>
                <a:r>
                  <a:rPr kumimoji="0" lang="ja-JP" altLang="en-US" sz="1200" b="0" i="0" u="none" strike="noStrike" kern="0" cap="none" spc="0" normalizeH="0" baseline="0" noProof="0" dirty="0">
                    <a:ln>
                      <a:noFill/>
                    </a:ln>
                    <a:solidFill>
                      <a:prstClr val="black"/>
                    </a:solidFill>
                    <a:effectLst/>
                    <a:uLnTx/>
                    <a:uFillTx/>
                    <a:latin typeface="Calibri"/>
                    <a:ea typeface="ＭＳ Ｐゴシック"/>
                    <a:cs typeface="+mn-cs"/>
                  </a:rPr>
                  <a:t>地域福祉計画の充実</a:t>
                </a:r>
                <a:r>
                  <a:rPr kumimoji="0" lang="en-US" altLang="ja-JP" sz="1200" b="1" i="0" u="none" strike="noStrike" kern="0" cap="none" spc="0" normalizeH="0" baseline="0" noProof="0" dirty="0">
                    <a:ln>
                      <a:noFill/>
                    </a:ln>
                    <a:solidFill>
                      <a:srgbClr val="FF0000"/>
                    </a:solidFill>
                    <a:effectLst/>
                    <a:uLnTx/>
                    <a:uFillTx/>
                    <a:latin typeface="Calibri"/>
                    <a:ea typeface="ＭＳ Ｐゴシック"/>
                    <a:cs typeface="+mn-cs"/>
                  </a:rPr>
                  <a:t>【29</a:t>
                </a:r>
                <a:r>
                  <a:rPr kumimoji="0" lang="ja-JP" altLang="en-US" sz="1200" b="1" i="0" u="none" strike="noStrike" kern="0" cap="none" spc="0" normalizeH="0" baseline="0" noProof="0" dirty="0">
                    <a:ln>
                      <a:noFill/>
                    </a:ln>
                    <a:solidFill>
                      <a:srgbClr val="FF0000"/>
                    </a:solidFill>
                    <a:effectLst/>
                    <a:uLnTx/>
                    <a:uFillTx/>
                    <a:latin typeface="Calibri"/>
                    <a:ea typeface="ＭＳ Ｐゴシック"/>
                    <a:cs typeface="+mn-cs"/>
                  </a:rPr>
                  <a:t>年制度改正</a:t>
                </a:r>
                <a:r>
                  <a:rPr kumimoji="0" lang="en-US" altLang="ja-JP" sz="1200" b="1" i="0" u="none" strike="noStrike" kern="0" cap="none" spc="0" normalizeH="0" baseline="0" noProof="0" dirty="0">
                    <a:ln>
                      <a:noFill/>
                    </a:ln>
                    <a:solidFill>
                      <a:srgbClr val="FF0000"/>
                    </a:solidFill>
                    <a:effectLst/>
                    <a:uLnTx/>
                    <a:uFillTx/>
                    <a:latin typeface="Calibri"/>
                    <a:ea typeface="ＭＳ Ｐゴシック"/>
                    <a:cs typeface="+mn-cs"/>
                  </a:rPr>
                  <a:t>】</a:t>
                </a:r>
              </a:p>
            </p:txBody>
          </p:sp>
        </p:grpSp>
        <p:sp>
          <p:nvSpPr>
            <p:cNvPr id="53" name="角丸四角形 52"/>
            <p:cNvSpPr/>
            <p:nvPr/>
          </p:nvSpPr>
          <p:spPr>
            <a:xfrm>
              <a:off x="848544" y="2348880"/>
              <a:ext cx="3662758" cy="27615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地域課題の解決力の強化</a:t>
              </a:r>
              <a:endParaRPr kumimoji="0" lang="ja-JP" altLang="en-US" sz="15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59" name="円/楕円 58"/>
          <p:cNvSpPr/>
          <p:nvPr/>
        </p:nvSpPr>
        <p:spPr>
          <a:xfrm>
            <a:off x="6390" y="3915967"/>
            <a:ext cx="4906656" cy="1370967"/>
          </a:xfrm>
          <a:prstGeom prst="ellipse">
            <a:avLst/>
          </a:prstGeom>
          <a:solidFill>
            <a:srgbClr val="FFCCFF"/>
          </a:solidFill>
          <a:ln w="25400" cap="flat" cmpd="sng" algn="ctr">
            <a:noFill/>
            <a:prstDash val="solid"/>
          </a:ln>
          <a:effectLst/>
        </p:spPr>
        <p:txBody>
          <a:bodyPr rtlCol="0" anchor="ctr"/>
          <a:lstStyle/>
          <a:p>
            <a:pPr marL="180000" marR="0" lvl="0" indent="-180000" algn="l" defTabSz="457200" rtl="0" eaLnBrk="1" fontAlgn="auto" latinLnBrk="0" hangingPunct="1">
              <a:lnSpc>
                <a:spcPct val="100000"/>
              </a:lnSpc>
              <a:spcBef>
                <a:spcPts val="0"/>
              </a:spcBef>
              <a:spcAft>
                <a:spcPts val="0"/>
              </a:spcAft>
              <a:buClr>
                <a:srgbClr val="FF0000"/>
              </a:buClr>
              <a:buSzTx/>
              <a:buFont typeface="Wingdings" panose="05000000000000000000" pitchFamily="2" charset="2"/>
              <a:buChar char="l"/>
              <a:tabLst/>
              <a:defRPr/>
            </a:pPr>
            <a:endParaRPr kumimoji="0" lang="ja-JP" altLang="en-US" sz="1300" b="0" i="0" u="none" strike="noStrike" kern="0" cap="none" spc="0" normalizeH="0" baseline="0" noProof="0" dirty="0">
              <a:ln>
                <a:noFill/>
              </a:ln>
              <a:solidFill>
                <a:prstClr val="black"/>
              </a:solidFill>
              <a:effectLst/>
              <a:uLnTx/>
              <a:uFillTx/>
              <a:latin typeface="Calibri"/>
              <a:ea typeface="ＭＳ Ｐゴシック"/>
              <a:cs typeface="+mn-cs"/>
            </a:endParaRPr>
          </a:p>
        </p:txBody>
      </p:sp>
      <p:sp>
        <p:nvSpPr>
          <p:cNvPr id="58" name="角丸四角形 57"/>
          <p:cNvSpPr/>
          <p:nvPr/>
        </p:nvSpPr>
        <p:spPr>
          <a:xfrm>
            <a:off x="778855" y="5021794"/>
            <a:ext cx="3416292" cy="24882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地域丸ごとのつながりの強化</a:t>
            </a:r>
            <a:endParaRPr kumimoji="0" lang="ja-JP" altLang="en-US" sz="15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1" name="円/楕円 60"/>
          <p:cNvSpPr/>
          <p:nvPr/>
        </p:nvSpPr>
        <p:spPr>
          <a:xfrm>
            <a:off x="4367670" y="4162592"/>
            <a:ext cx="1063503" cy="850584"/>
          </a:xfrm>
          <a:prstGeom prst="ellipse">
            <a:avLst/>
          </a:prstGeom>
          <a:solidFill>
            <a:schemeClr val="accent3">
              <a:lumMod val="40000"/>
              <a:lumOff val="60000"/>
            </a:schemeClr>
          </a:solidFill>
          <a:ln w="25400" cap="flat" cmpd="sng" algn="ctr">
            <a:noFill/>
            <a:prstDash val="solid"/>
          </a:ln>
          <a:effectLst/>
        </p:spPr>
        <p:txBody>
          <a:bodyPr rtlCol="0" anchor="ctr"/>
          <a:lstStyle/>
          <a:p>
            <a:pPr marL="504000" marR="0" lvl="0" indent="-216000" algn="l" defTabSz="457200" rtl="0" eaLnBrk="1" fontAlgn="auto" latinLnBrk="0" hangingPunct="1">
              <a:lnSpc>
                <a:spcPct val="100000"/>
              </a:lnSpc>
              <a:spcBef>
                <a:spcPts val="0"/>
              </a:spcBef>
              <a:spcAft>
                <a:spcPts val="0"/>
              </a:spcAft>
              <a:buClr>
                <a:srgbClr val="FF0000"/>
              </a:buClr>
              <a:buSzTx/>
              <a:buFont typeface="Wingdings" panose="05000000000000000000" pitchFamily="2" charset="2"/>
              <a:buChar char="l"/>
              <a:tabLst/>
              <a:defRPr/>
            </a:pPr>
            <a:endParaRPr kumimoji="0" lang="en-US" altLang="ja-JP" sz="1300" b="0" i="0" u="none" strike="noStrike" kern="1200" cap="none" spc="0" normalizeH="0" baseline="0" noProof="0" dirty="0">
              <a:ln>
                <a:noFill/>
              </a:ln>
              <a:solidFill>
                <a:prstClr val="black"/>
              </a:solidFill>
              <a:effectLst/>
              <a:uLnTx/>
              <a:uFillTx/>
              <a:latin typeface="Calibri"/>
              <a:ea typeface="ＭＳ Ｐゴシック"/>
              <a:cs typeface="+mn-cs"/>
            </a:endParaRPr>
          </a:p>
          <a:p>
            <a:pPr marL="504000" marR="0" lvl="0" indent="-216000" algn="l" defTabSz="457200" rtl="0" eaLnBrk="1" fontAlgn="auto" latinLnBrk="0" hangingPunct="1">
              <a:lnSpc>
                <a:spcPct val="100000"/>
              </a:lnSpc>
              <a:spcBef>
                <a:spcPts val="0"/>
              </a:spcBef>
              <a:spcAft>
                <a:spcPts val="0"/>
              </a:spcAft>
              <a:buClr>
                <a:srgbClr val="FF0000"/>
              </a:buClr>
              <a:buSzTx/>
              <a:buFont typeface="Wingdings" panose="05000000000000000000" pitchFamily="2" charset="2"/>
              <a:buChar char="l"/>
              <a:tabLst/>
              <a:defRPr/>
            </a:pPr>
            <a:endParaRPr kumimoji="0" lang="en-US" altLang="ja-JP" sz="1300" b="0" i="0" u="none" strike="noStrike" kern="1200" cap="none" spc="0" normalizeH="0" baseline="0" noProof="0" dirty="0">
              <a:ln>
                <a:noFill/>
              </a:ln>
              <a:solidFill>
                <a:prstClr val="black"/>
              </a:solidFill>
              <a:effectLst/>
              <a:uLnTx/>
              <a:uFillTx/>
              <a:latin typeface="Calibri"/>
              <a:ea typeface="ＭＳ Ｐゴシック"/>
              <a:cs typeface="+mn-cs"/>
            </a:endParaRPr>
          </a:p>
          <a:p>
            <a:pPr marL="504000" marR="0" lvl="0" indent="-216000" algn="l" defTabSz="457200" rtl="0" eaLnBrk="1" fontAlgn="auto" latinLnBrk="0" hangingPunct="1">
              <a:lnSpc>
                <a:spcPct val="100000"/>
              </a:lnSpc>
              <a:spcBef>
                <a:spcPts val="0"/>
              </a:spcBef>
              <a:spcAft>
                <a:spcPts val="0"/>
              </a:spcAft>
              <a:buClr>
                <a:srgbClr val="FF0000"/>
              </a:buClr>
              <a:buSzTx/>
              <a:buFont typeface="Wingdings" panose="05000000000000000000" pitchFamily="2" charset="2"/>
              <a:buChar char="l"/>
              <a:tabLst/>
              <a:defRPr/>
            </a:pPr>
            <a:endParaRPr kumimoji="0" lang="en-US" altLang="ja-JP" sz="1300" b="0" i="0" u="none" strike="noStrike" kern="1200" cap="none" spc="0" normalizeH="0" baseline="0" noProof="0" dirty="0">
              <a:ln>
                <a:noFill/>
              </a:ln>
              <a:solidFill>
                <a:prstClr val="black"/>
              </a:solidFill>
              <a:effectLst/>
              <a:uLnTx/>
              <a:uFillTx/>
              <a:latin typeface="Calibri"/>
              <a:ea typeface="ＭＳ Ｐゴシック"/>
              <a:cs typeface="+mn-cs"/>
            </a:endParaRPr>
          </a:p>
          <a:p>
            <a:pPr marL="504000" marR="0" lvl="0" indent="-216000" algn="l" defTabSz="457200" rtl="0" eaLnBrk="1" fontAlgn="auto" latinLnBrk="0" hangingPunct="1">
              <a:lnSpc>
                <a:spcPct val="100000"/>
              </a:lnSpc>
              <a:spcBef>
                <a:spcPts val="0"/>
              </a:spcBef>
              <a:spcAft>
                <a:spcPts val="0"/>
              </a:spcAft>
              <a:buClr>
                <a:srgbClr val="FF0000"/>
              </a:buClr>
              <a:buSzTx/>
              <a:buFont typeface="Wingdings" panose="05000000000000000000" pitchFamily="2" charset="2"/>
              <a:buChar char="l"/>
              <a:tabLst/>
              <a:defRPr/>
            </a:pPr>
            <a:endParaRPr kumimoji="0" lang="en-US" altLang="ja-JP" sz="1300" b="0" i="0" u="none" strike="noStrike" kern="1200" cap="none" spc="0" normalizeH="0" baseline="0" noProof="0" dirty="0">
              <a:ln>
                <a:noFill/>
              </a:ln>
              <a:solidFill>
                <a:prstClr val="black"/>
              </a:solidFill>
              <a:effectLst/>
              <a:uLnTx/>
              <a:uFillTx/>
              <a:latin typeface="Calibri"/>
              <a:ea typeface="ＭＳ Ｐゴシック"/>
              <a:cs typeface="+mn-cs"/>
            </a:endParaRPr>
          </a:p>
          <a:p>
            <a:pPr marL="504000" marR="0" lvl="0" indent="-216000" algn="l" defTabSz="457200" rtl="0" eaLnBrk="1" fontAlgn="auto" latinLnBrk="0" hangingPunct="1">
              <a:lnSpc>
                <a:spcPct val="100000"/>
              </a:lnSpc>
              <a:spcBef>
                <a:spcPts val="0"/>
              </a:spcBef>
              <a:spcAft>
                <a:spcPts val="0"/>
              </a:spcAft>
              <a:buClr>
                <a:srgbClr val="FF0000"/>
              </a:buClr>
              <a:buSzTx/>
              <a:buFont typeface="Wingdings" panose="05000000000000000000" pitchFamily="2" charset="2"/>
              <a:buChar char="l"/>
              <a:tabLst/>
              <a:defRPr/>
            </a:pPr>
            <a:endParaRPr kumimoji="0" lang="en-US" altLang="ja-JP" sz="1300" b="0" i="0" u="none" strike="noStrike" kern="1200" cap="none" spc="0" normalizeH="0" baseline="0" noProof="0" dirty="0">
              <a:ln>
                <a:noFill/>
              </a:ln>
              <a:solidFill>
                <a:prstClr val="black"/>
              </a:solidFill>
              <a:effectLst/>
              <a:uLnTx/>
              <a:uFillTx/>
              <a:latin typeface="Calibri"/>
              <a:ea typeface="ＭＳ Ｐゴシック"/>
              <a:cs typeface="+mn-cs"/>
            </a:endParaRPr>
          </a:p>
          <a:p>
            <a:pPr marL="961200" marR="0" lvl="1" indent="-216000" algn="l" defTabSz="457200" rtl="0" eaLnBrk="1" fontAlgn="auto" latinLnBrk="0" hangingPunct="1">
              <a:lnSpc>
                <a:spcPct val="100000"/>
              </a:lnSpc>
              <a:spcBef>
                <a:spcPts val="0"/>
              </a:spcBef>
              <a:spcAft>
                <a:spcPts val="0"/>
              </a:spcAft>
              <a:buClr>
                <a:srgbClr val="FF0000"/>
              </a:buClr>
              <a:buSzTx/>
              <a:buFont typeface="Wingdings" panose="05000000000000000000" pitchFamily="2" charset="2"/>
              <a:buChar char="l"/>
              <a:tabLst/>
              <a:defRPr/>
            </a:pPr>
            <a:endParaRPr kumimoji="0" lang="en-US" altLang="ja-JP" sz="1300" b="0" i="0" u="none" strike="noStrike" kern="1200" cap="none" spc="0" normalizeH="0" baseline="0" noProof="0" dirty="0">
              <a:ln>
                <a:noFill/>
              </a:ln>
              <a:solidFill>
                <a:prstClr val="black"/>
              </a:solidFill>
              <a:effectLst/>
              <a:uLnTx/>
              <a:uFillTx/>
              <a:latin typeface="Calibri"/>
              <a:ea typeface="ＭＳ Ｐゴシック"/>
              <a:cs typeface="+mn-cs"/>
            </a:endParaRPr>
          </a:p>
          <a:p>
            <a:pPr marL="504000" marR="0" lvl="0" indent="-216000" algn="l" defTabSz="457200" rtl="0" eaLnBrk="1" fontAlgn="auto" latinLnBrk="0" hangingPunct="1">
              <a:lnSpc>
                <a:spcPct val="100000"/>
              </a:lnSpc>
              <a:spcBef>
                <a:spcPts val="0"/>
              </a:spcBef>
              <a:spcAft>
                <a:spcPts val="0"/>
              </a:spcAft>
              <a:buClr>
                <a:srgbClr val="FF0000"/>
              </a:buClr>
              <a:buSzTx/>
              <a:buFont typeface="Wingdings" panose="05000000000000000000" pitchFamily="2" charset="2"/>
              <a:buChar char="l"/>
              <a:tabLst/>
              <a:defRPr/>
            </a:pPr>
            <a:endParaRPr kumimoji="0" lang="en-US" altLang="ja-JP" sz="1300" b="0" i="0" u="none" strike="noStrike" kern="1200" cap="none" spc="0" normalizeH="0" baseline="0" noProof="0" dirty="0">
              <a:ln>
                <a:noFill/>
              </a:ln>
              <a:solidFill>
                <a:prstClr val="black"/>
              </a:solidFill>
              <a:effectLst/>
              <a:uLnTx/>
              <a:uFillTx/>
              <a:latin typeface="Calibri"/>
              <a:ea typeface="ＭＳ Ｐゴシック"/>
              <a:cs typeface="+mn-cs"/>
            </a:endParaRPr>
          </a:p>
          <a:p>
            <a:pPr marL="504000" marR="0" lvl="0" indent="-216000" algn="l" defTabSz="457200" rtl="0" eaLnBrk="1" fontAlgn="auto" latinLnBrk="0" hangingPunct="1">
              <a:lnSpc>
                <a:spcPct val="100000"/>
              </a:lnSpc>
              <a:spcBef>
                <a:spcPts val="0"/>
              </a:spcBef>
              <a:spcAft>
                <a:spcPts val="0"/>
              </a:spcAft>
              <a:buClr>
                <a:srgbClr val="FF0000"/>
              </a:buClr>
              <a:buSzTx/>
              <a:buFont typeface="Wingdings" panose="05000000000000000000" pitchFamily="2" charset="2"/>
              <a:buChar char="l"/>
              <a:tabLst/>
              <a:defRPr/>
            </a:pPr>
            <a:endParaRPr kumimoji="0" lang="ja-JP" altLang="en-US" sz="1300" b="0" i="0" u="none" strike="noStrike" kern="0" cap="none" spc="0" normalizeH="0" baseline="0" noProof="0" dirty="0">
              <a:ln>
                <a:noFill/>
              </a:ln>
              <a:solidFill>
                <a:prstClr val="black"/>
              </a:solidFill>
              <a:effectLst/>
              <a:uLnTx/>
              <a:uFillTx/>
              <a:latin typeface="Calibri"/>
              <a:ea typeface="ＭＳ Ｐゴシック"/>
              <a:cs typeface="+mn-cs"/>
            </a:endParaRPr>
          </a:p>
        </p:txBody>
      </p:sp>
      <p:sp>
        <p:nvSpPr>
          <p:cNvPr id="84" name="正方形/長方形 83"/>
          <p:cNvSpPr/>
          <p:nvPr/>
        </p:nvSpPr>
        <p:spPr>
          <a:xfrm>
            <a:off x="4872884" y="4359903"/>
            <a:ext cx="4215476" cy="684803"/>
          </a:xfrm>
          <a:prstGeom prst="rect">
            <a:avLst/>
          </a:prstGeom>
        </p:spPr>
        <p:txBody>
          <a:bodyPr wrap="square">
            <a:spAutoFit/>
          </a:bodyPr>
          <a:lstStyle/>
          <a:p>
            <a:pPr marL="0" marR="0" lvl="0" indent="0" algn="l" defTabSz="457200" rtl="0" eaLnBrk="1" fontAlgn="auto" latinLnBrk="0" hangingPunct="1">
              <a:lnSpc>
                <a:spcPct val="100000"/>
              </a:lnSpc>
              <a:spcBef>
                <a:spcPts val="300"/>
              </a:spcBef>
              <a:spcAft>
                <a:spcPts val="0"/>
              </a:spcAft>
              <a:buClr>
                <a:srgbClr val="FF0000"/>
              </a:buClr>
              <a:buSzTx/>
              <a:buFont typeface="Wingdings" panose="05000000000000000000" pitchFamily="2" charset="2"/>
              <a:buChar char="l"/>
              <a:tabLst/>
              <a:defRPr/>
            </a:pPr>
            <a:r>
              <a:rPr kumimoji="0" lang="ja-JP" altLang="en-US" sz="1200" b="0" i="0" u="none" strike="noStrike" kern="1200" cap="none" spc="0" normalizeH="0" baseline="0" noProof="0" dirty="0">
                <a:ln>
                  <a:noFill/>
                </a:ln>
                <a:solidFill>
                  <a:prstClr val="black"/>
                </a:solidFill>
                <a:effectLst/>
                <a:uLnTx/>
                <a:uFillTx/>
                <a:latin typeface="Calibri"/>
                <a:ea typeface="ＭＳ Ｐゴシック"/>
                <a:cs typeface="+mn-cs"/>
              </a:rPr>
              <a:t>対人支援を行う専門資格に共通の基礎課程創設の検討</a:t>
            </a:r>
            <a:endParaRPr kumimoji="0" lang="en-US" altLang="ja-JP" sz="12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457200" rtl="0" eaLnBrk="1" fontAlgn="auto" latinLnBrk="0" hangingPunct="1">
              <a:lnSpc>
                <a:spcPct val="100000"/>
              </a:lnSpc>
              <a:spcBef>
                <a:spcPts val="300"/>
              </a:spcBef>
              <a:spcAft>
                <a:spcPts val="0"/>
              </a:spcAft>
              <a:buClr>
                <a:srgbClr val="FF0000"/>
              </a:buClr>
              <a:buSzTx/>
              <a:buFont typeface="Wingdings" panose="05000000000000000000" pitchFamily="2" charset="2"/>
              <a:buChar char="l"/>
              <a:tabLst/>
              <a:defRPr/>
            </a:pPr>
            <a:r>
              <a:rPr kumimoji="0" lang="ja-JP" altLang="en-US" sz="1200" b="0" i="0" u="none" strike="noStrike" kern="1200" cap="none" spc="0" normalizeH="0" baseline="0" noProof="0" dirty="0">
                <a:ln>
                  <a:noFill/>
                </a:ln>
                <a:solidFill>
                  <a:prstClr val="black"/>
                </a:solidFill>
                <a:effectLst/>
                <a:uLnTx/>
                <a:uFillTx/>
                <a:latin typeface="Calibri"/>
                <a:ea typeface="ＭＳ Ｐゴシック"/>
                <a:cs typeface="+mn-cs"/>
              </a:rPr>
              <a:t>福祉系国家資格を持つ場合の保育士養成課程・試験科目の</a:t>
            </a:r>
            <a:r>
              <a:rPr kumimoji="0" lang="en-US" altLang="ja-JP" sz="1200" b="0" i="0" u="none" strike="noStrike" kern="1200" cap="none" spc="0" normalizeH="0" baseline="0" noProof="0" dirty="0">
                <a:ln>
                  <a:noFill/>
                </a:ln>
                <a:solidFill>
                  <a:prstClr val="black"/>
                </a:solidFill>
                <a:effectLst/>
                <a:uLnTx/>
                <a:uFillTx/>
                <a:latin typeface="Calibri"/>
                <a:ea typeface="ＭＳ Ｐゴシック"/>
                <a:cs typeface="+mn-cs"/>
              </a:rPr>
              <a:t/>
            </a:r>
            <a:br>
              <a:rPr kumimoji="0" lang="en-US" altLang="ja-JP" sz="1200" b="0" i="0" u="none" strike="noStrike" kern="1200" cap="none" spc="0" normalizeH="0" baseline="0" noProof="0" dirty="0">
                <a:ln>
                  <a:noFill/>
                </a:ln>
                <a:solidFill>
                  <a:prstClr val="black"/>
                </a:solidFill>
                <a:effectLst/>
                <a:uLnTx/>
                <a:uFillTx/>
                <a:latin typeface="Calibri"/>
                <a:ea typeface="ＭＳ Ｐゴシック"/>
                <a:cs typeface="+mn-cs"/>
              </a:rPr>
            </a:br>
            <a:r>
              <a:rPr kumimoji="0" lang="ja-JP" altLang="en-US" sz="1200" b="0" i="0" u="none" strike="noStrike" kern="1200" cap="none" spc="0" normalizeH="0" baseline="0" noProof="0" dirty="0">
                <a:ln>
                  <a:noFill/>
                </a:ln>
                <a:solidFill>
                  <a:prstClr val="black"/>
                </a:solidFill>
                <a:effectLst/>
                <a:uLnTx/>
                <a:uFillTx/>
                <a:latin typeface="Calibri"/>
                <a:ea typeface="ＭＳ Ｐゴシック"/>
                <a:cs typeface="+mn-cs"/>
              </a:rPr>
              <a:t>　一部免除の検討</a:t>
            </a:r>
            <a:endParaRPr kumimoji="0" lang="en-US" altLang="ja-JP" sz="12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85" name="円/楕円 84"/>
          <p:cNvSpPr/>
          <p:nvPr/>
        </p:nvSpPr>
        <p:spPr>
          <a:xfrm>
            <a:off x="2567925" y="3816961"/>
            <a:ext cx="3692348" cy="542941"/>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6" name="正方形/長方形 85"/>
          <p:cNvSpPr/>
          <p:nvPr/>
        </p:nvSpPr>
        <p:spPr>
          <a:xfrm>
            <a:off x="2686789" y="3992875"/>
            <a:ext cx="3422257" cy="275588"/>
          </a:xfrm>
          <a:prstGeom prst="rect">
            <a:avLst/>
          </a:prstGeom>
        </p:spPr>
        <p:txBody>
          <a:bodyPr wrap="square">
            <a:spAutoFit/>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F79646"/>
                </a:solidFill>
                <a:effectLst/>
                <a:uLnTx/>
                <a:uFillTx/>
                <a:latin typeface="ＤＨＰ特太ゴシック体" panose="020B0500000000000000" pitchFamily="50" charset="-128"/>
                <a:ea typeface="ＤＨＰ特太ゴシック体" panose="020B0500000000000000" pitchFamily="50" charset="-128"/>
                <a:cs typeface="+mn-cs"/>
              </a:rPr>
              <a:t>「地域共生社会」の実現</a:t>
            </a:r>
            <a:endParaRPr kumimoji="0" lang="en-US" altLang="ja-JP" sz="1800" b="0" i="0" u="none" strike="noStrike" kern="1200" cap="none" spc="0" normalizeH="0" baseline="0" noProof="0" dirty="0">
              <a:ln>
                <a:noFill/>
              </a:ln>
              <a:solidFill>
                <a:srgbClr val="F79646"/>
              </a:solidFill>
              <a:effectLst/>
              <a:uLnTx/>
              <a:uFillTx/>
              <a:latin typeface="ＤＨＰ特太ゴシック体" panose="020B0500000000000000" pitchFamily="50" charset="-128"/>
              <a:ea typeface="ＤＨＰ特太ゴシック体" panose="020B0500000000000000" pitchFamily="50" charset="-128"/>
              <a:cs typeface="+mn-cs"/>
            </a:endParaRPr>
          </a:p>
        </p:txBody>
      </p:sp>
      <p:sp>
        <p:nvSpPr>
          <p:cNvPr id="40" name="横巻き 39"/>
          <p:cNvSpPr/>
          <p:nvPr/>
        </p:nvSpPr>
        <p:spPr>
          <a:xfrm>
            <a:off x="42299" y="1232792"/>
            <a:ext cx="2225445" cy="324000"/>
          </a:xfrm>
          <a:prstGeom prst="horizontalScroll">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dirty="0">
                <a:ln>
                  <a:noFill/>
                </a:ln>
                <a:solidFill>
                  <a:prstClr val="white"/>
                </a:solidFill>
                <a:effectLst/>
                <a:uLnTx/>
                <a:uFillTx/>
                <a:latin typeface="ＤＨＰ特太ゴシック体" panose="020B0500000000000000" pitchFamily="50" charset="-128"/>
                <a:ea typeface="ＤＨＰ特太ゴシック体" panose="020B0500000000000000" pitchFamily="50" charset="-128"/>
                <a:cs typeface="+mn-cs"/>
              </a:rPr>
              <a:t>改革の背景と方向性</a:t>
            </a:r>
          </a:p>
        </p:txBody>
      </p:sp>
      <p:sp>
        <p:nvSpPr>
          <p:cNvPr id="7" name="角丸四角形 6"/>
          <p:cNvSpPr/>
          <p:nvPr/>
        </p:nvSpPr>
        <p:spPr>
          <a:xfrm>
            <a:off x="-18829" y="1897989"/>
            <a:ext cx="4759110" cy="540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sng"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8" name="テキスト ボックス 7"/>
          <p:cNvSpPr txBox="1"/>
          <p:nvPr/>
        </p:nvSpPr>
        <p:spPr>
          <a:xfrm>
            <a:off x="97462" y="1578058"/>
            <a:ext cx="440806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ＭＳ Ｐゴシック"/>
                <a:ea typeface="ＭＳ Ｐゴシック"/>
                <a:cs typeface="+mn-cs"/>
              </a:rPr>
              <a:t>公的支援の</a:t>
            </a:r>
            <a:r>
              <a:rPr kumimoji="0" lang="en-US" altLang="ja-JP" sz="1400" b="1" i="0" u="none" strike="noStrike" kern="1200" cap="none" spc="0" normalizeH="0" baseline="0" noProof="0" dirty="0">
                <a:ln>
                  <a:noFill/>
                </a:ln>
                <a:solidFill>
                  <a:srgbClr val="FF0000"/>
                </a:solidFill>
                <a:effectLst/>
                <a:uLnTx/>
                <a:uFillTx/>
                <a:latin typeface="ＭＳ Ｐゴシック"/>
                <a:ea typeface="ＭＳ Ｐゴシック"/>
                <a:cs typeface="+mn-cs"/>
              </a:rPr>
              <a:t>『</a:t>
            </a:r>
            <a:r>
              <a:rPr kumimoji="0" lang="ja-JP" altLang="en-US" sz="1400" b="1" i="0" u="none" strike="noStrike" kern="1200" cap="none" spc="0" normalizeH="0" baseline="0" noProof="0" dirty="0">
                <a:ln>
                  <a:noFill/>
                </a:ln>
                <a:solidFill>
                  <a:srgbClr val="FF0000"/>
                </a:solidFill>
                <a:effectLst/>
                <a:uLnTx/>
                <a:uFillTx/>
                <a:latin typeface="ＭＳ Ｐゴシック"/>
                <a:ea typeface="ＭＳ Ｐゴシック"/>
                <a:cs typeface="+mn-cs"/>
              </a:rPr>
              <a:t>縦割り</a:t>
            </a:r>
            <a:r>
              <a:rPr kumimoji="0" lang="en-US" altLang="ja-JP" sz="1400" b="1" i="0" u="none" strike="noStrike" kern="1200" cap="none" spc="0" normalizeH="0" baseline="0" noProof="0" dirty="0">
                <a:ln>
                  <a:noFill/>
                </a:ln>
                <a:solidFill>
                  <a:srgbClr val="FF0000"/>
                </a:solidFill>
                <a:effectLst/>
                <a:uLnTx/>
                <a:uFillTx/>
                <a:latin typeface="ＭＳ Ｐゴシック"/>
                <a:ea typeface="ＭＳ Ｐゴシック"/>
                <a:cs typeface="+mn-cs"/>
              </a:rPr>
              <a:t>』</a:t>
            </a:r>
            <a:r>
              <a:rPr kumimoji="0" lang="ja-JP" altLang="en-US" sz="1400" b="1" i="0" u="none" strike="noStrike" kern="1200" cap="none" spc="0" normalizeH="0" baseline="0" noProof="0" dirty="0">
                <a:ln>
                  <a:noFill/>
                </a:ln>
                <a:solidFill>
                  <a:srgbClr val="FF0000"/>
                </a:solidFill>
                <a:effectLst/>
                <a:uLnTx/>
                <a:uFillTx/>
                <a:latin typeface="ＭＳ Ｐゴシック"/>
                <a:ea typeface="ＭＳ Ｐゴシック"/>
                <a:cs typeface="+mn-cs"/>
              </a:rPr>
              <a:t>から</a:t>
            </a:r>
            <a:r>
              <a:rPr kumimoji="0" lang="en-US" altLang="ja-JP" sz="1400" b="1" i="0" u="none" strike="noStrike" kern="1200" cap="none" spc="0" normalizeH="0" baseline="0" noProof="0" dirty="0">
                <a:ln>
                  <a:noFill/>
                </a:ln>
                <a:solidFill>
                  <a:srgbClr val="FF0000"/>
                </a:solidFill>
                <a:effectLst/>
                <a:uLnTx/>
                <a:uFillTx/>
                <a:latin typeface="ＭＳ Ｐゴシック"/>
                <a:ea typeface="ＭＳ Ｐゴシック"/>
                <a:cs typeface="+mn-cs"/>
              </a:rPr>
              <a:t>『</a:t>
            </a:r>
            <a:r>
              <a:rPr kumimoji="0" lang="ja-JP" altLang="en-US" sz="1400" b="1" i="0" u="none" strike="noStrike" kern="1200" cap="none" spc="0" normalizeH="0" baseline="0" noProof="0" dirty="0">
                <a:ln>
                  <a:noFill/>
                </a:ln>
                <a:solidFill>
                  <a:srgbClr val="FF0000"/>
                </a:solidFill>
                <a:effectLst/>
                <a:uLnTx/>
                <a:uFillTx/>
                <a:latin typeface="ＭＳ Ｐゴシック"/>
                <a:ea typeface="ＭＳ Ｐゴシック"/>
                <a:cs typeface="+mn-cs"/>
              </a:rPr>
              <a:t>丸ごと</a:t>
            </a:r>
            <a:r>
              <a:rPr kumimoji="0" lang="en-US" altLang="ja-JP" sz="1400" b="1" i="0" u="none" strike="noStrike" kern="1200" cap="none" spc="0" normalizeH="0" baseline="0" noProof="0" dirty="0">
                <a:ln>
                  <a:noFill/>
                </a:ln>
                <a:solidFill>
                  <a:srgbClr val="FF0000"/>
                </a:solidFill>
                <a:effectLst/>
                <a:uLnTx/>
                <a:uFillTx/>
                <a:latin typeface="ＭＳ Ｐゴシック"/>
                <a:ea typeface="ＭＳ Ｐゴシック"/>
                <a:cs typeface="+mn-cs"/>
              </a:rPr>
              <a:t>』</a:t>
            </a:r>
            <a:r>
              <a:rPr kumimoji="0" lang="ja-JP" altLang="en-US" sz="1400" b="1" i="0" u="none" strike="noStrike" kern="1200" cap="none" spc="0" normalizeH="0" baseline="0" noProof="0" dirty="0" err="1">
                <a:ln>
                  <a:noFill/>
                </a:ln>
                <a:solidFill>
                  <a:srgbClr val="FF0000"/>
                </a:solidFill>
                <a:effectLst/>
                <a:uLnTx/>
                <a:uFillTx/>
                <a:latin typeface="ＭＳ Ｐゴシック"/>
                <a:ea typeface="ＭＳ Ｐゴシック"/>
                <a:cs typeface="+mn-cs"/>
              </a:rPr>
              <a:t>へ</a:t>
            </a:r>
            <a:r>
              <a:rPr kumimoji="0" lang="ja-JP" altLang="en-US" sz="1400" b="1" i="0" u="none" strike="noStrike" kern="1200" cap="none" spc="0" normalizeH="0" baseline="0" noProof="0" dirty="0" err="1">
                <a:ln>
                  <a:noFill/>
                </a:ln>
                <a:solidFill>
                  <a:prstClr val="black"/>
                </a:solidFill>
                <a:effectLst/>
                <a:uLnTx/>
                <a:uFillTx/>
                <a:latin typeface="ＭＳ Ｐゴシック"/>
                <a:ea typeface="ＭＳ Ｐゴシック"/>
                <a:cs typeface="+mn-cs"/>
              </a:rPr>
              <a:t>の</a:t>
            </a:r>
            <a:r>
              <a:rPr kumimoji="0" lang="ja-JP" altLang="en-US" sz="1400" b="1" i="0" u="none" strike="noStrike" kern="1200" cap="none" spc="0" normalizeH="0" baseline="0" noProof="0" dirty="0">
                <a:ln>
                  <a:noFill/>
                </a:ln>
                <a:solidFill>
                  <a:prstClr val="black"/>
                </a:solidFill>
                <a:effectLst/>
                <a:uLnTx/>
                <a:uFillTx/>
                <a:latin typeface="ＭＳ Ｐゴシック"/>
                <a:ea typeface="ＭＳ Ｐゴシック"/>
                <a:cs typeface="+mn-cs"/>
              </a:rPr>
              <a:t>転換</a:t>
            </a:r>
            <a:endParaRPr kumimoji="0" lang="en-US" altLang="ja-JP" sz="1400" b="1"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62" name="テキスト ボックス 61"/>
          <p:cNvSpPr txBox="1"/>
          <p:nvPr/>
        </p:nvSpPr>
        <p:spPr>
          <a:xfrm>
            <a:off x="4704938" y="1587789"/>
            <a:ext cx="4054604"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300" b="1" i="0" u="none" strike="noStrike" kern="1200" cap="none" spc="0" normalizeH="0" baseline="0" noProof="0" dirty="0">
                <a:ln>
                  <a:noFill/>
                </a:ln>
                <a:solidFill>
                  <a:srgbClr val="FF0000"/>
                </a:solidFill>
                <a:effectLst/>
                <a:uLnTx/>
                <a:uFillTx/>
                <a:latin typeface="ＭＳ Ｐゴシック"/>
                <a:ea typeface="ＭＳ Ｐゴシック"/>
                <a:cs typeface="+mn-cs"/>
              </a:rPr>
              <a:t>『</a:t>
            </a:r>
            <a:r>
              <a:rPr kumimoji="0" lang="ja-JP" altLang="en-US" sz="1300" b="1" i="0" u="none" strike="noStrike" kern="1200" cap="none" spc="0" normalizeH="0" baseline="0" noProof="0" dirty="0">
                <a:ln>
                  <a:noFill/>
                </a:ln>
                <a:solidFill>
                  <a:srgbClr val="FF0000"/>
                </a:solidFill>
                <a:effectLst/>
                <a:uLnTx/>
                <a:uFillTx/>
                <a:latin typeface="ＭＳ Ｐゴシック"/>
                <a:ea typeface="ＭＳ Ｐゴシック"/>
                <a:cs typeface="+mn-cs"/>
              </a:rPr>
              <a:t>我が事</a:t>
            </a:r>
            <a:r>
              <a:rPr kumimoji="0" lang="en-US" altLang="ja-JP" sz="1300" b="1" i="0" u="none" strike="noStrike" kern="1200" cap="none" spc="0" normalizeH="0" baseline="0" noProof="0" dirty="0">
                <a:ln>
                  <a:noFill/>
                </a:ln>
                <a:solidFill>
                  <a:srgbClr val="FF0000"/>
                </a:solidFill>
                <a:effectLst/>
                <a:uLnTx/>
                <a:uFillTx/>
                <a:latin typeface="ＭＳ Ｐゴシック"/>
                <a:ea typeface="ＭＳ Ｐゴシック"/>
                <a:cs typeface="+mn-cs"/>
              </a:rPr>
              <a:t>』</a:t>
            </a:r>
            <a:r>
              <a:rPr kumimoji="0" lang="ja-JP" altLang="en-US" sz="1300" b="1" i="0" u="none" strike="noStrike" kern="1200" cap="none" spc="0" normalizeH="0" baseline="0" noProof="0" dirty="0">
                <a:ln>
                  <a:noFill/>
                </a:ln>
                <a:solidFill>
                  <a:srgbClr val="FF0000"/>
                </a:solidFill>
                <a:effectLst/>
                <a:uLnTx/>
                <a:uFillTx/>
                <a:latin typeface="ＭＳ Ｐゴシック"/>
                <a:ea typeface="ＭＳ Ｐゴシック"/>
                <a:cs typeface="+mn-cs"/>
              </a:rPr>
              <a:t>・</a:t>
            </a:r>
            <a:r>
              <a:rPr kumimoji="0" lang="en-US" altLang="ja-JP" sz="1300" b="1" i="0" u="none" strike="noStrike" kern="1200" cap="none" spc="0" normalizeH="0" baseline="0" noProof="0" dirty="0">
                <a:ln>
                  <a:noFill/>
                </a:ln>
                <a:solidFill>
                  <a:srgbClr val="FF0000"/>
                </a:solidFill>
                <a:effectLst/>
                <a:uLnTx/>
                <a:uFillTx/>
                <a:latin typeface="ＭＳ Ｐゴシック"/>
                <a:ea typeface="ＭＳ Ｐゴシック"/>
                <a:cs typeface="+mn-cs"/>
              </a:rPr>
              <a:t>『</a:t>
            </a:r>
            <a:r>
              <a:rPr kumimoji="0" lang="ja-JP" altLang="en-US" sz="1300" b="1" i="0" u="none" strike="noStrike" kern="1200" cap="none" spc="0" normalizeH="0" baseline="0" noProof="0" dirty="0">
                <a:ln>
                  <a:noFill/>
                </a:ln>
                <a:solidFill>
                  <a:srgbClr val="FF0000"/>
                </a:solidFill>
                <a:effectLst/>
                <a:uLnTx/>
                <a:uFillTx/>
                <a:latin typeface="ＭＳ Ｐゴシック"/>
                <a:ea typeface="ＭＳ Ｐゴシック"/>
                <a:cs typeface="+mn-cs"/>
              </a:rPr>
              <a:t>丸ごと</a:t>
            </a:r>
            <a:r>
              <a:rPr kumimoji="0" lang="en-US" altLang="ja-JP" sz="1300" b="1" i="0" u="none" strike="noStrike" kern="1200" cap="none" spc="0" normalizeH="0" baseline="0" noProof="0" dirty="0">
                <a:ln>
                  <a:noFill/>
                </a:ln>
                <a:solidFill>
                  <a:srgbClr val="FF0000"/>
                </a:solidFill>
                <a:effectLst/>
                <a:uLnTx/>
                <a:uFillTx/>
                <a:latin typeface="ＭＳ Ｐゴシック"/>
                <a:ea typeface="ＭＳ Ｐゴシック"/>
                <a:cs typeface="+mn-cs"/>
              </a:rPr>
              <a:t>』</a:t>
            </a:r>
            <a:r>
              <a:rPr kumimoji="0" lang="ja-JP" altLang="en-US" sz="1300" b="1" i="0" u="none" strike="noStrike" kern="1200" cap="none" spc="0" normalizeH="0" baseline="0" noProof="0" dirty="0">
                <a:ln>
                  <a:noFill/>
                </a:ln>
                <a:solidFill>
                  <a:srgbClr val="FF0000"/>
                </a:solidFill>
                <a:effectLst/>
                <a:uLnTx/>
                <a:uFillTx/>
                <a:latin typeface="ＭＳ Ｐゴシック"/>
                <a:ea typeface="ＭＳ Ｐゴシック"/>
                <a:cs typeface="+mn-cs"/>
              </a:rPr>
              <a:t>の地域づくり</a:t>
            </a:r>
            <a:r>
              <a:rPr kumimoji="0" lang="ja-JP" altLang="en-US" sz="1300" b="1" i="0" u="none" strike="noStrike" kern="1200" cap="none" spc="0" normalizeH="0" baseline="0" noProof="0" dirty="0">
                <a:ln>
                  <a:noFill/>
                </a:ln>
                <a:solidFill>
                  <a:prstClr val="black"/>
                </a:solidFill>
                <a:effectLst/>
                <a:uLnTx/>
                <a:uFillTx/>
                <a:latin typeface="ＭＳ Ｐゴシック"/>
                <a:ea typeface="ＭＳ Ｐゴシック"/>
                <a:cs typeface="+mn-cs"/>
              </a:rPr>
              <a:t>を育む仕組みへの転換</a:t>
            </a:r>
            <a:endParaRPr kumimoji="0" lang="en-US" altLang="ja-JP" sz="1300" b="1"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60" name="正方形/長方形 59"/>
          <p:cNvSpPr/>
          <p:nvPr/>
        </p:nvSpPr>
        <p:spPr>
          <a:xfrm>
            <a:off x="-18829" y="4192148"/>
            <a:ext cx="4679259" cy="848950"/>
          </a:xfrm>
          <a:prstGeom prst="rect">
            <a:avLst/>
          </a:prstGeom>
        </p:spPr>
        <p:txBody>
          <a:bodyPr wrap="square">
            <a:spAutoFit/>
          </a:bodyPr>
          <a:lstStyle/>
          <a:p>
            <a:pPr marL="180000" marR="0" lvl="0" indent="-180000" algn="l" defTabSz="457200" rtl="0" eaLnBrk="1" fontAlgn="auto" latinLnBrk="0" hangingPunct="1">
              <a:lnSpc>
                <a:spcPts val="1440"/>
              </a:lnSpc>
              <a:spcBef>
                <a:spcPts val="0"/>
              </a:spcBef>
              <a:spcAft>
                <a:spcPts val="0"/>
              </a:spcAft>
              <a:buClr>
                <a:srgbClr val="FF0000"/>
              </a:buClr>
              <a:buSzTx/>
              <a:buFont typeface="Wingdings" panose="05000000000000000000" pitchFamily="2" charset="2"/>
              <a:buChar char="l"/>
              <a:tabLst/>
              <a:defRPr/>
            </a:pPr>
            <a:r>
              <a:rPr kumimoji="0" lang="ja-JP" altLang="en-US" sz="1200" b="0" i="0" u="none" strike="noStrike" kern="0" cap="none" spc="0" normalizeH="0" baseline="0" noProof="0" dirty="0">
                <a:ln>
                  <a:noFill/>
                </a:ln>
                <a:solidFill>
                  <a:prstClr val="black"/>
                </a:solidFill>
                <a:effectLst/>
                <a:uLnTx/>
                <a:uFillTx/>
                <a:latin typeface="Calibri"/>
                <a:ea typeface="ＭＳ Ｐゴシック"/>
                <a:cs typeface="+mn-cs"/>
              </a:rPr>
              <a:t>多様な担い手の育成・参画、</a:t>
            </a:r>
            <a:r>
              <a:rPr kumimoji="0" lang="en-US" altLang="ja-JP" sz="1200" b="0" i="0" u="none" strike="noStrike" kern="0" cap="none" spc="0" normalizeH="0" baseline="0" noProof="0" dirty="0">
                <a:ln>
                  <a:noFill/>
                </a:ln>
                <a:solidFill>
                  <a:prstClr val="black"/>
                </a:solidFill>
                <a:effectLst/>
                <a:uLnTx/>
                <a:uFillTx/>
                <a:latin typeface="Calibri"/>
                <a:ea typeface="ＭＳ Ｐゴシック"/>
                <a:cs typeface="+mn-cs"/>
              </a:rPr>
              <a:t/>
            </a:r>
            <a:br>
              <a:rPr kumimoji="0" lang="en-US" altLang="ja-JP" sz="1200" b="0" i="0" u="none" strike="noStrike" kern="0" cap="none" spc="0" normalizeH="0" baseline="0" noProof="0" dirty="0">
                <a:ln>
                  <a:noFill/>
                </a:ln>
                <a:solidFill>
                  <a:prstClr val="black"/>
                </a:solidFill>
                <a:effectLst/>
                <a:uLnTx/>
                <a:uFillTx/>
                <a:latin typeface="Calibri"/>
                <a:ea typeface="ＭＳ Ｐゴシック"/>
                <a:cs typeface="+mn-cs"/>
              </a:rPr>
            </a:br>
            <a:r>
              <a:rPr kumimoji="0" lang="ja-JP" altLang="en-US" sz="1200" b="0" i="0" u="none" strike="noStrike" kern="0" cap="none" spc="0" normalizeH="0" baseline="0" noProof="0" dirty="0">
                <a:ln>
                  <a:noFill/>
                </a:ln>
                <a:solidFill>
                  <a:prstClr val="black"/>
                </a:solidFill>
                <a:effectLst/>
                <a:uLnTx/>
                <a:uFillTx/>
                <a:latin typeface="Calibri"/>
                <a:ea typeface="ＭＳ Ｐゴシック"/>
                <a:cs typeface="+mn-cs"/>
              </a:rPr>
              <a:t>民間資金活用の推進、多様な就労・社会参加の場の整備</a:t>
            </a:r>
            <a:endParaRPr kumimoji="0" lang="en-US" altLang="ja-JP" sz="1200" b="0" i="0" u="none" strike="noStrike" kern="0" cap="none" spc="0" normalizeH="0" baseline="0" noProof="0" dirty="0">
              <a:ln>
                <a:noFill/>
              </a:ln>
              <a:solidFill>
                <a:prstClr val="black"/>
              </a:solidFill>
              <a:effectLst/>
              <a:uLnTx/>
              <a:uFillTx/>
              <a:latin typeface="Calibri"/>
              <a:ea typeface="ＭＳ Ｐゴシック"/>
              <a:cs typeface="+mn-cs"/>
            </a:endParaRPr>
          </a:p>
          <a:p>
            <a:pPr marL="180000" marR="0" lvl="0" indent="-180000" algn="l" defTabSz="457200" rtl="0" eaLnBrk="1" fontAlgn="auto" latinLnBrk="0" hangingPunct="1">
              <a:lnSpc>
                <a:spcPts val="1440"/>
              </a:lnSpc>
              <a:spcBef>
                <a:spcPts val="300"/>
              </a:spcBef>
              <a:spcAft>
                <a:spcPts val="0"/>
              </a:spcAft>
              <a:buClr>
                <a:srgbClr val="FF0000"/>
              </a:buClr>
              <a:buSzTx/>
              <a:buFont typeface="Wingdings" panose="05000000000000000000" pitchFamily="2" charset="2"/>
              <a:buChar char="l"/>
              <a:tabLst/>
              <a:defRPr/>
            </a:pPr>
            <a:r>
              <a:rPr kumimoji="0" lang="ja-JP" altLang="en-US" sz="1200" b="0" i="0" u="none" strike="noStrike" kern="0" cap="none" spc="0" normalizeH="0" baseline="0" noProof="0" dirty="0">
                <a:ln>
                  <a:noFill/>
                </a:ln>
                <a:solidFill>
                  <a:prstClr val="black"/>
                </a:solidFill>
                <a:effectLst/>
                <a:uLnTx/>
                <a:uFillTx/>
                <a:latin typeface="Calibri"/>
                <a:ea typeface="ＭＳ Ｐゴシック"/>
                <a:cs typeface="+mn-cs"/>
              </a:rPr>
              <a:t>社会保障の枠を超え、地域資源（耕作放棄地、環境保全など）と</a:t>
            </a:r>
            <a:r>
              <a:rPr kumimoji="0" lang="en-US" altLang="ja-JP" sz="1200" b="0" i="0" u="none" strike="noStrike" kern="0" cap="none" spc="0" normalizeH="0" baseline="0" noProof="0" dirty="0">
                <a:ln>
                  <a:noFill/>
                </a:ln>
                <a:solidFill>
                  <a:prstClr val="black"/>
                </a:solidFill>
                <a:effectLst/>
                <a:uLnTx/>
                <a:uFillTx/>
                <a:latin typeface="Calibri"/>
                <a:ea typeface="ＭＳ Ｐゴシック"/>
                <a:cs typeface="+mn-cs"/>
              </a:rPr>
              <a:t/>
            </a:r>
            <a:br>
              <a:rPr kumimoji="0" lang="en-US" altLang="ja-JP" sz="1200" b="0" i="0" u="none" strike="noStrike" kern="0" cap="none" spc="0" normalizeH="0" baseline="0" noProof="0" dirty="0">
                <a:ln>
                  <a:noFill/>
                </a:ln>
                <a:solidFill>
                  <a:prstClr val="black"/>
                </a:solidFill>
                <a:effectLst/>
                <a:uLnTx/>
                <a:uFillTx/>
                <a:latin typeface="Calibri"/>
                <a:ea typeface="ＭＳ Ｐゴシック"/>
                <a:cs typeface="+mn-cs"/>
              </a:rPr>
            </a:br>
            <a:r>
              <a:rPr kumimoji="0" lang="ja-JP" altLang="en-US" sz="1200" b="0" i="0" u="none" strike="noStrike" kern="0" cap="none" spc="0" normalizeH="0" baseline="0" noProof="0" dirty="0">
                <a:ln>
                  <a:noFill/>
                </a:ln>
                <a:solidFill>
                  <a:prstClr val="black"/>
                </a:solidFill>
                <a:effectLst/>
                <a:uLnTx/>
                <a:uFillTx/>
                <a:latin typeface="Calibri"/>
                <a:ea typeface="ＭＳ Ｐゴシック"/>
                <a:cs typeface="+mn-cs"/>
              </a:rPr>
              <a:t>丸ごとつながることで地域に「循環」を生み出す、先進的取組を支援</a:t>
            </a:r>
          </a:p>
        </p:txBody>
      </p:sp>
      <p:sp>
        <p:nvSpPr>
          <p:cNvPr id="3" name="スライド番号プレースホルダー 2"/>
          <p:cNvSpPr>
            <a:spLocks noGrp="1"/>
          </p:cNvSpPr>
          <p:nvPr>
            <p:ph type="sldNum" sz="quarter" idx="12"/>
          </p:nvPr>
        </p:nvSpPr>
        <p:spPr>
          <a:xfrm>
            <a:off x="7028450" y="6524077"/>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4D6B79-3AEB-42FE-A736-A41F7AEA0445}" type="slidenum">
              <a:rPr kumimoji="0" lang="en-US" altLang="ja-JP"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altLang="ja-JP"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6"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2578923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25445" y="1034055"/>
            <a:ext cx="9105231" cy="4195145"/>
          </a:xfrm>
          <a:prstGeom prst="roundRect">
            <a:avLst>
              <a:gd name="adj" fmla="val 1784"/>
            </a:avLst>
          </a:prstGeom>
          <a:no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lIns="89271" tIns="44636" rIns="89271" bIns="44636" rtlCol="0" anchor="t" anchorCtr="0"/>
          <a:lstStyle/>
          <a:p>
            <a:pPr marL="0" marR="0" lvl="0" indent="0" algn="l" defTabSz="457200" rtl="0" eaLnBrk="1" fontAlgn="auto" latinLnBrk="0" hangingPunct="1">
              <a:lnSpc>
                <a:spcPts val="1200"/>
              </a:lnSpc>
              <a:spcBef>
                <a:spcPts val="100"/>
              </a:spcBef>
              <a:spcAft>
                <a:spcPts val="0"/>
              </a:spcAft>
              <a:buClrTx/>
              <a:buSzTx/>
              <a:buFontTx/>
              <a:buNone/>
              <a:tabLst/>
              <a:defRPr/>
            </a:pPr>
            <a:endParaRPr kumimoji="0" lang="en-US" altLang="ja-JP" sz="3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200"/>
              </a:lnSpc>
              <a:spcBef>
                <a:spcPts val="100"/>
              </a:spcBef>
              <a:spcAft>
                <a:spcPts val="0"/>
              </a:spcAft>
              <a:buClrTx/>
              <a:buSzTx/>
              <a:buFontTx/>
              <a:buNone/>
              <a:tabLst/>
              <a:defRPr/>
            </a:pPr>
            <a:r>
              <a:rPr kumimoji="0" lang="ja-JP" altLang="en-US" sz="12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１　自立支援・重度化防止に向けた保険者機能の強化等の取組の推進</a:t>
            </a:r>
            <a:r>
              <a:rPr kumimoji="0" lang="zh-TW" altLang="en-US" sz="12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（介護保険法）</a:t>
            </a:r>
          </a:p>
          <a:p>
            <a:pPr marL="0" marR="0" lvl="0" indent="0" algn="l" defTabSz="457200" rtl="0" eaLnBrk="1" fontAlgn="auto" latinLnBrk="0" hangingPunct="1">
              <a:lnSpc>
                <a:spcPts val="1200"/>
              </a:lnSpc>
              <a:spcBef>
                <a:spcPts val="10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全市町村が保険者機能を発揮し、自立支援・重度化防止に向けて取り組む仕組みの制度化</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200"/>
              </a:lnSpc>
              <a:spcBef>
                <a:spcPts val="100"/>
              </a:spcBef>
              <a:spcAft>
                <a:spcPts val="0"/>
              </a:spcAft>
              <a:buClrTx/>
              <a:buSzTx/>
              <a:buFontTx/>
              <a:buNone/>
              <a:tabLst/>
              <a:defRPr/>
            </a:pPr>
            <a:r>
              <a:rPr kumimoji="0" lang="ja-JP" altLang="en-US" sz="11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11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国から提供されたデータを分析の上、介護保険事業（支援）計画を策定。計画に介護予防・重度化防止等の取組内容と目標を記載</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2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　</a:t>
            </a:r>
            <a:r>
              <a:rPr kumimoji="0" lang="ja-JP" altLang="en-US" sz="1100" b="0" i="0" u="none" strike="noStrike" kern="1200" cap="none" spc="50" normalizeH="0" baseline="0" noProof="0" dirty="0">
                <a:ln>
                  <a:noFill/>
                </a:ln>
                <a:solidFill>
                  <a:prstClr val="black"/>
                </a:solidFill>
                <a:effectLst/>
                <a:uLnTx/>
                <a:uFillTx/>
                <a:latin typeface="メイリオ" panose="020B0604030504040204" pitchFamily="50" charset="-128"/>
                <a:ea typeface="游ゴシック" panose="020B0400000000000000" pitchFamily="50" charset="-128"/>
                <a:cs typeface="メイリオ" panose="020B0604030504040204" pitchFamily="50" charset="-128"/>
              </a:rPr>
              <a:t>都道府県による市町村に対する支援事業の創設　　　　</a:t>
            </a: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財政的インセンティブの付与の規定の整備</a:t>
            </a:r>
          </a:p>
          <a:p>
            <a:pPr marL="441325" marR="0" lvl="0" indent="-441325" algn="l" defTabSz="457200" rtl="0" eaLnBrk="1" fontAlgn="auto" latinLnBrk="0" hangingPunct="1">
              <a:lnSpc>
                <a:spcPts val="1200"/>
              </a:lnSpc>
              <a:spcBef>
                <a:spcPts val="600"/>
              </a:spcBef>
              <a:spcAft>
                <a:spcPts val="0"/>
              </a:spcAft>
              <a:buClrTx/>
              <a:buSzTx/>
              <a:buFontTx/>
              <a:buNone/>
              <a:tabLst/>
              <a:defRPr/>
            </a:pPr>
            <a:r>
              <a:rPr kumimoji="0" lang="ja-JP" altLang="en-US" sz="1000" b="0" i="0" u="none" strike="noStrike" kern="1200" cap="none" spc="0" normalizeH="0" baseline="0" noProof="0" dirty="0" smtClean="0">
                <a:ln>
                  <a:noFill/>
                </a:ln>
                <a:solidFill>
                  <a:prstClr val="black"/>
                </a:solidFill>
                <a:effectLst/>
                <a:uLnTx/>
                <a:uFillTx/>
                <a:latin typeface="ＭＳ 明朝" panose="02020609040205080304" pitchFamily="17" charset="-128"/>
                <a:ea typeface="ＭＳ 明朝" panose="02020609040205080304" pitchFamily="17" charset="-128"/>
                <a:cs typeface="+mn-cs"/>
              </a:rPr>
              <a:t>　　　</a:t>
            </a:r>
            <a:r>
              <a:rPr kumimoji="0" lang="ja-JP" altLang="en-US" sz="10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（その他）</a:t>
            </a:r>
            <a:endParaRPr kumimoji="0" lang="en-US" altLang="ja-JP" sz="10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200"/>
              </a:lnSpc>
              <a:spcBef>
                <a:spcPts val="100"/>
              </a:spcBef>
              <a:spcAft>
                <a:spcPts val="0"/>
              </a:spcAft>
              <a:buClrTx/>
              <a:buSzTx/>
              <a:buFontTx/>
              <a:buNone/>
              <a:tabLst/>
              <a:defRPr/>
            </a:pPr>
            <a:r>
              <a:rPr kumimoji="0" lang="ja-JP" altLang="en-US" sz="10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 地域包括支援センターの機能強化（市町村による評価の義務づけ等）</a:t>
            </a:r>
          </a:p>
          <a:p>
            <a:pPr marL="0" marR="0" lvl="0" indent="0" algn="l" defTabSz="457200" rtl="0" eaLnBrk="1" fontAlgn="auto" latinLnBrk="0" hangingPunct="1">
              <a:lnSpc>
                <a:spcPts val="1200"/>
              </a:lnSpc>
              <a:spcBef>
                <a:spcPts val="100"/>
              </a:spcBef>
              <a:spcAft>
                <a:spcPts val="0"/>
              </a:spcAft>
              <a:buClrTx/>
              <a:buSzTx/>
              <a:buFontTx/>
              <a:buNone/>
              <a:tabLst/>
              <a:defRPr/>
            </a:pPr>
            <a:r>
              <a:rPr kumimoji="0" lang="ja-JP" altLang="en-US" sz="10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 居宅サービス事業者の指定等に対する保険者の関与強化（小規模多機能等を普及させる観点からの指定拒否の仕組み等の導入）</a:t>
            </a:r>
          </a:p>
          <a:p>
            <a:pPr marL="0" marR="0" lvl="0" indent="0" algn="l" defTabSz="457200" rtl="0" eaLnBrk="1" fontAlgn="auto" latinLnBrk="0" hangingPunct="1">
              <a:lnSpc>
                <a:spcPts val="1200"/>
              </a:lnSpc>
              <a:spcBef>
                <a:spcPts val="100"/>
              </a:spcBef>
              <a:spcAft>
                <a:spcPts val="0"/>
              </a:spcAft>
              <a:buClrTx/>
              <a:buSzTx/>
              <a:buFontTx/>
              <a:buNone/>
              <a:tabLst/>
              <a:defRPr/>
            </a:pPr>
            <a:r>
              <a:rPr kumimoji="0" lang="ja-JP" altLang="en-US" sz="10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 認知症施策の推進（新オレンジプランの基本的な考え方（普及・啓発等の関連施策の総合的な推進）を制度上明確化）</a:t>
            </a:r>
            <a:endParaRPr kumimoji="0" lang="en-US" altLang="ja-JP"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8288" marR="0" lvl="0" indent="-268288" algn="l" defTabSz="457200" rtl="0" eaLnBrk="1" fontAlgn="auto" latinLnBrk="0" hangingPunct="1">
              <a:lnSpc>
                <a:spcPts val="1200"/>
              </a:lnSpc>
              <a:spcBef>
                <a:spcPts val="100"/>
              </a:spcBef>
              <a:spcAft>
                <a:spcPts val="0"/>
              </a:spcAft>
              <a:buClrTx/>
              <a:buSzTx/>
              <a:buFontTx/>
              <a:buNone/>
              <a:tabLst/>
              <a:defRPr/>
            </a:pPr>
            <a:endParaRPr kumimoji="0" lang="en-US" altLang="ja-JP" sz="1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8288" marR="0" lvl="0" indent="-268288" algn="l" defTabSz="457200" rtl="0" eaLnBrk="1" fontAlgn="auto" latinLnBrk="0" hangingPunct="1">
              <a:lnSpc>
                <a:spcPts val="1200"/>
              </a:lnSpc>
              <a:spcBef>
                <a:spcPts val="100"/>
              </a:spcBef>
              <a:spcAft>
                <a:spcPts val="0"/>
              </a:spcAft>
              <a:buClrTx/>
              <a:buSzTx/>
              <a:buFontTx/>
              <a:buNone/>
              <a:tabLst/>
              <a:defRPr/>
            </a:pPr>
            <a:r>
              <a:rPr kumimoji="0" lang="ja-JP" altLang="en-US" sz="1200" b="1" i="0" u="sng"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２</a:t>
            </a:r>
            <a:r>
              <a:rPr kumimoji="0" lang="ja-JP" altLang="en-US" sz="12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医療・介護の連携の推進等</a:t>
            </a:r>
            <a:r>
              <a:rPr kumimoji="0" lang="zh-TW" altLang="en-US" sz="12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（介護保険法、医療法）</a:t>
            </a:r>
            <a:endParaRPr kumimoji="0" lang="en-US" altLang="ja-JP" sz="12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441325" marR="0" lvl="0" indent="-441325" algn="l" defTabSz="457200" rtl="0" eaLnBrk="1" fontAlgn="auto" latinLnBrk="0" hangingPunct="1">
              <a:lnSpc>
                <a:spcPts val="1200"/>
              </a:lnSpc>
              <a:spcBef>
                <a:spcPts val="10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①　「日常的な医学管理」や「看取り・ターミナル」等の機能と、「生活施設」としての機能とを兼ね備えた、新たな介護保険施設を創設</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808038" marR="0" lvl="0" indent="-808038" algn="l" defTabSz="457200" rtl="0" eaLnBrk="1" fontAlgn="auto" latinLnBrk="0" hangingPunct="1">
              <a:lnSpc>
                <a:spcPts val="1200"/>
              </a:lnSpc>
              <a:spcBef>
                <a:spcPts val="10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　　　　</a:t>
            </a:r>
            <a:r>
              <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現行の介護療養病床の経過措置期間については、６年間延長することとする。病院又は診療所から新施設に転換した場合には、転換前の病院又は診療所の名称を引き続き使用できることとする。</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441325" marR="0" lvl="0" indent="-441325" algn="l" defTabSz="457200" rtl="0" eaLnBrk="1" fontAlgn="auto" latinLnBrk="0" hangingPunct="1">
              <a:lnSpc>
                <a:spcPts val="1200"/>
              </a:lnSpc>
              <a:spcBef>
                <a:spcPts val="60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②　医療・介護の連携等に関し、都道府県による市町村に対する必要な情報の提供その他の支援の規定を整備</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441325" marR="0" lvl="0" indent="-441325" algn="l" defTabSz="457200" rtl="0" eaLnBrk="1" fontAlgn="auto" latinLnBrk="0" hangingPunct="1">
              <a:lnSpc>
                <a:spcPts val="1200"/>
              </a:lnSpc>
              <a:spcBef>
                <a:spcPts val="100"/>
              </a:spcBef>
              <a:spcAft>
                <a:spcPts val="0"/>
              </a:spcAft>
              <a:buClrTx/>
              <a:buSzTx/>
              <a:buFontTx/>
              <a:buNone/>
              <a:tabLst/>
              <a:defRPr/>
            </a:pPr>
            <a:endPar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200"/>
              </a:lnSpc>
              <a:spcBef>
                <a:spcPts val="100"/>
              </a:spcBef>
              <a:spcAft>
                <a:spcPts val="0"/>
              </a:spcAft>
              <a:buClrTx/>
              <a:buSzTx/>
              <a:buFontTx/>
              <a:buNone/>
              <a:tabLst/>
              <a:defRPr/>
            </a:pPr>
            <a:r>
              <a:rPr kumimoji="0" lang="ja-JP" altLang="en-US" sz="12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３　地域共生社会の実現に向けた取組の推進等（社会福祉法、介護保険法、障害者総合支援法、児童福祉法）</a:t>
            </a:r>
          </a:p>
          <a:p>
            <a:pPr marL="461963" marR="0" lvl="0" indent="-446088" algn="l" defTabSz="457200" rtl="0" eaLnBrk="1" fontAlgn="auto" latinLnBrk="0" hangingPunct="1">
              <a:lnSpc>
                <a:spcPts val="1200"/>
              </a:lnSpc>
              <a:spcBef>
                <a:spcPts val="100"/>
              </a:spcBef>
              <a:spcAft>
                <a:spcPts val="0"/>
              </a:spcAft>
              <a:buClrTx/>
              <a:buSzTx/>
              <a:buFontTx/>
              <a:buNone/>
              <a:tabLst/>
              <a:defRPr/>
            </a:pPr>
            <a:r>
              <a:rPr kumimoji="0" lang="ja-JP" altLang="en-US" sz="12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　  　</a:t>
            </a:r>
            <a:r>
              <a:rPr kumimoji="0" lang="ja-JP" altLang="en-US" sz="11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　市町村による地域住民と行政等との協働による包括的支援体制作り、福祉分野の共通事項を記載した地域福祉計画の策定の　　　努力義務化</a:t>
            </a:r>
            <a:endParaRPr kumimoji="0" lang="en-US" altLang="ja-JP" sz="11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2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　　　・　高齢者と障害児者が同一事業所でサービスを受けやすくするため、介護保険と障害福祉制度に新たに共生型サービスを位置付ける</a:t>
            </a:r>
            <a:endParaRPr kumimoji="0" lang="en-US" altLang="ja-JP" sz="1100" b="0" i="0" u="none" strike="sng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200"/>
              </a:lnSpc>
              <a:spcBef>
                <a:spcPts val="60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　　　</a:t>
            </a: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（その他）</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200"/>
              </a:lnSpc>
              <a:spcBef>
                <a:spcPts val="10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 有料老人ホームの入居者保護のための施策の強化（事業停止命令の創設、前払金の保全措置の義務の対象拡大等）</a:t>
            </a: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200"/>
              </a:lnSpc>
              <a:spcBef>
                <a:spcPts val="10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 障害者支援施設等を退所して介護保険施設等に入所した場合の保険者の見直し（障害者支援施設等に入所する前の市町村を保険者とする。）</a:t>
            </a:r>
          </a:p>
        </p:txBody>
      </p:sp>
      <p:sp>
        <p:nvSpPr>
          <p:cNvPr id="9" name="ホームベース 8"/>
          <p:cNvSpPr/>
          <p:nvPr/>
        </p:nvSpPr>
        <p:spPr>
          <a:xfrm>
            <a:off x="14205" y="908752"/>
            <a:ext cx="5981538" cy="288000"/>
          </a:xfrm>
          <a:prstGeom prst="homePlate">
            <a:avLst/>
          </a:prstGeom>
          <a:solidFill>
            <a:srgbClr val="FFCCFF"/>
          </a:solidFill>
          <a:ln>
            <a:solidFill>
              <a:srgbClr val="FF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271" tIns="44636" rIns="89271" bIns="44636"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Ⅰ</a:t>
            </a:r>
            <a:r>
              <a:rPr kumimoji="0"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地域包括ケアシステムの深化・推進</a:t>
            </a:r>
          </a:p>
        </p:txBody>
      </p:sp>
      <p:sp>
        <p:nvSpPr>
          <p:cNvPr id="12" name="角丸四角形 11"/>
          <p:cNvSpPr/>
          <p:nvPr/>
        </p:nvSpPr>
        <p:spPr>
          <a:xfrm>
            <a:off x="25445" y="5398709"/>
            <a:ext cx="9105231" cy="972000"/>
          </a:xfrm>
          <a:prstGeom prst="roundRect">
            <a:avLst>
              <a:gd name="adj" fmla="val 9550"/>
            </a:avLst>
          </a:prstGeom>
          <a:no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lIns="89271" tIns="44636" rIns="89271" bIns="44636" rtlCol="0" anchor="t" anchorCtr="0"/>
          <a:lstStyle/>
          <a:p>
            <a:pPr marL="0" marR="0" lvl="0" indent="0" algn="l" defTabSz="457200" rtl="0" eaLnBrk="1" fontAlgn="auto" latinLnBrk="0" hangingPunct="1">
              <a:lnSpc>
                <a:spcPts val="1300"/>
              </a:lnSpc>
              <a:spcBef>
                <a:spcPts val="20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300"/>
              </a:lnSpc>
              <a:spcBef>
                <a:spcPts val="200"/>
              </a:spcBef>
              <a:spcAft>
                <a:spcPts val="0"/>
              </a:spcAft>
              <a:buClrTx/>
              <a:buSzTx/>
              <a:buFontTx/>
              <a:buNone/>
              <a:tabLst/>
              <a:defRPr/>
            </a:pPr>
            <a:r>
              <a:rPr kumimoji="0" lang="ja-JP" altLang="en-US" sz="13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４　２割負担者のうち特に所得の高い層の負担割合を３割とする。</a:t>
            </a:r>
            <a:r>
              <a:rPr kumimoji="0" lang="zh-TW" altLang="en-US" sz="13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（介護保険法）</a:t>
            </a:r>
            <a:endParaRPr kumimoji="0" lang="ja-JP" altLang="en-US" sz="13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2160588" marR="0" lvl="0" indent="-2160588" algn="l" defTabSz="457200" rtl="0" eaLnBrk="1" fontAlgn="auto" latinLnBrk="0" hangingPunct="1">
              <a:lnSpc>
                <a:spcPts val="1300"/>
              </a:lnSpc>
              <a:spcBef>
                <a:spcPts val="1200"/>
              </a:spcBef>
              <a:spcAft>
                <a:spcPts val="0"/>
              </a:spcAft>
              <a:buClrTx/>
              <a:buSzTx/>
              <a:buFontTx/>
              <a:buNone/>
              <a:tabLst/>
              <a:defRPr/>
            </a:pPr>
            <a:r>
              <a:rPr kumimoji="0" lang="ja-JP" altLang="en-US" sz="13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５　介護納付金への総報酬割の導入（介護保険法）</a:t>
            </a:r>
            <a:endParaRPr kumimoji="0" lang="en-US" altLang="ja-JP" sz="13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2160588" marR="0" lvl="0" indent="-2160588" algn="l" defTabSz="457200" rtl="0" eaLnBrk="1" fontAlgn="auto" latinLnBrk="0" hangingPunct="1">
              <a:lnSpc>
                <a:spcPts val="1300"/>
              </a:lnSpc>
              <a:spcBef>
                <a:spcPts val="20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　　</a:t>
            </a:r>
            <a:r>
              <a:rPr kumimoji="0"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 各医療保険者が納付する介護納付金（</a:t>
            </a:r>
            <a:r>
              <a:rPr kumimoji="0"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40</a:t>
            </a:r>
            <a:r>
              <a:rPr kumimoji="0"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0"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64</a:t>
            </a:r>
            <a:r>
              <a:rPr kumimoji="0"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歳の保険料）について、被用者保険間では</a:t>
            </a:r>
            <a:r>
              <a:rPr kumimoji="0"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0"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総報酬割</a:t>
            </a:r>
            <a:r>
              <a:rPr kumimoji="0"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0"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（報酬額に比例した負担）とする。</a:t>
            </a:r>
            <a:endParaRPr kumimoji="0" lang="zh-TW" altLang="en-US" sz="1050" b="0" i="0" u="none" strike="noStrike" kern="1200" cap="none" spc="0" normalizeH="0" baseline="0" noProof="0" dirty="0">
              <a:ln>
                <a:noFill/>
              </a:ln>
              <a:solidFill>
                <a:prstClr val="black"/>
              </a:solidFill>
              <a:effectLst/>
              <a:uLnTx/>
              <a:uFillTx/>
              <a:latin typeface="新細明體"/>
              <a:cs typeface="メイリオ" panose="020B0604030504040204" pitchFamily="50" charset="-128"/>
            </a:endParaRPr>
          </a:p>
        </p:txBody>
      </p:sp>
      <p:sp>
        <p:nvSpPr>
          <p:cNvPr id="10" name="ホームベース 9"/>
          <p:cNvSpPr/>
          <p:nvPr/>
        </p:nvSpPr>
        <p:spPr>
          <a:xfrm>
            <a:off x="22669" y="5254693"/>
            <a:ext cx="5981538" cy="288000"/>
          </a:xfrm>
          <a:prstGeom prst="homePlate">
            <a:avLst/>
          </a:prstGeom>
          <a:solidFill>
            <a:srgbClr val="CCECFF"/>
          </a:solidFill>
          <a:ln>
            <a:solidFill>
              <a:srgbClr val="6699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271" tIns="44636" rIns="89271" bIns="44636"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Ⅱ</a:t>
            </a: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介護保険制度の持続可能性の確保</a:t>
            </a:r>
          </a:p>
        </p:txBody>
      </p:sp>
      <p:sp>
        <p:nvSpPr>
          <p:cNvPr id="13" name="テキスト ボックス 15"/>
          <p:cNvSpPr txBox="1">
            <a:spLocks noChangeArrowheads="1"/>
          </p:cNvSpPr>
          <p:nvPr/>
        </p:nvSpPr>
        <p:spPr bwMode="auto">
          <a:xfrm>
            <a:off x="-30603" y="13094"/>
            <a:ext cx="9174604" cy="369045"/>
          </a:xfrm>
          <a:prstGeom prst="rect">
            <a:avLst/>
          </a:prstGeom>
          <a:solidFill>
            <a:srgbClr val="00206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1429" tIns="36000" rIns="91429" bIns="36000" anchor="ctr">
            <a:no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地域包括ケアシステムの強化のための介護保険法等の一部を改正する法律案のポイント</a:t>
            </a:r>
          </a:p>
        </p:txBody>
      </p:sp>
      <p:sp>
        <p:nvSpPr>
          <p:cNvPr id="2" name="正方形/長方形 1"/>
          <p:cNvSpPr/>
          <p:nvPr/>
        </p:nvSpPr>
        <p:spPr>
          <a:xfrm>
            <a:off x="22004" y="6409413"/>
            <a:ext cx="9569797" cy="261610"/>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平成３０年４月１日施行。（</a:t>
            </a:r>
            <a:r>
              <a:rPr kumimoji="0" lang="en-US" altLang="ja-JP" sz="1100" b="0" i="0" u="none" strike="noStrike" kern="1200" cap="none" spc="0" normalizeH="0" baseline="0" noProof="0" dirty="0">
                <a:ln>
                  <a:noFill/>
                </a:ln>
                <a:solidFill>
                  <a:srgbClr val="FF0000"/>
                </a:solidFill>
                <a:effectLst/>
                <a:uLnTx/>
                <a:uFillTx/>
                <a:latin typeface="ＭＳ Ｐゴシック"/>
                <a:ea typeface="游ゴシック" panose="020B0400000000000000" pitchFamily="50" charset="-128"/>
                <a:cs typeface="+mn-cs"/>
              </a:rPr>
              <a:t> </a:t>
            </a:r>
            <a:r>
              <a:rPr kumimoji="0" lang="en-US" altLang="ja-JP" sz="11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Ⅱ</a:t>
            </a:r>
            <a:r>
              <a:rPr kumimoji="0" lang="ja-JP" altLang="en-US" sz="11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５は平成</a:t>
            </a:r>
            <a:r>
              <a:rPr kumimoji="0" lang="en-US" altLang="ja-JP" sz="11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29</a:t>
            </a:r>
            <a:r>
              <a:rPr kumimoji="0" lang="ja-JP" altLang="en-US" sz="11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年</a:t>
            </a:r>
            <a:r>
              <a:rPr kumimoji="0" lang="en-US" altLang="ja-JP" sz="11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8</a:t>
            </a:r>
            <a:r>
              <a:rPr kumimoji="0" lang="ja-JP" altLang="en-US" sz="11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月分の介護納付金から適用</a:t>
            </a: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Ⅱ</a:t>
            </a: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４は平成３０年８月１日施行）</a:t>
            </a:r>
          </a:p>
        </p:txBody>
      </p:sp>
      <p:sp>
        <p:nvSpPr>
          <p:cNvPr id="14" name="テキスト ボックス 13"/>
          <p:cNvSpPr txBox="1"/>
          <p:nvPr/>
        </p:nvSpPr>
        <p:spPr>
          <a:xfrm>
            <a:off x="22004" y="404664"/>
            <a:ext cx="907200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高齢者の自立支援と要介護状態の重度化防止、地域共生社会の実現を図るとともに、制度の持続可能性を確保することに配慮し、サービスを必要とする方に必要なサービスが提供されるようにする。</a:t>
            </a:r>
            <a:endParaRPr kumimoji="0"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スライド番号プレースホルダー 2"/>
          <p:cNvSpPr>
            <a:spLocks noGrp="1"/>
          </p:cNvSpPr>
          <p:nvPr>
            <p:ph type="sldNum" sz="quarter" idx="12"/>
          </p:nvPr>
        </p:nvSpPr>
        <p:spPr>
          <a:xfrm>
            <a:off x="7036604" y="6559347"/>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0A3C79-1AFD-481B-B685-7933BCD0898B}" type="slidenum">
              <a:rPr kumimoji="0" lang="en-US" altLang="ja-JP"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altLang="ja-JP"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1"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3625134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テキスト ボックス 104"/>
          <p:cNvSpPr txBox="1"/>
          <p:nvPr/>
        </p:nvSpPr>
        <p:spPr>
          <a:xfrm>
            <a:off x="4720463" y="5517273"/>
            <a:ext cx="2308609" cy="892540"/>
          </a:xfrm>
          <a:prstGeom prst="rect">
            <a:avLst/>
          </a:prstGeom>
          <a:solidFill>
            <a:schemeClr val="accent6">
              <a:lumMod val="40000"/>
              <a:lumOff val="60000"/>
            </a:schemeClr>
          </a:solidFill>
          <a:ln w="57150" cmpd="dbl">
            <a:solidFill>
              <a:schemeClr val="accent6">
                <a:lumMod val="75000"/>
              </a:schemeClr>
            </a:solidFill>
          </a:ln>
        </p:spPr>
        <p:txBody>
          <a:bodyPr vert="horz" wrap="square" lIns="91427" tIns="45714" rIns="91427" bIns="45714"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n-cs"/>
              </a:rPr>
              <a:t>　</a:t>
            </a:r>
            <a:endParaRPr kumimoji="0" lang="en-US" altLang="ja-JP" sz="1100" b="0" i="0" u="none" strike="noStrike" kern="1200" cap="none" spc="0" normalizeH="0" baseline="0" noProof="0" dirty="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sng" strike="noStrike" kern="1200" cap="none" spc="0" normalizeH="0" baseline="0" noProof="0" dirty="0">
                <a:ln>
                  <a:noFill/>
                </a:ln>
                <a:solidFill>
                  <a:srgbClr val="00B050"/>
                </a:solidFill>
                <a:effectLst/>
                <a:uLnTx/>
                <a:uFillTx/>
                <a:latin typeface="ＭＳ Ｐゴシック"/>
                <a:ea typeface="游ゴシック" panose="020B0400000000000000" pitchFamily="50" charset="-128"/>
                <a:cs typeface="+mn-cs"/>
              </a:rPr>
              <a:t>障害</a:t>
            </a:r>
            <a:r>
              <a:rPr kumimoji="0" lang="ja-JP" altLang="en-US" sz="11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福祉サービス事業所等</a:t>
            </a:r>
            <a:endParaRPr kumimoji="0" lang="en-US" altLang="ja-JP" sz="11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white"/>
              </a:solidFill>
              <a:effectLst/>
              <a:uLnTx/>
              <a:uFillTx/>
              <a:latin typeface="ＭＳ Ｐゴシック"/>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sng" strike="noStrike" kern="1200" cap="none" spc="0" normalizeH="0" baseline="0" noProof="0" dirty="0">
                <a:ln>
                  <a:noFill/>
                </a:ln>
                <a:solidFill>
                  <a:srgbClr val="5B9BD5">
                    <a:lumMod val="75000"/>
                  </a:srgbClr>
                </a:solidFill>
                <a:effectLst/>
                <a:uLnTx/>
                <a:uFillTx/>
                <a:latin typeface="ＭＳ Ｐゴシック"/>
                <a:ea typeface="游ゴシック" panose="020B0400000000000000" pitchFamily="50" charset="-128"/>
                <a:cs typeface="+mn-cs"/>
              </a:rPr>
              <a:t>介護</a:t>
            </a:r>
            <a:r>
              <a:rPr kumimoji="0" lang="ja-JP" altLang="en-US" sz="11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保険事業所</a:t>
            </a:r>
          </a:p>
        </p:txBody>
      </p:sp>
      <p:sp>
        <p:nvSpPr>
          <p:cNvPr id="24" name="テキスト ボックス 23"/>
          <p:cNvSpPr txBox="1"/>
          <p:nvPr/>
        </p:nvSpPr>
        <p:spPr>
          <a:xfrm>
            <a:off x="-3146" y="-4278"/>
            <a:ext cx="9144000" cy="441434"/>
          </a:xfrm>
          <a:prstGeom prst="rect">
            <a:avLst/>
          </a:prstGeom>
          <a:solidFill>
            <a:srgbClr val="000066"/>
          </a:solidFill>
        </p:spPr>
        <p:style>
          <a:lnRef idx="2">
            <a:schemeClr val="dk1"/>
          </a:lnRef>
          <a:fillRef idx="1">
            <a:schemeClr val="lt1"/>
          </a:fillRef>
          <a:effectRef idx="0">
            <a:schemeClr val="dk1"/>
          </a:effectRef>
          <a:fontRef idx="minor">
            <a:schemeClr val="dk1"/>
          </a:fontRef>
        </p:style>
        <p:txBody>
          <a:bodyPr wrap="square" lIns="91424" tIns="45712" rIns="91424" bIns="45712"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地域共生社会の実現に向けた取組の推進</a:t>
            </a:r>
            <a:endParaRPr kumimoji="0" lang="ja-JP" altLang="en-US"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p:cNvSpPr/>
          <p:nvPr/>
        </p:nvSpPr>
        <p:spPr>
          <a:xfrm>
            <a:off x="38114" y="3769018"/>
            <a:ext cx="4984615" cy="280590"/>
          </a:xfrm>
          <a:prstGeom prst="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新たに共生型サービスを位置づけ</a:t>
            </a:r>
          </a:p>
        </p:txBody>
      </p:sp>
      <p:sp>
        <p:nvSpPr>
          <p:cNvPr id="6" name="正方形/長方形 5"/>
          <p:cNvSpPr/>
          <p:nvPr/>
        </p:nvSpPr>
        <p:spPr>
          <a:xfrm>
            <a:off x="39894" y="4049608"/>
            <a:ext cx="9072000" cy="648000"/>
          </a:xfrm>
          <a:prstGeom prst="rect">
            <a:avLst/>
          </a:prstGeom>
          <a:ln/>
        </p:spPr>
        <p:style>
          <a:lnRef idx="2">
            <a:schemeClr val="dk1"/>
          </a:lnRef>
          <a:fillRef idx="1">
            <a:schemeClr val="lt1"/>
          </a:fillRef>
          <a:effectRef idx="0">
            <a:schemeClr val="dk1"/>
          </a:effectRef>
          <a:fontRef idx="minor">
            <a:schemeClr val="dk1"/>
          </a:fontRef>
        </p:style>
        <p:txBody>
          <a:bodyPr lIns="97733" tIns="48866" rIns="97733" bIns="48866" rtlCol="0" anchor="ctr"/>
          <a:lstStyle/>
          <a:p>
            <a:pPr marL="173038" marR="0" lvl="0" indent="-173038" algn="l" defTabSz="914238"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rPr>
              <a:t>○　高齢者と障害児者が</a:t>
            </a:r>
            <a:r>
              <a:rPr kumimoji="0" lang="ja-JP" altLang="ja-JP" sz="1200"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同一の事業所でサービスを</a:t>
            </a:r>
            <a:r>
              <a:rPr kumimoji="0" lang="ja-JP" altLang="en-US" sz="1200"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受けやすく</a:t>
            </a:r>
            <a:r>
              <a:rPr kumimoji="0" lang="ja-JP" altLang="ja-JP" sz="1200"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す</a:t>
            </a:r>
            <a:r>
              <a:rPr kumimoji="0" lang="ja-JP" altLang="en-US" sz="1200"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るため、 </a:t>
            </a:r>
            <a:r>
              <a:rPr kumimoji="0" lang="ja-JP" altLang="ja-JP" sz="1200"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介護保険</a:t>
            </a:r>
            <a:r>
              <a:rPr kumimoji="0" lang="ja-JP" altLang="en-US" sz="1200"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と障害福祉両方の制度に　</a:t>
            </a:r>
            <a:r>
              <a:rPr kumimoji="0" lang="ja-JP" altLang="ja-JP" sz="1200" b="0" i="0" u="sng" strike="noStrike" kern="1200" cap="none" spc="0" normalizeH="0" baseline="0" noProof="0" dirty="0">
                <a:ln>
                  <a:noFill/>
                </a:ln>
                <a:solidFill>
                  <a:srgbClr val="FF0000"/>
                </a:solidFill>
                <a:effectLst/>
                <a:uLnTx/>
                <a:uFillTx/>
                <a:latin typeface="游ゴシック Light" panose="020B0300000000000000" pitchFamily="50" charset="-128"/>
                <a:ea typeface="游ゴシック Light" panose="020B0300000000000000" pitchFamily="50" charset="-128"/>
                <a:cs typeface="+mn-cs"/>
              </a:rPr>
              <a:t>新たに共生型サービスを位置付け</a:t>
            </a:r>
            <a:r>
              <a:rPr kumimoji="0" lang="ja-JP" altLang="en-US" sz="1200" b="0" i="0" u="sng" strike="noStrike" kern="1200" cap="none" spc="0" normalizeH="0" baseline="0" noProof="0" dirty="0">
                <a:ln>
                  <a:noFill/>
                </a:ln>
                <a:solidFill>
                  <a:srgbClr val="FF0000"/>
                </a:solidFill>
                <a:effectLst/>
                <a:uLnTx/>
                <a:uFillTx/>
                <a:latin typeface="游ゴシック Light" panose="020B0300000000000000" pitchFamily="50" charset="-128"/>
                <a:ea typeface="游ゴシック Light" panose="020B0300000000000000" pitchFamily="50" charset="-128"/>
                <a:cs typeface="+mn-cs"/>
              </a:rPr>
              <a:t>る</a:t>
            </a:r>
            <a:r>
              <a:rPr kumimoji="0" lang="ja-JP" altLang="en-US" sz="1200"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a:t>
            </a:r>
            <a:r>
              <a:rPr kumimoji="0" lang="ja-JP" altLang="ja-JP" sz="1100"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指定基準等は、平成</a:t>
            </a:r>
            <a:r>
              <a:rPr kumimoji="0" lang="en-US" altLang="ja-JP" sz="1100"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30</a:t>
            </a:r>
            <a:r>
              <a:rPr kumimoji="0" lang="ja-JP" altLang="ja-JP" sz="1100"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年度介護報酬改定</a:t>
            </a:r>
            <a:r>
              <a:rPr kumimoji="0" lang="ja-JP" altLang="en-US" sz="1100"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及び障害福祉サービス等報酬改定時に検討）</a:t>
            </a:r>
            <a:endParaRPr kumimoji="0" lang="en-US" altLang="ja-JP" sz="1200"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sp>
        <p:nvSpPr>
          <p:cNvPr id="28" name="テキスト ボックス 27"/>
          <p:cNvSpPr txBox="1"/>
          <p:nvPr/>
        </p:nvSpPr>
        <p:spPr>
          <a:xfrm>
            <a:off x="714187" y="5167531"/>
            <a:ext cx="2057613" cy="64633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サービスを提供する場合、</a:t>
            </a:r>
            <a:endParaRPr kumimoji="0" lang="en-US" altLang="ja-JP" sz="1200"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それぞれ指定基準を</a:t>
            </a:r>
            <a:endParaRPr kumimoji="0" lang="en-US" altLang="ja-JP" sz="1200"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満たす必要がある</a:t>
            </a:r>
          </a:p>
        </p:txBody>
      </p:sp>
      <p:sp>
        <p:nvSpPr>
          <p:cNvPr id="42" name="角丸四角形 41"/>
          <p:cNvSpPr/>
          <p:nvPr/>
        </p:nvSpPr>
        <p:spPr>
          <a:xfrm>
            <a:off x="4872812" y="5239538"/>
            <a:ext cx="2147460" cy="388936"/>
          </a:xfrm>
          <a:prstGeom prst="roundRect">
            <a:avLst>
              <a:gd name="adj" fmla="val 3555"/>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87313" marR="0" lvl="0" indent="-87313"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rgbClr val="FF0000"/>
                </a:solidFill>
                <a:effectLst/>
                <a:uLnTx/>
                <a:uFillTx/>
                <a:latin typeface="ＭＳ Ｐゴシック"/>
                <a:ea typeface="游ゴシック" panose="020B0400000000000000" pitchFamily="50" charset="-128"/>
                <a:cs typeface="+mn-cs"/>
              </a:rPr>
              <a:t>共生型サービス事業所</a:t>
            </a:r>
            <a:endParaRPr kumimoji="0" lang="en-US" altLang="ja-JP" sz="1400" b="1" i="0" u="none" strike="noStrike" kern="1200" cap="none" spc="0" normalizeH="0" baseline="0" noProof="0" dirty="0">
              <a:ln>
                <a:noFill/>
              </a:ln>
              <a:solidFill>
                <a:srgbClr val="FF0000"/>
              </a:solidFill>
              <a:effectLst/>
              <a:uLnTx/>
              <a:uFillTx/>
              <a:latin typeface="ＭＳ Ｐゴシック"/>
              <a:ea typeface="游ゴシック" panose="020B0400000000000000" pitchFamily="50" charset="-128"/>
              <a:cs typeface="+mn-cs"/>
            </a:endParaRPr>
          </a:p>
        </p:txBody>
      </p:sp>
      <p:sp>
        <p:nvSpPr>
          <p:cNvPr id="65" name="円/楕円 64"/>
          <p:cNvSpPr/>
          <p:nvPr/>
        </p:nvSpPr>
        <p:spPr>
          <a:xfrm>
            <a:off x="4439062" y="5167530"/>
            <a:ext cx="531751" cy="297894"/>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新</a:t>
            </a:r>
            <a:endParaRPr kumimoji="1" lang="ja-JP" altLang="en-US" sz="1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68" name="正方形/長方形 67"/>
          <p:cNvSpPr/>
          <p:nvPr/>
        </p:nvSpPr>
        <p:spPr>
          <a:xfrm>
            <a:off x="148378" y="5922330"/>
            <a:ext cx="1818666" cy="466869"/>
          </a:xfrm>
          <a:prstGeom prst="rect">
            <a:avLst/>
          </a:prstGeom>
          <a:solidFill>
            <a:schemeClr val="bg1"/>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9" name="正方形/長方形 68"/>
          <p:cNvSpPr/>
          <p:nvPr/>
        </p:nvSpPr>
        <p:spPr>
          <a:xfrm>
            <a:off x="2179119" y="5905136"/>
            <a:ext cx="1495385" cy="486530"/>
          </a:xfrm>
          <a:prstGeom prst="rect">
            <a:avLst/>
          </a:prstGeom>
          <a:solidFill>
            <a:schemeClr val="bg1"/>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sng" strike="noStrike" kern="1200" cap="none" spc="0" normalizeH="0" baseline="0" noProof="0" dirty="0">
                <a:ln>
                  <a:noFill/>
                </a:ln>
                <a:solidFill>
                  <a:srgbClr val="5B9BD5">
                    <a:lumMod val="75000"/>
                  </a:srgbClr>
                </a:solidFill>
                <a:effectLst/>
                <a:uLnTx/>
                <a:uFillTx/>
                <a:latin typeface="ＭＳ Ｐゴシック"/>
                <a:ea typeface="游ゴシック" panose="020B0400000000000000" pitchFamily="50" charset="-128"/>
                <a:cs typeface="+mn-cs"/>
              </a:rPr>
              <a:t>介護</a:t>
            </a:r>
            <a:r>
              <a:rPr kumimoji="0" lang="ja-JP" altLang="en-US" sz="11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保険事業所</a:t>
            </a:r>
            <a:endParaRPr kumimoji="0" lang="en-US" altLang="ja-JP" sz="11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endParaRPr>
          </a:p>
        </p:txBody>
      </p:sp>
      <p:pic>
        <p:nvPicPr>
          <p:cNvPr id="70" name="Picture 3" descr="C:\Users\YSIOY\AppData\Local\Microsoft\Windows\Temporary Internet Files\Content.IE5\1CTOWRQ0\house-illustratio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7375" y="5694113"/>
            <a:ext cx="935720" cy="416963"/>
          </a:xfrm>
          <a:prstGeom prst="rect">
            <a:avLst/>
          </a:prstGeom>
          <a:noFill/>
          <a:extLst>
            <a:ext uri="{909E8E84-426E-40dd-AFC4-6F175D3DCCD1}">
              <a14:hiddenFill xmlns="" xmlns:a14="http://schemas.microsoft.com/office/drawing/2010/main">
                <a:solidFill>
                  <a:srgbClr val="FFFFFF"/>
                </a:solidFill>
              </a14:hiddenFill>
            </a:ext>
          </a:extLst>
        </p:spPr>
      </p:pic>
      <p:sp>
        <p:nvSpPr>
          <p:cNvPr id="72" name="テキスト ボックス 71"/>
          <p:cNvSpPr txBox="1"/>
          <p:nvPr/>
        </p:nvSpPr>
        <p:spPr>
          <a:xfrm>
            <a:off x="146530" y="5871938"/>
            <a:ext cx="197719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ja-JP" sz="8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sng" strike="noStrike" kern="1200" cap="none" spc="0" normalizeH="0" baseline="0" noProof="0" dirty="0">
                <a:ln>
                  <a:noFill/>
                </a:ln>
                <a:solidFill>
                  <a:srgbClr val="00B050"/>
                </a:solidFill>
                <a:effectLst/>
                <a:uLnTx/>
                <a:uFillTx/>
                <a:latin typeface="ＭＳ Ｐゴシック"/>
                <a:ea typeface="游ゴシック" panose="020B0400000000000000" pitchFamily="50" charset="-128"/>
                <a:cs typeface="+mn-cs"/>
              </a:rPr>
              <a:t>障害</a:t>
            </a:r>
            <a:r>
              <a:rPr kumimoji="0" lang="ja-JP" altLang="en-US" sz="10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福祉サービス事業所等</a:t>
            </a:r>
            <a:endParaRPr kumimoji="0" lang="en-US" altLang="ja-JP" sz="10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endParaRPr>
          </a:p>
        </p:txBody>
      </p:sp>
      <p:pic>
        <p:nvPicPr>
          <p:cNvPr id="73" name="Picture 7" descr="C:\Users\KKKPH\AppData\Local\Microsoft\Windows\Temporary Internet Files\Content.IE5\WHB5SLS6\lgi01c20140225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258" y="5694113"/>
            <a:ext cx="979661" cy="359229"/>
          </a:xfrm>
          <a:prstGeom prst="rect">
            <a:avLst/>
          </a:prstGeom>
          <a:noFill/>
          <a:extLst>
            <a:ext uri="{909E8E84-426E-40dd-AFC4-6F175D3DCCD1}">
              <a14:hiddenFill xmlns="" xmlns:a14="http://schemas.microsoft.com/office/drawing/2010/main">
                <a:solidFill>
                  <a:srgbClr val="FFFFFF"/>
                </a:solidFill>
              </a14:hiddenFill>
            </a:ext>
          </a:extLst>
        </p:spPr>
      </p:pic>
      <p:sp>
        <p:nvSpPr>
          <p:cNvPr id="75" name="角丸四角形 74"/>
          <p:cNvSpPr/>
          <p:nvPr/>
        </p:nvSpPr>
        <p:spPr>
          <a:xfrm>
            <a:off x="2461196" y="4869128"/>
            <a:ext cx="752110" cy="282734"/>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高齢者</a:t>
            </a:r>
          </a:p>
        </p:txBody>
      </p:sp>
      <p:sp>
        <p:nvSpPr>
          <p:cNvPr id="76" name="角丸四角形 75"/>
          <p:cNvSpPr/>
          <p:nvPr/>
        </p:nvSpPr>
        <p:spPr>
          <a:xfrm>
            <a:off x="251520" y="4879498"/>
            <a:ext cx="875723" cy="28803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障害児者</a:t>
            </a:r>
          </a:p>
        </p:txBody>
      </p:sp>
      <p:cxnSp>
        <p:nvCxnSpPr>
          <p:cNvPr id="77" name="直線矢印コネクタ 76"/>
          <p:cNvCxnSpPr>
            <a:stCxn id="75" idx="2"/>
            <a:endCxn id="70" idx="0"/>
          </p:cNvCxnSpPr>
          <p:nvPr/>
        </p:nvCxnSpPr>
        <p:spPr>
          <a:xfrm>
            <a:off x="2837252" y="5151862"/>
            <a:ext cx="7984" cy="3600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8" name="直線矢印コネクタ 77"/>
          <p:cNvCxnSpPr>
            <a:stCxn id="76" idx="2"/>
            <a:endCxn id="73" idx="0"/>
          </p:cNvCxnSpPr>
          <p:nvPr/>
        </p:nvCxnSpPr>
        <p:spPr>
          <a:xfrm flipH="1">
            <a:off x="668089" y="5167530"/>
            <a:ext cx="21293" cy="526583"/>
          </a:xfrm>
          <a:prstGeom prst="straightConnector1">
            <a:avLst/>
          </a:prstGeom>
          <a:ln w="28575">
            <a:solidFill>
              <a:schemeClr val="accent3">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79" name="角丸四角形 78"/>
          <p:cNvSpPr/>
          <p:nvPr/>
        </p:nvSpPr>
        <p:spPr>
          <a:xfrm>
            <a:off x="5904207" y="4765388"/>
            <a:ext cx="752110" cy="301064"/>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高齢者</a:t>
            </a:r>
          </a:p>
        </p:txBody>
      </p:sp>
      <p:sp>
        <p:nvSpPr>
          <p:cNvPr id="80" name="角丸四角形 79"/>
          <p:cNvSpPr/>
          <p:nvPr/>
        </p:nvSpPr>
        <p:spPr>
          <a:xfrm>
            <a:off x="5004048" y="4779225"/>
            <a:ext cx="854453" cy="316297"/>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障害児者</a:t>
            </a:r>
          </a:p>
        </p:txBody>
      </p:sp>
      <p:cxnSp>
        <p:nvCxnSpPr>
          <p:cNvPr id="81" name="直線矢印コネクタ 80"/>
          <p:cNvCxnSpPr>
            <a:stCxn id="79" idx="2"/>
          </p:cNvCxnSpPr>
          <p:nvPr/>
        </p:nvCxnSpPr>
        <p:spPr>
          <a:xfrm>
            <a:off x="6280262" y="5066453"/>
            <a:ext cx="0" cy="22986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2" name="直線矢印コネクタ 81"/>
          <p:cNvCxnSpPr/>
          <p:nvPr/>
        </p:nvCxnSpPr>
        <p:spPr>
          <a:xfrm>
            <a:off x="5502497" y="5080290"/>
            <a:ext cx="0" cy="200749"/>
          </a:xfrm>
          <a:prstGeom prst="straightConnector1">
            <a:avLst/>
          </a:prstGeom>
          <a:ln w="28575">
            <a:solidFill>
              <a:schemeClr val="accent3">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0" name="角丸四角形吹き出し 99"/>
          <p:cNvSpPr/>
          <p:nvPr/>
        </p:nvSpPr>
        <p:spPr>
          <a:xfrm>
            <a:off x="7395710" y="4733360"/>
            <a:ext cx="1628308" cy="972000"/>
          </a:xfrm>
          <a:prstGeom prst="wedgeRoundRectCallout">
            <a:avLst>
              <a:gd name="adj1" fmla="val -86376"/>
              <a:gd name="adj2" fmla="val 31194"/>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障害福祉サービス事業所等であれば、介護保険事業所の指定も受けやすくする特例を設ける。</a:t>
            </a:r>
            <a:endParaRPr kumimoji="0"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逆も同じ</a:t>
            </a:r>
            <a:endParaRPr kumimoji="0"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3" name="加算記号 102"/>
          <p:cNvSpPr/>
          <p:nvPr/>
        </p:nvSpPr>
        <p:spPr>
          <a:xfrm>
            <a:off x="5665551" y="5981769"/>
            <a:ext cx="235828" cy="198816"/>
          </a:xfrm>
          <a:prstGeom prst="mathPlus">
            <a:avLst>
              <a:gd name="adj1" fmla="val 1536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ja-JP" altLang="en-US" sz="1600" b="1"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50" charset="-128"/>
              <a:cs typeface="+mn-cs"/>
            </a:endParaRPr>
          </a:p>
        </p:txBody>
      </p:sp>
      <p:sp>
        <p:nvSpPr>
          <p:cNvPr id="111" name="テキスト ボックス 110"/>
          <p:cNvSpPr txBox="1"/>
          <p:nvPr/>
        </p:nvSpPr>
        <p:spPr>
          <a:xfrm>
            <a:off x="7191965" y="5842909"/>
            <a:ext cx="1685077" cy="656590"/>
          </a:xfrm>
          <a:prstGeom prst="rect">
            <a:avLst/>
          </a:prstGeom>
          <a:noFill/>
        </p:spPr>
        <p:txBody>
          <a:bodyPr wrap="none" rtlCol="0">
            <a:spAutoFit/>
          </a:bodyPr>
          <a:lstStyle/>
          <a:p>
            <a:pPr marL="0" marR="0" lvl="0" indent="0" algn="l" defTabSz="457200" rtl="0" eaLnBrk="1" fontAlgn="auto" latinLnBrk="0" hangingPunct="1">
              <a:lnSpc>
                <a:spcPts val="11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対象サービスは、</a:t>
            </a:r>
            <a:endParaRPr kumimoji="0" lang="en-US" altLang="ja-JP"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①ホームヘルプサービス、</a:t>
            </a:r>
            <a:endParaRPr kumimoji="0" lang="en-US" altLang="ja-JP"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②デイサービス、</a:t>
            </a:r>
            <a:endParaRPr kumimoji="0" lang="en-US" altLang="ja-JP"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③ショートステイ等を想定</a:t>
            </a:r>
          </a:p>
        </p:txBody>
      </p:sp>
      <p:sp>
        <p:nvSpPr>
          <p:cNvPr id="112" name="十字形 111"/>
          <p:cNvSpPr/>
          <p:nvPr/>
        </p:nvSpPr>
        <p:spPr>
          <a:xfrm>
            <a:off x="4173818" y="5528186"/>
            <a:ext cx="331713" cy="359424"/>
          </a:xfrm>
          <a:prstGeom prst="plus">
            <a:avLst>
              <a:gd name="adj" fmla="val 3843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正方形/長方形 2"/>
          <p:cNvSpPr/>
          <p:nvPr/>
        </p:nvSpPr>
        <p:spPr>
          <a:xfrm>
            <a:off x="90939" y="4796424"/>
            <a:ext cx="3828440" cy="1656000"/>
          </a:xfrm>
          <a:prstGeom prst="rect">
            <a:avLst/>
          </a:prstGeom>
          <a:noFill/>
          <a:ln w="19050">
            <a:solidFill>
              <a:schemeClr val="tx1"/>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0" name="テキスト ボックス 49"/>
          <p:cNvSpPr txBox="1"/>
          <p:nvPr/>
        </p:nvSpPr>
        <p:spPr>
          <a:xfrm>
            <a:off x="1483364" y="4856878"/>
            <a:ext cx="598154" cy="261610"/>
          </a:xfrm>
          <a:prstGeom prst="rect">
            <a:avLst/>
          </a:prstGeom>
          <a:solidFill>
            <a:schemeClr val="accent5">
              <a:lumMod val="20000"/>
              <a:lumOff val="80000"/>
            </a:schemeClr>
          </a:solidFill>
          <a:ln>
            <a:solidFill>
              <a:schemeClr val="tx1"/>
            </a:solidFill>
          </a:ln>
        </p:spPr>
        <p:style>
          <a:lnRef idx="1">
            <a:schemeClr val="accent3"/>
          </a:lnRef>
          <a:fillRef idx="3">
            <a:schemeClr val="accent3"/>
          </a:fillRef>
          <a:effectRef idx="2">
            <a:schemeClr val="accent3"/>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Ｐゴシック"/>
                <a:ea typeface="游ゴシック" panose="020B0400000000000000" pitchFamily="50" charset="-128"/>
                <a:cs typeface="+mn-cs"/>
              </a:rPr>
              <a:t>現行</a:t>
            </a:r>
          </a:p>
        </p:txBody>
      </p:sp>
      <p:sp>
        <p:nvSpPr>
          <p:cNvPr id="51" name="正方形/長方形 50"/>
          <p:cNvSpPr/>
          <p:nvPr/>
        </p:nvSpPr>
        <p:spPr>
          <a:xfrm>
            <a:off x="43857" y="548680"/>
            <a:ext cx="5680271" cy="260567"/>
          </a:xfrm>
          <a:prstGeom prst="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「我が事・丸ごと」の地域作り・包括的な支援体制の整備</a:t>
            </a:r>
          </a:p>
        </p:txBody>
      </p:sp>
      <p:sp>
        <p:nvSpPr>
          <p:cNvPr id="52" name="正方形/長方形 51"/>
          <p:cNvSpPr/>
          <p:nvPr/>
        </p:nvSpPr>
        <p:spPr>
          <a:xfrm>
            <a:off x="46190" y="809248"/>
            <a:ext cx="9038769" cy="2664079"/>
          </a:xfrm>
          <a:prstGeom prst="rect">
            <a:avLst/>
          </a:prstGeom>
          <a:ln/>
        </p:spPr>
        <p:style>
          <a:lnRef idx="2">
            <a:schemeClr val="dk1"/>
          </a:lnRef>
          <a:fillRef idx="1">
            <a:schemeClr val="lt1"/>
          </a:fillRef>
          <a:effectRef idx="0">
            <a:schemeClr val="dk1"/>
          </a:effectRef>
          <a:fontRef idx="minor">
            <a:schemeClr val="dk1"/>
          </a:fontRef>
        </p:style>
        <p:txBody>
          <a:bodyPr lIns="97733" tIns="48866" rIns="72000" bIns="48866" rtlCol="0" anchor="t"/>
          <a:lstStyle/>
          <a:p>
            <a:pPr marL="173038" marR="0" lvl="0" indent="-173038" algn="l" defTabSz="914238" rtl="0" eaLnBrk="1" fontAlgn="auto" latinLnBrk="0" hangingPunct="1">
              <a:lnSpc>
                <a:spcPct val="100000"/>
              </a:lnSpc>
              <a:spcBef>
                <a:spcPts val="0"/>
              </a:spcBef>
              <a:spcAft>
                <a:spcPts val="0"/>
              </a:spcAft>
              <a:buClrTx/>
              <a:buSzTx/>
              <a:buFontTx/>
              <a:buNone/>
              <a:tabLst/>
              <a:defRPr/>
            </a:pPr>
            <a:r>
              <a:rPr kumimoji="0" lang="ja-JP" altLang="en-US" sz="14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１．「我が事・丸ごと」の地域福祉推進の理念を規定</a:t>
            </a:r>
            <a:endParaRPr kumimoji="0" lang="en-US" altLang="ja-JP" sz="14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3038" marR="0" lvl="0" indent="173038" algn="l" defTabSz="914238"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rPr>
              <a:t>地域福祉の推進の理念として、支援を必要とする住民（世帯）が抱える多様で複合的な地域生活課題について、住民や福祉関係者による①把握及び②関係機関との連携等による解決 が図られることを目指す旨を明記。</a:t>
            </a:r>
          </a:p>
          <a:p>
            <a:pPr marL="173038" marR="0" lvl="0" indent="-173038" algn="l" defTabSz="914238" rtl="0" eaLnBrk="1" fontAlgn="auto" latinLnBrk="0" hangingPunct="1">
              <a:lnSpc>
                <a:spcPct val="100000"/>
              </a:lnSpc>
              <a:spcBef>
                <a:spcPts val="1200"/>
              </a:spcBef>
              <a:spcAft>
                <a:spcPts val="0"/>
              </a:spcAft>
              <a:buClrTx/>
              <a:buSzTx/>
              <a:buFontTx/>
              <a:buNone/>
              <a:tabLst/>
              <a:defRPr/>
            </a:pPr>
            <a:r>
              <a:rPr kumimoji="0" lang="ja-JP" altLang="en-US" sz="14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２．この理念を実現するため、市町村が以下の包括的な支援体制づくりに努める旨を規定</a:t>
            </a:r>
          </a:p>
          <a:p>
            <a:pPr marL="173038" marR="0" lvl="0" indent="-173038" algn="l" defTabSz="914238"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smtClean="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　地域住民の地域福祉活動への参加を促進するための環境整備</a:t>
            </a:r>
          </a:p>
          <a:p>
            <a:pPr marL="173038" marR="0" lvl="0" indent="-173038" algn="l" defTabSz="914238"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smtClean="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　</a:t>
            </a:r>
            <a:r>
              <a:rPr kumimoji="0" lang="ja-JP" altLang="en-US" sz="1100" b="0" i="0" u="none" strike="noStrike" kern="1200" cap="none" spc="0" normalizeH="0" baseline="0" noProof="0" dirty="0">
                <a:ln>
                  <a:noFill/>
                </a:ln>
                <a:solidFill>
                  <a:srgbClr val="FF0000"/>
                </a:solidFill>
                <a:effectLst/>
                <a:uLnTx/>
                <a:uFillTx/>
                <a:latin typeface="游ゴシック Light" panose="020B0300000000000000" pitchFamily="50" charset="-128"/>
                <a:ea typeface="游ゴシック Light" panose="020B0300000000000000" pitchFamily="50" charset="-128"/>
                <a:cs typeface="+mn-cs"/>
              </a:rPr>
              <a:t>住民に身近な圏域において、分野を超えて地域生活課題について総合的に相談に応じ、関係機関と連絡調整等を行う体制（＊）</a:t>
            </a:r>
            <a:endParaRPr kumimoji="0" lang="en-US" altLang="ja-JP" sz="1100" b="0" i="0" u="none" strike="noStrike" kern="1200" cap="none" spc="0" normalizeH="0" baseline="0" noProof="0" dirty="0">
              <a:ln>
                <a:noFill/>
              </a:ln>
              <a:solidFill>
                <a:srgbClr val="FF0000"/>
              </a:solidFill>
              <a:effectLst/>
              <a:uLnTx/>
              <a:uFillTx/>
              <a:latin typeface="游ゴシック Light" panose="020B0300000000000000" pitchFamily="50" charset="-128"/>
              <a:ea typeface="游ゴシック Light" panose="020B0300000000000000" pitchFamily="50" charset="-128"/>
              <a:cs typeface="+mn-cs"/>
            </a:endParaRPr>
          </a:p>
          <a:p>
            <a:pPr marL="173038" marR="0" lvl="0" indent="-173038" algn="l" defTabSz="914238" rtl="0" eaLnBrk="1" fontAlgn="auto" latinLnBrk="0" hangingPunct="1">
              <a:lnSpc>
                <a:spcPct val="100000"/>
              </a:lnSpc>
              <a:spcBef>
                <a:spcPts val="0"/>
              </a:spcBef>
              <a:spcAft>
                <a:spcPts val="0"/>
              </a:spcAft>
              <a:buClrTx/>
              <a:buSzTx/>
              <a:buFontTx/>
              <a:buNone/>
              <a:tabLst/>
              <a:defRPr/>
            </a:pPr>
            <a:endParaRPr kumimoji="0" lang="en-US" altLang="ja-JP" sz="600"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a:p>
            <a:pPr marL="173038" marR="0" lvl="0" indent="-173038" algn="l" defTabSz="914238"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　</a:t>
            </a:r>
            <a:endParaRPr kumimoji="0" lang="en-US" altLang="ja-JP" sz="1100" b="0" i="0" u="none" strike="noStrike" kern="1200" cap="none" spc="0" normalizeH="0" baseline="0" noProof="0" dirty="0" smtClean="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a:p>
            <a:pPr marL="173038" marR="0" lvl="0" indent="-173038" algn="l" defTabSz="914238"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 </a:t>
            </a:r>
            <a:r>
              <a:rPr kumimoji="0" lang="en-US" altLang="ja-JP" sz="1100" b="0" i="0" u="none" strike="noStrike" kern="1200" cap="none" spc="0" normalizeH="0" baseline="0" noProof="0" dirty="0" smtClean="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   </a:t>
            </a:r>
          </a:p>
          <a:p>
            <a:pPr marL="173038" marR="0" lvl="0" indent="-173038" algn="l" defTabSz="914238"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smtClean="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　主に市町村圏域において、生活困窮者自立相談支援機関等の関係機関が協働して、複合化した地域生活課題を解決するための体制</a:t>
            </a:r>
            <a:endParaRPr kumimoji="0" lang="en-US" altLang="ja-JP" sz="1100"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a:p>
            <a:pPr marL="173038" marR="0" lvl="0" indent="-173038" algn="l" defTabSz="914238" rtl="0" eaLnBrk="1" fontAlgn="auto" latinLnBrk="0" hangingPunct="1">
              <a:lnSpc>
                <a:spcPct val="100000"/>
              </a:lnSpc>
              <a:spcBef>
                <a:spcPts val="1200"/>
              </a:spcBef>
              <a:spcAft>
                <a:spcPts val="0"/>
              </a:spcAft>
              <a:buClrTx/>
              <a:buSzTx/>
              <a:buFontTx/>
              <a:buNone/>
              <a:tabLst/>
              <a:defRPr/>
            </a:pPr>
            <a:r>
              <a:rPr kumimoji="0" lang="ja-JP" altLang="en-US" sz="1400" b="1" i="0" u="sng"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３</a:t>
            </a:r>
            <a:r>
              <a:rPr kumimoji="0" lang="ja-JP" altLang="en-US" sz="14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．地域福祉計画の</a:t>
            </a:r>
            <a:r>
              <a:rPr kumimoji="0" lang="ja-JP" altLang="en-US" sz="1400" b="1" i="0" u="sng"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充実</a:t>
            </a:r>
          </a:p>
          <a:p>
            <a:pPr marL="173038" marR="0" lvl="0" indent="-173038" algn="l" defTabSz="914238"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 </a:t>
            </a:r>
            <a:r>
              <a:rPr kumimoji="0" lang="ja-JP" altLang="en-US" sz="1200" b="0" i="0" u="none" strike="noStrike" kern="1200" cap="none" spc="0" normalizeH="0" baseline="0" noProof="0" dirty="0" smtClean="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  </a:t>
            </a:r>
            <a:r>
              <a:rPr kumimoji="0" lang="ja-JP" altLang="en-US" sz="1100" b="0" i="0" u="none" strike="noStrike" kern="1200" cap="none" spc="0" normalizeH="0" baseline="0" noProof="0" dirty="0" smtClean="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　市町村が地域福祉計画を策定するよう努めるとともに、福祉の各分野における共通事項を定め、上位計画として位置づける。     </a:t>
            </a:r>
            <a:endParaRPr kumimoji="0" lang="en-US" altLang="ja-JP" sz="1100" b="0" i="0" u="none" strike="noStrike" kern="1200" cap="none" spc="0" normalizeH="0" baseline="0" noProof="0" dirty="0" smtClean="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a:p>
            <a:pPr marL="173038" marR="0" lvl="0" indent="-173038" algn="l" defTabSz="914238"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 </a:t>
            </a:r>
            <a:r>
              <a:rPr kumimoji="0" lang="en-US" altLang="ja-JP" sz="1100" b="0" i="0" u="none" strike="noStrike" kern="1200" cap="none" spc="0" normalizeH="0" baseline="0" noProof="0" dirty="0" smtClean="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      </a:t>
            </a:r>
            <a:r>
              <a:rPr kumimoji="0" lang="ja-JP" altLang="en-US" sz="1100" b="0" i="0" u="none" strike="noStrike" kern="1200" cap="none" spc="0" normalizeH="0" baseline="0" noProof="0" dirty="0" smtClean="0">
                <a:ln>
                  <a:noFill/>
                </a:ln>
                <a:solidFill>
                  <a:prstClr val="black"/>
                </a:solidFill>
                <a:effectLst/>
                <a:uLnTx/>
                <a:uFillTx/>
                <a:latin typeface="游ゴシック Light" panose="020B0300000000000000" pitchFamily="50" charset="-128"/>
                <a:ea typeface="游ゴシック" panose="020B0400000000000000"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rPr>
              <a:t>都道府県が策定する地域福祉支援計画についても同様。）</a:t>
            </a:r>
          </a:p>
        </p:txBody>
      </p:sp>
      <p:sp>
        <p:nvSpPr>
          <p:cNvPr id="56" name="正方形/長方形 55"/>
          <p:cNvSpPr/>
          <p:nvPr/>
        </p:nvSpPr>
        <p:spPr>
          <a:xfrm>
            <a:off x="251520" y="2174582"/>
            <a:ext cx="8242146" cy="400110"/>
          </a:xfrm>
          <a:prstGeom prst="rect">
            <a:avLst/>
          </a:prstGeom>
        </p:spPr>
        <p:txBody>
          <a:bodyPr wrap="square">
            <a:spAutoFit/>
          </a:bodyPr>
          <a:lstStyle/>
          <a:p>
            <a:pPr marL="336550" marR="0" lvl="0" indent="-407988"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（＊）例えば、地区社協、市区町村社協の地区担当、地域包括支援センター、相談支援事業所、地域子育て支援拠点、利用者支援事業、社会福祉法人、ＮＰＯ法人等</a:t>
            </a:r>
          </a:p>
        </p:txBody>
      </p:sp>
      <p:sp>
        <p:nvSpPr>
          <p:cNvPr id="57" name="テキスト ボックス 56"/>
          <p:cNvSpPr txBox="1"/>
          <p:nvPr/>
        </p:nvSpPr>
        <p:spPr>
          <a:xfrm>
            <a:off x="-21356" y="3409255"/>
            <a:ext cx="9452586" cy="307777"/>
          </a:xfrm>
          <a:prstGeom prst="rect">
            <a:avLst/>
          </a:prstGeom>
          <a:noFill/>
        </p:spPr>
        <p:txBody>
          <a:bodyPr wrap="square" rtlCol="0">
            <a:spAutoFit/>
          </a:bodyPr>
          <a:lstStyle/>
          <a:p>
            <a:pPr marL="180975" marR="0" lvl="0" indent="-95250" algn="l" defTabSz="457200" rtl="0" eaLnBrk="1" fontAlgn="auto" latinLnBrk="0" hangingPunct="1">
              <a:lnSpc>
                <a:spcPts val="18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法律の公布後３年を目途として、２の体制を全国的に整備するための方策について検討を加え、必要があると認めるときは、その結果に基づいて所要の措置を講ずる旨の附則を置く。</a:t>
            </a:r>
          </a:p>
        </p:txBody>
      </p:sp>
      <p:sp>
        <p:nvSpPr>
          <p:cNvPr id="2" name="スライド番号プレースホルダー 1"/>
          <p:cNvSpPr>
            <a:spLocks noGrp="1"/>
          </p:cNvSpPr>
          <p:nvPr>
            <p:ph type="sldNum" sz="quarter" idx="12"/>
          </p:nvPr>
        </p:nvSpPr>
        <p:spPr>
          <a:xfrm>
            <a:off x="7027559" y="6476478"/>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4D6B79-3AEB-42FE-A736-A41F7AEA0445}" type="slidenum">
              <a:rPr kumimoji="0" lang="en-US" altLang="ja-JP"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altLang="ja-JP"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3"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1205609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角丸四角形 53"/>
          <p:cNvSpPr/>
          <p:nvPr/>
        </p:nvSpPr>
        <p:spPr>
          <a:xfrm>
            <a:off x="400499" y="1332155"/>
            <a:ext cx="8605426" cy="3969958"/>
          </a:xfrm>
          <a:prstGeom prst="roundRect">
            <a:avLst/>
          </a:prstGeom>
          <a:ln/>
        </p:spPr>
        <p:style>
          <a:lnRef idx="1">
            <a:schemeClr val="accent6"/>
          </a:lnRef>
          <a:fillRef idx="2">
            <a:schemeClr val="accent6"/>
          </a:fillRef>
          <a:effectRef idx="1">
            <a:schemeClr val="accent6"/>
          </a:effectRef>
          <a:fontRef idx="minor">
            <a:schemeClr val="dk1"/>
          </a:fontRef>
        </p:style>
        <p:txBody>
          <a:bodyPr lIns="91376" tIns="45691" rIns="91376" bIns="4569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7" name="円/楕円 56"/>
          <p:cNvSpPr/>
          <p:nvPr/>
        </p:nvSpPr>
        <p:spPr>
          <a:xfrm>
            <a:off x="847654" y="1620014"/>
            <a:ext cx="7446304" cy="3741661"/>
          </a:xfrm>
          <a:prstGeom prst="ellipse">
            <a:avLst/>
          </a:prstGeom>
        </p:spPr>
        <p:style>
          <a:lnRef idx="1">
            <a:schemeClr val="accent2"/>
          </a:lnRef>
          <a:fillRef idx="2">
            <a:schemeClr val="accent2"/>
          </a:fillRef>
          <a:effectRef idx="1">
            <a:schemeClr val="accent2"/>
          </a:effectRef>
          <a:fontRef idx="minor">
            <a:schemeClr val="dk1"/>
          </a:fontRef>
        </p:style>
        <p:txBody>
          <a:bodyPr lIns="91376" tIns="45691" rIns="91376" bIns="4569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3" name="円/楕円 56"/>
          <p:cNvSpPr/>
          <p:nvPr/>
        </p:nvSpPr>
        <p:spPr>
          <a:xfrm>
            <a:off x="1863847" y="2343622"/>
            <a:ext cx="5694070" cy="2608953"/>
          </a:xfrm>
          <a:prstGeom prst="ellipse">
            <a:avLst/>
          </a:prstGeom>
        </p:spPr>
        <p:style>
          <a:lnRef idx="1">
            <a:schemeClr val="accent3"/>
          </a:lnRef>
          <a:fillRef idx="2">
            <a:schemeClr val="accent3"/>
          </a:fillRef>
          <a:effectRef idx="1">
            <a:schemeClr val="accent3"/>
          </a:effectRef>
          <a:fontRef idx="minor">
            <a:schemeClr val="dk1"/>
          </a:fontRef>
        </p:style>
        <p:txBody>
          <a:bodyPr lIns="91376" tIns="45691" rIns="91376" bIns="4569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7" name="正方形/長方形 56"/>
          <p:cNvSpPr/>
          <p:nvPr/>
        </p:nvSpPr>
        <p:spPr>
          <a:xfrm>
            <a:off x="696" y="-4234"/>
            <a:ext cx="9142516" cy="31396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marL="0" marR="0" lvl="0" indent="0" algn="ctr" defTabSz="913575"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white"/>
                </a:solidFill>
                <a:effectLst/>
                <a:uLnTx/>
                <a:uFillTx/>
                <a:latin typeface="HG丸ｺﾞｼｯｸM-PRO" pitchFamily="50" charset="-128"/>
                <a:ea typeface="HG丸ｺﾞｼｯｸM-PRO" pitchFamily="50" charset="-128"/>
                <a:cs typeface="+mn-cs"/>
              </a:rPr>
              <a:t>精神障害にも対応した地域包括ケアシステムの構築（イメージ）</a:t>
            </a:r>
          </a:p>
        </p:txBody>
      </p:sp>
      <p:sp>
        <p:nvSpPr>
          <p:cNvPr id="44" name="テキスト ボックス 136"/>
          <p:cNvSpPr txBox="1">
            <a:spLocks noChangeArrowheads="1"/>
          </p:cNvSpPr>
          <p:nvPr/>
        </p:nvSpPr>
        <p:spPr bwMode="auto">
          <a:xfrm>
            <a:off x="18527" y="332656"/>
            <a:ext cx="9108506" cy="938719"/>
          </a:xfrm>
          <a:prstGeom prst="rect">
            <a:avLst/>
          </a:prstGeom>
          <a:solidFill>
            <a:schemeClr val="accent6">
              <a:lumMod val="20000"/>
              <a:lumOff val="80000"/>
            </a:scheme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p>
            <a:pPr marL="179388" marR="0" lvl="0" indent="-179388" algn="l" defTabSz="912813" rtl="0" eaLnBrk="0" fontAlgn="auto" latinLnBrk="0" hangingPunct="0">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○精神障害者が、地域の一員として安心して自分らしい暮らしをすることができるよう、医療、障害福祉・介護、住まい、社会参加</a:t>
            </a:r>
            <a:r>
              <a:rPr kumimoji="0" lang="ja-JP" altLang="en-US" sz="105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（就労）</a:t>
            </a:r>
            <a:r>
              <a:rPr kumimoji="0" lang="ja-JP" altLang="en-US" sz="11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、地域の助け合い、教育が包括的に確保された地域包括ケアシステムの構築を目指す必要がある。</a:t>
            </a:r>
            <a:endParaRPr kumimoji="0" lang="en-US" altLang="ja-JP" sz="11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endParaRPr>
          </a:p>
          <a:p>
            <a:pPr marL="179388" marR="0" lvl="0" indent="-179388" algn="l" defTabSz="912813" rtl="0" eaLnBrk="0" fontAlgn="auto" latinLnBrk="0" hangingPunct="0">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このような精神障害にも対応した地域包括ケアシステムの構築にあたっては、計画的に地域の基盤を整備するとともに、市町村や障害福祉・介護事業者が、精神障害の程度によらず地域生活に関する相談に対応できるように、</a:t>
            </a:r>
            <a:r>
              <a:rPr kumimoji="0" lang="ja-JP" altLang="ja-JP"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a:cs typeface="+mn-cs"/>
              </a:rPr>
              <a:t>圏域ごとの保健・医療・福祉関係者による協議の場</a:t>
            </a:r>
            <a:r>
              <a:rPr kumimoji="0"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a:cs typeface="+mn-cs"/>
              </a:rPr>
              <a:t>を通じて</a:t>
            </a:r>
            <a:r>
              <a:rPr kumimoji="0" lang="ja-JP" altLang="en-US" sz="11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a:cs typeface="+mn-cs"/>
              </a:rPr>
              <a:t>、精神科医療機関、その他の医療機関、地域援助事業者、市町村などとの重層的な連携による支援体制を構築していくことが必要。</a:t>
            </a:r>
            <a:endParaRPr kumimoji="0"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a:cs typeface="+mn-cs"/>
            </a:endParaRPr>
          </a:p>
        </p:txBody>
      </p:sp>
      <p:sp>
        <p:nvSpPr>
          <p:cNvPr id="65" name="左カーブ矢印 76"/>
          <p:cNvSpPr/>
          <p:nvPr/>
        </p:nvSpPr>
        <p:spPr>
          <a:xfrm rot="1592324" flipH="1">
            <a:off x="3487975" y="3279353"/>
            <a:ext cx="457933" cy="1219124"/>
          </a:xfrm>
          <a:prstGeom prst="curvedLeftArrow">
            <a:avLst/>
          </a:prstGeom>
        </p:spPr>
        <p:style>
          <a:lnRef idx="1">
            <a:schemeClr val="accent3"/>
          </a:lnRef>
          <a:fillRef idx="3">
            <a:schemeClr val="accent3"/>
          </a:fillRef>
          <a:effectRef idx="2">
            <a:schemeClr val="accent3"/>
          </a:effectRef>
          <a:fontRef idx="minor">
            <a:schemeClr val="lt1"/>
          </a:fontRef>
        </p:style>
        <p:txBody>
          <a:bodyPr lIns="91376" tIns="45691" rIns="91376" bIns="4569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6" name="右カーブ矢印 75"/>
          <p:cNvSpPr/>
          <p:nvPr/>
        </p:nvSpPr>
        <p:spPr>
          <a:xfrm rot="12586660">
            <a:off x="5224664" y="3636954"/>
            <a:ext cx="503374" cy="1443143"/>
          </a:xfrm>
          <a:prstGeom prst="curvedRightArrow">
            <a:avLst>
              <a:gd name="adj1" fmla="val 23452"/>
              <a:gd name="adj2" fmla="val 50000"/>
              <a:gd name="adj3" fmla="val 26143"/>
            </a:avLst>
          </a:prstGeom>
        </p:spPr>
        <p:style>
          <a:lnRef idx="1">
            <a:schemeClr val="accent6"/>
          </a:lnRef>
          <a:fillRef idx="3">
            <a:schemeClr val="accent6"/>
          </a:fillRef>
          <a:effectRef idx="2">
            <a:schemeClr val="accent6"/>
          </a:effectRef>
          <a:fontRef idx="minor">
            <a:schemeClr val="lt1"/>
          </a:fontRef>
        </p:style>
        <p:txBody>
          <a:bodyPr lIns="91376" tIns="45691" rIns="91376" bIns="4569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7" name="円/楕円 37"/>
          <p:cNvSpPr/>
          <p:nvPr/>
        </p:nvSpPr>
        <p:spPr>
          <a:xfrm>
            <a:off x="3358965" y="3105083"/>
            <a:ext cx="2376264" cy="703510"/>
          </a:xfrm>
          <a:prstGeom prst="ellipse">
            <a:avLst/>
          </a:prstGeom>
        </p:spPr>
        <p:style>
          <a:lnRef idx="1">
            <a:schemeClr val="accent4"/>
          </a:lnRef>
          <a:fillRef idx="2">
            <a:schemeClr val="accent4"/>
          </a:fillRef>
          <a:effectRef idx="1">
            <a:schemeClr val="accent4"/>
          </a:effectRef>
          <a:fontRef idx="minor">
            <a:schemeClr val="dk1"/>
          </a:fontRef>
        </p:style>
        <p:txBody>
          <a:bodyPr lIns="91376" tIns="45691" rIns="91376" bIns="4569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8" name="円/楕円 35"/>
          <p:cNvSpPr/>
          <p:nvPr/>
        </p:nvSpPr>
        <p:spPr>
          <a:xfrm>
            <a:off x="3049551" y="4528455"/>
            <a:ext cx="1262909" cy="575787"/>
          </a:xfrm>
          <a:prstGeom prst="ellipse">
            <a:avLst/>
          </a:prstGeom>
        </p:spPr>
        <p:style>
          <a:lnRef idx="1">
            <a:schemeClr val="accent4"/>
          </a:lnRef>
          <a:fillRef idx="2">
            <a:schemeClr val="accent4"/>
          </a:fillRef>
          <a:effectRef idx="1">
            <a:schemeClr val="accent4"/>
          </a:effectRef>
          <a:fontRef idx="minor">
            <a:schemeClr val="dk1"/>
          </a:fontRef>
        </p:style>
        <p:txBody>
          <a:bodyPr lIns="91376" tIns="45691" rIns="91376" bIns="4569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9" name="テキスト ボックス 68"/>
          <p:cNvSpPr txBox="1"/>
          <p:nvPr/>
        </p:nvSpPr>
        <p:spPr>
          <a:xfrm>
            <a:off x="1044066" y="2521383"/>
            <a:ext cx="1080120" cy="338391"/>
          </a:xfrm>
          <a:prstGeom prst="rect">
            <a:avLst/>
          </a:prstGeom>
          <a:noFill/>
        </p:spPr>
        <p:txBody>
          <a:bodyPr wrap="square" lIns="91376" tIns="45691" rIns="91376" bIns="4569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ja-JP" sz="1599" b="1"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sp>
        <p:nvSpPr>
          <p:cNvPr id="70" name="テキスト ボックス 69"/>
          <p:cNvSpPr txBox="1"/>
          <p:nvPr/>
        </p:nvSpPr>
        <p:spPr>
          <a:xfrm>
            <a:off x="2699792" y="4031546"/>
            <a:ext cx="3798928" cy="499822"/>
          </a:xfrm>
          <a:prstGeom prst="rect">
            <a:avLst/>
          </a:prstGeom>
          <a:noFill/>
        </p:spPr>
        <p:txBody>
          <a:bodyPr wrap="square" lIns="91376" tIns="45691" rIns="91376" bIns="4569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49" b="0" i="0" u="none" strike="noStrike" kern="1200" cap="none" spc="-100" normalizeH="0" baseline="0" noProof="0" dirty="0">
                <a:ln>
                  <a:noFill/>
                </a:ln>
                <a:solidFill>
                  <a:prstClr val="black"/>
                </a:solidFill>
                <a:effectLst/>
                <a:uLnTx/>
                <a:uFillTx/>
                <a:latin typeface="ＭＳ Ｐゴシック"/>
                <a:ea typeface="ＭＳ Ｐゴシック"/>
                <a:cs typeface="+mn-cs"/>
              </a:rPr>
              <a:t>安心して自分らしく暮らすために･･･  </a:t>
            </a:r>
            <a:endParaRPr kumimoji="0" lang="en-US" altLang="ja-JP" sz="1049" b="0" i="0" u="none" strike="noStrike" kern="1200" cap="none" spc="-100" normalizeH="0" baseline="0" noProof="0" dirty="0">
              <a:ln>
                <a:noFill/>
              </a:ln>
              <a:solidFill>
                <a:prstClr val="black"/>
              </a:solidFill>
              <a:effectLst/>
              <a:uLnTx/>
              <a:uFillTx/>
              <a:latin typeface="ＭＳ Ｐゴシック"/>
              <a:ea typeface="ＭＳ Ｐゴシック"/>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99" b="1"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rPr>
              <a:t>社会参加</a:t>
            </a:r>
            <a:r>
              <a:rPr kumimoji="0" lang="ja-JP" altLang="en-US" sz="1400" b="1"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rPr>
              <a:t>（就労）</a:t>
            </a:r>
            <a:r>
              <a:rPr kumimoji="0" lang="ja-JP" altLang="en-US" sz="1599" b="1"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rPr>
              <a:t>、地域の助け合い、教育</a:t>
            </a:r>
            <a:endParaRPr kumimoji="0" lang="en-US" altLang="ja-JP" sz="1599" b="1"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sp>
        <p:nvSpPr>
          <p:cNvPr id="71" name="テキスト ボックス 70"/>
          <p:cNvSpPr txBox="1"/>
          <p:nvPr/>
        </p:nvSpPr>
        <p:spPr>
          <a:xfrm>
            <a:off x="4040260" y="2801663"/>
            <a:ext cx="952640" cy="338377"/>
          </a:xfrm>
          <a:prstGeom prst="rect">
            <a:avLst/>
          </a:prstGeom>
          <a:noFill/>
        </p:spPr>
        <p:txBody>
          <a:bodyPr wrap="square" lIns="91376" tIns="45691" rIns="91376" bIns="4569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99" b="1"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rPr>
              <a:t>住まい</a:t>
            </a:r>
            <a:endParaRPr kumimoji="0" lang="en-US" altLang="ja-JP" sz="1599" b="1"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pic>
        <p:nvPicPr>
          <p:cNvPr id="72" name="図 71" descr="building02_house1_cl.wmf"/>
          <p:cNvPicPr>
            <a:picLocks noChangeAspect="1"/>
          </p:cNvPicPr>
          <p:nvPr/>
        </p:nvPicPr>
        <p:blipFill>
          <a:blip r:embed="rId2" cstate="print"/>
          <a:stretch>
            <a:fillRect/>
          </a:stretch>
        </p:blipFill>
        <p:spPr>
          <a:xfrm>
            <a:off x="3839115" y="3067681"/>
            <a:ext cx="864097" cy="526645"/>
          </a:xfrm>
          <a:prstGeom prst="rect">
            <a:avLst/>
          </a:prstGeom>
        </p:spPr>
      </p:pic>
      <p:sp>
        <p:nvSpPr>
          <p:cNvPr id="91" name="円/楕円 78"/>
          <p:cNvSpPr/>
          <p:nvPr/>
        </p:nvSpPr>
        <p:spPr>
          <a:xfrm>
            <a:off x="3979289" y="4788849"/>
            <a:ext cx="1063503" cy="387238"/>
          </a:xfrm>
          <a:prstGeom prst="ellipse">
            <a:avLst/>
          </a:prstGeom>
        </p:spPr>
        <p:style>
          <a:lnRef idx="1">
            <a:schemeClr val="accent4"/>
          </a:lnRef>
          <a:fillRef idx="2">
            <a:schemeClr val="accent4"/>
          </a:fillRef>
          <a:effectRef idx="1">
            <a:schemeClr val="accent4"/>
          </a:effectRef>
          <a:fontRef idx="minor">
            <a:schemeClr val="dk1"/>
          </a:fontRef>
        </p:style>
        <p:txBody>
          <a:bodyPr lIns="91376" tIns="45691" rIns="91376" bIns="4569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2" name="円/楕円 71"/>
          <p:cNvSpPr/>
          <p:nvPr/>
        </p:nvSpPr>
        <p:spPr>
          <a:xfrm>
            <a:off x="4773196" y="4643904"/>
            <a:ext cx="1200248" cy="575787"/>
          </a:xfrm>
          <a:prstGeom prst="ellipse">
            <a:avLst/>
          </a:prstGeom>
        </p:spPr>
        <p:style>
          <a:lnRef idx="1">
            <a:schemeClr val="accent4"/>
          </a:lnRef>
          <a:fillRef idx="2">
            <a:schemeClr val="accent4"/>
          </a:fillRef>
          <a:effectRef idx="1">
            <a:schemeClr val="accent4"/>
          </a:effectRef>
          <a:fontRef idx="minor">
            <a:schemeClr val="dk1"/>
          </a:fontRef>
        </p:style>
        <p:txBody>
          <a:bodyPr lIns="91376" tIns="45691" rIns="91376" bIns="4569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6" name="テキスト ボックス 95"/>
          <p:cNvSpPr txBox="1"/>
          <p:nvPr/>
        </p:nvSpPr>
        <p:spPr>
          <a:xfrm>
            <a:off x="1837745" y="4975462"/>
            <a:ext cx="5326543" cy="276812"/>
          </a:xfrm>
          <a:prstGeom prst="rect">
            <a:avLst/>
          </a:prstGeom>
          <a:noFill/>
        </p:spPr>
        <p:txBody>
          <a:bodyPr wrap="square" lIns="91376" tIns="45691" rIns="91376" bIns="4569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99" b="0"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rPr>
              <a:t>企業、ピア・サポート活動、自治会、ボランティア、</a:t>
            </a:r>
            <a:r>
              <a:rPr kumimoji="0" lang="en-US" altLang="ja-JP" sz="1199" b="0"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rPr>
              <a:t>NPO</a:t>
            </a:r>
            <a:r>
              <a:rPr kumimoji="0" lang="ja-JP" altLang="en-US" sz="1199" b="0"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rPr>
              <a:t> 等</a:t>
            </a:r>
            <a:endParaRPr kumimoji="0" lang="en-US" altLang="ja-JP" sz="1199" b="0"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pic>
        <p:nvPicPr>
          <p:cNvPr id="116" name="Picture 2" descr="19"/>
          <p:cNvPicPr>
            <a:picLocks noChangeAspect="1" noChangeArrowheads="1"/>
          </p:cNvPicPr>
          <p:nvPr/>
        </p:nvPicPr>
        <p:blipFill>
          <a:blip r:embed="rId3" cstate="print"/>
          <a:srcRect/>
          <a:stretch>
            <a:fillRect/>
          </a:stretch>
        </p:blipFill>
        <p:spPr bwMode="auto">
          <a:xfrm>
            <a:off x="3336030" y="4487361"/>
            <a:ext cx="590253" cy="435879"/>
          </a:xfrm>
          <a:prstGeom prst="rect">
            <a:avLst/>
          </a:prstGeom>
          <a:noFill/>
        </p:spPr>
      </p:pic>
      <p:pic>
        <p:nvPicPr>
          <p:cNvPr id="117" name="Picture 2" descr="C:\Users\TSDHV\Desktop\20160625推計第4弾\boy_socc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7176" y="4453977"/>
            <a:ext cx="305398" cy="563145"/>
          </a:xfrm>
          <a:prstGeom prst="rect">
            <a:avLst/>
          </a:prstGeom>
          <a:noFill/>
          <a:extLst>
            <a:ext uri="{909E8E84-426E-40dd-AFC4-6F175D3DCCD1}">
              <a14:hiddenFill xmlns="" xmlns:a14="http://schemas.microsoft.com/office/drawing/2010/main">
                <a:solidFill>
                  <a:srgbClr val="FFFFFF"/>
                </a:solidFill>
              </a14:hiddenFill>
            </a:ext>
          </a:extLst>
        </p:spPr>
      </p:pic>
      <p:sp>
        <p:nvSpPr>
          <p:cNvPr id="119" name="角丸四角形 8"/>
          <p:cNvSpPr/>
          <p:nvPr/>
        </p:nvSpPr>
        <p:spPr bwMode="auto">
          <a:xfrm>
            <a:off x="323606" y="5493414"/>
            <a:ext cx="8606321" cy="246990"/>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　　　　市町村ごとの</a:t>
            </a:r>
            <a:r>
              <a:rPr kumimoji="0" lang="ja-JP" altLang="ja-JP" sz="1200" b="0" i="0" u="none" strike="noStrike" kern="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保健・医療・福祉関係者による協議の場</a:t>
            </a:r>
            <a:r>
              <a:rPr kumimoji="0" lang="ja-JP" altLang="en-US" sz="1200" b="0" i="0" u="none" strike="noStrike" kern="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、市町村</a:t>
            </a:r>
            <a:endParaRPr kumimoji="0" lang="ja-JP" altLang="en-US" sz="1000" b="0" i="0" u="none" strike="noStrike" kern="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sp>
        <p:nvSpPr>
          <p:cNvPr id="120" name="角丸四角形 5"/>
          <p:cNvSpPr/>
          <p:nvPr/>
        </p:nvSpPr>
        <p:spPr bwMode="auto">
          <a:xfrm>
            <a:off x="332647" y="5946818"/>
            <a:ext cx="8605426" cy="262123"/>
          </a:xfrm>
          <a:prstGeom prst="roundRect">
            <a:avLst/>
          </a:prstGeom>
          <a:ln/>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障害保健福祉</a:t>
            </a:r>
            <a:r>
              <a:rPr kumimoji="0" lang="ja-JP" altLang="ja-JP" sz="1200" b="0" i="0" u="none" strike="noStrike" kern="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圏域ごとの保健・医療・福祉関係者による協議の場</a:t>
            </a:r>
            <a:r>
              <a:rPr kumimoji="0" lang="ja-JP" altLang="en-US" sz="1200" b="0" i="0" u="none" strike="noStrike" kern="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、保健所</a:t>
            </a:r>
          </a:p>
        </p:txBody>
      </p:sp>
      <p:sp>
        <p:nvSpPr>
          <p:cNvPr id="121" name="二等辺三角形 120"/>
          <p:cNvSpPr/>
          <p:nvPr/>
        </p:nvSpPr>
        <p:spPr bwMode="auto">
          <a:xfrm>
            <a:off x="1780306" y="5738836"/>
            <a:ext cx="5863854" cy="197984"/>
          </a:xfrm>
          <a:prstGeom prst="triangle">
            <a:avLst/>
          </a:prstGeom>
          <a:ln/>
        </p:spPr>
        <p:style>
          <a:lnRef idx="1">
            <a:schemeClr val="accent6"/>
          </a:lnRef>
          <a:fillRef idx="3">
            <a:schemeClr val="accent6"/>
          </a:fillRef>
          <a:effectRef idx="2">
            <a:schemeClr val="accent6"/>
          </a:effectRef>
          <a:fontRef idx="minor">
            <a:schemeClr val="lt1"/>
          </a:fontRef>
        </p:style>
        <p:txBody>
          <a:bodyPr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バックアップ</a:t>
            </a:r>
          </a:p>
        </p:txBody>
      </p:sp>
      <p:sp>
        <p:nvSpPr>
          <p:cNvPr id="122" name="二等辺三角形 121"/>
          <p:cNvSpPr/>
          <p:nvPr/>
        </p:nvSpPr>
        <p:spPr bwMode="auto">
          <a:xfrm>
            <a:off x="1780306" y="5303099"/>
            <a:ext cx="5863854" cy="211223"/>
          </a:xfrm>
          <a:prstGeom prst="triangle">
            <a:avLst/>
          </a:prstGeom>
          <a:ln/>
        </p:spPr>
        <p:style>
          <a:lnRef idx="1">
            <a:schemeClr val="accent2"/>
          </a:lnRef>
          <a:fillRef idx="3">
            <a:schemeClr val="accent2"/>
          </a:fillRef>
          <a:effectRef idx="2">
            <a:schemeClr val="accent2"/>
          </a:effectRef>
          <a:fontRef idx="minor">
            <a:schemeClr val="lt1"/>
          </a:fontRef>
        </p:style>
        <p:txBody>
          <a:bodyPr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バックアップ</a:t>
            </a:r>
          </a:p>
        </p:txBody>
      </p:sp>
      <p:sp>
        <p:nvSpPr>
          <p:cNvPr id="111" name="角丸四角形 58"/>
          <p:cNvSpPr/>
          <p:nvPr/>
        </p:nvSpPr>
        <p:spPr>
          <a:xfrm>
            <a:off x="251521" y="2988400"/>
            <a:ext cx="2044506" cy="685800"/>
          </a:xfrm>
          <a:prstGeom prst="roundRect">
            <a:avLst/>
          </a:prstGeom>
          <a:ln w="12700">
            <a:solidFill>
              <a:schemeClr val="accent4">
                <a:lumMod val="60000"/>
                <a:lumOff val="40000"/>
              </a:schemeClr>
            </a:solidFill>
            <a:prstDash val="dash"/>
          </a:ln>
        </p:spPr>
        <p:style>
          <a:lnRef idx="2">
            <a:schemeClr val="accent3"/>
          </a:lnRef>
          <a:fillRef idx="1">
            <a:schemeClr val="lt1"/>
          </a:fillRef>
          <a:effectRef idx="0">
            <a:schemeClr val="accent3"/>
          </a:effectRef>
          <a:fontRef idx="minor">
            <a:schemeClr val="dk1"/>
          </a:fontRef>
        </p:style>
        <p:txBody>
          <a:bodyPr lIns="91376" tIns="45691" rIns="91376" bIns="45691"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rPr>
              <a:t>・精神保健福祉センター（複雑困難な相談）</a:t>
            </a:r>
            <a:endParaRPr kumimoji="0" lang="en-US" altLang="ja-JP" sz="8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rPr>
              <a:t>・発達障害者支援センター（発達障害）</a:t>
            </a:r>
            <a:endParaRPr kumimoji="0" lang="en-US" altLang="ja-JP" sz="8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smtClean="0">
                <a:ln>
                  <a:noFill/>
                </a:ln>
                <a:solidFill>
                  <a:prstClr val="black"/>
                </a:solidFill>
                <a:effectLst/>
                <a:uLnTx/>
                <a:uFillTx/>
                <a:latin typeface="ＭＳ Ｐゴシック"/>
                <a:ea typeface="游ゴシック" panose="020B0400000000000000" pitchFamily="50" charset="-128"/>
                <a:cs typeface="+mn-cs"/>
              </a:rPr>
              <a:t>・</a:t>
            </a:r>
            <a:r>
              <a:rPr kumimoji="0" lang="ja-JP" altLang="en-US" sz="8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rPr>
              <a:t>保健所（精神保健専門相談）</a:t>
            </a:r>
            <a:endParaRPr kumimoji="0" lang="en-US" altLang="ja-JP" sz="8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smtClean="0">
                <a:ln>
                  <a:noFill/>
                </a:ln>
                <a:solidFill>
                  <a:prstClr val="black"/>
                </a:solidFill>
                <a:effectLst/>
                <a:uLnTx/>
                <a:uFillTx/>
                <a:latin typeface="ＭＳ Ｐゴシック"/>
                <a:ea typeface="游ゴシック" panose="020B0400000000000000" pitchFamily="50" charset="-128"/>
                <a:cs typeface="+mn-cs"/>
              </a:rPr>
              <a:t>・</a:t>
            </a:r>
            <a:r>
              <a:rPr kumimoji="0" lang="ja-JP" altLang="en-US" sz="8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rPr>
              <a:t>障害者就業・生活支援センター（就労）</a:t>
            </a:r>
            <a:endParaRPr kumimoji="0" lang="en-US" altLang="ja-JP" sz="8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smtClean="0">
                <a:ln>
                  <a:noFill/>
                </a:ln>
                <a:solidFill>
                  <a:prstClr val="black"/>
                </a:solidFill>
                <a:effectLst/>
                <a:uLnTx/>
                <a:uFillTx/>
                <a:latin typeface="ＭＳ Ｐゴシック"/>
                <a:ea typeface="游ゴシック" panose="020B0400000000000000" pitchFamily="50" charset="-128"/>
                <a:cs typeface="+mn-cs"/>
              </a:rPr>
              <a:t>・</a:t>
            </a:r>
            <a:r>
              <a:rPr kumimoji="0" lang="ja-JP" altLang="en-US" sz="8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rPr>
              <a:t>ハローワーク（就労）</a:t>
            </a:r>
            <a:endParaRPr kumimoji="0" lang="en-US" altLang="ja-JP" sz="8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endParaRPr>
          </a:p>
        </p:txBody>
      </p:sp>
      <p:sp>
        <p:nvSpPr>
          <p:cNvPr id="115" name="円/楕円 34"/>
          <p:cNvSpPr/>
          <p:nvPr/>
        </p:nvSpPr>
        <p:spPr>
          <a:xfrm>
            <a:off x="1925783" y="2153205"/>
            <a:ext cx="1721149" cy="647760"/>
          </a:xfrm>
          <a:prstGeom prst="ellipse">
            <a:avLst/>
          </a:prstGeom>
        </p:spPr>
        <p:style>
          <a:lnRef idx="1">
            <a:schemeClr val="accent4"/>
          </a:lnRef>
          <a:fillRef idx="2">
            <a:schemeClr val="accent4"/>
          </a:fillRef>
          <a:effectRef idx="1">
            <a:schemeClr val="accent4"/>
          </a:effectRef>
          <a:fontRef idx="minor">
            <a:schemeClr val="dk1"/>
          </a:fontRef>
        </p:style>
        <p:txBody>
          <a:bodyPr lIns="91376" tIns="45691" rIns="91376" bIns="4569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18" name="図 117" descr="doctor4_3.gif"/>
          <p:cNvPicPr>
            <a:picLocks noChangeAspect="1"/>
          </p:cNvPicPr>
          <p:nvPr/>
        </p:nvPicPr>
        <p:blipFill>
          <a:blip r:embed="rId5" cstate="print"/>
          <a:stretch>
            <a:fillRect/>
          </a:stretch>
        </p:blipFill>
        <p:spPr>
          <a:xfrm>
            <a:off x="2317627" y="1865311"/>
            <a:ext cx="594190" cy="678750"/>
          </a:xfrm>
          <a:prstGeom prst="rect">
            <a:avLst/>
          </a:prstGeom>
        </p:spPr>
      </p:pic>
      <p:pic>
        <p:nvPicPr>
          <p:cNvPr id="123" name="図 122" descr="doctor_illust07_02.gif"/>
          <p:cNvPicPr>
            <a:picLocks noChangeAspect="1"/>
          </p:cNvPicPr>
          <p:nvPr/>
        </p:nvPicPr>
        <p:blipFill>
          <a:blip r:embed="rId6" cstate="print"/>
          <a:stretch>
            <a:fillRect/>
          </a:stretch>
        </p:blipFill>
        <p:spPr>
          <a:xfrm>
            <a:off x="2648780" y="1873800"/>
            <a:ext cx="594192" cy="712687"/>
          </a:xfrm>
          <a:prstGeom prst="rect">
            <a:avLst/>
          </a:prstGeom>
        </p:spPr>
      </p:pic>
      <p:pic>
        <p:nvPicPr>
          <p:cNvPr id="124" name="図 123" descr="小規模building03_cl2.png"/>
          <p:cNvPicPr>
            <a:picLocks noChangeAspect="1"/>
          </p:cNvPicPr>
          <p:nvPr/>
        </p:nvPicPr>
        <p:blipFill>
          <a:blip r:embed="rId7" cstate="print"/>
          <a:stretch>
            <a:fillRect/>
          </a:stretch>
        </p:blipFill>
        <p:spPr>
          <a:xfrm>
            <a:off x="860000" y="1433486"/>
            <a:ext cx="498680" cy="602786"/>
          </a:xfrm>
          <a:prstGeom prst="rect">
            <a:avLst/>
          </a:prstGeom>
        </p:spPr>
      </p:pic>
      <p:pic>
        <p:nvPicPr>
          <p:cNvPr id="126" name="Picture 2" descr="C:\Users\KNXVS\AppData\Local\Microsoft\Windows\Temporary Internet Files\Content.IE5\ADV5CF2Q\MC900426352[1].wmf"/>
          <p:cNvPicPr>
            <a:picLocks noChangeAspect="1" noChangeArrowheads="1"/>
          </p:cNvPicPr>
          <p:nvPr/>
        </p:nvPicPr>
        <p:blipFill>
          <a:blip r:embed="rId8" cstate="print"/>
          <a:srcRect/>
          <a:stretch>
            <a:fillRect/>
          </a:stretch>
        </p:blipFill>
        <p:spPr bwMode="auto">
          <a:xfrm>
            <a:off x="1460190" y="1694941"/>
            <a:ext cx="403668" cy="330173"/>
          </a:xfrm>
          <a:prstGeom prst="rect">
            <a:avLst/>
          </a:prstGeom>
          <a:noFill/>
        </p:spPr>
      </p:pic>
      <p:sp>
        <p:nvSpPr>
          <p:cNvPr id="127" name="正方形/長方形 126"/>
          <p:cNvSpPr/>
          <p:nvPr/>
        </p:nvSpPr>
        <p:spPr>
          <a:xfrm>
            <a:off x="1713836" y="1352267"/>
            <a:ext cx="3443492" cy="707630"/>
          </a:xfrm>
          <a:prstGeom prst="rect">
            <a:avLst/>
          </a:prstGeom>
        </p:spPr>
        <p:txBody>
          <a:bodyPr wrap="square">
            <a:spAutoFit/>
          </a:bodyPr>
          <a:lstStyle/>
          <a:p>
            <a:pPr marL="0" marR="0" lvl="0" indent="0" algn="l" defTabSz="913668" rtl="0" eaLnBrk="1" fontAlgn="auto" latinLnBrk="0" hangingPunct="1">
              <a:lnSpc>
                <a:spcPct val="100000"/>
              </a:lnSpc>
              <a:spcBef>
                <a:spcPts val="0"/>
              </a:spcBef>
              <a:spcAft>
                <a:spcPts val="0"/>
              </a:spcAft>
              <a:buClrTx/>
              <a:buSzTx/>
              <a:buFontTx/>
              <a:buNone/>
              <a:tabLst/>
              <a:defRPr/>
            </a:pPr>
            <a:r>
              <a:rPr kumimoji="0" lang="ja-JP" altLang="en-US" sz="1199" b="0" i="0" u="none" strike="noStrike" kern="1200" cap="none" spc="-100" normalizeH="0" baseline="0" noProof="0" dirty="0">
                <a:ln>
                  <a:noFill/>
                </a:ln>
                <a:solidFill>
                  <a:prstClr val="black"/>
                </a:solidFill>
                <a:effectLst/>
                <a:uLnTx/>
                <a:uFillTx/>
                <a:latin typeface="ＭＳ Ｐゴシック"/>
                <a:ea typeface="ＭＳ Ｐゴシック"/>
                <a:cs typeface="+mn-cs"/>
              </a:rPr>
              <a:t>病気になったら･･･  </a:t>
            </a:r>
            <a:endParaRPr kumimoji="0" lang="en-US" altLang="ja-JP" sz="1199" b="0" i="0" u="none" strike="noStrike" kern="1200" cap="none" spc="-100" normalizeH="0" baseline="0" noProof="0" dirty="0">
              <a:ln>
                <a:noFill/>
              </a:ln>
              <a:solidFill>
                <a:prstClr val="black"/>
              </a:solidFill>
              <a:effectLst/>
              <a:uLnTx/>
              <a:uFillTx/>
              <a:latin typeface="ＭＳ Ｐゴシック"/>
              <a:ea typeface="ＭＳ Ｐゴシック"/>
              <a:cs typeface="+mn-cs"/>
            </a:endParaRPr>
          </a:p>
          <a:p>
            <a:pPr marL="0" marR="0" lvl="0" indent="0" algn="l" defTabSz="913668" rtl="0" eaLnBrk="1" fontAlgn="auto" latinLnBrk="0" hangingPunct="1">
              <a:lnSpc>
                <a:spcPct val="100000"/>
              </a:lnSpc>
              <a:spcBef>
                <a:spcPts val="0"/>
              </a:spcBef>
              <a:spcAft>
                <a:spcPts val="0"/>
              </a:spcAft>
              <a:buClrTx/>
              <a:buSzTx/>
              <a:buFontTx/>
              <a:buNone/>
              <a:tabLst/>
              <a:defRPr/>
            </a:pPr>
            <a:r>
              <a:rPr kumimoji="0" lang="ja-JP" altLang="en-US" sz="1399" b="1"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rPr>
              <a:t>　</a:t>
            </a:r>
            <a:r>
              <a:rPr kumimoji="0" lang="ja-JP" altLang="en-US" sz="1600" b="1"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rPr>
              <a:t>医療</a:t>
            </a:r>
            <a:endParaRPr kumimoji="0" lang="en-US" altLang="ja-JP" sz="1200" b="1"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l" defTabSz="913668" rtl="0" eaLnBrk="1" fontAlgn="auto" latinLnBrk="0" hangingPunct="1">
              <a:lnSpc>
                <a:spcPct val="100000"/>
              </a:lnSpc>
              <a:spcBef>
                <a:spcPts val="0"/>
              </a:spcBef>
              <a:spcAft>
                <a:spcPts val="0"/>
              </a:spcAft>
              <a:buClrTx/>
              <a:buSzTx/>
              <a:buFontTx/>
              <a:buNone/>
              <a:tabLst/>
              <a:defRPr/>
            </a:pPr>
            <a:endParaRPr kumimoji="0" lang="ja-JP" altLang="en-US" sz="1199" b="0" i="0" u="none" strike="noStrike" kern="1200" cap="none" spc="-100" normalizeH="0" baseline="0" noProof="0" dirty="0">
              <a:ln>
                <a:noFill/>
              </a:ln>
              <a:solidFill>
                <a:prstClr val="black"/>
              </a:solidFill>
              <a:effectLst/>
              <a:uLnTx/>
              <a:uFillTx/>
              <a:latin typeface="ＭＳ Ｐゴシック"/>
              <a:ea typeface="ＭＳ Ｐゴシック"/>
              <a:cs typeface="+mn-cs"/>
            </a:endParaRPr>
          </a:p>
        </p:txBody>
      </p:sp>
      <p:sp>
        <p:nvSpPr>
          <p:cNvPr id="128" name="テキスト ボックス 127"/>
          <p:cNvSpPr txBox="1"/>
          <p:nvPr/>
        </p:nvSpPr>
        <p:spPr>
          <a:xfrm>
            <a:off x="305395" y="2535020"/>
            <a:ext cx="2043463" cy="499822"/>
          </a:xfrm>
          <a:prstGeom prst="rect">
            <a:avLst/>
          </a:prstGeom>
          <a:noFill/>
        </p:spPr>
        <p:txBody>
          <a:bodyPr wrap="square" lIns="91376" tIns="45691" rIns="91376" bIns="4569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49" b="0" i="0" u="none" strike="noStrike" kern="1200" cap="none" spc="-100" normalizeH="0" baseline="0" noProof="0" dirty="0">
                <a:ln>
                  <a:noFill/>
                </a:ln>
                <a:solidFill>
                  <a:prstClr val="black"/>
                </a:solidFill>
                <a:effectLst/>
                <a:uLnTx/>
                <a:uFillTx/>
                <a:latin typeface="ＭＳ Ｐゴシック"/>
                <a:ea typeface="ＭＳ Ｐゴシック"/>
                <a:cs typeface="+mn-cs"/>
              </a:rPr>
              <a:t>お困りごとはなんでも相談･･･  </a:t>
            </a:r>
            <a:endParaRPr kumimoji="0" lang="en-US" altLang="ja-JP" sz="1049" b="0" i="0" u="none" strike="noStrike" kern="1200" cap="none" spc="-100" normalizeH="0" baseline="0" noProof="0" dirty="0">
              <a:ln>
                <a:noFill/>
              </a:ln>
              <a:solidFill>
                <a:prstClr val="black"/>
              </a:solidFill>
              <a:effectLst/>
              <a:uLnTx/>
              <a:uFillTx/>
              <a:latin typeface="ＭＳ Ｐゴシック"/>
              <a:ea typeface="ＭＳ Ｐゴシック"/>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99" b="1"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rPr>
              <a:t>様々な相談窓口</a:t>
            </a:r>
            <a:endParaRPr kumimoji="0" lang="en-US" altLang="ja-JP" sz="1599" b="1"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sp>
        <p:nvSpPr>
          <p:cNvPr id="130" name="左カーブ矢印 73"/>
          <p:cNvSpPr/>
          <p:nvPr/>
        </p:nvSpPr>
        <p:spPr>
          <a:xfrm rot="9981534" flipH="1">
            <a:off x="3667130" y="2333418"/>
            <a:ext cx="293867" cy="911054"/>
          </a:xfrm>
          <a:prstGeom prst="curvedLeftArrow">
            <a:avLst/>
          </a:prstGeom>
        </p:spPr>
        <p:style>
          <a:lnRef idx="1">
            <a:schemeClr val="accent3"/>
          </a:lnRef>
          <a:fillRef idx="3">
            <a:schemeClr val="accent3"/>
          </a:fillRef>
          <a:effectRef idx="2">
            <a:schemeClr val="accent3"/>
          </a:effectRef>
          <a:fontRef idx="minor">
            <a:schemeClr val="lt1"/>
          </a:fontRef>
        </p:style>
        <p:txBody>
          <a:bodyPr lIns="91376" tIns="45691" rIns="91376" bIns="4569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1" name="正方形/長方形 130"/>
          <p:cNvSpPr/>
          <p:nvPr/>
        </p:nvSpPr>
        <p:spPr>
          <a:xfrm>
            <a:off x="2312057" y="2588266"/>
            <a:ext cx="1794661" cy="575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日常の医療：</a:t>
            </a:r>
            <a:endParaRPr kumimoji="0" lang="en-US" altLang="ja-JP"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　・かかりつけ医、有床診療所</a:t>
            </a:r>
            <a:endParaRPr kumimoji="0" lang="en-US" altLang="ja-JP"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　・精神科デイケア・精神科訪問看護</a:t>
            </a:r>
            <a:endParaRPr kumimoji="0" lang="en-US" altLang="ja-JP"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　・地域の連携病院</a:t>
            </a:r>
            <a:endParaRPr kumimoji="0" lang="en-US" altLang="ja-JP"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　・歯科医療、薬局</a:t>
            </a:r>
            <a:endParaRPr kumimoji="0" lang="en-US" altLang="ja-JP"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5" name="円/楕円 69"/>
          <p:cNvSpPr/>
          <p:nvPr/>
        </p:nvSpPr>
        <p:spPr>
          <a:xfrm>
            <a:off x="744619" y="2070292"/>
            <a:ext cx="1341187" cy="503814"/>
          </a:xfrm>
          <a:prstGeom prst="ellipse">
            <a:avLst/>
          </a:prstGeom>
        </p:spPr>
        <p:style>
          <a:lnRef idx="1">
            <a:schemeClr val="accent4"/>
          </a:lnRef>
          <a:fillRef idx="2">
            <a:schemeClr val="accent4"/>
          </a:fillRef>
          <a:effectRef idx="1">
            <a:schemeClr val="accent4"/>
          </a:effectRef>
          <a:fontRef idx="minor">
            <a:schemeClr val="dk1"/>
          </a:fontRef>
        </p:style>
        <p:txBody>
          <a:bodyPr lIns="91376" tIns="45691" rIns="91376" bIns="45691"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5" name="正方形/長方形 124"/>
          <p:cNvSpPr/>
          <p:nvPr/>
        </p:nvSpPr>
        <p:spPr>
          <a:xfrm>
            <a:off x="683568" y="2061125"/>
            <a:ext cx="1586349" cy="575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病院</a:t>
            </a:r>
            <a:r>
              <a:rPr kumimoji="0" lang="ja-JP" altLang="en-US" sz="800" b="0" i="0" u="none" strike="noStrike" kern="1200" cap="none" spc="-10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：急性期</a:t>
            </a: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、回復期、慢性期</a:t>
            </a:r>
            <a:endParaRPr kumimoji="0" lang="en-US" altLang="ja-JP"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7" name="円/楕円 68"/>
          <p:cNvSpPr/>
          <p:nvPr/>
        </p:nvSpPr>
        <p:spPr>
          <a:xfrm>
            <a:off x="5897211" y="2480116"/>
            <a:ext cx="1985119" cy="728001"/>
          </a:xfrm>
          <a:prstGeom prst="ellipse">
            <a:avLst/>
          </a:prstGeom>
        </p:spPr>
        <p:style>
          <a:lnRef idx="1">
            <a:schemeClr val="accent4"/>
          </a:lnRef>
          <a:fillRef idx="2">
            <a:schemeClr val="accent4"/>
          </a:fillRef>
          <a:effectRef idx="1">
            <a:schemeClr val="accent4"/>
          </a:effectRef>
          <a:fontRef idx="minor">
            <a:schemeClr val="dk1"/>
          </a:fontRef>
        </p:style>
        <p:txBody>
          <a:bodyPr lIns="91376" tIns="45691" rIns="91376" bIns="4569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8" name="円/楕円 47"/>
          <p:cNvSpPr/>
          <p:nvPr/>
        </p:nvSpPr>
        <p:spPr>
          <a:xfrm>
            <a:off x="4703202" y="1937302"/>
            <a:ext cx="2126603" cy="719734"/>
          </a:xfrm>
          <a:prstGeom prst="ellipse">
            <a:avLst/>
          </a:prstGeom>
        </p:spPr>
        <p:style>
          <a:lnRef idx="1">
            <a:schemeClr val="accent4"/>
          </a:lnRef>
          <a:fillRef idx="2">
            <a:schemeClr val="accent4"/>
          </a:fillRef>
          <a:effectRef idx="1">
            <a:schemeClr val="accent4"/>
          </a:effectRef>
          <a:fontRef idx="minor">
            <a:schemeClr val="dk1"/>
          </a:fontRef>
        </p:style>
        <p:txBody>
          <a:bodyPr lIns="91376" tIns="45691" rIns="91376" bIns="4569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39" name="図 138" descr="build32.wmf"/>
          <p:cNvPicPr>
            <a:picLocks noChangeAspect="1"/>
          </p:cNvPicPr>
          <p:nvPr/>
        </p:nvPicPr>
        <p:blipFill>
          <a:blip r:embed="rId9" cstate="print"/>
          <a:stretch>
            <a:fillRect/>
          </a:stretch>
        </p:blipFill>
        <p:spPr>
          <a:xfrm>
            <a:off x="7765593" y="2748013"/>
            <a:ext cx="864096" cy="604374"/>
          </a:xfrm>
          <a:prstGeom prst="rect">
            <a:avLst/>
          </a:prstGeom>
        </p:spPr>
      </p:pic>
      <p:pic>
        <p:nvPicPr>
          <p:cNvPr id="140" name="図 139" descr="build34.wmf"/>
          <p:cNvPicPr>
            <a:picLocks noChangeAspect="1"/>
          </p:cNvPicPr>
          <p:nvPr/>
        </p:nvPicPr>
        <p:blipFill>
          <a:blip r:embed="rId10" cstate="print"/>
          <a:stretch>
            <a:fillRect/>
          </a:stretch>
        </p:blipFill>
        <p:spPr>
          <a:xfrm>
            <a:off x="5581039" y="1527093"/>
            <a:ext cx="676875" cy="520423"/>
          </a:xfrm>
          <a:prstGeom prst="rect">
            <a:avLst/>
          </a:prstGeom>
        </p:spPr>
      </p:pic>
      <p:sp>
        <p:nvSpPr>
          <p:cNvPr id="142" name="テキスト ボックス 141"/>
          <p:cNvSpPr txBox="1"/>
          <p:nvPr/>
        </p:nvSpPr>
        <p:spPr>
          <a:xfrm>
            <a:off x="5828909" y="1352270"/>
            <a:ext cx="2997109" cy="522905"/>
          </a:xfrm>
          <a:prstGeom prst="rect">
            <a:avLst/>
          </a:prstGeom>
          <a:noFill/>
        </p:spPr>
        <p:txBody>
          <a:bodyPr wrap="square" lIns="91376" tIns="45691" rIns="91376" bIns="4569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99" b="0" i="0" u="none" strike="noStrike" kern="1200" cap="none" spc="-100" normalizeH="0" baseline="0" noProof="0" dirty="0">
                <a:ln>
                  <a:noFill/>
                </a:ln>
                <a:solidFill>
                  <a:prstClr val="black"/>
                </a:solidFill>
                <a:effectLst/>
                <a:uLnTx/>
                <a:uFillTx/>
                <a:latin typeface="ＭＳ Ｐゴシック"/>
                <a:ea typeface="ＭＳ Ｐゴシック"/>
                <a:cs typeface="+mn-cs"/>
              </a:rPr>
              <a:t>介護・訓練等の支援が必要になったら･･･  </a:t>
            </a:r>
            <a:endParaRPr kumimoji="0" lang="en-US" altLang="ja-JP" sz="1199" b="0" i="0" u="none" strike="noStrike" kern="1200" cap="none" spc="-100" normalizeH="0" baseline="0" noProof="0" dirty="0">
              <a:ln>
                <a:noFill/>
              </a:ln>
              <a:solidFill>
                <a:prstClr val="black"/>
              </a:solidFill>
              <a:effectLst/>
              <a:uLnTx/>
              <a:uFillTx/>
              <a:latin typeface="ＭＳ Ｐゴシック"/>
              <a:ea typeface="ＭＳ Ｐゴシック"/>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99" b="1"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rPr>
              <a:t>　　　障害福祉・介護</a:t>
            </a:r>
            <a:endParaRPr kumimoji="0" lang="en-US" altLang="ja-JP" sz="1599" b="1"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sp>
        <p:nvSpPr>
          <p:cNvPr id="143" name="テキスト ボックス 142"/>
          <p:cNvSpPr txBox="1"/>
          <p:nvPr/>
        </p:nvSpPr>
        <p:spPr>
          <a:xfrm>
            <a:off x="6563930" y="3123818"/>
            <a:ext cx="1498306" cy="1123326"/>
          </a:xfrm>
          <a:prstGeom prst="rect">
            <a:avLst/>
          </a:prstGeom>
          <a:noFill/>
        </p:spPr>
        <p:txBody>
          <a:bodyPr wrap="square" lIns="91376" tIns="45691" rIns="91376" bIns="4569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100" normalizeH="0" baseline="0" noProof="0" dirty="0">
                <a:ln>
                  <a:noFill/>
                </a:ln>
                <a:solidFill>
                  <a:prstClr val="black"/>
                </a:solidFill>
                <a:effectLst/>
                <a:uLnTx/>
                <a:uFillTx/>
                <a:latin typeface="ＭＳ Ｐゴシック"/>
                <a:ea typeface="ＭＳ Ｐゴシック"/>
                <a:cs typeface="+mn-cs"/>
              </a:rPr>
              <a:t>（介護保険サービス）</a:t>
            </a:r>
            <a:endParaRPr kumimoji="0" lang="en-US" altLang="ja-JP" sz="900" b="0" i="0" u="none" strike="noStrike" kern="1200" cap="none" spc="-100" normalizeH="0" baseline="0" noProof="0" dirty="0">
              <a:ln>
                <a:noFill/>
              </a:ln>
              <a:solidFill>
                <a:prstClr val="black"/>
              </a:solidFill>
              <a:effectLst/>
              <a:uLnTx/>
              <a:uFillTx/>
              <a:latin typeface="ＭＳ Ｐゴシック"/>
              <a:ea typeface="ＭＳ Ｐ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100" normalizeH="0" baseline="0" noProof="0" dirty="0">
                <a:ln>
                  <a:noFill/>
                </a:ln>
                <a:solidFill>
                  <a:prstClr val="black"/>
                </a:solidFill>
                <a:effectLst/>
                <a:uLnTx/>
                <a:uFillTx/>
                <a:latin typeface="ＭＳ Ｐゴシック"/>
                <a:ea typeface="ＭＳ Ｐゴシック"/>
                <a:cs typeface="+mn-cs"/>
              </a:rPr>
              <a:t>■在宅系：</a:t>
            </a:r>
            <a:endParaRPr kumimoji="0" lang="en-US" altLang="ja-JP" sz="900" b="0" i="0" u="none" strike="noStrike" kern="1200" cap="none" spc="-100" normalizeH="0" baseline="0" noProof="0" dirty="0">
              <a:ln>
                <a:noFill/>
              </a:ln>
              <a:solidFill>
                <a:prstClr val="black"/>
              </a:solidFill>
              <a:effectLst/>
              <a:uLnTx/>
              <a:uFillTx/>
              <a:latin typeface="ＭＳ Ｐゴシック"/>
              <a:ea typeface="ＭＳ Ｐ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ＭＳ Ｐゴシック"/>
                <a:ea typeface="ＭＳ Ｐゴシック"/>
                <a:cs typeface="+mn-cs"/>
              </a:rPr>
              <a:t>・訪問介護　・訪問看護　・通所介護　</a:t>
            </a:r>
            <a:endParaRPr kumimoji="0" lang="en-US" altLang="ja-JP" sz="800" b="0" i="0" u="none" strike="noStrike" kern="1200" cap="none" spc="-100" normalizeH="0" baseline="0" noProof="0" dirty="0">
              <a:ln>
                <a:noFill/>
              </a:ln>
              <a:solidFill>
                <a:prstClr val="black"/>
              </a:solidFill>
              <a:effectLst/>
              <a:uLnTx/>
              <a:uFillTx/>
              <a:latin typeface="ＭＳ Ｐゴシック"/>
              <a:ea typeface="ＭＳ Ｐ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ＭＳ Ｐゴシック"/>
                <a:ea typeface="ＭＳ Ｐゴシック"/>
                <a:cs typeface="+mn-cs"/>
              </a:rPr>
              <a:t>・小規模多機能型居宅介護</a:t>
            </a:r>
            <a:endParaRPr kumimoji="0" lang="en-US" altLang="ja-JP" sz="800" b="0" i="0" u="none" strike="noStrike" kern="1200" cap="none" spc="-100" normalizeH="0" baseline="0" noProof="0" dirty="0">
              <a:ln>
                <a:noFill/>
              </a:ln>
              <a:solidFill>
                <a:prstClr val="black"/>
              </a:solidFill>
              <a:effectLst/>
              <a:uLnTx/>
              <a:uFillTx/>
              <a:latin typeface="ＭＳ Ｐゴシック"/>
              <a:ea typeface="ＭＳ Ｐ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ＭＳ Ｐゴシック"/>
                <a:ea typeface="ＭＳ Ｐゴシック"/>
                <a:cs typeface="+mn-cs"/>
              </a:rPr>
              <a:t>・</a:t>
            </a: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ＭＳ Ｐゴシック"/>
                <a:cs typeface="+mn-cs"/>
              </a:rPr>
              <a:t>短期入所生活介護</a:t>
            </a:r>
            <a:endParaRPr kumimoji="0" lang="en-US" altLang="ja-JP" sz="800" b="0" i="0" u="none" strike="noStrike" kern="1200" cap="none" spc="-100" normalizeH="0" baseline="0" noProof="0" dirty="0">
              <a:ln>
                <a:noFill/>
              </a:ln>
              <a:solidFill>
                <a:prstClr val="black"/>
              </a:solidFill>
              <a:effectLst/>
              <a:uLnTx/>
              <a:uFillTx/>
              <a:latin typeface="Calibri" panose="020F0502020204030204"/>
              <a:ea typeface="ＭＳ Ｐ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ＭＳ Ｐゴシック"/>
                <a:cs typeface="+mn-cs"/>
              </a:rPr>
              <a:t>・福祉用具</a:t>
            </a:r>
            <a:endParaRPr kumimoji="0" lang="en-US" altLang="ja-JP" sz="800" b="0" i="0" u="none" strike="noStrike" kern="1200" cap="none" spc="-100" normalizeH="0" baseline="0" noProof="0" dirty="0">
              <a:ln>
                <a:noFill/>
              </a:ln>
              <a:solidFill>
                <a:prstClr val="black"/>
              </a:solidFill>
              <a:effectLst/>
              <a:uLnTx/>
              <a:uFillTx/>
              <a:latin typeface="Calibri" panose="020F0502020204030204"/>
              <a:ea typeface="ＭＳ Ｐ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ＭＳ Ｐゴシック"/>
                <a:cs typeface="+mn-cs"/>
              </a:rPr>
              <a:t>・</a:t>
            </a:r>
            <a:r>
              <a:rPr kumimoji="0" lang="en-US" altLang="ja-JP" sz="800" b="0" i="0" u="none" strike="noStrike" kern="1200" cap="none" spc="-100" normalizeH="0" baseline="0" noProof="0" dirty="0">
                <a:ln>
                  <a:noFill/>
                </a:ln>
                <a:solidFill>
                  <a:prstClr val="black"/>
                </a:solidFill>
                <a:effectLst/>
                <a:uLnTx/>
                <a:uFillTx/>
                <a:latin typeface="Calibri" panose="020F0502020204030204"/>
                <a:ea typeface="ＭＳ Ｐゴシック"/>
                <a:cs typeface="+mn-cs"/>
              </a:rPr>
              <a:t>24</a:t>
            </a: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ＭＳ Ｐゴシック"/>
                <a:cs typeface="+mn-cs"/>
              </a:rPr>
              <a:t>時間対応の訪問サービス　</a:t>
            </a:r>
            <a:r>
              <a:rPr kumimoji="0" lang="ja-JP" altLang="en-US" sz="800" b="0" i="0" u="none" strike="noStrike" kern="1200" cap="none" spc="-100" normalizeH="0" baseline="0" noProof="0" dirty="0">
                <a:ln>
                  <a:noFill/>
                </a:ln>
                <a:solidFill>
                  <a:prstClr val="black"/>
                </a:solidFill>
                <a:effectLst/>
                <a:uLnTx/>
                <a:uFillTx/>
                <a:latin typeface="ＭＳ Ｐゴシック"/>
                <a:ea typeface="ＭＳ Ｐゴシック"/>
                <a:cs typeface="+mn-cs"/>
              </a:rPr>
              <a:t>等</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100" normalizeH="0" baseline="0" noProof="0" dirty="0">
                <a:ln>
                  <a:noFill/>
                </a:ln>
                <a:solidFill>
                  <a:prstClr val="black"/>
                </a:solidFill>
                <a:effectLst/>
                <a:uLnTx/>
                <a:uFillTx/>
                <a:latin typeface="ＭＳ Ｐゴシック"/>
                <a:ea typeface="ＭＳ Ｐゴシック"/>
                <a:cs typeface="+mn-cs"/>
              </a:rPr>
              <a:t>■介護予防サービス</a:t>
            </a:r>
            <a:endParaRPr kumimoji="0" lang="en-US" altLang="ja-JP" sz="900" b="0" i="0" u="none" strike="noStrike" kern="1200" cap="none" spc="-100" normalizeH="0" baseline="0" noProof="0" dirty="0">
              <a:ln>
                <a:noFill/>
              </a:ln>
              <a:solidFill>
                <a:prstClr val="black"/>
              </a:solidFill>
              <a:effectLst/>
              <a:uLnTx/>
              <a:uFillTx/>
              <a:latin typeface="ＭＳ Ｐゴシック"/>
              <a:ea typeface="ＭＳ Ｐゴシック"/>
              <a:cs typeface="+mn-cs"/>
            </a:endParaRPr>
          </a:p>
        </p:txBody>
      </p:sp>
      <p:pic>
        <p:nvPicPr>
          <p:cNvPr id="152" name="図 151" descr="health_0166.wmf"/>
          <p:cNvPicPr>
            <a:picLocks noChangeAspect="1"/>
          </p:cNvPicPr>
          <p:nvPr/>
        </p:nvPicPr>
        <p:blipFill>
          <a:blip r:embed="rId11" cstate="print"/>
          <a:stretch>
            <a:fillRect/>
          </a:stretch>
        </p:blipFill>
        <p:spPr>
          <a:xfrm>
            <a:off x="6598024" y="2564366"/>
            <a:ext cx="792087" cy="559452"/>
          </a:xfrm>
          <a:prstGeom prst="rect">
            <a:avLst/>
          </a:prstGeom>
        </p:spPr>
      </p:pic>
      <p:pic>
        <p:nvPicPr>
          <p:cNvPr id="153"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76240" y="1962416"/>
            <a:ext cx="400236" cy="5424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4"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39978" y="1864607"/>
            <a:ext cx="466122" cy="6204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5" name="右カーブ矢印 74"/>
          <p:cNvSpPr/>
          <p:nvPr/>
        </p:nvSpPr>
        <p:spPr>
          <a:xfrm rot="11588426" flipH="1">
            <a:off x="4830328" y="2399840"/>
            <a:ext cx="379544" cy="950186"/>
          </a:xfrm>
          <a:prstGeom prst="curvedRightArrow">
            <a:avLst/>
          </a:prstGeom>
        </p:spPr>
        <p:style>
          <a:lnRef idx="1">
            <a:schemeClr val="accent3"/>
          </a:lnRef>
          <a:fillRef idx="3">
            <a:schemeClr val="accent3"/>
          </a:fillRef>
          <a:effectRef idx="2">
            <a:schemeClr val="accent3"/>
          </a:effectRef>
          <a:fontRef idx="minor">
            <a:schemeClr val="lt1"/>
          </a:fontRef>
        </p:style>
        <p:txBody>
          <a:bodyPr lIns="91376" tIns="45691" rIns="91376" bIns="4569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6" name="左カーブ矢印 70"/>
          <p:cNvSpPr/>
          <p:nvPr/>
        </p:nvSpPr>
        <p:spPr>
          <a:xfrm rot="2216199">
            <a:off x="5991726" y="2675848"/>
            <a:ext cx="379807" cy="1134933"/>
          </a:xfrm>
          <a:prstGeom prst="curvedLeftArrow">
            <a:avLst/>
          </a:prstGeom>
        </p:spPr>
        <p:style>
          <a:lnRef idx="1">
            <a:schemeClr val="accent6"/>
          </a:lnRef>
          <a:fillRef idx="3">
            <a:schemeClr val="accent6"/>
          </a:fillRef>
          <a:effectRef idx="2">
            <a:schemeClr val="accent6"/>
          </a:effectRef>
          <a:fontRef idx="minor">
            <a:schemeClr val="lt1"/>
          </a:fontRef>
        </p:style>
        <p:txBody>
          <a:bodyPr lIns="91376" tIns="45691" rIns="91376" bIns="4569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7" name="テキスト ボックス 156"/>
          <p:cNvSpPr txBox="1"/>
          <p:nvPr/>
        </p:nvSpPr>
        <p:spPr>
          <a:xfrm>
            <a:off x="4439062" y="1774453"/>
            <a:ext cx="1215751" cy="230774"/>
          </a:xfrm>
          <a:prstGeom prst="rect">
            <a:avLst/>
          </a:prstGeom>
          <a:noFill/>
        </p:spPr>
        <p:txBody>
          <a:bodyPr wrap="square" lIns="91376" tIns="45691" rIns="91376" bIns="4569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100" normalizeH="0" baseline="0" noProof="0" dirty="0">
                <a:ln>
                  <a:noFill/>
                </a:ln>
                <a:solidFill>
                  <a:prstClr val="black"/>
                </a:solidFill>
                <a:effectLst/>
                <a:uLnTx/>
                <a:uFillTx/>
                <a:latin typeface="ＭＳ Ｐゴシック"/>
                <a:ea typeface="ＭＳ Ｐゴシック"/>
                <a:cs typeface="+mn-cs"/>
              </a:rPr>
              <a:t>■地域生活支援</a:t>
            </a:r>
            <a:r>
              <a:rPr kumimoji="0" lang="ja-JP" altLang="en-US" sz="900" b="0" i="0" u="none" strike="noStrike" kern="1200" cap="none" spc="-100" normalizeH="0" baseline="0" noProof="0" dirty="0" smtClean="0">
                <a:ln>
                  <a:noFill/>
                </a:ln>
                <a:solidFill>
                  <a:prstClr val="black"/>
                </a:solidFill>
                <a:effectLst/>
                <a:uLnTx/>
                <a:uFillTx/>
                <a:latin typeface="ＭＳ Ｐゴシック"/>
                <a:ea typeface="ＭＳ Ｐゴシック"/>
                <a:cs typeface="+mn-cs"/>
              </a:rPr>
              <a:t>拠点等</a:t>
            </a:r>
            <a:endParaRPr kumimoji="0" lang="en-US" altLang="ja-JP" sz="900" b="0" i="0" u="none" strike="noStrike" kern="1200" cap="none" spc="-100" normalizeH="0" baseline="0" noProof="0" dirty="0" smtClean="0">
              <a:ln>
                <a:noFill/>
              </a:ln>
              <a:solidFill>
                <a:prstClr val="black"/>
              </a:solidFill>
              <a:effectLst/>
              <a:uLnTx/>
              <a:uFillTx/>
              <a:latin typeface="ＭＳ Ｐゴシック"/>
              <a:ea typeface="ＭＳ Ｐゴシック"/>
              <a:cs typeface="+mn-cs"/>
            </a:endParaRPr>
          </a:p>
        </p:txBody>
      </p:sp>
      <p:sp>
        <p:nvSpPr>
          <p:cNvPr id="141" name="テキスト ボックス 140"/>
          <p:cNvSpPr txBox="1"/>
          <p:nvPr/>
        </p:nvSpPr>
        <p:spPr>
          <a:xfrm>
            <a:off x="5502572" y="2432387"/>
            <a:ext cx="1095452" cy="861716"/>
          </a:xfrm>
          <a:prstGeom prst="rect">
            <a:avLst/>
          </a:prstGeom>
          <a:noFill/>
        </p:spPr>
        <p:txBody>
          <a:bodyPr wrap="square" lIns="91376" tIns="45691" rIns="91376" bIns="4569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100" normalizeH="0" baseline="0" noProof="0" dirty="0">
                <a:ln>
                  <a:noFill/>
                </a:ln>
                <a:solidFill>
                  <a:prstClr val="black"/>
                </a:solidFill>
                <a:effectLst/>
                <a:uLnTx/>
                <a:uFillTx/>
                <a:latin typeface="ＭＳ Ｐゴシック"/>
                <a:ea typeface="ＭＳ Ｐゴシック"/>
                <a:cs typeface="+mn-cs"/>
              </a:rPr>
              <a:t>（障害福祉サービス）</a:t>
            </a:r>
            <a:endParaRPr kumimoji="0" lang="en-US" altLang="ja-JP" sz="900" b="0" i="0" u="none" strike="noStrike" kern="1200" cap="none" spc="-100" normalizeH="0" baseline="0" noProof="0" dirty="0">
              <a:ln>
                <a:noFill/>
              </a:ln>
              <a:solidFill>
                <a:prstClr val="black"/>
              </a:solidFill>
              <a:effectLst/>
              <a:uLnTx/>
              <a:uFillTx/>
              <a:latin typeface="ＭＳ Ｐゴシック"/>
              <a:ea typeface="ＭＳ Ｐ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100" normalizeH="0" baseline="0" noProof="0" dirty="0">
                <a:ln>
                  <a:noFill/>
                </a:ln>
                <a:solidFill>
                  <a:prstClr val="black"/>
                </a:solidFill>
                <a:effectLst/>
                <a:uLnTx/>
                <a:uFillTx/>
                <a:latin typeface="ＭＳ Ｐゴシック"/>
                <a:ea typeface="ＭＳ Ｐゴシック"/>
                <a:cs typeface="+mn-cs"/>
              </a:rPr>
              <a:t>■在宅系：</a:t>
            </a:r>
            <a:endParaRPr kumimoji="0" lang="en-US" altLang="ja-JP" sz="900" b="0" i="0" u="none" strike="noStrike" kern="1200" cap="none" spc="-100" normalizeH="0" baseline="0" noProof="0" dirty="0">
              <a:ln>
                <a:noFill/>
              </a:ln>
              <a:solidFill>
                <a:prstClr val="black"/>
              </a:solidFill>
              <a:effectLst/>
              <a:uLnTx/>
              <a:uFillTx/>
              <a:latin typeface="ＭＳ Ｐゴシック"/>
              <a:ea typeface="ＭＳ Ｐ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ＭＳ Ｐゴシック"/>
                <a:ea typeface="ＭＳ Ｐゴシック"/>
                <a:cs typeface="+mn-cs"/>
              </a:rPr>
              <a:t>・居宅介護　・生活介護</a:t>
            </a:r>
            <a:endParaRPr kumimoji="0" lang="en-US" altLang="ja-JP" sz="800" b="0" i="0" u="none" strike="noStrike" kern="1200" cap="none" spc="-100" normalizeH="0" baseline="0" noProof="0" dirty="0">
              <a:ln>
                <a:noFill/>
              </a:ln>
              <a:solidFill>
                <a:prstClr val="black"/>
              </a:solidFill>
              <a:effectLst/>
              <a:uLnTx/>
              <a:uFillTx/>
              <a:latin typeface="ＭＳ Ｐゴシック"/>
              <a:ea typeface="ＭＳ Ｐ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ＭＳ Ｐゴシック"/>
                <a:ea typeface="ＭＳ Ｐゴシック"/>
                <a:cs typeface="+mn-cs"/>
              </a:rPr>
              <a:t>・短期入所　</a:t>
            </a:r>
            <a:endParaRPr kumimoji="0" lang="en-US" altLang="ja-JP" sz="800" b="0" i="0" u="none" strike="noStrike" kern="1200" cap="none" spc="-100" normalizeH="0" baseline="0" noProof="0" dirty="0">
              <a:ln>
                <a:noFill/>
              </a:ln>
              <a:solidFill>
                <a:prstClr val="black"/>
              </a:solidFill>
              <a:effectLst/>
              <a:uLnTx/>
              <a:uFillTx/>
              <a:latin typeface="ＭＳ Ｐゴシック"/>
              <a:ea typeface="ＭＳ Ｐ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ＭＳ Ｐゴシック"/>
                <a:ea typeface="ＭＳ Ｐゴシック"/>
                <a:cs typeface="+mn-cs"/>
              </a:rPr>
              <a:t>・就労継続支援</a:t>
            </a:r>
            <a:endParaRPr kumimoji="0" lang="en-US" altLang="ja-JP" sz="800" b="0" i="0" u="none" strike="noStrike" kern="1200" cap="none" spc="-100" normalizeH="0" baseline="0" noProof="0" dirty="0">
              <a:ln>
                <a:noFill/>
              </a:ln>
              <a:solidFill>
                <a:prstClr val="black"/>
              </a:solidFill>
              <a:effectLst/>
              <a:uLnTx/>
              <a:uFillTx/>
              <a:latin typeface="ＭＳ Ｐゴシック"/>
              <a:ea typeface="ＭＳ Ｐ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ＭＳ Ｐゴシック"/>
                <a:ea typeface="ＭＳ Ｐゴシック"/>
                <a:cs typeface="+mn-cs"/>
              </a:rPr>
              <a:t>・自立訓練</a:t>
            </a: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ＭＳ Ｐゴシック"/>
                <a:cs typeface="+mn-cs"/>
              </a:rPr>
              <a:t>　</a:t>
            </a:r>
            <a:r>
              <a:rPr kumimoji="0" lang="ja-JP" altLang="en-US" sz="800" b="0" i="0" u="none" strike="noStrike" kern="1200" cap="none" spc="-100" normalizeH="0" baseline="0" noProof="0" dirty="0">
                <a:ln>
                  <a:noFill/>
                </a:ln>
                <a:solidFill>
                  <a:prstClr val="black"/>
                </a:solidFill>
                <a:effectLst/>
                <a:uLnTx/>
                <a:uFillTx/>
                <a:latin typeface="ＭＳ Ｐゴシック"/>
                <a:ea typeface="ＭＳ Ｐゴシック"/>
                <a:cs typeface="+mn-cs"/>
              </a:rPr>
              <a:t>等</a:t>
            </a:r>
            <a:endParaRPr kumimoji="0" lang="en-US" altLang="ja-JP" sz="800" b="0" i="0" u="none" strike="noStrike" kern="1200" cap="none" spc="-100" normalizeH="0" baseline="0" noProof="0" dirty="0">
              <a:ln>
                <a:noFill/>
              </a:ln>
              <a:solidFill>
                <a:prstClr val="black"/>
              </a:solidFill>
              <a:effectLst/>
              <a:uLnTx/>
              <a:uFillTx/>
              <a:latin typeface="ＭＳ Ｐゴシック"/>
              <a:ea typeface="ＭＳ Ｐゴシック"/>
              <a:cs typeface="+mn-cs"/>
            </a:endParaRPr>
          </a:p>
        </p:txBody>
      </p:sp>
      <p:sp>
        <p:nvSpPr>
          <p:cNvPr id="158" name="角丸四角形 5"/>
          <p:cNvSpPr/>
          <p:nvPr/>
        </p:nvSpPr>
        <p:spPr bwMode="auto">
          <a:xfrm>
            <a:off x="323616" y="6383902"/>
            <a:ext cx="8605426" cy="262123"/>
          </a:xfrm>
          <a:prstGeom prst="roundRect">
            <a:avLst/>
          </a:prstGeom>
          <a:solidFill>
            <a:srgbClr val="FFFF99"/>
          </a:solid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都道府県</a:t>
            </a:r>
            <a:r>
              <a:rPr kumimoji="0" lang="ja-JP" altLang="ja-JP" sz="1200" b="0" i="0" u="none" strike="noStrike" kern="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ごとの保健・医療・福祉関係者による協議の場</a:t>
            </a:r>
            <a:r>
              <a:rPr kumimoji="0" lang="ja-JP" altLang="en-US" sz="1200" b="0" i="0" u="none" strike="noStrike" kern="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、都道府県本庁・精神保健福祉センター・発達障害者支援センター</a:t>
            </a:r>
            <a:endParaRPr kumimoji="0" lang="en-US" altLang="ja-JP" sz="1200" b="0" i="0" u="none" strike="noStrike" kern="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sp>
        <p:nvSpPr>
          <p:cNvPr id="159" name="二等辺三角形 158"/>
          <p:cNvSpPr/>
          <p:nvPr/>
        </p:nvSpPr>
        <p:spPr bwMode="auto">
          <a:xfrm>
            <a:off x="1771279" y="6187013"/>
            <a:ext cx="5863854" cy="197984"/>
          </a:xfrm>
          <a:prstGeom prst="triangle">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バックアップ</a:t>
            </a:r>
          </a:p>
        </p:txBody>
      </p:sp>
      <p:pic>
        <p:nvPicPr>
          <p:cNvPr id="1028" name="Picture 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78402" y="2859749"/>
            <a:ext cx="789983" cy="8958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3" name="テキスト ボックス 72"/>
          <p:cNvSpPr txBox="1"/>
          <p:nvPr/>
        </p:nvSpPr>
        <p:spPr>
          <a:xfrm>
            <a:off x="7849612" y="3789759"/>
            <a:ext cx="1395906" cy="600106"/>
          </a:xfrm>
          <a:prstGeom prst="rect">
            <a:avLst/>
          </a:prstGeom>
          <a:noFill/>
        </p:spPr>
        <p:txBody>
          <a:bodyPr wrap="square" lIns="91376" tIns="45691" rIns="91376" bIns="4569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100" normalizeH="0" baseline="0" noProof="0" dirty="0">
                <a:ln>
                  <a:noFill/>
                </a:ln>
                <a:solidFill>
                  <a:prstClr val="black"/>
                </a:solidFill>
                <a:effectLst/>
                <a:uLnTx/>
                <a:uFillTx/>
                <a:latin typeface="ＭＳ Ｐゴシック"/>
                <a:ea typeface="ＭＳ Ｐゴシック"/>
                <a:cs typeface="+mn-cs"/>
              </a:rPr>
              <a:t>■施設・居住系サービス</a:t>
            </a:r>
            <a:endParaRPr kumimoji="0" lang="en-US" altLang="ja-JP" sz="900" b="0" i="0" u="none" strike="noStrike" kern="1200" cap="none" spc="-100" normalizeH="0" baseline="0" noProof="0" dirty="0">
              <a:ln>
                <a:noFill/>
              </a:ln>
              <a:solidFill>
                <a:prstClr val="black"/>
              </a:solidFill>
              <a:effectLst/>
              <a:uLnTx/>
              <a:uFillTx/>
              <a:latin typeface="ＭＳ Ｐゴシック"/>
              <a:ea typeface="ＭＳ Ｐ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ＭＳ Ｐゴシック"/>
                <a:ea typeface="ＭＳ Ｐゴシック"/>
                <a:cs typeface="+mn-cs"/>
              </a:rPr>
              <a:t>・介護老人福祉施設</a:t>
            </a:r>
            <a:endParaRPr kumimoji="0" lang="en-US" altLang="ja-JP" sz="800" b="0" i="0" u="none" strike="noStrike" kern="1200" cap="none" spc="-100" normalizeH="0" baseline="0" noProof="0" dirty="0">
              <a:ln>
                <a:noFill/>
              </a:ln>
              <a:solidFill>
                <a:prstClr val="black"/>
              </a:solidFill>
              <a:effectLst/>
              <a:uLnTx/>
              <a:uFillTx/>
              <a:latin typeface="ＭＳ Ｐゴシック"/>
              <a:ea typeface="ＭＳ Ｐ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ＭＳ Ｐゴシック"/>
                <a:ea typeface="ＭＳ Ｐゴシック"/>
                <a:cs typeface="+mn-cs"/>
              </a:rPr>
              <a:t>・介護老人保健施設</a:t>
            </a:r>
            <a:endParaRPr kumimoji="0" lang="en-US" altLang="ja-JP" sz="800" b="0" i="0" u="none" strike="noStrike" kern="1200" cap="none" spc="-100" normalizeH="0" baseline="0" noProof="0" dirty="0">
              <a:ln>
                <a:noFill/>
              </a:ln>
              <a:solidFill>
                <a:prstClr val="black"/>
              </a:solidFill>
              <a:effectLst/>
              <a:uLnTx/>
              <a:uFillTx/>
              <a:latin typeface="ＭＳ Ｐゴシック"/>
              <a:ea typeface="ＭＳ Ｐ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ＭＳ Ｐゴシック"/>
                <a:ea typeface="ＭＳ Ｐゴシック"/>
                <a:cs typeface="+mn-cs"/>
              </a:rPr>
              <a:t>・認知症共同生活介護　等</a:t>
            </a:r>
          </a:p>
        </p:txBody>
      </p:sp>
      <p:sp>
        <p:nvSpPr>
          <p:cNvPr id="74" name="テキスト ボックス 73"/>
          <p:cNvSpPr txBox="1"/>
          <p:nvPr/>
        </p:nvSpPr>
        <p:spPr>
          <a:xfrm>
            <a:off x="6499552" y="1976297"/>
            <a:ext cx="1395906" cy="600106"/>
          </a:xfrm>
          <a:prstGeom prst="rect">
            <a:avLst/>
          </a:prstGeom>
          <a:noFill/>
        </p:spPr>
        <p:txBody>
          <a:bodyPr wrap="square" lIns="91376" tIns="45691" rIns="91376" bIns="4569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100" normalizeH="0" baseline="0" noProof="0" dirty="0">
                <a:ln>
                  <a:noFill/>
                </a:ln>
                <a:solidFill>
                  <a:prstClr val="black"/>
                </a:solidFill>
                <a:effectLst/>
                <a:uLnTx/>
                <a:uFillTx/>
                <a:latin typeface="ＭＳ Ｐゴシック"/>
                <a:ea typeface="ＭＳ Ｐゴシック"/>
                <a:cs typeface="+mn-cs"/>
              </a:rPr>
              <a:t>■施設・居住系サービス</a:t>
            </a:r>
            <a:endParaRPr kumimoji="0" lang="en-US" altLang="ja-JP" sz="900" b="0" i="0" u="none" strike="noStrike" kern="1200" cap="none" spc="-100" normalizeH="0" baseline="0" noProof="0" dirty="0">
              <a:ln>
                <a:noFill/>
              </a:ln>
              <a:solidFill>
                <a:prstClr val="black"/>
              </a:solidFill>
              <a:effectLst/>
              <a:uLnTx/>
              <a:uFillTx/>
              <a:latin typeface="ＭＳ Ｐゴシック"/>
              <a:ea typeface="ＭＳ Ｐ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ＭＳ Ｐゴシック"/>
                <a:ea typeface="ＭＳ Ｐゴシック"/>
                <a:cs typeface="+mn-cs"/>
              </a:rPr>
              <a:t>・施設入所支援</a:t>
            </a:r>
            <a:endParaRPr kumimoji="0" lang="en-US" altLang="ja-JP" sz="800" b="0" i="0" u="none" strike="noStrike" kern="1200" cap="none" spc="-100" normalizeH="0" baseline="0" noProof="0" dirty="0">
              <a:ln>
                <a:noFill/>
              </a:ln>
              <a:solidFill>
                <a:prstClr val="black"/>
              </a:solidFill>
              <a:effectLst/>
              <a:uLnTx/>
              <a:uFillTx/>
              <a:latin typeface="ＭＳ Ｐゴシック"/>
              <a:ea typeface="ＭＳ Ｐ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ＭＳ Ｐゴシック"/>
                <a:ea typeface="ＭＳ Ｐゴシック"/>
                <a:cs typeface="+mn-cs"/>
              </a:rPr>
              <a:t>・共同生活援助</a:t>
            </a:r>
            <a:endParaRPr kumimoji="0" lang="en-US" altLang="ja-JP" sz="800" b="0" i="0" u="none" strike="noStrike" kern="1200" cap="none" spc="-100" normalizeH="0" baseline="0" noProof="0" dirty="0">
              <a:ln>
                <a:noFill/>
              </a:ln>
              <a:solidFill>
                <a:prstClr val="black"/>
              </a:solidFill>
              <a:effectLst/>
              <a:uLnTx/>
              <a:uFillTx/>
              <a:latin typeface="ＭＳ Ｐゴシック"/>
              <a:ea typeface="ＭＳ Ｐ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ＭＳ Ｐゴシック"/>
                <a:ea typeface="ＭＳ Ｐゴシック"/>
                <a:cs typeface="+mn-cs"/>
              </a:rPr>
              <a:t>・宿泊型自立訓練　等</a:t>
            </a:r>
            <a:endParaRPr kumimoji="0" lang="en-US" altLang="ja-JP" sz="800" b="0" i="0" u="none" strike="noStrike" kern="1200" cap="none" spc="-100" normalizeH="0" baseline="0" noProof="0" dirty="0">
              <a:ln>
                <a:noFill/>
              </a:ln>
              <a:solidFill>
                <a:prstClr val="black"/>
              </a:solidFill>
              <a:effectLst/>
              <a:uLnTx/>
              <a:uFillTx/>
              <a:latin typeface="ＭＳ Ｐゴシック"/>
              <a:ea typeface="ＭＳ Ｐゴシック"/>
              <a:cs typeface="+mn-cs"/>
            </a:endParaRPr>
          </a:p>
        </p:txBody>
      </p:sp>
      <p:sp>
        <p:nvSpPr>
          <p:cNvPr id="162" name="角丸四角形 53"/>
          <p:cNvSpPr/>
          <p:nvPr/>
        </p:nvSpPr>
        <p:spPr>
          <a:xfrm>
            <a:off x="7185773" y="4216954"/>
            <a:ext cx="1894394" cy="2079821"/>
          </a:xfrm>
          <a:prstGeom prst="roundRect">
            <a:avLst>
              <a:gd name="adj" fmla="val 9159"/>
            </a:avLst>
          </a:prstGeom>
          <a:ln w="38100">
            <a:solidFill>
              <a:schemeClr val="accent6"/>
            </a:solidFill>
            <a:prstDash val="dash"/>
          </a:ln>
        </p:spPr>
        <p:style>
          <a:lnRef idx="1">
            <a:schemeClr val="accent6"/>
          </a:lnRef>
          <a:fillRef idx="2">
            <a:schemeClr val="accent6"/>
          </a:fillRef>
          <a:effectRef idx="1">
            <a:schemeClr val="accent6"/>
          </a:effectRef>
          <a:fontRef idx="minor">
            <a:schemeClr val="dk1"/>
          </a:fontRef>
        </p:style>
        <p:txBody>
          <a:bodyPr lIns="91376" tIns="45691" rIns="91376" bIns="4569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63" name="円/楕円 56"/>
          <p:cNvSpPr/>
          <p:nvPr/>
        </p:nvSpPr>
        <p:spPr>
          <a:xfrm>
            <a:off x="7430944" y="4542418"/>
            <a:ext cx="1420505" cy="674832"/>
          </a:xfrm>
          <a:prstGeom prst="ellipse">
            <a:avLst/>
          </a:prstGeom>
        </p:spPr>
        <p:style>
          <a:lnRef idx="1">
            <a:schemeClr val="accent2"/>
          </a:lnRef>
          <a:fillRef idx="2">
            <a:schemeClr val="accent2"/>
          </a:fillRef>
          <a:effectRef idx="1">
            <a:schemeClr val="accent2"/>
          </a:effectRef>
          <a:fontRef idx="minor">
            <a:schemeClr val="dk1"/>
          </a:fontRef>
        </p:style>
        <p:txBody>
          <a:bodyPr lIns="91376" tIns="45691" rIns="91376" bIns="4569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64" name="円/楕円 56"/>
          <p:cNvSpPr/>
          <p:nvPr/>
        </p:nvSpPr>
        <p:spPr>
          <a:xfrm>
            <a:off x="7629822" y="4615161"/>
            <a:ext cx="1030021" cy="373490"/>
          </a:xfrm>
          <a:prstGeom prst="ellipse">
            <a:avLst/>
          </a:prstGeom>
        </p:spPr>
        <p:style>
          <a:lnRef idx="1">
            <a:schemeClr val="accent3"/>
          </a:lnRef>
          <a:fillRef idx="2">
            <a:schemeClr val="accent3"/>
          </a:fillRef>
          <a:effectRef idx="1">
            <a:schemeClr val="accent3"/>
          </a:effectRef>
          <a:fontRef idx="minor">
            <a:schemeClr val="dk1"/>
          </a:fontRef>
        </p:style>
        <p:txBody>
          <a:bodyPr lIns="91376" tIns="45691" rIns="91376" bIns="4569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日常生活圏域</a:t>
            </a:r>
          </a:p>
        </p:txBody>
      </p:sp>
      <p:sp>
        <p:nvSpPr>
          <p:cNvPr id="165" name="テキスト ボックス 164"/>
          <p:cNvSpPr txBox="1"/>
          <p:nvPr/>
        </p:nvSpPr>
        <p:spPr>
          <a:xfrm>
            <a:off x="7574537" y="4950515"/>
            <a:ext cx="1255734" cy="259045"/>
          </a:xfrm>
          <a:prstGeom prst="rect">
            <a:avLst/>
          </a:prstGeom>
          <a:noFill/>
        </p:spPr>
        <p:txBody>
          <a:bodyPr wrap="square" rtlCol="0">
            <a:spAutoFit/>
          </a:bodyPr>
          <a:lstStyle/>
          <a:p>
            <a:pPr marL="0" marR="0" lvl="0" indent="0" algn="ctr" defTabSz="457200" rtl="0" eaLnBrk="1" fontAlgn="auto" latinLnBrk="0" hangingPunct="1">
              <a:lnSpc>
                <a:spcPts val="13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基本圏域（市町村）</a:t>
            </a:r>
          </a:p>
        </p:txBody>
      </p:sp>
      <p:sp>
        <p:nvSpPr>
          <p:cNvPr id="166" name="テキスト ボックス 165"/>
          <p:cNvSpPr txBox="1"/>
          <p:nvPr/>
        </p:nvSpPr>
        <p:spPr>
          <a:xfrm>
            <a:off x="7358704" y="5178421"/>
            <a:ext cx="1590525" cy="259045"/>
          </a:xfrm>
          <a:prstGeom prst="rect">
            <a:avLst/>
          </a:prstGeom>
          <a:noFill/>
        </p:spPr>
        <p:txBody>
          <a:bodyPr wrap="square" rtlCol="0">
            <a:spAutoFit/>
          </a:bodyPr>
          <a:lstStyle/>
          <a:p>
            <a:pPr marL="0" marR="0" lvl="0" indent="0" algn="ctr" defTabSz="457200" rtl="0" eaLnBrk="1" fontAlgn="auto" latinLnBrk="0" hangingPunct="1">
              <a:lnSpc>
                <a:spcPts val="13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障害保健福祉圏域</a:t>
            </a:r>
            <a:endParaRPr kumimoji="0" lang="en-US" altLang="ja-JP" sz="800" b="0" i="0" u="none" strike="noStrike" kern="1200" cap="none" spc="0" normalizeH="0" baseline="0" noProof="0" dirty="0">
              <a:ln>
                <a:noFill/>
              </a:ln>
              <a:solidFill>
                <a:prstClr val="black"/>
              </a:solidFill>
              <a:effectLst/>
              <a:uLnTx/>
              <a:uFillTx/>
              <a:latin typeface="Calibri" panose="020F0502020204030204"/>
              <a:ea typeface="ＭＳ Ｐゴシック"/>
              <a:cs typeface="+mn-cs"/>
            </a:endParaRPr>
          </a:p>
        </p:txBody>
      </p:sp>
      <p:sp>
        <p:nvSpPr>
          <p:cNvPr id="81" name="角丸四角形 58"/>
          <p:cNvSpPr/>
          <p:nvPr/>
        </p:nvSpPr>
        <p:spPr>
          <a:xfrm>
            <a:off x="7261965" y="5370727"/>
            <a:ext cx="1758462" cy="856640"/>
          </a:xfrm>
          <a:prstGeom prst="roundRect">
            <a:avLst>
              <a:gd name="adj" fmla="val 4948"/>
            </a:avLst>
          </a:prstGeom>
          <a:ln>
            <a:noFill/>
            <a:prstDash val="dash"/>
          </a:ln>
        </p:spPr>
        <p:style>
          <a:lnRef idx="2">
            <a:schemeClr val="accent3"/>
          </a:lnRef>
          <a:fillRef idx="1">
            <a:schemeClr val="lt1"/>
          </a:fillRef>
          <a:effectRef idx="0">
            <a:schemeClr val="accent3"/>
          </a:effectRef>
          <a:fontRef idx="minor">
            <a:schemeClr val="dk1"/>
          </a:fontRef>
        </p:style>
        <p:txBody>
          <a:bodyPr lIns="91376" tIns="45691" rIns="91376" bIns="45691" rtlCol="0" anchor="ctr"/>
          <a:lstStyle/>
          <a:p>
            <a:pPr marL="174538" marR="0" lvl="0" indent="-174538" algn="l"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7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ja-JP" sz="7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地域包括ケアシステムは、日常生活圏域</a:t>
            </a:r>
            <a:r>
              <a:rPr kumimoji="0" lang="ja-JP" altLang="en-US" sz="7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単位での構築を</a:t>
            </a:r>
            <a:r>
              <a:rPr kumimoji="0" lang="ja-JP" altLang="ja-JP" sz="7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想定</a:t>
            </a:r>
            <a:endParaRPr kumimoji="0" lang="en-US" altLang="ja-JP" sz="7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174538" marR="0" lvl="0" indent="-174538" algn="l"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7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　精神障害にも対応した地域包括ケアシステムの構築にあたっては、障害保健福祉圏域ごとに、精神科医療機関・その他の医療機関・地域援助事業者・市町村による連携支援体制を確保</a:t>
            </a:r>
          </a:p>
        </p:txBody>
      </p:sp>
      <p:sp>
        <p:nvSpPr>
          <p:cNvPr id="75" name="テキスト ボックス 74"/>
          <p:cNvSpPr txBox="1"/>
          <p:nvPr/>
        </p:nvSpPr>
        <p:spPr>
          <a:xfrm>
            <a:off x="4411507" y="2515970"/>
            <a:ext cx="967019" cy="276812"/>
          </a:xfrm>
          <a:prstGeom prst="rect">
            <a:avLst/>
          </a:prstGeom>
          <a:noFill/>
        </p:spPr>
        <p:txBody>
          <a:bodyPr wrap="square" lIns="91376" tIns="45691" rIns="91376" bIns="4569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99" b="0"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rPr>
              <a:t>通所・入所</a:t>
            </a:r>
            <a:endParaRPr kumimoji="0" lang="en-US" altLang="ja-JP" sz="1199" b="0"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sp>
        <p:nvSpPr>
          <p:cNvPr id="76" name="テキスト ボックス 75"/>
          <p:cNvSpPr txBox="1"/>
          <p:nvPr/>
        </p:nvSpPr>
        <p:spPr>
          <a:xfrm>
            <a:off x="3508497" y="2515970"/>
            <a:ext cx="930565" cy="461298"/>
          </a:xfrm>
          <a:prstGeom prst="rect">
            <a:avLst/>
          </a:prstGeom>
          <a:noFill/>
        </p:spPr>
        <p:txBody>
          <a:bodyPr wrap="square" lIns="91376" tIns="45691" rIns="91376" bIns="4569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99" b="0"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rPr>
              <a:t>通院・入院</a:t>
            </a:r>
            <a:endParaRPr kumimoji="0" lang="en-US" altLang="ja-JP" sz="1199" b="0"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sp>
        <p:nvSpPr>
          <p:cNvPr id="77" name="角丸四角形 58"/>
          <p:cNvSpPr/>
          <p:nvPr/>
        </p:nvSpPr>
        <p:spPr>
          <a:xfrm>
            <a:off x="7629821" y="4311902"/>
            <a:ext cx="1063503" cy="180587"/>
          </a:xfrm>
          <a:prstGeom prst="roundRect">
            <a:avLst>
              <a:gd name="adj" fmla="val 4948"/>
            </a:avLst>
          </a:prstGeom>
          <a:ln>
            <a:noFill/>
            <a:prstDash val="dash"/>
          </a:ln>
        </p:spPr>
        <p:style>
          <a:lnRef idx="2">
            <a:schemeClr val="accent3"/>
          </a:lnRef>
          <a:fillRef idx="1">
            <a:schemeClr val="lt1"/>
          </a:fillRef>
          <a:effectRef idx="0">
            <a:schemeClr val="accent3"/>
          </a:effectRef>
          <a:fontRef idx="minor">
            <a:schemeClr val="dk1"/>
          </a:fontRef>
        </p:style>
        <p:txBody>
          <a:bodyPr lIns="91376" tIns="45691" rIns="91376" bIns="45691" rtlCol="0" anchor="ctr"/>
          <a:lstStyle/>
          <a:p>
            <a:pPr marL="174538" marR="0" lvl="0" indent="-174538"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圏域の考え方</a:t>
            </a:r>
          </a:p>
        </p:txBody>
      </p:sp>
      <p:pic>
        <p:nvPicPr>
          <p:cNvPr id="79" name="Picture 3" descr="C:\Users\KNUIP\Desktop\illust3682thumb.gi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20092" y="4454697"/>
            <a:ext cx="816975" cy="562425"/>
          </a:xfrm>
          <a:prstGeom prst="rect">
            <a:avLst/>
          </a:prstGeom>
          <a:noFill/>
          <a:extLst>
            <a:ext uri="{909E8E84-426E-40dd-AFC4-6F175D3DCCD1}">
              <a14:hiddenFill xmlns="" xmlns:a14="http://schemas.microsoft.com/office/drawing/2010/main">
                <a:solidFill>
                  <a:srgbClr val="FFFFFF"/>
                </a:solidFill>
              </a14:hiddenFill>
            </a:ext>
          </a:extLst>
        </p:spPr>
      </p:pic>
      <p:sp>
        <p:nvSpPr>
          <p:cNvPr id="82" name="テキスト ボックス 81"/>
          <p:cNvSpPr txBox="1"/>
          <p:nvPr/>
        </p:nvSpPr>
        <p:spPr>
          <a:xfrm>
            <a:off x="5901382" y="3164042"/>
            <a:ext cx="930565" cy="276812"/>
          </a:xfrm>
          <a:prstGeom prst="rect">
            <a:avLst/>
          </a:prstGeom>
          <a:noFill/>
        </p:spPr>
        <p:txBody>
          <a:bodyPr wrap="square" lIns="91376" tIns="45691" rIns="91376" bIns="4569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99" b="0"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rPr>
              <a:t>訪問</a:t>
            </a:r>
            <a:endParaRPr kumimoji="0" lang="en-US" altLang="ja-JP" sz="1199" b="0"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sp>
        <p:nvSpPr>
          <p:cNvPr id="85" name="角丸四角形吹き出し 50"/>
          <p:cNvSpPr/>
          <p:nvPr/>
        </p:nvSpPr>
        <p:spPr>
          <a:xfrm>
            <a:off x="3418664" y="3593730"/>
            <a:ext cx="1685094" cy="437816"/>
          </a:xfrm>
          <a:prstGeom prst="wedgeRoundRectCallout">
            <a:avLst>
              <a:gd name="adj1" fmla="val -2731"/>
              <a:gd name="adj2" fmla="val -82500"/>
              <a:gd name="adj3" fmla="val 16667"/>
            </a:avLst>
          </a:prstGeom>
          <a:ln w="12700">
            <a:prstDash val="dash"/>
          </a:ln>
        </p:spPr>
        <p:style>
          <a:lnRef idx="2">
            <a:schemeClr val="accent2"/>
          </a:lnRef>
          <a:fillRef idx="1">
            <a:schemeClr val="lt1"/>
          </a:fillRef>
          <a:effectRef idx="0">
            <a:schemeClr val="accent2"/>
          </a:effectRef>
          <a:fontRef idx="minor">
            <a:schemeClr val="dk1"/>
          </a:fontRef>
        </p:style>
        <p:txBody>
          <a:bodyPr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　・自宅（持ち家・借家・公営住宅等）</a:t>
            </a:r>
            <a:endParaRPr kumimoji="0" lang="en-US" altLang="ja-JP"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　・サービス付き高齢者向け住宅 </a:t>
            </a:r>
            <a:endParaRPr kumimoji="0" lang="en-US" altLang="ja-JP"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　・グループホーム　等</a:t>
            </a:r>
            <a:endParaRPr kumimoji="0" lang="en-US" altLang="ja-JP" sz="8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6" name="右カーブ矢印 72"/>
          <p:cNvSpPr/>
          <p:nvPr/>
        </p:nvSpPr>
        <p:spPr>
          <a:xfrm rot="18156404">
            <a:off x="2429381" y="2618284"/>
            <a:ext cx="545659" cy="1378801"/>
          </a:xfrm>
          <a:prstGeom prst="curvedRightArrow">
            <a:avLst/>
          </a:prstGeom>
        </p:spPr>
        <p:style>
          <a:lnRef idx="1">
            <a:schemeClr val="accent6"/>
          </a:lnRef>
          <a:fillRef idx="3">
            <a:schemeClr val="accent6"/>
          </a:fillRef>
          <a:effectRef idx="2">
            <a:schemeClr val="accent6"/>
          </a:effectRef>
          <a:fontRef idx="minor">
            <a:schemeClr val="lt1"/>
          </a:fontRef>
        </p:style>
        <p:txBody>
          <a:bodyPr lIns="91376" tIns="45691" rIns="91376" bIns="4569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7" name="テキスト ボックス 86"/>
          <p:cNvSpPr txBox="1"/>
          <p:nvPr/>
        </p:nvSpPr>
        <p:spPr>
          <a:xfrm>
            <a:off x="2046185" y="3312547"/>
            <a:ext cx="930565" cy="276812"/>
          </a:xfrm>
          <a:prstGeom prst="rect">
            <a:avLst/>
          </a:prstGeom>
          <a:noFill/>
        </p:spPr>
        <p:txBody>
          <a:bodyPr wrap="square" lIns="91376" tIns="45691" rIns="91376" bIns="4569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99" b="0"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rPr>
              <a:t>訪問</a:t>
            </a:r>
            <a:endParaRPr kumimoji="0" lang="en-US" altLang="ja-JP" sz="1199" b="0" i="0" u="none" strike="noStrike" kern="1200" cap="none" spc="-10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sp>
        <p:nvSpPr>
          <p:cNvPr id="88" name="角丸四角形 58"/>
          <p:cNvSpPr/>
          <p:nvPr/>
        </p:nvSpPr>
        <p:spPr>
          <a:xfrm>
            <a:off x="859293" y="3668098"/>
            <a:ext cx="1785108" cy="356754"/>
          </a:xfrm>
          <a:prstGeom prst="roundRect">
            <a:avLst/>
          </a:prstGeom>
          <a:ln w="12700">
            <a:solidFill>
              <a:schemeClr val="accent4">
                <a:lumMod val="60000"/>
                <a:lumOff val="40000"/>
              </a:schemeClr>
            </a:solidFill>
            <a:prstDash val="dash"/>
          </a:ln>
        </p:spPr>
        <p:style>
          <a:lnRef idx="2">
            <a:schemeClr val="accent3"/>
          </a:lnRef>
          <a:fillRef idx="1">
            <a:schemeClr val="lt1"/>
          </a:fillRef>
          <a:effectRef idx="0">
            <a:schemeClr val="accent3"/>
          </a:effectRef>
          <a:fontRef idx="minor">
            <a:schemeClr val="dk1"/>
          </a:fontRef>
        </p:style>
        <p:txBody>
          <a:bodyPr lIns="91376" tIns="45691" rIns="91376" bIns="45691"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rPr>
              <a:t>・市町村（精神保健・福祉一般相談）</a:t>
            </a:r>
            <a:endParaRPr kumimoji="0" lang="en-US" altLang="ja-JP" sz="8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rPr>
              <a:t>・基幹相談支援センター（障害）</a:t>
            </a:r>
            <a:endParaRPr kumimoji="0" lang="en-US" altLang="ja-JP" sz="8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endParaRPr>
          </a:p>
        </p:txBody>
      </p:sp>
      <p:sp>
        <p:nvSpPr>
          <p:cNvPr id="89" name="右カーブ矢印 72"/>
          <p:cNvSpPr/>
          <p:nvPr/>
        </p:nvSpPr>
        <p:spPr>
          <a:xfrm rot="15576999">
            <a:off x="2022518" y="2957392"/>
            <a:ext cx="577354" cy="2526075"/>
          </a:xfrm>
          <a:prstGeom prst="curvedRightArrow">
            <a:avLst/>
          </a:prstGeom>
        </p:spPr>
        <p:style>
          <a:lnRef idx="1">
            <a:schemeClr val="accent6"/>
          </a:lnRef>
          <a:fillRef idx="3">
            <a:schemeClr val="accent6"/>
          </a:fillRef>
          <a:effectRef idx="2">
            <a:schemeClr val="accent6"/>
          </a:effectRef>
          <a:fontRef idx="minor">
            <a:schemeClr val="lt1"/>
          </a:fontRef>
        </p:style>
        <p:txBody>
          <a:bodyPr lIns="91376" tIns="45691" rIns="91376" bIns="4569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10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0" name="角丸四角形 58"/>
          <p:cNvSpPr/>
          <p:nvPr/>
        </p:nvSpPr>
        <p:spPr>
          <a:xfrm>
            <a:off x="1656171" y="4028149"/>
            <a:ext cx="1762493" cy="232937"/>
          </a:xfrm>
          <a:prstGeom prst="roundRect">
            <a:avLst/>
          </a:prstGeom>
          <a:ln w="12700">
            <a:solidFill>
              <a:schemeClr val="accent4">
                <a:lumMod val="60000"/>
                <a:lumOff val="40000"/>
              </a:schemeClr>
            </a:solidFill>
            <a:prstDash val="dash"/>
          </a:ln>
        </p:spPr>
        <p:style>
          <a:lnRef idx="2">
            <a:schemeClr val="accent3"/>
          </a:lnRef>
          <a:fillRef idx="1">
            <a:schemeClr val="lt1"/>
          </a:fillRef>
          <a:effectRef idx="0">
            <a:schemeClr val="accent3"/>
          </a:effectRef>
          <a:fontRef idx="minor">
            <a:schemeClr val="dk1"/>
          </a:fontRef>
        </p:style>
        <p:txBody>
          <a:bodyPr lIns="91376" tIns="45691" rIns="91376" bIns="45691"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rPr>
              <a:t>・地域包括支援センター（高齢）</a:t>
            </a:r>
            <a:endParaRPr kumimoji="0" lang="en-US" altLang="ja-JP" sz="900" b="0" i="0" u="none" strike="noStrike" kern="1200" cap="none" spc="-100" normalizeH="0" baseline="0" noProof="0" dirty="0">
              <a:ln>
                <a:noFill/>
              </a:ln>
              <a:solidFill>
                <a:prstClr val="black"/>
              </a:solidFill>
              <a:effectLst/>
              <a:uLnTx/>
              <a:uFillTx/>
              <a:latin typeface="ＭＳ Ｐゴシック"/>
              <a:ea typeface="游ゴシック" panose="020B0400000000000000" pitchFamily="50" charset="-128"/>
              <a:cs typeface="+mn-cs"/>
            </a:endParaRPr>
          </a:p>
        </p:txBody>
      </p:sp>
      <p:sp>
        <p:nvSpPr>
          <p:cNvPr id="168" name="角丸四角形吹き出し 77"/>
          <p:cNvSpPr/>
          <p:nvPr/>
        </p:nvSpPr>
        <p:spPr>
          <a:xfrm>
            <a:off x="1269411" y="4402195"/>
            <a:ext cx="1312762" cy="489877"/>
          </a:xfrm>
          <a:prstGeom prst="wedgeRoundRectCallout">
            <a:avLst>
              <a:gd name="adj1" fmla="val -67357"/>
              <a:gd name="adj2" fmla="val -26547"/>
              <a:gd name="adj3" fmla="val 16667"/>
            </a:avLst>
          </a:prstGeom>
          <a:ln w="12700">
            <a:solidFill>
              <a:srgbClr val="FFC000"/>
            </a:solidFill>
            <a:prstDash val="solid"/>
          </a:ln>
        </p:spPr>
        <p:style>
          <a:lnRef idx="2">
            <a:schemeClr val="accent2"/>
          </a:lnRef>
          <a:fillRef idx="1">
            <a:schemeClr val="lt1"/>
          </a:fillRef>
          <a:effectRef idx="0">
            <a:schemeClr val="accent2"/>
          </a:effectRef>
          <a:fontRef idx="minor">
            <a:schemeClr val="dk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相談業務やサービスの</a:t>
            </a:r>
            <a:endParaRPr kumimoji="0" lang="en-US" altLang="ja-JP" sz="9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コーディネートを行います。</a:t>
            </a:r>
            <a:endParaRPr kumimoji="0" lang="en-US" altLang="ja-JP" sz="9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100" normalizeH="0" baseline="0" noProof="0" dirty="0">
                <a:ln>
                  <a:noFill/>
                </a:ln>
                <a:solidFill>
                  <a:prstClr val="black"/>
                </a:solidFill>
                <a:effectLst/>
                <a:uLnTx/>
                <a:uFillTx/>
                <a:latin typeface="Calibri" panose="020F0502020204030204"/>
                <a:ea typeface="游ゴシック" panose="020B0400000000000000" pitchFamily="50" charset="-128"/>
                <a:cs typeface="+mn-cs"/>
              </a:rPr>
              <a:t>訪問相談にも対応します。</a:t>
            </a:r>
          </a:p>
        </p:txBody>
      </p:sp>
      <p:pic>
        <p:nvPicPr>
          <p:cNvPr id="167" name="図 166" descr="building03_cl2.wmf"/>
          <p:cNvPicPr>
            <a:picLocks noChangeAspect="1"/>
          </p:cNvPicPr>
          <p:nvPr/>
        </p:nvPicPr>
        <p:blipFill>
          <a:blip r:embed="rId16" cstate="print"/>
          <a:stretch>
            <a:fillRect/>
          </a:stretch>
        </p:blipFill>
        <p:spPr>
          <a:xfrm flipH="1">
            <a:off x="520340" y="3996882"/>
            <a:ext cx="598222" cy="550752"/>
          </a:xfrm>
          <a:prstGeom prst="rect">
            <a:avLst/>
          </a:prstGeom>
        </p:spPr>
      </p:pic>
      <p:pic>
        <p:nvPicPr>
          <p:cNvPr id="169" name="図 168" descr="person_0290.wmf"/>
          <p:cNvPicPr>
            <a:picLocks noChangeAspect="1"/>
          </p:cNvPicPr>
          <p:nvPr/>
        </p:nvPicPr>
        <p:blipFill>
          <a:blip r:embed="rId17" cstate="print"/>
          <a:stretch>
            <a:fillRect/>
          </a:stretch>
        </p:blipFill>
        <p:spPr>
          <a:xfrm flipH="1">
            <a:off x="783272" y="4388189"/>
            <a:ext cx="371119" cy="749891"/>
          </a:xfrm>
          <a:prstGeom prst="rect">
            <a:avLst/>
          </a:prstGeom>
        </p:spPr>
      </p:pic>
      <p:sp>
        <p:nvSpPr>
          <p:cNvPr id="2" name="スライド番号プレースホルダー 1"/>
          <p:cNvSpPr>
            <a:spLocks noGrp="1"/>
          </p:cNvSpPr>
          <p:nvPr>
            <p:ph type="sldNum" sz="quarter" idx="12"/>
          </p:nvPr>
        </p:nvSpPr>
        <p:spPr>
          <a:xfrm>
            <a:off x="7069633" y="6620305"/>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4D6B79-3AEB-42FE-A736-A41F7AEA0445}" type="slidenum">
              <a:rPr kumimoji="0" lang="en-US" altLang="ja-JP"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altLang="ja-JP"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8"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1039063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469946" y="666792"/>
            <a:ext cx="8209725" cy="291612"/>
          </a:xfrm>
          <a:prstGeom prst="rect">
            <a:avLst/>
          </a:prstGeom>
          <a:solidFill>
            <a:schemeClr val="bg1">
              <a:lumMod val="85000"/>
            </a:schemeClr>
          </a:solidFill>
          <a:ln w="9525">
            <a:solidFill>
              <a:schemeClr val="tx1"/>
            </a:solidFill>
            <a:miter lim="800000"/>
            <a:headEnd/>
            <a:tailEnd/>
          </a:ln>
        </p:spPr>
        <p:txBody>
          <a:bodyPr wrap="none" anchor="ctr"/>
          <a:lstStyle/>
          <a:p>
            <a:pPr algn="ctr" defTabSz="844083" fontAlgn="base">
              <a:spcBef>
                <a:spcPct val="0"/>
              </a:spcBef>
              <a:spcAft>
                <a:spcPct val="0"/>
              </a:spcAft>
              <a:defRPr/>
            </a:pPr>
            <a:r>
              <a:rPr kumimoji="1" lang="ja-JP" altLang="en-US" sz="1662" dirty="0">
                <a:solidFill>
                  <a:prstClr val="black"/>
                </a:solidFill>
                <a:latin typeface="Arial" charset="0"/>
                <a:ea typeface="ＭＳ Ｐゴシック" charset="-128"/>
              </a:rPr>
              <a:t>利用者数の推移（６ヶ月毎の利用者数推移）（障害福祉サービスと障害児サービス）</a:t>
            </a:r>
          </a:p>
        </p:txBody>
      </p:sp>
      <p:sp>
        <p:nvSpPr>
          <p:cNvPr id="5" name="AutoShape 6"/>
          <p:cNvSpPr>
            <a:spLocks noChangeArrowheads="1"/>
          </p:cNvSpPr>
          <p:nvPr/>
        </p:nvSpPr>
        <p:spPr bwMode="auto">
          <a:xfrm>
            <a:off x="469946" y="4509334"/>
            <a:ext cx="8186790" cy="373674"/>
          </a:xfrm>
          <a:prstGeom prst="roundRect">
            <a:avLst>
              <a:gd name="adj" fmla="val 16667"/>
            </a:avLst>
          </a:prstGeom>
          <a:noFill/>
          <a:ln w="9525" algn="ctr">
            <a:solidFill>
              <a:schemeClr val="tx1"/>
            </a:solidFill>
            <a:round/>
            <a:headEnd/>
            <a:tailEnd/>
          </a:ln>
        </p:spPr>
        <p:txBody>
          <a:bodyPr wrap="none"/>
          <a:lstStyle/>
          <a:p>
            <a:pPr defTabSz="844083" fontAlgn="base">
              <a:spcBef>
                <a:spcPct val="0"/>
              </a:spcBef>
              <a:spcAft>
                <a:spcPct val="0"/>
              </a:spcAft>
              <a:defRPr/>
            </a:pPr>
            <a:r>
              <a:rPr kumimoji="1" lang="ja-JP" altLang="en-US" sz="1846" dirty="0">
                <a:solidFill>
                  <a:prstClr val="black"/>
                </a:solidFill>
                <a:latin typeface="Arial" charset="0"/>
                <a:ea typeface="ＭＳ Ｐゴシック" charset="-128"/>
              </a:rPr>
              <a:t>　 </a:t>
            </a:r>
            <a:r>
              <a:rPr kumimoji="1" lang="en-US" altLang="ja-JP" sz="1846" dirty="0">
                <a:solidFill>
                  <a:prstClr val="black"/>
                </a:solidFill>
                <a:latin typeface="Arial" charset="0"/>
                <a:ea typeface="ＭＳ Ｐゴシック" charset="-128"/>
              </a:rPr>
              <a:t>○</a:t>
            </a:r>
            <a:r>
              <a:rPr kumimoji="1" lang="ja-JP" altLang="en-US" sz="1846" dirty="0">
                <a:solidFill>
                  <a:prstClr val="black"/>
                </a:solidFill>
                <a:latin typeface="Arial" charset="0"/>
                <a:ea typeface="ＭＳ Ｐゴシック" charset="-128"/>
              </a:rPr>
              <a:t>平成２９年１２月→平成３０年１２月の伸び率（年率）・・・・・　６．</a:t>
            </a:r>
            <a:r>
              <a:rPr kumimoji="1" lang="en-US" altLang="ja-JP" sz="1846" dirty="0">
                <a:solidFill>
                  <a:prstClr val="black"/>
                </a:solidFill>
                <a:latin typeface="Arial" charset="0"/>
                <a:ea typeface="ＭＳ Ｐゴシック" charset="-128"/>
              </a:rPr>
              <a:t>5</a:t>
            </a:r>
            <a:r>
              <a:rPr kumimoji="1" lang="ja-JP" altLang="en-US" sz="1846" dirty="0">
                <a:solidFill>
                  <a:prstClr val="black"/>
                </a:solidFill>
                <a:latin typeface="Arial" charset="0"/>
                <a:ea typeface="ＭＳ Ｐゴシック" charset="-128"/>
              </a:rPr>
              <a:t>％</a:t>
            </a:r>
          </a:p>
        </p:txBody>
      </p:sp>
      <p:sp>
        <p:nvSpPr>
          <p:cNvPr id="4" name="テキスト ボックス 3"/>
          <p:cNvSpPr txBox="1"/>
          <p:nvPr/>
        </p:nvSpPr>
        <p:spPr>
          <a:xfrm>
            <a:off x="7770817" y="1057433"/>
            <a:ext cx="1080120" cy="262829"/>
          </a:xfrm>
          <a:prstGeom prst="rect">
            <a:avLst/>
          </a:prstGeom>
          <a:noFill/>
        </p:spPr>
        <p:txBody>
          <a:bodyPr wrap="square" rtlCol="0">
            <a:spAutoFit/>
          </a:bodyPr>
          <a:lstStyle/>
          <a:p>
            <a:pPr defTabSz="844083" fontAlgn="base">
              <a:spcBef>
                <a:spcPct val="0"/>
              </a:spcBef>
              <a:spcAft>
                <a:spcPct val="0"/>
              </a:spcAft>
              <a:defRPr/>
            </a:pPr>
            <a:r>
              <a:rPr kumimoji="1" lang="ja-JP" altLang="en-US" sz="1108" b="1" dirty="0">
                <a:solidFill>
                  <a:prstClr val="black"/>
                </a:solidFill>
                <a:latin typeface="Arial" charset="0"/>
                <a:ea typeface="ＭＳ Ｐゴシック" charset="-128"/>
              </a:rPr>
              <a:t>（単位：万人）</a:t>
            </a:r>
          </a:p>
        </p:txBody>
      </p:sp>
      <p:sp>
        <p:nvSpPr>
          <p:cNvPr id="7" name="テキスト ボックス 6"/>
          <p:cNvSpPr txBox="1"/>
          <p:nvPr/>
        </p:nvSpPr>
        <p:spPr>
          <a:xfrm>
            <a:off x="469946" y="5090724"/>
            <a:ext cx="8132350" cy="1285801"/>
          </a:xfrm>
          <a:prstGeom prst="rect">
            <a:avLst/>
          </a:prstGeom>
          <a:noFill/>
        </p:spPr>
        <p:txBody>
          <a:bodyPr wrap="square" rtlCol="0">
            <a:spAutoFit/>
          </a:bodyPr>
          <a:lstStyle/>
          <a:p>
            <a:pPr defTabSz="844083" fontAlgn="base">
              <a:spcBef>
                <a:spcPct val="0"/>
              </a:spcBef>
              <a:spcAft>
                <a:spcPct val="0"/>
              </a:spcAft>
              <a:defRPr/>
            </a:pPr>
            <a:r>
              <a:rPr kumimoji="1" lang="ja-JP" altLang="en-US" sz="1108" dirty="0">
                <a:solidFill>
                  <a:prstClr val="black"/>
                </a:solidFill>
                <a:latin typeface="ＭＳ ゴシック" pitchFamily="49" charset="-128"/>
                <a:ea typeface="ＭＳ ゴシック" pitchFamily="49" charset="-128"/>
              </a:rPr>
              <a:t>　　　　　　　　　　　　　　　　　　　　　　　　　　　　　　　　　　　　　　　　　　　</a:t>
            </a:r>
            <a:r>
              <a:rPr kumimoji="1" lang="en-US" altLang="ja-JP" sz="1108" dirty="0">
                <a:solidFill>
                  <a:prstClr val="black"/>
                </a:solidFill>
                <a:latin typeface="ＭＳ ゴシック" pitchFamily="49" charset="-128"/>
                <a:ea typeface="ＭＳ ゴシック" pitchFamily="49" charset="-128"/>
              </a:rPr>
              <a:t>(</a:t>
            </a:r>
            <a:r>
              <a:rPr kumimoji="1" lang="ja-JP" altLang="en-US" sz="1108" dirty="0">
                <a:solidFill>
                  <a:prstClr val="black"/>
                </a:solidFill>
                <a:latin typeface="ＭＳ ゴシック" pitchFamily="49" charset="-128"/>
                <a:ea typeface="ＭＳ ゴシック" pitchFamily="49" charset="-128"/>
              </a:rPr>
              <a:t>３０年１２月の利用者数</a:t>
            </a:r>
            <a:r>
              <a:rPr kumimoji="1" lang="en-US" altLang="ja-JP" sz="1108" dirty="0">
                <a:solidFill>
                  <a:prstClr val="black"/>
                </a:solidFill>
                <a:latin typeface="ＭＳ ゴシック" pitchFamily="49" charset="-128"/>
                <a:ea typeface="ＭＳ ゴシック" pitchFamily="49" charset="-128"/>
              </a:rPr>
              <a:t>)</a:t>
            </a:r>
          </a:p>
          <a:p>
            <a:pPr defTabSz="844083" fontAlgn="base">
              <a:spcBef>
                <a:spcPct val="0"/>
              </a:spcBef>
              <a:spcAft>
                <a:spcPct val="0"/>
              </a:spcAft>
              <a:defRPr/>
            </a:pPr>
            <a:r>
              <a:rPr kumimoji="1" lang="ja-JP" altLang="en-US" sz="1108" dirty="0">
                <a:solidFill>
                  <a:prstClr val="black"/>
                </a:solidFill>
                <a:latin typeface="ＭＳ ゴシック" pitchFamily="49" charset="-128"/>
                <a:ea typeface="ＭＳ ゴシック" pitchFamily="49" charset="-128"/>
              </a:rPr>
              <a:t>このうち　身体障害者の伸び率</a:t>
            </a:r>
            <a:r>
              <a:rPr kumimoji="1" lang="en-US" altLang="ja-JP" sz="1108" dirty="0">
                <a:solidFill>
                  <a:prstClr val="black"/>
                </a:solidFill>
                <a:latin typeface="ＭＳ ゴシック" pitchFamily="49" charset="-128"/>
                <a:ea typeface="ＭＳ ゴシック" pitchFamily="49" charset="-128"/>
              </a:rPr>
              <a:t>……</a:t>
            </a:r>
            <a:r>
              <a:rPr kumimoji="1" lang="ja-JP" altLang="en-US" sz="1108" dirty="0">
                <a:solidFill>
                  <a:prstClr val="black"/>
                </a:solidFill>
                <a:latin typeface="ＭＳ ゴシック" pitchFamily="49" charset="-128"/>
                <a:ea typeface="ＭＳ ゴシック" pitchFamily="49" charset="-128"/>
              </a:rPr>
              <a:t>　　１</a:t>
            </a:r>
            <a:r>
              <a:rPr kumimoji="1" lang="en-US" altLang="ja-JP" sz="1108" dirty="0">
                <a:solidFill>
                  <a:prstClr val="black"/>
                </a:solidFill>
                <a:latin typeface="ＭＳ ゴシック" pitchFamily="49" charset="-128"/>
                <a:ea typeface="ＭＳ ゴシック" pitchFamily="49" charset="-128"/>
              </a:rPr>
              <a:t>. </a:t>
            </a:r>
            <a:r>
              <a:rPr kumimoji="1" lang="ja-JP" altLang="en-US" sz="1108" dirty="0">
                <a:solidFill>
                  <a:prstClr val="black"/>
                </a:solidFill>
                <a:latin typeface="ＭＳ ゴシック" pitchFamily="49" charset="-128"/>
                <a:ea typeface="ＭＳ ゴシック" pitchFamily="49" charset="-128"/>
              </a:rPr>
              <a:t>２％　　　　身体障害者</a:t>
            </a:r>
            <a:r>
              <a:rPr kumimoji="1" lang="en-US" altLang="ja-JP" sz="1108" dirty="0">
                <a:solidFill>
                  <a:prstClr val="black"/>
                </a:solidFill>
                <a:latin typeface="ＭＳ ゴシック" pitchFamily="49" charset="-128"/>
                <a:ea typeface="ＭＳ ゴシック" pitchFamily="49" charset="-128"/>
              </a:rPr>
              <a:t>……</a:t>
            </a:r>
            <a:r>
              <a:rPr kumimoji="1" lang="ja-JP" altLang="en-US" sz="1108" dirty="0">
                <a:solidFill>
                  <a:prstClr val="black"/>
                </a:solidFill>
                <a:latin typeface="ＭＳ ゴシック" pitchFamily="49" charset="-128"/>
                <a:ea typeface="ＭＳ ゴシック" pitchFamily="49" charset="-128"/>
              </a:rPr>
              <a:t>　　２１．９万人　　</a:t>
            </a:r>
          </a:p>
          <a:p>
            <a:pPr defTabSz="844083" fontAlgn="base">
              <a:spcBef>
                <a:spcPct val="0"/>
              </a:spcBef>
              <a:spcAft>
                <a:spcPct val="0"/>
              </a:spcAft>
              <a:defRPr/>
            </a:pPr>
            <a:r>
              <a:rPr kumimoji="1" lang="ja-JP" altLang="en-US" sz="1108" dirty="0">
                <a:solidFill>
                  <a:prstClr val="black"/>
                </a:solidFill>
                <a:latin typeface="ＭＳ ゴシック" pitchFamily="49" charset="-128"/>
                <a:ea typeface="ＭＳ ゴシック" pitchFamily="49" charset="-128"/>
              </a:rPr>
              <a:t>　　　　　知的障害者の伸び率</a:t>
            </a:r>
            <a:r>
              <a:rPr kumimoji="1" lang="en-US" altLang="ja-JP" sz="1108" dirty="0">
                <a:solidFill>
                  <a:prstClr val="black"/>
                </a:solidFill>
                <a:latin typeface="ＭＳ ゴシック" pitchFamily="49" charset="-128"/>
                <a:ea typeface="ＭＳ ゴシック" pitchFamily="49" charset="-128"/>
              </a:rPr>
              <a:t>……</a:t>
            </a:r>
            <a:r>
              <a:rPr kumimoji="1" lang="ja-JP" altLang="en-US" sz="1108" dirty="0">
                <a:solidFill>
                  <a:prstClr val="black"/>
                </a:solidFill>
                <a:latin typeface="ＭＳ ゴシック" pitchFamily="49" charset="-128"/>
                <a:ea typeface="ＭＳ ゴシック" pitchFamily="49" charset="-128"/>
              </a:rPr>
              <a:t>　　３</a:t>
            </a:r>
            <a:r>
              <a:rPr kumimoji="1" lang="en-US" altLang="ja-JP" sz="1108" dirty="0">
                <a:solidFill>
                  <a:prstClr val="black"/>
                </a:solidFill>
                <a:latin typeface="ＭＳ ゴシック" pitchFamily="49" charset="-128"/>
                <a:ea typeface="ＭＳ ゴシック" pitchFamily="49" charset="-128"/>
              </a:rPr>
              <a:t>.</a:t>
            </a:r>
            <a:r>
              <a:rPr kumimoji="1" lang="ja-JP" altLang="en-US" sz="1108" dirty="0">
                <a:solidFill>
                  <a:prstClr val="black"/>
                </a:solidFill>
                <a:latin typeface="ＭＳ ゴシック" pitchFamily="49" charset="-128"/>
                <a:ea typeface="ＭＳ ゴシック" pitchFamily="49" charset="-128"/>
              </a:rPr>
              <a:t> ３％　　　　知的障害者</a:t>
            </a:r>
            <a:r>
              <a:rPr kumimoji="1" lang="en-US" altLang="ja-JP" sz="1108" dirty="0">
                <a:solidFill>
                  <a:prstClr val="black"/>
                </a:solidFill>
                <a:latin typeface="ＭＳ ゴシック" pitchFamily="49" charset="-128"/>
                <a:ea typeface="ＭＳ ゴシック" pitchFamily="49" charset="-128"/>
              </a:rPr>
              <a:t>……</a:t>
            </a:r>
            <a:r>
              <a:rPr kumimoji="1" lang="ja-JP" altLang="en-US" sz="1108" dirty="0">
                <a:solidFill>
                  <a:prstClr val="black"/>
                </a:solidFill>
                <a:latin typeface="ＭＳ ゴシック" pitchFamily="49" charset="-128"/>
                <a:ea typeface="ＭＳ ゴシック" pitchFamily="49" charset="-128"/>
              </a:rPr>
              <a:t>　　３９．７万人</a:t>
            </a:r>
          </a:p>
          <a:p>
            <a:pPr defTabSz="844083" fontAlgn="base">
              <a:spcBef>
                <a:spcPct val="0"/>
              </a:spcBef>
              <a:spcAft>
                <a:spcPct val="0"/>
              </a:spcAft>
              <a:defRPr/>
            </a:pPr>
            <a:r>
              <a:rPr kumimoji="1" lang="ja-JP" altLang="en-US" sz="1108" dirty="0">
                <a:solidFill>
                  <a:prstClr val="black"/>
                </a:solidFill>
                <a:latin typeface="ＭＳ ゴシック" pitchFamily="49" charset="-128"/>
                <a:ea typeface="ＭＳ ゴシック" pitchFamily="49" charset="-128"/>
              </a:rPr>
              <a:t>　　　　　精神障害者の伸び率</a:t>
            </a:r>
            <a:r>
              <a:rPr kumimoji="1" lang="en-US" altLang="ja-JP" sz="1108" dirty="0">
                <a:solidFill>
                  <a:prstClr val="black"/>
                </a:solidFill>
                <a:latin typeface="ＭＳ ゴシック" pitchFamily="49" charset="-128"/>
                <a:ea typeface="ＭＳ ゴシック" pitchFamily="49" charset="-128"/>
              </a:rPr>
              <a:t>……</a:t>
            </a:r>
            <a:r>
              <a:rPr kumimoji="1" lang="ja-JP" altLang="en-US" sz="1108" dirty="0">
                <a:solidFill>
                  <a:prstClr val="black"/>
                </a:solidFill>
                <a:latin typeface="ＭＳ ゴシック" pitchFamily="49" charset="-128"/>
                <a:ea typeface="ＭＳ ゴシック" pitchFamily="49" charset="-128"/>
              </a:rPr>
              <a:t>　　７</a:t>
            </a:r>
            <a:r>
              <a:rPr kumimoji="1" lang="en-US" altLang="ja-JP" sz="1108" dirty="0">
                <a:solidFill>
                  <a:prstClr val="black"/>
                </a:solidFill>
                <a:latin typeface="ＭＳ ゴシック" pitchFamily="49" charset="-128"/>
                <a:ea typeface="ＭＳ ゴシック" pitchFamily="49" charset="-128"/>
              </a:rPr>
              <a:t>. </a:t>
            </a:r>
            <a:r>
              <a:rPr kumimoji="1" lang="ja-JP" altLang="en-US" sz="1108" dirty="0">
                <a:solidFill>
                  <a:prstClr val="black"/>
                </a:solidFill>
                <a:latin typeface="ＭＳ ゴシック" pitchFamily="49" charset="-128"/>
                <a:ea typeface="ＭＳ ゴシック" pitchFamily="49" charset="-128"/>
              </a:rPr>
              <a:t>６％　　　　精神障害者</a:t>
            </a:r>
            <a:r>
              <a:rPr kumimoji="1" lang="en-US" altLang="ja-JP" sz="1108" dirty="0">
                <a:solidFill>
                  <a:prstClr val="black"/>
                </a:solidFill>
                <a:latin typeface="ＭＳ ゴシック" pitchFamily="49" charset="-128"/>
                <a:ea typeface="ＭＳ ゴシック" pitchFamily="49" charset="-128"/>
              </a:rPr>
              <a:t>……</a:t>
            </a:r>
            <a:r>
              <a:rPr kumimoji="1" lang="ja-JP" altLang="en-US" sz="1108" dirty="0">
                <a:solidFill>
                  <a:prstClr val="black"/>
                </a:solidFill>
                <a:latin typeface="ＭＳ ゴシック" pitchFamily="49" charset="-128"/>
                <a:ea typeface="ＭＳ ゴシック" pitchFamily="49" charset="-128"/>
              </a:rPr>
              <a:t>　　２２．５万人</a:t>
            </a:r>
            <a:endParaRPr kumimoji="1" lang="en-US" altLang="ja-JP" sz="1108" dirty="0">
              <a:solidFill>
                <a:prstClr val="black"/>
              </a:solidFill>
              <a:latin typeface="ＭＳ ゴシック" pitchFamily="49" charset="-128"/>
              <a:ea typeface="ＭＳ ゴシック" pitchFamily="49" charset="-128"/>
            </a:endParaRPr>
          </a:p>
          <a:p>
            <a:pPr defTabSz="844083" fontAlgn="base">
              <a:spcBef>
                <a:spcPct val="0"/>
              </a:spcBef>
              <a:spcAft>
                <a:spcPct val="0"/>
              </a:spcAft>
              <a:defRPr/>
            </a:pPr>
            <a:r>
              <a:rPr kumimoji="1" lang="ja-JP" altLang="en-US" sz="1108" dirty="0">
                <a:solidFill>
                  <a:prstClr val="black"/>
                </a:solidFill>
                <a:latin typeface="ＭＳ ゴシック" pitchFamily="49" charset="-128"/>
                <a:ea typeface="ＭＳ ゴシック" pitchFamily="49" charset="-128"/>
              </a:rPr>
              <a:t>　　　　　障害児の伸び率　　</a:t>
            </a:r>
            <a:r>
              <a:rPr kumimoji="1" lang="en-US" altLang="ja-JP" sz="1108" dirty="0">
                <a:solidFill>
                  <a:prstClr val="black"/>
                </a:solidFill>
                <a:latin typeface="ＭＳ ゴシック" pitchFamily="49" charset="-128"/>
                <a:ea typeface="ＭＳ ゴシック" pitchFamily="49" charset="-128"/>
              </a:rPr>
              <a:t>……</a:t>
            </a:r>
            <a:r>
              <a:rPr kumimoji="1" lang="ja-JP" altLang="en-US" sz="1108" dirty="0">
                <a:solidFill>
                  <a:prstClr val="black"/>
                </a:solidFill>
                <a:latin typeface="ＭＳ ゴシック" pitchFamily="49" charset="-128"/>
                <a:ea typeface="ＭＳ ゴシック" pitchFamily="49" charset="-128"/>
              </a:rPr>
              <a:t>　１３．８％　　　　難病等対象者</a:t>
            </a:r>
            <a:r>
              <a:rPr kumimoji="1" lang="en-US" altLang="ja-JP" sz="1108" dirty="0">
                <a:solidFill>
                  <a:prstClr val="black"/>
                </a:solidFill>
                <a:latin typeface="ＭＳ ゴシック" pitchFamily="49" charset="-128"/>
                <a:ea typeface="ＭＳ ゴシック" pitchFamily="49" charset="-128"/>
              </a:rPr>
              <a:t>…</a:t>
            </a:r>
            <a:r>
              <a:rPr kumimoji="1" lang="ja-JP" altLang="en-US" sz="1108" dirty="0">
                <a:solidFill>
                  <a:prstClr val="black"/>
                </a:solidFill>
                <a:latin typeface="ＭＳ ゴシック" pitchFamily="49" charset="-128"/>
                <a:ea typeface="ＭＳ ゴシック" pitchFamily="49" charset="-128"/>
              </a:rPr>
              <a:t>　　　０．３万人（</a:t>
            </a:r>
            <a:r>
              <a:rPr kumimoji="1" lang="en-US" altLang="ja-JP" sz="1108" dirty="0">
                <a:solidFill>
                  <a:prstClr val="black"/>
                </a:solidFill>
                <a:latin typeface="ＭＳ ゴシック" pitchFamily="49" charset="-128"/>
                <a:ea typeface="ＭＳ ゴシック" pitchFamily="49" charset="-128"/>
              </a:rPr>
              <a:t>3,034</a:t>
            </a:r>
            <a:r>
              <a:rPr kumimoji="1" lang="ja-JP" altLang="en-US" sz="1108" dirty="0">
                <a:solidFill>
                  <a:prstClr val="black"/>
                </a:solidFill>
                <a:latin typeface="ＭＳ ゴシック" pitchFamily="49" charset="-128"/>
                <a:ea typeface="ＭＳ ゴシック" pitchFamily="49" charset="-128"/>
              </a:rPr>
              <a:t> 人）</a:t>
            </a:r>
            <a:endParaRPr kumimoji="1" lang="en-US" altLang="ja-JP" sz="1108" dirty="0">
              <a:solidFill>
                <a:prstClr val="black"/>
              </a:solidFill>
              <a:latin typeface="ＭＳ ゴシック" pitchFamily="49" charset="-128"/>
              <a:ea typeface="ＭＳ ゴシック" pitchFamily="49" charset="-128"/>
            </a:endParaRPr>
          </a:p>
          <a:p>
            <a:pPr defTabSz="844083" fontAlgn="base">
              <a:spcBef>
                <a:spcPct val="0"/>
              </a:spcBef>
              <a:spcAft>
                <a:spcPct val="0"/>
              </a:spcAft>
              <a:defRPr/>
            </a:pPr>
            <a:r>
              <a:rPr kumimoji="1" lang="ja-JP" altLang="en-US" sz="1108" dirty="0">
                <a:solidFill>
                  <a:prstClr val="black"/>
                </a:solidFill>
                <a:latin typeface="ＭＳ ゴシック" pitchFamily="49" charset="-128"/>
                <a:ea typeface="ＭＳ ゴシック" pitchFamily="49" charset="-128"/>
              </a:rPr>
              <a:t>　　　　　　　　　　　　　　　　　　　　　　　　　　障害児　　</a:t>
            </a:r>
            <a:r>
              <a:rPr kumimoji="1" lang="en-US" altLang="ja-JP" sz="1108" dirty="0">
                <a:solidFill>
                  <a:prstClr val="black"/>
                </a:solidFill>
                <a:latin typeface="ＭＳ ゴシック" pitchFamily="49" charset="-128"/>
                <a:ea typeface="ＭＳ ゴシック" pitchFamily="49" charset="-128"/>
              </a:rPr>
              <a:t>……</a:t>
            </a:r>
            <a:r>
              <a:rPr kumimoji="1" lang="ja-JP" altLang="en-US" sz="1108" dirty="0">
                <a:solidFill>
                  <a:prstClr val="black"/>
                </a:solidFill>
                <a:latin typeface="ＭＳ ゴシック" pitchFamily="49" charset="-128"/>
                <a:ea typeface="ＭＳ ゴシック" pitchFamily="49" charset="-128"/>
              </a:rPr>
              <a:t>　　３３．９万人（</a:t>
            </a:r>
            <a:r>
              <a:rPr kumimoji="1" lang="en-US" altLang="ja-JP" sz="1108" dirty="0">
                <a:solidFill>
                  <a:prstClr val="black"/>
                </a:solidFill>
                <a:latin typeface="ＭＳ ゴシック" pitchFamily="49" charset="-128"/>
                <a:ea typeface="ＭＳ ゴシック" pitchFamily="49" charset="-128"/>
              </a:rPr>
              <a:t>※</a:t>
            </a:r>
            <a:r>
              <a:rPr kumimoji="1" lang="ja-JP" altLang="en-US" sz="1108" dirty="0">
                <a:solidFill>
                  <a:prstClr val="black"/>
                </a:solidFill>
                <a:latin typeface="ＭＳ ゴシック" pitchFamily="49" charset="-128"/>
                <a:ea typeface="ＭＳ ゴシック" pitchFamily="49" charset="-128"/>
              </a:rPr>
              <a:t>）　</a:t>
            </a:r>
            <a:endParaRPr kumimoji="1" lang="en-US" altLang="ja-JP" sz="1108" dirty="0">
              <a:solidFill>
                <a:prstClr val="black"/>
              </a:solidFill>
              <a:latin typeface="ＭＳ ゴシック" pitchFamily="49" charset="-128"/>
              <a:ea typeface="ＭＳ ゴシック" pitchFamily="49" charset="-128"/>
            </a:endParaRPr>
          </a:p>
          <a:p>
            <a:pPr defTabSz="844083" fontAlgn="base">
              <a:spcBef>
                <a:spcPct val="0"/>
              </a:spcBef>
              <a:spcAft>
                <a:spcPct val="0"/>
              </a:spcAft>
              <a:defRPr/>
            </a:pPr>
            <a:r>
              <a:rPr kumimoji="1" lang="ja-JP" altLang="en-US" sz="1108" dirty="0">
                <a:solidFill>
                  <a:prstClr val="black"/>
                </a:solidFill>
                <a:latin typeface="ＭＳ ゴシック" pitchFamily="49" charset="-128"/>
                <a:ea typeface="ＭＳ ゴシック" pitchFamily="49" charset="-128"/>
              </a:rPr>
              <a:t>　　　　　　　　　　　　　　　　　　　　　　　　　　（</a:t>
            </a:r>
            <a:r>
              <a:rPr kumimoji="1" lang="en-US" altLang="ja-JP" sz="1108" dirty="0">
                <a:solidFill>
                  <a:prstClr val="black"/>
                </a:solidFill>
                <a:latin typeface="ＭＳ ゴシック" pitchFamily="49" charset="-128"/>
                <a:ea typeface="ＭＳ ゴシック" pitchFamily="49" charset="-128"/>
              </a:rPr>
              <a:t>※</a:t>
            </a:r>
            <a:r>
              <a:rPr kumimoji="1" lang="ja-JP" altLang="en-US" sz="1108" dirty="0">
                <a:solidFill>
                  <a:prstClr val="black"/>
                </a:solidFill>
                <a:latin typeface="ＭＳ ゴシック" pitchFamily="49" charset="-128"/>
                <a:ea typeface="ＭＳ ゴシック" pitchFamily="49" charset="-128"/>
              </a:rPr>
              <a:t>障害福祉サービスを利用する障害児を含む）　　　　　　</a:t>
            </a:r>
            <a:endParaRPr kumimoji="1" lang="ja-JP" altLang="en-US" sz="1108" dirty="0">
              <a:solidFill>
                <a:prstClr val="black"/>
              </a:solidFill>
              <a:latin typeface="Arial" charset="0"/>
              <a:ea typeface="ＭＳ Ｐゴシック" charset="-128"/>
            </a:endParaRPr>
          </a:p>
        </p:txBody>
      </p:sp>
      <p:pic>
        <p:nvPicPr>
          <p:cNvPr id="6" name="図 5"/>
          <p:cNvPicPr>
            <a:picLocks noChangeAspect="1"/>
          </p:cNvPicPr>
          <p:nvPr/>
        </p:nvPicPr>
        <p:blipFill>
          <a:blip r:embed="rId3"/>
          <a:stretch>
            <a:fillRect/>
          </a:stretch>
        </p:blipFill>
        <p:spPr>
          <a:xfrm>
            <a:off x="542321" y="1322237"/>
            <a:ext cx="8144478" cy="3088068"/>
          </a:xfrm>
          <a:prstGeom prst="rect">
            <a:avLst/>
          </a:prstGeom>
        </p:spPr>
      </p:pic>
      <p:sp>
        <p:nvSpPr>
          <p:cNvPr id="2" name="スライド番号プレースホルダー 1"/>
          <p:cNvSpPr>
            <a:spLocks noGrp="1"/>
          </p:cNvSpPr>
          <p:nvPr>
            <p:ph type="sldNum" sz="quarter" idx="12"/>
          </p:nvPr>
        </p:nvSpPr>
        <p:spPr/>
        <p:txBody>
          <a:bodyPr/>
          <a:lstStyle/>
          <a:p>
            <a:fld id="{2ADEAB0B-3364-414D-832E-F3CDA843F507}" type="slidenum">
              <a:rPr kumimoji="1" lang="ja-JP" altLang="en-US" smtClean="0"/>
              <a:t>28</a:t>
            </a:fld>
            <a:endParaRPr kumimoji="1" lang="ja-JP" altLang="en-US"/>
          </a:p>
        </p:txBody>
      </p:sp>
      <p:sp>
        <p:nvSpPr>
          <p:cNvPr id="8" name="フッター プレースホルダー 7"/>
          <p:cNvSpPr>
            <a:spLocks noGrp="1"/>
          </p:cNvSpPr>
          <p:nvPr>
            <p:ph type="ftr" sz="quarter" idx="11"/>
          </p:nvPr>
        </p:nvSpPr>
        <p:spPr/>
        <p:txBody>
          <a:body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en-US" altLang="ja-JP"/>
          </a:p>
        </p:txBody>
      </p:sp>
    </p:spTree>
    <p:extLst>
      <p:ext uri="{BB962C8B-B14F-4D97-AF65-F5344CB8AC3E}">
        <p14:creationId xmlns:p14="http://schemas.microsoft.com/office/powerpoint/2010/main" val="1613085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グラフ 26"/>
          <p:cNvGraphicFramePr>
            <a:graphicFrameLocks/>
          </p:cNvGraphicFramePr>
          <p:nvPr>
            <p:extLst/>
          </p:nvPr>
        </p:nvGraphicFramePr>
        <p:xfrm>
          <a:off x="50549" y="1157439"/>
          <a:ext cx="8776248" cy="4989635"/>
        </p:xfrm>
        <a:graphic>
          <a:graphicData uri="http://schemas.openxmlformats.org/presentationml/2006/ole">
            <mc:AlternateContent xmlns:mc="http://schemas.openxmlformats.org/markup-compatibility/2006">
              <mc:Choice xmlns:v="urn:schemas-microsoft-com:vml" Requires="v">
                <p:oleObj spid="_x0000_s2050" name="ワークシート" r:id="rId3" imgW="9477354" imgH="5391113" progId="">
                  <p:embed/>
                </p:oleObj>
              </mc:Choice>
              <mc:Fallback>
                <p:oleObj name="ワークシート" r:id="rId3" imgW="9477354" imgH="5391113" progId="">
                  <p:embed/>
                  <p:pic>
                    <p:nvPicPr>
                      <p:cNvPr id="18434" name="グラフ 2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49" y="1157439"/>
                        <a:ext cx="8776248" cy="49896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6" name="AutoShape 3"/>
          <p:cNvSpPr>
            <a:spLocks noChangeArrowheads="1"/>
          </p:cNvSpPr>
          <p:nvPr/>
        </p:nvSpPr>
        <p:spPr bwMode="auto">
          <a:xfrm>
            <a:off x="617573" y="726461"/>
            <a:ext cx="7703758" cy="309658"/>
          </a:xfrm>
          <a:prstGeom prst="roundRect">
            <a:avLst>
              <a:gd name="adj" fmla="val 16667"/>
            </a:avLst>
          </a:prstGeom>
          <a:solidFill>
            <a:srgbClr val="FFFFFF"/>
          </a:solidFill>
          <a:ln w="9525">
            <a:solidFill>
              <a:srgbClr val="000000"/>
            </a:solidFill>
            <a:round/>
            <a:headEnd/>
            <a:tailEnd/>
          </a:ln>
        </p:spPr>
        <p:txBody>
          <a:bodyPr lIns="68526" tIns="8200" rIns="68526" bIns="8200"/>
          <a:lstStyle/>
          <a:p>
            <a:pPr algn="ctr" defTabSz="844083" fontAlgn="auto">
              <a:spcBef>
                <a:spcPts val="0"/>
              </a:spcBef>
              <a:spcAft>
                <a:spcPts val="0"/>
              </a:spcAft>
              <a:defRPr/>
            </a:pPr>
            <a:r>
              <a:rPr lang="ja-JP" altLang="en-US" sz="1477" b="1" dirty="0">
                <a:solidFill>
                  <a:srgbClr val="000000"/>
                </a:solidFill>
                <a:latin typeface="ＭＳ Ｐゴシック" charset="-128"/>
                <a:ea typeface="HG丸ｺﾞｼｯｸM-PRO" pitchFamily="50" charset="-128"/>
              </a:rPr>
              <a:t>障害福祉サービス関係予算額は</a:t>
            </a:r>
            <a:r>
              <a:rPr lang="en-US" altLang="ja-JP" sz="1477" b="1" dirty="0">
                <a:solidFill>
                  <a:srgbClr val="000000"/>
                </a:solidFill>
                <a:latin typeface="ＭＳ Ｐゴシック" charset="-128"/>
                <a:ea typeface="HG丸ｺﾞｼｯｸM-PRO" pitchFamily="50" charset="-128"/>
              </a:rPr>
              <a:t>10</a:t>
            </a:r>
            <a:r>
              <a:rPr lang="ja-JP" altLang="en-US" sz="1477" b="1" dirty="0">
                <a:solidFill>
                  <a:srgbClr val="000000"/>
                </a:solidFill>
                <a:latin typeface="ＭＳ Ｐゴシック" charset="-128"/>
                <a:ea typeface="HG丸ｺﾞｼｯｸM-PRO" pitchFamily="50" charset="-128"/>
              </a:rPr>
              <a:t>年間で２倍以上に増加している。</a:t>
            </a:r>
            <a:endParaRPr lang="ja-JP" altLang="en-US" sz="1477" b="1" dirty="0">
              <a:solidFill>
                <a:srgbClr val="000000"/>
              </a:solidFill>
              <a:ea typeface="HG丸ｺﾞｼｯｸM-PRO" pitchFamily="50" charset="-128"/>
            </a:endParaRPr>
          </a:p>
        </p:txBody>
      </p:sp>
      <p:sp>
        <p:nvSpPr>
          <p:cNvPr id="18437" name="Rectangle 272"/>
          <p:cNvSpPr>
            <a:spLocks noChangeArrowheads="1"/>
          </p:cNvSpPr>
          <p:nvPr/>
        </p:nvSpPr>
        <p:spPr bwMode="auto">
          <a:xfrm>
            <a:off x="583892" y="5965947"/>
            <a:ext cx="8379192" cy="653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cmpd="dbl" algn="ctr">
                <a:solidFill>
                  <a:srgbClr val="000000"/>
                </a:solidFill>
                <a:prstDash val="sysDot"/>
                <a:miter lim="800000"/>
                <a:headEnd/>
                <a:tailEnd/>
              </a14:hiddenLine>
            </a:ext>
          </a:extLst>
        </p:spPr>
        <p:txBody>
          <a:bodyPr wrap="none" lIns="84346" tIns="42173" rIns="84346" bIns="42173" anchor="ctr"/>
          <a:lstStyle/>
          <a:p>
            <a:pPr defTabSz="844083" fontAlgn="auto">
              <a:spcBef>
                <a:spcPts val="0"/>
              </a:spcBef>
              <a:spcAft>
                <a:spcPts val="0"/>
              </a:spcAft>
              <a:defRPr/>
            </a:pPr>
            <a:r>
              <a:rPr lang="ja-JP" altLang="en-US" sz="1108" dirty="0">
                <a:solidFill>
                  <a:srgbClr val="000000"/>
                </a:solidFill>
                <a:latin typeface="+mj-ea"/>
                <a:ea typeface="+mj-ea"/>
              </a:rPr>
              <a:t>（注１） 平成</a:t>
            </a:r>
            <a:r>
              <a:rPr lang="en-US" altLang="ja-JP" sz="1108" dirty="0">
                <a:solidFill>
                  <a:srgbClr val="000000"/>
                </a:solidFill>
                <a:latin typeface="+mj-ea"/>
                <a:ea typeface="+mj-ea"/>
              </a:rPr>
              <a:t>20</a:t>
            </a:r>
            <a:r>
              <a:rPr lang="ja-JP" altLang="en-US" sz="1108" dirty="0">
                <a:solidFill>
                  <a:srgbClr val="000000"/>
                </a:solidFill>
                <a:latin typeface="+mj-ea"/>
                <a:ea typeface="+mj-ea"/>
              </a:rPr>
              <a:t>年度の自立支援給付費予算額は補正後予算額である。</a:t>
            </a:r>
            <a:endParaRPr lang="en-US" altLang="ja-JP" sz="1108" dirty="0">
              <a:solidFill>
                <a:srgbClr val="000000"/>
              </a:solidFill>
              <a:latin typeface="+mj-ea"/>
              <a:ea typeface="+mj-ea"/>
            </a:endParaRPr>
          </a:p>
          <a:p>
            <a:pPr defTabSz="844083" fontAlgn="auto">
              <a:spcBef>
                <a:spcPts val="0"/>
              </a:spcBef>
              <a:spcAft>
                <a:spcPts val="0"/>
              </a:spcAft>
              <a:defRPr/>
            </a:pPr>
            <a:r>
              <a:rPr lang="ja-JP" altLang="en-US" sz="1108" dirty="0">
                <a:solidFill>
                  <a:srgbClr val="000000"/>
                </a:solidFill>
                <a:latin typeface="+mj-ea"/>
                <a:ea typeface="+mj-ea"/>
              </a:rPr>
              <a:t>（注２） 平成</a:t>
            </a:r>
            <a:r>
              <a:rPr lang="en-US" altLang="ja-JP" sz="1108" dirty="0">
                <a:solidFill>
                  <a:srgbClr val="000000"/>
                </a:solidFill>
                <a:latin typeface="+mj-ea"/>
                <a:ea typeface="+mj-ea"/>
              </a:rPr>
              <a:t>21</a:t>
            </a:r>
            <a:r>
              <a:rPr lang="ja-JP" altLang="en-US" sz="1108" dirty="0">
                <a:solidFill>
                  <a:srgbClr val="000000"/>
                </a:solidFill>
                <a:latin typeface="+mj-ea"/>
                <a:ea typeface="+mj-ea"/>
              </a:rPr>
              <a:t>年度の障害児措置費・給付費予算額は補正後予算額である。</a:t>
            </a:r>
            <a:endParaRPr lang="en-US" altLang="ja-JP" sz="1108" dirty="0">
              <a:solidFill>
                <a:srgbClr val="000000"/>
              </a:solidFill>
              <a:latin typeface="+mj-ea"/>
              <a:ea typeface="+mj-ea"/>
            </a:endParaRPr>
          </a:p>
          <a:p>
            <a:pPr defTabSz="844083" fontAlgn="auto">
              <a:spcBef>
                <a:spcPts val="0"/>
              </a:spcBef>
              <a:spcAft>
                <a:spcPts val="0"/>
              </a:spcAft>
              <a:defRPr/>
            </a:pPr>
            <a:r>
              <a:rPr lang="ja-JP" altLang="en-US" sz="1108" dirty="0">
                <a:solidFill>
                  <a:srgbClr val="000000"/>
                </a:solidFill>
                <a:latin typeface="+mj-ea"/>
                <a:ea typeface="+mj-ea"/>
              </a:rPr>
              <a:t>（注３） 平成</a:t>
            </a:r>
            <a:r>
              <a:rPr lang="en-US" altLang="ja-JP" sz="1108" dirty="0">
                <a:solidFill>
                  <a:srgbClr val="000000"/>
                </a:solidFill>
                <a:latin typeface="+mj-ea"/>
                <a:ea typeface="+mj-ea"/>
              </a:rPr>
              <a:t>29</a:t>
            </a:r>
            <a:r>
              <a:rPr lang="ja-JP" altLang="en-US" sz="1108" dirty="0">
                <a:solidFill>
                  <a:srgbClr val="000000"/>
                </a:solidFill>
                <a:latin typeface="+mj-ea"/>
                <a:ea typeface="+mj-ea"/>
              </a:rPr>
              <a:t>年度の地域生活支援事業等には地域生活支援促進事業分も含まれる。</a:t>
            </a:r>
            <a:endParaRPr lang="en-US" altLang="ja-JP" sz="1108" dirty="0">
              <a:solidFill>
                <a:srgbClr val="000000"/>
              </a:solidFill>
              <a:latin typeface="+mj-ea"/>
              <a:ea typeface="+mj-ea"/>
            </a:endParaRPr>
          </a:p>
        </p:txBody>
      </p:sp>
      <p:sp>
        <p:nvSpPr>
          <p:cNvPr id="18438" name="正方形/長方形 8"/>
          <p:cNvSpPr>
            <a:spLocks noChangeArrowheads="1"/>
          </p:cNvSpPr>
          <p:nvPr/>
        </p:nvSpPr>
        <p:spPr bwMode="auto">
          <a:xfrm>
            <a:off x="252768" y="1201400"/>
            <a:ext cx="731110" cy="200758"/>
          </a:xfrm>
          <a:prstGeom prst="rect">
            <a:avLst/>
          </a:prstGeom>
          <a:solidFill>
            <a:schemeClr val="bg1">
              <a:alpha val="0"/>
            </a:schemeClr>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33954" tIns="6789" rIns="33954" bIns="6789"/>
          <a:lstStyle>
            <a:lvl1pPr marL="119063" indent="-119063" defTabSz="873125" eaLnBrk="0" hangingPunct="0">
              <a:spcBef>
                <a:spcPct val="20000"/>
              </a:spcBef>
              <a:buChar char="•"/>
              <a:defRPr kumimoji="1" sz="3200">
                <a:solidFill>
                  <a:schemeClr val="tx1"/>
                </a:solidFill>
                <a:latin typeface="Arial" charset="0"/>
                <a:ea typeface="ＭＳ Ｐゴシック" charset="-128"/>
              </a:defRPr>
            </a:lvl1pPr>
            <a:lvl2pPr marL="742950" indent="-285750" defTabSz="873125" eaLnBrk="0" hangingPunct="0">
              <a:spcBef>
                <a:spcPct val="20000"/>
              </a:spcBef>
              <a:buChar char="–"/>
              <a:defRPr kumimoji="1" sz="2800">
                <a:solidFill>
                  <a:schemeClr val="tx1"/>
                </a:solidFill>
                <a:latin typeface="Arial" charset="0"/>
                <a:ea typeface="ＭＳ Ｐゴシック" charset="-128"/>
              </a:defRPr>
            </a:lvl2pPr>
            <a:lvl3pPr marL="1143000" indent="-228600" defTabSz="873125" eaLnBrk="0" hangingPunct="0">
              <a:spcBef>
                <a:spcPct val="20000"/>
              </a:spcBef>
              <a:buChar char="•"/>
              <a:defRPr kumimoji="1" sz="2400">
                <a:solidFill>
                  <a:schemeClr val="tx1"/>
                </a:solidFill>
                <a:latin typeface="Arial" charset="0"/>
                <a:ea typeface="ＭＳ Ｐゴシック" charset="-128"/>
              </a:defRPr>
            </a:lvl3pPr>
            <a:lvl4pPr marL="1600200" indent="-228600" defTabSz="873125" eaLnBrk="0" hangingPunct="0">
              <a:spcBef>
                <a:spcPct val="20000"/>
              </a:spcBef>
              <a:buChar char="–"/>
              <a:defRPr kumimoji="1" sz="2000">
                <a:solidFill>
                  <a:schemeClr val="tx1"/>
                </a:solidFill>
                <a:latin typeface="Arial" charset="0"/>
                <a:ea typeface="ＭＳ Ｐゴシック" charset="-128"/>
              </a:defRPr>
            </a:lvl4pPr>
            <a:lvl5pPr marL="2057400" indent="-228600" defTabSz="873125" eaLnBrk="0" hangingPunct="0">
              <a:spcBef>
                <a:spcPct val="20000"/>
              </a:spcBef>
              <a:buChar char="»"/>
              <a:defRPr kumimoji="1" sz="2000">
                <a:solidFill>
                  <a:schemeClr val="tx1"/>
                </a:solidFill>
                <a:latin typeface="Arial" charset="0"/>
                <a:ea typeface="ＭＳ Ｐゴシック" charset="-128"/>
              </a:defRPr>
            </a:lvl5pPr>
            <a:lvl6pPr marL="2514600"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109907" indent="-109907" defTabSz="805982" eaLnBrk="1" fontAlgn="auto" hangingPunct="1">
              <a:spcBef>
                <a:spcPct val="0"/>
              </a:spcBef>
              <a:spcAft>
                <a:spcPts val="0"/>
              </a:spcAft>
              <a:buNone/>
              <a:defRPr/>
            </a:pPr>
            <a:r>
              <a:rPr lang="ja-JP" altLang="en-US" sz="1108">
                <a:solidFill>
                  <a:srgbClr val="000000"/>
                </a:solidFill>
              </a:rPr>
              <a:t>（億円）</a:t>
            </a:r>
          </a:p>
        </p:txBody>
      </p:sp>
      <p:sp>
        <p:nvSpPr>
          <p:cNvPr id="18439" name="正方形/長方形 11"/>
          <p:cNvSpPr>
            <a:spLocks noChangeArrowheads="1"/>
          </p:cNvSpPr>
          <p:nvPr/>
        </p:nvSpPr>
        <p:spPr bwMode="auto">
          <a:xfrm>
            <a:off x="5136903" y="1873267"/>
            <a:ext cx="773598" cy="359020"/>
          </a:xfrm>
          <a:prstGeom prst="rect">
            <a:avLst/>
          </a:prstGeom>
          <a:solidFill>
            <a:schemeClr val="bg1"/>
          </a:solidFill>
          <a:ln w="9525" algn="ctr">
            <a:solidFill>
              <a:schemeClr val="tx1"/>
            </a:solidFill>
            <a:round/>
            <a:headEnd/>
            <a:tailEnd/>
          </a:ln>
        </p:spPr>
        <p:txBody>
          <a:bodyPr lIns="33954" tIns="6789" rIns="33954" bIns="6789" anchor="ctr"/>
          <a:lstStyle>
            <a:lvl1pPr marL="119063" indent="-119063" defTabSz="873125" eaLnBrk="0" hangingPunct="0">
              <a:spcBef>
                <a:spcPct val="20000"/>
              </a:spcBef>
              <a:buChar char="•"/>
              <a:defRPr kumimoji="1" sz="3200">
                <a:solidFill>
                  <a:schemeClr val="tx1"/>
                </a:solidFill>
                <a:latin typeface="Arial" charset="0"/>
                <a:ea typeface="ＭＳ Ｐゴシック" charset="-128"/>
              </a:defRPr>
            </a:lvl1pPr>
            <a:lvl2pPr marL="457200" indent="-285750" defTabSz="873125" eaLnBrk="0" hangingPunct="0">
              <a:spcBef>
                <a:spcPct val="20000"/>
              </a:spcBef>
              <a:buChar char="–"/>
              <a:defRPr kumimoji="1" sz="2800">
                <a:solidFill>
                  <a:schemeClr val="tx1"/>
                </a:solidFill>
                <a:latin typeface="Arial" charset="0"/>
                <a:ea typeface="ＭＳ Ｐゴシック" charset="-128"/>
              </a:defRPr>
            </a:lvl2pPr>
            <a:lvl3pPr marL="914400" indent="-228600" defTabSz="873125" eaLnBrk="0" hangingPunct="0">
              <a:spcBef>
                <a:spcPct val="20000"/>
              </a:spcBef>
              <a:buChar char="•"/>
              <a:defRPr kumimoji="1" sz="2400">
                <a:solidFill>
                  <a:schemeClr val="tx1"/>
                </a:solidFill>
                <a:latin typeface="Arial" charset="0"/>
                <a:ea typeface="ＭＳ Ｐゴシック" charset="-128"/>
              </a:defRPr>
            </a:lvl3pPr>
            <a:lvl4pPr marL="1371600" indent="-228600" defTabSz="873125" eaLnBrk="0" hangingPunct="0">
              <a:spcBef>
                <a:spcPct val="20000"/>
              </a:spcBef>
              <a:buChar char="–"/>
              <a:defRPr kumimoji="1" sz="2000">
                <a:solidFill>
                  <a:schemeClr val="tx1"/>
                </a:solidFill>
                <a:latin typeface="Arial" charset="0"/>
                <a:ea typeface="ＭＳ Ｐゴシック" charset="-128"/>
              </a:defRPr>
            </a:lvl4pPr>
            <a:lvl5pPr marL="1828800" indent="-228600" defTabSz="873125" eaLnBrk="0" hangingPunct="0">
              <a:spcBef>
                <a:spcPct val="20000"/>
              </a:spcBef>
              <a:buChar char="»"/>
              <a:defRPr kumimoji="1" sz="2000">
                <a:solidFill>
                  <a:schemeClr val="tx1"/>
                </a:solidFill>
                <a:latin typeface="Arial" charset="0"/>
                <a:ea typeface="ＭＳ Ｐゴシック" charset="-128"/>
              </a:defRPr>
            </a:lvl5pPr>
            <a:lvl6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109907" indent="-109907" algn="ctr" defTabSz="805982" eaLnBrk="1" fontAlgn="auto" hangingPunct="1">
              <a:spcBef>
                <a:spcPct val="0"/>
              </a:spcBef>
              <a:spcAft>
                <a:spcPts val="0"/>
              </a:spcAft>
              <a:buNone/>
              <a:defRPr/>
            </a:pPr>
            <a:r>
              <a:rPr lang="en-US" altLang="ja-JP" sz="1015" dirty="0">
                <a:solidFill>
                  <a:srgbClr val="000000"/>
                </a:solidFill>
                <a:latin typeface="ＭＳ Ｐゴシック" charset="-128"/>
              </a:rPr>
              <a:t>10,373</a:t>
            </a:r>
            <a:r>
              <a:rPr lang="ja-JP" altLang="en-US" sz="1015" dirty="0">
                <a:solidFill>
                  <a:srgbClr val="000000"/>
                </a:solidFill>
                <a:latin typeface="ＭＳ Ｐゴシック" charset="-128"/>
              </a:rPr>
              <a:t>億円</a:t>
            </a:r>
            <a:endParaRPr lang="en-US" altLang="ja-JP" sz="1015" dirty="0">
              <a:solidFill>
                <a:srgbClr val="000000"/>
              </a:solidFill>
              <a:latin typeface="ＭＳ Ｐゴシック" charset="-128"/>
            </a:endParaRPr>
          </a:p>
          <a:p>
            <a:pPr marL="109907" indent="-109907" algn="ctr" defTabSz="805982" eaLnBrk="1" fontAlgn="auto" hangingPunct="1">
              <a:spcBef>
                <a:spcPct val="0"/>
              </a:spcBef>
              <a:spcAft>
                <a:spcPts val="0"/>
              </a:spcAft>
              <a:buNone/>
              <a:defRPr/>
            </a:pPr>
            <a:r>
              <a:rPr lang="ja-JP" altLang="en-US" sz="1015" dirty="0">
                <a:solidFill>
                  <a:srgbClr val="000000"/>
                </a:solidFill>
                <a:latin typeface="ＭＳ Ｐゴシック" charset="-128"/>
              </a:rPr>
              <a:t>（</a:t>
            </a:r>
            <a:r>
              <a:rPr lang="en-US" altLang="ja-JP" sz="1015" dirty="0">
                <a:solidFill>
                  <a:srgbClr val="000000"/>
                </a:solidFill>
                <a:latin typeface="ＭＳ Ｐゴシック" charset="-128"/>
              </a:rPr>
              <a:t>+11.4%</a:t>
            </a:r>
            <a:r>
              <a:rPr lang="ja-JP" altLang="en-US" sz="1015" dirty="0">
                <a:solidFill>
                  <a:srgbClr val="000000"/>
                </a:solidFill>
                <a:latin typeface="ＭＳ Ｐゴシック" charset="-128"/>
              </a:rPr>
              <a:t>）</a:t>
            </a:r>
          </a:p>
        </p:txBody>
      </p:sp>
      <p:sp>
        <p:nvSpPr>
          <p:cNvPr id="18440" name="正方形/長方形 20"/>
          <p:cNvSpPr>
            <a:spLocks noChangeArrowheads="1"/>
          </p:cNvSpPr>
          <p:nvPr/>
        </p:nvSpPr>
        <p:spPr bwMode="auto">
          <a:xfrm>
            <a:off x="5817555" y="1721159"/>
            <a:ext cx="773598" cy="357554"/>
          </a:xfrm>
          <a:prstGeom prst="rect">
            <a:avLst/>
          </a:prstGeom>
          <a:solidFill>
            <a:schemeClr val="bg1"/>
          </a:solidFill>
          <a:ln w="9525" algn="ctr">
            <a:solidFill>
              <a:schemeClr val="tx1"/>
            </a:solidFill>
            <a:round/>
            <a:headEnd/>
            <a:tailEnd/>
          </a:ln>
        </p:spPr>
        <p:txBody>
          <a:bodyPr lIns="33954" tIns="6789" rIns="33954" bIns="6789" anchor="ctr"/>
          <a:lstStyle>
            <a:lvl1pPr marL="119063" indent="-119063" defTabSz="873125" eaLnBrk="0" hangingPunct="0">
              <a:spcBef>
                <a:spcPct val="20000"/>
              </a:spcBef>
              <a:buChar char="•"/>
              <a:defRPr kumimoji="1" sz="3200">
                <a:solidFill>
                  <a:schemeClr val="tx1"/>
                </a:solidFill>
                <a:latin typeface="Arial" charset="0"/>
                <a:ea typeface="ＭＳ Ｐゴシック" charset="-128"/>
              </a:defRPr>
            </a:lvl1pPr>
            <a:lvl2pPr marL="457200" indent="-285750" defTabSz="873125" eaLnBrk="0" hangingPunct="0">
              <a:spcBef>
                <a:spcPct val="20000"/>
              </a:spcBef>
              <a:buChar char="–"/>
              <a:defRPr kumimoji="1" sz="2800">
                <a:solidFill>
                  <a:schemeClr val="tx1"/>
                </a:solidFill>
                <a:latin typeface="Arial" charset="0"/>
                <a:ea typeface="ＭＳ Ｐゴシック" charset="-128"/>
              </a:defRPr>
            </a:lvl2pPr>
            <a:lvl3pPr marL="914400" indent="-228600" defTabSz="873125" eaLnBrk="0" hangingPunct="0">
              <a:spcBef>
                <a:spcPct val="20000"/>
              </a:spcBef>
              <a:buChar char="•"/>
              <a:defRPr kumimoji="1" sz="2400">
                <a:solidFill>
                  <a:schemeClr val="tx1"/>
                </a:solidFill>
                <a:latin typeface="Arial" charset="0"/>
                <a:ea typeface="ＭＳ Ｐゴシック" charset="-128"/>
              </a:defRPr>
            </a:lvl3pPr>
            <a:lvl4pPr marL="1371600" indent="-228600" defTabSz="873125" eaLnBrk="0" hangingPunct="0">
              <a:spcBef>
                <a:spcPct val="20000"/>
              </a:spcBef>
              <a:buChar char="–"/>
              <a:defRPr kumimoji="1" sz="2000">
                <a:solidFill>
                  <a:schemeClr val="tx1"/>
                </a:solidFill>
                <a:latin typeface="Arial" charset="0"/>
                <a:ea typeface="ＭＳ Ｐゴシック" charset="-128"/>
              </a:defRPr>
            </a:lvl4pPr>
            <a:lvl5pPr marL="1828800" indent="-228600" defTabSz="873125" eaLnBrk="0" hangingPunct="0">
              <a:spcBef>
                <a:spcPct val="20000"/>
              </a:spcBef>
              <a:buChar char="»"/>
              <a:defRPr kumimoji="1" sz="2000">
                <a:solidFill>
                  <a:schemeClr val="tx1"/>
                </a:solidFill>
                <a:latin typeface="Arial" charset="0"/>
                <a:ea typeface="ＭＳ Ｐゴシック" charset="-128"/>
              </a:defRPr>
            </a:lvl5pPr>
            <a:lvl6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109907" indent="-109907" algn="ctr" defTabSz="805982" eaLnBrk="1" fontAlgn="auto" hangingPunct="1">
              <a:spcBef>
                <a:spcPct val="0"/>
              </a:spcBef>
              <a:spcAft>
                <a:spcPts val="0"/>
              </a:spcAft>
              <a:buNone/>
              <a:defRPr/>
            </a:pPr>
            <a:r>
              <a:rPr lang="en-US" altLang="ja-JP" sz="1015" dirty="0">
                <a:solidFill>
                  <a:srgbClr val="000000"/>
                </a:solidFill>
                <a:latin typeface="ＭＳ Ｐゴシック" charset="-128"/>
              </a:rPr>
              <a:t>10,849</a:t>
            </a:r>
            <a:r>
              <a:rPr lang="ja-JP" altLang="en-US" sz="1015" dirty="0">
                <a:solidFill>
                  <a:srgbClr val="000000"/>
                </a:solidFill>
                <a:latin typeface="ＭＳ Ｐゴシック" charset="-128"/>
              </a:rPr>
              <a:t>億円</a:t>
            </a:r>
            <a:endParaRPr lang="en-US" altLang="ja-JP" sz="1015" dirty="0">
              <a:solidFill>
                <a:srgbClr val="000000"/>
              </a:solidFill>
              <a:latin typeface="ＭＳ Ｐゴシック" charset="-128"/>
            </a:endParaRPr>
          </a:p>
          <a:p>
            <a:pPr marL="109907" indent="-109907" algn="ctr" defTabSz="805982" eaLnBrk="1" fontAlgn="auto" hangingPunct="1">
              <a:spcBef>
                <a:spcPct val="0"/>
              </a:spcBef>
              <a:spcAft>
                <a:spcPts val="0"/>
              </a:spcAft>
              <a:buNone/>
              <a:defRPr/>
            </a:pPr>
            <a:r>
              <a:rPr lang="ja-JP" altLang="en-US" sz="1015" dirty="0">
                <a:solidFill>
                  <a:srgbClr val="000000"/>
                </a:solidFill>
                <a:latin typeface="ＭＳ Ｐゴシック" charset="-128"/>
              </a:rPr>
              <a:t>（</a:t>
            </a:r>
            <a:r>
              <a:rPr lang="en-US" altLang="ja-JP" sz="1015" dirty="0">
                <a:solidFill>
                  <a:srgbClr val="000000"/>
                </a:solidFill>
                <a:latin typeface="ＭＳ Ｐゴシック" charset="-128"/>
              </a:rPr>
              <a:t>+4.6%</a:t>
            </a:r>
            <a:r>
              <a:rPr lang="ja-JP" altLang="en-US" sz="1015" dirty="0">
                <a:solidFill>
                  <a:srgbClr val="000000"/>
                </a:solidFill>
                <a:latin typeface="ＭＳ Ｐゴシック" charset="-128"/>
              </a:rPr>
              <a:t>）</a:t>
            </a:r>
          </a:p>
        </p:txBody>
      </p:sp>
      <p:sp>
        <p:nvSpPr>
          <p:cNvPr id="18441" name="正方形/長方形 15"/>
          <p:cNvSpPr>
            <a:spLocks noChangeArrowheads="1"/>
          </p:cNvSpPr>
          <p:nvPr/>
        </p:nvSpPr>
        <p:spPr bwMode="auto">
          <a:xfrm>
            <a:off x="6466073" y="1514926"/>
            <a:ext cx="782390" cy="357554"/>
          </a:xfrm>
          <a:prstGeom prst="rect">
            <a:avLst/>
          </a:prstGeom>
          <a:solidFill>
            <a:schemeClr val="bg1"/>
          </a:solidFill>
          <a:ln w="9525" algn="ctr">
            <a:solidFill>
              <a:schemeClr val="tx1"/>
            </a:solidFill>
            <a:round/>
            <a:headEnd/>
            <a:tailEnd/>
          </a:ln>
        </p:spPr>
        <p:txBody>
          <a:bodyPr lIns="33954" tIns="6789" rIns="33954" bIns="6789" anchor="ctr"/>
          <a:lstStyle>
            <a:lvl1pPr marL="119063" indent="-119063" defTabSz="873125" eaLnBrk="0" hangingPunct="0">
              <a:spcBef>
                <a:spcPct val="20000"/>
              </a:spcBef>
              <a:buChar char="•"/>
              <a:defRPr kumimoji="1" sz="3200">
                <a:solidFill>
                  <a:schemeClr val="tx1"/>
                </a:solidFill>
                <a:latin typeface="Arial" charset="0"/>
                <a:ea typeface="ＭＳ Ｐゴシック" charset="-128"/>
              </a:defRPr>
            </a:lvl1pPr>
            <a:lvl2pPr marL="457200" indent="-285750" defTabSz="873125" eaLnBrk="0" hangingPunct="0">
              <a:spcBef>
                <a:spcPct val="20000"/>
              </a:spcBef>
              <a:buChar char="–"/>
              <a:defRPr kumimoji="1" sz="2800">
                <a:solidFill>
                  <a:schemeClr val="tx1"/>
                </a:solidFill>
                <a:latin typeface="Arial" charset="0"/>
                <a:ea typeface="ＭＳ Ｐゴシック" charset="-128"/>
              </a:defRPr>
            </a:lvl2pPr>
            <a:lvl3pPr marL="914400" indent="-228600" defTabSz="873125" eaLnBrk="0" hangingPunct="0">
              <a:spcBef>
                <a:spcPct val="20000"/>
              </a:spcBef>
              <a:buChar char="•"/>
              <a:defRPr kumimoji="1" sz="2400">
                <a:solidFill>
                  <a:schemeClr val="tx1"/>
                </a:solidFill>
                <a:latin typeface="Arial" charset="0"/>
                <a:ea typeface="ＭＳ Ｐゴシック" charset="-128"/>
              </a:defRPr>
            </a:lvl3pPr>
            <a:lvl4pPr marL="1371600" indent="-228600" defTabSz="873125" eaLnBrk="0" hangingPunct="0">
              <a:spcBef>
                <a:spcPct val="20000"/>
              </a:spcBef>
              <a:buChar char="–"/>
              <a:defRPr kumimoji="1" sz="2000">
                <a:solidFill>
                  <a:schemeClr val="tx1"/>
                </a:solidFill>
                <a:latin typeface="Arial" charset="0"/>
                <a:ea typeface="ＭＳ Ｐゴシック" charset="-128"/>
              </a:defRPr>
            </a:lvl4pPr>
            <a:lvl5pPr marL="1828800" indent="-228600" defTabSz="873125" eaLnBrk="0" hangingPunct="0">
              <a:spcBef>
                <a:spcPct val="20000"/>
              </a:spcBef>
              <a:buChar char="»"/>
              <a:defRPr kumimoji="1" sz="2000">
                <a:solidFill>
                  <a:schemeClr val="tx1"/>
                </a:solidFill>
                <a:latin typeface="Arial" charset="0"/>
                <a:ea typeface="ＭＳ Ｐゴシック" charset="-128"/>
              </a:defRPr>
            </a:lvl5pPr>
            <a:lvl6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109907" indent="-109907" algn="ctr" defTabSz="805982" eaLnBrk="1" fontAlgn="auto" hangingPunct="1">
              <a:spcBef>
                <a:spcPct val="0"/>
              </a:spcBef>
              <a:spcAft>
                <a:spcPts val="0"/>
              </a:spcAft>
              <a:buNone/>
              <a:defRPr/>
            </a:pPr>
            <a:r>
              <a:rPr lang="en-US" altLang="ja-JP" sz="1015">
                <a:solidFill>
                  <a:srgbClr val="000000"/>
                </a:solidFill>
                <a:latin typeface="ＭＳ Ｐゴシック" charset="-128"/>
              </a:rPr>
              <a:t>11,560</a:t>
            </a:r>
            <a:r>
              <a:rPr lang="ja-JP" altLang="en-US" sz="1015">
                <a:solidFill>
                  <a:srgbClr val="000000"/>
                </a:solidFill>
                <a:latin typeface="ＭＳ Ｐゴシック" charset="-128"/>
              </a:rPr>
              <a:t>億円</a:t>
            </a:r>
            <a:endParaRPr lang="en-US" altLang="ja-JP" sz="1015">
              <a:solidFill>
                <a:srgbClr val="000000"/>
              </a:solidFill>
              <a:latin typeface="ＭＳ Ｐゴシック" charset="-128"/>
            </a:endParaRPr>
          </a:p>
          <a:p>
            <a:pPr marL="109907" indent="-109907" algn="ctr" defTabSz="805982" eaLnBrk="1" fontAlgn="auto" hangingPunct="1">
              <a:spcBef>
                <a:spcPct val="0"/>
              </a:spcBef>
              <a:spcAft>
                <a:spcPts val="0"/>
              </a:spcAft>
              <a:buNone/>
              <a:defRPr/>
            </a:pPr>
            <a:r>
              <a:rPr lang="ja-JP" altLang="en-US" sz="1015">
                <a:solidFill>
                  <a:srgbClr val="000000"/>
                </a:solidFill>
                <a:latin typeface="ＭＳ Ｐゴシック" charset="-128"/>
              </a:rPr>
              <a:t>（</a:t>
            </a:r>
            <a:r>
              <a:rPr lang="en-US" altLang="ja-JP" sz="1015">
                <a:solidFill>
                  <a:srgbClr val="000000"/>
                </a:solidFill>
                <a:latin typeface="ＭＳ Ｐゴシック" charset="-128"/>
              </a:rPr>
              <a:t>+6.5%</a:t>
            </a:r>
            <a:r>
              <a:rPr lang="ja-JP" altLang="en-US" sz="1015">
                <a:solidFill>
                  <a:srgbClr val="000000"/>
                </a:solidFill>
                <a:latin typeface="ＭＳ Ｐゴシック" charset="-128"/>
              </a:rPr>
              <a:t>）</a:t>
            </a:r>
          </a:p>
        </p:txBody>
      </p:sp>
      <p:sp>
        <p:nvSpPr>
          <p:cNvPr id="18442" name="正方形/長方形 23"/>
          <p:cNvSpPr>
            <a:spLocks noChangeArrowheads="1"/>
          </p:cNvSpPr>
          <p:nvPr/>
        </p:nvSpPr>
        <p:spPr bwMode="auto">
          <a:xfrm>
            <a:off x="7064188" y="1202019"/>
            <a:ext cx="748692" cy="357554"/>
          </a:xfrm>
          <a:prstGeom prst="rect">
            <a:avLst/>
          </a:prstGeom>
          <a:solidFill>
            <a:schemeClr val="bg1"/>
          </a:solidFill>
          <a:ln w="9525" algn="ctr">
            <a:solidFill>
              <a:schemeClr val="tx1"/>
            </a:solidFill>
            <a:round/>
            <a:headEnd/>
            <a:tailEnd/>
          </a:ln>
        </p:spPr>
        <p:txBody>
          <a:bodyPr lIns="33954" tIns="6789" rIns="33954" bIns="6789" anchor="ctr"/>
          <a:lstStyle>
            <a:lvl1pPr marL="119063" indent="-119063" defTabSz="873125" eaLnBrk="0" hangingPunct="0">
              <a:spcBef>
                <a:spcPct val="20000"/>
              </a:spcBef>
              <a:buChar char="•"/>
              <a:defRPr kumimoji="1" sz="3200">
                <a:solidFill>
                  <a:schemeClr val="tx1"/>
                </a:solidFill>
                <a:latin typeface="Arial" charset="0"/>
                <a:ea typeface="ＭＳ Ｐゴシック" charset="-128"/>
              </a:defRPr>
            </a:lvl1pPr>
            <a:lvl2pPr marL="457200" indent="-285750" defTabSz="873125" eaLnBrk="0" hangingPunct="0">
              <a:spcBef>
                <a:spcPct val="20000"/>
              </a:spcBef>
              <a:buChar char="–"/>
              <a:defRPr kumimoji="1" sz="2800">
                <a:solidFill>
                  <a:schemeClr val="tx1"/>
                </a:solidFill>
                <a:latin typeface="Arial" charset="0"/>
                <a:ea typeface="ＭＳ Ｐゴシック" charset="-128"/>
              </a:defRPr>
            </a:lvl2pPr>
            <a:lvl3pPr marL="914400" indent="-228600" defTabSz="873125" eaLnBrk="0" hangingPunct="0">
              <a:spcBef>
                <a:spcPct val="20000"/>
              </a:spcBef>
              <a:buChar char="•"/>
              <a:defRPr kumimoji="1" sz="2400">
                <a:solidFill>
                  <a:schemeClr val="tx1"/>
                </a:solidFill>
                <a:latin typeface="Arial" charset="0"/>
                <a:ea typeface="ＭＳ Ｐゴシック" charset="-128"/>
              </a:defRPr>
            </a:lvl3pPr>
            <a:lvl4pPr marL="1371600" indent="-228600" defTabSz="873125" eaLnBrk="0" hangingPunct="0">
              <a:spcBef>
                <a:spcPct val="20000"/>
              </a:spcBef>
              <a:buChar char="–"/>
              <a:defRPr kumimoji="1" sz="2000">
                <a:solidFill>
                  <a:schemeClr val="tx1"/>
                </a:solidFill>
                <a:latin typeface="Arial" charset="0"/>
                <a:ea typeface="ＭＳ Ｐゴシック" charset="-128"/>
              </a:defRPr>
            </a:lvl4pPr>
            <a:lvl5pPr marL="1828800" indent="-228600" defTabSz="873125" eaLnBrk="0" hangingPunct="0">
              <a:spcBef>
                <a:spcPct val="20000"/>
              </a:spcBef>
              <a:buChar char="»"/>
              <a:defRPr kumimoji="1" sz="2000">
                <a:solidFill>
                  <a:schemeClr val="tx1"/>
                </a:solidFill>
                <a:latin typeface="Arial" charset="0"/>
                <a:ea typeface="ＭＳ Ｐゴシック" charset="-128"/>
              </a:defRPr>
            </a:lvl5pPr>
            <a:lvl6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109907" indent="-109907" algn="ctr" defTabSz="805982" eaLnBrk="1" fontAlgn="auto" hangingPunct="1">
              <a:spcBef>
                <a:spcPct val="0"/>
              </a:spcBef>
              <a:spcAft>
                <a:spcPts val="0"/>
              </a:spcAft>
              <a:buNone/>
              <a:defRPr/>
            </a:pPr>
            <a:r>
              <a:rPr lang="en-US" altLang="ja-JP" sz="1015">
                <a:solidFill>
                  <a:srgbClr val="000000"/>
                </a:solidFill>
                <a:latin typeface="ＭＳ Ｐゴシック" charset="-128"/>
              </a:rPr>
              <a:t>12,656</a:t>
            </a:r>
            <a:r>
              <a:rPr lang="ja-JP" altLang="en-US" sz="1015">
                <a:solidFill>
                  <a:srgbClr val="000000"/>
                </a:solidFill>
                <a:latin typeface="ＭＳ Ｐゴシック" charset="-128"/>
              </a:rPr>
              <a:t>億円</a:t>
            </a:r>
            <a:endParaRPr lang="en-US" altLang="ja-JP" sz="1015">
              <a:solidFill>
                <a:srgbClr val="000000"/>
              </a:solidFill>
              <a:latin typeface="ＭＳ Ｐゴシック" charset="-128"/>
            </a:endParaRPr>
          </a:p>
          <a:p>
            <a:pPr marL="109907" indent="-109907" algn="ctr" defTabSz="805982" eaLnBrk="1" fontAlgn="auto" hangingPunct="1">
              <a:spcBef>
                <a:spcPct val="0"/>
              </a:spcBef>
              <a:spcAft>
                <a:spcPts val="0"/>
              </a:spcAft>
              <a:buNone/>
              <a:defRPr/>
            </a:pPr>
            <a:r>
              <a:rPr lang="ja-JP" altLang="en-US" sz="1015">
                <a:solidFill>
                  <a:srgbClr val="000000"/>
                </a:solidFill>
                <a:latin typeface="ＭＳ Ｐゴシック" charset="-128"/>
              </a:rPr>
              <a:t>（</a:t>
            </a:r>
            <a:r>
              <a:rPr lang="en-US" altLang="ja-JP" sz="1015">
                <a:solidFill>
                  <a:srgbClr val="000000"/>
                </a:solidFill>
                <a:latin typeface="ＭＳ Ｐゴシック" charset="-128"/>
              </a:rPr>
              <a:t>+9.5%</a:t>
            </a:r>
            <a:r>
              <a:rPr lang="ja-JP" altLang="en-US" sz="1015">
                <a:solidFill>
                  <a:srgbClr val="000000"/>
                </a:solidFill>
                <a:latin typeface="ＭＳ Ｐゴシック" charset="-128"/>
              </a:rPr>
              <a:t>）</a:t>
            </a:r>
          </a:p>
        </p:txBody>
      </p:sp>
      <p:sp>
        <p:nvSpPr>
          <p:cNvPr id="18443" name="正方形/長方形 11"/>
          <p:cNvSpPr>
            <a:spLocks noChangeArrowheads="1"/>
          </p:cNvSpPr>
          <p:nvPr/>
        </p:nvSpPr>
        <p:spPr bwMode="auto">
          <a:xfrm>
            <a:off x="817112" y="3639762"/>
            <a:ext cx="651992" cy="178777"/>
          </a:xfrm>
          <a:prstGeom prst="rect">
            <a:avLst/>
          </a:prstGeom>
          <a:solidFill>
            <a:schemeClr val="bg1"/>
          </a:solidFill>
          <a:ln w="9525" algn="ctr">
            <a:solidFill>
              <a:schemeClr val="tx1"/>
            </a:solidFill>
            <a:round/>
            <a:headEnd/>
            <a:tailEnd/>
          </a:ln>
        </p:spPr>
        <p:txBody>
          <a:bodyPr lIns="33954" tIns="6789" rIns="33954" bIns="6789" anchor="ctr"/>
          <a:lstStyle>
            <a:lvl1pPr marL="119063" indent="-119063" defTabSz="873125" eaLnBrk="0" hangingPunct="0">
              <a:spcBef>
                <a:spcPct val="20000"/>
              </a:spcBef>
              <a:buChar char="•"/>
              <a:defRPr kumimoji="1" sz="3200">
                <a:solidFill>
                  <a:schemeClr val="tx1"/>
                </a:solidFill>
                <a:latin typeface="Arial" charset="0"/>
                <a:ea typeface="ＭＳ Ｐゴシック" charset="-128"/>
              </a:defRPr>
            </a:lvl1pPr>
            <a:lvl2pPr marL="457200" indent="-285750" defTabSz="873125" eaLnBrk="0" hangingPunct="0">
              <a:spcBef>
                <a:spcPct val="20000"/>
              </a:spcBef>
              <a:buChar char="–"/>
              <a:defRPr kumimoji="1" sz="2800">
                <a:solidFill>
                  <a:schemeClr val="tx1"/>
                </a:solidFill>
                <a:latin typeface="Arial" charset="0"/>
                <a:ea typeface="ＭＳ Ｐゴシック" charset="-128"/>
              </a:defRPr>
            </a:lvl2pPr>
            <a:lvl3pPr marL="914400" indent="-228600" defTabSz="873125" eaLnBrk="0" hangingPunct="0">
              <a:spcBef>
                <a:spcPct val="20000"/>
              </a:spcBef>
              <a:buChar char="•"/>
              <a:defRPr kumimoji="1" sz="2400">
                <a:solidFill>
                  <a:schemeClr val="tx1"/>
                </a:solidFill>
                <a:latin typeface="Arial" charset="0"/>
                <a:ea typeface="ＭＳ Ｐゴシック" charset="-128"/>
              </a:defRPr>
            </a:lvl3pPr>
            <a:lvl4pPr marL="1371600" indent="-228600" defTabSz="873125" eaLnBrk="0" hangingPunct="0">
              <a:spcBef>
                <a:spcPct val="20000"/>
              </a:spcBef>
              <a:buChar char="–"/>
              <a:defRPr kumimoji="1" sz="2000">
                <a:solidFill>
                  <a:schemeClr val="tx1"/>
                </a:solidFill>
                <a:latin typeface="Arial" charset="0"/>
                <a:ea typeface="ＭＳ Ｐゴシック" charset="-128"/>
              </a:defRPr>
            </a:lvl4pPr>
            <a:lvl5pPr marL="1828800" indent="-228600" defTabSz="873125" eaLnBrk="0" hangingPunct="0">
              <a:spcBef>
                <a:spcPct val="20000"/>
              </a:spcBef>
              <a:buChar char="»"/>
              <a:defRPr kumimoji="1" sz="2000">
                <a:solidFill>
                  <a:schemeClr val="tx1"/>
                </a:solidFill>
                <a:latin typeface="Arial" charset="0"/>
                <a:ea typeface="ＭＳ Ｐゴシック" charset="-128"/>
              </a:defRPr>
            </a:lvl5pPr>
            <a:lvl6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109907" indent="-109907" algn="ctr" defTabSz="805982" eaLnBrk="1" fontAlgn="auto" hangingPunct="1">
              <a:spcBef>
                <a:spcPct val="0"/>
              </a:spcBef>
              <a:spcAft>
                <a:spcPts val="0"/>
              </a:spcAft>
              <a:buNone/>
              <a:defRPr/>
            </a:pPr>
            <a:r>
              <a:rPr lang="en-US" altLang="ja-JP" sz="1015">
                <a:solidFill>
                  <a:srgbClr val="000000"/>
                </a:solidFill>
                <a:latin typeface="ＭＳ Ｐゴシック" charset="-128"/>
              </a:rPr>
              <a:t>5,380</a:t>
            </a:r>
            <a:r>
              <a:rPr lang="ja-JP" altLang="en-US" sz="1015">
                <a:solidFill>
                  <a:srgbClr val="000000"/>
                </a:solidFill>
                <a:latin typeface="ＭＳ Ｐゴシック" charset="-128"/>
              </a:rPr>
              <a:t>億円</a:t>
            </a:r>
            <a:endParaRPr lang="en-US" altLang="ja-JP" sz="1015">
              <a:solidFill>
                <a:srgbClr val="000000"/>
              </a:solidFill>
              <a:latin typeface="ＭＳ Ｐゴシック" charset="-128"/>
            </a:endParaRPr>
          </a:p>
        </p:txBody>
      </p:sp>
      <p:sp>
        <p:nvSpPr>
          <p:cNvPr id="18444" name="正方形/長方形 11"/>
          <p:cNvSpPr>
            <a:spLocks noChangeArrowheads="1"/>
          </p:cNvSpPr>
          <p:nvPr/>
        </p:nvSpPr>
        <p:spPr bwMode="auto">
          <a:xfrm>
            <a:off x="1415235" y="3318533"/>
            <a:ext cx="697411" cy="359020"/>
          </a:xfrm>
          <a:prstGeom prst="rect">
            <a:avLst/>
          </a:prstGeom>
          <a:solidFill>
            <a:schemeClr val="bg1"/>
          </a:solidFill>
          <a:ln w="9525" algn="ctr">
            <a:solidFill>
              <a:schemeClr val="tx1"/>
            </a:solidFill>
            <a:round/>
            <a:headEnd/>
            <a:tailEnd/>
          </a:ln>
        </p:spPr>
        <p:txBody>
          <a:bodyPr lIns="33954" tIns="6789" rIns="33954" bIns="6789" anchor="ctr"/>
          <a:lstStyle>
            <a:lvl1pPr marL="119063" indent="-119063" defTabSz="873125" eaLnBrk="0" hangingPunct="0">
              <a:spcBef>
                <a:spcPct val="20000"/>
              </a:spcBef>
              <a:buChar char="•"/>
              <a:defRPr kumimoji="1" sz="3200">
                <a:solidFill>
                  <a:schemeClr val="tx1"/>
                </a:solidFill>
                <a:latin typeface="Arial" charset="0"/>
                <a:ea typeface="ＭＳ Ｐゴシック" charset="-128"/>
              </a:defRPr>
            </a:lvl1pPr>
            <a:lvl2pPr marL="457200" indent="-285750" defTabSz="873125" eaLnBrk="0" hangingPunct="0">
              <a:spcBef>
                <a:spcPct val="20000"/>
              </a:spcBef>
              <a:buChar char="–"/>
              <a:defRPr kumimoji="1" sz="2800">
                <a:solidFill>
                  <a:schemeClr val="tx1"/>
                </a:solidFill>
                <a:latin typeface="Arial" charset="0"/>
                <a:ea typeface="ＭＳ Ｐゴシック" charset="-128"/>
              </a:defRPr>
            </a:lvl2pPr>
            <a:lvl3pPr marL="914400" indent="-228600" defTabSz="873125" eaLnBrk="0" hangingPunct="0">
              <a:spcBef>
                <a:spcPct val="20000"/>
              </a:spcBef>
              <a:buChar char="•"/>
              <a:defRPr kumimoji="1" sz="2400">
                <a:solidFill>
                  <a:schemeClr val="tx1"/>
                </a:solidFill>
                <a:latin typeface="Arial" charset="0"/>
                <a:ea typeface="ＭＳ Ｐゴシック" charset="-128"/>
              </a:defRPr>
            </a:lvl3pPr>
            <a:lvl4pPr marL="1371600" indent="-228600" defTabSz="873125" eaLnBrk="0" hangingPunct="0">
              <a:spcBef>
                <a:spcPct val="20000"/>
              </a:spcBef>
              <a:buChar char="–"/>
              <a:defRPr kumimoji="1" sz="2000">
                <a:solidFill>
                  <a:schemeClr val="tx1"/>
                </a:solidFill>
                <a:latin typeface="Arial" charset="0"/>
                <a:ea typeface="ＭＳ Ｐゴシック" charset="-128"/>
              </a:defRPr>
            </a:lvl4pPr>
            <a:lvl5pPr marL="1828800" indent="-228600" defTabSz="873125" eaLnBrk="0" hangingPunct="0">
              <a:spcBef>
                <a:spcPct val="20000"/>
              </a:spcBef>
              <a:buChar char="»"/>
              <a:defRPr kumimoji="1" sz="2000">
                <a:solidFill>
                  <a:schemeClr val="tx1"/>
                </a:solidFill>
                <a:latin typeface="Arial" charset="0"/>
                <a:ea typeface="ＭＳ Ｐゴシック" charset="-128"/>
              </a:defRPr>
            </a:lvl5pPr>
            <a:lvl6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109907" indent="-109907" algn="ctr" defTabSz="805982" eaLnBrk="1" fontAlgn="auto" hangingPunct="1">
              <a:spcBef>
                <a:spcPct val="0"/>
              </a:spcBef>
              <a:spcAft>
                <a:spcPts val="0"/>
              </a:spcAft>
              <a:buNone/>
              <a:defRPr/>
            </a:pPr>
            <a:r>
              <a:rPr lang="en-US" altLang="ja-JP" sz="1015">
                <a:solidFill>
                  <a:srgbClr val="000000"/>
                </a:solidFill>
                <a:latin typeface="ＭＳ Ｐゴシック" charset="-128"/>
              </a:rPr>
              <a:t>5,840</a:t>
            </a:r>
            <a:r>
              <a:rPr lang="ja-JP" altLang="en-US" sz="1015">
                <a:solidFill>
                  <a:srgbClr val="000000"/>
                </a:solidFill>
                <a:latin typeface="ＭＳ Ｐゴシック" charset="-128"/>
              </a:rPr>
              <a:t>億円</a:t>
            </a:r>
            <a:endParaRPr lang="en-US" altLang="ja-JP" sz="1015">
              <a:solidFill>
                <a:srgbClr val="000000"/>
              </a:solidFill>
              <a:latin typeface="ＭＳ Ｐゴシック" charset="-128"/>
            </a:endParaRPr>
          </a:p>
          <a:p>
            <a:pPr marL="109907" indent="-109907" algn="ctr" defTabSz="805982" eaLnBrk="1" fontAlgn="auto" hangingPunct="1">
              <a:spcBef>
                <a:spcPct val="0"/>
              </a:spcBef>
              <a:spcAft>
                <a:spcPts val="0"/>
              </a:spcAft>
              <a:buNone/>
              <a:defRPr/>
            </a:pPr>
            <a:r>
              <a:rPr lang="ja-JP" altLang="en-US" sz="1015">
                <a:solidFill>
                  <a:srgbClr val="000000"/>
                </a:solidFill>
                <a:latin typeface="ＭＳ Ｐゴシック" charset="-128"/>
              </a:rPr>
              <a:t>（</a:t>
            </a:r>
            <a:r>
              <a:rPr lang="en-US" altLang="ja-JP" sz="1015">
                <a:solidFill>
                  <a:srgbClr val="000000"/>
                </a:solidFill>
                <a:latin typeface="ＭＳ Ｐゴシック" charset="-128"/>
              </a:rPr>
              <a:t>+8.6%</a:t>
            </a:r>
            <a:r>
              <a:rPr lang="ja-JP" altLang="en-US" sz="1015">
                <a:solidFill>
                  <a:srgbClr val="000000"/>
                </a:solidFill>
                <a:latin typeface="ＭＳ Ｐゴシック" charset="-128"/>
              </a:rPr>
              <a:t>）</a:t>
            </a:r>
          </a:p>
        </p:txBody>
      </p:sp>
      <p:sp>
        <p:nvSpPr>
          <p:cNvPr id="18445" name="正方形/長方形 11"/>
          <p:cNvSpPr>
            <a:spLocks noChangeArrowheads="1"/>
          </p:cNvSpPr>
          <p:nvPr/>
        </p:nvSpPr>
        <p:spPr bwMode="auto">
          <a:xfrm>
            <a:off x="2059184" y="3217839"/>
            <a:ext cx="697411" cy="359020"/>
          </a:xfrm>
          <a:prstGeom prst="rect">
            <a:avLst/>
          </a:prstGeom>
          <a:solidFill>
            <a:schemeClr val="bg1"/>
          </a:solidFill>
          <a:ln w="9525" algn="ctr">
            <a:solidFill>
              <a:schemeClr val="tx1"/>
            </a:solidFill>
            <a:round/>
            <a:headEnd/>
            <a:tailEnd/>
          </a:ln>
        </p:spPr>
        <p:txBody>
          <a:bodyPr lIns="33954" tIns="6789" rIns="33954" bIns="6789" anchor="ctr"/>
          <a:lstStyle>
            <a:lvl1pPr marL="119063" indent="-119063" defTabSz="873125" eaLnBrk="0" hangingPunct="0">
              <a:spcBef>
                <a:spcPct val="20000"/>
              </a:spcBef>
              <a:buChar char="•"/>
              <a:defRPr kumimoji="1" sz="3200">
                <a:solidFill>
                  <a:schemeClr val="tx1"/>
                </a:solidFill>
                <a:latin typeface="Arial" charset="0"/>
                <a:ea typeface="ＭＳ Ｐゴシック" charset="-128"/>
              </a:defRPr>
            </a:lvl1pPr>
            <a:lvl2pPr marL="457200" indent="-285750" defTabSz="873125" eaLnBrk="0" hangingPunct="0">
              <a:spcBef>
                <a:spcPct val="20000"/>
              </a:spcBef>
              <a:buChar char="–"/>
              <a:defRPr kumimoji="1" sz="2800">
                <a:solidFill>
                  <a:schemeClr val="tx1"/>
                </a:solidFill>
                <a:latin typeface="Arial" charset="0"/>
                <a:ea typeface="ＭＳ Ｐゴシック" charset="-128"/>
              </a:defRPr>
            </a:lvl2pPr>
            <a:lvl3pPr marL="914400" indent="-228600" defTabSz="873125" eaLnBrk="0" hangingPunct="0">
              <a:spcBef>
                <a:spcPct val="20000"/>
              </a:spcBef>
              <a:buChar char="•"/>
              <a:defRPr kumimoji="1" sz="2400">
                <a:solidFill>
                  <a:schemeClr val="tx1"/>
                </a:solidFill>
                <a:latin typeface="Arial" charset="0"/>
                <a:ea typeface="ＭＳ Ｐゴシック" charset="-128"/>
              </a:defRPr>
            </a:lvl3pPr>
            <a:lvl4pPr marL="1371600" indent="-228600" defTabSz="873125" eaLnBrk="0" hangingPunct="0">
              <a:spcBef>
                <a:spcPct val="20000"/>
              </a:spcBef>
              <a:buChar char="–"/>
              <a:defRPr kumimoji="1" sz="2000">
                <a:solidFill>
                  <a:schemeClr val="tx1"/>
                </a:solidFill>
                <a:latin typeface="Arial" charset="0"/>
                <a:ea typeface="ＭＳ Ｐゴシック" charset="-128"/>
              </a:defRPr>
            </a:lvl4pPr>
            <a:lvl5pPr marL="1828800" indent="-228600" defTabSz="873125" eaLnBrk="0" hangingPunct="0">
              <a:spcBef>
                <a:spcPct val="20000"/>
              </a:spcBef>
              <a:buChar char="»"/>
              <a:defRPr kumimoji="1" sz="2000">
                <a:solidFill>
                  <a:schemeClr val="tx1"/>
                </a:solidFill>
                <a:latin typeface="Arial" charset="0"/>
                <a:ea typeface="ＭＳ Ｐゴシック" charset="-128"/>
              </a:defRPr>
            </a:lvl5pPr>
            <a:lvl6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109907" indent="-109907" algn="ctr" defTabSz="805982" eaLnBrk="1" fontAlgn="auto" hangingPunct="1">
              <a:spcBef>
                <a:spcPct val="0"/>
              </a:spcBef>
              <a:spcAft>
                <a:spcPts val="0"/>
              </a:spcAft>
              <a:buNone/>
              <a:defRPr/>
            </a:pPr>
            <a:r>
              <a:rPr lang="en-US" altLang="ja-JP" sz="1015" dirty="0">
                <a:solidFill>
                  <a:srgbClr val="000000"/>
                </a:solidFill>
                <a:latin typeface="ＭＳ Ｐゴシック" charset="-128"/>
              </a:rPr>
              <a:t>5,989</a:t>
            </a:r>
            <a:r>
              <a:rPr lang="ja-JP" altLang="en-US" sz="1015" dirty="0">
                <a:solidFill>
                  <a:srgbClr val="000000"/>
                </a:solidFill>
                <a:latin typeface="ＭＳ Ｐゴシック" charset="-128"/>
              </a:rPr>
              <a:t>億円</a:t>
            </a:r>
            <a:endParaRPr lang="en-US" altLang="ja-JP" sz="1015" dirty="0">
              <a:solidFill>
                <a:srgbClr val="000000"/>
              </a:solidFill>
              <a:latin typeface="ＭＳ Ｐゴシック" charset="-128"/>
            </a:endParaRPr>
          </a:p>
          <a:p>
            <a:pPr marL="109907" indent="-109907" algn="ctr" defTabSz="805982" eaLnBrk="1" fontAlgn="auto" hangingPunct="1">
              <a:spcBef>
                <a:spcPct val="0"/>
              </a:spcBef>
              <a:spcAft>
                <a:spcPts val="0"/>
              </a:spcAft>
              <a:buNone/>
              <a:defRPr/>
            </a:pPr>
            <a:r>
              <a:rPr lang="ja-JP" altLang="en-US" sz="1015" dirty="0">
                <a:solidFill>
                  <a:srgbClr val="000000"/>
                </a:solidFill>
                <a:latin typeface="ＭＳ Ｐゴシック" charset="-128"/>
              </a:rPr>
              <a:t>（</a:t>
            </a:r>
            <a:r>
              <a:rPr lang="en-US" altLang="ja-JP" sz="1015" dirty="0">
                <a:solidFill>
                  <a:srgbClr val="000000"/>
                </a:solidFill>
                <a:latin typeface="ＭＳ Ｐゴシック" charset="-128"/>
              </a:rPr>
              <a:t>+2.5%</a:t>
            </a:r>
            <a:r>
              <a:rPr lang="ja-JP" altLang="en-US" sz="1015" dirty="0">
                <a:solidFill>
                  <a:srgbClr val="000000"/>
                </a:solidFill>
                <a:latin typeface="ＭＳ Ｐゴシック" charset="-128"/>
              </a:rPr>
              <a:t>）</a:t>
            </a:r>
          </a:p>
        </p:txBody>
      </p:sp>
      <p:sp>
        <p:nvSpPr>
          <p:cNvPr id="18446" name="正方形/長方形 11"/>
          <p:cNvSpPr>
            <a:spLocks noChangeArrowheads="1"/>
          </p:cNvSpPr>
          <p:nvPr/>
        </p:nvSpPr>
        <p:spPr bwMode="auto">
          <a:xfrm>
            <a:off x="2677286" y="3078167"/>
            <a:ext cx="773598" cy="359019"/>
          </a:xfrm>
          <a:prstGeom prst="rect">
            <a:avLst/>
          </a:prstGeom>
          <a:solidFill>
            <a:schemeClr val="bg1"/>
          </a:solidFill>
          <a:ln w="9525" algn="ctr">
            <a:solidFill>
              <a:schemeClr val="tx1"/>
            </a:solidFill>
            <a:round/>
            <a:headEnd/>
            <a:tailEnd/>
          </a:ln>
        </p:spPr>
        <p:txBody>
          <a:bodyPr lIns="33954" tIns="6789" rIns="33954" bIns="6789" anchor="ctr"/>
          <a:lstStyle>
            <a:lvl1pPr marL="119063" indent="-119063" defTabSz="873125" eaLnBrk="0" hangingPunct="0">
              <a:spcBef>
                <a:spcPct val="20000"/>
              </a:spcBef>
              <a:buChar char="•"/>
              <a:defRPr kumimoji="1" sz="3200">
                <a:solidFill>
                  <a:schemeClr val="tx1"/>
                </a:solidFill>
                <a:latin typeface="Arial" charset="0"/>
                <a:ea typeface="ＭＳ Ｐゴシック" charset="-128"/>
              </a:defRPr>
            </a:lvl1pPr>
            <a:lvl2pPr marL="457200" indent="-285750" defTabSz="873125" eaLnBrk="0" hangingPunct="0">
              <a:spcBef>
                <a:spcPct val="20000"/>
              </a:spcBef>
              <a:buChar char="–"/>
              <a:defRPr kumimoji="1" sz="2800">
                <a:solidFill>
                  <a:schemeClr val="tx1"/>
                </a:solidFill>
                <a:latin typeface="Arial" charset="0"/>
                <a:ea typeface="ＭＳ Ｐゴシック" charset="-128"/>
              </a:defRPr>
            </a:lvl2pPr>
            <a:lvl3pPr marL="914400" indent="-228600" defTabSz="873125" eaLnBrk="0" hangingPunct="0">
              <a:spcBef>
                <a:spcPct val="20000"/>
              </a:spcBef>
              <a:buChar char="•"/>
              <a:defRPr kumimoji="1" sz="2400">
                <a:solidFill>
                  <a:schemeClr val="tx1"/>
                </a:solidFill>
                <a:latin typeface="Arial" charset="0"/>
                <a:ea typeface="ＭＳ Ｐゴシック" charset="-128"/>
              </a:defRPr>
            </a:lvl3pPr>
            <a:lvl4pPr marL="1371600" indent="-228600" defTabSz="873125" eaLnBrk="0" hangingPunct="0">
              <a:spcBef>
                <a:spcPct val="20000"/>
              </a:spcBef>
              <a:buChar char="–"/>
              <a:defRPr kumimoji="1" sz="2000">
                <a:solidFill>
                  <a:schemeClr val="tx1"/>
                </a:solidFill>
                <a:latin typeface="Arial" charset="0"/>
                <a:ea typeface="ＭＳ Ｐゴシック" charset="-128"/>
              </a:defRPr>
            </a:lvl4pPr>
            <a:lvl5pPr marL="1828800" indent="-228600" defTabSz="873125" eaLnBrk="0" hangingPunct="0">
              <a:spcBef>
                <a:spcPct val="20000"/>
              </a:spcBef>
              <a:buChar char="»"/>
              <a:defRPr kumimoji="1" sz="2000">
                <a:solidFill>
                  <a:schemeClr val="tx1"/>
                </a:solidFill>
                <a:latin typeface="Arial" charset="0"/>
                <a:ea typeface="ＭＳ Ｐゴシック" charset="-128"/>
              </a:defRPr>
            </a:lvl5pPr>
            <a:lvl6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109907" indent="-109907" algn="ctr" defTabSz="805982" eaLnBrk="1" fontAlgn="auto" hangingPunct="1">
              <a:spcBef>
                <a:spcPct val="0"/>
              </a:spcBef>
              <a:spcAft>
                <a:spcPts val="0"/>
              </a:spcAft>
              <a:buNone/>
              <a:defRPr/>
            </a:pPr>
            <a:r>
              <a:rPr lang="en-US" altLang="ja-JP" sz="1015" dirty="0">
                <a:solidFill>
                  <a:srgbClr val="000000"/>
                </a:solidFill>
                <a:latin typeface="ＭＳ Ｐゴシック" charset="-128"/>
              </a:rPr>
              <a:t>6,716</a:t>
            </a:r>
            <a:r>
              <a:rPr lang="ja-JP" altLang="en-US" sz="1015" dirty="0">
                <a:solidFill>
                  <a:srgbClr val="000000"/>
                </a:solidFill>
                <a:latin typeface="ＭＳ Ｐゴシック" charset="-128"/>
              </a:rPr>
              <a:t>億円</a:t>
            </a:r>
            <a:endParaRPr lang="en-US" altLang="ja-JP" sz="1015" dirty="0">
              <a:solidFill>
                <a:srgbClr val="000000"/>
              </a:solidFill>
              <a:latin typeface="ＭＳ Ｐゴシック" charset="-128"/>
            </a:endParaRPr>
          </a:p>
          <a:p>
            <a:pPr marL="109907" indent="-109907" algn="ctr" defTabSz="805982" eaLnBrk="1" fontAlgn="auto" hangingPunct="1">
              <a:spcBef>
                <a:spcPct val="0"/>
              </a:spcBef>
              <a:spcAft>
                <a:spcPts val="0"/>
              </a:spcAft>
              <a:buNone/>
              <a:defRPr/>
            </a:pPr>
            <a:r>
              <a:rPr lang="ja-JP" altLang="en-US" sz="1015" dirty="0">
                <a:solidFill>
                  <a:srgbClr val="000000"/>
                </a:solidFill>
                <a:latin typeface="ＭＳ Ｐゴシック" charset="-128"/>
              </a:rPr>
              <a:t>（</a:t>
            </a:r>
            <a:r>
              <a:rPr lang="en-US" altLang="ja-JP" sz="1015" dirty="0">
                <a:solidFill>
                  <a:srgbClr val="000000"/>
                </a:solidFill>
                <a:latin typeface="ＭＳ Ｐゴシック" charset="-128"/>
              </a:rPr>
              <a:t>+12.1%</a:t>
            </a:r>
            <a:r>
              <a:rPr lang="ja-JP" altLang="en-US" sz="1015" dirty="0">
                <a:solidFill>
                  <a:srgbClr val="000000"/>
                </a:solidFill>
                <a:latin typeface="ＭＳ Ｐゴシック" charset="-128"/>
              </a:rPr>
              <a:t>）</a:t>
            </a:r>
          </a:p>
        </p:txBody>
      </p:sp>
      <p:sp>
        <p:nvSpPr>
          <p:cNvPr id="18447" name="正方形/長方形 11"/>
          <p:cNvSpPr>
            <a:spLocks noChangeArrowheads="1"/>
          </p:cNvSpPr>
          <p:nvPr/>
        </p:nvSpPr>
        <p:spPr bwMode="auto">
          <a:xfrm>
            <a:off x="3367717" y="2849665"/>
            <a:ext cx="664509" cy="359020"/>
          </a:xfrm>
          <a:prstGeom prst="rect">
            <a:avLst/>
          </a:prstGeom>
          <a:solidFill>
            <a:schemeClr val="bg1"/>
          </a:solidFill>
          <a:ln w="9525" algn="ctr">
            <a:solidFill>
              <a:schemeClr val="tx1"/>
            </a:solidFill>
            <a:round/>
            <a:headEnd/>
            <a:tailEnd/>
          </a:ln>
        </p:spPr>
        <p:txBody>
          <a:bodyPr lIns="33954" tIns="6789" rIns="33954" bIns="6789" anchor="ctr"/>
          <a:lstStyle>
            <a:lvl1pPr marL="119063" indent="-119063" defTabSz="873125" eaLnBrk="0" hangingPunct="0">
              <a:spcBef>
                <a:spcPct val="20000"/>
              </a:spcBef>
              <a:buChar char="•"/>
              <a:defRPr kumimoji="1" sz="3200">
                <a:solidFill>
                  <a:schemeClr val="tx1"/>
                </a:solidFill>
                <a:latin typeface="Arial" charset="0"/>
                <a:ea typeface="ＭＳ Ｐゴシック" charset="-128"/>
              </a:defRPr>
            </a:lvl1pPr>
            <a:lvl2pPr marL="457200" indent="-285750" defTabSz="873125" eaLnBrk="0" hangingPunct="0">
              <a:spcBef>
                <a:spcPct val="20000"/>
              </a:spcBef>
              <a:buChar char="–"/>
              <a:defRPr kumimoji="1" sz="2800">
                <a:solidFill>
                  <a:schemeClr val="tx1"/>
                </a:solidFill>
                <a:latin typeface="Arial" charset="0"/>
                <a:ea typeface="ＭＳ Ｐゴシック" charset="-128"/>
              </a:defRPr>
            </a:lvl2pPr>
            <a:lvl3pPr marL="914400" indent="-228600" defTabSz="873125" eaLnBrk="0" hangingPunct="0">
              <a:spcBef>
                <a:spcPct val="20000"/>
              </a:spcBef>
              <a:buChar char="•"/>
              <a:defRPr kumimoji="1" sz="2400">
                <a:solidFill>
                  <a:schemeClr val="tx1"/>
                </a:solidFill>
                <a:latin typeface="Arial" charset="0"/>
                <a:ea typeface="ＭＳ Ｐゴシック" charset="-128"/>
              </a:defRPr>
            </a:lvl3pPr>
            <a:lvl4pPr marL="1371600" indent="-228600" defTabSz="873125" eaLnBrk="0" hangingPunct="0">
              <a:spcBef>
                <a:spcPct val="20000"/>
              </a:spcBef>
              <a:buChar char="–"/>
              <a:defRPr kumimoji="1" sz="2000">
                <a:solidFill>
                  <a:schemeClr val="tx1"/>
                </a:solidFill>
                <a:latin typeface="Arial" charset="0"/>
                <a:ea typeface="ＭＳ Ｐゴシック" charset="-128"/>
              </a:defRPr>
            </a:lvl4pPr>
            <a:lvl5pPr marL="1828800" indent="-228600" defTabSz="873125" eaLnBrk="0" hangingPunct="0">
              <a:spcBef>
                <a:spcPct val="20000"/>
              </a:spcBef>
              <a:buChar char="»"/>
              <a:defRPr kumimoji="1" sz="2000">
                <a:solidFill>
                  <a:schemeClr val="tx1"/>
                </a:solidFill>
                <a:latin typeface="Arial" charset="0"/>
                <a:ea typeface="ＭＳ Ｐゴシック" charset="-128"/>
              </a:defRPr>
            </a:lvl5pPr>
            <a:lvl6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109907" indent="-109907" algn="ctr" defTabSz="805982" eaLnBrk="1" fontAlgn="auto" hangingPunct="1">
              <a:spcBef>
                <a:spcPct val="0"/>
              </a:spcBef>
              <a:spcAft>
                <a:spcPts val="0"/>
              </a:spcAft>
              <a:buNone/>
              <a:defRPr/>
            </a:pPr>
            <a:r>
              <a:rPr lang="en-US" altLang="ja-JP" sz="1015">
                <a:solidFill>
                  <a:srgbClr val="000000"/>
                </a:solidFill>
                <a:latin typeface="ＭＳ Ｐゴシック" charset="-128"/>
              </a:rPr>
              <a:t>7,346</a:t>
            </a:r>
            <a:r>
              <a:rPr lang="ja-JP" altLang="en-US" sz="1015">
                <a:solidFill>
                  <a:srgbClr val="000000"/>
                </a:solidFill>
                <a:latin typeface="ＭＳ Ｐゴシック" charset="-128"/>
              </a:rPr>
              <a:t>億円</a:t>
            </a:r>
            <a:endParaRPr lang="en-US" altLang="ja-JP" sz="1015">
              <a:solidFill>
                <a:srgbClr val="000000"/>
              </a:solidFill>
              <a:latin typeface="ＭＳ Ｐゴシック" charset="-128"/>
            </a:endParaRPr>
          </a:p>
          <a:p>
            <a:pPr marL="109907" indent="-109907" algn="ctr" defTabSz="805982" eaLnBrk="1" fontAlgn="auto" hangingPunct="1">
              <a:spcBef>
                <a:spcPct val="0"/>
              </a:spcBef>
              <a:spcAft>
                <a:spcPts val="0"/>
              </a:spcAft>
              <a:buNone/>
              <a:defRPr/>
            </a:pPr>
            <a:r>
              <a:rPr lang="ja-JP" altLang="en-US" sz="1015">
                <a:solidFill>
                  <a:srgbClr val="000000"/>
                </a:solidFill>
                <a:latin typeface="ＭＳ Ｐゴシック" charset="-128"/>
              </a:rPr>
              <a:t>（</a:t>
            </a:r>
            <a:r>
              <a:rPr lang="en-US" altLang="ja-JP" sz="1015">
                <a:solidFill>
                  <a:srgbClr val="000000"/>
                </a:solidFill>
                <a:latin typeface="ＭＳ Ｐゴシック" charset="-128"/>
              </a:rPr>
              <a:t>+9.4%</a:t>
            </a:r>
            <a:r>
              <a:rPr lang="ja-JP" altLang="en-US" sz="1015">
                <a:solidFill>
                  <a:srgbClr val="000000"/>
                </a:solidFill>
                <a:latin typeface="ＭＳ Ｐゴシック" charset="-128"/>
              </a:rPr>
              <a:t>）</a:t>
            </a:r>
          </a:p>
        </p:txBody>
      </p:sp>
      <p:sp>
        <p:nvSpPr>
          <p:cNvPr id="18448" name="正方形/長方形 11"/>
          <p:cNvSpPr>
            <a:spLocks noChangeArrowheads="1"/>
          </p:cNvSpPr>
          <p:nvPr/>
        </p:nvSpPr>
        <p:spPr bwMode="auto">
          <a:xfrm>
            <a:off x="3953245" y="2504743"/>
            <a:ext cx="697734" cy="359019"/>
          </a:xfrm>
          <a:prstGeom prst="rect">
            <a:avLst/>
          </a:prstGeom>
          <a:solidFill>
            <a:schemeClr val="bg1"/>
          </a:solidFill>
          <a:ln w="9525" algn="ctr">
            <a:solidFill>
              <a:schemeClr val="tx1"/>
            </a:solidFill>
            <a:round/>
            <a:headEnd/>
            <a:tailEnd/>
          </a:ln>
        </p:spPr>
        <p:txBody>
          <a:bodyPr lIns="33954" tIns="6789" rIns="33954" bIns="6789" anchor="ctr"/>
          <a:lstStyle>
            <a:lvl1pPr marL="119063" indent="-119063" defTabSz="873125" eaLnBrk="0" hangingPunct="0">
              <a:spcBef>
                <a:spcPct val="20000"/>
              </a:spcBef>
              <a:buChar char="•"/>
              <a:defRPr kumimoji="1" sz="3200">
                <a:solidFill>
                  <a:schemeClr val="tx1"/>
                </a:solidFill>
                <a:latin typeface="Arial" charset="0"/>
                <a:ea typeface="ＭＳ Ｐゴシック" charset="-128"/>
              </a:defRPr>
            </a:lvl1pPr>
            <a:lvl2pPr marL="457200" indent="-285750" defTabSz="873125" eaLnBrk="0" hangingPunct="0">
              <a:spcBef>
                <a:spcPct val="20000"/>
              </a:spcBef>
              <a:buChar char="–"/>
              <a:defRPr kumimoji="1" sz="2800">
                <a:solidFill>
                  <a:schemeClr val="tx1"/>
                </a:solidFill>
                <a:latin typeface="Arial" charset="0"/>
                <a:ea typeface="ＭＳ Ｐゴシック" charset="-128"/>
              </a:defRPr>
            </a:lvl2pPr>
            <a:lvl3pPr marL="914400" indent="-228600" defTabSz="873125" eaLnBrk="0" hangingPunct="0">
              <a:spcBef>
                <a:spcPct val="20000"/>
              </a:spcBef>
              <a:buChar char="•"/>
              <a:defRPr kumimoji="1" sz="2400">
                <a:solidFill>
                  <a:schemeClr val="tx1"/>
                </a:solidFill>
                <a:latin typeface="Arial" charset="0"/>
                <a:ea typeface="ＭＳ Ｐゴシック" charset="-128"/>
              </a:defRPr>
            </a:lvl3pPr>
            <a:lvl4pPr marL="1371600" indent="-228600" defTabSz="873125" eaLnBrk="0" hangingPunct="0">
              <a:spcBef>
                <a:spcPct val="20000"/>
              </a:spcBef>
              <a:buChar char="–"/>
              <a:defRPr kumimoji="1" sz="2000">
                <a:solidFill>
                  <a:schemeClr val="tx1"/>
                </a:solidFill>
                <a:latin typeface="Arial" charset="0"/>
                <a:ea typeface="ＭＳ Ｐゴシック" charset="-128"/>
              </a:defRPr>
            </a:lvl4pPr>
            <a:lvl5pPr marL="1828800" indent="-228600" defTabSz="873125" eaLnBrk="0" hangingPunct="0">
              <a:spcBef>
                <a:spcPct val="20000"/>
              </a:spcBef>
              <a:buChar char="»"/>
              <a:defRPr kumimoji="1" sz="2000">
                <a:solidFill>
                  <a:schemeClr val="tx1"/>
                </a:solidFill>
                <a:latin typeface="Arial" charset="0"/>
                <a:ea typeface="ＭＳ Ｐゴシック" charset="-128"/>
              </a:defRPr>
            </a:lvl5pPr>
            <a:lvl6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109907" indent="-109907" algn="ctr" defTabSz="805982" eaLnBrk="1" fontAlgn="auto" hangingPunct="1">
              <a:spcBef>
                <a:spcPct val="0"/>
              </a:spcBef>
              <a:spcAft>
                <a:spcPts val="0"/>
              </a:spcAft>
              <a:buNone/>
              <a:defRPr/>
            </a:pPr>
            <a:r>
              <a:rPr lang="en-US" altLang="ja-JP" sz="1015">
                <a:solidFill>
                  <a:srgbClr val="000000"/>
                </a:solidFill>
                <a:latin typeface="ＭＳ Ｐゴシック" charset="-128"/>
              </a:rPr>
              <a:t>8,406</a:t>
            </a:r>
            <a:r>
              <a:rPr lang="ja-JP" altLang="en-US" sz="1015">
                <a:solidFill>
                  <a:srgbClr val="000000"/>
                </a:solidFill>
                <a:latin typeface="ＭＳ Ｐゴシック" charset="-128"/>
              </a:rPr>
              <a:t>億円</a:t>
            </a:r>
            <a:endParaRPr lang="en-US" altLang="ja-JP" sz="1015">
              <a:solidFill>
                <a:srgbClr val="000000"/>
              </a:solidFill>
              <a:latin typeface="ＭＳ Ｐゴシック" charset="-128"/>
            </a:endParaRPr>
          </a:p>
          <a:p>
            <a:pPr marL="109907" indent="-109907" algn="ctr" defTabSz="805982" eaLnBrk="1" fontAlgn="auto" hangingPunct="1">
              <a:spcBef>
                <a:spcPct val="0"/>
              </a:spcBef>
              <a:spcAft>
                <a:spcPts val="0"/>
              </a:spcAft>
              <a:buNone/>
              <a:defRPr/>
            </a:pPr>
            <a:r>
              <a:rPr lang="ja-JP" altLang="en-US" sz="1015">
                <a:solidFill>
                  <a:srgbClr val="000000"/>
                </a:solidFill>
                <a:latin typeface="ＭＳ Ｐゴシック" charset="-128"/>
              </a:rPr>
              <a:t>（</a:t>
            </a:r>
            <a:r>
              <a:rPr lang="en-US" altLang="ja-JP" sz="1015">
                <a:solidFill>
                  <a:srgbClr val="000000"/>
                </a:solidFill>
                <a:latin typeface="ＭＳ Ｐゴシック" charset="-128"/>
              </a:rPr>
              <a:t>+14.4%</a:t>
            </a:r>
            <a:r>
              <a:rPr lang="ja-JP" altLang="en-US" sz="1015">
                <a:solidFill>
                  <a:srgbClr val="000000"/>
                </a:solidFill>
                <a:latin typeface="ＭＳ Ｐゴシック" charset="-128"/>
              </a:rPr>
              <a:t>）</a:t>
            </a:r>
          </a:p>
        </p:txBody>
      </p:sp>
      <p:sp>
        <p:nvSpPr>
          <p:cNvPr id="18449" name="正方形/長方形 11"/>
          <p:cNvSpPr>
            <a:spLocks noChangeArrowheads="1"/>
          </p:cNvSpPr>
          <p:nvPr/>
        </p:nvSpPr>
        <p:spPr bwMode="auto">
          <a:xfrm>
            <a:off x="4605232" y="2224249"/>
            <a:ext cx="697734" cy="359020"/>
          </a:xfrm>
          <a:prstGeom prst="rect">
            <a:avLst/>
          </a:prstGeom>
          <a:solidFill>
            <a:schemeClr val="bg1"/>
          </a:solidFill>
          <a:ln w="9525" algn="ctr">
            <a:solidFill>
              <a:schemeClr val="tx1"/>
            </a:solidFill>
            <a:round/>
            <a:headEnd/>
            <a:tailEnd/>
          </a:ln>
        </p:spPr>
        <p:txBody>
          <a:bodyPr lIns="33954" tIns="6789" rIns="33954" bIns="6789" anchor="ctr"/>
          <a:lstStyle>
            <a:lvl1pPr marL="119063" indent="-119063" defTabSz="873125" eaLnBrk="0" hangingPunct="0">
              <a:spcBef>
                <a:spcPct val="20000"/>
              </a:spcBef>
              <a:buChar char="•"/>
              <a:defRPr kumimoji="1" sz="3200">
                <a:solidFill>
                  <a:schemeClr val="tx1"/>
                </a:solidFill>
                <a:latin typeface="Arial" charset="0"/>
                <a:ea typeface="ＭＳ Ｐゴシック" charset="-128"/>
              </a:defRPr>
            </a:lvl1pPr>
            <a:lvl2pPr marL="457200" indent="-285750" defTabSz="873125" eaLnBrk="0" hangingPunct="0">
              <a:spcBef>
                <a:spcPct val="20000"/>
              </a:spcBef>
              <a:buChar char="–"/>
              <a:defRPr kumimoji="1" sz="2800">
                <a:solidFill>
                  <a:schemeClr val="tx1"/>
                </a:solidFill>
                <a:latin typeface="Arial" charset="0"/>
                <a:ea typeface="ＭＳ Ｐゴシック" charset="-128"/>
              </a:defRPr>
            </a:lvl2pPr>
            <a:lvl3pPr marL="914400" indent="-228600" defTabSz="873125" eaLnBrk="0" hangingPunct="0">
              <a:spcBef>
                <a:spcPct val="20000"/>
              </a:spcBef>
              <a:buChar char="•"/>
              <a:defRPr kumimoji="1" sz="2400">
                <a:solidFill>
                  <a:schemeClr val="tx1"/>
                </a:solidFill>
                <a:latin typeface="Arial" charset="0"/>
                <a:ea typeface="ＭＳ Ｐゴシック" charset="-128"/>
              </a:defRPr>
            </a:lvl3pPr>
            <a:lvl4pPr marL="1371600" indent="-228600" defTabSz="873125" eaLnBrk="0" hangingPunct="0">
              <a:spcBef>
                <a:spcPct val="20000"/>
              </a:spcBef>
              <a:buChar char="–"/>
              <a:defRPr kumimoji="1" sz="2000">
                <a:solidFill>
                  <a:schemeClr val="tx1"/>
                </a:solidFill>
                <a:latin typeface="Arial" charset="0"/>
                <a:ea typeface="ＭＳ Ｐゴシック" charset="-128"/>
              </a:defRPr>
            </a:lvl4pPr>
            <a:lvl5pPr marL="1828800" indent="-228600" defTabSz="873125" eaLnBrk="0" hangingPunct="0">
              <a:spcBef>
                <a:spcPct val="20000"/>
              </a:spcBef>
              <a:buChar char="»"/>
              <a:defRPr kumimoji="1" sz="2000">
                <a:solidFill>
                  <a:schemeClr val="tx1"/>
                </a:solidFill>
                <a:latin typeface="Arial" charset="0"/>
                <a:ea typeface="ＭＳ Ｐゴシック" charset="-128"/>
              </a:defRPr>
            </a:lvl5pPr>
            <a:lvl6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109907" indent="-109907" algn="ctr" defTabSz="805982" eaLnBrk="1" fontAlgn="auto" hangingPunct="1">
              <a:spcBef>
                <a:spcPct val="0"/>
              </a:spcBef>
              <a:spcAft>
                <a:spcPts val="0"/>
              </a:spcAft>
              <a:buNone/>
              <a:defRPr/>
            </a:pPr>
            <a:r>
              <a:rPr lang="en-US" altLang="ja-JP" sz="1015" dirty="0">
                <a:solidFill>
                  <a:srgbClr val="000000"/>
                </a:solidFill>
                <a:latin typeface="ＭＳ Ｐゴシック" charset="-128"/>
              </a:rPr>
              <a:t>9,314</a:t>
            </a:r>
            <a:r>
              <a:rPr lang="ja-JP" altLang="en-US" sz="1015" dirty="0">
                <a:solidFill>
                  <a:srgbClr val="000000"/>
                </a:solidFill>
                <a:latin typeface="ＭＳ Ｐゴシック" charset="-128"/>
              </a:rPr>
              <a:t>億円</a:t>
            </a:r>
            <a:endParaRPr lang="en-US" altLang="ja-JP" sz="1015" dirty="0">
              <a:solidFill>
                <a:srgbClr val="000000"/>
              </a:solidFill>
              <a:latin typeface="ＭＳ Ｐゴシック" charset="-128"/>
            </a:endParaRPr>
          </a:p>
          <a:p>
            <a:pPr marL="109907" indent="-109907" algn="ctr" defTabSz="805982" eaLnBrk="1" fontAlgn="auto" hangingPunct="1">
              <a:spcBef>
                <a:spcPct val="0"/>
              </a:spcBef>
              <a:spcAft>
                <a:spcPts val="0"/>
              </a:spcAft>
              <a:buNone/>
              <a:defRPr/>
            </a:pPr>
            <a:r>
              <a:rPr lang="ja-JP" altLang="en-US" sz="1015" dirty="0">
                <a:solidFill>
                  <a:srgbClr val="000000"/>
                </a:solidFill>
                <a:latin typeface="ＭＳ Ｐゴシック" charset="-128"/>
              </a:rPr>
              <a:t>（</a:t>
            </a:r>
            <a:r>
              <a:rPr lang="en-US" altLang="ja-JP" sz="1015" dirty="0">
                <a:solidFill>
                  <a:srgbClr val="000000"/>
                </a:solidFill>
                <a:latin typeface="ＭＳ Ｐゴシック" charset="-128"/>
              </a:rPr>
              <a:t>+10.8%</a:t>
            </a:r>
            <a:r>
              <a:rPr lang="ja-JP" altLang="en-US" sz="1015" dirty="0">
                <a:solidFill>
                  <a:srgbClr val="000000"/>
                </a:solidFill>
                <a:latin typeface="ＭＳ Ｐゴシック" charset="-128"/>
              </a:rPr>
              <a:t>）</a:t>
            </a:r>
          </a:p>
        </p:txBody>
      </p:sp>
      <p:sp>
        <p:nvSpPr>
          <p:cNvPr id="19" name="正方形/長方形 23"/>
          <p:cNvSpPr>
            <a:spLocks noChangeArrowheads="1"/>
          </p:cNvSpPr>
          <p:nvPr/>
        </p:nvSpPr>
        <p:spPr bwMode="auto">
          <a:xfrm>
            <a:off x="7733330" y="1110404"/>
            <a:ext cx="748692" cy="357554"/>
          </a:xfrm>
          <a:prstGeom prst="rect">
            <a:avLst/>
          </a:prstGeom>
          <a:solidFill>
            <a:schemeClr val="bg1"/>
          </a:solidFill>
          <a:ln w="9525" algn="ctr">
            <a:solidFill>
              <a:schemeClr val="tx1"/>
            </a:solidFill>
            <a:round/>
            <a:headEnd/>
            <a:tailEnd/>
          </a:ln>
        </p:spPr>
        <p:txBody>
          <a:bodyPr lIns="33954" tIns="6789" rIns="33954" bIns="6789" anchor="ctr"/>
          <a:lstStyle>
            <a:lvl1pPr marL="119063" indent="-119063" defTabSz="873125" eaLnBrk="0" hangingPunct="0">
              <a:spcBef>
                <a:spcPct val="20000"/>
              </a:spcBef>
              <a:buChar char="•"/>
              <a:defRPr kumimoji="1" sz="3200">
                <a:solidFill>
                  <a:schemeClr val="tx1"/>
                </a:solidFill>
                <a:latin typeface="Arial" charset="0"/>
                <a:ea typeface="ＭＳ Ｐゴシック" charset="-128"/>
              </a:defRPr>
            </a:lvl1pPr>
            <a:lvl2pPr marL="457200" indent="-285750" defTabSz="873125" eaLnBrk="0" hangingPunct="0">
              <a:spcBef>
                <a:spcPct val="20000"/>
              </a:spcBef>
              <a:buChar char="–"/>
              <a:defRPr kumimoji="1" sz="2800">
                <a:solidFill>
                  <a:schemeClr val="tx1"/>
                </a:solidFill>
                <a:latin typeface="Arial" charset="0"/>
                <a:ea typeface="ＭＳ Ｐゴシック" charset="-128"/>
              </a:defRPr>
            </a:lvl2pPr>
            <a:lvl3pPr marL="914400" indent="-228600" defTabSz="873125" eaLnBrk="0" hangingPunct="0">
              <a:spcBef>
                <a:spcPct val="20000"/>
              </a:spcBef>
              <a:buChar char="•"/>
              <a:defRPr kumimoji="1" sz="2400">
                <a:solidFill>
                  <a:schemeClr val="tx1"/>
                </a:solidFill>
                <a:latin typeface="Arial" charset="0"/>
                <a:ea typeface="ＭＳ Ｐゴシック" charset="-128"/>
              </a:defRPr>
            </a:lvl3pPr>
            <a:lvl4pPr marL="1371600" indent="-228600" defTabSz="873125" eaLnBrk="0" hangingPunct="0">
              <a:spcBef>
                <a:spcPct val="20000"/>
              </a:spcBef>
              <a:buChar char="–"/>
              <a:defRPr kumimoji="1" sz="2000">
                <a:solidFill>
                  <a:schemeClr val="tx1"/>
                </a:solidFill>
                <a:latin typeface="Arial" charset="0"/>
                <a:ea typeface="ＭＳ Ｐゴシック" charset="-128"/>
              </a:defRPr>
            </a:lvl4pPr>
            <a:lvl5pPr marL="1828800" indent="-228600" defTabSz="873125" eaLnBrk="0" hangingPunct="0">
              <a:spcBef>
                <a:spcPct val="20000"/>
              </a:spcBef>
              <a:buChar char="»"/>
              <a:defRPr kumimoji="1" sz="2000">
                <a:solidFill>
                  <a:schemeClr val="tx1"/>
                </a:solidFill>
                <a:latin typeface="Arial" charset="0"/>
                <a:ea typeface="ＭＳ Ｐゴシック" charset="-128"/>
              </a:defRPr>
            </a:lvl5pPr>
            <a:lvl6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109907" indent="-109907" algn="ctr" defTabSz="805982" eaLnBrk="1" fontAlgn="auto" hangingPunct="1">
              <a:spcBef>
                <a:spcPct val="0"/>
              </a:spcBef>
              <a:spcAft>
                <a:spcPts val="0"/>
              </a:spcAft>
              <a:buNone/>
              <a:defRPr/>
            </a:pPr>
            <a:r>
              <a:rPr lang="en-US" altLang="ja-JP" sz="1015" dirty="0">
                <a:solidFill>
                  <a:srgbClr val="000000"/>
                </a:solidFill>
                <a:latin typeface="ＭＳ Ｐゴシック" charset="-128"/>
              </a:rPr>
              <a:t>13,810</a:t>
            </a:r>
            <a:r>
              <a:rPr lang="ja-JP" altLang="en-US" sz="1015" dirty="0">
                <a:solidFill>
                  <a:srgbClr val="000000"/>
                </a:solidFill>
                <a:latin typeface="ＭＳ Ｐゴシック" charset="-128"/>
              </a:rPr>
              <a:t>億円</a:t>
            </a:r>
            <a:endParaRPr lang="en-US" altLang="ja-JP" sz="1015" dirty="0">
              <a:solidFill>
                <a:srgbClr val="000000"/>
              </a:solidFill>
              <a:latin typeface="ＭＳ Ｐゴシック" charset="-128"/>
            </a:endParaRPr>
          </a:p>
          <a:p>
            <a:pPr marL="109907" indent="-109907" algn="ctr" defTabSz="805982" eaLnBrk="1" fontAlgn="auto" hangingPunct="1">
              <a:spcBef>
                <a:spcPct val="0"/>
              </a:spcBef>
              <a:spcAft>
                <a:spcPts val="0"/>
              </a:spcAft>
              <a:buNone/>
              <a:defRPr/>
            </a:pPr>
            <a:r>
              <a:rPr lang="ja-JP" altLang="en-US" sz="1015" dirty="0">
                <a:solidFill>
                  <a:srgbClr val="000000"/>
                </a:solidFill>
                <a:latin typeface="ＭＳ Ｐゴシック" charset="-128"/>
              </a:rPr>
              <a:t>（</a:t>
            </a:r>
            <a:r>
              <a:rPr lang="en-US" altLang="ja-JP" sz="1015" dirty="0">
                <a:solidFill>
                  <a:srgbClr val="000000"/>
                </a:solidFill>
                <a:latin typeface="ＭＳ Ｐゴシック" charset="-128"/>
              </a:rPr>
              <a:t>+9.1%</a:t>
            </a:r>
            <a:r>
              <a:rPr lang="ja-JP" altLang="en-US" sz="1015" dirty="0">
                <a:solidFill>
                  <a:srgbClr val="000000"/>
                </a:solidFill>
                <a:latin typeface="ＭＳ Ｐゴシック" charset="-128"/>
              </a:rPr>
              <a:t>）</a:t>
            </a:r>
          </a:p>
        </p:txBody>
      </p:sp>
      <p:sp>
        <p:nvSpPr>
          <p:cNvPr id="22" name="テキスト ボックス 21"/>
          <p:cNvSpPr txBox="1"/>
          <p:nvPr/>
        </p:nvSpPr>
        <p:spPr>
          <a:xfrm>
            <a:off x="0" y="264064"/>
            <a:ext cx="9179792" cy="376385"/>
          </a:xfrm>
          <a:prstGeom prst="rect">
            <a:avLst/>
          </a:prstGeom>
          <a:solidFill>
            <a:schemeClr val="tx2"/>
          </a:solidFill>
        </p:spPr>
        <p:txBody>
          <a:bodyPr wrap="square" rtlCol="0" anchor="ctr">
            <a:spAutoFit/>
          </a:bodyPr>
          <a:lstStyle/>
          <a:p>
            <a:pPr algn="ctr" fontAlgn="auto">
              <a:spcBef>
                <a:spcPts val="0"/>
              </a:spcBef>
              <a:spcAft>
                <a:spcPts val="0"/>
              </a:spcAft>
              <a:defRPr/>
            </a:pPr>
            <a:r>
              <a:rPr lang="ja-JP" altLang="en-US" sz="1846" b="1" dirty="0">
                <a:solidFill>
                  <a:prstClr val="white"/>
                </a:solidFill>
                <a:latin typeface="ＭＳ Ｐゴシック"/>
                <a:ea typeface="ＭＳ Ｐゴシック"/>
              </a:rPr>
              <a:t>障害福祉サービス等予算の推移</a:t>
            </a:r>
          </a:p>
        </p:txBody>
      </p:sp>
      <p:sp>
        <p:nvSpPr>
          <p:cNvPr id="21" name="正方形/長方形 20"/>
          <p:cNvSpPr/>
          <p:nvPr/>
        </p:nvSpPr>
        <p:spPr>
          <a:xfrm>
            <a:off x="755576" y="4786102"/>
            <a:ext cx="659659" cy="2607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800" b="1" dirty="0" smtClean="0"/>
              <a:t>4,473</a:t>
            </a:r>
            <a:r>
              <a:rPr kumimoji="1" lang="ja-JP" altLang="en-US" sz="800" b="1" dirty="0" smtClean="0"/>
              <a:t>億円</a:t>
            </a:r>
            <a:endParaRPr kumimoji="1" lang="ja-JP" altLang="en-US" sz="800" b="1" dirty="0"/>
          </a:p>
        </p:txBody>
      </p:sp>
      <p:sp>
        <p:nvSpPr>
          <p:cNvPr id="23" name="正方形/長方形 22"/>
          <p:cNvSpPr/>
          <p:nvPr/>
        </p:nvSpPr>
        <p:spPr>
          <a:xfrm>
            <a:off x="1441149" y="4654664"/>
            <a:ext cx="618035" cy="26868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800" b="1" dirty="0" smtClean="0"/>
              <a:t>4,945</a:t>
            </a:r>
            <a:r>
              <a:rPr kumimoji="1" lang="ja-JP" altLang="en-US" sz="800" b="1" dirty="0" smtClean="0"/>
              <a:t>億円</a:t>
            </a:r>
            <a:endParaRPr kumimoji="1" lang="ja-JP" altLang="en-US" sz="800" b="1" dirty="0"/>
          </a:p>
        </p:txBody>
      </p:sp>
      <p:sp>
        <p:nvSpPr>
          <p:cNvPr id="25" name="正方形/長方形 24"/>
          <p:cNvSpPr/>
          <p:nvPr/>
        </p:nvSpPr>
        <p:spPr>
          <a:xfrm>
            <a:off x="2119351" y="4610083"/>
            <a:ext cx="618035" cy="26868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800" b="1" dirty="0" smtClean="0"/>
              <a:t>5,071</a:t>
            </a:r>
            <a:r>
              <a:rPr kumimoji="1" lang="ja-JP" altLang="en-US" sz="800" b="1" dirty="0" smtClean="0"/>
              <a:t>億円</a:t>
            </a:r>
            <a:endParaRPr kumimoji="1" lang="ja-JP" altLang="en-US" sz="800" b="1" dirty="0"/>
          </a:p>
        </p:txBody>
      </p:sp>
      <p:sp>
        <p:nvSpPr>
          <p:cNvPr id="26" name="正方形/長方形 25"/>
          <p:cNvSpPr/>
          <p:nvPr/>
        </p:nvSpPr>
        <p:spPr>
          <a:xfrm>
            <a:off x="2757712" y="4489210"/>
            <a:ext cx="618035" cy="26868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800" b="1" dirty="0" smtClean="0"/>
              <a:t>5,719</a:t>
            </a:r>
            <a:r>
              <a:rPr kumimoji="1" lang="ja-JP" altLang="en-US" sz="800" b="1" dirty="0" smtClean="0"/>
              <a:t>億円</a:t>
            </a:r>
            <a:endParaRPr kumimoji="1" lang="ja-JP" altLang="en-US" sz="800" b="1" dirty="0"/>
          </a:p>
        </p:txBody>
      </p:sp>
      <p:sp>
        <p:nvSpPr>
          <p:cNvPr id="27" name="正方形/長方形 26"/>
          <p:cNvSpPr/>
          <p:nvPr/>
        </p:nvSpPr>
        <p:spPr>
          <a:xfrm>
            <a:off x="3400568" y="4421643"/>
            <a:ext cx="618035" cy="26868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800" b="1" dirty="0" smtClean="0"/>
              <a:t>6,341</a:t>
            </a:r>
            <a:r>
              <a:rPr kumimoji="1" lang="ja-JP" altLang="en-US" sz="800" b="1" dirty="0" smtClean="0"/>
              <a:t>億円</a:t>
            </a:r>
            <a:endParaRPr kumimoji="1" lang="ja-JP" altLang="en-US" sz="800" b="1" dirty="0"/>
          </a:p>
        </p:txBody>
      </p:sp>
      <p:sp>
        <p:nvSpPr>
          <p:cNvPr id="28" name="正方形/長方形 27"/>
          <p:cNvSpPr/>
          <p:nvPr/>
        </p:nvSpPr>
        <p:spPr>
          <a:xfrm>
            <a:off x="4032226" y="4248657"/>
            <a:ext cx="618035" cy="26868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800" b="1" dirty="0" smtClean="0"/>
              <a:t>7,434</a:t>
            </a:r>
            <a:r>
              <a:rPr kumimoji="1" lang="ja-JP" altLang="en-US" sz="800" b="1" dirty="0" smtClean="0"/>
              <a:t>億円</a:t>
            </a:r>
            <a:endParaRPr kumimoji="1" lang="ja-JP" altLang="en-US" sz="800" b="1" dirty="0"/>
          </a:p>
        </p:txBody>
      </p:sp>
      <p:sp>
        <p:nvSpPr>
          <p:cNvPr id="29" name="正方形/長方形 28"/>
          <p:cNvSpPr/>
          <p:nvPr/>
        </p:nvSpPr>
        <p:spPr>
          <a:xfrm>
            <a:off x="4653012" y="4138304"/>
            <a:ext cx="618035" cy="26868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800" b="1" dirty="0" smtClean="0"/>
              <a:t>8,229</a:t>
            </a:r>
            <a:r>
              <a:rPr kumimoji="1" lang="ja-JP" altLang="en-US" sz="800" b="1" dirty="0" smtClean="0"/>
              <a:t>億円</a:t>
            </a:r>
            <a:endParaRPr kumimoji="1" lang="ja-JP" altLang="en-US" sz="800" b="1" dirty="0"/>
          </a:p>
        </p:txBody>
      </p:sp>
      <p:sp>
        <p:nvSpPr>
          <p:cNvPr id="30" name="正方形/長方形 29"/>
          <p:cNvSpPr/>
          <p:nvPr/>
        </p:nvSpPr>
        <p:spPr>
          <a:xfrm>
            <a:off x="5267515" y="3980442"/>
            <a:ext cx="618035" cy="26868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800" b="1" dirty="0" smtClean="0"/>
              <a:t>9,071</a:t>
            </a:r>
            <a:r>
              <a:rPr kumimoji="1" lang="ja-JP" altLang="en-US" sz="800" b="1" dirty="0" smtClean="0"/>
              <a:t>億円</a:t>
            </a:r>
            <a:endParaRPr kumimoji="1" lang="ja-JP" altLang="en-US" sz="800" b="1" dirty="0"/>
          </a:p>
        </p:txBody>
      </p:sp>
      <p:sp>
        <p:nvSpPr>
          <p:cNvPr id="31" name="正方形/長方形 30"/>
          <p:cNvSpPr/>
          <p:nvPr/>
        </p:nvSpPr>
        <p:spPr>
          <a:xfrm>
            <a:off x="5895336" y="3897025"/>
            <a:ext cx="618035" cy="26868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800" b="1" dirty="0" smtClean="0"/>
              <a:t>9,330</a:t>
            </a:r>
            <a:r>
              <a:rPr kumimoji="1" lang="ja-JP" altLang="en-US" sz="800" b="1" dirty="0" smtClean="0"/>
              <a:t>億円</a:t>
            </a:r>
            <a:endParaRPr kumimoji="1" lang="ja-JP" altLang="en-US" sz="800" b="1" dirty="0"/>
          </a:p>
        </p:txBody>
      </p:sp>
      <p:sp>
        <p:nvSpPr>
          <p:cNvPr id="32" name="正方形/長方形 31"/>
          <p:cNvSpPr/>
          <p:nvPr/>
        </p:nvSpPr>
        <p:spPr>
          <a:xfrm>
            <a:off x="6513371" y="3830428"/>
            <a:ext cx="618035" cy="26868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800" b="1" dirty="0" smtClean="0"/>
              <a:t>9,701</a:t>
            </a:r>
            <a:r>
              <a:rPr kumimoji="1" lang="ja-JP" altLang="en-US" sz="800" b="1" dirty="0" smtClean="0"/>
              <a:t>億円</a:t>
            </a:r>
            <a:endParaRPr kumimoji="1" lang="ja-JP" altLang="en-US" sz="800" b="1" dirty="0"/>
          </a:p>
        </p:txBody>
      </p:sp>
      <p:sp>
        <p:nvSpPr>
          <p:cNvPr id="33" name="正方形/長方形 32"/>
          <p:cNvSpPr/>
          <p:nvPr/>
        </p:nvSpPr>
        <p:spPr>
          <a:xfrm>
            <a:off x="7129516" y="3722701"/>
            <a:ext cx="618035" cy="26868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800" b="1" dirty="0" smtClean="0"/>
              <a:t>10,391</a:t>
            </a:r>
          </a:p>
          <a:p>
            <a:pPr algn="ctr"/>
            <a:r>
              <a:rPr kumimoji="1" lang="ja-JP" altLang="en-US" sz="800" b="1" dirty="0" smtClean="0"/>
              <a:t>億円</a:t>
            </a:r>
            <a:endParaRPr kumimoji="1" lang="ja-JP" altLang="en-US" sz="800" b="1" dirty="0"/>
          </a:p>
        </p:txBody>
      </p:sp>
      <p:sp>
        <p:nvSpPr>
          <p:cNvPr id="34" name="正方形/長方形 33"/>
          <p:cNvSpPr/>
          <p:nvPr/>
        </p:nvSpPr>
        <p:spPr>
          <a:xfrm>
            <a:off x="7773058" y="3588356"/>
            <a:ext cx="618035" cy="26868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800" b="1" dirty="0" smtClean="0"/>
              <a:t>10,997</a:t>
            </a:r>
          </a:p>
          <a:p>
            <a:pPr algn="ctr"/>
            <a:r>
              <a:rPr kumimoji="1" lang="ja-JP" altLang="en-US" sz="800" b="1" dirty="0" smtClean="0"/>
              <a:t>億円</a:t>
            </a:r>
            <a:endParaRPr kumimoji="1" lang="ja-JP" altLang="en-US" sz="800" b="1" dirty="0"/>
          </a:p>
        </p:txBody>
      </p:sp>
      <p:sp>
        <p:nvSpPr>
          <p:cNvPr id="2" name="スライド番号プレースホルダー 1"/>
          <p:cNvSpPr>
            <a:spLocks noGrp="1"/>
          </p:cNvSpPr>
          <p:nvPr>
            <p:ph type="sldNum" sz="quarter" idx="12"/>
          </p:nvPr>
        </p:nvSpPr>
        <p:spPr>
          <a:xfrm>
            <a:off x="7053375" y="6387511"/>
            <a:ext cx="2057400" cy="365125"/>
          </a:xfrm>
        </p:spPr>
        <p:txBody>
          <a:bodyPr/>
          <a:lstStyle/>
          <a:p>
            <a:pPr>
              <a:defRPr/>
            </a:pPr>
            <a:fld id="{804D6B79-3AEB-42FE-A736-A41F7AEA0445}" type="slidenum">
              <a:rPr lang="en-US" altLang="ja-JP" smtClean="0"/>
              <a:pPr>
                <a:defRPr/>
              </a:pPr>
              <a:t>29</a:t>
            </a:fld>
            <a:endParaRPr lang="en-US" altLang="ja-JP" dirty="0"/>
          </a:p>
        </p:txBody>
      </p:sp>
      <p:sp>
        <p:nvSpPr>
          <p:cNvPr id="35"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2497094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83865" y="1169058"/>
            <a:ext cx="8208443" cy="4016484"/>
          </a:xfrm>
          <a:prstGeom prst="rect">
            <a:avLst/>
          </a:prstGeom>
          <a:noFill/>
        </p:spPr>
        <p:txBody>
          <a:bodyPr wrap="square" rtlCol="0">
            <a:spAutoFit/>
          </a:bodyPr>
          <a:lstStyle/>
          <a:p>
            <a:r>
              <a:rPr lang="en-US" altLang="ja-JP" sz="2400" b="1" dirty="0">
                <a:latin typeface="ＭＳ Ｐゴシック" panose="020B0600070205080204" pitchFamily="50" charset="-128"/>
                <a:ea typeface="ＭＳ Ｐゴシック" panose="020B0600070205080204" pitchFamily="50" charset="-128"/>
                <a:cs typeface="メイリオ" pitchFamily="50" charset="-128"/>
              </a:rPr>
              <a:t>【</a:t>
            </a:r>
            <a:r>
              <a:rPr lang="ja-JP" altLang="en-US" sz="2400" b="1" dirty="0">
                <a:latin typeface="ＭＳ Ｐゴシック" panose="020B0600070205080204" pitchFamily="50" charset="-128"/>
                <a:ea typeface="ＭＳ Ｐゴシック" panose="020B0600070205080204" pitchFamily="50" charset="-128"/>
                <a:cs typeface="メイリオ" pitchFamily="50" charset="-128"/>
              </a:rPr>
              <a:t>獲得目標（標準カリキュラム） </a:t>
            </a:r>
            <a:r>
              <a:rPr lang="en-US" altLang="ja-JP" sz="2400" b="1" dirty="0">
                <a:latin typeface="ＭＳ Ｐゴシック" panose="020B0600070205080204" pitchFamily="50" charset="-128"/>
                <a:ea typeface="ＭＳ Ｐゴシック" panose="020B0600070205080204" pitchFamily="50" charset="-128"/>
                <a:cs typeface="メイリオ" pitchFamily="50" charset="-128"/>
              </a:rPr>
              <a:t>】</a:t>
            </a:r>
          </a:p>
          <a:p>
            <a:pPr>
              <a:lnSpc>
                <a:spcPts val="554"/>
              </a:lnSpc>
            </a:pPr>
            <a:endParaRPr lang="ja-JP" altLang="en-US" sz="2400" b="1" dirty="0">
              <a:latin typeface="ＭＳ Ｐゴシック" panose="020B0600070205080204" pitchFamily="50" charset="-128"/>
              <a:ea typeface="ＭＳ Ｐゴシック" panose="020B0600070205080204" pitchFamily="50" charset="-128"/>
              <a:cs typeface="メイリオ" pitchFamily="50" charset="-128"/>
            </a:endParaRPr>
          </a:p>
          <a:p>
            <a:pPr marL="408853" indent="-408853"/>
            <a:r>
              <a:rPr lang="ja-JP" altLang="en-US" sz="2400" dirty="0">
                <a:latin typeface="ＭＳ Ｐゴシック" panose="020B0600070205080204" pitchFamily="50" charset="-128"/>
                <a:ea typeface="ＭＳ Ｐゴシック" panose="020B0600070205080204" pitchFamily="50" charset="-128"/>
                <a:cs typeface="メイリオ" pitchFamily="50" charset="-128"/>
              </a:rPr>
              <a:t>　</a:t>
            </a:r>
            <a:r>
              <a:rPr lang="ja-JP" altLang="en-US" sz="2400" dirty="0" smtClean="0">
                <a:latin typeface="ＭＳ Ｐゴシック" panose="020B0600070205080204" pitchFamily="50" charset="-128"/>
                <a:ea typeface="ＭＳ Ｐゴシック" panose="020B0600070205080204" pitchFamily="50" charset="-128"/>
                <a:cs typeface="メイリオ" pitchFamily="50" charset="-128"/>
              </a:rPr>
              <a:t>① 障害者</a:t>
            </a:r>
            <a:r>
              <a:rPr lang="ja-JP" altLang="en-US" sz="2400" dirty="0">
                <a:latin typeface="ＭＳ Ｐゴシック" panose="020B0600070205080204" pitchFamily="50" charset="-128"/>
                <a:ea typeface="ＭＳ Ｐゴシック" panose="020B0600070205080204" pitchFamily="50" charset="-128"/>
                <a:cs typeface="メイリオ" pitchFamily="50" charset="-128"/>
              </a:rPr>
              <a:t>総合支援法及び児童福祉法に関する最新の動向、障害児者及びその家族等の地域生活を支援していく</a:t>
            </a:r>
            <a:r>
              <a:rPr lang="ja-JP" altLang="en-US" sz="2400" dirty="0" smtClean="0">
                <a:latin typeface="ＭＳ Ｐゴシック" panose="020B0600070205080204" pitchFamily="50" charset="-128"/>
                <a:ea typeface="ＭＳ Ｐゴシック" panose="020B0600070205080204" pitchFamily="50" charset="-128"/>
                <a:cs typeface="メイリオ" pitchFamily="50" charset="-128"/>
              </a:rPr>
              <a:t>に当たって、</a:t>
            </a:r>
            <a:r>
              <a:rPr lang="ja-JP" altLang="en-US" sz="2400" dirty="0">
                <a:latin typeface="ＭＳ Ｐゴシック" panose="020B0600070205080204" pitchFamily="50" charset="-128"/>
                <a:ea typeface="ＭＳ Ｐゴシック" panose="020B0600070205080204" pitchFamily="50" charset="-128"/>
                <a:cs typeface="メイリオ" pitchFamily="50" charset="-128"/>
              </a:rPr>
              <a:t>関連する制度等を理解する</a:t>
            </a:r>
            <a:r>
              <a:rPr lang="ja-JP" altLang="en-US" sz="2400" dirty="0" smtClean="0">
                <a:latin typeface="ＭＳ Ｐゴシック" panose="020B0600070205080204" pitchFamily="50" charset="-128"/>
                <a:ea typeface="ＭＳ Ｐゴシック" panose="020B0600070205080204" pitchFamily="50" charset="-128"/>
                <a:cs typeface="メイリオ" pitchFamily="50" charset="-128"/>
              </a:rPr>
              <a:t>。</a:t>
            </a:r>
            <a:endParaRPr lang="ja-JP" altLang="en-US" sz="2400" dirty="0">
              <a:latin typeface="ＭＳ Ｐゴシック" panose="020B0600070205080204" pitchFamily="50" charset="-128"/>
              <a:ea typeface="ＭＳ Ｐゴシック" panose="020B0600070205080204" pitchFamily="50" charset="-128"/>
              <a:cs typeface="メイリオ" pitchFamily="50" charset="-128"/>
            </a:endParaRPr>
          </a:p>
          <a:p>
            <a:endParaRPr lang="ja-JP" altLang="en-US" sz="2400" b="1" dirty="0">
              <a:latin typeface="ＭＳ Ｐゴシック" panose="020B0600070205080204" pitchFamily="50" charset="-128"/>
              <a:ea typeface="ＭＳ Ｐゴシック" panose="020B0600070205080204" pitchFamily="50" charset="-128"/>
              <a:cs typeface="メイリオ" pitchFamily="50" charset="-128"/>
            </a:endParaRPr>
          </a:p>
          <a:p>
            <a:r>
              <a:rPr lang="en-US" altLang="ja-JP" sz="2400" b="1" dirty="0">
                <a:latin typeface="ＭＳ Ｐゴシック" panose="020B0600070205080204" pitchFamily="50" charset="-128"/>
                <a:ea typeface="ＭＳ Ｐゴシック" panose="020B0600070205080204" pitchFamily="50" charset="-128"/>
                <a:cs typeface="メイリオ" pitchFamily="50" charset="-128"/>
              </a:rPr>
              <a:t>【</a:t>
            </a:r>
            <a:r>
              <a:rPr lang="ja-JP" altLang="en-US" sz="2400" b="1" dirty="0">
                <a:latin typeface="ＭＳ Ｐゴシック" panose="020B0600070205080204" pitchFamily="50" charset="-128"/>
                <a:ea typeface="ＭＳ Ｐゴシック" panose="020B0600070205080204" pitchFamily="50" charset="-128"/>
                <a:cs typeface="メイリオ" pitchFamily="50" charset="-128"/>
              </a:rPr>
              <a:t>内容（標準カリキュラム）</a:t>
            </a:r>
            <a:r>
              <a:rPr lang="en-US" altLang="ja-JP" sz="2400" b="1" dirty="0">
                <a:latin typeface="ＭＳ Ｐゴシック" panose="020B0600070205080204" pitchFamily="50" charset="-128"/>
                <a:ea typeface="ＭＳ Ｐゴシック" panose="020B0600070205080204" pitchFamily="50" charset="-128"/>
                <a:cs typeface="メイリオ" pitchFamily="50" charset="-128"/>
              </a:rPr>
              <a:t>】</a:t>
            </a:r>
          </a:p>
          <a:p>
            <a:pPr>
              <a:lnSpc>
                <a:spcPts val="554"/>
              </a:lnSpc>
            </a:pPr>
            <a:endParaRPr lang="ja-JP" altLang="en-US" sz="1662" b="1" dirty="0">
              <a:latin typeface="ＭＳ Ｐゴシック" panose="020B0600070205080204" pitchFamily="50" charset="-128"/>
              <a:ea typeface="ＭＳ Ｐゴシック" panose="020B0600070205080204" pitchFamily="50" charset="-128"/>
              <a:cs typeface="メイリオ" pitchFamily="50" charset="-128"/>
            </a:endParaRPr>
          </a:p>
          <a:p>
            <a:pPr marL="408853" indent="-408853"/>
            <a:r>
              <a:rPr lang="ja-JP" altLang="en-US" sz="2400" dirty="0">
                <a:latin typeface="ＭＳ Ｐゴシック" panose="020B0600070205080204" pitchFamily="50" charset="-128"/>
                <a:ea typeface="ＭＳ Ｐゴシック" panose="020B0600070205080204" pitchFamily="50" charset="-128"/>
                <a:cs typeface="メイリオ" pitchFamily="50" charset="-128"/>
              </a:rPr>
              <a:t>　</a:t>
            </a:r>
            <a:r>
              <a:rPr lang="ja-JP" altLang="en-US" sz="2400" dirty="0" smtClean="0">
                <a:latin typeface="ＭＳ Ｐゴシック" panose="020B0600070205080204" pitchFamily="50" charset="-128"/>
                <a:ea typeface="ＭＳ Ｐゴシック" panose="020B0600070205080204" pitchFamily="50" charset="-128"/>
                <a:cs typeface="メイリオ" pitchFamily="50" charset="-128"/>
              </a:rPr>
              <a:t>① 障害者</a:t>
            </a:r>
            <a:r>
              <a:rPr lang="ja-JP" altLang="en-US" sz="2400" dirty="0">
                <a:latin typeface="ＭＳ Ｐゴシック" panose="020B0600070205080204" pitchFamily="50" charset="-128"/>
                <a:ea typeface="ＭＳ Ｐゴシック" panose="020B0600070205080204" pitchFamily="50" charset="-128"/>
                <a:cs typeface="メイリオ" pitchFamily="50" charset="-128"/>
              </a:rPr>
              <a:t>総合支援法及び児童福祉法の改正等の状況やその他関連施策の最新の動向に関する講義を行う。</a:t>
            </a:r>
          </a:p>
          <a:p>
            <a:pPr marL="408853" indent="-408853">
              <a:lnSpc>
                <a:spcPts val="600"/>
              </a:lnSpc>
            </a:pPr>
            <a:endParaRPr lang="en-US" altLang="ja-JP" sz="2400" dirty="0">
              <a:latin typeface="ＭＳ Ｐゴシック" panose="020B0600070205080204" pitchFamily="50" charset="-128"/>
              <a:ea typeface="ＭＳ Ｐゴシック" panose="020B0600070205080204" pitchFamily="50" charset="-128"/>
              <a:cs typeface="メイリオ" pitchFamily="50" charset="-128"/>
            </a:endParaRPr>
          </a:p>
          <a:p>
            <a:pPr marL="408853" indent="-408853"/>
            <a:r>
              <a:rPr lang="ja-JP" altLang="en-US" sz="2400" dirty="0" smtClean="0">
                <a:latin typeface="ＭＳ Ｐゴシック" panose="020B0600070205080204" pitchFamily="50" charset="-128"/>
                <a:ea typeface="ＭＳ Ｐゴシック" panose="020B0600070205080204" pitchFamily="50" charset="-128"/>
                <a:cs typeface="メイリオ" pitchFamily="50" charset="-128"/>
              </a:rPr>
              <a:t>　② 介護</a:t>
            </a:r>
            <a:r>
              <a:rPr lang="ja-JP" altLang="en-US" sz="2400" dirty="0">
                <a:latin typeface="ＭＳ Ｐゴシック" panose="020B0600070205080204" pitchFamily="50" charset="-128"/>
                <a:ea typeface="ＭＳ Ｐゴシック" panose="020B0600070205080204" pitchFamily="50" charset="-128"/>
                <a:cs typeface="メイリオ" pitchFamily="50" charset="-128"/>
              </a:rPr>
              <a:t>保険制度の対象となった障害者に適切な支援を提供するために必要な制度等の知識について講義を行う。</a:t>
            </a:r>
          </a:p>
        </p:txBody>
      </p:sp>
      <p:sp>
        <p:nvSpPr>
          <p:cNvPr id="3" name="テキスト ボックス 2"/>
          <p:cNvSpPr txBox="1"/>
          <p:nvPr/>
        </p:nvSpPr>
        <p:spPr>
          <a:xfrm>
            <a:off x="517396" y="504368"/>
            <a:ext cx="4386949" cy="490134"/>
          </a:xfrm>
          <a:prstGeom prst="rect">
            <a:avLst/>
          </a:prstGeom>
          <a:noFill/>
        </p:spPr>
        <p:txBody>
          <a:bodyPr wrap="square" rtlCol="0">
            <a:spAutoFit/>
          </a:bodyPr>
          <a:lstStyle/>
          <a:p>
            <a:r>
              <a:rPr lang="ja-JP" altLang="en-US" sz="2585" b="1">
                <a:latin typeface="メイリオ" pitchFamily="50" charset="-128"/>
                <a:ea typeface="メイリオ" pitchFamily="50" charset="-128"/>
                <a:cs typeface="メイリオ" pitchFamily="50" charset="-128"/>
              </a:rPr>
              <a:t>本科目の内容と獲得</a:t>
            </a:r>
            <a:r>
              <a:rPr lang="ja-JP" altLang="en-US" sz="2585" b="1" smtClean="0">
                <a:latin typeface="メイリオ" pitchFamily="50" charset="-128"/>
                <a:ea typeface="メイリオ" pitchFamily="50" charset="-128"/>
                <a:cs typeface="メイリオ" pitchFamily="50" charset="-128"/>
              </a:rPr>
              <a:t>目標</a:t>
            </a:r>
            <a:endParaRPr lang="ja-JP" altLang="en-US" sz="2585" b="1" dirty="0">
              <a:latin typeface="メイリオ" pitchFamily="50" charset="-128"/>
              <a:ea typeface="メイリオ" pitchFamily="50" charset="-128"/>
              <a:cs typeface="メイリオ" pitchFamily="50" charset="-128"/>
            </a:endParaRPr>
          </a:p>
        </p:txBody>
      </p:sp>
      <p:cxnSp>
        <p:nvCxnSpPr>
          <p:cNvPr id="6" name="直線コネクタ 5"/>
          <p:cNvCxnSpPr/>
          <p:nvPr/>
        </p:nvCxnSpPr>
        <p:spPr>
          <a:xfrm>
            <a:off x="583865" y="1036119"/>
            <a:ext cx="8208443" cy="0"/>
          </a:xfrm>
          <a:prstGeom prst="line">
            <a:avLst/>
          </a:prstGeom>
          <a:ln w="66675"/>
        </p:spPr>
        <p:style>
          <a:lnRef idx="1">
            <a:schemeClr val="accent1"/>
          </a:lnRef>
          <a:fillRef idx="0">
            <a:schemeClr val="accent1"/>
          </a:fillRef>
          <a:effectRef idx="0">
            <a:schemeClr val="accent1"/>
          </a:effectRef>
          <a:fontRef idx="minor">
            <a:schemeClr val="tx1"/>
          </a:fontRef>
        </p:style>
      </p:cxnSp>
      <p:sp>
        <p:nvSpPr>
          <p:cNvPr id="7" name="角丸四角形 6"/>
          <p:cNvSpPr/>
          <p:nvPr/>
        </p:nvSpPr>
        <p:spPr>
          <a:xfrm>
            <a:off x="6781780" y="324652"/>
            <a:ext cx="1825529" cy="42203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8"/>
              <a:t>標準カリキュラム</a:t>
            </a:r>
          </a:p>
        </p:txBody>
      </p:sp>
      <p:sp>
        <p:nvSpPr>
          <p:cNvPr id="8" name="フッター プレースホルダー 6"/>
          <p:cNvSpPr>
            <a:spLocks noGrp="1"/>
          </p:cNvSpPr>
          <p:nvPr>
            <p:ph type="ftr" sz="quarter" idx="11"/>
          </p:nvPr>
        </p:nvSpPr>
        <p:spPr>
          <a:xfrm>
            <a:off x="351693" y="6357199"/>
            <a:ext cx="8440615" cy="235542"/>
          </a:xfrm>
        </p:spPr>
        <p:txBody>
          <a:bodyPr/>
          <a:lstStyle/>
          <a:p>
            <a:r>
              <a:rPr lang="zh-TW" altLang="en-US" sz="738">
                <a:latin typeface="ＭＳ ゴシック" panose="020B0609070205080204" pitchFamily="49" charset="-128"/>
                <a:ea typeface="ＭＳ ゴシック" panose="020B0609070205080204" pitchFamily="49" charset="-128"/>
              </a:rPr>
              <a:t>令和元年度相談支援従事者指導者養成研修 配布資料</a:t>
            </a:r>
            <a:endParaRPr lang="ja-JP" altLang="en-US" sz="738">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2474933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nvPr>
        </p:nvGraphicFramePr>
        <p:xfrm>
          <a:off x="52117" y="727944"/>
          <a:ext cx="9024001" cy="4884906"/>
        </p:xfrm>
        <a:graphic>
          <a:graphicData uri="http://schemas.openxmlformats.org/drawingml/2006/table">
            <a:tbl>
              <a:tblPr firstRow="1" bandRow="1">
                <a:tableStyleId>{5C22544A-7EE6-4342-B048-85BDC9FD1C3A}</a:tableStyleId>
              </a:tblPr>
              <a:tblGrid>
                <a:gridCol w="1640881">
                  <a:extLst>
                    <a:ext uri="{9D8B030D-6E8A-4147-A177-3AD203B41FA5}">
                      <a16:colId xmlns:a16="http://schemas.microsoft.com/office/drawing/2014/main" val="20000"/>
                    </a:ext>
                  </a:extLst>
                </a:gridCol>
                <a:gridCol w="1230520">
                  <a:extLst>
                    <a:ext uri="{9D8B030D-6E8A-4147-A177-3AD203B41FA5}">
                      <a16:colId xmlns:a16="http://schemas.microsoft.com/office/drawing/2014/main" val="20001"/>
                    </a:ext>
                  </a:extLst>
                </a:gridCol>
                <a:gridCol w="1230520">
                  <a:extLst>
                    <a:ext uri="{9D8B030D-6E8A-4147-A177-3AD203B41FA5}">
                      <a16:colId xmlns:a16="http://schemas.microsoft.com/office/drawing/2014/main" val="20002"/>
                    </a:ext>
                  </a:extLst>
                </a:gridCol>
                <a:gridCol w="1230520">
                  <a:extLst>
                    <a:ext uri="{9D8B030D-6E8A-4147-A177-3AD203B41FA5}">
                      <a16:colId xmlns:a16="http://schemas.microsoft.com/office/drawing/2014/main" val="20003"/>
                    </a:ext>
                  </a:extLst>
                </a:gridCol>
                <a:gridCol w="1230520">
                  <a:extLst>
                    <a:ext uri="{9D8B030D-6E8A-4147-A177-3AD203B41FA5}">
                      <a16:colId xmlns:a16="http://schemas.microsoft.com/office/drawing/2014/main" val="20004"/>
                    </a:ext>
                  </a:extLst>
                </a:gridCol>
                <a:gridCol w="1230520">
                  <a:extLst>
                    <a:ext uri="{9D8B030D-6E8A-4147-A177-3AD203B41FA5}">
                      <a16:colId xmlns:a16="http://schemas.microsoft.com/office/drawing/2014/main" val="20005"/>
                    </a:ext>
                  </a:extLst>
                </a:gridCol>
                <a:gridCol w="1230520">
                  <a:extLst>
                    <a:ext uri="{9D8B030D-6E8A-4147-A177-3AD203B41FA5}">
                      <a16:colId xmlns:a16="http://schemas.microsoft.com/office/drawing/2014/main" val="20006"/>
                    </a:ext>
                  </a:extLst>
                </a:gridCol>
              </a:tblGrid>
              <a:tr h="365762">
                <a:tc>
                  <a:txBody>
                    <a:bodyPr/>
                    <a:lstStyle/>
                    <a:p>
                      <a:pPr algn="ctr"/>
                      <a:endParaRPr kumimoji="1" lang="en-US" altLang="ja-JP" sz="1800" dirty="0"/>
                    </a:p>
                  </a:txBody>
                  <a:tcPr marT="42204" marB="42204" anchor="ctr">
                    <a:lnB w="19050" cap="flat" cmpd="sng" algn="ctr">
                      <a:solidFill>
                        <a:schemeClr val="bg1"/>
                      </a:solidFill>
                      <a:prstDash val="solid"/>
                      <a:round/>
                      <a:headEnd type="none" w="med" len="med"/>
                      <a:tailEnd type="none" w="med" len="med"/>
                    </a:lnB>
                  </a:tcPr>
                </a:tc>
                <a:tc gridSpan="2">
                  <a:txBody>
                    <a:bodyPr/>
                    <a:lstStyle/>
                    <a:p>
                      <a:pPr algn="ctr"/>
                      <a:r>
                        <a:rPr kumimoji="1" lang="ja-JP" altLang="en-US" sz="1800" dirty="0"/>
                        <a:t>医療</a:t>
                      </a:r>
                      <a:endParaRPr kumimoji="1" lang="en-US" altLang="ja-JP" sz="1800" dirty="0"/>
                    </a:p>
                  </a:txBody>
                  <a:tcPr marT="42204" marB="42204" anchor="ctr">
                    <a:lnB w="19050" cap="flat" cmpd="sng" algn="ctr">
                      <a:solidFill>
                        <a:schemeClr val="bg1"/>
                      </a:solidFill>
                      <a:prstDash val="solid"/>
                      <a:round/>
                      <a:headEnd type="none" w="med" len="med"/>
                      <a:tailEnd type="none" w="med" len="med"/>
                    </a:lnB>
                  </a:tcPr>
                </a:tc>
                <a:tc hMerge="1">
                  <a:txBody>
                    <a:bodyPr/>
                    <a:lstStyle/>
                    <a:p>
                      <a:pPr algn="ctr"/>
                      <a:endParaRPr kumimoji="1" lang="en-US" altLang="ja-JP" sz="1400" dirty="0"/>
                    </a:p>
                  </a:txBody>
                  <a:tcPr anchor="ctr"/>
                </a:tc>
                <a:tc gridSpan="2">
                  <a:txBody>
                    <a:bodyPr/>
                    <a:lstStyle/>
                    <a:p>
                      <a:pPr algn="ctr"/>
                      <a:r>
                        <a:rPr kumimoji="1" lang="ja-JP" altLang="en-US" sz="1800" dirty="0"/>
                        <a:t>介護</a:t>
                      </a:r>
                      <a:endParaRPr kumimoji="1" lang="en-US" altLang="ja-JP" sz="1800" dirty="0"/>
                    </a:p>
                  </a:txBody>
                  <a:tcPr marT="42204" marB="42204" anchor="ctr">
                    <a:lnB w="19050" cap="flat" cmpd="sng" algn="ctr">
                      <a:solidFill>
                        <a:schemeClr val="bg1"/>
                      </a:solidFill>
                      <a:prstDash val="solid"/>
                      <a:round/>
                      <a:headEnd type="none" w="med" len="med"/>
                      <a:tailEnd type="none" w="med" len="med"/>
                    </a:lnB>
                  </a:tcPr>
                </a:tc>
                <a:tc hMerge="1">
                  <a:txBody>
                    <a:bodyPr/>
                    <a:lstStyle/>
                    <a:p>
                      <a:pPr algn="ctr"/>
                      <a:endParaRPr kumimoji="1" lang="en-US" altLang="ja-JP" sz="1400" dirty="0"/>
                    </a:p>
                  </a:txBody>
                  <a:tcPr anchor="ctr"/>
                </a:tc>
                <a:tc gridSpan="2">
                  <a:txBody>
                    <a:bodyPr/>
                    <a:lstStyle/>
                    <a:p>
                      <a:pPr algn="ctr"/>
                      <a:r>
                        <a:rPr kumimoji="1" lang="ja-JP" altLang="en-US" sz="1800" dirty="0"/>
                        <a:t>障害</a:t>
                      </a:r>
                      <a:endParaRPr kumimoji="1" lang="en-US" altLang="ja-JP" sz="1800" dirty="0"/>
                    </a:p>
                  </a:txBody>
                  <a:tcPr marT="42204" marB="42204" anchor="ctr">
                    <a:lnB w="19050" cap="flat" cmpd="sng" algn="ctr">
                      <a:solidFill>
                        <a:schemeClr val="bg1"/>
                      </a:solidFill>
                      <a:prstDash val="solid"/>
                      <a:round/>
                      <a:headEnd type="none" w="med" len="med"/>
                      <a:tailEnd type="none" w="med" len="med"/>
                    </a:lnB>
                  </a:tcPr>
                </a:tc>
                <a:tc hMerge="1">
                  <a:txBody>
                    <a:bodyPr/>
                    <a:lstStyle/>
                    <a:p>
                      <a:pPr algn="ctr"/>
                      <a:endParaRPr kumimoji="1" lang="ja-JP" altLang="en-US" sz="1400" dirty="0"/>
                    </a:p>
                  </a:txBody>
                  <a:tcPr anchor="ctr"/>
                </a:tc>
                <a:extLst>
                  <a:ext uri="{0D108BD9-81ED-4DB2-BD59-A6C34878D82A}">
                    <a16:rowId xmlns:a16="http://schemas.microsoft.com/office/drawing/2014/main" val="10000"/>
                  </a:ext>
                </a:extLst>
              </a:tr>
              <a:tr h="450168">
                <a:tc>
                  <a:txBody>
                    <a:bodyPr/>
                    <a:lstStyle/>
                    <a:p>
                      <a:pPr algn="ctr"/>
                      <a:endParaRPr kumimoji="1" lang="ja-JP" altLang="en-US" sz="2200" dirty="0">
                        <a:latin typeface="+mj-ea"/>
                        <a:ea typeface="+mj-ea"/>
                      </a:endParaRPr>
                    </a:p>
                  </a:txBody>
                  <a:tcPr marT="42204" marB="42204" anchor="ctr">
                    <a:lnT w="19050" cap="flat" cmpd="sng" algn="ctr">
                      <a:solidFill>
                        <a:schemeClr val="bg1"/>
                      </a:solidFill>
                      <a:prstDash val="solid"/>
                      <a:round/>
                      <a:headEnd type="none" w="med" len="med"/>
                      <a:tailEnd type="none" w="med" len="med"/>
                    </a:lnT>
                  </a:tcPr>
                </a:tc>
                <a:tc>
                  <a:txBody>
                    <a:bodyPr/>
                    <a:lstStyle/>
                    <a:p>
                      <a:pPr algn="ctr">
                        <a:lnSpc>
                          <a:spcPts val="1400"/>
                        </a:lnSpc>
                      </a:pPr>
                      <a:r>
                        <a:rPr kumimoji="1" lang="ja-JP" altLang="en-US" sz="1200" dirty="0">
                          <a:latin typeface="+mj-ea"/>
                          <a:ea typeface="+mj-ea"/>
                        </a:rPr>
                        <a:t>総費用額</a:t>
                      </a:r>
                      <a:endParaRPr kumimoji="1" lang="en-US" altLang="ja-JP" sz="1200" dirty="0">
                        <a:latin typeface="+mj-ea"/>
                        <a:ea typeface="+mj-ea"/>
                      </a:endParaRPr>
                    </a:p>
                  </a:txBody>
                  <a:tcPr marT="42204" marB="42204" anchor="ctr">
                    <a:lnT w="19050" cap="flat" cmpd="sng" algn="ctr">
                      <a:solidFill>
                        <a:schemeClr val="bg1"/>
                      </a:solidFill>
                      <a:prstDash val="solid"/>
                      <a:round/>
                      <a:headEnd type="none" w="med" len="med"/>
                      <a:tailEnd type="none" w="med" len="med"/>
                    </a:lnT>
                  </a:tcPr>
                </a:tc>
                <a:tc>
                  <a:txBody>
                    <a:bodyPr/>
                    <a:lstStyle/>
                    <a:p>
                      <a:pPr algn="ctr"/>
                      <a:r>
                        <a:rPr kumimoji="1" lang="ja-JP" altLang="en-US" sz="1200" dirty="0">
                          <a:latin typeface="+mj-ea"/>
                          <a:ea typeface="+mj-ea"/>
                        </a:rPr>
                        <a:t>伸び率</a:t>
                      </a:r>
                      <a:endParaRPr kumimoji="1" lang="en-US" altLang="ja-JP" sz="1200" dirty="0">
                        <a:latin typeface="+mj-ea"/>
                        <a:ea typeface="+mj-ea"/>
                      </a:endParaRPr>
                    </a:p>
                    <a:p>
                      <a:pPr algn="ctr"/>
                      <a:r>
                        <a:rPr kumimoji="1" lang="ja-JP" altLang="en-US" sz="1200" dirty="0">
                          <a:latin typeface="+mj-ea"/>
                          <a:ea typeface="+mj-ea"/>
                        </a:rPr>
                        <a:t>（対前年度）</a:t>
                      </a:r>
                    </a:p>
                  </a:txBody>
                  <a:tcPr marT="42204" marB="42204" anchor="ctr">
                    <a:lnT w="19050" cap="flat" cmpd="sng" algn="ctr">
                      <a:solidFill>
                        <a:schemeClr val="bg1"/>
                      </a:solidFill>
                      <a:prstDash val="solid"/>
                      <a:round/>
                      <a:headEnd type="none" w="med" len="med"/>
                      <a:tailEnd type="none" w="med" len="med"/>
                    </a:lnT>
                  </a:tcPr>
                </a:tc>
                <a:tc>
                  <a:txBody>
                    <a:bodyPr/>
                    <a:lstStyle/>
                    <a:p>
                      <a:pPr algn="ctr">
                        <a:lnSpc>
                          <a:spcPts val="1400"/>
                        </a:lnSpc>
                      </a:pPr>
                      <a:r>
                        <a:rPr kumimoji="1" lang="ja-JP" altLang="en-US" sz="1200" dirty="0">
                          <a:latin typeface="+mj-ea"/>
                          <a:ea typeface="+mj-ea"/>
                        </a:rPr>
                        <a:t>総費用額</a:t>
                      </a:r>
                      <a:endParaRPr kumimoji="1" lang="en-US" altLang="ja-JP" sz="1200" dirty="0">
                        <a:latin typeface="+mj-ea"/>
                        <a:ea typeface="+mj-ea"/>
                      </a:endParaRPr>
                    </a:p>
                  </a:txBody>
                  <a:tcPr marT="42204" marB="42204" anchor="ctr">
                    <a:lnT w="19050" cap="flat" cmpd="sng" algn="ctr">
                      <a:solidFill>
                        <a:schemeClr val="bg1"/>
                      </a:solidFill>
                      <a:prstDash val="solid"/>
                      <a:round/>
                      <a:headEnd type="none" w="med" len="med"/>
                      <a:tailEnd type="none" w="med" len="med"/>
                    </a:lnT>
                  </a:tcPr>
                </a:tc>
                <a:tc>
                  <a:txBody>
                    <a:bodyPr/>
                    <a:lstStyle/>
                    <a:p>
                      <a:pPr algn="ctr"/>
                      <a:r>
                        <a:rPr kumimoji="1" lang="ja-JP" altLang="en-US" sz="1200" dirty="0">
                          <a:latin typeface="+mj-ea"/>
                          <a:ea typeface="+mj-ea"/>
                        </a:rPr>
                        <a:t>伸び率</a:t>
                      </a:r>
                      <a:endParaRPr kumimoji="1" lang="en-US" altLang="ja-JP" sz="1200" dirty="0">
                        <a:latin typeface="+mj-ea"/>
                        <a:ea typeface="+mj-ea"/>
                      </a:endParaRPr>
                    </a:p>
                    <a:p>
                      <a:pPr algn="ctr"/>
                      <a:r>
                        <a:rPr kumimoji="1" lang="ja-JP" altLang="en-US" sz="1200" dirty="0">
                          <a:latin typeface="+mj-ea"/>
                          <a:ea typeface="+mj-ea"/>
                        </a:rPr>
                        <a:t>（対前年度）</a:t>
                      </a:r>
                    </a:p>
                  </a:txBody>
                  <a:tcPr marT="42204" marB="42204" anchor="ctr">
                    <a:lnT w="19050" cap="flat" cmpd="sng" algn="ctr">
                      <a:solidFill>
                        <a:schemeClr val="bg1"/>
                      </a:solidFill>
                      <a:prstDash val="solid"/>
                      <a:round/>
                      <a:headEnd type="none" w="med" len="med"/>
                      <a:tailEnd type="none" w="med" len="med"/>
                    </a:lnT>
                  </a:tcPr>
                </a:tc>
                <a:tc>
                  <a:txBody>
                    <a:bodyPr/>
                    <a:lstStyle/>
                    <a:p>
                      <a:pPr algn="ctr">
                        <a:lnSpc>
                          <a:spcPts val="1400"/>
                        </a:lnSpc>
                      </a:pPr>
                      <a:r>
                        <a:rPr kumimoji="1" lang="ja-JP" altLang="en-US" sz="1200" dirty="0">
                          <a:latin typeface="+mj-ea"/>
                          <a:ea typeface="+mj-ea"/>
                        </a:rPr>
                        <a:t>総費用額</a:t>
                      </a:r>
                      <a:endParaRPr kumimoji="1" lang="en-US" altLang="ja-JP" sz="1200" dirty="0">
                        <a:latin typeface="+mj-ea"/>
                        <a:ea typeface="+mj-ea"/>
                      </a:endParaRPr>
                    </a:p>
                  </a:txBody>
                  <a:tcPr marT="42204" marB="42204" anchor="ctr">
                    <a:lnT w="19050" cap="flat" cmpd="sng" algn="ctr">
                      <a:solidFill>
                        <a:schemeClr val="bg1"/>
                      </a:solidFill>
                      <a:prstDash val="solid"/>
                      <a:round/>
                      <a:headEnd type="none" w="med" len="med"/>
                      <a:tailEnd type="none" w="med" len="med"/>
                    </a:lnT>
                  </a:tcPr>
                </a:tc>
                <a:tc>
                  <a:txBody>
                    <a:bodyPr/>
                    <a:lstStyle/>
                    <a:p>
                      <a:pPr algn="ctr"/>
                      <a:r>
                        <a:rPr kumimoji="1" lang="ja-JP" altLang="en-US" sz="1200" dirty="0">
                          <a:latin typeface="+mj-ea"/>
                          <a:ea typeface="+mj-ea"/>
                        </a:rPr>
                        <a:t>伸び率</a:t>
                      </a:r>
                      <a:endParaRPr kumimoji="1" lang="en-US" altLang="ja-JP" sz="1200" dirty="0">
                        <a:latin typeface="+mj-ea"/>
                        <a:ea typeface="+mj-ea"/>
                      </a:endParaRPr>
                    </a:p>
                    <a:p>
                      <a:pPr algn="ctr"/>
                      <a:r>
                        <a:rPr kumimoji="1" lang="ja-JP" altLang="en-US" sz="1200" dirty="0">
                          <a:latin typeface="+mj-ea"/>
                          <a:ea typeface="+mj-ea"/>
                        </a:rPr>
                        <a:t>（対前年度）</a:t>
                      </a:r>
                    </a:p>
                  </a:txBody>
                  <a:tcPr marT="42204" marB="42204" anchor="ctr">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1"/>
                  </a:ext>
                </a:extLst>
              </a:tr>
              <a:tr h="3242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300" dirty="0">
                          <a:latin typeface="+mj-ea"/>
                          <a:ea typeface="+mj-ea"/>
                        </a:rPr>
                        <a:t>平成１８年度</a:t>
                      </a:r>
                    </a:p>
                  </a:txBody>
                  <a:tcPr marT="42204" marB="42204" anchor="ctr"/>
                </a:tc>
                <a:tc>
                  <a:txBody>
                    <a:bodyPr/>
                    <a:lstStyle/>
                    <a:p>
                      <a:pPr algn="ctr">
                        <a:lnSpc>
                          <a:spcPts val="1400"/>
                        </a:lnSpc>
                      </a:pPr>
                      <a:r>
                        <a:rPr kumimoji="1" lang="ja-JP" altLang="en-US" sz="1200" kern="1200" dirty="0">
                          <a:latin typeface="+mj-ea"/>
                          <a:ea typeface="+mj-ea"/>
                        </a:rPr>
                        <a:t>３３．１兆円</a:t>
                      </a:r>
                      <a:endParaRPr kumimoji="1" lang="en-US" altLang="ja-JP" sz="1200" dirty="0">
                        <a:latin typeface="+mj-ea"/>
                        <a:ea typeface="+mj-ea"/>
                      </a:endParaRPr>
                    </a:p>
                  </a:txBody>
                  <a:tcPr marT="42204" marB="42204" anchor="ctr"/>
                </a:tc>
                <a:tc>
                  <a:txBody>
                    <a:bodyPr/>
                    <a:lstStyle/>
                    <a:p>
                      <a:pPr algn="ctr"/>
                      <a:r>
                        <a:rPr kumimoji="1" lang="ja-JP" altLang="en-US" sz="1200" dirty="0">
                          <a:latin typeface="+mj-ea"/>
                          <a:ea typeface="+mj-ea"/>
                        </a:rPr>
                        <a:t>０．０％</a:t>
                      </a:r>
                    </a:p>
                  </a:txBody>
                  <a:tcPr marT="42204" marB="42204" anchor="ctr"/>
                </a:tc>
                <a:tc>
                  <a:txBody>
                    <a:bodyPr/>
                    <a:lstStyle/>
                    <a:p>
                      <a:pPr algn="ctr">
                        <a:lnSpc>
                          <a:spcPts val="1400"/>
                        </a:lnSpc>
                      </a:pPr>
                      <a:r>
                        <a:rPr kumimoji="1" lang="ja-JP" altLang="en-US" sz="1200" kern="1200" dirty="0">
                          <a:latin typeface="+mj-ea"/>
                          <a:ea typeface="+mj-ea"/>
                        </a:rPr>
                        <a:t>６．４兆円</a:t>
                      </a:r>
                      <a:endParaRPr kumimoji="1" lang="en-US" altLang="ja-JP" sz="1200" dirty="0">
                        <a:latin typeface="+mj-ea"/>
                        <a:ea typeface="+mj-ea"/>
                      </a:endParaRPr>
                    </a:p>
                  </a:txBody>
                  <a:tcPr marT="42204" marB="42204" anchor="ctr"/>
                </a:tc>
                <a:tc>
                  <a:txBody>
                    <a:bodyPr/>
                    <a:lstStyle/>
                    <a:p>
                      <a:pPr algn="ctr"/>
                      <a:r>
                        <a:rPr kumimoji="1" lang="ja-JP" altLang="en-US" sz="1200" dirty="0">
                          <a:latin typeface="+mj-ea"/>
                          <a:ea typeface="+mj-ea"/>
                        </a:rPr>
                        <a:t>０．０％</a:t>
                      </a:r>
                    </a:p>
                  </a:txBody>
                  <a:tcPr marT="42204" marB="42204" anchor="ctr"/>
                </a:tc>
                <a:tc>
                  <a:txBody>
                    <a:bodyPr/>
                    <a:lstStyle/>
                    <a:p>
                      <a:pPr algn="ctr">
                        <a:lnSpc>
                          <a:spcPts val="1400"/>
                        </a:lnSpc>
                      </a:pPr>
                      <a:r>
                        <a:rPr kumimoji="1" lang="ja-JP" altLang="en-US" sz="1200" kern="1200" dirty="0">
                          <a:latin typeface="+mj-ea"/>
                          <a:ea typeface="+mj-ea"/>
                        </a:rPr>
                        <a:t>０．６兆円</a:t>
                      </a:r>
                      <a:endParaRPr kumimoji="1" lang="en-US" altLang="ja-JP" sz="1200" dirty="0">
                        <a:latin typeface="+mj-ea"/>
                        <a:ea typeface="+mj-ea"/>
                      </a:endParaRPr>
                    </a:p>
                  </a:txBody>
                  <a:tcPr marT="42204" marB="42204" anchor="ctr"/>
                </a:tc>
                <a:tc>
                  <a:txBody>
                    <a:bodyPr/>
                    <a:lstStyle/>
                    <a:p>
                      <a:pPr algn="ctr"/>
                      <a:r>
                        <a:rPr kumimoji="1" lang="ja-JP" altLang="en-US" sz="1200" dirty="0">
                          <a:latin typeface="+mj-ea"/>
                          <a:ea typeface="+mj-ea"/>
                        </a:rPr>
                        <a:t>－</a:t>
                      </a:r>
                    </a:p>
                  </a:txBody>
                  <a:tcPr marT="42204" marB="42204" anchor="ctr"/>
                </a:tc>
                <a:extLst>
                  <a:ext uri="{0D108BD9-81ED-4DB2-BD59-A6C34878D82A}">
                    <a16:rowId xmlns:a16="http://schemas.microsoft.com/office/drawing/2014/main" val="10002"/>
                  </a:ext>
                </a:extLst>
              </a:tr>
              <a:tr h="3242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300" dirty="0">
                          <a:latin typeface="+mj-ea"/>
                          <a:ea typeface="+mj-ea"/>
                        </a:rPr>
                        <a:t>平成１９年度</a:t>
                      </a:r>
                    </a:p>
                  </a:txBody>
                  <a:tcPr marT="42204" marB="42204" anchor="ctr"/>
                </a:tc>
                <a:tc>
                  <a:txBody>
                    <a:bodyPr/>
                    <a:lstStyle/>
                    <a:p>
                      <a:pPr algn="ctr">
                        <a:lnSpc>
                          <a:spcPts val="1400"/>
                        </a:lnSpc>
                      </a:pPr>
                      <a:r>
                        <a:rPr kumimoji="1" lang="ja-JP" altLang="en-US" sz="1200" kern="1200" dirty="0">
                          <a:latin typeface="+mj-ea"/>
                          <a:ea typeface="+mj-ea"/>
                        </a:rPr>
                        <a:t>３４．１兆円</a:t>
                      </a:r>
                      <a:endParaRPr kumimoji="1" lang="en-US" altLang="ja-JP" sz="1200" dirty="0">
                        <a:latin typeface="+mj-ea"/>
                        <a:ea typeface="+mj-ea"/>
                      </a:endParaRPr>
                    </a:p>
                  </a:txBody>
                  <a:tcPr marT="42204" marB="42204" anchor="ctr"/>
                </a:tc>
                <a:tc>
                  <a:txBody>
                    <a:bodyPr/>
                    <a:lstStyle/>
                    <a:p>
                      <a:pPr algn="ctr"/>
                      <a:r>
                        <a:rPr kumimoji="1" lang="ja-JP" altLang="en-US" sz="1200" dirty="0">
                          <a:latin typeface="+mj-ea"/>
                          <a:ea typeface="+mj-ea"/>
                        </a:rPr>
                        <a:t>３．０％</a:t>
                      </a:r>
                    </a:p>
                  </a:txBody>
                  <a:tcPr marT="42204" marB="42204" anchor="ctr"/>
                </a:tc>
                <a:tc>
                  <a:txBody>
                    <a:bodyPr/>
                    <a:lstStyle/>
                    <a:p>
                      <a:pPr algn="ctr">
                        <a:lnSpc>
                          <a:spcPts val="1400"/>
                        </a:lnSpc>
                      </a:pPr>
                      <a:r>
                        <a:rPr kumimoji="1" lang="ja-JP" altLang="en-US" sz="1200" kern="1200" dirty="0">
                          <a:latin typeface="+mj-ea"/>
                          <a:ea typeface="+mj-ea"/>
                        </a:rPr>
                        <a:t>６．７兆円</a:t>
                      </a:r>
                      <a:endParaRPr kumimoji="1" lang="en-US" altLang="ja-JP" sz="1200" dirty="0">
                        <a:latin typeface="+mj-ea"/>
                        <a:ea typeface="+mj-ea"/>
                      </a:endParaRPr>
                    </a:p>
                  </a:txBody>
                  <a:tcPr marT="42204" marB="42204" anchor="ctr"/>
                </a:tc>
                <a:tc>
                  <a:txBody>
                    <a:bodyPr/>
                    <a:lstStyle/>
                    <a:p>
                      <a:pPr algn="ctr"/>
                      <a:r>
                        <a:rPr kumimoji="1" lang="ja-JP" altLang="en-US" sz="1200" dirty="0">
                          <a:latin typeface="+mj-ea"/>
                          <a:ea typeface="+mj-ea"/>
                        </a:rPr>
                        <a:t>４．９％</a:t>
                      </a:r>
                    </a:p>
                  </a:txBody>
                  <a:tcPr marT="42204" marB="42204" anchor="ctr"/>
                </a:tc>
                <a:tc>
                  <a:txBody>
                    <a:bodyPr/>
                    <a:lstStyle/>
                    <a:p>
                      <a:pPr algn="ctr">
                        <a:lnSpc>
                          <a:spcPts val="1400"/>
                        </a:lnSpc>
                      </a:pPr>
                      <a:r>
                        <a:rPr kumimoji="1" lang="ja-JP" altLang="en-US" sz="1200" kern="1200" dirty="0">
                          <a:latin typeface="+mj-ea"/>
                          <a:ea typeface="+mj-ea"/>
                        </a:rPr>
                        <a:t>０．９兆円</a:t>
                      </a:r>
                      <a:endParaRPr kumimoji="1" lang="en-US" altLang="ja-JP" sz="1200" dirty="0">
                        <a:latin typeface="+mj-ea"/>
                        <a:ea typeface="+mj-ea"/>
                      </a:endParaRPr>
                    </a:p>
                  </a:txBody>
                  <a:tcPr marT="42204" marB="42204" anchor="ctr"/>
                </a:tc>
                <a:tc>
                  <a:txBody>
                    <a:bodyPr/>
                    <a:lstStyle/>
                    <a:p>
                      <a:pPr algn="ctr"/>
                      <a:r>
                        <a:rPr kumimoji="1" lang="ja-JP" altLang="en-US" sz="1200" dirty="0">
                          <a:latin typeface="+mj-ea"/>
                          <a:ea typeface="+mj-ea"/>
                        </a:rPr>
                        <a:t>（６６．２％）</a:t>
                      </a:r>
                      <a:r>
                        <a:rPr kumimoji="1" lang="en-US" altLang="ja-JP" sz="1200" dirty="0">
                          <a:latin typeface="+mj-ea"/>
                          <a:ea typeface="+mj-ea"/>
                        </a:rPr>
                        <a:t>※</a:t>
                      </a:r>
                      <a:endParaRPr kumimoji="1" lang="ja-JP" altLang="en-US" sz="1200" dirty="0">
                        <a:latin typeface="+mj-ea"/>
                        <a:ea typeface="+mj-ea"/>
                      </a:endParaRPr>
                    </a:p>
                  </a:txBody>
                  <a:tcPr marT="42204" marB="42204" anchor="ctr"/>
                </a:tc>
                <a:extLst>
                  <a:ext uri="{0D108BD9-81ED-4DB2-BD59-A6C34878D82A}">
                    <a16:rowId xmlns:a16="http://schemas.microsoft.com/office/drawing/2014/main" val="10003"/>
                  </a:ext>
                </a:extLst>
              </a:tr>
              <a:tr h="3242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300" dirty="0">
                          <a:latin typeface="+mj-ea"/>
                          <a:ea typeface="+mj-ea"/>
                        </a:rPr>
                        <a:t>平成２０年度</a:t>
                      </a:r>
                    </a:p>
                  </a:txBody>
                  <a:tcPr marT="42204" marB="42204" anchor="ctr"/>
                </a:tc>
                <a:tc>
                  <a:txBody>
                    <a:bodyPr/>
                    <a:lstStyle/>
                    <a:p>
                      <a:pPr algn="ctr">
                        <a:lnSpc>
                          <a:spcPts val="1400"/>
                        </a:lnSpc>
                      </a:pPr>
                      <a:r>
                        <a:rPr kumimoji="1" lang="ja-JP" altLang="en-US" sz="1200" kern="1200" dirty="0">
                          <a:latin typeface="+mj-ea"/>
                          <a:ea typeface="+mj-ea"/>
                        </a:rPr>
                        <a:t>３４．８兆円</a:t>
                      </a:r>
                      <a:endParaRPr kumimoji="1" lang="en-US" altLang="ja-JP" sz="1200" dirty="0">
                        <a:latin typeface="+mj-ea"/>
                        <a:ea typeface="+mj-ea"/>
                      </a:endParaRPr>
                    </a:p>
                  </a:txBody>
                  <a:tcPr marT="42204" marB="42204" anchor="ctr"/>
                </a:tc>
                <a:tc>
                  <a:txBody>
                    <a:bodyPr/>
                    <a:lstStyle/>
                    <a:p>
                      <a:pPr algn="ctr"/>
                      <a:r>
                        <a:rPr kumimoji="1" lang="ja-JP" altLang="en-US" sz="1200" dirty="0">
                          <a:latin typeface="+mj-ea"/>
                          <a:ea typeface="+mj-ea"/>
                        </a:rPr>
                        <a:t>２．０％</a:t>
                      </a:r>
                    </a:p>
                  </a:txBody>
                  <a:tcPr marT="42204" marB="42204" anchor="ctr"/>
                </a:tc>
                <a:tc>
                  <a:txBody>
                    <a:bodyPr/>
                    <a:lstStyle/>
                    <a:p>
                      <a:pPr algn="ctr">
                        <a:lnSpc>
                          <a:spcPts val="1400"/>
                        </a:lnSpc>
                      </a:pPr>
                      <a:r>
                        <a:rPr kumimoji="1" lang="ja-JP" altLang="en-US" sz="1200" kern="1200" dirty="0">
                          <a:latin typeface="+mj-ea"/>
                          <a:ea typeface="+mj-ea"/>
                        </a:rPr>
                        <a:t>６．９兆円</a:t>
                      </a:r>
                      <a:endParaRPr kumimoji="1" lang="en-US" altLang="ja-JP" sz="1200" dirty="0">
                        <a:latin typeface="+mj-ea"/>
                        <a:ea typeface="+mj-ea"/>
                      </a:endParaRPr>
                    </a:p>
                  </a:txBody>
                  <a:tcPr marT="42204" marB="42204" anchor="ctr"/>
                </a:tc>
                <a:tc>
                  <a:txBody>
                    <a:bodyPr/>
                    <a:lstStyle/>
                    <a:p>
                      <a:pPr algn="ctr"/>
                      <a:r>
                        <a:rPr kumimoji="1" lang="ja-JP" altLang="en-US" sz="1200" dirty="0">
                          <a:latin typeface="+mj-ea"/>
                          <a:ea typeface="+mj-ea"/>
                        </a:rPr>
                        <a:t>４．２％</a:t>
                      </a:r>
                    </a:p>
                  </a:txBody>
                  <a:tcPr marT="42204" marB="42204" anchor="ctr"/>
                </a:tc>
                <a:tc>
                  <a:txBody>
                    <a:bodyPr/>
                    <a:lstStyle/>
                    <a:p>
                      <a:pPr algn="ctr">
                        <a:lnSpc>
                          <a:spcPts val="1400"/>
                        </a:lnSpc>
                      </a:pPr>
                      <a:r>
                        <a:rPr kumimoji="1" lang="ja-JP" altLang="en-US" sz="1200" kern="1200" dirty="0">
                          <a:latin typeface="+mj-ea"/>
                          <a:ea typeface="+mj-ea"/>
                        </a:rPr>
                        <a:t>１．０兆円</a:t>
                      </a:r>
                      <a:endParaRPr kumimoji="1" lang="en-US" altLang="ja-JP" sz="1200" dirty="0">
                        <a:latin typeface="+mj-ea"/>
                        <a:ea typeface="+mj-ea"/>
                      </a:endParaRPr>
                    </a:p>
                  </a:txBody>
                  <a:tcPr marT="42204" marB="42204" anchor="ctr"/>
                </a:tc>
                <a:tc>
                  <a:txBody>
                    <a:bodyPr/>
                    <a:lstStyle/>
                    <a:p>
                      <a:pPr algn="ctr"/>
                      <a:r>
                        <a:rPr kumimoji="1" lang="ja-JP" altLang="en-US" sz="1200" dirty="0">
                          <a:latin typeface="+mj-ea"/>
                          <a:ea typeface="+mj-ea"/>
                        </a:rPr>
                        <a:t>９．７％</a:t>
                      </a:r>
                    </a:p>
                  </a:txBody>
                  <a:tcPr marT="42204" marB="42204" anchor="ctr"/>
                </a:tc>
                <a:extLst>
                  <a:ext uri="{0D108BD9-81ED-4DB2-BD59-A6C34878D82A}">
                    <a16:rowId xmlns:a16="http://schemas.microsoft.com/office/drawing/2014/main" val="10004"/>
                  </a:ext>
                </a:extLst>
              </a:tr>
              <a:tr h="3242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300" dirty="0">
                          <a:latin typeface="+mj-ea"/>
                          <a:ea typeface="+mj-ea"/>
                        </a:rPr>
                        <a:t>平成２１年度</a:t>
                      </a:r>
                    </a:p>
                  </a:txBody>
                  <a:tcPr marT="42204" marB="42204" anchor="ctr"/>
                </a:tc>
                <a:tc>
                  <a:txBody>
                    <a:bodyPr/>
                    <a:lstStyle/>
                    <a:p>
                      <a:pPr algn="ctr">
                        <a:lnSpc>
                          <a:spcPts val="1400"/>
                        </a:lnSpc>
                      </a:pPr>
                      <a:r>
                        <a:rPr kumimoji="1" lang="ja-JP" altLang="en-US" sz="1200" kern="1200" dirty="0">
                          <a:latin typeface="+mj-ea"/>
                          <a:ea typeface="+mj-ea"/>
                        </a:rPr>
                        <a:t>３６．０兆円</a:t>
                      </a:r>
                      <a:endParaRPr kumimoji="1" lang="en-US" altLang="ja-JP" sz="1200" dirty="0">
                        <a:latin typeface="+mj-ea"/>
                        <a:ea typeface="+mj-ea"/>
                      </a:endParaRPr>
                    </a:p>
                  </a:txBody>
                  <a:tcPr marT="42204" marB="42204" anchor="ctr"/>
                </a:tc>
                <a:tc>
                  <a:txBody>
                    <a:bodyPr/>
                    <a:lstStyle/>
                    <a:p>
                      <a:pPr algn="ctr"/>
                      <a:r>
                        <a:rPr kumimoji="1" lang="ja-JP" altLang="en-US" sz="1200" dirty="0">
                          <a:latin typeface="+mj-ea"/>
                          <a:ea typeface="+mj-ea"/>
                        </a:rPr>
                        <a:t>３．４％</a:t>
                      </a:r>
                    </a:p>
                  </a:txBody>
                  <a:tcPr marT="42204" marB="42204" anchor="ctr"/>
                </a:tc>
                <a:tc>
                  <a:txBody>
                    <a:bodyPr/>
                    <a:lstStyle/>
                    <a:p>
                      <a:pPr algn="ctr">
                        <a:lnSpc>
                          <a:spcPts val="1400"/>
                        </a:lnSpc>
                      </a:pPr>
                      <a:r>
                        <a:rPr kumimoji="1" lang="ja-JP" altLang="en-US" sz="1200" kern="1200" dirty="0">
                          <a:latin typeface="+mj-ea"/>
                          <a:ea typeface="+mj-ea"/>
                        </a:rPr>
                        <a:t>７．４兆円</a:t>
                      </a:r>
                      <a:endParaRPr kumimoji="1" lang="en-US" altLang="ja-JP" sz="1200" dirty="0">
                        <a:latin typeface="+mj-ea"/>
                        <a:ea typeface="+mj-ea"/>
                      </a:endParaRPr>
                    </a:p>
                  </a:txBody>
                  <a:tcPr marT="42204" marB="42204" anchor="ctr"/>
                </a:tc>
                <a:tc>
                  <a:txBody>
                    <a:bodyPr/>
                    <a:lstStyle/>
                    <a:p>
                      <a:pPr algn="ctr"/>
                      <a:r>
                        <a:rPr kumimoji="1" lang="ja-JP" altLang="en-US" sz="1200" dirty="0">
                          <a:latin typeface="+mj-ea"/>
                          <a:ea typeface="+mj-ea"/>
                        </a:rPr>
                        <a:t>６．９％</a:t>
                      </a:r>
                    </a:p>
                  </a:txBody>
                  <a:tcPr marT="42204" marB="42204" anchor="ctr"/>
                </a:tc>
                <a:tc>
                  <a:txBody>
                    <a:bodyPr/>
                    <a:lstStyle/>
                    <a:p>
                      <a:pPr algn="ctr">
                        <a:lnSpc>
                          <a:spcPts val="1400"/>
                        </a:lnSpc>
                      </a:pPr>
                      <a:r>
                        <a:rPr kumimoji="1" lang="ja-JP" altLang="en-US" sz="1200" kern="1200" dirty="0">
                          <a:latin typeface="+mj-ea"/>
                          <a:ea typeface="+mj-ea"/>
                        </a:rPr>
                        <a:t>１．２兆円</a:t>
                      </a:r>
                      <a:endParaRPr kumimoji="1" lang="en-US" altLang="ja-JP" sz="1200" dirty="0">
                        <a:latin typeface="+mj-ea"/>
                        <a:ea typeface="+mj-ea"/>
                      </a:endParaRPr>
                    </a:p>
                  </a:txBody>
                  <a:tcPr marT="42204" marB="42204" anchor="ctr"/>
                </a:tc>
                <a:tc>
                  <a:txBody>
                    <a:bodyPr/>
                    <a:lstStyle/>
                    <a:p>
                      <a:pPr algn="ctr"/>
                      <a:r>
                        <a:rPr kumimoji="1" lang="ja-JP" altLang="en-US" sz="1200" dirty="0">
                          <a:latin typeface="+mj-ea"/>
                          <a:ea typeface="+mj-ea"/>
                        </a:rPr>
                        <a:t>１１．９％</a:t>
                      </a:r>
                    </a:p>
                  </a:txBody>
                  <a:tcPr marT="42204" marB="42204" anchor="ctr"/>
                </a:tc>
                <a:extLst>
                  <a:ext uri="{0D108BD9-81ED-4DB2-BD59-A6C34878D82A}">
                    <a16:rowId xmlns:a16="http://schemas.microsoft.com/office/drawing/2014/main" val="10005"/>
                  </a:ext>
                </a:extLst>
              </a:tr>
              <a:tr h="324269">
                <a:tc>
                  <a:txBody>
                    <a:bodyPr/>
                    <a:lstStyle/>
                    <a:p>
                      <a:pPr algn="ctr"/>
                      <a:r>
                        <a:rPr kumimoji="1" lang="ja-JP" altLang="en-US" sz="1300" dirty="0">
                          <a:latin typeface="+mj-ea"/>
                          <a:ea typeface="+mj-ea"/>
                        </a:rPr>
                        <a:t>平成２２年度</a:t>
                      </a:r>
                    </a:p>
                  </a:txBody>
                  <a:tcPr marT="42204" marB="42204" anchor="ctr"/>
                </a:tc>
                <a:tc>
                  <a:txBody>
                    <a:bodyPr/>
                    <a:lstStyle/>
                    <a:p>
                      <a:pPr algn="ctr">
                        <a:lnSpc>
                          <a:spcPts val="1400"/>
                        </a:lnSpc>
                      </a:pPr>
                      <a:r>
                        <a:rPr kumimoji="1" lang="ja-JP" altLang="en-US" sz="1200" dirty="0">
                          <a:latin typeface="+mj-ea"/>
                          <a:ea typeface="+mj-ea"/>
                        </a:rPr>
                        <a:t>３７．４兆円</a:t>
                      </a:r>
                      <a:endParaRPr kumimoji="1" lang="en-US" altLang="ja-JP" sz="1200" dirty="0">
                        <a:latin typeface="+mj-ea"/>
                        <a:ea typeface="+mj-ea"/>
                      </a:endParaRPr>
                    </a:p>
                  </a:txBody>
                  <a:tcPr marT="42204" marB="42204" anchor="ctr"/>
                </a:tc>
                <a:tc>
                  <a:txBody>
                    <a:bodyPr/>
                    <a:lstStyle/>
                    <a:p>
                      <a:pPr algn="ctr"/>
                      <a:r>
                        <a:rPr kumimoji="1" lang="ja-JP" altLang="en-US" sz="1200" dirty="0">
                          <a:latin typeface="+mj-ea"/>
                          <a:ea typeface="+mj-ea"/>
                        </a:rPr>
                        <a:t>３．９％</a:t>
                      </a:r>
                    </a:p>
                  </a:txBody>
                  <a:tcPr marT="42204" marB="42204" anchor="ctr"/>
                </a:tc>
                <a:tc>
                  <a:txBody>
                    <a:bodyPr/>
                    <a:lstStyle/>
                    <a:p>
                      <a:pPr algn="ctr">
                        <a:lnSpc>
                          <a:spcPts val="1400"/>
                        </a:lnSpc>
                      </a:pPr>
                      <a:r>
                        <a:rPr kumimoji="1" lang="ja-JP" altLang="en-US" sz="1200" kern="1200" dirty="0">
                          <a:latin typeface="+mj-ea"/>
                          <a:ea typeface="+mj-ea"/>
                        </a:rPr>
                        <a:t>７．８兆円</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kern="1200" dirty="0">
                          <a:latin typeface="+mj-ea"/>
                          <a:ea typeface="+mj-ea"/>
                        </a:rPr>
                        <a:t>５．２</a:t>
                      </a:r>
                      <a:r>
                        <a:rPr kumimoji="1" lang="ja-JP" altLang="en-US" sz="1200" dirty="0">
                          <a:latin typeface="+mj-ea"/>
                          <a:ea typeface="+mj-ea"/>
                        </a:rPr>
                        <a:t>％</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kern="1200" dirty="0">
                          <a:latin typeface="+mj-ea"/>
                          <a:ea typeface="+mj-ea"/>
                        </a:rPr>
                        <a:t>１．３兆円</a:t>
                      </a:r>
                      <a:endParaRPr kumimoji="1" lang="en-US" altLang="ja-JP" sz="1200" dirty="0">
                        <a:latin typeface="+mj-ea"/>
                        <a:ea typeface="+mj-ea"/>
                      </a:endParaRPr>
                    </a:p>
                  </a:txBody>
                  <a:tcPr marT="42204" marB="42204" anchor="ctr"/>
                </a:tc>
                <a:tc>
                  <a:txBody>
                    <a:bodyPr/>
                    <a:lstStyle/>
                    <a:p>
                      <a:pPr algn="ctr"/>
                      <a:r>
                        <a:rPr kumimoji="1" lang="ja-JP" altLang="en-US" sz="1200" dirty="0">
                          <a:latin typeface="+mj-ea"/>
                          <a:ea typeface="+mj-ea"/>
                        </a:rPr>
                        <a:t>９．５％</a:t>
                      </a:r>
                    </a:p>
                  </a:txBody>
                  <a:tcPr marT="42204" marB="42204" anchor="ctr"/>
                </a:tc>
                <a:extLst>
                  <a:ext uri="{0D108BD9-81ED-4DB2-BD59-A6C34878D82A}">
                    <a16:rowId xmlns:a16="http://schemas.microsoft.com/office/drawing/2014/main" val="10006"/>
                  </a:ext>
                </a:extLst>
              </a:tr>
              <a:tr h="3316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300" dirty="0">
                          <a:latin typeface="+mj-ea"/>
                          <a:ea typeface="+mj-ea"/>
                        </a:rPr>
                        <a:t>平成２３年度</a:t>
                      </a:r>
                    </a:p>
                  </a:txBody>
                  <a:tcPr marT="42204" marB="42204" anchor="ctr"/>
                </a:tc>
                <a:tc>
                  <a:txBody>
                    <a:bodyPr/>
                    <a:lstStyle/>
                    <a:p>
                      <a:pPr algn="ctr">
                        <a:lnSpc>
                          <a:spcPts val="1400"/>
                        </a:lnSpc>
                      </a:pPr>
                      <a:r>
                        <a:rPr kumimoji="1" lang="ja-JP" altLang="en-US" sz="1200" kern="1200" dirty="0">
                          <a:latin typeface="+mj-ea"/>
                          <a:ea typeface="+mj-ea"/>
                        </a:rPr>
                        <a:t>３８．６兆円</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dirty="0">
                          <a:latin typeface="+mj-ea"/>
                          <a:ea typeface="+mj-ea"/>
                        </a:rPr>
                        <a:t>３．１％</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kern="1200" dirty="0">
                          <a:latin typeface="+mj-ea"/>
                          <a:ea typeface="+mj-ea"/>
                        </a:rPr>
                        <a:t>８．２兆円</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kern="1200" dirty="0">
                          <a:latin typeface="+mj-ea"/>
                          <a:ea typeface="+mj-ea"/>
                        </a:rPr>
                        <a:t>５．２</a:t>
                      </a:r>
                      <a:r>
                        <a:rPr kumimoji="1" lang="ja-JP" altLang="en-US" sz="1200" dirty="0">
                          <a:latin typeface="+mj-ea"/>
                          <a:ea typeface="+mj-ea"/>
                        </a:rPr>
                        <a:t>％</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kern="1200" dirty="0">
                          <a:latin typeface="+mj-ea"/>
                          <a:ea typeface="+mj-ea"/>
                        </a:rPr>
                        <a:t>１．６兆円</a:t>
                      </a:r>
                      <a:endParaRPr kumimoji="1" lang="en-US" altLang="ja-JP" sz="1200" dirty="0">
                        <a:latin typeface="+mj-ea"/>
                        <a:ea typeface="+mj-ea"/>
                      </a:endParaRPr>
                    </a:p>
                  </a:txBody>
                  <a:tcPr marT="42204" marB="42204" anchor="ctr"/>
                </a:tc>
                <a:tc>
                  <a:txBody>
                    <a:bodyPr/>
                    <a:lstStyle/>
                    <a:p>
                      <a:pPr algn="ctr"/>
                      <a:r>
                        <a:rPr kumimoji="1" lang="ja-JP" altLang="en-US" sz="1200" kern="1200" dirty="0">
                          <a:latin typeface="+mj-ea"/>
                          <a:ea typeface="+mj-ea"/>
                        </a:rPr>
                        <a:t>９．２</a:t>
                      </a:r>
                      <a:r>
                        <a:rPr kumimoji="1" lang="ja-JP" altLang="en-US" sz="1200" dirty="0">
                          <a:latin typeface="+mj-ea"/>
                          <a:ea typeface="+mj-ea"/>
                        </a:rPr>
                        <a:t>％</a:t>
                      </a:r>
                    </a:p>
                  </a:txBody>
                  <a:tcPr marT="42204" marB="42204" anchor="ctr"/>
                </a:tc>
                <a:extLst>
                  <a:ext uri="{0D108BD9-81ED-4DB2-BD59-A6C34878D82A}">
                    <a16:rowId xmlns:a16="http://schemas.microsoft.com/office/drawing/2014/main" val="10007"/>
                  </a:ext>
                </a:extLst>
              </a:tr>
              <a:tr h="3316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300" dirty="0">
                          <a:latin typeface="+mj-ea"/>
                          <a:ea typeface="+mj-ea"/>
                        </a:rPr>
                        <a:t>平成２４年度</a:t>
                      </a:r>
                    </a:p>
                  </a:txBody>
                  <a:tcPr marT="42204" marB="42204" anchor="ctr"/>
                </a:tc>
                <a:tc>
                  <a:txBody>
                    <a:bodyPr/>
                    <a:lstStyle/>
                    <a:p>
                      <a:pPr algn="ctr">
                        <a:lnSpc>
                          <a:spcPts val="1400"/>
                        </a:lnSpc>
                      </a:pPr>
                      <a:r>
                        <a:rPr kumimoji="1" lang="ja-JP" altLang="en-US" sz="1200" kern="1200" dirty="0">
                          <a:latin typeface="+mj-ea"/>
                          <a:ea typeface="+mj-ea"/>
                        </a:rPr>
                        <a:t>３９．２兆円</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dirty="0">
                          <a:latin typeface="+mj-ea"/>
                          <a:ea typeface="+mj-ea"/>
                        </a:rPr>
                        <a:t>１．６％</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kern="1200" dirty="0">
                          <a:latin typeface="+mj-ea"/>
                          <a:ea typeface="+mj-ea"/>
                        </a:rPr>
                        <a:t>８．８兆円</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kern="1200" dirty="0">
                          <a:latin typeface="+mj-ea"/>
                          <a:ea typeface="+mj-ea"/>
                        </a:rPr>
                        <a:t>６．５</a:t>
                      </a:r>
                      <a:r>
                        <a:rPr kumimoji="1" lang="ja-JP" altLang="en-US" sz="1200" dirty="0">
                          <a:latin typeface="+mj-ea"/>
                          <a:ea typeface="+mj-ea"/>
                        </a:rPr>
                        <a:t>％</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kern="1200" dirty="0">
                          <a:latin typeface="+mj-ea"/>
                          <a:ea typeface="+mj-ea"/>
                        </a:rPr>
                        <a:t>１．７兆円</a:t>
                      </a:r>
                      <a:endParaRPr kumimoji="1" lang="en-US" altLang="ja-JP" sz="1200" dirty="0">
                        <a:latin typeface="+mj-ea"/>
                        <a:ea typeface="+mj-ea"/>
                      </a:endParaRPr>
                    </a:p>
                  </a:txBody>
                  <a:tcPr marT="42204" marB="42204" anchor="ctr"/>
                </a:tc>
                <a:tc>
                  <a:txBody>
                    <a:bodyPr/>
                    <a:lstStyle/>
                    <a:p>
                      <a:pPr algn="ctr"/>
                      <a:r>
                        <a:rPr kumimoji="1" lang="ja-JP" altLang="en-US" sz="1200" kern="1200" dirty="0">
                          <a:latin typeface="+mj-ea"/>
                          <a:ea typeface="+mj-ea"/>
                        </a:rPr>
                        <a:t>１４．９</a:t>
                      </a:r>
                      <a:r>
                        <a:rPr kumimoji="1" lang="ja-JP" altLang="en-US" sz="1200" dirty="0">
                          <a:latin typeface="+mj-ea"/>
                          <a:ea typeface="+mj-ea"/>
                        </a:rPr>
                        <a:t>％</a:t>
                      </a:r>
                    </a:p>
                  </a:txBody>
                  <a:tcPr marT="42204" marB="42204" anchor="ctr"/>
                </a:tc>
                <a:extLst>
                  <a:ext uri="{0D108BD9-81ED-4DB2-BD59-A6C34878D82A}">
                    <a16:rowId xmlns:a16="http://schemas.microsoft.com/office/drawing/2014/main" val="10008"/>
                  </a:ext>
                </a:extLst>
              </a:tr>
              <a:tr h="3316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300" dirty="0">
                          <a:latin typeface="+mj-ea"/>
                          <a:ea typeface="+mj-ea"/>
                        </a:rPr>
                        <a:t>平成２５年度</a:t>
                      </a:r>
                    </a:p>
                  </a:txBody>
                  <a:tcPr marT="42204" marB="42204" anchor="ctr"/>
                </a:tc>
                <a:tc>
                  <a:txBody>
                    <a:bodyPr/>
                    <a:lstStyle/>
                    <a:p>
                      <a:pPr algn="ctr">
                        <a:lnSpc>
                          <a:spcPts val="1400"/>
                        </a:lnSpc>
                      </a:pPr>
                      <a:r>
                        <a:rPr kumimoji="1" lang="ja-JP" altLang="en-US" sz="1200" kern="1200" dirty="0">
                          <a:latin typeface="+mj-ea"/>
                          <a:ea typeface="+mj-ea"/>
                        </a:rPr>
                        <a:t>４０．１兆円</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dirty="0">
                          <a:latin typeface="+mj-ea"/>
                          <a:ea typeface="+mj-ea"/>
                        </a:rPr>
                        <a:t>２．２％</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kern="1200" dirty="0">
                          <a:latin typeface="+mj-ea"/>
                          <a:ea typeface="+mj-ea"/>
                        </a:rPr>
                        <a:t>９．２兆円</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kern="1200" dirty="0">
                          <a:latin typeface="+mj-ea"/>
                          <a:ea typeface="+mj-ea"/>
                        </a:rPr>
                        <a:t>４．８</a:t>
                      </a:r>
                      <a:r>
                        <a:rPr kumimoji="1" lang="ja-JP" altLang="en-US" sz="1200" dirty="0">
                          <a:latin typeface="+mj-ea"/>
                          <a:ea typeface="+mj-ea"/>
                        </a:rPr>
                        <a:t>％</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kern="1200" dirty="0">
                          <a:latin typeface="+mj-ea"/>
                          <a:ea typeface="+mj-ea"/>
                        </a:rPr>
                        <a:t>１．８兆円</a:t>
                      </a:r>
                      <a:endParaRPr kumimoji="1" lang="en-US" altLang="ja-JP" sz="1200" dirty="0">
                        <a:latin typeface="+mj-ea"/>
                        <a:ea typeface="+mj-ea"/>
                      </a:endParaRPr>
                    </a:p>
                  </a:txBody>
                  <a:tcPr marT="42204" marB="42204" anchor="ctr"/>
                </a:tc>
                <a:tc>
                  <a:txBody>
                    <a:bodyPr/>
                    <a:lstStyle/>
                    <a:p>
                      <a:pPr algn="ctr"/>
                      <a:r>
                        <a:rPr kumimoji="1" lang="ja-JP" altLang="en-US" sz="1200" kern="1200" dirty="0">
                          <a:latin typeface="+mj-ea"/>
                          <a:ea typeface="+mj-ea"/>
                        </a:rPr>
                        <a:t>９．６</a:t>
                      </a:r>
                      <a:r>
                        <a:rPr kumimoji="1" lang="ja-JP" altLang="en-US" sz="1200" dirty="0">
                          <a:latin typeface="+mj-ea"/>
                          <a:ea typeface="+mj-ea"/>
                        </a:rPr>
                        <a:t>％</a:t>
                      </a:r>
                    </a:p>
                  </a:txBody>
                  <a:tcPr marT="42204" marB="42204" anchor="ctr"/>
                </a:tc>
                <a:extLst>
                  <a:ext uri="{0D108BD9-81ED-4DB2-BD59-A6C34878D82A}">
                    <a16:rowId xmlns:a16="http://schemas.microsoft.com/office/drawing/2014/main" val="10009"/>
                  </a:ext>
                </a:extLst>
              </a:tr>
              <a:tr h="3316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300" dirty="0">
                          <a:latin typeface="+mj-ea"/>
                          <a:ea typeface="+mj-ea"/>
                        </a:rPr>
                        <a:t>平成２６年度</a:t>
                      </a:r>
                    </a:p>
                  </a:txBody>
                  <a:tcPr marT="42204" marB="42204" anchor="ctr"/>
                </a:tc>
                <a:tc>
                  <a:txBody>
                    <a:bodyPr/>
                    <a:lstStyle/>
                    <a:p>
                      <a:pPr algn="ctr">
                        <a:lnSpc>
                          <a:spcPts val="1400"/>
                        </a:lnSpc>
                      </a:pPr>
                      <a:r>
                        <a:rPr kumimoji="1" lang="ja-JP" altLang="en-US" sz="1200" kern="1200" dirty="0">
                          <a:latin typeface="+mj-ea"/>
                          <a:ea typeface="+mj-ea"/>
                        </a:rPr>
                        <a:t>４０．８兆円</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dirty="0">
                          <a:latin typeface="+mj-ea"/>
                          <a:ea typeface="+mj-ea"/>
                        </a:rPr>
                        <a:t>１．９％</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kern="1200" dirty="0">
                          <a:latin typeface="+mj-ea"/>
                          <a:ea typeface="+mj-ea"/>
                        </a:rPr>
                        <a:t>９．６兆円</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kern="1200" dirty="0">
                          <a:latin typeface="+mj-ea"/>
                          <a:ea typeface="+mj-ea"/>
                        </a:rPr>
                        <a:t>４．４</a:t>
                      </a:r>
                      <a:r>
                        <a:rPr kumimoji="1" lang="ja-JP" altLang="en-US" sz="1200" dirty="0">
                          <a:latin typeface="+mj-ea"/>
                          <a:ea typeface="+mj-ea"/>
                        </a:rPr>
                        <a:t>％</a:t>
                      </a:r>
                      <a:endParaRPr kumimoji="1" lang="en-US" altLang="ja-JP" sz="1200" dirty="0">
                        <a:latin typeface="+mj-ea"/>
                        <a:ea typeface="+mj-ea"/>
                      </a:endParaRPr>
                    </a:p>
                  </a:txBody>
                  <a:tcPr marT="42204" marB="42204" anchor="ctr"/>
                </a:tc>
                <a:tc>
                  <a:txBody>
                    <a:bodyPr/>
                    <a:lstStyle/>
                    <a:p>
                      <a:pPr algn="ctr">
                        <a:lnSpc>
                          <a:spcPts val="1400"/>
                        </a:lnSpc>
                      </a:pPr>
                      <a:r>
                        <a:rPr kumimoji="1" lang="ja-JP" altLang="en-US" sz="1200" kern="1200" dirty="0">
                          <a:latin typeface="+mj-ea"/>
                          <a:ea typeface="+mj-ea"/>
                        </a:rPr>
                        <a:t>１．９兆円</a:t>
                      </a:r>
                      <a:endParaRPr kumimoji="1" lang="en-US" altLang="ja-JP" sz="1200" dirty="0">
                        <a:latin typeface="+mj-ea"/>
                        <a:ea typeface="+mj-ea"/>
                      </a:endParaRPr>
                    </a:p>
                  </a:txBody>
                  <a:tcPr marT="42204" marB="42204" anchor="ctr"/>
                </a:tc>
                <a:tc>
                  <a:txBody>
                    <a:bodyPr/>
                    <a:lstStyle/>
                    <a:p>
                      <a:pPr algn="ctr"/>
                      <a:r>
                        <a:rPr kumimoji="1" lang="ja-JP" altLang="en-US" sz="1200" kern="1200" dirty="0">
                          <a:latin typeface="+mj-ea"/>
                          <a:ea typeface="+mj-ea"/>
                        </a:rPr>
                        <a:t>８．１</a:t>
                      </a:r>
                      <a:r>
                        <a:rPr kumimoji="1" lang="ja-JP" altLang="en-US" sz="1200" dirty="0">
                          <a:latin typeface="+mj-ea"/>
                          <a:ea typeface="+mj-ea"/>
                        </a:rPr>
                        <a:t>％</a:t>
                      </a:r>
                    </a:p>
                  </a:txBody>
                  <a:tcPr marT="42204" marB="42204" anchor="ctr"/>
                </a:tc>
                <a:extLst>
                  <a:ext uri="{0D108BD9-81ED-4DB2-BD59-A6C34878D82A}">
                    <a16:rowId xmlns:a16="http://schemas.microsoft.com/office/drawing/2014/main" val="10010"/>
                  </a:ext>
                </a:extLst>
              </a:tr>
              <a:tr h="3316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300" dirty="0">
                          <a:latin typeface="+mj-ea"/>
                          <a:ea typeface="+mj-ea"/>
                        </a:rPr>
                        <a:t>平成２７年度</a:t>
                      </a:r>
                    </a:p>
                  </a:txBody>
                  <a:tcPr marT="42204" marB="42204" anchor="ctr">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ja-JP" altLang="en-US" sz="1200" kern="1200" dirty="0">
                          <a:latin typeface="+mj-ea"/>
                          <a:ea typeface="+mj-ea"/>
                        </a:rPr>
                        <a:t>４２．４兆円</a:t>
                      </a:r>
                      <a:endParaRPr kumimoji="1" lang="en-US" altLang="ja-JP" sz="1200" dirty="0">
                        <a:latin typeface="+mj-ea"/>
                        <a:ea typeface="+mj-ea"/>
                      </a:endParaRPr>
                    </a:p>
                  </a:txBody>
                  <a:tcPr marT="42204" marB="42204" anchor="ctr">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ja-JP" altLang="en-US" sz="1200" dirty="0">
                          <a:latin typeface="+mj-ea"/>
                          <a:ea typeface="+mj-ea"/>
                        </a:rPr>
                        <a:t>３．８％</a:t>
                      </a:r>
                      <a:endParaRPr kumimoji="1" lang="en-US" altLang="ja-JP" sz="1200" dirty="0">
                        <a:latin typeface="+mj-ea"/>
                        <a:ea typeface="+mj-ea"/>
                      </a:endParaRPr>
                    </a:p>
                  </a:txBody>
                  <a:tcPr marT="42204" marB="42204" anchor="ctr">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ja-JP" altLang="en-US" sz="1200" kern="1200" dirty="0">
                          <a:latin typeface="+mj-ea"/>
                          <a:ea typeface="+mj-ea"/>
                        </a:rPr>
                        <a:t>１０．</a:t>
                      </a:r>
                      <a:r>
                        <a:rPr kumimoji="1" lang="en-US" altLang="ja-JP" sz="1200" kern="1200" dirty="0">
                          <a:latin typeface="+mj-ea"/>
                          <a:ea typeface="+mj-ea"/>
                        </a:rPr>
                        <a:t>1</a:t>
                      </a:r>
                      <a:r>
                        <a:rPr kumimoji="1" lang="ja-JP" altLang="en-US" sz="1200" kern="1200" dirty="0">
                          <a:latin typeface="+mj-ea"/>
                          <a:ea typeface="+mj-ea"/>
                        </a:rPr>
                        <a:t>兆円</a:t>
                      </a:r>
                      <a:endParaRPr kumimoji="1" lang="en-US" altLang="ja-JP" sz="1200" dirty="0">
                        <a:latin typeface="+mj-ea"/>
                        <a:ea typeface="+mj-ea"/>
                      </a:endParaRPr>
                    </a:p>
                  </a:txBody>
                  <a:tcPr marT="42204" marB="42204" anchor="ctr">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ja-JP" altLang="en-US" sz="1200" kern="1200" dirty="0">
                          <a:latin typeface="+mj-ea"/>
                          <a:ea typeface="+mj-ea"/>
                        </a:rPr>
                        <a:t>５．６</a:t>
                      </a:r>
                      <a:r>
                        <a:rPr kumimoji="1" lang="ja-JP" altLang="en-US" sz="1200" dirty="0">
                          <a:latin typeface="+mj-ea"/>
                          <a:ea typeface="+mj-ea"/>
                        </a:rPr>
                        <a:t>％</a:t>
                      </a:r>
                      <a:endParaRPr kumimoji="1" lang="en-US" altLang="ja-JP" sz="1200" dirty="0">
                        <a:latin typeface="+mj-ea"/>
                        <a:ea typeface="+mj-ea"/>
                      </a:endParaRPr>
                    </a:p>
                  </a:txBody>
                  <a:tcPr marT="42204" marB="42204" anchor="ctr">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ja-JP" altLang="en-US" sz="1200" kern="1200" dirty="0">
                          <a:latin typeface="+mj-ea"/>
                          <a:ea typeface="+mj-ea"/>
                        </a:rPr>
                        <a:t>２．１兆円</a:t>
                      </a:r>
                      <a:endParaRPr kumimoji="1" lang="en-US" altLang="ja-JP" sz="1200" dirty="0">
                        <a:latin typeface="+mj-ea"/>
                        <a:ea typeface="+mj-ea"/>
                      </a:endParaRPr>
                    </a:p>
                  </a:txBody>
                  <a:tcPr marT="42204" marB="42204" anchor="ctr">
                    <a:lnB w="38100" cap="flat" cmpd="sng" algn="ctr">
                      <a:solidFill>
                        <a:srgbClr val="FF0000"/>
                      </a:solidFill>
                      <a:prstDash val="solid"/>
                      <a:round/>
                      <a:headEnd type="none" w="med" len="med"/>
                      <a:tailEnd type="none" w="med" len="med"/>
                    </a:lnB>
                  </a:tcPr>
                </a:tc>
                <a:tc>
                  <a:txBody>
                    <a:bodyPr/>
                    <a:lstStyle/>
                    <a:p>
                      <a:pPr algn="ctr"/>
                      <a:r>
                        <a:rPr kumimoji="1" lang="ja-JP" altLang="en-US" sz="1200" kern="1200" dirty="0">
                          <a:latin typeface="+mj-ea"/>
                          <a:ea typeface="+mj-ea"/>
                        </a:rPr>
                        <a:t>１０．２</a:t>
                      </a:r>
                      <a:r>
                        <a:rPr kumimoji="1" lang="ja-JP" altLang="en-US" sz="1200" dirty="0">
                          <a:latin typeface="+mj-ea"/>
                          <a:ea typeface="+mj-ea"/>
                        </a:rPr>
                        <a:t>％</a:t>
                      </a:r>
                    </a:p>
                  </a:txBody>
                  <a:tcPr marT="42204" marB="42204" anchor="ctr">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11"/>
                  </a:ext>
                </a:extLst>
              </a:tr>
              <a:tr h="3316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300" dirty="0">
                          <a:latin typeface="+mj-ea"/>
                          <a:ea typeface="+mj-ea"/>
                        </a:rPr>
                        <a:t>平均伸び率</a:t>
                      </a:r>
                    </a:p>
                  </a:txBody>
                  <a:tcPr marT="42204" marB="42204" anchor="ctr">
                    <a:lnL w="38100" cap="flat" cmpd="sng" algn="ctr">
                      <a:solidFill>
                        <a:srgbClr val="FF0000"/>
                      </a:solidFill>
                      <a:prstDash val="solid"/>
                      <a:round/>
                      <a:headEnd type="none" w="med" len="med"/>
                      <a:tailEnd type="none" w="med" len="med"/>
                    </a:lnL>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en-US" altLang="ja-JP" sz="1200" dirty="0">
                          <a:latin typeface="+mj-ea"/>
                          <a:ea typeface="+mj-ea"/>
                        </a:rPr>
                        <a:t>-</a:t>
                      </a:r>
                    </a:p>
                  </a:txBody>
                  <a:tcPr marT="42204" marB="42204" anchor="ct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ja-JP" altLang="en-US" sz="1200" dirty="0">
                          <a:latin typeface="+mj-ea"/>
                          <a:ea typeface="+mj-ea"/>
                        </a:rPr>
                        <a:t>２．８％</a:t>
                      </a:r>
                      <a:endParaRPr kumimoji="1" lang="en-US" altLang="ja-JP" sz="1200" dirty="0">
                        <a:latin typeface="+mj-ea"/>
                        <a:ea typeface="+mj-ea"/>
                      </a:endParaRPr>
                    </a:p>
                  </a:txBody>
                  <a:tcPr marT="42204" marB="42204" anchor="ct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en-US" altLang="ja-JP" sz="1200" dirty="0">
                          <a:latin typeface="+mj-ea"/>
                          <a:ea typeface="+mj-ea"/>
                        </a:rPr>
                        <a:t>-</a:t>
                      </a:r>
                    </a:p>
                  </a:txBody>
                  <a:tcPr marT="42204" marB="42204" anchor="ct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ja-JP" altLang="en-US" sz="1200" dirty="0">
                          <a:latin typeface="+mj-ea"/>
                          <a:ea typeface="+mj-ea"/>
                        </a:rPr>
                        <a:t>５．３％</a:t>
                      </a:r>
                      <a:endParaRPr kumimoji="1" lang="en-US" altLang="ja-JP" sz="1200" dirty="0">
                        <a:latin typeface="+mj-ea"/>
                        <a:ea typeface="+mj-ea"/>
                      </a:endParaRPr>
                    </a:p>
                  </a:txBody>
                  <a:tcPr marT="42204" marB="42204" anchor="ct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en-US" altLang="ja-JP" sz="1200" dirty="0">
                          <a:latin typeface="+mj-ea"/>
                          <a:ea typeface="+mj-ea"/>
                        </a:rPr>
                        <a:t>-</a:t>
                      </a:r>
                    </a:p>
                  </a:txBody>
                  <a:tcPr marT="42204" marB="42204" anchor="ct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a:r>
                        <a:rPr kumimoji="1" lang="ja-JP" altLang="en-US" sz="1200" dirty="0">
                          <a:latin typeface="+mj-ea"/>
                          <a:ea typeface="+mj-ea"/>
                        </a:rPr>
                        <a:t>１０．４％</a:t>
                      </a:r>
                      <a:endParaRPr kumimoji="1" lang="en-US" altLang="ja-JP" sz="1200" dirty="0">
                        <a:latin typeface="+mj-ea"/>
                        <a:ea typeface="+mj-ea"/>
                      </a:endParaRPr>
                    </a:p>
                  </a:txBody>
                  <a:tcPr marT="42204" marB="42204" anchor="ctr">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12"/>
                  </a:ext>
                </a:extLst>
              </a:tr>
              <a:tr h="3316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300" dirty="0">
                          <a:latin typeface="+mj-ea"/>
                          <a:ea typeface="+mj-ea"/>
                        </a:rPr>
                        <a:t>10</a:t>
                      </a:r>
                      <a:r>
                        <a:rPr kumimoji="1" lang="ja-JP" altLang="en-US" sz="1300" dirty="0">
                          <a:latin typeface="+mj-ea"/>
                          <a:ea typeface="+mj-ea"/>
                        </a:rPr>
                        <a:t>年間の伸び率</a:t>
                      </a:r>
                    </a:p>
                  </a:txBody>
                  <a:tcPr marT="42204" marB="42204" anchor="ctr">
                    <a:lnT w="38100" cap="flat" cmpd="sng" algn="ctr">
                      <a:solidFill>
                        <a:srgbClr val="FF0000"/>
                      </a:solidFill>
                      <a:prstDash val="solid"/>
                      <a:round/>
                      <a:headEnd type="none" w="med" len="med"/>
                      <a:tailEnd type="none" w="med" len="med"/>
                    </a:lnT>
                  </a:tcPr>
                </a:tc>
                <a:tc>
                  <a:txBody>
                    <a:bodyPr/>
                    <a:lstStyle/>
                    <a:p>
                      <a:pPr algn="ctr">
                        <a:lnSpc>
                          <a:spcPts val="1400"/>
                        </a:lnSpc>
                      </a:pPr>
                      <a:endParaRPr kumimoji="1" lang="en-US" altLang="ja-JP" sz="1200" dirty="0">
                        <a:latin typeface="+mj-ea"/>
                        <a:ea typeface="+mj-ea"/>
                      </a:endParaRPr>
                    </a:p>
                  </a:txBody>
                  <a:tcPr marT="42204" marB="42204" anchor="ctr">
                    <a:lnT w="38100" cap="flat" cmpd="sng" algn="ctr">
                      <a:solidFill>
                        <a:srgbClr val="FF0000"/>
                      </a:solidFill>
                      <a:prstDash val="solid"/>
                      <a:round/>
                      <a:headEnd type="none" w="med" len="med"/>
                      <a:tailEnd type="none" w="med" len="med"/>
                    </a:lnT>
                  </a:tcPr>
                </a:tc>
                <a:tc>
                  <a:txBody>
                    <a:bodyPr/>
                    <a:lstStyle/>
                    <a:p>
                      <a:pPr algn="ctr">
                        <a:lnSpc>
                          <a:spcPts val="1400"/>
                        </a:lnSpc>
                      </a:pPr>
                      <a:r>
                        <a:rPr kumimoji="1" lang="ja-JP" altLang="en-US" sz="1200" dirty="0">
                          <a:latin typeface="+mj-ea"/>
                          <a:ea typeface="+mj-ea"/>
                        </a:rPr>
                        <a:t>１２８．１％</a:t>
                      </a:r>
                      <a:endParaRPr kumimoji="1" lang="en-US" altLang="ja-JP" sz="1200" dirty="0">
                        <a:latin typeface="+mj-ea"/>
                        <a:ea typeface="+mj-ea"/>
                      </a:endParaRPr>
                    </a:p>
                  </a:txBody>
                  <a:tcPr marT="42204" marB="42204" anchor="ctr">
                    <a:lnT w="38100" cap="flat" cmpd="sng" algn="ctr">
                      <a:solidFill>
                        <a:srgbClr val="FF0000"/>
                      </a:solidFill>
                      <a:prstDash val="solid"/>
                      <a:round/>
                      <a:headEnd type="none" w="med" len="med"/>
                      <a:tailEnd type="none" w="med" len="med"/>
                    </a:lnT>
                  </a:tcPr>
                </a:tc>
                <a:tc>
                  <a:txBody>
                    <a:bodyPr/>
                    <a:lstStyle/>
                    <a:p>
                      <a:pPr algn="ctr">
                        <a:lnSpc>
                          <a:spcPts val="1400"/>
                        </a:lnSpc>
                      </a:pPr>
                      <a:endParaRPr kumimoji="1" lang="en-US" altLang="ja-JP" sz="1200" dirty="0">
                        <a:latin typeface="+mj-ea"/>
                        <a:ea typeface="+mj-ea"/>
                      </a:endParaRPr>
                    </a:p>
                  </a:txBody>
                  <a:tcPr marT="42204" marB="42204" anchor="ctr">
                    <a:lnT w="38100" cap="flat" cmpd="sng" algn="ctr">
                      <a:solidFill>
                        <a:srgbClr val="FF0000"/>
                      </a:solidFill>
                      <a:prstDash val="solid"/>
                      <a:round/>
                      <a:headEnd type="none" w="med" len="med"/>
                      <a:tailEnd type="none" w="med" len="med"/>
                    </a:lnT>
                  </a:tcPr>
                </a:tc>
                <a:tc>
                  <a:txBody>
                    <a:bodyPr/>
                    <a:lstStyle/>
                    <a:p>
                      <a:pPr algn="ctr">
                        <a:lnSpc>
                          <a:spcPts val="1400"/>
                        </a:lnSpc>
                      </a:pPr>
                      <a:r>
                        <a:rPr kumimoji="1" lang="ja-JP" altLang="en-US" sz="1200" dirty="0">
                          <a:latin typeface="+mj-ea"/>
                          <a:ea typeface="+mj-ea"/>
                        </a:rPr>
                        <a:t>１５７．８％</a:t>
                      </a:r>
                      <a:endParaRPr kumimoji="1" lang="en-US" altLang="ja-JP" sz="1200" dirty="0">
                        <a:latin typeface="+mj-ea"/>
                        <a:ea typeface="+mj-ea"/>
                      </a:endParaRPr>
                    </a:p>
                  </a:txBody>
                  <a:tcPr marT="42204" marB="42204" anchor="ctr">
                    <a:lnT w="38100" cap="flat" cmpd="sng" algn="ctr">
                      <a:solidFill>
                        <a:srgbClr val="FF0000"/>
                      </a:solidFill>
                      <a:prstDash val="solid"/>
                      <a:round/>
                      <a:headEnd type="none" w="med" len="med"/>
                      <a:tailEnd type="none" w="med" len="med"/>
                    </a:lnT>
                  </a:tcPr>
                </a:tc>
                <a:tc>
                  <a:txBody>
                    <a:bodyPr/>
                    <a:lstStyle/>
                    <a:p>
                      <a:pPr algn="ctr">
                        <a:lnSpc>
                          <a:spcPts val="1400"/>
                        </a:lnSpc>
                      </a:pPr>
                      <a:endParaRPr kumimoji="1" lang="en-US" altLang="ja-JP" sz="1200" dirty="0">
                        <a:latin typeface="+mj-ea"/>
                        <a:ea typeface="+mj-ea"/>
                      </a:endParaRPr>
                    </a:p>
                  </a:txBody>
                  <a:tcPr marT="42204" marB="42204" anchor="ctr">
                    <a:lnT w="38100" cap="flat" cmpd="sng" algn="ctr">
                      <a:solidFill>
                        <a:srgbClr val="FF0000"/>
                      </a:solidFill>
                      <a:prstDash val="solid"/>
                      <a:round/>
                      <a:headEnd type="none" w="med" len="med"/>
                      <a:tailEnd type="none" w="med" len="med"/>
                    </a:lnT>
                  </a:tcPr>
                </a:tc>
                <a:tc>
                  <a:txBody>
                    <a:bodyPr/>
                    <a:lstStyle/>
                    <a:p>
                      <a:pPr algn="ctr"/>
                      <a:r>
                        <a:rPr kumimoji="1" lang="ja-JP" altLang="en-US" sz="1200" dirty="0">
                          <a:latin typeface="+mj-ea"/>
                          <a:ea typeface="+mj-ea"/>
                        </a:rPr>
                        <a:t>２３３．３％</a:t>
                      </a:r>
                      <a:endParaRPr kumimoji="1" lang="en-US" altLang="ja-JP" sz="1200" dirty="0">
                        <a:latin typeface="+mj-ea"/>
                        <a:ea typeface="+mj-ea"/>
                      </a:endParaRPr>
                    </a:p>
                  </a:txBody>
                  <a:tcPr marT="42204" marB="42204" anchor="ctr">
                    <a:lnT w="38100" cap="flat" cmpd="sng" algn="ctr">
                      <a:solidFill>
                        <a:srgbClr val="FF0000"/>
                      </a:solidFill>
                      <a:prstDash val="solid"/>
                      <a:round/>
                      <a:headEnd type="none" w="med" len="med"/>
                      <a:tailEnd type="none" w="med" len="med"/>
                    </a:lnT>
                  </a:tcPr>
                </a:tc>
                <a:extLst>
                  <a:ext uri="{0D108BD9-81ED-4DB2-BD59-A6C34878D82A}">
                    <a16:rowId xmlns:a16="http://schemas.microsoft.com/office/drawing/2014/main" val="10013"/>
                  </a:ext>
                </a:extLst>
              </a:tr>
            </a:tbl>
          </a:graphicData>
        </a:graphic>
      </p:graphicFrame>
      <p:sp>
        <p:nvSpPr>
          <p:cNvPr id="3" name="テキスト ボックス 2"/>
          <p:cNvSpPr txBox="1"/>
          <p:nvPr/>
        </p:nvSpPr>
        <p:spPr>
          <a:xfrm>
            <a:off x="0" y="203303"/>
            <a:ext cx="9144000" cy="425966"/>
          </a:xfrm>
          <a:prstGeom prst="rect">
            <a:avLst/>
          </a:prstGeom>
          <a:solidFill>
            <a:schemeClr val="bg1"/>
          </a:solidFill>
          <a:ln>
            <a:solidFill>
              <a:schemeClr val="bg1"/>
            </a:solidFill>
          </a:ln>
        </p:spPr>
        <p:txBody>
          <a:bodyPr wrap="square" lIns="84284" tIns="42140" rIns="84284" bIns="42140" rtlCol="0" anchor="ctr">
            <a:spAutoFit/>
          </a:bodyPr>
          <a:lstStyle/>
          <a:p>
            <a:pPr algn="ctr" defTabSz="843081"/>
            <a:r>
              <a:rPr lang="ja-JP" altLang="en-US" sz="2215" dirty="0">
                <a:solidFill>
                  <a:prstClr val="black"/>
                </a:solidFill>
                <a:latin typeface="ＭＳ Ｐゴシック"/>
                <a:ea typeface="ＭＳ Ｐゴシック"/>
              </a:rPr>
              <a:t>過去</a:t>
            </a:r>
            <a:r>
              <a:rPr lang="en-US" altLang="ja-JP" sz="2215" dirty="0">
                <a:solidFill>
                  <a:prstClr val="black"/>
                </a:solidFill>
                <a:latin typeface="ＭＳ Ｐゴシック"/>
                <a:ea typeface="ＭＳ Ｐゴシック"/>
              </a:rPr>
              <a:t>10</a:t>
            </a:r>
            <a:r>
              <a:rPr lang="ja-JP" altLang="en-US" sz="2215" dirty="0">
                <a:solidFill>
                  <a:prstClr val="black"/>
                </a:solidFill>
                <a:latin typeface="ＭＳ Ｐゴシック"/>
                <a:ea typeface="ＭＳ Ｐゴシック"/>
              </a:rPr>
              <a:t>年間の医療、介護、障害の総費用額・伸び率の推移</a:t>
            </a:r>
          </a:p>
        </p:txBody>
      </p:sp>
      <p:sp>
        <p:nvSpPr>
          <p:cNvPr id="5" name="テキスト ボックス 4"/>
          <p:cNvSpPr txBox="1"/>
          <p:nvPr/>
        </p:nvSpPr>
        <p:spPr>
          <a:xfrm>
            <a:off x="59499" y="5556017"/>
            <a:ext cx="8568952" cy="983283"/>
          </a:xfrm>
          <a:prstGeom prst="rect">
            <a:avLst/>
          </a:prstGeom>
          <a:noFill/>
        </p:spPr>
        <p:txBody>
          <a:bodyPr wrap="square" rtlCol="0">
            <a:spAutoFit/>
          </a:bodyPr>
          <a:lstStyle/>
          <a:p>
            <a:r>
              <a:rPr lang="en-US" altLang="ja-JP" sz="1108" dirty="0">
                <a:solidFill>
                  <a:prstClr val="black"/>
                </a:solidFill>
                <a:latin typeface="Arial"/>
                <a:ea typeface="ＭＳ Ｐゴシック"/>
              </a:rPr>
              <a:t>※</a:t>
            </a:r>
            <a:r>
              <a:rPr lang="ja-JP" altLang="en-US" sz="1108" dirty="0">
                <a:solidFill>
                  <a:prstClr val="black"/>
                </a:solidFill>
                <a:latin typeface="Arial"/>
                <a:ea typeface="ＭＳ Ｐゴシック"/>
              </a:rPr>
              <a:t>障害の平成</a:t>
            </a:r>
            <a:r>
              <a:rPr lang="ja-JP" altLang="en-US" sz="1108" dirty="0">
                <a:solidFill>
                  <a:prstClr val="black"/>
                </a:solidFill>
                <a:latin typeface="ＭＳ Ｐゴシック"/>
                <a:ea typeface="ＭＳ Ｐゴシック"/>
              </a:rPr>
              <a:t>１９年度の伸び率は、法施行（</a:t>
            </a:r>
            <a:r>
              <a:rPr lang="en-US" altLang="ja-JP" sz="1108" dirty="0">
                <a:solidFill>
                  <a:prstClr val="black"/>
                </a:solidFill>
                <a:latin typeface="ＭＳ Ｐゴシック"/>
                <a:ea typeface="ＭＳ Ｐゴシック"/>
              </a:rPr>
              <a:t>18</a:t>
            </a:r>
            <a:r>
              <a:rPr lang="ja-JP" altLang="en-US" sz="1108" dirty="0">
                <a:solidFill>
                  <a:prstClr val="black"/>
                </a:solidFill>
                <a:latin typeface="ＭＳ Ｐゴシック"/>
                <a:ea typeface="ＭＳ Ｐゴシック"/>
              </a:rPr>
              <a:t>年</a:t>
            </a:r>
            <a:r>
              <a:rPr lang="en-US" altLang="ja-JP" sz="1108" dirty="0">
                <a:solidFill>
                  <a:prstClr val="black"/>
                </a:solidFill>
                <a:latin typeface="ＭＳ Ｐゴシック"/>
                <a:ea typeface="ＭＳ Ｐゴシック"/>
              </a:rPr>
              <a:t>10</a:t>
            </a:r>
            <a:r>
              <a:rPr lang="ja-JP" altLang="en-US" sz="1108" dirty="0">
                <a:solidFill>
                  <a:prstClr val="black"/>
                </a:solidFill>
                <a:latin typeface="ＭＳ Ｐゴシック"/>
                <a:ea typeface="ＭＳ Ｐゴシック"/>
              </a:rPr>
              <a:t>月</a:t>
            </a:r>
            <a:r>
              <a:rPr lang="en-US" altLang="ja-JP" sz="1108" dirty="0">
                <a:solidFill>
                  <a:prstClr val="black"/>
                </a:solidFill>
                <a:latin typeface="ＭＳ Ｐゴシック"/>
                <a:ea typeface="ＭＳ Ｐゴシック"/>
              </a:rPr>
              <a:t>1</a:t>
            </a:r>
            <a:r>
              <a:rPr lang="ja-JP" altLang="en-US" sz="1108" dirty="0">
                <a:solidFill>
                  <a:prstClr val="black"/>
                </a:solidFill>
                <a:latin typeface="ＭＳ Ｐゴシック"/>
                <a:ea typeface="ＭＳ Ｐゴシック"/>
              </a:rPr>
              <a:t>日）後の平年度課によるもの。平均伸び率、</a:t>
            </a:r>
            <a:r>
              <a:rPr lang="en-US" altLang="ja-JP" sz="1108" dirty="0">
                <a:solidFill>
                  <a:prstClr val="black"/>
                </a:solidFill>
                <a:latin typeface="ＭＳ Ｐゴシック"/>
                <a:ea typeface="ＭＳ Ｐゴシック"/>
              </a:rPr>
              <a:t>10</a:t>
            </a:r>
            <a:r>
              <a:rPr lang="ja-JP" altLang="en-US" sz="1108" dirty="0">
                <a:solidFill>
                  <a:prstClr val="black"/>
                </a:solidFill>
                <a:latin typeface="ＭＳ Ｐゴシック"/>
                <a:ea typeface="ＭＳ Ｐゴシック"/>
              </a:rPr>
              <a:t>年間の伸び率の算定</a:t>
            </a:r>
            <a:r>
              <a:rPr lang="ja-JP" altLang="en-US" sz="1108" dirty="0">
                <a:solidFill>
                  <a:prstClr val="black"/>
                </a:solidFill>
                <a:latin typeface="Arial"/>
                <a:ea typeface="ＭＳ Ｐゴシック"/>
              </a:rPr>
              <a:t>から除外している。</a:t>
            </a:r>
            <a:endParaRPr lang="en-US" altLang="ja-JP" sz="1108" dirty="0">
              <a:solidFill>
                <a:prstClr val="black"/>
              </a:solidFill>
              <a:latin typeface="Arial"/>
              <a:ea typeface="ＭＳ Ｐゴシック"/>
            </a:endParaRPr>
          </a:p>
          <a:p>
            <a:r>
              <a:rPr lang="ja-JP" altLang="en-US" sz="1108" dirty="0">
                <a:solidFill>
                  <a:prstClr val="black"/>
                </a:solidFill>
                <a:latin typeface="Arial"/>
                <a:ea typeface="ＭＳ Ｐゴシック"/>
              </a:rPr>
              <a:t>（出典）</a:t>
            </a:r>
            <a:endParaRPr lang="en-US" altLang="ja-JP" sz="1108" dirty="0">
              <a:solidFill>
                <a:prstClr val="black"/>
              </a:solidFill>
              <a:latin typeface="Arial"/>
              <a:ea typeface="ＭＳ Ｐゴシック"/>
            </a:endParaRPr>
          </a:p>
          <a:p>
            <a:pPr>
              <a:lnSpc>
                <a:spcPts val="277"/>
              </a:lnSpc>
            </a:pPr>
            <a:endParaRPr lang="en-US" altLang="ja-JP" sz="1108" dirty="0">
              <a:solidFill>
                <a:prstClr val="black"/>
              </a:solidFill>
              <a:latin typeface="Arial"/>
              <a:ea typeface="ＭＳ Ｐゴシック"/>
            </a:endParaRPr>
          </a:p>
          <a:p>
            <a:r>
              <a:rPr lang="ja-JP" altLang="en-US" sz="1108" dirty="0">
                <a:solidFill>
                  <a:prstClr val="black"/>
                </a:solidFill>
                <a:latin typeface="Arial"/>
                <a:ea typeface="ＭＳ Ｐゴシック"/>
              </a:rPr>
              <a:t>・　医療 ： 医療費の動向</a:t>
            </a:r>
            <a:endParaRPr lang="en-US" altLang="ja-JP" sz="1108" dirty="0">
              <a:solidFill>
                <a:prstClr val="black"/>
              </a:solidFill>
              <a:latin typeface="ＭＳ Ｐゴシック"/>
              <a:ea typeface="ＭＳ Ｐゴシック"/>
            </a:endParaRPr>
          </a:p>
          <a:p>
            <a:r>
              <a:rPr lang="ja-JP" altLang="en-US" sz="1108" dirty="0">
                <a:solidFill>
                  <a:prstClr val="black"/>
                </a:solidFill>
                <a:latin typeface="ＭＳ Ｐゴシック"/>
                <a:ea typeface="ＭＳ Ｐゴシック"/>
              </a:rPr>
              <a:t>・　介護 ： 介護給付費総費用額実績　</a:t>
            </a:r>
            <a:r>
              <a:rPr lang="en-US" altLang="ja-JP" sz="1108" dirty="0">
                <a:solidFill>
                  <a:prstClr val="black"/>
                </a:solidFill>
                <a:latin typeface="ＭＳ Ｐゴシック"/>
                <a:ea typeface="ＭＳ Ｐゴシック"/>
              </a:rPr>
              <a:t>※</a:t>
            </a:r>
            <a:r>
              <a:rPr lang="ja-JP" altLang="en-US" sz="1108" dirty="0">
                <a:solidFill>
                  <a:prstClr val="black"/>
                </a:solidFill>
                <a:latin typeface="ＭＳ Ｐゴシック"/>
                <a:ea typeface="ＭＳ Ｐゴシック"/>
              </a:rPr>
              <a:t>平成</a:t>
            </a:r>
            <a:r>
              <a:rPr lang="en-US" altLang="ja-JP" sz="1108" dirty="0">
                <a:solidFill>
                  <a:prstClr val="black"/>
                </a:solidFill>
                <a:latin typeface="ＭＳ Ｐゴシック"/>
                <a:ea typeface="ＭＳ Ｐゴシック"/>
              </a:rPr>
              <a:t>27</a:t>
            </a:r>
            <a:r>
              <a:rPr lang="ja-JP" altLang="en-US" sz="1108" dirty="0">
                <a:solidFill>
                  <a:prstClr val="black"/>
                </a:solidFill>
                <a:latin typeface="ＭＳ Ｐゴシック"/>
                <a:ea typeface="ＭＳ Ｐゴシック"/>
              </a:rPr>
              <a:t>年度は当初予算額</a:t>
            </a:r>
            <a:endParaRPr lang="en-US" altLang="ja-JP" sz="1108" dirty="0">
              <a:solidFill>
                <a:prstClr val="black"/>
              </a:solidFill>
              <a:latin typeface="ＭＳ Ｐゴシック"/>
              <a:ea typeface="ＭＳ Ｐゴシック"/>
            </a:endParaRPr>
          </a:p>
          <a:p>
            <a:r>
              <a:rPr lang="ja-JP" altLang="en-US" sz="1108" dirty="0">
                <a:solidFill>
                  <a:prstClr val="black"/>
                </a:solidFill>
                <a:latin typeface="ＭＳ Ｐゴシック"/>
                <a:ea typeface="ＭＳ Ｐゴシック"/>
              </a:rPr>
              <a:t>・　障害 ： 国保連データ及び障害者自立支援給付費負担</a:t>
            </a:r>
            <a:r>
              <a:rPr lang="ja-JP" altLang="en-US" sz="1108" dirty="0">
                <a:solidFill>
                  <a:prstClr val="black"/>
                </a:solidFill>
                <a:latin typeface="Arial"/>
                <a:ea typeface="ＭＳ Ｐゴシック"/>
              </a:rPr>
              <a:t>金を基に障害福祉課において推計</a:t>
            </a:r>
          </a:p>
        </p:txBody>
      </p:sp>
      <p:grpSp>
        <p:nvGrpSpPr>
          <p:cNvPr id="6" name="グループ化 5"/>
          <p:cNvGrpSpPr>
            <a:grpSpLocks/>
          </p:cNvGrpSpPr>
          <p:nvPr/>
        </p:nvGrpSpPr>
        <p:grpSpPr bwMode="auto">
          <a:xfrm>
            <a:off x="14496" y="597449"/>
            <a:ext cx="9115020" cy="73028"/>
            <a:chOff x="0" y="188640"/>
            <a:chExt cx="9144000" cy="72008"/>
          </a:xfrm>
        </p:grpSpPr>
        <p:cxnSp>
          <p:nvCxnSpPr>
            <p:cNvPr id="7" name="直線コネクタ 6"/>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4" name="スライド番号プレースホルダー 3"/>
          <p:cNvSpPr>
            <a:spLocks noGrp="1"/>
          </p:cNvSpPr>
          <p:nvPr>
            <p:ph type="sldNum" sz="quarter" idx="12"/>
          </p:nvPr>
        </p:nvSpPr>
        <p:spPr>
          <a:xfrm>
            <a:off x="7032638" y="6478060"/>
            <a:ext cx="2057400" cy="365125"/>
          </a:xfrm>
        </p:spPr>
        <p:txBody>
          <a:bodyPr/>
          <a:lstStyle/>
          <a:p>
            <a:pPr>
              <a:defRPr/>
            </a:pPr>
            <a:fld id="{431CAECD-5926-4741-A906-A08E04809A27}" type="slidenum">
              <a:rPr lang="en-US" altLang="ja-JP" smtClean="0"/>
              <a:pPr>
                <a:defRPr/>
              </a:pPr>
              <a:t>30</a:t>
            </a:fld>
            <a:endParaRPr lang="en-US" altLang="ja-JP" dirty="0"/>
          </a:p>
        </p:txBody>
      </p:sp>
      <p:sp>
        <p:nvSpPr>
          <p:cNvPr id="9"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1875327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メモ 6"/>
          <p:cNvSpPr/>
          <p:nvPr/>
        </p:nvSpPr>
        <p:spPr>
          <a:xfrm>
            <a:off x="130419" y="1700808"/>
            <a:ext cx="8872615" cy="4586356"/>
          </a:xfrm>
          <a:prstGeom prst="foldedCorner">
            <a:avLst>
              <a:gd name="adj" fmla="val 8663"/>
            </a:avLst>
          </a:prstGeom>
          <a:solidFill>
            <a:srgbClr val="CCFF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8418" tIns="44209" rIns="88418" bIns="44209" anchor="ctr"/>
          <a:lstStyle/>
          <a:p>
            <a:pPr algn="ctr" defTabSz="827585" fontAlgn="base">
              <a:spcBef>
                <a:spcPct val="0"/>
              </a:spcBef>
              <a:spcAft>
                <a:spcPct val="0"/>
              </a:spcAft>
              <a:defRPr/>
            </a:pPr>
            <a:endParaRPr kumimoji="1" lang="ja-JP" altLang="en-US" sz="1662" dirty="0">
              <a:solidFill>
                <a:srgbClr val="FFFFFF"/>
              </a:solidFill>
              <a:latin typeface="Arial"/>
              <a:ea typeface="ＭＳ Ｐゴシック"/>
            </a:endParaRPr>
          </a:p>
        </p:txBody>
      </p:sp>
      <p:sp>
        <p:nvSpPr>
          <p:cNvPr id="4099" name="正方形/長方形 3"/>
          <p:cNvSpPr>
            <a:spLocks noChangeArrowheads="1"/>
          </p:cNvSpPr>
          <p:nvPr/>
        </p:nvSpPr>
        <p:spPr bwMode="auto">
          <a:xfrm>
            <a:off x="168519" y="2166090"/>
            <a:ext cx="8806154" cy="4220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418" tIns="44209" rIns="88418" bIns="44209"/>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defTabSz="844083" eaLnBrk="1" fontAlgn="base" hangingPunct="1">
              <a:lnSpc>
                <a:spcPts val="923"/>
              </a:lnSpc>
              <a:spcBef>
                <a:spcPct val="0"/>
              </a:spcBef>
              <a:spcAft>
                <a:spcPct val="0"/>
              </a:spcAft>
              <a:buNone/>
              <a:defRPr/>
            </a:pPr>
            <a:r>
              <a:rPr lang="ja-JP" altLang="en-US" sz="1477" b="1" dirty="0">
                <a:solidFill>
                  <a:srgbClr val="000000"/>
                </a:solidFill>
                <a:latin typeface="ＭＳ ゴシック" pitchFamily="49" charset="-128"/>
                <a:ea typeface="ＭＳ ゴシック" pitchFamily="49" charset="-128"/>
              </a:rPr>
              <a:t>① 良質な障害福祉サービス、障害児支援の確保　</a:t>
            </a:r>
            <a:r>
              <a:rPr lang="en-US" altLang="ja-JP" sz="1477" b="1" dirty="0">
                <a:solidFill>
                  <a:srgbClr val="FF0000"/>
                </a:solidFill>
                <a:latin typeface="ＭＳ ゴシック" pitchFamily="49" charset="-128"/>
                <a:ea typeface="ＭＳ ゴシック" pitchFamily="49" charset="-128"/>
              </a:rPr>
              <a:t>1</a:t>
            </a:r>
            <a:r>
              <a:rPr lang="ja-JP" altLang="en-US" sz="1477" b="1" dirty="0">
                <a:solidFill>
                  <a:srgbClr val="FF0000"/>
                </a:solidFill>
                <a:latin typeface="ＭＳ ゴシック" pitchFamily="49" charset="-128"/>
                <a:ea typeface="ＭＳ ゴシック" pitchFamily="49" charset="-128"/>
              </a:rPr>
              <a:t>兆</a:t>
            </a:r>
            <a:r>
              <a:rPr lang="en-US" altLang="ja-JP" sz="1477" b="1" dirty="0">
                <a:solidFill>
                  <a:srgbClr val="FF0000"/>
                </a:solidFill>
                <a:latin typeface="ＭＳ ゴシック" pitchFamily="49" charset="-128"/>
                <a:ea typeface="ＭＳ ゴシック" pitchFamily="49" charset="-128"/>
              </a:rPr>
              <a:t>4,542</a:t>
            </a:r>
            <a:r>
              <a:rPr lang="ja-JP" altLang="en-US" sz="1477" b="1" dirty="0">
                <a:solidFill>
                  <a:srgbClr val="FF0000"/>
                </a:solidFill>
                <a:latin typeface="ＭＳ ゴシック" pitchFamily="49" charset="-128"/>
                <a:ea typeface="ＭＳ ゴシック" pitchFamily="49" charset="-128"/>
              </a:rPr>
              <a:t>億円</a:t>
            </a:r>
            <a:r>
              <a:rPr lang="zh-TW" altLang="en-US" sz="1477" b="1" dirty="0">
                <a:solidFill>
                  <a:srgbClr val="FF0000"/>
                </a:solidFill>
                <a:latin typeface="ＭＳ ゴシック" pitchFamily="49" charset="-128"/>
                <a:ea typeface="ＭＳ ゴシック" pitchFamily="49" charset="-128"/>
              </a:rPr>
              <a:t>（</a:t>
            </a:r>
            <a:r>
              <a:rPr lang="en-US" altLang="ja-JP" sz="1477" b="1" dirty="0">
                <a:solidFill>
                  <a:srgbClr val="FF0000"/>
                </a:solidFill>
                <a:latin typeface="ＭＳ ゴシック" pitchFamily="49" charset="-128"/>
                <a:ea typeface="ＭＳ ゴシック" pitchFamily="49" charset="-128"/>
              </a:rPr>
              <a:t>1</a:t>
            </a:r>
            <a:r>
              <a:rPr lang="zh-TW" altLang="en-US" sz="1477" b="1" dirty="0">
                <a:solidFill>
                  <a:srgbClr val="FF0000"/>
                </a:solidFill>
                <a:latin typeface="ＭＳ ゴシック" pitchFamily="49" charset="-128"/>
                <a:ea typeface="ＭＳ ゴシック" pitchFamily="49" charset="-128"/>
              </a:rPr>
              <a:t>兆</a:t>
            </a:r>
            <a:r>
              <a:rPr lang="en-US" altLang="ja-JP" sz="1477" b="1" dirty="0">
                <a:solidFill>
                  <a:srgbClr val="FF0000"/>
                </a:solidFill>
                <a:latin typeface="ＭＳ ゴシック" pitchFamily="49" charset="-128"/>
                <a:ea typeface="ＭＳ ゴシック" pitchFamily="49" charset="-128"/>
              </a:rPr>
              <a:t>3</a:t>
            </a:r>
            <a:r>
              <a:rPr lang="en-US" altLang="zh-TW" sz="1477" b="1" dirty="0">
                <a:solidFill>
                  <a:srgbClr val="FF0000"/>
                </a:solidFill>
                <a:latin typeface="ＭＳ ゴシック" pitchFamily="49" charset="-128"/>
                <a:ea typeface="ＭＳ ゴシック" pitchFamily="49" charset="-128"/>
              </a:rPr>
              <a:t>,</a:t>
            </a:r>
            <a:r>
              <a:rPr lang="en-US" altLang="ja-JP" sz="1477" b="1" dirty="0">
                <a:solidFill>
                  <a:srgbClr val="FF0000"/>
                </a:solidFill>
                <a:latin typeface="ＭＳ ゴシック" pitchFamily="49" charset="-128"/>
                <a:ea typeface="ＭＳ ゴシック" pitchFamily="49" charset="-128"/>
              </a:rPr>
              <a:t>317</a:t>
            </a:r>
            <a:r>
              <a:rPr lang="zh-TW" altLang="en-US" sz="1477" b="1" dirty="0">
                <a:solidFill>
                  <a:srgbClr val="FF0000"/>
                </a:solidFill>
                <a:latin typeface="ＭＳ ゴシック" pitchFamily="49" charset="-128"/>
                <a:ea typeface="ＭＳ ゴシック" pitchFamily="49" charset="-128"/>
              </a:rPr>
              <a:t>億円）</a:t>
            </a:r>
            <a:endParaRPr lang="en-US" altLang="ja-JP" sz="1477" b="1" dirty="0">
              <a:solidFill>
                <a:srgbClr val="000000"/>
              </a:solidFill>
              <a:latin typeface="ＭＳ ゴシック" pitchFamily="49" charset="-128"/>
              <a:ea typeface="ＭＳ ゴシック" pitchFamily="49" charset="-128"/>
            </a:endParaRPr>
          </a:p>
          <a:p>
            <a:pPr defTabSz="844083" eaLnBrk="1" fontAlgn="base" hangingPunct="1">
              <a:lnSpc>
                <a:spcPts val="277"/>
              </a:lnSpc>
              <a:spcBef>
                <a:spcPct val="0"/>
              </a:spcBef>
              <a:spcAft>
                <a:spcPct val="0"/>
              </a:spcAft>
              <a:buNone/>
              <a:defRPr/>
            </a:pPr>
            <a:endParaRPr lang="en-US" altLang="ja-JP" sz="1477" b="1" dirty="0">
              <a:solidFill>
                <a:srgbClr val="00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r>
              <a:rPr lang="ja-JP" altLang="en-US" sz="1292" dirty="0">
                <a:solidFill>
                  <a:srgbClr val="000000"/>
                </a:solidFill>
                <a:latin typeface="ＭＳ ゴシック" pitchFamily="49" charset="-128"/>
                <a:ea typeface="ＭＳ ゴシック" pitchFamily="49" charset="-128"/>
              </a:rPr>
              <a:t>　　障害児・障害者が地域や住み慣れた場所で暮らすために必要な障害福祉サービスや障害児支援等に必要な経費</a:t>
            </a:r>
            <a:endParaRPr lang="en-US" altLang="ja-JP" sz="1292" dirty="0">
              <a:solidFill>
                <a:srgbClr val="00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r>
              <a:rPr lang="ja-JP" altLang="en-US" sz="1292" dirty="0">
                <a:solidFill>
                  <a:srgbClr val="000000"/>
                </a:solidFill>
                <a:latin typeface="ＭＳ ゴシック" pitchFamily="49" charset="-128"/>
                <a:ea typeface="ＭＳ ゴシック" pitchFamily="49" charset="-128"/>
              </a:rPr>
              <a:t>　を確保する。</a:t>
            </a:r>
            <a:endParaRPr lang="en-US" altLang="ja-JP" sz="1292" dirty="0">
              <a:solidFill>
                <a:srgbClr val="00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endParaRPr lang="en-US" altLang="ja-JP" sz="1292" dirty="0">
              <a:solidFill>
                <a:srgbClr val="00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endParaRPr lang="en-US" altLang="ja-JP" sz="1292" dirty="0">
              <a:solidFill>
                <a:srgbClr val="000000"/>
              </a:solidFill>
              <a:latin typeface="ＭＳ ゴシック" pitchFamily="49" charset="-128"/>
              <a:ea typeface="ＭＳ ゴシック" pitchFamily="49" charset="-128"/>
            </a:endParaRPr>
          </a:p>
          <a:p>
            <a:pPr defTabSz="844083" eaLnBrk="1" fontAlgn="base" hangingPunct="1">
              <a:lnSpc>
                <a:spcPts val="1292"/>
              </a:lnSpc>
              <a:spcBef>
                <a:spcPct val="0"/>
              </a:spcBef>
              <a:spcAft>
                <a:spcPct val="0"/>
              </a:spcAft>
              <a:buNone/>
              <a:defRPr/>
            </a:pPr>
            <a:endParaRPr lang="en-US" altLang="ja-JP" sz="1292" dirty="0">
              <a:solidFill>
                <a:srgbClr val="000000"/>
              </a:solidFill>
              <a:latin typeface="ＭＳ ゴシック" pitchFamily="49" charset="-128"/>
              <a:ea typeface="ＭＳ ゴシック" pitchFamily="49" charset="-128"/>
            </a:endParaRPr>
          </a:p>
          <a:p>
            <a:pPr defTabSz="844083" eaLnBrk="1" fontAlgn="base" hangingPunct="1">
              <a:lnSpc>
                <a:spcPts val="1292"/>
              </a:lnSpc>
              <a:spcBef>
                <a:spcPct val="0"/>
              </a:spcBef>
              <a:spcAft>
                <a:spcPct val="0"/>
              </a:spcAft>
              <a:buNone/>
              <a:defRPr/>
            </a:pPr>
            <a:endParaRPr lang="en-US" altLang="ja-JP" sz="1292" dirty="0">
              <a:solidFill>
                <a:srgbClr val="000000"/>
              </a:solidFill>
              <a:latin typeface="ＭＳ ゴシック" pitchFamily="49" charset="-128"/>
              <a:ea typeface="ＭＳ ゴシック" pitchFamily="49" charset="-128"/>
            </a:endParaRPr>
          </a:p>
          <a:p>
            <a:pPr defTabSz="844083" eaLnBrk="1" fontAlgn="base" hangingPunct="1">
              <a:lnSpc>
                <a:spcPts val="1292"/>
              </a:lnSpc>
              <a:spcBef>
                <a:spcPct val="0"/>
              </a:spcBef>
              <a:spcAft>
                <a:spcPct val="0"/>
              </a:spcAft>
              <a:buNone/>
              <a:defRPr/>
            </a:pPr>
            <a:endParaRPr lang="en-US" altLang="ja-JP" sz="1292" dirty="0">
              <a:solidFill>
                <a:srgbClr val="00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r>
              <a:rPr lang="ja-JP" altLang="en-US" sz="1477" b="1" dirty="0">
                <a:solidFill>
                  <a:srgbClr val="000000"/>
                </a:solidFill>
                <a:latin typeface="ＭＳ ゴシック" pitchFamily="49" charset="-128"/>
                <a:ea typeface="ＭＳ ゴシック" pitchFamily="49" charset="-128"/>
              </a:rPr>
              <a:t>② 地域生活支援事業等の拡充　</a:t>
            </a:r>
            <a:r>
              <a:rPr lang="en-US" altLang="ja-JP" sz="1477" b="1" dirty="0">
                <a:solidFill>
                  <a:srgbClr val="FF0000"/>
                </a:solidFill>
                <a:latin typeface="ＭＳ ゴシック" pitchFamily="49" charset="-128"/>
                <a:ea typeface="ＭＳ ゴシック" pitchFamily="49" charset="-128"/>
              </a:rPr>
              <a:t>495</a:t>
            </a:r>
            <a:r>
              <a:rPr lang="ja-JP" altLang="en-US" sz="1477" b="1" dirty="0">
                <a:solidFill>
                  <a:srgbClr val="FF0000"/>
                </a:solidFill>
                <a:latin typeface="ＭＳ ゴシック" pitchFamily="49" charset="-128"/>
                <a:ea typeface="ＭＳ ゴシック" pitchFamily="49" charset="-128"/>
              </a:rPr>
              <a:t>億円（</a:t>
            </a:r>
            <a:r>
              <a:rPr lang="en-US" altLang="ja-JP" sz="1477" b="1" dirty="0">
                <a:solidFill>
                  <a:srgbClr val="FF0000"/>
                </a:solidFill>
                <a:latin typeface="ＭＳ ゴシック" pitchFamily="49" charset="-128"/>
                <a:ea typeface="ＭＳ ゴシック" pitchFamily="49" charset="-128"/>
              </a:rPr>
              <a:t>493</a:t>
            </a:r>
            <a:r>
              <a:rPr lang="ja-JP" altLang="en-US" sz="1477" b="1" dirty="0">
                <a:solidFill>
                  <a:srgbClr val="FF0000"/>
                </a:solidFill>
                <a:latin typeface="ＭＳ ゴシック" pitchFamily="49" charset="-128"/>
                <a:ea typeface="ＭＳ ゴシック" pitchFamily="49" charset="-128"/>
              </a:rPr>
              <a:t>億円）（一部新規）</a:t>
            </a:r>
            <a:endParaRPr lang="en-US" altLang="ja-JP" sz="1477" b="1" dirty="0">
              <a:solidFill>
                <a:srgbClr val="00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r>
              <a:rPr lang="en-US" altLang="ja-JP" sz="1292" dirty="0">
                <a:solidFill>
                  <a:srgbClr val="000000"/>
                </a:solidFill>
                <a:latin typeface="ＭＳ ゴシック" pitchFamily="49" charset="-128"/>
                <a:ea typeface="ＭＳ ゴシック" pitchFamily="49" charset="-128"/>
              </a:rPr>
              <a:t>  </a:t>
            </a:r>
            <a:r>
              <a:rPr lang="ja-JP" altLang="en-US" sz="1292" dirty="0">
                <a:solidFill>
                  <a:srgbClr val="000000"/>
                </a:solidFill>
                <a:latin typeface="ＭＳ ゴシック" pitchFamily="49" charset="-128"/>
                <a:ea typeface="ＭＳ ゴシック" pitchFamily="49" charset="-128"/>
              </a:rPr>
              <a:t>　意思疎通支援や移動支援など障害児・障害者の地域生活を支援する事業について、必要額を確保しつつ、事業の</a:t>
            </a:r>
            <a:endParaRPr lang="en-US" altLang="ja-JP" sz="1292" dirty="0">
              <a:solidFill>
                <a:srgbClr val="00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r>
              <a:rPr lang="ja-JP" altLang="en-US" sz="1292" dirty="0">
                <a:solidFill>
                  <a:srgbClr val="000000"/>
                </a:solidFill>
                <a:latin typeface="ＭＳ ゴシック" pitchFamily="49" charset="-128"/>
                <a:ea typeface="ＭＳ ゴシック" pitchFamily="49" charset="-128"/>
              </a:rPr>
              <a:t>　拡充を図る。</a:t>
            </a:r>
            <a:endParaRPr lang="en-US" altLang="ja-JP" sz="1292" dirty="0">
              <a:solidFill>
                <a:srgbClr val="000000"/>
              </a:solidFill>
              <a:latin typeface="ＭＳ ゴシック" pitchFamily="49" charset="-128"/>
              <a:ea typeface="ＭＳ ゴシック" pitchFamily="49" charset="-128"/>
            </a:endParaRPr>
          </a:p>
          <a:p>
            <a:pPr defTabSz="844083" eaLnBrk="1" fontAlgn="base" hangingPunct="1">
              <a:lnSpc>
                <a:spcPts val="1292"/>
              </a:lnSpc>
              <a:spcBef>
                <a:spcPct val="0"/>
              </a:spcBef>
              <a:spcAft>
                <a:spcPct val="0"/>
              </a:spcAft>
              <a:buNone/>
              <a:defRPr/>
            </a:pPr>
            <a:endParaRPr lang="en-US" altLang="ja-JP" sz="1477" b="1" dirty="0">
              <a:solidFill>
                <a:srgbClr val="00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r>
              <a:rPr lang="ja-JP" altLang="en-US" sz="1477" b="1" dirty="0">
                <a:solidFill>
                  <a:srgbClr val="000000"/>
                </a:solidFill>
                <a:latin typeface="ＭＳ ゴシック" pitchFamily="49" charset="-128"/>
                <a:ea typeface="ＭＳ ゴシック" pitchFamily="49" charset="-128"/>
              </a:rPr>
              <a:t>③ 障害福祉サービスの提供体制の基盤整備（施設整備費）　</a:t>
            </a:r>
            <a:r>
              <a:rPr lang="en-US" altLang="ja-JP" sz="1477" b="1" dirty="0">
                <a:solidFill>
                  <a:srgbClr val="FF0000"/>
                </a:solidFill>
                <a:latin typeface="ＭＳ ゴシック" pitchFamily="49" charset="-128"/>
                <a:ea typeface="ＭＳ ゴシック" pitchFamily="49" charset="-128"/>
              </a:rPr>
              <a:t>195</a:t>
            </a:r>
            <a:r>
              <a:rPr lang="ja-JP" altLang="en-US" sz="1477" b="1" dirty="0">
                <a:solidFill>
                  <a:srgbClr val="FF0000"/>
                </a:solidFill>
                <a:latin typeface="ＭＳ ゴシック" pitchFamily="49" charset="-128"/>
                <a:ea typeface="ＭＳ ゴシック" pitchFamily="49" charset="-128"/>
              </a:rPr>
              <a:t>億円（</a:t>
            </a:r>
            <a:r>
              <a:rPr lang="en-US" altLang="ja-JP" sz="1477" b="1" dirty="0">
                <a:solidFill>
                  <a:srgbClr val="FF0000"/>
                </a:solidFill>
                <a:latin typeface="ＭＳ ゴシック" pitchFamily="49" charset="-128"/>
                <a:ea typeface="ＭＳ ゴシック" pitchFamily="49" charset="-128"/>
              </a:rPr>
              <a:t>72</a:t>
            </a:r>
            <a:r>
              <a:rPr lang="ja-JP" altLang="en-US" sz="1477" b="1" dirty="0">
                <a:solidFill>
                  <a:srgbClr val="FF0000"/>
                </a:solidFill>
                <a:latin typeface="ＭＳ ゴシック" pitchFamily="49" charset="-128"/>
                <a:ea typeface="ＭＳ ゴシック" pitchFamily="49" charset="-128"/>
              </a:rPr>
              <a:t>億円）</a:t>
            </a:r>
            <a:endParaRPr lang="en-US" altLang="ja-JP" sz="1108" b="1" dirty="0">
              <a:solidFill>
                <a:srgbClr val="000000"/>
              </a:solidFill>
              <a:latin typeface="ＭＳ ゴシック" pitchFamily="49" charset="-128"/>
              <a:ea typeface="ＭＳ ゴシック" pitchFamily="49" charset="-128"/>
            </a:endParaRPr>
          </a:p>
          <a:p>
            <a:pPr marL="164127" indent="-164127" defTabSz="844083" eaLnBrk="1" fontAlgn="base" hangingPunct="1">
              <a:lnSpc>
                <a:spcPts val="1569"/>
              </a:lnSpc>
              <a:spcBef>
                <a:spcPct val="0"/>
              </a:spcBef>
              <a:spcAft>
                <a:spcPct val="0"/>
              </a:spcAft>
              <a:buNone/>
              <a:defRPr/>
            </a:pPr>
            <a:r>
              <a:rPr lang="ja-JP" altLang="en-US" sz="1292" dirty="0">
                <a:solidFill>
                  <a:srgbClr val="000000"/>
                </a:solidFill>
                <a:latin typeface="ＭＳ ゴシック" pitchFamily="49" charset="-128"/>
                <a:ea typeface="ＭＳ ゴシック" pitchFamily="49" charset="-128"/>
              </a:rPr>
              <a:t>　　就労移行支援事業等を行う日中活動系事業所や地域移行の受け皿としてのグループホーム等の整備促進を図るとともに、耐震化整備や非常用自家発電設備の整備といった防災・減災対策の強化を図る。</a:t>
            </a:r>
            <a:endParaRPr lang="en-US" altLang="ja-JP" sz="1292" dirty="0">
              <a:solidFill>
                <a:srgbClr val="000000"/>
              </a:solidFill>
              <a:latin typeface="ＭＳ ゴシック" pitchFamily="49" charset="-128"/>
              <a:ea typeface="ＭＳ ゴシック" pitchFamily="49" charset="-128"/>
            </a:endParaRPr>
          </a:p>
        </p:txBody>
      </p:sp>
      <p:sp>
        <p:nvSpPr>
          <p:cNvPr id="9" name="メモ 8"/>
          <p:cNvSpPr/>
          <p:nvPr/>
        </p:nvSpPr>
        <p:spPr>
          <a:xfrm>
            <a:off x="130420" y="862883"/>
            <a:ext cx="8872614" cy="663339"/>
          </a:xfrm>
          <a:prstGeom prst="foldedCorner">
            <a:avLst/>
          </a:prstGeom>
          <a:solidFill>
            <a:srgbClr val="FFCC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8393" tIns="44196" rIns="88393" bIns="44196" anchor="ctr"/>
          <a:lstStyle/>
          <a:p>
            <a:pPr algn="ctr" defTabSz="827585" fontAlgn="base">
              <a:spcBef>
                <a:spcPct val="0"/>
              </a:spcBef>
              <a:spcAft>
                <a:spcPct val="0"/>
              </a:spcAft>
              <a:defRPr/>
            </a:pPr>
            <a:endParaRPr kumimoji="1" lang="ja-JP" altLang="en-US" sz="1662" b="1" dirty="0">
              <a:solidFill>
                <a:srgbClr val="000000"/>
              </a:solidFill>
              <a:latin typeface="Arial"/>
              <a:ea typeface="ＭＳ Ｐゴシック"/>
            </a:endParaRPr>
          </a:p>
        </p:txBody>
      </p:sp>
      <p:sp>
        <p:nvSpPr>
          <p:cNvPr id="4101" name="正方形/長方形 23"/>
          <p:cNvSpPr>
            <a:spLocks noChangeArrowheads="1"/>
          </p:cNvSpPr>
          <p:nvPr/>
        </p:nvSpPr>
        <p:spPr bwMode="auto">
          <a:xfrm>
            <a:off x="264410" y="929352"/>
            <a:ext cx="8827477" cy="63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93" tIns="44196" rIns="88393" bIns="44196">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defTabSz="844083" eaLnBrk="1" fontAlgn="base" hangingPunct="1">
              <a:spcBef>
                <a:spcPct val="0"/>
              </a:spcBef>
              <a:spcAft>
                <a:spcPct val="0"/>
              </a:spcAft>
              <a:buNone/>
              <a:defRPr/>
            </a:pPr>
            <a:r>
              <a:rPr lang="ja-JP" altLang="en-US" sz="1477" b="1" dirty="0">
                <a:solidFill>
                  <a:srgbClr val="000000"/>
                </a:solidFill>
              </a:rPr>
              <a:t>　</a:t>
            </a:r>
            <a:r>
              <a:rPr lang="ja-JP" altLang="en-US" sz="1477" b="1" u="sng" dirty="0">
                <a:solidFill>
                  <a:srgbClr val="000000"/>
                </a:solidFill>
              </a:rPr>
              <a:t>◆予算額</a:t>
            </a:r>
            <a:r>
              <a:rPr lang="ja-JP" altLang="en-US" sz="1477" b="1" dirty="0">
                <a:solidFill>
                  <a:srgbClr val="000000"/>
                </a:solidFill>
              </a:rPr>
              <a:t>　（３０年度予算額）　　　　　　 （３１年度予算額）　　　　　　　　　　　　　　　　　　　　　　　　　　　　　　　　　　　　　　　　　</a:t>
            </a:r>
            <a:endParaRPr lang="en-US" altLang="ja-JP" sz="1477" b="1" dirty="0">
              <a:solidFill>
                <a:srgbClr val="000000"/>
              </a:solidFill>
            </a:endParaRPr>
          </a:p>
          <a:p>
            <a:pPr defTabSz="844083" eaLnBrk="1" fontAlgn="base" hangingPunct="1">
              <a:spcBef>
                <a:spcPct val="0"/>
              </a:spcBef>
              <a:spcAft>
                <a:spcPct val="0"/>
              </a:spcAft>
              <a:buNone/>
              <a:defRPr/>
            </a:pPr>
            <a:r>
              <a:rPr lang="ja-JP" altLang="en-US" sz="1477" b="1" dirty="0">
                <a:solidFill>
                  <a:srgbClr val="000000"/>
                </a:solidFill>
              </a:rPr>
              <a:t>　　　　　　　　 １兆８，６４８億円　　　　　　　　</a:t>
            </a:r>
            <a:r>
              <a:rPr lang="ja-JP" altLang="en-US" sz="1477" b="1" dirty="0">
                <a:solidFill>
                  <a:srgbClr val="FF0000"/>
                </a:solidFill>
              </a:rPr>
              <a:t>２兆２２億円（＋１，３７４億円、＋７．４％）</a:t>
            </a:r>
            <a:endParaRPr lang="en-US" altLang="ja-JP" sz="1477" b="1" dirty="0">
              <a:solidFill>
                <a:srgbClr val="FF0000"/>
              </a:solidFill>
            </a:endParaRPr>
          </a:p>
          <a:p>
            <a:pPr defTabSz="844083" eaLnBrk="1" fontAlgn="base" hangingPunct="1">
              <a:lnSpc>
                <a:spcPts val="738"/>
              </a:lnSpc>
              <a:spcBef>
                <a:spcPct val="0"/>
              </a:spcBef>
              <a:spcAft>
                <a:spcPct val="0"/>
              </a:spcAft>
              <a:buNone/>
              <a:defRPr/>
            </a:pPr>
            <a:r>
              <a:rPr lang="ja-JP" altLang="en-US" sz="1108" b="1" dirty="0">
                <a:solidFill>
                  <a:srgbClr val="000000"/>
                </a:solidFill>
              </a:rPr>
              <a:t>　</a:t>
            </a:r>
            <a:r>
              <a:rPr lang="ja-JP" altLang="en-US" sz="1477" dirty="0">
                <a:solidFill>
                  <a:srgbClr val="000000"/>
                </a:solidFill>
              </a:rPr>
              <a:t>　</a:t>
            </a:r>
            <a:endParaRPr lang="en-US" altLang="ja-JP" sz="1477" dirty="0">
              <a:solidFill>
                <a:srgbClr val="000000"/>
              </a:solidFill>
            </a:endParaRPr>
          </a:p>
        </p:txBody>
      </p:sp>
      <p:sp>
        <p:nvSpPr>
          <p:cNvPr id="14" name="正方形/長方形 13"/>
          <p:cNvSpPr/>
          <p:nvPr/>
        </p:nvSpPr>
        <p:spPr>
          <a:xfrm>
            <a:off x="63012" y="1767918"/>
            <a:ext cx="3910768" cy="26523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88418" tIns="44209" rIns="88418" bIns="44209" anchor="ctr"/>
          <a:lstStyle/>
          <a:p>
            <a:pPr algn="ctr" defTabSz="827585" fontAlgn="base">
              <a:spcBef>
                <a:spcPct val="0"/>
              </a:spcBef>
              <a:spcAft>
                <a:spcPct val="0"/>
              </a:spcAft>
              <a:defRPr/>
            </a:pPr>
            <a:r>
              <a:rPr kumimoji="1" lang="en-US" altLang="ja-JP" sz="1662" b="1" dirty="0">
                <a:solidFill>
                  <a:srgbClr val="000000"/>
                </a:solidFill>
                <a:latin typeface="Arial"/>
                <a:ea typeface="ＭＳ Ｐゴシック"/>
              </a:rPr>
              <a:t>【 </a:t>
            </a:r>
            <a:r>
              <a:rPr kumimoji="1" lang="ja-JP" altLang="en-US" sz="1662" b="1" dirty="0">
                <a:solidFill>
                  <a:srgbClr val="000000"/>
                </a:solidFill>
                <a:latin typeface="Arial"/>
                <a:ea typeface="ＭＳ Ｐゴシック"/>
              </a:rPr>
              <a:t>主 な 施 策 </a:t>
            </a:r>
            <a:r>
              <a:rPr kumimoji="1" lang="en-US" altLang="ja-JP" sz="1662" b="1" dirty="0">
                <a:solidFill>
                  <a:srgbClr val="000000"/>
                </a:solidFill>
                <a:latin typeface="Arial"/>
                <a:ea typeface="ＭＳ Ｐゴシック"/>
              </a:rPr>
              <a:t>】</a:t>
            </a:r>
            <a:r>
              <a:rPr kumimoji="1" lang="en-US" altLang="ja-JP" sz="1292" b="1" u="sng" dirty="0">
                <a:solidFill>
                  <a:srgbClr val="FF0000"/>
                </a:solidFill>
                <a:latin typeface="Arial"/>
                <a:ea typeface="ＭＳ Ｐゴシック"/>
              </a:rPr>
              <a:t>※</a:t>
            </a:r>
            <a:r>
              <a:rPr kumimoji="1" lang="ja-JP" altLang="en-US" sz="1292" b="1" u="sng" dirty="0">
                <a:solidFill>
                  <a:srgbClr val="FF0000"/>
                </a:solidFill>
                <a:latin typeface="Arial"/>
                <a:ea typeface="ＭＳ Ｐゴシック"/>
              </a:rPr>
              <a:t>（　）内は平成３０年度予算額</a:t>
            </a:r>
            <a:endParaRPr kumimoji="1" lang="ja-JP" altLang="en-US" sz="1662" b="1" dirty="0">
              <a:solidFill>
                <a:srgbClr val="000000"/>
              </a:solidFill>
              <a:latin typeface="Arial"/>
              <a:ea typeface="ＭＳ Ｐゴシック"/>
            </a:endParaRPr>
          </a:p>
        </p:txBody>
      </p:sp>
      <p:sp>
        <p:nvSpPr>
          <p:cNvPr id="11" name="額縁 10"/>
          <p:cNvSpPr/>
          <p:nvPr/>
        </p:nvSpPr>
        <p:spPr>
          <a:xfrm>
            <a:off x="1513743" y="371430"/>
            <a:ext cx="6049108" cy="365538"/>
          </a:xfrm>
          <a:prstGeom prst="bevel">
            <a:avLst/>
          </a:prstGeom>
          <a:solidFill>
            <a:srgbClr val="FFFF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8393" tIns="44196" rIns="88393" bIns="44196" anchor="ctr"/>
          <a:lstStyle/>
          <a:p>
            <a:pPr algn="ctr" defTabSz="827585" fontAlgn="base">
              <a:spcBef>
                <a:spcPct val="0"/>
              </a:spcBef>
              <a:spcAft>
                <a:spcPct val="0"/>
              </a:spcAft>
              <a:defRPr/>
            </a:pPr>
            <a:r>
              <a:rPr kumimoji="1" lang="ja-JP" altLang="en-US" sz="1846" b="1" dirty="0">
                <a:solidFill>
                  <a:srgbClr val="000000"/>
                </a:solidFill>
                <a:latin typeface="Arial"/>
                <a:ea typeface="ＭＳ Ｐゴシック"/>
              </a:rPr>
              <a:t>平成３１年度障害保健福祉関係予算の概要</a:t>
            </a:r>
          </a:p>
        </p:txBody>
      </p:sp>
      <p:sp>
        <p:nvSpPr>
          <p:cNvPr id="10" name="右矢印 9"/>
          <p:cNvSpPr/>
          <p:nvPr/>
        </p:nvSpPr>
        <p:spPr>
          <a:xfrm>
            <a:off x="2949133" y="1202317"/>
            <a:ext cx="426426" cy="232615"/>
          </a:xfrm>
          <a:prstGeom prst="rightArrow">
            <a:avLst/>
          </a:prstGeom>
          <a:solidFill>
            <a:schemeClr val="tx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8393" tIns="44196" rIns="88393" bIns="44196" anchor="ctr"/>
          <a:lstStyle/>
          <a:p>
            <a:pPr algn="ctr" defTabSz="827585" fontAlgn="base">
              <a:spcBef>
                <a:spcPct val="0"/>
              </a:spcBef>
              <a:spcAft>
                <a:spcPct val="0"/>
              </a:spcAft>
              <a:defRPr/>
            </a:pPr>
            <a:endParaRPr kumimoji="1" lang="ja-JP" altLang="en-US" sz="1662" b="1" dirty="0">
              <a:solidFill>
                <a:srgbClr val="000000"/>
              </a:solidFill>
              <a:latin typeface="Arial"/>
              <a:ea typeface="ＭＳ Ｐゴシック"/>
            </a:endParaRPr>
          </a:p>
        </p:txBody>
      </p:sp>
      <p:sp>
        <p:nvSpPr>
          <p:cNvPr id="4106" name="テキスト ボックス 3"/>
          <p:cNvSpPr txBox="1">
            <a:spLocks noChangeArrowheads="1"/>
          </p:cNvSpPr>
          <p:nvPr/>
        </p:nvSpPr>
        <p:spPr bwMode="auto">
          <a:xfrm>
            <a:off x="7671290" y="371430"/>
            <a:ext cx="1251438" cy="364492"/>
          </a:xfrm>
          <a:prstGeom prst="rect">
            <a:avLst/>
          </a:prstGeom>
          <a:solidFill>
            <a:srgbClr val="FFFFFF"/>
          </a:solidFill>
          <a:ln w="6350">
            <a:solidFill>
              <a:srgbClr val="000000"/>
            </a:solidFill>
            <a:miter lim="800000"/>
            <a:headEnd/>
            <a:tailEnd/>
          </a:ln>
        </p:spPr>
        <p:txBody>
          <a:bodyPr tIns="66462" anchor="ctr"/>
          <a:lstStyle/>
          <a:p>
            <a:pPr algn="ctr" defTabSz="844083" fontAlgn="base">
              <a:lnSpc>
                <a:spcPts val="1108"/>
              </a:lnSpc>
              <a:spcBef>
                <a:spcPct val="0"/>
              </a:spcBef>
              <a:spcAft>
                <a:spcPct val="0"/>
              </a:spcAft>
              <a:defRPr/>
            </a:pPr>
            <a:r>
              <a:rPr kumimoji="1" lang="ja-JP" altLang="en-US" sz="1108" dirty="0">
                <a:solidFill>
                  <a:srgbClr val="000000"/>
                </a:solidFill>
                <a:latin typeface="Arial" charset="0"/>
                <a:ea typeface="ＭＳ Ｐゴシック" charset="-128"/>
              </a:rPr>
              <a:t>厚生労働省</a:t>
            </a:r>
          </a:p>
          <a:p>
            <a:pPr algn="ctr" defTabSz="844083" fontAlgn="base">
              <a:lnSpc>
                <a:spcPts val="1108"/>
              </a:lnSpc>
              <a:spcBef>
                <a:spcPct val="0"/>
              </a:spcBef>
              <a:spcAft>
                <a:spcPct val="0"/>
              </a:spcAft>
              <a:defRPr/>
            </a:pPr>
            <a:r>
              <a:rPr kumimoji="1" lang="ja-JP" altLang="en-US" sz="1108" dirty="0">
                <a:solidFill>
                  <a:srgbClr val="000000"/>
                </a:solidFill>
                <a:latin typeface="Arial" charset="0"/>
                <a:ea typeface="ＭＳ Ｐゴシック" charset="-128"/>
              </a:rPr>
              <a:t>障害保健福祉部</a:t>
            </a:r>
            <a:endParaRPr kumimoji="1" lang="ja-JP" altLang="ja-JP" sz="1108" dirty="0">
              <a:solidFill>
                <a:srgbClr val="000000"/>
              </a:solidFill>
              <a:latin typeface="Arial" charset="0"/>
              <a:ea typeface="ＭＳ Ｐゴシック" charset="-128"/>
            </a:endParaRPr>
          </a:p>
        </p:txBody>
      </p:sp>
      <p:sp>
        <p:nvSpPr>
          <p:cNvPr id="12" name="テキスト ボックス 11"/>
          <p:cNvSpPr txBox="1"/>
          <p:nvPr/>
        </p:nvSpPr>
        <p:spPr>
          <a:xfrm>
            <a:off x="413086" y="2803023"/>
            <a:ext cx="8292086" cy="688843"/>
          </a:xfrm>
          <a:prstGeom prst="rect">
            <a:avLst/>
          </a:prstGeom>
          <a:noFill/>
          <a:ln w="19050">
            <a:solidFill>
              <a:schemeClr val="tx1"/>
            </a:solidFill>
            <a:prstDash val="dash"/>
          </a:ln>
        </p:spPr>
        <p:txBody>
          <a:bodyPr wrap="square" rtlCol="0" anchor="ctr">
            <a:spAutoFit/>
          </a:bodyPr>
          <a:lstStyle/>
          <a:p>
            <a:pPr marL="164127" indent="-164127" defTabSz="844083" fontAlgn="base">
              <a:spcBef>
                <a:spcPct val="0"/>
              </a:spcBef>
              <a:spcAft>
                <a:spcPct val="0"/>
              </a:spcAft>
              <a:defRPr/>
            </a:pPr>
            <a:r>
              <a:rPr kumimoji="1" lang="ja-JP" altLang="en-US" sz="1292" b="1" dirty="0">
                <a:solidFill>
                  <a:srgbClr val="000000"/>
                </a:solidFill>
                <a:latin typeface="ＭＳ ゴシック" pitchFamily="49" charset="-128"/>
                <a:ea typeface="ＭＳ ゴシック" pitchFamily="49" charset="-128"/>
              </a:rPr>
              <a:t>（消費税率引上げに伴う改定率）　　</a:t>
            </a:r>
            <a:r>
              <a:rPr kumimoji="1" lang="en-US" altLang="ja-JP" sz="1292" b="1" dirty="0">
                <a:solidFill>
                  <a:srgbClr val="FF0000"/>
                </a:solidFill>
                <a:latin typeface="ＭＳ ゴシック" pitchFamily="49" charset="-128"/>
                <a:ea typeface="ＭＳ ゴシック" pitchFamily="49" charset="-128"/>
              </a:rPr>
              <a:t>0.44</a:t>
            </a:r>
            <a:r>
              <a:rPr kumimoji="1" lang="ja-JP" altLang="en-US" sz="1292" b="1" dirty="0">
                <a:solidFill>
                  <a:srgbClr val="FF0000"/>
                </a:solidFill>
                <a:latin typeface="ＭＳ ゴシック" pitchFamily="49" charset="-128"/>
                <a:ea typeface="ＭＳ ゴシック" pitchFamily="49" charset="-128"/>
              </a:rPr>
              <a:t>％</a:t>
            </a:r>
            <a:endParaRPr kumimoji="1" lang="en-US" altLang="ja-JP" sz="1292" b="1" dirty="0">
              <a:solidFill>
                <a:srgbClr val="FF0000"/>
              </a:solidFill>
              <a:latin typeface="ＭＳ ゴシック" pitchFamily="49" charset="-128"/>
              <a:ea typeface="ＭＳ ゴシック" pitchFamily="49" charset="-128"/>
            </a:endParaRPr>
          </a:p>
          <a:p>
            <a:pPr marL="164127" indent="-164127" defTabSz="844083" fontAlgn="base">
              <a:spcBef>
                <a:spcPct val="0"/>
              </a:spcBef>
              <a:spcAft>
                <a:spcPct val="0"/>
              </a:spcAft>
              <a:defRPr/>
            </a:pPr>
            <a:r>
              <a:rPr kumimoji="1" lang="ja-JP" altLang="en-US" sz="1292" b="1" spc="194" dirty="0">
                <a:solidFill>
                  <a:srgbClr val="000000"/>
                </a:solidFill>
                <a:latin typeface="ＭＳ ゴシック" pitchFamily="49" charset="-128"/>
                <a:ea typeface="ＭＳ ゴシック" pitchFamily="49" charset="-128"/>
              </a:rPr>
              <a:t>（障害福祉人材の処遇改善）</a:t>
            </a:r>
            <a:r>
              <a:rPr kumimoji="1" lang="ja-JP" altLang="en-US" sz="1292" b="1" dirty="0">
                <a:solidFill>
                  <a:srgbClr val="000000"/>
                </a:solidFill>
                <a:latin typeface="ＭＳ ゴシック" pitchFamily="49" charset="-128"/>
                <a:ea typeface="ＭＳ ゴシック" pitchFamily="49" charset="-128"/>
              </a:rPr>
              <a:t>　　</a:t>
            </a:r>
            <a:r>
              <a:rPr kumimoji="1" lang="en-US" altLang="ja-JP" sz="1292" b="1" dirty="0">
                <a:solidFill>
                  <a:srgbClr val="FF0000"/>
                </a:solidFill>
                <a:latin typeface="ＭＳ ゴシック" pitchFamily="49" charset="-128"/>
                <a:ea typeface="ＭＳ ゴシック" pitchFamily="49" charset="-128"/>
              </a:rPr>
              <a:t>93.6</a:t>
            </a:r>
            <a:r>
              <a:rPr kumimoji="1" lang="ja-JP" altLang="en-US" sz="1292" b="1" dirty="0">
                <a:solidFill>
                  <a:srgbClr val="FF0000"/>
                </a:solidFill>
                <a:latin typeface="ＭＳ ゴシック" pitchFamily="49" charset="-128"/>
                <a:ea typeface="ＭＳ ゴシック" pitchFamily="49" charset="-128"/>
              </a:rPr>
              <a:t>億円</a:t>
            </a:r>
            <a:endParaRPr kumimoji="1" lang="en-US" altLang="ja-JP" sz="1292" b="1" dirty="0">
              <a:solidFill>
                <a:srgbClr val="FF0000"/>
              </a:solidFill>
              <a:latin typeface="ＭＳ ゴシック" pitchFamily="49" charset="-128"/>
              <a:ea typeface="ＭＳ ゴシック" pitchFamily="49" charset="-128"/>
            </a:endParaRPr>
          </a:p>
          <a:p>
            <a:pPr marL="164127" indent="-164127" defTabSz="844083" fontAlgn="base">
              <a:spcBef>
                <a:spcPct val="0"/>
              </a:spcBef>
              <a:spcAft>
                <a:spcPct val="0"/>
              </a:spcAft>
              <a:defRPr/>
            </a:pPr>
            <a:r>
              <a:rPr kumimoji="1" lang="ja-JP" altLang="en-US" sz="1292" b="1" dirty="0">
                <a:solidFill>
                  <a:srgbClr val="000000"/>
                </a:solidFill>
                <a:latin typeface="ＭＳ ゴシック" panose="020B0609070205080204" pitchFamily="49" charset="-128"/>
                <a:ea typeface="ＭＳ ゴシック" panose="020B0609070205080204" pitchFamily="49" charset="-128"/>
              </a:rPr>
              <a:t>（障害児の児童発達支援の無償化）　</a:t>
            </a:r>
            <a:r>
              <a:rPr kumimoji="1" lang="en-US" altLang="ja-JP" sz="1292" b="1" dirty="0">
                <a:solidFill>
                  <a:srgbClr val="FF0000"/>
                </a:solidFill>
                <a:latin typeface="ＭＳ ゴシック" panose="020B0609070205080204" pitchFamily="49" charset="-128"/>
                <a:ea typeface="ＭＳ ゴシック" panose="020B0609070205080204" pitchFamily="49" charset="-128"/>
              </a:rPr>
              <a:t>6.9</a:t>
            </a:r>
            <a:r>
              <a:rPr kumimoji="1" lang="ja-JP" altLang="en-US" sz="1292" b="1" dirty="0">
                <a:solidFill>
                  <a:srgbClr val="FF0000"/>
                </a:solidFill>
                <a:latin typeface="ＭＳ ゴシック" panose="020B0609070205080204" pitchFamily="49" charset="-128"/>
                <a:ea typeface="ＭＳ ゴシック" panose="020B0609070205080204" pitchFamily="49" charset="-128"/>
              </a:rPr>
              <a:t>億円</a:t>
            </a:r>
            <a:endParaRPr kumimoji="1" lang="en-US" altLang="ja-JP" sz="969" b="1" dirty="0">
              <a:solidFill>
                <a:srgbClr val="FF0000"/>
              </a:solidFill>
              <a:latin typeface="ＭＳ ゴシック" pitchFamily="49" charset="-128"/>
              <a:ea typeface="ＭＳ ゴシック" pitchFamily="49" charset="-128"/>
            </a:endParaRPr>
          </a:p>
        </p:txBody>
      </p:sp>
      <p:sp>
        <p:nvSpPr>
          <p:cNvPr id="15" name="テキスト ボックス 14"/>
          <p:cNvSpPr txBox="1"/>
          <p:nvPr/>
        </p:nvSpPr>
        <p:spPr>
          <a:xfrm>
            <a:off x="413085" y="5098445"/>
            <a:ext cx="8292086" cy="660502"/>
          </a:xfrm>
          <a:prstGeom prst="rect">
            <a:avLst/>
          </a:prstGeom>
          <a:noFill/>
          <a:ln w="19050">
            <a:solidFill>
              <a:schemeClr val="tx1"/>
            </a:solidFill>
            <a:prstDash val="dash"/>
          </a:ln>
        </p:spPr>
        <p:txBody>
          <a:bodyPr wrap="square" rtlCol="0" anchor="ctr">
            <a:spAutoFit/>
          </a:bodyPr>
          <a:lstStyle/>
          <a:p>
            <a:pPr marL="164127" indent="-164127" defTabSz="844083" fontAlgn="base">
              <a:spcBef>
                <a:spcPct val="0"/>
              </a:spcBef>
              <a:spcAft>
                <a:spcPct val="0"/>
              </a:spcAft>
              <a:defRPr/>
            </a:pPr>
            <a:r>
              <a:rPr kumimoji="1" lang="ja-JP" altLang="en-US" sz="1292" b="1" dirty="0">
                <a:solidFill>
                  <a:srgbClr val="000000"/>
                </a:solidFill>
                <a:latin typeface="ＭＳ ゴシック" pitchFamily="49" charset="-128"/>
                <a:ea typeface="ＭＳ ゴシック" pitchFamily="49" charset="-128"/>
              </a:rPr>
              <a:t>（参考）平成３０年度２次補正予算</a:t>
            </a:r>
            <a:r>
              <a:rPr kumimoji="1" lang="ja-JP" altLang="en-US" sz="1292" dirty="0">
                <a:solidFill>
                  <a:srgbClr val="000000"/>
                </a:solidFill>
                <a:latin typeface="ＭＳ ゴシック" pitchFamily="49" charset="-128"/>
                <a:ea typeface="ＭＳ ゴシック" pitchFamily="49" charset="-128"/>
              </a:rPr>
              <a:t>　</a:t>
            </a:r>
            <a:r>
              <a:rPr kumimoji="1" lang="en-US" altLang="ja-JP" sz="1292" dirty="0">
                <a:solidFill>
                  <a:srgbClr val="FF0000"/>
                </a:solidFill>
                <a:latin typeface="ＭＳ ゴシック" pitchFamily="49" charset="-128"/>
                <a:ea typeface="ＭＳ ゴシック" pitchFamily="49" charset="-128"/>
              </a:rPr>
              <a:t>50</a:t>
            </a:r>
            <a:r>
              <a:rPr kumimoji="1" lang="ja-JP" altLang="en-US" sz="1292" b="1" dirty="0">
                <a:solidFill>
                  <a:srgbClr val="FF0000"/>
                </a:solidFill>
                <a:latin typeface="ＭＳ ゴシック" pitchFamily="49" charset="-128"/>
                <a:ea typeface="ＭＳ ゴシック" pitchFamily="49" charset="-128"/>
              </a:rPr>
              <a:t>億円</a:t>
            </a:r>
            <a:endParaRPr kumimoji="1" lang="en-US" altLang="ja-JP" sz="1292" b="1" dirty="0">
              <a:solidFill>
                <a:srgbClr val="FF0000"/>
              </a:solidFill>
              <a:latin typeface="ＭＳ ゴシック" pitchFamily="49" charset="-128"/>
              <a:ea typeface="ＭＳ ゴシック" pitchFamily="49" charset="-128"/>
            </a:endParaRPr>
          </a:p>
          <a:p>
            <a:pPr marL="66463" indent="-422041" defTabSz="844083" fontAlgn="base">
              <a:spcBef>
                <a:spcPct val="0"/>
              </a:spcBef>
              <a:spcAft>
                <a:spcPct val="0"/>
              </a:spcAft>
              <a:defRPr/>
            </a:pPr>
            <a:r>
              <a:rPr kumimoji="1" lang="ja-JP" altLang="en-US" sz="1292" dirty="0">
                <a:solidFill>
                  <a:srgbClr val="000000"/>
                </a:solidFill>
                <a:latin typeface="Arial" charset="0"/>
                <a:ea typeface="ＭＳ Ｐゴシック" charset="-128"/>
              </a:rPr>
              <a:t>　　</a:t>
            </a:r>
            <a:r>
              <a:rPr kumimoji="1" lang="ja-JP" altLang="ja-JP" sz="1108" dirty="0">
                <a:solidFill>
                  <a:srgbClr val="000000"/>
                </a:solidFill>
                <a:latin typeface="ＭＳ ゴシック" panose="020B0609070205080204" pitchFamily="49" charset="-128"/>
                <a:ea typeface="ＭＳ ゴシック" panose="020B0609070205080204" pitchFamily="49" charset="-128"/>
              </a:rPr>
              <a:t>障害者支援施設等</a:t>
            </a:r>
            <a:r>
              <a:rPr kumimoji="1" lang="ja-JP" altLang="en-US" sz="1108" dirty="0">
                <a:solidFill>
                  <a:srgbClr val="000000"/>
                </a:solidFill>
                <a:latin typeface="ＭＳ ゴシック" panose="020B0609070205080204" pitchFamily="49" charset="-128"/>
                <a:ea typeface="ＭＳ ゴシック" panose="020B0609070205080204" pitchFamily="49" charset="-128"/>
              </a:rPr>
              <a:t>における耐震化整備や倒壊の危険性のあるブロック塀等の改修に加え、大規模停電時に医療的配慮が必要な入所者等の安全を確保するための非常用自家発電設備の</a:t>
            </a:r>
            <a:r>
              <a:rPr kumimoji="1" lang="ja-JP" altLang="ja-JP" sz="1108" dirty="0">
                <a:solidFill>
                  <a:srgbClr val="000000"/>
                </a:solidFill>
                <a:latin typeface="ＭＳ ゴシック" panose="020B0609070205080204" pitchFamily="49" charset="-128"/>
                <a:ea typeface="ＭＳ ゴシック" panose="020B0609070205080204" pitchFamily="49" charset="-128"/>
              </a:rPr>
              <a:t>整備に必要な経費を補助する。</a:t>
            </a:r>
            <a:endParaRPr kumimoji="1" lang="en-US" altLang="ja-JP" sz="1108" dirty="0">
              <a:solidFill>
                <a:srgbClr val="000000"/>
              </a:solidFill>
              <a:latin typeface="ＭＳ ゴシック" panose="020B0609070205080204" pitchFamily="49" charset="-128"/>
              <a:ea typeface="ＭＳ ゴシック" panose="020B0609070205080204" pitchFamily="49" charset="-128"/>
            </a:endParaRPr>
          </a:p>
        </p:txBody>
      </p:sp>
      <p:sp>
        <p:nvSpPr>
          <p:cNvPr id="2" name="スライド番号プレースホルダー 1"/>
          <p:cNvSpPr>
            <a:spLocks noGrp="1"/>
          </p:cNvSpPr>
          <p:nvPr>
            <p:ph type="sldNum" sz="quarter" idx="12"/>
          </p:nvPr>
        </p:nvSpPr>
        <p:spPr/>
        <p:txBody>
          <a:bodyPr/>
          <a:lstStyle/>
          <a:p>
            <a:fld id="{2ADEAB0B-3364-414D-832E-F3CDA843F507}" type="slidenum">
              <a:rPr kumimoji="1" lang="ja-JP" altLang="en-US" smtClean="0"/>
              <a:t>31</a:t>
            </a:fld>
            <a:endParaRPr kumimoji="1" lang="ja-JP" altLang="en-US"/>
          </a:p>
        </p:txBody>
      </p:sp>
      <p:sp>
        <p:nvSpPr>
          <p:cNvPr id="3" name="フッター プレースホルダー 2"/>
          <p:cNvSpPr>
            <a:spLocks noGrp="1"/>
          </p:cNvSpPr>
          <p:nvPr>
            <p:ph type="ftr" sz="quarter" idx="11"/>
          </p:nvPr>
        </p:nvSpPr>
        <p:spPr/>
        <p:txBody>
          <a:bodyPr/>
          <a:lstStyle/>
          <a:p>
            <a:pPr>
              <a:defRPr/>
            </a:pPr>
            <a:r>
              <a:rPr kumimoji="1" lang="ja-JP" altLang="en-US" smtClean="0"/>
              <a:t>平成</a:t>
            </a:r>
            <a:r>
              <a:rPr kumimoji="1" lang="en-US" altLang="ja-JP" smtClean="0"/>
              <a:t>30</a:t>
            </a:r>
            <a:r>
              <a:rPr kumimoji="1" lang="ja-JP" altLang="en-US" smtClean="0"/>
              <a:t>年度障害者総合福祉推進事業に基づく新カリキュラムによる相談支援従事者養成研修</a:t>
            </a:r>
            <a:r>
              <a:rPr kumimoji="1" lang="en-US" altLang="ja-JP" smtClean="0"/>
              <a:t>(</a:t>
            </a:r>
            <a:r>
              <a:rPr kumimoji="1" lang="ja-JP" altLang="en-US" smtClean="0"/>
              <a:t>現任研修</a:t>
            </a:r>
            <a:r>
              <a:rPr kumimoji="1" lang="en-US" altLang="ja-JP" smtClean="0"/>
              <a:t>) </a:t>
            </a:r>
            <a:r>
              <a:rPr kumimoji="1" lang="ja-JP" altLang="en-US" smtClean="0"/>
              <a:t>を令和元年度版に改訂したもの</a:t>
            </a:r>
            <a:endParaRPr kumimoji="1" lang="ja-JP" altLang="en-US" dirty="0" smtClean="0"/>
          </a:p>
        </p:txBody>
      </p:sp>
    </p:spTree>
    <p:extLst>
      <p:ext uri="{BB962C8B-B14F-4D97-AF65-F5344CB8AC3E}">
        <p14:creationId xmlns:p14="http://schemas.microsoft.com/office/powerpoint/2010/main" val="3902591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メモ 6"/>
          <p:cNvSpPr/>
          <p:nvPr/>
        </p:nvSpPr>
        <p:spPr>
          <a:xfrm>
            <a:off x="75260" y="438571"/>
            <a:ext cx="8905846" cy="5715655"/>
          </a:xfrm>
          <a:prstGeom prst="foldedCorner">
            <a:avLst>
              <a:gd name="adj" fmla="val 7316"/>
            </a:avLst>
          </a:prstGeom>
          <a:solidFill>
            <a:srgbClr val="CCFF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8418" tIns="44209" rIns="88418" bIns="44209" anchor="ctr"/>
          <a:lstStyle/>
          <a:p>
            <a:pPr algn="ctr" defTabSz="827585" fontAlgn="base">
              <a:spcBef>
                <a:spcPct val="0"/>
              </a:spcBef>
              <a:spcAft>
                <a:spcPct val="0"/>
              </a:spcAft>
              <a:defRPr/>
            </a:pPr>
            <a:endParaRPr kumimoji="1" lang="ja-JP" altLang="en-US" sz="1662" dirty="0">
              <a:solidFill>
                <a:srgbClr val="FFFFFF"/>
              </a:solidFill>
              <a:latin typeface="Arial"/>
              <a:ea typeface="ＭＳ Ｐゴシック"/>
            </a:endParaRPr>
          </a:p>
        </p:txBody>
      </p:sp>
      <p:sp>
        <p:nvSpPr>
          <p:cNvPr id="5123" name="正方形/長方形 3"/>
          <p:cNvSpPr>
            <a:spLocks noChangeArrowheads="1"/>
          </p:cNvSpPr>
          <p:nvPr/>
        </p:nvSpPr>
        <p:spPr bwMode="auto">
          <a:xfrm>
            <a:off x="118582" y="569770"/>
            <a:ext cx="8862524" cy="538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418" tIns="44209" rIns="88418" bIns="44209">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defTabSz="844083" eaLnBrk="1" fontAlgn="base" hangingPunct="1">
              <a:lnSpc>
                <a:spcPts val="1569"/>
              </a:lnSpc>
              <a:spcBef>
                <a:spcPct val="0"/>
              </a:spcBef>
              <a:spcAft>
                <a:spcPct val="0"/>
              </a:spcAft>
              <a:buNone/>
              <a:defRPr/>
            </a:pPr>
            <a:r>
              <a:rPr lang="ja-JP" altLang="en-US" sz="1477" b="1" dirty="0">
                <a:solidFill>
                  <a:srgbClr val="000000"/>
                </a:solidFill>
                <a:latin typeface="ＭＳ ゴシック" pitchFamily="49" charset="-128"/>
                <a:ea typeface="ＭＳ ゴシック" pitchFamily="49" charset="-128"/>
              </a:rPr>
              <a:t>④ 芸術文化活動の支援の推進　</a:t>
            </a:r>
            <a:r>
              <a:rPr lang="en-US" altLang="ja-JP" sz="1477" b="1" dirty="0">
                <a:solidFill>
                  <a:srgbClr val="FF0000"/>
                </a:solidFill>
                <a:latin typeface="ＭＳ ゴシック" pitchFamily="49" charset="-128"/>
                <a:ea typeface="ＭＳ ゴシック" pitchFamily="49" charset="-128"/>
              </a:rPr>
              <a:t>3.0</a:t>
            </a:r>
            <a:r>
              <a:rPr lang="ja-JP" altLang="en-US" sz="1477" b="1" dirty="0">
                <a:solidFill>
                  <a:srgbClr val="FF0000"/>
                </a:solidFill>
                <a:latin typeface="ＭＳ ゴシック" pitchFamily="49" charset="-128"/>
                <a:ea typeface="ＭＳ ゴシック" pitchFamily="49" charset="-128"/>
              </a:rPr>
              <a:t>億円（</a:t>
            </a:r>
            <a:r>
              <a:rPr lang="en-US" altLang="ja-JP" sz="1477" b="1" dirty="0">
                <a:solidFill>
                  <a:srgbClr val="FF0000"/>
                </a:solidFill>
                <a:latin typeface="ＭＳ ゴシック" pitchFamily="49" charset="-128"/>
                <a:ea typeface="ＭＳ ゴシック" pitchFamily="49" charset="-128"/>
              </a:rPr>
              <a:t>2.8</a:t>
            </a:r>
            <a:r>
              <a:rPr lang="ja-JP" altLang="en-US" sz="1477" b="1" dirty="0">
                <a:solidFill>
                  <a:srgbClr val="FF0000"/>
                </a:solidFill>
                <a:latin typeface="ＭＳ ゴシック" pitchFamily="49" charset="-128"/>
                <a:ea typeface="ＭＳ ゴシック" pitchFamily="49" charset="-128"/>
              </a:rPr>
              <a:t>億円）</a:t>
            </a:r>
            <a:r>
              <a:rPr lang="ja-JP" altLang="en-US" sz="1292" dirty="0">
                <a:solidFill>
                  <a:srgbClr val="000000"/>
                </a:solidFill>
                <a:latin typeface="ＭＳ ゴシック" pitchFamily="49" charset="-128"/>
                <a:ea typeface="ＭＳ ゴシック" pitchFamily="49" charset="-128"/>
              </a:rPr>
              <a:t>　</a:t>
            </a:r>
            <a:endParaRPr lang="en-US" altLang="ja-JP" sz="1292" dirty="0">
              <a:solidFill>
                <a:srgbClr val="000000"/>
              </a:solidFill>
              <a:latin typeface="ＭＳ ゴシック" pitchFamily="49" charset="-128"/>
              <a:ea typeface="ＭＳ ゴシック" pitchFamily="49" charset="-128"/>
            </a:endParaRPr>
          </a:p>
          <a:p>
            <a:pPr marL="166158" indent="-422041" defTabSz="844083" eaLnBrk="1" fontAlgn="base" hangingPunct="1">
              <a:lnSpc>
                <a:spcPts val="1569"/>
              </a:lnSpc>
              <a:spcBef>
                <a:spcPct val="0"/>
              </a:spcBef>
              <a:spcAft>
                <a:spcPct val="0"/>
              </a:spcAft>
              <a:buNone/>
              <a:defRPr/>
            </a:pPr>
            <a:r>
              <a:rPr lang="ja-JP" altLang="en-US" sz="1292" dirty="0">
                <a:solidFill>
                  <a:srgbClr val="000000"/>
                </a:solidFill>
                <a:latin typeface="ＭＳ ゴシック" pitchFamily="49" charset="-128"/>
                <a:ea typeface="ＭＳ ゴシック" pitchFamily="49" charset="-128"/>
              </a:rPr>
              <a:t>　　障害者文化芸術活動推進法の施行を踏まえ、芸術文化活動を通した障害者の社会参加を一層推進するため、地域における障害者の芸術文化活動への支援を強化するとともに、全国に展開するための支援等を実施する。</a:t>
            </a:r>
            <a:endParaRPr lang="en-US" altLang="ja-JP" sz="1292" dirty="0">
              <a:solidFill>
                <a:srgbClr val="00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endParaRPr lang="en-US" altLang="ja-JP" sz="1477" b="1" dirty="0">
              <a:solidFill>
                <a:srgbClr val="00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r>
              <a:rPr lang="ja-JP" altLang="en-US" sz="1477" b="1" dirty="0">
                <a:solidFill>
                  <a:srgbClr val="000000"/>
                </a:solidFill>
                <a:latin typeface="ＭＳ ゴシック" pitchFamily="49" charset="-128"/>
                <a:ea typeface="ＭＳ ゴシック" pitchFamily="49" charset="-128"/>
              </a:rPr>
              <a:t>⑤ 視覚障害者等の読書環境の向上　</a:t>
            </a:r>
            <a:endParaRPr lang="en-US" altLang="ja-JP" sz="1477" b="1" dirty="0">
              <a:solidFill>
                <a:srgbClr val="000000"/>
              </a:solidFill>
              <a:latin typeface="ＭＳ ゴシック" pitchFamily="49" charset="-128"/>
              <a:ea typeface="ＭＳ ゴシック" pitchFamily="49" charset="-128"/>
            </a:endParaRPr>
          </a:p>
          <a:p>
            <a:pPr algn="r" defTabSz="844083" eaLnBrk="1" fontAlgn="base" hangingPunct="1">
              <a:lnSpc>
                <a:spcPts val="1569"/>
              </a:lnSpc>
              <a:spcBef>
                <a:spcPct val="0"/>
              </a:spcBef>
              <a:spcAft>
                <a:spcPct val="0"/>
              </a:spcAft>
              <a:buNone/>
              <a:defRPr/>
            </a:pPr>
            <a:r>
              <a:rPr lang="en-US" altLang="ja-JP" sz="1477" b="1" dirty="0">
                <a:solidFill>
                  <a:srgbClr val="FF0000"/>
                </a:solidFill>
                <a:latin typeface="ＭＳ ゴシック" pitchFamily="49" charset="-128"/>
                <a:ea typeface="ＭＳ ゴシック" pitchFamily="49" charset="-128"/>
              </a:rPr>
              <a:t>3.8</a:t>
            </a:r>
            <a:r>
              <a:rPr lang="ja-JP" altLang="en-US" sz="1477" b="1" dirty="0">
                <a:solidFill>
                  <a:srgbClr val="FF0000"/>
                </a:solidFill>
                <a:latin typeface="ＭＳ ゴシック" pitchFamily="49" charset="-128"/>
                <a:ea typeface="ＭＳ ゴシック" pitchFamily="49" charset="-128"/>
              </a:rPr>
              <a:t>億円（</a:t>
            </a:r>
            <a:r>
              <a:rPr lang="en-US" altLang="ja-JP" sz="1477" b="1" dirty="0">
                <a:solidFill>
                  <a:srgbClr val="FF0000"/>
                </a:solidFill>
                <a:latin typeface="ＭＳ ゴシック" pitchFamily="49" charset="-128"/>
                <a:ea typeface="ＭＳ ゴシック" pitchFamily="49" charset="-128"/>
              </a:rPr>
              <a:t>1.8</a:t>
            </a:r>
            <a:r>
              <a:rPr lang="ja-JP" altLang="en-US" sz="1477" b="1" dirty="0">
                <a:solidFill>
                  <a:srgbClr val="FF0000"/>
                </a:solidFill>
                <a:latin typeface="ＭＳ ゴシック" pitchFamily="49" charset="-128"/>
                <a:ea typeface="ＭＳ ゴシック" pitchFamily="49" charset="-128"/>
              </a:rPr>
              <a:t>億円）及び地域生活支援事業等（</a:t>
            </a:r>
            <a:r>
              <a:rPr lang="en-US" altLang="ja-JP" sz="1477" b="1" dirty="0">
                <a:solidFill>
                  <a:srgbClr val="FF0000"/>
                </a:solidFill>
                <a:latin typeface="ＭＳ ゴシック" pitchFamily="49" charset="-128"/>
                <a:ea typeface="ＭＳ ゴシック" pitchFamily="49" charset="-128"/>
              </a:rPr>
              <a:t>494</a:t>
            </a:r>
            <a:r>
              <a:rPr lang="ja-JP" altLang="en-US" sz="1477" b="1" dirty="0">
                <a:solidFill>
                  <a:srgbClr val="FF0000"/>
                </a:solidFill>
                <a:latin typeface="ＭＳ ゴシック" pitchFamily="49" charset="-128"/>
                <a:ea typeface="ＭＳ ゴシック" pitchFamily="49" charset="-128"/>
              </a:rPr>
              <a:t>億円）の内数（一部新規）</a:t>
            </a:r>
            <a:endParaRPr lang="en-US" altLang="ja-JP" sz="1292" b="1" dirty="0">
              <a:solidFill>
                <a:srgbClr val="FF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r>
              <a:rPr lang="ja-JP" altLang="en-US" sz="1292" dirty="0">
                <a:solidFill>
                  <a:srgbClr val="000000"/>
                </a:solidFill>
                <a:latin typeface="ＭＳ ゴシック" pitchFamily="49" charset="-128"/>
                <a:ea typeface="ＭＳ ゴシック" pitchFamily="49" charset="-128"/>
              </a:rPr>
              <a:t>　　マラケシュ条約の批准や著作権法の改正を踏まえ、障害者の読書環境を一層推進するため、障害者が利用しやす</a:t>
            </a:r>
            <a:endParaRPr lang="en-US" altLang="ja-JP" sz="1292" dirty="0">
              <a:solidFill>
                <a:srgbClr val="00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r>
              <a:rPr lang="ja-JP" altLang="en-US" sz="1292" dirty="0">
                <a:solidFill>
                  <a:srgbClr val="000000"/>
                </a:solidFill>
                <a:latin typeface="ＭＳ ゴシック" pitchFamily="49" charset="-128"/>
                <a:ea typeface="ＭＳ ゴシック" pitchFamily="49" charset="-128"/>
              </a:rPr>
              <a:t>　</a:t>
            </a:r>
            <a:r>
              <a:rPr lang="ja-JP" altLang="en-US" sz="1292" dirty="0" err="1">
                <a:solidFill>
                  <a:srgbClr val="000000"/>
                </a:solidFill>
                <a:latin typeface="ＭＳ ゴシック" pitchFamily="49" charset="-128"/>
                <a:ea typeface="ＭＳ ゴシック" pitchFamily="49" charset="-128"/>
              </a:rPr>
              <a:t>い</a:t>
            </a:r>
            <a:r>
              <a:rPr lang="ja-JP" altLang="en-US" sz="1292" dirty="0">
                <a:solidFill>
                  <a:srgbClr val="000000"/>
                </a:solidFill>
                <a:latin typeface="ＭＳ ゴシック" pitchFamily="49" charset="-128"/>
                <a:ea typeface="ＭＳ ゴシック" pitchFamily="49" charset="-128"/>
              </a:rPr>
              <a:t>図書の製作やインターネットを活用した提供を促進するとともに、地域の障害者に対する</a:t>
            </a:r>
            <a:r>
              <a:rPr lang="en-US" altLang="ja-JP" sz="1292" dirty="0">
                <a:solidFill>
                  <a:srgbClr val="000000"/>
                </a:solidFill>
                <a:latin typeface="ＭＳ ゴシック" pitchFamily="49" charset="-128"/>
                <a:ea typeface="ＭＳ ゴシック" pitchFamily="49" charset="-128"/>
              </a:rPr>
              <a:t>ICT</a:t>
            </a:r>
            <a:r>
              <a:rPr lang="ja-JP" altLang="en-US" sz="1292" dirty="0">
                <a:solidFill>
                  <a:srgbClr val="000000"/>
                </a:solidFill>
                <a:latin typeface="ＭＳ ゴシック" pitchFamily="49" charset="-128"/>
                <a:ea typeface="ＭＳ ゴシック" pitchFamily="49" charset="-128"/>
              </a:rPr>
              <a:t>機器（サピエの利活</a:t>
            </a:r>
            <a:endParaRPr lang="en-US" altLang="ja-JP" sz="1292" dirty="0">
              <a:solidFill>
                <a:srgbClr val="00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r>
              <a:rPr lang="ja-JP" altLang="en-US" sz="1292" dirty="0">
                <a:solidFill>
                  <a:srgbClr val="000000"/>
                </a:solidFill>
                <a:latin typeface="ＭＳ ゴシック" pitchFamily="49" charset="-128"/>
                <a:ea typeface="ＭＳ ゴシック" pitchFamily="49" charset="-128"/>
              </a:rPr>
              <a:t>　用含む）の活用支援を行い、情報アクセシビリティの向上を図る。</a:t>
            </a:r>
            <a:endParaRPr lang="en-US" altLang="ja-JP" sz="1477" b="1" dirty="0">
              <a:solidFill>
                <a:srgbClr val="00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endParaRPr lang="en-US" altLang="ja-JP" sz="1477" b="1" dirty="0">
              <a:solidFill>
                <a:srgbClr val="00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r>
              <a:rPr lang="ja-JP" altLang="en-US" sz="1477" b="1" dirty="0">
                <a:solidFill>
                  <a:srgbClr val="000000"/>
                </a:solidFill>
                <a:latin typeface="ＭＳ ゴシック" pitchFamily="49" charset="-128"/>
                <a:ea typeface="ＭＳ ゴシック" pitchFamily="49" charset="-128"/>
              </a:rPr>
              <a:t>⑥ 就労支援事業所等で働く障害者への支援の推進　</a:t>
            </a:r>
            <a:r>
              <a:rPr lang="en-US" altLang="ja-JP" sz="1477" b="1" dirty="0">
                <a:solidFill>
                  <a:srgbClr val="FF0000"/>
                </a:solidFill>
                <a:latin typeface="ＭＳ ゴシック" pitchFamily="49" charset="-128"/>
                <a:ea typeface="ＭＳ ゴシック" pitchFamily="49" charset="-128"/>
              </a:rPr>
              <a:t>5.6</a:t>
            </a:r>
            <a:r>
              <a:rPr lang="ja-JP" altLang="en-US" sz="1477" b="1" dirty="0">
                <a:solidFill>
                  <a:srgbClr val="FF0000"/>
                </a:solidFill>
                <a:latin typeface="ＭＳ ゴシック" pitchFamily="49" charset="-128"/>
                <a:ea typeface="ＭＳ ゴシック" pitchFamily="49" charset="-128"/>
              </a:rPr>
              <a:t>億円（</a:t>
            </a:r>
            <a:r>
              <a:rPr lang="en-US" altLang="ja-JP" sz="1477" b="1" dirty="0">
                <a:solidFill>
                  <a:srgbClr val="FF0000"/>
                </a:solidFill>
                <a:latin typeface="ＭＳ ゴシック" pitchFamily="49" charset="-128"/>
                <a:ea typeface="ＭＳ ゴシック" pitchFamily="49" charset="-128"/>
              </a:rPr>
              <a:t>3.6</a:t>
            </a:r>
            <a:r>
              <a:rPr lang="ja-JP" altLang="en-US" sz="1477" b="1" dirty="0">
                <a:solidFill>
                  <a:srgbClr val="FF0000"/>
                </a:solidFill>
                <a:latin typeface="ＭＳ ゴシック" pitchFamily="49" charset="-128"/>
                <a:ea typeface="ＭＳ ゴシック" pitchFamily="49" charset="-128"/>
              </a:rPr>
              <a:t>億円）</a:t>
            </a:r>
            <a:endParaRPr lang="en-US" altLang="ja-JP" sz="1477" b="1" dirty="0">
              <a:solidFill>
                <a:srgbClr val="000000"/>
              </a:solidFill>
              <a:latin typeface="ＭＳ ゴシック" pitchFamily="49" charset="-128"/>
              <a:ea typeface="ＭＳ ゴシック" pitchFamily="49" charset="-128"/>
            </a:endParaRPr>
          </a:p>
          <a:p>
            <a:pPr marL="164127" indent="-164127" defTabSz="844083" eaLnBrk="1" fontAlgn="base" hangingPunct="1">
              <a:lnSpc>
                <a:spcPts val="1477"/>
              </a:lnSpc>
              <a:spcBef>
                <a:spcPct val="0"/>
              </a:spcBef>
              <a:spcAft>
                <a:spcPct val="0"/>
              </a:spcAft>
              <a:buNone/>
              <a:defRPr/>
            </a:pPr>
            <a:r>
              <a:rPr lang="ja-JP" altLang="en-US" sz="1292" dirty="0">
                <a:solidFill>
                  <a:srgbClr val="000000"/>
                </a:solidFill>
                <a:latin typeface="ＭＳ ゴシック" pitchFamily="49" charset="-128"/>
                <a:ea typeface="ＭＳ ゴシック" pitchFamily="49" charset="-128"/>
              </a:rPr>
              <a:t>　　就労継続支援事業所等の利用者の工賃や賃金を向上させるため、就労継続支援事業所等に対する経営改善支援や販路開拓等のための支援を促進する。</a:t>
            </a:r>
            <a:endParaRPr lang="en-US" altLang="ja-JP" sz="1292" dirty="0">
              <a:solidFill>
                <a:srgbClr val="000000"/>
              </a:solidFill>
              <a:latin typeface="ＭＳ ゴシック" pitchFamily="49" charset="-128"/>
              <a:ea typeface="ＭＳ ゴシック" pitchFamily="49" charset="-128"/>
            </a:endParaRPr>
          </a:p>
          <a:p>
            <a:pPr marL="164127" indent="-164127" defTabSz="844083" eaLnBrk="1" fontAlgn="base" hangingPunct="1">
              <a:lnSpc>
                <a:spcPts val="1477"/>
              </a:lnSpc>
              <a:spcBef>
                <a:spcPct val="0"/>
              </a:spcBef>
              <a:spcAft>
                <a:spcPct val="0"/>
              </a:spcAft>
              <a:buNone/>
              <a:defRPr/>
            </a:pPr>
            <a:r>
              <a:rPr lang="ja-JP" altLang="en-US" sz="1292" dirty="0">
                <a:solidFill>
                  <a:srgbClr val="000000"/>
                </a:solidFill>
                <a:latin typeface="ＭＳ ゴシック" pitchFamily="49" charset="-128"/>
                <a:ea typeface="ＭＳ ゴシック" pitchFamily="49" charset="-128"/>
              </a:rPr>
              <a:t>　　また、農福連携を推進し、農業分野での障害者の就労支援に向け、障害者就労施設への農業の専門家の派遣による農業技術に係る指導・助言や６次産業化支援、農業に取り組む障害者就労施設によるマルシェの開催等の支援を実施する。</a:t>
            </a:r>
            <a:endParaRPr lang="en-US" altLang="ja-JP" sz="1292" dirty="0">
              <a:solidFill>
                <a:srgbClr val="00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endParaRPr lang="en-US" altLang="ja-JP" sz="1477" b="1" dirty="0">
              <a:solidFill>
                <a:srgbClr val="000000"/>
              </a:solidFill>
              <a:latin typeface="ＭＳ ゴシック" pitchFamily="49" charset="-128"/>
              <a:ea typeface="ＭＳ ゴシック" pitchFamily="49" charset="-128"/>
            </a:endParaRPr>
          </a:p>
          <a:p>
            <a:pPr defTabSz="844083" eaLnBrk="1" fontAlgn="base" hangingPunct="1">
              <a:lnSpc>
                <a:spcPts val="1569"/>
              </a:lnSpc>
              <a:spcBef>
                <a:spcPct val="0"/>
              </a:spcBef>
              <a:spcAft>
                <a:spcPct val="0"/>
              </a:spcAft>
              <a:buNone/>
              <a:defRPr/>
            </a:pPr>
            <a:r>
              <a:rPr lang="ja-JP" altLang="en-US" sz="1477" b="1" dirty="0">
                <a:solidFill>
                  <a:srgbClr val="000000"/>
                </a:solidFill>
                <a:latin typeface="ＭＳ ゴシック" pitchFamily="49" charset="-128"/>
                <a:ea typeface="ＭＳ ゴシック" pitchFamily="49" charset="-128"/>
              </a:rPr>
              <a:t>⑦ 精神障害にも対応した地域包括ケアシステムの構築　</a:t>
            </a:r>
            <a:r>
              <a:rPr lang="en-US" altLang="ja-JP" sz="1477" b="1" dirty="0">
                <a:solidFill>
                  <a:srgbClr val="FF0000"/>
                </a:solidFill>
                <a:latin typeface="ＭＳ ゴシック" pitchFamily="49" charset="-128"/>
                <a:ea typeface="ＭＳ ゴシック" pitchFamily="49" charset="-128"/>
              </a:rPr>
              <a:t>5.7</a:t>
            </a:r>
            <a:r>
              <a:rPr lang="ja-JP" altLang="en-US" sz="1477" b="1" dirty="0">
                <a:solidFill>
                  <a:srgbClr val="FF0000"/>
                </a:solidFill>
                <a:latin typeface="ＭＳ ゴシック" pitchFamily="49" charset="-128"/>
                <a:ea typeface="ＭＳ ゴシック" pitchFamily="49" charset="-128"/>
              </a:rPr>
              <a:t>億円（</a:t>
            </a:r>
            <a:r>
              <a:rPr lang="en-US" altLang="ja-JP" sz="1477" b="1" dirty="0">
                <a:solidFill>
                  <a:srgbClr val="FF0000"/>
                </a:solidFill>
                <a:latin typeface="ＭＳ ゴシック" pitchFamily="49" charset="-128"/>
                <a:ea typeface="ＭＳ ゴシック" pitchFamily="49" charset="-128"/>
              </a:rPr>
              <a:t>5.6</a:t>
            </a:r>
            <a:r>
              <a:rPr lang="ja-JP" altLang="en-US" sz="1477" b="1" dirty="0">
                <a:solidFill>
                  <a:srgbClr val="FF0000"/>
                </a:solidFill>
                <a:latin typeface="ＭＳ ゴシック" pitchFamily="49" charset="-128"/>
                <a:ea typeface="ＭＳ ゴシック" pitchFamily="49" charset="-128"/>
              </a:rPr>
              <a:t>億円）（一部新規）</a:t>
            </a:r>
            <a:endParaRPr lang="en-US" altLang="ja-JP" sz="1477" b="1" dirty="0">
              <a:solidFill>
                <a:srgbClr val="FF0000"/>
              </a:solidFill>
              <a:latin typeface="ＭＳ ゴシック" pitchFamily="49" charset="-128"/>
              <a:ea typeface="ＭＳ ゴシック" pitchFamily="49" charset="-128"/>
            </a:endParaRPr>
          </a:p>
          <a:p>
            <a:pPr marL="164127" indent="-164127" defTabSz="844083" eaLnBrk="1" fontAlgn="base" hangingPunct="1">
              <a:lnSpc>
                <a:spcPts val="1569"/>
              </a:lnSpc>
              <a:spcBef>
                <a:spcPts val="0"/>
              </a:spcBef>
              <a:spcAft>
                <a:spcPct val="0"/>
              </a:spcAft>
              <a:buNone/>
              <a:defRPr/>
            </a:pPr>
            <a:r>
              <a:rPr lang="ja-JP" altLang="en-US" sz="1292" dirty="0">
                <a:solidFill>
                  <a:srgbClr val="000000"/>
                </a:solidFill>
              </a:rPr>
              <a:t>　　　精神障害者が地域の一員として安心して自分らしい暮らしをすることができるよう、都道府県等と精神科病院等との重層的な連携による支援体制を構築するなど、地域包括ケアシステムの構築に資する取組を推進するとともに、地域住民の理解を深めるためのシンポジウムの開催等の普及啓発を実施する。</a:t>
            </a:r>
            <a:endParaRPr lang="en-US" altLang="ja-JP" sz="1477" b="1" dirty="0">
              <a:solidFill>
                <a:srgbClr val="000000"/>
              </a:solidFill>
              <a:latin typeface="ＭＳ ゴシック" pitchFamily="49" charset="-128"/>
              <a:ea typeface="ＭＳ ゴシック" pitchFamily="49" charset="-128"/>
            </a:endParaRPr>
          </a:p>
          <a:p>
            <a:pPr defTabSz="844083" eaLnBrk="1" fontAlgn="base" hangingPunct="1">
              <a:spcBef>
                <a:spcPct val="0"/>
              </a:spcBef>
              <a:spcAft>
                <a:spcPct val="0"/>
              </a:spcAft>
              <a:buNone/>
              <a:defRPr/>
            </a:pPr>
            <a:endParaRPr lang="en-US" altLang="ja-JP" sz="1477" b="1" dirty="0">
              <a:solidFill>
                <a:srgbClr val="000000"/>
              </a:solidFill>
              <a:latin typeface="ＭＳ ゴシック" pitchFamily="49" charset="-128"/>
              <a:ea typeface="ＭＳ ゴシック" pitchFamily="49" charset="-128"/>
            </a:endParaRPr>
          </a:p>
          <a:p>
            <a:pPr defTabSz="844083" eaLnBrk="1" fontAlgn="base" hangingPunct="1">
              <a:spcBef>
                <a:spcPct val="0"/>
              </a:spcBef>
              <a:spcAft>
                <a:spcPct val="0"/>
              </a:spcAft>
              <a:buNone/>
              <a:defRPr/>
            </a:pPr>
            <a:r>
              <a:rPr lang="ja-JP" altLang="en-US" sz="1477" b="1" dirty="0">
                <a:solidFill>
                  <a:srgbClr val="000000"/>
                </a:solidFill>
                <a:latin typeface="ＭＳ ゴシック" pitchFamily="49" charset="-128"/>
                <a:ea typeface="ＭＳ ゴシック" pitchFamily="49" charset="-128"/>
              </a:rPr>
              <a:t>⑧ アルコール・薬物・ギャンブル等の依存症対策の推進　</a:t>
            </a:r>
            <a:r>
              <a:rPr lang="en-US" altLang="ja-JP" sz="1477" b="1" dirty="0">
                <a:solidFill>
                  <a:srgbClr val="FF0000"/>
                </a:solidFill>
                <a:latin typeface="ＭＳ ゴシック" pitchFamily="49" charset="-128"/>
                <a:ea typeface="ＭＳ ゴシック" pitchFamily="49" charset="-128"/>
              </a:rPr>
              <a:t>8.1</a:t>
            </a:r>
            <a:r>
              <a:rPr lang="ja-JP" altLang="en-US" sz="1477" b="1" dirty="0">
                <a:solidFill>
                  <a:srgbClr val="FF0000"/>
                </a:solidFill>
                <a:latin typeface="ＭＳ ゴシック" pitchFamily="49" charset="-128"/>
                <a:ea typeface="ＭＳ ゴシック" pitchFamily="49" charset="-128"/>
              </a:rPr>
              <a:t>億円（</a:t>
            </a:r>
            <a:r>
              <a:rPr lang="en-US" altLang="ja-JP" sz="1477" b="1" dirty="0">
                <a:solidFill>
                  <a:srgbClr val="FF0000"/>
                </a:solidFill>
                <a:latin typeface="ＭＳ ゴシック" pitchFamily="49" charset="-128"/>
                <a:ea typeface="ＭＳ ゴシック" pitchFamily="49" charset="-128"/>
              </a:rPr>
              <a:t>6.1</a:t>
            </a:r>
            <a:r>
              <a:rPr lang="ja-JP" altLang="en-US" sz="1477" b="1" dirty="0">
                <a:solidFill>
                  <a:srgbClr val="FF0000"/>
                </a:solidFill>
                <a:latin typeface="ＭＳ ゴシック" pitchFamily="49" charset="-128"/>
                <a:ea typeface="ＭＳ ゴシック" pitchFamily="49" charset="-128"/>
              </a:rPr>
              <a:t>億円）（一部新規）</a:t>
            </a:r>
            <a:endParaRPr lang="en-US" altLang="ja-JP" sz="1477" b="1" dirty="0">
              <a:solidFill>
                <a:srgbClr val="000000"/>
              </a:solidFill>
              <a:latin typeface="ＭＳ ゴシック" pitchFamily="49" charset="-128"/>
              <a:ea typeface="ＭＳ ゴシック" pitchFamily="49" charset="-128"/>
            </a:endParaRPr>
          </a:p>
          <a:p>
            <a:pPr marL="164127" indent="-164127" defTabSz="844083" eaLnBrk="1" fontAlgn="base" hangingPunct="1">
              <a:spcBef>
                <a:spcPct val="0"/>
              </a:spcBef>
              <a:spcAft>
                <a:spcPct val="0"/>
              </a:spcAft>
              <a:buNone/>
              <a:defRPr/>
            </a:pPr>
            <a:r>
              <a:rPr lang="ja-JP" altLang="en-US" sz="1292" dirty="0">
                <a:solidFill>
                  <a:srgbClr val="000000"/>
                </a:solidFill>
                <a:latin typeface="ＭＳ ゴシック" pitchFamily="49" charset="-128"/>
                <a:ea typeface="ＭＳ ゴシック" pitchFamily="49" charset="-128"/>
              </a:rPr>
              <a:t>　　依存症対策の全国拠点において、依存症に関する情報提供機能の強化を図る。また、都道府県等において、人材育成や医療・相談体制の整備を推進するとともに、依存症専門医療機関等と精神科救急医療施設等との連携体制を構築し、早期発見につなげる。更に自助グループ等の民間団体への支援を充実する。</a:t>
            </a:r>
          </a:p>
        </p:txBody>
      </p:sp>
      <p:sp>
        <p:nvSpPr>
          <p:cNvPr id="2" name="スライド番号プレースホルダー 1"/>
          <p:cNvSpPr>
            <a:spLocks noGrp="1"/>
          </p:cNvSpPr>
          <p:nvPr>
            <p:ph type="sldNum" sz="quarter" idx="12"/>
          </p:nvPr>
        </p:nvSpPr>
        <p:spPr/>
        <p:txBody>
          <a:bodyPr/>
          <a:lstStyle/>
          <a:p>
            <a:fld id="{2ADEAB0B-3364-414D-832E-F3CDA843F507}" type="slidenum">
              <a:rPr kumimoji="1" lang="ja-JP" altLang="en-US" smtClean="0"/>
              <a:t>32</a:t>
            </a:fld>
            <a:endParaRPr kumimoji="1" lang="ja-JP" altLang="en-US"/>
          </a:p>
        </p:txBody>
      </p:sp>
      <p:sp>
        <p:nvSpPr>
          <p:cNvPr id="3" name="フッター プレースホルダー 2"/>
          <p:cNvSpPr>
            <a:spLocks noGrp="1"/>
          </p:cNvSpPr>
          <p:nvPr>
            <p:ph type="ftr" sz="quarter" idx="11"/>
          </p:nvPr>
        </p:nvSpPr>
        <p:spPr/>
        <p:txBody>
          <a:bodyPr/>
          <a:lstStyle/>
          <a:p>
            <a:pPr>
              <a:defRPr/>
            </a:pPr>
            <a:r>
              <a:rPr kumimoji="1" lang="ja-JP" altLang="en-US" smtClean="0"/>
              <a:t>平成</a:t>
            </a:r>
            <a:r>
              <a:rPr kumimoji="1" lang="en-US" altLang="ja-JP" smtClean="0"/>
              <a:t>30</a:t>
            </a:r>
            <a:r>
              <a:rPr kumimoji="1" lang="ja-JP" altLang="en-US" smtClean="0"/>
              <a:t>年度障害者総合福祉推進事業に基づく新カリキュラムによる相談支援従事者養成研修</a:t>
            </a:r>
            <a:r>
              <a:rPr kumimoji="1" lang="en-US" altLang="ja-JP" smtClean="0"/>
              <a:t>(</a:t>
            </a:r>
            <a:r>
              <a:rPr kumimoji="1" lang="ja-JP" altLang="en-US" smtClean="0"/>
              <a:t>現任研修</a:t>
            </a:r>
            <a:r>
              <a:rPr kumimoji="1" lang="en-US" altLang="ja-JP" smtClean="0"/>
              <a:t>) </a:t>
            </a:r>
            <a:r>
              <a:rPr kumimoji="1" lang="ja-JP" altLang="en-US" smtClean="0"/>
              <a:t>を令和元年度版に改訂したもの</a:t>
            </a:r>
            <a:endParaRPr kumimoji="1" lang="ja-JP" altLang="en-US" dirty="0" smtClean="0"/>
          </a:p>
        </p:txBody>
      </p:sp>
    </p:spTree>
    <p:extLst>
      <p:ext uri="{BB962C8B-B14F-4D97-AF65-F5344CB8AC3E}">
        <p14:creationId xmlns:p14="http://schemas.microsoft.com/office/powerpoint/2010/main" val="393138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28701" y="795999"/>
            <a:ext cx="8574490" cy="591539"/>
          </a:xfrm>
          <a:prstGeom prst="rect">
            <a:avLst/>
          </a:prstGeom>
          <a:solidFill>
            <a:srgbClr val="EDF2F9"/>
          </a:solidFill>
          <a:ln w="19050">
            <a:solidFill>
              <a:schemeClr val="tx1"/>
            </a:solidFill>
          </a:ln>
        </p:spPr>
        <p:style>
          <a:lnRef idx="2">
            <a:schemeClr val="accent1"/>
          </a:lnRef>
          <a:fillRef idx="1">
            <a:schemeClr val="lt1"/>
          </a:fillRef>
          <a:effectRef idx="0">
            <a:schemeClr val="accent1"/>
          </a:effectRef>
          <a:fontRef idx="minor">
            <a:schemeClr val="dk1"/>
          </a:fontRef>
        </p:style>
        <p:txBody>
          <a:bodyPr wrap="square" lIns="77816" tIns="38909" rIns="77816" bIns="38909" rtlCol="0" anchor="ctr">
            <a:spAutoFit/>
          </a:bodyPr>
          <a:lstStyle/>
          <a:p>
            <a:pPr defTabSz="779173" fontAlgn="base">
              <a:lnSpc>
                <a:spcPts val="2031"/>
              </a:lnSpc>
              <a:spcBef>
                <a:spcPct val="0"/>
              </a:spcBef>
              <a:spcAft>
                <a:spcPct val="0"/>
              </a:spcAft>
              <a:defRPr/>
            </a:pP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①　平成</a:t>
            </a:r>
            <a:r>
              <a:rPr kumimoji="1" lang="en-US" altLang="ja-JP" sz="1534" b="1" dirty="0">
                <a:solidFill>
                  <a:srgbClr val="000000"/>
                </a:solidFill>
                <a:latin typeface="ＭＳ Ｐゴシック" panose="020B0600070205080204" pitchFamily="50" charset="-128"/>
                <a:ea typeface="ＭＳ Ｐゴシック" panose="020B0600070205080204" pitchFamily="50" charset="-128"/>
              </a:rPr>
              <a:t>21</a:t>
            </a: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年４月：障害福祉サービス等報酬改定　＋</a:t>
            </a:r>
            <a:r>
              <a:rPr kumimoji="1" lang="en-US" altLang="ja-JP" sz="1534" b="1" dirty="0">
                <a:solidFill>
                  <a:srgbClr val="000000"/>
                </a:solidFill>
                <a:latin typeface="ＭＳ Ｐゴシック" panose="020B0600070205080204" pitchFamily="50" charset="-128"/>
                <a:ea typeface="ＭＳ Ｐゴシック" panose="020B0600070205080204" pitchFamily="50" charset="-128"/>
              </a:rPr>
              <a:t>5.1</a:t>
            </a: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％改定</a:t>
            </a:r>
            <a:endParaRPr kumimoji="1" lang="en-US" altLang="ja-JP" sz="1534" dirty="0">
              <a:solidFill>
                <a:srgbClr val="000000"/>
              </a:solidFill>
              <a:latin typeface="ＭＳ Ｐゴシック" panose="020B0600070205080204" pitchFamily="50" charset="-128"/>
              <a:ea typeface="ＭＳ Ｐゴシック" panose="020B0600070205080204" pitchFamily="50" charset="-128"/>
            </a:endParaRPr>
          </a:p>
          <a:p>
            <a:pPr defTabSz="779173" fontAlgn="base">
              <a:lnSpc>
                <a:spcPts val="2031"/>
              </a:lnSpc>
              <a:spcBef>
                <a:spcPct val="0"/>
              </a:spcBef>
              <a:spcAft>
                <a:spcPct val="0"/>
              </a:spcAft>
              <a:defRPr/>
            </a:pP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　　　⇒　福祉・介護従事者の人材確保・処遇改善等を図る。</a:t>
            </a:r>
            <a:endParaRPr kumimoji="1" lang="en-US" altLang="ja-JP" sz="1534" dirty="0">
              <a:solidFill>
                <a:srgbClr val="000000"/>
              </a:solidFill>
              <a:latin typeface="ＭＳ Ｐゴシック" panose="020B0600070205080204" pitchFamily="50" charset="-128"/>
              <a:ea typeface="ＭＳ Ｐゴシック" panose="020B0600070205080204" pitchFamily="50" charset="-128"/>
            </a:endParaRPr>
          </a:p>
        </p:txBody>
      </p:sp>
      <p:sp>
        <p:nvSpPr>
          <p:cNvPr id="9" name="テキスト ボックス 8"/>
          <p:cNvSpPr txBox="1"/>
          <p:nvPr/>
        </p:nvSpPr>
        <p:spPr>
          <a:xfrm>
            <a:off x="328701" y="2472014"/>
            <a:ext cx="8574488" cy="1104500"/>
          </a:xfrm>
          <a:prstGeom prst="rect">
            <a:avLst/>
          </a:prstGeom>
          <a:solidFill>
            <a:srgbClr val="EDF2F9"/>
          </a:solidFill>
          <a:ln w="19050">
            <a:solidFill>
              <a:schemeClr val="tx1"/>
            </a:solidFill>
          </a:ln>
        </p:spPr>
        <p:style>
          <a:lnRef idx="2">
            <a:schemeClr val="accent1"/>
          </a:lnRef>
          <a:fillRef idx="1">
            <a:schemeClr val="lt1"/>
          </a:fillRef>
          <a:effectRef idx="0">
            <a:schemeClr val="accent1"/>
          </a:effectRef>
          <a:fontRef idx="minor">
            <a:schemeClr val="dk1"/>
          </a:fontRef>
        </p:style>
        <p:txBody>
          <a:bodyPr wrap="square" lIns="77816" tIns="38909" rIns="77816" bIns="38909" rtlCol="0" anchor="ctr">
            <a:spAutoFit/>
          </a:bodyPr>
          <a:lstStyle/>
          <a:p>
            <a:pPr defTabSz="779173" fontAlgn="base">
              <a:lnSpc>
                <a:spcPts val="2031"/>
              </a:lnSpc>
              <a:spcBef>
                <a:spcPct val="0"/>
              </a:spcBef>
              <a:spcAft>
                <a:spcPct val="0"/>
              </a:spcAft>
              <a:defRPr/>
            </a:pP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③　平成</a:t>
            </a:r>
            <a:r>
              <a:rPr kumimoji="1" lang="en-US" altLang="ja-JP" sz="1534" b="1" dirty="0">
                <a:solidFill>
                  <a:srgbClr val="000000"/>
                </a:solidFill>
                <a:latin typeface="ＭＳ Ｐゴシック" panose="020B0600070205080204" pitchFamily="50" charset="-128"/>
                <a:ea typeface="ＭＳ Ｐゴシック" panose="020B0600070205080204" pitchFamily="50" charset="-128"/>
              </a:rPr>
              <a:t>24</a:t>
            </a: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年４月：障害福祉サービス等報酬改定　＋</a:t>
            </a:r>
            <a:r>
              <a:rPr kumimoji="1" lang="en-US" altLang="ja-JP" sz="1534" b="1" dirty="0">
                <a:solidFill>
                  <a:srgbClr val="000000"/>
                </a:solidFill>
                <a:latin typeface="ＭＳ Ｐゴシック" panose="020B0600070205080204" pitchFamily="50" charset="-128"/>
                <a:ea typeface="ＭＳ Ｐゴシック" panose="020B0600070205080204" pitchFamily="50" charset="-128"/>
              </a:rPr>
              <a:t>2.0</a:t>
            </a: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％改定</a:t>
            </a:r>
            <a:endParaRPr kumimoji="1" lang="en-US" altLang="ja-JP" sz="1534" b="1" dirty="0">
              <a:solidFill>
                <a:srgbClr val="000000"/>
              </a:solidFill>
              <a:latin typeface="ＭＳ Ｐゴシック" panose="020B0600070205080204" pitchFamily="50" charset="-128"/>
              <a:ea typeface="ＭＳ Ｐゴシック" panose="020B0600070205080204" pitchFamily="50" charset="-128"/>
            </a:endParaRPr>
          </a:p>
          <a:p>
            <a:pPr defTabSz="779173" fontAlgn="base">
              <a:lnSpc>
                <a:spcPts val="2031"/>
              </a:lnSpc>
              <a:spcBef>
                <a:spcPct val="0"/>
              </a:spcBef>
              <a:spcAft>
                <a:spcPct val="0"/>
              </a:spcAft>
              <a:defRPr/>
            </a:pP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　　　⇒　上記、処遇改善交付金を「処遇改善加算」として障害福祉サービス等報酬に組込む。</a:t>
            </a:r>
            <a:endParaRPr kumimoji="1" lang="en-US" altLang="ja-JP" sz="1534" dirty="0">
              <a:solidFill>
                <a:srgbClr val="000000"/>
              </a:solidFill>
              <a:latin typeface="ＭＳ Ｐゴシック" panose="020B0600070205080204" pitchFamily="50" charset="-128"/>
              <a:ea typeface="ＭＳ Ｐゴシック" panose="020B0600070205080204" pitchFamily="50" charset="-128"/>
            </a:endParaRPr>
          </a:p>
          <a:p>
            <a:pPr defTabSz="779173" fontAlgn="base">
              <a:lnSpc>
                <a:spcPts val="2031"/>
              </a:lnSpc>
              <a:spcBef>
                <a:spcPct val="0"/>
              </a:spcBef>
              <a:spcAft>
                <a:spcPct val="0"/>
              </a:spcAft>
              <a:defRPr/>
            </a:pP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　　　　　 併せて、交付金の申請率が低いこと等を踏まえ、算定要件を緩和した「処遇改善特別</a:t>
            </a:r>
            <a:r>
              <a:rPr kumimoji="1" lang="ja-JP" altLang="ja-JP" sz="1534" dirty="0">
                <a:solidFill>
                  <a:srgbClr val="000000"/>
                </a:solidFill>
                <a:latin typeface="ＭＳ Ｐゴシック" panose="020B0600070205080204" pitchFamily="50" charset="-128"/>
                <a:ea typeface="ＭＳ Ｐゴシック" panose="020B0600070205080204" pitchFamily="50" charset="-128"/>
              </a:rPr>
              <a:t>加算</a:t>
            </a: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a:t>
            </a:r>
            <a:r>
              <a:rPr kumimoji="1" lang="ja-JP" altLang="ja-JP" sz="1534" dirty="0">
                <a:solidFill>
                  <a:srgbClr val="000000"/>
                </a:solidFill>
                <a:latin typeface="ＭＳ Ｐゴシック" panose="020B0600070205080204" pitchFamily="50" charset="-128"/>
                <a:ea typeface="ＭＳ Ｐゴシック" panose="020B0600070205080204" pitchFamily="50" charset="-128"/>
              </a:rPr>
              <a:t>を</a:t>
            </a:r>
            <a:endParaRPr kumimoji="1" lang="en-US" altLang="ja-JP" sz="1534" dirty="0">
              <a:solidFill>
                <a:srgbClr val="000000"/>
              </a:solidFill>
              <a:latin typeface="ＭＳ Ｐゴシック" panose="020B0600070205080204" pitchFamily="50" charset="-128"/>
              <a:ea typeface="ＭＳ Ｐゴシック" panose="020B0600070205080204" pitchFamily="50" charset="-128"/>
            </a:endParaRPr>
          </a:p>
          <a:p>
            <a:pPr defTabSz="779173" fontAlgn="base">
              <a:lnSpc>
                <a:spcPts val="2031"/>
              </a:lnSpc>
              <a:spcBef>
                <a:spcPct val="0"/>
              </a:spcBef>
              <a:spcAft>
                <a:spcPct val="0"/>
              </a:spcAft>
              <a:defRPr/>
            </a:pP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　　　　</a:t>
            </a:r>
            <a:r>
              <a:rPr kumimoji="1" lang="ja-JP" altLang="ja-JP" sz="1534" dirty="0">
                <a:solidFill>
                  <a:srgbClr val="000000"/>
                </a:solidFill>
                <a:latin typeface="ＭＳ Ｐゴシック" panose="020B0600070205080204" pitchFamily="50" charset="-128"/>
                <a:ea typeface="ＭＳ Ｐゴシック" panose="020B0600070205080204" pitchFamily="50" charset="-128"/>
              </a:rPr>
              <a:t>創設</a:t>
            </a: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a:t>
            </a:r>
            <a:r>
              <a:rPr kumimoji="1" lang="en-US" altLang="ja-JP" sz="1534" dirty="0">
                <a:solidFill>
                  <a:srgbClr val="000000"/>
                </a:solidFill>
                <a:latin typeface="ＭＳ Ｐゴシック" panose="020B0600070205080204" pitchFamily="50" charset="-128"/>
                <a:ea typeface="ＭＳ Ｐゴシック" panose="020B0600070205080204" pitchFamily="50" charset="-128"/>
              </a:rPr>
              <a:t>1</a:t>
            </a: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人当たり、</a:t>
            </a:r>
            <a:r>
              <a:rPr kumimoji="1" lang="en-US" altLang="ja-JP" sz="1534" dirty="0">
                <a:solidFill>
                  <a:srgbClr val="000000"/>
                </a:solidFill>
                <a:latin typeface="ＭＳ Ｐゴシック" panose="020B0600070205080204" pitchFamily="50" charset="-128"/>
                <a:ea typeface="ＭＳ Ｐゴシック" panose="020B0600070205080204" pitchFamily="50" charset="-128"/>
              </a:rPr>
              <a:t>0.5</a:t>
            </a: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万円相当）</a:t>
            </a:r>
            <a:endParaRPr kumimoji="1" lang="ja-JP" altLang="ja-JP" sz="1534" dirty="0">
              <a:solidFill>
                <a:srgbClr val="000000"/>
              </a:solidFill>
              <a:latin typeface="ＭＳ Ｐゴシック" panose="020B0600070205080204" pitchFamily="50" charset="-128"/>
              <a:ea typeface="ＭＳ Ｐゴシック" panose="020B0600070205080204" pitchFamily="50" charset="-128"/>
            </a:endParaRPr>
          </a:p>
        </p:txBody>
      </p:sp>
      <p:sp>
        <p:nvSpPr>
          <p:cNvPr id="19" name="テキスト ボックス 18"/>
          <p:cNvSpPr txBox="1"/>
          <p:nvPr/>
        </p:nvSpPr>
        <p:spPr>
          <a:xfrm>
            <a:off x="317988" y="1497495"/>
            <a:ext cx="8574489" cy="848019"/>
          </a:xfrm>
          <a:prstGeom prst="rect">
            <a:avLst/>
          </a:prstGeom>
          <a:solidFill>
            <a:srgbClr val="EDF2F9"/>
          </a:solidFill>
          <a:ln w="19050">
            <a:solidFill>
              <a:schemeClr val="tx1"/>
            </a:solidFill>
          </a:ln>
        </p:spPr>
        <p:style>
          <a:lnRef idx="2">
            <a:schemeClr val="accent1"/>
          </a:lnRef>
          <a:fillRef idx="1">
            <a:schemeClr val="lt1"/>
          </a:fillRef>
          <a:effectRef idx="0">
            <a:schemeClr val="accent1"/>
          </a:effectRef>
          <a:fontRef idx="minor">
            <a:schemeClr val="dk1"/>
          </a:fontRef>
        </p:style>
        <p:txBody>
          <a:bodyPr wrap="square" lIns="77816" tIns="38909" rIns="77816" bIns="38909" rtlCol="0" anchor="ctr">
            <a:spAutoFit/>
          </a:bodyPr>
          <a:lstStyle/>
          <a:p>
            <a:pPr defTabSz="779173" fontAlgn="base">
              <a:lnSpc>
                <a:spcPts val="2031"/>
              </a:lnSpc>
              <a:spcBef>
                <a:spcPct val="0"/>
              </a:spcBef>
              <a:spcAft>
                <a:spcPct val="0"/>
              </a:spcAft>
              <a:defRPr/>
            </a:pP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②　平成</a:t>
            </a:r>
            <a:r>
              <a:rPr kumimoji="1" lang="en-US" altLang="ja-JP" sz="1534" b="1" dirty="0">
                <a:solidFill>
                  <a:srgbClr val="000000"/>
                </a:solidFill>
                <a:latin typeface="ＭＳ Ｐゴシック" panose="020B0600070205080204" pitchFamily="50" charset="-128"/>
                <a:ea typeface="ＭＳ Ｐゴシック" panose="020B0600070205080204" pitchFamily="50" charset="-128"/>
              </a:rPr>
              <a:t>21</a:t>
            </a: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年</a:t>
            </a:r>
            <a:r>
              <a:rPr kumimoji="1" lang="en-US" altLang="ja-JP" sz="1534" b="1" dirty="0">
                <a:solidFill>
                  <a:srgbClr val="000000"/>
                </a:solidFill>
                <a:latin typeface="ＭＳ Ｐゴシック" panose="020B0600070205080204" pitchFamily="50" charset="-128"/>
                <a:ea typeface="ＭＳ Ｐゴシック" panose="020B0600070205080204" pitchFamily="50" charset="-128"/>
              </a:rPr>
              <a:t>10</a:t>
            </a: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月～平成</a:t>
            </a:r>
            <a:r>
              <a:rPr kumimoji="1" lang="en-US" altLang="ja-JP" sz="1534" b="1" dirty="0">
                <a:solidFill>
                  <a:srgbClr val="000000"/>
                </a:solidFill>
                <a:latin typeface="ＭＳ Ｐゴシック" panose="020B0600070205080204" pitchFamily="50" charset="-128"/>
                <a:ea typeface="ＭＳ Ｐゴシック" panose="020B0600070205080204" pitchFamily="50" charset="-128"/>
              </a:rPr>
              <a:t>24</a:t>
            </a: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年３月：福祉・介護職員処遇改善交付金（補正予算）</a:t>
            </a:r>
            <a:endParaRPr kumimoji="1" lang="en-US" altLang="ja-JP" sz="1534" b="1" dirty="0">
              <a:solidFill>
                <a:srgbClr val="000000"/>
              </a:solidFill>
              <a:latin typeface="ＭＳ Ｐゴシック" panose="020B0600070205080204" pitchFamily="50" charset="-128"/>
              <a:ea typeface="ＭＳ Ｐゴシック" panose="020B0600070205080204" pitchFamily="50" charset="-128"/>
            </a:endParaRPr>
          </a:p>
          <a:p>
            <a:pPr defTabSz="779173" fontAlgn="base">
              <a:lnSpc>
                <a:spcPts val="2031"/>
              </a:lnSpc>
              <a:spcBef>
                <a:spcPct val="0"/>
              </a:spcBef>
              <a:spcAft>
                <a:spcPct val="0"/>
              </a:spcAft>
              <a:defRPr/>
            </a:pP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　　　⇒　平成</a:t>
            </a:r>
            <a:r>
              <a:rPr kumimoji="1" lang="en-US" altLang="ja-JP" sz="1534" dirty="0">
                <a:solidFill>
                  <a:srgbClr val="000000"/>
                </a:solidFill>
                <a:latin typeface="ＭＳ Ｐゴシック" panose="020B0600070205080204" pitchFamily="50" charset="-128"/>
                <a:ea typeface="ＭＳ Ｐゴシック" panose="020B0600070205080204" pitchFamily="50" charset="-128"/>
              </a:rPr>
              <a:t>21</a:t>
            </a: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年度補正予算（平成</a:t>
            </a:r>
            <a:r>
              <a:rPr kumimoji="1" lang="en-US" altLang="ja-JP" sz="1534" dirty="0">
                <a:solidFill>
                  <a:srgbClr val="000000"/>
                </a:solidFill>
                <a:latin typeface="ＭＳ Ｐゴシック" panose="020B0600070205080204" pitchFamily="50" charset="-128"/>
                <a:ea typeface="ＭＳ Ｐゴシック" panose="020B0600070205080204" pitchFamily="50" charset="-128"/>
              </a:rPr>
              <a:t>21</a:t>
            </a: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年４月の経済危機対策）において、福祉・介護職員の処遇改善</a:t>
            </a:r>
            <a:endParaRPr kumimoji="1" lang="en-US" altLang="ja-JP" sz="1534" dirty="0">
              <a:solidFill>
                <a:srgbClr val="000000"/>
              </a:solidFill>
              <a:latin typeface="ＭＳ Ｐゴシック" panose="020B0600070205080204" pitchFamily="50" charset="-128"/>
              <a:ea typeface="ＭＳ Ｐゴシック" panose="020B0600070205080204" pitchFamily="50" charset="-128"/>
            </a:endParaRPr>
          </a:p>
          <a:p>
            <a:pPr defTabSz="779173" fontAlgn="base">
              <a:lnSpc>
                <a:spcPts val="2031"/>
              </a:lnSpc>
              <a:spcBef>
                <a:spcPct val="0"/>
              </a:spcBef>
              <a:spcAft>
                <a:spcPct val="0"/>
              </a:spcAft>
              <a:defRPr/>
            </a:pP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　　　　等の支援を行うための措置。（</a:t>
            </a:r>
            <a:r>
              <a:rPr kumimoji="1" lang="en-US" altLang="ja-JP" sz="1534" dirty="0">
                <a:solidFill>
                  <a:srgbClr val="000000"/>
                </a:solidFill>
                <a:latin typeface="ＭＳ Ｐゴシック" panose="020B0600070205080204" pitchFamily="50" charset="-128"/>
                <a:ea typeface="ＭＳ Ｐゴシック" panose="020B0600070205080204" pitchFamily="50" charset="-128"/>
              </a:rPr>
              <a:t>1</a:t>
            </a: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人当たり、</a:t>
            </a:r>
            <a:r>
              <a:rPr kumimoji="1" lang="en-US" altLang="ja-JP" sz="1534" dirty="0">
                <a:solidFill>
                  <a:srgbClr val="000000"/>
                </a:solidFill>
                <a:latin typeface="ＭＳ Ｐゴシック" panose="020B0600070205080204" pitchFamily="50" charset="-128"/>
                <a:ea typeface="ＭＳ Ｐゴシック" panose="020B0600070205080204" pitchFamily="50" charset="-128"/>
              </a:rPr>
              <a:t>1.5</a:t>
            </a: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万円相当）</a:t>
            </a:r>
            <a:endParaRPr kumimoji="1" lang="en-US" altLang="ja-JP" sz="1534" dirty="0">
              <a:solidFill>
                <a:srgbClr val="000000"/>
              </a:solidFill>
              <a:latin typeface="ＭＳ Ｐゴシック" panose="020B0600070205080204" pitchFamily="50" charset="-128"/>
              <a:ea typeface="ＭＳ Ｐゴシック" panose="020B0600070205080204" pitchFamily="50" charset="-128"/>
            </a:endParaRPr>
          </a:p>
        </p:txBody>
      </p:sp>
      <p:sp>
        <p:nvSpPr>
          <p:cNvPr id="6" name="テキスト ボックス 5"/>
          <p:cNvSpPr txBox="1"/>
          <p:nvPr/>
        </p:nvSpPr>
        <p:spPr>
          <a:xfrm>
            <a:off x="317988" y="3699899"/>
            <a:ext cx="8574487" cy="848019"/>
          </a:xfrm>
          <a:prstGeom prst="rect">
            <a:avLst/>
          </a:prstGeom>
          <a:solidFill>
            <a:srgbClr val="EDF2F9"/>
          </a:solidFill>
          <a:ln w="19050">
            <a:solidFill>
              <a:schemeClr val="tx1"/>
            </a:solidFill>
          </a:ln>
        </p:spPr>
        <p:style>
          <a:lnRef idx="2">
            <a:schemeClr val="accent1"/>
          </a:lnRef>
          <a:fillRef idx="1">
            <a:schemeClr val="lt1"/>
          </a:fillRef>
          <a:effectRef idx="0">
            <a:schemeClr val="accent1"/>
          </a:effectRef>
          <a:fontRef idx="minor">
            <a:schemeClr val="dk1"/>
          </a:fontRef>
        </p:style>
        <p:txBody>
          <a:bodyPr wrap="square" lIns="77816" tIns="38909" rIns="77816" bIns="38909" rtlCol="0" anchor="ctr">
            <a:spAutoFit/>
          </a:bodyPr>
          <a:lstStyle/>
          <a:p>
            <a:pPr defTabSz="779173" fontAlgn="base">
              <a:lnSpc>
                <a:spcPts val="2031"/>
              </a:lnSpc>
              <a:spcBef>
                <a:spcPct val="0"/>
              </a:spcBef>
              <a:spcAft>
                <a:spcPct val="0"/>
              </a:spcAft>
              <a:defRPr/>
            </a:pP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④　平成</a:t>
            </a:r>
            <a:r>
              <a:rPr kumimoji="1" lang="en-US" altLang="ja-JP" sz="1534" b="1" dirty="0">
                <a:solidFill>
                  <a:srgbClr val="000000"/>
                </a:solidFill>
                <a:latin typeface="ＭＳ Ｐゴシック" panose="020B0600070205080204" pitchFamily="50" charset="-128"/>
                <a:ea typeface="ＭＳ Ｐゴシック" panose="020B0600070205080204" pitchFamily="50" charset="-128"/>
              </a:rPr>
              <a:t>27</a:t>
            </a: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年４月：障害福祉サービス等報酬改定　</a:t>
            </a:r>
            <a:r>
              <a:rPr kumimoji="1" lang="en-US" altLang="ja-JP" sz="1534" b="1" dirty="0">
                <a:solidFill>
                  <a:srgbClr val="000000"/>
                </a:solidFill>
                <a:latin typeface="ＭＳ Ｐゴシック" panose="020B0600070205080204" pitchFamily="50" charset="-128"/>
                <a:ea typeface="ＭＳ Ｐゴシック" panose="020B0600070205080204" pitchFamily="50" charset="-128"/>
              </a:rPr>
              <a:t>±</a:t>
            </a: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０％改定</a:t>
            </a:r>
            <a:endParaRPr kumimoji="1" lang="en-US" altLang="ja-JP" sz="1534" b="1" dirty="0">
              <a:solidFill>
                <a:srgbClr val="000000"/>
              </a:solidFill>
              <a:latin typeface="ＭＳ Ｐゴシック" panose="020B0600070205080204" pitchFamily="50" charset="-128"/>
              <a:ea typeface="ＭＳ Ｐゴシック" panose="020B0600070205080204" pitchFamily="50" charset="-128"/>
            </a:endParaRPr>
          </a:p>
          <a:p>
            <a:pPr defTabSz="779173" fontAlgn="base">
              <a:lnSpc>
                <a:spcPts val="2031"/>
              </a:lnSpc>
              <a:spcBef>
                <a:spcPct val="0"/>
              </a:spcBef>
              <a:spcAft>
                <a:spcPct val="0"/>
              </a:spcAft>
              <a:defRPr/>
            </a:pP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　　　⇒　現行加算の仕組みは維持しつつ、更なる資質向上、雇用管理・労働環境改善の取組を進める</a:t>
            </a:r>
            <a:endParaRPr kumimoji="1" lang="en-US" altLang="ja-JP" sz="1534" dirty="0">
              <a:solidFill>
                <a:srgbClr val="000000"/>
              </a:solidFill>
              <a:latin typeface="ＭＳ Ｐゴシック" panose="020B0600070205080204" pitchFamily="50" charset="-128"/>
              <a:ea typeface="ＭＳ Ｐゴシック" panose="020B0600070205080204" pitchFamily="50" charset="-128"/>
            </a:endParaRPr>
          </a:p>
          <a:p>
            <a:pPr defTabSz="779173" fontAlgn="base">
              <a:lnSpc>
                <a:spcPts val="2031"/>
              </a:lnSpc>
              <a:spcBef>
                <a:spcPct val="0"/>
              </a:spcBef>
              <a:spcAft>
                <a:spcPct val="0"/>
              </a:spcAft>
              <a:defRPr/>
            </a:pP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　　　　事業所を対象に、処遇改善加算を拡充。（</a:t>
            </a:r>
            <a:r>
              <a:rPr kumimoji="1" lang="en-US" altLang="ja-JP" sz="1534" dirty="0">
                <a:solidFill>
                  <a:srgbClr val="000000"/>
                </a:solidFill>
                <a:latin typeface="ＭＳ Ｐゴシック" panose="020B0600070205080204" pitchFamily="50" charset="-128"/>
                <a:ea typeface="ＭＳ Ｐゴシック" panose="020B0600070205080204" pitchFamily="50" charset="-128"/>
              </a:rPr>
              <a:t>1</a:t>
            </a: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人当たり、</a:t>
            </a:r>
            <a:r>
              <a:rPr kumimoji="1" lang="en-US" altLang="ja-JP" sz="1534" dirty="0">
                <a:solidFill>
                  <a:srgbClr val="000000"/>
                </a:solidFill>
                <a:latin typeface="ＭＳ Ｐゴシック" panose="020B0600070205080204" pitchFamily="50" charset="-128"/>
                <a:ea typeface="ＭＳ Ｐゴシック" panose="020B0600070205080204" pitchFamily="50" charset="-128"/>
              </a:rPr>
              <a:t>1.2</a:t>
            </a: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万円相当）</a:t>
            </a:r>
            <a:endParaRPr kumimoji="1" lang="ja-JP" altLang="ja-JP" sz="1534" dirty="0">
              <a:solidFill>
                <a:srgbClr val="000000"/>
              </a:solidFill>
              <a:latin typeface="ＭＳ Ｐゴシック" panose="020B0600070205080204" pitchFamily="50" charset="-128"/>
              <a:ea typeface="ＭＳ Ｐゴシック" panose="020B0600070205080204" pitchFamily="50" charset="-128"/>
            </a:endParaRPr>
          </a:p>
        </p:txBody>
      </p:sp>
      <p:sp>
        <p:nvSpPr>
          <p:cNvPr id="11" name="テキスト ボックス 10"/>
          <p:cNvSpPr txBox="1"/>
          <p:nvPr/>
        </p:nvSpPr>
        <p:spPr>
          <a:xfrm>
            <a:off x="317988" y="4649455"/>
            <a:ext cx="8574487" cy="591539"/>
          </a:xfrm>
          <a:prstGeom prst="rect">
            <a:avLst/>
          </a:prstGeom>
          <a:solidFill>
            <a:srgbClr val="EDF2F9"/>
          </a:solidFill>
          <a:ln w="19050">
            <a:solidFill>
              <a:schemeClr val="tx1"/>
            </a:solidFill>
          </a:ln>
        </p:spPr>
        <p:style>
          <a:lnRef idx="2">
            <a:schemeClr val="accent1"/>
          </a:lnRef>
          <a:fillRef idx="1">
            <a:schemeClr val="lt1"/>
          </a:fillRef>
          <a:effectRef idx="0">
            <a:schemeClr val="accent1"/>
          </a:effectRef>
          <a:fontRef idx="minor">
            <a:schemeClr val="dk1"/>
          </a:fontRef>
        </p:style>
        <p:txBody>
          <a:bodyPr wrap="square" lIns="77816" tIns="38909" rIns="77816" bIns="38909" rtlCol="0" anchor="ctr">
            <a:spAutoFit/>
          </a:bodyPr>
          <a:lstStyle/>
          <a:p>
            <a:pPr defTabSz="779173" fontAlgn="base">
              <a:lnSpc>
                <a:spcPts val="2031"/>
              </a:lnSpc>
              <a:spcBef>
                <a:spcPct val="0"/>
              </a:spcBef>
              <a:spcAft>
                <a:spcPct val="0"/>
              </a:spcAft>
              <a:defRPr/>
            </a:pP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⑤　平成</a:t>
            </a:r>
            <a:r>
              <a:rPr kumimoji="1" lang="en-US" altLang="ja-JP" sz="1534" b="1" dirty="0">
                <a:solidFill>
                  <a:srgbClr val="000000"/>
                </a:solidFill>
                <a:latin typeface="ＭＳ Ｐゴシック" panose="020B0600070205080204" pitchFamily="50" charset="-128"/>
                <a:ea typeface="ＭＳ Ｐゴシック" panose="020B0600070205080204" pitchFamily="50" charset="-128"/>
              </a:rPr>
              <a:t>29</a:t>
            </a: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年４月：障害福祉サービス等報酬改定（臨時） ＋</a:t>
            </a:r>
            <a:r>
              <a:rPr kumimoji="1" lang="en-US" altLang="ja-JP" sz="1534" b="1" dirty="0">
                <a:solidFill>
                  <a:srgbClr val="000000"/>
                </a:solidFill>
                <a:latin typeface="ＭＳ Ｐゴシック" panose="020B0600070205080204" pitchFamily="50" charset="-128"/>
                <a:ea typeface="ＭＳ Ｐゴシック" panose="020B0600070205080204" pitchFamily="50" charset="-128"/>
              </a:rPr>
              <a:t>1.09</a:t>
            </a: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％改定</a:t>
            </a:r>
            <a:endParaRPr kumimoji="1" lang="en-US" altLang="ja-JP" sz="1534" b="1" dirty="0">
              <a:solidFill>
                <a:srgbClr val="000000"/>
              </a:solidFill>
              <a:latin typeface="ＭＳ Ｐゴシック" panose="020B0600070205080204" pitchFamily="50" charset="-128"/>
              <a:ea typeface="ＭＳ Ｐゴシック" panose="020B0600070205080204" pitchFamily="50" charset="-128"/>
            </a:endParaRPr>
          </a:p>
          <a:p>
            <a:pPr defTabSz="779173" fontAlgn="base">
              <a:lnSpc>
                <a:spcPts val="2031"/>
              </a:lnSpc>
              <a:spcBef>
                <a:spcPct val="0"/>
              </a:spcBef>
              <a:spcAft>
                <a:spcPct val="0"/>
              </a:spcAft>
              <a:defRPr/>
            </a:pP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　　　⇒　ニッポン一億総活躍プラン等に基づき、処遇改善加算を拡充。（</a:t>
            </a:r>
            <a:r>
              <a:rPr kumimoji="1" lang="en-US" altLang="ja-JP" sz="1534" dirty="0">
                <a:solidFill>
                  <a:srgbClr val="000000"/>
                </a:solidFill>
                <a:latin typeface="ＭＳ Ｐゴシック" panose="020B0600070205080204" pitchFamily="50" charset="-128"/>
                <a:ea typeface="ＭＳ Ｐゴシック" panose="020B0600070205080204" pitchFamily="50" charset="-128"/>
              </a:rPr>
              <a:t>1</a:t>
            </a: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人当たり、</a:t>
            </a:r>
            <a:r>
              <a:rPr kumimoji="1" lang="en-US" altLang="ja-JP" sz="1534" dirty="0">
                <a:solidFill>
                  <a:srgbClr val="000000"/>
                </a:solidFill>
                <a:latin typeface="ＭＳ Ｐゴシック" panose="020B0600070205080204" pitchFamily="50" charset="-128"/>
                <a:ea typeface="ＭＳ Ｐゴシック" panose="020B0600070205080204" pitchFamily="50" charset="-128"/>
              </a:rPr>
              <a:t>1</a:t>
            </a: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万円相当）</a:t>
            </a:r>
            <a:endParaRPr kumimoji="1" lang="ja-JP" altLang="ja-JP" sz="1534" dirty="0">
              <a:solidFill>
                <a:srgbClr val="000000"/>
              </a:solidFill>
              <a:latin typeface="ＭＳ Ｐゴシック" panose="020B0600070205080204" pitchFamily="50" charset="-128"/>
              <a:ea typeface="ＭＳ Ｐゴシック" panose="020B0600070205080204" pitchFamily="50" charset="-128"/>
            </a:endParaRPr>
          </a:p>
        </p:txBody>
      </p:sp>
      <p:sp>
        <p:nvSpPr>
          <p:cNvPr id="17" name="テキスト ボックス 16"/>
          <p:cNvSpPr txBox="1"/>
          <p:nvPr/>
        </p:nvSpPr>
        <p:spPr>
          <a:xfrm>
            <a:off x="330206" y="5368905"/>
            <a:ext cx="8574487" cy="1104500"/>
          </a:xfrm>
          <a:prstGeom prst="rect">
            <a:avLst/>
          </a:prstGeom>
          <a:solidFill>
            <a:srgbClr val="EDF2F9"/>
          </a:solidFill>
          <a:ln w="28575">
            <a:solidFill>
              <a:schemeClr val="tx1"/>
            </a:solidFill>
          </a:ln>
        </p:spPr>
        <p:style>
          <a:lnRef idx="2">
            <a:schemeClr val="accent1"/>
          </a:lnRef>
          <a:fillRef idx="1">
            <a:schemeClr val="lt1"/>
          </a:fillRef>
          <a:effectRef idx="0">
            <a:schemeClr val="accent1"/>
          </a:effectRef>
          <a:fontRef idx="minor">
            <a:schemeClr val="dk1"/>
          </a:fontRef>
        </p:style>
        <p:txBody>
          <a:bodyPr wrap="square" lIns="77816" tIns="38909" rIns="77816" bIns="38909" rtlCol="0" anchor="ctr">
            <a:spAutoFit/>
          </a:bodyPr>
          <a:lstStyle/>
          <a:p>
            <a:pPr defTabSz="779173" fontAlgn="base">
              <a:lnSpc>
                <a:spcPts val="2031"/>
              </a:lnSpc>
              <a:spcBef>
                <a:spcPct val="0"/>
              </a:spcBef>
              <a:spcAft>
                <a:spcPct val="0"/>
              </a:spcAft>
              <a:defRPr/>
            </a:pP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⑥　平成</a:t>
            </a:r>
            <a:r>
              <a:rPr kumimoji="1" lang="en-US" altLang="ja-JP" sz="1534" b="1" dirty="0">
                <a:solidFill>
                  <a:srgbClr val="000000"/>
                </a:solidFill>
                <a:latin typeface="ＭＳ Ｐゴシック" panose="020B0600070205080204" pitchFamily="50" charset="-128"/>
                <a:ea typeface="ＭＳ Ｐゴシック" panose="020B0600070205080204" pitchFamily="50" charset="-128"/>
              </a:rPr>
              <a:t>31</a:t>
            </a: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年</a:t>
            </a:r>
            <a:r>
              <a:rPr kumimoji="1" lang="en-US" altLang="ja-JP" sz="1534" b="1" dirty="0">
                <a:solidFill>
                  <a:srgbClr val="000000"/>
                </a:solidFill>
                <a:latin typeface="ＭＳ Ｐゴシック" panose="020B0600070205080204" pitchFamily="50" charset="-128"/>
                <a:ea typeface="ＭＳ Ｐゴシック" panose="020B0600070205080204" pitchFamily="50" charset="-128"/>
              </a:rPr>
              <a:t>10</a:t>
            </a: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月：障害福祉サービス等報酬改定（臨時） ＋</a:t>
            </a:r>
            <a:r>
              <a:rPr kumimoji="1" lang="en-US" altLang="ja-JP" sz="1534" b="1" dirty="0">
                <a:solidFill>
                  <a:srgbClr val="000000"/>
                </a:solidFill>
                <a:latin typeface="ＭＳ Ｐゴシック" panose="020B0600070205080204" pitchFamily="50" charset="-128"/>
                <a:ea typeface="ＭＳ Ｐゴシック" panose="020B0600070205080204" pitchFamily="50" charset="-128"/>
              </a:rPr>
              <a:t>2.00</a:t>
            </a:r>
            <a:r>
              <a:rPr kumimoji="1" lang="ja-JP" altLang="en-US" sz="1534" b="1" dirty="0">
                <a:solidFill>
                  <a:srgbClr val="000000"/>
                </a:solidFill>
                <a:latin typeface="ＭＳ Ｐゴシック" panose="020B0600070205080204" pitchFamily="50" charset="-128"/>
                <a:ea typeface="ＭＳ Ｐゴシック" panose="020B0600070205080204" pitchFamily="50" charset="-128"/>
              </a:rPr>
              <a:t>％改定</a:t>
            </a:r>
            <a:endParaRPr kumimoji="1" lang="en-US" altLang="ja-JP" sz="1534" b="1" dirty="0">
              <a:solidFill>
                <a:srgbClr val="000000"/>
              </a:solidFill>
              <a:latin typeface="ＭＳ Ｐゴシック" panose="020B0600070205080204" pitchFamily="50" charset="-128"/>
              <a:ea typeface="ＭＳ Ｐゴシック" panose="020B0600070205080204" pitchFamily="50" charset="-128"/>
            </a:endParaRPr>
          </a:p>
          <a:p>
            <a:pPr marL="493847" indent="-493847" defTabSz="779173" fontAlgn="base">
              <a:lnSpc>
                <a:spcPts val="2031"/>
              </a:lnSpc>
              <a:spcBef>
                <a:spcPct val="0"/>
              </a:spcBef>
              <a:spcAft>
                <a:spcPct val="0"/>
              </a:spcAft>
              <a:defRPr/>
            </a:pPr>
            <a:r>
              <a:rPr kumimoji="1" lang="ja-JP" altLang="en-US" sz="1534" dirty="0">
                <a:solidFill>
                  <a:srgbClr val="000000"/>
                </a:solidFill>
                <a:latin typeface="ＭＳ Ｐゴシック" panose="020B0600070205080204" pitchFamily="50" charset="-128"/>
                <a:ea typeface="ＭＳ Ｐゴシック" panose="020B0600070205080204" pitchFamily="50" charset="-128"/>
              </a:rPr>
              <a:t>　　　⇒　新しい経済政策パッケージに基づき、福祉・介護職員特定処遇改善加算を創設。（経験・技能のある職員に重点化を図りつつ、その他の職員に収入を充てる柔軟な運用を認めることを前提に、更なる処遇改善を実施。）</a:t>
            </a:r>
            <a:endParaRPr kumimoji="1" lang="ja-JP" altLang="ja-JP" sz="1534" dirty="0">
              <a:solidFill>
                <a:srgbClr val="000000"/>
              </a:solidFill>
              <a:latin typeface="ＭＳ Ｐゴシック" panose="020B0600070205080204" pitchFamily="50" charset="-128"/>
              <a:ea typeface="ＭＳ Ｐゴシック" panose="020B0600070205080204" pitchFamily="50" charset="-128"/>
            </a:endParaRPr>
          </a:p>
        </p:txBody>
      </p:sp>
      <p:sp>
        <p:nvSpPr>
          <p:cNvPr id="12" name="テキスト ボックス 11"/>
          <p:cNvSpPr txBox="1"/>
          <p:nvPr/>
        </p:nvSpPr>
        <p:spPr>
          <a:xfrm>
            <a:off x="-1" y="253065"/>
            <a:ext cx="9144001" cy="432208"/>
          </a:xfrm>
          <a:prstGeom prst="rect">
            <a:avLst/>
          </a:prstGeom>
          <a:solidFill>
            <a:schemeClr val="accent1">
              <a:lumMod val="20000"/>
              <a:lumOff val="80000"/>
            </a:schemeClr>
          </a:solidFill>
          <a:ln>
            <a:noFill/>
          </a:ln>
        </p:spPr>
        <p:style>
          <a:lnRef idx="2">
            <a:schemeClr val="dk1"/>
          </a:lnRef>
          <a:fillRef idx="1">
            <a:schemeClr val="lt1"/>
          </a:fillRef>
          <a:effectRef idx="0">
            <a:schemeClr val="dk1"/>
          </a:effectRef>
          <a:fontRef idx="minor">
            <a:schemeClr val="dk1"/>
          </a:fontRef>
        </p:style>
        <p:txBody>
          <a:bodyPr wrap="square" rtlCol="0" anchor="b" anchorCtr="0">
            <a:noAutofit/>
          </a:bodyPr>
          <a:lstStyle/>
          <a:p>
            <a:pPr algn="ctr" defTabSz="843933">
              <a:defRPr/>
            </a:pPr>
            <a:r>
              <a:rPr kumimoji="1" lang="ja-JP" altLang="en-US" sz="2216" b="1">
                <a:solidFill>
                  <a:prstClr val="black"/>
                </a:solidFill>
                <a:latin typeface="Meiryo UI" panose="020B0604030504040204" pitchFamily="50" charset="-128"/>
                <a:ea typeface="Meiryo UI" panose="020B0604030504040204" pitchFamily="50" charset="-128"/>
                <a:cs typeface="メイリオ" panose="020B0604030504040204" pitchFamily="50" charset="-128"/>
              </a:rPr>
              <a:t>これまでの障害福祉人材の処遇改善に係る取組について</a:t>
            </a:r>
            <a:endParaRPr kumimoji="1" lang="ja-JP" altLang="en-US" sz="2216" b="1"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2ADEAB0B-3364-414D-832E-F3CDA843F507}" type="slidenum">
              <a:rPr kumimoji="1" lang="ja-JP" altLang="en-US" smtClean="0"/>
              <a:t>33</a:t>
            </a:fld>
            <a:endParaRPr kumimoji="1" lang="ja-JP" altLang="en-US"/>
          </a:p>
        </p:txBody>
      </p:sp>
      <p:sp>
        <p:nvSpPr>
          <p:cNvPr id="3" name="フッター プレースホルダー 2"/>
          <p:cNvSpPr>
            <a:spLocks noGrp="1"/>
          </p:cNvSpPr>
          <p:nvPr>
            <p:ph type="ftr" sz="quarter" idx="11"/>
          </p:nvPr>
        </p:nvSpPr>
        <p:spPr/>
        <p:txBody>
          <a:bodyPr/>
          <a:lstStyle/>
          <a:p>
            <a:pPr>
              <a:defRPr/>
            </a:pPr>
            <a:r>
              <a:rPr kumimoji="1" lang="ja-JP" altLang="en-US" smtClean="0"/>
              <a:t>平成</a:t>
            </a:r>
            <a:r>
              <a:rPr kumimoji="1" lang="en-US" altLang="ja-JP" smtClean="0"/>
              <a:t>30</a:t>
            </a:r>
            <a:r>
              <a:rPr kumimoji="1" lang="ja-JP" altLang="en-US" smtClean="0"/>
              <a:t>年度障害者総合福祉推進事業に基づく新カリキュラムによる相談支援従事者養成研修</a:t>
            </a:r>
            <a:r>
              <a:rPr kumimoji="1" lang="en-US" altLang="ja-JP" smtClean="0"/>
              <a:t>(</a:t>
            </a:r>
            <a:r>
              <a:rPr kumimoji="1" lang="ja-JP" altLang="en-US" smtClean="0"/>
              <a:t>現任研修</a:t>
            </a:r>
            <a:r>
              <a:rPr kumimoji="1" lang="en-US" altLang="ja-JP" smtClean="0"/>
              <a:t>) </a:t>
            </a:r>
            <a:r>
              <a:rPr kumimoji="1" lang="ja-JP" altLang="en-US" smtClean="0"/>
              <a:t>を令和元年度版に改訂したもの</a:t>
            </a:r>
            <a:endParaRPr kumimoji="1" lang="ja-JP" altLang="en-US" dirty="0" smtClean="0"/>
          </a:p>
        </p:txBody>
      </p:sp>
    </p:spTree>
    <p:extLst>
      <p:ext uri="{BB962C8B-B14F-4D97-AF65-F5344CB8AC3E}">
        <p14:creationId xmlns:p14="http://schemas.microsoft.com/office/powerpoint/2010/main" val="31464754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0824" y="737009"/>
            <a:ext cx="5092542" cy="305468"/>
          </a:xfrm>
          <a:prstGeom prst="rect">
            <a:avLst/>
          </a:prstGeom>
          <a:noFill/>
        </p:spPr>
        <p:txBody>
          <a:bodyPr wrap="square" rtlCol="0">
            <a:spAutoFit/>
          </a:bodyPr>
          <a:lstStyle/>
          <a:p>
            <a:pPr algn="ctr" defTabSz="719255" fontAlgn="base">
              <a:spcBef>
                <a:spcPct val="0"/>
              </a:spcBef>
              <a:spcAft>
                <a:spcPct val="0"/>
              </a:spcAft>
              <a:defRPr/>
            </a:pPr>
            <a:r>
              <a:rPr kumimoji="1" lang="ja-JP" altLang="en-US"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a:t>
            </a:r>
            <a:r>
              <a:rPr kumimoji="1" lang="ja-JP" altLang="ja-JP"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新しい経済政策パッケージ</a:t>
            </a:r>
            <a:r>
              <a:rPr kumimoji="1" lang="ja-JP" altLang="en-US"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（平成</a:t>
            </a:r>
            <a:r>
              <a:rPr kumimoji="1" lang="en-US" altLang="ja-JP"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29</a:t>
            </a:r>
            <a:r>
              <a:rPr kumimoji="1" lang="ja-JP" altLang="en-US"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年</a:t>
            </a:r>
            <a:r>
              <a:rPr kumimoji="1" lang="en-US" altLang="ja-JP"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12</a:t>
            </a:r>
            <a:r>
              <a:rPr kumimoji="1" lang="ja-JP" altLang="en-US"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月８日）（抄）</a:t>
            </a:r>
            <a:r>
              <a:rPr kumimoji="1" lang="ja-JP" altLang="ja-JP" sz="138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38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p:cNvSpPr/>
          <p:nvPr/>
        </p:nvSpPr>
        <p:spPr>
          <a:xfrm>
            <a:off x="683510" y="306283"/>
            <a:ext cx="7791337" cy="467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r>
              <a:rPr kumimoji="1" lang="ja-JP" altLang="en-US" sz="2215" b="1" dirty="0">
                <a:solidFill>
                  <a:prstClr val="black"/>
                </a:solidFill>
                <a:latin typeface="メイリオ" panose="020B0604030504040204" pitchFamily="50" charset="-128"/>
                <a:ea typeface="メイリオ" panose="020B0604030504040204" pitchFamily="50" charset="-128"/>
              </a:rPr>
              <a:t>障害児の発達支援に係る閣議決定事項等</a:t>
            </a:r>
          </a:p>
        </p:txBody>
      </p:sp>
      <p:sp>
        <p:nvSpPr>
          <p:cNvPr id="3" name="正方形/長方形 2"/>
          <p:cNvSpPr/>
          <p:nvPr/>
        </p:nvSpPr>
        <p:spPr>
          <a:xfrm>
            <a:off x="132940" y="1002884"/>
            <a:ext cx="8892478" cy="14955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defTabSz="719255" fontAlgn="base">
              <a:lnSpc>
                <a:spcPct val="120000"/>
              </a:lnSpc>
              <a:spcBef>
                <a:spcPct val="0"/>
              </a:spcBef>
              <a:spcAft>
                <a:spcPct val="0"/>
              </a:spcAft>
              <a:defRPr/>
            </a:pPr>
            <a:r>
              <a:rPr kumimoji="1" lang="ja-JP" altLang="ja-JP" sz="969" dirty="0">
                <a:solidFill>
                  <a:prstClr val="black"/>
                </a:solidFill>
                <a:latin typeface="Calibri"/>
                <a:ea typeface="ＭＳ Ｐゴシック" panose="020B0600070205080204" pitchFamily="50" charset="-128"/>
              </a:rPr>
              <a:t>１．幼児教育の無償化</a:t>
            </a:r>
          </a:p>
          <a:p>
            <a:pPr defTabSz="719255" fontAlgn="base">
              <a:lnSpc>
                <a:spcPct val="120000"/>
              </a:lnSpc>
              <a:spcBef>
                <a:spcPct val="0"/>
              </a:spcBef>
              <a:spcAft>
                <a:spcPct val="0"/>
              </a:spcAft>
              <a:defRPr/>
            </a:pPr>
            <a:r>
              <a:rPr kumimoji="1" lang="ja-JP" altLang="ja-JP" sz="969" dirty="0">
                <a:solidFill>
                  <a:prstClr val="black"/>
                </a:solidFill>
                <a:latin typeface="Calibri"/>
                <a:ea typeface="ＭＳ Ｐゴシック" panose="020B0600070205080204" pitchFamily="50" charset="-128"/>
              </a:rPr>
              <a:t>（具体的内容）</a:t>
            </a:r>
          </a:p>
          <a:p>
            <a:pPr defTabSz="719255" fontAlgn="base">
              <a:lnSpc>
                <a:spcPct val="120000"/>
              </a:lnSpc>
              <a:spcBef>
                <a:spcPct val="0"/>
              </a:spcBef>
              <a:spcAft>
                <a:spcPct val="0"/>
              </a:spcAft>
              <a:defRPr/>
            </a:pPr>
            <a:r>
              <a:rPr kumimoji="1" lang="ja-JP" altLang="en-US" sz="969" dirty="0">
                <a:solidFill>
                  <a:prstClr val="black"/>
                </a:solidFill>
                <a:latin typeface="Calibri"/>
                <a:ea typeface="ＭＳ Ｐゴシック" panose="020B0600070205080204" pitchFamily="50" charset="-128"/>
              </a:rPr>
              <a:t>　子育て世帯を応援し、社会保障を全世代型へ抜本的に変えるため、幼児教育の無償化を一気に加速する。広く国民が利用している３歳から５歳までの全ての子供達の幼稚園、保育所、認定こども園の費用を無償化する。なお、子ども・子育て支援新制度の対象とならない幼稚園については、公平性の観点から、同制度における利用者負担額を上限として無償化する。（略）</a:t>
            </a:r>
            <a:endParaRPr kumimoji="1" lang="en-US" altLang="ja-JP" sz="969" dirty="0">
              <a:solidFill>
                <a:prstClr val="black"/>
              </a:solidFill>
              <a:latin typeface="Calibri"/>
              <a:ea typeface="ＭＳ Ｐゴシック" panose="020B0600070205080204" pitchFamily="50" charset="-128"/>
            </a:endParaRPr>
          </a:p>
          <a:p>
            <a:pPr defTabSz="719255" fontAlgn="base">
              <a:lnSpc>
                <a:spcPct val="120000"/>
              </a:lnSpc>
              <a:spcBef>
                <a:spcPct val="0"/>
              </a:spcBef>
              <a:spcAft>
                <a:spcPct val="0"/>
              </a:spcAft>
              <a:defRPr/>
            </a:pPr>
            <a:r>
              <a:rPr kumimoji="1" lang="ja-JP" altLang="en-US" sz="969" dirty="0">
                <a:solidFill>
                  <a:prstClr val="black"/>
                </a:solidFill>
                <a:latin typeface="Calibri"/>
                <a:ea typeface="ＭＳ Ｐゴシック" panose="020B0600070205080204" pitchFamily="50" charset="-128"/>
              </a:rPr>
              <a:t>　（実施時期）</a:t>
            </a:r>
          </a:p>
          <a:p>
            <a:pPr defTabSz="719255" fontAlgn="base">
              <a:lnSpc>
                <a:spcPct val="120000"/>
              </a:lnSpc>
              <a:spcBef>
                <a:spcPct val="0"/>
              </a:spcBef>
              <a:spcAft>
                <a:spcPct val="0"/>
              </a:spcAft>
              <a:defRPr/>
            </a:pPr>
            <a:r>
              <a:rPr kumimoji="1" lang="ja-JP" altLang="en-US" sz="969" dirty="0">
                <a:solidFill>
                  <a:prstClr val="black"/>
                </a:solidFill>
                <a:latin typeface="Calibri"/>
                <a:ea typeface="ＭＳ Ｐゴシック" panose="020B0600070205080204" pitchFamily="50" charset="-128"/>
              </a:rPr>
              <a:t>　こうした幼児教育の無償化については、消費税率引上げの時期との関係で増収額に合わせて、</a:t>
            </a:r>
            <a:r>
              <a:rPr kumimoji="1" lang="en-US" altLang="ja-JP" sz="969" dirty="0">
                <a:solidFill>
                  <a:prstClr val="black"/>
                </a:solidFill>
                <a:latin typeface="Calibri"/>
                <a:ea typeface="ＭＳ Ｐゴシック" panose="020B0600070205080204" pitchFamily="50" charset="-128"/>
              </a:rPr>
              <a:t>2019</a:t>
            </a:r>
            <a:r>
              <a:rPr kumimoji="1" lang="ja-JP" altLang="en-US" sz="969" dirty="0">
                <a:solidFill>
                  <a:prstClr val="black"/>
                </a:solidFill>
                <a:latin typeface="Calibri"/>
                <a:ea typeface="ＭＳ Ｐゴシック" panose="020B0600070205080204" pitchFamily="50" charset="-128"/>
              </a:rPr>
              <a:t>年４月から一部をスタートし、</a:t>
            </a:r>
            <a:r>
              <a:rPr kumimoji="1" lang="en-US" altLang="ja-JP" sz="969" dirty="0">
                <a:solidFill>
                  <a:prstClr val="black"/>
                </a:solidFill>
                <a:latin typeface="Calibri"/>
                <a:ea typeface="ＭＳ Ｐゴシック" panose="020B0600070205080204" pitchFamily="50" charset="-128"/>
              </a:rPr>
              <a:t>2020</a:t>
            </a:r>
            <a:r>
              <a:rPr kumimoji="1" lang="ja-JP" altLang="en-US" sz="969" dirty="0">
                <a:solidFill>
                  <a:prstClr val="black"/>
                </a:solidFill>
                <a:latin typeface="Calibri"/>
                <a:ea typeface="ＭＳ Ｐゴシック" panose="020B0600070205080204" pitchFamily="50" charset="-128"/>
              </a:rPr>
              <a:t>年４月から全面的に実施する。</a:t>
            </a:r>
          </a:p>
          <a:p>
            <a:pPr defTabSz="719255" fontAlgn="base">
              <a:lnSpc>
                <a:spcPct val="120000"/>
              </a:lnSpc>
              <a:spcBef>
                <a:spcPct val="0"/>
              </a:spcBef>
              <a:spcAft>
                <a:spcPct val="0"/>
              </a:spcAft>
              <a:defRPr/>
            </a:pPr>
            <a:r>
              <a:rPr kumimoji="1" lang="ja-JP" altLang="en-US" sz="969" dirty="0">
                <a:solidFill>
                  <a:prstClr val="black"/>
                </a:solidFill>
                <a:latin typeface="Calibri"/>
                <a:ea typeface="ＭＳ Ｐゴシック" panose="020B0600070205080204" pitchFamily="50" charset="-128"/>
              </a:rPr>
              <a:t>　また、</a:t>
            </a:r>
            <a:r>
              <a:rPr kumimoji="1" lang="ja-JP" altLang="en-US" sz="969" u="sng" dirty="0">
                <a:solidFill>
                  <a:prstClr val="black"/>
                </a:solidFill>
                <a:latin typeface="Calibri"/>
                <a:ea typeface="ＭＳ Ｐゴシック" panose="020B0600070205080204" pitchFamily="50" charset="-128"/>
              </a:rPr>
              <a:t>就学前の障害児の発達支援（いわゆる障害児通園施設）についても、併せて無償化を進めていく。</a:t>
            </a:r>
            <a:r>
              <a:rPr kumimoji="1" lang="ja-JP" altLang="en-US" sz="969" dirty="0">
                <a:solidFill>
                  <a:prstClr val="black"/>
                </a:solidFill>
                <a:latin typeface="Calibri"/>
                <a:ea typeface="ＭＳ Ｐゴシック" panose="020B0600070205080204" pitchFamily="50" charset="-128"/>
              </a:rPr>
              <a:t>（略）</a:t>
            </a:r>
            <a:endParaRPr kumimoji="1" lang="en-US" altLang="ja-JP" sz="969" dirty="0">
              <a:solidFill>
                <a:prstClr val="black"/>
              </a:solidFill>
              <a:latin typeface="Calibri"/>
              <a:ea typeface="ＭＳ Ｐゴシック" panose="020B0600070205080204" pitchFamily="50" charset="-128"/>
            </a:endParaRPr>
          </a:p>
        </p:txBody>
      </p:sp>
      <p:sp>
        <p:nvSpPr>
          <p:cNvPr id="9" name="テキスト ボックス 8"/>
          <p:cNvSpPr txBox="1"/>
          <p:nvPr/>
        </p:nvSpPr>
        <p:spPr>
          <a:xfrm>
            <a:off x="132940" y="2508880"/>
            <a:ext cx="6130646" cy="305468"/>
          </a:xfrm>
          <a:prstGeom prst="rect">
            <a:avLst/>
          </a:prstGeom>
          <a:noFill/>
        </p:spPr>
        <p:txBody>
          <a:bodyPr wrap="square" rtlCol="0">
            <a:spAutoFit/>
          </a:bodyPr>
          <a:lstStyle/>
          <a:p>
            <a:pPr defTabSz="719255" fontAlgn="base">
              <a:spcBef>
                <a:spcPct val="0"/>
              </a:spcBef>
              <a:spcAft>
                <a:spcPct val="0"/>
              </a:spcAft>
              <a:defRPr/>
            </a:pPr>
            <a:r>
              <a:rPr kumimoji="1" lang="ja-JP" altLang="en-US"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○経済財政運営と改革の基本方針</a:t>
            </a:r>
            <a:r>
              <a:rPr kumimoji="1" lang="en-US" altLang="ja-JP"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2018</a:t>
            </a:r>
            <a:r>
              <a:rPr kumimoji="1" lang="ja-JP" altLang="en-US"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（平成</a:t>
            </a:r>
            <a:r>
              <a:rPr kumimoji="1" lang="en-US" altLang="ja-JP"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30</a:t>
            </a:r>
            <a:r>
              <a:rPr kumimoji="1" lang="ja-JP" altLang="en-US"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年６月</a:t>
            </a:r>
            <a:r>
              <a:rPr kumimoji="1" lang="en-US" altLang="ja-JP"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15</a:t>
            </a:r>
            <a:r>
              <a:rPr kumimoji="1" lang="ja-JP" altLang="en-US"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日）（抄）</a:t>
            </a:r>
            <a:r>
              <a:rPr kumimoji="1" lang="ja-JP" altLang="ja-JP" sz="138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38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p:cNvSpPr/>
          <p:nvPr/>
        </p:nvSpPr>
        <p:spPr>
          <a:xfrm>
            <a:off x="132940" y="2774675"/>
            <a:ext cx="8892478" cy="18312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defTabSz="719255" fontAlgn="base">
              <a:lnSpc>
                <a:spcPct val="120000"/>
              </a:lnSpc>
              <a:spcBef>
                <a:spcPct val="0"/>
              </a:spcBef>
              <a:spcAft>
                <a:spcPct val="0"/>
              </a:spcAft>
              <a:defRPr/>
            </a:pPr>
            <a:endParaRPr kumimoji="1" lang="en-US" altLang="ja-JP" sz="969" dirty="0">
              <a:solidFill>
                <a:prstClr val="black"/>
              </a:solidFill>
              <a:latin typeface="Calibri"/>
              <a:ea typeface="ＭＳ Ｐゴシック" panose="020B0600070205080204" pitchFamily="50" charset="-128"/>
            </a:endParaRPr>
          </a:p>
          <a:p>
            <a:pPr defTabSz="719255" fontAlgn="base">
              <a:lnSpc>
                <a:spcPct val="120000"/>
              </a:lnSpc>
              <a:spcBef>
                <a:spcPct val="0"/>
              </a:spcBef>
              <a:spcAft>
                <a:spcPct val="0"/>
              </a:spcAft>
              <a:defRPr/>
            </a:pPr>
            <a:r>
              <a:rPr kumimoji="1" lang="ja-JP" altLang="en-US" sz="969" dirty="0">
                <a:solidFill>
                  <a:prstClr val="black"/>
                </a:solidFill>
                <a:latin typeface="Calibri"/>
                <a:ea typeface="ＭＳ Ｐゴシック" panose="020B0600070205080204" pitchFamily="50" charset="-128"/>
              </a:rPr>
              <a:t>１．人づくり革命の実現と拡大</a:t>
            </a:r>
            <a:endParaRPr kumimoji="1" lang="en-US" altLang="ja-JP" sz="969" dirty="0">
              <a:solidFill>
                <a:prstClr val="black"/>
              </a:solidFill>
              <a:latin typeface="Calibri"/>
              <a:ea typeface="ＭＳ Ｐゴシック" panose="020B0600070205080204" pitchFamily="50" charset="-128"/>
            </a:endParaRPr>
          </a:p>
          <a:p>
            <a:pPr defTabSz="719255" fontAlgn="base">
              <a:lnSpc>
                <a:spcPct val="120000"/>
              </a:lnSpc>
              <a:spcBef>
                <a:spcPct val="0"/>
              </a:spcBef>
              <a:spcAft>
                <a:spcPct val="0"/>
              </a:spcAft>
              <a:defRPr/>
            </a:pPr>
            <a:r>
              <a:rPr kumimoji="1" lang="ja-JP" altLang="en-US" sz="969" dirty="0">
                <a:solidFill>
                  <a:prstClr val="black"/>
                </a:solidFill>
                <a:latin typeface="Calibri"/>
                <a:ea typeface="ＭＳ Ｐゴシック" panose="020B0600070205080204" pitchFamily="50" charset="-128"/>
              </a:rPr>
              <a:t>（１）人材への投資</a:t>
            </a:r>
            <a:endParaRPr kumimoji="1" lang="en-US" altLang="ja-JP" sz="969" dirty="0">
              <a:solidFill>
                <a:prstClr val="black"/>
              </a:solidFill>
              <a:latin typeface="Calibri"/>
              <a:ea typeface="ＭＳ Ｐゴシック" panose="020B0600070205080204" pitchFamily="50" charset="-128"/>
            </a:endParaRPr>
          </a:p>
          <a:p>
            <a:pPr defTabSz="719255" fontAlgn="base">
              <a:lnSpc>
                <a:spcPct val="120000"/>
              </a:lnSpc>
              <a:spcBef>
                <a:spcPct val="0"/>
              </a:spcBef>
              <a:spcAft>
                <a:spcPct val="0"/>
              </a:spcAft>
              <a:defRPr/>
            </a:pPr>
            <a:r>
              <a:rPr kumimoji="1" lang="ja-JP" altLang="en-US" sz="969" dirty="0">
                <a:solidFill>
                  <a:prstClr val="black"/>
                </a:solidFill>
                <a:latin typeface="Calibri"/>
                <a:ea typeface="ＭＳ Ｐゴシック" panose="020B0600070205080204" pitchFamily="50" charset="-128"/>
              </a:rPr>
              <a:t>① 幼児教育の無償化</a:t>
            </a:r>
          </a:p>
          <a:p>
            <a:pPr defTabSz="719255" fontAlgn="base">
              <a:lnSpc>
                <a:spcPct val="120000"/>
              </a:lnSpc>
              <a:spcBef>
                <a:spcPct val="0"/>
              </a:spcBef>
              <a:spcAft>
                <a:spcPct val="0"/>
              </a:spcAft>
              <a:defRPr/>
            </a:pPr>
            <a:r>
              <a:rPr kumimoji="1" lang="ja-JP" altLang="en-US" sz="969" dirty="0">
                <a:solidFill>
                  <a:prstClr val="black"/>
                </a:solidFill>
                <a:latin typeface="Calibri"/>
                <a:ea typeface="ＭＳ Ｐゴシック" panose="020B0600070205080204" pitchFamily="50" charset="-128"/>
              </a:rPr>
              <a:t>（略）</a:t>
            </a:r>
          </a:p>
          <a:p>
            <a:pPr defTabSz="719255" fontAlgn="base">
              <a:lnSpc>
                <a:spcPct val="120000"/>
              </a:lnSpc>
              <a:spcBef>
                <a:spcPct val="0"/>
              </a:spcBef>
              <a:spcAft>
                <a:spcPct val="0"/>
              </a:spcAft>
              <a:defRPr/>
            </a:pPr>
            <a:r>
              <a:rPr kumimoji="1" lang="ja-JP" altLang="en-US" sz="969" dirty="0">
                <a:solidFill>
                  <a:prstClr val="black"/>
                </a:solidFill>
                <a:latin typeface="Calibri"/>
                <a:ea typeface="ＭＳ Ｐゴシック" panose="020B0600070205080204" pitchFamily="50" charset="-128"/>
              </a:rPr>
              <a:t>　このほか、</a:t>
            </a:r>
            <a:r>
              <a:rPr kumimoji="1" lang="ja-JP" altLang="en-US" sz="969" u="sng" dirty="0">
                <a:solidFill>
                  <a:prstClr val="black"/>
                </a:solidFill>
                <a:latin typeface="Calibri"/>
                <a:ea typeface="ＭＳ Ｐゴシック" panose="020B0600070205080204" pitchFamily="50" charset="-128"/>
              </a:rPr>
              <a:t>就学前の障害児の発達支援（いわゆる「障害児通園施設」）については、幼児教育の無償化と併せて無償化することが決定されているが、幼稚園、保育所及び認定こども園と障害児通園施設の両方を利用する場合は、両方とも無償化の対象とする</a:t>
            </a:r>
            <a:r>
              <a:rPr kumimoji="1" lang="ja-JP" altLang="en-US" sz="969" dirty="0">
                <a:solidFill>
                  <a:prstClr val="black"/>
                </a:solidFill>
                <a:latin typeface="Calibri"/>
                <a:ea typeface="ＭＳ Ｐゴシック" panose="020B0600070205080204" pitchFamily="50" charset="-128"/>
              </a:rPr>
              <a:t>。（略）</a:t>
            </a:r>
          </a:p>
          <a:p>
            <a:pPr defTabSz="719255" fontAlgn="base">
              <a:lnSpc>
                <a:spcPct val="120000"/>
              </a:lnSpc>
              <a:spcBef>
                <a:spcPct val="0"/>
              </a:spcBef>
              <a:spcAft>
                <a:spcPct val="0"/>
              </a:spcAft>
              <a:defRPr/>
            </a:pPr>
            <a:r>
              <a:rPr kumimoji="1" lang="ja-JP" altLang="en-US" sz="969" dirty="0">
                <a:solidFill>
                  <a:prstClr val="black"/>
                </a:solidFill>
                <a:latin typeface="Calibri"/>
                <a:ea typeface="ＭＳ Ｐゴシック" panose="020B0600070205080204" pitchFamily="50" charset="-128"/>
              </a:rPr>
              <a:t>（実施時期）</a:t>
            </a:r>
          </a:p>
          <a:p>
            <a:pPr defTabSz="719255" fontAlgn="base">
              <a:lnSpc>
                <a:spcPct val="120000"/>
              </a:lnSpc>
              <a:spcBef>
                <a:spcPct val="0"/>
              </a:spcBef>
              <a:spcAft>
                <a:spcPct val="0"/>
              </a:spcAft>
              <a:defRPr/>
            </a:pPr>
            <a:r>
              <a:rPr kumimoji="1" lang="ja-JP" altLang="en-US" sz="969" dirty="0">
                <a:solidFill>
                  <a:prstClr val="black"/>
                </a:solidFill>
                <a:latin typeface="Calibri"/>
                <a:ea typeface="ＭＳ Ｐゴシック" panose="020B0600070205080204" pitchFamily="50" charset="-128"/>
              </a:rPr>
              <a:t>　無償化措置の対象を認可外保育施設にも広げることにより、地方自治体において、幼稚園の預かり保育や認可外保育施設の利用者に対する保育の必要性の認定に関する事務などが新たに生じることになることを踏まえ、無償化措置の実施時期については、</a:t>
            </a:r>
            <a:r>
              <a:rPr kumimoji="1" lang="en-US" altLang="ja-JP" sz="969" dirty="0">
                <a:solidFill>
                  <a:prstClr val="black"/>
                </a:solidFill>
                <a:latin typeface="Calibri"/>
                <a:ea typeface="ＭＳ Ｐゴシック" panose="020B0600070205080204" pitchFamily="50" charset="-128"/>
              </a:rPr>
              <a:t>2019 </a:t>
            </a:r>
            <a:r>
              <a:rPr kumimoji="1" lang="ja-JP" altLang="en-US" sz="969" dirty="0">
                <a:solidFill>
                  <a:prstClr val="black"/>
                </a:solidFill>
                <a:latin typeface="Calibri"/>
                <a:ea typeface="ＭＳ Ｐゴシック" panose="020B0600070205080204" pitchFamily="50" charset="-128"/>
              </a:rPr>
              <a:t>年４月と</a:t>
            </a:r>
            <a:r>
              <a:rPr kumimoji="1" lang="en-US" altLang="ja-JP" sz="969" dirty="0">
                <a:solidFill>
                  <a:prstClr val="black"/>
                </a:solidFill>
                <a:latin typeface="Calibri"/>
                <a:ea typeface="ＭＳ Ｐゴシック" panose="020B0600070205080204" pitchFamily="50" charset="-128"/>
              </a:rPr>
              <a:t>2020 </a:t>
            </a:r>
            <a:r>
              <a:rPr kumimoji="1" lang="ja-JP" altLang="en-US" sz="969" dirty="0">
                <a:solidFill>
                  <a:prstClr val="black"/>
                </a:solidFill>
                <a:latin typeface="Calibri"/>
                <a:ea typeface="ＭＳ Ｐゴシック" panose="020B0600070205080204" pitchFamily="50" charset="-128"/>
              </a:rPr>
              <a:t>年４月の段階的な実施ではなく、認可、認可外を問わず、３歳から５歳までの全ての子供及び０歳から２歳までの住民税非課税世帯の子供について、</a:t>
            </a:r>
            <a:r>
              <a:rPr kumimoji="1" lang="en-US" altLang="ja-JP" sz="969" dirty="0">
                <a:solidFill>
                  <a:prstClr val="black"/>
                </a:solidFill>
                <a:latin typeface="Calibri"/>
                <a:ea typeface="ＭＳ Ｐゴシック" panose="020B0600070205080204" pitchFamily="50" charset="-128"/>
              </a:rPr>
              <a:t>2019 </a:t>
            </a:r>
            <a:r>
              <a:rPr kumimoji="1" lang="ja-JP" altLang="en-US" sz="969" dirty="0">
                <a:solidFill>
                  <a:prstClr val="black"/>
                </a:solidFill>
                <a:latin typeface="Calibri"/>
                <a:ea typeface="ＭＳ Ｐゴシック" panose="020B0600070205080204" pitchFamily="50" charset="-128"/>
              </a:rPr>
              <a:t>年</a:t>
            </a:r>
            <a:r>
              <a:rPr kumimoji="1" lang="en-US" altLang="ja-JP" sz="969" dirty="0">
                <a:solidFill>
                  <a:prstClr val="black"/>
                </a:solidFill>
                <a:latin typeface="Calibri"/>
                <a:ea typeface="ＭＳ Ｐゴシック" panose="020B0600070205080204" pitchFamily="50" charset="-128"/>
              </a:rPr>
              <a:t>10 </a:t>
            </a:r>
            <a:r>
              <a:rPr kumimoji="1" lang="ja-JP" altLang="en-US" sz="969" dirty="0">
                <a:solidFill>
                  <a:prstClr val="black"/>
                </a:solidFill>
                <a:latin typeface="Calibri"/>
                <a:ea typeface="ＭＳ Ｐゴシック" panose="020B0600070205080204" pitchFamily="50" charset="-128"/>
              </a:rPr>
              <a:t>月からの全面的な無償化措置の実施を目指す。</a:t>
            </a:r>
            <a:endParaRPr kumimoji="1" lang="en-US" altLang="ja-JP" sz="969" dirty="0">
              <a:solidFill>
                <a:prstClr val="black"/>
              </a:solidFill>
              <a:latin typeface="Calibri"/>
              <a:ea typeface="ＭＳ Ｐゴシック" panose="020B0600070205080204" pitchFamily="50" charset="-128"/>
            </a:endParaRPr>
          </a:p>
          <a:p>
            <a:pPr defTabSz="719255" fontAlgn="base">
              <a:lnSpc>
                <a:spcPct val="120000"/>
              </a:lnSpc>
              <a:spcBef>
                <a:spcPct val="0"/>
              </a:spcBef>
              <a:spcAft>
                <a:spcPct val="0"/>
              </a:spcAft>
              <a:defRPr/>
            </a:pPr>
            <a:endParaRPr kumimoji="1" lang="en-US" altLang="ja-JP" sz="969" dirty="0">
              <a:solidFill>
                <a:prstClr val="black"/>
              </a:solidFill>
              <a:latin typeface="Calibri"/>
              <a:ea typeface="ＭＳ Ｐゴシック" panose="020B0600070205080204" pitchFamily="50" charset="-128"/>
            </a:endParaRPr>
          </a:p>
        </p:txBody>
      </p:sp>
      <p:sp>
        <p:nvSpPr>
          <p:cNvPr id="7" name="テキスト ボックス 6"/>
          <p:cNvSpPr txBox="1"/>
          <p:nvPr/>
        </p:nvSpPr>
        <p:spPr>
          <a:xfrm>
            <a:off x="148576" y="4605905"/>
            <a:ext cx="8261025" cy="305468"/>
          </a:xfrm>
          <a:prstGeom prst="rect">
            <a:avLst/>
          </a:prstGeom>
          <a:noFill/>
        </p:spPr>
        <p:txBody>
          <a:bodyPr wrap="square" rtlCol="0">
            <a:spAutoFit/>
          </a:bodyPr>
          <a:lstStyle/>
          <a:p>
            <a:pPr defTabSz="844083" fontAlgn="base">
              <a:spcBef>
                <a:spcPct val="0"/>
              </a:spcBef>
              <a:spcAft>
                <a:spcPct val="0"/>
              </a:spcAft>
              <a:defRPr/>
            </a:pPr>
            <a:r>
              <a:rPr kumimoji="1" lang="ja-JP" altLang="en-US"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a:t>
            </a:r>
            <a:r>
              <a:rPr kumimoji="1" lang="ja-JP" altLang="ja-JP" sz="1385" dirty="0">
                <a:solidFill>
                  <a:prstClr val="black"/>
                </a:solidFill>
                <a:latin typeface="Arial" charset="0"/>
                <a:ea typeface="ＭＳ Ｐゴシック" charset="-128"/>
              </a:rPr>
              <a:t>幼児教育・高等教育無償化の制度の具体化に向けた方針</a:t>
            </a:r>
            <a:r>
              <a:rPr kumimoji="1" lang="ja-JP" altLang="en-US"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（平成</a:t>
            </a:r>
            <a:r>
              <a:rPr kumimoji="1" lang="en-US" altLang="ja-JP"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30</a:t>
            </a:r>
            <a:r>
              <a:rPr kumimoji="1" lang="ja-JP" altLang="en-US"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年</a:t>
            </a:r>
            <a:r>
              <a:rPr kumimoji="1" lang="en-US" altLang="ja-JP"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12</a:t>
            </a:r>
            <a:r>
              <a:rPr kumimoji="1" lang="ja-JP" altLang="en-US"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月</a:t>
            </a:r>
            <a:r>
              <a:rPr kumimoji="1" lang="en-US" altLang="ja-JP"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28</a:t>
            </a:r>
            <a:r>
              <a:rPr kumimoji="1" lang="ja-JP" altLang="en-US" sz="1385" b="1" dirty="0">
                <a:solidFill>
                  <a:prstClr val="black"/>
                </a:solidFill>
                <a:latin typeface="ＭＳ ゴシック" panose="020B0609070205080204" pitchFamily="49" charset="-128"/>
                <a:ea typeface="ＭＳ ゴシック" panose="020B0609070205080204" pitchFamily="49" charset="-128"/>
                <a:cs typeface="メイリオ" panose="020B0604030504040204" pitchFamily="50" charset="-128"/>
              </a:rPr>
              <a:t>日）（抄）</a:t>
            </a:r>
            <a:r>
              <a:rPr kumimoji="1" lang="ja-JP" altLang="ja-JP" sz="138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38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146651" y="4871700"/>
            <a:ext cx="8892478" cy="15654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defTabSz="844083" fontAlgn="base">
              <a:spcBef>
                <a:spcPct val="0"/>
              </a:spcBef>
              <a:spcAft>
                <a:spcPct val="0"/>
              </a:spcAft>
              <a:defRPr/>
            </a:pPr>
            <a:r>
              <a:rPr kumimoji="1" lang="ja-JP" altLang="ja-JP" sz="969" dirty="0">
                <a:solidFill>
                  <a:prstClr val="black"/>
                </a:solidFill>
                <a:latin typeface="Calibri"/>
                <a:ea typeface="ＭＳ Ｐゴシック" panose="020B0600070205080204" pitchFamily="50" charset="-128"/>
              </a:rPr>
              <a:t>４．就学前の障害児の発達支援</a:t>
            </a:r>
          </a:p>
          <a:p>
            <a:pPr defTabSz="844083" fontAlgn="base">
              <a:spcBef>
                <a:spcPct val="0"/>
              </a:spcBef>
              <a:spcAft>
                <a:spcPct val="0"/>
              </a:spcAft>
              <a:defRPr/>
            </a:pPr>
            <a:r>
              <a:rPr kumimoji="1" lang="ja-JP" altLang="ja-JP" sz="969" dirty="0">
                <a:solidFill>
                  <a:prstClr val="black"/>
                </a:solidFill>
                <a:latin typeface="Calibri"/>
                <a:ea typeface="ＭＳ Ｐゴシック" panose="020B0600070205080204" pitchFamily="50" charset="-128"/>
              </a:rPr>
              <a:t>○　就学前の障害児の発達支援についても、併せて無償化を進める。</a:t>
            </a:r>
            <a:r>
              <a:rPr kumimoji="1" lang="ja-JP" altLang="ja-JP" sz="969" u="sng" dirty="0">
                <a:solidFill>
                  <a:prstClr val="black"/>
                </a:solidFill>
                <a:latin typeface="Calibri"/>
                <a:ea typeface="ＭＳ Ｐゴシック" panose="020B0600070205080204" pitchFamily="50" charset="-128"/>
              </a:rPr>
              <a:t>具体的には、満３歳になった後の最初の４月から小学校入学までの３年間を対象に、児童発達支援、</a:t>
            </a:r>
            <a:r>
              <a:rPr kumimoji="1" lang="ja-JP" altLang="en-US" sz="969" u="sng" dirty="0">
                <a:solidFill>
                  <a:prstClr val="black"/>
                </a:solidFill>
                <a:latin typeface="Calibri"/>
                <a:ea typeface="ＭＳ Ｐゴシック" panose="020B0600070205080204" pitchFamily="50" charset="-128"/>
              </a:rPr>
              <a:t>　</a:t>
            </a:r>
            <a:endParaRPr kumimoji="1" lang="en-US" altLang="ja-JP" sz="969" u="sng" dirty="0">
              <a:solidFill>
                <a:prstClr val="black"/>
              </a:solidFill>
              <a:latin typeface="Calibri"/>
              <a:ea typeface="ＭＳ Ｐゴシック" panose="020B0600070205080204" pitchFamily="50" charset="-128"/>
            </a:endParaRPr>
          </a:p>
          <a:p>
            <a:pPr defTabSz="844083" fontAlgn="base">
              <a:spcBef>
                <a:spcPct val="0"/>
              </a:spcBef>
              <a:spcAft>
                <a:spcPct val="0"/>
              </a:spcAft>
              <a:defRPr/>
            </a:pPr>
            <a:r>
              <a:rPr kumimoji="1" lang="ja-JP" altLang="en-US" sz="969" dirty="0">
                <a:solidFill>
                  <a:prstClr val="black"/>
                </a:solidFill>
                <a:latin typeface="Calibri"/>
                <a:ea typeface="ＭＳ Ｐゴシック" panose="020B0600070205080204" pitchFamily="50" charset="-128"/>
              </a:rPr>
              <a:t>　</a:t>
            </a:r>
            <a:r>
              <a:rPr kumimoji="1" lang="ja-JP" altLang="ja-JP" sz="969" u="sng" dirty="0">
                <a:solidFill>
                  <a:prstClr val="black"/>
                </a:solidFill>
                <a:latin typeface="Calibri"/>
                <a:ea typeface="ＭＳ Ｐゴシック" panose="020B0600070205080204" pitchFamily="50" charset="-128"/>
              </a:rPr>
              <a:t>医療型児童発達支援、居宅訪問型児童発達支援及び保育所等訪問支援を行う事業並びに福祉型障害児入所施設及び医療型障害児入所施設の利用料を無償化</a:t>
            </a:r>
            <a:r>
              <a:rPr kumimoji="1" lang="ja-JP" altLang="ja-JP" sz="969" dirty="0">
                <a:solidFill>
                  <a:prstClr val="black"/>
                </a:solidFill>
                <a:latin typeface="Calibri"/>
                <a:ea typeface="ＭＳ Ｐゴシック" panose="020B0600070205080204" pitchFamily="50" charset="-128"/>
              </a:rPr>
              <a:t>する。</a:t>
            </a:r>
          </a:p>
          <a:p>
            <a:pPr defTabSz="844083" fontAlgn="base">
              <a:spcBef>
                <a:spcPct val="0"/>
              </a:spcBef>
              <a:spcAft>
                <a:spcPct val="0"/>
              </a:spcAft>
              <a:defRPr/>
            </a:pPr>
            <a:r>
              <a:rPr kumimoji="1" lang="ja-JP" altLang="en-US" sz="969" dirty="0">
                <a:solidFill>
                  <a:prstClr val="black"/>
                </a:solidFill>
                <a:latin typeface="Calibri"/>
                <a:ea typeface="ＭＳ Ｐゴシック" panose="020B0600070205080204" pitchFamily="50" charset="-128"/>
              </a:rPr>
              <a:t>　　</a:t>
            </a:r>
            <a:r>
              <a:rPr kumimoji="1" lang="ja-JP" altLang="ja-JP" sz="969" dirty="0">
                <a:solidFill>
                  <a:prstClr val="black"/>
                </a:solidFill>
                <a:latin typeface="Calibri"/>
                <a:ea typeface="ＭＳ Ｐゴシック" panose="020B0600070205080204" pitchFamily="50" charset="-128"/>
              </a:rPr>
              <a:t>また、幼稚園、保育所又は認定こども園とこれらの発達支援の両方を利用する場合は、ともに無償化の対象とする。</a:t>
            </a:r>
            <a:endParaRPr kumimoji="1" lang="en-US" altLang="ja-JP" sz="969" dirty="0">
              <a:solidFill>
                <a:prstClr val="black"/>
              </a:solidFill>
              <a:latin typeface="Calibri"/>
              <a:ea typeface="ＭＳ Ｐゴシック" panose="020B0600070205080204" pitchFamily="50" charset="-128"/>
            </a:endParaRPr>
          </a:p>
          <a:p>
            <a:pPr defTabSz="844083" fontAlgn="base">
              <a:spcBef>
                <a:spcPct val="0"/>
              </a:spcBef>
              <a:spcAft>
                <a:spcPct val="0"/>
              </a:spcAft>
              <a:defRPr/>
            </a:pPr>
            <a:endParaRPr kumimoji="1" lang="en-US" altLang="ja-JP" sz="969" dirty="0">
              <a:solidFill>
                <a:prstClr val="black"/>
              </a:solidFill>
              <a:latin typeface="Calibri"/>
              <a:ea typeface="ＭＳ Ｐゴシック" panose="020B0600070205080204" pitchFamily="50" charset="-128"/>
            </a:endParaRPr>
          </a:p>
          <a:p>
            <a:pPr defTabSz="844083" fontAlgn="base">
              <a:spcBef>
                <a:spcPct val="0"/>
              </a:spcBef>
              <a:spcAft>
                <a:spcPct val="0"/>
              </a:spcAft>
              <a:defRPr/>
            </a:pPr>
            <a:r>
              <a:rPr kumimoji="1" lang="en-US" altLang="ja-JP" sz="831" dirty="0">
                <a:solidFill>
                  <a:prstClr val="black"/>
                </a:solidFill>
                <a:latin typeface="Calibri"/>
                <a:ea typeface="ＭＳ Ｐゴシック" panose="020B0600070205080204" pitchFamily="50" charset="-128"/>
              </a:rPr>
              <a:t>19</a:t>
            </a:r>
            <a:r>
              <a:rPr kumimoji="1" lang="ja-JP" altLang="en-US" sz="831" dirty="0">
                <a:solidFill>
                  <a:prstClr val="black"/>
                </a:solidFill>
                <a:latin typeface="Calibri"/>
                <a:ea typeface="ＭＳ Ｐゴシック" panose="020B0600070205080204" pitchFamily="50" charset="-128"/>
              </a:rPr>
              <a:t>　</a:t>
            </a:r>
            <a:r>
              <a:rPr kumimoji="1" lang="ja-JP" altLang="ja-JP" sz="831" u="sng" dirty="0">
                <a:solidFill>
                  <a:prstClr val="black"/>
                </a:solidFill>
                <a:latin typeface="Calibri"/>
                <a:ea typeface="ＭＳ Ｐゴシック" panose="020B0600070205080204" pitchFamily="50" charset="-128"/>
              </a:rPr>
              <a:t>就学前の障害児の発達支援の無償化に係る財源については、現行の障害児福祉サービスの制度と同様、一般財源とする。また、初年度に要する周知費用やシステム改修費について全額国費</a:t>
            </a:r>
            <a:endParaRPr kumimoji="1" lang="en-US" altLang="ja-JP" sz="831" u="sng" dirty="0">
              <a:solidFill>
                <a:prstClr val="black"/>
              </a:solidFill>
              <a:latin typeface="Calibri"/>
              <a:ea typeface="ＭＳ Ｐゴシック" panose="020B0600070205080204" pitchFamily="50" charset="-128"/>
            </a:endParaRPr>
          </a:p>
          <a:p>
            <a:pPr defTabSz="844083" fontAlgn="base">
              <a:spcBef>
                <a:spcPct val="0"/>
              </a:spcBef>
              <a:spcAft>
                <a:spcPct val="0"/>
              </a:spcAft>
              <a:defRPr/>
            </a:pPr>
            <a:r>
              <a:rPr kumimoji="1" lang="ja-JP" altLang="en-US" sz="831" dirty="0">
                <a:solidFill>
                  <a:prstClr val="black"/>
                </a:solidFill>
                <a:latin typeface="Calibri"/>
                <a:ea typeface="ＭＳ Ｐゴシック" panose="020B0600070205080204" pitchFamily="50" charset="-128"/>
              </a:rPr>
              <a:t>　</a:t>
            </a:r>
            <a:r>
              <a:rPr kumimoji="1" lang="ja-JP" altLang="ja-JP" sz="831" u="sng" dirty="0">
                <a:solidFill>
                  <a:prstClr val="black"/>
                </a:solidFill>
                <a:latin typeface="Calibri"/>
                <a:ea typeface="ＭＳ Ｐゴシック" panose="020B0600070205080204" pitchFamily="50" charset="-128"/>
              </a:rPr>
              <a:t>で負担する。</a:t>
            </a:r>
          </a:p>
          <a:p>
            <a:pPr defTabSz="844083" fontAlgn="base">
              <a:spcBef>
                <a:spcPct val="0"/>
              </a:spcBef>
              <a:spcAft>
                <a:spcPct val="0"/>
              </a:spcAft>
              <a:defRPr/>
            </a:pPr>
            <a:r>
              <a:rPr kumimoji="1" lang="en-US" altLang="ja-JP" sz="831" dirty="0">
                <a:solidFill>
                  <a:prstClr val="black"/>
                </a:solidFill>
                <a:latin typeface="Calibri"/>
                <a:ea typeface="ＭＳ Ｐゴシック" panose="020B0600070205080204" pitchFamily="50" charset="-128"/>
              </a:rPr>
              <a:t>20</a:t>
            </a:r>
            <a:r>
              <a:rPr kumimoji="1" lang="ja-JP" altLang="en-US" sz="831" dirty="0">
                <a:solidFill>
                  <a:prstClr val="black"/>
                </a:solidFill>
                <a:latin typeface="Calibri"/>
                <a:ea typeface="ＭＳ Ｐゴシック" panose="020B0600070205080204" pitchFamily="50" charset="-128"/>
              </a:rPr>
              <a:t>　</a:t>
            </a:r>
            <a:r>
              <a:rPr kumimoji="1" lang="ja-JP" altLang="ja-JP" sz="831" dirty="0">
                <a:solidFill>
                  <a:prstClr val="black"/>
                </a:solidFill>
                <a:latin typeface="Calibri"/>
                <a:ea typeface="ＭＳ Ｐゴシック" panose="020B0600070205080204" pitchFamily="50" charset="-128"/>
              </a:rPr>
              <a:t>障害児入所施設は、入所している障害児に対し、日常生活の指導や知識技能の付与など、通所型の児童発達支援と同様の支援を行っていることから対象に含める。</a:t>
            </a:r>
            <a:endParaRPr kumimoji="1" lang="en-US" altLang="ja-JP" sz="831" dirty="0">
              <a:solidFill>
                <a:prstClr val="black"/>
              </a:solidFill>
              <a:latin typeface="Calibri"/>
              <a:ea typeface="ＭＳ Ｐゴシック" panose="020B0600070205080204" pitchFamily="50" charset="-128"/>
            </a:endParaRPr>
          </a:p>
          <a:p>
            <a:pPr defTabSz="844083" fontAlgn="base">
              <a:spcBef>
                <a:spcPct val="0"/>
              </a:spcBef>
              <a:spcAft>
                <a:spcPct val="0"/>
              </a:spcAft>
              <a:defRPr/>
            </a:pPr>
            <a:r>
              <a:rPr kumimoji="1" lang="ja-JP" altLang="en-US" sz="831" dirty="0">
                <a:solidFill>
                  <a:prstClr val="black"/>
                </a:solidFill>
                <a:latin typeface="Calibri"/>
                <a:ea typeface="ＭＳ Ｐゴシック" panose="020B0600070205080204" pitchFamily="50" charset="-128"/>
              </a:rPr>
              <a:t>　</a:t>
            </a:r>
            <a:r>
              <a:rPr kumimoji="1" lang="ja-JP" altLang="ja-JP" sz="831" dirty="0">
                <a:solidFill>
                  <a:prstClr val="black"/>
                </a:solidFill>
                <a:latin typeface="Calibri"/>
                <a:ea typeface="ＭＳ Ｐゴシック" panose="020B0600070205080204" pitchFamily="50" charset="-128"/>
              </a:rPr>
              <a:t>また、基準該当児童発達支援事業所及び共生型の特例により指定を受けた児童発達支援事業所も対象とする。</a:t>
            </a:r>
          </a:p>
          <a:p>
            <a:pPr defTabSz="844083" fontAlgn="base">
              <a:spcBef>
                <a:spcPct val="0"/>
              </a:spcBef>
              <a:spcAft>
                <a:spcPct val="0"/>
              </a:spcAft>
              <a:defRPr/>
            </a:pPr>
            <a:r>
              <a:rPr kumimoji="1" lang="en-US" altLang="ja-JP" sz="831" dirty="0">
                <a:solidFill>
                  <a:prstClr val="black"/>
                </a:solidFill>
                <a:latin typeface="Calibri"/>
                <a:ea typeface="ＭＳ Ｐゴシック" panose="020B0600070205080204" pitchFamily="50" charset="-128"/>
              </a:rPr>
              <a:t>21</a:t>
            </a:r>
            <a:r>
              <a:rPr kumimoji="1" lang="ja-JP" altLang="en-US" sz="831" dirty="0">
                <a:solidFill>
                  <a:prstClr val="black"/>
                </a:solidFill>
                <a:latin typeface="Calibri"/>
                <a:ea typeface="ＭＳ Ｐゴシック" panose="020B0600070205080204" pitchFamily="50" charset="-128"/>
              </a:rPr>
              <a:t>　</a:t>
            </a:r>
            <a:r>
              <a:rPr kumimoji="1" lang="ja-JP" altLang="ja-JP" sz="831" dirty="0">
                <a:solidFill>
                  <a:prstClr val="black"/>
                </a:solidFill>
                <a:latin typeface="Calibri"/>
                <a:ea typeface="ＭＳ Ｐゴシック" panose="020B0600070205080204" pitchFamily="50" charset="-128"/>
              </a:rPr>
              <a:t>認可外保育施設等と併用した場合も同様（認可外保育施設等については上限額あり）。</a:t>
            </a:r>
            <a:r>
              <a:rPr kumimoji="1" lang="ja-JP" altLang="en-US" sz="831" dirty="0">
                <a:solidFill>
                  <a:prstClr val="black"/>
                </a:solidFill>
                <a:latin typeface="Calibri"/>
                <a:ea typeface="ＭＳ Ｐゴシック" panose="020B0600070205080204" pitchFamily="50" charset="-128"/>
              </a:rPr>
              <a:t>　</a:t>
            </a:r>
            <a:endParaRPr kumimoji="1" lang="en-US" altLang="ja-JP" sz="831" dirty="0">
              <a:solidFill>
                <a:prstClr val="black"/>
              </a:solidFill>
              <a:latin typeface="Calibri"/>
              <a:ea typeface="ＭＳ Ｐゴシック" panose="020B0600070205080204" pitchFamily="50" charset="-128"/>
            </a:endParaRPr>
          </a:p>
        </p:txBody>
      </p:sp>
      <p:cxnSp>
        <p:nvCxnSpPr>
          <p:cNvPr id="5" name="直線コネクタ 4"/>
          <p:cNvCxnSpPr/>
          <p:nvPr/>
        </p:nvCxnSpPr>
        <p:spPr>
          <a:xfrm>
            <a:off x="583865" y="5641375"/>
            <a:ext cx="4923866" cy="1499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テキスト ボックス 10"/>
          <p:cNvSpPr txBox="1"/>
          <p:nvPr/>
        </p:nvSpPr>
        <p:spPr>
          <a:xfrm>
            <a:off x="3674670" y="5060924"/>
            <a:ext cx="310235" cy="205890"/>
          </a:xfrm>
          <a:prstGeom prst="rect">
            <a:avLst/>
          </a:prstGeom>
          <a:noFill/>
        </p:spPr>
        <p:txBody>
          <a:bodyPr wrap="square" rtlCol="0">
            <a:spAutoFit/>
          </a:bodyPr>
          <a:lstStyle/>
          <a:p>
            <a:pPr defTabSz="844083" fontAlgn="base">
              <a:spcBef>
                <a:spcPct val="0"/>
              </a:spcBef>
              <a:spcAft>
                <a:spcPct val="0"/>
              </a:spcAft>
              <a:defRPr/>
            </a:pPr>
            <a:r>
              <a:rPr kumimoji="1" lang="en-US" altLang="ja-JP" sz="738" dirty="0">
                <a:solidFill>
                  <a:prstClr val="black"/>
                </a:solidFill>
                <a:latin typeface="Arial" charset="0"/>
                <a:ea typeface="ＭＳ Ｐゴシック" charset="-128"/>
              </a:rPr>
              <a:t>19</a:t>
            </a:r>
            <a:endParaRPr kumimoji="1" lang="ja-JP" altLang="en-US" sz="738" dirty="0">
              <a:solidFill>
                <a:prstClr val="black"/>
              </a:solidFill>
              <a:latin typeface="Arial" charset="0"/>
              <a:ea typeface="ＭＳ Ｐゴシック" charset="-128"/>
            </a:endParaRPr>
          </a:p>
        </p:txBody>
      </p:sp>
      <p:sp>
        <p:nvSpPr>
          <p:cNvPr id="13" name="テキスト ボックス 12"/>
          <p:cNvSpPr txBox="1"/>
          <p:nvPr/>
        </p:nvSpPr>
        <p:spPr>
          <a:xfrm>
            <a:off x="7563102" y="5431499"/>
            <a:ext cx="310235" cy="205890"/>
          </a:xfrm>
          <a:prstGeom prst="rect">
            <a:avLst/>
          </a:prstGeom>
          <a:noFill/>
        </p:spPr>
        <p:txBody>
          <a:bodyPr wrap="square" rtlCol="0">
            <a:spAutoFit/>
          </a:bodyPr>
          <a:lstStyle/>
          <a:p>
            <a:pPr defTabSz="844083" fontAlgn="base">
              <a:spcBef>
                <a:spcPct val="0"/>
              </a:spcBef>
              <a:spcAft>
                <a:spcPct val="0"/>
              </a:spcAft>
              <a:defRPr/>
            </a:pPr>
            <a:r>
              <a:rPr kumimoji="1" lang="en-US" altLang="ja-JP" sz="738" dirty="0">
                <a:solidFill>
                  <a:prstClr val="black"/>
                </a:solidFill>
                <a:latin typeface="Arial" charset="0"/>
                <a:ea typeface="ＭＳ Ｐゴシック" charset="-128"/>
              </a:rPr>
              <a:t>20</a:t>
            </a:r>
            <a:endParaRPr kumimoji="1" lang="ja-JP" altLang="en-US" sz="738" dirty="0">
              <a:solidFill>
                <a:prstClr val="black"/>
              </a:solidFill>
              <a:latin typeface="Arial" charset="0"/>
              <a:ea typeface="ＭＳ Ｐゴシック" charset="-128"/>
            </a:endParaRPr>
          </a:p>
        </p:txBody>
      </p:sp>
      <p:sp>
        <p:nvSpPr>
          <p:cNvPr id="14" name="テキスト ボックス 13"/>
          <p:cNvSpPr txBox="1"/>
          <p:nvPr/>
        </p:nvSpPr>
        <p:spPr>
          <a:xfrm>
            <a:off x="7718219" y="5431499"/>
            <a:ext cx="310235" cy="205890"/>
          </a:xfrm>
          <a:prstGeom prst="rect">
            <a:avLst/>
          </a:prstGeom>
          <a:noFill/>
        </p:spPr>
        <p:txBody>
          <a:bodyPr wrap="square" rtlCol="0">
            <a:spAutoFit/>
          </a:bodyPr>
          <a:lstStyle/>
          <a:p>
            <a:pPr defTabSz="844083" fontAlgn="base">
              <a:spcBef>
                <a:spcPct val="0"/>
              </a:spcBef>
              <a:spcAft>
                <a:spcPct val="0"/>
              </a:spcAft>
              <a:defRPr/>
            </a:pPr>
            <a:r>
              <a:rPr kumimoji="1" lang="en-US" altLang="ja-JP" sz="738" dirty="0">
                <a:solidFill>
                  <a:prstClr val="black"/>
                </a:solidFill>
                <a:latin typeface="Arial" charset="0"/>
                <a:ea typeface="ＭＳ Ｐゴシック" charset="-128"/>
              </a:rPr>
              <a:t>21</a:t>
            </a:r>
            <a:endParaRPr kumimoji="1" lang="ja-JP" altLang="en-US" sz="738" dirty="0">
              <a:solidFill>
                <a:prstClr val="black"/>
              </a:solidFill>
              <a:latin typeface="Arial" charset="0"/>
              <a:ea typeface="ＭＳ Ｐゴシック" charset="-128"/>
            </a:endParaRPr>
          </a:p>
        </p:txBody>
      </p:sp>
      <p:sp>
        <p:nvSpPr>
          <p:cNvPr id="4" name="スライド番号プレースホルダー 3"/>
          <p:cNvSpPr>
            <a:spLocks noGrp="1"/>
          </p:cNvSpPr>
          <p:nvPr>
            <p:ph type="sldNum" sz="quarter" idx="12"/>
          </p:nvPr>
        </p:nvSpPr>
        <p:spPr/>
        <p:txBody>
          <a:bodyPr/>
          <a:lstStyle/>
          <a:p>
            <a:fld id="{2ADEAB0B-3364-414D-832E-F3CDA843F507}" type="slidenum">
              <a:rPr kumimoji="1" lang="ja-JP" altLang="en-US" smtClean="0"/>
              <a:t>34</a:t>
            </a:fld>
            <a:endParaRPr kumimoji="1" lang="ja-JP" altLang="en-US"/>
          </a:p>
        </p:txBody>
      </p:sp>
      <p:sp>
        <p:nvSpPr>
          <p:cNvPr id="12" name="フッター プレースホルダー 11"/>
          <p:cNvSpPr>
            <a:spLocks noGrp="1"/>
          </p:cNvSpPr>
          <p:nvPr>
            <p:ph type="ftr" sz="quarter" idx="11"/>
          </p:nvPr>
        </p:nvSpPr>
        <p:spPr/>
        <p:txBody>
          <a:bodyPr/>
          <a:lstStyle/>
          <a:p>
            <a:pPr>
              <a:defRPr/>
            </a:pPr>
            <a:r>
              <a:rPr kumimoji="1" lang="ja-JP" altLang="en-US" smtClean="0"/>
              <a:t>平成</a:t>
            </a:r>
            <a:r>
              <a:rPr kumimoji="1" lang="en-US" altLang="ja-JP" smtClean="0"/>
              <a:t>30</a:t>
            </a:r>
            <a:r>
              <a:rPr kumimoji="1" lang="ja-JP" altLang="en-US" smtClean="0"/>
              <a:t>年度障害者総合福祉推進事業に基づく新カリキュラムによる相談支援従事者養成研修</a:t>
            </a:r>
            <a:r>
              <a:rPr kumimoji="1" lang="en-US" altLang="ja-JP" smtClean="0"/>
              <a:t>(</a:t>
            </a:r>
            <a:r>
              <a:rPr kumimoji="1" lang="ja-JP" altLang="en-US" smtClean="0"/>
              <a:t>現任研修</a:t>
            </a:r>
            <a:r>
              <a:rPr kumimoji="1" lang="en-US" altLang="ja-JP" smtClean="0"/>
              <a:t>) </a:t>
            </a:r>
            <a:r>
              <a:rPr kumimoji="1" lang="ja-JP" altLang="en-US" smtClean="0"/>
              <a:t>を令和元年度版に改訂したもの</a:t>
            </a:r>
            <a:endParaRPr kumimoji="1" lang="ja-JP" altLang="en-US" dirty="0" smtClean="0"/>
          </a:p>
        </p:txBody>
      </p:sp>
    </p:spTree>
    <p:extLst>
      <p:ext uri="{BB962C8B-B14F-4D97-AF65-F5344CB8AC3E}">
        <p14:creationId xmlns:p14="http://schemas.microsoft.com/office/powerpoint/2010/main" val="2397238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88259" y="6232366"/>
            <a:ext cx="8658462" cy="2619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endParaRPr kumimoji="1" lang="ja-JP" altLang="en-US" sz="1662">
              <a:solidFill>
                <a:prstClr val="white"/>
              </a:solidFill>
              <a:latin typeface="Calibri"/>
              <a:ea typeface="ＭＳ Ｐゴシック" panose="020B0600070205080204" pitchFamily="50" charset="-128"/>
            </a:endParaRPr>
          </a:p>
        </p:txBody>
      </p:sp>
      <p:sp>
        <p:nvSpPr>
          <p:cNvPr id="10" name="正方形/長方形 9"/>
          <p:cNvSpPr/>
          <p:nvPr/>
        </p:nvSpPr>
        <p:spPr>
          <a:xfrm>
            <a:off x="188259" y="5081953"/>
            <a:ext cx="8658462" cy="246186"/>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endParaRPr kumimoji="1" lang="ja-JP" altLang="en-US" sz="1662">
              <a:solidFill>
                <a:prstClr val="white"/>
              </a:solidFill>
              <a:latin typeface="Calibri"/>
              <a:ea typeface="ＭＳ Ｐゴシック" panose="020B0600070205080204" pitchFamily="50" charset="-128"/>
            </a:endParaRPr>
          </a:p>
        </p:txBody>
      </p:sp>
      <p:sp>
        <p:nvSpPr>
          <p:cNvPr id="18" name="正方形/長方形 17"/>
          <p:cNvSpPr/>
          <p:nvPr/>
        </p:nvSpPr>
        <p:spPr>
          <a:xfrm>
            <a:off x="188259" y="3796100"/>
            <a:ext cx="8658462" cy="604912"/>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endParaRPr kumimoji="1" lang="ja-JP" altLang="en-US" sz="1662">
              <a:solidFill>
                <a:prstClr val="white"/>
              </a:solidFill>
              <a:latin typeface="Calibri"/>
              <a:ea typeface="ＭＳ Ｐゴシック" panose="020B0600070205080204" pitchFamily="50" charset="-128"/>
            </a:endParaRPr>
          </a:p>
        </p:txBody>
      </p:sp>
      <p:sp>
        <p:nvSpPr>
          <p:cNvPr id="11" name="正方形/長方形 10"/>
          <p:cNvSpPr/>
          <p:nvPr/>
        </p:nvSpPr>
        <p:spPr>
          <a:xfrm>
            <a:off x="188259" y="3136399"/>
            <a:ext cx="8658462" cy="246186"/>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endParaRPr kumimoji="1" lang="ja-JP" altLang="en-US" sz="1662">
              <a:solidFill>
                <a:prstClr val="white"/>
              </a:solidFill>
              <a:latin typeface="Calibri"/>
              <a:ea typeface="ＭＳ Ｐゴシック" panose="020B0600070205080204" pitchFamily="50" charset="-128"/>
            </a:endParaRPr>
          </a:p>
        </p:txBody>
      </p:sp>
      <p:sp>
        <p:nvSpPr>
          <p:cNvPr id="7" name="正方形/長方形 6"/>
          <p:cNvSpPr/>
          <p:nvPr/>
        </p:nvSpPr>
        <p:spPr>
          <a:xfrm>
            <a:off x="188259" y="1744859"/>
            <a:ext cx="8658462" cy="209142"/>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endParaRPr kumimoji="1" lang="ja-JP" altLang="en-US" sz="1662">
              <a:solidFill>
                <a:prstClr val="white"/>
              </a:solidFill>
              <a:latin typeface="Calibri"/>
              <a:ea typeface="ＭＳ Ｐゴシック" panose="020B0600070205080204" pitchFamily="50" charset="-128"/>
            </a:endParaRPr>
          </a:p>
        </p:txBody>
      </p:sp>
      <p:sp>
        <p:nvSpPr>
          <p:cNvPr id="12" name="正方形/長方形 11"/>
          <p:cNvSpPr/>
          <p:nvPr/>
        </p:nvSpPr>
        <p:spPr>
          <a:xfrm>
            <a:off x="195379" y="5284176"/>
            <a:ext cx="3409468" cy="246186"/>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endParaRPr kumimoji="1" lang="ja-JP" altLang="en-US" sz="1662">
              <a:solidFill>
                <a:prstClr val="white"/>
              </a:solidFill>
              <a:latin typeface="Calibri"/>
              <a:ea typeface="ＭＳ Ｐゴシック" panose="020B0600070205080204" pitchFamily="50" charset="-128"/>
            </a:endParaRPr>
          </a:p>
        </p:txBody>
      </p:sp>
      <p:sp>
        <p:nvSpPr>
          <p:cNvPr id="5" name="正方形/長方形 4"/>
          <p:cNvSpPr/>
          <p:nvPr/>
        </p:nvSpPr>
        <p:spPr>
          <a:xfrm>
            <a:off x="85612" y="1229473"/>
            <a:ext cx="9076641" cy="5333768"/>
          </a:xfrm>
          <a:prstGeom prst="rect">
            <a:avLst/>
          </a:prstGeom>
        </p:spPr>
        <p:txBody>
          <a:bodyPr wrap="square">
            <a:spAutoFit/>
          </a:bodyPr>
          <a:lstStyle/>
          <a:p>
            <a:pPr defTabSz="844083" fontAlgn="base">
              <a:spcBef>
                <a:spcPct val="0"/>
              </a:spcBef>
              <a:spcAft>
                <a:spcPct val="0"/>
              </a:spcAft>
              <a:defRPr/>
            </a:pPr>
            <a:r>
              <a:rPr kumimoji="1" lang="ja-JP" altLang="en-US" sz="1385" b="1" dirty="0">
                <a:solidFill>
                  <a:srgbClr val="9BBB59">
                    <a:lumMod val="50000"/>
                  </a:srgbClr>
                </a:solidFill>
                <a:latin typeface="HG丸ｺﾞｼｯｸM-PRO" panose="020F0600000000000000" pitchFamily="50" charset="-128"/>
                <a:ea typeface="HG丸ｺﾞｼｯｸM-PRO" panose="020F0600000000000000" pitchFamily="50" charset="-128"/>
                <a:cs typeface="Meiryo UI" panose="020B0604030504040204" pitchFamily="50" charset="-128"/>
              </a:rPr>
              <a:t>１．幼稚園、保育所、認定こども園等</a:t>
            </a:r>
            <a:endParaRPr kumimoji="1" lang="en-US" altLang="ja-JP" sz="1385" b="1" dirty="0">
              <a:solidFill>
                <a:srgbClr val="9BBB59">
                  <a:lumMod val="50000"/>
                </a:srgbClr>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defTabSz="844083" fontAlgn="base">
              <a:spcBef>
                <a:spcPct val="0"/>
              </a:spcBef>
              <a:spcAft>
                <a:spcPct val="0"/>
              </a:spcAft>
              <a:defRPr/>
            </a:pPr>
            <a:endParaRPr kumimoji="1" lang="en-US" altLang="ja-JP" sz="3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３～５歳：幼稚園、保育所、認定こども園、地域型保育、企業主導型保育（標準的な利用料）の利用料を無償化</a:t>
            </a:r>
            <a:endParaRPr kumimoji="1"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endParaRPr kumimoji="1" lang="en-US" altLang="ja-JP" sz="369"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defTabSz="844083" fontAlgn="base">
              <a:spcBef>
                <a:spcPct val="0"/>
              </a:spcBef>
              <a:spcAft>
                <a:spcPct val="0"/>
              </a:spcAft>
              <a:defRPr/>
            </a:pPr>
            <a:r>
              <a:rPr kumimoji="1" lang="ja-JP" altLang="en-US"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a:t>
            </a:r>
            <a:r>
              <a:rPr kumimoji="1" lang="en-US" altLang="ja-JP"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a:t>
            </a:r>
            <a:r>
              <a:rPr kumimoji="1" lang="ja-JP" altLang="en-US"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新制度の対象とならない幼稚園については、月額上限</a:t>
            </a:r>
            <a:r>
              <a:rPr kumimoji="1" lang="en-US" altLang="ja-JP"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2.57</a:t>
            </a:r>
            <a:r>
              <a:rPr kumimoji="1" lang="ja-JP" altLang="en-US"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万円（注：国立大学附属幼稚園</a:t>
            </a:r>
            <a:r>
              <a:rPr kumimoji="1" lang="en-US" altLang="ja-JP"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0.87</a:t>
            </a:r>
            <a:r>
              <a:rPr kumimoji="1" lang="ja-JP" altLang="en-US"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万円、国立特別支援学校幼稚部</a:t>
            </a:r>
            <a:r>
              <a:rPr kumimoji="1" lang="en-US" altLang="ja-JP"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0.04</a:t>
            </a:r>
            <a:r>
              <a:rPr kumimoji="1" lang="ja-JP" altLang="en-US"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万円）まで無償化</a:t>
            </a:r>
            <a:endParaRPr kumimoji="1" lang="en-US" altLang="ja-JP"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marL="496778" indent="-496778" defTabSz="844083" fontAlgn="base">
              <a:spcBef>
                <a:spcPct val="0"/>
              </a:spcBef>
              <a:spcAft>
                <a:spcPct val="0"/>
              </a:spcAft>
              <a:defRPr/>
            </a:pPr>
            <a:endParaRPr kumimoji="1" lang="en-US" altLang="ja-JP" sz="831"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marL="496778" indent="-496778" defTabSz="844083" fontAlgn="base">
              <a:spcBef>
                <a:spcPct val="0"/>
              </a:spcBef>
              <a:spcAft>
                <a:spcPct val="0"/>
              </a:spcAft>
              <a:defRPr/>
            </a:pPr>
            <a:r>
              <a:rPr kumimoji="1" lang="ja-JP" altLang="en-US"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a:t>
            </a:r>
            <a:r>
              <a:rPr kumimoji="1" lang="en-US" altLang="ja-JP"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a:t>
            </a:r>
            <a:r>
              <a:rPr kumimoji="1" lang="ja-JP" altLang="en-US"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保護者から実費で徴収している費用（通園送迎費、食材料費、行事費など）は、無償化の対象外。食材料費については、保護者が負担する考え方を維持</a:t>
            </a:r>
            <a:endParaRPr kumimoji="1" lang="en-US" altLang="ja-JP"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marL="496778" indent="-496778" defTabSz="844083" fontAlgn="base">
              <a:spcBef>
                <a:spcPct val="0"/>
              </a:spcBef>
              <a:spcAft>
                <a:spcPct val="0"/>
              </a:spcAft>
              <a:defRPr/>
            </a:pPr>
            <a:r>
              <a:rPr kumimoji="1" lang="ja-JP" altLang="en-US"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３～５歳は施設による実費徴収を基本。低所得者世帯等の副食費の免除を継続し、免除対象者を拡充（</a:t>
            </a:r>
            <a:r>
              <a:rPr kumimoji="1" lang="zh-CN" altLang="en-US"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年収</a:t>
            </a:r>
            <a:r>
              <a:rPr kumimoji="1" lang="en-US" altLang="zh-CN"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360</a:t>
            </a:r>
            <a:r>
              <a:rPr kumimoji="1" lang="zh-CN" altLang="en-US"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万円未満相当世帯</a:t>
            </a:r>
            <a:r>
              <a:rPr kumimoji="1" lang="ja-JP" altLang="en-US"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a:t>
            </a:r>
            <a:endParaRPr kumimoji="1" lang="en-US" altLang="ja-JP"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defTabSz="844083" fontAlgn="base">
              <a:spcBef>
                <a:spcPct val="0"/>
              </a:spcBef>
              <a:spcAft>
                <a:spcPct val="0"/>
              </a:spcAft>
              <a:defRPr/>
            </a:pPr>
            <a:endParaRPr kumimoji="1"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０～２歳：上記の施設を利用する住民税非課税世帯を対象として無償化</a:t>
            </a:r>
            <a:endParaRPr kumimoji="1"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endParaRPr kumimoji="1"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385" b="1" dirty="0">
                <a:solidFill>
                  <a:srgbClr val="9BBB59">
                    <a:lumMod val="50000"/>
                  </a:srgbClr>
                </a:solidFill>
                <a:latin typeface="HG丸ｺﾞｼｯｸM-PRO" panose="020F0600000000000000" pitchFamily="50" charset="-128"/>
                <a:ea typeface="HG丸ｺﾞｼｯｸM-PRO" panose="020F0600000000000000" pitchFamily="50" charset="-128"/>
                <a:cs typeface="Meiryo UI" panose="020B0604030504040204" pitchFamily="50" charset="-128"/>
              </a:rPr>
              <a:t>２．幼稚園の預かり保育</a:t>
            </a:r>
            <a:endParaRPr kumimoji="1" lang="en-US" altLang="ja-JP" sz="1385" b="1" dirty="0">
              <a:solidFill>
                <a:srgbClr val="9BBB59">
                  <a:lumMod val="50000"/>
                </a:srgbClr>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defTabSz="844083" fontAlgn="base">
              <a:spcBef>
                <a:spcPct val="0"/>
              </a:spcBef>
              <a:spcAft>
                <a:spcPct val="0"/>
              </a:spcAft>
              <a:defRPr/>
            </a:pPr>
            <a:endParaRPr kumimoji="1" lang="en-US" altLang="ja-JP" sz="3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保育の必要性の認定を受けた場合、幼稚園に加え、利用実態に応じて、月額</a:t>
            </a:r>
            <a:r>
              <a:rPr kumimoji="1"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1.13</a:t>
            </a: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万円までの範囲で無償化</a:t>
            </a:r>
            <a:endParaRPr kumimoji="1"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endParaRPr kumimoji="1"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385" b="1" dirty="0">
                <a:solidFill>
                  <a:srgbClr val="9BBB59">
                    <a:lumMod val="50000"/>
                  </a:srgbClr>
                </a:solidFill>
                <a:latin typeface="HG丸ｺﾞｼｯｸM-PRO" panose="020F0600000000000000" pitchFamily="50" charset="-128"/>
                <a:ea typeface="HG丸ｺﾞｼｯｸM-PRO" panose="020F0600000000000000" pitchFamily="50" charset="-128"/>
                <a:cs typeface="Meiryo UI" panose="020B0604030504040204" pitchFamily="50" charset="-128"/>
              </a:rPr>
              <a:t>３．認可外保育施設等</a:t>
            </a:r>
            <a:endParaRPr kumimoji="1" lang="en-US" altLang="ja-JP" sz="1385" b="1" dirty="0">
              <a:solidFill>
                <a:srgbClr val="9BBB59">
                  <a:lumMod val="50000"/>
                </a:srgbClr>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defTabSz="844083" fontAlgn="base">
              <a:spcBef>
                <a:spcPct val="0"/>
              </a:spcBef>
              <a:spcAft>
                <a:spcPct val="0"/>
              </a:spcAft>
              <a:defRPr/>
            </a:pPr>
            <a:endParaRPr kumimoji="1" lang="en-US" altLang="ja-JP" sz="3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３～５歳：保育の必要性の認定を受けた場合、認可保育所における保育料の全国平均額（月額</a:t>
            </a:r>
            <a:r>
              <a:rPr kumimoji="1"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3.7</a:t>
            </a: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万円）までの利用料を無償化</a:t>
            </a:r>
            <a:endParaRPr kumimoji="1"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endParaRPr kumimoji="1"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０～２歳：保育の必要性があると認定された住民税非課税世帯の子供たちを対象として、月額</a:t>
            </a:r>
            <a:r>
              <a:rPr kumimoji="1"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4.2</a:t>
            </a: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万円までの利用料を無償化</a:t>
            </a:r>
            <a:endParaRPr kumimoji="1"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endParaRPr kumimoji="1"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335582" indent="-335582" defTabSz="844083" fontAlgn="base">
              <a:spcBef>
                <a:spcPct val="0"/>
              </a:spcBef>
              <a:spcAft>
                <a:spcPct val="0"/>
              </a:spcAft>
              <a:tabLst>
                <a:tab pos="161196" algn="l"/>
                <a:tab pos="247657" algn="l"/>
              </a:tabLst>
              <a:defRPr/>
            </a:pP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a:t>
            </a:r>
            <a:r>
              <a:rPr kumimoji="1"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認可外保育施設</a:t>
            </a: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における質の確保・向上を図るため、指導監督の充実に向けた取組や認可施設への移行支援など様々な取組を実施</a:t>
            </a:r>
            <a:endParaRPr kumimoji="1"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335582" indent="-335582" defTabSz="844083" fontAlgn="base">
              <a:spcBef>
                <a:spcPct val="0"/>
              </a:spcBef>
              <a:spcAft>
                <a:spcPct val="0"/>
              </a:spcAft>
              <a:tabLst>
                <a:tab pos="161196" algn="l"/>
                <a:tab pos="247657" algn="l"/>
              </a:tabLst>
              <a:defRPr/>
            </a:pPr>
            <a:endParaRPr kumimoji="1"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335582" indent="-335582" defTabSz="844083" fontAlgn="base">
              <a:spcBef>
                <a:spcPct val="0"/>
              </a:spcBef>
              <a:spcAft>
                <a:spcPct val="0"/>
              </a:spcAft>
              <a:tabLst>
                <a:tab pos="161196" algn="l"/>
                <a:tab pos="247657" algn="l"/>
              </a:tabLst>
              <a:defRPr/>
            </a:pPr>
            <a:r>
              <a:rPr kumimoji="1" lang="ja-JP" altLang="en-US" sz="1385" b="1" dirty="0">
                <a:solidFill>
                  <a:srgbClr val="9BBB59">
                    <a:lumMod val="50000"/>
                  </a:srgbClr>
                </a:solidFill>
                <a:latin typeface="HG丸ｺﾞｼｯｸM-PRO" panose="020F0600000000000000" pitchFamily="50" charset="-128"/>
                <a:ea typeface="HG丸ｺﾞｼｯｸM-PRO" panose="020F0600000000000000" pitchFamily="50" charset="-128"/>
                <a:cs typeface="Meiryo UI" panose="020B0604030504040204" pitchFamily="50" charset="-128"/>
              </a:rPr>
              <a:t>４．負担割合</a:t>
            </a:r>
            <a:endParaRPr kumimoji="1" lang="en-US" altLang="ja-JP" sz="1385" b="1" dirty="0">
              <a:solidFill>
                <a:srgbClr val="9BBB59">
                  <a:lumMod val="50000"/>
                </a:srgbClr>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marL="335582" indent="-335582" defTabSz="844083" fontAlgn="base">
              <a:spcBef>
                <a:spcPct val="0"/>
              </a:spcBef>
              <a:spcAft>
                <a:spcPct val="0"/>
              </a:spcAft>
              <a:tabLst>
                <a:tab pos="161196" algn="l"/>
                <a:tab pos="247657" algn="l"/>
              </a:tabLst>
              <a:defRPr/>
            </a:pPr>
            <a:endParaRPr kumimoji="1" lang="en-US" altLang="ja-JP" sz="3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335582" indent="-335582" defTabSz="844083" fontAlgn="base">
              <a:spcBef>
                <a:spcPct val="0"/>
              </a:spcBef>
              <a:spcAft>
                <a:spcPct val="0"/>
              </a:spcAft>
              <a:tabLst>
                <a:tab pos="161196" algn="l"/>
                <a:tab pos="247657" algn="l"/>
              </a:tabLst>
              <a:defRPr/>
            </a:pPr>
            <a:r>
              <a:rPr kumimoji="1"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国</a:t>
            </a:r>
            <a:r>
              <a:rPr kumimoji="1"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292"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都道府県</a:t>
            </a:r>
            <a:r>
              <a:rPr kumimoji="1"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1292"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a:t>
            </a:r>
            <a:r>
              <a:rPr kumimoji="1"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1292"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ただし、公立施設（幼稚園、保育所及び認定こども園）は市町村等</a:t>
            </a:r>
            <a:r>
              <a:rPr kumimoji="1"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10/10</a:t>
            </a:r>
          </a:p>
          <a:p>
            <a:pPr marL="502640" indent="-259380" defTabSz="844083" fontAlgn="base">
              <a:spcBef>
                <a:spcPct val="0"/>
              </a:spcBef>
              <a:spcAft>
                <a:spcPct val="0"/>
              </a:spcAft>
              <a:tabLst>
                <a:tab pos="161196" algn="l"/>
                <a:tab pos="247657" algn="l"/>
              </a:tabLst>
              <a:defRPr/>
            </a:pPr>
            <a:r>
              <a:rPr kumimoji="1" lang="ja-JP" altLang="en-US" sz="1292"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a:t>
            </a:r>
            <a:r>
              <a:rPr kumimoji="1" lang="en-US" altLang="ja-JP"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a:t>
            </a:r>
            <a:r>
              <a:rPr kumimoji="1" lang="ja-JP" altLang="en-US"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初年度（</a:t>
            </a:r>
            <a:r>
              <a:rPr kumimoji="1" lang="en-US" altLang="ja-JP"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2019</a:t>
            </a:r>
            <a:r>
              <a:rPr kumimoji="1" lang="ja-JP" altLang="en-US" sz="1015"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年度）に要する経費を全額国費で負担。また、事務費やシステム改修費についても一定の配慮措置。</a:t>
            </a:r>
            <a:endParaRPr kumimoji="1" lang="en-US" altLang="ja-JP"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endParaRPr kumimoji="1" lang="en-US" altLang="ja-JP" sz="1477" dirty="0">
              <a:solidFill>
                <a:srgbClr val="9BBB59">
                  <a:lumMod val="50000"/>
                </a:srgbClr>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385" b="1" dirty="0">
                <a:solidFill>
                  <a:srgbClr val="9BBB59">
                    <a:lumMod val="50000"/>
                  </a:srgbClr>
                </a:solidFill>
                <a:latin typeface="HG丸ｺﾞｼｯｸM-PRO" panose="020F0600000000000000" pitchFamily="50" charset="-128"/>
                <a:ea typeface="HG丸ｺﾞｼｯｸM-PRO" panose="020F0600000000000000" pitchFamily="50" charset="-128"/>
                <a:cs typeface="Meiryo UI" panose="020B0604030504040204" pitchFamily="50" charset="-128"/>
              </a:rPr>
              <a:t>５．その他</a:t>
            </a:r>
            <a:endParaRPr kumimoji="1" lang="en-US" altLang="ja-JP" sz="1385" b="1" dirty="0">
              <a:solidFill>
                <a:srgbClr val="9BBB59">
                  <a:lumMod val="50000"/>
                </a:srgbClr>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defTabSz="844083" fontAlgn="base">
              <a:spcBef>
                <a:spcPct val="0"/>
              </a:spcBef>
              <a:spcAft>
                <a:spcPct val="0"/>
              </a:spcAft>
              <a:defRPr/>
            </a:pPr>
            <a:endParaRPr kumimoji="1" lang="en-US" altLang="ja-JP" sz="3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就学前の障害児の発達支援を利用する３～５歳の子供たちについても、利用料を無償化。幼稚園や保育所等を併用する場合も含む</a:t>
            </a:r>
            <a:endParaRPr kumimoji="1"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endParaRPr kumimoji="1"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実施時期：</a:t>
            </a:r>
            <a:r>
              <a:rPr kumimoji="1"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月１日</a:t>
            </a:r>
            <a:endParaRPr kumimoji="1" lang="en-US" altLang="ja-JP" sz="18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0" y="365904"/>
            <a:ext cx="9144000" cy="376385"/>
          </a:xfrm>
          <a:prstGeom prst="rect">
            <a:avLst/>
          </a:prstGeom>
          <a:noFill/>
        </p:spPr>
        <p:txBody>
          <a:bodyPr wrap="square" rtlCol="0">
            <a:spAutoFit/>
          </a:bodyPr>
          <a:lstStyle/>
          <a:p>
            <a:pPr algn="ctr" defTabSz="844083" fontAlgn="base">
              <a:spcBef>
                <a:spcPct val="0"/>
              </a:spcBef>
              <a:spcAft>
                <a:spcPct val="0"/>
              </a:spcAft>
              <a:defRPr/>
            </a:pPr>
            <a:r>
              <a:rPr kumimoji="1" lang="ja-JP" altLang="en-US" sz="1846"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幼児教育の無償化について</a:t>
            </a:r>
            <a:r>
              <a:rPr kumimoji="1"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015"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（「幼児教育無償化の制度の具体化に向けた方針」（</a:t>
            </a:r>
            <a:r>
              <a:rPr kumimoji="1" lang="en-US" altLang="ja-JP" sz="1015"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12</a:t>
            </a:r>
            <a:r>
              <a:rPr kumimoji="1" lang="ja-JP" altLang="en-US" sz="1015"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月</a:t>
            </a:r>
            <a:r>
              <a:rPr kumimoji="1" lang="en-US" altLang="ja-JP" sz="1015"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28</a:t>
            </a:r>
            <a:r>
              <a:rPr kumimoji="1" lang="ja-JP" altLang="en-US" sz="1015"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日関係閣僚合意）のポイント）</a:t>
            </a:r>
          </a:p>
        </p:txBody>
      </p:sp>
      <p:sp>
        <p:nvSpPr>
          <p:cNvPr id="4" name="正方形/長方形 3"/>
          <p:cNvSpPr/>
          <p:nvPr/>
        </p:nvSpPr>
        <p:spPr>
          <a:xfrm>
            <a:off x="188259" y="786415"/>
            <a:ext cx="8744726" cy="291170"/>
          </a:xfrm>
          <a:prstGeom prst="rect">
            <a:avLst/>
          </a:prstGeom>
        </p:spPr>
        <p:txBody>
          <a:bodyPr wrap="square">
            <a:spAutoFit/>
          </a:bodyPr>
          <a:lstStyle/>
          <a:p>
            <a:pPr defTabSz="844083" fontAlgn="base">
              <a:spcBef>
                <a:spcPct val="0"/>
              </a:spcBef>
              <a:spcAft>
                <a:spcPct val="0"/>
              </a:spcAft>
              <a:defRPr/>
            </a:pPr>
            <a:r>
              <a:rPr kumimoji="1"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幼児教育の無償化の趣旨　→　幼児教育の負担軽減を図る少子化対策、生涯にわたる人格形成の基礎を培う幼児教育の重要性</a:t>
            </a:r>
            <a:endParaRPr kumimoji="1" lang="en-US" altLang="ja-JP" sz="3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角丸四角形 5"/>
          <p:cNvSpPr/>
          <p:nvPr/>
        </p:nvSpPr>
        <p:spPr>
          <a:xfrm>
            <a:off x="188259" y="761614"/>
            <a:ext cx="8744726" cy="333728"/>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endParaRPr kumimoji="1" lang="ja-JP" altLang="en-US" sz="1662">
              <a:solidFill>
                <a:prstClr val="white"/>
              </a:solidFill>
              <a:latin typeface="Calibri"/>
              <a:ea typeface="ＭＳ Ｐゴシック" panose="020B0600070205080204" pitchFamily="50" charset="-128"/>
            </a:endParaRPr>
          </a:p>
        </p:txBody>
      </p:sp>
      <p:sp>
        <p:nvSpPr>
          <p:cNvPr id="3" name="スライド番号プレースホルダー 2"/>
          <p:cNvSpPr>
            <a:spLocks noGrp="1"/>
          </p:cNvSpPr>
          <p:nvPr>
            <p:ph type="sldNum" sz="quarter" idx="12"/>
          </p:nvPr>
        </p:nvSpPr>
        <p:spPr/>
        <p:txBody>
          <a:bodyPr/>
          <a:lstStyle/>
          <a:p>
            <a:fld id="{2ADEAB0B-3364-414D-832E-F3CDA843F507}" type="slidenum">
              <a:rPr kumimoji="1" lang="ja-JP" altLang="en-US" smtClean="0"/>
              <a:t>35</a:t>
            </a:fld>
            <a:endParaRPr kumimoji="1" lang="ja-JP" altLang="en-US"/>
          </a:p>
        </p:txBody>
      </p:sp>
      <p:sp>
        <p:nvSpPr>
          <p:cNvPr id="8" name="フッター プレースホルダー 7"/>
          <p:cNvSpPr>
            <a:spLocks noGrp="1"/>
          </p:cNvSpPr>
          <p:nvPr>
            <p:ph type="ftr" sz="quarter" idx="11"/>
          </p:nvPr>
        </p:nvSpPr>
        <p:spPr/>
        <p:txBody>
          <a:body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en-US" altLang="ja-JP"/>
          </a:p>
        </p:txBody>
      </p:sp>
    </p:spTree>
    <p:extLst>
      <p:ext uri="{BB962C8B-B14F-4D97-AF65-F5344CB8AC3E}">
        <p14:creationId xmlns:p14="http://schemas.microsoft.com/office/powerpoint/2010/main" val="3210673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テキスト ボックス 93"/>
          <p:cNvSpPr txBox="1"/>
          <p:nvPr/>
        </p:nvSpPr>
        <p:spPr>
          <a:xfrm>
            <a:off x="80824" y="5090724"/>
            <a:ext cx="9028050" cy="1136337"/>
          </a:xfrm>
          <a:prstGeom prst="rect">
            <a:avLst/>
          </a:prstGeom>
          <a:noFill/>
        </p:spPr>
        <p:txBody>
          <a:bodyPr wrap="square" rtlCol="0">
            <a:spAutoFit/>
          </a:bodyPr>
          <a:lstStyle/>
          <a:p>
            <a:pPr defTabSz="844083" fontAlgn="base">
              <a:spcBef>
                <a:spcPct val="0"/>
              </a:spcBef>
              <a:spcAft>
                <a:spcPct val="0"/>
              </a:spcAft>
              <a:defRPr/>
            </a:pPr>
            <a:r>
              <a:rPr kumimoji="1" lang="ja-JP" altLang="en-US" sz="969" dirty="0">
                <a:solidFill>
                  <a:srgbClr val="000000"/>
                </a:solidFill>
                <a:latin typeface="HGPｺﾞｼｯｸM" panose="020B0600000000000000" pitchFamily="50" charset="-128"/>
                <a:ea typeface="HGPｺﾞｼｯｸM" panose="020B0600000000000000" pitchFamily="50" charset="-128"/>
              </a:rPr>
              <a:t>　   </a:t>
            </a:r>
            <a:r>
              <a:rPr kumimoji="1" lang="en-US" altLang="ja-JP" sz="969" dirty="0">
                <a:solidFill>
                  <a:srgbClr val="000000"/>
                </a:solidFill>
                <a:latin typeface="HGPｺﾞｼｯｸM" panose="020B0600000000000000" pitchFamily="50" charset="-128"/>
                <a:ea typeface="HGPｺﾞｼｯｸM" panose="020B0600000000000000" pitchFamily="50" charset="-128"/>
              </a:rPr>
              <a:t>※</a:t>
            </a:r>
            <a:r>
              <a:rPr kumimoji="1" lang="ja-JP" altLang="en-US" sz="969" dirty="0">
                <a:solidFill>
                  <a:prstClr val="black"/>
                </a:solidFill>
                <a:latin typeface="HGPｺﾞｼｯｸM" panose="020B0600000000000000" pitchFamily="50" charset="-128"/>
                <a:ea typeface="HGPｺﾞｼｯｸM" panose="020B0600000000000000" pitchFamily="50" charset="-128"/>
              </a:rPr>
              <a:t>１．児童福祉法第</a:t>
            </a:r>
            <a:r>
              <a:rPr kumimoji="1" lang="en-US" altLang="ja-JP" sz="969" dirty="0">
                <a:solidFill>
                  <a:prstClr val="black"/>
                </a:solidFill>
                <a:latin typeface="HGPｺﾞｼｯｸM" panose="020B0600000000000000" pitchFamily="50" charset="-128"/>
                <a:ea typeface="HGPｺﾞｼｯｸM" panose="020B0600000000000000" pitchFamily="50" charset="-128"/>
              </a:rPr>
              <a:t>21</a:t>
            </a:r>
            <a:r>
              <a:rPr kumimoji="1" lang="ja-JP" altLang="en-US" sz="969" dirty="0">
                <a:solidFill>
                  <a:prstClr val="black"/>
                </a:solidFill>
                <a:latin typeface="HGPｺﾞｼｯｸM" panose="020B0600000000000000" pitchFamily="50" charset="-128"/>
                <a:ea typeface="HGPｺﾞｼｯｸM" panose="020B0600000000000000" pitchFamily="50" charset="-128"/>
              </a:rPr>
              <a:t>条の５の４における特例障害児通所給付費に係る利用者負担についても対象とし、通所特定費用（児童福祉法第</a:t>
            </a:r>
            <a:r>
              <a:rPr kumimoji="1" lang="en-US" altLang="ja-JP" sz="969" dirty="0">
                <a:solidFill>
                  <a:prstClr val="black"/>
                </a:solidFill>
                <a:latin typeface="HGPｺﾞｼｯｸM" panose="020B0600000000000000" pitchFamily="50" charset="-128"/>
                <a:ea typeface="HGPｺﾞｼｯｸM" panose="020B0600000000000000" pitchFamily="50" charset="-128"/>
              </a:rPr>
              <a:t>21</a:t>
            </a:r>
            <a:r>
              <a:rPr kumimoji="1" lang="ja-JP" altLang="en-US" sz="969" dirty="0">
                <a:solidFill>
                  <a:prstClr val="black"/>
                </a:solidFill>
                <a:latin typeface="HGPｺﾞｼｯｸM" panose="020B0600000000000000" pitchFamily="50" charset="-128"/>
                <a:ea typeface="HGPｺﾞｼｯｸM" panose="020B0600000000000000" pitchFamily="50" charset="-128"/>
              </a:rPr>
              <a:t>条の５の３）、</a:t>
            </a:r>
            <a:endParaRPr kumimoji="1" lang="en-US" altLang="ja-JP" sz="969" dirty="0">
              <a:solidFill>
                <a:prstClr val="black"/>
              </a:solidFill>
              <a:latin typeface="HGPｺﾞｼｯｸM" panose="020B0600000000000000" pitchFamily="50" charset="-128"/>
              <a:ea typeface="HGPｺﾞｼｯｸM" panose="020B0600000000000000" pitchFamily="50" charset="-128"/>
            </a:endParaRPr>
          </a:p>
          <a:p>
            <a:pPr defTabSz="844083" fontAlgn="base">
              <a:spcBef>
                <a:spcPct val="0"/>
              </a:spcBef>
              <a:spcAft>
                <a:spcPct val="0"/>
              </a:spcAft>
              <a:defRPr/>
            </a:pPr>
            <a:r>
              <a:rPr kumimoji="1" lang="ja-JP" altLang="en-US" sz="969" dirty="0">
                <a:solidFill>
                  <a:prstClr val="black"/>
                </a:solidFill>
                <a:latin typeface="HGPｺﾞｼｯｸM" panose="020B0600000000000000" pitchFamily="50" charset="-128"/>
                <a:ea typeface="HGPｺﾞｼｯｸM" panose="020B0600000000000000" pitchFamily="50" charset="-128"/>
              </a:rPr>
              <a:t>　　　　　　入所特定費用（児童福祉法第</a:t>
            </a:r>
            <a:r>
              <a:rPr kumimoji="1" lang="en-US" altLang="ja-JP" sz="969" dirty="0">
                <a:solidFill>
                  <a:prstClr val="black"/>
                </a:solidFill>
                <a:latin typeface="HGPｺﾞｼｯｸM" panose="020B0600000000000000" pitchFamily="50" charset="-128"/>
                <a:ea typeface="HGPｺﾞｼｯｸM" panose="020B0600000000000000" pitchFamily="50" charset="-128"/>
              </a:rPr>
              <a:t>24</a:t>
            </a:r>
            <a:r>
              <a:rPr kumimoji="1" lang="ja-JP" altLang="en-US" sz="969" dirty="0">
                <a:solidFill>
                  <a:prstClr val="black"/>
                </a:solidFill>
                <a:latin typeface="HGPｺﾞｼｯｸM" panose="020B0600000000000000" pitchFamily="50" charset="-128"/>
                <a:ea typeface="HGPｺﾞｼｯｸM" panose="020B0600000000000000" pitchFamily="50" charset="-128"/>
              </a:rPr>
              <a:t>条の２）及び医療にかかる利用者負担を含めない。また、放課後等デイサービスについては、就学後の児童を対象としたもの</a:t>
            </a:r>
            <a:endParaRPr kumimoji="1" lang="en-US" altLang="ja-JP" sz="969" dirty="0">
              <a:solidFill>
                <a:prstClr val="black"/>
              </a:solidFill>
              <a:latin typeface="HGPｺﾞｼｯｸM" panose="020B0600000000000000" pitchFamily="50" charset="-128"/>
              <a:ea typeface="HGPｺﾞｼｯｸM" panose="020B0600000000000000" pitchFamily="50" charset="-128"/>
            </a:endParaRPr>
          </a:p>
          <a:p>
            <a:pPr defTabSz="844083" fontAlgn="base">
              <a:spcBef>
                <a:spcPct val="0"/>
              </a:spcBef>
              <a:spcAft>
                <a:spcPct val="0"/>
              </a:spcAft>
              <a:defRPr/>
            </a:pPr>
            <a:r>
              <a:rPr kumimoji="1" lang="ja-JP" altLang="en-US" sz="969" dirty="0">
                <a:solidFill>
                  <a:prstClr val="black"/>
                </a:solidFill>
                <a:latin typeface="HGPｺﾞｼｯｸM" panose="020B0600000000000000" pitchFamily="50" charset="-128"/>
                <a:ea typeface="HGPｺﾞｼｯｸM" panose="020B0600000000000000" pitchFamily="50" charset="-128"/>
              </a:rPr>
              <a:t>　　　　　　であるため無償化の対象とはならない。</a:t>
            </a:r>
            <a:endParaRPr kumimoji="1" lang="en-US" altLang="ja-JP" sz="969" dirty="0">
              <a:solidFill>
                <a:prstClr val="black"/>
              </a:solidFill>
              <a:latin typeface="HGPｺﾞｼｯｸM" panose="020B0600000000000000" pitchFamily="50" charset="-128"/>
              <a:ea typeface="HGPｺﾞｼｯｸM" panose="020B0600000000000000" pitchFamily="50" charset="-128"/>
            </a:endParaRPr>
          </a:p>
          <a:p>
            <a:pPr defTabSz="844083" fontAlgn="base">
              <a:spcBef>
                <a:spcPct val="0"/>
              </a:spcBef>
              <a:spcAft>
                <a:spcPct val="0"/>
              </a:spcAft>
              <a:defRPr/>
            </a:pPr>
            <a:r>
              <a:rPr kumimoji="1" lang="ja-JP" altLang="en-US" sz="969" dirty="0">
                <a:solidFill>
                  <a:srgbClr val="000000"/>
                </a:solidFill>
                <a:latin typeface="HGPｺﾞｼｯｸM" panose="020B0600000000000000" pitchFamily="50" charset="-128"/>
                <a:ea typeface="HGPｺﾞｼｯｸM" panose="020B0600000000000000" pitchFamily="50" charset="-128"/>
              </a:rPr>
              <a:t>　　 </a:t>
            </a:r>
            <a:r>
              <a:rPr kumimoji="1" lang="en-US" altLang="ja-JP" sz="969" dirty="0">
                <a:solidFill>
                  <a:srgbClr val="000000"/>
                </a:solidFill>
                <a:latin typeface="HGPｺﾞｼｯｸM" panose="020B0600000000000000" pitchFamily="50" charset="-128"/>
                <a:ea typeface="HGPｺﾞｼｯｸM" panose="020B0600000000000000" pitchFamily="50" charset="-128"/>
              </a:rPr>
              <a:t>※</a:t>
            </a:r>
            <a:r>
              <a:rPr kumimoji="1" lang="ja-JP" altLang="en-US" sz="969" dirty="0">
                <a:solidFill>
                  <a:srgbClr val="000000"/>
                </a:solidFill>
                <a:latin typeface="HGPｺﾞｼｯｸM" panose="020B0600000000000000" pitchFamily="50" charset="-128"/>
                <a:ea typeface="HGPｺﾞｼｯｸM" panose="020B0600000000000000" pitchFamily="50" charset="-128"/>
              </a:rPr>
              <a:t>２．利用者数及び施設・事業所数は平成</a:t>
            </a:r>
            <a:r>
              <a:rPr kumimoji="1" lang="en-US" altLang="ja-JP" sz="969" dirty="0">
                <a:solidFill>
                  <a:srgbClr val="000000"/>
                </a:solidFill>
                <a:latin typeface="HGPｺﾞｼｯｸM" panose="020B0600000000000000" pitchFamily="50" charset="-128"/>
                <a:ea typeface="HGPｺﾞｼｯｸM" panose="020B0600000000000000" pitchFamily="50" charset="-128"/>
              </a:rPr>
              <a:t>30</a:t>
            </a:r>
            <a:r>
              <a:rPr kumimoji="1" lang="ja-JP" altLang="en-US" sz="969" dirty="0">
                <a:solidFill>
                  <a:srgbClr val="000000"/>
                </a:solidFill>
                <a:latin typeface="HGPｺﾞｼｯｸM" panose="020B0600000000000000" pitchFamily="50" charset="-128"/>
                <a:ea typeface="HGPｺﾞｼｯｸM" panose="020B0600000000000000" pitchFamily="50" charset="-128"/>
              </a:rPr>
              <a:t>年</a:t>
            </a:r>
            <a:r>
              <a:rPr kumimoji="1" lang="en-US" altLang="ja-JP" sz="969" dirty="0">
                <a:solidFill>
                  <a:srgbClr val="000000"/>
                </a:solidFill>
                <a:latin typeface="HGPｺﾞｼｯｸM" panose="020B0600000000000000" pitchFamily="50" charset="-128"/>
                <a:ea typeface="HGPｺﾞｼｯｸM" panose="020B0600000000000000" pitchFamily="50" charset="-128"/>
              </a:rPr>
              <a:t>8</a:t>
            </a:r>
            <a:r>
              <a:rPr kumimoji="1" lang="ja-JP" altLang="en-US" sz="969" dirty="0">
                <a:solidFill>
                  <a:srgbClr val="000000"/>
                </a:solidFill>
                <a:latin typeface="HGPｺﾞｼｯｸM" panose="020B0600000000000000" pitchFamily="50" charset="-128"/>
                <a:ea typeface="HGPｺﾞｼｯｸM" panose="020B0600000000000000" pitchFamily="50" charset="-128"/>
              </a:rPr>
              <a:t>月サービス提供分の国保連データ。</a:t>
            </a:r>
            <a:endParaRPr kumimoji="1" lang="ja-JP" altLang="en-US" sz="969" dirty="0">
              <a:solidFill>
                <a:prstClr val="black"/>
              </a:solidFill>
              <a:latin typeface="HGPｺﾞｼｯｸM" panose="020B0600000000000000" pitchFamily="50" charset="-128"/>
              <a:ea typeface="HGPｺﾞｼｯｸM" panose="020B0600000000000000" pitchFamily="50" charset="-128"/>
            </a:endParaRPr>
          </a:p>
          <a:p>
            <a:pPr defTabSz="844083" fontAlgn="base">
              <a:spcBef>
                <a:spcPct val="0"/>
              </a:spcBef>
              <a:spcAft>
                <a:spcPct val="0"/>
              </a:spcAft>
              <a:defRPr/>
            </a:pPr>
            <a:r>
              <a:rPr kumimoji="1" lang="ja-JP" altLang="en-US" sz="969" dirty="0">
                <a:solidFill>
                  <a:prstClr val="black"/>
                </a:solidFill>
                <a:latin typeface="HGPｺﾞｼｯｸM" panose="020B0600000000000000" pitchFamily="50" charset="-128"/>
                <a:ea typeface="HGPｺﾞｼｯｸM" panose="020B0600000000000000" pitchFamily="50" charset="-128"/>
              </a:rPr>
              <a:t>　　 </a:t>
            </a:r>
            <a:r>
              <a:rPr kumimoji="1" lang="en-US" altLang="ja-JP" sz="969" dirty="0">
                <a:solidFill>
                  <a:prstClr val="black"/>
                </a:solidFill>
                <a:latin typeface="HGPｺﾞｼｯｸM" panose="020B0600000000000000" pitchFamily="50" charset="-128"/>
                <a:ea typeface="HGPｺﾞｼｯｸM" panose="020B0600000000000000" pitchFamily="50" charset="-128"/>
              </a:rPr>
              <a:t>※</a:t>
            </a:r>
            <a:r>
              <a:rPr kumimoji="1" lang="ja-JP" altLang="en-US" sz="969" dirty="0">
                <a:solidFill>
                  <a:prstClr val="black"/>
                </a:solidFill>
                <a:latin typeface="HGPｺﾞｼｯｸM" panose="020B0600000000000000" pitchFamily="50" charset="-128"/>
                <a:ea typeface="HGPｺﾞｼｯｸM" panose="020B0600000000000000" pitchFamily="50" charset="-128"/>
              </a:rPr>
              <a:t>３．医療型障害児入所施設には、指定発達支援医療機関を含む。</a:t>
            </a:r>
            <a:endParaRPr kumimoji="1" lang="en-US" altLang="ja-JP" sz="969" dirty="0">
              <a:solidFill>
                <a:prstClr val="black"/>
              </a:solidFill>
              <a:latin typeface="HGPｺﾞｼｯｸM" panose="020B0600000000000000" pitchFamily="50" charset="-128"/>
              <a:ea typeface="HGPｺﾞｼｯｸM" panose="020B0600000000000000" pitchFamily="50" charset="-128"/>
            </a:endParaRPr>
          </a:p>
          <a:p>
            <a:pPr defTabSz="844083" fontAlgn="base">
              <a:spcBef>
                <a:spcPct val="0"/>
              </a:spcBef>
              <a:spcAft>
                <a:spcPct val="0"/>
              </a:spcAft>
              <a:defRPr/>
            </a:pPr>
            <a:r>
              <a:rPr kumimoji="1" lang="ja-JP" altLang="en-US" sz="969" dirty="0">
                <a:solidFill>
                  <a:srgbClr val="000000"/>
                </a:solidFill>
                <a:latin typeface="HGPｺﾞｼｯｸM" panose="020B0600000000000000" pitchFamily="50" charset="-128"/>
                <a:ea typeface="HGPｺﾞｼｯｸM" panose="020B0600000000000000" pitchFamily="50" charset="-128"/>
              </a:rPr>
              <a:t>　　 </a:t>
            </a:r>
            <a:r>
              <a:rPr kumimoji="1" lang="en-US" altLang="ja-JP" sz="969" dirty="0">
                <a:solidFill>
                  <a:srgbClr val="000000"/>
                </a:solidFill>
                <a:latin typeface="HGPｺﾞｼｯｸM" panose="020B0600000000000000" pitchFamily="50" charset="-128"/>
                <a:ea typeface="HGPｺﾞｼｯｸM" panose="020B0600000000000000" pitchFamily="50" charset="-128"/>
              </a:rPr>
              <a:t>※</a:t>
            </a:r>
            <a:r>
              <a:rPr kumimoji="1" lang="ja-JP" altLang="en-US" sz="969" dirty="0">
                <a:solidFill>
                  <a:srgbClr val="000000"/>
                </a:solidFill>
                <a:latin typeface="HGPｺﾞｼｯｸM" panose="020B0600000000000000" pitchFamily="50" charset="-128"/>
                <a:ea typeface="HGPｺﾞｼｯｸM" panose="020B0600000000000000" pitchFamily="50" charset="-128"/>
              </a:rPr>
              <a:t>４</a:t>
            </a:r>
            <a:r>
              <a:rPr kumimoji="1" lang="ja-JP" altLang="en-US" sz="969" dirty="0">
                <a:solidFill>
                  <a:prstClr val="black"/>
                </a:solidFill>
                <a:latin typeface="HGPｺﾞｼｯｸM" panose="020B0600000000000000" pitchFamily="50" charset="-128"/>
                <a:ea typeface="HGPｺﾞｼｯｸM" panose="020B0600000000000000" pitchFamily="50" charset="-128"/>
              </a:rPr>
              <a:t>．</a:t>
            </a:r>
            <a:r>
              <a:rPr kumimoji="1" lang="ja-JP" altLang="en-US" sz="969" dirty="0">
                <a:solidFill>
                  <a:srgbClr val="000000"/>
                </a:solidFill>
                <a:latin typeface="HGPｺﾞｼｯｸM" panose="020B0600000000000000" pitchFamily="50" charset="-128"/>
                <a:ea typeface="HGPｺﾞｼｯｸM" panose="020B0600000000000000" pitchFamily="50" charset="-128"/>
              </a:rPr>
              <a:t>就学前の障害児の発達支援の無償化に係る財源については、現行の障害児福祉サービスの制度と同様に、一般財源とする。</a:t>
            </a:r>
          </a:p>
          <a:p>
            <a:pPr defTabSz="844083" fontAlgn="base">
              <a:spcBef>
                <a:spcPct val="0"/>
              </a:spcBef>
              <a:spcAft>
                <a:spcPct val="0"/>
              </a:spcAft>
              <a:defRPr/>
            </a:pPr>
            <a:r>
              <a:rPr kumimoji="1" lang="ja-JP" altLang="en-US" sz="969" dirty="0">
                <a:solidFill>
                  <a:prstClr val="black"/>
                </a:solidFill>
                <a:latin typeface="HGPｺﾞｼｯｸM" panose="020B0600000000000000" pitchFamily="50" charset="-128"/>
                <a:ea typeface="HGPｺﾞｼｯｸM" panose="020B0600000000000000" pitchFamily="50" charset="-128"/>
              </a:rPr>
              <a:t>　　　　　　</a:t>
            </a:r>
            <a:r>
              <a:rPr kumimoji="1" lang="ja-JP" altLang="en-US" sz="969" dirty="0">
                <a:solidFill>
                  <a:srgbClr val="000000"/>
                </a:solidFill>
                <a:latin typeface="HGPｺﾞｼｯｸM" panose="020B0600000000000000" pitchFamily="50" charset="-128"/>
                <a:ea typeface="HGPｺﾞｼｯｸM" panose="020B0600000000000000" pitchFamily="50" charset="-128"/>
              </a:rPr>
              <a:t>無償化に必要な地方財源を確保するとともに、初年度に要する周知費用やシステム改修費について全額国費で負担する。</a:t>
            </a:r>
          </a:p>
        </p:txBody>
      </p:sp>
      <p:sp>
        <p:nvSpPr>
          <p:cNvPr id="95" name="角丸四角形 94"/>
          <p:cNvSpPr/>
          <p:nvPr/>
        </p:nvSpPr>
        <p:spPr>
          <a:xfrm>
            <a:off x="287757" y="1040769"/>
            <a:ext cx="6505566" cy="276439"/>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49846" rtlCol="0" anchor="ctr"/>
          <a:lstStyle/>
          <a:p>
            <a:pPr algn="ctr" defTabSz="844083" fontAlgn="base">
              <a:spcBef>
                <a:spcPct val="0"/>
              </a:spcBef>
              <a:spcAft>
                <a:spcPct val="0"/>
              </a:spcAft>
              <a:defRPr/>
            </a:pPr>
            <a:r>
              <a:rPr kumimoji="1" lang="ja-JP" altLang="en-US" sz="1292" b="1" dirty="0">
                <a:solidFill>
                  <a:srgbClr val="000000"/>
                </a:solidFill>
                <a:latin typeface="HGPｺﾞｼｯｸM" panose="020B0600000000000000" pitchFamily="50" charset="-128"/>
                <a:ea typeface="HGPｺﾞｼｯｸM" panose="020B0600000000000000" pitchFamily="50" charset="-128"/>
              </a:rPr>
              <a:t>サービス</a:t>
            </a:r>
            <a:r>
              <a:rPr kumimoji="1" lang="ja-JP" altLang="en-US" sz="1292" b="1" dirty="0">
                <a:solidFill>
                  <a:prstClr val="black"/>
                </a:solidFill>
                <a:latin typeface="HGPｺﾞｼｯｸM" panose="020B0600000000000000" pitchFamily="50" charset="-128"/>
                <a:ea typeface="HGPｺﾞｼｯｸM" panose="020B0600000000000000" pitchFamily="50" charset="-128"/>
              </a:rPr>
              <a:t>内容</a:t>
            </a:r>
          </a:p>
        </p:txBody>
      </p:sp>
      <p:sp>
        <p:nvSpPr>
          <p:cNvPr id="96" name="テキスト ボックス 95"/>
          <p:cNvSpPr txBox="1"/>
          <p:nvPr/>
        </p:nvSpPr>
        <p:spPr>
          <a:xfrm>
            <a:off x="80824" y="379100"/>
            <a:ext cx="9144001" cy="376385"/>
          </a:xfrm>
          <a:prstGeom prst="rect">
            <a:avLst/>
          </a:prstGeom>
          <a:noFill/>
        </p:spPr>
        <p:txBody>
          <a:bodyPr wrap="square" rtlCol="0">
            <a:spAutoFit/>
          </a:bodyPr>
          <a:lstStyle/>
          <a:p>
            <a:pPr algn="ctr" defTabSz="844083" fontAlgn="base">
              <a:spcBef>
                <a:spcPct val="0"/>
              </a:spcBef>
              <a:spcAft>
                <a:spcPct val="0"/>
              </a:spcAft>
              <a:defRPr/>
            </a:pPr>
            <a:r>
              <a:rPr kumimoji="1" lang="ja-JP" altLang="en-US" sz="1846" b="1" dirty="0">
                <a:solidFill>
                  <a:prstClr val="black"/>
                </a:solidFill>
                <a:latin typeface="メイリオ" pitchFamily="50" charset="-128"/>
                <a:ea typeface="メイリオ" pitchFamily="50" charset="-128"/>
                <a:cs typeface="メイリオ" pitchFamily="50" charset="-128"/>
              </a:rPr>
              <a:t>障害児の発達支援の無償化の対象となるサービス</a:t>
            </a:r>
            <a:r>
              <a:rPr kumimoji="1" lang="ja-JP" altLang="en-US" sz="1846" b="1">
                <a:solidFill>
                  <a:prstClr val="black"/>
                </a:solidFill>
                <a:latin typeface="メイリオ" pitchFamily="50" charset="-128"/>
                <a:ea typeface="メイリオ" pitchFamily="50" charset="-128"/>
                <a:cs typeface="メイリオ" pitchFamily="50" charset="-128"/>
              </a:rPr>
              <a:t>について</a:t>
            </a:r>
            <a:endParaRPr kumimoji="1" lang="ja-JP" altLang="en-US" sz="1662" b="1" dirty="0">
              <a:solidFill>
                <a:prstClr val="black"/>
              </a:solidFill>
              <a:latin typeface="メイリオ" pitchFamily="50" charset="-128"/>
              <a:ea typeface="メイリオ" pitchFamily="50" charset="-128"/>
              <a:cs typeface="メイリオ" pitchFamily="50" charset="-128"/>
            </a:endParaRPr>
          </a:p>
        </p:txBody>
      </p:sp>
      <p:sp>
        <p:nvSpPr>
          <p:cNvPr id="97" name="正方形/長方形 96"/>
          <p:cNvSpPr/>
          <p:nvPr/>
        </p:nvSpPr>
        <p:spPr>
          <a:xfrm>
            <a:off x="314000" y="1410817"/>
            <a:ext cx="1258534" cy="505992"/>
          </a:xfrm>
          <a:prstGeom prst="rect">
            <a:avLst/>
          </a:prstGeom>
          <a:solidFill>
            <a:srgbClr val="37F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r>
              <a:rPr kumimoji="1" lang="ja-JP" altLang="en-US" sz="1292" b="1" dirty="0">
                <a:solidFill>
                  <a:prstClr val="black"/>
                </a:solidFill>
                <a:latin typeface="HGPｺﾞｼｯｸM" panose="020B0600000000000000" pitchFamily="50" charset="-128"/>
                <a:ea typeface="HGPｺﾞｼｯｸM" panose="020B0600000000000000" pitchFamily="50" charset="-128"/>
              </a:rPr>
              <a:t>児童発達支援</a:t>
            </a:r>
            <a:endParaRPr kumimoji="1" lang="en-US" altLang="ja-JP" sz="1292" b="1" dirty="0">
              <a:solidFill>
                <a:prstClr val="black"/>
              </a:solidFill>
              <a:latin typeface="HGPｺﾞｼｯｸM" panose="020B0600000000000000" pitchFamily="50" charset="-128"/>
              <a:ea typeface="HGPｺﾞｼｯｸM" panose="020B0600000000000000" pitchFamily="50" charset="-128"/>
            </a:endParaRPr>
          </a:p>
          <a:p>
            <a:pPr algn="ctr" defTabSz="844083" fontAlgn="base">
              <a:spcBef>
                <a:spcPct val="0"/>
              </a:spcBef>
              <a:spcAft>
                <a:spcPct val="0"/>
              </a:spcAft>
              <a:defRPr/>
            </a:pPr>
            <a:r>
              <a:rPr kumimoji="1" lang="ja-JP" altLang="en-US" sz="646" dirty="0">
                <a:solidFill>
                  <a:prstClr val="black"/>
                </a:solidFill>
                <a:latin typeface="HGPｺﾞｼｯｸM" panose="020B0600000000000000" pitchFamily="50" charset="-128"/>
                <a:ea typeface="HGPｺﾞｼｯｸM" panose="020B0600000000000000" pitchFamily="50" charset="-128"/>
              </a:rPr>
              <a:t>（児童福祉法第６条の２の２）</a:t>
            </a:r>
          </a:p>
        </p:txBody>
      </p:sp>
      <p:sp>
        <p:nvSpPr>
          <p:cNvPr id="98" name="正方形/長方形 97"/>
          <p:cNvSpPr/>
          <p:nvPr/>
        </p:nvSpPr>
        <p:spPr>
          <a:xfrm>
            <a:off x="1856571" y="1412897"/>
            <a:ext cx="4952049" cy="503913"/>
          </a:xfrm>
          <a:prstGeom prst="rect">
            <a:avLst/>
          </a:prstGeom>
          <a:solidFill>
            <a:srgbClr val="90FC88"/>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rIns="33231" rtlCol="0" anchor="ctr"/>
          <a:lstStyle/>
          <a:p>
            <a:pPr defTabSz="844083" fontAlgn="base">
              <a:spcBef>
                <a:spcPct val="0"/>
              </a:spcBef>
              <a:spcAft>
                <a:spcPct val="0"/>
              </a:spcAft>
              <a:defRPr/>
            </a:pPr>
            <a:r>
              <a:rPr kumimoji="1" lang="ja-JP" altLang="en-US" sz="1292" dirty="0">
                <a:solidFill>
                  <a:srgbClr val="000000"/>
                </a:solidFill>
                <a:latin typeface="HGPｺﾞｼｯｸM" panose="020B0600000000000000" pitchFamily="50" charset="-128"/>
                <a:ea typeface="HGPｺﾞｼｯｸM" panose="020B0600000000000000" pitchFamily="50" charset="-128"/>
              </a:rPr>
              <a:t>未就学児に日常生活における基本的な動作の指導、知識技能の付与、集団生活への適応訓練などの支援を行う</a:t>
            </a:r>
          </a:p>
        </p:txBody>
      </p:sp>
      <p:sp>
        <p:nvSpPr>
          <p:cNvPr id="99" name="正方形/長方形 98"/>
          <p:cNvSpPr/>
          <p:nvPr/>
        </p:nvSpPr>
        <p:spPr>
          <a:xfrm>
            <a:off x="1856571" y="1966715"/>
            <a:ext cx="4952049" cy="553522"/>
          </a:xfrm>
          <a:prstGeom prst="rect">
            <a:avLst/>
          </a:prstGeom>
          <a:solidFill>
            <a:srgbClr val="90FC88"/>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rIns="33231" rtlCol="0" anchor="ctr"/>
          <a:lstStyle/>
          <a:p>
            <a:pPr defTabSz="844083" fontAlgn="base">
              <a:spcBef>
                <a:spcPct val="0"/>
              </a:spcBef>
              <a:spcAft>
                <a:spcPct val="0"/>
              </a:spcAft>
              <a:defRPr/>
            </a:pPr>
            <a:r>
              <a:rPr kumimoji="1" lang="ja-JP" altLang="en-US" sz="1292" dirty="0">
                <a:solidFill>
                  <a:srgbClr val="000000"/>
                </a:solidFill>
                <a:latin typeface="HGPｺﾞｼｯｸM" panose="020B0600000000000000" pitchFamily="50" charset="-128"/>
                <a:ea typeface="HGPｺﾞｼｯｸM" panose="020B0600000000000000" pitchFamily="50" charset="-128"/>
              </a:rPr>
              <a:t>児童発達支援に加え、治療を行う</a:t>
            </a:r>
          </a:p>
        </p:txBody>
      </p:sp>
      <p:sp>
        <p:nvSpPr>
          <p:cNvPr id="101" name="正方形/長方形 100"/>
          <p:cNvSpPr/>
          <p:nvPr/>
        </p:nvSpPr>
        <p:spPr>
          <a:xfrm>
            <a:off x="1856571" y="3163125"/>
            <a:ext cx="4952049" cy="535007"/>
          </a:xfrm>
          <a:prstGeom prst="rect">
            <a:avLst/>
          </a:prstGeom>
          <a:solidFill>
            <a:srgbClr val="90FC88"/>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rIns="33231" rtlCol="0" anchor="ctr"/>
          <a:lstStyle/>
          <a:p>
            <a:pPr algn="just" defTabSz="844083" fontAlgn="base">
              <a:lnSpc>
                <a:spcPts val="1108"/>
              </a:lnSpc>
              <a:spcBef>
                <a:spcPct val="0"/>
              </a:spcBef>
              <a:spcAft>
                <a:spcPct val="0"/>
              </a:spcAft>
              <a:defRPr/>
            </a:pPr>
            <a:r>
              <a:rPr kumimoji="1" lang="ja-JP" altLang="en-US" sz="1292" dirty="0">
                <a:solidFill>
                  <a:srgbClr val="000000"/>
                </a:solidFill>
                <a:latin typeface="HGPｺﾞｼｯｸM" panose="020B0600000000000000" pitchFamily="50" charset="-128"/>
                <a:ea typeface="HGPｺﾞｼｯｸM" panose="020B0600000000000000" pitchFamily="50" charset="-128"/>
                <a:cs typeface="Times New Roman" pitchFamily="18" charset="0"/>
              </a:rPr>
              <a:t>保育所、</a:t>
            </a:r>
            <a:r>
              <a:rPr kumimoji="1" lang="ja-JP" altLang="en-US" sz="1292" dirty="0">
                <a:solidFill>
                  <a:prstClr val="black"/>
                </a:solidFill>
                <a:latin typeface="HGPｺﾞｼｯｸM" panose="020B0600000000000000" pitchFamily="50" charset="-128"/>
                <a:ea typeface="HGPｺﾞｼｯｸM" panose="020B0600000000000000" pitchFamily="50" charset="-128"/>
                <a:cs typeface="Times New Roman" pitchFamily="18" charset="0"/>
              </a:rPr>
              <a:t>乳児院・児童養護施設</a:t>
            </a:r>
            <a:r>
              <a:rPr kumimoji="1" lang="ja-JP" altLang="en-US" sz="1292" dirty="0">
                <a:solidFill>
                  <a:srgbClr val="000000"/>
                </a:solidFill>
                <a:latin typeface="HGPｺﾞｼｯｸM" panose="020B0600000000000000" pitchFamily="50" charset="-128"/>
                <a:ea typeface="HGPｺﾞｼｯｸM" panose="020B0600000000000000" pitchFamily="50" charset="-128"/>
                <a:cs typeface="Times New Roman" pitchFamily="18" charset="0"/>
              </a:rPr>
              <a:t>等を訪問し、障害児に対して、障害児</a:t>
            </a:r>
            <a:endParaRPr kumimoji="1" lang="en-US" altLang="ja-JP" sz="1292" dirty="0">
              <a:solidFill>
                <a:srgbClr val="000000"/>
              </a:solidFill>
              <a:latin typeface="HGPｺﾞｼｯｸM" panose="020B0600000000000000" pitchFamily="50" charset="-128"/>
              <a:ea typeface="HGPｺﾞｼｯｸM" panose="020B0600000000000000" pitchFamily="50" charset="-128"/>
              <a:cs typeface="Times New Roman" pitchFamily="18" charset="0"/>
            </a:endParaRPr>
          </a:p>
          <a:p>
            <a:pPr algn="just" defTabSz="844083" fontAlgn="base">
              <a:lnSpc>
                <a:spcPts val="1108"/>
              </a:lnSpc>
              <a:spcBef>
                <a:spcPct val="0"/>
              </a:spcBef>
              <a:spcAft>
                <a:spcPct val="0"/>
              </a:spcAft>
              <a:defRPr/>
            </a:pPr>
            <a:r>
              <a:rPr kumimoji="1" lang="ja-JP" altLang="en-US" sz="1292" dirty="0">
                <a:solidFill>
                  <a:srgbClr val="000000"/>
                </a:solidFill>
                <a:latin typeface="HGPｺﾞｼｯｸM" panose="020B0600000000000000" pitchFamily="50" charset="-128"/>
                <a:ea typeface="HGPｺﾞｼｯｸM" panose="020B0600000000000000" pitchFamily="50" charset="-128"/>
                <a:cs typeface="Times New Roman" pitchFamily="18" charset="0"/>
              </a:rPr>
              <a:t>以外の児童との集団生活への適応のための専門的な支援などを行う</a:t>
            </a:r>
          </a:p>
        </p:txBody>
      </p:sp>
      <p:sp>
        <p:nvSpPr>
          <p:cNvPr id="102" name="正方形/長方形 101"/>
          <p:cNvSpPr/>
          <p:nvPr/>
        </p:nvSpPr>
        <p:spPr>
          <a:xfrm>
            <a:off x="1856571" y="3761346"/>
            <a:ext cx="4952049" cy="579693"/>
          </a:xfrm>
          <a:prstGeom prst="rect">
            <a:avLst/>
          </a:prstGeom>
          <a:solidFill>
            <a:srgbClr val="90FC88"/>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rIns="33231" rtlCol="0" anchor="ctr"/>
          <a:lstStyle/>
          <a:p>
            <a:pPr algn="just" defTabSz="844083" fontAlgn="base">
              <a:lnSpc>
                <a:spcPts val="1108"/>
              </a:lnSpc>
              <a:spcBef>
                <a:spcPct val="0"/>
              </a:spcBef>
              <a:spcAft>
                <a:spcPct val="0"/>
              </a:spcAft>
              <a:defRPr/>
            </a:pPr>
            <a:r>
              <a:rPr kumimoji="1" lang="ja-JP" altLang="en-US" sz="1292" dirty="0">
                <a:solidFill>
                  <a:srgbClr val="000000"/>
                </a:solidFill>
                <a:latin typeface="HGPｺﾞｼｯｸM" panose="020B0600000000000000" pitchFamily="50" charset="-128"/>
                <a:ea typeface="HGPｺﾞｼｯｸM" panose="020B0600000000000000" pitchFamily="50" charset="-128"/>
                <a:cs typeface="Times New Roman" pitchFamily="18" charset="0"/>
              </a:rPr>
              <a:t>施設に入所している障害児に対して、保護、日常生活の指導及び知識</a:t>
            </a:r>
            <a:endParaRPr kumimoji="1" lang="en-US" altLang="ja-JP" sz="1292" dirty="0">
              <a:solidFill>
                <a:srgbClr val="000000"/>
              </a:solidFill>
              <a:latin typeface="HGPｺﾞｼｯｸM" panose="020B0600000000000000" pitchFamily="50" charset="-128"/>
              <a:ea typeface="HGPｺﾞｼｯｸM" panose="020B0600000000000000" pitchFamily="50" charset="-128"/>
              <a:cs typeface="Times New Roman" pitchFamily="18" charset="0"/>
            </a:endParaRPr>
          </a:p>
          <a:p>
            <a:pPr algn="just" defTabSz="844083" fontAlgn="base">
              <a:lnSpc>
                <a:spcPts val="1108"/>
              </a:lnSpc>
              <a:spcBef>
                <a:spcPct val="0"/>
              </a:spcBef>
              <a:spcAft>
                <a:spcPct val="0"/>
              </a:spcAft>
              <a:defRPr/>
            </a:pPr>
            <a:r>
              <a:rPr kumimoji="1" lang="ja-JP" altLang="en-US" sz="1292" dirty="0">
                <a:solidFill>
                  <a:srgbClr val="000000"/>
                </a:solidFill>
                <a:latin typeface="HGPｺﾞｼｯｸM" panose="020B0600000000000000" pitchFamily="50" charset="-128"/>
                <a:ea typeface="HGPｺﾞｼｯｸM" panose="020B0600000000000000" pitchFamily="50" charset="-128"/>
                <a:cs typeface="Times New Roman" pitchFamily="18" charset="0"/>
              </a:rPr>
              <a:t>技能の付与を行う</a:t>
            </a:r>
          </a:p>
        </p:txBody>
      </p:sp>
      <p:sp>
        <p:nvSpPr>
          <p:cNvPr id="103" name="正方形/長方形 102"/>
          <p:cNvSpPr/>
          <p:nvPr/>
        </p:nvSpPr>
        <p:spPr>
          <a:xfrm>
            <a:off x="1841388" y="4397045"/>
            <a:ext cx="4952049" cy="693678"/>
          </a:xfrm>
          <a:prstGeom prst="rect">
            <a:avLst/>
          </a:prstGeom>
          <a:solidFill>
            <a:srgbClr val="90FC88"/>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rIns="33231" rtlCol="0" anchor="ctr"/>
          <a:lstStyle/>
          <a:p>
            <a:pPr defTabSz="844083" fontAlgn="base">
              <a:spcBef>
                <a:spcPct val="0"/>
              </a:spcBef>
              <a:spcAft>
                <a:spcPct val="0"/>
              </a:spcAft>
              <a:defRPr/>
            </a:pPr>
            <a:r>
              <a:rPr kumimoji="1" lang="ja-JP" altLang="en-US" sz="1292" dirty="0">
                <a:solidFill>
                  <a:srgbClr val="000000"/>
                </a:solidFill>
                <a:latin typeface="HGPｺﾞｼｯｸM" panose="020B0600000000000000" pitchFamily="50" charset="-128"/>
                <a:ea typeface="HGPｺﾞｼｯｸM" panose="020B0600000000000000" pitchFamily="50" charset="-128"/>
                <a:cs typeface="Times New Roman" pitchFamily="18" charset="0"/>
              </a:rPr>
              <a:t>施設に入所又は指定医療機関に入院している障害児に対して、保護、</a:t>
            </a:r>
            <a:endParaRPr kumimoji="1" lang="en-US" altLang="ja-JP" sz="1292" dirty="0">
              <a:solidFill>
                <a:srgbClr val="000000"/>
              </a:solidFill>
              <a:latin typeface="HGPｺﾞｼｯｸM" panose="020B0600000000000000" pitchFamily="50" charset="-128"/>
              <a:ea typeface="HGPｺﾞｼｯｸM" panose="020B0600000000000000" pitchFamily="50" charset="-128"/>
              <a:cs typeface="Times New Roman" pitchFamily="18" charset="0"/>
            </a:endParaRPr>
          </a:p>
          <a:p>
            <a:pPr defTabSz="844083" fontAlgn="base">
              <a:spcBef>
                <a:spcPct val="0"/>
              </a:spcBef>
              <a:spcAft>
                <a:spcPct val="0"/>
              </a:spcAft>
              <a:defRPr/>
            </a:pPr>
            <a:r>
              <a:rPr kumimoji="1" lang="ja-JP" altLang="en-US" sz="1292" dirty="0">
                <a:solidFill>
                  <a:srgbClr val="000000"/>
                </a:solidFill>
                <a:latin typeface="HGPｺﾞｼｯｸM" panose="020B0600000000000000" pitchFamily="50" charset="-128"/>
                <a:ea typeface="HGPｺﾞｼｯｸM" panose="020B0600000000000000" pitchFamily="50" charset="-128"/>
                <a:cs typeface="Times New Roman" pitchFamily="18" charset="0"/>
              </a:rPr>
              <a:t>日常生活の指導及び知識技能の付与並びに治療を行う</a:t>
            </a:r>
            <a:endParaRPr kumimoji="1" lang="ja-JP" altLang="en-US" sz="1292" b="1" dirty="0">
              <a:solidFill>
                <a:srgbClr val="000000"/>
              </a:solidFill>
              <a:latin typeface="HGPｺﾞｼｯｸM" panose="020B0600000000000000" pitchFamily="50" charset="-128"/>
              <a:ea typeface="HGPｺﾞｼｯｸM" panose="020B0600000000000000" pitchFamily="50" charset="-128"/>
            </a:endParaRPr>
          </a:p>
        </p:txBody>
      </p:sp>
      <p:sp>
        <p:nvSpPr>
          <p:cNvPr id="104" name="正方形/長方形 103"/>
          <p:cNvSpPr/>
          <p:nvPr/>
        </p:nvSpPr>
        <p:spPr>
          <a:xfrm>
            <a:off x="7022611" y="1410818"/>
            <a:ext cx="706017" cy="505992"/>
          </a:xfrm>
          <a:prstGeom prst="rect">
            <a:avLst/>
          </a:prstGeom>
          <a:solidFill>
            <a:srgbClr val="90F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44083" fontAlgn="base">
              <a:spcBef>
                <a:spcPct val="0"/>
              </a:spcBef>
              <a:spcAft>
                <a:spcPct val="0"/>
              </a:spcAft>
              <a:defRPr/>
            </a:pPr>
            <a:r>
              <a:rPr kumimoji="1" lang="en-US" altLang="ja-JP" sz="1292" b="1" dirty="0">
                <a:solidFill>
                  <a:srgbClr val="000000"/>
                </a:solidFill>
                <a:latin typeface="HGPｺﾞｼｯｸM" panose="020B0600000000000000" pitchFamily="50" charset="-128"/>
                <a:ea typeface="HGPｺﾞｼｯｸM" panose="020B0600000000000000" pitchFamily="50" charset="-128"/>
              </a:rPr>
              <a:t>98,206</a:t>
            </a:r>
            <a:endParaRPr kumimoji="1" lang="ja-JP" altLang="en-US" sz="1292" b="1" dirty="0">
              <a:solidFill>
                <a:srgbClr val="000000"/>
              </a:solidFill>
              <a:latin typeface="HGPｺﾞｼｯｸM" panose="020B0600000000000000" pitchFamily="50" charset="-128"/>
              <a:ea typeface="HGPｺﾞｼｯｸM" panose="020B0600000000000000" pitchFamily="50" charset="-128"/>
            </a:endParaRPr>
          </a:p>
        </p:txBody>
      </p:sp>
      <p:sp>
        <p:nvSpPr>
          <p:cNvPr id="105" name="正方形/長方形 104"/>
          <p:cNvSpPr/>
          <p:nvPr/>
        </p:nvSpPr>
        <p:spPr>
          <a:xfrm>
            <a:off x="7023788" y="1966715"/>
            <a:ext cx="704840" cy="553522"/>
          </a:xfrm>
          <a:prstGeom prst="rect">
            <a:avLst/>
          </a:prstGeom>
          <a:solidFill>
            <a:srgbClr val="90F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44083" fontAlgn="base">
              <a:spcBef>
                <a:spcPct val="0"/>
              </a:spcBef>
              <a:spcAft>
                <a:spcPct val="0"/>
              </a:spcAft>
              <a:defRPr/>
            </a:pPr>
            <a:r>
              <a:rPr kumimoji="1" lang="en-US" altLang="ja-JP" sz="1292" b="1" dirty="0">
                <a:solidFill>
                  <a:srgbClr val="000000"/>
                </a:solidFill>
                <a:latin typeface="HGPｺﾞｼｯｸM" panose="020B0600000000000000" pitchFamily="50" charset="-128"/>
                <a:ea typeface="HGPｺﾞｼｯｸM" panose="020B0600000000000000" pitchFamily="50" charset="-128"/>
              </a:rPr>
              <a:t>2,161</a:t>
            </a:r>
            <a:endParaRPr kumimoji="1" lang="ja-JP" altLang="en-US" sz="1292" b="1" dirty="0">
              <a:solidFill>
                <a:srgbClr val="000000"/>
              </a:solidFill>
              <a:latin typeface="HGPｺﾞｼｯｸM" panose="020B0600000000000000" pitchFamily="50" charset="-128"/>
              <a:ea typeface="HGPｺﾞｼｯｸM" panose="020B0600000000000000" pitchFamily="50" charset="-128"/>
            </a:endParaRPr>
          </a:p>
        </p:txBody>
      </p:sp>
      <p:sp>
        <p:nvSpPr>
          <p:cNvPr id="106" name="正方形/長方形 105"/>
          <p:cNvSpPr/>
          <p:nvPr/>
        </p:nvSpPr>
        <p:spPr>
          <a:xfrm>
            <a:off x="7943795" y="1966684"/>
            <a:ext cx="892837" cy="559651"/>
          </a:xfrm>
          <a:prstGeom prst="rect">
            <a:avLst/>
          </a:prstGeom>
          <a:solidFill>
            <a:srgbClr val="D7E4B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44083" fontAlgn="base">
              <a:spcBef>
                <a:spcPct val="0"/>
              </a:spcBef>
              <a:spcAft>
                <a:spcPct val="0"/>
              </a:spcAft>
              <a:defRPr/>
            </a:pPr>
            <a:r>
              <a:rPr kumimoji="1" lang="en-US" altLang="ja-JP" sz="1292" b="1" dirty="0">
                <a:solidFill>
                  <a:srgbClr val="000000"/>
                </a:solidFill>
                <a:latin typeface="HGPｺﾞｼｯｸM" panose="020B0600000000000000" pitchFamily="50" charset="-128"/>
                <a:ea typeface="HGPｺﾞｼｯｸM" panose="020B0600000000000000" pitchFamily="50" charset="-128"/>
              </a:rPr>
              <a:t>96</a:t>
            </a:r>
            <a:endParaRPr kumimoji="1" lang="ja-JP" altLang="en-US" sz="1292" b="1" dirty="0">
              <a:solidFill>
                <a:srgbClr val="000000"/>
              </a:solidFill>
              <a:latin typeface="HGPｺﾞｼｯｸM" panose="020B0600000000000000" pitchFamily="50" charset="-128"/>
              <a:ea typeface="HGPｺﾞｼｯｸM" panose="020B0600000000000000" pitchFamily="50" charset="-128"/>
            </a:endParaRPr>
          </a:p>
        </p:txBody>
      </p:sp>
      <p:sp>
        <p:nvSpPr>
          <p:cNvPr id="107" name="正方形/長方形 106"/>
          <p:cNvSpPr/>
          <p:nvPr/>
        </p:nvSpPr>
        <p:spPr>
          <a:xfrm>
            <a:off x="7023788" y="3163125"/>
            <a:ext cx="704840" cy="535007"/>
          </a:xfrm>
          <a:prstGeom prst="rect">
            <a:avLst/>
          </a:prstGeom>
          <a:solidFill>
            <a:srgbClr val="90F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44083" fontAlgn="base">
              <a:spcBef>
                <a:spcPct val="0"/>
              </a:spcBef>
              <a:spcAft>
                <a:spcPct val="0"/>
              </a:spcAft>
              <a:defRPr/>
            </a:pPr>
            <a:r>
              <a:rPr kumimoji="1" lang="en-US" altLang="ja-JP" sz="1292" b="1" dirty="0">
                <a:solidFill>
                  <a:srgbClr val="000000"/>
                </a:solidFill>
                <a:latin typeface="HGPｺﾞｼｯｸM" panose="020B0600000000000000" pitchFamily="50" charset="-128"/>
                <a:ea typeface="HGPｺﾞｼｯｸM" panose="020B0600000000000000" pitchFamily="50" charset="-128"/>
              </a:rPr>
              <a:t>2,568</a:t>
            </a:r>
          </a:p>
        </p:txBody>
      </p:sp>
      <p:sp>
        <p:nvSpPr>
          <p:cNvPr id="108" name="正方形/長方形 107"/>
          <p:cNvSpPr/>
          <p:nvPr/>
        </p:nvSpPr>
        <p:spPr>
          <a:xfrm>
            <a:off x="7023788" y="3761345"/>
            <a:ext cx="704840" cy="579694"/>
          </a:xfrm>
          <a:prstGeom prst="rect">
            <a:avLst/>
          </a:prstGeom>
          <a:solidFill>
            <a:srgbClr val="90F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44083" fontAlgn="base">
              <a:spcBef>
                <a:spcPct val="0"/>
              </a:spcBef>
              <a:spcAft>
                <a:spcPct val="0"/>
              </a:spcAft>
              <a:defRPr/>
            </a:pPr>
            <a:r>
              <a:rPr kumimoji="1" lang="en-US" altLang="ja-JP" sz="1292" b="1" dirty="0">
                <a:solidFill>
                  <a:srgbClr val="000000"/>
                </a:solidFill>
                <a:latin typeface="HGPｺﾞｼｯｸM" panose="020B0600000000000000" pitchFamily="50" charset="-128"/>
                <a:ea typeface="HGPｺﾞｼｯｸM" panose="020B0600000000000000" pitchFamily="50" charset="-128"/>
              </a:rPr>
              <a:t>1,526</a:t>
            </a:r>
          </a:p>
        </p:txBody>
      </p:sp>
      <p:sp>
        <p:nvSpPr>
          <p:cNvPr id="109" name="正方形/長方形 108"/>
          <p:cNvSpPr/>
          <p:nvPr/>
        </p:nvSpPr>
        <p:spPr>
          <a:xfrm>
            <a:off x="7022610" y="4394513"/>
            <a:ext cx="704840" cy="693678"/>
          </a:xfrm>
          <a:prstGeom prst="rect">
            <a:avLst/>
          </a:prstGeom>
          <a:solidFill>
            <a:srgbClr val="90F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44083" fontAlgn="base">
              <a:spcBef>
                <a:spcPct val="0"/>
              </a:spcBef>
              <a:spcAft>
                <a:spcPct val="0"/>
              </a:spcAft>
              <a:defRPr/>
            </a:pPr>
            <a:r>
              <a:rPr kumimoji="1" lang="en-US" altLang="ja-JP" sz="1292" b="1" dirty="0">
                <a:solidFill>
                  <a:srgbClr val="000000"/>
                </a:solidFill>
                <a:latin typeface="HGPｺﾞｼｯｸM" panose="020B0600000000000000" pitchFamily="50" charset="-128"/>
                <a:ea typeface="HGPｺﾞｼｯｸM" panose="020B0600000000000000" pitchFamily="50" charset="-128"/>
              </a:rPr>
              <a:t>1,997</a:t>
            </a:r>
          </a:p>
        </p:txBody>
      </p:sp>
      <p:sp>
        <p:nvSpPr>
          <p:cNvPr id="110" name="正方形/長方形 109"/>
          <p:cNvSpPr/>
          <p:nvPr/>
        </p:nvSpPr>
        <p:spPr>
          <a:xfrm>
            <a:off x="7943795" y="3164684"/>
            <a:ext cx="892837" cy="533333"/>
          </a:xfrm>
          <a:prstGeom prst="rect">
            <a:avLst/>
          </a:prstGeom>
          <a:solidFill>
            <a:srgbClr val="D7E4B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44083" fontAlgn="base">
              <a:spcBef>
                <a:spcPct val="0"/>
              </a:spcBef>
              <a:spcAft>
                <a:spcPct val="0"/>
              </a:spcAft>
              <a:defRPr/>
            </a:pPr>
            <a:r>
              <a:rPr kumimoji="1" lang="en-US" altLang="ja-JP" sz="1292" b="1" dirty="0">
                <a:solidFill>
                  <a:srgbClr val="000000"/>
                </a:solidFill>
                <a:latin typeface="HGPｺﾞｼｯｸM" panose="020B0600000000000000" pitchFamily="50" charset="-128"/>
                <a:ea typeface="HGPｺﾞｼｯｸM" panose="020B0600000000000000" pitchFamily="50" charset="-128"/>
              </a:rPr>
              <a:t>498</a:t>
            </a:r>
            <a:endParaRPr kumimoji="1" lang="ja-JP" altLang="en-US" sz="1292" b="1" dirty="0">
              <a:solidFill>
                <a:srgbClr val="000000"/>
              </a:solidFill>
              <a:latin typeface="HGPｺﾞｼｯｸM" panose="020B0600000000000000" pitchFamily="50" charset="-128"/>
              <a:ea typeface="HGPｺﾞｼｯｸM" panose="020B0600000000000000" pitchFamily="50" charset="-128"/>
            </a:endParaRPr>
          </a:p>
        </p:txBody>
      </p:sp>
      <p:sp>
        <p:nvSpPr>
          <p:cNvPr id="111" name="正方形/長方形 110"/>
          <p:cNvSpPr/>
          <p:nvPr/>
        </p:nvSpPr>
        <p:spPr>
          <a:xfrm>
            <a:off x="7938754" y="3764705"/>
            <a:ext cx="894016" cy="576334"/>
          </a:xfrm>
          <a:prstGeom prst="rect">
            <a:avLst/>
          </a:prstGeom>
          <a:solidFill>
            <a:srgbClr val="D7E4B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44083" fontAlgn="base">
              <a:spcBef>
                <a:spcPct val="0"/>
              </a:spcBef>
              <a:spcAft>
                <a:spcPct val="0"/>
              </a:spcAft>
              <a:defRPr/>
            </a:pPr>
            <a:r>
              <a:rPr kumimoji="1" lang="en-US" altLang="ja-JP" sz="1292" b="1" dirty="0">
                <a:solidFill>
                  <a:srgbClr val="000000"/>
                </a:solidFill>
                <a:latin typeface="HGPｺﾞｼｯｸM" panose="020B0600000000000000" pitchFamily="50" charset="-128"/>
                <a:ea typeface="HGPｺﾞｼｯｸM" panose="020B0600000000000000" pitchFamily="50" charset="-128"/>
              </a:rPr>
              <a:t>186</a:t>
            </a:r>
            <a:endParaRPr kumimoji="1" lang="ja-JP" altLang="en-US" sz="1292" b="1" dirty="0">
              <a:solidFill>
                <a:srgbClr val="000000"/>
              </a:solidFill>
              <a:latin typeface="HGPｺﾞｼｯｸM" panose="020B0600000000000000" pitchFamily="50" charset="-128"/>
              <a:ea typeface="HGPｺﾞｼｯｸM" panose="020B0600000000000000" pitchFamily="50" charset="-128"/>
            </a:endParaRPr>
          </a:p>
        </p:txBody>
      </p:sp>
      <p:sp>
        <p:nvSpPr>
          <p:cNvPr id="112" name="正方形/長方形 111"/>
          <p:cNvSpPr/>
          <p:nvPr/>
        </p:nvSpPr>
        <p:spPr>
          <a:xfrm>
            <a:off x="7953336" y="4400520"/>
            <a:ext cx="883297" cy="676620"/>
          </a:xfrm>
          <a:prstGeom prst="rect">
            <a:avLst/>
          </a:prstGeom>
          <a:solidFill>
            <a:srgbClr val="D7E4B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44083" fontAlgn="base">
              <a:spcBef>
                <a:spcPct val="0"/>
              </a:spcBef>
              <a:spcAft>
                <a:spcPct val="0"/>
              </a:spcAft>
              <a:defRPr/>
            </a:pPr>
            <a:r>
              <a:rPr kumimoji="1" lang="en-US" altLang="ja-JP" sz="1292" b="1">
                <a:solidFill>
                  <a:srgbClr val="000000"/>
                </a:solidFill>
                <a:latin typeface="HGPｺﾞｼｯｸM" panose="020B0600000000000000" pitchFamily="50" charset="-128"/>
                <a:ea typeface="HGPｺﾞｼｯｸM" panose="020B0600000000000000" pitchFamily="50" charset="-128"/>
              </a:rPr>
              <a:t>187</a:t>
            </a:r>
            <a:endParaRPr kumimoji="1" lang="ja-JP" altLang="en-US" sz="1292" b="1" dirty="0">
              <a:solidFill>
                <a:srgbClr val="000000"/>
              </a:solidFill>
              <a:latin typeface="HGPｺﾞｼｯｸM" panose="020B0600000000000000" pitchFamily="50" charset="-128"/>
              <a:ea typeface="HGPｺﾞｼｯｸM" panose="020B0600000000000000" pitchFamily="50" charset="-128"/>
            </a:endParaRPr>
          </a:p>
        </p:txBody>
      </p:sp>
      <p:sp>
        <p:nvSpPr>
          <p:cNvPr id="113" name="正方形/長方形 112"/>
          <p:cNvSpPr/>
          <p:nvPr/>
        </p:nvSpPr>
        <p:spPr>
          <a:xfrm>
            <a:off x="321101" y="3765812"/>
            <a:ext cx="1269308" cy="575227"/>
          </a:xfrm>
          <a:prstGeom prst="rect">
            <a:avLst/>
          </a:prstGeom>
          <a:solidFill>
            <a:srgbClr val="37F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r>
              <a:rPr kumimoji="1" lang="ja-JP" altLang="en-US" sz="1292" b="1" dirty="0">
                <a:solidFill>
                  <a:prstClr val="black"/>
                </a:solidFill>
                <a:latin typeface="HGPｺﾞｼｯｸM" panose="020B0600000000000000" pitchFamily="50" charset="-128"/>
                <a:ea typeface="HGPｺﾞｼｯｸM" panose="020B0600000000000000" pitchFamily="50" charset="-128"/>
              </a:rPr>
              <a:t>福祉型障害児</a:t>
            </a:r>
            <a:endParaRPr kumimoji="1" lang="en-US" altLang="ja-JP" sz="1292" b="1" dirty="0">
              <a:solidFill>
                <a:prstClr val="black"/>
              </a:solidFill>
              <a:latin typeface="HGPｺﾞｼｯｸM" panose="020B0600000000000000" pitchFamily="50" charset="-128"/>
              <a:ea typeface="HGPｺﾞｼｯｸM" panose="020B0600000000000000" pitchFamily="50" charset="-128"/>
            </a:endParaRPr>
          </a:p>
          <a:p>
            <a:pPr algn="ctr" defTabSz="844083" fontAlgn="base">
              <a:spcBef>
                <a:spcPct val="0"/>
              </a:spcBef>
              <a:spcAft>
                <a:spcPct val="0"/>
              </a:spcAft>
              <a:defRPr/>
            </a:pPr>
            <a:r>
              <a:rPr kumimoji="1" lang="ja-JP" altLang="en-US" sz="1292" b="1" dirty="0">
                <a:solidFill>
                  <a:prstClr val="black"/>
                </a:solidFill>
                <a:latin typeface="HGPｺﾞｼｯｸM" panose="020B0600000000000000" pitchFamily="50" charset="-128"/>
                <a:ea typeface="HGPｺﾞｼｯｸM" panose="020B0600000000000000" pitchFamily="50" charset="-128"/>
              </a:rPr>
              <a:t>入所施設</a:t>
            </a:r>
            <a:endParaRPr kumimoji="1" lang="en-US" altLang="ja-JP" sz="1292" b="1" dirty="0">
              <a:solidFill>
                <a:prstClr val="black"/>
              </a:solidFill>
              <a:latin typeface="HGPｺﾞｼｯｸM" panose="020B0600000000000000" pitchFamily="50" charset="-128"/>
              <a:ea typeface="HGPｺﾞｼｯｸM" panose="020B0600000000000000" pitchFamily="50" charset="-128"/>
            </a:endParaRPr>
          </a:p>
          <a:p>
            <a:pPr algn="ctr" defTabSz="844083" fontAlgn="base">
              <a:spcBef>
                <a:spcPct val="0"/>
              </a:spcBef>
              <a:spcAft>
                <a:spcPct val="0"/>
              </a:spcAft>
              <a:defRPr/>
            </a:pPr>
            <a:r>
              <a:rPr kumimoji="1" lang="zh-CN" altLang="en-US" sz="646" dirty="0">
                <a:solidFill>
                  <a:prstClr val="black"/>
                </a:solidFill>
                <a:latin typeface="HGPｺﾞｼｯｸM" panose="020B0600000000000000" pitchFamily="50" charset="-128"/>
                <a:ea typeface="HGPｺﾞｼｯｸM" panose="020B0600000000000000" pitchFamily="50" charset="-128"/>
              </a:rPr>
              <a:t>（児童福祉法第</a:t>
            </a:r>
            <a:r>
              <a:rPr kumimoji="1" lang="en-US" altLang="zh-CN" sz="646" dirty="0">
                <a:solidFill>
                  <a:prstClr val="black"/>
                </a:solidFill>
                <a:latin typeface="HGPｺﾞｼｯｸM" panose="020B0600000000000000" pitchFamily="50" charset="-128"/>
                <a:ea typeface="HGPｺﾞｼｯｸM" panose="020B0600000000000000" pitchFamily="50" charset="-128"/>
              </a:rPr>
              <a:t>42</a:t>
            </a:r>
            <a:r>
              <a:rPr kumimoji="1" lang="zh-CN" altLang="en-US" sz="646" dirty="0">
                <a:solidFill>
                  <a:prstClr val="black"/>
                </a:solidFill>
                <a:latin typeface="HGPｺﾞｼｯｸM" panose="020B0600000000000000" pitchFamily="50" charset="-128"/>
                <a:ea typeface="HGPｺﾞｼｯｸM" panose="020B0600000000000000" pitchFamily="50" charset="-128"/>
              </a:rPr>
              <a:t>条）</a:t>
            </a:r>
          </a:p>
        </p:txBody>
      </p:sp>
      <p:sp>
        <p:nvSpPr>
          <p:cNvPr id="114" name="正方形/長方形 113"/>
          <p:cNvSpPr/>
          <p:nvPr/>
        </p:nvSpPr>
        <p:spPr>
          <a:xfrm>
            <a:off x="1856571" y="2567597"/>
            <a:ext cx="4952049" cy="537948"/>
          </a:xfrm>
          <a:prstGeom prst="rect">
            <a:avLst/>
          </a:prstGeom>
          <a:solidFill>
            <a:srgbClr val="90FC88"/>
          </a:solidFill>
          <a:ln>
            <a:noFill/>
          </a:ln>
        </p:spPr>
        <p:style>
          <a:lnRef idx="2">
            <a:schemeClr val="accent1">
              <a:shade val="50000"/>
            </a:schemeClr>
          </a:lnRef>
          <a:fillRef idx="1">
            <a:schemeClr val="accent1"/>
          </a:fillRef>
          <a:effectRef idx="0">
            <a:schemeClr val="accent1"/>
          </a:effectRef>
          <a:fontRef idx="minor">
            <a:schemeClr val="lt1"/>
          </a:fontRef>
        </p:style>
        <p:txBody>
          <a:bodyPr lIns="33231" rIns="33231" rtlCol="0" anchor="ctr"/>
          <a:lstStyle/>
          <a:p>
            <a:pPr algn="just" defTabSz="844083" fontAlgn="base">
              <a:lnSpc>
                <a:spcPts val="1108"/>
              </a:lnSpc>
              <a:spcBef>
                <a:spcPct val="0"/>
              </a:spcBef>
              <a:spcAft>
                <a:spcPct val="0"/>
              </a:spcAft>
              <a:defRPr/>
            </a:pPr>
            <a:r>
              <a:rPr kumimoji="1" lang="ja-JP" altLang="en-US" sz="1292" dirty="0">
                <a:solidFill>
                  <a:prstClr val="black"/>
                </a:solidFill>
                <a:latin typeface="HGPｺﾞｼｯｸM" panose="020B0600000000000000" pitchFamily="50" charset="-128"/>
                <a:ea typeface="HGPｺﾞｼｯｸM" panose="020B0600000000000000" pitchFamily="50" charset="-128"/>
                <a:cs typeface="Times New Roman" pitchFamily="18" charset="0"/>
              </a:rPr>
              <a:t>重度の障害等により外出が著しく困難な障害児の居宅を訪問して発達</a:t>
            </a:r>
            <a:endParaRPr kumimoji="1" lang="en-US" altLang="ja-JP" sz="1292" dirty="0">
              <a:solidFill>
                <a:prstClr val="black"/>
              </a:solidFill>
              <a:latin typeface="HGPｺﾞｼｯｸM" panose="020B0600000000000000" pitchFamily="50" charset="-128"/>
              <a:ea typeface="HGPｺﾞｼｯｸM" panose="020B0600000000000000" pitchFamily="50" charset="-128"/>
              <a:cs typeface="Times New Roman" pitchFamily="18" charset="0"/>
            </a:endParaRPr>
          </a:p>
          <a:p>
            <a:pPr algn="just" defTabSz="844083" fontAlgn="base">
              <a:lnSpc>
                <a:spcPts val="1108"/>
              </a:lnSpc>
              <a:spcBef>
                <a:spcPct val="0"/>
              </a:spcBef>
              <a:spcAft>
                <a:spcPct val="0"/>
              </a:spcAft>
              <a:defRPr/>
            </a:pPr>
            <a:r>
              <a:rPr kumimoji="1" lang="ja-JP" altLang="en-US" sz="1292" dirty="0">
                <a:solidFill>
                  <a:prstClr val="black"/>
                </a:solidFill>
                <a:latin typeface="HGPｺﾞｼｯｸM" panose="020B0600000000000000" pitchFamily="50" charset="-128"/>
                <a:ea typeface="HGPｺﾞｼｯｸM" panose="020B0600000000000000" pitchFamily="50" charset="-128"/>
                <a:cs typeface="Times New Roman" pitchFamily="18" charset="0"/>
              </a:rPr>
              <a:t>支援を行う</a:t>
            </a:r>
          </a:p>
        </p:txBody>
      </p:sp>
      <p:sp>
        <p:nvSpPr>
          <p:cNvPr id="115" name="正方形/長方形 114"/>
          <p:cNvSpPr/>
          <p:nvPr/>
        </p:nvSpPr>
        <p:spPr>
          <a:xfrm>
            <a:off x="7023788" y="2564905"/>
            <a:ext cx="704840" cy="555453"/>
          </a:xfrm>
          <a:prstGeom prst="rect">
            <a:avLst/>
          </a:prstGeom>
          <a:solidFill>
            <a:srgbClr val="90F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44083" fontAlgn="base">
              <a:spcBef>
                <a:spcPct val="0"/>
              </a:spcBef>
              <a:spcAft>
                <a:spcPct val="0"/>
              </a:spcAft>
              <a:defRPr/>
            </a:pPr>
            <a:r>
              <a:rPr kumimoji="1" lang="en-US" altLang="ja-JP" sz="1292" b="1" dirty="0">
                <a:solidFill>
                  <a:srgbClr val="000000"/>
                </a:solidFill>
                <a:latin typeface="HGPｺﾞｼｯｸM" panose="020B0600000000000000" pitchFamily="50" charset="-128"/>
                <a:ea typeface="HGPｺﾞｼｯｸM" panose="020B0600000000000000" pitchFamily="50" charset="-128"/>
              </a:rPr>
              <a:t>14</a:t>
            </a:r>
          </a:p>
        </p:txBody>
      </p:sp>
      <p:sp>
        <p:nvSpPr>
          <p:cNvPr id="116" name="正方形/長方形 115"/>
          <p:cNvSpPr/>
          <p:nvPr/>
        </p:nvSpPr>
        <p:spPr>
          <a:xfrm>
            <a:off x="7942617" y="2567520"/>
            <a:ext cx="894016" cy="552450"/>
          </a:xfrm>
          <a:prstGeom prst="rect">
            <a:avLst/>
          </a:prstGeom>
          <a:solidFill>
            <a:srgbClr val="D7E4B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44083" fontAlgn="base">
              <a:spcBef>
                <a:spcPct val="0"/>
              </a:spcBef>
              <a:spcAft>
                <a:spcPct val="0"/>
              </a:spcAft>
              <a:defRPr/>
            </a:pPr>
            <a:r>
              <a:rPr kumimoji="1" lang="en-US" altLang="ja-JP" sz="1292" b="1" dirty="0">
                <a:solidFill>
                  <a:srgbClr val="000000"/>
                </a:solidFill>
                <a:latin typeface="HGPｺﾞｼｯｸM" panose="020B0600000000000000" pitchFamily="50" charset="-128"/>
                <a:ea typeface="HGPｺﾞｼｯｸM" panose="020B0600000000000000" pitchFamily="50" charset="-128"/>
              </a:rPr>
              <a:t>8</a:t>
            </a:r>
            <a:endParaRPr kumimoji="1" lang="ja-JP" altLang="en-US" sz="969" b="1" dirty="0">
              <a:solidFill>
                <a:srgbClr val="000000"/>
              </a:solidFill>
              <a:latin typeface="HGPｺﾞｼｯｸM" panose="020B0600000000000000" pitchFamily="50" charset="-128"/>
              <a:ea typeface="HGPｺﾞｼｯｸM" panose="020B0600000000000000" pitchFamily="50" charset="-128"/>
            </a:endParaRPr>
          </a:p>
        </p:txBody>
      </p:sp>
      <p:sp>
        <p:nvSpPr>
          <p:cNvPr id="117" name="正方形/長方形 116"/>
          <p:cNvSpPr/>
          <p:nvPr/>
        </p:nvSpPr>
        <p:spPr>
          <a:xfrm>
            <a:off x="287758" y="709943"/>
            <a:ext cx="8565158" cy="264768"/>
          </a:xfrm>
          <a:prstGeom prst="rect">
            <a:avLst/>
          </a:prstGeom>
          <a:ln w="12700">
            <a:solidFill>
              <a:srgbClr val="00B050"/>
            </a:solidFill>
          </a:ln>
        </p:spPr>
        <p:style>
          <a:lnRef idx="2">
            <a:schemeClr val="accent3"/>
          </a:lnRef>
          <a:fillRef idx="1">
            <a:schemeClr val="lt1"/>
          </a:fillRef>
          <a:effectRef idx="0">
            <a:schemeClr val="accent3"/>
          </a:effectRef>
          <a:fontRef idx="minor">
            <a:schemeClr val="dk1"/>
          </a:fontRef>
        </p:style>
        <p:txBody>
          <a:bodyPr lIns="49846" rtlCol="0" anchor="ctr"/>
          <a:lstStyle/>
          <a:p>
            <a:pPr algn="ctr" defTabSz="844083" fontAlgn="base">
              <a:spcBef>
                <a:spcPct val="0"/>
              </a:spcBef>
              <a:spcAft>
                <a:spcPct val="0"/>
              </a:spcAft>
              <a:defRPr/>
            </a:pPr>
            <a:r>
              <a:rPr kumimoji="1" lang="ja-JP" altLang="en-US" sz="1292" dirty="0">
                <a:solidFill>
                  <a:srgbClr val="000000"/>
                </a:solidFill>
                <a:latin typeface="HGPｺﾞｼｯｸM" panose="020B0600000000000000" pitchFamily="50" charset="-128"/>
                <a:ea typeface="HGPｺﾞｼｯｸM" panose="020B0600000000000000" pitchFamily="50" charset="-128"/>
              </a:rPr>
              <a:t>無償化の対象となる就学前の障害児の発達支援の範囲については以下のとおり。</a:t>
            </a:r>
          </a:p>
        </p:txBody>
      </p:sp>
      <p:sp>
        <p:nvSpPr>
          <p:cNvPr id="118" name="正方形/長方形 117"/>
          <p:cNvSpPr/>
          <p:nvPr/>
        </p:nvSpPr>
        <p:spPr>
          <a:xfrm>
            <a:off x="312603" y="1966715"/>
            <a:ext cx="1259931" cy="553522"/>
          </a:xfrm>
          <a:prstGeom prst="rect">
            <a:avLst/>
          </a:prstGeom>
          <a:solidFill>
            <a:srgbClr val="37F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r>
              <a:rPr kumimoji="1" lang="ja-JP" altLang="en-US" sz="1292" b="1" dirty="0">
                <a:solidFill>
                  <a:prstClr val="black"/>
                </a:solidFill>
                <a:latin typeface="HGPｺﾞｼｯｸM" panose="020B0600000000000000" pitchFamily="50" charset="-128"/>
                <a:ea typeface="HGPｺﾞｼｯｸM" panose="020B0600000000000000" pitchFamily="50" charset="-128"/>
              </a:rPr>
              <a:t>医療型</a:t>
            </a:r>
            <a:endParaRPr kumimoji="1" lang="en-US" altLang="ja-JP" sz="1292" b="1" dirty="0">
              <a:solidFill>
                <a:prstClr val="black"/>
              </a:solidFill>
              <a:latin typeface="HGPｺﾞｼｯｸM" panose="020B0600000000000000" pitchFamily="50" charset="-128"/>
              <a:ea typeface="HGPｺﾞｼｯｸM" panose="020B0600000000000000" pitchFamily="50" charset="-128"/>
            </a:endParaRPr>
          </a:p>
          <a:p>
            <a:pPr algn="ctr" defTabSz="844083" fontAlgn="base">
              <a:spcBef>
                <a:spcPct val="0"/>
              </a:spcBef>
              <a:spcAft>
                <a:spcPct val="0"/>
              </a:spcAft>
              <a:defRPr/>
            </a:pPr>
            <a:r>
              <a:rPr kumimoji="1" lang="ja-JP" altLang="en-US" sz="1292" b="1" dirty="0">
                <a:solidFill>
                  <a:prstClr val="black"/>
                </a:solidFill>
                <a:latin typeface="HGPｺﾞｼｯｸM" panose="020B0600000000000000" pitchFamily="50" charset="-128"/>
                <a:ea typeface="HGPｺﾞｼｯｸM" panose="020B0600000000000000" pitchFamily="50" charset="-128"/>
              </a:rPr>
              <a:t>児童発達支援</a:t>
            </a:r>
            <a:endParaRPr kumimoji="1" lang="en-US" altLang="ja-JP" sz="1292" b="1" dirty="0">
              <a:solidFill>
                <a:prstClr val="black"/>
              </a:solidFill>
              <a:latin typeface="HGPｺﾞｼｯｸM" panose="020B0600000000000000" pitchFamily="50" charset="-128"/>
              <a:ea typeface="HGPｺﾞｼｯｸM" panose="020B0600000000000000" pitchFamily="50" charset="-128"/>
            </a:endParaRPr>
          </a:p>
          <a:p>
            <a:pPr algn="ctr" defTabSz="844083" fontAlgn="base">
              <a:spcBef>
                <a:spcPct val="0"/>
              </a:spcBef>
              <a:spcAft>
                <a:spcPct val="0"/>
              </a:spcAft>
              <a:defRPr/>
            </a:pPr>
            <a:r>
              <a:rPr kumimoji="1" lang="ja-JP" altLang="en-US" sz="646" dirty="0">
                <a:solidFill>
                  <a:prstClr val="black"/>
                </a:solidFill>
                <a:latin typeface="HGPｺﾞｼｯｸM" panose="020B0600000000000000" pitchFamily="50" charset="-128"/>
                <a:ea typeface="HGPｺﾞｼｯｸM" panose="020B0600000000000000" pitchFamily="50" charset="-128"/>
              </a:rPr>
              <a:t>（児童福祉法第６条の２の２）</a:t>
            </a:r>
            <a:endParaRPr kumimoji="1" lang="ja-JP" altLang="en-US" sz="1292" b="1" dirty="0">
              <a:solidFill>
                <a:prstClr val="black"/>
              </a:solidFill>
              <a:latin typeface="HGPｺﾞｼｯｸM" panose="020B0600000000000000" pitchFamily="50" charset="-128"/>
              <a:ea typeface="HGPｺﾞｼｯｸM" panose="020B0600000000000000" pitchFamily="50" charset="-128"/>
            </a:endParaRPr>
          </a:p>
        </p:txBody>
      </p:sp>
      <p:sp>
        <p:nvSpPr>
          <p:cNvPr id="119" name="正方形/長方形 118"/>
          <p:cNvSpPr/>
          <p:nvPr/>
        </p:nvSpPr>
        <p:spPr>
          <a:xfrm>
            <a:off x="321101" y="2572063"/>
            <a:ext cx="1258534" cy="533482"/>
          </a:xfrm>
          <a:prstGeom prst="rect">
            <a:avLst/>
          </a:prstGeom>
          <a:solidFill>
            <a:srgbClr val="37F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r>
              <a:rPr kumimoji="1" lang="ja-JP" altLang="en-US" sz="1292" b="1" dirty="0">
                <a:solidFill>
                  <a:prstClr val="black"/>
                </a:solidFill>
                <a:latin typeface="HGPｺﾞｼｯｸM" panose="020B0600000000000000" pitchFamily="50" charset="-128"/>
                <a:ea typeface="HGPｺﾞｼｯｸM" panose="020B0600000000000000" pitchFamily="50" charset="-128"/>
              </a:rPr>
              <a:t>居宅訪問型</a:t>
            </a:r>
            <a:endParaRPr kumimoji="1" lang="en-US" altLang="ja-JP" sz="1292" b="1" dirty="0">
              <a:solidFill>
                <a:prstClr val="black"/>
              </a:solidFill>
              <a:latin typeface="HGPｺﾞｼｯｸM" panose="020B0600000000000000" pitchFamily="50" charset="-128"/>
              <a:ea typeface="HGPｺﾞｼｯｸM" panose="020B0600000000000000" pitchFamily="50" charset="-128"/>
            </a:endParaRPr>
          </a:p>
          <a:p>
            <a:pPr algn="ctr" defTabSz="844083" fontAlgn="base">
              <a:spcBef>
                <a:spcPct val="0"/>
              </a:spcBef>
              <a:spcAft>
                <a:spcPct val="0"/>
              </a:spcAft>
              <a:defRPr/>
            </a:pPr>
            <a:r>
              <a:rPr kumimoji="1" lang="ja-JP" altLang="en-US" sz="1292" b="1" dirty="0">
                <a:solidFill>
                  <a:prstClr val="black"/>
                </a:solidFill>
                <a:latin typeface="HGPｺﾞｼｯｸM" panose="020B0600000000000000" pitchFamily="50" charset="-128"/>
                <a:ea typeface="HGPｺﾞｼｯｸM" panose="020B0600000000000000" pitchFamily="50" charset="-128"/>
              </a:rPr>
              <a:t>児童発達支援</a:t>
            </a:r>
            <a:endParaRPr kumimoji="1" lang="en-US" altLang="ja-JP" sz="1292" b="1" dirty="0">
              <a:solidFill>
                <a:prstClr val="black"/>
              </a:solidFill>
              <a:latin typeface="HGPｺﾞｼｯｸM" panose="020B0600000000000000" pitchFamily="50" charset="-128"/>
              <a:ea typeface="HGPｺﾞｼｯｸM" panose="020B0600000000000000" pitchFamily="50" charset="-128"/>
            </a:endParaRPr>
          </a:p>
          <a:p>
            <a:pPr algn="ctr" defTabSz="844083" fontAlgn="base">
              <a:spcBef>
                <a:spcPct val="0"/>
              </a:spcBef>
              <a:spcAft>
                <a:spcPct val="0"/>
              </a:spcAft>
              <a:defRPr/>
            </a:pPr>
            <a:r>
              <a:rPr kumimoji="1" lang="ja-JP" altLang="en-US" sz="646" dirty="0">
                <a:solidFill>
                  <a:prstClr val="black"/>
                </a:solidFill>
                <a:latin typeface="HGPｺﾞｼｯｸM" panose="020B0600000000000000" pitchFamily="50" charset="-128"/>
                <a:ea typeface="HGPｺﾞｼｯｸM" panose="020B0600000000000000" pitchFamily="50" charset="-128"/>
              </a:rPr>
              <a:t>（児童福祉法第６条の２の２）</a:t>
            </a:r>
            <a:endParaRPr kumimoji="1" lang="ja-JP" altLang="en-US" sz="1292" b="1" dirty="0">
              <a:solidFill>
                <a:prstClr val="black"/>
              </a:solidFill>
              <a:latin typeface="HGPｺﾞｼｯｸM" panose="020B0600000000000000" pitchFamily="50" charset="-128"/>
              <a:ea typeface="HGPｺﾞｼｯｸM" panose="020B0600000000000000" pitchFamily="50" charset="-128"/>
            </a:endParaRPr>
          </a:p>
        </p:txBody>
      </p:sp>
      <p:sp>
        <p:nvSpPr>
          <p:cNvPr id="120" name="正方形/長方形 119"/>
          <p:cNvSpPr/>
          <p:nvPr/>
        </p:nvSpPr>
        <p:spPr>
          <a:xfrm>
            <a:off x="316265" y="3167591"/>
            <a:ext cx="1274144" cy="530540"/>
          </a:xfrm>
          <a:prstGeom prst="rect">
            <a:avLst/>
          </a:prstGeom>
          <a:solidFill>
            <a:srgbClr val="37F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r>
              <a:rPr kumimoji="1" lang="ja-JP" altLang="en-US" sz="1292" b="1" dirty="0">
                <a:solidFill>
                  <a:prstClr val="black"/>
                </a:solidFill>
                <a:latin typeface="HGPｺﾞｼｯｸM" panose="020B0600000000000000" pitchFamily="50" charset="-128"/>
                <a:ea typeface="HGPｺﾞｼｯｸM" panose="020B0600000000000000" pitchFamily="50" charset="-128"/>
              </a:rPr>
              <a:t>保育所等</a:t>
            </a:r>
            <a:endParaRPr kumimoji="1" lang="en-US" altLang="ja-JP" sz="1292" b="1" dirty="0">
              <a:solidFill>
                <a:prstClr val="black"/>
              </a:solidFill>
              <a:latin typeface="HGPｺﾞｼｯｸM" panose="020B0600000000000000" pitchFamily="50" charset="-128"/>
              <a:ea typeface="HGPｺﾞｼｯｸM" panose="020B0600000000000000" pitchFamily="50" charset="-128"/>
            </a:endParaRPr>
          </a:p>
          <a:p>
            <a:pPr algn="ctr" defTabSz="844083" fontAlgn="base">
              <a:spcBef>
                <a:spcPct val="0"/>
              </a:spcBef>
              <a:spcAft>
                <a:spcPct val="0"/>
              </a:spcAft>
              <a:defRPr/>
            </a:pPr>
            <a:r>
              <a:rPr kumimoji="1" lang="ja-JP" altLang="en-US" sz="1292" b="1" dirty="0">
                <a:solidFill>
                  <a:prstClr val="black"/>
                </a:solidFill>
                <a:latin typeface="HGPｺﾞｼｯｸM" panose="020B0600000000000000" pitchFamily="50" charset="-128"/>
                <a:ea typeface="HGPｺﾞｼｯｸM" panose="020B0600000000000000" pitchFamily="50" charset="-128"/>
              </a:rPr>
              <a:t>訪問支援</a:t>
            </a:r>
            <a:endParaRPr kumimoji="1" lang="en-US" altLang="ja-JP" sz="1292" b="1" dirty="0">
              <a:solidFill>
                <a:prstClr val="black"/>
              </a:solidFill>
              <a:latin typeface="HGPｺﾞｼｯｸM" panose="020B0600000000000000" pitchFamily="50" charset="-128"/>
              <a:ea typeface="HGPｺﾞｼｯｸM" panose="020B0600000000000000" pitchFamily="50" charset="-128"/>
            </a:endParaRPr>
          </a:p>
          <a:p>
            <a:pPr algn="ctr" defTabSz="844083" fontAlgn="base">
              <a:spcBef>
                <a:spcPct val="0"/>
              </a:spcBef>
              <a:spcAft>
                <a:spcPct val="0"/>
              </a:spcAft>
              <a:defRPr/>
            </a:pPr>
            <a:r>
              <a:rPr kumimoji="1" lang="ja-JP" altLang="en-US" sz="646" dirty="0">
                <a:solidFill>
                  <a:prstClr val="black"/>
                </a:solidFill>
                <a:latin typeface="HGPｺﾞｼｯｸM" panose="020B0600000000000000" pitchFamily="50" charset="-128"/>
                <a:ea typeface="HGPｺﾞｼｯｸM" panose="020B0600000000000000" pitchFamily="50" charset="-128"/>
              </a:rPr>
              <a:t>（児童福祉法第６条の２の２）</a:t>
            </a:r>
          </a:p>
        </p:txBody>
      </p:sp>
      <p:sp>
        <p:nvSpPr>
          <p:cNvPr id="121" name="正方形/長方形 120"/>
          <p:cNvSpPr/>
          <p:nvPr/>
        </p:nvSpPr>
        <p:spPr>
          <a:xfrm>
            <a:off x="319225" y="4402167"/>
            <a:ext cx="1271184" cy="688556"/>
          </a:xfrm>
          <a:prstGeom prst="rect">
            <a:avLst/>
          </a:prstGeom>
          <a:solidFill>
            <a:srgbClr val="37F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r>
              <a:rPr kumimoji="1" lang="ja-JP" altLang="en-US" sz="1292" b="1" dirty="0">
                <a:solidFill>
                  <a:srgbClr val="000000"/>
                </a:solidFill>
                <a:latin typeface="HGPｺﾞｼｯｸM" panose="020B0600000000000000" pitchFamily="50" charset="-128"/>
                <a:ea typeface="HGPｺﾞｼｯｸM" panose="020B0600000000000000" pitchFamily="50" charset="-128"/>
              </a:rPr>
              <a:t>医療型障害児</a:t>
            </a:r>
            <a:endParaRPr kumimoji="1" lang="en-US" altLang="ja-JP" sz="1292" b="1" dirty="0">
              <a:solidFill>
                <a:srgbClr val="000000"/>
              </a:solidFill>
              <a:latin typeface="HGPｺﾞｼｯｸM" panose="020B0600000000000000" pitchFamily="50" charset="-128"/>
              <a:ea typeface="HGPｺﾞｼｯｸM" panose="020B0600000000000000" pitchFamily="50" charset="-128"/>
            </a:endParaRPr>
          </a:p>
          <a:p>
            <a:pPr algn="ctr" defTabSz="844083" fontAlgn="base">
              <a:spcBef>
                <a:spcPct val="0"/>
              </a:spcBef>
              <a:spcAft>
                <a:spcPct val="0"/>
              </a:spcAft>
              <a:defRPr/>
            </a:pPr>
            <a:r>
              <a:rPr kumimoji="1" lang="ja-JP" altLang="en-US" sz="1292" b="1" dirty="0">
                <a:solidFill>
                  <a:prstClr val="black"/>
                </a:solidFill>
                <a:latin typeface="HGPｺﾞｼｯｸM" panose="020B0600000000000000" pitchFamily="50" charset="-128"/>
                <a:ea typeface="HGPｺﾞｼｯｸM" panose="020B0600000000000000" pitchFamily="50" charset="-128"/>
              </a:rPr>
              <a:t>入所施設</a:t>
            </a:r>
            <a:endParaRPr kumimoji="1" lang="en-US" altLang="ja-JP" sz="738" b="1" baseline="-25000" dirty="0">
              <a:solidFill>
                <a:prstClr val="black"/>
              </a:solidFill>
              <a:latin typeface="HGPｺﾞｼｯｸM" panose="020B0600000000000000" pitchFamily="50" charset="-128"/>
              <a:ea typeface="HGPｺﾞｼｯｸM" panose="020B0600000000000000" pitchFamily="50" charset="-128"/>
            </a:endParaRPr>
          </a:p>
          <a:p>
            <a:pPr algn="ctr" defTabSz="844083" fontAlgn="base">
              <a:spcBef>
                <a:spcPct val="0"/>
              </a:spcBef>
              <a:spcAft>
                <a:spcPct val="0"/>
              </a:spcAft>
              <a:defRPr/>
            </a:pPr>
            <a:r>
              <a:rPr kumimoji="1" lang="ja-JP" altLang="en-US" sz="738" dirty="0">
                <a:solidFill>
                  <a:prstClr val="black"/>
                </a:solidFill>
                <a:latin typeface="HGPｺﾞｼｯｸM" panose="020B0600000000000000" pitchFamily="50" charset="-128"/>
                <a:ea typeface="HGPｺﾞｼｯｸM" panose="020B0600000000000000" pitchFamily="50" charset="-128"/>
              </a:rPr>
              <a:t>（児童福祉法第</a:t>
            </a:r>
            <a:r>
              <a:rPr kumimoji="1" lang="en-US" altLang="ja-JP" sz="738" dirty="0">
                <a:solidFill>
                  <a:prstClr val="black"/>
                </a:solidFill>
                <a:latin typeface="HGPｺﾞｼｯｸM" panose="020B0600000000000000" pitchFamily="50" charset="-128"/>
                <a:ea typeface="HGPｺﾞｼｯｸM" panose="020B0600000000000000" pitchFamily="50" charset="-128"/>
              </a:rPr>
              <a:t>42</a:t>
            </a:r>
            <a:r>
              <a:rPr kumimoji="1" lang="ja-JP" altLang="en-US" sz="738" dirty="0">
                <a:solidFill>
                  <a:prstClr val="black"/>
                </a:solidFill>
                <a:latin typeface="HGPｺﾞｼｯｸM" panose="020B0600000000000000" pitchFamily="50" charset="-128"/>
                <a:ea typeface="HGPｺﾞｼｯｸM" panose="020B0600000000000000" pitchFamily="50" charset="-128"/>
              </a:rPr>
              <a:t>条）</a:t>
            </a:r>
            <a:endParaRPr kumimoji="1" lang="en-US" altLang="ja-JP" sz="738" dirty="0">
              <a:solidFill>
                <a:prstClr val="black"/>
              </a:solidFill>
              <a:latin typeface="HGPｺﾞｼｯｸM" panose="020B0600000000000000" pitchFamily="50" charset="-128"/>
              <a:ea typeface="HGPｺﾞｼｯｸM" panose="020B0600000000000000" pitchFamily="50" charset="-128"/>
            </a:endParaRPr>
          </a:p>
        </p:txBody>
      </p:sp>
      <p:sp>
        <p:nvSpPr>
          <p:cNvPr id="122" name="角丸四角形 121"/>
          <p:cNvSpPr/>
          <p:nvPr/>
        </p:nvSpPr>
        <p:spPr>
          <a:xfrm>
            <a:off x="6989418" y="1029572"/>
            <a:ext cx="706018" cy="27612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49846" rtlCol="0" anchor="ctr"/>
          <a:lstStyle/>
          <a:p>
            <a:pPr algn="ctr" defTabSz="844083" fontAlgn="base">
              <a:spcBef>
                <a:spcPct val="0"/>
              </a:spcBef>
              <a:spcAft>
                <a:spcPct val="0"/>
              </a:spcAft>
              <a:defRPr/>
            </a:pPr>
            <a:r>
              <a:rPr kumimoji="1" lang="ja-JP" altLang="en-US" sz="923" b="1" dirty="0">
                <a:solidFill>
                  <a:srgbClr val="000000"/>
                </a:solidFill>
                <a:latin typeface="HGPｺﾞｼｯｸM" panose="020B0600000000000000" pitchFamily="50" charset="-128"/>
                <a:ea typeface="HGPｺﾞｼｯｸM" panose="020B0600000000000000" pitchFamily="50" charset="-128"/>
              </a:rPr>
              <a:t>利用者数</a:t>
            </a:r>
            <a:endParaRPr kumimoji="1" lang="en-US" altLang="ja-JP" sz="923" b="1" dirty="0">
              <a:solidFill>
                <a:srgbClr val="000000"/>
              </a:solidFill>
              <a:latin typeface="HGPｺﾞｼｯｸM" panose="020B0600000000000000" pitchFamily="50" charset="-128"/>
              <a:ea typeface="HGPｺﾞｼｯｸM" panose="020B0600000000000000" pitchFamily="50" charset="-128"/>
            </a:endParaRPr>
          </a:p>
        </p:txBody>
      </p:sp>
      <p:sp>
        <p:nvSpPr>
          <p:cNvPr id="123" name="角丸四角形 122"/>
          <p:cNvSpPr/>
          <p:nvPr/>
        </p:nvSpPr>
        <p:spPr>
          <a:xfrm>
            <a:off x="7909425" y="1032625"/>
            <a:ext cx="927208" cy="273072"/>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49846" rtlCol="0" anchor="ctr"/>
          <a:lstStyle/>
          <a:p>
            <a:pPr algn="ctr" defTabSz="844083" fontAlgn="base">
              <a:spcBef>
                <a:spcPct val="0"/>
              </a:spcBef>
              <a:spcAft>
                <a:spcPct val="0"/>
              </a:spcAft>
              <a:defRPr/>
            </a:pPr>
            <a:r>
              <a:rPr kumimoji="1" lang="ja-JP" altLang="en-US" sz="923" b="1" dirty="0">
                <a:solidFill>
                  <a:srgbClr val="000000"/>
                </a:solidFill>
                <a:latin typeface="HGPｺﾞｼｯｸM" panose="020B0600000000000000" pitchFamily="50" charset="-128"/>
                <a:ea typeface="HGPｺﾞｼｯｸM" panose="020B0600000000000000" pitchFamily="50" charset="-128"/>
              </a:rPr>
              <a:t>施設事業所数</a:t>
            </a:r>
            <a:endParaRPr kumimoji="1" lang="en-US" altLang="ja-JP" sz="923" b="1" dirty="0">
              <a:solidFill>
                <a:srgbClr val="000000"/>
              </a:solidFill>
              <a:latin typeface="HGPｺﾞｼｯｸM" panose="020B0600000000000000" pitchFamily="50" charset="-128"/>
              <a:ea typeface="HGPｺﾞｼｯｸM" panose="020B0600000000000000" pitchFamily="50" charset="-128"/>
            </a:endParaRPr>
          </a:p>
        </p:txBody>
      </p:sp>
      <p:sp>
        <p:nvSpPr>
          <p:cNvPr id="124" name="正方形/長方形 123"/>
          <p:cNvSpPr/>
          <p:nvPr/>
        </p:nvSpPr>
        <p:spPr>
          <a:xfrm>
            <a:off x="7926019" y="1410817"/>
            <a:ext cx="910613" cy="482717"/>
          </a:xfrm>
          <a:prstGeom prst="rect">
            <a:avLst/>
          </a:prstGeom>
          <a:solidFill>
            <a:srgbClr val="D7E4B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44083" fontAlgn="base">
              <a:spcBef>
                <a:spcPct val="0"/>
              </a:spcBef>
              <a:spcAft>
                <a:spcPct val="0"/>
              </a:spcAft>
              <a:defRPr/>
            </a:pPr>
            <a:r>
              <a:rPr kumimoji="1" lang="en-US" altLang="ja-JP" sz="1292" b="1" dirty="0">
                <a:solidFill>
                  <a:srgbClr val="000000"/>
                </a:solidFill>
                <a:latin typeface="HGPｺﾞｼｯｸM" panose="020B0600000000000000" pitchFamily="50" charset="-128"/>
                <a:ea typeface="HGPｺﾞｼｯｸM" panose="020B0600000000000000" pitchFamily="50" charset="-128"/>
              </a:rPr>
              <a:t>5,973</a:t>
            </a:r>
            <a:endParaRPr kumimoji="1" lang="ja-JP" altLang="en-US" sz="1292" b="1" dirty="0">
              <a:solidFill>
                <a:srgbClr val="000000"/>
              </a:solidFill>
              <a:latin typeface="HGPｺﾞｼｯｸM" panose="020B0600000000000000" pitchFamily="50" charset="-128"/>
              <a:ea typeface="HGPｺﾞｼｯｸM" panose="020B0600000000000000" pitchFamily="50" charset="-128"/>
            </a:endParaRPr>
          </a:p>
        </p:txBody>
      </p:sp>
      <p:sp>
        <p:nvSpPr>
          <p:cNvPr id="2" name="スライド番号プレースホルダー 1"/>
          <p:cNvSpPr>
            <a:spLocks noGrp="1"/>
          </p:cNvSpPr>
          <p:nvPr>
            <p:ph type="sldNum" sz="quarter" idx="12"/>
          </p:nvPr>
        </p:nvSpPr>
        <p:spPr/>
        <p:txBody>
          <a:bodyPr/>
          <a:lstStyle/>
          <a:p>
            <a:fld id="{2ADEAB0B-3364-414D-832E-F3CDA843F507}" type="slidenum">
              <a:rPr kumimoji="1" lang="ja-JP" altLang="en-US" smtClean="0"/>
              <a:t>36</a:t>
            </a:fld>
            <a:endParaRPr kumimoji="1" lang="ja-JP" altLang="en-US"/>
          </a:p>
        </p:txBody>
      </p:sp>
      <p:sp>
        <p:nvSpPr>
          <p:cNvPr id="3" name="フッター プレースホルダー 2"/>
          <p:cNvSpPr>
            <a:spLocks noGrp="1"/>
          </p:cNvSpPr>
          <p:nvPr>
            <p:ph type="ftr" sz="quarter" idx="11"/>
          </p:nvPr>
        </p:nvSpPr>
        <p:spPr/>
        <p:txBody>
          <a:bodyPr/>
          <a:lstStyle/>
          <a:p>
            <a:pPr>
              <a:defRPr/>
            </a:pPr>
            <a:r>
              <a:rPr kumimoji="1" lang="ja-JP" altLang="en-US" smtClean="0"/>
              <a:t>平成</a:t>
            </a:r>
            <a:r>
              <a:rPr kumimoji="1" lang="en-US" altLang="ja-JP" smtClean="0"/>
              <a:t>30</a:t>
            </a:r>
            <a:r>
              <a:rPr kumimoji="1" lang="ja-JP" altLang="en-US" smtClean="0"/>
              <a:t>年度障害者総合福祉推進事業に基づく新カリキュラムによる相談支援従事者養成研修</a:t>
            </a:r>
            <a:r>
              <a:rPr kumimoji="1" lang="en-US" altLang="ja-JP" smtClean="0"/>
              <a:t>(</a:t>
            </a:r>
            <a:r>
              <a:rPr kumimoji="1" lang="ja-JP" altLang="en-US" smtClean="0"/>
              <a:t>現任研修</a:t>
            </a:r>
            <a:r>
              <a:rPr kumimoji="1" lang="en-US" altLang="ja-JP" smtClean="0"/>
              <a:t>) </a:t>
            </a:r>
            <a:r>
              <a:rPr kumimoji="1" lang="ja-JP" altLang="en-US" smtClean="0"/>
              <a:t>を令和元年度版に改訂したもの</a:t>
            </a:r>
            <a:endParaRPr kumimoji="1" lang="ja-JP" altLang="en-US" dirty="0" smtClean="0"/>
          </a:p>
        </p:txBody>
      </p:sp>
    </p:spTree>
    <p:extLst>
      <p:ext uri="{BB962C8B-B14F-4D97-AF65-F5344CB8AC3E}">
        <p14:creationId xmlns:p14="http://schemas.microsoft.com/office/powerpoint/2010/main" val="36347550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459161" y="1353038"/>
            <a:ext cx="8209150" cy="4607258"/>
          </a:xfrm>
          <a:prstGeom prst="roundRect">
            <a:avLst>
              <a:gd name="adj" fmla="val 2288"/>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endParaRPr kumimoji="1" lang="ja-JP" altLang="en-US" sz="1533">
              <a:solidFill>
                <a:prstClr val="white"/>
              </a:solidFill>
              <a:latin typeface="Calibri" panose="020F0502020204030204"/>
              <a:ea typeface="ＭＳ Ｐゴシック" panose="020B0600070205080204" pitchFamily="50" charset="-128"/>
            </a:endParaRPr>
          </a:p>
        </p:txBody>
      </p:sp>
      <p:sp>
        <p:nvSpPr>
          <p:cNvPr id="3" name="正方形/長方形 2"/>
          <p:cNvSpPr/>
          <p:nvPr/>
        </p:nvSpPr>
        <p:spPr>
          <a:xfrm>
            <a:off x="351693" y="289421"/>
            <a:ext cx="8440615" cy="32082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r>
              <a:rPr kumimoji="1" lang="ja-JP" altLang="en-US"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子ども・子育て支援法の一部を改正する法律案の概要</a:t>
            </a:r>
            <a:endParaRPr kumimoji="1" lang="ja-JP" altLang="en-US" sz="1477"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p:cNvSpPr txBox="1"/>
          <p:nvPr/>
        </p:nvSpPr>
        <p:spPr>
          <a:xfrm>
            <a:off x="652450" y="6314173"/>
            <a:ext cx="8235155" cy="262829"/>
          </a:xfrm>
          <a:prstGeom prst="rect">
            <a:avLst/>
          </a:prstGeom>
          <a:noFill/>
        </p:spPr>
        <p:txBody>
          <a:bodyPr wrap="square" rtlCol="0">
            <a:spAutoFit/>
          </a:bodyPr>
          <a:lstStyle/>
          <a:p>
            <a:pPr defTabSz="844083" fontAlgn="base">
              <a:spcBef>
                <a:spcPct val="0"/>
              </a:spcBef>
              <a:spcAft>
                <a:spcPct val="0"/>
              </a:spcAft>
              <a:defRPr/>
            </a:pPr>
            <a:r>
              <a:rPr kumimoji="1"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平成３１年１０月１日　（一部の規定については、公布の日から施行）</a:t>
            </a:r>
          </a:p>
        </p:txBody>
      </p:sp>
      <p:sp>
        <p:nvSpPr>
          <p:cNvPr id="6" name="角丸四角形 5"/>
          <p:cNvSpPr/>
          <p:nvPr/>
        </p:nvSpPr>
        <p:spPr>
          <a:xfrm>
            <a:off x="459161" y="6212694"/>
            <a:ext cx="8209150" cy="343317"/>
          </a:xfrm>
          <a:prstGeom prst="roundRect">
            <a:avLst>
              <a:gd name="adj" fmla="val 13775"/>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endParaRPr kumimoji="1" lang="ja-JP" altLang="en-US" sz="1533">
              <a:solidFill>
                <a:prstClr val="white"/>
              </a:solidFill>
              <a:latin typeface="Calibri" panose="020F0502020204030204"/>
              <a:ea typeface="ＭＳ Ｐゴシック" panose="020B0600070205080204" pitchFamily="50" charset="-128"/>
            </a:endParaRPr>
          </a:p>
        </p:txBody>
      </p:sp>
      <p:sp>
        <p:nvSpPr>
          <p:cNvPr id="7" name="角丸四角形 6"/>
          <p:cNvSpPr/>
          <p:nvPr/>
        </p:nvSpPr>
        <p:spPr>
          <a:xfrm>
            <a:off x="459160" y="6090348"/>
            <a:ext cx="930462" cy="199385"/>
          </a:xfrm>
          <a:prstGeom prst="roundRect">
            <a:avLst/>
          </a:prstGeom>
          <a:solidFill>
            <a:schemeClr val="accent6">
              <a:lumMod val="40000"/>
              <a:lumOff val="6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r>
              <a:rPr kumimoji="1"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施行期日</a:t>
            </a:r>
          </a:p>
        </p:txBody>
      </p:sp>
      <p:sp>
        <p:nvSpPr>
          <p:cNvPr id="8" name="角丸四角形 7"/>
          <p:cNvSpPr/>
          <p:nvPr/>
        </p:nvSpPr>
        <p:spPr>
          <a:xfrm>
            <a:off x="459160" y="1245700"/>
            <a:ext cx="930462" cy="199385"/>
          </a:xfrm>
          <a:prstGeom prst="roundRect">
            <a:avLst/>
          </a:prstGeom>
          <a:solidFill>
            <a:schemeClr val="accent6">
              <a:lumMod val="40000"/>
              <a:lumOff val="6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r>
              <a:rPr kumimoji="1"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概要</a:t>
            </a:r>
          </a:p>
        </p:txBody>
      </p:sp>
      <p:sp>
        <p:nvSpPr>
          <p:cNvPr id="10" name="テキスト ボックス 9"/>
          <p:cNvSpPr txBox="1"/>
          <p:nvPr/>
        </p:nvSpPr>
        <p:spPr>
          <a:xfrm>
            <a:off x="483825" y="1474524"/>
            <a:ext cx="8184486" cy="4568943"/>
          </a:xfrm>
          <a:prstGeom prst="rect">
            <a:avLst/>
          </a:prstGeom>
          <a:noFill/>
        </p:spPr>
        <p:txBody>
          <a:bodyPr wrap="square" rtlCol="0">
            <a:spAutoFit/>
          </a:bodyPr>
          <a:lstStyle/>
          <a:p>
            <a:pPr defTabSz="844083" fontAlgn="base">
              <a:spcBef>
                <a:spcPct val="0"/>
              </a:spcBef>
              <a:spcAft>
                <a:spcPct val="0"/>
              </a:spcAft>
              <a:defRPr/>
            </a:pPr>
            <a:r>
              <a:rPr kumimoji="1"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１．基本理念における「経済的負担の軽減」の追加</a:t>
            </a:r>
            <a:endParaRPr kumimoji="1"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86460" indent="-86460" defTabSz="844083" fontAlgn="base">
              <a:spcBef>
                <a:spcPct val="0"/>
              </a:spcBef>
              <a:spcAft>
                <a:spcPct val="0"/>
              </a:spcAft>
              <a:defRPr/>
            </a:pPr>
            <a:endParaRPr kumimoji="1" lang="en-US" altLang="ja-JP" sz="2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86460" indent="-86460" defTabSz="844083" fontAlgn="base">
              <a:spcBef>
                <a:spcPct val="0"/>
              </a:spcBef>
              <a:spcAft>
                <a:spcPct val="0"/>
              </a:spcAft>
              <a:defRPr/>
            </a:pPr>
            <a:r>
              <a:rPr kumimoji="1"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子ども・子育て支援の内容及び水準について、子供の保護者の経済的負担の軽減に適切に配慮されたものとする旨を基本理念に追加する。</a:t>
            </a:r>
            <a:endParaRPr kumimoji="1" lang="en-US" altLang="ja-JP"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86460" indent="-86460" defTabSz="844083" fontAlgn="base">
              <a:spcBef>
                <a:spcPct val="0"/>
              </a:spcBef>
              <a:spcAft>
                <a:spcPct val="0"/>
              </a:spcAft>
              <a:defRPr/>
            </a:pPr>
            <a:endParaRPr kumimoji="1" lang="en-US" altLang="ja-JP" sz="18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67058" indent="-167058" defTabSz="844083" fontAlgn="base">
              <a:spcBef>
                <a:spcPct val="0"/>
              </a:spcBef>
              <a:spcAft>
                <a:spcPct val="0"/>
              </a:spcAft>
              <a:defRPr/>
            </a:pPr>
            <a:r>
              <a:rPr kumimoji="1" lang="ja-JP" altLang="en-US"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　</a:t>
            </a:r>
            <a:r>
              <a:rPr kumimoji="1" lang="en-US" altLang="ja-JP"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a:t>
            </a:r>
            <a:r>
              <a:rPr kumimoji="1" lang="ja-JP" altLang="en-US"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　既に現行法に基づく個人給付の対象となっている認定こども園、幼稚園、保育所等については、子ども・子育て支援法施行令（平成</a:t>
            </a:r>
            <a:r>
              <a:rPr kumimoji="1" lang="en-US" altLang="ja-JP"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26</a:t>
            </a:r>
            <a:r>
              <a:rPr kumimoji="1" lang="ja-JP" altLang="en-US"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年政令第</a:t>
            </a:r>
            <a:r>
              <a:rPr kumimoji="1" lang="en-US" altLang="ja-JP"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213</a:t>
            </a:r>
            <a:r>
              <a:rPr kumimoji="1" lang="ja-JP" altLang="en-US"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号）を改正し、利用者負担を無償化する措置を講じる。</a:t>
            </a:r>
            <a:endParaRPr kumimoji="1" lang="en-US" altLang="ja-JP"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marL="167058" indent="-167058" defTabSz="844083" fontAlgn="base">
              <a:spcBef>
                <a:spcPct val="0"/>
              </a:spcBef>
              <a:spcAft>
                <a:spcPct val="0"/>
              </a:spcAft>
              <a:defRPr/>
            </a:pPr>
            <a:endParaRPr kumimoji="1" lang="en-US" altLang="ja-JP" sz="100"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marL="167058" indent="-167058" defTabSz="844083" fontAlgn="base">
              <a:spcBef>
                <a:spcPct val="0"/>
              </a:spcBef>
              <a:spcAft>
                <a:spcPct val="0"/>
              </a:spcAft>
              <a:defRPr/>
            </a:pPr>
            <a:r>
              <a:rPr kumimoji="1" lang="ja-JP" altLang="en-US"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　</a:t>
            </a:r>
            <a:r>
              <a:rPr kumimoji="1" lang="en-US" altLang="ja-JP"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a:t>
            </a:r>
            <a:r>
              <a:rPr kumimoji="1" lang="ja-JP" altLang="en-US"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　就学前の障害児の発達支援についても、児童福祉法施行令（昭和</a:t>
            </a:r>
            <a:r>
              <a:rPr kumimoji="1" lang="en-US" altLang="ja-JP"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23</a:t>
            </a:r>
            <a:r>
              <a:rPr kumimoji="1" lang="ja-JP" altLang="en-US"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年政令第</a:t>
            </a:r>
            <a:r>
              <a:rPr kumimoji="1" lang="en-US" altLang="ja-JP"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74</a:t>
            </a:r>
            <a:r>
              <a:rPr kumimoji="1" lang="ja-JP" altLang="en-US"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号）を改正し、利用者負担を無償化する措置を講じる。</a:t>
            </a:r>
            <a:endParaRPr kumimoji="1" lang="en-US" altLang="ja-JP"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marL="167058" indent="-167058" defTabSz="844083" fontAlgn="base">
              <a:spcBef>
                <a:spcPct val="0"/>
              </a:spcBef>
              <a:spcAft>
                <a:spcPct val="0"/>
              </a:spcAft>
              <a:defRPr/>
            </a:pPr>
            <a:endParaRPr kumimoji="1" lang="en-US" altLang="ja-JP" sz="923"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２．子育てのための施設等利用給付の創設</a:t>
            </a:r>
            <a:endParaRPr kumimoji="1"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endParaRPr kumimoji="1" lang="en-US" altLang="ja-JP" sz="2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（１）対象施設等を利用した際に要する費用の支給</a:t>
            </a:r>
            <a:endParaRPr kumimoji="1" lang="en-US" altLang="ja-JP"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endParaRPr kumimoji="1" lang="ja-JP" altLang="en-US" sz="18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市町村は、 ①の対象施設等を②の支給要件を満たした子供が利用した際に要する費用を支給する。</a:t>
            </a:r>
            <a:endParaRPr kumimoji="1" lang="en-US" altLang="ja-JP"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endParaRPr kumimoji="1" lang="en-US" altLang="ja-JP" sz="18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①対象施設等</a:t>
            </a:r>
            <a:endParaRPr kumimoji="1" lang="en-US" altLang="ja-JP"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335582" indent="-335582" defTabSz="844083" fontAlgn="base">
              <a:spcBef>
                <a:spcPct val="0"/>
              </a:spcBef>
              <a:spcAft>
                <a:spcPct val="0"/>
              </a:spcAft>
              <a:defRPr/>
            </a:pPr>
            <a:r>
              <a:rPr kumimoji="1"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子どものための教育・保育給付の対象外である幼稚園、特別支援学校の幼稚部、認可外保育施設</a:t>
            </a:r>
            <a:r>
              <a:rPr kumimoji="1"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、預かり保育事業、一時預かり事業、病児保育事業、子育て援助活動支援事業であって、市町村の確認を受けたものを対象とする。</a:t>
            </a:r>
            <a:endParaRPr kumimoji="1"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32011" indent="-498474" defTabSz="844083" fontAlgn="base">
              <a:spcBef>
                <a:spcPct val="0"/>
              </a:spcBef>
              <a:spcAft>
                <a:spcPct val="0"/>
              </a:spcAft>
              <a:defRPr/>
            </a:pPr>
            <a:r>
              <a:rPr kumimoji="1" lang="ja-JP" altLang="en-US" sz="1015"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　　　</a:t>
            </a:r>
            <a:r>
              <a:rPr kumimoji="1" lang="ja-JP" altLang="en-US"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　</a:t>
            </a:r>
            <a:r>
              <a:rPr kumimoji="1" lang="en-US" altLang="ja-JP"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a:t>
            </a:r>
            <a:r>
              <a:rPr kumimoji="1" lang="ja-JP" altLang="en-US"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　認可外保育施設については、児童福祉法（昭和</a:t>
            </a:r>
            <a:r>
              <a:rPr kumimoji="1" lang="en-US" altLang="ja-JP"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22</a:t>
            </a:r>
            <a:r>
              <a:rPr kumimoji="1" lang="ja-JP" altLang="en-US"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年法律第</a:t>
            </a:r>
            <a:r>
              <a:rPr kumimoji="1" lang="en-US" altLang="ja-JP"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164</a:t>
            </a:r>
            <a:r>
              <a:rPr kumimoji="1" lang="ja-JP" altLang="en-US"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号）に基づく届出がされ、国が定める基準を満たすものに限るが、５年間は届出のみで足りる経過措置を設ける（経過措置期間内において、市町村が条例により基準を定める場合、対象施設をその基準を満たす施設にできることとする）。</a:t>
            </a:r>
            <a:endParaRPr kumimoji="1" lang="en-US" altLang="ja-JP"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marL="432011" indent="-498474" defTabSz="844083" fontAlgn="base">
              <a:spcBef>
                <a:spcPct val="0"/>
              </a:spcBef>
              <a:spcAft>
                <a:spcPct val="0"/>
              </a:spcAft>
              <a:defRPr/>
            </a:pPr>
            <a:endParaRPr kumimoji="1" lang="en-US" altLang="ja-JP" sz="185"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②支給要件　　</a:t>
            </a:r>
            <a:r>
              <a:rPr kumimoji="1"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以下のいずれかに該当する子供であって市町村の認定を受けたものを対象とする。</a:t>
            </a:r>
            <a:endParaRPr kumimoji="1" lang="en-US" altLang="ja-JP"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３歳から５歳まで</a:t>
            </a:r>
            <a:r>
              <a:rPr kumimoji="1"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（小学校就学前まで）</a:t>
            </a:r>
            <a:r>
              <a:rPr kumimoji="1"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の子供</a:t>
            </a:r>
            <a:endParaRPr kumimoji="1" lang="en-US" altLang="ja-JP"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０歳から２歳までの住民税非課税世帯の子供であって、保育の必要性がある子供</a:t>
            </a:r>
            <a:endParaRPr kumimoji="1" lang="en-US" altLang="ja-JP"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55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554"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（２）費用負担</a:t>
            </a:r>
            <a:endParaRPr kumimoji="1" lang="en-US" altLang="ja-JP"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endParaRPr kumimoji="1" lang="en-US" altLang="ja-JP" sz="18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108" spc="-1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本給付に要する費用は、原則、国が２分の１、都道府県が４分の１、市町村が４分の１を負担する。</a:t>
            </a:r>
            <a:r>
              <a:rPr kumimoji="1" lang="ja-JP" altLang="en-US" sz="1108"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　</a:t>
            </a:r>
            <a:endParaRPr kumimoji="1" lang="en-US" altLang="ja-JP" sz="1108"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defTabSz="844083" fontAlgn="base">
              <a:spcBef>
                <a:spcPct val="0"/>
              </a:spcBef>
              <a:spcAft>
                <a:spcPct val="0"/>
              </a:spcAft>
              <a:defRPr/>
            </a:pPr>
            <a:r>
              <a:rPr kumimoji="1" lang="ja-JP" altLang="en-US" sz="1108"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　　　　　</a:t>
            </a:r>
            <a:r>
              <a:rPr kumimoji="1" lang="en-US" altLang="ja-JP"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a:t>
            </a:r>
            <a:r>
              <a:rPr kumimoji="1" lang="ja-JP" altLang="en-US"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　平成３１年度に限り、地方負担部分について全額国費により補填するため、必要な規定を設ける。</a:t>
            </a:r>
            <a:endParaRPr kumimoji="1" lang="en-US" altLang="ja-JP" sz="923"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defTabSz="844083" fontAlgn="base">
              <a:spcBef>
                <a:spcPct val="0"/>
              </a:spcBef>
              <a:spcAft>
                <a:spcPct val="0"/>
              </a:spcAft>
              <a:defRPr/>
            </a:pPr>
            <a:r>
              <a:rPr kumimoji="1" lang="ja-JP" altLang="en-US" sz="55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554"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（３）その他</a:t>
            </a:r>
            <a:endParaRPr kumimoji="1" lang="en-US" altLang="ja-JP"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endParaRPr kumimoji="1" lang="en-US" altLang="ja-JP" sz="18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base">
              <a:spcBef>
                <a:spcPct val="0"/>
              </a:spcBef>
              <a:spcAft>
                <a:spcPct val="0"/>
              </a:spcAft>
              <a:defRPr/>
            </a:pPr>
            <a:r>
              <a:rPr kumimoji="1" lang="ja-JP" altLang="en-US"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市町村が適正な給付を行うため、対象施設等を確認し、必要に応じ報告等を求めることができる規定を設ける。</a:t>
            </a:r>
            <a:endParaRPr kumimoji="1" lang="en-US" altLang="ja-JP"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47657" indent="-247657" defTabSz="844083" fontAlgn="base">
              <a:spcBef>
                <a:spcPct val="0"/>
              </a:spcBef>
              <a:spcAft>
                <a:spcPct val="0"/>
              </a:spcAft>
              <a:defRPr/>
            </a:pPr>
            <a:r>
              <a:rPr kumimoji="1"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差押え、公租公課の禁止、給付を受ける権利に係る時効等の規定を設ける。</a:t>
            </a:r>
            <a:endParaRPr kumimoji="1" lang="en-US" altLang="ja-JP"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365548" indent="-531706" defTabSz="844083" fontAlgn="base">
              <a:spcBef>
                <a:spcPct val="0"/>
              </a:spcBef>
              <a:spcAft>
                <a:spcPct val="0"/>
              </a:spcAft>
              <a:defRPr/>
            </a:pPr>
            <a:r>
              <a:rPr kumimoji="1"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特別会計に関する法律（平成</a:t>
            </a:r>
            <a:r>
              <a:rPr kumimoji="1" lang="en-US" altLang="ja-JP"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19</a:t>
            </a:r>
            <a:r>
              <a:rPr kumimoji="1"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年法律第</a:t>
            </a:r>
            <a:r>
              <a:rPr kumimoji="1" lang="en-US" altLang="ja-JP"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号）等の関係法律について、所要の改正を行うとともに、経過措置について定める。</a:t>
            </a:r>
            <a:endParaRPr kumimoji="1" lang="en-US" altLang="ja-JP"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61196" indent="-161196" defTabSz="844083" fontAlgn="base">
              <a:spcBef>
                <a:spcPct val="0"/>
              </a:spcBef>
              <a:spcAft>
                <a:spcPct val="0"/>
              </a:spcAft>
              <a:defRPr/>
            </a:pPr>
            <a:endParaRPr kumimoji="1" lang="ja-JP" altLang="en-US" sz="277"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endParaRPr>
          </a:p>
        </p:txBody>
      </p:sp>
      <p:sp>
        <p:nvSpPr>
          <p:cNvPr id="11" name="正方形/長方形 10"/>
          <p:cNvSpPr/>
          <p:nvPr/>
        </p:nvSpPr>
        <p:spPr>
          <a:xfrm>
            <a:off x="459161" y="549411"/>
            <a:ext cx="8209150" cy="602748"/>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44083" fontAlgn="base">
              <a:spcBef>
                <a:spcPct val="0"/>
              </a:spcBef>
              <a:spcAft>
                <a:spcPct val="0"/>
              </a:spcAft>
              <a:defRPr/>
            </a:pPr>
            <a:r>
              <a:rPr kumimoji="1" lang="ja-JP" altLang="en-US" sz="1108"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　我が国における急速な少子化の進行並びに幼児期の教育及び保育の重要性に鑑み、総合的な少子化対策を推進する一環として、子育てを行う家庭の経済的負担の軽減を図るため、市町村の確認を受けた幼児期の教育及び保育等を行う施設等の利用に関する給付制度を創設する等の措置を講ずる。</a:t>
            </a:r>
            <a:endParaRPr kumimoji="1" lang="en-US" altLang="ja-JP" sz="1108"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2ADEAB0B-3364-414D-832E-F3CDA843F507}" type="slidenum">
              <a:rPr kumimoji="1" lang="ja-JP" altLang="en-US" smtClean="0"/>
              <a:t>37</a:t>
            </a:fld>
            <a:endParaRPr kumimoji="1" lang="ja-JP" altLang="en-US"/>
          </a:p>
        </p:txBody>
      </p:sp>
      <p:sp>
        <p:nvSpPr>
          <p:cNvPr id="4" name="フッター プレースホルダー 3"/>
          <p:cNvSpPr>
            <a:spLocks noGrp="1"/>
          </p:cNvSpPr>
          <p:nvPr>
            <p:ph type="ftr" sz="quarter" idx="11"/>
          </p:nvPr>
        </p:nvSpPr>
        <p:spPr/>
        <p:txBody>
          <a:body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en-US" altLang="ja-JP"/>
          </a:p>
        </p:txBody>
      </p:sp>
    </p:spTree>
    <p:extLst>
      <p:ext uri="{BB962C8B-B14F-4D97-AF65-F5344CB8AC3E}">
        <p14:creationId xmlns:p14="http://schemas.microsoft.com/office/powerpoint/2010/main" val="29029090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タイトル 1"/>
          <p:cNvSpPr>
            <a:spLocks noGrp="1"/>
          </p:cNvSpPr>
          <p:nvPr>
            <p:ph type="title"/>
          </p:nvPr>
        </p:nvSpPr>
        <p:spPr>
          <a:xfrm>
            <a:off x="1403647" y="517281"/>
            <a:ext cx="7283153" cy="5703277"/>
          </a:xfrm>
        </p:spPr>
        <p:txBody>
          <a:bodyPr/>
          <a:lstStyle/>
          <a:p>
            <a:pPr algn="l"/>
            <a:r>
              <a:rPr lang="en-US" altLang="ja-JP" sz="3323" dirty="0">
                <a:latin typeface="+mj-ea"/>
              </a:rPr>
              <a:t>Ⅱ</a:t>
            </a:r>
            <a:r>
              <a:rPr lang="ja-JP" altLang="en-US" sz="3323" dirty="0">
                <a:latin typeface="+mj-ea"/>
              </a:rPr>
              <a:t>　相談支援事業について</a:t>
            </a:r>
            <a:r>
              <a:rPr lang="en-US" altLang="ja-JP" sz="3323" dirty="0">
                <a:latin typeface="+mj-ea"/>
              </a:rPr>
              <a:t/>
            </a:r>
            <a:br>
              <a:rPr lang="en-US" altLang="ja-JP" sz="3323" dirty="0">
                <a:latin typeface="+mj-ea"/>
              </a:rPr>
            </a:br>
            <a:endParaRPr lang="ja-JP" altLang="en-US" sz="3323" dirty="0">
              <a:solidFill>
                <a:schemeClr val="tx1"/>
              </a:solidFill>
              <a:latin typeface="+mj-ea"/>
            </a:endParaRPr>
          </a:p>
        </p:txBody>
      </p:sp>
      <p:sp>
        <p:nvSpPr>
          <p:cNvPr id="2" name="スライド番号プレースホルダー 1"/>
          <p:cNvSpPr>
            <a:spLocks noGrp="1"/>
          </p:cNvSpPr>
          <p:nvPr>
            <p:ph type="sldNum" sz="quarter" idx="12"/>
          </p:nvPr>
        </p:nvSpPr>
        <p:spPr>
          <a:xfrm>
            <a:off x="7071816" y="6427019"/>
            <a:ext cx="2057400" cy="365125"/>
          </a:xfrm>
        </p:spPr>
        <p:txBody>
          <a:bodyPr/>
          <a:lstStyle/>
          <a:p>
            <a:pPr>
              <a:defRPr/>
            </a:pPr>
            <a:fld id="{EC602E4F-3B58-4928-9C49-10C64EE68D88}" type="slidenum">
              <a:rPr lang="en-US" altLang="ja-JP" smtClean="0"/>
              <a:pPr>
                <a:defRPr/>
              </a:pPr>
              <a:t>38</a:t>
            </a:fld>
            <a:endParaRPr lang="en-US" altLang="ja-JP"/>
          </a:p>
        </p:txBody>
      </p:sp>
      <p:sp>
        <p:nvSpPr>
          <p:cNvPr id="4"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2407260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7445" y="209550"/>
            <a:ext cx="8658430" cy="476117"/>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a:noAutofit/>
          </a:bodyPr>
          <a:lstStyle/>
          <a:p>
            <a:r>
              <a:rPr lang="ja-JP" altLang="en-US" sz="1814" dirty="0" smtClean="0">
                <a:latin typeface="ＭＳ ゴシック" panose="020B0609070205080204" pitchFamily="49" charset="-128"/>
                <a:ea typeface="ＭＳ ゴシック" panose="020B0609070205080204" pitchFamily="49" charset="-128"/>
              </a:rPr>
              <a:t> 現行</a:t>
            </a:r>
            <a:r>
              <a:rPr lang="ja-JP" altLang="en-US" sz="1814" dirty="0">
                <a:latin typeface="ＭＳ ゴシック" panose="020B0609070205080204" pitchFamily="49" charset="-128"/>
                <a:ea typeface="ＭＳ ゴシック" panose="020B0609070205080204" pitchFamily="49" charset="-128"/>
              </a:rPr>
              <a:t>の相談支援体制の概略</a:t>
            </a:r>
          </a:p>
        </p:txBody>
      </p:sp>
      <p:graphicFrame>
        <p:nvGraphicFramePr>
          <p:cNvPr id="6" name="コンテンツ プレースホルダー 5"/>
          <p:cNvGraphicFramePr>
            <a:graphicFrameLocks noGrp="1"/>
          </p:cNvGraphicFramePr>
          <p:nvPr>
            <p:ph idx="1"/>
            <p:extLst/>
          </p:nvPr>
        </p:nvGraphicFramePr>
        <p:xfrm>
          <a:off x="247445" y="908640"/>
          <a:ext cx="8658430" cy="5240381"/>
        </p:xfrm>
        <a:graphic>
          <a:graphicData uri="http://schemas.openxmlformats.org/drawingml/2006/table">
            <a:tbl>
              <a:tblPr firstRow="1" bandRow="1">
                <a:tableStyleId>{5940675A-B579-460E-94D1-54222C63F5DA}</a:tableStyleId>
              </a:tblPr>
              <a:tblGrid>
                <a:gridCol w="1886155">
                  <a:extLst>
                    <a:ext uri="{9D8B030D-6E8A-4147-A177-3AD203B41FA5}">
                      <a16:colId xmlns:a16="http://schemas.microsoft.com/office/drawing/2014/main" val="20000"/>
                    </a:ext>
                  </a:extLst>
                </a:gridCol>
                <a:gridCol w="1876425">
                  <a:extLst>
                    <a:ext uri="{9D8B030D-6E8A-4147-A177-3AD203B41FA5}">
                      <a16:colId xmlns:a16="http://schemas.microsoft.com/office/drawing/2014/main" val="20001"/>
                    </a:ext>
                  </a:extLst>
                </a:gridCol>
                <a:gridCol w="2419350">
                  <a:extLst>
                    <a:ext uri="{9D8B030D-6E8A-4147-A177-3AD203B41FA5}">
                      <a16:colId xmlns:a16="http://schemas.microsoft.com/office/drawing/2014/main" val="20002"/>
                    </a:ext>
                  </a:extLst>
                </a:gridCol>
                <a:gridCol w="2476500">
                  <a:extLst>
                    <a:ext uri="{9D8B030D-6E8A-4147-A177-3AD203B41FA5}">
                      <a16:colId xmlns:a16="http://schemas.microsoft.com/office/drawing/2014/main" val="20003"/>
                    </a:ext>
                  </a:extLst>
                </a:gridCol>
              </a:tblGrid>
              <a:tr h="301803">
                <a:tc>
                  <a:txBody>
                    <a:bodyPr/>
                    <a:lstStyle/>
                    <a:p>
                      <a:pPr algn="ctr"/>
                      <a:r>
                        <a:rPr kumimoji="1" lang="ja-JP" altLang="en-US" sz="1300" dirty="0" smtClean="0"/>
                        <a:t>相談支援事業名等</a:t>
                      </a:r>
                      <a:endParaRPr kumimoji="1" lang="ja-JP" altLang="en-US" sz="1300" dirty="0"/>
                    </a:p>
                  </a:txBody>
                  <a:tcPr marT="41472" marB="41472">
                    <a:solidFill>
                      <a:srgbClr val="99FF99"/>
                    </a:solidFill>
                  </a:tcPr>
                </a:tc>
                <a:tc>
                  <a:txBody>
                    <a:bodyPr/>
                    <a:lstStyle/>
                    <a:p>
                      <a:pPr algn="ctr"/>
                      <a:r>
                        <a:rPr kumimoji="1" lang="ja-JP" altLang="en-US" sz="1300" dirty="0" smtClean="0"/>
                        <a:t>配置メンバー</a:t>
                      </a:r>
                      <a:endParaRPr kumimoji="1" lang="ja-JP" altLang="en-US" sz="1300" dirty="0"/>
                    </a:p>
                  </a:txBody>
                  <a:tcPr marT="41472" marB="41472">
                    <a:solidFill>
                      <a:srgbClr val="99FF99"/>
                    </a:solidFill>
                  </a:tcPr>
                </a:tc>
                <a:tc>
                  <a:txBody>
                    <a:bodyPr/>
                    <a:lstStyle/>
                    <a:p>
                      <a:pPr algn="ctr"/>
                      <a:r>
                        <a:rPr kumimoji="1" lang="ja-JP" altLang="en-US" sz="1300" dirty="0" smtClean="0"/>
                        <a:t>業務内容</a:t>
                      </a:r>
                      <a:endParaRPr kumimoji="1" lang="ja-JP" altLang="en-US" sz="1300" dirty="0"/>
                    </a:p>
                  </a:txBody>
                  <a:tcPr marT="41472" marB="41472">
                    <a:solidFill>
                      <a:srgbClr val="99FF99"/>
                    </a:solidFill>
                  </a:tcPr>
                </a:tc>
                <a:tc>
                  <a:txBody>
                    <a:bodyPr/>
                    <a:lstStyle/>
                    <a:p>
                      <a:pPr algn="ctr"/>
                      <a:r>
                        <a:rPr kumimoji="1" lang="ja-JP" altLang="en-US" sz="1300" dirty="0" smtClean="0"/>
                        <a:t>備考</a:t>
                      </a:r>
                      <a:endParaRPr kumimoji="1" lang="ja-JP" altLang="en-US" sz="1300" dirty="0"/>
                    </a:p>
                  </a:txBody>
                  <a:tcPr marT="41472" marB="41472">
                    <a:solidFill>
                      <a:srgbClr val="99FF99"/>
                    </a:solidFill>
                  </a:tcPr>
                </a:tc>
                <a:extLst>
                  <a:ext uri="{0D108BD9-81ED-4DB2-BD59-A6C34878D82A}">
                    <a16:rowId xmlns:a16="http://schemas.microsoft.com/office/drawing/2014/main" val="10000"/>
                  </a:ext>
                </a:extLst>
              </a:tr>
              <a:tr h="1275582">
                <a:tc>
                  <a:txBody>
                    <a:bodyPr/>
                    <a:lstStyle/>
                    <a:p>
                      <a:r>
                        <a:rPr kumimoji="1" lang="ja-JP" altLang="en-US" sz="1100" b="1" dirty="0" smtClean="0"/>
                        <a:t>基幹相談支援センター</a:t>
                      </a:r>
                      <a:endParaRPr kumimoji="1" lang="en-US" altLang="ja-JP" sz="1100" b="1" dirty="0" smtClean="0"/>
                    </a:p>
                    <a:p>
                      <a:endParaRPr kumimoji="1" lang="en-US" altLang="ja-JP" sz="1100" b="1" dirty="0" smtClean="0"/>
                    </a:p>
                    <a:p>
                      <a:r>
                        <a:rPr kumimoji="1" lang="en-US" altLang="ja-JP" sz="1100" b="0" dirty="0" smtClean="0">
                          <a:solidFill>
                            <a:srgbClr val="FF0000"/>
                          </a:solidFill>
                        </a:rPr>
                        <a:t>※</a:t>
                      </a:r>
                      <a:r>
                        <a:rPr kumimoji="1" lang="ja-JP" altLang="en-US" sz="1100" b="0" dirty="0" smtClean="0">
                          <a:solidFill>
                            <a:srgbClr val="FF0000"/>
                          </a:solidFill>
                        </a:rPr>
                        <a:t>交付税措置</a:t>
                      </a:r>
                      <a:endParaRPr kumimoji="1" lang="en-US" altLang="ja-JP" sz="1100" b="0" dirty="0" smtClean="0">
                        <a:solidFill>
                          <a:srgbClr val="FF0000"/>
                        </a:solidFill>
                      </a:endParaRPr>
                    </a:p>
                    <a:p>
                      <a:r>
                        <a:rPr kumimoji="1" lang="ja-JP" altLang="en-US" sz="1100" b="0" dirty="0" smtClean="0">
                          <a:solidFill>
                            <a:srgbClr val="FF0000"/>
                          </a:solidFill>
                        </a:rPr>
                        <a:t>　　　　＋</a:t>
                      </a:r>
                      <a:endParaRPr kumimoji="1" lang="en-US" altLang="ja-JP" sz="1100" b="0" dirty="0" smtClean="0">
                        <a:solidFill>
                          <a:srgbClr val="FF0000"/>
                        </a:solidFill>
                      </a:endParaRPr>
                    </a:p>
                    <a:p>
                      <a:r>
                        <a:rPr kumimoji="1" lang="ja-JP" altLang="en-US" sz="1100" b="0" dirty="0" smtClean="0">
                          <a:solidFill>
                            <a:srgbClr val="FF0000"/>
                          </a:solidFill>
                        </a:rPr>
                        <a:t>　</a:t>
                      </a:r>
                      <a:r>
                        <a:rPr kumimoji="1" lang="ja-JP" altLang="en-US" sz="1100" b="0" baseline="0" dirty="0" smtClean="0">
                          <a:solidFill>
                            <a:srgbClr val="FF0000"/>
                          </a:solidFill>
                        </a:rPr>
                        <a:t> 地域生活支援事業等</a:t>
                      </a:r>
                      <a:endParaRPr kumimoji="1" lang="en-US" altLang="ja-JP" sz="1100" b="0" baseline="0" dirty="0" smtClean="0">
                        <a:solidFill>
                          <a:srgbClr val="FF0000"/>
                        </a:solidFill>
                      </a:endParaRPr>
                    </a:p>
                    <a:p>
                      <a:r>
                        <a:rPr kumimoji="1" lang="ja-JP" altLang="en-US" sz="1100" b="0" baseline="0" dirty="0" smtClean="0">
                          <a:solidFill>
                            <a:srgbClr val="FF0000"/>
                          </a:solidFill>
                        </a:rPr>
                        <a:t>　 補助金</a:t>
                      </a:r>
                      <a:endParaRPr kumimoji="1" lang="en-US" altLang="ja-JP" sz="1100" b="0" dirty="0" smtClean="0">
                        <a:solidFill>
                          <a:srgbClr val="FF0000"/>
                        </a:solidFill>
                      </a:endParaRPr>
                    </a:p>
                  </a:txBody>
                  <a:tcPr marT="41472" marB="41472"/>
                </a:tc>
                <a:tc>
                  <a:txBody>
                    <a:bodyPr/>
                    <a:lstStyle/>
                    <a:p>
                      <a:r>
                        <a:rPr kumimoji="1" lang="ja-JP" altLang="en-US" sz="1100" dirty="0" smtClean="0"/>
                        <a:t>定めなし（地活要綱例示）</a:t>
                      </a:r>
                      <a:endParaRPr kumimoji="1" lang="en-US" altLang="ja-JP" sz="1100" dirty="0" smtClean="0"/>
                    </a:p>
                    <a:p>
                      <a:pPr marL="0" marR="0" lvl="0" indent="0" algn="l" defTabSz="914293" rtl="0" eaLnBrk="1" fontAlgn="auto" latinLnBrk="0" hangingPunct="1">
                        <a:lnSpc>
                          <a:spcPct val="100000"/>
                        </a:lnSpc>
                        <a:spcBef>
                          <a:spcPts val="0"/>
                        </a:spcBef>
                        <a:spcAft>
                          <a:spcPts val="0"/>
                        </a:spcAft>
                        <a:buClrTx/>
                        <a:buSzTx/>
                        <a:buFontTx/>
                        <a:buNone/>
                        <a:tabLst/>
                        <a:defRPr/>
                      </a:pPr>
                      <a:r>
                        <a:rPr kumimoji="1" lang="ja-JP" altLang="en-US" sz="1100" dirty="0" smtClean="0"/>
                        <a:t>　主任相談支援専門員</a:t>
                      </a:r>
                      <a:endParaRPr kumimoji="1" lang="en-US" altLang="ja-JP" sz="1100" dirty="0" smtClean="0"/>
                    </a:p>
                    <a:p>
                      <a:r>
                        <a:rPr kumimoji="1" lang="ja-JP" altLang="en-US" sz="1100" dirty="0" smtClean="0"/>
                        <a:t>　相談支援専門員</a:t>
                      </a:r>
                      <a:endParaRPr kumimoji="1" lang="en-US" altLang="ja-JP" sz="1100" dirty="0" smtClean="0"/>
                    </a:p>
                    <a:p>
                      <a:r>
                        <a:rPr kumimoji="1" lang="ja-JP" altLang="en-US" sz="1100" dirty="0" smtClean="0"/>
                        <a:t>　社会福祉士</a:t>
                      </a:r>
                      <a:endParaRPr kumimoji="1" lang="en-US" altLang="ja-JP" sz="1100" dirty="0" smtClean="0"/>
                    </a:p>
                    <a:p>
                      <a:r>
                        <a:rPr kumimoji="1" lang="ja-JP" altLang="en-US" sz="1100" dirty="0" smtClean="0"/>
                        <a:t>　精神保健福祉士</a:t>
                      </a:r>
                      <a:endParaRPr kumimoji="1" lang="en-US" altLang="ja-JP" sz="1100" dirty="0" smtClean="0"/>
                    </a:p>
                    <a:p>
                      <a:r>
                        <a:rPr kumimoji="1" lang="ja-JP" altLang="en-US" sz="1100" dirty="0" smtClean="0"/>
                        <a:t>　保健師　　　　　　等</a:t>
                      </a:r>
                      <a:endParaRPr kumimoji="1" lang="ja-JP" altLang="en-US" sz="1100" dirty="0"/>
                    </a:p>
                  </a:txBody>
                  <a:tcPr marT="41472" marB="41472"/>
                </a:tc>
                <a:tc>
                  <a:txBody>
                    <a:bodyPr/>
                    <a:lstStyle/>
                    <a:p>
                      <a:r>
                        <a:rPr kumimoji="1" lang="ja-JP" altLang="en-US" sz="1100" dirty="0" smtClean="0"/>
                        <a:t>・総合的・専門的な相談の実施</a:t>
                      </a:r>
                      <a:endParaRPr kumimoji="1" lang="en-US" altLang="ja-JP" sz="1100" dirty="0" smtClean="0"/>
                    </a:p>
                    <a:p>
                      <a:r>
                        <a:rPr kumimoji="1" lang="ja-JP" altLang="en-US" sz="1100" dirty="0" smtClean="0"/>
                        <a:t>・地域の相談支援体制強化の取組</a:t>
                      </a:r>
                      <a:endParaRPr kumimoji="1" lang="en-US" altLang="ja-JP" sz="1100" dirty="0" smtClean="0"/>
                    </a:p>
                    <a:p>
                      <a:r>
                        <a:rPr kumimoji="1" lang="ja-JP" altLang="en-US" sz="1100" dirty="0" smtClean="0"/>
                        <a:t>・地域の相談事業者への専門的な指</a:t>
                      </a:r>
                      <a:endParaRPr kumimoji="1" lang="en-US" altLang="ja-JP" sz="1100" dirty="0" smtClean="0"/>
                    </a:p>
                    <a:p>
                      <a:r>
                        <a:rPr kumimoji="1" lang="ja-JP" altLang="en-US" sz="1100" dirty="0" smtClean="0"/>
                        <a:t>　導助言・人材育成</a:t>
                      </a:r>
                      <a:endParaRPr kumimoji="1" lang="en-US" altLang="ja-JP" sz="1100" dirty="0" smtClean="0"/>
                    </a:p>
                    <a:p>
                      <a:r>
                        <a:rPr kumimoji="1" lang="ja-JP" altLang="en-US" sz="1100" dirty="0" smtClean="0"/>
                        <a:t>・地域の相談機関との連携強化</a:t>
                      </a:r>
                      <a:endParaRPr kumimoji="1" lang="en-US" altLang="ja-JP" sz="1100" dirty="0" smtClean="0"/>
                    </a:p>
                    <a:p>
                      <a:r>
                        <a:rPr kumimoji="1" lang="ja-JP" altLang="en-US" sz="1100" dirty="0" smtClean="0"/>
                        <a:t>・地域移行・地域定着の促進の取組</a:t>
                      </a:r>
                      <a:endParaRPr kumimoji="1" lang="en-US" altLang="ja-JP" sz="1100" dirty="0" smtClean="0"/>
                    </a:p>
                    <a:p>
                      <a:r>
                        <a:rPr kumimoji="1" lang="ja-JP" altLang="en-US" sz="1100" dirty="0" smtClean="0"/>
                        <a:t>・権利擁護・虐待の防止</a:t>
                      </a:r>
                      <a:endParaRPr kumimoji="1" lang="ja-JP" altLang="en-US" sz="1100" dirty="0"/>
                    </a:p>
                  </a:txBody>
                  <a:tcPr marT="41472" marB="41472"/>
                </a:tc>
                <a:tc>
                  <a:txBody>
                    <a:bodyPr/>
                    <a:lstStyle/>
                    <a:p>
                      <a:r>
                        <a:rPr kumimoji="1" lang="ja-JP" altLang="en-US" sz="1100" dirty="0" smtClean="0">
                          <a:solidFill>
                            <a:schemeClr val="tx1"/>
                          </a:solidFill>
                        </a:rPr>
                        <a:t>左記業務内容実施に向けた人員配置と研修の実施</a:t>
                      </a:r>
                      <a:endParaRPr kumimoji="1" lang="en-US" altLang="ja-JP" sz="1100" dirty="0" smtClean="0">
                        <a:solidFill>
                          <a:schemeClr val="tx1"/>
                        </a:solidFill>
                      </a:endParaRPr>
                    </a:p>
                    <a:p>
                      <a:r>
                        <a:rPr kumimoji="1" lang="ja-JP" altLang="en-US" sz="1100" dirty="0" smtClean="0">
                          <a:solidFill>
                            <a:schemeClr val="tx1"/>
                          </a:solidFill>
                        </a:rPr>
                        <a:t>■</a:t>
                      </a:r>
                      <a:r>
                        <a:rPr kumimoji="1" lang="en-US" altLang="ja-JP" sz="1100" dirty="0" smtClean="0">
                          <a:solidFill>
                            <a:schemeClr val="tx1"/>
                          </a:solidFill>
                        </a:rPr>
                        <a:t>1,741</a:t>
                      </a:r>
                      <a:r>
                        <a:rPr kumimoji="1" lang="ja-JP" altLang="en-US" sz="1100" dirty="0" smtClean="0">
                          <a:solidFill>
                            <a:schemeClr val="tx1"/>
                          </a:solidFill>
                        </a:rPr>
                        <a:t>市町村中</a:t>
                      </a:r>
                      <a:endParaRPr kumimoji="1" lang="en-US" altLang="ja-JP" sz="1100" dirty="0" smtClean="0">
                        <a:solidFill>
                          <a:schemeClr val="tx1"/>
                        </a:solidFill>
                      </a:endParaRPr>
                    </a:p>
                    <a:p>
                      <a:r>
                        <a:rPr kumimoji="1" lang="ja-JP" altLang="en-US" sz="1100" dirty="0" smtClean="0">
                          <a:solidFill>
                            <a:schemeClr val="tx1"/>
                          </a:solidFill>
                        </a:rPr>
                        <a:t>　　</a:t>
                      </a:r>
                      <a:r>
                        <a:rPr kumimoji="1" lang="en-US" altLang="ja-JP" sz="1100" dirty="0" smtClean="0">
                          <a:solidFill>
                            <a:schemeClr val="tx1"/>
                          </a:solidFill>
                        </a:rPr>
                        <a:t>473</a:t>
                      </a:r>
                      <a:r>
                        <a:rPr kumimoji="1" lang="ja-JP" altLang="en-US" sz="1100" dirty="0" smtClean="0">
                          <a:solidFill>
                            <a:schemeClr val="tx1"/>
                          </a:solidFill>
                        </a:rPr>
                        <a:t>市町村</a:t>
                      </a:r>
                      <a:r>
                        <a:rPr kumimoji="1" lang="en-US" altLang="ja-JP" sz="1100" dirty="0" smtClean="0">
                          <a:solidFill>
                            <a:schemeClr val="tx1"/>
                          </a:solidFill>
                        </a:rPr>
                        <a:t>(H28.4)27%</a:t>
                      </a:r>
                    </a:p>
                    <a:p>
                      <a:r>
                        <a:rPr kumimoji="1" lang="ja-JP" altLang="en-US" sz="1100" dirty="0" smtClean="0">
                          <a:solidFill>
                            <a:schemeClr val="tx1"/>
                          </a:solidFill>
                        </a:rPr>
                        <a:t>　　→</a:t>
                      </a:r>
                      <a:r>
                        <a:rPr kumimoji="1" lang="en-US" altLang="ja-JP" sz="1100" dirty="0" smtClean="0">
                          <a:solidFill>
                            <a:schemeClr val="tx1"/>
                          </a:solidFill>
                        </a:rPr>
                        <a:t>518</a:t>
                      </a:r>
                      <a:r>
                        <a:rPr kumimoji="1" lang="ja-JP" altLang="en-US" sz="1100" dirty="0" smtClean="0">
                          <a:solidFill>
                            <a:schemeClr val="tx1"/>
                          </a:solidFill>
                        </a:rPr>
                        <a:t>市町村</a:t>
                      </a:r>
                      <a:r>
                        <a:rPr kumimoji="1" lang="en-US" altLang="ja-JP" sz="1100" dirty="0" smtClean="0">
                          <a:solidFill>
                            <a:schemeClr val="tx1"/>
                          </a:solidFill>
                        </a:rPr>
                        <a:t>(H29.4)30%</a:t>
                      </a:r>
                    </a:p>
                    <a:p>
                      <a:r>
                        <a:rPr kumimoji="1" lang="ja-JP" altLang="en-US" sz="1100" dirty="0" smtClean="0">
                          <a:solidFill>
                            <a:schemeClr val="tx1"/>
                          </a:solidFill>
                        </a:rPr>
                        <a:t>　　→</a:t>
                      </a:r>
                      <a:r>
                        <a:rPr kumimoji="1" lang="en-US" altLang="ja-JP" sz="1100" dirty="0" smtClean="0">
                          <a:solidFill>
                            <a:schemeClr val="tx1"/>
                          </a:solidFill>
                        </a:rPr>
                        <a:t>650</a:t>
                      </a:r>
                      <a:r>
                        <a:rPr kumimoji="1" lang="ja-JP" altLang="en-US" sz="1100" dirty="0" smtClean="0">
                          <a:solidFill>
                            <a:schemeClr val="tx1"/>
                          </a:solidFill>
                        </a:rPr>
                        <a:t>市町村</a:t>
                      </a:r>
                      <a:r>
                        <a:rPr kumimoji="1" lang="en-US" altLang="ja-JP" sz="1100" dirty="0" smtClean="0">
                          <a:solidFill>
                            <a:schemeClr val="tx1"/>
                          </a:solidFill>
                        </a:rPr>
                        <a:t>(H30.4)37%</a:t>
                      </a:r>
                    </a:p>
                    <a:p>
                      <a:r>
                        <a:rPr kumimoji="1" lang="ja-JP" altLang="en-US" sz="1100" dirty="0" smtClean="0">
                          <a:solidFill>
                            <a:schemeClr val="tx1"/>
                          </a:solidFill>
                        </a:rPr>
                        <a:t>■</a:t>
                      </a:r>
                      <a:r>
                        <a:rPr kumimoji="1" lang="en-US" altLang="ja-JP" sz="1100" dirty="0" smtClean="0">
                          <a:solidFill>
                            <a:srgbClr val="FF0000"/>
                          </a:solidFill>
                        </a:rPr>
                        <a:t>719</a:t>
                      </a:r>
                      <a:r>
                        <a:rPr kumimoji="1" lang="ja-JP" altLang="en-US" sz="1100" dirty="0" smtClean="0">
                          <a:solidFill>
                            <a:srgbClr val="FF0000"/>
                          </a:solidFill>
                        </a:rPr>
                        <a:t>カ所</a:t>
                      </a:r>
                      <a:r>
                        <a:rPr kumimoji="1" lang="en-US" altLang="ja-JP" sz="1100" dirty="0" smtClean="0">
                          <a:solidFill>
                            <a:schemeClr val="tx1"/>
                          </a:solidFill>
                        </a:rPr>
                        <a:t>(H30.4)</a:t>
                      </a:r>
                    </a:p>
                  </a:txBody>
                  <a:tcPr marT="41472" marB="41472"/>
                </a:tc>
                <a:extLst>
                  <a:ext uri="{0D108BD9-81ED-4DB2-BD59-A6C34878D82A}">
                    <a16:rowId xmlns:a16="http://schemas.microsoft.com/office/drawing/2014/main" val="10001"/>
                  </a:ext>
                </a:extLst>
              </a:tr>
              <a:tr h="1524000">
                <a:tc>
                  <a:txBody>
                    <a:bodyPr/>
                    <a:lstStyle/>
                    <a:p>
                      <a:r>
                        <a:rPr kumimoji="1" lang="ja-JP" altLang="en-US" sz="1100" b="1" dirty="0" smtClean="0"/>
                        <a:t>障害者相談支援事業</a:t>
                      </a:r>
                      <a:endParaRPr kumimoji="1" lang="en-US" altLang="ja-JP" sz="1100" b="1" dirty="0" smtClean="0"/>
                    </a:p>
                    <a:p>
                      <a:r>
                        <a:rPr kumimoji="1" lang="ja-JP" altLang="en-US" sz="1100" dirty="0" smtClean="0"/>
                        <a:t>実施主体：市町村→指定特定相談支援事業者、指定一般相談支援事業者への委託可</a:t>
                      </a:r>
                      <a:endParaRPr kumimoji="1" lang="en-US" altLang="ja-JP" sz="1100" dirty="0" smtClean="0"/>
                    </a:p>
                    <a:p>
                      <a:endParaRPr kumimoji="1" lang="en-US" altLang="ja-JP" sz="1100" dirty="0" smtClean="0"/>
                    </a:p>
                    <a:p>
                      <a:r>
                        <a:rPr kumimoji="1" lang="en-US" altLang="ja-JP" sz="1100" dirty="0" smtClean="0">
                          <a:solidFill>
                            <a:srgbClr val="FF0000"/>
                          </a:solidFill>
                        </a:rPr>
                        <a:t>※</a:t>
                      </a:r>
                      <a:r>
                        <a:rPr kumimoji="1" lang="ja-JP" altLang="en-US" sz="1100" dirty="0" smtClean="0">
                          <a:solidFill>
                            <a:srgbClr val="FF0000"/>
                          </a:solidFill>
                        </a:rPr>
                        <a:t>交付税措置</a:t>
                      </a:r>
                      <a:endParaRPr kumimoji="1" lang="ja-JP" altLang="en-US" sz="1100" dirty="0">
                        <a:solidFill>
                          <a:srgbClr val="FF0000"/>
                        </a:solidFill>
                      </a:endParaRPr>
                    </a:p>
                  </a:txBody>
                  <a:tcPr marT="41472" marB="41472"/>
                </a:tc>
                <a:tc>
                  <a:txBody>
                    <a:bodyPr/>
                    <a:lstStyle/>
                    <a:p>
                      <a:r>
                        <a:rPr kumimoji="1" lang="ja-JP" altLang="en-US" sz="1100" dirty="0" smtClean="0"/>
                        <a:t>定めなし</a:t>
                      </a:r>
                      <a:endParaRPr kumimoji="1" lang="en-US" altLang="ja-JP" sz="1100" dirty="0" smtClean="0"/>
                    </a:p>
                    <a:p>
                      <a:endParaRPr kumimoji="1" lang="en-US" altLang="ja-JP" sz="1100" dirty="0" smtClean="0"/>
                    </a:p>
                  </a:txBody>
                  <a:tcPr marT="41472" marB="41472"/>
                </a:tc>
                <a:tc>
                  <a:txBody>
                    <a:bodyPr/>
                    <a:lstStyle/>
                    <a:p>
                      <a:r>
                        <a:rPr kumimoji="1" lang="ja-JP" altLang="en-US" sz="1100" dirty="0" smtClean="0"/>
                        <a:t>・福祉サービスの利用援助（情報提</a:t>
                      </a:r>
                      <a:endParaRPr kumimoji="1" lang="en-US" altLang="ja-JP" sz="1100" dirty="0" smtClean="0"/>
                    </a:p>
                    <a:p>
                      <a:r>
                        <a:rPr kumimoji="1" lang="ja-JP" altLang="en-US" sz="1100" dirty="0" smtClean="0"/>
                        <a:t>　供、相談等）</a:t>
                      </a:r>
                      <a:endParaRPr kumimoji="1" lang="en-US" altLang="ja-JP" sz="1100" dirty="0" smtClean="0"/>
                    </a:p>
                    <a:p>
                      <a:r>
                        <a:rPr kumimoji="1" lang="ja-JP" altLang="en-US" sz="1100" dirty="0" smtClean="0"/>
                        <a:t>・社会資源を活用するための支援</a:t>
                      </a:r>
                      <a:endParaRPr kumimoji="1" lang="en-US" altLang="ja-JP" sz="1100" dirty="0" smtClean="0"/>
                    </a:p>
                    <a:p>
                      <a:r>
                        <a:rPr kumimoji="1" lang="ja-JP" altLang="en-US" sz="1100" dirty="0" smtClean="0"/>
                        <a:t>　</a:t>
                      </a:r>
                      <a:r>
                        <a:rPr kumimoji="1" lang="en-US" altLang="ja-JP" sz="1050" dirty="0" smtClean="0"/>
                        <a:t>(</a:t>
                      </a:r>
                      <a:r>
                        <a:rPr kumimoji="1" lang="ja-JP" altLang="en-US" sz="1050" dirty="0" smtClean="0"/>
                        <a:t>各種支援施策に関する助言・指導</a:t>
                      </a:r>
                      <a:r>
                        <a:rPr kumimoji="1" lang="en-US" altLang="ja-JP" sz="1050" dirty="0" smtClean="0"/>
                        <a:t>)</a:t>
                      </a:r>
                    </a:p>
                    <a:p>
                      <a:r>
                        <a:rPr kumimoji="1" lang="ja-JP" altLang="en-US" sz="1100" dirty="0" smtClean="0"/>
                        <a:t>・社会生活力を高めるための支援</a:t>
                      </a:r>
                      <a:endParaRPr kumimoji="1" lang="en-US" altLang="ja-JP" sz="1100" dirty="0" smtClean="0"/>
                    </a:p>
                    <a:p>
                      <a:r>
                        <a:rPr kumimoji="1" lang="ja-JP" altLang="en-US" sz="1100" dirty="0" smtClean="0"/>
                        <a:t>・ピアカウンセリング</a:t>
                      </a:r>
                      <a:endParaRPr kumimoji="1" lang="en-US" altLang="ja-JP" sz="1100" dirty="0" smtClean="0"/>
                    </a:p>
                    <a:p>
                      <a:r>
                        <a:rPr kumimoji="1" lang="ja-JP" altLang="en-US" sz="1100" dirty="0" smtClean="0"/>
                        <a:t>・権利擁護のために必要な援助</a:t>
                      </a:r>
                      <a:endParaRPr kumimoji="1" lang="en-US" altLang="ja-JP" sz="1100" dirty="0" smtClean="0"/>
                    </a:p>
                    <a:p>
                      <a:r>
                        <a:rPr kumimoji="1" lang="ja-JP" altLang="en-US" sz="1100" dirty="0" smtClean="0"/>
                        <a:t>・専門機関の紹介　　　　　　　等</a:t>
                      </a:r>
                      <a:endParaRPr kumimoji="1" lang="ja-JP" altLang="en-US" sz="1100" dirty="0"/>
                    </a:p>
                  </a:txBody>
                  <a:tcPr marT="41472" marB="4147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solidFill>
                            <a:schemeClr val="tx1"/>
                          </a:solidFill>
                        </a:rPr>
                        <a:t>地域の実情に応じた役割・機能分化による。委託と基幹は一体化、一体的運営も考えられるが、業務及び業務量の整理等市町村の体制整備を検討の上実施</a:t>
                      </a:r>
                      <a:endParaRPr kumimoji="1" lang="en-US" altLang="ja-JP" sz="11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solidFill>
                            <a:schemeClr val="tx1"/>
                          </a:solidFill>
                          <a:latin typeface="+mn-ea"/>
                          <a:ea typeface="+mn-ea"/>
                        </a:rPr>
                        <a:t>■</a:t>
                      </a:r>
                      <a:r>
                        <a:rPr kumimoji="1" lang="ja-JP" altLang="en-US" sz="1100" dirty="0" smtClean="0">
                          <a:solidFill>
                            <a:srgbClr val="FF0000"/>
                          </a:solidFill>
                          <a:latin typeface="+mn-ea"/>
                          <a:ea typeface="+mn-ea"/>
                        </a:rPr>
                        <a:t>全部又は一部を委託</a:t>
                      </a:r>
                      <a:r>
                        <a:rPr kumimoji="1" lang="en-US" altLang="ja-JP" sz="1100" dirty="0" smtClean="0">
                          <a:solidFill>
                            <a:srgbClr val="FF0000"/>
                          </a:solidFill>
                          <a:latin typeface="+mn-ea"/>
                          <a:ea typeface="+mn-ea"/>
                        </a:rPr>
                        <a:t>90%</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solidFill>
                            <a:schemeClr val="tx1"/>
                          </a:solidFill>
                          <a:latin typeface="+mn-ea"/>
                          <a:ea typeface="+mn-ea"/>
                        </a:rPr>
                        <a:t>　</a:t>
                      </a:r>
                      <a:r>
                        <a:rPr kumimoji="1" lang="ja-JP" altLang="en-US" sz="1100" baseline="0" dirty="0" smtClean="0">
                          <a:solidFill>
                            <a:schemeClr val="tx1"/>
                          </a:solidFill>
                          <a:latin typeface="+mn-ea"/>
                          <a:ea typeface="+mn-ea"/>
                        </a:rPr>
                        <a:t> 市町村で</a:t>
                      </a:r>
                      <a:r>
                        <a:rPr kumimoji="1" lang="ja-JP" altLang="en-US" sz="1100" dirty="0" smtClean="0">
                          <a:solidFill>
                            <a:schemeClr val="tx1"/>
                          </a:solidFill>
                          <a:latin typeface="+mn-ea"/>
                          <a:ea typeface="+mn-ea"/>
                        </a:rPr>
                        <a:t>直営実施</a:t>
                      </a:r>
                      <a:r>
                        <a:rPr kumimoji="1" lang="en-US" altLang="ja-JP" sz="1100" dirty="0" smtClean="0">
                          <a:solidFill>
                            <a:schemeClr val="tx1"/>
                          </a:solidFill>
                          <a:latin typeface="+mn-ea"/>
                          <a:ea typeface="+mn-ea"/>
                        </a:rPr>
                        <a:t>10%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solidFill>
                            <a:schemeClr val="tx1"/>
                          </a:solidFill>
                          <a:latin typeface="+mn-ea"/>
                          <a:ea typeface="+mn-ea"/>
                        </a:rPr>
                        <a:t>■単独市町村で実施</a:t>
                      </a:r>
                      <a:r>
                        <a:rPr kumimoji="1" lang="en-US" altLang="ja-JP" sz="1100" dirty="0" smtClean="0">
                          <a:solidFill>
                            <a:schemeClr val="tx1"/>
                          </a:solidFill>
                          <a:latin typeface="+mn-ea"/>
                          <a:ea typeface="+mn-ea"/>
                        </a:rPr>
                        <a:t>59%</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mn-ea"/>
                          <a:ea typeface="+mn-ea"/>
                        </a:rPr>
                        <a:t>※H30.4</a:t>
                      </a:r>
                      <a:r>
                        <a:rPr kumimoji="1" lang="ja-JP" altLang="en-US" sz="1100" dirty="0" smtClean="0">
                          <a:solidFill>
                            <a:schemeClr val="tx1"/>
                          </a:solidFill>
                          <a:latin typeface="+mn-ea"/>
                          <a:ea typeface="+mn-ea"/>
                        </a:rPr>
                        <a:t>時点</a:t>
                      </a:r>
                      <a:endParaRPr kumimoji="1" lang="en-US" altLang="ja-JP" sz="1100" dirty="0" smtClean="0">
                        <a:solidFill>
                          <a:schemeClr val="tx1"/>
                        </a:solidFill>
                        <a:latin typeface="+mn-ea"/>
                        <a:ea typeface="+mn-ea"/>
                      </a:endParaRPr>
                    </a:p>
                  </a:txBody>
                  <a:tcPr marT="41472" marB="41472"/>
                </a:tc>
                <a:extLst>
                  <a:ext uri="{0D108BD9-81ED-4DB2-BD59-A6C34878D82A}">
                    <a16:rowId xmlns:a16="http://schemas.microsoft.com/office/drawing/2014/main" val="10002"/>
                  </a:ext>
                </a:extLst>
              </a:tr>
              <a:tr h="1090498">
                <a:tc>
                  <a:txBody>
                    <a:bodyPr/>
                    <a:lstStyle/>
                    <a:p>
                      <a:r>
                        <a:rPr kumimoji="1" lang="ja-JP" altLang="en-US" sz="1100" b="1" dirty="0" smtClean="0"/>
                        <a:t>指定特定相談支援事業所</a:t>
                      </a:r>
                      <a:endParaRPr kumimoji="1" lang="en-US" altLang="ja-JP" sz="1100" b="1" dirty="0" smtClean="0"/>
                    </a:p>
                    <a:p>
                      <a:r>
                        <a:rPr kumimoji="1" lang="ja-JP" altLang="en-US" sz="1100" b="1" dirty="0" smtClean="0"/>
                        <a:t>指定障害児相談支援事業所</a:t>
                      </a:r>
                      <a:endParaRPr kumimoji="1" lang="en-US" altLang="ja-JP" sz="1100" b="1" dirty="0" smtClean="0"/>
                    </a:p>
                    <a:p>
                      <a:endParaRPr kumimoji="1" lang="en-US" altLang="ja-JP" sz="1100" b="1" dirty="0" smtClean="0"/>
                    </a:p>
                    <a:p>
                      <a:r>
                        <a:rPr kumimoji="1" lang="en-US" altLang="ja-JP" sz="1100" b="0" dirty="0" smtClean="0">
                          <a:solidFill>
                            <a:srgbClr val="FF0000"/>
                          </a:solidFill>
                        </a:rPr>
                        <a:t>※</a:t>
                      </a:r>
                      <a:r>
                        <a:rPr kumimoji="1" lang="ja-JP" altLang="en-US" sz="1100" b="0" dirty="0" smtClean="0">
                          <a:solidFill>
                            <a:srgbClr val="FF0000"/>
                          </a:solidFill>
                        </a:rPr>
                        <a:t>報酬で対応</a:t>
                      </a:r>
                      <a:endParaRPr kumimoji="1" lang="ja-JP" altLang="en-US" sz="1100" b="0" dirty="0">
                        <a:solidFill>
                          <a:srgbClr val="FF0000"/>
                        </a:solidFill>
                      </a:endParaRPr>
                    </a:p>
                  </a:txBody>
                  <a:tcPr marT="41472" marB="41472"/>
                </a:tc>
                <a:tc>
                  <a:txBody>
                    <a:bodyPr/>
                    <a:lstStyle/>
                    <a:p>
                      <a:r>
                        <a:rPr kumimoji="1" lang="ja-JP" altLang="en-US" sz="1100" dirty="0" smtClean="0"/>
                        <a:t>・専従の相談支援専門員</a:t>
                      </a:r>
                      <a:endParaRPr kumimoji="1" lang="en-US" altLang="ja-JP" sz="1100" dirty="0" smtClean="0"/>
                    </a:p>
                    <a:p>
                      <a:r>
                        <a:rPr kumimoji="1" lang="en-US" altLang="ja-JP" sz="1050" dirty="0" smtClean="0"/>
                        <a:t>    </a:t>
                      </a:r>
                      <a:r>
                        <a:rPr kumimoji="1" lang="en-US" altLang="ja-JP" sz="900" dirty="0" smtClean="0"/>
                        <a:t>(</a:t>
                      </a:r>
                      <a:r>
                        <a:rPr kumimoji="1" lang="ja-JP" altLang="en-US" sz="900" dirty="0" smtClean="0"/>
                        <a:t>業務に支障なければ兼務可</a:t>
                      </a:r>
                      <a:r>
                        <a:rPr kumimoji="1" lang="en-US" altLang="ja-JP" sz="900" dirty="0" smtClean="0"/>
                        <a:t>)</a:t>
                      </a:r>
                    </a:p>
                    <a:p>
                      <a:r>
                        <a:rPr kumimoji="1" lang="ja-JP" altLang="en-US" sz="1100" dirty="0" smtClean="0"/>
                        <a:t>・管理者</a:t>
                      </a:r>
                      <a:endParaRPr kumimoji="1" lang="ja-JP" altLang="en-US" sz="1100" dirty="0"/>
                    </a:p>
                  </a:txBody>
                  <a:tcPr marT="41472" marB="41472"/>
                </a:tc>
                <a:tc>
                  <a:txBody>
                    <a:bodyPr/>
                    <a:lstStyle/>
                    <a:p>
                      <a:r>
                        <a:rPr kumimoji="1" lang="ja-JP" altLang="en-US" sz="1100" dirty="0" smtClean="0"/>
                        <a:t>計画相談支援等</a:t>
                      </a:r>
                      <a:endParaRPr kumimoji="1" lang="en-US" altLang="ja-JP" sz="1100" dirty="0" smtClean="0"/>
                    </a:p>
                    <a:p>
                      <a:r>
                        <a:rPr kumimoji="1" lang="ja-JP" altLang="en-US" sz="1100" dirty="0" smtClean="0"/>
                        <a:t>　・サービス利用支援、</a:t>
                      </a:r>
                    </a:p>
                    <a:p>
                      <a:r>
                        <a:rPr kumimoji="1" lang="ja-JP" altLang="en-US" sz="1100" dirty="0" smtClean="0"/>
                        <a:t>　・継続サービス利用支援</a:t>
                      </a:r>
                      <a:endParaRPr kumimoji="1" lang="en-US" altLang="ja-JP" sz="1100" dirty="0" smtClean="0"/>
                    </a:p>
                    <a:p>
                      <a:endParaRPr kumimoji="1" lang="en-US" altLang="ja-JP" sz="1100" dirty="0" smtClean="0"/>
                    </a:p>
                    <a:p>
                      <a:r>
                        <a:rPr kumimoji="1" lang="en-US" altLang="ja-JP" sz="1100" dirty="0" smtClean="0"/>
                        <a:t>※</a:t>
                      </a:r>
                      <a:r>
                        <a:rPr kumimoji="1" lang="ja-JP" altLang="en-US" sz="1100" dirty="0" smtClean="0"/>
                        <a:t>特定事業所加算を受けている場合は</a:t>
                      </a:r>
                      <a:r>
                        <a:rPr kumimoji="1" lang="en-US" altLang="ja-JP" sz="1100" dirty="0" smtClean="0"/>
                        <a:t>24</a:t>
                      </a:r>
                      <a:r>
                        <a:rPr kumimoji="1" lang="ja-JP" altLang="en-US" sz="1100" dirty="0" smtClean="0"/>
                        <a:t>時間対応及び困難事例にも対応する場合あり</a:t>
                      </a:r>
                    </a:p>
                  </a:txBody>
                  <a:tcPr marT="41472" marB="41472"/>
                </a:tc>
                <a:tc>
                  <a:txBody>
                    <a:bodyPr/>
                    <a:lstStyle/>
                    <a:p>
                      <a:r>
                        <a:rPr kumimoji="1" lang="ja-JP" altLang="en-US" sz="1100" dirty="0" smtClean="0">
                          <a:solidFill>
                            <a:schemeClr val="tx1"/>
                          </a:solidFill>
                        </a:rPr>
                        <a:t>■</a:t>
                      </a:r>
                      <a:r>
                        <a:rPr kumimoji="1" lang="en-US" altLang="ja-JP" sz="1100" dirty="0" smtClean="0">
                          <a:solidFill>
                            <a:schemeClr val="tx1"/>
                          </a:solidFill>
                        </a:rPr>
                        <a:t>7,927</a:t>
                      </a:r>
                      <a:r>
                        <a:rPr kumimoji="1" lang="ja-JP" altLang="en-US" sz="1100" dirty="0" smtClean="0">
                          <a:solidFill>
                            <a:schemeClr val="tx1"/>
                          </a:solidFill>
                        </a:rPr>
                        <a:t>ヶ所</a:t>
                      </a:r>
                      <a:r>
                        <a:rPr kumimoji="1" lang="en-US" altLang="ja-JP" sz="1100" dirty="0" smtClean="0">
                          <a:solidFill>
                            <a:schemeClr val="tx1"/>
                          </a:solidFill>
                        </a:rPr>
                        <a:t>(H27.4)</a:t>
                      </a:r>
                      <a:r>
                        <a:rPr kumimoji="1" lang="ja-JP" altLang="en-US" sz="1100" dirty="0" smtClean="0">
                          <a:solidFill>
                            <a:schemeClr val="tx1"/>
                          </a:solidFill>
                        </a:rPr>
                        <a:t>　</a:t>
                      </a:r>
                      <a:r>
                        <a:rPr kumimoji="1" lang="en-US" altLang="ja-JP" sz="1100" dirty="0" smtClean="0">
                          <a:solidFill>
                            <a:schemeClr val="tx1"/>
                          </a:solidFill>
                        </a:rPr>
                        <a:t>15,575</a:t>
                      </a:r>
                      <a:r>
                        <a:rPr kumimoji="1" lang="ja-JP" altLang="en-US" sz="1100" dirty="0" smtClean="0">
                          <a:solidFill>
                            <a:schemeClr val="tx1"/>
                          </a:solidFill>
                        </a:rPr>
                        <a:t>人</a:t>
                      </a:r>
                    </a:p>
                    <a:p>
                      <a:r>
                        <a:rPr kumimoji="1" lang="ja-JP" altLang="en-US" sz="1100" dirty="0" smtClean="0">
                          <a:solidFill>
                            <a:schemeClr val="tx1"/>
                          </a:solidFill>
                        </a:rPr>
                        <a:t>    </a:t>
                      </a:r>
                      <a:r>
                        <a:rPr kumimoji="1" lang="en-US" altLang="ja-JP" sz="1100" dirty="0" smtClean="0">
                          <a:solidFill>
                            <a:schemeClr val="tx1"/>
                          </a:solidFill>
                        </a:rPr>
                        <a:t>8,684</a:t>
                      </a:r>
                      <a:r>
                        <a:rPr kumimoji="1" lang="ja-JP" altLang="en-US" sz="1100" dirty="0" smtClean="0">
                          <a:solidFill>
                            <a:schemeClr val="tx1"/>
                          </a:solidFill>
                        </a:rPr>
                        <a:t>ヶ所</a:t>
                      </a:r>
                      <a:r>
                        <a:rPr kumimoji="1" lang="en-US" altLang="ja-JP" sz="1100" dirty="0" smtClean="0">
                          <a:solidFill>
                            <a:schemeClr val="tx1"/>
                          </a:solidFill>
                        </a:rPr>
                        <a:t>(H28.4)</a:t>
                      </a:r>
                      <a:r>
                        <a:rPr kumimoji="1" lang="ja-JP" altLang="en-US" sz="1100" dirty="0" smtClean="0">
                          <a:solidFill>
                            <a:schemeClr val="tx1"/>
                          </a:solidFill>
                        </a:rPr>
                        <a:t>　</a:t>
                      </a:r>
                      <a:r>
                        <a:rPr kumimoji="1" lang="en-US" altLang="ja-JP" sz="1100" dirty="0" smtClean="0">
                          <a:solidFill>
                            <a:schemeClr val="tx1"/>
                          </a:solidFill>
                        </a:rPr>
                        <a:t>17,579</a:t>
                      </a:r>
                      <a:r>
                        <a:rPr kumimoji="1" lang="ja-JP" altLang="en-US" sz="1100" dirty="0" smtClean="0">
                          <a:solidFill>
                            <a:schemeClr val="tx1"/>
                          </a:solidFill>
                        </a:rPr>
                        <a:t>人</a:t>
                      </a:r>
                    </a:p>
                    <a:p>
                      <a:r>
                        <a:rPr kumimoji="1" lang="ja-JP" altLang="en-US" sz="1100" dirty="0" smtClean="0">
                          <a:solidFill>
                            <a:schemeClr val="tx1"/>
                          </a:solidFill>
                        </a:rPr>
                        <a:t>　</a:t>
                      </a:r>
                      <a:r>
                        <a:rPr kumimoji="1" lang="en-US" altLang="ja-JP" sz="1100" dirty="0" smtClean="0">
                          <a:solidFill>
                            <a:schemeClr val="tx1"/>
                          </a:solidFill>
                        </a:rPr>
                        <a:t>9,364</a:t>
                      </a:r>
                      <a:r>
                        <a:rPr kumimoji="1" lang="ja-JP" altLang="en-US" sz="1100" dirty="0" smtClean="0">
                          <a:solidFill>
                            <a:schemeClr val="tx1"/>
                          </a:solidFill>
                        </a:rPr>
                        <a:t>ヶ所</a:t>
                      </a:r>
                      <a:r>
                        <a:rPr kumimoji="1" lang="en-US" altLang="ja-JP" sz="1100" dirty="0" smtClean="0">
                          <a:solidFill>
                            <a:schemeClr val="tx1"/>
                          </a:solidFill>
                        </a:rPr>
                        <a:t>(H29.4)</a:t>
                      </a:r>
                      <a:r>
                        <a:rPr kumimoji="1" lang="ja-JP" altLang="en-US" sz="1100" dirty="0" smtClean="0">
                          <a:solidFill>
                            <a:schemeClr val="tx1"/>
                          </a:solidFill>
                        </a:rPr>
                        <a:t>　</a:t>
                      </a:r>
                      <a:r>
                        <a:rPr kumimoji="1" lang="en-US" altLang="ja-JP" sz="1100" dirty="0" smtClean="0">
                          <a:solidFill>
                            <a:schemeClr val="tx1"/>
                          </a:solidFill>
                        </a:rPr>
                        <a:t>19,083</a:t>
                      </a:r>
                      <a:r>
                        <a:rPr kumimoji="1" lang="ja-JP" altLang="en-US" sz="1100" dirty="0" smtClean="0">
                          <a:solidFill>
                            <a:schemeClr val="tx1"/>
                          </a:solidFill>
                        </a:rPr>
                        <a:t>人</a:t>
                      </a:r>
                    </a:p>
                    <a:p>
                      <a:r>
                        <a:rPr kumimoji="1" lang="ja-JP" altLang="en-US" sz="1100" dirty="0" smtClean="0">
                          <a:solidFill>
                            <a:schemeClr val="tx1"/>
                          </a:solidFill>
                        </a:rPr>
                        <a:t>　</a:t>
                      </a:r>
                      <a:r>
                        <a:rPr kumimoji="1" lang="en-US" altLang="ja-JP" sz="1100" dirty="0" smtClean="0">
                          <a:solidFill>
                            <a:schemeClr val="tx1"/>
                          </a:solidFill>
                        </a:rPr>
                        <a:t>9,623</a:t>
                      </a:r>
                      <a:r>
                        <a:rPr kumimoji="1" lang="ja-JP" altLang="en-US" sz="1100" dirty="0" smtClean="0">
                          <a:solidFill>
                            <a:schemeClr val="tx1"/>
                          </a:solidFill>
                        </a:rPr>
                        <a:t>ヶ所</a:t>
                      </a:r>
                      <a:r>
                        <a:rPr kumimoji="1" lang="en-US" altLang="ja-JP" sz="1100" dirty="0" smtClean="0">
                          <a:solidFill>
                            <a:schemeClr val="tx1"/>
                          </a:solidFill>
                        </a:rPr>
                        <a:t>(H30.4)</a:t>
                      </a:r>
                      <a:r>
                        <a:rPr kumimoji="1" lang="ja-JP" altLang="en-US" sz="1100" dirty="0" smtClean="0">
                          <a:solidFill>
                            <a:schemeClr val="tx1"/>
                          </a:solidFill>
                        </a:rPr>
                        <a:t>　</a:t>
                      </a:r>
                      <a:r>
                        <a:rPr kumimoji="1" lang="en-US" altLang="ja-JP" sz="1100" dirty="0" smtClean="0">
                          <a:solidFill>
                            <a:schemeClr val="tx1"/>
                          </a:solidFill>
                        </a:rPr>
                        <a:t>20,418</a:t>
                      </a:r>
                      <a:r>
                        <a:rPr kumimoji="1" lang="ja-JP" altLang="en-US" sz="1100" dirty="0" smtClean="0">
                          <a:solidFill>
                            <a:schemeClr val="tx1"/>
                          </a:solidFill>
                        </a:rPr>
                        <a:t>人</a:t>
                      </a:r>
                    </a:p>
                    <a:p>
                      <a:pPr marL="0" marR="0" lvl="0" indent="0" algn="l" defTabSz="914293" rtl="0" eaLnBrk="1" fontAlgn="auto" latinLnBrk="0" hangingPunct="1">
                        <a:lnSpc>
                          <a:spcPct val="100000"/>
                        </a:lnSpc>
                        <a:spcBef>
                          <a:spcPts val="0"/>
                        </a:spcBef>
                        <a:spcAft>
                          <a:spcPts val="0"/>
                        </a:spcAft>
                        <a:buClrTx/>
                        <a:buSzTx/>
                        <a:buFontTx/>
                        <a:buNone/>
                        <a:tabLst/>
                        <a:defRPr/>
                      </a:pPr>
                      <a:endParaRPr kumimoji="1" lang="ja-JP" altLang="en-US" sz="1100" dirty="0" smtClean="0">
                        <a:solidFill>
                          <a:schemeClr val="tx1"/>
                        </a:solidFill>
                      </a:endParaRPr>
                    </a:p>
                    <a:p>
                      <a:r>
                        <a:rPr kumimoji="1" lang="en-US" altLang="ja-JP" sz="1100" dirty="0" smtClean="0">
                          <a:solidFill>
                            <a:srgbClr val="FF0000"/>
                          </a:solidFill>
                        </a:rPr>
                        <a:t>※</a:t>
                      </a:r>
                      <a:r>
                        <a:rPr kumimoji="1" lang="ja-JP" altLang="en-US" sz="1100" dirty="0" smtClean="0">
                          <a:solidFill>
                            <a:srgbClr val="FF0000"/>
                          </a:solidFill>
                        </a:rPr>
                        <a:t>障害者相談支援事業受託事業所数　</a:t>
                      </a:r>
                      <a:endParaRPr kumimoji="1" lang="en-US" altLang="ja-JP" sz="1100" dirty="0" smtClean="0">
                        <a:solidFill>
                          <a:srgbClr val="FF0000"/>
                        </a:solidFill>
                      </a:endParaRPr>
                    </a:p>
                    <a:p>
                      <a:r>
                        <a:rPr kumimoji="1" lang="en-US" altLang="ja-JP" sz="1100" dirty="0" smtClean="0">
                          <a:solidFill>
                            <a:srgbClr val="FF0000"/>
                          </a:solidFill>
                        </a:rPr>
                        <a:t>    2,189</a:t>
                      </a:r>
                      <a:r>
                        <a:rPr kumimoji="1" lang="ja-JP" altLang="en-US" sz="1100" dirty="0" smtClean="0">
                          <a:solidFill>
                            <a:srgbClr val="FF0000"/>
                          </a:solidFill>
                        </a:rPr>
                        <a:t>ヶ所</a:t>
                      </a:r>
                      <a:r>
                        <a:rPr kumimoji="1" lang="en-US" altLang="ja-JP" sz="1100" dirty="0" smtClean="0">
                          <a:solidFill>
                            <a:srgbClr val="FF0000"/>
                          </a:solidFill>
                        </a:rPr>
                        <a:t>(23%)</a:t>
                      </a:r>
                      <a:endParaRPr kumimoji="1" lang="ja-JP" altLang="en-US" sz="1100" dirty="0" smtClean="0">
                        <a:solidFill>
                          <a:schemeClr val="tx1"/>
                        </a:solidFill>
                      </a:endParaRPr>
                    </a:p>
                  </a:txBody>
                  <a:tcPr marT="41472" marB="41472"/>
                </a:tc>
                <a:extLst>
                  <a:ext uri="{0D108BD9-81ED-4DB2-BD59-A6C34878D82A}">
                    <a16:rowId xmlns:a16="http://schemas.microsoft.com/office/drawing/2014/main" val="10003"/>
                  </a:ext>
                </a:extLst>
              </a:tr>
              <a:tr h="814868">
                <a:tc>
                  <a:txBody>
                    <a:bodyPr/>
                    <a:lstStyle/>
                    <a:p>
                      <a:r>
                        <a:rPr kumimoji="1" lang="ja-JP" altLang="en-US" sz="1100" b="1" dirty="0" smtClean="0"/>
                        <a:t>指定一般相談支援事業所</a:t>
                      </a:r>
                      <a:endParaRPr kumimoji="1" lang="en-US" altLang="ja-JP" sz="1100" b="1" dirty="0" smtClean="0"/>
                    </a:p>
                    <a:p>
                      <a:endParaRPr kumimoji="1" lang="en-US" altLang="ja-JP" sz="1100" b="1" dirty="0" smtClean="0"/>
                    </a:p>
                    <a:p>
                      <a:pPr marL="0" marR="0" indent="0" algn="l" defTabSz="914293" rtl="0" eaLnBrk="1" fontAlgn="auto" latinLnBrk="0" hangingPunct="1">
                        <a:lnSpc>
                          <a:spcPct val="100000"/>
                        </a:lnSpc>
                        <a:spcBef>
                          <a:spcPts val="0"/>
                        </a:spcBef>
                        <a:spcAft>
                          <a:spcPts val="0"/>
                        </a:spcAft>
                        <a:buClrTx/>
                        <a:buSzTx/>
                        <a:buFontTx/>
                        <a:buNone/>
                        <a:tabLst/>
                        <a:defRPr/>
                      </a:pPr>
                      <a:r>
                        <a:rPr kumimoji="1" lang="en-US" altLang="ja-JP" sz="1100" b="0" dirty="0" smtClean="0">
                          <a:solidFill>
                            <a:srgbClr val="FF0000"/>
                          </a:solidFill>
                        </a:rPr>
                        <a:t>※</a:t>
                      </a:r>
                      <a:r>
                        <a:rPr kumimoji="1" lang="ja-JP" altLang="en-US" sz="1100" b="0" dirty="0" smtClean="0">
                          <a:solidFill>
                            <a:srgbClr val="FF0000"/>
                          </a:solidFill>
                        </a:rPr>
                        <a:t>報酬で対応</a:t>
                      </a:r>
                    </a:p>
                    <a:p>
                      <a:endParaRPr kumimoji="1" lang="ja-JP" altLang="en-US" sz="1100" b="1" dirty="0"/>
                    </a:p>
                  </a:txBody>
                  <a:tcPr marT="41472" marB="41472"/>
                </a:tc>
                <a:tc>
                  <a:txBody>
                    <a:bodyPr/>
                    <a:lstStyle/>
                    <a:p>
                      <a:r>
                        <a:rPr kumimoji="1" lang="ja-JP" altLang="en-US" sz="1100" dirty="0" smtClean="0"/>
                        <a:t>・専従の指定地域移行支援</a:t>
                      </a:r>
                      <a:endParaRPr kumimoji="1" lang="en-US" altLang="ja-JP" sz="1100" dirty="0" smtClean="0"/>
                    </a:p>
                    <a:p>
                      <a:r>
                        <a:rPr kumimoji="1" lang="ja-JP" altLang="en-US" sz="1100" dirty="0" smtClean="0"/>
                        <a:t>　従事者</a:t>
                      </a:r>
                      <a:r>
                        <a:rPr kumimoji="1" lang="en-US" altLang="ja-JP" sz="1100" dirty="0" smtClean="0"/>
                        <a:t>(</a:t>
                      </a:r>
                      <a:r>
                        <a:rPr kumimoji="1" lang="ja-JP" altLang="en-US" sz="1100" dirty="0" smtClean="0"/>
                        <a:t>兼務可</a:t>
                      </a:r>
                      <a:r>
                        <a:rPr kumimoji="1" lang="en-US" altLang="ja-JP" sz="1100" dirty="0" smtClean="0"/>
                        <a:t>)</a:t>
                      </a:r>
                      <a:r>
                        <a:rPr kumimoji="1" lang="ja-JP" altLang="en-US" sz="1100" dirty="0" err="1" smtClean="0"/>
                        <a:t>、</a:t>
                      </a:r>
                      <a:r>
                        <a:rPr kumimoji="1" lang="ja-JP" altLang="en-US" sz="1100" dirty="0" smtClean="0"/>
                        <a:t> うち１</a:t>
                      </a:r>
                      <a:endParaRPr kumimoji="1" lang="en-US" altLang="ja-JP" sz="1100" dirty="0" smtClean="0"/>
                    </a:p>
                    <a:p>
                      <a:r>
                        <a:rPr kumimoji="1" lang="ja-JP" altLang="en-US" sz="1100" dirty="0" smtClean="0"/>
                        <a:t>　以上は相談支援専門員</a:t>
                      </a:r>
                    </a:p>
                    <a:p>
                      <a:r>
                        <a:rPr kumimoji="1" lang="ja-JP" altLang="en-US" sz="1100" dirty="0" smtClean="0"/>
                        <a:t>・管理者</a:t>
                      </a:r>
                      <a:endParaRPr kumimoji="1" lang="ja-JP" altLang="en-US" sz="1100" dirty="0"/>
                    </a:p>
                  </a:txBody>
                  <a:tcPr marT="41472" marB="41472"/>
                </a:tc>
                <a:tc>
                  <a:txBody>
                    <a:bodyPr/>
                    <a:lstStyle/>
                    <a:p>
                      <a:r>
                        <a:rPr kumimoji="1" lang="ja-JP" altLang="en-US" sz="1100" dirty="0" smtClean="0"/>
                        <a:t>地域相談支援等</a:t>
                      </a:r>
                      <a:endParaRPr kumimoji="1" lang="en-US" altLang="ja-JP" sz="1100" dirty="0" smtClean="0"/>
                    </a:p>
                    <a:p>
                      <a:r>
                        <a:rPr kumimoji="1" lang="ja-JP" altLang="en-US" sz="1100" dirty="0" smtClean="0"/>
                        <a:t>　・地域移行支援</a:t>
                      </a:r>
                      <a:endParaRPr kumimoji="1" lang="en-US" altLang="ja-JP" sz="1100" dirty="0" smtClean="0"/>
                    </a:p>
                    <a:p>
                      <a:r>
                        <a:rPr kumimoji="1" lang="ja-JP" altLang="en-US" sz="1100" dirty="0" smtClean="0"/>
                        <a:t>　・地域定着支援　　　　　　等</a:t>
                      </a:r>
                      <a:endParaRPr kumimoji="1" lang="ja-JP" altLang="en-US" sz="1100" dirty="0"/>
                    </a:p>
                  </a:txBody>
                  <a:tcPr marT="41472" marB="41472"/>
                </a:tc>
                <a:tc>
                  <a:txBody>
                    <a:bodyPr/>
                    <a:lstStyle/>
                    <a:p>
                      <a:r>
                        <a:rPr kumimoji="1" lang="ja-JP" altLang="en-US" sz="1100" dirty="0" smtClean="0">
                          <a:solidFill>
                            <a:schemeClr val="tx1"/>
                          </a:solidFill>
                        </a:rPr>
                        <a:t>■</a:t>
                      </a:r>
                      <a:r>
                        <a:rPr kumimoji="1" lang="en-US" altLang="ja-JP" sz="1100" dirty="0" smtClean="0">
                          <a:solidFill>
                            <a:schemeClr val="tx1"/>
                          </a:solidFill>
                        </a:rPr>
                        <a:t>3,357</a:t>
                      </a:r>
                      <a:r>
                        <a:rPr kumimoji="1" lang="ja-JP" altLang="en-US" sz="1100" dirty="0" smtClean="0">
                          <a:solidFill>
                            <a:schemeClr val="tx1"/>
                          </a:solidFill>
                        </a:rPr>
                        <a:t>ヶ所</a:t>
                      </a:r>
                      <a:r>
                        <a:rPr kumimoji="1" lang="en-US" altLang="ja-JP" sz="1100" dirty="0" smtClean="0">
                          <a:solidFill>
                            <a:schemeClr val="tx1"/>
                          </a:solidFill>
                        </a:rPr>
                        <a:t>(H28.4)</a:t>
                      </a:r>
                    </a:p>
                    <a:p>
                      <a:r>
                        <a:rPr kumimoji="1" lang="ja-JP" altLang="en-US" sz="1100" dirty="0" smtClean="0">
                          <a:solidFill>
                            <a:schemeClr val="tx1"/>
                          </a:solidFill>
                        </a:rPr>
                        <a:t>→</a:t>
                      </a:r>
                      <a:r>
                        <a:rPr kumimoji="1" lang="en-US" altLang="ja-JP" sz="1100" dirty="0" smtClean="0">
                          <a:solidFill>
                            <a:schemeClr val="tx1"/>
                          </a:solidFill>
                        </a:rPr>
                        <a:t>3,420</a:t>
                      </a:r>
                      <a:r>
                        <a:rPr kumimoji="1" lang="ja-JP" altLang="en-US" sz="1100" dirty="0" smtClean="0">
                          <a:solidFill>
                            <a:schemeClr val="tx1"/>
                          </a:solidFill>
                        </a:rPr>
                        <a:t>ヶ所</a:t>
                      </a:r>
                      <a:r>
                        <a:rPr kumimoji="1" lang="en-US" altLang="ja-JP" sz="1100" dirty="0" smtClean="0">
                          <a:solidFill>
                            <a:schemeClr val="tx1"/>
                          </a:solidFill>
                        </a:rPr>
                        <a:t>(H29.4)</a:t>
                      </a:r>
                    </a:p>
                    <a:p>
                      <a:pPr marL="0" marR="0" lvl="0" indent="0" algn="l" defTabSz="914293" rtl="0" eaLnBrk="1" fontAlgn="auto" latinLnBrk="0" hangingPunct="1">
                        <a:lnSpc>
                          <a:spcPct val="100000"/>
                        </a:lnSpc>
                        <a:spcBef>
                          <a:spcPts val="0"/>
                        </a:spcBef>
                        <a:spcAft>
                          <a:spcPts val="0"/>
                        </a:spcAft>
                        <a:buClrTx/>
                        <a:buSzTx/>
                        <a:buFontTx/>
                        <a:buNone/>
                        <a:tabLst/>
                        <a:defRPr/>
                      </a:pPr>
                      <a:r>
                        <a:rPr kumimoji="1" lang="ja-JP" altLang="en-US" sz="1100" dirty="0" smtClean="0">
                          <a:solidFill>
                            <a:schemeClr val="tx1"/>
                          </a:solidFill>
                        </a:rPr>
                        <a:t>→</a:t>
                      </a:r>
                      <a:r>
                        <a:rPr kumimoji="1" lang="en-US" altLang="ja-JP" sz="1100" dirty="0" smtClean="0">
                          <a:solidFill>
                            <a:schemeClr val="tx1"/>
                          </a:solidFill>
                        </a:rPr>
                        <a:t>3,397</a:t>
                      </a:r>
                      <a:r>
                        <a:rPr kumimoji="1" lang="ja-JP" altLang="en-US" sz="1100" dirty="0" smtClean="0">
                          <a:solidFill>
                            <a:schemeClr val="tx1"/>
                          </a:solidFill>
                        </a:rPr>
                        <a:t>ヶ所</a:t>
                      </a:r>
                      <a:r>
                        <a:rPr kumimoji="1" lang="en-US" altLang="ja-JP" sz="1100" dirty="0" smtClean="0">
                          <a:solidFill>
                            <a:schemeClr val="tx1"/>
                          </a:solidFill>
                        </a:rPr>
                        <a:t>(H30.4)</a:t>
                      </a:r>
                      <a:endParaRPr kumimoji="1" lang="ja-JP" altLang="en-US" sz="1100" dirty="0" smtClean="0">
                        <a:solidFill>
                          <a:schemeClr val="tx1"/>
                        </a:solidFill>
                      </a:endParaRPr>
                    </a:p>
                    <a:p>
                      <a:endParaRPr kumimoji="1" lang="ja-JP" altLang="en-US" sz="1100" dirty="0" smtClean="0">
                        <a:solidFill>
                          <a:schemeClr val="tx1"/>
                        </a:solidFill>
                      </a:endParaRPr>
                    </a:p>
                  </a:txBody>
                  <a:tcPr marT="41472" marB="41472"/>
                </a:tc>
                <a:extLst>
                  <a:ext uri="{0D108BD9-81ED-4DB2-BD59-A6C34878D82A}">
                    <a16:rowId xmlns:a16="http://schemas.microsoft.com/office/drawing/2014/main" val="10004"/>
                  </a:ext>
                </a:extLst>
              </a:tr>
            </a:tbl>
          </a:graphicData>
        </a:graphic>
      </p:graphicFrame>
      <p:sp>
        <p:nvSpPr>
          <p:cNvPr id="4" name="スライド番号プレースホルダー 3"/>
          <p:cNvSpPr>
            <a:spLocks noGrp="1"/>
          </p:cNvSpPr>
          <p:nvPr>
            <p:ph type="sldNum" sz="quarter" idx="12"/>
          </p:nvPr>
        </p:nvSpPr>
        <p:spPr/>
        <p:txBody>
          <a:bodyPr/>
          <a:lstStyle/>
          <a:p>
            <a:fld id="{2ADEAB0B-3364-414D-832E-F3CDA843F507}" type="slidenum">
              <a:rPr kumimoji="1" lang="ja-JP" altLang="en-US" smtClean="0"/>
              <a:t>39</a:t>
            </a:fld>
            <a:endParaRPr kumimoji="1" lang="ja-JP" altLang="en-US"/>
          </a:p>
        </p:txBody>
      </p:sp>
      <p:sp>
        <p:nvSpPr>
          <p:cNvPr id="3" name="フッター プレースホルダー 2"/>
          <p:cNvSpPr>
            <a:spLocks noGrp="1"/>
          </p:cNvSpPr>
          <p:nvPr>
            <p:ph type="ftr" sz="quarter" idx="11"/>
          </p:nvPr>
        </p:nvSpPr>
        <p:spPr/>
        <p:txBody>
          <a:bodyPr/>
          <a:lstStyle/>
          <a:p>
            <a:pPr>
              <a:defRPr/>
            </a:pPr>
            <a:r>
              <a:rPr kumimoji="1" lang="ja-JP" altLang="en-US" smtClean="0"/>
              <a:t>平成</a:t>
            </a:r>
            <a:r>
              <a:rPr kumimoji="1" lang="en-US" altLang="ja-JP" smtClean="0"/>
              <a:t>30</a:t>
            </a:r>
            <a:r>
              <a:rPr kumimoji="1" lang="ja-JP" altLang="en-US" smtClean="0"/>
              <a:t>年度障害者総合福祉推進事業に基づく新カリキュラムによる相談支援従事者養成研修</a:t>
            </a:r>
            <a:r>
              <a:rPr kumimoji="1" lang="en-US" altLang="ja-JP" smtClean="0"/>
              <a:t>(</a:t>
            </a:r>
            <a:r>
              <a:rPr kumimoji="1" lang="ja-JP" altLang="en-US" smtClean="0"/>
              <a:t>現任研修</a:t>
            </a:r>
            <a:r>
              <a:rPr kumimoji="1" lang="en-US" altLang="ja-JP" smtClean="0"/>
              <a:t>) </a:t>
            </a:r>
            <a:r>
              <a:rPr kumimoji="1" lang="ja-JP" altLang="en-US" smtClean="0"/>
              <a:t>を令和元年度版に改訂したもの</a:t>
            </a:r>
            <a:endParaRPr kumimoji="1" lang="ja-JP" altLang="en-US" dirty="0" smtClean="0"/>
          </a:p>
        </p:txBody>
      </p:sp>
    </p:spTree>
    <p:extLst>
      <p:ext uri="{BB962C8B-B14F-4D97-AF65-F5344CB8AC3E}">
        <p14:creationId xmlns:p14="http://schemas.microsoft.com/office/powerpoint/2010/main" val="14269358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08411" y="495020"/>
            <a:ext cx="7775774" cy="3827202"/>
          </a:xfrm>
          <a:prstGeom prst="rect">
            <a:avLst/>
          </a:prstGeom>
          <a:noFill/>
        </p:spPr>
        <p:txBody>
          <a:bodyPr wrap="square" rtlCol="0">
            <a:spAutoFit/>
          </a:bodyPr>
          <a:lstStyle/>
          <a:p>
            <a:r>
              <a:rPr lang="ja-JP" altLang="en-US" sz="2585">
                <a:latin typeface="ＭＳ ゴシック" panose="020B0609070205080204" pitchFamily="49" charset="-128"/>
                <a:ea typeface="ＭＳ ゴシック" panose="020B0609070205080204" pitchFamily="49" charset="-128"/>
              </a:rPr>
              <a:t>講義上の留意点</a:t>
            </a:r>
          </a:p>
          <a:p>
            <a:pPr>
              <a:lnSpc>
                <a:spcPts val="1385"/>
              </a:lnSpc>
            </a:pPr>
            <a:endParaRPr lang="ja-JP" altLang="en-US" sz="1662">
              <a:latin typeface="ＭＳ ゴシック" panose="020B0609070205080204" pitchFamily="49" charset="-128"/>
              <a:ea typeface="ＭＳ ゴシック" panose="020B0609070205080204" pitchFamily="49" charset="-128"/>
            </a:endParaRPr>
          </a:p>
          <a:p>
            <a:r>
              <a:rPr lang="ja-JP" altLang="en-US" sz="2215">
                <a:latin typeface="ＭＳ ゴシック" panose="020B0609070205080204" pitchFamily="49" charset="-128"/>
                <a:ea typeface="ＭＳ ゴシック" panose="020B0609070205080204" pitchFamily="49" charset="-128"/>
              </a:rPr>
              <a:t>① 法</a:t>
            </a:r>
            <a:r>
              <a:rPr lang="ja-JP" altLang="en-US" sz="2215" smtClean="0">
                <a:latin typeface="ＭＳ ゴシック" panose="020B0609070205080204" pitchFamily="49" charset="-128"/>
                <a:ea typeface="ＭＳ ゴシック" panose="020B0609070205080204" pitchFamily="49" charset="-128"/>
              </a:rPr>
              <a:t>制度は改定されてゆくものであり、自ら</a:t>
            </a:r>
            <a:r>
              <a:rPr lang="ja-JP" altLang="en-US" sz="2215">
                <a:latin typeface="ＭＳ ゴシック" panose="020B0609070205080204" pitchFamily="49" charset="-128"/>
                <a:ea typeface="ＭＳ ゴシック" panose="020B0609070205080204" pitchFamily="49" charset="-128"/>
              </a:rPr>
              <a:t>の知識を</a:t>
            </a:r>
            <a:r>
              <a:rPr lang="ja-JP" altLang="en-US" sz="2215" smtClean="0">
                <a:latin typeface="ＭＳ ゴシック" panose="020B0609070205080204" pitchFamily="49" charset="-128"/>
                <a:ea typeface="ＭＳ ゴシック" panose="020B0609070205080204" pitchFamily="49" charset="-128"/>
              </a:rPr>
              <a:t>振り</a:t>
            </a:r>
          </a:p>
          <a:p>
            <a:r>
              <a:rPr lang="ja-JP" altLang="en-US" sz="2215" smtClean="0">
                <a:latin typeface="ＭＳ ゴシック" panose="020B0609070205080204" pitchFamily="49" charset="-128"/>
                <a:ea typeface="ＭＳ ゴシック" panose="020B0609070205080204" pitchFamily="49" charset="-128"/>
              </a:rPr>
              <a:t>　返り</a:t>
            </a:r>
            <a:r>
              <a:rPr lang="ja-JP" altLang="en-US" sz="2215">
                <a:latin typeface="ＭＳ ゴシック" panose="020B0609070205080204" pitchFamily="49" charset="-128"/>
                <a:ea typeface="ＭＳ ゴシック" panose="020B0609070205080204" pitchFamily="49" charset="-128"/>
              </a:rPr>
              <a:t>、</a:t>
            </a:r>
            <a:r>
              <a:rPr lang="ja-JP" altLang="en-US" sz="2215" smtClean="0">
                <a:latin typeface="ＭＳ ゴシック" panose="020B0609070205080204" pitchFamily="49" charset="-128"/>
                <a:ea typeface="ＭＳ ゴシック" panose="020B0609070205080204" pitchFamily="49" charset="-128"/>
              </a:rPr>
              <a:t>最新情報</a:t>
            </a:r>
            <a:r>
              <a:rPr lang="ja-JP" altLang="en-US" sz="2215">
                <a:latin typeface="ＭＳ ゴシック" panose="020B0609070205080204" pitchFamily="49" charset="-128"/>
                <a:ea typeface="ＭＳ ゴシック" panose="020B0609070205080204" pitchFamily="49" charset="-128"/>
              </a:rPr>
              <a:t>に更新し、再構築することが主眼である</a:t>
            </a:r>
            <a:r>
              <a:rPr lang="ja-JP" altLang="en-US" sz="2215" smtClean="0">
                <a:latin typeface="ＭＳ ゴシック" panose="020B0609070205080204" pitchFamily="49" charset="-128"/>
                <a:ea typeface="ＭＳ ゴシック" panose="020B0609070205080204" pitchFamily="49" charset="-128"/>
              </a:rPr>
              <a:t>こ</a:t>
            </a:r>
          </a:p>
          <a:p>
            <a:r>
              <a:rPr lang="ja-JP" altLang="en-US" sz="2215" smtClean="0">
                <a:latin typeface="ＭＳ ゴシック" panose="020B0609070205080204" pitchFamily="49" charset="-128"/>
                <a:ea typeface="ＭＳ ゴシック" panose="020B0609070205080204" pitchFamily="49" charset="-128"/>
              </a:rPr>
              <a:t>　とを</a:t>
            </a:r>
            <a:r>
              <a:rPr lang="ja-JP" altLang="en-US" sz="2215">
                <a:latin typeface="ＭＳ ゴシック" panose="020B0609070205080204" pitchFamily="49" charset="-128"/>
                <a:ea typeface="ＭＳ ゴシック" panose="020B0609070205080204" pitchFamily="49" charset="-128"/>
              </a:rPr>
              <a:t>伝える。</a:t>
            </a:r>
          </a:p>
          <a:p>
            <a:pPr>
              <a:lnSpc>
                <a:spcPts val="738"/>
              </a:lnSpc>
            </a:pPr>
            <a:endParaRPr lang="en-US" altLang="ja-JP" sz="2215">
              <a:latin typeface="ＭＳ ゴシック" panose="020B0609070205080204" pitchFamily="49" charset="-128"/>
              <a:ea typeface="ＭＳ ゴシック" panose="020B0609070205080204" pitchFamily="49" charset="-128"/>
            </a:endParaRPr>
          </a:p>
          <a:p>
            <a:r>
              <a:rPr lang="ja-JP" altLang="en-US" sz="2215">
                <a:latin typeface="ＭＳ ゴシック" panose="020B0609070205080204" pitchFamily="49" charset="-128"/>
                <a:ea typeface="ＭＳ ゴシック" panose="020B0609070205080204" pitchFamily="49" charset="-128"/>
              </a:rPr>
              <a:t>❖法制度については、本科目以外でも継続的に学びが必要で</a:t>
            </a:r>
          </a:p>
          <a:p>
            <a:r>
              <a:rPr lang="ja-JP" altLang="en-US" sz="2215">
                <a:latin typeface="ＭＳ ゴシック" panose="020B0609070205080204" pitchFamily="49" charset="-128"/>
                <a:ea typeface="ＭＳ ゴシック" panose="020B0609070205080204" pitchFamily="49" charset="-128"/>
              </a:rPr>
              <a:t>　ある点、常に情報を更新する姿勢が必要である点を伝える。</a:t>
            </a:r>
          </a:p>
          <a:p>
            <a:endParaRPr lang="ja-JP" altLang="en-US" sz="2215" smtClean="0">
              <a:latin typeface="ＭＳ ゴシック" panose="020B0609070205080204" pitchFamily="49" charset="-128"/>
              <a:ea typeface="ＭＳ ゴシック" panose="020B0609070205080204" pitchFamily="49" charset="-128"/>
            </a:endParaRPr>
          </a:p>
          <a:p>
            <a:r>
              <a:rPr lang="ja-JP" altLang="en-US" sz="2215" smtClean="0">
                <a:latin typeface="ＭＳ ゴシック" panose="020B0609070205080204" pitchFamily="49" charset="-128"/>
                <a:ea typeface="ＭＳ ゴシック" panose="020B0609070205080204" pitchFamily="49" charset="-128"/>
              </a:rPr>
              <a:t>❖知識の積み重ねにとどまらず、実務経験を経ての自らの法</a:t>
            </a:r>
          </a:p>
          <a:p>
            <a:r>
              <a:rPr lang="ja-JP" altLang="en-US" sz="2215" smtClean="0">
                <a:latin typeface="ＭＳ ゴシック" panose="020B0609070205080204" pitchFamily="49" charset="-128"/>
                <a:ea typeface="ＭＳ ゴシック" panose="020B0609070205080204" pitchFamily="49" charset="-128"/>
              </a:rPr>
              <a:t>　制度を捉える視点についても振り返る機会であることを伝</a:t>
            </a:r>
          </a:p>
          <a:p>
            <a:r>
              <a:rPr lang="ja-JP" altLang="en-US" sz="2215" smtClean="0">
                <a:latin typeface="ＭＳ ゴシック" panose="020B0609070205080204" pitchFamily="49" charset="-128"/>
                <a:ea typeface="ＭＳ ゴシック" panose="020B0609070205080204" pitchFamily="49" charset="-128"/>
              </a:rPr>
              <a:t>　える。</a:t>
            </a:r>
            <a:endParaRPr lang="ja-JP" altLang="en-US" sz="2215">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995926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251520" y="3716452"/>
            <a:ext cx="8640960" cy="2534720"/>
          </a:xfrm>
          <a:prstGeom prst="rect">
            <a:avLst/>
          </a:prstGeom>
          <a:ln w="38100" cmpd="dbl">
            <a:solidFill>
              <a:schemeClr val="accent3">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graphicFrame>
        <p:nvGraphicFramePr>
          <p:cNvPr id="17" name="グラフ 16"/>
          <p:cNvGraphicFramePr>
            <a:graphicFrameLocks/>
          </p:cNvGraphicFramePr>
          <p:nvPr>
            <p:extLst/>
          </p:nvPr>
        </p:nvGraphicFramePr>
        <p:xfrm>
          <a:off x="-146103" y="3990660"/>
          <a:ext cx="9433048" cy="2152790"/>
        </p:xfrm>
        <a:graphic>
          <a:graphicData uri="http://schemas.openxmlformats.org/drawingml/2006/chart">
            <c:chart xmlns:c="http://schemas.openxmlformats.org/drawingml/2006/chart" xmlns:r="http://schemas.openxmlformats.org/officeDocument/2006/relationships" r:id="rId3"/>
          </a:graphicData>
        </a:graphic>
      </p:graphicFrame>
      <p:sp>
        <p:nvSpPr>
          <p:cNvPr id="18" name="正方形/長方形 17"/>
          <p:cNvSpPr/>
          <p:nvPr/>
        </p:nvSpPr>
        <p:spPr>
          <a:xfrm>
            <a:off x="251520" y="908144"/>
            <a:ext cx="8640960" cy="2354026"/>
          </a:xfrm>
          <a:prstGeom prst="rect">
            <a:avLst/>
          </a:prstGeom>
          <a:ln w="38100" cmpd="dbl">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4" name="正方形/長方形 3"/>
          <p:cNvSpPr/>
          <p:nvPr/>
        </p:nvSpPr>
        <p:spPr>
          <a:xfrm>
            <a:off x="251520" y="0"/>
            <a:ext cx="8640960" cy="432048"/>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ja-JP" altLang="en-US" dirty="0">
                <a:solidFill>
                  <a:prstClr val="black"/>
                </a:solidFill>
                <a:latin typeface="HGS創英角ﾎﾟｯﾌﾟ体" pitchFamily="50" charset="-128"/>
                <a:ea typeface="HGS創英角ﾎﾟｯﾌﾟ体" pitchFamily="50" charset="-128"/>
              </a:rPr>
              <a:t>計画相談</a:t>
            </a:r>
            <a:r>
              <a:rPr lang="ja-JP" altLang="en-US" dirty="0" smtClean="0">
                <a:solidFill>
                  <a:prstClr val="black"/>
                </a:solidFill>
                <a:latin typeface="HGS創英角ﾎﾟｯﾌﾟ体" pitchFamily="50" charset="-128"/>
                <a:ea typeface="HGS創英角ﾎﾟｯﾌﾟ体" pitchFamily="50" charset="-128"/>
              </a:rPr>
              <a:t>支援 関連データ（</a:t>
            </a:r>
            <a:r>
              <a:rPr lang="ja-JP" altLang="en-US" dirty="0">
                <a:solidFill>
                  <a:prstClr val="black"/>
                </a:solidFill>
                <a:latin typeface="HGS創英角ﾎﾟｯﾌﾟ体" pitchFamily="50" charset="-128"/>
                <a:ea typeface="HGS創英角ﾎﾟｯﾌﾟ体" pitchFamily="50" charset="-128"/>
              </a:rPr>
              <a:t>都道府県別：実績）</a:t>
            </a:r>
          </a:p>
        </p:txBody>
      </p:sp>
      <p:sp>
        <p:nvSpPr>
          <p:cNvPr id="19" name="テキスト ボックス 18"/>
          <p:cNvSpPr txBox="1"/>
          <p:nvPr/>
        </p:nvSpPr>
        <p:spPr>
          <a:xfrm>
            <a:off x="4283969" y="3060147"/>
            <a:ext cx="4553234" cy="215444"/>
          </a:xfrm>
          <a:prstGeom prst="rect">
            <a:avLst/>
          </a:prstGeom>
          <a:noFill/>
        </p:spPr>
        <p:txBody>
          <a:bodyPr wrap="square" rtlCol="0">
            <a:spAutoFit/>
          </a:bodyPr>
          <a:lstStyle/>
          <a:p>
            <a:pPr algn="r" fontAlgn="auto">
              <a:spcBef>
                <a:spcPts val="0"/>
              </a:spcBef>
              <a:spcAft>
                <a:spcPts val="0"/>
              </a:spcAft>
            </a:pPr>
            <a:r>
              <a:rPr lang="ja-JP" altLang="en-US" sz="800" dirty="0">
                <a:solidFill>
                  <a:prstClr val="black"/>
                </a:solidFill>
                <a:latin typeface="+mn-ea"/>
              </a:rPr>
              <a:t>単位：％　</a:t>
            </a:r>
            <a:r>
              <a:rPr lang="en-US" altLang="ja-JP" sz="800" dirty="0" smtClean="0">
                <a:solidFill>
                  <a:prstClr val="black"/>
                </a:solidFill>
                <a:latin typeface="+mn-ea"/>
              </a:rPr>
              <a:t>【</a:t>
            </a:r>
            <a:r>
              <a:rPr lang="ja-JP" altLang="en-US" sz="800" dirty="0">
                <a:solidFill>
                  <a:prstClr val="black"/>
                </a:solidFill>
                <a:latin typeface="+mn-ea"/>
              </a:rPr>
              <a:t>都道府県名の下の数字は</a:t>
            </a:r>
            <a:r>
              <a:rPr lang="ja-JP" altLang="en-US" sz="800" dirty="0" smtClean="0">
                <a:solidFill>
                  <a:prstClr val="black"/>
                </a:solidFill>
                <a:latin typeface="+mn-ea"/>
              </a:rPr>
              <a:t>順位</a:t>
            </a:r>
            <a:r>
              <a:rPr lang="ja-JP" altLang="en-US" sz="800" dirty="0">
                <a:solidFill>
                  <a:prstClr val="black"/>
                </a:solidFill>
                <a:latin typeface="+mn-ea"/>
              </a:rPr>
              <a:t>　</a:t>
            </a:r>
            <a:r>
              <a:rPr lang="ja-JP" altLang="en-US" sz="800" dirty="0" smtClean="0">
                <a:solidFill>
                  <a:prstClr val="black"/>
                </a:solidFill>
                <a:latin typeface="+mn-ea"/>
              </a:rPr>
              <a:t>進捗率平均</a:t>
            </a:r>
            <a:r>
              <a:rPr lang="en-US" altLang="ja-JP" sz="800" dirty="0" smtClean="0">
                <a:solidFill>
                  <a:srgbClr val="FF0000"/>
                </a:solidFill>
                <a:latin typeface="+mn-ea"/>
              </a:rPr>
              <a:t>99.3%</a:t>
            </a:r>
            <a:r>
              <a:rPr lang="ja-JP" altLang="en-US" sz="800" dirty="0" smtClean="0">
                <a:solidFill>
                  <a:prstClr val="black"/>
                </a:solidFill>
                <a:latin typeface="+mn-ea"/>
              </a:rPr>
              <a:t>　セルフ率平均</a:t>
            </a:r>
            <a:r>
              <a:rPr lang="en-US" altLang="ja-JP" sz="800" dirty="0" smtClean="0">
                <a:solidFill>
                  <a:srgbClr val="FF0000"/>
                </a:solidFill>
                <a:latin typeface="+mn-ea"/>
              </a:rPr>
              <a:t>16.1%</a:t>
            </a:r>
            <a:r>
              <a:rPr lang="ja-JP" altLang="en-US" sz="800" dirty="0" smtClean="0">
                <a:solidFill>
                  <a:prstClr val="black"/>
                </a:solidFill>
                <a:latin typeface="+mn-ea"/>
              </a:rPr>
              <a:t>）</a:t>
            </a:r>
            <a:r>
              <a:rPr lang="en-US" altLang="ja-JP" sz="800" dirty="0" smtClean="0">
                <a:solidFill>
                  <a:prstClr val="black"/>
                </a:solidFill>
                <a:latin typeface="+mn-ea"/>
              </a:rPr>
              <a:t>】</a:t>
            </a:r>
            <a:endParaRPr lang="ja-JP" altLang="en-US" sz="800" dirty="0">
              <a:solidFill>
                <a:prstClr val="black"/>
              </a:solidFill>
              <a:latin typeface="+mn-ea"/>
            </a:endParaRPr>
          </a:p>
        </p:txBody>
      </p:sp>
      <p:sp>
        <p:nvSpPr>
          <p:cNvPr id="21" name="角丸四角形 20"/>
          <p:cNvSpPr/>
          <p:nvPr/>
        </p:nvSpPr>
        <p:spPr>
          <a:xfrm>
            <a:off x="241371" y="469763"/>
            <a:ext cx="8658100" cy="432048"/>
          </a:xfrm>
          <a:prstGeom prst="roundRect">
            <a:avLst/>
          </a:prstGeom>
          <a:solidFill>
            <a:schemeClr val="accent2">
              <a:lumMod val="20000"/>
              <a:lumOff val="80000"/>
            </a:schemeClr>
          </a:solidFill>
          <a:ln w="38100" cmpd="dbl">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pPr>
            <a:r>
              <a:rPr lang="zh-TW" altLang="en-US" sz="1400" dirty="0">
                <a:solidFill>
                  <a:prstClr val="black"/>
                </a:solidFill>
                <a:latin typeface="HGS創英角ﾎﾟｯﾌﾟ体" pitchFamily="50" charset="-128"/>
                <a:ea typeface="HGS創英角ﾎﾟｯﾌﾟ体" pitchFamily="50" charset="-128"/>
              </a:rPr>
              <a:t>○　都道府県別　計画</a:t>
            </a:r>
            <a:r>
              <a:rPr lang="zh-TW" altLang="en-US" sz="1400" dirty="0" smtClean="0">
                <a:solidFill>
                  <a:prstClr val="black"/>
                </a:solidFill>
                <a:latin typeface="HGS創英角ﾎﾟｯﾌﾟ体" pitchFamily="50" charset="-128"/>
                <a:ea typeface="HGS創英角ﾎﾟｯﾌﾟ体" pitchFamily="50" charset="-128"/>
              </a:rPr>
              <a:t>相談</a:t>
            </a:r>
            <a:r>
              <a:rPr lang="ja-JP" altLang="en-US" sz="1400" dirty="0" smtClean="0">
                <a:solidFill>
                  <a:prstClr val="black"/>
                </a:solidFill>
                <a:latin typeface="HGS創英角ﾎﾟｯﾌﾟ体" pitchFamily="50" charset="-128"/>
                <a:ea typeface="HGS創英角ﾎﾟｯﾌﾟ体" pitchFamily="50" charset="-128"/>
              </a:rPr>
              <a:t>支援</a:t>
            </a:r>
            <a:r>
              <a:rPr lang="zh-TW" altLang="en-US" sz="1400" dirty="0" smtClean="0">
                <a:solidFill>
                  <a:prstClr val="black"/>
                </a:solidFill>
                <a:latin typeface="HGS創英角ﾎﾟｯﾌﾟ体" pitchFamily="50" charset="-128"/>
                <a:ea typeface="HGS創英角ﾎﾟｯﾌﾟ体" pitchFamily="50" charset="-128"/>
              </a:rPr>
              <a:t>実績</a:t>
            </a:r>
            <a:r>
              <a:rPr lang="zh-TW" altLang="en-US" sz="1400" dirty="0">
                <a:solidFill>
                  <a:prstClr val="black"/>
                </a:solidFill>
                <a:latin typeface="HGS創英角ﾎﾟｯﾌﾟ体" pitchFamily="50" charset="-128"/>
                <a:ea typeface="HGS創英角ﾎﾟｯﾌﾟ体" pitchFamily="50" charset="-128"/>
              </a:rPr>
              <a:t>　</a:t>
            </a:r>
            <a:r>
              <a:rPr lang="ja-JP" altLang="en-US" sz="1400" dirty="0" smtClean="0">
                <a:solidFill>
                  <a:prstClr val="black"/>
                </a:solidFill>
                <a:latin typeface="HGS創英角ﾎﾟｯﾌﾟ体" pitchFamily="50" charset="-128"/>
                <a:ea typeface="HGS創英角ﾎﾟｯﾌﾟ体" pitchFamily="50" charset="-128"/>
              </a:rPr>
              <a:t>（</a:t>
            </a:r>
            <a:r>
              <a:rPr lang="ja-JP" altLang="en-US" sz="1400" dirty="0" smtClean="0">
                <a:solidFill>
                  <a:srgbClr val="FF0000"/>
                </a:solidFill>
                <a:latin typeface="HGS創英角ﾎﾟｯﾌﾟ体" pitchFamily="50" charset="-128"/>
                <a:ea typeface="HGS創英角ﾎﾟｯﾌﾟ体" pitchFamily="50" charset="-128"/>
              </a:rPr>
              <a:t>Ｈ</a:t>
            </a:r>
            <a:r>
              <a:rPr lang="en-US" altLang="ja-JP" sz="1400" dirty="0" smtClean="0">
                <a:solidFill>
                  <a:srgbClr val="FF0000"/>
                </a:solidFill>
                <a:latin typeface="HGS創英角ﾎﾟｯﾌﾟ体" pitchFamily="50" charset="-128"/>
                <a:ea typeface="HGS創英角ﾎﾟｯﾌﾟ体" pitchFamily="50" charset="-128"/>
              </a:rPr>
              <a:t>30.9</a:t>
            </a:r>
            <a:r>
              <a:rPr lang="ja-JP" altLang="en-US" sz="1400" dirty="0" smtClean="0">
                <a:solidFill>
                  <a:prstClr val="black"/>
                </a:solidFill>
                <a:latin typeface="HGS創英角ﾎﾟｯﾌﾟ体" pitchFamily="50" charset="-128"/>
                <a:ea typeface="HGS創英角ﾎﾟｯﾌﾟ体" pitchFamily="50" charset="-128"/>
              </a:rPr>
              <a:t>：</a:t>
            </a:r>
            <a:r>
              <a:rPr lang="ja-JP" altLang="en-US" sz="1400" dirty="0">
                <a:solidFill>
                  <a:prstClr val="black"/>
                </a:solidFill>
                <a:latin typeface="HGS創英角ﾎﾟｯﾌﾟ体" pitchFamily="50" charset="-128"/>
                <a:ea typeface="HGS創英角ﾎﾟｯﾌﾟ体" pitchFamily="50" charset="-128"/>
              </a:rPr>
              <a:t>厚生労働省調べ）</a:t>
            </a:r>
          </a:p>
        </p:txBody>
      </p:sp>
      <p:sp>
        <p:nvSpPr>
          <p:cNvPr id="25" name="角丸四角形 24"/>
          <p:cNvSpPr/>
          <p:nvPr/>
        </p:nvSpPr>
        <p:spPr>
          <a:xfrm>
            <a:off x="251520" y="3501008"/>
            <a:ext cx="8640960" cy="432048"/>
          </a:xfrm>
          <a:prstGeom prst="roundRect">
            <a:avLst/>
          </a:prstGeom>
          <a:solidFill>
            <a:schemeClr val="accent3">
              <a:lumMod val="20000"/>
              <a:lumOff val="80000"/>
            </a:schemeClr>
          </a:solidFill>
          <a:ln w="38100" cmpd="dbl">
            <a:solidFill>
              <a:schemeClr val="accent3">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pPr>
            <a:r>
              <a:rPr lang="ja-JP" altLang="en-US" sz="1400" dirty="0" smtClean="0">
                <a:solidFill>
                  <a:prstClr val="black"/>
                </a:solidFill>
                <a:latin typeface="HGS創英角ﾎﾟｯﾌﾟ体" panose="040B0A00000000000000" pitchFamily="50" charset="-128"/>
                <a:ea typeface="HGS創英角ﾎﾟｯﾌﾟ体" panose="040B0A00000000000000" pitchFamily="50" charset="-128"/>
                <a:cs typeface="メイリオ" panose="020B0604030504040204" pitchFamily="50" charset="-128"/>
              </a:rPr>
              <a:t>○</a:t>
            </a:r>
            <a:r>
              <a:rPr lang="ja-JP" altLang="en-US" sz="1400" dirty="0">
                <a:solidFill>
                  <a:prstClr val="black"/>
                </a:solidFill>
                <a:latin typeface="HGS創英角ﾎﾟｯﾌﾟ体" panose="040B0A00000000000000" pitchFamily="50" charset="-128"/>
                <a:ea typeface="HGS創英角ﾎﾟｯﾌﾟ体" panose="040B0A00000000000000" pitchFamily="50" charset="-128"/>
                <a:cs typeface="メイリオ" panose="020B0604030504040204" pitchFamily="50" charset="-128"/>
              </a:rPr>
              <a:t>　</a:t>
            </a:r>
            <a:r>
              <a:rPr lang="ja-JP" altLang="en-US" sz="1400" dirty="0" smtClean="0">
                <a:solidFill>
                  <a:prstClr val="black"/>
                </a:solidFill>
                <a:latin typeface="HGS創英角ﾎﾟｯﾌﾟ体" panose="040B0A00000000000000" pitchFamily="50" charset="-128"/>
                <a:ea typeface="HGS創英角ﾎﾟｯﾌﾟ体" panose="040B0A00000000000000" pitchFamily="50" charset="-128"/>
                <a:cs typeface="メイリオ" panose="020B0604030504040204" pitchFamily="50" charset="-128"/>
              </a:rPr>
              <a:t>都道府県別　</a:t>
            </a:r>
            <a:r>
              <a:rPr lang="ja-JP" altLang="en-US" sz="1400" dirty="0">
                <a:solidFill>
                  <a:prstClr val="black"/>
                </a:solidFill>
                <a:latin typeface="HGS創英角ﾎﾟｯﾌﾟ体" panose="040B0A00000000000000" pitchFamily="50" charset="-128"/>
                <a:ea typeface="HGS創英角ﾎﾟｯﾌﾟ体" panose="040B0A00000000000000" pitchFamily="50" charset="-128"/>
                <a:cs typeface="メイリオ" panose="020B0604030504040204" pitchFamily="50" charset="-128"/>
              </a:rPr>
              <a:t>障害児</a:t>
            </a:r>
            <a:r>
              <a:rPr lang="ja-JP" altLang="en-US" sz="1400" dirty="0" smtClean="0">
                <a:solidFill>
                  <a:prstClr val="black"/>
                </a:solidFill>
                <a:latin typeface="HGS創英角ﾎﾟｯﾌﾟ体" panose="040B0A00000000000000" pitchFamily="50" charset="-128"/>
                <a:ea typeface="HGS創英角ﾎﾟｯﾌﾟ体" panose="040B0A00000000000000" pitchFamily="50" charset="-128"/>
                <a:cs typeface="メイリオ" panose="020B0604030504040204" pitchFamily="50" charset="-128"/>
              </a:rPr>
              <a:t>相談支援実績　（</a:t>
            </a:r>
            <a:r>
              <a:rPr lang="ja-JP" altLang="en-US" sz="1400" dirty="0" smtClean="0">
                <a:solidFill>
                  <a:srgbClr val="FF0000"/>
                </a:solidFill>
                <a:latin typeface="HGS創英角ﾎﾟｯﾌﾟ体" panose="040B0A00000000000000" pitchFamily="50" charset="-128"/>
                <a:ea typeface="HGS創英角ﾎﾟｯﾌﾟ体" panose="040B0A00000000000000" pitchFamily="50" charset="-128"/>
                <a:cs typeface="メイリオ" panose="020B0604030504040204" pitchFamily="50" charset="-128"/>
              </a:rPr>
              <a:t>Ｈ</a:t>
            </a:r>
            <a:r>
              <a:rPr lang="en-US" altLang="ja-JP" sz="1400" dirty="0" smtClean="0">
                <a:solidFill>
                  <a:srgbClr val="FF0000"/>
                </a:solidFill>
                <a:latin typeface="HGS創英角ﾎﾟｯﾌﾟ体" panose="040B0A00000000000000" pitchFamily="50" charset="-128"/>
                <a:ea typeface="HGS創英角ﾎﾟｯﾌﾟ体" panose="040B0A00000000000000" pitchFamily="50" charset="-128"/>
                <a:cs typeface="メイリオ" panose="020B0604030504040204" pitchFamily="50" charset="-128"/>
              </a:rPr>
              <a:t>30.9</a:t>
            </a:r>
            <a:r>
              <a:rPr lang="ja-JP" altLang="en-US" sz="1400" dirty="0" smtClean="0">
                <a:solidFill>
                  <a:prstClr val="black"/>
                </a:solidFill>
                <a:latin typeface="HGS創英角ﾎﾟｯﾌﾟ体" panose="040B0A00000000000000" pitchFamily="50" charset="-128"/>
                <a:ea typeface="HGS創英角ﾎﾟｯﾌﾟ体" panose="040B0A00000000000000" pitchFamily="50" charset="-128"/>
                <a:cs typeface="メイリオ" panose="020B0604030504040204" pitchFamily="50" charset="-128"/>
              </a:rPr>
              <a:t>：厚生</a:t>
            </a:r>
            <a:r>
              <a:rPr lang="ja-JP" altLang="en-US" sz="1400" dirty="0">
                <a:solidFill>
                  <a:prstClr val="black"/>
                </a:solidFill>
                <a:latin typeface="HGS創英角ﾎﾟｯﾌﾟ体" panose="040B0A00000000000000" pitchFamily="50" charset="-128"/>
                <a:ea typeface="HGS創英角ﾎﾟｯﾌﾟ体" panose="040B0A00000000000000" pitchFamily="50" charset="-128"/>
                <a:cs typeface="メイリオ" panose="020B0604030504040204" pitchFamily="50" charset="-128"/>
              </a:rPr>
              <a:t>労働省調べ）</a:t>
            </a:r>
          </a:p>
        </p:txBody>
      </p:sp>
      <p:sp>
        <p:nvSpPr>
          <p:cNvPr id="26" name="テキスト ボックス 25"/>
          <p:cNvSpPr txBox="1"/>
          <p:nvPr/>
        </p:nvSpPr>
        <p:spPr>
          <a:xfrm>
            <a:off x="4644008" y="6035728"/>
            <a:ext cx="4248472" cy="215444"/>
          </a:xfrm>
          <a:prstGeom prst="rect">
            <a:avLst/>
          </a:prstGeom>
          <a:noFill/>
        </p:spPr>
        <p:txBody>
          <a:bodyPr wrap="square" rtlCol="0">
            <a:spAutoFit/>
          </a:bodyPr>
          <a:lstStyle/>
          <a:p>
            <a:pPr algn="r" fontAlgn="auto">
              <a:spcBef>
                <a:spcPts val="0"/>
              </a:spcBef>
              <a:spcAft>
                <a:spcPts val="0"/>
              </a:spcAft>
            </a:pPr>
            <a:r>
              <a:rPr lang="ja-JP" altLang="en-US" sz="800" dirty="0" smtClean="0">
                <a:solidFill>
                  <a:prstClr val="black"/>
                </a:solidFill>
                <a:latin typeface="+mn-ea"/>
              </a:rPr>
              <a:t>単位：％　</a:t>
            </a:r>
            <a:r>
              <a:rPr lang="en-US" altLang="ja-JP" sz="800" dirty="0" smtClean="0">
                <a:solidFill>
                  <a:prstClr val="black"/>
                </a:solidFill>
                <a:latin typeface="+mn-ea"/>
              </a:rPr>
              <a:t>【</a:t>
            </a:r>
            <a:r>
              <a:rPr lang="ja-JP" altLang="en-US" sz="800" dirty="0" smtClean="0">
                <a:solidFill>
                  <a:prstClr val="black"/>
                </a:solidFill>
                <a:latin typeface="+mn-ea"/>
              </a:rPr>
              <a:t>都道府県名の下の数字は順位</a:t>
            </a:r>
            <a:r>
              <a:rPr lang="ja-JP" altLang="en-US" sz="800" dirty="0">
                <a:solidFill>
                  <a:prstClr val="black"/>
                </a:solidFill>
                <a:latin typeface="+mn-ea"/>
              </a:rPr>
              <a:t>　</a:t>
            </a:r>
            <a:r>
              <a:rPr lang="ja-JP" altLang="en-US" sz="800" dirty="0" smtClean="0">
                <a:solidFill>
                  <a:prstClr val="black"/>
                </a:solidFill>
                <a:latin typeface="+mn-ea"/>
              </a:rPr>
              <a:t>進捗率平均</a:t>
            </a:r>
            <a:r>
              <a:rPr lang="en-US" altLang="ja-JP" sz="800" dirty="0" smtClean="0">
                <a:solidFill>
                  <a:srgbClr val="FF0000"/>
                </a:solidFill>
                <a:latin typeface="+mn-ea"/>
              </a:rPr>
              <a:t>99.7%</a:t>
            </a:r>
            <a:r>
              <a:rPr lang="ja-JP" altLang="en-US" sz="800" dirty="0">
                <a:solidFill>
                  <a:prstClr val="black"/>
                </a:solidFill>
                <a:latin typeface="+mn-ea"/>
              </a:rPr>
              <a:t>　</a:t>
            </a:r>
            <a:r>
              <a:rPr lang="ja-JP" altLang="en-US" sz="800" dirty="0" smtClean="0">
                <a:solidFill>
                  <a:prstClr val="black"/>
                </a:solidFill>
                <a:latin typeface="+mn-ea"/>
              </a:rPr>
              <a:t>セルフ率平均</a:t>
            </a:r>
            <a:r>
              <a:rPr lang="en-US" altLang="ja-JP" sz="800" dirty="0" smtClean="0">
                <a:solidFill>
                  <a:srgbClr val="FF0000"/>
                </a:solidFill>
                <a:latin typeface="+mn-ea"/>
              </a:rPr>
              <a:t>28.1%</a:t>
            </a:r>
            <a:r>
              <a:rPr lang="en-US" altLang="ja-JP" sz="800" dirty="0" smtClean="0">
                <a:solidFill>
                  <a:prstClr val="black"/>
                </a:solidFill>
                <a:latin typeface="+mn-ea"/>
              </a:rPr>
              <a:t>】</a:t>
            </a:r>
            <a:endParaRPr lang="ja-JP" altLang="en-US" sz="800" dirty="0">
              <a:solidFill>
                <a:prstClr val="black"/>
              </a:solidFill>
              <a:latin typeface="+mn-ea"/>
            </a:endParaRPr>
          </a:p>
        </p:txBody>
      </p:sp>
      <p:sp>
        <p:nvSpPr>
          <p:cNvPr id="2" name="テキスト ボックス 1"/>
          <p:cNvSpPr txBox="1"/>
          <p:nvPr/>
        </p:nvSpPr>
        <p:spPr>
          <a:xfrm>
            <a:off x="642470" y="3279614"/>
            <a:ext cx="8226052" cy="253916"/>
          </a:xfrm>
          <a:prstGeom prst="rect">
            <a:avLst/>
          </a:prstGeom>
          <a:noFill/>
        </p:spPr>
        <p:txBody>
          <a:bodyPr wrap="square" rtlCol="0">
            <a:spAutoFit/>
          </a:bodyPr>
          <a:lstStyle/>
          <a:p>
            <a:pPr fontAlgn="auto">
              <a:spcBef>
                <a:spcPts val="0"/>
              </a:spcBef>
              <a:spcAft>
                <a:spcPts val="0"/>
              </a:spcAft>
            </a:pPr>
            <a:r>
              <a:rPr lang="ja-JP" altLang="en-US" sz="1050" dirty="0" smtClean="0">
                <a:solidFill>
                  <a:prstClr val="black"/>
                </a:solidFill>
                <a:latin typeface="Calibri"/>
                <a:ea typeface="ＭＳ Ｐゴシック"/>
              </a:rPr>
              <a:t>　</a:t>
            </a:r>
            <a:r>
              <a:rPr lang="ja-JP" altLang="en-US" sz="1050" dirty="0">
                <a:solidFill>
                  <a:prstClr val="black"/>
                </a:solidFill>
                <a:latin typeface="Calibri"/>
                <a:ea typeface="ＭＳ Ｐゴシック"/>
              </a:rPr>
              <a:t>↑　同月の障害福祉サービス・地域相談支援の利用者のうち既にサービス等利用</a:t>
            </a:r>
            <a:r>
              <a:rPr lang="ja-JP" altLang="en-US" sz="1050" dirty="0" smtClean="0">
                <a:solidFill>
                  <a:prstClr val="black"/>
                </a:solidFill>
                <a:latin typeface="Calibri"/>
                <a:ea typeface="ＭＳ Ｐゴシック"/>
              </a:rPr>
              <a:t>計画を</a:t>
            </a:r>
            <a:r>
              <a:rPr lang="ja-JP" altLang="en-US" sz="1050" dirty="0">
                <a:solidFill>
                  <a:prstClr val="black"/>
                </a:solidFill>
                <a:latin typeface="Calibri"/>
                <a:ea typeface="ＭＳ Ｐゴシック"/>
              </a:rPr>
              <a:t>作成しているものの割合</a:t>
            </a:r>
          </a:p>
        </p:txBody>
      </p:sp>
      <p:sp>
        <p:nvSpPr>
          <p:cNvPr id="13" name="テキスト ボックス 12"/>
          <p:cNvSpPr txBox="1"/>
          <p:nvPr/>
        </p:nvSpPr>
        <p:spPr>
          <a:xfrm>
            <a:off x="530982" y="6241774"/>
            <a:ext cx="8226052" cy="253916"/>
          </a:xfrm>
          <a:prstGeom prst="rect">
            <a:avLst/>
          </a:prstGeom>
          <a:noFill/>
        </p:spPr>
        <p:txBody>
          <a:bodyPr wrap="square" rtlCol="0">
            <a:spAutoFit/>
          </a:bodyPr>
          <a:lstStyle/>
          <a:p>
            <a:pPr fontAlgn="auto">
              <a:spcBef>
                <a:spcPts val="0"/>
              </a:spcBef>
              <a:spcAft>
                <a:spcPts val="0"/>
              </a:spcAft>
            </a:pPr>
            <a:r>
              <a:rPr lang="ja-JP" altLang="en-US" sz="1050" dirty="0" smtClean="0">
                <a:solidFill>
                  <a:prstClr val="black"/>
                </a:solidFill>
                <a:latin typeface="Calibri"/>
                <a:ea typeface="ＭＳ Ｐゴシック"/>
              </a:rPr>
              <a:t>　</a:t>
            </a:r>
            <a:r>
              <a:rPr lang="ja-JP" altLang="en-US" sz="1050" dirty="0">
                <a:solidFill>
                  <a:prstClr val="black"/>
                </a:solidFill>
                <a:latin typeface="Calibri"/>
                <a:ea typeface="ＭＳ Ｐゴシック"/>
              </a:rPr>
              <a:t>↑　同月</a:t>
            </a:r>
            <a:r>
              <a:rPr lang="ja-JP" altLang="en-US" sz="1050" dirty="0" smtClean="0">
                <a:solidFill>
                  <a:prstClr val="black"/>
                </a:solidFill>
                <a:latin typeface="Calibri"/>
                <a:ea typeface="ＭＳ Ｐゴシック"/>
              </a:rPr>
              <a:t>の障害児通所支援の</a:t>
            </a:r>
            <a:r>
              <a:rPr lang="ja-JP" altLang="en-US" sz="1050" dirty="0">
                <a:solidFill>
                  <a:prstClr val="black"/>
                </a:solidFill>
                <a:latin typeface="Calibri"/>
                <a:ea typeface="ＭＳ Ｐゴシック"/>
              </a:rPr>
              <a:t>利用者のうち既</a:t>
            </a:r>
            <a:r>
              <a:rPr lang="ja-JP" altLang="en-US" sz="1050" dirty="0" smtClean="0">
                <a:solidFill>
                  <a:prstClr val="black"/>
                </a:solidFill>
                <a:latin typeface="Calibri"/>
                <a:ea typeface="ＭＳ Ｐゴシック"/>
              </a:rPr>
              <a:t>に障害児支援利用計画を</a:t>
            </a:r>
            <a:r>
              <a:rPr lang="ja-JP" altLang="en-US" sz="1050" dirty="0">
                <a:solidFill>
                  <a:prstClr val="black"/>
                </a:solidFill>
                <a:latin typeface="Calibri"/>
                <a:ea typeface="ＭＳ Ｐゴシック"/>
              </a:rPr>
              <a:t>作成しているものの割合</a:t>
            </a:r>
          </a:p>
        </p:txBody>
      </p:sp>
      <p:graphicFrame>
        <p:nvGraphicFramePr>
          <p:cNvPr id="14" name="グラフ 13"/>
          <p:cNvGraphicFramePr>
            <a:graphicFrameLocks/>
          </p:cNvGraphicFramePr>
          <p:nvPr>
            <p:extLst/>
          </p:nvPr>
        </p:nvGraphicFramePr>
        <p:xfrm>
          <a:off x="-146103" y="962928"/>
          <a:ext cx="9433048" cy="2207560"/>
        </p:xfrm>
        <a:graphic>
          <a:graphicData uri="http://schemas.openxmlformats.org/drawingml/2006/chart">
            <c:chart xmlns:c="http://schemas.openxmlformats.org/drawingml/2006/chart" xmlns:r="http://schemas.openxmlformats.org/officeDocument/2006/relationships" r:id="rId4"/>
          </a:graphicData>
        </a:graphic>
      </p:graphicFrame>
      <p:sp>
        <p:nvSpPr>
          <p:cNvPr id="3" name="スライド番号プレースホルダー 2"/>
          <p:cNvSpPr>
            <a:spLocks noGrp="1"/>
          </p:cNvSpPr>
          <p:nvPr>
            <p:ph type="sldNum" sz="quarter" idx="12"/>
          </p:nvPr>
        </p:nvSpPr>
        <p:spPr>
          <a:xfrm>
            <a:off x="7897232" y="6477854"/>
            <a:ext cx="1168858" cy="371980"/>
          </a:xfrm>
        </p:spPr>
        <p:txBody>
          <a:bodyPr/>
          <a:lstStyle/>
          <a:p>
            <a:pPr>
              <a:defRPr/>
            </a:pPr>
            <a:fld id="{804D6B79-3AEB-42FE-A736-A41F7AEA0445}" type="slidenum">
              <a:rPr lang="en-US" altLang="ja-JP" smtClean="0"/>
              <a:pPr>
                <a:defRPr/>
              </a:pPr>
              <a:t>40</a:t>
            </a:fld>
            <a:endParaRPr lang="en-US" altLang="ja-JP"/>
          </a:p>
        </p:txBody>
      </p:sp>
      <p:sp>
        <p:nvSpPr>
          <p:cNvPr id="15"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38576747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4638469" y="1169057"/>
            <a:ext cx="3921666" cy="2459350"/>
          </a:xfrm>
          <a:prstGeom prst="rect">
            <a:avLst/>
          </a:prstGeom>
          <a:ln w="38100" cmpd="dbl">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18" name="正方形/長方形 17"/>
          <p:cNvSpPr/>
          <p:nvPr/>
        </p:nvSpPr>
        <p:spPr>
          <a:xfrm>
            <a:off x="583865" y="1102056"/>
            <a:ext cx="3931035" cy="2575065"/>
          </a:xfrm>
          <a:prstGeom prst="rect">
            <a:avLst/>
          </a:prstGeom>
          <a:ln w="38100" cmpd="dbl">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4" name="正方形/長方形 3"/>
          <p:cNvSpPr/>
          <p:nvPr/>
        </p:nvSpPr>
        <p:spPr>
          <a:xfrm>
            <a:off x="367841" y="188640"/>
            <a:ext cx="8452631" cy="46528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ja-JP" altLang="en-US" dirty="0">
                <a:solidFill>
                  <a:prstClr val="black"/>
                </a:solidFill>
                <a:latin typeface="HGS創英角ﾎﾟｯﾌﾟ体" pitchFamily="50" charset="-128"/>
                <a:ea typeface="HGS創英角ﾎﾟｯﾌﾟ体" pitchFamily="50" charset="-128"/>
              </a:rPr>
              <a:t>計画相談支援 モニタリング頻度（実数・割合）（</a:t>
            </a:r>
            <a:r>
              <a:rPr lang="en-US" altLang="ja-JP" dirty="0">
                <a:solidFill>
                  <a:prstClr val="black"/>
                </a:solidFill>
                <a:latin typeface="HGS創英角ﾎﾟｯﾌﾟ体" pitchFamily="50" charset="-128"/>
                <a:ea typeface="HGS創英角ﾎﾟｯﾌﾟ体" pitchFamily="50" charset="-128"/>
              </a:rPr>
              <a:t>H30</a:t>
            </a:r>
            <a:r>
              <a:rPr lang="ja-JP" altLang="en-US" dirty="0" err="1">
                <a:solidFill>
                  <a:prstClr val="black"/>
                </a:solidFill>
                <a:latin typeface="HGS創英角ﾎﾟｯﾌﾟ体" pitchFamily="50" charset="-128"/>
                <a:ea typeface="HGS創英角ﾎﾟｯﾌﾟ体" pitchFamily="50" charset="-128"/>
              </a:rPr>
              <a:t>．</a:t>
            </a:r>
            <a:r>
              <a:rPr lang="ja-JP" altLang="en-US" dirty="0">
                <a:solidFill>
                  <a:prstClr val="black"/>
                </a:solidFill>
                <a:latin typeface="HGS創英角ﾎﾟｯﾌﾟ体" pitchFamily="50" charset="-128"/>
                <a:ea typeface="HGS創英角ﾎﾟｯﾌﾟ体" pitchFamily="50" charset="-128"/>
              </a:rPr>
              <a:t>９：厚生労働省調べ）</a:t>
            </a:r>
          </a:p>
        </p:txBody>
      </p:sp>
      <p:sp>
        <p:nvSpPr>
          <p:cNvPr id="21" name="角丸四角形 20"/>
          <p:cNvSpPr/>
          <p:nvPr/>
        </p:nvSpPr>
        <p:spPr>
          <a:xfrm>
            <a:off x="583866" y="836712"/>
            <a:ext cx="3931035" cy="398814"/>
          </a:xfrm>
          <a:prstGeom prst="roundRect">
            <a:avLst/>
          </a:prstGeom>
          <a:solidFill>
            <a:schemeClr val="accent2">
              <a:lumMod val="20000"/>
              <a:lumOff val="80000"/>
            </a:schemeClr>
          </a:solidFill>
          <a:ln w="38100" cmpd="dbl">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pPr>
            <a:r>
              <a:rPr lang="zh-TW" altLang="en-US" sz="1292" dirty="0">
                <a:solidFill>
                  <a:prstClr val="black"/>
                </a:solidFill>
                <a:latin typeface="HGS創英角ﾎﾟｯﾌﾟ体" pitchFamily="50" charset="-128"/>
                <a:ea typeface="HGS創英角ﾎﾟｯﾌﾟ体" pitchFamily="50" charset="-128"/>
              </a:rPr>
              <a:t>○　計画相談</a:t>
            </a:r>
            <a:r>
              <a:rPr lang="ja-JP" altLang="en-US" sz="1292" dirty="0">
                <a:solidFill>
                  <a:prstClr val="black"/>
                </a:solidFill>
                <a:latin typeface="HGS創英角ﾎﾟｯﾌﾟ体" pitchFamily="50" charset="-128"/>
                <a:ea typeface="HGS創英角ﾎﾟｯﾌﾟ体" pitchFamily="50" charset="-128"/>
              </a:rPr>
              <a:t>支援におけるモニタリング頻度</a:t>
            </a:r>
          </a:p>
        </p:txBody>
      </p:sp>
      <p:sp>
        <p:nvSpPr>
          <p:cNvPr id="25" name="角丸四角形 24"/>
          <p:cNvSpPr/>
          <p:nvPr/>
        </p:nvSpPr>
        <p:spPr>
          <a:xfrm>
            <a:off x="4638471" y="836712"/>
            <a:ext cx="3926202" cy="398814"/>
          </a:xfrm>
          <a:prstGeom prst="roundRect">
            <a:avLst/>
          </a:prstGeom>
          <a:solidFill>
            <a:schemeClr val="accent3">
              <a:lumMod val="20000"/>
              <a:lumOff val="80000"/>
            </a:schemeClr>
          </a:solidFill>
          <a:ln w="38100" cmpd="dbl">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pPr>
            <a:r>
              <a:rPr lang="ja-JP" altLang="en-US" sz="1292" dirty="0">
                <a:solidFill>
                  <a:prstClr val="black"/>
                </a:solidFill>
                <a:latin typeface="HGS創英角ﾎﾟｯﾌﾟ体" panose="040B0A00000000000000" pitchFamily="50" charset="-128"/>
                <a:ea typeface="HGS創英角ﾎﾟｯﾌﾟ体" panose="040B0A00000000000000" pitchFamily="50" charset="-128"/>
                <a:cs typeface="メイリオ" panose="020B0604030504040204" pitchFamily="50" charset="-128"/>
              </a:rPr>
              <a:t>○　障害児相談支援におけるモニタリング頻度</a:t>
            </a:r>
          </a:p>
        </p:txBody>
      </p:sp>
      <p:sp>
        <p:nvSpPr>
          <p:cNvPr id="16" name="正方形/長方形 15"/>
          <p:cNvSpPr/>
          <p:nvPr/>
        </p:nvSpPr>
        <p:spPr>
          <a:xfrm>
            <a:off x="583864" y="3648273"/>
            <a:ext cx="3931035" cy="2575066"/>
          </a:xfrm>
          <a:prstGeom prst="rect">
            <a:avLst/>
          </a:prstGeom>
          <a:ln w="38100" cmpd="dbl">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20" name="正方形/長方形 19"/>
          <p:cNvSpPr/>
          <p:nvPr/>
        </p:nvSpPr>
        <p:spPr>
          <a:xfrm>
            <a:off x="4638469" y="3628408"/>
            <a:ext cx="3921666" cy="2575066"/>
          </a:xfrm>
          <a:prstGeom prst="rect">
            <a:avLst/>
          </a:prstGeom>
          <a:ln w="38100" cmpd="dbl">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graphicFrame>
        <p:nvGraphicFramePr>
          <p:cNvPr id="17" name="グラフ 16"/>
          <p:cNvGraphicFramePr>
            <a:graphicFrameLocks/>
          </p:cNvGraphicFramePr>
          <p:nvPr>
            <p:extLst/>
          </p:nvPr>
        </p:nvGraphicFramePr>
        <p:xfrm>
          <a:off x="650333" y="1301994"/>
          <a:ext cx="3788729" cy="234627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グラフ 21"/>
          <p:cNvGraphicFramePr>
            <a:graphicFrameLocks/>
          </p:cNvGraphicFramePr>
          <p:nvPr>
            <p:extLst/>
          </p:nvPr>
        </p:nvGraphicFramePr>
        <p:xfrm>
          <a:off x="4704938" y="1301995"/>
          <a:ext cx="3788729" cy="23264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グラフ 26"/>
          <p:cNvGraphicFramePr>
            <a:graphicFrameLocks/>
          </p:cNvGraphicFramePr>
          <p:nvPr>
            <p:extLst/>
          </p:nvPr>
        </p:nvGraphicFramePr>
        <p:xfrm>
          <a:off x="450928" y="3677121"/>
          <a:ext cx="4063970" cy="254410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グラフ 27"/>
          <p:cNvGraphicFramePr>
            <a:graphicFrameLocks/>
          </p:cNvGraphicFramePr>
          <p:nvPr>
            <p:extLst/>
          </p:nvPr>
        </p:nvGraphicFramePr>
        <p:xfrm>
          <a:off x="4638471" y="3660783"/>
          <a:ext cx="3926202" cy="2562555"/>
        </p:xfrm>
        <a:graphic>
          <a:graphicData uri="http://schemas.openxmlformats.org/drawingml/2006/chart">
            <c:chart xmlns:c="http://schemas.openxmlformats.org/drawingml/2006/chart" xmlns:r="http://schemas.openxmlformats.org/officeDocument/2006/relationships" r:id="rId6"/>
          </a:graphicData>
        </a:graphic>
      </p:graphicFrame>
      <p:sp>
        <p:nvSpPr>
          <p:cNvPr id="2" name="スライド番号プレースホルダー 1"/>
          <p:cNvSpPr>
            <a:spLocks noGrp="1"/>
          </p:cNvSpPr>
          <p:nvPr>
            <p:ph type="sldNum" sz="quarter" idx="12"/>
          </p:nvPr>
        </p:nvSpPr>
        <p:spPr>
          <a:xfrm>
            <a:off x="7051496" y="6492875"/>
            <a:ext cx="2057400" cy="365125"/>
          </a:xfrm>
        </p:spPr>
        <p:txBody>
          <a:bodyPr/>
          <a:lstStyle/>
          <a:p>
            <a:pPr>
              <a:defRPr/>
            </a:pPr>
            <a:fld id="{804D6B79-3AEB-42FE-A736-A41F7AEA0445}" type="slidenum">
              <a:rPr lang="en-US" altLang="ja-JP" smtClean="0"/>
              <a:pPr>
                <a:defRPr/>
              </a:pPr>
              <a:t>41</a:t>
            </a:fld>
            <a:endParaRPr lang="en-US" altLang="ja-JP" dirty="0"/>
          </a:p>
        </p:txBody>
      </p:sp>
      <p:sp>
        <p:nvSpPr>
          <p:cNvPr id="14"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41065554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546" y="1"/>
            <a:ext cx="9118362" cy="47667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400" b="1" dirty="0" smtClean="0">
                <a:solidFill>
                  <a:schemeClr val="tx1"/>
                </a:solidFill>
                <a:latin typeface="ＭＳ Ｐゴシック" panose="020B0600070205080204" pitchFamily="50" charset="-128"/>
                <a:ea typeface="ＭＳ Ｐゴシック" panose="020B0600070205080204" pitchFamily="50" charset="-128"/>
              </a:rPr>
              <a:t>相談</a:t>
            </a:r>
            <a:r>
              <a:rPr kumimoji="1" lang="ja-JP" altLang="en-US" sz="2400" b="1" dirty="0">
                <a:solidFill>
                  <a:schemeClr val="tx1"/>
                </a:solidFill>
                <a:latin typeface="ＭＳ Ｐゴシック" panose="020B0600070205080204" pitchFamily="50" charset="-128"/>
                <a:ea typeface="ＭＳ Ｐゴシック" panose="020B0600070205080204" pitchFamily="50" charset="-128"/>
              </a:rPr>
              <a:t>支援専門員</a:t>
            </a:r>
            <a:r>
              <a:rPr kumimoji="1" lang="ja-JP" altLang="en-US" sz="2400" b="1" dirty="0" smtClean="0">
                <a:solidFill>
                  <a:schemeClr val="tx1"/>
                </a:solidFill>
                <a:latin typeface="ＭＳ Ｐゴシック" panose="020B0600070205080204" pitchFamily="50" charset="-128"/>
                <a:ea typeface="ＭＳ Ｐゴシック" panose="020B0600070205080204" pitchFamily="50" charset="-128"/>
              </a:rPr>
              <a:t>養成の現状及び</a:t>
            </a:r>
            <a:r>
              <a:rPr lang="ja-JP" altLang="en-US" sz="2400" b="1" dirty="0" smtClean="0">
                <a:solidFill>
                  <a:schemeClr val="tx1"/>
                </a:solidFill>
                <a:latin typeface="ＭＳ Ｐゴシック" panose="020B0600070205080204" pitchFamily="50" charset="-128"/>
                <a:ea typeface="ＭＳ Ｐゴシック" panose="020B0600070205080204" pitchFamily="50" charset="-128"/>
              </a:rPr>
              <a:t>課題</a:t>
            </a:r>
            <a:endParaRPr kumimoji="1" lang="ja-JP" altLang="en-US" sz="2400" b="1" dirty="0">
              <a:solidFill>
                <a:schemeClr val="tx1"/>
              </a:solidFill>
              <a:latin typeface="ＭＳ Ｐゴシック" panose="020B0600070205080204" pitchFamily="50" charset="-128"/>
              <a:ea typeface="ＭＳ Ｐゴシック" panose="020B0600070205080204" pitchFamily="50" charset="-128"/>
            </a:endParaRPr>
          </a:p>
        </p:txBody>
      </p:sp>
      <p:sp>
        <p:nvSpPr>
          <p:cNvPr id="6" name="正方形/長方形 5"/>
          <p:cNvSpPr/>
          <p:nvPr/>
        </p:nvSpPr>
        <p:spPr>
          <a:xfrm>
            <a:off x="83122" y="736979"/>
            <a:ext cx="8905235" cy="498143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180975"/>
            <a:r>
              <a:rPr lang="ja-JP" altLang="en-US" sz="1300" dirty="0" smtClean="0">
                <a:solidFill>
                  <a:schemeClr val="tx1"/>
                </a:solidFill>
                <a:latin typeface="ＭＳ Ｐゴシック" panose="020B0600070205080204" pitchFamily="50" charset="-128"/>
                <a:ea typeface="ＭＳ Ｐゴシック" panose="020B0600070205080204" pitchFamily="50" charset="-128"/>
              </a:rPr>
              <a:t>○　各都道府県</a:t>
            </a:r>
            <a:r>
              <a:rPr lang="ja-JP" altLang="en-US" sz="1300" dirty="0">
                <a:solidFill>
                  <a:schemeClr val="tx1"/>
                </a:solidFill>
                <a:latin typeface="ＭＳ Ｐゴシック" panose="020B0600070205080204" pitchFamily="50" charset="-128"/>
                <a:ea typeface="ＭＳ Ｐゴシック" panose="020B0600070205080204" pitchFamily="50" charset="-128"/>
              </a:rPr>
              <a:t>による相談支援専門員の養成に関しては</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、これまで各都道府県の研修の指導者等向けの相談</a:t>
            </a:r>
            <a:r>
              <a:rPr lang="ja-JP" altLang="en-US" sz="1300" dirty="0">
                <a:solidFill>
                  <a:schemeClr val="tx1"/>
                </a:solidFill>
                <a:latin typeface="ＭＳ Ｐゴシック" panose="020B0600070205080204" pitchFamily="50" charset="-128"/>
                <a:ea typeface="ＭＳ Ｐゴシック" panose="020B0600070205080204" pitchFamily="50" charset="-128"/>
              </a:rPr>
              <a:t>支援従事者指導者養成研修</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を国において実施してきており、各都道府県</a:t>
            </a:r>
            <a:r>
              <a:rPr lang="ja-JP" altLang="en-US" sz="1300" dirty="0">
                <a:solidFill>
                  <a:schemeClr val="tx1"/>
                </a:solidFill>
                <a:latin typeface="ＭＳ Ｐゴシック" panose="020B0600070205080204" pitchFamily="50" charset="-128"/>
                <a:ea typeface="ＭＳ Ｐゴシック" panose="020B0600070205080204" pitchFamily="50" charset="-128"/>
              </a:rPr>
              <a:t>による養成研修の質の向上を図ってきた。しかし、</a:t>
            </a:r>
            <a:r>
              <a:rPr lang="ja-JP" altLang="en-US" sz="1300" u="sng" dirty="0">
                <a:solidFill>
                  <a:schemeClr val="tx1"/>
                </a:solidFill>
                <a:latin typeface="ＭＳ Ｐゴシック" panose="020B0600070205080204" pitchFamily="50" charset="-128"/>
                <a:ea typeface="ＭＳ Ｐゴシック" panose="020B0600070205080204" pitchFamily="50" charset="-128"/>
              </a:rPr>
              <a:t>各都道府県の研修実施体制に差があり、研修内容の違いが大きくなったり質の差が広がって</a:t>
            </a:r>
            <a:r>
              <a:rPr lang="ja-JP" altLang="en-US" sz="1300" u="sng" dirty="0" smtClean="0">
                <a:solidFill>
                  <a:schemeClr val="tx1"/>
                </a:solidFill>
                <a:latin typeface="ＭＳ Ｐゴシック" panose="020B0600070205080204" pitchFamily="50" charset="-128"/>
                <a:ea typeface="ＭＳ Ｐゴシック" panose="020B0600070205080204" pitchFamily="50" charset="-128"/>
              </a:rPr>
              <a:t>いる</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という指摘がある</a:t>
            </a:r>
            <a:r>
              <a:rPr lang="ja-JP" altLang="en-US" sz="1300" dirty="0">
                <a:solidFill>
                  <a:schemeClr val="tx1"/>
                </a:solidFill>
                <a:latin typeface="ＭＳ Ｐゴシック" panose="020B0600070205080204" pitchFamily="50" charset="-128"/>
                <a:ea typeface="ＭＳ Ｐゴシック" panose="020B0600070205080204" pitchFamily="50" charset="-128"/>
              </a:rPr>
              <a:t>。</a:t>
            </a:r>
            <a:endParaRPr lang="en-US" altLang="ja-JP" sz="1300" dirty="0">
              <a:solidFill>
                <a:schemeClr val="tx1"/>
              </a:solidFill>
              <a:latin typeface="ＭＳ Ｐゴシック" panose="020B0600070205080204" pitchFamily="50" charset="-128"/>
              <a:ea typeface="ＭＳ Ｐゴシック" panose="020B0600070205080204" pitchFamily="50" charset="-128"/>
            </a:endParaRPr>
          </a:p>
          <a:p>
            <a:pPr marL="360363" indent="-180975"/>
            <a:endParaRPr lang="en-US" altLang="ja-JP" sz="1300" dirty="0">
              <a:solidFill>
                <a:schemeClr val="tx1"/>
              </a:solidFill>
              <a:latin typeface="ＭＳ Ｐゴシック" panose="020B0600070205080204" pitchFamily="50" charset="-128"/>
              <a:ea typeface="ＭＳ Ｐゴシック" panose="020B0600070205080204" pitchFamily="50" charset="-128"/>
            </a:endParaRPr>
          </a:p>
          <a:p>
            <a:pPr marL="360363" indent="-179388"/>
            <a:r>
              <a:rPr lang="ja-JP" altLang="en-US" sz="1300" dirty="0" smtClean="0">
                <a:solidFill>
                  <a:schemeClr val="tx1"/>
                </a:solidFill>
                <a:latin typeface="ＭＳ Ｐゴシック" panose="020B0600070205080204" pitchFamily="50" charset="-128"/>
                <a:ea typeface="ＭＳ Ｐゴシック" panose="020B0600070205080204" pitchFamily="50" charset="-128"/>
              </a:rPr>
              <a:t>○　また、社会</a:t>
            </a:r>
            <a:r>
              <a:rPr lang="ja-JP" altLang="en-US" sz="1300" dirty="0">
                <a:solidFill>
                  <a:schemeClr val="tx1"/>
                </a:solidFill>
                <a:latin typeface="ＭＳ Ｐゴシック" panose="020B0600070205080204" pitchFamily="50" charset="-128"/>
                <a:ea typeface="ＭＳ Ｐゴシック" panose="020B0600070205080204" pitchFamily="50" charset="-128"/>
              </a:rPr>
              <a:t>保障審議会障害者部会</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報告書（</a:t>
            </a:r>
            <a:r>
              <a:rPr lang="ja-JP" altLang="en-US" sz="1300" dirty="0">
                <a:solidFill>
                  <a:schemeClr val="tx1"/>
                </a:solidFill>
                <a:latin typeface="ＭＳ Ｐゴシック" panose="020B0600070205080204" pitchFamily="50" charset="-128"/>
                <a:ea typeface="ＭＳ Ｐゴシック" panose="020B0600070205080204" pitchFamily="50" charset="-128"/>
              </a:rPr>
              <a:t>平成</a:t>
            </a:r>
            <a:r>
              <a:rPr lang="en-US" altLang="ja-JP" sz="1300" dirty="0">
                <a:solidFill>
                  <a:schemeClr val="tx1"/>
                </a:solidFill>
                <a:latin typeface="ＭＳ Ｐゴシック" panose="020B0600070205080204" pitchFamily="50" charset="-128"/>
                <a:ea typeface="ＭＳ Ｐゴシック" panose="020B0600070205080204" pitchFamily="50" charset="-128"/>
              </a:rPr>
              <a:t>27</a:t>
            </a:r>
            <a:r>
              <a:rPr lang="ja-JP" altLang="en-US" sz="1300" dirty="0">
                <a:solidFill>
                  <a:schemeClr val="tx1"/>
                </a:solidFill>
                <a:latin typeface="ＭＳ Ｐゴシック" panose="020B0600070205080204" pitchFamily="50" charset="-128"/>
                <a:ea typeface="ＭＳ Ｐゴシック" panose="020B0600070205080204" pitchFamily="50" charset="-128"/>
              </a:rPr>
              <a:t>年</a:t>
            </a:r>
            <a:r>
              <a:rPr lang="en-US" altLang="ja-JP" sz="1300" dirty="0">
                <a:solidFill>
                  <a:schemeClr val="tx1"/>
                </a:solidFill>
                <a:latin typeface="ＭＳ Ｐゴシック" panose="020B0600070205080204" pitchFamily="50" charset="-128"/>
                <a:ea typeface="ＭＳ Ｐゴシック" panose="020B0600070205080204" pitchFamily="50" charset="-128"/>
              </a:rPr>
              <a:t>12</a:t>
            </a:r>
            <a:r>
              <a:rPr lang="ja-JP" altLang="en-US" sz="1300" dirty="0">
                <a:solidFill>
                  <a:schemeClr val="tx1"/>
                </a:solidFill>
                <a:latin typeface="ＭＳ Ｐゴシック" panose="020B0600070205080204" pitchFamily="50" charset="-128"/>
                <a:ea typeface="ＭＳ Ｐゴシック" panose="020B0600070205080204" pitchFamily="50" charset="-128"/>
              </a:rPr>
              <a:t>月）では、相談支援の質を高めることの</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必要性</a:t>
            </a:r>
            <a:r>
              <a:rPr lang="ja-JP" altLang="en-US" sz="1300" dirty="0">
                <a:solidFill>
                  <a:schemeClr val="tx1"/>
                </a:solidFill>
                <a:latin typeface="ＭＳ Ｐゴシック" panose="020B0600070205080204" pitchFamily="50" charset="-128"/>
                <a:ea typeface="ＭＳ Ｐゴシック" panose="020B0600070205080204" pitchFamily="50" charset="-128"/>
              </a:rPr>
              <a:t>及び</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相談支援</a:t>
            </a:r>
            <a:endParaRPr lang="en-US" altLang="ja-JP" sz="1300" dirty="0" smtClean="0">
              <a:solidFill>
                <a:schemeClr val="tx1"/>
              </a:solidFill>
              <a:latin typeface="ＭＳ Ｐゴシック" panose="020B0600070205080204" pitchFamily="50" charset="-128"/>
              <a:ea typeface="ＭＳ Ｐゴシック" panose="020B0600070205080204" pitchFamily="50" charset="-128"/>
            </a:endParaRPr>
          </a:p>
          <a:p>
            <a:pPr marL="360363" indent="-179388"/>
            <a:r>
              <a:rPr lang="en-US" altLang="ja-JP" sz="1300" dirty="0">
                <a:solidFill>
                  <a:schemeClr val="tx1"/>
                </a:solidFill>
                <a:latin typeface="ＭＳ Ｐゴシック" panose="020B0600070205080204" pitchFamily="50" charset="-128"/>
                <a:ea typeface="ＭＳ Ｐゴシック" panose="020B0600070205080204" pitchFamily="50" charset="-128"/>
              </a:rPr>
              <a:t> </a:t>
            </a:r>
            <a:r>
              <a:rPr lang="en-US" altLang="ja-JP" sz="1300" dirty="0" smtClean="0">
                <a:solidFill>
                  <a:schemeClr val="tx1"/>
                </a:solidFill>
                <a:latin typeface="ＭＳ Ｐゴシック" panose="020B0600070205080204" pitchFamily="50" charset="-128"/>
                <a:ea typeface="ＭＳ Ｐゴシック" panose="020B0600070205080204" pitchFamily="50" charset="-128"/>
              </a:rPr>
              <a:t>  </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専門員</a:t>
            </a:r>
            <a:r>
              <a:rPr lang="ja-JP" altLang="en-US" sz="1300" dirty="0">
                <a:solidFill>
                  <a:schemeClr val="tx1"/>
                </a:solidFill>
                <a:latin typeface="ＭＳ Ｐゴシック" panose="020B0600070205080204" pitchFamily="50" charset="-128"/>
                <a:ea typeface="ＭＳ Ｐゴシック" panose="020B0600070205080204" pitchFamily="50" charset="-128"/>
              </a:rPr>
              <a:t>の養成について以下の</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指摘がなされた</a:t>
            </a:r>
            <a:r>
              <a:rPr lang="ja-JP" altLang="en-US" sz="1300" dirty="0">
                <a:solidFill>
                  <a:schemeClr val="tx1"/>
                </a:solidFill>
                <a:latin typeface="ＭＳ Ｐゴシック" panose="020B0600070205080204" pitchFamily="50" charset="-128"/>
                <a:ea typeface="ＭＳ Ｐゴシック" panose="020B0600070205080204" pitchFamily="50" charset="-128"/>
              </a:rPr>
              <a:t>。</a:t>
            </a:r>
            <a:endParaRPr lang="en-US" altLang="ja-JP" sz="1300" dirty="0">
              <a:solidFill>
                <a:schemeClr val="tx1"/>
              </a:solidFill>
              <a:latin typeface="ＭＳ Ｐゴシック" panose="020B0600070205080204" pitchFamily="50" charset="-128"/>
              <a:ea typeface="ＭＳ Ｐゴシック" panose="020B0600070205080204" pitchFamily="50" charset="-128"/>
            </a:endParaRPr>
          </a:p>
          <a:p>
            <a:pPr marL="539750" indent="-179388"/>
            <a:r>
              <a:rPr lang="ja-JP" altLang="en-US" sz="1300" dirty="0" smtClean="0">
                <a:solidFill>
                  <a:schemeClr val="tx1"/>
                </a:solidFill>
                <a:latin typeface="ＭＳ Ｐゴシック" panose="020B0600070205080204" pitchFamily="50" charset="-128"/>
                <a:ea typeface="ＭＳ Ｐゴシック" panose="020B0600070205080204" pitchFamily="50" charset="-128"/>
              </a:rPr>
              <a:t>・　相談支援専門員の確保と資質の</a:t>
            </a:r>
            <a:r>
              <a:rPr lang="ja-JP" altLang="en-US" sz="1300" dirty="0">
                <a:solidFill>
                  <a:schemeClr val="tx1"/>
                </a:solidFill>
                <a:latin typeface="ＭＳ Ｐゴシック" panose="020B0600070205080204" pitchFamily="50" charset="-128"/>
                <a:ea typeface="ＭＳ Ｐゴシック" panose="020B0600070205080204" pitchFamily="50" charset="-128"/>
              </a:rPr>
              <a:t>向上に</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向け、</a:t>
            </a:r>
            <a:r>
              <a:rPr lang="ja-JP" altLang="en-US" sz="1300" u="sng" dirty="0" smtClean="0">
                <a:solidFill>
                  <a:schemeClr val="tx1"/>
                </a:solidFill>
                <a:latin typeface="ＭＳ Ｐゴシック" panose="020B0600070205080204" pitchFamily="50" charset="-128"/>
                <a:ea typeface="ＭＳ Ｐゴシック" panose="020B0600070205080204" pitchFamily="50" charset="-128"/>
              </a:rPr>
              <a:t>実地研修の</a:t>
            </a:r>
            <a:r>
              <a:rPr lang="ja-JP" altLang="en-US" sz="1300" u="sng" dirty="0">
                <a:solidFill>
                  <a:schemeClr val="tx1"/>
                </a:solidFill>
                <a:latin typeface="ＭＳ Ｐゴシック" panose="020B0600070205080204" pitchFamily="50" charset="-128"/>
                <a:ea typeface="ＭＳ Ｐゴシック" panose="020B0600070205080204" pitchFamily="50" charset="-128"/>
              </a:rPr>
              <a:t>実施</a:t>
            </a:r>
            <a:r>
              <a:rPr lang="ja-JP" altLang="en-US" sz="1300" dirty="0">
                <a:solidFill>
                  <a:schemeClr val="tx1"/>
                </a:solidFill>
                <a:latin typeface="ＭＳ Ｐゴシック" panose="020B0600070205080204" pitchFamily="50" charset="-128"/>
                <a:ea typeface="ＭＳ Ｐゴシック" panose="020B0600070205080204" pitchFamily="50" charset="-128"/>
              </a:rPr>
              <a:t>を含めた研修制度の</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見直しを行うべき。</a:t>
            </a:r>
            <a:endParaRPr lang="en-US" altLang="ja-JP" sz="1300" dirty="0">
              <a:solidFill>
                <a:schemeClr val="tx1"/>
              </a:solidFill>
              <a:latin typeface="ＭＳ Ｐゴシック" panose="020B0600070205080204" pitchFamily="50" charset="-128"/>
              <a:ea typeface="ＭＳ Ｐゴシック" panose="020B0600070205080204" pitchFamily="50" charset="-128"/>
            </a:endParaRPr>
          </a:p>
          <a:p>
            <a:pPr marL="539750" indent="-179388"/>
            <a:r>
              <a:rPr lang="ja-JP" altLang="en-US" sz="1300" dirty="0" smtClean="0">
                <a:solidFill>
                  <a:schemeClr val="tx1"/>
                </a:solidFill>
                <a:latin typeface="ＭＳ Ｐゴシック" panose="020B0600070205080204" pitchFamily="50" charset="-128"/>
                <a:ea typeface="ＭＳ Ｐゴシック" panose="020B0600070205080204" pitchFamily="50" charset="-128"/>
              </a:rPr>
              <a:t>・　</a:t>
            </a:r>
            <a:r>
              <a:rPr lang="ja-JP" altLang="en-US" sz="1300" u="sng" dirty="0" smtClean="0">
                <a:solidFill>
                  <a:schemeClr val="tx1"/>
                </a:solidFill>
                <a:latin typeface="ＭＳ Ｐゴシック" panose="020B0600070205080204" pitchFamily="50" charset="-128"/>
                <a:ea typeface="ＭＳ Ｐゴシック" panose="020B0600070205080204" pitchFamily="50" charset="-128"/>
              </a:rPr>
              <a:t>「意思</a:t>
            </a:r>
            <a:r>
              <a:rPr lang="ja-JP" altLang="en-US" sz="1300" u="sng" dirty="0">
                <a:solidFill>
                  <a:schemeClr val="tx1"/>
                </a:solidFill>
                <a:latin typeface="ＭＳ Ｐゴシック" panose="020B0600070205080204" pitchFamily="50" charset="-128"/>
                <a:ea typeface="ＭＳ Ｐゴシック" panose="020B0600070205080204" pitchFamily="50" charset="-128"/>
              </a:rPr>
              <a:t>決定支援</a:t>
            </a:r>
            <a:r>
              <a:rPr lang="ja-JP" altLang="en-US" sz="1300" u="sng" dirty="0" smtClean="0">
                <a:solidFill>
                  <a:schemeClr val="tx1"/>
                </a:solidFill>
                <a:latin typeface="ＭＳ Ｐゴシック" panose="020B0600070205080204" pitchFamily="50" charset="-128"/>
                <a:ea typeface="ＭＳ Ｐゴシック" panose="020B0600070205080204" pitchFamily="50" charset="-128"/>
              </a:rPr>
              <a:t>ガイドライン」を</a:t>
            </a:r>
            <a:r>
              <a:rPr lang="ja-JP" altLang="en-US" sz="1300" u="sng" dirty="0">
                <a:solidFill>
                  <a:schemeClr val="tx1"/>
                </a:solidFill>
                <a:latin typeface="ＭＳ Ｐゴシック" panose="020B0600070205080204" pitchFamily="50" charset="-128"/>
                <a:ea typeface="ＭＳ Ｐゴシック" panose="020B0600070205080204" pitchFamily="50" charset="-128"/>
              </a:rPr>
              <a:t>活用した</a:t>
            </a:r>
            <a:r>
              <a:rPr lang="ja-JP" altLang="en-US" sz="1300" u="sng" dirty="0" smtClean="0">
                <a:solidFill>
                  <a:schemeClr val="tx1"/>
                </a:solidFill>
                <a:latin typeface="ＭＳ Ｐゴシック" panose="020B0600070205080204" pitchFamily="50" charset="-128"/>
                <a:ea typeface="ＭＳ Ｐゴシック" panose="020B0600070205080204" pitchFamily="50" charset="-128"/>
              </a:rPr>
              <a:t>研修</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を実施するとともに、相談支援専門員等の研修カリキュラムの中</a:t>
            </a:r>
            <a:r>
              <a:rPr lang="ja-JP" altLang="en-US" sz="1300" dirty="0">
                <a:solidFill>
                  <a:schemeClr val="tx1"/>
                </a:solidFill>
                <a:latin typeface="ＭＳ Ｐゴシック" panose="020B0600070205080204" pitchFamily="50" charset="-128"/>
                <a:ea typeface="ＭＳ Ｐゴシック" panose="020B0600070205080204" pitchFamily="50" charset="-128"/>
              </a:rPr>
              <a:t>に</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も位置</a:t>
            </a:r>
            <a:endParaRPr lang="en-US" altLang="ja-JP" sz="1300" dirty="0" smtClean="0">
              <a:solidFill>
                <a:schemeClr val="tx1"/>
              </a:solidFill>
              <a:latin typeface="ＭＳ Ｐゴシック" panose="020B0600070205080204" pitchFamily="50" charset="-128"/>
              <a:ea typeface="ＭＳ Ｐゴシック" panose="020B0600070205080204" pitchFamily="50" charset="-128"/>
            </a:endParaRPr>
          </a:p>
          <a:p>
            <a:pPr marL="539750" indent="-179388"/>
            <a:r>
              <a:rPr lang="ja-JP" altLang="en-US" sz="1300" dirty="0">
                <a:solidFill>
                  <a:schemeClr val="tx1"/>
                </a:solidFill>
                <a:latin typeface="ＭＳ Ｐゴシック" panose="020B0600070205080204" pitchFamily="50" charset="-128"/>
                <a:ea typeface="ＭＳ Ｐゴシック" panose="020B0600070205080204" pitchFamily="50" charset="-128"/>
              </a:rPr>
              <a:t>　</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付けるべき。</a:t>
            </a:r>
            <a:endParaRPr lang="en-US" altLang="ja-JP" sz="1100" dirty="0">
              <a:solidFill>
                <a:schemeClr val="tx1"/>
              </a:solidFill>
              <a:latin typeface="ＭＳ Ｐゴシック" panose="020B0600070205080204" pitchFamily="50" charset="-128"/>
              <a:ea typeface="ＭＳ Ｐゴシック" panose="020B0600070205080204" pitchFamily="50" charset="-128"/>
            </a:endParaRPr>
          </a:p>
          <a:p>
            <a:pPr marL="539750" indent="-179388"/>
            <a:r>
              <a:rPr lang="ja-JP" altLang="en-US" sz="1300" dirty="0" smtClean="0">
                <a:solidFill>
                  <a:schemeClr val="tx1"/>
                </a:solidFill>
                <a:latin typeface="ＭＳ Ｐゴシック" panose="020B0600070205080204" pitchFamily="50" charset="-128"/>
                <a:ea typeface="ＭＳ Ｐゴシック" panose="020B0600070205080204" pitchFamily="50" charset="-128"/>
              </a:rPr>
              <a:t>・　</a:t>
            </a:r>
            <a:r>
              <a:rPr lang="ja-JP" altLang="en-US" sz="1300" u="sng" dirty="0" smtClean="0">
                <a:solidFill>
                  <a:schemeClr val="tx1"/>
                </a:solidFill>
                <a:latin typeface="ＭＳ Ｐゴシック" panose="020B0600070205080204" pitchFamily="50" charset="-128"/>
                <a:ea typeface="ＭＳ Ｐゴシック" panose="020B0600070205080204" pitchFamily="50" charset="-128"/>
              </a:rPr>
              <a:t>指導的役割を担う人材（主任</a:t>
            </a:r>
            <a:r>
              <a:rPr lang="ja-JP" altLang="en-US" sz="1300" u="sng" dirty="0">
                <a:solidFill>
                  <a:schemeClr val="tx1"/>
                </a:solidFill>
                <a:latin typeface="ＭＳ Ｐゴシック" panose="020B0600070205080204" pitchFamily="50" charset="-128"/>
                <a:ea typeface="ＭＳ Ｐゴシック" panose="020B0600070205080204" pitchFamily="50" charset="-128"/>
              </a:rPr>
              <a:t>相談支援</a:t>
            </a:r>
            <a:r>
              <a:rPr lang="ja-JP" altLang="en-US" sz="1300" u="sng" dirty="0" smtClean="0">
                <a:solidFill>
                  <a:schemeClr val="tx1"/>
                </a:solidFill>
                <a:latin typeface="ＭＳ Ｐゴシック" panose="020B0600070205080204" pitchFamily="50" charset="-128"/>
                <a:ea typeface="ＭＳ Ｐゴシック" panose="020B0600070205080204" pitchFamily="50" charset="-128"/>
              </a:rPr>
              <a:t>専門員）の育成</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を行うとともに、こうした人材の適切な活用を進めるべき。</a:t>
            </a:r>
            <a:endParaRPr lang="en-US" altLang="ja-JP" sz="1300" dirty="0">
              <a:solidFill>
                <a:schemeClr val="tx1"/>
              </a:solidFill>
              <a:latin typeface="ＭＳ Ｐゴシック" panose="020B0600070205080204" pitchFamily="50" charset="-128"/>
              <a:ea typeface="ＭＳ Ｐゴシック" panose="020B0600070205080204" pitchFamily="50" charset="-128"/>
            </a:endParaRPr>
          </a:p>
          <a:p>
            <a:pPr marL="360363" indent="-179388"/>
            <a:endParaRPr lang="en-US" altLang="ja-JP" sz="1300" dirty="0">
              <a:solidFill>
                <a:schemeClr val="tx1"/>
              </a:solidFill>
              <a:latin typeface="ＭＳ Ｐゴシック" panose="020B0600070205080204" pitchFamily="50" charset="-128"/>
              <a:ea typeface="ＭＳ Ｐゴシック" panose="020B0600070205080204" pitchFamily="50" charset="-128"/>
            </a:endParaRPr>
          </a:p>
          <a:p>
            <a:pPr marL="360363" indent="-179388"/>
            <a:r>
              <a:rPr lang="ja-JP" altLang="en-US" sz="1300" dirty="0" smtClean="0">
                <a:solidFill>
                  <a:schemeClr val="tx1"/>
                </a:solidFill>
                <a:latin typeface="ＭＳ Ｐゴシック" panose="020B0600070205080204" pitchFamily="50" charset="-128"/>
                <a:ea typeface="ＭＳ Ｐゴシック" panose="020B0600070205080204" pitchFamily="50" charset="-128"/>
              </a:rPr>
              <a:t>○　さらに、「相談</a:t>
            </a:r>
            <a:r>
              <a:rPr lang="ja-JP" altLang="en-US" sz="1300" dirty="0">
                <a:solidFill>
                  <a:schemeClr val="tx1"/>
                </a:solidFill>
                <a:latin typeface="ＭＳ Ｐゴシック" panose="020B0600070205080204" pitchFamily="50" charset="-128"/>
                <a:ea typeface="ＭＳ Ｐゴシック" panose="020B0600070205080204" pitchFamily="50" charset="-128"/>
              </a:rPr>
              <a:t>支援の質の向上のための</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検討会」に</a:t>
            </a:r>
            <a:r>
              <a:rPr lang="ja-JP" altLang="en-US" sz="1300" dirty="0">
                <a:solidFill>
                  <a:schemeClr val="tx1"/>
                </a:solidFill>
                <a:latin typeface="ＭＳ Ｐゴシック" panose="020B0600070205080204" pitchFamily="50" charset="-128"/>
                <a:ea typeface="ＭＳ Ｐゴシック" panose="020B0600070205080204" pitchFamily="50" charset="-128"/>
              </a:rPr>
              <a:t>おける議論</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のとりまとめ</a:t>
            </a:r>
            <a:r>
              <a:rPr lang="ja-JP" altLang="en-US" sz="1300" dirty="0">
                <a:solidFill>
                  <a:schemeClr val="tx1"/>
                </a:solidFill>
                <a:latin typeface="ＭＳ Ｐゴシック" panose="020B0600070205080204" pitchFamily="50" charset="-128"/>
                <a:ea typeface="ＭＳ Ｐゴシック" panose="020B0600070205080204" pitchFamily="50" charset="-128"/>
              </a:rPr>
              <a:t>（平成</a:t>
            </a:r>
            <a:r>
              <a:rPr lang="en-US" altLang="ja-JP" sz="1300" dirty="0">
                <a:solidFill>
                  <a:schemeClr val="tx1"/>
                </a:solidFill>
                <a:latin typeface="ＭＳ Ｐゴシック" panose="020B0600070205080204" pitchFamily="50" charset="-128"/>
                <a:ea typeface="ＭＳ Ｐゴシック" panose="020B0600070205080204" pitchFamily="50" charset="-128"/>
              </a:rPr>
              <a:t>28</a:t>
            </a:r>
            <a:r>
              <a:rPr lang="ja-JP" altLang="en-US" sz="1300" dirty="0">
                <a:solidFill>
                  <a:schemeClr val="tx1"/>
                </a:solidFill>
                <a:latin typeface="ＭＳ Ｐゴシック" panose="020B0600070205080204" pitchFamily="50" charset="-128"/>
                <a:ea typeface="ＭＳ Ｐゴシック" panose="020B0600070205080204" pitchFamily="50" charset="-128"/>
              </a:rPr>
              <a:t>年７月</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）で</a:t>
            </a:r>
            <a:r>
              <a:rPr lang="ja-JP" altLang="en-US" sz="1300" dirty="0">
                <a:solidFill>
                  <a:schemeClr val="tx1"/>
                </a:solidFill>
                <a:latin typeface="ＭＳ Ｐゴシック" panose="020B0600070205080204" pitchFamily="50" charset="-128"/>
                <a:ea typeface="ＭＳ Ｐゴシック" panose="020B0600070205080204" pitchFamily="50" charset="-128"/>
              </a:rPr>
              <a:t>は、人材育成の方策に</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つい</a:t>
            </a:r>
            <a:endParaRPr lang="en-US" altLang="ja-JP" sz="1300" dirty="0" smtClean="0">
              <a:solidFill>
                <a:schemeClr val="tx1"/>
              </a:solidFill>
              <a:latin typeface="ＭＳ Ｐゴシック" panose="020B0600070205080204" pitchFamily="50" charset="-128"/>
              <a:ea typeface="ＭＳ Ｐゴシック" panose="020B0600070205080204" pitchFamily="50" charset="-128"/>
            </a:endParaRPr>
          </a:p>
          <a:p>
            <a:pPr marL="360363" indent="-179388"/>
            <a:r>
              <a:rPr lang="ja-JP" altLang="en-US" sz="1300" dirty="0">
                <a:solidFill>
                  <a:schemeClr val="tx1"/>
                </a:solidFill>
                <a:latin typeface="ＭＳ Ｐゴシック" panose="020B0600070205080204" pitchFamily="50" charset="-128"/>
                <a:ea typeface="ＭＳ Ｐゴシック" panose="020B0600070205080204" pitchFamily="50" charset="-128"/>
              </a:rPr>
              <a:t>　　</a:t>
            </a:r>
            <a:r>
              <a:rPr lang="ja-JP" altLang="en-US" sz="1300" dirty="0" err="1" smtClean="0">
                <a:solidFill>
                  <a:schemeClr val="tx1"/>
                </a:solidFill>
                <a:latin typeface="ＭＳ Ｐゴシック" panose="020B0600070205080204" pitchFamily="50" charset="-128"/>
                <a:ea typeface="ＭＳ Ｐゴシック" panose="020B0600070205080204" pitchFamily="50" charset="-128"/>
              </a:rPr>
              <a:t>て</a:t>
            </a:r>
            <a:r>
              <a:rPr lang="ja-JP" altLang="en-US" sz="1300" dirty="0">
                <a:solidFill>
                  <a:schemeClr val="tx1"/>
                </a:solidFill>
                <a:latin typeface="ＭＳ Ｐゴシック" panose="020B0600070205080204" pitchFamily="50" charset="-128"/>
                <a:ea typeface="ＭＳ Ｐゴシック" panose="020B0600070205080204" pitchFamily="50" charset="-128"/>
              </a:rPr>
              <a:t>以下のように提言されている。</a:t>
            </a:r>
            <a:endParaRPr lang="en-US" altLang="ja-JP" sz="1300" dirty="0">
              <a:solidFill>
                <a:schemeClr val="tx1"/>
              </a:solidFill>
              <a:latin typeface="ＭＳ Ｐゴシック" panose="020B0600070205080204" pitchFamily="50" charset="-128"/>
              <a:ea typeface="ＭＳ Ｐゴシック" panose="020B0600070205080204" pitchFamily="50" charset="-128"/>
            </a:endParaRPr>
          </a:p>
          <a:p>
            <a:pPr marL="539750" indent="-276225"/>
            <a:r>
              <a:rPr lang="en-US" altLang="ja-JP" sz="1300" dirty="0">
                <a:solidFill>
                  <a:schemeClr val="tx1"/>
                </a:solidFill>
                <a:latin typeface="ＭＳ Ｐゴシック" panose="020B0600070205080204" pitchFamily="50" charset="-128"/>
                <a:ea typeface="ＭＳ Ｐゴシック" panose="020B0600070205080204" pitchFamily="50" charset="-128"/>
              </a:rPr>
              <a:t>  </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　基本</a:t>
            </a:r>
            <a:r>
              <a:rPr lang="ja-JP" altLang="en-US" sz="1300" dirty="0">
                <a:solidFill>
                  <a:schemeClr val="tx1"/>
                </a:solidFill>
                <a:latin typeface="ＭＳ Ｐゴシック" panose="020B0600070205080204" pitchFamily="50" charset="-128"/>
                <a:ea typeface="ＭＳ Ｐゴシック" panose="020B0600070205080204" pitchFamily="50" charset="-128"/>
              </a:rPr>
              <a:t>相談支援</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を適切に行える相談支援専門員の育成を基盤とし、計画相談支援（サービス利用支援・継続サービス</a:t>
            </a:r>
            <a:endParaRPr lang="en-US" altLang="ja-JP" sz="1300" dirty="0" smtClean="0">
              <a:solidFill>
                <a:schemeClr val="tx1"/>
              </a:solidFill>
              <a:latin typeface="ＭＳ Ｐゴシック" panose="020B0600070205080204" pitchFamily="50" charset="-128"/>
              <a:ea typeface="ＭＳ Ｐゴシック" panose="020B0600070205080204" pitchFamily="50" charset="-128"/>
            </a:endParaRPr>
          </a:p>
          <a:p>
            <a:pPr marL="539750" indent="-276225"/>
            <a:r>
              <a:rPr lang="ja-JP" altLang="en-US" sz="1300" dirty="0">
                <a:solidFill>
                  <a:schemeClr val="tx1"/>
                </a:solidFill>
                <a:latin typeface="ＭＳ Ｐゴシック" panose="020B0600070205080204" pitchFamily="50" charset="-128"/>
                <a:ea typeface="ＭＳ Ｐゴシック" panose="020B0600070205080204" pitchFamily="50" charset="-128"/>
              </a:rPr>
              <a:t>　 </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利用支援）について専門的な知識</a:t>
            </a:r>
            <a:r>
              <a:rPr lang="ja-JP" altLang="en-US" sz="1300" dirty="0">
                <a:solidFill>
                  <a:schemeClr val="tx1"/>
                </a:solidFill>
                <a:latin typeface="ＭＳ Ｐゴシック" panose="020B0600070205080204" pitchFamily="50" charset="-128"/>
                <a:ea typeface="ＭＳ Ｐゴシック" panose="020B0600070205080204" pitchFamily="50" charset="-128"/>
              </a:rPr>
              <a:t>及び</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スキルを身につけるための育成を行う。</a:t>
            </a:r>
            <a:endParaRPr lang="en-US" altLang="ja-JP" sz="1300" dirty="0">
              <a:solidFill>
                <a:schemeClr val="tx1"/>
              </a:solidFill>
              <a:latin typeface="ＭＳ Ｐゴシック" panose="020B0600070205080204" pitchFamily="50" charset="-128"/>
              <a:ea typeface="ＭＳ Ｐゴシック" panose="020B0600070205080204" pitchFamily="50" charset="-128"/>
            </a:endParaRPr>
          </a:p>
          <a:p>
            <a:pPr marL="539750" indent="-276225"/>
            <a:r>
              <a:rPr lang="ja-JP" altLang="en-US" sz="1300" dirty="0">
                <a:solidFill>
                  <a:schemeClr val="tx1"/>
                </a:solidFill>
                <a:latin typeface="ＭＳ Ｐゴシック" panose="020B0600070205080204" pitchFamily="50" charset="-128"/>
                <a:ea typeface="ＭＳ Ｐゴシック" panose="020B0600070205080204" pitchFamily="50" charset="-128"/>
              </a:rPr>
              <a:t>  </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　より</a:t>
            </a:r>
            <a:r>
              <a:rPr lang="ja-JP" altLang="en-US" sz="1300" dirty="0">
                <a:solidFill>
                  <a:schemeClr val="tx1"/>
                </a:solidFill>
                <a:latin typeface="ＭＳ Ｐゴシック" panose="020B0600070205080204" pitchFamily="50" charset="-128"/>
                <a:ea typeface="ＭＳ Ｐゴシック" panose="020B0600070205080204" pitchFamily="50" charset="-128"/>
              </a:rPr>
              <a:t>幅広い問題解決</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能力を要する支援、地域</a:t>
            </a:r>
            <a:r>
              <a:rPr lang="ja-JP" altLang="en-US" sz="1300" dirty="0">
                <a:solidFill>
                  <a:schemeClr val="tx1"/>
                </a:solidFill>
                <a:latin typeface="ＭＳ Ｐゴシック" panose="020B0600070205080204" pitchFamily="50" charset="-128"/>
                <a:ea typeface="ＭＳ Ｐゴシック" panose="020B0600070205080204" pitchFamily="50" charset="-128"/>
              </a:rPr>
              <a:t>への</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働きかけを伴う支援等、</a:t>
            </a:r>
            <a:r>
              <a:rPr lang="ja-JP" altLang="en-US" sz="1300" u="sng" dirty="0" smtClean="0">
                <a:solidFill>
                  <a:schemeClr val="tx1"/>
                </a:solidFill>
                <a:latin typeface="ＭＳ Ｐゴシック" panose="020B0600070205080204" pitchFamily="50" charset="-128"/>
                <a:ea typeface="ＭＳ Ｐゴシック" panose="020B0600070205080204" pitchFamily="50" charset="-128"/>
              </a:rPr>
              <a:t>個々の能力や経験</a:t>
            </a:r>
            <a:r>
              <a:rPr lang="ja-JP" altLang="en-US" sz="1300" u="sng" dirty="0">
                <a:solidFill>
                  <a:schemeClr val="tx1"/>
                </a:solidFill>
                <a:latin typeface="ＭＳ Ｐゴシック" panose="020B0600070205080204" pitchFamily="50" charset="-128"/>
                <a:ea typeface="ＭＳ Ｐゴシック" panose="020B0600070205080204" pitchFamily="50" charset="-128"/>
              </a:rPr>
              <a:t>等に応じた段階的</a:t>
            </a:r>
            <a:r>
              <a:rPr lang="ja-JP" altLang="en-US" sz="1300" u="sng" dirty="0" smtClean="0">
                <a:solidFill>
                  <a:schemeClr val="tx1"/>
                </a:solidFill>
                <a:latin typeface="ＭＳ Ｐゴシック" panose="020B0600070205080204" pitchFamily="50" charset="-128"/>
                <a:ea typeface="ＭＳ Ｐゴシック" panose="020B0600070205080204" pitchFamily="50" charset="-128"/>
              </a:rPr>
              <a:t>な人材育成が図られる仕組み</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作りを検討する必要がある。</a:t>
            </a:r>
            <a:endParaRPr lang="en-US" altLang="ja-JP" sz="1300" dirty="0">
              <a:solidFill>
                <a:schemeClr val="tx1"/>
              </a:solidFill>
              <a:latin typeface="ＭＳ Ｐゴシック" panose="020B0600070205080204" pitchFamily="50" charset="-128"/>
              <a:ea typeface="ＭＳ Ｐゴシック" panose="020B0600070205080204" pitchFamily="50" charset="-128"/>
            </a:endParaRPr>
          </a:p>
          <a:p>
            <a:pPr marL="539750" indent="-276225"/>
            <a:r>
              <a:rPr lang="en-US" altLang="ja-JP" sz="1300" dirty="0">
                <a:solidFill>
                  <a:schemeClr val="tx1"/>
                </a:solidFill>
                <a:latin typeface="ＭＳ Ｐゴシック" panose="020B0600070205080204" pitchFamily="50" charset="-128"/>
                <a:ea typeface="ＭＳ Ｐゴシック" panose="020B0600070205080204" pitchFamily="50" charset="-128"/>
              </a:rPr>
              <a:t>  </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 　これまで実施されている「初任者研修」及び「現任研修」のカリキュラムの更なる充実に加え、事業所や地域において</a:t>
            </a:r>
            <a:endParaRPr lang="en-US" altLang="ja-JP" sz="1300" dirty="0" smtClean="0">
              <a:solidFill>
                <a:schemeClr val="tx1"/>
              </a:solidFill>
              <a:latin typeface="ＭＳ Ｐゴシック" panose="020B0600070205080204" pitchFamily="50" charset="-128"/>
              <a:ea typeface="ＭＳ Ｐゴシック" panose="020B0600070205080204" pitchFamily="50" charset="-128"/>
            </a:endParaRPr>
          </a:p>
          <a:p>
            <a:pPr marL="539750" indent="-276225"/>
            <a:r>
              <a:rPr lang="en-US" altLang="ja-JP" sz="1300" dirty="0">
                <a:solidFill>
                  <a:schemeClr val="tx1"/>
                </a:solidFill>
                <a:latin typeface="ＭＳ Ｐゴシック" panose="020B0600070205080204" pitchFamily="50" charset="-128"/>
                <a:ea typeface="ＭＳ Ｐゴシック" panose="020B0600070205080204" pitchFamily="50" charset="-128"/>
              </a:rPr>
              <a:t> </a:t>
            </a:r>
            <a:r>
              <a:rPr lang="en-US" altLang="ja-JP" sz="1300" dirty="0" smtClean="0">
                <a:solidFill>
                  <a:schemeClr val="tx1"/>
                </a:solidFill>
                <a:latin typeface="ＭＳ Ｐゴシック" panose="020B0600070205080204" pitchFamily="50" charset="-128"/>
                <a:ea typeface="ＭＳ Ｐゴシック" panose="020B0600070205080204" pitchFamily="50" charset="-128"/>
              </a:rPr>
              <a:t>    </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指導的役割を</a:t>
            </a:r>
            <a:r>
              <a:rPr lang="ja-JP" altLang="en-US" sz="1300" u="sng" dirty="0" smtClean="0">
                <a:solidFill>
                  <a:schemeClr val="tx1"/>
                </a:solidFill>
                <a:latin typeface="ＭＳ Ｐゴシック" panose="020B0600070205080204" pitchFamily="50" charset="-128"/>
                <a:ea typeface="ＭＳ Ｐゴシック" panose="020B0600070205080204" pitchFamily="50" charset="-128"/>
              </a:rPr>
              <a:t>担う 「主任</a:t>
            </a:r>
            <a:r>
              <a:rPr lang="ja-JP" altLang="en-US" sz="1300" u="sng" dirty="0">
                <a:solidFill>
                  <a:schemeClr val="tx1"/>
                </a:solidFill>
                <a:latin typeface="ＭＳ Ｐゴシック" panose="020B0600070205080204" pitchFamily="50" charset="-128"/>
                <a:ea typeface="ＭＳ Ｐゴシック" panose="020B0600070205080204" pitchFamily="50" charset="-128"/>
              </a:rPr>
              <a:t>相談支援</a:t>
            </a:r>
            <a:r>
              <a:rPr lang="ja-JP" altLang="en-US" sz="1300" u="sng" dirty="0" smtClean="0">
                <a:solidFill>
                  <a:schemeClr val="tx1"/>
                </a:solidFill>
                <a:latin typeface="ＭＳ Ｐゴシック" panose="020B0600070205080204" pitchFamily="50" charset="-128"/>
                <a:ea typeface="ＭＳ Ｐゴシック" panose="020B0600070205080204" pitchFamily="50" charset="-128"/>
              </a:rPr>
              <a:t>専門員」の育成に必要な研修プログラムを新たに設ける</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とともに、より効果的な人材</a:t>
            </a:r>
            <a:endParaRPr lang="en-US" altLang="ja-JP" sz="1300" dirty="0" smtClean="0">
              <a:solidFill>
                <a:schemeClr val="tx1"/>
              </a:solidFill>
              <a:latin typeface="ＭＳ Ｐゴシック" panose="020B0600070205080204" pitchFamily="50" charset="-128"/>
              <a:ea typeface="ＭＳ Ｐゴシック" panose="020B0600070205080204" pitchFamily="50" charset="-128"/>
            </a:endParaRPr>
          </a:p>
          <a:p>
            <a:pPr marL="539750" indent="-276225"/>
            <a:r>
              <a:rPr lang="ja-JP" altLang="en-US" sz="1300" dirty="0">
                <a:solidFill>
                  <a:schemeClr val="tx1"/>
                </a:solidFill>
                <a:latin typeface="ＭＳ Ｐゴシック" panose="020B0600070205080204" pitchFamily="50" charset="-128"/>
                <a:ea typeface="ＭＳ Ｐゴシック" panose="020B0600070205080204" pitchFamily="50" charset="-128"/>
              </a:rPr>
              <a:t>　 </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  育成が図られるよう、例えば</a:t>
            </a:r>
            <a:r>
              <a:rPr lang="ja-JP" altLang="en-US" sz="1300" u="sng" dirty="0" smtClean="0">
                <a:solidFill>
                  <a:schemeClr val="tx1"/>
                </a:solidFill>
                <a:latin typeface="ＭＳ Ｐゴシック" panose="020B0600070205080204" pitchFamily="50" charset="-128"/>
                <a:ea typeface="ＭＳ Ｐゴシック" panose="020B0600070205080204" pitchFamily="50" charset="-128"/>
              </a:rPr>
              <a:t>次期研修までの間に実地研修（ＯＪＴ）を組み込むべき</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である。</a:t>
            </a:r>
          </a:p>
          <a:p>
            <a:pPr marL="360363" indent="-179388"/>
            <a:endParaRPr lang="ja-JP" altLang="en-US" sz="1300" dirty="0">
              <a:solidFill>
                <a:schemeClr val="tx1"/>
              </a:solidFill>
              <a:latin typeface="ＭＳ Ｐゴシック" panose="020B0600070205080204" pitchFamily="50" charset="-128"/>
              <a:ea typeface="ＭＳ Ｐゴシック" panose="020B0600070205080204" pitchFamily="50" charset="-128"/>
            </a:endParaRPr>
          </a:p>
          <a:p>
            <a:pPr marL="360363" indent="-179388"/>
            <a:r>
              <a:rPr lang="ja-JP" altLang="en-US" sz="1300" dirty="0" smtClean="0">
                <a:solidFill>
                  <a:schemeClr val="tx1"/>
                </a:solidFill>
                <a:latin typeface="ＭＳ Ｐゴシック" panose="020B0600070205080204" pitchFamily="50" charset="-128"/>
                <a:ea typeface="ＭＳ Ｐゴシック" panose="020B0600070205080204" pitchFamily="50" charset="-128"/>
              </a:rPr>
              <a:t>○　上記の指摘等を受け、現在求められる役割に対応できる</a:t>
            </a:r>
            <a:r>
              <a:rPr lang="ja-JP" altLang="en-US" sz="1300" dirty="0">
                <a:solidFill>
                  <a:schemeClr val="tx1"/>
                </a:solidFill>
                <a:latin typeface="ＭＳ Ｐゴシック" panose="020B0600070205080204" pitchFamily="50" charset="-128"/>
                <a:ea typeface="ＭＳ Ｐゴシック" panose="020B0600070205080204" pitchFamily="50" charset="-128"/>
              </a:rPr>
              <a:t>相談支援専門員を</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養成して</a:t>
            </a:r>
            <a:r>
              <a:rPr lang="ja-JP" altLang="en-US" sz="1300" dirty="0">
                <a:solidFill>
                  <a:schemeClr val="tx1"/>
                </a:solidFill>
                <a:latin typeface="ＭＳ Ｐゴシック" panose="020B0600070205080204" pitchFamily="50" charset="-128"/>
                <a:ea typeface="ＭＳ Ｐゴシック" panose="020B0600070205080204" pitchFamily="50" charset="-128"/>
              </a:rPr>
              <a:t>いく</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ための現行カリキュラムの見直し及び</a:t>
            </a:r>
            <a:r>
              <a:rPr lang="ja-JP" altLang="en-US" sz="1300" dirty="0">
                <a:solidFill>
                  <a:schemeClr val="tx1"/>
                </a:solidFill>
                <a:latin typeface="ＭＳ Ｐゴシック" panose="020B0600070205080204" pitchFamily="50" charset="-128"/>
                <a:ea typeface="ＭＳ Ｐゴシック" panose="020B0600070205080204" pitchFamily="50" charset="-128"/>
              </a:rPr>
              <a:t>新たなカリキュラムの創設が必要と</a:t>
            </a:r>
            <a:r>
              <a:rPr lang="ja-JP" altLang="en-US" sz="1300" dirty="0" smtClean="0">
                <a:solidFill>
                  <a:schemeClr val="tx1"/>
                </a:solidFill>
                <a:latin typeface="ＭＳ Ｐゴシック" panose="020B0600070205080204" pitchFamily="50" charset="-128"/>
                <a:ea typeface="ＭＳ Ｐゴシック" panose="020B0600070205080204" pitchFamily="50" charset="-128"/>
              </a:rPr>
              <a:t>なっている。</a:t>
            </a:r>
            <a:endParaRPr lang="en-US" altLang="ja-JP" sz="1300" dirty="0">
              <a:solidFill>
                <a:schemeClr val="tx1"/>
              </a:solidFill>
              <a:latin typeface="ＭＳ Ｐゴシック" panose="020B0600070205080204" pitchFamily="50" charset="-128"/>
              <a:ea typeface="ＭＳ Ｐゴシック" panose="020B0600070205080204" pitchFamily="50" charset="-128"/>
            </a:endParaRPr>
          </a:p>
        </p:txBody>
      </p:sp>
      <p:grpSp>
        <p:nvGrpSpPr>
          <p:cNvPr id="2" name="グループ化 1">
            <a:extLst>
              <a:ext uri="{FF2B5EF4-FFF2-40B4-BE49-F238E27FC236}">
                <a16:creationId xmlns:a16="http://schemas.microsoft.com/office/drawing/2014/main" id="{FCB529C2-D725-5A40-9D74-C5AD1EFD2573}"/>
              </a:ext>
            </a:extLst>
          </p:cNvPr>
          <p:cNvGrpSpPr/>
          <p:nvPr/>
        </p:nvGrpSpPr>
        <p:grpSpPr>
          <a:xfrm>
            <a:off x="0" y="407397"/>
            <a:ext cx="9144000" cy="72008"/>
            <a:chOff x="0" y="188640"/>
            <a:chExt cx="9144000" cy="72008"/>
          </a:xfrm>
        </p:grpSpPr>
        <p:cxnSp>
          <p:nvCxnSpPr>
            <p:cNvPr id="7" name="直線コネクタ 6">
              <a:extLst>
                <a:ext uri="{FF2B5EF4-FFF2-40B4-BE49-F238E27FC236}">
                  <a16:creationId xmlns:a16="http://schemas.microsoft.com/office/drawing/2014/main" id="{64BC0377-F8C9-564D-8AD6-7C2D9C540683}"/>
                </a:ext>
              </a:extLst>
            </p:cNvPr>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572D32AB-802A-B94C-9AE5-A76E9E352F91}"/>
                </a:ext>
              </a:extLst>
            </p:cNvPr>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3" name="テキスト ボックス 2"/>
          <p:cNvSpPr txBox="1"/>
          <p:nvPr/>
        </p:nvSpPr>
        <p:spPr>
          <a:xfrm>
            <a:off x="90710" y="6232779"/>
            <a:ext cx="8902645"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360363" indent="-180975"/>
            <a:r>
              <a:rPr lang="ja-JP" altLang="en-US" sz="1400" dirty="0" smtClean="0">
                <a:latin typeface="ＭＳ Ｐゴシック" panose="020B0600070205080204" pitchFamily="50" charset="-128"/>
                <a:ea typeface="ＭＳ Ｐゴシック" panose="020B0600070205080204" pitchFamily="50" charset="-128"/>
              </a:rPr>
              <a:t>○　上記</a:t>
            </a:r>
            <a:r>
              <a:rPr lang="ja-JP" altLang="en-US" sz="1400" dirty="0">
                <a:latin typeface="ＭＳ Ｐゴシック" panose="020B0600070205080204" pitchFamily="50" charset="-128"/>
                <a:ea typeface="ＭＳ Ｐゴシック" panose="020B0600070205080204" pitchFamily="50" charset="-128"/>
              </a:rPr>
              <a:t>課題に対応すべく、平成</a:t>
            </a:r>
            <a:r>
              <a:rPr lang="en-US" altLang="ja-JP" sz="1400" dirty="0">
                <a:latin typeface="ＭＳ Ｐゴシック" panose="020B0600070205080204" pitchFamily="50" charset="-128"/>
                <a:ea typeface="ＭＳ Ｐゴシック" panose="020B0600070205080204" pitchFamily="50" charset="-128"/>
              </a:rPr>
              <a:t>28</a:t>
            </a:r>
            <a:r>
              <a:rPr lang="ja-JP" altLang="en-US" sz="1400" dirty="0">
                <a:latin typeface="ＭＳ Ｐゴシック" panose="020B0600070205080204" pitchFamily="50" charset="-128"/>
                <a:ea typeface="ＭＳ Ｐゴシック" panose="020B0600070205080204" pitchFamily="50" charset="-128"/>
              </a:rPr>
              <a:t>年～</a:t>
            </a:r>
            <a:r>
              <a:rPr lang="en-US" altLang="ja-JP" sz="1400" dirty="0">
                <a:latin typeface="ＭＳ Ｐゴシック" panose="020B0600070205080204" pitchFamily="50" charset="-128"/>
                <a:ea typeface="ＭＳ Ｐゴシック" panose="020B0600070205080204" pitchFamily="50" charset="-128"/>
              </a:rPr>
              <a:t>29</a:t>
            </a:r>
            <a:r>
              <a:rPr lang="ja-JP" altLang="en-US" sz="1400" dirty="0">
                <a:latin typeface="ＭＳ Ｐゴシック" panose="020B0600070205080204" pitchFamily="50" charset="-128"/>
                <a:ea typeface="ＭＳ Ｐゴシック" panose="020B0600070205080204" pitchFamily="50" charset="-128"/>
              </a:rPr>
              <a:t>年度において厚生労働科学研究により相談支援専門員養成のための研修プログラムの開発について</a:t>
            </a:r>
            <a:r>
              <a:rPr lang="ja-JP" altLang="en-US" sz="1400" dirty="0" smtClean="0">
                <a:latin typeface="ＭＳ Ｐゴシック" panose="020B0600070205080204" pitchFamily="50" charset="-128"/>
                <a:ea typeface="ＭＳ Ｐゴシック" panose="020B0600070205080204" pitchFamily="50" charset="-128"/>
              </a:rPr>
              <a:t>取り組んで</a:t>
            </a:r>
            <a:r>
              <a:rPr lang="ja-JP" altLang="en-US" sz="1400" dirty="0" smtClean="0">
                <a:solidFill>
                  <a:schemeClr val="tx1"/>
                </a:solidFill>
                <a:latin typeface="ＭＳ Ｐゴシック" panose="020B0600070205080204" pitchFamily="50" charset="-128"/>
                <a:ea typeface="ＭＳ Ｐゴシック" panose="020B0600070205080204" pitchFamily="50" charset="-128"/>
              </a:rPr>
              <a:t>きたところ</a:t>
            </a:r>
            <a:r>
              <a:rPr lang="ja-JP" altLang="en-US" sz="1400" dirty="0" smtClean="0">
                <a:latin typeface="ＭＳ Ｐゴシック" panose="020B0600070205080204" pitchFamily="50" charset="-128"/>
                <a:ea typeface="ＭＳ Ｐゴシック" panose="020B0600070205080204" pitchFamily="50" charset="-128"/>
              </a:rPr>
              <a:t>。</a:t>
            </a:r>
            <a:endParaRPr lang="en-US" altLang="ja-JP" sz="1400" dirty="0">
              <a:latin typeface="ＭＳ Ｐゴシック" panose="020B0600070205080204" pitchFamily="50" charset="-128"/>
              <a:ea typeface="ＭＳ Ｐゴシック" panose="020B0600070205080204" pitchFamily="50" charset="-128"/>
            </a:endParaRPr>
          </a:p>
        </p:txBody>
      </p:sp>
      <p:sp>
        <p:nvSpPr>
          <p:cNvPr id="5" name="下矢印 4"/>
          <p:cNvSpPr/>
          <p:nvPr/>
        </p:nvSpPr>
        <p:spPr>
          <a:xfrm>
            <a:off x="3524769" y="5796236"/>
            <a:ext cx="1969726" cy="28507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9" name="スライド番号プレースホルダー 1"/>
          <p:cNvSpPr>
            <a:spLocks noGrp="1"/>
          </p:cNvSpPr>
          <p:nvPr>
            <p:ph type="sldNum" sz="quarter" idx="12"/>
          </p:nvPr>
        </p:nvSpPr>
        <p:spPr>
          <a:xfrm>
            <a:off x="7058103" y="6518225"/>
            <a:ext cx="2133600" cy="365125"/>
          </a:xfrm>
        </p:spPr>
        <p:txBody>
          <a:bodyPr/>
          <a:lstStyle/>
          <a:p>
            <a:pPr>
              <a:defRPr/>
            </a:pPr>
            <a:fld id="{F2A1C1E8-9361-4557-9EFC-000E05CD7A25}" type="slidenum">
              <a:rPr lang="en-US" altLang="ja-JP" smtClean="0">
                <a:latin typeface="ＭＳ Ｐゴシック" panose="020B0600070205080204" pitchFamily="50" charset="-128"/>
                <a:ea typeface="ＭＳ Ｐゴシック" panose="020B0600070205080204" pitchFamily="50" charset="-128"/>
              </a:rPr>
              <a:pPr>
                <a:defRPr/>
              </a:pPr>
              <a:t>42</a:t>
            </a:fld>
            <a:endParaRPr lang="en-US" altLang="ja-JP" dirty="0">
              <a:latin typeface="ＭＳ Ｐゴシック" panose="020B0600070205080204" pitchFamily="50" charset="-128"/>
              <a:ea typeface="ＭＳ Ｐゴシック" panose="020B0600070205080204" pitchFamily="50" charset="-128"/>
            </a:endParaRPr>
          </a:p>
        </p:txBody>
      </p:sp>
      <p:graphicFrame>
        <p:nvGraphicFramePr>
          <p:cNvPr id="10" name="表 9"/>
          <p:cNvGraphicFramePr>
            <a:graphicFrameLocks noGrp="1"/>
          </p:cNvGraphicFramePr>
          <p:nvPr>
            <p:extLst/>
          </p:nvPr>
        </p:nvGraphicFramePr>
        <p:xfrm>
          <a:off x="7091085" y="45557"/>
          <a:ext cx="2001718" cy="412696"/>
        </p:xfrm>
        <a:graphic>
          <a:graphicData uri="http://schemas.openxmlformats.org/drawingml/2006/table">
            <a:tbl>
              <a:tblPr firstRow="1" bandRow="1">
                <a:tableStyleId>{5940675A-B579-460E-94D1-54222C63F5DA}</a:tableStyleId>
              </a:tblPr>
              <a:tblGrid>
                <a:gridCol w="2001718">
                  <a:extLst>
                    <a:ext uri="{9D8B030D-6E8A-4147-A177-3AD203B41FA5}">
                      <a16:colId xmlns:a16="http://schemas.microsoft.com/office/drawing/2014/main" val="20000"/>
                    </a:ext>
                  </a:extLst>
                </a:gridCol>
              </a:tblGrid>
              <a:tr h="4126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n-ea"/>
                          <a:ea typeface="+mn-ea"/>
                        </a:rPr>
                        <a:t>第</a:t>
                      </a:r>
                      <a:r>
                        <a:rPr kumimoji="1" lang="en-US" altLang="ja-JP" sz="1000" dirty="0" smtClean="0">
                          <a:latin typeface="+mn-ea"/>
                          <a:ea typeface="+mn-ea"/>
                        </a:rPr>
                        <a:t>89</a:t>
                      </a:r>
                      <a:r>
                        <a:rPr kumimoji="1" lang="ja-JP" altLang="en-US" sz="1000" dirty="0" smtClean="0">
                          <a:latin typeface="+mn-ea"/>
                          <a:ea typeface="+mn-ea"/>
                        </a:rPr>
                        <a:t>回（</a:t>
                      </a:r>
                      <a:r>
                        <a:rPr kumimoji="1" lang="en-US" altLang="ja-JP" sz="1000" dirty="0" smtClean="0">
                          <a:latin typeface="+mn-ea"/>
                          <a:ea typeface="+mn-ea"/>
                        </a:rPr>
                        <a:t>H30.3.2</a:t>
                      </a:r>
                      <a:r>
                        <a:rPr kumimoji="1" lang="ja-JP" altLang="en-US" sz="1000" dirty="0" smtClean="0">
                          <a:latin typeface="+mn-ea"/>
                          <a:ea typeface="+mn-ea"/>
                        </a:rPr>
                        <a:t>）</a:t>
                      </a:r>
                    </a:p>
                    <a:p>
                      <a:pPr algn="ctr"/>
                      <a:r>
                        <a:rPr kumimoji="1" lang="ja-JP" altLang="en-US" sz="1000" dirty="0" smtClean="0"/>
                        <a:t>社会保障審議会障害者部会資料</a:t>
                      </a:r>
                      <a:endParaRPr kumimoji="1" lang="ja-JP" altLang="en-US" sz="1000" dirty="0"/>
                    </a:p>
                  </a:txBody>
                  <a:tcPr anchor="ctr"/>
                </a:tc>
                <a:extLst>
                  <a:ext uri="{0D108BD9-81ED-4DB2-BD59-A6C34878D82A}">
                    <a16:rowId xmlns:a16="http://schemas.microsoft.com/office/drawing/2014/main" val="10000"/>
                  </a:ext>
                </a:extLst>
              </a:tr>
            </a:tbl>
          </a:graphicData>
        </a:graphic>
      </p:graphicFrame>
      <p:sp>
        <p:nvSpPr>
          <p:cNvPr id="11" name="フッター プレースホルダー 10"/>
          <p:cNvSpPr>
            <a:spLocks noGrp="1"/>
          </p:cNvSpPr>
          <p:nvPr>
            <p:ph type="ftr" sz="quarter" idx="11"/>
          </p:nvPr>
        </p:nvSpPr>
        <p:spPr/>
        <p:txBody>
          <a:bodyPr/>
          <a:lstStyle/>
          <a:p>
            <a:pPr>
              <a:defRPr/>
            </a:pPr>
            <a:r>
              <a:rPr kumimoji="1" lang="ja-JP" altLang="en-US" smtClean="0"/>
              <a:t>平成</a:t>
            </a:r>
            <a:r>
              <a:rPr kumimoji="1" lang="en-US" altLang="ja-JP" smtClean="0"/>
              <a:t>30</a:t>
            </a:r>
            <a:r>
              <a:rPr kumimoji="1" lang="ja-JP" altLang="en-US" smtClean="0"/>
              <a:t>年度障害者総合福祉推進事業に基づく新カリキュラムによる相談支援従事者養成研修</a:t>
            </a:r>
            <a:r>
              <a:rPr kumimoji="1" lang="en-US" altLang="ja-JP" smtClean="0"/>
              <a:t>(</a:t>
            </a:r>
            <a:r>
              <a:rPr kumimoji="1" lang="ja-JP" altLang="en-US" smtClean="0"/>
              <a:t>現任研修</a:t>
            </a:r>
            <a:r>
              <a:rPr kumimoji="1" lang="en-US" altLang="ja-JP" smtClean="0"/>
              <a:t>) </a:t>
            </a:r>
            <a:r>
              <a:rPr kumimoji="1" lang="ja-JP" altLang="en-US" smtClean="0"/>
              <a:t>を令和元年度版に改訂したもの</a:t>
            </a:r>
            <a:endParaRPr kumimoji="1" lang="ja-JP" altLang="en-US" dirty="0" smtClean="0"/>
          </a:p>
        </p:txBody>
      </p:sp>
    </p:spTree>
    <p:extLst>
      <p:ext uri="{BB962C8B-B14F-4D97-AF65-F5344CB8AC3E}">
        <p14:creationId xmlns:p14="http://schemas.microsoft.com/office/powerpoint/2010/main" val="9416654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正方形/長方形 1"/>
          <p:cNvSpPr>
            <a:spLocks noChangeArrowheads="1"/>
          </p:cNvSpPr>
          <p:nvPr/>
        </p:nvSpPr>
        <p:spPr bwMode="auto">
          <a:xfrm>
            <a:off x="77791" y="934915"/>
            <a:ext cx="9007475" cy="633046"/>
          </a:xfrm>
          <a:prstGeom prst="rect">
            <a:avLst/>
          </a:prstGeom>
          <a:noFill/>
          <a:ln w="25400">
            <a:solidFill>
              <a:schemeClr val="accent1"/>
            </a:solidFill>
            <a:bevel/>
            <a:headEnd/>
            <a:tailEnd/>
          </a:ln>
          <a:extLst>
            <a:ext uri="{909E8E84-426E-40DD-AFC4-6F175D3DCCD1}">
              <a14:hiddenFill xmlns:a14="http://schemas.microsoft.com/office/drawing/2010/main">
                <a:solidFill>
                  <a:srgbClr val="FFFFFF"/>
                </a:solidFill>
              </a14:hiddenFill>
            </a:ext>
          </a:extLst>
        </p:spPr>
        <p:txBody>
          <a:bodyPr lIns="132923" tIns="33231" rIns="132923" bIns="31577" anchor="ctr"/>
          <a:lstStyle>
            <a:lvl1pPr>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algn="just">
              <a:lnSpc>
                <a:spcPts val="1431"/>
              </a:lnSpc>
              <a:spcBef>
                <a:spcPts val="92"/>
              </a:spcBef>
              <a:buNone/>
            </a:pPr>
            <a:r>
              <a:rPr lang="ja-JP" altLang="en-US" sz="1108">
                <a:solidFill>
                  <a:srgbClr val="000000"/>
                </a:solidFill>
                <a:latin typeface="ＭＳ Ｐゴシック" charset="-128"/>
                <a:sym typeface="ＭＳ Ｐゴシック" charset="-128"/>
              </a:rPr>
              <a:t>　平成２７年４月から原則として全ての障害児者に専門的な相談支援を実施することとされている中、障害児者の相談支援の質の向上を図るため、有識者や関係団体で構成する「相談支援の質の向上に向けた検討会」において相談支援専門員の資質の向上や相談支援体制の在り方について幅広く議論を行い、今後目指すべき方向性をとりまとめた。（平成２８年３月から７月まで計５回開催）</a:t>
            </a:r>
          </a:p>
        </p:txBody>
      </p:sp>
      <p:sp>
        <p:nvSpPr>
          <p:cNvPr id="2052" name="角丸四角形 11"/>
          <p:cNvSpPr>
            <a:spLocks noChangeArrowheads="1"/>
          </p:cNvSpPr>
          <p:nvPr/>
        </p:nvSpPr>
        <p:spPr bwMode="auto">
          <a:xfrm>
            <a:off x="23813" y="703389"/>
            <a:ext cx="1063625" cy="232997"/>
          </a:xfrm>
          <a:prstGeom prst="roundRect">
            <a:avLst>
              <a:gd name="adj" fmla="val 16667"/>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algn="ctr" eaLnBrk="1" hangingPunct="1">
              <a:spcBef>
                <a:spcPct val="0"/>
              </a:spcBef>
              <a:buFont typeface="Arial" charset="0"/>
              <a:buNone/>
            </a:pPr>
            <a:r>
              <a:rPr lang="ja-JP" altLang="en-US" sz="1292">
                <a:solidFill>
                  <a:srgbClr val="FFFFFF"/>
                </a:solidFill>
                <a:latin typeface="ＭＳ Ｐゴシック" charset="-128"/>
                <a:sym typeface="ＭＳ Ｐゴシック" charset="-128"/>
              </a:rPr>
              <a:t>趣　旨</a:t>
            </a:r>
          </a:p>
        </p:txBody>
      </p:sp>
      <p:sp>
        <p:nvSpPr>
          <p:cNvPr id="2053" name="直線コネクタ 15"/>
          <p:cNvSpPr>
            <a:spLocks noChangeShapeType="1"/>
          </p:cNvSpPr>
          <p:nvPr/>
        </p:nvSpPr>
        <p:spPr bwMode="auto">
          <a:xfrm>
            <a:off x="-36513" y="637443"/>
            <a:ext cx="9236076" cy="0"/>
          </a:xfrm>
          <a:prstGeom prst="line">
            <a:avLst/>
          </a:prstGeom>
          <a:noFill/>
          <a:ln w="38100">
            <a:solidFill>
              <a:srgbClr val="333399"/>
            </a:solidFill>
            <a:bevel/>
            <a:headEnd/>
            <a:tailEnd/>
          </a:ln>
          <a:extLst>
            <a:ext uri="{909E8E84-426E-40DD-AFC4-6F175D3DCCD1}">
              <a14:hiddenFill xmlns:a14="http://schemas.microsoft.com/office/drawing/2010/main">
                <a:noFill/>
              </a14:hiddenFill>
            </a:ext>
          </a:extLst>
        </p:spPr>
        <p:txBody>
          <a:bodyPr/>
          <a:lstStyle/>
          <a:p>
            <a:endParaRPr lang="ja-JP" altLang="en-US" sz="1662"/>
          </a:p>
        </p:txBody>
      </p:sp>
      <p:sp>
        <p:nvSpPr>
          <p:cNvPr id="2054" name="正方形/長方形 12"/>
          <p:cNvSpPr>
            <a:spLocks noChangeArrowheads="1"/>
          </p:cNvSpPr>
          <p:nvPr/>
        </p:nvSpPr>
        <p:spPr bwMode="auto">
          <a:xfrm>
            <a:off x="65088" y="304800"/>
            <a:ext cx="9007475" cy="328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accent1"/>
                </a:solidFill>
                <a:bevel/>
                <a:headEnd/>
                <a:tailEnd/>
              </a14:hiddenLine>
            </a:ext>
          </a:extLst>
        </p:spPr>
        <p:txBody>
          <a:bodyPr tIns="99692" bIns="0" anchor="ctr"/>
          <a:lstStyle>
            <a:lvl1pPr>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algn="ctr">
              <a:lnSpc>
                <a:spcPts val="1846"/>
              </a:lnSpc>
              <a:spcBef>
                <a:spcPts val="554"/>
              </a:spcBef>
              <a:buNone/>
            </a:pPr>
            <a:r>
              <a:rPr lang="ja-JP" altLang="en-US" sz="1477" b="1">
                <a:solidFill>
                  <a:srgbClr val="000000"/>
                </a:solidFill>
                <a:latin typeface="メイリオ" pitchFamily="50" charset="-128"/>
                <a:ea typeface="メイリオ" pitchFamily="50" charset="-128"/>
                <a:cs typeface="メイリオ" pitchFamily="50" charset="-128"/>
                <a:sym typeface="メイリオ" pitchFamily="50" charset="-128"/>
              </a:rPr>
              <a:t>「相談支援の質の向上に向けた検討会」における議論のとりまとめ（概要）</a:t>
            </a:r>
          </a:p>
        </p:txBody>
      </p:sp>
      <p:sp>
        <p:nvSpPr>
          <p:cNvPr id="2055" name="正方形/長方形 17"/>
          <p:cNvSpPr>
            <a:spLocks noChangeArrowheads="1"/>
          </p:cNvSpPr>
          <p:nvPr/>
        </p:nvSpPr>
        <p:spPr bwMode="auto">
          <a:xfrm>
            <a:off x="77791" y="1881554"/>
            <a:ext cx="9007475" cy="4671646"/>
          </a:xfrm>
          <a:prstGeom prst="rect">
            <a:avLst/>
          </a:prstGeom>
          <a:noFill/>
          <a:ln w="25400">
            <a:solidFill>
              <a:schemeClr val="accent1"/>
            </a:solidFill>
            <a:bevel/>
            <a:headEnd/>
            <a:tailEnd/>
          </a:ln>
          <a:extLst>
            <a:ext uri="{909E8E84-426E-40DD-AFC4-6F175D3DCCD1}">
              <a14:hiddenFill xmlns:a14="http://schemas.microsoft.com/office/drawing/2010/main">
                <a:solidFill>
                  <a:srgbClr val="FFFFFF"/>
                </a:solidFill>
              </a14:hiddenFill>
            </a:ext>
          </a:extLst>
        </p:spPr>
        <p:txBody>
          <a:bodyPr lIns="63152" tIns="31577" rIns="63152" bIns="31577" anchor="ctr"/>
          <a:lstStyle>
            <a:lvl1pPr marL="265113" indent="-265113">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eaLnBrk="1" hangingPunct="1">
              <a:spcBef>
                <a:spcPct val="0"/>
              </a:spcBef>
              <a:buFont typeface="Arial" charset="0"/>
              <a:buNone/>
            </a:pPr>
            <a:r>
              <a:rPr lang="ja-JP" altLang="en-US" sz="1108" b="1" i="1" u="sng" dirty="0">
                <a:latin typeface="ＭＳ Ｐゴシック" charset="-128"/>
                <a:sym typeface="ＭＳ Ｐゴシック" charset="-128"/>
              </a:rPr>
              <a:t> </a:t>
            </a:r>
            <a:r>
              <a:rPr lang="ja-JP" altLang="en-US" sz="1108" b="1" u="sng" dirty="0">
                <a:latin typeface="ＭＳ Ｐゴシック" charset="-128"/>
                <a:sym typeface="ＭＳ Ｐゴシック" charset="-128"/>
              </a:rPr>
              <a:t>①　基本的な考え方について</a:t>
            </a:r>
            <a:endParaRPr lang="en-US" altLang="ja-JP" sz="1108" b="1" u="sng" dirty="0">
              <a:latin typeface="ＭＳ Ｐゴシック" charset="-128"/>
              <a:sym typeface="ＭＳ Ｐゴシック" charset="-128"/>
            </a:endParaRP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a:t>
            </a:r>
            <a:r>
              <a:rPr lang="ja-JP" altLang="en-US" sz="1108" dirty="0">
                <a:latin typeface="Arial" charset="0"/>
                <a:sym typeface="ＭＳ Ｐゴシック" charset="-128"/>
              </a:rPr>
              <a:t>　</a:t>
            </a:r>
            <a:r>
              <a:rPr lang="ja-JP" altLang="en-US" sz="1108" dirty="0">
                <a:latin typeface="Arial" charset="0"/>
              </a:rPr>
              <a:t>相談支援専門員は、障害児者の自立の促進と共生社会の実現に向けた支援を実施することが望まれている。そのためには、ソーシャルワークの担い手としてスキル・知識を高めつつ、インフォーマルサービスを含めた社会資源の改善及び開発、地域のつながりや支援者・住民等との関係構築、生きがいや希望を見出す等の支援を行うことが求められている。また</a:t>
            </a:r>
            <a:r>
              <a:rPr lang="ja-JP" altLang="en-US" sz="1108" dirty="0">
                <a:solidFill>
                  <a:srgbClr val="000000"/>
                </a:solidFill>
                <a:sym typeface="ＭＳ Ｐゴシック" charset="-128"/>
              </a:rPr>
              <a:t>将来的には、社会経済や雇用情勢なども含め、幅広い見識を有するソーシャルワーカーとしての活躍が期待される。</a:t>
            </a:r>
          </a:p>
          <a:p>
            <a:pPr eaLnBrk="1" hangingPunct="1">
              <a:spcBef>
                <a:spcPct val="0"/>
              </a:spcBef>
              <a:buFont typeface="Arial" charset="0"/>
              <a:buNone/>
            </a:pPr>
            <a:endParaRPr lang="en-US" altLang="ja-JP" sz="1108" dirty="0">
              <a:solidFill>
                <a:srgbClr val="000000"/>
              </a:solidFill>
              <a:latin typeface="ＭＳ Ｐゴシック" charset="-128"/>
              <a:sym typeface="ＭＳ Ｐゴシック" charset="-128"/>
            </a:endParaRPr>
          </a:p>
          <a:p>
            <a:pPr eaLnBrk="1" hangingPunct="1">
              <a:spcBef>
                <a:spcPct val="0"/>
              </a:spcBef>
              <a:buFont typeface="Arial" charset="0"/>
              <a:buNone/>
            </a:pPr>
            <a:r>
              <a:rPr lang="ja-JP" altLang="en-US" sz="1108" b="1" u="sng" dirty="0">
                <a:latin typeface="ＭＳ Ｐゴシック" charset="-128"/>
                <a:sym typeface="ＭＳ Ｐゴシック" charset="-128"/>
              </a:rPr>
              <a:t> ②　人材育成の方策について</a:t>
            </a:r>
            <a:endParaRPr lang="en-US" altLang="ja-JP" sz="1108" b="1" u="sng" dirty="0">
              <a:latin typeface="ＭＳ Ｐゴシック" charset="-128"/>
              <a:sym typeface="ＭＳ Ｐゴシック" charset="-128"/>
            </a:endParaRP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相談支援専門員の要件である研修制度や実務経験年数などの見直しを行うとともに、キャリアパスの一環として指定特定相談支援事業だけでなく、サービス管理責任者や基幹相談支援センターの業務を担うなど、幅広い活躍の場が得られる仕組みを検討するべき。</a:t>
            </a: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研修カリキュラムの見直しについては、「初任者研修」及び「現任研修」の更なる充実に加え、指導的役割を担う「主任相談支援専門員（仮称）」の育成に必要な研修プログラムを新たに設けるとともに、より効果的な実地研修（</a:t>
            </a:r>
            <a:r>
              <a:rPr lang="en-US" altLang="ja-JP" sz="1108" dirty="0">
                <a:solidFill>
                  <a:srgbClr val="000000"/>
                </a:solidFill>
                <a:latin typeface="ＭＳ Ｐゴシック" charset="-128"/>
                <a:sym typeface="ＭＳ Ｐゴシック" charset="-128"/>
              </a:rPr>
              <a:t>OJT</a:t>
            </a:r>
            <a:r>
              <a:rPr lang="ja-JP" altLang="en-US" sz="1108" dirty="0">
                <a:solidFill>
                  <a:srgbClr val="000000"/>
                </a:solidFill>
                <a:latin typeface="ＭＳ Ｐゴシック" charset="-128"/>
                <a:sym typeface="ＭＳ Ｐゴシック" charset="-128"/>
              </a:rPr>
              <a:t>）を組み込むべき。</a:t>
            </a:r>
          </a:p>
          <a:p>
            <a:pPr eaLnBrk="1" hangingPunct="1">
              <a:spcBef>
                <a:spcPct val="0"/>
              </a:spcBef>
              <a:buFont typeface="Arial" charset="0"/>
              <a:buNone/>
            </a:pPr>
            <a:endParaRPr lang="en-US" altLang="ja-JP" sz="1108" dirty="0">
              <a:solidFill>
                <a:srgbClr val="000000"/>
              </a:solidFill>
              <a:latin typeface="ＭＳ Ｐゴシック" charset="-128"/>
              <a:sym typeface="ＭＳ Ｐゴシック" charset="-128"/>
            </a:endParaRPr>
          </a:p>
          <a:p>
            <a:pPr eaLnBrk="1" hangingPunct="1">
              <a:spcBef>
                <a:spcPct val="0"/>
              </a:spcBef>
              <a:buFont typeface="Arial" charset="0"/>
              <a:buNone/>
            </a:pPr>
            <a:r>
              <a:rPr lang="en-US" altLang="ja-JP" sz="1108" b="1" u="sng" dirty="0">
                <a:solidFill>
                  <a:srgbClr val="000000"/>
                </a:solidFill>
                <a:latin typeface="ＭＳ Ｐゴシック" charset="-128"/>
                <a:sym typeface="ＭＳ Ｐゴシック" charset="-128"/>
              </a:rPr>
              <a:t> </a:t>
            </a:r>
            <a:r>
              <a:rPr lang="ja-JP" altLang="en-US" sz="1108" b="1" u="sng" dirty="0">
                <a:solidFill>
                  <a:srgbClr val="000000"/>
                </a:solidFill>
                <a:latin typeface="ＭＳ Ｐゴシック" charset="-128"/>
                <a:sym typeface="ＭＳ Ｐゴシック" charset="-128"/>
              </a:rPr>
              <a:t>③　指導的役割を担う「主任相談支援専門員（仮称）」について</a:t>
            </a:r>
            <a:endParaRPr lang="en-US" altLang="ja-JP" sz="1108" b="1" u="sng" dirty="0">
              <a:solidFill>
                <a:srgbClr val="000000"/>
              </a:solidFill>
              <a:latin typeface="ＭＳ Ｐゴシック" charset="-128"/>
              <a:sym typeface="ＭＳ Ｐゴシック" charset="-128"/>
            </a:endParaRP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a:t>
            </a:r>
            <a:r>
              <a:rPr lang="ja-JP" altLang="en-US" sz="1108" dirty="0">
                <a:latin typeface="Arial" charset="0"/>
              </a:rPr>
              <a:t>相談支援専門員の支援スキルやサービス等利用計画について適切に評価・助言を行い、相談 支援の質の確保を図る役割が期待され</a:t>
            </a:r>
            <a:r>
              <a:rPr lang="ja-JP" altLang="en-US" sz="1108" dirty="0">
                <a:solidFill>
                  <a:srgbClr val="000000"/>
                </a:solidFill>
                <a:latin typeface="ＭＳ Ｐゴシック" charset="-128"/>
                <a:sym typeface="ＭＳ Ｐゴシック" charset="-128"/>
              </a:rPr>
              <a:t>ており、基幹相談支援センター等に計画的に配置されるべき。また、更新研修等も導入すべき。</a:t>
            </a: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指導的役割を果たすため、適切な指導や助言を行う技術を習得する機会が確保されるよう、都道府県等が人材育成に関するビジョンを策定するなど、地域における相談支援従事者の段階的な人材育成に取り組むべき。</a:t>
            </a:r>
            <a:endParaRPr lang="en-US" altLang="ja-JP" sz="1108" i="1" dirty="0">
              <a:solidFill>
                <a:srgbClr val="000000"/>
              </a:solidFill>
              <a:latin typeface="ＭＳ Ｐゴシック" charset="-128"/>
              <a:sym typeface="ＭＳ Ｐゴシック" charset="-128"/>
            </a:endParaRPr>
          </a:p>
          <a:p>
            <a:pPr eaLnBrk="1" hangingPunct="1">
              <a:spcBef>
                <a:spcPct val="0"/>
              </a:spcBef>
              <a:buFont typeface="Arial" charset="0"/>
              <a:buNone/>
            </a:pPr>
            <a:endParaRPr lang="ja-JP" altLang="en-US" sz="1108" i="1" dirty="0">
              <a:solidFill>
                <a:srgbClr val="000000"/>
              </a:solidFill>
              <a:latin typeface="ＭＳ Ｐゴシック" charset="-128"/>
              <a:sym typeface="ＭＳ Ｐゴシック" charset="-128"/>
            </a:endParaRPr>
          </a:p>
          <a:p>
            <a:pPr eaLnBrk="1" hangingPunct="1">
              <a:spcBef>
                <a:spcPct val="0"/>
              </a:spcBef>
              <a:buFont typeface="Arial" charset="0"/>
              <a:buNone/>
            </a:pPr>
            <a:r>
              <a:rPr lang="ja-JP" altLang="en-US" sz="1108" b="1" i="1" u="sng" dirty="0">
                <a:latin typeface="ＭＳ Ｐゴシック" charset="-128"/>
                <a:sym typeface="ＭＳ Ｐゴシック" charset="-128"/>
              </a:rPr>
              <a:t> </a:t>
            </a:r>
            <a:r>
              <a:rPr lang="ja-JP" altLang="en-US" sz="1108" b="1" u="sng" dirty="0">
                <a:latin typeface="ＭＳ Ｐゴシック" charset="-128"/>
                <a:sym typeface="ＭＳ Ｐゴシック" charset="-128"/>
              </a:rPr>
              <a:t>④　相談支援専門員と介護支援専門員について</a:t>
            </a:r>
            <a:endParaRPr lang="en-US" altLang="ja-JP" sz="1108" b="1" u="sng" dirty="0">
              <a:latin typeface="ＭＳ Ｐゴシック" charset="-128"/>
              <a:sym typeface="ＭＳ Ｐゴシック" charset="-128"/>
            </a:endParaRP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障害者の高齢化や「親亡き後」へのより適切な支援を行うため、両者の合同での研修会等の実施や日々の業務で支援方針等について連携を図るとともに、両方の資格を有する者を拡大することも一案と考えられる。</a:t>
            </a:r>
          </a:p>
          <a:p>
            <a:pPr eaLnBrk="1" hangingPunct="1">
              <a:spcBef>
                <a:spcPct val="0"/>
              </a:spcBef>
              <a:buFont typeface="Arial" charset="0"/>
              <a:buNone/>
            </a:pPr>
            <a:endParaRPr lang="ja-JP" altLang="en-US" sz="1108" dirty="0">
              <a:solidFill>
                <a:srgbClr val="000000"/>
              </a:solidFill>
              <a:latin typeface="ＭＳ Ｐゴシック" charset="-128"/>
              <a:sym typeface="ＭＳ Ｐゴシック" charset="-128"/>
            </a:endParaRPr>
          </a:p>
          <a:p>
            <a:pPr eaLnBrk="1" hangingPunct="1">
              <a:spcBef>
                <a:spcPct val="0"/>
              </a:spcBef>
              <a:buFont typeface="Arial" charset="0"/>
              <a:buNone/>
            </a:pPr>
            <a:r>
              <a:rPr lang="ja-JP" altLang="en-US" sz="1108" b="1" u="sng" dirty="0">
                <a:solidFill>
                  <a:srgbClr val="000000"/>
                </a:solidFill>
                <a:latin typeface="ＭＳ Ｐゴシック" charset="-128"/>
                <a:sym typeface="ＭＳ Ｐゴシック" charset="-128"/>
              </a:rPr>
              <a:t> ⑤　障害児支援利用計画について</a:t>
            </a:r>
            <a:endParaRPr lang="en-US" altLang="ja-JP" sz="1108" b="1" u="sng" dirty="0">
              <a:solidFill>
                <a:srgbClr val="000000"/>
              </a:solidFill>
              <a:latin typeface="ＭＳ Ｐゴシック" charset="-128"/>
              <a:sym typeface="ＭＳ Ｐゴシック" charset="-128"/>
            </a:endParaRP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障害児支援利用計画については、いわゆるセルフプランの割合が高いが、</a:t>
            </a:r>
            <a:r>
              <a:rPr lang="ja-JP" altLang="en-US" sz="1108" dirty="0">
                <a:latin typeface="Arial" charset="0"/>
              </a:rPr>
              <a:t>障害児についての十分な知識や経験を有する相談支援専門員が少ないことが原因の一つと考えられる</a:t>
            </a:r>
            <a:r>
              <a:rPr lang="ja-JP" altLang="en-US" sz="1108" dirty="0">
                <a:solidFill>
                  <a:srgbClr val="000000"/>
                </a:solidFill>
                <a:latin typeface="ＭＳ Ｐゴシック" charset="-128"/>
                <a:sym typeface="ＭＳ Ｐゴシック" charset="-128"/>
              </a:rPr>
              <a:t>。</a:t>
            </a:r>
            <a:r>
              <a:rPr lang="ja-JP" altLang="en-US" sz="1108" dirty="0">
                <a:latin typeface="Arial" charset="0"/>
              </a:rPr>
              <a:t>これまでの専門コース別研修に加え、</a:t>
            </a:r>
            <a:r>
              <a:rPr lang="ja-JP" altLang="en-US" sz="1108" dirty="0">
                <a:solidFill>
                  <a:srgbClr val="000000"/>
                </a:solidFill>
                <a:sym typeface="ＭＳ Ｐゴシック" charset="-128"/>
              </a:rPr>
              <a:t>障害児支援に関する実地研修などを設けるべき。</a:t>
            </a: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市町村においても、障害児を取り巻く状況を十分把握し、評価を加えた上で適切な関係機関につなぐなど十分配慮し、そのために必要な知見の習得に努めるべき。　</a:t>
            </a:r>
            <a:endParaRPr lang="en-US" altLang="ja-JP" sz="1108" dirty="0">
              <a:solidFill>
                <a:srgbClr val="000000"/>
              </a:solidFill>
              <a:latin typeface="ＭＳ Ｐゴシック" charset="-128"/>
              <a:sym typeface="ＭＳ Ｐゴシック" charset="-128"/>
            </a:endParaRPr>
          </a:p>
        </p:txBody>
      </p:sp>
      <p:sp>
        <p:nvSpPr>
          <p:cNvPr id="2056" name="角丸四角形 18"/>
          <p:cNvSpPr>
            <a:spLocks noChangeArrowheads="1"/>
          </p:cNvSpPr>
          <p:nvPr/>
        </p:nvSpPr>
        <p:spPr bwMode="auto">
          <a:xfrm>
            <a:off x="14288" y="1663213"/>
            <a:ext cx="5494337" cy="232996"/>
          </a:xfrm>
          <a:prstGeom prst="roundRect">
            <a:avLst>
              <a:gd name="adj" fmla="val 16667"/>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algn="ctr" eaLnBrk="1" hangingPunct="1">
              <a:spcBef>
                <a:spcPct val="0"/>
              </a:spcBef>
              <a:buFont typeface="Arial" charset="0"/>
              <a:buNone/>
            </a:pPr>
            <a:r>
              <a:rPr lang="ja-JP" altLang="en-US" sz="1292">
                <a:solidFill>
                  <a:srgbClr val="FFFFFF"/>
                </a:solidFill>
                <a:latin typeface="ＭＳ Ｐゴシック" charset="-128"/>
                <a:sym typeface="ＭＳ Ｐゴシック" charset="-128"/>
              </a:rPr>
              <a:t>とりまとめのポイントⅠ　～相談支援専門員の資質の向上について～</a:t>
            </a:r>
          </a:p>
        </p:txBody>
      </p:sp>
      <p:sp>
        <p:nvSpPr>
          <p:cNvPr id="10" name="テキスト ボックス 9"/>
          <p:cNvSpPr txBox="1"/>
          <p:nvPr/>
        </p:nvSpPr>
        <p:spPr>
          <a:xfrm>
            <a:off x="6024310" y="1595534"/>
            <a:ext cx="3021521" cy="315599"/>
          </a:xfrm>
          <a:prstGeom prst="rect">
            <a:avLst/>
          </a:prstGeom>
          <a:noFill/>
        </p:spPr>
        <p:txBody>
          <a:bodyPr wrap="square" rtlCol="0">
            <a:spAutoFit/>
          </a:bodyPr>
          <a:lstStyle/>
          <a:p>
            <a:pPr algn="r" defTabSz="844083" fontAlgn="base">
              <a:spcBef>
                <a:spcPct val="0"/>
              </a:spcBef>
              <a:spcAft>
                <a:spcPct val="0"/>
              </a:spcAft>
              <a:defRPr/>
            </a:pPr>
            <a:r>
              <a:rPr kumimoji="1" lang="ja-JP" altLang="en-US" sz="1451" dirty="0" smtClean="0">
                <a:solidFill>
                  <a:prstClr val="black"/>
                </a:solidFill>
                <a:latin typeface="ＭＳ Ｐゴシック"/>
                <a:ea typeface="ＭＳ Ｐゴシック" charset="-128"/>
              </a:rPr>
              <a:t>（人材育成）</a:t>
            </a:r>
            <a:endParaRPr kumimoji="1" lang="ja-JP" altLang="en-US" sz="1451" dirty="0">
              <a:solidFill>
                <a:prstClr val="black"/>
              </a:solidFill>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pPr>
              <a:defRPr/>
            </a:pPr>
            <a:fld id="{59DCADD6-EAD8-482C-AF59-1BC07AF25A5E}" type="slidenum">
              <a:rPr lang="ja-JP" altLang="en-US" smtClean="0"/>
              <a:pPr>
                <a:defRPr/>
              </a:pPr>
              <a:t>43</a:t>
            </a:fld>
            <a:endParaRPr lang="ja-JP" altLang="en-US" sz="1662">
              <a:solidFill>
                <a:schemeClr val="tx1"/>
              </a:solidFill>
            </a:endParaRPr>
          </a:p>
        </p:txBody>
      </p:sp>
      <p:sp>
        <p:nvSpPr>
          <p:cNvPr id="3" name="フッター プレースホルダー 2"/>
          <p:cNvSpPr>
            <a:spLocks noGrp="1"/>
          </p:cNvSpPr>
          <p:nvPr>
            <p:ph type="ftr" sz="quarter" idx="11"/>
          </p:nvPr>
        </p:nvSpPr>
        <p:spPr/>
        <p:txBody>
          <a:bodyPr/>
          <a:lstStyle/>
          <a:p>
            <a:pPr>
              <a:defRPr/>
            </a:pPr>
            <a:r>
              <a:rPr lang="ja-JP" altLang="en-US" smtClean="0"/>
              <a:t>平成</a:t>
            </a:r>
            <a:r>
              <a:rPr lang="en-US" altLang="ja-JP" smtClean="0"/>
              <a:t>30</a:t>
            </a:r>
            <a:r>
              <a:rPr lang="ja-JP" altLang="en-US" smtClean="0"/>
              <a:t>年度障害者総合福祉推進事業に基づく新カリキュラムによる相談支援従事者養成研修</a:t>
            </a:r>
            <a:r>
              <a:rPr lang="en-US" altLang="ja-JP" smtClean="0"/>
              <a:t>(</a:t>
            </a:r>
            <a:r>
              <a:rPr lang="ja-JP" altLang="en-US" smtClean="0"/>
              <a:t>現任研修</a:t>
            </a:r>
            <a:r>
              <a:rPr lang="en-US" altLang="ja-JP" smtClean="0"/>
              <a:t>) </a:t>
            </a:r>
            <a:r>
              <a:rPr lang="ja-JP" altLang="en-US" smtClean="0"/>
              <a:t>を令和元年度版に改訂したもの</a:t>
            </a:r>
            <a:endParaRPr lang="ja-JP" altLang="ja-JP"/>
          </a:p>
        </p:txBody>
      </p:sp>
    </p:spTree>
    <p:extLst>
      <p:ext uri="{BB962C8B-B14F-4D97-AF65-F5344CB8AC3E}">
        <p14:creationId xmlns:p14="http://schemas.microsoft.com/office/powerpoint/2010/main" val="13332590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546" y="362295"/>
            <a:ext cx="9118362" cy="722238"/>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000" b="1" dirty="0" smtClean="0">
                <a:solidFill>
                  <a:schemeClr val="tx1"/>
                </a:solidFill>
              </a:rPr>
              <a:t>相談支援専門員研修制度の見直しに関する障害者部会</a:t>
            </a:r>
            <a:r>
              <a:rPr kumimoji="1" lang="ja-JP" altLang="en-US" sz="1600" b="1" dirty="0" smtClean="0">
                <a:solidFill>
                  <a:schemeClr val="tx1"/>
                </a:solidFill>
              </a:rPr>
              <a:t>（</a:t>
            </a:r>
            <a:r>
              <a:rPr kumimoji="1" lang="en-US" altLang="ja-JP" sz="1600" b="1" dirty="0" smtClean="0">
                <a:solidFill>
                  <a:schemeClr val="tx1"/>
                </a:solidFill>
              </a:rPr>
              <a:t>H30</a:t>
            </a:r>
            <a:r>
              <a:rPr kumimoji="1" lang="ja-JP" altLang="en-US" sz="1600" b="1" dirty="0" smtClean="0">
                <a:solidFill>
                  <a:schemeClr val="tx1"/>
                </a:solidFill>
              </a:rPr>
              <a:t>年</a:t>
            </a:r>
            <a:r>
              <a:rPr kumimoji="1" lang="en-US" altLang="ja-JP" sz="1600" b="1" dirty="0" smtClean="0">
                <a:solidFill>
                  <a:schemeClr val="tx1"/>
                </a:solidFill>
              </a:rPr>
              <a:t>3</a:t>
            </a:r>
            <a:r>
              <a:rPr kumimoji="1" lang="ja-JP" altLang="en-US" sz="1600" b="1" dirty="0" smtClean="0">
                <a:solidFill>
                  <a:schemeClr val="tx1"/>
                </a:solidFill>
              </a:rPr>
              <a:t>月</a:t>
            </a:r>
            <a:r>
              <a:rPr kumimoji="1" lang="en-US" altLang="ja-JP" sz="1600" b="1" dirty="0" smtClean="0">
                <a:solidFill>
                  <a:schemeClr val="tx1"/>
                </a:solidFill>
              </a:rPr>
              <a:t>2</a:t>
            </a:r>
            <a:r>
              <a:rPr kumimoji="1" lang="ja-JP" altLang="en-US" sz="1600" b="1" dirty="0" smtClean="0">
                <a:solidFill>
                  <a:schemeClr val="tx1"/>
                </a:solidFill>
              </a:rPr>
              <a:t>日）</a:t>
            </a:r>
            <a:r>
              <a:rPr kumimoji="1" lang="ja-JP" altLang="en-US" sz="2000" b="1" dirty="0" smtClean="0">
                <a:solidFill>
                  <a:schemeClr val="tx1"/>
                </a:solidFill>
              </a:rPr>
              <a:t>以降</a:t>
            </a:r>
            <a:endParaRPr kumimoji="1" lang="en-US" altLang="ja-JP" sz="2000" b="1" dirty="0" smtClean="0">
              <a:solidFill>
                <a:schemeClr val="tx1"/>
              </a:solidFill>
            </a:endParaRPr>
          </a:p>
          <a:p>
            <a:pPr algn="ctr"/>
            <a:r>
              <a:rPr kumimoji="1" lang="ja-JP" altLang="en-US" sz="2000" b="1" dirty="0" smtClean="0">
                <a:solidFill>
                  <a:schemeClr val="tx1"/>
                </a:solidFill>
              </a:rPr>
              <a:t>の状況及び今後の対応方針（案）について</a:t>
            </a:r>
            <a:endParaRPr kumimoji="1" lang="ja-JP" altLang="en-US" sz="2000" b="1" dirty="0">
              <a:solidFill>
                <a:schemeClr val="tx1"/>
              </a:solidFill>
            </a:endParaRPr>
          </a:p>
        </p:txBody>
      </p:sp>
      <p:sp>
        <p:nvSpPr>
          <p:cNvPr id="6" name="正方形/長方形 5"/>
          <p:cNvSpPr/>
          <p:nvPr/>
        </p:nvSpPr>
        <p:spPr>
          <a:xfrm>
            <a:off x="83122" y="1337734"/>
            <a:ext cx="8905235" cy="188815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360363" indent="-180975"/>
            <a:r>
              <a:rPr lang="ja-JP" altLang="en-US" sz="1600" u="sng" dirty="0" smtClean="0">
                <a:solidFill>
                  <a:schemeClr val="tx1"/>
                </a:solidFill>
                <a:latin typeface="ＤＦ特太ゴシック体" panose="020B0509000000000000" pitchFamily="49" charset="-128"/>
                <a:ea typeface="ＤＦ特太ゴシック体" panose="020B0509000000000000" pitchFamily="49" charset="-128"/>
              </a:rPr>
              <a:t>（指摘内容）</a:t>
            </a:r>
            <a:endParaRPr lang="en-US" altLang="ja-JP" sz="1600" u="sng" dirty="0" smtClean="0">
              <a:solidFill>
                <a:schemeClr val="tx1"/>
              </a:solidFill>
              <a:latin typeface="ＤＦ特太ゴシック体" panose="020B0509000000000000" pitchFamily="49" charset="-128"/>
              <a:ea typeface="ＤＦ特太ゴシック体" panose="020B0509000000000000" pitchFamily="49" charset="-128"/>
            </a:endParaRPr>
          </a:p>
          <a:p>
            <a:pPr marL="360363" indent="-180975"/>
            <a:r>
              <a:rPr lang="ja-JP" altLang="en-US" sz="1400" dirty="0" smtClean="0">
                <a:solidFill>
                  <a:schemeClr val="tx1"/>
                </a:solidFill>
                <a:latin typeface="+mn-ea"/>
              </a:rPr>
              <a:t>○　障害当事者の団体から、相談支援専門員の人数が不足していると考えられる状況の中で、特に相談支援従事者初任者研修の研修時間の増加は現場の実態に合っていない。また、研修カリキュラムの見直し案作成のプロセスにおいて障害当事者の意見が反映されていない。</a:t>
            </a:r>
            <a:endParaRPr lang="en-US" altLang="ja-JP" sz="1400" dirty="0" smtClean="0">
              <a:solidFill>
                <a:schemeClr val="tx1"/>
              </a:solidFill>
              <a:latin typeface="+mn-ea"/>
            </a:endParaRPr>
          </a:p>
          <a:p>
            <a:pPr marL="360363" indent="-180975"/>
            <a:r>
              <a:rPr lang="ja-JP" altLang="en-US" sz="1400" dirty="0" smtClean="0">
                <a:solidFill>
                  <a:schemeClr val="tx1"/>
                </a:solidFill>
                <a:latin typeface="+mn-ea"/>
              </a:rPr>
              <a:t>○　研修内容について、障害者のエンパワメントの視点が十分ではない、セルフケアプランの位置付けに関して必要な講義を含めるべき。</a:t>
            </a:r>
            <a:endParaRPr lang="en-US" altLang="ja-JP" sz="1400" dirty="0" smtClean="0">
              <a:solidFill>
                <a:schemeClr val="tx1"/>
              </a:solidFill>
              <a:latin typeface="+mn-ea"/>
            </a:endParaRPr>
          </a:p>
          <a:p>
            <a:pPr marL="360363" indent="-180975"/>
            <a:r>
              <a:rPr lang="ja-JP" altLang="en-US" sz="1400" dirty="0" smtClean="0">
                <a:solidFill>
                  <a:schemeClr val="tx1"/>
                </a:solidFill>
                <a:latin typeface="+mn-ea"/>
              </a:rPr>
              <a:t>○　移動が困難な障害当事者が研修を受講しやすくなるような工夫が必要。</a:t>
            </a:r>
            <a:endParaRPr lang="en-US" altLang="ja-JP" sz="1400" dirty="0">
              <a:solidFill>
                <a:schemeClr val="tx1"/>
              </a:solidFill>
              <a:latin typeface="+mn-ea"/>
            </a:endParaRPr>
          </a:p>
        </p:txBody>
      </p:sp>
      <p:grpSp>
        <p:nvGrpSpPr>
          <p:cNvPr id="2" name="グループ化 1">
            <a:extLst>
              <a:ext uri="{FF2B5EF4-FFF2-40B4-BE49-F238E27FC236}">
                <a16:creationId xmlns:a16="http://schemas.microsoft.com/office/drawing/2014/main" id="{FCB529C2-D725-5A40-9D74-C5AD1EFD2573}"/>
              </a:ext>
            </a:extLst>
          </p:cNvPr>
          <p:cNvGrpSpPr/>
          <p:nvPr/>
        </p:nvGrpSpPr>
        <p:grpSpPr>
          <a:xfrm>
            <a:off x="0" y="1087743"/>
            <a:ext cx="9144000" cy="72008"/>
            <a:chOff x="0" y="188640"/>
            <a:chExt cx="9144000" cy="72008"/>
          </a:xfrm>
        </p:grpSpPr>
        <p:cxnSp>
          <p:nvCxnSpPr>
            <p:cNvPr id="7" name="直線コネクタ 6">
              <a:extLst>
                <a:ext uri="{FF2B5EF4-FFF2-40B4-BE49-F238E27FC236}">
                  <a16:creationId xmlns:a16="http://schemas.microsoft.com/office/drawing/2014/main" id="{64BC0377-F8C9-564D-8AD6-7C2D9C540683}"/>
                </a:ext>
              </a:extLst>
            </p:cNvPr>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572D32AB-802A-B94C-9AE5-A76E9E352F91}"/>
                </a:ext>
              </a:extLst>
            </p:cNvPr>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3" name="テキスト ボックス 2"/>
          <p:cNvSpPr txBox="1"/>
          <p:nvPr/>
        </p:nvSpPr>
        <p:spPr>
          <a:xfrm>
            <a:off x="90710" y="3740993"/>
            <a:ext cx="8902645" cy="184665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360363" indent="-180975"/>
            <a:r>
              <a:rPr lang="ja-JP" altLang="en-US" sz="1600" u="sng" dirty="0" smtClean="0">
                <a:latin typeface="ＤＦ特太ゴシック体" panose="020B0509000000000000" pitchFamily="49" charset="-128"/>
                <a:ea typeface="ＤＦ特太ゴシック体" panose="020B0509000000000000" pitchFamily="49" charset="-128"/>
              </a:rPr>
              <a:t>（検討の方向性）</a:t>
            </a:r>
            <a:endParaRPr lang="en-US" altLang="ja-JP" sz="1600" u="sng" dirty="0" smtClean="0">
              <a:latin typeface="ＤＦ特太ゴシック体" panose="020B0509000000000000" pitchFamily="49" charset="-128"/>
              <a:ea typeface="ＤＦ特太ゴシック体" panose="020B0509000000000000" pitchFamily="49" charset="-128"/>
            </a:endParaRPr>
          </a:p>
          <a:p>
            <a:pPr marL="360363" indent="-180975"/>
            <a:r>
              <a:rPr lang="ja-JP" altLang="en-US" sz="1400" dirty="0" smtClean="0">
                <a:latin typeface="+mj-ea"/>
                <a:ea typeface="+mj-ea"/>
              </a:rPr>
              <a:t>○　あらためて障害当事者が参画した検討の場を設け、これまでの検討結果を前提として、新カリキュラムの内容及び必要な研修時間等について整理。</a:t>
            </a:r>
            <a:endParaRPr lang="en-US" altLang="ja-JP" sz="1400" dirty="0" smtClean="0">
              <a:latin typeface="+mj-ea"/>
              <a:ea typeface="+mj-ea"/>
            </a:endParaRPr>
          </a:p>
          <a:p>
            <a:pPr marL="360363" indent="-180975"/>
            <a:r>
              <a:rPr lang="ja-JP" altLang="en-US" sz="1400" dirty="0" smtClean="0">
                <a:latin typeface="+mj-ea"/>
                <a:ea typeface="+mj-ea"/>
              </a:rPr>
              <a:t>○　検討にあたっては、障害当事者の参画を前提とし、その際、身体障害、知的障害及び精神障害の各関係者の人数のバランスに配慮した構成とする。</a:t>
            </a:r>
            <a:endParaRPr lang="en-US" altLang="ja-JP" sz="1400" dirty="0" smtClean="0">
              <a:latin typeface="+mj-ea"/>
              <a:ea typeface="+mj-ea"/>
            </a:endParaRPr>
          </a:p>
          <a:p>
            <a:pPr marL="360363" indent="-180975"/>
            <a:r>
              <a:rPr lang="ja-JP" altLang="en-US" sz="1400" dirty="0" smtClean="0">
                <a:latin typeface="+mj-ea"/>
                <a:ea typeface="+mj-ea"/>
              </a:rPr>
              <a:t>○　これまで障害者部会において議論されてきた経緯を踏まえ、検討の前提として、現時点で提示されている新カリキュラム（研修時間</a:t>
            </a:r>
            <a:r>
              <a:rPr lang="en-US" altLang="ja-JP" sz="1400" dirty="0" smtClean="0">
                <a:latin typeface="+mj-ea"/>
                <a:ea typeface="+mj-ea"/>
              </a:rPr>
              <a:t>42.5</a:t>
            </a:r>
            <a:r>
              <a:rPr lang="ja-JP" altLang="en-US" sz="1400" dirty="0" smtClean="0">
                <a:latin typeface="+mj-ea"/>
                <a:ea typeface="+mj-ea"/>
              </a:rPr>
              <a:t>時間（初任者研修）・</a:t>
            </a:r>
            <a:r>
              <a:rPr lang="en-US" altLang="ja-JP" sz="1400" dirty="0" smtClean="0">
                <a:latin typeface="+mj-ea"/>
                <a:ea typeface="+mj-ea"/>
              </a:rPr>
              <a:t>24</a:t>
            </a:r>
            <a:r>
              <a:rPr lang="ja-JP" altLang="en-US" sz="1400" dirty="0" smtClean="0">
                <a:latin typeface="+mj-ea"/>
                <a:ea typeface="+mj-ea"/>
              </a:rPr>
              <a:t>時間（現任研修））をベースとして検討をする。</a:t>
            </a:r>
            <a:endParaRPr lang="en-US" altLang="ja-JP" sz="1400" dirty="0" smtClean="0">
              <a:latin typeface="+mj-ea"/>
              <a:ea typeface="+mj-ea"/>
            </a:endParaRPr>
          </a:p>
          <a:p>
            <a:pPr marL="360363" indent="-180975"/>
            <a:r>
              <a:rPr lang="ja-JP" altLang="en-US" sz="1400" dirty="0" smtClean="0">
                <a:latin typeface="+mj-ea"/>
                <a:ea typeface="+mj-ea"/>
              </a:rPr>
              <a:t>○　研修の受講にあたり、障害者の負担が可能な限り少ない方法について検討を行う。</a:t>
            </a:r>
            <a:endParaRPr lang="en-US" altLang="ja-JP" sz="1400" dirty="0">
              <a:latin typeface="+mj-ea"/>
              <a:ea typeface="+mj-ea"/>
            </a:endParaRPr>
          </a:p>
        </p:txBody>
      </p:sp>
      <p:sp>
        <p:nvSpPr>
          <p:cNvPr id="5" name="下矢印 4"/>
          <p:cNvSpPr/>
          <p:nvPr/>
        </p:nvSpPr>
        <p:spPr>
          <a:xfrm>
            <a:off x="3467017" y="3325661"/>
            <a:ext cx="1969726" cy="30847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89110" y="5810154"/>
            <a:ext cx="8902645"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360363" indent="-180975"/>
            <a:r>
              <a:rPr lang="ja-JP" altLang="en-US" sz="1600" u="sng" dirty="0" smtClean="0">
                <a:latin typeface="ＤＦ特太ゴシック体" panose="020B0509000000000000" pitchFamily="49" charset="-128"/>
                <a:ea typeface="ＤＦ特太ゴシック体" panose="020B0509000000000000" pitchFamily="49" charset="-128"/>
              </a:rPr>
              <a:t>（施行時期等）</a:t>
            </a:r>
            <a:endParaRPr lang="en-US" altLang="ja-JP" sz="1600" u="sng" dirty="0" smtClean="0">
              <a:latin typeface="ＤＦ特太ゴシック体" panose="020B0509000000000000" pitchFamily="49" charset="-128"/>
              <a:ea typeface="ＤＦ特太ゴシック体" panose="020B0509000000000000" pitchFamily="49" charset="-128"/>
            </a:endParaRPr>
          </a:p>
          <a:p>
            <a:pPr marL="360363" indent="-180975"/>
            <a:r>
              <a:rPr lang="ja-JP" altLang="en-US" sz="1400" dirty="0" smtClean="0">
                <a:latin typeface="+mj-ea"/>
                <a:ea typeface="+mj-ea"/>
              </a:rPr>
              <a:t>○　検討に要する期間を考慮し</a:t>
            </a:r>
            <a:r>
              <a:rPr lang="ja-JP" altLang="en-US" sz="1400" dirty="0">
                <a:latin typeface="+mj-ea"/>
                <a:ea typeface="+mj-ea"/>
              </a:rPr>
              <a:t>、新たな告示等</a:t>
            </a:r>
            <a:r>
              <a:rPr lang="ja-JP" altLang="en-US" sz="1400">
                <a:latin typeface="+mj-ea"/>
                <a:ea typeface="+mj-ea"/>
              </a:rPr>
              <a:t>に</a:t>
            </a:r>
            <a:r>
              <a:rPr lang="ja-JP" altLang="en-US" sz="1400" smtClean="0">
                <a:latin typeface="+mj-ea"/>
                <a:ea typeface="+mj-ea"/>
              </a:rPr>
              <a:t>基づき都道府県</a:t>
            </a:r>
            <a:r>
              <a:rPr lang="ja-JP" altLang="en-US" sz="1400" dirty="0" smtClean="0">
                <a:latin typeface="+mj-ea"/>
                <a:ea typeface="+mj-ea"/>
              </a:rPr>
              <a:t>が実施する相談支援専門員の初任者研修及び現任研修の実施時期については、</a:t>
            </a:r>
            <a:r>
              <a:rPr lang="en-US" altLang="ja-JP" sz="1400" dirty="0" smtClean="0">
                <a:latin typeface="+mj-ea"/>
                <a:ea typeface="+mj-ea"/>
              </a:rPr>
              <a:t>2020</a:t>
            </a:r>
            <a:r>
              <a:rPr lang="ja-JP" altLang="en-US" sz="1400" dirty="0" smtClean="0">
                <a:latin typeface="+mj-ea"/>
                <a:ea typeface="+mj-ea"/>
              </a:rPr>
              <a:t>年度以降とする。</a:t>
            </a:r>
            <a:endParaRPr lang="en-US" altLang="ja-JP" sz="1400" dirty="0" smtClean="0">
              <a:latin typeface="+mj-ea"/>
              <a:ea typeface="+mj-ea"/>
            </a:endParaRPr>
          </a:p>
          <a:p>
            <a:pPr marL="360363" indent="-180975"/>
            <a:endParaRPr lang="en-US" altLang="ja-JP" sz="1200" dirty="0" smtClean="0">
              <a:latin typeface="+mj-ea"/>
              <a:ea typeface="+mj-ea"/>
            </a:endParaRPr>
          </a:p>
        </p:txBody>
      </p:sp>
      <p:sp>
        <p:nvSpPr>
          <p:cNvPr id="10" name="正方形/長方形 9"/>
          <p:cNvSpPr/>
          <p:nvPr/>
        </p:nvSpPr>
        <p:spPr>
          <a:xfrm>
            <a:off x="5322578" y="34504"/>
            <a:ext cx="3778289" cy="276999"/>
          </a:xfrm>
          <a:prstGeom prst="rect">
            <a:avLst/>
          </a:prstGeom>
        </p:spPr>
        <p:txBody>
          <a:bodyPr wrap="square">
            <a:spAutoFit/>
          </a:bodyPr>
          <a:lstStyle/>
          <a:p>
            <a:r>
              <a:rPr lang="ja-JP" altLang="en-US" sz="1200" dirty="0">
                <a:latin typeface="ＭＳ ゴシック" panose="020B0609070205080204" pitchFamily="49" charset="-128"/>
                <a:ea typeface="ＭＳ ゴシック" panose="020B0609070205080204" pitchFamily="49" charset="-128"/>
              </a:rPr>
              <a:t>第</a:t>
            </a:r>
            <a:r>
              <a:rPr lang="en-US" altLang="ja-JP" sz="1200" dirty="0">
                <a:latin typeface="ＭＳ ゴシック" panose="020B0609070205080204" pitchFamily="49" charset="-128"/>
                <a:ea typeface="ＭＳ ゴシック" panose="020B0609070205080204" pitchFamily="49" charset="-128"/>
              </a:rPr>
              <a:t>91</a:t>
            </a:r>
            <a:r>
              <a:rPr lang="ja-JP" altLang="en-US" sz="1200" dirty="0">
                <a:latin typeface="ＭＳ ゴシック" panose="020B0609070205080204" pitchFamily="49" charset="-128"/>
                <a:ea typeface="ＭＳ ゴシック" panose="020B0609070205080204" pitchFamily="49" charset="-128"/>
              </a:rPr>
              <a:t>回（</a:t>
            </a:r>
            <a:r>
              <a:rPr lang="en-US" altLang="ja-JP" sz="1200" dirty="0">
                <a:latin typeface="ＭＳ ゴシック" panose="020B0609070205080204" pitchFamily="49" charset="-128"/>
                <a:ea typeface="ＭＳ ゴシック" panose="020B0609070205080204" pitchFamily="49" charset="-128"/>
              </a:rPr>
              <a:t>H30.10.24</a:t>
            </a:r>
            <a:r>
              <a:rPr lang="ja-JP" altLang="en-US" sz="1200" dirty="0" smtClean="0">
                <a:latin typeface="ＭＳ ゴシック" panose="020B0609070205080204" pitchFamily="49" charset="-128"/>
                <a:ea typeface="ＭＳ ゴシック" panose="020B0609070205080204" pitchFamily="49" charset="-128"/>
              </a:rPr>
              <a:t>）社会</a:t>
            </a:r>
            <a:r>
              <a:rPr lang="ja-JP" altLang="en-US" sz="1200" dirty="0">
                <a:latin typeface="ＭＳ ゴシック" panose="020B0609070205080204" pitchFamily="49" charset="-128"/>
                <a:ea typeface="ＭＳ ゴシック" panose="020B0609070205080204" pitchFamily="49" charset="-128"/>
              </a:rPr>
              <a:t>保障審議会障害者部会</a:t>
            </a:r>
            <a:r>
              <a:rPr lang="ja-JP" altLang="en-US" sz="1200" dirty="0" smtClean="0">
                <a:latin typeface="ＭＳ ゴシック" panose="020B0609070205080204" pitchFamily="49" charset="-128"/>
                <a:ea typeface="ＭＳ ゴシック" panose="020B0609070205080204" pitchFamily="49" charset="-128"/>
              </a:rPr>
              <a:t>資料</a:t>
            </a:r>
            <a:endParaRPr lang="ja-JP" altLang="en-US" sz="1200" dirty="0">
              <a:latin typeface="ＭＳ ゴシック" panose="020B0609070205080204" pitchFamily="49" charset="-128"/>
              <a:ea typeface="ＭＳ ゴシック" panose="020B0609070205080204" pitchFamily="49" charset="-128"/>
            </a:endParaRPr>
          </a:p>
        </p:txBody>
      </p:sp>
      <p:sp>
        <p:nvSpPr>
          <p:cNvPr id="11" name="スライド番号プレースホルダー 10"/>
          <p:cNvSpPr>
            <a:spLocks noGrp="1"/>
          </p:cNvSpPr>
          <p:nvPr>
            <p:ph type="sldNum" sz="quarter" idx="12"/>
          </p:nvPr>
        </p:nvSpPr>
        <p:spPr/>
        <p:txBody>
          <a:bodyPr/>
          <a:lstStyle/>
          <a:p>
            <a:fld id="{2ADEAB0B-3364-414D-832E-F3CDA843F507}" type="slidenum">
              <a:rPr kumimoji="1" lang="ja-JP" altLang="en-US" smtClean="0"/>
              <a:t>44</a:t>
            </a:fld>
            <a:endParaRPr kumimoji="1" lang="ja-JP" altLang="en-US"/>
          </a:p>
        </p:txBody>
      </p:sp>
      <p:sp>
        <p:nvSpPr>
          <p:cNvPr id="9" name="フッター プレースホルダー 8"/>
          <p:cNvSpPr>
            <a:spLocks noGrp="1"/>
          </p:cNvSpPr>
          <p:nvPr>
            <p:ph type="ftr" sz="quarter" idx="11"/>
          </p:nvPr>
        </p:nvSpPr>
        <p:spPr/>
        <p:txBody>
          <a:bodyPr/>
          <a:lstStyle/>
          <a:p>
            <a:pPr>
              <a:defRPr/>
            </a:pPr>
            <a:r>
              <a:rPr kumimoji="1" lang="ja-JP" altLang="en-US" smtClean="0"/>
              <a:t>平成</a:t>
            </a:r>
            <a:r>
              <a:rPr kumimoji="1" lang="en-US" altLang="ja-JP" smtClean="0"/>
              <a:t>30</a:t>
            </a:r>
            <a:r>
              <a:rPr kumimoji="1" lang="ja-JP" altLang="en-US" smtClean="0"/>
              <a:t>年度障害者総合福祉推進事業に基づく新カリキュラムによる相談支援従事者養成研修</a:t>
            </a:r>
            <a:r>
              <a:rPr kumimoji="1" lang="en-US" altLang="ja-JP" smtClean="0"/>
              <a:t>(</a:t>
            </a:r>
            <a:r>
              <a:rPr kumimoji="1" lang="ja-JP" altLang="en-US" smtClean="0"/>
              <a:t>現任研修</a:t>
            </a:r>
            <a:r>
              <a:rPr kumimoji="1" lang="en-US" altLang="ja-JP" smtClean="0"/>
              <a:t>) </a:t>
            </a:r>
            <a:r>
              <a:rPr kumimoji="1" lang="ja-JP" altLang="en-US" smtClean="0"/>
              <a:t>を令和元年度版に改訂したもの</a:t>
            </a:r>
            <a:endParaRPr kumimoji="1" lang="ja-JP" altLang="en-US" dirty="0" smtClean="0"/>
          </a:p>
        </p:txBody>
      </p:sp>
    </p:spTree>
    <p:extLst>
      <p:ext uri="{BB962C8B-B14F-4D97-AF65-F5344CB8AC3E}">
        <p14:creationId xmlns:p14="http://schemas.microsoft.com/office/powerpoint/2010/main" val="2787488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546" y="310537"/>
            <a:ext cx="9118362" cy="36983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ＤＦ特太ゴシック体" panose="020B0509000000000000" pitchFamily="49" charset="-128"/>
                <a:ea typeface="ＤＦ特太ゴシック体" panose="020B0509000000000000" pitchFamily="49" charset="-128"/>
              </a:rPr>
              <a:t>相談支援の質の向上に向けた検討会について</a:t>
            </a:r>
            <a:endParaRPr kumimoji="1" lang="ja-JP" altLang="en-US" sz="2000" b="1" i="0" u="none" strike="noStrike" kern="1200" cap="none" spc="0" normalizeH="0" baseline="0" noProof="0" dirty="0">
              <a:ln>
                <a:noFill/>
              </a:ln>
              <a:solidFill>
                <a:prstClr val="black"/>
              </a:solidFill>
              <a:effectLst/>
              <a:uLnTx/>
              <a:uFillTx/>
              <a:latin typeface="ＤＦ特太ゴシック体" panose="020B0509000000000000" pitchFamily="49" charset="-128"/>
              <a:ea typeface="ＤＦ特太ゴシック体" panose="020B0509000000000000" pitchFamily="49" charset="-128"/>
            </a:endParaRPr>
          </a:p>
        </p:txBody>
      </p:sp>
      <p:sp>
        <p:nvSpPr>
          <p:cNvPr id="6" name="正方形/長方形 5"/>
          <p:cNvSpPr/>
          <p:nvPr/>
        </p:nvSpPr>
        <p:spPr>
          <a:xfrm>
            <a:off x="68936" y="837144"/>
            <a:ext cx="8987141" cy="1495623"/>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600" b="0" i="0" u="sng" strike="noStrike" kern="1200" cap="none" spc="0" normalizeH="0" baseline="0" noProof="0" dirty="0" smtClean="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n-cs"/>
              </a:rPr>
              <a:t>１　趣旨（要旨）</a:t>
            </a:r>
            <a:endParaRPr kumimoji="1" lang="en-US" altLang="ja-JP" sz="1600" b="0" i="0" u="sng" strike="noStrike" kern="1200" cap="none" spc="0" normalizeH="0" baseline="0" noProof="0" dirty="0" smtClean="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n-cs"/>
            </a:endParaRPr>
          </a:p>
          <a:p>
            <a:r>
              <a:rPr lang="ja-JP" altLang="en-US" dirty="0" smtClean="0"/>
              <a:t>　</a:t>
            </a:r>
            <a:r>
              <a:rPr lang="ja-JP" altLang="ja-JP" sz="1600" dirty="0" smtClean="0">
                <a:latin typeface="+mj-ea"/>
                <a:ea typeface="+mj-ea"/>
              </a:rPr>
              <a:t>平成</a:t>
            </a:r>
            <a:r>
              <a:rPr lang="en-US" altLang="ja-JP" sz="1600" dirty="0">
                <a:latin typeface="+mj-ea"/>
                <a:ea typeface="+mj-ea"/>
              </a:rPr>
              <a:t>30</a:t>
            </a:r>
            <a:r>
              <a:rPr lang="ja-JP" altLang="ja-JP" sz="1600" dirty="0">
                <a:latin typeface="+mj-ea"/>
                <a:ea typeface="+mj-ea"/>
              </a:rPr>
              <a:t>年</a:t>
            </a:r>
            <a:r>
              <a:rPr lang="en-US" altLang="ja-JP" sz="1600" dirty="0">
                <a:latin typeface="+mj-ea"/>
                <a:ea typeface="+mj-ea"/>
              </a:rPr>
              <a:t>10</a:t>
            </a:r>
            <a:r>
              <a:rPr lang="ja-JP" altLang="ja-JP" sz="1600" dirty="0" smtClean="0">
                <a:latin typeface="+mj-ea"/>
                <a:ea typeface="+mj-ea"/>
              </a:rPr>
              <a:t>月</a:t>
            </a:r>
            <a:r>
              <a:rPr lang="en-US" altLang="ja-JP" sz="1600" dirty="0" smtClean="0">
                <a:latin typeface="+mj-ea"/>
                <a:ea typeface="+mj-ea"/>
              </a:rPr>
              <a:t>24</a:t>
            </a:r>
            <a:r>
              <a:rPr lang="ja-JP" altLang="en-US" sz="1600" dirty="0" smtClean="0">
                <a:latin typeface="+mj-ea"/>
                <a:ea typeface="+mj-ea"/>
              </a:rPr>
              <a:t>日</a:t>
            </a:r>
            <a:r>
              <a:rPr lang="ja-JP" altLang="ja-JP" sz="1600" dirty="0" smtClean="0">
                <a:latin typeface="+mj-ea"/>
                <a:ea typeface="+mj-ea"/>
              </a:rPr>
              <a:t>の</a:t>
            </a:r>
            <a:r>
              <a:rPr lang="ja-JP" altLang="ja-JP" sz="1600" dirty="0">
                <a:latin typeface="+mj-ea"/>
                <a:ea typeface="+mj-ea"/>
              </a:rPr>
              <a:t>社会保障審議会障害者部会において</a:t>
            </a:r>
            <a:r>
              <a:rPr lang="ja-JP" altLang="ja-JP" sz="1600" dirty="0" smtClean="0">
                <a:latin typeface="+mj-ea"/>
                <a:ea typeface="+mj-ea"/>
              </a:rPr>
              <a:t>、</a:t>
            </a:r>
            <a:r>
              <a:rPr lang="ja-JP" altLang="en-US" sz="1600" dirty="0" smtClean="0">
                <a:latin typeface="+mj-ea"/>
                <a:ea typeface="+mj-ea"/>
              </a:rPr>
              <a:t>相談支援専門員の研修制度の見直しに関して、</a:t>
            </a:r>
            <a:r>
              <a:rPr lang="ja-JP" altLang="ja-JP" sz="1600" dirty="0" smtClean="0">
                <a:latin typeface="+mj-ea"/>
                <a:ea typeface="+mj-ea"/>
              </a:rPr>
              <a:t>研修</a:t>
            </a:r>
            <a:r>
              <a:rPr lang="ja-JP" altLang="ja-JP" sz="1600" dirty="0">
                <a:latin typeface="+mj-ea"/>
                <a:ea typeface="+mj-ea"/>
              </a:rPr>
              <a:t>項目や障害当事者の負担軽減等についての議論が行われた。これを受け、各都道府県における研修の円滑な実施に当たり、これまでの検討結果を踏まえ、必要な研修項目及び時間数の調整、研修受講における障害当事者への配慮事項等について検討を</a:t>
            </a:r>
            <a:r>
              <a:rPr lang="ja-JP" altLang="ja-JP" sz="1600" dirty="0" smtClean="0">
                <a:latin typeface="+mj-ea"/>
                <a:ea typeface="+mj-ea"/>
              </a:rPr>
              <a:t>行う。</a:t>
            </a:r>
            <a:endParaRPr lang="ja-JP" altLang="ja-JP" sz="1600" dirty="0">
              <a:latin typeface="+mj-ea"/>
              <a:ea typeface="+mj-ea"/>
            </a:endParaRPr>
          </a:p>
        </p:txBody>
      </p:sp>
      <p:grpSp>
        <p:nvGrpSpPr>
          <p:cNvPr id="2" name="グループ化 1">
            <a:extLst>
              <a:ext uri="{FF2B5EF4-FFF2-40B4-BE49-F238E27FC236}">
                <a16:creationId xmlns:a16="http://schemas.microsoft.com/office/drawing/2014/main" id="{FCB529C2-D725-5A40-9D74-C5AD1EFD2573}"/>
              </a:ext>
            </a:extLst>
          </p:cNvPr>
          <p:cNvGrpSpPr/>
          <p:nvPr/>
        </p:nvGrpSpPr>
        <p:grpSpPr>
          <a:xfrm>
            <a:off x="-17092" y="693126"/>
            <a:ext cx="9144000" cy="72008"/>
            <a:chOff x="0" y="188640"/>
            <a:chExt cx="9144000" cy="72008"/>
          </a:xfrm>
        </p:grpSpPr>
        <p:cxnSp>
          <p:nvCxnSpPr>
            <p:cNvPr id="7" name="直線コネクタ 6">
              <a:extLst>
                <a:ext uri="{FF2B5EF4-FFF2-40B4-BE49-F238E27FC236}">
                  <a16:creationId xmlns:a16="http://schemas.microsoft.com/office/drawing/2014/main" id="{64BC0377-F8C9-564D-8AD6-7C2D9C540683}"/>
                </a:ext>
              </a:extLst>
            </p:cNvPr>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572D32AB-802A-B94C-9AE5-A76E9E352F91}"/>
                </a:ext>
              </a:extLst>
            </p:cNvPr>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10" name="正方形/長方形 9"/>
          <p:cNvSpPr/>
          <p:nvPr/>
        </p:nvSpPr>
        <p:spPr>
          <a:xfrm>
            <a:off x="71526" y="6141814"/>
            <a:ext cx="8987141" cy="411272"/>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600" b="0" i="0" u="sng" strike="noStrike" kern="1200" cap="none" spc="0" normalizeH="0" baseline="0" noProof="0" dirty="0" smtClean="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n-cs"/>
              </a:rPr>
              <a:t>４　委員構成等（別添）</a:t>
            </a:r>
            <a:endParaRPr kumimoji="1" lang="en-US" altLang="ja-JP" sz="1600" b="0" i="0" u="sng" strike="noStrike" kern="1200" cap="none" spc="0" normalizeH="0" baseline="0" noProof="0" dirty="0" smtClean="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n-cs"/>
            </a:endParaRPr>
          </a:p>
          <a:p>
            <a:pPr marL="180975" marR="0" lvl="0" indent="-180975" algn="l" defTabSz="914400" rtl="0" eaLnBrk="1" fontAlgn="auto" latinLnBrk="0" hangingPunct="1">
              <a:lnSpc>
                <a:spcPct val="100000"/>
              </a:lnSpc>
              <a:spcBef>
                <a:spcPts val="0"/>
              </a:spcBef>
              <a:spcAft>
                <a:spcPts val="0"/>
              </a:spcAft>
              <a:buClrTx/>
              <a:buSzTx/>
              <a:buFontTx/>
              <a:buNone/>
              <a:tabLst/>
              <a:defRPr/>
            </a:pPr>
            <a:endParaRPr lang="ja-JP" altLang="ja-JP" sz="1600" dirty="0"/>
          </a:p>
        </p:txBody>
      </p:sp>
      <p:sp>
        <p:nvSpPr>
          <p:cNvPr id="11" name="正方形/長方形 10"/>
          <p:cNvSpPr/>
          <p:nvPr/>
        </p:nvSpPr>
        <p:spPr>
          <a:xfrm>
            <a:off x="71872" y="2528201"/>
            <a:ext cx="8987141" cy="1387181"/>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marL="180975" lvl="0" indent="-180975">
              <a:defRPr/>
            </a:pPr>
            <a:r>
              <a:rPr lang="ja-JP" altLang="en-US" sz="1600" u="sng" dirty="0">
                <a:solidFill>
                  <a:prstClr val="black"/>
                </a:solidFill>
                <a:latin typeface="ＤＦ特太ゴシック体" panose="020B0509000000000000" pitchFamily="49" charset="-128"/>
                <a:ea typeface="ＤＦ特太ゴシック体" panose="020B0509000000000000" pitchFamily="49" charset="-128"/>
              </a:rPr>
              <a:t>２　主な検討事項</a:t>
            </a:r>
            <a:endParaRPr lang="en-US" altLang="ja-JP" sz="1600" u="sng" dirty="0">
              <a:solidFill>
                <a:prstClr val="black"/>
              </a:solidFill>
              <a:latin typeface="ＤＦ特太ゴシック体" panose="020B0509000000000000" pitchFamily="49" charset="-128"/>
              <a:ea typeface="ＤＦ特太ゴシック体" panose="020B0509000000000000" pitchFamily="49" charset="-128"/>
            </a:endParaRPr>
          </a:p>
          <a:p>
            <a:r>
              <a:rPr lang="ja-JP" altLang="en-US" sz="1600" dirty="0"/>
              <a:t>（１）</a:t>
            </a:r>
            <a:r>
              <a:rPr lang="ja-JP" altLang="ja-JP" sz="1600" dirty="0"/>
              <a:t>研修項目に関する事項</a:t>
            </a:r>
          </a:p>
          <a:p>
            <a:pPr lvl="0" indent="360363"/>
            <a:r>
              <a:rPr lang="ja-JP" altLang="ja-JP" sz="1600" dirty="0"/>
              <a:t>相談支援専門員が必要とする価値・知識・技術を獲得できる研修項目及び時間数について</a:t>
            </a:r>
          </a:p>
          <a:p>
            <a:pPr lvl="0"/>
            <a:r>
              <a:rPr lang="ja-JP" altLang="en-US" sz="1600" dirty="0"/>
              <a:t>（２）</a:t>
            </a:r>
            <a:r>
              <a:rPr lang="ja-JP" altLang="ja-JP" sz="1600" dirty="0"/>
              <a:t>研修受講における配慮に関する事項</a:t>
            </a:r>
          </a:p>
          <a:p>
            <a:pPr lvl="0" indent="360363"/>
            <a:r>
              <a:rPr lang="ja-JP" altLang="ja-JP" sz="1600" dirty="0"/>
              <a:t>障害当事者が研修を受講する場合の適切な配慮について</a:t>
            </a:r>
          </a:p>
        </p:txBody>
      </p:sp>
      <p:sp>
        <p:nvSpPr>
          <p:cNvPr id="13" name="正方形/長方形 12"/>
          <p:cNvSpPr/>
          <p:nvPr/>
        </p:nvSpPr>
        <p:spPr>
          <a:xfrm>
            <a:off x="68936" y="4129363"/>
            <a:ext cx="8987141" cy="1825829"/>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600" b="0" i="0" u="sng" strike="noStrike" kern="1200" cap="none" spc="0" normalizeH="0" baseline="0" noProof="0" dirty="0" smtClean="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n-cs"/>
              </a:rPr>
              <a:t>３　スケジュール</a:t>
            </a:r>
            <a:endParaRPr kumimoji="1" lang="en-US" altLang="ja-JP" sz="1600" b="0" i="0" u="sng" strike="noStrike" kern="1200" cap="none" spc="0" normalizeH="0" baseline="0" noProof="0" dirty="0" smtClean="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n-cs"/>
            </a:endParaRPr>
          </a:p>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600" b="0" i="0" strike="noStrike" kern="1200" cap="none" spc="0" normalizeH="0" baseline="0" noProof="0" dirty="0" smtClean="0">
                <a:ln>
                  <a:noFill/>
                </a:ln>
                <a:solidFill>
                  <a:prstClr val="black"/>
                </a:solidFill>
                <a:effectLst/>
                <a:uLnTx/>
                <a:uFillTx/>
                <a:latin typeface="+mn-ea"/>
                <a:cs typeface="+mn-cs"/>
              </a:rPr>
              <a:t>　以下の日程で年度内に３回程度実施し、報告書をとりまとめる。</a:t>
            </a:r>
            <a:endParaRPr kumimoji="1" lang="en-US" altLang="ja-JP" sz="1600" b="0" i="0" strike="noStrike" kern="1200" cap="none" spc="0" normalizeH="0" baseline="0" noProof="0" dirty="0" smtClean="0">
              <a:ln>
                <a:noFill/>
              </a:ln>
              <a:solidFill>
                <a:prstClr val="black"/>
              </a:solidFill>
              <a:effectLst/>
              <a:uLnTx/>
              <a:uFillTx/>
              <a:latin typeface="+mn-ea"/>
              <a:cs typeface="+mn-cs"/>
            </a:endParaRPr>
          </a:p>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600" b="0" i="0" strike="noStrike" kern="1200" cap="none" spc="0" normalizeH="0" baseline="0" noProof="0" dirty="0" smtClean="0">
                <a:ln>
                  <a:noFill/>
                </a:ln>
                <a:solidFill>
                  <a:prstClr val="black"/>
                </a:solidFill>
                <a:effectLst/>
                <a:uLnTx/>
                <a:uFillTx/>
                <a:latin typeface="+mn-ea"/>
                <a:cs typeface="+mn-cs"/>
              </a:rPr>
              <a:t>　　第６回　平成</a:t>
            </a:r>
            <a:r>
              <a:rPr kumimoji="1" lang="en-US" altLang="ja-JP" sz="1600" b="0" i="0" strike="noStrike" kern="1200" cap="none" spc="0" normalizeH="0" baseline="0" noProof="0" dirty="0" smtClean="0">
                <a:ln>
                  <a:noFill/>
                </a:ln>
                <a:solidFill>
                  <a:prstClr val="black"/>
                </a:solidFill>
                <a:effectLst/>
                <a:uLnTx/>
                <a:uFillTx/>
                <a:latin typeface="+mn-ea"/>
                <a:cs typeface="+mn-cs"/>
              </a:rPr>
              <a:t>31</a:t>
            </a:r>
            <a:r>
              <a:rPr kumimoji="1" lang="ja-JP" altLang="en-US" sz="1600" b="0" i="0" strike="noStrike" kern="1200" cap="none" spc="0" normalizeH="0" baseline="0" noProof="0" dirty="0" smtClean="0">
                <a:ln>
                  <a:noFill/>
                </a:ln>
                <a:solidFill>
                  <a:prstClr val="black"/>
                </a:solidFill>
                <a:effectLst/>
                <a:uLnTx/>
                <a:uFillTx/>
                <a:latin typeface="+mn-ea"/>
                <a:cs typeface="+mn-cs"/>
              </a:rPr>
              <a:t>年２月</a:t>
            </a:r>
            <a:r>
              <a:rPr kumimoji="1" lang="en-US" altLang="ja-JP" sz="1600" b="0" i="0" strike="noStrike" kern="1200" cap="none" spc="0" normalizeH="0" baseline="0" noProof="0" dirty="0" smtClean="0">
                <a:ln>
                  <a:noFill/>
                </a:ln>
                <a:solidFill>
                  <a:prstClr val="black"/>
                </a:solidFill>
                <a:effectLst/>
                <a:uLnTx/>
                <a:uFillTx/>
                <a:latin typeface="+mn-ea"/>
                <a:cs typeface="+mn-cs"/>
              </a:rPr>
              <a:t>14</a:t>
            </a:r>
            <a:r>
              <a:rPr kumimoji="1" lang="ja-JP" altLang="en-US" sz="1600" b="0" i="0" strike="noStrike" kern="1200" cap="none" spc="0" normalizeH="0" baseline="0" noProof="0" dirty="0" smtClean="0">
                <a:ln>
                  <a:noFill/>
                </a:ln>
                <a:solidFill>
                  <a:prstClr val="black"/>
                </a:solidFill>
                <a:effectLst/>
                <a:uLnTx/>
                <a:uFillTx/>
                <a:latin typeface="+mn-ea"/>
                <a:cs typeface="+mn-cs"/>
              </a:rPr>
              <a:t>日（木）</a:t>
            </a:r>
            <a:endParaRPr kumimoji="1" lang="en-US" altLang="ja-JP" sz="1600" b="0" i="0" strike="noStrike" kern="1200" cap="none" spc="0" normalizeH="0" baseline="0" noProof="0" dirty="0" smtClean="0">
              <a:ln>
                <a:noFill/>
              </a:ln>
              <a:solidFill>
                <a:prstClr val="black"/>
              </a:solidFill>
              <a:effectLst/>
              <a:uLnTx/>
              <a:uFillTx/>
              <a:latin typeface="+mn-ea"/>
              <a:cs typeface="+mn-cs"/>
            </a:endParaRPr>
          </a:p>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600" b="0" i="0" strike="noStrike" kern="1200" cap="none" spc="0" normalizeH="0" baseline="0" noProof="0" dirty="0" smtClean="0">
                <a:ln>
                  <a:noFill/>
                </a:ln>
                <a:solidFill>
                  <a:prstClr val="black"/>
                </a:solidFill>
                <a:effectLst/>
                <a:uLnTx/>
                <a:uFillTx/>
                <a:latin typeface="+mn-ea"/>
                <a:cs typeface="+mn-cs"/>
              </a:rPr>
              <a:t>　　第７回　平成</a:t>
            </a:r>
            <a:r>
              <a:rPr kumimoji="1" lang="en-US" altLang="ja-JP" sz="1600" b="0" i="0" strike="noStrike" kern="1200" cap="none" spc="0" normalizeH="0" baseline="0" noProof="0" dirty="0" smtClean="0">
                <a:ln>
                  <a:noFill/>
                </a:ln>
                <a:solidFill>
                  <a:prstClr val="black"/>
                </a:solidFill>
                <a:effectLst/>
                <a:uLnTx/>
                <a:uFillTx/>
                <a:latin typeface="+mn-ea"/>
                <a:cs typeface="+mn-cs"/>
              </a:rPr>
              <a:t>31</a:t>
            </a:r>
            <a:r>
              <a:rPr kumimoji="1" lang="ja-JP" altLang="en-US" sz="1600" b="0" i="0" strike="noStrike" kern="1200" cap="none" spc="0" normalizeH="0" baseline="0" noProof="0" dirty="0" smtClean="0">
                <a:ln>
                  <a:noFill/>
                </a:ln>
                <a:solidFill>
                  <a:prstClr val="black"/>
                </a:solidFill>
                <a:effectLst/>
                <a:uLnTx/>
                <a:uFillTx/>
                <a:latin typeface="+mn-ea"/>
                <a:cs typeface="+mn-cs"/>
              </a:rPr>
              <a:t>年２月</a:t>
            </a:r>
            <a:r>
              <a:rPr kumimoji="1" lang="en-US" altLang="ja-JP" sz="1600" b="0" i="0" strike="noStrike" kern="1200" cap="none" spc="0" normalizeH="0" baseline="0" noProof="0" dirty="0" smtClean="0">
                <a:ln>
                  <a:noFill/>
                </a:ln>
                <a:solidFill>
                  <a:prstClr val="black"/>
                </a:solidFill>
                <a:effectLst/>
                <a:uLnTx/>
                <a:uFillTx/>
                <a:latin typeface="+mn-ea"/>
                <a:cs typeface="+mn-cs"/>
              </a:rPr>
              <a:t>28</a:t>
            </a:r>
            <a:r>
              <a:rPr kumimoji="1" lang="ja-JP" altLang="en-US" sz="1600" b="0" i="0" strike="noStrike" kern="1200" cap="none" spc="0" normalizeH="0" baseline="0" noProof="0" dirty="0" smtClean="0">
                <a:ln>
                  <a:noFill/>
                </a:ln>
                <a:solidFill>
                  <a:prstClr val="black"/>
                </a:solidFill>
                <a:effectLst/>
                <a:uLnTx/>
                <a:uFillTx/>
                <a:latin typeface="+mn-ea"/>
                <a:cs typeface="+mn-cs"/>
              </a:rPr>
              <a:t>日（木）</a:t>
            </a:r>
            <a:endParaRPr kumimoji="1" lang="en-US" altLang="ja-JP" sz="1600" b="0" i="0" strike="noStrike" kern="1200" cap="none" spc="0" normalizeH="0" baseline="0" noProof="0" dirty="0" smtClean="0">
              <a:ln>
                <a:noFill/>
              </a:ln>
              <a:solidFill>
                <a:prstClr val="black"/>
              </a:solidFill>
              <a:effectLst/>
              <a:uLnTx/>
              <a:uFillTx/>
              <a:latin typeface="+mn-ea"/>
              <a:cs typeface="+mn-cs"/>
            </a:endParaRPr>
          </a:p>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600" b="0" i="0" strike="noStrike" kern="1200" cap="none" spc="0" normalizeH="0" baseline="0" noProof="0" dirty="0" smtClean="0">
                <a:ln>
                  <a:noFill/>
                </a:ln>
                <a:solidFill>
                  <a:prstClr val="black"/>
                </a:solidFill>
                <a:effectLst/>
                <a:uLnTx/>
                <a:uFillTx/>
                <a:latin typeface="+mn-ea"/>
                <a:cs typeface="+mn-cs"/>
              </a:rPr>
              <a:t>　　第８回　平成</a:t>
            </a:r>
            <a:r>
              <a:rPr kumimoji="1" lang="en-US" altLang="ja-JP" sz="1600" b="0" i="0" strike="noStrike" kern="1200" cap="none" spc="0" normalizeH="0" baseline="0" noProof="0" dirty="0" smtClean="0">
                <a:ln>
                  <a:noFill/>
                </a:ln>
                <a:solidFill>
                  <a:prstClr val="black"/>
                </a:solidFill>
                <a:effectLst/>
                <a:uLnTx/>
                <a:uFillTx/>
                <a:latin typeface="+mn-ea"/>
                <a:cs typeface="+mn-cs"/>
              </a:rPr>
              <a:t>31</a:t>
            </a:r>
            <a:r>
              <a:rPr kumimoji="1" lang="ja-JP" altLang="en-US" sz="1600" b="0" i="0" strike="noStrike" kern="1200" cap="none" spc="0" normalizeH="0" baseline="0" noProof="0" dirty="0" smtClean="0">
                <a:ln>
                  <a:noFill/>
                </a:ln>
                <a:solidFill>
                  <a:prstClr val="black"/>
                </a:solidFill>
                <a:effectLst/>
                <a:uLnTx/>
                <a:uFillTx/>
                <a:latin typeface="+mn-ea"/>
                <a:cs typeface="+mn-cs"/>
              </a:rPr>
              <a:t>年３月</a:t>
            </a:r>
            <a:r>
              <a:rPr kumimoji="1" lang="en-US" altLang="ja-JP" sz="1600" b="0" i="0" strike="noStrike" kern="1200" cap="none" spc="0" normalizeH="0" baseline="0" noProof="0" dirty="0" smtClean="0">
                <a:ln>
                  <a:noFill/>
                </a:ln>
                <a:solidFill>
                  <a:prstClr val="black"/>
                </a:solidFill>
                <a:effectLst/>
                <a:uLnTx/>
                <a:uFillTx/>
                <a:latin typeface="+mn-ea"/>
                <a:cs typeface="+mn-cs"/>
              </a:rPr>
              <a:t>21</a:t>
            </a:r>
            <a:r>
              <a:rPr kumimoji="1" lang="ja-JP" altLang="en-US" sz="1600" b="0" i="0" strike="noStrike" kern="1200" cap="none" spc="0" normalizeH="0" baseline="0" noProof="0" dirty="0" smtClean="0">
                <a:ln>
                  <a:noFill/>
                </a:ln>
                <a:solidFill>
                  <a:prstClr val="black"/>
                </a:solidFill>
                <a:effectLst/>
                <a:uLnTx/>
                <a:uFillTx/>
                <a:latin typeface="+mn-ea"/>
                <a:cs typeface="+mn-cs"/>
              </a:rPr>
              <a:t>日（木・祝日）</a:t>
            </a:r>
            <a:endParaRPr kumimoji="1" lang="en-US" altLang="ja-JP" sz="1600" b="0" i="0" strike="noStrike" kern="1200" cap="none" spc="0" normalizeH="0" baseline="0" noProof="0" dirty="0" smtClean="0">
              <a:ln>
                <a:noFill/>
              </a:ln>
              <a:solidFill>
                <a:prstClr val="black"/>
              </a:solidFill>
              <a:effectLst/>
              <a:uLnTx/>
              <a:uFillTx/>
              <a:latin typeface="+mn-ea"/>
              <a:cs typeface="+mn-cs"/>
            </a:endParaRPr>
          </a:p>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600" b="0" i="0" strike="noStrike" kern="1200" cap="none" spc="0" normalizeH="0" baseline="0" noProof="0" dirty="0" smtClean="0">
                <a:ln>
                  <a:noFill/>
                </a:ln>
                <a:solidFill>
                  <a:prstClr val="black"/>
                </a:solidFill>
                <a:effectLst/>
                <a:uLnTx/>
                <a:uFillTx/>
                <a:latin typeface="+mn-ea"/>
                <a:cs typeface="+mn-cs"/>
              </a:rPr>
              <a:t>　 </a:t>
            </a:r>
            <a:r>
              <a:rPr kumimoji="1" lang="ja-JP" altLang="en-US" sz="1600" dirty="0">
                <a:solidFill>
                  <a:prstClr val="black"/>
                </a:solidFill>
                <a:latin typeface="+mn-ea"/>
              </a:rPr>
              <a:t> </a:t>
            </a:r>
            <a:r>
              <a:rPr kumimoji="1" lang="ja-JP" altLang="en-US" sz="1600" dirty="0" smtClean="0">
                <a:solidFill>
                  <a:prstClr val="black"/>
                </a:solidFill>
                <a:latin typeface="+mn-ea"/>
              </a:rPr>
              <a:t> </a:t>
            </a:r>
            <a:r>
              <a:rPr kumimoji="1" lang="ja-JP" altLang="en-US" sz="1600" b="0" i="0" strike="noStrike" kern="1200" cap="none" spc="0" normalizeH="0" baseline="0" noProof="0" dirty="0" smtClean="0">
                <a:ln>
                  <a:noFill/>
                </a:ln>
                <a:solidFill>
                  <a:prstClr val="black"/>
                </a:solidFill>
                <a:effectLst/>
                <a:uLnTx/>
                <a:uFillTx/>
                <a:latin typeface="+mn-ea"/>
                <a:cs typeface="+mn-cs"/>
              </a:rPr>
              <a:t>第９回　平成</a:t>
            </a:r>
            <a:r>
              <a:rPr kumimoji="1" lang="en-US" altLang="ja-JP" sz="1600" b="0" i="0" strike="noStrike" kern="1200" cap="none" spc="0" normalizeH="0" baseline="0" noProof="0" dirty="0" smtClean="0">
                <a:ln>
                  <a:noFill/>
                </a:ln>
                <a:solidFill>
                  <a:prstClr val="black"/>
                </a:solidFill>
                <a:effectLst/>
                <a:uLnTx/>
                <a:uFillTx/>
                <a:latin typeface="+mn-ea"/>
                <a:cs typeface="+mn-cs"/>
              </a:rPr>
              <a:t>31</a:t>
            </a:r>
            <a:r>
              <a:rPr kumimoji="1" lang="ja-JP" altLang="en-US" sz="1600" b="0" i="0" strike="noStrike" kern="1200" cap="none" spc="0" normalizeH="0" baseline="0" noProof="0" dirty="0" smtClean="0">
                <a:ln>
                  <a:noFill/>
                </a:ln>
                <a:solidFill>
                  <a:prstClr val="black"/>
                </a:solidFill>
                <a:effectLst/>
                <a:uLnTx/>
                <a:uFillTx/>
                <a:latin typeface="+mn-ea"/>
                <a:cs typeface="+mn-cs"/>
              </a:rPr>
              <a:t>年３月</a:t>
            </a:r>
            <a:r>
              <a:rPr kumimoji="1" lang="en-US" altLang="ja-JP" sz="1600" b="0" i="0" strike="noStrike" kern="1200" cap="none" spc="0" normalizeH="0" baseline="0" noProof="0" dirty="0" smtClean="0">
                <a:ln>
                  <a:noFill/>
                </a:ln>
                <a:solidFill>
                  <a:prstClr val="black"/>
                </a:solidFill>
                <a:effectLst/>
                <a:uLnTx/>
                <a:uFillTx/>
                <a:latin typeface="+mn-ea"/>
                <a:cs typeface="+mn-cs"/>
              </a:rPr>
              <a:t>28</a:t>
            </a:r>
            <a:r>
              <a:rPr kumimoji="1" lang="ja-JP" altLang="en-US" sz="1600" b="0" i="0" strike="noStrike" kern="1200" cap="none" spc="0" normalizeH="0" baseline="0" noProof="0" dirty="0" smtClean="0">
                <a:ln>
                  <a:noFill/>
                </a:ln>
                <a:solidFill>
                  <a:prstClr val="black"/>
                </a:solidFill>
                <a:effectLst/>
                <a:uLnTx/>
                <a:uFillTx/>
                <a:latin typeface="+mn-ea"/>
                <a:cs typeface="+mn-cs"/>
              </a:rPr>
              <a:t>日（木）</a:t>
            </a:r>
            <a:endParaRPr kumimoji="1" lang="en-US" altLang="ja-JP" sz="1600" b="0" i="0" strike="noStrike" kern="1200" cap="none" spc="0" normalizeH="0" baseline="0" noProof="0" dirty="0" smtClean="0">
              <a:ln>
                <a:noFill/>
              </a:ln>
              <a:solidFill>
                <a:prstClr val="black"/>
              </a:solidFill>
              <a:effectLst/>
              <a:uLnTx/>
              <a:uFillTx/>
              <a:latin typeface="+mn-ea"/>
              <a:cs typeface="+mn-cs"/>
            </a:endParaRPr>
          </a:p>
          <a:p>
            <a:pPr marL="180975" lvl="0" indent="-180975">
              <a:defRPr/>
            </a:pPr>
            <a:r>
              <a:rPr kumimoji="1" lang="en-US" altLang="ja-JP" sz="1200" i="0" strike="noStrike" kern="1200" cap="none" spc="0" normalizeH="0" baseline="0" noProof="0" dirty="0" smtClean="0">
                <a:ln>
                  <a:noFill/>
                </a:ln>
                <a:solidFill>
                  <a:prstClr val="black"/>
                </a:solidFill>
                <a:effectLst/>
                <a:uLnTx/>
                <a:uFillTx/>
                <a:latin typeface="+mn-ea"/>
              </a:rPr>
              <a:t>       ※</a:t>
            </a:r>
            <a:r>
              <a:rPr kumimoji="1" lang="ja-JP" altLang="en-US" sz="1200" i="0" strike="noStrike" kern="1200" cap="none" spc="0" normalizeH="0" baseline="0" noProof="0" dirty="0" smtClean="0">
                <a:ln>
                  <a:noFill/>
                </a:ln>
                <a:solidFill>
                  <a:prstClr val="black"/>
                </a:solidFill>
                <a:effectLst/>
                <a:uLnTx/>
                <a:uFillTx/>
                <a:latin typeface="+mn-ea"/>
              </a:rPr>
              <a:t>　これまで行われてきた「</a:t>
            </a:r>
            <a:r>
              <a:rPr lang="ja-JP" altLang="en-US" sz="1200" dirty="0" smtClean="0">
                <a:solidFill>
                  <a:prstClr val="black"/>
                </a:solidFill>
                <a:latin typeface="+mn-ea"/>
              </a:rPr>
              <a:t>相談</a:t>
            </a:r>
            <a:r>
              <a:rPr lang="ja-JP" altLang="en-US" sz="1200" dirty="0">
                <a:solidFill>
                  <a:prstClr val="black"/>
                </a:solidFill>
                <a:latin typeface="+mn-ea"/>
              </a:rPr>
              <a:t>支援の質の向上に向けた</a:t>
            </a:r>
            <a:r>
              <a:rPr lang="ja-JP" altLang="en-US" sz="1200" dirty="0" smtClean="0">
                <a:solidFill>
                  <a:prstClr val="black"/>
                </a:solidFill>
                <a:latin typeface="+mn-ea"/>
              </a:rPr>
              <a:t>検討会」を継続して実施。</a:t>
            </a:r>
            <a:endParaRPr kumimoji="1" lang="en-US" altLang="ja-JP" sz="1600" i="0" u="sng" strike="noStrike" kern="1200" cap="none" spc="0" normalizeH="0" baseline="0" noProof="0" dirty="0" smtClean="0">
              <a:ln>
                <a:noFill/>
              </a:ln>
              <a:solidFill>
                <a:prstClr val="black"/>
              </a:solidFill>
              <a:effectLst/>
              <a:uLnTx/>
              <a:uFillTx/>
              <a:latin typeface="+mn-ea"/>
            </a:endParaRPr>
          </a:p>
          <a:p>
            <a:pPr marL="180975" marR="0" lvl="0" indent="-180975" algn="l" defTabSz="914400" rtl="0" eaLnBrk="1" fontAlgn="auto" latinLnBrk="0" hangingPunct="1">
              <a:lnSpc>
                <a:spcPct val="100000"/>
              </a:lnSpc>
              <a:spcBef>
                <a:spcPts val="0"/>
              </a:spcBef>
              <a:spcAft>
                <a:spcPts val="0"/>
              </a:spcAft>
              <a:buClrTx/>
              <a:buSzTx/>
              <a:buFontTx/>
              <a:buNone/>
              <a:tabLst/>
              <a:defRPr/>
            </a:pPr>
            <a:endParaRPr kumimoji="1" lang="en-US" altLang="ja-JP" sz="1600" b="0" i="0" u="sng" strike="noStrike" kern="1200" cap="none" spc="0" normalizeH="0" baseline="0" noProof="0" dirty="0" smtClean="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n-cs"/>
            </a:endParaRPr>
          </a:p>
          <a:p>
            <a:pPr marL="180975" marR="0" lvl="0" indent="-180975" algn="l" defTabSz="914400" rtl="0" eaLnBrk="1" fontAlgn="auto" latinLnBrk="0" hangingPunct="1">
              <a:lnSpc>
                <a:spcPct val="100000"/>
              </a:lnSpc>
              <a:spcBef>
                <a:spcPts val="0"/>
              </a:spcBef>
              <a:spcAft>
                <a:spcPts val="0"/>
              </a:spcAft>
              <a:buClrTx/>
              <a:buSzTx/>
              <a:buFontTx/>
              <a:buNone/>
              <a:tabLst/>
              <a:defRPr/>
            </a:pPr>
            <a:endParaRPr lang="ja-JP" altLang="ja-JP" sz="1600" dirty="0"/>
          </a:p>
        </p:txBody>
      </p:sp>
      <p:sp>
        <p:nvSpPr>
          <p:cNvPr id="3" name="正方形/長方形 2"/>
          <p:cNvSpPr/>
          <p:nvPr/>
        </p:nvSpPr>
        <p:spPr>
          <a:xfrm>
            <a:off x="7263443" y="40262"/>
            <a:ext cx="1887455" cy="600164"/>
          </a:xfrm>
          <a:prstGeom prst="rect">
            <a:avLst/>
          </a:prstGeom>
        </p:spPr>
        <p:txBody>
          <a:bodyPr wrap="square">
            <a:spAutoFit/>
          </a:bodyPr>
          <a:lstStyle/>
          <a:p>
            <a:pPr algn="ctr"/>
            <a:r>
              <a:rPr kumimoji="1" lang="ja-JP" altLang="en-US" sz="1100" dirty="0">
                <a:latin typeface="+mn-ea"/>
              </a:rPr>
              <a:t>第</a:t>
            </a:r>
            <a:r>
              <a:rPr kumimoji="1" lang="en-US" altLang="ja-JP" sz="1100" dirty="0">
                <a:latin typeface="+mn-ea"/>
              </a:rPr>
              <a:t>93</a:t>
            </a:r>
            <a:r>
              <a:rPr kumimoji="1" lang="ja-JP" altLang="en-US" sz="1100" dirty="0">
                <a:latin typeface="+mn-ea"/>
              </a:rPr>
              <a:t>回（</a:t>
            </a:r>
            <a:r>
              <a:rPr kumimoji="1" lang="en-US" altLang="ja-JP" sz="1100" dirty="0">
                <a:latin typeface="+mn-ea"/>
              </a:rPr>
              <a:t>H31.2.22</a:t>
            </a:r>
            <a:r>
              <a:rPr kumimoji="1" lang="ja-JP" altLang="en-US" sz="1100" dirty="0" smtClean="0">
                <a:latin typeface="+mn-ea"/>
              </a:rPr>
              <a:t>）</a:t>
            </a:r>
            <a:endParaRPr kumimoji="1" lang="en-US" altLang="ja-JP" sz="1100" dirty="0" smtClean="0">
              <a:latin typeface="+mn-ea"/>
            </a:endParaRPr>
          </a:p>
          <a:p>
            <a:pPr algn="ctr"/>
            <a:r>
              <a:rPr kumimoji="1" lang="ja-JP" altLang="en-US" sz="1100" dirty="0" smtClean="0"/>
              <a:t>社会</a:t>
            </a:r>
            <a:r>
              <a:rPr kumimoji="1" lang="ja-JP" altLang="en-US" sz="1100" dirty="0"/>
              <a:t>保障審議会障害者</a:t>
            </a:r>
            <a:r>
              <a:rPr kumimoji="1" lang="ja-JP" altLang="en-US" sz="1100" dirty="0" smtClean="0"/>
              <a:t>部会</a:t>
            </a:r>
            <a:endParaRPr kumimoji="1" lang="en-US" altLang="ja-JP" sz="1100" dirty="0" smtClean="0"/>
          </a:p>
          <a:p>
            <a:pPr algn="ctr"/>
            <a:r>
              <a:rPr kumimoji="1" lang="ja-JP" altLang="en-US" sz="1100" dirty="0" smtClean="0"/>
              <a:t>から一部修正</a:t>
            </a:r>
            <a:endParaRPr kumimoji="1" lang="ja-JP" altLang="en-US" dirty="0">
              <a:latin typeface="+mn-ea"/>
            </a:endParaRPr>
          </a:p>
        </p:txBody>
      </p:sp>
      <p:sp>
        <p:nvSpPr>
          <p:cNvPr id="5" name="スライド番号プレースホルダー 4"/>
          <p:cNvSpPr>
            <a:spLocks noGrp="1"/>
          </p:cNvSpPr>
          <p:nvPr>
            <p:ph type="sldNum" sz="quarter" idx="12"/>
          </p:nvPr>
        </p:nvSpPr>
        <p:spPr/>
        <p:txBody>
          <a:bodyPr/>
          <a:lstStyle/>
          <a:p>
            <a:fld id="{2ADEAB0B-3364-414D-832E-F3CDA843F507}" type="slidenum">
              <a:rPr kumimoji="1" lang="ja-JP" altLang="en-US" smtClean="0"/>
              <a:t>45</a:t>
            </a:fld>
            <a:endParaRPr kumimoji="1" lang="ja-JP" altLang="en-US"/>
          </a:p>
        </p:txBody>
      </p:sp>
      <p:sp>
        <p:nvSpPr>
          <p:cNvPr id="9" name="フッター プレースホルダー 8"/>
          <p:cNvSpPr>
            <a:spLocks noGrp="1"/>
          </p:cNvSpPr>
          <p:nvPr>
            <p:ph type="ftr" sz="quarter" idx="11"/>
          </p:nvPr>
        </p:nvSpPr>
        <p:spPr/>
        <p:txBody>
          <a:bodyPr/>
          <a:lstStyle/>
          <a:p>
            <a:pPr>
              <a:defRPr/>
            </a:pPr>
            <a:r>
              <a:rPr kumimoji="1" lang="ja-JP" altLang="en-US" smtClean="0"/>
              <a:t>平成</a:t>
            </a:r>
            <a:r>
              <a:rPr kumimoji="1" lang="en-US" altLang="ja-JP" smtClean="0"/>
              <a:t>30</a:t>
            </a:r>
            <a:r>
              <a:rPr kumimoji="1" lang="ja-JP" altLang="en-US" smtClean="0"/>
              <a:t>年度障害者総合福祉推進事業に基づく新カリキュラムによる相談支援従事者養成研修</a:t>
            </a:r>
            <a:r>
              <a:rPr kumimoji="1" lang="en-US" altLang="ja-JP" smtClean="0"/>
              <a:t>(</a:t>
            </a:r>
            <a:r>
              <a:rPr kumimoji="1" lang="ja-JP" altLang="en-US" smtClean="0"/>
              <a:t>現任研修</a:t>
            </a:r>
            <a:r>
              <a:rPr kumimoji="1" lang="en-US" altLang="ja-JP" smtClean="0"/>
              <a:t>) </a:t>
            </a:r>
            <a:r>
              <a:rPr kumimoji="1" lang="ja-JP" altLang="en-US" smtClean="0"/>
              <a:t>を令和元年度版に改訂したもの</a:t>
            </a:r>
            <a:endParaRPr kumimoji="1" lang="ja-JP" altLang="en-US" dirty="0" smtClean="0"/>
          </a:p>
        </p:txBody>
      </p:sp>
    </p:spTree>
    <p:extLst>
      <p:ext uri="{BB962C8B-B14F-4D97-AF65-F5344CB8AC3E}">
        <p14:creationId xmlns:p14="http://schemas.microsoft.com/office/powerpoint/2010/main" val="6842103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5500" y="-13394"/>
            <a:ext cx="7744998" cy="490066"/>
          </a:xfrm>
          <a:noFill/>
          <a:ln>
            <a:noFill/>
          </a:ln>
        </p:spPr>
        <p:txBody>
          <a:bodyPr>
            <a:noAutofit/>
          </a:bodyPr>
          <a:lstStyle/>
          <a:p>
            <a:r>
              <a:rPr kumimoji="1" lang="ja-JP" altLang="en-US" sz="2400" b="1" dirty="0">
                <a:latin typeface="ＭＳ Ｐゴシック" panose="020B0600070205080204" pitchFamily="50" charset="-128"/>
                <a:ea typeface="ＭＳ Ｐゴシック" panose="020B0600070205080204" pitchFamily="50" charset="-128"/>
              </a:rPr>
              <a:t>相談</a:t>
            </a:r>
            <a:r>
              <a:rPr kumimoji="1" lang="ja-JP" altLang="en-US" sz="2400" b="1" dirty="0" smtClean="0">
                <a:latin typeface="ＭＳ Ｐゴシック" panose="020B0600070205080204" pitchFamily="50" charset="-128"/>
                <a:ea typeface="ＭＳ Ｐゴシック" panose="020B0600070205080204" pitchFamily="50" charset="-128"/>
              </a:rPr>
              <a:t>支援専門員の研修</a:t>
            </a:r>
            <a:r>
              <a:rPr kumimoji="1" lang="ja-JP" altLang="en-US" sz="2400" b="1" dirty="0">
                <a:latin typeface="ＭＳ Ｐゴシック" panose="020B0600070205080204" pitchFamily="50" charset="-128"/>
                <a:ea typeface="ＭＳ Ｐゴシック" panose="020B0600070205080204" pitchFamily="50" charset="-128"/>
              </a:rPr>
              <a:t>制度の</a:t>
            </a:r>
            <a:r>
              <a:rPr kumimoji="1" lang="ja-JP" altLang="en-US" sz="2400" b="1" dirty="0" smtClean="0">
                <a:latin typeface="ＭＳ Ｐゴシック" panose="020B0600070205080204" pitchFamily="50" charset="-128"/>
                <a:ea typeface="ＭＳ Ｐゴシック" panose="020B0600070205080204" pitchFamily="50" charset="-128"/>
              </a:rPr>
              <a:t>見直し</a:t>
            </a:r>
            <a:r>
              <a:rPr lang="ja-JP" altLang="en-US" sz="2400" b="1" dirty="0" smtClean="0">
                <a:latin typeface="ＭＳ Ｐゴシック" panose="020B0600070205080204" pitchFamily="50" charset="-128"/>
                <a:ea typeface="ＭＳ Ｐゴシック" panose="020B0600070205080204" pitchFamily="50" charset="-128"/>
              </a:rPr>
              <a:t>について</a:t>
            </a:r>
            <a:endParaRPr kumimoji="1" lang="ja-JP" altLang="en-US" sz="2400" b="1" dirty="0">
              <a:latin typeface="ＭＳ Ｐゴシック" panose="020B0600070205080204" pitchFamily="50" charset="-128"/>
              <a:ea typeface="ＭＳ Ｐゴシック" panose="020B0600070205080204" pitchFamily="50" charset="-128"/>
            </a:endParaRPr>
          </a:p>
        </p:txBody>
      </p:sp>
      <p:sp>
        <p:nvSpPr>
          <p:cNvPr id="5" name="正方形/長方形 4"/>
          <p:cNvSpPr/>
          <p:nvPr/>
        </p:nvSpPr>
        <p:spPr>
          <a:xfrm>
            <a:off x="100079" y="2901499"/>
            <a:ext cx="1506012" cy="839936"/>
          </a:xfrm>
          <a:prstGeom prst="rect">
            <a:avLst/>
          </a:prstGeom>
          <a:ln w="12700"/>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200" b="1" dirty="0" smtClean="0">
                <a:solidFill>
                  <a:schemeClr val="tx1"/>
                </a:solidFill>
                <a:latin typeface="ＭＳ Ｐゴシック" panose="020B0600070205080204" pitchFamily="50" charset="-128"/>
                <a:ea typeface="ＭＳ Ｐゴシック" panose="020B0600070205080204" pitchFamily="50" charset="-128"/>
              </a:rPr>
              <a:t>相談</a:t>
            </a:r>
            <a:r>
              <a:rPr kumimoji="1" lang="ja-JP" altLang="en-US" sz="1200" b="1" dirty="0">
                <a:solidFill>
                  <a:schemeClr val="tx1"/>
                </a:solidFill>
                <a:latin typeface="ＭＳ Ｐゴシック" panose="020B0600070205080204" pitchFamily="50" charset="-128"/>
                <a:ea typeface="ＭＳ Ｐゴシック" panose="020B0600070205080204" pitchFamily="50" charset="-128"/>
              </a:rPr>
              <a:t>支援従事者</a:t>
            </a:r>
          </a:p>
          <a:p>
            <a:pPr algn="ctr"/>
            <a:r>
              <a:rPr kumimoji="1" lang="ja-JP" altLang="en-US" sz="1200" b="1" dirty="0">
                <a:solidFill>
                  <a:schemeClr val="tx1"/>
                </a:solidFill>
                <a:latin typeface="ＭＳ Ｐゴシック" panose="020B0600070205080204" pitchFamily="50" charset="-128"/>
                <a:ea typeface="ＭＳ Ｐゴシック" panose="020B0600070205080204" pitchFamily="50" charset="-128"/>
              </a:rPr>
              <a:t>実務</a:t>
            </a:r>
            <a:r>
              <a:rPr lang="ja-JP" altLang="en-US" sz="1200" b="1" dirty="0">
                <a:solidFill>
                  <a:schemeClr val="tx1"/>
                </a:solidFill>
                <a:latin typeface="ＭＳ Ｐゴシック" panose="020B0600070205080204" pitchFamily="50" charset="-128"/>
                <a:ea typeface="ＭＳ Ｐゴシック" panose="020B0600070205080204" pitchFamily="50" charset="-128"/>
              </a:rPr>
              <a:t>要件</a:t>
            </a:r>
            <a:endParaRPr lang="en-US" altLang="ja-JP" sz="1200" b="1" dirty="0">
              <a:solidFill>
                <a:schemeClr val="tx1"/>
              </a:solidFill>
              <a:latin typeface="ＭＳ Ｐゴシック" panose="020B0600070205080204" pitchFamily="50" charset="-128"/>
              <a:ea typeface="ＭＳ Ｐゴシック" panose="020B0600070205080204" pitchFamily="50" charset="-128"/>
            </a:endParaRPr>
          </a:p>
        </p:txBody>
      </p:sp>
      <p:sp>
        <p:nvSpPr>
          <p:cNvPr id="6" name="正方形/長方形 5"/>
          <p:cNvSpPr/>
          <p:nvPr/>
        </p:nvSpPr>
        <p:spPr>
          <a:xfrm>
            <a:off x="2075392" y="2959582"/>
            <a:ext cx="1353969" cy="782271"/>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solidFill>
                  <a:schemeClr val="tx1"/>
                </a:solidFill>
                <a:latin typeface="ＭＳ Ｐゴシック" panose="020B0600070205080204" pitchFamily="50" charset="-128"/>
                <a:ea typeface="ＭＳ Ｐゴシック" panose="020B0600070205080204" pitchFamily="50" charset="-128"/>
              </a:rPr>
              <a:t>相談支援従事者</a:t>
            </a:r>
            <a:endParaRPr kumimoji="1" lang="en-US" altLang="ja-JP" sz="1100" dirty="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1100" dirty="0">
                <a:solidFill>
                  <a:schemeClr val="tx1"/>
                </a:solidFill>
                <a:latin typeface="ＭＳ Ｐゴシック" panose="020B0600070205080204" pitchFamily="50" charset="-128"/>
                <a:ea typeface="ＭＳ Ｐゴシック" panose="020B0600070205080204" pitchFamily="50" charset="-128"/>
              </a:rPr>
              <a:t>初任者研修</a:t>
            </a:r>
            <a:endParaRPr kumimoji="1" lang="en-US" altLang="ja-JP" sz="1100" dirty="0">
              <a:solidFill>
                <a:schemeClr val="tx1"/>
              </a:solidFill>
              <a:latin typeface="ＭＳ Ｐゴシック" panose="020B0600070205080204" pitchFamily="50" charset="-128"/>
              <a:ea typeface="ＭＳ Ｐゴシック" panose="020B0600070205080204" pitchFamily="50" charset="-128"/>
            </a:endParaRPr>
          </a:p>
          <a:p>
            <a:pPr algn="ctr"/>
            <a:r>
              <a:rPr lang="ja-JP" altLang="en-US" sz="1100" dirty="0" smtClean="0">
                <a:solidFill>
                  <a:schemeClr val="tx1"/>
                </a:solidFill>
                <a:latin typeface="ＭＳ Ｐゴシック" panose="020B0600070205080204" pitchFamily="50" charset="-128"/>
                <a:ea typeface="ＭＳ Ｐゴシック" panose="020B0600070205080204" pitchFamily="50" charset="-128"/>
              </a:rPr>
              <a:t>（</a:t>
            </a:r>
            <a:r>
              <a:rPr lang="ja-JP" altLang="en-US" sz="1100" dirty="0">
                <a:solidFill>
                  <a:schemeClr val="tx1"/>
                </a:solidFill>
                <a:latin typeface="ＭＳ Ｐゴシック" panose="020B0600070205080204" pitchFamily="50" charset="-128"/>
                <a:ea typeface="ＭＳ Ｐゴシック" panose="020B0600070205080204" pitchFamily="50" charset="-128"/>
              </a:rPr>
              <a:t>３１．５</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ｈ）</a:t>
            </a:r>
            <a:endParaRPr kumimoji="1" lang="ja-JP" altLang="en-US" sz="1100" dirty="0">
              <a:solidFill>
                <a:schemeClr val="tx1"/>
              </a:solidFill>
              <a:latin typeface="ＭＳ Ｐゴシック" panose="020B0600070205080204" pitchFamily="50" charset="-128"/>
              <a:ea typeface="ＭＳ Ｐゴシック" panose="020B0600070205080204" pitchFamily="50" charset="-128"/>
            </a:endParaRPr>
          </a:p>
        </p:txBody>
      </p:sp>
      <p:sp>
        <p:nvSpPr>
          <p:cNvPr id="8" name="正方形/長方形 7"/>
          <p:cNvSpPr/>
          <p:nvPr/>
        </p:nvSpPr>
        <p:spPr>
          <a:xfrm>
            <a:off x="5438084" y="2959582"/>
            <a:ext cx="1807897" cy="781853"/>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tx1"/>
                </a:solidFill>
                <a:latin typeface="ＭＳ Ｐゴシック" panose="020B0600070205080204" pitchFamily="50" charset="-128"/>
                <a:ea typeface="ＭＳ Ｐゴシック" panose="020B0600070205080204" pitchFamily="50" charset="-128"/>
              </a:rPr>
              <a:t>相談支援従事者</a:t>
            </a:r>
            <a:endParaRPr lang="en-US" altLang="ja-JP" sz="1200" dirty="0">
              <a:solidFill>
                <a:schemeClr val="tx1"/>
              </a:solidFill>
              <a:latin typeface="ＭＳ Ｐゴシック" panose="020B0600070205080204" pitchFamily="50" charset="-128"/>
              <a:ea typeface="ＭＳ Ｐゴシック" panose="020B0600070205080204" pitchFamily="50" charset="-128"/>
            </a:endParaRPr>
          </a:p>
          <a:p>
            <a:pPr algn="ctr"/>
            <a:r>
              <a:rPr lang="ja-JP" altLang="en-US" sz="1200" dirty="0">
                <a:solidFill>
                  <a:schemeClr val="tx1"/>
                </a:solidFill>
                <a:latin typeface="ＭＳ Ｐゴシック" panose="020B0600070205080204" pitchFamily="50" charset="-128"/>
                <a:ea typeface="ＭＳ Ｐゴシック" panose="020B0600070205080204" pitchFamily="50" charset="-128"/>
              </a:rPr>
              <a:t>現任</a:t>
            </a:r>
            <a:r>
              <a:rPr lang="ja-JP" altLang="en-US" sz="1200" dirty="0" smtClean="0">
                <a:solidFill>
                  <a:schemeClr val="tx1"/>
                </a:solidFill>
                <a:latin typeface="ＭＳ Ｐゴシック" panose="020B0600070205080204" pitchFamily="50" charset="-128"/>
                <a:ea typeface="ＭＳ Ｐゴシック" panose="020B0600070205080204" pitchFamily="50" charset="-128"/>
              </a:rPr>
              <a:t>研修（</a:t>
            </a:r>
            <a:r>
              <a:rPr lang="ja-JP" altLang="en-US" sz="1200" dirty="0">
                <a:solidFill>
                  <a:schemeClr val="tx1"/>
                </a:solidFill>
                <a:latin typeface="ＭＳ Ｐゴシック" panose="020B0600070205080204" pitchFamily="50" charset="-128"/>
                <a:ea typeface="ＭＳ Ｐゴシック" panose="020B0600070205080204" pitchFamily="50" charset="-128"/>
              </a:rPr>
              <a:t>１８</a:t>
            </a:r>
            <a:r>
              <a:rPr lang="ja-JP" altLang="en-US" sz="1200" dirty="0" smtClean="0">
                <a:solidFill>
                  <a:schemeClr val="tx1"/>
                </a:solidFill>
                <a:latin typeface="ＭＳ Ｐゴシック" panose="020B0600070205080204" pitchFamily="50" charset="-128"/>
                <a:ea typeface="ＭＳ Ｐゴシック" panose="020B0600070205080204" pitchFamily="50" charset="-128"/>
              </a:rPr>
              <a:t>ｈ）</a:t>
            </a:r>
            <a:endParaRPr lang="en-US" altLang="ja-JP" sz="1200" dirty="0" smtClean="0">
              <a:solidFill>
                <a:schemeClr val="tx1"/>
              </a:solidFill>
              <a:latin typeface="ＭＳ Ｐゴシック" panose="020B0600070205080204" pitchFamily="50" charset="-128"/>
              <a:ea typeface="ＭＳ Ｐゴシック" panose="020B0600070205080204" pitchFamily="50" charset="-128"/>
            </a:endParaRPr>
          </a:p>
          <a:p>
            <a:pPr algn="ctr"/>
            <a:r>
              <a:rPr lang="en-US" altLang="ja-JP" sz="1100" dirty="0" smtClean="0">
                <a:solidFill>
                  <a:schemeClr val="tx1"/>
                </a:solidFill>
                <a:latin typeface="ＭＳ Ｐゴシック" panose="020B0600070205080204" pitchFamily="50" charset="-128"/>
                <a:ea typeface="ＭＳ Ｐゴシック" panose="020B0600070205080204" pitchFamily="50" charset="-128"/>
              </a:rPr>
              <a:t>※</a:t>
            </a:r>
            <a:r>
              <a:rPr lang="ja-JP" altLang="en-US" sz="1100" dirty="0">
                <a:solidFill>
                  <a:schemeClr val="tx1"/>
                </a:solidFill>
                <a:latin typeface="ＭＳ Ｐゴシック" panose="020B0600070205080204" pitchFamily="50" charset="-128"/>
                <a:ea typeface="ＭＳ Ｐゴシック" panose="020B0600070205080204" pitchFamily="50" charset="-128"/>
              </a:rPr>
              <a:t>５年毎</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に現任</a:t>
            </a:r>
            <a:r>
              <a:rPr lang="ja-JP" altLang="en-US" sz="1100" dirty="0">
                <a:solidFill>
                  <a:schemeClr val="tx1"/>
                </a:solidFill>
                <a:latin typeface="ＭＳ Ｐゴシック" panose="020B0600070205080204" pitchFamily="50" charset="-128"/>
                <a:ea typeface="ＭＳ Ｐゴシック" panose="020B0600070205080204" pitchFamily="50" charset="-128"/>
              </a:rPr>
              <a:t>研修を</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受講</a:t>
            </a:r>
            <a:endParaRPr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algn="ctr"/>
            <a:r>
              <a:rPr lang="ja-JP" altLang="en-US" sz="1100" dirty="0" smtClean="0">
                <a:solidFill>
                  <a:schemeClr val="tx1"/>
                </a:solidFill>
                <a:latin typeface="ＭＳ Ｐゴシック" panose="020B0600070205080204" pitchFamily="50" charset="-128"/>
                <a:ea typeface="ＭＳ Ｐゴシック" panose="020B0600070205080204" pitchFamily="50" charset="-128"/>
              </a:rPr>
              <a:t>（更新研修）</a:t>
            </a:r>
            <a:endParaRPr lang="ja-JP" altLang="en-US" sz="1100" dirty="0">
              <a:solidFill>
                <a:schemeClr val="tx1"/>
              </a:solidFill>
              <a:latin typeface="ＭＳ Ｐゴシック" panose="020B0600070205080204" pitchFamily="50" charset="-128"/>
              <a:ea typeface="ＭＳ Ｐゴシック" panose="020B0600070205080204" pitchFamily="50" charset="-128"/>
            </a:endParaRPr>
          </a:p>
        </p:txBody>
      </p:sp>
      <p:sp>
        <p:nvSpPr>
          <p:cNvPr id="14" name="正方形/長方形 13"/>
          <p:cNvSpPr/>
          <p:nvPr/>
        </p:nvSpPr>
        <p:spPr>
          <a:xfrm>
            <a:off x="2052074" y="4683869"/>
            <a:ext cx="1377287" cy="996402"/>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b="1" dirty="0">
                <a:solidFill>
                  <a:srgbClr val="FF0000"/>
                </a:solidFill>
                <a:latin typeface="ＭＳ Ｐゴシック" panose="020B0600070205080204" pitchFamily="50" charset="-128"/>
                <a:ea typeface="ＭＳ Ｐゴシック" panose="020B0600070205080204" pitchFamily="50" charset="-128"/>
              </a:rPr>
              <a:t>【</a:t>
            </a:r>
            <a:r>
              <a:rPr kumimoji="1" lang="ja-JP" altLang="en-US" sz="1100" b="1" dirty="0">
                <a:solidFill>
                  <a:srgbClr val="FF0000"/>
                </a:solidFill>
                <a:latin typeface="ＭＳ Ｐゴシック" panose="020B0600070205080204" pitchFamily="50" charset="-128"/>
                <a:ea typeface="ＭＳ Ｐゴシック" panose="020B0600070205080204" pitchFamily="50" charset="-128"/>
              </a:rPr>
              <a:t>カリキュラム改定</a:t>
            </a:r>
            <a:r>
              <a:rPr kumimoji="1" lang="en-US" altLang="ja-JP" sz="1100" b="1" dirty="0">
                <a:solidFill>
                  <a:srgbClr val="FF0000"/>
                </a:solidFill>
                <a:latin typeface="ＭＳ Ｐゴシック" panose="020B0600070205080204" pitchFamily="50" charset="-128"/>
                <a:ea typeface="ＭＳ Ｐゴシック" panose="020B0600070205080204" pitchFamily="50" charset="-128"/>
              </a:rPr>
              <a:t>】</a:t>
            </a:r>
          </a:p>
          <a:p>
            <a:pPr algn="ctr"/>
            <a:r>
              <a:rPr kumimoji="1" lang="ja-JP" altLang="en-US" sz="1100" dirty="0">
                <a:solidFill>
                  <a:schemeClr val="tx1"/>
                </a:solidFill>
                <a:latin typeface="ＭＳ Ｐゴシック" panose="020B0600070205080204" pitchFamily="50" charset="-128"/>
                <a:ea typeface="ＭＳ Ｐゴシック" panose="020B0600070205080204" pitchFamily="50" charset="-128"/>
              </a:rPr>
              <a:t>相談支援従事者</a:t>
            </a:r>
            <a:endParaRPr kumimoji="1" lang="en-US" altLang="ja-JP" sz="1100" dirty="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1100" dirty="0">
                <a:solidFill>
                  <a:schemeClr val="tx1"/>
                </a:solidFill>
                <a:latin typeface="ＭＳ Ｐゴシック" panose="020B0600070205080204" pitchFamily="50" charset="-128"/>
                <a:ea typeface="ＭＳ Ｐゴシック" panose="020B0600070205080204" pitchFamily="50" charset="-128"/>
              </a:rPr>
              <a:t>初任者研修</a:t>
            </a:r>
            <a:endParaRPr kumimoji="1" lang="en-US" altLang="ja-JP" sz="1100" dirty="0">
              <a:solidFill>
                <a:schemeClr val="tx1"/>
              </a:solidFill>
              <a:latin typeface="ＭＳ Ｐゴシック" panose="020B0600070205080204" pitchFamily="50" charset="-128"/>
              <a:ea typeface="ＭＳ Ｐゴシック" panose="020B0600070205080204" pitchFamily="50" charset="-128"/>
            </a:endParaRPr>
          </a:p>
          <a:p>
            <a:pPr algn="ctr"/>
            <a:r>
              <a:rPr lang="ja-JP" altLang="en-US" sz="1100" b="1" dirty="0" smtClean="0">
                <a:solidFill>
                  <a:srgbClr val="FF0000"/>
                </a:solidFill>
                <a:latin typeface="ＭＳ Ｐゴシック" panose="020B0600070205080204" pitchFamily="50" charset="-128"/>
                <a:ea typeface="ＭＳ Ｐゴシック" panose="020B0600070205080204" pitchFamily="50" charset="-128"/>
              </a:rPr>
              <a:t>（４２．５ｈ）</a:t>
            </a:r>
            <a:endParaRPr kumimoji="1" lang="ja-JP" altLang="en-US" sz="1100" b="1" dirty="0">
              <a:solidFill>
                <a:srgbClr val="FF0000"/>
              </a:solidFill>
              <a:latin typeface="ＭＳ Ｐゴシック" panose="020B0600070205080204" pitchFamily="50" charset="-128"/>
              <a:ea typeface="ＭＳ Ｐゴシック" panose="020B0600070205080204" pitchFamily="50" charset="-128"/>
            </a:endParaRPr>
          </a:p>
        </p:txBody>
      </p:sp>
      <p:sp>
        <p:nvSpPr>
          <p:cNvPr id="7" name="正方形/長方形 6"/>
          <p:cNvSpPr/>
          <p:nvPr/>
        </p:nvSpPr>
        <p:spPr>
          <a:xfrm>
            <a:off x="2075392" y="2448461"/>
            <a:ext cx="5031439" cy="318759"/>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solidFill>
                  <a:schemeClr val="tx1"/>
                </a:solidFill>
                <a:latin typeface="ＭＳ Ｐゴシック" panose="020B0600070205080204" pitchFamily="50" charset="-128"/>
                <a:ea typeface="ＭＳ Ｐゴシック" panose="020B0600070205080204" pitchFamily="50" charset="-128"/>
              </a:rPr>
              <a:t>専門コース別研修　</a:t>
            </a:r>
            <a:r>
              <a:rPr lang="ja-JP" altLang="en-US" sz="1100" dirty="0">
                <a:solidFill>
                  <a:schemeClr val="tx1"/>
                </a:solidFill>
                <a:latin typeface="ＭＳ Ｐゴシック" panose="020B0600070205080204" pitchFamily="50" charset="-128"/>
                <a:ea typeface="ＭＳ Ｐゴシック" panose="020B0600070205080204" pitchFamily="50" charset="-128"/>
              </a:rPr>
              <a:t>（任意研修）</a:t>
            </a:r>
            <a:endParaRPr kumimoji="1" lang="ja-JP" altLang="en-US" sz="1100" dirty="0">
              <a:solidFill>
                <a:schemeClr val="tx1"/>
              </a:solidFill>
              <a:latin typeface="ＭＳ Ｐゴシック" panose="020B0600070205080204" pitchFamily="50" charset="-128"/>
              <a:ea typeface="ＭＳ Ｐゴシック" panose="020B0600070205080204" pitchFamily="50" charset="-128"/>
            </a:endParaRPr>
          </a:p>
        </p:txBody>
      </p:sp>
      <p:sp>
        <p:nvSpPr>
          <p:cNvPr id="16" name="正方形/長方形 15"/>
          <p:cNvSpPr/>
          <p:nvPr/>
        </p:nvSpPr>
        <p:spPr>
          <a:xfrm>
            <a:off x="2068613" y="4130255"/>
            <a:ext cx="5073018" cy="362293"/>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solidFill>
                  <a:schemeClr val="tx1"/>
                </a:solidFill>
                <a:latin typeface="ＭＳ Ｐゴシック" panose="020B0600070205080204" pitchFamily="50" charset="-128"/>
                <a:ea typeface="ＭＳ Ｐゴシック" panose="020B0600070205080204" pitchFamily="50" charset="-128"/>
              </a:rPr>
              <a:t>専門コース別研修（任意研修）</a:t>
            </a:r>
            <a:endParaRPr kumimoji="1" lang="en-US" altLang="ja-JP" sz="1100" dirty="0">
              <a:solidFill>
                <a:schemeClr val="tx1"/>
              </a:solidFill>
              <a:latin typeface="ＭＳ Ｐゴシック" panose="020B0600070205080204" pitchFamily="50" charset="-128"/>
              <a:ea typeface="ＭＳ Ｐゴシック" panose="020B0600070205080204" pitchFamily="50" charset="-128"/>
            </a:endParaRPr>
          </a:p>
          <a:p>
            <a:pPr algn="ctr"/>
            <a:r>
              <a:rPr lang="en-US" altLang="ja-JP" sz="1100" dirty="0">
                <a:solidFill>
                  <a:schemeClr val="tx1"/>
                </a:solidFill>
                <a:latin typeface="ＭＳ Ｐゴシック" panose="020B0600070205080204" pitchFamily="50" charset="-128"/>
                <a:ea typeface="ＭＳ Ｐゴシック" panose="020B0600070205080204" pitchFamily="50" charset="-128"/>
              </a:rPr>
              <a:t>※</a:t>
            </a:r>
            <a:r>
              <a:rPr lang="ja-JP" altLang="en-US" sz="1100" dirty="0">
                <a:solidFill>
                  <a:schemeClr val="tx1"/>
                </a:solidFill>
                <a:latin typeface="ＭＳ Ｐゴシック" panose="020B0600070205080204" pitchFamily="50" charset="-128"/>
                <a:ea typeface="ＭＳ Ｐゴシック" panose="020B0600070205080204" pitchFamily="50" charset="-128"/>
              </a:rPr>
              <a:t>一部必須及び現任・主任研修受講の要件について検討</a:t>
            </a:r>
            <a:endParaRPr kumimoji="1" lang="en-US" altLang="ja-JP" sz="1100" dirty="0">
              <a:solidFill>
                <a:schemeClr val="tx1"/>
              </a:solidFill>
              <a:latin typeface="ＭＳ Ｐゴシック" panose="020B0600070205080204" pitchFamily="50" charset="-128"/>
              <a:ea typeface="ＭＳ Ｐゴシック" panose="020B0600070205080204" pitchFamily="50" charset="-128"/>
            </a:endParaRPr>
          </a:p>
        </p:txBody>
      </p:sp>
      <p:sp>
        <p:nvSpPr>
          <p:cNvPr id="50" name="角丸四角形 49"/>
          <p:cNvSpPr/>
          <p:nvPr/>
        </p:nvSpPr>
        <p:spPr>
          <a:xfrm>
            <a:off x="38082" y="2411137"/>
            <a:ext cx="1397549" cy="360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1600" dirty="0">
                <a:latin typeface="ＭＳ Ｐゴシック" panose="020B0600070205080204" pitchFamily="50" charset="-128"/>
                <a:ea typeface="ＭＳ Ｐゴシック" panose="020B0600070205080204" pitchFamily="50" charset="-128"/>
              </a:rPr>
              <a:t>現行</a:t>
            </a:r>
          </a:p>
        </p:txBody>
      </p:sp>
      <p:sp>
        <p:nvSpPr>
          <p:cNvPr id="51" name="加算記号 50"/>
          <p:cNvSpPr/>
          <p:nvPr/>
        </p:nvSpPr>
        <p:spPr>
          <a:xfrm>
            <a:off x="1592334" y="3104746"/>
            <a:ext cx="471035" cy="450305"/>
          </a:xfrm>
          <a:prstGeom prst="mathPlu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52" name="AutoShape 10"/>
          <p:cNvSpPr>
            <a:spLocks noChangeArrowheads="1"/>
          </p:cNvSpPr>
          <p:nvPr/>
        </p:nvSpPr>
        <p:spPr bwMode="auto">
          <a:xfrm rot="5400000">
            <a:off x="7126806" y="3223285"/>
            <a:ext cx="597424" cy="196364"/>
          </a:xfrm>
          <a:prstGeom prst="upArrow">
            <a:avLst>
              <a:gd name="adj1" fmla="val 48352"/>
              <a:gd name="adj2" fmla="val 45699"/>
            </a:avLst>
          </a:prstGeom>
          <a:ln>
            <a:headEnd/>
            <a:tailEnd/>
          </a:ln>
        </p:spPr>
        <p:style>
          <a:lnRef idx="1">
            <a:schemeClr val="accent5"/>
          </a:lnRef>
          <a:fillRef idx="2">
            <a:schemeClr val="accent5"/>
          </a:fillRef>
          <a:effectRef idx="1">
            <a:schemeClr val="accent5"/>
          </a:effectRef>
          <a:fontRef idx="minor">
            <a:schemeClr val="dk1"/>
          </a:fontRef>
        </p:style>
        <p:txBody>
          <a:bodyPr vert="eaVert" wrap="none" lIns="91422" tIns="45712" rIns="91422" bIns="45712" anchor="ctr"/>
          <a:lstStyle/>
          <a:p>
            <a:pPr fontAlgn="base">
              <a:spcBef>
                <a:spcPct val="0"/>
              </a:spcBef>
              <a:spcAft>
                <a:spcPct val="0"/>
              </a:spcAft>
            </a:pPr>
            <a:endParaRPr lang="ja-JP" altLang="en-US" sz="2400" dirty="0">
              <a:solidFill>
                <a:srgbClr val="000000"/>
              </a:solidFill>
              <a:latin typeface="ＭＳ Ｐゴシック" panose="020B0600070205080204" pitchFamily="50" charset="-128"/>
              <a:ea typeface="ＭＳ Ｐゴシック" panose="020B0600070205080204" pitchFamily="50" charset="-128"/>
            </a:endParaRPr>
          </a:p>
        </p:txBody>
      </p:sp>
      <p:sp>
        <p:nvSpPr>
          <p:cNvPr id="53" name="加算記号 52"/>
          <p:cNvSpPr/>
          <p:nvPr/>
        </p:nvSpPr>
        <p:spPr>
          <a:xfrm>
            <a:off x="4991202" y="3096314"/>
            <a:ext cx="471035" cy="458737"/>
          </a:xfrm>
          <a:prstGeom prst="mathPlu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54" name="Rectangle 7"/>
          <p:cNvSpPr>
            <a:spLocks noChangeArrowheads="1"/>
          </p:cNvSpPr>
          <p:nvPr/>
        </p:nvSpPr>
        <p:spPr bwMode="auto">
          <a:xfrm>
            <a:off x="3768879" y="2964935"/>
            <a:ext cx="1247051" cy="78343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1422" tIns="45712" rIns="91422" bIns="45712" anchor="ctr"/>
          <a:lstStyle/>
          <a:p>
            <a:pPr algn="ctr" fontAlgn="base">
              <a:spcBef>
                <a:spcPct val="0"/>
              </a:spcBef>
              <a:spcAft>
                <a:spcPct val="0"/>
              </a:spcAft>
            </a:pPr>
            <a:r>
              <a:rPr lang="ja-JP" altLang="en-US" sz="1200" b="1" dirty="0">
                <a:solidFill>
                  <a:srgbClr val="000000"/>
                </a:solidFill>
                <a:latin typeface="ＭＳ Ｐゴシック" panose="020B0600070205080204" pitchFamily="50" charset="-128"/>
                <a:ea typeface="ＭＳ Ｐゴシック" panose="020B0600070205080204" pitchFamily="50" charset="-128"/>
              </a:rPr>
              <a:t>相談支援</a:t>
            </a:r>
            <a:endParaRPr lang="en-US" altLang="ja-JP" sz="1200" b="1" dirty="0">
              <a:solidFill>
                <a:srgbClr val="000000"/>
              </a:solidFill>
              <a:latin typeface="ＭＳ Ｐゴシック" panose="020B0600070205080204" pitchFamily="50" charset="-128"/>
              <a:ea typeface="ＭＳ Ｐゴシック" panose="020B0600070205080204" pitchFamily="50" charset="-128"/>
            </a:endParaRPr>
          </a:p>
          <a:p>
            <a:pPr algn="ctr" fontAlgn="base">
              <a:spcBef>
                <a:spcPct val="0"/>
              </a:spcBef>
              <a:spcAft>
                <a:spcPct val="0"/>
              </a:spcAft>
            </a:pPr>
            <a:r>
              <a:rPr lang="ja-JP" altLang="en-US" sz="1200" b="1" dirty="0">
                <a:solidFill>
                  <a:srgbClr val="000000"/>
                </a:solidFill>
                <a:latin typeface="ＭＳ Ｐゴシック" panose="020B0600070205080204" pitchFamily="50" charset="-128"/>
                <a:ea typeface="ＭＳ Ｐゴシック" panose="020B0600070205080204" pitchFamily="50" charset="-128"/>
              </a:rPr>
              <a:t>専門員</a:t>
            </a:r>
            <a:endParaRPr lang="en-US" altLang="ja-JP" sz="1200" b="1" dirty="0">
              <a:solidFill>
                <a:srgbClr val="000000"/>
              </a:solidFill>
              <a:latin typeface="ＭＳ Ｐゴシック" panose="020B0600070205080204" pitchFamily="50" charset="-128"/>
              <a:ea typeface="ＭＳ Ｐゴシック" panose="020B0600070205080204" pitchFamily="50" charset="-128"/>
            </a:endParaRPr>
          </a:p>
          <a:p>
            <a:pPr algn="ctr" fontAlgn="base">
              <a:spcBef>
                <a:spcPct val="0"/>
              </a:spcBef>
              <a:spcAft>
                <a:spcPct val="0"/>
              </a:spcAft>
            </a:pPr>
            <a:r>
              <a:rPr lang="ja-JP" altLang="en-US" sz="1200" b="1" dirty="0">
                <a:solidFill>
                  <a:srgbClr val="000000"/>
                </a:solidFill>
                <a:latin typeface="ＭＳ Ｐゴシック" panose="020B0600070205080204" pitchFamily="50" charset="-128"/>
                <a:ea typeface="ＭＳ Ｐゴシック" panose="020B0600070205080204" pitchFamily="50" charset="-128"/>
              </a:rPr>
              <a:t>として配置</a:t>
            </a:r>
          </a:p>
        </p:txBody>
      </p:sp>
      <p:sp>
        <p:nvSpPr>
          <p:cNvPr id="57" name="加算記号 56"/>
          <p:cNvSpPr/>
          <p:nvPr/>
        </p:nvSpPr>
        <p:spPr>
          <a:xfrm>
            <a:off x="2532324" y="2578875"/>
            <a:ext cx="416785" cy="376690"/>
          </a:xfrm>
          <a:prstGeom prst="mathPlu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dirty="0">
              <a:latin typeface="ＭＳ Ｐゴシック" panose="020B0600070205080204" pitchFamily="50" charset="-128"/>
              <a:ea typeface="ＭＳ Ｐゴシック" panose="020B0600070205080204" pitchFamily="50" charset="-128"/>
            </a:endParaRPr>
          </a:p>
        </p:txBody>
      </p:sp>
      <p:sp>
        <p:nvSpPr>
          <p:cNvPr id="58" name="正方形/長方形 57"/>
          <p:cNvSpPr/>
          <p:nvPr/>
        </p:nvSpPr>
        <p:spPr>
          <a:xfrm>
            <a:off x="93502" y="4668794"/>
            <a:ext cx="1528264" cy="1009544"/>
          </a:xfrm>
          <a:prstGeom prst="rect">
            <a:avLst/>
          </a:prstGeom>
          <a:ln w="12700"/>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200" b="1" dirty="0" smtClean="0">
                <a:solidFill>
                  <a:schemeClr val="tx1"/>
                </a:solidFill>
                <a:latin typeface="ＭＳ Ｐゴシック" panose="020B0600070205080204" pitchFamily="50" charset="-128"/>
                <a:ea typeface="ＭＳ Ｐゴシック" panose="020B0600070205080204" pitchFamily="50" charset="-128"/>
              </a:rPr>
              <a:t>相談</a:t>
            </a:r>
            <a:r>
              <a:rPr kumimoji="1" lang="ja-JP" altLang="en-US" sz="1200" b="1" dirty="0">
                <a:solidFill>
                  <a:schemeClr val="tx1"/>
                </a:solidFill>
                <a:latin typeface="ＭＳ Ｐゴシック" panose="020B0600070205080204" pitchFamily="50" charset="-128"/>
                <a:ea typeface="ＭＳ Ｐゴシック" panose="020B0600070205080204" pitchFamily="50" charset="-128"/>
              </a:rPr>
              <a:t>支援従事者</a:t>
            </a:r>
          </a:p>
          <a:p>
            <a:pPr algn="ctr"/>
            <a:r>
              <a:rPr kumimoji="1" lang="ja-JP" altLang="en-US" sz="1200" b="1" dirty="0">
                <a:solidFill>
                  <a:schemeClr val="tx1"/>
                </a:solidFill>
                <a:latin typeface="ＭＳ Ｐゴシック" panose="020B0600070205080204" pitchFamily="50" charset="-128"/>
                <a:ea typeface="ＭＳ Ｐゴシック" panose="020B0600070205080204" pitchFamily="50" charset="-128"/>
              </a:rPr>
              <a:t>実務</a:t>
            </a:r>
            <a:r>
              <a:rPr lang="ja-JP" altLang="en-US" sz="1200" b="1" dirty="0">
                <a:solidFill>
                  <a:schemeClr val="tx1"/>
                </a:solidFill>
                <a:latin typeface="ＭＳ Ｐゴシック" panose="020B0600070205080204" pitchFamily="50" charset="-128"/>
                <a:ea typeface="ＭＳ Ｐゴシック" panose="020B0600070205080204" pitchFamily="50" charset="-128"/>
              </a:rPr>
              <a:t>要件</a:t>
            </a:r>
            <a:endParaRPr lang="en-US" altLang="ja-JP" sz="1200" b="1" dirty="0">
              <a:solidFill>
                <a:schemeClr val="tx1"/>
              </a:solidFill>
              <a:latin typeface="ＭＳ Ｐゴシック" panose="020B0600070205080204" pitchFamily="50" charset="-128"/>
              <a:ea typeface="ＭＳ Ｐゴシック" panose="020B0600070205080204" pitchFamily="50" charset="-128"/>
            </a:endParaRPr>
          </a:p>
        </p:txBody>
      </p:sp>
      <p:sp>
        <p:nvSpPr>
          <p:cNvPr id="59" name="角丸四角形 58"/>
          <p:cNvSpPr/>
          <p:nvPr/>
        </p:nvSpPr>
        <p:spPr>
          <a:xfrm>
            <a:off x="38082" y="4062242"/>
            <a:ext cx="1397549" cy="3548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dirty="0">
                <a:latin typeface="ＭＳ Ｐゴシック" panose="020B0600070205080204" pitchFamily="50" charset="-128"/>
                <a:ea typeface="ＭＳ Ｐゴシック" panose="020B0600070205080204" pitchFamily="50" charset="-128"/>
              </a:rPr>
              <a:t>改定後</a:t>
            </a:r>
            <a:endParaRPr kumimoji="1" lang="ja-JP" altLang="en-US" sz="1600" dirty="0">
              <a:latin typeface="ＭＳ Ｐゴシック" panose="020B0600070205080204" pitchFamily="50" charset="-128"/>
              <a:ea typeface="ＭＳ Ｐゴシック" panose="020B0600070205080204" pitchFamily="50" charset="-128"/>
            </a:endParaRPr>
          </a:p>
        </p:txBody>
      </p:sp>
      <p:sp>
        <p:nvSpPr>
          <p:cNvPr id="61" name="加算記号 60"/>
          <p:cNvSpPr/>
          <p:nvPr/>
        </p:nvSpPr>
        <p:spPr>
          <a:xfrm>
            <a:off x="1597578" y="4915591"/>
            <a:ext cx="471035" cy="450305"/>
          </a:xfrm>
          <a:prstGeom prst="mathPlu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62" name="AutoShape 10"/>
          <p:cNvSpPr>
            <a:spLocks noChangeArrowheads="1"/>
          </p:cNvSpPr>
          <p:nvPr/>
        </p:nvSpPr>
        <p:spPr bwMode="auto">
          <a:xfrm rot="5400000">
            <a:off x="7140863" y="5066701"/>
            <a:ext cx="586441" cy="159067"/>
          </a:xfrm>
          <a:prstGeom prst="upArrow">
            <a:avLst>
              <a:gd name="adj1" fmla="val 48352"/>
              <a:gd name="adj2" fmla="val 45699"/>
            </a:avLst>
          </a:prstGeom>
          <a:ln>
            <a:headEnd/>
            <a:tailEnd/>
          </a:ln>
        </p:spPr>
        <p:style>
          <a:lnRef idx="1">
            <a:schemeClr val="accent5"/>
          </a:lnRef>
          <a:fillRef idx="2">
            <a:schemeClr val="accent5"/>
          </a:fillRef>
          <a:effectRef idx="1">
            <a:schemeClr val="accent5"/>
          </a:effectRef>
          <a:fontRef idx="minor">
            <a:schemeClr val="dk1"/>
          </a:fontRef>
        </p:style>
        <p:txBody>
          <a:bodyPr vert="eaVert" wrap="none" lIns="91422" tIns="45712" rIns="91422" bIns="45712" anchor="ctr"/>
          <a:lstStyle/>
          <a:p>
            <a:pPr fontAlgn="base">
              <a:spcBef>
                <a:spcPct val="0"/>
              </a:spcBef>
              <a:spcAft>
                <a:spcPct val="0"/>
              </a:spcAft>
            </a:pPr>
            <a:endParaRPr lang="ja-JP" altLang="en-US" sz="2400" dirty="0">
              <a:solidFill>
                <a:srgbClr val="000000"/>
              </a:solidFill>
              <a:latin typeface="ＭＳ Ｐゴシック" panose="020B0600070205080204" pitchFamily="50" charset="-128"/>
              <a:ea typeface="ＭＳ Ｐゴシック" panose="020B0600070205080204" pitchFamily="50" charset="-128"/>
            </a:endParaRPr>
          </a:p>
        </p:txBody>
      </p:sp>
      <p:sp>
        <p:nvSpPr>
          <p:cNvPr id="67" name="正方形/長方形 66"/>
          <p:cNvSpPr/>
          <p:nvPr/>
        </p:nvSpPr>
        <p:spPr>
          <a:xfrm>
            <a:off x="5438084" y="5977996"/>
            <a:ext cx="1810061" cy="823204"/>
          </a:xfrm>
          <a:prstGeom prst="rect">
            <a:avLst/>
          </a:prstGeom>
          <a:solidFill>
            <a:schemeClr val="bg1"/>
          </a:solidFill>
          <a:ln w="127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100" b="1" dirty="0">
                <a:solidFill>
                  <a:srgbClr val="FF0000"/>
                </a:solidFill>
                <a:latin typeface="ＭＳ Ｐゴシック" panose="020B0600070205080204" pitchFamily="50" charset="-128"/>
                <a:ea typeface="ＭＳ Ｐゴシック" panose="020B0600070205080204" pitchFamily="50" charset="-128"/>
              </a:rPr>
              <a:t>【</a:t>
            </a:r>
            <a:r>
              <a:rPr lang="ja-JP" altLang="en-US" sz="1100" b="1" dirty="0">
                <a:solidFill>
                  <a:srgbClr val="FF0000"/>
                </a:solidFill>
                <a:latin typeface="ＭＳ Ｐゴシック" panose="020B0600070205080204" pitchFamily="50" charset="-128"/>
                <a:ea typeface="ＭＳ Ｐゴシック" panose="020B0600070205080204" pitchFamily="50" charset="-128"/>
              </a:rPr>
              <a:t>カリキュラム創設</a:t>
            </a:r>
            <a:r>
              <a:rPr lang="en-US" altLang="ja-JP" sz="1100" b="1" dirty="0">
                <a:solidFill>
                  <a:srgbClr val="FF0000"/>
                </a:solidFill>
                <a:latin typeface="ＭＳ Ｐゴシック" panose="020B0600070205080204" pitchFamily="50" charset="-128"/>
                <a:ea typeface="ＭＳ Ｐゴシック" panose="020B0600070205080204" pitchFamily="50" charset="-128"/>
              </a:rPr>
              <a:t>】</a:t>
            </a:r>
          </a:p>
          <a:p>
            <a:pPr algn="ctr"/>
            <a:r>
              <a:rPr lang="ja-JP" altLang="en-US" sz="1100" b="1" dirty="0" smtClean="0">
                <a:solidFill>
                  <a:srgbClr val="FF0000"/>
                </a:solidFill>
                <a:latin typeface="ＭＳ Ｐゴシック" panose="020B0600070205080204" pitchFamily="50" charset="-128"/>
                <a:ea typeface="ＭＳ Ｐゴシック" panose="020B0600070205080204" pitchFamily="50" charset="-128"/>
              </a:rPr>
              <a:t>主任相談支援専門員</a:t>
            </a:r>
            <a:endParaRPr lang="en-US" altLang="ja-JP" sz="1100" b="1" dirty="0">
              <a:solidFill>
                <a:srgbClr val="FF0000"/>
              </a:solidFill>
              <a:latin typeface="ＭＳ Ｐゴシック" panose="020B0600070205080204" pitchFamily="50" charset="-128"/>
              <a:ea typeface="ＭＳ Ｐゴシック" panose="020B0600070205080204" pitchFamily="50" charset="-128"/>
            </a:endParaRPr>
          </a:p>
          <a:p>
            <a:pPr algn="ctr"/>
            <a:r>
              <a:rPr lang="ja-JP" altLang="en-US" sz="1100" b="1" dirty="0" smtClean="0">
                <a:solidFill>
                  <a:srgbClr val="FF0000"/>
                </a:solidFill>
                <a:latin typeface="ＭＳ Ｐゴシック" panose="020B0600070205080204" pitchFamily="50" charset="-128"/>
                <a:ea typeface="ＭＳ Ｐゴシック" panose="020B0600070205080204" pitchFamily="50" charset="-128"/>
              </a:rPr>
              <a:t>研修（</a:t>
            </a:r>
            <a:r>
              <a:rPr lang="ja-JP" altLang="en-US" sz="1100" b="1" dirty="0">
                <a:solidFill>
                  <a:srgbClr val="FF0000"/>
                </a:solidFill>
                <a:latin typeface="ＭＳ Ｐゴシック" panose="020B0600070205080204" pitchFamily="50" charset="-128"/>
                <a:ea typeface="ＭＳ Ｐゴシック" panose="020B0600070205080204" pitchFamily="50" charset="-128"/>
              </a:rPr>
              <a:t>３０</a:t>
            </a:r>
            <a:r>
              <a:rPr lang="ja-JP" altLang="en-US" sz="1100" b="1" dirty="0" smtClean="0">
                <a:solidFill>
                  <a:srgbClr val="FF0000"/>
                </a:solidFill>
                <a:latin typeface="ＭＳ Ｐゴシック" panose="020B0600070205080204" pitchFamily="50" charset="-128"/>
                <a:ea typeface="ＭＳ Ｐゴシック" panose="020B0600070205080204" pitchFamily="50" charset="-128"/>
              </a:rPr>
              <a:t>ｈ）</a:t>
            </a:r>
            <a:endParaRPr lang="en-US" altLang="ja-JP" sz="1100" b="1" dirty="0">
              <a:solidFill>
                <a:srgbClr val="FF0000"/>
              </a:solidFill>
              <a:latin typeface="ＭＳ Ｐゴシック" panose="020B0600070205080204" pitchFamily="50" charset="-128"/>
              <a:ea typeface="ＭＳ Ｐゴシック" panose="020B0600070205080204" pitchFamily="50" charset="-128"/>
            </a:endParaRPr>
          </a:p>
        </p:txBody>
      </p:sp>
      <p:sp>
        <p:nvSpPr>
          <p:cNvPr id="68" name="AutoShape 10"/>
          <p:cNvSpPr>
            <a:spLocks noChangeArrowheads="1"/>
          </p:cNvSpPr>
          <p:nvPr/>
        </p:nvSpPr>
        <p:spPr bwMode="auto">
          <a:xfrm rot="5400000">
            <a:off x="7142166" y="6288220"/>
            <a:ext cx="586441" cy="159067"/>
          </a:xfrm>
          <a:prstGeom prst="upArrow">
            <a:avLst>
              <a:gd name="adj1" fmla="val 48352"/>
              <a:gd name="adj2" fmla="val 45699"/>
            </a:avLst>
          </a:prstGeom>
          <a:ln>
            <a:headEnd/>
            <a:tailEnd/>
          </a:ln>
        </p:spPr>
        <p:style>
          <a:lnRef idx="1">
            <a:schemeClr val="accent5"/>
          </a:lnRef>
          <a:fillRef idx="2">
            <a:schemeClr val="accent5"/>
          </a:fillRef>
          <a:effectRef idx="1">
            <a:schemeClr val="accent5"/>
          </a:effectRef>
          <a:fontRef idx="minor">
            <a:schemeClr val="dk1"/>
          </a:fontRef>
        </p:style>
        <p:txBody>
          <a:bodyPr vert="eaVert" wrap="none" lIns="91422" tIns="45712" rIns="91422" bIns="45712" anchor="ctr"/>
          <a:lstStyle/>
          <a:p>
            <a:pPr fontAlgn="base">
              <a:spcBef>
                <a:spcPct val="0"/>
              </a:spcBef>
              <a:spcAft>
                <a:spcPct val="0"/>
              </a:spcAft>
            </a:pPr>
            <a:endParaRPr lang="ja-JP" altLang="en-US" sz="2400" dirty="0">
              <a:solidFill>
                <a:srgbClr val="000000"/>
              </a:solidFill>
              <a:latin typeface="ＭＳ Ｐゴシック" panose="020B0600070205080204" pitchFamily="50" charset="-128"/>
              <a:ea typeface="ＭＳ Ｐゴシック" panose="020B0600070205080204" pitchFamily="50" charset="-128"/>
            </a:endParaRPr>
          </a:p>
        </p:txBody>
      </p:sp>
      <p:sp>
        <p:nvSpPr>
          <p:cNvPr id="69" name="Rectangle 7"/>
          <p:cNvSpPr>
            <a:spLocks noChangeArrowheads="1"/>
          </p:cNvSpPr>
          <p:nvPr/>
        </p:nvSpPr>
        <p:spPr bwMode="auto">
          <a:xfrm>
            <a:off x="7613001" y="5977996"/>
            <a:ext cx="1339029" cy="820686"/>
          </a:xfrm>
          <a:prstGeom prst="rect">
            <a:avLst/>
          </a:prstGeom>
          <a:solidFill>
            <a:schemeClr val="bg1"/>
          </a:solidFill>
          <a:ln>
            <a:headEnd/>
            <a:tailEnd/>
          </a:ln>
        </p:spPr>
        <p:style>
          <a:lnRef idx="2">
            <a:schemeClr val="accent6"/>
          </a:lnRef>
          <a:fillRef idx="1">
            <a:schemeClr val="lt1"/>
          </a:fillRef>
          <a:effectRef idx="0">
            <a:schemeClr val="accent6"/>
          </a:effectRef>
          <a:fontRef idx="minor">
            <a:schemeClr val="dk1"/>
          </a:fontRef>
        </p:style>
        <p:txBody>
          <a:bodyPr lIns="91422" tIns="45712" rIns="91422" bIns="45712" anchor="ctr"/>
          <a:lstStyle/>
          <a:p>
            <a:pPr algn="ctr" fontAlgn="base">
              <a:spcBef>
                <a:spcPct val="0"/>
              </a:spcBef>
              <a:spcAft>
                <a:spcPct val="0"/>
              </a:spcAft>
            </a:pPr>
            <a:r>
              <a:rPr lang="ja-JP" altLang="en-US" sz="1200" b="1" dirty="0" smtClean="0">
                <a:solidFill>
                  <a:srgbClr val="000000"/>
                </a:solidFill>
                <a:latin typeface="ＭＳ Ｐゴシック" panose="020B0600070205080204" pitchFamily="50" charset="-128"/>
                <a:ea typeface="ＭＳ Ｐゴシック" panose="020B0600070205080204" pitchFamily="50" charset="-128"/>
              </a:rPr>
              <a:t>主任相談</a:t>
            </a:r>
            <a:r>
              <a:rPr lang="ja-JP" altLang="en-US" sz="1200" b="1" dirty="0">
                <a:solidFill>
                  <a:srgbClr val="000000"/>
                </a:solidFill>
                <a:latin typeface="ＭＳ Ｐゴシック" panose="020B0600070205080204" pitchFamily="50" charset="-128"/>
                <a:ea typeface="ＭＳ Ｐゴシック" panose="020B0600070205080204" pitchFamily="50" charset="-128"/>
              </a:rPr>
              <a:t>支援</a:t>
            </a:r>
            <a:endParaRPr lang="en-US" altLang="ja-JP" sz="1200" b="1" dirty="0">
              <a:solidFill>
                <a:srgbClr val="000000"/>
              </a:solidFill>
              <a:latin typeface="ＭＳ Ｐゴシック" panose="020B0600070205080204" pitchFamily="50" charset="-128"/>
              <a:ea typeface="ＭＳ Ｐゴシック" panose="020B0600070205080204" pitchFamily="50" charset="-128"/>
            </a:endParaRPr>
          </a:p>
          <a:p>
            <a:pPr algn="ctr" fontAlgn="base">
              <a:spcBef>
                <a:spcPct val="0"/>
              </a:spcBef>
              <a:spcAft>
                <a:spcPct val="0"/>
              </a:spcAft>
            </a:pPr>
            <a:r>
              <a:rPr lang="ja-JP" altLang="en-US" sz="1200" b="1" dirty="0">
                <a:solidFill>
                  <a:srgbClr val="000000"/>
                </a:solidFill>
                <a:latin typeface="ＭＳ Ｐゴシック" panose="020B0600070205080204" pitchFamily="50" charset="-128"/>
                <a:ea typeface="ＭＳ Ｐゴシック" panose="020B0600070205080204" pitchFamily="50" charset="-128"/>
              </a:rPr>
              <a:t>専門員</a:t>
            </a:r>
            <a:endParaRPr lang="en-US" altLang="ja-JP" sz="1200" b="1" dirty="0">
              <a:solidFill>
                <a:srgbClr val="000000"/>
              </a:solidFill>
              <a:latin typeface="ＭＳ Ｐゴシック" panose="020B0600070205080204" pitchFamily="50" charset="-128"/>
              <a:ea typeface="ＭＳ Ｐゴシック" panose="020B0600070205080204" pitchFamily="50" charset="-128"/>
            </a:endParaRPr>
          </a:p>
          <a:p>
            <a:pPr algn="ctr" fontAlgn="base">
              <a:spcBef>
                <a:spcPct val="0"/>
              </a:spcBef>
              <a:spcAft>
                <a:spcPct val="0"/>
              </a:spcAft>
            </a:pPr>
            <a:r>
              <a:rPr lang="ja-JP" altLang="en-US" sz="1200" b="1" dirty="0">
                <a:solidFill>
                  <a:srgbClr val="000000"/>
                </a:solidFill>
                <a:latin typeface="ＭＳ Ｐゴシック" panose="020B0600070205080204" pitchFamily="50" charset="-128"/>
                <a:ea typeface="ＭＳ Ｐゴシック" panose="020B0600070205080204" pitchFamily="50" charset="-128"/>
              </a:rPr>
              <a:t>として配置</a:t>
            </a:r>
          </a:p>
        </p:txBody>
      </p:sp>
      <p:sp>
        <p:nvSpPr>
          <p:cNvPr id="74" name="AutoShape 10"/>
          <p:cNvSpPr>
            <a:spLocks noChangeArrowheads="1"/>
          </p:cNvSpPr>
          <p:nvPr/>
        </p:nvSpPr>
        <p:spPr bwMode="auto">
          <a:xfrm rot="5400000">
            <a:off x="3304142" y="3250364"/>
            <a:ext cx="597424" cy="159068"/>
          </a:xfrm>
          <a:prstGeom prst="upArrow">
            <a:avLst>
              <a:gd name="adj1" fmla="val 48352"/>
              <a:gd name="adj2" fmla="val 45699"/>
            </a:avLst>
          </a:prstGeom>
          <a:ln>
            <a:headEnd/>
            <a:tailEnd/>
          </a:ln>
        </p:spPr>
        <p:style>
          <a:lnRef idx="1">
            <a:schemeClr val="accent5"/>
          </a:lnRef>
          <a:fillRef idx="2">
            <a:schemeClr val="accent5"/>
          </a:fillRef>
          <a:effectRef idx="1">
            <a:schemeClr val="accent5"/>
          </a:effectRef>
          <a:fontRef idx="minor">
            <a:schemeClr val="dk1"/>
          </a:fontRef>
        </p:style>
        <p:txBody>
          <a:bodyPr vert="eaVert" wrap="none" lIns="91422" tIns="45712" rIns="91422" bIns="45712" anchor="ctr"/>
          <a:lstStyle/>
          <a:p>
            <a:pPr fontAlgn="base">
              <a:spcBef>
                <a:spcPct val="0"/>
              </a:spcBef>
              <a:spcAft>
                <a:spcPct val="0"/>
              </a:spcAft>
            </a:pPr>
            <a:endParaRPr lang="ja-JP" altLang="en-US" sz="2400" dirty="0">
              <a:solidFill>
                <a:srgbClr val="000000"/>
              </a:solidFill>
              <a:latin typeface="ＭＳ Ｐゴシック" panose="020B0600070205080204" pitchFamily="50" charset="-128"/>
              <a:ea typeface="ＭＳ Ｐゴシック" panose="020B0600070205080204" pitchFamily="50" charset="-128"/>
            </a:endParaRPr>
          </a:p>
        </p:txBody>
      </p:sp>
      <p:sp>
        <p:nvSpPr>
          <p:cNvPr id="75" name="正方形/長方形 74"/>
          <p:cNvSpPr/>
          <p:nvPr/>
        </p:nvSpPr>
        <p:spPr>
          <a:xfrm>
            <a:off x="7613001" y="4683868"/>
            <a:ext cx="1312136" cy="99446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100" b="1" dirty="0" smtClean="0">
                <a:solidFill>
                  <a:schemeClr val="tx1"/>
                </a:solidFill>
                <a:latin typeface="ＭＳ Ｐゴシック" panose="020B0600070205080204" pitchFamily="50" charset="-128"/>
                <a:ea typeface="ＭＳ Ｐゴシック" panose="020B0600070205080204" pitchFamily="50" charset="-128"/>
              </a:rPr>
              <a:t>相談支援専門員</a:t>
            </a:r>
            <a:endParaRPr kumimoji="1" lang="en-US" altLang="ja-JP" sz="1100" b="1" dirty="0" smtClean="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1100" b="1" dirty="0" smtClean="0">
                <a:solidFill>
                  <a:schemeClr val="tx1"/>
                </a:solidFill>
                <a:latin typeface="ＭＳ Ｐゴシック" panose="020B0600070205080204" pitchFamily="50" charset="-128"/>
                <a:ea typeface="ＭＳ Ｐゴシック" panose="020B0600070205080204" pitchFamily="50" charset="-128"/>
              </a:rPr>
              <a:t>としての要件更新</a:t>
            </a:r>
            <a:endParaRPr kumimoji="1" lang="en-US" altLang="ja-JP" sz="1100" b="1" dirty="0" smtClean="0">
              <a:solidFill>
                <a:schemeClr val="tx1"/>
              </a:solidFill>
              <a:latin typeface="ＭＳ Ｐゴシック" panose="020B0600070205080204" pitchFamily="50" charset="-128"/>
              <a:ea typeface="ＭＳ Ｐゴシック" panose="020B0600070205080204" pitchFamily="50" charset="-128"/>
            </a:endParaRPr>
          </a:p>
        </p:txBody>
      </p:sp>
      <p:sp>
        <p:nvSpPr>
          <p:cNvPr id="76" name="正方形/長方形 75"/>
          <p:cNvSpPr/>
          <p:nvPr/>
        </p:nvSpPr>
        <p:spPr>
          <a:xfrm>
            <a:off x="5407747" y="4668793"/>
            <a:ext cx="1838234" cy="1009543"/>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100" b="1" dirty="0">
                <a:solidFill>
                  <a:srgbClr val="FF0000"/>
                </a:solidFill>
                <a:latin typeface="ＭＳ Ｐゴシック" panose="020B0600070205080204" pitchFamily="50" charset="-128"/>
                <a:ea typeface="ＭＳ Ｐゴシック" panose="020B0600070205080204" pitchFamily="50" charset="-128"/>
              </a:rPr>
              <a:t>【</a:t>
            </a:r>
            <a:r>
              <a:rPr lang="ja-JP" altLang="en-US" sz="1100" b="1" dirty="0">
                <a:solidFill>
                  <a:srgbClr val="FF0000"/>
                </a:solidFill>
                <a:latin typeface="ＭＳ Ｐゴシック" panose="020B0600070205080204" pitchFamily="50" charset="-128"/>
                <a:ea typeface="ＭＳ Ｐゴシック" panose="020B0600070205080204" pitchFamily="50" charset="-128"/>
              </a:rPr>
              <a:t>カリキュラム改定</a:t>
            </a:r>
            <a:r>
              <a:rPr lang="en-US" altLang="ja-JP" sz="1100" b="1" dirty="0">
                <a:solidFill>
                  <a:srgbClr val="FF0000"/>
                </a:solidFill>
                <a:latin typeface="ＭＳ Ｐゴシック" panose="020B0600070205080204" pitchFamily="50" charset="-128"/>
                <a:ea typeface="ＭＳ Ｐゴシック" panose="020B0600070205080204" pitchFamily="50" charset="-128"/>
              </a:rPr>
              <a:t>】</a:t>
            </a:r>
          </a:p>
          <a:p>
            <a:pPr algn="ctr"/>
            <a:r>
              <a:rPr lang="ja-JP" altLang="en-US" sz="1100" dirty="0">
                <a:solidFill>
                  <a:schemeClr val="tx1"/>
                </a:solidFill>
                <a:latin typeface="ＭＳ Ｐゴシック" panose="020B0600070205080204" pitchFamily="50" charset="-128"/>
                <a:ea typeface="ＭＳ Ｐゴシック" panose="020B0600070205080204" pitchFamily="50" charset="-128"/>
              </a:rPr>
              <a:t>相談支援従事者</a:t>
            </a:r>
            <a:endParaRPr lang="en-US" altLang="ja-JP" sz="1100" dirty="0">
              <a:solidFill>
                <a:schemeClr val="tx1"/>
              </a:solidFill>
              <a:latin typeface="ＭＳ Ｐゴシック" panose="020B0600070205080204" pitchFamily="50" charset="-128"/>
              <a:ea typeface="ＭＳ Ｐゴシック" panose="020B0600070205080204" pitchFamily="50" charset="-128"/>
            </a:endParaRPr>
          </a:p>
          <a:p>
            <a:pPr algn="ctr"/>
            <a:r>
              <a:rPr lang="ja-JP" altLang="en-US" sz="1100" dirty="0">
                <a:solidFill>
                  <a:schemeClr val="tx1"/>
                </a:solidFill>
                <a:latin typeface="ＭＳ Ｐゴシック" panose="020B0600070205080204" pitchFamily="50" charset="-128"/>
                <a:ea typeface="ＭＳ Ｐゴシック" panose="020B0600070205080204" pitchFamily="50" charset="-128"/>
              </a:rPr>
              <a:t>現任</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研修</a:t>
            </a:r>
            <a:r>
              <a:rPr lang="ja-JP" altLang="en-US" sz="1100" b="1" dirty="0" smtClean="0">
                <a:solidFill>
                  <a:srgbClr val="FF0000"/>
                </a:solidFill>
                <a:latin typeface="ＭＳ Ｐゴシック" panose="020B0600070205080204" pitchFamily="50" charset="-128"/>
                <a:ea typeface="ＭＳ Ｐゴシック" panose="020B0600070205080204" pitchFamily="50" charset="-128"/>
              </a:rPr>
              <a:t>（２４</a:t>
            </a:r>
            <a:r>
              <a:rPr lang="ja-JP" altLang="en-US" sz="1100" b="1" dirty="0">
                <a:solidFill>
                  <a:srgbClr val="FF0000"/>
                </a:solidFill>
                <a:latin typeface="ＭＳ Ｐゴシック" panose="020B0600070205080204" pitchFamily="50" charset="-128"/>
                <a:ea typeface="ＭＳ Ｐゴシック" panose="020B0600070205080204" pitchFamily="50" charset="-128"/>
              </a:rPr>
              <a:t>ｈ</a:t>
            </a:r>
            <a:r>
              <a:rPr lang="ja-JP" altLang="en-US" sz="1100" b="1" dirty="0" smtClean="0">
                <a:solidFill>
                  <a:srgbClr val="FF0000"/>
                </a:solidFill>
                <a:latin typeface="ＭＳ Ｐゴシック" panose="020B0600070205080204" pitchFamily="50" charset="-128"/>
                <a:ea typeface="ＭＳ Ｐゴシック" panose="020B0600070205080204" pitchFamily="50" charset="-128"/>
              </a:rPr>
              <a:t>）</a:t>
            </a:r>
            <a:endParaRPr lang="en-US" altLang="ja-JP" sz="1100" b="1" dirty="0" smtClean="0">
              <a:solidFill>
                <a:srgbClr val="FF0000"/>
              </a:solidFill>
              <a:latin typeface="ＭＳ Ｐゴシック" panose="020B0600070205080204" pitchFamily="50" charset="-128"/>
              <a:ea typeface="ＭＳ Ｐゴシック" panose="020B0600070205080204" pitchFamily="50" charset="-128"/>
            </a:endParaRPr>
          </a:p>
          <a:p>
            <a:pPr algn="ctr"/>
            <a:r>
              <a:rPr lang="en-US" altLang="ja-JP" sz="1100" dirty="0" smtClean="0">
                <a:solidFill>
                  <a:schemeClr val="tx1"/>
                </a:solidFill>
                <a:latin typeface="ＭＳ Ｐゴシック" panose="020B0600070205080204" pitchFamily="50" charset="-128"/>
                <a:ea typeface="ＭＳ Ｐゴシック" panose="020B0600070205080204" pitchFamily="50" charset="-128"/>
              </a:rPr>
              <a:t>※</a:t>
            </a:r>
            <a:r>
              <a:rPr lang="ja-JP" altLang="en-US" sz="1100" dirty="0">
                <a:solidFill>
                  <a:schemeClr val="tx1"/>
                </a:solidFill>
                <a:latin typeface="ＭＳ Ｐゴシック" panose="020B0600070205080204" pitchFamily="50" charset="-128"/>
                <a:ea typeface="ＭＳ Ｐゴシック" panose="020B0600070205080204" pitchFamily="50" charset="-128"/>
              </a:rPr>
              <a:t>５年毎</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に現任</a:t>
            </a:r>
            <a:r>
              <a:rPr lang="ja-JP" altLang="en-US" sz="1100" dirty="0">
                <a:solidFill>
                  <a:schemeClr val="tx1"/>
                </a:solidFill>
                <a:latin typeface="ＭＳ Ｐゴシック" panose="020B0600070205080204" pitchFamily="50" charset="-128"/>
                <a:ea typeface="ＭＳ Ｐゴシック" panose="020B0600070205080204" pitchFamily="50" charset="-128"/>
              </a:rPr>
              <a:t>研修を</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受講</a:t>
            </a:r>
            <a:endParaRPr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algn="ctr"/>
            <a:r>
              <a:rPr lang="ja-JP" altLang="en-US" sz="1100" dirty="0" smtClean="0">
                <a:solidFill>
                  <a:schemeClr val="tx1"/>
                </a:solidFill>
                <a:latin typeface="ＭＳ Ｐゴシック" panose="020B0600070205080204" pitchFamily="50" charset="-128"/>
                <a:ea typeface="ＭＳ Ｐゴシック" panose="020B0600070205080204" pitchFamily="50" charset="-128"/>
              </a:rPr>
              <a:t>（更新研修）</a:t>
            </a:r>
            <a:endParaRPr lang="ja-JP" altLang="en-US" sz="1100" dirty="0">
              <a:solidFill>
                <a:schemeClr val="tx1"/>
              </a:solidFill>
              <a:latin typeface="ＭＳ Ｐゴシック" panose="020B0600070205080204" pitchFamily="50" charset="-128"/>
              <a:ea typeface="ＭＳ Ｐゴシック" panose="020B0600070205080204" pitchFamily="50" charset="-128"/>
            </a:endParaRPr>
          </a:p>
        </p:txBody>
      </p:sp>
      <p:cxnSp>
        <p:nvCxnSpPr>
          <p:cNvPr id="4" name="直線コネクタ 3"/>
          <p:cNvCxnSpPr/>
          <p:nvPr/>
        </p:nvCxnSpPr>
        <p:spPr>
          <a:xfrm>
            <a:off x="0" y="3908977"/>
            <a:ext cx="9144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8" name="下矢印 77"/>
          <p:cNvSpPr/>
          <p:nvPr/>
        </p:nvSpPr>
        <p:spPr>
          <a:xfrm>
            <a:off x="3012576" y="3820744"/>
            <a:ext cx="2979617" cy="2154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grpSp>
        <p:nvGrpSpPr>
          <p:cNvPr id="43" name="グループ化 42"/>
          <p:cNvGrpSpPr/>
          <p:nvPr/>
        </p:nvGrpSpPr>
        <p:grpSpPr>
          <a:xfrm>
            <a:off x="0" y="407397"/>
            <a:ext cx="9144000" cy="72008"/>
            <a:chOff x="0" y="188640"/>
            <a:chExt cx="9144000" cy="72008"/>
          </a:xfrm>
        </p:grpSpPr>
        <p:cxnSp>
          <p:nvCxnSpPr>
            <p:cNvPr id="44" name="直線コネクタ 43"/>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3" name="四角形 2">
            <a:extLst>
              <a:ext uri="{FF2B5EF4-FFF2-40B4-BE49-F238E27FC236}">
                <a16:creationId xmlns:a16="http://schemas.microsoft.com/office/drawing/2014/main" id="{F5DDAAD5-74AC-AD44-9C9F-45BE5DA18529}"/>
              </a:ext>
            </a:extLst>
          </p:cNvPr>
          <p:cNvSpPr/>
          <p:nvPr/>
        </p:nvSpPr>
        <p:spPr>
          <a:xfrm>
            <a:off x="79908" y="568410"/>
            <a:ext cx="8919970" cy="180957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173038" indent="-173038">
              <a:lnSpc>
                <a:spcPct val="110000"/>
              </a:lnSpc>
            </a:pPr>
            <a:r>
              <a:rPr lang="ja-JP" altLang="en-US" sz="1200" dirty="0" smtClean="0">
                <a:solidFill>
                  <a:schemeClr val="tx1"/>
                </a:solidFill>
                <a:latin typeface="ＭＳ Ｐゴシック" panose="020B0600070205080204" pitchFamily="50" charset="-128"/>
                <a:ea typeface="ＭＳ Ｐゴシック" panose="020B0600070205080204" pitchFamily="50" charset="-128"/>
              </a:rPr>
              <a:t>○　意思</a:t>
            </a:r>
            <a:r>
              <a:rPr lang="ja-JP" altLang="en-US" sz="1200" dirty="0">
                <a:solidFill>
                  <a:schemeClr val="tx1"/>
                </a:solidFill>
                <a:latin typeface="ＭＳ Ｐゴシック" panose="020B0600070205080204" pitchFamily="50" charset="-128"/>
                <a:ea typeface="ＭＳ Ｐゴシック" panose="020B0600070205080204" pitchFamily="50" charset="-128"/>
              </a:rPr>
              <a:t>決定支援への配慮、高齢障害者への対応やサービス等利用計画の質の向上、障害福祉サービス支給決定の適正化等を図り、質の高いケアマネジメントを含む地域を基盤としたソーシャルワークを実践できる相談支援専門員を</a:t>
            </a:r>
            <a:r>
              <a:rPr lang="ja-JP" altLang="en-US" sz="1200" dirty="0" smtClean="0">
                <a:solidFill>
                  <a:schemeClr val="tx1"/>
                </a:solidFill>
                <a:latin typeface="ＭＳ Ｐゴシック" panose="020B0600070205080204" pitchFamily="50" charset="-128"/>
                <a:ea typeface="ＭＳ Ｐゴシック" panose="020B0600070205080204" pitchFamily="50" charset="-128"/>
              </a:rPr>
              <a:t>養成するため、</a:t>
            </a:r>
            <a:r>
              <a:rPr lang="ja-JP" altLang="en-US" sz="1200" b="1" u="sng" dirty="0" smtClean="0">
                <a:solidFill>
                  <a:schemeClr val="tx1"/>
                </a:solidFill>
                <a:latin typeface="ＭＳ Ｐゴシック" panose="020B0600070205080204" pitchFamily="50" charset="-128"/>
                <a:ea typeface="ＭＳ Ｐゴシック" panose="020B0600070205080204" pitchFamily="50" charset="-128"/>
              </a:rPr>
              <a:t>現行のカリキュラムの内容を充実</a:t>
            </a:r>
            <a:r>
              <a:rPr lang="ja-JP" altLang="en-US" sz="1200" b="1" dirty="0" smtClean="0">
                <a:solidFill>
                  <a:schemeClr val="tx1"/>
                </a:solidFill>
                <a:latin typeface="ＭＳ Ｐゴシック" panose="020B0600070205080204" pitchFamily="50" charset="-128"/>
                <a:ea typeface="ＭＳ Ｐゴシック" panose="020B0600070205080204" pitchFamily="50" charset="-128"/>
              </a:rPr>
              <a:t>する。</a:t>
            </a:r>
            <a:endParaRPr lang="en-US" altLang="ja-JP" sz="1200" b="1" dirty="0" smtClean="0">
              <a:solidFill>
                <a:schemeClr val="tx1"/>
              </a:solidFill>
              <a:latin typeface="ＭＳ Ｐゴシック" panose="020B0600070205080204" pitchFamily="50" charset="-128"/>
              <a:ea typeface="ＭＳ Ｐゴシック" panose="020B0600070205080204" pitchFamily="50" charset="-128"/>
            </a:endParaRPr>
          </a:p>
          <a:p>
            <a:pPr marL="173038" indent="-173038">
              <a:lnSpc>
                <a:spcPct val="110000"/>
              </a:lnSpc>
            </a:pPr>
            <a:endParaRPr lang="en-US" altLang="ja-JP" sz="800" b="1" dirty="0">
              <a:solidFill>
                <a:schemeClr val="tx1"/>
              </a:solidFill>
              <a:latin typeface="ＭＳ Ｐゴシック" panose="020B0600070205080204" pitchFamily="50" charset="-128"/>
              <a:ea typeface="ＭＳ Ｐゴシック" panose="020B0600070205080204" pitchFamily="50" charset="-128"/>
            </a:endParaRPr>
          </a:p>
          <a:p>
            <a:pPr marL="173038" indent="-173038">
              <a:lnSpc>
                <a:spcPct val="110000"/>
              </a:lnSpc>
            </a:pPr>
            <a:r>
              <a:rPr lang="ja-JP" altLang="en-US" sz="1200" dirty="0" smtClean="0">
                <a:solidFill>
                  <a:schemeClr val="tx1"/>
                </a:solidFill>
                <a:latin typeface="ＭＳ Ｐゴシック" panose="020B0600070205080204" pitchFamily="50" charset="-128"/>
                <a:ea typeface="ＭＳ Ｐゴシック" panose="020B0600070205080204" pitchFamily="50" charset="-128"/>
              </a:rPr>
              <a:t>○　実践力</a:t>
            </a:r>
            <a:r>
              <a:rPr lang="ja-JP" altLang="en-US" sz="1200" dirty="0">
                <a:solidFill>
                  <a:schemeClr val="tx1"/>
                </a:solidFill>
                <a:latin typeface="ＭＳ Ｐゴシック" panose="020B0600070205080204" pitchFamily="50" charset="-128"/>
                <a:ea typeface="ＭＳ Ｐゴシック" panose="020B0600070205080204" pitchFamily="50" charset="-128"/>
              </a:rPr>
              <a:t>の高い相談支援専門員養成のために</a:t>
            </a:r>
            <a:r>
              <a:rPr lang="ja-JP" altLang="en-US" sz="1200" dirty="0" smtClean="0">
                <a:solidFill>
                  <a:schemeClr val="tx1"/>
                </a:solidFill>
                <a:latin typeface="ＭＳ Ｐゴシック" panose="020B0600070205080204" pitchFamily="50" charset="-128"/>
                <a:ea typeface="ＭＳ Ｐゴシック" panose="020B0600070205080204" pitchFamily="50" charset="-128"/>
              </a:rPr>
              <a:t>、実践の積み重ねを行いながらスキルアップできるよう</a:t>
            </a:r>
            <a:r>
              <a:rPr lang="ja-JP" altLang="en-US" sz="1200" dirty="0">
                <a:solidFill>
                  <a:schemeClr val="tx1"/>
                </a:solidFill>
                <a:latin typeface="ＭＳ Ｐゴシック" panose="020B0600070205080204" pitchFamily="50" charset="-128"/>
                <a:ea typeface="ＭＳ Ｐゴシック" panose="020B0600070205080204" pitchFamily="50" charset="-128"/>
              </a:rPr>
              <a:t>、現任</a:t>
            </a:r>
            <a:r>
              <a:rPr lang="ja-JP" altLang="en-US" sz="1200" dirty="0" smtClean="0">
                <a:solidFill>
                  <a:schemeClr val="tx1"/>
                </a:solidFill>
                <a:latin typeface="ＭＳ Ｐゴシック" panose="020B0600070205080204" pitchFamily="50" charset="-128"/>
                <a:ea typeface="ＭＳ Ｐゴシック" panose="020B0600070205080204" pitchFamily="50" charset="-128"/>
              </a:rPr>
              <a:t>研修（更新研修含む）の受講に当たり、相談支援に関する</a:t>
            </a:r>
            <a:r>
              <a:rPr lang="ja-JP" altLang="en-US" sz="1200" b="1" u="sng" dirty="0" smtClean="0">
                <a:solidFill>
                  <a:schemeClr val="tx1"/>
                </a:solidFill>
                <a:latin typeface="ＭＳ Ｐゴシック" panose="020B0600070205080204" pitchFamily="50" charset="-128"/>
                <a:ea typeface="ＭＳ Ｐゴシック" panose="020B0600070205080204" pitchFamily="50" charset="-128"/>
              </a:rPr>
              <a:t>一定の実務経験の要件</a:t>
            </a:r>
            <a:r>
              <a:rPr lang="en-US" altLang="ja-JP" sz="1200" b="1" u="sng" dirty="0">
                <a:solidFill>
                  <a:schemeClr val="tx1"/>
                </a:solidFill>
                <a:latin typeface="ＭＳ Ｐゴシック" panose="020B0600070205080204" pitchFamily="50" charset="-128"/>
                <a:ea typeface="ＭＳ Ｐゴシック" panose="020B0600070205080204" pitchFamily="50" charset="-128"/>
              </a:rPr>
              <a:t>(</a:t>
            </a:r>
            <a:r>
              <a:rPr lang="ja-JP" altLang="en-US" sz="1200" b="1" u="sng" dirty="0">
                <a:solidFill>
                  <a:schemeClr val="tx1"/>
                </a:solidFill>
                <a:latin typeface="ＭＳ Ｐゴシック" panose="020B0600070205080204" pitchFamily="50" charset="-128"/>
                <a:ea typeface="ＭＳ Ｐゴシック" panose="020B0600070205080204" pitchFamily="50" charset="-128"/>
              </a:rPr>
              <a:t>注</a:t>
            </a:r>
            <a:r>
              <a:rPr lang="en-US" altLang="ja-JP" sz="1200" b="1" u="sng" dirty="0">
                <a:solidFill>
                  <a:schemeClr val="tx1"/>
                </a:solidFill>
                <a:latin typeface="ＭＳ Ｐゴシック" panose="020B0600070205080204" pitchFamily="50" charset="-128"/>
                <a:ea typeface="ＭＳ Ｐゴシック" panose="020B0600070205080204" pitchFamily="50" charset="-128"/>
              </a:rPr>
              <a:t>)</a:t>
            </a:r>
            <a:r>
              <a:rPr lang="ja-JP" altLang="en-US" sz="1200" dirty="0" smtClean="0">
                <a:solidFill>
                  <a:schemeClr val="tx1"/>
                </a:solidFill>
                <a:latin typeface="ＭＳ Ｐゴシック" panose="020B0600070205080204" pitchFamily="50" charset="-128"/>
                <a:ea typeface="ＭＳ Ｐゴシック" panose="020B0600070205080204" pitchFamily="50" charset="-128"/>
              </a:rPr>
              <a:t>を追加</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 </a:t>
            </a:r>
            <a:r>
              <a:rPr lang="ja-JP" altLang="en-US" sz="1200" dirty="0" smtClean="0">
                <a:solidFill>
                  <a:schemeClr val="tx1"/>
                </a:solidFill>
                <a:latin typeface="ＭＳ Ｐゴシック" panose="020B0600070205080204" pitchFamily="50" charset="-128"/>
                <a:ea typeface="ＭＳ Ｐゴシック" panose="020B0600070205080204" pitchFamily="50" charset="-128"/>
              </a:rPr>
              <a:t>（</a:t>
            </a:r>
            <a:r>
              <a:rPr lang="en-US" altLang="ja-JP" sz="1200" dirty="0" smtClean="0">
                <a:solidFill>
                  <a:schemeClr val="tx1"/>
                </a:solidFill>
                <a:latin typeface="ＭＳ Ｐゴシック" panose="020B0600070205080204" pitchFamily="50" charset="-128"/>
                <a:ea typeface="ＭＳ Ｐゴシック" panose="020B0600070205080204" pitchFamily="50" charset="-128"/>
              </a:rPr>
              <a:t>※</a:t>
            </a:r>
            <a:r>
              <a:rPr lang="ja-JP" altLang="en-US" sz="1200" dirty="0" smtClean="0">
                <a:solidFill>
                  <a:schemeClr val="tx1"/>
                </a:solidFill>
                <a:latin typeface="ＭＳ Ｐゴシック" panose="020B0600070205080204" pitchFamily="50" charset="-128"/>
                <a:ea typeface="ＭＳ Ｐゴシック" panose="020B0600070205080204" pitchFamily="50" charset="-128"/>
              </a:rPr>
              <a:t>旧カリキュラム受講者は初回の更新時は従前の例による。）</a:t>
            </a:r>
            <a:endParaRPr lang="en-US" altLang="ja-JP" sz="1200" dirty="0" smtClean="0">
              <a:solidFill>
                <a:schemeClr val="tx1"/>
              </a:solidFill>
              <a:latin typeface="ＭＳ Ｐゴシック" panose="020B0600070205080204" pitchFamily="50" charset="-128"/>
              <a:ea typeface="ＭＳ Ｐゴシック" panose="020B0600070205080204" pitchFamily="50" charset="-128"/>
            </a:endParaRPr>
          </a:p>
          <a:p>
            <a:pPr marL="173038" indent="-173038">
              <a:lnSpc>
                <a:spcPct val="110000"/>
              </a:lnSpc>
            </a:pPr>
            <a:endParaRPr lang="en-US" altLang="ja-JP" sz="800" dirty="0">
              <a:solidFill>
                <a:schemeClr val="tx1"/>
              </a:solidFill>
              <a:latin typeface="ＭＳ Ｐゴシック" panose="020B0600070205080204" pitchFamily="50" charset="-128"/>
              <a:ea typeface="ＭＳ Ｐゴシック" panose="020B0600070205080204" pitchFamily="50" charset="-128"/>
            </a:endParaRPr>
          </a:p>
          <a:p>
            <a:pPr marL="173038" indent="-173038">
              <a:lnSpc>
                <a:spcPct val="110000"/>
              </a:lnSpc>
            </a:pPr>
            <a:r>
              <a:rPr lang="ja-JP" altLang="en-US" sz="1200" dirty="0" smtClean="0">
                <a:solidFill>
                  <a:schemeClr val="tx1"/>
                </a:solidFill>
                <a:latin typeface="ＭＳ Ｐゴシック" panose="020B0600070205080204" pitchFamily="50" charset="-128"/>
                <a:ea typeface="ＭＳ Ｐゴシック" panose="020B0600070205080204" pitchFamily="50" charset="-128"/>
              </a:rPr>
              <a:t>○　さらに、地域づくり</a:t>
            </a:r>
            <a:r>
              <a:rPr lang="ja-JP" altLang="en-US" sz="1200" dirty="0">
                <a:solidFill>
                  <a:schemeClr val="tx1"/>
                </a:solidFill>
                <a:latin typeface="ＭＳ Ｐゴシック" panose="020B0600070205080204" pitchFamily="50" charset="-128"/>
                <a:ea typeface="ＭＳ Ｐゴシック" panose="020B0600070205080204" pitchFamily="50" charset="-128"/>
              </a:rPr>
              <a:t>、人材育成、困難事例への対応など地域の中核的な役割を担う専門職を育成する</a:t>
            </a:r>
            <a:r>
              <a:rPr lang="ja-JP" altLang="en-US" sz="1200" dirty="0" smtClean="0">
                <a:solidFill>
                  <a:schemeClr val="tx1"/>
                </a:solidFill>
                <a:latin typeface="ＭＳ Ｐゴシック" panose="020B0600070205080204" pitchFamily="50" charset="-128"/>
                <a:ea typeface="ＭＳ Ｐゴシック" panose="020B0600070205080204" pitchFamily="50" charset="-128"/>
              </a:rPr>
              <a:t>とともに</a:t>
            </a:r>
            <a:r>
              <a:rPr lang="ja-JP" altLang="en-US" sz="1200" dirty="0">
                <a:solidFill>
                  <a:schemeClr val="tx1"/>
                </a:solidFill>
                <a:latin typeface="ＭＳ Ｐゴシック" panose="020B0600070205080204" pitchFamily="50" charset="-128"/>
                <a:ea typeface="ＭＳ Ｐゴシック" panose="020B0600070205080204" pitchFamily="50" charset="-128"/>
              </a:rPr>
              <a:t>、相談支援専門員のキャリアパスを明確にし、目指すべき将来像及びやりがいをもって長期に働ける環境を</a:t>
            </a:r>
            <a:r>
              <a:rPr lang="ja-JP" altLang="en-US" sz="1200" dirty="0" smtClean="0">
                <a:solidFill>
                  <a:schemeClr val="tx1"/>
                </a:solidFill>
                <a:latin typeface="ＭＳ Ｐゴシック" panose="020B0600070205080204" pitchFamily="50" charset="-128"/>
                <a:ea typeface="ＭＳ Ｐゴシック" panose="020B0600070205080204" pitchFamily="50" charset="-128"/>
              </a:rPr>
              <a:t>整える</a:t>
            </a:r>
            <a:r>
              <a:rPr lang="ja-JP" altLang="en-US" sz="1200" dirty="0">
                <a:solidFill>
                  <a:schemeClr val="tx1"/>
                </a:solidFill>
                <a:latin typeface="ＭＳ Ｐゴシック" panose="020B0600070205080204" pitchFamily="50" charset="-128"/>
                <a:ea typeface="ＭＳ Ｐゴシック" panose="020B0600070205080204" pitchFamily="50" charset="-128"/>
              </a:rPr>
              <a:t>ため、</a:t>
            </a:r>
            <a:r>
              <a:rPr lang="ja-JP" altLang="en-US" sz="1200" b="1" u="sng" dirty="0">
                <a:solidFill>
                  <a:schemeClr val="tx1"/>
                </a:solidFill>
                <a:latin typeface="ＭＳ Ｐゴシック" panose="020B0600070205080204" pitchFamily="50" charset="-128"/>
                <a:ea typeface="ＭＳ Ｐゴシック" panose="020B0600070205080204" pitchFamily="50" charset="-128"/>
              </a:rPr>
              <a:t>主任相談支援</a:t>
            </a:r>
            <a:r>
              <a:rPr lang="ja-JP" altLang="en-US" sz="1200" b="1" u="sng" dirty="0" smtClean="0">
                <a:solidFill>
                  <a:schemeClr val="tx1"/>
                </a:solidFill>
                <a:latin typeface="ＭＳ Ｐゴシック" panose="020B0600070205080204" pitchFamily="50" charset="-128"/>
                <a:ea typeface="ＭＳ Ｐゴシック" panose="020B0600070205080204" pitchFamily="50" charset="-128"/>
              </a:rPr>
              <a:t>専門員</a:t>
            </a:r>
            <a:r>
              <a:rPr lang="ja-JP" altLang="en-US" sz="1200" b="1" u="sng" dirty="0">
                <a:solidFill>
                  <a:schemeClr val="tx1"/>
                </a:solidFill>
                <a:latin typeface="ＭＳ Ｐゴシック" panose="020B0600070205080204" pitchFamily="50" charset="-128"/>
                <a:ea typeface="ＭＳ Ｐゴシック" panose="020B0600070205080204" pitchFamily="50" charset="-128"/>
              </a:rPr>
              <a:t>研修</a:t>
            </a:r>
            <a:r>
              <a:rPr lang="ja-JP" altLang="en-US" sz="1200" b="1" u="sng" dirty="0" smtClean="0">
                <a:solidFill>
                  <a:schemeClr val="tx1"/>
                </a:solidFill>
                <a:latin typeface="ＭＳ Ｐゴシック" panose="020B0600070205080204" pitchFamily="50" charset="-128"/>
                <a:ea typeface="ＭＳ Ｐゴシック" panose="020B0600070205080204" pitchFamily="50" charset="-128"/>
              </a:rPr>
              <a:t>を創設</a:t>
            </a:r>
            <a:r>
              <a:rPr lang="ja-JP" altLang="en-US" sz="1200" dirty="0" smtClean="0">
                <a:solidFill>
                  <a:schemeClr val="tx1"/>
                </a:solidFill>
                <a:latin typeface="ＭＳ Ｐゴシック" panose="020B0600070205080204" pitchFamily="50" charset="-128"/>
                <a:ea typeface="ＭＳ Ｐゴシック" panose="020B0600070205080204" pitchFamily="50" charset="-128"/>
              </a:rPr>
              <a:t>。</a:t>
            </a:r>
            <a:endParaRPr lang="en-US" altLang="ja-JP" sz="1200" dirty="0">
              <a:solidFill>
                <a:schemeClr val="tx1"/>
              </a:solidFill>
              <a:latin typeface="ＭＳ Ｐゴシック" panose="020B0600070205080204" pitchFamily="50" charset="-128"/>
              <a:ea typeface="ＭＳ Ｐゴシック" panose="020B0600070205080204" pitchFamily="50" charset="-128"/>
            </a:endParaRPr>
          </a:p>
        </p:txBody>
      </p:sp>
      <p:sp>
        <p:nvSpPr>
          <p:cNvPr id="42" name="加算記号 41"/>
          <p:cNvSpPr/>
          <p:nvPr/>
        </p:nvSpPr>
        <p:spPr>
          <a:xfrm>
            <a:off x="6280111" y="2583305"/>
            <a:ext cx="416785" cy="376690"/>
          </a:xfrm>
          <a:prstGeom prst="mathPlu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47" name="AutoShape 10"/>
          <p:cNvSpPr>
            <a:spLocks noChangeArrowheads="1"/>
          </p:cNvSpPr>
          <p:nvPr/>
        </p:nvSpPr>
        <p:spPr bwMode="auto">
          <a:xfrm rot="5400000">
            <a:off x="3267477" y="5061209"/>
            <a:ext cx="597424" cy="159068"/>
          </a:xfrm>
          <a:prstGeom prst="upArrow">
            <a:avLst>
              <a:gd name="adj1" fmla="val 48352"/>
              <a:gd name="adj2" fmla="val 45699"/>
            </a:avLst>
          </a:prstGeom>
          <a:ln>
            <a:headEnd/>
            <a:tailEnd/>
          </a:ln>
        </p:spPr>
        <p:style>
          <a:lnRef idx="1">
            <a:schemeClr val="accent5"/>
          </a:lnRef>
          <a:fillRef idx="2">
            <a:schemeClr val="accent5"/>
          </a:fillRef>
          <a:effectRef idx="1">
            <a:schemeClr val="accent5"/>
          </a:effectRef>
          <a:fontRef idx="minor">
            <a:schemeClr val="dk1"/>
          </a:fontRef>
        </p:style>
        <p:txBody>
          <a:bodyPr vert="eaVert" wrap="none" lIns="91422" tIns="45712" rIns="91422" bIns="45712" anchor="ctr"/>
          <a:lstStyle/>
          <a:p>
            <a:pPr fontAlgn="base">
              <a:spcBef>
                <a:spcPct val="0"/>
              </a:spcBef>
              <a:spcAft>
                <a:spcPct val="0"/>
              </a:spcAft>
            </a:pPr>
            <a:endParaRPr lang="ja-JP" altLang="en-US" sz="2400" dirty="0">
              <a:solidFill>
                <a:srgbClr val="000000"/>
              </a:solidFill>
              <a:latin typeface="ＭＳ Ｐゴシック" panose="020B0600070205080204" pitchFamily="50" charset="-128"/>
              <a:ea typeface="ＭＳ Ｐゴシック" panose="020B0600070205080204" pitchFamily="50" charset="-128"/>
            </a:endParaRPr>
          </a:p>
        </p:txBody>
      </p:sp>
      <p:sp>
        <p:nvSpPr>
          <p:cNvPr id="48" name="Rectangle 7"/>
          <p:cNvSpPr>
            <a:spLocks noChangeArrowheads="1"/>
          </p:cNvSpPr>
          <p:nvPr/>
        </p:nvSpPr>
        <p:spPr bwMode="auto">
          <a:xfrm>
            <a:off x="3696113" y="4668794"/>
            <a:ext cx="1319817" cy="101465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1422" tIns="45712" rIns="91422" bIns="45712" anchor="ctr"/>
          <a:lstStyle/>
          <a:p>
            <a:pPr algn="ctr" fontAlgn="base">
              <a:spcBef>
                <a:spcPct val="0"/>
              </a:spcBef>
              <a:spcAft>
                <a:spcPct val="0"/>
              </a:spcAft>
            </a:pPr>
            <a:r>
              <a:rPr lang="ja-JP" altLang="en-US" sz="1200" b="1" dirty="0">
                <a:solidFill>
                  <a:srgbClr val="000000"/>
                </a:solidFill>
                <a:latin typeface="ＭＳ Ｐゴシック" panose="020B0600070205080204" pitchFamily="50" charset="-128"/>
                <a:ea typeface="ＭＳ Ｐゴシック" panose="020B0600070205080204" pitchFamily="50" charset="-128"/>
              </a:rPr>
              <a:t>相談支援</a:t>
            </a:r>
            <a:endParaRPr lang="en-US" altLang="ja-JP" sz="1200" b="1" dirty="0">
              <a:solidFill>
                <a:srgbClr val="000000"/>
              </a:solidFill>
              <a:latin typeface="ＭＳ Ｐゴシック" panose="020B0600070205080204" pitchFamily="50" charset="-128"/>
              <a:ea typeface="ＭＳ Ｐゴシック" panose="020B0600070205080204" pitchFamily="50" charset="-128"/>
            </a:endParaRPr>
          </a:p>
          <a:p>
            <a:pPr algn="ctr" fontAlgn="base">
              <a:spcBef>
                <a:spcPct val="0"/>
              </a:spcBef>
              <a:spcAft>
                <a:spcPct val="0"/>
              </a:spcAft>
            </a:pPr>
            <a:r>
              <a:rPr lang="ja-JP" altLang="en-US" sz="1200" b="1" dirty="0">
                <a:solidFill>
                  <a:srgbClr val="000000"/>
                </a:solidFill>
                <a:latin typeface="ＭＳ Ｐゴシック" panose="020B0600070205080204" pitchFamily="50" charset="-128"/>
                <a:ea typeface="ＭＳ Ｐゴシック" panose="020B0600070205080204" pitchFamily="50" charset="-128"/>
              </a:rPr>
              <a:t>専門員</a:t>
            </a:r>
            <a:endParaRPr lang="en-US" altLang="ja-JP" sz="1200" b="1" dirty="0">
              <a:solidFill>
                <a:srgbClr val="000000"/>
              </a:solidFill>
              <a:latin typeface="ＭＳ Ｐゴシック" panose="020B0600070205080204" pitchFamily="50" charset="-128"/>
              <a:ea typeface="ＭＳ Ｐゴシック" panose="020B0600070205080204" pitchFamily="50" charset="-128"/>
            </a:endParaRPr>
          </a:p>
          <a:p>
            <a:pPr algn="ctr" fontAlgn="base">
              <a:spcBef>
                <a:spcPct val="0"/>
              </a:spcBef>
              <a:spcAft>
                <a:spcPct val="0"/>
              </a:spcAft>
            </a:pPr>
            <a:r>
              <a:rPr lang="ja-JP" altLang="en-US" sz="1200" b="1" dirty="0">
                <a:solidFill>
                  <a:srgbClr val="000000"/>
                </a:solidFill>
                <a:latin typeface="ＭＳ Ｐゴシック" panose="020B0600070205080204" pitchFamily="50" charset="-128"/>
                <a:ea typeface="ＭＳ Ｐゴシック" panose="020B0600070205080204" pitchFamily="50" charset="-128"/>
              </a:rPr>
              <a:t>として</a:t>
            </a:r>
            <a:r>
              <a:rPr lang="ja-JP" altLang="en-US" sz="1200" b="1" dirty="0" smtClean="0">
                <a:solidFill>
                  <a:srgbClr val="000000"/>
                </a:solidFill>
                <a:latin typeface="ＭＳ Ｐゴシック" panose="020B0600070205080204" pitchFamily="50" charset="-128"/>
                <a:ea typeface="ＭＳ Ｐゴシック" panose="020B0600070205080204" pitchFamily="50" charset="-128"/>
              </a:rPr>
              <a:t>配置</a:t>
            </a:r>
            <a:endParaRPr lang="en-US" altLang="ja-JP" sz="1200" b="1" dirty="0" smtClean="0">
              <a:solidFill>
                <a:srgbClr val="000000"/>
              </a:solidFill>
              <a:latin typeface="ＭＳ Ｐゴシック" panose="020B0600070205080204" pitchFamily="50" charset="-128"/>
              <a:ea typeface="ＭＳ Ｐゴシック" panose="020B0600070205080204" pitchFamily="50" charset="-128"/>
            </a:endParaRPr>
          </a:p>
        </p:txBody>
      </p:sp>
      <p:sp>
        <p:nvSpPr>
          <p:cNvPr id="55" name="正方形/長方形 54"/>
          <p:cNvSpPr/>
          <p:nvPr/>
        </p:nvSpPr>
        <p:spPr>
          <a:xfrm>
            <a:off x="7632481" y="2932688"/>
            <a:ext cx="1273175" cy="83804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100" b="1" dirty="0" smtClean="0">
                <a:solidFill>
                  <a:schemeClr val="tx1"/>
                </a:solidFill>
                <a:latin typeface="ＭＳ Ｐゴシック" panose="020B0600070205080204" pitchFamily="50" charset="-128"/>
                <a:ea typeface="ＭＳ Ｐゴシック" panose="020B0600070205080204" pitchFamily="50" charset="-128"/>
              </a:rPr>
              <a:t>相談支援専門員</a:t>
            </a:r>
            <a:endParaRPr kumimoji="1" lang="en-US" altLang="ja-JP" sz="1100" b="1" dirty="0" smtClean="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1100" b="1" dirty="0" smtClean="0">
                <a:solidFill>
                  <a:schemeClr val="tx1"/>
                </a:solidFill>
                <a:latin typeface="ＭＳ Ｐゴシック" panose="020B0600070205080204" pitchFamily="50" charset="-128"/>
                <a:ea typeface="ＭＳ Ｐゴシック" panose="020B0600070205080204" pitchFamily="50" charset="-128"/>
              </a:rPr>
              <a:t>としての要件更新</a:t>
            </a:r>
            <a:endParaRPr kumimoji="1" lang="en-US" altLang="ja-JP" sz="1100" b="1" dirty="0" smtClean="0">
              <a:solidFill>
                <a:schemeClr val="tx1"/>
              </a:solidFill>
              <a:latin typeface="ＭＳ Ｐゴシック" panose="020B0600070205080204" pitchFamily="50" charset="-128"/>
              <a:ea typeface="ＭＳ Ｐゴシック" panose="020B0600070205080204" pitchFamily="50" charset="-128"/>
            </a:endParaRPr>
          </a:p>
        </p:txBody>
      </p:sp>
      <p:sp>
        <p:nvSpPr>
          <p:cNvPr id="65" name="加算記号 64"/>
          <p:cNvSpPr/>
          <p:nvPr/>
        </p:nvSpPr>
        <p:spPr>
          <a:xfrm>
            <a:off x="2532324" y="4311338"/>
            <a:ext cx="416785" cy="376690"/>
          </a:xfrm>
          <a:prstGeom prst="mathPlu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dirty="0">
              <a:latin typeface="ＭＳ Ｐゴシック" panose="020B0600070205080204" pitchFamily="50" charset="-128"/>
              <a:ea typeface="ＭＳ Ｐゴシック" panose="020B0600070205080204" pitchFamily="50" charset="-128"/>
            </a:endParaRPr>
          </a:p>
        </p:txBody>
      </p:sp>
      <p:sp>
        <p:nvSpPr>
          <p:cNvPr id="66" name="加算記号 65"/>
          <p:cNvSpPr/>
          <p:nvPr/>
        </p:nvSpPr>
        <p:spPr>
          <a:xfrm>
            <a:off x="6276711" y="4312786"/>
            <a:ext cx="416785" cy="376690"/>
          </a:xfrm>
          <a:prstGeom prst="mathPlu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10" name="テキスト ボックス 9"/>
          <p:cNvSpPr txBox="1"/>
          <p:nvPr/>
        </p:nvSpPr>
        <p:spPr>
          <a:xfrm>
            <a:off x="76764" y="5972840"/>
            <a:ext cx="4790279" cy="830997"/>
          </a:xfrm>
          <a:prstGeom prst="rect">
            <a:avLst/>
          </a:prstGeom>
          <a:solidFill>
            <a:schemeClr val="bg1"/>
          </a:solidFill>
          <a:ln>
            <a:solidFill>
              <a:schemeClr val="tx1"/>
            </a:solidFill>
            <a:prstDash val="dash"/>
          </a:ln>
        </p:spPr>
        <p:txBody>
          <a:bodyPr wrap="square" rtlCol="0">
            <a:spAutoFit/>
          </a:bodyPr>
          <a:lstStyle/>
          <a:p>
            <a:r>
              <a:rPr lang="ja-JP" altLang="en-US" sz="1200" dirty="0" smtClean="0">
                <a:latin typeface="ＭＳ Ｐゴシック" panose="020B0600070205080204" pitchFamily="50" charset="-128"/>
                <a:ea typeface="ＭＳ Ｐゴシック" panose="020B0600070205080204" pitchFamily="50" charset="-128"/>
              </a:rPr>
              <a:t>一定の実務経験の要件</a:t>
            </a:r>
            <a:r>
              <a:rPr lang="en-US" altLang="ja-JP" sz="1200" dirty="0">
                <a:latin typeface="ＭＳ Ｐゴシック" panose="020B0600070205080204" pitchFamily="50" charset="-128"/>
                <a:ea typeface="ＭＳ Ｐゴシック" panose="020B0600070205080204" pitchFamily="50" charset="-128"/>
              </a:rPr>
              <a:t>(</a:t>
            </a:r>
            <a:r>
              <a:rPr lang="ja-JP" altLang="en-US" sz="1200" dirty="0">
                <a:latin typeface="ＭＳ Ｐゴシック" panose="020B0600070205080204" pitchFamily="50" charset="-128"/>
                <a:ea typeface="ＭＳ Ｐゴシック" panose="020B0600070205080204" pitchFamily="50" charset="-128"/>
              </a:rPr>
              <a:t>注</a:t>
            </a:r>
            <a:r>
              <a:rPr lang="en-US" altLang="ja-JP" sz="1200" dirty="0">
                <a:latin typeface="ＭＳ Ｐゴシック" panose="020B0600070205080204" pitchFamily="50" charset="-128"/>
                <a:ea typeface="ＭＳ Ｐゴシック" panose="020B0600070205080204" pitchFamily="50" charset="-128"/>
              </a:rPr>
              <a:t>)</a:t>
            </a:r>
            <a:endParaRPr lang="en-US" altLang="ja-JP" sz="1200" dirty="0" smtClean="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　</a:t>
            </a:r>
            <a:r>
              <a:rPr lang="ja-JP" altLang="en-US" sz="1200" dirty="0" smtClean="0">
                <a:latin typeface="ＭＳ Ｐゴシック" panose="020B0600070205080204" pitchFamily="50" charset="-128"/>
                <a:ea typeface="ＭＳ Ｐゴシック" panose="020B0600070205080204" pitchFamily="50" charset="-128"/>
              </a:rPr>
              <a:t>　（現任研修は①、更新研修は①又は②のいずれかに</a:t>
            </a:r>
            <a:r>
              <a:rPr kumimoji="1" lang="ja-JP" altLang="en-US" sz="1200" dirty="0" smtClean="0">
                <a:latin typeface="ＭＳ Ｐゴシック" panose="020B0600070205080204" pitchFamily="50" charset="-128"/>
                <a:ea typeface="ＭＳ Ｐゴシック" panose="020B0600070205080204" pitchFamily="50" charset="-128"/>
              </a:rPr>
              <a:t>該当する場合</a:t>
            </a:r>
            <a:r>
              <a:rPr lang="ja-JP" altLang="en-US" sz="1200" dirty="0" smtClean="0">
                <a:latin typeface="ＭＳ Ｐゴシック" panose="020B0600070205080204" pitchFamily="50" charset="-128"/>
                <a:ea typeface="ＭＳ Ｐゴシック" panose="020B0600070205080204" pitchFamily="50" charset="-128"/>
              </a:rPr>
              <a:t>）</a:t>
            </a:r>
            <a:endParaRPr kumimoji="1" lang="en-US" altLang="ja-JP" sz="1200" dirty="0" smtClean="0">
              <a:latin typeface="ＭＳ Ｐゴシック" panose="020B0600070205080204" pitchFamily="50" charset="-128"/>
              <a:ea typeface="ＭＳ Ｐゴシック" panose="020B0600070205080204" pitchFamily="50" charset="-128"/>
            </a:endParaRPr>
          </a:p>
          <a:p>
            <a:r>
              <a:rPr lang="ja-JP" altLang="en-US" sz="1200" dirty="0" smtClean="0">
                <a:latin typeface="ＭＳ Ｐゴシック" panose="020B0600070205080204" pitchFamily="50" charset="-128"/>
                <a:ea typeface="ＭＳ Ｐゴシック" panose="020B0600070205080204" pitchFamily="50" charset="-128"/>
              </a:rPr>
              <a:t>　</a:t>
            </a:r>
            <a:r>
              <a:rPr lang="ja-JP" altLang="en-US" sz="1200" dirty="0">
                <a:latin typeface="ＭＳ Ｐゴシック" panose="020B0600070205080204" pitchFamily="50" charset="-128"/>
                <a:ea typeface="ＭＳ Ｐゴシック" panose="020B0600070205080204" pitchFamily="50" charset="-128"/>
              </a:rPr>
              <a:t>　</a:t>
            </a:r>
            <a:r>
              <a:rPr lang="ja-JP" altLang="en-US" sz="1200" dirty="0" smtClean="0">
                <a:latin typeface="ＭＳ Ｐゴシック" panose="020B0600070205080204" pitchFamily="50" charset="-128"/>
                <a:ea typeface="ＭＳ Ｐゴシック" panose="020B0600070205080204" pitchFamily="50" charset="-128"/>
              </a:rPr>
              <a:t>①過去５年間に</a:t>
            </a:r>
            <a:r>
              <a:rPr lang="ja-JP" altLang="en-US" sz="1200" dirty="0">
                <a:latin typeface="ＭＳ Ｐゴシック" panose="020B0600070205080204" pitchFamily="50" charset="-128"/>
                <a:ea typeface="ＭＳ Ｐゴシック" panose="020B0600070205080204" pitchFamily="50" charset="-128"/>
              </a:rPr>
              <a:t>２年以上の相談支援の実務経験</a:t>
            </a:r>
            <a:r>
              <a:rPr lang="ja-JP" altLang="en-US" sz="1200" dirty="0" smtClean="0">
                <a:latin typeface="ＭＳ Ｐゴシック" panose="020B0600070205080204" pitchFamily="50" charset="-128"/>
                <a:ea typeface="ＭＳ Ｐゴシック" panose="020B0600070205080204" pitchFamily="50" charset="-128"/>
              </a:rPr>
              <a:t>が</a:t>
            </a:r>
            <a:r>
              <a:rPr lang="ja-JP" altLang="en-US" sz="1200" dirty="0">
                <a:latin typeface="ＭＳ Ｐゴシック" panose="020B0600070205080204" pitchFamily="50" charset="-128"/>
                <a:ea typeface="ＭＳ Ｐゴシック" panose="020B0600070205080204" pitchFamily="50" charset="-128"/>
              </a:rPr>
              <a:t>ある</a:t>
            </a:r>
            <a:endParaRPr lang="en-US" altLang="ja-JP" sz="1200" dirty="0" smtClean="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　</a:t>
            </a:r>
            <a:r>
              <a:rPr lang="ja-JP" altLang="en-US" sz="1200" dirty="0" smtClean="0">
                <a:latin typeface="ＭＳ Ｐゴシック" panose="020B0600070205080204" pitchFamily="50" charset="-128"/>
                <a:ea typeface="ＭＳ Ｐゴシック" panose="020B0600070205080204" pitchFamily="50" charset="-128"/>
              </a:rPr>
              <a:t>　</a:t>
            </a:r>
            <a:r>
              <a:rPr lang="ja-JP" altLang="en-US" sz="1200" dirty="0">
                <a:latin typeface="ＭＳ Ｐゴシック" panose="020B0600070205080204" pitchFamily="50" charset="-128"/>
                <a:ea typeface="ＭＳ Ｐゴシック" panose="020B0600070205080204" pitchFamily="50" charset="-128"/>
              </a:rPr>
              <a:t>②</a:t>
            </a:r>
            <a:r>
              <a:rPr lang="ja-JP" altLang="en-US" sz="1200" dirty="0" smtClean="0">
                <a:latin typeface="ＭＳ Ｐゴシック" panose="020B0600070205080204" pitchFamily="50" charset="-128"/>
                <a:ea typeface="ＭＳ Ｐゴシック" panose="020B0600070205080204" pitchFamily="50" charset="-128"/>
              </a:rPr>
              <a:t>現に相談支援業務に従事している</a:t>
            </a:r>
            <a:endParaRPr lang="en-US" altLang="ja-JP" sz="1200" dirty="0" smtClean="0">
              <a:latin typeface="ＭＳ Ｐゴシック" panose="020B0600070205080204" pitchFamily="50" charset="-128"/>
              <a:ea typeface="ＭＳ Ｐゴシック" panose="020B0600070205080204" pitchFamily="50" charset="-128"/>
            </a:endParaRPr>
          </a:p>
        </p:txBody>
      </p:sp>
      <p:sp>
        <p:nvSpPr>
          <p:cNvPr id="49" name="スライド番号プレースホルダー 1440"/>
          <p:cNvSpPr>
            <a:spLocks noGrp="1"/>
          </p:cNvSpPr>
          <p:nvPr>
            <p:ph type="sldNum" sz="quarter" idx="12"/>
          </p:nvPr>
        </p:nvSpPr>
        <p:spPr>
          <a:xfrm>
            <a:off x="7022923" y="6388339"/>
            <a:ext cx="2133600" cy="365125"/>
          </a:xfrm>
        </p:spPr>
        <p:txBody>
          <a:bodyPr/>
          <a:lstStyle/>
          <a:p>
            <a:fld id="{BF650902-BC30-4882-9DB1-CF188FB606CB}" type="slidenum">
              <a:rPr kumimoji="1" lang="ja-JP" altLang="en-US" smtClean="0">
                <a:latin typeface="ＭＳ Ｐゴシック" panose="020B0600070205080204" pitchFamily="50" charset="-128"/>
                <a:ea typeface="ＭＳ Ｐゴシック" panose="020B0600070205080204" pitchFamily="50" charset="-128"/>
              </a:rPr>
              <a:t>46</a:t>
            </a:fld>
            <a:endParaRPr kumimoji="1" lang="ja-JP" altLang="en-US" dirty="0">
              <a:latin typeface="ＭＳ Ｐゴシック" panose="020B0600070205080204" pitchFamily="50" charset="-128"/>
              <a:ea typeface="ＭＳ Ｐゴシック" panose="020B0600070205080204" pitchFamily="50" charset="-128"/>
            </a:endParaRPr>
          </a:p>
        </p:txBody>
      </p:sp>
      <p:sp>
        <p:nvSpPr>
          <p:cNvPr id="41" name="加算記号 40"/>
          <p:cNvSpPr/>
          <p:nvPr/>
        </p:nvSpPr>
        <p:spPr>
          <a:xfrm>
            <a:off x="4975893" y="4914376"/>
            <a:ext cx="471035" cy="450305"/>
          </a:xfrm>
          <a:prstGeom prst="mathPlu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46" name="正方形/長方形 45"/>
          <p:cNvSpPr/>
          <p:nvPr/>
        </p:nvSpPr>
        <p:spPr>
          <a:xfrm>
            <a:off x="5993239" y="5706611"/>
            <a:ext cx="1490744" cy="276999"/>
          </a:xfrm>
          <a:prstGeom prst="rect">
            <a:avLst/>
          </a:prstGeom>
        </p:spPr>
        <p:txBody>
          <a:bodyPr wrap="square">
            <a:spAutoFit/>
          </a:bodyPr>
          <a:lstStyle/>
          <a:p>
            <a:pPr algn="ctr"/>
            <a:r>
              <a:rPr lang="ja-JP" altLang="en-US" sz="1200" dirty="0" smtClean="0">
                <a:latin typeface="ＭＳ Ｐゴシック" panose="020B0600070205080204" pitchFamily="50" charset="-128"/>
                <a:ea typeface="ＭＳ Ｐゴシック" panose="020B0600070205080204" pitchFamily="50" charset="-128"/>
              </a:rPr>
              <a:t>３年以上の実務</a:t>
            </a:r>
            <a:endParaRPr lang="en-US" altLang="ja-JP" sz="1200" dirty="0">
              <a:latin typeface="ＭＳ Ｐゴシック" panose="020B0600070205080204" pitchFamily="50" charset="-128"/>
              <a:ea typeface="ＭＳ Ｐゴシック" panose="020B0600070205080204" pitchFamily="50" charset="-128"/>
            </a:endParaRPr>
          </a:p>
        </p:txBody>
      </p:sp>
      <p:sp>
        <p:nvSpPr>
          <p:cNvPr id="56" name="加算記号 55"/>
          <p:cNvSpPr/>
          <p:nvPr/>
        </p:nvSpPr>
        <p:spPr>
          <a:xfrm>
            <a:off x="5778329" y="5635979"/>
            <a:ext cx="403085" cy="378761"/>
          </a:xfrm>
          <a:prstGeom prst="mathPlu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graphicFrame>
        <p:nvGraphicFramePr>
          <p:cNvPr id="60" name="表 59"/>
          <p:cNvGraphicFramePr>
            <a:graphicFrameLocks noGrp="1"/>
          </p:cNvGraphicFramePr>
          <p:nvPr>
            <p:extLst/>
          </p:nvPr>
        </p:nvGraphicFramePr>
        <p:xfrm>
          <a:off x="7082120" y="63487"/>
          <a:ext cx="2001718" cy="412696"/>
        </p:xfrm>
        <a:graphic>
          <a:graphicData uri="http://schemas.openxmlformats.org/drawingml/2006/table">
            <a:tbl>
              <a:tblPr firstRow="1" bandRow="1">
                <a:tableStyleId>{5940675A-B579-460E-94D1-54222C63F5DA}</a:tableStyleId>
              </a:tblPr>
              <a:tblGrid>
                <a:gridCol w="2001718">
                  <a:extLst>
                    <a:ext uri="{9D8B030D-6E8A-4147-A177-3AD203B41FA5}">
                      <a16:colId xmlns:a16="http://schemas.microsoft.com/office/drawing/2014/main" val="20000"/>
                    </a:ext>
                  </a:extLst>
                </a:gridCol>
              </a:tblGrid>
              <a:tr h="4126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n-ea"/>
                          <a:ea typeface="+mn-ea"/>
                        </a:rPr>
                        <a:t>第</a:t>
                      </a:r>
                      <a:r>
                        <a:rPr kumimoji="1" lang="en-US" altLang="ja-JP" sz="1000" dirty="0" smtClean="0">
                          <a:latin typeface="+mn-ea"/>
                          <a:ea typeface="+mn-ea"/>
                        </a:rPr>
                        <a:t>89</a:t>
                      </a:r>
                      <a:r>
                        <a:rPr kumimoji="1" lang="ja-JP" altLang="en-US" sz="1000" dirty="0" smtClean="0">
                          <a:latin typeface="+mn-ea"/>
                          <a:ea typeface="+mn-ea"/>
                        </a:rPr>
                        <a:t>回（</a:t>
                      </a:r>
                      <a:r>
                        <a:rPr kumimoji="1" lang="en-US" altLang="ja-JP" sz="1000" dirty="0" smtClean="0">
                          <a:latin typeface="+mn-ea"/>
                          <a:ea typeface="+mn-ea"/>
                        </a:rPr>
                        <a:t>H30.3.2</a:t>
                      </a:r>
                      <a:r>
                        <a:rPr kumimoji="1" lang="ja-JP" altLang="en-US" sz="1000" dirty="0" smtClean="0">
                          <a:latin typeface="+mn-ea"/>
                          <a:ea typeface="+mn-ea"/>
                        </a:rPr>
                        <a:t>）</a:t>
                      </a:r>
                    </a:p>
                    <a:p>
                      <a:pPr algn="ctr"/>
                      <a:r>
                        <a:rPr kumimoji="1" lang="ja-JP" altLang="en-US" sz="1000" dirty="0" smtClean="0"/>
                        <a:t>社会保障審議会障害者部会資料</a:t>
                      </a:r>
                      <a:endParaRPr kumimoji="1" lang="ja-JP" altLang="en-US" sz="1000" dirty="0"/>
                    </a:p>
                  </a:txBody>
                  <a:tcPr anchor="ctr"/>
                </a:tc>
                <a:extLst>
                  <a:ext uri="{0D108BD9-81ED-4DB2-BD59-A6C34878D82A}">
                    <a16:rowId xmlns:a16="http://schemas.microsoft.com/office/drawing/2014/main" val="10000"/>
                  </a:ext>
                </a:extLst>
              </a:tr>
            </a:tbl>
          </a:graphicData>
        </a:graphic>
      </p:graphicFrame>
      <p:sp>
        <p:nvSpPr>
          <p:cNvPr id="9" name="フッター プレースホルダー 8"/>
          <p:cNvSpPr>
            <a:spLocks noGrp="1"/>
          </p:cNvSpPr>
          <p:nvPr>
            <p:ph type="ftr" sz="quarter" idx="11"/>
          </p:nvPr>
        </p:nvSpPr>
        <p:spPr/>
        <p:txBody>
          <a:bodyPr/>
          <a:lstStyle/>
          <a:p>
            <a:pPr>
              <a:defRPr/>
            </a:pPr>
            <a:r>
              <a:rPr kumimoji="1" lang="ja-JP" altLang="en-US" smtClean="0"/>
              <a:t>平成</a:t>
            </a:r>
            <a:r>
              <a:rPr kumimoji="1" lang="en-US" altLang="ja-JP" smtClean="0"/>
              <a:t>30</a:t>
            </a:r>
            <a:r>
              <a:rPr kumimoji="1" lang="ja-JP" altLang="en-US" smtClean="0"/>
              <a:t>年度障害者総合福祉推進事業に基づく新カリキュラムによる相談支援従事者養成研修</a:t>
            </a:r>
            <a:r>
              <a:rPr kumimoji="1" lang="en-US" altLang="ja-JP" smtClean="0"/>
              <a:t>(</a:t>
            </a:r>
            <a:r>
              <a:rPr kumimoji="1" lang="ja-JP" altLang="en-US" smtClean="0"/>
              <a:t>現任研修</a:t>
            </a:r>
            <a:r>
              <a:rPr kumimoji="1" lang="en-US" altLang="ja-JP" smtClean="0"/>
              <a:t>) </a:t>
            </a:r>
            <a:r>
              <a:rPr kumimoji="1" lang="ja-JP" altLang="en-US" smtClean="0"/>
              <a:t>を令和元年度版に改訂したもの</a:t>
            </a:r>
            <a:endParaRPr kumimoji="1" lang="ja-JP" altLang="en-US" dirty="0" smtClean="0"/>
          </a:p>
        </p:txBody>
      </p:sp>
    </p:spTree>
    <p:extLst>
      <p:ext uri="{BB962C8B-B14F-4D97-AF65-F5344CB8AC3E}">
        <p14:creationId xmlns:p14="http://schemas.microsoft.com/office/powerpoint/2010/main" val="23850517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nvPr>
        </p:nvGraphicFramePr>
        <p:xfrm>
          <a:off x="4316819" y="628179"/>
          <a:ext cx="4675898" cy="2346960"/>
        </p:xfrm>
        <a:graphic>
          <a:graphicData uri="http://schemas.openxmlformats.org/drawingml/2006/table">
            <a:tbl>
              <a:tblPr firstRow="1" bandRow="1">
                <a:tableStyleId>{5940675A-B579-460E-94D1-54222C63F5DA}</a:tableStyleId>
              </a:tblPr>
              <a:tblGrid>
                <a:gridCol w="567898">
                  <a:extLst>
                    <a:ext uri="{9D8B030D-6E8A-4147-A177-3AD203B41FA5}">
                      <a16:colId xmlns:a16="http://schemas.microsoft.com/office/drawing/2014/main" val="20000"/>
                    </a:ext>
                  </a:extLst>
                </a:gridCol>
                <a:gridCol w="3430405">
                  <a:extLst>
                    <a:ext uri="{9D8B030D-6E8A-4147-A177-3AD203B41FA5}">
                      <a16:colId xmlns:a16="http://schemas.microsoft.com/office/drawing/2014/main" val="20001"/>
                    </a:ext>
                  </a:extLst>
                </a:gridCol>
                <a:gridCol w="677595">
                  <a:extLst>
                    <a:ext uri="{9D8B030D-6E8A-4147-A177-3AD203B41FA5}">
                      <a16:colId xmlns:a16="http://schemas.microsoft.com/office/drawing/2014/main" val="20002"/>
                    </a:ext>
                  </a:extLst>
                </a:gridCol>
              </a:tblGrid>
              <a:tr h="242657">
                <a:tc gridSpan="2">
                  <a:txBody>
                    <a:bodyPr/>
                    <a:lstStyle/>
                    <a:p>
                      <a:pPr algn="ctr"/>
                      <a:r>
                        <a:rPr kumimoji="1" lang="ja-JP" altLang="en-US" sz="1050" b="1" dirty="0"/>
                        <a:t>初任者研修</a:t>
                      </a:r>
                      <a:r>
                        <a:rPr kumimoji="1" lang="ja-JP" altLang="en-US" sz="1050" b="1" dirty="0" smtClean="0"/>
                        <a:t>（見直し後）</a:t>
                      </a:r>
                      <a:endParaRPr kumimoji="1" lang="ja-JP" altLang="en-US" sz="1050" b="1" dirty="0"/>
                    </a:p>
                  </a:txBody>
                  <a:tcPr>
                    <a:solidFill>
                      <a:srgbClr val="00B0F0"/>
                    </a:solidFill>
                  </a:tcPr>
                </a:tc>
                <a:tc hMerge="1">
                  <a:txBody>
                    <a:bodyPr/>
                    <a:lstStyle/>
                    <a:p>
                      <a:endParaRPr kumimoji="1" lang="ja-JP" altLang="en-US"/>
                    </a:p>
                  </a:txBody>
                  <a:tcPr/>
                </a:tc>
                <a:tc>
                  <a:txBody>
                    <a:bodyPr/>
                    <a:lstStyle/>
                    <a:p>
                      <a:r>
                        <a:rPr kumimoji="1" lang="ja-JP" altLang="en-US" sz="1050" dirty="0"/>
                        <a:t>時間数</a:t>
                      </a:r>
                    </a:p>
                  </a:txBody>
                  <a:tcPr>
                    <a:solidFill>
                      <a:srgbClr val="00B0F0"/>
                    </a:solidFill>
                  </a:tcPr>
                </a:tc>
                <a:extLst>
                  <a:ext uri="{0D108BD9-81ED-4DB2-BD59-A6C34878D82A}">
                    <a16:rowId xmlns:a16="http://schemas.microsoft.com/office/drawing/2014/main" val="10000"/>
                  </a:ext>
                </a:extLst>
              </a:tr>
              <a:tr h="143670">
                <a:tc rowSpan="3">
                  <a:txBody>
                    <a:bodyPr/>
                    <a:lstStyle/>
                    <a:p>
                      <a:pPr algn="ctr"/>
                      <a:r>
                        <a:rPr kumimoji="1" lang="ja-JP" altLang="en-US" sz="1000" dirty="0" smtClean="0"/>
                        <a:t>講義</a:t>
                      </a:r>
                      <a:endParaRPr kumimoji="1" lang="ja-JP" altLang="en-US" sz="1000" dirty="0"/>
                    </a:p>
                  </a:txBody>
                  <a:tcPr anchor="ctr">
                    <a:lnB w="12700" cap="flat" cmpd="sng" algn="ctr">
                      <a:solidFill>
                        <a:schemeClr val="tx1"/>
                      </a:solidFill>
                      <a:prstDash val="solid"/>
                      <a:round/>
                      <a:headEnd type="none" w="med" len="med"/>
                      <a:tailEnd type="none" w="med" len="med"/>
                    </a:lnB>
                  </a:tcPr>
                </a:tc>
                <a:tc>
                  <a:txBody>
                    <a:bodyPr/>
                    <a:lstStyle/>
                    <a:p>
                      <a:r>
                        <a:rPr kumimoji="1" lang="ja-JP" altLang="en-US" sz="1000" dirty="0" smtClean="0"/>
                        <a:t>障害者の地域支援と相談支援従事者（サービス管理責任者・児童発達支援管理責任者）の役割に関する講義</a:t>
                      </a:r>
                      <a:endParaRPr kumimoji="1" lang="ja-JP" altLang="en-US" sz="1000" dirty="0"/>
                    </a:p>
                  </a:txBody>
                  <a:tcPr anchor="ctr"/>
                </a:tc>
                <a:tc>
                  <a:txBody>
                    <a:bodyPr/>
                    <a:lstStyle/>
                    <a:p>
                      <a:pPr algn="r"/>
                      <a:r>
                        <a:rPr kumimoji="1" lang="en-US" altLang="ja-JP" sz="1050" dirty="0" smtClean="0"/>
                        <a:t>5h</a:t>
                      </a:r>
                      <a:endParaRPr kumimoji="1" lang="ja-JP" altLang="en-US" sz="1050" dirty="0"/>
                    </a:p>
                  </a:txBody>
                  <a:tcPr anchor="ctr"/>
                </a:tc>
                <a:extLst>
                  <a:ext uri="{0D108BD9-81ED-4DB2-BD59-A6C34878D82A}">
                    <a16:rowId xmlns:a16="http://schemas.microsoft.com/office/drawing/2014/main" val="10001"/>
                  </a:ext>
                </a:extLst>
              </a:tr>
              <a:tr h="301103">
                <a:tc vMerge="1">
                  <a:txBody>
                    <a:bodyPr/>
                    <a:lstStyle/>
                    <a:p>
                      <a:endParaRPr kumimoji="1" lang="ja-JP" altLang="en-US" sz="900" dirty="0"/>
                    </a:p>
                  </a:txBody>
                  <a:tcPr/>
                </a:tc>
                <a:tc>
                  <a:txBody>
                    <a:bodyPr/>
                    <a:lstStyle/>
                    <a:p>
                      <a:r>
                        <a:rPr kumimoji="1" lang="ja-JP" altLang="en-US" sz="1000" dirty="0" smtClean="0"/>
                        <a:t>障害者の日常生活及び社会生活を総合的に支援するための法律及び児童福祉法の概要並びにサービス提供のプロセスに関する講義</a:t>
                      </a:r>
                      <a:endParaRPr kumimoji="1" lang="ja-JP" altLang="en-US" sz="1000" dirty="0"/>
                    </a:p>
                  </a:txBody>
                  <a:tcPr anchor="ctr"/>
                </a:tc>
                <a:tc>
                  <a:txBody>
                    <a:bodyPr/>
                    <a:lstStyle/>
                    <a:p>
                      <a:pPr algn="r"/>
                      <a:r>
                        <a:rPr kumimoji="1" lang="en-US" altLang="ja-JP" sz="1050" dirty="0" smtClean="0"/>
                        <a:t>3h</a:t>
                      </a:r>
                      <a:endParaRPr kumimoji="1" lang="ja-JP" altLang="en-US" sz="1050" dirty="0"/>
                    </a:p>
                  </a:txBody>
                  <a:tcPr anchor="ctr"/>
                </a:tc>
                <a:extLst>
                  <a:ext uri="{0D108BD9-81ED-4DB2-BD59-A6C34878D82A}">
                    <a16:rowId xmlns:a16="http://schemas.microsoft.com/office/drawing/2014/main" val="10002"/>
                  </a:ext>
                </a:extLst>
              </a:tr>
              <a:tr h="129968">
                <a:tc vMerge="1">
                  <a:txBody>
                    <a:bodyPr/>
                    <a:lstStyle/>
                    <a:p>
                      <a:endParaRPr kumimoji="1" lang="ja-JP" altLang="en-US" sz="900" dirty="0"/>
                    </a:p>
                  </a:txBody>
                  <a:tcPr/>
                </a:tc>
                <a:tc>
                  <a:txBody>
                    <a:bodyPr/>
                    <a:lstStyle/>
                    <a:p>
                      <a:r>
                        <a:rPr kumimoji="1" lang="ja-JP" altLang="en-US" sz="1000" dirty="0" smtClean="0"/>
                        <a:t>相談支援におけるケアマネジメント手法に関する講義</a:t>
                      </a:r>
                      <a:endParaRPr kumimoji="1" lang="ja-JP" altLang="en-US" sz="1000" dirty="0"/>
                    </a:p>
                  </a:txBody>
                  <a:tcPr anchor="ctr">
                    <a:lnB w="12700" cap="flat" cmpd="sng" algn="ctr">
                      <a:solidFill>
                        <a:schemeClr val="tx1"/>
                      </a:solidFill>
                      <a:prstDash val="solid"/>
                      <a:round/>
                      <a:headEnd type="none" w="med" len="med"/>
                      <a:tailEnd type="none" w="med" len="med"/>
                    </a:lnB>
                  </a:tcPr>
                </a:tc>
                <a:tc>
                  <a:txBody>
                    <a:bodyPr/>
                    <a:lstStyle/>
                    <a:p>
                      <a:pPr algn="r"/>
                      <a:r>
                        <a:rPr kumimoji="1" lang="en-US" altLang="ja-JP" sz="1050" dirty="0" smtClean="0"/>
                        <a:t>4h</a:t>
                      </a:r>
                      <a:endParaRPr kumimoji="1" lang="ja-JP" altLang="en-US" sz="1050" dirty="0"/>
                    </a:p>
                  </a:txBody>
                  <a:tcPr anchor="ctr"/>
                </a:tc>
                <a:extLst>
                  <a:ext uri="{0D108BD9-81ED-4DB2-BD59-A6C34878D82A}">
                    <a16:rowId xmlns:a16="http://schemas.microsoft.com/office/drawing/2014/main" val="10003"/>
                  </a:ext>
                </a:extLst>
              </a:tr>
              <a:tr h="280342">
                <a:tc>
                  <a:txBody>
                    <a:bodyPr/>
                    <a:lstStyle/>
                    <a:p>
                      <a:pPr marL="0" indent="0" algn="ctr"/>
                      <a:r>
                        <a:rPr kumimoji="1" lang="ja-JP" altLang="en-US" sz="1000" dirty="0" smtClean="0"/>
                        <a:t>講義及び演習</a:t>
                      </a:r>
                      <a:endParaRPr kumimoji="1" lang="ja-JP" altLang="en-US" sz="1000" dirty="0"/>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00" baseline="0" dirty="0" smtClean="0"/>
                        <a:t>ケアマネジメントプロセスに関する講義及び演習</a:t>
                      </a:r>
                      <a:endParaRPr kumimoji="1" lang="en-US" altLang="ja-JP" sz="1000" baseline="0" dirty="0"/>
                    </a:p>
                  </a:txBody>
                  <a:tcPr anchor="ctr">
                    <a:lnT w="12700" cap="flat" cmpd="sng" algn="ctr">
                      <a:solidFill>
                        <a:schemeClr val="tx1"/>
                      </a:solidFill>
                      <a:prstDash val="solid"/>
                      <a:round/>
                      <a:headEnd type="none" w="med" len="med"/>
                      <a:tailEnd type="none" w="med" len="med"/>
                    </a:lnT>
                  </a:tcPr>
                </a:tc>
                <a:tc>
                  <a:txBody>
                    <a:bodyPr/>
                    <a:lstStyle/>
                    <a:p>
                      <a:pPr algn="r"/>
                      <a:r>
                        <a:rPr kumimoji="1" lang="en-US" altLang="ja-JP" sz="1050" dirty="0" smtClean="0"/>
                        <a:t>31.5h</a:t>
                      </a:r>
                      <a:endParaRPr kumimoji="1" lang="ja-JP" altLang="en-US" sz="1050" dirty="0"/>
                    </a:p>
                  </a:txBody>
                  <a:tcPr anchor="ctr"/>
                </a:tc>
                <a:extLst>
                  <a:ext uri="{0D108BD9-81ED-4DB2-BD59-A6C34878D82A}">
                    <a16:rowId xmlns:a16="http://schemas.microsoft.com/office/drawing/2014/main" val="10007"/>
                  </a:ext>
                </a:extLst>
              </a:tr>
              <a:tr h="241028">
                <a:tc>
                  <a:txBody>
                    <a:bodyPr/>
                    <a:lstStyle/>
                    <a:p>
                      <a:pPr algn="ctr"/>
                      <a:r>
                        <a:rPr kumimoji="1" lang="ja-JP" altLang="en-US" sz="1000" dirty="0" smtClean="0"/>
                        <a:t>実習</a:t>
                      </a:r>
                      <a:endParaRPr kumimoji="1" lang="ja-JP" altLang="en-US" sz="10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00" baseline="0" dirty="0" smtClean="0"/>
                        <a:t>相談支援の基礎技術に関する実習</a:t>
                      </a:r>
                      <a:endParaRPr kumimoji="1" lang="en-US" altLang="ja-JP" sz="1000" baseline="0" dirty="0"/>
                    </a:p>
                  </a:txBody>
                  <a:tcPr anchor="ctr"/>
                </a:tc>
                <a:tc>
                  <a:txBody>
                    <a:bodyPr/>
                    <a:lstStyle/>
                    <a:p>
                      <a:pPr algn="ctr"/>
                      <a:r>
                        <a:rPr kumimoji="1" lang="ja-JP" altLang="en-US" sz="1050" dirty="0" smtClean="0"/>
                        <a:t>－</a:t>
                      </a:r>
                      <a:endParaRPr kumimoji="1" lang="ja-JP" altLang="en-US" sz="1050" dirty="0"/>
                    </a:p>
                  </a:txBody>
                  <a:tcPr anchor="ctr"/>
                </a:tc>
                <a:extLst>
                  <a:ext uri="{0D108BD9-81ED-4DB2-BD59-A6C34878D82A}">
                    <a16:rowId xmlns:a16="http://schemas.microsoft.com/office/drawing/2014/main" val="10005"/>
                  </a:ext>
                </a:extLst>
              </a:tr>
              <a:tr h="242657">
                <a:tc>
                  <a:txBody>
                    <a:bodyPr/>
                    <a:lstStyle/>
                    <a:p>
                      <a:pPr algn="ctr"/>
                      <a:endParaRPr kumimoji="1" lang="ja-JP" altLang="en-US" sz="1050" dirty="0"/>
                    </a:p>
                  </a:txBody>
                  <a:tcPr vert="eaVert">
                    <a:lnT w="12700" cap="flat" cmpd="sng" algn="ctr">
                      <a:solidFill>
                        <a:schemeClr val="tx1"/>
                      </a:solidFill>
                      <a:prstDash val="solid"/>
                      <a:round/>
                      <a:headEnd type="none" w="med" len="med"/>
                      <a:tailEnd type="none" w="med" len="med"/>
                    </a:lnT>
                    <a:solidFill>
                      <a:srgbClr val="00B0F0"/>
                    </a:solidFill>
                  </a:tcPr>
                </a:tc>
                <a:tc>
                  <a:txBody>
                    <a:bodyPr/>
                    <a:lstStyle/>
                    <a:p>
                      <a:r>
                        <a:rPr kumimoji="1" lang="ja-JP" altLang="en-US" sz="1050" dirty="0"/>
                        <a:t>合計</a:t>
                      </a:r>
                    </a:p>
                  </a:txBody>
                  <a:tcPr anchor="ctr">
                    <a:solidFill>
                      <a:srgbClr val="00B0F0"/>
                    </a:solidFill>
                  </a:tcPr>
                </a:tc>
                <a:tc>
                  <a:txBody>
                    <a:bodyPr/>
                    <a:lstStyle/>
                    <a:p>
                      <a:pPr algn="r"/>
                      <a:r>
                        <a:rPr kumimoji="1" lang="en-US" altLang="ja-JP" sz="1050" dirty="0" smtClean="0"/>
                        <a:t>42.5h</a:t>
                      </a:r>
                      <a:endParaRPr kumimoji="1" lang="ja-JP" altLang="en-US" sz="1050" dirty="0"/>
                    </a:p>
                  </a:txBody>
                  <a:tcPr anchor="ctr">
                    <a:solidFill>
                      <a:srgbClr val="00B0F0"/>
                    </a:solidFill>
                  </a:tcPr>
                </a:tc>
                <a:extLst>
                  <a:ext uri="{0D108BD9-81ED-4DB2-BD59-A6C34878D82A}">
                    <a16:rowId xmlns:a16="http://schemas.microsoft.com/office/drawing/2014/main" val="10011"/>
                  </a:ext>
                </a:extLst>
              </a:tr>
            </a:tbl>
          </a:graphicData>
        </a:graphic>
      </p:graphicFrame>
      <p:graphicFrame>
        <p:nvGraphicFramePr>
          <p:cNvPr id="6" name="表 5"/>
          <p:cNvGraphicFramePr>
            <a:graphicFrameLocks noGrp="1"/>
          </p:cNvGraphicFramePr>
          <p:nvPr>
            <p:extLst/>
          </p:nvPr>
        </p:nvGraphicFramePr>
        <p:xfrm>
          <a:off x="4323452" y="3036273"/>
          <a:ext cx="4671692" cy="1820705"/>
        </p:xfrm>
        <a:graphic>
          <a:graphicData uri="http://schemas.openxmlformats.org/drawingml/2006/table">
            <a:tbl>
              <a:tblPr firstRow="1" bandRow="1">
                <a:tableStyleId>{5940675A-B579-460E-94D1-54222C63F5DA}</a:tableStyleId>
              </a:tblPr>
              <a:tblGrid>
                <a:gridCol w="559173">
                  <a:extLst>
                    <a:ext uri="{9D8B030D-6E8A-4147-A177-3AD203B41FA5}">
                      <a16:colId xmlns:a16="http://schemas.microsoft.com/office/drawing/2014/main" val="20000"/>
                    </a:ext>
                  </a:extLst>
                </a:gridCol>
                <a:gridCol w="3432035">
                  <a:extLst>
                    <a:ext uri="{9D8B030D-6E8A-4147-A177-3AD203B41FA5}">
                      <a16:colId xmlns:a16="http://schemas.microsoft.com/office/drawing/2014/main" val="20001"/>
                    </a:ext>
                  </a:extLst>
                </a:gridCol>
                <a:gridCol w="680484">
                  <a:extLst>
                    <a:ext uri="{9D8B030D-6E8A-4147-A177-3AD203B41FA5}">
                      <a16:colId xmlns:a16="http://schemas.microsoft.com/office/drawing/2014/main" val="20002"/>
                    </a:ext>
                  </a:extLst>
                </a:gridCol>
              </a:tblGrid>
              <a:tr h="177000">
                <a:tc gridSpan="2">
                  <a:txBody>
                    <a:bodyPr/>
                    <a:lstStyle/>
                    <a:p>
                      <a:pPr algn="ctr"/>
                      <a:r>
                        <a:rPr kumimoji="1" lang="ja-JP" altLang="en-US" sz="1050" b="1" dirty="0"/>
                        <a:t>現任</a:t>
                      </a:r>
                      <a:r>
                        <a:rPr kumimoji="1" lang="ja-JP" altLang="en-US" sz="1050" b="1" dirty="0" smtClean="0"/>
                        <a:t>研修・更新研修（見直し後）</a:t>
                      </a:r>
                      <a:endParaRPr kumimoji="1" lang="ja-JP" altLang="en-US" sz="1050" b="1" dirty="0"/>
                    </a:p>
                  </a:txBody>
                  <a:tcPr>
                    <a:solidFill>
                      <a:srgbClr val="92D050"/>
                    </a:solidFill>
                  </a:tcPr>
                </a:tc>
                <a:tc hMerge="1">
                  <a:txBody>
                    <a:bodyPr/>
                    <a:lstStyle/>
                    <a:p>
                      <a:endParaRPr kumimoji="1" lang="ja-JP" altLang="en-US"/>
                    </a:p>
                  </a:txBody>
                  <a:tcPr/>
                </a:tc>
                <a:tc>
                  <a:txBody>
                    <a:bodyPr/>
                    <a:lstStyle/>
                    <a:p>
                      <a:pPr algn="ctr"/>
                      <a:r>
                        <a:rPr kumimoji="1" lang="ja-JP" altLang="en-US" sz="1050" dirty="0"/>
                        <a:t>時間数</a:t>
                      </a:r>
                    </a:p>
                  </a:txBody>
                  <a:tcPr>
                    <a:solidFill>
                      <a:srgbClr val="92D050"/>
                    </a:solidFill>
                  </a:tcPr>
                </a:tc>
                <a:extLst>
                  <a:ext uri="{0D108BD9-81ED-4DB2-BD59-A6C34878D82A}">
                    <a16:rowId xmlns:a16="http://schemas.microsoft.com/office/drawing/2014/main" val="10000"/>
                  </a:ext>
                </a:extLst>
              </a:tr>
              <a:tr h="160142">
                <a:tc rowSpan="3">
                  <a:txBody>
                    <a:bodyPr/>
                    <a:lstStyle/>
                    <a:p>
                      <a:pPr algn="ctr"/>
                      <a:r>
                        <a:rPr kumimoji="1" lang="ja-JP" altLang="en-US" sz="1000" dirty="0"/>
                        <a:t>講義</a:t>
                      </a:r>
                    </a:p>
                  </a:txBody>
                  <a:tcPr anchor="ctr"/>
                </a:tc>
                <a:tc>
                  <a:txBody>
                    <a:bodyPr/>
                    <a:lstStyle/>
                    <a:p>
                      <a:r>
                        <a:rPr kumimoji="1" lang="ja-JP" altLang="en-US" sz="1000" dirty="0" smtClean="0"/>
                        <a:t>障害福祉の動向に関する講義</a:t>
                      </a:r>
                      <a:endParaRPr kumimoji="1" lang="ja-JP" altLang="en-US" sz="1000" dirty="0"/>
                    </a:p>
                  </a:txBody>
                  <a:tcPr anchor="ctr"/>
                </a:tc>
                <a:tc>
                  <a:txBody>
                    <a:bodyPr/>
                    <a:lstStyle/>
                    <a:p>
                      <a:pPr algn="ctr"/>
                      <a:r>
                        <a:rPr kumimoji="1" lang="en-US" altLang="ja-JP" sz="1050" dirty="0" smtClean="0"/>
                        <a:t>1.5h</a:t>
                      </a:r>
                      <a:endParaRPr kumimoji="1" lang="ja-JP" altLang="en-US" sz="1050" dirty="0"/>
                    </a:p>
                  </a:txBody>
                  <a:tcPr anchor="ctr"/>
                </a:tc>
                <a:extLst>
                  <a:ext uri="{0D108BD9-81ED-4DB2-BD59-A6C34878D82A}">
                    <a16:rowId xmlns:a16="http://schemas.microsoft.com/office/drawing/2014/main" val="10001"/>
                  </a:ext>
                </a:extLst>
              </a:tr>
              <a:tr h="151963">
                <a:tc vMerge="1">
                  <a:txBody>
                    <a:bodyPr/>
                    <a:lstStyle/>
                    <a:p>
                      <a:endParaRPr kumimoji="1" lang="ja-JP" altLang="en-US" sz="900" dirty="0"/>
                    </a:p>
                  </a:txBody>
                  <a:tcPr/>
                </a:tc>
                <a:tc>
                  <a:txBody>
                    <a:bodyPr/>
                    <a:lstStyle/>
                    <a:p>
                      <a:r>
                        <a:rPr kumimoji="1" lang="ja-JP" altLang="en-US" sz="1000" dirty="0" smtClean="0"/>
                        <a:t>相談支援の基本姿勢及びケアマネジメントの展開に関する講義</a:t>
                      </a:r>
                      <a:endParaRPr kumimoji="1" lang="ja-JP" altLang="en-US" sz="1000" dirty="0"/>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50" dirty="0" smtClean="0"/>
                        <a:t>3h</a:t>
                      </a:r>
                      <a:endParaRPr kumimoji="1" lang="ja-JP" altLang="en-US" sz="1050" dirty="0"/>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vMerge="1">
                  <a:txBody>
                    <a:bodyPr/>
                    <a:lstStyle/>
                    <a:p>
                      <a:endParaRPr kumimoji="1" lang="ja-JP" altLang="en-US"/>
                    </a:p>
                  </a:txBody>
                  <a:tcPr/>
                </a:tc>
                <a:tc>
                  <a:txBody>
                    <a:bodyPr/>
                    <a:lstStyle/>
                    <a:p>
                      <a:r>
                        <a:rPr kumimoji="1" lang="ja-JP" altLang="en-US" sz="1000" dirty="0" smtClean="0"/>
                        <a:t>人材育成の手法に関する講義</a:t>
                      </a:r>
                      <a:endParaRPr kumimoji="1" lang="ja-JP" altLang="en-US" sz="1000" dirty="0"/>
                    </a:p>
                  </a:txBody>
                  <a:tcPr anchor="ctr">
                    <a:lnT w="12700" cap="flat" cmpd="sng" algn="ctr">
                      <a:solidFill>
                        <a:schemeClr val="tx1"/>
                      </a:solidFill>
                      <a:prstDash val="solid"/>
                      <a:round/>
                      <a:headEnd type="none" w="med" len="med"/>
                      <a:tailEnd type="none" w="med" len="med"/>
                    </a:lnT>
                  </a:tcPr>
                </a:tc>
                <a:tc>
                  <a:txBody>
                    <a:bodyPr/>
                    <a:lstStyle/>
                    <a:p>
                      <a:pPr algn="ctr"/>
                      <a:r>
                        <a:rPr kumimoji="1" lang="en-US" altLang="ja-JP" sz="1050" dirty="0" smtClean="0"/>
                        <a:t>1.5h</a:t>
                      </a:r>
                      <a:endParaRPr kumimoji="1" lang="ja-JP" altLang="en-US" sz="1050" dirty="0"/>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284439">
                <a:tc>
                  <a:txBody>
                    <a:bodyPr/>
                    <a:lstStyle/>
                    <a:p>
                      <a:pPr algn="ctr"/>
                      <a:r>
                        <a:rPr kumimoji="1" lang="ja-JP" altLang="en-US" sz="1000" dirty="0" smtClean="0"/>
                        <a:t>講義及び演習</a:t>
                      </a:r>
                      <a:endParaRPr kumimoji="1" lang="ja-JP" altLang="en-US" sz="1000" dirty="0"/>
                    </a:p>
                  </a:txBody>
                  <a:tcPr marL="45720" marR="45720" anchor="ctr"/>
                </a:tc>
                <a:tc>
                  <a:txBody>
                    <a:bodyPr/>
                    <a:lstStyle/>
                    <a:p>
                      <a:r>
                        <a:rPr kumimoji="1" lang="ja-JP" altLang="en-US" sz="1000" dirty="0" smtClean="0"/>
                        <a:t>相談援助に関する講義及び演習</a:t>
                      </a:r>
                      <a:endParaRPr kumimoji="1" lang="ja-JP" altLang="en-US" sz="1000" dirty="0"/>
                    </a:p>
                    <a:p>
                      <a:r>
                        <a:rPr kumimoji="1" lang="ja-JP" altLang="en-US" sz="1000" dirty="0"/>
                        <a:t>コミュニティワーク</a:t>
                      </a:r>
                    </a:p>
                  </a:txBody>
                  <a:tcPr anchor="ctr"/>
                </a:tc>
                <a:tc>
                  <a:txBody>
                    <a:bodyPr/>
                    <a:lstStyle/>
                    <a:p>
                      <a:pPr algn="ctr"/>
                      <a:r>
                        <a:rPr kumimoji="1" lang="en-US" altLang="ja-JP" sz="1050" dirty="0" smtClean="0"/>
                        <a:t>18h</a:t>
                      </a:r>
                      <a:endParaRPr kumimoji="1" lang="ja-JP" altLang="en-US" sz="1050" dirty="0"/>
                    </a:p>
                  </a:txBody>
                  <a:tcPr anchor="ctr"/>
                </a:tc>
                <a:extLst>
                  <a:ext uri="{0D108BD9-81ED-4DB2-BD59-A6C34878D82A}">
                    <a16:rowId xmlns:a16="http://schemas.microsoft.com/office/drawing/2014/main" val="10004"/>
                  </a:ext>
                </a:extLst>
              </a:tr>
              <a:tr h="273845">
                <a:tc>
                  <a:txBody>
                    <a:bodyPr/>
                    <a:lstStyle/>
                    <a:p>
                      <a:pPr algn="ctr"/>
                      <a:endParaRPr kumimoji="1" lang="ja-JP" altLang="en-US" sz="1050" dirty="0"/>
                    </a:p>
                  </a:txBody>
                  <a:tcPr vert="eaVert">
                    <a:solidFill>
                      <a:srgbClr val="92D050"/>
                    </a:solidFill>
                  </a:tcPr>
                </a:tc>
                <a:tc>
                  <a:txBody>
                    <a:bodyPr/>
                    <a:lstStyle/>
                    <a:p>
                      <a:r>
                        <a:rPr kumimoji="1" lang="ja-JP" altLang="en-US" sz="1050" dirty="0"/>
                        <a:t>合計</a:t>
                      </a:r>
                    </a:p>
                  </a:txBody>
                  <a:tcPr anchor="ctr">
                    <a:solidFill>
                      <a:srgbClr val="92D050"/>
                    </a:solidFill>
                  </a:tcPr>
                </a:tc>
                <a:tc>
                  <a:txBody>
                    <a:bodyPr/>
                    <a:lstStyle/>
                    <a:p>
                      <a:pPr algn="ctr"/>
                      <a:r>
                        <a:rPr kumimoji="1" lang="en-US" altLang="ja-JP" sz="1050" dirty="0" smtClean="0"/>
                        <a:t>24h</a:t>
                      </a:r>
                      <a:endParaRPr kumimoji="1" lang="ja-JP" altLang="en-US" sz="1050" dirty="0"/>
                    </a:p>
                  </a:txBody>
                  <a:tcPr anchor="ctr">
                    <a:solidFill>
                      <a:srgbClr val="92D050"/>
                    </a:solidFill>
                  </a:tcPr>
                </a:tc>
                <a:extLst>
                  <a:ext uri="{0D108BD9-81ED-4DB2-BD59-A6C34878D82A}">
                    <a16:rowId xmlns:a16="http://schemas.microsoft.com/office/drawing/2014/main" val="10006"/>
                  </a:ext>
                </a:extLst>
              </a:tr>
            </a:tbl>
          </a:graphicData>
        </a:graphic>
      </p:graphicFrame>
      <p:sp>
        <p:nvSpPr>
          <p:cNvPr id="2" name="タイトル 1"/>
          <p:cNvSpPr>
            <a:spLocks noGrp="1"/>
          </p:cNvSpPr>
          <p:nvPr>
            <p:ph type="title"/>
          </p:nvPr>
        </p:nvSpPr>
        <p:spPr>
          <a:xfrm>
            <a:off x="457200" y="4283"/>
            <a:ext cx="8229600" cy="418058"/>
          </a:xfrm>
        </p:spPr>
        <p:txBody>
          <a:bodyPr>
            <a:noAutofit/>
          </a:bodyPr>
          <a:lstStyle/>
          <a:p>
            <a:r>
              <a:rPr lang="ja-JP" altLang="en-US" sz="1800" b="1" dirty="0">
                <a:latin typeface="ＭＳ Ｐゴシック" panose="020B0600070205080204" pitchFamily="50" charset="-128"/>
                <a:ea typeface="ＭＳ Ｐゴシック" panose="020B0600070205080204" pitchFamily="50" charset="-128"/>
              </a:rPr>
              <a:t>相談</a:t>
            </a:r>
            <a:r>
              <a:rPr lang="ja-JP" altLang="en-US" sz="1800" b="1" dirty="0" smtClean="0">
                <a:latin typeface="ＭＳ Ｐゴシック" panose="020B0600070205080204" pitchFamily="50" charset="-128"/>
                <a:ea typeface="ＭＳ Ｐゴシック" panose="020B0600070205080204" pitchFamily="50" charset="-128"/>
              </a:rPr>
              <a:t>支援専門員研修の告示別表（案）</a:t>
            </a:r>
            <a:endParaRPr kumimoji="1" lang="ja-JP" altLang="en-US" sz="1400" b="1" dirty="0">
              <a:latin typeface="ＭＳ Ｐゴシック" panose="020B0600070205080204" pitchFamily="50" charset="-128"/>
              <a:ea typeface="ＭＳ Ｐゴシック" panose="020B0600070205080204" pitchFamily="50" charset="-128"/>
            </a:endParaRPr>
          </a:p>
        </p:txBody>
      </p:sp>
      <p:cxnSp>
        <p:nvCxnSpPr>
          <p:cNvPr id="4" name="直線コネクタ 3"/>
          <p:cNvCxnSpPr/>
          <p:nvPr/>
        </p:nvCxnSpPr>
        <p:spPr>
          <a:xfrm>
            <a:off x="-35496" y="505180"/>
            <a:ext cx="9144000" cy="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12" name="表 11"/>
          <p:cNvGraphicFramePr>
            <a:graphicFrameLocks noGrp="1"/>
          </p:cNvGraphicFramePr>
          <p:nvPr>
            <p:extLst/>
          </p:nvPr>
        </p:nvGraphicFramePr>
        <p:xfrm>
          <a:off x="74429" y="628179"/>
          <a:ext cx="3732027" cy="2112077"/>
        </p:xfrm>
        <a:graphic>
          <a:graphicData uri="http://schemas.openxmlformats.org/drawingml/2006/table">
            <a:tbl>
              <a:tblPr firstRow="1" bandRow="1">
                <a:tableStyleId>{5940675A-B579-460E-94D1-54222C63F5DA}</a:tableStyleId>
              </a:tblPr>
              <a:tblGrid>
                <a:gridCol w="557356">
                  <a:extLst>
                    <a:ext uri="{9D8B030D-6E8A-4147-A177-3AD203B41FA5}">
                      <a16:colId xmlns:a16="http://schemas.microsoft.com/office/drawing/2014/main" val="20000"/>
                    </a:ext>
                  </a:extLst>
                </a:gridCol>
                <a:gridCol w="2494856">
                  <a:extLst>
                    <a:ext uri="{9D8B030D-6E8A-4147-A177-3AD203B41FA5}">
                      <a16:colId xmlns:a16="http://schemas.microsoft.com/office/drawing/2014/main" val="20001"/>
                    </a:ext>
                  </a:extLst>
                </a:gridCol>
                <a:gridCol w="679815">
                  <a:extLst>
                    <a:ext uri="{9D8B030D-6E8A-4147-A177-3AD203B41FA5}">
                      <a16:colId xmlns:a16="http://schemas.microsoft.com/office/drawing/2014/main" val="20002"/>
                    </a:ext>
                  </a:extLst>
                </a:gridCol>
              </a:tblGrid>
              <a:tr h="260417">
                <a:tc gridSpan="2">
                  <a:txBody>
                    <a:bodyPr/>
                    <a:lstStyle/>
                    <a:p>
                      <a:pPr algn="ctr"/>
                      <a:r>
                        <a:rPr kumimoji="1" lang="ja-JP" altLang="en-US" sz="1050" b="1" dirty="0"/>
                        <a:t>初任者</a:t>
                      </a:r>
                      <a:r>
                        <a:rPr kumimoji="1" lang="ja-JP" altLang="en-US" sz="1050" b="1" dirty="0" smtClean="0"/>
                        <a:t>研修（現行）</a:t>
                      </a:r>
                      <a:endParaRPr kumimoji="1" lang="ja-JP" altLang="en-US" sz="1050" b="1" dirty="0"/>
                    </a:p>
                  </a:txBody>
                  <a:tcPr>
                    <a:solidFill>
                      <a:srgbClr val="00B0F0"/>
                    </a:solidFill>
                  </a:tcPr>
                </a:tc>
                <a:tc hMerge="1">
                  <a:txBody>
                    <a:bodyPr/>
                    <a:lstStyle/>
                    <a:p>
                      <a:endParaRPr kumimoji="1" lang="ja-JP" altLang="en-US"/>
                    </a:p>
                  </a:txBody>
                  <a:tcPr/>
                </a:tc>
                <a:tc>
                  <a:txBody>
                    <a:bodyPr/>
                    <a:lstStyle/>
                    <a:p>
                      <a:r>
                        <a:rPr kumimoji="1" lang="ja-JP" altLang="en-US" sz="1050" dirty="0" smtClean="0"/>
                        <a:t>時間</a:t>
                      </a:r>
                      <a:r>
                        <a:rPr kumimoji="1" lang="en-US" altLang="ja-JP" sz="1050" dirty="0" smtClean="0"/>
                        <a:t>Z</a:t>
                      </a:r>
                      <a:r>
                        <a:rPr kumimoji="1" lang="ja-JP" altLang="en-US" sz="1050" dirty="0" smtClean="0"/>
                        <a:t>数</a:t>
                      </a:r>
                      <a:endParaRPr kumimoji="1" lang="ja-JP" altLang="en-US" sz="1050" dirty="0"/>
                    </a:p>
                  </a:txBody>
                  <a:tcPr>
                    <a:solidFill>
                      <a:srgbClr val="00B0F0"/>
                    </a:solidFill>
                  </a:tcPr>
                </a:tc>
                <a:extLst>
                  <a:ext uri="{0D108BD9-81ED-4DB2-BD59-A6C34878D82A}">
                    <a16:rowId xmlns:a16="http://schemas.microsoft.com/office/drawing/2014/main" val="10000"/>
                  </a:ext>
                </a:extLst>
              </a:tr>
              <a:tr h="596255">
                <a:tc rowSpan="3">
                  <a:txBody>
                    <a:bodyPr/>
                    <a:lstStyle/>
                    <a:p>
                      <a:pPr algn="ctr"/>
                      <a:r>
                        <a:rPr kumimoji="1" lang="ja-JP" altLang="en-US" sz="1000" dirty="0" smtClean="0"/>
                        <a:t>講義</a:t>
                      </a:r>
                      <a:endParaRPr kumimoji="1" lang="ja-JP" altLang="en-US" sz="1000" dirty="0"/>
                    </a:p>
                  </a:txBody>
                  <a:tcPr anchor="ctr">
                    <a:lnB w="12700" cap="flat" cmpd="sng" algn="ctr">
                      <a:solidFill>
                        <a:schemeClr val="tx1"/>
                      </a:solidFill>
                      <a:prstDash val="solid"/>
                      <a:round/>
                      <a:headEnd type="none" w="med" len="med"/>
                      <a:tailEnd type="none" w="med" len="med"/>
                    </a:lnB>
                  </a:tcPr>
                </a:tc>
                <a:tc>
                  <a:txBody>
                    <a:bodyPr/>
                    <a:lstStyle/>
                    <a:p>
                      <a:r>
                        <a:rPr kumimoji="1" lang="ja-JP" altLang="en-US" sz="1000" dirty="0" smtClean="0"/>
                        <a:t>障害者の日常生活及び社会生活を総合的に支援するための法律及び児童福祉法の概要並びに相談支援従事者の役割に関する講義</a:t>
                      </a:r>
                      <a:endParaRPr kumimoji="1" lang="ja-JP" altLang="en-US" sz="1000" dirty="0"/>
                    </a:p>
                  </a:txBody>
                  <a:tcPr anchor="ctr"/>
                </a:tc>
                <a:tc>
                  <a:txBody>
                    <a:bodyPr/>
                    <a:lstStyle/>
                    <a:p>
                      <a:pPr algn="r"/>
                      <a:r>
                        <a:rPr kumimoji="1" lang="en-US" altLang="ja-JP" sz="1050" dirty="0" smtClean="0"/>
                        <a:t>6.5h</a:t>
                      </a:r>
                      <a:endParaRPr kumimoji="1" lang="ja-JP" altLang="en-US" sz="1050" dirty="0"/>
                    </a:p>
                  </a:txBody>
                  <a:tcPr anchor="ctr"/>
                </a:tc>
                <a:extLst>
                  <a:ext uri="{0D108BD9-81ED-4DB2-BD59-A6C34878D82A}">
                    <a16:rowId xmlns:a16="http://schemas.microsoft.com/office/drawing/2014/main" val="10001"/>
                  </a:ext>
                </a:extLst>
              </a:tr>
              <a:tr h="138496">
                <a:tc vMerge="1">
                  <a:txBody>
                    <a:bodyPr/>
                    <a:lstStyle/>
                    <a:p>
                      <a:endParaRPr kumimoji="1" lang="ja-JP" altLang="en-US"/>
                    </a:p>
                  </a:txBody>
                  <a:tcPr/>
                </a:tc>
                <a:tc>
                  <a:txBody>
                    <a:bodyPr/>
                    <a:lstStyle/>
                    <a:p>
                      <a:r>
                        <a:rPr kumimoji="1" lang="ja-JP" altLang="en-US" sz="1000" dirty="0" smtClean="0"/>
                        <a:t>ケアマネジメントの手法に関する講義</a:t>
                      </a:r>
                      <a:endParaRPr kumimoji="1" lang="ja-JP" altLang="en-US" sz="1000" dirty="0"/>
                    </a:p>
                  </a:txBody>
                  <a:tcPr anchor="ctr"/>
                </a:tc>
                <a:tc>
                  <a:txBody>
                    <a:bodyPr/>
                    <a:lstStyle/>
                    <a:p>
                      <a:pPr algn="r"/>
                      <a:r>
                        <a:rPr kumimoji="1" lang="en-US" altLang="ja-JP" sz="1050" dirty="0" smtClean="0"/>
                        <a:t>8h</a:t>
                      </a:r>
                      <a:endParaRPr kumimoji="1" lang="ja-JP" altLang="en-US" sz="1050" dirty="0"/>
                    </a:p>
                  </a:txBody>
                  <a:tcPr anchor="ctr"/>
                </a:tc>
                <a:extLst>
                  <a:ext uri="{0D108BD9-81ED-4DB2-BD59-A6C34878D82A}">
                    <a16:rowId xmlns:a16="http://schemas.microsoft.com/office/drawing/2014/main" val="10003"/>
                  </a:ext>
                </a:extLst>
              </a:tr>
              <a:tr h="0">
                <a:tc vMerge="1">
                  <a:txBody>
                    <a:bodyPr/>
                    <a:lstStyle/>
                    <a:p>
                      <a:endParaRPr kumimoji="1" lang="ja-JP" altLang="en-US" sz="900" dirty="0"/>
                    </a:p>
                  </a:txBody>
                  <a:tcPr/>
                </a:tc>
                <a:tc>
                  <a:txBody>
                    <a:bodyPr/>
                    <a:lstStyle/>
                    <a:p>
                      <a:r>
                        <a:rPr kumimoji="1" lang="ja-JP" altLang="en-US" sz="1000" kern="1200" dirty="0" smtClean="0">
                          <a:effectLst/>
                        </a:rPr>
                        <a:t>地域支援に関する講義</a:t>
                      </a:r>
                      <a:endParaRPr kumimoji="1" lang="ja-JP" altLang="en-US" sz="1000" dirty="0"/>
                    </a:p>
                  </a:txBody>
                  <a:tcPr anchor="ctr">
                    <a:lnB w="12700" cap="flat" cmpd="sng" algn="ctr">
                      <a:solidFill>
                        <a:schemeClr val="tx1"/>
                      </a:solidFill>
                      <a:prstDash val="solid"/>
                      <a:round/>
                      <a:headEnd type="none" w="med" len="med"/>
                      <a:tailEnd type="none" w="med" len="med"/>
                    </a:lnB>
                  </a:tcPr>
                </a:tc>
                <a:tc>
                  <a:txBody>
                    <a:bodyPr/>
                    <a:lstStyle/>
                    <a:p>
                      <a:pPr algn="r"/>
                      <a:r>
                        <a:rPr kumimoji="1" lang="en-US" altLang="ja-JP" sz="1050" dirty="0" smtClean="0"/>
                        <a:t>6h</a:t>
                      </a:r>
                      <a:endParaRPr kumimoji="1" lang="ja-JP" altLang="en-US" sz="1050" dirty="0"/>
                    </a:p>
                  </a:txBody>
                  <a:tcPr anchor="ctr"/>
                </a:tc>
                <a:extLst>
                  <a:ext uri="{0D108BD9-81ED-4DB2-BD59-A6C34878D82A}">
                    <a16:rowId xmlns:a16="http://schemas.microsoft.com/office/drawing/2014/main" val="10004"/>
                  </a:ext>
                </a:extLst>
              </a:tr>
              <a:tr h="206027">
                <a:tc>
                  <a:txBody>
                    <a:bodyPr/>
                    <a:lstStyle/>
                    <a:p>
                      <a:pPr algn="ctr"/>
                      <a:r>
                        <a:rPr kumimoji="1" lang="ja-JP" altLang="en-US" sz="1000" dirty="0" smtClean="0"/>
                        <a:t>演習</a:t>
                      </a:r>
                      <a:endParaRPr kumimoji="1" lang="en-US" altLang="ja-JP" sz="1000" dirty="0" smtClean="0"/>
                    </a:p>
                  </a:txBody>
                  <a:tcPr anchor="ctr">
                    <a:lnT w="12700" cap="flat" cmpd="sng" algn="ctr">
                      <a:solidFill>
                        <a:schemeClr val="tx1"/>
                      </a:solidFill>
                      <a:prstDash val="solid"/>
                      <a:round/>
                      <a:headEnd type="none" w="med" len="med"/>
                      <a:tailEnd type="none" w="med" len="med"/>
                    </a:lnT>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000" kern="1200" dirty="0">
                          <a:effectLst/>
                        </a:rPr>
                        <a:t> ケアマネジメントプロセスに関する演習</a:t>
                      </a:r>
                      <a:endParaRPr kumimoji="1" lang="ja-JP" altLang="en-US" sz="1000" dirty="0"/>
                    </a:p>
                  </a:txBody>
                  <a:tcPr anchor="ctr">
                    <a:lnT w="12700" cap="flat" cmpd="sng" algn="ctr">
                      <a:solidFill>
                        <a:schemeClr val="tx1"/>
                      </a:solidFill>
                      <a:prstDash val="solid"/>
                      <a:round/>
                      <a:headEnd type="none" w="med" len="med"/>
                      <a:tailEnd type="none" w="med" len="med"/>
                    </a:lnT>
                  </a:tcPr>
                </a:tc>
                <a:tc>
                  <a:txBody>
                    <a:bodyPr/>
                    <a:lstStyle/>
                    <a:p>
                      <a:pPr algn="r"/>
                      <a:r>
                        <a:rPr kumimoji="1" lang="en-US" altLang="ja-JP" sz="1050" dirty="0" smtClean="0"/>
                        <a:t>11h</a:t>
                      </a:r>
                      <a:endParaRPr kumimoji="1" lang="ja-JP" altLang="en-US" sz="1050" dirty="0"/>
                    </a:p>
                  </a:txBody>
                  <a:tcPr anchor="ctr"/>
                </a:tc>
                <a:extLst>
                  <a:ext uri="{0D108BD9-81ED-4DB2-BD59-A6C34878D82A}">
                    <a16:rowId xmlns:a16="http://schemas.microsoft.com/office/drawing/2014/main" val="10009"/>
                  </a:ext>
                </a:extLst>
              </a:tr>
              <a:tr h="247571">
                <a:tc>
                  <a:txBody>
                    <a:bodyPr/>
                    <a:lstStyle/>
                    <a:p>
                      <a:pPr algn="ctr"/>
                      <a:endParaRPr kumimoji="1" lang="ja-JP" altLang="en-US" sz="1050" dirty="0"/>
                    </a:p>
                  </a:txBody>
                  <a:tcPr vert="eaVert">
                    <a:solidFill>
                      <a:srgbClr val="00B0F0"/>
                    </a:solidFill>
                  </a:tcPr>
                </a:tc>
                <a:tc>
                  <a:txBody>
                    <a:bodyPr/>
                    <a:lstStyle/>
                    <a:p>
                      <a:r>
                        <a:rPr kumimoji="1" lang="ja-JP" altLang="en-US" sz="1050" dirty="0"/>
                        <a:t>合計</a:t>
                      </a:r>
                    </a:p>
                  </a:txBody>
                  <a:tcPr anchor="ctr">
                    <a:solidFill>
                      <a:srgbClr val="00B0F0"/>
                    </a:solidFill>
                  </a:tcPr>
                </a:tc>
                <a:tc>
                  <a:txBody>
                    <a:bodyPr/>
                    <a:lstStyle/>
                    <a:p>
                      <a:pPr algn="r"/>
                      <a:r>
                        <a:rPr kumimoji="1" lang="en-US" altLang="ja-JP" sz="1050" dirty="0" smtClean="0"/>
                        <a:t>31.5h</a:t>
                      </a:r>
                      <a:endParaRPr kumimoji="1" lang="ja-JP" altLang="en-US" sz="1050" dirty="0"/>
                    </a:p>
                  </a:txBody>
                  <a:tcPr anchor="ctr">
                    <a:solidFill>
                      <a:srgbClr val="00B0F0"/>
                    </a:solidFill>
                  </a:tcPr>
                </a:tc>
                <a:extLst>
                  <a:ext uri="{0D108BD9-81ED-4DB2-BD59-A6C34878D82A}">
                    <a16:rowId xmlns:a16="http://schemas.microsoft.com/office/drawing/2014/main" val="10010"/>
                  </a:ext>
                </a:extLst>
              </a:tr>
            </a:tbl>
          </a:graphicData>
        </a:graphic>
      </p:graphicFrame>
      <p:graphicFrame>
        <p:nvGraphicFramePr>
          <p:cNvPr id="13" name="表 12"/>
          <p:cNvGraphicFramePr>
            <a:graphicFrameLocks noGrp="1"/>
          </p:cNvGraphicFramePr>
          <p:nvPr>
            <p:extLst/>
          </p:nvPr>
        </p:nvGraphicFramePr>
        <p:xfrm>
          <a:off x="85060" y="3036273"/>
          <a:ext cx="3732027" cy="1889760"/>
        </p:xfrm>
        <a:graphic>
          <a:graphicData uri="http://schemas.openxmlformats.org/drawingml/2006/table">
            <a:tbl>
              <a:tblPr firstRow="1" bandRow="1">
                <a:tableStyleId>{5940675A-B579-460E-94D1-54222C63F5DA}</a:tableStyleId>
              </a:tblPr>
              <a:tblGrid>
                <a:gridCol w="501697">
                  <a:extLst>
                    <a:ext uri="{9D8B030D-6E8A-4147-A177-3AD203B41FA5}">
                      <a16:colId xmlns:a16="http://schemas.microsoft.com/office/drawing/2014/main" val="20000"/>
                    </a:ext>
                  </a:extLst>
                </a:gridCol>
                <a:gridCol w="2548648">
                  <a:extLst>
                    <a:ext uri="{9D8B030D-6E8A-4147-A177-3AD203B41FA5}">
                      <a16:colId xmlns:a16="http://schemas.microsoft.com/office/drawing/2014/main" val="20001"/>
                    </a:ext>
                  </a:extLst>
                </a:gridCol>
                <a:gridCol w="681682">
                  <a:extLst>
                    <a:ext uri="{9D8B030D-6E8A-4147-A177-3AD203B41FA5}">
                      <a16:colId xmlns:a16="http://schemas.microsoft.com/office/drawing/2014/main" val="20002"/>
                    </a:ext>
                  </a:extLst>
                </a:gridCol>
              </a:tblGrid>
              <a:tr h="198266">
                <a:tc gridSpan="2">
                  <a:txBody>
                    <a:bodyPr/>
                    <a:lstStyle/>
                    <a:p>
                      <a:pPr algn="ctr"/>
                      <a:r>
                        <a:rPr kumimoji="1" lang="ja-JP" altLang="en-US" sz="1050" b="1" dirty="0"/>
                        <a:t>現任</a:t>
                      </a:r>
                      <a:r>
                        <a:rPr kumimoji="1" lang="ja-JP" altLang="en-US" sz="1050" b="1" dirty="0" smtClean="0"/>
                        <a:t>研修・更新研修（現行）</a:t>
                      </a:r>
                      <a:r>
                        <a:rPr kumimoji="1" lang="ja-JP" altLang="en-US" sz="1050" b="1" dirty="0"/>
                        <a:t>　</a:t>
                      </a:r>
                    </a:p>
                  </a:txBody>
                  <a:tcPr>
                    <a:solidFill>
                      <a:srgbClr val="92D050"/>
                    </a:solidFill>
                  </a:tcPr>
                </a:tc>
                <a:tc hMerge="1">
                  <a:txBody>
                    <a:bodyPr/>
                    <a:lstStyle/>
                    <a:p>
                      <a:endParaRPr kumimoji="1" lang="ja-JP" altLang="en-US"/>
                    </a:p>
                  </a:txBody>
                  <a:tcPr/>
                </a:tc>
                <a:tc>
                  <a:txBody>
                    <a:bodyPr/>
                    <a:lstStyle/>
                    <a:p>
                      <a:r>
                        <a:rPr kumimoji="1" lang="ja-JP" altLang="en-US" sz="1050" dirty="0"/>
                        <a:t>時間数</a:t>
                      </a:r>
                    </a:p>
                  </a:txBody>
                  <a:tcPr>
                    <a:solidFill>
                      <a:srgbClr val="92D050"/>
                    </a:solidFill>
                  </a:tcPr>
                </a:tc>
                <a:extLst>
                  <a:ext uri="{0D108BD9-81ED-4DB2-BD59-A6C34878D82A}">
                    <a16:rowId xmlns:a16="http://schemas.microsoft.com/office/drawing/2014/main" val="10000"/>
                  </a:ext>
                </a:extLst>
              </a:tr>
              <a:tr h="0">
                <a:tc rowSpan="4">
                  <a:txBody>
                    <a:bodyPr/>
                    <a:lstStyle/>
                    <a:p>
                      <a:pPr algn="ctr"/>
                      <a:r>
                        <a:rPr kumimoji="1" lang="ja-JP" altLang="en-US" sz="1000" dirty="0" smtClean="0"/>
                        <a:t>講義</a:t>
                      </a:r>
                      <a:endParaRPr kumimoji="1" lang="ja-JP" altLang="en-US" sz="1000" dirty="0"/>
                    </a:p>
                  </a:txBody>
                  <a:tcPr anchor="ctr"/>
                </a:tc>
                <a:tc>
                  <a:txBody>
                    <a:bodyPr/>
                    <a:lstStyle/>
                    <a:p>
                      <a:r>
                        <a:rPr kumimoji="1" lang="ja-JP" altLang="en-US" sz="1000" dirty="0" smtClean="0"/>
                        <a:t>障害福祉の動向に関する講義</a:t>
                      </a:r>
                      <a:endParaRPr kumimoji="1" lang="ja-JP" altLang="en-US" sz="1000" dirty="0"/>
                    </a:p>
                  </a:txBody>
                  <a:tcPr anchor="ctr"/>
                </a:tc>
                <a:tc rowSpan="2">
                  <a:txBody>
                    <a:bodyPr/>
                    <a:lstStyle/>
                    <a:p>
                      <a:pPr algn="r"/>
                      <a:r>
                        <a:rPr kumimoji="1" lang="en-US" altLang="ja-JP" sz="1050" dirty="0" smtClean="0"/>
                        <a:t>2h</a:t>
                      </a:r>
                      <a:endParaRPr kumimoji="1" lang="ja-JP" altLang="en-US" sz="1050" dirty="0"/>
                    </a:p>
                  </a:txBody>
                  <a:tcPr anchor="ctr"/>
                </a:tc>
                <a:extLst>
                  <a:ext uri="{0D108BD9-81ED-4DB2-BD59-A6C34878D82A}">
                    <a16:rowId xmlns:a16="http://schemas.microsoft.com/office/drawing/2014/main" val="10001"/>
                  </a:ext>
                </a:extLst>
              </a:tr>
              <a:tr h="142805">
                <a:tc vMerge="1">
                  <a:txBody>
                    <a:bodyPr/>
                    <a:lstStyle/>
                    <a:p>
                      <a:endParaRPr kumimoji="1" lang="ja-JP" altLang="en-US" sz="900" dirty="0"/>
                    </a:p>
                  </a:txBody>
                  <a:tcPr/>
                </a:tc>
                <a:tc>
                  <a:txBody>
                    <a:bodyPr/>
                    <a:lstStyle/>
                    <a:p>
                      <a:r>
                        <a:rPr kumimoji="1" lang="ja-JP" altLang="en-US" sz="1000" dirty="0" smtClean="0"/>
                        <a:t>地域生活支援事業に関する講義</a:t>
                      </a:r>
                      <a:endParaRPr kumimoji="1" lang="ja-JP" altLang="en-US" sz="1000" dirty="0"/>
                    </a:p>
                  </a:txBody>
                  <a:tcPr anchor="ctr"/>
                </a:tc>
                <a:tc vMerge="1">
                  <a:txBody>
                    <a:bodyPr/>
                    <a:lstStyle/>
                    <a:p>
                      <a:pPr algn="ctr"/>
                      <a:endParaRPr kumimoji="1" lang="ja-JP" altLang="en-US" sz="1100" dirty="0"/>
                    </a:p>
                  </a:txBody>
                  <a:tcPr anchor="ctr"/>
                </a:tc>
                <a:extLst>
                  <a:ext uri="{0D108BD9-81ED-4DB2-BD59-A6C34878D82A}">
                    <a16:rowId xmlns:a16="http://schemas.microsoft.com/office/drawing/2014/main" val="10002"/>
                  </a:ext>
                </a:extLst>
              </a:tr>
              <a:tr h="150635">
                <a:tc vMerge="1">
                  <a:txBody>
                    <a:bodyPr/>
                    <a:lstStyle/>
                    <a:p>
                      <a:endParaRPr kumimoji="1" lang="ja-JP" altLang="en-US" sz="900" dirty="0"/>
                    </a:p>
                  </a:txBody>
                  <a:tcPr/>
                </a:tc>
                <a:tc>
                  <a:txBody>
                    <a:bodyPr/>
                    <a:lstStyle/>
                    <a:p>
                      <a:r>
                        <a:rPr kumimoji="1" lang="ja-JP" altLang="en-US" sz="1000" dirty="0" smtClean="0"/>
                        <a:t>相談支援の基本姿勢及びケアマネジメントの展開に関する講義</a:t>
                      </a:r>
                      <a:endParaRPr kumimoji="1" lang="ja-JP" altLang="en-US" sz="1000" dirty="0"/>
                    </a:p>
                  </a:txBody>
                  <a:tcPr anchor="ctr"/>
                </a:tc>
                <a:tc>
                  <a:txBody>
                    <a:bodyPr/>
                    <a:lstStyle/>
                    <a:p>
                      <a:pPr algn="r"/>
                      <a:r>
                        <a:rPr kumimoji="1" lang="en-US" altLang="ja-JP" sz="1050" dirty="0" smtClean="0"/>
                        <a:t>2h</a:t>
                      </a:r>
                      <a:endParaRPr kumimoji="1" lang="ja-JP" altLang="en-US" sz="1050" dirty="0"/>
                    </a:p>
                  </a:txBody>
                  <a:tcPr anchor="ctr"/>
                </a:tc>
                <a:extLst>
                  <a:ext uri="{0D108BD9-81ED-4DB2-BD59-A6C34878D82A}">
                    <a16:rowId xmlns:a16="http://schemas.microsoft.com/office/drawing/2014/main" val="10003"/>
                  </a:ext>
                </a:extLst>
              </a:tr>
              <a:tr h="0">
                <a:tc vMerge="1">
                  <a:txBody>
                    <a:bodyPr/>
                    <a:lstStyle/>
                    <a:p>
                      <a:pPr algn="ctr"/>
                      <a:endParaRPr kumimoji="1" lang="ja-JP" altLang="en-US" sz="1500" dirty="0"/>
                    </a:p>
                  </a:txBody>
                  <a:tcPr vert="eaVert"/>
                </a:tc>
                <a:tc>
                  <a:txBody>
                    <a:bodyPr/>
                    <a:lstStyle/>
                    <a:p>
                      <a:r>
                        <a:rPr kumimoji="1" lang="ja-JP" altLang="en-US" sz="1000" dirty="0"/>
                        <a:t>協</a:t>
                      </a:r>
                      <a:r>
                        <a:rPr kumimoji="1" lang="ja-JP" altLang="en-US" sz="1000" dirty="0" smtClean="0"/>
                        <a:t>議会に関する講義</a:t>
                      </a:r>
                      <a:endParaRPr kumimoji="1" lang="ja-JP" altLang="en-US" sz="1000" dirty="0"/>
                    </a:p>
                  </a:txBody>
                  <a:tcPr anchor="ctr"/>
                </a:tc>
                <a:tc>
                  <a:txBody>
                    <a:bodyPr/>
                    <a:lstStyle/>
                    <a:p>
                      <a:pPr algn="r"/>
                      <a:r>
                        <a:rPr kumimoji="1" lang="en-US" altLang="ja-JP" sz="1050" dirty="0" smtClean="0"/>
                        <a:t>2h</a:t>
                      </a:r>
                      <a:endParaRPr kumimoji="1" lang="ja-JP" altLang="en-US" sz="1050" dirty="0"/>
                    </a:p>
                  </a:txBody>
                  <a:tcPr anchor="ctr"/>
                </a:tc>
                <a:extLst>
                  <a:ext uri="{0D108BD9-81ED-4DB2-BD59-A6C34878D82A}">
                    <a16:rowId xmlns:a16="http://schemas.microsoft.com/office/drawing/2014/main" val="10004"/>
                  </a:ext>
                </a:extLst>
              </a:tr>
              <a:tr h="0">
                <a:tc>
                  <a:txBody>
                    <a:bodyPr/>
                    <a:lstStyle/>
                    <a:p>
                      <a:pPr algn="ctr"/>
                      <a:r>
                        <a:rPr kumimoji="1" lang="ja-JP" altLang="en-US" sz="1000" dirty="0" smtClean="0"/>
                        <a:t>演習</a:t>
                      </a:r>
                      <a:endParaRPr kumimoji="1" lang="ja-JP" altLang="en-US" sz="1000" dirty="0"/>
                    </a:p>
                  </a:txBody>
                  <a:tcPr anchor="ctr"/>
                </a:tc>
                <a:tc>
                  <a:txBody>
                    <a:bodyPr/>
                    <a:lstStyle/>
                    <a:p>
                      <a:r>
                        <a:rPr kumimoji="1" lang="ja-JP" altLang="en-US" sz="1000" dirty="0" smtClean="0"/>
                        <a:t>ケアマネジメントに関する演習</a:t>
                      </a:r>
                      <a:endParaRPr kumimoji="1" lang="ja-JP" altLang="en-US" sz="1000" dirty="0"/>
                    </a:p>
                  </a:txBody>
                  <a:tcPr anchor="ctr"/>
                </a:tc>
                <a:tc>
                  <a:txBody>
                    <a:bodyPr/>
                    <a:lstStyle/>
                    <a:p>
                      <a:pPr algn="r"/>
                      <a:r>
                        <a:rPr kumimoji="1" lang="en-US" altLang="ja-JP" sz="1050" dirty="0" smtClean="0"/>
                        <a:t>12h</a:t>
                      </a:r>
                      <a:endParaRPr kumimoji="1" lang="ja-JP" altLang="en-US" sz="1050" dirty="0"/>
                    </a:p>
                  </a:txBody>
                  <a:tcPr anchor="ctr"/>
                </a:tc>
                <a:extLst>
                  <a:ext uri="{0D108BD9-81ED-4DB2-BD59-A6C34878D82A}">
                    <a16:rowId xmlns:a16="http://schemas.microsoft.com/office/drawing/2014/main" val="10005"/>
                  </a:ext>
                </a:extLst>
              </a:tr>
              <a:tr h="187665">
                <a:tc>
                  <a:txBody>
                    <a:bodyPr/>
                    <a:lstStyle/>
                    <a:p>
                      <a:pPr algn="ctr"/>
                      <a:endParaRPr kumimoji="1" lang="ja-JP" altLang="en-US" sz="1050" dirty="0"/>
                    </a:p>
                  </a:txBody>
                  <a:tcPr vert="eaVert">
                    <a:solidFill>
                      <a:srgbClr val="92D050"/>
                    </a:solidFill>
                  </a:tcPr>
                </a:tc>
                <a:tc>
                  <a:txBody>
                    <a:bodyPr/>
                    <a:lstStyle/>
                    <a:p>
                      <a:r>
                        <a:rPr kumimoji="1" lang="ja-JP" altLang="en-US" sz="1050" dirty="0"/>
                        <a:t>合計</a:t>
                      </a:r>
                    </a:p>
                  </a:txBody>
                  <a:tcPr anchor="ctr">
                    <a:solidFill>
                      <a:srgbClr val="92D050"/>
                    </a:solidFill>
                  </a:tcPr>
                </a:tc>
                <a:tc>
                  <a:txBody>
                    <a:bodyPr/>
                    <a:lstStyle/>
                    <a:p>
                      <a:pPr algn="r"/>
                      <a:r>
                        <a:rPr kumimoji="1" lang="en-US" altLang="ja-JP" sz="1050" dirty="0" smtClean="0"/>
                        <a:t>18h</a:t>
                      </a:r>
                      <a:endParaRPr kumimoji="1" lang="ja-JP" altLang="en-US" sz="1050" dirty="0"/>
                    </a:p>
                  </a:txBody>
                  <a:tcPr anchor="ctr">
                    <a:solidFill>
                      <a:srgbClr val="92D050"/>
                    </a:solidFill>
                  </a:tcPr>
                </a:tc>
                <a:extLst>
                  <a:ext uri="{0D108BD9-81ED-4DB2-BD59-A6C34878D82A}">
                    <a16:rowId xmlns:a16="http://schemas.microsoft.com/office/drawing/2014/main" val="10007"/>
                  </a:ext>
                </a:extLst>
              </a:tr>
            </a:tbl>
          </a:graphicData>
        </a:graphic>
      </p:graphicFrame>
      <p:grpSp>
        <p:nvGrpSpPr>
          <p:cNvPr id="7" name="グループ化 6">
            <a:extLst>
              <a:ext uri="{FF2B5EF4-FFF2-40B4-BE49-F238E27FC236}">
                <a16:creationId xmlns:a16="http://schemas.microsoft.com/office/drawing/2014/main" id="{14D6039F-05D0-1A47-942C-D43B72179361}"/>
              </a:ext>
            </a:extLst>
          </p:cNvPr>
          <p:cNvGrpSpPr/>
          <p:nvPr/>
        </p:nvGrpSpPr>
        <p:grpSpPr>
          <a:xfrm>
            <a:off x="0" y="386131"/>
            <a:ext cx="9144000" cy="72008"/>
            <a:chOff x="0" y="188640"/>
            <a:chExt cx="9144000" cy="72008"/>
          </a:xfrm>
        </p:grpSpPr>
        <p:cxnSp>
          <p:nvCxnSpPr>
            <p:cNvPr id="18" name="直線コネクタ 17">
              <a:extLst>
                <a:ext uri="{FF2B5EF4-FFF2-40B4-BE49-F238E27FC236}">
                  <a16:creationId xmlns:a16="http://schemas.microsoft.com/office/drawing/2014/main" id="{267A116B-83C7-E441-93D3-246BDACB4DDC}"/>
                </a:ext>
              </a:extLst>
            </p:cNvPr>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6125FFC1-EC09-1847-B19B-44CDD57F93FE}"/>
                </a:ext>
              </a:extLst>
            </p:cNvPr>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15" name="右矢印 14"/>
          <p:cNvSpPr/>
          <p:nvPr/>
        </p:nvSpPr>
        <p:spPr>
          <a:xfrm>
            <a:off x="3941662" y="2152818"/>
            <a:ext cx="310960" cy="1813044"/>
          </a:xfrm>
          <a:prstGeom prst="rightArrow">
            <a:avLst>
              <a:gd name="adj1" fmla="val 6034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graphicFrame>
        <p:nvGraphicFramePr>
          <p:cNvPr id="17" name="表 16"/>
          <p:cNvGraphicFramePr>
            <a:graphicFrameLocks noGrp="1"/>
          </p:cNvGraphicFramePr>
          <p:nvPr>
            <p:extLst/>
          </p:nvPr>
        </p:nvGraphicFramePr>
        <p:xfrm>
          <a:off x="4327451" y="5146080"/>
          <a:ext cx="4667693" cy="1653540"/>
        </p:xfrm>
        <a:graphic>
          <a:graphicData uri="http://schemas.openxmlformats.org/drawingml/2006/table">
            <a:tbl>
              <a:tblPr firstRow="1" bandRow="1">
                <a:tableStyleId>{5940675A-B579-460E-94D1-54222C63F5DA}</a:tableStyleId>
              </a:tblPr>
              <a:tblGrid>
                <a:gridCol w="563526">
                  <a:extLst>
                    <a:ext uri="{9D8B030D-6E8A-4147-A177-3AD203B41FA5}">
                      <a16:colId xmlns:a16="http://schemas.microsoft.com/office/drawing/2014/main" val="20000"/>
                    </a:ext>
                  </a:extLst>
                </a:gridCol>
                <a:gridCol w="3434316">
                  <a:extLst>
                    <a:ext uri="{9D8B030D-6E8A-4147-A177-3AD203B41FA5}">
                      <a16:colId xmlns:a16="http://schemas.microsoft.com/office/drawing/2014/main" val="20001"/>
                    </a:ext>
                  </a:extLst>
                </a:gridCol>
                <a:gridCol w="669851">
                  <a:extLst>
                    <a:ext uri="{9D8B030D-6E8A-4147-A177-3AD203B41FA5}">
                      <a16:colId xmlns:a16="http://schemas.microsoft.com/office/drawing/2014/main" val="20002"/>
                    </a:ext>
                  </a:extLst>
                </a:gridCol>
              </a:tblGrid>
              <a:tr h="246359">
                <a:tc gridSpan="2">
                  <a:txBody>
                    <a:bodyPr/>
                    <a:lstStyle/>
                    <a:p>
                      <a:pPr algn="ctr"/>
                      <a:r>
                        <a:rPr kumimoji="1" lang="ja-JP" altLang="en-US" sz="1050" b="1" dirty="0" smtClean="0"/>
                        <a:t>主任相談支援専門員研修</a:t>
                      </a:r>
                      <a:endParaRPr kumimoji="1" lang="ja-JP" altLang="en-US" sz="1050" b="1" dirty="0"/>
                    </a:p>
                  </a:txBody>
                  <a:tcPr anchor="ctr">
                    <a:solidFill>
                      <a:schemeClr val="accent2">
                        <a:lumMod val="40000"/>
                        <a:lumOff val="60000"/>
                      </a:schemeClr>
                    </a:solidFill>
                  </a:tcPr>
                </a:tc>
                <a:tc hMerge="1">
                  <a:txBody>
                    <a:bodyPr/>
                    <a:lstStyle/>
                    <a:p>
                      <a:endParaRPr kumimoji="1" lang="ja-JP" altLang="en-US"/>
                    </a:p>
                  </a:txBody>
                  <a:tcPr/>
                </a:tc>
                <a:tc>
                  <a:txBody>
                    <a:bodyPr/>
                    <a:lstStyle/>
                    <a:p>
                      <a:pPr algn="ctr"/>
                      <a:r>
                        <a:rPr kumimoji="1" lang="ja-JP" altLang="en-US" sz="1050" dirty="0"/>
                        <a:t>時間数</a:t>
                      </a:r>
                    </a:p>
                  </a:txBody>
                  <a:tcPr anchor="ctr">
                    <a:solidFill>
                      <a:schemeClr val="accent2">
                        <a:lumMod val="40000"/>
                        <a:lumOff val="60000"/>
                      </a:schemeClr>
                    </a:solidFill>
                  </a:tcPr>
                </a:tc>
                <a:extLst>
                  <a:ext uri="{0D108BD9-81ED-4DB2-BD59-A6C34878D82A}">
                    <a16:rowId xmlns:a16="http://schemas.microsoft.com/office/drawing/2014/main" val="10000"/>
                  </a:ext>
                </a:extLst>
              </a:tr>
              <a:tr h="388203">
                <a:tc rowSpan="2">
                  <a:txBody>
                    <a:bodyPr/>
                    <a:lstStyle/>
                    <a:p>
                      <a:pPr algn="ctr"/>
                      <a:r>
                        <a:rPr kumimoji="1" lang="ja-JP" altLang="en-US" sz="1000" dirty="0"/>
                        <a:t>講義</a:t>
                      </a:r>
                    </a:p>
                  </a:txBody>
                  <a:tcPr anchor="ctr">
                    <a:lnB w="12700" cap="flat" cmpd="sng" algn="ctr">
                      <a:solidFill>
                        <a:schemeClr val="tx1"/>
                      </a:solidFill>
                      <a:prstDash val="solid"/>
                      <a:round/>
                      <a:headEnd type="none" w="med" len="med"/>
                      <a:tailEnd type="none" w="med" len="med"/>
                    </a:lnB>
                  </a:tcPr>
                </a:tc>
                <a:tc>
                  <a:txBody>
                    <a:bodyPr/>
                    <a:lstStyle/>
                    <a:p>
                      <a:r>
                        <a:rPr kumimoji="1" lang="ja-JP" altLang="ja-JP" sz="1000" kern="1200" dirty="0" smtClean="0">
                          <a:solidFill>
                            <a:schemeClr val="tx1"/>
                          </a:solidFill>
                          <a:effectLst/>
                          <a:latin typeface="ＭＳ ゴシック" panose="020B0609070205080204" pitchFamily="49" charset="-128"/>
                          <a:ea typeface="ＭＳ ゴシック" panose="020B0609070205080204" pitchFamily="49" charset="-128"/>
                          <a:cs typeface="+mn-cs"/>
                        </a:rPr>
                        <a:t>障害福祉の動向</a:t>
                      </a:r>
                      <a:r>
                        <a:rPr kumimoji="1" lang="ja-JP" altLang="en-US" sz="1000" kern="1200" dirty="0" smtClean="0">
                          <a:solidFill>
                            <a:schemeClr val="tx1"/>
                          </a:solidFill>
                          <a:effectLst/>
                          <a:latin typeface="ＭＳ ゴシック" panose="020B0609070205080204" pitchFamily="49" charset="-128"/>
                          <a:ea typeface="ＭＳ ゴシック" panose="020B0609070205080204" pitchFamily="49" charset="-128"/>
                          <a:cs typeface="+mn-cs"/>
                        </a:rPr>
                        <a:t>及び</a:t>
                      </a:r>
                      <a:r>
                        <a:rPr kumimoji="1" lang="ja-JP" altLang="ja-JP" sz="1000" kern="1200" dirty="0" smtClean="0">
                          <a:solidFill>
                            <a:schemeClr val="tx1"/>
                          </a:solidFill>
                          <a:effectLst/>
                          <a:latin typeface="ＭＳ ゴシック" panose="020B0609070205080204" pitchFamily="49" charset="-128"/>
                          <a:ea typeface="ＭＳ ゴシック" panose="020B0609070205080204" pitchFamily="49" charset="-128"/>
                          <a:cs typeface="+mn-cs"/>
                        </a:rPr>
                        <a:t>主任</a:t>
                      </a:r>
                      <a:r>
                        <a:rPr kumimoji="1" lang="zh-TW" altLang="en-US" sz="1000" kern="1200" dirty="0" smtClean="0">
                          <a:solidFill>
                            <a:schemeClr val="tx1"/>
                          </a:solidFill>
                          <a:effectLst/>
                          <a:latin typeface="ＭＳ ゴシック" panose="020B0609070205080204" pitchFamily="49" charset="-128"/>
                          <a:ea typeface="ＭＳ ゴシック" panose="020B0609070205080204" pitchFamily="49" charset="-128"/>
                          <a:cs typeface="+mn-cs"/>
                        </a:rPr>
                        <a:t>相談支援専門員</a:t>
                      </a:r>
                      <a:r>
                        <a:rPr kumimoji="1" lang="ja-JP" altLang="ja-JP" sz="1000" kern="1200" dirty="0" smtClean="0">
                          <a:solidFill>
                            <a:schemeClr val="tx1"/>
                          </a:solidFill>
                          <a:effectLst/>
                          <a:latin typeface="ＭＳ ゴシック" panose="020B0609070205080204" pitchFamily="49" charset="-128"/>
                          <a:ea typeface="ＭＳ ゴシック" panose="020B0609070205080204" pitchFamily="49" charset="-128"/>
                          <a:cs typeface="+mn-cs"/>
                        </a:rPr>
                        <a:t>の役割と視点に関する講義</a:t>
                      </a:r>
                      <a:endParaRPr kumimoji="1" lang="ja-JP" altLang="en-US" sz="1000" dirty="0">
                        <a:latin typeface="ＭＳ ゴシック" panose="020B0609070205080204" pitchFamily="49" charset="-128"/>
                        <a:ea typeface="ＭＳ ゴシック" panose="020B0609070205080204" pitchFamily="49" charset="-128"/>
                      </a:endParaRPr>
                    </a:p>
                  </a:txBody>
                  <a:tcPr anchor="ctr"/>
                </a:tc>
                <a:tc>
                  <a:txBody>
                    <a:bodyPr/>
                    <a:lstStyle/>
                    <a:p>
                      <a:pPr algn="r"/>
                      <a:r>
                        <a:rPr kumimoji="1" lang="en-US" altLang="ja-JP" sz="1050" dirty="0" smtClean="0"/>
                        <a:t>3h</a:t>
                      </a:r>
                      <a:endParaRPr kumimoji="1" lang="ja-JP" altLang="en-US" sz="1050" dirty="0"/>
                    </a:p>
                  </a:txBody>
                  <a:tcPr anchor="ctr"/>
                </a:tc>
                <a:extLst>
                  <a:ext uri="{0D108BD9-81ED-4DB2-BD59-A6C34878D82A}">
                    <a16:rowId xmlns:a16="http://schemas.microsoft.com/office/drawing/2014/main" val="10001"/>
                  </a:ext>
                </a:extLst>
              </a:tr>
              <a:tr h="246359">
                <a:tc vMerge="1">
                  <a:txBody>
                    <a:bodyPr/>
                    <a:lstStyle/>
                    <a:p>
                      <a:endParaRPr kumimoji="1" lang="ja-JP" altLang="en-US" sz="900" dirty="0"/>
                    </a:p>
                  </a:txBody>
                  <a:tcPr/>
                </a:tc>
                <a:tc>
                  <a:txBody>
                    <a:bodyPr/>
                    <a:lstStyle/>
                    <a:p>
                      <a:r>
                        <a:rPr kumimoji="1" lang="ja-JP" altLang="ja-JP" sz="1000" kern="1200" dirty="0" smtClean="0">
                          <a:solidFill>
                            <a:schemeClr val="tx1"/>
                          </a:solidFill>
                          <a:effectLst/>
                          <a:latin typeface="+mn-lt"/>
                          <a:ea typeface="+mn-ea"/>
                          <a:cs typeface="+mn-cs"/>
                        </a:rPr>
                        <a:t>運営管理に関する講義</a:t>
                      </a:r>
                      <a:endParaRPr kumimoji="1" lang="ja-JP" altLang="en-US" sz="1000" dirty="0"/>
                    </a:p>
                  </a:txBody>
                  <a:tcPr anchor="ctr">
                    <a:lnB w="12700" cap="flat" cmpd="sng" algn="ctr">
                      <a:solidFill>
                        <a:schemeClr val="tx1"/>
                      </a:solidFill>
                      <a:prstDash val="solid"/>
                      <a:round/>
                      <a:headEnd type="none" w="med" len="med"/>
                      <a:tailEnd type="none" w="med" len="med"/>
                    </a:lnB>
                  </a:tcPr>
                </a:tc>
                <a:tc>
                  <a:txBody>
                    <a:bodyPr/>
                    <a:lstStyle/>
                    <a:p>
                      <a:pPr algn="r"/>
                      <a:r>
                        <a:rPr kumimoji="1" lang="en-US" altLang="ja-JP" sz="1050" dirty="0" smtClean="0"/>
                        <a:t>3h</a:t>
                      </a:r>
                      <a:endParaRPr kumimoji="1" lang="ja-JP" altLang="en-US" sz="1050" dirty="0"/>
                    </a:p>
                  </a:txBody>
                  <a:tcPr anchor="ctr"/>
                </a:tc>
                <a:extLst>
                  <a:ext uri="{0D108BD9-81ED-4DB2-BD59-A6C34878D82A}">
                    <a16:rowId xmlns:a16="http://schemas.microsoft.com/office/drawing/2014/main" val="10002"/>
                  </a:ext>
                </a:extLst>
              </a:tr>
              <a:tr h="246359">
                <a:tc rowSpan="2">
                  <a:txBody>
                    <a:bodyPr/>
                    <a:lstStyle/>
                    <a:p>
                      <a:pPr marL="0" indent="0" algn="ctr"/>
                      <a:r>
                        <a:rPr kumimoji="1" lang="ja-JP" altLang="en-US" sz="1000" dirty="0" smtClean="0"/>
                        <a:t>講義及び演習</a:t>
                      </a:r>
                      <a:endParaRPr kumimoji="1" lang="ja-JP" altLang="en-US" sz="1000" dirty="0"/>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ja-JP" sz="1000" kern="1200" dirty="0" smtClean="0">
                          <a:solidFill>
                            <a:schemeClr val="tx1"/>
                          </a:solidFill>
                          <a:effectLst/>
                          <a:latin typeface="+mn-lt"/>
                          <a:ea typeface="+mn-ea"/>
                          <a:cs typeface="+mn-cs"/>
                        </a:rPr>
                        <a:t>相談支援従事者の人材育成に関する講義</a:t>
                      </a:r>
                      <a:r>
                        <a:rPr kumimoji="1" lang="ja-JP" altLang="en-US" sz="1000" kern="1200" dirty="0" smtClean="0">
                          <a:solidFill>
                            <a:schemeClr val="tx1"/>
                          </a:solidFill>
                          <a:effectLst/>
                          <a:latin typeface="+mn-lt"/>
                          <a:ea typeface="+mn-ea"/>
                          <a:cs typeface="+mn-cs"/>
                        </a:rPr>
                        <a:t>及び</a:t>
                      </a:r>
                      <a:r>
                        <a:rPr kumimoji="1" lang="ja-JP" altLang="ja-JP" sz="1000" kern="1200" dirty="0" smtClean="0">
                          <a:solidFill>
                            <a:schemeClr val="tx1"/>
                          </a:solidFill>
                          <a:effectLst/>
                          <a:latin typeface="+mn-lt"/>
                          <a:ea typeface="+mn-ea"/>
                          <a:cs typeface="+mn-cs"/>
                        </a:rPr>
                        <a:t>演習</a:t>
                      </a:r>
                      <a:endParaRPr kumimoji="1" lang="ja-JP" altLang="en-US" sz="10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50" dirty="0" smtClean="0"/>
                        <a:t>13h</a:t>
                      </a:r>
                      <a:endParaRPr kumimoji="1" lang="ja-JP" altLang="en-US" sz="1050" dirty="0"/>
                    </a:p>
                  </a:txBody>
                  <a:tcPr anchor="ctr"/>
                </a:tc>
                <a:extLst>
                  <a:ext uri="{0D108BD9-81ED-4DB2-BD59-A6C34878D82A}">
                    <a16:rowId xmlns:a16="http://schemas.microsoft.com/office/drawing/2014/main" val="10003"/>
                  </a:ext>
                </a:extLst>
              </a:tr>
              <a:tr h="246359">
                <a:tc vMerge="1">
                  <a:txBody>
                    <a:bodyPr/>
                    <a:lstStyle/>
                    <a:p>
                      <a:pPr algn="ctr"/>
                      <a:endParaRPr kumimoji="1" lang="ja-JP" altLang="en-US" sz="1400" dirty="0"/>
                    </a:p>
                  </a:txBody>
                  <a:tcPr vert="eaVert"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ja-JP" sz="1000" kern="1200" dirty="0" smtClean="0">
                          <a:solidFill>
                            <a:schemeClr val="tx1"/>
                          </a:solidFill>
                          <a:effectLst/>
                          <a:latin typeface="+mn-lt"/>
                          <a:ea typeface="+mn-ea"/>
                          <a:cs typeface="+mn-cs"/>
                        </a:rPr>
                        <a:t>地域援助技術に関する講義</a:t>
                      </a:r>
                      <a:r>
                        <a:rPr kumimoji="1" lang="ja-JP" altLang="en-US" sz="1000" kern="1200" dirty="0" smtClean="0">
                          <a:solidFill>
                            <a:schemeClr val="tx1"/>
                          </a:solidFill>
                          <a:effectLst/>
                          <a:latin typeface="+mn-lt"/>
                          <a:ea typeface="+mn-ea"/>
                          <a:cs typeface="+mn-cs"/>
                        </a:rPr>
                        <a:t>及び</a:t>
                      </a:r>
                      <a:r>
                        <a:rPr kumimoji="1" lang="ja-JP" altLang="ja-JP" sz="1000" kern="1200" dirty="0" smtClean="0">
                          <a:solidFill>
                            <a:schemeClr val="tx1"/>
                          </a:solidFill>
                          <a:effectLst/>
                          <a:latin typeface="+mn-lt"/>
                          <a:ea typeface="+mn-ea"/>
                          <a:cs typeface="+mn-cs"/>
                        </a:rPr>
                        <a:t>演習</a:t>
                      </a:r>
                      <a:endParaRPr kumimoji="1" lang="en-US" altLang="ja-JP" sz="1000" baseline="0" dirty="0"/>
                    </a:p>
                  </a:txBody>
                  <a:tcPr anchor="ctr">
                    <a:lnT w="12700" cap="flat" cmpd="sng" algn="ctr">
                      <a:solidFill>
                        <a:schemeClr val="tx1"/>
                      </a:solidFill>
                      <a:prstDash val="solid"/>
                      <a:round/>
                      <a:headEnd type="none" w="med" len="med"/>
                      <a:tailEnd type="none" w="med" len="med"/>
                    </a:lnT>
                  </a:tcPr>
                </a:tc>
                <a:tc>
                  <a:txBody>
                    <a:bodyPr/>
                    <a:lstStyle/>
                    <a:p>
                      <a:pPr algn="r"/>
                      <a:r>
                        <a:rPr kumimoji="1" lang="en-US" altLang="ja-JP" sz="1050" dirty="0" smtClean="0"/>
                        <a:t>11h</a:t>
                      </a:r>
                      <a:endParaRPr kumimoji="1" lang="ja-JP" altLang="en-US" sz="1050" dirty="0"/>
                    </a:p>
                  </a:txBody>
                  <a:tcPr anchor="ctr"/>
                </a:tc>
                <a:extLst>
                  <a:ext uri="{0D108BD9-81ED-4DB2-BD59-A6C34878D82A}">
                    <a16:rowId xmlns:a16="http://schemas.microsoft.com/office/drawing/2014/main" val="10007"/>
                  </a:ext>
                </a:extLst>
              </a:tr>
              <a:tr h="246359">
                <a:tc>
                  <a:txBody>
                    <a:bodyPr/>
                    <a:lstStyle/>
                    <a:p>
                      <a:pPr algn="ctr"/>
                      <a:endParaRPr kumimoji="1" lang="ja-JP" altLang="en-US" sz="1050" dirty="0"/>
                    </a:p>
                  </a:txBody>
                  <a:tcPr vert="eaVert">
                    <a:lnT w="12700"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r>
                        <a:rPr kumimoji="1" lang="ja-JP" altLang="en-US" sz="1050" dirty="0"/>
                        <a:t>合計</a:t>
                      </a:r>
                    </a:p>
                  </a:txBody>
                  <a:tcPr anchor="ctr">
                    <a:solidFill>
                      <a:schemeClr val="accent2">
                        <a:lumMod val="40000"/>
                        <a:lumOff val="60000"/>
                      </a:schemeClr>
                    </a:solidFill>
                  </a:tcPr>
                </a:tc>
                <a:tc>
                  <a:txBody>
                    <a:bodyPr/>
                    <a:lstStyle/>
                    <a:p>
                      <a:pPr algn="r"/>
                      <a:r>
                        <a:rPr kumimoji="1" lang="en-US" altLang="ja-JP" sz="1050" dirty="0" smtClean="0"/>
                        <a:t>30h</a:t>
                      </a:r>
                      <a:endParaRPr kumimoji="1" lang="ja-JP" altLang="en-US" sz="1050" dirty="0"/>
                    </a:p>
                  </a:txBody>
                  <a:tcPr anchor="ctr">
                    <a:solidFill>
                      <a:schemeClr val="accent2">
                        <a:lumMod val="40000"/>
                        <a:lumOff val="60000"/>
                      </a:schemeClr>
                    </a:solidFill>
                  </a:tcPr>
                </a:tc>
                <a:extLst>
                  <a:ext uri="{0D108BD9-81ED-4DB2-BD59-A6C34878D82A}">
                    <a16:rowId xmlns:a16="http://schemas.microsoft.com/office/drawing/2014/main" val="10011"/>
                  </a:ext>
                </a:extLst>
              </a:tr>
            </a:tbl>
          </a:graphicData>
        </a:graphic>
      </p:graphicFrame>
      <p:sp>
        <p:nvSpPr>
          <p:cNvPr id="20" name="右矢印 19"/>
          <p:cNvSpPr/>
          <p:nvPr/>
        </p:nvSpPr>
        <p:spPr>
          <a:xfrm>
            <a:off x="3955902" y="5215941"/>
            <a:ext cx="310960" cy="1521492"/>
          </a:xfrm>
          <a:prstGeom prst="rightArrow">
            <a:avLst>
              <a:gd name="adj1" fmla="val 6034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cxnSp>
        <p:nvCxnSpPr>
          <p:cNvPr id="21" name="直線コネクタ 20"/>
          <p:cNvCxnSpPr/>
          <p:nvPr/>
        </p:nvCxnSpPr>
        <p:spPr>
          <a:xfrm flipV="1">
            <a:off x="12957" y="5028163"/>
            <a:ext cx="9118086" cy="1"/>
          </a:xfrm>
          <a:prstGeom prst="line">
            <a:avLst/>
          </a:prstGeom>
          <a:ln w="31750">
            <a:prstDash val="sysDash"/>
          </a:ln>
        </p:spPr>
        <p:style>
          <a:lnRef idx="1">
            <a:schemeClr val="dk1"/>
          </a:lnRef>
          <a:fillRef idx="0">
            <a:schemeClr val="dk1"/>
          </a:fillRef>
          <a:effectRef idx="0">
            <a:schemeClr val="dk1"/>
          </a:effectRef>
          <a:fontRef idx="minor">
            <a:schemeClr val="tx1"/>
          </a:fontRef>
        </p:style>
      </p:cxnSp>
      <p:sp>
        <p:nvSpPr>
          <p:cNvPr id="22" name="テキスト ボックス 21"/>
          <p:cNvSpPr txBox="1"/>
          <p:nvPr/>
        </p:nvSpPr>
        <p:spPr>
          <a:xfrm>
            <a:off x="1471612" y="5721315"/>
            <a:ext cx="1321593"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3200" b="1" dirty="0" smtClean="0">
                <a:latin typeface="ＭＳ Ｐゴシック" panose="020B0600070205080204" pitchFamily="50" charset="-128"/>
                <a:ea typeface="ＭＳ Ｐゴシック" panose="020B0600070205080204" pitchFamily="50" charset="-128"/>
              </a:rPr>
              <a:t>新設</a:t>
            </a:r>
            <a:endParaRPr kumimoji="1" lang="ja-JP" altLang="en-US" sz="3200" b="1" dirty="0">
              <a:latin typeface="ＭＳ Ｐゴシック" panose="020B0600070205080204" pitchFamily="50" charset="-128"/>
              <a:ea typeface="ＭＳ Ｐゴシック" panose="020B0600070205080204" pitchFamily="50" charset="-128"/>
            </a:endParaRPr>
          </a:p>
        </p:txBody>
      </p:sp>
      <p:sp>
        <p:nvSpPr>
          <p:cNvPr id="3" name="スライド番号プレースホルダー 2"/>
          <p:cNvSpPr>
            <a:spLocks noGrp="1"/>
          </p:cNvSpPr>
          <p:nvPr>
            <p:ph type="sldNum" sz="quarter" idx="12"/>
          </p:nvPr>
        </p:nvSpPr>
        <p:spPr>
          <a:xfrm>
            <a:off x="7105934" y="6492875"/>
            <a:ext cx="2133600" cy="365125"/>
          </a:xfrm>
        </p:spPr>
        <p:txBody>
          <a:bodyPr/>
          <a:lstStyle/>
          <a:p>
            <a:fld id="{BF650902-BC30-4882-9DB1-CF188FB606CB}" type="slidenum">
              <a:rPr kumimoji="1" lang="ja-JP" altLang="en-US" smtClean="0">
                <a:latin typeface="ＭＳ Ｐゴシック" panose="020B0600070205080204" pitchFamily="50" charset="-128"/>
                <a:ea typeface="ＭＳ Ｐゴシック" panose="020B0600070205080204" pitchFamily="50" charset="-128"/>
              </a:rPr>
              <a:t>47</a:t>
            </a:fld>
            <a:endParaRPr kumimoji="1" lang="ja-JP" altLang="en-US">
              <a:latin typeface="ＭＳ Ｐゴシック" panose="020B0600070205080204" pitchFamily="50" charset="-128"/>
              <a:ea typeface="ＭＳ Ｐゴシック" panose="020B0600070205080204" pitchFamily="50" charset="-128"/>
            </a:endParaRPr>
          </a:p>
        </p:txBody>
      </p:sp>
      <p:graphicFrame>
        <p:nvGraphicFramePr>
          <p:cNvPr id="23" name="表 22"/>
          <p:cNvGraphicFramePr>
            <a:graphicFrameLocks noGrp="1"/>
          </p:cNvGraphicFramePr>
          <p:nvPr>
            <p:extLst/>
          </p:nvPr>
        </p:nvGraphicFramePr>
        <p:xfrm>
          <a:off x="7082120" y="63487"/>
          <a:ext cx="2001718" cy="412696"/>
        </p:xfrm>
        <a:graphic>
          <a:graphicData uri="http://schemas.openxmlformats.org/drawingml/2006/table">
            <a:tbl>
              <a:tblPr firstRow="1" bandRow="1">
                <a:tableStyleId>{5940675A-B579-460E-94D1-54222C63F5DA}</a:tableStyleId>
              </a:tblPr>
              <a:tblGrid>
                <a:gridCol w="2001718">
                  <a:extLst>
                    <a:ext uri="{9D8B030D-6E8A-4147-A177-3AD203B41FA5}">
                      <a16:colId xmlns:a16="http://schemas.microsoft.com/office/drawing/2014/main" val="20000"/>
                    </a:ext>
                  </a:extLst>
                </a:gridCol>
              </a:tblGrid>
              <a:tr h="4126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n-ea"/>
                          <a:ea typeface="+mn-ea"/>
                        </a:rPr>
                        <a:t>第</a:t>
                      </a:r>
                      <a:r>
                        <a:rPr kumimoji="1" lang="en-US" altLang="ja-JP" sz="1000" dirty="0" smtClean="0">
                          <a:latin typeface="+mn-ea"/>
                          <a:ea typeface="+mn-ea"/>
                        </a:rPr>
                        <a:t>89</a:t>
                      </a:r>
                      <a:r>
                        <a:rPr kumimoji="1" lang="ja-JP" altLang="en-US" sz="1000" dirty="0" smtClean="0">
                          <a:latin typeface="+mn-ea"/>
                          <a:ea typeface="+mn-ea"/>
                        </a:rPr>
                        <a:t>回（</a:t>
                      </a:r>
                      <a:r>
                        <a:rPr kumimoji="1" lang="en-US" altLang="ja-JP" sz="1000" dirty="0" smtClean="0">
                          <a:latin typeface="+mn-ea"/>
                          <a:ea typeface="+mn-ea"/>
                        </a:rPr>
                        <a:t>H30.3.2</a:t>
                      </a:r>
                      <a:r>
                        <a:rPr kumimoji="1" lang="ja-JP" altLang="en-US" sz="1000" dirty="0" smtClean="0">
                          <a:latin typeface="+mn-ea"/>
                          <a:ea typeface="+mn-ea"/>
                        </a:rPr>
                        <a:t>）</a:t>
                      </a:r>
                    </a:p>
                    <a:p>
                      <a:pPr algn="ctr"/>
                      <a:r>
                        <a:rPr kumimoji="1" lang="ja-JP" altLang="en-US" sz="1000" dirty="0" smtClean="0"/>
                        <a:t>社会保障審議会障害者部会資料</a:t>
                      </a:r>
                      <a:endParaRPr kumimoji="1" lang="ja-JP" altLang="en-US" sz="1000" dirty="0"/>
                    </a:p>
                  </a:txBody>
                  <a:tcPr anchor="ctr"/>
                </a:tc>
                <a:extLst>
                  <a:ext uri="{0D108BD9-81ED-4DB2-BD59-A6C34878D82A}">
                    <a16:rowId xmlns:a16="http://schemas.microsoft.com/office/drawing/2014/main" val="10000"/>
                  </a:ext>
                </a:extLst>
              </a:tr>
            </a:tbl>
          </a:graphicData>
        </a:graphic>
      </p:graphicFrame>
      <p:sp>
        <p:nvSpPr>
          <p:cNvPr id="8" name="フッター プレースホルダー 7"/>
          <p:cNvSpPr>
            <a:spLocks noGrp="1"/>
          </p:cNvSpPr>
          <p:nvPr>
            <p:ph type="ftr" sz="quarter" idx="11"/>
          </p:nvPr>
        </p:nvSpPr>
        <p:spPr/>
        <p:txBody>
          <a:bodyPr/>
          <a:lstStyle/>
          <a:p>
            <a:pPr>
              <a:defRPr/>
            </a:pPr>
            <a:r>
              <a:rPr kumimoji="1" lang="ja-JP" altLang="en-US" smtClean="0"/>
              <a:t>平成</a:t>
            </a:r>
            <a:r>
              <a:rPr kumimoji="1" lang="en-US" altLang="ja-JP" smtClean="0"/>
              <a:t>30</a:t>
            </a:r>
            <a:r>
              <a:rPr kumimoji="1" lang="ja-JP" altLang="en-US" smtClean="0"/>
              <a:t>年度障害者総合福祉推進事業に基づく新カリキュラムによる相談支援従事者養成研修</a:t>
            </a:r>
            <a:r>
              <a:rPr kumimoji="1" lang="en-US" altLang="ja-JP" smtClean="0"/>
              <a:t>(</a:t>
            </a:r>
            <a:r>
              <a:rPr kumimoji="1" lang="ja-JP" altLang="en-US" smtClean="0"/>
              <a:t>現任研修</a:t>
            </a:r>
            <a:r>
              <a:rPr kumimoji="1" lang="en-US" altLang="ja-JP" smtClean="0"/>
              <a:t>) </a:t>
            </a:r>
            <a:r>
              <a:rPr kumimoji="1" lang="ja-JP" altLang="en-US" smtClean="0"/>
              <a:t>を令和元年度版に改訂したもの</a:t>
            </a:r>
            <a:endParaRPr kumimoji="1" lang="ja-JP" altLang="en-US" dirty="0" smtClean="0"/>
          </a:p>
        </p:txBody>
      </p:sp>
    </p:spTree>
    <p:extLst>
      <p:ext uri="{BB962C8B-B14F-4D97-AF65-F5344CB8AC3E}">
        <p14:creationId xmlns:p14="http://schemas.microsoft.com/office/powerpoint/2010/main" val="39474084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546" y="146643"/>
            <a:ext cx="9118362" cy="36983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ＤＦ特太ゴシック体" panose="020B0509000000000000" pitchFamily="49" charset="-128"/>
                <a:ea typeface="ＤＦ特太ゴシック体" panose="020B0509000000000000" pitchFamily="49" charset="-128"/>
              </a:rPr>
              <a:t>相談支援の質の向上に向けた検討会ワーキンググループについて</a:t>
            </a:r>
            <a:endParaRPr kumimoji="1" lang="ja-JP" altLang="en-US" sz="2000" b="1" i="0" u="none" strike="noStrike" kern="1200" cap="none" spc="0" normalizeH="0" baseline="0" noProof="0" dirty="0">
              <a:ln>
                <a:noFill/>
              </a:ln>
              <a:solidFill>
                <a:prstClr val="black"/>
              </a:solidFill>
              <a:effectLst/>
              <a:uLnTx/>
              <a:uFillTx/>
              <a:latin typeface="ＤＦ特太ゴシック体" panose="020B0509000000000000" pitchFamily="49" charset="-128"/>
              <a:ea typeface="ＤＦ特太ゴシック体" panose="020B0509000000000000" pitchFamily="49" charset="-128"/>
            </a:endParaRPr>
          </a:p>
        </p:txBody>
      </p:sp>
      <p:sp>
        <p:nvSpPr>
          <p:cNvPr id="6" name="正方形/長方形 5"/>
          <p:cNvSpPr/>
          <p:nvPr/>
        </p:nvSpPr>
        <p:spPr>
          <a:xfrm>
            <a:off x="68936" y="682062"/>
            <a:ext cx="8987141" cy="1947313"/>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600" b="0" i="0" u="sng" strike="noStrike" kern="1200" cap="none" spc="0" normalizeH="0" baseline="0" noProof="0" dirty="0" smtClean="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n-cs"/>
              </a:rPr>
              <a:t>１　趣旨（要旨）</a:t>
            </a:r>
            <a:endParaRPr kumimoji="1" lang="en-US" altLang="ja-JP" sz="1600" b="0" i="0" u="sng" strike="noStrike" kern="1200" cap="none" spc="0" normalizeH="0" baseline="0" noProof="0" dirty="0" smtClean="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n-cs"/>
            </a:endParaRPr>
          </a:p>
          <a:p>
            <a:pPr marL="180975"/>
            <a:r>
              <a:rPr lang="ja-JP" altLang="en-US" dirty="0" smtClean="0"/>
              <a:t>　</a:t>
            </a:r>
            <a:r>
              <a:rPr lang="ja-JP" altLang="en-US" sz="1600" dirty="0" smtClean="0"/>
              <a:t>平成</a:t>
            </a:r>
            <a:r>
              <a:rPr lang="en-US" altLang="ja-JP" sz="1600" dirty="0" smtClean="0"/>
              <a:t>30</a:t>
            </a:r>
            <a:r>
              <a:rPr lang="ja-JP" altLang="en-US" sz="1600" dirty="0" smtClean="0"/>
              <a:t>年</a:t>
            </a:r>
            <a:r>
              <a:rPr lang="en-US" altLang="ja-JP" sz="1600" dirty="0"/>
              <a:t>10</a:t>
            </a:r>
            <a:r>
              <a:rPr lang="ja-JP" altLang="en-US" sz="1600" dirty="0"/>
              <a:t>月の社会保障審議会障害者部会において、研修項目や障害当事者の負担軽減等についての議論が行われた。これを受け、</a:t>
            </a:r>
            <a:r>
              <a:rPr lang="ja-JP" altLang="en-US" sz="1600" dirty="0" smtClean="0">
                <a:latin typeface="+mj-ea"/>
                <a:ea typeface="+mj-ea"/>
              </a:rPr>
              <a:t>平成</a:t>
            </a:r>
            <a:r>
              <a:rPr lang="en-US" altLang="ja-JP" sz="1600" dirty="0">
                <a:latin typeface="+mj-ea"/>
                <a:ea typeface="+mj-ea"/>
              </a:rPr>
              <a:t>31</a:t>
            </a:r>
            <a:r>
              <a:rPr lang="ja-JP" altLang="en-US" sz="1600" dirty="0">
                <a:latin typeface="+mj-ea"/>
                <a:ea typeface="+mj-ea"/>
              </a:rPr>
              <a:t>年２月から３月に「相談支援の質の向上に向けた検討会」を開催し、取りまとめ</a:t>
            </a:r>
            <a:r>
              <a:rPr lang="en-US" altLang="ja-JP" sz="1600" dirty="0">
                <a:latin typeface="+mj-ea"/>
                <a:ea typeface="+mj-ea"/>
              </a:rPr>
              <a:t>(</a:t>
            </a:r>
            <a:r>
              <a:rPr lang="ja-JP" altLang="en-US" sz="1600" dirty="0">
                <a:latin typeface="+mj-ea"/>
                <a:ea typeface="+mj-ea"/>
              </a:rPr>
              <a:t>平成</a:t>
            </a:r>
            <a:r>
              <a:rPr lang="en-US" altLang="ja-JP" sz="1600" dirty="0">
                <a:latin typeface="+mj-ea"/>
                <a:ea typeface="+mj-ea"/>
              </a:rPr>
              <a:t>31</a:t>
            </a:r>
            <a:r>
              <a:rPr lang="ja-JP" altLang="en-US" sz="1600" dirty="0">
                <a:latin typeface="+mj-ea"/>
                <a:ea typeface="+mj-ea"/>
              </a:rPr>
              <a:t>年４月</a:t>
            </a:r>
            <a:r>
              <a:rPr lang="en-US" altLang="ja-JP" sz="1600" dirty="0">
                <a:latin typeface="+mj-ea"/>
                <a:ea typeface="+mj-ea"/>
              </a:rPr>
              <a:t>10</a:t>
            </a:r>
            <a:r>
              <a:rPr lang="ja-JP" altLang="en-US" sz="1600" dirty="0">
                <a:latin typeface="+mj-ea"/>
                <a:ea typeface="+mj-ea"/>
              </a:rPr>
              <a:t>日</a:t>
            </a:r>
            <a:r>
              <a:rPr lang="en-US" altLang="ja-JP" sz="1600" dirty="0">
                <a:latin typeface="+mj-ea"/>
                <a:ea typeface="+mj-ea"/>
              </a:rPr>
              <a:t>)</a:t>
            </a:r>
            <a:r>
              <a:rPr lang="ja-JP" altLang="en-US" sz="1600" dirty="0">
                <a:latin typeface="+mj-ea"/>
                <a:ea typeface="+mj-ea"/>
              </a:rPr>
              <a:t>を行った</a:t>
            </a:r>
            <a:r>
              <a:rPr lang="ja-JP" altLang="en-US" sz="1600" dirty="0" smtClean="0">
                <a:latin typeface="+mj-ea"/>
                <a:ea typeface="+mj-ea"/>
              </a:rPr>
              <a:t>。</a:t>
            </a:r>
            <a:endParaRPr lang="en-US" altLang="ja-JP" sz="1600" dirty="0" smtClean="0">
              <a:latin typeface="+mj-ea"/>
              <a:ea typeface="+mj-ea"/>
            </a:endParaRPr>
          </a:p>
          <a:p>
            <a:pPr marL="180975"/>
            <a:r>
              <a:rPr lang="ja-JP" altLang="en-US" sz="1600" dirty="0" smtClean="0">
                <a:latin typeface="+mj-ea"/>
                <a:ea typeface="+mj-ea"/>
              </a:rPr>
              <a:t>　　取りまとめ</a:t>
            </a:r>
            <a:r>
              <a:rPr lang="ja-JP" altLang="en-US" sz="1600" dirty="0">
                <a:latin typeface="+mj-ea"/>
                <a:ea typeface="+mj-ea"/>
              </a:rPr>
              <a:t>において、「相談支援従事者指導者養成研修検討委員に障害当事者委員を増員し研修内容等の検討を行うこと」とされたことから、関係者によるワーキンググループを開催し具体的な検討を行う。</a:t>
            </a:r>
          </a:p>
        </p:txBody>
      </p:sp>
      <p:grpSp>
        <p:nvGrpSpPr>
          <p:cNvPr id="2" name="グループ化 1">
            <a:extLst>
              <a:ext uri="{FF2B5EF4-FFF2-40B4-BE49-F238E27FC236}">
                <a16:creationId xmlns:a16="http://schemas.microsoft.com/office/drawing/2014/main" id="{FCB529C2-D725-5A40-9D74-C5AD1EFD2573}"/>
              </a:ext>
            </a:extLst>
          </p:cNvPr>
          <p:cNvGrpSpPr/>
          <p:nvPr/>
        </p:nvGrpSpPr>
        <p:grpSpPr>
          <a:xfrm>
            <a:off x="-17092" y="529232"/>
            <a:ext cx="9144000" cy="72008"/>
            <a:chOff x="0" y="188640"/>
            <a:chExt cx="9144000" cy="72008"/>
          </a:xfrm>
        </p:grpSpPr>
        <p:cxnSp>
          <p:nvCxnSpPr>
            <p:cNvPr id="7" name="直線コネクタ 6">
              <a:extLst>
                <a:ext uri="{FF2B5EF4-FFF2-40B4-BE49-F238E27FC236}">
                  <a16:creationId xmlns:a16="http://schemas.microsoft.com/office/drawing/2014/main" id="{64BC0377-F8C9-564D-8AD6-7C2D9C540683}"/>
                </a:ext>
              </a:extLst>
            </p:cNvPr>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572D32AB-802A-B94C-9AE5-A76E9E352F91}"/>
                </a:ext>
              </a:extLst>
            </p:cNvPr>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9" name="スライド番号プレースホルダー 1"/>
          <p:cNvSpPr>
            <a:spLocks noGrp="1"/>
          </p:cNvSpPr>
          <p:nvPr>
            <p:ph type="sldNum" sz="quarter" idx="12"/>
          </p:nvPr>
        </p:nvSpPr>
        <p:spPr>
          <a:xfrm>
            <a:off x="7058103" y="6518225"/>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1C1E8-9361-4557-9EFC-000E05CD7A25}" type="slidenum">
              <a:rPr kumimoji="1" lang="en-US" altLang="ja-JP"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0" name="正方形/長方形 9"/>
          <p:cNvSpPr/>
          <p:nvPr/>
        </p:nvSpPr>
        <p:spPr>
          <a:xfrm>
            <a:off x="68936" y="5672179"/>
            <a:ext cx="8987141" cy="411272"/>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600" b="0" i="0" u="sng" strike="noStrike" kern="1200" cap="none" spc="0" normalizeH="0" baseline="0" noProof="0" dirty="0" smtClean="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n-cs"/>
              </a:rPr>
              <a:t>４　委員構成等（別添）</a:t>
            </a:r>
            <a:endParaRPr kumimoji="1" lang="en-US" altLang="ja-JP" sz="1600" b="0" i="0" u="sng" strike="noStrike" kern="1200" cap="none" spc="0" normalizeH="0" baseline="0" noProof="0" dirty="0" smtClean="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n-cs"/>
            </a:endParaRPr>
          </a:p>
          <a:p>
            <a:pPr marL="180975" marR="0" lvl="0" indent="-180975" algn="l" defTabSz="914400" rtl="0" eaLnBrk="1" fontAlgn="auto" latinLnBrk="0" hangingPunct="1">
              <a:lnSpc>
                <a:spcPct val="100000"/>
              </a:lnSpc>
              <a:spcBef>
                <a:spcPts val="0"/>
              </a:spcBef>
              <a:spcAft>
                <a:spcPts val="0"/>
              </a:spcAft>
              <a:buClrTx/>
              <a:buSzTx/>
              <a:buFontTx/>
              <a:buNone/>
              <a:tabLst/>
              <a:defRPr/>
            </a:pPr>
            <a:endParaRPr lang="ja-JP" altLang="ja-JP" sz="1600" dirty="0"/>
          </a:p>
        </p:txBody>
      </p:sp>
      <p:sp>
        <p:nvSpPr>
          <p:cNvPr id="11" name="正方形/長方形 10"/>
          <p:cNvSpPr/>
          <p:nvPr/>
        </p:nvSpPr>
        <p:spPr>
          <a:xfrm>
            <a:off x="61336" y="2915996"/>
            <a:ext cx="8987141" cy="1539688"/>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marL="180975" lvl="0" indent="-180975">
              <a:defRPr/>
            </a:pPr>
            <a:r>
              <a:rPr lang="ja-JP" altLang="en-US" sz="1600" u="sng" dirty="0">
                <a:solidFill>
                  <a:prstClr val="black"/>
                </a:solidFill>
                <a:latin typeface="ＤＦ特太ゴシック体" panose="020B0509000000000000" pitchFamily="49" charset="-128"/>
                <a:ea typeface="ＤＦ特太ゴシック体" panose="020B0509000000000000" pitchFamily="49" charset="-128"/>
              </a:rPr>
              <a:t>２　主な検討事項</a:t>
            </a:r>
            <a:endParaRPr lang="en-US" altLang="ja-JP" sz="1600" u="sng" dirty="0">
              <a:solidFill>
                <a:prstClr val="black"/>
              </a:solidFill>
              <a:latin typeface="ＤＦ特太ゴシック体" panose="020B0509000000000000" pitchFamily="49" charset="-128"/>
              <a:ea typeface="ＤＦ特太ゴシック体" panose="020B0509000000000000" pitchFamily="49" charset="-128"/>
            </a:endParaRPr>
          </a:p>
          <a:p>
            <a:pPr marL="180975"/>
            <a:r>
              <a:rPr lang="ja-JP" altLang="en-US" sz="1600" dirty="0" smtClean="0"/>
              <a:t>（</a:t>
            </a:r>
            <a:r>
              <a:rPr lang="ja-JP" altLang="en-US" sz="1600" dirty="0"/>
              <a:t>１</a:t>
            </a:r>
            <a:r>
              <a:rPr lang="ja-JP" altLang="en-US" sz="1600" dirty="0" smtClean="0"/>
              <a:t>）国</a:t>
            </a:r>
            <a:r>
              <a:rPr lang="ja-JP" altLang="en-US" sz="1600" dirty="0"/>
              <a:t>における研修の実施</a:t>
            </a:r>
            <a:r>
              <a:rPr lang="ja-JP" altLang="en-US" sz="1600" dirty="0" smtClean="0"/>
              <a:t>内容</a:t>
            </a:r>
            <a:endParaRPr lang="en-US" altLang="ja-JP" sz="1600" dirty="0" smtClean="0"/>
          </a:p>
          <a:p>
            <a:pPr marL="180975" lvl="0"/>
            <a:r>
              <a:rPr lang="ja-JP" altLang="en-US" sz="1600" dirty="0"/>
              <a:t>　　 </a:t>
            </a:r>
            <a:r>
              <a:rPr lang="ja-JP" altLang="en-US" sz="1600" dirty="0" smtClean="0"/>
              <a:t>相談</a:t>
            </a:r>
            <a:r>
              <a:rPr lang="ja-JP" altLang="en-US" sz="1600" dirty="0"/>
              <a:t>支援専門員に対する研修会の実施にあたり必要となる具体的な研修内容等について</a:t>
            </a:r>
            <a:endParaRPr lang="en-US" altLang="ja-JP" sz="1600" dirty="0" smtClean="0"/>
          </a:p>
          <a:p>
            <a:pPr marL="180975" lvl="0"/>
            <a:r>
              <a:rPr lang="ja-JP" altLang="en-US" sz="1600" dirty="0" smtClean="0"/>
              <a:t>（</a:t>
            </a:r>
            <a:r>
              <a:rPr lang="ja-JP" altLang="en-US" sz="1600" dirty="0"/>
              <a:t>２</a:t>
            </a:r>
            <a:r>
              <a:rPr lang="ja-JP" altLang="en-US" sz="1600" dirty="0" smtClean="0"/>
              <a:t>）研修</a:t>
            </a:r>
            <a:r>
              <a:rPr lang="ja-JP" altLang="en-US" sz="1600" dirty="0"/>
              <a:t>資料等</a:t>
            </a:r>
          </a:p>
          <a:p>
            <a:pPr marL="361950" lvl="0" indent="-180975"/>
            <a:r>
              <a:rPr lang="ja-JP" altLang="en-US" sz="1600" dirty="0" smtClean="0"/>
              <a:t>       国</a:t>
            </a:r>
            <a:r>
              <a:rPr lang="ja-JP" altLang="en-US" sz="1600" dirty="0"/>
              <a:t>及び都道府県において研修を実施するにあたり必要となる研修資料（講師向けガイドライン</a:t>
            </a:r>
            <a:r>
              <a:rPr lang="ja-JP" altLang="en-US" sz="1600" dirty="0" smtClean="0"/>
              <a:t>、研修</a:t>
            </a:r>
            <a:r>
              <a:rPr lang="ja-JP" altLang="en-US" sz="1600" dirty="0" smtClean="0">
                <a:solidFill>
                  <a:schemeClr val="tx1"/>
                </a:solidFill>
              </a:rPr>
              <a:t>用教材や補助資料の参考例等</a:t>
            </a:r>
            <a:r>
              <a:rPr lang="ja-JP" altLang="en-US" sz="1600" dirty="0">
                <a:solidFill>
                  <a:schemeClr val="tx1"/>
                </a:solidFill>
              </a:rPr>
              <a:t>）の作成等について</a:t>
            </a:r>
          </a:p>
        </p:txBody>
      </p:sp>
      <p:sp>
        <p:nvSpPr>
          <p:cNvPr id="13" name="正方形/長方形 12"/>
          <p:cNvSpPr/>
          <p:nvPr/>
        </p:nvSpPr>
        <p:spPr>
          <a:xfrm>
            <a:off x="61337" y="4746392"/>
            <a:ext cx="8987141" cy="588039"/>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600" b="0" i="0" u="sng" strike="noStrike" kern="1200" cap="none" spc="0" normalizeH="0" baseline="0" noProof="0" dirty="0" smtClean="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n-cs"/>
              </a:rPr>
              <a:t>３　スケジュール</a:t>
            </a:r>
            <a:endParaRPr kumimoji="1" lang="en-US" altLang="ja-JP" sz="1600" b="0" i="0" u="sng" strike="noStrike" kern="1200" cap="none" spc="0" normalizeH="0" baseline="0" noProof="0" dirty="0" smtClean="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n-cs"/>
            </a:endParaRPr>
          </a:p>
          <a:p>
            <a:pPr marL="180975" lvl="0" indent="-180975">
              <a:defRPr/>
            </a:pPr>
            <a:r>
              <a:rPr kumimoji="1" lang="ja-JP" altLang="en-US" sz="1600" b="0" i="0" strike="noStrike" kern="1200" cap="none" spc="0" normalizeH="0" baseline="0" noProof="0" dirty="0" smtClean="0">
                <a:ln>
                  <a:noFill/>
                </a:ln>
                <a:solidFill>
                  <a:prstClr val="black"/>
                </a:solidFill>
                <a:effectLst/>
                <a:uLnTx/>
                <a:uFillTx/>
                <a:latin typeface="+mn-ea"/>
                <a:cs typeface="+mn-cs"/>
              </a:rPr>
              <a:t>　　令和元</a:t>
            </a:r>
            <a:r>
              <a:rPr lang="ja-JP" altLang="en-US" sz="1600" dirty="0" smtClean="0">
                <a:solidFill>
                  <a:prstClr val="black"/>
                </a:solidFill>
                <a:latin typeface="+mn-ea"/>
              </a:rPr>
              <a:t>年６月に</a:t>
            </a:r>
            <a:r>
              <a:rPr lang="ja-JP" altLang="en-US" sz="1600" dirty="0">
                <a:solidFill>
                  <a:prstClr val="black"/>
                </a:solidFill>
                <a:latin typeface="+mn-ea"/>
              </a:rPr>
              <a:t>第１回を開催し</a:t>
            </a:r>
            <a:r>
              <a:rPr lang="ja-JP" altLang="en-US" sz="1600" dirty="0" smtClean="0">
                <a:solidFill>
                  <a:prstClr val="black"/>
                </a:solidFill>
                <a:latin typeface="+mn-ea"/>
              </a:rPr>
              <a:t>、令和元年度中</a:t>
            </a:r>
            <a:r>
              <a:rPr lang="ja-JP" altLang="en-US" sz="1600" dirty="0">
                <a:solidFill>
                  <a:prstClr val="black"/>
                </a:solidFill>
                <a:latin typeface="+mn-ea"/>
              </a:rPr>
              <a:t>を目途に５回程度開催する予定。</a:t>
            </a:r>
            <a:endParaRPr kumimoji="1" lang="en-US" altLang="ja-JP" sz="1600" b="0" i="0" u="sng" strike="noStrike" kern="1200" cap="none" spc="0" normalizeH="0" baseline="0" noProof="0" dirty="0" smtClean="0">
              <a:ln>
                <a:noFill/>
              </a:ln>
              <a:solidFill>
                <a:prstClr val="black"/>
              </a:solidFill>
              <a:effectLst/>
              <a:uLnTx/>
              <a:uFillTx/>
              <a:latin typeface="ＤＦ特太ゴシック体" panose="020B0509000000000000" pitchFamily="49" charset="-128"/>
              <a:ea typeface="ＤＦ特太ゴシック体" panose="020B0509000000000000" pitchFamily="49" charset="-128"/>
              <a:cs typeface="+mn-cs"/>
            </a:endParaRPr>
          </a:p>
          <a:p>
            <a:pPr marL="180975" marR="0" lvl="0" indent="-180975" algn="l" defTabSz="914400" rtl="0" eaLnBrk="1" fontAlgn="auto" latinLnBrk="0" hangingPunct="1">
              <a:lnSpc>
                <a:spcPct val="100000"/>
              </a:lnSpc>
              <a:spcBef>
                <a:spcPts val="0"/>
              </a:spcBef>
              <a:spcAft>
                <a:spcPts val="0"/>
              </a:spcAft>
              <a:buClrTx/>
              <a:buSzTx/>
              <a:buFontTx/>
              <a:buNone/>
              <a:tabLst/>
              <a:defRPr/>
            </a:pPr>
            <a:endParaRPr lang="ja-JP" altLang="ja-JP" sz="1600" dirty="0"/>
          </a:p>
        </p:txBody>
      </p:sp>
      <p:sp>
        <p:nvSpPr>
          <p:cNvPr id="3" name="フッター プレースホルダー 2"/>
          <p:cNvSpPr>
            <a:spLocks noGrp="1"/>
          </p:cNvSpPr>
          <p:nvPr>
            <p:ph type="ftr" sz="quarter" idx="11"/>
          </p:nvPr>
        </p:nvSpPr>
        <p:spPr/>
        <p:txBody>
          <a:bodyPr/>
          <a:lstStyle/>
          <a:p>
            <a:pPr>
              <a:defRPr/>
            </a:pPr>
            <a:r>
              <a:rPr kumimoji="1" lang="ja-JP" altLang="en-US" smtClean="0"/>
              <a:t>平成</a:t>
            </a:r>
            <a:r>
              <a:rPr kumimoji="1" lang="en-US" altLang="ja-JP" smtClean="0"/>
              <a:t>30</a:t>
            </a:r>
            <a:r>
              <a:rPr kumimoji="1" lang="ja-JP" altLang="en-US" smtClean="0"/>
              <a:t>年度障害者総合福祉推進事業に基づく新カリキュラムによる相談支援従事者養成研修</a:t>
            </a:r>
            <a:r>
              <a:rPr kumimoji="1" lang="en-US" altLang="ja-JP" smtClean="0"/>
              <a:t>(</a:t>
            </a:r>
            <a:r>
              <a:rPr kumimoji="1" lang="ja-JP" altLang="en-US" smtClean="0"/>
              <a:t>現任研修</a:t>
            </a:r>
            <a:r>
              <a:rPr kumimoji="1" lang="en-US" altLang="ja-JP" smtClean="0"/>
              <a:t>) </a:t>
            </a:r>
            <a:r>
              <a:rPr kumimoji="1" lang="ja-JP" altLang="en-US" smtClean="0"/>
              <a:t>を令和元年度版に改訂したもの</a:t>
            </a:r>
            <a:endParaRPr kumimoji="1" lang="ja-JP" altLang="en-US" dirty="0" smtClean="0"/>
          </a:p>
        </p:txBody>
      </p:sp>
    </p:spTree>
    <p:extLst>
      <p:ext uri="{BB962C8B-B14F-4D97-AF65-F5344CB8AC3E}">
        <p14:creationId xmlns:p14="http://schemas.microsoft.com/office/powerpoint/2010/main" val="10454156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 y="318600"/>
            <a:ext cx="9144013" cy="4639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790" tIns="41396" rIns="82790" bIns="41396" anchor="ctr"/>
          <a:lstStyle/>
          <a:p>
            <a:pPr algn="ctr" defTabSz="828025" fontAlgn="base">
              <a:spcBef>
                <a:spcPct val="0"/>
              </a:spcBef>
              <a:spcAft>
                <a:spcPct val="0"/>
              </a:spcAft>
              <a:defRPr/>
            </a:pPr>
            <a:r>
              <a:rPr kumimoji="1" lang="ja-JP" altLang="en-US" sz="2177" dirty="0">
                <a:solidFill>
                  <a:prstClr val="black"/>
                </a:solidFill>
                <a:latin typeface="HG創英角ｺﾞｼｯｸUB" pitchFamily="49" charset="-128"/>
                <a:ea typeface="HG創英角ｺﾞｼｯｸUB" pitchFamily="49" charset="-128"/>
              </a:rPr>
              <a:t>主任相談支援専門員養成研修等事業について</a:t>
            </a:r>
            <a:endParaRPr kumimoji="1" lang="en-US" altLang="ja-JP" sz="2177" dirty="0">
              <a:solidFill>
                <a:prstClr val="black"/>
              </a:solidFill>
              <a:latin typeface="HG創英角ｺﾞｼｯｸUB" pitchFamily="49" charset="-128"/>
              <a:ea typeface="HG創英角ｺﾞｼｯｸUB" pitchFamily="49" charset="-128"/>
            </a:endParaRPr>
          </a:p>
        </p:txBody>
      </p:sp>
      <p:graphicFrame>
        <p:nvGraphicFramePr>
          <p:cNvPr id="3" name="表 2"/>
          <p:cNvGraphicFramePr>
            <a:graphicFrameLocks noGrp="1"/>
          </p:cNvGraphicFramePr>
          <p:nvPr>
            <p:extLst/>
          </p:nvPr>
        </p:nvGraphicFramePr>
        <p:xfrm>
          <a:off x="97977" y="4212753"/>
          <a:ext cx="8946613" cy="2296170"/>
        </p:xfrm>
        <a:graphic>
          <a:graphicData uri="http://schemas.openxmlformats.org/drawingml/2006/table">
            <a:tbl>
              <a:tblPr firstRow="1" bandRow="1">
                <a:tableStyleId>{5C22544A-7EE6-4342-B048-85BDC9FD1C3A}</a:tableStyleId>
              </a:tblPr>
              <a:tblGrid>
                <a:gridCol w="2341962">
                  <a:extLst>
                    <a:ext uri="{9D8B030D-6E8A-4147-A177-3AD203B41FA5}">
                      <a16:colId xmlns:a16="http://schemas.microsoft.com/office/drawing/2014/main" val="20000"/>
                    </a:ext>
                  </a:extLst>
                </a:gridCol>
                <a:gridCol w="2458650">
                  <a:extLst>
                    <a:ext uri="{9D8B030D-6E8A-4147-A177-3AD203B41FA5}">
                      <a16:colId xmlns:a16="http://schemas.microsoft.com/office/drawing/2014/main" val="20001"/>
                    </a:ext>
                  </a:extLst>
                </a:gridCol>
                <a:gridCol w="2505931">
                  <a:extLst>
                    <a:ext uri="{9D8B030D-6E8A-4147-A177-3AD203B41FA5}">
                      <a16:colId xmlns:a16="http://schemas.microsoft.com/office/drawing/2014/main" val="20002"/>
                    </a:ext>
                  </a:extLst>
                </a:gridCol>
                <a:gridCol w="1640070">
                  <a:extLst>
                    <a:ext uri="{9D8B030D-6E8A-4147-A177-3AD203B41FA5}">
                      <a16:colId xmlns:a16="http://schemas.microsoft.com/office/drawing/2014/main" val="20003"/>
                    </a:ext>
                  </a:extLst>
                </a:gridCol>
              </a:tblGrid>
              <a:tr h="308027">
                <a:tc>
                  <a:txBody>
                    <a:bodyPr/>
                    <a:lstStyle/>
                    <a:p>
                      <a:pPr algn="ctr"/>
                      <a:r>
                        <a:rPr kumimoji="1" lang="ja-JP" altLang="en-US" sz="1500" dirty="0" smtClean="0"/>
                        <a:t>事業</a:t>
                      </a:r>
                      <a:endParaRPr kumimoji="1" lang="ja-JP" altLang="en-US" sz="1500" dirty="0"/>
                    </a:p>
                  </a:txBody>
                  <a:tcPr marT="41472" marB="41472"/>
                </a:tc>
                <a:tc>
                  <a:txBody>
                    <a:bodyPr/>
                    <a:lstStyle/>
                    <a:p>
                      <a:pPr algn="ctr"/>
                      <a:r>
                        <a:rPr kumimoji="1" lang="ja-JP" altLang="en-US" sz="1500" dirty="0" smtClean="0"/>
                        <a:t>Ｈ</a:t>
                      </a:r>
                      <a:r>
                        <a:rPr kumimoji="1" lang="en-US" altLang="ja-JP" sz="1500" dirty="0" smtClean="0"/>
                        <a:t>30</a:t>
                      </a:r>
                      <a:r>
                        <a:rPr kumimoji="1" lang="ja-JP" altLang="en-US" sz="1500" dirty="0" smtClean="0"/>
                        <a:t>年度</a:t>
                      </a:r>
                      <a:endParaRPr kumimoji="1" lang="ja-JP" altLang="en-US" sz="1500" dirty="0"/>
                    </a:p>
                  </a:txBody>
                  <a:tcPr marT="41472" marB="41472"/>
                </a:tc>
                <a:tc>
                  <a:txBody>
                    <a:bodyPr/>
                    <a:lstStyle/>
                    <a:p>
                      <a:pPr algn="ctr"/>
                      <a:r>
                        <a:rPr kumimoji="1" lang="en-US" altLang="ja-JP" sz="1500" dirty="0" smtClean="0"/>
                        <a:t>R1(</a:t>
                      </a:r>
                      <a:r>
                        <a:rPr kumimoji="1" lang="ja-JP" altLang="en-US" sz="1500" dirty="0" smtClean="0"/>
                        <a:t>Ｈ</a:t>
                      </a:r>
                      <a:r>
                        <a:rPr kumimoji="1" lang="en-US" altLang="ja-JP" sz="1500" dirty="0" smtClean="0"/>
                        <a:t>31)</a:t>
                      </a:r>
                      <a:r>
                        <a:rPr kumimoji="1" lang="ja-JP" altLang="en-US" sz="1500" dirty="0" smtClean="0"/>
                        <a:t>年度</a:t>
                      </a:r>
                      <a:endParaRPr kumimoji="1" lang="ja-JP" altLang="en-US" sz="1500" dirty="0"/>
                    </a:p>
                  </a:txBody>
                  <a:tcPr marT="41472" marB="41472"/>
                </a:tc>
                <a:tc>
                  <a:txBody>
                    <a:bodyPr/>
                    <a:lstStyle/>
                    <a:p>
                      <a:pPr algn="ctr"/>
                      <a:r>
                        <a:rPr kumimoji="1" lang="en-US" altLang="ja-JP" sz="1500" dirty="0" smtClean="0"/>
                        <a:t>R2</a:t>
                      </a:r>
                      <a:r>
                        <a:rPr kumimoji="1" lang="ja-JP" altLang="en-US" sz="1500" dirty="0" smtClean="0"/>
                        <a:t>年度</a:t>
                      </a:r>
                      <a:endParaRPr kumimoji="1" lang="ja-JP" altLang="en-US" sz="1500" dirty="0"/>
                    </a:p>
                  </a:txBody>
                  <a:tcPr marT="41472" marB="41472"/>
                </a:tc>
                <a:extLst>
                  <a:ext uri="{0D108BD9-81ED-4DB2-BD59-A6C34878D82A}">
                    <a16:rowId xmlns:a16="http://schemas.microsoft.com/office/drawing/2014/main" val="10000"/>
                  </a:ext>
                </a:extLst>
              </a:tr>
              <a:tr h="960856">
                <a:tc>
                  <a:txBody>
                    <a:bodyPr/>
                    <a:lstStyle/>
                    <a:p>
                      <a:pPr marL="342900" indent="-342900">
                        <a:buFont typeface="+mj-lt"/>
                        <a:buAutoNum type="arabicPeriod"/>
                      </a:pPr>
                      <a:r>
                        <a:rPr kumimoji="1" lang="ja-JP" altLang="en-US" sz="1300" dirty="0" smtClean="0"/>
                        <a:t>主任相談支援専門員養成関係</a:t>
                      </a:r>
                      <a:endParaRPr kumimoji="1" lang="ja-JP" altLang="en-US" sz="1300" dirty="0"/>
                    </a:p>
                  </a:txBody>
                  <a:tcPr marT="41472" marB="41472" anchor="ctr"/>
                </a:tc>
                <a:tc>
                  <a:txBody>
                    <a:bodyPr/>
                    <a:lstStyle/>
                    <a:p>
                      <a:endParaRPr kumimoji="1" lang="ja-JP" altLang="en-US" sz="1500" dirty="0"/>
                    </a:p>
                  </a:txBody>
                  <a:tcPr marT="41472" marB="41472"/>
                </a:tc>
                <a:tc>
                  <a:txBody>
                    <a:bodyPr/>
                    <a:lstStyle/>
                    <a:p>
                      <a:endParaRPr kumimoji="1" lang="ja-JP" altLang="en-US" sz="1500" dirty="0"/>
                    </a:p>
                  </a:txBody>
                  <a:tcPr marT="41472" marB="41472"/>
                </a:tc>
                <a:tc>
                  <a:txBody>
                    <a:bodyPr/>
                    <a:lstStyle/>
                    <a:p>
                      <a:endParaRPr kumimoji="1" lang="ja-JP" altLang="en-US" sz="1500" dirty="0"/>
                    </a:p>
                  </a:txBody>
                  <a:tcPr marT="41472" marB="41472"/>
                </a:tc>
                <a:extLst>
                  <a:ext uri="{0D108BD9-81ED-4DB2-BD59-A6C34878D82A}">
                    <a16:rowId xmlns:a16="http://schemas.microsoft.com/office/drawing/2014/main" val="10001"/>
                  </a:ext>
                </a:extLst>
              </a:tr>
              <a:tr h="1023770">
                <a:tc>
                  <a:txBody>
                    <a:bodyPr/>
                    <a:lstStyle/>
                    <a:p>
                      <a:pPr marL="342900" indent="-342900">
                        <a:buFont typeface="+mj-lt"/>
                        <a:buAutoNum type="arabicPeriod" startAt="2"/>
                      </a:pPr>
                      <a:r>
                        <a:rPr kumimoji="1" lang="ja-JP" altLang="en-US" sz="1300" dirty="0" smtClean="0"/>
                        <a:t>基幹相談支援センター設置促進関係</a:t>
                      </a:r>
                      <a:endParaRPr kumimoji="1" lang="ja-JP" altLang="en-US" sz="1300" dirty="0"/>
                    </a:p>
                  </a:txBody>
                  <a:tcPr marT="41472" marB="41472" anchor="ctr"/>
                </a:tc>
                <a:tc>
                  <a:txBody>
                    <a:bodyPr/>
                    <a:lstStyle/>
                    <a:p>
                      <a:endParaRPr kumimoji="1" lang="ja-JP" altLang="en-US" sz="1500" dirty="0"/>
                    </a:p>
                  </a:txBody>
                  <a:tcPr marT="41472" marB="41472"/>
                </a:tc>
                <a:tc>
                  <a:txBody>
                    <a:bodyPr/>
                    <a:lstStyle/>
                    <a:p>
                      <a:endParaRPr kumimoji="1" lang="ja-JP" altLang="en-US" sz="1500" dirty="0"/>
                    </a:p>
                  </a:txBody>
                  <a:tcPr marT="41472" marB="41472"/>
                </a:tc>
                <a:tc>
                  <a:txBody>
                    <a:bodyPr/>
                    <a:lstStyle/>
                    <a:p>
                      <a:endParaRPr kumimoji="1" lang="ja-JP" altLang="en-US" sz="1500" dirty="0"/>
                    </a:p>
                  </a:txBody>
                  <a:tcPr marT="41472" marB="41472"/>
                </a:tc>
                <a:extLst>
                  <a:ext uri="{0D108BD9-81ED-4DB2-BD59-A6C34878D82A}">
                    <a16:rowId xmlns:a16="http://schemas.microsoft.com/office/drawing/2014/main" val="10002"/>
                  </a:ext>
                </a:extLst>
              </a:tr>
            </a:tbl>
          </a:graphicData>
        </a:graphic>
      </p:graphicFrame>
      <p:sp>
        <p:nvSpPr>
          <p:cNvPr id="5" name="ホームベース 4"/>
          <p:cNvSpPr/>
          <p:nvPr/>
        </p:nvSpPr>
        <p:spPr>
          <a:xfrm>
            <a:off x="2939065" y="4543053"/>
            <a:ext cx="1632946" cy="441731"/>
          </a:xfrm>
          <a:prstGeom prst="homePlate">
            <a:avLst>
              <a:gd name="adj" fmla="val 34129"/>
            </a:avLst>
          </a:prstGeom>
        </p:spPr>
        <p:style>
          <a:lnRef idx="1">
            <a:schemeClr val="accent1"/>
          </a:lnRef>
          <a:fillRef idx="2">
            <a:schemeClr val="accent1"/>
          </a:fillRef>
          <a:effectRef idx="1">
            <a:schemeClr val="accent1"/>
          </a:effectRef>
          <a:fontRef idx="minor">
            <a:schemeClr val="dk1"/>
          </a:fontRef>
        </p:style>
        <p:txBody>
          <a:bodyPr rtlCol="0" anchor="ctr"/>
          <a:lstStyle/>
          <a:p>
            <a:pPr marL="84965" indent="-84965" defTabSz="844083" fontAlgn="base">
              <a:spcBef>
                <a:spcPct val="0"/>
              </a:spcBef>
              <a:spcAft>
                <a:spcPct val="0"/>
              </a:spcAft>
              <a:buFont typeface="Arial" panose="020B0604020202020204" pitchFamily="34" charset="0"/>
              <a:buChar char="•"/>
              <a:defRPr/>
            </a:pPr>
            <a:r>
              <a:rPr kumimoji="1" lang="ja-JP" altLang="en-US" sz="1088" dirty="0">
                <a:solidFill>
                  <a:prstClr val="black"/>
                </a:solidFill>
                <a:latin typeface="Arial"/>
                <a:ea typeface="ＭＳ Ｐゴシック"/>
              </a:rPr>
              <a:t>主任相談支援専門員</a:t>
            </a:r>
            <a:endParaRPr kumimoji="1" lang="en-US" altLang="ja-JP" sz="1088" dirty="0">
              <a:solidFill>
                <a:prstClr val="black"/>
              </a:solidFill>
              <a:latin typeface="Arial"/>
              <a:ea typeface="ＭＳ Ｐゴシック"/>
            </a:endParaRPr>
          </a:p>
          <a:p>
            <a:pPr defTabSz="844083" fontAlgn="base">
              <a:spcBef>
                <a:spcPct val="0"/>
              </a:spcBef>
              <a:spcAft>
                <a:spcPct val="0"/>
              </a:spcAft>
              <a:defRPr/>
            </a:pPr>
            <a:r>
              <a:rPr kumimoji="1" lang="ja-JP" altLang="en-US" sz="1088" dirty="0">
                <a:solidFill>
                  <a:prstClr val="black"/>
                </a:solidFill>
                <a:latin typeface="Arial"/>
                <a:ea typeface="ＭＳ Ｐゴシック"/>
              </a:rPr>
              <a:t>　養成テキストの作成</a:t>
            </a:r>
          </a:p>
        </p:txBody>
      </p:sp>
      <p:sp>
        <p:nvSpPr>
          <p:cNvPr id="36" name="ホームベース 35"/>
          <p:cNvSpPr/>
          <p:nvPr/>
        </p:nvSpPr>
        <p:spPr>
          <a:xfrm>
            <a:off x="6466208" y="5013082"/>
            <a:ext cx="2548831" cy="464060"/>
          </a:xfrm>
          <a:prstGeom prst="homePlate">
            <a:avLst>
              <a:gd name="adj" fmla="val 40912"/>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marL="84965" indent="-84965" defTabSz="844083" fontAlgn="base">
              <a:spcBef>
                <a:spcPct val="0"/>
              </a:spcBef>
              <a:spcAft>
                <a:spcPct val="0"/>
              </a:spcAft>
              <a:buFont typeface="Arial" panose="020B0604020202020204" pitchFamily="34" charset="0"/>
              <a:buChar char="•"/>
              <a:defRPr/>
            </a:pPr>
            <a:r>
              <a:rPr kumimoji="1" lang="ja-JP" altLang="en-US" sz="1088" dirty="0">
                <a:solidFill>
                  <a:prstClr val="black"/>
                </a:solidFill>
                <a:latin typeface="Arial"/>
                <a:ea typeface="ＭＳ Ｐゴシック"/>
              </a:rPr>
              <a:t>準備が整い次第、</a:t>
            </a:r>
            <a:endParaRPr kumimoji="1" lang="en-US" altLang="ja-JP" sz="1088" dirty="0">
              <a:solidFill>
                <a:prstClr val="black"/>
              </a:solidFill>
              <a:latin typeface="Arial"/>
              <a:ea typeface="ＭＳ Ｐゴシック"/>
            </a:endParaRPr>
          </a:p>
          <a:p>
            <a:pPr defTabSz="844083" fontAlgn="base">
              <a:spcBef>
                <a:spcPct val="0"/>
              </a:spcBef>
              <a:spcAft>
                <a:spcPct val="0"/>
              </a:spcAft>
              <a:defRPr/>
            </a:pPr>
            <a:r>
              <a:rPr kumimoji="1" lang="ja-JP" altLang="en-US" sz="1088">
                <a:solidFill>
                  <a:prstClr val="black"/>
                </a:solidFill>
                <a:latin typeface="Arial"/>
                <a:ea typeface="ＭＳ Ｐゴシック"/>
              </a:rPr>
              <a:t>　都道府県による研修を順次実施</a:t>
            </a:r>
            <a:endParaRPr kumimoji="1" lang="en-US" altLang="ja-JP" sz="1088" dirty="0">
              <a:solidFill>
                <a:prstClr val="black"/>
              </a:solidFill>
              <a:latin typeface="Arial"/>
              <a:ea typeface="ＭＳ Ｐゴシック"/>
            </a:endParaRPr>
          </a:p>
        </p:txBody>
      </p:sp>
      <p:sp>
        <p:nvSpPr>
          <p:cNvPr id="37" name="ホームベース 36"/>
          <p:cNvSpPr/>
          <p:nvPr/>
        </p:nvSpPr>
        <p:spPr>
          <a:xfrm>
            <a:off x="2464986" y="5520176"/>
            <a:ext cx="2433603" cy="456208"/>
          </a:xfrm>
          <a:prstGeom prst="homePlate">
            <a:avLst>
              <a:gd name="adj" fmla="val 46777"/>
            </a:avLst>
          </a:prstGeom>
        </p:spPr>
        <p:style>
          <a:lnRef idx="1">
            <a:schemeClr val="accent1"/>
          </a:lnRef>
          <a:fillRef idx="2">
            <a:schemeClr val="accent1"/>
          </a:fillRef>
          <a:effectRef idx="1">
            <a:schemeClr val="accent1"/>
          </a:effectRef>
          <a:fontRef idx="minor">
            <a:schemeClr val="dk1"/>
          </a:fontRef>
        </p:style>
        <p:txBody>
          <a:bodyPr rtlCol="0" anchor="ctr"/>
          <a:lstStyle/>
          <a:p>
            <a:pPr marL="84965" indent="-84965" defTabSz="844083" fontAlgn="base">
              <a:spcBef>
                <a:spcPct val="0"/>
              </a:spcBef>
              <a:spcAft>
                <a:spcPct val="0"/>
              </a:spcAft>
              <a:buFont typeface="Arial" panose="020B0604020202020204" pitchFamily="34" charset="0"/>
              <a:buChar char="•"/>
              <a:defRPr/>
            </a:pPr>
            <a:r>
              <a:rPr kumimoji="1" lang="ja-JP" altLang="en-US" sz="1088" dirty="0">
                <a:solidFill>
                  <a:prstClr val="black"/>
                </a:solidFill>
                <a:latin typeface="Arial"/>
                <a:ea typeface="ＭＳ Ｐゴシック"/>
              </a:rPr>
              <a:t>設置促進のための手引きの作成</a:t>
            </a:r>
          </a:p>
        </p:txBody>
      </p:sp>
      <p:sp>
        <p:nvSpPr>
          <p:cNvPr id="42" name="ホームベース 41"/>
          <p:cNvSpPr/>
          <p:nvPr/>
        </p:nvSpPr>
        <p:spPr>
          <a:xfrm>
            <a:off x="4926627" y="5520178"/>
            <a:ext cx="4088412" cy="456206"/>
          </a:xfrm>
          <a:prstGeom prst="homePlate">
            <a:avLst>
              <a:gd name="adj" fmla="val 26651"/>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marL="84965" indent="-84965" defTabSz="844083" fontAlgn="base">
              <a:spcBef>
                <a:spcPct val="0"/>
              </a:spcBef>
              <a:spcAft>
                <a:spcPct val="0"/>
              </a:spcAft>
              <a:buFont typeface="Arial" panose="020B0604020202020204" pitchFamily="34" charset="0"/>
              <a:buChar char="•"/>
              <a:defRPr/>
            </a:pPr>
            <a:r>
              <a:rPr kumimoji="1" lang="ja-JP" altLang="en-US" sz="1088" dirty="0">
                <a:solidFill>
                  <a:prstClr val="black"/>
                </a:solidFill>
                <a:latin typeface="Arial"/>
                <a:ea typeface="ＭＳ Ｐゴシック"/>
              </a:rPr>
              <a:t>市町村において手引きも活用し、センターの設置を促進</a:t>
            </a:r>
          </a:p>
        </p:txBody>
      </p:sp>
      <p:sp>
        <p:nvSpPr>
          <p:cNvPr id="11" name="ホームベース 10"/>
          <p:cNvSpPr/>
          <p:nvPr/>
        </p:nvSpPr>
        <p:spPr>
          <a:xfrm>
            <a:off x="4572010" y="4543054"/>
            <a:ext cx="2832865" cy="419759"/>
          </a:xfrm>
          <a:prstGeom prst="homePlate">
            <a:avLst>
              <a:gd name="adj" fmla="val 34129"/>
            </a:avLst>
          </a:prstGeom>
        </p:spPr>
        <p:style>
          <a:lnRef idx="1">
            <a:schemeClr val="accent1"/>
          </a:lnRef>
          <a:fillRef idx="2">
            <a:schemeClr val="accent1"/>
          </a:fillRef>
          <a:effectRef idx="1">
            <a:schemeClr val="accent1"/>
          </a:effectRef>
          <a:fontRef idx="minor">
            <a:schemeClr val="dk1"/>
          </a:fontRef>
        </p:style>
        <p:txBody>
          <a:bodyPr rtlCol="0" anchor="ctr"/>
          <a:lstStyle/>
          <a:p>
            <a:pPr marL="84965" indent="-84965" algn="ctr" defTabSz="844083" fontAlgn="base">
              <a:spcBef>
                <a:spcPct val="0"/>
              </a:spcBef>
              <a:spcAft>
                <a:spcPct val="0"/>
              </a:spcAft>
              <a:buFont typeface="Arial" panose="020B0604020202020204" pitchFamily="34" charset="0"/>
              <a:buChar char="•"/>
              <a:defRPr/>
            </a:pPr>
            <a:r>
              <a:rPr kumimoji="1" lang="ja-JP" altLang="en-US" sz="1088" dirty="0">
                <a:solidFill>
                  <a:prstClr val="black"/>
                </a:solidFill>
                <a:latin typeface="Arial"/>
                <a:ea typeface="ＭＳ Ｐゴシック"/>
              </a:rPr>
              <a:t>国による養成実施</a:t>
            </a:r>
          </a:p>
        </p:txBody>
      </p:sp>
      <p:sp>
        <p:nvSpPr>
          <p:cNvPr id="2" name="テキスト ボックス 1"/>
          <p:cNvSpPr txBox="1"/>
          <p:nvPr/>
        </p:nvSpPr>
        <p:spPr>
          <a:xfrm>
            <a:off x="2464987" y="797112"/>
            <a:ext cx="6679014" cy="315599"/>
          </a:xfrm>
          <a:prstGeom prst="rect">
            <a:avLst/>
          </a:prstGeom>
          <a:noFill/>
        </p:spPr>
        <p:txBody>
          <a:bodyPr wrap="square" rtlCol="0">
            <a:spAutoFit/>
          </a:bodyPr>
          <a:lstStyle/>
          <a:p>
            <a:pPr algn="r" defTabSz="844083" fontAlgn="base">
              <a:spcBef>
                <a:spcPct val="0"/>
              </a:spcBef>
              <a:spcAft>
                <a:spcPct val="0"/>
              </a:spcAft>
              <a:defRPr/>
            </a:pPr>
            <a:r>
              <a:rPr kumimoji="1" lang="ja-JP" altLang="en-US" sz="1451" dirty="0">
                <a:solidFill>
                  <a:prstClr val="black"/>
                </a:solidFill>
                <a:latin typeface="Arial" charset="0"/>
                <a:ea typeface="ＭＳ Ｐゴシック" charset="-128"/>
              </a:rPr>
              <a:t>平成３１年度予算　１４，８０３千円</a:t>
            </a:r>
          </a:p>
        </p:txBody>
      </p:sp>
      <p:sp>
        <p:nvSpPr>
          <p:cNvPr id="14" name="角丸四角形 13"/>
          <p:cNvSpPr/>
          <p:nvPr/>
        </p:nvSpPr>
        <p:spPr>
          <a:xfrm>
            <a:off x="216976" y="1161288"/>
            <a:ext cx="8827612" cy="745903"/>
          </a:xfrm>
          <a:prstGeom prst="roundRect">
            <a:avLst>
              <a:gd name="adj" fmla="val 2179"/>
            </a:avLst>
          </a:prstGeom>
          <a:noFill/>
          <a:ln w="15875"/>
        </p:spPr>
        <p:style>
          <a:lnRef idx="2">
            <a:schemeClr val="dk1">
              <a:shade val="50000"/>
            </a:schemeClr>
          </a:lnRef>
          <a:fillRef idx="1">
            <a:schemeClr val="dk1"/>
          </a:fillRef>
          <a:effectRef idx="0">
            <a:schemeClr val="dk1"/>
          </a:effectRef>
          <a:fontRef idx="minor">
            <a:schemeClr val="lt1"/>
          </a:fontRef>
        </p:style>
        <p:txBody>
          <a:bodyPr lIns="32655" tIns="32655" rIns="32655" bIns="32655" anchor="t"/>
          <a:lstStyle/>
          <a:p>
            <a:pPr defTabSz="828992" fontAlgn="base" latinLnBrk="1">
              <a:spcBef>
                <a:spcPct val="0"/>
              </a:spcBef>
              <a:spcAft>
                <a:spcPct val="0"/>
              </a:spcAft>
              <a:defRPr/>
            </a:pPr>
            <a:endParaRPr kumimoji="1" lang="en-US" altLang="ja-JP" sz="1361" dirty="0">
              <a:solidFill>
                <a:srgbClr val="000000"/>
              </a:solidFill>
              <a:latin typeface="Arial"/>
              <a:ea typeface="ＭＳ Ｐゴシック"/>
            </a:endParaRPr>
          </a:p>
          <a:p>
            <a:pPr defTabSz="828992" fontAlgn="base" latinLnBrk="1">
              <a:spcBef>
                <a:spcPct val="0"/>
              </a:spcBef>
              <a:spcAft>
                <a:spcPct val="0"/>
              </a:spcAft>
              <a:defRPr/>
            </a:pPr>
            <a:r>
              <a:rPr kumimoji="1" lang="ja-JP" altLang="en-US" sz="1361" dirty="0">
                <a:solidFill>
                  <a:srgbClr val="000000"/>
                </a:solidFill>
                <a:latin typeface="Arial"/>
                <a:ea typeface="ＭＳ Ｐゴシック"/>
              </a:rPr>
              <a:t>　    地域における相談支援等の指導的役割を果たす主任相談支援専門員を養成するための研修を実施するとともに、</a:t>
            </a:r>
            <a:endParaRPr kumimoji="1" lang="en-US" altLang="ja-JP" sz="1361" dirty="0">
              <a:solidFill>
                <a:srgbClr val="000000"/>
              </a:solidFill>
              <a:latin typeface="Arial"/>
              <a:ea typeface="ＭＳ Ｐゴシック"/>
            </a:endParaRPr>
          </a:p>
          <a:p>
            <a:pPr defTabSz="828992" fontAlgn="base" latinLnBrk="1">
              <a:spcBef>
                <a:spcPct val="0"/>
              </a:spcBef>
              <a:spcAft>
                <a:spcPct val="0"/>
              </a:spcAft>
              <a:defRPr/>
            </a:pPr>
            <a:r>
              <a:rPr kumimoji="1" lang="ja-JP" altLang="en-US" sz="1361" dirty="0">
                <a:solidFill>
                  <a:srgbClr val="000000"/>
                </a:solidFill>
                <a:latin typeface="Arial"/>
                <a:ea typeface="ＭＳ Ｐゴシック"/>
              </a:rPr>
              <a:t>　主な配置先となる基幹相談支援センターの設置促進・機能強化を図るための方策の検討等を行う。</a:t>
            </a:r>
            <a:endParaRPr kumimoji="1" lang="en-US" altLang="ja-JP" sz="1361" dirty="0">
              <a:solidFill>
                <a:prstClr val="white"/>
              </a:solidFill>
              <a:latin typeface="Arial"/>
              <a:ea typeface="ＭＳ Ｐゴシック"/>
            </a:endParaRPr>
          </a:p>
          <a:p>
            <a:pPr defTabSz="828992" fontAlgn="base">
              <a:spcBef>
                <a:spcPct val="0"/>
              </a:spcBef>
              <a:spcAft>
                <a:spcPct val="0"/>
              </a:spcAft>
              <a:defRPr/>
            </a:pPr>
            <a:endParaRPr kumimoji="1" lang="en-US" altLang="ja-JP" sz="1361" dirty="0">
              <a:solidFill>
                <a:prstClr val="white"/>
              </a:solidFill>
              <a:latin typeface="Arial"/>
              <a:ea typeface="ＭＳ Ｐゴシック"/>
            </a:endParaRPr>
          </a:p>
        </p:txBody>
      </p:sp>
      <p:sp>
        <p:nvSpPr>
          <p:cNvPr id="15" name="テキスト ボックス 14"/>
          <p:cNvSpPr txBox="1"/>
          <p:nvPr/>
        </p:nvSpPr>
        <p:spPr>
          <a:xfrm>
            <a:off x="97979" y="964620"/>
            <a:ext cx="936436" cy="315599"/>
          </a:xfrm>
          <a:prstGeom prst="rect">
            <a:avLst/>
          </a:prstGeom>
          <a:solidFill>
            <a:srgbClr val="92D050"/>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defTabSz="828992" fontAlgn="base">
              <a:spcBef>
                <a:spcPct val="0"/>
              </a:spcBef>
              <a:spcAft>
                <a:spcPct val="0"/>
              </a:spcAft>
              <a:defRPr/>
            </a:pPr>
            <a:r>
              <a:rPr kumimoji="1" lang="ja-JP" altLang="en-US" sz="1451" b="1" dirty="0">
                <a:solidFill>
                  <a:prstClr val="white"/>
                </a:solidFill>
                <a:latin typeface="Arial"/>
                <a:ea typeface="ＭＳ Ｐゴシック"/>
              </a:rPr>
              <a:t>概　要</a:t>
            </a:r>
          </a:p>
        </p:txBody>
      </p:sp>
      <p:sp>
        <p:nvSpPr>
          <p:cNvPr id="17" name="角丸四角形 16"/>
          <p:cNvSpPr/>
          <p:nvPr/>
        </p:nvSpPr>
        <p:spPr>
          <a:xfrm>
            <a:off x="216977" y="2177017"/>
            <a:ext cx="8798064" cy="1712394"/>
          </a:xfrm>
          <a:prstGeom prst="roundRect">
            <a:avLst>
              <a:gd name="adj" fmla="val 2179"/>
            </a:avLst>
          </a:prstGeom>
          <a:noFill/>
          <a:ln w="15875"/>
        </p:spPr>
        <p:style>
          <a:lnRef idx="2">
            <a:schemeClr val="dk1">
              <a:shade val="50000"/>
            </a:schemeClr>
          </a:lnRef>
          <a:fillRef idx="1">
            <a:schemeClr val="dk1"/>
          </a:fillRef>
          <a:effectRef idx="0">
            <a:schemeClr val="dk1"/>
          </a:effectRef>
          <a:fontRef idx="minor">
            <a:schemeClr val="lt1"/>
          </a:fontRef>
        </p:style>
        <p:txBody>
          <a:bodyPr lIns="32655" tIns="32655" rIns="32655" bIns="32655" anchor="t"/>
          <a:lstStyle/>
          <a:p>
            <a:pPr defTabSz="828992" fontAlgn="base" latinLnBrk="1">
              <a:spcBef>
                <a:spcPct val="0"/>
              </a:spcBef>
              <a:spcAft>
                <a:spcPct val="0"/>
              </a:spcAft>
              <a:defRPr/>
            </a:pPr>
            <a:endParaRPr kumimoji="1" lang="en-US" altLang="ja-JP" sz="1270" dirty="0">
              <a:solidFill>
                <a:srgbClr val="000000"/>
              </a:solidFill>
              <a:latin typeface="Arial"/>
              <a:ea typeface="ＭＳ Ｐゴシック"/>
            </a:endParaRPr>
          </a:p>
          <a:p>
            <a:pPr defTabSz="828992" fontAlgn="base" latinLnBrk="1">
              <a:spcBef>
                <a:spcPct val="0"/>
              </a:spcBef>
              <a:spcAft>
                <a:spcPct val="0"/>
              </a:spcAft>
              <a:defRPr/>
            </a:pPr>
            <a:r>
              <a:rPr kumimoji="1" lang="ja-JP" altLang="en-US" sz="1270" dirty="0">
                <a:solidFill>
                  <a:srgbClr val="000000"/>
                </a:solidFill>
                <a:latin typeface="Arial"/>
                <a:ea typeface="ＭＳ Ｐゴシック"/>
              </a:rPr>
              <a:t>　</a:t>
            </a:r>
            <a:r>
              <a:rPr kumimoji="1" lang="en-US" altLang="ja-JP" sz="1361" dirty="0">
                <a:solidFill>
                  <a:srgbClr val="000000"/>
                </a:solidFill>
                <a:latin typeface="Arial"/>
                <a:ea typeface="ＭＳ Ｐゴシック"/>
              </a:rPr>
              <a:t>【</a:t>
            </a:r>
            <a:r>
              <a:rPr kumimoji="1" lang="ja-JP" altLang="en-US" sz="1361" dirty="0">
                <a:solidFill>
                  <a:srgbClr val="000000"/>
                </a:solidFill>
                <a:latin typeface="Arial"/>
                <a:ea typeface="ＭＳ Ｐゴシック"/>
              </a:rPr>
              <a:t>事業内容</a:t>
            </a:r>
            <a:r>
              <a:rPr kumimoji="1" lang="en-US" altLang="ja-JP" sz="1361" dirty="0">
                <a:solidFill>
                  <a:srgbClr val="000000"/>
                </a:solidFill>
                <a:latin typeface="Arial"/>
                <a:ea typeface="ＭＳ Ｐゴシック"/>
              </a:rPr>
              <a:t>】</a:t>
            </a:r>
          </a:p>
          <a:p>
            <a:pPr defTabSz="828992" fontAlgn="base" latinLnBrk="1">
              <a:spcBef>
                <a:spcPct val="0"/>
              </a:spcBef>
              <a:spcAft>
                <a:spcPct val="0"/>
              </a:spcAft>
              <a:defRPr/>
            </a:pPr>
            <a:r>
              <a:rPr kumimoji="1" lang="ja-JP" altLang="en-US" sz="1361" dirty="0">
                <a:solidFill>
                  <a:srgbClr val="000000"/>
                </a:solidFill>
                <a:latin typeface="Arial"/>
                <a:ea typeface="ＭＳ Ｐゴシック"/>
              </a:rPr>
              <a:t>　・主任相談支援専門員養成研修の実施（５日間、参加者２００名程度）</a:t>
            </a:r>
            <a:endParaRPr kumimoji="1" lang="en-US" altLang="ja-JP" sz="1361" dirty="0">
              <a:solidFill>
                <a:srgbClr val="000000"/>
              </a:solidFill>
              <a:latin typeface="Arial"/>
              <a:ea typeface="ＭＳ Ｐゴシック"/>
            </a:endParaRPr>
          </a:p>
          <a:p>
            <a:pPr defTabSz="828992" fontAlgn="base" latinLnBrk="1">
              <a:spcBef>
                <a:spcPct val="0"/>
              </a:spcBef>
              <a:spcAft>
                <a:spcPct val="0"/>
              </a:spcAft>
              <a:defRPr/>
            </a:pPr>
            <a:endParaRPr kumimoji="1" lang="ja-JP" altLang="en-US" sz="726" dirty="0">
              <a:solidFill>
                <a:srgbClr val="000000"/>
              </a:solidFill>
              <a:latin typeface="Arial"/>
              <a:ea typeface="ＭＳ Ｐゴシック"/>
            </a:endParaRPr>
          </a:p>
          <a:p>
            <a:pPr defTabSz="828992" fontAlgn="base" latinLnBrk="1">
              <a:spcBef>
                <a:spcPct val="0"/>
              </a:spcBef>
              <a:spcAft>
                <a:spcPct val="0"/>
              </a:spcAft>
              <a:defRPr/>
            </a:pPr>
            <a:r>
              <a:rPr kumimoji="1" lang="ja-JP" altLang="en-US" sz="1361" dirty="0">
                <a:solidFill>
                  <a:srgbClr val="000000"/>
                </a:solidFill>
                <a:latin typeface="Arial"/>
                <a:ea typeface="ＭＳ Ｐゴシック"/>
              </a:rPr>
              <a:t>　・基幹相談支援センターにおける</a:t>
            </a:r>
            <a:r>
              <a:rPr kumimoji="1" lang="ja-JP" altLang="en-US" sz="1361" dirty="0" smtClean="0">
                <a:solidFill>
                  <a:srgbClr val="000000"/>
                </a:solidFill>
                <a:latin typeface="Arial"/>
                <a:ea typeface="ＭＳ Ｐゴシック"/>
              </a:rPr>
              <a:t>モニタリング効果等</a:t>
            </a:r>
            <a:r>
              <a:rPr kumimoji="1" lang="ja-JP" altLang="en-US" sz="1361" dirty="0">
                <a:solidFill>
                  <a:srgbClr val="000000"/>
                </a:solidFill>
                <a:latin typeface="Arial"/>
                <a:ea typeface="ＭＳ Ｐゴシック"/>
              </a:rPr>
              <a:t>の検証手法に関するガイドラインの作成</a:t>
            </a:r>
            <a:endParaRPr kumimoji="1" lang="en-US" altLang="ja-JP" sz="1361" dirty="0">
              <a:solidFill>
                <a:srgbClr val="000000"/>
              </a:solidFill>
              <a:latin typeface="Arial"/>
              <a:ea typeface="ＭＳ Ｐゴシック"/>
            </a:endParaRPr>
          </a:p>
          <a:p>
            <a:pPr defTabSz="828992" fontAlgn="base" latinLnBrk="1">
              <a:spcBef>
                <a:spcPct val="0"/>
              </a:spcBef>
              <a:spcAft>
                <a:spcPct val="0"/>
              </a:spcAft>
              <a:defRPr/>
            </a:pPr>
            <a:endParaRPr kumimoji="1" lang="en-US" altLang="ja-JP" sz="726" dirty="0">
              <a:solidFill>
                <a:srgbClr val="000000"/>
              </a:solidFill>
              <a:latin typeface="Arial"/>
              <a:ea typeface="ＭＳ Ｐゴシック"/>
            </a:endParaRPr>
          </a:p>
          <a:p>
            <a:pPr defTabSz="828992" fontAlgn="base" latinLnBrk="1">
              <a:spcBef>
                <a:spcPct val="0"/>
              </a:spcBef>
              <a:spcAft>
                <a:spcPct val="0"/>
              </a:spcAft>
              <a:defRPr/>
            </a:pPr>
            <a:r>
              <a:rPr kumimoji="1" lang="ja-JP" altLang="en-US" sz="1361" dirty="0">
                <a:solidFill>
                  <a:srgbClr val="000000"/>
                </a:solidFill>
                <a:latin typeface="Arial"/>
                <a:ea typeface="ＭＳ Ｐゴシック"/>
              </a:rPr>
              <a:t>　　</a:t>
            </a:r>
            <a:r>
              <a:rPr kumimoji="1" lang="en-US" altLang="ja-JP" sz="1270" dirty="0">
                <a:solidFill>
                  <a:srgbClr val="000000"/>
                </a:solidFill>
                <a:latin typeface="Arial"/>
                <a:ea typeface="ＭＳ Ｐゴシック"/>
              </a:rPr>
              <a:t>※</a:t>
            </a:r>
            <a:r>
              <a:rPr kumimoji="1" lang="ja-JP" altLang="en-US" sz="1270" dirty="0">
                <a:solidFill>
                  <a:srgbClr val="000000"/>
                </a:solidFill>
                <a:latin typeface="Arial"/>
                <a:ea typeface="ＭＳ Ｐゴシック"/>
              </a:rPr>
              <a:t>平成３０年度事業では、基幹相談支援センターの設置促進を図るための取組の好事例等を収集した手引きを作成</a:t>
            </a:r>
            <a:endParaRPr kumimoji="1" lang="en-US" altLang="ja-JP" sz="1270" dirty="0">
              <a:solidFill>
                <a:srgbClr val="000000"/>
              </a:solidFill>
              <a:latin typeface="Arial"/>
              <a:ea typeface="ＭＳ Ｐゴシック"/>
            </a:endParaRPr>
          </a:p>
          <a:p>
            <a:pPr defTabSz="828992" fontAlgn="base" latinLnBrk="1">
              <a:spcBef>
                <a:spcPct val="0"/>
              </a:spcBef>
              <a:spcAft>
                <a:spcPct val="0"/>
              </a:spcAft>
              <a:defRPr/>
            </a:pPr>
            <a:endParaRPr kumimoji="1" lang="en-US" altLang="ja-JP" sz="907" dirty="0">
              <a:solidFill>
                <a:srgbClr val="000000"/>
              </a:solidFill>
              <a:latin typeface="Arial"/>
              <a:ea typeface="ＭＳ Ｐゴシック"/>
            </a:endParaRPr>
          </a:p>
          <a:p>
            <a:pPr defTabSz="828992" fontAlgn="base" latinLnBrk="1">
              <a:spcBef>
                <a:spcPct val="0"/>
              </a:spcBef>
              <a:spcAft>
                <a:spcPct val="0"/>
              </a:spcAft>
              <a:defRPr/>
            </a:pPr>
            <a:r>
              <a:rPr kumimoji="1" lang="ja-JP" altLang="en-US" sz="1361" dirty="0">
                <a:solidFill>
                  <a:srgbClr val="000000"/>
                </a:solidFill>
                <a:latin typeface="Arial"/>
                <a:ea typeface="ＭＳ Ｐゴシック"/>
              </a:rPr>
              <a:t>　</a:t>
            </a:r>
            <a:r>
              <a:rPr kumimoji="1" lang="en-US" altLang="ja-JP" sz="1361" dirty="0">
                <a:solidFill>
                  <a:srgbClr val="000000"/>
                </a:solidFill>
                <a:latin typeface="Arial"/>
                <a:ea typeface="ＭＳ Ｐゴシック"/>
              </a:rPr>
              <a:t>【</a:t>
            </a:r>
            <a:r>
              <a:rPr kumimoji="1" lang="ja-JP" altLang="en-US" sz="1361" dirty="0">
                <a:solidFill>
                  <a:srgbClr val="000000"/>
                </a:solidFill>
                <a:latin typeface="Arial"/>
                <a:ea typeface="ＭＳ Ｐゴシック"/>
              </a:rPr>
              <a:t>実施主体</a:t>
            </a:r>
            <a:r>
              <a:rPr kumimoji="1" lang="en-US" altLang="ja-JP" sz="1361" dirty="0">
                <a:solidFill>
                  <a:srgbClr val="000000"/>
                </a:solidFill>
                <a:latin typeface="Arial"/>
                <a:ea typeface="ＭＳ Ｐゴシック"/>
              </a:rPr>
              <a:t>】</a:t>
            </a:r>
            <a:r>
              <a:rPr kumimoji="1" lang="ja-JP" altLang="en-US" sz="1361" dirty="0">
                <a:solidFill>
                  <a:srgbClr val="000000"/>
                </a:solidFill>
                <a:latin typeface="Arial"/>
                <a:ea typeface="ＭＳ Ｐゴシック"/>
              </a:rPr>
              <a:t>　　国（民間団体へ委託予定）</a:t>
            </a:r>
            <a:endParaRPr kumimoji="1" lang="en-US" altLang="ja-JP" sz="1361" dirty="0">
              <a:solidFill>
                <a:srgbClr val="000000"/>
              </a:solidFill>
              <a:latin typeface="Arial"/>
              <a:ea typeface="ＭＳ Ｐゴシック"/>
            </a:endParaRPr>
          </a:p>
        </p:txBody>
      </p:sp>
      <p:sp>
        <p:nvSpPr>
          <p:cNvPr id="16" name="テキスト ボックス 15"/>
          <p:cNvSpPr txBox="1"/>
          <p:nvPr/>
        </p:nvSpPr>
        <p:spPr>
          <a:xfrm>
            <a:off x="53830" y="2023468"/>
            <a:ext cx="1399442" cy="315599"/>
          </a:xfrm>
          <a:prstGeom prst="rect">
            <a:avLst/>
          </a:prstGeom>
          <a:solidFill>
            <a:srgbClr val="92D050"/>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defTabSz="828992" fontAlgn="base">
              <a:spcBef>
                <a:spcPct val="0"/>
              </a:spcBef>
              <a:spcAft>
                <a:spcPct val="0"/>
              </a:spcAft>
              <a:defRPr/>
            </a:pPr>
            <a:r>
              <a:rPr kumimoji="1" lang="ja-JP" altLang="en-US" sz="1451" b="1" dirty="0">
                <a:solidFill>
                  <a:prstClr val="white"/>
                </a:solidFill>
                <a:latin typeface="Arial"/>
                <a:ea typeface="ＭＳ Ｐゴシック"/>
              </a:rPr>
              <a:t>事業内容等</a:t>
            </a:r>
          </a:p>
        </p:txBody>
      </p:sp>
      <p:sp>
        <p:nvSpPr>
          <p:cNvPr id="7" name="テキスト ボックス 6"/>
          <p:cNvSpPr txBox="1"/>
          <p:nvPr/>
        </p:nvSpPr>
        <p:spPr>
          <a:xfrm>
            <a:off x="216979" y="3889411"/>
            <a:ext cx="817437" cy="315599"/>
          </a:xfrm>
          <a:prstGeom prst="rect">
            <a:avLst/>
          </a:prstGeom>
          <a:noFill/>
        </p:spPr>
        <p:txBody>
          <a:bodyPr wrap="square" rtlCol="0">
            <a:spAutoFit/>
          </a:bodyPr>
          <a:lstStyle/>
          <a:p>
            <a:pPr defTabSz="844083" fontAlgn="base">
              <a:spcBef>
                <a:spcPct val="0"/>
              </a:spcBef>
              <a:spcAft>
                <a:spcPct val="0"/>
              </a:spcAft>
              <a:defRPr/>
            </a:pPr>
            <a:r>
              <a:rPr kumimoji="1" lang="ja-JP" altLang="en-US" sz="1451" dirty="0">
                <a:solidFill>
                  <a:prstClr val="black"/>
                </a:solidFill>
                <a:latin typeface="ＭＳ Ｐゴシック"/>
                <a:ea typeface="ＭＳ Ｐゴシック" charset="-128"/>
              </a:rPr>
              <a:t>（参考）</a:t>
            </a:r>
            <a:endParaRPr kumimoji="1" lang="ja-JP" altLang="en-US" sz="1451" dirty="0">
              <a:solidFill>
                <a:prstClr val="black"/>
              </a:solidFill>
              <a:latin typeface="ＭＳ Ｐゴシック" panose="020B0600070205080204" pitchFamily="50" charset="-128"/>
              <a:ea typeface="ＭＳ Ｐゴシック" panose="020B0600070205080204" pitchFamily="50" charset="-128"/>
            </a:endParaRPr>
          </a:p>
        </p:txBody>
      </p:sp>
      <p:sp>
        <p:nvSpPr>
          <p:cNvPr id="19" name="ホームベース 18"/>
          <p:cNvSpPr/>
          <p:nvPr/>
        </p:nvSpPr>
        <p:spPr>
          <a:xfrm>
            <a:off x="2458917" y="4517628"/>
            <a:ext cx="480147" cy="959515"/>
          </a:xfrm>
          <a:prstGeom prst="homePlate">
            <a:avLst>
              <a:gd name="adj" fmla="val 40912"/>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defTabSz="844083" fontAlgn="base">
              <a:spcBef>
                <a:spcPct val="0"/>
              </a:spcBef>
              <a:spcAft>
                <a:spcPct val="0"/>
              </a:spcAft>
              <a:defRPr/>
            </a:pPr>
            <a:r>
              <a:rPr kumimoji="1" lang="ja-JP" altLang="en-US" sz="1088" dirty="0">
                <a:solidFill>
                  <a:prstClr val="black"/>
                </a:solidFill>
                <a:latin typeface="Arial"/>
                <a:ea typeface="ＭＳ Ｐゴシック"/>
              </a:rPr>
              <a:t>制度創設</a:t>
            </a:r>
            <a:endParaRPr kumimoji="1" lang="en-US" altLang="ja-JP" sz="1088" dirty="0">
              <a:solidFill>
                <a:prstClr val="black"/>
              </a:solidFill>
              <a:latin typeface="Arial"/>
              <a:ea typeface="ＭＳ Ｐゴシック"/>
            </a:endParaRPr>
          </a:p>
        </p:txBody>
      </p:sp>
      <p:sp>
        <p:nvSpPr>
          <p:cNvPr id="6" name="ホームベース 5"/>
          <p:cNvSpPr/>
          <p:nvPr/>
        </p:nvSpPr>
        <p:spPr>
          <a:xfrm>
            <a:off x="4950851" y="6061706"/>
            <a:ext cx="2454025" cy="432383"/>
          </a:xfrm>
          <a:prstGeom prst="homePlate">
            <a:avLst/>
          </a:prstGeom>
          <a:solidFill>
            <a:schemeClr val="accent6">
              <a:lumMod val="50000"/>
            </a:schemeClr>
          </a:solidFill>
          <a:ln>
            <a:solidFill>
              <a:schemeClr val="accent6">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844083" fontAlgn="base">
              <a:spcBef>
                <a:spcPct val="0"/>
              </a:spcBef>
              <a:spcAft>
                <a:spcPct val="0"/>
              </a:spcAft>
              <a:defRPr/>
            </a:pPr>
            <a:r>
              <a:rPr kumimoji="1" lang="ja-JP" altLang="en-US" sz="1088" b="1" dirty="0">
                <a:solidFill>
                  <a:prstClr val="white"/>
                </a:solidFill>
                <a:latin typeface="Arial"/>
                <a:ea typeface="ＭＳ Ｐゴシック"/>
              </a:rPr>
              <a:t>モニタリング結果等の検証手法に</a:t>
            </a:r>
            <a:endParaRPr kumimoji="1" lang="en-US" altLang="ja-JP" sz="1088" b="1" dirty="0">
              <a:solidFill>
                <a:prstClr val="white"/>
              </a:solidFill>
              <a:latin typeface="Arial"/>
              <a:ea typeface="ＭＳ Ｐゴシック"/>
            </a:endParaRPr>
          </a:p>
          <a:p>
            <a:pPr algn="ctr" defTabSz="844083" fontAlgn="base">
              <a:spcBef>
                <a:spcPct val="0"/>
              </a:spcBef>
              <a:spcAft>
                <a:spcPct val="0"/>
              </a:spcAft>
              <a:defRPr/>
            </a:pPr>
            <a:r>
              <a:rPr kumimoji="1" lang="ja-JP" altLang="en-US" sz="1088" b="1" dirty="0">
                <a:solidFill>
                  <a:prstClr val="white"/>
                </a:solidFill>
                <a:latin typeface="Arial"/>
                <a:ea typeface="ＭＳ Ｐゴシック"/>
              </a:rPr>
              <a:t>関するガイドラインの作成</a:t>
            </a:r>
          </a:p>
        </p:txBody>
      </p:sp>
      <p:sp>
        <p:nvSpPr>
          <p:cNvPr id="20" name="ホームベース 19"/>
          <p:cNvSpPr/>
          <p:nvPr/>
        </p:nvSpPr>
        <p:spPr>
          <a:xfrm>
            <a:off x="7395596" y="6071692"/>
            <a:ext cx="1748404" cy="456206"/>
          </a:xfrm>
          <a:prstGeom prst="homePlate">
            <a:avLst>
              <a:gd name="adj" fmla="val 26651"/>
            </a:avLst>
          </a:prstGeom>
          <a:ln>
            <a:solidFill>
              <a:schemeClr val="accent6"/>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defTabSz="844083" fontAlgn="base">
              <a:spcBef>
                <a:spcPct val="0"/>
              </a:spcBef>
              <a:spcAft>
                <a:spcPct val="0"/>
              </a:spcAft>
              <a:defRPr/>
            </a:pPr>
            <a:r>
              <a:rPr kumimoji="1" lang="ja-JP" altLang="en-US" sz="1088" dirty="0">
                <a:solidFill>
                  <a:prstClr val="black"/>
                </a:solidFill>
                <a:latin typeface="Arial"/>
                <a:ea typeface="ＭＳ Ｐゴシック"/>
              </a:rPr>
              <a:t>・ガイドラインを参考に</a:t>
            </a:r>
            <a:endParaRPr kumimoji="1" lang="en-US" altLang="ja-JP" sz="1088" dirty="0">
              <a:solidFill>
                <a:prstClr val="black"/>
              </a:solidFill>
              <a:latin typeface="Arial"/>
              <a:ea typeface="ＭＳ Ｐゴシック"/>
            </a:endParaRPr>
          </a:p>
          <a:p>
            <a:pPr defTabSz="844083" fontAlgn="base">
              <a:spcBef>
                <a:spcPct val="0"/>
              </a:spcBef>
              <a:spcAft>
                <a:spcPct val="0"/>
              </a:spcAft>
              <a:defRPr/>
            </a:pPr>
            <a:r>
              <a:rPr kumimoji="1" lang="ja-JP" altLang="en-US" sz="1088" dirty="0">
                <a:solidFill>
                  <a:prstClr val="black"/>
                </a:solidFill>
                <a:latin typeface="Arial"/>
                <a:ea typeface="ＭＳ Ｐゴシック"/>
              </a:rPr>
              <a:t>　取組を推進</a:t>
            </a:r>
          </a:p>
        </p:txBody>
      </p:sp>
      <p:sp>
        <p:nvSpPr>
          <p:cNvPr id="22" name="テキスト ボックス 21"/>
          <p:cNvSpPr txBox="1"/>
          <p:nvPr/>
        </p:nvSpPr>
        <p:spPr>
          <a:xfrm>
            <a:off x="6103429" y="15948"/>
            <a:ext cx="3021521" cy="315599"/>
          </a:xfrm>
          <a:prstGeom prst="rect">
            <a:avLst/>
          </a:prstGeom>
          <a:noFill/>
        </p:spPr>
        <p:txBody>
          <a:bodyPr wrap="square" rtlCol="0">
            <a:spAutoFit/>
          </a:bodyPr>
          <a:lstStyle/>
          <a:p>
            <a:pPr algn="r" defTabSz="844083" fontAlgn="base">
              <a:spcBef>
                <a:spcPct val="0"/>
              </a:spcBef>
              <a:spcAft>
                <a:spcPct val="0"/>
              </a:spcAft>
              <a:defRPr/>
            </a:pPr>
            <a:r>
              <a:rPr kumimoji="1" lang="ja-JP" altLang="en-US" sz="1451" dirty="0" smtClean="0">
                <a:solidFill>
                  <a:prstClr val="black"/>
                </a:solidFill>
                <a:latin typeface="ＭＳ Ｐゴシック"/>
                <a:ea typeface="ＭＳ Ｐゴシック" charset="-128"/>
              </a:rPr>
              <a:t>（令和元年度まで国が直接養成）</a:t>
            </a:r>
            <a:endParaRPr kumimoji="1" lang="ja-JP" altLang="en-US" sz="1451" dirty="0">
              <a:solidFill>
                <a:prstClr val="black"/>
              </a:solidFill>
              <a:latin typeface="ＭＳ Ｐゴシック" panose="020B0600070205080204" pitchFamily="50" charset="-128"/>
              <a:ea typeface="ＭＳ Ｐゴシック" panose="020B0600070205080204" pitchFamily="50" charset="-128"/>
            </a:endParaRPr>
          </a:p>
        </p:txBody>
      </p:sp>
      <p:sp>
        <p:nvSpPr>
          <p:cNvPr id="8" name="スライド番号プレースホルダー 7"/>
          <p:cNvSpPr>
            <a:spLocks noGrp="1"/>
          </p:cNvSpPr>
          <p:nvPr>
            <p:ph type="sldNum" sz="quarter" idx="12"/>
          </p:nvPr>
        </p:nvSpPr>
        <p:spPr/>
        <p:txBody>
          <a:bodyPr/>
          <a:lstStyle/>
          <a:p>
            <a:fld id="{2ADEAB0B-3364-414D-832E-F3CDA843F507}" type="slidenum">
              <a:rPr kumimoji="1" lang="ja-JP" altLang="en-US" smtClean="0"/>
              <a:t>49</a:t>
            </a:fld>
            <a:endParaRPr kumimoji="1" lang="ja-JP" altLang="en-US"/>
          </a:p>
        </p:txBody>
      </p:sp>
      <p:sp>
        <p:nvSpPr>
          <p:cNvPr id="9" name="フッター プレースホルダー 8"/>
          <p:cNvSpPr>
            <a:spLocks noGrp="1"/>
          </p:cNvSpPr>
          <p:nvPr>
            <p:ph type="ftr" sz="quarter" idx="11"/>
          </p:nvPr>
        </p:nvSpPr>
        <p:spPr/>
        <p:txBody>
          <a:bodyPr/>
          <a:lstStyle/>
          <a:p>
            <a:pPr>
              <a:defRPr/>
            </a:pPr>
            <a:r>
              <a:rPr kumimoji="1" lang="ja-JP" altLang="en-US" smtClean="0"/>
              <a:t>平成</a:t>
            </a:r>
            <a:r>
              <a:rPr kumimoji="1" lang="en-US" altLang="ja-JP" smtClean="0"/>
              <a:t>30</a:t>
            </a:r>
            <a:r>
              <a:rPr kumimoji="1" lang="ja-JP" altLang="en-US" smtClean="0"/>
              <a:t>年度障害者総合福祉推進事業に基づく新カリキュラムによる相談支援従事者養成研修</a:t>
            </a:r>
            <a:r>
              <a:rPr kumimoji="1" lang="en-US" altLang="ja-JP" smtClean="0"/>
              <a:t>(</a:t>
            </a:r>
            <a:r>
              <a:rPr kumimoji="1" lang="ja-JP" altLang="en-US" smtClean="0"/>
              <a:t>現任研修</a:t>
            </a:r>
            <a:r>
              <a:rPr kumimoji="1" lang="en-US" altLang="ja-JP" smtClean="0"/>
              <a:t>) </a:t>
            </a:r>
            <a:r>
              <a:rPr kumimoji="1" lang="ja-JP" altLang="en-US" smtClean="0"/>
              <a:t>を令和元年度版に改訂したもの</a:t>
            </a:r>
            <a:endParaRPr kumimoji="1" lang="ja-JP" altLang="en-US" dirty="0" smtClean="0"/>
          </a:p>
        </p:txBody>
      </p:sp>
    </p:spTree>
    <p:extLst>
      <p:ext uri="{BB962C8B-B14F-4D97-AF65-F5344CB8AC3E}">
        <p14:creationId xmlns:p14="http://schemas.microsoft.com/office/powerpoint/2010/main" val="7963236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835696" y="25265"/>
            <a:ext cx="7308304" cy="648072"/>
          </a:xfrm>
        </p:spPr>
        <p:txBody>
          <a:bodyPr>
            <a:noAutofit/>
          </a:bodyPr>
          <a:lstStyle/>
          <a:p>
            <a:pPr algn="r"/>
            <a:r>
              <a:rPr kumimoji="1" lang="ja-JP" altLang="en-US" sz="2000" dirty="0" smtClean="0"/>
              <a:t>相談支援従事者現任研修講義資料</a:t>
            </a:r>
            <a:r>
              <a:rPr kumimoji="1" lang="en-US" altLang="ja-JP" sz="2000" dirty="0" smtClean="0"/>
              <a:t>【</a:t>
            </a:r>
            <a:r>
              <a:rPr kumimoji="1" lang="ja-JP" altLang="en-US" sz="2000" dirty="0" smtClean="0"/>
              <a:t>令和元年度版</a:t>
            </a:r>
            <a:r>
              <a:rPr kumimoji="1" lang="en-US" altLang="ja-JP" sz="2000" dirty="0" smtClean="0"/>
              <a:t>】</a:t>
            </a:r>
            <a:endParaRPr kumimoji="1" lang="ja-JP" altLang="en-US" sz="2000" dirty="0"/>
          </a:p>
        </p:txBody>
      </p:sp>
      <p:sp>
        <p:nvSpPr>
          <p:cNvPr id="3" name="サブタイトル 2"/>
          <p:cNvSpPr>
            <a:spLocks noGrp="1"/>
          </p:cNvSpPr>
          <p:nvPr>
            <p:ph type="subTitle" idx="1"/>
          </p:nvPr>
        </p:nvSpPr>
        <p:spPr>
          <a:xfrm>
            <a:off x="1331640" y="4437112"/>
            <a:ext cx="6400800" cy="1368152"/>
          </a:xfrm>
        </p:spPr>
        <p:txBody>
          <a:bodyPr>
            <a:normAutofit/>
          </a:bodyPr>
          <a:lstStyle/>
          <a:p>
            <a:r>
              <a:rPr lang="zh-TW" altLang="en-US" sz="2000" dirty="0" smtClean="0">
                <a:latin typeface="ＭＳ ゴシック" panose="020B0609070205080204" pitchFamily="49" charset="-128"/>
                <a:ea typeface="ＭＳ ゴシック" panose="020B0609070205080204" pitchFamily="49" charset="-128"/>
              </a:rPr>
              <a:t>厚生労働省 </a:t>
            </a:r>
            <a:r>
              <a:rPr lang="ja-JP" altLang="en-US" sz="2000" dirty="0" smtClean="0">
                <a:latin typeface="ＭＳ ゴシック" panose="020B0609070205080204" pitchFamily="49" charset="-128"/>
                <a:ea typeface="ＭＳ ゴシック" panose="020B0609070205080204" pitchFamily="49" charset="-128"/>
              </a:rPr>
              <a:t>社会・援護局 障害保健福祉部</a:t>
            </a:r>
          </a:p>
          <a:p>
            <a:r>
              <a:rPr lang="zh-TW" altLang="en-US" sz="2000" dirty="0" smtClean="0">
                <a:latin typeface="ＭＳ ゴシック" panose="020B0609070205080204" pitchFamily="49" charset="-128"/>
                <a:ea typeface="ＭＳ ゴシック" panose="020B0609070205080204" pitchFamily="49" charset="-128"/>
              </a:rPr>
              <a:t>障害福祉課</a:t>
            </a:r>
            <a:r>
              <a:rPr lang="en-US" altLang="zh-TW" sz="2000" dirty="0">
                <a:latin typeface="ＭＳ ゴシック" panose="020B0609070205080204" pitchFamily="49" charset="-128"/>
                <a:ea typeface="ＭＳ ゴシック" panose="020B0609070205080204" pitchFamily="49" charset="-128"/>
              </a:rPr>
              <a:t> </a:t>
            </a:r>
            <a:r>
              <a:rPr lang="zh-TW" altLang="en-US" sz="2000" dirty="0" smtClean="0">
                <a:latin typeface="ＭＳ ゴシック" panose="020B0609070205080204" pitchFamily="49" charset="-128"/>
                <a:ea typeface="ＭＳ ゴシック" panose="020B0609070205080204" pitchFamily="49" charset="-128"/>
              </a:rPr>
              <a:t>地域生活支援推進室</a:t>
            </a:r>
          </a:p>
          <a:p>
            <a:r>
              <a:rPr lang="zh-TW" altLang="en-US" sz="2000" dirty="0" smtClean="0">
                <a:latin typeface="ＭＳ ゴシック" panose="020B0609070205080204" pitchFamily="49" charset="-128"/>
                <a:ea typeface="ＭＳ ゴシック" panose="020B0609070205080204" pitchFamily="49" charset="-128"/>
              </a:rPr>
              <a:t>相談支援専門官</a:t>
            </a:r>
            <a:r>
              <a:rPr lang="ja-JP" altLang="en-US" sz="2000" dirty="0" smtClean="0">
                <a:latin typeface="ＭＳ ゴシック" panose="020B0609070205080204" pitchFamily="49" charset="-128"/>
                <a:ea typeface="ＭＳ ゴシック" panose="020B0609070205080204" pitchFamily="49" charset="-128"/>
              </a:rPr>
              <a:t>　藤川雄一</a:t>
            </a:r>
            <a:endParaRPr lang="zh-TW" altLang="en-US" sz="2000" dirty="0" smtClean="0">
              <a:latin typeface="ＭＳ ゴシック" panose="020B0609070205080204" pitchFamily="49" charset="-128"/>
              <a:ea typeface="ＭＳ ゴシック" panose="020B0609070205080204" pitchFamily="49" charset="-128"/>
            </a:endParaRPr>
          </a:p>
        </p:txBody>
      </p:sp>
      <p:sp>
        <p:nvSpPr>
          <p:cNvPr id="5" name="タイトル 1"/>
          <p:cNvSpPr txBox="1">
            <a:spLocks/>
          </p:cNvSpPr>
          <p:nvPr/>
        </p:nvSpPr>
        <p:spPr bwMode="auto">
          <a:xfrm>
            <a:off x="683568" y="2420888"/>
            <a:ext cx="7772400" cy="147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kern="0" dirty="0">
                <a:latin typeface="ＤＦ特太ゴシック体" panose="020B0509000000000000" pitchFamily="49" charset="-128"/>
                <a:ea typeface="ＤＦ特太ゴシック体" panose="020B0509000000000000" pitchFamily="49" charset="-128"/>
              </a:rPr>
              <a:t>障害福祉の動向</a:t>
            </a:r>
          </a:p>
        </p:txBody>
      </p:sp>
      <p:sp>
        <p:nvSpPr>
          <p:cNvPr id="4" name="スライド番号プレースホルダー 3"/>
          <p:cNvSpPr>
            <a:spLocks noGrp="1"/>
          </p:cNvSpPr>
          <p:nvPr>
            <p:ph type="sldNum" sz="quarter" idx="12"/>
          </p:nvPr>
        </p:nvSpPr>
        <p:spPr>
          <a:xfrm>
            <a:off x="6948264" y="6381328"/>
            <a:ext cx="2057400" cy="365125"/>
          </a:xfrm>
        </p:spPr>
        <p:txBody>
          <a:bodyPr/>
          <a:lstStyle/>
          <a:p>
            <a:pPr>
              <a:defRPr/>
            </a:pPr>
            <a:fld id="{F90A3C79-1AFD-481B-B685-7933BCD0898B}" type="slidenum">
              <a:rPr lang="en-US" altLang="ja-JP" smtClean="0"/>
              <a:pPr>
                <a:defRPr/>
              </a:pPr>
              <a:t>5</a:t>
            </a:fld>
            <a:endParaRPr lang="en-US" altLang="ja-JP"/>
          </a:p>
        </p:txBody>
      </p:sp>
    </p:spTree>
    <p:extLst>
      <p:ext uri="{BB962C8B-B14F-4D97-AF65-F5344CB8AC3E}">
        <p14:creationId xmlns:p14="http://schemas.microsoft.com/office/powerpoint/2010/main" val="12402376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263769"/>
            <a:ext cx="9144000" cy="465231"/>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HGS創英角ｺﾞｼｯｸUB" panose="020B0900000000000000" pitchFamily="50" charset="-128"/>
                <a:ea typeface="HGS創英角ｺﾞｼｯｸUB" panose="020B0900000000000000" pitchFamily="50" charset="-128"/>
              </a:rPr>
              <a:t>相談支援専門員と介護支援専門員との連携のあり方に関する調査研究事業</a:t>
            </a:r>
          </a:p>
          <a:p>
            <a:pPr algn="ctr"/>
            <a:r>
              <a:rPr lang="ja-JP" altLang="en-US" sz="1292" dirty="0">
                <a:latin typeface="HGS創英角ｺﾞｼｯｸUB" panose="020B0900000000000000" pitchFamily="50" charset="-128"/>
                <a:ea typeface="HGS創英角ｺﾞｼｯｸUB" panose="020B0900000000000000" pitchFamily="50" charset="-128"/>
              </a:rPr>
              <a:t>（平成</a:t>
            </a:r>
            <a:r>
              <a:rPr lang="en-US" altLang="ja-JP" sz="1292" dirty="0">
                <a:latin typeface="HGS創英角ｺﾞｼｯｸUB" panose="020B0900000000000000" pitchFamily="50" charset="-128"/>
                <a:ea typeface="HGS創英角ｺﾞｼｯｸUB" panose="020B0900000000000000" pitchFamily="50" charset="-128"/>
              </a:rPr>
              <a:t>29</a:t>
            </a:r>
            <a:r>
              <a:rPr lang="ja-JP" altLang="en-US" sz="1292" dirty="0">
                <a:latin typeface="HGS創英角ｺﾞｼｯｸUB" panose="020B0900000000000000" pitchFamily="50" charset="-128"/>
                <a:ea typeface="HGS創英角ｺﾞｼｯｸUB" panose="020B0900000000000000" pitchFamily="50" charset="-128"/>
              </a:rPr>
              <a:t>年度老人保健健康増進等事業）</a:t>
            </a:r>
          </a:p>
        </p:txBody>
      </p:sp>
      <p:sp>
        <p:nvSpPr>
          <p:cNvPr id="2" name="正方形/長方形 1"/>
          <p:cNvSpPr/>
          <p:nvPr/>
        </p:nvSpPr>
        <p:spPr>
          <a:xfrm>
            <a:off x="0" y="729000"/>
            <a:ext cx="9144000" cy="29907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1108" dirty="0">
                <a:latin typeface="メイリオ" panose="020B0604030504040204" pitchFamily="50" charset="-128"/>
                <a:ea typeface="メイリオ" panose="020B0604030504040204" pitchFamily="50" charset="-128"/>
                <a:cs typeface="メイリオ" panose="020B0604030504040204" pitchFamily="50" charset="-128"/>
              </a:rPr>
              <a:t>実施主体：株式会社三菱総合研究所</a:t>
            </a:r>
          </a:p>
        </p:txBody>
      </p:sp>
      <p:sp>
        <p:nvSpPr>
          <p:cNvPr id="33" name="正方形/長方形 32"/>
          <p:cNvSpPr/>
          <p:nvPr/>
        </p:nvSpPr>
        <p:spPr>
          <a:xfrm>
            <a:off x="95554" y="1028077"/>
            <a:ext cx="8929864" cy="539202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nchorCtr="0"/>
          <a:lstStyle/>
          <a:p>
            <a:r>
              <a:rPr lang="ja-JP" altLang="en-US" sz="1292" b="1" u="sng" dirty="0">
                <a:latin typeface="メイリオ" panose="020B0604030504040204" pitchFamily="50" charset="-128"/>
                <a:ea typeface="メイリオ" panose="020B0604030504040204" pitchFamily="50" charset="-128"/>
                <a:cs typeface="メイリオ" panose="020B0604030504040204" pitchFamily="50" charset="-128"/>
              </a:rPr>
              <a:t>１．目的･ねらい</a:t>
            </a:r>
            <a:endParaRPr lang="en-US" altLang="ja-JP" sz="1292" b="1" u="sng"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高齢障害者の介護保険移行においては、相談支援専門員と介護支援専門員の緊密な連携が必要である。</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そこで、本調査研究では、両専門員の具体的な連携内容、連携プロセス等の実態を把握し、高齢障害者の介護保険移行における、</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行政や両専門員の役割を整理することで、地域における関係者の協働を促進し、高齢障害者に個人の特性に応じて介護保険サービス、</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障害福祉サービスが適切に提供される仕組みの充実を図ることを目的とした。</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108"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92" b="1" u="sng" dirty="0">
                <a:latin typeface="メイリオ" panose="020B0604030504040204" pitchFamily="50" charset="-128"/>
                <a:ea typeface="メイリオ" panose="020B0604030504040204" pitchFamily="50" charset="-128"/>
                <a:cs typeface="メイリオ" panose="020B0604030504040204" pitchFamily="50" charset="-128"/>
              </a:rPr>
              <a:t>２．事業概要</a:t>
            </a:r>
            <a:endParaRPr lang="en-US" altLang="ja-JP" sz="1292" b="1" u="sng"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事業所アンケート調査：</a:t>
            </a:r>
            <a:r>
              <a:rPr lang="zh-TW" altLang="en-US" sz="1100" dirty="0">
                <a:latin typeface="メイリオ" panose="020B0604030504040204" pitchFamily="50" charset="-128"/>
                <a:ea typeface="メイリオ" panose="020B0604030504040204" pitchFamily="50" charset="-128"/>
                <a:cs typeface="メイリオ" panose="020B0604030504040204" pitchFamily="50" charset="-128"/>
              </a:rPr>
              <a:t>特定相談支援事業所</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326</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ヶ所／居宅介護支援事業所</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597</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ヶ所の回答から、連携実態を把握。</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自治体ヒアリング調査：</a:t>
            </a:r>
            <a:r>
              <a:rPr lang="zh-TW" altLang="en-US" sz="1100" dirty="0">
                <a:latin typeface="メイリオ" panose="020B0604030504040204" pitchFamily="50" charset="-128"/>
                <a:ea typeface="メイリオ" panose="020B0604030504040204" pitchFamily="50" charset="-128"/>
                <a:cs typeface="メイリオ" panose="020B0604030504040204" pitchFamily="50" charset="-128"/>
              </a:rPr>
              <a:t>岩手県花巻市</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dirty="0">
                <a:latin typeface="メイリオ" panose="020B0604030504040204" pitchFamily="50" charset="-128"/>
                <a:ea typeface="メイリオ" panose="020B0604030504040204" pitchFamily="50" charset="-128"/>
                <a:cs typeface="メイリオ" panose="020B0604030504040204" pitchFamily="50" charset="-128"/>
              </a:rPr>
              <a:t>新潟県新潟市（秋葉区）</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dirty="0">
                <a:latin typeface="メイリオ" panose="020B0604030504040204" pitchFamily="50" charset="-128"/>
                <a:ea typeface="メイリオ" panose="020B0604030504040204" pitchFamily="50" charset="-128"/>
                <a:cs typeface="メイリオ" panose="020B0604030504040204" pitchFamily="50" charset="-128"/>
              </a:rPr>
              <a:t>滋賀県大津市</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dirty="0">
                <a:latin typeface="メイリオ" panose="020B0604030504040204" pitchFamily="50" charset="-128"/>
                <a:ea typeface="メイリオ" panose="020B0604030504040204" pitchFamily="50" charset="-128"/>
                <a:cs typeface="メイリオ" panose="020B0604030504040204" pitchFamily="50" charset="-128"/>
              </a:rPr>
              <a:t>兵庫県三田市</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dirty="0">
                <a:latin typeface="メイリオ" panose="020B0604030504040204" pitchFamily="50" charset="-128"/>
                <a:ea typeface="メイリオ" panose="020B0604030504040204" pitchFamily="50" charset="-128"/>
                <a:cs typeface="メイリオ" panose="020B0604030504040204" pitchFamily="50" charset="-128"/>
              </a:rPr>
              <a:t>島根県出雲市</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の取り組み事例を把握。</a:t>
            </a:r>
            <a:endParaRPr lang="zh-TW" altLang="en-US" sz="11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モデル研修会：滋賀県において相談支援専門員と介護支援専門員を対象にした合同モデル研修会を実施。</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108"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92" b="1" u="sng" dirty="0">
                <a:latin typeface="メイリオ" panose="020B0604030504040204" pitchFamily="50" charset="-128"/>
                <a:ea typeface="メイリオ" panose="020B0604030504040204" pitchFamily="50" charset="-128"/>
                <a:cs typeface="メイリオ" panose="020B0604030504040204" pitchFamily="50" charset="-128"/>
              </a:rPr>
              <a:t>３．事業の成果（今後の展望等）</a:t>
            </a:r>
            <a:endParaRPr lang="en-US" altLang="ja-JP" sz="1292" b="1" u="sng" dirty="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3" name="表 2">
            <a:extLst>
              <a:ext uri="{FF2B5EF4-FFF2-40B4-BE49-F238E27FC236}">
                <a16:creationId xmlns:a16="http://schemas.microsoft.com/office/drawing/2014/main" id="{58CA02E2-5F1D-4229-BC69-9BDB36583CF0}"/>
              </a:ext>
            </a:extLst>
          </p:cNvPr>
          <p:cNvGraphicFramePr>
            <a:graphicFrameLocks noGrp="1"/>
          </p:cNvGraphicFramePr>
          <p:nvPr>
            <p:extLst/>
          </p:nvPr>
        </p:nvGraphicFramePr>
        <p:xfrm>
          <a:off x="362747" y="3229593"/>
          <a:ext cx="3988135" cy="1479452"/>
        </p:xfrm>
        <a:graphic>
          <a:graphicData uri="http://schemas.openxmlformats.org/drawingml/2006/table">
            <a:tbl>
              <a:tblPr firstRow="1" bandRow="1">
                <a:tableStyleId>{B301B821-A1FF-4177-AEE7-76D212191A09}</a:tableStyleId>
              </a:tblPr>
              <a:tblGrid>
                <a:gridCol w="3988135">
                  <a:extLst>
                    <a:ext uri="{9D8B030D-6E8A-4147-A177-3AD203B41FA5}">
                      <a16:colId xmlns:a16="http://schemas.microsoft.com/office/drawing/2014/main" val="677563235"/>
                    </a:ext>
                  </a:extLst>
                </a:gridCol>
              </a:tblGrid>
              <a:tr h="232117">
                <a:tc>
                  <a:txBody>
                    <a:bodyPr/>
                    <a:lstStyle/>
                    <a:p>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事業所アンケートから見えた高齢障害者の介護保険移行の課題</a:t>
                      </a:r>
                    </a:p>
                  </a:txBody>
                  <a:tcPr marL="84406" marR="84406" marT="42203" marB="42203" anchor="ctr"/>
                </a:tc>
                <a:extLst>
                  <a:ext uri="{0D108BD9-81ED-4DB2-BD59-A6C34878D82A}">
                    <a16:rowId xmlns:a16="http://schemas.microsoft.com/office/drawing/2014/main" val="1708614530"/>
                  </a:ext>
                </a:extLst>
              </a:tr>
              <a:tr h="1223889">
                <a:tc>
                  <a:txBody>
                    <a:bodyPr/>
                    <a:lstStyle/>
                    <a:p>
                      <a:pPr marL="171450" indent="-171450">
                        <a:buClr>
                          <a:schemeClr val="tx2">
                            <a:lumMod val="50000"/>
                          </a:schemeClr>
                        </a:buClr>
                        <a:buFont typeface="Wingdings" panose="05000000000000000000" pitchFamily="2" charset="2"/>
                        <a:buChar char="Ø"/>
                      </a:pPr>
                      <a:r>
                        <a:rPr kumimoji="1" lang="ja-JP" altLang="en-US" sz="1000" kern="1200" dirty="0">
                          <a:latin typeface="メイリオ" panose="020B0604030504040204" pitchFamily="50" charset="-128"/>
                          <a:ea typeface="メイリオ" panose="020B0604030504040204" pitchFamily="50" charset="-128"/>
                          <a:cs typeface="メイリオ" panose="020B0604030504040204" pitchFamily="50" charset="-128"/>
                        </a:rPr>
                        <a:t>相談支援専門員と介護支援専門員が</a:t>
                      </a:r>
                      <a:r>
                        <a:rPr kumimoji="1" lang="ja-JP" altLang="en-US" sz="1000" b="1" kern="1200" dirty="0">
                          <a:solidFill>
                            <a:schemeClr val="accent3"/>
                          </a:solidFill>
                          <a:latin typeface="メイリオ" panose="020B0604030504040204" pitchFamily="50" charset="-128"/>
                          <a:ea typeface="メイリオ" panose="020B0604030504040204" pitchFamily="50" charset="-128"/>
                          <a:cs typeface="メイリオ" panose="020B0604030504040204" pitchFamily="50" charset="-128"/>
                        </a:rPr>
                        <a:t>お互いを知らない</a:t>
                      </a:r>
                      <a:r>
                        <a:rPr kumimoji="1" lang="ja-JP" altLang="en-US" sz="800" kern="1200" dirty="0">
                          <a:latin typeface="メイリオ" panose="020B0604030504040204" pitchFamily="50" charset="-128"/>
                          <a:ea typeface="メイリオ" panose="020B0604030504040204" pitchFamily="50" charset="-128"/>
                          <a:cs typeface="メイリオ" panose="020B0604030504040204" pitchFamily="50" charset="-128"/>
                        </a:rPr>
                        <a:t>（制度の知識不足、多忙）</a:t>
                      </a:r>
                    </a:p>
                    <a:p>
                      <a:pPr marL="171450" indent="-171450">
                        <a:buClr>
                          <a:schemeClr val="tx2">
                            <a:lumMod val="50000"/>
                          </a:schemeClr>
                        </a:buClr>
                        <a:buFont typeface="Wingdings" panose="05000000000000000000" pitchFamily="2" charset="2"/>
                        <a:buChar char="Ø"/>
                      </a:pPr>
                      <a:r>
                        <a:rPr kumimoji="1" lang="ja-JP" altLang="en-US" sz="1000" kern="1200" dirty="0">
                          <a:latin typeface="メイリオ" panose="020B0604030504040204" pitchFamily="50" charset="-128"/>
                          <a:ea typeface="メイリオ" panose="020B0604030504040204" pitchFamily="50" charset="-128"/>
                          <a:cs typeface="メイリオ" panose="020B0604030504040204" pitchFamily="50" charset="-128"/>
                        </a:rPr>
                        <a:t>介護保険移行の</a:t>
                      </a:r>
                      <a:r>
                        <a:rPr kumimoji="1" lang="ja-JP" altLang="en-US" sz="1000" b="1" kern="1200" dirty="0">
                          <a:solidFill>
                            <a:schemeClr val="accent3"/>
                          </a:solidFill>
                          <a:latin typeface="メイリオ" panose="020B0604030504040204" pitchFamily="50" charset="-128"/>
                          <a:ea typeface="メイリオ" panose="020B0604030504040204" pitchFamily="50" charset="-128"/>
                          <a:cs typeface="メイリオ" panose="020B0604030504040204" pitchFamily="50" charset="-128"/>
                        </a:rPr>
                        <a:t>業務プロセスが標準化されていない</a:t>
                      </a:r>
                      <a:r>
                        <a:rPr kumimoji="1" lang="ja-JP" altLang="en-US" sz="800" kern="1200" dirty="0">
                          <a:latin typeface="メイリオ" panose="020B0604030504040204" pitchFamily="50" charset="-128"/>
                          <a:ea typeface="メイリオ" panose="020B0604030504040204" pitchFamily="50" charset="-128"/>
                          <a:cs typeface="メイリオ" panose="020B0604030504040204" pitchFamily="50" charset="-128"/>
                        </a:rPr>
                        <a:t>（情報提供の方法、移行に関するマニュアルや様式・ツール等）</a:t>
                      </a:r>
                      <a:endParaRPr kumimoji="1" lang="en-US" altLang="ja-JP" sz="800" kern="1200" dirty="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Clr>
                          <a:schemeClr val="tx2">
                            <a:lumMod val="50000"/>
                          </a:schemeClr>
                        </a:buClr>
                        <a:buFont typeface="Wingdings" panose="05000000000000000000" pitchFamily="2" charset="2"/>
                        <a:buChar char="Ø"/>
                      </a:pPr>
                      <a:r>
                        <a:rPr kumimoji="1" lang="ja-JP" altLang="en-US" sz="1000" kern="1200" dirty="0">
                          <a:latin typeface="メイリオ" panose="020B0604030504040204" pitchFamily="50" charset="-128"/>
                          <a:ea typeface="メイリオ" panose="020B0604030504040204" pitchFamily="50" charset="-128"/>
                          <a:cs typeface="メイリオ" panose="020B0604030504040204" pitchFamily="50" charset="-128"/>
                        </a:rPr>
                        <a:t>介護保険移行に関する</a:t>
                      </a:r>
                      <a:r>
                        <a:rPr kumimoji="1" lang="ja-JP" altLang="en-US" sz="1000" b="1" kern="1200" dirty="0">
                          <a:solidFill>
                            <a:schemeClr val="accent3"/>
                          </a:solidFill>
                          <a:latin typeface="メイリオ" panose="020B0604030504040204" pitchFamily="50" charset="-128"/>
                          <a:ea typeface="メイリオ" panose="020B0604030504040204" pitchFamily="50" charset="-128"/>
                          <a:cs typeface="メイリオ" panose="020B0604030504040204" pitchFamily="50" charset="-128"/>
                        </a:rPr>
                        <a:t>教育・人材育成の仕組みが不十分</a:t>
                      </a:r>
                      <a:r>
                        <a:rPr kumimoji="1" lang="ja-JP" altLang="en-US" sz="1000" kern="1200" dirty="0">
                          <a:latin typeface="メイリオ" panose="020B0604030504040204" pitchFamily="50" charset="-128"/>
                          <a:ea typeface="メイリオ" panose="020B0604030504040204" pitchFamily="50" charset="-128"/>
                          <a:cs typeface="メイリオ" panose="020B0604030504040204" pitchFamily="50" charset="-128"/>
                        </a:rPr>
                        <a:t>である</a:t>
                      </a:r>
                    </a:p>
                    <a:p>
                      <a:pPr marL="171450" indent="-171450">
                        <a:buClr>
                          <a:schemeClr val="tx2">
                            <a:lumMod val="50000"/>
                          </a:schemeClr>
                        </a:buClr>
                        <a:buFont typeface="Wingdings" panose="05000000000000000000" pitchFamily="2" charset="2"/>
                        <a:buChar char="Ø"/>
                      </a:pPr>
                      <a:r>
                        <a:rPr kumimoji="1" lang="ja-JP" altLang="en-US" sz="1000" kern="1200" dirty="0">
                          <a:latin typeface="メイリオ" panose="020B0604030504040204" pitchFamily="50" charset="-128"/>
                          <a:ea typeface="メイリオ" panose="020B0604030504040204" pitchFamily="50" charset="-128"/>
                          <a:cs typeface="メイリオ" panose="020B0604030504040204" pitchFamily="50" charset="-128"/>
                        </a:rPr>
                        <a:t>介護保険移行のあり方について</a:t>
                      </a:r>
                      <a:r>
                        <a:rPr kumimoji="1" lang="ja-JP" altLang="en-US" sz="1000" b="1" kern="1200" dirty="0">
                          <a:solidFill>
                            <a:schemeClr val="accent3"/>
                          </a:solidFill>
                          <a:latin typeface="メイリオ" panose="020B0604030504040204" pitchFamily="50" charset="-128"/>
                          <a:ea typeface="メイリオ" panose="020B0604030504040204" pitchFamily="50" charset="-128"/>
                          <a:cs typeface="メイリオ" panose="020B0604030504040204" pitchFamily="50" charset="-128"/>
                        </a:rPr>
                        <a:t>協議する場がない</a:t>
                      </a:r>
                    </a:p>
                    <a:p>
                      <a:pPr marL="171450" indent="-171450">
                        <a:buClr>
                          <a:schemeClr val="tx2">
                            <a:lumMod val="50000"/>
                          </a:schemeClr>
                        </a:buClr>
                        <a:buFont typeface="Wingdings" panose="05000000000000000000" pitchFamily="2" charset="2"/>
                        <a:buChar char="Ø"/>
                      </a:pPr>
                      <a:r>
                        <a:rPr kumimoji="1" lang="ja-JP" altLang="en-US" sz="1000" kern="1200" dirty="0">
                          <a:latin typeface="メイリオ" panose="020B0604030504040204" pitchFamily="50" charset="-128"/>
                          <a:ea typeface="メイリオ" panose="020B0604030504040204" pitchFamily="50" charset="-128"/>
                          <a:cs typeface="メイリオ" panose="020B0604030504040204" pitchFamily="50" charset="-128"/>
                        </a:rPr>
                        <a:t>介護保険</a:t>
                      </a:r>
                      <a:r>
                        <a:rPr kumimoji="1" lang="ja-JP" altLang="en-US" sz="1000" b="1" kern="1200" dirty="0">
                          <a:solidFill>
                            <a:schemeClr val="accent3"/>
                          </a:solidFill>
                          <a:latin typeface="メイリオ" panose="020B0604030504040204" pitchFamily="50" charset="-128"/>
                          <a:ea typeface="メイリオ" panose="020B0604030504040204" pitchFamily="50" charset="-128"/>
                          <a:cs typeface="メイリオ" panose="020B0604030504040204" pitchFamily="50" charset="-128"/>
                        </a:rPr>
                        <a:t>移行ケースは事業所全体からみればわずか</a:t>
                      </a:r>
                      <a:r>
                        <a:rPr kumimoji="1" lang="ja-JP" altLang="en-US" sz="1000" kern="1200" dirty="0">
                          <a:latin typeface="メイリオ" panose="020B0604030504040204" pitchFamily="50" charset="-128"/>
                          <a:ea typeface="メイリオ" panose="020B0604030504040204" pitchFamily="50" charset="-128"/>
                          <a:cs typeface="メイリオ" panose="020B0604030504040204" pitchFamily="50" charset="-128"/>
                        </a:rPr>
                        <a:t>なため、課題解決に向けたアクションを起こしにくい</a:t>
                      </a:r>
                      <a:endParaRPr kumimoji="1" lang="ja-JP" altLang="en-US" sz="1000" kern="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solidFill>
                      <a:schemeClr val="bg1"/>
                    </a:solidFill>
                  </a:tcPr>
                </a:tc>
                <a:extLst>
                  <a:ext uri="{0D108BD9-81ED-4DB2-BD59-A6C34878D82A}">
                    <a16:rowId xmlns:a16="http://schemas.microsoft.com/office/drawing/2014/main" val="3583932372"/>
                  </a:ext>
                </a:extLst>
              </a:tr>
            </a:tbl>
          </a:graphicData>
        </a:graphic>
      </p:graphicFrame>
      <p:graphicFrame>
        <p:nvGraphicFramePr>
          <p:cNvPr id="12" name="表 11">
            <a:extLst>
              <a:ext uri="{FF2B5EF4-FFF2-40B4-BE49-F238E27FC236}">
                <a16:creationId xmlns:a16="http://schemas.microsoft.com/office/drawing/2014/main" id="{9FA70A64-B883-4755-876A-A2DA7C015607}"/>
              </a:ext>
            </a:extLst>
          </p:cNvPr>
          <p:cNvGraphicFramePr>
            <a:graphicFrameLocks noGrp="1"/>
          </p:cNvGraphicFramePr>
          <p:nvPr>
            <p:extLst/>
          </p:nvPr>
        </p:nvGraphicFramePr>
        <p:xfrm>
          <a:off x="362747" y="5035845"/>
          <a:ext cx="3988135" cy="1388012"/>
        </p:xfrm>
        <a:graphic>
          <a:graphicData uri="http://schemas.openxmlformats.org/drawingml/2006/table">
            <a:tbl>
              <a:tblPr firstRow="1" bandRow="1">
                <a:tableStyleId>{B301B821-A1FF-4177-AEE7-76D212191A09}</a:tableStyleId>
              </a:tblPr>
              <a:tblGrid>
                <a:gridCol w="3988135">
                  <a:extLst>
                    <a:ext uri="{9D8B030D-6E8A-4147-A177-3AD203B41FA5}">
                      <a16:colId xmlns:a16="http://schemas.microsoft.com/office/drawing/2014/main" val="677563235"/>
                    </a:ext>
                  </a:extLst>
                </a:gridCol>
              </a:tblGrid>
              <a:tr h="232117">
                <a:tc>
                  <a:txBody>
                    <a:bodyPr/>
                    <a:lstStyle/>
                    <a:p>
                      <a:r>
                        <a:rPr kumimoji="1" lang="ja-JP" altLang="en-US" sz="1000" b="1" kern="1200" dirty="0">
                          <a:solidFill>
                            <a:schemeClr val="lt1"/>
                          </a:solidFill>
                          <a:latin typeface="メイリオ" panose="020B0604030504040204" pitchFamily="50" charset="-128"/>
                          <a:ea typeface="メイリオ" panose="020B0604030504040204" pitchFamily="50" charset="-128"/>
                          <a:cs typeface="メイリオ" panose="020B0604030504040204" pitchFamily="50" charset="-128"/>
                        </a:rPr>
                        <a:t>合同研修会のポイント</a:t>
                      </a:r>
                    </a:p>
                  </a:txBody>
                  <a:tcPr marL="84406" marR="84406" marT="42203" marB="42203" anchor="ctr"/>
                </a:tc>
                <a:extLst>
                  <a:ext uri="{0D108BD9-81ED-4DB2-BD59-A6C34878D82A}">
                    <a16:rowId xmlns:a16="http://schemas.microsoft.com/office/drawing/2014/main" val="1708614530"/>
                  </a:ext>
                </a:extLst>
              </a:tr>
              <a:tr h="1118382">
                <a:tc>
                  <a:txBody>
                    <a:bodyPr/>
                    <a:lstStyle/>
                    <a:p>
                      <a:pPr marL="171450" indent="-171450">
                        <a:buClr>
                          <a:schemeClr val="tx2">
                            <a:lumMod val="50000"/>
                          </a:schemeClr>
                        </a:buClr>
                        <a:buFont typeface="Wingdings" panose="05000000000000000000" pitchFamily="2" charset="2"/>
                        <a:buChar char="Ø"/>
                      </a:pPr>
                      <a:r>
                        <a:rPr kumimoji="1" lang="ja-JP" altLang="en-US" sz="1000" kern="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介護護保険移行を円滑に進めるための</a:t>
                      </a:r>
                      <a:r>
                        <a:rPr kumimoji="1" lang="ja-JP" altLang="en-US" sz="1000" b="1" kern="1200" dirty="0">
                          <a:solidFill>
                            <a:schemeClr val="accent3"/>
                          </a:solidFill>
                          <a:latin typeface="メイリオ" panose="020B0604030504040204" pitchFamily="50" charset="-128"/>
                          <a:ea typeface="メイリオ" panose="020B0604030504040204" pitchFamily="50" charset="-128"/>
                          <a:cs typeface="メイリオ" panose="020B0604030504040204" pitchFamily="50" charset="-128"/>
                        </a:rPr>
                        <a:t>地域の基盤整備の第一ステップとして</a:t>
                      </a:r>
                      <a:r>
                        <a:rPr kumimoji="1" lang="ja-JP" altLang="en-US" sz="1000" kern="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、合同研修会は有効</a:t>
                      </a:r>
                      <a:endParaRPr kumimoji="1" lang="en-US" altLang="ja-JP" sz="1000" kern="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Clr>
                          <a:schemeClr val="tx2">
                            <a:lumMod val="50000"/>
                          </a:schemeClr>
                        </a:buClr>
                        <a:buFont typeface="Wingdings" panose="05000000000000000000" pitchFamily="2" charset="2"/>
                        <a:buChar char="Ø"/>
                      </a:pPr>
                      <a:r>
                        <a:rPr kumimoji="1" lang="ja-JP" altLang="en-US" sz="1000" kern="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プログラム：制度に関する理解を深める座学＋お互い顔見知りになり、</a:t>
                      </a:r>
                      <a:r>
                        <a:rPr kumimoji="1" lang="ja-JP" altLang="en-US" sz="1000" b="1" kern="1200" dirty="0">
                          <a:solidFill>
                            <a:schemeClr val="accent3"/>
                          </a:solidFill>
                          <a:latin typeface="メイリオ" panose="020B0604030504040204" pitchFamily="50" charset="-128"/>
                          <a:ea typeface="メイリオ" panose="020B0604030504040204" pitchFamily="50" charset="-128"/>
                          <a:cs typeface="メイリオ" panose="020B0604030504040204" pitchFamily="50" charset="-128"/>
                        </a:rPr>
                        <a:t>今後協働して何ができるかを考えるグループワーク</a:t>
                      </a:r>
                      <a:endParaRPr kumimoji="1" lang="en-US" altLang="ja-JP" sz="1000" b="1" kern="1200" dirty="0">
                        <a:solidFill>
                          <a:schemeClr val="accent3"/>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Clr>
                          <a:schemeClr val="tx2">
                            <a:lumMod val="50000"/>
                          </a:schemeClr>
                        </a:buClr>
                        <a:buFont typeface="Wingdings" panose="05000000000000000000" pitchFamily="2" charset="2"/>
                        <a:buChar char="Ø"/>
                      </a:pPr>
                      <a:r>
                        <a:rPr kumimoji="1" lang="ja-JP" altLang="en-US" sz="1000" kern="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研修開催エリア：地域の関係者が</a:t>
                      </a:r>
                      <a:r>
                        <a:rPr kumimoji="1" lang="ja-JP" altLang="en-US" sz="1000" b="1" kern="1200" dirty="0">
                          <a:solidFill>
                            <a:schemeClr val="accent3"/>
                          </a:solidFill>
                          <a:latin typeface="メイリオ" panose="020B0604030504040204" pitchFamily="50" charset="-128"/>
                          <a:ea typeface="メイリオ" panose="020B0604030504040204" pitchFamily="50" charset="-128"/>
                          <a:cs typeface="メイリオ" panose="020B0604030504040204" pitchFamily="50" charset="-128"/>
                        </a:rPr>
                        <a:t>従来どの単位で連携</a:t>
                      </a:r>
                      <a:r>
                        <a:rPr kumimoji="1" lang="ja-JP" altLang="en-US" sz="1000" kern="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を進めているかを踏まえ検討（単一市町村／圏域単位／都道府県全域で</a:t>
                      </a:r>
                      <a:r>
                        <a:rPr kumimoji="1" lang="ja-JP" altLang="en-US" sz="1000" b="1" kern="1200" dirty="0">
                          <a:solidFill>
                            <a:schemeClr val="accent3"/>
                          </a:solidFill>
                          <a:latin typeface="メイリオ" panose="020B0604030504040204" pitchFamily="50" charset="-128"/>
                          <a:ea typeface="メイリオ" panose="020B0604030504040204" pitchFamily="50" charset="-128"/>
                          <a:cs typeface="メイリオ" panose="020B0604030504040204" pitchFamily="50" charset="-128"/>
                        </a:rPr>
                        <a:t>重層的に</a:t>
                      </a:r>
                      <a:r>
                        <a:rPr kumimoji="1" lang="ja-JP" altLang="en-US" sz="1000" kern="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実施）</a:t>
                      </a:r>
                    </a:p>
                  </a:txBody>
                  <a:tcPr marL="84406" marR="84406" marT="42203" marB="42203">
                    <a:solidFill>
                      <a:schemeClr val="bg1"/>
                    </a:solidFill>
                  </a:tcPr>
                </a:tc>
                <a:extLst>
                  <a:ext uri="{0D108BD9-81ED-4DB2-BD59-A6C34878D82A}">
                    <a16:rowId xmlns:a16="http://schemas.microsoft.com/office/drawing/2014/main" val="3583932372"/>
                  </a:ext>
                </a:extLst>
              </a:tr>
            </a:tbl>
          </a:graphicData>
        </a:graphic>
      </p:graphicFrame>
      <p:sp>
        <p:nvSpPr>
          <p:cNvPr id="4" name="矢印: 下 3">
            <a:extLst>
              <a:ext uri="{FF2B5EF4-FFF2-40B4-BE49-F238E27FC236}">
                <a16:creationId xmlns:a16="http://schemas.microsoft.com/office/drawing/2014/main" id="{440BA23C-4237-4B73-A454-D47DCFD9B4FF}"/>
              </a:ext>
            </a:extLst>
          </p:cNvPr>
          <p:cNvSpPr/>
          <p:nvPr/>
        </p:nvSpPr>
        <p:spPr>
          <a:xfrm>
            <a:off x="548188" y="4748683"/>
            <a:ext cx="265876" cy="268501"/>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B53EA61-BE90-467C-88E0-6DB78294B5A2}"/>
              </a:ext>
            </a:extLst>
          </p:cNvPr>
          <p:cNvSpPr txBox="1"/>
          <p:nvPr/>
        </p:nvSpPr>
        <p:spPr>
          <a:xfrm>
            <a:off x="757998" y="4748684"/>
            <a:ext cx="3264548" cy="248530"/>
          </a:xfrm>
          <a:prstGeom prst="rect">
            <a:avLst/>
          </a:prstGeom>
          <a:noFill/>
        </p:spPr>
        <p:txBody>
          <a:bodyPr wrap="square" rtlCol="0">
            <a:spAutoFit/>
          </a:bodyPr>
          <a:lstStyle/>
          <a:p>
            <a:r>
              <a:rPr lang="ja-JP" altLang="en-US" sz="1015" dirty="0">
                <a:latin typeface="メイリオ" panose="020B0604030504040204" pitchFamily="50" charset="-128"/>
                <a:ea typeface="メイリオ" panose="020B0604030504040204" pitchFamily="50" charset="-128"/>
                <a:cs typeface="メイリオ" panose="020B0604030504040204" pitchFamily="50" charset="-128"/>
              </a:rPr>
              <a:t>まずは両専門員が一つのテーブルを囲むことから</a:t>
            </a:r>
          </a:p>
        </p:txBody>
      </p:sp>
      <p:graphicFrame>
        <p:nvGraphicFramePr>
          <p:cNvPr id="15" name="表 14">
            <a:extLst>
              <a:ext uri="{FF2B5EF4-FFF2-40B4-BE49-F238E27FC236}">
                <a16:creationId xmlns:a16="http://schemas.microsoft.com/office/drawing/2014/main" id="{DD9ADFBF-CA0D-4474-B22A-94EC0123ECCC}"/>
              </a:ext>
            </a:extLst>
          </p:cNvPr>
          <p:cNvGraphicFramePr>
            <a:graphicFrameLocks noGrp="1"/>
          </p:cNvGraphicFramePr>
          <p:nvPr>
            <p:extLst/>
          </p:nvPr>
        </p:nvGraphicFramePr>
        <p:xfrm>
          <a:off x="4453034" y="3226394"/>
          <a:ext cx="4372976" cy="3155852"/>
        </p:xfrm>
        <a:graphic>
          <a:graphicData uri="http://schemas.openxmlformats.org/drawingml/2006/table">
            <a:tbl>
              <a:tblPr firstRow="1" bandRow="1">
                <a:tableStyleId>{B301B821-A1FF-4177-AEE7-76D212191A09}</a:tableStyleId>
              </a:tblPr>
              <a:tblGrid>
                <a:gridCol w="4372976">
                  <a:extLst>
                    <a:ext uri="{9D8B030D-6E8A-4147-A177-3AD203B41FA5}">
                      <a16:colId xmlns:a16="http://schemas.microsoft.com/office/drawing/2014/main" val="677563235"/>
                    </a:ext>
                  </a:extLst>
                </a:gridCol>
              </a:tblGrid>
              <a:tr h="232117">
                <a:tc>
                  <a:txBody>
                    <a:bodyPr/>
                    <a:lstStyle/>
                    <a:p>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先行する取り組み事例から見えた連携のポイント</a:t>
                      </a:r>
                    </a:p>
                  </a:txBody>
                  <a:tcPr marL="84406" marR="84406" marT="42203" marB="42203" anchor="ctr">
                    <a:solidFill>
                      <a:schemeClr val="tx2"/>
                    </a:solidFill>
                  </a:tcPr>
                </a:tc>
                <a:extLst>
                  <a:ext uri="{0D108BD9-81ED-4DB2-BD59-A6C34878D82A}">
                    <a16:rowId xmlns:a16="http://schemas.microsoft.com/office/drawing/2014/main" val="1708614530"/>
                  </a:ext>
                </a:extLst>
              </a:tr>
              <a:tr h="2919046">
                <a:tc>
                  <a:txBody>
                    <a:bodyPr/>
                    <a:lstStyle/>
                    <a:p>
                      <a:pPr marL="171450" indent="-171450">
                        <a:buClr>
                          <a:schemeClr val="tx2">
                            <a:lumMod val="50000"/>
                          </a:schemeClr>
                        </a:buClr>
                        <a:buFont typeface="Wingdings" panose="05000000000000000000" pitchFamily="2" charset="2"/>
                        <a:buChar char="Ø"/>
                      </a:pPr>
                      <a:r>
                        <a:rPr kumimoji="1" lang="ja-JP" altLang="en-US" sz="1000" b="1" kern="1200" dirty="0">
                          <a:solidFill>
                            <a:schemeClr val="accent3"/>
                          </a:solidFill>
                          <a:latin typeface="メイリオ" panose="020B0604030504040204" pitchFamily="50" charset="-128"/>
                          <a:ea typeface="メイリオ" panose="020B0604030504040204" pitchFamily="50" charset="-128"/>
                          <a:cs typeface="メイリオ" panose="020B0604030504040204" pitchFamily="50" charset="-128"/>
                        </a:rPr>
                        <a:t>制度の運用主体である市町村行政</a:t>
                      </a:r>
                      <a:r>
                        <a:rPr kumimoji="1" lang="ja-JP" altLang="en-US" sz="1000" kern="1200" dirty="0">
                          <a:latin typeface="メイリオ" panose="020B0604030504040204" pitchFamily="50" charset="-128"/>
                          <a:ea typeface="メイリオ" panose="020B0604030504040204" pitchFamily="50" charset="-128"/>
                          <a:cs typeface="メイリオ" panose="020B0604030504040204" pitchFamily="50" charset="-128"/>
                        </a:rPr>
                        <a:t>の役割</a:t>
                      </a:r>
                    </a:p>
                    <a:p>
                      <a:pPr marL="188550" indent="0">
                        <a:buClr>
                          <a:schemeClr val="tx2">
                            <a:lumMod val="50000"/>
                          </a:schemeClr>
                        </a:buClr>
                        <a:buFont typeface="Wingdings" panose="05000000000000000000" pitchFamily="2" charset="2"/>
                        <a:buNone/>
                      </a:pPr>
                      <a:r>
                        <a:rPr kumimoji="1" lang="ja-JP" altLang="en-US" sz="700" kern="1200" dirty="0">
                          <a:latin typeface="メイリオ" panose="020B0604030504040204" pitchFamily="50" charset="-128"/>
                          <a:ea typeface="メイリオ" panose="020B0604030504040204" pitchFamily="50" charset="-128"/>
                          <a:cs typeface="メイリオ" panose="020B0604030504040204" pitchFamily="50" charset="-128"/>
                        </a:rPr>
                        <a:t>介護保険移行は制度をまたぐため、個別の支援者だけでは対応しきれない。行政が、支援者の専門性を尊重しながら、制度の運用主体として推進することが重要。</a:t>
                      </a:r>
                      <a:endParaRPr kumimoji="1" lang="en-US" altLang="ja-JP" sz="700" kern="1200" dirty="0">
                        <a:latin typeface="メイリオ" panose="020B0604030504040204" pitchFamily="50" charset="-128"/>
                        <a:ea typeface="メイリオ" panose="020B0604030504040204" pitchFamily="50" charset="-128"/>
                        <a:cs typeface="メイリオ" panose="020B0604030504040204" pitchFamily="50" charset="-128"/>
                      </a:endParaRPr>
                    </a:p>
                    <a:p>
                      <a:pPr marL="360000" indent="-171450">
                        <a:buClr>
                          <a:schemeClr val="tx2">
                            <a:lumMod val="50000"/>
                          </a:schemeClr>
                        </a:buClr>
                        <a:buFont typeface="Wingdings" panose="05000000000000000000" pitchFamily="2" charset="2"/>
                        <a:buChar char="ü"/>
                      </a:pPr>
                      <a:endParaRPr kumimoji="1" lang="ja-JP" altLang="en-US" sz="1000" kern="1200" dirty="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Clr>
                          <a:schemeClr val="tx2">
                            <a:lumMod val="50000"/>
                          </a:schemeClr>
                        </a:buClr>
                        <a:buFont typeface="Wingdings" panose="05000000000000000000" pitchFamily="2" charset="2"/>
                        <a:buChar char="Ø"/>
                      </a:pPr>
                      <a:r>
                        <a:rPr kumimoji="1" lang="ja-JP" altLang="en-US" sz="1000" b="1" kern="1200" dirty="0">
                          <a:solidFill>
                            <a:schemeClr val="accent3"/>
                          </a:solidFill>
                          <a:latin typeface="メイリオ" panose="020B0604030504040204" pitchFamily="50" charset="-128"/>
                          <a:ea typeface="メイリオ" panose="020B0604030504040204" pitchFamily="50" charset="-128"/>
                          <a:cs typeface="メイリオ" panose="020B0604030504040204" pitchFamily="50" charset="-128"/>
                        </a:rPr>
                        <a:t>高齢側の一元的窓口</a:t>
                      </a:r>
                      <a:r>
                        <a:rPr kumimoji="1" lang="ja-JP" altLang="en-US" sz="1000" kern="1200" dirty="0">
                          <a:latin typeface="メイリオ" panose="020B0604030504040204" pitchFamily="50" charset="-128"/>
                          <a:ea typeface="メイリオ" panose="020B0604030504040204" pitchFamily="50" charset="-128"/>
                          <a:cs typeface="メイリオ" panose="020B0604030504040204" pitchFamily="50" charset="-128"/>
                        </a:rPr>
                        <a:t>としての</a:t>
                      </a:r>
                      <a:r>
                        <a:rPr kumimoji="1" lang="ja-JP" altLang="en-US" sz="1000" b="1" kern="1200" dirty="0">
                          <a:solidFill>
                            <a:schemeClr val="accent3"/>
                          </a:solidFill>
                          <a:latin typeface="メイリオ" panose="020B0604030504040204" pitchFamily="50" charset="-128"/>
                          <a:ea typeface="メイリオ" panose="020B0604030504040204" pitchFamily="50" charset="-128"/>
                          <a:cs typeface="メイリオ" panose="020B0604030504040204" pitchFamily="50" charset="-128"/>
                        </a:rPr>
                        <a:t>地域包括支援センター</a:t>
                      </a:r>
                      <a:r>
                        <a:rPr kumimoji="1" lang="ja-JP" altLang="en-US" sz="1000" kern="1200" dirty="0">
                          <a:latin typeface="メイリオ" panose="020B0604030504040204" pitchFamily="50" charset="-128"/>
                          <a:ea typeface="メイリオ" panose="020B0604030504040204" pitchFamily="50" charset="-128"/>
                          <a:cs typeface="メイリオ" panose="020B0604030504040204" pitchFamily="50" charset="-128"/>
                        </a:rPr>
                        <a:t>の役割</a:t>
                      </a:r>
                      <a:endParaRPr kumimoji="1" lang="en-US" altLang="ja-JP" sz="1000" kern="1200" dirty="0">
                        <a:latin typeface="メイリオ" panose="020B0604030504040204" pitchFamily="50" charset="-128"/>
                        <a:ea typeface="メイリオ" panose="020B0604030504040204" pitchFamily="50" charset="-128"/>
                        <a:cs typeface="メイリオ" panose="020B0604030504040204" pitchFamily="50" charset="-128"/>
                      </a:endParaRPr>
                    </a:p>
                    <a:p>
                      <a:pPr marL="188550" indent="0" algn="l" defTabSz="914400" rtl="0" eaLnBrk="1" latinLnBrk="0" hangingPunct="1">
                        <a:buClr>
                          <a:schemeClr val="tx2">
                            <a:lumMod val="50000"/>
                          </a:schemeClr>
                        </a:buClr>
                        <a:buFont typeface="Wingdings" panose="05000000000000000000" pitchFamily="2" charset="2"/>
                        <a:buNone/>
                      </a:pPr>
                      <a:r>
                        <a:rPr kumimoji="1" lang="ja-JP" altLang="en-US" sz="700" kern="1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介護保険移行前の窓口は相談支援専門員に集約。移行後は、介護支援専門員の人数が多く、要支援･非該当で対応できない場合も。高齢側の相談窓口を地域包括支援センターに一元化し、移行の流れが円滑になり、支援の取りこぼしを防ぐことができる。</a:t>
                      </a:r>
                      <a:endParaRPr kumimoji="1" lang="en-US" altLang="ja-JP" sz="700" kern="1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endParaRPr>
                    </a:p>
                    <a:p>
                      <a:pPr marL="360000" indent="-171450" algn="l" defTabSz="914400" rtl="0" eaLnBrk="1" latinLnBrk="0" hangingPunct="1">
                        <a:buClr>
                          <a:schemeClr val="tx2">
                            <a:lumMod val="50000"/>
                          </a:schemeClr>
                        </a:buClr>
                        <a:buFont typeface="Wingdings" panose="05000000000000000000" pitchFamily="2" charset="2"/>
                        <a:buChar char="ü"/>
                      </a:pPr>
                      <a:endParaRPr kumimoji="1" lang="ja-JP" altLang="en-US" sz="700" kern="1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Clr>
                          <a:schemeClr val="tx2">
                            <a:lumMod val="50000"/>
                          </a:schemeClr>
                        </a:buClr>
                        <a:buFont typeface="Wingdings" panose="05000000000000000000" pitchFamily="2" charset="2"/>
                        <a:buChar char="Ø"/>
                      </a:pPr>
                      <a:r>
                        <a:rPr kumimoji="1" lang="ja-JP" altLang="en-US" sz="1000" kern="1200" dirty="0">
                          <a:latin typeface="メイリオ" panose="020B0604030504040204" pitchFamily="50" charset="-128"/>
                          <a:ea typeface="メイリオ" panose="020B0604030504040204" pitchFamily="50" charset="-128"/>
                          <a:cs typeface="メイリオ" panose="020B0604030504040204" pitchFamily="50" charset="-128"/>
                        </a:rPr>
                        <a:t>市町村行政、障害の支援者、高齢の支援者の</a:t>
                      </a:r>
                      <a:r>
                        <a:rPr kumimoji="1" lang="ja-JP" altLang="en-US" sz="1000" b="1" kern="1200" dirty="0">
                          <a:solidFill>
                            <a:schemeClr val="accent3"/>
                          </a:solidFill>
                          <a:latin typeface="メイリオ" panose="020B0604030504040204" pitchFamily="50" charset="-128"/>
                          <a:ea typeface="メイリオ" panose="020B0604030504040204" pitchFamily="50" charset="-128"/>
                          <a:cs typeface="メイリオ" panose="020B0604030504040204" pitchFamily="50" charset="-128"/>
                        </a:rPr>
                        <a:t>三者協働</a:t>
                      </a:r>
                      <a:r>
                        <a:rPr kumimoji="1" lang="ja-JP" altLang="en-US" sz="1000" kern="1200" dirty="0">
                          <a:latin typeface="メイリオ" panose="020B0604030504040204" pitchFamily="50" charset="-128"/>
                          <a:ea typeface="メイリオ" panose="020B0604030504040204" pitchFamily="50" charset="-128"/>
                          <a:cs typeface="メイリオ" panose="020B0604030504040204" pitchFamily="50" charset="-128"/>
                        </a:rPr>
                        <a:t>の重要性</a:t>
                      </a:r>
                    </a:p>
                    <a:p>
                      <a:pPr marL="188550" indent="0" algn="l" defTabSz="914400" rtl="0" eaLnBrk="1" latinLnBrk="0" hangingPunct="1">
                        <a:buClr>
                          <a:schemeClr val="tx2">
                            <a:lumMod val="50000"/>
                          </a:schemeClr>
                        </a:buClr>
                        <a:buFont typeface="Wingdings" panose="05000000000000000000" pitchFamily="2" charset="2"/>
                        <a:buNone/>
                      </a:pPr>
                      <a:r>
                        <a:rPr kumimoji="1" lang="ja-JP" altLang="en-US" sz="700" kern="1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市町村行政、障害、高齢の支援者が協働して介護保険移行を進めることで、相互の役割を理解し地域包括ケアを推進できる。</a:t>
                      </a:r>
                    </a:p>
                    <a:p>
                      <a:pPr marL="188550" indent="0" algn="l" defTabSz="914400" rtl="0" eaLnBrk="1" latinLnBrk="0" hangingPunct="1">
                        <a:buClr>
                          <a:schemeClr val="tx2">
                            <a:lumMod val="50000"/>
                          </a:schemeClr>
                        </a:buClr>
                        <a:buFont typeface="Wingdings" panose="05000000000000000000" pitchFamily="2" charset="2"/>
                        <a:buNone/>
                      </a:pPr>
                      <a:r>
                        <a:rPr kumimoji="1" lang="ja-JP" altLang="en-US" sz="700" kern="1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市町村行政が現場の声を踏まえて柔軟な行政判断を実施することは、重要な役割。介護保険移行は、この役割を実際の業務を通じて実感するのに極めて有効。</a:t>
                      </a:r>
                    </a:p>
                    <a:p>
                      <a:pPr marL="171450" indent="-171450">
                        <a:buClr>
                          <a:schemeClr val="tx2">
                            <a:lumMod val="50000"/>
                          </a:schemeClr>
                        </a:buClr>
                        <a:buFont typeface="Wingdings" panose="05000000000000000000" pitchFamily="2" charset="2"/>
                        <a:buChar char="Ø"/>
                      </a:pPr>
                      <a:endParaRPr kumimoji="1" lang="ja-JP" altLang="en-US" sz="1000" kern="1200" dirty="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Clr>
                          <a:schemeClr val="tx2">
                            <a:lumMod val="50000"/>
                          </a:schemeClr>
                        </a:buClr>
                        <a:buFont typeface="Wingdings" panose="05000000000000000000" pitchFamily="2" charset="2"/>
                        <a:buChar char="Ø"/>
                      </a:pPr>
                      <a:r>
                        <a:rPr kumimoji="1" lang="ja-JP" altLang="en-US" sz="1000" kern="1200" dirty="0">
                          <a:latin typeface="メイリオ" panose="020B0604030504040204" pitchFamily="50" charset="-128"/>
                          <a:ea typeface="メイリオ" panose="020B0604030504040204" pitchFamily="50" charset="-128"/>
                          <a:cs typeface="メイリオ" panose="020B0604030504040204" pitchFamily="50" charset="-128"/>
                        </a:rPr>
                        <a:t>移行のあり方について</a:t>
                      </a:r>
                      <a:r>
                        <a:rPr kumimoji="1" lang="ja-JP" altLang="en-US" sz="1000" b="1" kern="1200" dirty="0">
                          <a:solidFill>
                            <a:schemeClr val="accent3"/>
                          </a:solidFill>
                          <a:latin typeface="メイリオ" panose="020B0604030504040204" pitchFamily="50" charset="-128"/>
                          <a:ea typeface="メイリオ" panose="020B0604030504040204" pitchFamily="50" charset="-128"/>
                          <a:cs typeface="メイリオ" panose="020B0604030504040204" pitchFamily="50" charset="-128"/>
                        </a:rPr>
                        <a:t>検討する場の設定</a:t>
                      </a:r>
                    </a:p>
                    <a:p>
                      <a:pPr marL="188550" indent="0" algn="l" defTabSz="914400" rtl="0" eaLnBrk="1" latinLnBrk="0" hangingPunct="1">
                        <a:buClr>
                          <a:schemeClr val="tx2">
                            <a:lumMod val="50000"/>
                          </a:schemeClr>
                        </a:buClr>
                        <a:buFont typeface="Wingdings" panose="05000000000000000000" pitchFamily="2" charset="2"/>
                        <a:buNone/>
                      </a:pPr>
                      <a:r>
                        <a:rPr kumimoji="1" lang="ja-JP" altLang="en-US" sz="700" kern="1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今後の移行ケースの増加予測等を踏まえ、市町村行政が主導して、一般的なケースをもとに移行の仕組みをつくることが重要。具体的には、（自立支援）協議会等の活用が期待される。</a:t>
                      </a:r>
                      <a:endParaRPr kumimoji="1" lang="en-US" altLang="ja-JP" sz="700" kern="1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endParaRPr>
                    </a:p>
                    <a:p>
                      <a:pPr marL="188550" indent="0" algn="l" defTabSz="914400" rtl="0" eaLnBrk="1" latinLnBrk="0" hangingPunct="1">
                        <a:buClr>
                          <a:schemeClr val="tx2">
                            <a:lumMod val="50000"/>
                          </a:schemeClr>
                        </a:buClr>
                        <a:buFont typeface="Wingdings" panose="05000000000000000000" pitchFamily="2" charset="2"/>
                        <a:buNone/>
                      </a:pPr>
                      <a:endParaRPr kumimoji="1" lang="ja-JP" altLang="en-US" sz="700" kern="1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Clr>
                          <a:schemeClr val="tx2">
                            <a:lumMod val="50000"/>
                          </a:schemeClr>
                        </a:buClr>
                        <a:buFont typeface="Wingdings" panose="05000000000000000000" pitchFamily="2" charset="2"/>
                        <a:buChar char="Ø"/>
                      </a:pPr>
                      <a:r>
                        <a:rPr kumimoji="1" lang="ja-JP" altLang="en-US" sz="1000" b="1" kern="1200" dirty="0">
                          <a:solidFill>
                            <a:schemeClr val="accent3"/>
                          </a:solidFill>
                          <a:latin typeface="メイリオ" panose="020B0604030504040204" pitchFamily="50" charset="-128"/>
                          <a:ea typeface="メイリオ" panose="020B0604030504040204" pitchFamily="50" charset="-128"/>
                          <a:cs typeface="メイリオ" panose="020B0604030504040204" pitchFamily="50" charset="-128"/>
                        </a:rPr>
                        <a:t>人材育成における都道府県、専門職団体</a:t>
                      </a:r>
                      <a:r>
                        <a:rPr kumimoji="1" lang="ja-JP" altLang="en-US" sz="1000" kern="1200" dirty="0">
                          <a:latin typeface="メイリオ" panose="020B0604030504040204" pitchFamily="50" charset="-128"/>
                          <a:ea typeface="メイリオ" panose="020B0604030504040204" pitchFamily="50" charset="-128"/>
                          <a:cs typeface="メイリオ" panose="020B0604030504040204" pitchFamily="50" charset="-128"/>
                        </a:rPr>
                        <a:t>の役割</a:t>
                      </a:r>
                    </a:p>
                    <a:p>
                      <a:pPr marL="188550" indent="0" algn="l" defTabSz="914400" rtl="0" eaLnBrk="1" latinLnBrk="0" hangingPunct="1">
                        <a:buClr>
                          <a:schemeClr val="tx2">
                            <a:lumMod val="50000"/>
                          </a:schemeClr>
                        </a:buClr>
                        <a:buFont typeface="Wingdings" panose="05000000000000000000" pitchFamily="2" charset="2"/>
                        <a:buNone/>
                      </a:pPr>
                      <a:r>
                        <a:rPr kumimoji="1" lang="ja-JP" altLang="en-US" sz="700" kern="1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市町村行政の担当職員数には限りがあり、障害･高齢のサービス提供基盤は単一市町村を越えて整備される場合も多いことを踏まえ、教育･人材育成は、単一市町村だけでなく、都道府県や専門職団体による広域の取り組みも積極的に。</a:t>
                      </a:r>
                    </a:p>
                  </a:txBody>
                  <a:tcPr marL="84406" marR="84406" marT="42203" marB="42203"/>
                </a:tc>
                <a:extLst>
                  <a:ext uri="{0D108BD9-81ED-4DB2-BD59-A6C34878D82A}">
                    <a16:rowId xmlns:a16="http://schemas.microsoft.com/office/drawing/2014/main" val="3583932372"/>
                  </a:ext>
                </a:extLst>
              </a:tr>
            </a:tbl>
          </a:graphicData>
        </a:graphic>
      </p:graphicFrame>
      <p:sp>
        <p:nvSpPr>
          <p:cNvPr id="16" name="テキスト ボックス 15">
            <a:extLst>
              <a:ext uri="{FF2B5EF4-FFF2-40B4-BE49-F238E27FC236}">
                <a16:creationId xmlns:a16="http://schemas.microsoft.com/office/drawing/2014/main" id="{6ECB0F47-4274-4310-92B6-29839E3FAABA}"/>
              </a:ext>
            </a:extLst>
          </p:cNvPr>
          <p:cNvSpPr txBox="1"/>
          <p:nvPr/>
        </p:nvSpPr>
        <p:spPr>
          <a:xfrm>
            <a:off x="3343783" y="6445813"/>
            <a:ext cx="5482227" cy="220188"/>
          </a:xfrm>
          <a:prstGeom prst="rect">
            <a:avLst/>
          </a:prstGeom>
          <a:noFill/>
        </p:spPr>
        <p:txBody>
          <a:bodyPr wrap="square" rtlCol="0">
            <a:spAutoFit/>
          </a:bodyPr>
          <a:lstStyle/>
          <a:p>
            <a:pPr algn="r"/>
            <a:r>
              <a:rPr lang="en-US" altLang="ja-JP" sz="83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31" dirty="0">
                <a:latin typeface="メイリオ" panose="020B0604030504040204" pitchFamily="50" charset="-128"/>
                <a:ea typeface="メイリオ" panose="020B0604030504040204" pitchFamily="50" charset="-128"/>
                <a:cs typeface="メイリオ" panose="020B0604030504040204" pitchFamily="50" charset="-128"/>
              </a:rPr>
              <a:t>報告書本編の掲載ウェブサイト：</a:t>
            </a:r>
            <a:r>
              <a:rPr lang="en-US" altLang="ja-JP" sz="831" dirty="0">
                <a:latin typeface="メイリオ" panose="020B0604030504040204" pitchFamily="50" charset="-128"/>
                <a:ea typeface="メイリオ" panose="020B0604030504040204" pitchFamily="50" charset="-128"/>
                <a:cs typeface="メイリオ" panose="020B0604030504040204" pitchFamily="50" charset="-128"/>
              </a:rPr>
              <a:t>https://www.mri.co.jp/project_related/roujinhoken/index.html</a:t>
            </a:r>
            <a:endParaRPr lang="ja-JP" altLang="en-US" sz="831"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1" name="Group 2">
            <a:extLst>
              <a:ext uri="{FF2B5EF4-FFF2-40B4-BE49-F238E27FC236}">
                <a16:creationId xmlns:a16="http://schemas.microsoft.com/office/drawing/2014/main" id="{2976EB1E-7188-4C78-ABCC-7AA5F6716FBF}"/>
              </a:ext>
            </a:extLst>
          </p:cNvPr>
          <p:cNvGrpSpPr>
            <a:grpSpLocks/>
          </p:cNvGrpSpPr>
          <p:nvPr/>
        </p:nvGrpSpPr>
        <p:grpSpPr bwMode="auto">
          <a:xfrm>
            <a:off x="3711144" y="4762069"/>
            <a:ext cx="362532" cy="222608"/>
            <a:chOff x="2485" y="3410"/>
            <a:chExt cx="572" cy="384"/>
          </a:xfrm>
        </p:grpSpPr>
        <p:sp>
          <p:nvSpPr>
            <p:cNvPr id="22" name="Freeform 3">
              <a:extLst>
                <a:ext uri="{FF2B5EF4-FFF2-40B4-BE49-F238E27FC236}">
                  <a16:creationId xmlns:a16="http://schemas.microsoft.com/office/drawing/2014/main" id="{6F6179A1-971D-4775-A004-82F2ABFC3FDF}"/>
                </a:ext>
              </a:extLst>
            </p:cNvPr>
            <p:cNvSpPr>
              <a:spLocks noChangeAspect="1"/>
            </p:cNvSpPr>
            <p:nvPr/>
          </p:nvSpPr>
          <p:spPr bwMode="gray">
            <a:xfrm>
              <a:off x="2485" y="3410"/>
              <a:ext cx="457" cy="381"/>
            </a:xfrm>
            <a:custGeom>
              <a:avLst/>
              <a:gdLst>
                <a:gd name="T0" fmla="*/ 298 w 298"/>
                <a:gd name="T1" fmla="*/ 163 h 248"/>
                <a:gd name="T2" fmla="*/ 292 w 298"/>
                <a:gd name="T3" fmla="*/ 148 h 248"/>
                <a:gd name="T4" fmla="*/ 265 w 298"/>
                <a:gd name="T5" fmla="*/ 120 h 248"/>
                <a:gd name="T6" fmla="*/ 257 w 298"/>
                <a:gd name="T7" fmla="*/ 112 h 248"/>
                <a:gd name="T8" fmla="*/ 178 w 298"/>
                <a:gd name="T9" fmla="*/ 33 h 248"/>
                <a:gd name="T10" fmla="*/ 110 w 298"/>
                <a:gd name="T11" fmla="*/ 0 h 248"/>
                <a:gd name="T12" fmla="*/ 0 w 298"/>
                <a:gd name="T13" fmla="*/ 0 h 248"/>
                <a:gd name="T14" fmla="*/ 0 w 298"/>
                <a:gd name="T15" fmla="*/ 115 h 248"/>
                <a:gd name="T16" fmla="*/ 59 w 298"/>
                <a:gd name="T17" fmla="*/ 115 h 248"/>
                <a:gd name="T18" fmla="*/ 68 w 298"/>
                <a:gd name="T19" fmla="*/ 128 h 248"/>
                <a:gd name="T20" fmla="*/ 75 w 298"/>
                <a:gd name="T21" fmla="*/ 139 h 248"/>
                <a:gd name="T22" fmla="*/ 163 w 298"/>
                <a:gd name="T23" fmla="*/ 229 h 248"/>
                <a:gd name="T24" fmla="*/ 175 w 298"/>
                <a:gd name="T25" fmla="*/ 241 h 248"/>
                <a:gd name="T26" fmla="*/ 190 w 298"/>
                <a:gd name="T27" fmla="*/ 248 h 248"/>
                <a:gd name="T28" fmla="*/ 206 w 298"/>
                <a:gd name="T29" fmla="*/ 242 h 248"/>
                <a:gd name="T30" fmla="*/ 212 w 298"/>
                <a:gd name="T31" fmla="*/ 228 h 248"/>
                <a:gd name="T32" fmla="*/ 216 w 298"/>
                <a:gd name="T33" fmla="*/ 232 h 248"/>
                <a:gd name="T34" fmla="*/ 231 w 298"/>
                <a:gd name="T35" fmla="*/ 239 h 248"/>
                <a:gd name="T36" fmla="*/ 246 w 298"/>
                <a:gd name="T37" fmla="*/ 233 h 248"/>
                <a:gd name="T38" fmla="*/ 253 w 298"/>
                <a:gd name="T39" fmla="*/ 217 h 248"/>
                <a:gd name="T40" fmla="*/ 252 w 298"/>
                <a:gd name="T41" fmla="*/ 216 h 248"/>
                <a:gd name="T42" fmla="*/ 259 w 298"/>
                <a:gd name="T43" fmla="*/ 218 h 248"/>
                <a:gd name="T44" fmla="*/ 275 w 298"/>
                <a:gd name="T45" fmla="*/ 212 h 248"/>
                <a:gd name="T46" fmla="*/ 281 w 298"/>
                <a:gd name="T47" fmla="*/ 196 h 248"/>
                <a:gd name="T48" fmla="*/ 277 w 298"/>
                <a:gd name="T49" fmla="*/ 184 h 248"/>
                <a:gd name="T50" fmla="*/ 291 w 298"/>
                <a:gd name="T51" fmla="*/ 178 h 248"/>
                <a:gd name="T52" fmla="*/ 298 w 298"/>
                <a:gd name="T53" fmla="*/ 16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8" h="248">
                  <a:moveTo>
                    <a:pt x="298" y="163"/>
                  </a:moveTo>
                  <a:cubicBezTo>
                    <a:pt x="298" y="157"/>
                    <a:pt x="296" y="152"/>
                    <a:pt x="292" y="148"/>
                  </a:cubicBezTo>
                  <a:cubicBezTo>
                    <a:pt x="265" y="120"/>
                    <a:pt x="265" y="120"/>
                    <a:pt x="265" y="120"/>
                  </a:cubicBezTo>
                  <a:cubicBezTo>
                    <a:pt x="257" y="112"/>
                    <a:pt x="257" y="112"/>
                    <a:pt x="257" y="112"/>
                  </a:cubicBezTo>
                  <a:cubicBezTo>
                    <a:pt x="257" y="112"/>
                    <a:pt x="178" y="33"/>
                    <a:pt x="178" y="33"/>
                  </a:cubicBezTo>
                  <a:cubicBezTo>
                    <a:pt x="177" y="31"/>
                    <a:pt x="140" y="0"/>
                    <a:pt x="110" y="0"/>
                  </a:cubicBezTo>
                  <a:cubicBezTo>
                    <a:pt x="0" y="0"/>
                    <a:pt x="0" y="0"/>
                    <a:pt x="0" y="0"/>
                  </a:cubicBezTo>
                  <a:cubicBezTo>
                    <a:pt x="0" y="115"/>
                    <a:pt x="0" y="115"/>
                    <a:pt x="0" y="115"/>
                  </a:cubicBezTo>
                  <a:cubicBezTo>
                    <a:pt x="0" y="115"/>
                    <a:pt x="58" y="115"/>
                    <a:pt x="59" y="115"/>
                  </a:cubicBezTo>
                  <a:cubicBezTo>
                    <a:pt x="61" y="116"/>
                    <a:pt x="66" y="124"/>
                    <a:pt x="68" y="128"/>
                  </a:cubicBezTo>
                  <a:cubicBezTo>
                    <a:pt x="75" y="139"/>
                    <a:pt x="75" y="139"/>
                    <a:pt x="75" y="139"/>
                  </a:cubicBezTo>
                  <a:cubicBezTo>
                    <a:pt x="82" y="148"/>
                    <a:pt x="130" y="198"/>
                    <a:pt x="163" y="229"/>
                  </a:cubicBezTo>
                  <a:cubicBezTo>
                    <a:pt x="175" y="241"/>
                    <a:pt x="175" y="241"/>
                    <a:pt x="175" y="241"/>
                  </a:cubicBezTo>
                  <a:cubicBezTo>
                    <a:pt x="179" y="245"/>
                    <a:pt x="185" y="248"/>
                    <a:pt x="190" y="248"/>
                  </a:cubicBezTo>
                  <a:cubicBezTo>
                    <a:pt x="196" y="248"/>
                    <a:pt x="202" y="246"/>
                    <a:pt x="206" y="242"/>
                  </a:cubicBezTo>
                  <a:cubicBezTo>
                    <a:pt x="209" y="238"/>
                    <a:pt x="211" y="233"/>
                    <a:pt x="212" y="228"/>
                  </a:cubicBezTo>
                  <a:cubicBezTo>
                    <a:pt x="212" y="229"/>
                    <a:pt x="216" y="232"/>
                    <a:pt x="216" y="232"/>
                  </a:cubicBezTo>
                  <a:cubicBezTo>
                    <a:pt x="220" y="236"/>
                    <a:pt x="225" y="239"/>
                    <a:pt x="231" y="239"/>
                  </a:cubicBezTo>
                  <a:cubicBezTo>
                    <a:pt x="236" y="239"/>
                    <a:pt x="242" y="237"/>
                    <a:pt x="246" y="233"/>
                  </a:cubicBezTo>
                  <a:cubicBezTo>
                    <a:pt x="250" y="228"/>
                    <a:pt x="253" y="223"/>
                    <a:pt x="253" y="217"/>
                  </a:cubicBezTo>
                  <a:cubicBezTo>
                    <a:pt x="253" y="217"/>
                    <a:pt x="252" y="216"/>
                    <a:pt x="252" y="216"/>
                  </a:cubicBezTo>
                  <a:cubicBezTo>
                    <a:pt x="255" y="217"/>
                    <a:pt x="257" y="218"/>
                    <a:pt x="259" y="218"/>
                  </a:cubicBezTo>
                  <a:cubicBezTo>
                    <a:pt x="265" y="218"/>
                    <a:pt x="271" y="216"/>
                    <a:pt x="275" y="212"/>
                  </a:cubicBezTo>
                  <a:cubicBezTo>
                    <a:pt x="279" y="207"/>
                    <a:pt x="281" y="202"/>
                    <a:pt x="281" y="196"/>
                  </a:cubicBezTo>
                  <a:cubicBezTo>
                    <a:pt x="281" y="192"/>
                    <a:pt x="280" y="188"/>
                    <a:pt x="277" y="184"/>
                  </a:cubicBezTo>
                  <a:cubicBezTo>
                    <a:pt x="283" y="184"/>
                    <a:pt x="287" y="182"/>
                    <a:pt x="291" y="178"/>
                  </a:cubicBezTo>
                  <a:cubicBezTo>
                    <a:pt x="296" y="174"/>
                    <a:pt x="298" y="169"/>
                    <a:pt x="298" y="163"/>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23" name="Freeform 4">
              <a:extLst>
                <a:ext uri="{FF2B5EF4-FFF2-40B4-BE49-F238E27FC236}">
                  <a16:creationId xmlns:a16="http://schemas.microsoft.com/office/drawing/2014/main" id="{8E2F3488-D42F-4CF8-A49C-598F5FEFD1E3}"/>
                </a:ext>
              </a:extLst>
            </p:cNvPr>
            <p:cNvSpPr>
              <a:spLocks noChangeAspect="1"/>
            </p:cNvSpPr>
            <p:nvPr/>
          </p:nvSpPr>
          <p:spPr bwMode="gray">
            <a:xfrm>
              <a:off x="2485" y="3422"/>
              <a:ext cx="445" cy="356"/>
            </a:xfrm>
            <a:custGeom>
              <a:avLst/>
              <a:gdLst>
                <a:gd name="T0" fmla="*/ 75 w 290"/>
                <a:gd name="T1" fmla="*/ 116 h 232"/>
                <a:gd name="T2" fmla="*/ 81 w 290"/>
                <a:gd name="T3" fmla="*/ 126 h 232"/>
                <a:gd name="T4" fmla="*/ 169 w 290"/>
                <a:gd name="T5" fmla="*/ 215 h 232"/>
                <a:gd name="T6" fmla="*/ 181 w 290"/>
                <a:gd name="T7" fmla="*/ 228 h 232"/>
                <a:gd name="T8" fmla="*/ 190 w 290"/>
                <a:gd name="T9" fmla="*/ 232 h 232"/>
                <a:gd name="T10" fmla="*/ 200 w 290"/>
                <a:gd name="T11" fmla="*/ 228 h 232"/>
                <a:gd name="T12" fmla="*/ 200 w 290"/>
                <a:gd name="T13" fmla="*/ 209 h 232"/>
                <a:gd name="T14" fmla="*/ 178 w 290"/>
                <a:gd name="T15" fmla="*/ 185 h 232"/>
                <a:gd name="T16" fmla="*/ 178 w 290"/>
                <a:gd name="T17" fmla="*/ 179 h 232"/>
                <a:gd name="T18" fmla="*/ 183 w 290"/>
                <a:gd name="T19" fmla="*/ 179 h 232"/>
                <a:gd name="T20" fmla="*/ 221 w 290"/>
                <a:gd name="T21" fmla="*/ 219 h 232"/>
                <a:gd name="T22" fmla="*/ 231 w 290"/>
                <a:gd name="T23" fmla="*/ 223 h 232"/>
                <a:gd name="T24" fmla="*/ 240 w 290"/>
                <a:gd name="T25" fmla="*/ 219 h 232"/>
                <a:gd name="T26" fmla="*/ 245 w 290"/>
                <a:gd name="T27" fmla="*/ 209 h 232"/>
                <a:gd name="T28" fmla="*/ 241 w 290"/>
                <a:gd name="T29" fmla="*/ 200 h 232"/>
                <a:gd name="T30" fmla="*/ 239 w 290"/>
                <a:gd name="T31" fmla="*/ 198 h 232"/>
                <a:gd name="T32" fmla="*/ 200 w 290"/>
                <a:gd name="T33" fmla="*/ 157 h 232"/>
                <a:gd name="T34" fmla="*/ 199 w 290"/>
                <a:gd name="T35" fmla="*/ 154 h 232"/>
                <a:gd name="T36" fmla="*/ 200 w 290"/>
                <a:gd name="T37" fmla="*/ 151 h 232"/>
                <a:gd name="T38" fmla="*/ 203 w 290"/>
                <a:gd name="T39" fmla="*/ 150 h 232"/>
                <a:gd name="T40" fmla="*/ 205 w 290"/>
                <a:gd name="T41" fmla="*/ 151 h 232"/>
                <a:gd name="T42" fmla="*/ 250 w 290"/>
                <a:gd name="T43" fmla="*/ 197 h 232"/>
                <a:gd name="T44" fmla="*/ 259 w 290"/>
                <a:gd name="T45" fmla="*/ 202 h 232"/>
                <a:gd name="T46" fmla="*/ 269 w 290"/>
                <a:gd name="T47" fmla="*/ 198 h 232"/>
                <a:gd name="T48" fmla="*/ 273 w 290"/>
                <a:gd name="T49" fmla="*/ 188 h 232"/>
                <a:gd name="T50" fmla="*/ 269 w 290"/>
                <a:gd name="T51" fmla="*/ 179 h 232"/>
                <a:gd name="T52" fmla="*/ 261 w 290"/>
                <a:gd name="T53" fmla="*/ 170 h 232"/>
                <a:gd name="T54" fmla="*/ 261 w 290"/>
                <a:gd name="T55" fmla="*/ 170 h 232"/>
                <a:gd name="T56" fmla="*/ 231 w 290"/>
                <a:gd name="T57" fmla="*/ 138 h 232"/>
                <a:gd name="T58" fmla="*/ 227 w 290"/>
                <a:gd name="T59" fmla="*/ 135 h 232"/>
                <a:gd name="T60" fmla="*/ 226 w 290"/>
                <a:gd name="T61" fmla="*/ 132 h 232"/>
                <a:gd name="T62" fmla="*/ 227 w 290"/>
                <a:gd name="T63" fmla="*/ 129 h 232"/>
                <a:gd name="T64" fmla="*/ 232 w 290"/>
                <a:gd name="T65" fmla="*/ 129 h 232"/>
                <a:gd name="T66" fmla="*/ 233 w 290"/>
                <a:gd name="T67" fmla="*/ 130 h 232"/>
                <a:gd name="T68" fmla="*/ 236 w 290"/>
                <a:gd name="T69" fmla="*/ 133 h 232"/>
                <a:gd name="T70" fmla="*/ 243 w 290"/>
                <a:gd name="T71" fmla="*/ 140 h 232"/>
                <a:gd name="T72" fmla="*/ 267 w 290"/>
                <a:gd name="T73" fmla="*/ 165 h 232"/>
                <a:gd name="T74" fmla="*/ 276 w 290"/>
                <a:gd name="T75" fmla="*/ 168 h 232"/>
                <a:gd name="T76" fmla="*/ 286 w 290"/>
                <a:gd name="T77" fmla="*/ 165 h 232"/>
                <a:gd name="T78" fmla="*/ 290 w 290"/>
                <a:gd name="T79" fmla="*/ 155 h 232"/>
                <a:gd name="T80" fmla="*/ 286 w 290"/>
                <a:gd name="T81" fmla="*/ 145 h 232"/>
                <a:gd name="T82" fmla="*/ 260 w 290"/>
                <a:gd name="T83" fmla="*/ 119 h 232"/>
                <a:gd name="T84" fmla="*/ 252 w 290"/>
                <a:gd name="T85" fmla="*/ 110 h 232"/>
                <a:gd name="T86" fmla="*/ 173 w 290"/>
                <a:gd name="T87" fmla="*/ 30 h 232"/>
                <a:gd name="T88" fmla="*/ 110 w 290"/>
                <a:gd name="T89" fmla="*/ 0 h 232"/>
                <a:gd name="T90" fmla="*/ 0 w 290"/>
                <a:gd name="T91" fmla="*/ 0 h 232"/>
                <a:gd name="T92" fmla="*/ 0 w 290"/>
                <a:gd name="T93" fmla="*/ 99 h 232"/>
                <a:gd name="T94" fmla="*/ 60 w 290"/>
                <a:gd name="T95" fmla="*/ 99 h 232"/>
                <a:gd name="T96" fmla="*/ 75 w 290"/>
                <a:gd name="T97"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0" h="232">
                  <a:moveTo>
                    <a:pt x="75" y="116"/>
                  </a:moveTo>
                  <a:cubicBezTo>
                    <a:pt x="81" y="126"/>
                    <a:pt x="81" y="126"/>
                    <a:pt x="81" y="126"/>
                  </a:cubicBezTo>
                  <a:cubicBezTo>
                    <a:pt x="87" y="134"/>
                    <a:pt x="135" y="184"/>
                    <a:pt x="169" y="215"/>
                  </a:cubicBezTo>
                  <a:cubicBezTo>
                    <a:pt x="181" y="228"/>
                    <a:pt x="181" y="228"/>
                    <a:pt x="181" y="228"/>
                  </a:cubicBezTo>
                  <a:cubicBezTo>
                    <a:pt x="183" y="230"/>
                    <a:pt x="187" y="232"/>
                    <a:pt x="190" y="232"/>
                  </a:cubicBezTo>
                  <a:cubicBezTo>
                    <a:pt x="194" y="232"/>
                    <a:pt x="197" y="230"/>
                    <a:pt x="200" y="228"/>
                  </a:cubicBezTo>
                  <a:cubicBezTo>
                    <a:pt x="205" y="223"/>
                    <a:pt x="206" y="214"/>
                    <a:pt x="200" y="209"/>
                  </a:cubicBezTo>
                  <a:cubicBezTo>
                    <a:pt x="178" y="185"/>
                    <a:pt x="178" y="185"/>
                    <a:pt x="178" y="185"/>
                  </a:cubicBezTo>
                  <a:cubicBezTo>
                    <a:pt x="176" y="183"/>
                    <a:pt x="176" y="181"/>
                    <a:pt x="178" y="179"/>
                  </a:cubicBezTo>
                  <a:cubicBezTo>
                    <a:pt x="179" y="178"/>
                    <a:pt x="182" y="178"/>
                    <a:pt x="183" y="179"/>
                  </a:cubicBezTo>
                  <a:cubicBezTo>
                    <a:pt x="221" y="219"/>
                    <a:pt x="221" y="219"/>
                    <a:pt x="221" y="219"/>
                  </a:cubicBezTo>
                  <a:cubicBezTo>
                    <a:pt x="224" y="221"/>
                    <a:pt x="227" y="223"/>
                    <a:pt x="231" y="223"/>
                  </a:cubicBezTo>
                  <a:cubicBezTo>
                    <a:pt x="234" y="223"/>
                    <a:pt x="238" y="221"/>
                    <a:pt x="240" y="219"/>
                  </a:cubicBezTo>
                  <a:cubicBezTo>
                    <a:pt x="243" y="216"/>
                    <a:pt x="245" y="213"/>
                    <a:pt x="245" y="209"/>
                  </a:cubicBezTo>
                  <a:cubicBezTo>
                    <a:pt x="245" y="206"/>
                    <a:pt x="243" y="202"/>
                    <a:pt x="241" y="200"/>
                  </a:cubicBezTo>
                  <a:cubicBezTo>
                    <a:pt x="239" y="198"/>
                    <a:pt x="239" y="198"/>
                    <a:pt x="239" y="198"/>
                  </a:cubicBezTo>
                  <a:cubicBezTo>
                    <a:pt x="200" y="157"/>
                    <a:pt x="200" y="157"/>
                    <a:pt x="200" y="157"/>
                  </a:cubicBezTo>
                  <a:cubicBezTo>
                    <a:pt x="199" y="156"/>
                    <a:pt x="199" y="155"/>
                    <a:pt x="199" y="154"/>
                  </a:cubicBezTo>
                  <a:cubicBezTo>
                    <a:pt x="199" y="153"/>
                    <a:pt x="199" y="152"/>
                    <a:pt x="200" y="151"/>
                  </a:cubicBezTo>
                  <a:cubicBezTo>
                    <a:pt x="201" y="151"/>
                    <a:pt x="202" y="150"/>
                    <a:pt x="203" y="150"/>
                  </a:cubicBezTo>
                  <a:cubicBezTo>
                    <a:pt x="204" y="150"/>
                    <a:pt x="205" y="151"/>
                    <a:pt x="205" y="151"/>
                  </a:cubicBezTo>
                  <a:cubicBezTo>
                    <a:pt x="250" y="197"/>
                    <a:pt x="250" y="197"/>
                    <a:pt x="250" y="197"/>
                  </a:cubicBezTo>
                  <a:cubicBezTo>
                    <a:pt x="252" y="200"/>
                    <a:pt x="256" y="202"/>
                    <a:pt x="259" y="202"/>
                  </a:cubicBezTo>
                  <a:cubicBezTo>
                    <a:pt x="263" y="202"/>
                    <a:pt x="266" y="200"/>
                    <a:pt x="269" y="198"/>
                  </a:cubicBezTo>
                  <a:cubicBezTo>
                    <a:pt x="272" y="195"/>
                    <a:pt x="273" y="192"/>
                    <a:pt x="273" y="188"/>
                  </a:cubicBezTo>
                  <a:cubicBezTo>
                    <a:pt x="273" y="185"/>
                    <a:pt x="272" y="181"/>
                    <a:pt x="269" y="179"/>
                  </a:cubicBezTo>
                  <a:cubicBezTo>
                    <a:pt x="269" y="179"/>
                    <a:pt x="264" y="173"/>
                    <a:pt x="261" y="170"/>
                  </a:cubicBezTo>
                  <a:cubicBezTo>
                    <a:pt x="261" y="170"/>
                    <a:pt x="261" y="170"/>
                    <a:pt x="261" y="170"/>
                  </a:cubicBezTo>
                  <a:cubicBezTo>
                    <a:pt x="261" y="170"/>
                    <a:pt x="235" y="143"/>
                    <a:pt x="231" y="138"/>
                  </a:cubicBezTo>
                  <a:cubicBezTo>
                    <a:pt x="230" y="138"/>
                    <a:pt x="227" y="135"/>
                    <a:pt x="227" y="135"/>
                  </a:cubicBezTo>
                  <a:cubicBezTo>
                    <a:pt x="226" y="134"/>
                    <a:pt x="226" y="133"/>
                    <a:pt x="226" y="132"/>
                  </a:cubicBezTo>
                  <a:cubicBezTo>
                    <a:pt x="226" y="131"/>
                    <a:pt x="226" y="129"/>
                    <a:pt x="227" y="129"/>
                  </a:cubicBezTo>
                  <a:cubicBezTo>
                    <a:pt x="228" y="127"/>
                    <a:pt x="231" y="127"/>
                    <a:pt x="232" y="129"/>
                  </a:cubicBezTo>
                  <a:cubicBezTo>
                    <a:pt x="232" y="129"/>
                    <a:pt x="233" y="130"/>
                    <a:pt x="233" y="130"/>
                  </a:cubicBezTo>
                  <a:cubicBezTo>
                    <a:pt x="233" y="130"/>
                    <a:pt x="236" y="132"/>
                    <a:pt x="236" y="133"/>
                  </a:cubicBezTo>
                  <a:cubicBezTo>
                    <a:pt x="239" y="135"/>
                    <a:pt x="243" y="140"/>
                    <a:pt x="243" y="140"/>
                  </a:cubicBezTo>
                  <a:cubicBezTo>
                    <a:pt x="243" y="140"/>
                    <a:pt x="258" y="155"/>
                    <a:pt x="267" y="165"/>
                  </a:cubicBezTo>
                  <a:cubicBezTo>
                    <a:pt x="270" y="167"/>
                    <a:pt x="273" y="168"/>
                    <a:pt x="276" y="168"/>
                  </a:cubicBezTo>
                  <a:cubicBezTo>
                    <a:pt x="280" y="169"/>
                    <a:pt x="283" y="167"/>
                    <a:pt x="286" y="165"/>
                  </a:cubicBezTo>
                  <a:cubicBezTo>
                    <a:pt x="289" y="162"/>
                    <a:pt x="290" y="158"/>
                    <a:pt x="290" y="155"/>
                  </a:cubicBezTo>
                  <a:cubicBezTo>
                    <a:pt x="290" y="151"/>
                    <a:pt x="289" y="148"/>
                    <a:pt x="286" y="145"/>
                  </a:cubicBezTo>
                  <a:cubicBezTo>
                    <a:pt x="260" y="119"/>
                    <a:pt x="260" y="119"/>
                    <a:pt x="260" y="119"/>
                  </a:cubicBezTo>
                  <a:cubicBezTo>
                    <a:pt x="252" y="110"/>
                    <a:pt x="252" y="110"/>
                    <a:pt x="252" y="110"/>
                  </a:cubicBezTo>
                  <a:cubicBezTo>
                    <a:pt x="252" y="110"/>
                    <a:pt x="173" y="30"/>
                    <a:pt x="173" y="30"/>
                  </a:cubicBezTo>
                  <a:cubicBezTo>
                    <a:pt x="172" y="30"/>
                    <a:pt x="137" y="0"/>
                    <a:pt x="110" y="0"/>
                  </a:cubicBezTo>
                  <a:cubicBezTo>
                    <a:pt x="0" y="0"/>
                    <a:pt x="0" y="0"/>
                    <a:pt x="0" y="0"/>
                  </a:cubicBezTo>
                  <a:cubicBezTo>
                    <a:pt x="0" y="99"/>
                    <a:pt x="0" y="99"/>
                    <a:pt x="0" y="99"/>
                  </a:cubicBezTo>
                  <a:cubicBezTo>
                    <a:pt x="60" y="99"/>
                    <a:pt x="60" y="99"/>
                    <a:pt x="60" y="99"/>
                  </a:cubicBezTo>
                  <a:cubicBezTo>
                    <a:pt x="65" y="99"/>
                    <a:pt x="68" y="103"/>
                    <a:pt x="75" y="116"/>
                  </a:cubicBezTo>
                  <a:close/>
                </a:path>
              </a:pathLst>
            </a:custGeom>
            <a:solidFill>
              <a:srgbClr val="558C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24" name="Freeform 5">
              <a:extLst>
                <a:ext uri="{FF2B5EF4-FFF2-40B4-BE49-F238E27FC236}">
                  <a16:creationId xmlns:a16="http://schemas.microsoft.com/office/drawing/2014/main" id="{8E7F42EF-1F09-4107-BD9E-203331015A6E}"/>
                </a:ext>
              </a:extLst>
            </p:cNvPr>
            <p:cNvSpPr>
              <a:spLocks noChangeAspect="1"/>
            </p:cNvSpPr>
            <p:nvPr/>
          </p:nvSpPr>
          <p:spPr bwMode="gray">
            <a:xfrm>
              <a:off x="2586" y="3602"/>
              <a:ext cx="204" cy="192"/>
            </a:xfrm>
            <a:custGeom>
              <a:avLst/>
              <a:gdLst>
                <a:gd name="T0" fmla="*/ 124 w 133"/>
                <a:gd name="T1" fmla="*/ 72 h 125"/>
                <a:gd name="T2" fmla="*/ 111 w 133"/>
                <a:gd name="T3" fmla="*/ 66 h 125"/>
                <a:gd name="T4" fmla="*/ 114 w 133"/>
                <a:gd name="T5" fmla="*/ 55 h 125"/>
                <a:gd name="T6" fmla="*/ 108 w 133"/>
                <a:gd name="T7" fmla="*/ 40 h 125"/>
                <a:gd name="T8" fmla="*/ 108 w 133"/>
                <a:gd name="T9" fmla="*/ 40 h 125"/>
                <a:gd name="T10" fmla="*/ 88 w 133"/>
                <a:gd name="T11" fmla="*/ 34 h 125"/>
                <a:gd name="T12" fmla="*/ 89 w 133"/>
                <a:gd name="T13" fmla="*/ 29 h 125"/>
                <a:gd name="T14" fmla="*/ 82 w 133"/>
                <a:gd name="T15" fmla="*/ 15 h 125"/>
                <a:gd name="T16" fmla="*/ 53 w 133"/>
                <a:gd name="T17" fmla="*/ 15 h 125"/>
                <a:gd name="T18" fmla="*/ 48 w 133"/>
                <a:gd name="T19" fmla="*/ 20 h 125"/>
                <a:gd name="T20" fmla="*/ 42 w 133"/>
                <a:gd name="T21" fmla="*/ 8 h 125"/>
                <a:gd name="T22" fmla="*/ 12 w 133"/>
                <a:gd name="T23" fmla="*/ 8 h 125"/>
                <a:gd name="T24" fmla="*/ 6 w 133"/>
                <a:gd name="T25" fmla="*/ 14 h 125"/>
                <a:gd name="T26" fmla="*/ 0 w 133"/>
                <a:gd name="T27" fmla="*/ 29 h 125"/>
                <a:gd name="T28" fmla="*/ 6 w 133"/>
                <a:gd name="T29" fmla="*/ 44 h 125"/>
                <a:gd name="T30" fmla="*/ 24 w 133"/>
                <a:gd name="T31" fmla="*/ 50 h 125"/>
                <a:gd name="T32" fmla="*/ 30 w 133"/>
                <a:gd name="T33" fmla="*/ 69 h 125"/>
                <a:gd name="T34" fmla="*/ 49 w 133"/>
                <a:gd name="T35" fmla="*/ 75 h 125"/>
                <a:gd name="T36" fmla="*/ 48 w 133"/>
                <a:gd name="T37" fmla="*/ 80 h 125"/>
                <a:gd name="T38" fmla="*/ 55 w 133"/>
                <a:gd name="T39" fmla="*/ 94 h 125"/>
                <a:gd name="T40" fmla="*/ 74 w 133"/>
                <a:gd name="T41" fmla="*/ 100 h 125"/>
                <a:gd name="T42" fmla="*/ 74 w 133"/>
                <a:gd name="T43" fmla="*/ 102 h 125"/>
                <a:gd name="T44" fmla="*/ 80 w 133"/>
                <a:gd name="T45" fmla="*/ 117 h 125"/>
                <a:gd name="T46" fmla="*/ 110 w 133"/>
                <a:gd name="T47" fmla="*/ 117 h 125"/>
                <a:gd name="T48" fmla="*/ 125 w 133"/>
                <a:gd name="T49" fmla="*/ 101 h 125"/>
                <a:gd name="T50" fmla="*/ 124 w 133"/>
                <a:gd name="T51" fmla="*/ 7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125">
                  <a:moveTo>
                    <a:pt x="124" y="72"/>
                  </a:moveTo>
                  <a:cubicBezTo>
                    <a:pt x="121" y="68"/>
                    <a:pt x="116" y="66"/>
                    <a:pt x="111" y="66"/>
                  </a:cubicBezTo>
                  <a:cubicBezTo>
                    <a:pt x="113" y="62"/>
                    <a:pt x="114" y="59"/>
                    <a:pt x="114" y="55"/>
                  </a:cubicBezTo>
                  <a:cubicBezTo>
                    <a:pt x="114" y="49"/>
                    <a:pt x="112" y="44"/>
                    <a:pt x="108" y="40"/>
                  </a:cubicBezTo>
                  <a:cubicBezTo>
                    <a:pt x="108" y="40"/>
                    <a:pt x="108" y="40"/>
                    <a:pt x="108" y="40"/>
                  </a:cubicBezTo>
                  <a:cubicBezTo>
                    <a:pt x="102" y="35"/>
                    <a:pt x="95" y="33"/>
                    <a:pt x="88" y="34"/>
                  </a:cubicBezTo>
                  <a:cubicBezTo>
                    <a:pt x="89" y="33"/>
                    <a:pt x="89" y="31"/>
                    <a:pt x="89" y="29"/>
                  </a:cubicBezTo>
                  <a:cubicBezTo>
                    <a:pt x="89" y="24"/>
                    <a:pt x="87" y="19"/>
                    <a:pt x="82" y="15"/>
                  </a:cubicBezTo>
                  <a:cubicBezTo>
                    <a:pt x="74" y="7"/>
                    <a:pt x="61" y="7"/>
                    <a:pt x="53" y="15"/>
                  </a:cubicBezTo>
                  <a:cubicBezTo>
                    <a:pt x="48" y="20"/>
                    <a:pt x="48" y="20"/>
                    <a:pt x="48" y="20"/>
                  </a:cubicBezTo>
                  <a:cubicBezTo>
                    <a:pt x="47" y="15"/>
                    <a:pt x="45" y="11"/>
                    <a:pt x="42" y="8"/>
                  </a:cubicBezTo>
                  <a:cubicBezTo>
                    <a:pt x="34" y="0"/>
                    <a:pt x="20" y="0"/>
                    <a:pt x="12" y="8"/>
                  </a:cubicBezTo>
                  <a:cubicBezTo>
                    <a:pt x="6" y="14"/>
                    <a:pt x="6" y="14"/>
                    <a:pt x="6" y="14"/>
                  </a:cubicBezTo>
                  <a:cubicBezTo>
                    <a:pt x="2" y="19"/>
                    <a:pt x="0" y="24"/>
                    <a:pt x="0" y="29"/>
                  </a:cubicBezTo>
                  <a:cubicBezTo>
                    <a:pt x="0" y="35"/>
                    <a:pt x="2" y="40"/>
                    <a:pt x="6" y="44"/>
                  </a:cubicBezTo>
                  <a:cubicBezTo>
                    <a:pt x="11" y="49"/>
                    <a:pt x="18" y="51"/>
                    <a:pt x="24" y="50"/>
                  </a:cubicBezTo>
                  <a:cubicBezTo>
                    <a:pt x="22" y="57"/>
                    <a:pt x="24" y="64"/>
                    <a:pt x="30" y="69"/>
                  </a:cubicBezTo>
                  <a:cubicBezTo>
                    <a:pt x="35" y="74"/>
                    <a:pt x="42" y="76"/>
                    <a:pt x="49" y="75"/>
                  </a:cubicBezTo>
                  <a:cubicBezTo>
                    <a:pt x="49" y="76"/>
                    <a:pt x="48" y="78"/>
                    <a:pt x="48" y="80"/>
                  </a:cubicBezTo>
                  <a:cubicBezTo>
                    <a:pt x="48" y="85"/>
                    <a:pt x="51" y="90"/>
                    <a:pt x="55" y="94"/>
                  </a:cubicBezTo>
                  <a:cubicBezTo>
                    <a:pt x="60" y="99"/>
                    <a:pt x="67" y="101"/>
                    <a:pt x="74" y="100"/>
                  </a:cubicBezTo>
                  <a:cubicBezTo>
                    <a:pt x="74" y="101"/>
                    <a:pt x="74" y="101"/>
                    <a:pt x="74" y="102"/>
                  </a:cubicBezTo>
                  <a:cubicBezTo>
                    <a:pt x="74" y="108"/>
                    <a:pt x="76" y="113"/>
                    <a:pt x="80" y="117"/>
                  </a:cubicBezTo>
                  <a:cubicBezTo>
                    <a:pt x="89" y="125"/>
                    <a:pt x="102" y="125"/>
                    <a:pt x="110" y="117"/>
                  </a:cubicBezTo>
                  <a:cubicBezTo>
                    <a:pt x="125" y="101"/>
                    <a:pt x="125" y="101"/>
                    <a:pt x="125" y="101"/>
                  </a:cubicBezTo>
                  <a:cubicBezTo>
                    <a:pt x="133" y="93"/>
                    <a:pt x="133" y="80"/>
                    <a:pt x="124" y="72"/>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25" name="Freeform 6">
              <a:extLst>
                <a:ext uri="{FF2B5EF4-FFF2-40B4-BE49-F238E27FC236}">
                  <a16:creationId xmlns:a16="http://schemas.microsoft.com/office/drawing/2014/main" id="{43BE444F-4CEA-41CA-A06E-03B2DE7DF351}"/>
                </a:ext>
              </a:extLst>
            </p:cNvPr>
            <p:cNvSpPr>
              <a:spLocks noChangeAspect="1"/>
            </p:cNvSpPr>
            <p:nvPr/>
          </p:nvSpPr>
          <p:spPr bwMode="gray">
            <a:xfrm>
              <a:off x="2712" y="3713"/>
              <a:ext cx="63" cy="67"/>
            </a:xfrm>
            <a:custGeom>
              <a:avLst/>
              <a:gdLst>
                <a:gd name="T0" fmla="*/ 4 w 41"/>
                <a:gd name="T1" fmla="*/ 39 h 44"/>
                <a:gd name="T2" fmla="*/ 0 w 41"/>
                <a:gd name="T3" fmla="*/ 30 h 44"/>
                <a:gd name="T4" fmla="*/ 4 w 41"/>
                <a:gd name="T5" fmla="*/ 21 h 44"/>
                <a:gd name="T6" fmla="*/ 18 w 41"/>
                <a:gd name="T7" fmla="*/ 6 h 44"/>
                <a:gd name="T8" fmla="*/ 37 w 41"/>
                <a:gd name="T9" fmla="*/ 5 h 44"/>
                <a:gd name="T10" fmla="*/ 41 w 41"/>
                <a:gd name="T11" fmla="*/ 15 h 44"/>
                <a:gd name="T12" fmla="*/ 37 w 41"/>
                <a:gd name="T13" fmla="*/ 24 h 44"/>
                <a:gd name="T14" fmla="*/ 22 w 41"/>
                <a:gd name="T15" fmla="*/ 39 h 44"/>
                <a:gd name="T16" fmla="*/ 4 w 41"/>
                <a:gd name="T17"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4">
                  <a:moveTo>
                    <a:pt x="4" y="39"/>
                  </a:moveTo>
                  <a:cubicBezTo>
                    <a:pt x="1" y="37"/>
                    <a:pt x="0" y="34"/>
                    <a:pt x="0" y="30"/>
                  </a:cubicBezTo>
                  <a:cubicBezTo>
                    <a:pt x="0" y="27"/>
                    <a:pt x="1" y="23"/>
                    <a:pt x="4" y="21"/>
                  </a:cubicBezTo>
                  <a:cubicBezTo>
                    <a:pt x="18" y="6"/>
                    <a:pt x="18" y="6"/>
                    <a:pt x="18" y="6"/>
                  </a:cubicBezTo>
                  <a:cubicBezTo>
                    <a:pt x="23" y="0"/>
                    <a:pt x="32" y="0"/>
                    <a:pt x="37" y="5"/>
                  </a:cubicBezTo>
                  <a:cubicBezTo>
                    <a:pt x="39" y="8"/>
                    <a:pt x="41" y="11"/>
                    <a:pt x="41" y="15"/>
                  </a:cubicBezTo>
                  <a:cubicBezTo>
                    <a:pt x="41" y="18"/>
                    <a:pt x="40" y="21"/>
                    <a:pt x="37" y="24"/>
                  </a:cubicBezTo>
                  <a:cubicBezTo>
                    <a:pt x="22" y="39"/>
                    <a:pt x="22" y="39"/>
                    <a:pt x="22" y="39"/>
                  </a:cubicBezTo>
                  <a:cubicBezTo>
                    <a:pt x="17" y="44"/>
                    <a:pt x="9" y="44"/>
                    <a:pt x="4" y="39"/>
                  </a:cubicBezTo>
                  <a:close/>
                </a:path>
              </a:pathLst>
            </a:custGeom>
            <a:solidFill>
              <a:srgbClr val="558C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26" name="Freeform 7">
              <a:extLst>
                <a:ext uri="{FF2B5EF4-FFF2-40B4-BE49-F238E27FC236}">
                  <a16:creationId xmlns:a16="http://schemas.microsoft.com/office/drawing/2014/main" id="{DDE66427-6D70-4A5B-B362-55D1BE33CFD4}"/>
                </a:ext>
              </a:extLst>
            </p:cNvPr>
            <p:cNvSpPr>
              <a:spLocks noChangeAspect="1"/>
            </p:cNvSpPr>
            <p:nvPr/>
          </p:nvSpPr>
          <p:spPr bwMode="gray">
            <a:xfrm>
              <a:off x="2598" y="3616"/>
              <a:ext cx="49" cy="54"/>
            </a:xfrm>
            <a:custGeom>
              <a:avLst/>
              <a:gdLst>
                <a:gd name="T0" fmla="*/ 4 w 32"/>
                <a:gd name="T1" fmla="*/ 30 h 35"/>
                <a:gd name="T2" fmla="*/ 0 w 32"/>
                <a:gd name="T3" fmla="*/ 20 h 35"/>
                <a:gd name="T4" fmla="*/ 3 w 32"/>
                <a:gd name="T5" fmla="*/ 11 h 35"/>
                <a:gd name="T6" fmla="*/ 10 w 32"/>
                <a:gd name="T7" fmla="*/ 5 h 35"/>
                <a:gd name="T8" fmla="*/ 28 w 32"/>
                <a:gd name="T9" fmla="*/ 5 h 35"/>
                <a:gd name="T10" fmla="*/ 32 w 32"/>
                <a:gd name="T11" fmla="*/ 14 h 35"/>
                <a:gd name="T12" fmla="*/ 29 w 32"/>
                <a:gd name="T13" fmla="*/ 23 h 35"/>
                <a:gd name="T14" fmla="*/ 22 w 32"/>
                <a:gd name="T15" fmla="*/ 29 h 35"/>
                <a:gd name="T16" fmla="*/ 4 w 32"/>
                <a:gd name="T17" fmla="*/ 3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4" y="30"/>
                  </a:moveTo>
                  <a:cubicBezTo>
                    <a:pt x="1" y="27"/>
                    <a:pt x="0" y="24"/>
                    <a:pt x="0" y="20"/>
                  </a:cubicBezTo>
                  <a:cubicBezTo>
                    <a:pt x="0" y="17"/>
                    <a:pt x="1" y="14"/>
                    <a:pt x="3" y="11"/>
                  </a:cubicBezTo>
                  <a:cubicBezTo>
                    <a:pt x="10" y="5"/>
                    <a:pt x="10" y="5"/>
                    <a:pt x="10" y="5"/>
                  </a:cubicBezTo>
                  <a:cubicBezTo>
                    <a:pt x="15" y="0"/>
                    <a:pt x="23" y="0"/>
                    <a:pt x="28" y="5"/>
                  </a:cubicBezTo>
                  <a:cubicBezTo>
                    <a:pt x="31" y="7"/>
                    <a:pt x="32" y="10"/>
                    <a:pt x="32" y="14"/>
                  </a:cubicBezTo>
                  <a:cubicBezTo>
                    <a:pt x="32" y="17"/>
                    <a:pt x="31" y="21"/>
                    <a:pt x="29" y="23"/>
                  </a:cubicBezTo>
                  <a:cubicBezTo>
                    <a:pt x="22" y="29"/>
                    <a:pt x="22" y="29"/>
                    <a:pt x="22" y="29"/>
                  </a:cubicBezTo>
                  <a:cubicBezTo>
                    <a:pt x="17" y="34"/>
                    <a:pt x="9" y="35"/>
                    <a:pt x="4" y="30"/>
                  </a:cubicBezTo>
                  <a:close/>
                </a:path>
              </a:pathLst>
            </a:custGeom>
            <a:solidFill>
              <a:srgbClr val="558C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27" name="Freeform 8">
              <a:extLst>
                <a:ext uri="{FF2B5EF4-FFF2-40B4-BE49-F238E27FC236}">
                  <a16:creationId xmlns:a16="http://schemas.microsoft.com/office/drawing/2014/main" id="{4EC892FC-992B-4FFD-89D2-8670EE4F102E}"/>
                </a:ext>
              </a:extLst>
            </p:cNvPr>
            <p:cNvSpPr>
              <a:spLocks noChangeAspect="1"/>
            </p:cNvSpPr>
            <p:nvPr/>
          </p:nvSpPr>
          <p:spPr bwMode="gray">
            <a:xfrm>
              <a:off x="2672" y="3665"/>
              <a:ext cx="77" cy="82"/>
            </a:xfrm>
            <a:custGeom>
              <a:avLst/>
              <a:gdLst>
                <a:gd name="T0" fmla="*/ 4 w 50"/>
                <a:gd name="T1" fmla="*/ 48 h 53"/>
                <a:gd name="T2" fmla="*/ 0 w 50"/>
                <a:gd name="T3" fmla="*/ 38 h 53"/>
                <a:gd name="T4" fmla="*/ 4 w 50"/>
                <a:gd name="T5" fmla="*/ 29 h 53"/>
                <a:gd name="T6" fmla="*/ 28 w 50"/>
                <a:gd name="T7" fmla="*/ 5 h 53"/>
                <a:gd name="T8" fmla="*/ 46 w 50"/>
                <a:gd name="T9" fmla="*/ 5 h 53"/>
                <a:gd name="T10" fmla="*/ 50 w 50"/>
                <a:gd name="T11" fmla="*/ 14 h 53"/>
                <a:gd name="T12" fmla="*/ 50 w 50"/>
                <a:gd name="T13" fmla="*/ 14 h 53"/>
                <a:gd name="T14" fmla="*/ 46 w 50"/>
                <a:gd name="T15" fmla="*/ 23 h 53"/>
                <a:gd name="T16" fmla="*/ 23 w 50"/>
                <a:gd name="T17" fmla="*/ 47 h 53"/>
                <a:gd name="T18" fmla="*/ 4 w 50"/>
                <a:gd name="T19" fmla="*/ 4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3">
                  <a:moveTo>
                    <a:pt x="4" y="48"/>
                  </a:moveTo>
                  <a:cubicBezTo>
                    <a:pt x="2" y="45"/>
                    <a:pt x="0" y="42"/>
                    <a:pt x="0" y="38"/>
                  </a:cubicBezTo>
                  <a:cubicBezTo>
                    <a:pt x="0" y="35"/>
                    <a:pt x="2" y="32"/>
                    <a:pt x="4" y="29"/>
                  </a:cubicBezTo>
                  <a:cubicBezTo>
                    <a:pt x="28" y="5"/>
                    <a:pt x="28" y="5"/>
                    <a:pt x="28" y="5"/>
                  </a:cubicBezTo>
                  <a:cubicBezTo>
                    <a:pt x="33" y="0"/>
                    <a:pt x="41" y="0"/>
                    <a:pt x="46" y="5"/>
                  </a:cubicBezTo>
                  <a:cubicBezTo>
                    <a:pt x="49" y="7"/>
                    <a:pt x="50" y="10"/>
                    <a:pt x="50" y="14"/>
                  </a:cubicBezTo>
                  <a:cubicBezTo>
                    <a:pt x="50" y="14"/>
                    <a:pt x="50" y="14"/>
                    <a:pt x="50" y="14"/>
                  </a:cubicBezTo>
                  <a:cubicBezTo>
                    <a:pt x="50" y="17"/>
                    <a:pt x="49" y="21"/>
                    <a:pt x="46" y="23"/>
                  </a:cubicBezTo>
                  <a:cubicBezTo>
                    <a:pt x="23" y="47"/>
                    <a:pt x="23" y="47"/>
                    <a:pt x="23" y="47"/>
                  </a:cubicBezTo>
                  <a:cubicBezTo>
                    <a:pt x="18" y="52"/>
                    <a:pt x="10" y="53"/>
                    <a:pt x="4" y="48"/>
                  </a:cubicBezTo>
                  <a:close/>
                </a:path>
              </a:pathLst>
            </a:custGeom>
            <a:solidFill>
              <a:srgbClr val="558C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28" name="Freeform 9">
              <a:extLst>
                <a:ext uri="{FF2B5EF4-FFF2-40B4-BE49-F238E27FC236}">
                  <a16:creationId xmlns:a16="http://schemas.microsoft.com/office/drawing/2014/main" id="{982952D5-2F62-41E9-820D-CF891D64DAB4}"/>
                </a:ext>
              </a:extLst>
            </p:cNvPr>
            <p:cNvSpPr>
              <a:spLocks noChangeAspect="1"/>
            </p:cNvSpPr>
            <p:nvPr/>
          </p:nvSpPr>
          <p:spPr bwMode="gray">
            <a:xfrm>
              <a:off x="2632" y="3625"/>
              <a:ext cx="78" cy="81"/>
            </a:xfrm>
            <a:custGeom>
              <a:avLst/>
              <a:gdLst>
                <a:gd name="T0" fmla="*/ 5 w 51"/>
                <a:gd name="T1" fmla="*/ 48 h 53"/>
                <a:gd name="T2" fmla="*/ 5 w 51"/>
                <a:gd name="T3" fmla="*/ 30 h 53"/>
                <a:gd name="T4" fmla="*/ 28 w 51"/>
                <a:gd name="T5" fmla="*/ 6 h 53"/>
                <a:gd name="T6" fmla="*/ 47 w 51"/>
                <a:gd name="T7" fmla="*/ 5 h 53"/>
                <a:gd name="T8" fmla="*/ 51 w 51"/>
                <a:gd name="T9" fmla="*/ 15 h 53"/>
                <a:gd name="T10" fmla="*/ 47 w 51"/>
                <a:gd name="T11" fmla="*/ 24 h 53"/>
                <a:gd name="T12" fmla="*/ 24 w 51"/>
                <a:gd name="T13" fmla="*/ 48 h 53"/>
                <a:gd name="T14" fmla="*/ 5 w 51"/>
                <a:gd name="T15" fmla="*/ 48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3">
                  <a:moveTo>
                    <a:pt x="5" y="48"/>
                  </a:moveTo>
                  <a:cubicBezTo>
                    <a:pt x="0" y="43"/>
                    <a:pt x="0" y="35"/>
                    <a:pt x="5" y="30"/>
                  </a:cubicBezTo>
                  <a:cubicBezTo>
                    <a:pt x="28" y="6"/>
                    <a:pt x="28" y="6"/>
                    <a:pt x="28" y="6"/>
                  </a:cubicBezTo>
                  <a:cubicBezTo>
                    <a:pt x="33" y="1"/>
                    <a:pt x="42" y="0"/>
                    <a:pt x="47" y="5"/>
                  </a:cubicBezTo>
                  <a:cubicBezTo>
                    <a:pt x="49" y="8"/>
                    <a:pt x="51" y="11"/>
                    <a:pt x="51" y="15"/>
                  </a:cubicBezTo>
                  <a:cubicBezTo>
                    <a:pt x="51" y="18"/>
                    <a:pt x="50" y="21"/>
                    <a:pt x="47" y="24"/>
                  </a:cubicBezTo>
                  <a:cubicBezTo>
                    <a:pt x="24" y="48"/>
                    <a:pt x="24" y="48"/>
                    <a:pt x="24" y="48"/>
                  </a:cubicBezTo>
                  <a:cubicBezTo>
                    <a:pt x="19" y="53"/>
                    <a:pt x="10" y="53"/>
                    <a:pt x="5" y="48"/>
                  </a:cubicBezTo>
                  <a:close/>
                </a:path>
              </a:pathLst>
            </a:custGeom>
            <a:solidFill>
              <a:srgbClr val="558C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29" name="Freeform 10">
              <a:extLst>
                <a:ext uri="{FF2B5EF4-FFF2-40B4-BE49-F238E27FC236}">
                  <a16:creationId xmlns:a16="http://schemas.microsoft.com/office/drawing/2014/main" id="{49E76FEB-23A6-43D9-9658-8B9D36F7D128}"/>
                </a:ext>
              </a:extLst>
            </p:cNvPr>
            <p:cNvSpPr>
              <a:spLocks noChangeAspect="1"/>
            </p:cNvSpPr>
            <p:nvPr/>
          </p:nvSpPr>
          <p:spPr bwMode="gray">
            <a:xfrm>
              <a:off x="2641" y="3410"/>
              <a:ext cx="416" cy="238"/>
            </a:xfrm>
            <a:custGeom>
              <a:avLst/>
              <a:gdLst>
                <a:gd name="T0" fmla="*/ 140 w 271"/>
                <a:gd name="T1" fmla="*/ 0 h 155"/>
                <a:gd name="T2" fmla="*/ 85 w 271"/>
                <a:gd name="T3" fmla="*/ 2 h 155"/>
                <a:gd name="T4" fmla="*/ 1 w 271"/>
                <a:gd name="T5" fmla="*/ 68 h 155"/>
                <a:gd name="T6" fmla="*/ 7 w 271"/>
                <a:gd name="T7" fmla="*/ 86 h 155"/>
                <a:gd name="T8" fmla="*/ 51 w 271"/>
                <a:gd name="T9" fmla="*/ 86 h 155"/>
                <a:gd name="T10" fmla="*/ 99 w 271"/>
                <a:gd name="T11" fmla="*/ 68 h 155"/>
                <a:gd name="T12" fmla="*/ 185 w 271"/>
                <a:gd name="T13" fmla="*/ 154 h 155"/>
                <a:gd name="T14" fmla="*/ 188 w 271"/>
                <a:gd name="T15" fmla="*/ 155 h 155"/>
                <a:gd name="T16" fmla="*/ 191 w 271"/>
                <a:gd name="T17" fmla="*/ 154 h 155"/>
                <a:gd name="T18" fmla="*/ 206 w 271"/>
                <a:gd name="T19" fmla="*/ 132 h 155"/>
                <a:gd name="T20" fmla="*/ 214 w 271"/>
                <a:gd name="T21" fmla="*/ 115 h 155"/>
                <a:gd name="T22" fmla="*/ 271 w 271"/>
                <a:gd name="T23" fmla="*/ 115 h 155"/>
                <a:gd name="T24" fmla="*/ 271 w 271"/>
                <a:gd name="T25" fmla="*/ 0 h 155"/>
                <a:gd name="T26" fmla="*/ 140 w 271"/>
                <a:gd name="T27"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1" h="155">
                  <a:moveTo>
                    <a:pt x="140" y="0"/>
                  </a:moveTo>
                  <a:cubicBezTo>
                    <a:pt x="139" y="0"/>
                    <a:pt x="104" y="0"/>
                    <a:pt x="85" y="2"/>
                  </a:cubicBezTo>
                  <a:cubicBezTo>
                    <a:pt x="67" y="5"/>
                    <a:pt x="3" y="57"/>
                    <a:pt x="1" y="68"/>
                  </a:cubicBezTo>
                  <a:cubicBezTo>
                    <a:pt x="0" y="75"/>
                    <a:pt x="2" y="82"/>
                    <a:pt x="7" y="86"/>
                  </a:cubicBezTo>
                  <a:cubicBezTo>
                    <a:pt x="15" y="93"/>
                    <a:pt x="31" y="93"/>
                    <a:pt x="51" y="86"/>
                  </a:cubicBezTo>
                  <a:cubicBezTo>
                    <a:pt x="51" y="86"/>
                    <a:pt x="94" y="69"/>
                    <a:pt x="99" y="68"/>
                  </a:cubicBezTo>
                  <a:cubicBezTo>
                    <a:pt x="102" y="71"/>
                    <a:pt x="185" y="154"/>
                    <a:pt x="185" y="154"/>
                  </a:cubicBezTo>
                  <a:cubicBezTo>
                    <a:pt x="186" y="155"/>
                    <a:pt x="187" y="155"/>
                    <a:pt x="188" y="155"/>
                  </a:cubicBezTo>
                  <a:cubicBezTo>
                    <a:pt x="190" y="155"/>
                    <a:pt x="191" y="155"/>
                    <a:pt x="191" y="154"/>
                  </a:cubicBezTo>
                  <a:cubicBezTo>
                    <a:pt x="192" y="153"/>
                    <a:pt x="200" y="143"/>
                    <a:pt x="206" y="132"/>
                  </a:cubicBezTo>
                  <a:cubicBezTo>
                    <a:pt x="210" y="124"/>
                    <a:pt x="213" y="119"/>
                    <a:pt x="214" y="115"/>
                  </a:cubicBezTo>
                  <a:cubicBezTo>
                    <a:pt x="219" y="115"/>
                    <a:pt x="271" y="115"/>
                    <a:pt x="271" y="115"/>
                  </a:cubicBezTo>
                  <a:cubicBezTo>
                    <a:pt x="271" y="0"/>
                    <a:pt x="271" y="0"/>
                    <a:pt x="271" y="0"/>
                  </a:cubicBezTo>
                  <a:lnTo>
                    <a:pt x="140"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0" name="Freeform 11">
              <a:extLst>
                <a:ext uri="{FF2B5EF4-FFF2-40B4-BE49-F238E27FC236}">
                  <a16:creationId xmlns:a16="http://schemas.microsoft.com/office/drawing/2014/main" id="{B7B0AEBB-B442-468C-A704-46129600D2A1}"/>
                </a:ext>
              </a:extLst>
            </p:cNvPr>
            <p:cNvSpPr>
              <a:spLocks noChangeAspect="1"/>
            </p:cNvSpPr>
            <p:nvPr/>
          </p:nvSpPr>
          <p:spPr bwMode="gray">
            <a:xfrm>
              <a:off x="2653" y="3422"/>
              <a:ext cx="404" cy="211"/>
            </a:xfrm>
            <a:custGeom>
              <a:avLst/>
              <a:gdLst>
                <a:gd name="T0" fmla="*/ 78 w 263"/>
                <a:gd name="T1" fmla="*/ 2 h 137"/>
                <a:gd name="T2" fmla="*/ 1 w 263"/>
                <a:gd name="T3" fmla="*/ 61 h 137"/>
                <a:gd name="T4" fmla="*/ 4 w 263"/>
                <a:gd name="T5" fmla="*/ 72 h 137"/>
                <a:gd name="T6" fmla="*/ 41 w 263"/>
                <a:gd name="T7" fmla="*/ 70 h 137"/>
                <a:gd name="T8" fmla="*/ 90 w 263"/>
                <a:gd name="T9" fmla="*/ 51 h 137"/>
                <a:gd name="T10" fmla="*/ 95 w 263"/>
                <a:gd name="T11" fmla="*/ 52 h 137"/>
                <a:gd name="T12" fmla="*/ 180 w 263"/>
                <a:gd name="T13" fmla="*/ 137 h 137"/>
                <a:gd name="T14" fmla="*/ 191 w 263"/>
                <a:gd name="T15" fmla="*/ 120 h 137"/>
                <a:gd name="T16" fmla="*/ 199 w 263"/>
                <a:gd name="T17" fmla="*/ 102 h 137"/>
                <a:gd name="T18" fmla="*/ 203 w 263"/>
                <a:gd name="T19" fmla="*/ 99 h 137"/>
                <a:gd name="T20" fmla="*/ 263 w 263"/>
                <a:gd name="T21" fmla="*/ 99 h 137"/>
                <a:gd name="T22" fmla="*/ 263 w 263"/>
                <a:gd name="T23" fmla="*/ 0 h 137"/>
                <a:gd name="T24" fmla="*/ 132 w 263"/>
                <a:gd name="T25" fmla="*/ 0 h 137"/>
                <a:gd name="T26" fmla="*/ 78 w 263"/>
                <a:gd name="T27" fmla="*/ 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3" h="137">
                  <a:moveTo>
                    <a:pt x="78" y="2"/>
                  </a:moveTo>
                  <a:cubicBezTo>
                    <a:pt x="63" y="4"/>
                    <a:pt x="4" y="54"/>
                    <a:pt x="1" y="61"/>
                  </a:cubicBezTo>
                  <a:cubicBezTo>
                    <a:pt x="0" y="66"/>
                    <a:pt x="1" y="70"/>
                    <a:pt x="4" y="72"/>
                  </a:cubicBezTo>
                  <a:cubicBezTo>
                    <a:pt x="10" y="77"/>
                    <a:pt x="24" y="76"/>
                    <a:pt x="41" y="70"/>
                  </a:cubicBezTo>
                  <a:cubicBezTo>
                    <a:pt x="90" y="51"/>
                    <a:pt x="90" y="51"/>
                    <a:pt x="90" y="51"/>
                  </a:cubicBezTo>
                  <a:cubicBezTo>
                    <a:pt x="92" y="51"/>
                    <a:pt x="93" y="51"/>
                    <a:pt x="95" y="52"/>
                  </a:cubicBezTo>
                  <a:cubicBezTo>
                    <a:pt x="95" y="52"/>
                    <a:pt x="174" y="131"/>
                    <a:pt x="180" y="137"/>
                  </a:cubicBezTo>
                  <a:cubicBezTo>
                    <a:pt x="183" y="133"/>
                    <a:pt x="187" y="127"/>
                    <a:pt x="191" y="120"/>
                  </a:cubicBezTo>
                  <a:cubicBezTo>
                    <a:pt x="196" y="111"/>
                    <a:pt x="199" y="105"/>
                    <a:pt x="199" y="102"/>
                  </a:cubicBezTo>
                  <a:cubicBezTo>
                    <a:pt x="200" y="100"/>
                    <a:pt x="202" y="99"/>
                    <a:pt x="203" y="99"/>
                  </a:cubicBezTo>
                  <a:cubicBezTo>
                    <a:pt x="263" y="99"/>
                    <a:pt x="263" y="99"/>
                    <a:pt x="263" y="99"/>
                  </a:cubicBezTo>
                  <a:cubicBezTo>
                    <a:pt x="263" y="0"/>
                    <a:pt x="263" y="0"/>
                    <a:pt x="263" y="0"/>
                  </a:cubicBezTo>
                  <a:cubicBezTo>
                    <a:pt x="132" y="0"/>
                    <a:pt x="132" y="0"/>
                    <a:pt x="132" y="0"/>
                  </a:cubicBezTo>
                  <a:cubicBezTo>
                    <a:pt x="132" y="0"/>
                    <a:pt x="97" y="0"/>
                    <a:pt x="78" y="2"/>
                  </a:cubicBezTo>
                  <a:close/>
                </a:path>
              </a:pathLst>
            </a:custGeom>
            <a:solidFill>
              <a:srgbClr val="558C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grpSp>
      <p:grpSp>
        <p:nvGrpSpPr>
          <p:cNvPr id="58" name="Group 45">
            <a:extLst>
              <a:ext uri="{FF2B5EF4-FFF2-40B4-BE49-F238E27FC236}">
                <a16:creationId xmlns:a16="http://schemas.microsoft.com/office/drawing/2014/main" id="{70BDF629-9F9A-44B5-9375-26F6D2CD4640}"/>
              </a:ext>
            </a:extLst>
          </p:cNvPr>
          <p:cNvGrpSpPr>
            <a:grpSpLocks/>
          </p:cNvGrpSpPr>
          <p:nvPr/>
        </p:nvGrpSpPr>
        <p:grpSpPr bwMode="auto">
          <a:xfrm>
            <a:off x="7379909" y="3023256"/>
            <a:ext cx="531113" cy="431372"/>
            <a:chOff x="3558" y="2306"/>
            <a:chExt cx="426" cy="346"/>
          </a:xfrm>
        </p:grpSpPr>
        <p:sp>
          <p:nvSpPr>
            <p:cNvPr id="59" name="Rectangle 23">
              <a:extLst>
                <a:ext uri="{FF2B5EF4-FFF2-40B4-BE49-F238E27FC236}">
                  <a16:creationId xmlns:a16="http://schemas.microsoft.com/office/drawing/2014/main" id="{9E9C312B-0CAD-44D2-848C-190ECC8247EB}"/>
                </a:ext>
              </a:extLst>
            </p:cNvPr>
            <p:cNvSpPr>
              <a:spLocks noChangeArrowheads="1"/>
            </p:cNvSpPr>
            <p:nvPr/>
          </p:nvSpPr>
          <p:spPr bwMode="auto">
            <a:xfrm rot="547810">
              <a:off x="3558" y="2465"/>
              <a:ext cx="406" cy="187"/>
            </a:xfrm>
            <a:prstGeom prst="rect">
              <a:avLst/>
            </a:prstGeom>
            <a:solidFill>
              <a:schemeClr val="bg2"/>
            </a:solidFill>
            <a:ln w="9525" algn="ctr">
              <a:solidFill>
                <a:schemeClr val="bg2"/>
              </a:solidFill>
              <a:miter lim="800000"/>
              <a:headEnd/>
              <a:tailEnd/>
            </a:ln>
          </p:spPr>
          <p:txBody>
            <a:bodyPr wrap="none" lIns="0" tIns="0" rIns="0" bIns="0" anchor="ctr"/>
            <a:lstStyle/>
            <a:p>
              <a:pPr algn="ctr">
                <a:spcBef>
                  <a:spcPct val="20000"/>
                </a:spcBef>
              </a:pPr>
              <a:endParaRPr kumimoji="0" lang="ja-JP" altLang="ja-JP" dirty="0">
                <a:latin typeface="+mn-ea"/>
                <a:ea typeface="+mn-ea"/>
              </a:endParaRPr>
            </a:p>
          </p:txBody>
        </p:sp>
        <p:grpSp>
          <p:nvGrpSpPr>
            <p:cNvPr id="60" name="Group 24">
              <a:extLst>
                <a:ext uri="{FF2B5EF4-FFF2-40B4-BE49-F238E27FC236}">
                  <a16:creationId xmlns:a16="http://schemas.microsoft.com/office/drawing/2014/main" id="{D3AC033B-64AD-46D2-A27A-E1C957FA8233}"/>
                </a:ext>
              </a:extLst>
            </p:cNvPr>
            <p:cNvGrpSpPr>
              <a:grpSpLocks/>
            </p:cNvGrpSpPr>
            <p:nvPr/>
          </p:nvGrpSpPr>
          <p:grpSpPr bwMode="auto">
            <a:xfrm>
              <a:off x="3580" y="2306"/>
              <a:ext cx="404" cy="319"/>
              <a:chOff x="3524" y="2943"/>
              <a:chExt cx="404" cy="319"/>
            </a:xfrm>
          </p:grpSpPr>
          <p:sp>
            <p:nvSpPr>
              <p:cNvPr id="61" name="Rectangle 25">
                <a:extLst>
                  <a:ext uri="{FF2B5EF4-FFF2-40B4-BE49-F238E27FC236}">
                    <a16:creationId xmlns:a16="http://schemas.microsoft.com/office/drawing/2014/main" id="{9713DA37-9CE8-451D-9B5D-F667D85D6C1E}"/>
                  </a:ext>
                </a:extLst>
              </p:cNvPr>
              <p:cNvSpPr>
                <a:spLocks noChangeArrowheads="1"/>
              </p:cNvSpPr>
              <p:nvPr/>
            </p:nvSpPr>
            <p:spPr bwMode="auto">
              <a:xfrm rot="547810">
                <a:off x="3524" y="3074"/>
                <a:ext cx="404" cy="187"/>
              </a:xfrm>
              <a:prstGeom prst="rect">
                <a:avLst/>
              </a:prstGeom>
              <a:solidFill>
                <a:srgbClr val="99CCFF"/>
              </a:solidFill>
              <a:ln w="9525" algn="ctr">
                <a:solidFill>
                  <a:srgbClr val="66CCFF"/>
                </a:solidFill>
                <a:miter lim="800000"/>
                <a:headEnd/>
                <a:tailEnd/>
              </a:ln>
            </p:spPr>
            <p:txBody>
              <a:bodyPr wrap="none" lIns="0" tIns="0" rIns="0" bIns="0" anchor="ctr"/>
              <a:lstStyle/>
              <a:p>
                <a:pPr algn="ctr">
                  <a:spcBef>
                    <a:spcPct val="20000"/>
                  </a:spcBef>
                </a:pPr>
                <a:endParaRPr kumimoji="0" lang="ja-JP" altLang="ja-JP" dirty="0">
                  <a:latin typeface="+mn-ea"/>
                  <a:ea typeface="+mn-ea"/>
                </a:endParaRPr>
              </a:p>
            </p:txBody>
          </p:sp>
          <p:grpSp>
            <p:nvGrpSpPr>
              <p:cNvPr id="62" name="Group 26">
                <a:extLst>
                  <a:ext uri="{FF2B5EF4-FFF2-40B4-BE49-F238E27FC236}">
                    <a16:creationId xmlns:a16="http://schemas.microsoft.com/office/drawing/2014/main" id="{7C312A03-6444-4806-8154-10448E578560}"/>
                  </a:ext>
                </a:extLst>
              </p:cNvPr>
              <p:cNvGrpSpPr>
                <a:grpSpLocks noChangeAspect="1"/>
              </p:cNvGrpSpPr>
              <p:nvPr/>
            </p:nvGrpSpPr>
            <p:grpSpPr bwMode="auto">
              <a:xfrm>
                <a:off x="3619" y="2943"/>
                <a:ext cx="232" cy="228"/>
                <a:chOff x="1015" y="1049"/>
                <a:chExt cx="541" cy="487"/>
              </a:xfrm>
            </p:grpSpPr>
            <p:sp>
              <p:nvSpPr>
                <p:cNvPr id="64" name="Oval 27">
                  <a:extLst>
                    <a:ext uri="{FF2B5EF4-FFF2-40B4-BE49-F238E27FC236}">
                      <a16:creationId xmlns:a16="http://schemas.microsoft.com/office/drawing/2014/main" id="{08458C5C-5505-4E58-83A7-6B4536630392}"/>
                    </a:ext>
                  </a:extLst>
                </p:cNvPr>
                <p:cNvSpPr>
                  <a:spLocks noChangeAspect="1" noChangeArrowheads="1"/>
                </p:cNvSpPr>
                <p:nvPr/>
              </p:nvSpPr>
              <p:spPr bwMode="gray">
                <a:xfrm>
                  <a:off x="1097" y="1162"/>
                  <a:ext cx="376" cy="374"/>
                </a:xfrm>
                <a:prstGeom prst="ellipse">
                  <a:avLst/>
                </a:prstGeom>
                <a:solidFill>
                  <a:srgbClr val="558C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20000"/>
                    </a:spcBef>
                  </a:pPr>
                  <a:endParaRPr kumimoji="0" lang="ja-JP" altLang="ja-JP" dirty="0">
                    <a:latin typeface="+mn-ea"/>
                    <a:ea typeface="+mn-ea"/>
                  </a:endParaRPr>
                </a:p>
              </p:txBody>
            </p:sp>
            <p:sp>
              <p:nvSpPr>
                <p:cNvPr id="65" name="Rectangle 28">
                  <a:extLst>
                    <a:ext uri="{FF2B5EF4-FFF2-40B4-BE49-F238E27FC236}">
                      <a16:creationId xmlns:a16="http://schemas.microsoft.com/office/drawing/2014/main" id="{AD583496-2C0D-447B-832A-479565F14A59}"/>
                    </a:ext>
                  </a:extLst>
                </p:cNvPr>
                <p:cNvSpPr>
                  <a:spLocks noChangeAspect="1" noChangeArrowheads="1"/>
                </p:cNvSpPr>
                <p:nvPr/>
              </p:nvSpPr>
              <p:spPr bwMode="gray">
                <a:xfrm>
                  <a:off x="1275" y="1049"/>
                  <a:ext cx="21" cy="66"/>
                </a:xfrm>
                <a:prstGeom prst="rect">
                  <a:avLst/>
                </a:prstGeom>
                <a:solidFill>
                  <a:srgbClr val="558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endParaRPr kumimoji="0" lang="ja-JP" altLang="ja-JP" dirty="0">
                    <a:latin typeface="+mn-ea"/>
                    <a:ea typeface="+mn-ea"/>
                  </a:endParaRPr>
                </a:p>
              </p:txBody>
            </p:sp>
            <p:sp>
              <p:nvSpPr>
                <p:cNvPr id="66" name="Freeform 29">
                  <a:extLst>
                    <a:ext uri="{FF2B5EF4-FFF2-40B4-BE49-F238E27FC236}">
                      <a16:creationId xmlns:a16="http://schemas.microsoft.com/office/drawing/2014/main" id="{E2A8B07A-8D20-4E1C-984F-8B0A3E1ADDE5}"/>
                    </a:ext>
                  </a:extLst>
                </p:cNvPr>
                <p:cNvSpPr>
                  <a:spLocks noChangeAspect="1"/>
                </p:cNvSpPr>
                <p:nvPr/>
              </p:nvSpPr>
              <p:spPr bwMode="gray">
                <a:xfrm>
                  <a:off x="1397" y="1087"/>
                  <a:ext cx="52" cy="66"/>
                </a:xfrm>
                <a:custGeom>
                  <a:avLst/>
                  <a:gdLst>
                    <a:gd name="T0" fmla="*/ 0 w 52"/>
                    <a:gd name="T1" fmla="*/ 57 h 66"/>
                    <a:gd name="T2" fmla="*/ 19 w 52"/>
                    <a:gd name="T3" fmla="*/ 66 h 66"/>
                    <a:gd name="T4" fmla="*/ 52 w 52"/>
                    <a:gd name="T5" fmla="*/ 12 h 66"/>
                    <a:gd name="T6" fmla="*/ 34 w 52"/>
                    <a:gd name="T7" fmla="*/ 0 h 66"/>
                    <a:gd name="T8" fmla="*/ 0 w 52"/>
                    <a:gd name="T9" fmla="*/ 57 h 66"/>
                    <a:gd name="T10" fmla="*/ 0 60000 65536"/>
                    <a:gd name="T11" fmla="*/ 0 60000 65536"/>
                    <a:gd name="T12" fmla="*/ 0 60000 65536"/>
                    <a:gd name="T13" fmla="*/ 0 60000 65536"/>
                    <a:gd name="T14" fmla="*/ 0 60000 65536"/>
                    <a:gd name="T15" fmla="*/ 0 w 52"/>
                    <a:gd name="T16" fmla="*/ 0 h 66"/>
                    <a:gd name="T17" fmla="*/ 52 w 52"/>
                    <a:gd name="T18" fmla="*/ 66 h 66"/>
                  </a:gdLst>
                  <a:ahLst/>
                  <a:cxnLst>
                    <a:cxn ang="T10">
                      <a:pos x="T0" y="T1"/>
                    </a:cxn>
                    <a:cxn ang="T11">
                      <a:pos x="T2" y="T3"/>
                    </a:cxn>
                    <a:cxn ang="T12">
                      <a:pos x="T4" y="T5"/>
                    </a:cxn>
                    <a:cxn ang="T13">
                      <a:pos x="T6" y="T7"/>
                    </a:cxn>
                    <a:cxn ang="T14">
                      <a:pos x="T8" y="T9"/>
                    </a:cxn>
                  </a:cxnLst>
                  <a:rect l="T15" t="T16" r="T17" b="T18"/>
                  <a:pathLst>
                    <a:path w="52" h="66">
                      <a:moveTo>
                        <a:pt x="0" y="57"/>
                      </a:moveTo>
                      <a:lnTo>
                        <a:pt x="19" y="66"/>
                      </a:lnTo>
                      <a:lnTo>
                        <a:pt x="52" y="12"/>
                      </a:lnTo>
                      <a:lnTo>
                        <a:pt x="34" y="0"/>
                      </a:lnTo>
                      <a:lnTo>
                        <a:pt x="0" y="57"/>
                      </a:lnTo>
                      <a:close/>
                    </a:path>
                  </a:pathLst>
                </a:custGeom>
                <a:solidFill>
                  <a:srgbClr val="558C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dirty="0">
                    <a:latin typeface="+mn-ea"/>
                    <a:ea typeface="+mn-ea"/>
                  </a:endParaRPr>
                </a:p>
              </p:txBody>
            </p:sp>
            <p:sp>
              <p:nvSpPr>
                <p:cNvPr id="67" name="Freeform 30">
                  <a:extLst>
                    <a:ext uri="{FF2B5EF4-FFF2-40B4-BE49-F238E27FC236}">
                      <a16:creationId xmlns:a16="http://schemas.microsoft.com/office/drawing/2014/main" id="{9A1B8B9D-8C61-4649-9654-A706690A9CFB}"/>
                    </a:ext>
                  </a:extLst>
                </p:cNvPr>
                <p:cNvSpPr>
                  <a:spLocks noChangeAspect="1"/>
                </p:cNvSpPr>
                <p:nvPr/>
              </p:nvSpPr>
              <p:spPr bwMode="gray">
                <a:xfrm>
                  <a:off x="1490" y="1200"/>
                  <a:ext cx="66" cy="47"/>
                </a:xfrm>
                <a:custGeom>
                  <a:avLst/>
                  <a:gdLst>
                    <a:gd name="T0" fmla="*/ 0 w 66"/>
                    <a:gd name="T1" fmla="*/ 31 h 47"/>
                    <a:gd name="T2" fmla="*/ 9 w 66"/>
                    <a:gd name="T3" fmla="*/ 47 h 47"/>
                    <a:gd name="T4" fmla="*/ 66 w 66"/>
                    <a:gd name="T5" fmla="*/ 17 h 47"/>
                    <a:gd name="T6" fmla="*/ 56 w 66"/>
                    <a:gd name="T7" fmla="*/ 0 h 47"/>
                    <a:gd name="T8" fmla="*/ 0 w 66"/>
                    <a:gd name="T9" fmla="*/ 31 h 47"/>
                    <a:gd name="T10" fmla="*/ 0 60000 65536"/>
                    <a:gd name="T11" fmla="*/ 0 60000 65536"/>
                    <a:gd name="T12" fmla="*/ 0 60000 65536"/>
                    <a:gd name="T13" fmla="*/ 0 60000 65536"/>
                    <a:gd name="T14" fmla="*/ 0 60000 65536"/>
                    <a:gd name="T15" fmla="*/ 0 w 66"/>
                    <a:gd name="T16" fmla="*/ 0 h 47"/>
                    <a:gd name="T17" fmla="*/ 66 w 66"/>
                    <a:gd name="T18" fmla="*/ 47 h 47"/>
                  </a:gdLst>
                  <a:ahLst/>
                  <a:cxnLst>
                    <a:cxn ang="T10">
                      <a:pos x="T0" y="T1"/>
                    </a:cxn>
                    <a:cxn ang="T11">
                      <a:pos x="T2" y="T3"/>
                    </a:cxn>
                    <a:cxn ang="T12">
                      <a:pos x="T4" y="T5"/>
                    </a:cxn>
                    <a:cxn ang="T13">
                      <a:pos x="T6" y="T7"/>
                    </a:cxn>
                    <a:cxn ang="T14">
                      <a:pos x="T8" y="T9"/>
                    </a:cxn>
                  </a:cxnLst>
                  <a:rect l="T15" t="T16" r="T17" b="T18"/>
                  <a:pathLst>
                    <a:path w="66" h="47">
                      <a:moveTo>
                        <a:pt x="0" y="31"/>
                      </a:moveTo>
                      <a:lnTo>
                        <a:pt x="9" y="47"/>
                      </a:lnTo>
                      <a:lnTo>
                        <a:pt x="66" y="17"/>
                      </a:lnTo>
                      <a:lnTo>
                        <a:pt x="56" y="0"/>
                      </a:lnTo>
                      <a:lnTo>
                        <a:pt x="0" y="31"/>
                      </a:lnTo>
                      <a:close/>
                    </a:path>
                  </a:pathLst>
                </a:custGeom>
                <a:solidFill>
                  <a:srgbClr val="558C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dirty="0">
                    <a:latin typeface="+mn-ea"/>
                    <a:ea typeface="+mn-ea"/>
                  </a:endParaRPr>
                </a:p>
              </p:txBody>
            </p:sp>
            <p:sp>
              <p:nvSpPr>
                <p:cNvPr id="68" name="Freeform 31">
                  <a:extLst>
                    <a:ext uri="{FF2B5EF4-FFF2-40B4-BE49-F238E27FC236}">
                      <a16:creationId xmlns:a16="http://schemas.microsoft.com/office/drawing/2014/main" id="{BC331B14-AB78-4F49-A13A-E419A989260D}"/>
                    </a:ext>
                  </a:extLst>
                </p:cNvPr>
                <p:cNvSpPr>
                  <a:spLocks noChangeAspect="1"/>
                </p:cNvSpPr>
                <p:nvPr/>
              </p:nvSpPr>
              <p:spPr bwMode="gray">
                <a:xfrm>
                  <a:off x="1123" y="1087"/>
                  <a:ext cx="50" cy="66"/>
                </a:xfrm>
                <a:custGeom>
                  <a:avLst/>
                  <a:gdLst>
                    <a:gd name="T0" fmla="*/ 0 w 50"/>
                    <a:gd name="T1" fmla="*/ 12 h 66"/>
                    <a:gd name="T2" fmla="*/ 33 w 50"/>
                    <a:gd name="T3" fmla="*/ 66 h 66"/>
                    <a:gd name="T4" fmla="*/ 50 w 50"/>
                    <a:gd name="T5" fmla="*/ 57 h 66"/>
                    <a:gd name="T6" fmla="*/ 17 w 50"/>
                    <a:gd name="T7" fmla="*/ 0 h 66"/>
                    <a:gd name="T8" fmla="*/ 0 w 50"/>
                    <a:gd name="T9" fmla="*/ 12 h 66"/>
                    <a:gd name="T10" fmla="*/ 0 60000 65536"/>
                    <a:gd name="T11" fmla="*/ 0 60000 65536"/>
                    <a:gd name="T12" fmla="*/ 0 60000 65536"/>
                    <a:gd name="T13" fmla="*/ 0 60000 65536"/>
                    <a:gd name="T14" fmla="*/ 0 60000 65536"/>
                    <a:gd name="T15" fmla="*/ 0 w 50"/>
                    <a:gd name="T16" fmla="*/ 0 h 66"/>
                    <a:gd name="T17" fmla="*/ 50 w 50"/>
                    <a:gd name="T18" fmla="*/ 66 h 66"/>
                  </a:gdLst>
                  <a:ahLst/>
                  <a:cxnLst>
                    <a:cxn ang="T10">
                      <a:pos x="T0" y="T1"/>
                    </a:cxn>
                    <a:cxn ang="T11">
                      <a:pos x="T2" y="T3"/>
                    </a:cxn>
                    <a:cxn ang="T12">
                      <a:pos x="T4" y="T5"/>
                    </a:cxn>
                    <a:cxn ang="T13">
                      <a:pos x="T6" y="T7"/>
                    </a:cxn>
                    <a:cxn ang="T14">
                      <a:pos x="T8" y="T9"/>
                    </a:cxn>
                  </a:cxnLst>
                  <a:rect l="T15" t="T16" r="T17" b="T18"/>
                  <a:pathLst>
                    <a:path w="50" h="66">
                      <a:moveTo>
                        <a:pt x="0" y="12"/>
                      </a:moveTo>
                      <a:lnTo>
                        <a:pt x="33" y="66"/>
                      </a:lnTo>
                      <a:lnTo>
                        <a:pt x="50" y="57"/>
                      </a:lnTo>
                      <a:lnTo>
                        <a:pt x="17" y="0"/>
                      </a:lnTo>
                      <a:lnTo>
                        <a:pt x="0" y="12"/>
                      </a:lnTo>
                      <a:close/>
                    </a:path>
                  </a:pathLst>
                </a:custGeom>
                <a:solidFill>
                  <a:srgbClr val="558C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dirty="0">
                    <a:latin typeface="+mn-ea"/>
                    <a:ea typeface="+mn-ea"/>
                  </a:endParaRPr>
                </a:p>
              </p:txBody>
            </p:sp>
            <p:sp>
              <p:nvSpPr>
                <p:cNvPr id="69" name="Freeform 32">
                  <a:extLst>
                    <a:ext uri="{FF2B5EF4-FFF2-40B4-BE49-F238E27FC236}">
                      <a16:creationId xmlns:a16="http://schemas.microsoft.com/office/drawing/2014/main" id="{A8AAAA11-82ED-49DA-A777-47A1D46F2CED}"/>
                    </a:ext>
                  </a:extLst>
                </p:cNvPr>
                <p:cNvSpPr>
                  <a:spLocks noChangeAspect="1"/>
                </p:cNvSpPr>
                <p:nvPr/>
              </p:nvSpPr>
              <p:spPr bwMode="gray">
                <a:xfrm>
                  <a:off x="1015" y="1200"/>
                  <a:ext cx="68" cy="47"/>
                </a:xfrm>
                <a:custGeom>
                  <a:avLst/>
                  <a:gdLst>
                    <a:gd name="T0" fmla="*/ 0 w 68"/>
                    <a:gd name="T1" fmla="*/ 17 h 47"/>
                    <a:gd name="T2" fmla="*/ 59 w 68"/>
                    <a:gd name="T3" fmla="*/ 47 h 47"/>
                    <a:gd name="T4" fmla="*/ 68 w 68"/>
                    <a:gd name="T5" fmla="*/ 31 h 47"/>
                    <a:gd name="T6" fmla="*/ 9 w 68"/>
                    <a:gd name="T7" fmla="*/ 0 h 47"/>
                    <a:gd name="T8" fmla="*/ 0 w 68"/>
                    <a:gd name="T9" fmla="*/ 17 h 47"/>
                    <a:gd name="T10" fmla="*/ 0 60000 65536"/>
                    <a:gd name="T11" fmla="*/ 0 60000 65536"/>
                    <a:gd name="T12" fmla="*/ 0 60000 65536"/>
                    <a:gd name="T13" fmla="*/ 0 60000 65536"/>
                    <a:gd name="T14" fmla="*/ 0 60000 65536"/>
                    <a:gd name="T15" fmla="*/ 0 w 68"/>
                    <a:gd name="T16" fmla="*/ 0 h 47"/>
                    <a:gd name="T17" fmla="*/ 68 w 68"/>
                    <a:gd name="T18" fmla="*/ 47 h 47"/>
                  </a:gdLst>
                  <a:ahLst/>
                  <a:cxnLst>
                    <a:cxn ang="T10">
                      <a:pos x="T0" y="T1"/>
                    </a:cxn>
                    <a:cxn ang="T11">
                      <a:pos x="T2" y="T3"/>
                    </a:cxn>
                    <a:cxn ang="T12">
                      <a:pos x="T4" y="T5"/>
                    </a:cxn>
                    <a:cxn ang="T13">
                      <a:pos x="T6" y="T7"/>
                    </a:cxn>
                    <a:cxn ang="T14">
                      <a:pos x="T8" y="T9"/>
                    </a:cxn>
                  </a:cxnLst>
                  <a:rect l="T15" t="T16" r="T17" b="T18"/>
                  <a:pathLst>
                    <a:path w="68" h="47">
                      <a:moveTo>
                        <a:pt x="0" y="17"/>
                      </a:moveTo>
                      <a:lnTo>
                        <a:pt x="59" y="47"/>
                      </a:lnTo>
                      <a:lnTo>
                        <a:pt x="68" y="31"/>
                      </a:lnTo>
                      <a:lnTo>
                        <a:pt x="9" y="0"/>
                      </a:lnTo>
                      <a:lnTo>
                        <a:pt x="0" y="17"/>
                      </a:lnTo>
                      <a:close/>
                    </a:path>
                  </a:pathLst>
                </a:custGeom>
                <a:solidFill>
                  <a:srgbClr val="558C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dirty="0">
                    <a:latin typeface="+mn-ea"/>
                    <a:ea typeface="+mn-ea"/>
                  </a:endParaRPr>
                </a:p>
              </p:txBody>
            </p:sp>
            <p:sp>
              <p:nvSpPr>
                <p:cNvPr id="70" name="Freeform 33">
                  <a:extLst>
                    <a:ext uri="{FF2B5EF4-FFF2-40B4-BE49-F238E27FC236}">
                      <a16:creationId xmlns:a16="http://schemas.microsoft.com/office/drawing/2014/main" id="{CA1DFF58-80AA-4A13-806B-42AD86600867}"/>
                    </a:ext>
                  </a:extLst>
                </p:cNvPr>
                <p:cNvSpPr>
                  <a:spLocks noChangeAspect="1"/>
                </p:cNvSpPr>
                <p:nvPr/>
              </p:nvSpPr>
              <p:spPr bwMode="gray">
                <a:xfrm>
                  <a:off x="1213" y="1311"/>
                  <a:ext cx="144" cy="206"/>
                </a:xfrm>
                <a:custGeom>
                  <a:avLst/>
                  <a:gdLst>
                    <a:gd name="T0" fmla="*/ 0 w 61"/>
                    <a:gd name="T1" fmla="*/ 1061 h 87"/>
                    <a:gd name="T2" fmla="*/ 0 w 61"/>
                    <a:gd name="T3" fmla="*/ 263 h 87"/>
                    <a:gd name="T4" fmla="*/ 212 w 61"/>
                    <a:gd name="T5" fmla="*/ 0 h 87"/>
                    <a:gd name="T6" fmla="*/ 340 w 61"/>
                    <a:gd name="T7" fmla="*/ 50 h 87"/>
                    <a:gd name="T8" fmla="*/ 262 w 61"/>
                    <a:gd name="T9" fmla="*/ 279 h 87"/>
                    <a:gd name="T10" fmla="*/ 406 w 61"/>
                    <a:gd name="T11" fmla="*/ 545 h 87"/>
                    <a:gd name="T12" fmla="*/ 569 w 61"/>
                    <a:gd name="T13" fmla="*/ 279 h 87"/>
                    <a:gd name="T14" fmla="*/ 500 w 61"/>
                    <a:gd name="T15" fmla="*/ 50 h 87"/>
                    <a:gd name="T16" fmla="*/ 630 w 61"/>
                    <a:gd name="T17" fmla="*/ 0 h 87"/>
                    <a:gd name="T18" fmla="*/ 803 w 61"/>
                    <a:gd name="T19" fmla="*/ 253 h 87"/>
                    <a:gd name="T20" fmla="*/ 803 w 61"/>
                    <a:gd name="T21" fmla="*/ 1061 h 87"/>
                    <a:gd name="T22" fmla="*/ 406 w 61"/>
                    <a:gd name="T23" fmla="*/ 1155 h 87"/>
                    <a:gd name="T24" fmla="*/ 0 w 61"/>
                    <a:gd name="T25" fmla="*/ 1061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
                    <a:gd name="T40" fmla="*/ 0 h 87"/>
                    <a:gd name="T41" fmla="*/ 61 w 61"/>
                    <a:gd name="T42" fmla="*/ 87 h 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 h="87">
                      <a:moveTo>
                        <a:pt x="0" y="80"/>
                      </a:moveTo>
                      <a:cubicBezTo>
                        <a:pt x="0" y="20"/>
                        <a:pt x="0" y="20"/>
                        <a:pt x="0" y="20"/>
                      </a:cubicBezTo>
                      <a:cubicBezTo>
                        <a:pt x="0" y="12"/>
                        <a:pt x="2" y="0"/>
                        <a:pt x="16" y="0"/>
                      </a:cubicBezTo>
                      <a:cubicBezTo>
                        <a:pt x="20" y="0"/>
                        <a:pt x="24" y="2"/>
                        <a:pt x="26" y="4"/>
                      </a:cubicBezTo>
                      <a:cubicBezTo>
                        <a:pt x="22" y="9"/>
                        <a:pt x="20" y="15"/>
                        <a:pt x="20" y="21"/>
                      </a:cubicBezTo>
                      <a:cubicBezTo>
                        <a:pt x="20" y="30"/>
                        <a:pt x="20" y="41"/>
                        <a:pt x="31" y="41"/>
                      </a:cubicBezTo>
                      <a:cubicBezTo>
                        <a:pt x="43" y="41"/>
                        <a:pt x="43" y="29"/>
                        <a:pt x="43" y="21"/>
                      </a:cubicBezTo>
                      <a:cubicBezTo>
                        <a:pt x="43" y="16"/>
                        <a:pt x="41" y="10"/>
                        <a:pt x="38" y="4"/>
                      </a:cubicBezTo>
                      <a:cubicBezTo>
                        <a:pt x="41" y="2"/>
                        <a:pt x="44" y="0"/>
                        <a:pt x="48" y="0"/>
                      </a:cubicBezTo>
                      <a:cubicBezTo>
                        <a:pt x="56" y="0"/>
                        <a:pt x="61" y="7"/>
                        <a:pt x="61" y="19"/>
                      </a:cubicBezTo>
                      <a:cubicBezTo>
                        <a:pt x="61" y="80"/>
                        <a:pt x="61" y="80"/>
                        <a:pt x="61" y="80"/>
                      </a:cubicBezTo>
                      <a:cubicBezTo>
                        <a:pt x="52" y="84"/>
                        <a:pt x="42" y="87"/>
                        <a:pt x="31" y="87"/>
                      </a:cubicBezTo>
                      <a:cubicBezTo>
                        <a:pt x="20" y="87"/>
                        <a:pt x="9" y="85"/>
                        <a:pt x="0" y="8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dirty="0">
                    <a:latin typeface="+mn-ea"/>
                    <a:ea typeface="+mn-ea"/>
                  </a:endParaRPr>
                </a:p>
              </p:txBody>
            </p:sp>
            <p:sp>
              <p:nvSpPr>
                <p:cNvPr id="71" name="Freeform 34">
                  <a:extLst>
                    <a:ext uri="{FF2B5EF4-FFF2-40B4-BE49-F238E27FC236}">
                      <a16:creationId xmlns:a16="http://schemas.microsoft.com/office/drawing/2014/main" id="{4D9D7762-A7D8-4B0C-9F85-322F532650D4}"/>
                    </a:ext>
                  </a:extLst>
                </p:cNvPr>
                <p:cNvSpPr>
                  <a:spLocks noChangeAspect="1"/>
                </p:cNvSpPr>
                <p:nvPr/>
              </p:nvSpPr>
              <p:spPr bwMode="gray">
                <a:xfrm>
                  <a:off x="1279" y="1337"/>
                  <a:ext cx="17" cy="50"/>
                </a:xfrm>
                <a:custGeom>
                  <a:avLst/>
                  <a:gdLst>
                    <a:gd name="T0" fmla="*/ 0 w 7"/>
                    <a:gd name="T1" fmla="*/ 136 h 21"/>
                    <a:gd name="T2" fmla="*/ 58 w 7"/>
                    <a:gd name="T3" fmla="*/ 0 h 21"/>
                    <a:gd name="T4" fmla="*/ 100 w 7"/>
                    <a:gd name="T5" fmla="*/ 136 h 21"/>
                    <a:gd name="T6" fmla="*/ 41 w 7"/>
                    <a:gd name="T7" fmla="*/ 283 h 21"/>
                    <a:gd name="T8" fmla="*/ 0 w 7"/>
                    <a:gd name="T9" fmla="*/ 136 h 21"/>
                    <a:gd name="T10" fmla="*/ 0 60000 65536"/>
                    <a:gd name="T11" fmla="*/ 0 60000 65536"/>
                    <a:gd name="T12" fmla="*/ 0 60000 65536"/>
                    <a:gd name="T13" fmla="*/ 0 60000 65536"/>
                    <a:gd name="T14" fmla="*/ 0 60000 65536"/>
                    <a:gd name="T15" fmla="*/ 0 w 7"/>
                    <a:gd name="T16" fmla="*/ 0 h 21"/>
                    <a:gd name="T17" fmla="*/ 7 w 7"/>
                    <a:gd name="T18" fmla="*/ 21 h 21"/>
                  </a:gdLst>
                  <a:ahLst/>
                  <a:cxnLst>
                    <a:cxn ang="T10">
                      <a:pos x="T0" y="T1"/>
                    </a:cxn>
                    <a:cxn ang="T11">
                      <a:pos x="T2" y="T3"/>
                    </a:cxn>
                    <a:cxn ang="T12">
                      <a:pos x="T4" y="T5"/>
                    </a:cxn>
                    <a:cxn ang="T13">
                      <a:pos x="T6" y="T7"/>
                    </a:cxn>
                    <a:cxn ang="T14">
                      <a:pos x="T8" y="T9"/>
                    </a:cxn>
                  </a:cxnLst>
                  <a:rect l="T15" t="T16" r="T17" b="T18"/>
                  <a:pathLst>
                    <a:path w="7" h="21">
                      <a:moveTo>
                        <a:pt x="0" y="10"/>
                      </a:moveTo>
                      <a:cubicBezTo>
                        <a:pt x="0" y="7"/>
                        <a:pt x="2" y="3"/>
                        <a:pt x="4" y="0"/>
                      </a:cubicBezTo>
                      <a:cubicBezTo>
                        <a:pt x="6" y="3"/>
                        <a:pt x="7" y="7"/>
                        <a:pt x="7" y="10"/>
                      </a:cubicBezTo>
                      <a:cubicBezTo>
                        <a:pt x="7" y="21"/>
                        <a:pt x="6" y="21"/>
                        <a:pt x="3" y="21"/>
                      </a:cubicBezTo>
                      <a:cubicBezTo>
                        <a:pt x="1" y="21"/>
                        <a:pt x="0" y="21"/>
                        <a:pt x="0" y="1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dirty="0">
                    <a:latin typeface="+mn-ea"/>
                    <a:ea typeface="+mn-ea"/>
                  </a:endParaRPr>
                </a:p>
              </p:txBody>
            </p:sp>
            <p:sp>
              <p:nvSpPr>
                <p:cNvPr id="72" name="Freeform 35">
                  <a:extLst>
                    <a:ext uri="{FF2B5EF4-FFF2-40B4-BE49-F238E27FC236}">
                      <a16:creationId xmlns:a16="http://schemas.microsoft.com/office/drawing/2014/main" id="{7044B010-3814-4003-9D00-E21CC3ECF787}"/>
                    </a:ext>
                  </a:extLst>
                </p:cNvPr>
                <p:cNvSpPr>
                  <a:spLocks noChangeAspect="1"/>
                </p:cNvSpPr>
                <p:nvPr/>
              </p:nvSpPr>
              <p:spPr bwMode="gray">
                <a:xfrm>
                  <a:off x="1119" y="1184"/>
                  <a:ext cx="333" cy="304"/>
                </a:xfrm>
                <a:custGeom>
                  <a:avLst/>
                  <a:gdLst>
                    <a:gd name="T0" fmla="*/ 1450 w 141"/>
                    <a:gd name="T1" fmla="*/ 1687 h 129"/>
                    <a:gd name="T2" fmla="*/ 1450 w 141"/>
                    <a:gd name="T3" fmla="*/ 954 h 129"/>
                    <a:gd name="T4" fmla="*/ 1160 w 141"/>
                    <a:gd name="T5" fmla="*/ 601 h 129"/>
                    <a:gd name="T6" fmla="*/ 947 w 141"/>
                    <a:gd name="T7" fmla="*/ 683 h 129"/>
                    <a:gd name="T8" fmla="*/ 737 w 141"/>
                    <a:gd name="T9" fmla="*/ 589 h 129"/>
                    <a:gd name="T10" fmla="*/ 423 w 141"/>
                    <a:gd name="T11" fmla="*/ 966 h 129"/>
                    <a:gd name="T12" fmla="*/ 423 w 141"/>
                    <a:gd name="T13" fmla="*/ 1687 h 129"/>
                    <a:gd name="T14" fmla="*/ 0 w 141"/>
                    <a:gd name="T15" fmla="*/ 917 h 129"/>
                    <a:gd name="T16" fmla="*/ 938 w 141"/>
                    <a:gd name="T17" fmla="*/ 0 h 129"/>
                    <a:gd name="T18" fmla="*/ 1856 w 141"/>
                    <a:gd name="T19" fmla="*/ 917 h 129"/>
                    <a:gd name="T20" fmla="*/ 1450 w 141"/>
                    <a:gd name="T21" fmla="*/ 1687 h 1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1"/>
                    <a:gd name="T34" fmla="*/ 0 h 129"/>
                    <a:gd name="T35" fmla="*/ 141 w 141"/>
                    <a:gd name="T36" fmla="*/ 129 h 1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1" h="129">
                      <a:moveTo>
                        <a:pt x="110" y="129"/>
                      </a:moveTo>
                      <a:cubicBezTo>
                        <a:pt x="110" y="73"/>
                        <a:pt x="110" y="73"/>
                        <a:pt x="110" y="73"/>
                      </a:cubicBezTo>
                      <a:cubicBezTo>
                        <a:pt x="110" y="56"/>
                        <a:pt x="101" y="46"/>
                        <a:pt x="88" y="46"/>
                      </a:cubicBezTo>
                      <a:cubicBezTo>
                        <a:pt x="82" y="46"/>
                        <a:pt x="77" y="48"/>
                        <a:pt x="72" y="52"/>
                      </a:cubicBezTo>
                      <a:cubicBezTo>
                        <a:pt x="68" y="48"/>
                        <a:pt x="62" y="45"/>
                        <a:pt x="56" y="45"/>
                      </a:cubicBezTo>
                      <a:cubicBezTo>
                        <a:pt x="38" y="45"/>
                        <a:pt x="32" y="60"/>
                        <a:pt x="32" y="74"/>
                      </a:cubicBezTo>
                      <a:cubicBezTo>
                        <a:pt x="32" y="129"/>
                        <a:pt x="32" y="129"/>
                        <a:pt x="32" y="129"/>
                      </a:cubicBezTo>
                      <a:cubicBezTo>
                        <a:pt x="13" y="117"/>
                        <a:pt x="0" y="95"/>
                        <a:pt x="0" y="70"/>
                      </a:cubicBezTo>
                      <a:cubicBezTo>
                        <a:pt x="0" y="31"/>
                        <a:pt x="32" y="0"/>
                        <a:pt x="71" y="0"/>
                      </a:cubicBezTo>
                      <a:cubicBezTo>
                        <a:pt x="110" y="0"/>
                        <a:pt x="141" y="31"/>
                        <a:pt x="141" y="70"/>
                      </a:cubicBezTo>
                      <a:cubicBezTo>
                        <a:pt x="141" y="95"/>
                        <a:pt x="129" y="117"/>
                        <a:pt x="110" y="129"/>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dirty="0">
                    <a:latin typeface="+mn-ea"/>
                    <a:ea typeface="+mn-ea"/>
                  </a:endParaRPr>
                </a:p>
              </p:txBody>
            </p:sp>
          </p:grpSp>
          <p:sp>
            <p:nvSpPr>
              <p:cNvPr id="63" name="Text Box 36">
                <a:extLst>
                  <a:ext uri="{FF2B5EF4-FFF2-40B4-BE49-F238E27FC236}">
                    <a16:creationId xmlns:a16="http://schemas.microsoft.com/office/drawing/2014/main" id="{26C5AD05-3ACD-4BB3-8AA4-02C1728A7F0D}"/>
                  </a:ext>
                </a:extLst>
              </p:cNvPr>
              <p:cNvSpPr txBox="1">
                <a:spLocks noChangeArrowheads="1"/>
              </p:cNvSpPr>
              <p:nvPr/>
            </p:nvSpPr>
            <p:spPr bwMode="auto">
              <a:xfrm>
                <a:off x="3538" y="3171"/>
                <a:ext cx="390" cy="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buClr>
                    <a:schemeClr val="tx1"/>
                  </a:buClr>
                  <a:buFont typeface="Wingdings" pitchFamily="2" charset="2"/>
                  <a:buNone/>
                </a:pPr>
                <a:r>
                  <a:rPr lang="ja-JP" altLang="en-US" sz="738" dirty="0">
                    <a:solidFill>
                      <a:schemeClr val="hlink"/>
                    </a:solidFill>
                    <a:latin typeface="+mn-ea"/>
                    <a:ea typeface="+mn-ea"/>
                  </a:rPr>
                  <a:t>ポイント</a:t>
                </a:r>
              </a:p>
            </p:txBody>
          </p:sp>
        </p:grpSp>
      </p:grpSp>
      <p:sp>
        <p:nvSpPr>
          <p:cNvPr id="7" name="スライド番号プレースホルダー 6"/>
          <p:cNvSpPr>
            <a:spLocks noGrp="1"/>
          </p:cNvSpPr>
          <p:nvPr>
            <p:ph type="sldNum" sz="quarter" idx="12"/>
          </p:nvPr>
        </p:nvSpPr>
        <p:spPr>
          <a:xfrm>
            <a:off x="6974442" y="6536616"/>
            <a:ext cx="2057400" cy="365125"/>
          </a:xfrm>
        </p:spPr>
        <p:txBody>
          <a:bodyPr/>
          <a:lstStyle/>
          <a:p>
            <a:pPr>
              <a:defRPr/>
            </a:pPr>
            <a:fld id="{F90A3C79-1AFD-481B-B685-7933BCD0898B}" type="slidenum">
              <a:rPr lang="en-US" altLang="ja-JP" smtClean="0"/>
              <a:pPr>
                <a:defRPr/>
              </a:pPr>
              <a:t>50</a:t>
            </a:fld>
            <a:endParaRPr lang="en-US" altLang="ja-JP" dirty="0"/>
          </a:p>
        </p:txBody>
      </p:sp>
      <p:sp>
        <p:nvSpPr>
          <p:cNvPr id="37"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30348461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24"/>
          <p:cNvSpPr txBox="1">
            <a:spLocks noChangeArrowheads="1"/>
          </p:cNvSpPr>
          <p:nvPr/>
        </p:nvSpPr>
        <p:spPr bwMode="auto">
          <a:xfrm>
            <a:off x="107514" y="1235568"/>
            <a:ext cx="8964488" cy="1228863"/>
          </a:xfrm>
          <a:prstGeom prst="rect">
            <a:avLst/>
          </a:prstGeom>
          <a:noFill/>
          <a:ln w="19050">
            <a:solidFill>
              <a:schemeClr val="tx1"/>
            </a:solidFill>
            <a:miter lim="800000"/>
            <a:headEnd/>
            <a:tailEnd/>
          </a:ln>
        </p:spPr>
        <p:txBody>
          <a:bodyPr wrap="square">
            <a:spAutoFit/>
          </a:bodyPr>
          <a:lstStyle/>
          <a:p>
            <a:pPr fontAlgn="base">
              <a:spcBef>
                <a:spcPct val="0"/>
              </a:spcBef>
              <a:spcAft>
                <a:spcPct val="0"/>
              </a:spcAft>
            </a:pPr>
            <a:r>
              <a:rPr lang="ja-JP" altLang="en-US" sz="1477" dirty="0">
                <a:solidFill>
                  <a:prstClr val="black"/>
                </a:solidFill>
              </a:rPr>
              <a:t>　学校と障害児通所支援を提供する事業所や障害児入所施設、居宅サービスを提供する事業所（以下「障害児通所支援事業所等」という。）が緊密な連携を図るとともに、学校等で作成する個別の教育支援計画及び個別の指導計画（以下「個別の教育支援計画等」という。）と障害児相談支援事業所で作成する障害児支援利用計画及び障害児通所支援事業所等で作成する個別支援計画（以下「障害児支援利用計画等」という。）が、個人情報に留意しつつ連携していくことが望ましい。</a:t>
            </a:r>
            <a:endParaRPr lang="en-US" altLang="ja-JP" sz="1477" dirty="0">
              <a:solidFill>
                <a:srgbClr val="000000"/>
              </a:solidFill>
            </a:endParaRPr>
          </a:p>
        </p:txBody>
      </p:sp>
      <p:sp>
        <p:nvSpPr>
          <p:cNvPr id="58370" name="Text Box 25"/>
          <p:cNvSpPr txBox="1">
            <a:spLocks noChangeArrowheads="1"/>
          </p:cNvSpPr>
          <p:nvPr/>
        </p:nvSpPr>
        <p:spPr bwMode="auto">
          <a:xfrm>
            <a:off x="85" y="334442"/>
            <a:ext cx="9143999" cy="390748"/>
          </a:xfrm>
          <a:prstGeom prst="rect">
            <a:avLst/>
          </a:prstGeom>
          <a:noFill/>
          <a:ln w="38100" cmpd="dbl">
            <a:solidFill>
              <a:schemeClr val="accent5">
                <a:lumMod val="75000"/>
              </a:schemeClr>
            </a:solidFill>
            <a:miter lim="800000"/>
            <a:headEnd/>
            <a:tailEnd/>
          </a:ln>
        </p:spPr>
        <p:txBody>
          <a:bodyPr wrap="square">
            <a:spAutoFit/>
          </a:bodyPr>
          <a:lstStyle/>
          <a:p>
            <a:pPr algn="ctr" fontAlgn="base">
              <a:spcBef>
                <a:spcPct val="0"/>
              </a:spcBef>
              <a:spcAft>
                <a:spcPct val="0"/>
              </a:spcAft>
            </a:pPr>
            <a:r>
              <a:rPr lang="ja-JP" altLang="en-US" sz="1939" b="1" dirty="0">
                <a:solidFill>
                  <a:srgbClr val="000000"/>
                </a:solidFill>
              </a:rPr>
              <a:t>児童福祉法等の改正による教育と福祉の連携の一層の推進について（概要）</a:t>
            </a:r>
          </a:p>
        </p:txBody>
      </p:sp>
      <p:sp>
        <p:nvSpPr>
          <p:cNvPr id="16" name="角丸四角形 15"/>
          <p:cNvSpPr/>
          <p:nvPr/>
        </p:nvSpPr>
        <p:spPr>
          <a:xfrm>
            <a:off x="118696" y="969650"/>
            <a:ext cx="1284952" cy="265876"/>
          </a:xfrm>
          <a:prstGeom prst="roundRect">
            <a:avLst/>
          </a:prstGeom>
          <a:solidFill>
            <a:srgbClr val="FFD96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ja-JP" altLang="en-US" b="1" dirty="0">
                <a:solidFill>
                  <a:prstClr val="black"/>
                </a:solidFill>
              </a:rPr>
              <a:t>◆　趣旨</a:t>
            </a:r>
          </a:p>
        </p:txBody>
      </p:sp>
      <p:sp>
        <p:nvSpPr>
          <p:cNvPr id="12" name="正方形/長方形 11"/>
          <p:cNvSpPr/>
          <p:nvPr/>
        </p:nvSpPr>
        <p:spPr>
          <a:xfrm>
            <a:off x="395536" y="637305"/>
            <a:ext cx="8964488" cy="4652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ja-JP" altLang="en-US" sz="1108" dirty="0">
                <a:solidFill>
                  <a:prstClr val="black"/>
                </a:solidFill>
              </a:rPr>
              <a:t>（平成２４年４月１８日付厚生労働省社会・援護局障害保健福祉部障害福祉課、文部科学省初等中等教育局特別支援教育課連名通知）</a:t>
            </a:r>
          </a:p>
        </p:txBody>
      </p:sp>
      <p:sp>
        <p:nvSpPr>
          <p:cNvPr id="14" name="角丸四角形 13"/>
          <p:cNvSpPr/>
          <p:nvPr/>
        </p:nvSpPr>
        <p:spPr>
          <a:xfrm>
            <a:off x="118696" y="2631373"/>
            <a:ext cx="1644992" cy="265876"/>
          </a:xfrm>
          <a:prstGeom prst="roundRect">
            <a:avLst/>
          </a:prstGeom>
          <a:solidFill>
            <a:srgbClr val="FFD96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ja-JP" altLang="en-US" b="1" dirty="0">
                <a:solidFill>
                  <a:prstClr val="black"/>
                </a:solidFill>
              </a:rPr>
              <a:t>◆　留意事項</a:t>
            </a:r>
          </a:p>
        </p:txBody>
      </p:sp>
      <p:sp>
        <p:nvSpPr>
          <p:cNvPr id="15" name="Text Box 24"/>
          <p:cNvSpPr txBox="1">
            <a:spLocks noChangeArrowheads="1"/>
          </p:cNvSpPr>
          <p:nvPr/>
        </p:nvSpPr>
        <p:spPr bwMode="auto">
          <a:xfrm>
            <a:off x="107514" y="2897270"/>
            <a:ext cx="8964488" cy="3615477"/>
          </a:xfrm>
          <a:prstGeom prst="rect">
            <a:avLst/>
          </a:prstGeom>
          <a:noFill/>
          <a:ln w="19050">
            <a:solidFill>
              <a:schemeClr val="tx1"/>
            </a:solidFill>
            <a:miter lim="800000"/>
            <a:headEnd/>
            <a:tailEnd/>
          </a:ln>
        </p:spPr>
        <p:txBody>
          <a:bodyPr wrap="square">
            <a:spAutoFit/>
          </a:bodyPr>
          <a:lstStyle/>
          <a:p>
            <a:pPr fontAlgn="base">
              <a:spcBef>
                <a:spcPct val="0"/>
              </a:spcBef>
              <a:spcAft>
                <a:spcPct val="0"/>
              </a:spcAft>
            </a:pPr>
            <a:r>
              <a:rPr lang="ja-JP" altLang="en-US" sz="1477" b="1" u="sng" dirty="0">
                <a:solidFill>
                  <a:prstClr val="black"/>
                </a:solidFill>
              </a:rPr>
              <a:t>１　相談支援</a:t>
            </a:r>
            <a:r>
              <a:rPr lang="ja-JP" altLang="en-US" sz="1477" dirty="0">
                <a:solidFill>
                  <a:prstClr val="black"/>
                </a:solidFill>
              </a:rPr>
              <a:t>　</a:t>
            </a:r>
            <a:endParaRPr lang="en-US" altLang="ja-JP" sz="1477" dirty="0">
              <a:solidFill>
                <a:prstClr val="black"/>
              </a:solidFill>
            </a:endParaRPr>
          </a:p>
          <a:p>
            <a:pPr marL="87925" indent="164127"/>
            <a:r>
              <a:rPr lang="ja-JP" altLang="en-US" sz="1477" dirty="0">
                <a:solidFill>
                  <a:prstClr val="black"/>
                </a:solidFill>
              </a:rPr>
              <a:t>障害児支援利用計画等の作成を担当する相談支援事業所と個別の教育支援計画等の作成を担当する学校等が密接に連絡調整を行い、就学前の福祉サービス利用から就学への移行、学齢期に利用する福祉サービスとの連携、さらには学校卒業に当たって地域生活に向けた福祉サービス利用への移行が円滑に進むよう、保護者の了解を得つつ、特段の配慮をお願いする。</a:t>
            </a:r>
            <a:endParaRPr lang="en-US" altLang="ja-JP" sz="1477" dirty="0">
              <a:solidFill>
                <a:prstClr val="black"/>
              </a:solidFill>
            </a:endParaRPr>
          </a:p>
          <a:p>
            <a:pPr marL="87925" indent="164127"/>
            <a:endParaRPr lang="en-US" altLang="ja-JP" sz="738" dirty="0">
              <a:solidFill>
                <a:srgbClr val="000000"/>
              </a:solidFill>
            </a:endParaRPr>
          </a:p>
          <a:p>
            <a:pPr fontAlgn="base">
              <a:spcBef>
                <a:spcPct val="0"/>
              </a:spcBef>
              <a:spcAft>
                <a:spcPct val="0"/>
              </a:spcAft>
            </a:pPr>
            <a:r>
              <a:rPr lang="ja-JP" altLang="en-US" sz="1477" b="1" u="sng" dirty="0">
                <a:solidFill>
                  <a:srgbClr val="000000"/>
                </a:solidFill>
              </a:rPr>
              <a:t>２　障害児支援の強化</a:t>
            </a:r>
            <a:endParaRPr lang="en-US" altLang="ja-JP" sz="1477" b="1" u="sng" dirty="0">
              <a:solidFill>
                <a:srgbClr val="000000"/>
              </a:solidFill>
            </a:endParaRPr>
          </a:p>
          <a:p>
            <a:pPr fontAlgn="base">
              <a:spcBef>
                <a:spcPct val="0"/>
              </a:spcBef>
              <a:spcAft>
                <a:spcPct val="0"/>
              </a:spcAft>
            </a:pPr>
            <a:r>
              <a:rPr lang="ja-JP" altLang="en-US" sz="1477" dirty="0">
                <a:solidFill>
                  <a:srgbClr val="000000"/>
                </a:solidFill>
              </a:rPr>
              <a:t>（１）　保育所等訪問支援の創設</a:t>
            </a:r>
            <a:endParaRPr lang="en-US" altLang="ja-JP" sz="1477" dirty="0">
              <a:solidFill>
                <a:srgbClr val="000000"/>
              </a:solidFill>
            </a:endParaRPr>
          </a:p>
          <a:p>
            <a:pPr marL="252052" indent="164127"/>
            <a:r>
              <a:rPr lang="ja-JP" altLang="en-US" sz="1477" dirty="0">
                <a:solidFill>
                  <a:prstClr val="black"/>
                </a:solidFill>
              </a:rPr>
              <a:t>このサービスが効果的に行われるためには、保育所等訪問支援の訪問先施設の理解と協力が不可欠であり、該当する障害児の状況の把握や支援方法等について、訪問先施設と保育所等訪問支援事業所、保護者との間で情報共有するとともに、十分調整した上で、必要な対応がなされるよう配慮をお願いする。</a:t>
            </a:r>
            <a:endParaRPr lang="en-US" altLang="ja-JP" sz="1477" dirty="0">
              <a:solidFill>
                <a:srgbClr val="000000"/>
              </a:solidFill>
            </a:endParaRPr>
          </a:p>
          <a:p>
            <a:pPr fontAlgn="base">
              <a:spcBef>
                <a:spcPct val="0"/>
              </a:spcBef>
              <a:spcAft>
                <a:spcPct val="0"/>
              </a:spcAft>
            </a:pPr>
            <a:r>
              <a:rPr lang="ja-JP" altLang="en-US" sz="1477" dirty="0">
                <a:solidFill>
                  <a:srgbClr val="000000"/>
                </a:solidFill>
              </a:rPr>
              <a:t>（２）　個別支援計画の作成</a:t>
            </a:r>
            <a:endParaRPr lang="en-US" altLang="ja-JP" sz="1477" dirty="0">
              <a:solidFill>
                <a:srgbClr val="000000"/>
              </a:solidFill>
            </a:endParaRPr>
          </a:p>
          <a:p>
            <a:pPr marL="265113"/>
            <a:r>
              <a:rPr lang="ja-JP" altLang="en-US" sz="1477" dirty="0">
                <a:solidFill>
                  <a:prstClr val="black"/>
                </a:solidFill>
              </a:rPr>
              <a:t>　障害児通所支援事業所等の児童発達支援管理責任者と教員等が連携し、障害児通所支援等における個別支援計画と学校における個別の教育支援計画等との連携を保護者の了解を得つつ確保し、相乗的な効果が得られるよう、必要な配慮をお願いする。 </a:t>
            </a:r>
            <a:endParaRPr lang="en-US" altLang="ja-JP" sz="1477" dirty="0">
              <a:solidFill>
                <a:srgbClr val="000000"/>
              </a:solidFill>
            </a:endParaRPr>
          </a:p>
        </p:txBody>
      </p:sp>
      <p:sp>
        <p:nvSpPr>
          <p:cNvPr id="2" name="スライド番号プレースホルダー 1"/>
          <p:cNvSpPr>
            <a:spLocks noGrp="1"/>
          </p:cNvSpPr>
          <p:nvPr>
            <p:ph type="sldNum" sz="quarter" idx="12"/>
          </p:nvPr>
        </p:nvSpPr>
        <p:spPr>
          <a:xfrm>
            <a:off x="7014602" y="6546513"/>
            <a:ext cx="2057400" cy="365125"/>
          </a:xfrm>
        </p:spPr>
        <p:txBody>
          <a:bodyPr/>
          <a:lstStyle/>
          <a:p>
            <a:pPr>
              <a:defRPr/>
            </a:pPr>
            <a:fld id="{F90A3C79-1AFD-481B-B685-7933BCD0898B}" type="slidenum">
              <a:rPr lang="en-US" altLang="ja-JP" smtClean="0"/>
              <a:pPr>
                <a:defRPr/>
              </a:pPr>
              <a:t>51</a:t>
            </a:fld>
            <a:endParaRPr lang="en-US" altLang="ja-JP"/>
          </a:p>
        </p:txBody>
      </p:sp>
      <p:sp>
        <p:nvSpPr>
          <p:cNvPr id="9"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19774575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正方形/長方形 17"/>
          <p:cNvSpPr>
            <a:spLocks noChangeArrowheads="1"/>
          </p:cNvSpPr>
          <p:nvPr/>
        </p:nvSpPr>
        <p:spPr bwMode="auto">
          <a:xfrm>
            <a:off x="77791" y="798667"/>
            <a:ext cx="9007475" cy="5622680"/>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63152" tIns="31577" rIns="63152" bIns="31577" anchor="ctr"/>
          <a:lstStyle>
            <a:lvl1pPr marL="265113" indent="-265113">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eaLnBrk="1" hangingPunct="1">
              <a:lnSpc>
                <a:spcPct val="150000"/>
              </a:lnSpc>
              <a:spcBef>
                <a:spcPct val="0"/>
              </a:spcBef>
              <a:buFont typeface="Arial" charset="0"/>
              <a:buNone/>
            </a:pPr>
            <a:r>
              <a:rPr lang="en-US" altLang="ja-JP" sz="1108" b="1" u="sng" dirty="0">
                <a:solidFill>
                  <a:srgbClr val="000000"/>
                </a:solidFill>
                <a:latin typeface="ＭＳ Ｐゴシック" charset="-128"/>
                <a:sym typeface="ＭＳ Ｐゴシック" charset="-128"/>
              </a:rPr>
              <a:t> </a:t>
            </a:r>
            <a:r>
              <a:rPr lang="ja-JP" altLang="en-US" sz="1108" b="1" u="sng" dirty="0">
                <a:solidFill>
                  <a:srgbClr val="000000"/>
                </a:solidFill>
                <a:latin typeface="ＭＳ Ｐゴシック" charset="-128"/>
                <a:sym typeface="ＭＳ Ｐゴシック" charset="-128"/>
              </a:rPr>
              <a:t>①　相談支援の関係機関の機能分担について</a:t>
            </a:r>
            <a:endParaRPr lang="en-US" altLang="ja-JP" sz="1108" b="1" u="sng" dirty="0">
              <a:solidFill>
                <a:srgbClr val="000000"/>
              </a:solidFill>
              <a:latin typeface="ＭＳ Ｐゴシック" charset="-128"/>
              <a:sym typeface="ＭＳ Ｐゴシック" charset="-128"/>
            </a:endParaRP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基本相談支援を基盤とした計画相談支援、一般的な相談支援、体制整備や社会資源の開発等の役割について、地域の実情に応じて関係機関が十分に機能を果たすことが必要である。そのためには、協議会等が中心となって調整を進めるとともに、市町村職員の深い理解や都道府県を中心に協議会担当者向けの研修会を推進する必要がある。</a:t>
            </a: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市町村は、計画相談支援の対象とならない事例や支援区分認定が難しい事例に対しても積極的かつ真摯に対応することが求められており、この点は相談支援事業者に委託する場合であっても同様であることに留意するべき。</a:t>
            </a:r>
            <a:endParaRPr lang="en-US" altLang="ja-JP" sz="1108" dirty="0">
              <a:solidFill>
                <a:srgbClr val="000000"/>
              </a:solidFill>
              <a:latin typeface="ＭＳ Ｐゴシック" charset="-128"/>
              <a:sym typeface="ＭＳ Ｐゴシック" charset="-128"/>
            </a:endParaRPr>
          </a:p>
          <a:p>
            <a:pPr eaLnBrk="1" hangingPunct="1">
              <a:spcBef>
                <a:spcPct val="0"/>
              </a:spcBef>
              <a:buFont typeface="Arial" charset="0"/>
              <a:buNone/>
            </a:pPr>
            <a:endParaRPr lang="en-US" altLang="ja-JP" sz="1108" dirty="0">
              <a:solidFill>
                <a:srgbClr val="000000"/>
              </a:solidFill>
              <a:latin typeface="ＭＳ Ｐゴシック" charset="-128"/>
              <a:sym typeface="ＭＳ Ｐゴシック" charset="-128"/>
            </a:endParaRPr>
          </a:p>
          <a:p>
            <a:pPr eaLnBrk="1" hangingPunct="1">
              <a:spcBef>
                <a:spcPct val="0"/>
              </a:spcBef>
              <a:buFont typeface="Arial" charset="0"/>
              <a:buNone/>
            </a:pPr>
            <a:r>
              <a:rPr lang="en-US" altLang="ja-JP" sz="1108" b="1" u="sng" dirty="0">
                <a:solidFill>
                  <a:srgbClr val="000000"/>
                </a:solidFill>
                <a:latin typeface="ＭＳ Ｐゴシック" charset="-128"/>
                <a:sym typeface="ＭＳ Ｐゴシック" charset="-128"/>
              </a:rPr>
              <a:t> </a:t>
            </a:r>
            <a:r>
              <a:rPr lang="ja-JP" altLang="en-US" sz="1108" b="1" u="sng" dirty="0">
                <a:solidFill>
                  <a:srgbClr val="000000"/>
                </a:solidFill>
                <a:latin typeface="ＭＳ Ｐゴシック" charset="-128"/>
                <a:sym typeface="ＭＳ Ｐゴシック" charset="-128"/>
              </a:rPr>
              <a:t>②　基幹相談支援センターの設置促進等について</a:t>
            </a:r>
            <a:endParaRPr lang="en-US" altLang="ja-JP" sz="1108" b="1" u="sng" dirty="0">
              <a:solidFill>
                <a:srgbClr val="000000"/>
              </a:solidFill>
              <a:latin typeface="ＭＳ Ｐゴシック" charset="-128"/>
              <a:sym typeface="ＭＳ Ｐゴシック" charset="-128"/>
            </a:endParaRP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基幹相談支援センターの設置促進に向け、市町村において、障害福祉計画の作成等に際して相談支援の提供体制の確保に関する方策を整理し、地域の関係者と十分議論することが重要。仮に基幹相談支援センターの設置に一定期間を要する場合でも、基幹相談支援センターが担うべき役割をどのような形で補完するか市町村において整理するべき。</a:t>
            </a: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都道府県においても、障害福祉計画のとりまとめ等の際に、基幹相談支援センターを設置していない市町村に対して相談支援体制の確保に関する取り組みをフォローし、必要に応じて広域調整などの支援を行うべき。</a:t>
            </a:r>
            <a:endParaRPr lang="en-US" altLang="ja-JP" sz="1108" dirty="0">
              <a:solidFill>
                <a:srgbClr val="000000"/>
              </a:solidFill>
              <a:latin typeface="ＭＳ Ｐゴシック" charset="-128"/>
              <a:sym typeface="ＭＳ Ｐゴシック" charset="-128"/>
            </a:endParaRPr>
          </a:p>
          <a:p>
            <a:pPr eaLnBrk="1" hangingPunct="1">
              <a:spcBef>
                <a:spcPct val="0"/>
              </a:spcBef>
              <a:buFont typeface="Arial" charset="0"/>
              <a:buNone/>
            </a:pPr>
            <a:endParaRPr lang="en-US" altLang="ja-JP" sz="1108" dirty="0">
              <a:solidFill>
                <a:srgbClr val="000000"/>
              </a:solidFill>
              <a:latin typeface="ＭＳ Ｐゴシック" charset="-128"/>
              <a:sym typeface="ＭＳ Ｐゴシック" charset="-128"/>
            </a:endParaRPr>
          </a:p>
          <a:p>
            <a:pPr eaLnBrk="1" hangingPunct="1">
              <a:spcBef>
                <a:spcPct val="0"/>
              </a:spcBef>
              <a:buFont typeface="Arial" charset="0"/>
              <a:buNone/>
            </a:pPr>
            <a:r>
              <a:rPr lang="en-US" altLang="ja-JP" sz="1108" b="1" u="sng" dirty="0">
                <a:solidFill>
                  <a:srgbClr val="000000"/>
                </a:solidFill>
                <a:latin typeface="ＭＳ Ｐゴシック" charset="-128"/>
                <a:sym typeface="ＭＳ Ｐゴシック" charset="-128"/>
              </a:rPr>
              <a:t> </a:t>
            </a:r>
            <a:r>
              <a:rPr lang="ja-JP" altLang="en-US" sz="1108" b="1" u="sng" dirty="0">
                <a:solidFill>
                  <a:srgbClr val="000000"/>
                </a:solidFill>
                <a:latin typeface="ＭＳ Ｐゴシック" charset="-128"/>
                <a:sym typeface="ＭＳ Ｐゴシック" charset="-128"/>
              </a:rPr>
              <a:t>③　相談窓口の一元化等について</a:t>
            </a:r>
            <a:endParaRPr lang="en-US" altLang="ja-JP" sz="1108" b="1" u="sng" dirty="0">
              <a:solidFill>
                <a:srgbClr val="000000"/>
              </a:solidFill>
              <a:latin typeface="ＭＳ Ｐゴシック" charset="-128"/>
              <a:sym typeface="ＭＳ Ｐゴシック" charset="-128"/>
            </a:endParaRP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相談支援の関係機関の相談機能の調整にあたっては、必要に応じて地域包括支援センター等との連携や相談窓口の一元化なども視野に入れ、地域の相談体制を総合的に考える視点も必要。</a:t>
            </a: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a:t>
            </a:r>
            <a:r>
              <a:rPr lang="en-US" altLang="ja-JP" sz="1108" dirty="0" err="1">
                <a:solidFill>
                  <a:srgbClr val="000000"/>
                </a:solidFill>
                <a:latin typeface="ＭＳ Ｐゴシック" charset="-128"/>
                <a:sym typeface="ＭＳ Ｐゴシック" charset="-128"/>
              </a:rPr>
              <a:t>こうした取組を進めるにあたっては、すでに一部の地域で先駆的に実施されている取組状況を広く横展開することが有効</a:t>
            </a:r>
            <a:r>
              <a:rPr lang="en-US" altLang="ja-JP" sz="1108" dirty="0">
                <a:solidFill>
                  <a:srgbClr val="000000"/>
                </a:solidFill>
                <a:latin typeface="ＭＳ Ｐゴシック" charset="-128"/>
                <a:sym typeface="ＭＳ Ｐゴシック" charset="-128"/>
              </a:rPr>
              <a:t>。</a:t>
            </a: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a:t>
            </a:r>
            <a:r>
              <a:rPr lang="en-US" altLang="ja-JP" sz="1108" dirty="0" err="1">
                <a:solidFill>
                  <a:srgbClr val="000000"/>
                </a:solidFill>
                <a:latin typeface="ＭＳ Ｐゴシック" charset="-128"/>
                <a:sym typeface="ＭＳ Ｐゴシック" charset="-128"/>
              </a:rPr>
              <a:t>総合的な相談窓口は必要</a:t>
            </a:r>
            <a:r>
              <a:rPr lang="ja-JP" altLang="en-US" sz="1108" dirty="0">
                <a:solidFill>
                  <a:srgbClr val="000000"/>
                </a:solidFill>
                <a:latin typeface="ＭＳ Ｐゴシック" charset="-128"/>
                <a:sym typeface="ＭＳ Ｐゴシック" charset="-128"/>
              </a:rPr>
              <a:t>である</a:t>
            </a:r>
            <a:r>
              <a:rPr lang="en-US" altLang="ja-JP" sz="1108" dirty="0">
                <a:solidFill>
                  <a:srgbClr val="000000"/>
                </a:solidFill>
                <a:latin typeface="ＭＳ Ｐゴシック" charset="-128"/>
                <a:sym typeface="ＭＳ Ｐゴシック" charset="-128"/>
              </a:rPr>
              <a:t>が、</a:t>
            </a:r>
            <a:r>
              <a:rPr lang="ja-JP" altLang="en-US" sz="1108" dirty="0">
                <a:solidFill>
                  <a:srgbClr val="000000"/>
                </a:solidFill>
                <a:latin typeface="ＭＳ Ｐゴシック" charset="-128"/>
                <a:sym typeface="ＭＳ Ｐゴシック" charset="-128"/>
              </a:rPr>
              <a:t>一方で</a:t>
            </a:r>
            <a:r>
              <a:rPr lang="en-US" altLang="ja-JP" sz="1108" dirty="0" err="1">
                <a:solidFill>
                  <a:srgbClr val="000000"/>
                </a:solidFill>
                <a:latin typeface="ＭＳ Ｐゴシック" charset="-128"/>
                <a:sym typeface="ＭＳ Ｐゴシック" charset="-128"/>
              </a:rPr>
              <a:t>身近な窓口や専門的な相談機関も</a:t>
            </a:r>
            <a:r>
              <a:rPr lang="ja-JP" altLang="en-US" sz="1108" dirty="0">
                <a:solidFill>
                  <a:srgbClr val="000000"/>
                </a:solidFill>
                <a:latin typeface="ＭＳ Ｐゴシック" charset="-128"/>
                <a:sym typeface="ＭＳ Ｐゴシック" charset="-128"/>
              </a:rPr>
              <a:t>求められている。いずれの場合でも</a:t>
            </a:r>
            <a:r>
              <a:rPr lang="en-US" altLang="ja-JP" sz="1108" dirty="0" err="1">
                <a:solidFill>
                  <a:srgbClr val="000000"/>
                </a:solidFill>
                <a:latin typeface="ＭＳ Ｐゴシック" charset="-128"/>
                <a:sym typeface="ＭＳ Ｐゴシック" charset="-128"/>
              </a:rPr>
              <a:t>ワンストップで適切な関係機関に必ずつながるよう、関係機関間での連携強化を図るなど、各自治体において適した取組を考える</a:t>
            </a:r>
            <a:r>
              <a:rPr lang="ja-JP" altLang="en-US" sz="1108" dirty="0">
                <a:solidFill>
                  <a:srgbClr val="000000"/>
                </a:solidFill>
                <a:latin typeface="ＭＳ Ｐゴシック" charset="-128"/>
                <a:sym typeface="ＭＳ Ｐゴシック" charset="-128"/>
              </a:rPr>
              <a:t>べき</a:t>
            </a:r>
            <a:r>
              <a:rPr lang="en-US" altLang="ja-JP" sz="1108" dirty="0">
                <a:solidFill>
                  <a:srgbClr val="000000"/>
                </a:solidFill>
                <a:latin typeface="ＭＳ Ｐゴシック" charset="-128"/>
                <a:sym typeface="ＭＳ Ｐゴシック" charset="-128"/>
              </a:rPr>
              <a:t>。</a:t>
            </a:r>
          </a:p>
          <a:p>
            <a:pPr eaLnBrk="1" hangingPunct="1">
              <a:spcBef>
                <a:spcPct val="0"/>
              </a:spcBef>
              <a:buFont typeface="Arial" charset="0"/>
              <a:buNone/>
            </a:pPr>
            <a:endParaRPr lang="en-US" altLang="ja-JP" sz="1108" dirty="0">
              <a:solidFill>
                <a:srgbClr val="000000"/>
              </a:solidFill>
              <a:latin typeface="ＭＳ Ｐゴシック" charset="-128"/>
              <a:sym typeface="ＭＳ Ｐゴシック" charset="-128"/>
            </a:endParaRPr>
          </a:p>
          <a:p>
            <a:pPr eaLnBrk="1" hangingPunct="1">
              <a:spcBef>
                <a:spcPct val="0"/>
              </a:spcBef>
              <a:buFont typeface="Arial" charset="0"/>
              <a:buNone/>
            </a:pPr>
            <a:r>
              <a:rPr lang="en-US" altLang="ja-JP" sz="1108" b="1" u="sng" dirty="0">
                <a:solidFill>
                  <a:srgbClr val="000000"/>
                </a:solidFill>
                <a:latin typeface="ＭＳ Ｐゴシック" charset="-128"/>
                <a:sym typeface="ＭＳ Ｐゴシック" charset="-128"/>
              </a:rPr>
              <a:t> </a:t>
            </a:r>
            <a:r>
              <a:rPr lang="ja-JP" altLang="en-US" sz="1108" b="1" u="sng" dirty="0">
                <a:solidFill>
                  <a:srgbClr val="000000"/>
                </a:solidFill>
                <a:latin typeface="ＭＳ Ｐゴシック" charset="-128"/>
                <a:sym typeface="ＭＳ Ｐゴシック" charset="-128"/>
              </a:rPr>
              <a:t>④　計画相談支援におけるモニタリング及び市町村職員の役割について</a:t>
            </a:r>
            <a:endParaRPr lang="en-US" altLang="ja-JP" sz="1108" b="1" u="sng" dirty="0">
              <a:solidFill>
                <a:srgbClr val="000000"/>
              </a:solidFill>
              <a:latin typeface="ＭＳ Ｐゴシック" charset="-128"/>
              <a:sym typeface="ＭＳ Ｐゴシック" charset="-128"/>
            </a:endParaRP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a:t>
            </a:r>
            <a:r>
              <a:rPr lang="en-US" altLang="ja-JP" sz="1108" dirty="0">
                <a:solidFill>
                  <a:srgbClr val="000000"/>
                </a:solidFill>
                <a:latin typeface="ＭＳ Ｐゴシック" charset="-128"/>
                <a:sym typeface="ＭＳ Ｐゴシック" charset="-128"/>
              </a:rPr>
              <a:t>計画相談支援におけるモニタリングは、サービス利用状況の確認のみならず、利用者との一層の信頼関係を醸成し、新たなニーズや状況の変化に応じたニーズを見出し、サービスの再調整に関する助言をするなど、継続的かつ定期的に実施することが重要である。</a:t>
            </a: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a:t>
            </a:r>
            <a:r>
              <a:rPr lang="en-US" altLang="ja-JP" sz="1108" dirty="0">
                <a:solidFill>
                  <a:srgbClr val="000000"/>
                </a:solidFill>
                <a:latin typeface="ＭＳ Ｐゴシック" charset="-128"/>
                <a:sym typeface="ＭＳ Ｐゴシック" charset="-128"/>
              </a:rPr>
              <a:t>特に高齢障害者が介護保険サービスへ移行する際には、制度間の隙間が生じないよう相談支援専門員による十分なモニタリングを実施し、その結果を介護支援専門員によるアセスメントにもつなげる</a:t>
            </a:r>
            <a:r>
              <a:rPr lang="ja-JP" altLang="en-US" sz="1108" dirty="0">
                <a:solidFill>
                  <a:srgbClr val="000000"/>
                </a:solidFill>
                <a:latin typeface="ＭＳ Ｐゴシック" charset="-128"/>
                <a:sym typeface="ＭＳ Ｐゴシック" charset="-128"/>
              </a:rPr>
              <a:t>べき</a:t>
            </a:r>
            <a:r>
              <a:rPr lang="en-US" altLang="ja-JP" sz="1108" dirty="0">
                <a:solidFill>
                  <a:srgbClr val="000000"/>
                </a:solidFill>
                <a:latin typeface="ＭＳ Ｐゴシック" charset="-128"/>
                <a:sym typeface="ＭＳ Ｐゴシック" charset="-128"/>
              </a:rPr>
              <a:t>。</a:t>
            </a: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相談支援専門員一人が担当する利用者の数もしくは一月あたりの対応件数について、一定の目安を設定することも相談支援の質の確保にあたっては必要。また、地域相談支援についても、障害者の地域移行を促進する観点から、計画相談支援との連携をより一層有効に進めるべき。</a:t>
            </a:r>
            <a:endParaRPr lang="en-US" altLang="ja-JP" sz="1108" dirty="0">
              <a:solidFill>
                <a:srgbClr val="000000"/>
              </a:solidFill>
              <a:latin typeface="ＭＳ Ｐゴシック" charset="-128"/>
              <a:sym typeface="ＭＳ Ｐゴシック" charset="-128"/>
            </a:endParaRPr>
          </a:p>
          <a:p>
            <a:pPr eaLnBrk="1" hangingPunct="1">
              <a:spcBef>
                <a:spcPct val="0"/>
              </a:spcBef>
              <a:buFont typeface="Arial" charset="0"/>
              <a:buNone/>
            </a:pPr>
            <a:r>
              <a:rPr lang="ja-JP" altLang="en-US" sz="1108" dirty="0">
                <a:solidFill>
                  <a:srgbClr val="000000"/>
                </a:solidFill>
                <a:latin typeface="ＭＳ Ｐゴシック" charset="-128"/>
                <a:sym typeface="ＭＳ Ｐゴシック" charset="-128"/>
              </a:rPr>
              <a:t>　　・　</a:t>
            </a:r>
            <a:r>
              <a:rPr lang="en-US" altLang="ja-JP" sz="1108" dirty="0" err="1">
                <a:solidFill>
                  <a:srgbClr val="000000"/>
                </a:solidFill>
                <a:latin typeface="ＭＳ Ｐゴシック" charset="-128"/>
                <a:sym typeface="ＭＳ Ｐゴシック" charset="-128"/>
              </a:rPr>
              <a:t>障害福祉サービス等の支給</a:t>
            </a:r>
            <a:r>
              <a:rPr lang="ja-JP" altLang="en-US" sz="1108" dirty="0">
                <a:solidFill>
                  <a:srgbClr val="000000"/>
                </a:solidFill>
                <a:latin typeface="ＭＳ Ｐゴシック" charset="-128"/>
                <a:sym typeface="ＭＳ Ｐゴシック" charset="-128"/>
              </a:rPr>
              <a:t>決定の内容がサービス等利用計画案と大きく異なる場合には、</a:t>
            </a:r>
            <a:r>
              <a:rPr lang="en-US" altLang="ja-JP" sz="1108" dirty="0" err="1">
                <a:solidFill>
                  <a:srgbClr val="000000"/>
                </a:solidFill>
                <a:latin typeface="ＭＳ Ｐゴシック" charset="-128"/>
                <a:sym typeface="ＭＳ Ｐゴシック" charset="-128"/>
              </a:rPr>
              <a:t>市町村の担当職員や相談支援専門員を中心</a:t>
            </a:r>
            <a:r>
              <a:rPr lang="ja-JP" altLang="en-US" sz="1108" dirty="0">
                <a:solidFill>
                  <a:srgbClr val="000000"/>
                </a:solidFill>
                <a:latin typeface="ＭＳ Ｐゴシック" charset="-128"/>
                <a:sym typeface="ＭＳ Ｐゴシック" charset="-128"/>
              </a:rPr>
              <a:t>として</a:t>
            </a:r>
            <a:r>
              <a:rPr lang="en-US" altLang="ja-JP" sz="1108" dirty="0" err="1">
                <a:solidFill>
                  <a:srgbClr val="000000"/>
                </a:solidFill>
                <a:latin typeface="ＭＳ Ｐゴシック" charset="-128"/>
                <a:sym typeface="ＭＳ Ｐゴシック" charset="-128"/>
              </a:rPr>
              <a:t>地域の関係者間で調整を行う必要がある</a:t>
            </a:r>
            <a:r>
              <a:rPr lang="ja-JP" altLang="en-US" sz="1108" dirty="0" err="1">
                <a:solidFill>
                  <a:srgbClr val="000000"/>
                </a:solidFill>
                <a:latin typeface="ＭＳ Ｐゴシック" charset="-128"/>
                <a:sym typeface="ＭＳ Ｐゴシック" charset="-128"/>
              </a:rPr>
              <a:t>。</a:t>
            </a:r>
            <a:r>
              <a:rPr lang="ja-JP" altLang="en-US" sz="1108" dirty="0">
                <a:solidFill>
                  <a:srgbClr val="000000"/>
                </a:solidFill>
                <a:latin typeface="ＭＳ Ｐゴシック" charset="-128"/>
                <a:sym typeface="ＭＳ Ｐゴシック" charset="-128"/>
              </a:rPr>
              <a:t>そのため、</a:t>
            </a:r>
            <a:r>
              <a:rPr lang="en-US" altLang="ja-JP" sz="1108" dirty="0">
                <a:solidFill>
                  <a:srgbClr val="000000"/>
                </a:solidFill>
                <a:latin typeface="ＭＳ Ｐゴシック" charset="-128"/>
                <a:sym typeface="ＭＳ Ｐゴシック" charset="-128"/>
              </a:rPr>
              <a:t>市町村の担当職員においては、機械的に事務処理を進めることのないよう、相談支援従事者研修などに参加することなどを通じて一定の専門的知見を身につけ、適切かつ積極的な調整を行う</a:t>
            </a:r>
            <a:r>
              <a:rPr lang="ja-JP" altLang="en-US" sz="1108" dirty="0">
                <a:solidFill>
                  <a:srgbClr val="000000"/>
                </a:solidFill>
                <a:latin typeface="ＭＳ Ｐゴシック" charset="-128"/>
                <a:sym typeface="ＭＳ Ｐゴシック" charset="-128"/>
              </a:rPr>
              <a:t>べき</a:t>
            </a:r>
            <a:r>
              <a:rPr lang="en-US" altLang="ja-JP" sz="1108" dirty="0">
                <a:solidFill>
                  <a:srgbClr val="000000"/>
                </a:solidFill>
                <a:latin typeface="ＭＳ Ｐゴシック" charset="-128"/>
                <a:sym typeface="ＭＳ Ｐゴシック" charset="-128"/>
              </a:rPr>
              <a:t>。</a:t>
            </a:r>
          </a:p>
        </p:txBody>
      </p:sp>
      <p:sp>
        <p:nvSpPr>
          <p:cNvPr id="3076" name="角丸四角形 18"/>
          <p:cNvSpPr>
            <a:spLocks noChangeArrowheads="1"/>
          </p:cNvSpPr>
          <p:nvPr/>
        </p:nvSpPr>
        <p:spPr bwMode="auto">
          <a:xfrm>
            <a:off x="39688" y="575902"/>
            <a:ext cx="4418012" cy="232996"/>
          </a:xfrm>
          <a:prstGeom prst="roundRect">
            <a:avLst>
              <a:gd name="adj" fmla="val 16667"/>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algn="ctr" eaLnBrk="1" hangingPunct="1">
              <a:spcBef>
                <a:spcPct val="0"/>
              </a:spcBef>
              <a:buFont typeface="Arial" charset="0"/>
              <a:buNone/>
            </a:pPr>
            <a:r>
              <a:rPr lang="ja-JP" altLang="en-US" sz="1292">
                <a:solidFill>
                  <a:srgbClr val="FFFFFF"/>
                </a:solidFill>
                <a:latin typeface="ＭＳ Ｐゴシック" charset="-128"/>
                <a:sym typeface="ＭＳ Ｐゴシック" charset="-128"/>
              </a:rPr>
              <a:t>とりまとめのポイントⅡ　～相談支援体制について～</a:t>
            </a:r>
          </a:p>
        </p:txBody>
      </p:sp>
      <p:sp>
        <p:nvSpPr>
          <p:cNvPr id="5" name="テキスト ボックス 4"/>
          <p:cNvSpPr txBox="1"/>
          <p:nvPr/>
        </p:nvSpPr>
        <p:spPr>
          <a:xfrm>
            <a:off x="6024310" y="443009"/>
            <a:ext cx="3021521" cy="315599"/>
          </a:xfrm>
          <a:prstGeom prst="rect">
            <a:avLst/>
          </a:prstGeom>
          <a:noFill/>
        </p:spPr>
        <p:txBody>
          <a:bodyPr wrap="square" rtlCol="0">
            <a:spAutoFit/>
          </a:bodyPr>
          <a:lstStyle/>
          <a:p>
            <a:pPr algn="r" defTabSz="844083" fontAlgn="base">
              <a:spcBef>
                <a:spcPct val="0"/>
              </a:spcBef>
              <a:spcAft>
                <a:spcPct val="0"/>
              </a:spcAft>
              <a:defRPr/>
            </a:pPr>
            <a:r>
              <a:rPr kumimoji="1" lang="ja-JP" altLang="en-US" sz="1451" dirty="0" smtClean="0">
                <a:solidFill>
                  <a:prstClr val="black"/>
                </a:solidFill>
                <a:latin typeface="ＭＳ Ｐゴシック"/>
                <a:ea typeface="ＭＳ Ｐゴシック" charset="-128"/>
              </a:rPr>
              <a:t>（体制整備）</a:t>
            </a:r>
            <a:endParaRPr kumimoji="1" lang="ja-JP" altLang="en-US" sz="1451" dirty="0">
              <a:solidFill>
                <a:prstClr val="black"/>
              </a:solidFill>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2ADEAB0B-3364-414D-832E-F3CDA843F507}" type="slidenum">
              <a:rPr kumimoji="1" lang="ja-JP" altLang="en-US" smtClean="0"/>
              <a:t>52</a:t>
            </a:fld>
            <a:endParaRPr kumimoji="1" lang="ja-JP" altLang="en-US"/>
          </a:p>
        </p:txBody>
      </p:sp>
      <p:sp>
        <p:nvSpPr>
          <p:cNvPr id="3" name="フッター プレースホルダー 2"/>
          <p:cNvSpPr>
            <a:spLocks noGrp="1"/>
          </p:cNvSpPr>
          <p:nvPr>
            <p:ph type="ftr" sz="quarter" idx="11"/>
          </p:nvPr>
        </p:nvSpPr>
        <p:spPr/>
        <p:txBody>
          <a:bodyPr/>
          <a:lstStyle/>
          <a:p>
            <a:pPr>
              <a:defRPr/>
            </a:pPr>
            <a:r>
              <a:rPr kumimoji="1" lang="ja-JP" altLang="en-US" smtClean="0"/>
              <a:t>平成</a:t>
            </a:r>
            <a:r>
              <a:rPr kumimoji="1" lang="en-US" altLang="ja-JP" smtClean="0"/>
              <a:t>30</a:t>
            </a:r>
            <a:r>
              <a:rPr kumimoji="1" lang="ja-JP" altLang="en-US" smtClean="0"/>
              <a:t>年度障害者総合福祉推進事業に基づく新カリキュラムによる相談支援従事者養成研修</a:t>
            </a:r>
            <a:r>
              <a:rPr kumimoji="1" lang="en-US" altLang="ja-JP" smtClean="0"/>
              <a:t>(</a:t>
            </a:r>
            <a:r>
              <a:rPr kumimoji="1" lang="ja-JP" altLang="en-US" smtClean="0"/>
              <a:t>現任研修</a:t>
            </a:r>
            <a:r>
              <a:rPr kumimoji="1" lang="en-US" altLang="ja-JP" smtClean="0"/>
              <a:t>) </a:t>
            </a:r>
            <a:r>
              <a:rPr kumimoji="1" lang="ja-JP" altLang="en-US" smtClean="0"/>
              <a:t>を令和元年度版に改訂したもの</a:t>
            </a:r>
            <a:endParaRPr kumimoji="1" lang="ja-JP" altLang="en-US" dirty="0" smtClean="0"/>
          </a:p>
        </p:txBody>
      </p:sp>
    </p:spTree>
    <p:extLst>
      <p:ext uri="{BB962C8B-B14F-4D97-AF65-F5344CB8AC3E}">
        <p14:creationId xmlns:p14="http://schemas.microsoft.com/office/powerpoint/2010/main" val="42108286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つの角を切り取った四角形 11"/>
          <p:cNvSpPr/>
          <p:nvPr/>
        </p:nvSpPr>
        <p:spPr>
          <a:xfrm flipH="1">
            <a:off x="2522545" y="809374"/>
            <a:ext cx="6363799" cy="5677197"/>
          </a:xfrm>
          <a:prstGeom prst="snip1Rect">
            <a:avLst>
              <a:gd name="adj" fmla="val 2564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2" name="タイトル 1"/>
          <p:cNvSpPr>
            <a:spLocks noGrp="1"/>
          </p:cNvSpPr>
          <p:nvPr>
            <p:ph type="title"/>
          </p:nvPr>
        </p:nvSpPr>
        <p:spPr>
          <a:xfrm>
            <a:off x="456998" y="225000"/>
            <a:ext cx="8229600" cy="545244"/>
          </a:xfrm>
        </p:spPr>
        <p:txBody>
          <a:bodyPr>
            <a:noAutofit/>
          </a:bodyPr>
          <a:lstStyle/>
          <a:p>
            <a:pPr algn="ctr"/>
            <a:r>
              <a:rPr lang="ja-JP" altLang="en-US" sz="2769" b="1" dirty="0">
                <a:solidFill>
                  <a:schemeClr val="tx1">
                    <a:lumMod val="85000"/>
                    <a:lumOff val="15000"/>
                  </a:schemeClr>
                </a:solidFill>
              </a:rPr>
              <a:t>重層的な相談支援体制</a:t>
            </a:r>
          </a:p>
        </p:txBody>
      </p:sp>
      <p:sp>
        <p:nvSpPr>
          <p:cNvPr id="26" name="テキスト ボックス 25"/>
          <p:cNvSpPr txBox="1"/>
          <p:nvPr/>
        </p:nvSpPr>
        <p:spPr>
          <a:xfrm>
            <a:off x="133984" y="4994439"/>
            <a:ext cx="1629586" cy="433196"/>
          </a:xfrm>
          <a:prstGeom prst="rect">
            <a:avLst/>
          </a:prstGeom>
          <a:noFill/>
        </p:spPr>
        <p:txBody>
          <a:bodyPr wrap="square" rtlCol="0">
            <a:spAutoFit/>
          </a:bodyPr>
          <a:lstStyle/>
          <a:p>
            <a:r>
              <a:rPr lang="ja-JP" altLang="en-US" sz="2215" b="1" dirty="0"/>
              <a:t>＜第１層＞</a:t>
            </a:r>
          </a:p>
        </p:txBody>
      </p:sp>
      <p:sp>
        <p:nvSpPr>
          <p:cNvPr id="27" name="テキスト ボックス 26"/>
          <p:cNvSpPr txBox="1"/>
          <p:nvPr/>
        </p:nvSpPr>
        <p:spPr>
          <a:xfrm>
            <a:off x="180666" y="2897250"/>
            <a:ext cx="1783177" cy="433196"/>
          </a:xfrm>
          <a:prstGeom prst="rect">
            <a:avLst/>
          </a:prstGeom>
          <a:noFill/>
        </p:spPr>
        <p:txBody>
          <a:bodyPr wrap="square" rtlCol="0">
            <a:spAutoFit/>
          </a:bodyPr>
          <a:lstStyle/>
          <a:p>
            <a:r>
              <a:rPr lang="ja-JP" altLang="en-US" sz="2215" b="1" dirty="0"/>
              <a:t>＜第２層＞</a:t>
            </a:r>
          </a:p>
        </p:txBody>
      </p:sp>
      <p:sp>
        <p:nvSpPr>
          <p:cNvPr id="28" name="テキスト ボックス 27"/>
          <p:cNvSpPr txBox="1"/>
          <p:nvPr/>
        </p:nvSpPr>
        <p:spPr>
          <a:xfrm>
            <a:off x="133984" y="809374"/>
            <a:ext cx="2739761" cy="433196"/>
          </a:xfrm>
          <a:prstGeom prst="rect">
            <a:avLst/>
          </a:prstGeom>
          <a:noFill/>
        </p:spPr>
        <p:txBody>
          <a:bodyPr wrap="square" rtlCol="0">
            <a:spAutoFit/>
          </a:bodyPr>
          <a:lstStyle/>
          <a:p>
            <a:r>
              <a:rPr lang="ja-JP" altLang="en-US" sz="2215" b="1" dirty="0"/>
              <a:t>＜第３層＞</a:t>
            </a:r>
          </a:p>
        </p:txBody>
      </p:sp>
      <p:sp>
        <p:nvSpPr>
          <p:cNvPr id="29" name="テキスト ボックス 28"/>
          <p:cNvSpPr txBox="1"/>
          <p:nvPr/>
        </p:nvSpPr>
        <p:spPr>
          <a:xfrm>
            <a:off x="2627784" y="2305998"/>
            <a:ext cx="6192688" cy="338554"/>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kumimoji="1" lang="ja-JP" altLang="en-US" sz="1600" b="1" dirty="0"/>
              <a:t>主な担い手⇒基幹相談支援センター、地域（自立支援）協議会</a:t>
            </a:r>
          </a:p>
        </p:txBody>
      </p:sp>
      <p:sp>
        <p:nvSpPr>
          <p:cNvPr id="8" name="正方形/長方形 7"/>
          <p:cNvSpPr/>
          <p:nvPr/>
        </p:nvSpPr>
        <p:spPr>
          <a:xfrm>
            <a:off x="0" y="5368390"/>
            <a:ext cx="2465946" cy="923330"/>
          </a:xfrm>
          <a:prstGeom prst="rect">
            <a:avLst/>
          </a:prstGeom>
        </p:spPr>
        <p:txBody>
          <a:bodyPr wrap="square">
            <a:spAutoFit/>
          </a:bodyPr>
          <a:lstStyle/>
          <a:p>
            <a:pPr marL="422041" indent="-422041">
              <a:buFont typeface="+mj-lt"/>
              <a:buAutoNum type="alphaLcPeriod"/>
            </a:pPr>
            <a:r>
              <a:rPr lang="ja-JP" altLang="en-US" b="1" dirty="0"/>
              <a:t>基本相談支援を基盤とした計画相談支援</a:t>
            </a:r>
            <a:endParaRPr lang="en-US" altLang="ja-JP" b="1" dirty="0"/>
          </a:p>
        </p:txBody>
      </p:sp>
      <p:sp>
        <p:nvSpPr>
          <p:cNvPr id="9" name="正方形/長方形 8"/>
          <p:cNvSpPr/>
          <p:nvPr/>
        </p:nvSpPr>
        <p:spPr>
          <a:xfrm>
            <a:off x="1" y="3221016"/>
            <a:ext cx="2522546" cy="369332"/>
          </a:xfrm>
          <a:prstGeom prst="rect">
            <a:avLst/>
          </a:prstGeom>
        </p:spPr>
        <p:txBody>
          <a:bodyPr wrap="square">
            <a:spAutoFit/>
          </a:bodyPr>
          <a:lstStyle/>
          <a:p>
            <a:pPr marL="422041" indent="-422041">
              <a:buFont typeface="+mj-lt"/>
              <a:buAutoNum type="alphaLcPeriod" startAt="2"/>
            </a:pPr>
            <a:r>
              <a:rPr lang="ja-JP" altLang="en-US" b="1" dirty="0"/>
              <a:t>一般的な相談支援</a:t>
            </a:r>
            <a:endParaRPr lang="en-US" altLang="ja-JP" b="1" dirty="0"/>
          </a:p>
        </p:txBody>
      </p:sp>
      <p:sp>
        <p:nvSpPr>
          <p:cNvPr id="10" name="正方形/長方形 9"/>
          <p:cNvSpPr/>
          <p:nvPr/>
        </p:nvSpPr>
        <p:spPr>
          <a:xfrm>
            <a:off x="0" y="1169058"/>
            <a:ext cx="3626515" cy="646331"/>
          </a:xfrm>
          <a:prstGeom prst="rect">
            <a:avLst/>
          </a:prstGeom>
        </p:spPr>
        <p:txBody>
          <a:bodyPr wrap="square">
            <a:spAutoFit/>
          </a:bodyPr>
          <a:lstStyle/>
          <a:p>
            <a:pPr marL="316531" indent="-316531">
              <a:buFont typeface="+mj-lt"/>
              <a:buAutoNum type="alphaLcPeriod" startAt="3"/>
            </a:pPr>
            <a:r>
              <a:rPr lang="ja-JP" altLang="en-US" b="1" dirty="0"/>
              <a:t>地域における相談支援体制の　整備や社会資源の開発など</a:t>
            </a:r>
          </a:p>
        </p:txBody>
      </p:sp>
      <p:sp>
        <p:nvSpPr>
          <p:cNvPr id="13" name="テキスト ボックス 12"/>
          <p:cNvSpPr txBox="1"/>
          <p:nvPr/>
        </p:nvSpPr>
        <p:spPr>
          <a:xfrm>
            <a:off x="4062928" y="969651"/>
            <a:ext cx="4540324" cy="128535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263776" indent="-263776">
              <a:buFont typeface="Wingdings" charset="2"/>
              <a:buChar char="l"/>
            </a:pPr>
            <a:r>
              <a:rPr lang="ja-JP" altLang="en-US" sz="1292" dirty="0"/>
              <a:t>総合的・専門的な相談の実施</a:t>
            </a:r>
            <a:endParaRPr lang="en-US" altLang="ja-JP" sz="1292" dirty="0"/>
          </a:p>
          <a:p>
            <a:pPr marL="263776" indent="-263776">
              <a:buFont typeface="Wingdings" charset="2"/>
              <a:buChar char="l"/>
            </a:pPr>
            <a:r>
              <a:rPr lang="ja-JP" altLang="en-US" sz="1292" dirty="0"/>
              <a:t>地域の相談支援体制強化の取組</a:t>
            </a:r>
            <a:endParaRPr lang="en-US" altLang="ja-JP" sz="1292" dirty="0"/>
          </a:p>
          <a:p>
            <a:pPr marL="263776" indent="-263776">
              <a:buFont typeface="Wingdings" charset="2"/>
              <a:buChar char="l"/>
            </a:pPr>
            <a:r>
              <a:rPr lang="ja-JP" altLang="en-US" sz="1292" dirty="0"/>
              <a:t>地域の相談事業者への専門的な指導助言、人材育成</a:t>
            </a:r>
            <a:endParaRPr lang="en-US" altLang="ja-JP" sz="1292" dirty="0"/>
          </a:p>
          <a:p>
            <a:pPr marL="263776" indent="-263776">
              <a:buFont typeface="Wingdings" charset="2"/>
              <a:buChar char="l"/>
            </a:pPr>
            <a:r>
              <a:rPr lang="ja-JP" altLang="en-US" sz="1292" dirty="0"/>
              <a:t>地域の相談機関との連携強化</a:t>
            </a:r>
            <a:endParaRPr lang="en-US" altLang="ja-JP" sz="1292" dirty="0"/>
          </a:p>
          <a:p>
            <a:pPr marL="263776" indent="-263776">
              <a:buFont typeface="Wingdings" charset="2"/>
              <a:buChar char="l"/>
            </a:pPr>
            <a:r>
              <a:rPr lang="ja-JP" altLang="en-US" sz="1292" dirty="0"/>
              <a:t>地域移行・地域定着の促進の取組</a:t>
            </a:r>
            <a:endParaRPr lang="en-US" altLang="ja-JP" sz="1292" dirty="0"/>
          </a:p>
          <a:p>
            <a:pPr marL="263776" indent="-263776">
              <a:buFont typeface="Wingdings" charset="2"/>
              <a:buChar char="l"/>
            </a:pPr>
            <a:r>
              <a:rPr lang="ja-JP" altLang="en-US" sz="1292" dirty="0"/>
              <a:t>権利擁護・虐待の防止</a:t>
            </a:r>
          </a:p>
        </p:txBody>
      </p:sp>
      <p:sp>
        <p:nvSpPr>
          <p:cNvPr id="21" name="1 つの角を切り取った四角形 20"/>
          <p:cNvSpPr/>
          <p:nvPr/>
        </p:nvSpPr>
        <p:spPr>
          <a:xfrm>
            <a:off x="2547159" y="2764311"/>
            <a:ext cx="4740174" cy="3722260"/>
          </a:xfrm>
          <a:prstGeom prst="snip1Rect">
            <a:avLst>
              <a:gd name="adj" fmla="val 25642"/>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14" name="テキスト ボックス 13"/>
          <p:cNvSpPr txBox="1"/>
          <p:nvPr/>
        </p:nvSpPr>
        <p:spPr>
          <a:xfrm>
            <a:off x="2594553" y="2897249"/>
            <a:ext cx="4065679" cy="148418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63776" indent="-263776">
              <a:buFont typeface="Wingdings" charset="2"/>
              <a:buChar char="l"/>
            </a:pPr>
            <a:r>
              <a:rPr lang="ja-JP" altLang="en-US" sz="1292" dirty="0"/>
              <a:t>福祉サービスの利用援助（情報提供、相談等）</a:t>
            </a:r>
            <a:endParaRPr lang="en-US" altLang="ja-JP" sz="1292" dirty="0"/>
          </a:p>
          <a:p>
            <a:pPr marL="263776" indent="-263776">
              <a:buFont typeface="Wingdings" charset="2"/>
              <a:buChar char="l"/>
            </a:pPr>
            <a:r>
              <a:rPr lang="ja-JP" altLang="en-US" sz="1292" dirty="0"/>
              <a:t>社会資源を活用するための支援（各種支援施策に関する助言・指導）</a:t>
            </a:r>
            <a:endParaRPr lang="en-US" altLang="ja-JP" sz="1292" dirty="0"/>
          </a:p>
          <a:p>
            <a:pPr marL="263776" indent="-263776">
              <a:buFont typeface="Wingdings" charset="2"/>
              <a:buChar char="l"/>
            </a:pPr>
            <a:r>
              <a:rPr lang="ja-JP" altLang="en-US" sz="1292" dirty="0"/>
              <a:t>社会生活力を高めるための支援</a:t>
            </a:r>
            <a:endParaRPr lang="en-US" altLang="ja-JP" sz="1292" dirty="0"/>
          </a:p>
          <a:p>
            <a:pPr marL="263776" indent="-263776">
              <a:buFont typeface="Wingdings" charset="2"/>
              <a:buChar char="l"/>
            </a:pPr>
            <a:r>
              <a:rPr lang="ja-JP" altLang="en-US" sz="1292" dirty="0"/>
              <a:t>ピアカウンセリング</a:t>
            </a:r>
            <a:endParaRPr lang="en-US" altLang="ja-JP" sz="1292" dirty="0"/>
          </a:p>
          <a:p>
            <a:pPr marL="263776" indent="-263776">
              <a:buFont typeface="Wingdings" charset="2"/>
              <a:buChar char="l"/>
            </a:pPr>
            <a:r>
              <a:rPr lang="ja-JP" altLang="en-US" sz="1292" dirty="0"/>
              <a:t>権利擁護のために必要な援助</a:t>
            </a:r>
            <a:endParaRPr lang="en-US" altLang="ja-JP" sz="1292" dirty="0"/>
          </a:p>
          <a:p>
            <a:pPr marL="263776" indent="-263776">
              <a:buFont typeface="Wingdings" charset="2"/>
              <a:buChar char="l"/>
            </a:pPr>
            <a:r>
              <a:rPr lang="ja-JP" altLang="en-US" sz="1292" dirty="0"/>
              <a:t>専門機関の紹介　　　　　　　</a:t>
            </a:r>
          </a:p>
        </p:txBody>
      </p:sp>
      <p:sp>
        <p:nvSpPr>
          <p:cNvPr id="37" name="テキスト ボックス 36"/>
          <p:cNvSpPr txBox="1"/>
          <p:nvPr/>
        </p:nvSpPr>
        <p:spPr>
          <a:xfrm>
            <a:off x="2587483" y="4420249"/>
            <a:ext cx="4072749"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b="1" dirty="0"/>
              <a:t>主な担い手⇒市町村相談支援事業</a:t>
            </a:r>
          </a:p>
        </p:txBody>
      </p:sp>
      <p:sp>
        <p:nvSpPr>
          <p:cNvPr id="33" name="片側の 2 つの角を切り取った四角形 32"/>
          <p:cNvSpPr/>
          <p:nvPr/>
        </p:nvSpPr>
        <p:spPr>
          <a:xfrm>
            <a:off x="2522546" y="4941638"/>
            <a:ext cx="6363799" cy="1544934"/>
          </a:xfrm>
          <a:prstGeom prst="snip2SameRect">
            <a:avLst>
              <a:gd name="adj1" fmla="val 50000"/>
              <a:gd name="adj2" fmla="val 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dirty="0"/>
          </a:p>
        </p:txBody>
      </p:sp>
      <p:sp>
        <p:nvSpPr>
          <p:cNvPr id="15" name="テキスト ボックス 14"/>
          <p:cNvSpPr txBox="1"/>
          <p:nvPr/>
        </p:nvSpPr>
        <p:spPr>
          <a:xfrm>
            <a:off x="3923928" y="5281553"/>
            <a:ext cx="4177350" cy="68884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158265" indent="-158265">
              <a:buFont typeface="Wingdings" charset="2"/>
              <a:buChar char="l"/>
            </a:pPr>
            <a:r>
              <a:rPr lang="ja-JP" altLang="en-US" sz="1292" dirty="0"/>
              <a:t>基本相談支援</a:t>
            </a:r>
            <a:endParaRPr lang="en-US" altLang="ja-JP" sz="1292" dirty="0"/>
          </a:p>
          <a:p>
            <a:pPr marL="158265" indent="-158265">
              <a:buFont typeface="Wingdings" charset="2"/>
              <a:buChar char="l"/>
            </a:pPr>
            <a:r>
              <a:rPr lang="ja-JP" altLang="en-US" sz="1292" dirty="0"/>
              <a:t>計画相談支援等</a:t>
            </a:r>
            <a:endParaRPr lang="en-US" altLang="ja-JP" sz="1292" dirty="0"/>
          </a:p>
          <a:p>
            <a:r>
              <a:rPr lang="ja-JP" altLang="en-US" sz="1292" dirty="0"/>
              <a:t>　・サービス利用支援　・継続サービス利用支援</a:t>
            </a:r>
            <a:endParaRPr lang="en-US" altLang="ja-JP" sz="1292" dirty="0"/>
          </a:p>
        </p:txBody>
      </p:sp>
      <p:sp>
        <p:nvSpPr>
          <p:cNvPr id="38" name="テキスト ボックス 37"/>
          <p:cNvSpPr txBox="1"/>
          <p:nvPr/>
        </p:nvSpPr>
        <p:spPr>
          <a:xfrm>
            <a:off x="3928067" y="6012711"/>
            <a:ext cx="4173040"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kumimoji="1" lang="ja-JP" altLang="en-US" b="1" dirty="0"/>
              <a:t>主な担い手⇒指定特定相談支援事業</a:t>
            </a:r>
          </a:p>
        </p:txBody>
      </p:sp>
      <p:cxnSp>
        <p:nvCxnSpPr>
          <p:cNvPr id="19" name="直線コネクタ 18"/>
          <p:cNvCxnSpPr/>
          <p:nvPr/>
        </p:nvCxnSpPr>
        <p:spPr>
          <a:xfrm>
            <a:off x="207809" y="4921982"/>
            <a:ext cx="8936192" cy="0"/>
          </a:xfrm>
          <a:prstGeom prst="line">
            <a:avLst/>
          </a:prstGeom>
          <a:ln w="38100">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180665" y="2764311"/>
            <a:ext cx="8963335" cy="0"/>
          </a:xfrm>
          <a:prstGeom prst="line">
            <a:avLst/>
          </a:prstGeom>
          <a:ln w="38100">
            <a:solidFill>
              <a:schemeClr val="tx1">
                <a:lumMod val="65000"/>
                <a:lumOff val="3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0" y="703774"/>
            <a:ext cx="9144000" cy="0"/>
          </a:xfrm>
          <a:prstGeom prst="line">
            <a:avLst/>
          </a:prstGeom>
          <a:ln/>
        </p:spPr>
        <p:style>
          <a:lnRef idx="3">
            <a:schemeClr val="accent1"/>
          </a:lnRef>
          <a:fillRef idx="0">
            <a:schemeClr val="accent1"/>
          </a:fillRef>
          <a:effectRef idx="2">
            <a:schemeClr val="accent1"/>
          </a:effectRef>
          <a:fontRef idx="minor">
            <a:schemeClr val="tx1"/>
          </a:fontRef>
        </p:style>
      </p:cxnSp>
      <p:sp>
        <p:nvSpPr>
          <p:cNvPr id="3" name="スライド番号プレースホルダー 2"/>
          <p:cNvSpPr>
            <a:spLocks noGrp="1"/>
          </p:cNvSpPr>
          <p:nvPr>
            <p:ph type="sldNum" sz="quarter" idx="12"/>
          </p:nvPr>
        </p:nvSpPr>
        <p:spPr>
          <a:xfrm>
            <a:off x="7072407" y="6486571"/>
            <a:ext cx="2057400" cy="365125"/>
          </a:xfrm>
        </p:spPr>
        <p:txBody>
          <a:bodyPr/>
          <a:lstStyle/>
          <a:p>
            <a:pPr>
              <a:defRPr/>
            </a:pPr>
            <a:fld id="{804D6B79-3AEB-42FE-A736-A41F7AEA0445}" type="slidenum">
              <a:rPr lang="en-US" altLang="ja-JP" smtClean="0"/>
              <a:pPr>
                <a:defRPr/>
              </a:pPr>
              <a:t>53</a:t>
            </a:fld>
            <a:endParaRPr lang="en-US" altLang="ja-JP"/>
          </a:p>
        </p:txBody>
      </p:sp>
      <p:sp>
        <p:nvSpPr>
          <p:cNvPr id="23"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29633389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graphicFrame>
        <p:nvGraphicFramePr>
          <p:cNvPr id="16" name="表 15"/>
          <p:cNvGraphicFramePr>
            <a:graphicFrameLocks noGrp="1"/>
          </p:cNvGraphicFramePr>
          <p:nvPr>
            <p:extLst/>
          </p:nvPr>
        </p:nvGraphicFramePr>
        <p:xfrm>
          <a:off x="118583" y="617361"/>
          <a:ext cx="8906836" cy="6014652"/>
        </p:xfrm>
        <a:graphic>
          <a:graphicData uri="http://schemas.openxmlformats.org/drawingml/2006/table">
            <a:tbl>
              <a:tblPr firstRow="1" bandRow="1">
                <a:tableStyleId>{5940675A-B579-460E-94D1-54222C63F5DA}</a:tableStyleId>
              </a:tblPr>
              <a:tblGrid>
                <a:gridCol w="4453418">
                  <a:extLst>
                    <a:ext uri="{9D8B030D-6E8A-4147-A177-3AD203B41FA5}">
                      <a16:colId xmlns:a16="http://schemas.microsoft.com/office/drawing/2014/main" val="20000"/>
                    </a:ext>
                  </a:extLst>
                </a:gridCol>
                <a:gridCol w="4453418">
                  <a:extLst>
                    <a:ext uri="{9D8B030D-6E8A-4147-A177-3AD203B41FA5}">
                      <a16:colId xmlns:a16="http://schemas.microsoft.com/office/drawing/2014/main" val="20001"/>
                    </a:ext>
                  </a:extLst>
                </a:gridCol>
              </a:tblGrid>
              <a:tr h="3007326">
                <a:tc>
                  <a:txBody>
                    <a:bodyPr/>
                    <a:lstStyle/>
                    <a:p>
                      <a:endParaRPr kumimoji="1" lang="ja-JP" altLang="en-US" sz="1800" dirty="0"/>
                    </a:p>
                  </a:txBody>
                  <a:tcPr marL="84406" marR="84406" marT="44928" marB="44928"/>
                </a:tc>
                <a:tc>
                  <a:txBody>
                    <a:bodyPr/>
                    <a:lstStyle/>
                    <a:p>
                      <a:endParaRPr kumimoji="1" lang="en-US" altLang="ja-JP" sz="1800" dirty="0"/>
                    </a:p>
                    <a:p>
                      <a:endParaRPr kumimoji="1" lang="en-US" altLang="ja-JP" sz="1800" dirty="0"/>
                    </a:p>
                    <a:p>
                      <a:endParaRPr kumimoji="1" lang="ja-JP" altLang="en-US" sz="1600" dirty="0"/>
                    </a:p>
                  </a:txBody>
                  <a:tcPr marL="84406" marR="84406" marT="44928" marB="44928"/>
                </a:tc>
                <a:extLst>
                  <a:ext uri="{0D108BD9-81ED-4DB2-BD59-A6C34878D82A}">
                    <a16:rowId xmlns:a16="http://schemas.microsoft.com/office/drawing/2014/main" val="10000"/>
                  </a:ext>
                </a:extLst>
              </a:tr>
              <a:tr h="3007326">
                <a:tc>
                  <a:txBody>
                    <a:bodyPr/>
                    <a:lstStyle/>
                    <a:p>
                      <a:endParaRPr kumimoji="1" lang="ja-JP" altLang="en-US" sz="1800" dirty="0"/>
                    </a:p>
                  </a:txBody>
                  <a:tcPr marL="84406" marR="84406" marT="44928" marB="44928"/>
                </a:tc>
                <a:tc>
                  <a:txBody>
                    <a:bodyPr/>
                    <a:lstStyle/>
                    <a:p>
                      <a:pPr algn="r"/>
                      <a:endParaRPr kumimoji="1" lang="ja-JP" altLang="en-US" sz="1800" dirty="0"/>
                    </a:p>
                  </a:txBody>
                  <a:tcPr marL="84406" marR="84406" marT="44928" marB="44928"/>
                </a:tc>
                <a:extLst>
                  <a:ext uri="{0D108BD9-81ED-4DB2-BD59-A6C34878D82A}">
                    <a16:rowId xmlns:a16="http://schemas.microsoft.com/office/drawing/2014/main" val="10001"/>
                  </a:ext>
                </a:extLst>
              </a:tr>
            </a:tbl>
          </a:graphicData>
        </a:graphic>
      </p:graphicFrame>
      <p:sp>
        <p:nvSpPr>
          <p:cNvPr id="11" name="円/楕円 10"/>
          <p:cNvSpPr/>
          <p:nvPr/>
        </p:nvSpPr>
        <p:spPr>
          <a:xfrm>
            <a:off x="2777340" y="2032573"/>
            <a:ext cx="3655791" cy="2912282"/>
          </a:xfrm>
          <a:prstGeom prst="ellipse">
            <a:avLst/>
          </a:prstGeom>
        </p:spPr>
        <p:style>
          <a:lnRef idx="2">
            <a:schemeClr val="accent1"/>
          </a:lnRef>
          <a:fillRef idx="1">
            <a:schemeClr val="lt1"/>
          </a:fillRef>
          <a:effectRef idx="0">
            <a:schemeClr val="accent1"/>
          </a:effectRef>
          <a:fontRef idx="minor">
            <a:schemeClr val="dk1"/>
          </a:fontRef>
        </p:style>
        <p:txBody>
          <a:bodyPr rtlCol="0" anchor="t"/>
          <a:lstStyle/>
          <a:p>
            <a:pPr algn="ctr"/>
            <a:endParaRPr kumimoji="1" lang="ja-JP" altLang="en-US" dirty="0"/>
          </a:p>
        </p:txBody>
      </p:sp>
      <p:sp>
        <p:nvSpPr>
          <p:cNvPr id="22" name="テキスト ボックス 21"/>
          <p:cNvSpPr txBox="1"/>
          <p:nvPr/>
        </p:nvSpPr>
        <p:spPr>
          <a:xfrm>
            <a:off x="2777339" y="2740181"/>
            <a:ext cx="3389915" cy="816602"/>
          </a:xfrm>
          <a:prstGeom prst="rect">
            <a:avLst/>
          </a:prstGeom>
          <a:noFill/>
        </p:spPr>
        <p:txBody>
          <a:bodyPr wrap="square" rtlCol="0">
            <a:spAutoFit/>
          </a:bodyPr>
          <a:lstStyle/>
          <a:p>
            <a:pPr marL="355688" indent="-180964">
              <a:buFont typeface="Wingdings" panose="05000000000000000000" pitchFamily="2" charset="2"/>
              <a:buChar char="l"/>
            </a:pPr>
            <a:r>
              <a:rPr lang="ja-JP" altLang="en-US" sz="1278" dirty="0"/>
              <a:t>業務負担に応じた加算を設けること等に伴い、一定程度引き下げ</a:t>
            </a:r>
            <a:endParaRPr lang="en-US" altLang="ja-JP" sz="1278" dirty="0"/>
          </a:p>
          <a:p>
            <a:pPr marL="262086"/>
            <a:r>
              <a:rPr lang="en-US" altLang="ja-JP" sz="1081" dirty="0"/>
              <a:t>※</a:t>
            </a:r>
            <a:r>
              <a:rPr lang="ja-JP" altLang="en-US" sz="1081" dirty="0"/>
              <a:t>障害児相談支援は見直しを行わない</a:t>
            </a:r>
            <a:endParaRPr lang="en-US" altLang="ja-JP" sz="1081" dirty="0"/>
          </a:p>
          <a:p>
            <a:pPr marL="262086"/>
            <a:r>
              <a:rPr lang="en-US" altLang="ja-JP" sz="1081" dirty="0"/>
              <a:t>※</a:t>
            </a:r>
            <a:r>
              <a:rPr lang="ja-JP" altLang="en-US" sz="1081" dirty="0"/>
              <a:t>新単価の適用には経過措置を実施</a:t>
            </a:r>
            <a:endParaRPr lang="en-US" altLang="ja-JP" sz="1081" dirty="0"/>
          </a:p>
        </p:txBody>
      </p:sp>
      <p:sp>
        <p:nvSpPr>
          <p:cNvPr id="23" name="テキスト ボックス 22"/>
          <p:cNvSpPr txBox="1"/>
          <p:nvPr/>
        </p:nvSpPr>
        <p:spPr>
          <a:xfrm>
            <a:off x="4572001" y="829643"/>
            <a:ext cx="4386949" cy="877090"/>
          </a:xfrm>
          <a:prstGeom prst="rect">
            <a:avLst/>
          </a:prstGeom>
          <a:noFill/>
        </p:spPr>
        <p:txBody>
          <a:bodyPr wrap="square" rtlCol="0">
            <a:spAutoFit/>
          </a:bodyPr>
          <a:lstStyle/>
          <a:p>
            <a:pPr marL="177844" indent="-177844">
              <a:buFont typeface="Wingdings" panose="05000000000000000000" pitchFamily="2" charset="2"/>
              <a:buChar char="l"/>
              <a:defRPr/>
            </a:pPr>
            <a:r>
              <a:rPr lang="ja-JP" altLang="en-US" sz="1278" dirty="0"/>
              <a:t>サービスの質の標準化を図る観点から、</a:t>
            </a:r>
            <a:r>
              <a:rPr lang="en-US" altLang="ja-JP" sz="1278" dirty="0"/>
              <a:t>1</a:t>
            </a:r>
            <a:r>
              <a:rPr lang="ja-JP" altLang="en-US" sz="1278" dirty="0"/>
              <a:t>人の相談支援専門員が担当する一月の標準担当件数（</a:t>
            </a:r>
            <a:r>
              <a:rPr lang="en-US" altLang="ja-JP" sz="1278" dirty="0"/>
              <a:t>35</a:t>
            </a:r>
            <a:r>
              <a:rPr lang="ja-JP" altLang="en-US" sz="1278" dirty="0"/>
              <a:t>件）を設定</a:t>
            </a:r>
            <a:endParaRPr lang="en-US" altLang="ja-JP" sz="1278" dirty="0"/>
          </a:p>
          <a:p>
            <a:pPr marL="177844" indent="-177844">
              <a:buFont typeface="Wingdings" panose="05000000000000000000" pitchFamily="2" charset="2"/>
              <a:buChar char="l"/>
              <a:defRPr/>
            </a:pPr>
            <a:r>
              <a:rPr lang="ja-JP" altLang="en-US" sz="1278" dirty="0"/>
              <a:t>標準件数を一定程度超過（</a:t>
            </a:r>
            <a:r>
              <a:rPr lang="en-US" altLang="ja-JP" sz="1278" dirty="0"/>
              <a:t>40</a:t>
            </a:r>
            <a:r>
              <a:rPr lang="ja-JP" altLang="en-US" sz="1278" dirty="0"/>
              <a:t>件以上）する場合の基本報酬の逓減制を導入</a:t>
            </a:r>
            <a:endParaRPr lang="en-US" altLang="ja-JP" sz="1278" dirty="0"/>
          </a:p>
        </p:txBody>
      </p:sp>
      <p:sp>
        <p:nvSpPr>
          <p:cNvPr id="38" name="テキスト ボックス 37"/>
          <p:cNvSpPr txBox="1"/>
          <p:nvPr/>
        </p:nvSpPr>
        <p:spPr>
          <a:xfrm>
            <a:off x="130743" y="829643"/>
            <a:ext cx="4308320" cy="1058558"/>
          </a:xfrm>
          <a:prstGeom prst="rect">
            <a:avLst/>
          </a:prstGeom>
          <a:noFill/>
        </p:spPr>
        <p:txBody>
          <a:bodyPr wrap="square" rtlCol="0">
            <a:spAutoFit/>
          </a:bodyPr>
          <a:lstStyle/>
          <a:p>
            <a:pPr marL="177844" indent="-177844">
              <a:buFont typeface="Wingdings" panose="05000000000000000000" pitchFamily="2" charset="2"/>
              <a:buChar char="l"/>
              <a:defRPr/>
            </a:pPr>
            <a:r>
              <a:rPr lang="ja-JP" altLang="en-US" sz="1278" dirty="0"/>
              <a:t>支援の必要性の観点から標準期間の一部を見直し、モニタリングの頻度を高める</a:t>
            </a:r>
            <a:endParaRPr lang="en-US" altLang="ja-JP" sz="1278" dirty="0"/>
          </a:p>
          <a:p>
            <a:pPr>
              <a:defRPr/>
            </a:pPr>
            <a:r>
              <a:rPr lang="ja-JP" altLang="en-US" sz="1179" dirty="0"/>
              <a:t>　</a:t>
            </a:r>
            <a:r>
              <a:rPr lang="en-US" altLang="ja-JP" sz="1081" dirty="0"/>
              <a:t>※</a:t>
            </a:r>
            <a:r>
              <a:rPr lang="ja-JP" altLang="en-US" sz="1081" dirty="0"/>
              <a:t>見直し後の期間適用には経過措置を実施</a:t>
            </a:r>
            <a:endParaRPr lang="en-US" altLang="ja-JP" sz="1179" dirty="0"/>
          </a:p>
          <a:p>
            <a:pPr marL="177844" indent="-177844">
              <a:buFont typeface="Wingdings" panose="05000000000000000000" pitchFamily="2" charset="2"/>
              <a:buChar char="l"/>
              <a:defRPr/>
            </a:pPr>
            <a:r>
              <a:rPr lang="ja-JP" altLang="en-US" sz="1278" dirty="0"/>
              <a:t>サービス提供事業者から利用状況について情報提供</a:t>
            </a:r>
            <a:endParaRPr lang="en-US" altLang="ja-JP" sz="1278" dirty="0"/>
          </a:p>
          <a:p>
            <a:pPr marL="177844" indent="-177844">
              <a:buFont typeface="Wingdings" panose="05000000000000000000" pitchFamily="2" charset="2"/>
              <a:buChar char="l"/>
              <a:defRPr/>
            </a:pPr>
            <a:r>
              <a:rPr lang="ja-JP" altLang="en-US" sz="1278" dirty="0"/>
              <a:t>市町村によるモニタリング結果の抽出と内容検証</a:t>
            </a:r>
            <a:endParaRPr lang="en-US" altLang="ja-JP" sz="1278" dirty="0"/>
          </a:p>
        </p:txBody>
      </p:sp>
      <p:sp>
        <p:nvSpPr>
          <p:cNvPr id="39" name="テキスト ボックス 38"/>
          <p:cNvSpPr txBox="1"/>
          <p:nvPr/>
        </p:nvSpPr>
        <p:spPr>
          <a:xfrm>
            <a:off x="118583" y="5704138"/>
            <a:ext cx="4420183" cy="984731"/>
          </a:xfrm>
          <a:prstGeom prst="rect">
            <a:avLst/>
          </a:prstGeom>
          <a:noFill/>
        </p:spPr>
        <p:txBody>
          <a:bodyPr wrap="square" rtlCol="0">
            <a:spAutoFit/>
          </a:bodyPr>
          <a:lstStyle/>
          <a:p>
            <a:pPr marL="177844" indent="-177844">
              <a:buFont typeface="Wingdings" panose="05000000000000000000" pitchFamily="2" charset="2"/>
              <a:buChar char="l"/>
              <a:defRPr/>
            </a:pPr>
            <a:r>
              <a:rPr lang="ja-JP" altLang="en-US" sz="1278" dirty="0"/>
              <a:t>支援の質の向上と効率化を図るために特定事業所加算を拡充</a:t>
            </a:r>
            <a:endParaRPr lang="en-US" altLang="ja-JP" sz="1278" dirty="0"/>
          </a:p>
          <a:p>
            <a:pPr marL="280807" indent="-104523">
              <a:buFont typeface="Arial" panose="020B0604020202020204" pitchFamily="34" charset="0"/>
              <a:buChar char="•"/>
              <a:defRPr/>
            </a:pPr>
            <a:r>
              <a:rPr lang="ja-JP" altLang="en-US" sz="1081" dirty="0"/>
              <a:t>より充実した支援体制を要件とした区分を創設</a:t>
            </a:r>
            <a:endParaRPr lang="en-US" altLang="ja-JP" sz="1081" dirty="0"/>
          </a:p>
          <a:p>
            <a:pPr marL="280807" indent="-104523">
              <a:buFont typeface="Arial" panose="020B0604020202020204" pitchFamily="34" charset="0"/>
              <a:buChar char="•"/>
              <a:defRPr/>
            </a:pPr>
            <a:r>
              <a:rPr lang="ja-JP" altLang="en-US" sz="1081" dirty="0"/>
              <a:t>事業者が段階的な体制整備を図れるよう、現行の要件を緩和した区分を一定期間に限り設ける</a:t>
            </a:r>
            <a:endParaRPr lang="en-US" altLang="ja-JP" sz="1081" dirty="0"/>
          </a:p>
        </p:txBody>
      </p:sp>
      <p:sp>
        <p:nvSpPr>
          <p:cNvPr id="55" name="テキスト ボックス 54"/>
          <p:cNvSpPr txBox="1"/>
          <p:nvPr/>
        </p:nvSpPr>
        <p:spPr>
          <a:xfrm>
            <a:off x="4518917" y="5147324"/>
            <a:ext cx="4320480" cy="1544423"/>
          </a:xfrm>
          <a:prstGeom prst="rect">
            <a:avLst/>
          </a:prstGeom>
          <a:noFill/>
        </p:spPr>
        <p:txBody>
          <a:bodyPr wrap="square" rtlCol="0">
            <a:spAutoFit/>
          </a:bodyPr>
          <a:lstStyle/>
          <a:p>
            <a:pPr marL="177844" indent="-177844">
              <a:buFont typeface="Wingdings" panose="05000000000000000000" pitchFamily="2" charset="2"/>
              <a:buChar char="l"/>
              <a:defRPr/>
            </a:pPr>
            <a:r>
              <a:rPr lang="ja-JP" altLang="en-US" sz="1278" dirty="0"/>
              <a:t>必要に応じた質の高い支援を実施した場合に、支援の専門性と業務負担を評価</a:t>
            </a:r>
            <a:endParaRPr lang="en-US" altLang="ja-JP" sz="1278" dirty="0"/>
          </a:p>
          <a:p>
            <a:pPr marL="268326">
              <a:defRPr/>
            </a:pPr>
            <a:r>
              <a:rPr lang="ja-JP" altLang="en-US" sz="1081" dirty="0"/>
              <a:t>（初回加算、入院時情報連携加算、退院・退所加算、サービス提供時</a:t>
            </a:r>
            <a:endParaRPr lang="en-US" altLang="ja-JP" sz="1081" dirty="0"/>
          </a:p>
          <a:p>
            <a:pPr marL="268326">
              <a:defRPr/>
            </a:pPr>
            <a:r>
              <a:rPr lang="ja-JP" altLang="en-US" sz="1081" dirty="0"/>
              <a:t>モニタリング加算、サービス担当者会議実施加算等７項目）</a:t>
            </a:r>
            <a:endParaRPr lang="en-US" altLang="ja-JP" sz="1081" dirty="0"/>
          </a:p>
          <a:p>
            <a:pPr marL="177844" indent="-177844">
              <a:buFont typeface="Wingdings" panose="05000000000000000000" pitchFamily="2" charset="2"/>
              <a:buChar char="l"/>
              <a:defRPr/>
            </a:pPr>
            <a:r>
              <a:rPr lang="ja-JP" altLang="en-US" sz="1278" dirty="0"/>
              <a:t>専門性の高い支援を実施できる体制を整えていることを適切に評価</a:t>
            </a:r>
            <a:r>
              <a:rPr lang="ja-JP" altLang="en-US" sz="1081" dirty="0"/>
              <a:t>（行動障害支援、要医療児者支援、精神障害者支援の各体制加算）</a:t>
            </a:r>
            <a:endParaRPr lang="en-US" altLang="ja-JP" sz="1376" dirty="0"/>
          </a:p>
        </p:txBody>
      </p:sp>
      <p:pic>
        <p:nvPicPr>
          <p:cNvPr id="1026" name="Picture 2" descr="バンザイをしている人たちのイラスト">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6182" y="4337920"/>
            <a:ext cx="1095828" cy="808123"/>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困っている女性会社員のイラスト（スーツ）"/>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02" y="5159978"/>
            <a:ext cx="452190" cy="481387"/>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仲の良い会社のイラスト">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5024" y="4721477"/>
            <a:ext cx="839324" cy="566490"/>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descr="世間話をする男性のイラスト">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0335" y="4881215"/>
            <a:ext cx="642110" cy="618630"/>
          </a:xfrm>
          <a:prstGeom prst="rect">
            <a:avLst/>
          </a:prstGeom>
          <a:noFill/>
          <a:extLst>
            <a:ext uri="{909E8E84-426E-40dd-AFC4-6F175D3DCCD1}">
              <a14:hiddenFill xmlns="" xmlns:a14="http://schemas.microsoft.com/office/drawing/2010/main">
                <a:solidFill>
                  <a:srgbClr val="FFFFFF"/>
                </a:solidFill>
              </a14:hiddenFill>
            </a:ext>
          </a:extLst>
        </p:spPr>
      </p:pic>
      <p:sp>
        <p:nvSpPr>
          <p:cNvPr id="57" name="曲折矢印 56"/>
          <p:cNvSpPr/>
          <p:nvPr/>
        </p:nvSpPr>
        <p:spPr>
          <a:xfrm rot="16200000" flipV="1">
            <a:off x="560574" y="5267915"/>
            <a:ext cx="211879" cy="675738"/>
          </a:xfrm>
          <a:prstGeom prst="ben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solidFill>
                <a:schemeClr val="tx1"/>
              </a:solidFill>
            </a:endParaRPr>
          </a:p>
        </p:txBody>
      </p:sp>
      <p:sp>
        <p:nvSpPr>
          <p:cNvPr id="63" name="曲折矢印 62"/>
          <p:cNvSpPr/>
          <p:nvPr/>
        </p:nvSpPr>
        <p:spPr>
          <a:xfrm rot="16200000" flipV="1">
            <a:off x="1315849" y="5087333"/>
            <a:ext cx="231233" cy="631694"/>
          </a:xfrm>
          <a:prstGeom prst="ben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solidFill>
                <a:schemeClr val="tx1"/>
              </a:solidFill>
            </a:endParaRPr>
          </a:p>
        </p:txBody>
      </p:sp>
      <p:sp>
        <p:nvSpPr>
          <p:cNvPr id="64" name="曲折矢印 63"/>
          <p:cNvSpPr/>
          <p:nvPr/>
        </p:nvSpPr>
        <p:spPr>
          <a:xfrm rot="16200000" flipV="1">
            <a:off x="2139650" y="4919637"/>
            <a:ext cx="211877" cy="664688"/>
          </a:xfrm>
          <a:prstGeom prst="ben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solidFill>
                <a:schemeClr val="tx1"/>
              </a:solidFill>
            </a:endParaRPr>
          </a:p>
        </p:txBody>
      </p:sp>
      <p:pic>
        <p:nvPicPr>
          <p:cNvPr id="1036" name="Picture 12" descr="ビジネスのイラスト「会議」">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28385" y="4349956"/>
            <a:ext cx="892900" cy="796087"/>
          </a:xfrm>
          <a:prstGeom prst="rect">
            <a:avLst/>
          </a:prstGeom>
          <a:noFill/>
          <a:extLst>
            <a:ext uri="{909E8E84-426E-40dd-AFC4-6F175D3DCCD1}">
              <a14:hiddenFill xmlns="" xmlns:a14="http://schemas.microsoft.com/office/drawing/2010/main">
                <a:solidFill>
                  <a:srgbClr val="FFFFFF"/>
                </a:solidFill>
              </a14:hiddenFill>
            </a:ext>
          </a:extLst>
        </p:spPr>
      </p:pic>
      <p:pic>
        <p:nvPicPr>
          <p:cNvPr id="1038" name="Picture 14" descr="退院した男性のイラスト">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99007" y="4401597"/>
            <a:ext cx="796062" cy="704335"/>
          </a:xfrm>
          <a:prstGeom prst="rect">
            <a:avLst/>
          </a:prstGeom>
          <a:noFill/>
          <a:extLst>
            <a:ext uri="{909E8E84-426E-40dd-AFC4-6F175D3DCCD1}">
              <a14:hiddenFill xmlns="" xmlns:a14="http://schemas.microsoft.com/office/drawing/2010/main">
                <a:solidFill>
                  <a:srgbClr val="FFFFFF"/>
                </a:solidFill>
              </a14:hiddenFill>
            </a:ext>
          </a:extLst>
        </p:spPr>
      </p:pic>
      <p:pic>
        <p:nvPicPr>
          <p:cNvPr id="1042" name="Picture 18" descr="たんの吸引のイラスト">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60373" y="4054855"/>
            <a:ext cx="805103" cy="666623"/>
          </a:xfrm>
          <a:prstGeom prst="rect">
            <a:avLst/>
          </a:prstGeom>
          <a:noFill/>
          <a:extLst>
            <a:ext uri="{909E8E84-426E-40dd-AFC4-6F175D3DCCD1}">
              <a14:hiddenFill xmlns="" xmlns:a14="http://schemas.microsoft.com/office/drawing/2010/main">
                <a:solidFill>
                  <a:srgbClr val="FFFFFF"/>
                </a:solidFill>
              </a14:hiddenFill>
            </a:ext>
          </a:extLst>
        </p:spPr>
      </p:pic>
      <p:pic>
        <p:nvPicPr>
          <p:cNvPr id="1044" name="Picture 20" descr="遠隔医療のイラスト（女性医師）">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72882" y="3943110"/>
            <a:ext cx="721973" cy="684044"/>
          </a:xfrm>
          <a:prstGeom prst="rect">
            <a:avLst/>
          </a:prstGeom>
          <a:noFill/>
          <a:extLst>
            <a:ext uri="{909E8E84-426E-40dd-AFC4-6F175D3DCCD1}">
              <a14:hiddenFill xmlns="" xmlns:a14="http://schemas.microsoft.com/office/drawing/2010/main">
                <a:solidFill>
                  <a:srgbClr val="FFFFFF"/>
                </a:solidFill>
              </a14:hiddenFill>
            </a:ext>
          </a:extLst>
        </p:spPr>
      </p:pic>
      <p:pic>
        <p:nvPicPr>
          <p:cNvPr id="1046" name="Picture 22" descr="カウンセラーのイラスト">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70476" y="2012410"/>
            <a:ext cx="513894" cy="525191"/>
          </a:xfrm>
          <a:prstGeom prst="rect">
            <a:avLst/>
          </a:prstGeom>
          <a:noFill/>
          <a:extLst>
            <a:ext uri="{909E8E84-426E-40dd-AFC4-6F175D3DCCD1}">
              <a14:hiddenFill xmlns="" xmlns:a14="http://schemas.microsoft.com/office/drawing/2010/main">
                <a:solidFill>
                  <a:srgbClr val="FFFFFF"/>
                </a:solidFill>
              </a14:hiddenFill>
            </a:ext>
          </a:extLst>
        </p:spPr>
      </p:pic>
      <p:sp>
        <p:nvSpPr>
          <p:cNvPr id="60" name="正方形/長方形 59"/>
          <p:cNvSpPr/>
          <p:nvPr/>
        </p:nvSpPr>
        <p:spPr>
          <a:xfrm>
            <a:off x="118582" y="548680"/>
            <a:ext cx="3245273" cy="30073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ja-JP" altLang="en-US" sz="1376" b="1" dirty="0"/>
              <a:t>①モニタリング実施標準期間の見直し</a:t>
            </a:r>
          </a:p>
        </p:txBody>
      </p:sp>
      <p:sp>
        <p:nvSpPr>
          <p:cNvPr id="74" name="正方形/長方形 73"/>
          <p:cNvSpPr/>
          <p:nvPr/>
        </p:nvSpPr>
        <p:spPr>
          <a:xfrm>
            <a:off x="4556702" y="548680"/>
            <a:ext cx="4335778" cy="3080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ja-JP" altLang="en-US" sz="1376" b="1" dirty="0"/>
              <a:t>②相談支援専門員１人あたりの標準担当件数の設定</a:t>
            </a:r>
          </a:p>
        </p:txBody>
      </p:sp>
      <p:sp>
        <p:nvSpPr>
          <p:cNvPr id="75" name="正方形/長方形 74"/>
          <p:cNvSpPr/>
          <p:nvPr/>
        </p:nvSpPr>
        <p:spPr>
          <a:xfrm>
            <a:off x="6440522" y="3518548"/>
            <a:ext cx="2586690" cy="44225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ja-JP" altLang="en-US" sz="1376" b="1" dirty="0"/>
              <a:t>④高い質と専門性を評価する加算の創設</a:t>
            </a:r>
          </a:p>
        </p:txBody>
      </p:sp>
      <p:sp>
        <p:nvSpPr>
          <p:cNvPr id="77" name="正方形/長方形 76"/>
          <p:cNvSpPr/>
          <p:nvPr/>
        </p:nvSpPr>
        <p:spPr>
          <a:xfrm>
            <a:off x="3571282" y="2032574"/>
            <a:ext cx="1997754" cy="5050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altLang="en-US" sz="1376" b="1" dirty="0"/>
              <a:t>⑤計画相談支援の</a:t>
            </a:r>
            <a:endParaRPr lang="en-US" altLang="ja-JP" sz="1376" b="1" dirty="0"/>
          </a:p>
          <a:p>
            <a:pPr algn="ctr"/>
            <a:r>
              <a:rPr lang="ja-JP" altLang="en-US" sz="1376" b="1" dirty="0"/>
              <a:t>基本報酬の見直し</a:t>
            </a:r>
          </a:p>
        </p:txBody>
      </p:sp>
      <p:pic>
        <p:nvPicPr>
          <p:cNvPr id="78" name="Picture 22" descr="カウンセラーのイラスト">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396383" y="2012409"/>
            <a:ext cx="513894" cy="52519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2" name="直線矢印コネクタ 61"/>
          <p:cNvCxnSpPr>
            <a:stCxn id="1046" idx="3"/>
            <a:endCxn id="78" idx="1"/>
          </p:cNvCxnSpPr>
          <p:nvPr/>
        </p:nvCxnSpPr>
        <p:spPr>
          <a:xfrm flipV="1">
            <a:off x="684370" y="2275005"/>
            <a:ext cx="1712014" cy="1"/>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68" name="テキスト ボックス 67"/>
          <p:cNvSpPr txBox="1"/>
          <p:nvPr/>
        </p:nvSpPr>
        <p:spPr>
          <a:xfrm>
            <a:off x="755576" y="2012410"/>
            <a:ext cx="1584176" cy="273767"/>
          </a:xfrm>
          <a:prstGeom prst="rect">
            <a:avLst/>
          </a:prstGeom>
          <a:noFill/>
        </p:spPr>
        <p:txBody>
          <a:bodyPr wrap="square" rtlCol="0">
            <a:spAutoFit/>
          </a:bodyPr>
          <a:lstStyle/>
          <a:p>
            <a:r>
              <a:rPr lang="ja-JP" altLang="en-US" sz="1179" b="1" dirty="0"/>
              <a:t>（６月間・１年間）</a:t>
            </a:r>
          </a:p>
        </p:txBody>
      </p:sp>
      <p:pic>
        <p:nvPicPr>
          <p:cNvPr id="85" name="Picture 22" descr="カウンセラーのイラスト">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85052" y="2730481"/>
            <a:ext cx="513894" cy="525191"/>
          </a:xfrm>
          <a:prstGeom prst="rect">
            <a:avLst/>
          </a:prstGeom>
          <a:noFill/>
          <a:extLst>
            <a:ext uri="{909E8E84-426E-40dd-AFC4-6F175D3DCCD1}">
              <a14:hiddenFill xmlns="" xmlns:a14="http://schemas.microsoft.com/office/drawing/2010/main">
                <a:solidFill>
                  <a:srgbClr val="FFFFFF"/>
                </a:solidFill>
              </a14:hiddenFill>
            </a:ext>
          </a:extLst>
        </p:spPr>
      </p:pic>
      <p:pic>
        <p:nvPicPr>
          <p:cNvPr id="86" name="Picture 22" descr="カウンセラーのイラスト">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266412" y="2736946"/>
            <a:ext cx="513894" cy="52519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87" name="直線矢印コネクタ 86"/>
          <p:cNvCxnSpPr/>
          <p:nvPr/>
        </p:nvCxnSpPr>
        <p:spPr>
          <a:xfrm flipV="1">
            <a:off x="716804" y="2993076"/>
            <a:ext cx="549609" cy="1"/>
          </a:xfrm>
          <a:prstGeom prst="straightConnector1">
            <a:avLst/>
          </a:prstGeom>
          <a:ln>
            <a:headEnd type="triangle"/>
            <a:tailEnd type="triangle"/>
          </a:ln>
        </p:spPr>
        <p:style>
          <a:lnRef idx="3">
            <a:schemeClr val="accent3"/>
          </a:lnRef>
          <a:fillRef idx="0">
            <a:schemeClr val="accent3"/>
          </a:fillRef>
          <a:effectRef idx="2">
            <a:schemeClr val="accent3"/>
          </a:effectRef>
          <a:fontRef idx="minor">
            <a:schemeClr val="tx1"/>
          </a:fontRef>
        </p:style>
      </p:cxnSp>
      <p:sp>
        <p:nvSpPr>
          <p:cNvPr id="88" name="テキスト ボックス 87"/>
          <p:cNvSpPr txBox="1"/>
          <p:nvPr/>
        </p:nvSpPr>
        <p:spPr>
          <a:xfrm>
            <a:off x="611560" y="3216516"/>
            <a:ext cx="1585454" cy="273767"/>
          </a:xfrm>
          <a:prstGeom prst="rect">
            <a:avLst/>
          </a:prstGeom>
          <a:noFill/>
        </p:spPr>
        <p:txBody>
          <a:bodyPr wrap="square" rtlCol="0">
            <a:spAutoFit/>
          </a:bodyPr>
          <a:lstStyle/>
          <a:p>
            <a:r>
              <a:rPr lang="ja-JP" altLang="en-US" sz="1179" b="1" dirty="0"/>
              <a:t>（３月間・６月間）</a:t>
            </a:r>
          </a:p>
        </p:txBody>
      </p:sp>
      <p:sp>
        <p:nvSpPr>
          <p:cNvPr id="73" name="下矢印 72"/>
          <p:cNvSpPr/>
          <p:nvPr/>
        </p:nvSpPr>
        <p:spPr>
          <a:xfrm>
            <a:off x="871105" y="2457138"/>
            <a:ext cx="1377621" cy="202581"/>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94" name="正方形/長方形 93"/>
          <p:cNvSpPr/>
          <p:nvPr/>
        </p:nvSpPr>
        <p:spPr>
          <a:xfrm>
            <a:off x="118583" y="3518549"/>
            <a:ext cx="2326412" cy="30621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ja-JP" altLang="en-US" sz="1376" b="1" dirty="0"/>
              <a:t>③特定事業所加算の見直し</a:t>
            </a:r>
          </a:p>
        </p:txBody>
      </p:sp>
      <p:pic>
        <p:nvPicPr>
          <p:cNvPr id="97" name="Picture 22" descr="カウンセラーのイラスト">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378525" y="2711456"/>
            <a:ext cx="513894" cy="52519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98" name="直線矢印コネクタ 97"/>
          <p:cNvCxnSpPr/>
          <p:nvPr/>
        </p:nvCxnSpPr>
        <p:spPr>
          <a:xfrm flipV="1">
            <a:off x="1828916" y="2999541"/>
            <a:ext cx="549609" cy="1"/>
          </a:xfrm>
          <a:prstGeom prst="straightConnector1">
            <a:avLst/>
          </a:prstGeom>
          <a:ln>
            <a:headEnd type="triangle"/>
            <a:tailEnd type="triangle"/>
          </a:ln>
        </p:spPr>
        <p:style>
          <a:lnRef idx="3">
            <a:schemeClr val="accent3"/>
          </a:lnRef>
          <a:fillRef idx="0">
            <a:schemeClr val="accent3"/>
          </a:fillRef>
          <a:effectRef idx="2">
            <a:schemeClr val="accent3"/>
          </a:effectRef>
          <a:fontRef idx="minor">
            <a:schemeClr val="tx1"/>
          </a:fontRef>
        </p:style>
      </p:cxnSp>
      <p:sp>
        <p:nvSpPr>
          <p:cNvPr id="82" name="テキスト ボックス 81"/>
          <p:cNvSpPr txBox="1"/>
          <p:nvPr/>
        </p:nvSpPr>
        <p:spPr>
          <a:xfrm>
            <a:off x="7416580" y="1525261"/>
            <a:ext cx="683812" cy="304083"/>
          </a:xfrm>
          <a:prstGeom prst="rect">
            <a:avLst/>
          </a:prstGeom>
          <a:noFill/>
        </p:spPr>
        <p:txBody>
          <a:bodyPr wrap="square" rtlCol="0">
            <a:spAutoFit/>
          </a:bodyPr>
          <a:lstStyle/>
          <a:p>
            <a:r>
              <a:rPr lang="en-US" altLang="ja-JP" sz="1376" b="1" dirty="0">
                <a:latin typeface="+mj-ea"/>
                <a:ea typeface="+mj-ea"/>
              </a:rPr>
              <a:t>60</a:t>
            </a:r>
            <a:r>
              <a:rPr lang="ja-JP" altLang="en-US" sz="1376" b="1" dirty="0">
                <a:latin typeface="+mj-ea"/>
                <a:ea typeface="+mj-ea"/>
              </a:rPr>
              <a:t>件</a:t>
            </a:r>
          </a:p>
        </p:txBody>
      </p:sp>
      <p:sp>
        <p:nvSpPr>
          <p:cNvPr id="105" name="下矢印 104"/>
          <p:cNvSpPr/>
          <p:nvPr/>
        </p:nvSpPr>
        <p:spPr>
          <a:xfrm>
            <a:off x="7105132" y="2445148"/>
            <a:ext cx="1043138" cy="202583"/>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pic>
        <p:nvPicPr>
          <p:cNvPr id="1052" name="Picture 28" descr="紙に何かを書く会社員のイラスト（泣いた顔・女性）">
            <a:hlinkClick r:id="rId19"/>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467386" y="1849175"/>
            <a:ext cx="331807" cy="547040"/>
          </a:xfrm>
          <a:prstGeom prst="rect">
            <a:avLst/>
          </a:prstGeom>
          <a:noFill/>
          <a:extLst>
            <a:ext uri="{909E8E84-426E-40dd-AFC4-6F175D3DCCD1}">
              <a14:hiddenFill xmlns="" xmlns:a14="http://schemas.microsoft.com/office/drawing/2010/main">
                <a:solidFill>
                  <a:srgbClr val="FFFFFF"/>
                </a:solidFill>
              </a14:hiddenFill>
            </a:ext>
          </a:extLst>
        </p:spPr>
      </p:pic>
      <p:sp>
        <p:nvSpPr>
          <p:cNvPr id="109" name="テキスト ボックス 108"/>
          <p:cNvSpPr txBox="1"/>
          <p:nvPr/>
        </p:nvSpPr>
        <p:spPr>
          <a:xfrm>
            <a:off x="7760945" y="2699467"/>
            <a:ext cx="987519" cy="304083"/>
          </a:xfrm>
          <a:prstGeom prst="rect">
            <a:avLst/>
          </a:prstGeom>
          <a:noFill/>
        </p:spPr>
        <p:txBody>
          <a:bodyPr wrap="square" rtlCol="0">
            <a:spAutoFit/>
          </a:bodyPr>
          <a:lstStyle/>
          <a:p>
            <a:r>
              <a:rPr lang="en-US" altLang="ja-JP" sz="1376" b="1" dirty="0">
                <a:latin typeface="+mj-ea"/>
                <a:ea typeface="+mj-ea"/>
              </a:rPr>
              <a:t>35</a:t>
            </a:r>
            <a:r>
              <a:rPr lang="ja-JP" altLang="en-US" sz="1376" b="1" dirty="0">
                <a:latin typeface="+mj-ea"/>
                <a:ea typeface="+mj-ea"/>
              </a:rPr>
              <a:t>件</a:t>
            </a:r>
          </a:p>
        </p:txBody>
      </p:sp>
      <p:pic>
        <p:nvPicPr>
          <p:cNvPr id="1054" name="Picture 30" descr="http://2.bp.blogspot.com/-gvnbug6EfxI/WD_cadIiC0I/AAAAAAABAFc/ub5pSBC_zUcX7V0g0NlcnwAhAxkxtw1CwCLcB/s800/writing_businesswoman1_smile.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34418" y="2981084"/>
            <a:ext cx="327183" cy="537462"/>
          </a:xfrm>
          <a:prstGeom prst="rect">
            <a:avLst/>
          </a:prstGeom>
          <a:noFill/>
          <a:extLst>
            <a:ext uri="{909E8E84-426E-40dd-AFC4-6F175D3DCCD1}">
              <a14:hiddenFill xmlns="" xmlns:a14="http://schemas.microsoft.com/office/drawing/2010/main">
                <a:solidFill>
                  <a:srgbClr val="FFFFFF"/>
                </a:solidFill>
              </a14:hiddenFill>
            </a:ext>
          </a:extLst>
        </p:spPr>
      </p:pic>
      <p:cxnSp>
        <p:nvCxnSpPr>
          <p:cNvPr id="84" name="直線コネクタ 83"/>
          <p:cNvCxnSpPr/>
          <p:nvPr/>
        </p:nvCxnSpPr>
        <p:spPr>
          <a:xfrm flipV="1">
            <a:off x="7794373" y="2957690"/>
            <a:ext cx="433419" cy="2185"/>
          </a:xfrm>
          <a:prstGeom prst="line">
            <a:avLst/>
          </a:prstGeom>
        </p:spPr>
        <p:style>
          <a:lnRef idx="3">
            <a:schemeClr val="accent3"/>
          </a:lnRef>
          <a:fillRef idx="0">
            <a:schemeClr val="accent3"/>
          </a:fillRef>
          <a:effectRef idx="2">
            <a:schemeClr val="accent3"/>
          </a:effectRef>
          <a:fontRef idx="minor">
            <a:schemeClr val="tx1"/>
          </a:fontRef>
        </p:style>
      </p:cxnSp>
      <p:cxnSp>
        <p:nvCxnSpPr>
          <p:cNvPr id="129" name="直線コネクタ 128"/>
          <p:cNvCxnSpPr/>
          <p:nvPr/>
        </p:nvCxnSpPr>
        <p:spPr>
          <a:xfrm flipV="1">
            <a:off x="7416580" y="1838169"/>
            <a:ext cx="433419" cy="2185"/>
          </a:xfrm>
          <a:prstGeom prst="line">
            <a:avLst/>
          </a:prstGeom>
        </p:spPr>
        <p:style>
          <a:lnRef idx="3">
            <a:schemeClr val="accent1"/>
          </a:lnRef>
          <a:fillRef idx="0">
            <a:schemeClr val="accent1"/>
          </a:fillRef>
          <a:effectRef idx="2">
            <a:schemeClr val="accent1"/>
          </a:effectRef>
          <a:fontRef idx="minor">
            <a:schemeClr val="tx1"/>
          </a:fontRef>
        </p:style>
      </p:cxnSp>
      <p:pic>
        <p:nvPicPr>
          <p:cNvPr id="1056" name="Picture 32" descr="紙に何かを書く会社員のイラスト（笑顔・男性）">
            <a:hlinkClick r:id="rId22"/>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874727" y="3004698"/>
            <a:ext cx="305751" cy="501860"/>
          </a:xfrm>
          <a:prstGeom prst="rect">
            <a:avLst/>
          </a:prstGeom>
          <a:noFill/>
          <a:extLst>
            <a:ext uri="{909E8E84-426E-40dd-AFC4-6F175D3DCCD1}">
              <a14:hiddenFill xmlns="" xmlns:a14="http://schemas.microsoft.com/office/drawing/2010/main">
                <a:solidFill>
                  <a:srgbClr val="FFFFFF"/>
                </a:solidFill>
              </a14:hiddenFill>
            </a:ext>
          </a:extLst>
        </p:spPr>
      </p:pic>
      <p:sp>
        <p:nvSpPr>
          <p:cNvPr id="132" name="テキスト ボックス 131"/>
          <p:cNvSpPr txBox="1"/>
          <p:nvPr/>
        </p:nvSpPr>
        <p:spPr>
          <a:xfrm>
            <a:off x="7051940" y="2702254"/>
            <a:ext cx="832428" cy="304083"/>
          </a:xfrm>
          <a:prstGeom prst="rect">
            <a:avLst/>
          </a:prstGeom>
          <a:noFill/>
        </p:spPr>
        <p:txBody>
          <a:bodyPr wrap="square" rtlCol="0">
            <a:spAutoFit/>
          </a:bodyPr>
          <a:lstStyle/>
          <a:p>
            <a:r>
              <a:rPr lang="en-US" altLang="ja-JP" sz="1376" b="1" dirty="0">
                <a:latin typeface="+mj-ea"/>
                <a:ea typeface="+mj-ea"/>
              </a:rPr>
              <a:t>35</a:t>
            </a:r>
            <a:r>
              <a:rPr lang="ja-JP" altLang="en-US" sz="1376" b="1" dirty="0">
                <a:latin typeface="+mj-ea"/>
                <a:ea typeface="+mj-ea"/>
              </a:rPr>
              <a:t>件</a:t>
            </a:r>
          </a:p>
        </p:txBody>
      </p:sp>
      <p:cxnSp>
        <p:nvCxnSpPr>
          <p:cNvPr id="133" name="直線コネクタ 132"/>
          <p:cNvCxnSpPr/>
          <p:nvPr/>
        </p:nvCxnSpPr>
        <p:spPr>
          <a:xfrm flipV="1">
            <a:off x="7081300" y="2979993"/>
            <a:ext cx="433419" cy="2185"/>
          </a:xfrm>
          <a:prstGeom prst="line">
            <a:avLst/>
          </a:prstGeom>
        </p:spPr>
        <p:style>
          <a:lnRef idx="3">
            <a:schemeClr val="accent3"/>
          </a:lnRef>
          <a:fillRef idx="0">
            <a:schemeClr val="accent3"/>
          </a:fillRef>
          <a:effectRef idx="2">
            <a:schemeClr val="accent3"/>
          </a:effectRef>
          <a:fontRef idx="minor">
            <a:schemeClr val="tx1"/>
          </a:fontRef>
        </p:style>
      </p:cxnSp>
      <p:sp>
        <p:nvSpPr>
          <p:cNvPr id="66" name="正方形/長方形 65"/>
          <p:cNvSpPr/>
          <p:nvPr/>
        </p:nvSpPr>
        <p:spPr>
          <a:xfrm>
            <a:off x="1" y="-27384"/>
            <a:ext cx="9144000" cy="459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1192" tIns="100345" rIns="81192" bIns="40596" rtlCol="0" anchor="ctr"/>
          <a:lstStyle/>
          <a:p>
            <a:pPr algn="ctr" defTabSz="896183"/>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年度報酬改定「計画相談支援・障害児相談支援における質の高い事業者の適切な評価」</a:t>
            </a:r>
            <a:endPar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7" name="グループ化 10"/>
          <p:cNvGrpSpPr>
            <a:grpSpLocks/>
          </p:cNvGrpSpPr>
          <p:nvPr/>
        </p:nvGrpSpPr>
        <p:grpSpPr bwMode="auto">
          <a:xfrm>
            <a:off x="26764" y="408107"/>
            <a:ext cx="9117236" cy="68565"/>
            <a:chOff x="0" y="188640"/>
            <a:chExt cx="9144000" cy="72008"/>
          </a:xfrm>
        </p:grpSpPr>
        <p:cxnSp>
          <p:nvCxnSpPr>
            <p:cNvPr id="69" name="直線コネクタ 68"/>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65" name="テキスト ボックス 64"/>
          <p:cNvSpPr txBox="1"/>
          <p:nvPr/>
        </p:nvSpPr>
        <p:spPr>
          <a:xfrm>
            <a:off x="118583" y="3851998"/>
            <a:ext cx="2183278" cy="423423"/>
          </a:xfrm>
          <a:prstGeom prst="rect">
            <a:avLst/>
          </a:prstGeom>
          <a:noFill/>
        </p:spPr>
        <p:txBody>
          <a:bodyPr wrap="square" rtlCol="0">
            <a:spAutoFit/>
          </a:bodyPr>
          <a:lstStyle/>
          <a:p>
            <a:pPr marL="70754" indent="-449290"/>
            <a:r>
              <a:rPr lang="en-US" altLang="ja-JP" sz="1081" dirty="0"/>
              <a:t>※</a:t>
            </a:r>
            <a:r>
              <a:rPr lang="ja-JP" altLang="en-US" sz="1081" dirty="0"/>
              <a:t>相談支援専門員等の手厚い配置等を評価する加算</a:t>
            </a:r>
            <a:endParaRPr lang="en-US" altLang="ja-JP" sz="1081" dirty="0"/>
          </a:p>
        </p:txBody>
      </p:sp>
      <p:sp>
        <p:nvSpPr>
          <p:cNvPr id="71" name="フローチャート : 磁気ディスク 70"/>
          <p:cNvSpPr/>
          <p:nvPr/>
        </p:nvSpPr>
        <p:spPr>
          <a:xfrm>
            <a:off x="4899911" y="3911112"/>
            <a:ext cx="1001468" cy="548394"/>
          </a:xfrm>
          <a:prstGeom prst="flowChartMagneticDisk">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tLang="ja-JP" sz="1179" dirty="0"/>
          </a:p>
          <a:p>
            <a:pPr algn="ctr"/>
            <a:r>
              <a:rPr lang="ja-JP" altLang="en-US" sz="1179" dirty="0"/>
              <a:t>⑤新基本</a:t>
            </a:r>
            <a:endParaRPr lang="en-US" altLang="ja-JP" sz="1179" dirty="0"/>
          </a:p>
          <a:p>
            <a:pPr algn="ctr"/>
            <a:r>
              <a:rPr lang="ja-JP" altLang="en-US" sz="1179" dirty="0"/>
              <a:t>報酬</a:t>
            </a:r>
          </a:p>
        </p:txBody>
      </p:sp>
      <p:sp>
        <p:nvSpPr>
          <p:cNvPr id="72" name="フローチャート : 磁気ディスク 71"/>
          <p:cNvSpPr/>
          <p:nvPr/>
        </p:nvSpPr>
        <p:spPr>
          <a:xfrm>
            <a:off x="4899911" y="3734210"/>
            <a:ext cx="1001468" cy="353803"/>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t"/>
          <a:lstStyle/>
          <a:p>
            <a:pPr algn="ctr"/>
            <a:r>
              <a:rPr lang="ja-JP" altLang="en-US" sz="1179" dirty="0"/>
              <a:t>③加算</a:t>
            </a:r>
          </a:p>
        </p:txBody>
      </p:sp>
      <p:sp>
        <p:nvSpPr>
          <p:cNvPr id="76" name="フローチャート : 磁気ディスク 75"/>
          <p:cNvSpPr/>
          <p:nvPr/>
        </p:nvSpPr>
        <p:spPr>
          <a:xfrm>
            <a:off x="4899911" y="3556783"/>
            <a:ext cx="1001468" cy="315567"/>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1179" dirty="0"/>
              <a:t>④加算</a:t>
            </a:r>
          </a:p>
        </p:txBody>
      </p:sp>
      <p:grpSp>
        <p:nvGrpSpPr>
          <p:cNvPr id="5" name="グループ化 4"/>
          <p:cNvGrpSpPr/>
          <p:nvPr/>
        </p:nvGrpSpPr>
        <p:grpSpPr>
          <a:xfrm>
            <a:off x="3296713" y="3653419"/>
            <a:ext cx="1052321" cy="997298"/>
            <a:chOff x="3630767" y="3717032"/>
            <a:chExt cx="1140014" cy="1014879"/>
          </a:xfrm>
        </p:grpSpPr>
        <p:sp>
          <p:nvSpPr>
            <p:cNvPr id="2" name="フローチャート : 磁気ディスク 1"/>
            <p:cNvSpPr/>
            <p:nvPr/>
          </p:nvSpPr>
          <p:spPr>
            <a:xfrm>
              <a:off x="3644176" y="3717032"/>
              <a:ext cx="1084924" cy="1014879"/>
            </a:xfrm>
            <a:prstGeom prst="flowChartMagneticDisk">
              <a:avLst/>
            </a:prstGeom>
            <a:scene3d>
              <a:camera prst="orthographicFront">
                <a:rot lat="3000000" lon="0" rev="0"/>
              </a:camera>
              <a:lightRig rig="threePt" dir="t"/>
            </a:scene3d>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sz="1179" dirty="0"/>
            </a:p>
          </p:txBody>
        </p:sp>
        <p:sp>
          <p:nvSpPr>
            <p:cNvPr id="3" name="テキスト ボックス 2"/>
            <p:cNvSpPr txBox="1"/>
            <p:nvPr/>
          </p:nvSpPr>
          <p:spPr>
            <a:xfrm>
              <a:off x="3630767" y="4195389"/>
              <a:ext cx="1140014" cy="276999"/>
            </a:xfrm>
            <a:prstGeom prst="rect">
              <a:avLst/>
            </a:prstGeom>
            <a:noFill/>
          </p:spPr>
          <p:txBody>
            <a:bodyPr wrap="square" rtlCol="0">
              <a:spAutoFit/>
            </a:bodyPr>
            <a:lstStyle/>
            <a:p>
              <a:pPr algn="ctr"/>
              <a:r>
                <a:rPr lang="ja-JP" altLang="en-US" sz="1179" dirty="0"/>
                <a:t>旧基本報酬</a:t>
              </a:r>
            </a:p>
          </p:txBody>
        </p:sp>
      </p:grpSp>
      <p:sp>
        <p:nvSpPr>
          <p:cNvPr id="17" name="右矢印 16"/>
          <p:cNvSpPr/>
          <p:nvPr/>
        </p:nvSpPr>
        <p:spPr>
          <a:xfrm>
            <a:off x="4439063" y="3943110"/>
            <a:ext cx="332345" cy="38719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cxnSp>
        <p:nvCxnSpPr>
          <p:cNvPr id="89" name="直線コネクタ 88"/>
          <p:cNvCxnSpPr/>
          <p:nvPr/>
        </p:nvCxnSpPr>
        <p:spPr>
          <a:xfrm flipV="1">
            <a:off x="4310560" y="3589308"/>
            <a:ext cx="589351" cy="353803"/>
          </a:xfrm>
          <a:prstGeom prst="line">
            <a:avLst/>
          </a:prstGeom>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441742" y="4676680"/>
            <a:ext cx="969947" cy="258661"/>
          </a:xfrm>
          <a:prstGeom prst="rect">
            <a:avLst/>
          </a:prstGeom>
          <a:noFill/>
        </p:spPr>
        <p:txBody>
          <a:bodyPr wrap="square" rtlCol="0">
            <a:spAutoFit/>
          </a:bodyPr>
          <a:lstStyle/>
          <a:p>
            <a:r>
              <a:rPr lang="en-US" altLang="ja-JP" sz="1081" dirty="0"/>
              <a:t>【</a:t>
            </a:r>
            <a:r>
              <a:rPr lang="ja-JP" altLang="en-US" sz="1081" dirty="0"/>
              <a:t>加算</a:t>
            </a:r>
            <a:r>
              <a:rPr lang="en-US" altLang="ja-JP" sz="1081" dirty="0"/>
              <a:t>Ⅳ】</a:t>
            </a:r>
            <a:endParaRPr lang="ja-JP" altLang="en-US" sz="1081" dirty="0"/>
          </a:p>
        </p:txBody>
      </p:sp>
      <p:sp>
        <p:nvSpPr>
          <p:cNvPr id="79" name="テキスト ボックス 78"/>
          <p:cNvSpPr txBox="1"/>
          <p:nvPr/>
        </p:nvSpPr>
        <p:spPr>
          <a:xfrm>
            <a:off x="1172900" y="4509196"/>
            <a:ext cx="969947" cy="258661"/>
          </a:xfrm>
          <a:prstGeom prst="rect">
            <a:avLst/>
          </a:prstGeom>
          <a:noFill/>
        </p:spPr>
        <p:txBody>
          <a:bodyPr wrap="square" rtlCol="0">
            <a:spAutoFit/>
          </a:bodyPr>
          <a:lstStyle/>
          <a:p>
            <a:r>
              <a:rPr lang="en-US" altLang="ja-JP" sz="1081" dirty="0"/>
              <a:t>【</a:t>
            </a:r>
            <a:r>
              <a:rPr lang="ja-JP" altLang="en-US" sz="1081" dirty="0"/>
              <a:t>加算</a:t>
            </a:r>
            <a:r>
              <a:rPr lang="en-US" altLang="ja-JP" sz="1081" dirty="0"/>
              <a:t>Ⅲ】</a:t>
            </a:r>
            <a:endParaRPr lang="ja-JP" altLang="en-US" sz="1081" dirty="0"/>
          </a:p>
        </p:txBody>
      </p:sp>
      <p:sp>
        <p:nvSpPr>
          <p:cNvPr id="80" name="テキスト ボックス 79"/>
          <p:cNvSpPr txBox="1"/>
          <p:nvPr/>
        </p:nvSpPr>
        <p:spPr>
          <a:xfrm>
            <a:off x="1981277" y="4155392"/>
            <a:ext cx="1219648" cy="258661"/>
          </a:xfrm>
          <a:prstGeom prst="rect">
            <a:avLst/>
          </a:prstGeom>
          <a:noFill/>
        </p:spPr>
        <p:txBody>
          <a:bodyPr wrap="square" rtlCol="0">
            <a:spAutoFit/>
          </a:bodyPr>
          <a:lstStyle/>
          <a:p>
            <a:r>
              <a:rPr lang="en-US" altLang="ja-JP" sz="1081" dirty="0"/>
              <a:t>【</a:t>
            </a:r>
            <a:r>
              <a:rPr lang="ja-JP" altLang="en-US" sz="1081" dirty="0"/>
              <a:t>加算</a:t>
            </a:r>
            <a:r>
              <a:rPr lang="en-US" altLang="ja-JP" sz="1081" dirty="0"/>
              <a:t>Ⅰ</a:t>
            </a:r>
            <a:r>
              <a:rPr lang="ja-JP" altLang="en-US" sz="1081" dirty="0"/>
              <a:t>・</a:t>
            </a:r>
            <a:r>
              <a:rPr lang="en-US" altLang="ja-JP" sz="1081" dirty="0"/>
              <a:t>Ⅱ】</a:t>
            </a:r>
            <a:endParaRPr lang="ja-JP" altLang="en-US" sz="1081" dirty="0"/>
          </a:p>
        </p:txBody>
      </p:sp>
      <p:sp>
        <p:nvSpPr>
          <p:cNvPr id="4" name="スライド番号プレースホルダー 3"/>
          <p:cNvSpPr>
            <a:spLocks noGrp="1"/>
          </p:cNvSpPr>
          <p:nvPr>
            <p:ph type="sldNum" sz="quarter" idx="12"/>
          </p:nvPr>
        </p:nvSpPr>
        <p:spPr>
          <a:xfrm>
            <a:off x="7061030" y="6580692"/>
            <a:ext cx="2057400" cy="365125"/>
          </a:xfrm>
        </p:spPr>
        <p:txBody>
          <a:bodyPr/>
          <a:lstStyle/>
          <a:p>
            <a:pPr>
              <a:defRPr/>
            </a:pPr>
            <a:fld id="{804D6B79-3AEB-42FE-A736-A41F7AEA0445}" type="slidenum">
              <a:rPr lang="en-US" altLang="ja-JP" smtClean="0"/>
              <a:pPr>
                <a:defRPr/>
              </a:pPr>
              <a:t>54</a:t>
            </a:fld>
            <a:endParaRPr lang="en-US" altLang="ja-JP" dirty="0"/>
          </a:p>
        </p:txBody>
      </p:sp>
    </p:spTree>
    <p:extLst>
      <p:ext uri="{BB962C8B-B14F-4D97-AF65-F5344CB8AC3E}">
        <p14:creationId xmlns:p14="http://schemas.microsoft.com/office/powerpoint/2010/main" val="16441474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cstate="print"/>
          <a:stretch>
            <a:fillRect/>
          </a:stretch>
        </p:blipFill>
        <p:spPr>
          <a:xfrm>
            <a:off x="382529" y="1687141"/>
            <a:ext cx="5718257" cy="3868865"/>
          </a:xfrm>
          <a:prstGeom prst="rect">
            <a:avLst/>
          </a:prstGeom>
        </p:spPr>
      </p:pic>
      <p:sp>
        <p:nvSpPr>
          <p:cNvPr id="6" name="正方形/長方形 5"/>
          <p:cNvSpPr/>
          <p:nvPr/>
        </p:nvSpPr>
        <p:spPr bwMode="auto">
          <a:xfrm>
            <a:off x="6300193" y="2033153"/>
            <a:ext cx="2658314" cy="4386949"/>
          </a:xfrm>
          <a:prstGeom prst="rect">
            <a:avLst/>
          </a:prstGeom>
          <a:solidFill>
            <a:srgbClr val="DBEEF4"/>
          </a:solidFill>
          <a:ln w="9525" cap="flat" cmpd="sng" algn="ctr">
            <a:solidFill>
              <a:schemeClr val="tx1"/>
            </a:solidFill>
            <a:prstDash val="dash"/>
            <a:round/>
            <a:headEnd type="none" w="med" len="med"/>
            <a:tailEnd type="none" w="med" len="med"/>
          </a:ln>
          <a:effectLst>
            <a:innerShdw blurRad="114300">
              <a:prstClr val="black"/>
            </a:innerShdw>
          </a:effectLst>
        </p:spPr>
        <p:txBody>
          <a:bodyPr vert="horz" wrap="square" lIns="0" tIns="6793" rIns="0" bIns="6793" numCol="1" rtlCol="0" anchor="t" anchorCtr="0" compatLnSpc="1">
            <a:prstTxWarp prst="textNoShape">
              <a:avLst/>
            </a:prstTxWarp>
          </a:bodyPr>
          <a:lstStyle/>
          <a:p>
            <a:pPr marL="109907" indent="-109907" defTabSz="805982"/>
            <a:endParaRPr lang="en-US" altLang="ja-JP" sz="969" dirty="0">
              <a:solidFill>
                <a:prstClr val="black"/>
              </a:solidFill>
              <a:latin typeface="HGｺﾞｼｯｸM" pitchFamily="49" charset="-128"/>
              <a:ea typeface="ＤＨＰ特太ゴシック体" pitchFamily="2" charset="-128"/>
            </a:endParaRPr>
          </a:p>
          <a:p>
            <a:pPr marL="109907" indent="-109907" defTabSz="805982">
              <a:lnSpc>
                <a:spcPts val="554"/>
              </a:lnSpc>
            </a:pPr>
            <a:endParaRPr lang="en-US" altLang="ja-JP" sz="969" dirty="0">
              <a:solidFill>
                <a:prstClr val="black"/>
              </a:solidFill>
              <a:latin typeface="HGｺﾞｼｯｸM" pitchFamily="49" charset="-128"/>
              <a:ea typeface="ＤＨＰ特太ゴシック体" pitchFamily="2" charset="-128"/>
            </a:endParaRPr>
          </a:p>
          <a:p>
            <a:pPr marL="109907" indent="-109907" defTabSz="805982"/>
            <a:r>
              <a:rPr lang="ja-JP" altLang="en-US" sz="969" dirty="0">
                <a:solidFill>
                  <a:prstClr val="black"/>
                </a:solidFill>
                <a:latin typeface="HGｺﾞｼｯｸM" pitchFamily="49" charset="-128"/>
                <a:ea typeface="ＤＨＰ特太ゴシック体" pitchFamily="2" charset="-128"/>
              </a:rPr>
              <a:t>（地域移行支援）</a:t>
            </a:r>
            <a:endParaRPr lang="en-US" altLang="ja-JP" sz="969" dirty="0">
              <a:solidFill>
                <a:prstClr val="black"/>
              </a:solidFill>
              <a:latin typeface="HGｺﾞｼｯｸM" pitchFamily="49" charset="-128"/>
              <a:ea typeface="ＤＨＰ特太ゴシック体" pitchFamily="2" charset="-128"/>
            </a:endParaRPr>
          </a:p>
          <a:p>
            <a:pPr marL="109907" indent="-109907" defTabSz="805982"/>
            <a:r>
              <a:rPr lang="ja-JP" altLang="en-US" sz="969" dirty="0">
                <a:solidFill>
                  <a:prstClr val="black"/>
                </a:solidFill>
                <a:latin typeface="HGｺﾞｼｯｸM" pitchFamily="49" charset="-128"/>
                <a:ea typeface="HGｺﾞｼｯｸM" pitchFamily="49" charset="-128"/>
              </a:rPr>
              <a:t> ・地域移行支援ｻｰﾋﾞｽ費</a:t>
            </a:r>
            <a:r>
              <a:rPr lang="en-US" altLang="ja-JP" sz="969" dirty="0">
                <a:solidFill>
                  <a:prstClr val="black"/>
                </a:solidFill>
                <a:latin typeface="HGｺﾞｼｯｸM" pitchFamily="49" charset="-128"/>
                <a:ea typeface="HGｺﾞｼｯｸM" pitchFamily="49" charset="-128"/>
              </a:rPr>
              <a:t>(Ⅰ)</a:t>
            </a:r>
            <a:r>
              <a:rPr lang="ja-JP" altLang="en-US" sz="969" dirty="0">
                <a:solidFill>
                  <a:prstClr val="black"/>
                </a:solidFill>
                <a:latin typeface="HGｺﾞｼｯｸM" pitchFamily="49" charset="-128"/>
                <a:ea typeface="HGｺﾞｼｯｸM" pitchFamily="49" charset="-128"/>
              </a:rPr>
              <a:t>　</a:t>
            </a:r>
            <a:r>
              <a:rPr lang="en-US" altLang="ja-JP" sz="969" u="sng" dirty="0">
                <a:solidFill>
                  <a:prstClr val="black"/>
                </a:solidFill>
                <a:latin typeface="HGｺﾞｼｯｸM" pitchFamily="49" charset="-128"/>
                <a:ea typeface="HGｺﾞｼｯｸM" pitchFamily="49" charset="-128"/>
              </a:rPr>
              <a:t>3,044</a:t>
            </a:r>
            <a:r>
              <a:rPr lang="ja-JP" altLang="en-US" sz="969" u="sng" dirty="0">
                <a:solidFill>
                  <a:prstClr val="black"/>
                </a:solidFill>
                <a:latin typeface="HGｺﾞｼｯｸM" pitchFamily="49" charset="-128"/>
                <a:ea typeface="HGｺﾞｼｯｸM" pitchFamily="49" charset="-128"/>
              </a:rPr>
              <a:t>単位</a:t>
            </a:r>
            <a:r>
              <a:rPr lang="en-US" altLang="ja-JP" sz="969" u="sng" dirty="0">
                <a:solidFill>
                  <a:prstClr val="black"/>
                </a:solidFill>
                <a:latin typeface="HGｺﾞｼｯｸM" pitchFamily="49" charset="-128"/>
                <a:ea typeface="HGｺﾞｼｯｸM" pitchFamily="49" charset="-128"/>
              </a:rPr>
              <a:t>/</a:t>
            </a:r>
            <a:r>
              <a:rPr lang="ja-JP" altLang="en-US" sz="969" u="sng" dirty="0">
                <a:solidFill>
                  <a:prstClr val="black"/>
                </a:solidFill>
                <a:latin typeface="HGｺﾞｼｯｸM" pitchFamily="49" charset="-128"/>
                <a:ea typeface="HGｺﾞｼｯｸM" pitchFamily="49" charset="-128"/>
              </a:rPr>
              <a:t>月</a:t>
            </a:r>
            <a:endParaRPr lang="en-US" altLang="ja-JP" sz="969" u="sng" dirty="0">
              <a:solidFill>
                <a:prstClr val="black"/>
              </a:solidFill>
              <a:latin typeface="HGｺﾞｼｯｸM" pitchFamily="49" charset="-128"/>
              <a:ea typeface="HGｺﾞｼｯｸM" pitchFamily="49" charset="-128"/>
            </a:endParaRPr>
          </a:p>
          <a:p>
            <a:pPr marL="109907" indent="-109907" defTabSz="805982"/>
            <a:r>
              <a:rPr lang="ja-JP" altLang="en-US" sz="969" dirty="0">
                <a:solidFill>
                  <a:prstClr val="black"/>
                </a:solidFill>
                <a:latin typeface="HGｺﾞｼｯｸM" pitchFamily="49" charset="-128"/>
                <a:ea typeface="HGｺﾞｼｯｸM" pitchFamily="49" charset="-128"/>
              </a:rPr>
              <a:t>　　　　　　</a:t>
            </a:r>
            <a:r>
              <a:rPr lang="en-US" altLang="ja-JP" sz="969" dirty="0">
                <a:solidFill>
                  <a:prstClr val="black"/>
                </a:solidFill>
                <a:latin typeface="HGｺﾞｼｯｸM" pitchFamily="49" charset="-128"/>
                <a:ea typeface="HGｺﾞｼｯｸM" pitchFamily="49" charset="-128"/>
              </a:rPr>
              <a:t>〃</a:t>
            </a:r>
            <a:r>
              <a:rPr lang="ja-JP" altLang="en-US" sz="969" dirty="0">
                <a:solidFill>
                  <a:prstClr val="black"/>
                </a:solidFill>
                <a:latin typeface="HGｺﾞｼｯｸM" pitchFamily="49" charset="-128"/>
                <a:ea typeface="HGｺﾞｼｯｸM" pitchFamily="49" charset="-128"/>
              </a:rPr>
              <a:t>　　　　</a:t>
            </a:r>
            <a:r>
              <a:rPr lang="en-US" altLang="zh-TW" sz="969" dirty="0">
                <a:solidFill>
                  <a:prstClr val="black"/>
                </a:solidFill>
                <a:latin typeface="HGｺﾞｼｯｸM" pitchFamily="49" charset="-128"/>
                <a:ea typeface="HGｺﾞｼｯｸM" pitchFamily="49" charset="-128"/>
              </a:rPr>
              <a:t>(</a:t>
            </a:r>
            <a:r>
              <a:rPr lang="en-US" altLang="ja-JP" sz="969" dirty="0">
                <a:solidFill>
                  <a:prstClr val="black"/>
                </a:solidFill>
                <a:latin typeface="HGｺﾞｼｯｸM" pitchFamily="49" charset="-128"/>
                <a:ea typeface="HGｺﾞｼｯｸM" pitchFamily="49" charset="-128"/>
              </a:rPr>
              <a:t>Ⅱ</a:t>
            </a:r>
            <a:r>
              <a:rPr lang="en-US" altLang="zh-TW" sz="969" dirty="0">
                <a:solidFill>
                  <a:prstClr val="black"/>
                </a:solidFill>
                <a:latin typeface="HGｺﾞｼｯｸM" pitchFamily="49" charset="-128"/>
                <a:ea typeface="HGｺﾞｼｯｸM" pitchFamily="49" charset="-128"/>
              </a:rPr>
              <a:t>)</a:t>
            </a:r>
            <a:r>
              <a:rPr lang="zh-TW" altLang="en-US" sz="969" dirty="0">
                <a:solidFill>
                  <a:prstClr val="black"/>
                </a:solidFill>
                <a:latin typeface="HGｺﾞｼｯｸM" pitchFamily="49" charset="-128"/>
                <a:ea typeface="HGｺﾞｼｯｸM" pitchFamily="49" charset="-128"/>
              </a:rPr>
              <a:t>　</a:t>
            </a:r>
            <a:r>
              <a:rPr lang="en-US" altLang="zh-TW" sz="969" u="sng" dirty="0">
                <a:solidFill>
                  <a:prstClr val="black"/>
                </a:solidFill>
                <a:latin typeface="HGｺﾞｼｯｸM" pitchFamily="49" charset="-128"/>
                <a:ea typeface="HGｺﾞｼｯｸM" pitchFamily="49" charset="-128"/>
              </a:rPr>
              <a:t>2,3</a:t>
            </a:r>
            <a:r>
              <a:rPr lang="en-US" altLang="ja-JP" sz="969" u="sng" dirty="0">
                <a:solidFill>
                  <a:prstClr val="black"/>
                </a:solidFill>
                <a:latin typeface="HGｺﾞｼｯｸM" pitchFamily="49" charset="-128"/>
                <a:ea typeface="HGｺﾞｼｯｸM" pitchFamily="49" charset="-128"/>
              </a:rPr>
              <a:t>36</a:t>
            </a:r>
            <a:r>
              <a:rPr lang="zh-TW" altLang="en-US" sz="969" u="sng" dirty="0">
                <a:solidFill>
                  <a:prstClr val="black"/>
                </a:solidFill>
                <a:latin typeface="HGｺﾞｼｯｸM" pitchFamily="49" charset="-128"/>
                <a:ea typeface="HGｺﾞｼｯｸM" pitchFamily="49" charset="-128"/>
              </a:rPr>
              <a:t>単位</a:t>
            </a:r>
            <a:r>
              <a:rPr lang="en-US" altLang="zh-TW" sz="969" u="sng" dirty="0">
                <a:solidFill>
                  <a:prstClr val="black"/>
                </a:solidFill>
                <a:latin typeface="HGｺﾞｼｯｸM" pitchFamily="49" charset="-128"/>
                <a:ea typeface="HGｺﾞｼｯｸM" pitchFamily="49" charset="-128"/>
              </a:rPr>
              <a:t>/</a:t>
            </a:r>
            <a:r>
              <a:rPr lang="zh-TW" altLang="en-US" sz="969" u="sng" dirty="0">
                <a:solidFill>
                  <a:prstClr val="black"/>
                </a:solidFill>
                <a:latin typeface="HGｺﾞｼｯｸM" pitchFamily="49" charset="-128"/>
                <a:ea typeface="HGｺﾞｼｯｸM" pitchFamily="49" charset="-128"/>
              </a:rPr>
              <a:t>月</a:t>
            </a:r>
          </a:p>
          <a:p>
            <a:pPr marL="109907" indent="-109907" defTabSz="805982"/>
            <a:r>
              <a:rPr lang="en-US" altLang="ja-JP" sz="462" dirty="0">
                <a:solidFill>
                  <a:prstClr val="black"/>
                </a:solidFill>
                <a:latin typeface="HGｺﾞｼｯｸM" pitchFamily="49" charset="-128"/>
                <a:ea typeface="HGｺﾞｼｯｸM" pitchFamily="49" charset="-128"/>
              </a:rPr>
              <a:t> </a:t>
            </a:r>
          </a:p>
          <a:p>
            <a:pPr marL="109907" indent="-109907" defTabSz="805982"/>
            <a:r>
              <a:rPr lang="en-US" altLang="ja-JP" sz="969" dirty="0">
                <a:solidFill>
                  <a:prstClr val="black"/>
                </a:solidFill>
                <a:latin typeface="HGｺﾞｼｯｸM" pitchFamily="49" charset="-128"/>
                <a:ea typeface="HGｺﾞｼｯｸM" pitchFamily="49" charset="-128"/>
              </a:rPr>
              <a:t> </a:t>
            </a:r>
            <a:r>
              <a:rPr lang="ja-JP" altLang="en-US" sz="969" dirty="0">
                <a:solidFill>
                  <a:prstClr val="black"/>
                </a:solidFill>
                <a:latin typeface="HGｺﾞｼｯｸM" pitchFamily="49" charset="-128"/>
                <a:ea typeface="HGｺﾞｼｯｸM" pitchFamily="49" charset="-128"/>
              </a:rPr>
              <a:t>・初回加算　　　　　　　 　　</a:t>
            </a:r>
            <a:r>
              <a:rPr lang="en-US" altLang="ja-JP" sz="969" u="sng" dirty="0">
                <a:solidFill>
                  <a:prstClr val="black"/>
                </a:solidFill>
                <a:latin typeface="HGｺﾞｼｯｸM" pitchFamily="49" charset="-128"/>
                <a:ea typeface="HGｺﾞｼｯｸM" pitchFamily="49" charset="-128"/>
              </a:rPr>
              <a:t>500</a:t>
            </a:r>
            <a:r>
              <a:rPr lang="ja-JP" altLang="en-US" sz="969" u="sng" dirty="0">
                <a:solidFill>
                  <a:prstClr val="black"/>
                </a:solidFill>
                <a:latin typeface="HGｺﾞｼｯｸM" pitchFamily="49" charset="-128"/>
                <a:ea typeface="HGｺﾞｼｯｸM" pitchFamily="49" charset="-128"/>
              </a:rPr>
              <a:t>単位</a:t>
            </a:r>
            <a:r>
              <a:rPr lang="en-US" altLang="ja-JP" sz="969" u="sng" dirty="0">
                <a:solidFill>
                  <a:prstClr val="black"/>
                </a:solidFill>
                <a:latin typeface="HGｺﾞｼｯｸM" pitchFamily="49" charset="-128"/>
                <a:ea typeface="HGｺﾞｼｯｸM" pitchFamily="49" charset="-128"/>
              </a:rPr>
              <a:t>/</a:t>
            </a:r>
            <a:r>
              <a:rPr lang="ja-JP" altLang="en-US" sz="969" u="sng" dirty="0">
                <a:solidFill>
                  <a:prstClr val="black"/>
                </a:solidFill>
                <a:latin typeface="HGｺﾞｼｯｸM" pitchFamily="49" charset="-128"/>
                <a:ea typeface="HGｺﾞｼｯｸM" pitchFamily="49" charset="-128"/>
              </a:rPr>
              <a:t>月</a:t>
            </a:r>
            <a:endParaRPr lang="en-US" altLang="ja-JP" sz="969" dirty="0">
              <a:solidFill>
                <a:prstClr val="black"/>
              </a:solidFill>
              <a:latin typeface="HGｺﾞｼｯｸM" pitchFamily="49" charset="-128"/>
              <a:ea typeface="HGｺﾞｼｯｸM" pitchFamily="49" charset="-128"/>
            </a:endParaRPr>
          </a:p>
          <a:p>
            <a:pPr marL="109907" indent="-109907" defTabSz="805982"/>
            <a:r>
              <a:rPr lang="ja-JP" altLang="en-US" sz="738" dirty="0">
                <a:solidFill>
                  <a:prstClr val="black"/>
                </a:solidFill>
                <a:latin typeface="HGｺﾞｼｯｸM" pitchFamily="49" charset="-128"/>
                <a:ea typeface="HGｺﾞｼｯｸM" pitchFamily="49" charset="-128"/>
              </a:rPr>
              <a:t>　　（利用を開始した月に加算）</a:t>
            </a:r>
            <a:endParaRPr lang="en-US" altLang="ja-JP" sz="738" dirty="0">
              <a:solidFill>
                <a:prstClr val="black"/>
              </a:solidFill>
              <a:latin typeface="HGｺﾞｼｯｸM" pitchFamily="49" charset="-128"/>
              <a:ea typeface="HGｺﾞｼｯｸM" pitchFamily="49" charset="-128"/>
            </a:endParaRPr>
          </a:p>
          <a:p>
            <a:pPr marL="109907" indent="-109907" defTabSz="805982"/>
            <a:endParaRPr lang="en-US" altLang="ja-JP" sz="462" dirty="0">
              <a:solidFill>
                <a:prstClr val="black"/>
              </a:solidFill>
              <a:latin typeface="HGｺﾞｼｯｸM" pitchFamily="49" charset="-128"/>
              <a:ea typeface="HGｺﾞｼｯｸM" pitchFamily="49" charset="-128"/>
            </a:endParaRPr>
          </a:p>
          <a:p>
            <a:pPr marL="109907" indent="-109907" defTabSz="805982"/>
            <a:r>
              <a:rPr lang="ja-JP" altLang="en-US" sz="969" dirty="0">
                <a:solidFill>
                  <a:prstClr val="black"/>
                </a:solidFill>
                <a:latin typeface="HGｺﾞｼｯｸM" pitchFamily="49" charset="-128"/>
                <a:ea typeface="HGｺﾞｼｯｸM" pitchFamily="49" charset="-128"/>
              </a:rPr>
              <a:t> ・集中支援加算　　　　　 　　</a:t>
            </a:r>
            <a:r>
              <a:rPr lang="en-US" altLang="ja-JP" sz="969" u="sng" dirty="0">
                <a:solidFill>
                  <a:prstClr val="black"/>
                </a:solidFill>
                <a:latin typeface="HGｺﾞｼｯｸM" pitchFamily="49" charset="-128"/>
                <a:ea typeface="HGｺﾞｼｯｸM" pitchFamily="49" charset="-128"/>
              </a:rPr>
              <a:t>500</a:t>
            </a:r>
            <a:r>
              <a:rPr lang="ja-JP" altLang="en-US" sz="969" u="sng" dirty="0">
                <a:solidFill>
                  <a:prstClr val="black"/>
                </a:solidFill>
                <a:latin typeface="HGｺﾞｼｯｸM" pitchFamily="49" charset="-128"/>
                <a:ea typeface="HGｺﾞｼｯｸM" pitchFamily="49" charset="-128"/>
              </a:rPr>
              <a:t>単位</a:t>
            </a:r>
            <a:r>
              <a:rPr lang="en-US" altLang="ja-JP" sz="969" u="sng" dirty="0">
                <a:solidFill>
                  <a:prstClr val="black"/>
                </a:solidFill>
                <a:latin typeface="HGｺﾞｼｯｸM" pitchFamily="49" charset="-128"/>
                <a:ea typeface="HGｺﾞｼｯｸM" pitchFamily="49" charset="-128"/>
              </a:rPr>
              <a:t>/</a:t>
            </a:r>
            <a:r>
              <a:rPr lang="ja-JP" altLang="en-US" sz="969" u="sng" dirty="0">
                <a:solidFill>
                  <a:prstClr val="black"/>
                </a:solidFill>
                <a:latin typeface="HGｺﾞｼｯｸM" pitchFamily="49" charset="-128"/>
                <a:ea typeface="HGｺﾞｼｯｸM" pitchFamily="49" charset="-128"/>
              </a:rPr>
              <a:t>月</a:t>
            </a:r>
            <a:endParaRPr lang="en-US" altLang="ja-JP" sz="969" dirty="0">
              <a:solidFill>
                <a:prstClr val="black"/>
              </a:solidFill>
              <a:latin typeface="HGｺﾞｼｯｸM" pitchFamily="49" charset="-128"/>
              <a:ea typeface="HGｺﾞｼｯｸM" pitchFamily="49" charset="-128"/>
            </a:endParaRPr>
          </a:p>
          <a:p>
            <a:pPr marL="109907" indent="-109907" defTabSz="805982"/>
            <a:r>
              <a:rPr lang="en-US" altLang="ja-JP" sz="738" dirty="0">
                <a:solidFill>
                  <a:prstClr val="black"/>
                </a:solidFill>
                <a:latin typeface="HGｺﾞｼｯｸM" pitchFamily="49" charset="-128"/>
                <a:ea typeface="HGｺﾞｼｯｸM" pitchFamily="49" charset="-128"/>
              </a:rPr>
              <a:t>   </a:t>
            </a:r>
            <a:r>
              <a:rPr lang="ja-JP" altLang="en-US" sz="738" dirty="0">
                <a:solidFill>
                  <a:prstClr val="black"/>
                </a:solidFill>
                <a:latin typeface="HGｺﾞｼｯｸM" pitchFamily="49" charset="-128"/>
                <a:ea typeface="HGｺﾞｼｯｸM" pitchFamily="49" charset="-128"/>
              </a:rPr>
              <a:t>（月</a:t>
            </a:r>
            <a:r>
              <a:rPr lang="en-US" altLang="ja-JP" sz="738" dirty="0">
                <a:solidFill>
                  <a:prstClr val="black"/>
                </a:solidFill>
                <a:latin typeface="HGｺﾞｼｯｸM" pitchFamily="49" charset="-128"/>
                <a:ea typeface="HGｺﾞｼｯｸM" pitchFamily="49" charset="-128"/>
              </a:rPr>
              <a:t>6</a:t>
            </a:r>
            <a:r>
              <a:rPr lang="ja-JP" altLang="en-US" sz="738" dirty="0">
                <a:solidFill>
                  <a:prstClr val="black"/>
                </a:solidFill>
                <a:latin typeface="HGｺﾞｼｯｸM" pitchFamily="49" charset="-128"/>
                <a:ea typeface="HGｺﾞｼｯｸM" pitchFamily="49" charset="-128"/>
              </a:rPr>
              <a:t>日以上面接・同行による支援を行った場合に加算）</a:t>
            </a:r>
            <a:endParaRPr lang="en-US" altLang="ja-JP" sz="738" dirty="0">
              <a:solidFill>
                <a:prstClr val="black"/>
              </a:solidFill>
              <a:latin typeface="HGｺﾞｼｯｸM" pitchFamily="49" charset="-128"/>
              <a:ea typeface="HGｺﾞｼｯｸM" pitchFamily="49" charset="-128"/>
            </a:endParaRPr>
          </a:p>
          <a:p>
            <a:pPr marL="109907" indent="-109907" defTabSz="805982"/>
            <a:endParaRPr lang="en-US" altLang="ja-JP" sz="462" dirty="0">
              <a:solidFill>
                <a:prstClr val="black"/>
              </a:solidFill>
              <a:latin typeface="HGｺﾞｼｯｸM" pitchFamily="49" charset="-128"/>
              <a:ea typeface="HGｺﾞｼｯｸM" pitchFamily="49" charset="-128"/>
            </a:endParaRPr>
          </a:p>
          <a:p>
            <a:pPr marL="109907" indent="-109907" defTabSz="805982"/>
            <a:r>
              <a:rPr lang="ja-JP" altLang="en-US" sz="969" dirty="0">
                <a:solidFill>
                  <a:prstClr val="black"/>
                </a:solidFill>
                <a:latin typeface="HGｺﾞｼｯｸM" pitchFamily="49" charset="-128"/>
                <a:ea typeface="HGｺﾞｼｯｸM" pitchFamily="49" charset="-128"/>
              </a:rPr>
              <a:t> ・退院・退所月加算　　 　　</a:t>
            </a:r>
            <a:r>
              <a:rPr lang="en-US" altLang="ja-JP" sz="969" u="sng" dirty="0">
                <a:solidFill>
                  <a:prstClr val="black"/>
                </a:solidFill>
                <a:latin typeface="HGｺﾞｼｯｸM" pitchFamily="49" charset="-128"/>
                <a:ea typeface="HGｺﾞｼｯｸM" pitchFamily="49" charset="-128"/>
              </a:rPr>
              <a:t>2,700</a:t>
            </a:r>
            <a:r>
              <a:rPr lang="ja-JP" altLang="en-US" sz="969" u="sng" dirty="0">
                <a:solidFill>
                  <a:prstClr val="black"/>
                </a:solidFill>
                <a:latin typeface="HGｺﾞｼｯｸM" pitchFamily="49" charset="-128"/>
                <a:ea typeface="HGｺﾞｼｯｸM" pitchFamily="49" charset="-128"/>
              </a:rPr>
              <a:t>単位</a:t>
            </a:r>
            <a:r>
              <a:rPr lang="en-US" altLang="ja-JP" sz="969" u="sng" dirty="0">
                <a:solidFill>
                  <a:prstClr val="black"/>
                </a:solidFill>
                <a:latin typeface="HGｺﾞｼｯｸM" pitchFamily="49" charset="-128"/>
                <a:ea typeface="HGｺﾞｼｯｸM" pitchFamily="49" charset="-128"/>
              </a:rPr>
              <a:t>/</a:t>
            </a:r>
            <a:r>
              <a:rPr lang="ja-JP" altLang="en-US" sz="969" u="sng" dirty="0">
                <a:solidFill>
                  <a:prstClr val="black"/>
                </a:solidFill>
                <a:latin typeface="HGｺﾞｼｯｸM" pitchFamily="49" charset="-128"/>
                <a:ea typeface="HGｺﾞｼｯｸM" pitchFamily="49" charset="-128"/>
              </a:rPr>
              <a:t>月</a:t>
            </a:r>
            <a:endParaRPr lang="en-US" altLang="ja-JP" sz="969" dirty="0">
              <a:solidFill>
                <a:prstClr val="black"/>
              </a:solidFill>
              <a:latin typeface="HGｺﾞｼｯｸM" pitchFamily="49" charset="-128"/>
              <a:ea typeface="HGｺﾞｼｯｸM" pitchFamily="49" charset="-128"/>
            </a:endParaRPr>
          </a:p>
          <a:p>
            <a:pPr marL="109907" indent="-109907" defTabSz="805982"/>
            <a:r>
              <a:rPr lang="ja-JP" altLang="en-US" sz="969" dirty="0">
                <a:solidFill>
                  <a:prstClr val="black"/>
                </a:solidFill>
                <a:latin typeface="HGｺﾞｼｯｸM" pitchFamily="49" charset="-128"/>
                <a:ea typeface="HGｺﾞｼｯｸM" pitchFamily="49" charset="-128"/>
              </a:rPr>
              <a:t>　 </a:t>
            </a:r>
            <a:r>
              <a:rPr lang="ja-JP" altLang="en-US" sz="738" dirty="0">
                <a:solidFill>
                  <a:prstClr val="black"/>
                </a:solidFill>
                <a:latin typeface="HGｺﾞｼｯｸM" pitchFamily="49" charset="-128"/>
                <a:ea typeface="HGｺﾞｼｯｸM" pitchFamily="49" charset="-128"/>
              </a:rPr>
              <a:t>（退院・退所月に加算）</a:t>
            </a:r>
            <a:endParaRPr lang="en-US" altLang="ja-JP" sz="738" dirty="0">
              <a:solidFill>
                <a:prstClr val="black"/>
              </a:solidFill>
              <a:latin typeface="HGｺﾞｼｯｸM" pitchFamily="49" charset="-128"/>
              <a:ea typeface="HGｺﾞｼｯｸM" pitchFamily="49" charset="-128"/>
            </a:endParaRPr>
          </a:p>
          <a:p>
            <a:pPr marL="109907" indent="-109907" defTabSz="805982"/>
            <a:r>
              <a:rPr lang="ja-JP" altLang="en-US" sz="462" dirty="0">
                <a:solidFill>
                  <a:prstClr val="black"/>
                </a:solidFill>
                <a:latin typeface="HGｺﾞｼｯｸM" pitchFamily="49" charset="-128"/>
                <a:ea typeface="HGｺﾞｼｯｸM" pitchFamily="49" charset="-128"/>
              </a:rPr>
              <a:t>　</a:t>
            </a:r>
            <a:endParaRPr lang="en-US" altLang="ja-JP" sz="462" dirty="0">
              <a:solidFill>
                <a:prstClr val="black"/>
              </a:solidFill>
              <a:latin typeface="HGｺﾞｼｯｸM" pitchFamily="49" charset="-128"/>
              <a:ea typeface="HGｺﾞｼｯｸM" pitchFamily="49" charset="-128"/>
            </a:endParaRPr>
          </a:p>
          <a:p>
            <a:pPr marL="109907" indent="-109907" defTabSz="805982"/>
            <a:r>
              <a:rPr lang="ja-JP" altLang="en-US" sz="969" dirty="0">
                <a:solidFill>
                  <a:prstClr val="black"/>
                </a:solidFill>
                <a:latin typeface="HGｺﾞｼｯｸM" pitchFamily="49" charset="-128"/>
                <a:ea typeface="HGｺﾞｼｯｸM" pitchFamily="49" charset="-128"/>
              </a:rPr>
              <a:t> ・障害福祉サービス事業の体験利用加算</a:t>
            </a:r>
            <a:endParaRPr lang="en-US" altLang="ja-JP" sz="969" dirty="0">
              <a:solidFill>
                <a:prstClr val="black"/>
              </a:solidFill>
              <a:latin typeface="HGｺﾞｼｯｸM" pitchFamily="49" charset="-128"/>
              <a:ea typeface="HGｺﾞｼｯｸM" pitchFamily="49" charset="-128"/>
            </a:endParaRPr>
          </a:p>
          <a:p>
            <a:pPr marL="109907" indent="-109907" defTabSz="805982"/>
            <a:r>
              <a:rPr lang="ja-JP" altLang="en-US" sz="969" dirty="0">
                <a:solidFill>
                  <a:prstClr val="black"/>
                </a:solidFill>
                <a:latin typeface="HGｺﾞｼｯｸM" pitchFamily="49" charset="-128"/>
                <a:ea typeface="HGｺﾞｼｯｸM" pitchFamily="49" charset="-128"/>
              </a:rPr>
              <a:t>　</a:t>
            </a:r>
            <a:r>
              <a:rPr lang="ja-JP" altLang="en-US" sz="738" dirty="0">
                <a:solidFill>
                  <a:prstClr val="black"/>
                </a:solidFill>
                <a:latin typeface="HGｺﾞｼｯｸM" pitchFamily="49" charset="-128"/>
                <a:ea typeface="HGｺﾞｼｯｸM" pitchFamily="49" charset="-128"/>
              </a:rPr>
              <a:t>（障害福祉ｻｰﾋﾞｽの体験的な利用支援を行った場合に加算）</a:t>
            </a:r>
            <a:endParaRPr lang="en-US" altLang="ja-JP" sz="738" dirty="0">
              <a:solidFill>
                <a:prstClr val="black"/>
              </a:solidFill>
              <a:latin typeface="HGｺﾞｼｯｸM" pitchFamily="49" charset="-128"/>
              <a:ea typeface="HGｺﾞｼｯｸM" pitchFamily="49" charset="-128"/>
            </a:endParaRPr>
          </a:p>
          <a:p>
            <a:pPr marL="109907" indent="-109907" defTabSz="805982"/>
            <a:r>
              <a:rPr lang="ja-JP" altLang="en-US" sz="969" dirty="0">
                <a:solidFill>
                  <a:prstClr val="black"/>
                </a:solidFill>
                <a:latin typeface="HGｺﾞｼｯｸM" pitchFamily="49" charset="-128"/>
                <a:ea typeface="HGｺﾞｼｯｸM" pitchFamily="49" charset="-128"/>
              </a:rPr>
              <a:t>　　　　 　　</a:t>
            </a:r>
            <a:r>
              <a:rPr lang="zh-TW" altLang="en-US" sz="969" dirty="0">
                <a:solidFill>
                  <a:prstClr val="black"/>
                </a:solidFill>
                <a:latin typeface="HGｺﾞｼｯｸM" pitchFamily="49" charset="-128"/>
                <a:ea typeface="HGｺﾞｼｯｸM" pitchFamily="49" charset="-128"/>
              </a:rPr>
              <a:t>開始日～</a:t>
            </a:r>
            <a:r>
              <a:rPr lang="en-US" altLang="zh-TW" sz="969" dirty="0">
                <a:solidFill>
                  <a:prstClr val="black"/>
                </a:solidFill>
                <a:latin typeface="HGｺﾞｼｯｸM" pitchFamily="49" charset="-128"/>
                <a:ea typeface="HGｺﾞｼｯｸM" pitchFamily="49" charset="-128"/>
              </a:rPr>
              <a:t>5</a:t>
            </a:r>
            <a:r>
              <a:rPr lang="zh-TW" altLang="en-US" sz="969" dirty="0">
                <a:solidFill>
                  <a:prstClr val="black"/>
                </a:solidFill>
                <a:latin typeface="HGｺﾞｼｯｸM" pitchFamily="49" charset="-128"/>
                <a:ea typeface="HGｺﾞｼｯｸM" pitchFamily="49" charset="-128"/>
              </a:rPr>
              <a:t>日目　　</a:t>
            </a:r>
            <a:r>
              <a:rPr lang="en-US" altLang="zh-TW" sz="969" u="sng" dirty="0">
                <a:solidFill>
                  <a:prstClr val="black"/>
                </a:solidFill>
                <a:latin typeface="HGｺﾞｼｯｸM" pitchFamily="49" charset="-128"/>
                <a:ea typeface="HGｺﾞｼｯｸM" pitchFamily="49" charset="-128"/>
              </a:rPr>
              <a:t>500</a:t>
            </a:r>
            <a:r>
              <a:rPr lang="zh-TW" altLang="en-US" sz="969" u="sng" dirty="0">
                <a:solidFill>
                  <a:prstClr val="black"/>
                </a:solidFill>
                <a:latin typeface="HGｺﾞｼｯｸM" pitchFamily="49" charset="-128"/>
                <a:ea typeface="HGｺﾞｼｯｸM" pitchFamily="49" charset="-128"/>
              </a:rPr>
              <a:t>単位</a:t>
            </a:r>
            <a:r>
              <a:rPr lang="en-US" altLang="ja-JP" sz="969" u="sng" dirty="0">
                <a:solidFill>
                  <a:prstClr val="black"/>
                </a:solidFill>
                <a:latin typeface="HGｺﾞｼｯｸM" pitchFamily="49" charset="-128"/>
                <a:ea typeface="HGｺﾞｼｯｸM" pitchFamily="49" charset="-128"/>
              </a:rPr>
              <a:t>/</a:t>
            </a:r>
            <a:r>
              <a:rPr lang="ja-JP" altLang="en-US" sz="969" u="sng" dirty="0">
                <a:solidFill>
                  <a:prstClr val="black"/>
                </a:solidFill>
                <a:latin typeface="HGｺﾞｼｯｸM" pitchFamily="49" charset="-128"/>
                <a:ea typeface="HGｺﾞｼｯｸM" pitchFamily="49" charset="-128"/>
              </a:rPr>
              <a:t>日</a:t>
            </a:r>
            <a:endParaRPr lang="zh-TW" altLang="en-US" sz="969" dirty="0">
              <a:solidFill>
                <a:prstClr val="black"/>
              </a:solidFill>
              <a:latin typeface="HGｺﾞｼｯｸM" pitchFamily="49" charset="-128"/>
              <a:ea typeface="HGｺﾞｼｯｸM" pitchFamily="49" charset="-128"/>
            </a:endParaRPr>
          </a:p>
          <a:p>
            <a:pPr marL="109907" indent="-109907" defTabSz="805982"/>
            <a:r>
              <a:rPr lang="zh-TW" altLang="en-US" sz="969" dirty="0">
                <a:solidFill>
                  <a:prstClr val="black"/>
                </a:solidFill>
                <a:latin typeface="HGｺﾞｼｯｸM" pitchFamily="49" charset="-128"/>
                <a:ea typeface="HGｺﾞｼｯｸM" pitchFamily="49" charset="-128"/>
              </a:rPr>
              <a:t>　</a:t>
            </a:r>
            <a:r>
              <a:rPr lang="ja-JP" altLang="en-US" sz="969" dirty="0">
                <a:solidFill>
                  <a:prstClr val="black"/>
                </a:solidFill>
                <a:latin typeface="HGｺﾞｼｯｸM" pitchFamily="49" charset="-128"/>
                <a:ea typeface="HGｺﾞｼｯｸM" pitchFamily="49" charset="-128"/>
              </a:rPr>
              <a:t>　　　</a:t>
            </a:r>
            <a:r>
              <a:rPr lang="zh-TW" altLang="en-US" sz="969" dirty="0">
                <a:solidFill>
                  <a:prstClr val="black"/>
                </a:solidFill>
                <a:latin typeface="HGｺﾞｼｯｸM" pitchFamily="49" charset="-128"/>
                <a:ea typeface="HGｺﾞｼｯｸM" pitchFamily="49" charset="-128"/>
              </a:rPr>
              <a:t>　 　</a:t>
            </a:r>
            <a:r>
              <a:rPr lang="en-US" altLang="zh-TW" sz="969" dirty="0">
                <a:solidFill>
                  <a:prstClr val="black"/>
                </a:solidFill>
                <a:latin typeface="HGｺﾞｼｯｸM" pitchFamily="49" charset="-128"/>
                <a:ea typeface="HGｺﾞｼｯｸM" pitchFamily="49" charset="-128"/>
              </a:rPr>
              <a:t>6</a:t>
            </a:r>
            <a:r>
              <a:rPr lang="zh-TW" altLang="en-US" sz="969" dirty="0">
                <a:solidFill>
                  <a:prstClr val="black"/>
                </a:solidFill>
                <a:latin typeface="HGｺﾞｼｯｸM" pitchFamily="49" charset="-128"/>
                <a:ea typeface="HGｺﾞｼｯｸM" pitchFamily="49" charset="-128"/>
              </a:rPr>
              <a:t>日目～</a:t>
            </a:r>
            <a:r>
              <a:rPr lang="en-US" altLang="zh-TW" sz="969" dirty="0">
                <a:solidFill>
                  <a:prstClr val="black"/>
                </a:solidFill>
                <a:latin typeface="HGｺﾞｼｯｸM" pitchFamily="49" charset="-128"/>
                <a:ea typeface="HGｺﾞｼｯｸM" pitchFamily="49" charset="-128"/>
              </a:rPr>
              <a:t>15</a:t>
            </a:r>
            <a:r>
              <a:rPr lang="zh-TW" altLang="en-US" sz="969" dirty="0">
                <a:solidFill>
                  <a:prstClr val="black"/>
                </a:solidFill>
                <a:latin typeface="HGｺﾞｼｯｸM" pitchFamily="49" charset="-128"/>
                <a:ea typeface="HGｺﾞｼｯｸM" pitchFamily="49" charset="-128"/>
              </a:rPr>
              <a:t>日目　　</a:t>
            </a:r>
            <a:r>
              <a:rPr lang="en-US" altLang="zh-TW" sz="969" u="sng" dirty="0">
                <a:solidFill>
                  <a:prstClr val="black"/>
                </a:solidFill>
                <a:latin typeface="HGｺﾞｼｯｸM" pitchFamily="49" charset="-128"/>
                <a:ea typeface="HGｺﾞｼｯｸM" pitchFamily="49" charset="-128"/>
              </a:rPr>
              <a:t>250</a:t>
            </a:r>
            <a:r>
              <a:rPr lang="zh-TW" altLang="en-US" sz="969" u="sng" dirty="0">
                <a:solidFill>
                  <a:prstClr val="black"/>
                </a:solidFill>
                <a:latin typeface="HGｺﾞｼｯｸM" pitchFamily="49" charset="-128"/>
                <a:ea typeface="HGｺﾞｼｯｸM" pitchFamily="49" charset="-128"/>
              </a:rPr>
              <a:t>単位</a:t>
            </a:r>
            <a:r>
              <a:rPr lang="en-US" altLang="ja-JP" sz="969" u="sng" dirty="0">
                <a:solidFill>
                  <a:prstClr val="black"/>
                </a:solidFill>
                <a:latin typeface="HGｺﾞｼｯｸM" pitchFamily="49" charset="-128"/>
                <a:ea typeface="HGｺﾞｼｯｸM" pitchFamily="49" charset="-128"/>
              </a:rPr>
              <a:t>/</a:t>
            </a:r>
            <a:r>
              <a:rPr lang="ja-JP" altLang="en-US" sz="969" u="sng" dirty="0">
                <a:solidFill>
                  <a:prstClr val="black"/>
                </a:solidFill>
                <a:latin typeface="HGｺﾞｼｯｸM" pitchFamily="49" charset="-128"/>
                <a:ea typeface="HGｺﾞｼｯｸM" pitchFamily="49" charset="-128"/>
              </a:rPr>
              <a:t>日</a:t>
            </a:r>
            <a:endParaRPr lang="zh-TW" altLang="en-US" sz="969" dirty="0">
              <a:solidFill>
                <a:prstClr val="black"/>
              </a:solidFill>
              <a:latin typeface="HGｺﾞｼｯｸM" pitchFamily="49" charset="-128"/>
              <a:ea typeface="HGｺﾞｼｯｸM" pitchFamily="49" charset="-128"/>
            </a:endParaRPr>
          </a:p>
          <a:p>
            <a:pPr marL="109907" indent="-109907" defTabSz="805982"/>
            <a:r>
              <a:rPr lang="ja-JP" altLang="en-US" sz="462" dirty="0">
                <a:solidFill>
                  <a:prstClr val="black"/>
                </a:solidFill>
                <a:latin typeface="HGｺﾞｼｯｸM" pitchFamily="49" charset="-128"/>
                <a:ea typeface="HGｺﾞｼｯｸM" pitchFamily="49" charset="-128"/>
              </a:rPr>
              <a:t>　　</a:t>
            </a:r>
            <a:endParaRPr lang="en-US" altLang="ja-JP" sz="462" dirty="0">
              <a:solidFill>
                <a:prstClr val="black"/>
              </a:solidFill>
              <a:latin typeface="HGｺﾞｼｯｸM" pitchFamily="49" charset="-128"/>
              <a:ea typeface="HGｺﾞｼｯｸM" pitchFamily="49" charset="-128"/>
            </a:endParaRPr>
          </a:p>
          <a:p>
            <a:pPr marL="109907" indent="-109907" defTabSz="805982"/>
            <a:r>
              <a:rPr lang="ja-JP" altLang="en-US" sz="969" dirty="0">
                <a:solidFill>
                  <a:prstClr val="black"/>
                </a:solidFill>
                <a:latin typeface="HGｺﾞｼｯｸM" pitchFamily="49" charset="-128"/>
                <a:ea typeface="HGｺﾞｼｯｸM" pitchFamily="49" charset="-128"/>
              </a:rPr>
              <a:t> ・体験宿泊加算（</a:t>
            </a:r>
            <a:r>
              <a:rPr lang="en-US" altLang="ja-JP" sz="969" dirty="0">
                <a:solidFill>
                  <a:prstClr val="black"/>
                </a:solidFill>
                <a:latin typeface="HGｺﾞｼｯｸM" pitchFamily="49" charset="-128"/>
                <a:ea typeface="HGｺﾞｼｯｸM" pitchFamily="49" charset="-128"/>
              </a:rPr>
              <a:t>Ⅰ</a:t>
            </a:r>
            <a:r>
              <a:rPr lang="ja-JP" altLang="en-US" sz="969" dirty="0">
                <a:solidFill>
                  <a:prstClr val="black"/>
                </a:solidFill>
                <a:latin typeface="HGｺﾞｼｯｸM" pitchFamily="49" charset="-128"/>
                <a:ea typeface="HGｺﾞｼｯｸM" pitchFamily="49" charset="-128"/>
              </a:rPr>
              <a:t>）　 　　　</a:t>
            </a:r>
            <a:r>
              <a:rPr lang="en-US" altLang="ja-JP" sz="969" u="sng" dirty="0">
                <a:solidFill>
                  <a:prstClr val="black"/>
                </a:solidFill>
                <a:latin typeface="HGｺﾞｼｯｸM" pitchFamily="49" charset="-128"/>
                <a:ea typeface="HGｺﾞｼｯｸM" pitchFamily="49" charset="-128"/>
              </a:rPr>
              <a:t>300</a:t>
            </a:r>
            <a:r>
              <a:rPr lang="ja-JP" altLang="en-US" sz="969" u="sng" dirty="0">
                <a:solidFill>
                  <a:prstClr val="black"/>
                </a:solidFill>
                <a:latin typeface="HGｺﾞｼｯｸM" pitchFamily="49" charset="-128"/>
                <a:ea typeface="HGｺﾞｼｯｸM" pitchFamily="49" charset="-128"/>
              </a:rPr>
              <a:t>単位</a:t>
            </a:r>
            <a:r>
              <a:rPr lang="en-US" altLang="ja-JP" sz="969" u="sng" dirty="0">
                <a:solidFill>
                  <a:prstClr val="black"/>
                </a:solidFill>
                <a:latin typeface="HGｺﾞｼｯｸM" pitchFamily="49" charset="-128"/>
                <a:ea typeface="HGｺﾞｼｯｸM" pitchFamily="49" charset="-128"/>
              </a:rPr>
              <a:t>/</a:t>
            </a:r>
            <a:r>
              <a:rPr lang="ja-JP" altLang="en-US" sz="969" u="sng" dirty="0">
                <a:solidFill>
                  <a:prstClr val="black"/>
                </a:solidFill>
                <a:latin typeface="HGｺﾞｼｯｸM" pitchFamily="49" charset="-128"/>
                <a:ea typeface="HGｺﾞｼｯｸM" pitchFamily="49" charset="-128"/>
              </a:rPr>
              <a:t>日</a:t>
            </a:r>
            <a:endParaRPr lang="en-US" altLang="ja-JP" sz="969" u="sng" dirty="0">
              <a:solidFill>
                <a:prstClr val="black"/>
              </a:solidFill>
              <a:latin typeface="HGｺﾞｼｯｸM" pitchFamily="49" charset="-128"/>
              <a:ea typeface="HGｺﾞｼｯｸM" pitchFamily="49" charset="-128"/>
            </a:endParaRPr>
          </a:p>
          <a:p>
            <a:pPr marL="109907" indent="-109907" defTabSz="805982"/>
            <a:r>
              <a:rPr lang="ja-JP" altLang="en-US" sz="969" dirty="0">
                <a:solidFill>
                  <a:prstClr val="black"/>
                </a:solidFill>
                <a:latin typeface="HGｺﾞｼｯｸM" pitchFamily="49" charset="-128"/>
                <a:ea typeface="HGｺﾞｼｯｸM" pitchFamily="49" charset="-128"/>
              </a:rPr>
              <a:t>　　　　</a:t>
            </a:r>
            <a:r>
              <a:rPr lang="en-US" altLang="ja-JP" sz="969" dirty="0">
                <a:solidFill>
                  <a:prstClr val="black"/>
                </a:solidFill>
                <a:latin typeface="HGｺﾞｼｯｸM" pitchFamily="49" charset="-128"/>
                <a:ea typeface="HGｺﾞｼｯｸM" pitchFamily="49" charset="-128"/>
              </a:rPr>
              <a:t>〃</a:t>
            </a:r>
            <a:r>
              <a:rPr lang="ja-JP" altLang="en-US" sz="969" dirty="0">
                <a:solidFill>
                  <a:prstClr val="black"/>
                </a:solidFill>
                <a:latin typeface="HGｺﾞｼｯｸM" pitchFamily="49" charset="-128"/>
                <a:ea typeface="HGｺﾞｼｯｸM" pitchFamily="49" charset="-128"/>
              </a:rPr>
              <a:t>　　 （</a:t>
            </a:r>
            <a:r>
              <a:rPr lang="en-US" altLang="ja-JP" sz="969" dirty="0">
                <a:solidFill>
                  <a:prstClr val="black"/>
                </a:solidFill>
                <a:latin typeface="HGｺﾞｼｯｸM" pitchFamily="49" charset="-128"/>
                <a:ea typeface="HGｺﾞｼｯｸM" pitchFamily="49" charset="-128"/>
              </a:rPr>
              <a:t>Ⅱ</a:t>
            </a:r>
            <a:r>
              <a:rPr lang="ja-JP" altLang="en-US" sz="969" dirty="0">
                <a:solidFill>
                  <a:prstClr val="black"/>
                </a:solidFill>
                <a:latin typeface="HGｺﾞｼｯｸM" pitchFamily="49" charset="-128"/>
                <a:ea typeface="HGｺﾞｼｯｸM" pitchFamily="49" charset="-128"/>
              </a:rPr>
              <a:t>）　　 　　</a:t>
            </a:r>
            <a:r>
              <a:rPr lang="en-US" altLang="ja-JP" sz="969" u="sng" dirty="0">
                <a:solidFill>
                  <a:prstClr val="black"/>
                </a:solidFill>
                <a:latin typeface="HGｺﾞｼｯｸM" pitchFamily="49" charset="-128"/>
                <a:ea typeface="HGｺﾞｼｯｸM" pitchFamily="49" charset="-128"/>
              </a:rPr>
              <a:t>700</a:t>
            </a:r>
            <a:r>
              <a:rPr lang="ja-JP" altLang="en-US" sz="969" u="sng" dirty="0">
                <a:solidFill>
                  <a:prstClr val="black"/>
                </a:solidFill>
                <a:latin typeface="HGｺﾞｼｯｸM" pitchFamily="49" charset="-128"/>
                <a:ea typeface="HGｺﾞｼｯｸM" pitchFamily="49" charset="-128"/>
              </a:rPr>
              <a:t>単位</a:t>
            </a:r>
            <a:r>
              <a:rPr lang="en-US" altLang="ja-JP" sz="969" u="sng" dirty="0">
                <a:solidFill>
                  <a:prstClr val="black"/>
                </a:solidFill>
                <a:latin typeface="HGｺﾞｼｯｸM" pitchFamily="49" charset="-128"/>
                <a:ea typeface="HGｺﾞｼｯｸM" pitchFamily="49" charset="-128"/>
              </a:rPr>
              <a:t>/</a:t>
            </a:r>
            <a:r>
              <a:rPr lang="ja-JP" altLang="en-US" sz="969" u="sng" dirty="0">
                <a:solidFill>
                  <a:prstClr val="black"/>
                </a:solidFill>
                <a:latin typeface="HGｺﾞｼｯｸM" pitchFamily="49" charset="-128"/>
                <a:ea typeface="HGｺﾞｼｯｸM" pitchFamily="49" charset="-128"/>
              </a:rPr>
              <a:t>日</a:t>
            </a:r>
            <a:endParaRPr lang="en-US" altLang="ja-JP" sz="969" u="sng" dirty="0">
              <a:solidFill>
                <a:prstClr val="black"/>
              </a:solidFill>
              <a:latin typeface="HGｺﾞｼｯｸM" pitchFamily="49" charset="-128"/>
              <a:ea typeface="HGｺﾞｼｯｸM" pitchFamily="49" charset="-128"/>
            </a:endParaRPr>
          </a:p>
          <a:p>
            <a:pPr marL="109907" indent="-109907" defTabSz="805982"/>
            <a:r>
              <a:rPr lang="ja-JP" altLang="en-US" sz="738" dirty="0">
                <a:solidFill>
                  <a:prstClr val="black"/>
                </a:solidFill>
                <a:latin typeface="HGｺﾞｼｯｸM" pitchFamily="49" charset="-128"/>
                <a:ea typeface="HGｺﾞｼｯｸM" pitchFamily="49" charset="-128"/>
              </a:rPr>
              <a:t>　　（一人暮らしに向けた体験的な宿泊支援を行った場合）</a:t>
            </a:r>
          </a:p>
          <a:p>
            <a:pPr marL="109907" indent="-109907" defTabSz="805982"/>
            <a:r>
              <a:rPr lang="ja-JP" altLang="en-US" sz="462" dirty="0">
                <a:solidFill>
                  <a:prstClr val="black"/>
                </a:solidFill>
                <a:latin typeface="HGｺﾞｼｯｸM" pitchFamily="49" charset="-128"/>
                <a:ea typeface="HGｺﾞｼｯｸM" pitchFamily="49" charset="-128"/>
              </a:rPr>
              <a:t>　</a:t>
            </a:r>
            <a:endParaRPr lang="en-US" altLang="ja-JP" sz="462" dirty="0">
              <a:solidFill>
                <a:prstClr val="black"/>
              </a:solidFill>
              <a:latin typeface="HGｺﾞｼｯｸM" pitchFamily="49" charset="-128"/>
              <a:ea typeface="HGｺﾞｼｯｸM" pitchFamily="49" charset="-128"/>
            </a:endParaRPr>
          </a:p>
          <a:p>
            <a:pPr marL="109907" indent="-109907" defTabSz="805982"/>
            <a:r>
              <a:rPr lang="ja-JP" altLang="en-US" sz="969" dirty="0">
                <a:solidFill>
                  <a:prstClr val="black"/>
                </a:solidFill>
                <a:latin typeface="HGｺﾞｼｯｸM" pitchFamily="49" charset="-128"/>
                <a:ea typeface="HGｺﾞｼｯｸM" pitchFamily="49" charset="-128"/>
              </a:rPr>
              <a:t> ・特別地域加算　　　　　　　　</a:t>
            </a:r>
            <a:r>
              <a:rPr lang="ja-JP" altLang="en-US" sz="969" u="sng" dirty="0">
                <a:solidFill>
                  <a:prstClr val="black"/>
                </a:solidFill>
                <a:latin typeface="HGｺﾞｼｯｸM" pitchFamily="49" charset="-128"/>
                <a:ea typeface="HGｺﾞｼｯｸM" pitchFamily="49" charset="-128"/>
              </a:rPr>
              <a:t>＋</a:t>
            </a:r>
            <a:r>
              <a:rPr lang="en-US" altLang="ja-JP" sz="969" u="sng" dirty="0">
                <a:solidFill>
                  <a:prstClr val="black"/>
                </a:solidFill>
                <a:latin typeface="HGｺﾞｼｯｸM" pitchFamily="49" charset="-128"/>
                <a:ea typeface="HGｺﾞｼｯｸM" pitchFamily="49" charset="-128"/>
              </a:rPr>
              <a:t>15/100</a:t>
            </a:r>
          </a:p>
          <a:p>
            <a:pPr marL="109907" indent="-109907" defTabSz="805982"/>
            <a:r>
              <a:rPr lang="ja-JP" altLang="en-US" sz="738" dirty="0">
                <a:solidFill>
                  <a:prstClr val="black"/>
                </a:solidFill>
                <a:latin typeface="HGｺﾞｼｯｸM" pitchFamily="49" charset="-128"/>
                <a:ea typeface="HGｺﾞｼｯｸM" pitchFamily="49" charset="-128"/>
              </a:rPr>
              <a:t>　　（中山間地域等に居住している者に対して支援した場合）</a:t>
            </a:r>
          </a:p>
          <a:p>
            <a:pPr marL="109907" indent="-109907" defTabSz="805982"/>
            <a:endParaRPr lang="en-US" altLang="ja-JP" sz="969" dirty="0">
              <a:solidFill>
                <a:prstClr val="black"/>
              </a:solidFill>
              <a:latin typeface="HGｺﾞｼｯｸM" pitchFamily="49" charset="-128"/>
              <a:ea typeface="HGｺﾞｼｯｸM" pitchFamily="49" charset="-128"/>
            </a:endParaRPr>
          </a:p>
          <a:p>
            <a:pPr marL="109907" indent="-109907" defTabSz="805982"/>
            <a:r>
              <a:rPr lang="ja-JP" altLang="en-US" sz="969" dirty="0">
                <a:solidFill>
                  <a:prstClr val="black"/>
                </a:solidFill>
                <a:latin typeface="HGｺﾞｼｯｸM" pitchFamily="49" charset="-128"/>
                <a:ea typeface="ＤＨＰ特太ゴシック体" pitchFamily="2" charset="-128"/>
              </a:rPr>
              <a:t>（地域定着支援）</a:t>
            </a:r>
            <a:endParaRPr lang="en-US" altLang="ja-JP" sz="969" dirty="0">
              <a:solidFill>
                <a:prstClr val="black"/>
              </a:solidFill>
              <a:latin typeface="HGｺﾞｼｯｸM" pitchFamily="49" charset="-128"/>
              <a:ea typeface="ＤＨＰ特太ゴシック体" pitchFamily="2" charset="-128"/>
            </a:endParaRPr>
          </a:p>
          <a:p>
            <a:pPr marL="109907" indent="-109907" defTabSz="805982"/>
            <a:r>
              <a:rPr lang="ja-JP" altLang="en-US" sz="969" dirty="0">
                <a:solidFill>
                  <a:prstClr val="black"/>
                </a:solidFill>
                <a:latin typeface="HGｺﾞｼｯｸM" pitchFamily="49" charset="-128"/>
                <a:ea typeface="HGｺﾞｼｯｸM" pitchFamily="49" charset="-128"/>
              </a:rPr>
              <a:t> ・地域定着支援サービス費</a:t>
            </a:r>
            <a:endParaRPr lang="en-US" altLang="ja-JP" sz="969" dirty="0">
              <a:solidFill>
                <a:prstClr val="black"/>
              </a:solidFill>
              <a:latin typeface="HGｺﾞｼｯｸM" pitchFamily="49" charset="-128"/>
              <a:ea typeface="HGｺﾞｼｯｸM" pitchFamily="49" charset="-128"/>
            </a:endParaRPr>
          </a:p>
          <a:p>
            <a:pPr marL="109907" indent="-109907" defTabSz="805982"/>
            <a:r>
              <a:rPr lang="ja-JP" altLang="en-US" sz="969" dirty="0">
                <a:solidFill>
                  <a:prstClr val="black"/>
                </a:solidFill>
                <a:latin typeface="HGｺﾞｼｯｸM" pitchFamily="49" charset="-128"/>
                <a:ea typeface="HGｺﾞｼｯｸM" pitchFamily="49" charset="-128"/>
              </a:rPr>
              <a:t>　　 　体制確保費　　　　　 　</a:t>
            </a:r>
            <a:r>
              <a:rPr lang="en-US" altLang="ja-JP" sz="969" u="sng" dirty="0">
                <a:solidFill>
                  <a:prstClr val="black"/>
                </a:solidFill>
                <a:latin typeface="HGｺﾞｼｯｸM" pitchFamily="49" charset="-128"/>
                <a:ea typeface="HGｺﾞｼｯｸM" pitchFamily="49" charset="-128"/>
              </a:rPr>
              <a:t>304</a:t>
            </a:r>
            <a:r>
              <a:rPr lang="ja-JP" altLang="en-US" sz="969" u="sng" dirty="0">
                <a:solidFill>
                  <a:prstClr val="black"/>
                </a:solidFill>
                <a:latin typeface="HGｺﾞｼｯｸM" pitchFamily="49" charset="-128"/>
                <a:ea typeface="HGｺﾞｼｯｸM" pitchFamily="49" charset="-128"/>
              </a:rPr>
              <a:t>単位</a:t>
            </a:r>
            <a:r>
              <a:rPr lang="en-US" altLang="ja-JP" sz="969" u="sng" dirty="0">
                <a:solidFill>
                  <a:prstClr val="black"/>
                </a:solidFill>
                <a:latin typeface="HGｺﾞｼｯｸM" pitchFamily="49" charset="-128"/>
                <a:ea typeface="HGｺﾞｼｯｸM" pitchFamily="49" charset="-128"/>
              </a:rPr>
              <a:t>/</a:t>
            </a:r>
            <a:r>
              <a:rPr lang="ja-JP" altLang="en-US" sz="969" u="sng" dirty="0">
                <a:solidFill>
                  <a:prstClr val="black"/>
                </a:solidFill>
                <a:latin typeface="HGｺﾞｼｯｸM" pitchFamily="49" charset="-128"/>
                <a:ea typeface="HGｺﾞｼｯｸM" pitchFamily="49" charset="-128"/>
              </a:rPr>
              <a:t>月</a:t>
            </a:r>
            <a:endParaRPr lang="en-US" altLang="ja-JP" sz="969" u="sng" dirty="0">
              <a:solidFill>
                <a:prstClr val="black"/>
              </a:solidFill>
              <a:latin typeface="HGｺﾞｼｯｸM" pitchFamily="49" charset="-128"/>
              <a:ea typeface="HGｺﾞｼｯｸM" pitchFamily="49" charset="-128"/>
            </a:endParaRPr>
          </a:p>
          <a:p>
            <a:pPr marL="109907" indent="-109907" defTabSz="805982"/>
            <a:r>
              <a:rPr lang="ja-JP" altLang="en-US" sz="969" dirty="0">
                <a:solidFill>
                  <a:prstClr val="black"/>
                </a:solidFill>
                <a:latin typeface="HGｺﾞｼｯｸM" pitchFamily="49" charset="-128"/>
                <a:ea typeface="HGｺﾞｼｯｸM" pitchFamily="49" charset="-128"/>
              </a:rPr>
              <a:t>　 　　緊急時支援費（</a:t>
            </a:r>
            <a:r>
              <a:rPr lang="en-US" altLang="ja-JP" sz="969" dirty="0">
                <a:solidFill>
                  <a:prstClr val="black"/>
                </a:solidFill>
                <a:latin typeface="HGｺﾞｼｯｸM" pitchFamily="49" charset="-128"/>
                <a:ea typeface="HGｺﾞｼｯｸM" pitchFamily="49" charset="-128"/>
              </a:rPr>
              <a:t>Ⅰ</a:t>
            </a:r>
            <a:r>
              <a:rPr lang="ja-JP" altLang="en-US" sz="969" dirty="0">
                <a:solidFill>
                  <a:prstClr val="black"/>
                </a:solidFill>
                <a:latin typeface="HGｺﾞｼｯｸM" pitchFamily="49" charset="-128"/>
                <a:ea typeface="HGｺﾞｼｯｸM" pitchFamily="49" charset="-128"/>
              </a:rPr>
              <a:t>）　　 </a:t>
            </a:r>
            <a:r>
              <a:rPr lang="en-US" altLang="ja-JP" sz="969" u="sng" dirty="0">
                <a:solidFill>
                  <a:prstClr val="black"/>
                </a:solidFill>
                <a:latin typeface="HGｺﾞｼｯｸM" pitchFamily="49" charset="-128"/>
                <a:ea typeface="HGｺﾞｼｯｸM" pitchFamily="49" charset="-128"/>
              </a:rPr>
              <a:t>709</a:t>
            </a:r>
            <a:r>
              <a:rPr lang="ja-JP" altLang="en-US" sz="969" u="sng" dirty="0">
                <a:solidFill>
                  <a:prstClr val="black"/>
                </a:solidFill>
                <a:latin typeface="HGｺﾞｼｯｸM" pitchFamily="49" charset="-128"/>
                <a:ea typeface="HGｺﾞｼｯｸM" pitchFamily="49" charset="-128"/>
              </a:rPr>
              <a:t>単位</a:t>
            </a:r>
            <a:r>
              <a:rPr lang="en-US" altLang="ja-JP" sz="969" u="sng" dirty="0">
                <a:solidFill>
                  <a:prstClr val="black"/>
                </a:solidFill>
                <a:latin typeface="HGｺﾞｼｯｸM" pitchFamily="49" charset="-128"/>
                <a:ea typeface="HGｺﾞｼｯｸM" pitchFamily="49" charset="-128"/>
              </a:rPr>
              <a:t>/</a:t>
            </a:r>
            <a:r>
              <a:rPr lang="ja-JP" altLang="en-US" sz="969" u="sng" dirty="0">
                <a:solidFill>
                  <a:prstClr val="black"/>
                </a:solidFill>
                <a:latin typeface="HGｺﾞｼｯｸM" pitchFamily="49" charset="-128"/>
                <a:ea typeface="HGｺﾞｼｯｸM" pitchFamily="49" charset="-128"/>
              </a:rPr>
              <a:t>日</a:t>
            </a:r>
            <a:endParaRPr lang="en-US" altLang="ja-JP" sz="969" u="sng" dirty="0">
              <a:solidFill>
                <a:prstClr val="black"/>
              </a:solidFill>
              <a:latin typeface="HGｺﾞｼｯｸM" pitchFamily="49" charset="-128"/>
              <a:ea typeface="HGｺﾞｼｯｸM" pitchFamily="49" charset="-128"/>
            </a:endParaRPr>
          </a:p>
          <a:p>
            <a:pPr marL="109907" indent="-109907" defTabSz="805982"/>
            <a:r>
              <a:rPr lang="en-US" altLang="ja-JP" sz="969" dirty="0">
                <a:solidFill>
                  <a:prstClr val="black"/>
                </a:solidFill>
                <a:latin typeface="HGｺﾞｼｯｸM" pitchFamily="49" charset="-128"/>
                <a:ea typeface="HGｺﾞｼｯｸM" pitchFamily="49" charset="-128"/>
              </a:rPr>
              <a:t>       </a:t>
            </a:r>
            <a:r>
              <a:rPr lang="ja-JP" altLang="en-US" sz="969" dirty="0">
                <a:solidFill>
                  <a:prstClr val="black"/>
                </a:solidFill>
                <a:latin typeface="HGｺﾞｼｯｸM" pitchFamily="49" charset="-128"/>
                <a:ea typeface="HGｺﾞｼｯｸM" pitchFamily="49" charset="-128"/>
              </a:rPr>
              <a:t>　　 </a:t>
            </a:r>
            <a:r>
              <a:rPr lang="en-US" altLang="ja-JP" sz="969" dirty="0">
                <a:solidFill>
                  <a:prstClr val="black"/>
                </a:solidFill>
                <a:latin typeface="HGｺﾞｼｯｸM" pitchFamily="49" charset="-128"/>
                <a:ea typeface="HGｺﾞｼｯｸM" pitchFamily="49" charset="-128"/>
              </a:rPr>
              <a:t>〃</a:t>
            </a:r>
            <a:r>
              <a:rPr lang="ja-JP" altLang="en-US" sz="969" dirty="0">
                <a:solidFill>
                  <a:prstClr val="black"/>
                </a:solidFill>
                <a:latin typeface="HGｺﾞｼｯｸM" pitchFamily="49" charset="-128"/>
                <a:ea typeface="HGｺﾞｼｯｸM" pitchFamily="49" charset="-128"/>
              </a:rPr>
              <a:t>　　 （</a:t>
            </a:r>
            <a:r>
              <a:rPr lang="en-US" altLang="ja-JP" sz="969" dirty="0">
                <a:solidFill>
                  <a:prstClr val="black"/>
                </a:solidFill>
                <a:latin typeface="HGｺﾞｼｯｸM" pitchFamily="49" charset="-128"/>
                <a:ea typeface="HGｺﾞｼｯｸM" pitchFamily="49" charset="-128"/>
              </a:rPr>
              <a:t>Ⅱ</a:t>
            </a:r>
            <a:r>
              <a:rPr lang="ja-JP" altLang="en-US" sz="969" dirty="0">
                <a:solidFill>
                  <a:prstClr val="black"/>
                </a:solidFill>
                <a:latin typeface="HGｺﾞｼｯｸM" pitchFamily="49" charset="-128"/>
                <a:ea typeface="HGｺﾞｼｯｸM" pitchFamily="49" charset="-128"/>
              </a:rPr>
              <a:t>）　　 </a:t>
            </a:r>
            <a:r>
              <a:rPr lang="en-US" altLang="ja-JP" sz="969" dirty="0">
                <a:solidFill>
                  <a:prstClr val="black"/>
                </a:solidFill>
                <a:latin typeface="HGｺﾞｼｯｸM" pitchFamily="49" charset="-128"/>
                <a:ea typeface="HGｺﾞｼｯｸM" pitchFamily="49" charset="-128"/>
              </a:rPr>
              <a:t> </a:t>
            </a:r>
            <a:r>
              <a:rPr lang="en-US" altLang="ja-JP" sz="969" u="sng" dirty="0">
                <a:solidFill>
                  <a:prstClr val="black"/>
                </a:solidFill>
                <a:latin typeface="HGｺﾞｼｯｸM" pitchFamily="49" charset="-128"/>
                <a:ea typeface="HGｺﾞｼｯｸM" pitchFamily="49" charset="-128"/>
              </a:rPr>
              <a:t>94</a:t>
            </a:r>
            <a:r>
              <a:rPr lang="ja-JP" altLang="en-US" sz="969" u="sng" dirty="0">
                <a:solidFill>
                  <a:prstClr val="black"/>
                </a:solidFill>
                <a:latin typeface="HGｺﾞｼｯｸM" pitchFamily="49" charset="-128"/>
                <a:ea typeface="HGｺﾞｼｯｸM" pitchFamily="49" charset="-128"/>
              </a:rPr>
              <a:t>単位</a:t>
            </a:r>
            <a:r>
              <a:rPr lang="en-US" altLang="ja-JP" sz="969" u="sng" dirty="0">
                <a:solidFill>
                  <a:prstClr val="black"/>
                </a:solidFill>
                <a:latin typeface="HGｺﾞｼｯｸM" pitchFamily="49" charset="-128"/>
                <a:ea typeface="HGｺﾞｼｯｸM" pitchFamily="49" charset="-128"/>
              </a:rPr>
              <a:t>/</a:t>
            </a:r>
            <a:r>
              <a:rPr lang="ja-JP" altLang="en-US" sz="969" u="sng" dirty="0">
                <a:solidFill>
                  <a:prstClr val="black"/>
                </a:solidFill>
                <a:latin typeface="HGｺﾞｼｯｸM" pitchFamily="49" charset="-128"/>
                <a:ea typeface="HGｺﾞｼｯｸM" pitchFamily="49" charset="-128"/>
              </a:rPr>
              <a:t>日</a:t>
            </a:r>
          </a:p>
          <a:p>
            <a:pPr marL="109907" indent="-109907" defTabSz="805982"/>
            <a:r>
              <a:rPr lang="ja-JP" altLang="en-US" sz="462" dirty="0">
                <a:solidFill>
                  <a:prstClr val="black"/>
                </a:solidFill>
                <a:latin typeface="HGｺﾞｼｯｸM" pitchFamily="49" charset="-128"/>
                <a:ea typeface="HGｺﾞｼｯｸM" pitchFamily="49" charset="-128"/>
              </a:rPr>
              <a:t>　</a:t>
            </a:r>
            <a:endParaRPr lang="en-US" altLang="ja-JP" sz="462" dirty="0">
              <a:solidFill>
                <a:prstClr val="black"/>
              </a:solidFill>
              <a:latin typeface="HGｺﾞｼｯｸM" pitchFamily="49" charset="-128"/>
              <a:ea typeface="HGｺﾞｼｯｸM" pitchFamily="49" charset="-128"/>
            </a:endParaRPr>
          </a:p>
          <a:p>
            <a:pPr marL="109907" indent="-109907" defTabSz="805982"/>
            <a:r>
              <a:rPr lang="ja-JP" altLang="en-US" sz="969" dirty="0">
                <a:solidFill>
                  <a:prstClr val="black"/>
                </a:solidFill>
                <a:latin typeface="HGｺﾞｼｯｸM" pitchFamily="49" charset="-128"/>
                <a:ea typeface="HGｺﾞｼｯｸM" pitchFamily="49" charset="-128"/>
              </a:rPr>
              <a:t> ・特別地域加算　　　　　　　　</a:t>
            </a:r>
            <a:r>
              <a:rPr lang="ja-JP" altLang="en-US" sz="969" u="sng" dirty="0">
                <a:solidFill>
                  <a:prstClr val="black"/>
                </a:solidFill>
                <a:latin typeface="HGｺﾞｼｯｸM" pitchFamily="49" charset="-128"/>
                <a:ea typeface="HGｺﾞｼｯｸM" pitchFamily="49" charset="-128"/>
              </a:rPr>
              <a:t>＋</a:t>
            </a:r>
            <a:r>
              <a:rPr lang="en-US" altLang="ja-JP" sz="969" u="sng" dirty="0">
                <a:solidFill>
                  <a:prstClr val="black"/>
                </a:solidFill>
                <a:latin typeface="HGｺﾞｼｯｸM" pitchFamily="49" charset="-128"/>
                <a:ea typeface="HGｺﾞｼｯｸM" pitchFamily="49" charset="-128"/>
              </a:rPr>
              <a:t>15/100</a:t>
            </a:r>
          </a:p>
          <a:p>
            <a:pPr marL="109907" indent="-109907" defTabSz="805982"/>
            <a:endParaRPr lang="en-US" altLang="ja-JP" sz="969" u="sng" dirty="0">
              <a:solidFill>
                <a:prstClr val="black"/>
              </a:solidFill>
              <a:latin typeface="HGｺﾞｼｯｸM" pitchFamily="49" charset="-128"/>
              <a:ea typeface="HGｺﾞｼｯｸM" pitchFamily="49" charset="-128"/>
            </a:endParaRPr>
          </a:p>
          <a:p>
            <a:pPr marL="109907" indent="-109907" defTabSz="805982"/>
            <a:endParaRPr lang="en-US" altLang="ja-JP" sz="969" dirty="0">
              <a:solidFill>
                <a:prstClr val="black"/>
              </a:solidFill>
              <a:latin typeface="HGｺﾞｼｯｸM" pitchFamily="49" charset="-128"/>
              <a:ea typeface="HGｺﾞｼｯｸM" pitchFamily="49" charset="-128"/>
            </a:endParaRPr>
          </a:p>
          <a:p>
            <a:pPr marL="109907" indent="-109907" defTabSz="805982"/>
            <a:endParaRPr lang="en-US" altLang="ja-JP" sz="969" dirty="0">
              <a:solidFill>
                <a:prstClr val="black"/>
              </a:solidFill>
              <a:latin typeface="HGｺﾞｼｯｸM" pitchFamily="49" charset="-128"/>
              <a:ea typeface="HGｺﾞｼｯｸM" pitchFamily="49" charset="-128"/>
            </a:endParaRPr>
          </a:p>
          <a:p>
            <a:pPr marL="109907" indent="-109907" defTabSz="805982"/>
            <a:endParaRPr lang="ja-JP" altLang="en-US" sz="969" dirty="0">
              <a:solidFill>
                <a:prstClr val="black"/>
              </a:solidFill>
              <a:latin typeface="HGｺﾞｼｯｸM" pitchFamily="49" charset="-128"/>
              <a:ea typeface="HGｺﾞｼｯｸM" pitchFamily="49" charset="-128"/>
            </a:endParaRPr>
          </a:p>
        </p:txBody>
      </p:sp>
      <p:sp>
        <p:nvSpPr>
          <p:cNvPr id="13" name="角丸四角形 12"/>
          <p:cNvSpPr/>
          <p:nvPr/>
        </p:nvSpPr>
        <p:spPr>
          <a:xfrm>
            <a:off x="66472" y="1900215"/>
            <a:ext cx="4904345" cy="332345"/>
          </a:xfrm>
          <a:prstGeom prst="roundRect">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33231" rIns="33231" anchor="ctr"/>
          <a:lstStyle/>
          <a:p>
            <a:pPr indent="152404" eaLnBrk="0" hangingPunct="0">
              <a:defRPr/>
            </a:pPr>
            <a:r>
              <a:rPr lang="ja-JP" altLang="en-US" sz="1015" dirty="0">
                <a:solidFill>
                  <a:prstClr val="black"/>
                </a:solidFill>
                <a:latin typeface="メイリオ" pitchFamily="50" charset="-128"/>
                <a:ea typeface="メイリオ" pitchFamily="50" charset="-128"/>
              </a:rPr>
              <a:t>（参考）　地域生活への移行に向けた支援の流れ（イメージ）</a:t>
            </a:r>
            <a:endParaRPr lang="en-US" altLang="ja-JP" sz="1015" dirty="0">
              <a:solidFill>
                <a:prstClr val="black"/>
              </a:solidFill>
              <a:latin typeface="メイリオ" pitchFamily="50" charset="-128"/>
              <a:ea typeface="メイリオ" pitchFamily="50" charset="-128"/>
            </a:endParaRPr>
          </a:p>
        </p:txBody>
      </p:sp>
      <p:sp>
        <p:nvSpPr>
          <p:cNvPr id="8" name="角丸四角形 7"/>
          <p:cNvSpPr/>
          <p:nvPr/>
        </p:nvSpPr>
        <p:spPr bwMode="auto">
          <a:xfrm>
            <a:off x="6920569" y="1966684"/>
            <a:ext cx="1440160" cy="210683"/>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33973" tIns="6793" rIns="33973" bIns="6793" numCol="1" rtlCol="0" anchor="ctr" anchorCtr="0" compatLnSpc="1">
            <a:prstTxWarp prst="textNoShape">
              <a:avLst/>
            </a:prstTxWarp>
          </a:bodyPr>
          <a:lstStyle/>
          <a:p>
            <a:pPr marL="109907" indent="-109907" algn="ctr" defTabSz="805982"/>
            <a:r>
              <a:rPr lang="ja-JP" altLang="en-US" sz="1662" dirty="0">
                <a:solidFill>
                  <a:prstClr val="black"/>
                </a:solidFill>
                <a:latin typeface="HGS創英角ﾎﾟｯﾌﾟ体" pitchFamily="50" charset="-128"/>
                <a:ea typeface="ＤＨＰ特太ゴシック体" pitchFamily="2" charset="-128"/>
              </a:rPr>
              <a:t>報 酬 単 価</a:t>
            </a:r>
          </a:p>
        </p:txBody>
      </p:sp>
      <p:sp>
        <p:nvSpPr>
          <p:cNvPr id="9" name="AutoShape 2"/>
          <p:cNvSpPr>
            <a:spLocks noChangeArrowheads="1"/>
          </p:cNvSpPr>
          <p:nvPr/>
        </p:nvSpPr>
        <p:spPr bwMode="auto">
          <a:xfrm>
            <a:off x="251082" y="474125"/>
            <a:ext cx="8707429" cy="500148"/>
          </a:xfrm>
          <a:prstGeom prst="bevel">
            <a:avLst>
              <a:gd name="adj" fmla="val 12500"/>
            </a:avLst>
          </a:prstGeom>
          <a:solidFill>
            <a:srgbClr val="FFFF66">
              <a:alpha val="47843"/>
            </a:srgbClr>
          </a:solidFill>
          <a:ln w="9525">
            <a:solidFill>
              <a:schemeClr val="tx1"/>
            </a:solidFill>
            <a:miter lim="800000"/>
            <a:headEnd/>
            <a:tailEnd/>
          </a:ln>
        </p:spPr>
        <p:txBody>
          <a:bodyPr wrap="square" anchor="ctr">
            <a:spAutoFit/>
          </a:bodyPr>
          <a:lstStyle/>
          <a:p>
            <a:pPr algn="ctr"/>
            <a:r>
              <a:rPr lang="ja-JP" altLang="en-US" sz="1846" dirty="0">
                <a:solidFill>
                  <a:srgbClr val="1F497D">
                    <a:lumMod val="50000"/>
                  </a:srgbClr>
                </a:solidFill>
                <a:ea typeface="ＤＨＰ特太ゴシック体" pitchFamily="2" charset="-128"/>
              </a:rPr>
              <a:t>地域相談支援（地域移行支援・地域定着支援）の概要</a:t>
            </a:r>
          </a:p>
        </p:txBody>
      </p:sp>
      <p:sp>
        <p:nvSpPr>
          <p:cNvPr id="10" name="角丸四角形 9"/>
          <p:cNvSpPr/>
          <p:nvPr/>
        </p:nvSpPr>
        <p:spPr>
          <a:xfrm>
            <a:off x="251082" y="1036119"/>
            <a:ext cx="8707429" cy="864096"/>
          </a:xfrm>
          <a:prstGeom prst="roundRect">
            <a:avLst/>
          </a:prstGeom>
          <a:solidFill>
            <a:schemeClr val="bg1"/>
          </a:solidFill>
          <a:ln w="3175">
            <a:solidFill>
              <a:schemeClr val="tx2">
                <a:lumMod val="50000"/>
              </a:schemeClr>
            </a:solidFill>
            <a:headEnd type="none" w="med" len="med"/>
            <a:tailEnd type="arrow" w="med" len="med"/>
          </a:ln>
          <a:effectLst>
            <a:innerShdw blurRad="114300">
              <a:prstClr val="black"/>
            </a:innerShdw>
          </a:effectLst>
        </p:spPr>
        <p:style>
          <a:lnRef idx="1">
            <a:schemeClr val="accent1"/>
          </a:lnRef>
          <a:fillRef idx="0">
            <a:schemeClr val="accent1"/>
          </a:fillRef>
          <a:effectRef idx="0">
            <a:schemeClr val="accent1"/>
          </a:effectRef>
          <a:fontRef idx="minor">
            <a:schemeClr val="tx1"/>
          </a:fontRef>
        </p:style>
        <p:txBody>
          <a:bodyPr vert="horz" rtlCol="0" anchor="ctr"/>
          <a:lstStyle/>
          <a:p>
            <a:r>
              <a:rPr lang="ja-JP" altLang="en-US" sz="1300" b="1" dirty="0">
                <a:solidFill>
                  <a:srgbClr val="1F497D">
                    <a:lumMod val="50000"/>
                  </a:srgbClr>
                </a:solidFill>
                <a:latin typeface="メイリオ" pitchFamily="50" charset="-128"/>
                <a:ea typeface="メイリオ" pitchFamily="50" charset="-128"/>
              </a:rPr>
              <a:t>　地域移行支援</a:t>
            </a:r>
            <a:r>
              <a:rPr lang="ja-JP" altLang="en-US" sz="1300" dirty="0">
                <a:solidFill>
                  <a:srgbClr val="1F497D">
                    <a:lumMod val="50000"/>
                  </a:srgbClr>
                </a:solidFill>
                <a:latin typeface="メイリオ" pitchFamily="50" charset="-128"/>
                <a:ea typeface="メイリオ" pitchFamily="50" charset="-128"/>
              </a:rPr>
              <a:t>・・・障害者支援施設、精神科病院、救護施設・更生施設、矯正施設等に入所又は入院している障害者を対象に住居</a:t>
            </a:r>
            <a:r>
              <a:rPr lang="ja-JP" altLang="en-US" sz="1300" dirty="0" smtClean="0">
                <a:solidFill>
                  <a:srgbClr val="1F497D">
                    <a:lumMod val="50000"/>
                  </a:srgbClr>
                </a:solidFill>
                <a:latin typeface="メイリオ" pitchFamily="50" charset="-128"/>
                <a:ea typeface="メイリオ" pitchFamily="50" charset="-128"/>
              </a:rPr>
              <a:t>の確保</a:t>
            </a:r>
            <a:r>
              <a:rPr lang="ja-JP" altLang="en-US" sz="1300" dirty="0">
                <a:solidFill>
                  <a:srgbClr val="1F497D">
                    <a:lumMod val="50000"/>
                  </a:srgbClr>
                </a:solidFill>
                <a:latin typeface="メイリオ" pitchFamily="50" charset="-128"/>
                <a:ea typeface="メイリオ" pitchFamily="50" charset="-128"/>
              </a:rPr>
              <a:t>その他の地域生活へ移行するための支援を行う。 </a:t>
            </a:r>
            <a:endParaRPr lang="en-US" altLang="ja-JP" sz="1300" dirty="0">
              <a:solidFill>
                <a:srgbClr val="1F497D">
                  <a:lumMod val="50000"/>
                </a:srgbClr>
              </a:solidFill>
              <a:latin typeface="メイリオ" pitchFamily="50" charset="-128"/>
              <a:ea typeface="メイリオ" pitchFamily="50" charset="-128"/>
            </a:endParaRPr>
          </a:p>
          <a:p>
            <a:r>
              <a:rPr lang="ja-JP" altLang="en-US" sz="1300" b="1" dirty="0">
                <a:solidFill>
                  <a:srgbClr val="1F497D">
                    <a:lumMod val="50000"/>
                  </a:srgbClr>
                </a:solidFill>
                <a:latin typeface="メイリオ" pitchFamily="50" charset="-128"/>
                <a:ea typeface="メイリオ" pitchFamily="50" charset="-128"/>
              </a:rPr>
              <a:t>　地域定着支援</a:t>
            </a:r>
            <a:r>
              <a:rPr lang="ja-JP" altLang="en-US" sz="1300" dirty="0">
                <a:solidFill>
                  <a:srgbClr val="1F497D">
                    <a:lumMod val="50000"/>
                  </a:srgbClr>
                </a:solidFill>
                <a:latin typeface="メイリオ" pitchFamily="50" charset="-128"/>
                <a:ea typeface="メイリオ" pitchFamily="50" charset="-128"/>
              </a:rPr>
              <a:t>・・・居宅において単身で生活している障害者等を対象に常時の連絡体制を確保し、緊急時には必要な支援を行う。</a:t>
            </a:r>
            <a:endParaRPr lang="en-US" altLang="ja-JP" sz="1300" dirty="0">
              <a:solidFill>
                <a:srgbClr val="1F497D">
                  <a:lumMod val="50000"/>
                </a:srgbClr>
              </a:solidFill>
              <a:latin typeface="メイリオ" pitchFamily="50" charset="-128"/>
              <a:ea typeface="メイリオ" pitchFamily="50" charset="-128"/>
            </a:endParaRPr>
          </a:p>
        </p:txBody>
      </p:sp>
      <p:graphicFrame>
        <p:nvGraphicFramePr>
          <p:cNvPr id="11" name="表 10"/>
          <p:cNvGraphicFramePr>
            <a:graphicFrameLocks noGrp="1"/>
          </p:cNvGraphicFramePr>
          <p:nvPr>
            <p:extLst/>
          </p:nvPr>
        </p:nvGraphicFramePr>
        <p:xfrm>
          <a:off x="384458" y="5556006"/>
          <a:ext cx="5849263" cy="731159"/>
        </p:xfrm>
        <a:graphic>
          <a:graphicData uri="http://schemas.openxmlformats.org/drawingml/2006/table">
            <a:tbl>
              <a:tblPr firstRow="1" bandRow="1">
                <a:tableStyleId>{BC89EF96-8CEA-46FF-86C4-4CE0E7609802}</a:tableStyleId>
              </a:tblPr>
              <a:tblGrid>
                <a:gridCol w="1496323">
                  <a:extLst>
                    <a:ext uri="{9D8B030D-6E8A-4147-A177-3AD203B41FA5}">
                      <a16:colId xmlns:a16="http://schemas.microsoft.com/office/drawing/2014/main" val="20000"/>
                    </a:ext>
                  </a:extLst>
                </a:gridCol>
                <a:gridCol w="2176470">
                  <a:extLst>
                    <a:ext uri="{9D8B030D-6E8A-4147-A177-3AD203B41FA5}">
                      <a16:colId xmlns:a16="http://schemas.microsoft.com/office/drawing/2014/main" val="20001"/>
                    </a:ext>
                  </a:extLst>
                </a:gridCol>
                <a:gridCol w="2176470">
                  <a:extLst>
                    <a:ext uri="{9D8B030D-6E8A-4147-A177-3AD203B41FA5}">
                      <a16:colId xmlns:a16="http://schemas.microsoft.com/office/drawing/2014/main" val="20002"/>
                    </a:ext>
                  </a:extLst>
                </a:gridCol>
              </a:tblGrid>
              <a:tr h="228133">
                <a:tc>
                  <a:txBody>
                    <a:bodyPr/>
                    <a:lstStyle/>
                    <a:p>
                      <a:endParaRPr kumimoji="1" lang="ja-JP" altLang="en-US" sz="800" b="0" dirty="0">
                        <a:solidFill>
                          <a:schemeClr val="bg1"/>
                        </a:solidFill>
                        <a:latin typeface="メイリオ" pitchFamily="50" charset="-128"/>
                        <a:ea typeface="メイリオ" pitchFamily="50" charset="-128"/>
                      </a:endParaRPr>
                    </a:p>
                  </a:txBody>
                  <a:tcPr marL="84406" marR="84406" marT="42203" marB="42203" anchor="ctr">
                    <a:solidFill>
                      <a:schemeClr val="tx2">
                        <a:lumMod val="60000"/>
                        <a:lumOff val="40000"/>
                      </a:schemeClr>
                    </a:solidFill>
                  </a:tcPr>
                </a:tc>
                <a:tc>
                  <a:txBody>
                    <a:bodyPr/>
                    <a:lstStyle/>
                    <a:p>
                      <a:pPr algn="ctr"/>
                      <a:r>
                        <a:rPr kumimoji="1" lang="ja-JP" altLang="en-US" sz="800" b="0" dirty="0" smtClean="0">
                          <a:solidFill>
                            <a:schemeClr val="bg1"/>
                          </a:solidFill>
                          <a:latin typeface="メイリオ" pitchFamily="50" charset="-128"/>
                          <a:ea typeface="メイリオ" pitchFamily="50" charset="-128"/>
                        </a:rPr>
                        <a:t>地域移行支援</a:t>
                      </a:r>
                      <a:endParaRPr kumimoji="1" lang="ja-JP" altLang="en-US" sz="800" b="0" dirty="0">
                        <a:solidFill>
                          <a:schemeClr val="bg1"/>
                        </a:solidFill>
                        <a:latin typeface="メイリオ" pitchFamily="50" charset="-128"/>
                        <a:ea typeface="メイリオ" pitchFamily="50" charset="-128"/>
                      </a:endParaRPr>
                    </a:p>
                  </a:txBody>
                  <a:tcPr marL="84406" marR="84406" marT="42203" marB="42203" anchor="ctr">
                    <a:solidFill>
                      <a:schemeClr val="tx2">
                        <a:lumMod val="60000"/>
                        <a:lumOff val="40000"/>
                      </a:schemeClr>
                    </a:solidFill>
                  </a:tcPr>
                </a:tc>
                <a:tc>
                  <a:txBody>
                    <a:bodyPr/>
                    <a:lstStyle/>
                    <a:p>
                      <a:pPr algn="ctr"/>
                      <a:r>
                        <a:rPr kumimoji="1" lang="ja-JP" altLang="en-US" sz="800" b="0" dirty="0" smtClean="0">
                          <a:solidFill>
                            <a:schemeClr val="bg1"/>
                          </a:solidFill>
                          <a:latin typeface="メイリオ" pitchFamily="50" charset="-128"/>
                          <a:ea typeface="メイリオ" pitchFamily="50" charset="-128"/>
                        </a:rPr>
                        <a:t>地域定着支援</a:t>
                      </a:r>
                      <a:endParaRPr kumimoji="1" lang="ja-JP" altLang="en-US" sz="800" b="0" dirty="0">
                        <a:solidFill>
                          <a:schemeClr val="bg1"/>
                        </a:solidFill>
                        <a:latin typeface="メイリオ" pitchFamily="50" charset="-128"/>
                        <a:ea typeface="メイリオ" pitchFamily="50" charset="-128"/>
                      </a:endParaRPr>
                    </a:p>
                  </a:txBody>
                  <a:tcPr marL="84406" marR="84406" marT="42203" marB="42203" anchor="ctr">
                    <a:solidFill>
                      <a:schemeClr val="tx2">
                        <a:lumMod val="60000"/>
                        <a:lumOff val="40000"/>
                      </a:schemeClr>
                    </a:solidFill>
                  </a:tcPr>
                </a:tc>
                <a:extLst>
                  <a:ext uri="{0D108BD9-81ED-4DB2-BD59-A6C34878D82A}">
                    <a16:rowId xmlns:a16="http://schemas.microsoft.com/office/drawing/2014/main" val="10000"/>
                  </a:ext>
                </a:extLst>
              </a:tr>
              <a:tr h="274893">
                <a:tc>
                  <a:txBody>
                    <a:bodyPr/>
                    <a:lstStyle/>
                    <a:p>
                      <a:pPr algn="ctr"/>
                      <a:r>
                        <a:rPr kumimoji="1" lang="ja-JP" altLang="en-US" sz="800" dirty="0" smtClean="0">
                          <a:latin typeface="メイリオ" pitchFamily="50" charset="-128"/>
                          <a:ea typeface="メイリオ" pitchFamily="50" charset="-128"/>
                        </a:rPr>
                        <a:t>事業所数</a:t>
                      </a:r>
                      <a:endParaRPr kumimoji="1" lang="ja-JP" altLang="en-US" sz="800" dirty="0">
                        <a:latin typeface="メイリオ" pitchFamily="50" charset="-128"/>
                        <a:ea typeface="メイリオ" pitchFamily="50" charset="-128"/>
                      </a:endParaRPr>
                    </a:p>
                  </a:txBody>
                  <a:tcPr marL="84406" marR="84406" marT="42203" marB="42203" anchor="ctr">
                    <a:solidFill>
                      <a:schemeClr val="bg1"/>
                    </a:solidFill>
                  </a:tcPr>
                </a:tc>
                <a:tc>
                  <a:txBody>
                    <a:bodyPr/>
                    <a:lstStyle/>
                    <a:p>
                      <a:pPr algn="r"/>
                      <a:r>
                        <a:rPr kumimoji="1" lang="ja-JP" altLang="en-US" sz="800" dirty="0" smtClean="0">
                          <a:latin typeface="メイリオ" pitchFamily="50" charset="-128"/>
                          <a:ea typeface="メイリオ" pitchFamily="50" charset="-128"/>
                        </a:rPr>
                        <a:t>３２９事業所</a:t>
                      </a:r>
                      <a:endParaRPr kumimoji="1" lang="ja-JP" altLang="en-US" sz="800" dirty="0">
                        <a:latin typeface="メイリオ" pitchFamily="50" charset="-128"/>
                        <a:ea typeface="メイリオ" pitchFamily="50" charset="-128"/>
                      </a:endParaRPr>
                    </a:p>
                  </a:txBody>
                  <a:tcPr marL="84406" marR="84406" marT="42203" marB="42203" anchor="ctr">
                    <a:solidFill>
                      <a:schemeClr val="bg1"/>
                    </a:solidFill>
                  </a:tcPr>
                </a:tc>
                <a:tc>
                  <a:txBody>
                    <a:bodyPr/>
                    <a:lstStyle/>
                    <a:p>
                      <a:pPr algn="r"/>
                      <a:r>
                        <a:rPr kumimoji="1" lang="ja-JP" altLang="en-US" sz="800" dirty="0" smtClean="0">
                          <a:latin typeface="メイリオ" pitchFamily="50" charset="-128"/>
                          <a:ea typeface="メイリオ" pitchFamily="50" charset="-128"/>
                        </a:rPr>
                        <a:t>４９９事業所</a:t>
                      </a:r>
                      <a:endParaRPr kumimoji="1" lang="ja-JP" altLang="en-US" sz="800" dirty="0">
                        <a:latin typeface="メイリオ" pitchFamily="50" charset="-128"/>
                        <a:ea typeface="メイリオ" pitchFamily="50" charset="-128"/>
                      </a:endParaRPr>
                    </a:p>
                  </a:txBody>
                  <a:tcPr marL="84406" marR="84406" marT="42203" marB="42203" anchor="ctr">
                    <a:solidFill>
                      <a:schemeClr val="bg1"/>
                    </a:solidFill>
                  </a:tcPr>
                </a:tc>
                <a:extLst>
                  <a:ext uri="{0D108BD9-81ED-4DB2-BD59-A6C34878D82A}">
                    <a16:rowId xmlns:a16="http://schemas.microsoft.com/office/drawing/2014/main" val="10001"/>
                  </a:ext>
                </a:extLst>
              </a:tr>
              <a:tr h="228133">
                <a:tc>
                  <a:txBody>
                    <a:bodyPr/>
                    <a:lstStyle/>
                    <a:p>
                      <a:pPr algn="ctr"/>
                      <a:r>
                        <a:rPr kumimoji="1" lang="ja-JP" altLang="en-US" sz="800" dirty="0" smtClean="0">
                          <a:latin typeface="メイリオ" pitchFamily="50" charset="-128"/>
                          <a:ea typeface="メイリオ" pitchFamily="50" charset="-128"/>
                        </a:rPr>
                        <a:t>利用者数</a:t>
                      </a:r>
                      <a:endParaRPr kumimoji="1" lang="ja-JP" altLang="en-US" sz="800" dirty="0">
                        <a:latin typeface="メイリオ" pitchFamily="50" charset="-128"/>
                        <a:ea typeface="メイリオ" pitchFamily="50" charset="-128"/>
                      </a:endParaRPr>
                    </a:p>
                  </a:txBody>
                  <a:tcPr marL="84406" marR="84406" marT="42203" marB="42203" anchor="ctr">
                    <a:solidFill>
                      <a:schemeClr val="bg1"/>
                    </a:solidFill>
                  </a:tcPr>
                </a:tc>
                <a:tc>
                  <a:txBody>
                    <a:bodyPr/>
                    <a:lstStyle/>
                    <a:p>
                      <a:pPr algn="r"/>
                      <a:r>
                        <a:rPr kumimoji="1" lang="ja-JP" altLang="en-US" sz="800" dirty="0" smtClean="0">
                          <a:latin typeface="メイリオ" pitchFamily="50" charset="-128"/>
                          <a:ea typeface="メイリオ" pitchFamily="50" charset="-128"/>
                        </a:rPr>
                        <a:t>６２０人</a:t>
                      </a:r>
                      <a:endParaRPr kumimoji="1" lang="ja-JP" altLang="en-US" sz="800" dirty="0">
                        <a:latin typeface="メイリオ" pitchFamily="50" charset="-128"/>
                        <a:ea typeface="メイリオ" pitchFamily="50" charset="-128"/>
                      </a:endParaRPr>
                    </a:p>
                  </a:txBody>
                  <a:tcPr marL="84406" marR="84406" marT="42203" marB="42203" anchor="ctr">
                    <a:solidFill>
                      <a:schemeClr val="bg1"/>
                    </a:solidFill>
                  </a:tcPr>
                </a:tc>
                <a:tc>
                  <a:txBody>
                    <a:bodyPr/>
                    <a:lstStyle/>
                    <a:p>
                      <a:pPr algn="r"/>
                      <a:r>
                        <a:rPr kumimoji="1" lang="ja-JP" altLang="en-US" sz="800" dirty="0" smtClean="0">
                          <a:latin typeface="メイリオ" pitchFamily="50" charset="-128"/>
                          <a:ea typeface="メイリオ" pitchFamily="50" charset="-128"/>
                        </a:rPr>
                        <a:t>３，１０７人</a:t>
                      </a:r>
                      <a:endParaRPr kumimoji="1" lang="ja-JP" altLang="en-US" sz="800" dirty="0">
                        <a:latin typeface="メイリオ" pitchFamily="50" charset="-128"/>
                        <a:ea typeface="メイリオ" pitchFamily="50" charset="-128"/>
                      </a:endParaRPr>
                    </a:p>
                  </a:txBody>
                  <a:tcPr marL="84406" marR="84406" marT="42203" marB="42203" anchor="ctr">
                    <a:solidFill>
                      <a:schemeClr val="bg1"/>
                    </a:solidFill>
                  </a:tcPr>
                </a:tc>
                <a:extLst>
                  <a:ext uri="{0D108BD9-81ED-4DB2-BD59-A6C34878D82A}">
                    <a16:rowId xmlns:a16="http://schemas.microsoft.com/office/drawing/2014/main" val="10002"/>
                  </a:ext>
                </a:extLst>
              </a:tr>
            </a:tbl>
          </a:graphicData>
        </a:graphic>
      </p:graphicFrame>
      <p:sp>
        <p:nvSpPr>
          <p:cNvPr id="12" name="テキスト ボックス 11"/>
          <p:cNvSpPr txBox="1"/>
          <p:nvPr/>
        </p:nvSpPr>
        <p:spPr>
          <a:xfrm>
            <a:off x="4839804" y="6287164"/>
            <a:ext cx="1395847" cy="220188"/>
          </a:xfrm>
          <a:prstGeom prst="rect">
            <a:avLst/>
          </a:prstGeom>
          <a:noFill/>
        </p:spPr>
        <p:txBody>
          <a:bodyPr wrap="square" rtlCol="0">
            <a:spAutoFit/>
          </a:bodyPr>
          <a:lstStyle/>
          <a:p>
            <a:r>
              <a:rPr lang="ja-JP" altLang="en-US" sz="831" dirty="0">
                <a:solidFill>
                  <a:prstClr val="black"/>
                </a:solidFill>
                <a:ea typeface="ＭＳ Ｐゴシック" charset="-128"/>
              </a:rPr>
              <a:t>国保連平成３０年８月実績</a:t>
            </a:r>
          </a:p>
        </p:txBody>
      </p:sp>
      <p:sp>
        <p:nvSpPr>
          <p:cNvPr id="2" name="スライド番号プレースホルダー 1"/>
          <p:cNvSpPr>
            <a:spLocks noGrp="1"/>
          </p:cNvSpPr>
          <p:nvPr>
            <p:ph type="sldNum" sz="quarter" idx="12"/>
          </p:nvPr>
        </p:nvSpPr>
        <p:spPr>
          <a:xfrm>
            <a:off x="7050608" y="6492875"/>
            <a:ext cx="2057400" cy="365125"/>
          </a:xfrm>
        </p:spPr>
        <p:txBody>
          <a:bodyPr/>
          <a:lstStyle/>
          <a:p>
            <a:pPr>
              <a:defRPr/>
            </a:pPr>
            <a:fld id="{804D6B79-3AEB-42FE-A736-A41F7AEA0445}" type="slidenum">
              <a:rPr lang="en-US" altLang="ja-JP" smtClean="0"/>
              <a:pPr>
                <a:defRPr/>
              </a:pPr>
              <a:t>55</a:t>
            </a:fld>
            <a:endParaRPr lang="en-US" altLang="ja-JP" dirty="0"/>
          </a:p>
        </p:txBody>
      </p:sp>
      <p:sp>
        <p:nvSpPr>
          <p:cNvPr id="15"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11554057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56"/>
          <p:cNvSpPr>
            <a:spLocks noChangeArrowheads="1"/>
          </p:cNvSpPr>
          <p:nvPr/>
        </p:nvSpPr>
        <p:spPr bwMode="auto">
          <a:xfrm>
            <a:off x="118582" y="1059896"/>
            <a:ext cx="5782796" cy="2392881"/>
          </a:xfrm>
          <a:prstGeom prst="rect">
            <a:avLst/>
          </a:prstGeom>
          <a:solidFill>
            <a:schemeClr val="bg1">
              <a:alpha val="50196"/>
            </a:schemeClr>
          </a:solidFill>
          <a:ln w="38100" cmpd="dbl" algn="ctr">
            <a:solidFill>
              <a:schemeClr val="bg1">
                <a:lumMod val="65000"/>
              </a:schemeClr>
            </a:solidFill>
            <a:miter lim="800000"/>
            <a:headEnd/>
            <a:tailEnd/>
          </a:ln>
        </p:spPr>
        <p:txBody>
          <a:bodyPr lIns="84374" tIns="42187" rIns="84374" bIns="42187" anchor="ctr"/>
          <a:lstStyle/>
          <a:p>
            <a:pPr algn="ctr" defTabSz="843839"/>
            <a:endParaRPr lang="ja-JP" altLang="en-US" sz="1662" dirty="0">
              <a:solidFill>
                <a:srgbClr val="000000"/>
              </a:solidFill>
              <a:ea typeface="ＭＳ Ｐゴシック" charset="-128"/>
            </a:endParaRPr>
          </a:p>
        </p:txBody>
      </p:sp>
      <p:sp>
        <p:nvSpPr>
          <p:cNvPr id="43" name="AutoShape 2"/>
          <p:cNvSpPr>
            <a:spLocks noChangeArrowheads="1"/>
          </p:cNvSpPr>
          <p:nvPr/>
        </p:nvSpPr>
        <p:spPr bwMode="auto">
          <a:xfrm>
            <a:off x="118582" y="300275"/>
            <a:ext cx="8892480" cy="500148"/>
          </a:xfrm>
          <a:prstGeom prst="bevel">
            <a:avLst>
              <a:gd name="adj" fmla="val 12500"/>
            </a:avLst>
          </a:prstGeom>
          <a:solidFill>
            <a:srgbClr val="FFFF99"/>
          </a:solidFill>
          <a:ln w="9525">
            <a:solidFill>
              <a:schemeClr val="tx1"/>
            </a:solidFill>
            <a:miter lim="800000"/>
            <a:headEnd/>
            <a:tailEnd/>
          </a:ln>
        </p:spPr>
        <p:txBody>
          <a:bodyPr wrap="square" anchor="ctr">
            <a:spAutoFit/>
          </a:bodyPr>
          <a:lstStyle/>
          <a:p>
            <a:pPr algn="ctr"/>
            <a:r>
              <a:rPr lang="ja-JP" altLang="en-US" sz="1846" dirty="0">
                <a:solidFill>
                  <a:srgbClr val="2D2D8A">
                    <a:lumMod val="75000"/>
                  </a:srgbClr>
                </a:solidFill>
                <a:ea typeface="ＤＨＰ特太ゴシック体" pitchFamily="2" charset="-128"/>
              </a:rPr>
              <a:t>地域相談支援（地域移行支援・地域定着支援）の利用者数実績等</a:t>
            </a:r>
          </a:p>
        </p:txBody>
      </p:sp>
      <p:sp>
        <p:nvSpPr>
          <p:cNvPr id="71" name="角丸四角形 70"/>
          <p:cNvSpPr/>
          <p:nvPr/>
        </p:nvSpPr>
        <p:spPr>
          <a:xfrm>
            <a:off x="99667" y="891292"/>
            <a:ext cx="4054604" cy="332345"/>
          </a:xfrm>
          <a:prstGeom prst="roundRect">
            <a:avLst/>
          </a:prstGeom>
          <a:solidFill>
            <a:srgbClr val="FFFFCC"/>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indent="152404" eaLnBrk="0" hangingPunct="0">
              <a:defRPr/>
            </a:pPr>
            <a:r>
              <a:rPr lang="ja-JP" altLang="en-US" sz="1385" dirty="0">
                <a:solidFill>
                  <a:srgbClr val="333399">
                    <a:lumMod val="75000"/>
                  </a:srgbClr>
                </a:solidFill>
                <a:latin typeface="HGPｺﾞｼｯｸM" pitchFamily="50" charset="-128"/>
                <a:ea typeface="ＤＨＰ特太ゴシック体" pitchFamily="2" charset="-128"/>
              </a:rPr>
              <a:t>◆ 障害福祉計画における見込量と実績</a:t>
            </a:r>
            <a:endParaRPr lang="en-US" altLang="ja-JP" sz="1385" dirty="0">
              <a:solidFill>
                <a:srgbClr val="333399">
                  <a:lumMod val="75000"/>
                </a:srgbClr>
              </a:solidFill>
              <a:latin typeface="HGPｺﾞｼｯｸM" pitchFamily="50" charset="-128"/>
              <a:ea typeface="ＤＨＰ特太ゴシック体" pitchFamily="2" charset="-128"/>
            </a:endParaRPr>
          </a:p>
        </p:txBody>
      </p:sp>
      <p:sp>
        <p:nvSpPr>
          <p:cNvPr id="73" name="角丸四角形 72"/>
          <p:cNvSpPr/>
          <p:nvPr/>
        </p:nvSpPr>
        <p:spPr>
          <a:xfrm>
            <a:off x="3242622" y="1339957"/>
            <a:ext cx="1661538" cy="199407"/>
          </a:xfrm>
          <a:prstGeom prst="roundRect">
            <a:avLst/>
          </a:prstGeom>
          <a:solidFill>
            <a:schemeClr val="accent2">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ja-JP" altLang="en-US" sz="969" dirty="0">
                <a:solidFill>
                  <a:schemeClr val="tx1"/>
                </a:solidFill>
                <a:effectLst>
                  <a:outerShdw blurRad="38100" dist="38100" dir="2700000" algn="tl">
                    <a:srgbClr val="000000">
                      <a:alpha val="43137"/>
                    </a:srgbClr>
                  </a:outerShdw>
                </a:effectLst>
                <a:latin typeface="HGPｺﾞｼｯｸE" pitchFamily="50" charset="-128"/>
                <a:ea typeface="HGPｺﾞｼｯｸE" pitchFamily="50" charset="-128"/>
              </a:rPr>
              <a:t>地域定着支援</a:t>
            </a:r>
          </a:p>
        </p:txBody>
      </p:sp>
      <p:sp>
        <p:nvSpPr>
          <p:cNvPr id="79" name="角丸四角形 78"/>
          <p:cNvSpPr/>
          <p:nvPr/>
        </p:nvSpPr>
        <p:spPr>
          <a:xfrm>
            <a:off x="106694" y="3561938"/>
            <a:ext cx="4054604" cy="332345"/>
          </a:xfrm>
          <a:prstGeom prst="roundRect">
            <a:avLst/>
          </a:prstGeom>
          <a:solidFill>
            <a:srgbClr val="FFFFCC"/>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indent="152404" eaLnBrk="0" hangingPunct="0">
              <a:defRPr/>
            </a:pPr>
            <a:r>
              <a:rPr lang="ja-JP" altLang="en-US" sz="1385" dirty="0">
                <a:solidFill>
                  <a:srgbClr val="333399">
                    <a:lumMod val="75000"/>
                  </a:srgbClr>
                </a:solidFill>
                <a:latin typeface="HGPｺﾞｼｯｸM" pitchFamily="50" charset="-128"/>
                <a:ea typeface="ＤＨＰ特太ゴシック体" pitchFamily="2" charset="-128"/>
              </a:rPr>
              <a:t>◆ 障害別利用者数の推移（Ｈ２４</a:t>
            </a:r>
            <a:r>
              <a:rPr lang="en-US" altLang="ja-JP" sz="1385" dirty="0">
                <a:solidFill>
                  <a:srgbClr val="333399">
                    <a:lumMod val="75000"/>
                  </a:srgbClr>
                </a:solidFill>
                <a:latin typeface="HGPｺﾞｼｯｸM" pitchFamily="50" charset="-128"/>
                <a:ea typeface="ＤＨＰ特太ゴシック体" pitchFamily="2" charset="-128"/>
              </a:rPr>
              <a:t>.</a:t>
            </a:r>
            <a:r>
              <a:rPr lang="ja-JP" altLang="en-US" sz="1385" dirty="0">
                <a:solidFill>
                  <a:srgbClr val="333399">
                    <a:lumMod val="75000"/>
                  </a:srgbClr>
                </a:solidFill>
                <a:latin typeface="HGPｺﾞｼｯｸM" pitchFamily="50" charset="-128"/>
                <a:ea typeface="ＤＨＰ特太ゴシック体" pitchFamily="2" charset="-128"/>
              </a:rPr>
              <a:t>４～Ｈ３０</a:t>
            </a:r>
            <a:r>
              <a:rPr lang="en-US" altLang="ja-JP" sz="1385" dirty="0">
                <a:solidFill>
                  <a:srgbClr val="333399">
                    <a:lumMod val="75000"/>
                  </a:srgbClr>
                </a:solidFill>
                <a:latin typeface="HGPｺﾞｼｯｸM" pitchFamily="50" charset="-128"/>
                <a:ea typeface="ＤＨＰ特太ゴシック体" pitchFamily="2" charset="-128"/>
              </a:rPr>
              <a:t>.</a:t>
            </a:r>
            <a:r>
              <a:rPr lang="ja-JP" altLang="en-US" sz="1385" dirty="0">
                <a:solidFill>
                  <a:srgbClr val="333399">
                    <a:lumMod val="75000"/>
                  </a:srgbClr>
                </a:solidFill>
                <a:latin typeface="HGPｺﾞｼｯｸM" pitchFamily="50" charset="-128"/>
                <a:ea typeface="ＤＨＰ特太ゴシック体" pitchFamily="2" charset="-128"/>
              </a:rPr>
              <a:t>１２）</a:t>
            </a:r>
            <a:endParaRPr lang="en-US" altLang="ja-JP" sz="1385" dirty="0">
              <a:solidFill>
                <a:srgbClr val="333399">
                  <a:lumMod val="75000"/>
                </a:srgbClr>
              </a:solidFill>
              <a:latin typeface="HGPｺﾞｼｯｸM" pitchFamily="50" charset="-128"/>
              <a:ea typeface="ＤＨＰ特太ゴシック体" pitchFamily="2" charset="-128"/>
            </a:endParaRPr>
          </a:p>
        </p:txBody>
      </p:sp>
      <p:sp>
        <p:nvSpPr>
          <p:cNvPr id="80" name="角丸四角形 79"/>
          <p:cNvSpPr/>
          <p:nvPr/>
        </p:nvSpPr>
        <p:spPr>
          <a:xfrm>
            <a:off x="5977305" y="893724"/>
            <a:ext cx="3033757" cy="332345"/>
          </a:xfrm>
          <a:prstGeom prst="roundRect">
            <a:avLst/>
          </a:prstGeom>
          <a:solidFill>
            <a:srgbClr val="FFFFCC"/>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3231" rIns="33231" anchor="ctr"/>
          <a:lstStyle/>
          <a:p>
            <a:pPr indent="152404" eaLnBrk="0" hangingPunct="0">
              <a:defRPr/>
            </a:pPr>
            <a:r>
              <a:rPr lang="ja-JP" altLang="en-US" sz="1385" dirty="0">
                <a:solidFill>
                  <a:srgbClr val="333399">
                    <a:lumMod val="75000"/>
                  </a:srgbClr>
                </a:solidFill>
                <a:latin typeface="HGPｺﾞｼｯｸM" pitchFamily="50" charset="-128"/>
                <a:ea typeface="ＤＨＰ特太ゴシック体" pitchFamily="2" charset="-128"/>
              </a:rPr>
              <a:t>◆ 都道府県別利用者数（Ｈ３０</a:t>
            </a:r>
            <a:r>
              <a:rPr lang="en-US" altLang="ja-JP" sz="1385" dirty="0">
                <a:solidFill>
                  <a:srgbClr val="333399">
                    <a:lumMod val="75000"/>
                  </a:srgbClr>
                </a:solidFill>
                <a:latin typeface="HGPｺﾞｼｯｸM" pitchFamily="50" charset="-128"/>
                <a:ea typeface="ＤＨＰ特太ゴシック体" pitchFamily="2" charset="-128"/>
              </a:rPr>
              <a:t>.</a:t>
            </a:r>
            <a:r>
              <a:rPr lang="ja-JP" altLang="en-US" sz="1385" dirty="0">
                <a:solidFill>
                  <a:srgbClr val="333399">
                    <a:lumMod val="75000"/>
                  </a:srgbClr>
                </a:solidFill>
                <a:latin typeface="HGPｺﾞｼｯｸM" pitchFamily="50" charset="-128"/>
                <a:ea typeface="ＤＨＰ特太ゴシック体" pitchFamily="2" charset="-128"/>
              </a:rPr>
              <a:t>１２）</a:t>
            </a:r>
            <a:endParaRPr lang="en-US" altLang="ja-JP" sz="1385" dirty="0">
              <a:solidFill>
                <a:srgbClr val="333399">
                  <a:lumMod val="75000"/>
                </a:srgbClr>
              </a:solidFill>
              <a:latin typeface="HGPｺﾞｼｯｸM" pitchFamily="50" charset="-128"/>
              <a:ea typeface="ＤＨＰ特太ゴシック体" pitchFamily="2" charset="-128"/>
            </a:endParaRPr>
          </a:p>
        </p:txBody>
      </p:sp>
      <p:sp>
        <p:nvSpPr>
          <p:cNvPr id="90" name="角丸四角形 89"/>
          <p:cNvSpPr/>
          <p:nvPr/>
        </p:nvSpPr>
        <p:spPr>
          <a:xfrm>
            <a:off x="317989" y="1331572"/>
            <a:ext cx="1661538" cy="199407"/>
          </a:xfrm>
          <a:prstGeom prst="roundRect">
            <a:avLst/>
          </a:prstGeom>
          <a:solidFill>
            <a:schemeClr val="accent2">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ja-JP" altLang="en-US" sz="969" dirty="0">
                <a:solidFill>
                  <a:schemeClr val="tx1"/>
                </a:solidFill>
                <a:effectLst>
                  <a:outerShdw blurRad="38100" dist="38100" dir="2700000" algn="tl">
                    <a:srgbClr val="000000">
                      <a:alpha val="43137"/>
                    </a:srgbClr>
                  </a:outerShdw>
                </a:effectLst>
                <a:latin typeface="HGPｺﾞｼｯｸE" pitchFamily="50" charset="-128"/>
                <a:ea typeface="HGPｺﾞｼｯｸE" pitchFamily="50" charset="-128"/>
              </a:rPr>
              <a:t>地域移行支援</a:t>
            </a:r>
          </a:p>
        </p:txBody>
      </p:sp>
      <p:sp>
        <p:nvSpPr>
          <p:cNvPr id="91" name="角丸四角形 90"/>
          <p:cNvSpPr/>
          <p:nvPr/>
        </p:nvSpPr>
        <p:spPr>
          <a:xfrm>
            <a:off x="3907311" y="4027220"/>
            <a:ext cx="1329378" cy="199407"/>
          </a:xfrm>
          <a:prstGeom prst="roundRect">
            <a:avLst/>
          </a:prstGeom>
          <a:solidFill>
            <a:schemeClr val="accent2">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ja-JP" altLang="en-US" sz="969" dirty="0">
                <a:solidFill>
                  <a:prstClr val="white"/>
                </a:solidFill>
                <a:effectLst>
                  <a:outerShdw blurRad="38100" dist="38100" dir="2700000" algn="tl">
                    <a:srgbClr val="000000">
                      <a:alpha val="43137"/>
                    </a:srgbClr>
                  </a:outerShdw>
                </a:effectLst>
                <a:latin typeface="HGPｺﾞｼｯｸE" pitchFamily="50" charset="-128"/>
                <a:ea typeface="HGPｺﾞｼｯｸE" pitchFamily="50" charset="-128"/>
              </a:rPr>
              <a:t>　</a:t>
            </a:r>
            <a:r>
              <a:rPr lang="ja-JP" altLang="en-US" sz="969" dirty="0">
                <a:solidFill>
                  <a:schemeClr val="tx1"/>
                </a:solidFill>
                <a:effectLst>
                  <a:outerShdw blurRad="38100" dist="38100" dir="2700000" algn="tl">
                    <a:srgbClr val="000000">
                      <a:alpha val="43137"/>
                    </a:srgbClr>
                  </a:outerShdw>
                </a:effectLst>
                <a:latin typeface="HGPｺﾞｼｯｸE" pitchFamily="50" charset="-128"/>
                <a:ea typeface="HGPｺﾞｼｯｸE" pitchFamily="50" charset="-128"/>
              </a:rPr>
              <a:t>地域定着支援</a:t>
            </a:r>
          </a:p>
        </p:txBody>
      </p:sp>
      <p:sp>
        <p:nvSpPr>
          <p:cNvPr id="92" name="角丸四角形 91"/>
          <p:cNvSpPr/>
          <p:nvPr/>
        </p:nvSpPr>
        <p:spPr>
          <a:xfrm>
            <a:off x="916209" y="4027220"/>
            <a:ext cx="1329378" cy="199407"/>
          </a:xfrm>
          <a:prstGeom prst="roundRect">
            <a:avLst/>
          </a:prstGeom>
          <a:solidFill>
            <a:schemeClr val="accent2">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ja-JP" altLang="en-US" sz="969" dirty="0">
                <a:solidFill>
                  <a:prstClr val="white"/>
                </a:solidFill>
                <a:effectLst>
                  <a:outerShdw blurRad="38100" dist="38100" dir="2700000" algn="tl">
                    <a:srgbClr val="000000">
                      <a:alpha val="43137"/>
                    </a:srgbClr>
                  </a:outerShdw>
                </a:effectLst>
                <a:latin typeface="HGPｺﾞｼｯｸE" pitchFamily="50" charset="-128"/>
                <a:ea typeface="HGPｺﾞｼｯｸE" pitchFamily="50" charset="-128"/>
              </a:rPr>
              <a:t>　</a:t>
            </a:r>
            <a:r>
              <a:rPr lang="ja-JP" altLang="en-US" sz="969" dirty="0">
                <a:solidFill>
                  <a:schemeClr val="tx1"/>
                </a:solidFill>
                <a:effectLst>
                  <a:outerShdw blurRad="38100" dist="38100" dir="2700000" algn="tl">
                    <a:srgbClr val="000000">
                      <a:alpha val="43137"/>
                    </a:srgbClr>
                  </a:outerShdw>
                </a:effectLst>
                <a:latin typeface="HGPｺﾞｼｯｸE" pitchFamily="50" charset="-128"/>
                <a:ea typeface="HGPｺﾞｼｯｸE" pitchFamily="50" charset="-128"/>
              </a:rPr>
              <a:t>地域移行支援</a:t>
            </a:r>
          </a:p>
        </p:txBody>
      </p:sp>
      <p:sp>
        <p:nvSpPr>
          <p:cNvPr id="28" name="テキスト ボックス 27"/>
          <p:cNvSpPr txBox="1"/>
          <p:nvPr/>
        </p:nvSpPr>
        <p:spPr>
          <a:xfrm>
            <a:off x="8360728" y="1240789"/>
            <a:ext cx="650334" cy="319446"/>
          </a:xfrm>
          <a:prstGeom prst="rect">
            <a:avLst/>
          </a:prstGeom>
          <a:noFill/>
        </p:spPr>
        <p:txBody>
          <a:bodyPr wrap="square" rtlCol="0">
            <a:spAutoFit/>
          </a:bodyPr>
          <a:lstStyle/>
          <a:p>
            <a:r>
              <a:rPr lang="ja-JP" altLang="en-US" sz="738" dirty="0">
                <a:latin typeface="+mn-ea"/>
              </a:rPr>
              <a:t>（単位：人）</a:t>
            </a:r>
            <a:endParaRPr kumimoji="1" lang="ja-JP" altLang="en-US" sz="738" dirty="0">
              <a:latin typeface="+mn-ea"/>
            </a:endParaRPr>
          </a:p>
        </p:txBody>
      </p:sp>
      <p:sp>
        <p:nvSpPr>
          <p:cNvPr id="34" name="左右矢印 33"/>
          <p:cNvSpPr/>
          <p:nvPr/>
        </p:nvSpPr>
        <p:spPr>
          <a:xfrm>
            <a:off x="384458" y="3131008"/>
            <a:ext cx="1683301" cy="325422"/>
          </a:xfrm>
          <a:prstGeom prst="lef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738" dirty="0"/>
              <a:t>第４期障害福祉計画</a:t>
            </a:r>
          </a:p>
        </p:txBody>
      </p:sp>
      <p:sp>
        <p:nvSpPr>
          <p:cNvPr id="37" name="左右矢印 36"/>
          <p:cNvSpPr/>
          <p:nvPr/>
        </p:nvSpPr>
        <p:spPr>
          <a:xfrm>
            <a:off x="2090076" y="3096288"/>
            <a:ext cx="691893" cy="390560"/>
          </a:xfrm>
          <a:prstGeom prst="leftRightArrow">
            <a:avLst>
              <a:gd name="adj1" fmla="val 50000"/>
              <a:gd name="adj2" fmla="val 19384"/>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738" dirty="0"/>
              <a:t>第５期障害福祉計画</a:t>
            </a:r>
          </a:p>
        </p:txBody>
      </p:sp>
      <p:sp>
        <p:nvSpPr>
          <p:cNvPr id="39" name="左右矢印 38"/>
          <p:cNvSpPr/>
          <p:nvPr/>
        </p:nvSpPr>
        <p:spPr>
          <a:xfrm>
            <a:off x="3309714" y="3151193"/>
            <a:ext cx="1683301" cy="325422"/>
          </a:xfrm>
          <a:prstGeom prst="lef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738" dirty="0"/>
              <a:t>第４期障害福祉計画</a:t>
            </a:r>
          </a:p>
        </p:txBody>
      </p:sp>
      <p:sp>
        <p:nvSpPr>
          <p:cNvPr id="44" name="左右矢印 43"/>
          <p:cNvSpPr/>
          <p:nvPr/>
        </p:nvSpPr>
        <p:spPr>
          <a:xfrm>
            <a:off x="5015332" y="3116473"/>
            <a:ext cx="691893" cy="390560"/>
          </a:xfrm>
          <a:prstGeom prst="leftRightArrow">
            <a:avLst>
              <a:gd name="adj1" fmla="val 50000"/>
              <a:gd name="adj2" fmla="val 19384"/>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738" dirty="0"/>
              <a:t>第５期障害福祉計画</a:t>
            </a:r>
          </a:p>
        </p:txBody>
      </p:sp>
      <p:cxnSp>
        <p:nvCxnSpPr>
          <p:cNvPr id="45" name="直線コネクタ 44"/>
          <p:cNvCxnSpPr/>
          <p:nvPr/>
        </p:nvCxnSpPr>
        <p:spPr>
          <a:xfrm>
            <a:off x="2067759" y="1567870"/>
            <a:ext cx="0" cy="1888560"/>
          </a:xfrm>
          <a:prstGeom prst="line">
            <a:avLst/>
          </a:prstGeom>
          <a:ln w="38100" cap="rnd">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4993015" y="1567870"/>
            <a:ext cx="0" cy="1888560"/>
          </a:xfrm>
          <a:prstGeom prst="line">
            <a:avLst/>
          </a:prstGeom>
          <a:ln w="38100" cap="rnd">
            <a:solidFill>
              <a:srgbClr val="92D050"/>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30" name="グラフ 29"/>
          <p:cNvGraphicFramePr>
            <a:graphicFrameLocks/>
          </p:cNvGraphicFramePr>
          <p:nvPr>
            <p:extLst/>
          </p:nvPr>
        </p:nvGraphicFramePr>
        <p:xfrm>
          <a:off x="23814" y="1489654"/>
          <a:ext cx="2758154" cy="16615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グラフ 30"/>
          <p:cNvGraphicFramePr>
            <a:graphicFrameLocks/>
          </p:cNvGraphicFramePr>
          <p:nvPr>
            <p:extLst/>
          </p:nvPr>
        </p:nvGraphicFramePr>
        <p:xfrm>
          <a:off x="2993823" y="1514509"/>
          <a:ext cx="2758154" cy="1661538"/>
        </p:xfrm>
        <a:graphic>
          <a:graphicData uri="http://schemas.openxmlformats.org/drawingml/2006/chart">
            <c:chart xmlns:c="http://schemas.openxmlformats.org/drawingml/2006/chart" xmlns:r="http://schemas.openxmlformats.org/officeDocument/2006/relationships" r:id="rId4"/>
          </a:graphicData>
        </a:graphic>
      </p:graphicFrame>
      <p:grpSp>
        <p:nvGrpSpPr>
          <p:cNvPr id="36" name="グループ化 35"/>
          <p:cNvGrpSpPr/>
          <p:nvPr/>
        </p:nvGrpSpPr>
        <p:grpSpPr>
          <a:xfrm>
            <a:off x="5990863" y="1431275"/>
            <a:ext cx="1604782" cy="5126758"/>
            <a:chOff x="0" y="0"/>
            <a:chExt cx="1748118" cy="5576400"/>
          </a:xfrm>
        </p:grpSpPr>
        <p:graphicFrame>
          <p:nvGraphicFramePr>
            <p:cNvPr id="55" name="グラフ 54"/>
            <p:cNvGraphicFramePr>
              <a:graphicFrameLocks/>
            </p:cNvGraphicFramePr>
            <p:nvPr>
              <p:extLst/>
            </p:nvPr>
          </p:nvGraphicFramePr>
          <p:xfrm>
            <a:off x="0" y="0"/>
            <a:ext cx="1645200" cy="5576400"/>
          </p:xfrm>
          <a:graphic>
            <a:graphicData uri="http://schemas.openxmlformats.org/drawingml/2006/chart">
              <c:chart xmlns:c="http://schemas.openxmlformats.org/drawingml/2006/chart" xmlns:r="http://schemas.openxmlformats.org/officeDocument/2006/relationships" r:id="rId5"/>
            </a:graphicData>
          </a:graphic>
        </p:graphicFrame>
        <p:sp>
          <p:nvSpPr>
            <p:cNvPr id="60" name="テキスト ボックス 7"/>
            <p:cNvSpPr txBox="1"/>
            <p:nvPr/>
          </p:nvSpPr>
          <p:spPr>
            <a:xfrm>
              <a:off x="1299882" y="2868706"/>
              <a:ext cx="448236" cy="30255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738" dirty="0"/>
                <a:t>267</a:t>
              </a:r>
              <a:endParaRPr kumimoji="1" lang="ja-JP" altLang="en-US" sz="738" dirty="0"/>
            </a:p>
          </p:txBody>
        </p:sp>
      </p:grpSp>
      <p:grpSp>
        <p:nvGrpSpPr>
          <p:cNvPr id="38" name="グループ化 37"/>
          <p:cNvGrpSpPr/>
          <p:nvPr/>
        </p:nvGrpSpPr>
        <p:grpSpPr>
          <a:xfrm>
            <a:off x="7457943" y="1454381"/>
            <a:ext cx="1686057" cy="5126758"/>
            <a:chOff x="2756645" y="13607"/>
            <a:chExt cx="1832966" cy="5576400"/>
          </a:xfrm>
        </p:grpSpPr>
        <p:grpSp>
          <p:nvGrpSpPr>
            <p:cNvPr id="47" name="グループ化 46"/>
            <p:cNvGrpSpPr/>
            <p:nvPr/>
          </p:nvGrpSpPr>
          <p:grpSpPr>
            <a:xfrm>
              <a:off x="2756645" y="13607"/>
              <a:ext cx="1832966" cy="5576400"/>
              <a:chOff x="2756645" y="13607"/>
              <a:chExt cx="1832966" cy="5576400"/>
            </a:xfrm>
          </p:grpSpPr>
          <p:graphicFrame>
            <p:nvGraphicFramePr>
              <p:cNvPr id="53" name="グラフ 52"/>
              <p:cNvGraphicFramePr>
                <a:graphicFrameLocks/>
              </p:cNvGraphicFramePr>
              <p:nvPr>
                <p:extLst/>
              </p:nvPr>
            </p:nvGraphicFramePr>
            <p:xfrm>
              <a:off x="2756645" y="13607"/>
              <a:ext cx="1645200" cy="5576400"/>
            </p:xfrm>
            <a:graphic>
              <a:graphicData uri="http://schemas.openxmlformats.org/drawingml/2006/chart">
                <c:chart xmlns:c="http://schemas.openxmlformats.org/drawingml/2006/chart" xmlns:r="http://schemas.openxmlformats.org/officeDocument/2006/relationships" r:id="rId6"/>
              </a:graphicData>
            </a:graphic>
          </p:graphicFrame>
          <p:sp>
            <p:nvSpPr>
              <p:cNvPr id="54" name="テキスト ボックス 1"/>
              <p:cNvSpPr txBox="1"/>
              <p:nvPr/>
            </p:nvSpPr>
            <p:spPr>
              <a:xfrm>
                <a:off x="4141375" y="672351"/>
                <a:ext cx="448236" cy="30255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738" dirty="0"/>
                  <a:t>750</a:t>
                </a:r>
                <a:endParaRPr kumimoji="1" lang="ja-JP" altLang="en-US" sz="738" dirty="0"/>
              </a:p>
            </p:txBody>
          </p:sp>
        </p:grpSp>
        <p:sp>
          <p:nvSpPr>
            <p:cNvPr id="52" name="テキスト ボックス 10"/>
            <p:cNvSpPr txBox="1"/>
            <p:nvPr/>
          </p:nvSpPr>
          <p:spPr>
            <a:xfrm>
              <a:off x="4134969" y="1941019"/>
              <a:ext cx="448236" cy="30255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kumimoji="1" lang="ja-JP" altLang="en-US" sz="738" dirty="0"/>
            </a:p>
          </p:txBody>
        </p:sp>
      </p:grpSp>
      <p:graphicFrame>
        <p:nvGraphicFramePr>
          <p:cNvPr id="41" name="グラフ 40"/>
          <p:cNvGraphicFramePr>
            <a:graphicFrameLocks/>
          </p:cNvGraphicFramePr>
          <p:nvPr>
            <p:extLst/>
          </p:nvPr>
        </p:nvGraphicFramePr>
        <p:xfrm>
          <a:off x="264379" y="4464102"/>
          <a:ext cx="2838318" cy="195274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2" name="グラフ 41"/>
          <p:cNvGraphicFramePr>
            <a:graphicFrameLocks/>
          </p:cNvGraphicFramePr>
          <p:nvPr>
            <p:extLst/>
          </p:nvPr>
        </p:nvGraphicFramePr>
        <p:xfrm>
          <a:off x="3084361" y="4396195"/>
          <a:ext cx="2824615" cy="1993846"/>
        </p:xfrm>
        <a:graphic>
          <a:graphicData uri="http://schemas.openxmlformats.org/drawingml/2006/chart">
            <c:chart xmlns:c="http://schemas.openxmlformats.org/drawingml/2006/chart" xmlns:r="http://schemas.openxmlformats.org/officeDocument/2006/relationships" r:id="rId8"/>
          </a:graphicData>
        </a:graphic>
      </p:graphicFrame>
      <p:sp>
        <p:nvSpPr>
          <p:cNvPr id="2" name="スライド番号プレースホルダー 1"/>
          <p:cNvSpPr>
            <a:spLocks noGrp="1"/>
          </p:cNvSpPr>
          <p:nvPr>
            <p:ph type="sldNum" sz="quarter" idx="12"/>
          </p:nvPr>
        </p:nvSpPr>
        <p:spPr/>
        <p:txBody>
          <a:bodyPr/>
          <a:lstStyle/>
          <a:p>
            <a:fld id="{2ADEAB0B-3364-414D-832E-F3CDA843F507}" type="slidenum">
              <a:rPr kumimoji="1" lang="ja-JP" altLang="en-US" smtClean="0"/>
              <a:t>56</a:t>
            </a:fld>
            <a:endParaRPr kumimoji="1" lang="ja-JP" altLang="en-US"/>
          </a:p>
        </p:txBody>
      </p:sp>
      <p:sp>
        <p:nvSpPr>
          <p:cNvPr id="3" name="フッター プレースホルダー 2"/>
          <p:cNvSpPr>
            <a:spLocks noGrp="1"/>
          </p:cNvSpPr>
          <p:nvPr>
            <p:ph type="ftr" sz="quarter" idx="11"/>
          </p:nvPr>
        </p:nvSpPr>
        <p:spPr/>
        <p:txBody>
          <a:bodyPr/>
          <a:lstStyle/>
          <a:p>
            <a:pPr>
              <a:defRPr/>
            </a:pPr>
            <a:r>
              <a:rPr kumimoji="1" lang="ja-JP" altLang="en-US" smtClean="0"/>
              <a:t>平成</a:t>
            </a:r>
            <a:r>
              <a:rPr kumimoji="1" lang="en-US" altLang="ja-JP" smtClean="0"/>
              <a:t>30</a:t>
            </a:r>
            <a:r>
              <a:rPr kumimoji="1" lang="ja-JP" altLang="en-US" smtClean="0"/>
              <a:t>年度障害者総合福祉推進事業に基づく新カリキュラムによる相談支援従事者養成研修</a:t>
            </a:r>
            <a:r>
              <a:rPr kumimoji="1" lang="en-US" altLang="ja-JP" smtClean="0"/>
              <a:t>(</a:t>
            </a:r>
            <a:r>
              <a:rPr kumimoji="1" lang="ja-JP" altLang="en-US" smtClean="0"/>
              <a:t>現任研修</a:t>
            </a:r>
            <a:r>
              <a:rPr kumimoji="1" lang="en-US" altLang="ja-JP" smtClean="0"/>
              <a:t>) </a:t>
            </a:r>
            <a:r>
              <a:rPr kumimoji="1" lang="ja-JP" altLang="en-US" smtClean="0"/>
              <a:t>を令和元年度版に改訂したもの</a:t>
            </a:r>
            <a:endParaRPr kumimoji="1" lang="ja-JP" altLang="en-US" dirty="0" smtClean="0"/>
          </a:p>
        </p:txBody>
      </p:sp>
    </p:spTree>
    <p:extLst>
      <p:ext uri="{BB962C8B-B14F-4D97-AF65-F5344CB8AC3E}">
        <p14:creationId xmlns:p14="http://schemas.microsoft.com/office/powerpoint/2010/main" val="32256518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0" y="581201"/>
            <a:ext cx="4572000" cy="5890457"/>
          </a:xfrm>
          <a:prstGeom prst="rect">
            <a:avLst/>
          </a:prstGeom>
          <a:solidFill>
            <a:srgbClr val="FDEFE3"/>
          </a:solidFill>
          <a:ln w="12700">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5" name="正方形/長方形 244"/>
          <p:cNvSpPr/>
          <p:nvPr/>
        </p:nvSpPr>
        <p:spPr>
          <a:xfrm>
            <a:off x="4558555" y="581200"/>
            <a:ext cx="4572000" cy="5890457"/>
          </a:xfrm>
          <a:prstGeom prst="rect">
            <a:avLst/>
          </a:prstGeom>
          <a:solidFill>
            <a:srgbClr val="F2F5EB"/>
          </a:solidFill>
          <a:ln w="12700">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1" name="二等辺三角形 40"/>
          <p:cNvSpPr/>
          <p:nvPr/>
        </p:nvSpPr>
        <p:spPr>
          <a:xfrm>
            <a:off x="35496" y="3815895"/>
            <a:ext cx="9108504" cy="2655762"/>
          </a:xfrm>
          <a:prstGeom prst="triangle">
            <a:avLst>
              <a:gd name="adj" fmla="val 75196"/>
            </a:avLst>
          </a:prstGeom>
          <a:solidFill>
            <a:srgbClr val="ECE7F1"/>
          </a:solidFill>
          <a:ln w="12700">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09" name="直線矢印コネクタ 108"/>
          <p:cNvCxnSpPr/>
          <p:nvPr/>
        </p:nvCxnSpPr>
        <p:spPr>
          <a:xfrm flipH="1">
            <a:off x="7582524" y="2071707"/>
            <a:ext cx="403354" cy="324434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1043" name="Picture 8" descr="家　イラスト 無料 に対する画像結果"/>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720" y="780607"/>
            <a:ext cx="1281984" cy="976431"/>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164" name="Picture 4" descr="施設 イラスト 無料 に対する画像結果"/>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7" y="5258488"/>
            <a:ext cx="1154981" cy="861679"/>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107" name="ドーナツ 106"/>
          <p:cNvSpPr/>
          <p:nvPr/>
        </p:nvSpPr>
        <p:spPr>
          <a:xfrm>
            <a:off x="1482691" y="1208589"/>
            <a:ext cx="6180434" cy="4121070"/>
          </a:xfrm>
          <a:prstGeom prst="donut">
            <a:avLst>
              <a:gd name="adj" fmla="val 45072"/>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a:solidFill>
                  <a:schemeClr val="tx1"/>
                </a:solidFill>
              </a:rPr>
              <a:t>Ｆ</a:t>
            </a:r>
          </a:p>
        </p:txBody>
      </p:sp>
      <p:sp>
        <p:nvSpPr>
          <p:cNvPr id="2" name="タイトル 1"/>
          <p:cNvSpPr>
            <a:spLocks noGrp="1"/>
          </p:cNvSpPr>
          <p:nvPr>
            <p:ph type="title"/>
          </p:nvPr>
        </p:nvSpPr>
        <p:spPr>
          <a:xfrm>
            <a:off x="484664" y="116632"/>
            <a:ext cx="8229600" cy="252963"/>
          </a:xfrm>
        </p:spPr>
        <p:txBody>
          <a:bodyPr>
            <a:noAutofit/>
          </a:bodyPr>
          <a:lstStyle/>
          <a:p>
            <a:pPr algn="ctr"/>
            <a:r>
              <a:rPr lang="ja-JP" altLang="en-US" sz="2215" b="1" dirty="0"/>
              <a:t>相談支援の体制充実及び質の向上による効果（イメージ）</a:t>
            </a:r>
          </a:p>
        </p:txBody>
      </p:sp>
      <p:sp>
        <p:nvSpPr>
          <p:cNvPr id="6" name="円/楕円 5"/>
          <p:cNvSpPr/>
          <p:nvPr/>
        </p:nvSpPr>
        <p:spPr>
          <a:xfrm>
            <a:off x="3419872" y="2578473"/>
            <a:ext cx="2440646" cy="1459111"/>
          </a:xfrm>
          <a:prstGeom prst="ellipse">
            <a:avLst/>
          </a:prstGeom>
          <a:ln>
            <a:noFill/>
          </a:ln>
        </p:spPr>
        <p:style>
          <a:lnRef idx="1">
            <a:schemeClr val="accent2"/>
          </a:lnRef>
          <a:fillRef idx="2">
            <a:schemeClr val="accent2"/>
          </a:fillRef>
          <a:effectRef idx="1">
            <a:schemeClr val="accent2"/>
          </a:effectRef>
          <a:fontRef idx="minor">
            <a:schemeClr val="dk1"/>
          </a:fontRef>
        </p:style>
        <p:txBody>
          <a:bodyPr rtlCol="0" anchor="t"/>
          <a:lstStyle/>
          <a:p>
            <a:pPr algn="ctr"/>
            <a:endParaRPr lang="ja-JP" altLang="en-US" sz="1477"/>
          </a:p>
        </p:txBody>
      </p:sp>
      <p:sp>
        <p:nvSpPr>
          <p:cNvPr id="8" name="テキスト ボックス 7"/>
          <p:cNvSpPr txBox="1"/>
          <p:nvPr/>
        </p:nvSpPr>
        <p:spPr>
          <a:xfrm>
            <a:off x="3666024" y="2554272"/>
            <a:ext cx="2115378" cy="291170"/>
          </a:xfrm>
          <a:prstGeom prst="rect">
            <a:avLst/>
          </a:prstGeom>
          <a:noFill/>
        </p:spPr>
        <p:txBody>
          <a:bodyPr wrap="square" rtlCol="0">
            <a:spAutoFit/>
          </a:bodyPr>
          <a:lstStyle/>
          <a:p>
            <a:r>
              <a:rPr lang="ja-JP" altLang="en-US" sz="1292" b="1">
                <a:solidFill>
                  <a:schemeClr val="tx1">
                    <a:lumMod val="65000"/>
                    <a:lumOff val="35000"/>
                  </a:schemeClr>
                </a:solidFill>
                <a:latin typeface="HG丸ｺﾞｼｯｸM-PRO" panose="020F0600000000000000" pitchFamily="50" charset="-128"/>
                <a:ea typeface="HG丸ｺﾞｼｯｸM-PRO" panose="020F0600000000000000" pitchFamily="50" charset="-128"/>
              </a:rPr>
              <a:t>基幹相談支援センター</a:t>
            </a:r>
          </a:p>
        </p:txBody>
      </p:sp>
      <p:grpSp>
        <p:nvGrpSpPr>
          <p:cNvPr id="1053" name="グループ化 1052"/>
          <p:cNvGrpSpPr/>
          <p:nvPr/>
        </p:nvGrpSpPr>
        <p:grpSpPr>
          <a:xfrm>
            <a:off x="3939660" y="2777685"/>
            <a:ext cx="1296146" cy="655236"/>
            <a:chOff x="3707903" y="2572784"/>
            <a:chExt cx="1800200" cy="976880"/>
          </a:xfrm>
        </p:grpSpPr>
        <p:grpSp>
          <p:nvGrpSpPr>
            <p:cNvPr id="12" name="グループ化 11"/>
            <p:cNvGrpSpPr/>
            <p:nvPr/>
          </p:nvGrpSpPr>
          <p:grpSpPr>
            <a:xfrm>
              <a:off x="4355976" y="2572784"/>
              <a:ext cx="517074" cy="976880"/>
              <a:chOff x="2751618" y="3030104"/>
              <a:chExt cx="449673" cy="954214"/>
            </a:xfrm>
          </p:grpSpPr>
          <p:sp>
            <p:nvSpPr>
              <p:cNvPr id="14" name="円/楕円 13"/>
              <p:cNvSpPr/>
              <p:nvPr/>
            </p:nvSpPr>
            <p:spPr>
              <a:xfrm>
                <a:off x="2787162" y="3030104"/>
                <a:ext cx="373141" cy="38880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ja-JP" altLang="en-US" sz="1108">
                  <a:solidFill>
                    <a:schemeClr val="tx1"/>
                  </a:solidFill>
                </a:endParaRPr>
              </a:p>
            </p:txBody>
          </p:sp>
          <p:sp>
            <p:nvSpPr>
              <p:cNvPr id="15" name="台形 14"/>
              <p:cNvSpPr/>
              <p:nvPr/>
            </p:nvSpPr>
            <p:spPr>
              <a:xfrm rot="10800000">
                <a:off x="2751618" y="3424789"/>
                <a:ext cx="449673" cy="559529"/>
              </a:xfrm>
              <a:prstGeom prst="trapezoi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ja-JP" altLang="en-US" sz="1108">
                  <a:solidFill>
                    <a:schemeClr val="tx1"/>
                  </a:solidFill>
                </a:endParaRPr>
              </a:p>
            </p:txBody>
          </p:sp>
        </p:grpSp>
        <p:grpSp>
          <p:nvGrpSpPr>
            <p:cNvPr id="35" name="グループ化 34"/>
            <p:cNvGrpSpPr/>
            <p:nvPr/>
          </p:nvGrpSpPr>
          <p:grpSpPr>
            <a:xfrm>
              <a:off x="5022094" y="2617003"/>
              <a:ext cx="486009" cy="928219"/>
              <a:chOff x="4993834" y="3323487"/>
              <a:chExt cx="591072" cy="1068336"/>
            </a:xfrm>
          </p:grpSpPr>
          <p:grpSp>
            <p:nvGrpSpPr>
              <p:cNvPr id="22" name="グループ化 21"/>
              <p:cNvGrpSpPr/>
              <p:nvPr/>
            </p:nvGrpSpPr>
            <p:grpSpPr>
              <a:xfrm>
                <a:off x="4993834" y="3323487"/>
                <a:ext cx="591072" cy="966907"/>
                <a:chOff x="2726832" y="3026509"/>
                <a:chExt cx="499066" cy="883308"/>
              </a:xfrm>
            </p:grpSpPr>
            <p:sp>
              <p:nvSpPr>
                <p:cNvPr id="24" name="円/楕円 23"/>
                <p:cNvSpPr/>
                <p:nvPr/>
              </p:nvSpPr>
              <p:spPr>
                <a:xfrm>
                  <a:off x="2762380" y="3026509"/>
                  <a:ext cx="414129" cy="388804"/>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738">
                    <a:solidFill>
                      <a:schemeClr val="tx1"/>
                    </a:solidFill>
                  </a:endParaRPr>
                </a:p>
              </p:txBody>
            </p:sp>
            <p:sp>
              <p:nvSpPr>
                <p:cNvPr id="25" name="台形 24"/>
                <p:cNvSpPr/>
                <p:nvPr/>
              </p:nvSpPr>
              <p:spPr>
                <a:xfrm rot="10800000">
                  <a:off x="2726832" y="3350288"/>
                  <a:ext cx="499066" cy="559529"/>
                </a:xfrm>
                <a:prstGeom prst="trapezoid">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369">
                    <a:solidFill>
                      <a:schemeClr val="tx1"/>
                    </a:solidFill>
                  </a:endParaRPr>
                </a:p>
              </p:txBody>
            </p:sp>
          </p:grpSp>
          <p:sp>
            <p:nvSpPr>
              <p:cNvPr id="31" name="テキスト ボックス 30"/>
              <p:cNvSpPr txBox="1"/>
              <p:nvPr/>
            </p:nvSpPr>
            <p:spPr>
              <a:xfrm>
                <a:off x="5072927" y="3640384"/>
                <a:ext cx="455974" cy="751439"/>
              </a:xfrm>
              <a:prstGeom prst="rect">
                <a:avLst/>
              </a:prstGeom>
              <a:noFill/>
            </p:spPr>
            <p:txBody>
              <a:bodyPr vert="eaVert" wrap="square" rtlCol="0">
                <a:spAutoFit/>
              </a:bodyPr>
              <a:lstStyle/>
              <a:p>
                <a:r>
                  <a:rPr lang="ja-JP" altLang="en-US" sz="554" dirty="0"/>
                  <a:t>社福士等</a:t>
                </a:r>
              </a:p>
            </p:txBody>
          </p:sp>
        </p:grpSp>
        <p:grpSp>
          <p:nvGrpSpPr>
            <p:cNvPr id="34" name="グループ化 33"/>
            <p:cNvGrpSpPr/>
            <p:nvPr/>
          </p:nvGrpSpPr>
          <p:grpSpPr>
            <a:xfrm>
              <a:off x="3707903" y="2617002"/>
              <a:ext cx="486009" cy="865212"/>
              <a:chOff x="3736579" y="3301548"/>
              <a:chExt cx="591072" cy="995818"/>
            </a:xfrm>
          </p:grpSpPr>
          <p:grpSp>
            <p:nvGrpSpPr>
              <p:cNvPr id="27" name="グループ化 26"/>
              <p:cNvGrpSpPr/>
              <p:nvPr/>
            </p:nvGrpSpPr>
            <p:grpSpPr>
              <a:xfrm>
                <a:off x="3736579" y="3301548"/>
                <a:ext cx="591072" cy="966908"/>
                <a:chOff x="2726836" y="3026509"/>
                <a:chExt cx="499067" cy="883309"/>
              </a:xfrm>
            </p:grpSpPr>
            <p:sp>
              <p:nvSpPr>
                <p:cNvPr id="29" name="円/楕円 28"/>
                <p:cNvSpPr/>
                <p:nvPr/>
              </p:nvSpPr>
              <p:spPr>
                <a:xfrm>
                  <a:off x="2762380" y="3026509"/>
                  <a:ext cx="414128" cy="388804"/>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738">
                    <a:solidFill>
                      <a:schemeClr val="tx1"/>
                    </a:solidFill>
                  </a:endParaRPr>
                </a:p>
              </p:txBody>
            </p:sp>
            <p:sp>
              <p:nvSpPr>
                <p:cNvPr id="30" name="台形 29"/>
                <p:cNvSpPr/>
                <p:nvPr/>
              </p:nvSpPr>
              <p:spPr>
                <a:xfrm rot="10800000">
                  <a:off x="2726836" y="3350289"/>
                  <a:ext cx="499067" cy="559529"/>
                </a:xfrm>
                <a:prstGeom prst="trapezoid">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738">
                    <a:solidFill>
                      <a:schemeClr val="tx1"/>
                    </a:solidFill>
                  </a:endParaRPr>
                </a:p>
              </p:txBody>
            </p:sp>
          </p:grpSp>
          <p:sp>
            <p:nvSpPr>
              <p:cNvPr id="32" name="テキスト ボックス 31"/>
              <p:cNvSpPr txBox="1"/>
              <p:nvPr/>
            </p:nvSpPr>
            <p:spPr>
              <a:xfrm>
                <a:off x="3781650" y="3655970"/>
                <a:ext cx="503737" cy="641396"/>
              </a:xfrm>
              <a:prstGeom prst="rect">
                <a:avLst/>
              </a:prstGeom>
              <a:noFill/>
            </p:spPr>
            <p:txBody>
              <a:bodyPr vert="eaVert" wrap="square" rtlCol="0">
                <a:spAutoFit/>
              </a:bodyPr>
              <a:lstStyle/>
              <a:p>
                <a:r>
                  <a:rPr lang="ja-JP" altLang="en-US" sz="738"/>
                  <a:t>保健師</a:t>
                </a:r>
              </a:p>
            </p:txBody>
          </p:sp>
        </p:grpSp>
        <p:sp>
          <p:nvSpPr>
            <p:cNvPr id="33" name="テキスト ボックス 32"/>
            <p:cNvSpPr txBox="1"/>
            <p:nvPr/>
          </p:nvSpPr>
          <p:spPr>
            <a:xfrm>
              <a:off x="4079579" y="3052116"/>
              <a:ext cx="1129601" cy="476257"/>
            </a:xfrm>
            <a:prstGeom prst="rect">
              <a:avLst/>
            </a:prstGeom>
          </p:spPr>
          <p:style>
            <a:lnRef idx="2">
              <a:schemeClr val="accent6"/>
            </a:lnRef>
            <a:fillRef idx="1">
              <a:schemeClr val="lt1"/>
            </a:fillRef>
            <a:effectRef idx="0">
              <a:schemeClr val="accent6"/>
            </a:effectRef>
            <a:fontRef idx="minor">
              <a:schemeClr val="dk1"/>
            </a:fontRef>
          </p:style>
          <p:txBody>
            <a:bodyPr vert="horz" wrap="square" rtlCol="0">
              <a:spAutoFit/>
            </a:bodyPr>
            <a:lstStyle/>
            <a:p>
              <a:pPr algn="ctr"/>
              <a:r>
                <a:rPr lang="ja-JP" altLang="en-US" sz="738" b="1" dirty="0">
                  <a:solidFill>
                    <a:schemeClr val="tx1"/>
                  </a:solidFill>
                </a:rPr>
                <a:t>主任相談支援専門員</a:t>
              </a:r>
            </a:p>
          </p:txBody>
        </p:sp>
      </p:grpSp>
      <p:sp>
        <p:nvSpPr>
          <p:cNvPr id="110" name="テキスト ボックス 109"/>
          <p:cNvSpPr txBox="1"/>
          <p:nvPr/>
        </p:nvSpPr>
        <p:spPr>
          <a:xfrm>
            <a:off x="3178576" y="1378828"/>
            <a:ext cx="2867238" cy="93025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292" b="1" dirty="0">
                <a:solidFill>
                  <a:schemeClr val="tx1"/>
                </a:solidFill>
              </a:rPr>
              <a:t>計画相談支援の充実（報酬改定）</a:t>
            </a:r>
            <a:endParaRPr lang="en-US" altLang="ja-JP" sz="1292" b="1" dirty="0">
              <a:solidFill>
                <a:schemeClr val="tx1"/>
              </a:solidFill>
            </a:endParaRPr>
          </a:p>
          <a:p>
            <a:pPr marL="165593" indent="-165593">
              <a:buFont typeface="Wingdings" panose="05000000000000000000" pitchFamily="2" charset="2"/>
              <a:buChar char="Ø"/>
            </a:pPr>
            <a:r>
              <a:rPr lang="ja-JP" altLang="en-US" sz="1015" b="1" dirty="0">
                <a:solidFill>
                  <a:schemeClr val="tx1"/>
                </a:solidFill>
              </a:rPr>
              <a:t>モニタリング頻度の増加</a:t>
            </a:r>
            <a:endParaRPr lang="en-US" altLang="ja-JP" sz="1015" b="1" dirty="0">
              <a:solidFill>
                <a:schemeClr val="tx1"/>
              </a:solidFill>
            </a:endParaRPr>
          </a:p>
          <a:p>
            <a:pPr marL="165593" indent="-165593">
              <a:buFont typeface="Wingdings" panose="05000000000000000000" pitchFamily="2" charset="2"/>
              <a:buChar char="Ø"/>
            </a:pPr>
            <a:r>
              <a:rPr lang="ja-JP" altLang="en-US" sz="1015" b="1" dirty="0">
                <a:solidFill>
                  <a:schemeClr val="tx1"/>
                </a:solidFill>
              </a:rPr>
              <a:t>特定事業所加算の充実と緩和</a:t>
            </a:r>
            <a:endParaRPr lang="en-US" altLang="ja-JP" sz="1015" b="1" dirty="0">
              <a:solidFill>
                <a:schemeClr val="tx1"/>
              </a:solidFill>
            </a:endParaRPr>
          </a:p>
          <a:p>
            <a:pPr marL="165593" indent="-165593">
              <a:buFont typeface="Wingdings" panose="05000000000000000000" pitchFamily="2" charset="2"/>
              <a:buChar char="Ø"/>
            </a:pPr>
            <a:r>
              <a:rPr lang="ja-JP" altLang="en-US" sz="1015" b="1" dirty="0">
                <a:solidFill>
                  <a:schemeClr val="tx1"/>
                </a:solidFill>
              </a:rPr>
              <a:t>連携および質の確保に対する加算創設</a:t>
            </a:r>
            <a:endParaRPr lang="en-US" altLang="ja-JP" sz="1015" b="1" dirty="0">
              <a:solidFill>
                <a:schemeClr val="tx1"/>
              </a:solidFill>
            </a:endParaRPr>
          </a:p>
          <a:p>
            <a:r>
              <a:rPr lang="ja-JP" altLang="en-US" sz="1108" b="1" dirty="0">
                <a:solidFill>
                  <a:schemeClr val="tx1"/>
                </a:solidFill>
              </a:rPr>
              <a:t>→体制の安定に</a:t>
            </a:r>
            <a:r>
              <a:rPr lang="ja-JP" altLang="en-US" sz="1108" b="1" dirty="0" smtClean="0">
                <a:solidFill>
                  <a:schemeClr val="tx1"/>
                </a:solidFill>
              </a:rPr>
              <a:t>よる質</a:t>
            </a:r>
            <a:r>
              <a:rPr lang="ja-JP" altLang="en-US" sz="1108" b="1" dirty="0">
                <a:solidFill>
                  <a:schemeClr val="tx1"/>
                </a:solidFill>
              </a:rPr>
              <a:t>の向上および効率化</a:t>
            </a:r>
            <a:endParaRPr lang="en-US" altLang="ja-JP" sz="1108" b="1" dirty="0">
              <a:solidFill>
                <a:schemeClr val="tx1"/>
              </a:solidFill>
            </a:endParaRPr>
          </a:p>
        </p:txBody>
      </p:sp>
      <p:pic>
        <p:nvPicPr>
          <p:cNvPr id="1028" name="Picture 4" descr="施設 イラスト 無料 に対する画像結果"/>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6114" y="799537"/>
            <a:ext cx="1301850" cy="759770"/>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1026" name="Picture 2" descr="病院 イラスト 無料 に対する画像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2509" y="975469"/>
            <a:ext cx="1331645" cy="868642"/>
          </a:xfrm>
          <a:prstGeom prst="rect">
            <a:avLst/>
          </a:prstGeom>
          <a:noFill/>
          <a:extLst>
            <a:ext uri="{909E8E84-426E-40dd-AFC4-6F175D3DCCD1}">
              <a14:hiddenFill xmlns="" xmlns:a14="http://schemas.microsoft.com/office/drawing/2010/main">
                <a:solidFill>
                  <a:srgbClr val="FFFFFF"/>
                </a:solidFill>
              </a14:hiddenFill>
            </a:ext>
          </a:extLst>
        </p:spPr>
      </p:pic>
      <p:sp>
        <p:nvSpPr>
          <p:cNvPr id="108" name="図形 107"/>
          <p:cNvSpPr/>
          <p:nvPr/>
        </p:nvSpPr>
        <p:spPr>
          <a:xfrm rot="16200000" flipV="1">
            <a:off x="6990111" y="1125417"/>
            <a:ext cx="921565" cy="2757766"/>
          </a:xfrm>
          <a:prstGeom prst="swooshArrow">
            <a:avLst>
              <a:gd name="adj1" fmla="val 16310"/>
              <a:gd name="adj2" fmla="val 24129"/>
            </a:avLst>
          </a:prstGeom>
          <a:scene3d>
            <a:camera prst="perspectiveContrastingRightFacing"/>
            <a:lightRig rig="threePt" dir="t"/>
          </a:scene3d>
        </p:spPr>
        <p:style>
          <a:lnRef idx="1">
            <a:schemeClr val="accent2"/>
          </a:lnRef>
          <a:fillRef idx="2">
            <a:schemeClr val="accent2"/>
          </a:fillRef>
          <a:effectRef idx="1">
            <a:schemeClr val="accent2"/>
          </a:effectRef>
          <a:fontRef idx="minor">
            <a:schemeClr val="dk1"/>
          </a:fontRef>
        </p:style>
      </p:sp>
      <p:sp>
        <p:nvSpPr>
          <p:cNvPr id="114" name="上矢印 113"/>
          <p:cNvSpPr/>
          <p:nvPr/>
        </p:nvSpPr>
        <p:spPr>
          <a:xfrm rot="3211947">
            <a:off x="7166437" y="1383572"/>
            <a:ext cx="507162" cy="588081"/>
          </a:xfrm>
          <a:prstGeom prst="up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165" name="上矢印 164"/>
          <p:cNvSpPr/>
          <p:nvPr/>
        </p:nvSpPr>
        <p:spPr>
          <a:xfrm rot="7697175">
            <a:off x="6600974" y="4740520"/>
            <a:ext cx="507162" cy="716989"/>
          </a:xfrm>
          <a:prstGeom prst="up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cxnSp>
        <p:nvCxnSpPr>
          <p:cNvPr id="1031" name="直線矢印コネクタ 1030"/>
          <p:cNvCxnSpPr/>
          <p:nvPr/>
        </p:nvCxnSpPr>
        <p:spPr>
          <a:xfrm flipH="1">
            <a:off x="4029252" y="5632838"/>
            <a:ext cx="2815303"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1032" name="Picture 6" descr="働く イラスト 無料 に対する画像結果"/>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5919" y="5300495"/>
            <a:ext cx="1521700" cy="906959"/>
          </a:xfrm>
          <a:prstGeom prst="rect">
            <a:avLst/>
          </a:prstGeom>
          <a:noFill/>
          <a:extLst>
            <a:ext uri="{909E8E84-426E-40dd-AFC4-6F175D3DCCD1}">
              <a14:hiddenFill xmlns="" xmlns:a14="http://schemas.microsoft.com/office/drawing/2010/main">
                <a:solidFill>
                  <a:srgbClr val="FFFFFF"/>
                </a:solidFill>
              </a14:hiddenFill>
            </a:ext>
          </a:extLst>
        </p:spPr>
      </p:pic>
      <p:sp>
        <p:nvSpPr>
          <p:cNvPr id="172" name="四角形吹き出し 171"/>
          <p:cNvSpPr/>
          <p:nvPr/>
        </p:nvSpPr>
        <p:spPr>
          <a:xfrm>
            <a:off x="4364184" y="5395430"/>
            <a:ext cx="2368056" cy="968566"/>
          </a:xfrm>
          <a:prstGeom prst="wedgeRectCallout">
            <a:avLst>
              <a:gd name="adj1" fmla="val 58783"/>
              <a:gd name="adj2" fmla="val -80182"/>
            </a:avLst>
          </a:prstGeom>
        </p:spPr>
        <p:style>
          <a:lnRef idx="2">
            <a:schemeClr val="accent1"/>
          </a:lnRef>
          <a:fillRef idx="1">
            <a:schemeClr val="lt1"/>
          </a:fillRef>
          <a:effectRef idx="0">
            <a:schemeClr val="accent1"/>
          </a:effectRef>
          <a:fontRef idx="minor">
            <a:schemeClr val="dk1"/>
          </a:fontRef>
        </p:style>
        <p:txBody>
          <a:bodyPr rtlCol="0" anchor="t"/>
          <a:lstStyle/>
          <a:p>
            <a:pPr marL="158265" indent="-158265">
              <a:buFont typeface="Wingdings" panose="05000000000000000000" pitchFamily="2" charset="2"/>
              <a:buChar char="u"/>
            </a:pPr>
            <a:r>
              <a:rPr lang="ja-JP" altLang="en-US" sz="969" dirty="0">
                <a:solidFill>
                  <a:schemeClr val="tx1"/>
                </a:solidFill>
              </a:rPr>
              <a:t>事業所マッチングの適正化</a:t>
            </a:r>
            <a:endParaRPr lang="en-US" altLang="ja-JP" sz="969" dirty="0">
              <a:solidFill>
                <a:schemeClr val="tx1"/>
              </a:solidFill>
            </a:endParaRPr>
          </a:p>
          <a:p>
            <a:pPr marL="158265" indent="-158265">
              <a:buFont typeface="Wingdings" panose="05000000000000000000" pitchFamily="2" charset="2"/>
              <a:buChar char="u"/>
            </a:pPr>
            <a:r>
              <a:rPr lang="ja-JP" altLang="en-US" sz="969" dirty="0">
                <a:solidFill>
                  <a:schemeClr val="tx1"/>
                </a:solidFill>
              </a:rPr>
              <a:t>サービスの質の向上</a:t>
            </a:r>
            <a:endParaRPr lang="en-US" altLang="ja-JP" sz="969" dirty="0">
              <a:solidFill>
                <a:schemeClr val="tx1"/>
              </a:solidFill>
            </a:endParaRPr>
          </a:p>
          <a:p>
            <a:pPr marL="158265" indent="-158265">
              <a:buFont typeface="Wingdings" panose="05000000000000000000" pitchFamily="2" charset="2"/>
              <a:buChar char="u"/>
            </a:pPr>
            <a:r>
              <a:rPr lang="ja-JP" altLang="en-US" sz="969" dirty="0">
                <a:solidFill>
                  <a:schemeClr val="tx1"/>
                </a:solidFill>
              </a:rPr>
              <a:t>就業・生活支援センターとの連携</a:t>
            </a:r>
            <a:endParaRPr lang="en-US" altLang="ja-JP" sz="969" dirty="0">
              <a:solidFill>
                <a:schemeClr val="tx1"/>
              </a:solidFill>
            </a:endParaRPr>
          </a:p>
          <a:p>
            <a:pPr marL="158265" indent="-158265">
              <a:buFont typeface="Wingdings" panose="05000000000000000000" pitchFamily="2" charset="2"/>
              <a:buChar char="u"/>
            </a:pPr>
            <a:r>
              <a:rPr lang="ja-JP" altLang="en-US" sz="969" dirty="0">
                <a:solidFill>
                  <a:schemeClr val="tx1"/>
                </a:solidFill>
              </a:rPr>
              <a:t>就労定着支援の活用</a:t>
            </a:r>
            <a:endParaRPr lang="en-US" altLang="ja-JP" sz="969" dirty="0">
              <a:solidFill>
                <a:schemeClr val="tx1"/>
              </a:solidFill>
            </a:endParaRPr>
          </a:p>
          <a:p>
            <a:r>
              <a:rPr lang="ja-JP" altLang="en-US" sz="1108" b="1" dirty="0">
                <a:solidFill>
                  <a:schemeClr val="tx1"/>
                </a:solidFill>
              </a:rPr>
              <a:t>→一般就労への移行および</a:t>
            </a:r>
            <a:endParaRPr lang="en-US" altLang="ja-JP" sz="1108" b="1" dirty="0">
              <a:solidFill>
                <a:schemeClr val="tx1"/>
              </a:solidFill>
            </a:endParaRPr>
          </a:p>
          <a:p>
            <a:r>
              <a:rPr lang="ja-JP" altLang="en-US" sz="1108" b="1" dirty="0">
                <a:solidFill>
                  <a:schemeClr val="tx1"/>
                </a:solidFill>
              </a:rPr>
              <a:t>　　定着者増加　　　　　　　　　</a:t>
            </a:r>
            <a:endParaRPr lang="ja-JP" altLang="en-US" sz="1015" dirty="0">
              <a:solidFill>
                <a:schemeClr val="tx1"/>
              </a:solidFill>
            </a:endParaRPr>
          </a:p>
        </p:txBody>
      </p:sp>
      <p:sp>
        <p:nvSpPr>
          <p:cNvPr id="1035" name="テキスト ボックス 1034"/>
          <p:cNvSpPr txBox="1"/>
          <p:nvPr/>
        </p:nvSpPr>
        <p:spPr>
          <a:xfrm>
            <a:off x="6875250" y="6079896"/>
            <a:ext cx="1945223" cy="291170"/>
          </a:xfrm>
          <a:prstGeom prst="rect">
            <a:avLst/>
          </a:prstGeom>
          <a:noFill/>
        </p:spPr>
        <p:txBody>
          <a:bodyPr wrap="square" rtlCol="0">
            <a:spAutoFit/>
          </a:bodyPr>
          <a:lstStyle/>
          <a:p>
            <a:r>
              <a:rPr lang="ja-JP" altLang="en-US" sz="1292"/>
              <a:t>（就労支援系事業所）</a:t>
            </a:r>
          </a:p>
        </p:txBody>
      </p:sp>
      <p:cxnSp>
        <p:nvCxnSpPr>
          <p:cNvPr id="176" name="直線矢印コネクタ 175"/>
          <p:cNvCxnSpPr>
            <a:stCxn id="1028" idx="1"/>
          </p:cNvCxnSpPr>
          <p:nvPr/>
        </p:nvCxnSpPr>
        <p:spPr>
          <a:xfrm flipH="1">
            <a:off x="1546606" y="1179422"/>
            <a:ext cx="5529509"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029" name="四角形吹き出し 1028"/>
          <p:cNvSpPr/>
          <p:nvPr/>
        </p:nvSpPr>
        <p:spPr>
          <a:xfrm>
            <a:off x="4640195" y="664096"/>
            <a:ext cx="2313947" cy="648262"/>
          </a:xfrm>
          <a:prstGeom prst="wedgeRectCallout">
            <a:avLst>
              <a:gd name="adj1" fmla="val 68181"/>
              <a:gd name="adj2" fmla="val 105652"/>
            </a:avLst>
          </a:prstGeom>
        </p:spPr>
        <p:style>
          <a:lnRef idx="2">
            <a:schemeClr val="accent1"/>
          </a:lnRef>
          <a:fillRef idx="1">
            <a:schemeClr val="lt1"/>
          </a:fillRef>
          <a:effectRef idx="0">
            <a:schemeClr val="accent1"/>
          </a:effectRef>
          <a:fontRef idx="minor">
            <a:schemeClr val="dk1"/>
          </a:fontRef>
        </p:style>
        <p:txBody>
          <a:bodyPr rtlCol="0" anchor="t"/>
          <a:lstStyle/>
          <a:p>
            <a:pPr marL="158265" indent="-158265">
              <a:buFont typeface="Wingdings" panose="05000000000000000000" pitchFamily="2" charset="2"/>
              <a:buChar char="u"/>
            </a:pPr>
            <a:r>
              <a:rPr lang="ja-JP" altLang="en-US" sz="923" dirty="0">
                <a:solidFill>
                  <a:schemeClr val="tx1"/>
                </a:solidFill>
              </a:rPr>
              <a:t>虐待の防止・早期発見・早期対応</a:t>
            </a:r>
            <a:endParaRPr lang="en-US" altLang="ja-JP" sz="923" dirty="0">
              <a:solidFill>
                <a:schemeClr val="tx1"/>
              </a:solidFill>
            </a:endParaRPr>
          </a:p>
          <a:p>
            <a:pPr marL="158265" indent="-158265">
              <a:buFont typeface="Wingdings" panose="05000000000000000000" pitchFamily="2" charset="2"/>
              <a:buChar char="u"/>
            </a:pPr>
            <a:r>
              <a:rPr lang="ja-JP" altLang="en-US" sz="923" dirty="0">
                <a:solidFill>
                  <a:schemeClr val="tx1"/>
                </a:solidFill>
              </a:rPr>
              <a:t>地域移行支援の活用</a:t>
            </a:r>
            <a:endParaRPr lang="en-US" altLang="ja-JP" sz="923" dirty="0">
              <a:solidFill>
                <a:schemeClr val="tx1"/>
              </a:solidFill>
            </a:endParaRPr>
          </a:p>
          <a:p>
            <a:pPr marL="158265" indent="-158265">
              <a:buFont typeface="Wingdings" panose="05000000000000000000" pitchFamily="2" charset="2"/>
              <a:buChar char="u"/>
            </a:pPr>
            <a:r>
              <a:rPr lang="ja-JP" altLang="en-US" sz="923" dirty="0">
                <a:solidFill>
                  <a:schemeClr val="tx1"/>
                </a:solidFill>
              </a:rPr>
              <a:t>地域移行後の支援調整</a:t>
            </a:r>
            <a:endParaRPr lang="en-US" altLang="ja-JP" sz="923" dirty="0">
              <a:solidFill>
                <a:schemeClr val="tx1"/>
              </a:solidFill>
            </a:endParaRPr>
          </a:p>
          <a:p>
            <a:r>
              <a:rPr lang="ja-JP" altLang="en-US" sz="1108" b="1" dirty="0">
                <a:solidFill>
                  <a:schemeClr val="tx1"/>
                </a:solidFill>
              </a:rPr>
              <a:t>→地域移行者の増加</a:t>
            </a:r>
            <a:endParaRPr lang="en-US" altLang="ja-JP" sz="1108" b="1" dirty="0">
              <a:solidFill>
                <a:schemeClr val="tx1"/>
              </a:solidFill>
            </a:endParaRPr>
          </a:p>
        </p:txBody>
      </p:sp>
      <p:sp>
        <p:nvSpPr>
          <p:cNvPr id="1046" name="テキスト ボックス 1045"/>
          <p:cNvSpPr txBox="1"/>
          <p:nvPr/>
        </p:nvSpPr>
        <p:spPr>
          <a:xfrm>
            <a:off x="6876256" y="581200"/>
            <a:ext cx="2347442" cy="369332"/>
          </a:xfrm>
          <a:prstGeom prst="rect">
            <a:avLst/>
          </a:prstGeom>
          <a:noFill/>
        </p:spPr>
        <p:txBody>
          <a:bodyPr wrap="square" rtlCol="0">
            <a:spAutoFit/>
          </a:bodyPr>
          <a:lstStyle/>
          <a:p>
            <a:r>
              <a:rPr kumimoji="1" lang="ja-JP" altLang="en-US" b="1"/>
              <a:t>＜地域移行の促進＞</a:t>
            </a:r>
          </a:p>
        </p:txBody>
      </p:sp>
      <p:sp>
        <p:nvSpPr>
          <p:cNvPr id="186" name="テキスト ボックス 185"/>
          <p:cNvSpPr txBox="1"/>
          <p:nvPr/>
        </p:nvSpPr>
        <p:spPr>
          <a:xfrm>
            <a:off x="819651" y="6156012"/>
            <a:ext cx="3140790" cy="369332"/>
          </a:xfrm>
          <a:prstGeom prst="rect">
            <a:avLst/>
          </a:prstGeom>
          <a:noFill/>
        </p:spPr>
        <p:txBody>
          <a:bodyPr wrap="square" rtlCol="0">
            <a:spAutoFit/>
          </a:bodyPr>
          <a:lstStyle/>
          <a:p>
            <a:r>
              <a:rPr kumimoji="1" lang="ja-JP" altLang="en-US" b="1"/>
              <a:t>＜一般就労への移行促進＞</a:t>
            </a:r>
          </a:p>
        </p:txBody>
      </p:sp>
      <p:sp>
        <p:nvSpPr>
          <p:cNvPr id="187" name="テキスト ボックス 186"/>
          <p:cNvSpPr txBox="1"/>
          <p:nvPr/>
        </p:nvSpPr>
        <p:spPr>
          <a:xfrm>
            <a:off x="-6109" y="556088"/>
            <a:ext cx="2347442" cy="369332"/>
          </a:xfrm>
          <a:prstGeom prst="rect">
            <a:avLst/>
          </a:prstGeom>
          <a:noFill/>
        </p:spPr>
        <p:txBody>
          <a:bodyPr wrap="square" rtlCol="0">
            <a:spAutoFit/>
          </a:bodyPr>
          <a:lstStyle/>
          <a:p>
            <a:r>
              <a:rPr kumimoji="1" lang="ja-JP" altLang="en-US" b="1"/>
              <a:t>＜地域生活の充実＞</a:t>
            </a:r>
          </a:p>
        </p:txBody>
      </p:sp>
      <p:sp>
        <p:nvSpPr>
          <p:cNvPr id="189" name="図形 188"/>
          <p:cNvSpPr/>
          <p:nvPr/>
        </p:nvSpPr>
        <p:spPr>
          <a:xfrm rot="16200000">
            <a:off x="1217821" y="1026033"/>
            <a:ext cx="1192234" cy="2836803"/>
          </a:xfrm>
          <a:prstGeom prst="swooshArrow">
            <a:avLst>
              <a:gd name="adj1" fmla="val 16310"/>
              <a:gd name="adj2" fmla="val 31370"/>
            </a:avLst>
          </a:prstGeom>
          <a:scene3d>
            <a:camera prst="perspectiveContrastingLeftFacing"/>
            <a:lightRig rig="threePt" dir="t"/>
          </a:scene3d>
        </p:spPr>
        <p:style>
          <a:lnRef idx="1">
            <a:schemeClr val="accent2"/>
          </a:lnRef>
          <a:fillRef idx="2">
            <a:schemeClr val="accent2"/>
          </a:fillRef>
          <a:effectRef idx="1">
            <a:schemeClr val="accent2"/>
          </a:effectRef>
          <a:fontRef idx="minor">
            <a:schemeClr val="dk1"/>
          </a:fontRef>
        </p:style>
      </p:sp>
      <p:sp>
        <p:nvSpPr>
          <p:cNvPr id="195" name="図形 194"/>
          <p:cNvSpPr/>
          <p:nvPr/>
        </p:nvSpPr>
        <p:spPr>
          <a:xfrm rot="16200000" flipH="1">
            <a:off x="1184559" y="2035722"/>
            <a:ext cx="948913" cy="2814989"/>
          </a:xfrm>
          <a:prstGeom prst="swooshArrow">
            <a:avLst>
              <a:gd name="adj1" fmla="val 16310"/>
              <a:gd name="adj2" fmla="val 31370"/>
            </a:avLst>
          </a:prstGeom>
        </p:spPr>
        <p:style>
          <a:lnRef idx="1">
            <a:schemeClr val="accent2"/>
          </a:lnRef>
          <a:fillRef idx="2">
            <a:schemeClr val="accent2"/>
          </a:fillRef>
          <a:effectRef idx="1">
            <a:schemeClr val="accent2"/>
          </a:effectRef>
          <a:fontRef idx="minor">
            <a:schemeClr val="dk1"/>
          </a:fontRef>
        </p:style>
      </p:sp>
      <p:sp>
        <p:nvSpPr>
          <p:cNvPr id="210" name="上矢印 209"/>
          <p:cNvSpPr/>
          <p:nvPr/>
        </p:nvSpPr>
        <p:spPr>
          <a:xfrm rot="18398536">
            <a:off x="1463425" y="1389990"/>
            <a:ext cx="507162" cy="581521"/>
          </a:xfrm>
          <a:prstGeom prst="up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211" name="四角形吹き出し 210"/>
          <p:cNvSpPr/>
          <p:nvPr/>
        </p:nvSpPr>
        <p:spPr>
          <a:xfrm>
            <a:off x="2285999" y="661884"/>
            <a:ext cx="2230636" cy="655215"/>
          </a:xfrm>
          <a:prstGeom prst="wedgeRectCallout">
            <a:avLst>
              <a:gd name="adj1" fmla="val -76167"/>
              <a:gd name="adj2" fmla="val 118191"/>
            </a:avLst>
          </a:prstGeom>
        </p:spPr>
        <p:style>
          <a:lnRef idx="2">
            <a:schemeClr val="accent1"/>
          </a:lnRef>
          <a:fillRef idx="1">
            <a:schemeClr val="lt1"/>
          </a:fillRef>
          <a:effectRef idx="0">
            <a:schemeClr val="accent1"/>
          </a:effectRef>
          <a:fontRef idx="minor">
            <a:schemeClr val="dk1"/>
          </a:fontRef>
        </p:style>
        <p:txBody>
          <a:bodyPr rtlCol="0" anchor="t"/>
          <a:lstStyle/>
          <a:p>
            <a:pPr marL="158265" indent="-158265">
              <a:buFont typeface="Wingdings" panose="05000000000000000000" pitchFamily="2" charset="2"/>
              <a:buChar char="u"/>
            </a:pPr>
            <a:r>
              <a:rPr lang="ja-JP" altLang="en-US" sz="969" dirty="0">
                <a:solidFill>
                  <a:schemeClr val="tx1"/>
                </a:solidFill>
              </a:rPr>
              <a:t>自立生活援助の活用</a:t>
            </a:r>
            <a:endParaRPr lang="en-US" altLang="ja-JP" sz="969" dirty="0">
              <a:solidFill>
                <a:schemeClr val="tx1"/>
              </a:solidFill>
            </a:endParaRPr>
          </a:p>
          <a:p>
            <a:pPr marL="158265" indent="-158265">
              <a:buFont typeface="Wingdings" panose="05000000000000000000" pitchFamily="2" charset="2"/>
              <a:buChar char="u"/>
            </a:pPr>
            <a:r>
              <a:rPr lang="ja-JP" altLang="en-US" sz="969" dirty="0">
                <a:solidFill>
                  <a:schemeClr val="tx1"/>
                </a:solidFill>
              </a:rPr>
              <a:t>地域定着支援の活用</a:t>
            </a:r>
            <a:endParaRPr lang="en-US" altLang="ja-JP" sz="969" dirty="0">
              <a:solidFill>
                <a:schemeClr val="tx1"/>
              </a:solidFill>
            </a:endParaRPr>
          </a:p>
          <a:p>
            <a:r>
              <a:rPr lang="ja-JP" altLang="en-US" sz="1108" b="1" dirty="0">
                <a:solidFill>
                  <a:schemeClr val="tx1"/>
                </a:solidFill>
              </a:rPr>
              <a:t>→単身等生活者の増加　</a:t>
            </a:r>
            <a:endParaRPr lang="ja-JP" altLang="en-US" sz="1108" dirty="0">
              <a:solidFill>
                <a:schemeClr val="tx1"/>
              </a:solidFill>
            </a:endParaRPr>
          </a:p>
        </p:txBody>
      </p:sp>
      <p:sp>
        <p:nvSpPr>
          <p:cNvPr id="219" name="上矢印 218"/>
          <p:cNvSpPr/>
          <p:nvPr/>
        </p:nvSpPr>
        <p:spPr>
          <a:xfrm rot="14252452">
            <a:off x="2052345" y="4721574"/>
            <a:ext cx="507162" cy="754789"/>
          </a:xfrm>
          <a:prstGeom prst="up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221" name="円/楕円 220"/>
          <p:cNvSpPr/>
          <p:nvPr/>
        </p:nvSpPr>
        <p:spPr>
          <a:xfrm>
            <a:off x="6246836" y="1711173"/>
            <a:ext cx="1401165" cy="96000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sz="1108"/>
          </a:p>
        </p:txBody>
      </p:sp>
      <p:grpSp>
        <p:nvGrpSpPr>
          <p:cNvPr id="222" name="グループ化 221"/>
          <p:cNvGrpSpPr/>
          <p:nvPr/>
        </p:nvGrpSpPr>
        <p:grpSpPr>
          <a:xfrm>
            <a:off x="6752379" y="2122943"/>
            <a:ext cx="281907" cy="416900"/>
            <a:chOff x="2314036" y="2942511"/>
            <a:chExt cx="499066" cy="967306"/>
          </a:xfrm>
        </p:grpSpPr>
        <p:sp>
          <p:nvSpPr>
            <p:cNvPr id="229" name="円/楕円 228"/>
            <p:cNvSpPr/>
            <p:nvPr/>
          </p:nvSpPr>
          <p:spPr>
            <a:xfrm>
              <a:off x="2349584" y="2942511"/>
              <a:ext cx="414128" cy="388805"/>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738"/>
            </a:p>
          </p:txBody>
        </p:sp>
        <p:sp>
          <p:nvSpPr>
            <p:cNvPr id="230" name="台形 229"/>
            <p:cNvSpPr/>
            <p:nvPr/>
          </p:nvSpPr>
          <p:spPr>
            <a:xfrm rot="10800000">
              <a:off x="2314036" y="3350288"/>
              <a:ext cx="499066" cy="559529"/>
            </a:xfrm>
            <a:prstGeom prst="trapezoid">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738"/>
            </a:p>
          </p:txBody>
        </p:sp>
      </p:grpSp>
      <p:grpSp>
        <p:nvGrpSpPr>
          <p:cNvPr id="225" name="グループ化 224"/>
          <p:cNvGrpSpPr/>
          <p:nvPr/>
        </p:nvGrpSpPr>
        <p:grpSpPr>
          <a:xfrm>
            <a:off x="6433130" y="2088853"/>
            <a:ext cx="280284" cy="475863"/>
            <a:chOff x="2313842" y="2992405"/>
            <a:chExt cx="329325" cy="818589"/>
          </a:xfrm>
        </p:grpSpPr>
        <p:sp>
          <p:nvSpPr>
            <p:cNvPr id="227" name="円/楕円 226"/>
            <p:cNvSpPr/>
            <p:nvPr/>
          </p:nvSpPr>
          <p:spPr>
            <a:xfrm>
              <a:off x="2336531" y="2992405"/>
              <a:ext cx="273275" cy="34844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sz="1108"/>
            </a:p>
          </p:txBody>
        </p:sp>
        <p:sp>
          <p:nvSpPr>
            <p:cNvPr id="228" name="台形 227"/>
            <p:cNvSpPr/>
            <p:nvPr/>
          </p:nvSpPr>
          <p:spPr>
            <a:xfrm rot="10800000">
              <a:off x="2313842" y="3359471"/>
              <a:ext cx="329325" cy="451523"/>
            </a:xfrm>
            <a:prstGeom prst="trapezoi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sz="1108"/>
            </a:p>
          </p:txBody>
        </p:sp>
      </p:grpSp>
      <p:sp>
        <p:nvSpPr>
          <p:cNvPr id="224" name="テキスト ボックス 223"/>
          <p:cNvSpPr txBox="1"/>
          <p:nvPr/>
        </p:nvSpPr>
        <p:spPr>
          <a:xfrm>
            <a:off x="6260042" y="1762620"/>
            <a:ext cx="1552318" cy="390620"/>
          </a:xfrm>
          <a:prstGeom prst="rect">
            <a:avLst/>
          </a:prstGeom>
          <a:noFill/>
        </p:spPr>
        <p:txBody>
          <a:bodyPr wrap="square" rtlCol="0">
            <a:spAutoFit/>
          </a:bodyPr>
          <a:lstStyle/>
          <a:p>
            <a:r>
              <a:rPr lang="ja-JP" altLang="en-US" sz="969" b="1">
                <a:latin typeface="HG丸ｺﾞｼｯｸM-PRO" panose="020F0600000000000000" pitchFamily="50" charset="-128"/>
                <a:ea typeface="HG丸ｺﾞｼｯｸM-PRO" panose="020F0600000000000000" pitchFamily="50" charset="-128"/>
              </a:rPr>
              <a:t>特定相談支援事業者</a:t>
            </a:r>
            <a:endParaRPr lang="en-US" altLang="ja-JP" sz="969" b="1">
              <a:latin typeface="HG丸ｺﾞｼｯｸM-PRO" panose="020F0600000000000000" pitchFamily="50" charset="-128"/>
              <a:ea typeface="HG丸ｺﾞｼｯｸM-PRO" panose="020F0600000000000000" pitchFamily="50" charset="-128"/>
            </a:endParaRPr>
          </a:p>
          <a:p>
            <a:r>
              <a:rPr lang="ja-JP" altLang="en-US" sz="969" b="1">
                <a:latin typeface="HG丸ｺﾞｼｯｸM-PRO" panose="020F0600000000000000" pitchFamily="50" charset="-128"/>
                <a:ea typeface="HG丸ｺﾞｼｯｸM-PRO" panose="020F0600000000000000" pitchFamily="50" charset="-128"/>
              </a:rPr>
              <a:t>一般相談支援事業者</a:t>
            </a:r>
            <a:endParaRPr lang="en-US" altLang="ja-JP" sz="969" b="1">
              <a:latin typeface="HG丸ｺﾞｼｯｸM-PRO" panose="020F0600000000000000" pitchFamily="50" charset="-128"/>
              <a:ea typeface="HG丸ｺﾞｼｯｸM-PRO" panose="020F0600000000000000" pitchFamily="50" charset="-128"/>
            </a:endParaRPr>
          </a:p>
        </p:txBody>
      </p:sp>
      <p:grpSp>
        <p:nvGrpSpPr>
          <p:cNvPr id="231" name="グループ化 230"/>
          <p:cNvGrpSpPr/>
          <p:nvPr/>
        </p:nvGrpSpPr>
        <p:grpSpPr>
          <a:xfrm>
            <a:off x="4931701" y="3941178"/>
            <a:ext cx="1663967" cy="1133176"/>
            <a:chOff x="1596514" y="2290809"/>
            <a:chExt cx="1523065" cy="1245197"/>
          </a:xfrm>
        </p:grpSpPr>
        <p:sp>
          <p:nvSpPr>
            <p:cNvPr id="232" name="円/楕円 231"/>
            <p:cNvSpPr/>
            <p:nvPr/>
          </p:nvSpPr>
          <p:spPr>
            <a:xfrm>
              <a:off x="1596514" y="2290809"/>
              <a:ext cx="1523065" cy="124519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sz="1108"/>
            </a:p>
          </p:txBody>
        </p:sp>
        <p:grpSp>
          <p:nvGrpSpPr>
            <p:cNvPr id="233" name="グループ化 232"/>
            <p:cNvGrpSpPr/>
            <p:nvPr/>
          </p:nvGrpSpPr>
          <p:grpSpPr>
            <a:xfrm>
              <a:off x="2416204" y="2857311"/>
              <a:ext cx="306432" cy="522843"/>
              <a:chOff x="2734067" y="2947939"/>
              <a:chExt cx="499066" cy="935278"/>
            </a:xfrm>
          </p:grpSpPr>
          <p:sp>
            <p:nvSpPr>
              <p:cNvPr id="240" name="円/楕円 239"/>
              <p:cNvSpPr/>
              <p:nvPr/>
            </p:nvSpPr>
            <p:spPr>
              <a:xfrm>
                <a:off x="2769613" y="2947939"/>
                <a:ext cx="414129" cy="388807"/>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738"/>
              </a:p>
            </p:txBody>
          </p:sp>
          <p:sp>
            <p:nvSpPr>
              <p:cNvPr id="241" name="台形 240"/>
              <p:cNvSpPr/>
              <p:nvPr/>
            </p:nvSpPr>
            <p:spPr>
              <a:xfrm rot="10800000">
                <a:off x="2734067" y="3323689"/>
                <a:ext cx="499066" cy="559528"/>
              </a:xfrm>
              <a:prstGeom prst="trapezoid">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738"/>
              </a:p>
            </p:txBody>
          </p:sp>
        </p:grpSp>
        <p:grpSp>
          <p:nvGrpSpPr>
            <p:cNvPr id="234" name="グループ化 233"/>
            <p:cNvGrpSpPr/>
            <p:nvPr/>
          </p:nvGrpSpPr>
          <p:grpSpPr>
            <a:xfrm>
              <a:off x="1757092" y="2815683"/>
              <a:ext cx="1213714" cy="587055"/>
              <a:chOff x="5063666" y="2078407"/>
              <a:chExt cx="1834731" cy="917386"/>
            </a:xfrm>
          </p:grpSpPr>
          <p:grpSp>
            <p:nvGrpSpPr>
              <p:cNvPr id="236" name="グループ化 235"/>
              <p:cNvGrpSpPr/>
              <p:nvPr/>
            </p:nvGrpSpPr>
            <p:grpSpPr>
              <a:xfrm>
                <a:off x="5426869" y="2078407"/>
                <a:ext cx="503735" cy="805892"/>
                <a:chOff x="2514981" y="2999853"/>
                <a:chExt cx="360200" cy="683950"/>
              </a:xfrm>
            </p:grpSpPr>
            <p:sp>
              <p:nvSpPr>
                <p:cNvPr id="238" name="円/楕円 237"/>
                <p:cNvSpPr/>
                <p:nvPr/>
              </p:nvSpPr>
              <p:spPr>
                <a:xfrm>
                  <a:off x="2544444" y="2999853"/>
                  <a:ext cx="300893" cy="33379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sz="1108"/>
                </a:p>
              </p:txBody>
            </p:sp>
            <p:sp>
              <p:nvSpPr>
                <p:cNvPr id="239" name="台形 238"/>
                <p:cNvSpPr/>
                <p:nvPr/>
              </p:nvSpPr>
              <p:spPr>
                <a:xfrm rot="10800000">
                  <a:off x="2514981" y="3296635"/>
                  <a:ext cx="360200" cy="387168"/>
                </a:xfrm>
                <a:prstGeom prst="trapezoi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sz="1108"/>
                </a:p>
              </p:txBody>
            </p:sp>
          </p:grpSp>
          <p:sp>
            <p:nvSpPr>
              <p:cNvPr id="237" name="テキスト ボックス 236"/>
              <p:cNvSpPr txBox="1"/>
              <p:nvPr/>
            </p:nvSpPr>
            <p:spPr>
              <a:xfrm>
                <a:off x="5063666" y="2639052"/>
                <a:ext cx="1834731" cy="35674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lnSpc>
                    <a:spcPts val="923"/>
                  </a:lnSpc>
                </a:pPr>
                <a:r>
                  <a:rPr lang="ja-JP" altLang="en-US" sz="923"/>
                  <a:t>相談支援専門員</a:t>
                </a:r>
              </a:p>
            </p:txBody>
          </p:sp>
        </p:grpSp>
        <p:sp>
          <p:nvSpPr>
            <p:cNvPr id="235" name="テキスト ボックス 234"/>
            <p:cNvSpPr txBox="1"/>
            <p:nvPr/>
          </p:nvSpPr>
          <p:spPr>
            <a:xfrm>
              <a:off x="1699607" y="2501661"/>
              <a:ext cx="1332038" cy="265347"/>
            </a:xfrm>
            <a:prstGeom prst="rect">
              <a:avLst/>
            </a:prstGeom>
            <a:noFill/>
          </p:spPr>
          <p:txBody>
            <a:bodyPr wrap="square" rtlCol="0">
              <a:spAutoFit/>
            </a:bodyPr>
            <a:lstStyle/>
            <a:p>
              <a:r>
                <a:rPr lang="ja-JP" altLang="en-US" sz="969" b="1" dirty="0">
                  <a:latin typeface="HG丸ｺﾞｼｯｸM-PRO" panose="020F0600000000000000" pitchFamily="50" charset="-128"/>
                  <a:ea typeface="HG丸ｺﾞｼｯｸM-PRO" panose="020F0600000000000000" pitchFamily="50" charset="-128"/>
                </a:rPr>
                <a:t>特定相談支援事業者</a:t>
              </a:r>
              <a:endParaRPr lang="en-US" altLang="ja-JP" sz="969" b="1" dirty="0">
                <a:latin typeface="HG丸ｺﾞｼｯｸM-PRO" panose="020F0600000000000000" pitchFamily="50" charset="-128"/>
                <a:ea typeface="HG丸ｺﾞｼｯｸM-PRO" panose="020F0600000000000000" pitchFamily="50" charset="-128"/>
              </a:endParaRPr>
            </a:p>
          </p:txBody>
        </p:sp>
      </p:grpSp>
      <p:sp>
        <p:nvSpPr>
          <p:cNvPr id="244" name="下矢印 243"/>
          <p:cNvSpPr/>
          <p:nvPr/>
        </p:nvSpPr>
        <p:spPr>
          <a:xfrm rot="19360574">
            <a:off x="5302713" y="3781950"/>
            <a:ext cx="471085" cy="434133"/>
          </a:xfrm>
          <a:prstGeom prst="downArrow">
            <a:avLst/>
          </a:prstGeom>
          <a:solidFill>
            <a:schemeClr val="accent2">
              <a:lumMod val="20000"/>
              <a:lumOff val="80000"/>
            </a:schemeClr>
          </a:solidFill>
          <a:scene3d>
            <a:camera prst="perspectiveContrastingLeftFacing"/>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36" name="Picture 12" descr="ヘルパー　イラスト 無料 に対する画像結果"/>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7624" y="4788552"/>
            <a:ext cx="717294" cy="777819"/>
          </a:xfrm>
          <a:prstGeom prst="rect">
            <a:avLst/>
          </a:prstGeom>
          <a:noFill/>
          <a:extLst>
            <a:ext uri="{909E8E84-426E-40dd-AFC4-6F175D3DCCD1}">
              <a14:hiddenFill xmlns="" xmlns:a14="http://schemas.microsoft.com/office/drawing/2010/main">
                <a:solidFill>
                  <a:srgbClr val="FFFFFF"/>
                </a:solidFill>
              </a14:hiddenFill>
            </a:ext>
          </a:extLst>
        </p:spPr>
      </p:pic>
      <p:sp>
        <p:nvSpPr>
          <p:cNvPr id="217" name="四角形吹き出し 216"/>
          <p:cNvSpPr/>
          <p:nvPr/>
        </p:nvSpPr>
        <p:spPr>
          <a:xfrm>
            <a:off x="81922" y="4033918"/>
            <a:ext cx="2610698" cy="716370"/>
          </a:xfrm>
          <a:prstGeom prst="wedgeRectCallout">
            <a:avLst>
              <a:gd name="adj1" fmla="val 44439"/>
              <a:gd name="adj2" fmla="val 80768"/>
            </a:avLst>
          </a:prstGeom>
        </p:spPr>
        <p:style>
          <a:lnRef idx="2">
            <a:schemeClr val="accent1"/>
          </a:lnRef>
          <a:fillRef idx="1">
            <a:schemeClr val="lt1"/>
          </a:fillRef>
          <a:effectRef idx="0">
            <a:schemeClr val="accent1"/>
          </a:effectRef>
          <a:fontRef idx="minor">
            <a:schemeClr val="dk1"/>
          </a:fontRef>
        </p:style>
        <p:txBody>
          <a:bodyPr rtlCol="0" anchor="t"/>
          <a:lstStyle/>
          <a:p>
            <a:pPr marL="158265" indent="-158265">
              <a:buFont typeface="Wingdings" panose="05000000000000000000" pitchFamily="2" charset="2"/>
              <a:buChar char="u"/>
            </a:pPr>
            <a:r>
              <a:rPr lang="ja-JP" altLang="en-US" sz="969" dirty="0">
                <a:solidFill>
                  <a:schemeClr val="tx1"/>
                </a:solidFill>
              </a:rPr>
              <a:t>サービスの質の向上</a:t>
            </a:r>
            <a:endParaRPr lang="en-US" altLang="ja-JP" sz="969" dirty="0">
              <a:solidFill>
                <a:schemeClr val="tx1"/>
              </a:solidFill>
            </a:endParaRPr>
          </a:p>
          <a:p>
            <a:pPr marL="158265" indent="-158265">
              <a:buFont typeface="Wingdings" panose="05000000000000000000" pitchFamily="2" charset="2"/>
              <a:buChar char="u"/>
            </a:pPr>
            <a:r>
              <a:rPr lang="ja-JP" altLang="en-US" sz="969" dirty="0">
                <a:solidFill>
                  <a:schemeClr val="tx1"/>
                </a:solidFill>
              </a:rPr>
              <a:t>障害福祉サービス以外の活用</a:t>
            </a:r>
            <a:endParaRPr lang="en-US" altLang="ja-JP" sz="969" dirty="0">
              <a:solidFill>
                <a:schemeClr val="tx1"/>
              </a:solidFill>
            </a:endParaRPr>
          </a:p>
          <a:p>
            <a:pPr marL="158265" indent="-158265">
              <a:buFont typeface="Wingdings" panose="05000000000000000000" pitchFamily="2" charset="2"/>
              <a:buChar char="u"/>
            </a:pPr>
            <a:r>
              <a:rPr lang="ja-JP" altLang="en-US" sz="969" dirty="0">
                <a:solidFill>
                  <a:schemeClr val="tx1"/>
                </a:solidFill>
              </a:rPr>
              <a:t>サービス内容・量の適正化</a:t>
            </a:r>
            <a:endParaRPr lang="en-US" altLang="ja-JP" sz="969" dirty="0">
              <a:solidFill>
                <a:schemeClr val="tx1"/>
              </a:solidFill>
            </a:endParaRPr>
          </a:p>
          <a:p>
            <a:r>
              <a:rPr lang="ja-JP" altLang="en-US" sz="1108" b="1" dirty="0">
                <a:solidFill>
                  <a:schemeClr val="tx1"/>
                </a:solidFill>
              </a:rPr>
              <a:t>→サービス等利用計画の見直し　</a:t>
            </a:r>
            <a:endParaRPr lang="ja-JP" altLang="en-US" sz="1108" dirty="0">
              <a:solidFill>
                <a:schemeClr val="tx1"/>
              </a:solidFill>
            </a:endParaRPr>
          </a:p>
        </p:txBody>
      </p:sp>
      <p:sp>
        <p:nvSpPr>
          <p:cNvPr id="124" name="円/楕円 123"/>
          <p:cNvSpPr/>
          <p:nvPr/>
        </p:nvSpPr>
        <p:spPr>
          <a:xfrm>
            <a:off x="2616915" y="4033918"/>
            <a:ext cx="1573446" cy="106717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sz="1108"/>
          </a:p>
        </p:txBody>
      </p:sp>
      <p:grpSp>
        <p:nvGrpSpPr>
          <p:cNvPr id="132" name="グループ化 131"/>
          <p:cNvGrpSpPr/>
          <p:nvPr/>
        </p:nvGrpSpPr>
        <p:grpSpPr>
          <a:xfrm>
            <a:off x="3195157" y="4483784"/>
            <a:ext cx="316568" cy="453728"/>
            <a:chOff x="2330652" y="2926091"/>
            <a:chExt cx="499066" cy="947042"/>
          </a:xfrm>
        </p:grpSpPr>
        <p:sp>
          <p:nvSpPr>
            <p:cNvPr id="134" name="円/楕円 133"/>
            <p:cNvSpPr/>
            <p:nvPr/>
          </p:nvSpPr>
          <p:spPr>
            <a:xfrm>
              <a:off x="2366200" y="2926091"/>
              <a:ext cx="414128" cy="388806"/>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738"/>
            </a:p>
          </p:txBody>
        </p:sp>
        <p:sp>
          <p:nvSpPr>
            <p:cNvPr id="135" name="台形 134"/>
            <p:cNvSpPr/>
            <p:nvPr/>
          </p:nvSpPr>
          <p:spPr>
            <a:xfrm rot="10800000">
              <a:off x="2330652" y="3313606"/>
              <a:ext cx="499066" cy="559527"/>
            </a:xfrm>
            <a:prstGeom prst="trapezoid">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738"/>
            </a:p>
          </p:txBody>
        </p:sp>
      </p:grpSp>
      <p:grpSp>
        <p:nvGrpSpPr>
          <p:cNvPr id="127" name="グループ化 126"/>
          <p:cNvGrpSpPr/>
          <p:nvPr/>
        </p:nvGrpSpPr>
        <p:grpSpPr>
          <a:xfrm>
            <a:off x="2777340" y="4425472"/>
            <a:ext cx="374062" cy="557267"/>
            <a:chOff x="2262807" y="2948634"/>
            <a:chExt cx="391388" cy="862361"/>
          </a:xfrm>
        </p:grpSpPr>
        <p:sp>
          <p:nvSpPr>
            <p:cNvPr id="129" name="円/楕円 128"/>
            <p:cNvSpPr/>
            <p:nvPr/>
          </p:nvSpPr>
          <p:spPr>
            <a:xfrm>
              <a:off x="2290123" y="2948634"/>
              <a:ext cx="324776" cy="36837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sz="1108"/>
            </a:p>
          </p:txBody>
        </p:sp>
        <p:sp>
          <p:nvSpPr>
            <p:cNvPr id="130" name="台形 129"/>
            <p:cNvSpPr/>
            <p:nvPr/>
          </p:nvSpPr>
          <p:spPr>
            <a:xfrm rot="10800000">
              <a:off x="2262807" y="3333653"/>
              <a:ext cx="391388" cy="477342"/>
            </a:xfrm>
            <a:prstGeom prst="trapezoi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sz="1108"/>
            </a:p>
          </p:txBody>
        </p:sp>
      </p:grpSp>
      <p:sp>
        <p:nvSpPr>
          <p:cNvPr id="126" name="テキスト ボックス 125"/>
          <p:cNvSpPr txBox="1"/>
          <p:nvPr/>
        </p:nvSpPr>
        <p:spPr>
          <a:xfrm>
            <a:off x="2631744" y="4091108"/>
            <a:ext cx="1743185" cy="390620"/>
          </a:xfrm>
          <a:prstGeom prst="rect">
            <a:avLst/>
          </a:prstGeom>
          <a:noFill/>
        </p:spPr>
        <p:txBody>
          <a:bodyPr wrap="square" rtlCol="0">
            <a:spAutoFit/>
          </a:bodyPr>
          <a:lstStyle/>
          <a:p>
            <a:r>
              <a:rPr lang="ja-JP" altLang="en-US" sz="969" b="1">
                <a:latin typeface="HG丸ｺﾞｼｯｸM-PRO" panose="020F0600000000000000" pitchFamily="50" charset="-128"/>
                <a:ea typeface="HG丸ｺﾞｼｯｸM-PRO" panose="020F0600000000000000" pitchFamily="50" charset="-128"/>
              </a:rPr>
              <a:t>特定相談支援事業者</a:t>
            </a:r>
            <a:endParaRPr lang="en-US" altLang="ja-JP" sz="969" b="1">
              <a:latin typeface="HG丸ｺﾞｼｯｸM-PRO" panose="020F0600000000000000" pitchFamily="50" charset="-128"/>
              <a:ea typeface="HG丸ｺﾞｼｯｸM-PRO" panose="020F0600000000000000" pitchFamily="50" charset="-128"/>
            </a:endParaRPr>
          </a:p>
          <a:p>
            <a:r>
              <a:rPr lang="ja-JP" altLang="en-US" sz="969" b="1">
                <a:latin typeface="HG丸ｺﾞｼｯｸM-PRO" panose="020F0600000000000000" pitchFamily="50" charset="-128"/>
                <a:ea typeface="HG丸ｺﾞｼｯｸM-PRO" panose="020F0600000000000000" pitchFamily="50" charset="-128"/>
              </a:rPr>
              <a:t>障害児相談支援事業者</a:t>
            </a:r>
            <a:endParaRPr lang="en-US" altLang="ja-JP" sz="969" b="1">
              <a:latin typeface="HG丸ｺﾞｼｯｸM-PRO" panose="020F0600000000000000" pitchFamily="50" charset="-128"/>
              <a:ea typeface="HG丸ｺﾞｼｯｸM-PRO" panose="020F0600000000000000" pitchFamily="50" charset="-128"/>
            </a:endParaRPr>
          </a:p>
        </p:txBody>
      </p:sp>
      <p:sp>
        <p:nvSpPr>
          <p:cNvPr id="103" name="下矢印 102"/>
          <p:cNvSpPr/>
          <p:nvPr/>
        </p:nvSpPr>
        <p:spPr>
          <a:xfrm rot="2657269">
            <a:off x="3446249" y="3802390"/>
            <a:ext cx="471085" cy="384781"/>
          </a:xfrm>
          <a:prstGeom prst="downArrow">
            <a:avLst/>
          </a:prstGeom>
          <a:solidFill>
            <a:schemeClr val="accent2">
              <a:lumMod val="20000"/>
              <a:lumOff val="80000"/>
            </a:schemeClr>
          </a:solidFill>
          <a:scene3d>
            <a:camera prst="perspectiveContrastingRightFacing"/>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047" name="Picture 10" descr="家　イラスト 無料 に対する画像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601" y="1014651"/>
            <a:ext cx="804916" cy="742999"/>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5" name="Picture 2" descr="子ども　イラスト　無料 に対する画像結果"/>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7964" y="4723323"/>
            <a:ext cx="967653" cy="710108"/>
          </a:xfrm>
          <a:prstGeom prst="rect">
            <a:avLst/>
          </a:prstGeom>
          <a:noFill/>
          <a:extLst>
            <a:ext uri="{909E8E84-426E-40dd-AFC4-6F175D3DCCD1}">
              <a14:hiddenFill xmlns="" xmlns:a14="http://schemas.microsoft.com/office/drawing/2010/main">
                <a:solidFill>
                  <a:srgbClr val="FFFFFF"/>
                </a:solidFill>
              </a14:hiddenFill>
            </a:ext>
          </a:extLst>
        </p:spPr>
      </p:pic>
      <p:sp>
        <p:nvSpPr>
          <p:cNvPr id="7" name="テキスト ボックス 6"/>
          <p:cNvSpPr txBox="1"/>
          <p:nvPr/>
        </p:nvSpPr>
        <p:spPr>
          <a:xfrm>
            <a:off x="-36512" y="1644702"/>
            <a:ext cx="2016224" cy="291157"/>
          </a:xfrm>
          <a:prstGeom prst="rect">
            <a:avLst/>
          </a:prstGeom>
          <a:noFill/>
        </p:spPr>
        <p:txBody>
          <a:bodyPr wrap="square" rtlCol="0">
            <a:spAutoFit/>
          </a:bodyPr>
          <a:lstStyle/>
          <a:p>
            <a:pPr algn="ctr"/>
            <a:r>
              <a:rPr lang="ja-JP" altLang="en-US" sz="1292" dirty="0"/>
              <a:t>（ＧＨ　・単身生活）</a:t>
            </a:r>
          </a:p>
        </p:txBody>
      </p:sp>
      <p:sp>
        <p:nvSpPr>
          <p:cNvPr id="105" name="テキスト ボックス 104"/>
          <p:cNvSpPr txBox="1"/>
          <p:nvPr/>
        </p:nvSpPr>
        <p:spPr>
          <a:xfrm>
            <a:off x="-36511" y="5482211"/>
            <a:ext cx="1996663" cy="490006"/>
          </a:xfrm>
          <a:prstGeom prst="rect">
            <a:avLst/>
          </a:prstGeom>
          <a:noFill/>
        </p:spPr>
        <p:txBody>
          <a:bodyPr wrap="square" rtlCol="0">
            <a:spAutoFit/>
          </a:bodyPr>
          <a:lstStyle/>
          <a:p>
            <a:r>
              <a:rPr lang="ja-JP" altLang="en-US" sz="1292"/>
              <a:t>（各種ヘルプサービス</a:t>
            </a:r>
            <a:endParaRPr lang="en-US" altLang="ja-JP" sz="1292"/>
          </a:p>
          <a:p>
            <a:r>
              <a:rPr lang="ja-JP" altLang="en-US" sz="1292"/>
              <a:t>放課後等デイサービス）</a:t>
            </a:r>
          </a:p>
        </p:txBody>
      </p:sp>
      <p:sp>
        <p:nvSpPr>
          <p:cNvPr id="106" name="テキスト ボックス 105"/>
          <p:cNvSpPr txBox="1"/>
          <p:nvPr/>
        </p:nvSpPr>
        <p:spPr>
          <a:xfrm>
            <a:off x="7525754" y="1777642"/>
            <a:ext cx="1726766" cy="291170"/>
          </a:xfrm>
          <a:prstGeom prst="rect">
            <a:avLst/>
          </a:prstGeom>
          <a:noFill/>
        </p:spPr>
        <p:txBody>
          <a:bodyPr wrap="square" rtlCol="0">
            <a:spAutoFit/>
          </a:bodyPr>
          <a:lstStyle/>
          <a:p>
            <a:pPr algn="ctr"/>
            <a:r>
              <a:rPr lang="ja-JP" altLang="en-US" sz="1292"/>
              <a:t>（入所施設・病院）</a:t>
            </a:r>
          </a:p>
        </p:txBody>
      </p:sp>
      <p:sp>
        <p:nvSpPr>
          <p:cNvPr id="102" name="下矢印 101"/>
          <p:cNvSpPr/>
          <p:nvPr/>
        </p:nvSpPr>
        <p:spPr>
          <a:xfrm rot="13714081">
            <a:off x="5714797" y="2228861"/>
            <a:ext cx="441539" cy="1291475"/>
          </a:xfrm>
          <a:prstGeom prst="downArrow">
            <a:avLst/>
          </a:prstGeom>
          <a:solidFill>
            <a:schemeClr val="accent2">
              <a:lumMod val="20000"/>
              <a:lumOff val="80000"/>
            </a:schemeClr>
          </a:solidFill>
          <a:scene3d>
            <a:camera prst="perspectiveContrastingRightFacing"/>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テキスト ボックス 15"/>
          <p:cNvSpPr txBox="1"/>
          <p:nvPr/>
        </p:nvSpPr>
        <p:spPr>
          <a:xfrm>
            <a:off x="5868144" y="2774675"/>
            <a:ext cx="2616756" cy="525528"/>
          </a:xfrm>
          <a:prstGeom prst="rect">
            <a:avLst/>
          </a:prstGeom>
          <a:scene3d>
            <a:camera prst="perspectiveContrastingRightFacing">
              <a:rot lat="600000" lon="20400000" rev="0"/>
            </a:camera>
            <a:lightRig rig="threePt" dir="t"/>
          </a:scene3d>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ja-JP" altLang="en-US" sz="969" b="1">
                <a:solidFill>
                  <a:schemeClr val="tx1"/>
                </a:solidFill>
              </a:rPr>
              <a:t>地域移行の体制整備</a:t>
            </a:r>
            <a:endParaRPr lang="en-US" altLang="ja-JP" sz="969" b="1">
              <a:solidFill>
                <a:schemeClr val="tx1"/>
              </a:solidFill>
            </a:endParaRPr>
          </a:p>
          <a:p>
            <a:pPr marL="161196" indent="-161196">
              <a:buFont typeface="Arial" panose="020B0604020202020204" pitchFamily="34" charset="0"/>
              <a:buChar char="•"/>
            </a:pPr>
            <a:r>
              <a:rPr lang="ja-JP" altLang="en-US" sz="923">
                <a:solidFill>
                  <a:schemeClr val="tx1"/>
                </a:solidFill>
              </a:rPr>
              <a:t>病院・施設への働きかけ（対象者把握等）　</a:t>
            </a:r>
            <a:endParaRPr lang="en-US" altLang="ja-JP" sz="923">
              <a:solidFill>
                <a:schemeClr val="tx1"/>
              </a:solidFill>
            </a:endParaRPr>
          </a:p>
          <a:p>
            <a:pPr marL="161196" indent="-161196">
              <a:buFont typeface="Arial" panose="020B0604020202020204" pitchFamily="34" charset="0"/>
              <a:buChar char="•"/>
            </a:pPr>
            <a:r>
              <a:rPr lang="ja-JP" altLang="en-US" sz="923">
                <a:solidFill>
                  <a:schemeClr val="tx1"/>
                </a:solidFill>
              </a:rPr>
              <a:t>特定・一般相談支援事業者への支援</a:t>
            </a:r>
          </a:p>
        </p:txBody>
      </p:sp>
      <p:sp>
        <p:nvSpPr>
          <p:cNvPr id="18" name="テキスト ボックス 17"/>
          <p:cNvSpPr txBox="1"/>
          <p:nvPr/>
        </p:nvSpPr>
        <p:spPr>
          <a:xfrm>
            <a:off x="3275856" y="3402913"/>
            <a:ext cx="2688924" cy="575222"/>
          </a:xfrm>
          <a:prstGeom prst="rect">
            <a:avLst/>
          </a:prstGeom>
          <a:scene3d>
            <a:camera prst="perspectiveRelaxedModerately"/>
            <a:lightRig rig="threePt" dir="t"/>
          </a:scene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ja-JP" altLang="en-US" sz="1108" b="1">
                <a:solidFill>
                  <a:schemeClr val="tx1"/>
                </a:solidFill>
              </a:rPr>
              <a:t>相談支援専門員等の人材育成</a:t>
            </a:r>
            <a:endParaRPr lang="en-US" altLang="ja-JP" sz="1108" b="1">
              <a:solidFill>
                <a:schemeClr val="tx1"/>
              </a:solidFill>
            </a:endParaRPr>
          </a:p>
          <a:p>
            <a:pPr marL="158265" indent="-158265">
              <a:buFont typeface="Arial" panose="020B0604020202020204" pitchFamily="34" charset="0"/>
              <a:buChar char="•"/>
            </a:pPr>
            <a:r>
              <a:rPr lang="ja-JP" altLang="en-US" sz="1015">
                <a:solidFill>
                  <a:schemeClr val="tx1"/>
                </a:solidFill>
              </a:rPr>
              <a:t>相談支援事業者への助言・指導</a:t>
            </a:r>
            <a:endParaRPr lang="en-US" altLang="ja-JP" sz="1015">
              <a:solidFill>
                <a:schemeClr val="tx1"/>
              </a:solidFill>
            </a:endParaRPr>
          </a:p>
          <a:p>
            <a:pPr marL="158265" indent="-158265">
              <a:buFont typeface="Arial" panose="020B0604020202020204" pitchFamily="34" charset="0"/>
              <a:buChar char="•"/>
            </a:pPr>
            <a:r>
              <a:rPr lang="ja-JP" altLang="en-US" sz="1015">
                <a:solidFill>
                  <a:schemeClr val="tx1"/>
                </a:solidFill>
              </a:rPr>
              <a:t>サービス等利用計画の評価・検証</a:t>
            </a:r>
          </a:p>
        </p:txBody>
      </p:sp>
      <p:sp>
        <p:nvSpPr>
          <p:cNvPr id="9" name="角丸四角形吹き出し 8"/>
          <p:cNvSpPr/>
          <p:nvPr/>
        </p:nvSpPr>
        <p:spPr>
          <a:xfrm>
            <a:off x="6679416" y="3372896"/>
            <a:ext cx="2357080" cy="1322042"/>
          </a:xfrm>
          <a:prstGeom prst="wedgeRoundRectCallout">
            <a:avLst>
              <a:gd name="adj1" fmla="val -112056"/>
              <a:gd name="adj2" fmla="val -61099"/>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marL="158265" indent="-158265">
              <a:buFont typeface="Wingdings" panose="05000000000000000000" pitchFamily="2" charset="2"/>
              <a:buChar char="u"/>
            </a:pPr>
            <a:r>
              <a:rPr lang="ja-JP" altLang="en-US" sz="969" b="1" dirty="0">
                <a:solidFill>
                  <a:schemeClr val="tx1"/>
                </a:solidFill>
              </a:rPr>
              <a:t>基幹相談支援センターの充実</a:t>
            </a:r>
            <a:endParaRPr lang="en-US" altLang="ja-JP" sz="969" b="1" dirty="0">
              <a:solidFill>
                <a:schemeClr val="tx1"/>
              </a:solidFill>
            </a:endParaRPr>
          </a:p>
          <a:p>
            <a:pPr marL="168524" indent="-84994">
              <a:buFont typeface="Arial" panose="020B0604020202020204" pitchFamily="34" charset="0"/>
              <a:buChar char="•"/>
            </a:pPr>
            <a:r>
              <a:rPr lang="ja-JP" altLang="en-US" sz="923" dirty="0">
                <a:solidFill>
                  <a:schemeClr val="tx1"/>
                </a:solidFill>
              </a:rPr>
              <a:t>設置の促進</a:t>
            </a:r>
            <a:endParaRPr lang="en-US" altLang="ja-JP" sz="923" dirty="0">
              <a:solidFill>
                <a:schemeClr val="tx1"/>
              </a:solidFill>
            </a:endParaRPr>
          </a:p>
          <a:p>
            <a:pPr marL="168524" indent="-84994">
              <a:buFont typeface="Arial" panose="020B0604020202020204" pitchFamily="34" charset="0"/>
              <a:buChar char="•"/>
            </a:pPr>
            <a:r>
              <a:rPr lang="ja-JP" altLang="en-US" sz="923" dirty="0">
                <a:solidFill>
                  <a:schemeClr val="tx1"/>
                </a:solidFill>
              </a:rPr>
              <a:t>主任相談支援専門員の配置</a:t>
            </a:r>
            <a:endParaRPr lang="en-US" altLang="ja-JP" sz="923" dirty="0">
              <a:solidFill>
                <a:schemeClr val="tx1"/>
              </a:solidFill>
            </a:endParaRPr>
          </a:p>
          <a:p>
            <a:pPr marL="83529"/>
            <a:r>
              <a:rPr lang="ja-JP" altLang="en-US" sz="923" u="sng" dirty="0">
                <a:solidFill>
                  <a:schemeClr val="tx1"/>
                </a:solidFill>
              </a:rPr>
              <a:t>→平成</a:t>
            </a:r>
            <a:r>
              <a:rPr lang="en-US" altLang="ja-JP" sz="923" u="sng" dirty="0">
                <a:solidFill>
                  <a:schemeClr val="tx1"/>
                </a:solidFill>
              </a:rPr>
              <a:t>30</a:t>
            </a:r>
            <a:r>
              <a:rPr lang="ja-JP" altLang="en-US" sz="923" u="sng" dirty="0">
                <a:solidFill>
                  <a:schemeClr val="tx1"/>
                </a:solidFill>
              </a:rPr>
              <a:t>年度概算要求中</a:t>
            </a:r>
            <a:endParaRPr lang="en-US" altLang="ja-JP" sz="923" u="sng" dirty="0">
              <a:solidFill>
                <a:schemeClr val="tx1"/>
              </a:solidFill>
            </a:endParaRPr>
          </a:p>
          <a:p>
            <a:pPr algn="ctr"/>
            <a:endParaRPr lang="en-US" altLang="ja-JP" sz="923" dirty="0">
              <a:solidFill>
                <a:schemeClr val="tx1"/>
              </a:solidFill>
            </a:endParaRPr>
          </a:p>
          <a:p>
            <a:pPr marL="158265" indent="-158265">
              <a:buFont typeface="Wingdings" panose="05000000000000000000" pitchFamily="2" charset="2"/>
              <a:buChar char="u"/>
            </a:pPr>
            <a:r>
              <a:rPr lang="ja-JP" altLang="en-US" sz="969" b="1" dirty="0">
                <a:solidFill>
                  <a:schemeClr val="tx1"/>
                </a:solidFill>
              </a:rPr>
              <a:t>相談支援専門員の質の向上</a:t>
            </a:r>
            <a:endParaRPr lang="en-US" altLang="ja-JP" sz="969" b="1" dirty="0">
              <a:solidFill>
                <a:schemeClr val="tx1"/>
              </a:solidFill>
            </a:endParaRPr>
          </a:p>
          <a:p>
            <a:pPr marL="168524" indent="-84994">
              <a:buFont typeface="Arial" panose="020B0604020202020204" pitchFamily="34" charset="0"/>
              <a:buChar char="•"/>
            </a:pPr>
            <a:r>
              <a:rPr lang="ja-JP" altLang="en-US" sz="923" dirty="0">
                <a:solidFill>
                  <a:schemeClr val="tx1"/>
                </a:solidFill>
              </a:rPr>
              <a:t>法定研修カリキュラム改定</a:t>
            </a:r>
            <a:endParaRPr lang="en-US" altLang="ja-JP" sz="923" dirty="0">
              <a:solidFill>
                <a:schemeClr val="tx1"/>
              </a:solidFill>
            </a:endParaRPr>
          </a:p>
          <a:p>
            <a:pPr marL="168524" indent="-84994">
              <a:buFont typeface="Arial" panose="020B0604020202020204" pitchFamily="34" charset="0"/>
              <a:buChar char="•"/>
            </a:pPr>
            <a:r>
              <a:rPr lang="ja-JP" altLang="en-US" sz="923" dirty="0">
                <a:solidFill>
                  <a:schemeClr val="tx1"/>
                </a:solidFill>
              </a:rPr>
              <a:t>主任相談支援専門員研修創設</a:t>
            </a:r>
            <a:endParaRPr lang="en-US" altLang="ja-JP" sz="923" dirty="0">
              <a:solidFill>
                <a:schemeClr val="tx1"/>
              </a:solidFill>
            </a:endParaRPr>
          </a:p>
          <a:p>
            <a:pPr marL="83529"/>
            <a:r>
              <a:rPr lang="ja-JP" altLang="en-US" sz="923" u="sng" dirty="0">
                <a:solidFill>
                  <a:schemeClr val="tx1"/>
                </a:solidFill>
              </a:rPr>
              <a:t>→平成</a:t>
            </a:r>
            <a:r>
              <a:rPr lang="en-US" altLang="ja-JP" sz="923" u="sng" dirty="0">
                <a:solidFill>
                  <a:schemeClr val="tx1"/>
                </a:solidFill>
              </a:rPr>
              <a:t>30</a:t>
            </a:r>
            <a:r>
              <a:rPr lang="ja-JP" altLang="en-US" sz="923" u="sng" dirty="0">
                <a:solidFill>
                  <a:schemeClr val="tx1"/>
                </a:solidFill>
              </a:rPr>
              <a:t>年度改定において検討</a:t>
            </a:r>
            <a:endParaRPr lang="en-US" altLang="ja-JP" sz="923" u="sng" dirty="0">
              <a:solidFill>
                <a:schemeClr val="tx1"/>
              </a:solidFill>
            </a:endParaRPr>
          </a:p>
        </p:txBody>
      </p:sp>
      <p:grpSp>
        <p:nvGrpSpPr>
          <p:cNvPr id="196" name="グループ化 195"/>
          <p:cNvGrpSpPr/>
          <p:nvPr/>
        </p:nvGrpSpPr>
        <p:grpSpPr>
          <a:xfrm>
            <a:off x="1619672" y="1737672"/>
            <a:ext cx="1612966" cy="970535"/>
            <a:chOff x="1608775" y="2320184"/>
            <a:chExt cx="1701723" cy="1245197"/>
          </a:xfrm>
        </p:grpSpPr>
        <p:sp>
          <p:nvSpPr>
            <p:cNvPr id="197" name="円/楕円 196"/>
            <p:cNvSpPr/>
            <p:nvPr/>
          </p:nvSpPr>
          <p:spPr>
            <a:xfrm>
              <a:off x="1608775" y="2320184"/>
              <a:ext cx="1523065" cy="124519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sz="1108"/>
            </a:p>
          </p:txBody>
        </p:sp>
        <p:grpSp>
          <p:nvGrpSpPr>
            <p:cNvPr id="199" name="グループ化 198"/>
            <p:cNvGrpSpPr/>
            <p:nvPr/>
          </p:nvGrpSpPr>
          <p:grpSpPr>
            <a:xfrm>
              <a:off x="2411760" y="2854278"/>
              <a:ext cx="306432" cy="540748"/>
              <a:chOff x="2726832" y="2942511"/>
              <a:chExt cx="499066" cy="967306"/>
            </a:xfrm>
          </p:grpSpPr>
          <p:sp>
            <p:nvSpPr>
              <p:cNvPr id="205" name="円/楕円 204"/>
              <p:cNvSpPr/>
              <p:nvPr/>
            </p:nvSpPr>
            <p:spPr>
              <a:xfrm>
                <a:off x="2762380" y="2942511"/>
                <a:ext cx="414129" cy="388805"/>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738"/>
              </a:p>
            </p:txBody>
          </p:sp>
          <p:sp>
            <p:nvSpPr>
              <p:cNvPr id="206" name="台形 205"/>
              <p:cNvSpPr/>
              <p:nvPr/>
            </p:nvSpPr>
            <p:spPr>
              <a:xfrm rot="10800000">
                <a:off x="2726832" y="3350288"/>
                <a:ext cx="499066" cy="559529"/>
              </a:xfrm>
              <a:prstGeom prst="trapezoid">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738"/>
              </a:p>
            </p:txBody>
          </p:sp>
        </p:grpSp>
        <p:grpSp>
          <p:nvGrpSpPr>
            <p:cNvPr id="200" name="グループ化 199"/>
            <p:cNvGrpSpPr/>
            <p:nvPr/>
          </p:nvGrpSpPr>
          <p:grpSpPr>
            <a:xfrm>
              <a:off x="1691680" y="2737775"/>
              <a:ext cx="1213714" cy="703216"/>
              <a:chOff x="4964787" y="1956663"/>
              <a:chExt cx="1834731" cy="1098911"/>
            </a:xfrm>
          </p:grpSpPr>
          <p:grpSp>
            <p:nvGrpSpPr>
              <p:cNvPr id="201" name="グループ化 200"/>
              <p:cNvGrpSpPr/>
              <p:nvPr/>
            </p:nvGrpSpPr>
            <p:grpSpPr>
              <a:xfrm>
                <a:off x="5490850" y="1956663"/>
                <a:ext cx="498433" cy="1077502"/>
                <a:chOff x="2560732" y="2896534"/>
                <a:chExt cx="356409" cy="914463"/>
              </a:xfrm>
            </p:grpSpPr>
            <p:sp>
              <p:nvSpPr>
                <p:cNvPr id="203" name="円/楕円 202"/>
                <p:cNvSpPr/>
                <p:nvPr/>
              </p:nvSpPr>
              <p:spPr>
                <a:xfrm>
                  <a:off x="2587561" y="2896534"/>
                  <a:ext cx="295749" cy="40097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sz="1108"/>
                </a:p>
              </p:txBody>
            </p:sp>
            <p:sp>
              <p:nvSpPr>
                <p:cNvPr id="204" name="台形 203"/>
                <p:cNvSpPr/>
                <p:nvPr/>
              </p:nvSpPr>
              <p:spPr>
                <a:xfrm rot="10800000">
                  <a:off x="2560732" y="3291411"/>
                  <a:ext cx="356409" cy="519586"/>
                </a:xfrm>
                <a:prstGeom prst="trapezoi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sz="1108"/>
                </a:p>
              </p:txBody>
            </p:sp>
          </p:grpSp>
          <p:sp>
            <p:nvSpPr>
              <p:cNvPr id="202" name="テキスト ボックス 201"/>
              <p:cNvSpPr txBox="1"/>
              <p:nvPr/>
            </p:nvSpPr>
            <p:spPr>
              <a:xfrm>
                <a:off x="4964787" y="2639051"/>
                <a:ext cx="1834731" cy="416523"/>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lnSpc>
                    <a:spcPts val="923"/>
                  </a:lnSpc>
                </a:pPr>
                <a:r>
                  <a:rPr lang="ja-JP" altLang="en-US" sz="831"/>
                  <a:t>相談支援</a:t>
                </a:r>
                <a:r>
                  <a:rPr lang="ja-JP" altLang="en-US" sz="923"/>
                  <a:t>専門員</a:t>
                </a:r>
                <a:endParaRPr lang="ja-JP" altLang="en-US" sz="831"/>
              </a:p>
            </p:txBody>
          </p:sp>
        </p:grpSp>
        <p:sp>
          <p:nvSpPr>
            <p:cNvPr id="198" name="テキスト ボックス 197"/>
            <p:cNvSpPr txBox="1"/>
            <p:nvPr/>
          </p:nvSpPr>
          <p:spPr>
            <a:xfrm>
              <a:off x="1623130" y="2386914"/>
              <a:ext cx="1687368" cy="501166"/>
            </a:xfrm>
            <a:prstGeom prst="rect">
              <a:avLst/>
            </a:prstGeom>
            <a:noFill/>
          </p:spPr>
          <p:txBody>
            <a:bodyPr wrap="square" rtlCol="0">
              <a:spAutoFit/>
            </a:bodyPr>
            <a:lstStyle/>
            <a:p>
              <a:r>
                <a:rPr lang="ja-JP" altLang="en-US" sz="969" b="1">
                  <a:latin typeface="HG丸ｺﾞｼｯｸM-PRO" panose="020F0600000000000000" pitchFamily="50" charset="-128"/>
                  <a:ea typeface="HG丸ｺﾞｼｯｸM-PRO" panose="020F0600000000000000" pitchFamily="50" charset="-128"/>
                </a:rPr>
                <a:t>特定相談支援事業者</a:t>
              </a:r>
              <a:endParaRPr lang="en-US" altLang="ja-JP" sz="969" b="1">
                <a:latin typeface="HG丸ｺﾞｼｯｸM-PRO" panose="020F0600000000000000" pitchFamily="50" charset="-128"/>
                <a:ea typeface="HG丸ｺﾞｼｯｸM-PRO" panose="020F0600000000000000" pitchFamily="50" charset="-128"/>
              </a:endParaRPr>
            </a:p>
            <a:p>
              <a:r>
                <a:rPr lang="ja-JP" altLang="en-US" sz="969" b="1">
                  <a:latin typeface="HG丸ｺﾞｼｯｸM-PRO" panose="020F0600000000000000" pitchFamily="50" charset="-128"/>
                  <a:ea typeface="HG丸ｺﾞｼｯｸM-PRO" panose="020F0600000000000000" pitchFamily="50" charset="-128"/>
                </a:rPr>
                <a:t>一般相談支援事業者</a:t>
              </a:r>
              <a:endParaRPr lang="en-US" altLang="ja-JP" sz="969" b="1">
                <a:latin typeface="HG丸ｺﾞｼｯｸM-PRO" panose="020F0600000000000000" pitchFamily="50" charset="-128"/>
                <a:ea typeface="HG丸ｺﾞｼｯｸM-PRO" panose="020F0600000000000000" pitchFamily="50" charset="-128"/>
              </a:endParaRPr>
            </a:p>
          </p:txBody>
        </p:sp>
      </p:grpSp>
      <p:sp>
        <p:nvSpPr>
          <p:cNvPr id="207" name="下矢印 206"/>
          <p:cNvSpPr/>
          <p:nvPr/>
        </p:nvSpPr>
        <p:spPr>
          <a:xfrm rot="8378110">
            <a:off x="3064352" y="2279041"/>
            <a:ext cx="471085" cy="1207614"/>
          </a:xfrm>
          <a:prstGeom prst="downArrow">
            <a:avLst/>
          </a:prstGeom>
          <a:solidFill>
            <a:schemeClr val="accent2">
              <a:lumMod val="20000"/>
              <a:lumOff val="80000"/>
            </a:schemeClr>
          </a:solidFill>
          <a:scene3d>
            <a:camera prst="perspectiveContrastingLeftFacing"/>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7" name="テキスト ボックス 16"/>
          <p:cNvSpPr txBox="1"/>
          <p:nvPr/>
        </p:nvSpPr>
        <p:spPr>
          <a:xfrm>
            <a:off x="770486" y="2764463"/>
            <a:ext cx="2664296" cy="656590"/>
          </a:xfrm>
          <a:prstGeom prst="rect">
            <a:avLst/>
          </a:prstGeom>
          <a:scene3d>
            <a:camera prst="perspectiveContrastingLeftFacing">
              <a:rot lat="600000" lon="1200000" rev="21594000"/>
            </a:camera>
            <a:lightRig rig="threePt" dir="t"/>
          </a:scene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lnSpc>
                <a:spcPts val="1108"/>
              </a:lnSpc>
            </a:pPr>
            <a:r>
              <a:rPr lang="ja-JP" altLang="en-US" sz="969" b="1">
                <a:solidFill>
                  <a:schemeClr val="tx1"/>
                </a:solidFill>
              </a:rPr>
              <a:t>地域づくりの促進（協議会の活用）</a:t>
            </a:r>
            <a:endParaRPr lang="en-US" altLang="ja-JP" sz="969" b="1">
              <a:solidFill>
                <a:schemeClr val="tx1"/>
              </a:solidFill>
            </a:endParaRPr>
          </a:p>
          <a:p>
            <a:pPr marL="158265" indent="-158265">
              <a:lnSpc>
                <a:spcPts val="1108"/>
              </a:lnSpc>
              <a:buFont typeface="Arial" panose="020B0604020202020204" pitchFamily="34" charset="0"/>
              <a:buChar char="•"/>
            </a:pPr>
            <a:r>
              <a:rPr lang="ja-JP" altLang="en-US" sz="923">
                <a:solidFill>
                  <a:schemeClr val="tx1"/>
                </a:solidFill>
              </a:rPr>
              <a:t>地域連携の促進</a:t>
            </a:r>
            <a:endParaRPr lang="en-US" altLang="ja-JP" sz="923">
              <a:solidFill>
                <a:schemeClr val="tx1"/>
              </a:solidFill>
            </a:endParaRPr>
          </a:p>
          <a:p>
            <a:pPr marL="164127" indent="-164127">
              <a:lnSpc>
                <a:spcPts val="1108"/>
              </a:lnSpc>
              <a:buFont typeface="Arial" panose="020B0604020202020204" pitchFamily="34" charset="0"/>
              <a:buChar char="•"/>
            </a:pPr>
            <a:r>
              <a:rPr lang="ja-JP" altLang="en-US" sz="923">
                <a:solidFill>
                  <a:schemeClr val="tx1"/>
                </a:solidFill>
              </a:rPr>
              <a:t>地域資源の開発　（ＧＨ設置促進、保証人確保等支援、要医療児者支援の促進）</a:t>
            </a:r>
          </a:p>
        </p:txBody>
      </p:sp>
      <p:cxnSp>
        <p:nvCxnSpPr>
          <p:cNvPr id="111" name="直線コネクタ 110"/>
          <p:cNvCxnSpPr/>
          <p:nvPr/>
        </p:nvCxnSpPr>
        <p:spPr>
          <a:xfrm>
            <a:off x="0" y="476672"/>
            <a:ext cx="9144000" cy="0"/>
          </a:xfrm>
          <a:prstGeom prst="line">
            <a:avLst/>
          </a:prstGeom>
          <a:ln w="88900" cmpd="thinThick">
            <a:solidFill>
              <a:srgbClr val="99CCFF"/>
            </a:solidFill>
          </a:ln>
        </p:spPr>
        <p:style>
          <a:lnRef idx="1">
            <a:schemeClr val="accent1"/>
          </a:lnRef>
          <a:fillRef idx="0">
            <a:schemeClr val="accent1"/>
          </a:fillRef>
          <a:effectRef idx="0">
            <a:schemeClr val="accent1"/>
          </a:effectRef>
          <a:fontRef idx="minor">
            <a:schemeClr val="tx1"/>
          </a:fontRef>
        </p:style>
      </p:cxnSp>
      <p:sp>
        <p:nvSpPr>
          <p:cNvPr id="113" name="円/楕円 112"/>
          <p:cNvSpPr/>
          <p:nvPr/>
        </p:nvSpPr>
        <p:spPr>
          <a:xfrm>
            <a:off x="3579884" y="4446135"/>
            <a:ext cx="310398" cy="23804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sz="1108"/>
          </a:p>
        </p:txBody>
      </p:sp>
      <p:sp>
        <p:nvSpPr>
          <p:cNvPr id="115" name="台形 114"/>
          <p:cNvSpPr/>
          <p:nvPr/>
        </p:nvSpPr>
        <p:spPr>
          <a:xfrm rot="10800000">
            <a:off x="3553777" y="4694938"/>
            <a:ext cx="374062" cy="308464"/>
          </a:xfrm>
          <a:prstGeom prst="trapezoi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sz="1108"/>
          </a:p>
        </p:txBody>
      </p:sp>
      <p:sp>
        <p:nvSpPr>
          <p:cNvPr id="128" name="テキスト ボックス 127"/>
          <p:cNvSpPr txBox="1"/>
          <p:nvPr/>
        </p:nvSpPr>
        <p:spPr>
          <a:xfrm>
            <a:off x="2702562" y="4766053"/>
            <a:ext cx="1253862" cy="20774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lnSpc>
                <a:spcPts val="923"/>
              </a:lnSpc>
            </a:pPr>
            <a:r>
              <a:rPr lang="ja-JP" altLang="en-US" sz="923" dirty="0"/>
              <a:t>相談支援専門員</a:t>
            </a:r>
          </a:p>
        </p:txBody>
      </p:sp>
      <p:grpSp>
        <p:nvGrpSpPr>
          <p:cNvPr id="3" name="グループ化 2"/>
          <p:cNvGrpSpPr/>
          <p:nvPr/>
        </p:nvGrpSpPr>
        <p:grpSpPr>
          <a:xfrm>
            <a:off x="7076115" y="2099405"/>
            <a:ext cx="280284" cy="475863"/>
            <a:chOff x="7121624" y="2262363"/>
            <a:chExt cx="303641" cy="515518"/>
          </a:xfrm>
        </p:grpSpPr>
        <p:sp>
          <p:nvSpPr>
            <p:cNvPr id="118" name="円/楕円 117"/>
            <p:cNvSpPr/>
            <p:nvPr/>
          </p:nvSpPr>
          <p:spPr>
            <a:xfrm>
              <a:off x="7142543" y="2262363"/>
              <a:ext cx="251962" cy="21944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sz="1108"/>
            </a:p>
          </p:txBody>
        </p:sp>
        <p:sp>
          <p:nvSpPr>
            <p:cNvPr id="119" name="台形 118"/>
            <p:cNvSpPr/>
            <p:nvPr/>
          </p:nvSpPr>
          <p:spPr>
            <a:xfrm rot="10800000">
              <a:off x="7121624" y="2493528"/>
              <a:ext cx="303641" cy="284353"/>
            </a:xfrm>
            <a:prstGeom prst="trapezoi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sz="1108"/>
            </a:p>
          </p:txBody>
        </p:sp>
      </p:grpSp>
      <p:sp>
        <p:nvSpPr>
          <p:cNvPr id="226" name="テキスト ボックス 225"/>
          <p:cNvSpPr txBox="1"/>
          <p:nvPr/>
        </p:nvSpPr>
        <p:spPr>
          <a:xfrm>
            <a:off x="6412097" y="2369787"/>
            <a:ext cx="1116574" cy="20774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lnSpc>
                <a:spcPts val="923"/>
              </a:lnSpc>
            </a:pPr>
            <a:r>
              <a:rPr lang="ja-JP" altLang="en-US" sz="923" dirty="0"/>
              <a:t>相談支援専門員</a:t>
            </a:r>
          </a:p>
        </p:txBody>
      </p:sp>
      <p:sp>
        <p:nvSpPr>
          <p:cNvPr id="4" name="スライド番号プレースホルダー 3"/>
          <p:cNvSpPr>
            <a:spLocks noGrp="1"/>
          </p:cNvSpPr>
          <p:nvPr>
            <p:ph type="sldNum" sz="quarter" idx="12"/>
          </p:nvPr>
        </p:nvSpPr>
        <p:spPr>
          <a:xfrm>
            <a:off x="7021277" y="6539208"/>
            <a:ext cx="2057400" cy="365125"/>
          </a:xfrm>
        </p:spPr>
        <p:txBody>
          <a:bodyPr/>
          <a:lstStyle/>
          <a:p>
            <a:pPr>
              <a:defRPr/>
            </a:pPr>
            <a:fld id="{804D6B79-3AEB-42FE-A736-A41F7AEA0445}" type="slidenum">
              <a:rPr lang="en-US" altLang="ja-JP" smtClean="0"/>
              <a:pPr>
                <a:defRPr/>
              </a:pPr>
              <a:t>57</a:t>
            </a:fld>
            <a:endParaRPr lang="en-US" altLang="ja-JP"/>
          </a:p>
        </p:txBody>
      </p:sp>
      <p:sp>
        <p:nvSpPr>
          <p:cNvPr id="112"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5288970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178786" y="517282"/>
            <a:ext cx="8786446" cy="5836626"/>
          </a:xfrm>
        </p:spPr>
        <p:txBody>
          <a:bodyPr/>
          <a:lstStyle/>
          <a:p>
            <a:r>
              <a:rPr lang="en-US" altLang="ja-JP" sz="3323" dirty="0" smtClean="0">
                <a:latin typeface="ＭＳ ゴシック" panose="020B0609070205080204" pitchFamily="49" charset="-128"/>
                <a:ea typeface="ＭＳ ゴシック" panose="020B0609070205080204" pitchFamily="49" charset="-128"/>
              </a:rPr>
              <a:t>Ⅲ</a:t>
            </a:r>
            <a:r>
              <a:rPr lang="ja-JP" altLang="en-US" sz="3323" dirty="0" smtClean="0">
                <a:latin typeface="ＭＳ ゴシック" panose="020B0609070205080204" pitchFamily="49" charset="-128"/>
                <a:ea typeface="ＭＳ ゴシック" panose="020B0609070205080204" pitchFamily="49" charset="-128"/>
              </a:rPr>
              <a:t>　第五期障害福祉計画</a:t>
            </a:r>
            <a:r>
              <a:rPr lang="ja-JP" altLang="en-US" sz="3323" dirty="0">
                <a:solidFill>
                  <a:schemeClr val="tx1"/>
                </a:solidFill>
                <a:latin typeface="ＭＳ ゴシック" panose="020B0609070205080204" pitchFamily="49" charset="-128"/>
                <a:ea typeface="ＭＳ ゴシック" panose="020B0609070205080204" pitchFamily="49" charset="-128"/>
              </a:rPr>
              <a:t>　</a:t>
            </a:r>
            <a:r>
              <a:rPr lang="en-US" altLang="ja-JP" sz="3323" dirty="0" smtClean="0">
                <a:solidFill>
                  <a:schemeClr val="tx1"/>
                </a:solidFill>
                <a:latin typeface="ＭＳ ゴシック" panose="020B0609070205080204" pitchFamily="49" charset="-128"/>
                <a:ea typeface="ＭＳ ゴシック" panose="020B0609070205080204" pitchFamily="49" charset="-128"/>
              </a:rPr>
              <a:t/>
            </a:r>
            <a:br>
              <a:rPr lang="en-US" altLang="ja-JP" sz="3323" dirty="0" smtClean="0">
                <a:solidFill>
                  <a:schemeClr val="tx1"/>
                </a:solidFill>
                <a:latin typeface="ＭＳ ゴシック" panose="020B0609070205080204" pitchFamily="49" charset="-128"/>
                <a:ea typeface="ＭＳ ゴシック" panose="020B0609070205080204" pitchFamily="49" charset="-128"/>
              </a:rPr>
            </a:br>
            <a:r>
              <a:rPr lang="ja-JP" altLang="en-US" sz="3323" dirty="0" smtClean="0">
                <a:solidFill>
                  <a:schemeClr val="tx1"/>
                </a:solidFill>
                <a:latin typeface="ＭＳ ゴシック" panose="020B0609070205080204" pitchFamily="49" charset="-128"/>
                <a:ea typeface="ＭＳ ゴシック" panose="020B0609070205080204" pitchFamily="49" charset="-128"/>
              </a:rPr>
              <a:t>　　～</a:t>
            </a:r>
            <a:r>
              <a:rPr lang="ja-JP" altLang="en-US" sz="3323" dirty="0" smtClean="0">
                <a:latin typeface="ＭＳ ゴシック" pitchFamily="49" charset="-128"/>
                <a:ea typeface="ＭＳ ゴシック" pitchFamily="49" charset="-128"/>
              </a:rPr>
              <a:t>地域生活支援拠点の整備について～</a:t>
            </a:r>
            <a:endParaRPr lang="ja-JP" altLang="en-US" sz="2215" dirty="0">
              <a:solidFill>
                <a:schemeClr val="tx1"/>
              </a:solidFill>
              <a:latin typeface="ＭＳ ゴシック" panose="020B0609070205080204" pitchFamily="49" charset="-128"/>
              <a:ea typeface="ＭＳ ゴシック" panose="020B0609070205080204" pitchFamily="49" charset="-128"/>
            </a:endParaRPr>
          </a:p>
        </p:txBody>
      </p:sp>
      <p:sp>
        <p:nvSpPr>
          <p:cNvPr id="2" name="スライド番号プレースホルダー 1"/>
          <p:cNvSpPr>
            <a:spLocks noGrp="1"/>
          </p:cNvSpPr>
          <p:nvPr>
            <p:ph type="sldNum" sz="quarter" idx="12"/>
          </p:nvPr>
        </p:nvSpPr>
        <p:spPr>
          <a:xfrm>
            <a:off x="6907832" y="6420807"/>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4D6B79-3AEB-42FE-A736-A41F7AEA0445}" type="slidenum">
              <a:rPr kumimoji="0" lang="en-US" altLang="ja-JP"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altLang="ja-JP"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7677564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graphicFrame>
        <p:nvGraphicFramePr>
          <p:cNvPr id="7" name="表 6"/>
          <p:cNvGraphicFramePr>
            <a:graphicFrameLocks noGrp="1"/>
          </p:cNvGraphicFramePr>
          <p:nvPr>
            <p:extLst/>
          </p:nvPr>
        </p:nvGraphicFramePr>
        <p:xfrm>
          <a:off x="203245" y="1924202"/>
          <a:ext cx="8795025" cy="3330274"/>
        </p:xfrm>
        <a:graphic>
          <a:graphicData uri="http://schemas.openxmlformats.org/drawingml/2006/table">
            <a:tbl>
              <a:tblPr firstRow="1" firstCol="1" bandRow="1"/>
              <a:tblGrid>
                <a:gridCol w="1759005">
                  <a:extLst>
                    <a:ext uri="{9D8B030D-6E8A-4147-A177-3AD203B41FA5}">
                      <a16:colId xmlns:a16="http://schemas.microsoft.com/office/drawing/2014/main" val="20000"/>
                    </a:ext>
                  </a:extLst>
                </a:gridCol>
                <a:gridCol w="1759005">
                  <a:extLst>
                    <a:ext uri="{9D8B030D-6E8A-4147-A177-3AD203B41FA5}">
                      <a16:colId xmlns:a16="http://schemas.microsoft.com/office/drawing/2014/main" val="20001"/>
                    </a:ext>
                  </a:extLst>
                </a:gridCol>
                <a:gridCol w="1759005">
                  <a:extLst>
                    <a:ext uri="{9D8B030D-6E8A-4147-A177-3AD203B41FA5}">
                      <a16:colId xmlns:a16="http://schemas.microsoft.com/office/drawing/2014/main" val="20002"/>
                    </a:ext>
                  </a:extLst>
                </a:gridCol>
                <a:gridCol w="1759005">
                  <a:extLst>
                    <a:ext uri="{9D8B030D-6E8A-4147-A177-3AD203B41FA5}">
                      <a16:colId xmlns:a16="http://schemas.microsoft.com/office/drawing/2014/main" val="20003"/>
                    </a:ext>
                  </a:extLst>
                </a:gridCol>
                <a:gridCol w="1759005">
                  <a:extLst>
                    <a:ext uri="{9D8B030D-6E8A-4147-A177-3AD203B41FA5}">
                      <a16:colId xmlns:a16="http://schemas.microsoft.com/office/drawing/2014/main" val="20004"/>
                    </a:ext>
                  </a:extLst>
                </a:gridCol>
              </a:tblGrid>
              <a:tr h="1113692">
                <a:tc>
                  <a:txBody>
                    <a:bodyPr/>
                    <a:lstStyle/>
                    <a:p>
                      <a:pPr algn="ctr">
                        <a:lnSpc>
                          <a:spcPts val="2200"/>
                        </a:lnSpc>
                        <a:spcAft>
                          <a:spcPts val="0"/>
                        </a:spcAft>
                      </a:pPr>
                      <a:r>
                        <a:rPr lang="ja-JP" sz="1700" b="1" kern="100" dirty="0">
                          <a:solidFill>
                            <a:srgbClr val="FFFFFF"/>
                          </a:solidFill>
                          <a:effectLst/>
                          <a:latin typeface="+mn-ea"/>
                          <a:ea typeface="+mn-ea"/>
                          <a:cs typeface="Times New Roman"/>
                        </a:rPr>
                        <a:t>第１期</a:t>
                      </a:r>
                      <a:endParaRPr lang="en-US" altLang="ja-JP" sz="1700" b="1" kern="100" dirty="0">
                        <a:solidFill>
                          <a:srgbClr val="FFFFFF"/>
                        </a:solidFill>
                        <a:effectLst/>
                        <a:latin typeface="+mn-ea"/>
                        <a:ea typeface="+mn-ea"/>
                        <a:cs typeface="Times New Roman"/>
                      </a:endParaRPr>
                    </a:p>
                    <a:p>
                      <a:pPr algn="ctr">
                        <a:lnSpc>
                          <a:spcPts val="2200"/>
                        </a:lnSpc>
                        <a:spcAft>
                          <a:spcPts val="0"/>
                        </a:spcAft>
                      </a:pPr>
                      <a:r>
                        <a:rPr lang="ja-JP" altLang="en-US" sz="1700" b="1" kern="100" dirty="0">
                          <a:solidFill>
                            <a:srgbClr val="FFFFFF"/>
                          </a:solidFill>
                          <a:effectLst/>
                          <a:latin typeface="+mn-ea"/>
                          <a:ea typeface="+mn-ea"/>
                          <a:cs typeface="Times New Roman"/>
                        </a:rPr>
                        <a:t>障害福祉</a:t>
                      </a:r>
                      <a:r>
                        <a:rPr lang="ja-JP" sz="1700" b="1" kern="100" dirty="0">
                          <a:solidFill>
                            <a:srgbClr val="FFFFFF"/>
                          </a:solidFill>
                          <a:effectLst/>
                          <a:latin typeface="+mn-ea"/>
                          <a:ea typeface="+mn-ea"/>
                          <a:cs typeface="Times New Roman"/>
                        </a:rPr>
                        <a:t>計画</a:t>
                      </a:r>
                      <a:endParaRPr lang="ja-JP" sz="1700" kern="100" dirty="0">
                        <a:effectLst/>
                        <a:latin typeface="+mn-ea"/>
                        <a:ea typeface="+mn-ea"/>
                        <a:cs typeface="Times New Roman"/>
                      </a:endParaRPr>
                    </a:p>
                    <a:p>
                      <a:pPr algn="ctr">
                        <a:lnSpc>
                          <a:spcPts val="2200"/>
                        </a:lnSpc>
                        <a:spcAft>
                          <a:spcPts val="0"/>
                        </a:spcAft>
                      </a:pPr>
                      <a:r>
                        <a:rPr lang="en-US" sz="1700" b="1" kern="100" dirty="0">
                          <a:solidFill>
                            <a:srgbClr val="FFFFFF"/>
                          </a:solidFill>
                          <a:effectLst/>
                          <a:latin typeface="+mn-ea"/>
                          <a:ea typeface="+mn-ea"/>
                          <a:cs typeface="Times New Roman"/>
                        </a:rPr>
                        <a:t>18</a:t>
                      </a:r>
                      <a:r>
                        <a:rPr lang="ja-JP" sz="1700" b="1" kern="100" dirty="0">
                          <a:solidFill>
                            <a:srgbClr val="FFFFFF"/>
                          </a:solidFill>
                          <a:effectLst/>
                          <a:latin typeface="+mn-ea"/>
                          <a:ea typeface="+mn-ea"/>
                          <a:cs typeface="Times New Roman"/>
                        </a:rPr>
                        <a:t>年度～</a:t>
                      </a:r>
                      <a:r>
                        <a:rPr lang="en-US" sz="1700" b="1" kern="100" dirty="0">
                          <a:solidFill>
                            <a:srgbClr val="FFFFFF"/>
                          </a:solidFill>
                          <a:effectLst/>
                          <a:latin typeface="+mn-ea"/>
                          <a:ea typeface="+mn-ea"/>
                          <a:cs typeface="Times New Roman"/>
                        </a:rPr>
                        <a:t>20</a:t>
                      </a:r>
                      <a:r>
                        <a:rPr lang="ja-JP" sz="1700" b="1" kern="100" dirty="0">
                          <a:solidFill>
                            <a:srgbClr val="FFFFFF"/>
                          </a:solidFill>
                          <a:effectLst/>
                          <a:latin typeface="+mn-ea"/>
                          <a:ea typeface="+mn-ea"/>
                          <a:cs typeface="Times New Roman"/>
                        </a:rPr>
                        <a:t>年度</a:t>
                      </a:r>
                      <a:endParaRPr lang="ja-JP" sz="1700" kern="100" dirty="0">
                        <a:effectLst/>
                        <a:latin typeface="+mn-ea"/>
                        <a:ea typeface="+mn-ea"/>
                        <a:cs typeface="Times New Roman"/>
                      </a:endParaRPr>
                    </a:p>
                  </a:txBody>
                  <a:tcPr marL="63305" marR="63305" marT="0" marB="0" anchor="ctr">
                    <a:lnL w="12700" cap="flat" cmpd="sng" algn="ctr">
                      <a:solidFill>
                        <a:srgbClr val="4F81BD"/>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ts val="2200"/>
                        </a:lnSpc>
                        <a:spcAft>
                          <a:spcPts val="0"/>
                        </a:spcAft>
                      </a:pPr>
                      <a:r>
                        <a:rPr lang="ja-JP" sz="1700" b="1" kern="100" dirty="0">
                          <a:solidFill>
                            <a:srgbClr val="FFFFFF"/>
                          </a:solidFill>
                          <a:effectLst/>
                          <a:latin typeface="+mn-ea"/>
                          <a:ea typeface="+mn-ea"/>
                          <a:cs typeface="Times New Roman"/>
                        </a:rPr>
                        <a:t>第２期</a:t>
                      </a:r>
                      <a:endParaRPr lang="en-US" altLang="ja-JP" sz="1700" b="1" kern="100" dirty="0">
                        <a:solidFill>
                          <a:srgbClr val="FFFFFF"/>
                        </a:solidFill>
                        <a:effectLst/>
                        <a:latin typeface="+mn-ea"/>
                        <a:ea typeface="+mn-ea"/>
                        <a:cs typeface="Times New Roman"/>
                      </a:endParaRPr>
                    </a:p>
                    <a:p>
                      <a:pPr algn="ctr">
                        <a:lnSpc>
                          <a:spcPts val="2200"/>
                        </a:lnSpc>
                        <a:spcAft>
                          <a:spcPts val="0"/>
                        </a:spcAft>
                      </a:pPr>
                      <a:r>
                        <a:rPr lang="ja-JP" altLang="en-US" sz="1700" b="1" kern="100" dirty="0">
                          <a:solidFill>
                            <a:srgbClr val="FFFFFF"/>
                          </a:solidFill>
                          <a:effectLst/>
                          <a:latin typeface="+mn-ea"/>
                          <a:ea typeface="+mn-ea"/>
                          <a:cs typeface="Times New Roman"/>
                        </a:rPr>
                        <a:t>障害福祉</a:t>
                      </a:r>
                      <a:r>
                        <a:rPr lang="ja-JP" sz="1700" b="1" kern="100" dirty="0">
                          <a:solidFill>
                            <a:srgbClr val="FFFFFF"/>
                          </a:solidFill>
                          <a:effectLst/>
                          <a:latin typeface="+mn-ea"/>
                          <a:ea typeface="+mn-ea"/>
                          <a:cs typeface="Times New Roman"/>
                        </a:rPr>
                        <a:t>計画</a:t>
                      </a:r>
                      <a:endParaRPr lang="ja-JP" sz="1700" kern="100" dirty="0">
                        <a:effectLst/>
                        <a:latin typeface="+mn-ea"/>
                        <a:ea typeface="+mn-ea"/>
                        <a:cs typeface="Times New Roman"/>
                      </a:endParaRPr>
                    </a:p>
                    <a:p>
                      <a:pPr algn="ctr">
                        <a:lnSpc>
                          <a:spcPts val="2200"/>
                        </a:lnSpc>
                        <a:spcAft>
                          <a:spcPts val="0"/>
                        </a:spcAft>
                      </a:pPr>
                      <a:r>
                        <a:rPr lang="en-US" sz="1700" b="1" kern="100" dirty="0">
                          <a:solidFill>
                            <a:srgbClr val="FFFFFF"/>
                          </a:solidFill>
                          <a:effectLst/>
                          <a:latin typeface="+mn-ea"/>
                          <a:ea typeface="+mn-ea"/>
                          <a:cs typeface="Times New Roman"/>
                        </a:rPr>
                        <a:t>21</a:t>
                      </a:r>
                      <a:r>
                        <a:rPr lang="ja-JP" sz="1700" b="1" kern="100" dirty="0">
                          <a:solidFill>
                            <a:srgbClr val="FFFFFF"/>
                          </a:solidFill>
                          <a:effectLst/>
                          <a:latin typeface="+mn-ea"/>
                          <a:ea typeface="+mn-ea"/>
                          <a:cs typeface="Times New Roman"/>
                        </a:rPr>
                        <a:t>年度～</a:t>
                      </a:r>
                      <a:r>
                        <a:rPr lang="en-US" sz="1700" b="1" kern="100" dirty="0">
                          <a:solidFill>
                            <a:srgbClr val="FFFFFF"/>
                          </a:solidFill>
                          <a:effectLst/>
                          <a:latin typeface="+mn-ea"/>
                          <a:ea typeface="+mn-ea"/>
                          <a:cs typeface="Times New Roman"/>
                        </a:rPr>
                        <a:t>23</a:t>
                      </a:r>
                      <a:r>
                        <a:rPr lang="ja-JP" sz="1700" b="1" kern="100" dirty="0">
                          <a:solidFill>
                            <a:srgbClr val="FFFFFF"/>
                          </a:solidFill>
                          <a:effectLst/>
                          <a:latin typeface="+mn-ea"/>
                          <a:ea typeface="+mn-ea"/>
                          <a:cs typeface="Times New Roman"/>
                        </a:rPr>
                        <a:t>年度</a:t>
                      </a:r>
                      <a:endParaRPr lang="ja-JP" sz="1700" kern="100" dirty="0">
                        <a:effectLst/>
                        <a:latin typeface="+mn-ea"/>
                        <a:ea typeface="+mn-ea"/>
                        <a:cs typeface="Times New Roman"/>
                      </a:endParaRPr>
                    </a:p>
                  </a:txBody>
                  <a:tcPr marL="63305" marR="63305"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ts val="2200"/>
                        </a:lnSpc>
                        <a:spcAft>
                          <a:spcPts val="0"/>
                        </a:spcAft>
                      </a:pPr>
                      <a:r>
                        <a:rPr lang="ja-JP" sz="1700" b="1" kern="100" dirty="0">
                          <a:solidFill>
                            <a:schemeClr val="bg1"/>
                          </a:solidFill>
                          <a:effectLst/>
                          <a:latin typeface="+mn-ea"/>
                          <a:ea typeface="+mn-ea"/>
                          <a:cs typeface="Times New Roman"/>
                        </a:rPr>
                        <a:t>第３期</a:t>
                      </a:r>
                      <a:endParaRPr lang="en-US" altLang="ja-JP" sz="1700" b="1" kern="100" dirty="0">
                        <a:solidFill>
                          <a:schemeClr val="bg1"/>
                        </a:solidFill>
                        <a:effectLst/>
                        <a:latin typeface="+mn-ea"/>
                        <a:ea typeface="+mn-ea"/>
                        <a:cs typeface="Times New Roman"/>
                      </a:endParaRPr>
                    </a:p>
                    <a:p>
                      <a:pPr algn="ctr">
                        <a:lnSpc>
                          <a:spcPts val="2200"/>
                        </a:lnSpc>
                        <a:spcAft>
                          <a:spcPts val="0"/>
                        </a:spcAft>
                      </a:pPr>
                      <a:r>
                        <a:rPr lang="ja-JP" altLang="en-US" sz="1700" b="1" kern="100" dirty="0">
                          <a:solidFill>
                            <a:schemeClr val="bg1"/>
                          </a:solidFill>
                          <a:effectLst/>
                          <a:latin typeface="+mn-ea"/>
                          <a:ea typeface="+mn-ea"/>
                          <a:cs typeface="Times New Roman"/>
                        </a:rPr>
                        <a:t>障害福祉計画</a:t>
                      </a:r>
                      <a:endParaRPr lang="ja-JP" sz="1700" b="1" kern="100" dirty="0">
                        <a:solidFill>
                          <a:schemeClr val="bg1"/>
                        </a:solidFill>
                        <a:effectLst/>
                        <a:latin typeface="+mn-ea"/>
                        <a:ea typeface="+mn-ea"/>
                        <a:cs typeface="Times New Roman"/>
                      </a:endParaRPr>
                    </a:p>
                    <a:p>
                      <a:pPr algn="ctr">
                        <a:lnSpc>
                          <a:spcPts val="2200"/>
                        </a:lnSpc>
                        <a:spcAft>
                          <a:spcPts val="0"/>
                        </a:spcAft>
                      </a:pPr>
                      <a:r>
                        <a:rPr lang="en-US" sz="1700" b="1" kern="100" dirty="0">
                          <a:solidFill>
                            <a:schemeClr val="bg1"/>
                          </a:solidFill>
                          <a:effectLst/>
                          <a:latin typeface="+mn-ea"/>
                          <a:ea typeface="+mn-ea"/>
                          <a:cs typeface="Times New Roman"/>
                        </a:rPr>
                        <a:t>24</a:t>
                      </a:r>
                      <a:r>
                        <a:rPr lang="ja-JP" sz="1700" b="1" kern="100" dirty="0">
                          <a:solidFill>
                            <a:schemeClr val="bg1"/>
                          </a:solidFill>
                          <a:effectLst/>
                          <a:latin typeface="+mn-ea"/>
                          <a:ea typeface="+mn-ea"/>
                          <a:cs typeface="Times New Roman"/>
                        </a:rPr>
                        <a:t>年度～</a:t>
                      </a:r>
                      <a:r>
                        <a:rPr lang="en-US" sz="1700" b="1" kern="100" dirty="0">
                          <a:solidFill>
                            <a:schemeClr val="bg1"/>
                          </a:solidFill>
                          <a:effectLst/>
                          <a:latin typeface="+mn-ea"/>
                          <a:ea typeface="+mn-ea"/>
                          <a:cs typeface="Times New Roman"/>
                        </a:rPr>
                        <a:t>26</a:t>
                      </a:r>
                      <a:r>
                        <a:rPr lang="ja-JP" sz="1700" b="1" kern="100" dirty="0">
                          <a:solidFill>
                            <a:schemeClr val="bg1"/>
                          </a:solidFill>
                          <a:effectLst/>
                          <a:latin typeface="+mn-ea"/>
                          <a:ea typeface="+mn-ea"/>
                          <a:cs typeface="Times New Roman"/>
                        </a:rPr>
                        <a:t>年度</a:t>
                      </a:r>
                    </a:p>
                  </a:txBody>
                  <a:tcPr marL="63305" marR="63305"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ts val="2200"/>
                        </a:lnSpc>
                        <a:spcAft>
                          <a:spcPts val="0"/>
                        </a:spcAft>
                      </a:pPr>
                      <a:r>
                        <a:rPr lang="ja-JP" altLang="en-US" sz="1700" b="1" kern="100" dirty="0">
                          <a:solidFill>
                            <a:schemeClr val="bg1"/>
                          </a:solidFill>
                          <a:effectLst/>
                          <a:latin typeface="+mn-ea"/>
                          <a:ea typeface="+mn-ea"/>
                          <a:cs typeface="Times New Roman"/>
                        </a:rPr>
                        <a:t>第４期</a:t>
                      </a:r>
                      <a:endParaRPr lang="en-US" altLang="ja-JP" sz="1700" b="1" kern="100" dirty="0">
                        <a:solidFill>
                          <a:schemeClr val="bg1"/>
                        </a:solidFill>
                        <a:effectLst/>
                        <a:latin typeface="+mn-ea"/>
                        <a:ea typeface="+mn-ea"/>
                        <a:cs typeface="Times New Roman"/>
                      </a:endParaRPr>
                    </a:p>
                    <a:p>
                      <a:pPr algn="ctr">
                        <a:lnSpc>
                          <a:spcPts val="2200"/>
                        </a:lnSpc>
                        <a:spcAft>
                          <a:spcPts val="0"/>
                        </a:spcAft>
                      </a:pPr>
                      <a:r>
                        <a:rPr lang="ja-JP" altLang="en-US" sz="1700" b="1" kern="100" dirty="0">
                          <a:solidFill>
                            <a:schemeClr val="bg1"/>
                          </a:solidFill>
                          <a:effectLst/>
                          <a:latin typeface="+mn-ea"/>
                          <a:ea typeface="+mn-ea"/>
                          <a:cs typeface="Times New Roman"/>
                        </a:rPr>
                        <a:t>障害福祉計画</a:t>
                      </a:r>
                      <a:endParaRPr lang="en-US" altLang="ja-JP" sz="1700" b="1" kern="100" dirty="0">
                        <a:solidFill>
                          <a:schemeClr val="bg1"/>
                        </a:solidFill>
                        <a:effectLst/>
                        <a:latin typeface="+mn-ea"/>
                        <a:ea typeface="+mn-ea"/>
                        <a:cs typeface="Times New Roman"/>
                      </a:endParaRPr>
                    </a:p>
                    <a:p>
                      <a:pPr algn="ctr">
                        <a:lnSpc>
                          <a:spcPts val="2200"/>
                        </a:lnSpc>
                        <a:spcAft>
                          <a:spcPts val="0"/>
                        </a:spcAft>
                      </a:pPr>
                      <a:r>
                        <a:rPr lang="en-US" altLang="ja-JP" sz="1700" b="1" kern="100" dirty="0">
                          <a:solidFill>
                            <a:schemeClr val="bg1"/>
                          </a:solidFill>
                          <a:effectLst/>
                          <a:latin typeface="+mn-ea"/>
                          <a:ea typeface="+mn-ea"/>
                          <a:cs typeface="Times New Roman"/>
                        </a:rPr>
                        <a:t>27</a:t>
                      </a:r>
                      <a:r>
                        <a:rPr lang="ja-JP" altLang="en-US" sz="1700" b="1" kern="100" dirty="0">
                          <a:solidFill>
                            <a:schemeClr val="bg1"/>
                          </a:solidFill>
                          <a:effectLst/>
                          <a:latin typeface="+mn-ea"/>
                          <a:ea typeface="+mn-ea"/>
                          <a:cs typeface="Times New Roman"/>
                        </a:rPr>
                        <a:t>年度～</a:t>
                      </a:r>
                      <a:r>
                        <a:rPr lang="en-US" altLang="ja-JP" sz="1700" b="1" kern="100" dirty="0">
                          <a:solidFill>
                            <a:schemeClr val="bg1"/>
                          </a:solidFill>
                          <a:effectLst/>
                          <a:latin typeface="+mn-ea"/>
                          <a:ea typeface="+mn-ea"/>
                          <a:cs typeface="Times New Roman"/>
                        </a:rPr>
                        <a:t>29</a:t>
                      </a:r>
                      <a:r>
                        <a:rPr lang="ja-JP" altLang="en-US" sz="1700" b="1" kern="100" dirty="0">
                          <a:solidFill>
                            <a:schemeClr val="bg1"/>
                          </a:solidFill>
                          <a:effectLst/>
                          <a:latin typeface="+mn-ea"/>
                          <a:ea typeface="+mn-ea"/>
                          <a:cs typeface="Times New Roman"/>
                        </a:rPr>
                        <a:t>年度</a:t>
                      </a:r>
                      <a:endParaRPr lang="ja-JP" sz="1700" b="1" kern="100" dirty="0">
                        <a:solidFill>
                          <a:schemeClr val="bg1"/>
                        </a:solidFill>
                        <a:effectLst/>
                        <a:latin typeface="+mn-ea"/>
                        <a:ea typeface="+mn-ea"/>
                        <a:cs typeface="Times New Roman"/>
                      </a:endParaRPr>
                    </a:p>
                  </a:txBody>
                  <a:tcPr marL="63305" marR="63305" marT="0" marB="0" anchor="ctr">
                    <a:lnL w="12700" cap="flat" cmpd="sng" algn="ctr">
                      <a:solidFill>
                        <a:srgbClr val="000000"/>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ts val="1900"/>
                        </a:lnSpc>
                        <a:spcAft>
                          <a:spcPts val="0"/>
                        </a:spcAft>
                      </a:pPr>
                      <a:r>
                        <a:rPr lang="ja-JP" altLang="en-US" sz="1700" b="1" kern="100" dirty="0">
                          <a:solidFill>
                            <a:schemeClr val="bg1"/>
                          </a:solidFill>
                          <a:effectLst/>
                          <a:latin typeface="+mn-ea"/>
                          <a:ea typeface="+mn-ea"/>
                          <a:cs typeface="Times New Roman"/>
                        </a:rPr>
                        <a:t>第５期</a:t>
                      </a:r>
                      <a:endParaRPr lang="en-US" altLang="ja-JP" sz="1700" b="1" kern="100" dirty="0">
                        <a:solidFill>
                          <a:schemeClr val="bg1"/>
                        </a:solidFill>
                        <a:effectLst/>
                        <a:latin typeface="+mn-ea"/>
                        <a:ea typeface="+mn-ea"/>
                        <a:cs typeface="Times New Roman"/>
                      </a:endParaRPr>
                    </a:p>
                    <a:p>
                      <a:pPr algn="ctr">
                        <a:lnSpc>
                          <a:spcPts val="1900"/>
                        </a:lnSpc>
                        <a:spcAft>
                          <a:spcPts val="0"/>
                        </a:spcAft>
                      </a:pPr>
                      <a:r>
                        <a:rPr lang="ja-JP" altLang="en-US" sz="1700" b="1" kern="100" dirty="0">
                          <a:solidFill>
                            <a:schemeClr val="bg1"/>
                          </a:solidFill>
                          <a:effectLst/>
                          <a:latin typeface="+mn-ea"/>
                          <a:ea typeface="+mn-ea"/>
                          <a:cs typeface="Times New Roman"/>
                        </a:rPr>
                        <a:t>障害福祉計画</a:t>
                      </a:r>
                      <a:endParaRPr lang="en-US" altLang="ja-JP" sz="1700" b="1" kern="100" dirty="0">
                        <a:solidFill>
                          <a:schemeClr val="bg1"/>
                        </a:solidFill>
                        <a:effectLst/>
                        <a:latin typeface="+mn-ea"/>
                        <a:ea typeface="+mn-ea"/>
                        <a:cs typeface="Times New Roman"/>
                      </a:endParaRPr>
                    </a:p>
                    <a:p>
                      <a:pPr algn="ctr">
                        <a:lnSpc>
                          <a:spcPts val="1900"/>
                        </a:lnSpc>
                        <a:spcAft>
                          <a:spcPts val="0"/>
                        </a:spcAft>
                      </a:pPr>
                      <a:r>
                        <a:rPr lang="ja-JP" altLang="en-US" sz="1700" b="1" kern="100" dirty="0">
                          <a:solidFill>
                            <a:schemeClr val="bg1"/>
                          </a:solidFill>
                          <a:effectLst/>
                          <a:latin typeface="+mn-ea"/>
                          <a:ea typeface="+mn-ea"/>
                          <a:cs typeface="Times New Roman"/>
                        </a:rPr>
                        <a:t>第１期</a:t>
                      </a:r>
                      <a:endParaRPr lang="en-US" altLang="ja-JP" sz="1700" b="1" kern="100" dirty="0">
                        <a:solidFill>
                          <a:schemeClr val="bg1"/>
                        </a:solidFill>
                        <a:effectLst/>
                        <a:latin typeface="+mn-ea"/>
                        <a:ea typeface="+mn-ea"/>
                        <a:cs typeface="Times New Roman"/>
                      </a:endParaRPr>
                    </a:p>
                    <a:p>
                      <a:pPr algn="ctr">
                        <a:lnSpc>
                          <a:spcPts val="1900"/>
                        </a:lnSpc>
                        <a:spcAft>
                          <a:spcPts val="0"/>
                        </a:spcAft>
                      </a:pPr>
                      <a:r>
                        <a:rPr lang="ja-JP" altLang="en-US" sz="1700" b="1" kern="100" dirty="0">
                          <a:solidFill>
                            <a:schemeClr val="bg1"/>
                          </a:solidFill>
                          <a:effectLst/>
                          <a:latin typeface="+mn-ea"/>
                          <a:ea typeface="+mn-ea"/>
                          <a:cs typeface="Times New Roman"/>
                        </a:rPr>
                        <a:t>障害児福祉計画</a:t>
                      </a:r>
                      <a:endParaRPr lang="en-US" altLang="ja-JP" sz="1700" b="1" kern="100" dirty="0">
                        <a:solidFill>
                          <a:schemeClr val="bg1"/>
                        </a:solidFill>
                        <a:effectLst/>
                        <a:latin typeface="+mn-ea"/>
                        <a:ea typeface="+mn-ea"/>
                        <a:cs typeface="Times New Roman"/>
                      </a:endParaRPr>
                    </a:p>
                    <a:p>
                      <a:pPr algn="ctr">
                        <a:lnSpc>
                          <a:spcPts val="1900"/>
                        </a:lnSpc>
                        <a:spcAft>
                          <a:spcPts val="0"/>
                        </a:spcAft>
                      </a:pPr>
                      <a:r>
                        <a:rPr lang="en-US" altLang="ja-JP" sz="1700" b="1" kern="100" dirty="0">
                          <a:solidFill>
                            <a:schemeClr val="bg1"/>
                          </a:solidFill>
                          <a:effectLst/>
                          <a:latin typeface="+mn-ea"/>
                          <a:ea typeface="+mn-ea"/>
                          <a:cs typeface="Times New Roman"/>
                        </a:rPr>
                        <a:t>30</a:t>
                      </a:r>
                      <a:r>
                        <a:rPr lang="ja-JP" altLang="en-US" sz="1700" b="1" kern="100" dirty="0">
                          <a:solidFill>
                            <a:schemeClr val="bg1"/>
                          </a:solidFill>
                          <a:effectLst/>
                          <a:latin typeface="+mn-ea"/>
                          <a:ea typeface="+mn-ea"/>
                          <a:cs typeface="Times New Roman"/>
                        </a:rPr>
                        <a:t>年度～</a:t>
                      </a:r>
                      <a:r>
                        <a:rPr lang="en-US" altLang="ja-JP" sz="1700" b="1" kern="100" dirty="0">
                          <a:solidFill>
                            <a:schemeClr val="bg1"/>
                          </a:solidFill>
                          <a:effectLst/>
                          <a:latin typeface="+mn-ea"/>
                          <a:ea typeface="+mn-ea"/>
                          <a:cs typeface="Times New Roman"/>
                        </a:rPr>
                        <a:t>32</a:t>
                      </a:r>
                      <a:r>
                        <a:rPr lang="ja-JP" altLang="en-US" sz="1700" b="1" kern="100" dirty="0">
                          <a:solidFill>
                            <a:schemeClr val="bg1"/>
                          </a:solidFill>
                          <a:effectLst/>
                          <a:latin typeface="+mn-ea"/>
                          <a:ea typeface="+mn-ea"/>
                          <a:cs typeface="Times New Roman"/>
                        </a:rPr>
                        <a:t>年度</a:t>
                      </a:r>
                      <a:endParaRPr lang="ja-JP" sz="1700" b="1" kern="100" dirty="0">
                        <a:solidFill>
                          <a:schemeClr val="bg1"/>
                        </a:solidFill>
                        <a:effectLst/>
                        <a:latin typeface="+mn-ea"/>
                        <a:ea typeface="+mn-ea"/>
                        <a:cs typeface="Times New Roman"/>
                      </a:endParaRPr>
                    </a:p>
                  </a:txBody>
                  <a:tcPr marL="63305" marR="63305" marT="0" marB="0" anchor="ctr">
                    <a:lnL w="12700" cap="flat" cmpd="sng" algn="ctr">
                      <a:solidFill>
                        <a:schemeClr val="tx1"/>
                      </a:solidFill>
                      <a:prstDash val="dot"/>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1882474">
                <a:tc>
                  <a:txBody>
                    <a:bodyPr/>
                    <a:lstStyle/>
                    <a:p>
                      <a:pPr indent="127000" algn="l">
                        <a:lnSpc>
                          <a:spcPts val="2200"/>
                        </a:lnSpc>
                        <a:spcAft>
                          <a:spcPts val="0"/>
                        </a:spcAft>
                      </a:pPr>
                      <a:r>
                        <a:rPr lang="ja-JP" sz="1400" kern="100" dirty="0">
                          <a:effectLst/>
                          <a:latin typeface="+mn-ea"/>
                          <a:ea typeface="+mn-ea"/>
                          <a:cs typeface="Times New Roman"/>
                        </a:rPr>
                        <a:t>平成</a:t>
                      </a:r>
                      <a:r>
                        <a:rPr lang="en-US" sz="1400" kern="100" dirty="0">
                          <a:effectLst/>
                          <a:latin typeface="+mn-ea"/>
                          <a:ea typeface="+mn-ea"/>
                          <a:cs typeface="Times New Roman"/>
                        </a:rPr>
                        <a:t>23</a:t>
                      </a:r>
                      <a:r>
                        <a:rPr lang="ja-JP" sz="1400" kern="100" dirty="0">
                          <a:effectLst/>
                          <a:latin typeface="+mn-ea"/>
                          <a:ea typeface="+mn-ea"/>
                          <a:cs typeface="Times New Roman"/>
                        </a:rPr>
                        <a:t>年度を目標として、地域の実情に応じた数値目標及び障害福祉サービスの見込量を設定</a:t>
                      </a:r>
                    </a:p>
                  </a:txBody>
                  <a:tcPr marL="63305" marR="63305" marT="0" marB="0">
                    <a:lnL w="12700" cap="flat" cmpd="sng" algn="ctr">
                      <a:solidFill>
                        <a:srgbClr val="4F81BD"/>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indent="127635" algn="l">
                        <a:lnSpc>
                          <a:spcPts val="2200"/>
                        </a:lnSpc>
                        <a:spcAft>
                          <a:spcPts val="0"/>
                        </a:spcAft>
                      </a:pPr>
                      <a:r>
                        <a:rPr lang="ja-JP" sz="1400" kern="100" dirty="0">
                          <a:effectLst/>
                          <a:latin typeface="+mn-ea"/>
                          <a:ea typeface="+mn-ea"/>
                          <a:cs typeface="Times New Roman"/>
                        </a:rPr>
                        <a:t>第１期の実績を踏まえ、第２期障害福祉計画を作成</a:t>
                      </a:r>
                    </a:p>
                  </a:txBody>
                  <a:tcPr marL="63305" marR="63305" marT="0" marB="0">
                    <a:lnL w="12700" cap="flat" cmpd="sng" algn="ctr">
                      <a:solidFill>
                        <a:srgbClr val="000000"/>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indent="127635" algn="l">
                        <a:lnSpc>
                          <a:spcPts val="2200"/>
                        </a:lnSpc>
                        <a:spcAft>
                          <a:spcPts val="0"/>
                        </a:spcAft>
                      </a:pPr>
                      <a:r>
                        <a:rPr lang="ja-JP" altLang="en-US" sz="1400" kern="100" dirty="0">
                          <a:effectLst/>
                          <a:latin typeface="+mn-ea"/>
                          <a:ea typeface="+mn-ea"/>
                          <a:cs typeface="Times New Roman"/>
                        </a:rPr>
                        <a:t>つなぎ</a:t>
                      </a:r>
                      <a:r>
                        <a:rPr lang="ja-JP" sz="1400" kern="100" dirty="0">
                          <a:effectLst/>
                          <a:latin typeface="+mn-ea"/>
                          <a:ea typeface="+mn-ea"/>
                          <a:cs typeface="Times New Roman"/>
                        </a:rPr>
                        <a:t>法による障害者自立支援法の改正等を踏まえ、平成</a:t>
                      </a:r>
                      <a:r>
                        <a:rPr lang="en-US" sz="1400" kern="100" dirty="0">
                          <a:effectLst/>
                          <a:latin typeface="+mn-ea"/>
                          <a:ea typeface="+mn-ea"/>
                          <a:cs typeface="Times New Roman"/>
                        </a:rPr>
                        <a:t>26</a:t>
                      </a:r>
                      <a:r>
                        <a:rPr lang="ja-JP" sz="1400" kern="100" dirty="0">
                          <a:effectLst/>
                          <a:latin typeface="+mn-ea"/>
                          <a:ea typeface="+mn-ea"/>
                          <a:cs typeface="Times New Roman"/>
                        </a:rPr>
                        <a:t>年度を目標として、第３期障害福祉計画を作成</a:t>
                      </a:r>
                    </a:p>
                  </a:txBody>
                  <a:tcPr marL="63305" marR="63305" marT="0" marB="0">
                    <a:lnL w="12700" cap="flat" cmpd="sng" algn="ctr">
                      <a:solidFill>
                        <a:schemeClr val="tx1"/>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indent="127635" algn="l">
                        <a:lnSpc>
                          <a:spcPts val="2200"/>
                        </a:lnSpc>
                        <a:spcAft>
                          <a:spcPts val="0"/>
                        </a:spcAft>
                      </a:pPr>
                      <a:r>
                        <a:rPr lang="ja-JP" altLang="en-US" sz="1400" kern="100" dirty="0">
                          <a:effectLst/>
                          <a:latin typeface="+mn-ea"/>
                          <a:ea typeface="+mn-ea"/>
                          <a:cs typeface="Times New Roman"/>
                        </a:rPr>
                        <a:t>障害者総合支援法の施行等を踏まえ、平成</a:t>
                      </a:r>
                      <a:r>
                        <a:rPr lang="en-US" altLang="ja-JP" sz="1400" kern="100" dirty="0">
                          <a:effectLst/>
                          <a:latin typeface="+mn-ea"/>
                          <a:ea typeface="+mn-ea"/>
                          <a:cs typeface="Times New Roman"/>
                        </a:rPr>
                        <a:t>29</a:t>
                      </a:r>
                      <a:r>
                        <a:rPr lang="ja-JP" altLang="en-US" sz="1400" kern="100" dirty="0">
                          <a:effectLst/>
                          <a:latin typeface="+mn-ea"/>
                          <a:ea typeface="+mn-ea"/>
                          <a:cs typeface="Times New Roman"/>
                        </a:rPr>
                        <a:t>年度を目標として、第４期障害福祉計画を作成</a:t>
                      </a:r>
                      <a:endParaRPr lang="ja-JP" sz="1400" kern="100" dirty="0">
                        <a:effectLst/>
                        <a:latin typeface="+mn-ea"/>
                        <a:ea typeface="+mn-ea"/>
                        <a:cs typeface="Times New Roman"/>
                      </a:endParaRPr>
                    </a:p>
                  </a:txBody>
                  <a:tcPr marL="63305" marR="63305" marT="0" marB="0">
                    <a:lnL w="12700" cap="flat" cmpd="sng" algn="ctr">
                      <a:solidFill>
                        <a:srgbClr val="000000"/>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indent="127635" algn="l" defTabSz="914400" rtl="0" eaLnBrk="1" fontAlgn="auto" latinLnBrk="0" hangingPunct="1">
                        <a:lnSpc>
                          <a:spcPts val="2200"/>
                        </a:lnSpc>
                        <a:spcBef>
                          <a:spcPts val="0"/>
                        </a:spcBef>
                        <a:spcAft>
                          <a:spcPts val="0"/>
                        </a:spcAft>
                        <a:buClrTx/>
                        <a:buSzTx/>
                        <a:buFontTx/>
                        <a:buNone/>
                        <a:tabLst/>
                        <a:defRPr/>
                      </a:pPr>
                      <a:r>
                        <a:rPr lang="ja-JP" altLang="en-US" sz="1400" kern="100" dirty="0">
                          <a:effectLst/>
                          <a:latin typeface="+mn-ea"/>
                          <a:ea typeface="+mn-ea"/>
                          <a:cs typeface="Times New Roman"/>
                        </a:rPr>
                        <a:t>障害者総合支援法・児童福祉法の改正等を踏まえ、平成</a:t>
                      </a:r>
                      <a:r>
                        <a:rPr lang="en-US" altLang="ja-JP" sz="1400" kern="100" dirty="0">
                          <a:effectLst/>
                          <a:latin typeface="+mn-ea"/>
                          <a:ea typeface="+mn-ea"/>
                          <a:cs typeface="Times New Roman"/>
                        </a:rPr>
                        <a:t>32</a:t>
                      </a:r>
                      <a:r>
                        <a:rPr lang="ja-JP" altLang="en-US" sz="1400" kern="100" dirty="0">
                          <a:effectLst/>
                          <a:latin typeface="+mn-ea"/>
                          <a:ea typeface="+mn-ea"/>
                          <a:cs typeface="Times New Roman"/>
                        </a:rPr>
                        <a:t>年度を目標として、第５期障害福祉計画等を作成</a:t>
                      </a:r>
                      <a:endParaRPr lang="ja-JP" sz="1400" kern="100" dirty="0">
                        <a:effectLst/>
                        <a:latin typeface="+mn-ea"/>
                        <a:ea typeface="+mn-ea"/>
                        <a:cs typeface="Times New Roman"/>
                      </a:endParaRPr>
                    </a:p>
                  </a:txBody>
                  <a:tcPr marL="63305" marR="63305" marT="0" marB="0">
                    <a:lnL w="12700" cap="flat" cmpd="sng" algn="ctr">
                      <a:solidFill>
                        <a:schemeClr val="tx1"/>
                      </a:solidFill>
                      <a:prstDash val="dot"/>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テキスト ボックス 7"/>
          <p:cNvSpPr txBox="1"/>
          <p:nvPr/>
        </p:nvSpPr>
        <p:spPr>
          <a:xfrm>
            <a:off x="929" y="157826"/>
            <a:ext cx="9143084" cy="369196"/>
          </a:xfrm>
          <a:prstGeom prst="rect">
            <a:avLst/>
          </a:prstGeom>
          <a:noFill/>
        </p:spPr>
        <p:txBody>
          <a:bodyPr wrap="square" lIns="84315" tIns="42160" rIns="84315" bIns="4216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46" b="1" i="0" u="none" strike="noStrike" kern="1200" cap="none" spc="0" normalizeH="0" baseline="0" noProof="0" dirty="0">
                <a:ln>
                  <a:noFill/>
                </a:ln>
                <a:solidFill>
                  <a:srgbClr val="44546A"/>
                </a:solidFill>
                <a:effectLst/>
                <a:uLnTx/>
                <a:uFillTx/>
                <a:latin typeface="ＭＳ Ｐゴシック"/>
                <a:ea typeface="ＭＳ Ｐゴシック"/>
                <a:cs typeface="+mn-cs"/>
              </a:rPr>
              <a:t>障害福祉計画等と基本指針</a:t>
            </a:r>
          </a:p>
        </p:txBody>
      </p:sp>
      <p:sp>
        <p:nvSpPr>
          <p:cNvPr id="10" name="テキスト ボックス 9"/>
          <p:cNvSpPr txBox="1"/>
          <p:nvPr/>
        </p:nvSpPr>
        <p:spPr>
          <a:xfrm>
            <a:off x="3640033" y="1649629"/>
            <a:ext cx="5530559" cy="312450"/>
          </a:xfrm>
          <a:prstGeom prst="rect">
            <a:avLst/>
          </a:prstGeom>
          <a:noFill/>
        </p:spPr>
        <p:txBody>
          <a:bodyPr wrap="square" lIns="84315" tIns="42160" rIns="84315" bIns="4216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77" b="1" i="0" u="none" strike="noStrike" kern="1200" cap="none" spc="0" normalizeH="0" baseline="0" noProof="0" dirty="0">
                <a:ln>
                  <a:noFill/>
                </a:ln>
                <a:solidFill>
                  <a:prstClr val="black"/>
                </a:solidFill>
                <a:effectLst/>
                <a:uLnTx/>
                <a:uFillTx/>
                <a:latin typeface="ＭＳ Ｐゴシック"/>
                <a:ea typeface="ＭＳ Ｐゴシック"/>
                <a:cs typeface="+mn-cs"/>
              </a:rPr>
              <a:t>H24</a:t>
            </a:r>
            <a:r>
              <a:rPr kumimoji="0" lang="ja-JP" altLang="en-US" sz="1477" b="1" i="0" u="none" strike="noStrike" kern="1200" cap="none" spc="0" normalizeH="0" baseline="0" noProof="0" dirty="0">
                <a:ln>
                  <a:noFill/>
                </a:ln>
                <a:solidFill>
                  <a:prstClr val="black"/>
                </a:solidFill>
                <a:effectLst/>
                <a:uLnTx/>
                <a:uFillTx/>
                <a:latin typeface="ＭＳ Ｐゴシック"/>
                <a:ea typeface="ＭＳ Ｐゴシック"/>
                <a:cs typeface="+mn-cs"/>
              </a:rPr>
              <a:t>　    </a:t>
            </a:r>
            <a:r>
              <a:rPr kumimoji="0" lang="en-US" altLang="ja-JP" sz="1477" b="1" i="0" u="none" strike="noStrike" kern="1200" cap="none" spc="0" normalizeH="0" baseline="0" noProof="0" dirty="0">
                <a:ln>
                  <a:noFill/>
                </a:ln>
                <a:solidFill>
                  <a:prstClr val="black"/>
                </a:solidFill>
                <a:effectLst/>
                <a:uLnTx/>
                <a:uFillTx/>
                <a:latin typeface="ＭＳ Ｐゴシック"/>
                <a:ea typeface="ＭＳ Ｐゴシック"/>
                <a:cs typeface="+mn-cs"/>
              </a:rPr>
              <a:t>H25  </a:t>
            </a:r>
            <a:r>
              <a:rPr kumimoji="0" lang="ja-JP" altLang="en-US" sz="1477" b="1" i="0" u="none" strike="noStrike" kern="1200" cap="none" spc="0" normalizeH="0" baseline="0" noProof="0" dirty="0">
                <a:ln>
                  <a:noFill/>
                </a:ln>
                <a:solidFill>
                  <a:prstClr val="black"/>
                </a:solidFill>
                <a:effectLst/>
                <a:uLnTx/>
                <a:uFillTx/>
                <a:latin typeface="ＭＳ Ｐゴシック"/>
                <a:ea typeface="ＭＳ Ｐゴシック"/>
                <a:cs typeface="+mn-cs"/>
              </a:rPr>
              <a:t>　</a:t>
            </a:r>
            <a:r>
              <a:rPr kumimoji="0" lang="en-US" altLang="ja-JP" sz="1477" b="1" i="0" u="none" strike="noStrike" kern="1200" cap="none" spc="0" normalizeH="0" baseline="0" noProof="0" dirty="0">
                <a:ln>
                  <a:noFill/>
                </a:ln>
                <a:solidFill>
                  <a:prstClr val="black"/>
                </a:solidFill>
                <a:effectLst/>
                <a:uLnTx/>
                <a:uFillTx/>
                <a:latin typeface="ＭＳ Ｐゴシック"/>
                <a:ea typeface="ＭＳ Ｐゴシック"/>
                <a:cs typeface="+mn-cs"/>
              </a:rPr>
              <a:t> H26</a:t>
            </a:r>
            <a:r>
              <a:rPr kumimoji="0" lang="ja-JP" altLang="en-US" sz="1477" b="1" i="0" u="none" strike="noStrike" kern="1200" cap="none" spc="0" normalizeH="0" baseline="0" noProof="0" dirty="0">
                <a:ln>
                  <a:noFill/>
                </a:ln>
                <a:solidFill>
                  <a:prstClr val="black"/>
                </a:solidFill>
                <a:effectLst/>
                <a:uLnTx/>
                <a:uFillTx/>
                <a:latin typeface="ＭＳ Ｐゴシック"/>
                <a:ea typeface="ＭＳ Ｐゴシック"/>
                <a:cs typeface="+mn-cs"/>
              </a:rPr>
              <a:t>　</a:t>
            </a:r>
            <a:r>
              <a:rPr kumimoji="0" lang="en-US" altLang="ja-JP" sz="1477" b="1" i="0" u="none" strike="noStrike" kern="1200" cap="none" spc="0" normalizeH="0" baseline="0" noProof="0" dirty="0">
                <a:ln>
                  <a:noFill/>
                </a:ln>
                <a:solidFill>
                  <a:prstClr val="black"/>
                </a:solidFill>
                <a:effectLst/>
                <a:uLnTx/>
                <a:uFillTx/>
                <a:latin typeface="ＭＳ Ｐゴシック"/>
                <a:ea typeface="ＭＳ Ｐゴシック"/>
                <a:cs typeface="+mn-cs"/>
              </a:rPr>
              <a:t> H27 </a:t>
            </a:r>
            <a:r>
              <a:rPr kumimoji="0" lang="ja-JP" altLang="en-US" sz="1477" b="1" i="0" u="none" strike="noStrike" kern="1200" cap="none" spc="0" normalizeH="0" baseline="0" noProof="0" dirty="0">
                <a:ln>
                  <a:noFill/>
                </a:ln>
                <a:solidFill>
                  <a:prstClr val="black"/>
                </a:solidFill>
                <a:effectLst/>
                <a:uLnTx/>
                <a:uFillTx/>
                <a:latin typeface="ＭＳ Ｐゴシック"/>
                <a:ea typeface="ＭＳ Ｐゴシック"/>
                <a:cs typeface="+mn-cs"/>
              </a:rPr>
              <a:t>    </a:t>
            </a:r>
            <a:r>
              <a:rPr kumimoji="0" lang="en-US" altLang="ja-JP" sz="1477" b="1" i="0" u="none" strike="noStrike" kern="1200" cap="none" spc="0" normalizeH="0" baseline="0" noProof="0" dirty="0">
                <a:ln>
                  <a:noFill/>
                </a:ln>
                <a:solidFill>
                  <a:prstClr val="black"/>
                </a:solidFill>
                <a:effectLst/>
                <a:uLnTx/>
                <a:uFillTx/>
                <a:latin typeface="ＭＳ Ｐゴシック"/>
                <a:ea typeface="ＭＳ Ｐゴシック"/>
                <a:cs typeface="+mn-cs"/>
              </a:rPr>
              <a:t>H28   </a:t>
            </a:r>
            <a:r>
              <a:rPr kumimoji="0" lang="ja-JP" altLang="en-US" sz="1477" b="1" i="0" u="none" strike="noStrike" kern="1200" cap="none" spc="0" normalizeH="0" baseline="0" noProof="0" dirty="0">
                <a:ln>
                  <a:noFill/>
                </a:ln>
                <a:solidFill>
                  <a:prstClr val="black"/>
                </a:solidFill>
                <a:effectLst/>
                <a:uLnTx/>
                <a:uFillTx/>
                <a:latin typeface="ＭＳ Ｐゴシック"/>
                <a:ea typeface="ＭＳ Ｐゴシック"/>
                <a:cs typeface="+mn-cs"/>
              </a:rPr>
              <a:t>    </a:t>
            </a:r>
            <a:r>
              <a:rPr kumimoji="0" lang="en-US" altLang="ja-JP" sz="1477" b="1" i="0" u="none" strike="noStrike" kern="1200" cap="none" spc="0" normalizeH="0" baseline="0" noProof="0" dirty="0">
                <a:ln>
                  <a:noFill/>
                </a:ln>
                <a:solidFill>
                  <a:prstClr val="black"/>
                </a:solidFill>
                <a:effectLst/>
                <a:uLnTx/>
                <a:uFillTx/>
                <a:latin typeface="ＭＳ Ｐゴシック"/>
                <a:ea typeface="ＭＳ Ｐゴシック"/>
                <a:cs typeface="+mn-cs"/>
              </a:rPr>
              <a:t>H29   H30       H31     H32</a:t>
            </a:r>
          </a:p>
        </p:txBody>
      </p:sp>
      <p:sp>
        <p:nvSpPr>
          <p:cNvPr id="11" name="角丸四角形 10"/>
          <p:cNvSpPr/>
          <p:nvPr/>
        </p:nvSpPr>
        <p:spPr bwMode="auto">
          <a:xfrm>
            <a:off x="4105555" y="5060829"/>
            <a:ext cx="797627" cy="691369"/>
          </a:xfrm>
          <a:prstGeom prst="roundRect">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eaVert" wrap="square" lIns="33939" tIns="6791" rIns="33939" bIns="6791" numCol="1" rtlCol="0" anchor="t" anchorCtr="0" compatLnSpc="1">
            <a:prstTxWarp prst="textNoShape">
              <a:avLst/>
            </a:prstTxWarp>
          </a:bodyPr>
          <a:lstStyle/>
          <a:p>
            <a:pPr marL="109789" marR="0" lvl="0" indent="-109789" algn="l" defTabSz="805117" rtl="0" eaLnBrk="1" fontAlgn="auto" latinLnBrk="0" hangingPunct="1">
              <a:lnSpc>
                <a:spcPct val="100000"/>
              </a:lnSpc>
              <a:spcBef>
                <a:spcPts val="0"/>
              </a:spcBef>
              <a:spcAft>
                <a:spcPts val="0"/>
              </a:spcAft>
              <a:buClrTx/>
              <a:buSzTx/>
              <a:buFontTx/>
              <a:buNone/>
              <a:tabLst/>
              <a:defRPr/>
            </a:pPr>
            <a:r>
              <a:rPr kumimoji="0" lang="ja-JP" altLang="en-US" sz="1477" b="1"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rPr>
              <a:t>基本指針見直し</a:t>
            </a:r>
          </a:p>
        </p:txBody>
      </p:sp>
      <p:sp>
        <p:nvSpPr>
          <p:cNvPr id="13" name="角丸四角形 12"/>
          <p:cNvSpPr/>
          <p:nvPr/>
        </p:nvSpPr>
        <p:spPr bwMode="auto">
          <a:xfrm>
            <a:off x="4903280" y="5751976"/>
            <a:ext cx="598221" cy="814715"/>
          </a:xfrm>
          <a:prstGeom prst="round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eaVert" wrap="square" lIns="33939" tIns="6791" rIns="33939" bIns="6791" numCol="1" rtlCol="0" anchor="t" anchorCtr="0" compatLnSpc="1">
            <a:prstTxWarp prst="textNoShape">
              <a:avLst/>
            </a:prstTxWarp>
          </a:bodyPr>
          <a:lstStyle/>
          <a:p>
            <a:pPr marL="109789" marR="0" lvl="0" indent="-109789" algn="ctr" defTabSz="805117" rtl="0" eaLnBrk="1" fontAlgn="auto" latinLnBrk="0" hangingPunct="1">
              <a:lnSpc>
                <a:spcPct val="100000"/>
              </a:lnSpc>
              <a:spcBef>
                <a:spcPts val="0"/>
              </a:spcBef>
              <a:spcAft>
                <a:spcPts val="0"/>
              </a:spcAft>
              <a:buClrTx/>
              <a:buSzTx/>
              <a:buFontTx/>
              <a:buNone/>
              <a:tabLst/>
              <a:defRPr/>
            </a:pPr>
            <a:r>
              <a:rPr kumimoji="0" lang="ja-JP" altLang="en-US" sz="1477" b="1" i="0" u="none" strike="noStrike" kern="1200" cap="none" spc="0" normalizeH="0" baseline="0" noProof="0" dirty="0">
                <a:ln>
                  <a:noFill/>
                </a:ln>
                <a:solidFill>
                  <a:prstClr val="white"/>
                </a:solidFill>
                <a:effectLst/>
                <a:uLnTx/>
                <a:uFillTx/>
                <a:latin typeface="ＭＳ Ｐゴシック"/>
                <a:ea typeface="ＭＳ Ｐゴシック"/>
                <a:cs typeface="+mn-cs"/>
              </a:rPr>
              <a:t>計画</a:t>
            </a:r>
            <a:endParaRPr kumimoji="0" lang="en-US" altLang="ja-JP" sz="1477" b="1" i="0" u="none" strike="noStrike" kern="1200" cap="none" spc="0" normalizeH="0" baseline="0" noProof="0" dirty="0">
              <a:ln>
                <a:noFill/>
              </a:ln>
              <a:solidFill>
                <a:prstClr val="white"/>
              </a:solidFill>
              <a:effectLst/>
              <a:uLnTx/>
              <a:uFillTx/>
              <a:latin typeface="ＭＳ Ｐゴシック"/>
              <a:ea typeface="ＭＳ Ｐゴシック"/>
              <a:cs typeface="+mn-cs"/>
            </a:endParaRPr>
          </a:p>
          <a:p>
            <a:pPr marL="109789" marR="0" lvl="0" indent="-109789" algn="ctr" defTabSz="805117" rtl="0" eaLnBrk="1" fontAlgn="auto" latinLnBrk="0" hangingPunct="1">
              <a:lnSpc>
                <a:spcPct val="100000"/>
              </a:lnSpc>
              <a:spcBef>
                <a:spcPts val="0"/>
              </a:spcBef>
              <a:spcAft>
                <a:spcPts val="0"/>
              </a:spcAft>
              <a:buClrTx/>
              <a:buSzTx/>
              <a:buFontTx/>
              <a:buNone/>
              <a:tabLst/>
              <a:defRPr/>
            </a:pPr>
            <a:r>
              <a:rPr kumimoji="0" lang="ja-JP" altLang="en-US" sz="1477" b="1" i="0" u="none" strike="noStrike" kern="1200" cap="none" spc="0" normalizeH="0" baseline="0" noProof="0" dirty="0">
                <a:ln>
                  <a:noFill/>
                </a:ln>
                <a:solidFill>
                  <a:prstClr val="white"/>
                </a:solidFill>
                <a:effectLst/>
                <a:uLnTx/>
                <a:uFillTx/>
                <a:latin typeface="ＭＳ Ｐゴシック"/>
                <a:ea typeface="ＭＳ Ｐゴシック"/>
                <a:cs typeface="+mn-cs"/>
              </a:rPr>
              <a:t>　作成</a:t>
            </a:r>
          </a:p>
        </p:txBody>
      </p:sp>
      <p:sp>
        <p:nvSpPr>
          <p:cNvPr id="20" name="角丸四角形 19"/>
          <p:cNvSpPr/>
          <p:nvPr/>
        </p:nvSpPr>
        <p:spPr bwMode="auto">
          <a:xfrm>
            <a:off x="8262502" y="5756976"/>
            <a:ext cx="598221" cy="814715"/>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eaVert" wrap="square" lIns="33939" tIns="6791" rIns="33939" bIns="6791" numCol="1" rtlCol="0" anchor="t" anchorCtr="0" compatLnSpc="1">
            <a:prstTxWarp prst="textNoShape">
              <a:avLst/>
            </a:prstTxWarp>
          </a:bodyPr>
          <a:lstStyle/>
          <a:p>
            <a:pPr marL="109789" marR="0" lvl="0" indent="-109789" algn="ctr" defTabSz="805117" rtl="0" eaLnBrk="1" fontAlgn="auto" latinLnBrk="0" hangingPunct="1">
              <a:lnSpc>
                <a:spcPct val="100000"/>
              </a:lnSpc>
              <a:spcBef>
                <a:spcPts val="0"/>
              </a:spcBef>
              <a:spcAft>
                <a:spcPts val="0"/>
              </a:spcAft>
              <a:buClrTx/>
              <a:buSzTx/>
              <a:buFontTx/>
              <a:buNone/>
              <a:tabLst/>
              <a:defRPr/>
            </a:pPr>
            <a:r>
              <a:rPr kumimoji="0" lang="ja-JP" altLang="en-US" sz="1477" b="1" i="0" u="none" strike="noStrike" kern="1200" cap="none" spc="0" normalizeH="0" baseline="0" noProof="0" dirty="0">
                <a:ln>
                  <a:noFill/>
                </a:ln>
                <a:solidFill>
                  <a:prstClr val="white"/>
                </a:solidFill>
                <a:effectLst/>
                <a:uLnTx/>
                <a:uFillTx/>
                <a:latin typeface="ＭＳ Ｐゴシック"/>
                <a:ea typeface="ＭＳ Ｐゴシック"/>
                <a:cs typeface="+mn-cs"/>
              </a:rPr>
              <a:t>計画</a:t>
            </a:r>
            <a:endParaRPr kumimoji="0" lang="en-US" altLang="ja-JP" sz="1477" b="1" i="0" u="none" strike="noStrike" kern="1200" cap="none" spc="0" normalizeH="0" baseline="0" noProof="0" dirty="0">
              <a:ln>
                <a:noFill/>
              </a:ln>
              <a:solidFill>
                <a:prstClr val="white"/>
              </a:solidFill>
              <a:effectLst/>
              <a:uLnTx/>
              <a:uFillTx/>
              <a:latin typeface="ＭＳ Ｐゴシック"/>
              <a:ea typeface="ＭＳ Ｐゴシック"/>
              <a:cs typeface="+mn-cs"/>
            </a:endParaRPr>
          </a:p>
          <a:p>
            <a:pPr marL="109789" marR="0" lvl="0" indent="-109789" algn="ctr" defTabSz="805117" rtl="0" eaLnBrk="1" fontAlgn="auto" latinLnBrk="0" hangingPunct="1">
              <a:lnSpc>
                <a:spcPct val="100000"/>
              </a:lnSpc>
              <a:spcBef>
                <a:spcPts val="0"/>
              </a:spcBef>
              <a:spcAft>
                <a:spcPts val="0"/>
              </a:spcAft>
              <a:buClrTx/>
              <a:buSzTx/>
              <a:buFontTx/>
              <a:buNone/>
              <a:tabLst/>
              <a:defRPr/>
            </a:pPr>
            <a:r>
              <a:rPr kumimoji="0" lang="ja-JP" altLang="en-US" sz="1477" b="1" i="0" u="none" strike="noStrike" kern="1200" cap="none" spc="0" normalizeH="0" baseline="0" noProof="0" dirty="0">
                <a:ln>
                  <a:noFill/>
                </a:ln>
                <a:solidFill>
                  <a:prstClr val="white"/>
                </a:solidFill>
                <a:effectLst/>
                <a:uLnTx/>
                <a:uFillTx/>
                <a:latin typeface="ＭＳ Ｐゴシック"/>
                <a:ea typeface="ＭＳ Ｐゴシック"/>
                <a:cs typeface="+mn-cs"/>
              </a:rPr>
              <a:t>　作成</a:t>
            </a:r>
          </a:p>
        </p:txBody>
      </p:sp>
      <p:cxnSp>
        <p:nvCxnSpPr>
          <p:cNvPr id="22" name="直線矢印コネクタ 21"/>
          <p:cNvCxnSpPr/>
          <p:nvPr/>
        </p:nvCxnSpPr>
        <p:spPr bwMode="auto">
          <a:xfrm>
            <a:off x="4903191" y="5384929"/>
            <a:ext cx="824142" cy="0"/>
          </a:xfrm>
          <a:prstGeom prst="straightConnector1">
            <a:avLst/>
          </a:prstGeom>
          <a:solidFill>
            <a:schemeClr val="bg1"/>
          </a:solidFill>
          <a:ln w="38100" cap="flat" cmpd="sng" algn="ctr">
            <a:solidFill>
              <a:schemeClr val="tx2"/>
            </a:solidFill>
            <a:prstDash val="solid"/>
            <a:round/>
            <a:headEnd type="none" w="med" len="med"/>
            <a:tailEnd type="arrow"/>
          </a:ln>
          <a:effectLst/>
        </p:spPr>
      </p:cxnSp>
      <p:cxnSp>
        <p:nvCxnSpPr>
          <p:cNvPr id="25" name="直線矢印コネクタ 24"/>
          <p:cNvCxnSpPr/>
          <p:nvPr/>
        </p:nvCxnSpPr>
        <p:spPr bwMode="auto">
          <a:xfrm>
            <a:off x="8148749" y="5405446"/>
            <a:ext cx="810210" cy="10165"/>
          </a:xfrm>
          <a:prstGeom prst="straightConnector1">
            <a:avLst/>
          </a:prstGeom>
          <a:solidFill>
            <a:schemeClr val="bg1"/>
          </a:solidFill>
          <a:ln w="38100" cap="flat" cmpd="sng" algn="ctr">
            <a:solidFill>
              <a:schemeClr val="tx2">
                <a:lumMod val="60000"/>
                <a:lumOff val="40000"/>
              </a:schemeClr>
            </a:solidFill>
            <a:prstDash val="solid"/>
            <a:round/>
            <a:headEnd type="none" w="med" len="med"/>
            <a:tailEnd type="arrow"/>
          </a:ln>
          <a:effectLst/>
        </p:spPr>
      </p:cxnSp>
      <p:cxnSp>
        <p:nvCxnSpPr>
          <p:cNvPr id="31" name="直線矢印コネクタ 30"/>
          <p:cNvCxnSpPr/>
          <p:nvPr/>
        </p:nvCxnSpPr>
        <p:spPr bwMode="auto">
          <a:xfrm flipV="1">
            <a:off x="3613441" y="5394145"/>
            <a:ext cx="486286" cy="1710"/>
          </a:xfrm>
          <a:prstGeom prst="straightConnector1">
            <a:avLst/>
          </a:prstGeom>
          <a:solidFill>
            <a:schemeClr val="bg1"/>
          </a:solidFill>
          <a:ln w="38100" cap="flat" cmpd="sng" algn="ctr">
            <a:solidFill>
              <a:schemeClr val="tx2"/>
            </a:solidFill>
            <a:prstDash val="solid"/>
            <a:round/>
            <a:headEnd type="none" w="med" len="med"/>
            <a:tailEnd type="arrow"/>
          </a:ln>
          <a:effectLst/>
        </p:spPr>
      </p:cxnSp>
      <p:cxnSp>
        <p:nvCxnSpPr>
          <p:cNvPr id="32" name="直線矢印コネクタ 31"/>
          <p:cNvCxnSpPr/>
          <p:nvPr/>
        </p:nvCxnSpPr>
        <p:spPr bwMode="auto">
          <a:xfrm flipV="1">
            <a:off x="3615053" y="6105480"/>
            <a:ext cx="1288100" cy="1"/>
          </a:xfrm>
          <a:prstGeom prst="straightConnector1">
            <a:avLst/>
          </a:prstGeom>
          <a:solidFill>
            <a:schemeClr val="bg1"/>
          </a:solidFill>
          <a:ln w="38100" cap="flat" cmpd="sng" algn="ctr">
            <a:solidFill>
              <a:schemeClr val="tx2"/>
            </a:solidFill>
            <a:prstDash val="solid"/>
            <a:round/>
            <a:headEnd type="none" w="med" len="med"/>
            <a:tailEnd type="arrow"/>
          </a:ln>
          <a:effectLst/>
        </p:spPr>
      </p:cxnSp>
      <p:sp>
        <p:nvSpPr>
          <p:cNvPr id="34" name="角丸四角形 33"/>
          <p:cNvSpPr/>
          <p:nvPr/>
        </p:nvSpPr>
        <p:spPr bwMode="auto">
          <a:xfrm>
            <a:off x="172196" y="5067140"/>
            <a:ext cx="3441249" cy="635596"/>
          </a:xfrm>
          <a:prstGeom prst="roundRect">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horz" wrap="square" lIns="33939" tIns="6791" rIns="33939" bIns="6791" numCol="1" rtlCol="0" anchor="t" anchorCtr="0" compatLnSpc="1">
            <a:prstTxWarp prst="textNoShape">
              <a:avLst/>
            </a:prstTxWarp>
          </a:bodyPr>
          <a:lstStyle/>
          <a:p>
            <a:pPr marL="109789" marR="0" lvl="0" indent="-109789" algn="l" defTabSz="805117" rtl="0" eaLnBrk="1" fontAlgn="auto" latinLnBrk="0" hangingPunct="1">
              <a:lnSpc>
                <a:spcPts val="2492"/>
              </a:lnSpc>
              <a:spcBef>
                <a:spcPts val="0"/>
              </a:spcBef>
              <a:spcAft>
                <a:spcPts val="0"/>
              </a:spcAft>
              <a:buClrTx/>
              <a:buSzTx/>
              <a:buFontTx/>
              <a:buNone/>
              <a:tabLst/>
              <a:defRPr/>
            </a:pPr>
            <a:r>
              <a:rPr kumimoji="0" lang="ja-JP" altLang="en-US" sz="1477" b="1"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rPr>
              <a:t>厚生労働大臣</a:t>
            </a:r>
          </a:p>
          <a:p>
            <a:pPr marL="109789" marR="0" lvl="0" indent="-109789" algn="l" defTabSz="805117" rtl="0" eaLnBrk="1" fontAlgn="auto" latinLnBrk="0" hangingPunct="1">
              <a:lnSpc>
                <a:spcPts val="2492"/>
              </a:lnSpc>
              <a:spcBef>
                <a:spcPts val="0"/>
              </a:spcBef>
              <a:spcAft>
                <a:spcPts val="0"/>
              </a:spcAft>
              <a:buClrTx/>
              <a:buSzTx/>
              <a:buFontTx/>
              <a:buNone/>
              <a:tabLst/>
              <a:defRPr/>
            </a:pPr>
            <a:r>
              <a:rPr kumimoji="0" lang="ja-JP" altLang="en-US" sz="1477" b="1"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rPr>
              <a:t>　・・・３年に１回、基本指針の見直し</a:t>
            </a:r>
          </a:p>
        </p:txBody>
      </p:sp>
      <p:sp>
        <p:nvSpPr>
          <p:cNvPr id="35" name="角丸四角形 34"/>
          <p:cNvSpPr/>
          <p:nvPr/>
        </p:nvSpPr>
        <p:spPr bwMode="auto">
          <a:xfrm>
            <a:off x="157057" y="5752179"/>
            <a:ext cx="3456384" cy="668126"/>
          </a:xfrm>
          <a:prstGeom prst="round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33939" tIns="6791" rIns="33939" bIns="6791" numCol="1" rtlCol="0" anchor="t" anchorCtr="0" compatLnSpc="1">
            <a:prstTxWarp prst="textNoShape">
              <a:avLst/>
            </a:prstTxWarp>
          </a:bodyPr>
          <a:lstStyle/>
          <a:p>
            <a:pPr marL="109789" marR="0" lvl="0" indent="-109789" algn="l" defTabSz="805117" rtl="0" eaLnBrk="1" fontAlgn="auto" latinLnBrk="0" hangingPunct="1">
              <a:lnSpc>
                <a:spcPts val="2492"/>
              </a:lnSpc>
              <a:spcBef>
                <a:spcPts val="0"/>
              </a:spcBef>
              <a:spcAft>
                <a:spcPts val="0"/>
              </a:spcAft>
              <a:buClrTx/>
              <a:buSzTx/>
              <a:buFontTx/>
              <a:buNone/>
              <a:tabLst/>
              <a:defRPr/>
            </a:pPr>
            <a:r>
              <a:rPr kumimoji="0" lang="ja-JP" altLang="en-US" sz="1477" b="1" i="0" u="none" strike="noStrike" kern="1200" cap="none" spc="0" normalizeH="0" baseline="0" noProof="0" dirty="0">
                <a:ln>
                  <a:noFill/>
                </a:ln>
                <a:solidFill>
                  <a:prstClr val="white"/>
                </a:solidFill>
                <a:effectLst/>
                <a:uLnTx/>
                <a:uFillTx/>
                <a:latin typeface="ＭＳ Ｐゴシック"/>
                <a:ea typeface="ＭＳ Ｐゴシック"/>
                <a:cs typeface="+mn-cs"/>
              </a:rPr>
              <a:t>都道府県・市町村</a:t>
            </a:r>
          </a:p>
          <a:p>
            <a:pPr marL="109789" marR="0" lvl="0" indent="-109789" algn="l" defTabSz="805117" rtl="0" eaLnBrk="1" fontAlgn="auto" latinLnBrk="0" hangingPunct="1">
              <a:lnSpc>
                <a:spcPts val="2492"/>
              </a:lnSpc>
              <a:spcBef>
                <a:spcPts val="0"/>
              </a:spcBef>
              <a:spcAft>
                <a:spcPts val="0"/>
              </a:spcAft>
              <a:buClrTx/>
              <a:buSzTx/>
              <a:buFontTx/>
              <a:buNone/>
              <a:tabLst/>
              <a:defRPr/>
            </a:pPr>
            <a:r>
              <a:rPr kumimoji="0" lang="ja-JP" altLang="en-US" sz="1477" b="1" i="0" u="none" strike="noStrike" kern="1200" cap="none" spc="0" normalizeH="0" baseline="0" noProof="0" dirty="0">
                <a:ln>
                  <a:noFill/>
                </a:ln>
                <a:solidFill>
                  <a:prstClr val="white"/>
                </a:solidFill>
                <a:effectLst/>
                <a:uLnTx/>
                <a:uFillTx/>
                <a:latin typeface="ＭＳ Ｐゴシック"/>
                <a:ea typeface="ＭＳ Ｐゴシック"/>
                <a:cs typeface="+mn-cs"/>
              </a:rPr>
              <a:t>　・・・３年ごとに障害福祉計画等の作成</a:t>
            </a:r>
          </a:p>
        </p:txBody>
      </p:sp>
      <p:cxnSp>
        <p:nvCxnSpPr>
          <p:cNvPr id="37" name="直線矢印コネクタ 36"/>
          <p:cNvCxnSpPr/>
          <p:nvPr/>
        </p:nvCxnSpPr>
        <p:spPr bwMode="auto">
          <a:xfrm>
            <a:off x="4903155" y="5533683"/>
            <a:ext cx="265876" cy="218512"/>
          </a:xfrm>
          <a:prstGeom prst="straightConnector1">
            <a:avLst/>
          </a:prstGeom>
          <a:solidFill>
            <a:schemeClr val="bg1"/>
          </a:solidFill>
          <a:ln w="38100" cap="flat" cmpd="sng" algn="ctr">
            <a:solidFill>
              <a:schemeClr val="tx2"/>
            </a:solidFill>
            <a:prstDash val="solid"/>
            <a:round/>
            <a:headEnd type="none" w="med" len="med"/>
            <a:tailEnd type="arrow"/>
          </a:ln>
          <a:effectLst/>
        </p:spPr>
      </p:cxnSp>
      <p:cxnSp>
        <p:nvCxnSpPr>
          <p:cNvPr id="39" name="直線矢印コネクタ 38"/>
          <p:cNvCxnSpPr/>
          <p:nvPr/>
        </p:nvCxnSpPr>
        <p:spPr bwMode="auto">
          <a:xfrm>
            <a:off x="8170724" y="5593471"/>
            <a:ext cx="256473" cy="158503"/>
          </a:xfrm>
          <a:prstGeom prst="straightConnector1">
            <a:avLst/>
          </a:prstGeom>
          <a:solidFill>
            <a:schemeClr val="bg1"/>
          </a:solidFill>
          <a:ln w="38100" cap="flat" cmpd="sng" algn="ctr">
            <a:solidFill>
              <a:schemeClr val="tx2">
                <a:lumMod val="40000"/>
                <a:lumOff val="60000"/>
              </a:schemeClr>
            </a:solidFill>
            <a:prstDash val="sysDash"/>
            <a:round/>
            <a:headEnd type="none" w="med" len="med"/>
            <a:tailEnd type="arrow"/>
          </a:ln>
          <a:effectLst/>
        </p:spPr>
      </p:cxnSp>
      <p:sp>
        <p:nvSpPr>
          <p:cNvPr id="40" name="正方形/長方形 39"/>
          <p:cNvSpPr/>
          <p:nvPr/>
        </p:nvSpPr>
        <p:spPr bwMode="auto">
          <a:xfrm>
            <a:off x="185060" y="628408"/>
            <a:ext cx="8773898" cy="102121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3939" tIns="6791" rIns="33939" bIns="6791" numCol="1" rtlCol="0" anchor="t" anchorCtr="0" compatLnSpc="1">
            <a:prstTxWarp prst="textNoShape">
              <a:avLst/>
            </a:prstTxWarp>
          </a:bodyPr>
          <a:lstStyle/>
          <a:p>
            <a:pPr marL="109789" marR="0" lvl="0" indent="-109789" algn="l" defTabSz="805117" rtl="0" eaLnBrk="1" fontAlgn="auto" latinLnBrk="0" hangingPunct="1">
              <a:lnSpc>
                <a:spcPts val="2769"/>
              </a:lnSpc>
              <a:spcBef>
                <a:spcPts val="0"/>
              </a:spcBef>
              <a:spcAft>
                <a:spcPts val="0"/>
              </a:spcAft>
              <a:buClrTx/>
              <a:buSzTx/>
              <a:buFontTx/>
              <a:buNone/>
              <a:tabLst/>
              <a:defRPr/>
            </a:pPr>
            <a:r>
              <a:rPr kumimoji="0" lang="ja-JP" altLang="en-US" sz="1846" b="0"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rPr>
              <a:t>○　基本指針（厚生労働大臣）では、障害福祉計画の計画期間を３年としており、これに</a:t>
            </a:r>
            <a:endParaRPr kumimoji="0" lang="en-US" altLang="ja-JP" sz="1846" b="0"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a:p>
            <a:pPr marL="109789" marR="0" lvl="0" indent="-109789" algn="l" defTabSz="805117" rtl="0" eaLnBrk="1" fontAlgn="auto" latinLnBrk="0" hangingPunct="1">
              <a:lnSpc>
                <a:spcPts val="2769"/>
              </a:lnSpc>
              <a:spcBef>
                <a:spcPts val="0"/>
              </a:spcBef>
              <a:spcAft>
                <a:spcPts val="0"/>
              </a:spcAft>
              <a:buClrTx/>
              <a:buSzTx/>
              <a:buFontTx/>
              <a:buNone/>
              <a:tabLst/>
              <a:defRPr/>
            </a:pPr>
            <a:r>
              <a:rPr kumimoji="0" lang="ja-JP" altLang="en-US" sz="1846" b="0"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rPr>
              <a:t>　　即して、都道府県・市町村は３年ごとに障害福祉計画を作成している。平成３０年度か</a:t>
            </a:r>
            <a:endParaRPr kumimoji="0" lang="en-US" altLang="ja-JP" sz="1846" b="0"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a:p>
            <a:pPr marL="109789" marR="0" lvl="0" indent="-109789" algn="l" defTabSz="805117" rtl="0" eaLnBrk="1" fontAlgn="auto" latinLnBrk="0" hangingPunct="1">
              <a:lnSpc>
                <a:spcPts val="2769"/>
              </a:lnSpc>
              <a:spcBef>
                <a:spcPts val="0"/>
              </a:spcBef>
              <a:spcAft>
                <a:spcPts val="0"/>
              </a:spcAft>
              <a:buClrTx/>
              <a:buSzTx/>
              <a:buFontTx/>
              <a:buNone/>
              <a:tabLst/>
              <a:defRPr/>
            </a:pPr>
            <a:r>
              <a:rPr kumimoji="0" lang="ja-JP" altLang="en-US" sz="1846" b="0"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rPr>
              <a:t>　</a:t>
            </a:r>
            <a:r>
              <a:rPr kumimoji="0" lang="ja-JP" altLang="en-US" sz="1846" b="0" i="0" u="none" strike="noStrike" kern="1200" cap="none" spc="0" normalizeH="0" baseline="0" noProof="0">
                <a:ln>
                  <a:noFill/>
                </a:ln>
                <a:solidFill>
                  <a:prstClr val="black"/>
                </a:solidFill>
                <a:effectLst/>
                <a:uLnTx/>
                <a:uFillTx/>
                <a:latin typeface="Calibri" panose="020F0502020204030204"/>
                <a:ea typeface="ＭＳ Ｐゴシック" pitchFamily="50" charset="-128"/>
                <a:cs typeface="+mn-cs"/>
              </a:rPr>
              <a:t>　ら</a:t>
            </a:r>
            <a:r>
              <a:rPr kumimoji="0" lang="ja-JP" altLang="en-US" sz="1846" b="0"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rPr>
              <a:t>は、障害児</a:t>
            </a:r>
            <a:r>
              <a:rPr kumimoji="0" lang="ja-JP" altLang="en-US" sz="1846" b="0" i="0" u="none" strike="noStrike" kern="1200" cap="none" spc="0" normalizeH="0" baseline="0" noProof="0">
                <a:ln>
                  <a:noFill/>
                </a:ln>
                <a:solidFill>
                  <a:prstClr val="black"/>
                </a:solidFill>
                <a:effectLst/>
                <a:uLnTx/>
                <a:uFillTx/>
                <a:latin typeface="Calibri" panose="020F0502020204030204"/>
                <a:ea typeface="ＭＳ Ｐゴシック" pitchFamily="50" charset="-128"/>
                <a:cs typeface="+mn-cs"/>
              </a:rPr>
              <a:t>福祉計画についても同様に作成することになっている。</a:t>
            </a:r>
            <a:endParaRPr kumimoji="0" lang="ja-JP" altLang="en-US" sz="1846" b="0"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
        <p:nvSpPr>
          <p:cNvPr id="33" name="角丸四角形 32"/>
          <p:cNvSpPr/>
          <p:nvPr/>
        </p:nvSpPr>
        <p:spPr bwMode="auto">
          <a:xfrm>
            <a:off x="6580622" y="5756976"/>
            <a:ext cx="598221" cy="814715"/>
          </a:xfrm>
          <a:prstGeom prst="round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eaVert" wrap="square" lIns="33939" tIns="6791" rIns="33939" bIns="6791" numCol="1" rtlCol="0" anchor="t" anchorCtr="0" compatLnSpc="1">
            <a:prstTxWarp prst="textNoShape">
              <a:avLst/>
            </a:prstTxWarp>
          </a:bodyPr>
          <a:lstStyle/>
          <a:p>
            <a:pPr marL="109789" marR="0" lvl="0" indent="-109789" algn="ctr" defTabSz="805117" rtl="0" eaLnBrk="1" fontAlgn="auto" latinLnBrk="0" hangingPunct="1">
              <a:lnSpc>
                <a:spcPct val="100000"/>
              </a:lnSpc>
              <a:spcBef>
                <a:spcPts val="0"/>
              </a:spcBef>
              <a:spcAft>
                <a:spcPts val="0"/>
              </a:spcAft>
              <a:buClrTx/>
              <a:buSzTx/>
              <a:buFontTx/>
              <a:buNone/>
              <a:tabLst/>
              <a:defRPr/>
            </a:pPr>
            <a:r>
              <a:rPr kumimoji="0" lang="ja-JP" altLang="en-US" sz="1477" b="1" i="0" u="none" strike="noStrike" kern="1200" cap="none" spc="0" normalizeH="0" baseline="0" noProof="0" dirty="0">
                <a:ln>
                  <a:noFill/>
                </a:ln>
                <a:solidFill>
                  <a:prstClr val="white"/>
                </a:solidFill>
                <a:effectLst/>
                <a:uLnTx/>
                <a:uFillTx/>
                <a:latin typeface="ＭＳ Ｐゴシック"/>
                <a:ea typeface="ＭＳ Ｐゴシック"/>
                <a:cs typeface="+mn-cs"/>
              </a:rPr>
              <a:t>計画</a:t>
            </a:r>
            <a:endParaRPr kumimoji="0" lang="en-US" altLang="ja-JP" sz="1477" b="1" i="0" u="none" strike="noStrike" kern="1200" cap="none" spc="0" normalizeH="0" baseline="0" noProof="0" dirty="0">
              <a:ln>
                <a:noFill/>
              </a:ln>
              <a:solidFill>
                <a:prstClr val="white"/>
              </a:solidFill>
              <a:effectLst/>
              <a:uLnTx/>
              <a:uFillTx/>
              <a:latin typeface="ＭＳ Ｐゴシック"/>
              <a:ea typeface="ＭＳ Ｐゴシック"/>
              <a:cs typeface="+mn-cs"/>
            </a:endParaRPr>
          </a:p>
          <a:p>
            <a:pPr marL="109789" marR="0" lvl="0" indent="-109789" algn="ctr" defTabSz="805117" rtl="0" eaLnBrk="1" fontAlgn="auto" latinLnBrk="0" hangingPunct="1">
              <a:lnSpc>
                <a:spcPct val="100000"/>
              </a:lnSpc>
              <a:spcBef>
                <a:spcPts val="0"/>
              </a:spcBef>
              <a:spcAft>
                <a:spcPts val="0"/>
              </a:spcAft>
              <a:buClrTx/>
              <a:buSzTx/>
              <a:buFontTx/>
              <a:buNone/>
              <a:tabLst/>
              <a:defRPr/>
            </a:pPr>
            <a:r>
              <a:rPr kumimoji="0" lang="ja-JP" altLang="en-US" sz="1477" b="1" i="0" u="none" strike="noStrike" kern="1200" cap="none" spc="0" normalizeH="0" baseline="0" noProof="0" dirty="0">
                <a:ln>
                  <a:noFill/>
                </a:ln>
                <a:solidFill>
                  <a:prstClr val="white"/>
                </a:solidFill>
                <a:effectLst/>
                <a:uLnTx/>
                <a:uFillTx/>
                <a:latin typeface="ＭＳ Ｐゴシック"/>
                <a:ea typeface="ＭＳ Ｐゴシック"/>
                <a:cs typeface="+mn-cs"/>
              </a:rPr>
              <a:t>　作成</a:t>
            </a:r>
          </a:p>
        </p:txBody>
      </p:sp>
      <p:sp>
        <p:nvSpPr>
          <p:cNvPr id="36" name="角丸四角形 35"/>
          <p:cNvSpPr/>
          <p:nvPr/>
        </p:nvSpPr>
        <p:spPr bwMode="auto">
          <a:xfrm>
            <a:off x="5727307" y="5080294"/>
            <a:ext cx="797627" cy="691369"/>
          </a:xfrm>
          <a:prstGeom prst="roundRect">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eaVert" wrap="square" lIns="33939" tIns="6791" rIns="33939" bIns="6791" numCol="1" rtlCol="0" anchor="t" anchorCtr="0" compatLnSpc="1">
            <a:prstTxWarp prst="textNoShape">
              <a:avLst/>
            </a:prstTxWarp>
          </a:bodyPr>
          <a:lstStyle/>
          <a:p>
            <a:pPr marL="109789" marR="0" lvl="0" indent="-109789" algn="l" defTabSz="805117" rtl="0" eaLnBrk="1" fontAlgn="auto" latinLnBrk="0" hangingPunct="1">
              <a:lnSpc>
                <a:spcPct val="100000"/>
              </a:lnSpc>
              <a:spcBef>
                <a:spcPts val="0"/>
              </a:spcBef>
              <a:spcAft>
                <a:spcPts val="0"/>
              </a:spcAft>
              <a:buClrTx/>
              <a:buSzTx/>
              <a:buFontTx/>
              <a:buNone/>
              <a:tabLst/>
              <a:defRPr/>
            </a:pPr>
            <a:r>
              <a:rPr kumimoji="0" lang="ja-JP" altLang="en-US" sz="1477" b="1"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rPr>
              <a:t>基本指針見直し</a:t>
            </a:r>
          </a:p>
        </p:txBody>
      </p:sp>
      <p:cxnSp>
        <p:nvCxnSpPr>
          <p:cNvPr id="41" name="直線矢印コネクタ 40"/>
          <p:cNvCxnSpPr/>
          <p:nvPr/>
        </p:nvCxnSpPr>
        <p:spPr bwMode="auto">
          <a:xfrm>
            <a:off x="6524922" y="5511405"/>
            <a:ext cx="265876" cy="260044"/>
          </a:xfrm>
          <a:prstGeom prst="straightConnector1">
            <a:avLst/>
          </a:prstGeom>
          <a:solidFill>
            <a:schemeClr val="bg1"/>
          </a:solidFill>
          <a:ln w="38100" cap="flat" cmpd="sng" algn="ctr">
            <a:solidFill>
              <a:schemeClr val="tx2"/>
            </a:solidFill>
            <a:prstDash val="solid"/>
            <a:round/>
            <a:headEnd type="none" w="med" len="med"/>
            <a:tailEnd type="arrow"/>
          </a:ln>
          <a:effectLst/>
        </p:spPr>
      </p:cxnSp>
      <p:sp>
        <p:nvSpPr>
          <p:cNvPr id="50" name="角丸四角形 49"/>
          <p:cNvSpPr/>
          <p:nvPr/>
        </p:nvSpPr>
        <p:spPr bwMode="auto">
          <a:xfrm>
            <a:off x="7349095" y="5075906"/>
            <a:ext cx="797627" cy="691369"/>
          </a:xfrm>
          <a:prstGeom prst="roundRect">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eaVert" wrap="square" lIns="33939" tIns="6791" rIns="33939" bIns="6791" numCol="1" rtlCol="0" anchor="t" anchorCtr="0" compatLnSpc="1">
            <a:prstTxWarp prst="textNoShape">
              <a:avLst/>
            </a:prstTxWarp>
          </a:bodyPr>
          <a:lstStyle/>
          <a:p>
            <a:pPr marL="109789" marR="0" lvl="0" indent="-109789" algn="l" defTabSz="805117" rtl="0" eaLnBrk="1" fontAlgn="auto" latinLnBrk="0" hangingPunct="1">
              <a:lnSpc>
                <a:spcPct val="100000"/>
              </a:lnSpc>
              <a:spcBef>
                <a:spcPts val="0"/>
              </a:spcBef>
              <a:spcAft>
                <a:spcPts val="0"/>
              </a:spcAft>
              <a:buClrTx/>
              <a:buSzTx/>
              <a:buFontTx/>
              <a:buNone/>
              <a:tabLst/>
              <a:defRPr/>
            </a:pPr>
            <a:r>
              <a:rPr kumimoji="0" lang="ja-JP" altLang="en-US" sz="1477" b="1"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rPr>
              <a:t>基本指針見直し</a:t>
            </a:r>
          </a:p>
        </p:txBody>
      </p:sp>
      <p:cxnSp>
        <p:nvCxnSpPr>
          <p:cNvPr id="65" name="直線矢印コネクタ 64"/>
          <p:cNvCxnSpPr/>
          <p:nvPr/>
        </p:nvCxnSpPr>
        <p:spPr bwMode="auto">
          <a:xfrm>
            <a:off x="6524943" y="5384929"/>
            <a:ext cx="824142" cy="0"/>
          </a:xfrm>
          <a:prstGeom prst="straightConnector1">
            <a:avLst/>
          </a:prstGeom>
          <a:solidFill>
            <a:schemeClr val="bg1"/>
          </a:solidFill>
          <a:ln w="38100" cap="flat" cmpd="sng" algn="ctr">
            <a:solidFill>
              <a:schemeClr val="tx2"/>
            </a:solidFill>
            <a:prstDash val="solid"/>
            <a:round/>
            <a:headEnd type="none" w="med" len="med"/>
            <a:tailEnd type="arrow"/>
          </a:ln>
          <a:effectLst/>
        </p:spPr>
      </p:cxnSp>
      <p:cxnSp>
        <p:nvCxnSpPr>
          <p:cNvPr id="66" name="直線矢印コネクタ 65"/>
          <p:cNvCxnSpPr/>
          <p:nvPr/>
        </p:nvCxnSpPr>
        <p:spPr bwMode="auto">
          <a:xfrm flipV="1">
            <a:off x="5517876" y="6123184"/>
            <a:ext cx="1098444" cy="1"/>
          </a:xfrm>
          <a:prstGeom prst="straightConnector1">
            <a:avLst/>
          </a:prstGeom>
          <a:solidFill>
            <a:schemeClr val="bg1"/>
          </a:solidFill>
          <a:ln w="38100" cap="flat" cmpd="sng" algn="ctr">
            <a:solidFill>
              <a:schemeClr val="tx2"/>
            </a:solidFill>
            <a:prstDash val="solid"/>
            <a:round/>
            <a:headEnd type="none" w="med" len="med"/>
            <a:tailEnd type="arrow"/>
          </a:ln>
          <a:effectLst/>
        </p:spPr>
      </p:cxnSp>
      <p:cxnSp>
        <p:nvCxnSpPr>
          <p:cNvPr id="69" name="直線矢印コネクタ 68"/>
          <p:cNvCxnSpPr/>
          <p:nvPr/>
        </p:nvCxnSpPr>
        <p:spPr bwMode="auto">
          <a:xfrm flipV="1">
            <a:off x="7178760" y="6123185"/>
            <a:ext cx="1098444" cy="1"/>
          </a:xfrm>
          <a:prstGeom prst="straightConnector1">
            <a:avLst/>
          </a:prstGeom>
          <a:solidFill>
            <a:schemeClr val="bg1"/>
          </a:solidFill>
          <a:ln w="38100" cap="flat" cmpd="sng" algn="ctr">
            <a:solidFill>
              <a:schemeClr val="tx2"/>
            </a:solidFill>
            <a:prstDash val="solid"/>
            <a:round/>
            <a:headEnd type="none" w="med" len="med"/>
            <a:tailEnd type="arrow"/>
          </a:ln>
          <a:effectLst/>
        </p:spPr>
      </p:cxnSp>
      <p:cxnSp>
        <p:nvCxnSpPr>
          <p:cNvPr id="26" name="直線コネクタ 25"/>
          <p:cNvCxnSpPr/>
          <p:nvPr/>
        </p:nvCxnSpPr>
        <p:spPr>
          <a:xfrm>
            <a:off x="0" y="52538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a:xfrm>
            <a:off x="7056328" y="6527571"/>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4D6B79-3AEB-42FE-A736-A41F7AEA0445}" type="slidenum">
              <a:rPr kumimoji="0" lang="en-US" altLang="ja-JP"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altLang="ja-JP"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5064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subTitle" idx="1"/>
          </p:nvPr>
        </p:nvSpPr>
        <p:spPr>
          <a:xfrm>
            <a:off x="251520" y="1078124"/>
            <a:ext cx="8712968" cy="4401205"/>
          </a:xfrm>
        </p:spPr>
        <p:txBody>
          <a:bodyPr wrap="square">
            <a:spAutoFit/>
          </a:bodyPr>
          <a:lstStyle/>
          <a:p>
            <a:pPr algn="l" eaLnBrk="1" hangingPunct="1">
              <a:lnSpc>
                <a:spcPts val="2400"/>
              </a:lnSpc>
              <a:spcBef>
                <a:spcPct val="0"/>
              </a:spcBef>
            </a:pPr>
            <a:r>
              <a:rPr lang="en-US" altLang="ja-JP" sz="1846" dirty="0">
                <a:latin typeface="ＭＳ ゴシック" pitchFamily="49" charset="-128"/>
                <a:ea typeface="ＭＳ ゴシック" pitchFamily="49" charset="-128"/>
              </a:rPr>
              <a:t>Ⅰ</a:t>
            </a:r>
            <a:r>
              <a:rPr lang="ja-JP" altLang="en-US" sz="1846" dirty="0">
                <a:latin typeface="ＭＳ ゴシック" pitchFamily="49" charset="-128"/>
                <a:ea typeface="ＭＳ ゴシック" pitchFamily="49" charset="-128"/>
              </a:rPr>
              <a:t>　障害福祉施策の経緯と</a:t>
            </a:r>
            <a:r>
              <a:rPr lang="ja-JP" altLang="en-US" sz="1846" dirty="0" smtClean="0">
                <a:latin typeface="ＭＳ ゴシック" pitchFamily="49" charset="-128"/>
                <a:ea typeface="ＭＳ ゴシック" pitchFamily="49" charset="-128"/>
              </a:rPr>
              <a:t>動向</a:t>
            </a:r>
            <a:endParaRPr lang="en-US" altLang="ja-JP" sz="1846" dirty="0" smtClean="0">
              <a:latin typeface="ＭＳ ゴシック" pitchFamily="49" charset="-128"/>
              <a:ea typeface="ＭＳ ゴシック" pitchFamily="49" charset="-128"/>
            </a:endParaRPr>
          </a:p>
          <a:p>
            <a:pPr algn="l" eaLnBrk="1" hangingPunct="1">
              <a:lnSpc>
                <a:spcPts val="2400"/>
              </a:lnSpc>
              <a:spcBef>
                <a:spcPct val="0"/>
              </a:spcBef>
            </a:pPr>
            <a:endParaRPr lang="en-US" altLang="ja-JP" sz="1846" dirty="0">
              <a:latin typeface="ＭＳ ゴシック" pitchFamily="49" charset="-128"/>
              <a:ea typeface="ＭＳ ゴシック" pitchFamily="49" charset="-128"/>
            </a:endParaRPr>
          </a:p>
          <a:p>
            <a:pPr algn="l" eaLnBrk="1" hangingPunct="1">
              <a:lnSpc>
                <a:spcPts val="2400"/>
              </a:lnSpc>
              <a:spcBef>
                <a:spcPct val="0"/>
              </a:spcBef>
            </a:pPr>
            <a:r>
              <a:rPr lang="en-US" altLang="ja-JP" sz="1846" dirty="0">
                <a:latin typeface="ＭＳ ゴシック" pitchFamily="49" charset="-128"/>
                <a:ea typeface="ＭＳ ゴシック" pitchFamily="49" charset="-128"/>
              </a:rPr>
              <a:t>Ⅱ</a:t>
            </a:r>
            <a:r>
              <a:rPr lang="ja-JP" altLang="en-US" sz="1846" dirty="0">
                <a:latin typeface="ＭＳ ゴシック" pitchFamily="49" charset="-128"/>
                <a:ea typeface="ＭＳ ゴシック" pitchFamily="49" charset="-128"/>
              </a:rPr>
              <a:t>　相談支援事業に</a:t>
            </a:r>
            <a:r>
              <a:rPr lang="ja-JP" altLang="en-US" sz="1846" dirty="0" smtClean="0">
                <a:latin typeface="ＭＳ ゴシック" pitchFamily="49" charset="-128"/>
                <a:ea typeface="ＭＳ ゴシック" pitchFamily="49" charset="-128"/>
              </a:rPr>
              <a:t>ついて</a:t>
            </a:r>
            <a:endParaRPr lang="en-US" altLang="ja-JP" sz="1846" dirty="0">
              <a:latin typeface="ＭＳ ゴシック" pitchFamily="49" charset="-128"/>
              <a:ea typeface="ＭＳ ゴシック" pitchFamily="49" charset="-128"/>
            </a:endParaRPr>
          </a:p>
          <a:p>
            <a:pPr algn="l" eaLnBrk="1" hangingPunct="1">
              <a:lnSpc>
                <a:spcPts val="2400"/>
              </a:lnSpc>
              <a:spcBef>
                <a:spcPct val="0"/>
              </a:spcBef>
            </a:pPr>
            <a:endParaRPr lang="en-US" altLang="ja-JP" sz="1846" dirty="0">
              <a:latin typeface="ＭＳ ゴシック" pitchFamily="49" charset="-128"/>
              <a:ea typeface="ＭＳ ゴシック" pitchFamily="49" charset="-128"/>
            </a:endParaRPr>
          </a:p>
          <a:p>
            <a:pPr algn="l">
              <a:lnSpc>
                <a:spcPts val="2400"/>
              </a:lnSpc>
              <a:spcBef>
                <a:spcPct val="0"/>
              </a:spcBef>
            </a:pPr>
            <a:r>
              <a:rPr lang="en-US" altLang="ja-JP" sz="1846" dirty="0">
                <a:latin typeface="ＭＳ ゴシック" pitchFamily="49" charset="-128"/>
                <a:ea typeface="ＭＳ ゴシック" pitchFamily="49" charset="-128"/>
              </a:rPr>
              <a:t>Ⅲ</a:t>
            </a:r>
            <a:r>
              <a:rPr lang="ja-JP" altLang="en-US" sz="1846" dirty="0">
                <a:latin typeface="ＭＳ ゴシック" pitchFamily="49" charset="-128"/>
                <a:ea typeface="ＭＳ ゴシック" pitchFamily="49" charset="-128"/>
              </a:rPr>
              <a:t>　第五期障害福祉計画　</a:t>
            </a:r>
            <a:r>
              <a:rPr lang="ja-JP" altLang="en-US" sz="1846" dirty="0" smtClean="0">
                <a:latin typeface="ＭＳ ゴシック" pitchFamily="49" charset="-128"/>
                <a:ea typeface="ＭＳ ゴシック" pitchFamily="49" charset="-128"/>
              </a:rPr>
              <a:t>～</a:t>
            </a:r>
            <a:r>
              <a:rPr lang="ja-JP" altLang="en-US" sz="1846" dirty="0">
                <a:latin typeface="ＭＳ ゴシック" pitchFamily="49" charset="-128"/>
                <a:ea typeface="ＭＳ ゴシック" pitchFamily="49" charset="-128"/>
              </a:rPr>
              <a:t>地域生活支援拠点の整備に</a:t>
            </a:r>
            <a:r>
              <a:rPr lang="ja-JP" altLang="en-US" sz="1846" dirty="0" smtClean="0">
                <a:latin typeface="ＭＳ ゴシック" pitchFamily="49" charset="-128"/>
                <a:ea typeface="ＭＳ ゴシック" pitchFamily="49" charset="-128"/>
              </a:rPr>
              <a:t>ついて～</a:t>
            </a:r>
            <a:r>
              <a:rPr lang="ja-JP" altLang="en-US" sz="1846" dirty="0">
                <a:latin typeface="ＭＳ ゴシック" pitchFamily="49" charset="-128"/>
                <a:ea typeface="ＭＳ ゴシック" pitchFamily="49" charset="-128"/>
              </a:rPr>
              <a:t>　</a:t>
            </a:r>
            <a:endParaRPr lang="en-US" altLang="ja-JP" sz="1846" dirty="0">
              <a:latin typeface="ＭＳ ゴシック" pitchFamily="49" charset="-128"/>
              <a:ea typeface="ＭＳ ゴシック" pitchFamily="49" charset="-128"/>
            </a:endParaRPr>
          </a:p>
          <a:p>
            <a:pPr algn="l" eaLnBrk="1" hangingPunct="1">
              <a:lnSpc>
                <a:spcPts val="2400"/>
              </a:lnSpc>
              <a:spcBef>
                <a:spcPct val="0"/>
              </a:spcBef>
            </a:pPr>
            <a:endParaRPr lang="en-US" altLang="ja-JP" sz="1846" dirty="0">
              <a:latin typeface="ＭＳ ゴシック" pitchFamily="49" charset="-128"/>
              <a:ea typeface="ＭＳ ゴシック" pitchFamily="49" charset="-128"/>
            </a:endParaRPr>
          </a:p>
          <a:p>
            <a:pPr algn="l" eaLnBrk="1" hangingPunct="1">
              <a:lnSpc>
                <a:spcPts val="2400"/>
              </a:lnSpc>
              <a:spcBef>
                <a:spcPct val="0"/>
              </a:spcBef>
            </a:pPr>
            <a:r>
              <a:rPr lang="en-US" altLang="ja-JP" sz="1846" dirty="0">
                <a:latin typeface="ＭＳ ゴシック" pitchFamily="49" charset="-128"/>
                <a:ea typeface="ＭＳ ゴシック" pitchFamily="49" charset="-128"/>
              </a:rPr>
              <a:t>Ⅳ</a:t>
            </a:r>
            <a:r>
              <a:rPr lang="ja-JP" altLang="en-US" sz="1846" dirty="0">
                <a:latin typeface="ＭＳ ゴシック" pitchFamily="49" charset="-128"/>
                <a:ea typeface="ＭＳ ゴシック" pitchFamily="49" charset="-128"/>
              </a:rPr>
              <a:t>　平成</a:t>
            </a:r>
            <a:r>
              <a:rPr lang="en-US" altLang="ja-JP" sz="1846" dirty="0">
                <a:latin typeface="ＭＳ ゴシック" panose="020B0609070205080204" pitchFamily="49" charset="-128"/>
                <a:ea typeface="ＭＳ ゴシック" panose="020B0609070205080204" pitchFamily="49" charset="-128"/>
              </a:rPr>
              <a:t>30</a:t>
            </a:r>
            <a:r>
              <a:rPr lang="ja-JP" altLang="en-US" sz="1846" dirty="0">
                <a:latin typeface="ＭＳ ゴシック" panose="020B0609070205080204" pitchFamily="49" charset="-128"/>
                <a:ea typeface="ＭＳ ゴシック" panose="020B0609070205080204" pitchFamily="49" charset="-128"/>
              </a:rPr>
              <a:t>年度障害福祉サービス等報酬改定に</a:t>
            </a:r>
            <a:r>
              <a:rPr lang="ja-JP" altLang="en-US" sz="1846" dirty="0" smtClean="0">
                <a:latin typeface="ＭＳ ゴシック" panose="020B0609070205080204" pitchFamily="49" charset="-128"/>
                <a:ea typeface="ＭＳ ゴシック" panose="020B0609070205080204" pitchFamily="49" charset="-128"/>
              </a:rPr>
              <a:t>ついて</a:t>
            </a:r>
            <a:endParaRPr lang="en-US" altLang="ja-JP" sz="1846" dirty="0" smtClean="0">
              <a:latin typeface="ＭＳ ゴシック" panose="020B0609070205080204" pitchFamily="49" charset="-128"/>
              <a:ea typeface="ＭＳ ゴシック" panose="020B0609070205080204" pitchFamily="49" charset="-128"/>
            </a:endParaRPr>
          </a:p>
          <a:p>
            <a:pPr algn="l" eaLnBrk="1" hangingPunct="1">
              <a:lnSpc>
                <a:spcPts val="2400"/>
              </a:lnSpc>
              <a:spcBef>
                <a:spcPct val="0"/>
              </a:spcBef>
            </a:pPr>
            <a:endParaRPr lang="en-US" altLang="ja-JP" sz="1846" dirty="0">
              <a:latin typeface="ＭＳ ゴシック" pitchFamily="49" charset="-128"/>
              <a:ea typeface="ＭＳ ゴシック" pitchFamily="49" charset="-128"/>
            </a:endParaRPr>
          </a:p>
          <a:p>
            <a:pPr algn="l" eaLnBrk="1" hangingPunct="1">
              <a:lnSpc>
                <a:spcPts val="2400"/>
              </a:lnSpc>
              <a:spcBef>
                <a:spcPct val="0"/>
              </a:spcBef>
            </a:pPr>
            <a:r>
              <a:rPr lang="en-US" altLang="ja-JP" sz="1846" dirty="0">
                <a:latin typeface="ＭＳ ゴシック" pitchFamily="49" charset="-128"/>
                <a:ea typeface="ＭＳ ゴシック" pitchFamily="49" charset="-128"/>
              </a:rPr>
              <a:t>Ⅴ</a:t>
            </a:r>
            <a:r>
              <a:rPr lang="ja-JP" altLang="en-US" sz="1846" dirty="0">
                <a:latin typeface="ＭＳ ゴシック" pitchFamily="49" charset="-128"/>
                <a:ea typeface="ＭＳ ゴシック" pitchFamily="49" charset="-128"/>
              </a:rPr>
              <a:t>　</a:t>
            </a:r>
            <a:r>
              <a:rPr lang="ja-JP" altLang="ja-JP" sz="1846" dirty="0" smtClean="0">
                <a:latin typeface="ＭＳ ゴシック" panose="020B0609070205080204" pitchFamily="49" charset="-128"/>
                <a:ea typeface="ＭＳ ゴシック" panose="020B0609070205080204" pitchFamily="49" charset="-128"/>
              </a:rPr>
              <a:t>障害者</a:t>
            </a:r>
            <a:r>
              <a:rPr lang="ja-JP" altLang="ja-JP" sz="1846" dirty="0">
                <a:latin typeface="ＭＳ ゴシック" panose="020B0609070205080204" pitchFamily="49" charset="-128"/>
                <a:ea typeface="ＭＳ ゴシック" panose="020B0609070205080204" pitchFamily="49" charset="-128"/>
              </a:rPr>
              <a:t>支援における権利擁護と虐待防止に</a:t>
            </a:r>
            <a:r>
              <a:rPr lang="ja-JP" altLang="ja-JP" sz="1846">
                <a:latin typeface="ＭＳ ゴシック" panose="020B0609070205080204" pitchFamily="49" charset="-128"/>
                <a:ea typeface="ＭＳ ゴシック" panose="020B0609070205080204" pitchFamily="49" charset="-128"/>
              </a:rPr>
              <a:t>関わる</a:t>
            </a:r>
            <a:r>
              <a:rPr lang="ja-JP" altLang="ja-JP" sz="1846" smtClean="0">
                <a:latin typeface="ＭＳ ゴシック" panose="020B0609070205080204" pitchFamily="49" charset="-128"/>
                <a:ea typeface="ＭＳ ゴシック" panose="020B0609070205080204" pitchFamily="49" charset="-128"/>
              </a:rPr>
              <a:t>法律</a:t>
            </a:r>
            <a:r>
              <a:rPr lang="ja-JP" altLang="en-US" sz="1846" dirty="0" smtClean="0">
                <a:latin typeface="ＭＳ ゴシック" panose="020B0609070205080204" pitchFamily="49" charset="-128"/>
                <a:ea typeface="ＭＳ ゴシック" panose="020B0609070205080204" pitchFamily="49" charset="-128"/>
              </a:rPr>
              <a:t>等</a:t>
            </a:r>
            <a:endParaRPr lang="en-US" altLang="ja-JP" sz="1846" dirty="0" smtClean="0">
              <a:latin typeface="ＭＳ ゴシック" panose="020B0609070205080204" pitchFamily="49" charset="-128"/>
              <a:ea typeface="ＭＳ ゴシック" panose="020B0609070205080204" pitchFamily="49" charset="-128"/>
            </a:endParaRPr>
          </a:p>
          <a:p>
            <a:pPr algn="l" eaLnBrk="1" hangingPunct="1">
              <a:lnSpc>
                <a:spcPts val="2400"/>
              </a:lnSpc>
              <a:spcBef>
                <a:spcPct val="0"/>
              </a:spcBef>
            </a:pPr>
            <a:endParaRPr lang="en-US" altLang="ja-JP" sz="1846" dirty="0">
              <a:latin typeface="ＭＳ ゴシック" panose="020B0609070205080204" pitchFamily="49" charset="-128"/>
              <a:ea typeface="ＭＳ ゴシック" panose="020B0609070205080204" pitchFamily="49" charset="-128"/>
            </a:endParaRPr>
          </a:p>
          <a:p>
            <a:pPr algn="l" eaLnBrk="1" hangingPunct="1">
              <a:lnSpc>
                <a:spcPts val="2400"/>
              </a:lnSpc>
              <a:spcBef>
                <a:spcPct val="0"/>
              </a:spcBef>
            </a:pPr>
            <a:r>
              <a:rPr lang="en-US" altLang="ja-JP" sz="1846" dirty="0" smtClean="0">
                <a:latin typeface="ＭＳ ゴシック" panose="020B0609070205080204" pitchFamily="49" charset="-128"/>
                <a:ea typeface="ＭＳ ゴシック" panose="020B0609070205080204" pitchFamily="49" charset="-128"/>
              </a:rPr>
              <a:t>Ⅵ</a:t>
            </a:r>
            <a:r>
              <a:rPr lang="ja-JP" altLang="en-US" sz="1846" dirty="0">
                <a:latin typeface="ＭＳ ゴシック" panose="020B0609070205080204" pitchFamily="49" charset="-128"/>
                <a:ea typeface="ＭＳ ゴシック" panose="020B0609070205080204" pitchFamily="49" charset="-128"/>
              </a:rPr>
              <a:t>　各分野の動向に</a:t>
            </a:r>
            <a:r>
              <a:rPr lang="ja-JP" altLang="en-US" sz="1846" dirty="0" smtClean="0">
                <a:latin typeface="ＭＳ ゴシック" panose="020B0609070205080204" pitchFamily="49" charset="-128"/>
                <a:ea typeface="ＭＳ ゴシック" panose="020B0609070205080204" pitchFamily="49" charset="-128"/>
              </a:rPr>
              <a:t>ついて</a:t>
            </a:r>
            <a:endParaRPr lang="en-US" altLang="ja-JP" sz="1846" dirty="0" smtClean="0">
              <a:latin typeface="ＭＳ ゴシック" panose="020B0609070205080204" pitchFamily="49" charset="-128"/>
              <a:ea typeface="ＭＳ ゴシック" panose="020B0609070205080204" pitchFamily="49" charset="-128"/>
            </a:endParaRPr>
          </a:p>
          <a:p>
            <a:pPr algn="l" eaLnBrk="1" hangingPunct="1">
              <a:lnSpc>
                <a:spcPts val="2400"/>
              </a:lnSpc>
              <a:spcBef>
                <a:spcPct val="0"/>
              </a:spcBef>
            </a:pPr>
            <a:endParaRPr lang="en-US" altLang="ja-JP" sz="1846" dirty="0">
              <a:latin typeface="ＭＳ ゴシック" panose="020B0609070205080204" pitchFamily="49" charset="-128"/>
              <a:ea typeface="ＭＳ ゴシック" panose="020B0609070205080204" pitchFamily="49" charset="-128"/>
            </a:endParaRPr>
          </a:p>
          <a:p>
            <a:pPr algn="l" eaLnBrk="1" hangingPunct="1">
              <a:lnSpc>
                <a:spcPts val="2400"/>
              </a:lnSpc>
              <a:spcBef>
                <a:spcPct val="0"/>
              </a:spcBef>
            </a:pPr>
            <a:r>
              <a:rPr lang="ja-JP" altLang="en-US" sz="1846" dirty="0" smtClean="0">
                <a:latin typeface="ＭＳ ゴシック" panose="020B0609070205080204" pitchFamily="49" charset="-128"/>
                <a:ea typeface="ＭＳ ゴシック" panose="020B0609070205080204" pitchFamily="49" charset="-128"/>
              </a:rPr>
              <a:t>参考資料</a:t>
            </a:r>
            <a:r>
              <a:rPr lang="en-US" altLang="ja-JP" sz="1846" dirty="0" smtClean="0">
                <a:latin typeface="ＭＳ ゴシック" panose="020B0609070205080204" pitchFamily="49" charset="-128"/>
                <a:ea typeface="ＭＳ ゴシック" panose="020B0609070205080204" pitchFamily="49" charset="-128"/>
              </a:rPr>
              <a:t>Ⅰ</a:t>
            </a:r>
            <a:r>
              <a:rPr lang="ja-JP" altLang="en-US" sz="1846" dirty="0" smtClean="0">
                <a:latin typeface="ＭＳ ゴシック" panose="020B0609070205080204" pitchFamily="49" charset="-128"/>
                <a:ea typeface="ＭＳ ゴシック" panose="020B0609070205080204" pitchFamily="49" charset="-128"/>
              </a:rPr>
              <a:t>　地域</a:t>
            </a:r>
            <a:r>
              <a:rPr lang="ja-JP" altLang="en-US" sz="1846" dirty="0">
                <a:latin typeface="ＭＳ ゴシック" pitchFamily="49" charset="-128"/>
                <a:ea typeface="ＭＳ ゴシック" pitchFamily="49" charset="-128"/>
              </a:rPr>
              <a:t>包括ケアの深化と地域共生社会の</a:t>
            </a:r>
            <a:r>
              <a:rPr lang="ja-JP" altLang="en-US" sz="1846" dirty="0" smtClean="0">
                <a:latin typeface="ＭＳ ゴシック" pitchFamily="49" charset="-128"/>
                <a:ea typeface="ＭＳ ゴシック" pitchFamily="49" charset="-128"/>
              </a:rPr>
              <a:t>実現</a:t>
            </a:r>
            <a:endParaRPr lang="en-US" altLang="ja-JP" sz="1846" dirty="0" smtClean="0">
              <a:latin typeface="ＭＳ ゴシック" pitchFamily="49" charset="-128"/>
              <a:ea typeface="ＭＳ ゴシック" pitchFamily="49" charset="-128"/>
            </a:endParaRPr>
          </a:p>
          <a:p>
            <a:pPr algn="l" eaLnBrk="1" hangingPunct="1">
              <a:lnSpc>
                <a:spcPts val="2400"/>
              </a:lnSpc>
              <a:spcBef>
                <a:spcPct val="0"/>
              </a:spcBef>
            </a:pPr>
            <a:r>
              <a:rPr lang="ja-JP" altLang="en-US" sz="1846" dirty="0" smtClean="0">
                <a:latin typeface="ＭＳ ゴシック" pitchFamily="49" charset="-128"/>
                <a:ea typeface="ＭＳ ゴシック" pitchFamily="49" charset="-128"/>
              </a:rPr>
              <a:t>参考資料</a:t>
            </a:r>
            <a:r>
              <a:rPr lang="en-US" altLang="ja-JP" sz="1846" dirty="0" smtClean="0">
                <a:latin typeface="ＭＳ ゴシック" pitchFamily="49" charset="-128"/>
                <a:ea typeface="ＭＳ ゴシック" pitchFamily="49" charset="-128"/>
              </a:rPr>
              <a:t>Ⅱ</a:t>
            </a:r>
            <a:r>
              <a:rPr lang="ja-JP" altLang="en-US" sz="1846" dirty="0" smtClean="0">
                <a:latin typeface="ＭＳ ゴシック" pitchFamily="49" charset="-128"/>
                <a:ea typeface="ＭＳ ゴシック" pitchFamily="49" charset="-128"/>
              </a:rPr>
              <a:t>　サービス管理責任者・児童発達支援管理責任者</a:t>
            </a:r>
            <a:r>
              <a:rPr lang="ja-JP" altLang="en-US" sz="1846" smtClean="0">
                <a:latin typeface="ＭＳ ゴシック" pitchFamily="49" charset="-128"/>
                <a:ea typeface="ＭＳ ゴシック" pitchFamily="49" charset="-128"/>
              </a:rPr>
              <a:t>に</a:t>
            </a:r>
            <a:r>
              <a:rPr lang="ja-JP" altLang="en-US" sz="1846" smtClean="0">
                <a:latin typeface="ＭＳ ゴシック" pitchFamily="49" charset="-128"/>
                <a:ea typeface="ＭＳ ゴシック" pitchFamily="49" charset="-128"/>
              </a:rPr>
              <a:t>ついて</a:t>
            </a:r>
            <a:endParaRPr lang="en-US" altLang="ja-JP" sz="1846" dirty="0">
              <a:latin typeface="ＤＨＰ特太ゴシック体" panose="020B0500000000000000" pitchFamily="50" charset="-128"/>
              <a:ea typeface="ＤＨＰ特太ゴシック体" panose="020B0500000000000000" pitchFamily="50" charset="-128"/>
            </a:endParaRPr>
          </a:p>
        </p:txBody>
      </p:sp>
      <p:sp>
        <p:nvSpPr>
          <p:cNvPr id="17411" name="Rectangle 3"/>
          <p:cNvSpPr>
            <a:spLocks noChangeArrowheads="1"/>
          </p:cNvSpPr>
          <p:nvPr/>
        </p:nvSpPr>
        <p:spPr bwMode="auto">
          <a:xfrm>
            <a:off x="-14356" y="330238"/>
            <a:ext cx="9144000" cy="506474"/>
          </a:xfrm>
          <a:prstGeom prst="rect">
            <a:avLst/>
          </a:prstGeom>
          <a:noFill/>
          <a:ln w="9525">
            <a:noFill/>
            <a:miter lim="800000"/>
            <a:headEnd/>
            <a:tailEnd/>
          </a:ln>
        </p:spPr>
        <p:txBody>
          <a:bodyPr lIns="84358" tIns="42181" rIns="84358" bIns="42181" anchor="ctr"/>
          <a:lstStyle/>
          <a:p>
            <a:pPr algn="ctr"/>
            <a:r>
              <a:rPr lang="ja-JP" altLang="en-US" sz="2585" b="1" dirty="0" smtClean="0"/>
              <a:t>項　目</a:t>
            </a:r>
            <a:endParaRPr lang="ja-JP" altLang="en-US" sz="2585" b="1" dirty="0"/>
          </a:p>
        </p:txBody>
      </p:sp>
      <p:sp>
        <p:nvSpPr>
          <p:cNvPr id="2" name="スライド番号プレースホルダー 1"/>
          <p:cNvSpPr>
            <a:spLocks noGrp="1"/>
          </p:cNvSpPr>
          <p:nvPr>
            <p:ph type="sldNum" sz="quarter" idx="12"/>
          </p:nvPr>
        </p:nvSpPr>
        <p:spPr>
          <a:xfrm>
            <a:off x="6999684" y="6437219"/>
            <a:ext cx="2057400" cy="365125"/>
          </a:xfrm>
        </p:spPr>
        <p:txBody>
          <a:bodyPr/>
          <a:lstStyle/>
          <a:p>
            <a:pPr>
              <a:defRPr/>
            </a:pPr>
            <a:fld id="{F90A3C79-1AFD-481B-B685-7933BCD0898B}" type="slidenum">
              <a:rPr lang="en-US" altLang="ja-JP" smtClean="0"/>
              <a:pPr>
                <a:defRPr/>
              </a:pPr>
              <a:t>6</a:t>
            </a:fld>
            <a:endParaRPr lang="en-US" altLang="ja-JP" dirty="0"/>
          </a:p>
        </p:txBody>
      </p:sp>
    </p:spTree>
    <p:extLst>
      <p:ext uri="{BB962C8B-B14F-4D97-AF65-F5344CB8AC3E}">
        <p14:creationId xmlns:p14="http://schemas.microsoft.com/office/powerpoint/2010/main" val="35427185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タイトル 1"/>
          <p:cNvSpPr txBox="1">
            <a:spLocks/>
          </p:cNvSpPr>
          <p:nvPr/>
        </p:nvSpPr>
        <p:spPr>
          <a:xfrm>
            <a:off x="82773" y="3669598"/>
            <a:ext cx="8973194" cy="2883441"/>
          </a:xfrm>
          <a:prstGeom prst="rect">
            <a:avLst/>
          </a:prstGeom>
          <a:solidFill>
            <a:schemeClr val="accent6">
              <a:lumMod val="20000"/>
              <a:lumOff val="80000"/>
            </a:schemeClr>
          </a:solidFill>
          <a:ln>
            <a:solidFill>
              <a:schemeClr val="tx1"/>
            </a:solidFill>
            <a:prstDash val="dash"/>
          </a:ln>
        </p:spPr>
        <p:txBody>
          <a:bodyPr vert="horz" lIns="84315" tIns="42160" rIns="84315" bIns="4216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79048" marR="0" lvl="0" indent="-79048" algn="l" defTabSz="844083"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rPr>
              <a:t>〇　第５期障害福祉計画の基本指針においては、現在、地域生活支援拠点等の整備が必ずしも進んでいない状況に鑑み、まずは</a:t>
            </a:r>
            <a:r>
              <a:rPr kumimoji="1" lang="ja-JP" altLang="en-US" sz="1200" b="1" i="0" u="sng"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rPr>
              <a:t>現行の成果目標を維持する</a:t>
            </a:r>
            <a:r>
              <a:rPr kumimoji="1" lang="ja-JP" altLang="en-US" sz="1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rPr>
              <a:t>こととしてはどうか。</a:t>
            </a:r>
            <a:endParaRPr kumimoji="1" lang="en-US" altLang="ja-JP" sz="1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endParaRPr>
          </a:p>
          <a:p>
            <a:pPr marL="79048" marR="0" lvl="0" indent="-79048" algn="l" defTabSz="844083" rtl="0" eaLnBrk="1" fontAlgn="base" latinLnBrk="0" hangingPunct="1">
              <a:lnSpc>
                <a:spcPct val="100000"/>
              </a:lnSpc>
              <a:spcBef>
                <a:spcPct val="0"/>
              </a:spcBef>
              <a:spcAft>
                <a:spcPct val="0"/>
              </a:spcAft>
              <a:buClrTx/>
              <a:buSzTx/>
              <a:buFontTx/>
              <a:buNone/>
              <a:tabLst/>
              <a:defRPr/>
            </a:pPr>
            <a:endParaRPr kumimoji="1" lang="en-US" altLang="ja-JP" sz="554"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endParaRPr>
          </a:p>
          <a:p>
            <a:pPr marL="79048" marR="0" lvl="0" indent="-79048" algn="l" defTabSz="844083"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rPr>
              <a:t>〇　その上で、</a:t>
            </a:r>
            <a:r>
              <a:rPr kumimoji="1" lang="ja-JP" altLang="en-US" sz="1200" b="1" i="0" u="sng"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rPr>
              <a:t>平成</a:t>
            </a:r>
            <a:r>
              <a:rPr kumimoji="1" lang="en-US" altLang="ja-JP" sz="1200" b="1" i="0" u="sng"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rPr>
              <a:t>30</a:t>
            </a:r>
            <a:r>
              <a:rPr kumimoji="1" lang="ja-JP" altLang="en-US" sz="1200" b="1" i="0" u="sng"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rPr>
              <a:t>年度以降の更なる整備促進を図るため、今後、以下のような取組を実施する</a:t>
            </a:r>
            <a:r>
              <a:rPr kumimoji="1" lang="ja-JP" altLang="en-US" sz="1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rPr>
              <a:t>こととしてはどうか。</a:t>
            </a:r>
            <a:endParaRPr kumimoji="1" lang="en-US" altLang="ja-JP" sz="1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endParaRPr>
          </a:p>
          <a:p>
            <a:pPr marL="245927" marR="0" lvl="0" indent="-245927" algn="just" defTabSz="844083"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rPr>
              <a:t>　　□</a:t>
            </a:r>
            <a:r>
              <a:rPr kumimoji="1" lang="ja-JP" altLang="en-US" sz="12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rPr>
              <a:t>　</a:t>
            </a:r>
            <a:r>
              <a:rPr kumimoji="1" lang="ja-JP" altLang="en-US" sz="1200" b="1" i="0" u="sng"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rPr>
              <a:t>基本指針（第三　障害福祉計画の作成に関する事項）を見直し、以下のような視点を盛り込む。</a:t>
            </a:r>
            <a:endParaRPr kumimoji="1" lang="en-US" altLang="ja-JP" sz="1200" b="1" i="0" u="sng"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endParaRPr>
          </a:p>
          <a:p>
            <a:pPr marL="245927" marR="0" lvl="0" indent="-245927" algn="just" defTabSz="844083" rtl="0" eaLnBrk="1" fontAlgn="base" latinLnBrk="0" hangingPunct="1">
              <a:lnSpc>
                <a:spcPct val="100000"/>
              </a:lnSpc>
              <a:spcBef>
                <a:spcPct val="0"/>
              </a:spcBef>
              <a:spcAft>
                <a:spcPct val="0"/>
              </a:spcAft>
              <a:buClrTx/>
              <a:buSzTx/>
              <a:buFontTx/>
              <a:buNone/>
              <a:tabLst/>
              <a:defRPr/>
            </a:pPr>
            <a:r>
              <a:rPr kumimoji="1" lang="ja-JP" altLang="en-US"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　　　　①　</a:t>
            </a:r>
            <a:r>
              <a:rPr kumimoji="1" lang="ja-JP" altLang="ja-JP"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各地域</a:t>
            </a:r>
            <a:r>
              <a:rPr kumimoji="1" lang="ja-JP" altLang="en-US"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においてどのような体制を構築するか、目指すべき地域生活支援</a:t>
            </a:r>
            <a:r>
              <a:rPr kumimoji="1" lang="ja-JP" altLang="ja-JP"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拠点等の整備方針を検討するため、協議会</a:t>
            </a:r>
            <a:r>
              <a:rPr kumimoji="1" lang="ja-JP" altLang="en-US"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（障害者総合支援法第</a:t>
            </a:r>
            <a:r>
              <a:rPr kumimoji="1" lang="en-US" altLang="ja-JP"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89</a:t>
            </a:r>
          </a:p>
          <a:p>
            <a:pPr marL="245927" marR="0" lvl="0" indent="-245927" algn="just" defTabSz="844083" rtl="0" eaLnBrk="1" fontAlgn="base" latinLnBrk="0" hangingPunct="1">
              <a:lnSpc>
                <a:spcPct val="100000"/>
              </a:lnSpc>
              <a:spcBef>
                <a:spcPct val="0"/>
              </a:spcBef>
              <a:spcAft>
                <a:spcPct val="0"/>
              </a:spcAft>
              <a:buClrTx/>
              <a:buSzTx/>
              <a:buFontTx/>
              <a:buNone/>
              <a:tabLst/>
              <a:defRPr/>
            </a:pPr>
            <a:r>
              <a:rPr kumimoji="1" lang="ja-JP" altLang="en-US"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　　　　　条の３に規定する協議会をいう。）</a:t>
            </a:r>
            <a:r>
              <a:rPr kumimoji="1" lang="ja-JP" altLang="ja-JP"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等を十分に活用すること</a:t>
            </a:r>
            <a:r>
              <a:rPr kumimoji="1" lang="ja-JP" altLang="en-US"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a:t>
            </a:r>
            <a:endParaRPr kumimoji="1" lang="en-US" altLang="ja-JP"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endParaRPr>
          </a:p>
          <a:p>
            <a:pPr marL="245927" marR="0" lvl="0" indent="-245927" algn="just" defTabSz="844083" rtl="0" eaLnBrk="1" fontAlgn="base" latinLnBrk="0" hangingPunct="1">
              <a:lnSpc>
                <a:spcPct val="100000"/>
              </a:lnSpc>
              <a:spcBef>
                <a:spcPct val="0"/>
              </a:spcBef>
              <a:spcAft>
                <a:spcPct val="0"/>
              </a:spcAft>
              <a:buClrTx/>
              <a:buSzTx/>
              <a:buFontTx/>
              <a:buNone/>
              <a:tabLst/>
              <a:defRPr/>
            </a:pPr>
            <a:r>
              <a:rPr kumimoji="1" lang="ja-JP" altLang="en-US"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　　　　②　</a:t>
            </a:r>
            <a:r>
              <a:rPr kumimoji="1" lang="ja-JP" altLang="ja-JP"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整備方針を踏まえ、</a:t>
            </a:r>
            <a:r>
              <a:rPr kumimoji="1" lang="ja-JP" altLang="en-US"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地域生活支援</a:t>
            </a:r>
            <a:r>
              <a:rPr kumimoji="1" lang="ja-JP" altLang="ja-JP"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拠点等を</a:t>
            </a:r>
            <a:r>
              <a:rPr kumimoji="1" lang="ja-JP" altLang="en-US"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障害児者の生活を地域全体で支える核として機能させるためには、</a:t>
            </a:r>
            <a:r>
              <a:rPr kumimoji="1" lang="ja-JP" altLang="ja-JP"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運営する上での</a:t>
            </a:r>
            <a:r>
              <a:rPr kumimoji="1" lang="ja-JP" altLang="en-US"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課題を</a:t>
            </a:r>
            <a:r>
              <a:rPr kumimoji="1" lang="ja-JP" altLang="ja-JP"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共有</a:t>
            </a:r>
            <a:r>
              <a:rPr kumimoji="1" lang="ja-JP" altLang="en-US"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し、　　　</a:t>
            </a:r>
            <a:endParaRPr kumimoji="1" lang="en-US" altLang="ja-JP"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endParaRPr>
          </a:p>
          <a:p>
            <a:pPr marL="245927" marR="0" lvl="0" indent="-245927" algn="just" defTabSz="844083" rtl="0" eaLnBrk="1" fontAlgn="base" latinLnBrk="0" hangingPunct="1">
              <a:lnSpc>
                <a:spcPct val="100000"/>
              </a:lnSpc>
              <a:spcBef>
                <a:spcPct val="0"/>
              </a:spcBef>
              <a:spcAft>
                <a:spcPct val="0"/>
              </a:spcAft>
              <a:buClrTx/>
              <a:buSzTx/>
              <a:buFontTx/>
              <a:buNone/>
              <a:tabLst/>
              <a:defRPr/>
            </a:pPr>
            <a:r>
              <a:rPr kumimoji="1" lang="ja-JP" altLang="en-US"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　　　　　関係者への研修を行い、拠点等に関与する全ての機関、人材の有機的な結びつきを強化すること。</a:t>
            </a:r>
            <a:endParaRPr kumimoji="1" lang="en-US" altLang="ja-JP"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endParaRPr>
          </a:p>
          <a:p>
            <a:pPr marL="245927" marR="0" lvl="0" indent="-245927" algn="just" defTabSz="844083" rtl="0" eaLnBrk="1" fontAlgn="base" latinLnBrk="0" hangingPunct="1">
              <a:lnSpc>
                <a:spcPct val="100000"/>
              </a:lnSpc>
              <a:spcBef>
                <a:spcPct val="0"/>
              </a:spcBef>
              <a:spcAft>
                <a:spcPct val="0"/>
              </a:spcAft>
              <a:buClrTx/>
              <a:buSzTx/>
              <a:buFontTx/>
              <a:buNone/>
              <a:tabLst/>
              <a:defRPr/>
            </a:pPr>
            <a:r>
              <a:rPr kumimoji="1" lang="ja-JP" altLang="en-US"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　　　　③　</a:t>
            </a:r>
            <a:r>
              <a:rPr kumimoji="1" lang="ja-JP" altLang="ja-JP"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整備方針</a:t>
            </a:r>
            <a:r>
              <a:rPr kumimoji="1" lang="ja-JP" altLang="en-US"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や</a:t>
            </a:r>
            <a:r>
              <a:rPr kumimoji="1" lang="ja-JP" altLang="ja-JP"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必要な機能が各地域の実情に適しているか、</a:t>
            </a:r>
            <a:r>
              <a:rPr kumimoji="1" lang="ja-JP" altLang="en-US"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あるいは</a:t>
            </a:r>
            <a:r>
              <a:rPr kumimoji="1" lang="ja-JP" altLang="ja-JP"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課題に対応できるか</a:t>
            </a:r>
            <a:r>
              <a:rPr kumimoji="1" lang="ja-JP" altLang="en-US"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について</a:t>
            </a:r>
            <a:r>
              <a:rPr kumimoji="1" lang="ja-JP" altLang="ja-JP"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a:t>
            </a:r>
            <a:r>
              <a:rPr kumimoji="1" lang="ja-JP" altLang="en-US"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中長期的に必要な機能を見直し、強化を図る　　</a:t>
            </a:r>
            <a:endParaRPr kumimoji="1" lang="en-US" altLang="ja-JP"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endParaRPr>
          </a:p>
          <a:p>
            <a:pPr marL="245927" marR="0" lvl="0" indent="-245927" algn="just" defTabSz="844083" rtl="0" eaLnBrk="1" fontAlgn="base" latinLnBrk="0" hangingPunct="1">
              <a:lnSpc>
                <a:spcPct val="100000"/>
              </a:lnSpc>
              <a:spcBef>
                <a:spcPct val="0"/>
              </a:spcBef>
              <a:spcAft>
                <a:spcPct val="0"/>
              </a:spcAft>
              <a:buClrTx/>
              <a:buSzTx/>
              <a:buFontTx/>
              <a:buNone/>
              <a:tabLst/>
              <a:defRPr/>
            </a:pPr>
            <a:r>
              <a:rPr kumimoji="1" lang="ja-JP" altLang="en-US"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　　　　　ため、</a:t>
            </a:r>
            <a:r>
              <a:rPr kumimoji="1" lang="ja-JP" altLang="ja-JP"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十分に検討・検証すること</a:t>
            </a:r>
            <a:r>
              <a:rPr kumimoji="1" lang="ja-JP" altLang="en-US" sz="1108"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a:t>
            </a:r>
            <a:endParaRPr kumimoji="1" lang="en-US" altLang="ja-JP" sz="1108"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endParaRPr>
          </a:p>
          <a:p>
            <a:pPr marL="245927" marR="0" lvl="0" indent="-245927" algn="just" defTabSz="844083"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rPr>
              <a:t>　　□</a:t>
            </a:r>
            <a:r>
              <a:rPr kumimoji="1" lang="ja-JP" altLang="en-US" sz="1200"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　地域生活支援拠点等の</a:t>
            </a:r>
            <a:r>
              <a:rPr kumimoji="1" lang="ja-JP" altLang="ja-JP" sz="1200"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意義の徹底</a:t>
            </a:r>
            <a:r>
              <a:rPr kumimoji="1" lang="ja-JP" altLang="en-US" sz="1200" b="0" i="0" u="none"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や、運営方法等について記載した</a:t>
            </a:r>
            <a:r>
              <a:rPr kumimoji="1" lang="ja-JP" altLang="ja-JP" sz="1200" b="1" i="0" u="sng"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通知を</a:t>
            </a:r>
            <a:r>
              <a:rPr kumimoji="1" lang="ja-JP" altLang="en-US" sz="1200" b="1" i="0" u="sng"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改めて</a:t>
            </a:r>
            <a:r>
              <a:rPr kumimoji="1" lang="ja-JP" altLang="ja-JP" sz="1200" b="1" i="0" u="sng"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発出</a:t>
            </a:r>
            <a:r>
              <a:rPr kumimoji="1" lang="ja-JP" altLang="en-US" sz="1200" b="1" i="0" u="sng"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rPr>
              <a:t>。</a:t>
            </a:r>
            <a:endParaRPr kumimoji="1" lang="en-US" altLang="ja-JP" sz="1200" b="1" i="0" u="sng" strike="noStrike" kern="1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Times New Roman"/>
            </a:endParaRPr>
          </a:p>
          <a:p>
            <a:pPr marL="245927" marR="0" lvl="0" indent="-245927" algn="just" defTabSz="844083"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rPr>
              <a:t>　　□　地域生活支援拠点等の整備の状況を踏まえた</a:t>
            </a:r>
            <a:r>
              <a:rPr kumimoji="1" lang="ja-JP" altLang="en-US" sz="1200" b="1" i="0" u="sng"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rPr>
              <a:t>好事例（優良事例）集の作成、周知。</a:t>
            </a:r>
            <a:endParaRPr kumimoji="1" lang="en-US" altLang="ja-JP" sz="1200" b="1" i="0" u="sng"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endParaRPr>
          </a:p>
          <a:p>
            <a:pPr marL="79048" marR="0" lvl="0" indent="-79048" algn="l" defTabSz="844083" rtl="0" eaLnBrk="1" fontAlgn="base" latinLnBrk="0" hangingPunct="1">
              <a:lnSpc>
                <a:spcPct val="100000"/>
              </a:lnSpc>
              <a:spcBef>
                <a:spcPts val="0"/>
              </a:spcBef>
              <a:spcAft>
                <a:spcPct val="0"/>
              </a:spcAft>
              <a:buClrTx/>
              <a:buSzTx/>
              <a:buFontTx/>
              <a:buNone/>
              <a:tabLst/>
              <a:defRPr/>
            </a:pPr>
            <a:endParaRPr kumimoji="1" lang="en-US" altLang="ja-JP" sz="1292" b="1" i="0" u="sng"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endParaRPr>
          </a:p>
          <a:p>
            <a:pPr marL="79048" marR="0" lvl="0" indent="-79048" algn="l" defTabSz="844083" rtl="0" eaLnBrk="1" fontAlgn="base" latinLnBrk="0" hangingPunct="1">
              <a:lnSpc>
                <a:spcPct val="100000"/>
              </a:lnSpc>
              <a:spcBef>
                <a:spcPts val="0"/>
              </a:spcBef>
              <a:spcAft>
                <a:spcPct val="0"/>
              </a:spcAft>
              <a:buClrTx/>
              <a:buSzTx/>
              <a:buFontTx/>
              <a:buNone/>
              <a:tabLst/>
              <a:defRPr/>
            </a:pPr>
            <a:r>
              <a:rPr kumimoji="1" lang="en-US" altLang="ja-JP" sz="1477" b="1" i="0" u="sng"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rPr>
              <a:t>【</a:t>
            </a:r>
            <a:r>
              <a:rPr kumimoji="1" lang="ja-JP" altLang="en-US" sz="1477" b="1" i="0" u="sng"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rPr>
              <a:t>成果目標（案）</a:t>
            </a:r>
            <a:r>
              <a:rPr kumimoji="1" lang="en-US" altLang="ja-JP" sz="1477" b="1" i="0" u="sng"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rPr>
              <a:t>】</a:t>
            </a:r>
            <a:r>
              <a:rPr kumimoji="1" lang="ja-JP" altLang="en-US" sz="1477" b="1" i="0" u="sng"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rPr>
              <a:t>　</a:t>
            </a:r>
            <a:r>
              <a:rPr kumimoji="1" lang="ja-JP" altLang="en-US" sz="1477"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rPr>
              <a:t>平成</a:t>
            </a:r>
            <a:r>
              <a:rPr kumimoji="1" lang="en-US" altLang="ja-JP" sz="1477"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rPr>
              <a:t>32</a:t>
            </a:r>
            <a:r>
              <a:rPr kumimoji="1" lang="ja-JP" altLang="en-US" sz="1477"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rPr>
              <a:t>年度末までに各市町村又は各圏域に少なくとも一つを整備することを基本とする。</a:t>
            </a:r>
            <a:endParaRPr kumimoji="1" lang="en-US" altLang="ja-JP" sz="1477"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endParaRPr>
          </a:p>
        </p:txBody>
      </p:sp>
      <p:sp>
        <p:nvSpPr>
          <p:cNvPr id="16" name="タイトル 1"/>
          <p:cNvSpPr txBox="1">
            <a:spLocks/>
          </p:cNvSpPr>
          <p:nvPr/>
        </p:nvSpPr>
        <p:spPr>
          <a:xfrm>
            <a:off x="85423" y="1102592"/>
            <a:ext cx="8973305" cy="2200700"/>
          </a:xfrm>
          <a:prstGeom prst="rect">
            <a:avLst/>
          </a:prstGeom>
          <a:solidFill>
            <a:schemeClr val="accent6">
              <a:lumMod val="20000"/>
              <a:lumOff val="80000"/>
            </a:schemeClr>
          </a:solidFill>
          <a:ln>
            <a:solidFill>
              <a:schemeClr val="tx1"/>
            </a:solidFill>
            <a:prstDash val="dash"/>
          </a:ln>
        </p:spPr>
        <p:txBody>
          <a:bodyPr vert="horz" lIns="84315" tIns="42160" rIns="84315" bIns="4216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79048" marR="0" lvl="0" indent="-79048" algn="l" defTabSz="844083"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rPr>
              <a:t>○　地域には、障害児者を支える様々な資源が存在し、これまでも各地域の障害福祉計画に基づき整備が進められているところであるが、それらの間の有機的な結びつきが必ずしも十分でないことから、今後、障害者の重度化・高齢化や「親亡き後」を見据え、地域が抱える課題に向き合い、地域で障害児者やその家族が安心して生活するため、緊急時にすぐに相談でき、必要に応じて緊急的な対応が図られる体制として、地域生活支援拠点等の積極的な整備を推進していくことが必要。 </a:t>
            </a:r>
            <a:endParaRPr kumimoji="1" lang="en-US" altLang="ja-JP" sz="1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endParaRPr>
          </a:p>
          <a:p>
            <a:pPr marL="79048" marR="0" lvl="0" indent="-79048" algn="l" defTabSz="844083" rtl="0" eaLnBrk="1" fontAlgn="base" latinLnBrk="0" hangingPunct="1">
              <a:lnSpc>
                <a:spcPct val="100000"/>
              </a:lnSpc>
              <a:spcBef>
                <a:spcPct val="0"/>
              </a:spcBef>
              <a:spcAft>
                <a:spcPct val="0"/>
              </a:spcAft>
              <a:buClrTx/>
              <a:buSzTx/>
              <a:buFontTx/>
              <a:buNone/>
              <a:tabLst/>
              <a:defRPr/>
            </a:pPr>
            <a:endParaRPr kumimoji="1" lang="en-US" altLang="ja-JP" sz="554"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endParaRPr>
          </a:p>
          <a:p>
            <a:pPr marL="79048" marR="0" lvl="0" indent="-79048" algn="l" defTabSz="844083"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rPr>
              <a:t>〇　地域生活支援拠点等については、第４期障害福祉計画の基本指針において、成果目標として、平成</a:t>
            </a:r>
            <a:r>
              <a:rPr kumimoji="1" lang="en-US" altLang="ja-JP" sz="1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rPr>
              <a:t>29</a:t>
            </a:r>
            <a:r>
              <a:rPr kumimoji="1" lang="ja-JP" altLang="en-US" sz="1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rPr>
              <a:t>年度末までに各市町村又は各圏域に少なくとも一つを整備することを基本。</a:t>
            </a:r>
            <a:endParaRPr kumimoji="1" lang="en-US" altLang="ja-JP" sz="1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endParaRPr>
          </a:p>
          <a:p>
            <a:pPr marL="79048" marR="0" lvl="0" indent="-79048" algn="l" defTabSz="844083" rtl="0" eaLnBrk="1" fontAlgn="base" latinLnBrk="0" hangingPunct="1">
              <a:lnSpc>
                <a:spcPct val="100000"/>
              </a:lnSpc>
              <a:spcBef>
                <a:spcPct val="0"/>
              </a:spcBef>
              <a:spcAft>
                <a:spcPct val="0"/>
              </a:spcAft>
              <a:buClrTx/>
              <a:buSzTx/>
              <a:buFontTx/>
              <a:buNone/>
              <a:tabLst/>
              <a:defRPr/>
            </a:pPr>
            <a:endParaRPr kumimoji="1" lang="en-US" altLang="ja-JP" sz="554"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endParaRPr>
          </a:p>
          <a:p>
            <a:pPr marL="79048" marR="0" lvl="0" indent="-79048" algn="l" defTabSz="844083"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rPr>
              <a:t>〇　この間、各市町村等における拠点等の整備の取組を進めるため、「地域生活支援拠点等の整備推進モデル事業」を実施し、その報告書を全ての自治体に周知するとともに、モデル事業の成果を踏まえた、地域生活支援拠点等の整備に際しての留意点等を通知。また、全国担当者会議を開催し、モデル事業実施自治体の事例発表、意見交換等を実施。</a:t>
            </a:r>
            <a:endParaRPr kumimoji="1" lang="en-US" altLang="ja-JP" sz="1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endParaRPr>
          </a:p>
          <a:p>
            <a:pPr marL="79048" marR="0" lvl="0" indent="-79048" algn="l" defTabSz="844083" rtl="0" eaLnBrk="1" fontAlgn="base" latinLnBrk="0" hangingPunct="1">
              <a:lnSpc>
                <a:spcPct val="100000"/>
              </a:lnSpc>
              <a:spcBef>
                <a:spcPct val="0"/>
              </a:spcBef>
              <a:spcAft>
                <a:spcPct val="0"/>
              </a:spcAft>
              <a:buClrTx/>
              <a:buSzTx/>
              <a:buFontTx/>
              <a:buNone/>
              <a:tabLst/>
              <a:defRPr/>
            </a:pPr>
            <a:endParaRPr kumimoji="1" lang="en-US" altLang="ja-JP" sz="554"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endParaRPr>
          </a:p>
          <a:p>
            <a:pPr marL="79048" marR="0" lvl="0" indent="-79048" algn="l" defTabSz="844083"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rPr>
              <a:t>〇　本年９月時点における拠点等の整備状況をみると、整備済が２０市町村、２圏域。</a:t>
            </a:r>
            <a:endParaRPr kumimoji="1" lang="en-US" altLang="ja-JP" sz="1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j-cs"/>
            </a:endParaRPr>
          </a:p>
        </p:txBody>
      </p:sp>
      <p:sp>
        <p:nvSpPr>
          <p:cNvPr id="10" name="正方形/長方形 9"/>
          <p:cNvSpPr/>
          <p:nvPr/>
        </p:nvSpPr>
        <p:spPr>
          <a:xfrm>
            <a:off x="0" y="263821"/>
            <a:ext cx="9144000" cy="426006"/>
          </a:xfrm>
          <a:prstGeom prst="rect">
            <a:avLst/>
          </a:prstGeom>
        </p:spPr>
        <p:txBody>
          <a:bodyPr wrap="square" lIns="84315" tIns="42160" rIns="84315" bIns="42160">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2215"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　　　　地域生活支援拠点等の整備に向けた取組について</a:t>
            </a:r>
          </a:p>
        </p:txBody>
      </p:sp>
      <p:grpSp>
        <p:nvGrpSpPr>
          <p:cNvPr id="11" name="グループ化 10"/>
          <p:cNvGrpSpPr>
            <a:grpSpLocks/>
          </p:cNvGrpSpPr>
          <p:nvPr/>
        </p:nvGrpSpPr>
        <p:grpSpPr bwMode="auto">
          <a:xfrm>
            <a:off x="74" y="651186"/>
            <a:ext cx="9144000" cy="119085"/>
            <a:chOff x="0" y="188640"/>
            <a:chExt cx="9144000" cy="145165"/>
          </a:xfrm>
        </p:grpSpPr>
        <p:cxnSp>
          <p:nvCxnSpPr>
            <p:cNvPr id="12" name="直線コネクタ 11"/>
            <p:cNvCxnSpPr/>
            <p:nvPr/>
          </p:nvCxnSpPr>
          <p:spPr>
            <a:xfrm>
              <a:off x="0" y="188640"/>
              <a:ext cx="9144000" cy="0"/>
            </a:xfrm>
            <a:prstGeom prst="line">
              <a:avLst/>
            </a:prstGeom>
            <a:noFill/>
            <a:ln w="9525" cap="flat" cmpd="sng" algn="ctr">
              <a:solidFill>
                <a:srgbClr val="99CCFF"/>
              </a:solidFill>
              <a:prstDash val="solid"/>
            </a:ln>
            <a:effectLst/>
          </p:spPr>
        </p:cxnSp>
        <p:cxnSp>
          <p:nvCxnSpPr>
            <p:cNvPr id="14" name="直線コネクタ 13"/>
            <p:cNvCxnSpPr/>
            <p:nvPr/>
          </p:nvCxnSpPr>
          <p:spPr>
            <a:xfrm>
              <a:off x="0" y="333805"/>
              <a:ext cx="9144000" cy="0"/>
            </a:xfrm>
            <a:prstGeom prst="line">
              <a:avLst/>
            </a:prstGeom>
            <a:noFill/>
            <a:ln w="57150" cap="flat" cmpd="sng" algn="ctr">
              <a:solidFill>
                <a:srgbClr val="99CCFF"/>
              </a:solidFill>
              <a:prstDash val="solid"/>
            </a:ln>
            <a:effectLst/>
          </p:spPr>
        </p:cxnSp>
      </p:grpSp>
      <p:sp>
        <p:nvSpPr>
          <p:cNvPr id="15" name="正方形/長方形 14"/>
          <p:cNvSpPr/>
          <p:nvPr/>
        </p:nvSpPr>
        <p:spPr>
          <a:xfrm>
            <a:off x="35503" y="837036"/>
            <a:ext cx="4735911" cy="276555"/>
          </a:xfrm>
          <a:prstGeom prst="rect">
            <a:avLst/>
          </a:prstGeom>
          <a:solidFill>
            <a:srgbClr val="B2EE9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地域生活支援拠点等の整備に関する基本的考え方等</a:t>
            </a:r>
          </a:p>
        </p:txBody>
      </p:sp>
      <p:sp>
        <p:nvSpPr>
          <p:cNvPr id="17" name="下矢印 16"/>
          <p:cNvSpPr/>
          <p:nvPr/>
        </p:nvSpPr>
        <p:spPr>
          <a:xfrm>
            <a:off x="3641509" y="3303328"/>
            <a:ext cx="1861130" cy="32511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8" name="正方形/長方形 17"/>
          <p:cNvSpPr/>
          <p:nvPr/>
        </p:nvSpPr>
        <p:spPr>
          <a:xfrm>
            <a:off x="52113" y="3413440"/>
            <a:ext cx="1577749" cy="28149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成果目標等（案）</a:t>
            </a:r>
          </a:p>
        </p:txBody>
      </p:sp>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17880" y="118453"/>
            <a:ext cx="2226157" cy="46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2C9BDF-3DAB-4F39-8074-B0CF74399C12}" type="slidenum">
              <a:rPr kumimoji="0" lang="en-US" altLang="ja-JP" sz="1292"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altLang="ja-JP" sz="1292"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13"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20498949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
        <p:nvSpPr>
          <p:cNvPr id="46" name="角丸四角形 45"/>
          <p:cNvSpPr/>
          <p:nvPr/>
        </p:nvSpPr>
        <p:spPr>
          <a:xfrm>
            <a:off x="125609" y="2846447"/>
            <a:ext cx="4409376" cy="3643992"/>
          </a:xfrm>
          <a:prstGeom prst="roundRect">
            <a:avLst>
              <a:gd name="adj" fmla="val 6201"/>
            </a:avLst>
          </a:prstGeom>
          <a:solidFill>
            <a:srgbClr val="FFFFFF"/>
          </a:solidFill>
          <a:ln w="3175">
            <a:prstDash val="solid"/>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1" name="角丸四角形 100"/>
          <p:cNvSpPr/>
          <p:nvPr/>
        </p:nvSpPr>
        <p:spPr>
          <a:xfrm>
            <a:off x="4647041" y="2846447"/>
            <a:ext cx="4405935" cy="3643992"/>
          </a:xfrm>
          <a:prstGeom prst="roundRect">
            <a:avLst>
              <a:gd name="adj" fmla="val 6201"/>
            </a:avLst>
          </a:prstGeom>
          <a:solidFill>
            <a:srgbClr val="FFFFFF"/>
          </a:solidFill>
          <a:ln w="3175">
            <a:prstDash val="solid"/>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フローチャート : 判断 12"/>
          <p:cNvSpPr/>
          <p:nvPr/>
        </p:nvSpPr>
        <p:spPr>
          <a:xfrm>
            <a:off x="5099984" y="3579326"/>
            <a:ext cx="3441777" cy="2331945"/>
          </a:xfrm>
          <a:prstGeom prst="flowChartDecision">
            <a:avLst/>
          </a:prstGeom>
          <a:solidFill>
            <a:srgbClr val="99FF99">
              <a:alpha val="25882"/>
            </a:srgbClr>
          </a:solidFill>
          <a:ln w="3175">
            <a:prstDash val="sysDash"/>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10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6" name="角丸四角形 55"/>
          <p:cNvSpPr/>
          <p:nvPr/>
        </p:nvSpPr>
        <p:spPr>
          <a:xfrm>
            <a:off x="52135" y="903181"/>
            <a:ext cx="9000850" cy="930565"/>
          </a:xfrm>
          <a:prstGeom prst="roundRect">
            <a:avLst>
              <a:gd name="adj" fmla="val 9949"/>
            </a:avLst>
          </a:prstGeom>
          <a:solidFill>
            <a:srgbClr val="FFFFFF"/>
          </a:solidFill>
          <a:ln w="3175" cap="flat" cmpd="sng" algn="ctr">
            <a:solidFill>
              <a:schemeClr val="tx2">
                <a:lumMod val="75000"/>
              </a:schemeClr>
            </a:solidFill>
            <a:prstDash val="solid"/>
          </a:ln>
          <a:effectLst>
            <a:outerShdw blurRad="50800" dist="38100" dir="2700000" algn="tl" rotWithShape="0">
              <a:prstClr val="black">
                <a:alpha val="40000"/>
              </a:prstClr>
            </a:outerShdw>
          </a:effectLst>
        </p:spPr>
        <p:txBody>
          <a:bodyPr lIns="84315" tIns="42160" rIns="84315" bIns="42160" anchor="t"/>
          <a:lstStyle/>
          <a:p>
            <a:pPr marL="0" marR="0" lvl="0" indent="152237" algn="l" defTabSz="457200" rtl="0" eaLnBrk="0" fontAlgn="auto" latinLnBrk="0" hangingPunct="0">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srgbClr val="333399">
                    <a:lumMod val="50000"/>
                  </a:srgbClr>
                </a:solidFill>
                <a:effectLst/>
                <a:uLnTx/>
                <a:uFillTx/>
                <a:latin typeface="HGPｺﾞｼｯｸM" pitchFamily="50" charset="-128"/>
                <a:ea typeface="HGPｺﾞｼｯｸM" pitchFamily="50" charset="-128"/>
                <a:cs typeface="+mn-cs"/>
              </a:rPr>
              <a:t>障害者の重度化・高齢化や「親亡き後」を見据え、</a:t>
            </a:r>
            <a:r>
              <a:rPr kumimoji="0" lang="ja-JP" altLang="en-US" sz="1800" b="0" i="0" u="none" strike="noStrike" kern="0" cap="none" spc="0" normalizeH="0" baseline="0" noProof="0" dirty="0">
                <a:ln>
                  <a:noFill/>
                </a:ln>
                <a:solidFill>
                  <a:srgbClr val="333399">
                    <a:lumMod val="50000"/>
                  </a:srgbClr>
                </a:solidFill>
                <a:effectLst/>
                <a:uLnTx/>
                <a:uFillTx/>
                <a:latin typeface="ＤＦ特太ゴシック体" pitchFamily="49" charset="-128"/>
                <a:ea typeface="ＤＦ特太ゴシック体" pitchFamily="49" charset="-128"/>
                <a:cs typeface="+mn-cs"/>
              </a:rPr>
              <a:t>居住支援のための機能（相談、体験の機会・場、緊急時の受け入れ・対応、専門性、地域の体制づくり）</a:t>
            </a:r>
            <a:r>
              <a:rPr kumimoji="0" lang="ja-JP" altLang="en-US" sz="1800" b="0" i="0" u="none" strike="noStrike" kern="0" cap="none" spc="0" normalizeH="0" baseline="0" noProof="0" dirty="0">
                <a:ln>
                  <a:noFill/>
                </a:ln>
                <a:solidFill>
                  <a:srgbClr val="333399">
                    <a:lumMod val="50000"/>
                  </a:srgbClr>
                </a:solidFill>
                <a:effectLst/>
                <a:uLnTx/>
                <a:uFillTx/>
                <a:latin typeface="HGPｺﾞｼｯｸM" pitchFamily="50" charset="-128"/>
                <a:ea typeface="HGPｺﾞｼｯｸM" pitchFamily="50" charset="-128"/>
                <a:cs typeface="+mn-cs"/>
              </a:rPr>
              <a:t>を、地域の実情に応じた創意工夫により整備し、障害者の生活を地域全体で支えるサービス提供体制を構築。</a:t>
            </a:r>
            <a:endParaRPr kumimoji="0" lang="en-US" altLang="ja-JP" sz="1846" b="0" i="0" u="none" strike="noStrike" kern="0" cap="none" spc="0" normalizeH="0" baseline="0" noProof="0" dirty="0">
              <a:ln>
                <a:noFill/>
              </a:ln>
              <a:solidFill>
                <a:srgbClr val="333399">
                  <a:lumMod val="50000"/>
                </a:srgbClr>
              </a:solidFill>
              <a:effectLst/>
              <a:uLnTx/>
              <a:uFillTx/>
              <a:latin typeface="HGPｺﾞｼｯｸM" pitchFamily="50" charset="-128"/>
              <a:ea typeface="HGPｺﾞｼｯｸM" pitchFamily="50" charset="-128"/>
              <a:cs typeface="+mn-cs"/>
            </a:endParaRPr>
          </a:p>
        </p:txBody>
      </p:sp>
      <p:sp>
        <p:nvSpPr>
          <p:cNvPr id="108" name="角丸四角形 107"/>
          <p:cNvSpPr/>
          <p:nvPr/>
        </p:nvSpPr>
        <p:spPr>
          <a:xfrm>
            <a:off x="6366708" y="4006676"/>
            <a:ext cx="1135860" cy="327690"/>
          </a:xfrm>
          <a:prstGeom prst="roundRect">
            <a:avLst/>
          </a:prstGeom>
          <a:solidFill>
            <a:srgbClr val="FF9900"/>
          </a:solidFill>
          <a:ln w="38100" cap="flat" cmpd="sng" algn="ctr">
            <a:solidFill>
              <a:sysClr val="window" lastClr="FFFFFF"/>
            </a:solidFill>
            <a:prstDash val="solid"/>
            <a:headEnd type="none" w="med" len="med"/>
            <a:tailEnd type="arrow" w="med" len="med"/>
          </a:ln>
          <a:effectLst/>
        </p:spPr>
        <p:txBody>
          <a:bodyPr vert="horz" lIns="84309" tIns="42154" rIns="84309" bIns="42154"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23"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itchFamily="50" charset="-128"/>
                <a:ea typeface="メイリオ" pitchFamily="50" charset="-128"/>
                <a:cs typeface="+mn-cs"/>
              </a:rPr>
              <a:t>体験の機会・場</a:t>
            </a:r>
          </a:p>
        </p:txBody>
      </p:sp>
      <p:pic>
        <p:nvPicPr>
          <p:cNvPr id="121" name="Picture 24" descr="老人ホーム"/>
          <p:cNvPicPr>
            <a:picLocks noChangeAspect="1" noChangeArrowheads="1"/>
          </p:cNvPicPr>
          <p:nvPr/>
        </p:nvPicPr>
        <p:blipFill>
          <a:blip r:embed="rId2" cstate="print"/>
          <a:srcRect/>
          <a:stretch>
            <a:fillRect/>
          </a:stretch>
        </p:blipFill>
        <p:spPr bwMode="auto">
          <a:xfrm>
            <a:off x="6366857" y="3060469"/>
            <a:ext cx="1055429" cy="974243"/>
          </a:xfrm>
          <a:prstGeom prst="rect">
            <a:avLst/>
          </a:prstGeom>
          <a:noFill/>
        </p:spPr>
      </p:pic>
      <p:sp>
        <p:nvSpPr>
          <p:cNvPr id="63" name="テキスト ボックス 221"/>
          <p:cNvSpPr>
            <a:spLocks noChangeArrowheads="1"/>
          </p:cNvSpPr>
          <p:nvPr/>
        </p:nvSpPr>
        <p:spPr bwMode="auto">
          <a:xfrm>
            <a:off x="68586" y="1879802"/>
            <a:ext cx="9023306" cy="286292"/>
          </a:xfrm>
          <a:prstGeom prst="bevel">
            <a:avLst>
              <a:gd name="adj" fmla="val 12500"/>
            </a:avLst>
          </a:prstGeom>
          <a:noFill/>
          <a:ln w="9525">
            <a:noFill/>
            <a:miter lim="800000"/>
            <a:headEnd/>
            <a:tailEnd/>
          </a:ln>
        </p:spPr>
        <p:txBody>
          <a:bodyPr wrap="none" lIns="0" tIns="0" rIns="0" bIns="0" anchor="ctr"/>
          <a:lstStyle/>
          <a:p>
            <a:pPr marL="0" marR="0" lvl="0" indent="0" algn="l" defTabSz="1243095" rtl="0" eaLnBrk="1" fontAlgn="auto" latinLnBrk="0" hangingPunct="1">
              <a:lnSpc>
                <a:spcPct val="100000"/>
              </a:lnSpc>
              <a:spcBef>
                <a:spcPts val="0"/>
              </a:spcBef>
              <a:spcAft>
                <a:spcPts val="0"/>
              </a:spcAft>
              <a:buClrTx/>
              <a:buSzTx/>
              <a:buFontTx/>
              <a:buNone/>
              <a:tabLst/>
              <a:defRPr/>
            </a:pPr>
            <a:r>
              <a:rPr kumimoji="0" lang="ja-JP" altLang="en-US" sz="1477" b="0" i="0" u="none" strike="noStrike" kern="0" cap="none" spc="0" normalizeH="0" baseline="0" noProof="0" dirty="0">
                <a:ln>
                  <a:noFill/>
                </a:ln>
                <a:solidFill>
                  <a:srgbClr val="333399">
                    <a:lumMod val="50000"/>
                  </a:srgbClr>
                </a:solidFill>
                <a:effectLst/>
                <a:uLnTx/>
                <a:uFillTx/>
                <a:latin typeface="Calibri" panose="020F0502020204030204"/>
                <a:ea typeface="ＤＨＰ特太ゴシック体" pitchFamily="2" charset="-128"/>
                <a:cs typeface="+mn-cs"/>
              </a:rPr>
              <a:t>●地域生活支援拠点等の整備手法（イメージ）</a:t>
            </a:r>
            <a:r>
              <a:rPr kumimoji="0" lang="en-US" altLang="ja-JP" sz="1108" b="0" i="0" u="sng" strike="noStrike" kern="0" cap="none" spc="0" normalizeH="0" baseline="0" noProof="0" dirty="0">
                <a:ln>
                  <a:noFill/>
                </a:ln>
                <a:solidFill>
                  <a:srgbClr val="FF0000"/>
                </a:solidFill>
                <a:effectLst/>
                <a:uLnTx/>
                <a:uFillTx/>
                <a:latin typeface="ＭＳ Ｐゴシック"/>
                <a:ea typeface="ＭＳ Ｐゴシック"/>
                <a:cs typeface="+mn-cs"/>
              </a:rPr>
              <a:t>※</a:t>
            </a:r>
            <a:r>
              <a:rPr kumimoji="0" lang="ja-JP" altLang="en-US" sz="1108" b="0" i="0" u="sng" strike="noStrike" kern="0" cap="none" spc="0" normalizeH="0" baseline="0" noProof="0" dirty="0">
                <a:ln>
                  <a:noFill/>
                </a:ln>
                <a:solidFill>
                  <a:srgbClr val="FF0000"/>
                </a:solidFill>
                <a:effectLst/>
                <a:uLnTx/>
                <a:uFillTx/>
                <a:latin typeface="ＭＳ Ｐゴシック"/>
                <a:ea typeface="ＭＳ Ｐゴシック"/>
                <a:cs typeface="+mn-cs"/>
              </a:rPr>
              <a:t>あくまで参考例であり、これにとらわれず地域の実情に応じた整備を行うものとする。</a:t>
            </a:r>
          </a:p>
        </p:txBody>
      </p:sp>
      <p:sp>
        <p:nvSpPr>
          <p:cNvPr id="64" name="コンテンツ プレースホルダ 2"/>
          <p:cNvSpPr txBox="1">
            <a:spLocks/>
          </p:cNvSpPr>
          <p:nvPr/>
        </p:nvSpPr>
        <p:spPr bwMode="auto">
          <a:xfrm>
            <a:off x="68589" y="2232975"/>
            <a:ext cx="8932807" cy="380539"/>
          </a:xfrm>
          <a:prstGeom prst="rect">
            <a:avLst/>
          </a:prstGeom>
          <a:solidFill>
            <a:srgbClr val="FFCCFF">
              <a:alpha val="74902"/>
            </a:srgbClr>
          </a:solidFill>
          <a:ln w="19050" cmpd="dbl">
            <a:solidFill>
              <a:schemeClr val="tx2">
                <a:lumMod val="50000"/>
              </a:schemeClr>
            </a:solidFill>
            <a:prstDash val="dashDot"/>
            <a:headEnd/>
            <a:tailEnd/>
          </a:ln>
        </p:spPr>
        <p:style>
          <a:lnRef idx="2">
            <a:schemeClr val="accent1"/>
          </a:lnRef>
          <a:fillRef idx="1">
            <a:schemeClr val="lt1"/>
          </a:fillRef>
          <a:effectRef idx="0">
            <a:schemeClr val="accent1"/>
          </a:effectRef>
          <a:fontRef idx="minor">
            <a:schemeClr val="dk1"/>
          </a:fontRef>
        </p:style>
        <p:txBody>
          <a:bodyPr lIns="84315" tIns="42160" rIns="84315" bIns="4216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77" b="0" i="0" u="none" strike="noStrike" kern="1200" cap="none" spc="0" normalizeH="0" baseline="0" noProof="0" dirty="0">
                <a:ln>
                  <a:noFill/>
                </a:ln>
                <a:solidFill>
                  <a:srgbClr val="1F497D">
                    <a:lumMod val="75000"/>
                  </a:srgbClr>
                </a:solidFill>
                <a:effectLst/>
                <a:uLnTx/>
                <a:uFillTx/>
                <a:latin typeface="ＭＳ Ｐゴシック" panose="020B0600070205080204" pitchFamily="50" charset="-128"/>
                <a:ea typeface="游ゴシック" panose="020B0400000000000000" pitchFamily="50" charset="-128"/>
                <a:cs typeface="+mn-cs"/>
              </a:rPr>
              <a:t>各地域のニーズ、既存のサービスの整備状況など各地域の個別の状況に応じ、協議会等を活用して検討。</a:t>
            </a:r>
            <a:endParaRPr kumimoji="0" lang="en-US" altLang="ja-JP" sz="1477" b="0" i="0" u="none" strike="noStrike" kern="1200" cap="none" spc="0" normalizeH="0" baseline="0" noProof="0" dirty="0">
              <a:ln>
                <a:noFill/>
              </a:ln>
              <a:solidFill>
                <a:srgbClr val="1F497D">
                  <a:lumMod val="75000"/>
                </a:srgbClr>
              </a:solidFill>
              <a:effectLst/>
              <a:uLnTx/>
              <a:uFillTx/>
              <a:latin typeface="ＭＳ Ｐゴシック" panose="020B0600070205080204" pitchFamily="50" charset="-128"/>
              <a:ea typeface="游ゴシック" panose="020B0400000000000000" pitchFamily="50" charset="-128"/>
              <a:cs typeface="+mn-cs"/>
            </a:endParaRPr>
          </a:p>
        </p:txBody>
      </p:sp>
      <p:sp>
        <p:nvSpPr>
          <p:cNvPr id="79" name="コンテンツ プレースホルダ 2"/>
          <p:cNvSpPr txBox="1">
            <a:spLocks/>
          </p:cNvSpPr>
          <p:nvPr/>
        </p:nvSpPr>
        <p:spPr bwMode="auto">
          <a:xfrm>
            <a:off x="982712" y="2717559"/>
            <a:ext cx="2715248" cy="312631"/>
          </a:xfrm>
          <a:prstGeom prst="rect">
            <a:avLst/>
          </a:prstGeom>
          <a:solidFill>
            <a:schemeClr val="tx2">
              <a:lumMod val="60000"/>
              <a:lumOff val="40000"/>
            </a:schemeClr>
          </a:solidFill>
          <a:ln cmpd="dbl">
            <a:headEnd/>
            <a:tailEnd/>
          </a:ln>
        </p:spPr>
        <p:style>
          <a:lnRef idx="2">
            <a:schemeClr val="accent1"/>
          </a:lnRef>
          <a:fillRef idx="1">
            <a:schemeClr val="lt1"/>
          </a:fillRef>
          <a:effectRef idx="0">
            <a:schemeClr val="accent1"/>
          </a:effectRef>
          <a:fontRef idx="minor">
            <a:schemeClr val="dk1"/>
          </a:fontRef>
        </p:style>
        <p:txBody>
          <a:bodyPr lIns="84315" tIns="42160" rIns="84315" bIns="4216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mn-cs"/>
              </a:rPr>
              <a:t>多機能拠点整備型</a:t>
            </a:r>
            <a:endParaRPr kumimoji="0" lang="en-US" altLang="ja-JP" sz="1292" b="0"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mn-cs"/>
            </a:endParaRPr>
          </a:p>
        </p:txBody>
      </p:sp>
      <p:sp>
        <p:nvSpPr>
          <p:cNvPr id="52" name="コンテンツ プレースホルダ 2"/>
          <p:cNvSpPr txBox="1">
            <a:spLocks/>
          </p:cNvSpPr>
          <p:nvPr/>
        </p:nvSpPr>
        <p:spPr bwMode="auto">
          <a:xfrm>
            <a:off x="6100792" y="2698283"/>
            <a:ext cx="1440161" cy="338951"/>
          </a:xfrm>
          <a:prstGeom prst="rect">
            <a:avLst/>
          </a:prstGeom>
          <a:solidFill>
            <a:schemeClr val="tx2">
              <a:lumMod val="60000"/>
              <a:lumOff val="40000"/>
            </a:schemeClr>
          </a:solidFill>
          <a:ln cmpd="dbl">
            <a:headEnd/>
            <a:tailEnd/>
          </a:ln>
        </p:spPr>
        <p:style>
          <a:lnRef idx="2">
            <a:schemeClr val="accent1"/>
          </a:lnRef>
          <a:fillRef idx="1">
            <a:schemeClr val="lt1"/>
          </a:fillRef>
          <a:effectRef idx="0">
            <a:schemeClr val="accent1"/>
          </a:effectRef>
          <a:fontRef idx="minor">
            <a:schemeClr val="dk1"/>
          </a:fontRef>
        </p:style>
        <p:txBody>
          <a:bodyPr lIns="84315" tIns="42160" rIns="84315" bIns="4216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mn-cs"/>
              </a:rPr>
              <a:t>面的整備型</a:t>
            </a:r>
            <a:endParaRPr kumimoji="0" lang="en-US" altLang="ja-JP" sz="1292" b="0"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mn-cs"/>
            </a:endParaRPr>
          </a:p>
        </p:txBody>
      </p:sp>
      <p:sp>
        <p:nvSpPr>
          <p:cNvPr id="40" name="円/楕円 39"/>
          <p:cNvSpPr/>
          <p:nvPr/>
        </p:nvSpPr>
        <p:spPr>
          <a:xfrm rot="16200000">
            <a:off x="1385511" y="2488234"/>
            <a:ext cx="1986033" cy="3722262"/>
          </a:xfrm>
          <a:prstGeom prst="ellipse">
            <a:avLst/>
          </a:prstGeom>
          <a:solidFill>
            <a:srgbClr val="66FF66">
              <a:alpha val="45098"/>
            </a:srgbClr>
          </a:solidFill>
          <a:ln w="3175">
            <a:prstDash val="sysDash"/>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4" name="角丸四角形 93"/>
          <p:cNvSpPr/>
          <p:nvPr/>
        </p:nvSpPr>
        <p:spPr>
          <a:xfrm>
            <a:off x="175853" y="3630948"/>
            <a:ext cx="1205693" cy="375702"/>
          </a:xfrm>
          <a:prstGeom prst="roundRect">
            <a:avLst/>
          </a:prstGeom>
          <a:solidFill>
            <a:srgbClr val="FF9900"/>
          </a:solidFill>
          <a:ln w="38100" cap="flat" cmpd="sng" algn="ctr">
            <a:solidFill>
              <a:sysClr val="window" lastClr="FFFFFF"/>
            </a:solidFill>
            <a:prstDash val="solid"/>
            <a:headEnd type="none" w="med" len="med"/>
            <a:tailEnd type="arrow" w="med" len="med"/>
          </a:ln>
          <a:effectLst/>
        </p:spPr>
        <p:txBody>
          <a:bodyPr vert="horz" lIns="84309" tIns="42154" rIns="84309" bIns="42154"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15"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itchFamily="50" charset="-128"/>
                <a:ea typeface="メイリオ" pitchFamily="50" charset="-128"/>
                <a:cs typeface="+mn-cs"/>
              </a:rPr>
              <a:t>体験の機会・場</a:t>
            </a:r>
          </a:p>
        </p:txBody>
      </p:sp>
      <p:sp>
        <p:nvSpPr>
          <p:cNvPr id="95" name="角丸四角形 94"/>
          <p:cNvSpPr/>
          <p:nvPr/>
        </p:nvSpPr>
        <p:spPr>
          <a:xfrm>
            <a:off x="1570426" y="3152235"/>
            <a:ext cx="1427281" cy="375702"/>
          </a:xfrm>
          <a:prstGeom prst="roundRect">
            <a:avLst/>
          </a:prstGeom>
          <a:solidFill>
            <a:srgbClr val="FF9900"/>
          </a:solidFill>
          <a:ln w="38100" cap="flat" cmpd="sng" algn="ctr">
            <a:solidFill>
              <a:sysClr val="window" lastClr="FFFFFF"/>
            </a:solidFill>
            <a:prstDash val="solid"/>
            <a:headEnd type="none" w="med" len="med"/>
            <a:tailEnd type="arrow" w="med" len="med"/>
          </a:ln>
          <a:effectLst/>
        </p:spPr>
        <p:txBody>
          <a:bodyPr vert="horz" lIns="84309" tIns="42154" rIns="84309" bIns="42154"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15"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itchFamily="50" charset="-128"/>
                <a:ea typeface="メイリオ" pitchFamily="50" charset="-128"/>
                <a:cs typeface="+mn-cs"/>
              </a:rPr>
              <a:t>緊急時の受け入れ</a:t>
            </a:r>
          </a:p>
        </p:txBody>
      </p:sp>
      <p:sp>
        <p:nvSpPr>
          <p:cNvPr id="96" name="角丸四角形 95"/>
          <p:cNvSpPr/>
          <p:nvPr/>
        </p:nvSpPr>
        <p:spPr>
          <a:xfrm>
            <a:off x="3471156" y="3586925"/>
            <a:ext cx="901476" cy="361786"/>
          </a:xfrm>
          <a:prstGeom prst="roundRect">
            <a:avLst/>
          </a:prstGeom>
          <a:solidFill>
            <a:srgbClr val="FF9900"/>
          </a:solidFill>
          <a:ln w="38100" cap="flat" cmpd="sng" algn="ctr">
            <a:solidFill>
              <a:sysClr val="window" lastClr="FFFFFF"/>
            </a:solidFill>
            <a:prstDash val="solid"/>
            <a:headEnd type="none" w="med" len="med"/>
            <a:tailEnd type="arrow" w="med" len="med"/>
          </a:ln>
          <a:effectLst/>
        </p:spPr>
        <p:txBody>
          <a:bodyPr vert="horz" lIns="84309" tIns="42154" rIns="84309" bIns="42154"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15"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itchFamily="50" charset="-128"/>
                <a:ea typeface="メイリオ" pitchFamily="50" charset="-128"/>
                <a:cs typeface="+mn-cs"/>
              </a:rPr>
              <a:t>相談</a:t>
            </a:r>
          </a:p>
        </p:txBody>
      </p:sp>
      <p:sp>
        <p:nvSpPr>
          <p:cNvPr id="66" name="テキスト ボックス 65"/>
          <p:cNvSpPr txBox="1"/>
          <p:nvPr/>
        </p:nvSpPr>
        <p:spPr>
          <a:xfrm>
            <a:off x="125616" y="371433"/>
            <a:ext cx="8859312" cy="398814"/>
          </a:xfrm>
          <a:prstGeom prst="rect">
            <a:avLst/>
          </a:prstGeom>
          <a:ln>
            <a:solidFill>
              <a:srgbClr val="31849B"/>
            </a:solidFill>
          </a:ln>
        </p:spPr>
        <p:style>
          <a:lnRef idx="1">
            <a:schemeClr val="accent5"/>
          </a:lnRef>
          <a:fillRef idx="2">
            <a:schemeClr val="accent5"/>
          </a:fillRef>
          <a:effectRef idx="1">
            <a:schemeClr val="accent5"/>
          </a:effectRef>
          <a:fontRef idx="minor">
            <a:schemeClr val="dk1"/>
          </a:fontRef>
        </p:style>
        <p:txBody>
          <a:bodyPr wrap="square" lIns="84315" tIns="42160" rIns="84315" bIns="42160" rtlCol="0" anchor="ctr" anchorCtr="0">
            <a:noAutofit/>
          </a:bodyPr>
          <a:lstStyle/>
          <a:p>
            <a:pPr marL="0" marR="0" lvl="0" indent="0" algn="ctr" defTabSz="843062" rtl="0" eaLnBrk="1" fontAlgn="auto" latinLnBrk="0" hangingPunct="1">
              <a:lnSpc>
                <a:spcPct val="100000"/>
              </a:lnSpc>
              <a:spcBef>
                <a:spcPts val="0"/>
              </a:spcBef>
              <a:spcAft>
                <a:spcPts val="0"/>
              </a:spcAft>
              <a:buClrTx/>
              <a:buSzTx/>
              <a:buFontTx/>
              <a:buNone/>
              <a:tabLst/>
              <a:defRPr/>
            </a:pPr>
            <a:r>
              <a:rPr kumimoji="0" lang="ja-JP" altLang="en-US" sz="2215" b="1" i="0" u="none" strike="noStrike" kern="1200" cap="none" spc="0" normalizeH="0" baseline="0" noProof="0" dirty="0">
                <a:ln>
                  <a:noFill/>
                </a:ln>
                <a:solidFill>
                  <a:srgbClr val="1F497D"/>
                </a:solidFill>
                <a:effectLst/>
                <a:uLnTx/>
                <a:uFillTx/>
                <a:latin typeface="HG丸ｺﾞｼｯｸM-PRO" pitchFamily="50" charset="-128"/>
                <a:ea typeface="HG丸ｺﾞｼｯｸM-PRO" pitchFamily="50" charset="-128"/>
                <a:cs typeface="+mn-cs"/>
              </a:rPr>
              <a:t>地域生活支援拠点等の整備について</a:t>
            </a:r>
          </a:p>
        </p:txBody>
      </p:sp>
      <p:pic>
        <p:nvPicPr>
          <p:cNvPr id="83"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1180" y="3768077"/>
            <a:ext cx="1303050" cy="9443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4" name="正方形/長方形 123"/>
          <p:cNvSpPr/>
          <p:nvPr/>
        </p:nvSpPr>
        <p:spPr>
          <a:xfrm>
            <a:off x="1538314" y="4527306"/>
            <a:ext cx="1528785" cy="532979"/>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15" b="0" i="0" u="none" strike="noStrike" kern="1200" cap="none" spc="0" normalizeH="0" baseline="0" noProof="0" dirty="0">
                <a:ln>
                  <a:noFill/>
                </a:ln>
                <a:solidFill>
                  <a:srgbClr val="EEECE1">
                    <a:lumMod val="10000"/>
                  </a:srgbClr>
                </a:solidFill>
                <a:effectLst/>
                <a:uLnTx/>
                <a:uFillTx/>
                <a:latin typeface="メイリオ" pitchFamily="50" charset="-128"/>
                <a:ea typeface="メイリオ" pitchFamily="50" charset="-128"/>
                <a:cs typeface="メイリオ" pitchFamily="50" charset="-128"/>
              </a:rPr>
              <a:t>グループホーム</a:t>
            </a:r>
            <a:endParaRPr kumimoji="0" lang="en-US" altLang="ja-JP" sz="1015" b="0" i="0" u="none" strike="noStrike" kern="1200" cap="none" spc="0" normalizeH="0" baseline="0" noProof="0" dirty="0">
              <a:ln>
                <a:noFill/>
              </a:ln>
              <a:solidFill>
                <a:srgbClr val="EEECE1">
                  <a:lumMod val="10000"/>
                </a:srgbClr>
              </a:solidFill>
              <a:effectLst/>
              <a:uLnTx/>
              <a:uFillTx/>
              <a:latin typeface="メイリオ" pitchFamily="50" charset="-128"/>
              <a:ea typeface="メイリオ" pitchFamily="50" charset="-128"/>
              <a:cs typeface="メイリオ"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15" b="0" i="0" u="none" strike="noStrike" kern="1200" cap="none" spc="0" normalizeH="0" baseline="0" noProof="0" dirty="0">
                <a:ln>
                  <a:noFill/>
                </a:ln>
                <a:solidFill>
                  <a:srgbClr val="EEECE1">
                    <a:lumMod val="10000"/>
                  </a:srgbClr>
                </a:solidFill>
                <a:effectLst/>
                <a:uLnTx/>
                <a:uFillTx/>
                <a:latin typeface="メイリオ" pitchFamily="50" charset="-128"/>
                <a:ea typeface="メイリオ" pitchFamily="50" charset="-128"/>
                <a:cs typeface="メイリオ" pitchFamily="50" charset="-128"/>
              </a:rPr>
              <a:t>障害者支援施設</a:t>
            </a:r>
            <a:endParaRPr kumimoji="0" lang="en-US" altLang="ja-JP" sz="1015" b="0" i="0" u="none" strike="noStrike" kern="1200" cap="none" spc="0" normalizeH="0" baseline="0" noProof="0" dirty="0">
              <a:ln>
                <a:noFill/>
              </a:ln>
              <a:solidFill>
                <a:srgbClr val="EEECE1">
                  <a:lumMod val="10000"/>
                </a:srgbClr>
              </a:solidFill>
              <a:effectLst/>
              <a:uLnTx/>
              <a:uFillTx/>
              <a:latin typeface="メイリオ" pitchFamily="50" charset="-128"/>
              <a:ea typeface="メイリオ" pitchFamily="50" charset="-128"/>
              <a:cs typeface="メイリオ"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15" b="0" i="0" u="none" strike="noStrike" kern="1200" cap="none" spc="0" normalizeH="0" baseline="0" noProof="0" dirty="0">
                <a:ln>
                  <a:noFill/>
                </a:ln>
                <a:solidFill>
                  <a:srgbClr val="EEECE1">
                    <a:lumMod val="10000"/>
                  </a:srgbClr>
                </a:solidFill>
                <a:effectLst/>
                <a:uLnTx/>
                <a:uFillTx/>
                <a:latin typeface="メイリオ" pitchFamily="50" charset="-128"/>
                <a:ea typeface="メイリオ" pitchFamily="50" charset="-128"/>
                <a:cs typeface="メイリオ" pitchFamily="50" charset="-128"/>
              </a:rPr>
              <a:t>基幹相談支援センター　</a:t>
            </a:r>
          </a:p>
        </p:txBody>
      </p:sp>
      <p:sp>
        <p:nvSpPr>
          <p:cNvPr id="84" name="正方形/長方形 83"/>
          <p:cNvSpPr/>
          <p:nvPr/>
        </p:nvSpPr>
        <p:spPr>
          <a:xfrm>
            <a:off x="2976748" y="4753617"/>
            <a:ext cx="265876" cy="307118"/>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42160" rIns="0" bIns="4216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23" b="0" i="0" u="none" strike="noStrike" kern="1200" cap="none" spc="0" normalizeH="0" baseline="0" noProof="0" dirty="0">
                <a:ln>
                  <a:noFill/>
                </a:ln>
                <a:solidFill>
                  <a:srgbClr val="1F497D">
                    <a:lumMod val="50000"/>
                  </a:srgbClr>
                </a:solidFill>
                <a:effectLst/>
                <a:uLnTx/>
                <a:uFillTx/>
                <a:latin typeface="HGPｺﾞｼｯｸM" pitchFamily="50" charset="-128"/>
                <a:ea typeface="HGPｺﾞｼｯｸM" pitchFamily="50" charset="-128"/>
                <a:cs typeface="+mn-cs"/>
              </a:rPr>
              <a:t>等</a:t>
            </a:r>
          </a:p>
        </p:txBody>
      </p:sp>
      <p:sp>
        <p:nvSpPr>
          <p:cNvPr id="85" name="角丸四角形 84"/>
          <p:cNvSpPr/>
          <p:nvPr/>
        </p:nvSpPr>
        <p:spPr>
          <a:xfrm>
            <a:off x="397104" y="5022793"/>
            <a:ext cx="1173083" cy="361786"/>
          </a:xfrm>
          <a:prstGeom prst="roundRect">
            <a:avLst/>
          </a:prstGeom>
          <a:solidFill>
            <a:srgbClr val="FF9900"/>
          </a:solidFill>
          <a:ln w="38100" cap="flat" cmpd="sng" algn="ctr">
            <a:solidFill>
              <a:sysClr val="window" lastClr="FFFFFF"/>
            </a:solidFill>
            <a:prstDash val="solid"/>
            <a:headEnd type="none" w="med" len="med"/>
            <a:tailEnd type="arrow" w="med" len="med"/>
          </a:ln>
          <a:effectLst/>
        </p:spPr>
        <p:txBody>
          <a:bodyPr vert="horz" lIns="84309" tIns="42154" rIns="84309" bIns="42154"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15"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itchFamily="50" charset="-128"/>
                <a:ea typeface="メイリオ" pitchFamily="50" charset="-128"/>
                <a:cs typeface="+mn-cs"/>
              </a:rPr>
              <a:t>専門性</a:t>
            </a:r>
          </a:p>
        </p:txBody>
      </p:sp>
      <p:sp>
        <p:nvSpPr>
          <p:cNvPr id="86" name="角丸四角形 85"/>
          <p:cNvSpPr/>
          <p:nvPr/>
        </p:nvSpPr>
        <p:spPr>
          <a:xfrm>
            <a:off x="2944847" y="5110877"/>
            <a:ext cx="1427281" cy="361786"/>
          </a:xfrm>
          <a:prstGeom prst="roundRect">
            <a:avLst/>
          </a:prstGeom>
          <a:solidFill>
            <a:srgbClr val="FF9900"/>
          </a:solidFill>
          <a:ln w="38100" cap="flat" cmpd="sng" algn="ctr">
            <a:solidFill>
              <a:sysClr val="window" lastClr="FFFFFF"/>
            </a:solidFill>
            <a:prstDash val="solid"/>
            <a:headEnd type="none" w="med" len="med"/>
            <a:tailEnd type="arrow" w="med" len="med"/>
          </a:ln>
          <a:effectLst/>
        </p:spPr>
        <p:txBody>
          <a:bodyPr vert="horz" lIns="84309" tIns="42154" rIns="84309" bIns="42154"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15"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itchFamily="50" charset="-128"/>
                <a:ea typeface="メイリオ" pitchFamily="50" charset="-128"/>
                <a:cs typeface="+mn-cs"/>
              </a:rPr>
              <a:t>地域の体制づくり</a:t>
            </a:r>
          </a:p>
        </p:txBody>
      </p:sp>
      <p:pic>
        <p:nvPicPr>
          <p:cNvPr id="87" name="Picture 14" descr="C:\Users\MMVLP\AppData\Local\Microsoft\Windows\Temporary Internet Files\Content.IE5\XKGTVJGM\MC90029092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5948" y="3096655"/>
            <a:ext cx="336972" cy="351759"/>
          </a:xfrm>
          <a:prstGeom prst="rect">
            <a:avLst/>
          </a:prstGeom>
          <a:noFill/>
          <a:extLst>
            <a:ext uri="{909E8E84-426E-40dd-AFC4-6F175D3DCCD1}">
              <a14:hiddenFill xmlns="" xmlns:a14="http://schemas.microsoft.com/office/drawing/2010/main">
                <a:solidFill>
                  <a:srgbClr val="FFFFFF"/>
                </a:solidFill>
              </a14:hiddenFill>
            </a:ext>
          </a:extLst>
        </p:spPr>
      </p:pic>
      <p:pic>
        <p:nvPicPr>
          <p:cNvPr id="91" name="Picture 18" descr="C:\Users\MMVLP\AppData\Local\Microsoft\Windows\Temporary Internet Files\Content.IE5\D72XNR2I\MCj04454420000[1].wmf"/>
          <p:cNvPicPr>
            <a:picLocks noChangeAspect="1" noChangeArrowheads="1"/>
          </p:cNvPicPr>
          <p:nvPr/>
        </p:nvPicPr>
        <p:blipFill>
          <a:blip r:embed="rId5" cstate="print"/>
          <a:srcRect/>
          <a:stretch>
            <a:fillRect/>
          </a:stretch>
        </p:blipFill>
        <p:spPr bwMode="auto">
          <a:xfrm>
            <a:off x="3471119" y="3801638"/>
            <a:ext cx="308908" cy="506409"/>
          </a:xfrm>
          <a:prstGeom prst="rect">
            <a:avLst/>
          </a:prstGeom>
          <a:noFill/>
        </p:spPr>
      </p:pic>
      <p:grpSp>
        <p:nvGrpSpPr>
          <p:cNvPr id="126" name="グループ化 125"/>
          <p:cNvGrpSpPr/>
          <p:nvPr/>
        </p:nvGrpSpPr>
        <p:grpSpPr>
          <a:xfrm>
            <a:off x="849841" y="5911290"/>
            <a:ext cx="3143253" cy="418865"/>
            <a:chOff x="11391305" y="6084224"/>
            <a:chExt cx="1234313" cy="290307"/>
          </a:xfrm>
        </p:grpSpPr>
        <p:sp>
          <p:nvSpPr>
            <p:cNvPr id="127" name="角丸四角形 126"/>
            <p:cNvSpPr/>
            <p:nvPr/>
          </p:nvSpPr>
          <p:spPr>
            <a:xfrm>
              <a:off x="11442200" y="6084224"/>
              <a:ext cx="1080088" cy="290307"/>
            </a:xfrm>
            <a:prstGeom prst="roundRect">
              <a:avLst>
                <a:gd name="adj" fmla="val 81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108"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28" name="テキスト ボックス 127"/>
            <p:cNvSpPr txBox="1"/>
            <p:nvPr/>
          </p:nvSpPr>
          <p:spPr>
            <a:xfrm>
              <a:off x="11391305" y="6122301"/>
              <a:ext cx="1234313" cy="20180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障害福祉サービス・在宅医療等</a:t>
              </a:r>
              <a:endParaRPr kumimoji="0" lang="en-US" altLang="ja-JP" sz="1292"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grpSp>
      <p:sp>
        <p:nvSpPr>
          <p:cNvPr id="114" name="上下矢印 113"/>
          <p:cNvSpPr/>
          <p:nvPr/>
        </p:nvSpPr>
        <p:spPr>
          <a:xfrm>
            <a:off x="2100174" y="5185979"/>
            <a:ext cx="367333" cy="805912"/>
          </a:xfrm>
          <a:prstGeom prst="upDown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 lIns="84315" tIns="0" rIns="84315" bIns="0" rtlCol="0" anchor="ctr"/>
          <a:lstStyle/>
          <a:p>
            <a:pPr marL="0" marR="0" lvl="0" indent="0" algn="ctr" defTabSz="457200" rtl="0" eaLnBrk="1" fontAlgn="auto" latinLnBrk="0" hangingPunct="1">
              <a:lnSpc>
                <a:spcPts val="1291"/>
              </a:lnSpc>
              <a:spcBef>
                <a:spcPts val="0"/>
              </a:spcBef>
              <a:spcAft>
                <a:spcPts val="0"/>
              </a:spcAft>
              <a:buClrTx/>
              <a:buSzTx/>
              <a:buFontTx/>
              <a:buNone/>
              <a:tabLst/>
              <a:defRPr/>
            </a:pPr>
            <a:endParaRPr kumimoji="0" lang="ja-JP" altLang="en-US" sz="1108" b="0" i="0" u="none" strike="noStrike" kern="1200" cap="none" spc="0" normalizeH="0" baseline="0" noProof="0" dirty="0">
              <a:ln>
                <a:noFill/>
              </a:ln>
              <a:solidFill>
                <a:srgbClr val="0070C0"/>
              </a:solidFill>
              <a:effectLst/>
              <a:uLnTx/>
              <a:uFillTx/>
              <a:latin typeface="ＤＨＰ平成明朝体W7" panose="02020700000000000000" pitchFamily="18" charset="-128"/>
              <a:ea typeface="ＤＨＰ平成明朝体W7" panose="02020700000000000000" pitchFamily="18" charset="-128"/>
              <a:cs typeface="メイリオ" panose="020B0604030504040204" pitchFamily="50" charset="-128"/>
            </a:endParaRPr>
          </a:p>
        </p:txBody>
      </p:sp>
      <p:sp>
        <p:nvSpPr>
          <p:cNvPr id="129" name="正方形/長方形 128"/>
          <p:cNvSpPr/>
          <p:nvPr/>
        </p:nvSpPr>
        <p:spPr>
          <a:xfrm>
            <a:off x="2302713" y="5500786"/>
            <a:ext cx="1351331" cy="254646"/>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42160" rIns="0" bIns="4216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8" b="0" i="0" u="none" strike="noStrike" kern="1200" cap="none" spc="0" normalizeH="0" baseline="0" noProof="0" dirty="0">
                <a:ln>
                  <a:noFill/>
                </a:ln>
                <a:solidFill>
                  <a:prstClr val="black"/>
                </a:solidFill>
                <a:effectLst/>
                <a:uLnTx/>
                <a:uFillTx/>
                <a:latin typeface="HGPｺﾞｼｯｸM" pitchFamily="50" charset="-128"/>
                <a:ea typeface="HGPｺﾞｼｯｸM" pitchFamily="50" charset="-128"/>
                <a:cs typeface="+mn-cs"/>
              </a:rPr>
              <a:t>必要に応じて連携</a:t>
            </a:r>
          </a:p>
        </p:txBody>
      </p:sp>
      <p:pic>
        <p:nvPicPr>
          <p:cNvPr id="1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3121" y="4277283"/>
            <a:ext cx="1072397" cy="8493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1" name="Picture 10" descr="C:\Users\MMVLP\AppData\Local\Microsoft\Windows\Temporary Internet Files\Content.IE5\D72XNR2I\MCj02320620000[1].wmf"/>
          <p:cNvPicPr>
            <a:picLocks noChangeAspect="1" noChangeArrowheads="1"/>
          </p:cNvPicPr>
          <p:nvPr/>
        </p:nvPicPr>
        <p:blipFill>
          <a:blip r:embed="rId6" cstate="print"/>
          <a:srcRect/>
          <a:stretch>
            <a:fillRect/>
          </a:stretch>
        </p:blipFill>
        <p:spPr bwMode="auto">
          <a:xfrm>
            <a:off x="849764" y="3898597"/>
            <a:ext cx="369921" cy="495237"/>
          </a:xfrm>
          <a:prstGeom prst="rect">
            <a:avLst/>
          </a:prstGeom>
          <a:noFill/>
        </p:spPr>
      </p:pic>
      <p:pic>
        <p:nvPicPr>
          <p:cNvPr id="132" name="Picture 18" descr="C:\Users\MMVLP\AppData\Local\Microsoft\Windows\Temporary Internet Files\Content.IE5\D72XNR2I\MCj04454420000[1].wmf"/>
          <p:cNvPicPr>
            <a:picLocks noChangeAspect="1" noChangeArrowheads="1"/>
          </p:cNvPicPr>
          <p:nvPr/>
        </p:nvPicPr>
        <p:blipFill>
          <a:blip r:embed="rId5" cstate="print"/>
          <a:srcRect/>
          <a:stretch>
            <a:fillRect/>
          </a:stretch>
        </p:blipFill>
        <p:spPr bwMode="auto">
          <a:xfrm>
            <a:off x="8095135" y="3894303"/>
            <a:ext cx="609413" cy="999044"/>
          </a:xfrm>
          <a:prstGeom prst="rect">
            <a:avLst/>
          </a:prstGeom>
          <a:noFill/>
        </p:spPr>
      </p:pic>
      <p:sp>
        <p:nvSpPr>
          <p:cNvPr id="109" name="角丸四角形 108"/>
          <p:cNvSpPr/>
          <p:nvPr/>
        </p:nvSpPr>
        <p:spPr>
          <a:xfrm>
            <a:off x="7986996" y="4773369"/>
            <a:ext cx="825138" cy="328529"/>
          </a:xfrm>
          <a:prstGeom prst="roundRect">
            <a:avLst/>
          </a:prstGeom>
          <a:solidFill>
            <a:srgbClr val="FF9900"/>
          </a:solidFill>
          <a:ln w="38100" cap="flat" cmpd="sng" algn="ctr">
            <a:solidFill>
              <a:sysClr val="window" lastClr="FFFFFF"/>
            </a:solidFill>
            <a:prstDash val="solid"/>
            <a:headEnd type="none" w="med" len="med"/>
            <a:tailEnd type="arrow" w="med" len="med"/>
          </a:ln>
          <a:effectLst/>
        </p:spPr>
        <p:txBody>
          <a:bodyPr vert="horz" lIns="84309" tIns="42154" rIns="84309" bIns="42154"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23"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itchFamily="50" charset="-128"/>
                <a:ea typeface="メイリオ" pitchFamily="50" charset="-128"/>
                <a:cs typeface="+mn-cs"/>
              </a:rPr>
              <a:t>相談</a:t>
            </a:r>
          </a:p>
        </p:txBody>
      </p:sp>
      <p:pic>
        <p:nvPicPr>
          <p:cNvPr id="13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82924" y="5227971"/>
            <a:ext cx="1000313" cy="6837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0" name="角丸四角形 109"/>
          <p:cNvSpPr/>
          <p:nvPr/>
        </p:nvSpPr>
        <p:spPr>
          <a:xfrm>
            <a:off x="6311016" y="5828046"/>
            <a:ext cx="1135860" cy="327690"/>
          </a:xfrm>
          <a:prstGeom prst="roundRect">
            <a:avLst/>
          </a:prstGeom>
          <a:solidFill>
            <a:srgbClr val="FF9900"/>
          </a:solidFill>
          <a:ln w="38100" cap="flat" cmpd="sng" algn="ctr">
            <a:solidFill>
              <a:sysClr val="window" lastClr="FFFFFF"/>
            </a:solidFill>
            <a:prstDash val="solid"/>
            <a:headEnd type="none" w="med" len="med"/>
            <a:tailEnd type="arrow" w="med" len="med"/>
          </a:ln>
          <a:effectLst/>
        </p:spPr>
        <p:txBody>
          <a:bodyPr vert="horz" lIns="84309" tIns="42154" rIns="84309" bIns="42154"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23" b="1" i="0" u="none" strike="noStrike" kern="0" cap="none" spc="-92" normalizeH="0" baseline="0" noProof="0" dirty="0">
                <a:ln>
                  <a:noFill/>
                </a:ln>
                <a:solidFill>
                  <a:prstClr val="white"/>
                </a:solidFill>
                <a:effectLst>
                  <a:outerShdw blurRad="38100" dist="38100" dir="2700000" algn="tl">
                    <a:srgbClr val="000000">
                      <a:alpha val="43137"/>
                    </a:srgbClr>
                  </a:outerShdw>
                </a:effectLst>
                <a:uLnTx/>
                <a:uFillTx/>
                <a:latin typeface="メイリオ" pitchFamily="50" charset="-128"/>
                <a:ea typeface="メイリオ" pitchFamily="50" charset="-128"/>
                <a:cs typeface="+mn-cs"/>
              </a:rPr>
              <a:t>緊急時の受け入れ</a:t>
            </a:r>
          </a:p>
        </p:txBody>
      </p:sp>
      <p:sp>
        <p:nvSpPr>
          <p:cNvPr id="143" name="正方形/長方形 142"/>
          <p:cNvSpPr/>
          <p:nvPr/>
        </p:nvSpPr>
        <p:spPr>
          <a:xfrm>
            <a:off x="4647032" y="5000406"/>
            <a:ext cx="1528785" cy="532979"/>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15" b="0" i="0" u="none" strike="noStrike" kern="1200" cap="none" spc="0" normalizeH="0" baseline="0" noProof="0" dirty="0">
                <a:ln>
                  <a:noFill/>
                </a:ln>
                <a:solidFill>
                  <a:srgbClr val="EEECE1">
                    <a:lumMod val="10000"/>
                  </a:srgbClr>
                </a:solidFill>
                <a:effectLst/>
                <a:uLnTx/>
                <a:uFillTx/>
                <a:latin typeface="メイリオ" pitchFamily="50" charset="-128"/>
                <a:ea typeface="メイリオ" pitchFamily="50" charset="-128"/>
                <a:cs typeface="メイリオ" pitchFamily="50" charset="-128"/>
              </a:rPr>
              <a:t>グループホーム</a:t>
            </a:r>
            <a:endParaRPr kumimoji="0" lang="en-US" altLang="ja-JP" sz="1015" b="0" i="0" u="none" strike="noStrike" kern="1200" cap="none" spc="0" normalizeH="0" baseline="0" noProof="0" dirty="0">
              <a:ln>
                <a:noFill/>
              </a:ln>
              <a:solidFill>
                <a:srgbClr val="EEECE1">
                  <a:lumMod val="10000"/>
                </a:srgbClr>
              </a:solidFill>
              <a:effectLst/>
              <a:uLnTx/>
              <a:uFillTx/>
              <a:latin typeface="メイリオ" pitchFamily="50" charset="-128"/>
              <a:ea typeface="メイリオ" pitchFamily="50" charset="-128"/>
              <a:cs typeface="メイリオ"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15" b="0" i="0" u="none" strike="noStrike" kern="1200" cap="none" spc="0" normalizeH="0" baseline="0" noProof="0" dirty="0">
                <a:ln>
                  <a:noFill/>
                </a:ln>
                <a:solidFill>
                  <a:srgbClr val="EEECE1">
                    <a:lumMod val="10000"/>
                  </a:srgbClr>
                </a:solidFill>
                <a:effectLst/>
                <a:uLnTx/>
                <a:uFillTx/>
                <a:latin typeface="メイリオ" pitchFamily="50" charset="-128"/>
                <a:ea typeface="メイリオ" pitchFamily="50" charset="-128"/>
                <a:cs typeface="メイリオ" pitchFamily="50" charset="-128"/>
              </a:rPr>
              <a:t>障害者支援施設</a:t>
            </a:r>
            <a:endParaRPr kumimoji="0" lang="en-US" altLang="ja-JP" sz="1015" b="0" i="0" u="none" strike="noStrike" kern="1200" cap="none" spc="0" normalizeH="0" baseline="0" noProof="0" dirty="0">
              <a:ln>
                <a:noFill/>
              </a:ln>
              <a:solidFill>
                <a:srgbClr val="EEECE1">
                  <a:lumMod val="10000"/>
                </a:srgbClr>
              </a:solidFill>
              <a:effectLst/>
              <a:uLnTx/>
              <a:uFillTx/>
              <a:latin typeface="メイリオ" pitchFamily="50" charset="-128"/>
              <a:ea typeface="メイリオ" pitchFamily="50" charset="-128"/>
              <a:cs typeface="メイリオ"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15" b="0" i="0" u="none" strike="noStrike" kern="1200" cap="none" spc="0" normalizeH="0" baseline="0" noProof="0" dirty="0">
                <a:ln>
                  <a:noFill/>
                </a:ln>
                <a:solidFill>
                  <a:srgbClr val="EEECE1">
                    <a:lumMod val="10000"/>
                  </a:srgbClr>
                </a:solidFill>
                <a:effectLst/>
                <a:uLnTx/>
                <a:uFillTx/>
                <a:latin typeface="メイリオ" pitchFamily="50" charset="-128"/>
                <a:ea typeface="メイリオ" pitchFamily="50" charset="-128"/>
                <a:cs typeface="メイリオ" pitchFamily="50" charset="-128"/>
              </a:rPr>
              <a:t>基幹相談支援センター　</a:t>
            </a:r>
          </a:p>
        </p:txBody>
      </p:sp>
      <p:sp>
        <p:nvSpPr>
          <p:cNvPr id="144" name="正方形/長方形 143"/>
          <p:cNvSpPr/>
          <p:nvPr/>
        </p:nvSpPr>
        <p:spPr>
          <a:xfrm>
            <a:off x="7364932" y="5523997"/>
            <a:ext cx="764393" cy="231869"/>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15" b="0" i="0" u="none" strike="noStrike" kern="1200" cap="none" spc="0" normalizeH="0" baseline="0" noProof="0" dirty="0">
                <a:ln>
                  <a:noFill/>
                </a:ln>
                <a:solidFill>
                  <a:srgbClr val="EEECE1">
                    <a:lumMod val="10000"/>
                  </a:srgbClr>
                </a:solidFill>
                <a:effectLst/>
                <a:uLnTx/>
                <a:uFillTx/>
                <a:latin typeface="メイリオ" pitchFamily="50" charset="-128"/>
                <a:ea typeface="メイリオ" pitchFamily="50" charset="-128"/>
                <a:cs typeface="メイリオ" pitchFamily="50" charset="-128"/>
              </a:rPr>
              <a:t>短期入所　</a:t>
            </a:r>
          </a:p>
        </p:txBody>
      </p:sp>
      <p:sp>
        <p:nvSpPr>
          <p:cNvPr id="145" name="正方形/長方形 144"/>
          <p:cNvSpPr/>
          <p:nvPr/>
        </p:nvSpPr>
        <p:spPr>
          <a:xfrm>
            <a:off x="7652539" y="3685735"/>
            <a:ext cx="1383731" cy="231869"/>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15" b="0" i="0" u="none" strike="noStrike" kern="1200" cap="none" spc="0" normalizeH="0" baseline="0" noProof="0" dirty="0">
                <a:ln>
                  <a:noFill/>
                </a:ln>
                <a:solidFill>
                  <a:srgbClr val="EEECE1">
                    <a:lumMod val="10000"/>
                  </a:srgbClr>
                </a:solidFill>
                <a:effectLst/>
                <a:uLnTx/>
                <a:uFillTx/>
                <a:latin typeface="メイリオ" pitchFamily="50" charset="-128"/>
                <a:ea typeface="メイリオ" pitchFamily="50" charset="-128"/>
                <a:cs typeface="メイリオ" pitchFamily="50" charset="-128"/>
              </a:rPr>
              <a:t>相談支援事業所　</a:t>
            </a:r>
          </a:p>
        </p:txBody>
      </p:sp>
      <p:sp>
        <p:nvSpPr>
          <p:cNvPr id="146" name="正方形/長方形 145"/>
          <p:cNvSpPr/>
          <p:nvPr/>
        </p:nvSpPr>
        <p:spPr>
          <a:xfrm>
            <a:off x="5143519" y="3470978"/>
            <a:ext cx="1383731" cy="231869"/>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15" b="0" i="0" u="none" strike="noStrike" kern="1200" cap="none" spc="0" normalizeH="0" baseline="0" noProof="0" dirty="0">
                <a:ln>
                  <a:noFill/>
                </a:ln>
                <a:solidFill>
                  <a:srgbClr val="EEECE1">
                    <a:lumMod val="10000"/>
                  </a:srgbClr>
                </a:solidFill>
                <a:effectLst/>
                <a:uLnTx/>
                <a:uFillTx/>
                <a:latin typeface="メイリオ" pitchFamily="50" charset="-128"/>
                <a:ea typeface="メイリオ" pitchFamily="50" charset="-128"/>
                <a:cs typeface="メイリオ" pitchFamily="50" charset="-128"/>
              </a:rPr>
              <a:t>日中活動サービス</a:t>
            </a:r>
            <a:endParaRPr kumimoji="0" lang="en-US" altLang="ja-JP" sz="1015" b="0" i="0" u="none" strike="noStrike" kern="1200" cap="none" spc="0" normalizeH="0" baseline="0" noProof="0" dirty="0">
              <a:ln>
                <a:noFill/>
              </a:ln>
              <a:solidFill>
                <a:srgbClr val="EEECE1">
                  <a:lumMod val="10000"/>
                </a:srgbClr>
              </a:solidFill>
              <a:effectLst/>
              <a:uLnTx/>
              <a:uFillTx/>
              <a:latin typeface="メイリオ" pitchFamily="50" charset="-128"/>
              <a:ea typeface="メイリオ" pitchFamily="50" charset="-128"/>
              <a:cs typeface="メイリオ"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15" b="0" i="0" u="none" strike="noStrike" kern="1200" cap="none" spc="0" normalizeH="0" baseline="0" noProof="0" dirty="0">
                <a:ln>
                  <a:noFill/>
                </a:ln>
                <a:solidFill>
                  <a:srgbClr val="EEECE1">
                    <a:lumMod val="10000"/>
                  </a:srgbClr>
                </a:solidFill>
                <a:effectLst/>
                <a:uLnTx/>
                <a:uFillTx/>
                <a:latin typeface="メイリオ" pitchFamily="50" charset="-128"/>
                <a:ea typeface="メイリオ" pitchFamily="50" charset="-128"/>
                <a:cs typeface="メイリオ" pitchFamily="50" charset="-128"/>
              </a:rPr>
              <a:t>事業所　</a:t>
            </a:r>
          </a:p>
        </p:txBody>
      </p:sp>
      <p:sp>
        <p:nvSpPr>
          <p:cNvPr id="147" name="角丸四角形 146"/>
          <p:cNvSpPr/>
          <p:nvPr/>
        </p:nvSpPr>
        <p:spPr>
          <a:xfrm>
            <a:off x="6101987" y="4531976"/>
            <a:ext cx="1427281" cy="361786"/>
          </a:xfrm>
          <a:prstGeom prst="roundRect">
            <a:avLst/>
          </a:prstGeom>
          <a:solidFill>
            <a:srgbClr val="FF9900"/>
          </a:solidFill>
          <a:ln w="38100" cap="flat" cmpd="sng" algn="ctr">
            <a:solidFill>
              <a:sysClr val="window" lastClr="FFFFFF"/>
            </a:solidFill>
            <a:prstDash val="solid"/>
            <a:headEnd type="none" w="med" len="med"/>
            <a:tailEnd type="arrow" w="med" len="med"/>
          </a:ln>
          <a:effectLst/>
        </p:spPr>
        <p:txBody>
          <a:bodyPr vert="horz" lIns="84309" tIns="42154" rIns="84309" bIns="42154"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15"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itchFamily="50" charset="-128"/>
                <a:ea typeface="メイリオ" pitchFamily="50" charset="-128"/>
                <a:cs typeface="+mn-cs"/>
              </a:rPr>
              <a:t>地域の体制づくり</a:t>
            </a:r>
          </a:p>
        </p:txBody>
      </p:sp>
      <p:sp>
        <p:nvSpPr>
          <p:cNvPr id="148" name="角丸四角形 147"/>
          <p:cNvSpPr/>
          <p:nvPr/>
        </p:nvSpPr>
        <p:spPr>
          <a:xfrm>
            <a:off x="4712647" y="3930100"/>
            <a:ext cx="1173083" cy="361786"/>
          </a:xfrm>
          <a:prstGeom prst="roundRect">
            <a:avLst/>
          </a:prstGeom>
          <a:solidFill>
            <a:srgbClr val="FF9900"/>
          </a:solidFill>
          <a:ln w="38100" cap="flat" cmpd="sng" algn="ctr">
            <a:solidFill>
              <a:sysClr val="window" lastClr="FFFFFF"/>
            </a:solidFill>
            <a:prstDash val="solid"/>
            <a:headEnd type="none" w="med" len="med"/>
            <a:tailEnd type="arrow" w="med" len="med"/>
          </a:ln>
          <a:effectLst/>
        </p:spPr>
        <p:txBody>
          <a:bodyPr vert="horz" lIns="84309" tIns="42154" rIns="84309" bIns="42154"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15"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itchFamily="50" charset="-128"/>
                <a:ea typeface="メイリオ" pitchFamily="50" charset="-128"/>
                <a:cs typeface="+mn-cs"/>
              </a:rPr>
              <a:t>専門性</a:t>
            </a:r>
          </a:p>
        </p:txBody>
      </p:sp>
      <p:pic>
        <p:nvPicPr>
          <p:cNvPr id="41" name="Picture 8" descr="C:\Users\MMVLP\AppData\Local\Microsoft\Windows\Temporary Internet Files\Content.IE5\J4T2SE5U\MC900437113[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80357" y="4415372"/>
            <a:ext cx="544461" cy="506132"/>
          </a:xfrm>
          <a:prstGeom prst="rect">
            <a:avLst/>
          </a:prstGeom>
          <a:noFill/>
          <a:extLst>
            <a:ext uri="{909E8E84-426E-40dd-AFC4-6F175D3DCCD1}">
              <a14:hiddenFill xmlns="" xmlns:a14="http://schemas.microsoft.com/office/drawing/2010/main">
                <a:solidFill>
                  <a:srgbClr val="FFFFFF"/>
                </a:solidFill>
              </a14:hiddenFill>
            </a:ext>
          </a:extLst>
        </p:spPr>
      </p:pic>
      <p:sp>
        <p:nvSpPr>
          <p:cNvPr id="42" name="正方形/長方形 41"/>
          <p:cNvSpPr/>
          <p:nvPr/>
        </p:nvSpPr>
        <p:spPr>
          <a:xfrm>
            <a:off x="6767196" y="4893766"/>
            <a:ext cx="1219895" cy="224253"/>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15" b="0" i="0" u="none" strike="noStrike" kern="1200" cap="none" spc="0" normalizeH="0" baseline="0" noProof="0" dirty="0">
                <a:ln>
                  <a:noFill/>
                </a:ln>
                <a:solidFill>
                  <a:srgbClr val="EEECE1">
                    <a:lumMod val="10000"/>
                  </a:srgbClr>
                </a:solidFill>
                <a:effectLst/>
                <a:uLnTx/>
                <a:uFillTx/>
                <a:latin typeface="メイリオ" pitchFamily="50" charset="-128"/>
                <a:ea typeface="メイリオ" pitchFamily="50" charset="-128"/>
                <a:cs typeface="メイリオ" pitchFamily="50" charset="-128"/>
              </a:rPr>
              <a:t>コーディネーター　</a:t>
            </a:r>
          </a:p>
        </p:txBody>
      </p:sp>
      <p:sp>
        <p:nvSpPr>
          <p:cNvPr id="2" name="スライド番号プレースホルダー 1"/>
          <p:cNvSpPr>
            <a:spLocks noGrp="1"/>
          </p:cNvSpPr>
          <p:nvPr>
            <p:ph type="sldNum" sz="quarter" idx="12"/>
          </p:nvPr>
        </p:nvSpPr>
        <p:spPr>
          <a:xfrm>
            <a:off x="7049300" y="648043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7B28A7-60F4-4F7F-BB09-F8D3068BC03B}" type="slidenum">
              <a:rPr kumimoji="0" lang="en-US" altLang="ja-JP"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altLang="ja-JP"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392281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07546" y="390469"/>
            <a:ext cx="8928992" cy="465282"/>
          </a:xfrm>
          <a:prstGeom prst="roundRect">
            <a:avLst/>
          </a:prstGeom>
          <a:solidFill>
            <a:srgbClr val="FFCCFF"/>
          </a:solidFill>
          <a:ln>
            <a:solidFill>
              <a:srgbClr val="FF99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46"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地域生活支援拠点等の整備促進について（通知）</a:t>
            </a:r>
            <a:r>
              <a:rPr kumimoji="0" lang="en-US" altLang="ja-JP" sz="1846"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1846"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骨子</a:t>
            </a:r>
            <a:r>
              <a:rPr kumimoji="0" lang="en-US" altLang="ja-JP" sz="1846"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0" lang="ja-JP" altLang="en-US" sz="1292"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5" name="正方形/長方形 4"/>
          <p:cNvSpPr/>
          <p:nvPr/>
        </p:nvSpPr>
        <p:spPr>
          <a:xfrm>
            <a:off x="6804275" y="873269"/>
            <a:ext cx="2214566" cy="3176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平成</a:t>
            </a:r>
            <a:r>
              <a:rPr kumimoji="0" lang="ja-JP" altLang="en-US" sz="1292"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２９年７月７日</a:t>
            </a:r>
            <a:endParaRPr kumimoji="0" lang="ja-JP" altLang="en-US" sz="1292"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 name="角丸四角形 5"/>
          <p:cNvSpPr/>
          <p:nvPr/>
        </p:nvSpPr>
        <p:spPr>
          <a:xfrm>
            <a:off x="107546" y="1190718"/>
            <a:ext cx="8928992" cy="568506"/>
          </a:xfrm>
          <a:prstGeom prst="roundRect">
            <a:avLst/>
          </a:prstGeom>
          <a:solidFill>
            <a:srgbClr val="FFFFCC"/>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地域生活支援拠点等の整備促進を図るため、目的、必要な機能等、市町村・都道府県の責務と役割を</a:t>
            </a:r>
            <a:endParaRPr kumimoji="0" lang="en-US" altLang="ja-JP"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周知・徹底する。</a:t>
            </a:r>
            <a:endParaRPr kumimoji="0" lang="en-US" altLang="ja-JP"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7" name="正方形/長方形 6"/>
          <p:cNvSpPr/>
          <p:nvPr/>
        </p:nvSpPr>
        <p:spPr>
          <a:xfrm>
            <a:off x="116345" y="962320"/>
            <a:ext cx="1296144" cy="285328"/>
          </a:xfrm>
          <a:prstGeom prst="rect">
            <a:avLst/>
          </a:prstGeom>
          <a:solidFill>
            <a:srgbClr val="FFCCFF"/>
          </a:solidFill>
          <a:ln w="25400">
            <a:solidFill>
              <a:srgbClr val="FF99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77"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趣旨</a:t>
            </a:r>
          </a:p>
        </p:txBody>
      </p:sp>
      <p:sp>
        <p:nvSpPr>
          <p:cNvPr id="8" name="正方形/長方形 7"/>
          <p:cNvSpPr/>
          <p:nvPr/>
        </p:nvSpPr>
        <p:spPr>
          <a:xfrm>
            <a:off x="107504" y="2026111"/>
            <a:ext cx="4320480" cy="804706"/>
          </a:xfrm>
          <a:prstGeom prst="rect">
            <a:avLst/>
          </a:prstGeom>
          <a:solidFill>
            <a:srgbClr val="FFFFCC"/>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8"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8" b="0" i="0" u="none" strike="noStrike" kern="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ＭＳ 明朝"/>
              </a:rPr>
              <a:t>○　</a:t>
            </a:r>
            <a:r>
              <a:rPr kumimoji="0" lang="ja-JP" altLang="ja-JP" sz="1108" b="0" i="0" u="none" strike="noStrike" kern="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ＭＳ 明朝"/>
              </a:rPr>
              <a:t>障害者等の重度化・高齢化や「親亡き後」に備える</a:t>
            </a:r>
            <a:r>
              <a:rPr kumimoji="0" lang="ja-JP" altLang="en-US" sz="1108" b="0" i="0" u="none" strike="noStrike" kern="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ＭＳ 明朝"/>
              </a:rPr>
              <a:t>とともに、</a:t>
            </a:r>
            <a:endParaRPr kumimoji="0" lang="en-US" altLang="ja-JP" sz="1108" b="0" i="0" u="none" strike="noStrike" kern="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ＭＳ 明朝"/>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8" b="0" i="0" u="none" strike="noStrike" kern="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ＭＳ 明朝"/>
              </a:rPr>
              <a:t>　重度障害にも対応できる専門性を有し、障害者等やその家族</a:t>
            </a:r>
            <a:endParaRPr kumimoji="0" lang="en-US" altLang="ja-JP" sz="1108" b="0" i="0" u="none" strike="noStrike" kern="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ＭＳ 明朝"/>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8" b="0" i="0" u="none" strike="noStrike" kern="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ＭＳ 明朝"/>
              </a:rPr>
              <a:t>　の緊急事態に対応を図る。</a:t>
            </a:r>
            <a:endParaRPr kumimoji="0" lang="en-US" altLang="ja-JP" sz="1108" b="0" i="0" u="none" strike="noStrike" kern="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ＭＳ 明朝"/>
            </a:endParaRPr>
          </a:p>
        </p:txBody>
      </p:sp>
      <p:sp>
        <p:nvSpPr>
          <p:cNvPr id="9" name="正方形/長方形 8"/>
          <p:cNvSpPr/>
          <p:nvPr/>
        </p:nvSpPr>
        <p:spPr>
          <a:xfrm>
            <a:off x="105900" y="1879374"/>
            <a:ext cx="1791361" cy="293440"/>
          </a:xfrm>
          <a:prstGeom prst="rect">
            <a:avLst/>
          </a:prstGeom>
          <a:solidFill>
            <a:srgbClr val="FFCCFF"/>
          </a:solidFill>
          <a:ln w="25400">
            <a:solidFill>
              <a:srgbClr val="FF99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77"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整備の目的</a:t>
            </a:r>
          </a:p>
        </p:txBody>
      </p:sp>
      <p:sp>
        <p:nvSpPr>
          <p:cNvPr id="10" name="正方形/長方形 9"/>
          <p:cNvSpPr/>
          <p:nvPr/>
        </p:nvSpPr>
        <p:spPr>
          <a:xfrm>
            <a:off x="116345" y="3096693"/>
            <a:ext cx="4311639" cy="1980536"/>
          </a:xfrm>
          <a:prstGeom prst="rect">
            <a:avLst/>
          </a:prstGeom>
          <a:solidFill>
            <a:srgbClr val="FFFFCC"/>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8"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8"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　５つの機能を集約して、「多機能拠点整備型」、「面的整備</a:t>
            </a:r>
            <a:endParaRPr kumimoji="0" lang="en-US" altLang="ja-JP" sz="1108"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8"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　型」等、地域の実情に応じた整備を行う。</a:t>
            </a:r>
            <a:endParaRPr kumimoji="0" lang="en-US" altLang="ja-JP" sz="1108"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8" b="0" i="0" u="none" strike="noStrike" kern="0" cap="none" spc="0" normalizeH="0" baseline="0" noProof="0" dirty="0">
                <a:ln>
                  <a:noFill/>
                </a:ln>
                <a:solidFill>
                  <a:srgbClr val="1F497D"/>
                </a:solidFill>
                <a:effectLst/>
                <a:uLnTx/>
                <a:uFillTx/>
                <a:latin typeface="ＭＳ Ｐゴシック" panose="020B0600070205080204" pitchFamily="50" charset="-128"/>
                <a:ea typeface="游ゴシック" panose="020B0400000000000000" pitchFamily="50" charset="-128"/>
                <a:cs typeface="+mn-cs"/>
              </a:rPr>
              <a:t>　　</a:t>
            </a:r>
            <a:r>
              <a:rPr kumimoji="0" lang="ja-JP" altLang="en-US" sz="1108" b="0" i="0" u="none" strike="noStrike" kern="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① 相談　② 緊急時の受け入れ・対応</a:t>
            </a:r>
            <a:endParaRPr kumimoji="0" lang="en-US" altLang="ja-JP" sz="1108" b="0" i="0" u="none" strike="noStrike" kern="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8" b="0" i="0" u="none" strike="noStrike" kern="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　　③ 体験の機会・場　④ 専門的人材の確保・養成</a:t>
            </a:r>
            <a:endParaRPr kumimoji="0" lang="en-US" altLang="ja-JP" sz="1108" b="0" i="0" u="none" strike="noStrike" kern="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8" b="0" i="0" u="none" strike="noStrike" kern="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　　⑤ 地域の体制づくり</a:t>
            </a:r>
            <a:endParaRPr kumimoji="0" lang="en-US" altLang="ja-JP" sz="1108" b="0" i="0" u="none" strike="noStrike" kern="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8" b="0" i="0" u="none" strike="noStrike" kern="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a:t>
            </a:r>
            <a:r>
              <a:rPr kumimoji="0" lang="ja-JP" altLang="en-US" sz="1108" b="0" i="0" u="none" strike="noStrike" kern="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　地域の実情を踏まえ、必要な機能やその機能の内容の充足</a:t>
            </a:r>
            <a:endParaRPr kumimoji="0" lang="en-US" altLang="ja-JP" sz="1108" b="0" i="0" u="none" strike="noStrike" kern="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8" b="0" i="0" u="none" strike="noStrike" kern="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　の程度については、市町村が判断する。</a:t>
            </a:r>
            <a:endParaRPr kumimoji="0" lang="en-US" altLang="ja-JP" sz="1108" b="0" i="0" u="none" strike="noStrike" kern="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8"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a:t>
            </a:r>
            <a:r>
              <a:rPr kumimoji="0" lang="ja-JP" altLang="en-US" sz="1108"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　緊急時の対応等について、医療機関との連携も含め、各機</a:t>
            </a:r>
            <a:endParaRPr kumimoji="0" lang="en-US" altLang="ja-JP" sz="1108"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8"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　能を有機的に組み合わせる。</a:t>
            </a:r>
            <a:endParaRPr kumimoji="0" lang="en-US" altLang="ja-JP" sz="1108"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8"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a:t>
            </a:r>
            <a:r>
              <a:rPr kumimoji="0" lang="ja-JP" altLang="en-US" sz="1108"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　地域の実情に応じた機能の付加も可能。</a:t>
            </a:r>
            <a:endParaRPr kumimoji="0" lang="en-US" altLang="ja-JP" sz="1108" b="0" i="0" u="none" strike="noStrike" kern="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ＭＳ明朝"/>
            </a:endParaRPr>
          </a:p>
        </p:txBody>
      </p:sp>
      <p:sp>
        <p:nvSpPr>
          <p:cNvPr id="11" name="正方形/長方形 10"/>
          <p:cNvSpPr/>
          <p:nvPr/>
        </p:nvSpPr>
        <p:spPr>
          <a:xfrm>
            <a:off x="116432" y="2950116"/>
            <a:ext cx="1791359" cy="293440"/>
          </a:xfrm>
          <a:prstGeom prst="rect">
            <a:avLst/>
          </a:prstGeom>
          <a:solidFill>
            <a:srgbClr val="FFCCFF"/>
          </a:solidFill>
          <a:ln w="25400">
            <a:solidFill>
              <a:srgbClr val="FF99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77"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必要な機能等</a:t>
            </a:r>
          </a:p>
        </p:txBody>
      </p:sp>
      <p:sp>
        <p:nvSpPr>
          <p:cNvPr id="14" name="正方形/長方形 13"/>
          <p:cNvSpPr/>
          <p:nvPr/>
        </p:nvSpPr>
        <p:spPr>
          <a:xfrm>
            <a:off x="116345" y="5336904"/>
            <a:ext cx="4311639" cy="1149666"/>
          </a:xfrm>
          <a:prstGeom prst="rect">
            <a:avLst/>
          </a:prstGeom>
          <a:solidFill>
            <a:srgbClr val="FFFFCC"/>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8" b="0" i="0" u="none" strike="noStrike" kern="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8" b="0" i="0" u="none" strike="noStrike" kern="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　個別事例を積み重ね、地域の共通課題を捉え、地域づくりの</a:t>
            </a:r>
            <a:endParaRPr kumimoji="0" lang="en-US" altLang="ja-JP" sz="1108" b="0" i="0" u="none" strike="noStrike" kern="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8" b="0" i="0" u="none" strike="noStrike" kern="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　ために活用することが重要である。　</a:t>
            </a:r>
            <a:endParaRPr kumimoji="0" lang="en-US" altLang="ja-JP" sz="1108" b="0" i="0" u="none" strike="noStrike" kern="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8" b="0" i="0" u="none" strike="noStrike" kern="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　</a:t>
            </a:r>
            <a:r>
              <a:rPr kumimoji="0" lang="ja-JP" altLang="ja-JP" sz="1108" b="0" i="0" u="none" strike="noStrike" kern="100" cap="none" spc="0" normalizeH="0" baseline="0" noProof="0" dirty="0">
                <a:ln>
                  <a:noFill/>
                </a:ln>
                <a:solidFill>
                  <a:srgbClr val="000000"/>
                </a:solidFill>
                <a:effectLst/>
                <a:uLnTx/>
                <a:uFillTx/>
                <a:latin typeface="ＭＳ Ｐゴシック" panose="020B0600070205080204" pitchFamily="50" charset="-128"/>
                <a:ea typeface="游ゴシック" panose="020B0400000000000000" pitchFamily="50" charset="-128"/>
                <a:cs typeface="Times New Roman"/>
              </a:rPr>
              <a:t>必要な機能が適切に実施されているかどうか、定期的に又</a:t>
            </a:r>
            <a:endParaRPr kumimoji="0" lang="en-US" altLang="ja-JP" sz="1108" b="0" i="0" u="none" strike="noStrike" kern="100" cap="none" spc="0" normalizeH="0" baseline="0" noProof="0" dirty="0">
              <a:ln>
                <a:noFill/>
              </a:ln>
              <a:solidFill>
                <a:srgbClr val="000000"/>
              </a:solidFill>
              <a:effectLst/>
              <a:uLnTx/>
              <a:uFillTx/>
              <a:latin typeface="ＭＳ Ｐゴシック" panose="020B0600070205080204" pitchFamily="50" charset="-128"/>
              <a:ea typeface="游ゴシック" panose="020B0400000000000000" pitchFamily="50" charset="-128"/>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8" b="0" i="0" u="none" strike="noStrike" kern="100" cap="none" spc="0" normalizeH="0" baseline="0" noProof="0" dirty="0">
                <a:ln>
                  <a:noFill/>
                </a:ln>
                <a:solidFill>
                  <a:srgbClr val="000000"/>
                </a:solidFill>
                <a:effectLst/>
                <a:uLnTx/>
                <a:uFillTx/>
                <a:latin typeface="ＭＳ Ｐゴシック" panose="020B0600070205080204" pitchFamily="50" charset="-128"/>
                <a:ea typeface="游ゴシック" panose="020B0400000000000000" pitchFamily="50" charset="-128"/>
                <a:cs typeface="Times New Roman"/>
              </a:rPr>
              <a:t>　</a:t>
            </a:r>
            <a:r>
              <a:rPr kumimoji="0" lang="ja-JP" altLang="ja-JP" sz="1108" b="0" i="0" u="none" strike="noStrike" kern="100" cap="none" spc="0" normalizeH="0" baseline="0" noProof="0" dirty="0">
                <a:ln>
                  <a:noFill/>
                </a:ln>
                <a:solidFill>
                  <a:srgbClr val="000000"/>
                </a:solidFill>
                <a:effectLst/>
                <a:uLnTx/>
                <a:uFillTx/>
                <a:latin typeface="ＭＳ Ｐゴシック" panose="020B0600070205080204" pitchFamily="50" charset="-128"/>
                <a:ea typeface="游ゴシック" panose="020B0400000000000000" pitchFamily="50" charset="-128"/>
                <a:cs typeface="Times New Roman"/>
              </a:rPr>
              <a:t>は必要な時に、</a:t>
            </a:r>
            <a:r>
              <a:rPr kumimoji="0" lang="ja-JP" altLang="en-US" sz="1108" b="0" i="0" u="none" strike="noStrike" kern="100" cap="none" spc="0" normalizeH="0" baseline="0" noProof="0" dirty="0">
                <a:ln>
                  <a:noFill/>
                </a:ln>
                <a:solidFill>
                  <a:srgbClr val="000000"/>
                </a:solidFill>
                <a:effectLst/>
                <a:uLnTx/>
                <a:uFillTx/>
                <a:latin typeface="ＭＳ Ｐゴシック" panose="020B0600070205080204" pitchFamily="50" charset="-128"/>
                <a:ea typeface="游ゴシック" panose="020B0400000000000000" pitchFamily="50" charset="-128"/>
                <a:cs typeface="Times New Roman"/>
              </a:rPr>
              <a:t>運営に</a:t>
            </a:r>
            <a:r>
              <a:rPr kumimoji="0" lang="ja-JP" altLang="ja-JP" sz="1108" b="0" i="0" u="none" strike="noStrike" kern="100" cap="none" spc="0" normalizeH="0" baseline="0" noProof="0" dirty="0">
                <a:ln>
                  <a:noFill/>
                </a:ln>
                <a:solidFill>
                  <a:srgbClr val="000000"/>
                </a:solidFill>
                <a:effectLst/>
                <a:uLnTx/>
                <a:uFillTx/>
                <a:latin typeface="ＭＳ Ｐゴシック" panose="020B0600070205080204" pitchFamily="50" charset="-128"/>
                <a:ea typeface="游ゴシック" panose="020B0400000000000000" pitchFamily="50" charset="-128"/>
                <a:cs typeface="Times New Roman"/>
              </a:rPr>
              <a:t>必要な機能の実施状況を把握し</a:t>
            </a:r>
            <a:r>
              <a:rPr kumimoji="0" lang="ja-JP" altLang="ja-JP" sz="1108" b="0" i="0" u="none" strike="noStrike" kern="100" cap="none" spc="0" normalizeH="0" baseline="0" noProof="0" dirty="0" err="1">
                <a:ln>
                  <a:noFill/>
                </a:ln>
                <a:solidFill>
                  <a:srgbClr val="000000"/>
                </a:solidFill>
                <a:effectLst/>
                <a:uLnTx/>
                <a:uFillTx/>
                <a:latin typeface="ＭＳ Ｐゴシック" panose="020B0600070205080204" pitchFamily="50" charset="-128"/>
                <a:ea typeface="游ゴシック" panose="020B0400000000000000" pitchFamily="50" charset="-128"/>
                <a:cs typeface="Times New Roman"/>
              </a:rPr>
              <a:t>な</a:t>
            </a:r>
            <a:r>
              <a:rPr kumimoji="0" lang="ja-JP" altLang="ja-JP" sz="1108" b="0" i="0" u="none" strike="noStrike" kern="100" cap="none" spc="0" normalizeH="0" baseline="0" noProof="0" dirty="0">
                <a:ln>
                  <a:noFill/>
                </a:ln>
                <a:solidFill>
                  <a:srgbClr val="000000"/>
                </a:solidFill>
                <a:effectLst/>
                <a:uLnTx/>
                <a:uFillTx/>
                <a:latin typeface="ＭＳ Ｐゴシック" panose="020B0600070205080204" pitchFamily="50" charset="-128"/>
                <a:ea typeface="游ゴシック" panose="020B0400000000000000" pitchFamily="50" charset="-128"/>
                <a:cs typeface="Times New Roman"/>
              </a:rPr>
              <a:t>けれ</a:t>
            </a:r>
            <a:endParaRPr kumimoji="0" lang="en-US" altLang="ja-JP" sz="1108" b="0" i="0" u="none" strike="noStrike" kern="100" cap="none" spc="0" normalizeH="0" baseline="0" noProof="0" dirty="0">
              <a:ln>
                <a:noFill/>
              </a:ln>
              <a:solidFill>
                <a:srgbClr val="000000"/>
              </a:solidFill>
              <a:effectLst/>
              <a:uLnTx/>
              <a:uFillTx/>
              <a:latin typeface="ＭＳ Ｐゴシック" panose="020B0600070205080204" pitchFamily="50" charset="-128"/>
              <a:ea typeface="游ゴシック" panose="020B0400000000000000" pitchFamily="50" charset="-128"/>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8" b="0" i="0" u="none" strike="noStrike" kern="100" cap="none" spc="0" normalizeH="0" baseline="0" noProof="0" dirty="0">
                <a:ln>
                  <a:noFill/>
                </a:ln>
                <a:solidFill>
                  <a:srgbClr val="000000"/>
                </a:solidFill>
                <a:effectLst/>
                <a:uLnTx/>
                <a:uFillTx/>
                <a:latin typeface="ＭＳ Ｐゴシック" panose="020B0600070205080204" pitchFamily="50" charset="-128"/>
                <a:ea typeface="游ゴシック" panose="020B0400000000000000" pitchFamily="50" charset="-128"/>
                <a:cs typeface="Times New Roman"/>
              </a:rPr>
              <a:t>　</a:t>
            </a:r>
            <a:r>
              <a:rPr kumimoji="0" lang="ja-JP" altLang="ja-JP" sz="1108" b="0" i="0" u="none" strike="noStrike" kern="100" cap="none" spc="0" normalizeH="0" baseline="0" noProof="0" dirty="0" err="1">
                <a:ln>
                  <a:noFill/>
                </a:ln>
                <a:solidFill>
                  <a:srgbClr val="000000"/>
                </a:solidFill>
                <a:effectLst/>
                <a:uLnTx/>
                <a:uFillTx/>
                <a:latin typeface="ＭＳ Ｐゴシック" panose="020B0600070205080204" pitchFamily="50" charset="-128"/>
                <a:ea typeface="游ゴシック" panose="020B0400000000000000" pitchFamily="50" charset="-128"/>
                <a:cs typeface="Times New Roman"/>
              </a:rPr>
              <a:t>ば</a:t>
            </a:r>
            <a:r>
              <a:rPr kumimoji="0" lang="ja-JP" altLang="ja-JP" sz="1108" b="0" i="0" u="none" strike="noStrike" kern="100" cap="none" spc="0" normalizeH="0" baseline="0" noProof="0" dirty="0">
                <a:ln>
                  <a:noFill/>
                </a:ln>
                <a:solidFill>
                  <a:srgbClr val="000000"/>
                </a:solidFill>
                <a:effectLst/>
                <a:uLnTx/>
                <a:uFillTx/>
                <a:latin typeface="ＭＳ Ｐゴシック" panose="020B0600070205080204" pitchFamily="50" charset="-128"/>
                <a:ea typeface="游ゴシック" panose="020B0400000000000000" pitchFamily="50" charset="-128"/>
                <a:cs typeface="Times New Roman"/>
              </a:rPr>
              <a:t>ならない。</a:t>
            </a:r>
            <a:endParaRPr kumimoji="0" lang="en-US" altLang="ja-JP" sz="1108" b="0" i="0" u="none" strike="noStrike" kern="100" cap="none" spc="0" normalizeH="0" baseline="0" noProof="0" dirty="0">
              <a:ln>
                <a:noFill/>
              </a:ln>
              <a:solidFill>
                <a:srgbClr val="000000"/>
              </a:solidFill>
              <a:effectLst/>
              <a:uLnTx/>
              <a:uFillTx/>
              <a:latin typeface="ＭＳ Ｐゴシック" panose="020B0600070205080204" pitchFamily="50" charset="-128"/>
              <a:ea typeface="游ゴシック" panose="020B0400000000000000" pitchFamily="50" charset="-128"/>
              <a:cs typeface="Times New Roman"/>
            </a:endParaRPr>
          </a:p>
        </p:txBody>
      </p:sp>
      <p:sp>
        <p:nvSpPr>
          <p:cNvPr id="15" name="正方形/長方形 14"/>
          <p:cNvSpPr/>
          <p:nvPr/>
        </p:nvSpPr>
        <p:spPr>
          <a:xfrm>
            <a:off x="116432" y="5190380"/>
            <a:ext cx="1791359" cy="293440"/>
          </a:xfrm>
          <a:prstGeom prst="rect">
            <a:avLst/>
          </a:prstGeom>
          <a:solidFill>
            <a:srgbClr val="FFCCFF"/>
          </a:solidFill>
          <a:ln w="25400">
            <a:solidFill>
              <a:srgbClr val="FF99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77"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運営上の留意点</a:t>
            </a:r>
          </a:p>
        </p:txBody>
      </p:sp>
      <p:sp>
        <p:nvSpPr>
          <p:cNvPr id="16" name="正方形/長方形 15"/>
          <p:cNvSpPr/>
          <p:nvPr/>
        </p:nvSpPr>
        <p:spPr>
          <a:xfrm>
            <a:off x="4716121" y="2026082"/>
            <a:ext cx="4320479" cy="4460497"/>
          </a:xfrm>
          <a:prstGeom prst="rect">
            <a:avLst/>
          </a:prstGeom>
          <a:solidFill>
            <a:srgbClr val="FFFFCC"/>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92"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a:t>
            </a:r>
            <a:r>
              <a:rPr kumimoji="0" lang="ja-JP" altLang="en-US"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整備に向けた取組</a:t>
            </a:r>
            <a:r>
              <a:rPr kumimoji="0" lang="en-US"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　地域における</a:t>
            </a:r>
            <a:r>
              <a:rPr kumimoji="0" lang="ja-JP"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ＭＳ 明朝"/>
              </a:rPr>
              <a:t>ニーズの把握や課題の整理を早期</a:t>
            </a:r>
            <a:endParaRPr kumimoji="0" lang="en-US"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ＭＳ 明朝"/>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ＭＳ 明朝"/>
              </a:rPr>
              <a:t>　</a:t>
            </a:r>
            <a:r>
              <a:rPr kumimoji="0" lang="ja-JP"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ＭＳ 明朝"/>
              </a:rPr>
              <a:t>に行い、積極的な整備を進める必要がある。</a:t>
            </a:r>
            <a:endParaRPr kumimoji="0" lang="en-US"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　</a:t>
            </a:r>
            <a:r>
              <a:rPr kumimoji="0" lang="ja-JP"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拠点等の整備については、必要な機能等の実効</a:t>
            </a:r>
            <a:endParaRPr kumimoji="0" lang="en-US"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　</a:t>
            </a:r>
            <a:r>
              <a:rPr kumimoji="0" lang="ja-JP"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性</a:t>
            </a:r>
            <a:r>
              <a:rPr kumimoji="0" lang="ja-JP" altLang="en-US"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の</a:t>
            </a:r>
            <a:r>
              <a:rPr kumimoji="0" lang="ja-JP"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担保等により</a:t>
            </a:r>
            <a:r>
              <a:rPr kumimoji="0" lang="ja-JP" altLang="en-US"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市町村が</a:t>
            </a:r>
            <a:r>
              <a:rPr kumimoji="0" lang="ja-JP"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総合的に判断</a:t>
            </a:r>
            <a:r>
              <a:rPr kumimoji="0" lang="ja-JP" altLang="en-US"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する</a:t>
            </a:r>
            <a:r>
              <a:rPr kumimoji="0" lang="ja-JP"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a:t>
            </a:r>
            <a:endParaRPr kumimoji="0" lang="en-US"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　（</a:t>
            </a:r>
            <a:r>
              <a:rPr kumimoji="0" lang="ja-JP"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拠点等の整備時期を明確にしておくことが必要</a:t>
            </a:r>
            <a:r>
              <a:rPr kumimoji="0" lang="ja-JP" altLang="en-US"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a:t>
            </a:r>
            <a:endParaRPr kumimoji="0" lang="en-US"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endParaRPr>
          </a:p>
          <a:p>
            <a:pPr marL="0" marR="0" lvl="0" indent="0" algn="just" defTabSz="457200" rtl="0" eaLnBrk="1" fontAlgn="auto" latinLnBrk="0" hangingPunct="0">
              <a:lnSpc>
                <a:spcPct val="100000"/>
              </a:lnSpc>
              <a:spcBef>
                <a:spcPts val="0"/>
              </a:spcBef>
              <a:spcAft>
                <a:spcPts val="0"/>
              </a:spcAft>
              <a:buClrTx/>
              <a:buSzTx/>
              <a:buFontTx/>
              <a:buNone/>
              <a:tabLst/>
              <a:defRPr/>
            </a:pPr>
            <a:endParaRPr kumimoji="0" lang="en-US"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endParaRPr>
          </a:p>
          <a:p>
            <a:pPr marL="0" marR="0" lvl="0" indent="0" algn="just" defTabSz="457200" rtl="0" eaLnBrk="1" fontAlgn="auto" latinLnBrk="0" hangingPunct="0">
              <a:lnSpc>
                <a:spcPct val="100000"/>
              </a:lnSpc>
              <a:spcBef>
                <a:spcPts val="0"/>
              </a:spcBef>
              <a:spcAft>
                <a:spcPts val="0"/>
              </a:spcAft>
              <a:buClrTx/>
              <a:buSzTx/>
              <a:buFontTx/>
              <a:buNone/>
              <a:tabLst/>
              <a:defRPr/>
            </a:pPr>
            <a:r>
              <a:rPr kumimoji="0" lang="en-US"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a:t>
            </a:r>
            <a:r>
              <a:rPr kumimoji="0" lang="ja-JP" altLang="en-US"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必要な機能の充実・強化</a:t>
            </a:r>
            <a:r>
              <a:rPr kumimoji="0" lang="en-US"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a:t>
            </a:r>
          </a:p>
          <a:p>
            <a:pPr marL="0" marR="0" lvl="0" indent="0" algn="just" defTabSz="457200" rtl="0" eaLnBrk="1" fontAlgn="auto" latinLnBrk="0" hangingPunct="0">
              <a:lnSpc>
                <a:spcPct val="100000"/>
              </a:lnSpc>
              <a:spcBef>
                <a:spcPts val="0"/>
              </a:spcBef>
              <a:spcAft>
                <a:spcPts val="0"/>
              </a:spcAft>
              <a:buClrTx/>
              <a:buSzTx/>
              <a:buFontTx/>
              <a:buNone/>
              <a:tabLst/>
              <a:defRPr/>
            </a:pPr>
            <a:r>
              <a:rPr kumimoji="0" lang="ja-JP" altLang="en-US"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　地域の課題や目標を共有しながら、相互に</a:t>
            </a:r>
            <a:r>
              <a:rPr kumimoji="0" lang="ja-JP" altLang="en-US" sz="1292" b="0" i="0" u="none" strike="noStrike" kern="100" cap="none" spc="0" normalizeH="0" baseline="0" noProof="0" dirty="0" err="1">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連携す</a:t>
            </a:r>
            <a:endParaRPr kumimoji="0" lang="en-US"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endParaRPr>
          </a:p>
          <a:p>
            <a:pPr marL="0" marR="0" lvl="0" indent="0" algn="just" defTabSz="457200" rtl="0" eaLnBrk="1" fontAlgn="auto" latinLnBrk="0" hangingPunct="0">
              <a:lnSpc>
                <a:spcPct val="100000"/>
              </a:lnSpc>
              <a:spcBef>
                <a:spcPts val="0"/>
              </a:spcBef>
              <a:spcAft>
                <a:spcPts val="0"/>
              </a:spcAft>
              <a:buClrTx/>
              <a:buSzTx/>
              <a:buFontTx/>
              <a:buNone/>
              <a:tabLst/>
              <a:defRPr/>
            </a:pPr>
            <a:r>
              <a:rPr kumimoji="0" lang="ja-JP" altLang="en-US"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　</a:t>
            </a:r>
            <a:r>
              <a:rPr kumimoji="0" lang="ja-JP" altLang="en-US" sz="1292" b="0" i="0" u="none" strike="noStrike" kern="100" cap="none" spc="0" normalizeH="0" baseline="0" noProof="0" dirty="0" err="1">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る</a:t>
            </a:r>
            <a:r>
              <a:rPr kumimoji="0" lang="ja-JP" altLang="en-US"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効果的な取組を推進していくこと。</a:t>
            </a:r>
            <a:endParaRPr kumimoji="0" lang="en-US"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endParaRPr>
          </a:p>
          <a:p>
            <a:pPr marL="0" marR="0" lvl="0" indent="0" algn="just" defTabSz="457200" rtl="0" eaLnBrk="1" fontAlgn="auto" latinLnBrk="0" hangingPunct="0">
              <a:lnSpc>
                <a:spcPct val="100000"/>
              </a:lnSpc>
              <a:spcBef>
                <a:spcPts val="0"/>
              </a:spcBef>
              <a:spcAft>
                <a:spcPts val="0"/>
              </a:spcAft>
              <a:buClrTx/>
              <a:buSzTx/>
              <a:buFontTx/>
              <a:buNone/>
              <a:tabLst/>
              <a:defRPr/>
            </a:pPr>
            <a:endParaRPr kumimoji="0" lang="en-US"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endParaRPr>
          </a:p>
          <a:p>
            <a:pPr marL="0" marR="0" lvl="0" indent="0" algn="just" defTabSz="457200" rtl="0" eaLnBrk="1" fontAlgn="auto" latinLnBrk="0" hangingPunct="0">
              <a:lnSpc>
                <a:spcPct val="100000"/>
              </a:lnSpc>
              <a:spcBef>
                <a:spcPts val="0"/>
              </a:spcBef>
              <a:spcAft>
                <a:spcPts val="0"/>
              </a:spcAft>
              <a:buClrTx/>
              <a:buSzTx/>
              <a:buFontTx/>
              <a:buNone/>
              <a:tabLst/>
              <a:defRPr/>
            </a:pPr>
            <a:r>
              <a:rPr kumimoji="0" lang="ja-JP" altLang="en-US"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　効果的な運営の継続</a:t>
            </a:r>
            <a:endParaRPr kumimoji="0" lang="en-US"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endParaRPr>
          </a:p>
          <a:p>
            <a:pPr marL="0" marR="0" lvl="0" indent="0" algn="just" defTabSz="457200" rtl="0" eaLnBrk="1" fontAlgn="auto" latinLnBrk="0" hangingPunct="0">
              <a:lnSpc>
                <a:spcPct val="100000"/>
              </a:lnSpc>
              <a:spcBef>
                <a:spcPts val="0"/>
              </a:spcBef>
              <a:spcAft>
                <a:spcPts val="0"/>
              </a:spcAft>
              <a:buClrTx/>
              <a:buSzTx/>
              <a:buFontTx/>
              <a:buNone/>
              <a:tabLst/>
              <a:defRPr/>
            </a:pPr>
            <a:r>
              <a:rPr kumimoji="0" lang="ja-JP" altLang="en-US"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　・　市町村の定期的な評価</a:t>
            </a:r>
            <a:endParaRPr kumimoji="0" lang="en-US"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endParaRPr>
          </a:p>
          <a:p>
            <a:pPr marL="0" marR="0" lvl="0" indent="0" algn="just" defTabSz="457200" rtl="0" eaLnBrk="1" fontAlgn="auto" latinLnBrk="0" hangingPunct="0">
              <a:lnSpc>
                <a:spcPct val="100000"/>
              </a:lnSpc>
              <a:spcBef>
                <a:spcPts val="0"/>
              </a:spcBef>
              <a:spcAft>
                <a:spcPts val="0"/>
              </a:spcAft>
              <a:buClrTx/>
              <a:buSzTx/>
              <a:buFontTx/>
              <a:buNone/>
              <a:tabLst/>
              <a:defRPr/>
            </a:pPr>
            <a:r>
              <a:rPr kumimoji="0" lang="ja-JP" altLang="en-US"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　・　</a:t>
            </a:r>
            <a:r>
              <a:rPr kumimoji="0" lang="ja-JP"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拠点等の取組情報の公表（普及・啓発）</a:t>
            </a:r>
            <a:endParaRPr kumimoji="0" lang="en-US"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endParaRPr>
          </a:p>
          <a:p>
            <a:pPr marL="0" marR="0" lvl="0" indent="0" algn="just" defTabSz="457200" rtl="0" eaLnBrk="1" fontAlgn="auto" latinLnBrk="0" hangingPunct="0">
              <a:lnSpc>
                <a:spcPct val="100000"/>
              </a:lnSpc>
              <a:spcBef>
                <a:spcPts val="0"/>
              </a:spcBef>
              <a:spcAft>
                <a:spcPts val="0"/>
              </a:spcAft>
              <a:buClrTx/>
              <a:buSzTx/>
              <a:buFontTx/>
              <a:buNone/>
              <a:tabLst/>
              <a:defRPr/>
            </a:pPr>
            <a:r>
              <a:rPr kumimoji="0" lang="en-US"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 </a:t>
            </a:r>
          </a:p>
          <a:p>
            <a:pPr marL="0" marR="0" lvl="0" indent="0" algn="just" defTabSz="457200" rtl="0" eaLnBrk="1" fontAlgn="auto" latinLnBrk="0" hangingPunct="0">
              <a:lnSpc>
                <a:spcPct val="100000"/>
              </a:lnSpc>
              <a:spcBef>
                <a:spcPts val="0"/>
              </a:spcBef>
              <a:spcAft>
                <a:spcPts val="0"/>
              </a:spcAft>
              <a:buClrTx/>
              <a:buSzTx/>
              <a:buFontTx/>
              <a:buNone/>
              <a:tabLst/>
              <a:defRPr/>
            </a:pPr>
            <a:r>
              <a:rPr kumimoji="0" lang="en-US"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a:t>
            </a:r>
            <a:r>
              <a:rPr kumimoji="0" lang="ja-JP"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都道府県の役割</a:t>
            </a:r>
            <a:r>
              <a:rPr kumimoji="0" lang="en-US"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a:t>
            </a:r>
          </a:p>
          <a:p>
            <a:pPr marL="0" marR="0" lvl="0" indent="0" algn="just" defTabSz="457200" rtl="0" eaLnBrk="1" fontAlgn="auto" latinLnBrk="0" hangingPunct="0">
              <a:lnSpc>
                <a:spcPct val="100000"/>
              </a:lnSpc>
              <a:spcBef>
                <a:spcPts val="0"/>
              </a:spcBef>
              <a:spcAft>
                <a:spcPts val="0"/>
              </a:spcAft>
              <a:buClrTx/>
              <a:buSzTx/>
              <a:buFontTx/>
              <a:buNone/>
              <a:tabLst/>
              <a:defRPr/>
            </a:pPr>
            <a:r>
              <a:rPr kumimoji="0" lang="ja-JP" altLang="en-US"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　</a:t>
            </a:r>
            <a:r>
              <a:rPr kumimoji="0" lang="ja-JP"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都道府県は、拠点等の整備、運営に関する研修会</a:t>
            </a:r>
            <a:endParaRPr kumimoji="0" lang="en-US"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endParaRPr>
          </a:p>
          <a:p>
            <a:pPr marL="0" marR="0" lvl="0" indent="0" algn="just" defTabSz="457200" rtl="0" eaLnBrk="1" fontAlgn="auto" latinLnBrk="0" hangingPunct="0">
              <a:lnSpc>
                <a:spcPct val="100000"/>
              </a:lnSpc>
              <a:spcBef>
                <a:spcPts val="0"/>
              </a:spcBef>
              <a:spcAft>
                <a:spcPts val="0"/>
              </a:spcAft>
              <a:buClrTx/>
              <a:buSzTx/>
              <a:buFontTx/>
              <a:buNone/>
              <a:tabLst/>
              <a:defRPr/>
            </a:pPr>
            <a:r>
              <a:rPr kumimoji="0" lang="ja-JP" altLang="en-US"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　</a:t>
            </a:r>
            <a:r>
              <a:rPr kumimoji="0" lang="ja-JP"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等を開催し、管内市町村における好事例（優良事例）</a:t>
            </a:r>
            <a:endParaRPr kumimoji="0" lang="en-US"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endParaRPr>
          </a:p>
          <a:p>
            <a:pPr marL="0" marR="0" lvl="0" indent="0" algn="just" defTabSz="457200" rtl="0" eaLnBrk="1" fontAlgn="auto" latinLnBrk="0" hangingPunct="0">
              <a:lnSpc>
                <a:spcPct val="100000"/>
              </a:lnSpc>
              <a:spcBef>
                <a:spcPts val="0"/>
              </a:spcBef>
              <a:spcAft>
                <a:spcPts val="0"/>
              </a:spcAft>
              <a:buClrTx/>
              <a:buSzTx/>
              <a:buFontTx/>
              <a:buNone/>
              <a:tabLst/>
              <a:defRPr/>
            </a:pPr>
            <a:r>
              <a:rPr kumimoji="0" lang="ja-JP" altLang="en-US"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　</a:t>
            </a:r>
            <a:r>
              <a:rPr kumimoji="0" lang="ja-JP"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の紹介、また、現状や課題等を把握し、共有するなど</a:t>
            </a:r>
            <a:endParaRPr kumimoji="0" lang="en-US"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endParaRPr>
          </a:p>
          <a:p>
            <a:pPr marL="0" marR="0" lvl="0" indent="0" algn="just" defTabSz="457200" rtl="0" eaLnBrk="1" fontAlgn="auto" latinLnBrk="0" hangingPunct="0">
              <a:lnSpc>
                <a:spcPct val="100000"/>
              </a:lnSpc>
              <a:spcBef>
                <a:spcPts val="0"/>
              </a:spcBef>
              <a:spcAft>
                <a:spcPts val="0"/>
              </a:spcAft>
              <a:buClrTx/>
              <a:buSzTx/>
              <a:buFontTx/>
              <a:buNone/>
              <a:tabLst/>
              <a:defRPr/>
            </a:pPr>
            <a:r>
              <a:rPr kumimoji="0" lang="ja-JP" altLang="en-US"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　</a:t>
            </a:r>
            <a:r>
              <a:rPr kumimoji="0" lang="ja-JP"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後方的かつ継続的な支援を図る</a:t>
            </a:r>
            <a:r>
              <a:rPr kumimoji="0" lang="ja-JP" altLang="en-US"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rPr>
              <a:t>。</a:t>
            </a:r>
            <a:endParaRPr kumimoji="0" lang="en-US" altLang="ja-JP" sz="1292" b="0" i="0" u="none" strike="noStrike" kern="1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Times New Roman"/>
            </a:endParaRPr>
          </a:p>
        </p:txBody>
      </p:sp>
      <p:sp>
        <p:nvSpPr>
          <p:cNvPr id="17" name="正方形/長方形 16"/>
          <p:cNvSpPr/>
          <p:nvPr/>
        </p:nvSpPr>
        <p:spPr>
          <a:xfrm>
            <a:off x="4716017" y="1879373"/>
            <a:ext cx="3663567" cy="311325"/>
          </a:xfrm>
          <a:prstGeom prst="rect">
            <a:avLst/>
          </a:prstGeom>
          <a:solidFill>
            <a:srgbClr val="FFCCFF"/>
          </a:solidFill>
          <a:ln w="25400">
            <a:solidFill>
              <a:srgbClr val="FF99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77"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市町村・都道府県の責務と役割</a:t>
            </a:r>
          </a:p>
        </p:txBody>
      </p:sp>
      <p:sp>
        <p:nvSpPr>
          <p:cNvPr id="2" name="スライド番号プレースホルダー 1"/>
          <p:cNvSpPr>
            <a:spLocks noGrp="1"/>
          </p:cNvSpPr>
          <p:nvPr>
            <p:ph type="sldNum" sz="quarter" idx="12"/>
          </p:nvPr>
        </p:nvSpPr>
        <p:spPr>
          <a:xfrm>
            <a:off x="7003218" y="6481281"/>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0A3C79-1AFD-481B-B685-7933BCD0898B}" type="slidenum">
              <a:rPr kumimoji="0" lang="en-US" altLang="ja-JP"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altLang="ja-JP"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8"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38293855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178786" y="517282"/>
            <a:ext cx="8786446" cy="5836626"/>
          </a:xfrm>
        </p:spPr>
        <p:txBody>
          <a:bodyPr/>
          <a:lstStyle/>
          <a:p>
            <a:pPr marL="748831" indent="-748831" algn="l"/>
            <a:r>
              <a:rPr lang="en-US" altLang="ja-JP" sz="3323" dirty="0"/>
              <a:t>Ⅳ</a:t>
            </a:r>
            <a:r>
              <a:rPr lang="ja-JP" altLang="en-US" sz="3323" dirty="0">
                <a:solidFill>
                  <a:schemeClr val="tx1"/>
                </a:solidFill>
              </a:rPr>
              <a:t>　平成</a:t>
            </a:r>
            <a:r>
              <a:rPr lang="en-US" altLang="ja-JP" sz="3323" dirty="0">
                <a:solidFill>
                  <a:schemeClr val="tx1"/>
                </a:solidFill>
              </a:rPr>
              <a:t>30</a:t>
            </a:r>
            <a:r>
              <a:rPr lang="ja-JP" altLang="en-US" sz="3323" dirty="0">
                <a:solidFill>
                  <a:schemeClr val="tx1"/>
                </a:solidFill>
              </a:rPr>
              <a:t>年度障害福祉</a:t>
            </a:r>
            <a:r>
              <a:rPr lang="ja-JP" altLang="en-US" sz="3323">
                <a:solidFill>
                  <a:schemeClr val="tx1"/>
                </a:solidFill>
              </a:rPr>
              <a:t>サービス</a:t>
            </a:r>
            <a:r>
              <a:rPr lang="ja-JP" altLang="en-US" sz="3323" smtClean="0">
                <a:solidFill>
                  <a:schemeClr val="tx1"/>
                </a:solidFill>
              </a:rPr>
              <a:t>等報酬改定</a:t>
            </a:r>
            <a:r>
              <a:rPr lang="ja-JP" altLang="en-US" sz="3323" dirty="0">
                <a:solidFill>
                  <a:schemeClr val="tx1"/>
                </a:solidFill>
              </a:rPr>
              <a:t>　　について</a:t>
            </a:r>
          </a:p>
        </p:txBody>
      </p:sp>
      <p:sp>
        <p:nvSpPr>
          <p:cNvPr id="2" name="スライド番号プレースホルダー 1"/>
          <p:cNvSpPr>
            <a:spLocks noGrp="1"/>
          </p:cNvSpPr>
          <p:nvPr>
            <p:ph type="sldNum" sz="quarter" idx="12"/>
          </p:nvPr>
        </p:nvSpPr>
        <p:spPr>
          <a:xfrm>
            <a:off x="7020272" y="6476463"/>
            <a:ext cx="2057400" cy="365125"/>
          </a:xfrm>
        </p:spPr>
        <p:txBody>
          <a:bodyPr/>
          <a:lstStyle/>
          <a:p>
            <a:pPr>
              <a:defRPr/>
            </a:pPr>
            <a:fld id="{804D6B79-3AEB-42FE-A736-A41F7AEA0445}" type="slidenum">
              <a:rPr lang="en-US" altLang="ja-JP" smtClean="0"/>
              <a:pPr>
                <a:defRPr/>
              </a:pPr>
              <a:t>63</a:t>
            </a:fld>
            <a:endParaRPr lang="en-US" altLang="ja-JP"/>
          </a:p>
        </p:txBody>
      </p:sp>
      <p:sp>
        <p:nvSpPr>
          <p:cNvPr id="4"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2114171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テキスト ボックス 51"/>
          <p:cNvSpPr txBox="1"/>
          <p:nvPr/>
        </p:nvSpPr>
        <p:spPr>
          <a:xfrm>
            <a:off x="0" y="263769"/>
            <a:ext cx="9144000" cy="436062"/>
          </a:xfrm>
          <a:prstGeom prst="rect">
            <a:avLst/>
          </a:prstGeom>
          <a:solidFill>
            <a:srgbClr val="000066"/>
          </a:solidFill>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fontAlgn="t">
              <a:spcBef>
                <a:spcPts val="0"/>
              </a:spcBef>
              <a:spcAft>
                <a:spcPts val="0"/>
              </a:spcAft>
            </a:pPr>
            <a:r>
              <a:rPr lang="ja-JP" altLang="en-US" sz="2215"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215"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2215"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年度障害福祉サービス等報酬改定における主な改定内容</a:t>
            </a:r>
            <a:endParaRPr lang="en-US" altLang="ja-JP" sz="2215"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5846" y="813355"/>
            <a:ext cx="8972308" cy="953922"/>
          </a:xfrm>
          <a:prstGeom prst="rect">
            <a:avLst/>
          </a:prstGeom>
          <a:noFill/>
          <a:ln w="571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61584" tIns="30792" rIns="61584" bIns="30792" rtlCol="0" anchor="ctr"/>
          <a:lstStyle/>
          <a:p>
            <a:pPr marL="263776" indent="-263776" fontAlgn="t">
              <a:lnSpc>
                <a:spcPts val="1662"/>
              </a:lnSpc>
              <a:spcBef>
                <a:spcPts val="0"/>
              </a:spcBef>
              <a:spcAft>
                <a:spcPts val="0"/>
              </a:spcAft>
              <a:buFont typeface="Wingdings" panose="05000000000000000000" pitchFamily="2" charset="2"/>
              <a:buChar char="l"/>
            </a:pP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障害者の重度化・高齢化への対応、医療的ケア児への支援や就労支援サービスの質の向上などの課題に対応</a:t>
            </a: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fontAlgn="t">
              <a:lnSpc>
                <a:spcPts val="1662"/>
              </a:lnSpc>
              <a:spcBef>
                <a:spcPts val="369"/>
              </a:spcBef>
              <a:spcAft>
                <a:spcPts val="0"/>
              </a:spcAft>
              <a:buFont typeface="Wingdings" panose="05000000000000000000" pitchFamily="2" charset="2"/>
              <a:buChar char="l"/>
            </a:pP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改正障害者総合支援法等（</a:t>
            </a:r>
            <a:r>
              <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H28.</a:t>
            </a: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５成立）により創設された新サービスの報酬・基準を設定</a:t>
            </a: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fontAlgn="t">
              <a:lnSpc>
                <a:spcPts val="1662"/>
              </a:lnSpc>
              <a:spcBef>
                <a:spcPts val="369"/>
              </a:spcBef>
              <a:spcAft>
                <a:spcPts val="0"/>
              </a:spcAft>
              <a:buFont typeface="Wingdings" panose="05000000000000000000" pitchFamily="2" charset="2"/>
              <a:buChar char="l"/>
            </a:pP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年度障害福祉サービス等報酬改定の改定率：＋</a:t>
            </a:r>
            <a:r>
              <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0.47</a:t>
            </a: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8908" y="2365430"/>
            <a:ext cx="4419692" cy="17014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164127" indent="-164127"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１．重度の障害者への支援を可能とするグループホームの</a:t>
            </a:r>
            <a:r>
              <a:rPr lang="ja-JP" altLang="en-US" sz="1108"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新たな類型を創設</a:t>
            </a:r>
          </a:p>
          <a:p>
            <a:pPr marL="164127" indent="-164127"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２．一人暮らしの障害者の理解力、生活力等を補うための支援を行う新サービス（前回の法改正に伴うもの）、</a:t>
            </a:r>
            <a:r>
              <a:rPr lang="ja-JP" altLang="en-US" sz="1108"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「自立生活援助」の報酬を設定</a:t>
            </a:r>
            <a:endParaRPr lang="en-US" altLang="ja-JP" sz="1108"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３．地域生活支援拠点等の機能強化</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４．共生型サービスの基準・報酬の設定</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18"/>
          <p:cNvSpPr/>
          <p:nvPr/>
        </p:nvSpPr>
        <p:spPr>
          <a:xfrm>
            <a:off x="4637247" y="2272234"/>
            <a:ext cx="4419692" cy="9970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pPr>
            <a:endParaRPr lang="ja-JP" altLang="en-US" sz="1108"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正方形/長方形 22"/>
          <p:cNvSpPr/>
          <p:nvPr/>
        </p:nvSpPr>
        <p:spPr>
          <a:xfrm>
            <a:off x="74136" y="4572837"/>
            <a:ext cx="4419692" cy="1621063"/>
          </a:xfrm>
          <a:prstGeom prst="rect">
            <a:avLst/>
          </a:prstGeom>
        </p:spPr>
        <p:style>
          <a:lnRef idx="2">
            <a:schemeClr val="dk1"/>
          </a:lnRef>
          <a:fillRef idx="1">
            <a:schemeClr val="lt1"/>
          </a:fillRef>
          <a:effectRef idx="0">
            <a:schemeClr val="dk1"/>
          </a:effectRef>
          <a:fontRef idx="minor">
            <a:schemeClr val="dk1"/>
          </a:fontRef>
        </p:style>
        <p:txBody>
          <a:bodyPr rIns="0" rtlCol="0" anchor="ctr"/>
          <a:lstStyle/>
          <a:p>
            <a:pPr marL="164127" indent="-164127"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１．人工呼吸器等の使用や、たん吸引などの医療的ケアが必要な障害児が、必要な支援を受けられるよう、</a:t>
            </a:r>
            <a:r>
              <a:rPr lang="ja-JP" altLang="en-US" sz="1108"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看護職員の配置を評価する加算を創設</a:t>
            </a:r>
            <a:endParaRPr lang="en-US" altLang="ja-JP" sz="1108"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２．障害児の通所サービスについて、</a:t>
            </a:r>
            <a:r>
              <a:rPr lang="ja-JP" altLang="en-US" sz="1108"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利用者の状態や事業所のサービス提供時間に応じた評価</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を行う</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３．障害児の居宅を訪問して発達支援を行う新サービス（前回の法改正に伴うもの）、</a:t>
            </a:r>
            <a:r>
              <a:rPr lang="ja-JP" altLang="en-US" sz="1108"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「居宅訪問型児童発達支援」の報酬を設定</a:t>
            </a:r>
            <a:endParaRPr lang="en-US" altLang="ja-JP" sz="1108"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78908" y="1900215"/>
            <a:ext cx="4419692" cy="504957"/>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障害者の重度化・高齢化を踏まえた、</a:t>
            </a:r>
            <a:endParaRPr lang="en-US" altLang="ja-JP"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地域移行・地域生活の支援</a:t>
            </a:r>
          </a:p>
        </p:txBody>
      </p:sp>
      <p:sp>
        <p:nvSpPr>
          <p:cNvPr id="22" name="正方形/長方形 21"/>
          <p:cNvSpPr/>
          <p:nvPr/>
        </p:nvSpPr>
        <p:spPr>
          <a:xfrm>
            <a:off x="74136" y="4174090"/>
            <a:ext cx="4419692" cy="424556"/>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医療的ケア児への対応等</a:t>
            </a:r>
          </a:p>
        </p:txBody>
      </p:sp>
      <p:sp>
        <p:nvSpPr>
          <p:cNvPr id="18" name="正方形/長方形 17"/>
          <p:cNvSpPr/>
          <p:nvPr/>
        </p:nvSpPr>
        <p:spPr>
          <a:xfrm>
            <a:off x="4637247" y="1900215"/>
            <a:ext cx="4419692" cy="385416"/>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精神障害者の地域移行の推進</a:t>
            </a:r>
          </a:p>
        </p:txBody>
      </p:sp>
      <p:sp>
        <p:nvSpPr>
          <p:cNvPr id="29" name="正方形/長方形 28"/>
          <p:cNvSpPr/>
          <p:nvPr/>
        </p:nvSpPr>
        <p:spPr>
          <a:xfrm>
            <a:off x="4638469" y="3933957"/>
            <a:ext cx="4419692" cy="9970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554"/>
              </a:spcAft>
              <a:buClr>
                <a:prstClr val="black"/>
              </a:buClr>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a:t>
            </a:r>
            <a:r>
              <a:rPr lang="ja-JP" altLang="en-US" sz="1108"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一般就労への定着実績等に応じた</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報酬体系とする</a:t>
            </a:r>
          </a:p>
          <a:p>
            <a:pPr marL="164127" indent="-164127"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２．一般就労に移行した障害者に生活面の支援を行う新サービス（前回の法改正に伴うもの） 、</a:t>
            </a:r>
            <a:r>
              <a:rPr lang="ja-JP" altLang="en-US" sz="1108"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「就労定着支援」の報酬を設定</a:t>
            </a:r>
          </a:p>
        </p:txBody>
      </p:sp>
      <p:sp>
        <p:nvSpPr>
          <p:cNvPr id="30" name="正方形/長方形 29"/>
          <p:cNvSpPr/>
          <p:nvPr/>
        </p:nvSpPr>
        <p:spPr>
          <a:xfrm>
            <a:off x="4638469" y="3389327"/>
            <a:ext cx="4419692" cy="544630"/>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就労系のサービスにおける工賃・賃金の向上、</a:t>
            </a:r>
            <a:endParaRPr lang="en-US" altLang="ja-JP"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一般就労への移行促進</a:t>
            </a:r>
          </a:p>
        </p:txBody>
      </p:sp>
      <p:sp>
        <p:nvSpPr>
          <p:cNvPr id="31" name="正方形/長方形 30"/>
          <p:cNvSpPr/>
          <p:nvPr/>
        </p:nvSpPr>
        <p:spPr>
          <a:xfrm>
            <a:off x="4638469" y="5529293"/>
            <a:ext cx="4419692" cy="664608"/>
          </a:xfrm>
          <a:prstGeom prst="rect">
            <a:avLst/>
          </a:prstGeom>
        </p:spPr>
        <p:style>
          <a:lnRef idx="2">
            <a:schemeClr val="dk1"/>
          </a:lnRef>
          <a:fillRef idx="1">
            <a:schemeClr val="lt1"/>
          </a:fillRef>
          <a:effectRef idx="0">
            <a:schemeClr val="dk1"/>
          </a:effectRef>
          <a:fontRef idx="minor">
            <a:schemeClr val="dk1"/>
          </a:fontRef>
        </p:style>
        <p:txBody>
          <a:bodyPr lIns="72000" rIns="0" rtlCol="0" anchor="ctr"/>
          <a:lstStyle/>
          <a:p>
            <a:pPr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１．計画相談支援・障害児相談支援における質の高い事業者の</a:t>
            </a:r>
            <a:r>
              <a:rPr lang="ja-JP" altLang="en-US" sz="1108"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評価</a:t>
            </a:r>
            <a:endPar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２．送迎加算の見直し</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正方形/長方形 31"/>
          <p:cNvSpPr/>
          <p:nvPr/>
        </p:nvSpPr>
        <p:spPr>
          <a:xfrm>
            <a:off x="4638469" y="5063929"/>
            <a:ext cx="4419692" cy="465282"/>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障害福祉サービスの持続可能性の確保</a:t>
            </a:r>
          </a:p>
        </p:txBody>
      </p:sp>
      <p:sp>
        <p:nvSpPr>
          <p:cNvPr id="17" name="正方形/長方形 16"/>
          <p:cNvSpPr/>
          <p:nvPr/>
        </p:nvSpPr>
        <p:spPr>
          <a:xfrm>
            <a:off x="4638469" y="2272234"/>
            <a:ext cx="4418470" cy="99703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164127" indent="-164127"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１．長期に入院する精神障害者の地域移行を進めるため、</a:t>
            </a:r>
            <a:r>
              <a:rPr lang="ja-JP" altLang="en-US" sz="1108"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グループホームでの受入れに係る加算を創設</a:t>
            </a:r>
            <a:endParaRPr lang="en-US" altLang="ja-JP" sz="1108"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２．地域移行支援における地域移行実績等の評価</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３．医療観察法対象者等の受入れの促進</a:t>
            </a:r>
          </a:p>
        </p:txBody>
      </p:sp>
      <p:sp>
        <p:nvSpPr>
          <p:cNvPr id="2" name="スライド番号プレースホルダー 1"/>
          <p:cNvSpPr>
            <a:spLocks noGrp="1"/>
          </p:cNvSpPr>
          <p:nvPr>
            <p:ph type="sldNum" sz="quarter" idx="12"/>
          </p:nvPr>
        </p:nvSpPr>
        <p:spPr>
          <a:xfrm>
            <a:off x="7072704" y="6481281"/>
            <a:ext cx="2057400" cy="365125"/>
          </a:xfrm>
        </p:spPr>
        <p:txBody>
          <a:bodyPr/>
          <a:lstStyle/>
          <a:p>
            <a:pPr>
              <a:defRPr/>
            </a:pPr>
            <a:fld id="{F90A3C79-1AFD-481B-B685-7933BCD0898B}" type="slidenum">
              <a:rPr lang="en-US" altLang="ja-JP" smtClean="0"/>
              <a:pPr>
                <a:defRPr/>
              </a:pPr>
              <a:t>64</a:t>
            </a:fld>
            <a:endParaRPr lang="en-US" altLang="ja-JP" dirty="0"/>
          </a:p>
        </p:txBody>
      </p:sp>
      <p:sp>
        <p:nvSpPr>
          <p:cNvPr id="20"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3249205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116440" y="969650"/>
            <a:ext cx="8920056" cy="3282205"/>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32923" rtlCol="0" anchor="t" anchorCtr="0"/>
          <a:lstStyle/>
          <a:p>
            <a:pPr marL="334116" indent="-334116" fontAlgn="auto">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障害者の重度化・高齢化に対応できる共同生活援助の新たな類型として、「日中サービス支援型共同生活援助」（以下「日中サービス支援型」という。）を創設。</a:t>
            </a:r>
          </a:p>
          <a:p>
            <a:pPr fontAlgn="auto">
              <a:spcBef>
                <a:spcPts val="0"/>
              </a:spcBef>
              <a:spcAft>
                <a:spcPts val="0"/>
              </a:spcAft>
            </a:pPr>
            <a:endPar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34116" indent="-334116" fontAlgn="auto">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日中サービス支援型の報酬については、重度の障害者等に対して常時の支援体制を確保することを基本とする。</a:t>
            </a:r>
            <a:endPar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34116" indent="-334116" fontAlgn="auto">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なお、利用者が他の日中活動サービスを利用することを妨げることがないような仕組みとする。</a:t>
            </a:r>
          </a:p>
          <a:p>
            <a:pPr marL="76202" indent="-76202" fontAlgn="auto">
              <a:spcBef>
                <a:spcPts val="0"/>
              </a:spcBef>
              <a:spcAft>
                <a:spcPts val="0"/>
              </a:spcAft>
            </a:pPr>
            <a:endPar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34116" indent="-334116" fontAlgn="auto">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従来の共同生活援助よりも手厚い世話人の配置とするため、最低基準の５：１をベースに、４：１及び３：１の基本報酬を設定。</a:t>
            </a:r>
          </a:p>
        </p:txBody>
      </p:sp>
      <p:sp>
        <p:nvSpPr>
          <p:cNvPr id="3" name="正方形/長方形 2"/>
          <p:cNvSpPr/>
          <p:nvPr/>
        </p:nvSpPr>
        <p:spPr>
          <a:xfrm>
            <a:off x="251520" y="2748228"/>
            <a:ext cx="8640960" cy="1426416"/>
          </a:xfrm>
          <a:prstGeom prst="rect">
            <a:avLst/>
          </a:prstGeom>
          <a:ln>
            <a:solidFill>
              <a:schemeClr val="tx1"/>
            </a:solidFill>
            <a:prstDash val="sysDash"/>
          </a:ln>
        </p:spPr>
        <p:txBody>
          <a:bodyPr wrap="square">
            <a:spAutoFit/>
          </a:bodyPr>
          <a:lstStyle/>
          <a:p>
            <a:pPr hangingPunct="0">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日中サービス支援型共同生活援助（１日につき）</a:t>
            </a:r>
          </a:p>
          <a:p>
            <a:pPr hangingPunct="0">
              <a:spcBef>
                <a:spcPts val="0"/>
              </a:spcBef>
              <a:spcAft>
                <a:spcPts val="0"/>
              </a:spcAft>
            </a:pPr>
            <a:r>
              <a:rPr lang="ja-JP"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日中サービス支援型共同生活援助サービス費（Ⅰ）</a:t>
            </a:r>
            <a:endPar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hangingPunct="0">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世話人の配置が</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3:1</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の場合</a:t>
            </a:r>
            <a:r>
              <a:rPr lang="ja-JP"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a:p>
            <a:pPr hangingPunct="0">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区分６</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1,098</a:t>
            </a:r>
            <a:r>
              <a:rPr lang="ja-JP"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hangingPunct="0">
              <a:spcBef>
                <a:spcPts val="0"/>
              </a:spcBef>
              <a:spcAft>
                <a:spcPts val="0"/>
              </a:spcAft>
            </a:pP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a:t>
            </a:r>
            <a:endPar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hangingPunct="0">
              <a:lnSpc>
                <a:spcPts val="1108"/>
              </a:lnSpc>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hangingPunct="0">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このほか、看護職員を常勤換算で</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名以上配置した場合の加算を創設（看護職員配置加算　</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70</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p>
        </p:txBody>
      </p:sp>
      <p:sp>
        <p:nvSpPr>
          <p:cNvPr id="14" name="正方形/長方形 13"/>
          <p:cNvSpPr/>
          <p:nvPr/>
        </p:nvSpPr>
        <p:spPr>
          <a:xfrm>
            <a:off x="2721641" y="4760547"/>
            <a:ext cx="5686639" cy="1521112"/>
          </a:xfrm>
          <a:prstGeom prst="rect">
            <a:avLst/>
          </a:prstGeom>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lIns="66462" tIns="66462" rIns="0" bIns="66462" rtlCol="0" anchor="t" anchorCtr="0"/>
          <a:lstStyle/>
          <a:p>
            <a:pPr marL="132926" indent="-422041" fontAlgn="auto">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住まいの場であるグループホームの特性（生活単位であるユニットの定員等）は従来どおり維持しつつ、スケールメリットを生かした重度障害者への支援を可能とするため、１つの建物への入居を２０名まで認めた新たな類型のグループホーム。</a:t>
            </a:r>
            <a:endPar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32926" indent="-422041" fontAlgn="auto">
              <a:spcBef>
                <a:spcPts val="0"/>
              </a:spcBef>
              <a:spcAft>
                <a:spcPts val="0"/>
              </a:spcAft>
            </a:pPr>
            <a:endPar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32926" indent="-422041" fontAlgn="auto">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地域における重度障害者の緊急一時的な宿泊の場を提供するため、短期入所の併設を必置とする。</a:t>
            </a:r>
            <a:endPar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角丸四角形 20"/>
          <p:cNvSpPr/>
          <p:nvPr/>
        </p:nvSpPr>
        <p:spPr>
          <a:xfrm>
            <a:off x="849740" y="5188909"/>
            <a:ext cx="1562019" cy="1259225"/>
          </a:xfrm>
          <a:prstGeom prst="roundRect">
            <a:avLst>
              <a:gd name="adj" fmla="val 6241"/>
            </a:avLst>
          </a:prstGeom>
          <a:solidFill>
            <a:schemeClr val="bg1"/>
          </a:solid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fontAlgn="auto">
              <a:spcBef>
                <a:spcPts val="0"/>
              </a:spcBef>
              <a:spcAft>
                <a:spcPts val="0"/>
              </a:spcAft>
            </a:pPr>
            <a:endParaRPr lang="ja-JP" altLang="en-US" sz="1015" dirty="0">
              <a:solidFill>
                <a:prstClr val="black"/>
              </a:solidFill>
              <a:latin typeface="ＭＳ Ｐゴシック"/>
            </a:endParaRPr>
          </a:p>
        </p:txBody>
      </p:sp>
      <p:sp>
        <p:nvSpPr>
          <p:cNvPr id="22" name="角丸四角形 21"/>
          <p:cNvSpPr/>
          <p:nvPr/>
        </p:nvSpPr>
        <p:spPr>
          <a:xfrm>
            <a:off x="1238482" y="5351767"/>
            <a:ext cx="872202" cy="232446"/>
          </a:xfrm>
          <a:prstGeom prst="roundRect">
            <a:avLst>
              <a:gd name="adj" fmla="val 0"/>
            </a:avLst>
          </a:prstGeom>
          <a:solidFill>
            <a:schemeClr val="bg1"/>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lIns="0" tIns="33231" rIns="0" bIns="33231" rtlCol="0" anchor="ctr"/>
          <a:lstStyle/>
          <a:p>
            <a:pPr algn="ctr" fontAlgn="auto">
              <a:spcBef>
                <a:spcPts val="0"/>
              </a:spcBef>
              <a:spcAft>
                <a:spcPts val="0"/>
              </a:spcAft>
            </a:pPr>
            <a:r>
              <a:rPr lang="en-US" altLang="ja-JP" sz="1108" dirty="0">
                <a:solidFill>
                  <a:prstClr val="black"/>
                </a:solidFill>
                <a:latin typeface="ＭＳ Ｐゴシック"/>
              </a:rPr>
              <a:t>2</a:t>
            </a:r>
            <a:r>
              <a:rPr lang="ja-JP" altLang="en-US" sz="1108" dirty="0">
                <a:solidFill>
                  <a:prstClr val="black"/>
                </a:solidFill>
                <a:latin typeface="ＭＳ Ｐゴシック"/>
              </a:rPr>
              <a:t>～</a:t>
            </a:r>
            <a:r>
              <a:rPr lang="en-US" altLang="ja-JP" sz="1108" dirty="0">
                <a:solidFill>
                  <a:prstClr val="black"/>
                </a:solidFill>
                <a:latin typeface="ＭＳ Ｐゴシック"/>
              </a:rPr>
              <a:t>10</a:t>
            </a:r>
            <a:r>
              <a:rPr lang="ja-JP" altLang="en-US" sz="1108" dirty="0">
                <a:solidFill>
                  <a:prstClr val="black"/>
                </a:solidFill>
                <a:latin typeface="ＭＳ Ｐゴシック"/>
              </a:rPr>
              <a:t>人</a:t>
            </a:r>
          </a:p>
        </p:txBody>
      </p:sp>
      <p:sp>
        <p:nvSpPr>
          <p:cNvPr id="23" name="角丸四角形 22"/>
          <p:cNvSpPr/>
          <p:nvPr/>
        </p:nvSpPr>
        <p:spPr>
          <a:xfrm>
            <a:off x="1074793" y="6118858"/>
            <a:ext cx="1199579" cy="281222"/>
          </a:xfrm>
          <a:prstGeom prst="roundRect">
            <a:avLst>
              <a:gd name="adj" fmla="val 0"/>
            </a:avLst>
          </a:prstGeom>
          <a:solidFill>
            <a:schemeClr val="bg1"/>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lIns="0" tIns="33231" rIns="0" bIns="33231" rtlCol="0" anchor="ctr"/>
          <a:lstStyle/>
          <a:p>
            <a:pPr algn="ctr" fontAlgn="auto">
              <a:spcBef>
                <a:spcPts val="0"/>
              </a:spcBef>
              <a:spcAft>
                <a:spcPts val="0"/>
              </a:spcAft>
            </a:pPr>
            <a:r>
              <a:rPr lang="ja-JP" altLang="en-US" sz="1108" dirty="0">
                <a:solidFill>
                  <a:prstClr val="black"/>
                </a:solidFill>
                <a:latin typeface="ＭＳ Ｐゴシック"/>
              </a:rPr>
              <a:t>短期入所１～</a:t>
            </a:r>
            <a:r>
              <a:rPr lang="en-US" altLang="ja-JP" sz="1108" dirty="0">
                <a:solidFill>
                  <a:prstClr val="black"/>
                </a:solidFill>
                <a:latin typeface="ＭＳ Ｐゴシック"/>
              </a:rPr>
              <a:t>5</a:t>
            </a:r>
            <a:r>
              <a:rPr lang="ja-JP" altLang="en-US" sz="1108" dirty="0">
                <a:solidFill>
                  <a:prstClr val="black"/>
                </a:solidFill>
                <a:latin typeface="ＭＳ Ｐゴシック"/>
              </a:rPr>
              <a:t>人</a:t>
            </a:r>
          </a:p>
        </p:txBody>
      </p:sp>
      <p:sp>
        <p:nvSpPr>
          <p:cNvPr id="24" name="角丸四角形 23"/>
          <p:cNvSpPr/>
          <p:nvPr/>
        </p:nvSpPr>
        <p:spPr>
          <a:xfrm>
            <a:off x="1238482" y="5662335"/>
            <a:ext cx="872202" cy="232446"/>
          </a:xfrm>
          <a:prstGeom prst="roundRect">
            <a:avLst>
              <a:gd name="adj" fmla="val 0"/>
            </a:avLst>
          </a:prstGeom>
          <a:solidFill>
            <a:schemeClr val="bg1"/>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lIns="0" tIns="33231" rIns="0" bIns="33231" rtlCol="0" anchor="ctr"/>
          <a:lstStyle/>
          <a:p>
            <a:pPr algn="ctr" fontAlgn="auto">
              <a:spcBef>
                <a:spcPts val="0"/>
              </a:spcBef>
              <a:spcAft>
                <a:spcPts val="0"/>
              </a:spcAft>
            </a:pPr>
            <a:r>
              <a:rPr lang="en-US" altLang="ja-JP" sz="1108" dirty="0">
                <a:solidFill>
                  <a:prstClr val="black"/>
                </a:solidFill>
                <a:latin typeface="ＭＳ Ｐゴシック"/>
              </a:rPr>
              <a:t>2</a:t>
            </a:r>
            <a:r>
              <a:rPr lang="ja-JP" altLang="en-US" sz="1108" dirty="0">
                <a:solidFill>
                  <a:prstClr val="black"/>
                </a:solidFill>
                <a:latin typeface="ＭＳ Ｐゴシック"/>
              </a:rPr>
              <a:t>～</a:t>
            </a:r>
            <a:r>
              <a:rPr lang="en-US" altLang="ja-JP" sz="1108" dirty="0">
                <a:solidFill>
                  <a:prstClr val="black"/>
                </a:solidFill>
                <a:latin typeface="ＭＳ Ｐゴシック"/>
              </a:rPr>
              <a:t>10</a:t>
            </a:r>
            <a:r>
              <a:rPr lang="ja-JP" altLang="en-US" sz="1108" dirty="0">
                <a:solidFill>
                  <a:prstClr val="black"/>
                </a:solidFill>
                <a:latin typeface="ＭＳ Ｐゴシック"/>
              </a:rPr>
              <a:t>人</a:t>
            </a:r>
          </a:p>
        </p:txBody>
      </p:sp>
      <p:pic>
        <p:nvPicPr>
          <p:cNvPr id="25" name="Picture 2" descr="C:\Users\THJFW\AppData\Local\Microsoft\Windows\Temporary Internet Files\Content.IE5\EMRV8DUC\lgi01a201408201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6209" y="4204838"/>
            <a:ext cx="1462316" cy="1053896"/>
          </a:xfrm>
          <a:prstGeom prst="rect">
            <a:avLst/>
          </a:prstGeom>
          <a:noFill/>
          <a:extLst>
            <a:ext uri="{909E8E84-426E-40dd-AFC4-6F175D3DCCD1}">
              <a14:hiddenFill xmlns="" xmlns:a14="http://schemas.microsoft.com/office/drawing/2010/main">
                <a:solidFill>
                  <a:srgbClr val="FFFFFF"/>
                </a:solidFill>
              </a14:hiddenFill>
            </a:ext>
          </a:extLst>
        </p:spPr>
      </p:pic>
      <p:sp>
        <p:nvSpPr>
          <p:cNvPr id="26" name="角丸四角形 25"/>
          <p:cNvSpPr/>
          <p:nvPr/>
        </p:nvSpPr>
        <p:spPr>
          <a:xfrm>
            <a:off x="1384675" y="5967683"/>
            <a:ext cx="525385" cy="186543"/>
          </a:xfrm>
          <a:prstGeom prst="roundRect">
            <a:avLst>
              <a:gd name="adj" fmla="val 0"/>
            </a:avLst>
          </a:prstGeom>
          <a:no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fontAlgn="auto">
              <a:spcBef>
                <a:spcPts val="0"/>
              </a:spcBef>
              <a:spcAft>
                <a:spcPts val="0"/>
              </a:spcAft>
            </a:pPr>
            <a:r>
              <a:rPr lang="ja-JP" altLang="en-US" sz="1292" dirty="0">
                <a:solidFill>
                  <a:prstClr val="black"/>
                </a:solidFill>
              </a:rPr>
              <a:t>＋</a:t>
            </a:r>
          </a:p>
        </p:txBody>
      </p:sp>
      <p:sp>
        <p:nvSpPr>
          <p:cNvPr id="27" name="テキスト ボックス 26"/>
          <p:cNvSpPr txBox="1"/>
          <p:nvPr/>
        </p:nvSpPr>
        <p:spPr>
          <a:xfrm>
            <a:off x="0" y="262608"/>
            <a:ext cx="9144000" cy="436062"/>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fontAlgn="auto">
              <a:spcBef>
                <a:spcPts val="0"/>
              </a:spcBef>
              <a:spcAft>
                <a:spcPts val="0"/>
              </a:spcAft>
            </a:pPr>
            <a:r>
              <a:rPr lang="ja-JP" altLang="en-US" sz="1569"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重度の障害者への支援を可能とするグループホームの新たな類型の創設（日中サービス支援型）</a:t>
            </a:r>
          </a:p>
        </p:txBody>
      </p:sp>
      <p:sp>
        <p:nvSpPr>
          <p:cNvPr id="2" name="スライド番号プレースホルダー 1"/>
          <p:cNvSpPr>
            <a:spLocks noGrp="1"/>
          </p:cNvSpPr>
          <p:nvPr>
            <p:ph type="sldNum" sz="quarter" idx="12"/>
          </p:nvPr>
        </p:nvSpPr>
        <p:spPr>
          <a:xfrm>
            <a:off x="6979096" y="6480044"/>
            <a:ext cx="2057400" cy="365125"/>
          </a:xfrm>
        </p:spPr>
        <p:txBody>
          <a:bodyPr/>
          <a:lstStyle/>
          <a:p>
            <a:pPr>
              <a:defRPr/>
            </a:pPr>
            <a:fld id="{804D6B79-3AEB-42FE-A736-A41F7AEA0445}" type="slidenum">
              <a:rPr lang="en-US" altLang="ja-JP" smtClean="0"/>
              <a:pPr>
                <a:defRPr/>
              </a:pPr>
              <a:t>65</a:t>
            </a:fld>
            <a:endParaRPr lang="en-US" altLang="ja-JP" dirty="0"/>
          </a:p>
        </p:txBody>
      </p:sp>
      <p:sp>
        <p:nvSpPr>
          <p:cNvPr id="13"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19977336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テキスト ボックス 170"/>
          <p:cNvSpPr txBox="1"/>
          <p:nvPr/>
        </p:nvSpPr>
        <p:spPr>
          <a:xfrm>
            <a:off x="7563102" y="4235077"/>
            <a:ext cx="1925803" cy="1055053"/>
          </a:xfrm>
          <a:prstGeom prst="rect">
            <a:avLst/>
          </a:prstGeom>
          <a:noFill/>
        </p:spPr>
        <p:txBody>
          <a:bodyPr wrap="square" lIns="0" tIns="0" rIns="0" bIns="0" rtlCol="0">
            <a:no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障害福祉ｻｰﾋﾞｽ事業所、</a:t>
            </a:r>
            <a:endParaRPr lang="en-US" altLang="ja-JP" sz="1015"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医療機関、行政機関、</a:t>
            </a:r>
            <a:endParaRPr lang="en-US" altLang="ja-JP" sz="1015"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民生委員 等</a:t>
            </a:r>
          </a:p>
        </p:txBody>
      </p:sp>
      <p:sp>
        <p:nvSpPr>
          <p:cNvPr id="46" name="テキスト ボックス 45"/>
          <p:cNvSpPr txBox="1"/>
          <p:nvPr/>
        </p:nvSpPr>
        <p:spPr>
          <a:xfrm>
            <a:off x="5569035" y="3045764"/>
            <a:ext cx="2501934" cy="1087888"/>
          </a:xfrm>
          <a:prstGeom prst="rect">
            <a:avLst/>
          </a:prstGeom>
          <a:noFill/>
          <a:ln w="6350" cmpd="sng">
            <a:solidFill>
              <a:schemeClr val="tx1">
                <a:lumMod val="50000"/>
                <a:lumOff val="50000"/>
              </a:schemeClr>
            </a:solidFill>
          </a:ln>
        </p:spPr>
        <p:txBody>
          <a:bodyPr wrap="square" lIns="33231" tIns="33231" rIns="33231" bIns="33231" rtlCol="0" anchor="b" anchorCtr="0">
            <a:noAutofit/>
          </a:bodyPr>
          <a:lstStyle/>
          <a:p>
            <a:pPr algn="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居宅</a:t>
            </a:r>
          </a:p>
        </p:txBody>
      </p:sp>
      <p:pic>
        <p:nvPicPr>
          <p:cNvPr id="71" name="Picture 9" descr="C:\Users\THJFW\AppData\Local\Microsoft\Windows\Temporary Internet Files\Content.IE5\C3Y4B2VT\gatag-000138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2360" y="3131324"/>
            <a:ext cx="439341" cy="895897"/>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角丸四角形 10"/>
          <p:cNvSpPr/>
          <p:nvPr/>
        </p:nvSpPr>
        <p:spPr>
          <a:xfrm>
            <a:off x="65828" y="735074"/>
            <a:ext cx="8972664" cy="930565"/>
          </a:xfrm>
          <a:prstGeom prst="roundRect">
            <a:avLst>
              <a:gd name="adj" fmla="val 5316"/>
            </a:avLst>
          </a:prstGeom>
          <a:solidFill>
            <a:schemeClr val="bg1"/>
          </a:solidFill>
          <a:ln/>
        </p:spPr>
        <p:style>
          <a:lnRef idx="1">
            <a:schemeClr val="accent5"/>
          </a:lnRef>
          <a:fillRef idx="2">
            <a:schemeClr val="accent5"/>
          </a:fillRef>
          <a:effectRef idx="1">
            <a:schemeClr val="accent5"/>
          </a:effectRef>
          <a:fontRef idx="minor">
            <a:schemeClr val="dk1"/>
          </a:fontRef>
        </p:style>
        <p:txBody>
          <a:bodyPr lIns="66462" tIns="33231" bIns="33231" anchor="ctr" anchorCtr="0"/>
          <a:lstStyle/>
          <a:p>
            <a:pPr marL="162662" indent="-162662" fontAlgn="auto">
              <a:lnSpc>
                <a:spcPct val="130000"/>
              </a:lnSpc>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平成</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の障害者総合支援法改正において、障害者支援施設やグループホーム等から一人暮らしへの移行を希望する知的障害者や精神障害者などについて、本人の意思を尊重した地域生活を支援するため、一定の期間にわたり、定期的な巡回訪問や随時の対応により、障害者の理解力、生活力等を補う観点から、適時のタイミングで適切な支援を行うサービスを創設</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2662" indent="-162662" fontAlgn="auto">
              <a:lnSpc>
                <a:spcPct val="130000"/>
              </a:lnSpc>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（「自立生活援助」）。</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角丸四角形 15"/>
          <p:cNvSpPr/>
          <p:nvPr/>
        </p:nvSpPr>
        <p:spPr>
          <a:xfrm>
            <a:off x="4678225" y="1936669"/>
            <a:ext cx="1332820" cy="332345"/>
          </a:xfrm>
          <a:prstGeom prst="roundRect">
            <a:avLst>
              <a:gd name="adj" fmla="val 23722"/>
            </a:avLst>
          </a:prstGeom>
          <a:solidFill>
            <a:schemeClr val="accent4">
              <a:lumMod val="20000"/>
              <a:lumOff val="80000"/>
            </a:schemeClr>
          </a:solidFill>
          <a:ln w="952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施設</a:t>
            </a:r>
          </a:p>
        </p:txBody>
      </p:sp>
      <p:sp>
        <p:nvSpPr>
          <p:cNvPr id="10" name="直方体 9"/>
          <p:cNvSpPr/>
          <p:nvPr/>
        </p:nvSpPr>
        <p:spPr>
          <a:xfrm>
            <a:off x="5569034" y="5104866"/>
            <a:ext cx="1985689" cy="717015"/>
          </a:xfrm>
          <a:prstGeom prst="cube">
            <a:avLst/>
          </a:prstGeom>
          <a:solidFill>
            <a:srgbClr val="CCFF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fontAlgn="auto">
              <a:spcBef>
                <a:spcPts val="0"/>
              </a:spcBef>
              <a:spcAft>
                <a:spcPts val="0"/>
              </a:spcAft>
            </a:pPr>
            <a:r>
              <a:rPr lang="ja-JP" altLang="en-US" sz="1477" dirty="0">
                <a:solidFill>
                  <a:prstClr val="black"/>
                </a:solidFill>
                <a:latin typeface="HGPｺﾞｼｯｸM" panose="020B0600000000000000" pitchFamily="50" charset="-128"/>
                <a:ea typeface="HGPｺﾞｼｯｸM" panose="020B0600000000000000" pitchFamily="50" charset="-128"/>
              </a:rPr>
              <a:t>自立生活援助</a:t>
            </a:r>
            <a:endParaRPr lang="en-US" altLang="ja-JP" sz="1477"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477" dirty="0">
                <a:solidFill>
                  <a:prstClr val="black"/>
                </a:solidFill>
                <a:latin typeface="HGPｺﾞｼｯｸM" panose="020B0600000000000000" pitchFamily="50" charset="-128"/>
                <a:ea typeface="HGPｺﾞｼｯｸM" panose="020B0600000000000000" pitchFamily="50" charset="-128"/>
              </a:rPr>
              <a:t>事業所</a:t>
            </a:r>
          </a:p>
        </p:txBody>
      </p:sp>
      <p:sp>
        <p:nvSpPr>
          <p:cNvPr id="15" name="右矢印 14"/>
          <p:cNvSpPr/>
          <p:nvPr/>
        </p:nvSpPr>
        <p:spPr>
          <a:xfrm rot="5400000">
            <a:off x="6278721" y="4549143"/>
            <a:ext cx="930462" cy="199385"/>
          </a:xfrm>
          <a:prstGeom prst="rightArrow">
            <a:avLst/>
          </a:prstGeom>
          <a:solidFill>
            <a:srgbClr val="FFCC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45" name="下矢印 44"/>
          <p:cNvSpPr/>
          <p:nvPr/>
        </p:nvSpPr>
        <p:spPr>
          <a:xfrm>
            <a:off x="5682359" y="2442116"/>
            <a:ext cx="2331854" cy="527677"/>
          </a:xfrm>
          <a:prstGeom prst="downArrow">
            <a:avLst>
              <a:gd name="adj1" fmla="val 55553"/>
              <a:gd name="adj2" fmla="val 50000"/>
            </a:avLst>
          </a:prstGeom>
          <a:solidFill>
            <a:schemeClr val="bg1"/>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fontAlgn="auto">
              <a:spcBef>
                <a:spcPts val="0"/>
              </a:spcBef>
              <a:spcAft>
                <a:spcPts val="0"/>
              </a:spcAft>
            </a:pPr>
            <a:endParaRPr lang="en-US" altLang="ja-JP" sz="738" dirty="0">
              <a:solidFill>
                <a:prstClr val="black"/>
              </a:solidFill>
              <a:latin typeface="ＤＨＰ平成ゴシックW5" panose="020B0500000000000000" pitchFamily="50" charset="-128"/>
              <a:ea typeface="ＤＨＰ平成ゴシックW5" panose="020B0500000000000000" pitchFamily="50" charset="-128"/>
            </a:endParaRPr>
          </a:p>
          <a:p>
            <a:pPr algn="ctr" fontAlgn="auto">
              <a:spcBef>
                <a:spcPts val="0"/>
              </a:spcBef>
              <a:spcAft>
                <a:spcPts val="0"/>
              </a:spcAft>
            </a:pPr>
            <a:r>
              <a:rPr lang="ja-JP" altLang="en-US" sz="1108" dirty="0">
                <a:solidFill>
                  <a:prstClr val="black"/>
                </a:solidFill>
                <a:latin typeface="ＤＨＰ平成ゴシックW5" panose="020B0500000000000000" pitchFamily="50" charset="-128"/>
                <a:ea typeface="ＤＨＰ平成ゴシックW5" panose="020B0500000000000000" pitchFamily="50" charset="-128"/>
              </a:rPr>
              <a:t>一人暮らしを希望する障害者が移行</a:t>
            </a:r>
          </a:p>
        </p:txBody>
      </p:sp>
      <p:sp>
        <p:nvSpPr>
          <p:cNvPr id="50" name="右矢印 49"/>
          <p:cNvSpPr/>
          <p:nvPr/>
        </p:nvSpPr>
        <p:spPr>
          <a:xfrm rot="16194867">
            <a:off x="6467100" y="4525651"/>
            <a:ext cx="930462" cy="199385"/>
          </a:xfrm>
          <a:prstGeom prst="rightArrow">
            <a:avLst/>
          </a:prstGeom>
          <a:solidFill>
            <a:srgbClr val="FFCC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51" name="テキスト ボックス 50"/>
          <p:cNvSpPr txBox="1"/>
          <p:nvPr/>
        </p:nvSpPr>
        <p:spPr>
          <a:xfrm>
            <a:off x="6223052" y="4464107"/>
            <a:ext cx="542422" cy="379504"/>
          </a:xfrm>
          <a:prstGeom prst="rect">
            <a:avLst/>
          </a:prstGeom>
          <a:noFill/>
        </p:spPr>
        <p:txBody>
          <a:bodyPr wrap="square" lIns="33231" tIns="33231" rIns="33231" bIns="33231" rtlCol="0" anchor="ctr" anchorCtr="0">
            <a:sp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相談</a:t>
            </a:r>
            <a:endParaRPr lang="en-US" altLang="ja-JP" sz="1015"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要請</a:t>
            </a:r>
          </a:p>
        </p:txBody>
      </p:sp>
      <p:sp>
        <p:nvSpPr>
          <p:cNvPr id="52" name="テキスト ボックス 51"/>
          <p:cNvSpPr txBox="1"/>
          <p:nvPr/>
        </p:nvSpPr>
        <p:spPr>
          <a:xfrm>
            <a:off x="6898413" y="4426122"/>
            <a:ext cx="954451" cy="535701"/>
          </a:xfrm>
          <a:prstGeom prst="rect">
            <a:avLst/>
          </a:prstGeom>
          <a:noFill/>
        </p:spPr>
        <p:txBody>
          <a:bodyPr wrap="square" lIns="33231" tIns="33231" rIns="33231" bIns="33231" rtlCol="0" anchor="ctr" anchorCtr="0">
            <a:sp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随時対応</a:t>
            </a:r>
            <a:endParaRPr lang="en-US" altLang="ja-JP" sz="1015"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（訪問、電話、メール等）</a:t>
            </a:r>
          </a:p>
        </p:txBody>
      </p:sp>
      <p:sp>
        <p:nvSpPr>
          <p:cNvPr id="53" name="テキスト ボックス 52"/>
          <p:cNvSpPr txBox="1"/>
          <p:nvPr/>
        </p:nvSpPr>
        <p:spPr>
          <a:xfrm>
            <a:off x="5133961" y="4316421"/>
            <a:ext cx="1318305" cy="379504"/>
          </a:xfrm>
          <a:prstGeom prst="rect">
            <a:avLst/>
          </a:prstGeom>
          <a:noFill/>
        </p:spPr>
        <p:txBody>
          <a:bodyPr wrap="square" lIns="33231" tIns="33231" rIns="33231" bIns="33231" rtlCol="0" anchor="ctr" anchorCtr="0">
            <a:spAutoFit/>
          </a:bodyPr>
          <a:lstStyle/>
          <a:p>
            <a:pP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定期的な居宅訪問</a:t>
            </a:r>
            <a:endParaRPr lang="en-US" altLang="ja-JP" sz="1015" dirty="0">
              <a:solidFill>
                <a:prstClr val="black"/>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（月２回以上）</a:t>
            </a:r>
          </a:p>
        </p:txBody>
      </p:sp>
      <p:pic>
        <p:nvPicPr>
          <p:cNvPr id="54" name="Picture 22" descr="歩いている女性のイラスト">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 b="33252"/>
          <a:stretch/>
        </p:blipFill>
        <p:spPr bwMode="auto">
          <a:xfrm flipH="1">
            <a:off x="6534768" y="4426034"/>
            <a:ext cx="573384" cy="538917"/>
          </a:xfrm>
          <a:prstGeom prst="rect">
            <a:avLst/>
          </a:prstGeom>
          <a:noFill/>
          <a:extLst>
            <a:ext uri="{909E8E84-426E-40dd-AFC4-6F175D3DCCD1}">
              <a14:hiddenFill xmlns="" xmlns:a14="http://schemas.microsoft.com/office/drawing/2010/main">
                <a:solidFill>
                  <a:srgbClr val="FFFFFF"/>
                </a:solidFill>
              </a14:hiddenFill>
            </a:ext>
          </a:extLst>
        </p:spPr>
      </p:pic>
      <p:sp>
        <p:nvSpPr>
          <p:cNvPr id="44" name="角丸四角形 43"/>
          <p:cNvSpPr/>
          <p:nvPr/>
        </p:nvSpPr>
        <p:spPr>
          <a:xfrm>
            <a:off x="6092778" y="1939793"/>
            <a:ext cx="1340232" cy="332345"/>
          </a:xfrm>
          <a:prstGeom prst="roundRect">
            <a:avLst>
              <a:gd name="adj" fmla="val 23722"/>
            </a:avLst>
          </a:prstGeom>
          <a:solidFill>
            <a:schemeClr val="accent4">
              <a:lumMod val="20000"/>
              <a:lumOff val="80000"/>
            </a:schemeClr>
          </a:solidFill>
          <a:ln w="952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ＧＨ</a:t>
            </a:r>
            <a:endParaRPr lang="ja-JP" altLang="en-US" sz="1292" strike="sngStrike" dirty="0">
              <a:solidFill>
                <a:prstClr val="black"/>
              </a:solidFill>
              <a:latin typeface="HGPｺﾞｼｯｸM" panose="020B0600000000000000" pitchFamily="50" charset="-128"/>
              <a:ea typeface="HGPｺﾞｼｯｸM" panose="020B0600000000000000" pitchFamily="50" charset="-128"/>
            </a:endParaRPr>
          </a:p>
        </p:txBody>
      </p:sp>
      <p:sp>
        <p:nvSpPr>
          <p:cNvPr id="70" name="角丸四角形 69"/>
          <p:cNvSpPr/>
          <p:nvPr/>
        </p:nvSpPr>
        <p:spPr>
          <a:xfrm>
            <a:off x="7482477" y="1924946"/>
            <a:ext cx="1340232" cy="332345"/>
          </a:xfrm>
          <a:prstGeom prst="roundRect">
            <a:avLst>
              <a:gd name="adj" fmla="val 23722"/>
            </a:avLst>
          </a:prstGeom>
          <a:solidFill>
            <a:schemeClr val="accent4">
              <a:lumMod val="20000"/>
              <a:lumOff val="80000"/>
            </a:schemeClr>
          </a:solidFill>
          <a:ln w="952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病院</a:t>
            </a:r>
            <a:endParaRPr lang="ja-JP" altLang="en-US" sz="1292" strike="sngStrike" dirty="0">
              <a:solidFill>
                <a:prstClr val="black"/>
              </a:solidFill>
              <a:latin typeface="HGPｺﾞｼｯｸM" panose="020B0600000000000000" pitchFamily="50" charset="-128"/>
              <a:ea typeface="HGPｺﾞｼｯｸM" panose="020B0600000000000000" pitchFamily="50" charset="-128"/>
            </a:endParaRPr>
          </a:p>
        </p:txBody>
      </p:sp>
      <p:sp>
        <p:nvSpPr>
          <p:cNvPr id="12" name="テキスト ボックス 11"/>
          <p:cNvSpPr txBox="1"/>
          <p:nvPr/>
        </p:nvSpPr>
        <p:spPr>
          <a:xfrm>
            <a:off x="8845819" y="2037986"/>
            <a:ext cx="337020" cy="262829"/>
          </a:xfrm>
          <a:prstGeom prst="rect">
            <a:avLst/>
          </a:prstGeom>
          <a:noFill/>
        </p:spPr>
        <p:txBody>
          <a:bodyPr wrap="square" rtlCol="0">
            <a:spAutoFit/>
          </a:bodyPr>
          <a:lstStyle/>
          <a:p>
            <a:pPr fontAlgn="auto">
              <a:spcBef>
                <a:spcPts val="0"/>
              </a:spcBef>
              <a:spcAft>
                <a:spcPts val="0"/>
              </a:spcAft>
            </a:pPr>
            <a:r>
              <a:rPr lang="ja-JP" altLang="en-US" sz="1108" dirty="0">
                <a:solidFill>
                  <a:prstClr val="black"/>
                </a:solidFill>
                <a:latin typeface="HGSｺﾞｼｯｸM" panose="020B0600000000000000" pitchFamily="50" charset="-128"/>
                <a:ea typeface="HGSｺﾞｼｯｸM" panose="020B0600000000000000" pitchFamily="50" charset="-128"/>
              </a:rPr>
              <a:t>等</a:t>
            </a:r>
          </a:p>
        </p:txBody>
      </p:sp>
      <p:pic>
        <p:nvPicPr>
          <p:cNvPr id="48" name="Picture 5" descr="C:\Users\YSIOY\AppData\Local\Microsoft\Windows\Temporary Internet Files\Content.IE5\XKGTVJGM\cc-library010005419[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9825" y="3366606"/>
            <a:ext cx="673303" cy="552562"/>
          </a:xfrm>
          <a:prstGeom prst="rect">
            <a:avLst/>
          </a:prstGeom>
          <a:noFill/>
          <a:extLst>
            <a:ext uri="{909E8E84-426E-40dd-AFC4-6F175D3DCCD1}">
              <a14:hiddenFill xmlns="" xmlns:a14="http://schemas.microsoft.com/office/drawing/2010/main">
                <a:solidFill>
                  <a:srgbClr val="FFFFFF"/>
                </a:solidFill>
              </a14:hiddenFill>
            </a:ext>
          </a:extLst>
        </p:spPr>
      </p:pic>
      <p:sp>
        <p:nvSpPr>
          <p:cNvPr id="40" name="正方形/長方形 39"/>
          <p:cNvSpPr/>
          <p:nvPr/>
        </p:nvSpPr>
        <p:spPr>
          <a:xfrm>
            <a:off x="142699" y="1907601"/>
            <a:ext cx="4409462" cy="856710"/>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84397" tIns="42198" rIns="84397" bIns="42198" anchor="t" anchorCtr="0"/>
          <a:lstStyle/>
          <a:p>
            <a:pPr marL="165593" indent="-165593" fontAlgn="auto">
              <a:spcBef>
                <a:spcPts val="0"/>
              </a:spcBef>
              <a:spcAft>
                <a:spcPts val="0"/>
              </a:spcAft>
              <a:defRPr/>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5593" indent="-165593" fontAlgn="auto">
              <a:lnSpc>
                <a:spcPct val="110000"/>
              </a:lnSpc>
              <a:spcBef>
                <a:spcPts val="0"/>
              </a:spcBef>
              <a:spcAft>
                <a:spcPts val="0"/>
              </a:spcAft>
              <a:defRPr/>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障害者支援施設やグループホーム、精神科病院等から地域での一人暮らしに移行した障害者等で、理解力や生活力等に不安がある者</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等</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118582" y="1771147"/>
            <a:ext cx="1656184" cy="269394"/>
          </a:xfrm>
          <a:prstGeom prst="rect">
            <a:avLst/>
          </a:prstGeom>
          <a:solidFill>
            <a:srgbClr val="99CCFF"/>
          </a:solidFill>
          <a:ln>
            <a:solidFill>
              <a:srgbClr val="99CCFF"/>
            </a:solidFill>
          </a:ln>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r>
              <a:rPr lang="ja-JP" altLang="en-US" sz="1292" dirty="0">
                <a:solidFill>
                  <a:prstClr val="black"/>
                </a:solidFill>
                <a:latin typeface="HGS創英角ｺﾞｼｯｸUB" pitchFamily="50" charset="-128"/>
                <a:ea typeface="HGS創英角ｺﾞｼｯｸUB" pitchFamily="50" charset="-128"/>
              </a:rPr>
              <a:t> 対象者</a:t>
            </a:r>
          </a:p>
        </p:txBody>
      </p:sp>
      <p:sp>
        <p:nvSpPr>
          <p:cNvPr id="43" name="正方形/長方形 42"/>
          <p:cNvSpPr/>
          <p:nvPr/>
        </p:nvSpPr>
        <p:spPr>
          <a:xfrm>
            <a:off x="142699" y="2926414"/>
            <a:ext cx="4409462" cy="2254224"/>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84397" tIns="42198" rIns="84397" bIns="42198" anchor="t"/>
          <a:lstStyle/>
          <a:p>
            <a:pPr marL="165593" indent="-165593" fontAlgn="auto">
              <a:spcBef>
                <a:spcPts val="0"/>
              </a:spcBef>
              <a:spcAft>
                <a:spcPts val="0"/>
              </a:spcAft>
              <a:defRPr/>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8524" indent="-168524" fontAlgn="auto">
              <a:lnSpc>
                <a:spcPct val="110000"/>
              </a:lnSpc>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定期的に利用者の居宅を月２回以上訪問し、</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8524" fontAlgn="auto">
              <a:lnSpc>
                <a:spcPct val="110000"/>
              </a:lnSpc>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食事、洗濯、掃除などに課題はないか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8524" fontAlgn="auto">
              <a:lnSpc>
                <a:spcPct val="110000"/>
              </a:lnSpc>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公共料金や家賃に滞納はないか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8524" fontAlgn="auto">
              <a:lnSpc>
                <a:spcPct val="110000"/>
              </a:lnSpc>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体調に変化はないか、通院しているか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8524" fontAlgn="auto">
              <a:lnSpc>
                <a:spcPct val="110000"/>
              </a:lnSpc>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地域住民との関係は良好か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8524" fontAlgn="auto">
              <a:lnSpc>
                <a:spcPct val="110000"/>
              </a:lnSpc>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などについて確認を行い、必要な助言や医療機関等との連絡調整を行う。</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8524" indent="-168524" fontAlgn="auto">
              <a:lnSpc>
                <a:spcPct val="110000"/>
              </a:lnSpc>
              <a:spcBef>
                <a:spcPts val="0"/>
              </a:spcBef>
              <a:spcAft>
                <a:spcPts val="0"/>
              </a:spcAft>
            </a:pPr>
            <a:r>
              <a:rPr lang="ja-JP" altLang="en-US" sz="4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4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8524" indent="-168524"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定期的な訪問だけではなく、利用者からの相談・要請があった際は、訪問、電話、メール等による随時の対応も行う。</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8524" indent="-168524" fontAlgn="auto">
              <a:spcBef>
                <a:spcPts val="0"/>
              </a:spcBef>
              <a:spcAft>
                <a:spcPts val="0"/>
              </a:spcAf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8524" indent="-168524"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標準利用期間は１年（市町村判断で延長可能）</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5593" indent="-165593" fontAlgn="auto">
              <a:spcBef>
                <a:spcPts val="0"/>
              </a:spcBef>
              <a:spcAft>
                <a:spcPts val="0"/>
              </a:spcAft>
              <a:defRPr/>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正方形/長方形 59"/>
          <p:cNvSpPr/>
          <p:nvPr/>
        </p:nvSpPr>
        <p:spPr>
          <a:xfrm>
            <a:off x="123362" y="2809135"/>
            <a:ext cx="1944216" cy="269394"/>
          </a:xfrm>
          <a:prstGeom prst="rect">
            <a:avLst/>
          </a:prstGeom>
          <a:solidFill>
            <a:srgbClr val="99CCFF"/>
          </a:solidFill>
          <a:ln>
            <a:solidFill>
              <a:srgbClr val="99CCFF"/>
            </a:solidFill>
          </a:ln>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r>
              <a:rPr lang="ja-JP" altLang="en-US" sz="1292" dirty="0">
                <a:solidFill>
                  <a:prstClr val="black"/>
                </a:solidFill>
                <a:latin typeface="HGS創英角ｺﾞｼｯｸUB" pitchFamily="50" charset="-128"/>
                <a:ea typeface="HGS創英角ｺﾞｼｯｸUB" pitchFamily="50" charset="-128"/>
              </a:rPr>
              <a:t>支援内容</a:t>
            </a:r>
          </a:p>
        </p:txBody>
      </p:sp>
      <p:sp>
        <p:nvSpPr>
          <p:cNvPr id="56" name="左カーブ矢印 55"/>
          <p:cNvSpPr/>
          <p:nvPr/>
        </p:nvSpPr>
        <p:spPr>
          <a:xfrm rot="10800000">
            <a:off x="5065614" y="3753862"/>
            <a:ext cx="503419" cy="1550664"/>
          </a:xfrm>
          <a:prstGeom prst="curvedLeftArrow">
            <a:avLst>
              <a:gd name="adj1" fmla="val 25000"/>
              <a:gd name="adj2" fmla="val 47932"/>
              <a:gd name="adj3" fmla="val 25000"/>
            </a:avLst>
          </a:prstGeom>
          <a:solidFill>
            <a:srgbClr val="FFFF9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pic>
        <p:nvPicPr>
          <p:cNvPr id="41" name="Picture 22" descr="歩いている女性のイラスト">
            <a:hlinkClick r:id="rId3"/>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815526" y="4758379"/>
            <a:ext cx="487632" cy="772742"/>
          </a:xfrm>
          <a:prstGeom prst="rect">
            <a:avLst/>
          </a:prstGeom>
          <a:noFill/>
          <a:extLst>
            <a:ext uri="{909E8E84-426E-40dd-AFC4-6F175D3DCCD1}">
              <a14:hiddenFill xmlns="" xmlns:a14="http://schemas.microsoft.com/office/drawing/2010/main">
                <a:solidFill>
                  <a:srgbClr val="FFFFFF"/>
                </a:solidFill>
              </a14:hiddenFill>
            </a:ext>
          </a:extLst>
        </p:spPr>
      </p:pic>
      <p:sp>
        <p:nvSpPr>
          <p:cNvPr id="49" name="テキスト ボックス 48"/>
          <p:cNvSpPr txBox="1"/>
          <p:nvPr/>
        </p:nvSpPr>
        <p:spPr>
          <a:xfrm>
            <a:off x="0" y="263769"/>
            <a:ext cx="9144000" cy="436062"/>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841830" fontAlgn="auto">
              <a:spcBef>
                <a:spcPts val="0"/>
              </a:spcBef>
              <a:spcAft>
                <a:spcPts val="0"/>
              </a:spcAft>
            </a:pPr>
            <a:r>
              <a:rPr lang="ja-JP" altLang="en-US"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「自立生活援助」の報酬の設定</a:t>
            </a:r>
            <a:r>
              <a:rPr lang="en-US" altLang="ja-JP"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新サービス</a:t>
            </a:r>
            <a:r>
              <a:rPr lang="en-US" altLang="ja-JP"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66" name="下矢印 65"/>
          <p:cNvSpPr/>
          <p:nvPr/>
        </p:nvSpPr>
        <p:spPr>
          <a:xfrm>
            <a:off x="5736701" y="5954819"/>
            <a:ext cx="2331854" cy="527677"/>
          </a:xfrm>
          <a:prstGeom prst="downArrow">
            <a:avLst>
              <a:gd name="adj1" fmla="val 55553"/>
              <a:gd name="adj2" fmla="val 50000"/>
            </a:avLst>
          </a:prstGeom>
          <a:solidFill>
            <a:schemeClr val="bg1"/>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fontAlgn="auto">
              <a:spcBef>
                <a:spcPts val="0"/>
              </a:spcBef>
              <a:spcAft>
                <a:spcPts val="0"/>
              </a:spcAft>
            </a:pPr>
            <a:endParaRPr lang="en-US" altLang="ja-JP" sz="738" b="1" dirty="0">
              <a:solidFill>
                <a:srgbClr val="FF0000"/>
              </a:solidFill>
              <a:latin typeface="ＤＨＰ平成ゴシックW5" panose="020B0500000000000000" pitchFamily="50" charset="-128"/>
              <a:ea typeface="ＤＨＰ平成ゴシックW5" panose="020B0500000000000000" pitchFamily="50" charset="-128"/>
            </a:endParaRPr>
          </a:p>
          <a:p>
            <a:pPr algn="ctr" fontAlgn="auto">
              <a:spcBef>
                <a:spcPts val="0"/>
              </a:spcBef>
              <a:spcAft>
                <a:spcPts val="0"/>
              </a:spcAft>
            </a:pPr>
            <a:r>
              <a:rPr lang="ja-JP" altLang="en-US" sz="1108" b="1" dirty="0">
                <a:solidFill>
                  <a:srgbClr val="FF0000"/>
                </a:solidFill>
                <a:latin typeface="ＤＨＰ平成ゴシックW5" panose="020B0500000000000000" pitchFamily="50" charset="-128"/>
                <a:ea typeface="ＤＨＰ平成ゴシックW5" panose="020B0500000000000000" pitchFamily="50" charset="-128"/>
              </a:rPr>
              <a:t>一人暮らしの継続</a:t>
            </a:r>
          </a:p>
        </p:txBody>
      </p:sp>
      <p:sp>
        <p:nvSpPr>
          <p:cNvPr id="72" name="角丸四角形吹き出し 71"/>
          <p:cNvSpPr/>
          <p:nvPr/>
        </p:nvSpPr>
        <p:spPr>
          <a:xfrm>
            <a:off x="6231079" y="3499902"/>
            <a:ext cx="877073" cy="531393"/>
          </a:xfrm>
          <a:prstGeom prst="wedgeRoundRectCallout">
            <a:avLst>
              <a:gd name="adj1" fmla="val -61417"/>
              <a:gd name="adj2" fmla="val -3855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3231" tIns="0" rIns="0" bIns="0" rtlCol="0" anchor="ctr"/>
          <a:lstStyle/>
          <a:p>
            <a:pP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人間関係</a:t>
            </a:r>
            <a:endParaRPr lang="en-US" altLang="ja-JP" sz="1015" dirty="0">
              <a:solidFill>
                <a:prstClr val="black"/>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生活環境</a:t>
            </a:r>
            <a:endParaRPr lang="en-US" altLang="ja-JP" sz="1015" dirty="0">
              <a:solidFill>
                <a:prstClr val="black"/>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契約手続　</a:t>
            </a:r>
            <a:r>
              <a:rPr lang="ja-JP" altLang="en-US" sz="923" dirty="0">
                <a:solidFill>
                  <a:prstClr val="black"/>
                </a:solidFill>
                <a:latin typeface="HGPｺﾞｼｯｸM" panose="020B0600000000000000" pitchFamily="50" charset="-128"/>
                <a:ea typeface="HGPｺﾞｼｯｸM" panose="020B0600000000000000" pitchFamily="50" charset="-128"/>
              </a:rPr>
              <a:t>等</a:t>
            </a:r>
          </a:p>
        </p:txBody>
      </p:sp>
      <p:grpSp>
        <p:nvGrpSpPr>
          <p:cNvPr id="77" name="Group 1191"/>
          <p:cNvGrpSpPr>
            <a:grpSpLocks noChangeAspect="1"/>
          </p:cNvGrpSpPr>
          <p:nvPr/>
        </p:nvGrpSpPr>
        <p:grpSpPr bwMode="auto">
          <a:xfrm>
            <a:off x="8227791" y="4735529"/>
            <a:ext cx="516414" cy="361887"/>
            <a:chOff x="1346" y="3223"/>
            <a:chExt cx="328" cy="239"/>
          </a:xfrm>
        </p:grpSpPr>
        <p:sp>
          <p:nvSpPr>
            <p:cNvPr id="78" name="Freeform 1098"/>
            <p:cNvSpPr>
              <a:spLocks/>
            </p:cNvSpPr>
            <p:nvPr/>
          </p:nvSpPr>
          <p:spPr bwMode="auto">
            <a:xfrm>
              <a:off x="1346" y="3369"/>
              <a:ext cx="328" cy="93"/>
            </a:xfrm>
            <a:custGeom>
              <a:avLst/>
              <a:gdLst>
                <a:gd name="T0" fmla="*/ 80 w 328"/>
                <a:gd name="T1" fmla="*/ 93 h 93"/>
                <a:gd name="T2" fmla="*/ 0 w 328"/>
                <a:gd name="T3" fmla="*/ 13 h 93"/>
                <a:gd name="T4" fmla="*/ 229 w 328"/>
                <a:gd name="T5" fmla="*/ 0 h 93"/>
                <a:gd name="T6" fmla="*/ 328 w 328"/>
                <a:gd name="T7" fmla="*/ 80 h 93"/>
                <a:gd name="T8" fmla="*/ 80 w 328"/>
                <a:gd name="T9" fmla="*/ 93 h 93"/>
              </a:gdLst>
              <a:ahLst/>
              <a:cxnLst>
                <a:cxn ang="0">
                  <a:pos x="T0" y="T1"/>
                </a:cxn>
                <a:cxn ang="0">
                  <a:pos x="T2" y="T3"/>
                </a:cxn>
                <a:cxn ang="0">
                  <a:pos x="T4" y="T5"/>
                </a:cxn>
                <a:cxn ang="0">
                  <a:pos x="T6" y="T7"/>
                </a:cxn>
                <a:cxn ang="0">
                  <a:pos x="T8" y="T9"/>
                </a:cxn>
              </a:cxnLst>
              <a:rect l="0" t="0" r="r" b="b"/>
              <a:pathLst>
                <a:path w="328" h="93">
                  <a:moveTo>
                    <a:pt x="80" y="93"/>
                  </a:moveTo>
                  <a:lnTo>
                    <a:pt x="0" y="13"/>
                  </a:lnTo>
                  <a:lnTo>
                    <a:pt x="229" y="0"/>
                  </a:lnTo>
                  <a:lnTo>
                    <a:pt x="328" y="80"/>
                  </a:lnTo>
                  <a:lnTo>
                    <a:pt x="80" y="93"/>
                  </a:lnTo>
                  <a:close/>
                </a:path>
              </a:pathLst>
            </a:custGeom>
            <a:solidFill>
              <a:srgbClr val="7FFF7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79" name="Freeform 1099"/>
            <p:cNvSpPr>
              <a:spLocks/>
            </p:cNvSpPr>
            <p:nvPr/>
          </p:nvSpPr>
          <p:spPr bwMode="auto">
            <a:xfrm>
              <a:off x="1369" y="3223"/>
              <a:ext cx="275" cy="223"/>
            </a:xfrm>
            <a:custGeom>
              <a:avLst/>
              <a:gdLst>
                <a:gd name="T0" fmla="*/ 34 w 275"/>
                <a:gd name="T1" fmla="*/ 44 h 223"/>
                <a:gd name="T2" fmla="*/ 18 w 275"/>
                <a:gd name="T3" fmla="*/ 45 h 223"/>
                <a:gd name="T4" fmla="*/ 17 w 275"/>
                <a:gd name="T5" fmla="*/ 45 h 223"/>
                <a:gd name="T6" fmla="*/ 16 w 275"/>
                <a:gd name="T7" fmla="*/ 47 h 223"/>
                <a:gd name="T8" fmla="*/ 16 w 275"/>
                <a:gd name="T9" fmla="*/ 48 h 223"/>
                <a:gd name="T10" fmla="*/ 15 w 275"/>
                <a:gd name="T11" fmla="*/ 48 h 223"/>
                <a:gd name="T12" fmla="*/ 14 w 275"/>
                <a:gd name="T13" fmla="*/ 152 h 223"/>
                <a:gd name="T14" fmla="*/ 13 w 275"/>
                <a:gd name="T15" fmla="*/ 152 h 223"/>
                <a:gd name="T16" fmla="*/ 11 w 275"/>
                <a:gd name="T17" fmla="*/ 153 h 223"/>
                <a:gd name="T18" fmla="*/ 10 w 275"/>
                <a:gd name="T19" fmla="*/ 153 h 223"/>
                <a:gd name="T20" fmla="*/ 9 w 275"/>
                <a:gd name="T21" fmla="*/ 153 h 223"/>
                <a:gd name="T22" fmla="*/ 7 w 275"/>
                <a:gd name="T23" fmla="*/ 153 h 223"/>
                <a:gd name="T24" fmla="*/ 6 w 275"/>
                <a:gd name="T25" fmla="*/ 153 h 223"/>
                <a:gd name="T26" fmla="*/ 5 w 275"/>
                <a:gd name="T27" fmla="*/ 153 h 223"/>
                <a:gd name="T28" fmla="*/ 3 w 275"/>
                <a:gd name="T29" fmla="*/ 153 h 223"/>
                <a:gd name="T30" fmla="*/ 2 w 275"/>
                <a:gd name="T31" fmla="*/ 153 h 223"/>
                <a:gd name="T32" fmla="*/ 1 w 275"/>
                <a:gd name="T33" fmla="*/ 154 h 223"/>
                <a:gd name="T34" fmla="*/ 3 w 275"/>
                <a:gd name="T35" fmla="*/ 158 h 223"/>
                <a:gd name="T36" fmla="*/ 9 w 275"/>
                <a:gd name="T37" fmla="*/ 164 h 223"/>
                <a:gd name="T38" fmla="*/ 16 w 275"/>
                <a:gd name="T39" fmla="*/ 170 h 223"/>
                <a:gd name="T40" fmla="*/ 22 w 275"/>
                <a:gd name="T41" fmla="*/ 176 h 223"/>
                <a:gd name="T42" fmla="*/ 29 w 275"/>
                <a:gd name="T43" fmla="*/ 183 h 223"/>
                <a:gd name="T44" fmla="*/ 35 w 275"/>
                <a:gd name="T45" fmla="*/ 189 h 223"/>
                <a:gd name="T46" fmla="*/ 42 w 275"/>
                <a:gd name="T47" fmla="*/ 195 h 223"/>
                <a:gd name="T48" fmla="*/ 48 w 275"/>
                <a:gd name="T49" fmla="*/ 202 h 223"/>
                <a:gd name="T50" fmla="*/ 54 w 275"/>
                <a:gd name="T51" fmla="*/ 208 h 223"/>
                <a:gd name="T52" fmla="*/ 61 w 275"/>
                <a:gd name="T53" fmla="*/ 214 h 223"/>
                <a:gd name="T54" fmla="*/ 67 w 275"/>
                <a:gd name="T55" fmla="*/ 221 h 223"/>
                <a:gd name="T56" fmla="*/ 273 w 275"/>
                <a:gd name="T57" fmla="*/ 213 h 223"/>
                <a:gd name="T58" fmla="*/ 273 w 275"/>
                <a:gd name="T59" fmla="*/ 212 h 223"/>
                <a:gd name="T60" fmla="*/ 274 w 275"/>
                <a:gd name="T61" fmla="*/ 212 h 223"/>
                <a:gd name="T62" fmla="*/ 275 w 275"/>
                <a:gd name="T63" fmla="*/ 211 h 223"/>
                <a:gd name="T64" fmla="*/ 275 w 275"/>
                <a:gd name="T65" fmla="*/ 210 h 223"/>
                <a:gd name="T66" fmla="*/ 262 w 275"/>
                <a:gd name="T67" fmla="*/ 109 h 223"/>
                <a:gd name="T68" fmla="*/ 262 w 275"/>
                <a:gd name="T69" fmla="*/ 102 h 223"/>
                <a:gd name="T70" fmla="*/ 262 w 275"/>
                <a:gd name="T71" fmla="*/ 95 h 223"/>
                <a:gd name="T72" fmla="*/ 262 w 275"/>
                <a:gd name="T73" fmla="*/ 88 h 223"/>
                <a:gd name="T74" fmla="*/ 262 w 275"/>
                <a:gd name="T75" fmla="*/ 82 h 223"/>
                <a:gd name="T76" fmla="*/ 263 w 275"/>
                <a:gd name="T77" fmla="*/ 75 h 223"/>
                <a:gd name="T78" fmla="*/ 263 w 275"/>
                <a:gd name="T79" fmla="*/ 68 h 223"/>
                <a:gd name="T80" fmla="*/ 263 w 275"/>
                <a:gd name="T81" fmla="*/ 61 h 223"/>
                <a:gd name="T82" fmla="*/ 263 w 275"/>
                <a:gd name="T83" fmla="*/ 55 h 223"/>
                <a:gd name="T84" fmla="*/ 263 w 275"/>
                <a:gd name="T85" fmla="*/ 48 h 223"/>
                <a:gd name="T86" fmla="*/ 263 w 275"/>
                <a:gd name="T87" fmla="*/ 41 h 223"/>
                <a:gd name="T88" fmla="*/ 225 w 275"/>
                <a:gd name="T89" fmla="*/ 0 h 223"/>
                <a:gd name="T90" fmla="*/ 38 w 275"/>
                <a:gd name="T91" fmla="*/ 9 h 223"/>
                <a:gd name="T92" fmla="*/ 37 w 275"/>
                <a:gd name="T93" fmla="*/ 9 h 223"/>
                <a:gd name="T94" fmla="*/ 36 w 275"/>
                <a:gd name="T95" fmla="*/ 10 h 223"/>
                <a:gd name="T96" fmla="*/ 36 w 275"/>
                <a:gd name="T97" fmla="*/ 11 h 223"/>
                <a:gd name="T98" fmla="*/ 35 w 275"/>
                <a:gd name="T99" fmla="*/ 11 h 223"/>
                <a:gd name="T100" fmla="*/ 35 w 275"/>
                <a:gd name="T101" fmla="*/ 12 h 223"/>
                <a:gd name="T102" fmla="*/ 35 w 275"/>
                <a:gd name="T103" fmla="*/ 1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5" h="223">
                  <a:moveTo>
                    <a:pt x="35" y="14"/>
                  </a:moveTo>
                  <a:lnTo>
                    <a:pt x="35" y="43"/>
                  </a:lnTo>
                  <a:lnTo>
                    <a:pt x="34" y="44"/>
                  </a:lnTo>
                  <a:lnTo>
                    <a:pt x="18" y="45"/>
                  </a:lnTo>
                  <a:lnTo>
                    <a:pt x="18" y="45"/>
                  </a:lnTo>
                  <a:lnTo>
                    <a:pt x="18" y="45"/>
                  </a:lnTo>
                  <a:lnTo>
                    <a:pt x="17" y="45"/>
                  </a:lnTo>
                  <a:lnTo>
                    <a:pt x="17" y="45"/>
                  </a:lnTo>
                  <a:lnTo>
                    <a:pt x="17" y="45"/>
                  </a:lnTo>
                  <a:lnTo>
                    <a:pt x="17" y="46"/>
                  </a:lnTo>
                  <a:lnTo>
                    <a:pt x="16" y="46"/>
                  </a:lnTo>
                  <a:lnTo>
                    <a:pt x="16" y="47"/>
                  </a:lnTo>
                  <a:lnTo>
                    <a:pt x="16" y="47"/>
                  </a:lnTo>
                  <a:lnTo>
                    <a:pt x="16" y="47"/>
                  </a:lnTo>
                  <a:lnTo>
                    <a:pt x="16" y="48"/>
                  </a:lnTo>
                  <a:lnTo>
                    <a:pt x="16" y="48"/>
                  </a:lnTo>
                  <a:lnTo>
                    <a:pt x="15" y="48"/>
                  </a:lnTo>
                  <a:lnTo>
                    <a:pt x="15" y="48"/>
                  </a:lnTo>
                  <a:lnTo>
                    <a:pt x="16" y="50"/>
                  </a:lnTo>
                  <a:lnTo>
                    <a:pt x="15" y="151"/>
                  </a:lnTo>
                  <a:lnTo>
                    <a:pt x="14" y="152"/>
                  </a:lnTo>
                  <a:lnTo>
                    <a:pt x="14" y="152"/>
                  </a:lnTo>
                  <a:lnTo>
                    <a:pt x="13" y="152"/>
                  </a:lnTo>
                  <a:lnTo>
                    <a:pt x="13" y="152"/>
                  </a:lnTo>
                  <a:lnTo>
                    <a:pt x="12" y="152"/>
                  </a:lnTo>
                  <a:lnTo>
                    <a:pt x="12" y="153"/>
                  </a:lnTo>
                  <a:lnTo>
                    <a:pt x="11" y="153"/>
                  </a:lnTo>
                  <a:lnTo>
                    <a:pt x="11" y="153"/>
                  </a:lnTo>
                  <a:lnTo>
                    <a:pt x="11" y="153"/>
                  </a:lnTo>
                  <a:lnTo>
                    <a:pt x="10" y="153"/>
                  </a:lnTo>
                  <a:lnTo>
                    <a:pt x="10" y="153"/>
                  </a:lnTo>
                  <a:lnTo>
                    <a:pt x="9" y="153"/>
                  </a:lnTo>
                  <a:lnTo>
                    <a:pt x="9" y="153"/>
                  </a:lnTo>
                  <a:lnTo>
                    <a:pt x="8" y="153"/>
                  </a:lnTo>
                  <a:lnTo>
                    <a:pt x="8" y="153"/>
                  </a:lnTo>
                  <a:lnTo>
                    <a:pt x="7" y="153"/>
                  </a:lnTo>
                  <a:lnTo>
                    <a:pt x="7" y="153"/>
                  </a:lnTo>
                  <a:lnTo>
                    <a:pt x="7" y="153"/>
                  </a:lnTo>
                  <a:lnTo>
                    <a:pt x="6" y="153"/>
                  </a:lnTo>
                  <a:lnTo>
                    <a:pt x="6" y="153"/>
                  </a:lnTo>
                  <a:lnTo>
                    <a:pt x="5" y="153"/>
                  </a:lnTo>
                  <a:lnTo>
                    <a:pt x="5" y="153"/>
                  </a:lnTo>
                  <a:lnTo>
                    <a:pt x="4" y="153"/>
                  </a:lnTo>
                  <a:lnTo>
                    <a:pt x="4" y="153"/>
                  </a:lnTo>
                  <a:lnTo>
                    <a:pt x="3" y="153"/>
                  </a:lnTo>
                  <a:lnTo>
                    <a:pt x="3" y="153"/>
                  </a:lnTo>
                  <a:lnTo>
                    <a:pt x="2" y="153"/>
                  </a:lnTo>
                  <a:lnTo>
                    <a:pt x="2" y="153"/>
                  </a:lnTo>
                  <a:lnTo>
                    <a:pt x="2" y="154"/>
                  </a:lnTo>
                  <a:lnTo>
                    <a:pt x="1" y="154"/>
                  </a:lnTo>
                  <a:lnTo>
                    <a:pt x="1" y="154"/>
                  </a:lnTo>
                  <a:lnTo>
                    <a:pt x="0" y="155"/>
                  </a:lnTo>
                  <a:lnTo>
                    <a:pt x="0" y="156"/>
                  </a:lnTo>
                  <a:lnTo>
                    <a:pt x="3" y="158"/>
                  </a:lnTo>
                  <a:lnTo>
                    <a:pt x="5" y="160"/>
                  </a:lnTo>
                  <a:lnTo>
                    <a:pt x="7" y="162"/>
                  </a:lnTo>
                  <a:lnTo>
                    <a:pt x="9" y="164"/>
                  </a:lnTo>
                  <a:lnTo>
                    <a:pt x="11" y="166"/>
                  </a:lnTo>
                  <a:lnTo>
                    <a:pt x="14" y="168"/>
                  </a:lnTo>
                  <a:lnTo>
                    <a:pt x="16" y="170"/>
                  </a:lnTo>
                  <a:lnTo>
                    <a:pt x="18" y="172"/>
                  </a:lnTo>
                  <a:lnTo>
                    <a:pt x="20" y="174"/>
                  </a:lnTo>
                  <a:lnTo>
                    <a:pt x="22" y="176"/>
                  </a:lnTo>
                  <a:lnTo>
                    <a:pt x="24" y="179"/>
                  </a:lnTo>
                  <a:lnTo>
                    <a:pt x="27" y="181"/>
                  </a:lnTo>
                  <a:lnTo>
                    <a:pt x="29" y="183"/>
                  </a:lnTo>
                  <a:lnTo>
                    <a:pt x="31" y="185"/>
                  </a:lnTo>
                  <a:lnTo>
                    <a:pt x="33" y="187"/>
                  </a:lnTo>
                  <a:lnTo>
                    <a:pt x="35" y="189"/>
                  </a:lnTo>
                  <a:lnTo>
                    <a:pt x="37" y="191"/>
                  </a:lnTo>
                  <a:lnTo>
                    <a:pt x="40" y="193"/>
                  </a:lnTo>
                  <a:lnTo>
                    <a:pt x="42" y="195"/>
                  </a:lnTo>
                  <a:lnTo>
                    <a:pt x="44" y="197"/>
                  </a:lnTo>
                  <a:lnTo>
                    <a:pt x="46" y="199"/>
                  </a:lnTo>
                  <a:lnTo>
                    <a:pt x="48" y="202"/>
                  </a:lnTo>
                  <a:lnTo>
                    <a:pt x="50" y="204"/>
                  </a:lnTo>
                  <a:lnTo>
                    <a:pt x="52" y="206"/>
                  </a:lnTo>
                  <a:lnTo>
                    <a:pt x="54" y="208"/>
                  </a:lnTo>
                  <a:lnTo>
                    <a:pt x="57" y="210"/>
                  </a:lnTo>
                  <a:lnTo>
                    <a:pt x="59" y="212"/>
                  </a:lnTo>
                  <a:lnTo>
                    <a:pt x="61" y="214"/>
                  </a:lnTo>
                  <a:lnTo>
                    <a:pt x="63" y="216"/>
                  </a:lnTo>
                  <a:lnTo>
                    <a:pt x="65" y="219"/>
                  </a:lnTo>
                  <a:lnTo>
                    <a:pt x="67" y="221"/>
                  </a:lnTo>
                  <a:lnTo>
                    <a:pt x="70" y="223"/>
                  </a:lnTo>
                  <a:lnTo>
                    <a:pt x="132" y="219"/>
                  </a:lnTo>
                  <a:lnTo>
                    <a:pt x="273" y="213"/>
                  </a:lnTo>
                  <a:lnTo>
                    <a:pt x="273" y="213"/>
                  </a:lnTo>
                  <a:lnTo>
                    <a:pt x="273" y="213"/>
                  </a:lnTo>
                  <a:lnTo>
                    <a:pt x="273" y="212"/>
                  </a:lnTo>
                  <a:lnTo>
                    <a:pt x="274" y="212"/>
                  </a:lnTo>
                  <a:lnTo>
                    <a:pt x="274" y="212"/>
                  </a:lnTo>
                  <a:lnTo>
                    <a:pt x="274" y="212"/>
                  </a:lnTo>
                  <a:lnTo>
                    <a:pt x="274" y="211"/>
                  </a:lnTo>
                  <a:lnTo>
                    <a:pt x="275" y="211"/>
                  </a:lnTo>
                  <a:lnTo>
                    <a:pt x="275" y="211"/>
                  </a:lnTo>
                  <a:lnTo>
                    <a:pt x="275" y="211"/>
                  </a:lnTo>
                  <a:lnTo>
                    <a:pt x="275" y="211"/>
                  </a:lnTo>
                  <a:lnTo>
                    <a:pt x="275" y="210"/>
                  </a:lnTo>
                  <a:lnTo>
                    <a:pt x="275" y="210"/>
                  </a:lnTo>
                  <a:lnTo>
                    <a:pt x="261" y="196"/>
                  </a:lnTo>
                  <a:lnTo>
                    <a:pt x="262" y="109"/>
                  </a:lnTo>
                  <a:lnTo>
                    <a:pt x="262" y="107"/>
                  </a:lnTo>
                  <a:lnTo>
                    <a:pt x="262" y="104"/>
                  </a:lnTo>
                  <a:lnTo>
                    <a:pt x="262" y="102"/>
                  </a:lnTo>
                  <a:lnTo>
                    <a:pt x="262" y="100"/>
                  </a:lnTo>
                  <a:lnTo>
                    <a:pt x="262" y="97"/>
                  </a:lnTo>
                  <a:lnTo>
                    <a:pt x="262" y="95"/>
                  </a:lnTo>
                  <a:lnTo>
                    <a:pt x="262" y="93"/>
                  </a:lnTo>
                  <a:lnTo>
                    <a:pt x="262" y="91"/>
                  </a:lnTo>
                  <a:lnTo>
                    <a:pt x="262" y="88"/>
                  </a:lnTo>
                  <a:lnTo>
                    <a:pt x="262" y="86"/>
                  </a:lnTo>
                  <a:lnTo>
                    <a:pt x="262" y="84"/>
                  </a:lnTo>
                  <a:lnTo>
                    <a:pt x="262" y="82"/>
                  </a:lnTo>
                  <a:lnTo>
                    <a:pt x="262" y="79"/>
                  </a:lnTo>
                  <a:lnTo>
                    <a:pt x="262" y="77"/>
                  </a:lnTo>
                  <a:lnTo>
                    <a:pt x="263" y="75"/>
                  </a:lnTo>
                  <a:lnTo>
                    <a:pt x="263" y="73"/>
                  </a:lnTo>
                  <a:lnTo>
                    <a:pt x="263" y="70"/>
                  </a:lnTo>
                  <a:lnTo>
                    <a:pt x="263" y="68"/>
                  </a:lnTo>
                  <a:lnTo>
                    <a:pt x="263" y="66"/>
                  </a:lnTo>
                  <a:lnTo>
                    <a:pt x="263" y="64"/>
                  </a:lnTo>
                  <a:lnTo>
                    <a:pt x="263" y="61"/>
                  </a:lnTo>
                  <a:lnTo>
                    <a:pt x="263" y="59"/>
                  </a:lnTo>
                  <a:lnTo>
                    <a:pt x="263" y="57"/>
                  </a:lnTo>
                  <a:lnTo>
                    <a:pt x="263" y="55"/>
                  </a:lnTo>
                  <a:lnTo>
                    <a:pt x="263" y="53"/>
                  </a:lnTo>
                  <a:lnTo>
                    <a:pt x="263" y="50"/>
                  </a:lnTo>
                  <a:lnTo>
                    <a:pt x="263" y="48"/>
                  </a:lnTo>
                  <a:lnTo>
                    <a:pt x="263" y="46"/>
                  </a:lnTo>
                  <a:lnTo>
                    <a:pt x="263" y="44"/>
                  </a:lnTo>
                  <a:lnTo>
                    <a:pt x="263" y="41"/>
                  </a:lnTo>
                  <a:lnTo>
                    <a:pt x="263" y="39"/>
                  </a:lnTo>
                  <a:lnTo>
                    <a:pt x="262" y="37"/>
                  </a:lnTo>
                  <a:lnTo>
                    <a:pt x="225" y="0"/>
                  </a:lnTo>
                  <a:lnTo>
                    <a:pt x="179" y="3"/>
                  </a:lnTo>
                  <a:lnTo>
                    <a:pt x="38" y="9"/>
                  </a:lnTo>
                  <a:lnTo>
                    <a:pt x="38" y="9"/>
                  </a:lnTo>
                  <a:lnTo>
                    <a:pt x="37" y="9"/>
                  </a:lnTo>
                  <a:lnTo>
                    <a:pt x="37" y="9"/>
                  </a:lnTo>
                  <a:lnTo>
                    <a:pt x="37" y="9"/>
                  </a:lnTo>
                  <a:lnTo>
                    <a:pt x="37" y="10"/>
                  </a:lnTo>
                  <a:lnTo>
                    <a:pt x="36" y="10"/>
                  </a:lnTo>
                  <a:lnTo>
                    <a:pt x="36" y="10"/>
                  </a:lnTo>
                  <a:lnTo>
                    <a:pt x="36" y="10"/>
                  </a:lnTo>
                  <a:lnTo>
                    <a:pt x="36" y="11"/>
                  </a:lnTo>
                  <a:lnTo>
                    <a:pt x="36" y="11"/>
                  </a:lnTo>
                  <a:lnTo>
                    <a:pt x="36" y="11"/>
                  </a:lnTo>
                  <a:lnTo>
                    <a:pt x="35" y="11"/>
                  </a:lnTo>
                  <a:lnTo>
                    <a:pt x="35" y="11"/>
                  </a:lnTo>
                  <a:lnTo>
                    <a:pt x="35" y="11"/>
                  </a:lnTo>
                  <a:lnTo>
                    <a:pt x="35" y="12"/>
                  </a:lnTo>
                  <a:lnTo>
                    <a:pt x="35" y="12"/>
                  </a:lnTo>
                  <a:lnTo>
                    <a:pt x="35" y="13"/>
                  </a:lnTo>
                  <a:lnTo>
                    <a:pt x="35" y="13"/>
                  </a:lnTo>
                  <a:lnTo>
                    <a:pt x="35" y="13"/>
                  </a:lnTo>
                  <a:lnTo>
                    <a:pt x="35" y="1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0" name="Freeform 1100"/>
            <p:cNvSpPr>
              <a:spLocks/>
            </p:cNvSpPr>
            <p:nvPr/>
          </p:nvSpPr>
          <p:spPr bwMode="auto">
            <a:xfrm>
              <a:off x="1369" y="3223"/>
              <a:ext cx="275" cy="223"/>
            </a:xfrm>
            <a:custGeom>
              <a:avLst/>
              <a:gdLst>
                <a:gd name="T0" fmla="*/ 34 w 275"/>
                <a:gd name="T1" fmla="*/ 44 h 223"/>
                <a:gd name="T2" fmla="*/ 18 w 275"/>
                <a:gd name="T3" fmla="*/ 45 h 223"/>
                <a:gd name="T4" fmla="*/ 17 w 275"/>
                <a:gd name="T5" fmla="*/ 45 h 223"/>
                <a:gd name="T6" fmla="*/ 16 w 275"/>
                <a:gd name="T7" fmla="*/ 47 h 223"/>
                <a:gd name="T8" fmla="*/ 16 w 275"/>
                <a:gd name="T9" fmla="*/ 48 h 223"/>
                <a:gd name="T10" fmla="*/ 15 w 275"/>
                <a:gd name="T11" fmla="*/ 48 h 223"/>
                <a:gd name="T12" fmla="*/ 14 w 275"/>
                <a:gd name="T13" fmla="*/ 152 h 223"/>
                <a:gd name="T14" fmla="*/ 13 w 275"/>
                <a:gd name="T15" fmla="*/ 152 h 223"/>
                <a:gd name="T16" fmla="*/ 11 w 275"/>
                <a:gd name="T17" fmla="*/ 153 h 223"/>
                <a:gd name="T18" fmla="*/ 10 w 275"/>
                <a:gd name="T19" fmla="*/ 153 h 223"/>
                <a:gd name="T20" fmla="*/ 9 w 275"/>
                <a:gd name="T21" fmla="*/ 153 h 223"/>
                <a:gd name="T22" fmla="*/ 7 w 275"/>
                <a:gd name="T23" fmla="*/ 153 h 223"/>
                <a:gd name="T24" fmla="*/ 6 w 275"/>
                <a:gd name="T25" fmla="*/ 153 h 223"/>
                <a:gd name="T26" fmla="*/ 5 w 275"/>
                <a:gd name="T27" fmla="*/ 153 h 223"/>
                <a:gd name="T28" fmla="*/ 3 w 275"/>
                <a:gd name="T29" fmla="*/ 153 h 223"/>
                <a:gd name="T30" fmla="*/ 2 w 275"/>
                <a:gd name="T31" fmla="*/ 153 h 223"/>
                <a:gd name="T32" fmla="*/ 1 w 275"/>
                <a:gd name="T33" fmla="*/ 154 h 223"/>
                <a:gd name="T34" fmla="*/ 3 w 275"/>
                <a:gd name="T35" fmla="*/ 158 h 223"/>
                <a:gd name="T36" fmla="*/ 9 w 275"/>
                <a:gd name="T37" fmla="*/ 164 h 223"/>
                <a:gd name="T38" fmla="*/ 16 w 275"/>
                <a:gd name="T39" fmla="*/ 170 h 223"/>
                <a:gd name="T40" fmla="*/ 22 w 275"/>
                <a:gd name="T41" fmla="*/ 176 h 223"/>
                <a:gd name="T42" fmla="*/ 29 w 275"/>
                <a:gd name="T43" fmla="*/ 183 h 223"/>
                <a:gd name="T44" fmla="*/ 35 w 275"/>
                <a:gd name="T45" fmla="*/ 189 h 223"/>
                <a:gd name="T46" fmla="*/ 42 w 275"/>
                <a:gd name="T47" fmla="*/ 195 h 223"/>
                <a:gd name="T48" fmla="*/ 48 w 275"/>
                <a:gd name="T49" fmla="*/ 202 h 223"/>
                <a:gd name="T50" fmla="*/ 54 w 275"/>
                <a:gd name="T51" fmla="*/ 208 h 223"/>
                <a:gd name="T52" fmla="*/ 61 w 275"/>
                <a:gd name="T53" fmla="*/ 214 h 223"/>
                <a:gd name="T54" fmla="*/ 67 w 275"/>
                <a:gd name="T55" fmla="*/ 221 h 223"/>
                <a:gd name="T56" fmla="*/ 273 w 275"/>
                <a:gd name="T57" fmla="*/ 213 h 223"/>
                <a:gd name="T58" fmla="*/ 273 w 275"/>
                <a:gd name="T59" fmla="*/ 212 h 223"/>
                <a:gd name="T60" fmla="*/ 274 w 275"/>
                <a:gd name="T61" fmla="*/ 212 h 223"/>
                <a:gd name="T62" fmla="*/ 275 w 275"/>
                <a:gd name="T63" fmla="*/ 211 h 223"/>
                <a:gd name="T64" fmla="*/ 275 w 275"/>
                <a:gd name="T65" fmla="*/ 210 h 223"/>
                <a:gd name="T66" fmla="*/ 262 w 275"/>
                <a:gd name="T67" fmla="*/ 109 h 223"/>
                <a:gd name="T68" fmla="*/ 262 w 275"/>
                <a:gd name="T69" fmla="*/ 102 h 223"/>
                <a:gd name="T70" fmla="*/ 262 w 275"/>
                <a:gd name="T71" fmla="*/ 95 h 223"/>
                <a:gd name="T72" fmla="*/ 262 w 275"/>
                <a:gd name="T73" fmla="*/ 88 h 223"/>
                <a:gd name="T74" fmla="*/ 262 w 275"/>
                <a:gd name="T75" fmla="*/ 82 h 223"/>
                <a:gd name="T76" fmla="*/ 263 w 275"/>
                <a:gd name="T77" fmla="*/ 75 h 223"/>
                <a:gd name="T78" fmla="*/ 263 w 275"/>
                <a:gd name="T79" fmla="*/ 68 h 223"/>
                <a:gd name="T80" fmla="*/ 263 w 275"/>
                <a:gd name="T81" fmla="*/ 61 h 223"/>
                <a:gd name="T82" fmla="*/ 263 w 275"/>
                <a:gd name="T83" fmla="*/ 55 h 223"/>
                <a:gd name="T84" fmla="*/ 263 w 275"/>
                <a:gd name="T85" fmla="*/ 48 h 223"/>
                <a:gd name="T86" fmla="*/ 263 w 275"/>
                <a:gd name="T87" fmla="*/ 41 h 223"/>
                <a:gd name="T88" fmla="*/ 225 w 275"/>
                <a:gd name="T89" fmla="*/ 0 h 223"/>
                <a:gd name="T90" fmla="*/ 38 w 275"/>
                <a:gd name="T91" fmla="*/ 9 h 223"/>
                <a:gd name="T92" fmla="*/ 37 w 275"/>
                <a:gd name="T93" fmla="*/ 9 h 223"/>
                <a:gd name="T94" fmla="*/ 36 w 275"/>
                <a:gd name="T95" fmla="*/ 10 h 223"/>
                <a:gd name="T96" fmla="*/ 36 w 275"/>
                <a:gd name="T97" fmla="*/ 11 h 223"/>
                <a:gd name="T98" fmla="*/ 35 w 275"/>
                <a:gd name="T99" fmla="*/ 11 h 223"/>
                <a:gd name="T100" fmla="*/ 35 w 275"/>
                <a:gd name="T101" fmla="*/ 12 h 223"/>
                <a:gd name="T102" fmla="*/ 35 w 275"/>
                <a:gd name="T103" fmla="*/ 1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5" h="223">
                  <a:moveTo>
                    <a:pt x="35" y="14"/>
                  </a:moveTo>
                  <a:lnTo>
                    <a:pt x="35" y="43"/>
                  </a:lnTo>
                  <a:lnTo>
                    <a:pt x="34" y="44"/>
                  </a:lnTo>
                  <a:lnTo>
                    <a:pt x="18" y="45"/>
                  </a:lnTo>
                  <a:lnTo>
                    <a:pt x="18" y="45"/>
                  </a:lnTo>
                  <a:lnTo>
                    <a:pt x="18" y="45"/>
                  </a:lnTo>
                  <a:lnTo>
                    <a:pt x="17" y="45"/>
                  </a:lnTo>
                  <a:lnTo>
                    <a:pt x="17" y="45"/>
                  </a:lnTo>
                  <a:lnTo>
                    <a:pt x="17" y="45"/>
                  </a:lnTo>
                  <a:lnTo>
                    <a:pt x="17" y="46"/>
                  </a:lnTo>
                  <a:lnTo>
                    <a:pt x="16" y="46"/>
                  </a:lnTo>
                  <a:lnTo>
                    <a:pt x="16" y="47"/>
                  </a:lnTo>
                  <a:lnTo>
                    <a:pt x="16" y="47"/>
                  </a:lnTo>
                  <a:lnTo>
                    <a:pt x="16" y="47"/>
                  </a:lnTo>
                  <a:lnTo>
                    <a:pt x="16" y="48"/>
                  </a:lnTo>
                  <a:lnTo>
                    <a:pt x="16" y="48"/>
                  </a:lnTo>
                  <a:lnTo>
                    <a:pt x="15" y="48"/>
                  </a:lnTo>
                  <a:lnTo>
                    <a:pt x="15" y="48"/>
                  </a:lnTo>
                  <a:lnTo>
                    <a:pt x="16" y="50"/>
                  </a:lnTo>
                  <a:lnTo>
                    <a:pt x="15" y="151"/>
                  </a:lnTo>
                  <a:lnTo>
                    <a:pt x="14" y="152"/>
                  </a:lnTo>
                  <a:lnTo>
                    <a:pt x="14" y="152"/>
                  </a:lnTo>
                  <a:lnTo>
                    <a:pt x="13" y="152"/>
                  </a:lnTo>
                  <a:lnTo>
                    <a:pt x="13" y="152"/>
                  </a:lnTo>
                  <a:lnTo>
                    <a:pt x="12" y="152"/>
                  </a:lnTo>
                  <a:lnTo>
                    <a:pt x="12" y="153"/>
                  </a:lnTo>
                  <a:lnTo>
                    <a:pt x="11" y="153"/>
                  </a:lnTo>
                  <a:lnTo>
                    <a:pt x="11" y="153"/>
                  </a:lnTo>
                  <a:lnTo>
                    <a:pt x="11" y="153"/>
                  </a:lnTo>
                  <a:lnTo>
                    <a:pt x="10" y="153"/>
                  </a:lnTo>
                  <a:lnTo>
                    <a:pt x="10" y="153"/>
                  </a:lnTo>
                  <a:lnTo>
                    <a:pt x="9" y="153"/>
                  </a:lnTo>
                  <a:lnTo>
                    <a:pt x="9" y="153"/>
                  </a:lnTo>
                  <a:lnTo>
                    <a:pt x="8" y="153"/>
                  </a:lnTo>
                  <a:lnTo>
                    <a:pt x="8" y="153"/>
                  </a:lnTo>
                  <a:lnTo>
                    <a:pt x="7" y="153"/>
                  </a:lnTo>
                  <a:lnTo>
                    <a:pt x="7" y="153"/>
                  </a:lnTo>
                  <a:lnTo>
                    <a:pt x="7" y="153"/>
                  </a:lnTo>
                  <a:lnTo>
                    <a:pt x="6" y="153"/>
                  </a:lnTo>
                  <a:lnTo>
                    <a:pt x="6" y="153"/>
                  </a:lnTo>
                  <a:lnTo>
                    <a:pt x="5" y="153"/>
                  </a:lnTo>
                  <a:lnTo>
                    <a:pt x="5" y="153"/>
                  </a:lnTo>
                  <a:lnTo>
                    <a:pt x="4" y="153"/>
                  </a:lnTo>
                  <a:lnTo>
                    <a:pt x="4" y="153"/>
                  </a:lnTo>
                  <a:lnTo>
                    <a:pt x="3" y="153"/>
                  </a:lnTo>
                  <a:lnTo>
                    <a:pt x="3" y="153"/>
                  </a:lnTo>
                  <a:lnTo>
                    <a:pt x="2" y="153"/>
                  </a:lnTo>
                  <a:lnTo>
                    <a:pt x="2" y="153"/>
                  </a:lnTo>
                  <a:lnTo>
                    <a:pt x="2" y="154"/>
                  </a:lnTo>
                  <a:lnTo>
                    <a:pt x="1" y="154"/>
                  </a:lnTo>
                  <a:lnTo>
                    <a:pt x="1" y="154"/>
                  </a:lnTo>
                  <a:lnTo>
                    <a:pt x="0" y="155"/>
                  </a:lnTo>
                  <a:lnTo>
                    <a:pt x="0" y="156"/>
                  </a:lnTo>
                  <a:lnTo>
                    <a:pt x="3" y="158"/>
                  </a:lnTo>
                  <a:lnTo>
                    <a:pt x="5" y="160"/>
                  </a:lnTo>
                  <a:lnTo>
                    <a:pt x="7" y="162"/>
                  </a:lnTo>
                  <a:lnTo>
                    <a:pt x="9" y="164"/>
                  </a:lnTo>
                  <a:lnTo>
                    <a:pt x="11" y="166"/>
                  </a:lnTo>
                  <a:lnTo>
                    <a:pt x="14" y="168"/>
                  </a:lnTo>
                  <a:lnTo>
                    <a:pt x="16" y="170"/>
                  </a:lnTo>
                  <a:lnTo>
                    <a:pt x="18" y="172"/>
                  </a:lnTo>
                  <a:lnTo>
                    <a:pt x="20" y="174"/>
                  </a:lnTo>
                  <a:lnTo>
                    <a:pt x="22" y="176"/>
                  </a:lnTo>
                  <a:lnTo>
                    <a:pt x="24" y="179"/>
                  </a:lnTo>
                  <a:lnTo>
                    <a:pt x="27" y="181"/>
                  </a:lnTo>
                  <a:lnTo>
                    <a:pt x="29" y="183"/>
                  </a:lnTo>
                  <a:lnTo>
                    <a:pt x="31" y="185"/>
                  </a:lnTo>
                  <a:lnTo>
                    <a:pt x="33" y="187"/>
                  </a:lnTo>
                  <a:lnTo>
                    <a:pt x="35" y="189"/>
                  </a:lnTo>
                  <a:lnTo>
                    <a:pt x="37" y="191"/>
                  </a:lnTo>
                  <a:lnTo>
                    <a:pt x="40" y="193"/>
                  </a:lnTo>
                  <a:lnTo>
                    <a:pt x="42" y="195"/>
                  </a:lnTo>
                  <a:lnTo>
                    <a:pt x="44" y="197"/>
                  </a:lnTo>
                  <a:lnTo>
                    <a:pt x="46" y="199"/>
                  </a:lnTo>
                  <a:lnTo>
                    <a:pt x="48" y="202"/>
                  </a:lnTo>
                  <a:lnTo>
                    <a:pt x="50" y="204"/>
                  </a:lnTo>
                  <a:lnTo>
                    <a:pt x="52" y="206"/>
                  </a:lnTo>
                  <a:lnTo>
                    <a:pt x="54" y="208"/>
                  </a:lnTo>
                  <a:lnTo>
                    <a:pt x="57" y="210"/>
                  </a:lnTo>
                  <a:lnTo>
                    <a:pt x="59" y="212"/>
                  </a:lnTo>
                  <a:lnTo>
                    <a:pt x="61" y="214"/>
                  </a:lnTo>
                  <a:lnTo>
                    <a:pt x="63" y="216"/>
                  </a:lnTo>
                  <a:lnTo>
                    <a:pt x="65" y="219"/>
                  </a:lnTo>
                  <a:lnTo>
                    <a:pt x="67" y="221"/>
                  </a:lnTo>
                  <a:lnTo>
                    <a:pt x="70" y="223"/>
                  </a:lnTo>
                  <a:lnTo>
                    <a:pt x="132" y="219"/>
                  </a:lnTo>
                  <a:lnTo>
                    <a:pt x="273" y="213"/>
                  </a:lnTo>
                  <a:lnTo>
                    <a:pt x="273" y="213"/>
                  </a:lnTo>
                  <a:lnTo>
                    <a:pt x="273" y="213"/>
                  </a:lnTo>
                  <a:lnTo>
                    <a:pt x="273" y="212"/>
                  </a:lnTo>
                  <a:lnTo>
                    <a:pt x="274" y="212"/>
                  </a:lnTo>
                  <a:lnTo>
                    <a:pt x="274" y="212"/>
                  </a:lnTo>
                  <a:lnTo>
                    <a:pt x="274" y="212"/>
                  </a:lnTo>
                  <a:lnTo>
                    <a:pt x="274" y="211"/>
                  </a:lnTo>
                  <a:lnTo>
                    <a:pt x="275" y="211"/>
                  </a:lnTo>
                  <a:lnTo>
                    <a:pt x="275" y="211"/>
                  </a:lnTo>
                  <a:lnTo>
                    <a:pt x="275" y="211"/>
                  </a:lnTo>
                  <a:lnTo>
                    <a:pt x="275" y="211"/>
                  </a:lnTo>
                  <a:lnTo>
                    <a:pt x="275" y="210"/>
                  </a:lnTo>
                  <a:lnTo>
                    <a:pt x="275" y="210"/>
                  </a:lnTo>
                  <a:lnTo>
                    <a:pt x="261" y="196"/>
                  </a:lnTo>
                  <a:lnTo>
                    <a:pt x="262" y="109"/>
                  </a:lnTo>
                  <a:lnTo>
                    <a:pt x="262" y="107"/>
                  </a:lnTo>
                  <a:lnTo>
                    <a:pt x="262" y="104"/>
                  </a:lnTo>
                  <a:lnTo>
                    <a:pt x="262" y="102"/>
                  </a:lnTo>
                  <a:lnTo>
                    <a:pt x="262" y="100"/>
                  </a:lnTo>
                  <a:lnTo>
                    <a:pt x="262" y="97"/>
                  </a:lnTo>
                  <a:lnTo>
                    <a:pt x="262" y="95"/>
                  </a:lnTo>
                  <a:lnTo>
                    <a:pt x="262" y="93"/>
                  </a:lnTo>
                  <a:lnTo>
                    <a:pt x="262" y="91"/>
                  </a:lnTo>
                  <a:lnTo>
                    <a:pt x="262" y="88"/>
                  </a:lnTo>
                  <a:lnTo>
                    <a:pt x="262" y="86"/>
                  </a:lnTo>
                  <a:lnTo>
                    <a:pt x="262" y="84"/>
                  </a:lnTo>
                  <a:lnTo>
                    <a:pt x="262" y="82"/>
                  </a:lnTo>
                  <a:lnTo>
                    <a:pt x="262" y="79"/>
                  </a:lnTo>
                  <a:lnTo>
                    <a:pt x="262" y="77"/>
                  </a:lnTo>
                  <a:lnTo>
                    <a:pt x="263" y="75"/>
                  </a:lnTo>
                  <a:lnTo>
                    <a:pt x="263" y="73"/>
                  </a:lnTo>
                  <a:lnTo>
                    <a:pt x="263" y="70"/>
                  </a:lnTo>
                  <a:lnTo>
                    <a:pt x="263" y="68"/>
                  </a:lnTo>
                  <a:lnTo>
                    <a:pt x="263" y="66"/>
                  </a:lnTo>
                  <a:lnTo>
                    <a:pt x="263" y="64"/>
                  </a:lnTo>
                  <a:lnTo>
                    <a:pt x="263" y="61"/>
                  </a:lnTo>
                  <a:lnTo>
                    <a:pt x="263" y="59"/>
                  </a:lnTo>
                  <a:lnTo>
                    <a:pt x="263" y="57"/>
                  </a:lnTo>
                  <a:lnTo>
                    <a:pt x="263" y="55"/>
                  </a:lnTo>
                  <a:lnTo>
                    <a:pt x="263" y="53"/>
                  </a:lnTo>
                  <a:lnTo>
                    <a:pt x="263" y="50"/>
                  </a:lnTo>
                  <a:lnTo>
                    <a:pt x="263" y="48"/>
                  </a:lnTo>
                  <a:lnTo>
                    <a:pt x="263" y="46"/>
                  </a:lnTo>
                  <a:lnTo>
                    <a:pt x="263" y="44"/>
                  </a:lnTo>
                  <a:lnTo>
                    <a:pt x="263" y="41"/>
                  </a:lnTo>
                  <a:lnTo>
                    <a:pt x="263" y="39"/>
                  </a:lnTo>
                  <a:lnTo>
                    <a:pt x="262" y="37"/>
                  </a:lnTo>
                  <a:lnTo>
                    <a:pt x="225" y="0"/>
                  </a:lnTo>
                  <a:lnTo>
                    <a:pt x="179" y="3"/>
                  </a:lnTo>
                  <a:lnTo>
                    <a:pt x="38" y="9"/>
                  </a:lnTo>
                  <a:lnTo>
                    <a:pt x="38" y="9"/>
                  </a:lnTo>
                  <a:lnTo>
                    <a:pt x="37" y="9"/>
                  </a:lnTo>
                  <a:lnTo>
                    <a:pt x="37" y="9"/>
                  </a:lnTo>
                  <a:lnTo>
                    <a:pt x="37" y="9"/>
                  </a:lnTo>
                  <a:lnTo>
                    <a:pt x="37" y="10"/>
                  </a:lnTo>
                  <a:lnTo>
                    <a:pt x="36" y="10"/>
                  </a:lnTo>
                  <a:lnTo>
                    <a:pt x="36" y="10"/>
                  </a:lnTo>
                  <a:lnTo>
                    <a:pt x="36" y="10"/>
                  </a:lnTo>
                  <a:lnTo>
                    <a:pt x="36" y="11"/>
                  </a:lnTo>
                  <a:lnTo>
                    <a:pt x="36" y="11"/>
                  </a:lnTo>
                  <a:lnTo>
                    <a:pt x="36" y="11"/>
                  </a:lnTo>
                  <a:lnTo>
                    <a:pt x="35" y="11"/>
                  </a:lnTo>
                  <a:lnTo>
                    <a:pt x="35" y="11"/>
                  </a:lnTo>
                  <a:lnTo>
                    <a:pt x="35" y="11"/>
                  </a:lnTo>
                  <a:lnTo>
                    <a:pt x="35" y="12"/>
                  </a:lnTo>
                  <a:lnTo>
                    <a:pt x="35" y="12"/>
                  </a:lnTo>
                  <a:lnTo>
                    <a:pt x="35" y="13"/>
                  </a:lnTo>
                  <a:lnTo>
                    <a:pt x="35" y="13"/>
                  </a:lnTo>
                  <a:lnTo>
                    <a:pt x="35" y="13"/>
                  </a:lnTo>
                  <a:lnTo>
                    <a:pt x="35" y="14"/>
                  </a:lnTo>
                  <a:lnTo>
                    <a:pt x="35" y="14"/>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1" name="Freeform 1101"/>
            <p:cNvSpPr>
              <a:spLocks/>
            </p:cNvSpPr>
            <p:nvPr/>
          </p:nvSpPr>
          <p:spPr bwMode="auto">
            <a:xfrm>
              <a:off x="1410" y="3226"/>
              <a:ext cx="218" cy="45"/>
            </a:xfrm>
            <a:custGeom>
              <a:avLst/>
              <a:gdLst>
                <a:gd name="T0" fmla="*/ 1 w 218"/>
                <a:gd name="T1" fmla="*/ 10 h 45"/>
                <a:gd name="T2" fmla="*/ 3 w 218"/>
                <a:gd name="T3" fmla="*/ 13 h 45"/>
                <a:gd name="T4" fmla="*/ 5 w 218"/>
                <a:gd name="T5" fmla="*/ 15 h 45"/>
                <a:gd name="T6" fmla="*/ 7 w 218"/>
                <a:gd name="T7" fmla="*/ 17 h 45"/>
                <a:gd name="T8" fmla="*/ 9 w 218"/>
                <a:gd name="T9" fmla="*/ 19 h 45"/>
                <a:gd name="T10" fmla="*/ 11 w 218"/>
                <a:gd name="T11" fmla="*/ 22 h 45"/>
                <a:gd name="T12" fmla="*/ 14 w 218"/>
                <a:gd name="T13" fmla="*/ 24 h 45"/>
                <a:gd name="T14" fmla="*/ 16 w 218"/>
                <a:gd name="T15" fmla="*/ 26 h 45"/>
                <a:gd name="T16" fmla="*/ 18 w 218"/>
                <a:gd name="T17" fmla="*/ 28 h 45"/>
                <a:gd name="T18" fmla="*/ 21 w 218"/>
                <a:gd name="T19" fmla="*/ 30 h 45"/>
                <a:gd name="T20" fmla="*/ 23 w 218"/>
                <a:gd name="T21" fmla="*/ 33 h 45"/>
                <a:gd name="T22" fmla="*/ 25 w 218"/>
                <a:gd name="T23" fmla="*/ 35 h 45"/>
                <a:gd name="T24" fmla="*/ 28 w 218"/>
                <a:gd name="T25" fmla="*/ 37 h 45"/>
                <a:gd name="T26" fmla="*/ 30 w 218"/>
                <a:gd name="T27" fmla="*/ 39 h 45"/>
                <a:gd name="T28" fmla="*/ 32 w 218"/>
                <a:gd name="T29" fmla="*/ 41 h 45"/>
                <a:gd name="T30" fmla="*/ 34 w 218"/>
                <a:gd name="T31" fmla="*/ 44 h 45"/>
                <a:gd name="T32" fmla="*/ 218 w 218"/>
                <a:gd name="T33" fmla="*/ 36 h 45"/>
                <a:gd name="T34" fmla="*/ 216 w 218"/>
                <a:gd name="T35" fmla="*/ 34 h 45"/>
                <a:gd name="T36" fmla="*/ 214 w 218"/>
                <a:gd name="T37" fmla="*/ 31 h 45"/>
                <a:gd name="T38" fmla="*/ 211 w 218"/>
                <a:gd name="T39" fmla="*/ 29 h 45"/>
                <a:gd name="T40" fmla="*/ 209 w 218"/>
                <a:gd name="T41" fmla="*/ 27 h 45"/>
                <a:gd name="T42" fmla="*/ 207 w 218"/>
                <a:gd name="T43" fmla="*/ 25 h 45"/>
                <a:gd name="T44" fmla="*/ 205 w 218"/>
                <a:gd name="T45" fmla="*/ 22 h 45"/>
                <a:gd name="T46" fmla="*/ 202 w 218"/>
                <a:gd name="T47" fmla="*/ 20 h 45"/>
                <a:gd name="T48" fmla="*/ 200 w 218"/>
                <a:gd name="T49" fmla="*/ 18 h 45"/>
                <a:gd name="T50" fmla="*/ 198 w 218"/>
                <a:gd name="T51" fmla="*/ 16 h 45"/>
                <a:gd name="T52" fmla="*/ 195 w 218"/>
                <a:gd name="T53" fmla="*/ 14 h 45"/>
                <a:gd name="T54" fmla="*/ 193 w 218"/>
                <a:gd name="T55" fmla="*/ 11 h 45"/>
                <a:gd name="T56" fmla="*/ 191 w 218"/>
                <a:gd name="T57" fmla="*/ 9 h 45"/>
                <a:gd name="T58" fmla="*/ 189 w 218"/>
                <a:gd name="T59" fmla="*/ 7 h 45"/>
                <a:gd name="T60" fmla="*/ 186 w 218"/>
                <a:gd name="T61" fmla="*/ 5 h 45"/>
                <a:gd name="T62" fmla="*/ 184 w 218"/>
                <a:gd name="T63" fmla="*/ 3 h 45"/>
                <a:gd name="T64" fmla="*/ 182 w 218"/>
                <a:gd name="T65" fmla="*/ 0 h 45"/>
                <a:gd name="T66" fmla="*/ 0 w 218"/>
                <a:gd name="T67"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8" h="45">
                  <a:moveTo>
                    <a:pt x="0" y="9"/>
                  </a:moveTo>
                  <a:lnTo>
                    <a:pt x="1" y="10"/>
                  </a:lnTo>
                  <a:lnTo>
                    <a:pt x="2" y="12"/>
                  </a:lnTo>
                  <a:lnTo>
                    <a:pt x="3" y="13"/>
                  </a:lnTo>
                  <a:lnTo>
                    <a:pt x="4" y="14"/>
                  </a:lnTo>
                  <a:lnTo>
                    <a:pt x="5" y="15"/>
                  </a:lnTo>
                  <a:lnTo>
                    <a:pt x="6" y="16"/>
                  </a:lnTo>
                  <a:lnTo>
                    <a:pt x="7" y="17"/>
                  </a:lnTo>
                  <a:lnTo>
                    <a:pt x="8" y="18"/>
                  </a:lnTo>
                  <a:lnTo>
                    <a:pt x="9" y="19"/>
                  </a:lnTo>
                  <a:lnTo>
                    <a:pt x="10" y="21"/>
                  </a:lnTo>
                  <a:lnTo>
                    <a:pt x="11" y="22"/>
                  </a:lnTo>
                  <a:lnTo>
                    <a:pt x="12" y="23"/>
                  </a:lnTo>
                  <a:lnTo>
                    <a:pt x="14" y="24"/>
                  </a:lnTo>
                  <a:lnTo>
                    <a:pt x="15" y="25"/>
                  </a:lnTo>
                  <a:lnTo>
                    <a:pt x="16" y="26"/>
                  </a:lnTo>
                  <a:lnTo>
                    <a:pt x="17" y="27"/>
                  </a:lnTo>
                  <a:lnTo>
                    <a:pt x="18" y="28"/>
                  </a:lnTo>
                  <a:lnTo>
                    <a:pt x="19" y="29"/>
                  </a:lnTo>
                  <a:lnTo>
                    <a:pt x="21" y="30"/>
                  </a:lnTo>
                  <a:lnTo>
                    <a:pt x="22" y="31"/>
                  </a:lnTo>
                  <a:lnTo>
                    <a:pt x="23" y="33"/>
                  </a:lnTo>
                  <a:lnTo>
                    <a:pt x="24" y="34"/>
                  </a:lnTo>
                  <a:lnTo>
                    <a:pt x="25" y="35"/>
                  </a:lnTo>
                  <a:lnTo>
                    <a:pt x="26" y="36"/>
                  </a:lnTo>
                  <a:lnTo>
                    <a:pt x="28" y="37"/>
                  </a:lnTo>
                  <a:lnTo>
                    <a:pt x="29" y="38"/>
                  </a:lnTo>
                  <a:lnTo>
                    <a:pt x="30" y="39"/>
                  </a:lnTo>
                  <a:lnTo>
                    <a:pt x="31" y="40"/>
                  </a:lnTo>
                  <a:lnTo>
                    <a:pt x="32" y="41"/>
                  </a:lnTo>
                  <a:lnTo>
                    <a:pt x="33" y="42"/>
                  </a:lnTo>
                  <a:lnTo>
                    <a:pt x="34" y="44"/>
                  </a:lnTo>
                  <a:lnTo>
                    <a:pt x="36" y="45"/>
                  </a:lnTo>
                  <a:lnTo>
                    <a:pt x="218" y="36"/>
                  </a:lnTo>
                  <a:lnTo>
                    <a:pt x="217" y="35"/>
                  </a:lnTo>
                  <a:lnTo>
                    <a:pt x="216" y="34"/>
                  </a:lnTo>
                  <a:lnTo>
                    <a:pt x="215" y="32"/>
                  </a:lnTo>
                  <a:lnTo>
                    <a:pt x="214" y="31"/>
                  </a:lnTo>
                  <a:lnTo>
                    <a:pt x="213" y="30"/>
                  </a:lnTo>
                  <a:lnTo>
                    <a:pt x="211" y="29"/>
                  </a:lnTo>
                  <a:lnTo>
                    <a:pt x="210" y="28"/>
                  </a:lnTo>
                  <a:lnTo>
                    <a:pt x="209" y="27"/>
                  </a:lnTo>
                  <a:lnTo>
                    <a:pt x="208" y="26"/>
                  </a:lnTo>
                  <a:lnTo>
                    <a:pt x="207" y="25"/>
                  </a:lnTo>
                  <a:lnTo>
                    <a:pt x="206" y="23"/>
                  </a:lnTo>
                  <a:lnTo>
                    <a:pt x="205" y="22"/>
                  </a:lnTo>
                  <a:lnTo>
                    <a:pt x="203" y="21"/>
                  </a:lnTo>
                  <a:lnTo>
                    <a:pt x="202" y="20"/>
                  </a:lnTo>
                  <a:lnTo>
                    <a:pt x="201" y="19"/>
                  </a:lnTo>
                  <a:lnTo>
                    <a:pt x="200" y="18"/>
                  </a:lnTo>
                  <a:lnTo>
                    <a:pt x="199" y="17"/>
                  </a:lnTo>
                  <a:lnTo>
                    <a:pt x="198" y="16"/>
                  </a:lnTo>
                  <a:lnTo>
                    <a:pt x="197" y="14"/>
                  </a:lnTo>
                  <a:lnTo>
                    <a:pt x="195" y="14"/>
                  </a:lnTo>
                  <a:lnTo>
                    <a:pt x="194" y="12"/>
                  </a:lnTo>
                  <a:lnTo>
                    <a:pt x="193" y="11"/>
                  </a:lnTo>
                  <a:lnTo>
                    <a:pt x="192" y="10"/>
                  </a:lnTo>
                  <a:lnTo>
                    <a:pt x="191" y="9"/>
                  </a:lnTo>
                  <a:lnTo>
                    <a:pt x="190" y="8"/>
                  </a:lnTo>
                  <a:lnTo>
                    <a:pt x="189" y="7"/>
                  </a:lnTo>
                  <a:lnTo>
                    <a:pt x="187" y="6"/>
                  </a:lnTo>
                  <a:lnTo>
                    <a:pt x="186" y="5"/>
                  </a:lnTo>
                  <a:lnTo>
                    <a:pt x="185" y="4"/>
                  </a:lnTo>
                  <a:lnTo>
                    <a:pt x="184" y="3"/>
                  </a:lnTo>
                  <a:lnTo>
                    <a:pt x="183" y="2"/>
                  </a:lnTo>
                  <a:lnTo>
                    <a:pt x="182" y="0"/>
                  </a:lnTo>
                  <a:lnTo>
                    <a:pt x="18" y="8"/>
                  </a:lnTo>
                  <a:lnTo>
                    <a:pt x="0" y="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2" name="Freeform 1102"/>
            <p:cNvSpPr>
              <a:spLocks/>
            </p:cNvSpPr>
            <p:nvPr/>
          </p:nvSpPr>
          <p:spPr bwMode="auto">
            <a:xfrm>
              <a:off x="1410" y="3226"/>
              <a:ext cx="218" cy="45"/>
            </a:xfrm>
            <a:custGeom>
              <a:avLst/>
              <a:gdLst>
                <a:gd name="T0" fmla="*/ 1 w 218"/>
                <a:gd name="T1" fmla="*/ 10 h 45"/>
                <a:gd name="T2" fmla="*/ 3 w 218"/>
                <a:gd name="T3" fmla="*/ 13 h 45"/>
                <a:gd name="T4" fmla="*/ 5 w 218"/>
                <a:gd name="T5" fmla="*/ 15 h 45"/>
                <a:gd name="T6" fmla="*/ 7 w 218"/>
                <a:gd name="T7" fmla="*/ 17 h 45"/>
                <a:gd name="T8" fmla="*/ 9 w 218"/>
                <a:gd name="T9" fmla="*/ 19 h 45"/>
                <a:gd name="T10" fmla="*/ 11 w 218"/>
                <a:gd name="T11" fmla="*/ 22 h 45"/>
                <a:gd name="T12" fmla="*/ 14 w 218"/>
                <a:gd name="T13" fmla="*/ 24 h 45"/>
                <a:gd name="T14" fmla="*/ 16 w 218"/>
                <a:gd name="T15" fmla="*/ 26 h 45"/>
                <a:gd name="T16" fmla="*/ 18 w 218"/>
                <a:gd name="T17" fmla="*/ 28 h 45"/>
                <a:gd name="T18" fmla="*/ 21 w 218"/>
                <a:gd name="T19" fmla="*/ 30 h 45"/>
                <a:gd name="T20" fmla="*/ 23 w 218"/>
                <a:gd name="T21" fmla="*/ 33 h 45"/>
                <a:gd name="T22" fmla="*/ 25 w 218"/>
                <a:gd name="T23" fmla="*/ 35 h 45"/>
                <a:gd name="T24" fmla="*/ 28 w 218"/>
                <a:gd name="T25" fmla="*/ 37 h 45"/>
                <a:gd name="T26" fmla="*/ 30 w 218"/>
                <a:gd name="T27" fmla="*/ 39 h 45"/>
                <a:gd name="T28" fmla="*/ 32 w 218"/>
                <a:gd name="T29" fmla="*/ 41 h 45"/>
                <a:gd name="T30" fmla="*/ 34 w 218"/>
                <a:gd name="T31" fmla="*/ 44 h 45"/>
                <a:gd name="T32" fmla="*/ 218 w 218"/>
                <a:gd name="T33" fmla="*/ 36 h 45"/>
                <a:gd name="T34" fmla="*/ 216 w 218"/>
                <a:gd name="T35" fmla="*/ 34 h 45"/>
                <a:gd name="T36" fmla="*/ 214 w 218"/>
                <a:gd name="T37" fmla="*/ 31 h 45"/>
                <a:gd name="T38" fmla="*/ 211 w 218"/>
                <a:gd name="T39" fmla="*/ 29 h 45"/>
                <a:gd name="T40" fmla="*/ 209 w 218"/>
                <a:gd name="T41" fmla="*/ 27 h 45"/>
                <a:gd name="T42" fmla="*/ 207 w 218"/>
                <a:gd name="T43" fmla="*/ 25 h 45"/>
                <a:gd name="T44" fmla="*/ 205 w 218"/>
                <a:gd name="T45" fmla="*/ 22 h 45"/>
                <a:gd name="T46" fmla="*/ 202 w 218"/>
                <a:gd name="T47" fmla="*/ 20 h 45"/>
                <a:gd name="T48" fmla="*/ 200 w 218"/>
                <a:gd name="T49" fmla="*/ 18 h 45"/>
                <a:gd name="T50" fmla="*/ 198 w 218"/>
                <a:gd name="T51" fmla="*/ 16 h 45"/>
                <a:gd name="T52" fmla="*/ 195 w 218"/>
                <a:gd name="T53" fmla="*/ 14 h 45"/>
                <a:gd name="T54" fmla="*/ 193 w 218"/>
                <a:gd name="T55" fmla="*/ 11 h 45"/>
                <a:gd name="T56" fmla="*/ 191 w 218"/>
                <a:gd name="T57" fmla="*/ 9 h 45"/>
                <a:gd name="T58" fmla="*/ 189 w 218"/>
                <a:gd name="T59" fmla="*/ 7 h 45"/>
                <a:gd name="T60" fmla="*/ 186 w 218"/>
                <a:gd name="T61" fmla="*/ 5 h 45"/>
                <a:gd name="T62" fmla="*/ 184 w 218"/>
                <a:gd name="T63" fmla="*/ 3 h 45"/>
                <a:gd name="T64" fmla="*/ 182 w 218"/>
                <a:gd name="T65" fmla="*/ 0 h 45"/>
                <a:gd name="T66" fmla="*/ 0 w 218"/>
                <a:gd name="T67"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8" h="45">
                  <a:moveTo>
                    <a:pt x="0" y="9"/>
                  </a:moveTo>
                  <a:lnTo>
                    <a:pt x="1" y="10"/>
                  </a:lnTo>
                  <a:lnTo>
                    <a:pt x="2" y="12"/>
                  </a:lnTo>
                  <a:lnTo>
                    <a:pt x="3" y="13"/>
                  </a:lnTo>
                  <a:lnTo>
                    <a:pt x="4" y="14"/>
                  </a:lnTo>
                  <a:lnTo>
                    <a:pt x="5" y="15"/>
                  </a:lnTo>
                  <a:lnTo>
                    <a:pt x="6" y="16"/>
                  </a:lnTo>
                  <a:lnTo>
                    <a:pt x="7" y="17"/>
                  </a:lnTo>
                  <a:lnTo>
                    <a:pt x="8" y="18"/>
                  </a:lnTo>
                  <a:lnTo>
                    <a:pt x="9" y="19"/>
                  </a:lnTo>
                  <a:lnTo>
                    <a:pt x="10" y="21"/>
                  </a:lnTo>
                  <a:lnTo>
                    <a:pt x="11" y="22"/>
                  </a:lnTo>
                  <a:lnTo>
                    <a:pt x="12" y="23"/>
                  </a:lnTo>
                  <a:lnTo>
                    <a:pt x="14" y="24"/>
                  </a:lnTo>
                  <a:lnTo>
                    <a:pt x="15" y="25"/>
                  </a:lnTo>
                  <a:lnTo>
                    <a:pt x="16" y="26"/>
                  </a:lnTo>
                  <a:lnTo>
                    <a:pt x="17" y="27"/>
                  </a:lnTo>
                  <a:lnTo>
                    <a:pt x="18" y="28"/>
                  </a:lnTo>
                  <a:lnTo>
                    <a:pt x="19" y="29"/>
                  </a:lnTo>
                  <a:lnTo>
                    <a:pt x="21" y="30"/>
                  </a:lnTo>
                  <a:lnTo>
                    <a:pt x="22" y="31"/>
                  </a:lnTo>
                  <a:lnTo>
                    <a:pt x="23" y="33"/>
                  </a:lnTo>
                  <a:lnTo>
                    <a:pt x="24" y="34"/>
                  </a:lnTo>
                  <a:lnTo>
                    <a:pt x="25" y="35"/>
                  </a:lnTo>
                  <a:lnTo>
                    <a:pt x="26" y="36"/>
                  </a:lnTo>
                  <a:lnTo>
                    <a:pt x="28" y="37"/>
                  </a:lnTo>
                  <a:lnTo>
                    <a:pt x="29" y="38"/>
                  </a:lnTo>
                  <a:lnTo>
                    <a:pt x="30" y="39"/>
                  </a:lnTo>
                  <a:lnTo>
                    <a:pt x="31" y="40"/>
                  </a:lnTo>
                  <a:lnTo>
                    <a:pt x="32" y="41"/>
                  </a:lnTo>
                  <a:lnTo>
                    <a:pt x="33" y="42"/>
                  </a:lnTo>
                  <a:lnTo>
                    <a:pt x="34" y="44"/>
                  </a:lnTo>
                  <a:lnTo>
                    <a:pt x="36" y="45"/>
                  </a:lnTo>
                  <a:lnTo>
                    <a:pt x="218" y="36"/>
                  </a:lnTo>
                  <a:lnTo>
                    <a:pt x="217" y="35"/>
                  </a:lnTo>
                  <a:lnTo>
                    <a:pt x="216" y="34"/>
                  </a:lnTo>
                  <a:lnTo>
                    <a:pt x="215" y="32"/>
                  </a:lnTo>
                  <a:lnTo>
                    <a:pt x="214" y="31"/>
                  </a:lnTo>
                  <a:lnTo>
                    <a:pt x="213" y="30"/>
                  </a:lnTo>
                  <a:lnTo>
                    <a:pt x="211" y="29"/>
                  </a:lnTo>
                  <a:lnTo>
                    <a:pt x="210" y="28"/>
                  </a:lnTo>
                  <a:lnTo>
                    <a:pt x="209" y="27"/>
                  </a:lnTo>
                  <a:lnTo>
                    <a:pt x="208" y="26"/>
                  </a:lnTo>
                  <a:lnTo>
                    <a:pt x="207" y="25"/>
                  </a:lnTo>
                  <a:lnTo>
                    <a:pt x="206" y="23"/>
                  </a:lnTo>
                  <a:lnTo>
                    <a:pt x="205" y="22"/>
                  </a:lnTo>
                  <a:lnTo>
                    <a:pt x="203" y="21"/>
                  </a:lnTo>
                  <a:lnTo>
                    <a:pt x="202" y="20"/>
                  </a:lnTo>
                  <a:lnTo>
                    <a:pt x="201" y="19"/>
                  </a:lnTo>
                  <a:lnTo>
                    <a:pt x="200" y="18"/>
                  </a:lnTo>
                  <a:lnTo>
                    <a:pt x="199" y="17"/>
                  </a:lnTo>
                  <a:lnTo>
                    <a:pt x="198" y="16"/>
                  </a:lnTo>
                  <a:lnTo>
                    <a:pt x="197" y="14"/>
                  </a:lnTo>
                  <a:lnTo>
                    <a:pt x="195" y="14"/>
                  </a:lnTo>
                  <a:lnTo>
                    <a:pt x="194" y="12"/>
                  </a:lnTo>
                  <a:lnTo>
                    <a:pt x="193" y="11"/>
                  </a:lnTo>
                  <a:lnTo>
                    <a:pt x="192" y="10"/>
                  </a:lnTo>
                  <a:lnTo>
                    <a:pt x="191" y="9"/>
                  </a:lnTo>
                  <a:lnTo>
                    <a:pt x="190" y="8"/>
                  </a:lnTo>
                  <a:lnTo>
                    <a:pt x="189" y="7"/>
                  </a:lnTo>
                  <a:lnTo>
                    <a:pt x="187" y="6"/>
                  </a:lnTo>
                  <a:lnTo>
                    <a:pt x="186" y="5"/>
                  </a:lnTo>
                  <a:lnTo>
                    <a:pt x="185" y="4"/>
                  </a:lnTo>
                  <a:lnTo>
                    <a:pt x="184" y="3"/>
                  </a:lnTo>
                  <a:lnTo>
                    <a:pt x="183" y="2"/>
                  </a:lnTo>
                  <a:lnTo>
                    <a:pt x="182" y="0"/>
                  </a:lnTo>
                  <a:lnTo>
                    <a:pt x="18" y="8"/>
                  </a:lnTo>
                  <a:lnTo>
                    <a:pt x="0" y="9"/>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3" name="Freeform 1103"/>
            <p:cNvSpPr>
              <a:spLocks/>
            </p:cNvSpPr>
            <p:nvPr/>
          </p:nvSpPr>
          <p:spPr bwMode="auto">
            <a:xfrm>
              <a:off x="1406" y="3237"/>
              <a:ext cx="39" cy="110"/>
            </a:xfrm>
            <a:custGeom>
              <a:avLst/>
              <a:gdLst>
                <a:gd name="T0" fmla="*/ 37 w 39"/>
                <a:gd name="T1" fmla="*/ 110 h 110"/>
                <a:gd name="T2" fmla="*/ 39 w 39"/>
                <a:gd name="T3" fmla="*/ 37 h 110"/>
                <a:gd name="T4" fmla="*/ 37 w 39"/>
                <a:gd name="T5" fmla="*/ 34 h 110"/>
                <a:gd name="T6" fmla="*/ 2 w 39"/>
                <a:gd name="T7" fmla="*/ 0 h 110"/>
                <a:gd name="T8" fmla="*/ 0 w 39"/>
                <a:gd name="T9" fmla="*/ 76 h 110"/>
                <a:gd name="T10" fmla="*/ 37 w 39"/>
                <a:gd name="T11" fmla="*/ 110 h 110"/>
              </a:gdLst>
              <a:ahLst/>
              <a:cxnLst>
                <a:cxn ang="0">
                  <a:pos x="T0" y="T1"/>
                </a:cxn>
                <a:cxn ang="0">
                  <a:pos x="T2" y="T3"/>
                </a:cxn>
                <a:cxn ang="0">
                  <a:pos x="T4" y="T5"/>
                </a:cxn>
                <a:cxn ang="0">
                  <a:pos x="T6" y="T7"/>
                </a:cxn>
                <a:cxn ang="0">
                  <a:pos x="T8" y="T9"/>
                </a:cxn>
                <a:cxn ang="0">
                  <a:pos x="T10" y="T11"/>
                </a:cxn>
              </a:cxnLst>
              <a:rect l="0" t="0" r="r" b="b"/>
              <a:pathLst>
                <a:path w="39" h="110">
                  <a:moveTo>
                    <a:pt x="37" y="110"/>
                  </a:moveTo>
                  <a:lnTo>
                    <a:pt x="39" y="37"/>
                  </a:lnTo>
                  <a:lnTo>
                    <a:pt x="37" y="34"/>
                  </a:lnTo>
                  <a:lnTo>
                    <a:pt x="2" y="0"/>
                  </a:lnTo>
                  <a:lnTo>
                    <a:pt x="0" y="76"/>
                  </a:lnTo>
                  <a:lnTo>
                    <a:pt x="37" y="110"/>
                  </a:lnTo>
                  <a:close/>
                </a:path>
              </a:pathLst>
            </a:custGeom>
            <a:solidFill>
              <a:srgbClr val="BFDED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4" name="Freeform 1104"/>
            <p:cNvSpPr>
              <a:spLocks/>
            </p:cNvSpPr>
            <p:nvPr/>
          </p:nvSpPr>
          <p:spPr bwMode="auto">
            <a:xfrm>
              <a:off x="1406" y="3237"/>
              <a:ext cx="39" cy="110"/>
            </a:xfrm>
            <a:custGeom>
              <a:avLst/>
              <a:gdLst>
                <a:gd name="T0" fmla="*/ 37 w 39"/>
                <a:gd name="T1" fmla="*/ 110 h 110"/>
                <a:gd name="T2" fmla="*/ 39 w 39"/>
                <a:gd name="T3" fmla="*/ 37 h 110"/>
                <a:gd name="T4" fmla="*/ 37 w 39"/>
                <a:gd name="T5" fmla="*/ 34 h 110"/>
                <a:gd name="T6" fmla="*/ 2 w 39"/>
                <a:gd name="T7" fmla="*/ 0 h 110"/>
                <a:gd name="T8" fmla="*/ 0 w 39"/>
                <a:gd name="T9" fmla="*/ 76 h 110"/>
                <a:gd name="T10" fmla="*/ 37 w 39"/>
                <a:gd name="T11" fmla="*/ 110 h 110"/>
              </a:gdLst>
              <a:ahLst/>
              <a:cxnLst>
                <a:cxn ang="0">
                  <a:pos x="T0" y="T1"/>
                </a:cxn>
                <a:cxn ang="0">
                  <a:pos x="T2" y="T3"/>
                </a:cxn>
                <a:cxn ang="0">
                  <a:pos x="T4" y="T5"/>
                </a:cxn>
                <a:cxn ang="0">
                  <a:pos x="T6" y="T7"/>
                </a:cxn>
                <a:cxn ang="0">
                  <a:pos x="T8" y="T9"/>
                </a:cxn>
                <a:cxn ang="0">
                  <a:pos x="T10" y="T11"/>
                </a:cxn>
              </a:cxnLst>
              <a:rect l="0" t="0" r="r" b="b"/>
              <a:pathLst>
                <a:path w="39" h="110">
                  <a:moveTo>
                    <a:pt x="37" y="110"/>
                  </a:moveTo>
                  <a:lnTo>
                    <a:pt x="39" y="37"/>
                  </a:lnTo>
                  <a:lnTo>
                    <a:pt x="37" y="34"/>
                  </a:lnTo>
                  <a:lnTo>
                    <a:pt x="2" y="0"/>
                  </a:lnTo>
                  <a:lnTo>
                    <a:pt x="0" y="76"/>
                  </a:lnTo>
                  <a:lnTo>
                    <a:pt x="37" y="110"/>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5" name="Freeform 1105"/>
            <p:cNvSpPr>
              <a:spLocks/>
            </p:cNvSpPr>
            <p:nvPr/>
          </p:nvSpPr>
          <p:spPr bwMode="auto">
            <a:xfrm>
              <a:off x="1390" y="3271"/>
              <a:ext cx="15" cy="14"/>
            </a:xfrm>
            <a:custGeom>
              <a:avLst/>
              <a:gdLst>
                <a:gd name="T0" fmla="*/ 15 w 15"/>
                <a:gd name="T1" fmla="*/ 14 h 14"/>
                <a:gd name="T2" fmla="*/ 15 w 15"/>
                <a:gd name="T3" fmla="*/ 0 h 14"/>
                <a:gd name="T4" fmla="*/ 15 w 15"/>
                <a:gd name="T5" fmla="*/ 0 h 14"/>
                <a:gd name="T6" fmla="*/ 14 w 15"/>
                <a:gd name="T7" fmla="*/ 0 h 14"/>
                <a:gd name="T8" fmla="*/ 14 w 15"/>
                <a:gd name="T9" fmla="*/ 0 h 14"/>
                <a:gd name="T10" fmla="*/ 13 w 15"/>
                <a:gd name="T11" fmla="*/ 0 h 14"/>
                <a:gd name="T12" fmla="*/ 13 w 15"/>
                <a:gd name="T13" fmla="*/ 0 h 14"/>
                <a:gd name="T14" fmla="*/ 13 w 15"/>
                <a:gd name="T15" fmla="*/ 0 h 14"/>
                <a:gd name="T16" fmla="*/ 12 w 15"/>
                <a:gd name="T17" fmla="*/ 0 h 14"/>
                <a:gd name="T18" fmla="*/ 12 w 15"/>
                <a:gd name="T19" fmla="*/ 0 h 14"/>
                <a:gd name="T20" fmla="*/ 11 w 15"/>
                <a:gd name="T21" fmla="*/ 0 h 14"/>
                <a:gd name="T22" fmla="*/ 11 w 15"/>
                <a:gd name="T23" fmla="*/ 0 h 14"/>
                <a:gd name="T24" fmla="*/ 10 w 15"/>
                <a:gd name="T25" fmla="*/ 0 h 14"/>
                <a:gd name="T26" fmla="*/ 10 w 15"/>
                <a:gd name="T27" fmla="*/ 0 h 14"/>
                <a:gd name="T28" fmla="*/ 9 w 15"/>
                <a:gd name="T29" fmla="*/ 0 h 14"/>
                <a:gd name="T30" fmla="*/ 9 w 15"/>
                <a:gd name="T31" fmla="*/ 0 h 14"/>
                <a:gd name="T32" fmla="*/ 8 w 15"/>
                <a:gd name="T33" fmla="*/ 0 h 14"/>
                <a:gd name="T34" fmla="*/ 8 w 15"/>
                <a:gd name="T35" fmla="*/ 0 h 14"/>
                <a:gd name="T36" fmla="*/ 7 w 15"/>
                <a:gd name="T37" fmla="*/ 0 h 14"/>
                <a:gd name="T38" fmla="*/ 7 w 15"/>
                <a:gd name="T39" fmla="*/ 0 h 14"/>
                <a:gd name="T40" fmla="*/ 6 w 15"/>
                <a:gd name="T41" fmla="*/ 0 h 14"/>
                <a:gd name="T42" fmla="*/ 6 w 15"/>
                <a:gd name="T43" fmla="*/ 0 h 14"/>
                <a:gd name="T44" fmla="*/ 5 w 15"/>
                <a:gd name="T45" fmla="*/ 0 h 14"/>
                <a:gd name="T46" fmla="*/ 5 w 15"/>
                <a:gd name="T47" fmla="*/ 0 h 14"/>
                <a:gd name="T48" fmla="*/ 4 w 15"/>
                <a:gd name="T49" fmla="*/ 0 h 14"/>
                <a:gd name="T50" fmla="*/ 4 w 15"/>
                <a:gd name="T51" fmla="*/ 0 h 14"/>
                <a:gd name="T52" fmla="*/ 3 w 15"/>
                <a:gd name="T53" fmla="*/ 0 h 14"/>
                <a:gd name="T54" fmla="*/ 3 w 15"/>
                <a:gd name="T55" fmla="*/ 0 h 14"/>
                <a:gd name="T56" fmla="*/ 2 w 15"/>
                <a:gd name="T57" fmla="*/ 0 h 14"/>
                <a:gd name="T58" fmla="*/ 2 w 15"/>
                <a:gd name="T59" fmla="*/ 0 h 14"/>
                <a:gd name="T60" fmla="*/ 2 w 15"/>
                <a:gd name="T61" fmla="*/ 0 h 14"/>
                <a:gd name="T62" fmla="*/ 1 w 15"/>
                <a:gd name="T63" fmla="*/ 0 h 14"/>
                <a:gd name="T64" fmla="*/ 0 w 15"/>
                <a:gd name="T65" fmla="*/ 0 h 14"/>
                <a:gd name="T66" fmla="*/ 0 w 15"/>
                <a:gd name="T67" fmla="*/ 0 h 14"/>
                <a:gd name="T68" fmla="*/ 15 w 15"/>
                <a:gd name="T6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 h="14">
                  <a:moveTo>
                    <a:pt x="15" y="14"/>
                  </a:moveTo>
                  <a:lnTo>
                    <a:pt x="15" y="0"/>
                  </a:lnTo>
                  <a:lnTo>
                    <a:pt x="15" y="0"/>
                  </a:lnTo>
                  <a:lnTo>
                    <a:pt x="14" y="0"/>
                  </a:lnTo>
                  <a:lnTo>
                    <a:pt x="14" y="0"/>
                  </a:lnTo>
                  <a:lnTo>
                    <a:pt x="13" y="0"/>
                  </a:lnTo>
                  <a:lnTo>
                    <a:pt x="13" y="0"/>
                  </a:lnTo>
                  <a:lnTo>
                    <a:pt x="13" y="0"/>
                  </a:lnTo>
                  <a:lnTo>
                    <a:pt x="12" y="0"/>
                  </a:lnTo>
                  <a:lnTo>
                    <a:pt x="12" y="0"/>
                  </a:lnTo>
                  <a:lnTo>
                    <a:pt x="11" y="0"/>
                  </a:lnTo>
                  <a:lnTo>
                    <a:pt x="11" y="0"/>
                  </a:lnTo>
                  <a:lnTo>
                    <a:pt x="10" y="0"/>
                  </a:lnTo>
                  <a:lnTo>
                    <a:pt x="10" y="0"/>
                  </a:lnTo>
                  <a:lnTo>
                    <a:pt x="9" y="0"/>
                  </a:lnTo>
                  <a:lnTo>
                    <a:pt x="9" y="0"/>
                  </a:lnTo>
                  <a:lnTo>
                    <a:pt x="8" y="0"/>
                  </a:lnTo>
                  <a:lnTo>
                    <a:pt x="8" y="0"/>
                  </a:lnTo>
                  <a:lnTo>
                    <a:pt x="7" y="0"/>
                  </a:lnTo>
                  <a:lnTo>
                    <a:pt x="7" y="0"/>
                  </a:lnTo>
                  <a:lnTo>
                    <a:pt x="6" y="0"/>
                  </a:lnTo>
                  <a:lnTo>
                    <a:pt x="6" y="0"/>
                  </a:lnTo>
                  <a:lnTo>
                    <a:pt x="5" y="0"/>
                  </a:lnTo>
                  <a:lnTo>
                    <a:pt x="5" y="0"/>
                  </a:lnTo>
                  <a:lnTo>
                    <a:pt x="4" y="0"/>
                  </a:lnTo>
                  <a:lnTo>
                    <a:pt x="4" y="0"/>
                  </a:lnTo>
                  <a:lnTo>
                    <a:pt x="3" y="0"/>
                  </a:lnTo>
                  <a:lnTo>
                    <a:pt x="3" y="0"/>
                  </a:lnTo>
                  <a:lnTo>
                    <a:pt x="2" y="0"/>
                  </a:lnTo>
                  <a:lnTo>
                    <a:pt x="2" y="0"/>
                  </a:lnTo>
                  <a:lnTo>
                    <a:pt x="2" y="0"/>
                  </a:lnTo>
                  <a:lnTo>
                    <a:pt x="1" y="0"/>
                  </a:lnTo>
                  <a:lnTo>
                    <a:pt x="0" y="0"/>
                  </a:lnTo>
                  <a:lnTo>
                    <a:pt x="0" y="0"/>
                  </a:lnTo>
                  <a:lnTo>
                    <a:pt x="15" y="1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6" name="Freeform 1106"/>
            <p:cNvSpPr>
              <a:spLocks/>
            </p:cNvSpPr>
            <p:nvPr/>
          </p:nvSpPr>
          <p:spPr bwMode="auto">
            <a:xfrm>
              <a:off x="1390" y="3271"/>
              <a:ext cx="15" cy="14"/>
            </a:xfrm>
            <a:custGeom>
              <a:avLst/>
              <a:gdLst>
                <a:gd name="T0" fmla="*/ 15 w 15"/>
                <a:gd name="T1" fmla="*/ 14 h 14"/>
                <a:gd name="T2" fmla="*/ 15 w 15"/>
                <a:gd name="T3" fmla="*/ 0 h 14"/>
                <a:gd name="T4" fmla="*/ 15 w 15"/>
                <a:gd name="T5" fmla="*/ 0 h 14"/>
                <a:gd name="T6" fmla="*/ 14 w 15"/>
                <a:gd name="T7" fmla="*/ 0 h 14"/>
                <a:gd name="T8" fmla="*/ 14 w 15"/>
                <a:gd name="T9" fmla="*/ 0 h 14"/>
                <a:gd name="T10" fmla="*/ 13 w 15"/>
                <a:gd name="T11" fmla="*/ 0 h 14"/>
                <a:gd name="T12" fmla="*/ 13 w 15"/>
                <a:gd name="T13" fmla="*/ 0 h 14"/>
                <a:gd name="T14" fmla="*/ 13 w 15"/>
                <a:gd name="T15" fmla="*/ 0 h 14"/>
                <a:gd name="T16" fmla="*/ 12 w 15"/>
                <a:gd name="T17" fmla="*/ 0 h 14"/>
                <a:gd name="T18" fmla="*/ 12 w 15"/>
                <a:gd name="T19" fmla="*/ 0 h 14"/>
                <a:gd name="T20" fmla="*/ 11 w 15"/>
                <a:gd name="T21" fmla="*/ 0 h 14"/>
                <a:gd name="T22" fmla="*/ 11 w 15"/>
                <a:gd name="T23" fmla="*/ 0 h 14"/>
                <a:gd name="T24" fmla="*/ 10 w 15"/>
                <a:gd name="T25" fmla="*/ 0 h 14"/>
                <a:gd name="T26" fmla="*/ 10 w 15"/>
                <a:gd name="T27" fmla="*/ 0 h 14"/>
                <a:gd name="T28" fmla="*/ 9 w 15"/>
                <a:gd name="T29" fmla="*/ 0 h 14"/>
                <a:gd name="T30" fmla="*/ 9 w 15"/>
                <a:gd name="T31" fmla="*/ 0 h 14"/>
                <a:gd name="T32" fmla="*/ 8 w 15"/>
                <a:gd name="T33" fmla="*/ 0 h 14"/>
                <a:gd name="T34" fmla="*/ 8 w 15"/>
                <a:gd name="T35" fmla="*/ 0 h 14"/>
                <a:gd name="T36" fmla="*/ 7 w 15"/>
                <a:gd name="T37" fmla="*/ 0 h 14"/>
                <a:gd name="T38" fmla="*/ 7 w 15"/>
                <a:gd name="T39" fmla="*/ 0 h 14"/>
                <a:gd name="T40" fmla="*/ 6 w 15"/>
                <a:gd name="T41" fmla="*/ 0 h 14"/>
                <a:gd name="T42" fmla="*/ 6 w 15"/>
                <a:gd name="T43" fmla="*/ 0 h 14"/>
                <a:gd name="T44" fmla="*/ 5 w 15"/>
                <a:gd name="T45" fmla="*/ 0 h 14"/>
                <a:gd name="T46" fmla="*/ 5 w 15"/>
                <a:gd name="T47" fmla="*/ 0 h 14"/>
                <a:gd name="T48" fmla="*/ 4 w 15"/>
                <a:gd name="T49" fmla="*/ 0 h 14"/>
                <a:gd name="T50" fmla="*/ 4 w 15"/>
                <a:gd name="T51" fmla="*/ 0 h 14"/>
                <a:gd name="T52" fmla="*/ 3 w 15"/>
                <a:gd name="T53" fmla="*/ 0 h 14"/>
                <a:gd name="T54" fmla="*/ 3 w 15"/>
                <a:gd name="T55" fmla="*/ 0 h 14"/>
                <a:gd name="T56" fmla="*/ 2 w 15"/>
                <a:gd name="T57" fmla="*/ 0 h 14"/>
                <a:gd name="T58" fmla="*/ 2 w 15"/>
                <a:gd name="T59" fmla="*/ 0 h 14"/>
                <a:gd name="T60" fmla="*/ 2 w 15"/>
                <a:gd name="T61" fmla="*/ 0 h 14"/>
                <a:gd name="T62" fmla="*/ 1 w 15"/>
                <a:gd name="T63" fmla="*/ 0 h 14"/>
                <a:gd name="T64" fmla="*/ 0 w 15"/>
                <a:gd name="T65" fmla="*/ 0 h 14"/>
                <a:gd name="T66" fmla="*/ 0 w 15"/>
                <a:gd name="T67" fmla="*/ 0 h 14"/>
                <a:gd name="T68" fmla="*/ 15 w 15"/>
                <a:gd name="T6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 h="14">
                  <a:moveTo>
                    <a:pt x="15" y="14"/>
                  </a:moveTo>
                  <a:lnTo>
                    <a:pt x="15" y="0"/>
                  </a:lnTo>
                  <a:lnTo>
                    <a:pt x="15" y="0"/>
                  </a:lnTo>
                  <a:lnTo>
                    <a:pt x="14" y="0"/>
                  </a:lnTo>
                  <a:lnTo>
                    <a:pt x="14" y="0"/>
                  </a:lnTo>
                  <a:lnTo>
                    <a:pt x="13" y="0"/>
                  </a:lnTo>
                  <a:lnTo>
                    <a:pt x="13" y="0"/>
                  </a:lnTo>
                  <a:lnTo>
                    <a:pt x="13" y="0"/>
                  </a:lnTo>
                  <a:lnTo>
                    <a:pt x="12" y="0"/>
                  </a:lnTo>
                  <a:lnTo>
                    <a:pt x="12" y="0"/>
                  </a:lnTo>
                  <a:lnTo>
                    <a:pt x="11" y="0"/>
                  </a:lnTo>
                  <a:lnTo>
                    <a:pt x="11" y="0"/>
                  </a:lnTo>
                  <a:lnTo>
                    <a:pt x="10" y="0"/>
                  </a:lnTo>
                  <a:lnTo>
                    <a:pt x="10" y="0"/>
                  </a:lnTo>
                  <a:lnTo>
                    <a:pt x="9" y="0"/>
                  </a:lnTo>
                  <a:lnTo>
                    <a:pt x="9" y="0"/>
                  </a:lnTo>
                  <a:lnTo>
                    <a:pt x="8" y="0"/>
                  </a:lnTo>
                  <a:lnTo>
                    <a:pt x="8" y="0"/>
                  </a:lnTo>
                  <a:lnTo>
                    <a:pt x="7" y="0"/>
                  </a:lnTo>
                  <a:lnTo>
                    <a:pt x="7" y="0"/>
                  </a:lnTo>
                  <a:lnTo>
                    <a:pt x="6" y="0"/>
                  </a:lnTo>
                  <a:lnTo>
                    <a:pt x="6" y="0"/>
                  </a:lnTo>
                  <a:lnTo>
                    <a:pt x="5" y="0"/>
                  </a:lnTo>
                  <a:lnTo>
                    <a:pt x="5" y="0"/>
                  </a:lnTo>
                  <a:lnTo>
                    <a:pt x="4" y="0"/>
                  </a:lnTo>
                  <a:lnTo>
                    <a:pt x="4" y="0"/>
                  </a:lnTo>
                  <a:lnTo>
                    <a:pt x="3" y="0"/>
                  </a:lnTo>
                  <a:lnTo>
                    <a:pt x="3" y="0"/>
                  </a:lnTo>
                  <a:lnTo>
                    <a:pt x="2" y="0"/>
                  </a:lnTo>
                  <a:lnTo>
                    <a:pt x="2" y="0"/>
                  </a:lnTo>
                  <a:lnTo>
                    <a:pt x="2" y="0"/>
                  </a:lnTo>
                  <a:lnTo>
                    <a:pt x="1" y="0"/>
                  </a:lnTo>
                  <a:lnTo>
                    <a:pt x="0" y="0"/>
                  </a:lnTo>
                  <a:lnTo>
                    <a:pt x="0" y="0"/>
                  </a:lnTo>
                  <a:lnTo>
                    <a:pt x="15" y="14"/>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7" name="Freeform 1107"/>
            <p:cNvSpPr>
              <a:spLocks/>
            </p:cNvSpPr>
            <p:nvPr/>
          </p:nvSpPr>
          <p:spPr bwMode="auto">
            <a:xfrm>
              <a:off x="1414" y="3271"/>
              <a:ext cx="19" cy="40"/>
            </a:xfrm>
            <a:custGeom>
              <a:avLst/>
              <a:gdLst>
                <a:gd name="T0" fmla="*/ 0 w 19"/>
                <a:gd name="T1" fmla="*/ 25 h 40"/>
                <a:gd name="T2" fmla="*/ 1 w 19"/>
                <a:gd name="T3" fmla="*/ 25 h 40"/>
                <a:gd name="T4" fmla="*/ 2 w 19"/>
                <a:gd name="T5" fmla="*/ 25 h 40"/>
                <a:gd name="T6" fmla="*/ 2 w 19"/>
                <a:gd name="T7" fmla="*/ 26 h 40"/>
                <a:gd name="T8" fmla="*/ 3 w 19"/>
                <a:gd name="T9" fmla="*/ 27 h 40"/>
                <a:gd name="T10" fmla="*/ 4 w 19"/>
                <a:gd name="T11" fmla="*/ 27 h 40"/>
                <a:gd name="T12" fmla="*/ 4 w 19"/>
                <a:gd name="T13" fmla="*/ 27 h 40"/>
                <a:gd name="T14" fmla="*/ 5 w 19"/>
                <a:gd name="T15" fmla="*/ 28 h 40"/>
                <a:gd name="T16" fmla="*/ 5 w 19"/>
                <a:gd name="T17" fmla="*/ 29 h 40"/>
                <a:gd name="T18" fmla="*/ 6 w 19"/>
                <a:gd name="T19" fmla="*/ 29 h 40"/>
                <a:gd name="T20" fmla="*/ 6 w 19"/>
                <a:gd name="T21" fmla="*/ 29 h 40"/>
                <a:gd name="T22" fmla="*/ 7 w 19"/>
                <a:gd name="T23" fmla="*/ 30 h 40"/>
                <a:gd name="T24" fmla="*/ 7 w 19"/>
                <a:gd name="T25" fmla="*/ 31 h 40"/>
                <a:gd name="T26" fmla="*/ 8 w 19"/>
                <a:gd name="T27" fmla="*/ 31 h 40"/>
                <a:gd name="T28" fmla="*/ 8 w 19"/>
                <a:gd name="T29" fmla="*/ 32 h 40"/>
                <a:gd name="T30" fmla="*/ 9 w 19"/>
                <a:gd name="T31" fmla="*/ 32 h 40"/>
                <a:gd name="T32" fmla="*/ 10 w 19"/>
                <a:gd name="T33" fmla="*/ 33 h 40"/>
                <a:gd name="T34" fmla="*/ 10 w 19"/>
                <a:gd name="T35" fmla="*/ 33 h 40"/>
                <a:gd name="T36" fmla="*/ 11 w 19"/>
                <a:gd name="T37" fmla="*/ 34 h 40"/>
                <a:gd name="T38" fmla="*/ 12 w 19"/>
                <a:gd name="T39" fmla="*/ 34 h 40"/>
                <a:gd name="T40" fmla="*/ 12 w 19"/>
                <a:gd name="T41" fmla="*/ 35 h 40"/>
                <a:gd name="T42" fmla="*/ 13 w 19"/>
                <a:gd name="T43" fmla="*/ 35 h 40"/>
                <a:gd name="T44" fmla="*/ 13 w 19"/>
                <a:gd name="T45" fmla="*/ 36 h 40"/>
                <a:gd name="T46" fmla="*/ 14 w 19"/>
                <a:gd name="T47" fmla="*/ 36 h 40"/>
                <a:gd name="T48" fmla="*/ 14 w 19"/>
                <a:gd name="T49" fmla="*/ 37 h 40"/>
                <a:gd name="T50" fmla="*/ 15 w 19"/>
                <a:gd name="T51" fmla="*/ 37 h 40"/>
                <a:gd name="T52" fmla="*/ 15 w 19"/>
                <a:gd name="T53" fmla="*/ 38 h 40"/>
                <a:gd name="T54" fmla="*/ 16 w 19"/>
                <a:gd name="T55" fmla="*/ 38 h 40"/>
                <a:gd name="T56" fmla="*/ 16 w 19"/>
                <a:gd name="T57" fmla="*/ 39 h 40"/>
                <a:gd name="T58" fmla="*/ 17 w 19"/>
                <a:gd name="T59" fmla="*/ 39 h 40"/>
                <a:gd name="T60" fmla="*/ 18 w 19"/>
                <a:gd name="T61" fmla="*/ 40 h 40"/>
                <a:gd name="T62" fmla="*/ 18 w 19"/>
                <a:gd name="T63" fmla="*/ 40 h 40"/>
                <a:gd name="T64" fmla="*/ 19 w 19"/>
                <a:gd name="T65" fmla="*/ 40 h 40"/>
                <a:gd name="T66" fmla="*/ 19 w 19"/>
                <a:gd name="T67" fmla="*/ 17 h 40"/>
                <a:gd name="T68" fmla="*/ 1 w 19"/>
                <a:gd name="T69" fmla="*/ 0 h 40"/>
                <a:gd name="T70" fmla="*/ 0 w 19"/>
                <a:gd name="T71" fmla="*/ 1 h 40"/>
                <a:gd name="T72" fmla="*/ 0 w 19"/>
                <a:gd name="T73"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0">
                  <a:moveTo>
                    <a:pt x="0" y="25"/>
                  </a:moveTo>
                  <a:lnTo>
                    <a:pt x="1" y="25"/>
                  </a:lnTo>
                  <a:lnTo>
                    <a:pt x="2" y="25"/>
                  </a:lnTo>
                  <a:lnTo>
                    <a:pt x="2" y="26"/>
                  </a:lnTo>
                  <a:lnTo>
                    <a:pt x="3" y="27"/>
                  </a:lnTo>
                  <a:lnTo>
                    <a:pt x="4" y="27"/>
                  </a:lnTo>
                  <a:lnTo>
                    <a:pt x="4" y="27"/>
                  </a:lnTo>
                  <a:lnTo>
                    <a:pt x="5" y="28"/>
                  </a:lnTo>
                  <a:lnTo>
                    <a:pt x="5" y="29"/>
                  </a:lnTo>
                  <a:lnTo>
                    <a:pt x="6" y="29"/>
                  </a:lnTo>
                  <a:lnTo>
                    <a:pt x="6" y="29"/>
                  </a:lnTo>
                  <a:lnTo>
                    <a:pt x="7" y="30"/>
                  </a:lnTo>
                  <a:lnTo>
                    <a:pt x="7" y="31"/>
                  </a:lnTo>
                  <a:lnTo>
                    <a:pt x="8" y="31"/>
                  </a:lnTo>
                  <a:lnTo>
                    <a:pt x="8" y="32"/>
                  </a:lnTo>
                  <a:lnTo>
                    <a:pt x="9" y="32"/>
                  </a:lnTo>
                  <a:lnTo>
                    <a:pt x="10" y="33"/>
                  </a:lnTo>
                  <a:lnTo>
                    <a:pt x="10" y="33"/>
                  </a:lnTo>
                  <a:lnTo>
                    <a:pt x="11" y="34"/>
                  </a:lnTo>
                  <a:lnTo>
                    <a:pt x="12" y="34"/>
                  </a:lnTo>
                  <a:lnTo>
                    <a:pt x="12" y="35"/>
                  </a:lnTo>
                  <a:lnTo>
                    <a:pt x="13" y="35"/>
                  </a:lnTo>
                  <a:lnTo>
                    <a:pt x="13" y="36"/>
                  </a:lnTo>
                  <a:lnTo>
                    <a:pt x="14" y="36"/>
                  </a:lnTo>
                  <a:lnTo>
                    <a:pt x="14" y="37"/>
                  </a:lnTo>
                  <a:lnTo>
                    <a:pt x="15" y="37"/>
                  </a:lnTo>
                  <a:lnTo>
                    <a:pt x="15" y="38"/>
                  </a:lnTo>
                  <a:lnTo>
                    <a:pt x="16" y="38"/>
                  </a:lnTo>
                  <a:lnTo>
                    <a:pt x="16" y="39"/>
                  </a:lnTo>
                  <a:lnTo>
                    <a:pt x="17" y="39"/>
                  </a:lnTo>
                  <a:lnTo>
                    <a:pt x="18" y="40"/>
                  </a:lnTo>
                  <a:lnTo>
                    <a:pt x="18" y="40"/>
                  </a:lnTo>
                  <a:lnTo>
                    <a:pt x="19" y="40"/>
                  </a:lnTo>
                  <a:lnTo>
                    <a:pt x="19" y="17"/>
                  </a:lnTo>
                  <a:lnTo>
                    <a:pt x="1" y="0"/>
                  </a:lnTo>
                  <a:lnTo>
                    <a:pt x="0" y="1"/>
                  </a:lnTo>
                  <a:lnTo>
                    <a:pt x="0" y="2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8" name="Freeform 1108"/>
            <p:cNvSpPr>
              <a:spLocks/>
            </p:cNvSpPr>
            <p:nvPr/>
          </p:nvSpPr>
          <p:spPr bwMode="auto">
            <a:xfrm>
              <a:off x="1414" y="3271"/>
              <a:ext cx="19" cy="40"/>
            </a:xfrm>
            <a:custGeom>
              <a:avLst/>
              <a:gdLst>
                <a:gd name="T0" fmla="*/ 0 w 19"/>
                <a:gd name="T1" fmla="*/ 25 h 40"/>
                <a:gd name="T2" fmla="*/ 1 w 19"/>
                <a:gd name="T3" fmla="*/ 25 h 40"/>
                <a:gd name="T4" fmla="*/ 2 w 19"/>
                <a:gd name="T5" fmla="*/ 25 h 40"/>
                <a:gd name="T6" fmla="*/ 2 w 19"/>
                <a:gd name="T7" fmla="*/ 26 h 40"/>
                <a:gd name="T8" fmla="*/ 3 w 19"/>
                <a:gd name="T9" fmla="*/ 27 h 40"/>
                <a:gd name="T10" fmla="*/ 4 w 19"/>
                <a:gd name="T11" fmla="*/ 27 h 40"/>
                <a:gd name="T12" fmla="*/ 4 w 19"/>
                <a:gd name="T13" fmla="*/ 27 h 40"/>
                <a:gd name="T14" fmla="*/ 5 w 19"/>
                <a:gd name="T15" fmla="*/ 28 h 40"/>
                <a:gd name="T16" fmla="*/ 5 w 19"/>
                <a:gd name="T17" fmla="*/ 29 h 40"/>
                <a:gd name="T18" fmla="*/ 6 w 19"/>
                <a:gd name="T19" fmla="*/ 29 h 40"/>
                <a:gd name="T20" fmla="*/ 6 w 19"/>
                <a:gd name="T21" fmla="*/ 29 h 40"/>
                <a:gd name="T22" fmla="*/ 7 w 19"/>
                <a:gd name="T23" fmla="*/ 30 h 40"/>
                <a:gd name="T24" fmla="*/ 7 w 19"/>
                <a:gd name="T25" fmla="*/ 31 h 40"/>
                <a:gd name="T26" fmla="*/ 8 w 19"/>
                <a:gd name="T27" fmla="*/ 31 h 40"/>
                <a:gd name="T28" fmla="*/ 8 w 19"/>
                <a:gd name="T29" fmla="*/ 32 h 40"/>
                <a:gd name="T30" fmla="*/ 9 w 19"/>
                <a:gd name="T31" fmla="*/ 32 h 40"/>
                <a:gd name="T32" fmla="*/ 10 w 19"/>
                <a:gd name="T33" fmla="*/ 33 h 40"/>
                <a:gd name="T34" fmla="*/ 10 w 19"/>
                <a:gd name="T35" fmla="*/ 33 h 40"/>
                <a:gd name="T36" fmla="*/ 11 w 19"/>
                <a:gd name="T37" fmla="*/ 34 h 40"/>
                <a:gd name="T38" fmla="*/ 12 w 19"/>
                <a:gd name="T39" fmla="*/ 34 h 40"/>
                <a:gd name="T40" fmla="*/ 12 w 19"/>
                <a:gd name="T41" fmla="*/ 35 h 40"/>
                <a:gd name="T42" fmla="*/ 13 w 19"/>
                <a:gd name="T43" fmla="*/ 35 h 40"/>
                <a:gd name="T44" fmla="*/ 13 w 19"/>
                <a:gd name="T45" fmla="*/ 36 h 40"/>
                <a:gd name="T46" fmla="*/ 14 w 19"/>
                <a:gd name="T47" fmla="*/ 36 h 40"/>
                <a:gd name="T48" fmla="*/ 14 w 19"/>
                <a:gd name="T49" fmla="*/ 37 h 40"/>
                <a:gd name="T50" fmla="*/ 15 w 19"/>
                <a:gd name="T51" fmla="*/ 37 h 40"/>
                <a:gd name="T52" fmla="*/ 15 w 19"/>
                <a:gd name="T53" fmla="*/ 38 h 40"/>
                <a:gd name="T54" fmla="*/ 16 w 19"/>
                <a:gd name="T55" fmla="*/ 38 h 40"/>
                <a:gd name="T56" fmla="*/ 16 w 19"/>
                <a:gd name="T57" fmla="*/ 39 h 40"/>
                <a:gd name="T58" fmla="*/ 17 w 19"/>
                <a:gd name="T59" fmla="*/ 39 h 40"/>
                <a:gd name="T60" fmla="*/ 18 w 19"/>
                <a:gd name="T61" fmla="*/ 40 h 40"/>
                <a:gd name="T62" fmla="*/ 18 w 19"/>
                <a:gd name="T63" fmla="*/ 40 h 40"/>
                <a:gd name="T64" fmla="*/ 19 w 19"/>
                <a:gd name="T65" fmla="*/ 40 h 40"/>
                <a:gd name="T66" fmla="*/ 19 w 19"/>
                <a:gd name="T67" fmla="*/ 17 h 40"/>
                <a:gd name="T68" fmla="*/ 1 w 19"/>
                <a:gd name="T69" fmla="*/ 0 h 40"/>
                <a:gd name="T70" fmla="*/ 0 w 19"/>
                <a:gd name="T71" fmla="*/ 1 h 40"/>
                <a:gd name="T72" fmla="*/ 0 w 19"/>
                <a:gd name="T73"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0">
                  <a:moveTo>
                    <a:pt x="0" y="25"/>
                  </a:moveTo>
                  <a:lnTo>
                    <a:pt x="1" y="25"/>
                  </a:lnTo>
                  <a:lnTo>
                    <a:pt x="2" y="25"/>
                  </a:lnTo>
                  <a:lnTo>
                    <a:pt x="2" y="26"/>
                  </a:lnTo>
                  <a:lnTo>
                    <a:pt x="3" y="27"/>
                  </a:lnTo>
                  <a:lnTo>
                    <a:pt x="4" y="27"/>
                  </a:lnTo>
                  <a:lnTo>
                    <a:pt x="4" y="27"/>
                  </a:lnTo>
                  <a:lnTo>
                    <a:pt x="5" y="28"/>
                  </a:lnTo>
                  <a:lnTo>
                    <a:pt x="5" y="29"/>
                  </a:lnTo>
                  <a:lnTo>
                    <a:pt x="6" y="29"/>
                  </a:lnTo>
                  <a:lnTo>
                    <a:pt x="6" y="29"/>
                  </a:lnTo>
                  <a:lnTo>
                    <a:pt x="7" y="30"/>
                  </a:lnTo>
                  <a:lnTo>
                    <a:pt x="7" y="31"/>
                  </a:lnTo>
                  <a:lnTo>
                    <a:pt x="8" y="31"/>
                  </a:lnTo>
                  <a:lnTo>
                    <a:pt x="8" y="32"/>
                  </a:lnTo>
                  <a:lnTo>
                    <a:pt x="9" y="32"/>
                  </a:lnTo>
                  <a:lnTo>
                    <a:pt x="10" y="33"/>
                  </a:lnTo>
                  <a:lnTo>
                    <a:pt x="10" y="33"/>
                  </a:lnTo>
                  <a:lnTo>
                    <a:pt x="11" y="34"/>
                  </a:lnTo>
                  <a:lnTo>
                    <a:pt x="12" y="34"/>
                  </a:lnTo>
                  <a:lnTo>
                    <a:pt x="12" y="35"/>
                  </a:lnTo>
                  <a:lnTo>
                    <a:pt x="13" y="35"/>
                  </a:lnTo>
                  <a:lnTo>
                    <a:pt x="13" y="36"/>
                  </a:lnTo>
                  <a:lnTo>
                    <a:pt x="14" y="36"/>
                  </a:lnTo>
                  <a:lnTo>
                    <a:pt x="14" y="37"/>
                  </a:lnTo>
                  <a:lnTo>
                    <a:pt x="15" y="37"/>
                  </a:lnTo>
                  <a:lnTo>
                    <a:pt x="15" y="38"/>
                  </a:lnTo>
                  <a:lnTo>
                    <a:pt x="16" y="38"/>
                  </a:lnTo>
                  <a:lnTo>
                    <a:pt x="16" y="39"/>
                  </a:lnTo>
                  <a:lnTo>
                    <a:pt x="17" y="39"/>
                  </a:lnTo>
                  <a:lnTo>
                    <a:pt x="18" y="40"/>
                  </a:lnTo>
                  <a:lnTo>
                    <a:pt x="18" y="40"/>
                  </a:lnTo>
                  <a:lnTo>
                    <a:pt x="19" y="40"/>
                  </a:lnTo>
                  <a:lnTo>
                    <a:pt x="19" y="17"/>
                  </a:lnTo>
                  <a:lnTo>
                    <a:pt x="1" y="0"/>
                  </a:lnTo>
                  <a:lnTo>
                    <a:pt x="0" y="1"/>
                  </a:lnTo>
                  <a:lnTo>
                    <a:pt x="0" y="25"/>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9" name="Freeform 1109"/>
            <p:cNvSpPr>
              <a:spLocks/>
            </p:cNvSpPr>
            <p:nvPr/>
          </p:nvSpPr>
          <p:spPr bwMode="auto">
            <a:xfrm>
              <a:off x="1388" y="3273"/>
              <a:ext cx="2" cy="25"/>
            </a:xfrm>
            <a:custGeom>
              <a:avLst/>
              <a:gdLst>
                <a:gd name="T0" fmla="*/ 0 w 2"/>
                <a:gd name="T1" fmla="*/ 22 h 25"/>
                <a:gd name="T2" fmla="*/ 0 w 2"/>
                <a:gd name="T3" fmla="*/ 23 h 25"/>
                <a:gd name="T4" fmla="*/ 0 w 2"/>
                <a:gd name="T5" fmla="*/ 23 h 25"/>
                <a:gd name="T6" fmla="*/ 0 w 2"/>
                <a:gd name="T7" fmla="*/ 23 h 25"/>
                <a:gd name="T8" fmla="*/ 0 w 2"/>
                <a:gd name="T9" fmla="*/ 23 h 25"/>
                <a:gd name="T10" fmla="*/ 1 w 2"/>
                <a:gd name="T11" fmla="*/ 23 h 25"/>
                <a:gd name="T12" fmla="*/ 1 w 2"/>
                <a:gd name="T13" fmla="*/ 24 h 25"/>
                <a:gd name="T14" fmla="*/ 1 w 2"/>
                <a:gd name="T15" fmla="*/ 24 h 25"/>
                <a:gd name="T16" fmla="*/ 1 w 2"/>
                <a:gd name="T17" fmla="*/ 25 h 25"/>
                <a:gd name="T18" fmla="*/ 1 w 2"/>
                <a:gd name="T19" fmla="*/ 25 h 25"/>
                <a:gd name="T20" fmla="*/ 2 w 2"/>
                <a:gd name="T21" fmla="*/ 25 h 25"/>
                <a:gd name="T22" fmla="*/ 2 w 2"/>
                <a:gd name="T23" fmla="*/ 1 h 25"/>
                <a:gd name="T24" fmla="*/ 1 w 2"/>
                <a:gd name="T25" fmla="*/ 0 h 25"/>
                <a:gd name="T26" fmla="*/ 0 w 2"/>
                <a:gd name="T2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5">
                  <a:moveTo>
                    <a:pt x="0" y="22"/>
                  </a:moveTo>
                  <a:lnTo>
                    <a:pt x="0" y="23"/>
                  </a:lnTo>
                  <a:lnTo>
                    <a:pt x="0" y="23"/>
                  </a:lnTo>
                  <a:lnTo>
                    <a:pt x="0" y="23"/>
                  </a:lnTo>
                  <a:lnTo>
                    <a:pt x="0" y="23"/>
                  </a:lnTo>
                  <a:lnTo>
                    <a:pt x="1" y="23"/>
                  </a:lnTo>
                  <a:lnTo>
                    <a:pt x="1" y="24"/>
                  </a:lnTo>
                  <a:lnTo>
                    <a:pt x="1" y="24"/>
                  </a:lnTo>
                  <a:lnTo>
                    <a:pt x="1" y="25"/>
                  </a:lnTo>
                  <a:lnTo>
                    <a:pt x="1" y="25"/>
                  </a:lnTo>
                  <a:lnTo>
                    <a:pt x="2" y="25"/>
                  </a:lnTo>
                  <a:lnTo>
                    <a:pt x="2" y="1"/>
                  </a:lnTo>
                  <a:lnTo>
                    <a:pt x="1" y="0"/>
                  </a:lnTo>
                  <a:lnTo>
                    <a:pt x="0" y="2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0" name="Freeform 1110"/>
            <p:cNvSpPr>
              <a:spLocks/>
            </p:cNvSpPr>
            <p:nvPr/>
          </p:nvSpPr>
          <p:spPr bwMode="auto">
            <a:xfrm>
              <a:off x="1388" y="3273"/>
              <a:ext cx="2" cy="25"/>
            </a:xfrm>
            <a:custGeom>
              <a:avLst/>
              <a:gdLst>
                <a:gd name="T0" fmla="*/ 0 w 2"/>
                <a:gd name="T1" fmla="*/ 22 h 25"/>
                <a:gd name="T2" fmla="*/ 0 w 2"/>
                <a:gd name="T3" fmla="*/ 23 h 25"/>
                <a:gd name="T4" fmla="*/ 0 w 2"/>
                <a:gd name="T5" fmla="*/ 23 h 25"/>
                <a:gd name="T6" fmla="*/ 0 w 2"/>
                <a:gd name="T7" fmla="*/ 23 h 25"/>
                <a:gd name="T8" fmla="*/ 0 w 2"/>
                <a:gd name="T9" fmla="*/ 23 h 25"/>
                <a:gd name="T10" fmla="*/ 1 w 2"/>
                <a:gd name="T11" fmla="*/ 23 h 25"/>
                <a:gd name="T12" fmla="*/ 1 w 2"/>
                <a:gd name="T13" fmla="*/ 24 h 25"/>
                <a:gd name="T14" fmla="*/ 1 w 2"/>
                <a:gd name="T15" fmla="*/ 24 h 25"/>
                <a:gd name="T16" fmla="*/ 1 w 2"/>
                <a:gd name="T17" fmla="*/ 25 h 25"/>
                <a:gd name="T18" fmla="*/ 1 w 2"/>
                <a:gd name="T19" fmla="*/ 25 h 25"/>
                <a:gd name="T20" fmla="*/ 2 w 2"/>
                <a:gd name="T21" fmla="*/ 25 h 25"/>
                <a:gd name="T22" fmla="*/ 2 w 2"/>
                <a:gd name="T23" fmla="*/ 1 h 25"/>
                <a:gd name="T24" fmla="*/ 1 w 2"/>
                <a:gd name="T25" fmla="*/ 0 h 25"/>
                <a:gd name="T26" fmla="*/ 0 w 2"/>
                <a:gd name="T2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5">
                  <a:moveTo>
                    <a:pt x="0" y="22"/>
                  </a:moveTo>
                  <a:lnTo>
                    <a:pt x="0" y="23"/>
                  </a:lnTo>
                  <a:lnTo>
                    <a:pt x="0" y="23"/>
                  </a:lnTo>
                  <a:lnTo>
                    <a:pt x="0" y="23"/>
                  </a:lnTo>
                  <a:lnTo>
                    <a:pt x="0" y="23"/>
                  </a:lnTo>
                  <a:lnTo>
                    <a:pt x="1" y="23"/>
                  </a:lnTo>
                  <a:lnTo>
                    <a:pt x="1" y="24"/>
                  </a:lnTo>
                  <a:lnTo>
                    <a:pt x="1" y="24"/>
                  </a:lnTo>
                  <a:lnTo>
                    <a:pt x="1" y="25"/>
                  </a:lnTo>
                  <a:lnTo>
                    <a:pt x="1" y="25"/>
                  </a:lnTo>
                  <a:lnTo>
                    <a:pt x="2" y="25"/>
                  </a:lnTo>
                  <a:lnTo>
                    <a:pt x="2" y="1"/>
                  </a:lnTo>
                  <a:lnTo>
                    <a:pt x="1" y="0"/>
                  </a:lnTo>
                  <a:lnTo>
                    <a:pt x="0" y="22"/>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1" name="Freeform 1111"/>
            <p:cNvSpPr>
              <a:spLocks/>
            </p:cNvSpPr>
            <p:nvPr/>
          </p:nvSpPr>
          <p:spPr bwMode="auto">
            <a:xfrm>
              <a:off x="1443" y="3264"/>
              <a:ext cx="186" cy="171"/>
            </a:xfrm>
            <a:custGeom>
              <a:avLst/>
              <a:gdLst>
                <a:gd name="T0" fmla="*/ 183 w 186"/>
                <a:gd name="T1" fmla="*/ 107 h 171"/>
                <a:gd name="T2" fmla="*/ 181 w 186"/>
                <a:gd name="T3" fmla="*/ 106 h 171"/>
                <a:gd name="T4" fmla="*/ 178 w 186"/>
                <a:gd name="T5" fmla="*/ 106 h 171"/>
                <a:gd name="T6" fmla="*/ 176 w 186"/>
                <a:gd name="T7" fmla="*/ 106 h 171"/>
                <a:gd name="T8" fmla="*/ 173 w 186"/>
                <a:gd name="T9" fmla="*/ 106 h 171"/>
                <a:gd name="T10" fmla="*/ 128 w 186"/>
                <a:gd name="T11" fmla="*/ 133 h 171"/>
                <a:gd name="T12" fmla="*/ 128 w 186"/>
                <a:gd name="T13" fmla="*/ 128 h 171"/>
                <a:gd name="T14" fmla="*/ 128 w 186"/>
                <a:gd name="T15" fmla="*/ 121 h 171"/>
                <a:gd name="T16" fmla="*/ 128 w 186"/>
                <a:gd name="T17" fmla="*/ 115 h 171"/>
                <a:gd name="T18" fmla="*/ 127 w 186"/>
                <a:gd name="T19" fmla="*/ 109 h 171"/>
                <a:gd name="T20" fmla="*/ 70 w 186"/>
                <a:gd name="T21" fmla="*/ 112 h 171"/>
                <a:gd name="T22" fmla="*/ 67 w 186"/>
                <a:gd name="T23" fmla="*/ 112 h 171"/>
                <a:gd name="T24" fmla="*/ 65 w 186"/>
                <a:gd name="T25" fmla="*/ 112 h 171"/>
                <a:gd name="T26" fmla="*/ 62 w 186"/>
                <a:gd name="T27" fmla="*/ 112 h 171"/>
                <a:gd name="T28" fmla="*/ 59 w 186"/>
                <a:gd name="T29" fmla="*/ 112 h 171"/>
                <a:gd name="T30" fmla="*/ 58 w 186"/>
                <a:gd name="T31" fmla="*/ 115 h 171"/>
                <a:gd name="T32" fmla="*/ 57 w 186"/>
                <a:gd name="T33" fmla="*/ 121 h 171"/>
                <a:gd name="T34" fmla="*/ 57 w 186"/>
                <a:gd name="T35" fmla="*/ 127 h 171"/>
                <a:gd name="T36" fmla="*/ 57 w 186"/>
                <a:gd name="T37" fmla="*/ 133 h 171"/>
                <a:gd name="T38" fmla="*/ 57 w 186"/>
                <a:gd name="T39" fmla="*/ 139 h 171"/>
                <a:gd name="T40" fmla="*/ 12 w 186"/>
                <a:gd name="T41" fmla="*/ 138 h 171"/>
                <a:gd name="T42" fmla="*/ 13 w 186"/>
                <a:gd name="T43" fmla="*/ 132 h 171"/>
                <a:gd name="T44" fmla="*/ 13 w 186"/>
                <a:gd name="T45" fmla="*/ 126 h 171"/>
                <a:gd name="T46" fmla="*/ 13 w 186"/>
                <a:gd name="T47" fmla="*/ 120 h 171"/>
                <a:gd name="T48" fmla="*/ 13 w 186"/>
                <a:gd name="T49" fmla="*/ 114 h 171"/>
                <a:gd name="T50" fmla="*/ 5 w 186"/>
                <a:gd name="T51" fmla="*/ 103 h 171"/>
                <a:gd name="T52" fmla="*/ 5 w 186"/>
                <a:gd name="T53" fmla="*/ 100 h 171"/>
                <a:gd name="T54" fmla="*/ 5 w 186"/>
                <a:gd name="T55" fmla="*/ 97 h 171"/>
                <a:gd name="T56" fmla="*/ 184 w 186"/>
                <a:gd name="T57" fmla="*/ 102 h 171"/>
                <a:gd name="T58" fmla="*/ 185 w 186"/>
                <a:gd name="T59" fmla="*/ 86 h 171"/>
                <a:gd name="T60" fmla="*/ 185 w 186"/>
                <a:gd name="T61" fmla="*/ 69 h 171"/>
                <a:gd name="T62" fmla="*/ 185 w 186"/>
                <a:gd name="T63" fmla="*/ 52 h 171"/>
                <a:gd name="T64" fmla="*/ 186 w 186"/>
                <a:gd name="T65" fmla="*/ 35 h 171"/>
                <a:gd name="T66" fmla="*/ 174 w 186"/>
                <a:gd name="T67" fmla="*/ 26 h 171"/>
                <a:gd name="T68" fmla="*/ 173 w 186"/>
                <a:gd name="T69" fmla="*/ 32 h 171"/>
                <a:gd name="T70" fmla="*/ 173 w 186"/>
                <a:gd name="T71" fmla="*/ 36 h 171"/>
                <a:gd name="T72" fmla="*/ 173 w 186"/>
                <a:gd name="T73" fmla="*/ 42 h 171"/>
                <a:gd name="T74" fmla="*/ 173 w 186"/>
                <a:gd name="T75" fmla="*/ 47 h 171"/>
                <a:gd name="T76" fmla="*/ 116 w 186"/>
                <a:gd name="T77" fmla="*/ 52 h 171"/>
                <a:gd name="T78" fmla="*/ 70 w 186"/>
                <a:gd name="T79" fmla="*/ 31 h 171"/>
                <a:gd name="T80" fmla="*/ 67 w 186"/>
                <a:gd name="T81" fmla="*/ 30 h 171"/>
                <a:gd name="T82" fmla="*/ 64 w 186"/>
                <a:gd name="T83" fmla="*/ 31 h 171"/>
                <a:gd name="T84" fmla="*/ 62 w 186"/>
                <a:gd name="T85" fmla="*/ 31 h 171"/>
                <a:gd name="T86" fmla="*/ 58 w 186"/>
                <a:gd name="T87" fmla="*/ 34 h 171"/>
                <a:gd name="T88" fmla="*/ 58 w 186"/>
                <a:gd name="T89" fmla="*/ 39 h 171"/>
                <a:gd name="T90" fmla="*/ 58 w 186"/>
                <a:gd name="T91" fmla="*/ 43 h 171"/>
                <a:gd name="T92" fmla="*/ 58 w 186"/>
                <a:gd name="T93" fmla="*/ 48 h 171"/>
                <a:gd name="T94" fmla="*/ 58 w 186"/>
                <a:gd name="T95" fmla="*/ 52 h 171"/>
                <a:gd name="T96" fmla="*/ 14 w 186"/>
                <a:gd name="T97" fmla="*/ 55 h 171"/>
                <a:gd name="T98" fmla="*/ 14 w 186"/>
                <a:gd name="T99" fmla="*/ 48 h 171"/>
                <a:gd name="T100" fmla="*/ 14 w 186"/>
                <a:gd name="T101" fmla="*/ 40 h 171"/>
                <a:gd name="T102" fmla="*/ 13 w 186"/>
                <a:gd name="T103" fmla="*/ 33 h 171"/>
                <a:gd name="T104" fmla="*/ 10 w 186"/>
                <a:gd name="T105" fmla="*/ 28 h 171"/>
                <a:gd name="T106" fmla="*/ 7 w 186"/>
                <a:gd name="T107" fmla="*/ 25 h 171"/>
                <a:gd name="T108" fmla="*/ 7 w 186"/>
                <a:gd name="T109" fmla="*/ 22 h 171"/>
                <a:gd name="T110" fmla="*/ 7 w 186"/>
                <a:gd name="T111" fmla="*/ 19 h 171"/>
                <a:gd name="T112" fmla="*/ 8 w 186"/>
                <a:gd name="T113" fmla="*/ 17 h 171"/>
                <a:gd name="T114" fmla="*/ 66 w 186"/>
                <a:gd name="T115" fmla="*/ 5 h 171"/>
                <a:gd name="T116" fmla="*/ 52 w 186"/>
                <a:gd name="T117" fmla="*/ 6 h 171"/>
                <a:gd name="T118" fmla="*/ 36 w 186"/>
                <a:gd name="T119" fmla="*/ 7 h 171"/>
                <a:gd name="T120" fmla="*/ 21 w 186"/>
                <a:gd name="T121" fmla="*/ 8 h 171"/>
                <a:gd name="T122" fmla="*/ 6 w 186"/>
                <a:gd name="T123" fmla="*/ 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6" h="171">
                  <a:moveTo>
                    <a:pt x="3" y="14"/>
                  </a:moveTo>
                  <a:lnTo>
                    <a:pt x="0" y="170"/>
                  </a:lnTo>
                  <a:lnTo>
                    <a:pt x="1" y="171"/>
                  </a:lnTo>
                  <a:lnTo>
                    <a:pt x="183" y="162"/>
                  </a:lnTo>
                  <a:lnTo>
                    <a:pt x="184" y="107"/>
                  </a:lnTo>
                  <a:lnTo>
                    <a:pt x="184" y="107"/>
                  </a:lnTo>
                  <a:lnTo>
                    <a:pt x="183" y="107"/>
                  </a:lnTo>
                  <a:lnTo>
                    <a:pt x="183" y="106"/>
                  </a:lnTo>
                  <a:lnTo>
                    <a:pt x="183" y="106"/>
                  </a:lnTo>
                  <a:lnTo>
                    <a:pt x="182" y="106"/>
                  </a:lnTo>
                  <a:lnTo>
                    <a:pt x="182" y="106"/>
                  </a:lnTo>
                  <a:lnTo>
                    <a:pt x="182" y="106"/>
                  </a:lnTo>
                  <a:lnTo>
                    <a:pt x="181" y="106"/>
                  </a:lnTo>
                  <a:lnTo>
                    <a:pt x="181" y="106"/>
                  </a:lnTo>
                  <a:lnTo>
                    <a:pt x="181" y="106"/>
                  </a:lnTo>
                  <a:lnTo>
                    <a:pt x="180" y="106"/>
                  </a:lnTo>
                  <a:lnTo>
                    <a:pt x="180" y="106"/>
                  </a:lnTo>
                  <a:lnTo>
                    <a:pt x="180" y="106"/>
                  </a:lnTo>
                  <a:lnTo>
                    <a:pt x="179" y="106"/>
                  </a:lnTo>
                  <a:lnTo>
                    <a:pt x="179" y="106"/>
                  </a:lnTo>
                  <a:lnTo>
                    <a:pt x="178" y="106"/>
                  </a:lnTo>
                  <a:lnTo>
                    <a:pt x="178" y="106"/>
                  </a:lnTo>
                  <a:lnTo>
                    <a:pt x="178" y="106"/>
                  </a:lnTo>
                  <a:lnTo>
                    <a:pt x="177" y="106"/>
                  </a:lnTo>
                  <a:lnTo>
                    <a:pt x="177" y="106"/>
                  </a:lnTo>
                  <a:lnTo>
                    <a:pt x="176" y="106"/>
                  </a:lnTo>
                  <a:lnTo>
                    <a:pt x="176" y="106"/>
                  </a:lnTo>
                  <a:lnTo>
                    <a:pt x="176" y="106"/>
                  </a:lnTo>
                  <a:lnTo>
                    <a:pt x="175" y="106"/>
                  </a:lnTo>
                  <a:lnTo>
                    <a:pt x="175" y="106"/>
                  </a:lnTo>
                  <a:lnTo>
                    <a:pt x="175" y="106"/>
                  </a:lnTo>
                  <a:lnTo>
                    <a:pt x="174" y="106"/>
                  </a:lnTo>
                  <a:lnTo>
                    <a:pt x="174" y="106"/>
                  </a:lnTo>
                  <a:lnTo>
                    <a:pt x="174" y="106"/>
                  </a:lnTo>
                  <a:lnTo>
                    <a:pt x="173" y="106"/>
                  </a:lnTo>
                  <a:lnTo>
                    <a:pt x="173" y="106"/>
                  </a:lnTo>
                  <a:lnTo>
                    <a:pt x="172" y="107"/>
                  </a:lnTo>
                  <a:lnTo>
                    <a:pt x="171" y="133"/>
                  </a:lnTo>
                  <a:lnTo>
                    <a:pt x="128" y="136"/>
                  </a:lnTo>
                  <a:lnTo>
                    <a:pt x="128" y="135"/>
                  </a:lnTo>
                  <a:lnTo>
                    <a:pt x="128" y="134"/>
                  </a:lnTo>
                  <a:lnTo>
                    <a:pt x="128" y="133"/>
                  </a:lnTo>
                  <a:lnTo>
                    <a:pt x="128" y="133"/>
                  </a:lnTo>
                  <a:lnTo>
                    <a:pt x="128" y="132"/>
                  </a:lnTo>
                  <a:lnTo>
                    <a:pt x="128" y="131"/>
                  </a:lnTo>
                  <a:lnTo>
                    <a:pt x="128" y="130"/>
                  </a:lnTo>
                  <a:lnTo>
                    <a:pt x="128" y="129"/>
                  </a:lnTo>
                  <a:lnTo>
                    <a:pt x="128" y="129"/>
                  </a:lnTo>
                  <a:lnTo>
                    <a:pt x="128" y="128"/>
                  </a:lnTo>
                  <a:lnTo>
                    <a:pt x="128" y="127"/>
                  </a:lnTo>
                  <a:lnTo>
                    <a:pt x="128" y="126"/>
                  </a:lnTo>
                  <a:lnTo>
                    <a:pt x="128" y="125"/>
                  </a:lnTo>
                  <a:lnTo>
                    <a:pt x="128" y="124"/>
                  </a:lnTo>
                  <a:lnTo>
                    <a:pt x="128" y="123"/>
                  </a:lnTo>
                  <a:lnTo>
                    <a:pt x="128" y="123"/>
                  </a:lnTo>
                  <a:lnTo>
                    <a:pt x="128" y="121"/>
                  </a:lnTo>
                  <a:lnTo>
                    <a:pt x="128" y="121"/>
                  </a:lnTo>
                  <a:lnTo>
                    <a:pt x="128" y="120"/>
                  </a:lnTo>
                  <a:lnTo>
                    <a:pt x="128" y="119"/>
                  </a:lnTo>
                  <a:lnTo>
                    <a:pt x="128" y="118"/>
                  </a:lnTo>
                  <a:lnTo>
                    <a:pt x="128" y="117"/>
                  </a:lnTo>
                  <a:lnTo>
                    <a:pt x="128" y="116"/>
                  </a:lnTo>
                  <a:lnTo>
                    <a:pt x="128" y="115"/>
                  </a:lnTo>
                  <a:lnTo>
                    <a:pt x="128" y="114"/>
                  </a:lnTo>
                  <a:lnTo>
                    <a:pt x="128" y="114"/>
                  </a:lnTo>
                  <a:lnTo>
                    <a:pt x="128" y="113"/>
                  </a:lnTo>
                  <a:lnTo>
                    <a:pt x="127" y="112"/>
                  </a:lnTo>
                  <a:lnTo>
                    <a:pt x="127" y="111"/>
                  </a:lnTo>
                  <a:lnTo>
                    <a:pt x="127" y="110"/>
                  </a:lnTo>
                  <a:lnTo>
                    <a:pt x="127" y="109"/>
                  </a:lnTo>
                  <a:lnTo>
                    <a:pt x="127" y="108"/>
                  </a:lnTo>
                  <a:lnTo>
                    <a:pt x="115" y="109"/>
                  </a:lnTo>
                  <a:lnTo>
                    <a:pt x="114" y="136"/>
                  </a:lnTo>
                  <a:lnTo>
                    <a:pt x="70" y="140"/>
                  </a:lnTo>
                  <a:lnTo>
                    <a:pt x="69" y="138"/>
                  </a:lnTo>
                  <a:lnTo>
                    <a:pt x="70" y="112"/>
                  </a:lnTo>
                  <a:lnTo>
                    <a:pt x="70" y="112"/>
                  </a:lnTo>
                  <a:lnTo>
                    <a:pt x="69" y="112"/>
                  </a:lnTo>
                  <a:lnTo>
                    <a:pt x="69" y="112"/>
                  </a:lnTo>
                  <a:lnTo>
                    <a:pt x="69" y="112"/>
                  </a:lnTo>
                  <a:lnTo>
                    <a:pt x="69" y="112"/>
                  </a:lnTo>
                  <a:lnTo>
                    <a:pt x="68" y="112"/>
                  </a:lnTo>
                  <a:lnTo>
                    <a:pt x="68" y="112"/>
                  </a:lnTo>
                  <a:lnTo>
                    <a:pt x="67" y="112"/>
                  </a:lnTo>
                  <a:lnTo>
                    <a:pt x="67" y="112"/>
                  </a:lnTo>
                  <a:lnTo>
                    <a:pt x="66" y="112"/>
                  </a:lnTo>
                  <a:lnTo>
                    <a:pt x="66" y="112"/>
                  </a:lnTo>
                  <a:lnTo>
                    <a:pt x="66" y="112"/>
                  </a:lnTo>
                  <a:lnTo>
                    <a:pt x="65" y="112"/>
                  </a:lnTo>
                  <a:lnTo>
                    <a:pt x="65" y="112"/>
                  </a:lnTo>
                  <a:lnTo>
                    <a:pt x="65" y="112"/>
                  </a:lnTo>
                  <a:lnTo>
                    <a:pt x="64" y="112"/>
                  </a:lnTo>
                  <a:lnTo>
                    <a:pt x="64" y="112"/>
                  </a:lnTo>
                  <a:lnTo>
                    <a:pt x="64" y="112"/>
                  </a:lnTo>
                  <a:lnTo>
                    <a:pt x="63" y="112"/>
                  </a:lnTo>
                  <a:lnTo>
                    <a:pt x="63" y="112"/>
                  </a:lnTo>
                  <a:lnTo>
                    <a:pt x="63" y="112"/>
                  </a:lnTo>
                  <a:lnTo>
                    <a:pt x="62" y="112"/>
                  </a:lnTo>
                  <a:lnTo>
                    <a:pt x="62" y="112"/>
                  </a:lnTo>
                  <a:lnTo>
                    <a:pt x="62" y="112"/>
                  </a:lnTo>
                  <a:lnTo>
                    <a:pt x="61" y="112"/>
                  </a:lnTo>
                  <a:lnTo>
                    <a:pt x="61" y="112"/>
                  </a:lnTo>
                  <a:lnTo>
                    <a:pt x="60" y="112"/>
                  </a:lnTo>
                  <a:lnTo>
                    <a:pt x="60" y="112"/>
                  </a:lnTo>
                  <a:lnTo>
                    <a:pt x="59" y="112"/>
                  </a:lnTo>
                  <a:lnTo>
                    <a:pt x="59" y="112"/>
                  </a:lnTo>
                  <a:lnTo>
                    <a:pt x="59" y="112"/>
                  </a:lnTo>
                  <a:lnTo>
                    <a:pt x="58" y="112"/>
                  </a:lnTo>
                  <a:lnTo>
                    <a:pt x="58" y="113"/>
                  </a:lnTo>
                  <a:lnTo>
                    <a:pt x="58" y="114"/>
                  </a:lnTo>
                  <a:lnTo>
                    <a:pt x="58" y="114"/>
                  </a:lnTo>
                  <a:lnTo>
                    <a:pt x="58" y="115"/>
                  </a:lnTo>
                  <a:lnTo>
                    <a:pt x="58" y="116"/>
                  </a:lnTo>
                  <a:lnTo>
                    <a:pt x="58" y="117"/>
                  </a:lnTo>
                  <a:lnTo>
                    <a:pt x="57" y="118"/>
                  </a:lnTo>
                  <a:lnTo>
                    <a:pt x="57" y="118"/>
                  </a:lnTo>
                  <a:lnTo>
                    <a:pt x="57" y="119"/>
                  </a:lnTo>
                  <a:lnTo>
                    <a:pt x="57" y="120"/>
                  </a:lnTo>
                  <a:lnTo>
                    <a:pt x="57" y="121"/>
                  </a:lnTo>
                  <a:lnTo>
                    <a:pt x="57" y="122"/>
                  </a:lnTo>
                  <a:lnTo>
                    <a:pt x="57" y="123"/>
                  </a:lnTo>
                  <a:lnTo>
                    <a:pt x="57" y="124"/>
                  </a:lnTo>
                  <a:lnTo>
                    <a:pt x="57" y="125"/>
                  </a:lnTo>
                  <a:lnTo>
                    <a:pt x="57" y="125"/>
                  </a:lnTo>
                  <a:lnTo>
                    <a:pt x="57" y="127"/>
                  </a:lnTo>
                  <a:lnTo>
                    <a:pt x="57" y="127"/>
                  </a:lnTo>
                  <a:lnTo>
                    <a:pt x="57" y="128"/>
                  </a:lnTo>
                  <a:lnTo>
                    <a:pt x="57" y="129"/>
                  </a:lnTo>
                  <a:lnTo>
                    <a:pt x="57" y="130"/>
                  </a:lnTo>
                  <a:lnTo>
                    <a:pt x="57" y="131"/>
                  </a:lnTo>
                  <a:lnTo>
                    <a:pt x="57" y="132"/>
                  </a:lnTo>
                  <a:lnTo>
                    <a:pt x="57" y="133"/>
                  </a:lnTo>
                  <a:lnTo>
                    <a:pt x="57" y="133"/>
                  </a:lnTo>
                  <a:lnTo>
                    <a:pt x="57" y="134"/>
                  </a:lnTo>
                  <a:lnTo>
                    <a:pt x="57" y="135"/>
                  </a:lnTo>
                  <a:lnTo>
                    <a:pt x="57" y="136"/>
                  </a:lnTo>
                  <a:lnTo>
                    <a:pt x="57" y="137"/>
                  </a:lnTo>
                  <a:lnTo>
                    <a:pt x="57" y="138"/>
                  </a:lnTo>
                  <a:lnTo>
                    <a:pt x="57" y="138"/>
                  </a:lnTo>
                  <a:lnTo>
                    <a:pt x="57" y="139"/>
                  </a:lnTo>
                  <a:lnTo>
                    <a:pt x="56" y="140"/>
                  </a:lnTo>
                  <a:lnTo>
                    <a:pt x="13" y="143"/>
                  </a:lnTo>
                  <a:lnTo>
                    <a:pt x="12" y="142"/>
                  </a:lnTo>
                  <a:lnTo>
                    <a:pt x="12" y="141"/>
                  </a:lnTo>
                  <a:lnTo>
                    <a:pt x="12" y="140"/>
                  </a:lnTo>
                  <a:lnTo>
                    <a:pt x="12" y="139"/>
                  </a:lnTo>
                  <a:lnTo>
                    <a:pt x="12" y="138"/>
                  </a:lnTo>
                  <a:lnTo>
                    <a:pt x="13" y="138"/>
                  </a:lnTo>
                  <a:lnTo>
                    <a:pt x="13" y="137"/>
                  </a:lnTo>
                  <a:lnTo>
                    <a:pt x="13" y="136"/>
                  </a:lnTo>
                  <a:lnTo>
                    <a:pt x="13" y="135"/>
                  </a:lnTo>
                  <a:lnTo>
                    <a:pt x="13" y="134"/>
                  </a:lnTo>
                  <a:lnTo>
                    <a:pt x="13" y="133"/>
                  </a:lnTo>
                  <a:lnTo>
                    <a:pt x="13" y="132"/>
                  </a:lnTo>
                  <a:lnTo>
                    <a:pt x="13" y="131"/>
                  </a:lnTo>
                  <a:lnTo>
                    <a:pt x="13" y="131"/>
                  </a:lnTo>
                  <a:lnTo>
                    <a:pt x="13" y="130"/>
                  </a:lnTo>
                  <a:lnTo>
                    <a:pt x="13" y="129"/>
                  </a:lnTo>
                  <a:lnTo>
                    <a:pt x="13" y="128"/>
                  </a:lnTo>
                  <a:lnTo>
                    <a:pt x="13" y="127"/>
                  </a:lnTo>
                  <a:lnTo>
                    <a:pt x="13" y="126"/>
                  </a:lnTo>
                  <a:lnTo>
                    <a:pt x="13" y="125"/>
                  </a:lnTo>
                  <a:lnTo>
                    <a:pt x="13" y="125"/>
                  </a:lnTo>
                  <a:lnTo>
                    <a:pt x="13" y="124"/>
                  </a:lnTo>
                  <a:lnTo>
                    <a:pt x="13" y="123"/>
                  </a:lnTo>
                  <a:lnTo>
                    <a:pt x="13" y="122"/>
                  </a:lnTo>
                  <a:lnTo>
                    <a:pt x="13" y="121"/>
                  </a:lnTo>
                  <a:lnTo>
                    <a:pt x="13" y="120"/>
                  </a:lnTo>
                  <a:lnTo>
                    <a:pt x="13" y="119"/>
                  </a:lnTo>
                  <a:lnTo>
                    <a:pt x="13" y="118"/>
                  </a:lnTo>
                  <a:lnTo>
                    <a:pt x="13" y="118"/>
                  </a:lnTo>
                  <a:lnTo>
                    <a:pt x="13" y="117"/>
                  </a:lnTo>
                  <a:lnTo>
                    <a:pt x="13" y="116"/>
                  </a:lnTo>
                  <a:lnTo>
                    <a:pt x="13" y="115"/>
                  </a:lnTo>
                  <a:lnTo>
                    <a:pt x="13" y="114"/>
                  </a:lnTo>
                  <a:lnTo>
                    <a:pt x="4" y="105"/>
                  </a:lnTo>
                  <a:lnTo>
                    <a:pt x="5" y="105"/>
                  </a:lnTo>
                  <a:lnTo>
                    <a:pt x="5" y="105"/>
                  </a:lnTo>
                  <a:lnTo>
                    <a:pt x="5" y="104"/>
                  </a:lnTo>
                  <a:lnTo>
                    <a:pt x="5" y="104"/>
                  </a:lnTo>
                  <a:lnTo>
                    <a:pt x="5" y="103"/>
                  </a:lnTo>
                  <a:lnTo>
                    <a:pt x="5" y="103"/>
                  </a:lnTo>
                  <a:lnTo>
                    <a:pt x="5" y="103"/>
                  </a:lnTo>
                  <a:lnTo>
                    <a:pt x="5" y="102"/>
                  </a:lnTo>
                  <a:lnTo>
                    <a:pt x="5" y="102"/>
                  </a:lnTo>
                  <a:lnTo>
                    <a:pt x="5" y="101"/>
                  </a:lnTo>
                  <a:lnTo>
                    <a:pt x="5" y="101"/>
                  </a:lnTo>
                  <a:lnTo>
                    <a:pt x="5" y="101"/>
                  </a:lnTo>
                  <a:lnTo>
                    <a:pt x="5" y="100"/>
                  </a:lnTo>
                  <a:lnTo>
                    <a:pt x="5" y="100"/>
                  </a:lnTo>
                  <a:lnTo>
                    <a:pt x="5" y="99"/>
                  </a:lnTo>
                  <a:lnTo>
                    <a:pt x="5" y="99"/>
                  </a:lnTo>
                  <a:lnTo>
                    <a:pt x="5" y="99"/>
                  </a:lnTo>
                  <a:lnTo>
                    <a:pt x="5" y="98"/>
                  </a:lnTo>
                  <a:lnTo>
                    <a:pt x="5" y="98"/>
                  </a:lnTo>
                  <a:lnTo>
                    <a:pt x="5" y="97"/>
                  </a:lnTo>
                  <a:lnTo>
                    <a:pt x="6" y="97"/>
                  </a:lnTo>
                  <a:lnTo>
                    <a:pt x="6" y="97"/>
                  </a:lnTo>
                  <a:lnTo>
                    <a:pt x="6" y="97"/>
                  </a:lnTo>
                  <a:lnTo>
                    <a:pt x="6" y="97"/>
                  </a:lnTo>
                  <a:lnTo>
                    <a:pt x="10" y="97"/>
                  </a:lnTo>
                  <a:lnTo>
                    <a:pt x="180" y="90"/>
                  </a:lnTo>
                  <a:lnTo>
                    <a:pt x="184" y="102"/>
                  </a:lnTo>
                  <a:lnTo>
                    <a:pt x="184" y="99"/>
                  </a:lnTo>
                  <a:lnTo>
                    <a:pt x="184" y="97"/>
                  </a:lnTo>
                  <a:lnTo>
                    <a:pt x="184" y="95"/>
                  </a:lnTo>
                  <a:lnTo>
                    <a:pt x="184" y="93"/>
                  </a:lnTo>
                  <a:lnTo>
                    <a:pt x="184" y="90"/>
                  </a:lnTo>
                  <a:lnTo>
                    <a:pt x="185" y="88"/>
                  </a:lnTo>
                  <a:lnTo>
                    <a:pt x="185" y="86"/>
                  </a:lnTo>
                  <a:lnTo>
                    <a:pt x="185" y="83"/>
                  </a:lnTo>
                  <a:lnTo>
                    <a:pt x="185" y="81"/>
                  </a:lnTo>
                  <a:lnTo>
                    <a:pt x="185" y="78"/>
                  </a:lnTo>
                  <a:lnTo>
                    <a:pt x="185" y="76"/>
                  </a:lnTo>
                  <a:lnTo>
                    <a:pt x="185" y="73"/>
                  </a:lnTo>
                  <a:lnTo>
                    <a:pt x="185" y="71"/>
                  </a:lnTo>
                  <a:lnTo>
                    <a:pt x="185" y="69"/>
                  </a:lnTo>
                  <a:lnTo>
                    <a:pt x="185" y="67"/>
                  </a:lnTo>
                  <a:lnTo>
                    <a:pt x="185" y="64"/>
                  </a:lnTo>
                  <a:lnTo>
                    <a:pt x="185" y="62"/>
                  </a:lnTo>
                  <a:lnTo>
                    <a:pt x="185" y="59"/>
                  </a:lnTo>
                  <a:lnTo>
                    <a:pt x="185" y="57"/>
                  </a:lnTo>
                  <a:lnTo>
                    <a:pt x="185" y="54"/>
                  </a:lnTo>
                  <a:lnTo>
                    <a:pt x="185" y="52"/>
                  </a:lnTo>
                  <a:lnTo>
                    <a:pt x="185" y="50"/>
                  </a:lnTo>
                  <a:lnTo>
                    <a:pt x="186" y="47"/>
                  </a:lnTo>
                  <a:lnTo>
                    <a:pt x="186" y="45"/>
                  </a:lnTo>
                  <a:lnTo>
                    <a:pt x="186" y="42"/>
                  </a:lnTo>
                  <a:lnTo>
                    <a:pt x="186" y="40"/>
                  </a:lnTo>
                  <a:lnTo>
                    <a:pt x="186" y="37"/>
                  </a:lnTo>
                  <a:lnTo>
                    <a:pt x="186" y="35"/>
                  </a:lnTo>
                  <a:lnTo>
                    <a:pt x="186" y="32"/>
                  </a:lnTo>
                  <a:lnTo>
                    <a:pt x="186" y="30"/>
                  </a:lnTo>
                  <a:lnTo>
                    <a:pt x="186" y="28"/>
                  </a:lnTo>
                  <a:lnTo>
                    <a:pt x="186" y="25"/>
                  </a:lnTo>
                  <a:lnTo>
                    <a:pt x="174" y="25"/>
                  </a:lnTo>
                  <a:lnTo>
                    <a:pt x="174" y="26"/>
                  </a:lnTo>
                  <a:lnTo>
                    <a:pt x="174" y="26"/>
                  </a:lnTo>
                  <a:lnTo>
                    <a:pt x="174" y="27"/>
                  </a:lnTo>
                  <a:lnTo>
                    <a:pt x="174" y="28"/>
                  </a:lnTo>
                  <a:lnTo>
                    <a:pt x="174" y="28"/>
                  </a:lnTo>
                  <a:lnTo>
                    <a:pt x="173" y="29"/>
                  </a:lnTo>
                  <a:lnTo>
                    <a:pt x="173" y="30"/>
                  </a:lnTo>
                  <a:lnTo>
                    <a:pt x="173" y="31"/>
                  </a:lnTo>
                  <a:lnTo>
                    <a:pt x="173" y="32"/>
                  </a:lnTo>
                  <a:lnTo>
                    <a:pt x="173" y="32"/>
                  </a:lnTo>
                  <a:lnTo>
                    <a:pt x="173" y="33"/>
                  </a:lnTo>
                  <a:lnTo>
                    <a:pt x="173" y="34"/>
                  </a:lnTo>
                  <a:lnTo>
                    <a:pt x="173" y="34"/>
                  </a:lnTo>
                  <a:lnTo>
                    <a:pt x="173" y="35"/>
                  </a:lnTo>
                  <a:lnTo>
                    <a:pt x="173" y="36"/>
                  </a:lnTo>
                  <a:lnTo>
                    <a:pt x="173" y="36"/>
                  </a:lnTo>
                  <a:lnTo>
                    <a:pt x="173" y="37"/>
                  </a:lnTo>
                  <a:lnTo>
                    <a:pt x="173" y="38"/>
                  </a:lnTo>
                  <a:lnTo>
                    <a:pt x="173" y="39"/>
                  </a:lnTo>
                  <a:lnTo>
                    <a:pt x="173" y="40"/>
                  </a:lnTo>
                  <a:lnTo>
                    <a:pt x="173" y="40"/>
                  </a:lnTo>
                  <a:lnTo>
                    <a:pt x="173" y="41"/>
                  </a:lnTo>
                  <a:lnTo>
                    <a:pt x="173" y="42"/>
                  </a:lnTo>
                  <a:lnTo>
                    <a:pt x="173" y="43"/>
                  </a:lnTo>
                  <a:lnTo>
                    <a:pt x="173" y="43"/>
                  </a:lnTo>
                  <a:lnTo>
                    <a:pt x="173" y="44"/>
                  </a:lnTo>
                  <a:lnTo>
                    <a:pt x="173" y="45"/>
                  </a:lnTo>
                  <a:lnTo>
                    <a:pt x="173" y="45"/>
                  </a:lnTo>
                  <a:lnTo>
                    <a:pt x="173" y="46"/>
                  </a:lnTo>
                  <a:lnTo>
                    <a:pt x="173" y="47"/>
                  </a:lnTo>
                  <a:lnTo>
                    <a:pt x="173" y="47"/>
                  </a:lnTo>
                  <a:lnTo>
                    <a:pt x="173" y="48"/>
                  </a:lnTo>
                  <a:lnTo>
                    <a:pt x="172" y="50"/>
                  </a:lnTo>
                  <a:lnTo>
                    <a:pt x="128" y="52"/>
                  </a:lnTo>
                  <a:lnTo>
                    <a:pt x="128" y="28"/>
                  </a:lnTo>
                  <a:lnTo>
                    <a:pt x="116" y="28"/>
                  </a:lnTo>
                  <a:lnTo>
                    <a:pt x="116" y="52"/>
                  </a:lnTo>
                  <a:lnTo>
                    <a:pt x="71" y="55"/>
                  </a:lnTo>
                  <a:lnTo>
                    <a:pt x="71" y="32"/>
                  </a:lnTo>
                  <a:lnTo>
                    <a:pt x="71" y="32"/>
                  </a:lnTo>
                  <a:lnTo>
                    <a:pt x="71" y="31"/>
                  </a:lnTo>
                  <a:lnTo>
                    <a:pt x="70" y="31"/>
                  </a:lnTo>
                  <a:lnTo>
                    <a:pt x="70" y="31"/>
                  </a:lnTo>
                  <a:lnTo>
                    <a:pt x="70" y="31"/>
                  </a:lnTo>
                  <a:lnTo>
                    <a:pt x="69" y="31"/>
                  </a:lnTo>
                  <a:lnTo>
                    <a:pt x="69" y="31"/>
                  </a:lnTo>
                  <a:lnTo>
                    <a:pt x="69" y="31"/>
                  </a:lnTo>
                  <a:lnTo>
                    <a:pt x="68" y="31"/>
                  </a:lnTo>
                  <a:lnTo>
                    <a:pt x="68" y="30"/>
                  </a:lnTo>
                  <a:lnTo>
                    <a:pt x="67" y="30"/>
                  </a:lnTo>
                  <a:lnTo>
                    <a:pt x="67" y="30"/>
                  </a:lnTo>
                  <a:lnTo>
                    <a:pt x="67" y="30"/>
                  </a:lnTo>
                  <a:lnTo>
                    <a:pt x="66" y="30"/>
                  </a:lnTo>
                  <a:lnTo>
                    <a:pt x="66" y="30"/>
                  </a:lnTo>
                  <a:lnTo>
                    <a:pt x="66" y="30"/>
                  </a:lnTo>
                  <a:lnTo>
                    <a:pt x="65" y="31"/>
                  </a:lnTo>
                  <a:lnTo>
                    <a:pt x="65" y="31"/>
                  </a:lnTo>
                  <a:lnTo>
                    <a:pt x="64" y="31"/>
                  </a:lnTo>
                  <a:lnTo>
                    <a:pt x="64" y="31"/>
                  </a:lnTo>
                  <a:lnTo>
                    <a:pt x="64" y="31"/>
                  </a:lnTo>
                  <a:lnTo>
                    <a:pt x="63" y="31"/>
                  </a:lnTo>
                  <a:lnTo>
                    <a:pt x="63" y="31"/>
                  </a:lnTo>
                  <a:lnTo>
                    <a:pt x="63" y="31"/>
                  </a:lnTo>
                  <a:lnTo>
                    <a:pt x="62" y="31"/>
                  </a:lnTo>
                  <a:lnTo>
                    <a:pt x="62" y="31"/>
                  </a:lnTo>
                  <a:lnTo>
                    <a:pt x="61" y="31"/>
                  </a:lnTo>
                  <a:lnTo>
                    <a:pt x="61" y="31"/>
                  </a:lnTo>
                  <a:lnTo>
                    <a:pt x="61" y="31"/>
                  </a:lnTo>
                  <a:lnTo>
                    <a:pt x="60" y="31"/>
                  </a:lnTo>
                  <a:lnTo>
                    <a:pt x="60" y="32"/>
                  </a:lnTo>
                  <a:lnTo>
                    <a:pt x="59" y="32"/>
                  </a:lnTo>
                  <a:lnTo>
                    <a:pt x="58" y="34"/>
                  </a:lnTo>
                  <a:lnTo>
                    <a:pt x="58" y="34"/>
                  </a:lnTo>
                  <a:lnTo>
                    <a:pt x="58" y="35"/>
                  </a:lnTo>
                  <a:lnTo>
                    <a:pt x="58" y="36"/>
                  </a:lnTo>
                  <a:lnTo>
                    <a:pt x="58" y="36"/>
                  </a:lnTo>
                  <a:lnTo>
                    <a:pt x="58" y="37"/>
                  </a:lnTo>
                  <a:lnTo>
                    <a:pt x="58" y="38"/>
                  </a:lnTo>
                  <a:lnTo>
                    <a:pt x="58" y="39"/>
                  </a:lnTo>
                  <a:lnTo>
                    <a:pt x="58" y="39"/>
                  </a:lnTo>
                  <a:lnTo>
                    <a:pt x="58" y="40"/>
                  </a:lnTo>
                  <a:lnTo>
                    <a:pt x="58" y="41"/>
                  </a:lnTo>
                  <a:lnTo>
                    <a:pt x="58" y="41"/>
                  </a:lnTo>
                  <a:lnTo>
                    <a:pt x="58" y="42"/>
                  </a:lnTo>
                  <a:lnTo>
                    <a:pt x="58" y="43"/>
                  </a:lnTo>
                  <a:lnTo>
                    <a:pt x="58" y="43"/>
                  </a:lnTo>
                  <a:lnTo>
                    <a:pt x="58" y="44"/>
                  </a:lnTo>
                  <a:lnTo>
                    <a:pt x="58" y="45"/>
                  </a:lnTo>
                  <a:lnTo>
                    <a:pt x="58" y="45"/>
                  </a:lnTo>
                  <a:lnTo>
                    <a:pt x="58" y="46"/>
                  </a:lnTo>
                  <a:lnTo>
                    <a:pt x="58" y="47"/>
                  </a:lnTo>
                  <a:lnTo>
                    <a:pt x="58" y="47"/>
                  </a:lnTo>
                  <a:lnTo>
                    <a:pt x="58" y="48"/>
                  </a:lnTo>
                  <a:lnTo>
                    <a:pt x="58" y="48"/>
                  </a:lnTo>
                  <a:lnTo>
                    <a:pt x="58" y="49"/>
                  </a:lnTo>
                  <a:lnTo>
                    <a:pt x="58" y="50"/>
                  </a:lnTo>
                  <a:lnTo>
                    <a:pt x="58" y="50"/>
                  </a:lnTo>
                  <a:lnTo>
                    <a:pt x="58" y="51"/>
                  </a:lnTo>
                  <a:lnTo>
                    <a:pt x="58" y="52"/>
                  </a:lnTo>
                  <a:lnTo>
                    <a:pt x="58" y="52"/>
                  </a:lnTo>
                  <a:lnTo>
                    <a:pt x="58" y="53"/>
                  </a:lnTo>
                  <a:lnTo>
                    <a:pt x="58" y="54"/>
                  </a:lnTo>
                  <a:lnTo>
                    <a:pt x="58" y="54"/>
                  </a:lnTo>
                  <a:lnTo>
                    <a:pt x="58" y="55"/>
                  </a:lnTo>
                  <a:lnTo>
                    <a:pt x="15" y="58"/>
                  </a:lnTo>
                  <a:lnTo>
                    <a:pt x="14" y="56"/>
                  </a:lnTo>
                  <a:lnTo>
                    <a:pt x="14" y="55"/>
                  </a:lnTo>
                  <a:lnTo>
                    <a:pt x="14" y="54"/>
                  </a:lnTo>
                  <a:lnTo>
                    <a:pt x="14" y="53"/>
                  </a:lnTo>
                  <a:lnTo>
                    <a:pt x="14" y="52"/>
                  </a:lnTo>
                  <a:lnTo>
                    <a:pt x="14" y="51"/>
                  </a:lnTo>
                  <a:lnTo>
                    <a:pt x="14" y="50"/>
                  </a:lnTo>
                  <a:lnTo>
                    <a:pt x="14" y="49"/>
                  </a:lnTo>
                  <a:lnTo>
                    <a:pt x="14" y="48"/>
                  </a:lnTo>
                  <a:lnTo>
                    <a:pt x="14" y="47"/>
                  </a:lnTo>
                  <a:lnTo>
                    <a:pt x="14" y="45"/>
                  </a:lnTo>
                  <a:lnTo>
                    <a:pt x="14" y="44"/>
                  </a:lnTo>
                  <a:lnTo>
                    <a:pt x="14" y="43"/>
                  </a:lnTo>
                  <a:lnTo>
                    <a:pt x="14" y="42"/>
                  </a:lnTo>
                  <a:lnTo>
                    <a:pt x="14" y="41"/>
                  </a:lnTo>
                  <a:lnTo>
                    <a:pt x="14" y="40"/>
                  </a:lnTo>
                  <a:lnTo>
                    <a:pt x="14" y="39"/>
                  </a:lnTo>
                  <a:lnTo>
                    <a:pt x="14" y="38"/>
                  </a:lnTo>
                  <a:lnTo>
                    <a:pt x="14" y="36"/>
                  </a:lnTo>
                  <a:lnTo>
                    <a:pt x="14" y="36"/>
                  </a:lnTo>
                  <a:lnTo>
                    <a:pt x="14" y="34"/>
                  </a:lnTo>
                  <a:lnTo>
                    <a:pt x="14" y="34"/>
                  </a:lnTo>
                  <a:lnTo>
                    <a:pt x="13" y="33"/>
                  </a:lnTo>
                  <a:lnTo>
                    <a:pt x="13" y="32"/>
                  </a:lnTo>
                  <a:lnTo>
                    <a:pt x="13" y="31"/>
                  </a:lnTo>
                  <a:lnTo>
                    <a:pt x="12" y="30"/>
                  </a:lnTo>
                  <a:lnTo>
                    <a:pt x="12" y="30"/>
                  </a:lnTo>
                  <a:lnTo>
                    <a:pt x="11" y="29"/>
                  </a:lnTo>
                  <a:lnTo>
                    <a:pt x="10" y="28"/>
                  </a:lnTo>
                  <a:lnTo>
                    <a:pt x="10" y="28"/>
                  </a:lnTo>
                  <a:lnTo>
                    <a:pt x="9" y="27"/>
                  </a:lnTo>
                  <a:lnTo>
                    <a:pt x="7" y="26"/>
                  </a:lnTo>
                  <a:lnTo>
                    <a:pt x="6" y="26"/>
                  </a:lnTo>
                  <a:lnTo>
                    <a:pt x="7" y="26"/>
                  </a:lnTo>
                  <a:lnTo>
                    <a:pt x="7" y="26"/>
                  </a:lnTo>
                  <a:lnTo>
                    <a:pt x="7" y="25"/>
                  </a:lnTo>
                  <a:lnTo>
                    <a:pt x="7" y="25"/>
                  </a:lnTo>
                  <a:lnTo>
                    <a:pt x="7" y="25"/>
                  </a:lnTo>
                  <a:lnTo>
                    <a:pt x="7" y="24"/>
                  </a:lnTo>
                  <a:lnTo>
                    <a:pt x="7" y="24"/>
                  </a:lnTo>
                  <a:lnTo>
                    <a:pt x="7" y="24"/>
                  </a:lnTo>
                  <a:lnTo>
                    <a:pt x="7" y="23"/>
                  </a:lnTo>
                  <a:lnTo>
                    <a:pt x="7" y="23"/>
                  </a:lnTo>
                  <a:lnTo>
                    <a:pt x="7" y="22"/>
                  </a:lnTo>
                  <a:lnTo>
                    <a:pt x="7" y="22"/>
                  </a:lnTo>
                  <a:lnTo>
                    <a:pt x="7" y="22"/>
                  </a:lnTo>
                  <a:lnTo>
                    <a:pt x="7" y="21"/>
                  </a:lnTo>
                  <a:lnTo>
                    <a:pt x="7" y="21"/>
                  </a:lnTo>
                  <a:lnTo>
                    <a:pt x="7" y="20"/>
                  </a:lnTo>
                  <a:lnTo>
                    <a:pt x="7" y="20"/>
                  </a:lnTo>
                  <a:lnTo>
                    <a:pt x="7" y="19"/>
                  </a:lnTo>
                  <a:lnTo>
                    <a:pt x="7" y="19"/>
                  </a:lnTo>
                  <a:lnTo>
                    <a:pt x="7" y="19"/>
                  </a:lnTo>
                  <a:lnTo>
                    <a:pt x="7" y="19"/>
                  </a:lnTo>
                  <a:lnTo>
                    <a:pt x="7" y="18"/>
                  </a:lnTo>
                  <a:lnTo>
                    <a:pt x="8" y="18"/>
                  </a:lnTo>
                  <a:lnTo>
                    <a:pt x="8" y="18"/>
                  </a:lnTo>
                  <a:lnTo>
                    <a:pt x="8" y="17"/>
                  </a:lnTo>
                  <a:lnTo>
                    <a:pt x="181" y="9"/>
                  </a:lnTo>
                  <a:lnTo>
                    <a:pt x="185" y="19"/>
                  </a:lnTo>
                  <a:lnTo>
                    <a:pt x="186" y="0"/>
                  </a:lnTo>
                  <a:lnTo>
                    <a:pt x="73" y="5"/>
                  </a:lnTo>
                  <a:lnTo>
                    <a:pt x="71" y="5"/>
                  </a:lnTo>
                  <a:lnTo>
                    <a:pt x="69" y="5"/>
                  </a:lnTo>
                  <a:lnTo>
                    <a:pt x="66" y="5"/>
                  </a:lnTo>
                  <a:lnTo>
                    <a:pt x="64" y="5"/>
                  </a:lnTo>
                  <a:lnTo>
                    <a:pt x="62" y="5"/>
                  </a:lnTo>
                  <a:lnTo>
                    <a:pt x="60" y="5"/>
                  </a:lnTo>
                  <a:lnTo>
                    <a:pt x="58" y="5"/>
                  </a:lnTo>
                  <a:lnTo>
                    <a:pt x="56" y="6"/>
                  </a:lnTo>
                  <a:lnTo>
                    <a:pt x="54" y="6"/>
                  </a:lnTo>
                  <a:lnTo>
                    <a:pt x="52" y="6"/>
                  </a:lnTo>
                  <a:lnTo>
                    <a:pt x="49" y="6"/>
                  </a:lnTo>
                  <a:lnTo>
                    <a:pt x="47" y="6"/>
                  </a:lnTo>
                  <a:lnTo>
                    <a:pt x="45" y="6"/>
                  </a:lnTo>
                  <a:lnTo>
                    <a:pt x="43" y="6"/>
                  </a:lnTo>
                  <a:lnTo>
                    <a:pt x="41" y="7"/>
                  </a:lnTo>
                  <a:lnTo>
                    <a:pt x="38" y="7"/>
                  </a:lnTo>
                  <a:lnTo>
                    <a:pt x="36" y="7"/>
                  </a:lnTo>
                  <a:lnTo>
                    <a:pt x="34" y="7"/>
                  </a:lnTo>
                  <a:lnTo>
                    <a:pt x="32" y="7"/>
                  </a:lnTo>
                  <a:lnTo>
                    <a:pt x="30" y="7"/>
                  </a:lnTo>
                  <a:lnTo>
                    <a:pt x="28" y="7"/>
                  </a:lnTo>
                  <a:lnTo>
                    <a:pt x="26" y="7"/>
                  </a:lnTo>
                  <a:lnTo>
                    <a:pt x="23" y="7"/>
                  </a:lnTo>
                  <a:lnTo>
                    <a:pt x="21" y="8"/>
                  </a:lnTo>
                  <a:lnTo>
                    <a:pt x="19" y="8"/>
                  </a:lnTo>
                  <a:lnTo>
                    <a:pt x="16" y="8"/>
                  </a:lnTo>
                  <a:lnTo>
                    <a:pt x="14" y="8"/>
                  </a:lnTo>
                  <a:lnTo>
                    <a:pt x="12" y="8"/>
                  </a:lnTo>
                  <a:lnTo>
                    <a:pt x="10" y="8"/>
                  </a:lnTo>
                  <a:lnTo>
                    <a:pt x="8" y="8"/>
                  </a:lnTo>
                  <a:lnTo>
                    <a:pt x="6" y="9"/>
                  </a:lnTo>
                  <a:lnTo>
                    <a:pt x="3" y="9"/>
                  </a:lnTo>
                  <a:lnTo>
                    <a:pt x="3" y="1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2" name="Freeform 1112"/>
            <p:cNvSpPr>
              <a:spLocks/>
            </p:cNvSpPr>
            <p:nvPr/>
          </p:nvSpPr>
          <p:spPr bwMode="auto">
            <a:xfrm>
              <a:off x="1443" y="3264"/>
              <a:ext cx="186" cy="171"/>
            </a:xfrm>
            <a:custGeom>
              <a:avLst/>
              <a:gdLst>
                <a:gd name="T0" fmla="*/ 183 w 186"/>
                <a:gd name="T1" fmla="*/ 107 h 171"/>
                <a:gd name="T2" fmla="*/ 181 w 186"/>
                <a:gd name="T3" fmla="*/ 106 h 171"/>
                <a:gd name="T4" fmla="*/ 178 w 186"/>
                <a:gd name="T5" fmla="*/ 106 h 171"/>
                <a:gd name="T6" fmla="*/ 176 w 186"/>
                <a:gd name="T7" fmla="*/ 106 h 171"/>
                <a:gd name="T8" fmla="*/ 173 w 186"/>
                <a:gd name="T9" fmla="*/ 106 h 171"/>
                <a:gd name="T10" fmla="*/ 128 w 186"/>
                <a:gd name="T11" fmla="*/ 133 h 171"/>
                <a:gd name="T12" fmla="*/ 128 w 186"/>
                <a:gd name="T13" fmla="*/ 128 h 171"/>
                <a:gd name="T14" fmla="*/ 128 w 186"/>
                <a:gd name="T15" fmla="*/ 121 h 171"/>
                <a:gd name="T16" fmla="*/ 128 w 186"/>
                <a:gd name="T17" fmla="*/ 115 h 171"/>
                <a:gd name="T18" fmla="*/ 127 w 186"/>
                <a:gd name="T19" fmla="*/ 109 h 171"/>
                <a:gd name="T20" fmla="*/ 70 w 186"/>
                <a:gd name="T21" fmla="*/ 112 h 171"/>
                <a:gd name="T22" fmla="*/ 67 w 186"/>
                <a:gd name="T23" fmla="*/ 112 h 171"/>
                <a:gd name="T24" fmla="*/ 65 w 186"/>
                <a:gd name="T25" fmla="*/ 112 h 171"/>
                <a:gd name="T26" fmla="*/ 62 w 186"/>
                <a:gd name="T27" fmla="*/ 112 h 171"/>
                <a:gd name="T28" fmla="*/ 59 w 186"/>
                <a:gd name="T29" fmla="*/ 112 h 171"/>
                <a:gd name="T30" fmla="*/ 58 w 186"/>
                <a:gd name="T31" fmla="*/ 115 h 171"/>
                <a:gd name="T32" fmla="*/ 57 w 186"/>
                <a:gd name="T33" fmla="*/ 121 h 171"/>
                <a:gd name="T34" fmla="*/ 57 w 186"/>
                <a:gd name="T35" fmla="*/ 127 h 171"/>
                <a:gd name="T36" fmla="*/ 57 w 186"/>
                <a:gd name="T37" fmla="*/ 133 h 171"/>
                <a:gd name="T38" fmla="*/ 57 w 186"/>
                <a:gd name="T39" fmla="*/ 139 h 171"/>
                <a:gd name="T40" fmla="*/ 12 w 186"/>
                <a:gd name="T41" fmla="*/ 138 h 171"/>
                <a:gd name="T42" fmla="*/ 13 w 186"/>
                <a:gd name="T43" fmla="*/ 132 h 171"/>
                <a:gd name="T44" fmla="*/ 13 w 186"/>
                <a:gd name="T45" fmla="*/ 126 h 171"/>
                <a:gd name="T46" fmla="*/ 13 w 186"/>
                <a:gd name="T47" fmla="*/ 120 h 171"/>
                <a:gd name="T48" fmla="*/ 13 w 186"/>
                <a:gd name="T49" fmla="*/ 114 h 171"/>
                <a:gd name="T50" fmla="*/ 5 w 186"/>
                <a:gd name="T51" fmla="*/ 103 h 171"/>
                <a:gd name="T52" fmla="*/ 5 w 186"/>
                <a:gd name="T53" fmla="*/ 100 h 171"/>
                <a:gd name="T54" fmla="*/ 5 w 186"/>
                <a:gd name="T55" fmla="*/ 97 h 171"/>
                <a:gd name="T56" fmla="*/ 184 w 186"/>
                <a:gd name="T57" fmla="*/ 102 h 171"/>
                <a:gd name="T58" fmla="*/ 185 w 186"/>
                <a:gd name="T59" fmla="*/ 86 h 171"/>
                <a:gd name="T60" fmla="*/ 185 w 186"/>
                <a:gd name="T61" fmla="*/ 69 h 171"/>
                <a:gd name="T62" fmla="*/ 185 w 186"/>
                <a:gd name="T63" fmla="*/ 52 h 171"/>
                <a:gd name="T64" fmla="*/ 186 w 186"/>
                <a:gd name="T65" fmla="*/ 35 h 171"/>
                <a:gd name="T66" fmla="*/ 174 w 186"/>
                <a:gd name="T67" fmla="*/ 26 h 171"/>
                <a:gd name="T68" fmla="*/ 173 w 186"/>
                <a:gd name="T69" fmla="*/ 32 h 171"/>
                <a:gd name="T70" fmla="*/ 173 w 186"/>
                <a:gd name="T71" fmla="*/ 36 h 171"/>
                <a:gd name="T72" fmla="*/ 173 w 186"/>
                <a:gd name="T73" fmla="*/ 42 h 171"/>
                <a:gd name="T74" fmla="*/ 173 w 186"/>
                <a:gd name="T75" fmla="*/ 47 h 171"/>
                <a:gd name="T76" fmla="*/ 116 w 186"/>
                <a:gd name="T77" fmla="*/ 52 h 171"/>
                <a:gd name="T78" fmla="*/ 70 w 186"/>
                <a:gd name="T79" fmla="*/ 31 h 171"/>
                <a:gd name="T80" fmla="*/ 67 w 186"/>
                <a:gd name="T81" fmla="*/ 30 h 171"/>
                <a:gd name="T82" fmla="*/ 64 w 186"/>
                <a:gd name="T83" fmla="*/ 31 h 171"/>
                <a:gd name="T84" fmla="*/ 62 w 186"/>
                <a:gd name="T85" fmla="*/ 31 h 171"/>
                <a:gd name="T86" fmla="*/ 58 w 186"/>
                <a:gd name="T87" fmla="*/ 34 h 171"/>
                <a:gd name="T88" fmla="*/ 58 w 186"/>
                <a:gd name="T89" fmla="*/ 39 h 171"/>
                <a:gd name="T90" fmla="*/ 58 w 186"/>
                <a:gd name="T91" fmla="*/ 43 h 171"/>
                <a:gd name="T92" fmla="*/ 58 w 186"/>
                <a:gd name="T93" fmla="*/ 48 h 171"/>
                <a:gd name="T94" fmla="*/ 58 w 186"/>
                <a:gd name="T95" fmla="*/ 52 h 171"/>
                <a:gd name="T96" fmla="*/ 14 w 186"/>
                <a:gd name="T97" fmla="*/ 55 h 171"/>
                <a:gd name="T98" fmla="*/ 14 w 186"/>
                <a:gd name="T99" fmla="*/ 48 h 171"/>
                <a:gd name="T100" fmla="*/ 14 w 186"/>
                <a:gd name="T101" fmla="*/ 40 h 171"/>
                <a:gd name="T102" fmla="*/ 13 w 186"/>
                <a:gd name="T103" fmla="*/ 33 h 171"/>
                <a:gd name="T104" fmla="*/ 10 w 186"/>
                <a:gd name="T105" fmla="*/ 28 h 171"/>
                <a:gd name="T106" fmla="*/ 7 w 186"/>
                <a:gd name="T107" fmla="*/ 25 h 171"/>
                <a:gd name="T108" fmla="*/ 7 w 186"/>
                <a:gd name="T109" fmla="*/ 22 h 171"/>
                <a:gd name="T110" fmla="*/ 7 w 186"/>
                <a:gd name="T111" fmla="*/ 19 h 171"/>
                <a:gd name="T112" fmla="*/ 8 w 186"/>
                <a:gd name="T113" fmla="*/ 17 h 171"/>
                <a:gd name="T114" fmla="*/ 66 w 186"/>
                <a:gd name="T115" fmla="*/ 5 h 171"/>
                <a:gd name="T116" fmla="*/ 52 w 186"/>
                <a:gd name="T117" fmla="*/ 6 h 171"/>
                <a:gd name="T118" fmla="*/ 36 w 186"/>
                <a:gd name="T119" fmla="*/ 7 h 171"/>
                <a:gd name="T120" fmla="*/ 21 w 186"/>
                <a:gd name="T121" fmla="*/ 8 h 171"/>
                <a:gd name="T122" fmla="*/ 6 w 186"/>
                <a:gd name="T123" fmla="*/ 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6" h="171">
                  <a:moveTo>
                    <a:pt x="3" y="14"/>
                  </a:moveTo>
                  <a:lnTo>
                    <a:pt x="0" y="170"/>
                  </a:lnTo>
                  <a:lnTo>
                    <a:pt x="1" y="171"/>
                  </a:lnTo>
                  <a:lnTo>
                    <a:pt x="183" y="162"/>
                  </a:lnTo>
                  <a:lnTo>
                    <a:pt x="184" y="107"/>
                  </a:lnTo>
                  <a:lnTo>
                    <a:pt x="184" y="107"/>
                  </a:lnTo>
                  <a:lnTo>
                    <a:pt x="183" y="107"/>
                  </a:lnTo>
                  <a:lnTo>
                    <a:pt x="183" y="106"/>
                  </a:lnTo>
                  <a:lnTo>
                    <a:pt x="183" y="106"/>
                  </a:lnTo>
                  <a:lnTo>
                    <a:pt x="182" y="106"/>
                  </a:lnTo>
                  <a:lnTo>
                    <a:pt x="182" y="106"/>
                  </a:lnTo>
                  <a:lnTo>
                    <a:pt x="182" y="106"/>
                  </a:lnTo>
                  <a:lnTo>
                    <a:pt x="181" y="106"/>
                  </a:lnTo>
                  <a:lnTo>
                    <a:pt x="181" y="106"/>
                  </a:lnTo>
                  <a:lnTo>
                    <a:pt x="181" y="106"/>
                  </a:lnTo>
                  <a:lnTo>
                    <a:pt x="180" y="106"/>
                  </a:lnTo>
                  <a:lnTo>
                    <a:pt x="180" y="106"/>
                  </a:lnTo>
                  <a:lnTo>
                    <a:pt x="180" y="106"/>
                  </a:lnTo>
                  <a:lnTo>
                    <a:pt x="179" y="106"/>
                  </a:lnTo>
                  <a:lnTo>
                    <a:pt x="179" y="106"/>
                  </a:lnTo>
                  <a:lnTo>
                    <a:pt x="178" y="106"/>
                  </a:lnTo>
                  <a:lnTo>
                    <a:pt x="178" y="106"/>
                  </a:lnTo>
                  <a:lnTo>
                    <a:pt x="178" y="106"/>
                  </a:lnTo>
                  <a:lnTo>
                    <a:pt x="177" y="106"/>
                  </a:lnTo>
                  <a:lnTo>
                    <a:pt x="177" y="106"/>
                  </a:lnTo>
                  <a:lnTo>
                    <a:pt x="176" y="106"/>
                  </a:lnTo>
                  <a:lnTo>
                    <a:pt x="176" y="106"/>
                  </a:lnTo>
                  <a:lnTo>
                    <a:pt x="176" y="106"/>
                  </a:lnTo>
                  <a:lnTo>
                    <a:pt x="175" y="106"/>
                  </a:lnTo>
                  <a:lnTo>
                    <a:pt x="175" y="106"/>
                  </a:lnTo>
                  <a:lnTo>
                    <a:pt x="175" y="106"/>
                  </a:lnTo>
                  <a:lnTo>
                    <a:pt x="174" y="106"/>
                  </a:lnTo>
                  <a:lnTo>
                    <a:pt x="174" y="106"/>
                  </a:lnTo>
                  <a:lnTo>
                    <a:pt x="174" y="106"/>
                  </a:lnTo>
                  <a:lnTo>
                    <a:pt x="173" y="106"/>
                  </a:lnTo>
                  <a:lnTo>
                    <a:pt x="173" y="106"/>
                  </a:lnTo>
                  <a:lnTo>
                    <a:pt x="172" y="107"/>
                  </a:lnTo>
                  <a:lnTo>
                    <a:pt x="171" y="133"/>
                  </a:lnTo>
                  <a:lnTo>
                    <a:pt x="128" y="136"/>
                  </a:lnTo>
                  <a:lnTo>
                    <a:pt x="128" y="135"/>
                  </a:lnTo>
                  <a:lnTo>
                    <a:pt x="128" y="134"/>
                  </a:lnTo>
                  <a:lnTo>
                    <a:pt x="128" y="133"/>
                  </a:lnTo>
                  <a:lnTo>
                    <a:pt x="128" y="133"/>
                  </a:lnTo>
                  <a:lnTo>
                    <a:pt x="128" y="132"/>
                  </a:lnTo>
                  <a:lnTo>
                    <a:pt x="128" y="131"/>
                  </a:lnTo>
                  <a:lnTo>
                    <a:pt x="128" y="130"/>
                  </a:lnTo>
                  <a:lnTo>
                    <a:pt x="128" y="129"/>
                  </a:lnTo>
                  <a:lnTo>
                    <a:pt x="128" y="129"/>
                  </a:lnTo>
                  <a:lnTo>
                    <a:pt x="128" y="128"/>
                  </a:lnTo>
                  <a:lnTo>
                    <a:pt x="128" y="127"/>
                  </a:lnTo>
                  <a:lnTo>
                    <a:pt x="128" y="126"/>
                  </a:lnTo>
                  <a:lnTo>
                    <a:pt x="128" y="125"/>
                  </a:lnTo>
                  <a:lnTo>
                    <a:pt x="128" y="124"/>
                  </a:lnTo>
                  <a:lnTo>
                    <a:pt x="128" y="123"/>
                  </a:lnTo>
                  <a:lnTo>
                    <a:pt x="128" y="123"/>
                  </a:lnTo>
                  <a:lnTo>
                    <a:pt x="128" y="121"/>
                  </a:lnTo>
                  <a:lnTo>
                    <a:pt x="128" y="121"/>
                  </a:lnTo>
                  <a:lnTo>
                    <a:pt x="128" y="120"/>
                  </a:lnTo>
                  <a:lnTo>
                    <a:pt x="128" y="119"/>
                  </a:lnTo>
                  <a:lnTo>
                    <a:pt x="128" y="118"/>
                  </a:lnTo>
                  <a:lnTo>
                    <a:pt x="128" y="117"/>
                  </a:lnTo>
                  <a:lnTo>
                    <a:pt x="128" y="116"/>
                  </a:lnTo>
                  <a:lnTo>
                    <a:pt x="128" y="115"/>
                  </a:lnTo>
                  <a:lnTo>
                    <a:pt x="128" y="114"/>
                  </a:lnTo>
                  <a:lnTo>
                    <a:pt x="128" y="114"/>
                  </a:lnTo>
                  <a:lnTo>
                    <a:pt x="128" y="113"/>
                  </a:lnTo>
                  <a:lnTo>
                    <a:pt x="127" y="112"/>
                  </a:lnTo>
                  <a:lnTo>
                    <a:pt x="127" y="111"/>
                  </a:lnTo>
                  <a:lnTo>
                    <a:pt x="127" y="110"/>
                  </a:lnTo>
                  <a:lnTo>
                    <a:pt x="127" y="109"/>
                  </a:lnTo>
                  <a:lnTo>
                    <a:pt x="127" y="108"/>
                  </a:lnTo>
                  <a:lnTo>
                    <a:pt x="115" y="109"/>
                  </a:lnTo>
                  <a:lnTo>
                    <a:pt x="114" y="136"/>
                  </a:lnTo>
                  <a:lnTo>
                    <a:pt x="70" y="140"/>
                  </a:lnTo>
                  <a:lnTo>
                    <a:pt x="69" y="138"/>
                  </a:lnTo>
                  <a:lnTo>
                    <a:pt x="70" y="112"/>
                  </a:lnTo>
                  <a:lnTo>
                    <a:pt x="70" y="112"/>
                  </a:lnTo>
                  <a:lnTo>
                    <a:pt x="69" y="112"/>
                  </a:lnTo>
                  <a:lnTo>
                    <a:pt x="69" y="112"/>
                  </a:lnTo>
                  <a:lnTo>
                    <a:pt x="69" y="112"/>
                  </a:lnTo>
                  <a:lnTo>
                    <a:pt x="69" y="112"/>
                  </a:lnTo>
                  <a:lnTo>
                    <a:pt x="68" y="112"/>
                  </a:lnTo>
                  <a:lnTo>
                    <a:pt x="68" y="112"/>
                  </a:lnTo>
                  <a:lnTo>
                    <a:pt x="67" y="112"/>
                  </a:lnTo>
                  <a:lnTo>
                    <a:pt x="67" y="112"/>
                  </a:lnTo>
                  <a:lnTo>
                    <a:pt x="66" y="112"/>
                  </a:lnTo>
                  <a:lnTo>
                    <a:pt x="66" y="112"/>
                  </a:lnTo>
                  <a:lnTo>
                    <a:pt x="66" y="112"/>
                  </a:lnTo>
                  <a:lnTo>
                    <a:pt x="65" y="112"/>
                  </a:lnTo>
                  <a:lnTo>
                    <a:pt x="65" y="112"/>
                  </a:lnTo>
                  <a:lnTo>
                    <a:pt x="65" y="112"/>
                  </a:lnTo>
                  <a:lnTo>
                    <a:pt x="64" y="112"/>
                  </a:lnTo>
                  <a:lnTo>
                    <a:pt x="64" y="112"/>
                  </a:lnTo>
                  <a:lnTo>
                    <a:pt x="64" y="112"/>
                  </a:lnTo>
                  <a:lnTo>
                    <a:pt x="63" y="112"/>
                  </a:lnTo>
                  <a:lnTo>
                    <a:pt x="63" y="112"/>
                  </a:lnTo>
                  <a:lnTo>
                    <a:pt x="63" y="112"/>
                  </a:lnTo>
                  <a:lnTo>
                    <a:pt x="62" y="112"/>
                  </a:lnTo>
                  <a:lnTo>
                    <a:pt x="62" y="112"/>
                  </a:lnTo>
                  <a:lnTo>
                    <a:pt x="62" y="112"/>
                  </a:lnTo>
                  <a:lnTo>
                    <a:pt x="61" y="112"/>
                  </a:lnTo>
                  <a:lnTo>
                    <a:pt x="61" y="112"/>
                  </a:lnTo>
                  <a:lnTo>
                    <a:pt x="60" y="112"/>
                  </a:lnTo>
                  <a:lnTo>
                    <a:pt x="60" y="112"/>
                  </a:lnTo>
                  <a:lnTo>
                    <a:pt x="59" y="112"/>
                  </a:lnTo>
                  <a:lnTo>
                    <a:pt x="59" y="112"/>
                  </a:lnTo>
                  <a:lnTo>
                    <a:pt x="59" y="112"/>
                  </a:lnTo>
                  <a:lnTo>
                    <a:pt x="58" y="112"/>
                  </a:lnTo>
                  <a:lnTo>
                    <a:pt x="58" y="113"/>
                  </a:lnTo>
                  <a:lnTo>
                    <a:pt x="58" y="114"/>
                  </a:lnTo>
                  <a:lnTo>
                    <a:pt x="58" y="114"/>
                  </a:lnTo>
                  <a:lnTo>
                    <a:pt x="58" y="115"/>
                  </a:lnTo>
                  <a:lnTo>
                    <a:pt x="58" y="116"/>
                  </a:lnTo>
                  <a:lnTo>
                    <a:pt x="58" y="117"/>
                  </a:lnTo>
                  <a:lnTo>
                    <a:pt x="57" y="118"/>
                  </a:lnTo>
                  <a:lnTo>
                    <a:pt x="57" y="118"/>
                  </a:lnTo>
                  <a:lnTo>
                    <a:pt x="57" y="119"/>
                  </a:lnTo>
                  <a:lnTo>
                    <a:pt x="57" y="120"/>
                  </a:lnTo>
                  <a:lnTo>
                    <a:pt x="57" y="121"/>
                  </a:lnTo>
                  <a:lnTo>
                    <a:pt x="57" y="122"/>
                  </a:lnTo>
                  <a:lnTo>
                    <a:pt x="57" y="123"/>
                  </a:lnTo>
                  <a:lnTo>
                    <a:pt x="57" y="124"/>
                  </a:lnTo>
                  <a:lnTo>
                    <a:pt x="57" y="125"/>
                  </a:lnTo>
                  <a:lnTo>
                    <a:pt x="57" y="125"/>
                  </a:lnTo>
                  <a:lnTo>
                    <a:pt x="57" y="127"/>
                  </a:lnTo>
                  <a:lnTo>
                    <a:pt x="57" y="127"/>
                  </a:lnTo>
                  <a:lnTo>
                    <a:pt x="57" y="128"/>
                  </a:lnTo>
                  <a:lnTo>
                    <a:pt x="57" y="129"/>
                  </a:lnTo>
                  <a:lnTo>
                    <a:pt x="57" y="130"/>
                  </a:lnTo>
                  <a:lnTo>
                    <a:pt x="57" y="131"/>
                  </a:lnTo>
                  <a:lnTo>
                    <a:pt x="57" y="132"/>
                  </a:lnTo>
                  <a:lnTo>
                    <a:pt x="57" y="133"/>
                  </a:lnTo>
                  <a:lnTo>
                    <a:pt x="57" y="133"/>
                  </a:lnTo>
                  <a:lnTo>
                    <a:pt x="57" y="134"/>
                  </a:lnTo>
                  <a:lnTo>
                    <a:pt x="57" y="135"/>
                  </a:lnTo>
                  <a:lnTo>
                    <a:pt x="57" y="136"/>
                  </a:lnTo>
                  <a:lnTo>
                    <a:pt x="57" y="137"/>
                  </a:lnTo>
                  <a:lnTo>
                    <a:pt x="57" y="138"/>
                  </a:lnTo>
                  <a:lnTo>
                    <a:pt x="57" y="138"/>
                  </a:lnTo>
                  <a:lnTo>
                    <a:pt x="57" y="139"/>
                  </a:lnTo>
                  <a:lnTo>
                    <a:pt x="56" y="140"/>
                  </a:lnTo>
                  <a:lnTo>
                    <a:pt x="13" y="143"/>
                  </a:lnTo>
                  <a:lnTo>
                    <a:pt x="12" y="142"/>
                  </a:lnTo>
                  <a:lnTo>
                    <a:pt x="12" y="141"/>
                  </a:lnTo>
                  <a:lnTo>
                    <a:pt x="12" y="140"/>
                  </a:lnTo>
                  <a:lnTo>
                    <a:pt x="12" y="139"/>
                  </a:lnTo>
                  <a:lnTo>
                    <a:pt x="12" y="138"/>
                  </a:lnTo>
                  <a:lnTo>
                    <a:pt x="13" y="138"/>
                  </a:lnTo>
                  <a:lnTo>
                    <a:pt x="13" y="137"/>
                  </a:lnTo>
                  <a:lnTo>
                    <a:pt x="13" y="136"/>
                  </a:lnTo>
                  <a:lnTo>
                    <a:pt x="13" y="135"/>
                  </a:lnTo>
                  <a:lnTo>
                    <a:pt x="13" y="134"/>
                  </a:lnTo>
                  <a:lnTo>
                    <a:pt x="13" y="133"/>
                  </a:lnTo>
                  <a:lnTo>
                    <a:pt x="13" y="132"/>
                  </a:lnTo>
                  <a:lnTo>
                    <a:pt x="13" y="131"/>
                  </a:lnTo>
                  <a:lnTo>
                    <a:pt x="13" y="131"/>
                  </a:lnTo>
                  <a:lnTo>
                    <a:pt x="13" y="130"/>
                  </a:lnTo>
                  <a:lnTo>
                    <a:pt x="13" y="129"/>
                  </a:lnTo>
                  <a:lnTo>
                    <a:pt x="13" y="128"/>
                  </a:lnTo>
                  <a:lnTo>
                    <a:pt x="13" y="127"/>
                  </a:lnTo>
                  <a:lnTo>
                    <a:pt x="13" y="126"/>
                  </a:lnTo>
                  <a:lnTo>
                    <a:pt x="13" y="125"/>
                  </a:lnTo>
                  <a:lnTo>
                    <a:pt x="13" y="125"/>
                  </a:lnTo>
                  <a:lnTo>
                    <a:pt x="13" y="124"/>
                  </a:lnTo>
                  <a:lnTo>
                    <a:pt x="13" y="123"/>
                  </a:lnTo>
                  <a:lnTo>
                    <a:pt x="13" y="122"/>
                  </a:lnTo>
                  <a:lnTo>
                    <a:pt x="13" y="121"/>
                  </a:lnTo>
                  <a:lnTo>
                    <a:pt x="13" y="120"/>
                  </a:lnTo>
                  <a:lnTo>
                    <a:pt x="13" y="119"/>
                  </a:lnTo>
                  <a:lnTo>
                    <a:pt x="13" y="118"/>
                  </a:lnTo>
                  <a:lnTo>
                    <a:pt x="13" y="118"/>
                  </a:lnTo>
                  <a:lnTo>
                    <a:pt x="13" y="117"/>
                  </a:lnTo>
                  <a:lnTo>
                    <a:pt x="13" y="116"/>
                  </a:lnTo>
                  <a:lnTo>
                    <a:pt x="13" y="115"/>
                  </a:lnTo>
                  <a:lnTo>
                    <a:pt x="13" y="114"/>
                  </a:lnTo>
                  <a:lnTo>
                    <a:pt x="4" y="105"/>
                  </a:lnTo>
                  <a:lnTo>
                    <a:pt x="5" y="105"/>
                  </a:lnTo>
                  <a:lnTo>
                    <a:pt x="5" y="105"/>
                  </a:lnTo>
                  <a:lnTo>
                    <a:pt x="5" y="104"/>
                  </a:lnTo>
                  <a:lnTo>
                    <a:pt x="5" y="104"/>
                  </a:lnTo>
                  <a:lnTo>
                    <a:pt x="5" y="103"/>
                  </a:lnTo>
                  <a:lnTo>
                    <a:pt x="5" y="103"/>
                  </a:lnTo>
                  <a:lnTo>
                    <a:pt x="5" y="103"/>
                  </a:lnTo>
                  <a:lnTo>
                    <a:pt x="5" y="102"/>
                  </a:lnTo>
                  <a:lnTo>
                    <a:pt x="5" y="102"/>
                  </a:lnTo>
                  <a:lnTo>
                    <a:pt x="5" y="101"/>
                  </a:lnTo>
                  <a:lnTo>
                    <a:pt x="5" y="101"/>
                  </a:lnTo>
                  <a:lnTo>
                    <a:pt x="5" y="101"/>
                  </a:lnTo>
                  <a:lnTo>
                    <a:pt x="5" y="100"/>
                  </a:lnTo>
                  <a:lnTo>
                    <a:pt x="5" y="100"/>
                  </a:lnTo>
                  <a:lnTo>
                    <a:pt x="5" y="99"/>
                  </a:lnTo>
                  <a:lnTo>
                    <a:pt x="5" y="99"/>
                  </a:lnTo>
                  <a:lnTo>
                    <a:pt x="5" y="99"/>
                  </a:lnTo>
                  <a:lnTo>
                    <a:pt x="5" y="98"/>
                  </a:lnTo>
                  <a:lnTo>
                    <a:pt x="5" y="98"/>
                  </a:lnTo>
                  <a:lnTo>
                    <a:pt x="5" y="97"/>
                  </a:lnTo>
                  <a:lnTo>
                    <a:pt x="6" y="97"/>
                  </a:lnTo>
                  <a:lnTo>
                    <a:pt x="6" y="97"/>
                  </a:lnTo>
                  <a:lnTo>
                    <a:pt x="6" y="97"/>
                  </a:lnTo>
                  <a:lnTo>
                    <a:pt x="6" y="97"/>
                  </a:lnTo>
                  <a:lnTo>
                    <a:pt x="10" y="97"/>
                  </a:lnTo>
                  <a:lnTo>
                    <a:pt x="180" y="90"/>
                  </a:lnTo>
                  <a:lnTo>
                    <a:pt x="184" y="102"/>
                  </a:lnTo>
                  <a:lnTo>
                    <a:pt x="184" y="99"/>
                  </a:lnTo>
                  <a:lnTo>
                    <a:pt x="184" y="97"/>
                  </a:lnTo>
                  <a:lnTo>
                    <a:pt x="184" y="95"/>
                  </a:lnTo>
                  <a:lnTo>
                    <a:pt x="184" y="93"/>
                  </a:lnTo>
                  <a:lnTo>
                    <a:pt x="184" y="90"/>
                  </a:lnTo>
                  <a:lnTo>
                    <a:pt x="185" y="88"/>
                  </a:lnTo>
                  <a:lnTo>
                    <a:pt x="185" y="86"/>
                  </a:lnTo>
                  <a:lnTo>
                    <a:pt x="185" y="83"/>
                  </a:lnTo>
                  <a:lnTo>
                    <a:pt x="185" y="81"/>
                  </a:lnTo>
                  <a:lnTo>
                    <a:pt x="185" y="78"/>
                  </a:lnTo>
                  <a:lnTo>
                    <a:pt x="185" y="76"/>
                  </a:lnTo>
                  <a:lnTo>
                    <a:pt x="185" y="73"/>
                  </a:lnTo>
                  <a:lnTo>
                    <a:pt x="185" y="71"/>
                  </a:lnTo>
                  <a:lnTo>
                    <a:pt x="185" y="69"/>
                  </a:lnTo>
                  <a:lnTo>
                    <a:pt x="185" y="67"/>
                  </a:lnTo>
                  <a:lnTo>
                    <a:pt x="185" y="64"/>
                  </a:lnTo>
                  <a:lnTo>
                    <a:pt x="185" y="62"/>
                  </a:lnTo>
                  <a:lnTo>
                    <a:pt x="185" y="59"/>
                  </a:lnTo>
                  <a:lnTo>
                    <a:pt x="185" y="57"/>
                  </a:lnTo>
                  <a:lnTo>
                    <a:pt x="185" y="54"/>
                  </a:lnTo>
                  <a:lnTo>
                    <a:pt x="185" y="52"/>
                  </a:lnTo>
                  <a:lnTo>
                    <a:pt x="185" y="50"/>
                  </a:lnTo>
                  <a:lnTo>
                    <a:pt x="186" y="47"/>
                  </a:lnTo>
                  <a:lnTo>
                    <a:pt x="186" y="45"/>
                  </a:lnTo>
                  <a:lnTo>
                    <a:pt x="186" y="42"/>
                  </a:lnTo>
                  <a:lnTo>
                    <a:pt x="186" y="40"/>
                  </a:lnTo>
                  <a:lnTo>
                    <a:pt x="186" y="37"/>
                  </a:lnTo>
                  <a:lnTo>
                    <a:pt x="186" y="35"/>
                  </a:lnTo>
                  <a:lnTo>
                    <a:pt x="186" y="32"/>
                  </a:lnTo>
                  <a:lnTo>
                    <a:pt x="186" y="30"/>
                  </a:lnTo>
                  <a:lnTo>
                    <a:pt x="186" y="28"/>
                  </a:lnTo>
                  <a:lnTo>
                    <a:pt x="186" y="25"/>
                  </a:lnTo>
                  <a:lnTo>
                    <a:pt x="174" y="25"/>
                  </a:lnTo>
                  <a:lnTo>
                    <a:pt x="174" y="26"/>
                  </a:lnTo>
                  <a:lnTo>
                    <a:pt x="174" y="26"/>
                  </a:lnTo>
                  <a:lnTo>
                    <a:pt x="174" y="27"/>
                  </a:lnTo>
                  <a:lnTo>
                    <a:pt x="174" y="28"/>
                  </a:lnTo>
                  <a:lnTo>
                    <a:pt x="174" y="28"/>
                  </a:lnTo>
                  <a:lnTo>
                    <a:pt x="173" y="29"/>
                  </a:lnTo>
                  <a:lnTo>
                    <a:pt x="173" y="30"/>
                  </a:lnTo>
                  <a:lnTo>
                    <a:pt x="173" y="31"/>
                  </a:lnTo>
                  <a:lnTo>
                    <a:pt x="173" y="32"/>
                  </a:lnTo>
                  <a:lnTo>
                    <a:pt x="173" y="32"/>
                  </a:lnTo>
                  <a:lnTo>
                    <a:pt x="173" y="33"/>
                  </a:lnTo>
                  <a:lnTo>
                    <a:pt x="173" y="34"/>
                  </a:lnTo>
                  <a:lnTo>
                    <a:pt x="173" y="34"/>
                  </a:lnTo>
                  <a:lnTo>
                    <a:pt x="173" y="35"/>
                  </a:lnTo>
                  <a:lnTo>
                    <a:pt x="173" y="36"/>
                  </a:lnTo>
                  <a:lnTo>
                    <a:pt x="173" y="36"/>
                  </a:lnTo>
                  <a:lnTo>
                    <a:pt x="173" y="37"/>
                  </a:lnTo>
                  <a:lnTo>
                    <a:pt x="173" y="38"/>
                  </a:lnTo>
                  <a:lnTo>
                    <a:pt x="173" y="39"/>
                  </a:lnTo>
                  <a:lnTo>
                    <a:pt x="173" y="40"/>
                  </a:lnTo>
                  <a:lnTo>
                    <a:pt x="173" y="40"/>
                  </a:lnTo>
                  <a:lnTo>
                    <a:pt x="173" y="41"/>
                  </a:lnTo>
                  <a:lnTo>
                    <a:pt x="173" y="42"/>
                  </a:lnTo>
                  <a:lnTo>
                    <a:pt x="173" y="43"/>
                  </a:lnTo>
                  <a:lnTo>
                    <a:pt x="173" y="43"/>
                  </a:lnTo>
                  <a:lnTo>
                    <a:pt x="173" y="44"/>
                  </a:lnTo>
                  <a:lnTo>
                    <a:pt x="173" y="45"/>
                  </a:lnTo>
                  <a:lnTo>
                    <a:pt x="173" y="45"/>
                  </a:lnTo>
                  <a:lnTo>
                    <a:pt x="173" y="46"/>
                  </a:lnTo>
                  <a:lnTo>
                    <a:pt x="173" y="47"/>
                  </a:lnTo>
                  <a:lnTo>
                    <a:pt x="173" y="47"/>
                  </a:lnTo>
                  <a:lnTo>
                    <a:pt x="173" y="48"/>
                  </a:lnTo>
                  <a:lnTo>
                    <a:pt x="172" y="50"/>
                  </a:lnTo>
                  <a:lnTo>
                    <a:pt x="128" y="52"/>
                  </a:lnTo>
                  <a:lnTo>
                    <a:pt x="128" y="28"/>
                  </a:lnTo>
                  <a:lnTo>
                    <a:pt x="116" y="28"/>
                  </a:lnTo>
                  <a:lnTo>
                    <a:pt x="116" y="52"/>
                  </a:lnTo>
                  <a:lnTo>
                    <a:pt x="71" y="55"/>
                  </a:lnTo>
                  <a:lnTo>
                    <a:pt x="71" y="32"/>
                  </a:lnTo>
                  <a:lnTo>
                    <a:pt x="71" y="32"/>
                  </a:lnTo>
                  <a:lnTo>
                    <a:pt x="71" y="31"/>
                  </a:lnTo>
                  <a:lnTo>
                    <a:pt x="70" y="31"/>
                  </a:lnTo>
                  <a:lnTo>
                    <a:pt x="70" y="31"/>
                  </a:lnTo>
                  <a:lnTo>
                    <a:pt x="70" y="31"/>
                  </a:lnTo>
                  <a:lnTo>
                    <a:pt x="69" y="31"/>
                  </a:lnTo>
                  <a:lnTo>
                    <a:pt x="69" y="31"/>
                  </a:lnTo>
                  <a:lnTo>
                    <a:pt x="69" y="31"/>
                  </a:lnTo>
                  <a:lnTo>
                    <a:pt x="68" y="31"/>
                  </a:lnTo>
                  <a:lnTo>
                    <a:pt x="68" y="30"/>
                  </a:lnTo>
                  <a:lnTo>
                    <a:pt x="67" y="30"/>
                  </a:lnTo>
                  <a:lnTo>
                    <a:pt x="67" y="30"/>
                  </a:lnTo>
                  <a:lnTo>
                    <a:pt x="67" y="30"/>
                  </a:lnTo>
                  <a:lnTo>
                    <a:pt x="66" y="30"/>
                  </a:lnTo>
                  <a:lnTo>
                    <a:pt x="66" y="30"/>
                  </a:lnTo>
                  <a:lnTo>
                    <a:pt x="66" y="30"/>
                  </a:lnTo>
                  <a:lnTo>
                    <a:pt x="65" y="31"/>
                  </a:lnTo>
                  <a:lnTo>
                    <a:pt x="65" y="31"/>
                  </a:lnTo>
                  <a:lnTo>
                    <a:pt x="64" y="31"/>
                  </a:lnTo>
                  <a:lnTo>
                    <a:pt x="64" y="31"/>
                  </a:lnTo>
                  <a:lnTo>
                    <a:pt x="64" y="31"/>
                  </a:lnTo>
                  <a:lnTo>
                    <a:pt x="63" y="31"/>
                  </a:lnTo>
                  <a:lnTo>
                    <a:pt x="63" y="31"/>
                  </a:lnTo>
                  <a:lnTo>
                    <a:pt x="63" y="31"/>
                  </a:lnTo>
                  <a:lnTo>
                    <a:pt x="62" y="31"/>
                  </a:lnTo>
                  <a:lnTo>
                    <a:pt x="62" y="31"/>
                  </a:lnTo>
                  <a:lnTo>
                    <a:pt x="61" y="31"/>
                  </a:lnTo>
                  <a:lnTo>
                    <a:pt x="61" y="31"/>
                  </a:lnTo>
                  <a:lnTo>
                    <a:pt x="61" y="31"/>
                  </a:lnTo>
                  <a:lnTo>
                    <a:pt x="60" y="31"/>
                  </a:lnTo>
                  <a:lnTo>
                    <a:pt x="60" y="32"/>
                  </a:lnTo>
                  <a:lnTo>
                    <a:pt x="59" y="32"/>
                  </a:lnTo>
                  <a:lnTo>
                    <a:pt x="58" y="34"/>
                  </a:lnTo>
                  <a:lnTo>
                    <a:pt x="58" y="34"/>
                  </a:lnTo>
                  <a:lnTo>
                    <a:pt x="58" y="35"/>
                  </a:lnTo>
                  <a:lnTo>
                    <a:pt x="58" y="36"/>
                  </a:lnTo>
                  <a:lnTo>
                    <a:pt x="58" y="36"/>
                  </a:lnTo>
                  <a:lnTo>
                    <a:pt x="58" y="37"/>
                  </a:lnTo>
                  <a:lnTo>
                    <a:pt x="58" y="38"/>
                  </a:lnTo>
                  <a:lnTo>
                    <a:pt x="58" y="39"/>
                  </a:lnTo>
                  <a:lnTo>
                    <a:pt x="58" y="39"/>
                  </a:lnTo>
                  <a:lnTo>
                    <a:pt x="58" y="40"/>
                  </a:lnTo>
                  <a:lnTo>
                    <a:pt x="58" y="41"/>
                  </a:lnTo>
                  <a:lnTo>
                    <a:pt x="58" y="41"/>
                  </a:lnTo>
                  <a:lnTo>
                    <a:pt x="58" y="42"/>
                  </a:lnTo>
                  <a:lnTo>
                    <a:pt x="58" y="43"/>
                  </a:lnTo>
                  <a:lnTo>
                    <a:pt x="58" y="43"/>
                  </a:lnTo>
                  <a:lnTo>
                    <a:pt x="58" y="44"/>
                  </a:lnTo>
                  <a:lnTo>
                    <a:pt x="58" y="45"/>
                  </a:lnTo>
                  <a:lnTo>
                    <a:pt x="58" y="45"/>
                  </a:lnTo>
                  <a:lnTo>
                    <a:pt x="58" y="46"/>
                  </a:lnTo>
                  <a:lnTo>
                    <a:pt x="58" y="47"/>
                  </a:lnTo>
                  <a:lnTo>
                    <a:pt x="58" y="47"/>
                  </a:lnTo>
                  <a:lnTo>
                    <a:pt x="58" y="48"/>
                  </a:lnTo>
                  <a:lnTo>
                    <a:pt x="58" y="48"/>
                  </a:lnTo>
                  <a:lnTo>
                    <a:pt x="58" y="49"/>
                  </a:lnTo>
                  <a:lnTo>
                    <a:pt x="58" y="50"/>
                  </a:lnTo>
                  <a:lnTo>
                    <a:pt x="58" y="50"/>
                  </a:lnTo>
                  <a:lnTo>
                    <a:pt x="58" y="51"/>
                  </a:lnTo>
                  <a:lnTo>
                    <a:pt x="58" y="52"/>
                  </a:lnTo>
                  <a:lnTo>
                    <a:pt x="58" y="52"/>
                  </a:lnTo>
                  <a:lnTo>
                    <a:pt x="58" y="53"/>
                  </a:lnTo>
                  <a:lnTo>
                    <a:pt x="58" y="54"/>
                  </a:lnTo>
                  <a:lnTo>
                    <a:pt x="58" y="54"/>
                  </a:lnTo>
                  <a:lnTo>
                    <a:pt x="58" y="55"/>
                  </a:lnTo>
                  <a:lnTo>
                    <a:pt x="15" y="58"/>
                  </a:lnTo>
                  <a:lnTo>
                    <a:pt x="14" y="56"/>
                  </a:lnTo>
                  <a:lnTo>
                    <a:pt x="14" y="55"/>
                  </a:lnTo>
                  <a:lnTo>
                    <a:pt x="14" y="54"/>
                  </a:lnTo>
                  <a:lnTo>
                    <a:pt x="14" y="53"/>
                  </a:lnTo>
                  <a:lnTo>
                    <a:pt x="14" y="52"/>
                  </a:lnTo>
                  <a:lnTo>
                    <a:pt x="14" y="51"/>
                  </a:lnTo>
                  <a:lnTo>
                    <a:pt x="14" y="50"/>
                  </a:lnTo>
                  <a:lnTo>
                    <a:pt x="14" y="49"/>
                  </a:lnTo>
                  <a:lnTo>
                    <a:pt x="14" y="48"/>
                  </a:lnTo>
                  <a:lnTo>
                    <a:pt x="14" y="47"/>
                  </a:lnTo>
                  <a:lnTo>
                    <a:pt x="14" y="45"/>
                  </a:lnTo>
                  <a:lnTo>
                    <a:pt x="14" y="44"/>
                  </a:lnTo>
                  <a:lnTo>
                    <a:pt x="14" y="43"/>
                  </a:lnTo>
                  <a:lnTo>
                    <a:pt x="14" y="42"/>
                  </a:lnTo>
                  <a:lnTo>
                    <a:pt x="14" y="41"/>
                  </a:lnTo>
                  <a:lnTo>
                    <a:pt x="14" y="40"/>
                  </a:lnTo>
                  <a:lnTo>
                    <a:pt x="14" y="39"/>
                  </a:lnTo>
                  <a:lnTo>
                    <a:pt x="14" y="38"/>
                  </a:lnTo>
                  <a:lnTo>
                    <a:pt x="14" y="36"/>
                  </a:lnTo>
                  <a:lnTo>
                    <a:pt x="14" y="36"/>
                  </a:lnTo>
                  <a:lnTo>
                    <a:pt x="14" y="34"/>
                  </a:lnTo>
                  <a:lnTo>
                    <a:pt x="14" y="34"/>
                  </a:lnTo>
                  <a:lnTo>
                    <a:pt x="13" y="33"/>
                  </a:lnTo>
                  <a:lnTo>
                    <a:pt x="13" y="32"/>
                  </a:lnTo>
                  <a:lnTo>
                    <a:pt x="13" y="31"/>
                  </a:lnTo>
                  <a:lnTo>
                    <a:pt x="12" y="30"/>
                  </a:lnTo>
                  <a:lnTo>
                    <a:pt x="12" y="30"/>
                  </a:lnTo>
                  <a:lnTo>
                    <a:pt x="11" y="29"/>
                  </a:lnTo>
                  <a:lnTo>
                    <a:pt x="10" y="28"/>
                  </a:lnTo>
                  <a:lnTo>
                    <a:pt x="10" y="28"/>
                  </a:lnTo>
                  <a:lnTo>
                    <a:pt x="9" y="27"/>
                  </a:lnTo>
                  <a:lnTo>
                    <a:pt x="7" y="26"/>
                  </a:lnTo>
                  <a:lnTo>
                    <a:pt x="6" y="26"/>
                  </a:lnTo>
                  <a:lnTo>
                    <a:pt x="7" y="26"/>
                  </a:lnTo>
                  <a:lnTo>
                    <a:pt x="7" y="26"/>
                  </a:lnTo>
                  <a:lnTo>
                    <a:pt x="7" y="25"/>
                  </a:lnTo>
                  <a:lnTo>
                    <a:pt x="7" y="25"/>
                  </a:lnTo>
                  <a:lnTo>
                    <a:pt x="7" y="25"/>
                  </a:lnTo>
                  <a:lnTo>
                    <a:pt x="7" y="24"/>
                  </a:lnTo>
                  <a:lnTo>
                    <a:pt x="7" y="24"/>
                  </a:lnTo>
                  <a:lnTo>
                    <a:pt x="7" y="24"/>
                  </a:lnTo>
                  <a:lnTo>
                    <a:pt x="7" y="23"/>
                  </a:lnTo>
                  <a:lnTo>
                    <a:pt x="7" y="23"/>
                  </a:lnTo>
                  <a:lnTo>
                    <a:pt x="7" y="22"/>
                  </a:lnTo>
                  <a:lnTo>
                    <a:pt x="7" y="22"/>
                  </a:lnTo>
                  <a:lnTo>
                    <a:pt x="7" y="22"/>
                  </a:lnTo>
                  <a:lnTo>
                    <a:pt x="7" y="21"/>
                  </a:lnTo>
                  <a:lnTo>
                    <a:pt x="7" y="21"/>
                  </a:lnTo>
                  <a:lnTo>
                    <a:pt x="7" y="20"/>
                  </a:lnTo>
                  <a:lnTo>
                    <a:pt x="7" y="20"/>
                  </a:lnTo>
                  <a:lnTo>
                    <a:pt x="7" y="19"/>
                  </a:lnTo>
                  <a:lnTo>
                    <a:pt x="7" y="19"/>
                  </a:lnTo>
                  <a:lnTo>
                    <a:pt x="7" y="19"/>
                  </a:lnTo>
                  <a:lnTo>
                    <a:pt x="7" y="19"/>
                  </a:lnTo>
                  <a:lnTo>
                    <a:pt x="7" y="18"/>
                  </a:lnTo>
                  <a:lnTo>
                    <a:pt x="8" y="18"/>
                  </a:lnTo>
                  <a:lnTo>
                    <a:pt x="8" y="18"/>
                  </a:lnTo>
                  <a:lnTo>
                    <a:pt x="8" y="17"/>
                  </a:lnTo>
                  <a:lnTo>
                    <a:pt x="181" y="9"/>
                  </a:lnTo>
                  <a:lnTo>
                    <a:pt x="185" y="19"/>
                  </a:lnTo>
                  <a:lnTo>
                    <a:pt x="186" y="0"/>
                  </a:lnTo>
                  <a:lnTo>
                    <a:pt x="73" y="5"/>
                  </a:lnTo>
                  <a:lnTo>
                    <a:pt x="71" y="5"/>
                  </a:lnTo>
                  <a:lnTo>
                    <a:pt x="69" y="5"/>
                  </a:lnTo>
                  <a:lnTo>
                    <a:pt x="66" y="5"/>
                  </a:lnTo>
                  <a:lnTo>
                    <a:pt x="64" y="5"/>
                  </a:lnTo>
                  <a:lnTo>
                    <a:pt x="62" y="5"/>
                  </a:lnTo>
                  <a:lnTo>
                    <a:pt x="60" y="5"/>
                  </a:lnTo>
                  <a:lnTo>
                    <a:pt x="58" y="5"/>
                  </a:lnTo>
                  <a:lnTo>
                    <a:pt x="56" y="6"/>
                  </a:lnTo>
                  <a:lnTo>
                    <a:pt x="54" y="6"/>
                  </a:lnTo>
                  <a:lnTo>
                    <a:pt x="52" y="6"/>
                  </a:lnTo>
                  <a:lnTo>
                    <a:pt x="49" y="6"/>
                  </a:lnTo>
                  <a:lnTo>
                    <a:pt x="47" y="6"/>
                  </a:lnTo>
                  <a:lnTo>
                    <a:pt x="45" y="6"/>
                  </a:lnTo>
                  <a:lnTo>
                    <a:pt x="43" y="6"/>
                  </a:lnTo>
                  <a:lnTo>
                    <a:pt x="41" y="7"/>
                  </a:lnTo>
                  <a:lnTo>
                    <a:pt x="38" y="7"/>
                  </a:lnTo>
                  <a:lnTo>
                    <a:pt x="36" y="7"/>
                  </a:lnTo>
                  <a:lnTo>
                    <a:pt x="34" y="7"/>
                  </a:lnTo>
                  <a:lnTo>
                    <a:pt x="32" y="7"/>
                  </a:lnTo>
                  <a:lnTo>
                    <a:pt x="30" y="7"/>
                  </a:lnTo>
                  <a:lnTo>
                    <a:pt x="28" y="7"/>
                  </a:lnTo>
                  <a:lnTo>
                    <a:pt x="26" y="7"/>
                  </a:lnTo>
                  <a:lnTo>
                    <a:pt x="23" y="7"/>
                  </a:lnTo>
                  <a:lnTo>
                    <a:pt x="21" y="8"/>
                  </a:lnTo>
                  <a:lnTo>
                    <a:pt x="19" y="8"/>
                  </a:lnTo>
                  <a:lnTo>
                    <a:pt x="16" y="8"/>
                  </a:lnTo>
                  <a:lnTo>
                    <a:pt x="14" y="8"/>
                  </a:lnTo>
                  <a:lnTo>
                    <a:pt x="12" y="8"/>
                  </a:lnTo>
                  <a:lnTo>
                    <a:pt x="10" y="8"/>
                  </a:lnTo>
                  <a:lnTo>
                    <a:pt x="8" y="8"/>
                  </a:lnTo>
                  <a:lnTo>
                    <a:pt x="6" y="9"/>
                  </a:lnTo>
                  <a:lnTo>
                    <a:pt x="3" y="9"/>
                  </a:lnTo>
                  <a:lnTo>
                    <a:pt x="3" y="14"/>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3" name="Freeform 1113"/>
            <p:cNvSpPr>
              <a:spLocks/>
            </p:cNvSpPr>
            <p:nvPr/>
          </p:nvSpPr>
          <p:spPr bwMode="auto">
            <a:xfrm>
              <a:off x="1415" y="3274"/>
              <a:ext cx="16" cy="35"/>
            </a:xfrm>
            <a:custGeom>
              <a:avLst/>
              <a:gdLst>
                <a:gd name="T0" fmla="*/ 1 w 16"/>
                <a:gd name="T1" fmla="*/ 1 h 35"/>
                <a:gd name="T2" fmla="*/ 1 w 16"/>
                <a:gd name="T3" fmla="*/ 2 h 35"/>
                <a:gd name="T4" fmla="*/ 1 w 16"/>
                <a:gd name="T5" fmla="*/ 3 h 35"/>
                <a:gd name="T6" fmla="*/ 1 w 16"/>
                <a:gd name="T7" fmla="*/ 5 h 35"/>
                <a:gd name="T8" fmla="*/ 1 w 16"/>
                <a:gd name="T9" fmla="*/ 6 h 35"/>
                <a:gd name="T10" fmla="*/ 1 w 16"/>
                <a:gd name="T11" fmla="*/ 7 h 35"/>
                <a:gd name="T12" fmla="*/ 1 w 16"/>
                <a:gd name="T13" fmla="*/ 9 h 35"/>
                <a:gd name="T14" fmla="*/ 0 w 16"/>
                <a:gd name="T15" fmla="*/ 10 h 35"/>
                <a:gd name="T16" fmla="*/ 0 w 16"/>
                <a:gd name="T17" fmla="*/ 11 h 35"/>
                <a:gd name="T18" fmla="*/ 0 w 16"/>
                <a:gd name="T19" fmla="*/ 12 h 35"/>
                <a:gd name="T20" fmla="*/ 0 w 16"/>
                <a:gd name="T21" fmla="*/ 14 h 35"/>
                <a:gd name="T22" fmla="*/ 0 w 16"/>
                <a:gd name="T23" fmla="*/ 15 h 35"/>
                <a:gd name="T24" fmla="*/ 0 w 16"/>
                <a:gd name="T25" fmla="*/ 16 h 35"/>
                <a:gd name="T26" fmla="*/ 0 w 16"/>
                <a:gd name="T27" fmla="*/ 18 h 35"/>
                <a:gd name="T28" fmla="*/ 1 w 16"/>
                <a:gd name="T29" fmla="*/ 19 h 35"/>
                <a:gd name="T30" fmla="*/ 1 w 16"/>
                <a:gd name="T31" fmla="*/ 20 h 35"/>
                <a:gd name="T32" fmla="*/ 2 w 16"/>
                <a:gd name="T33" fmla="*/ 21 h 35"/>
                <a:gd name="T34" fmla="*/ 2 w 16"/>
                <a:gd name="T35" fmla="*/ 22 h 35"/>
                <a:gd name="T36" fmla="*/ 3 w 16"/>
                <a:gd name="T37" fmla="*/ 23 h 35"/>
                <a:gd name="T38" fmla="*/ 4 w 16"/>
                <a:gd name="T39" fmla="*/ 24 h 35"/>
                <a:gd name="T40" fmla="*/ 5 w 16"/>
                <a:gd name="T41" fmla="*/ 24 h 35"/>
                <a:gd name="T42" fmla="*/ 6 w 16"/>
                <a:gd name="T43" fmla="*/ 25 h 35"/>
                <a:gd name="T44" fmla="*/ 7 w 16"/>
                <a:gd name="T45" fmla="*/ 26 h 35"/>
                <a:gd name="T46" fmla="*/ 8 w 16"/>
                <a:gd name="T47" fmla="*/ 27 h 35"/>
                <a:gd name="T48" fmla="*/ 9 w 16"/>
                <a:gd name="T49" fmla="*/ 28 h 35"/>
                <a:gd name="T50" fmla="*/ 10 w 16"/>
                <a:gd name="T51" fmla="*/ 29 h 35"/>
                <a:gd name="T52" fmla="*/ 11 w 16"/>
                <a:gd name="T53" fmla="*/ 30 h 35"/>
                <a:gd name="T54" fmla="*/ 12 w 16"/>
                <a:gd name="T55" fmla="*/ 31 h 35"/>
                <a:gd name="T56" fmla="*/ 13 w 16"/>
                <a:gd name="T57" fmla="*/ 32 h 35"/>
                <a:gd name="T58" fmla="*/ 14 w 16"/>
                <a:gd name="T59" fmla="*/ 33 h 35"/>
                <a:gd name="T60" fmla="*/ 15 w 16"/>
                <a:gd name="T61" fmla="*/ 33 h 35"/>
                <a:gd name="T62" fmla="*/ 16 w 16"/>
                <a:gd name="T63" fmla="*/ 34 h 35"/>
                <a:gd name="T64" fmla="*/ 16 w 16"/>
                <a:gd name="T65" fmla="*/ 15 h 35"/>
                <a:gd name="T66" fmla="*/ 16 w 16"/>
                <a:gd name="T67" fmla="*/ 14 h 35"/>
                <a:gd name="T68" fmla="*/ 15 w 16"/>
                <a:gd name="T69" fmla="*/ 12 h 35"/>
                <a:gd name="T70" fmla="*/ 14 w 16"/>
                <a:gd name="T71" fmla="*/ 12 h 35"/>
                <a:gd name="T72" fmla="*/ 13 w 16"/>
                <a:gd name="T73" fmla="*/ 11 h 35"/>
                <a:gd name="T74" fmla="*/ 12 w 16"/>
                <a:gd name="T75" fmla="*/ 9 h 35"/>
                <a:gd name="T76" fmla="*/ 11 w 16"/>
                <a:gd name="T77" fmla="*/ 9 h 35"/>
                <a:gd name="T78" fmla="*/ 10 w 16"/>
                <a:gd name="T79" fmla="*/ 8 h 35"/>
                <a:gd name="T80" fmla="*/ 9 w 16"/>
                <a:gd name="T81" fmla="*/ 7 h 35"/>
                <a:gd name="T82" fmla="*/ 8 w 16"/>
                <a:gd name="T83" fmla="*/ 6 h 35"/>
                <a:gd name="T84" fmla="*/ 7 w 16"/>
                <a:gd name="T85" fmla="*/ 5 h 35"/>
                <a:gd name="T86" fmla="*/ 6 w 16"/>
                <a:gd name="T87" fmla="*/ 4 h 35"/>
                <a:gd name="T88" fmla="*/ 5 w 16"/>
                <a:gd name="T89" fmla="*/ 3 h 35"/>
                <a:gd name="T90" fmla="*/ 4 w 16"/>
                <a:gd name="T91" fmla="*/ 3 h 35"/>
                <a:gd name="T92" fmla="*/ 3 w 16"/>
                <a:gd name="T93" fmla="*/ 2 h 35"/>
                <a:gd name="T94" fmla="*/ 2 w 16"/>
                <a:gd name="T95" fmla="*/ 1 h 35"/>
                <a:gd name="T96" fmla="*/ 1 w 16"/>
                <a:gd name="T9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 h="35">
                  <a:moveTo>
                    <a:pt x="1" y="0"/>
                  </a:moveTo>
                  <a:lnTo>
                    <a:pt x="1" y="1"/>
                  </a:lnTo>
                  <a:lnTo>
                    <a:pt x="1" y="1"/>
                  </a:lnTo>
                  <a:lnTo>
                    <a:pt x="1" y="2"/>
                  </a:lnTo>
                  <a:lnTo>
                    <a:pt x="1" y="3"/>
                  </a:lnTo>
                  <a:lnTo>
                    <a:pt x="1" y="3"/>
                  </a:lnTo>
                  <a:lnTo>
                    <a:pt x="1" y="4"/>
                  </a:lnTo>
                  <a:lnTo>
                    <a:pt x="1" y="5"/>
                  </a:lnTo>
                  <a:lnTo>
                    <a:pt x="1" y="5"/>
                  </a:lnTo>
                  <a:lnTo>
                    <a:pt x="1" y="6"/>
                  </a:lnTo>
                  <a:lnTo>
                    <a:pt x="1" y="7"/>
                  </a:lnTo>
                  <a:lnTo>
                    <a:pt x="1" y="7"/>
                  </a:lnTo>
                  <a:lnTo>
                    <a:pt x="1" y="8"/>
                  </a:lnTo>
                  <a:lnTo>
                    <a:pt x="1" y="9"/>
                  </a:lnTo>
                  <a:lnTo>
                    <a:pt x="1" y="9"/>
                  </a:lnTo>
                  <a:lnTo>
                    <a:pt x="0" y="10"/>
                  </a:lnTo>
                  <a:lnTo>
                    <a:pt x="0" y="10"/>
                  </a:lnTo>
                  <a:lnTo>
                    <a:pt x="0" y="11"/>
                  </a:lnTo>
                  <a:lnTo>
                    <a:pt x="0" y="12"/>
                  </a:lnTo>
                  <a:lnTo>
                    <a:pt x="0" y="12"/>
                  </a:lnTo>
                  <a:lnTo>
                    <a:pt x="0" y="13"/>
                  </a:lnTo>
                  <a:lnTo>
                    <a:pt x="0" y="14"/>
                  </a:lnTo>
                  <a:lnTo>
                    <a:pt x="0" y="14"/>
                  </a:lnTo>
                  <a:lnTo>
                    <a:pt x="0" y="15"/>
                  </a:lnTo>
                  <a:lnTo>
                    <a:pt x="0" y="16"/>
                  </a:lnTo>
                  <a:lnTo>
                    <a:pt x="0" y="16"/>
                  </a:lnTo>
                  <a:lnTo>
                    <a:pt x="0" y="17"/>
                  </a:lnTo>
                  <a:lnTo>
                    <a:pt x="0" y="18"/>
                  </a:lnTo>
                  <a:lnTo>
                    <a:pt x="1" y="18"/>
                  </a:lnTo>
                  <a:lnTo>
                    <a:pt x="1" y="19"/>
                  </a:lnTo>
                  <a:lnTo>
                    <a:pt x="1" y="20"/>
                  </a:lnTo>
                  <a:lnTo>
                    <a:pt x="1" y="20"/>
                  </a:lnTo>
                  <a:lnTo>
                    <a:pt x="1" y="21"/>
                  </a:lnTo>
                  <a:lnTo>
                    <a:pt x="2" y="21"/>
                  </a:lnTo>
                  <a:lnTo>
                    <a:pt x="2" y="22"/>
                  </a:lnTo>
                  <a:lnTo>
                    <a:pt x="2" y="22"/>
                  </a:lnTo>
                  <a:lnTo>
                    <a:pt x="3" y="22"/>
                  </a:lnTo>
                  <a:lnTo>
                    <a:pt x="3" y="23"/>
                  </a:lnTo>
                  <a:lnTo>
                    <a:pt x="4" y="23"/>
                  </a:lnTo>
                  <a:lnTo>
                    <a:pt x="4" y="24"/>
                  </a:lnTo>
                  <a:lnTo>
                    <a:pt x="5" y="24"/>
                  </a:lnTo>
                  <a:lnTo>
                    <a:pt x="5" y="24"/>
                  </a:lnTo>
                  <a:lnTo>
                    <a:pt x="6" y="25"/>
                  </a:lnTo>
                  <a:lnTo>
                    <a:pt x="6" y="25"/>
                  </a:lnTo>
                  <a:lnTo>
                    <a:pt x="7" y="26"/>
                  </a:lnTo>
                  <a:lnTo>
                    <a:pt x="7" y="26"/>
                  </a:lnTo>
                  <a:lnTo>
                    <a:pt x="8" y="27"/>
                  </a:lnTo>
                  <a:lnTo>
                    <a:pt x="8" y="27"/>
                  </a:lnTo>
                  <a:lnTo>
                    <a:pt x="8" y="28"/>
                  </a:lnTo>
                  <a:lnTo>
                    <a:pt x="9" y="28"/>
                  </a:lnTo>
                  <a:lnTo>
                    <a:pt x="9" y="29"/>
                  </a:lnTo>
                  <a:lnTo>
                    <a:pt x="10" y="29"/>
                  </a:lnTo>
                  <a:lnTo>
                    <a:pt x="11" y="29"/>
                  </a:lnTo>
                  <a:lnTo>
                    <a:pt x="11" y="30"/>
                  </a:lnTo>
                  <a:lnTo>
                    <a:pt x="12" y="31"/>
                  </a:lnTo>
                  <a:lnTo>
                    <a:pt x="12" y="31"/>
                  </a:lnTo>
                  <a:lnTo>
                    <a:pt x="13" y="31"/>
                  </a:lnTo>
                  <a:lnTo>
                    <a:pt x="13" y="32"/>
                  </a:lnTo>
                  <a:lnTo>
                    <a:pt x="13" y="32"/>
                  </a:lnTo>
                  <a:lnTo>
                    <a:pt x="14" y="33"/>
                  </a:lnTo>
                  <a:lnTo>
                    <a:pt x="14" y="33"/>
                  </a:lnTo>
                  <a:lnTo>
                    <a:pt x="15" y="33"/>
                  </a:lnTo>
                  <a:lnTo>
                    <a:pt x="15" y="34"/>
                  </a:lnTo>
                  <a:lnTo>
                    <a:pt x="16" y="34"/>
                  </a:lnTo>
                  <a:lnTo>
                    <a:pt x="16" y="35"/>
                  </a:lnTo>
                  <a:lnTo>
                    <a:pt x="16" y="15"/>
                  </a:lnTo>
                  <a:lnTo>
                    <a:pt x="16" y="14"/>
                  </a:lnTo>
                  <a:lnTo>
                    <a:pt x="16" y="14"/>
                  </a:lnTo>
                  <a:lnTo>
                    <a:pt x="15" y="13"/>
                  </a:lnTo>
                  <a:lnTo>
                    <a:pt x="15" y="12"/>
                  </a:lnTo>
                  <a:lnTo>
                    <a:pt x="14" y="12"/>
                  </a:lnTo>
                  <a:lnTo>
                    <a:pt x="14" y="12"/>
                  </a:lnTo>
                  <a:lnTo>
                    <a:pt x="14" y="11"/>
                  </a:lnTo>
                  <a:lnTo>
                    <a:pt x="13" y="11"/>
                  </a:lnTo>
                  <a:lnTo>
                    <a:pt x="13" y="10"/>
                  </a:lnTo>
                  <a:lnTo>
                    <a:pt x="12" y="9"/>
                  </a:lnTo>
                  <a:lnTo>
                    <a:pt x="12" y="9"/>
                  </a:lnTo>
                  <a:lnTo>
                    <a:pt x="11" y="9"/>
                  </a:lnTo>
                  <a:lnTo>
                    <a:pt x="11" y="8"/>
                  </a:lnTo>
                  <a:lnTo>
                    <a:pt x="10" y="8"/>
                  </a:lnTo>
                  <a:lnTo>
                    <a:pt x="10" y="7"/>
                  </a:lnTo>
                  <a:lnTo>
                    <a:pt x="9" y="7"/>
                  </a:lnTo>
                  <a:lnTo>
                    <a:pt x="9" y="7"/>
                  </a:lnTo>
                  <a:lnTo>
                    <a:pt x="8" y="6"/>
                  </a:lnTo>
                  <a:lnTo>
                    <a:pt x="8" y="5"/>
                  </a:lnTo>
                  <a:lnTo>
                    <a:pt x="7" y="5"/>
                  </a:lnTo>
                  <a:lnTo>
                    <a:pt x="7" y="5"/>
                  </a:lnTo>
                  <a:lnTo>
                    <a:pt x="6" y="4"/>
                  </a:lnTo>
                  <a:lnTo>
                    <a:pt x="6" y="4"/>
                  </a:lnTo>
                  <a:lnTo>
                    <a:pt x="5" y="3"/>
                  </a:lnTo>
                  <a:lnTo>
                    <a:pt x="5" y="3"/>
                  </a:lnTo>
                  <a:lnTo>
                    <a:pt x="4" y="3"/>
                  </a:lnTo>
                  <a:lnTo>
                    <a:pt x="4" y="2"/>
                  </a:lnTo>
                  <a:lnTo>
                    <a:pt x="3" y="2"/>
                  </a:lnTo>
                  <a:lnTo>
                    <a:pt x="3" y="1"/>
                  </a:lnTo>
                  <a:lnTo>
                    <a:pt x="2" y="1"/>
                  </a:lnTo>
                  <a:lnTo>
                    <a:pt x="2" y="1"/>
                  </a:lnTo>
                  <a:lnTo>
                    <a:pt x="1" y="0"/>
                  </a:lnTo>
                  <a:close/>
                </a:path>
              </a:pathLst>
            </a:custGeom>
            <a:solidFill>
              <a:srgbClr val="40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4" name="Freeform 1114"/>
            <p:cNvSpPr>
              <a:spLocks/>
            </p:cNvSpPr>
            <p:nvPr/>
          </p:nvSpPr>
          <p:spPr bwMode="auto">
            <a:xfrm>
              <a:off x="1415" y="3274"/>
              <a:ext cx="16" cy="35"/>
            </a:xfrm>
            <a:custGeom>
              <a:avLst/>
              <a:gdLst>
                <a:gd name="T0" fmla="*/ 1 w 16"/>
                <a:gd name="T1" fmla="*/ 1 h 35"/>
                <a:gd name="T2" fmla="*/ 1 w 16"/>
                <a:gd name="T3" fmla="*/ 2 h 35"/>
                <a:gd name="T4" fmla="*/ 1 w 16"/>
                <a:gd name="T5" fmla="*/ 3 h 35"/>
                <a:gd name="T6" fmla="*/ 1 w 16"/>
                <a:gd name="T7" fmla="*/ 5 h 35"/>
                <a:gd name="T8" fmla="*/ 1 w 16"/>
                <a:gd name="T9" fmla="*/ 6 h 35"/>
                <a:gd name="T10" fmla="*/ 1 w 16"/>
                <a:gd name="T11" fmla="*/ 7 h 35"/>
                <a:gd name="T12" fmla="*/ 1 w 16"/>
                <a:gd name="T13" fmla="*/ 9 h 35"/>
                <a:gd name="T14" fmla="*/ 0 w 16"/>
                <a:gd name="T15" fmla="*/ 10 h 35"/>
                <a:gd name="T16" fmla="*/ 0 w 16"/>
                <a:gd name="T17" fmla="*/ 11 h 35"/>
                <a:gd name="T18" fmla="*/ 0 w 16"/>
                <a:gd name="T19" fmla="*/ 12 h 35"/>
                <a:gd name="T20" fmla="*/ 0 w 16"/>
                <a:gd name="T21" fmla="*/ 14 h 35"/>
                <a:gd name="T22" fmla="*/ 0 w 16"/>
                <a:gd name="T23" fmla="*/ 15 h 35"/>
                <a:gd name="T24" fmla="*/ 0 w 16"/>
                <a:gd name="T25" fmla="*/ 16 h 35"/>
                <a:gd name="T26" fmla="*/ 0 w 16"/>
                <a:gd name="T27" fmla="*/ 18 h 35"/>
                <a:gd name="T28" fmla="*/ 1 w 16"/>
                <a:gd name="T29" fmla="*/ 19 h 35"/>
                <a:gd name="T30" fmla="*/ 1 w 16"/>
                <a:gd name="T31" fmla="*/ 20 h 35"/>
                <a:gd name="T32" fmla="*/ 2 w 16"/>
                <a:gd name="T33" fmla="*/ 21 h 35"/>
                <a:gd name="T34" fmla="*/ 2 w 16"/>
                <a:gd name="T35" fmla="*/ 22 h 35"/>
                <a:gd name="T36" fmla="*/ 3 w 16"/>
                <a:gd name="T37" fmla="*/ 23 h 35"/>
                <a:gd name="T38" fmla="*/ 4 w 16"/>
                <a:gd name="T39" fmla="*/ 24 h 35"/>
                <a:gd name="T40" fmla="*/ 5 w 16"/>
                <a:gd name="T41" fmla="*/ 24 h 35"/>
                <a:gd name="T42" fmla="*/ 6 w 16"/>
                <a:gd name="T43" fmla="*/ 25 h 35"/>
                <a:gd name="T44" fmla="*/ 7 w 16"/>
                <a:gd name="T45" fmla="*/ 26 h 35"/>
                <a:gd name="T46" fmla="*/ 8 w 16"/>
                <a:gd name="T47" fmla="*/ 27 h 35"/>
                <a:gd name="T48" fmla="*/ 9 w 16"/>
                <a:gd name="T49" fmla="*/ 28 h 35"/>
                <a:gd name="T50" fmla="*/ 10 w 16"/>
                <a:gd name="T51" fmla="*/ 29 h 35"/>
                <a:gd name="T52" fmla="*/ 11 w 16"/>
                <a:gd name="T53" fmla="*/ 30 h 35"/>
                <a:gd name="T54" fmla="*/ 12 w 16"/>
                <a:gd name="T55" fmla="*/ 31 h 35"/>
                <a:gd name="T56" fmla="*/ 13 w 16"/>
                <a:gd name="T57" fmla="*/ 32 h 35"/>
                <a:gd name="T58" fmla="*/ 14 w 16"/>
                <a:gd name="T59" fmla="*/ 33 h 35"/>
                <a:gd name="T60" fmla="*/ 15 w 16"/>
                <a:gd name="T61" fmla="*/ 33 h 35"/>
                <a:gd name="T62" fmla="*/ 16 w 16"/>
                <a:gd name="T63" fmla="*/ 34 h 35"/>
                <a:gd name="T64" fmla="*/ 16 w 16"/>
                <a:gd name="T65" fmla="*/ 15 h 35"/>
                <a:gd name="T66" fmla="*/ 16 w 16"/>
                <a:gd name="T67" fmla="*/ 14 h 35"/>
                <a:gd name="T68" fmla="*/ 15 w 16"/>
                <a:gd name="T69" fmla="*/ 12 h 35"/>
                <a:gd name="T70" fmla="*/ 14 w 16"/>
                <a:gd name="T71" fmla="*/ 12 h 35"/>
                <a:gd name="T72" fmla="*/ 13 w 16"/>
                <a:gd name="T73" fmla="*/ 11 h 35"/>
                <a:gd name="T74" fmla="*/ 12 w 16"/>
                <a:gd name="T75" fmla="*/ 9 h 35"/>
                <a:gd name="T76" fmla="*/ 11 w 16"/>
                <a:gd name="T77" fmla="*/ 9 h 35"/>
                <a:gd name="T78" fmla="*/ 10 w 16"/>
                <a:gd name="T79" fmla="*/ 8 h 35"/>
                <a:gd name="T80" fmla="*/ 9 w 16"/>
                <a:gd name="T81" fmla="*/ 7 h 35"/>
                <a:gd name="T82" fmla="*/ 8 w 16"/>
                <a:gd name="T83" fmla="*/ 6 h 35"/>
                <a:gd name="T84" fmla="*/ 7 w 16"/>
                <a:gd name="T85" fmla="*/ 5 h 35"/>
                <a:gd name="T86" fmla="*/ 6 w 16"/>
                <a:gd name="T87" fmla="*/ 4 h 35"/>
                <a:gd name="T88" fmla="*/ 5 w 16"/>
                <a:gd name="T89" fmla="*/ 3 h 35"/>
                <a:gd name="T90" fmla="*/ 4 w 16"/>
                <a:gd name="T91" fmla="*/ 3 h 35"/>
                <a:gd name="T92" fmla="*/ 3 w 16"/>
                <a:gd name="T93" fmla="*/ 2 h 35"/>
                <a:gd name="T94" fmla="*/ 2 w 16"/>
                <a:gd name="T95" fmla="*/ 1 h 35"/>
                <a:gd name="T96" fmla="*/ 1 w 16"/>
                <a:gd name="T9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 h="35">
                  <a:moveTo>
                    <a:pt x="1" y="0"/>
                  </a:moveTo>
                  <a:lnTo>
                    <a:pt x="1" y="1"/>
                  </a:lnTo>
                  <a:lnTo>
                    <a:pt x="1" y="1"/>
                  </a:lnTo>
                  <a:lnTo>
                    <a:pt x="1" y="2"/>
                  </a:lnTo>
                  <a:lnTo>
                    <a:pt x="1" y="3"/>
                  </a:lnTo>
                  <a:lnTo>
                    <a:pt x="1" y="3"/>
                  </a:lnTo>
                  <a:lnTo>
                    <a:pt x="1" y="4"/>
                  </a:lnTo>
                  <a:lnTo>
                    <a:pt x="1" y="5"/>
                  </a:lnTo>
                  <a:lnTo>
                    <a:pt x="1" y="5"/>
                  </a:lnTo>
                  <a:lnTo>
                    <a:pt x="1" y="6"/>
                  </a:lnTo>
                  <a:lnTo>
                    <a:pt x="1" y="7"/>
                  </a:lnTo>
                  <a:lnTo>
                    <a:pt x="1" y="7"/>
                  </a:lnTo>
                  <a:lnTo>
                    <a:pt x="1" y="8"/>
                  </a:lnTo>
                  <a:lnTo>
                    <a:pt x="1" y="9"/>
                  </a:lnTo>
                  <a:lnTo>
                    <a:pt x="1" y="9"/>
                  </a:lnTo>
                  <a:lnTo>
                    <a:pt x="0" y="10"/>
                  </a:lnTo>
                  <a:lnTo>
                    <a:pt x="0" y="10"/>
                  </a:lnTo>
                  <a:lnTo>
                    <a:pt x="0" y="11"/>
                  </a:lnTo>
                  <a:lnTo>
                    <a:pt x="0" y="12"/>
                  </a:lnTo>
                  <a:lnTo>
                    <a:pt x="0" y="12"/>
                  </a:lnTo>
                  <a:lnTo>
                    <a:pt x="0" y="13"/>
                  </a:lnTo>
                  <a:lnTo>
                    <a:pt x="0" y="14"/>
                  </a:lnTo>
                  <a:lnTo>
                    <a:pt x="0" y="14"/>
                  </a:lnTo>
                  <a:lnTo>
                    <a:pt x="0" y="15"/>
                  </a:lnTo>
                  <a:lnTo>
                    <a:pt x="0" y="16"/>
                  </a:lnTo>
                  <a:lnTo>
                    <a:pt x="0" y="16"/>
                  </a:lnTo>
                  <a:lnTo>
                    <a:pt x="0" y="17"/>
                  </a:lnTo>
                  <a:lnTo>
                    <a:pt x="0" y="18"/>
                  </a:lnTo>
                  <a:lnTo>
                    <a:pt x="1" y="18"/>
                  </a:lnTo>
                  <a:lnTo>
                    <a:pt x="1" y="19"/>
                  </a:lnTo>
                  <a:lnTo>
                    <a:pt x="1" y="20"/>
                  </a:lnTo>
                  <a:lnTo>
                    <a:pt x="1" y="20"/>
                  </a:lnTo>
                  <a:lnTo>
                    <a:pt x="1" y="21"/>
                  </a:lnTo>
                  <a:lnTo>
                    <a:pt x="2" y="21"/>
                  </a:lnTo>
                  <a:lnTo>
                    <a:pt x="2" y="22"/>
                  </a:lnTo>
                  <a:lnTo>
                    <a:pt x="2" y="22"/>
                  </a:lnTo>
                  <a:lnTo>
                    <a:pt x="3" y="22"/>
                  </a:lnTo>
                  <a:lnTo>
                    <a:pt x="3" y="23"/>
                  </a:lnTo>
                  <a:lnTo>
                    <a:pt x="4" y="23"/>
                  </a:lnTo>
                  <a:lnTo>
                    <a:pt x="4" y="24"/>
                  </a:lnTo>
                  <a:lnTo>
                    <a:pt x="5" y="24"/>
                  </a:lnTo>
                  <a:lnTo>
                    <a:pt x="5" y="24"/>
                  </a:lnTo>
                  <a:lnTo>
                    <a:pt x="6" y="25"/>
                  </a:lnTo>
                  <a:lnTo>
                    <a:pt x="6" y="25"/>
                  </a:lnTo>
                  <a:lnTo>
                    <a:pt x="7" y="26"/>
                  </a:lnTo>
                  <a:lnTo>
                    <a:pt x="7" y="26"/>
                  </a:lnTo>
                  <a:lnTo>
                    <a:pt x="8" y="27"/>
                  </a:lnTo>
                  <a:lnTo>
                    <a:pt x="8" y="27"/>
                  </a:lnTo>
                  <a:lnTo>
                    <a:pt x="8" y="28"/>
                  </a:lnTo>
                  <a:lnTo>
                    <a:pt x="9" y="28"/>
                  </a:lnTo>
                  <a:lnTo>
                    <a:pt x="9" y="29"/>
                  </a:lnTo>
                  <a:lnTo>
                    <a:pt x="10" y="29"/>
                  </a:lnTo>
                  <a:lnTo>
                    <a:pt x="11" y="29"/>
                  </a:lnTo>
                  <a:lnTo>
                    <a:pt x="11" y="30"/>
                  </a:lnTo>
                  <a:lnTo>
                    <a:pt x="12" y="31"/>
                  </a:lnTo>
                  <a:lnTo>
                    <a:pt x="12" y="31"/>
                  </a:lnTo>
                  <a:lnTo>
                    <a:pt x="13" y="31"/>
                  </a:lnTo>
                  <a:lnTo>
                    <a:pt x="13" y="32"/>
                  </a:lnTo>
                  <a:lnTo>
                    <a:pt x="13" y="32"/>
                  </a:lnTo>
                  <a:lnTo>
                    <a:pt x="14" y="33"/>
                  </a:lnTo>
                  <a:lnTo>
                    <a:pt x="14" y="33"/>
                  </a:lnTo>
                  <a:lnTo>
                    <a:pt x="15" y="33"/>
                  </a:lnTo>
                  <a:lnTo>
                    <a:pt x="15" y="34"/>
                  </a:lnTo>
                  <a:lnTo>
                    <a:pt x="16" y="34"/>
                  </a:lnTo>
                  <a:lnTo>
                    <a:pt x="16" y="35"/>
                  </a:lnTo>
                  <a:lnTo>
                    <a:pt x="16" y="15"/>
                  </a:lnTo>
                  <a:lnTo>
                    <a:pt x="16" y="14"/>
                  </a:lnTo>
                  <a:lnTo>
                    <a:pt x="16" y="14"/>
                  </a:lnTo>
                  <a:lnTo>
                    <a:pt x="15" y="13"/>
                  </a:lnTo>
                  <a:lnTo>
                    <a:pt x="15" y="12"/>
                  </a:lnTo>
                  <a:lnTo>
                    <a:pt x="14" y="12"/>
                  </a:lnTo>
                  <a:lnTo>
                    <a:pt x="14" y="12"/>
                  </a:lnTo>
                  <a:lnTo>
                    <a:pt x="14" y="11"/>
                  </a:lnTo>
                  <a:lnTo>
                    <a:pt x="13" y="11"/>
                  </a:lnTo>
                  <a:lnTo>
                    <a:pt x="13" y="10"/>
                  </a:lnTo>
                  <a:lnTo>
                    <a:pt x="12" y="9"/>
                  </a:lnTo>
                  <a:lnTo>
                    <a:pt x="12" y="9"/>
                  </a:lnTo>
                  <a:lnTo>
                    <a:pt x="11" y="9"/>
                  </a:lnTo>
                  <a:lnTo>
                    <a:pt x="11" y="8"/>
                  </a:lnTo>
                  <a:lnTo>
                    <a:pt x="10" y="8"/>
                  </a:lnTo>
                  <a:lnTo>
                    <a:pt x="10" y="7"/>
                  </a:lnTo>
                  <a:lnTo>
                    <a:pt x="9" y="7"/>
                  </a:lnTo>
                  <a:lnTo>
                    <a:pt x="9" y="7"/>
                  </a:lnTo>
                  <a:lnTo>
                    <a:pt x="8" y="6"/>
                  </a:lnTo>
                  <a:lnTo>
                    <a:pt x="8" y="5"/>
                  </a:lnTo>
                  <a:lnTo>
                    <a:pt x="7" y="5"/>
                  </a:lnTo>
                  <a:lnTo>
                    <a:pt x="7" y="5"/>
                  </a:lnTo>
                  <a:lnTo>
                    <a:pt x="6" y="4"/>
                  </a:lnTo>
                  <a:lnTo>
                    <a:pt x="6" y="4"/>
                  </a:lnTo>
                  <a:lnTo>
                    <a:pt x="5" y="3"/>
                  </a:lnTo>
                  <a:lnTo>
                    <a:pt x="5" y="3"/>
                  </a:lnTo>
                  <a:lnTo>
                    <a:pt x="4" y="3"/>
                  </a:lnTo>
                  <a:lnTo>
                    <a:pt x="4" y="2"/>
                  </a:lnTo>
                  <a:lnTo>
                    <a:pt x="3" y="2"/>
                  </a:lnTo>
                  <a:lnTo>
                    <a:pt x="3" y="1"/>
                  </a:lnTo>
                  <a:lnTo>
                    <a:pt x="2" y="1"/>
                  </a:lnTo>
                  <a:lnTo>
                    <a:pt x="2" y="1"/>
                  </a:lnTo>
                  <a:lnTo>
                    <a:pt x="1" y="0"/>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5" name="Freeform 1115"/>
            <p:cNvSpPr>
              <a:spLocks/>
            </p:cNvSpPr>
            <p:nvPr/>
          </p:nvSpPr>
          <p:spPr bwMode="auto">
            <a:xfrm>
              <a:off x="1392" y="3276"/>
              <a:ext cx="3" cy="26"/>
            </a:xfrm>
            <a:custGeom>
              <a:avLst/>
              <a:gdLst>
                <a:gd name="T0" fmla="*/ 2 w 3"/>
                <a:gd name="T1" fmla="*/ 26 h 26"/>
                <a:gd name="T2" fmla="*/ 2 w 3"/>
                <a:gd name="T3" fmla="*/ 25 h 26"/>
                <a:gd name="T4" fmla="*/ 2 w 3"/>
                <a:gd name="T5" fmla="*/ 25 h 26"/>
                <a:gd name="T6" fmla="*/ 2 w 3"/>
                <a:gd name="T7" fmla="*/ 24 h 26"/>
                <a:gd name="T8" fmla="*/ 2 w 3"/>
                <a:gd name="T9" fmla="*/ 23 h 26"/>
                <a:gd name="T10" fmla="*/ 2 w 3"/>
                <a:gd name="T11" fmla="*/ 22 h 26"/>
                <a:gd name="T12" fmla="*/ 2 w 3"/>
                <a:gd name="T13" fmla="*/ 22 h 26"/>
                <a:gd name="T14" fmla="*/ 2 w 3"/>
                <a:gd name="T15" fmla="*/ 21 h 26"/>
                <a:gd name="T16" fmla="*/ 2 w 3"/>
                <a:gd name="T17" fmla="*/ 20 h 26"/>
                <a:gd name="T18" fmla="*/ 2 w 3"/>
                <a:gd name="T19" fmla="*/ 20 h 26"/>
                <a:gd name="T20" fmla="*/ 3 w 3"/>
                <a:gd name="T21" fmla="*/ 19 h 26"/>
                <a:gd name="T22" fmla="*/ 3 w 3"/>
                <a:gd name="T23" fmla="*/ 18 h 26"/>
                <a:gd name="T24" fmla="*/ 3 w 3"/>
                <a:gd name="T25" fmla="*/ 17 h 26"/>
                <a:gd name="T26" fmla="*/ 3 w 3"/>
                <a:gd name="T27" fmla="*/ 16 h 26"/>
                <a:gd name="T28" fmla="*/ 3 w 3"/>
                <a:gd name="T29" fmla="*/ 16 h 26"/>
                <a:gd name="T30" fmla="*/ 3 w 3"/>
                <a:gd name="T31" fmla="*/ 15 h 26"/>
                <a:gd name="T32" fmla="*/ 3 w 3"/>
                <a:gd name="T33" fmla="*/ 14 h 26"/>
                <a:gd name="T34" fmla="*/ 3 w 3"/>
                <a:gd name="T35" fmla="*/ 13 h 26"/>
                <a:gd name="T36" fmla="*/ 3 w 3"/>
                <a:gd name="T37" fmla="*/ 12 h 26"/>
                <a:gd name="T38" fmla="*/ 3 w 3"/>
                <a:gd name="T39" fmla="*/ 12 h 26"/>
                <a:gd name="T40" fmla="*/ 3 w 3"/>
                <a:gd name="T41" fmla="*/ 11 h 26"/>
                <a:gd name="T42" fmla="*/ 3 w 3"/>
                <a:gd name="T43" fmla="*/ 10 h 26"/>
                <a:gd name="T44" fmla="*/ 3 w 3"/>
                <a:gd name="T45" fmla="*/ 9 h 26"/>
                <a:gd name="T46" fmla="*/ 3 w 3"/>
                <a:gd name="T47" fmla="*/ 8 h 26"/>
                <a:gd name="T48" fmla="*/ 3 w 3"/>
                <a:gd name="T49" fmla="*/ 7 h 26"/>
                <a:gd name="T50" fmla="*/ 3 w 3"/>
                <a:gd name="T51" fmla="*/ 7 h 26"/>
                <a:gd name="T52" fmla="*/ 3 w 3"/>
                <a:gd name="T53" fmla="*/ 6 h 26"/>
                <a:gd name="T54" fmla="*/ 3 w 3"/>
                <a:gd name="T55" fmla="*/ 5 h 26"/>
                <a:gd name="T56" fmla="*/ 3 w 3"/>
                <a:gd name="T57" fmla="*/ 5 h 26"/>
                <a:gd name="T58" fmla="*/ 3 w 3"/>
                <a:gd name="T59" fmla="*/ 4 h 26"/>
                <a:gd name="T60" fmla="*/ 3 w 3"/>
                <a:gd name="T61" fmla="*/ 3 h 26"/>
                <a:gd name="T62" fmla="*/ 3 w 3"/>
                <a:gd name="T63" fmla="*/ 3 h 26"/>
                <a:gd name="T64" fmla="*/ 3 w 3"/>
                <a:gd name="T65" fmla="*/ 2 h 26"/>
                <a:gd name="T66" fmla="*/ 0 w 3"/>
                <a:gd name="T67" fmla="*/ 0 h 26"/>
                <a:gd name="T68" fmla="*/ 0 w 3"/>
                <a:gd name="T69" fmla="*/ 24 h 26"/>
                <a:gd name="T70" fmla="*/ 2 w 3"/>
                <a:gd name="T7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 h="26">
                  <a:moveTo>
                    <a:pt x="2" y="26"/>
                  </a:moveTo>
                  <a:lnTo>
                    <a:pt x="2" y="25"/>
                  </a:lnTo>
                  <a:lnTo>
                    <a:pt x="2" y="25"/>
                  </a:lnTo>
                  <a:lnTo>
                    <a:pt x="2" y="24"/>
                  </a:lnTo>
                  <a:lnTo>
                    <a:pt x="2" y="23"/>
                  </a:lnTo>
                  <a:lnTo>
                    <a:pt x="2" y="22"/>
                  </a:lnTo>
                  <a:lnTo>
                    <a:pt x="2" y="22"/>
                  </a:lnTo>
                  <a:lnTo>
                    <a:pt x="2" y="21"/>
                  </a:lnTo>
                  <a:lnTo>
                    <a:pt x="2" y="20"/>
                  </a:lnTo>
                  <a:lnTo>
                    <a:pt x="2" y="20"/>
                  </a:lnTo>
                  <a:lnTo>
                    <a:pt x="3" y="19"/>
                  </a:lnTo>
                  <a:lnTo>
                    <a:pt x="3" y="18"/>
                  </a:lnTo>
                  <a:lnTo>
                    <a:pt x="3" y="17"/>
                  </a:lnTo>
                  <a:lnTo>
                    <a:pt x="3" y="16"/>
                  </a:lnTo>
                  <a:lnTo>
                    <a:pt x="3" y="16"/>
                  </a:lnTo>
                  <a:lnTo>
                    <a:pt x="3" y="15"/>
                  </a:lnTo>
                  <a:lnTo>
                    <a:pt x="3" y="14"/>
                  </a:lnTo>
                  <a:lnTo>
                    <a:pt x="3" y="13"/>
                  </a:lnTo>
                  <a:lnTo>
                    <a:pt x="3" y="12"/>
                  </a:lnTo>
                  <a:lnTo>
                    <a:pt x="3" y="12"/>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2"/>
                  </a:lnTo>
                  <a:lnTo>
                    <a:pt x="0" y="0"/>
                  </a:lnTo>
                  <a:lnTo>
                    <a:pt x="0" y="24"/>
                  </a:lnTo>
                  <a:lnTo>
                    <a:pt x="2" y="2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6" name="Freeform 1116"/>
            <p:cNvSpPr>
              <a:spLocks/>
            </p:cNvSpPr>
            <p:nvPr/>
          </p:nvSpPr>
          <p:spPr bwMode="auto">
            <a:xfrm>
              <a:off x="1392" y="3276"/>
              <a:ext cx="3" cy="26"/>
            </a:xfrm>
            <a:custGeom>
              <a:avLst/>
              <a:gdLst>
                <a:gd name="T0" fmla="*/ 2 w 3"/>
                <a:gd name="T1" fmla="*/ 26 h 26"/>
                <a:gd name="T2" fmla="*/ 2 w 3"/>
                <a:gd name="T3" fmla="*/ 25 h 26"/>
                <a:gd name="T4" fmla="*/ 2 w 3"/>
                <a:gd name="T5" fmla="*/ 25 h 26"/>
                <a:gd name="T6" fmla="*/ 2 w 3"/>
                <a:gd name="T7" fmla="*/ 24 h 26"/>
                <a:gd name="T8" fmla="*/ 2 w 3"/>
                <a:gd name="T9" fmla="*/ 23 h 26"/>
                <a:gd name="T10" fmla="*/ 2 w 3"/>
                <a:gd name="T11" fmla="*/ 22 h 26"/>
                <a:gd name="T12" fmla="*/ 2 w 3"/>
                <a:gd name="T13" fmla="*/ 22 h 26"/>
                <a:gd name="T14" fmla="*/ 2 w 3"/>
                <a:gd name="T15" fmla="*/ 21 h 26"/>
                <a:gd name="T16" fmla="*/ 2 w 3"/>
                <a:gd name="T17" fmla="*/ 20 h 26"/>
                <a:gd name="T18" fmla="*/ 2 w 3"/>
                <a:gd name="T19" fmla="*/ 20 h 26"/>
                <a:gd name="T20" fmla="*/ 3 w 3"/>
                <a:gd name="T21" fmla="*/ 19 h 26"/>
                <a:gd name="T22" fmla="*/ 3 w 3"/>
                <a:gd name="T23" fmla="*/ 18 h 26"/>
                <a:gd name="T24" fmla="*/ 3 w 3"/>
                <a:gd name="T25" fmla="*/ 17 h 26"/>
                <a:gd name="T26" fmla="*/ 3 w 3"/>
                <a:gd name="T27" fmla="*/ 16 h 26"/>
                <a:gd name="T28" fmla="*/ 3 w 3"/>
                <a:gd name="T29" fmla="*/ 16 h 26"/>
                <a:gd name="T30" fmla="*/ 3 w 3"/>
                <a:gd name="T31" fmla="*/ 15 h 26"/>
                <a:gd name="T32" fmla="*/ 3 w 3"/>
                <a:gd name="T33" fmla="*/ 14 h 26"/>
                <a:gd name="T34" fmla="*/ 3 w 3"/>
                <a:gd name="T35" fmla="*/ 13 h 26"/>
                <a:gd name="T36" fmla="*/ 3 w 3"/>
                <a:gd name="T37" fmla="*/ 12 h 26"/>
                <a:gd name="T38" fmla="*/ 3 w 3"/>
                <a:gd name="T39" fmla="*/ 12 h 26"/>
                <a:gd name="T40" fmla="*/ 3 w 3"/>
                <a:gd name="T41" fmla="*/ 11 h 26"/>
                <a:gd name="T42" fmla="*/ 3 w 3"/>
                <a:gd name="T43" fmla="*/ 10 h 26"/>
                <a:gd name="T44" fmla="*/ 3 w 3"/>
                <a:gd name="T45" fmla="*/ 9 h 26"/>
                <a:gd name="T46" fmla="*/ 3 w 3"/>
                <a:gd name="T47" fmla="*/ 8 h 26"/>
                <a:gd name="T48" fmla="*/ 3 w 3"/>
                <a:gd name="T49" fmla="*/ 7 h 26"/>
                <a:gd name="T50" fmla="*/ 3 w 3"/>
                <a:gd name="T51" fmla="*/ 7 h 26"/>
                <a:gd name="T52" fmla="*/ 3 w 3"/>
                <a:gd name="T53" fmla="*/ 6 h 26"/>
                <a:gd name="T54" fmla="*/ 3 w 3"/>
                <a:gd name="T55" fmla="*/ 5 h 26"/>
                <a:gd name="T56" fmla="*/ 3 w 3"/>
                <a:gd name="T57" fmla="*/ 5 h 26"/>
                <a:gd name="T58" fmla="*/ 3 w 3"/>
                <a:gd name="T59" fmla="*/ 4 h 26"/>
                <a:gd name="T60" fmla="*/ 3 w 3"/>
                <a:gd name="T61" fmla="*/ 3 h 26"/>
                <a:gd name="T62" fmla="*/ 3 w 3"/>
                <a:gd name="T63" fmla="*/ 3 h 26"/>
                <a:gd name="T64" fmla="*/ 3 w 3"/>
                <a:gd name="T65" fmla="*/ 2 h 26"/>
                <a:gd name="T66" fmla="*/ 0 w 3"/>
                <a:gd name="T67" fmla="*/ 0 h 26"/>
                <a:gd name="T68" fmla="*/ 0 w 3"/>
                <a:gd name="T69" fmla="*/ 24 h 26"/>
                <a:gd name="T70" fmla="*/ 2 w 3"/>
                <a:gd name="T7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 h="26">
                  <a:moveTo>
                    <a:pt x="2" y="26"/>
                  </a:moveTo>
                  <a:lnTo>
                    <a:pt x="2" y="25"/>
                  </a:lnTo>
                  <a:lnTo>
                    <a:pt x="2" y="25"/>
                  </a:lnTo>
                  <a:lnTo>
                    <a:pt x="2" y="24"/>
                  </a:lnTo>
                  <a:lnTo>
                    <a:pt x="2" y="23"/>
                  </a:lnTo>
                  <a:lnTo>
                    <a:pt x="2" y="22"/>
                  </a:lnTo>
                  <a:lnTo>
                    <a:pt x="2" y="22"/>
                  </a:lnTo>
                  <a:lnTo>
                    <a:pt x="2" y="21"/>
                  </a:lnTo>
                  <a:lnTo>
                    <a:pt x="2" y="20"/>
                  </a:lnTo>
                  <a:lnTo>
                    <a:pt x="2" y="20"/>
                  </a:lnTo>
                  <a:lnTo>
                    <a:pt x="3" y="19"/>
                  </a:lnTo>
                  <a:lnTo>
                    <a:pt x="3" y="18"/>
                  </a:lnTo>
                  <a:lnTo>
                    <a:pt x="3" y="17"/>
                  </a:lnTo>
                  <a:lnTo>
                    <a:pt x="3" y="16"/>
                  </a:lnTo>
                  <a:lnTo>
                    <a:pt x="3" y="16"/>
                  </a:lnTo>
                  <a:lnTo>
                    <a:pt x="3" y="15"/>
                  </a:lnTo>
                  <a:lnTo>
                    <a:pt x="3" y="14"/>
                  </a:lnTo>
                  <a:lnTo>
                    <a:pt x="3" y="13"/>
                  </a:lnTo>
                  <a:lnTo>
                    <a:pt x="3" y="12"/>
                  </a:lnTo>
                  <a:lnTo>
                    <a:pt x="3" y="12"/>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2"/>
                  </a:lnTo>
                  <a:lnTo>
                    <a:pt x="0" y="0"/>
                  </a:lnTo>
                  <a:lnTo>
                    <a:pt x="0" y="24"/>
                  </a:lnTo>
                  <a:lnTo>
                    <a:pt x="2" y="26"/>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7" name="Freeform 1117"/>
            <p:cNvSpPr>
              <a:spLocks/>
            </p:cNvSpPr>
            <p:nvPr/>
          </p:nvSpPr>
          <p:spPr bwMode="auto">
            <a:xfrm>
              <a:off x="1396" y="3280"/>
              <a:ext cx="4" cy="27"/>
            </a:xfrm>
            <a:custGeom>
              <a:avLst/>
              <a:gdLst>
                <a:gd name="T0" fmla="*/ 0 w 4"/>
                <a:gd name="T1" fmla="*/ 24 h 27"/>
                <a:gd name="T2" fmla="*/ 0 w 4"/>
                <a:gd name="T3" fmla="*/ 24 h 27"/>
                <a:gd name="T4" fmla="*/ 1 w 4"/>
                <a:gd name="T5" fmla="*/ 25 h 27"/>
                <a:gd name="T6" fmla="*/ 1 w 4"/>
                <a:gd name="T7" fmla="*/ 25 h 27"/>
                <a:gd name="T8" fmla="*/ 1 w 4"/>
                <a:gd name="T9" fmla="*/ 25 h 27"/>
                <a:gd name="T10" fmla="*/ 1 w 4"/>
                <a:gd name="T11" fmla="*/ 25 h 27"/>
                <a:gd name="T12" fmla="*/ 1 w 4"/>
                <a:gd name="T13" fmla="*/ 25 h 27"/>
                <a:gd name="T14" fmla="*/ 2 w 4"/>
                <a:gd name="T15" fmla="*/ 25 h 27"/>
                <a:gd name="T16" fmla="*/ 2 w 4"/>
                <a:gd name="T17" fmla="*/ 26 h 27"/>
                <a:gd name="T18" fmla="*/ 2 w 4"/>
                <a:gd name="T19" fmla="*/ 26 h 27"/>
                <a:gd name="T20" fmla="*/ 2 w 4"/>
                <a:gd name="T21" fmla="*/ 26 h 27"/>
                <a:gd name="T22" fmla="*/ 3 w 4"/>
                <a:gd name="T23" fmla="*/ 26 h 27"/>
                <a:gd name="T24" fmla="*/ 3 w 4"/>
                <a:gd name="T25" fmla="*/ 27 h 27"/>
                <a:gd name="T26" fmla="*/ 3 w 4"/>
                <a:gd name="T27" fmla="*/ 27 h 27"/>
                <a:gd name="T28" fmla="*/ 3 w 4"/>
                <a:gd name="T29" fmla="*/ 27 h 27"/>
                <a:gd name="T30" fmla="*/ 4 w 4"/>
                <a:gd name="T31" fmla="*/ 27 h 27"/>
                <a:gd name="T32" fmla="*/ 4 w 4"/>
                <a:gd name="T33" fmla="*/ 27 h 27"/>
                <a:gd name="T34" fmla="*/ 4 w 4"/>
                <a:gd name="T35" fmla="*/ 2 h 27"/>
                <a:gd name="T36" fmla="*/ 4 w 4"/>
                <a:gd name="T37" fmla="*/ 2 h 27"/>
                <a:gd name="T38" fmla="*/ 4 w 4"/>
                <a:gd name="T39" fmla="*/ 2 h 27"/>
                <a:gd name="T40" fmla="*/ 3 w 4"/>
                <a:gd name="T41" fmla="*/ 2 h 27"/>
                <a:gd name="T42" fmla="*/ 3 w 4"/>
                <a:gd name="T43" fmla="*/ 2 h 27"/>
                <a:gd name="T44" fmla="*/ 3 w 4"/>
                <a:gd name="T45" fmla="*/ 1 h 27"/>
                <a:gd name="T46" fmla="*/ 2 w 4"/>
                <a:gd name="T47" fmla="*/ 1 h 27"/>
                <a:gd name="T48" fmla="*/ 2 w 4"/>
                <a:gd name="T49" fmla="*/ 1 h 27"/>
                <a:gd name="T50" fmla="*/ 2 w 4"/>
                <a:gd name="T51" fmla="*/ 1 h 27"/>
                <a:gd name="T52" fmla="*/ 2 w 4"/>
                <a:gd name="T53" fmla="*/ 1 h 27"/>
                <a:gd name="T54" fmla="*/ 2 w 4"/>
                <a:gd name="T55" fmla="*/ 1 h 27"/>
                <a:gd name="T56" fmla="*/ 1 w 4"/>
                <a:gd name="T57" fmla="*/ 1 h 27"/>
                <a:gd name="T58" fmla="*/ 1 w 4"/>
                <a:gd name="T59" fmla="*/ 1 h 27"/>
                <a:gd name="T60" fmla="*/ 1 w 4"/>
                <a:gd name="T61" fmla="*/ 0 h 27"/>
                <a:gd name="T62" fmla="*/ 1 w 4"/>
                <a:gd name="T63" fmla="*/ 0 h 27"/>
                <a:gd name="T64" fmla="*/ 0 w 4"/>
                <a:gd name="T65" fmla="*/ 0 h 27"/>
                <a:gd name="T66" fmla="*/ 0 w 4"/>
                <a:gd name="T67"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 h="27">
                  <a:moveTo>
                    <a:pt x="0" y="24"/>
                  </a:moveTo>
                  <a:lnTo>
                    <a:pt x="0" y="24"/>
                  </a:lnTo>
                  <a:lnTo>
                    <a:pt x="1" y="25"/>
                  </a:lnTo>
                  <a:lnTo>
                    <a:pt x="1" y="25"/>
                  </a:lnTo>
                  <a:lnTo>
                    <a:pt x="1" y="25"/>
                  </a:lnTo>
                  <a:lnTo>
                    <a:pt x="1" y="25"/>
                  </a:lnTo>
                  <a:lnTo>
                    <a:pt x="1" y="25"/>
                  </a:lnTo>
                  <a:lnTo>
                    <a:pt x="2" y="25"/>
                  </a:lnTo>
                  <a:lnTo>
                    <a:pt x="2" y="26"/>
                  </a:lnTo>
                  <a:lnTo>
                    <a:pt x="2" y="26"/>
                  </a:lnTo>
                  <a:lnTo>
                    <a:pt x="2" y="26"/>
                  </a:lnTo>
                  <a:lnTo>
                    <a:pt x="3" y="26"/>
                  </a:lnTo>
                  <a:lnTo>
                    <a:pt x="3" y="27"/>
                  </a:lnTo>
                  <a:lnTo>
                    <a:pt x="3" y="27"/>
                  </a:lnTo>
                  <a:lnTo>
                    <a:pt x="3" y="27"/>
                  </a:lnTo>
                  <a:lnTo>
                    <a:pt x="4" y="27"/>
                  </a:lnTo>
                  <a:lnTo>
                    <a:pt x="4" y="27"/>
                  </a:lnTo>
                  <a:lnTo>
                    <a:pt x="4" y="2"/>
                  </a:lnTo>
                  <a:lnTo>
                    <a:pt x="4" y="2"/>
                  </a:lnTo>
                  <a:lnTo>
                    <a:pt x="4" y="2"/>
                  </a:lnTo>
                  <a:lnTo>
                    <a:pt x="3" y="2"/>
                  </a:lnTo>
                  <a:lnTo>
                    <a:pt x="3" y="2"/>
                  </a:lnTo>
                  <a:lnTo>
                    <a:pt x="3" y="1"/>
                  </a:lnTo>
                  <a:lnTo>
                    <a:pt x="2" y="1"/>
                  </a:lnTo>
                  <a:lnTo>
                    <a:pt x="2" y="1"/>
                  </a:lnTo>
                  <a:lnTo>
                    <a:pt x="2" y="1"/>
                  </a:lnTo>
                  <a:lnTo>
                    <a:pt x="2" y="1"/>
                  </a:lnTo>
                  <a:lnTo>
                    <a:pt x="2" y="1"/>
                  </a:lnTo>
                  <a:lnTo>
                    <a:pt x="1" y="1"/>
                  </a:lnTo>
                  <a:lnTo>
                    <a:pt x="1" y="1"/>
                  </a:lnTo>
                  <a:lnTo>
                    <a:pt x="1" y="0"/>
                  </a:lnTo>
                  <a:lnTo>
                    <a:pt x="1" y="0"/>
                  </a:lnTo>
                  <a:lnTo>
                    <a:pt x="0" y="0"/>
                  </a:lnTo>
                  <a:lnTo>
                    <a:pt x="0" y="2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8" name="Freeform 1118"/>
            <p:cNvSpPr>
              <a:spLocks/>
            </p:cNvSpPr>
            <p:nvPr/>
          </p:nvSpPr>
          <p:spPr bwMode="auto">
            <a:xfrm>
              <a:off x="1396" y="3280"/>
              <a:ext cx="4" cy="27"/>
            </a:xfrm>
            <a:custGeom>
              <a:avLst/>
              <a:gdLst>
                <a:gd name="T0" fmla="*/ 0 w 4"/>
                <a:gd name="T1" fmla="*/ 24 h 27"/>
                <a:gd name="T2" fmla="*/ 0 w 4"/>
                <a:gd name="T3" fmla="*/ 24 h 27"/>
                <a:gd name="T4" fmla="*/ 1 w 4"/>
                <a:gd name="T5" fmla="*/ 25 h 27"/>
                <a:gd name="T6" fmla="*/ 1 w 4"/>
                <a:gd name="T7" fmla="*/ 25 h 27"/>
                <a:gd name="T8" fmla="*/ 1 w 4"/>
                <a:gd name="T9" fmla="*/ 25 h 27"/>
                <a:gd name="T10" fmla="*/ 1 w 4"/>
                <a:gd name="T11" fmla="*/ 25 h 27"/>
                <a:gd name="T12" fmla="*/ 1 w 4"/>
                <a:gd name="T13" fmla="*/ 25 h 27"/>
                <a:gd name="T14" fmla="*/ 2 w 4"/>
                <a:gd name="T15" fmla="*/ 25 h 27"/>
                <a:gd name="T16" fmla="*/ 2 w 4"/>
                <a:gd name="T17" fmla="*/ 26 h 27"/>
                <a:gd name="T18" fmla="*/ 2 w 4"/>
                <a:gd name="T19" fmla="*/ 26 h 27"/>
                <a:gd name="T20" fmla="*/ 2 w 4"/>
                <a:gd name="T21" fmla="*/ 26 h 27"/>
                <a:gd name="T22" fmla="*/ 3 w 4"/>
                <a:gd name="T23" fmla="*/ 26 h 27"/>
                <a:gd name="T24" fmla="*/ 3 w 4"/>
                <a:gd name="T25" fmla="*/ 27 h 27"/>
                <a:gd name="T26" fmla="*/ 3 w 4"/>
                <a:gd name="T27" fmla="*/ 27 h 27"/>
                <a:gd name="T28" fmla="*/ 3 w 4"/>
                <a:gd name="T29" fmla="*/ 27 h 27"/>
                <a:gd name="T30" fmla="*/ 4 w 4"/>
                <a:gd name="T31" fmla="*/ 27 h 27"/>
                <a:gd name="T32" fmla="*/ 4 w 4"/>
                <a:gd name="T33" fmla="*/ 27 h 27"/>
                <a:gd name="T34" fmla="*/ 4 w 4"/>
                <a:gd name="T35" fmla="*/ 2 h 27"/>
                <a:gd name="T36" fmla="*/ 4 w 4"/>
                <a:gd name="T37" fmla="*/ 2 h 27"/>
                <a:gd name="T38" fmla="*/ 4 w 4"/>
                <a:gd name="T39" fmla="*/ 2 h 27"/>
                <a:gd name="T40" fmla="*/ 3 w 4"/>
                <a:gd name="T41" fmla="*/ 2 h 27"/>
                <a:gd name="T42" fmla="*/ 3 w 4"/>
                <a:gd name="T43" fmla="*/ 2 h 27"/>
                <a:gd name="T44" fmla="*/ 3 w 4"/>
                <a:gd name="T45" fmla="*/ 1 h 27"/>
                <a:gd name="T46" fmla="*/ 2 w 4"/>
                <a:gd name="T47" fmla="*/ 1 h 27"/>
                <a:gd name="T48" fmla="*/ 2 w 4"/>
                <a:gd name="T49" fmla="*/ 1 h 27"/>
                <a:gd name="T50" fmla="*/ 2 w 4"/>
                <a:gd name="T51" fmla="*/ 1 h 27"/>
                <a:gd name="T52" fmla="*/ 2 w 4"/>
                <a:gd name="T53" fmla="*/ 1 h 27"/>
                <a:gd name="T54" fmla="*/ 2 w 4"/>
                <a:gd name="T55" fmla="*/ 1 h 27"/>
                <a:gd name="T56" fmla="*/ 1 w 4"/>
                <a:gd name="T57" fmla="*/ 1 h 27"/>
                <a:gd name="T58" fmla="*/ 1 w 4"/>
                <a:gd name="T59" fmla="*/ 1 h 27"/>
                <a:gd name="T60" fmla="*/ 1 w 4"/>
                <a:gd name="T61" fmla="*/ 0 h 27"/>
                <a:gd name="T62" fmla="*/ 1 w 4"/>
                <a:gd name="T63" fmla="*/ 0 h 27"/>
                <a:gd name="T64" fmla="*/ 0 w 4"/>
                <a:gd name="T65" fmla="*/ 0 h 27"/>
                <a:gd name="T66" fmla="*/ 0 w 4"/>
                <a:gd name="T67"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 h="27">
                  <a:moveTo>
                    <a:pt x="0" y="24"/>
                  </a:moveTo>
                  <a:lnTo>
                    <a:pt x="0" y="24"/>
                  </a:lnTo>
                  <a:lnTo>
                    <a:pt x="1" y="25"/>
                  </a:lnTo>
                  <a:lnTo>
                    <a:pt x="1" y="25"/>
                  </a:lnTo>
                  <a:lnTo>
                    <a:pt x="1" y="25"/>
                  </a:lnTo>
                  <a:lnTo>
                    <a:pt x="1" y="25"/>
                  </a:lnTo>
                  <a:lnTo>
                    <a:pt x="1" y="25"/>
                  </a:lnTo>
                  <a:lnTo>
                    <a:pt x="2" y="25"/>
                  </a:lnTo>
                  <a:lnTo>
                    <a:pt x="2" y="26"/>
                  </a:lnTo>
                  <a:lnTo>
                    <a:pt x="2" y="26"/>
                  </a:lnTo>
                  <a:lnTo>
                    <a:pt x="2" y="26"/>
                  </a:lnTo>
                  <a:lnTo>
                    <a:pt x="3" y="26"/>
                  </a:lnTo>
                  <a:lnTo>
                    <a:pt x="3" y="27"/>
                  </a:lnTo>
                  <a:lnTo>
                    <a:pt x="3" y="27"/>
                  </a:lnTo>
                  <a:lnTo>
                    <a:pt x="3" y="27"/>
                  </a:lnTo>
                  <a:lnTo>
                    <a:pt x="4" y="27"/>
                  </a:lnTo>
                  <a:lnTo>
                    <a:pt x="4" y="27"/>
                  </a:lnTo>
                  <a:lnTo>
                    <a:pt x="4" y="2"/>
                  </a:lnTo>
                  <a:lnTo>
                    <a:pt x="4" y="2"/>
                  </a:lnTo>
                  <a:lnTo>
                    <a:pt x="4" y="2"/>
                  </a:lnTo>
                  <a:lnTo>
                    <a:pt x="3" y="2"/>
                  </a:lnTo>
                  <a:lnTo>
                    <a:pt x="3" y="2"/>
                  </a:lnTo>
                  <a:lnTo>
                    <a:pt x="3" y="1"/>
                  </a:lnTo>
                  <a:lnTo>
                    <a:pt x="2" y="1"/>
                  </a:lnTo>
                  <a:lnTo>
                    <a:pt x="2" y="1"/>
                  </a:lnTo>
                  <a:lnTo>
                    <a:pt x="2" y="1"/>
                  </a:lnTo>
                  <a:lnTo>
                    <a:pt x="2" y="1"/>
                  </a:lnTo>
                  <a:lnTo>
                    <a:pt x="2" y="1"/>
                  </a:lnTo>
                  <a:lnTo>
                    <a:pt x="1" y="1"/>
                  </a:lnTo>
                  <a:lnTo>
                    <a:pt x="1" y="1"/>
                  </a:lnTo>
                  <a:lnTo>
                    <a:pt x="1" y="0"/>
                  </a:lnTo>
                  <a:lnTo>
                    <a:pt x="1" y="0"/>
                  </a:lnTo>
                  <a:lnTo>
                    <a:pt x="0" y="0"/>
                  </a:lnTo>
                  <a:lnTo>
                    <a:pt x="0" y="24"/>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9" name="Freeform 1119"/>
            <p:cNvSpPr>
              <a:spLocks/>
            </p:cNvSpPr>
            <p:nvPr/>
          </p:nvSpPr>
          <p:spPr bwMode="auto">
            <a:xfrm>
              <a:off x="1402" y="3285"/>
              <a:ext cx="3" cy="26"/>
            </a:xfrm>
            <a:custGeom>
              <a:avLst/>
              <a:gdLst>
                <a:gd name="T0" fmla="*/ 0 w 3"/>
                <a:gd name="T1" fmla="*/ 24 h 26"/>
                <a:gd name="T2" fmla="*/ 2 w 3"/>
                <a:gd name="T3" fmla="*/ 26 h 26"/>
                <a:gd name="T4" fmla="*/ 2 w 3"/>
                <a:gd name="T5" fmla="*/ 26 h 26"/>
                <a:gd name="T6" fmla="*/ 2 w 3"/>
                <a:gd name="T7" fmla="*/ 25 h 26"/>
                <a:gd name="T8" fmla="*/ 2 w 3"/>
                <a:gd name="T9" fmla="*/ 24 h 26"/>
                <a:gd name="T10" fmla="*/ 2 w 3"/>
                <a:gd name="T11" fmla="*/ 23 h 26"/>
                <a:gd name="T12" fmla="*/ 2 w 3"/>
                <a:gd name="T13" fmla="*/ 23 h 26"/>
                <a:gd name="T14" fmla="*/ 2 w 3"/>
                <a:gd name="T15" fmla="*/ 22 h 26"/>
                <a:gd name="T16" fmla="*/ 2 w 3"/>
                <a:gd name="T17" fmla="*/ 21 h 26"/>
                <a:gd name="T18" fmla="*/ 2 w 3"/>
                <a:gd name="T19" fmla="*/ 20 h 26"/>
                <a:gd name="T20" fmla="*/ 2 w 3"/>
                <a:gd name="T21" fmla="*/ 20 h 26"/>
                <a:gd name="T22" fmla="*/ 3 w 3"/>
                <a:gd name="T23" fmla="*/ 19 h 26"/>
                <a:gd name="T24" fmla="*/ 3 w 3"/>
                <a:gd name="T25" fmla="*/ 18 h 26"/>
                <a:gd name="T26" fmla="*/ 3 w 3"/>
                <a:gd name="T27" fmla="*/ 17 h 26"/>
                <a:gd name="T28" fmla="*/ 3 w 3"/>
                <a:gd name="T29" fmla="*/ 16 h 26"/>
                <a:gd name="T30" fmla="*/ 3 w 3"/>
                <a:gd name="T31" fmla="*/ 15 h 26"/>
                <a:gd name="T32" fmla="*/ 3 w 3"/>
                <a:gd name="T33" fmla="*/ 15 h 26"/>
                <a:gd name="T34" fmla="*/ 3 w 3"/>
                <a:gd name="T35" fmla="*/ 14 h 26"/>
                <a:gd name="T36" fmla="*/ 3 w 3"/>
                <a:gd name="T37" fmla="*/ 13 h 26"/>
                <a:gd name="T38" fmla="*/ 3 w 3"/>
                <a:gd name="T39" fmla="*/ 13 h 26"/>
                <a:gd name="T40" fmla="*/ 3 w 3"/>
                <a:gd name="T41" fmla="*/ 12 h 26"/>
                <a:gd name="T42" fmla="*/ 3 w 3"/>
                <a:gd name="T43" fmla="*/ 11 h 26"/>
                <a:gd name="T44" fmla="*/ 3 w 3"/>
                <a:gd name="T45" fmla="*/ 11 h 26"/>
                <a:gd name="T46" fmla="*/ 3 w 3"/>
                <a:gd name="T47" fmla="*/ 10 h 26"/>
                <a:gd name="T48" fmla="*/ 3 w 3"/>
                <a:gd name="T49" fmla="*/ 9 h 26"/>
                <a:gd name="T50" fmla="*/ 3 w 3"/>
                <a:gd name="T51" fmla="*/ 8 h 26"/>
                <a:gd name="T52" fmla="*/ 3 w 3"/>
                <a:gd name="T53" fmla="*/ 7 h 26"/>
                <a:gd name="T54" fmla="*/ 3 w 3"/>
                <a:gd name="T55" fmla="*/ 7 h 26"/>
                <a:gd name="T56" fmla="*/ 3 w 3"/>
                <a:gd name="T57" fmla="*/ 6 h 26"/>
                <a:gd name="T58" fmla="*/ 3 w 3"/>
                <a:gd name="T59" fmla="*/ 5 h 26"/>
                <a:gd name="T60" fmla="*/ 3 w 3"/>
                <a:gd name="T61" fmla="*/ 5 h 26"/>
                <a:gd name="T62" fmla="*/ 3 w 3"/>
                <a:gd name="T63" fmla="*/ 4 h 26"/>
                <a:gd name="T64" fmla="*/ 3 w 3"/>
                <a:gd name="T65" fmla="*/ 3 h 26"/>
                <a:gd name="T66" fmla="*/ 3 w 3"/>
                <a:gd name="T67" fmla="*/ 3 h 26"/>
                <a:gd name="T68" fmla="*/ 3 w 3"/>
                <a:gd name="T69" fmla="*/ 3 h 26"/>
                <a:gd name="T70" fmla="*/ 3 w 3"/>
                <a:gd name="T71" fmla="*/ 2 h 26"/>
                <a:gd name="T72" fmla="*/ 2 w 3"/>
                <a:gd name="T73" fmla="*/ 2 h 26"/>
                <a:gd name="T74" fmla="*/ 2 w 3"/>
                <a:gd name="T75" fmla="*/ 1 h 26"/>
                <a:gd name="T76" fmla="*/ 2 w 3"/>
                <a:gd name="T77" fmla="*/ 1 h 26"/>
                <a:gd name="T78" fmla="*/ 2 w 3"/>
                <a:gd name="T79" fmla="*/ 1 h 26"/>
                <a:gd name="T80" fmla="*/ 1 w 3"/>
                <a:gd name="T81" fmla="*/ 1 h 26"/>
                <a:gd name="T82" fmla="*/ 1 w 3"/>
                <a:gd name="T83" fmla="*/ 1 h 26"/>
                <a:gd name="T84" fmla="*/ 1 w 3"/>
                <a:gd name="T85" fmla="*/ 1 h 26"/>
                <a:gd name="T86" fmla="*/ 0 w 3"/>
                <a:gd name="T87" fmla="*/ 1 h 26"/>
                <a:gd name="T88" fmla="*/ 0 w 3"/>
                <a:gd name="T89" fmla="*/ 0 h 26"/>
                <a:gd name="T90" fmla="*/ 0 w 3"/>
                <a:gd name="T91" fmla="*/ 0 h 26"/>
                <a:gd name="T92" fmla="*/ 0 w 3"/>
                <a:gd name="T93"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 h="26">
                  <a:moveTo>
                    <a:pt x="0" y="24"/>
                  </a:moveTo>
                  <a:lnTo>
                    <a:pt x="2" y="26"/>
                  </a:lnTo>
                  <a:lnTo>
                    <a:pt x="2" y="26"/>
                  </a:lnTo>
                  <a:lnTo>
                    <a:pt x="2" y="25"/>
                  </a:lnTo>
                  <a:lnTo>
                    <a:pt x="2" y="24"/>
                  </a:lnTo>
                  <a:lnTo>
                    <a:pt x="2" y="23"/>
                  </a:lnTo>
                  <a:lnTo>
                    <a:pt x="2" y="23"/>
                  </a:lnTo>
                  <a:lnTo>
                    <a:pt x="2" y="22"/>
                  </a:lnTo>
                  <a:lnTo>
                    <a:pt x="2" y="21"/>
                  </a:lnTo>
                  <a:lnTo>
                    <a:pt x="2" y="20"/>
                  </a:lnTo>
                  <a:lnTo>
                    <a:pt x="2" y="20"/>
                  </a:lnTo>
                  <a:lnTo>
                    <a:pt x="3" y="19"/>
                  </a:lnTo>
                  <a:lnTo>
                    <a:pt x="3" y="18"/>
                  </a:lnTo>
                  <a:lnTo>
                    <a:pt x="3" y="17"/>
                  </a:lnTo>
                  <a:lnTo>
                    <a:pt x="3" y="16"/>
                  </a:lnTo>
                  <a:lnTo>
                    <a:pt x="3" y="15"/>
                  </a:lnTo>
                  <a:lnTo>
                    <a:pt x="3" y="15"/>
                  </a:lnTo>
                  <a:lnTo>
                    <a:pt x="3" y="14"/>
                  </a:lnTo>
                  <a:lnTo>
                    <a:pt x="3" y="13"/>
                  </a:lnTo>
                  <a:lnTo>
                    <a:pt x="3" y="13"/>
                  </a:lnTo>
                  <a:lnTo>
                    <a:pt x="3" y="12"/>
                  </a:lnTo>
                  <a:lnTo>
                    <a:pt x="3" y="11"/>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3"/>
                  </a:lnTo>
                  <a:lnTo>
                    <a:pt x="3" y="2"/>
                  </a:lnTo>
                  <a:lnTo>
                    <a:pt x="2" y="2"/>
                  </a:lnTo>
                  <a:lnTo>
                    <a:pt x="2" y="1"/>
                  </a:lnTo>
                  <a:lnTo>
                    <a:pt x="2" y="1"/>
                  </a:lnTo>
                  <a:lnTo>
                    <a:pt x="2" y="1"/>
                  </a:lnTo>
                  <a:lnTo>
                    <a:pt x="1" y="1"/>
                  </a:lnTo>
                  <a:lnTo>
                    <a:pt x="1" y="1"/>
                  </a:lnTo>
                  <a:lnTo>
                    <a:pt x="1" y="1"/>
                  </a:lnTo>
                  <a:lnTo>
                    <a:pt x="0" y="1"/>
                  </a:lnTo>
                  <a:lnTo>
                    <a:pt x="0" y="0"/>
                  </a:lnTo>
                  <a:lnTo>
                    <a:pt x="0" y="0"/>
                  </a:lnTo>
                  <a:lnTo>
                    <a:pt x="0" y="2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0" name="Freeform 1120"/>
            <p:cNvSpPr>
              <a:spLocks/>
            </p:cNvSpPr>
            <p:nvPr/>
          </p:nvSpPr>
          <p:spPr bwMode="auto">
            <a:xfrm>
              <a:off x="1402" y="3285"/>
              <a:ext cx="3" cy="26"/>
            </a:xfrm>
            <a:custGeom>
              <a:avLst/>
              <a:gdLst>
                <a:gd name="T0" fmla="*/ 0 w 3"/>
                <a:gd name="T1" fmla="*/ 24 h 26"/>
                <a:gd name="T2" fmla="*/ 2 w 3"/>
                <a:gd name="T3" fmla="*/ 26 h 26"/>
                <a:gd name="T4" fmla="*/ 2 w 3"/>
                <a:gd name="T5" fmla="*/ 26 h 26"/>
                <a:gd name="T6" fmla="*/ 2 w 3"/>
                <a:gd name="T7" fmla="*/ 25 h 26"/>
                <a:gd name="T8" fmla="*/ 2 w 3"/>
                <a:gd name="T9" fmla="*/ 24 h 26"/>
                <a:gd name="T10" fmla="*/ 2 w 3"/>
                <a:gd name="T11" fmla="*/ 23 h 26"/>
                <a:gd name="T12" fmla="*/ 2 w 3"/>
                <a:gd name="T13" fmla="*/ 23 h 26"/>
                <a:gd name="T14" fmla="*/ 2 w 3"/>
                <a:gd name="T15" fmla="*/ 22 h 26"/>
                <a:gd name="T16" fmla="*/ 2 w 3"/>
                <a:gd name="T17" fmla="*/ 21 h 26"/>
                <a:gd name="T18" fmla="*/ 2 w 3"/>
                <a:gd name="T19" fmla="*/ 20 h 26"/>
                <a:gd name="T20" fmla="*/ 2 w 3"/>
                <a:gd name="T21" fmla="*/ 20 h 26"/>
                <a:gd name="T22" fmla="*/ 3 w 3"/>
                <a:gd name="T23" fmla="*/ 19 h 26"/>
                <a:gd name="T24" fmla="*/ 3 w 3"/>
                <a:gd name="T25" fmla="*/ 18 h 26"/>
                <a:gd name="T26" fmla="*/ 3 w 3"/>
                <a:gd name="T27" fmla="*/ 17 h 26"/>
                <a:gd name="T28" fmla="*/ 3 w 3"/>
                <a:gd name="T29" fmla="*/ 16 h 26"/>
                <a:gd name="T30" fmla="*/ 3 w 3"/>
                <a:gd name="T31" fmla="*/ 15 h 26"/>
                <a:gd name="T32" fmla="*/ 3 w 3"/>
                <a:gd name="T33" fmla="*/ 15 h 26"/>
                <a:gd name="T34" fmla="*/ 3 w 3"/>
                <a:gd name="T35" fmla="*/ 14 h 26"/>
                <a:gd name="T36" fmla="*/ 3 w 3"/>
                <a:gd name="T37" fmla="*/ 13 h 26"/>
                <a:gd name="T38" fmla="*/ 3 w 3"/>
                <a:gd name="T39" fmla="*/ 13 h 26"/>
                <a:gd name="T40" fmla="*/ 3 w 3"/>
                <a:gd name="T41" fmla="*/ 12 h 26"/>
                <a:gd name="T42" fmla="*/ 3 w 3"/>
                <a:gd name="T43" fmla="*/ 11 h 26"/>
                <a:gd name="T44" fmla="*/ 3 w 3"/>
                <a:gd name="T45" fmla="*/ 11 h 26"/>
                <a:gd name="T46" fmla="*/ 3 w 3"/>
                <a:gd name="T47" fmla="*/ 10 h 26"/>
                <a:gd name="T48" fmla="*/ 3 w 3"/>
                <a:gd name="T49" fmla="*/ 9 h 26"/>
                <a:gd name="T50" fmla="*/ 3 w 3"/>
                <a:gd name="T51" fmla="*/ 8 h 26"/>
                <a:gd name="T52" fmla="*/ 3 w 3"/>
                <a:gd name="T53" fmla="*/ 7 h 26"/>
                <a:gd name="T54" fmla="*/ 3 w 3"/>
                <a:gd name="T55" fmla="*/ 7 h 26"/>
                <a:gd name="T56" fmla="*/ 3 w 3"/>
                <a:gd name="T57" fmla="*/ 6 h 26"/>
                <a:gd name="T58" fmla="*/ 3 w 3"/>
                <a:gd name="T59" fmla="*/ 5 h 26"/>
                <a:gd name="T60" fmla="*/ 3 w 3"/>
                <a:gd name="T61" fmla="*/ 5 h 26"/>
                <a:gd name="T62" fmla="*/ 3 w 3"/>
                <a:gd name="T63" fmla="*/ 4 h 26"/>
                <a:gd name="T64" fmla="*/ 3 w 3"/>
                <a:gd name="T65" fmla="*/ 3 h 26"/>
                <a:gd name="T66" fmla="*/ 3 w 3"/>
                <a:gd name="T67" fmla="*/ 3 h 26"/>
                <a:gd name="T68" fmla="*/ 3 w 3"/>
                <a:gd name="T69" fmla="*/ 3 h 26"/>
                <a:gd name="T70" fmla="*/ 3 w 3"/>
                <a:gd name="T71" fmla="*/ 2 h 26"/>
                <a:gd name="T72" fmla="*/ 2 w 3"/>
                <a:gd name="T73" fmla="*/ 2 h 26"/>
                <a:gd name="T74" fmla="*/ 2 w 3"/>
                <a:gd name="T75" fmla="*/ 1 h 26"/>
                <a:gd name="T76" fmla="*/ 2 w 3"/>
                <a:gd name="T77" fmla="*/ 1 h 26"/>
                <a:gd name="T78" fmla="*/ 2 w 3"/>
                <a:gd name="T79" fmla="*/ 1 h 26"/>
                <a:gd name="T80" fmla="*/ 1 w 3"/>
                <a:gd name="T81" fmla="*/ 1 h 26"/>
                <a:gd name="T82" fmla="*/ 1 w 3"/>
                <a:gd name="T83" fmla="*/ 1 h 26"/>
                <a:gd name="T84" fmla="*/ 1 w 3"/>
                <a:gd name="T85" fmla="*/ 1 h 26"/>
                <a:gd name="T86" fmla="*/ 0 w 3"/>
                <a:gd name="T87" fmla="*/ 1 h 26"/>
                <a:gd name="T88" fmla="*/ 0 w 3"/>
                <a:gd name="T89" fmla="*/ 0 h 26"/>
                <a:gd name="T90" fmla="*/ 0 w 3"/>
                <a:gd name="T91" fmla="*/ 0 h 26"/>
                <a:gd name="T92" fmla="*/ 0 w 3"/>
                <a:gd name="T93"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 h="26">
                  <a:moveTo>
                    <a:pt x="0" y="24"/>
                  </a:moveTo>
                  <a:lnTo>
                    <a:pt x="2" y="26"/>
                  </a:lnTo>
                  <a:lnTo>
                    <a:pt x="2" y="26"/>
                  </a:lnTo>
                  <a:lnTo>
                    <a:pt x="2" y="25"/>
                  </a:lnTo>
                  <a:lnTo>
                    <a:pt x="2" y="24"/>
                  </a:lnTo>
                  <a:lnTo>
                    <a:pt x="2" y="23"/>
                  </a:lnTo>
                  <a:lnTo>
                    <a:pt x="2" y="23"/>
                  </a:lnTo>
                  <a:lnTo>
                    <a:pt x="2" y="22"/>
                  </a:lnTo>
                  <a:lnTo>
                    <a:pt x="2" y="21"/>
                  </a:lnTo>
                  <a:lnTo>
                    <a:pt x="2" y="20"/>
                  </a:lnTo>
                  <a:lnTo>
                    <a:pt x="2" y="20"/>
                  </a:lnTo>
                  <a:lnTo>
                    <a:pt x="3" y="19"/>
                  </a:lnTo>
                  <a:lnTo>
                    <a:pt x="3" y="18"/>
                  </a:lnTo>
                  <a:lnTo>
                    <a:pt x="3" y="17"/>
                  </a:lnTo>
                  <a:lnTo>
                    <a:pt x="3" y="16"/>
                  </a:lnTo>
                  <a:lnTo>
                    <a:pt x="3" y="15"/>
                  </a:lnTo>
                  <a:lnTo>
                    <a:pt x="3" y="15"/>
                  </a:lnTo>
                  <a:lnTo>
                    <a:pt x="3" y="14"/>
                  </a:lnTo>
                  <a:lnTo>
                    <a:pt x="3" y="13"/>
                  </a:lnTo>
                  <a:lnTo>
                    <a:pt x="3" y="13"/>
                  </a:lnTo>
                  <a:lnTo>
                    <a:pt x="3" y="12"/>
                  </a:lnTo>
                  <a:lnTo>
                    <a:pt x="3" y="11"/>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3"/>
                  </a:lnTo>
                  <a:lnTo>
                    <a:pt x="3" y="2"/>
                  </a:lnTo>
                  <a:lnTo>
                    <a:pt x="2" y="2"/>
                  </a:lnTo>
                  <a:lnTo>
                    <a:pt x="2" y="1"/>
                  </a:lnTo>
                  <a:lnTo>
                    <a:pt x="2" y="1"/>
                  </a:lnTo>
                  <a:lnTo>
                    <a:pt x="2" y="1"/>
                  </a:lnTo>
                  <a:lnTo>
                    <a:pt x="1" y="1"/>
                  </a:lnTo>
                  <a:lnTo>
                    <a:pt x="1" y="1"/>
                  </a:lnTo>
                  <a:lnTo>
                    <a:pt x="1" y="1"/>
                  </a:lnTo>
                  <a:lnTo>
                    <a:pt x="0" y="1"/>
                  </a:lnTo>
                  <a:lnTo>
                    <a:pt x="0" y="0"/>
                  </a:lnTo>
                  <a:lnTo>
                    <a:pt x="0" y="0"/>
                  </a:lnTo>
                  <a:lnTo>
                    <a:pt x="0" y="24"/>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1" name="Freeform 1121"/>
            <p:cNvSpPr>
              <a:spLocks/>
            </p:cNvSpPr>
            <p:nvPr/>
          </p:nvSpPr>
          <p:spPr bwMode="auto">
            <a:xfrm>
              <a:off x="1454" y="3275"/>
              <a:ext cx="174" cy="21"/>
            </a:xfrm>
            <a:custGeom>
              <a:avLst/>
              <a:gdLst>
                <a:gd name="T0" fmla="*/ 0 w 174"/>
                <a:gd name="T1" fmla="*/ 9 h 21"/>
                <a:gd name="T2" fmla="*/ 0 w 174"/>
                <a:gd name="T3" fmla="*/ 9 h 21"/>
                <a:gd name="T4" fmla="*/ 1 w 174"/>
                <a:gd name="T5" fmla="*/ 10 h 21"/>
                <a:gd name="T6" fmla="*/ 1 w 174"/>
                <a:gd name="T7" fmla="*/ 10 h 21"/>
                <a:gd name="T8" fmla="*/ 1 w 174"/>
                <a:gd name="T9" fmla="*/ 11 h 21"/>
                <a:gd name="T10" fmla="*/ 1 w 174"/>
                <a:gd name="T11" fmla="*/ 11 h 21"/>
                <a:gd name="T12" fmla="*/ 1 w 174"/>
                <a:gd name="T13" fmla="*/ 11 h 21"/>
                <a:gd name="T14" fmla="*/ 1 w 174"/>
                <a:gd name="T15" fmla="*/ 12 h 21"/>
                <a:gd name="T16" fmla="*/ 1 w 174"/>
                <a:gd name="T17" fmla="*/ 12 h 21"/>
                <a:gd name="T18" fmla="*/ 2 w 174"/>
                <a:gd name="T19" fmla="*/ 13 h 21"/>
                <a:gd name="T20" fmla="*/ 2 w 174"/>
                <a:gd name="T21" fmla="*/ 13 h 21"/>
                <a:gd name="T22" fmla="*/ 2 w 174"/>
                <a:gd name="T23" fmla="*/ 14 h 21"/>
                <a:gd name="T24" fmla="*/ 2 w 174"/>
                <a:gd name="T25" fmla="*/ 14 h 21"/>
                <a:gd name="T26" fmla="*/ 2 w 174"/>
                <a:gd name="T27" fmla="*/ 15 h 21"/>
                <a:gd name="T28" fmla="*/ 2 w 174"/>
                <a:gd name="T29" fmla="*/ 15 h 21"/>
                <a:gd name="T30" fmla="*/ 3 w 174"/>
                <a:gd name="T31" fmla="*/ 15 h 21"/>
                <a:gd name="T32" fmla="*/ 3 w 174"/>
                <a:gd name="T33" fmla="*/ 15 h 21"/>
                <a:gd name="T34" fmla="*/ 3 w 174"/>
                <a:gd name="T35" fmla="*/ 16 h 21"/>
                <a:gd name="T36" fmla="*/ 3 w 174"/>
                <a:gd name="T37" fmla="*/ 16 h 21"/>
                <a:gd name="T38" fmla="*/ 3 w 174"/>
                <a:gd name="T39" fmla="*/ 17 h 21"/>
                <a:gd name="T40" fmla="*/ 4 w 174"/>
                <a:gd name="T41" fmla="*/ 17 h 21"/>
                <a:gd name="T42" fmla="*/ 4 w 174"/>
                <a:gd name="T43" fmla="*/ 17 h 21"/>
                <a:gd name="T44" fmla="*/ 4 w 174"/>
                <a:gd name="T45" fmla="*/ 18 h 21"/>
                <a:gd name="T46" fmla="*/ 5 w 174"/>
                <a:gd name="T47" fmla="*/ 18 h 21"/>
                <a:gd name="T48" fmla="*/ 5 w 174"/>
                <a:gd name="T49" fmla="*/ 19 h 21"/>
                <a:gd name="T50" fmla="*/ 5 w 174"/>
                <a:gd name="T51" fmla="*/ 19 h 21"/>
                <a:gd name="T52" fmla="*/ 5 w 174"/>
                <a:gd name="T53" fmla="*/ 19 h 21"/>
                <a:gd name="T54" fmla="*/ 5 w 174"/>
                <a:gd name="T55" fmla="*/ 20 h 21"/>
                <a:gd name="T56" fmla="*/ 5 w 174"/>
                <a:gd name="T57" fmla="*/ 20 h 21"/>
                <a:gd name="T58" fmla="*/ 6 w 174"/>
                <a:gd name="T59" fmla="*/ 20 h 21"/>
                <a:gd name="T60" fmla="*/ 6 w 174"/>
                <a:gd name="T61" fmla="*/ 21 h 21"/>
                <a:gd name="T62" fmla="*/ 6 w 174"/>
                <a:gd name="T63" fmla="*/ 21 h 21"/>
                <a:gd name="T64" fmla="*/ 152 w 174"/>
                <a:gd name="T65" fmla="*/ 13 h 21"/>
                <a:gd name="T66" fmla="*/ 174 w 174"/>
                <a:gd name="T67" fmla="*/ 12 h 21"/>
                <a:gd name="T68" fmla="*/ 169 w 174"/>
                <a:gd name="T69" fmla="*/ 0 h 21"/>
                <a:gd name="T70" fmla="*/ 39 w 174"/>
                <a:gd name="T71" fmla="*/ 6 h 21"/>
                <a:gd name="T72" fmla="*/ 0 w 174"/>
                <a:gd name="T7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
                  <a:moveTo>
                    <a:pt x="0" y="9"/>
                  </a:moveTo>
                  <a:lnTo>
                    <a:pt x="0" y="9"/>
                  </a:lnTo>
                  <a:lnTo>
                    <a:pt x="1" y="10"/>
                  </a:lnTo>
                  <a:lnTo>
                    <a:pt x="1" y="10"/>
                  </a:lnTo>
                  <a:lnTo>
                    <a:pt x="1" y="11"/>
                  </a:lnTo>
                  <a:lnTo>
                    <a:pt x="1" y="11"/>
                  </a:lnTo>
                  <a:lnTo>
                    <a:pt x="1" y="11"/>
                  </a:lnTo>
                  <a:lnTo>
                    <a:pt x="1" y="12"/>
                  </a:lnTo>
                  <a:lnTo>
                    <a:pt x="1" y="12"/>
                  </a:lnTo>
                  <a:lnTo>
                    <a:pt x="2" y="13"/>
                  </a:lnTo>
                  <a:lnTo>
                    <a:pt x="2" y="13"/>
                  </a:lnTo>
                  <a:lnTo>
                    <a:pt x="2" y="14"/>
                  </a:lnTo>
                  <a:lnTo>
                    <a:pt x="2" y="14"/>
                  </a:lnTo>
                  <a:lnTo>
                    <a:pt x="2" y="15"/>
                  </a:lnTo>
                  <a:lnTo>
                    <a:pt x="2" y="15"/>
                  </a:lnTo>
                  <a:lnTo>
                    <a:pt x="3" y="15"/>
                  </a:lnTo>
                  <a:lnTo>
                    <a:pt x="3" y="15"/>
                  </a:lnTo>
                  <a:lnTo>
                    <a:pt x="3" y="16"/>
                  </a:lnTo>
                  <a:lnTo>
                    <a:pt x="3" y="16"/>
                  </a:lnTo>
                  <a:lnTo>
                    <a:pt x="3" y="17"/>
                  </a:lnTo>
                  <a:lnTo>
                    <a:pt x="4" y="17"/>
                  </a:lnTo>
                  <a:lnTo>
                    <a:pt x="4" y="17"/>
                  </a:lnTo>
                  <a:lnTo>
                    <a:pt x="4" y="18"/>
                  </a:lnTo>
                  <a:lnTo>
                    <a:pt x="5" y="18"/>
                  </a:lnTo>
                  <a:lnTo>
                    <a:pt x="5" y="19"/>
                  </a:lnTo>
                  <a:lnTo>
                    <a:pt x="5" y="19"/>
                  </a:lnTo>
                  <a:lnTo>
                    <a:pt x="5" y="19"/>
                  </a:lnTo>
                  <a:lnTo>
                    <a:pt x="5" y="20"/>
                  </a:lnTo>
                  <a:lnTo>
                    <a:pt x="5" y="20"/>
                  </a:lnTo>
                  <a:lnTo>
                    <a:pt x="6" y="20"/>
                  </a:lnTo>
                  <a:lnTo>
                    <a:pt x="6" y="21"/>
                  </a:lnTo>
                  <a:lnTo>
                    <a:pt x="6" y="21"/>
                  </a:lnTo>
                  <a:lnTo>
                    <a:pt x="152" y="13"/>
                  </a:lnTo>
                  <a:lnTo>
                    <a:pt x="174" y="12"/>
                  </a:lnTo>
                  <a:lnTo>
                    <a:pt x="169" y="0"/>
                  </a:lnTo>
                  <a:lnTo>
                    <a:pt x="39" y="6"/>
                  </a:lnTo>
                  <a:lnTo>
                    <a:pt x="0" y="9"/>
                  </a:lnTo>
                  <a:close/>
                </a:path>
              </a:pathLst>
            </a:custGeom>
            <a:solidFill>
              <a:srgbClr val="FF7F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2" name="Freeform 1122"/>
            <p:cNvSpPr>
              <a:spLocks/>
            </p:cNvSpPr>
            <p:nvPr/>
          </p:nvSpPr>
          <p:spPr bwMode="auto">
            <a:xfrm>
              <a:off x="1454" y="3275"/>
              <a:ext cx="174" cy="21"/>
            </a:xfrm>
            <a:custGeom>
              <a:avLst/>
              <a:gdLst>
                <a:gd name="T0" fmla="*/ 0 w 174"/>
                <a:gd name="T1" fmla="*/ 9 h 21"/>
                <a:gd name="T2" fmla="*/ 0 w 174"/>
                <a:gd name="T3" fmla="*/ 9 h 21"/>
                <a:gd name="T4" fmla="*/ 1 w 174"/>
                <a:gd name="T5" fmla="*/ 10 h 21"/>
                <a:gd name="T6" fmla="*/ 1 w 174"/>
                <a:gd name="T7" fmla="*/ 10 h 21"/>
                <a:gd name="T8" fmla="*/ 1 w 174"/>
                <a:gd name="T9" fmla="*/ 11 h 21"/>
                <a:gd name="T10" fmla="*/ 1 w 174"/>
                <a:gd name="T11" fmla="*/ 11 h 21"/>
                <a:gd name="T12" fmla="*/ 1 w 174"/>
                <a:gd name="T13" fmla="*/ 11 h 21"/>
                <a:gd name="T14" fmla="*/ 1 w 174"/>
                <a:gd name="T15" fmla="*/ 12 h 21"/>
                <a:gd name="T16" fmla="*/ 1 w 174"/>
                <a:gd name="T17" fmla="*/ 12 h 21"/>
                <a:gd name="T18" fmla="*/ 2 w 174"/>
                <a:gd name="T19" fmla="*/ 13 h 21"/>
                <a:gd name="T20" fmla="*/ 2 w 174"/>
                <a:gd name="T21" fmla="*/ 13 h 21"/>
                <a:gd name="T22" fmla="*/ 2 w 174"/>
                <a:gd name="T23" fmla="*/ 14 h 21"/>
                <a:gd name="T24" fmla="*/ 2 w 174"/>
                <a:gd name="T25" fmla="*/ 14 h 21"/>
                <a:gd name="T26" fmla="*/ 2 w 174"/>
                <a:gd name="T27" fmla="*/ 15 h 21"/>
                <a:gd name="T28" fmla="*/ 2 w 174"/>
                <a:gd name="T29" fmla="*/ 15 h 21"/>
                <a:gd name="T30" fmla="*/ 3 w 174"/>
                <a:gd name="T31" fmla="*/ 15 h 21"/>
                <a:gd name="T32" fmla="*/ 3 w 174"/>
                <a:gd name="T33" fmla="*/ 15 h 21"/>
                <a:gd name="T34" fmla="*/ 3 w 174"/>
                <a:gd name="T35" fmla="*/ 16 h 21"/>
                <a:gd name="T36" fmla="*/ 3 w 174"/>
                <a:gd name="T37" fmla="*/ 16 h 21"/>
                <a:gd name="T38" fmla="*/ 3 w 174"/>
                <a:gd name="T39" fmla="*/ 17 h 21"/>
                <a:gd name="T40" fmla="*/ 4 w 174"/>
                <a:gd name="T41" fmla="*/ 17 h 21"/>
                <a:gd name="T42" fmla="*/ 4 w 174"/>
                <a:gd name="T43" fmla="*/ 17 h 21"/>
                <a:gd name="T44" fmla="*/ 4 w 174"/>
                <a:gd name="T45" fmla="*/ 18 h 21"/>
                <a:gd name="T46" fmla="*/ 5 w 174"/>
                <a:gd name="T47" fmla="*/ 18 h 21"/>
                <a:gd name="T48" fmla="*/ 5 w 174"/>
                <a:gd name="T49" fmla="*/ 19 h 21"/>
                <a:gd name="T50" fmla="*/ 5 w 174"/>
                <a:gd name="T51" fmla="*/ 19 h 21"/>
                <a:gd name="T52" fmla="*/ 5 w 174"/>
                <a:gd name="T53" fmla="*/ 19 h 21"/>
                <a:gd name="T54" fmla="*/ 5 w 174"/>
                <a:gd name="T55" fmla="*/ 20 h 21"/>
                <a:gd name="T56" fmla="*/ 5 w 174"/>
                <a:gd name="T57" fmla="*/ 20 h 21"/>
                <a:gd name="T58" fmla="*/ 6 w 174"/>
                <a:gd name="T59" fmla="*/ 20 h 21"/>
                <a:gd name="T60" fmla="*/ 6 w 174"/>
                <a:gd name="T61" fmla="*/ 21 h 21"/>
                <a:gd name="T62" fmla="*/ 6 w 174"/>
                <a:gd name="T63" fmla="*/ 21 h 21"/>
                <a:gd name="T64" fmla="*/ 152 w 174"/>
                <a:gd name="T65" fmla="*/ 13 h 21"/>
                <a:gd name="T66" fmla="*/ 174 w 174"/>
                <a:gd name="T67" fmla="*/ 12 h 21"/>
                <a:gd name="T68" fmla="*/ 169 w 174"/>
                <a:gd name="T69" fmla="*/ 0 h 21"/>
                <a:gd name="T70" fmla="*/ 39 w 174"/>
                <a:gd name="T71" fmla="*/ 6 h 21"/>
                <a:gd name="T72" fmla="*/ 0 w 174"/>
                <a:gd name="T7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
                  <a:moveTo>
                    <a:pt x="0" y="9"/>
                  </a:moveTo>
                  <a:lnTo>
                    <a:pt x="0" y="9"/>
                  </a:lnTo>
                  <a:lnTo>
                    <a:pt x="1" y="10"/>
                  </a:lnTo>
                  <a:lnTo>
                    <a:pt x="1" y="10"/>
                  </a:lnTo>
                  <a:lnTo>
                    <a:pt x="1" y="11"/>
                  </a:lnTo>
                  <a:lnTo>
                    <a:pt x="1" y="11"/>
                  </a:lnTo>
                  <a:lnTo>
                    <a:pt x="1" y="11"/>
                  </a:lnTo>
                  <a:lnTo>
                    <a:pt x="1" y="12"/>
                  </a:lnTo>
                  <a:lnTo>
                    <a:pt x="1" y="12"/>
                  </a:lnTo>
                  <a:lnTo>
                    <a:pt x="2" y="13"/>
                  </a:lnTo>
                  <a:lnTo>
                    <a:pt x="2" y="13"/>
                  </a:lnTo>
                  <a:lnTo>
                    <a:pt x="2" y="14"/>
                  </a:lnTo>
                  <a:lnTo>
                    <a:pt x="2" y="14"/>
                  </a:lnTo>
                  <a:lnTo>
                    <a:pt x="2" y="15"/>
                  </a:lnTo>
                  <a:lnTo>
                    <a:pt x="2" y="15"/>
                  </a:lnTo>
                  <a:lnTo>
                    <a:pt x="3" y="15"/>
                  </a:lnTo>
                  <a:lnTo>
                    <a:pt x="3" y="15"/>
                  </a:lnTo>
                  <a:lnTo>
                    <a:pt x="3" y="16"/>
                  </a:lnTo>
                  <a:lnTo>
                    <a:pt x="3" y="16"/>
                  </a:lnTo>
                  <a:lnTo>
                    <a:pt x="3" y="17"/>
                  </a:lnTo>
                  <a:lnTo>
                    <a:pt x="4" y="17"/>
                  </a:lnTo>
                  <a:lnTo>
                    <a:pt x="4" y="17"/>
                  </a:lnTo>
                  <a:lnTo>
                    <a:pt x="4" y="18"/>
                  </a:lnTo>
                  <a:lnTo>
                    <a:pt x="5" y="18"/>
                  </a:lnTo>
                  <a:lnTo>
                    <a:pt x="5" y="19"/>
                  </a:lnTo>
                  <a:lnTo>
                    <a:pt x="5" y="19"/>
                  </a:lnTo>
                  <a:lnTo>
                    <a:pt x="5" y="19"/>
                  </a:lnTo>
                  <a:lnTo>
                    <a:pt x="5" y="20"/>
                  </a:lnTo>
                  <a:lnTo>
                    <a:pt x="5" y="20"/>
                  </a:lnTo>
                  <a:lnTo>
                    <a:pt x="6" y="20"/>
                  </a:lnTo>
                  <a:lnTo>
                    <a:pt x="6" y="21"/>
                  </a:lnTo>
                  <a:lnTo>
                    <a:pt x="6" y="21"/>
                  </a:lnTo>
                  <a:lnTo>
                    <a:pt x="152" y="13"/>
                  </a:lnTo>
                  <a:lnTo>
                    <a:pt x="174" y="12"/>
                  </a:lnTo>
                  <a:lnTo>
                    <a:pt x="169" y="0"/>
                  </a:lnTo>
                  <a:lnTo>
                    <a:pt x="39" y="6"/>
                  </a:lnTo>
                  <a:lnTo>
                    <a:pt x="0" y="9"/>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3" name="Freeform 1123"/>
            <p:cNvSpPr>
              <a:spLocks/>
            </p:cNvSpPr>
            <p:nvPr/>
          </p:nvSpPr>
          <p:spPr bwMode="auto">
            <a:xfrm>
              <a:off x="1452" y="3285"/>
              <a:ext cx="5" cy="9"/>
            </a:xfrm>
            <a:custGeom>
              <a:avLst/>
              <a:gdLst>
                <a:gd name="T0" fmla="*/ 0 w 5"/>
                <a:gd name="T1" fmla="*/ 4 h 9"/>
                <a:gd name="T2" fmla="*/ 5 w 5"/>
                <a:gd name="T3" fmla="*/ 9 h 9"/>
                <a:gd name="T4" fmla="*/ 0 w 5"/>
                <a:gd name="T5" fmla="*/ 0 h 9"/>
                <a:gd name="T6" fmla="*/ 0 w 5"/>
                <a:gd name="T7" fmla="*/ 0 h 9"/>
                <a:gd name="T8" fmla="*/ 0 w 5"/>
                <a:gd name="T9" fmla="*/ 0 h 9"/>
                <a:gd name="T10" fmla="*/ 0 w 5"/>
                <a:gd name="T11" fmla="*/ 1 h 9"/>
                <a:gd name="T12" fmla="*/ 0 w 5"/>
                <a:gd name="T13" fmla="*/ 1 h 9"/>
                <a:gd name="T14" fmla="*/ 0 w 5"/>
                <a:gd name="T15" fmla="*/ 1 h 9"/>
                <a:gd name="T16" fmla="*/ 0 w 5"/>
                <a:gd name="T17" fmla="*/ 2 h 9"/>
                <a:gd name="T18" fmla="*/ 0 w 5"/>
                <a:gd name="T19" fmla="*/ 2 h 9"/>
                <a:gd name="T20" fmla="*/ 0 w 5"/>
                <a:gd name="T21" fmla="*/ 3 h 9"/>
                <a:gd name="T22" fmla="*/ 0 w 5"/>
                <a:gd name="T23" fmla="*/ 3 h 9"/>
                <a:gd name="T24" fmla="*/ 0 w 5"/>
                <a:gd name="T25" fmla="*/ 3 h 9"/>
                <a:gd name="T26" fmla="*/ 0 w 5"/>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9">
                  <a:moveTo>
                    <a:pt x="0" y="4"/>
                  </a:moveTo>
                  <a:lnTo>
                    <a:pt x="5" y="9"/>
                  </a:lnTo>
                  <a:lnTo>
                    <a:pt x="0" y="0"/>
                  </a:lnTo>
                  <a:lnTo>
                    <a:pt x="0" y="0"/>
                  </a:lnTo>
                  <a:lnTo>
                    <a:pt x="0" y="0"/>
                  </a:lnTo>
                  <a:lnTo>
                    <a:pt x="0" y="1"/>
                  </a:lnTo>
                  <a:lnTo>
                    <a:pt x="0" y="1"/>
                  </a:lnTo>
                  <a:lnTo>
                    <a:pt x="0" y="1"/>
                  </a:lnTo>
                  <a:lnTo>
                    <a:pt x="0" y="2"/>
                  </a:lnTo>
                  <a:lnTo>
                    <a:pt x="0" y="2"/>
                  </a:lnTo>
                  <a:lnTo>
                    <a:pt x="0" y="3"/>
                  </a:lnTo>
                  <a:lnTo>
                    <a:pt x="0" y="3"/>
                  </a:lnTo>
                  <a:lnTo>
                    <a:pt x="0" y="3"/>
                  </a:lnTo>
                  <a:lnTo>
                    <a:pt x="0" y="4"/>
                  </a:lnTo>
                  <a:close/>
                </a:path>
              </a:pathLst>
            </a:custGeom>
            <a:solidFill>
              <a:srgbClr val="FF409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4" name="Freeform 1124"/>
            <p:cNvSpPr>
              <a:spLocks/>
            </p:cNvSpPr>
            <p:nvPr/>
          </p:nvSpPr>
          <p:spPr bwMode="auto">
            <a:xfrm>
              <a:off x="1452" y="3285"/>
              <a:ext cx="5" cy="9"/>
            </a:xfrm>
            <a:custGeom>
              <a:avLst/>
              <a:gdLst>
                <a:gd name="T0" fmla="*/ 0 w 5"/>
                <a:gd name="T1" fmla="*/ 4 h 9"/>
                <a:gd name="T2" fmla="*/ 5 w 5"/>
                <a:gd name="T3" fmla="*/ 9 h 9"/>
                <a:gd name="T4" fmla="*/ 0 w 5"/>
                <a:gd name="T5" fmla="*/ 0 h 9"/>
                <a:gd name="T6" fmla="*/ 0 w 5"/>
                <a:gd name="T7" fmla="*/ 0 h 9"/>
                <a:gd name="T8" fmla="*/ 0 w 5"/>
                <a:gd name="T9" fmla="*/ 0 h 9"/>
                <a:gd name="T10" fmla="*/ 0 w 5"/>
                <a:gd name="T11" fmla="*/ 1 h 9"/>
                <a:gd name="T12" fmla="*/ 0 w 5"/>
                <a:gd name="T13" fmla="*/ 1 h 9"/>
                <a:gd name="T14" fmla="*/ 0 w 5"/>
                <a:gd name="T15" fmla="*/ 1 h 9"/>
                <a:gd name="T16" fmla="*/ 0 w 5"/>
                <a:gd name="T17" fmla="*/ 2 h 9"/>
                <a:gd name="T18" fmla="*/ 0 w 5"/>
                <a:gd name="T19" fmla="*/ 2 h 9"/>
                <a:gd name="T20" fmla="*/ 0 w 5"/>
                <a:gd name="T21" fmla="*/ 3 h 9"/>
                <a:gd name="T22" fmla="*/ 0 w 5"/>
                <a:gd name="T23" fmla="*/ 3 h 9"/>
                <a:gd name="T24" fmla="*/ 0 w 5"/>
                <a:gd name="T25" fmla="*/ 3 h 9"/>
                <a:gd name="T26" fmla="*/ 0 w 5"/>
                <a:gd name="T27" fmla="*/ 4 h 9"/>
                <a:gd name="T28" fmla="*/ 0 w 5"/>
                <a:gd name="T2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9">
                  <a:moveTo>
                    <a:pt x="0" y="4"/>
                  </a:moveTo>
                  <a:lnTo>
                    <a:pt x="5" y="9"/>
                  </a:lnTo>
                  <a:lnTo>
                    <a:pt x="0" y="0"/>
                  </a:lnTo>
                  <a:lnTo>
                    <a:pt x="0" y="0"/>
                  </a:lnTo>
                  <a:lnTo>
                    <a:pt x="0" y="0"/>
                  </a:lnTo>
                  <a:lnTo>
                    <a:pt x="0" y="1"/>
                  </a:lnTo>
                  <a:lnTo>
                    <a:pt x="0" y="1"/>
                  </a:lnTo>
                  <a:lnTo>
                    <a:pt x="0" y="1"/>
                  </a:lnTo>
                  <a:lnTo>
                    <a:pt x="0" y="2"/>
                  </a:lnTo>
                  <a:lnTo>
                    <a:pt x="0" y="2"/>
                  </a:lnTo>
                  <a:lnTo>
                    <a:pt x="0" y="3"/>
                  </a:lnTo>
                  <a:lnTo>
                    <a:pt x="0" y="3"/>
                  </a:lnTo>
                  <a:lnTo>
                    <a:pt x="0" y="3"/>
                  </a:lnTo>
                  <a:lnTo>
                    <a:pt x="0" y="4"/>
                  </a:lnTo>
                  <a:lnTo>
                    <a:pt x="0" y="4"/>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5" name="Freeform 1125"/>
            <p:cNvSpPr>
              <a:spLocks/>
            </p:cNvSpPr>
            <p:nvPr/>
          </p:nvSpPr>
          <p:spPr bwMode="auto">
            <a:xfrm>
              <a:off x="1386" y="3299"/>
              <a:ext cx="18" cy="82"/>
            </a:xfrm>
            <a:custGeom>
              <a:avLst/>
              <a:gdLst>
                <a:gd name="T0" fmla="*/ 0 w 18"/>
                <a:gd name="T1" fmla="*/ 81 h 82"/>
                <a:gd name="T2" fmla="*/ 1 w 18"/>
                <a:gd name="T3" fmla="*/ 81 h 82"/>
                <a:gd name="T4" fmla="*/ 1 w 18"/>
                <a:gd name="T5" fmla="*/ 81 h 82"/>
                <a:gd name="T6" fmla="*/ 1 w 18"/>
                <a:gd name="T7" fmla="*/ 82 h 82"/>
                <a:gd name="T8" fmla="*/ 2 w 18"/>
                <a:gd name="T9" fmla="*/ 82 h 82"/>
                <a:gd name="T10" fmla="*/ 3 w 18"/>
                <a:gd name="T11" fmla="*/ 15 h 82"/>
                <a:gd name="T12" fmla="*/ 18 w 18"/>
                <a:gd name="T13" fmla="*/ 27 h 82"/>
                <a:gd name="T14" fmla="*/ 18 w 18"/>
                <a:gd name="T15" fmla="*/ 26 h 82"/>
                <a:gd name="T16" fmla="*/ 18 w 18"/>
                <a:gd name="T17" fmla="*/ 25 h 82"/>
                <a:gd name="T18" fmla="*/ 18 w 18"/>
                <a:gd name="T19" fmla="*/ 25 h 82"/>
                <a:gd name="T20" fmla="*/ 18 w 18"/>
                <a:gd name="T21" fmla="*/ 24 h 82"/>
                <a:gd name="T22" fmla="*/ 18 w 18"/>
                <a:gd name="T23" fmla="*/ 23 h 82"/>
                <a:gd name="T24" fmla="*/ 18 w 18"/>
                <a:gd name="T25" fmla="*/ 22 h 82"/>
                <a:gd name="T26" fmla="*/ 18 w 18"/>
                <a:gd name="T27" fmla="*/ 21 h 82"/>
                <a:gd name="T28" fmla="*/ 18 w 18"/>
                <a:gd name="T29" fmla="*/ 21 h 82"/>
                <a:gd name="T30" fmla="*/ 18 w 18"/>
                <a:gd name="T31" fmla="*/ 20 h 82"/>
                <a:gd name="T32" fmla="*/ 18 w 18"/>
                <a:gd name="T33" fmla="*/ 19 h 82"/>
                <a:gd name="T34" fmla="*/ 18 w 18"/>
                <a:gd name="T35" fmla="*/ 18 h 82"/>
                <a:gd name="T36" fmla="*/ 18 w 18"/>
                <a:gd name="T37" fmla="*/ 17 h 82"/>
                <a:gd name="T38" fmla="*/ 18 w 18"/>
                <a:gd name="T39" fmla="*/ 17 h 82"/>
                <a:gd name="T40" fmla="*/ 18 w 18"/>
                <a:gd name="T41" fmla="*/ 16 h 82"/>
                <a:gd name="T42" fmla="*/ 18 w 18"/>
                <a:gd name="T43" fmla="*/ 15 h 82"/>
                <a:gd name="T44" fmla="*/ 17 w 18"/>
                <a:gd name="T45" fmla="*/ 14 h 82"/>
                <a:gd name="T46" fmla="*/ 16 w 18"/>
                <a:gd name="T47" fmla="*/ 13 h 82"/>
                <a:gd name="T48" fmla="*/ 15 w 18"/>
                <a:gd name="T49" fmla="*/ 12 h 82"/>
                <a:gd name="T50" fmla="*/ 14 w 18"/>
                <a:gd name="T51" fmla="*/ 11 h 82"/>
                <a:gd name="T52" fmla="*/ 13 w 18"/>
                <a:gd name="T53" fmla="*/ 10 h 82"/>
                <a:gd name="T54" fmla="*/ 12 w 18"/>
                <a:gd name="T55" fmla="*/ 9 h 82"/>
                <a:gd name="T56" fmla="*/ 11 w 18"/>
                <a:gd name="T57" fmla="*/ 8 h 82"/>
                <a:gd name="T58" fmla="*/ 10 w 18"/>
                <a:gd name="T59" fmla="*/ 7 h 82"/>
                <a:gd name="T60" fmla="*/ 9 w 18"/>
                <a:gd name="T61" fmla="*/ 6 h 82"/>
                <a:gd name="T62" fmla="*/ 8 w 18"/>
                <a:gd name="T63" fmla="*/ 5 h 82"/>
                <a:gd name="T64" fmla="*/ 7 w 18"/>
                <a:gd name="T65" fmla="*/ 4 h 82"/>
                <a:gd name="T66" fmla="*/ 6 w 18"/>
                <a:gd name="T67" fmla="*/ 3 h 82"/>
                <a:gd name="T68" fmla="*/ 4 w 18"/>
                <a:gd name="T69" fmla="*/ 2 h 82"/>
                <a:gd name="T70" fmla="*/ 3 w 18"/>
                <a:gd name="T71" fmla="*/ 1 h 82"/>
                <a:gd name="T72" fmla="*/ 2 w 18"/>
                <a:gd name="T73" fmla="*/ 1 h 82"/>
                <a:gd name="T74" fmla="*/ 0 w 18"/>
                <a:gd name="T75" fmla="*/ 8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 h="82">
                  <a:moveTo>
                    <a:pt x="0" y="80"/>
                  </a:moveTo>
                  <a:lnTo>
                    <a:pt x="0" y="81"/>
                  </a:lnTo>
                  <a:lnTo>
                    <a:pt x="0" y="81"/>
                  </a:lnTo>
                  <a:lnTo>
                    <a:pt x="1" y="81"/>
                  </a:lnTo>
                  <a:lnTo>
                    <a:pt x="1" y="81"/>
                  </a:lnTo>
                  <a:lnTo>
                    <a:pt x="1" y="81"/>
                  </a:lnTo>
                  <a:lnTo>
                    <a:pt x="1" y="82"/>
                  </a:lnTo>
                  <a:lnTo>
                    <a:pt x="1" y="82"/>
                  </a:lnTo>
                  <a:lnTo>
                    <a:pt x="1" y="82"/>
                  </a:lnTo>
                  <a:lnTo>
                    <a:pt x="2" y="82"/>
                  </a:lnTo>
                  <a:lnTo>
                    <a:pt x="2" y="81"/>
                  </a:lnTo>
                  <a:lnTo>
                    <a:pt x="3" y="15"/>
                  </a:lnTo>
                  <a:lnTo>
                    <a:pt x="4" y="14"/>
                  </a:lnTo>
                  <a:lnTo>
                    <a:pt x="18" y="27"/>
                  </a:lnTo>
                  <a:lnTo>
                    <a:pt x="18" y="26"/>
                  </a:lnTo>
                  <a:lnTo>
                    <a:pt x="18" y="26"/>
                  </a:lnTo>
                  <a:lnTo>
                    <a:pt x="18" y="25"/>
                  </a:lnTo>
                  <a:lnTo>
                    <a:pt x="18" y="25"/>
                  </a:lnTo>
                  <a:lnTo>
                    <a:pt x="18" y="25"/>
                  </a:lnTo>
                  <a:lnTo>
                    <a:pt x="18" y="25"/>
                  </a:lnTo>
                  <a:lnTo>
                    <a:pt x="18" y="24"/>
                  </a:lnTo>
                  <a:lnTo>
                    <a:pt x="18" y="24"/>
                  </a:lnTo>
                  <a:lnTo>
                    <a:pt x="18" y="23"/>
                  </a:lnTo>
                  <a:lnTo>
                    <a:pt x="18" y="23"/>
                  </a:lnTo>
                  <a:lnTo>
                    <a:pt x="18" y="23"/>
                  </a:lnTo>
                  <a:lnTo>
                    <a:pt x="18" y="22"/>
                  </a:lnTo>
                  <a:lnTo>
                    <a:pt x="18" y="22"/>
                  </a:lnTo>
                  <a:lnTo>
                    <a:pt x="18" y="21"/>
                  </a:lnTo>
                  <a:lnTo>
                    <a:pt x="18" y="21"/>
                  </a:lnTo>
                  <a:lnTo>
                    <a:pt x="18" y="21"/>
                  </a:lnTo>
                  <a:lnTo>
                    <a:pt x="18" y="20"/>
                  </a:lnTo>
                  <a:lnTo>
                    <a:pt x="18" y="20"/>
                  </a:lnTo>
                  <a:lnTo>
                    <a:pt x="18" y="19"/>
                  </a:lnTo>
                  <a:lnTo>
                    <a:pt x="18" y="19"/>
                  </a:lnTo>
                  <a:lnTo>
                    <a:pt x="18" y="19"/>
                  </a:lnTo>
                  <a:lnTo>
                    <a:pt x="18" y="18"/>
                  </a:lnTo>
                  <a:lnTo>
                    <a:pt x="18" y="18"/>
                  </a:lnTo>
                  <a:lnTo>
                    <a:pt x="18" y="17"/>
                  </a:lnTo>
                  <a:lnTo>
                    <a:pt x="18" y="17"/>
                  </a:lnTo>
                  <a:lnTo>
                    <a:pt x="18" y="17"/>
                  </a:lnTo>
                  <a:lnTo>
                    <a:pt x="18" y="16"/>
                  </a:lnTo>
                  <a:lnTo>
                    <a:pt x="18" y="16"/>
                  </a:lnTo>
                  <a:lnTo>
                    <a:pt x="18" y="15"/>
                  </a:lnTo>
                  <a:lnTo>
                    <a:pt x="18" y="15"/>
                  </a:lnTo>
                  <a:lnTo>
                    <a:pt x="17" y="15"/>
                  </a:lnTo>
                  <a:lnTo>
                    <a:pt x="17" y="14"/>
                  </a:lnTo>
                  <a:lnTo>
                    <a:pt x="16" y="13"/>
                  </a:lnTo>
                  <a:lnTo>
                    <a:pt x="16" y="13"/>
                  </a:lnTo>
                  <a:lnTo>
                    <a:pt x="15" y="12"/>
                  </a:lnTo>
                  <a:lnTo>
                    <a:pt x="15" y="12"/>
                  </a:lnTo>
                  <a:lnTo>
                    <a:pt x="14" y="11"/>
                  </a:lnTo>
                  <a:lnTo>
                    <a:pt x="14" y="11"/>
                  </a:lnTo>
                  <a:lnTo>
                    <a:pt x="13" y="10"/>
                  </a:lnTo>
                  <a:lnTo>
                    <a:pt x="13" y="10"/>
                  </a:lnTo>
                  <a:lnTo>
                    <a:pt x="12" y="9"/>
                  </a:lnTo>
                  <a:lnTo>
                    <a:pt x="12" y="9"/>
                  </a:lnTo>
                  <a:lnTo>
                    <a:pt x="11" y="8"/>
                  </a:lnTo>
                  <a:lnTo>
                    <a:pt x="11" y="8"/>
                  </a:lnTo>
                  <a:lnTo>
                    <a:pt x="10" y="7"/>
                  </a:lnTo>
                  <a:lnTo>
                    <a:pt x="10" y="7"/>
                  </a:lnTo>
                  <a:lnTo>
                    <a:pt x="9" y="6"/>
                  </a:lnTo>
                  <a:lnTo>
                    <a:pt x="9" y="6"/>
                  </a:lnTo>
                  <a:lnTo>
                    <a:pt x="8" y="5"/>
                  </a:lnTo>
                  <a:lnTo>
                    <a:pt x="8" y="5"/>
                  </a:lnTo>
                  <a:lnTo>
                    <a:pt x="7" y="4"/>
                  </a:lnTo>
                  <a:lnTo>
                    <a:pt x="7" y="4"/>
                  </a:lnTo>
                  <a:lnTo>
                    <a:pt x="6" y="4"/>
                  </a:lnTo>
                  <a:lnTo>
                    <a:pt x="6" y="3"/>
                  </a:lnTo>
                  <a:lnTo>
                    <a:pt x="5" y="3"/>
                  </a:lnTo>
                  <a:lnTo>
                    <a:pt x="4" y="2"/>
                  </a:lnTo>
                  <a:lnTo>
                    <a:pt x="4" y="1"/>
                  </a:lnTo>
                  <a:lnTo>
                    <a:pt x="3" y="1"/>
                  </a:lnTo>
                  <a:lnTo>
                    <a:pt x="3" y="1"/>
                  </a:lnTo>
                  <a:lnTo>
                    <a:pt x="2" y="1"/>
                  </a:lnTo>
                  <a:lnTo>
                    <a:pt x="2" y="0"/>
                  </a:lnTo>
                  <a:lnTo>
                    <a:pt x="0" y="80"/>
                  </a:lnTo>
                  <a:close/>
                </a:path>
              </a:pathLst>
            </a:custGeom>
            <a:solidFill>
              <a:srgbClr val="409E9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6" name="Freeform 1126"/>
            <p:cNvSpPr>
              <a:spLocks/>
            </p:cNvSpPr>
            <p:nvPr/>
          </p:nvSpPr>
          <p:spPr bwMode="auto">
            <a:xfrm>
              <a:off x="1386" y="3299"/>
              <a:ext cx="18" cy="82"/>
            </a:xfrm>
            <a:custGeom>
              <a:avLst/>
              <a:gdLst>
                <a:gd name="T0" fmla="*/ 0 w 18"/>
                <a:gd name="T1" fmla="*/ 81 h 82"/>
                <a:gd name="T2" fmla="*/ 1 w 18"/>
                <a:gd name="T3" fmla="*/ 81 h 82"/>
                <a:gd name="T4" fmla="*/ 1 w 18"/>
                <a:gd name="T5" fmla="*/ 81 h 82"/>
                <a:gd name="T6" fmla="*/ 1 w 18"/>
                <a:gd name="T7" fmla="*/ 82 h 82"/>
                <a:gd name="T8" fmla="*/ 2 w 18"/>
                <a:gd name="T9" fmla="*/ 82 h 82"/>
                <a:gd name="T10" fmla="*/ 3 w 18"/>
                <a:gd name="T11" fmla="*/ 15 h 82"/>
                <a:gd name="T12" fmla="*/ 18 w 18"/>
                <a:gd name="T13" fmla="*/ 27 h 82"/>
                <a:gd name="T14" fmla="*/ 18 w 18"/>
                <a:gd name="T15" fmla="*/ 26 h 82"/>
                <a:gd name="T16" fmla="*/ 18 w 18"/>
                <a:gd name="T17" fmla="*/ 25 h 82"/>
                <a:gd name="T18" fmla="*/ 18 w 18"/>
                <a:gd name="T19" fmla="*/ 25 h 82"/>
                <a:gd name="T20" fmla="*/ 18 w 18"/>
                <a:gd name="T21" fmla="*/ 24 h 82"/>
                <a:gd name="T22" fmla="*/ 18 w 18"/>
                <a:gd name="T23" fmla="*/ 23 h 82"/>
                <a:gd name="T24" fmla="*/ 18 w 18"/>
                <a:gd name="T25" fmla="*/ 22 h 82"/>
                <a:gd name="T26" fmla="*/ 18 w 18"/>
                <a:gd name="T27" fmla="*/ 21 h 82"/>
                <a:gd name="T28" fmla="*/ 18 w 18"/>
                <a:gd name="T29" fmla="*/ 21 h 82"/>
                <a:gd name="T30" fmla="*/ 18 w 18"/>
                <a:gd name="T31" fmla="*/ 20 h 82"/>
                <a:gd name="T32" fmla="*/ 18 w 18"/>
                <a:gd name="T33" fmla="*/ 19 h 82"/>
                <a:gd name="T34" fmla="*/ 18 w 18"/>
                <a:gd name="T35" fmla="*/ 18 h 82"/>
                <a:gd name="T36" fmla="*/ 18 w 18"/>
                <a:gd name="T37" fmla="*/ 17 h 82"/>
                <a:gd name="T38" fmla="*/ 18 w 18"/>
                <a:gd name="T39" fmla="*/ 17 h 82"/>
                <a:gd name="T40" fmla="*/ 18 w 18"/>
                <a:gd name="T41" fmla="*/ 16 h 82"/>
                <a:gd name="T42" fmla="*/ 18 w 18"/>
                <a:gd name="T43" fmla="*/ 15 h 82"/>
                <a:gd name="T44" fmla="*/ 17 w 18"/>
                <a:gd name="T45" fmla="*/ 14 h 82"/>
                <a:gd name="T46" fmla="*/ 16 w 18"/>
                <a:gd name="T47" fmla="*/ 13 h 82"/>
                <a:gd name="T48" fmla="*/ 15 w 18"/>
                <a:gd name="T49" fmla="*/ 12 h 82"/>
                <a:gd name="T50" fmla="*/ 14 w 18"/>
                <a:gd name="T51" fmla="*/ 11 h 82"/>
                <a:gd name="T52" fmla="*/ 13 w 18"/>
                <a:gd name="T53" fmla="*/ 10 h 82"/>
                <a:gd name="T54" fmla="*/ 12 w 18"/>
                <a:gd name="T55" fmla="*/ 9 h 82"/>
                <a:gd name="T56" fmla="*/ 11 w 18"/>
                <a:gd name="T57" fmla="*/ 8 h 82"/>
                <a:gd name="T58" fmla="*/ 10 w 18"/>
                <a:gd name="T59" fmla="*/ 7 h 82"/>
                <a:gd name="T60" fmla="*/ 9 w 18"/>
                <a:gd name="T61" fmla="*/ 6 h 82"/>
                <a:gd name="T62" fmla="*/ 8 w 18"/>
                <a:gd name="T63" fmla="*/ 5 h 82"/>
                <a:gd name="T64" fmla="*/ 7 w 18"/>
                <a:gd name="T65" fmla="*/ 4 h 82"/>
                <a:gd name="T66" fmla="*/ 6 w 18"/>
                <a:gd name="T67" fmla="*/ 3 h 82"/>
                <a:gd name="T68" fmla="*/ 4 w 18"/>
                <a:gd name="T69" fmla="*/ 2 h 82"/>
                <a:gd name="T70" fmla="*/ 3 w 18"/>
                <a:gd name="T71" fmla="*/ 1 h 82"/>
                <a:gd name="T72" fmla="*/ 2 w 18"/>
                <a:gd name="T73" fmla="*/ 1 h 82"/>
                <a:gd name="T74" fmla="*/ 0 w 18"/>
                <a:gd name="T75" fmla="*/ 8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 h="82">
                  <a:moveTo>
                    <a:pt x="0" y="80"/>
                  </a:moveTo>
                  <a:lnTo>
                    <a:pt x="0" y="81"/>
                  </a:lnTo>
                  <a:lnTo>
                    <a:pt x="0" y="81"/>
                  </a:lnTo>
                  <a:lnTo>
                    <a:pt x="1" y="81"/>
                  </a:lnTo>
                  <a:lnTo>
                    <a:pt x="1" y="81"/>
                  </a:lnTo>
                  <a:lnTo>
                    <a:pt x="1" y="81"/>
                  </a:lnTo>
                  <a:lnTo>
                    <a:pt x="1" y="82"/>
                  </a:lnTo>
                  <a:lnTo>
                    <a:pt x="1" y="82"/>
                  </a:lnTo>
                  <a:lnTo>
                    <a:pt x="1" y="82"/>
                  </a:lnTo>
                  <a:lnTo>
                    <a:pt x="2" y="82"/>
                  </a:lnTo>
                  <a:lnTo>
                    <a:pt x="2" y="81"/>
                  </a:lnTo>
                  <a:lnTo>
                    <a:pt x="3" y="15"/>
                  </a:lnTo>
                  <a:lnTo>
                    <a:pt x="4" y="14"/>
                  </a:lnTo>
                  <a:lnTo>
                    <a:pt x="18" y="27"/>
                  </a:lnTo>
                  <a:lnTo>
                    <a:pt x="18" y="26"/>
                  </a:lnTo>
                  <a:lnTo>
                    <a:pt x="18" y="26"/>
                  </a:lnTo>
                  <a:lnTo>
                    <a:pt x="18" y="25"/>
                  </a:lnTo>
                  <a:lnTo>
                    <a:pt x="18" y="25"/>
                  </a:lnTo>
                  <a:lnTo>
                    <a:pt x="18" y="25"/>
                  </a:lnTo>
                  <a:lnTo>
                    <a:pt x="18" y="25"/>
                  </a:lnTo>
                  <a:lnTo>
                    <a:pt x="18" y="24"/>
                  </a:lnTo>
                  <a:lnTo>
                    <a:pt x="18" y="24"/>
                  </a:lnTo>
                  <a:lnTo>
                    <a:pt x="18" y="23"/>
                  </a:lnTo>
                  <a:lnTo>
                    <a:pt x="18" y="23"/>
                  </a:lnTo>
                  <a:lnTo>
                    <a:pt x="18" y="23"/>
                  </a:lnTo>
                  <a:lnTo>
                    <a:pt x="18" y="22"/>
                  </a:lnTo>
                  <a:lnTo>
                    <a:pt x="18" y="22"/>
                  </a:lnTo>
                  <a:lnTo>
                    <a:pt x="18" y="21"/>
                  </a:lnTo>
                  <a:lnTo>
                    <a:pt x="18" y="21"/>
                  </a:lnTo>
                  <a:lnTo>
                    <a:pt x="18" y="21"/>
                  </a:lnTo>
                  <a:lnTo>
                    <a:pt x="18" y="20"/>
                  </a:lnTo>
                  <a:lnTo>
                    <a:pt x="18" y="20"/>
                  </a:lnTo>
                  <a:lnTo>
                    <a:pt x="18" y="19"/>
                  </a:lnTo>
                  <a:lnTo>
                    <a:pt x="18" y="19"/>
                  </a:lnTo>
                  <a:lnTo>
                    <a:pt x="18" y="19"/>
                  </a:lnTo>
                  <a:lnTo>
                    <a:pt x="18" y="18"/>
                  </a:lnTo>
                  <a:lnTo>
                    <a:pt x="18" y="18"/>
                  </a:lnTo>
                  <a:lnTo>
                    <a:pt x="18" y="17"/>
                  </a:lnTo>
                  <a:lnTo>
                    <a:pt x="18" y="17"/>
                  </a:lnTo>
                  <a:lnTo>
                    <a:pt x="18" y="17"/>
                  </a:lnTo>
                  <a:lnTo>
                    <a:pt x="18" y="16"/>
                  </a:lnTo>
                  <a:lnTo>
                    <a:pt x="18" y="16"/>
                  </a:lnTo>
                  <a:lnTo>
                    <a:pt x="18" y="15"/>
                  </a:lnTo>
                  <a:lnTo>
                    <a:pt x="18" y="15"/>
                  </a:lnTo>
                  <a:lnTo>
                    <a:pt x="17" y="15"/>
                  </a:lnTo>
                  <a:lnTo>
                    <a:pt x="17" y="14"/>
                  </a:lnTo>
                  <a:lnTo>
                    <a:pt x="16" y="13"/>
                  </a:lnTo>
                  <a:lnTo>
                    <a:pt x="16" y="13"/>
                  </a:lnTo>
                  <a:lnTo>
                    <a:pt x="15" y="12"/>
                  </a:lnTo>
                  <a:lnTo>
                    <a:pt x="15" y="12"/>
                  </a:lnTo>
                  <a:lnTo>
                    <a:pt x="14" y="11"/>
                  </a:lnTo>
                  <a:lnTo>
                    <a:pt x="14" y="11"/>
                  </a:lnTo>
                  <a:lnTo>
                    <a:pt x="13" y="10"/>
                  </a:lnTo>
                  <a:lnTo>
                    <a:pt x="13" y="10"/>
                  </a:lnTo>
                  <a:lnTo>
                    <a:pt x="12" y="9"/>
                  </a:lnTo>
                  <a:lnTo>
                    <a:pt x="12" y="9"/>
                  </a:lnTo>
                  <a:lnTo>
                    <a:pt x="11" y="8"/>
                  </a:lnTo>
                  <a:lnTo>
                    <a:pt x="11" y="8"/>
                  </a:lnTo>
                  <a:lnTo>
                    <a:pt x="10" y="7"/>
                  </a:lnTo>
                  <a:lnTo>
                    <a:pt x="10" y="7"/>
                  </a:lnTo>
                  <a:lnTo>
                    <a:pt x="9" y="6"/>
                  </a:lnTo>
                  <a:lnTo>
                    <a:pt x="9" y="6"/>
                  </a:lnTo>
                  <a:lnTo>
                    <a:pt x="8" y="5"/>
                  </a:lnTo>
                  <a:lnTo>
                    <a:pt x="8" y="5"/>
                  </a:lnTo>
                  <a:lnTo>
                    <a:pt x="7" y="4"/>
                  </a:lnTo>
                  <a:lnTo>
                    <a:pt x="7" y="4"/>
                  </a:lnTo>
                  <a:lnTo>
                    <a:pt x="6" y="4"/>
                  </a:lnTo>
                  <a:lnTo>
                    <a:pt x="6" y="3"/>
                  </a:lnTo>
                  <a:lnTo>
                    <a:pt x="5" y="3"/>
                  </a:lnTo>
                  <a:lnTo>
                    <a:pt x="4" y="2"/>
                  </a:lnTo>
                  <a:lnTo>
                    <a:pt x="4" y="1"/>
                  </a:lnTo>
                  <a:lnTo>
                    <a:pt x="3" y="1"/>
                  </a:lnTo>
                  <a:lnTo>
                    <a:pt x="3" y="1"/>
                  </a:lnTo>
                  <a:lnTo>
                    <a:pt x="2" y="1"/>
                  </a:lnTo>
                  <a:lnTo>
                    <a:pt x="2" y="0"/>
                  </a:lnTo>
                  <a:lnTo>
                    <a:pt x="0" y="80"/>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7" name="Freeform 1127"/>
            <p:cNvSpPr>
              <a:spLocks/>
            </p:cNvSpPr>
            <p:nvPr/>
          </p:nvSpPr>
          <p:spPr bwMode="auto">
            <a:xfrm>
              <a:off x="1538" y="3292"/>
              <a:ext cx="20" cy="23"/>
            </a:xfrm>
            <a:custGeom>
              <a:avLst/>
              <a:gdLst>
                <a:gd name="T0" fmla="*/ 19 w 20"/>
                <a:gd name="T1" fmla="*/ 22 h 23"/>
                <a:gd name="T2" fmla="*/ 19 w 20"/>
                <a:gd name="T3" fmla="*/ 21 h 23"/>
                <a:gd name="T4" fmla="*/ 19 w 20"/>
                <a:gd name="T5" fmla="*/ 20 h 23"/>
                <a:gd name="T6" fmla="*/ 19 w 20"/>
                <a:gd name="T7" fmla="*/ 18 h 23"/>
                <a:gd name="T8" fmla="*/ 19 w 20"/>
                <a:gd name="T9" fmla="*/ 17 h 23"/>
                <a:gd name="T10" fmla="*/ 20 w 20"/>
                <a:gd name="T11" fmla="*/ 16 h 23"/>
                <a:gd name="T12" fmla="*/ 20 w 20"/>
                <a:gd name="T13" fmla="*/ 14 h 23"/>
                <a:gd name="T14" fmla="*/ 20 w 20"/>
                <a:gd name="T15" fmla="*/ 13 h 23"/>
                <a:gd name="T16" fmla="*/ 20 w 20"/>
                <a:gd name="T17" fmla="*/ 11 h 23"/>
                <a:gd name="T18" fmla="*/ 20 w 20"/>
                <a:gd name="T19" fmla="*/ 10 h 23"/>
                <a:gd name="T20" fmla="*/ 20 w 20"/>
                <a:gd name="T21" fmla="*/ 9 h 23"/>
                <a:gd name="T22" fmla="*/ 20 w 20"/>
                <a:gd name="T23" fmla="*/ 7 h 23"/>
                <a:gd name="T24" fmla="*/ 20 w 20"/>
                <a:gd name="T25" fmla="*/ 6 h 23"/>
                <a:gd name="T26" fmla="*/ 20 w 20"/>
                <a:gd name="T27" fmla="*/ 5 h 23"/>
                <a:gd name="T28" fmla="*/ 19 w 20"/>
                <a:gd name="T29" fmla="*/ 3 h 23"/>
                <a:gd name="T30" fmla="*/ 19 w 20"/>
                <a:gd name="T31" fmla="*/ 2 h 23"/>
                <a:gd name="T32" fmla="*/ 19 w 20"/>
                <a:gd name="T33" fmla="*/ 1 h 23"/>
                <a:gd name="T34" fmla="*/ 18 w 20"/>
                <a:gd name="T35" fmla="*/ 0 h 23"/>
                <a:gd name="T36" fmla="*/ 17 w 20"/>
                <a:gd name="T37" fmla="*/ 0 h 23"/>
                <a:gd name="T38" fmla="*/ 16 w 20"/>
                <a:gd name="T39" fmla="*/ 0 h 23"/>
                <a:gd name="T40" fmla="*/ 14 w 20"/>
                <a:gd name="T41" fmla="*/ 0 h 23"/>
                <a:gd name="T42" fmla="*/ 13 w 20"/>
                <a:gd name="T43" fmla="*/ 0 h 23"/>
                <a:gd name="T44" fmla="*/ 12 w 20"/>
                <a:gd name="T45" fmla="*/ 0 h 23"/>
                <a:gd name="T46" fmla="*/ 11 w 20"/>
                <a:gd name="T47" fmla="*/ 0 h 23"/>
                <a:gd name="T48" fmla="*/ 10 w 20"/>
                <a:gd name="T49" fmla="*/ 1 h 23"/>
                <a:gd name="T50" fmla="*/ 9 w 20"/>
                <a:gd name="T51" fmla="*/ 1 h 23"/>
                <a:gd name="T52" fmla="*/ 7 w 20"/>
                <a:gd name="T53" fmla="*/ 1 h 23"/>
                <a:gd name="T54" fmla="*/ 6 w 20"/>
                <a:gd name="T55" fmla="*/ 1 h 23"/>
                <a:gd name="T56" fmla="*/ 5 w 20"/>
                <a:gd name="T57" fmla="*/ 1 h 23"/>
                <a:gd name="T58" fmla="*/ 4 w 20"/>
                <a:gd name="T59" fmla="*/ 1 h 23"/>
                <a:gd name="T60" fmla="*/ 2 w 20"/>
                <a:gd name="T61" fmla="*/ 2 h 23"/>
                <a:gd name="T62" fmla="*/ 1 w 20"/>
                <a:gd name="T63" fmla="*/ 2 h 23"/>
                <a:gd name="T64" fmla="*/ 0 w 20"/>
                <a:gd name="T6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23">
                  <a:moveTo>
                    <a:pt x="0" y="23"/>
                  </a:moveTo>
                  <a:lnTo>
                    <a:pt x="19" y="22"/>
                  </a:lnTo>
                  <a:lnTo>
                    <a:pt x="19" y="22"/>
                  </a:lnTo>
                  <a:lnTo>
                    <a:pt x="19" y="21"/>
                  </a:lnTo>
                  <a:lnTo>
                    <a:pt x="19" y="20"/>
                  </a:lnTo>
                  <a:lnTo>
                    <a:pt x="19" y="20"/>
                  </a:lnTo>
                  <a:lnTo>
                    <a:pt x="19" y="19"/>
                  </a:lnTo>
                  <a:lnTo>
                    <a:pt x="19" y="18"/>
                  </a:lnTo>
                  <a:lnTo>
                    <a:pt x="19" y="18"/>
                  </a:lnTo>
                  <a:lnTo>
                    <a:pt x="19" y="17"/>
                  </a:lnTo>
                  <a:lnTo>
                    <a:pt x="19" y="16"/>
                  </a:lnTo>
                  <a:lnTo>
                    <a:pt x="20" y="16"/>
                  </a:lnTo>
                  <a:lnTo>
                    <a:pt x="20" y="15"/>
                  </a:lnTo>
                  <a:lnTo>
                    <a:pt x="20" y="14"/>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20" y="5"/>
                  </a:lnTo>
                  <a:lnTo>
                    <a:pt x="19" y="4"/>
                  </a:lnTo>
                  <a:lnTo>
                    <a:pt x="19" y="3"/>
                  </a:lnTo>
                  <a:lnTo>
                    <a:pt x="19" y="3"/>
                  </a:lnTo>
                  <a:lnTo>
                    <a:pt x="19" y="2"/>
                  </a:lnTo>
                  <a:lnTo>
                    <a:pt x="19" y="1"/>
                  </a:lnTo>
                  <a:lnTo>
                    <a:pt x="19" y="1"/>
                  </a:lnTo>
                  <a:lnTo>
                    <a:pt x="19" y="0"/>
                  </a:lnTo>
                  <a:lnTo>
                    <a:pt x="18" y="0"/>
                  </a:lnTo>
                  <a:lnTo>
                    <a:pt x="17" y="0"/>
                  </a:lnTo>
                  <a:lnTo>
                    <a:pt x="17" y="0"/>
                  </a:lnTo>
                  <a:lnTo>
                    <a:pt x="16" y="0"/>
                  </a:lnTo>
                  <a:lnTo>
                    <a:pt x="16" y="0"/>
                  </a:lnTo>
                  <a:lnTo>
                    <a:pt x="15" y="0"/>
                  </a:lnTo>
                  <a:lnTo>
                    <a:pt x="14" y="0"/>
                  </a:lnTo>
                  <a:lnTo>
                    <a:pt x="14" y="0"/>
                  </a:lnTo>
                  <a:lnTo>
                    <a:pt x="13" y="0"/>
                  </a:lnTo>
                  <a:lnTo>
                    <a:pt x="13" y="0"/>
                  </a:lnTo>
                  <a:lnTo>
                    <a:pt x="12" y="0"/>
                  </a:lnTo>
                  <a:lnTo>
                    <a:pt x="11" y="0"/>
                  </a:lnTo>
                  <a:lnTo>
                    <a:pt x="11" y="0"/>
                  </a:lnTo>
                  <a:lnTo>
                    <a:pt x="10" y="0"/>
                  </a:lnTo>
                  <a:lnTo>
                    <a:pt x="10" y="1"/>
                  </a:lnTo>
                  <a:lnTo>
                    <a:pt x="9" y="1"/>
                  </a:lnTo>
                  <a:lnTo>
                    <a:pt x="9" y="1"/>
                  </a:lnTo>
                  <a:lnTo>
                    <a:pt x="8" y="1"/>
                  </a:lnTo>
                  <a:lnTo>
                    <a:pt x="7" y="1"/>
                  </a:lnTo>
                  <a:lnTo>
                    <a:pt x="7" y="1"/>
                  </a:lnTo>
                  <a:lnTo>
                    <a:pt x="6" y="1"/>
                  </a:lnTo>
                  <a:lnTo>
                    <a:pt x="5" y="1"/>
                  </a:lnTo>
                  <a:lnTo>
                    <a:pt x="5" y="1"/>
                  </a:lnTo>
                  <a:lnTo>
                    <a:pt x="4" y="1"/>
                  </a:lnTo>
                  <a:lnTo>
                    <a:pt x="4" y="1"/>
                  </a:lnTo>
                  <a:lnTo>
                    <a:pt x="3" y="1"/>
                  </a:lnTo>
                  <a:lnTo>
                    <a:pt x="2" y="2"/>
                  </a:lnTo>
                  <a:lnTo>
                    <a:pt x="2" y="2"/>
                  </a:lnTo>
                  <a:lnTo>
                    <a:pt x="1" y="2"/>
                  </a:lnTo>
                  <a:lnTo>
                    <a:pt x="1" y="2"/>
                  </a:lnTo>
                  <a:lnTo>
                    <a:pt x="0" y="2"/>
                  </a:lnTo>
                  <a:lnTo>
                    <a:pt x="0" y="23"/>
                  </a:lnTo>
                  <a:close/>
                </a:path>
              </a:pathLst>
            </a:custGeom>
            <a:solidFill>
              <a:srgbClr val="7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8" name="Freeform 1128"/>
            <p:cNvSpPr>
              <a:spLocks/>
            </p:cNvSpPr>
            <p:nvPr/>
          </p:nvSpPr>
          <p:spPr bwMode="auto">
            <a:xfrm>
              <a:off x="1538" y="3292"/>
              <a:ext cx="20" cy="23"/>
            </a:xfrm>
            <a:custGeom>
              <a:avLst/>
              <a:gdLst>
                <a:gd name="T0" fmla="*/ 19 w 20"/>
                <a:gd name="T1" fmla="*/ 22 h 23"/>
                <a:gd name="T2" fmla="*/ 19 w 20"/>
                <a:gd name="T3" fmla="*/ 21 h 23"/>
                <a:gd name="T4" fmla="*/ 19 w 20"/>
                <a:gd name="T5" fmla="*/ 20 h 23"/>
                <a:gd name="T6" fmla="*/ 19 w 20"/>
                <a:gd name="T7" fmla="*/ 18 h 23"/>
                <a:gd name="T8" fmla="*/ 19 w 20"/>
                <a:gd name="T9" fmla="*/ 17 h 23"/>
                <a:gd name="T10" fmla="*/ 20 w 20"/>
                <a:gd name="T11" fmla="*/ 16 h 23"/>
                <a:gd name="T12" fmla="*/ 20 w 20"/>
                <a:gd name="T13" fmla="*/ 14 h 23"/>
                <a:gd name="T14" fmla="*/ 20 w 20"/>
                <a:gd name="T15" fmla="*/ 13 h 23"/>
                <a:gd name="T16" fmla="*/ 20 w 20"/>
                <a:gd name="T17" fmla="*/ 11 h 23"/>
                <a:gd name="T18" fmla="*/ 20 w 20"/>
                <a:gd name="T19" fmla="*/ 10 h 23"/>
                <a:gd name="T20" fmla="*/ 20 w 20"/>
                <a:gd name="T21" fmla="*/ 9 h 23"/>
                <a:gd name="T22" fmla="*/ 20 w 20"/>
                <a:gd name="T23" fmla="*/ 7 h 23"/>
                <a:gd name="T24" fmla="*/ 20 w 20"/>
                <a:gd name="T25" fmla="*/ 6 h 23"/>
                <a:gd name="T26" fmla="*/ 20 w 20"/>
                <a:gd name="T27" fmla="*/ 5 h 23"/>
                <a:gd name="T28" fmla="*/ 19 w 20"/>
                <a:gd name="T29" fmla="*/ 3 h 23"/>
                <a:gd name="T30" fmla="*/ 19 w 20"/>
                <a:gd name="T31" fmla="*/ 2 h 23"/>
                <a:gd name="T32" fmla="*/ 19 w 20"/>
                <a:gd name="T33" fmla="*/ 1 h 23"/>
                <a:gd name="T34" fmla="*/ 18 w 20"/>
                <a:gd name="T35" fmla="*/ 0 h 23"/>
                <a:gd name="T36" fmla="*/ 17 w 20"/>
                <a:gd name="T37" fmla="*/ 0 h 23"/>
                <a:gd name="T38" fmla="*/ 16 w 20"/>
                <a:gd name="T39" fmla="*/ 0 h 23"/>
                <a:gd name="T40" fmla="*/ 14 w 20"/>
                <a:gd name="T41" fmla="*/ 0 h 23"/>
                <a:gd name="T42" fmla="*/ 13 w 20"/>
                <a:gd name="T43" fmla="*/ 0 h 23"/>
                <a:gd name="T44" fmla="*/ 12 w 20"/>
                <a:gd name="T45" fmla="*/ 0 h 23"/>
                <a:gd name="T46" fmla="*/ 11 w 20"/>
                <a:gd name="T47" fmla="*/ 0 h 23"/>
                <a:gd name="T48" fmla="*/ 10 w 20"/>
                <a:gd name="T49" fmla="*/ 1 h 23"/>
                <a:gd name="T50" fmla="*/ 9 w 20"/>
                <a:gd name="T51" fmla="*/ 1 h 23"/>
                <a:gd name="T52" fmla="*/ 7 w 20"/>
                <a:gd name="T53" fmla="*/ 1 h 23"/>
                <a:gd name="T54" fmla="*/ 6 w 20"/>
                <a:gd name="T55" fmla="*/ 1 h 23"/>
                <a:gd name="T56" fmla="*/ 5 w 20"/>
                <a:gd name="T57" fmla="*/ 1 h 23"/>
                <a:gd name="T58" fmla="*/ 4 w 20"/>
                <a:gd name="T59" fmla="*/ 1 h 23"/>
                <a:gd name="T60" fmla="*/ 2 w 20"/>
                <a:gd name="T61" fmla="*/ 1 h 23"/>
                <a:gd name="T62" fmla="*/ 1 w 20"/>
                <a:gd name="T63" fmla="*/ 2 h 23"/>
                <a:gd name="T64" fmla="*/ 0 w 20"/>
                <a:gd name="T6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23">
                  <a:moveTo>
                    <a:pt x="0" y="23"/>
                  </a:moveTo>
                  <a:lnTo>
                    <a:pt x="19" y="22"/>
                  </a:lnTo>
                  <a:lnTo>
                    <a:pt x="19" y="22"/>
                  </a:lnTo>
                  <a:lnTo>
                    <a:pt x="19" y="21"/>
                  </a:lnTo>
                  <a:lnTo>
                    <a:pt x="19" y="20"/>
                  </a:lnTo>
                  <a:lnTo>
                    <a:pt x="19" y="20"/>
                  </a:lnTo>
                  <a:lnTo>
                    <a:pt x="19" y="19"/>
                  </a:lnTo>
                  <a:lnTo>
                    <a:pt x="19" y="18"/>
                  </a:lnTo>
                  <a:lnTo>
                    <a:pt x="19" y="18"/>
                  </a:lnTo>
                  <a:lnTo>
                    <a:pt x="19" y="17"/>
                  </a:lnTo>
                  <a:lnTo>
                    <a:pt x="19" y="16"/>
                  </a:lnTo>
                  <a:lnTo>
                    <a:pt x="20" y="16"/>
                  </a:lnTo>
                  <a:lnTo>
                    <a:pt x="20" y="15"/>
                  </a:lnTo>
                  <a:lnTo>
                    <a:pt x="20" y="14"/>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20" y="5"/>
                  </a:lnTo>
                  <a:lnTo>
                    <a:pt x="19" y="4"/>
                  </a:lnTo>
                  <a:lnTo>
                    <a:pt x="19" y="3"/>
                  </a:lnTo>
                  <a:lnTo>
                    <a:pt x="19" y="3"/>
                  </a:lnTo>
                  <a:lnTo>
                    <a:pt x="19" y="2"/>
                  </a:lnTo>
                  <a:lnTo>
                    <a:pt x="19" y="1"/>
                  </a:lnTo>
                  <a:lnTo>
                    <a:pt x="19" y="1"/>
                  </a:lnTo>
                  <a:lnTo>
                    <a:pt x="19" y="0"/>
                  </a:lnTo>
                  <a:lnTo>
                    <a:pt x="18" y="0"/>
                  </a:lnTo>
                  <a:lnTo>
                    <a:pt x="17" y="0"/>
                  </a:lnTo>
                  <a:lnTo>
                    <a:pt x="17" y="0"/>
                  </a:lnTo>
                  <a:lnTo>
                    <a:pt x="16" y="0"/>
                  </a:lnTo>
                  <a:lnTo>
                    <a:pt x="16" y="0"/>
                  </a:lnTo>
                  <a:lnTo>
                    <a:pt x="15" y="0"/>
                  </a:lnTo>
                  <a:lnTo>
                    <a:pt x="14" y="0"/>
                  </a:lnTo>
                  <a:lnTo>
                    <a:pt x="14" y="0"/>
                  </a:lnTo>
                  <a:lnTo>
                    <a:pt x="13" y="0"/>
                  </a:lnTo>
                  <a:lnTo>
                    <a:pt x="13" y="0"/>
                  </a:lnTo>
                  <a:lnTo>
                    <a:pt x="12" y="0"/>
                  </a:lnTo>
                  <a:lnTo>
                    <a:pt x="11" y="0"/>
                  </a:lnTo>
                  <a:lnTo>
                    <a:pt x="11" y="0"/>
                  </a:lnTo>
                  <a:lnTo>
                    <a:pt x="10" y="0"/>
                  </a:lnTo>
                  <a:lnTo>
                    <a:pt x="10" y="1"/>
                  </a:lnTo>
                  <a:lnTo>
                    <a:pt x="9" y="1"/>
                  </a:lnTo>
                  <a:lnTo>
                    <a:pt x="9" y="1"/>
                  </a:lnTo>
                  <a:lnTo>
                    <a:pt x="8" y="1"/>
                  </a:lnTo>
                  <a:lnTo>
                    <a:pt x="7" y="1"/>
                  </a:lnTo>
                  <a:lnTo>
                    <a:pt x="7" y="1"/>
                  </a:lnTo>
                  <a:lnTo>
                    <a:pt x="6" y="1"/>
                  </a:lnTo>
                  <a:lnTo>
                    <a:pt x="5" y="1"/>
                  </a:lnTo>
                  <a:lnTo>
                    <a:pt x="5" y="1"/>
                  </a:lnTo>
                  <a:lnTo>
                    <a:pt x="4" y="1"/>
                  </a:lnTo>
                  <a:lnTo>
                    <a:pt x="4" y="1"/>
                  </a:lnTo>
                  <a:lnTo>
                    <a:pt x="3" y="1"/>
                  </a:lnTo>
                  <a:lnTo>
                    <a:pt x="2" y="1"/>
                  </a:lnTo>
                  <a:lnTo>
                    <a:pt x="2" y="2"/>
                  </a:lnTo>
                  <a:lnTo>
                    <a:pt x="1" y="2"/>
                  </a:lnTo>
                  <a:lnTo>
                    <a:pt x="1" y="2"/>
                  </a:lnTo>
                  <a:lnTo>
                    <a:pt x="0" y="2"/>
                  </a:lnTo>
                  <a:lnTo>
                    <a:pt x="0" y="23"/>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9" name="Freeform 1129"/>
            <p:cNvSpPr>
              <a:spLocks/>
            </p:cNvSpPr>
            <p:nvPr/>
          </p:nvSpPr>
          <p:spPr bwMode="auto">
            <a:xfrm>
              <a:off x="1516" y="3294"/>
              <a:ext cx="20" cy="22"/>
            </a:xfrm>
            <a:custGeom>
              <a:avLst/>
              <a:gdLst>
                <a:gd name="T0" fmla="*/ 0 w 20"/>
                <a:gd name="T1" fmla="*/ 2 h 22"/>
                <a:gd name="T2" fmla="*/ 0 w 20"/>
                <a:gd name="T3" fmla="*/ 4 h 22"/>
                <a:gd name="T4" fmla="*/ 0 w 20"/>
                <a:gd name="T5" fmla="*/ 6 h 22"/>
                <a:gd name="T6" fmla="*/ 0 w 20"/>
                <a:gd name="T7" fmla="*/ 8 h 22"/>
                <a:gd name="T8" fmla="*/ 0 w 20"/>
                <a:gd name="T9" fmla="*/ 10 h 22"/>
                <a:gd name="T10" fmla="*/ 0 w 20"/>
                <a:gd name="T11" fmla="*/ 12 h 22"/>
                <a:gd name="T12" fmla="*/ 0 w 20"/>
                <a:gd name="T13" fmla="*/ 14 h 22"/>
                <a:gd name="T14" fmla="*/ 0 w 20"/>
                <a:gd name="T15" fmla="*/ 16 h 22"/>
                <a:gd name="T16" fmla="*/ 0 w 20"/>
                <a:gd name="T17" fmla="*/ 18 h 22"/>
                <a:gd name="T18" fmla="*/ 0 w 20"/>
                <a:gd name="T19" fmla="*/ 20 h 22"/>
                <a:gd name="T20" fmla="*/ 0 w 20"/>
                <a:gd name="T21" fmla="*/ 22 h 22"/>
                <a:gd name="T22" fmla="*/ 2 w 20"/>
                <a:gd name="T23" fmla="*/ 22 h 22"/>
                <a:gd name="T24" fmla="*/ 3 w 20"/>
                <a:gd name="T25" fmla="*/ 22 h 22"/>
                <a:gd name="T26" fmla="*/ 5 w 20"/>
                <a:gd name="T27" fmla="*/ 22 h 22"/>
                <a:gd name="T28" fmla="*/ 7 w 20"/>
                <a:gd name="T29" fmla="*/ 22 h 22"/>
                <a:gd name="T30" fmla="*/ 9 w 20"/>
                <a:gd name="T31" fmla="*/ 22 h 22"/>
                <a:gd name="T32" fmla="*/ 10 w 20"/>
                <a:gd name="T33" fmla="*/ 22 h 22"/>
                <a:gd name="T34" fmla="*/ 12 w 20"/>
                <a:gd name="T35" fmla="*/ 22 h 22"/>
                <a:gd name="T36" fmla="*/ 14 w 20"/>
                <a:gd name="T37" fmla="*/ 22 h 22"/>
                <a:gd name="T38" fmla="*/ 16 w 20"/>
                <a:gd name="T39" fmla="*/ 22 h 22"/>
                <a:gd name="T40" fmla="*/ 17 w 20"/>
                <a:gd name="T41" fmla="*/ 22 h 22"/>
                <a:gd name="T42" fmla="*/ 19 w 20"/>
                <a:gd name="T43" fmla="*/ 22 h 22"/>
                <a:gd name="T44" fmla="*/ 19 w 20"/>
                <a:gd name="T45" fmla="*/ 20 h 22"/>
                <a:gd name="T46" fmla="*/ 20 w 20"/>
                <a:gd name="T47" fmla="*/ 17 h 22"/>
                <a:gd name="T48" fmla="*/ 20 w 20"/>
                <a:gd name="T49" fmla="*/ 15 h 22"/>
                <a:gd name="T50" fmla="*/ 20 w 20"/>
                <a:gd name="T51" fmla="*/ 13 h 22"/>
                <a:gd name="T52" fmla="*/ 20 w 20"/>
                <a:gd name="T53" fmla="*/ 11 h 22"/>
                <a:gd name="T54" fmla="*/ 20 w 20"/>
                <a:gd name="T55" fmla="*/ 9 h 22"/>
                <a:gd name="T56" fmla="*/ 20 w 20"/>
                <a:gd name="T57" fmla="*/ 7 h 22"/>
                <a:gd name="T58" fmla="*/ 20 w 20"/>
                <a:gd name="T59" fmla="*/ 5 h 22"/>
                <a:gd name="T60" fmla="*/ 20 w 20"/>
                <a:gd name="T61" fmla="*/ 3 h 22"/>
                <a:gd name="T62" fmla="*/ 20 w 20"/>
                <a:gd name="T63" fmla="*/ 1 h 22"/>
                <a:gd name="T64" fmla="*/ 19 w 20"/>
                <a:gd name="T65" fmla="*/ 0 h 22"/>
                <a:gd name="T66" fmla="*/ 17 w 20"/>
                <a:gd name="T67" fmla="*/ 0 h 22"/>
                <a:gd name="T68" fmla="*/ 16 w 20"/>
                <a:gd name="T69" fmla="*/ 0 h 22"/>
                <a:gd name="T70" fmla="*/ 14 w 20"/>
                <a:gd name="T71" fmla="*/ 0 h 22"/>
                <a:gd name="T72" fmla="*/ 12 w 20"/>
                <a:gd name="T73" fmla="*/ 0 h 22"/>
                <a:gd name="T74" fmla="*/ 10 w 20"/>
                <a:gd name="T75" fmla="*/ 0 h 22"/>
                <a:gd name="T76" fmla="*/ 8 w 20"/>
                <a:gd name="T77" fmla="*/ 0 h 22"/>
                <a:gd name="T78" fmla="*/ 6 w 20"/>
                <a:gd name="T79" fmla="*/ 0 h 22"/>
                <a:gd name="T80" fmla="*/ 4 w 20"/>
                <a:gd name="T81" fmla="*/ 0 h 22"/>
                <a:gd name="T82" fmla="*/ 2 w 20"/>
                <a:gd name="T83" fmla="*/ 0 h 22"/>
                <a:gd name="T84" fmla="*/ 1 w 20"/>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22">
                  <a:moveTo>
                    <a:pt x="0" y="1"/>
                  </a:moveTo>
                  <a:lnTo>
                    <a:pt x="0" y="1"/>
                  </a:lnTo>
                  <a:lnTo>
                    <a:pt x="0" y="2"/>
                  </a:lnTo>
                  <a:lnTo>
                    <a:pt x="0" y="2"/>
                  </a:lnTo>
                  <a:lnTo>
                    <a:pt x="0" y="3"/>
                  </a:lnTo>
                  <a:lnTo>
                    <a:pt x="0" y="4"/>
                  </a:lnTo>
                  <a:lnTo>
                    <a:pt x="0" y="4"/>
                  </a:lnTo>
                  <a:lnTo>
                    <a:pt x="0" y="5"/>
                  </a:lnTo>
                  <a:lnTo>
                    <a:pt x="0" y="6"/>
                  </a:lnTo>
                  <a:lnTo>
                    <a:pt x="0" y="6"/>
                  </a:lnTo>
                  <a:lnTo>
                    <a:pt x="0" y="7"/>
                  </a:lnTo>
                  <a:lnTo>
                    <a:pt x="0" y="8"/>
                  </a:lnTo>
                  <a:lnTo>
                    <a:pt x="0" y="9"/>
                  </a:lnTo>
                  <a:lnTo>
                    <a:pt x="0" y="9"/>
                  </a:lnTo>
                  <a:lnTo>
                    <a:pt x="0" y="10"/>
                  </a:lnTo>
                  <a:lnTo>
                    <a:pt x="0" y="11"/>
                  </a:lnTo>
                  <a:lnTo>
                    <a:pt x="0" y="11"/>
                  </a:lnTo>
                  <a:lnTo>
                    <a:pt x="0" y="12"/>
                  </a:lnTo>
                  <a:lnTo>
                    <a:pt x="0" y="13"/>
                  </a:lnTo>
                  <a:lnTo>
                    <a:pt x="0" y="13"/>
                  </a:lnTo>
                  <a:lnTo>
                    <a:pt x="0" y="14"/>
                  </a:lnTo>
                  <a:lnTo>
                    <a:pt x="0" y="14"/>
                  </a:lnTo>
                  <a:lnTo>
                    <a:pt x="0" y="15"/>
                  </a:lnTo>
                  <a:lnTo>
                    <a:pt x="0" y="16"/>
                  </a:lnTo>
                  <a:lnTo>
                    <a:pt x="0" y="16"/>
                  </a:lnTo>
                  <a:lnTo>
                    <a:pt x="0" y="17"/>
                  </a:lnTo>
                  <a:lnTo>
                    <a:pt x="0" y="18"/>
                  </a:lnTo>
                  <a:lnTo>
                    <a:pt x="0" y="18"/>
                  </a:lnTo>
                  <a:lnTo>
                    <a:pt x="0" y="19"/>
                  </a:lnTo>
                  <a:lnTo>
                    <a:pt x="0" y="20"/>
                  </a:lnTo>
                  <a:lnTo>
                    <a:pt x="0" y="20"/>
                  </a:lnTo>
                  <a:lnTo>
                    <a:pt x="0" y="21"/>
                  </a:lnTo>
                  <a:lnTo>
                    <a:pt x="0" y="22"/>
                  </a:lnTo>
                  <a:lnTo>
                    <a:pt x="1" y="22"/>
                  </a:lnTo>
                  <a:lnTo>
                    <a:pt x="1" y="22"/>
                  </a:lnTo>
                  <a:lnTo>
                    <a:pt x="2" y="22"/>
                  </a:lnTo>
                  <a:lnTo>
                    <a:pt x="2" y="22"/>
                  </a:lnTo>
                  <a:lnTo>
                    <a:pt x="3" y="22"/>
                  </a:lnTo>
                  <a:lnTo>
                    <a:pt x="3" y="22"/>
                  </a:lnTo>
                  <a:lnTo>
                    <a:pt x="4" y="22"/>
                  </a:lnTo>
                  <a:lnTo>
                    <a:pt x="5" y="22"/>
                  </a:lnTo>
                  <a:lnTo>
                    <a:pt x="5" y="22"/>
                  </a:lnTo>
                  <a:lnTo>
                    <a:pt x="6" y="22"/>
                  </a:lnTo>
                  <a:lnTo>
                    <a:pt x="6" y="22"/>
                  </a:lnTo>
                  <a:lnTo>
                    <a:pt x="7" y="22"/>
                  </a:lnTo>
                  <a:lnTo>
                    <a:pt x="8" y="22"/>
                  </a:lnTo>
                  <a:lnTo>
                    <a:pt x="8" y="22"/>
                  </a:lnTo>
                  <a:lnTo>
                    <a:pt x="9" y="22"/>
                  </a:lnTo>
                  <a:lnTo>
                    <a:pt x="9" y="22"/>
                  </a:lnTo>
                  <a:lnTo>
                    <a:pt x="10" y="22"/>
                  </a:lnTo>
                  <a:lnTo>
                    <a:pt x="10" y="22"/>
                  </a:lnTo>
                  <a:lnTo>
                    <a:pt x="11" y="22"/>
                  </a:lnTo>
                  <a:lnTo>
                    <a:pt x="12" y="22"/>
                  </a:lnTo>
                  <a:lnTo>
                    <a:pt x="12" y="22"/>
                  </a:lnTo>
                  <a:lnTo>
                    <a:pt x="13" y="22"/>
                  </a:lnTo>
                  <a:lnTo>
                    <a:pt x="14" y="22"/>
                  </a:lnTo>
                  <a:lnTo>
                    <a:pt x="14" y="22"/>
                  </a:lnTo>
                  <a:lnTo>
                    <a:pt x="15" y="22"/>
                  </a:lnTo>
                  <a:lnTo>
                    <a:pt x="15" y="22"/>
                  </a:lnTo>
                  <a:lnTo>
                    <a:pt x="16" y="22"/>
                  </a:lnTo>
                  <a:lnTo>
                    <a:pt x="16" y="22"/>
                  </a:lnTo>
                  <a:lnTo>
                    <a:pt x="17" y="22"/>
                  </a:lnTo>
                  <a:lnTo>
                    <a:pt x="17" y="22"/>
                  </a:lnTo>
                  <a:lnTo>
                    <a:pt x="18" y="22"/>
                  </a:lnTo>
                  <a:lnTo>
                    <a:pt x="19" y="22"/>
                  </a:lnTo>
                  <a:lnTo>
                    <a:pt x="19" y="22"/>
                  </a:lnTo>
                  <a:lnTo>
                    <a:pt x="19" y="21"/>
                  </a:lnTo>
                  <a:lnTo>
                    <a:pt x="19" y="20"/>
                  </a:lnTo>
                  <a:lnTo>
                    <a:pt x="19" y="20"/>
                  </a:lnTo>
                  <a:lnTo>
                    <a:pt x="19" y="19"/>
                  </a:lnTo>
                  <a:lnTo>
                    <a:pt x="19" y="18"/>
                  </a:lnTo>
                  <a:lnTo>
                    <a:pt x="20" y="17"/>
                  </a:lnTo>
                  <a:lnTo>
                    <a:pt x="20" y="17"/>
                  </a:lnTo>
                  <a:lnTo>
                    <a:pt x="20" y="16"/>
                  </a:lnTo>
                  <a:lnTo>
                    <a:pt x="20" y="15"/>
                  </a:lnTo>
                  <a:lnTo>
                    <a:pt x="20" y="15"/>
                  </a:lnTo>
                  <a:lnTo>
                    <a:pt x="20" y="14"/>
                  </a:lnTo>
                  <a:lnTo>
                    <a:pt x="20" y="13"/>
                  </a:lnTo>
                  <a:lnTo>
                    <a:pt x="20" y="13"/>
                  </a:lnTo>
                  <a:lnTo>
                    <a:pt x="20" y="12"/>
                  </a:lnTo>
                  <a:lnTo>
                    <a:pt x="20" y="11"/>
                  </a:lnTo>
                  <a:lnTo>
                    <a:pt x="20" y="11"/>
                  </a:lnTo>
                  <a:lnTo>
                    <a:pt x="20" y="10"/>
                  </a:lnTo>
                  <a:lnTo>
                    <a:pt x="20" y="9"/>
                  </a:lnTo>
                  <a:lnTo>
                    <a:pt x="20" y="9"/>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0" y="0"/>
                  </a:lnTo>
                  <a:lnTo>
                    <a:pt x="10" y="0"/>
                  </a:lnTo>
                  <a:lnTo>
                    <a:pt x="9" y="0"/>
                  </a:lnTo>
                  <a:lnTo>
                    <a:pt x="8" y="0"/>
                  </a:lnTo>
                  <a:lnTo>
                    <a:pt x="8" y="0"/>
                  </a:lnTo>
                  <a:lnTo>
                    <a:pt x="7" y="0"/>
                  </a:lnTo>
                  <a:lnTo>
                    <a:pt x="6" y="0"/>
                  </a:lnTo>
                  <a:lnTo>
                    <a:pt x="6" y="0"/>
                  </a:lnTo>
                  <a:lnTo>
                    <a:pt x="5" y="0"/>
                  </a:lnTo>
                  <a:lnTo>
                    <a:pt x="5" y="0"/>
                  </a:lnTo>
                  <a:lnTo>
                    <a:pt x="4" y="0"/>
                  </a:lnTo>
                  <a:lnTo>
                    <a:pt x="3" y="0"/>
                  </a:lnTo>
                  <a:lnTo>
                    <a:pt x="3" y="0"/>
                  </a:lnTo>
                  <a:lnTo>
                    <a:pt x="2" y="0"/>
                  </a:lnTo>
                  <a:lnTo>
                    <a:pt x="2" y="0"/>
                  </a:lnTo>
                  <a:lnTo>
                    <a:pt x="1" y="0"/>
                  </a:lnTo>
                  <a:lnTo>
                    <a:pt x="1" y="0"/>
                  </a:lnTo>
                  <a:lnTo>
                    <a:pt x="0" y="1"/>
                  </a:lnTo>
                  <a:close/>
                </a:path>
              </a:pathLst>
            </a:custGeom>
            <a:solidFill>
              <a:srgbClr val="7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0" name="Freeform 1130"/>
            <p:cNvSpPr>
              <a:spLocks/>
            </p:cNvSpPr>
            <p:nvPr/>
          </p:nvSpPr>
          <p:spPr bwMode="auto">
            <a:xfrm>
              <a:off x="1516" y="3294"/>
              <a:ext cx="20" cy="22"/>
            </a:xfrm>
            <a:custGeom>
              <a:avLst/>
              <a:gdLst>
                <a:gd name="T0" fmla="*/ 0 w 20"/>
                <a:gd name="T1" fmla="*/ 2 h 22"/>
                <a:gd name="T2" fmla="*/ 0 w 20"/>
                <a:gd name="T3" fmla="*/ 4 h 22"/>
                <a:gd name="T4" fmla="*/ 0 w 20"/>
                <a:gd name="T5" fmla="*/ 6 h 22"/>
                <a:gd name="T6" fmla="*/ 0 w 20"/>
                <a:gd name="T7" fmla="*/ 8 h 22"/>
                <a:gd name="T8" fmla="*/ 0 w 20"/>
                <a:gd name="T9" fmla="*/ 10 h 22"/>
                <a:gd name="T10" fmla="*/ 0 w 20"/>
                <a:gd name="T11" fmla="*/ 12 h 22"/>
                <a:gd name="T12" fmla="*/ 0 w 20"/>
                <a:gd name="T13" fmla="*/ 14 h 22"/>
                <a:gd name="T14" fmla="*/ 0 w 20"/>
                <a:gd name="T15" fmla="*/ 16 h 22"/>
                <a:gd name="T16" fmla="*/ 0 w 20"/>
                <a:gd name="T17" fmla="*/ 18 h 22"/>
                <a:gd name="T18" fmla="*/ 0 w 20"/>
                <a:gd name="T19" fmla="*/ 20 h 22"/>
                <a:gd name="T20" fmla="*/ 0 w 20"/>
                <a:gd name="T21" fmla="*/ 22 h 22"/>
                <a:gd name="T22" fmla="*/ 2 w 20"/>
                <a:gd name="T23" fmla="*/ 22 h 22"/>
                <a:gd name="T24" fmla="*/ 3 w 20"/>
                <a:gd name="T25" fmla="*/ 22 h 22"/>
                <a:gd name="T26" fmla="*/ 5 w 20"/>
                <a:gd name="T27" fmla="*/ 22 h 22"/>
                <a:gd name="T28" fmla="*/ 7 w 20"/>
                <a:gd name="T29" fmla="*/ 22 h 22"/>
                <a:gd name="T30" fmla="*/ 9 w 20"/>
                <a:gd name="T31" fmla="*/ 22 h 22"/>
                <a:gd name="T32" fmla="*/ 10 w 20"/>
                <a:gd name="T33" fmla="*/ 22 h 22"/>
                <a:gd name="T34" fmla="*/ 12 w 20"/>
                <a:gd name="T35" fmla="*/ 22 h 22"/>
                <a:gd name="T36" fmla="*/ 14 w 20"/>
                <a:gd name="T37" fmla="*/ 22 h 22"/>
                <a:gd name="T38" fmla="*/ 16 w 20"/>
                <a:gd name="T39" fmla="*/ 22 h 22"/>
                <a:gd name="T40" fmla="*/ 17 w 20"/>
                <a:gd name="T41" fmla="*/ 22 h 22"/>
                <a:gd name="T42" fmla="*/ 19 w 20"/>
                <a:gd name="T43" fmla="*/ 22 h 22"/>
                <a:gd name="T44" fmla="*/ 19 w 20"/>
                <a:gd name="T45" fmla="*/ 20 h 22"/>
                <a:gd name="T46" fmla="*/ 20 w 20"/>
                <a:gd name="T47" fmla="*/ 17 h 22"/>
                <a:gd name="T48" fmla="*/ 20 w 20"/>
                <a:gd name="T49" fmla="*/ 15 h 22"/>
                <a:gd name="T50" fmla="*/ 20 w 20"/>
                <a:gd name="T51" fmla="*/ 13 h 22"/>
                <a:gd name="T52" fmla="*/ 20 w 20"/>
                <a:gd name="T53" fmla="*/ 11 h 22"/>
                <a:gd name="T54" fmla="*/ 20 w 20"/>
                <a:gd name="T55" fmla="*/ 9 h 22"/>
                <a:gd name="T56" fmla="*/ 20 w 20"/>
                <a:gd name="T57" fmla="*/ 7 h 22"/>
                <a:gd name="T58" fmla="*/ 20 w 20"/>
                <a:gd name="T59" fmla="*/ 5 h 22"/>
                <a:gd name="T60" fmla="*/ 20 w 20"/>
                <a:gd name="T61" fmla="*/ 3 h 22"/>
                <a:gd name="T62" fmla="*/ 20 w 20"/>
                <a:gd name="T63" fmla="*/ 1 h 22"/>
                <a:gd name="T64" fmla="*/ 19 w 20"/>
                <a:gd name="T65" fmla="*/ 0 h 22"/>
                <a:gd name="T66" fmla="*/ 17 w 20"/>
                <a:gd name="T67" fmla="*/ 0 h 22"/>
                <a:gd name="T68" fmla="*/ 16 w 20"/>
                <a:gd name="T69" fmla="*/ 0 h 22"/>
                <a:gd name="T70" fmla="*/ 14 w 20"/>
                <a:gd name="T71" fmla="*/ 0 h 22"/>
                <a:gd name="T72" fmla="*/ 12 w 20"/>
                <a:gd name="T73" fmla="*/ 0 h 22"/>
                <a:gd name="T74" fmla="*/ 10 w 20"/>
                <a:gd name="T75" fmla="*/ 0 h 22"/>
                <a:gd name="T76" fmla="*/ 8 w 20"/>
                <a:gd name="T77" fmla="*/ 0 h 22"/>
                <a:gd name="T78" fmla="*/ 6 w 20"/>
                <a:gd name="T79" fmla="*/ 0 h 22"/>
                <a:gd name="T80" fmla="*/ 4 w 20"/>
                <a:gd name="T81" fmla="*/ 0 h 22"/>
                <a:gd name="T82" fmla="*/ 2 w 20"/>
                <a:gd name="T83" fmla="*/ 0 h 22"/>
                <a:gd name="T84" fmla="*/ 1 w 20"/>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22">
                  <a:moveTo>
                    <a:pt x="0" y="1"/>
                  </a:moveTo>
                  <a:lnTo>
                    <a:pt x="0" y="1"/>
                  </a:lnTo>
                  <a:lnTo>
                    <a:pt x="0" y="2"/>
                  </a:lnTo>
                  <a:lnTo>
                    <a:pt x="0" y="2"/>
                  </a:lnTo>
                  <a:lnTo>
                    <a:pt x="0" y="3"/>
                  </a:lnTo>
                  <a:lnTo>
                    <a:pt x="0" y="4"/>
                  </a:lnTo>
                  <a:lnTo>
                    <a:pt x="0" y="4"/>
                  </a:lnTo>
                  <a:lnTo>
                    <a:pt x="0" y="5"/>
                  </a:lnTo>
                  <a:lnTo>
                    <a:pt x="0" y="6"/>
                  </a:lnTo>
                  <a:lnTo>
                    <a:pt x="0" y="6"/>
                  </a:lnTo>
                  <a:lnTo>
                    <a:pt x="0" y="7"/>
                  </a:lnTo>
                  <a:lnTo>
                    <a:pt x="0" y="8"/>
                  </a:lnTo>
                  <a:lnTo>
                    <a:pt x="0" y="9"/>
                  </a:lnTo>
                  <a:lnTo>
                    <a:pt x="0" y="9"/>
                  </a:lnTo>
                  <a:lnTo>
                    <a:pt x="0" y="10"/>
                  </a:lnTo>
                  <a:lnTo>
                    <a:pt x="0" y="11"/>
                  </a:lnTo>
                  <a:lnTo>
                    <a:pt x="0" y="11"/>
                  </a:lnTo>
                  <a:lnTo>
                    <a:pt x="0" y="12"/>
                  </a:lnTo>
                  <a:lnTo>
                    <a:pt x="0" y="13"/>
                  </a:lnTo>
                  <a:lnTo>
                    <a:pt x="0" y="13"/>
                  </a:lnTo>
                  <a:lnTo>
                    <a:pt x="0" y="14"/>
                  </a:lnTo>
                  <a:lnTo>
                    <a:pt x="0" y="14"/>
                  </a:lnTo>
                  <a:lnTo>
                    <a:pt x="0" y="15"/>
                  </a:lnTo>
                  <a:lnTo>
                    <a:pt x="0" y="16"/>
                  </a:lnTo>
                  <a:lnTo>
                    <a:pt x="0" y="16"/>
                  </a:lnTo>
                  <a:lnTo>
                    <a:pt x="0" y="17"/>
                  </a:lnTo>
                  <a:lnTo>
                    <a:pt x="0" y="18"/>
                  </a:lnTo>
                  <a:lnTo>
                    <a:pt x="0" y="18"/>
                  </a:lnTo>
                  <a:lnTo>
                    <a:pt x="0" y="19"/>
                  </a:lnTo>
                  <a:lnTo>
                    <a:pt x="0" y="20"/>
                  </a:lnTo>
                  <a:lnTo>
                    <a:pt x="0" y="20"/>
                  </a:lnTo>
                  <a:lnTo>
                    <a:pt x="0" y="21"/>
                  </a:lnTo>
                  <a:lnTo>
                    <a:pt x="0" y="22"/>
                  </a:lnTo>
                  <a:lnTo>
                    <a:pt x="1" y="22"/>
                  </a:lnTo>
                  <a:lnTo>
                    <a:pt x="1" y="22"/>
                  </a:lnTo>
                  <a:lnTo>
                    <a:pt x="2" y="22"/>
                  </a:lnTo>
                  <a:lnTo>
                    <a:pt x="2" y="22"/>
                  </a:lnTo>
                  <a:lnTo>
                    <a:pt x="3" y="22"/>
                  </a:lnTo>
                  <a:lnTo>
                    <a:pt x="3" y="22"/>
                  </a:lnTo>
                  <a:lnTo>
                    <a:pt x="4" y="22"/>
                  </a:lnTo>
                  <a:lnTo>
                    <a:pt x="5" y="22"/>
                  </a:lnTo>
                  <a:lnTo>
                    <a:pt x="5" y="22"/>
                  </a:lnTo>
                  <a:lnTo>
                    <a:pt x="6" y="22"/>
                  </a:lnTo>
                  <a:lnTo>
                    <a:pt x="6" y="22"/>
                  </a:lnTo>
                  <a:lnTo>
                    <a:pt x="7" y="22"/>
                  </a:lnTo>
                  <a:lnTo>
                    <a:pt x="8" y="22"/>
                  </a:lnTo>
                  <a:lnTo>
                    <a:pt x="8" y="22"/>
                  </a:lnTo>
                  <a:lnTo>
                    <a:pt x="9" y="22"/>
                  </a:lnTo>
                  <a:lnTo>
                    <a:pt x="9" y="22"/>
                  </a:lnTo>
                  <a:lnTo>
                    <a:pt x="10" y="22"/>
                  </a:lnTo>
                  <a:lnTo>
                    <a:pt x="10" y="22"/>
                  </a:lnTo>
                  <a:lnTo>
                    <a:pt x="11" y="22"/>
                  </a:lnTo>
                  <a:lnTo>
                    <a:pt x="12" y="22"/>
                  </a:lnTo>
                  <a:lnTo>
                    <a:pt x="12" y="22"/>
                  </a:lnTo>
                  <a:lnTo>
                    <a:pt x="13" y="22"/>
                  </a:lnTo>
                  <a:lnTo>
                    <a:pt x="14" y="22"/>
                  </a:lnTo>
                  <a:lnTo>
                    <a:pt x="14" y="22"/>
                  </a:lnTo>
                  <a:lnTo>
                    <a:pt x="15" y="22"/>
                  </a:lnTo>
                  <a:lnTo>
                    <a:pt x="15" y="22"/>
                  </a:lnTo>
                  <a:lnTo>
                    <a:pt x="16" y="22"/>
                  </a:lnTo>
                  <a:lnTo>
                    <a:pt x="16" y="22"/>
                  </a:lnTo>
                  <a:lnTo>
                    <a:pt x="17" y="22"/>
                  </a:lnTo>
                  <a:lnTo>
                    <a:pt x="17" y="22"/>
                  </a:lnTo>
                  <a:lnTo>
                    <a:pt x="18" y="22"/>
                  </a:lnTo>
                  <a:lnTo>
                    <a:pt x="19" y="22"/>
                  </a:lnTo>
                  <a:lnTo>
                    <a:pt x="19" y="22"/>
                  </a:lnTo>
                  <a:lnTo>
                    <a:pt x="19" y="21"/>
                  </a:lnTo>
                  <a:lnTo>
                    <a:pt x="19" y="20"/>
                  </a:lnTo>
                  <a:lnTo>
                    <a:pt x="19" y="20"/>
                  </a:lnTo>
                  <a:lnTo>
                    <a:pt x="19" y="19"/>
                  </a:lnTo>
                  <a:lnTo>
                    <a:pt x="19" y="18"/>
                  </a:lnTo>
                  <a:lnTo>
                    <a:pt x="20" y="17"/>
                  </a:lnTo>
                  <a:lnTo>
                    <a:pt x="20" y="17"/>
                  </a:lnTo>
                  <a:lnTo>
                    <a:pt x="20" y="16"/>
                  </a:lnTo>
                  <a:lnTo>
                    <a:pt x="20" y="15"/>
                  </a:lnTo>
                  <a:lnTo>
                    <a:pt x="20" y="15"/>
                  </a:lnTo>
                  <a:lnTo>
                    <a:pt x="20" y="14"/>
                  </a:lnTo>
                  <a:lnTo>
                    <a:pt x="20" y="13"/>
                  </a:lnTo>
                  <a:lnTo>
                    <a:pt x="20" y="13"/>
                  </a:lnTo>
                  <a:lnTo>
                    <a:pt x="20" y="12"/>
                  </a:lnTo>
                  <a:lnTo>
                    <a:pt x="20" y="11"/>
                  </a:lnTo>
                  <a:lnTo>
                    <a:pt x="20" y="11"/>
                  </a:lnTo>
                  <a:lnTo>
                    <a:pt x="20" y="10"/>
                  </a:lnTo>
                  <a:lnTo>
                    <a:pt x="20" y="9"/>
                  </a:lnTo>
                  <a:lnTo>
                    <a:pt x="20" y="9"/>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0" y="0"/>
                  </a:lnTo>
                  <a:lnTo>
                    <a:pt x="10" y="0"/>
                  </a:lnTo>
                  <a:lnTo>
                    <a:pt x="9" y="0"/>
                  </a:lnTo>
                  <a:lnTo>
                    <a:pt x="8" y="0"/>
                  </a:lnTo>
                  <a:lnTo>
                    <a:pt x="8" y="0"/>
                  </a:lnTo>
                  <a:lnTo>
                    <a:pt x="7" y="0"/>
                  </a:lnTo>
                  <a:lnTo>
                    <a:pt x="6" y="0"/>
                  </a:lnTo>
                  <a:lnTo>
                    <a:pt x="6" y="0"/>
                  </a:lnTo>
                  <a:lnTo>
                    <a:pt x="5" y="0"/>
                  </a:lnTo>
                  <a:lnTo>
                    <a:pt x="5" y="0"/>
                  </a:lnTo>
                  <a:lnTo>
                    <a:pt x="4" y="0"/>
                  </a:lnTo>
                  <a:lnTo>
                    <a:pt x="3" y="0"/>
                  </a:lnTo>
                  <a:lnTo>
                    <a:pt x="3" y="0"/>
                  </a:lnTo>
                  <a:lnTo>
                    <a:pt x="2" y="0"/>
                  </a:lnTo>
                  <a:lnTo>
                    <a:pt x="2" y="0"/>
                  </a:lnTo>
                  <a:lnTo>
                    <a:pt x="1" y="0"/>
                  </a:lnTo>
                  <a:lnTo>
                    <a:pt x="1" y="0"/>
                  </a:lnTo>
                  <a:lnTo>
                    <a:pt x="0" y="1"/>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1" name="Freeform 1131"/>
            <p:cNvSpPr>
              <a:spLocks/>
            </p:cNvSpPr>
            <p:nvPr/>
          </p:nvSpPr>
          <p:spPr bwMode="auto">
            <a:xfrm>
              <a:off x="1480" y="3295"/>
              <a:ext cx="20" cy="23"/>
            </a:xfrm>
            <a:custGeom>
              <a:avLst/>
              <a:gdLst>
                <a:gd name="T0" fmla="*/ 1 w 20"/>
                <a:gd name="T1" fmla="*/ 2 h 23"/>
                <a:gd name="T2" fmla="*/ 1 w 20"/>
                <a:gd name="T3" fmla="*/ 3 h 23"/>
                <a:gd name="T4" fmla="*/ 1 w 20"/>
                <a:gd name="T5" fmla="*/ 5 h 23"/>
                <a:gd name="T6" fmla="*/ 1 w 20"/>
                <a:gd name="T7" fmla="*/ 6 h 23"/>
                <a:gd name="T8" fmla="*/ 0 w 20"/>
                <a:gd name="T9" fmla="*/ 8 h 23"/>
                <a:gd name="T10" fmla="*/ 0 w 20"/>
                <a:gd name="T11" fmla="*/ 9 h 23"/>
                <a:gd name="T12" fmla="*/ 0 w 20"/>
                <a:gd name="T13" fmla="*/ 10 h 23"/>
                <a:gd name="T14" fmla="*/ 0 w 20"/>
                <a:gd name="T15" fmla="*/ 12 h 23"/>
                <a:gd name="T16" fmla="*/ 0 w 20"/>
                <a:gd name="T17" fmla="*/ 13 h 23"/>
                <a:gd name="T18" fmla="*/ 0 w 20"/>
                <a:gd name="T19" fmla="*/ 14 h 23"/>
                <a:gd name="T20" fmla="*/ 0 w 20"/>
                <a:gd name="T21" fmla="*/ 16 h 23"/>
                <a:gd name="T22" fmla="*/ 0 w 20"/>
                <a:gd name="T23" fmla="*/ 17 h 23"/>
                <a:gd name="T24" fmla="*/ 0 w 20"/>
                <a:gd name="T25" fmla="*/ 19 h 23"/>
                <a:gd name="T26" fmla="*/ 0 w 20"/>
                <a:gd name="T27" fmla="*/ 20 h 23"/>
                <a:gd name="T28" fmla="*/ 1 w 20"/>
                <a:gd name="T29" fmla="*/ 21 h 23"/>
                <a:gd name="T30" fmla="*/ 1 w 20"/>
                <a:gd name="T31" fmla="*/ 23 h 23"/>
                <a:gd name="T32" fmla="*/ 19 w 20"/>
                <a:gd name="T33" fmla="*/ 23 h 23"/>
                <a:gd name="T34" fmla="*/ 20 w 20"/>
                <a:gd name="T35" fmla="*/ 21 h 23"/>
                <a:gd name="T36" fmla="*/ 20 w 20"/>
                <a:gd name="T37" fmla="*/ 20 h 23"/>
                <a:gd name="T38" fmla="*/ 20 w 20"/>
                <a:gd name="T39" fmla="*/ 18 h 23"/>
                <a:gd name="T40" fmla="*/ 20 w 20"/>
                <a:gd name="T41" fmla="*/ 17 h 23"/>
                <a:gd name="T42" fmla="*/ 20 w 20"/>
                <a:gd name="T43" fmla="*/ 15 h 23"/>
                <a:gd name="T44" fmla="*/ 20 w 20"/>
                <a:gd name="T45" fmla="*/ 14 h 23"/>
                <a:gd name="T46" fmla="*/ 20 w 20"/>
                <a:gd name="T47" fmla="*/ 12 h 23"/>
                <a:gd name="T48" fmla="*/ 20 w 20"/>
                <a:gd name="T49" fmla="*/ 11 h 23"/>
                <a:gd name="T50" fmla="*/ 20 w 20"/>
                <a:gd name="T51" fmla="*/ 10 h 23"/>
                <a:gd name="T52" fmla="*/ 20 w 20"/>
                <a:gd name="T53" fmla="*/ 8 h 23"/>
                <a:gd name="T54" fmla="*/ 19 w 20"/>
                <a:gd name="T55" fmla="*/ 7 h 23"/>
                <a:gd name="T56" fmla="*/ 19 w 20"/>
                <a:gd name="T57" fmla="*/ 5 h 23"/>
                <a:gd name="T58" fmla="*/ 19 w 20"/>
                <a:gd name="T59" fmla="*/ 4 h 23"/>
                <a:gd name="T60" fmla="*/ 19 w 20"/>
                <a:gd name="T61" fmla="*/ 3 h 23"/>
                <a:gd name="T62" fmla="*/ 19 w 20"/>
                <a:gd name="T63" fmla="*/ 2 h 23"/>
                <a:gd name="T64" fmla="*/ 20 w 20"/>
                <a:gd name="T65" fmla="*/ 1 h 23"/>
                <a:gd name="T66" fmla="*/ 18 w 20"/>
                <a:gd name="T67" fmla="*/ 1 h 23"/>
                <a:gd name="T68" fmla="*/ 17 w 20"/>
                <a:gd name="T69" fmla="*/ 0 h 23"/>
                <a:gd name="T70" fmla="*/ 16 w 20"/>
                <a:gd name="T71" fmla="*/ 0 h 23"/>
                <a:gd name="T72" fmla="*/ 15 w 20"/>
                <a:gd name="T73" fmla="*/ 1 h 23"/>
                <a:gd name="T74" fmla="*/ 14 w 20"/>
                <a:gd name="T75" fmla="*/ 1 h 23"/>
                <a:gd name="T76" fmla="*/ 12 w 20"/>
                <a:gd name="T77" fmla="*/ 1 h 23"/>
                <a:gd name="T78" fmla="*/ 11 w 20"/>
                <a:gd name="T79" fmla="*/ 1 h 23"/>
                <a:gd name="T80" fmla="*/ 10 w 20"/>
                <a:gd name="T81" fmla="*/ 1 h 23"/>
                <a:gd name="T82" fmla="*/ 9 w 20"/>
                <a:gd name="T83" fmla="*/ 1 h 23"/>
                <a:gd name="T84" fmla="*/ 8 w 20"/>
                <a:gd name="T85" fmla="*/ 1 h 23"/>
                <a:gd name="T86" fmla="*/ 7 w 20"/>
                <a:gd name="T87" fmla="*/ 1 h 23"/>
                <a:gd name="T88" fmla="*/ 6 w 20"/>
                <a:gd name="T89" fmla="*/ 1 h 23"/>
                <a:gd name="T90" fmla="*/ 5 w 20"/>
                <a:gd name="T91" fmla="*/ 1 h 23"/>
                <a:gd name="T92" fmla="*/ 3 w 20"/>
                <a:gd name="T93" fmla="*/ 2 h 23"/>
                <a:gd name="T94" fmla="*/ 2 w 20"/>
                <a:gd name="T9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 h="23">
                  <a:moveTo>
                    <a:pt x="1" y="2"/>
                  </a:moveTo>
                  <a:lnTo>
                    <a:pt x="1" y="2"/>
                  </a:lnTo>
                  <a:lnTo>
                    <a:pt x="1" y="3"/>
                  </a:lnTo>
                  <a:lnTo>
                    <a:pt x="1" y="3"/>
                  </a:lnTo>
                  <a:lnTo>
                    <a:pt x="1" y="4"/>
                  </a:lnTo>
                  <a:lnTo>
                    <a:pt x="1" y="5"/>
                  </a:lnTo>
                  <a:lnTo>
                    <a:pt x="1" y="5"/>
                  </a:lnTo>
                  <a:lnTo>
                    <a:pt x="1" y="6"/>
                  </a:lnTo>
                  <a:lnTo>
                    <a:pt x="0" y="7"/>
                  </a:lnTo>
                  <a:lnTo>
                    <a:pt x="0" y="8"/>
                  </a:lnTo>
                  <a:lnTo>
                    <a:pt x="0" y="8"/>
                  </a:lnTo>
                  <a:lnTo>
                    <a:pt x="0" y="9"/>
                  </a:lnTo>
                  <a:lnTo>
                    <a:pt x="0" y="10"/>
                  </a:lnTo>
                  <a:lnTo>
                    <a:pt x="0" y="10"/>
                  </a:lnTo>
                  <a:lnTo>
                    <a:pt x="0" y="11"/>
                  </a:lnTo>
                  <a:lnTo>
                    <a:pt x="0" y="12"/>
                  </a:lnTo>
                  <a:lnTo>
                    <a:pt x="0" y="12"/>
                  </a:lnTo>
                  <a:lnTo>
                    <a:pt x="0" y="13"/>
                  </a:lnTo>
                  <a:lnTo>
                    <a:pt x="0" y="14"/>
                  </a:lnTo>
                  <a:lnTo>
                    <a:pt x="0" y="14"/>
                  </a:lnTo>
                  <a:lnTo>
                    <a:pt x="0" y="15"/>
                  </a:lnTo>
                  <a:lnTo>
                    <a:pt x="0" y="16"/>
                  </a:lnTo>
                  <a:lnTo>
                    <a:pt x="0" y="17"/>
                  </a:lnTo>
                  <a:lnTo>
                    <a:pt x="0" y="17"/>
                  </a:lnTo>
                  <a:lnTo>
                    <a:pt x="0" y="18"/>
                  </a:lnTo>
                  <a:lnTo>
                    <a:pt x="0" y="19"/>
                  </a:lnTo>
                  <a:lnTo>
                    <a:pt x="0" y="20"/>
                  </a:lnTo>
                  <a:lnTo>
                    <a:pt x="0" y="20"/>
                  </a:lnTo>
                  <a:lnTo>
                    <a:pt x="1" y="21"/>
                  </a:lnTo>
                  <a:lnTo>
                    <a:pt x="1" y="21"/>
                  </a:lnTo>
                  <a:lnTo>
                    <a:pt x="1" y="22"/>
                  </a:lnTo>
                  <a:lnTo>
                    <a:pt x="1" y="23"/>
                  </a:lnTo>
                  <a:lnTo>
                    <a:pt x="1" y="23"/>
                  </a:lnTo>
                  <a:lnTo>
                    <a:pt x="19" y="23"/>
                  </a:lnTo>
                  <a:lnTo>
                    <a:pt x="19" y="22"/>
                  </a:lnTo>
                  <a:lnTo>
                    <a:pt x="20" y="21"/>
                  </a:lnTo>
                  <a:lnTo>
                    <a:pt x="20" y="20"/>
                  </a:lnTo>
                  <a:lnTo>
                    <a:pt x="20" y="20"/>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19" y="7"/>
                  </a:lnTo>
                  <a:lnTo>
                    <a:pt x="19" y="6"/>
                  </a:lnTo>
                  <a:lnTo>
                    <a:pt x="19" y="5"/>
                  </a:lnTo>
                  <a:lnTo>
                    <a:pt x="19" y="5"/>
                  </a:lnTo>
                  <a:lnTo>
                    <a:pt x="19" y="4"/>
                  </a:lnTo>
                  <a:lnTo>
                    <a:pt x="19" y="4"/>
                  </a:lnTo>
                  <a:lnTo>
                    <a:pt x="19" y="3"/>
                  </a:lnTo>
                  <a:lnTo>
                    <a:pt x="19" y="3"/>
                  </a:lnTo>
                  <a:lnTo>
                    <a:pt x="19" y="2"/>
                  </a:lnTo>
                  <a:lnTo>
                    <a:pt x="20" y="1"/>
                  </a:lnTo>
                  <a:lnTo>
                    <a:pt x="20" y="1"/>
                  </a:lnTo>
                  <a:lnTo>
                    <a:pt x="19" y="1"/>
                  </a:lnTo>
                  <a:lnTo>
                    <a:pt x="18" y="1"/>
                  </a:lnTo>
                  <a:lnTo>
                    <a:pt x="18" y="1"/>
                  </a:lnTo>
                  <a:lnTo>
                    <a:pt x="17" y="0"/>
                  </a:lnTo>
                  <a:lnTo>
                    <a:pt x="17" y="0"/>
                  </a:lnTo>
                  <a:lnTo>
                    <a:pt x="16" y="0"/>
                  </a:lnTo>
                  <a:lnTo>
                    <a:pt x="16" y="1"/>
                  </a:lnTo>
                  <a:lnTo>
                    <a:pt x="15" y="1"/>
                  </a:lnTo>
                  <a:lnTo>
                    <a:pt x="15" y="1"/>
                  </a:lnTo>
                  <a:lnTo>
                    <a:pt x="14" y="1"/>
                  </a:lnTo>
                  <a:lnTo>
                    <a:pt x="13" y="1"/>
                  </a:lnTo>
                  <a:lnTo>
                    <a:pt x="12" y="1"/>
                  </a:lnTo>
                  <a:lnTo>
                    <a:pt x="12" y="1"/>
                  </a:lnTo>
                  <a:lnTo>
                    <a:pt x="11" y="1"/>
                  </a:lnTo>
                  <a:lnTo>
                    <a:pt x="11" y="1"/>
                  </a:lnTo>
                  <a:lnTo>
                    <a:pt x="10" y="1"/>
                  </a:lnTo>
                  <a:lnTo>
                    <a:pt x="10" y="1"/>
                  </a:lnTo>
                  <a:lnTo>
                    <a:pt x="9" y="1"/>
                  </a:lnTo>
                  <a:lnTo>
                    <a:pt x="9" y="1"/>
                  </a:lnTo>
                  <a:lnTo>
                    <a:pt x="8" y="1"/>
                  </a:lnTo>
                  <a:lnTo>
                    <a:pt x="7" y="1"/>
                  </a:lnTo>
                  <a:lnTo>
                    <a:pt x="7" y="1"/>
                  </a:lnTo>
                  <a:lnTo>
                    <a:pt x="6" y="1"/>
                  </a:lnTo>
                  <a:lnTo>
                    <a:pt x="6" y="1"/>
                  </a:lnTo>
                  <a:lnTo>
                    <a:pt x="5" y="1"/>
                  </a:lnTo>
                  <a:lnTo>
                    <a:pt x="5" y="1"/>
                  </a:lnTo>
                  <a:lnTo>
                    <a:pt x="4" y="2"/>
                  </a:lnTo>
                  <a:lnTo>
                    <a:pt x="3" y="2"/>
                  </a:lnTo>
                  <a:lnTo>
                    <a:pt x="3" y="2"/>
                  </a:lnTo>
                  <a:lnTo>
                    <a:pt x="2" y="2"/>
                  </a:lnTo>
                  <a:lnTo>
                    <a:pt x="1" y="2"/>
                  </a:lnTo>
                  <a:close/>
                </a:path>
              </a:pathLst>
            </a:custGeom>
            <a:solidFill>
              <a:srgbClr val="7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2" name="Freeform 1132"/>
            <p:cNvSpPr>
              <a:spLocks/>
            </p:cNvSpPr>
            <p:nvPr/>
          </p:nvSpPr>
          <p:spPr bwMode="auto">
            <a:xfrm>
              <a:off x="1480" y="3295"/>
              <a:ext cx="20" cy="23"/>
            </a:xfrm>
            <a:custGeom>
              <a:avLst/>
              <a:gdLst>
                <a:gd name="T0" fmla="*/ 1 w 20"/>
                <a:gd name="T1" fmla="*/ 2 h 23"/>
                <a:gd name="T2" fmla="*/ 1 w 20"/>
                <a:gd name="T3" fmla="*/ 3 h 23"/>
                <a:gd name="T4" fmla="*/ 1 w 20"/>
                <a:gd name="T5" fmla="*/ 5 h 23"/>
                <a:gd name="T6" fmla="*/ 1 w 20"/>
                <a:gd name="T7" fmla="*/ 6 h 23"/>
                <a:gd name="T8" fmla="*/ 0 w 20"/>
                <a:gd name="T9" fmla="*/ 8 h 23"/>
                <a:gd name="T10" fmla="*/ 0 w 20"/>
                <a:gd name="T11" fmla="*/ 9 h 23"/>
                <a:gd name="T12" fmla="*/ 0 w 20"/>
                <a:gd name="T13" fmla="*/ 10 h 23"/>
                <a:gd name="T14" fmla="*/ 0 w 20"/>
                <a:gd name="T15" fmla="*/ 12 h 23"/>
                <a:gd name="T16" fmla="*/ 0 w 20"/>
                <a:gd name="T17" fmla="*/ 13 h 23"/>
                <a:gd name="T18" fmla="*/ 0 w 20"/>
                <a:gd name="T19" fmla="*/ 14 h 23"/>
                <a:gd name="T20" fmla="*/ 0 w 20"/>
                <a:gd name="T21" fmla="*/ 16 h 23"/>
                <a:gd name="T22" fmla="*/ 0 w 20"/>
                <a:gd name="T23" fmla="*/ 17 h 23"/>
                <a:gd name="T24" fmla="*/ 0 w 20"/>
                <a:gd name="T25" fmla="*/ 19 h 23"/>
                <a:gd name="T26" fmla="*/ 0 w 20"/>
                <a:gd name="T27" fmla="*/ 20 h 23"/>
                <a:gd name="T28" fmla="*/ 1 w 20"/>
                <a:gd name="T29" fmla="*/ 21 h 23"/>
                <a:gd name="T30" fmla="*/ 1 w 20"/>
                <a:gd name="T31" fmla="*/ 23 h 23"/>
                <a:gd name="T32" fmla="*/ 19 w 20"/>
                <a:gd name="T33" fmla="*/ 23 h 23"/>
                <a:gd name="T34" fmla="*/ 20 w 20"/>
                <a:gd name="T35" fmla="*/ 21 h 23"/>
                <a:gd name="T36" fmla="*/ 20 w 20"/>
                <a:gd name="T37" fmla="*/ 20 h 23"/>
                <a:gd name="T38" fmla="*/ 20 w 20"/>
                <a:gd name="T39" fmla="*/ 18 h 23"/>
                <a:gd name="T40" fmla="*/ 20 w 20"/>
                <a:gd name="T41" fmla="*/ 17 h 23"/>
                <a:gd name="T42" fmla="*/ 20 w 20"/>
                <a:gd name="T43" fmla="*/ 15 h 23"/>
                <a:gd name="T44" fmla="*/ 20 w 20"/>
                <a:gd name="T45" fmla="*/ 14 h 23"/>
                <a:gd name="T46" fmla="*/ 20 w 20"/>
                <a:gd name="T47" fmla="*/ 12 h 23"/>
                <a:gd name="T48" fmla="*/ 20 w 20"/>
                <a:gd name="T49" fmla="*/ 11 h 23"/>
                <a:gd name="T50" fmla="*/ 20 w 20"/>
                <a:gd name="T51" fmla="*/ 10 h 23"/>
                <a:gd name="T52" fmla="*/ 20 w 20"/>
                <a:gd name="T53" fmla="*/ 8 h 23"/>
                <a:gd name="T54" fmla="*/ 19 w 20"/>
                <a:gd name="T55" fmla="*/ 7 h 23"/>
                <a:gd name="T56" fmla="*/ 19 w 20"/>
                <a:gd name="T57" fmla="*/ 5 h 23"/>
                <a:gd name="T58" fmla="*/ 19 w 20"/>
                <a:gd name="T59" fmla="*/ 4 h 23"/>
                <a:gd name="T60" fmla="*/ 19 w 20"/>
                <a:gd name="T61" fmla="*/ 3 h 23"/>
                <a:gd name="T62" fmla="*/ 19 w 20"/>
                <a:gd name="T63" fmla="*/ 2 h 23"/>
                <a:gd name="T64" fmla="*/ 20 w 20"/>
                <a:gd name="T65" fmla="*/ 1 h 23"/>
                <a:gd name="T66" fmla="*/ 18 w 20"/>
                <a:gd name="T67" fmla="*/ 1 h 23"/>
                <a:gd name="T68" fmla="*/ 17 w 20"/>
                <a:gd name="T69" fmla="*/ 0 h 23"/>
                <a:gd name="T70" fmla="*/ 16 w 20"/>
                <a:gd name="T71" fmla="*/ 0 h 23"/>
                <a:gd name="T72" fmla="*/ 15 w 20"/>
                <a:gd name="T73" fmla="*/ 1 h 23"/>
                <a:gd name="T74" fmla="*/ 14 w 20"/>
                <a:gd name="T75" fmla="*/ 1 h 23"/>
                <a:gd name="T76" fmla="*/ 12 w 20"/>
                <a:gd name="T77" fmla="*/ 1 h 23"/>
                <a:gd name="T78" fmla="*/ 11 w 20"/>
                <a:gd name="T79" fmla="*/ 1 h 23"/>
                <a:gd name="T80" fmla="*/ 10 w 20"/>
                <a:gd name="T81" fmla="*/ 1 h 23"/>
                <a:gd name="T82" fmla="*/ 9 w 20"/>
                <a:gd name="T83" fmla="*/ 1 h 23"/>
                <a:gd name="T84" fmla="*/ 8 w 20"/>
                <a:gd name="T85" fmla="*/ 1 h 23"/>
                <a:gd name="T86" fmla="*/ 7 w 20"/>
                <a:gd name="T87" fmla="*/ 1 h 23"/>
                <a:gd name="T88" fmla="*/ 6 w 20"/>
                <a:gd name="T89" fmla="*/ 1 h 23"/>
                <a:gd name="T90" fmla="*/ 5 w 20"/>
                <a:gd name="T91" fmla="*/ 1 h 23"/>
                <a:gd name="T92" fmla="*/ 3 w 20"/>
                <a:gd name="T93" fmla="*/ 2 h 23"/>
                <a:gd name="T94" fmla="*/ 2 w 20"/>
                <a:gd name="T95" fmla="*/ 2 h 23"/>
                <a:gd name="T96" fmla="*/ 1 w 20"/>
                <a:gd name="T9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3">
                  <a:moveTo>
                    <a:pt x="1" y="2"/>
                  </a:moveTo>
                  <a:lnTo>
                    <a:pt x="1" y="2"/>
                  </a:lnTo>
                  <a:lnTo>
                    <a:pt x="1" y="3"/>
                  </a:lnTo>
                  <a:lnTo>
                    <a:pt x="1" y="3"/>
                  </a:lnTo>
                  <a:lnTo>
                    <a:pt x="1" y="4"/>
                  </a:lnTo>
                  <a:lnTo>
                    <a:pt x="1" y="5"/>
                  </a:lnTo>
                  <a:lnTo>
                    <a:pt x="1" y="5"/>
                  </a:lnTo>
                  <a:lnTo>
                    <a:pt x="1" y="6"/>
                  </a:lnTo>
                  <a:lnTo>
                    <a:pt x="0" y="7"/>
                  </a:lnTo>
                  <a:lnTo>
                    <a:pt x="0" y="8"/>
                  </a:lnTo>
                  <a:lnTo>
                    <a:pt x="0" y="8"/>
                  </a:lnTo>
                  <a:lnTo>
                    <a:pt x="0" y="9"/>
                  </a:lnTo>
                  <a:lnTo>
                    <a:pt x="0" y="10"/>
                  </a:lnTo>
                  <a:lnTo>
                    <a:pt x="0" y="10"/>
                  </a:lnTo>
                  <a:lnTo>
                    <a:pt x="0" y="11"/>
                  </a:lnTo>
                  <a:lnTo>
                    <a:pt x="0" y="12"/>
                  </a:lnTo>
                  <a:lnTo>
                    <a:pt x="0" y="12"/>
                  </a:lnTo>
                  <a:lnTo>
                    <a:pt x="0" y="13"/>
                  </a:lnTo>
                  <a:lnTo>
                    <a:pt x="0" y="14"/>
                  </a:lnTo>
                  <a:lnTo>
                    <a:pt x="0" y="14"/>
                  </a:lnTo>
                  <a:lnTo>
                    <a:pt x="0" y="15"/>
                  </a:lnTo>
                  <a:lnTo>
                    <a:pt x="0" y="16"/>
                  </a:lnTo>
                  <a:lnTo>
                    <a:pt x="0" y="17"/>
                  </a:lnTo>
                  <a:lnTo>
                    <a:pt x="0" y="17"/>
                  </a:lnTo>
                  <a:lnTo>
                    <a:pt x="0" y="18"/>
                  </a:lnTo>
                  <a:lnTo>
                    <a:pt x="0" y="19"/>
                  </a:lnTo>
                  <a:lnTo>
                    <a:pt x="0" y="20"/>
                  </a:lnTo>
                  <a:lnTo>
                    <a:pt x="0" y="20"/>
                  </a:lnTo>
                  <a:lnTo>
                    <a:pt x="1" y="21"/>
                  </a:lnTo>
                  <a:lnTo>
                    <a:pt x="1" y="21"/>
                  </a:lnTo>
                  <a:lnTo>
                    <a:pt x="1" y="22"/>
                  </a:lnTo>
                  <a:lnTo>
                    <a:pt x="1" y="23"/>
                  </a:lnTo>
                  <a:lnTo>
                    <a:pt x="1" y="23"/>
                  </a:lnTo>
                  <a:lnTo>
                    <a:pt x="19" y="23"/>
                  </a:lnTo>
                  <a:lnTo>
                    <a:pt x="19" y="22"/>
                  </a:lnTo>
                  <a:lnTo>
                    <a:pt x="20" y="21"/>
                  </a:lnTo>
                  <a:lnTo>
                    <a:pt x="20" y="20"/>
                  </a:lnTo>
                  <a:lnTo>
                    <a:pt x="20" y="20"/>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19" y="7"/>
                  </a:lnTo>
                  <a:lnTo>
                    <a:pt x="19" y="6"/>
                  </a:lnTo>
                  <a:lnTo>
                    <a:pt x="19" y="5"/>
                  </a:lnTo>
                  <a:lnTo>
                    <a:pt x="19" y="5"/>
                  </a:lnTo>
                  <a:lnTo>
                    <a:pt x="19" y="4"/>
                  </a:lnTo>
                  <a:lnTo>
                    <a:pt x="19" y="4"/>
                  </a:lnTo>
                  <a:lnTo>
                    <a:pt x="19" y="3"/>
                  </a:lnTo>
                  <a:lnTo>
                    <a:pt x="19" y="3"/>
                  </a:lnTo>
                  <a:lnTo>
                    <a:pt x="19" y="2"/>
                  </a:lnTo>
                  <a:lnTo>
                    <a:pt x="20" y="1"/>
                  </a:lnTo>
                  <a:lnTo>
                    <a:pt x="20" y="1"/>
                  </a:lnTo>
                  <a:lnTo>
                    <a:pt x="19" y="1"/>
                  </a:lnTo>
                  <a:lnTo>
                    <a:pt x="18" y="1"/>
                  </a:lnTo>
                  <a:lnTo>
                    <a:pt x="18" y="1"/>
                  </a:lnTo>
                  <a:lnTo>
                    <a:pt x="17" y="0"/>
                  </a:lnTo>
                  <a:lnTo>
                    <a:pt x="17" y="0"/>
                  </a:lnTo>
                  <a:lnTo>
                    <a:pt x="16" y="0"/>
                  </a:lnTo>
                  <a:lnTo>
                    <a:pt x="16" y="1"/>
                  </a:lnTo>
                  <a:lnTo>
                    <a:pt x="15" y="1"/>
                  </a:lnTo>
                  <a:lnTo>
                    <a:pt x="15" y="1"/>
                  </a:lnTo>
                  <a:lnTo>
                    <a:pt x="14" y="1"/>
                  </a:lnTo>
                  <a:lnTo>
                    <a:pt x="13" y="1"/>
                  </a:lnTo>
                  <a:lnTo>
                    <a:pt x="12" y="1"/>
                  </a:lnTo>
                  <a:lnTo>
                    <a:pt x="12" y="1"/>
                  </a:lnTo>
                  <a:lnTo>
                    <a:pt x="11" y="1"/>
                  </a:lnTo>
                  <a:lnTo>
                    <a:pt x="11" y="1"/>
                  </a:lnTo>
                  <a:lnTo>
                    <a:pt x="10" y="1"/>
                  </a:lnTo>
                  <a:lnTo>
                    <a:pt x="10" y="1"/>
                  </a:lnTo>
                  <a:lnTo>
                    <a:pt x="9" y="1"/>
                  </a:lnTo>
                  <a:lnTo>
                    <a:pt x="9" y="1"/>
                  </a:lnTo>
                  <a:lnTo>
                    <a:pt x="8" y="1"/>
                  </a:lnTo>
                  <a:lnTo>
                    <a:pt x="7" y="1"/>
                  </a:lnTo>
                  <a:lnTo>
                    <a:pt x="7" y="1"/>
                  </a:lnTo>
                  <a:lnTo>
                    <a:pt x="6" y="1"/>
                  </a:lnTo>
                  <a:lnTo>
                    <a:pt x="6" y="1"/>
                  </a:lnTo>
                  <a:lnTo>
                    <a:pt x="5" y="1"/>
                  </a:lnTo>
                  <a:lnTo>
                    <a:pt x="5" y="1"/>
                  </a:lnTo>
                  <a:lnTo>
                    <a:pt x="4" y="2"/>
                  </a:lnTo>
                  <a:lnTo>
                    <a:pt x="3" y="2"/>
                  </a:lnTo>
                  <a:lnTo>
                    <a:pt x="3" y="2"/>
                  </a:lnTo>
                  <a:lnTo>
                    <a:pt x="2" y="2"/>
                  </a:lnTo>
                  <a:lnTo>
                    <a:pt x="1" y="2"/>
                  </a:lnTo>
                  <a:lnTo>
                    <a:pt x="1" y="2"/>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3" name="Freeform 1133"/>
            <p:cNvSpPr>
              <a:spLocks/>
            </p:cNvSpPr>
            <p:nvPr/>
          </p:nvSpPr>
          <p:spPr bwMode="auto">
            <a:xfrm>
              <a:off x="1595" y="3289"/>
              <a:ext cx="20" cy="24"/>
            </a:xfrm>
            <a:custGeom>
              <a:avLst/>
              <a:gdLst>
                <a:gd name="T0" fmla="*/ 0 w 20"/>
                <a:gd name="T1" fmla="*/ 2 h 24"/>
                <a:gd name="T2" fmla="*/ 0 w 20"/>
                <a:gd name="T3" fmla="*/ 3 h 24"/>
                <a:gd name="T4" fmla="*/ 0 w 20"/>
                <a:gd name="T5" fmla="*/ 5 h 24"/>
                <a:gd name="T6" fmla="*/ 0 w 20"/>
                <a:gd name="T7" fmla="*/ 6 h 24"/>
                <a:gd name="T8" fmla="*/ 0 w 20"/>
                <a:gd name="T9" fmla="*/ 7 h 24"/>
                <a:gd name="T10" fmla="*/ 0 w 20"/>
                <a:gd name="T11" fmla="*/ 9 h 24"/>
                <a:gd name="T12" fmla="*/ 0 w 20"/>
                <a:gd name="T13" fmla="*/ 10 h 24"/>
                <a:gd name="T14" fmla="*/ 0 w 20"/>
                <a:gd name="T15" fmla="*/ 11 h 24"/>
                <a:gd name="T16" fmla="*/ 0 w 20"/>
                <a:gd name="T17" fmla="*/ 13 h 24"/>
                <a:gd name="T18" fmla="*/ 0 w 20"/>
                <a:gd name="T19" fmla="*/ 15 h 24"/>
                <a:gd name="T20" fmla="*/ 0 w 20"/>
                <a:gd name="T21" fmla="*/ 16 h 24"/>
                <a:gd name="T22" fmla="*/ 0 w 20"/>
                <a:gd name="T23" fmla="*/ 18 h 24"/>
                <a:gd name="T24" fmla="*/ 0 w 20"/>
                <a:gd name="T25" fmla="*/ 19 h 24"/>
                <a:gd name="T26" fmla="*/ 0 w 20"/>
                <a:gd name="T27" fmla="*/ 20 h 24"/>
                <a:gd name="T28" fmla="*/ 0 w 20"/>
                <a:gd name="T29" fmla="*/ 22 h 24"/>
                <a:gd name="T30" fmla="*/ 0 w 20"/>
                <a:gd name="T31" fmla="*/ 23 h 24"/>
                <a:gd name="T32" fmla="*/ 19 w 20"/>
                <a:gd name="T33" fmla="*/ 23 h 24"/>
                <a:gd name="T34" fmla="*/ 19 w 20"/>
                <a:gd name="T35" fmla="*/ 22 h 24"/>
                <a:gd name="T36" fmla="*/ 19 w 20"/>
                <a:gd name="T37" fmla="*/ 20 h 24"/>
                <a:gd name="T38" fmla="*/ 19 w 20"/>
                <a:gd name="T39" fmla="*/ 19 h 24"/>
                <a:gd name="T40" fmla="*/ 19 w 20"/>
                <a:gd name="T41" fmla="*/ 18 h 24"/>
                <a:gd name="T42" fmla="*/ 19 w 20"/>
                <a:gd name="T43" fmla="*/ 16 h 24"/>
                <a:gd name="T44" fmla="*/ 20 w 20"/>
                <a:gd name="T45" fmla="*/ 15 h 24"/>
                <a:gd name="T46" fmla="*/ 20 w 20"/>
                <a:gd name="T47" fmla="*/ 13 h 24"/>
                <a:gd name="T48" fmla="*/ 20 w 20"/>
                <a:gd name="T49" fmla="*/ 11 h 24"/>
                <a:gd name="T50" fmla="*/ 20 w 20"/>
                <a:gd name="T51" fmla="*/ 10 h 24"/>
                <a:gd name="T52" fmla="*/ 20 w 20"/>
                <a:gd name="T53" fmla="*/ 9 h 24"/>
                <a:gd name="T54" fmla="*/ 20 w 20"/>
                <a:gd name="T55" fmla="*/ 7 h 24"/>
                <a:gd name="T56" fmla="*/ 20 w 20"/>
                <a:gd name="T57" fmla="*/ 6 h 24"/>
                <a:gd name="T58" fmla="*/ 19 w 20"/>
                <a:gd name="T59" fmla="*/ 5 h 24"/>
                <a:gd name="T60" fmla="*/ 19 w 20"/>
                <a:gd name="T61" fmla="*/ 3 h 24"/>
                <a:gd name="T62" fmla="*/ 19 w 20"/>
                <a:gd name="T63" fmla="*/ 2 h 24"/>
                <a:gd name="T64" fmla="*/ 19 w 20"/>
                <a:gd name="T65" fmla="*/ 1 h 24"/>
                <a:gd name="T66" fmla="*/ 0 w 20"/>
                <a:gd name="T6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24">
                  <a:moveTo>
                    <a:pt x="0" y="1"/>
                  </a:moveTo>
                  <a:lnTo>
                    <a:pt x="0" y="2"/>
                  </a:lnTo>
                  <a:lnTo>
                    <a:pt x="0" y="3"/>
                  </a:lnTo>
                  <a:lnTo>
                    <a:pt x="0" y="3"/>
                  </a:lnTo>
                  <a:lnTo>
                    <a:pt x="0" y="4"/>
                  </a:lnTo>
                  <a:lnTo>
                    <a:pt x="0" y="5"/>
                  </a:lnTo>
                  <a:lnTo>
                    <a:pt x="0" y="5"/>
                  </a:lnTo>
                  <a:lnTo>
                    <a:pt x="0" y="6"/>
                  </a:lnTo>
                  <a:lnTo>
                    <a:pt x="0" y="7"/>
                  </a:lnTo>
                  <a:lnTo>
                    <a:pt x="0" y="7"/>
                  </a:lnTo>
                  <a:lnTo>
                    <a:pt x="0" y="8"/>
                  </a:lnTo>
                  <a:lnTo>
                    <a:pt x="0" y="9"/>
                  </a:lnTo>
                  <a:lnTo>
                    <a:pt x="0" y="9"/>
                  </a:lnTo>
                  <a:lnTo>
                    <a:pt x="0" y="10"/>
                  </a:lnTo>
                  <a:lnTo>
                    <a:pt x="0" y="11"/>
                  </a:lnTo>
                  <a:lnTo>
                    <a:pt x="0" y="11"/>
                  </a:lnTo>
                  <a:lnTo>
                    <a:pt x="0" y="12"/>
                  </a:lnTo>
                  <a:lnTo>
                    <a:pt x="0" y="13"/>
                  </a:lnTo>
                  <a:lnTo>
                    <a:pt x="0" y="14"/>
                  </a:lnTo>
                  <a:lnTo>
                    <a:pt x="0" y="15"/>
                  </a:lnTo>
                  <a:lnTo>
                    <a:pt x="0" y="15"/>
                  </a:lnTo>
                  <a:lnTo>
                    <a:pt x="0" y="16"/>
                  </a:lnTo>
                  <a:lnTo>
                    <a:pt x="0" y="17"/>
                  </a:lnTo>
                  <a:lnTo>
                    <a:pt x="0" y="18"/>
                  </a:lnTo>
                  <a:lnTo>
                    <a:pt x="0" y="18"/>
                  </a:lnTo>
                  <a:lnTo>
                    <a:pt x="0" y="19"/>
                  </a:lnTo>
                  <a:lnTo>
                    <a:pt x="0" y="20"/>
                  </a:lnTo>
                  <a:lnTo>
                    <a:pt x="0" y="20"/>
                  </a:lnTo>
                  <a:lnTo>
                    <a:pt x="0" y="21"/>
                  </a:lnTo>
                  <a:lnTo>
                    <a:pt x="0" y="22"/>
                  </a:lnTo>
                  <a:lnTo>
                    <a:pt x="0" y="22"/>
                  </a:lnTo>
                  <a:lnTo>
                    <a:pt x="0" y="23"/>
                  </a:lnTo>
                  <a:lnTo>
                    <a:pt x="0" y="24"/>
                  </a:lnTo>
                  <a:lnTo>
                    <a:pt x="19" y="23"/>
                  </a:lnTo>
                  <a:lnTo>
                    <a:pt x="19" y="22"/>
                  </a:lnTo>
                  <a:lnTo>
                    <a:pt x="19" y="22"/>
                  </a:lnTo>
                  <a:lnTo>
                    <a:pt x="19" y="21"/>
                  </a:lnTo>
                  <a:lnTo>
                    <a:pt x="19" y="20"/>
                  </a:lnTo>
                  <a:lnTo>
                    <a:pt x="19" y="20"/>
                  </a:lnTo>
                  <a:lnTo>
                    <a:pt x="19" y="19"/>
                  </a:lnTo>
                  <a:lnTo>
                    <a:pt x="19" y="18"/>
                  </a:lnTo>
                  <a:lnTo>
                    <a:pt x="19" y="18"/>
                  </a:lnTo>
                  <a:lnTo>
                    <a:pt x="19" y="17"/>
                  </a:lnTo>
                  <a:lnTo>
                    <a:pt x="19" y="16"/>
                  </a:lnTo>
                  <a:lnTo>
                    <a:pt x="19" y="15"/>
                  </a:lnTo>
                  <a:lnTo>
                    <a:pt x="20" y="15"/>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19" y="5"/>
                  </a:lnTo>
                  <a:lnTo>
                    <a:pt x="19" y="4"/>
                  </a:lnTo>
                  <a:lnTo>
                    <a:pt x="19" y="3"/>
                  </a:lnTo>
                  <a:lnTo>
                    <a:pt x="19" y="3"/>
                  </a:lnTo>
                  <a:lnTo>
                    <a:pt x="19" y="2"/>
                  </a:lnTo>
                  <a:lnTo>
                    <a:pt x="19" y="1"/>
                  </a:lnTo>
                  <a:lnTo>
                    <a:pt x="19" y="1"/>
                  </a:lnTo>
                  <a:lnTo>
                    <a:pt x="19" y="0"/>
                  </a:lnTo>
                  <a:lnTo>
                    <a:pt x="0" y="1"/>
                  </a:lnTo>
                  <a:close/>
                </a:path>
              </a:pathLst>
            </a:custGeom>
            <a:solidFill>
              <a:srgbClr val="7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4" name="Freeform 1134"/>
            <p:cNvSpPr>
              <a:spLocks/>
            </p:cNvSpPr>
            <p:nvPr/>
          </p:nvSpPr>
          <p:spPr bwMode="auto">
            <a:xfrm>
              <a:off x="1595" y="3289"/>
              <a:ext cx="20" cy="24"/>
            </a:xfrm>
            <a:custGeom>
              <a:avLst/>
              <a:gdLst>
                <a:gd name="T0" fmla="*/ 0 w 20"/>
                <a:gd name="T1" fmla="*/ 2 h 24"/>
                <a:gd name="T2" fmla="*/ 0 w 20"/>
                <a:gd name="T3" fmla="*/ 3 h 24"/>
                <a:gd name="T4" fmla="*/ 0 w 20"/>
                <a:gd name="T5" fmla="*/ 5 h 24"/>
                <a:gd name="T6" fmla="*/ 0 w 20"/>
                <a:gd name="T7" fmla="*/ 6 h 24"/>
                <a:gd name="T8" fmla="*/ 0 w 20"/>
                <a:gd name="T9" fmla="*/ 7 h 24"/>
                <a:gd name="T10" fmla="*/ 0 w 20"/>
                <a:gd name="T11" fmla="*/ 9 h 24"/>
                <a:gd name="T12" fmla="*/ 0 w 20"/>
                <a:gd name="T13" fmla="*/ 10 h 24"/>
                <a:gd name="T14" fmla="*/ 0 w 20"/>
                <a:gd name="T15" fmla="*/ 11 h 24"/>
                <a:gd name="T16" fmla="*/ 0 w 20"/>
                <a:gd name="T17" fmla="*/ 13 h 24"/>
                <a:gd name="T18" fmla="*/ 0 w 20"/>
                <a:gd name="T19" fmla="*/ 15 h 24"/>
                <a:gd name="T20" fmla="*/ 0 w 20"/>
                <a:gd name="T21" fmla="*/ 16 h 24"/>
                <a:gd name="T22" fmla="*/ 0 w 20"/>
                <a:gd name="T23" fmla="*/ 18 h 24"/>
                <a:gd name="T24" fmla="*/ 0 w 20"/>
                <a:gd name="T25" fmla="*/ 19 h 24"/>
                <a:gd name="T26" fmla="*/ 0 w 20"/>
                <a:gd name="T27" fmla="*/ 20 h 24"/>
                <a:gd name="T28" fmla="*/ 0 w 20"/>
                <a:gd name="T29" fmla="*/ 22 h 24"/>
                <a:gd name="T30" fmla="*/ 0 w 20"/>
                <a:gd name="T31" fmla="*/ 23 h 24"/>
                <a:gd name="T32" fmla="*/ 19 w 20"/>
                <a:gd name="T33" fmla="*/ 23 h 24"/>
                <a:gd name="T34" fmla="*/ 19 w 20"/>
                <a:gd name="T35" fmla="*/ 22 h 24"/>
                <a:gd name="T36" fmla="*/ 19 w 20"/>
                <a:gd name="T37" fmla="*/ 20 h 24"/>
                <a:gd name="T38" fmla="*/ 19 w 20"/>
                <a:gd name="T39" fmla="*/ 19 h 24"/>
                <a:gd name="T40" fmla="*/ 19 w 20"/>
                <a:gd name="T41" fmla="*/ 18 h 24"/>
                <a:gd name="T42" fmla="*/ 19 w 20"/>
                <a:gd name="T43" fmla="*/ 16 h 24"/>
                <a:gd name="T44" fmla="*/ 20 w 20"/>
                <a:gd name="T45" fmla="*/ 15 h 24"/>
                <a:gd name="T46" fmla="*/ 20 w 20"/>
                <a:gd name="T47" fmla="*/ 13 h 24"/>
                <a:gd name="T48" fmla="*/ 20 w 20"/>
                <a:gd name="T49" fmla="*/ 11 h 24"/>
                <a:gd name="T50" fmla="*/ 20 w 20"/>
                <a:gd name="T51" fmla="*/ 10 h 24"/>
                <a:gd name="T52" fmla="*/ 20 w 20"/>
                <a:gd name="T53" fmla="*/ 9 h 24"/>
                <a:gd name="T54" fmla="*/ 20 w 20"/>
                <a:gd name="T55" fmla="*/ 7 h 24"/>
                <a:gd name="T56" fmla="*/ 20 w 20"/>
                <a:gd name="T57" fmla="*/ 6 h 24"/>
                <a:gd name="T58" fmla="*/ 19 w 20"/>
                <a:gd name="T59" fmla="*/ 5 h 24"/>
                <a:gd name="T60" fmla="*/ 19 w 20"/>
                <a:gd name="T61" fmla="*/ 3 h 24"/>
                <a:gd name="T62" fmla="*/ 19 w 20"/>
                <a:gd name="T63" fmla="*/ 2 h 24"/>
                <a:gd name="T64" fmla="*/ 19 w 20"/>
                <a:gd name="T65" fmla="*/ 1 h 24"/>
                <a:gd name="T66" fmla="*/ 0 w 20"/>
                <a:gd name="T6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24">
                  <a:moveTo>
                    <a:pt x="0" y="1"/>
                  </a:moveTo>
                  <a:lnTo>
                    <a:pt x="0" y="2"/>
                  </a:lnTo>
                  <a:lnTo>
                    <a:pt x="0" y="3"/>
                  </a:lnTo>
                  <a:lnTo>
                    <a:pt x="0" y="3"/>
                  </a:lnTo>
                  <a:lnTo>
                    <a:pt x="0" y="4"/>
                  </a:lnTo>
                  <a:lnTo>
                    <a:pt x="0" y="5"/>
                  </a:lnTo>
                  <a:lnTo>
                    <a:pt x="0" y="5"/>
                  </a:lnTo>
                  <a:lnTo>
                    <a:pt x="0" y="6"/>
                  </a:lnTo>
                  <a:lnTo>
                    <a:pt x="0" y="7"/>
                  </a:lnTo>
                  <a:lnTo>
                    <a:pt x="0" y="7"/>
                  </a:lnTo>
                  <a:lnTo>
                    <a:pt x="0" y="8"/>
                  </a:lnTo>
                  <a:lnTo>
                    <a:pt x="0" y="9"/>
                  </a:lnTo>
                  <a:lnTo>
                    <a:pt x="0" y="9"/>
                  </a:lnTo>
                  <a:lnTo>
                    <a:pt x="0" y="10"/>
                  </a:lnTo>
                  <a:lnTo>
                    <a:pt x="0" y="11"/>
                  </a:lnTo>
                  <a:lnTo>
                    <a:pt x="0" y="11"/>
                  </a:lnTo>
                  <a:lnTo>
                    <a:pt x="0" y="12"/>
                  </a:lnTo>
                  <a:lnTo>
                    <a:pt x="0" y="13"/>
                  </a:lnTo>
                  <a:lnTo>
                    <a:pt x="0" y="14"/>
                  </a:lnTo>
                  <a:lnTo>
                    <a:pt x="0" y="15"/>
                  </a:lnTo>
                  <a:lnTo>
                    <a:pt x="0" y="15"/>
                  </a:lnTo>
                  <a:lnTo>
                    <a:pt x="0" y="16"/>
                  </a:lnTo>
                  <a:lnTo>
                    <a:pt x="0" y="17"/>
                  </a:lnTo>
                  <a:lnTo>
                    <a:pt x="0" y="18"/>
                  </a:lnTo>
                  <a:lnTo>
                    <a:pt x="0" y="18"/>
                  </a:lnTo>
                  <a:lnTo>
                    <a:pt x="0" y="19"/>
                  </a:lnTo>
                  <a:lnTo>
                    <a:pt x="0" y="20"/>
                  </a:lnTo>
                  <a:lnTo>
                    <a:pt x="0" y="20"/>
                  </a:lnTo>
                  <a:lnTo>
                    <a:pt x="0" y="21"/>
                  </a:lnTo>
                  <a:lnTo>
                    <a:pt x="0" y="22"/>
                  </a:lnTo>
                  <a:lnTo>
                    <a:pt x="0" y="22"/>
                  </a:lnTo>
                  <a:lnTo>
                    <a:pt x="0" y="23"/>
                  </a:lnTo>
                  <a:lnTo>
                    <a:pt x="0" y="24"/>
                  </a:lnTo>
                  <a:lnTo>
                    <a:pt x="19" y="23"/>
                  </a:lnTo>
                  <a:lnTo>
                    <a:pt x="19" y="22"/>
                  </a:lnTo>
                  <a:lnTo>
                    <a:pt x="19" y="22"/>
                  </a:lnTo>
                  <a:lnTo>
                    <a:pt x="19" y="21"/>
                  </a:lnTo>
                  <a:lnTo>
                    <a:pt x="19" y="20"/>
                  </a:lnTo>
                  <a:lnTo>
                    <a:pt x="19" y="20"/>
                  </a:lnTo>
                  <a:lnTo>
                    <a:pt x="19" y="19"/>
                  </a:lnTo>
                  <a:lnTo>
                    <a:pt x="19" y="18"/>
                  </a:lnTo>
                  <a:lnTo>
                    <a:pt x="19" y="18"/>
                  </a:lnTo>
                  <a:lnTo>
                    <a:pt x="19" y="17"/>
                  </a:lnTo>
                  <a:lnTo>
                    <a:pt x="19" y="16"/>
                  </a:lnTo>
                  <a:lnTo>
                    <a:pt x="19" y="15"/>
                  </a:lnTo>
                  <a:lnTo>
                    <a:pt x="20" y="15"/>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19" y="5"/>
                  </a:lnTo>
                  <a:lnTo>
                    <a:pt x="19" y="4"/>
                  </a:lnTo>
                  <a:lnTo>
                    <a:pt x="19" y="3"/>
                  </a:lnTo>
                  <a:lnTo>
                    <a:pt x="19" y="3"/>
                  </a:lnTo>
                  <a:lnTo>
                    <a:pt x="19" y="2"/>
                  </a:lnTo>
                  <a:lnTo>
                    <a:pt x="19" y="1"/>
                  </a:lnTo>
                  <a:lnTo>
                    <a:pt x="19" y="1"/>
                  </a:lnTo>
                  <a:lnTo>
                    <a:pt x="19" y="0"/>
                  </a:lnTo>
                  <a:lnTo>
                    <a:pt x="0" y="1"/>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5" name="Freeform 1135"/>
            <p:cNvSpPr>
              <a:spLocks/>
            </p:cNvSpPr>
            <p:nvPr/>
          </p:nvSpPr>
          <p:spPr bwMode="auto">
            <a:xfrm>
              <a:off x="1573" y="3290"/>
              <a:ext cx="20" cy="24"/>
            </a:xfrm>
            <a:custGeom>
              <a:avLst/>
              <a:gdLst>
                <a:gd name="T0" fmla="*/ 0 w 20"/>
                <a:gd name="T1" fmla="*/ 24 h 24"/>
                <a:gd name="T2" fmla="*/ 20 w 20"/>
                <a:gd name="T3" fmla="*/ 23 h 24"/>
                <a:gd name="T4" fmla="*/ 20 w 20"/>
                <a:gd name="T5" fmla="*/ 22 h 24"/>
                <a:gd name="T6" fmla="*/ 20 w 20"/>
                <a:gd name="T7" fmla="*/ 21 h 24"/>
                <a:gd name="T8" fmla="*/ 20 w 20"/>
                <a:gd name="T9" fmla="*/ 21 h 24"/>
                <a:gd name="T10" fmla="*/ 20 w 20"/>
                <a:gd name="T11" fmla="*/ 20 h 24"/>
                <a:gd name="T12" fmla="*/ 20 w 20"/>
                <a:gd name="T13" fmla="*/ 19 h 24"/>
                <a:gd name="T14" fmla="*/ 20 w 20"/>
                <a:gd name="T15" fmla="*/ 19 h 24"/>
                <a:gd name="T16" fmla="*/ 20 w 20"/>
                <a:gd name="T17" fmla="*/ 18 h 24"/>
                <a:gd name="T18" fmla="*/ 20 w 20"/>
                <a:gd name="T19" fmla="*/ 17 h 24"/>
                <a:gd name="T20" fmla="*/ 20 w 20"/>
                <a:gd name="T21" fmla="*/ 17 h 24"/>
                <a:gd name="T22" fmla="*/ 20 w 20"/>
                <a:gd name="T23" fmla="*/ 16 h 24"/>
                <a:gd name="T24" fmla="*/ 20 w 20"/>
                <a:gd name="T25" fmla="*/ 15 h 24"/>
                <a:gd name="T26" fmla="*/ 20 w 20"/>
                <a:gd name="T27" fmla="*/ 14 h 24"/>
                <a:gd name="T28" fmla="*/ 20 w 20"/>
                <a:gd name="T29" fmla="*/ 14 h 24"/>
                <a:gd name="T30" fmla="*/ 20 w 20"/>
                <a:gd name="T31" fmla="*/ 13 h 24"/>
                <a:gd name="T32" fmla="*/ 20 w 20"/>
                <a:gd name="T33" fmla="*/ 12 h 24"/>
                <a:gd name="T34" fmla="*/ 20 w 20"/>
                <a:gd name="T35" fmla="*/ 11 h 24"/>
                <a:gd name="T36" fmla="*/ 20 w 20"/>
                <a:gd name="T37" fmla="*/ 10 h 24"/>
                <a:gd name="T38" fmla="*/ 20 w 20"/>
                <a:gd name="T39" fmla="*/ 10 h 24"/>
                <a:gd name="T40" fmla="*/ 20 w 20"/>
                <a:gd name="T41" fmla="*/ 9 h 24"/>
                <a:gd name="T42" fmla="*/ 20 w 20"/>
                <a:gd name="T43" fmla="*/ 8 h 24"/>
                <a:gd name="T44" fmla="*/ 20 w 20"/>
                <a:gd name="T45" fmla="*/ 8 h 24"/>
                <a:gd name="T46" fmla="*/ 20 w 20"/>
                <a:gd name="T47" fmla="*/ 7 h 24"/>
                <a:gd name="T48" fmla="*/ 20 w 20"/>
                <a:gd name="T49" fmla="*/ 6 h 24"/>
                <a:gd name="T50" fmla="*/ 20 w 20"/>
                <a:gd name="T51" fmla="*/ 6 h 24"/>
                <a:gd name="T52" fmla="*/ 20 w 20"/>
                <a:gd name="T53" fmla="*/ 5 h 24"/>
                <a:gd name="T54" fmla="*/ 20 w 20"/>
                <a:gd name="T55" fmla="*/ 4 h 24"/>
                <a:gd name="T56" fmla="*/ 20 w 20"/>
                <a:gd name="T57" fmla="*/ 4 h 24"/>
                <a:gd name="T58" fmla="*/ 20 w 20"/>
                <a:gd name="T59" fmla="*/ 3 h 24"/>
                <a:gd name="T60" fmla="*/ 20 w 20"/>
                <a:gd name="T61" fmla="*/ 2 h 24"/>
                <a:gd name="T62" fmla="*/ 20 w 20"/>
                <a:gd name="T63" fmla="*/ 2 h 24"/>
                <a:gd name="T64" fmla="*/ 20 w 20"/>
                <a:gd name="T65" fmla="*/ 1 h 24"/>
                <a:gd name="T66" fmla="*/ 20 w 20"/>
                <a:gd name="T67" fmla="*/ 0 h 24"/>
                <a:gd name="T68" fmla="*/ 1 w 20"/>
                <a:gd name="T69" fmla="*/ 1 h 24"/>
                <a:gd name="T70" fmla="*/ 0 w 20"/>
                <a:gd name="T7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 h="24">
                  <a:moveTo>
                    <a:pt x="0" y="24"/>
                  </a:moveTo>
                  <a:lnTo>
                    <a:pt x="20" y="23"/>
                  </a:lnTo>
                  <a:lnTo>
                    <a:pt x="20" y="22"/>
                  </a:lnTo>
                  <a:lnTo>
                    <a:pt x="20" y="21"/>
                  </a:lnTo>
                  <a:lnTo>
                    <a:pt x="20" y="21"/>
                  </a:lnTo>
                  <a:lnTo>
                    <a:pt x="20" y="20"/>
                  </a:lnTo>
                  <a:lnTo>
                    <a:pt x="20" y="19"/>
                  </a:lnTo>
                  <a:lnTo>
                    <a:pt x="20" y="19"/>
                  </a:lnTo>
                  <a:lnTo>
                    <a:pt x="20" y="18"/>
                  </a:lnTo>
                  <a:lnTo>
                    <a:pt x="20" y="17"/>
                  </a:lnTo>
                  <a:lnTo>
                    <a:pt x="20" y="17"/>
                  </a:lnTo>
                  <a:lnTo>
                    <a:pt x="20" y="16"/>
                  </a:lnTo>
                  <a:lnTo>
                    <a:pt x="20" y="15"/>
                  </a:lnTo>
                  <a:lnTo>
                    <a:pt x="20" y="14"/>
                  </a:lnTo>
                  <a:lnTo>
                    <a:pt x="20" y="14"/>
                  </a:lnTo>
                  <a:lnTo>
                    <a:pt x="20" y="13"/>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 y="1"/>
                  </a:lnTo>
                  <a:lnTo>
                    <a:pt x="0" y="24"/>
                  </a:lnTo>
                  <a:close/>
                </a:path>
              </a:pathLst>
            </a:custGeom>
            <a:solidFill>
              <a:srgbClr val="7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6" name="Freeform 1136"/>
            <p:cNvSpPr>
              <a:spLocks/>
            </p:cNvSpPr>
            <p:nvPr/>
          </p:nvSpPr>
          <p:spPr bwMode="auto">
            <a:xfrm>
              <a:off x="1573" y="3290"/>
              <a:ext cx="20" cy="24"/>
            </a:xfrm>
            <a:custGeom>
              <a:avLst/>
              <a:gdLst>
                <a:gd name="T0" fmla="*/ 0 w 20"/>
                <a:gd name="T1" fmla="*/ 24 h 24"/>
                <a:gd name="T2" fmla="*/ 20 w 20"/>
                <a:gd name="T3" fmla="*/ 23 h 24"/>
                <a:gd name="T4" fmla="*/ 20 w 20"/>
                <a:gd name="T5" fmla="*/ 22 h 24"/>
                <a:gd name="T6" fmla="*/ 20 w 20"/>
                <a:gd name="T7" fmla="*/ 21 h 24"/>
                <a:gd name="T8" fmla="*/ 20 w 20"/>
                <a:gd name="T9" fmla="*/ 21 h 24"/>
                <a:gd name="T10" fmla="*/ 20 w 20"/>
                <a:gd name="T11" fmla="*/ 20 h 24"/>
                <a:gd name="T12" fmla="*/ 20 w 20"/>
                <a:gd name="T13" fmla="*/ 19 h 24"/>
                <a:gd name="T14" fmla="*/ 20 w 20"/>
                <a:gd name="T15" fmla="*/ 19 h 24"/>
                <a:gd name="T16" fmla="*/ 20 w 20"/>
                <a:gd name="T17" fmla="*/ 18 h 24"/>
                <a:gd name="T18" fmla="*/ 20 w 20"/>
                <a:gd name="T19" fmla="*/ 17 h 24"/>
                <a:gd name="T20" fmla="*/ 20 w 20"/>
                <a:gd name="T21" fmla="*/ 17 h 24"/>
                <a:gd name="T22" fmla="*/ 20 w 20"/>
                <a:gd name="T23" fmla="*/ 16 h 24"/>
                <a:gd name="T24" fmla="*/ 20 w 20"/>
                <a:gd name="T25" fmla="*/ 15 h 24"/>
                <a:gd name="T26" fmla="*/ 20 w 20"/>
                <a:gd name="T27" fmla="*/ 14 h 24"/>
                <a:gd name="T28" fmla="*/ 20 w 20"/>
                <a:gd name="T29" fmla="*/ 14 h 24"/>
                <a:gd name="T30" fmla="*/ 20 w 20"/>
                <a:gd name="T31" fmla="*/ 13 h 24"/>
                <a:gd name="T32" fmla="*/ 20 w 20"/>
                <a:gd name="T33" fmla="*/ 12 h 24"/>
                <a:gd name="T34" fmla="*/ 20 w 20"/>
                <a:gd name="T35" fmla="*/ 11 h 24"/>
                <a:gd name="T36" fmla="*/ 20 w 20"/>
                <a:gd name="T37" fmla="*/ 10 h 24"/>
                <a:gd name="T38" fmla="*/ 20 w 20"/>
                <a:gd name="T39" fmla="*/ 10 h 24"/>
                <a:gd name="T40" fmla="*/ 20 w 20"/>
                <a:gd name="T41" fmla="*/ 9 h 24"/>
                <a:gd name="T42" fmla="*/ 20 w 20"/>
                <a:gd name="T43" fmla="*/ 8 h 24"/>
                <a:gd name="T44" fmla="*/ 20 w 20"/>
                <a:gd name="T45" fmla="*/ 8 h 24"/>
                <a:gd name="T46" fmla="*/ 20 w 20"/>
                <a:gd name="T47" fmla="*/ 7 h 24"/>
                <a:gd name="T48" fmla="*/ 20 w 20"/>
                <a:gd name="T49" fmla="*/ 6 h 24"/>
                <a:gd name="T50" fmla="*/ 20 w 20"/>
                <a:gd name="T51" fmla="*/ 6 h 24"/>
                <a:gd name="T52" fmla="*/ 20 w 20"/>
                <a:gd name="T53" fmla="*/ 5 h 24"/>
                <a:gd name="T54" fmla="*/ 20 w 20"/>
                <a:gd name="T55" fmla="*/ 4 h 24"/>
                <a:gd name="T56" fmla="*/ 20 w 20"/>
                <a:gd name="T57" fmla="*/ 4 h 24"/>
                <a:gd name="T58" fmla="*/ 20 w 20"/>
                <a:gd name="T59" fmla="*/ 3 h 24"/>
                <a:gd name="T60" fmla="*/ 20 w 20"/>
                <a:gd name="T61" fmla="*/ 2 h 24"/>
                <a:gd name="T62" fmla="*/ 20 w 20"/>
                <a:gd name="T63" fmla="*/ 2 h 24"/>
                <a:gd name="T64" fmla="*/ 20 w 20"/>
                <a:gd name="T65" fmla="*/ 1 h 24"/>
                <a:gd name="T66" fmla="*/ 20 w 20"/>
                <a:gd name="T67" fmla="*/ 0 h 24"/>
                <a:gd name="T68" fmla="*/ 1 w 20"/>
                <a:gd name="T69" fmla="*/ 1 h 24"/>
                <a:gd name="T70" fmla="*/ 0 w 20"/>
                <a:gd name="T7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 h="24">
                  <a:moveTo>
                    <a:pt x="0" y="24"/>
                  </a:moveTo>
                  <a:lnTo>
                    <a:pt x="20" y="23"/>
                  </a:lnTo>
                  <a:lnTo>
                    <a:pt x="20" y="22"/>
                  </a:lnTo>
                  <a:lnTo>
                    <a:pt x="20" y="21"/>
                  </a:lnTo>
                  <a:lnTo>
                    <a:pt x="20" y="21"/>
                  </a:lnTo>
                  <a:lnTo>
                    <a:pt x="20" y="20"/>
                  </a:lnTo>
                  <a:lnTo>
                    <a:pt x="20" y="19"/>
                  </a:lnTo>
                  <a:lnTo>
                    <a:pt x="20" y="19"/>
                  </a:lnTo>
                  <a:lnTo>
                    <a:pt x="20" y="18"/>
                  </a:lnTo>
                  <a:lnTo>
                    <a:pt x="20" y="17"/>
                  </a:lnTo>
                  <a:lnTo>
                    <a:pt x="20" y="17"/>
                  </a:lnTo>
                  <a:lnTo>
                    <a:pt x="20" y="16"/>
                  </a:lnTo>
                  <a:lnTo>
                    <a:pt x="20" y="15"/>
                  </a:lnTo>
                  <a:lnTo>
                    <a:pt x="20" y="14"/>
                  </a:lnTo>
                  <a:lnTo>
                    <a:pt x="20" y="14"/>
                  </a:lnTo>
                  <a:lnTo>
                    <a:pt x="20" y="13"/>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 y="1"/>
                  </a:lnTo>
                  <a:lnTo>
                    <a:pt x="0" y="24"/>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7" name="Freeform 1137"/>
            <p:cNvSpPr>
              <a:spLocks/>
            </p:cNvSpPr>
            <p:nvPr/>
          </p:nvSpPr>
          <p:spPr bwMode="auto">
            <a:xfrm>
              <a:off x="1459" y="3297"/>
              <a:ext cx="20" cy="22"/>
            </a:xfrm>
            <a:custGeom>
              <a:avLst/>
              <a:gdLst>
                <a:gd name="T0" fmla="*/ 1 w 20"/>
                <a:gd name="T1" fmla="*/ 1 h 22"/>
                <a:gd name="T2" fmla="*/ 0 w 20"/>
                <a:gd name="T3" fmla="*/ 1 h 22"/>
                <a:gd name="T4" fmla="*/ 0 w 20"/>
                <a:gd name="T5" fmla="*/ 2 h 22"/>
                <a:gd name="T6" fmla="*/ 0 w 20"/>
                <a:gd name="T7" fmla="*/ 2 h 22"/>
                <a:gd name="T8" fmla="*/ 0 w 20"/>
                <a:gd name="T9" fmla="*/ 2 h 22"/>
                <a:gd name="T10" fmla="*/ 0 w 20"/>
                <a:gd name="T11" fmla="*/ 3 h 22"/>
                <a:gd name="T12" fmla="*/ 0 w 20"/>
                <a:gd name="T13" fmla="*/ 3 h 22"/>
                <a:gd name="T14" fmla="*/ 0 w 20"/>
                <a:gd name="T15" fmla="*/ 3 h 22"/>
                <a:gd name="T16" fmla="*/ 0 w 20"/>
                <a:gd name="T17" fmla="*/ 4 h 22"/>
                <a:gd name="T18" fmla="*/ 0 w 20"/>
                <a:gd name="T19" fmla="*/ 4 h 22"/>
                <a:gd name="T20" fmla="*/ 0 w 20"/>
                <a:gd name="T21" fmla="*/ 5 h 22"/>
                <a:gd name="T22" fmla="*/ 0 w 20"/>
                <a:gd name="T23" fmla="*/ 5 h 22"/>
                <a:gd name="T24" fmla="*/ 0 w 20"/>
                <a:gd name="T25" fmla="*/ 5 h 22"/>
                <a:gd name="T26" fmla="*/ 0 w 20"/>
                <a:gd name="T27" fmla="*/ 6 h 22"/>
                <a:gd name="T28" fmla="*/ 0 w 20"/>
                <a:gd name="T29" fmla="*/ 6 h 22"/>
                <a:gd name="T30" fmla="*/ 0 w 20"/>
                <a:gd name="T31" fmla="*/ 6 h 22"/>
                <a:gd name="T32" fmla="*/ 0 w 20"/>
                <a:gd name="T33" fmla="*/ 7 h 22"/>
                <a:gd name="T34" fmla="*/ 0 w 20"/>
                <a:gd name="T35" fmla="*/ 7 h 22"/>
                <a:gd name="T36" fmla="*/ 0 w 20"/>
                <a:gd name="T37" fmla="*/ 8 h 22"/>
                <a:gd name="T38" fmla="*/ 0 w 20"/>
                <a:gd name="T39" fmla="*/ 8 h 22"/>
                <a:gd name="T40" fmla="*/ 0 w 20"/>
                <a:gd name="T41" fmla="*/ 22 h 22"/>
                <a:gd name="T42" fmla="*/ 19 w 20"/>
                <a:gd name="T43" fmla="*/ 21 h 22"/>
                <a:gd name="T44" fmla="*/ 19 w 20"/>
                <a:gd name="T45" fmla="*/ 21 h 22"/>
                <a:gd name="T46" fmla="*/ 19 w 20"/>
                <a:gd name="T47" fmla="*/ 20 h 22"/>
                <a:gd name="T48" fmla="*/ 19 w 20"/>
                <a:gd name="T49" fmla="*/ 19 h 22"/>
                <a:gd name="T50" fmla="*/ 20 w 20"/>
                <a:gd name="T51" fmla="*/ 19 h 22"/>
                <a:gd name="T52" fmla="*/ 20 w 20"/>
                <a:gd name="T53" fmla="*/ 18 h 22"/>
                <a:gd name="T54" fmla="*/ 20 w 20"/>
                <a:gd name="T55" fmla="*/ 17 h 22"/>
                <a:gd name="T56" fmla="*/ 20 w 20"/>
                <a:gd name="T57" fmla="*/ 17 h 22"/>
                <a:gd name="T58" fmla="*/ 20 w 20"/>
                <a:gd name="T59" fmla="*/ 16 h 22"/>
                <a:gd name="T60" fmla="*/ 20 w 20"/>
                <a:gd name="T61" fmla="*/ 15 h 22"/>
                <a:gd name="T62" fmla="*/ 20 w 20"/>
                <a:gd name="T63" fmla="*/ 15 h 22"/>
                <a:gd name="T64" fmla="*/ 20 w 20"/>
                <a:gd name="T65" fmla="*/ 14 h 22"/>
                <a:gd name="T66" fmla="*/ 20 w 20"/>
                <a:gd name="T67" fmla="*/ 13 h 22"/>
                <a:gd name="T68" fmla="*/ 20 w 20"/>
                <a:gd name="T69" fmla="*/ 12 h 22"/>
                <a:gd name="T70" fmla="*/ 20 w 20"/>
                <a:gd name="T71" fmla="*/ 12 h 22"/>
                <a:gd name="T72" fmla="*/ 20 w 20"/>
                <a:gd name="T73" fmla="*/ 11 h 22"/>
                <a:gd name="T74" fmla="*/ 20 w 20"/>
                <a:gd name="T75" fmla="*/ 10 h 22"/>
                <a:gd name="T76" fmla="*/ 20 w 20"/>
                <a:gd name="T77" fmla="*/ 10 h 22"/>
                <a:gd name="T78" fmla="*/ 20 w 20"/>
                <a:gd name="T79" fmla="*/ 9 h 22"/>
                <a:gd name="T80" fmla="*/ 20 w 20"/>
                <a:gd name="T81" fmla="*/ 8 h 22"/>
                <a:gd name="T82" fmla="*/ 20 w 20"/>
                <a:gd name="T83" fmla="*/ 8 h 22"/>
                <a:gd name="T84" fmla="*/ 20 w 20"/>
                <a:gd name="T85" fmla="*/ 7 h 22"/>
                <a:gd name="T86" fmla="*/ 20 w 20"/>
                <a:gd name="T87" fmla="*/ 6 h 22"/>
                <a:gd name="T88" fmla="*/ 20 w 20"/>
                <a:gd name="T89" fmla="*/ 6 h 22"/>
                <a:gd name="T90" fmla="*/ 20 w 20"/>
                <a:gd name="T91" fmla="*/ 5 h 22"/>
                <a:gd name="T92" fmla="*/ 20 w 20"/>
                <a:gd name="T93" fmla="*/ 4 h 22"/>
                <a:gd name="T94" fmla="*/ 20 w 20"/>
                <a:gd name="T95" fmla="*/ 3 h 22"/>
                <a:gd name="T96" fmla="*/ 20 w 20"/>
                <a:gd name="T97" fmla="*/ 3 h 22"/>
                <a:gd name="T98" fmla="*/ 20 w 20"/>
                <a:gd name="T99" fmla="*/ 2 h 22"/>
                <a:gd name="T100" fmla="*/ 20 w 20"/>
                <a:gd name="T101" fmla="*/ 1 h 22"/>
                <a:gd name="T102" fmla="*/ 20 w 20"/>
                <a:gd name="T103" fmla="*/ 1 h 22"/>
                <a:gd name="T104" fmla="*/ 20 w 20"/>
                <a:gd name="T105" fmla="*/ 0 h 22"/>
                <a:gd name="T106" fmla="*/ 19 w 20"/>
                <a:gd name="T107" fmla="*/ 0 h 22"/>
                <a:gd name="T108" fmla="*/ 1 w 20"/>
                <a:gd name="T109"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 h="22">
                  <a:moveTo>
                    <a:pt x="1" y="1"/>
                  </a:moveTo>
                  <a:lnTo>
                    <a:pt x="0" y="1"/>
                  </a:lnTo>
                  <a:lnTo>
                    <a:pt x="0" y="2"/>
                  </a:lnTo>
                  <a:lnTo>
                    <a:pt x="0" y="2"/>
                  </a:lnTo>
                  <a:lnTo>
                    <a:pt x="0" y="2"/>
                  </a:lnTo>
                  <a:lnTo>
                    <a:pt x="0" y="3"/>
                  </a:lnTo>
                  <a:lnTo>
                    <a:pt x="0" y="3"/>
                  </a:lnTo>
                  <a:lnTo>
                    <a:pt x="0" y="3"/>
                  </a:lnTo>
                  <a:lnTo>
                    <a:pt x="0" y="4"/>
                  </a:lnTo>
                  <a:lnTo>
                    <a:pt x="0" y="4"/>
                  </a:lnTo>
                  <a:lnTo>
                    <a:pt x="0" y="5"/>
                  </a:lnTo>
                  <a:lnTo>
                    <a:pt x="0" y="5"/>
                  </a:lnTo>
                  <a:lnTo>
                    <a:pt x="0" y="5"/>
                  </a:lnTo>
                  <a:lnTo>
                    <a:pt x="0" y="6"/>
                  </a:lnTo>
                  <a:lnTo>
                    <a:pt x="0" y="6"/>
                  </a:lnTo>
                  <a:lnTo>
                    <a:pt x="0" y="6"/>
                  </a:lnTo>
                  <a:lnTo>
                    <a:pt x="0" y="7"/>
                  </a:lnTo>
                  <a:lnTo>
                    <a:pt x="0" y="7"/>
                  </a:lnTo>
                  <a:lnTo>
                    <a:pt x="0" y="8"/>
                  </a:lnTo>
                  <a:lnTo>
                    <a:pt x="0" y="8"/>
                  </a:lnTo>
                  <a:lnTo>
                    <a:pt x="0" y="22"/>
                  </a:lnTo>
                  <a:lnTo>
                    <a:pt x="19" y="21"/>
                  </a:lnTo>
                  <a:lnTo>
                    <a:pt x="19" y="21"/>
                  </a:lnTo>
                  <a:lnTo>
                    <a:pt x="19" y="20"/>
                  </a:lnTo>
                  <a:lnTo>
                    <a:pt x="19" y="19"/>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3"/>
                  </a:lnTo>
                  <a:lnTo>
                    <a:pt x="20" y="3"/>
                  </a:lnTo>
                  <a:lnTo>
                    <a:pt x="20" y="2"/>
                  </a:lnTo>
                  <a:lnTo>
                    <a:pt x="20" y="1"/>
                  </a:lnTo>
                  <a:lnTo>
                    <a:pt x="20" y="1"/>
                  </a:lnTo>
                  <a:lnTo>
                    <a:pt x="20" y="0"/>
                  </a:lnTo>
                  <a:lnTo>
                    <a:pt x="19" y="0"/>
                  </a:lnTo>
                  <a:lnTo>
                    <a:pt x="1" y="1"/>
                  </a:lnTo>
                  <a:close/>
                </a:path>
              </a:pathLst>
            </a:custGeom>
            <a:solidFill>
              <a:srgbClr val="7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8" name="Freeform 1138"/>
            <p:cNvSpPr>
              <a:spLocks/>
            </p:cNvSpPr>
            <p:nvPr/>
          </p:nvSpPr>
          <p:spPr bwMode="auto">
            <a:xfrm>
              <a:off x="1459" y="3297"/>
              <a:ext cx="20" cy="22"/>
            </a:xfrm>
            <a:custGeom>
              <a:avLst/>
              <a:gdLst>
                <a:gd name="T0" fmla="*/ 1 w 20"/>
                <a:gd name="T1" fmla="*/ 1 h 22"/>
                <a:gd name="T2" fmla="*/ 0 w 20"/>
                <a:gd name="T3" fmla="*/ 1 h 22"/>
                <a:gd name="T4" fmla="*/ 0 w 20"/>
                <a:gd name="T5" fmla="*/ 2 h 22"/>
                <a:gd name="T6" fmla="*/ 0 w 20"/>
                <a:gd name="T7" fmla="*/ 2 h 22"/>
                <a:gd name="T8" fmla="*/ 0 w 20"/>
                <a:gd name="T9" fmla="*/ 2 h 22"/>
                <a:gd name="T10" fmla="*/ 0 w 20"/>
                <a:gd name="T11" fmla="*/ 3 h 22"/>
                <a:gd name="T12" fmla="*/ 0 w 20"/>
                <a:gd name="T13" fmla="*/ 3 h 22"/>
                <a:gd name="T14" fmla="*/ 0 w 20"/>
                <a:gd name="T15" fmla="*/ 3 h 22"/>
                <a:gd name="T16" fmla="*/ 0 w 20"/>
                <a:gd name="T17" fmla="*/ 4 h 22"/>
                <a:gd name="T18" fmla="*/ 0 w 20"/>
                <a:gd name="T19" fmla="*/ 4 h 22"/>
                <a:gd name="T20" fmla="*/ 0 w 20"/>
                <a:gd name="T21" fmla="*/ 5 h 22"/>
                <a:gd name="T22" fmla="*/ 0 w 20"/>
                <a:gd name="T23" fmla="*/ 5 h 22"/>
                <a:gd name="T24" fmla="*/ 0 w 20"/>
                <a:gd name="T25" fmla="*/ 5 h 22"/>
                <a:gd name="T26" fmla="*/ 0 w 20"/>
                <a:gd name="T27" fmla="*/ 6 h 22"/>
                <a:gd name="T28" fmla="*/ 0 w 20"/>
                <a:gd name="T29" fmla="*/ 6 h 22"/>
                <a:gd name="T30" fmla="*/ 0 w 20"/>
                <a:gd name="T31" fmla="*/ 6 h 22"/>
                <a:gd name="T32" fmla="*/ 0 w 20"/>
                <a:gd name="T33" fmla="*/ 7 h 22"/>
                <a:gd name="T34" fmla="*/ 0 w 20"/>
                <a:gd name="T35" fmla="*/ 7 h 22"/>
                <a:gd name="T36" fmla="*/ 0 w 20"/>
                <a:gd name="T37" fmla="*/ 8 h 22"/>
                <a:gd name="T38" fmla="*/ 0 w 20"/>
                <a:gd name="T39" fmla="*/ 8 h 22"/>
                <a:gd name="T40" fmla="*/ 0 w 20"/>
                <a:gd name="T41" fmla="*/ 22 h 22"/>
                <a:gd name="T42" fmla="*/ 19 w 20"/>
                <a:gd name="T43" fmla="*/ 21 h 22"/>
                <a:gd name="T44" fmla="*/ 19 w 20"/>
                <a:gd name="T45" fmla="*/ 21 h 22"/>
                <a:gd name="T46" fmla="*/ 19 w 20"/>
                <a:gd name="T47" fmla="*/ 20 h 22"/>
                <a:gd name="T48" fmla="*/ 19 w 20"/>
                <a:gd name="T49" fmla="*/ 19 h 22"/>
                <a:gd name="T50" fmla="*/ 20 w 20"/>
                <a:gd name="T51" fmla="*/ 19 h 22"/>
                <a:gd name="T52" fmla="*/ 20 w 20"/>
                <a:gd name="T53" fmla="*/ 18 h 22"/>
                <a:gd name="T54" fmla="*/ 20 w 20"/>
                <a:gd name="T55" fmla="*/ 17 h 22"/>
                <a:gd name="T56" fmla="*/ 20 w 20"/>
                <a:gd name="T57" fmla="*/ 17 h 22"/>
                <a:gd name="T58" fmla="*/ 20 w 20"/>
                <a:gd name="T59" fmla="*/ 16 h 22"/>
                <a:gd name="T60" fmla="*/ 20 w 20"/>
                <a:gd name="T61" fmla="*/ 15 h 22"/>
                <a:gd name="T62" fmla="*/ 20 w 20"/>
                <a:gd name="T63" fmla="*/ 15 h 22"/>
                <a:gd name="T64" fmla="*/ 20 w 20"/>
                <a:gd name="T65" fmla="*/ 14 h 22"/>
                <a:gd name="T66" fmla="*/ 20 w 20"/>
                <a:gd name="T67" fmla="*/ 13 h 22"/>
                <a:gd name="T68" fmla="*/ 20 w 20"/>
                <a:gd name="T69" fmla="*/ 12 h 22"/>
                <a:gd name="T70" fmla="*/ 20 w 20"/>
                <a:gd name="T71" fmla="*/ 12 h 22"/>
                <a:gd name="T72" fmla="*/ 20 w 20"/>
                <a:gd name="T73" fmla="*/ 11 h 22"/>
                <a:gd name="T74" fmla="*/ 20 w 20"/>
                <a:gd name="T75" fmla="*/ 10 h 22"/>
                <a:gd name="T76" fmla="*/ 20 w 20"/>
                <a:gd name="T77" fmla="*/ 10 h 22"/>
                <a:gd name="T78" fmla="*/ 20 w 20"/>
                <a:gd name="T79" fmla="*/ 9 h 22"/>
                <a:gd name="T80" fmla="*/ 20 w 20"/>
                <a:gd name="T81" fmla="*/ 8 h 22"/>
                <a:gd name="T82" fmla="*/ 20 w 20"/>
                <a:gd name="T83" fmla="*/ 8 h 22"/>
                <a:gd name="T84" fmla="*/ 20 w 20"/>
                <a:gd name="T85" fmla="*/ 7 h 22"/>
                <a:gd name="T86" fmla="*/ 20 w 20"/>
                <a:gd name="T87" fmla="*/ 6 h 22"/>
                <a:gd name="T88" fmla="*/ 20 w 20"/>
                <a:gd name="T89" fmla="*/ 6 h 22"/>
                <a:gd name="T90" fmla="*/ 20 w 20"/>
                <a:gd name="T91" fmla="*/ 5 h 22"/>
                <a:gd name="T92" fmla="*/ 20 w 20"/>
                <a:gd name="T93" fmla="*/ 4 h 22"/>
                <a:gd name="T94" fmla="*/ 20 w 20"/>
                <a:gd name="T95" fmla="*/ 3 h 22"/>
                <a:gd name="T96" fmla="*/ 20 w 20"/>
                <a:gd name="T97" fmla="*/ 3 h 22"/>
                <a:gd name="T98" fmla="*/ 20 w 20"/>
                <a:gd name="T99" fmla="*/ 2 h 22"/>
                <a:gd name="T100" fmla="*/ 20 w 20"/>
                <a:gd name="T101" fmla="*/ 1 h 22"/>
                <a:gd name="T102" fmla="*/ 20 w 20"/>
                <a:gd name="T103" fmla="*/ 1 h 22"/>
                <a:gd name="T104" fmla="*/ 20 w 20"/>
                <a:gd name="T105" fmla="*/ 0 h 22"/>
                <a:gd name="T106" fmla="*/ 19 w 20"/>
                <a:gd name="T107" fmla="*/ 0 h 22"/>
                <a:gd name="T108" fmla="*/ 1 w 20"/>
                <a:gd name="T109"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 h="22">
                  <a:moveTo>
                    <a:pt x="1" y="1"/>
                  </a:moveTo>
                  <a:lnTo>
                    <a:pt x="0" y="1"/>
                  </a:lnTo>
                  <a:lnTo>
                    <a:pt x="0" y="2"/>
                  </a:lnTo>
                  <a:lnTo>
                    <a:pt x="0" y="2"/>
                  </a:lnTo>
                  <a:lnTo>
                    <a:pt x="0" y="2"/>
                  </a:lnTo>
                  <a:lnTo>
                    <a:pt x="0" y="3"/>
                  </a:lnTo>
                  <a:lnTo>
                    <a:pt x="0" y="3"/>
                  </a:lnTo>
                  <a:lnTo>
                    <a:pt x="0" y="3"/>
                  </a:lnTo>
                  <a:lnTo>
                    <a:pt x="0" y="4"/>
                  </a:lnTo>
                  <a:lnTo>
                    <a:pt x="0" y="4"/>
                  </a:lnTo>
                  <a:lnTo>
                    <a:pt x="0" y="5"/>
                  </a:lnTo>
                  <a:lnTo>
                    <a:pt x="0" y="5"/>
                  </a:lnTo>
                  <a:lnTo>
                    <a:pt x="0" y="5"/>
                  </a:lnTo>
                  <a:lnTo>
                    <a:pt x="0" y="6"/>
                  </a:lnTo>
                  <a:lnTo>
                    <a:pt x="0" y="6"/>
                  </a:lnTo>
                  <a:lnTo>
                    <a:pt x="0" y="6"/>
                  </a:lnTo>
                  <a:lnTo>
                    <a:pt x="0" y="7"/>
                  </a:lnTo>
                  <a:lnTo>
                    <a:pt x="0" y="7"/>
                  </a:lnTo>
                  <a:lnTo>
                    <a:pt x="0" y="8"/>
                  </a:lnTo>
                  <a:lnTo>
                    <a:pt x="0" y="8"/>
                  </a:lnTo>
                  <a:lnTo>
                    <a:pt x="0" y="22"/>
                  </a:lnTo>
                  <a:lnTo>
                    <a:pt x="19" y="21"/>
                  </a:lnTo>
                  <a:lnTo>
                    <a:pt x="19" y="21"/>
                  </a:lnTo>
                  <a:lnTo>
                    <a:pt x="19" y="20"/>
                  </a:lnTo>
                  <a:lnTo>
                    <a:pt x="19" y="19"/>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3"/>
                  </a:lnTo>
                  <a:lnTo>
                    <a:pt x="20" y="3"/>
                  </a:lnTo>
                  <a:lnTo>
                    <a:pt x="20" y="2"/>
                  </a:lnTo>
                  <a:lnTo>
                    <a:pt x="20" y="1"/>
                  </a:lnTo>
                  <a:lnTo>
                    <a:pt x="20" y="1"/>
                  </a:lnTo>
                  <a:lnTo>
                    <a:pt x="20" y="0"/>
                  </a:lnTo>
                  <a:lnTo>
                    <a:pt x="19" y="0"/>
                  </a:lnTo>
                  <a:lnTo>
                    <a:pt x="1" y="1"/>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9" name="Freeform 1139"/>
            <p:cNvSpPr>
              <a:spLocks/>
            </p:cNvSpPr>
            <p:nvPr/>
          </p:nvSpPr>
          <p:spPr bwMode="auto">
            <a:xfrm>
              <a:off x="1405" y="3316"/>
              <a:ext cx="38" cy="118"/>
            </a:xfrm>
            <a:custGeom>
              <a:avLst/>
              <a:gdLst>
                <a:gd name="T0" fmla="*/ 36 w 38"/>
                <a:gd name="T1" fmla="*/ 118 h 118"/>
                <a:gd name="T2" fmla="*/ 38 w 38"/>
                <a:gd name="T3" fmla="*/ 34 h 118"/>
                <a:gd name="T4" fmla="*/ 1 w 38"/>
                <a:gd name="T5" fmla="*/ 0 h 118"/>
                <a:gd name="T6" fmla="*/ 0 w 38"/>
                <a:gd name="T7" fmla="*/ 82 h 118"/>
                <a:gd name="T8" fmla="*/ 36 w 38"/>
                <a:gd name="T9" fmla="*/ 118 h 118"/>
              </a:gdLst>
              <a:ahLst/>
              <a:cxnLst>
                <a:cxn ang="0">
                  <a:pos x="T0" y="T1"/>
                </a:cxn>
                <a:cxn ang="0">
                  <a:pos x="T2" y="T3"/>
                </a:cxn>
                <a:cxn ang="0">
                  <a:pos x="T4" y="T5"/>
                </a:cxn>
                <a:cxn ang="0">
                  <a:pos x="T6" y="T7"/>
                </a:cxn>
                <a:cxn ang="0">
                  <a:pos x="T8" y="T9"/>
                </a:cxn>
              </a:cxnLst>
              <a:rect l="0" t="0" r="r" b="b"/>
              <a:pathLst>
                <a:path w="38" h="118">
                  <a:moveTo>
                    <a:pt x="36" y="118"/>
                  </a:moveTo>
                  <a:lnTo>
                    <a:pt x="38" y="34"/>
                  </a:lnTo>
                  <a:lnTo>
                    <a:pt x="1" y="0"/>
                  </a:lnTo>
                  <a:lnTo>
                    <a:pt x="0" y="82"/>
                  </a:lnTo>
                  <a:lnTo>
                    <a:pt x="36" y="118"/>
                  </a:lnTo>
                  <a:close/>
                </a:path>
              </a:pathLst>
            </a:custGeom>
            <a:solidFill>
              <a:srgbClr val="BFDED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0" name="Freeform 1140"/>
            <p:cNvSpPr>
              <a:spLocks/>
            </p:cNvSpPr>
            <p:nvPr/>
          </p:nvSpPr>
          <p:spPr bwMode="auto">
            <a:xfrm>
              <a:off x="1405" y="3316"/>
              <a:ext cx="38" cy="118"/>
            </a:xfrm>
            <a:custGeom>
              <a:avLst/>
              <a:gdLst>
                <a:gd name="T0" fmla="*/ 36 w 38"/>
                <a:gd name="T1" fmla="*/ 118 h 118"/>
                <a:gd name="T2" fmla="*/ 38 w 38"/>
                <a:gd name="T3" fmla="*/ 34 h 118"/>
                <a:gd name="T4" fmla="*/ 1 w 38"/>
                <a:gd name="T5" fmla="*/ 0 h 118"/>
                <a:gd name="T6" fmla="*/ 0 w 38"/>
                <a:gd name="T7" fmla="*/ 82 h 118"/>
                <a:gd name="T8" fmla="*/ 36 w 38"/>
                <a:gd name="T9" fmla="*/ 118 h 118"/>
              </a:gdLst>
              <a:ahLst/>
              <a:cxnLst>
                <a:cxn ang="0">
                  <a:pos x="T0" y="T1"/>
                </a:cxn>
                <a:cxn ang="0">
                  <a:pos x="T2" y="T3"/>
                </a:cxn>
                <a:cxn ang="0">
                  <a:pos x="T4" y="T5"/>
                </a:cxn>
                <a:cxn ang="0">
                  <a:pos x="T6" y="T7"/>
                </a:cxn>
                <a:cxn ang="0">
                  <a:pos x="T8" y="T9"/>
                </a:cxn>
              </a:cxnLst>
              <a:rect l="0" t="0" r="r" b="b"/>
              <a:pathLst>
                <a:path w="38" h="118">
                  <a:moveTo>
                    <a:pt x="36" y="118"/>
                  </a:moveTo>
                  <a:lnTo>
                    <a:pt x="38" y="34"/>
                  </a:lnTo>
                  <a:lnTo>
                    <a:pt x="1" y="0"/>
                  </a:lnTo>
                  <a:lnTo>
                    <a:pt x="0" y="82"/>
                  </a:lnTo>
                  <a:lnTo>
                    <a:pt x="36" y="118"/>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1" name="Freeform 1141"/>
            <p:cNvSpPr>
              <a:spLocks/>
            </p:cNvSpPr>
            <p:nvPr/>
          </p:nvSpPr>
          <p:spPr bwMode="auto">
            <a:xfrm>
              <a:off x="1390" y="3317"/>
              <a:ext cx="3" cy="66"/>
            </a:xfrm>
            <a:custGeom>
              <a:avLst/>
              <a:gdLst>
                <a:gd name="T0" fmla="*/ 0 w 3"/>
                <a:gd name="T1" fmla="*/ 65 h 66"/>
                <a:gd name="T2" fmla="*/ 0 w 3"/>
                <a:gd name="T3" fmla="*/ 66 h 66"/>
                <a:gd name="T4" fmla="*/ 0 w 3"/>
                <a:gd name="T5" fmla="*/ 66 h 66"/>
                <a:gd name="T6" fmla="*/ 0 w 3"/>
                <a:gd name="T7" fmla="*/ 66 h 66"/>
                <a:gd name="T8" fmla="*/ 1 w 3"/>
                <a:gd name="T9" fmla="*/ 66 h 66"/>
                <a:gd name="T10" fmla="*/ 1 w 3"/>
                <a:gd name="T11" fmla="*/ 66 h 66"/>
                <a:gd name="T12" fmla="*/ 2 w 3"/>
                <a:gd name="T13" fmla="*/ 66 h 66"/>
                <a:gd name="T14" fmla="*/ 3 w 3"/>
                <a:gd name="T15" fmla="*/ 3 h 66"/>
                <a:gd name="T16" fmla="*/ 3 w 3"/>
                <a:gd name="T17" fmla="*/ 3 h 66"/>
                <a:gd name="T18" fmla="*/ 3 w 3"/>
                <a:gd name="T19" fmla="*/ 2 h 66"/>
                <a:gd name="T20" fmla="*/ 3 w 3"/>
                <a:gd name="T21" fmla="*/ 2 h 66"/>
                <a:gd name="T22" fmla="*/ 3 w 3"/>
                <a:gd name="T23" fmla="*/ 1 h 66"/>
                <a:gd name="T24" fmla="*/ 3 w 3"/>
                <a:gd name="T25" fmla="*/ 1 h 66"/>
                <a:gd name="T26" fmla="*/ 3 w 3"/>
                <a:gd name="T27" fmla="*/ 1 h 66"/>
                <a:gd name="T28" fmla="*/ 3 w 3"/>
                <a:gd name="T29" fmla="*/ 1 h 66"/>
                <a:gd name="T30" fmla="*/ 3 w 3"/>
                <a:gd name="T31" fmla="*/ 0 h 66"/>
                <a:gd name="T32" fmla="*/ 2 w 3"/>
                <a:gd name="T33" fmla="*/ 0 h 66"/>
                <a:gd name="T34" fmla="*/ 2 w 3"/>
                <a:gd name="T35" fmla="*/ 0 h 66"/>
                <a:gd name="T36" fmla="*/ 2 w 3"/>
                <a:gd name="T37" fmla="*/ 0 h 66"/>
                <a:gd name="T38" fmla="*/ 2 w 3"/>
                <a:gd name="T39" fmla="*/ 0 h 66"/>
                <a:gd name="T40" fmla="*/ 1 w 3"/>
                <a:gd name="T41" fmla="*/ 0 h 66"/>
                <a:gd name="T42" fmla="*/ 0 w 3"/>
                <a:gd name="T43" fmla="*/ 6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66">
                  <a:moveTo>
                    <a:pt x="0" y="65"/>
                  </a:moveTo>
                  <a:lnTo>
                    <a:pt x="0" y="66"/>
                  </a:lnTo>
                  <a:lnTo>
                    <a:pt x="0" y="66"/>
                  </a:lnTo>
                  <a:lnTo>
                    <a:pt x="0" y="66"/>
                  </a:lnTo>
                  <a:lnTo>
                    <a:pt x="1" y="66"/>
                  </a:lnTo>
                  <a:lnTo>
                    <a:pt x="1" y="66"/>
                  </a:lnTo>
                  <a:lnTo>
                    <a:pt x="2" y="66"/>
                  </a:lnTo>
                  <a:lnTo>
                    <a:pt x="3" y="3"/>
                  </a:lnTo>
                  <a:lnTo>
                    <a:pt x="3" y="3"/>
                  </a:lnTo>
                  <a:lnTo>
                    <a:pt x="3" y="2"/>
                  </a:lnTo>
                  <a:lnTo>
                    <a:pt x="3" y="2"/>
                  </a:lnTo>
                  <a:lnTo>
                    <a:pt x="3" y="1"/>
                  </a:lnTo>
                  <a:lnTo>
                    <a:pt x="3" y="1"/>
                  </a:lnTo>
                  <a:lnTo>
                    <a:pt x="3" y="1"/>
                  </a:lnTo>
                  <a:lnTo>
                    <a:pt x="3" y="1"/>
                  </a:lnTo>
                  <a:lnTo>
                    <a:pt x="3" y="0"/>
                  </a:lnTo>
                  <a:lnTo>
                    <a:pt x="2" y="0"/>
                  </a:lnTo>
                  <a:lnTo>
                    <a:pt x="2" y="0"/>
                  </a:lnTo>
                  <a:lnTo>
                    <a:pt x="2" y="0"/>
                  </a:lnTo>
                  <a:lnTo>
                    <a:pt x="2" y="0"/>
                  </a:lnTo>
                  <a:lnTo>
                    <a:pt x="1" y="0"/>
                  </a:lnTo>
                  <a:lnTo>
                    <a:pt x="0" y="65"/>
                  </a:lnTo>
                  <a:close/>
                </a:path>
              </a:pathLst>
            </a:custGeom>
            <a:solidFill>
              <a:srgbClr val="7FBF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2" name="Freeform 1142"/>
            <p:cNvSpPr>
              <a:spLocks/>
            </p:cNvSpPr>
            <p:nvPr/>
          </p:nvSpPr>
          <p:spPr bwMode="auto">
            <a:xfrm>
              <a:off x="1390" y="3317"/>
              <a:ext cx="3" cy="66"/>
            </a:xfrm>
            <a:custGeom>
              <a:avLst/>
              <a:gdLst>
                <a:gd name="T0" fmla="*/ 0 w 3"/>
                <a:gd name="T1" fmla="*/ 65 h 66"/>
                <a:gd name="T2" fmla="*/ 0 w 3"/>
                <a:gd name="T3" fmla="*/ 66 h 66"/>
                <a:gd name="T4" fmla="*/ 0 w 3"/>
                <a:gd name="T5" fmla="*/ 66 h 66"/>
                <a:gd name="T6" fmla="*/ 0 w 3"/>
                <a:gd name="T7" fmla="*/ 66 h 66"/>
                <a:gd name="T8" fmla="*/ 1 w 3"/>
                <a:gd name="T9" fmla="*/ 66 h 66"/>
                <a:gd name="T10" fmla="*/ 1 w 3"/>
                <a:gd name="T11" fmla="*/ 66 h 66"/>
                <a:gd name="T12" fmla="*/ 2 w 3"/>
                <a:gd name="T13" fmla="*/ 66 h 66"/>
                <a:gd name="T14" fmla="*/ 3 w 3"/>
                <a:gd name="T15" fmla="*/ 3 h 66"/>
                <a:gd name="T16" fmla="*/ 3 w 3"/>
                <a:gd name="T17" fmla="*/ 3 h 66"/>
                <a:gd name="T18" fmla="*/ 3 w 3"/>
                <a:gd name="T19" fmla="*/ 2 h 66"/>
                <a:gd name="T20" fmla="*/ 3 w 3"/>
                <a:gd name="T21" fmla="*/ 2 h 66"/>
                <a:gd name="T22" fmla="*/ 3 w 3"/>
                <a:gd name="T23" fmla="*/ 1 h 66"/>
                <a:gd name="T24" fmla="*/ 3 w 3"/>
                <a:gd name="T25" fmla="*/ 1 h 66"/>
                <a:gd name="T26" fmla="*/ 3 w 3"/>
                <a:gd name="T27" fmla="*/ 1 h 66"/>
                <a:gd name="T28" fmla="*/ 3 w 3"/>
                <a:gd name="T29" fmla="*/ 1 h 66"/>
                <a:gd name="T30" fmla="*/ 3 w 3"/>
                <a:gd name="T31" fmla="*/ 0 h 66"/>
                <a:gd name="T32" fmla="*/ 2 w 3"/>
                <a:gd name="T33" fmla="*/ 0 h 66"/>
                <a:gd name="T34" fmla="*/ 2 w 3"/>
                <a:gd name="T35" fmla="*/ 0 h 66"/>
                <a:gd name="T36" fmla="*/ 2 w 3"/>
                <a:gd name="T37" fmla="*/ 0 h 66"/>
                <a:gd name="T38" fmla="*/ 2 w 3"/>
                <a:gd name="T39" fmla="*/ 0 h 66"/>
                <a:gd name="T40" fmla="*/ 1 w 3"/>
                <a:gd name="T41" fmla="*/ 0 h 66"/>
                <a:gd name="T42" fmla="*/ 0 w 3"/>
                <a:gd name="T43" fmla="*/ 6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66">
                  <a:moveTo>
                    <a:pt x="0" y="65"/>
                  </a:moveTo>
                  <a:lnTo>
                    <a:pt x="0" y="66"/>
                  </a:lnTo>
                  <a:lnTo>
                    <a:pt x="0" y="66"/>
                  </a:lnTo>
                  <a:lnTo>
                    <a:pt x="0" y="66"/>
                  </a:lnTo>
                  <a:lnTo>
                    <a:pt x="1" y="66"/>
                  </a:lnTo>
                  <a:lnTo>
                    <a:pt x="1" y="66"/>
                  </a:lnTo>
                  <a:lnTo>
                    <a:pt x="2" y="66"/>
                  </a:lnTo>
                  <a:lnTo>
                    <a:pt x="3" y="3"/>
                  </a:lnTo>
                  <a:lnTo>
                    <a:pt x="3" y="3"/>
                  </a:lnTo>
                  <a:lnTo>
                    <a:pt x="3" y="2"/>
                  </a:lnTo>
                  <a:lnTo>
                    <a:pt x="3" y="2"/>
                  </a:lnTo>
                  <a:lnTo>
                    <a:pt x="3" y="1"/>
                  </a:lnTo>
                  <a:lnTo>
                    <a:pt x="3" y="1"/>
                  </a:lnTo>
                  <a:lnTo>
                    <a:pt x="3" y="1"/>
                  </a:lnTo>
                  <a:lnTo>
                    <a:pt x="3" y="1"/>
                  </a:lnTo>
                  <a:lnTo>
                    <a:pt x="3" y="0"/>
                  </a:lnTo>
                  <a:lnTo>
                    <a:pt x="2" y="0"/>
                  </a:lnTo>
                  <a:lnTo>
                    <a:pt x="2" y="0"/>
                  </a:lnTo>
                  <a:lnTo>
                    <a:pt x="2" y="0"/>
                  </a:lnTo>
                  <a:lnTo>
                    <a:pt x="2" y="0"/>
                  </a:lnTo>
                  <a:lnTo>
                    <a:pt x="1" y="0"/>
                  </a:lnTo>
                  <a:lnTo>
                    <a:pt x="0" y="65"/>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3" name="Freeform 1143"/>
            <p:cNvSpPr>
              <a:spLocks/>
            </p:cNvSpPr>
            <p:nvPr/>
          </p:nvSpPr>
          <p:spPr bwMode="auto">
            <a:xfrm>
              <a:off x="1395" y="3324"/>
              <a:ext cx="7" cy="50"/>
            </a:xfrm>
            <a:custGeom>
              <a:avLst/>
              <a:gdLst>
                <a:gd name="T0" fmla="*/ 1 w 7"/>
                <a:gd name="T1" fmla="*/ 50 h 50"/>
                <a:gd name="T2" fmla="*/ 1 w 7"/>
                <a:gd name="T3" fmla="*/ 50 h 50"/>
                <a:gd name="T4" fmla="*/ 2 w 7"/>
                <a:gd name="T5" fmla="*/ 50 h 50"/>
                <a:gd name="T6" fmla="*/ 2 w 7"/>
                <a:gd name="T7" fmla="*/ 50 h 50"/>
                <a:gd name="T8" fmla="*/ 3 w 7"/>
                <a:gd name="T9" fmla="*/ 50 h 50"/>
                <a:gd name="T10" fmla="*/ 4 w 7"/>
                <a:gd name="T11" fmla="*/ 50 h 50"/>
                <a:gd name="T12" fmla="*/ 5 w 7"/>
                <a:gd name="T13" fmla="*/ 50 h 50"/>
                <a:gd name="T14" fmla="*/ 5 w 7"/>
                <a:gd name="T15" fmla="*/ 50 h 50"/>
                <a:gd name="T16" fmla="*/ 6 w 7"/>
                <a:gd name="T17" fmla="*/ 50 h 50"/>
                <a:gd name="T18" fmla="*/ 6 w 7"/>
                <a:gd name="T19" fmla="*/ 47 h 50"/>
                <a:gd name="T20" fmla="*/ 7 w 7"/>
                <a:gd name="T21" fmla="*/ 44 h 50"/>
                <a:gd name="T22" fmla="*/ 7 w 7"/>
                <a:gd name="T23" fmla="*/ 41 h 50"/>
                <a:gd name="T24" fmla="*/ 7 w 7"/>
                <a:gd name="T25" fmla="*/ 39 h 50"/>
                <a:gd name="T26" fmla="*/ 7 w 7"/>
                <a:gd name="T27" fmla="*/ 36 h 50"/>
                <a:gd name="T28" fmla="*/ 7 w 7"/>
                <a:gd name="T29" fmla="*/ 33 h 50"/>
                <a:gd name="T30" fmla="*/ 7 w 7"/>
                <a:gd name="T31" fmla="*/ 30 h 50"/>
                <a:gd name="T32" fmla="*/ 7 w 7"/>
                <a:gd name="T33" fmla="*/ 28 h 50"/>
                <a:gd name="T34" fmla="*/ 7 w 7"/>
                <a:gd name="T35" fmla="*/ 26 h 50"/>
                <a:gd name="T36" fmla="*/ 7 w 7"/>
                <a:gd name="T37" fmla="*/ 23 h 50"/>
                <a:gd name="T38" fmla="*/ 7 w 7"/>
                <a:gd name="T39" fmla="*/ 20 h 50"/>
                <a:gd name="T40" fmla="*/ 7 w 7"/>
                <a:gd name="T41" fmla="*/ 18 h 50"/>
                <a:gd name="T42" fmla="*/ 7 w 7"/>
                <a:gd name="T43" fmla="*/ 15 h 50"/>
                <a:gd name="T44" fmla="*/ 7 w 7"/>
                <a:gd name="T45" fmla="*/ 12 h 50"/>
                <a:gd name="T46" fmla="*/ 7 w 7"/>
                <a:gd name="T47" fmla="*/ 9 h 50"/>
                <a:gd name="T48" fmla="*/ 7 w 7"/>
                <a:gd name="T49" fmla="*/ 6 h 50"/>
                <a:gd name="T50" fmla="*/ 7 w 7"/>
                <a:gd name="T51" fmla="*/ 5 h 50"/>
                <a:gd name="T52" fmla="*/ 7 w 7"/>
                <a:gd name="T53" fmla="*/ 5 h 50"/>
                <a:gd name="T54" fmla="*/ 6 w 7"/>
                <a:gd name="T55" fmla="*/ 4 h 50"/>
                <a:gd name="T56" fmla="*/ 6 w 7"/>
                <a:gd name="T57" fmla="*/ 3 h 50"/>
                <a:gd name="T58" fmla="*/ 5 w 7"/>
                <a:gd name="T59" fmla="*/ 2 h 50"/>
                <a:gd name="T60" fmla="*/ 5 w 7"/>
                <a:gd name="T61" fmla="*/ 2 h 50"/>
                <a:gd name="T62" fmla="*/ 4 w 7"/>
                <a:gd name="T63" fmla="*/ 2 h 50"/>
                <a:gd name="T64" fmla="*/ 3 w 7"/>
                <a:gd name="T65" fmla="*/ 2 h 50"/>
                <a:gd name="T66" fmla="*/ 3 w 7"/>
                <a:gd name="T67" fmla="*/ 1 h 50"/>
                <a:gd name="T68" fmla="*/ 3 w 7"/>
                <a:gd name="T69" fmla="*/ 1 h 50"/>
                <a:gd name="T70" fmla="*/ 2 w 7"/>
                <a:gd name="T71" fmla="*/ 0 h 50"/>
                <a:gd name="T72" fmla="*/ 0 w 7"/>
                <a:gd name="T7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50">
                  <a:moveTo>
                    <a:pt x="0" y="50"/>
                  </a:moveTo>
                  <a:lnTo>
                    <a:pt x="1" y="50"/>
                  </a:lnTo>
                  <a:lnTo>
                    <a:pt x="1" y="50"/>
                  </a:lnTo>
                  <a:lnTo>
                    <a:pt x="1" y="50"/>
                  </a:lnTo>
                  <a:lnTo>
                    <a:pt x="2" y="50"/>
                  </a:lnTo>
                  <a:lnTo>
                    <a:pt x="2" y="50"/>
                  </a:lnTo>
                  <a:lnTo>
                    <a:pt x="2" y="50"/>
                  </a:lnTo>
                  <a:lnTo>
                    <a:pt x="2" y="50"/>
                  </a:lnTo>
                  <a:lnTo>
                    <a:pt x="3" y="50"/>
                  </a:lnTo>
                  <a:lnTo>
                    <a:pt x="3" y="50"/>
                  </a:lnTo>
                  <a:lnTo>
                    <a:pt x="3" y="50"/>
                  </a:lnTo>
                  <a:lnTo>
                    <a:pt x="4" y="50"/>
                  </a:lnTo>
                  <a:lnTo>
                    <a:pt x="4" y="50"/>
                  </a:lnTo>
                  <a:lnTo>
                    <a:pt x="5" y="50"/>
                  </a:lnTo>
                  <a:lnTo>
                    <a:pt x="5" y="50"/>
                  </a:lnTo>
                  <a:lnTo>
                    <a:pt x="5" y="50"/>
                  </a:lnTo>
                  <a:lnTo>
                    <a:pt x="6" y="50"/>
                  </a:lnTo>
                  <a:lnTo>
                    <a:pt x="6" y="50"/>
                  </a:lnTo>
                  <a:lnTo>
                    <a:pt x="6" y="48"/>
                  </a:lnTo>
                  <a:lnTo>
                    <a:pt x="6" y="47"/>
                  </a:lnTo>
                  <a:lnTo>
                    <a:pt x="6" y="45"/>
                  </a:lnTo>
                  <a:lnTo>
                    <a:pt x="7" y="44"/>
                  </a:lnTo>
                  <a:lnTo>
                    <a:pt x="7" y="43"/>
                  </a:lnTo>
                  <a:lnTo>
                    <a:pt x="7" y="41"/>
                  </a:lnTo>
                  <a:lnTo>
                    <a:pt x="7" y="40"/>
                  </a:lnTo>
                  <a:lnTo>
                    <a:pt x="7" y="39"/>
                  </a:lnTo>
                  <a:lnTo>
                    <a:pt x="7" y="37"/>
                  </a:lnTo>
                  <a:lnTo>
                    <a:pt x="7" y="36"/>
                  </a:lnTo>
                  <a:lnTo>
                    <a:pt x="7" y="35"/>
                  </a:lnTo>
                  <a:lnTo>
                    <a:pt x="7" y="33"/>
                  </a:lnTo>
                  <a:lnTo>
                    <a:pt x="7" y="32"/>
                  </a:lnTo>
                  <a:lnTo>
                    <a:pt x="7" y="30"/>
                  </a:lnTo>
                  <a:lnTo>
                    <a:pt x="7" y="29"/>
                  </a:lnTo>
                  <a:lnTo>
                    <a:pt x="7" y="28"/>
                  </a:lnTo>
                  <a:lnTo>
                    <a:pt x="7" y="27"/>
                  </a:lnTo>
                  <a:lnTo>
                    <a:pt x="7" y="26"/>
                  </a:lnTo>
                  <a:lnTo>
                    <a:pt x="7" y="24"/>
                  </a:lnTo>
                  <a:lnTo>
                    <a:pt x="7" y="23"/>
                  </a:lnTo>
                  <a:lnTo>
                    <a:pt x="7" y="22"/>
                  </a:lnTo>
                  <a:lnTo>
                    <a:pt x="7" y="20"/>
                  </a:lnTo>
                  <a:lnTo>
                    <a:pt x="7" y="19"/>
                  </a:lnTo>
                  <a:lnTo>
                    <a:pt x="7" y="18"/>
                  </a:lnTo>
                  <a:lnTo>
                    <a:pt x="7" y="16"/>
                  </a:lnTo>
                  <a:lnTo>
                    <a:pt x="7" y="15"/>
                  </a:lnTo>
                  <a:lnTo>
                    <a:pt x="7" y="13"/>
                  </a:lnTo>
                  <a:lnTo>
                    <a:pt x="7" y="12"/>
                  </a:lnTo>
                  <a:lnTo>
                    <a:pt x="7" y="11"/>
                  </a:lnTo>
                  <a:lnTo>
                    <a:pt x="7" y="9"/>
                  </a:lnTo>
                  <a:lnTo>
                    <a:pt x="7" y="8"/>
                  </a:lnTo>
                  <a:lnTo>
                    <a:pt x="7" y="6"/>
                  </a:lnTo>
                  <a:lnTo>
                    <a:pt x="7" y="6"/>
                  </a:lnTo>
                  <a:lnTo>
                    <a:pt x="7" y="5"/>
                  </a:lnTo>
                  <a:lnTo>
                    <a:pt x="7" y="5"/>
                  </a:lnTo>
                  <a:lnTo>
                    <a:pt x="7" y="5"/>
                  </a:lnTo>
                  <a:lnTo>
                    <a:pt x="7" y="4"/>
                  </a:lnTo>
                  <a:lnTo>
                    <a:pt x="6" y="4"/>
                  </a:lnTo>
                  <a:lnTo>
                    <a:pt x="6" y="4"/>
                  </a:lnTo>
                  <a:lnTo>
                    <a:pt x="6" y="3"/>
                  </a:lnTo>
                  <a:lnTo>
                    <a:pt x="5" y="3"/>
                  </a:lnTo>
                  <a:lnTo>
                    <a:pt x="5" y="2"/>
                  </a:lnTo>
                  <a:lnTo>
                    <a:pt x="5" y="2"/>
                  </a:lnTo>
                  <a:lnTo>
                    <a:pt x="5" y="2"/>
                  </a:lnTo>
                  <a:lnTo>
                    <a:pt x="4" y="2"/>
                  </a:lnTo>
                  <a:lnTo>
                    <a:pt x="4" y="2"/>
                  </a:lnTo>
                  <a:lnTo>
                    <a:pt x="4" y="2"/>
                  </a:lnTo>
                  <a:lnTo>
                    <a:pt x="3" y="2"/>
                  </a:lnTo>
                  <a:lnTo>
                    <a:pt x="3" y="1"/>
                  </a:lnTo>
                  <a:lnTo>
                    <a:pt x="3" y="1"/>
                  </a:lnTo>
                  <a:lnTo>
                    <a:pt x="3" y="1"/>
                  </a:lnTo>
                  <a:lnTo>
                    <a:pt x="3" y="1"/>
                  </a:lnTo>
                  <a:lnTo>
                    <a:pt x="2" y="0"/>
                  </a:lnTo>
                  <a:lnTo>
                    <a:pt x="2" y="0"/>
                  </a:lnTo>
                  <a:lnTo>
                    <a:pt x="2" y="0"/>
                  </a:lnTo>
                  <a:lnTo>
                    <a:pt x="0" y="5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4" name="Freeform 1144"/>
            <p:cNvSpPr>
              <a:spLocks/>
            </p:cNvSpPr>
            <p:nvPr/>
          </p:nvSpPr>
          <p:spPr bwMode="auto">
            <a:xfrm>
              <a:off x="1395" y="3324"/>
              <a:ext cx="7" cy="50"/>
            </a:xfrm>
            <a:custGeom>
              <a:avLst/>
              <a:gdLst>
                <a:gd name="T0" fmla="*/ 1 w 7"/>
                <a:gd name="T1" fmla="*/ 50 h 50"/>
                <a:gd name="T2" fmla="*/ 1 w 7"/>
                <a:gd name="T3" fmla="*/ 50 h 50"/>
                <a:gd name="T4" fmla="*/ 2 w 7"/>
                <a:gd name="T5" fmla="*/ 50 h 50"/>
                <a:gd name="T6" fmla="*/ 2 w 7"/>
                <a:gd name="T7" fmla="*/ 50 h 50"/>
                <a:gd name="T8" fmla="*/ 3 w 7"/>
                <a:gd name="T9" fmla="*/ 50 h 50"/>
                <a:gd name="T10" fmla="*/ 4 w 7"/>
                <a:gd name="T11" fmla="*/ 50 h 50"/>
                <a:gd name="T12" fmla="*/ 5 w 7"/>
                <a:gd name="T13" fmla="*/ 50 h 50"/>
                <a:gd name="T14" fmla="*/ 5 w 7"/>
                <a:gd name="T15" fmla="*/ 50 h 50"/>
                <a:gd name="T16" fmla="*/ 6 w 7"/>
                <a:gd name="T17" fmla="*/ 50 h 50"/>
                <a:gd name="T18" fmla="*/ 6 w 7"/>
                <a:gd name="T19" fmla="*/ 47 h 50"/>
                <a:gd name="T20" fmla="*/ 7 w 7"/>
                <a:gd name="T21" fmla="*/ 44 h 50"/>
                <a:gd name="T22" fmla="*/ 7 w 7"/>
                <a:gd name="T23" fmla="*/ 41 h 50"/>
                <a:gd name="T24" fmla="*/ 7 w 7"/>
                <a:gd name="T25" fmla="*/ 39 h 50"/>
                <a:gd name="T26" fmla="*/ 7 w 7"/>
                <a:gd name="T27" fmla="*/ 36 h 50"/>
                <a:gd name="T28" fmla="*/ 7 w 7"/>
                <a:gd name="T29" fmla="*/ 33 h 50"/>
                <a:gd name="T30" fmla="*/ 7 w 7"/>
                <a:gd name="T31" fmla="*/ 30 h 50"/>
                <a:gd name="T32" fmla="*/ 7 w 7"/>
                <a:gd name="T33" fmla="*/ 28 h 50"/>
                <a:gd name="T34" fmla="*/ 7 w 7"/>
                <a:gd name="T35" fmla="*/ 26 h 50"/>
                <a:gd name="T36" fmla="*/ 7 w 7"/>
                <a:gd name="T37" fmla="*/ 23 h 50"/>
                <a:gd name="T38" fmla="*/ 7 w 7"/>
                <a:gd name="T39" fmla="*/ 20 h 50"/>
                <a:gd name="T40" fmla="*/ 7 w 7"/>
                <a:gd name="T41" fmla="*/ 18 h 50"/>
                <a:gd name="T42" fmla="*/ 7 w 7"/>
                <a:gd name="T43" fmla="*/ 15 h 50"/>
                <a:gd name="T44" fmla="*/ 7 w 7"/>
                <a:gd name="T45" fmla="*/ 12 h 50"/>
                <a:gd name="T46" fmla="*/ 7 w 7"/>
                <a:gd name="T47" fmla="*/ 9 h 50"/>
                <a:gd name="T48" fmla="*/ 7 w 7"/>
                <a:gd name="T49" fmla="*/ 6 h 50"/>
                <a:gd name="T50" fmla="*/ 7 w 7"/>
                <a:gd name="T51" fmla="*/ 5 h 50"/>
                <a:gd name="T52" fmla="*/ 7 w 7"/>
                <a:gd name="T53" fmla="*/ 5 h 50"/>
                <a:gd name="T54" fmla="*/ 6 w 7"/>
                <a:gd name="T55" fmla="*/ 4 h 50"/>
                <a:gd name="T56" fmla="*/ 6 w 7"/>
                <a:gd name="T57" fmla="*/ 3 h 50"/>
                <a:gd name="T58" fmla="*/ 5 w 7"/>
                <a:gd name="T59" fmla="*/ 2 h 50"/>
                <a:gd name="T60" fmla="*/ 5 w 7"/>
                <a:gd name="T61" fmla="*/ 2 h 50"/>
                <a:gd name="T62" fmla="*/ 4 w 7"/>
                <a:gd name="T63" fmla="*/ 2 h 50"/>
                <a:gd name="T64" fmla="*/ 3 w 7"/>
                <a:gd name="T65" fmla="*/ 2 h 50"/>
                <a:gd name="T66" fmla="*/ 3 w 7"/>
                <a:gd name="T67" fmla="*/ 1 h 50"/>
                <a:gd name="T68" fmla="*/ 3 w 7"/>
                <a:gd name="T69" fmla="*/ 1 h 50"/>
                <a:gd name="T70" fmla="*/ 2 w 7"/>
                <a:gd name="T71" fmla="*/ 0 h 50"/>
                <a:gd name="T72" fmla="*/ 0 w 7"/>
                <a:gd name="T7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50">
                  <a:moveTo>
                    <a:pt x="0" y="50"/>
                  </a:moveTo>
                  <a:lnTo>
                    <a:pt x="1" y="50"/>
                  </a:lnTo>
                  <a:lnTo>
                    <a:pt x="1" y="50"/>
                  </a:lnTo>
                  <a:lnTo>
                    <a:pt x="1" y="50"/>
                  </a:lnTo>
                  <a:lnTo>
                    <a:pt x="2" y="50"/>
                  </a:lnTo>
                  <a:lnTo>
                    <a:pt x="2" y="50"/>
                  </a:lnTo>
                  <a:lnTo>
                    <a:pt x="2" y="50"/>
                  </a:lnTo>
                  <a:lnTo>
                    <a:pt x="2" y="50"/>
                  </a:lnTo>
                  <a:lnTo>
                    <a:pt x="3" y="50"/>
                  </a:lnTo>
                  <a:lnTo>
                    <a:pt x="3" y="50"/>
                  </a:lnTo>
                  <a:lnTo>
                    <a:pt x="3" y="50"/>
                  </a:lnTo>
                  <a:lnTo>
                    <a:pt x="4" y="50"/>
                  </a:lnTo>
                  <a:lnTo>
                    <a:pt x="4" y="50"/>
                  </a:lnTo>
                  <a:lnTo>
                    <a:pt x="5" y="50"/>
                  </a:lnTo>
                  <a:lnTo>
                    <a:pt x="5" y="50"/>
                  </a:lnTo>
                  <a:lnTo>
                    <a:pt x="5" y="50"/>
                  </a:lnTo>
                  <a:lnTo>
                    <a:pt x="6" y="50"/>
                  </a:lnTo>
                  <a:lnTo>
                    <a:pt x="6" y="50"/>
                  </a:lnTo>
                  <a:lnTo>
                    <a:pt x="6" y="48"/>
                  </a:lnTo>
                  <a:lnTo>
                    <a:pt x="6" y="47"/>
                  </a:lnTo>
                  <a:lnTo>
                    <a:pt x="6" y="45"/>
                  </a:lnTo>
                  <a:lnTo>
                    <a:pt x="7" y="44"/>
                  </a:lnTo>
                  <a:lnTo>
                    <a:pt x="7" y="43"/>
                  </a:lnTo>
                  <a:lnTo>
                    <a:pt x="7" y="41"/>
                  </a:lnTo>
                  <a:lnTo>
                    <a:pt x="7" y="40"/>
                  </a:lnTo>
                  <a:lnTo>
                    <a:pt x="7" y="39"/>
                  </a:lnTo>
                  <a:lnTo>
                    <a:pt x="7" y="37"/>
                  </a:lnTo>
                  <a:lnTo>
                    <a:pt x="7" y="36"/>
                  </a:lnTo>
                  <a:lnTo>
                    <a:pt x="7" y="35"/>
                  </a:lnTo>
                  <a:lnTo>
                    <a:pt x="7" y="33"/>
                  </a:lnTo>
                  <a:lnTo>
                    <a:pt x="7" y="32"/>
                  </a:lnTo>
                  <a:lnTo>
                    <a:pt x="7" y="30"/>
                  </a:lnTo>
                  <a:lnTo>
                    <a:pt x="7" y="29"/>
                  </a:lnTo>
                  <a:lnTo>
                    <a:pt x="7" y="28"/>
                  </a:lnTo>
                  <a:lnTo>
                    <a:pt x="7" y="27"/>
                  </a:lnTo>
                  <a:lnTo>
                    <a:pt x="7" y="26"/>
                  </a:lnTo>
                  <a:lnTo>
                    <a:pt x="7" y="24"/>
                  </a:lnTo>
                  <a:lnTo>
                    <a:pt x="7" y="23"/>
                  </a:lnTo>
                  <a:lnTo>
                    <a:pt x="7" y="22"/>
                  </a:lnTo>
                  <a:lnTo>
                    <a:pt x="7" y="20"/>
                  </a:lnTo>
                  <a:lnTo>
                    <a:pt x="7" y="19"/>
                  </a:lnTo>
                  <a:lnTo>
                    <a:pt x="7" y="18"/>
                  </a:lnTo>
                  <a:lnTo>
                    <a:pt x="7" y="16"/>
                  </a:lnTo>
                  <a:lnTo>
                    <a:pt x="7" y="15"/>
                  </a:lnTo>
                  <a:lnTo>
                    <a:pt x="7" y="13"/>
                  </a:lnTo>
                  <a:lnTo>
                    <a:pt x="7" y="12"/>
                  </a:lnTo>
                  <a:lnTo>
                    <a:pt x="7" y="11"/>
                  </a:lnTo>
                  <a:lnTo>
                    <a:pt x="7" y="9"/>
                  </a:lnTo>
                  <a:lnTo>
                    <a:pt x="7" y="8"/>
                  </a:lnTo>
                  <a:lnTo>
                    <a:pt x="7" y="6"/>
                  </a:lnTo>
                  <a:lnTo>
                    <a:pt x="7" y="6"/>
                  </a:lnTo>
                  <a:lnTo>
                    <a:pt x="7" y="5"/>
                  </a:lnTo>
                  <a:lnTo>
                    <a:pt x="7" y="5"/>
                  </a:lnTo>
                  <a:lnTo>
                    <a:pt x="7" y="5"/>
                  </a:lnTo>
                  <a:lnTo>
                    <a:pt x="7" y="4"/>
                  </a:lnTo>
                  <a:lnTo>
                    <a:pt x="6" y="4"/>
                  </a:lnTo>
                  <a:lnTo>
                    <a:pt x="6" y="4"/>
                  </a:lnTo>
                  <a:lnTo>
                    <a:pt x="6" y="3"/>
                  </a:lnTo>
                  <a:lnTo>
                    <a:pt x="5" y="3"/>
                  </a:lnTo>
                  <a:lnTo>
                    <a:pt x="5" y="2"/>
                  </a:lnTo>
                  <a:lnTo>
                    <a:pt x="5" y="2"/>
                  </a:lnTo>
                  <a:lnTo>
                    <a:pt x="5" y="2"/>
                  </a:lnTo>
                  <a:lnTo>
                    <a:pt x="4" y="2"/>
                  </a:lnTo>
                  <a:lnTo>
                    <a:pt x="4" y="2"/>
                  </a:lnTo>
                  <a:lnTo>
                    <a:pt x="4" y="2"/>
                  </a:lnTo>
                  <a:lnTo>
                    <a:pt x="3" y="2"/>
                  </a:lnTo>
                  <a:lnTo>
                    <a:pt x="3" y="1"/>
                  </a:lnTo>
                  <a:lnTo>
                    <a:pt x="3" y="1"/>
                  </a:lnTo>
                  <a:lnTo>
                    <a:pt x="3" y="1"/>
                  </a:lnTo>
                  <a:lnTo>
                    <a:pt x="3" y="1"/>
                  </a:lnTo>
                  <a:lnTo>
                    <a:pt x="2" y="0"/>
                  </a:lnTo>
                  <a:lnTo>
                    <a:pt x="2" y="0"/>
                  </a:lnTo>
                  <a:lnTo>
                    <a:pt x="2" y="0"/>
                  </a:lnTo>
                  <a:lnTo>
                    <a:pt x="0" y="50"/>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5" name="Freeform 1145"/>
            <p:cNvSpPr>
              <a:spLocks/>
            </p:cNvSpPr>
            <p:nvPr/>
          </p:nvSpPr>
          <p:spPr bwMode="auto">
            <a:xfrm>
              <a:off x="1459" y="3320"/>
              <a:ext cx="44" cy="21"/>
            </a:xfrm>
            <a:custGeom>
              <a:avLst/>
              <a:gdLst>
                <a:gd name="T0" fmla="*/ 0 w 44"/>
                <a:gd name="T1" fmla="*/ 21 h 21"/>
                <a:gd name="T2" fmla="*/ 43 w 44"/>
                <a:gd name="T3" fmla="*/ 19 h 21"/>
                <a:gd name="T4" fmla="*/ 43 w 44"/>
                <a:gd name="T5" fmla="*/ 18 h 21"/>
                <a:gd name="T6" fmla="*/ 43 w 44"/>
                <a:gd name="T7" fmla="*/ 17 h 21"/>
                <a:gd name="T8" fmla="*/ 43 w 44"/>
                <a:gd name="T9" fmla="*/ 16 h 21"/>
                <a:gd name="T10" fmla="*/ 43 w 44"/>
                <a:gd name="T11" fmla="*/ 15 h 21"/>
                <a:gd name="T12" fmla="*/ 44 w 44"/>
                <a:gd name="T13" fmla="*/ 13 h 21"/>
                <a:gd name="T14" fmla="*/ 44 w 44"/>
                <a:gd name="T15" fmla="*/ 12 h 21"/>
                <a:gd name="T16" fmla="*/ 44 w 44"/>
                <a:gd name="T17" fmla="*/ 11 h 21"/>
                <a:gd name="T18" fmla="*/ 44 w 44"/>
                <a:gd name="T19" fmla="*/ 9 h 21"/>
                <a:gd name="T20" fmla="*/ 44 w 44"/>
                <a:gd name="T21" fmla="*/ 8 h 21"/>
                <a:gd name="T22" fmla="*/ 44 w 44"/>
                <a:gd name="T23" fmla="*/ 7 h 21"/>
                <a:gd name="T24" fmla="*/ 44 w 44"/>
                <a:gd name="T25" fmla="*/ 6 h 21"/>
                <a:gd name="T26" fmla="*/ 44 w 44"/>
                <a:gd name="T27" fmla="*/ 4 h 21"/>
                <a:gd name="T28" fmla="*/ 44 w 44"/>
                <a:gd name="T29" fmla="*/ 3 h 21"/>
                <a:gd name="T30" fmla="*/ 43 w 44"/>
                <a:gd name="T31" fmla="*/ 2 h 21"/>
                <a:gd name="T32" fmla="*/ 43 w 44"/>
                <a:gd name="T33" fmla="*/ 1 h 21"/>
                <a:gd name="T34" fmla="*/ 42 w 44"/>
                <a:gd name="T35" fmla="*/ 1 h 21"/>
                <a:gd name="T36" fmla="*/ 39 w 44"/>
                <a:gd name="T37" fmla="*/ 1 h 21"/>
                <a:gd name="T38" fmla="*/ 37 w 44"/>
                <a:gd name="T39" fmla="*/ 1 h 21"/>
                <a:gd name="T40" fmla="*/ 34 w 44"/>
                <a:gd name="T41" fmla="*/ 2 h 21"/>
                <a:gd name="T42" fmla="*/ 31 w 44"/>
                <a:gd name="T43" fmla="*/ 2 h 21"/>
                <a:gd name="T44" fmla="*/ 28 w 44"/>
                <a:gd name="T45" fmla="*/ 2 h 21"/>
                <a:gd name="T46" fmla="*/ 26 w 44"/>
                <a:gd name="T47" fmla="*/ 2 h 21"/>
                <a:gd name="T48" fmla="*/ 23 w 44"/>
                <a:gd name="T49" fmla="*/ 2 h 21"/>
                <a:gd name="T50" fmla="*/ 20 w 44"/>
                <a:gd name="T51" fmla="*/ 2 h 21"/>
                <a:gd name="T52" fmla="*/ 17 w 44"/>
                <a:gd name="T53" fmla="*/ 3 h 21"/>
                <a:gd name="T54" fmla="*/ 15 w 44"/>
                <a:gd name="T55" fmla="*/ 3 h 21"/>
                <a:gd name="T56" fmla="*/ 12 w 44"/>
                <a:gd name="T57" fmla="*/ 3 h 21"/>
                <a:gd name="T58" fmla="*/ 10 w 44"/>
                <a:gd name="T59" fmla="*/ 3 h 21"/>
                <a:gd name="T60" fmla="*/ 7 w 44"/>
                <a:gd name="T61" fmla="*/ 3 h 21"/>
                <a:gd name="T62" fmla="*/ 4 w 44"/>
                <a:gd name="T63" fmla="*/ 3 h 21"/>
                <a:gd name="T64" fmla="*/ 2 w 44"/>
                <a:gd name="T6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21">
                  <a:moveTo>
                    <a:pt x="0" y="4"/>
                  </a:moveTo>
                  <a:lnTo>
                    <a:pt x="0" y="21"/>
                  </a:lnTo>
                  <a:lnTo>
                    <a:pt x="43" y="20"/>
                  </a:lnTo>
                  <a:lnTo>
                    <a:pt x="43" y="19"/>
                  </a:lnTo>
                  <a:lnTo>
                    <a:pt x="43" y="19"/>
                  </a:lnTo>
                  <a:lnTo>
                    <a:pt x="43" y="18"/>
                  </a:lnTo>
                  <a:lnTo>
                    <a:pt x="43" y="17"/>
                  </a:lnTo>
                  <a:lnTo>
                    <a:pt x="43" y="17"/>
                  </a:lnTo>
                  <a:lnTo>
                    <a:pt x="43" y="16"/>
                  </a:lnTo>
                  <a:lnTo>
                    <a:pt x="43" y="16"/>
                  </a:lnTo>
                  <a:lnTo>
                    <a:pt x="43" y="15"/>
                  </a:lnTo>
                  <a:lnTo>
                    <a:pt x="43" y="15"/>
                  </a:lnTo>
                  <a:lnTo>
                    <a:pt x="43" y="14"/>
                  </a:lnTo>
                  <a:lnTo>
                    <a:pt x="44" y="13"/>
                  </a:lnTo>
                  <a:lnTo>
                    <a:pt x="44" y="13"/>
                  </a:lnTo>
                  <a:lnTo>
                    <a:pt x="44" y="12"/>
                  </a:lnTo>
                  <a:lnTo>
                    <a:pt x="44" y="11"/>
                  </a:lnTo>
                  <a:lnTo>
                    <a:pt x="44" y="11"/>
                  </a:lnTo>
                  <a:lnTo>
                    <a:pt x="44" y="10"/>
                  </a:lnTo>
                  <a:lnTo>
                    <a:pt x="44" y="9"/>
                  </a:lnTo>
                  <a:lnTo>
                    <a:pt x="44" y="9"/>
                  </a:lnTo>
                  <a:lnTo>
                    <a:pt x="44" y="8"/>
                  </a:lnTo>
                  <a:lnTo>
                    <a:pt x="44" y="8"/>
                  </a:lnTo>
                  <a:lnTo>
                    <a:pt x="44" y="7"/>
                  </a:lnTo>
                  <a:lnTo>
                    <a:pt x="44" y="6"/>
                  </a:lnTo>
                  <a:lnTo>
                    <a:pt x="44" y="6"/>
                  </a:lnTo>
                  <a:lnTo>
                    <a:pt x="44" y="5"/>
                  </a:lnTo>
                  <a:lnTo>
                    <a:pt x="44" y="4"/>
                  </a:lnTo>
                  <a:lnTo>
                    <a:pt x="44" y="4"/>
                  </a:lnTo>
                  <a:lnTo>
                    <a:pt x="44" y="3"/>
                  </a:lnTo>
                  <a:lnTo>
                    <a:pt x="43" y="3"/>
                  </a:lnTo>
                  <a:lnTo>
                    <a:pt x="43" y="2"/>
                  </a:lnTo>
                  <a:lnTo>
                    <a:pt x="43" y="2"/>
                  </a:lnTo>
                  <a:lnTo>
                    <a:pt x="43" y="1"/>
                  </a:lnTo>
                  <a:lnTo>
                    <a:pt x="43" y="0"/>
                  </a:lnTo>
                  <a:lnTo>
                    <a:pt x="42" y="1"/>
                  </a:lnTo>
                  <a:lnTo>
                    <a:pt x="41" y="1"/>
                  </a:lnTo>
                  <a:lnTo>
                    <a:pt x="39" y="1"/>
                  </a:lnTo>
                  <a:lnTo>
                    <a:pt x="38" y="1"/>
                  </a:lnTo>
                  <a:lnTo>
                    <a:pt x="37" y="1"/>
                  </a:lnTo>
                  <a:lnTo>
                    <a:pt x="35" y="2"/>
                  </a:lnTo>
                  <a:lnTo>
                    <a:pt x="34" y="2"/>
                  </a:lnTo>
                  <a:lnTo>
                    <a:pt x="32" y="2"/>
                  </a:lnTo>
                  <a:lnTo>
                    <a:pt x="31" y="2"/>
                  </a:lnTo>
                  <a:lnTo>
                    <a:pt x="30" y="2"/>
                  </a:lnTo>
                  <a:lnTo>
                    <a:pt x="28" y="2"/>
                  </a:lnTo>
                  <a:lnTo>
                    <a:pt x="27" y="2"/>
                  </a:lnTo>
                  <a:lnTo>
                    <a:pt x="26" y="2"/>
                  </a:lnTo>
                  <a:lnTo>
                    <a:pt x="24" y="2"/>
                  </a:lnTo>
                  <a:lnTo>
                    <a:pt x="23" y="2"/>
                  </a:lnTo>
                  <a:lnTo>
                    <a:pt x="22" y="2"/>
                  </a:lnTo>
                  <a:lnTo>
                    <a:pt x="20" y="2"/>
                  </a:lnTo>
                  <a:lnTo>
                    <a:pt x="19" y="3"/>
                  </a:lnTo>
                  <a:lnTo>
                    <a:pt x="17" y="3"/>
                  </a:lnTo>
                  <a:lnTo>
                    <a:pt x="16" y="3"/>
                  </a:lnTo>
                  <a:lnTo>
                    <a:pt x="15" y="3"/>
                  </a:lnTo>
                  <a:lnTo>
                    <a:pt x="14" y="3"/>
                  </a:lnTo>
                  <a:lnTo>
                    <a:pt x="12" y="3"/>
                  </a:lnTo>
                  <a:lnTo>
                    <a:pt x="11" y="3"/>
                  </a:lnTo>
                  <a:lnTo>
                    <a:pt x="10" y="3"/>
                  </a:lnTo>
                  <a:lnTo>
                    <a:pt x="8" y="3"/>
                  </a:lnTo>
                  <a:lnTo>
                    <a:pt x="7" y="3"/>
                  </a:lnTo>
                  <a:lnTo>
                    <a:pt x="6" y="3"/>
                  </a:lnTo>
                  <a:lnTo>
                    <a:pt x="4" y="3"/>
                  </a:lnTo>
                  <a:lnTo>
                    <a:pt x="3" y="4"/>
                  </a:lnTo>
                  <a:lnTo>
                    <a:pt x="2" y="4"/>
                  </a:lnTo>
                  <a:lnTo>
                    <a:pt x="0" y="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6" name="Freeform 1146"/>
            <p:cNvSpPr>
              <a:spLocks/>
            </p:cNvSpPr>
            <p:nvPr/>
          </p:nvSpPr>
          <p:spPr bwMode="auto">
            <a:xfrm>
              <a:off x="1459" y="3320"/>
              <a:ext cx="44" cy="21"/>
            </a:xfrm>
            <a:custGeom>
              <a:avLst/>
              <a:gdLst>
                <a:gd name="T0" fmla="*/ 0 w 44"/>
                <a:gd name="T1" fmla="*/ 21 h 21"/>
                <a:gd name="T2" fmla="*/ 43 w 44"/>
                <a:gd name="T3" fmla="*/ 19 h 21"/>
                <a:gd name="T4" fmla="*/ 43 w 44"/>
                <a:gd name="T5" fmla="*/ 18 h 21"/>
                <a:gd name="T6" fmla="*/ 43 w 44"/>
                <a:gd name="T7" fmla="*/ 17 h 21"/>
                <a:gd name="T8" fmla="*/ 43 w 44"/>
                <a:gd name="T9" fmla="*/ 16 h 21"/>
                <a:gd name="T10" fmla="*/ 43 w 44"/>
                <a:gd name="T11" fmla="*/ 15 h 21"/>
                <a:gd name="T12" fmla="*/ 44 w 44"/>
                <a:gd name="T13" fmla="*/ 13 h 21"/>
                <a:gd name="T14" fmla="*/ 44 w 44"/>
                <a:gd name="T15" fmla="*/ 12 h 21"/>
                <a:gd name="T16" fmla="*/ 44 w 44"/>
                <a:gd name="T17" fmla="*/ 11 h 21"/>
                <a:gd name="T18" fmla="*/ 44 w 44"/>
                <a:gd name="T19" fmla="*/ 9 h 21"/>
                <a:gd name="T20" fmla="*/ 44 w 44"/>
                <a:gd name="T21" fmla="*/ 8 h 21"/>
                <a:gd name="T22" fmla="*/ 44 w 44"/>
                <a:gd name="T23" fmla="*/ 7 h 21"/>
                <a:gd name="T24" fmla="*/ 44 w 44"/>
                <a:gd name="T25" fmla="*/ 6 h 21"/>
                <a:gd name="T26" fmla="*/ 44 w 44"/>
                <a:gd name="T27" fmla="*/ 4 h 21"/>
                <a:gd name="T28" fmla="*/ 44 w 44"/>
                <a:gd name="T29" fmla="*/ 3 h 21"/>
                <a:gd name="T30" fmla="*/ 43 w 44"/>
                <a:gd name="T31" fmla="*/ 2 h 21"/>
                <a:gd name="T32" fmla="*/ 43 w 44"/>
                <a:gd name="T33" fmla="*/ 1 h 21"/>
                <a:gd name="T34" fmla="*/ 42 w 44"/>
                <a:gd name="T35" fmla="*/ 1 h 21"/>
                <a:gd name="T36" fmla="*/ 39 w 44"/>
                <a:gd name="T37" fmla="*/ 1 h 21"/>
                <a:gd name="T38" fmla="*/ 37 w 44"/>
                <a:gd name="T39" fmla="*/ 1 h 21"/>
                <a:gd name="T40" fmla="*/ 34 w 44"/>
                <a:gd name="T41" fmla="*/ 2 h 21"/>
                <a:gd name="T42" fmla="*/ 31 w 44"/>
                <a:gd name="T43" fmla="*/ 2 h 21"/>
                <a:gd name="T44" fmla="*/ 28 w 44"/>
                <a:gd name="T45" fmla="*/ 2 h 21"/>
                <a:gd name="T46" fmla="*/ 26 w 44"/>
                <a:gd name="T47" fmla="*/ 2 h 21"/>
                <a:gd name="T48" fmla="*/ 23 w 44"/>
                <a:gd name="T49" fmla="*/ 2 h 21"/>
                <a:gd name="T50" fmla="*/ 20 w 44"/>
                <a:gd name="T51" fmla="*/ 2 h 21"/>
                <a:gd name="T52" fmla="*/ 17 w 44"/>
                <a:gd name="T53" fmla="*/ 3 h 21"/>
                <a:gd name="T54" fmla="*/ 15 w 44"/>
                <a:gd name="T55" fmla="*/ 3 h 21"/>
                <a:gd name="T56" fmla="*/ 12 w 44"/>
                <a:gd name="T57" fmla="*/ 3 h 21"/>
                <a:gd name="T58" fmla="*/ 10 w 44"/>
                <a:gd name="T59" fmla="*/ 3 h 21"/>
                <a:gd name="T60" fmla="*/ 7 w 44"/>
                <a:gd name="T61" fmla="*/ 3 h 21"/>
                <a:gd name="T62" fmla="*/ 4 w 44"/>
                <a:gd name="T63" fmla="*/ 3 h 21"/>
                <a:gd name="T64" fmla="*/ 2 w 44"/>
                <a:gd name="T6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21">
                  <a:moveTo>
                    <a:pt x="0" y="4"/>
                  </a:moveTo>
                  <a:lnTo>
                    <a:pt x="0" y="21"/>
                  </a:lnTo>
                  <a:lnTo>
                    <a:pt x="43" y="20"/>
                  </a:lnTo>
                  <a:lnTo>
                    <a:pt x="43" y="19"/>
                  </a:lnTo>
                  <a:lnTo>
                    <a:pt x="43" y="19"/>
                  </a:lnTo>
                  <a:lnTo>
                    <a:pt x="43" y="18"/>
                  </a:lnTo>
                  <a:lnTo>
                    <a:pt x="43" y="17"/>
                  </a:lnTo>
                  <a:lnTo>
                    <a:pt x="43" y="17"/>
                  </a:lnTo>
                  <a:lnTo>
                    <a:pt x="43" y="16"/>
                  </a:lnTo>
                  <a:lnTo>
                    <a:pt x="43" y="16"/>
                  </a:lnTo>
                  <a:lnTo>
                    <a:pt x="43" y="15"/>
                  </a:lnTo>
                  <a:lnTo>
                    <a:pt x="43" y="15"/>
                  </a:lnTo>
                  <a:lnTo>
                    <a:pt x="43" y="14"/>
                  </a:lnTo>
                  <a:lnTo>
                    <a:pt x="44" y="13"/>
                  </a:lnTo>
                  <a:lnTo>
                    <a:pt x="44" y="13"/>
                  </a:lnTo>
                  <a:lnTo>
                    <a:pt x="44" y="12"/>
                  </a:lnTo>
                  <a:lnTo>
                    <a:pt x="44" y="11"/>
                  </a:lnTo>
                  <a:lnTo>
                    <a:pt x="44" y="11"/>
                  </a:lnTo>
                  <a:lnTo>
                    <a:pt x="44" y="10"/>
                  </a:lnTo>
                  <a:lnTo>
                    <a:pt x="44" y="9"/>
                  </a:lnTo>
                  <a:lnTo>
                    <a:pt x="44" y="9"/>
                  </a:lnTo>
                  <a:lnTo>
                    <a:pt x="44" y="8"/>
                  </a:lnTo>
                  <a:lnTo>
                    <a:pt x="44" y="8"/>
                  </a:lnTo>
                  <a:lnTo>
                    <a:pt x="44" y="7"/>
                  </a:lnTo>
                  <a:lnTo>
                    <a:pt x="44" y="6"/>
                  </a:lnTo>
                  <a:lnTo>
                    <a:pt x="44" y="6"/>
                  </a:lnTo>
                  <a:lnTo>
                    <a:pt x="44" y="5"/>
                  </a:lnTo>
                  <a:lnTo>
                    <a:pt x="44" y="4"/>
                  </a:lnTo>
                  <a:lnTo>
                    <a:pt x="44" y="4"/>
                  </a:lnTo>
                  <a:lnTo>
                    <a:pt x="44" y="3"/>
                  </a:lnTo>
                  <a:lnTo>
                    <a:pt x="43" y="3"/>
                  </a:lnTo>
                  <a:lnTo>
                    <a:pt x="43" y="2"/>
                  </a:lnTo>
                  <a:lnTo>
                    <a:pt x="43" y="2"/>
                  </a:lnTo>
                  <a:lnTo>
                    <a:pt x="43" y="1"/>
                  </a:lnTo>
                  <a:lnTo>
                    <a:pt x="43" y="0"/>
                  </a:lnTo>
                  <a:lnTo>
                    <a:pt x="42" y="1"/>
                  </a:lnTo>
                  <a:lnTo>
                    <a:pt x="41" y="1"/>
                  </a:lnTo>
                  <a:lnTo>
                    <a:pt x="39" y="1"/>
                  </a:lnTo>
                  <a:lnTo>
                    <a:pt x="38" y="1"/>
                  </a:lnTo>
                  <a:lnTo>
                    <a:pt x="37" y="1"/>
                  </a:lnTo>
                  <a:lnTo>
                    <a:pt x="35" y="2"/>
                  </a:lnTo>
                  <a:lnTo>
                    <a:pt x="34" y="2"/>
                  </a:lnTo>
                  <a:lnTo>
                    <a:pt x="32" y="2"/>
                  </a:lnTo>
                  <a:lnTo>
                    <a:pt x="31" y="2"/>
                  </a:lnTo>
                  <a:lnTo>
                    <a:pt x="30" y="2"/>
                  </a:lnTo>
                  <a:lnTo>
                    <a:pt x="28" y="2"/>
                  </a:lnTo>
                  <a:lnTo>
                    <a:pt x="27" y="2"/>
                  </a:lnTo>
                  <a:lnTo>
                    <a:pt x="26" y="2"/>
                  </a:lnTo>
                  <a:lnTo>
                    <a:pt x="24" y="2"/>
                  </a:lnTo>
                  <a:lnTo>
                    <a:pt x="23" y="2"/>
                  </a:lnTo>
                  <a:lnTo>
                    <a:pt x="22" y="2"/>
                  </a:lnTo>
                  <a:lnTo>
                    <a:pt x="20" y="2"/>
                  </a:lnTo>
                  <a:lnTo>
                    <a:pt x="19" y="3"/>
                  </a:lnTo>
                  <a:lnTo>
                    <a:pt x="17" y="3"/>
                  </a:lnTo>
                  <a:lnTo>
                    <a:pt x="16" y="3"/>
                  </a:lnTo>
                  <a:lnTo>
                    <a:pt x="15" y="3"/>
                  </a:lnTo>
                  <a:lnTo>
                    <a:pt x="14" y="3"/>
                  </a:lnTo>
                  <a:lnTo>
                    <a:pt x="12" y="3"/>
                  </a:lnTo>
                  <a:lnTo>
                    <a:pt x="11" y="3"/>
                  </a:lnTo>
                  <a:lnTo>
                    <a:pt x="10" y="3"/>
                  </a:lnTo>
                  <a:lnTo>
                    <a:pt x="8" y="3"/>
                  </a:lnTo>
                  <a:lnTo>
                    <a:pt x="7" y="3"/>
                  </a:lnTo>
                  <a:lnTo>
                    <a:pt x="6" y="3"/>
                  </a:lnTo>
                  <a:lnTo>
                    <a:pt x="4" y="3"/>
                  </a:lnTo>
                  <a:lnTo>
                    <a:pt x="3" y="4"/>
                  </a:lnTo>
                  <a:lnTo>
                    <a:pt x="2" y="4"/>
                  </a:lnTo>
                  <a:lnTo>
                    <a:pt x="0" y="4"/>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7" name="Freeform 1147"/>
            <p:cNvSpPr>
              <a:spLocks/>
            </p:cNvSpPr>
            <p:nvPr/>
          </p:nvSpPr>
          <p:spPr bwMode="auto">
            <a:xfrm>
              <a:off x="1575" y="3316"/>
              <a:ext cx="43" cy="20"/>
            </a:xfrm>
            <a:custGeom>
              <a:avLst/>
              <a:gdLst>
                <a:gd name="T0" fmla="*/ 0 w 43"/>
                <a:gd name="T1" fmla="*/ 3 h 20"/>
                <a:gd name="T2" fmla="*/ 0 w 43"/>
                <a:gd name="T3" fmla="*/ 5 h 20"/>
                <a:gd name="T4" fmla="*/ 0 w 43"/>
                <a:gd name="T5" fmla="*/ 6 h 20"/>
                <a:gd name="T6" fmla="*/ 0 w 43"/>
                <a:gd name="T7" fmla="*/ 8 h 20"/>
                <a:gd name="T8" fmla="*/ 0 w 43"/>
                <a:gd name="T9" fmla="*/ 10 h 20"/>
                <a:gd name="T10" fmla="*/ 0 w 43"/>
                <a:gd name="T11" fmla="*/ 12 h 20"/>
                <a:gd name="T12" fmla="*/ 0 w 43"/>
                <a:gd name="T13" fmla="*/ 13 h 20"/>
                <a:gd name="T14" fmla="*/ 0 w 43"/>
                <a:gd name="T15" fmla="*/ 15 h 20"/>
                <a:gd name="T16" fmla="*/ 0 w 43"/>
                <a:gd name="T17" fmla="*/ 17 h 20"/>
                <a:gd name="T18" fmla="*/ 0 w 43"/>
                <a:gd name="T19" fmla="*/ 18 h 20"/>
                <a:gd name="T20" fmla="*/ 0 w 43"/>
                <a:gd name="T21" fmla="*/ 20 h 20"/>
                <a:gd name="T22" fmla="*/ 3 w 43"/>
                <a:gd name="T23" fmla="*/ 19 h 20"/>
                <a:gd name="T24" fmla="*/ 7 w 43"/>
                <a:gd name="T25" fmla="*/ 19 h 20"/>
                <a:gd name="T26" fmla="*/ 11 w 43"/>
                <a:gd name="T27" fmla="*/ 19 h 20"/>
                <a:gd name="T28" fmla="*/ 15 w 43"/>
                <a:gd name="T29" fmla="*/ 19 h 20"/>
                <a:gd name="T30" fmla="*/ 19 w 43"/>
                <a:gd name="T31" fmla="*/ 19 h 20"/>
                <a:gd name="T32" fmla="*/ 23 w 43"/>
                <a:gd name="T33" fmla="*/ 19 h 20"/>
                <a:gd name="T34" fmla="*/ 27 w 43"/>
                <a:gd name="T35" fmla="*/ 18 h 20"/>
                <a:gd name="T36" fmla="*/ 31 w 43"/>
                <a:gd name="T37" fmla="*/ 18 h 20"/>
                <a:gd name="T38" fmla="*/ 35 w 43"/>
                <a:gd name="T39" fmla="*/ 18 h 20"/>
                <a:gd name="T40" fmla="*/ 39 w 43"/>
                <a:gd name="T41" fmla="*/ 18 h 20"/>
                <a:gd name="T42" fmla="*/ 42 w 43"/>
                <a:gd name="T43" fmla="*/ 17 h 20"/>
                <a:gd name="T44" fmla="*/ 42 w 43"/>
                <a:gd name="T45" fmla="*/ 16 h 20"/>
                <a:gd name="T46" fmla="*/ 42 w 43"/>
                <a:gd name="T47" fmla="*/ 14 h 20"/>
                <a:gd name="T48" fmla="*/ 43 w 43"/>
                <a:gd name="T49" fmla="*/ 12 h 20"/>
                <a:gd name="T50" fmla="*/ 43 w 43"/>
                <a:gd name="T51" fmla="*/ 10 h 20"/>
                <a:gd name="T52" fmla="*/ 43 w 43"/>
                <a:gd name="T53" fmla="*/ 9 h 20"/>
                <a:gd name="T54" fmla="*/ 43 w 43"/>
                <a:gd name="T55" fmla="*/ 7 h 20"/>
                <a:gd name="T56" fmla="*/ 43 w 43"/>
                <a:gd name="T57" fmla="*/ 5 h 20"/>
                <a:gd name="T58" fmla="*/ 43 w 43"/>
                <a:gd name="T59" fmla="*/ 4 h 20"/>
                <a:gd name="T60" fmla="*/ 43 w 43"/>
                <a:gd name="T61" fmla="*/ 2 h 20"/>
                <a:gd name="T62" fmla="*/ 43 w 43"/>
                <a:gd name="T63" fmla="*/ 0 h 20"/>
                <a:gd name="T64" fmla="*/ 40 w 43"/>
                <a:gd name="T65" fmla="*/ 0 h 20"/>
                <a:gd name="T66" fmla="*/ 36 w 43"/>
                <a:gd name="T67" fmla="*/ 0 h 20"/>
                <a:gd name="T68" fmla="*/ 32 w 43"/>
                <a:gd name="T69" fmla="*/ 0 h 20"/>
                <a:gd name="T70" fmla="*/ 28 w 43"/>
                <a:gd name="T71" fmla="*/ 0 h 20"/>
                <a:gd name="T72" fmla="*/ 24 w 43"/>
                <a:gd name="T73" fmla="*/ 0 h 20"/>
                <a:gd name="T74" fmla="*/ 20 w 43"/>
                <a:gd name="T75" fmla="*/ 1 h 20"/>
                <a:gd name="T76" fmla="*/ 16 w 43"/>
                <a:gd name="T77" fmla="*/ 1 h 20"/>
                <a:gd name="T78" fmla="*/ 12 w 43"/>
                <a:gd name="T79" fmla="*/ 1 h 20"/>
                <a:gd name="T80" fmla="*/ 8 w 43"/>
                <a:gd name="T81" fmla="*/ 2 h 20"/>
                <a:gd name="T82" fmla="*/ 4 w 43"/>
                <a:gd name="T83" fmla="*/ 2 h 20"/>
                <a:gd name="T84" fmla="*/ 0 w 43"/>
                <a:gd name="T85"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20">
                  <a:moveTo>
                    <a:pt x="0" y="2"/>
                  </a:moveTo>
                  <a:lnTo>
                    <a:pt x="0" y="2"/>
                  </a:lnTo>
                  <a:lnTo>
                    <a:pt x="0" y="3"/>
                  </a:lnTo>
                  <a:lnTo>
                    <a:pt x="0" y="4"/>
                  </a:lnTo>
                  <a:lnTo>
                    <a:pt x="0" y="4"/>
                  </a:lnTo>
                  <a:lnTo>
                    <a:pt x="0" y="5"/>
                  </a:lnTo>
                  <a:lnTo>
                    <a:pt x="0" y="5"/>
                  </a:lnTo>
                  <a:lnTo>
                    <a:pt x="0" y="6"/>
                  </a:lnTo>
                  <a:lnTo>
                    <a:pt x="0" y="6"/>
                  </a:lnTo>
                  <a:lnTo>
                    <a:pt x="0" y="7"/>
                  </a:lnTo>
                  <a:lnTo>
                    <a:pt x="0" y="8"/>
                  </a:lnTo>
                  <a:lnTo>
                    <a:pt x="0" y="8"/>
                  </a:lnTo>
                  <a:lnTo>
                    <a:pt x="0" y="9"/>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0" y="19"/>
                  </a:lnTo>
                  <a:lnTo>
                    <a:pt x="0" y="19"/>
                  </a:lnTo>
                  <a:lnTo>
                    <a:pt x="0" y="20"/>
                  </a:lnTo>
                  <a:lnTo>
                    <a:pt x="1" y="20"/>
                  </a:lnTo>
                  <a:lnTo>
                    <a:pt x="2" y="19"/>
                  </a:lnTo>
                  <a:lnTo>
                    <a:pt x="3" y="19"/>
                  </a:lnTo>
                  <a:lnTo>
                    <a:pt x="5" y="19"/>
                  </a:lnTo>
                  <a:lnTo>
                    <a:pt x="6" y="19"/>
                  </a:lnTo>
                  <a:lnTo>
                    <a:pt x="7" y="19"/>
                  </a:lnTo>
                  <a:lnTo>
                    <a:pt x="9" y="19"/>
                  </a:lnTo>
                  <a:lnTo>
                    <a:pt x="10" y="19"/>
                  </a:lnTo>
                  <a:lnTo>
                    <a:pt x="11" y="19"/>
                  </a:lnTo>
                  <a:lnTo>
                    <a:pt x="12" y="19"/>
                  </a:lnTo>
                  <a:lnTo>
                    <a:pt x="14" y="19"/>
                  </a:lnTo>
                  <a:lnTo>
                    <a:pt x="15" y="19"/>
                  </a:lnTo>
                  <a:lnTo>
                    <a:pt x="16" y="19"/>
                  </a:lnTo>
                  <a:lnTo>
                    <a:pt x="18" y="19"/>
                  </a:lnTo>
                  <a:lnTo>
                    <a:pt x="19" y="19"/>
                  </a:lnTo>
                  <a:lnTo>
                    <a:pt x="20" y="19"/>
                  </a:lnTo>
                  <a:lnTo>
                    <a:pt x="22" y="19"/>
                  </a:lnTo>
                  <a:lnTo>
                    <a:pt x="23" y="19"/>
                  </a:lnTo>
                  <a:lnTo>
                    <a:pt x="24" y="19"/>
                  </a:lnTo>
                  <a:lnTo>
                    <a:pt x="26" y="18"/>
                  </a:lnTo>
                  <a:lnTo>
                    <a:pt x="27" y="18"/>
                  </a:lnTo>
                  <a:lnTo>
                    <a:pt x="28" y="18"/>
                  </a:lnTo>
                  <a:lnTo>
                    <a:pt x="29" y="18"/>
                  </a:lnTo>
                  <a:lnTo>
                    <a:pt x="31" y="18"/>
                  </a:lnTo>
                  <a:lnTo>
                    <a:pt x="32" y="18"/>
                  </a:lnTo>
                  <a:lnTo>
                    <a:pt x="34" y="18"/>
                  </a:lnTo>
                  <a:lnTo>
                    <a:pt x="35" y="18"/>
                  </a:lnTo>
                  <a:lnTo>
                    <a:pt x="36" y="18"/>
                  </a:lnTo>
                  <a:lnTo>
                    <a:pt x="38" y="18"/>
                  </a:lnTo>
                  <a:lnTo>
                    <a:pt x="39" y="18"/>
                  </a:lnTo>
                  <a:lnTo>
                    <a:pt x="41" y="18"/>
                  </a:lnTo>
                  <a:lnTo>
                    <a:pt x="42" y="18"/>
                  </a:lnTo>
                  <a:lnTo>
                    <a:pt x="42" y="17"/>
                  </a:lnTo>
                  <a:lnTo>
                    <a:pt x="42" y="17"/>
                  </a:lnTo>
                  <a:lnTo>
                    <a:pt x="42" y="16"/>
                  </a:lnTo>
                  <a:lnTo>
                    <a:pt x="42" y="16"/>
                  </a:lnTo>
                  <a:lnTo>
                    <a:pt x="42" y="15"/>
                  </a:lnTo>
                  <a:lnTo>
                    <a:pt x="42" y="15"/>
                  </a:lnTo>
                  <a:lnTo>
                    <a:pt x="42" y="14"/>
                  </a:lnTo>
                  <a:lnTo>
                    <a:pt x="43" y="13"/>
                  </a:lnTo>
                  <a:lnTo>
                    <a:pt x="43" y="13"/>
                  </a:lnTo>
                  <a:lnTo>
                    <a:pt x="43" y="12"/>
                  </a:lnTo>
                  <a:lnTo>
                    <a:pt x="43" y="12"/>
                  </a:lnTo>
                  <a:lnTo>
                    <a:pt x="43" y="11"/>
                  </a:lnTo>
                  <a:lnTo>
                    <a:pt x="43" y="10"/>
                  </a:lnTo>
                  <a:lnTo>
                    <a:pt x="43" y="10"/>
                  </a:lnTo>
                  <a:lnTo>
                    <a:pt x="43" y="9"/>
                  </a:lnTo>
                  <a:lnTo>
                    <a:pt x="43" y="9"/>
                  </a:lnTo>
                  <a:lnTo>
                    <a:pt x="43" y="8"/>
                  </a:lnTo>
                  <a:lnTo>
                    <a:pt x="43" y="8"/>
                  </a:lnTo>
                  <a:lnTo>
                    <a:pt x="43" y="7"/>
                  </a:lnTo>
                  <a:lnTo>
                    <a:pt x="43" y="6"/>
                  </a:lnTo>
                  <a:lnTo>
                    <a:pt x="43" y="6"/>
                  </a:lnTo>
                  <a:lnTo>
                    <a:pt x="43" y="5"/>
                  </a:lnTo>
                  <a:lnTo>
                    <a:pt x="43" y="5"/>
                  </a:lnTo>
                  <a:lnTo>
                    <a:pt x="43" y="4"/>
                  </a:lnTo>
                  <a:lnTo>
                    <a:pt x="43" y="4"/>
                  </a:lnTo>
                  <a:lnTo>
                    <a:pt x="43" y="3"/>
                  </a:lnTo>
                  <a:lnTo>
                    <a:pt x="43" y="2"/>
                  </a:lnTo>
                  <a:lnTo>
                    <a:pt x="43" y="2"/>
                  </a:lnTo>
                  <a:lnTo>
                    <a:pt x="43" y="2"/>
                  </a:lnTo>
                  <a:lnTo>
                    <a:pt x="43" y="1"/>
                  </a:lnTo>
                  <a:lnTo>
                    <a:pt x="43" y="0"/>
                  </a:lnTo>
                  <a:lnTo>
                    <a:pt x="43" y="0"/>
                  </a:lnTo>
                  <a:lnTo>
                    <a:pt x="41" y="0"/>
                  </a:lnTo>
                  <a:lnTo>
                    <a:pt x="40" y="0"/>
                  </a:lnTo>
                  <a:lnTo>
                    <a:pt x="39" y="0"/>
                  </a:lnTo>
                  <a:lnTo>
                    <a:pt x="37" y="0"/>
                  </a:lnTo>
                  <a:lnTo>
                    <a:pt x="36" y="0"/>
                  </a:lnTo>
                  <a:lnTo>
                    <a:pt x="35" y="0"/>
                  </a:lnTo>
                  <a:lnTo>
                    <a:pt x="33" y="0"/>
                  </a:lnTo>
                  <a:lnTo>
                    <a:pt x="32" y="0"/>
                  </a:lnTo>
                  <a:lnTo>
                    <a:pt x="31" y="0"/>
                  </a:lnTo>
                  <a:lnTo>
                    <a:pt x="29" y="0"/>
                  </a:lnTo>
                  <a:lnTo>
                    <a:pt x="28" y="0"/>
                  </a:lnTo>
                  <a:lnTo>
                    <a:pt x="27" y="0"/>
                  </a:lnTo>
                  <a:lnTo>
                    <a:pt x="25" y="0"/>
                  </a:lnTo>
                  <a:lnTo>
                    <a:pt x="24" y="0"/>
                  </a:lnTo>
                  <a:lnTo>
                    <a:pt x="23" y="0"/>
                  </a:lnTo>
                  <a:lnTo>
                    <a:pt x="21" y="1"/>
                  </a:lnTo>
                  <a:lnTo>
                    <a:pt x="20" y="1"/>
                  </a:lnTo>
                  <a:lnTo>
                    <a:pt x="18" y="1"/>
                  </a:lnTo>
                  <a:lnTo>
                    <a:pt x="17" y="1"/>
                  </a:lnTo>
                  <a:lnTo>
                    <a:pt x="16" y="1"/>
                  </a:lnTo>
                  <a:lnTo>
                    <a:pt x="15" y="1"/>
                  </a:lnTo>
                  <a:lnTo>
                    <a:pt x="13" y="1"/>
                  </a:lnTo>
                  <a:lnTo>
                    <a:pt x="12" y="1"/>
                  </a:lnTo>
                  <a:lnTo>
                    <a:pt x="10" y="1"/>
                  </a:lnTo>
                  <a:lnTo>
                    <a:pt x="9" y="1"/>
                  </a:lnTo>
                  <a:lnTo>
                    <a:pt x="8" y="2"/>
                  </a:lnTo>
                  <a:lnTo>
                    <a:pt x="6" y="2"/>
                  </a:lnTo>
                  <a:lnTo>
                    <a:pt x="5" y="2"/>
                  </a:lnTo>
                  <a:lnTo>
                    <a:pt x="4" y="2"/>
                  </a:lnTo>
                  <a:lnTo>
                    <a:pt x="2" y="2"/>
                  </a:lnTo>
                  <a:lnTo>
                    <a:pt x="1" y="2"/>
                  </a:lnTo>
                  <a:lnTo>
                    <a:pt x="0" y="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8" name="Freeform 1148"/>
            <p:cNvSpPr>
              <a:spLocks/>
            </p:cNvSpPr>
            <p:nvPr/>
          </p:nvSpPr>
          <p:spPr bwMode="auto">
            <a:xfrm>
              <a:off x="1575" y="3316"/>
              <a:ext cx="43" cy="20"/>
            </a:xfrm>
            <a:custGeom>
              <a:avLst/>
              <a:gdLst>
                <a:gd name="T0" fmla="*/ 0 w 43"/>
                <a:gd name="T1" fmla="*/ 3 h 20"/>
                <a:gd name="T2" fmla="*/ 0 w 43"/>
                <a:gd name="T3" fmla="*/ 5 h 20"/>
                <a:gd name="T4" fmla="*/ 0 w 43"/>
                <a:gd name="T5" fmla="*/ 6 h 20"/>
                <a:gd name="T6" fmla="*/ 0 w 43"/>
                <a:gd name="T7" fmla="*/ 8 h 20"/>
                <a:gd name="T8" fmla="*/ 0 w 43"/>
                <a:gd name="T9" fmla="*/ 10 h 20"/>
                <a:gd name="T10" fmla="*/ 0 w 43"/>
                <a:gd name="T11" fmla="*/ 12 h 20"/>
                <a:gd name="T12" fmla="*/ 0 w 43"/>
                <a:gd name="T13" fmla="*/ 13 h 20"/>
                <a:gd name="T14" fmla="*/ 0 w 43"/>
                <a:gd name="T15" fmla="*/ 15 h 20"/>
                <a:gd name="T16" fmla="*/ 0 w 43"/>
                <a:gd name="T17" fmla="*/ 17 h 20"/>
                <a:gd name="T18" fmla="*/ 0 w 43"/>
                <a:gd name="T19" fmla="*/ 18 h 20"/>
                <a:gd name="T20" fmla="*/ 0 w 43"/>
                <a:gd name="T21" fmla="*/ 20 h 20"/>
                <a:gd name="T22" fmla="*/ 3 w 43"/>
                <a:gd name="T23" fmla="*/ 19 h 20"/>
                <a:gd name="T24" fmla="*/ 7 w 43"/>
                <a:gd name="T25" fmla="*/ 19 h 20"/>
                <a:gd name="T26" fmla="*/ 11 w 43"/>
                <a:gd name="T27" fmla="*/ 19 h 20"/>
                <a:gd name="T28" fmla="*/ 15 w 43"/>
                <a:gd name="T29" fmla="*/ 19 h 20"/>
                <a:gd name="T30" fmla="*/ 19 w 43"/>
                <a:gd name="T31" fmla="*/ 19 h 20"/>
                <a:gd name="T32" fmla="*/ 23 w 43"/>
                <a:gd name="T33" fmla="*/ 19 h 20"/>
                <a:gd name="T34" fmla="*/ 27 w 43"/>
                <a:gd name="T35" fmla="*/ 18 h 20"/>
                <a:gd name="T36" fmla="*/ 31 w 43"/>
                <a:gd name="T37" fmla="*/ 18 h 20"/>
                <a:gd name="T38" fmla="*/ 35 w 43"/>
                <a:gd name="T39" fmla="*/ 18 h 20"/>
                <a:gd name="T40" fmla="*/ 39 w 43"/>
                <a:gd name="T41" fmla="*/ 18 h 20"/>
                <a:gd name="T42" fmla="*/ 42 w 43"/>
                <a:gd name="T43" fmla="*/ 17 h 20"/>
                <a:gd name="T44" fmla="*/ 42 w 43"/>
                <a:gd name="T45" fmla="*/ 16 h 20"/>
                <a:gd name="T46" fmla="*/ 42 w 43"/>
                <a:gd name="T47" fmla="*/ 14 h 20"/>
                <a:gd name="T48" fmla="*/ 43 w 43"/>
                <a:gd name="T49" fmla="*/ 12 h 20"/>
                <a:gd name="T50" fmla="*/ 43 w 43"/>
                <a:gd name="T51" fmla="*/ 10 h 20"/>
                <a:gd name="T52" fmla="*/ 43 w 43"/>
                <a:gd name="T53" fmla="*/ 9 h 20"/>
                <a:gd name="T54" fmla="*/ 43 w 43"/>
                <a:gd name="T55" fmla="*/ 7 h 20"/>
                <a:gd name="T56" fmla="*/ 43 w 43"/>
                <a:gd name="T57" fmla="*/ 5 h 20"/>
                <a:gd name="T58" fmla="*/ 43 w 43"/>
                <a:gd name="T59" fmla="*/ 4 h 20"/>
                <a:gd name="T60" fmla="*/ 43 w 43"/>
                <a:gd name="T61" fmla="*/ 2 h 20"/>
                <a:gd name="T62" fmla="*/ 43 w 43"/>
                <a:gd name="T63" fmla="*/ 0 h 20"/>
                <a:gd name="T64" fmla="*/ 40 w 43"/>
                <a:gd name="T65" fmla="*/ 0 h 20"/>
                <a:gd name="T66" fmla="*/ 36 w 43"/>
                <a:gd name="T67" fmla="*/ 0 h 20"/>
                <a:gd name="T68" fmla="*/ 32 w 43"/>
                <a:gd name="T69" fmla="*/ 0 h 20"/>
                <a:gd name="T70" fmla="*/ 28 w 43"/>
                <a:gd name="T71" fmla="*/ 0 h 20"/>
                <a:gd name="T72" fmla="*/ 24 w 43"/>
                <a:gd name="T73" fmla="*/ 0 h 20"/>
                <a:gd name="T74" fmla="*/ 20 w 43"/>
                <a:gd name="T75" fmla="*/ 1 h 20"/>
                <a:gd name="T76" fmla="*/ 16 w 43"/>
                <a:gd name="T77" fmla="*/ 1 h 20"/>
                <a:gd name="T78" fmla="*/ 12 w 43"/>
                <a:gd name="T79" fmla="*/ 1 h 20"/>
                <a:gd name="T80" fmla="*/ 8 w 43"/>
                <a:gd name="T81" fmla="*/ 2 h 20"/>
                <a:gd name="T82" fmla="*/ 4 w 43"/>
                <a:gd name="T83" fmla="*/ 2 h 20"/>
                <a:gd name="T84" fmla="*/ 0 w 43"/>
                <a:gd name="T85"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20">
                  <a:moveTo>
                    <a:pt x="0" y="2"/>
                  </a:moveTo>
                  <a:lnTo>
                    <a:pt x="0" y="2"/>
                  </a:lnTo>
                  <a:lnTo>
                    <a:pt x="0" y="3"/>
                  </a:lnTo>
                  <a:lnTo>
                    <a:pt x="0" y="4"/>
                  </a:lnTo>
                  <a:lnTo>
                    <a:pt x="0" y="4"/>
                  </a:lnTo>
                  <a:lnTo>
                    <a:pt x="0" y="5"/>
                  </a:lnTo>
                  <a:lnTo>
                    <a:pt x="0" y="5"/>
                  </a:lnTo>
                  <a:lnTo>
                    <a:pt x="0" y="6"/>
                  </a:lnTo>
                  <a:lnTo>
                    <a:pt x="0" y="6"/>
                  </a:lnTo>
                  <a:lnTo>
                    <a:pt x="0" y="7"/>
                  </a:lnTo>
                  <a:lnTo>
                    <a:pt x="0" y="8"/>
                  </a:lnTo>
                  <a:lnTo>
                    <a:pt x="0" y="8"/>
                  </a:lnTo>
                  <a:lnTo>
                    <a:pt x="0" y="9"/>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0" y="19"/>
                  </a:lnTo>
                  <a:lnTo>
                    <a:pt x="0" y="19"/>
                  </a:lnTo>
                  <a:lnTo>
                    <a:pt x="0" y="20"/>
                  </a:lnTo>
                  <a:lnTo>
                    <a:pt x="1" y="20"/>
                  </a:lnTo>
                  <a:lnTo>
                    <a:pt x="2" y="19"/>
                  </a:lnTo>
                  <a:lnTo>
                    <a:pt x="3" y="19"/>
                  </a:lnTo>
                  <a:lnTo>
                    <a:pt x="5" y="19"/>
                  </a:lnTo>
                  <a:lnTo>
                    <a:pt x="6" y="19"/>
                  </a:lnTo>
                  <a:lnTo>
                    <a:pt x="7" y="19"/>
                  </a:lnTo>
                  <a:lnTo>
                    <a:pt x="9" y="19"/>
                  </a:lnTo>
                  <a:lnTo>
                    <a:pt x="10" y="19"/>
                  </a:lnTo>
                  <a:lnTo>
                    <a:pt x="11" y="19"/>
                  </a:lnTo>
                  <a:lnTo>
                    <a:pt x="12" y="19"/>
                  </a:lnTo>
                  <a:lnTo>
                    <a:pt x="14" y="19"/>
                  </a:lnTo>
                  <a:lnTo>
                    <a:pt x="15" y="19"/>
                  </a:lnTo>
                  <a:lnTo>
                    <a:pt x="16" y="19"/>
                  </a:lnTo>
                  <a:lnTo>
                    <a:pt x="18" y="19"/>
                  </a:lnTo>
                  <a:lnTo>
                    <a:pt x="19" y="19"/>
                  </a:lnTo>
                  <a:lnTo>
                    <a:pt x="20" y="19"/>
                  </a:lnTo>
                  <a:lnTo>
                    <a:pt x="22" y="19"/>
                  </a:lnTo>
                  <a:lnTo>
                    <a:pt x="23" y="19"/>
                  </a:lnTo>
                  <a:lnTo>
                    <a:pt x="24" y="19"/>
                  </a:lnTo>
                  <a:lnTo>
                    <a:pt x="26" y="18"/>
                  </a:lnTo>
                  <a:lnTo>
                    <a:pt x="27" y="18"/>
                  </a:lnTo>
                  <a:lnTo>
                    <a:pt x="28" y="18"/>
                  </a:lnTo>
                  <a:lnTo>
                    <a:pt x="29" y="18"/>
                  </a:lnTo>
                  <a:lnTo>
                    <a:pt x="31" y="18"/>
                  </a:lnTo>
                  <a:lnTo>
                    <a:pt x="32" y="18"/>
                  </a:lnTo>
                  <a:lnTo>
                    <a:pt x="34" y="18"/>
                  </a:lnTo>
                  <a:lnTo>
                    <a:pt x="35" y="18"/>
                  </a:lnTo>
                  <a:lnTo>
                    <a:pt x="36" y="18"/>
                  </a:lnTo>
                  <a:lnTo>
                    <a:pt x="38" y="18"/>
                  </a:lnTo>
                  <a:lnTo>
                    <a:pt x="39" y="18"/>
                  </a:lnTo>
                  <a:lnTo>
                    <a:pt x="41" y="18"/>
                  </a:lnTo>
                  <a:lnTo>
                    <a:pt x="42" y="18"/>
                  </a:lnTo>
                  <a:lnTo>
                    <a:pt x="42" y="17"/>
                  </a:lnTo>
                  <a:lnTo>
                    <a:pt x="42" y="17"/>
                  </a:lnTo>
                  <a:lnTo>
                    <a:pt x="42" y="16"/>
                  </a:lnTo>
                  <a:lnTo>
                    <a:pt x="42" y="16"/>
                  </a:lnTo>
                  <a:lnTo>
                    <a:pt x="42" y="15"/>
                  </a:lnTo>
                  <a:lnTo>
                    <a:pt x="42" y="15"/>
                  </a:lnTo>
                  <a:lnTo>
                    <a:pt x="42" y="14"/>
                  </a:lnTo>
                  <a:lnTo>
                    <a:pt x="43" y="13"/>
                  </a:lnTo>
                  <a:lnTo>
                    <a:pt x="43" y="13"/>
                  </a:lnTo>
                  <a:lnTo>
                    <a:pt x="43" y="12"/>
                  </a:lnTo>
                  <a:lnTo>
                    <a:pt x="43" y="12"/>
                  </a:lnTo>
                  <a:lnTo>
                    <a:pt x="43" y="11"/>
                  </a:lnTo>
                  <a:lnTo>
                    <a:pt x="43" y="10"/>
                  </a:lnTo>
                  <a:lnTo>
                    <a:pt x="43" y="10"/>
                  </a:lnTo>
                  <a:lnTo>
                    <a:pt x="43" y="9"/>
                  </a:lnTo>
                  <a:lnTo>
                    <a:pt x="43" y="9"/>
                  </a:lnTo>
                  <a:lnTo>
                    <a:pt x="43" y="8"/>
                  </a:lnTo>
                  <a:lnTo>
                    <a:pt x="43" y="8"/>
                  </a:lnTo>
                  <a:lnTo>
                    <a:pt x="43" y="7"/>
                  </a:lnTo>
                  <a:lnTo>
                    <a:pt x="43" y="6"/>
                  </a:lnTo>
                  <a:lnTo>
                    <a:pt x="43" y="6"/>
                  </a:lnTo>
                  <a:lnTo>
                    <a:pt x="43" y="5"/>
                  </a:lnTo>
                  <a:lnTo>
                    <a:pt x="43" y="5"/>
                  </a:lnTo>
                  <a:lnTo>
                    <a:pt x="43" y="4"/>
                  </a:lnTo>
                  <a:lnTo>
                    <a:pt x="43" y="4"/>
                  </a:lnTo>
                  <a:lnTo>
                    <a:pt x="43" y="3"/>
                  </a:lnTo>
                  <a:lnTo>
                    <a:pt x="43" y="2"/>
                  </a:lnTo>
                  <a:lnTo>
                    <a:pt x="43" y="2"/>
                  </a:lnTo>
                  <a:lnTo>
                    <a:pt x="43" y="2"/>
                  </a:lnTo>
                  <a:lnTo>
                    <a:pt x="43" y="1"/>
                  </a:lnTo>
                  <a:lnTo>
                    <a:pt x="43" y="0"/>
                  </a:lnTo>
                  <a:lnTo>
                    <a:pt x="43" y="0"/>
                  </a:lnTo>
                  <a:lnTo>
                    <a:pt x="41" y="0"/>
                  </a:lnTo>
                  <a:lnTo>
                    <a:pt x="40" y="0"/>
                  </a:lnTo>
                  <a:lnTo>
                    <a:pt x="39" y="0"/>
                  </a:lnTo>
                  <a:lnTo>
                    <a:pt x="37" y="0"/>
                  </a:lnTo>
                  <a:lnTo>
                    <a:pt x="36" y="0"/>
                  </a:lnTo>
                  <a:lnTo>
                    <a:pt x="35" y="0"/>
                  </a:lnTo>
                  <a:lnTo>
                    <a:pt x="33" y="0"/>
                  </a:lnTo>
                  <a:lnTo>
                    <a:pt x="32" y="0"/>
                  </a:lnTo>
                  <a:lnTo>
                    <a:pt x="31" y="0"/>
                  </a:lnTo>
                  <a:lnTo>
                    <a:pt x="29" y="0"/>
                  </a:lnTo>
                  <a:lnTo>
                    <a:pt x="28" y="0"/>
                  </a:lnTo>
                  <a:lnTo>
                    <a:pt x="27" y="0"/>
                  </a:lnTo>
                  <a:lnTo>
                    <a:pt x="25" y="0"/>
                  </a:lnTo>
                  <a:lnTo>
                    <a:pt x="24" y="0"/>
                  </a:lnTo>
                  <a:lnTo>
                    <a:pt x="23" y="0"/>
                  </a:lnTo>
                  <a:lnTo>
                    <a:pt x="21" y="1"/>
                  </a:lnTo>
                  <a:lnTo>
                    <a:pt x="20" y="1"/>
                  </a:lnTo>
                  <a:lnTo>
                    <a:pt x="18" y="1"/>
                  </a:lnTo>
                  <a:lnTo>
                    <a:pt x="17" y="1"/>
                  </a:lnTo>
                  <a:lnTo>
                    <a:pt x="16" y="1"/>
                  </a:lnTo>
                  <a:lnTo>
                    <a:pt x="15" y="1"/>
                  </a:lnTo>
                  <a:lnTo>
                    <a:pt x="13" y="1"/>
                  </a:lnTo>
                  <a:lnTo>
                    <a:pt x="12" y="1"/>
                  </a:lnTo>
                  <a:lnTo>
                    <a:pt x="10" y="1"/>
                  </a:lnTo>
                  <a:lnTo>
                    <a:pt x="9" y="1"/>
                  </a:lnTo>
                  <a:lnTo>
                    <a:pt x="8" y="2"/>
                  </a:lnTo>
                  <a:lnTo>
                    <a:pt x="6" y="2"/>
                  </a:lnTo>
                  <a:lnTo>
                    <a:pt x="5" y="2"/>
                  </a:lnTo>
                  <a:lnTo>
                    <a:pt x="4" y="2"/>
                  </a:lnTo>
                  <a:lnTo>
                    <a:pt x="2" y="2"/>
                  </a:lnTo>
                  <a:lnTo>
                    <a:pt x="1" y="2"/>
                  </a:lnTo>
                  <a:lnTo>
                    <a:pt x="0" y="2"/>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9" name="Freeform 1149"/>
            <p:cNvSpPr>
              <a:spLocks/>
            </p:cNvSpPr>
            <p:nvPr/>
          </p:nvSpPr>
          <p:spPr bwMode="auto">
            <a:xfrm>
              <a:off x="1517" y="3318"/>
              <a:ext cx="43" cy="21"/>
            </a:xfrm>
            <a:custGeom>
              <a:avLst/>
              <a:gdLst>
                <a:gd name="T0" fmla="*/ 0 w 43"/>
                <a:gd name="T1" fmla="*/ 3 h 21"/>
                <a:gd name="T2" fmla="*/ 0 w 43"/>
                <a:gd name="T3" fmla="*/ 3 h 21"/>
                <a:gd name="T4" fmla="*/ 0 w 43"/>
                <a:gd name="T5" fmla="*/ 4 h 21"/>
                <a:gd name="T6" fmla="*/ 0 w 43"/>
                <a:gd name="T7" fmla="*/ 4 h 21"/>
                <a:gd name="T8" fmla="*/ 0 w 43"/>
                <a:gd name="T9" fmla="*/ 5 h 21"/>
                <a:gd name="T10" fmla="*/ 0 w 43"/>
                <a:gd name="T11" fmla="*/ 6 h 21"/>
                <a:gd name="T12" fmla="*/ 0 w 43"/>
                <a:gd name="T13" fmla="*/ 6 h 21"/>
                <a:gd name="T14" fmla="*/ 0 w 43"/>
                <a:gd name="T15" fmla="*/ 7 h 21"/>
                <a:gd name="T16" fmla="*/ 0 w 43"/>
                <a:gd name="T17" fmla="*/ 7 h 21"/>
                <a:gd name="T18" fmla="*/ 0 w 43"/>
                <a:gd name="T19" fmla="*/ 8 h 21"/>
                <a:gd name="T20" fmla="*/ 0 w 43"/>
                <a:gd name="T21" fmla="*/ 8 h 21"/>
                <a:gd name="T22" fmla="*/ 0 w 43"/>
                <a:gd name="T23" fmla="*/ 9 h 21"/>
                <a:gd name="T24" fmla="*/ 0 w 43"/>
                <a:gd name="T25" fmla="*/ 10 h 21"/>
                <a:gd name="T26" fmla="*/ 0 w 43"/>
                <a:gd name="T27" fmla="*/ 10 h 21"/>
                <a:gd name="T28" fmla="*/ 0 w 43"/>
                <a:gd name="T29" fmla="*/ 11 h 21"/>
                <a:gd name="T30" fmla="*/ 0 w 43"/>
                <a:gd name="T31" fmla="*/ 12 h 21"/>
                <a:gd name="T32" fmla="*/ 0 w 43"/>
                <a:gd name="T33" fmla="*/ 12 h 21"/>
                <a:gd name="T34" fmla="*/ 0 w 43"/>
                <a:gd name="T35" fmla="*/ 13 h 21"/>
                <a:gd name="T36" fmla="*/ 0 w 43"/>
                <a:gd name="T37" fmla="*/ 13 h 21"/>
                <a:gd name="T38" fmla="*/ 0 w 43"/>
                <a:gd name="T39" fmla="*/ 14 h 21"/>
                <a:gd name="T40" fmla="*/ 0 w 43"/>
                <a:gd name="T41" fmla="*/ 15 h 21"/>
                <a:gd name="T42" fmla="*/ 0 w 43"/>
                <a:gd name="T43" fmla="*/ 15 h 21"/>
                <a:gd name="T44" fmla="*/ 0 w 43"/>
                <a:gd name="T45" fmla="*/ 16 h 21"/>
                <a:gd name="T46" fmla="*/ 0 w 43"/>
                <a:gd name="T47" fmla="*/ 16 h 21"/>
                <a:gd name="T48" fmla="*/ 0 w 43"/>
                <a:gd name="T49" fmla="*/ 17 h 21"/>
                <a:gd name="T50" fmla="*/ 0 w 43"/>
                <a:gd name="T51" fmla="*/ 17 h 21"/>
                <a:gd name="T52" fmla="*/ 0 w 43"/>
                <a:gd name="T53" fmla="*/ 18 h 21"/>
                <a:gd name="T54" fmla="*/ 0 w 43"/>
                <a:gd name="T55" fmla="*/ 18 h 21"/>
                <a:gd name="T56" fmla="*/ 1 w 43"/>
                <a:gd name="T57" fmla="*/ 19 h 21"/>
                <a:gd name="T58" fmla="*/ 1 w 43"/>
                <a:gd name="T59" fmla="*/ 19 h 21"/>
                <a:gd name="T60" fmla="*/ 1 w 43"/>
                <a:gd name="T61" fmla="*/ 20 h 21"/>
                <a:gd name="T62" fmla="*/ 1 w 43"/>
                <a:gd name="T63" fmla="*/ 20 h 21"/>
                <a:gd name="T64" fmla="*/ 1 w 43"/>
                <a:gd name="T65" fmla="*/ 21 h 21"/>
                <a:gd name="T66" fmla="*/ 43 w 43"/>
                <a:gd name="T67" fmla="*/ 18 h 21"/>
                <a:gd name="T68" fmla="*/ 43 w 43"/>
                <a:gd name="T69" fmla="*/ 0 h 21"/>
                <a:gd name="T70" fmla="*/ 0 w 43"/>
                <a:gd name="T7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 h="21">
                  <a:moveTo>
                    <a:pt x="0" y="3"/>
                  </a:moveTo>
                  <a:lnTo>
                    <a:pt x="0" y="3"/>
                  </a:lnTo>
                  <a:lnTo>
                    <a:pt x="0" y="4"/>
                  </a:lnTo>
                  <a:lnTo>
                    <a:pt x="0" y="4"/>
                  </a:lnTo>
                  <a:lnTo>
                    <a:pt x="0" y="5"/>
                  </a:lnTo>
                  <a:lnTo>
                    <a:pt x="0" y="6"/>
                  </a:lnTo>
                  <a:lnTo>
                    <a:pt x="0" y="6"/>
                  </a:lnTo>
                  <a:lnTo>
                    <a:pt x="0" y="7"/>
                  </a:lnTo>
                  <a:lnTo>
                    <a:pt x="0" y="7"/>
                  </a:lnTo>
                  <a:lnTo>
                    <a:pt x="0" y="8"/>
                  </a:lnTo>
                  <a:lnTo>
                    <a:pt x="0" y="8"/>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1" y="19"/>
                  </a:lnTo>
                  <a:lnTo>
                    <a:pt x="1" y="19"/>
                  </a:lnTo>
                  <a:lnTo>
                    <a:pt x="1" y="20"/>
                  </a:lnTo>
                  <a:lnTo>
                    <a:pt x="1" y="20"/>
                  </a:lnTo>
                  <a:lnTo>
                    <a:pt x="1" y="21"/>
                  </a:lnTo>
                  <a:lnTo>
                    <a:pt x="43" y="18"/>
                  </a:lnTo>
                  <a:lnTo>
                    <a:pt x="43" y="0"/>
                  </a:lnTo>
                  <a:lnTo>
                    <a:pt x="0" y="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0" name="Freeform 1150"/>
            <p:cNvSpPr>
              <a:spLocks/>
            </p:cNvSpPr>
            <p:nvPr/>
          </p:nvSpPr>
          <p:spPr bwMode="auto">
            <a:xfrm>
              <a:off x="1517" y="3318"/>
              <a:ext cx="43" cy="21"/>
            </a:xfrm>
            <a:custGeom>
              <a:avLst/>
              <a:gdLst>
                <a:gd name="T0" fmla="*/ 0 w 43"/>
                <a:gd name="T1" fmla="*/ 3 h 21"/>
                <a:gd name="T2" fmla="*/ 0 w 43"/>
                <a:gd name="T3" fmla="*/ 3 h 21"/>
                <a:gd name="T4" fmla="*/ 0 w 43"/>
                <a:gd name="T5" fmla="*/ 4 h 21"/>
                <a:gd name="T6" fmla="*/ 0 w 43"/>
                <a:gd name="T7" fmla="*/ 4 h 21"/>
                <a:gd name="T8" fmla="*/ 0 w 43"/>
                <a:gd name="T9" fmla="*/ 5 h 21"/>
                <a:gd name="T10" fmla="*/ 0 w 43"/>
                <a:gd name="T11" fmla="*/ 6 h 21"/>
                <a:gd name="T12" fmla="*/ 0 w 43"/>
                <a:gd name="T13" fmla="*/ 6 h 21"/>
                <a:gd name="T14" fmla="*/ 0 w 43"/>
                <a:gd name="T15" fmla="*/ 7 h 21"/>
                <a:gd name="T16" fmla="*/ 0 w 43"/>
                <a:gd name="T17" fmla="*/ 7 h 21"/>
                <a:gd name="T18" fmla="*/ 0 w 43"/>
                <a:gd name="T19" fmla="*/ 8 h 21"/>
                <a:gd name="T20" fmla="*/ 0 w 43"/>
                <a:gd name="T21" fmla="*/ 8 h 21"/>
                <a:gd name="T22" fmla="*/ 0 w 43"/>
                <a:gd name="T23" fmla="*/ 9 h 21"/>
                <a:gd name="T24" fmla="*/ 0 w 43"/>
                <a:gd name="T25" fmla="*/ 10 h 21"/>
                <a:gd name="T26" fmla="*/ 0 w 43"/>
                <a:gd name="T27" fmla="*/ 10 h 21"/>
                <a:gd name="T28" fmla="*/ 0 w 43"/>
                <a:gd name="T29" fmla="*/ 11 h 21"/>
                <a:gd name="T30" fmla="*/ 0 w 43"/>
                <a:gd name="T31" fmla="*/ 12 h 21"/>
                <a:gd name="T32" fmla="*/ 0 w 43"/>
                <a:gd name="T33" fmla="*/ 12 h 21"/>
                <a:gd name="T34" fmla="*/ 0 w 43"/>
                <a:gd name="T35" fmla="*/ 13 h 21"/>
                <a:gd name="T36" fmla="*/ 0 w 43"/>
                <a:gd name="T37" fmla="*/ 13 h 21"/>
                <a:gd name="T38" fmla="*/ 0 w 43"/>
                <a:gd name="T39" fmla="*/ 14 h 21"/>
                <a:gd name="T40" fmla="*/ 0 w 43"/>
                <a:gd name="T41" fmla="*/ 15 h 21"/>
                <a:gd name="T42" fmla="*/ 0 w 43"/>
                <a:gd name="T43" fmla="*/ 15 h 21"/>
                <a:gd name="T44" fmla="*/ 0 w 43"/>
                <a:gd name="T45" fmla="*/ 16 h 21"/>
                <a:gd name="T46" fmla="*/ 0 w 43"/>
                <a:gd name="T47" fmla="*/ 16 h 21"/>
                <a:gd name="T48" fmla="*/ 0 w 43"/>
                <a:gd name="T49" fmla="*/ 17 h 21"/>
                <a:gd name="T50" fmla="*/ 0 w 43"/>
                <a:gd name="T51" fmla="*/ 17 h 21"/>
                <a:gd name="T52" fmla="*/ 0 w 43"/>
                <a:gd name="T53" fmla="*/ 18 h 21"/>
                <a:gd name="T54" fmla="*/ 0 w 43"/>
                <a:gd name="T55" fmla="*/ 18 h 21"/>
                <a:gd name="T56" fmla="*/ 1 w 43"/>
                <a:gd name="T57" fmla="*/ 19 h 21"/>
                <a:gd name="T58" fmla="*/ 1 w 43"/>
                <a:gd name="T59" fmla="*/ 19 h 21"/>
                <a:gd name="T60" fmla="*/ 1 w 43"/>
                <a:gd name="T61" fmla="*/ 20 h 21"/>
                <a:gd name="T62" fmla="*/ 1 w 43"/>
                <a:gd name="T63" fmla="*/ 20 h 21"/>
                <a:gd name="T64" fmla="*/ 1 w 43"/>
                <a:gd name="T65" fmla="*/ 21 h 21"/>
                <a:gd name="T66" fmla="*/ 43 w 43"/>
                <a:gd name="T67" fmla="*/ 18 h 21"/>
                <a:gd name="T68" fmla="*/ 43 w 43"/>
                <a:gd name="T69" fmla="*/ 0 h 21"/>
                <a:gd name="T70" fmla="*/ 0 w 43"/>
                <a:gd name="T7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 h="21">
                  <a:moveTo>
                    <a:pt x="0" y="3"/>
                  </a:moveTo>
                  <a:lnTo>
                    <a:pt x="0" y="3"/>
                  </a:lnTo>
                  <a:lnTo>
                    <a:pt x="0" y="4"/>
                  </a:lnTo>
                  <a:lnTo>
                    <a:pt x="0" y="4"/>
                  </a:lnTo>
                  <a:lnTo>
                    <a:pt x="0" y="5"/>
                  </a:lnTo>
                  <a:lnTo>
                    <a:pt x="0" y="6"/>
                  </a:lnTo>
                  <a:lnTo>
                    <a:pt x="0" y="6"/>
                  </a:lnTo>
                  <a:lnTo>
                    <a:pt x="0" y="7"/>
                  </a:lnTo>
                  <a:lnTo>
                    <a:pt x="0" y="7"/>
                  </a:lnTo>
                  <a:lnTo>
                    <a:pt x="0" y="8"/>
                  </a:lnTo>
                  <a:lnTo>
                    <a:pt x="0" y="8"/>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1" y="19"/>
                  </a:lnTo>
                  <a:lnTo>
                    <a:pt x="1" y="19"/>
                  </a:lnTo>
                  <a:lnTo>
                    <a:pt x="1" y="20"/>
                  </a:lnTo>
                  <a:lnTo>
                    <a:pt x="1" y="20"/>
                  </a:lnTo>
                  <a:lnTo>
                    <a:pt x="1" y="21"/>
                  </a:lnTo>
                  <a:lnTo>
                    <a:pt x="43" y="18"/>
                  </a:lnTo>
                  <a:lnTo>
                    <a:pt x="43" y="0"/>
                  </a:lnTo>
                  <a:lnTo>
                    <a:pt x="0" y="3"/>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1" name="Freeform 1151"/>
            <p:cNvSpPr>
              <a:spLocks/>
            </p:cNvSpPr>
            <p:nvPr/>
          </p:nvSpPr>
          <p:spPr bwMode="auto">
            <a:xfrm>
              <a:off x="1461" y="3323"/>
              <a:ext cx="40" cy="17"/>
            </a:xfrm>
            <a:custGeom>
              <a:avLst/>
              <a:gdLst>
                <a:gd name="T0" fmla="*/ 0 w 40"/>
                <a:gd name="T1" fmla="*/ 17 h 17"/>
                <a:gd name="T2" fmla="*/ 40 w 40"/>
                <a:gd name="T3" fmla="*/ 15 h 17"/>
                <a:gd name="T4" fmla="*/ 40 w 40"/>
                <a:gd name="T5" fmla="*/ 0 h 17"/>
                <a:gd name="T6" fmla="*/ 39 w 40"/>
                <a:gd name="T7" fmla="*/ 0 h 17"/>
                <a:gd name="T8" fmla="*/ 38 w 40"/>
                <a:gd name="T9" fmla="*/ 0 h 17"/>
                <a:gd name="T10" fmla="*/ 37 w 40"/>
                <a:gd name="T11" fmla="*/ 0 h 17"/>
                <a:gd name="T12" fmla="*/ 36 w 40"/>
                <a:gd name="T13" fmla="*/ 0 h 17"/>
                <a:gd name="T14" fmla="*/ 34 w 40"/>
                <a:gd name="T15" fmla="*/ 0 h 17"/>
                <a:gd name="T16" fmla="*/ 33 w 40"/>
                <a:gd name="T17" fmla="*/ 0 h 17"/>
                <a:gd name="T18" fmla="*/ 32 w 40"/>
                <a:gd name="T19" fmla="*/ 0 h 17"/>
                <a:gd name="T20" fmla="*/ 31 w 40"/>
                <a:gd name="T21" fmla="*/ 0 h 17"/>
                <a:gd name="T22" fmla="*/ 29 w 40"/>
                <a:gd name="T23" fmla="*/ 0 h 17"/>
                <a:gd name="T24" fmla="*/ 28 w 40"/>
                <a:gd name="T25" fmla="*/ 0 h 17"/>
                <a:gd name="T26" fmla="*/ 27 w 40"/>
                <a:gd name="T27" fmla="*/ 0 h 17"/>
                <a:gd name="T28" fmla="*/ 26 w 40"/>
                <a:gd name="T29" fmla="*/ 0 h 17"/>
                <a:gd name="T30" fmla="*/ 25 w 40"/>
                <a:gd name="T31" fmla="*/ 0 h 17"/>
                <a:gd name="T32" fmla="*/ 23 w 40"/>
                <a:gd name="T33" fmla="*/ 0 h 17"/>
                <a:gd name="T34" fmla="*/ 22 w 40"/>
                <a:gd name="T35" fmla="*/ 1 h 17"/>
                <a:gd name="T36" fmla="*/ 21 w 40"/>
                <a:gd name="T37" fmla="*/ 1 h 17"/>
                <a:gd name="T38" fmla="*/ 19 w 40"/>
                <a:gd name="T39" fmla="*/ 1 h 17"/>
                <a:gd name="T40" fmla="*/ 18 w 40"/>
                <a:gd name="T41" fmla="*/ 1 h 17"/>
                <a:gd name="T42" fmla="*/ 17 w 40"/>
                <a:gd name="T43" fmla="*/ 1 h 17"/>
                <a:gd name="T44" fmla="*/ 15 w 40"/>
                <a:gd name="T45" fmla="*/ 1 h 17"/>
                <a:gd name="T46" fmla="*/ 14 w 40"/>
                <a:gd name="T47" fmla="*/ 1 h 17"/>
                <a:gd name="T48" fmla="*/ 13 w 40"/>
                <a:gd name="T49" fmla="*/ 1 h 17"/>
                <a:gd name="T50" fmla="*/ 12 w 40"/>
                <a:gd name="T51" fmla="*/ 1 h 17"/>
                <a:gd name="T52" fmla="*/ 10 w 40"/>
                <a:gd name="T53" fmla="*/ 1 h 17"/>
                <a:gd name="T54" fmla="*/ 9 w 40"/>
                <a:gd name="T55" fmla="*/ 1 h 17"/>
                <a:gd name="T56" fmla="*/ 8 w 40"/>
                <a:gd name="T57" fmla="*/ 1 h 17"/>
                <a:gd name="T58" fmla="*/ 6 w 40"/>
                <a:gd name="T59" fmla="*/ 1 h 17"/>
                <a:gd name="T60" fmla="*/ 5 w 40"/>
                <a:gd name="T61" fmla="*/ 1 h 17"/>
                <a:gd name="T62" fmla="*/ 4 w 40"/>
                <a:gd name="T63" fmla="*/ 1 h 17"/>
                <a:gd name="T64" fmla="*/ 3 w 40"/>
                <a:gd name="T65" fmla="*/ 2 h 17"/>
                <a:gd name="T66" fmla="*/ 2 w 40"/>
                <a:gd name="T67" fmla="*/ 2 h 17"/>
                <a:gd name="T68" fmla="*/ 0 w 40"/>
                <a:gd name="T69" fmla="*/ 2 h 17"/>
                <a:gd name="T70" fmla="*/ 0 w 40"/>
                <a:gd name="T7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17">
                  <a:moveTo>
                    <a:pt x="0" y="17"/>
                  </a:moveTo>
                  <a:lnTo>
                    <a:pt x="40" y="15"/>
                  </a:lnTo>
                  <a:lnTo>
                    <a:pt x="40" y="0"/>
                  </a:lnTo>
                  <a:lnTo>
                    <a:pt x="39" y="0"/>
                  </a:lnTo>
                  <a:lnTo>
                    <a:pt x="38" y="0"/>
                  </a:lnTo>
                  <a:lnTo>
                    <a:pt x="37" y="0"/>
                  </a:lnTo>
                  <a:lnTo>
                    <a:pt x="36" y="0"/>
                  </a:lnTo>
                  <a:lnTo>
                    <a:pt x="34" y="0"/>
                  </a:lnTo>
                  <a:lnTo>
                    <a:pt x="33" y="0"/>
                  </a:lnTo>
                  <a:lnTo>
                    <a:pt x="32" y="0"/>
                  </a:lnTo>
                  <a:lnTo>
                    <a:pt x="31" y="0"/>
                  </a:lnTo>
                  <a:lnTo>
                    <a:pt x="29" y="0"/>
                  </a:lnTo>
                  <a:lnTo>
                    <a:pt x="28" y="0"/>
                  </a:lnTo>
                  <a:lnTo>
                    <a:pt x="27" y="0"/>
                  </a:lnTo>
                  <a:lnTo>
                    <a:pt x="26" y="0"/>
                  </a:lnTo>
                  <a:lnTo>
                    <a:pt x="25" y="0"/>
                  </a:lnTo>
                  <a:lnTo>
                    <a:pt x="23" y="0"/>
                  </a:lnTo>
                  <a:lnTo>
                    <a:pt x="22" y="1"/>
                  </a:lnTo>
                  <a:lnTo>
                    <a:pt x="21" y="1"/>
                  </a:lnTo>
                  <a:lnTo>
                    <a:pt x="19" y="1"/>
                  </a:lnTo>
                  <a:lnTo>
                    <a:pt x="18" y="1"/>
                  </a:lnTo>
                  <a:lnTo>
                    <a:pt x="17" y="1"/>
                  </a:lnTo>
                  <a:lnTo>
                    <a:pt x="15" y="1"/>
                  </a:lnTo>
                  <a:lnTo>
                    <a:pt x="14" y="1"/>
                  </a:lnTo>
                  <a:lnTo>
                    <a:pt x="13" y="1"/>
                  </a:lnTo>
                  <a:lnTo>
                    <a:pt x="12" y="1"/>
                  </a:lnTo>
                  <a:lnTo>
                    <a:pt x="10" y="1"/>
                  </a:lnTo>
                  <a:lnTo>
                    <a:pt x="9" y="1"/>
                  </a:lnTo>
                  <a:lnTo>
                    <a:pt x="8" y="1"/>
                  </a:lnTo>
                  <a:lnTo>
                    <a:pt x="6" y="1"/>
                  </a:lnTo>
                  <a:lnTo>
                    <a:pt x="5" y="1"/>
                  </a:lnTo>
                  <a:lnTo>
                    <a:pt x="4" y="1"/>
                  </a:lnTo>
                  <a:lnTo>
                    <a:pt x="3" y="2"/>
                  </a:lnTo>
                  <a:lnTo>
                    <a:pt x="2" y="2"/>
                  </a:lnTo>
                  <a:lnTo>
                    <a:pt x="0" y="2"/>
                  </a:lnTo>
                  <a:lnTo>
                    <a:pt x="0" y="17"/>
                  </a:lnTo>
                  <a:close/>
                </a:path>
              </a:pathLst>
            </a:custGeom>
            <a:solidFill>
              <a:srgbClr val="BFDED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2" name="Freeform 1152"/>
            <p:cNvSpPr>
              <a:spLocks/>
            </p:cNvSpPr>
            <p:nvPr/>
          </p:nvSpPr>
          <p:spPr bwMode="auto">
            <a:xfrm>
              <a:off x="1461" y="3323"/>
              <a:ext cx="40" cy="17"/>
            </a:xfrm>
            <a:custGeom>
              <a:avLst/>
              <a:gdLst>
                <a:gd name="T0" fmla="*/ 0 w 40"/>
                <a:gd name="T1" fmla="*/ 17 h 17"/>
                <a:gd name="T2" fmla="*/ 40 w 40"/>
                <a:gd name="T3" fmla="*/ 15 h 17"/>
                <a:gd name="T4" fmla="*/ 40 w 40"/>
                <a:gd name="T5" fmla="*/ 0 h 17"/>
                <a:gd name="T6" fmla="*/ 39 w 40"/>
                <a:gd name="T7" fmla="*/ 0 h 17"/>
                <a:gd name="T8" fmla="*/ 38 w 40"/>
                <a:gd name="T9" fmla="*/ 0 h 17"/>
                <a:gd name="T10" fmla="*/ 37 w 40"/>
                <a:gd name="T11" fmla="*/ 0 h 17"/>
                <a:gd name="T12" fmla="*/ 36 w 40"/>
                <a:gd name="T13" fmla="*/ 0 h 17"/>
                <a:gd name="T14" fmla="*/ 34 w 40"/>
                <a:gd name="T15" fmla="*/ 0 h 17"/>
                <a:gd name="T16" fmla="*/ 33 w 40"/>
                <a:gd name="T17" fmla="*/ 0 h 17"/>
                <a:gd name="T18" fmla="*/ 32 w 40"/>
                <a:gd name="T19" fmla="*/ 0 h 17"/>
                <a:gd name="T20" fmla="*/ 31 w 40"/>
                <a:gd name="T21" fmla="*/ 0 h 17"/>
                <a:gd name="T22" fmla="*/ 29 w 40"/>
                <a:gd name="T23" fmla="*/ 0 h 17"/>
                <a:gd name="T24" fmla="*/ 28 w 40"/>
                <a:gd name="T25" fmla="*/ 0 h 17"/>
                <a:gd name="T26" fmla="*/ 27 w 40"/>
                <a:gd name="T27" fmla="*/ 0 h 17"/>
                <a:gd name="T28" fmla="*/ 26 w 40"/>
                <a:gd name="T29" fmla="*/ 0 h 17"/>
                <a:gd name="T30" fmla="*/ 25 w 40"/>
                <a:gd name="T31" fmla="*/ 0 h 17"/>
                <a:gd name="T32" fmla="*/ 23 w 40"/>
                <a:gd name="T33" fmla="*/ 0 h 17"/>
                <a:gd name="T34" fmla="*/ 22 w 40"/>
                <a:gd name="T35" fmla="*/ 1 h 17"/>
                <a:gd name="T36" fmla="*/ 21 w 40"/>
                <a:gd name="T37" fmla="*/ 1 h 17"/>
                <a:gd name="T38" fmla="*/ 19 w 40"/>
                <a:gd name="T39" fmla="*/ 1 h 17"/>
                <a:gd name="T40" fmla="*/ 18 w 40"/>
                <a:gd name="T41" fmla="*/ 1 h 17"/>
                <a:gd name="T42" fmla="*/ 17 w 40"/>
                <a:gd name="T43" fmla="*/ 1 h 17"/>
                <a:gd name="T44" fmla="*/ 15 w 40"/>
                <a:gd name="T45" fmla="*/ 1 h 17"/>
                <a:gd name="T46" fmla="*/ 14 w 40"/>
                <a:gd name="T47" fmla="*/ 1 h 17"/>
                <a:gd name="T48" fmla="*/ 13 w 40"/>
                <a:gd name="T49" fmla="*/ 1 h 17"/>
                <a:gd name="T50" fmla="*/ 12 w 40"/>
                <a:gd name="T51" fmla="*/ 1 h 17"/>
                <a:gd name="T52" fmla="*/ 10 w 40"/>
                <a:gd name="T53" fmla="*/ 1 h 17"/>
                <a:gd name="T54" fmla="*/ 9 w 40"/>
                <a:gd name="T55" fmla="*/ 1 h 17"/>
                <a:gd name="T56" fmla="*/ 8 w 40"/>
                <a:gd name="T57" fmla="*/ 1 h 17"/>
                <a:gd name="T58" fmla="*/ 6 w 40"/>
                <a:gd name="T59" fmla="*/ 1 h 17"/>
                <a:gd name="T60" fmla="*/ 5 w 40"/>
                <a:gd name="T61" fmla="*/ 1 h 17"/>
                <a:gd name="T62" fmla="*/ 4 w 40"/>
                <a:gd name="T63" fmla="*/ 1 h 17"/>
                <a:gd name="T64" fmla="*/ 3 w 40"/>
                <a:gd name="T65" fmla="*/ 2 h 17"/>
                <a:gd name="T66" fmla="*/ 2 w 40"/>
                <a:gd name="T67" fmla="*/ 2 h 17"/>
                <a:gd name="T68" fmla="*/ 0 w 40"/>
                <a:gd name="T69" fmla="*/ 2 h 17"/>
                <a:gd name="T70" fmla="*/ 0 w 40"/>
                <a:gd name="T7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17">
                  <a:moveTo>
                    <a:pt x="0" y="17"/>
                  </a:moveTo>
                  <a:lnTo>
                    <a:pt x="40" y="15"/>
                  </a:lnTo>
                  <a:lnTo>
                    <a:pt x="40" y="0"/>
                  </a:lnTo>
                  <a:lnTo>
                    <a:pt x="39" y="0"/>
                  </a:lnTo>
                  <a:lnTo>
                    <a:pt x="38" y="0"/>
                  </a:lnTo>
                  <a:lnTo>
                    <a:pt x="37" y="0"/>
                  </a:lnTo>
                  <a:lnTo>
                    <a:pt x="36" y="0"/>
                  </a:lnTo>
                  <a:lnTo>
                    <a:pt x="34" y="0"/>
                  </a:lnTo>
                  <a:lnTo>
                    <a:pt x="33" y="0"/>
                  </a:lnTo>
                  <a:lnTo>
                    <a:pt x="32" y="0"/>
                  </a:lnTo>
                  <a:lnTo>
                    <a:pt x="31" y="0"/>
                  </a:lnTo>
                  <a:lnTo>
                    <a:pt x="29" y="0"/>
                  </a:lnTo>
                  <a:lnTo>
                    <a:pt x="28" y="0"/>
                  </a:lnTo>
                  <a:lnTo>
                    <a:pt x="27" y="0"/>
                  </a:lnTo>
                  <a:lnTo>
                    <a:pt x="26" y="0"/>
                  </a:lnTo>
                  <a:lnTo>
                    <a:pt x="25" y="0"/>
                  </a:lnTo>
                  <a:lnTo>
                    <a:pt x="23" y="0"/>
                  </a:lnTo>
                  <a:lnTo>
                    <a:pt x="22" y="1"/>
                  </a:lnTo>
                  <a:lnTo>
                    <a:pt x="21" y="1"/>
                  </a:lnTo>
                  <a:lnTo>
                    <a:pt x="19" y="1"/>
                  </a:lnTo>
                  <a:lnTo>
                    <a:pt x="18" y="1"/>
                  </a:lnTo>
                  <a:lnTo>
                    <a:pt x="17" y="1"/>
                  </a:lnTo>
                  <a:lnTo>
                    <a:pt x="15" y="1"/>
                  </a:lnTo>
                  <a:lnTo>
                    <a:pt x="14" y="1"/>
                  </a:lnTo>
                  <a:lnTo>
                    <a:pt x="13" y="1"/>
                  </a:lnTo>
                  <a:lnTo>
                    <a:pt x="12" y="1"/>
                  </a:lnTo>
                  <a:lnTo>
                    <a:pt x="10" y="1"/>
                  </a:lnTo>
                  <a:lnTo>
                    <a:pt x="9" y="1"/>
                  </a:lnTo>
                  <a:lnTo>
                    <a:pt x="8" y="1"/>
                  </a:lnTo>
                  <a:lnTo>
                    <a:pt x="6" y="1"/>
                  </a:lnTo>
                  <a:lnTo>
                    <a:pt x="5" y="1"/>
                  </a:lnTo>
                  <a:lnTo>
                    <a:pt x="4" y="1"/>
                  </a:lnTo>
                  <a:lnTo>
                    <a:pt x="3" y="2"/>
                  </a:lnTo>
                  <a:lnTo>
                    <a:pt x="2" y="2"/>
                  </a:lnTo>
                  <a:lnTo>
                    <a:pt x="0" y="2"/>
                  </a:lnTo>
                  <a:lnTo>
                    <a:pt x="0" y="17"/>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3" name="Freeform 1153"/>
            <p:cNvSpPr>
              <a:spLocks/>
            </p:cNvSpPr>
            <p:nvPr/>
          </p:nvSpPr>
          <p:spPr bwMode="auto">
            <a:xfrm>
              <a:off x="1518" y="3320"/>
              <a:ext cx="41" cy="17"/>
            </a:xfrm>
            <a:custGeom>
              <a:avLst/>
              <a:gdLst>
                <a:gd name="T0" fmla="*/ 2 w 41"/>
                <a:gd name="T1" fmla="*/ 17 h 17"/>
                <a:gd name="T2" fmla="*/ 4 w 41"/>
                <a:gd name="T3" fmla="*/ 17 h 17"/>
                <a:gd name="T4" fmla="*/ 6 w 41"/>
                <a:gd name="T5" fmla="*/ 17 h 17"/>
                <a:gd name="T6" fmla="*/ 9 w 41"/>
                <a:gd name="T7" fmla="*/ 17 h 17"/>
                <a:gd name="T8" fmla="*/ 12 w 41"/>
                <a:gd name="T9" fmla="*/ 17 h 17"/>
                <a:gd name="T10" fmla="*/ 14 w 41"/>
                <a:gd name="T11" fmla="*/ 17 h 17"/>
                <a:gd name="T12" fmla="*/ 16 w 41"/>
                <a:gd name="T13" fmla="*/ 16 h 17"/>
                <a:gd name="T14" fmla="*/ 19 w 41"/>
                <a:gd name="T15" fmla="*/ 16 h 17"/>
                <a:gd name="T16" fmla="*/ 22 w 41"/>
                <a:gd name="T17" fmla="*/ 16 h 17"/>
                <a:gd name="T18" fmla="*/ 24 w 41"/>
                <a:gd name="T19" fmla="*/ 16 h 17"/>
                <a:gd name="T20" fmla="*/ 26 w 41"/>
                <a:gd name="T21" fmla="*/ 16 h 17"/>
                <a:gd name="T22" fmla="*/ 28 w 41"/>
                <a:gd name="T23" fmla="*/ 15 h 17"/>
                <a:gd name="T24" fmla="*/ 29 w 41"/>
                <a:gd name="T25" fmla="*/ 15 h 17"/>
                <a:gd name="T26" fmla="*/ 31 w 41"/>
                <a:gd name="T27" fmla="*/ 15 h 17"/>
                <a:gd name="T28" fmla="*/ 32 w 41"/>
                <a:gd name="T29" fmla="*/ 15 h 17"/>
                <a:gd name="T30" fmla="*/ 33 w 41"/>
                <a:gd name="T31" fmla="*/ 15 h 17"/>
                <a:gd name="T32" fmla="*/ 34 w 41"/>
                <a:gd name="T33" fmla="*/ 15 h 17"/>
                <a:gd name="T34" fmla="*/ 36 w 41"/>
                <a:gd name="T35" fmla="*/ 15 h 17"/>
                <a:gd name="T36" fmla="*/ 37 w 41"/>
                <a:gd name="T37" fmla="*/ 15 h 17"/>
                <a:gd name="T38" fmla="*/ 38 w 41"/>
                <a:gd name="T39" fmla="*/ 15 h 17"/>
                <a:gd name="T40" fmla="*/ 40 w 41"/>
                <a:gd name="T41" fmla="*/ 15 h 17"/>
                <a:gd name="T42" fmla="*/ 41 w 41"/>
                <a:gd name="T43" fmla="*/ 15 h 17"/>
                <a:gd name="T44" fmla="*/ 41 w 41"/>
                <a:gd name="T45" fmla="*/ 13 h 17"/>
                <a:gd name="T46" fmla="*/ 41 w 41"/>
                <a:gd name="T47" fmla="*/ 12 h 17"/>
                <a:gd name="T48" fmla="*/ 41 w 41"/>
                <a:gd name="T49" fmla="*/ 11 h 17"/>
                <a:gd name="T50" fmla="*/ 41 w 41"/>
                <a:gd name="T51" fmla="*/ 9 h 17"/>
                <a:gd name="T52" fmla="*/ 41 w 41"/>
                <a:gd name="T53" fmla="*/ 8 h 17"/>
                <a:gd name="T54" fmla="*/ 41 w 41"/>
                <a:gd name="T55" fmla="*/ 6 h 17"/>
                <a:gd name="T56" fmla="*/ 41 w 41"/>
                <a:gd name="T57" fmla="*/ 5 h 17"/>
                <a:gd name="T58" fmla="*/ 41 w 41"/>
                <a:gd name="T59" fmla="*/ 4 h 17"/>
                <a:gd name="T60" fmla="*/ 41 w 41"/>
                <a:gd name="T61" fmla="*/ 2 h 17"/>
                <a:gd name="T62" fmla="*/ 41 w 41"/>
                <a:gd name="T63" fmla="*/ 1 h 17"/>
                <a:gd name="T64" fmla="*/ 40 w 41"/>
                <a:gd name="T65" fmla="*/ 0 h 17"/>
                <a:gd name="T66" fmla="*/ 36 w 41"/>
                <a:gd name="T67" fmla="*/ 0 h 17"/>
                <a:gd name="T68" fmla="*/ 32 w 41"/>
                <a:gd name="T69" fmla="*/ 0 h 17"/>
                <a:gd name="T70" fmla="*/ 28 w 41"/>
                <a:gd name="T71" fmla="*/ 1 h 17"/>
                <a:gd name="T72" fmla="*/ 24 w 41"/>
                <a:gd name="T73" fmla="*/ 1 h 17"/>
                <a:gd name="T74" fmla="*/ 21 w 41"/>
                <a:gd name="T75" fmla="*/ 1 h 17"/>
                <a:gd name="T76" fmla="*/ 17 w 41"/>
                <a:gd name="T77" fmla="*/ 1 h 17"/>
                <a:gd name="T78" fmla="*/ 13 w 41"/>
                <a:gd name="T79" fmla="*/ 2 h 17"/>
                <a:gd name="T80" fmla="*/ 10 w 41"/>
                <a:gd name="T81" fmla="*/ 2 h 17"/>
                <a:gd name="T82" fmla="*/ 6 w 41"/>
                <a:gd name="T83" fmla="*/ 2 h 17"/>
                <a:gd name="T84" fmla="*/ 2 w 41"/>
                <a:gd name="T85"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 h="17">
                  <a:moveTo>
                    <a:pt x="0" y="17"/>
                  </a:moveTo>
                  <a:lnTo>
                    <a:pt x="1" y="17"/>
                  </a:lnTo>
                  <a:lnTo>
                    <a:pt x="2" y="17"/>
                  </a:lnTo>
                  <a:lnTo>
                    <a:pt x="3" y="17"/>
                  </a:lnTo>
                  <a:lnTo>
                    <a:pt x="3" y="17"/>
                  </a:lnTo>
                  <a:lnTo>
                    <a:pt x="4" y="17"/>
                  </a:lnTo>
                  <a:lnTo>
                    <a:pt x="5" y="17"/>
                  </a:lnTo>
                  <a:lnTo>
                    <a:pt x="6" y="17"/>
                  </a:lnTo>
                  <a:lnTo>
                    <a:pt x="6" y="17"/>
                  </a:lnTo>
                  <a:lnTo>
                    <a:pt x="7" y="17"/>
                  </a:lnTo>
                  <a:lnTo>
                    <a:pt x="8" y="17"/>
                  </a:lnTo>
                  <a:lnTo>
                    <a:pt x="9" y="17"/>
                  </a:lnTo>
                  <a:lnTo>
                    <a:pt x="10" y="17"/>
                  </a:lnTo>
                  <a:lnTo>
                    <a:pt x="11" y="17"/>
                  </a:lnTo>
                  <a:lnTo>
                    <a:pt x="12" y="17"/>
                  </a:lnTo>
                  <a:lnTo>
                    <a:pt x="12" y="17"/>
                  </a:lnTo>
                  <a:lnTo>
                    <a:pt x="13" y="17"/>
                  </a:lnTo>
                  <a:lnTo>
                    <a:pt x="14" y="17"/>
                  </a:lnTo>
                  <a:lnTo>
                    <a:pt x="15" y="17"/>
                  </a:lnTo>
                  <a:lnTo>
                    <a:pt x="16" y="16"/>
                  </a:lnTo>
                  <a:lnTo>
                    <a:pt x="16" y="16"/>
                  </a:lnTo>
                  <a:lnTo>
                    <a:pt x="17" y="16"/>
                  </a:lnTo>
                  <a:lnTo>
                    <a:pt x="18" y="16"/>
                  </a:lnTo>
                  <a:lnTo>
                    <a:pt x="19" y="16"/>
                  </a:lnTo>
                  <a:lnTo>
                    <a:pt x="20" y="16"/>
                  </a:lnTo>
                  <a:lnTo>
                    <a:pt x="21" y="16"/>
                  </a:lnTo>
                  <a:lnTo>
                    <a:pt x="22" y="16"/>
                  </a:lnTo>
                  <a:lnTo>
                    <a:pt x="22" y="16"/>
                  </a:lnTo>
                  <a:lnTo>
                    <a:pt x="23" y="16"/>
                  </a:lnTo>
                  <a:lnTo>
                    <a:pt x="24" y="16"/>
                  </a:lnTo>
                  <a:lnTo>
                    <a:pt x="25" y="16"/>
                  </a:lnTo>
                  <a:lnTo>
                    <a:pt x="26" y="16"/>
                  </a:lnTo>
                  <a:lnTo>
                    <a:pt x="26" y="16"/>
                  </a:lnTo>
                  <a:lnTo>
                    <a:pt x="27" y="15"/>
                  </a:lnTo>
                  <a:lnTo>
                    <a:pt x="28" y="15"/>
                  </a:lnTo>
                  <a:lnTo>
                    <a:pt x="28" y="15"/>
                  </a:lnTo>
                  <a:lnTo>
                    <a:pt x="29" y="15"/>
                  </a:lnTo>
                  <a:lnTo>
                    <a:pt x="29" y="15"/>
                  </a:lnTo>
                  <a:lnTo>
                    <a:pt x="29" y="15"/>
                  </a:lnTo>
                  <a:lnTo>
                    <a:pt x="30" y="15"/>
                  </a:lnTo>
                  <a:lnTo>
                    <a:pt x="30" y="15"/>
                  </a:lnTo>
                  <a:lnTo>
                    <a:pt x="31" y="15"/>
                  </a:lnTo>
                  <a:lnTo>
                    <a:pt x="31" y="15"/>
                  </a:lnTo>
                  <a:lnTo>
                    <a:pt x="31" y="15"/>
                  </a:lnTo>
                  <a:lnTo>
                    <a:pt x="32" y="15"/>
                  </a:lnTo>
                  <a:lnTo>
                    <a:pt x="32" y="15"/>
                  </a:lnTo>
                  <a:lnTo>
                    <a:pt x="33" y="15"/>
                  </a:lnTo>
                  <a:lnTo>
                    <a:pt x="33" y="15"/>
                  </a:lnTo>
                  <a:lnTo>
                    <a:pt x="33" y="15"/>
                  </a:lnTo>
                  <a:lnTo>
                    <a:pt x="34" y="15"/>
                  </a:lnTo>
                  <a:lnTo>
                    <a:pt x="34" y="15"/>
                  </a:lnTo>
                  <a:lnTo>
                    <a:pt x="35" y="15"/>
                  </a:lnTo>
                  <a:lnTo>
                    <a:pt x="35" y="15"/>
                  </a:lnTo>
                  <a:lnTo>
                    <a:pt x="36" y="15"/>
                  </a:lnTo>
                  <a:lnTo>
                    <a:pt x="36" y="15"/>
                  </a:lnTo>
                  <a:lnTo>
                    <a:pt x="37" y="15"/>
                  </a:lnTo>
                  <a:lnTo>
                    <a:pt x="37" y="15"/>
                  </a:lnTo>
                  <a:lnTo>
                    <a:pt x="38" y="15"/>
                  </a:lnTo>
                  <a:lnTo>
                    <a:pt x="38" y="15"/>
                  </a:lnTo>
                  <a:lnTo>
                    <a:pt x="38" y="15"/>
                  </a:lnTo>
                  <a:lnTo>
                    <a:pt x="39" y="15"/>
                  </a:lnTo>
                  <a:lnTo>
                    <a:pt x="39" y="15"/>
                  </a:lnTo>
                  <a:lnTo>
                    <a:pt x="40" y="15"/>
                  </a:lnTo>
                  <a:lnTo>
                    <a:pt x="40" y="15"/>
                  </a:lnTo>
                  <a:lnTo>
                    <a:pt x="40" y="15"/>
                  </a:lnTo>
                  <a:lnTo>
                    <a:pt x="41" y="15"/>
                  </a:lnTo>
                  <a:lnTo>
                    <a:pt x="41" y="14"/>
                  </a:lnTo>
                  <a:lnTo>
                    <a:pt x="41" y="14"/>
                  </a:lnTo>
                  <a:lnTo>
                    <a:pt x="41" y="13"/>
                  </a:lnTo>
                  <a:lnTo>
                    <a:pt x="41" y="13"/>
                  </a:lnTo>
                  <a:lnTo>
                    <a:pt x="41" y="13"/>
                  </a:lnTo>
                  <a:lnTo>
                    <a:pt x="41" y="12"/>
                  </a:lnTo>
                  <a:lnTo>
                    <a:pt x="41" y="11"/>
                  </a:lnTo>
                  <a:lnTo>
                    <a:pt x="41" y="11"/>
                  </a:lnTo>
                  <a:lnTo>
                    <a:pt x="41" y="11"/>
                  </a:lnTo>
                  <a:lnTo>
                    <a:pt x="41" y="10"/>
                  </a:lnTo>
                  <a:lnTo>
                    <a:pt x="41" y="10"/>
                  </a:lnTo>
                  <a:lnTo>
                    <a:pt x="41" y="9"/>
                  </a:lnTo>
                  <a:lnTo>
                    <a:pt x="41" y="9"/>
                  </a:lnTo>
                  <a:lnTo>
                    <a:pt x="41" y="8"/>
                  </a:lnTo>
                  <a:lnTo>
                    <a:pt x="41" y="8"/>
                  </a:lnTo>
                  <a:lnTo>
                    <a:pt x="41" y="7"/>
                  </a:lnTo>
                  <a:lnTo>
                    <a:pt x="41" y="7"/>
                  </a:lnTo>
                  <a:lnTo>
                    <a:pt x="41" y="6"/>
                  </a:lnTo>
                  <a:lnTo>
                    <a:pt x="41" y="6"/>
                  </a:lnTo>
                  <a:lnTo>
                    <a:pt x="41" y="6"/>
                  </a:lnTo>
                  <a:lnTo>
                    <a:pt x="41" y="5"/>
                  </a:lnTo>
                  <a:lnTo>
                    <a:pt x="41" y="5"/>
                  </a:lnTo>
                  <a:lnTo>
                    <a:pt x="41" y="4"/>
                  </a:lnTo>
                  <a:lnTo>
                    <a:pt x="41" y="4"/>
                  </a:lnTo>
                  <a:lnTo>
                    <a:pt x="41" y="3"/>
                  </a:lnTo>
                  <a:lnTo>
                    <a:pt x="41" y="3"/>
                  </a:lnTo>
                  <a:lnTo>
                    <a:pt x="41" y="2"/>
                  </a:lnTo>
                  <a:lnTo>
                    <a:pt x="41" y="2"/>
                  </a:lnTo>
                  <a:lnTo>
                    <a:pt x="41" y="2"/>
                  </a:lnTo>
                  <a:lnTo>
                    <a:pt x="41" y="1"/>
                  </a:lnTo>
                  <a:lnTo>
                    <a:pt x="41" y="0"/>
                  </a:lnTo>
                  <a:lnTo>
                    <a:pt x="41" y="0"/>
                  </a:lnTo>
                  <a:lnTo>
                    <a:pt x="40" y="0"/>
                  </a:lnTo>
                  <a:lnTo>
                    <a:pt x="39" y="0"/>
                  </a:lnTo>
                  <a:lnTo>
                    <a:pt x="37" y="0"/>
                  </a:lnTo>
                  <a:lnTo>
                    <a:pt x="36" y="0"/>
                  </a:lnTo>
                  <a:lnTo>
                    <a:pt x="35" y="0"/>
                  </a:lnTo>
                  <a:lnTo>
                    <a:pt x="33" y="0"/>
                  </a:lnTo>
                  <a:lnTo>
                    <a:pt x="32" y="0"/>
                  </a:lnTo>
                  <a:lnTo>
                    <a:pt x="31" y="0"/>
                  </a:lnTo>
                  <a:lnTo>
                    <a:pt x="30" y="1"/>
                  </a:lnTo>
                  <a:lnTo>
                    <a:pt x="28" y="1"/>
                  </a:lnTo>
                  <a:lnTo>
                    <a:pt x="27" y="1"/>
                  </a:lnTo>
                  <a:lnTo>
                    <a:pt x="26" y="1"/>
                  </a:lnTo>
                  <a:lnTo>
                    <a:pt x="24" y="1"/>
                  </a:lnTo>
                  <a:lnTo>
                    <a:pt x="23" y="1"/>
                  </a:lnTo>
                  <a:lnTo>
                    <a:pt x="22" y="1"/>
                  </a:lnTo>
                  <a:lnTo>
                    <a:pt x="21" y="1"/>
                  </a:lnTo>
                  <a:lnTo>
                    <a:pt x="20" y="1"/>
                  </a:lnTo>
                  <a:lnTo>
                    <a:pt x="18" y="1"/>
                  </a:lnTo>
                  <a:lnTo>
                    <a:pt x="17" y="1"/>
                  </a:lnTo>
                  <a:lnTo>
                    <a:pt x="16" y="2"/>
                  </a:lnTo>
                  <a:lnTo>
                    <a:pt x="14" y="2"/>
                  </a:lnTo>
                  <a:lnTo>
                    <a:pt x="13" y="2"/>
                  </a:lnTo>
                  <a:lnTo>
                    <a:pt x="12" y="2"/>
                  </a:lnTo>
                  <a:lnTo>
                    <a:pt x="11" y="2"/>
                  </a:lnTo>
                  <a:lnTo>
                    <a:pt x="10" y="2"/>
                  </a:lnTo>
                  <a:lnTo>
                    <a:pt x="8" y="2"/>
                  </a:lnTo>
                  <a:lnTo>
                    <a:pt x="7" y="2"/>
                  </a:lnTo>
                  <a:lnTo>
                    <a:pt x="6" y="2"/>
                  </a:lnTo>
                  <a:lnTo>
                    <a:pt x="4" y="2"/>
                  </a:lnTo>
                  <a:lnTo>
                    <a:pt x="3" y="2"/>
                  </a:lnTo>
                  <a:lnTo>
                    <a:pt x="2" y="2"/>
                  </a:lnTo>
                  <a:lnTo>
                    <a:pt x="0" y="3"/>
                  </a:lnTo>
                  <a:lnTo>
                    <a:pt x="0" y="17"/>
                  </a:lnTo>
                  <a:close/>
                </a:path>
              </a:pathLst>
            </a:custGeom>
            <a:solidFill>
              <a:srgbClr val="BFDED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4" name="Freeform 1154"/>
            <p:cNvSpPr>
              <a:spLocks/>
            </p:cNvSpPr>
            <p:nvPr/>
          </p:nvSpPr>
          <p:spPr bwMode="auto">
            <a:xfrm>
              <a:off x="1518" y="3320"/>
              <a:ext cx="41" cy="17"/>
            </a:xfrm>
            <a:custGeom>
              <a:avLst/>
              <a:gdLst>
                <a:gd name="T0" fmla="*/ 2 w 41"/>
                <a:gd name="T1" fmla="*/ 17 h 17"/>
                <a:gd name="T2" fmla="*/ 4 w 41"/>
                <a:gd name="T3" fmla="*/ 17 h 17"/>
                <a:gd name="T4" fmla="*/ 6 w 41"/>
                <a:gd name="T5" fmla="*/ 17 h 17"/>
                <a:gd name="T6" fmla="*/ 9 w 41"/>
                <a:gd name="T7" fmla="*/ 17 h 17"/>
                <a:gd name="T8" fmla="*/ 12 w 41"/>
                <a:gd name="T9" fmla="*/ 17 h 17"/>
                <a:gd name="T10" fmla="*/ 14 w 41"/>
                <a:gd name="T11" fmla="*/ 17 h 17"/>
                <a:gd name="T12" fmla="*/ 16 w 41"/>
                <a:gd name="T13" fmla="*/ 16 h 17"/>
                <a:gd name="T14" fmla="*/ 19 w 41"/>
                <a:gd name="T15" fmla="*/ 16 h 17"/>
                <a:gd name="T16" fmla="*/ 22 w 41"/>
                <a:gd name="T17" fmla="*/ 16 h 17"/>
                <a:gd name="T18" fmla="*/ 24 w 41"/>
                <a:gd name="T19" fmla="*/ 16 h 17"/>
                <a:gd name="T20" fmla="*/ 26 w 41"/>
                <a:gd name="T21" fmla="*/ 16 h 17"/>
                <a:gd name="T22" fmla="*/ 28 w 41"/>
                <a:gd name="T23" fmla="*/ 15 h 17"/>
                <a:gd name="T24" fmla="*/ 29 w 41"/>
                <a:gd name="T25" fmla="*/ 15 h 17"/>
                <a:gd name="T26" fmla="*/ 31 w 41"/>
                <a:gd name="T27" fmla="*/ 15 h 17"/>
                <a:gd name="T28" fmla="*/ 32 w 41"/>
                <a:gd name="T29" fmla="*/ 15 h 17"/>
                <a:gd name="T30" fmla="*/ 33 w 41"/>
                <a:gd name="T31" fmla="*/ 15 h 17"/>
                <a:gd name="T32" fmla="*/ 34 w 41"/>
                <a:gd name="T33" fmla="*/ 15 h 17"/>
                <a:gd name="T34" fmla="*/ 36 w 41"/>
                <a:gd name="T35" fmla="*/ 15 h 17"/>
                <a:gd name="T36" fmla="*/ 37 w 41"/>
                <a:gd name="T37" fmla="*/ 15 h 17"/>
                <a:gd name="T38" fmla="*/ 38 w 41"/>
                <a:gd name="T39" fmla="*/ 15 h 17"/>
                <a:gd name="T40" fmla="*/ 40 w 41"/>
                <a:gd name="T41" fmla="*/ 15 h 17"/>
                <a:gd name="T42" fmla="*/ 41 w 41"/>
                <a:gd name="T43" fmla="*/ 15 h 17"/>
                <a:gd name="T44" fmla="*/ 41 w 41"/>
                <a:gd name="T45" fmla="*/ 13 h 17"/>
                <a:gd name="T46" fmla="*/ 41 w 41"/>
                <a:gd name="T47" fmla="*/ 12 h 17"/>
                <a:gd name="T48" fmla="*/ 41 w 41"/>
                <a:gd name="T49" fmla="*/ 11 h 17"/>
                <a:gd name="T50" fmla="*/ 41 w 41"/>
                <a:gd name="T51" fmla="*/ 9 h 17"/>
                <a:gd name="T52" fmla="*/ 41 w 41"/>
                <a:gd name="T53" fmla="*/ 8 h 17"/>
                <a:gd name="T54" fmla="*/ 41 w 41"/>
                <a:gd name="T55" fmla="*/ 6 h 17"/>
                <a:gd name="T56" fmla="*/ 41 w 41"/>
                <a:gd name="T57" fmla="*/ 5 h 17"/>
                <a:gd name="T58" fmla="*/ 41 w 41"/>
                <a:gd name="T59" fmla="*/ 4 h 17"/>
                <a:gd name="T60" fmla="*/ 41 w 41"/>
                <a:gd name="T61" fmla="*/ 2 h 17"/>
                <a:gd name="T62" fmla="*/ 41 w 41"/>
                <a:gd name="T63" fmla="*/ 1 h 17"/>
                <a:gd name="T64" fmla="*/ 40 w 41"/>
                <a:gd name="T65" fmla="*/ 0 h 17"/>
                <a:gd name="T66" fmla="*/ 36 w 41"/>
                <a:gd name="T67" fmla="*/ 0 h 17"/>
                <a:gd name="T68" fmla="*/ 32 w 41"/>
                <a:gd name="T69" fmla="*/ 0 h 17"/>
                <a:gd name="T70" fmla="*/ 28 w 41"/>
                <a:gd name="T71" fmla="*/ 1 h 17"/>
                <a:gd name="T72" fmla="*/ 24 w 41"/>
                <a:gd name="T73" fmla="*/ 1 h 17"/>
                <a:gd name="T74" fmla="*/ 21 w 41"/>
                <a:gd name="T75" fmla="*/ 1 h 17"/>
                <a:gd name="T76" fmla="*/ 17 w 41"/>
                <a:gd name="T77" fmla="*/ 1 h 17"/>
                <a:gd name="T78" fmla="*/ 13 w 41"/>
                <a:gd name="T79" fmla="*/ 2 h 17"/>
                <a:gd name="T80" fmla="*/ 10 w 41"/>
                <a:gd name="T81" fmla="*/ 2 h 17"/>
                <a:gd name="T82" fmla="*/ 6 w 41"/>
                <a:gd name="T83" fmla="*/ 2 h 17"/>
                <a:gd name="T84" fmla="*/ 2 w 41"/>
                <a:gd name="T85"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 h="17">
                  <a:moveTo>
                    <a:pt x="0" y="17"/>
                  </a:moveTo>
                  <a:lnTo>
                    <a:pt x="1" y="17"/>
                  </a:lnTo>
                  <a:lnTo>
                    <a:pt x="2" y="17"/>
                  </a:lnTo>
                  <a:lnTo>
                    <a:pt x="3" y="17"/>
                  </a:lnTo>
                  <a:lnTo>
                    <a:pt x="3" y="17"/>
                  </a:lnTo>
                  <a:lnTo>
                    <a:pt x="4" y="17"/>
                  </a:lnTo>
                  <a:lnTo>
                    <a:pt x="5" y="17"/>
                  </a:lnTo>
                  <a:lnTo>
                    <a:pt x="6" y="17"/>
                  </a:lnTo>
                  <a:lnTo>
                    <a:pt x="6" y="17"/>
                  </a:lnTo>
                  <a:lnTo>
                    <a:pt x="7" y="17"/>
                  </a:lnTo>
                  <a:lnTo>
                    <a:pt x="8" y="17"/>
                  </a:lnTo>
                  <a:lnTo>
                    <a:pt x="9" y="17"/>
                  </a:lnTo>
                  <a:lnTo>
                    <a:pt x="10" y="17"/>
                  </a:lnTo>
                  <a:lnTo>
                    <a:pt x="11" y="17"/>
                  </a:lnTo>
                  <a:lnTo>
                    <a:pt x="12" y="17"/>
                  </a:lnTo>
                  <a:lnTo>
                    <a:pt x="12" y="17"/>
                  </a:lnTo>
                  <a:lnTo>
                    <a:pt x="13" y="17"/>
                  </a:lnTo>
                  <a:lnTo>
                    <a:pt x="14" y="17"/>
                  </a:lnTo>
                  <a:lnTo>
                    <a:pt x="15" y="17"/>
                  </a:lnTo>
                  <a:lnTo>
                    <a:pt x="16" y="16"/>
                  </a:lnTo>
                  <a:lnTo>
                    <a:pt x="16" y="16"/>
                  </a:lnTo>
                  <a:lnTo>
                    <a:pt x="17" y="16"/>
                  </a:lnTo>
                  <a:lnTo>
                    <a:pt x="18" y="16"/>
                  </a:lnTo>
                  <a:lnTo>
                    <a:pt x="19" y="16"/>
                  </a:lnTo>
                  <a:lnTo>
                    <a:pt x="20" y="16"/>
                  </a:lnTo>
                  <a:lnTo>
                    <a:pt x="21" y="16"/>
                  </a:lnTo>
                  <a:lnTo>
                    <a:pt x="22" y="16"/>
                  </a:lnTo>
                  <a:lnTo>
                    <a:pt x="22" y="16"/>
                  </a:lnTo>
                  <a:lnTo>
                    <a:pt x="23" y="16"/>
                  </a:lnTo>
                  <a:lnTo>
                    <a:pt x="24" y="16"/>
                  </a:lnTo>
                  <a:lnTo>
                    <a:pt x="25" y="16"/>
                  </a:lnTo>
                  <a:lnTo>
                    <a:pt x="26" y="16"/>
                  </a:lnTo>
                  <a:lnTo>
                    <a:pt x="26" y="16"/>
                  </a:lnTo>
                  <a:lnTo>
                    <a:pt x="27" y="15"/>
                  </a:lnTo>
                  <a:lnTo>
                    <a:pt x="28" y="15"/>
                  </a:lnTo>
                  <a:lnTo>
                    <a:pt x="28" y="15"/>
                  </a:lnTo>
                  <a:lnTo>
                    <a:pt x="29" y="15"/>
                  </a:lnTo>
                  <a:lnTo>
                    <a:pt x="29" y="15"/>
                  </a:lnTo>
                  <a:lnTo>
                    <a:pt x="29" y="15"/>
                  </a:lnTo>
                  <a:lnTo>
                    <a:pt x="30" y="15"/>
                  </a:lnTo>
                  <a:lnTo>
                    <a:pt x="30" y="15"/>
                  </a:lnTo>
                  <a:lnTo>
                    <a:pt x="31" y="15"/>
                  </a:lnTo>
                  <a:lnTo>
                    <a:pt x="31" y="15"/>
                  </a:lnTo>
                  <a:lnTo>
                    <a:pt x="31" y="15"/>
                  </a:lnTo>
                  <a:lnTo>
                    <a:pt x="32" y="15"/>
                  </a:lnTo>
                  <a:lnTo>
                    <a:pt x="32" y="15"/>
                  </a:lnTo>
                  <a:lnTo>
                    <a:pt x="33" y="15"/>
                  </a:lnTo>
                  <a:lnTo>
                    <a:pt x="33" y="15"/>
                  </a:lnTo>
                  <a:lnTo>
                    <a:pt x="33" y="15"/>
                  </a:lnTo>
                  <a:lnTo>
                    <a:pt x="34" y="15"/>
                  </a:lnTo>
                  <a:lnTo>
                    <a:pt x="34" y="15"/>
                  </a:lnTo>
                  <a:lnTo>
                    <a:pt x="35" y="15"/>
                  </a:lnTo>
                  <a:lnTo>
                    <a:pt x="35" y="15"/>
                  </a:lnTo>
                  <a:lnTo>
                    <a:pt x="36" y="15"/>
                  </a:lnTo>
                  <a:lnTo>
                    <a:pt x="36" y="15"/>
                  </a:lnTo>
                  <a:lnTo>
                    <a:pt x="37" y="15"/>
                  </a:lnTo>
                  <a:lnTo>
                    <a:pt x="37" y="15"/>
                  </a:lnTo>
                  <a:lnTo>
                    <a:pt x="38" y="15"/>
                  </a:lnTo>
                  <a:lnTo>
                    <a:pt x="38" y="15"/>
                  </a:lnTo>
                  <a:lnTo>
                    <a:pt x="38" y="15"/>
                  </a:lnTo>
                  <a:lnTo>
                    <a:pt x="39" y="15"/>
                  </a:lnTo>
                  <a:lnTo>
                    <a:pt x="39" y="15"/>
                  </a:lnTo>
                  <a:lnTo>
                    <a:pt x="40" y="15"/>
                  </a:lnTo>
                  <a:lnTo>
                    <a:pt x="40" y="15"/>
                  </a:lnTo>
                  <a:lnTo>
                    <a:pt x="40" y="15"/>
                  </a:lnTo>
                  <a:lnTo>
                    <a:pt x="41" y="15"/>
                  </a:lnTo>
                  <a:lnTo>
                    <a:pt x="41" y="14"/>
                  </a:lnTo>
                  <a:lnTo>
                    <a:pt x="41" y="14"/>
                  </a:lnTo>
                  <a:lnTo>
                    <a:pt x="41" y="13"/>
                  </a:lnTo>
                  <a:lnTo>
                    <a:pt x="41" y="13"/>
                  </a:lnTo>
                  <a:lnTo>
                    <a:pt x="41" y="13"/>
                  </a:lnTo>
                  <a:lnTo>
                    <a:pt x="41" y="12"/>
                  </a:lnTo>
                  <a:lnTo>
                    <a:pt x="41" y="11"/>
                  </a:lnTo>
                  <a:lnTo>
                    <a:pt x="41" y="11"/>
                  </a:lnTo>
                  <a:lnTo>
                    <a:pt x="41" y="11"/>
                  </a:lnTo>
                  <a:lnTo>
                    <a:pt x="41" y="10"/>
                  </a:lnTo>
                  <a:lnTo>
                    <a:pt x="41" y="10"/>
                  </a:lnTo>
                  <a:lnTo>
                    <a:pt x="41" y="9"/>
                  </a:lnTo>
                  <a:lnTo>
                    <a:pt x="41" y="9"/>
                  </a:lnTo>
                  <a:lnTo>
                    <a:pt x="41" y="8"/>
                  </a:lnTo>
                  <a:lnTo>
                    <a:pt x="41" y="8"/>
                  </a:lnTo>
                  <a:lnTo>
                    <a:pt x="41" y="7"/>
                  </a:lnTo>
                  <a:lnTo>
                    <a:pt x="41" y="7"/>
                  </a:lnTo>
                  <a:lnTo>
                    <a:pt x="41" y="6"/>
                  </a:lnTo>
                  <a:lnTo>
                    <a:pt x="41" y="6"/>
                  </a:lnTo>
                  <a:lnTo>
                    <a:pt x="41" y="6"/>
                  </a:lnTo>
                  <a:lnTo>
                    <a:pt x="41" y="5"/>
                  </a:lnTo>
                  <a:lnTo>
                    <a:pt x="41" y="5"/>
                  </a:lnTo>
                  <a:lnTo>
                    <a:pt x="41" y="4"/>
                  </a:lnTo>
                  <a:lnTo>
                    <a:pt x="41" y="4"/>
                  </a:lnTo>
                  <a:lnTo>
                    <a:pt x="41" y="3"/>
                  </a:lnTo>
                  <a:lnTo>
                    <a:pt x="41" y="3"/>
                  </a:lnTo>
                  <a:lnTo>
                    <a:pt x="41" y="2"/>
                  </a:lnTo>
                  <a:lnTo>
                    <a:pt x="41" y="2"/>
                  </a:lnTo>
                  <a:lnTo>
                    <a:pt x="41" y="2"/>
                  </a:lnTo>
                  <a:lnTo>
                    <a:pt x="41" y="1"/>
                  </a:lnTo>
                  <a:lnTo>
                    <a:pt x="41" y="0"/>
                  </a:lnTo>
                  <a:lnTo>
                    <a:pt x="41" y="0"/>
                  </a:lnTo>
                  <a:lnTo>
                    <a:pt x="40" y="0"/>
                  </a:lnTo>
                  <a:lnTo>
                    <a:pt x="39" y="0"/>
                  </a:lnTo>
                  <a:lnTo>
                    <a:pt x="37" y="0"/>
                  </a:lnTo>
                  <a:lnTo>
                    <a:pt x="36" y="0"/>
                  </a:lnTo>
                  <a:lnTo>
                    <a:pt x="35" y="0"/>
                  </a:lnTo>
                  <a:lnTo>
                    <a:pt x="33" y="0"/>
                  </a:lnTo>
                  <a:lnTo>
                    <a:pt x="32" y="0"/>
                  </a:lnTo>
                  <a:lnTo>
                    <a:pt x="31" y="0"/>
                  </a:lnTo>
                  <a:lnTo>
                    <a:pt x="30" y="1"/>
                  </a:lnTo>
                  <a:lnTo>
                    <a:pt x="28" y="1"/>
                  </a:lnTo>
                  <a:lnTo>
                    <a:pt x="27" y="1"/>
                  </a:lnTo>
                  <a:lnTo>
                    <a:pt x="26" y="1"/>
                  </a:lnTo>
                  <a:lnTo>
                    <a:pt x="24" y="1"/>
                  </a:lnTo>
                  <a:lnTo>
                    <a:pt x="23" y="1"/>
                  </a:lnTo>
                  <a:lnTo>
                    <a:pt x="22" y="1"/>
                  </a:lnTo>
                  <a:lnTo>
                    <a:pt x="21" y="1"/>
                  </a:lnTo>
                  <a:lnTo>
                    <a:pt x="20" y="1"/>
                  </a:lnTo>
                  <a:lnTo>
                    <a:pt x="18" y="1"/>
                  </a:lnTo>
                  <a:lnTo>
                    <a:pt x="17" y="1"/>
                  </a:lnTo>
                  <a:lnTo>
                    <a:pt x="16" y="2"/>
                  </a:lnTo>
                  <a:lnTo>
                    <a:pt x="14" y="2"/>
                  </a:lnTo>
                  <a:lnTo>
                    <a:pt x="13" y="2"/>
                  </a:lnTo>
                  <a:lnTo>
                    <a:pt x="12" y="2"/>
                  </a:lnTo>
                  <a:lnTo>
                    <a:pt x="11" y="2"/>
                  </a:lnTo>
                  <a:lnTo>
                    <a:pt x="10" y="2"/>
                  </a:lnTo>
                  <a:lnTo>
                    <a:pt x="8" y="2"/>
                  </a:lnTo>
                  <a:lnTo>
                    <a:pt x="7" y="2"/>
                  </a:lnTo>
                  <a:lnTo>
                    <a:pt x="6" y="2"/>
                  </a:lnTo>
                  <a:lnTo>
                    <a:pt x="4" y="2"/>
                  </a:lnTo>
                  <a:lnTo>
                    <a:pt x="3" y="2"/>
                  </a:lnTo>
                  <a:lnTo>
                    <a:pt x="2" y="2"/>
                  </a:lnTo>
                  <a:lnTo>
                    <a:pt x="0" y="3"/>
                  </a:lnTo>
                  <a:lnTo>
                    <a:pt x="0" y="17"/>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5" name="Freeform 1155"/>
            <p:cNvSpPr>
              <a:spLocks/>
            </p:cNvSpPr>
            <p:nvPr/>
          </p:nvSpPr>
          <p:spPr bwMode="auto">
            <a:xfrm>
              <a:off x="1576" y="3317"/>
              <a:ext cx="41" cy="17"/>
            </a:xfrm>
            <a:custGeom>
              <a:avLst/>
              <a:gdLst>
                <a:gd name="T0" fmla="*/ 1 w 41"/>
                <a:gd name="T1" fmla="*/ 17 h 17"/>
                <a:gd name="T2" fmla="*/ 4 w 41"/>
                <a:gd name="T3" fmla="*/ 17 h 17"/>
                <a:gd name="T4" fmla="*/ 7 w 41"/>
                <a:gd name="T5" fmla="*/ 17 h 17"/>
                <a:gd name="T6" fmla="*/ 9 w 41"/>
                <a:gd name="T7" fmla="*/ 17 h 17"/>
                <a:gd name="T8" fmla="*/ 11 w 41"/>
                <a:gd name="T9" fmla="*/ 16 h 17"/>
                <a:gd name="T10" fmla="*/ 14 w 41"/>
                <a:gd name="T11" fmla="*/ 16 h 17"/>
                <a:gd name="T12" fmla="*/ 16 w 41"/>
                <a:gd name="T13" fmla="*/ 16 h 17"/>
                <a:gd name="T14" fmla="*/ 19 w 41"/>
                <a:gd name="T15" fmla="*/ 16 h 17"/>
                <a:gd name="T16" fmla="*/ 21 w 41"/>
                <a:gd name="T17" fmla="*/ 16 h 17"/>
                <a:gd name="T18" fmla="*/ 24 w 41"/>
                <a:gd name="T19" fmla="*/ 16 h 17"/>
                <a:gd name="T20" fmla="*/ 26 w 41"/>
                <a:gd name="T21" fmla="*/ 16 h 17"/>
                <a:gd name="T22" fmla="*/ 28 w 41"/>
                <a:gd name="T23" fmla="*/ 16 h 17"/>
                <a:gd name="T24" fmla="*/ 31 w 41"/>
                <a:gd name="T25" fmla="*/ 16 h 17"/>
                <a:gd name="T26" fmla="*/ 33 w 41"/>
                <a:gd name="T27" fmla="*/ 16 h 17"/>
                <a:gd name="T28" fmla="*/ 36 w 41"/>
                <a:gd name="T29" fmla="*/ 16 h 17"/>
                <a:gd name="T30" fmla="*/ 38 w 41"/>
                <a:gd name="T31" fmla="*/ 16 h 17"/>
                <a:gd name="T32" fmla="*/ 40 w 41"/>
                <a:gd name="T33" fmla="*/ 15 h 17"/>
                <a:gd name="T34" fmla="*/ 40 w 41"/>
                <a:gd name="T35" fmla="*/ 14 h 17"/>
                <a:gd name="T36" fmla="*/ 40 w 41"/>
                <a:gd name="T37" fmla="*/ 13 h 17"/>
                <a:gd name="T38" fmla="*/ 40 w 41"/>
                <a:gd name="T39" fmla="*/ 12 h 17"/>
                <a:gd name="T40" fmla="*/ 41 w 41"/>
                <a:gd name="T41" fmla="*/ 11 h 17"/>
                <a:gd name="T42" fmla="*/ 41 w 41"/>
                <a:gd name="T43" fmla="*/ 11 h 17"/>
                <a:gd name="T44" fmla="*/ 41 w 41"/>
                <a:gd name="T45" fmla="*/ 9 h 17"/>
                <a:gd name="T46" fmla="*/ 41 w 41"/>
                <a:gd name="T47" fmla="*/ 9 h 17"/>
                <a:gd name="T48" fmla="*/ 41 w 41"/>
                <a:gd name="T49" fmla="*/ 8 h 17"/>
                <a:gd name="T50" fmla="*/ 41 w 41"/>
                <a:gd name="T51" fmla="*/ 7 h 17"/>
                <a:gd name="T52" fmla="*/ 41 w 41"/>
                <a:gd name="T53" fmla="*/ 6 h 17"/>
                <a:gd name="T54" fmla="*/ 41 w 41"/>
                <a:gd name="T55" fmla="*/ 5 h 17"/>
                <a:gd name="T56" fmla="*/ 41 w 41"/>
                <a:gd name="T57" fmla="*/ 4 h 17"/>
                <a:gd name="T58" fmla="*/ 41 w 41"/>
                <a:gd name="T59" fmla="*/ 3 h 17"/>
                <a:gd name="T60" fmla="*/ 41 w 41"/>
                <a:gd name="T61" fmla="*/ 2 h 17"/>
                <a:gd name="T62" fmla="*/ 41 w 41"/>
                <a:gd name="T63" fmla="*/ 1 h 17"/>
                <a:gd name="T64" fmla="*/ 40 w 41"/>
                <a:gd name="T65" fmla="*/ 1 h 17"/>
                <a:gd name="T66" fmla="*/ 37 w 41"/>
                <a:gd name="T67" fmla="*/ 0 h 17"/>
                <a:gd name="T68" fmla="*/ 34 w 41"/>
                <a:gd name="T69" fmla="*/ 0 h 17"/>
                <a:gd name="T70" fmla="*/ 32 w 41"/>
                <a:gd name="T71" fmla="*/ 1 h 17"/>
                <a:gd name="T72" fmla="*/ 29 w 41"/>
                <a:gd name="T73" fmla="*/ 1 h 17"/>
                <a:gd name="T74" fmla="*/ 26 w 41"/>
                <a:gd name="T75" fmla="*/ 1 h 17"/>
                <a:gd name="T76" fmla="*/ 24 w 41"/>
                <a:gd name="T77" fmla="*/ 1 h 17"/>
                <a:gd name="T78" fmla="*/ 21 w 41"/>
                <a:gd name="T79" fmla="*/ 1 h 17"/>
                <a:gd name="T80" fmla="*/ 18 w 41"/>
                <a:gd name="T81" fmla="*/ 1 h 17"/>
                <a:gd name="T82" fmla="*/ 16 w 41"/>
                <a:gd name="T83" fmla="*/ 1 h 17"/>
                <a:gd name="T84" fmla="*/ 13 w 41"/>
                <a:gd name="T85" fmla="*/ 1 h 17"/>
                <a:gd name="T86" fmla="*/ 11 w 41"/>
                <a:gd name="T87" fmla="*/ 1 h 17"/>
                <a:gd name="T88" fmla="*/ 8 w 41"/>
                <a:gd name="T89" fmla="*/ 2 h 17"/>
                <a:gd name="T90" fmla="*/ 6 w 41"/>
                <a:gd name="T91" fmla="*/ 2 h 17"/>
                <a:gd name="T92" fmla="*/ 3 w 41"/>
                <a:gd name="T93" fmla="*/ 2 h 17"/>
                <a:gd name="T94" fmla="*/ 1 w 41"/>
                <a:gd name="T95" fmla="*/ 2 h 17"/>
                <a:gd name="T96" fmla="*/ 0 w 41"/>
                <a:gd name="T9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7">
                  <a:moveTo>
                    <a:pt x="0" y="17"/>
                  </a:moveTo>
                  <a:lnTo>
                    <a:pt x="1" y="17"/>
                  </a:lnTo>
                  <a:lnTo>
                    <a:pt x="2" y="17"/>
                  </a:lnTo>
                  <a:lnTo>
                    <a:pt x="4" y="17"/>
                  </a:lnTo>
                  <a:lnTo>
                    <a:pt x="5" y="17"/>
                  </a:lnTo>
                  <a:lnTo>
                    <a:pt x="7" y="17"/>
                  </a:lnTo>
                  <a:lnTo>
                    <a:pt x="8" y="17"/>
                  </a:lnTo>
                  <a:lnTo>
                    <a:pt x="9" y="17"/>
                  </a:lnTo>
                  <a:lnTo>
                    <a:pt x="10" y="17"/>
                  </a:lnTo>
                  <a:lnTo>
                    <a:pt x="11" y="16"/>
                  </a:lnTo>
                  <a:lnTo>
                    <a:pt x="13" y="16"/>
                  </a:lnTo>
                  <a:lnTo>
                    <a:pt x="14" y="16"/>
                  </a:lnTo>
                  <a:lnTo>
                    <a:pt x="15" y="16"/>
                  </a:lnTo>
                  <a:lnTo>
                    <a:pt x="16" y="16"/>
                  </a:lnTo>
                  <a:lnTo>
                    <a:pt x="18" y="16"/>
                  </a:lnTo>
                  <a:lnTo>
                    <a:pt x="19" y="16"/>
                  </a:lnTo>
                  <a:lnTo>
                    <a:pt x="20" y="16"/>
                  </a:lnTo>
                  <a:lnTo>
                    <a:pt x="21" y="16"/>
                  </a:lnTo>
                  <a:lnTo>
                    <a:pt x="22" y="16"/>
                  </a:lnTo>
                  <a:lnTo>
                    <a:pt x="24" y="16"/>
                  </a:lnTo>
                  <a:lnTo>
                    <a:pt x="25" y="16"/>
                  </a:lnTo>
                  <a:lnTo>
                    <a:pt x="26" y="16"/>
                  </a:lnTo>
                  <a:lnTo>
                    <a:pt x="27" y="16"/>
                  </a:lnTo>
                  <a:lnTo>
                    <a:pt x="28" y="16"/>
                  </a:lnTo>
                  <a:lnTo>
                    <a:pt x="29" y="16"/>
                  </a:lnTo>
                  <a:lnTo>
                    <a:pt x="31" y="16"/>
                  </a:lnTo>
                  <a:lnTo>
                    <a:pt x="32" y="16"/>
                  </a:lnTo>
                  <a:lnTo>
                    <a:pt x="33" y="16"/>
                  </a:lnTo>
                  <a:lnTo>
                    <a:pt x="34" y="16"/>
                  </a:lnTo>
                  <a:lnTo>
                    <a:pt x="36" y="16"/>
                  </a:lnTo>
                  <a:lnTo>
                    <a:pt x="37" y="16"/>
                  </a:lnTo>
                  <a:lnTo>
                    <a:pt x="38" y="16"/>
                  </a:lnTo>
                  <a:lnTo>
                    <a:pt x="40" y="15"/>
                  </a:lnTo>
                  <a:lnTo>
                    <a:pt x="40" y="15"/>
                  </a:lnTo>
                  <a:lnTo>
                    <a:pt x="40" y="14"/>
                  </a:lnTo>
                  <a:lnTo>
                    <a:pt x="40" y="14"/>
                  </a:lnTo>
                  <a:lnTo>
                    <a:pt x="40" y="14"/>
                  </a:lnTo>
                  <a:lnTo>
                    <a:pt x="40" y="13"/>
                  </a:lnTo>
                  <a:lnTo>
                    <a:pt x="40" y="13"/>
                  </a:lnTo>
                  <a:lnTo>
                    <a:pt x="40" y="12"/>
                  </a:lnTo>
                  <a:lnTo>
                    <a:pt x="41" y="12"/>
                  </a:lnTo>
                  <a:lnTo>
                    <a:pt x="41" y="11"/>
                  </a:lnTo>
                  <a:lnTo>
                    <a:pt x="41" y="11"/>
                  </a:lnTo>
                  <a:lnTo>
                    <a:pt x="41" y="11"/>
                  </a:lnTo>
                  <a:lnTo>
                    <a:pt x="41" y="10"/>
                  </a:lnTo>
                  <a:lnTo>
                    <a:pt x="41" y="9"/>
                  </a:lnTo>
                  <a:lnTo>
                    <a:pt x="41" y="9"/>
                  </a:lnTo>
                  <a:lnTo>
                    <a:pt x="41" y="9"/>
                  </a:lnTo>
                  <a:lnTo>
                    <a:pt x="41" y="8"/>
                  </a:lnTo>
                  <a:lnTo>
                    <a:pt x="41" y="8"/>
                  </a:lnTo>
                  <a:lnTo>
                    <a:pt x="41" y="7"/>
                  </a:lnTo>
                  <a:lnTo>
                    <a:pt x="41" y="7"/>
                  </a:lnTo>
                  <a:lnTo>
                    <a:pt x="41" y="6"/>
                  </a:lnTo>
                  <a:lnTo>
                    <a:pt x="41" y="6"/>
                  </a:lnTo>
                  <a:lnTo>
                    <a:pt x="41" y="5"/>
                  </a:lnTo>
                  <a:lnTo>
                    <a:pt x="41" y="5"/>
                  </a:lnTo>
                  <a:lnTo>
                    <a:pt x="41" y="4"/>
                  </a:lnTo>
                  <a:lnTo>
                    <a:pt x="41" y="4"/>
                  </a:lnTo>
                  <a:lnTo>
                    <a:pt x="41" y="3"/>
                  </a:lnTo>
                  <a:lnTo>
                    <a:pt x="41" y="3"/>
                  </a:lnTo>
                  <a:lnTo>
                    <a:pt x="41" y="2"/>
                  </a:lnTo>
                  <a:lnTo>
                    <a:pt x="41" y="2"/>
                  </a:lnTo>
                  <a:lnTo>
                    <a:pt x="41" y="1"/>
                  </a:lnTo>
                  <a:lnTo>
                    <a:pt x="41" y="1"/>
                  </a:lnTo>
                  <a:lnTo>
                    <a:pt x="41" y="1"/>
                  </a:lnTo>
                  <a:lnTo>
                    <a:pt x="40" y="1"/>
                  </a:lnTo>
                  <a:lnTo>
                    <a:pt x="38" y="0"/>
                  </a:lnTo>
                  <a:lnTo>
                    <a:pt x="37" y="0"/>
                  </a:lnTo>
                  <a:lnTo>
                    <a:pt x="36" y="0"/>
                  </a:lnTo>
                  <a:lnTo>
                    <a:pt x="34" y="0"/>
                  </a:lnTo>
                  <a:lnTo>
                    <a:pt x="33" y="0"/>
                  </a:lnTo>
                  <a:lnTo>
                    <a:pt x="32" y="1"/>
                  </a:lnTo>
                  <a:lnTo>
                    <a:pt x="31" y="1"/>
                  </a:lnTo>
                  <a:lnTo>
                    <a:pt x="29" y="1"/>
                  </a:lnTo>
                  <a:lnTo>
                    <a:pt x="28" y="1"/>
                  </a:lnTo>
                  <a:lnTo>
                    <a:pt x="26" y="1"/>
                  </a:lnTo>
                  <a:lnTo>
                    <a:pt x="25" y="1"/>
                  </a:lnTo>
                  <a:lnTo>
                    <a:pt x="24" y="1"/>
                  </a:lnTo>
                  <a:lnTo>
                    <a:pt x="23" y="1"/>
                  </a:lnTo>
                  <a:lnTo>
                    <a:pt x="21" y="1"/>
                  </a:lnTo>
                  <a:lnTo>
                    <a:pt x="20" y="1"/>
                  </a:lnTo>
                  <a:lnTo>
                    <a:pt x="18" y="1"/>
                  </a:lnTo>
                  <a:lnTo>
                    <a:pt x="17" y="1"/>
                  </a:lnTo>
                  <a:lnTo>
                    <a:pt x="16" y="1"/>
                  </a:lnTo>
                  <a:lnTo>
                    <a:pt x="15" y="1"/>
                  </a:lnTo>
                  <a:lnTo>
                    <a:pt x="13" y="1"/>
                  </a:lnTo>
                  <a:lnTo>
                    <a:pt x="12" y="1"/>
                  </a:lnTo>
                  <a:lnTo>
                    <a:pt x="11" y="1"/>
                  </a:lnTo>
                  <a:lnTo>
                    <a:pt x="9" y="2"/>
                  </a:lnTo>
                  <a:lnTo>
                    <a:pt x="8" y="2"/>
                  </a:lnTo>
                  <a:lnTo>
                    <a:pt x="7" y="2"/>
                  </a:lnTo>
                  <a:lnTo>
                    <a:pt x="6" y="2"/>
                  </a:lnTo>
                  <a:lnTo>
                    <a:pt x="5" y="2"/>
                  </a:lnTo>
                  <a:lnTo>
                    <a:pt x="3" y="2"/>
                  </a:lnTo>
                  <a:lnTo>
                    <a:pt x="2" y="2"/>
                  </a:lnTo>
                  <a:lnTo>
                    <a:pt x="1" y="2"/>
                  </a:lnTo>
                  <a:lnTo>
                    <a:pt x="0" y="3"/>
                  </a:lnTo>
                  <a:lnTo>
                    <a:pt x="0" y="17"/>
                  </a:lnTo>
                  <a:close/>
                </a:path>
              </a:pathLst>
            </a:custGeom>
            <a:solidFill>
              <a:srgbClr val="BFDED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6" name="Freeform 1156"/>
            <p:cNvSpPr>
              <a:spLocks/>
            </p:cNvSpPr>
            <p:nvPr/>
          </p:nvSpPr>
          <p:spPr bwMode="auto">
            <a:xfrm>
              <a:off x="1576" y="3317"/>
              <a:ext cx="41" cy="17"/>
            </a:xfrm>
            <a:custGeom>
              <a:avLst/>
              <a:gdLst>
                <a:gd name="T0" fmla="*/ 1 w 41"/>
                <a:gd name="T1" fmla="*/ 17 h 17"/>
                <a:gd name="T2" fmla="*/ 4 w 41"/>
                <a:gd name="T3" fmla="*/ 17 h 17"/>
                <a:gd name="T4" fmla="*/ 7 w 41"/>
                <a:gd name="T5" fmla="*/ 17 h 17"/>
                <a:gd name="T6" fmla="*/ 9 w 41"/>
                <a:gd name="T7" fmla="*/ 17 h 17"/>
                <a:gd name="T8" fmla="*/ 11 w 41"/>
                <a:gd name="T9" fmla="*/ 16 h 17"/>
                <a:gd name="T10" fmla="*/ 14 w 41"/>
                <a:gd name="T11" fmla="*/ 16 h 17"/>
                <a:gd name="T12" fmla="*/ 16 w 41"/>
                <a:gd name="T13" fmla="*/ 16 h 17"/>
                <a:gd name="T14" fmla="*/ 19 w 41"/>
                <a:gd name="T15" fmla="*/ 16 h 17"/>
                <a:gd name="T16" fmla="*/ 21 w 41"/>
                <a:gd name="T17" fmla="*/ 16 h 17"/>
                <a:gd name="T18" fmla="*/ 24 w 41"/>
                <a:gd name="T19" fmla="*/ 16 h 17"/>
                <a:gd name="T20" fmla="*/ 26 w 41"/>
                <a:gd name="T21" fmla="*/ 16 h 17"/>
                <a:gd name="T22" fmla="*/ 28 w 41"/>
                <a:gd name="T23" fmla="*/ 16 h 17"/>
                <a:gd name="T24" fmla="*/ 31 w 41"/>
                <a:gd name="T25" fmla="*/ 16 h 17"/>
                <a:gd name="T26" fmla="*/ 33 w 41"/>
                <a:gd name="T27" fmla="*/ 16 h 17"/>
                <a:gd name="T28" fmla="*/ 36 w 41"/>
                <a:gd name="T29" fmla="*/ 16 h 17"/>
                <a:gd name="T30" fmla="*/ 38 w 41"/>
                <a:gd name="T31" fmla="*/ 16 h 17"/>
                <a:gd name="T32" fmla="*/ 40 w 41"/>
                <a:gd name="T33" fmla="*/ 15 h 17"/>
                <a:gd name="T34" fmla="*/ 40 w 41"/>
                <a:gd name="T35" fmla="*/ 14 h 17"/>
                <a:gd name="T36" fmla="*/ 40 w 41"/>
                <a:gd name="T37" fmla="*/ 13 h 17"/>
                <a:gd name="T38" fmla="*/ 40 w 41"/>
                <a:gd name="T39" fmla="*/ 12 h 17"/>
                <a:gd name="T40" fmla="*/ 41 w 41"/>
                <a:gd name="T41" fmla="*/ 11 h 17"/>
                <a:gd name="T42" fmla="*/ 41 w 41"/>
                <a:gd name="T43" fmla="*/ 11 h 17"/>
                <a:gd name="T44" fmla="*/ 41 w 41"/>
                <a:gd name="T45" fmla="*/ 9 h 17"/>
                <a:gd name="T46" fmla="*/ 41 w 41"/>
                <a:gd name="T47" fmla="*/ 9 h 17"/>
                <a:gd name="T48" fmla="*/ 41 w 41"/>
                <a:gd name="T49" fmla="*/ 8 h 17"/>
                <a:gd name="T50" fmla="*/ 41 w 41"/>
                <a:gd name="T51" fmla="*/ 7 h 17"/>
                <a:gd name="T52" fmla="*/ 41 w 41"/>
                <a:gd name="T53" fmla="*/ 6 h 17"/>
                <a:gd name="T54" fmla="*/ 41 w 41"/>
                <a:gd name="T55" fmla="*/ 5 h 17"/>
                <a:gd name="T56" fmla="*/ 41 w 41"/>
                <a:gd name="T57" fmla="*/ 4 h 17"/>
                <a:gd name="T58" fmla="*/ 41 w 41"/>
                <a:gd name="T59" fmla="*/ 3 h 17"/>
                <a:gd name="T60" fmla="*/ 41 w 41"/>
                <a:gd name="T61" fmla="*/ 2 h 17"/>
                <a:gd name="T62" fmla="*/ 41 w 41"/>
                <a:gd name="T63" fmla="*/ 1 h 17"/>
                <a:gd name="T64" fmla="*/ 40 w 41"/>
                <a:gd name="T65" fmla="*/ 1 h 17"/>
                <a:gd name="T66" fmla="*/ 37 w 41"/>
                <a:gd name="T67" fmla="*/ 0 h 17"/>
                <a:gd name="T68" fmla="*/ 34 w 41"/>
                <a:gd name="T69" fmla="*/ 0 h 17"/>
                <a:gd name="T70" fmla="*/ 32 w 41"/>
                <a:gd name="T71" fmla="*/ 1 h 17"/>
                <a:gd name="T72" fmla="*/ 29 w 41"/>
                <a:gd name="T73" fmla="*/ 1 h 17"/>
                <a:gd name="T74" fmla="*/ 26 w 41"/>
                <a:gd name="T75" fmla="*/ 1 h 17"/>
                <a:gd name="T76" fmla="*/ 24 w 41"/>
                <a:gd name="T77" fmla="*/ 1 h 17"/>
                <a:gd name="T78" fmla="*/ 21 w 41"/>
                <a:gd name="T79" fmla="*/ 1 h 17"/>
                <a:gd name="T80" fmla="*/ 18 w 41"/>
                <a:gd name="T81" fmla="*/ 1 h 17"/>
                <a:gd name="T82" fmla="*/ 16 w 41"/>
                <a:gd name="T83" fmla="*/ 1 h 17"/>
                <a:gd name="T84" fmla="*/ 13 w 41"/>
                <a:gd name="T85" fmla="*/ 1 h 17"/>
                <a:gd name="T86" fmla="*/ 11 w 41"/>
                <a:gd name="T87" fmla="*/ 1 h 17"/>
                <a:gd name="T88" fmla="*/ 8 w 41"/>
                <a:gd name="T89" fmla="*/ 2 h 17"/>
                <a:gd name="T90" fmla="*/ 6 w 41"/>
                <a:gd name="T91" fmla="*/ 2 h 17"/>
                <a:gd name="T92" fmla="*/ 3 w 41"/>
                <a:gd name="T93" fmla="*/ 2 h 17"/>
                <a:gd name="T94" fmla="*/ 1 w 41"/>
                <a:gd name="T95" fmla="*/ 2 h 17"/>
                <a:gd name="T96" fmla="*/ 0 w 41"/>
                <a:gd name="T9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7">
                  <a:moveTo>
                    <a:pt x="0" y="17"/>
                  </a:moveTo>
                  <a:lnTo>
                    <a:pt x="1" y="17"/>
                  </a:lnTo>
                  <a:lnTo>
                    <a:pt x="2" y="17"/>
                  </a:lnTo>
                  <a:lnTo>
                    <a:pt x="4" y="17"/>
                  </a:lnTo>
                  <a:lnTo>
                    <a:pt x="5" y="17"/>
                  </a:lnTo>
                  <a:lnTo>
                    <a:pt x="7" y="17"/>
                  </a:lnTo>
                  <a:lnTo>
                    <a:pt x="8" y="17"/>
                  </a:lnTo>
                  <a:lnTo>
                    <a:pt x="9" y="17"/>
                  </a:lnTo>
                  <a:lnTo>
                    <a:pt x="10" y="17"/>
                  </a:lnTo>
                  <a:lnTo>
                    <a:pt x="11" y="16"/>
                  </a:lnTo>
                  <a:lnTo>
                    <a:pt x="13" y="16"/>
                  </a:lnTo>
                  <a:lnTo>
                    <a:pt x="14" y="16"/>
                  </a:lnTo>
                  <a:lnTo>
                    <a:pt x="15" y="16"/>
                  </a:lnTo>
                  <a:lnTo>
                    <a:pt x="16" y="16"/>
                  </a:lnTo>
                  <a:lnTo>
                    <a:pt x="18" y="16"/>
                  </a:lnTo>
                  <a:lnTo>
                    <a:pt x="19" y="16"/>
                  </a:lnTo>
                  <a:lnTo>
                    <a:pt x="20" y="16"/>
                  </a:lnTo>
                  <a:lnTo>
                    <a:pt x="21" y="16"/>
                  </a:lnTo>
                  <a:lnTo>
                    <a:pt x="22" y="16"/>
                  </a:lnTo>
                  <a:lnTo>
                    <a:pt x="24" y="16"/>
                  </a:lnTo>
                  <a:lnTo>
                    <a:pt x="25" y="16"/>
                  </a:lnTo>
                  <a:lnTo>
                    <a:pt x="26" y="16"/>
                  </a:lnTo>
                  <a:lnTo>
                    <a:pt x="27" y="16"/>
                  </a:lnTo>
                  <a:lnTo>
                    <a:pt x="28" y="16"/>
                  </a:lnTo>
                  <a:lnTo>
                    <a:pt x="29" y="16"/>
                  </a:lnTo>
                  <a:lnTo>
                    <a:pt x="31" y="16"/>
                  </a:lnTo>
                  <a:lnTo>
                    <a:pt x="32" y="16"/>
                  </a:lnTo>
                  <a:lnTo>
                    <a:pt x="33" y="16"/>
                  </a:lnTo>
                  <a:lnTo>
                    <a:pt x="34" y="16"/>
                  </a:lnTo>
                  <a:lnTo>
                    <a:pt x="36" y="16"/>
                  </a:lnTo>
                  <a:lnTo>
                    <a:pt x="37" y="16"/>
                  </a:lnTo>
                  <a:lnTo>
                    <a:pt x="38" y="16"/>
                  </a:lnTo>
                  <a:lnTo>
                    <a:pt x="40" y="15"/>
                  </a:lnTo>
                  <a:lnTo>
                    <a:pt x="40" y="15"/>
                  </a:lnTo>
                  <a:lnTo>
                    <a:pt x="40" y="14"/>
                  </a:lnTo>
                  <a:lnTo>
                    <a:pt x="40" y="14"/>
                  </a:lnTo>
                  <a:lnTo>
                    <a:pt x="40" y="14"/>
                  </a:lnTo>
                  <a:lnTo>
                    <a:pt x="40" y="13"/>
                  </a:lnTo>
                  <a:lnTo>
                    <a:pt x="40" y="13"/>
                  </a:lnTo>
                  <a:lnTo>
                    <a:pt x="40" y="12"/>
                  </a:lnTo>
                  <a:lnTo>
                    <a:pt x="41" y="12"/>
                  </a:lnTo>
                  <a:lnTo>
                    <a:pt x="41" y="11"/>
                  </a:lnTo>
                  <a:lnTo>
                    <a:pt x="41" y="11"/>
                  </a:lnTo>
                  <a:lnTo>
                    <a:pt x="41" y="11"/>
                  </a:lnTo>
                  <a:lnTo>
                    <a:pt x="41" y="10"/>
                  </a:lnTo>
                  <a:lnTo>
                    <a:pt x="41" y="9"/>
                  </a:lnTo>
                  <a:lnTo>
                    <a:pt x="41" y="9"/>
                  </a:lnTo>
                  <a:lnTo>
                    <a:pt x="41" y="9"/>
                  </a:lnTo>
                  <a:lnTo>
                    <a:pt x="41" y="8"/>
                  </a:lnTo>
                  <a:lnTo>
                    <a:pt x="41" y="8"/>
                  </a:lnTo>
                  <a:lnTo>
                    <a:pt x="41" y="7"/>
                  </a:lnTo>
                  <a:lnTo>
                    <a:pt x="41" y="7"/>
                  </a:lnTo>
                  <a:lnTo>
                    <a:pt x="41" y="6"/>
                  </a:lnTo>
                  <a:lnTo>
                    <a:pt x="41" y="6"/>
                  </a:lnTo>
                  <a:lnTo>
                    <a:pt x="41" y="5"/>
                  </a:lnTo>
                  <a:lnTo>
                    <a:pt x="41" y="5"/>
                  </a:lnTo>
                  <a:lnTo>
                    <a:pt x="41" y="4"/>
                  </a:lnTo>
                  <a:lnTo>
                    <a:pt x="41" y="4"/>
                  </a:lnTo>
                  <a:lnTo>
                    <a:pt x="41" y="3"/>
                  </a:lnTo>
                  <a:lnTo>
                    <a:pt x="41" y="3"/>
                  </a:lnTo>
                  <a:lnTo>
                    <a:pt x="41" y="2"/>
                  </a:lnTo>
                  <a:lnTo>
                    <a:pt x="41" y="2"/>
                  </a:lnTo>
                  <a:lnTo>
                    <a:pt x="41" y="1"/>
                  </a:lnTo>
                  <a:lnTo>
                    <a:pt x="41" y="1"/>
                  </a:lnTo>
                  <a:lnTo>
                    <a:pt x="41" y="1"/>
                  </a:lnTo>
                  <a:lnTo>
                    <a:pt x="40" y="1"/>
                  </a:lnTo>
                  <a:lnTo>
                    <a:pt x="38" y="0"/>
                  </a:lnTo>
                  <a:lnTo>
                    <a:pt x="37" y="0"/>
                  </a:lnTo>
                  <a:lnTo>
                    <a:pt x="36" y="0"/>
                  </a:lnTo>
                  <a:lnTo>
                    <a:pt x="34" y="0"/>
                  </a:lnTo>
                  <a:lnTo>
                    <a:pt x="33" y="0"/>
                  </a:lnTo>
                  <a:lnTo>
                    <a:pt x="32" y="1"/>
                  </a:lnTo>
                  <a:lnTo>
                    <a:pt x="31" y="1"/>
                  </a:lnTo>
                  <a:lnTo>
                    <a:pt x="29" y="1"/>
                  </a:lnTo>
                  <a:lnTo>
                    <a:pt x="28" y="1"/>
                  </a:lnTo>
                  <a:lnTo>
                    <a:pt x="26" y="1"/>
                  </a:lnTo>
                  <a:lnTo>
                    <a:pt x="25" y="1"/>
                  </a:lnTo>
                  <a:lnTo>
                    <a:pt x="24" y="1"/>
                  </a:lnTo>
                  <a:lnTo>
                    <a:pt x="23" y="1"/>
                  </a:lnTo>
                  <a:lnTo>
                    <a:pt x="21" y="1"/>
                  </a:lnTo>
                  <a:lnTo>
                    <a:pt x="20" y="1"/>
                  </a:lnTo>
                  <a:lnTo>
                    <a:pt x="18" y="1"/>
                  </a:lnTo>
                  <a:lnTo>
                    <a:pt x="17" y="1"/>
                  </a:lnTo>
                  <a:lnTo>
                    <a:pt x="16" y="1"/>
                  </a:lnTo>
                  <a:lnTo>
                    <a:pt x="15" y="1"/>
                  </a:lnTo>
                  <a:lnTo>
                    <a:pt x="13" y="1"/>
                  </a:lnTo>
                  <a:lnTo>
                    <a:pt x="12" y="1"/>
                  </a:lnTo>
                  <a:lnTo>
                    <a:pt x="11" y="1"/>
                  </a:lnTo>
                  <a:lnTo>
                    <a:pt x="9" y="2"/>
                  </a:lnTo>
                  <a:lnTo>
                    <a:pt x="8" y="2"/>
                  </a:lnTo>
                  <a:lnTo>
                    <a:pt x="7" y="2"/>
                  </a:lnTo>
                  <a:lnTo>
                    <a:pt x="6" y="2"/>
                  </a:lnTo>
                  <a:lnTo>
                    <a:pt x="5" y="2"/>
                  </a:lnTo>
                  <a:lnTo>
                    <a:pt x="3" y="2"/>
                  </a:lnTo>
                  <a:lnTo>
                    <a:pt x="2" y="2"/>
                  </a:lnTo>
                  <a:lnTo>
                    <a:pt x="1" y="2"/>
                  </a:lnTo>
                  <a:lnTo>
                    <a:pt x="0" y="3"/>
                  </a:lnTo>
                  <a:lnTo>
                    <a:pt x="0" y="17"/>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7" name="Freeform 1157"/>
            <p:cNvSpPr>
              <a:spLocks/>
            </p:cNvSpPr>
            <p:nvPr/>
          </p:nvSpPr>
          <p:spPr bwMode="auto">
            <a:xfrm>
              <a:off x="1412" y="3351"/>
              <a:ext cx="20" cy="45"/>
            </a:xfrm>
            <a:custGeom>
              <a:avLst/>
              <a:gdLst>
                <a:gd name="T0" fmla="*/ 0 w 20"/>
                <a:gd name="T1" fmla="*/ 29 h 45"/>
                <a:gd name="T2" fmla="*/ 18 w 20"/>
                <a:gd name="T3" fmla="*/ 45 h 45"/>
                <a:gd name="T4" fmla="*/ 19 w 20"/>
                <a:gd name="T5" fmla="*/ 44 h 45"/>
                <a:gd name="T6" fmla="*/ 20 w 20"/>
                <a:gd name="T7" fmla="*/ 18 h 45"/>
                <a:gd name="T8" fmla="*/ 19 w 20"/>
                <a:gd name="T9" fmla="*/ 17 h 45"/>
                <a:gd name="T10" fmla="*/ 19 w 20"/>
                <a:gd name="T11" fmla="*/ 17 h 45"/>
                <a:gd name="T12" fmla="*/ 18 w 20"/>
                <a:gd name="T13" fmla="*/ 16 h 45"/>
                <a:gd name="T14" fmla="*/ 18 w 20"/>
                <a:gd name="T15" fmla="*/ 16 h 45"/>
                <a:gd name="T16" fmla="*/ 17 w 20"/>
                <a:gd name="T17" fmla="*/ 15 h 45"/>
                <a:gd name="T18" fmla="*/ 17 w 20"/>
                <a:gd name="T19" fmla="*/ 14 h 45"/>
                <a:gd name="T20" fmla="*/ 16 w 20"/>
                <a:gd name="T21" fmla="*/ 14 h 45"/>
                <a:gd name="T22" fmla="*/ 16 w 20"/>
                <a:gd name="T23" fmla="*/ 13 h 45"/>
                <a:gd name="T24" fmla="*/ 15 w 20"/>
                <a:gd name="T25" fmla="*/ 12 h 45"/>
                <a:gd name="T26" fmla="*/ 14 w 20"/>
                <a:gd name="T27" fmla="*/ 12 h 45"/>
                <a:gd name="T28" fmla="*/ 14 w 20"/>
                <a:gd name="T29" fmla="*/ 11 h 45"/>
                <a:gd name="T30" fmla="*/ 13 w 20"/>
                <a:gd name="T31" fmla="*/ 11 h 45"/>
                <a:gd name="T32" fmla="*/ 12 w 20"/>
                <a:gd name="T33" fmla="*/ 10 h 45"/>
                <a:gd name="T34" fmla="*/ 12 w 20"/>
                <a:gd name="T35" fmla="*/ 10 h 45"/>
                <a:gd name="T36" fmla="*/ 11 w 20"/>
                <a:gd name="T37" fmla="*/ 9 h 45"/>
                <a:gd name="T38" fmla="*/ 11 w 20"/>
                <a:gd name="T39" fmla="*/ 9 h 45"/>
                <a:gd name="T40" fmla="*/ 10 w 20"/>
                <a:gd name="T41" fmla="*/ 8 h 45"/>
                <a:gd name="T42" fmla="*/ 10 w 20"/>
                <a:gd name="T43" fmla="*/ 8 h 45"/>
                <a:gd name="T44" fmla="*/ 9 w 20"/>
                <a:gd name="T45" fmla="*/ 7 h 45"/>
                <a:gd name="T46" fmla="*/ 8 w 20"/>
                <a:gd name="T47" fmla="*/ 6 h 45"/>
                <a:gd name="T48" fmla="*/ 8 w 20"/>
                <a:gd name="T49" fmla="*/ 6 h 45"/>
                <a:gd name="T50" fmla="*/ 7 w 20"/>
                <a:gd name="T51" fmla="*/ 6 h 45"/>
                <a:gd name="T52" fmla="*/ 7 w 20"/>
                <a:gd name="T53" fmla="*/ 5 h 45"/>
                <a:gd name="T54" fmla="*/ 6 w 20"/>
                <a:gd name="T55" fmla="*/ 4 h 45"/>
                <a:gd name="T56" fmla="*/ 5 w 20"/>
                <a:gd name="T57" fmla="*/ 4 h 45"/>
                <a:gd name="T58" fmla="*/ 5 w 20"/>
                <a:gd name="T59" fmla="*/ 3 h 45"/>
                <a:gd name="T60" fmla="*/ 4 w 20"/>
                <a:gd name="T61" fmla="*/ 3 h 45"/>
                <a:gd name="T62" fmla="*/ 3 w 20"/>
                <a:gd name="T63" fmla="*/ 2 h 45"/>
                <a:gd name="T64" fmla="*/ 3 w 20"/>
                <a:gd name="T65" fmla="*/ 1 h 45"/>
                <a:gd name="T66" fmla="*/ 2 w 20"/>
                <a:gd name="T67" fmla="*/ 1 h 45"/>
                <a:gd name="T68" fmla="*/ 2 w 20"/>
                <a:gd name="T69" fmla="*/ 1 h 45"/>
                <a:gd name="T70" fmla="*/ 1 w 20"/>
                <a:gd name="T71" fmla="*/ 0 h 45"/>
                <a:gd name="T72" fmla="*/ 0 w 20"/>
                <a:gd name="T73" fmla="*/ 2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45">
                  <a:moveTo>
                    <a:pt x="0" y="29"/>
                  </a:moveTo>
                  <a:lnTo>
                    <a:pt x="18" y="45"/>
                  </a:lnTo>
                  <a:lnTo>
                    <a:pt x="19" y="44"/>
                  </a:lnTo>
                  <a:lnTo>
                    <a:pt x="20" y="18"/>
                  </a:lnTo>
                  <a:lnTo>
                    <a:pt x="19" y="17"/>
                  </a:lnTo>
                  <a:lnTo>
                    <a:pt x="19" y="17"/>
                  </a:lnTo>
                  <a:lnTo>
                    <a:pt x="18" y="16"/>
                  </a:lnTo>
                  <a:lnTo>
                    <a:pt x="18" y="16"/>
                  </a:lnTo>
                  <a:lnTo>
                    <a:pt x="17" y="15"/>
                  </a:lnTo>
                  <a:lnTo>
                    <a:pt x="17" y="14"/>
                  </a:lnTo>
                  <a:lnTo>
                    <a:pt x="16" y="14"/>
                  </a:lnTo>
                  <a:lnTo>
                    <a:pt x="16" y="13"/>
                  </a:lnTo>
                  <a:lnTo>
                    <a:pt x="15" y="12"/>
                  </a:lnTo>
                  <a:lnTo>
                    <a:pt x="14" y="12"/>
                  </a:lnTo>
                  <a:lnTo>
                    <a:pt x="14" y="11"/>
                  </a:lnTo>
                  <a:lnTo>
                    <a:pt x="13" y="11"/>
                  </a:lnTo>
                  <a:lnTo>
                    <a:pt x="12" y="10"/>
                  </a:lnTo>
                  <a:lnTo>
                    <a:pt x="12" y="10"/>
                  </a:lnTo>
                  <a:lnTo>
                    <a:pt x="11" y="9"/>
                  </a:lnTo>
                  <a:lnTo>
                    <a:pt x="11" y="9"/>
                  </a:lnTo>
                  <a:lnTo>
                    <a:pt x="10" y="8"/>
                  </a:lnTo>
                  <a:lnTo>
                    <a:pt x="10" y="8"/>
                  </a:lnTo>
                  <a:lnTo>
                    <a:pt x="9" y="7"/>
                  </a:lnTo>
                  <a:lnTo>
                    <a:pt x="8" y="6"/>
                  </a:lnTo>
                  <a:lnTo>
                    <a:pt x="8" y="6"/>
                  </a:lnTo>
                  <a:lnTo>
                    <a:pt x="7" y="6"/>
                  </a:lnTo>
                  <a:lnTo>
                    <a:pt x="7" y="5"/>
                  </a:lnTo>
                  <a:lnTo>
                    <a:pt x="6" y="4"/>
                  </a:lnTo>
                  <a:lnTo>
                    <a:pt x="5" y="4"/>
                  </a:lnTo>
                  <a:lnTo>
                    <a:pt x="5" y="3"/>
                  </a:lnTo>
                  <a:lnTo>
                    <a:pt x="4" y="3"/>
                  </a:lnTo>
                  <a:lnTo>
                    <a:pt x="3" y="2"/>
                  </a:lnTo>
                  <a:lnTo>
                    <a:pt x="3" y="1"/>
                  </a:lnTo>
                  <a:lnTo>
                    <a:pt x="2" y="1"/>
                  </a:lnTo>
                  <a:lnTo>
                    <a:pt x="2" y="1"/>
                  </a:lnTo>
                  <a:lnTo>
                    <a:pt x="1" y="0"/>
                  </a:lnTo>
                  <a:lnTo>
                    <a:pt x="0" y="2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8" name="Freeform 1158"/>
            <p:cNvSpPr>
              <a:spLocks/>
            </p:cNvSpPr>
            <p:nvPr/>
          </p:nvSpPr>
          <p:spPr bwMode="auto">
            <a:xfrm>
              <a:off x="1412" y="3351"/>
              <a:ext cx="20" cy="45"/>
            </a:xfrm>
            <a:custGeom>
              <a:avLst/>
              <a:gdLst>
                <a:gd name="T0" fmla="*/ 0 w 20"/>
                <a:gd name="T1" fmla="*/ 29 h 45"/>
                <a:gd name="T2" fmla="*/ 18 w 20"/>
                <a:gd name="T3" fmla="*/ 45 h 45"/>
                <a:gd name="T4" fmla="*/ 19 w 20"/>
                <a:gd name="T5" fmla="*/ 44 h 45"/>
                <a:gd name="T6" fmla="*/ 20 w 20"/>
                <a:gd name="T7" fmla="*/ 18 h 45"/>
                <a:gd name="T8" fmla="*/ 19 w 20"/>
                <a:gd name="T9" fmla="*/ 17 h 45"/>
                <a:gd name="T10" fmla="*/ 19 w 20"/>
                <a:gd name="T11" fmla="*/ 17 h 45"/>
                <a:gd name="T12" fmla="*/ 18 w 20"/>
                <a:gd name="T13" fmla="*/ 16 h 45"/>
                <a:gd name="T14" fmla="*/ 18 w 20"/>
                <a:gd name="T15" fmla="*/ 16 h 45"/>
                <a:gd name="T16" fmla="*/ 17 w 20"/>
                <a:gd name="T17" fmla="*/ 15 h 45"/>
                <a:gd name="T18" fmla="*/ 17 w 20"/>
                <a:gd name="T19" fmla="*/ 14 h 45"/>
                <a:gd name="T20" fmla="*/ 16 w 20"/>
                <a:gd name="T21" fmla="*/ 14 h 45"/>
                <a:gd name="T22" fmla="*/ 15 w 20"/>
                <a:gd name="T23" fmla="*/ 13 h 45"/>
                <a:gd name="T24" fmla="*/ 15 w 20"/>
                <a:gd name="T25" fmla="*/ 12 h 45"/>
                <a:gd name="T26" fmla="*/ 14 w 20"/>
                <a:gd name="T27" fmla="*/ 12 h 45"/>
                <a:gd name="T28" fmla="*/ 14 w 20"/>
                <a:gd name="T29" fmla="*/ 11 h 45"/>
                <a:gd name="T30" fmla="*/ 13 w 20"/>
                <a:gd name="T31" fmla="*/ 11 h 45"/>
                <a:gd name="T32" fmla="*/ 12 w 20"/>
                <a:gd name="T33" fmla="*/ 10 h 45"/>
                <a:gd name="T34" fmla="*/ 12 w 20"/>
                <a:gd name="T35" fmla="*/ 10 h 45"/>
                <a:gd name="T36" fmla="*/ 11 w 20"/>
                <a:gd name="T37" fmla="*/ 9 h 45"/>
                <a:gd name="T38" fmla="*/ 11 w 20"/>
                <a:gd name="T39" fmla="*/ 9 h 45"/>
                <a:gd name="T40" fmla="*/ 10 w 20"/>
                <a:gd name="T41" fmla="*/ 8 h 45"/>
                <a:gd name="T42" fmla="*/ 10 w 20"/>
                <a:gd name="T43" fmla="*/ 8 h 45"/>
                <a:gd name="T44" fmla="*/ 9 w 20"/>
                <a:gd name="T45" fmla="*/ 7 h 45"/>
                <a:gd name="T46" fmla="*/ 8 w 20"/>
                <a:gd name="T47" fmla="*/ 6 h 45"/>
                <a:gd name="T48" fmla="*/ 8 w 20"/>
                <a:gd name="T49" fmla="*/ 6 h 45"/>
                <a:gd name="T50" fmla="*/ 7 w 20"/>
                <a:gd name="T51" fmla="*/ 6 h 45"/>
                <a:gd name="T52" fmla="*/ 7 w 20"/>
                <a:gd name="T53" fmla="*/ 5 h 45"/>
                <a:gd name="T54" fmla="*/ 6 w 20"/>
                <a:gd name="T55" fmla="*/ 4 h 45"/>
                <a:gd name="T56" fmla="*/ 5 w 20"/>
                <a:gd name="T57" fmla="*/ 4 h 45"/>
                <a:gd name="T58" fmla="*/ 5 w 20"/>
                <a:gd name="T59" fmla="*/ 3 h 45"/>
                <a:gd name="T60" fmla="*/ 4 w 20"/>
                <a:gd name="T61" fmla="*/ 3 h 45"/>
                <a:gd name="T62" fmla="*/ 3 w 20"/>
                <a:gd name="T63" fmla="*/ 2 h 45"/>
                <a:gd name="T64" fmla="*/ 3 w 20"/>
                <a:gd name="T65" fmla="*/ 1 h 45"/>
                <a:gd name="T66" fmla="*/ 2 w 20"/>
                <a:gd name="T67" fmla="*/ 1 h 45"/>
                <a:gd name="T68" fmla="*/ 2 w 20"/>
                <a:gd name="T69" fmla="*/ 1 h 45"/>
                <a:gd name="T70" fmla="*/ 1 w 20"/>
                <a:gd name="T71" fmla="*/ 0 h 45"/>
                <a:gd name="T72" fmla="*/ 0 w 20"/>
                <a:gd name="T73" fmla="*/ 2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45">
                  <a:moveTo>
                    <a:pt x="0" y="29"/>
                  </a:moveTo>
                  <a:lnTo>
                    <a:pt x="18" y="45"/>
                  </a:lnTo>
                  <a:lnTo>
                    <a:pt x="19" y="44"/>
                  </a:lnTo>
                  <a:lnTo>
                    <a:pt x="20" y="18"/>
                  </a:lnTo>
                  <a:lnTo>
                    <a:pt x="19" y="17"/>
                  </a:lnTo>
                  <a:lnTo>
                    <a:pt x="19" y="17"/>
                  </a:lnTo>
                  <a:lnTo>
                    <a:pt x="18" y="16"/>
                  </a:lnTo>
                  <a:lnTo>
                    <a:pt x="18" y="16"/>
                  </a:lnTo>
                  <a:lnTo>
                    <a:pt x="17" y="15"/>
                  </a:lnTo>
                  <a:lnTo>
                    <a:pt x="17" y="14"/>
                  </a:lnTo>
                  <a:lnTo>
                    <a:pt x="16" y="14"/>
                  </a:lnTo>
                  <a:lnTo>
                    <a:pt x="15" y="13"/>
                  </a:lnTo>
                  <a:lnTo>
                    <a:pt x="15" y="12"/>
                  </a:lnTo>
                  <a:lnTo>
                    <a:pt x="14" y="12"/>
                  </a:lnTo>
                  <a:lnTo>
                    <a:pt x="14" y="11"/>
                  </a:lnTo>
                  <a:lnTo>
                    <a:pt x="13" y="11"/>
                  </a:lnTo>
                  <a:lnTo>
                    <a:pt x="12" y="10"/>
                  </a:lnTo>
                  <a:lnTo>
                    <a:pt x="12" y="10"/>
                  </a:lnTo>
                  <a:lnTo>
                    <a:pt x="11" y="9"/>
                  </a:lnTo>
                  <a:lnTo>
                    <a:pt x="11" y="9"/>
                  </a:lnTo>
                  <a:lnTo>
                    <a:pt x="10" y="8"/>
                  </a:lnTo>
                  <a:lnTo>
                    <a:pt x="10" y="8"/>
                  </a:lnTo>
                  <a:lnTo>
                    <a:pt x="9" y="7"/>
                  </a:lnTo>
                  <a:lnTo>
                    <a:pt x="8" y="6"/>
                  </a:lnTo>
                  <a:lnTo>
                    <a:pt x="8" y="6"/>
                  </a:lnTo>
                  <a:lnTo>
                    <a:pt x="7" y="6"/>
                  </a:lnTo>
                  <a:lnTo>
                    <a:pt x="7" y="5"/>
                  </a:lnTo>
                  <a:lnTo>
                    <a:pt x="6" y="4"/>
                  </a:lnTo>
                  <a:lnTo>
                    <a:pt x="5" y="4"/>
                  </a:lnTo>
                  <a:lnTo>
                    <a:pt x="5" y="3"/>
                  </a:lnTo>
                  <a:lnTo>
                    <a:pt x="4" y="3"/>
                  </a:lnTo>
                  <a:lnTo>
                    <a:pt x="3" y="2"/>
                  </a:lnTo>
                  <a:lnTo>
                    <a:pt x="3" y="1"/>
                  </a:lnTo>
                  <a:lnTo>
                    <a:pt x="2" y="1"/>
                  </a:lnTo>
                  <a:lnTo>
                    <a:pt x="2" y="1"/>
                  </a:lnTo>
                  <a:lnTo>
                    <a:pt x="1" y="0"/>
                  </a:lnTo>
                  <a:lnTo>
                    <a:pt x="0" y="29"/>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9" name="Freeform 1159"/>
            <p:cNvSpPr>
              <a:spLocks/>
            </p:cNvSpPr>
            <p:nvPr/>
          </p:nvSpPr>
          <p:spPr bwMode="auto">
            <a:xfrm>
              <a:off x="1414" y="3354"/>
              <a:ext cx="16" cy="39"/>
            </a:xfrm>
            <a:custGeom>
              <a:avLst/>
              <a:gdLst>
                <a:gd name="T0" fmla="*/ 0 w 16"/>
                <a:gd name="T1" fmla="*/ 24 h 39"/>
                <a:gd name="T2" fmla="*/ 0 w 16"/>
                <a:gd name="T3" fmla="*/ 25 h 39"/>
                <a:gd name="T4" fmla="*/ 0 w 16"/>
                <a:gd name="T5" fmla="*/ 25 h 39"/>
                <a:gd name="T6" fmla="*/ 1 w 16"/>
                <a:gd name="T7" fmla="*/ 26 h 39"/>
                <a:gd name="T8" fmla="*/ 1 w 16"/>
                <a:gd name="T9" fmla="*/ 26 h 39"/>
                <a:gd name="T10" fmla="*/ 2 w 16"/>
                <a:gd name="T11" fmla="*/ 27 h 39"/>
                <a:gd name="T12" fmla="*/ 2 w 16"/>
                <a:gd name="T13" fmla="*/ 27 h 39"/>
                <a:gd name="T14" fmla="*/ 3 w 16"/>
                <a:gd name="T15" fmla="*/ 28 h 39"/>
                <a:gd name="T16" fmla="*/ 3 w 16"/>
                <a:gd name="T17" fmla="*/ 28 h 39"/>
                <a:gd name="T18" fmla="*/ 4 w 16"/>
                <a:gd name="T19" fmla="*/ 29 h 39"/>
                <a:gd name="T20" fmla="*/ 4 w 16"/>
                <a:gd name="T21" fmla="*/ 29 h 39"/>
                <a:gd name="T22" fmla="*/ 5 w 16"/>
                <a:gd name="T23" fmla="*/ 30 h 39"/>
                <a:gd name="T24" fmla="*/ 5 w 16"/>
                <a:gd name="T25" fmla="*/ 31 h 39"/>
                <a:gd name="T26" fmla="*/ 6 w 16"/>
                <a:gd name="T27" fmla="*/ 31 h 39"/>
                <a:gd name="T28" fmla="*/ 6 w 16"/>
                <a:gd name="T29" fmla="*/ 31 h 39"/>
                <a:gd name="T30" fmla="*/ 7 w 16"/>
                <a:gd name="T31" fmla="*/ 32 h 39"/>
                <a:gd name="T32" fmla="*/ 7 w 16"/>
                <a:gd name="T33" fmla="*/ 32 h 39"/>
                <a:gd name="T34" fmla="*/ 8 w 16"/>
                <a:gd name="T35" fmla="*/ 33 h 39"/>
                <a:gd name="T36" fmla="*/ 8 w 16"/>
                <a:gd name="T37" fmla="*/ 33 h 39"/>
                <a:gd name="T38" fmla="*/ 9 w 16"/>
                <a:gd name="T39" fmla="*/ 34 h 39"/>
                <a:gd name="T40" fmla="*/ 9 w 16"/>
                <a:gd name="T41" fmla="*/ 34 h 39"/>
                <a:gd name="T42" fmla="*/ 10 w 16"/>
                <a:gd name="T43" fmla="*/ 35 h 39"/>
                <a:gd name="T44" fmla="*/ 10 w 16"/>
                <a:gd name="T45" fmla="*/ 35 h 39"/>
                <a:gd name="T46" fmla="*/ 11 w 16"/>
                <a:gd name="T47" fmla="*/ 35 h 39"/>
                <a:gd name="T48" fmla="*/ 12 w 16"/>
                <a:gd name="T49" fmla="*/ 36 h 39"/>
                <a:gd name="T50" fmla="*/ 12 w 16"/>
                <a:gd name="T51" fmla="*/ 36 h 39"/>
                <a:gd name="T52" fmla="*/ 13 w 16"/>
                <a:gd name="T53" fmla="*/ 37 h 39"/>
                <a:gd name="T54" fmla="*/ 13 w 16"/>
                <a:gd name="T55" fmla="*/ 37 h 39"/>
                <a:gd name="T56" fmla="*/ 14 w 16"/>
                <a:gd name="T57" fmla="*/ 37 h 39"/>
                <a:gd name="T58" fmla="*/ 14 w 16"/>
                <a:gd name="T59" fmla="*/ 38 h 39"/>
                <a:gd name="T60" fmla="*/ 15 w 16"/>
                <a:gd name="T61" fmla="*/ 38 h 39"/>
                <a:gd name="T62" fmla="*/ 15 w 16"/>
                <a:gd name="T63" fmla="*/ 39 h 39"/>
                <a:gd name="T64" fmla="*/ 16 w 16"/>
                <a:gd name="T65" fmla="*/ 39 h 39"/>
                <a:gd name="T66" fmla="*/ 16 w 16"/>
                <a:gd name="T67" fmla="*/ 14 h 39"/>
                <a:gd name="T68" fmla="*/ 0 w 16"/>
                <a:gd name="T69" fmla="*/ 0 h 39"/>
                <a:gd name="T70" fmla="*/ 0 w 16"/>
                <a:gd name="T71"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39">
                  <a:moveTo>
                    <a:pt x="0" y="24"/>
                  </a:moveTo>
                  <a:lnTo>
                    <a:pt x="0" y="25"/>
                  </a:lnTo>
                  <a:lnTo>
                    <a:pt x="0" y="25"/>
                  </a:lnTo>
                  <a:lnTo>
                    <a:pt x="1" y="26"/>
                  </a:lnTo>
                  <a:lnTo>
                    <a:pt x="1" y="26"/>
                  </a:lnTo>
                  <a:lnTo>
                    <a:pt x="2" y="27"/>
                  </a:lnTo>
                  <a:lnTo>
                    <a:pt x="2" y="27"/>
                  </a:lnTo>
                  <a:lnTo>
                    <a:pt x="3" y="28"/>
                  </a:lnTo>
                  <a:lnTo>
                    <a:pt x="3" y="28"/>
                  </a:lnTo>
                  <a:lnTo>
                    <a:pt x="4" y="29"/>
                  </a:lnTo>
                  <a:lnTo>
                    <a:pt x="4" y="29"/>
                  </a:lnTo>
                  <a:lnTo>
                    <a:pt x="5" y="30"/>
                  </a:lnTo>
                  <a:lnTo>
                    <a:pt x="5" y="31"/>
                  </a:lnTo>
                  <a:lnTo>
                    <a:pt x="6" y="31"/>
                  </a:lnTo>
                  <a:lnTo>
                    <a:pt x="6" y="31"/>
                  </a:lnTo>
                  <a:lnTo>
                    <a:pt x="7" y="32"/>
                  </a:lnTo>
                  <a:lnTo>
                    <a:pt x="7" y="32"/>
                  </a:lnTo>
                  <a:lnTo>
                    <a:pt x="8" y="33"/>
                  </a:lnTo>
                  <a:lnTo>
                    <a:pt x="8" y="33"/>
                  </a:lnTo>
                  <a:lnTo>
                    <a:pt x="9" y="34"/>
                  </a:lnTo>
                  <a:lnTo>
                    <a:pt x="9" y="34"/>
                  </a:lnTo>
                  <a:lnTo>
                    <a:pt x="10" y="35"/>
                  </a:lnTo>
                  <a:lnTo>
                    <a:pt x="10" y="35"/>
                  </a:lnTo>
                  <a:lnTo>
                    <a:pt x="11" y="35"/>
                  </a:lnTo>
                  <a:lnTo>
                    <a:pt x="12" y="36"/>
                  </a:lnTo>
                  <a:lnTo>
                    <a:pt x="12" y="36"/>
                  </a:lnTo>
                  <a:lnTo>
                    <a:pt x="13" y="37"/>
                  </a:lnTo>
                  <a:lnTo>
                    <a:pt x="13" y="37"/>
                  </a:lnTo>
                  <a:lnTo>
                    <a:pt x="14" y="37"/>
                  </a:lnTo>
                  <a:lnTo>
                    <a:pt x="14" y="38"/>
                  </a:lnTo>
                  <a:lnTo>
                    <a:pt x="15" y="38"/>
                  </a:lnTo>
                  <a:lnTo>
                    <a:pt x="15" y="39"/>
                  </a:lnTo>
                  <a:lnTo>
                    <a:pt x="16" y="39"/>
                  </a:lnTo>
                  <a:lnTo>
                    <a:pt x="16" y="14"/>
                  </a:lnTo>
                  <a:lnTo>
                    <a:pt x="0" y="0"/>
                  </a:lnTo>
                  <a:lnTo>
                    <a:pt x="0" y="24"/>
                  </a:lnTo>
                  <a:close/>
                </a:path>
              </a:pathLst>
            </a:custGeom>
            <a:solidFill>
              <a:srgbClr val="40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0" name="Freeform 1160"/>
            <p:cNvSpPr>
              <a:spLocks/>
            </p:cNvSpPr>
            <p:nvPr/>
          </p:nvSpPr>
          <p:spPr bwMode="auto">
            <a:xfrm>
              <a:off x="1414" y="3354"/>
              <a:ext cx="16" cy="39"/>
            </a:xfrm>
            <a:custGeom>
              <a:avLst/>
              <a:gdLst>
                <a:gd name="T0" fmla="*/ 0 w 16"/>
                <a:gd name="T1" fmla="*/ 24 h 39"/>
                <a:gd name="T2" fmla="*/ 0 w 16"/>
                <a:gd name="T3" fmla="*/ 25 h 39"/>
                <a:gd name="T4" fmla="*/ 0 w 16"/>
                <a:gd name="T5" fmla="*/ 25 h 39"/>
                <a:gd name="T6" fmla="*/ 1 w 16"/>
                <a:gd name="T7" fmla="*/ 26 h 39"/>
                <a:gd name="T8" fmla="*/ 1 w 16"/>
                <a:gd name="T9" fmla="*/ 26 h 39"/>
                <a:gd name="T10" fmla="*/ 2 w 16"/>
                <a:gd name="T11" fmla="*/ 27 h 39"/>
                <a:gd name="T12" fmla="*/ 2 w 16"/>
                <a:gd name="T13" fmla="*/ 27 h 39"/>
                <a:gd name="T14" fmla="*/ 3 w 16"/>
                <a:gd name="T15" fmla="*/ 28 h 39"/>
                <a:gd name="T16" fmla="*/ 3 w 16"/>
                <a:gd name="T17" fmla="*/ 28 h 39"/>
                <a:gd name="T18" fmla="*/ 4 w 16"/>
                <a:gd name="T19" fmla="*/ 29 h 39"/>
                <a:gd name="T20" fmla="*/ 4 w 16"/>
                <a:gd name="T21" fmla="*/ 29 h 39"/>
                <a:gd name="T22" fmla="*/ 5 w 16"/>
                <a:gd name="T23" fmla="*/ 30 h 39"/>
                <a:gd name="T24" fmla="*/ 5 w 16"/>
                <a:gd name="T25" fmla="*/ 31 h 39"/>
                <a:gd name="T26" fmla="*/ 6 w 16"/>
                <a:gd name="T27" fmla="*/ 31 h 39"/>
                <a:gd name="T28" fmla="*/ 6 w 16"/>
                <a:gd name="T29" fmla="*/ 31 h 39"/>
                <a:gd name="T30" fmla="*/ 7 w 16"/>
                <a:gd name="T31" fmla="*/ 32 h 39"/>
                <a:gd name="T32" fmla="*/ 7 w 16"/>
                <a:gd name="T33" fmla="*/ 32 h 39"/>
                <a:gd name="T34" fmla="*/ 8 w 16"/>
                <a:gd name="T35" fmla="*/ 33 h 39"/>
                <a:gd name="T36" fmla="*/ 8 w 16"/>
                <a:gd name="T37" fmla="*/ 33 h 39"/>
                <a:gd name="T38" fmla="*/ 9 w 16"/>
                <a:gd name="T39" fmla="*/ 34 h 39"/>
                <a:gd name="T40" fmla="*/ 9 w 16"/>
                <a:gd name="T41" fmla="*/ 34 h 39"/>
                <a:gd name="T42" fmla="*/ 10 w 16"/>
                <a:gd name="T43" fmla="*/ 35 h 39"/>
                <a:gd name="T44" fmla="*/ 10 w 16"/>
                <a:gd name="T45" fmla="*/ 35 h 39"/>
                <a:gd name="T46" fmla="*/ 11 w 16"/>
                <a:gd name="T47" fmla="*/ 35 h 39"/>
                <a:gd name="T48" fmla="*/ 12 w 16"/>
                <a:gd name="T49" fmla="*/ 36 h 39"/>
                <a:gd name="T50" fmla="*/ 12 w 16"/>
                <a:gd name="T51" fmla="*/ 36 h 39"/>
                <a:gd name="T52" fmla="*/ 13 w 16"/>
                <a:gd name="T53" fmla="*/ 37 h 39"/>
                <a:gd name="T54" fmla="*/ 13 w 16"/>
                <a:gd name="T55" fmla="*/ 37 h 39"/>
                <a:gd name="T56" fmla="*/ 14 w 16"/>
                <a:gd name="T57" fmla="*/ 37 h 39"/>
                <a:gd name="T58" fmla="*/ 14 w 16"/>
                <a:gd name="T59" fmla="*/ 38 h 39"/>
                <a:gd name="T60" fmla="*/ 15 w 16"/>
                <a:gd name="T61" fmla="*/ 38 h 39"/>
                <a:gd name="T62" fmla="*/ 15 w 16"/>
                <a:gd name="T63" fmla="*/ 39 h 39"/>
                <a:gd name="T64" fmla="*/ 16 w 16"/>
                <a:gd name="T65" fmla="*/ 39 h 39"/>
                <a:gd name="T66" fmla="*/ 16 w 16"/>
                <a:gd name="T67" fmla="*/ 14 h 39"/>
                <a:gd name="T68" fmla="*/ 0 w 16"/>
                <a:gd name="T69" fmla="*/ 0 h 39"/>
                <a:gd name="T70" fmla="*/ 0 w 16"/>
                <a:gd name="T71"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39">
                  <a:moveTo>
                    <a:pt x="0" y="24"/>
                  </a:moveTo>
                  <a:lnTo>
                    <a:pt x="0" y="25"/>
                  </a:lnTo>
                  <a:lnTo>
                    <a:pt x="0" y="25"/>
                  </a:lnTo>
                  <a:lnTo>
                    <a:pt x="1" y="26"/>
                  </a:lnTo>
                  <a:lnTo>
                    <a:pt x="1" y="26"/>
                  </a:lnTo>
                  <a:lnTo>
                    <a:pt x="2" y="27"/>
                  </a:lnTo>
                  <a:lnTo>
                    <a:pt x="2" y="27"/>
                  </a:lnTo>
                  <a:lnTo>
                    <a:pt x="3" y="28"/>
                  </a:lnTo>
                  <a:lnTo>
                    <a:pt x="3" y="28"/>
                  </a:lnTo>
                  <a:lnTo>
                    <a:pt x="4" y="29"/>
                  </a:lnTo>
                  <a:lnTo>
                    <a:pt x="4" y="29"/>
                  </a:lnTo>
                  <a:lnTo>
                    <a:pt x="5" y="30"/>
                  </a:lnTo>
                  <a:lnTo>
                    <a:pt x="5" y="31"/>
                  </a:lnTo>
                  <a:lnTo>
                    <a:pt x="6" y="31"/>
                  </a:lnTo>
                  <a:lnTo>
                    <a:pt x="6" y="31"/>
                  </a:lnTo>
                  <a:lnTo>
                    <a:pt x="7" y="32"/>
                  </a:lnTo>
                  <a:lnTo>
                    <a:pt x="7" y="32"/>
                  </a:lnTo>
                  <a:lnTo>
                    <a:pt x="8" y="33"/>
                  </a:lnTo>
                  <a:lnTo>
                    <a:pt x="8" y="33"/>
                  </a:lnTo>
                  <a:lnTo>
                    <a:pt x="9" y="34"/>
                  </a:lnTo>
                  <a:lnTo>
                    <a:pt x="9" y="34"/>
                  </a:lnTo>
                  <a:lnTo>
                    <a:pt x="10" y="35"/>
                  </a:lnTo>
                  <a:lnTo>
                    <a:pt x="10" y="35"/>
                  </a:lnTo>
                  <a:lnTo>
                    <a:pt x="11" y="35"/>
                  </a:lnTo>
                  <a:lnTo>
                    <a:pt x="12" y="36"/>
                  </a:lnTo>
                  <a:lnTo>
                    <a:pt x="12" y="36"/>
                  </a:lnTo>
                  <a:lnTo>
                    <a:pt x="13" y="37"/>
                  </a:lnTo>
                  <a:lnTo>
                    <a:pt x="13" y="37"/>
                  </a:lnTo>
                  <a:lnTo>
                    <a:pt x="14" y="37"/>
                  </a:lnTo>
                  <a:lnTo>
                    <a:pt x="14" y="38"/>
                  </a:lnTo>
                  <a:lnTo>
                    <a:pt x="15" y="38"/>
                  </a:lnTo>
                  <a:lnTo>
                    <a:pt x="15" y="39"/>
                  </a:lnTo>
                  <a:lnTo>
                    <a:pt x="16" y="39"/>
                  </a:lnTo>
                  <a:lnTo>
                    <a:pt x="16" y="14"/>
                  </a:lnTo>
                  <a:lnTo>
                    <a:pt x="0" y="0"/>
                  </a:lnTo>
                  <a:lnTo>
                    <a:pt x="0" y="24"/>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1" name="Freeform 1161"/>
            <p:cNvSpPr>
              <a:spLocks/>
            </p:cNvSpPr>
            <p:nvPr/>
          </p:nvSpPr>
          <p:spPr bwMode="auto">
            <a:xfrm>
              <a:off x="1452" y="3356"/>
              <a:ext cx="174" cy="20"/>
            </a:xfrm>
            <a:custGeom>
              <a:avLst/>
              <a:gdLst>
                <a:gd name="T0" fmla="*/ 0 w 174"/>
                <a:gd name="T1" fmla="*/ 7 h 20"/>
                <a:gd name="T2" fmla="*/ 0 w 174"/>
                <a:gd name="T3" fmla="*/ 8 h 20"/>
                <a:gd name="T4" fmla="*/ 0 w 174"/>
                <a:gd name="T5" fmla="*/ 8 h 20"/>
                <a:gd name="T6" fmla="*/ 0 w 174"/>
                <a:gd name="T7" fmla="*/ 9 h 20"/>
                <a:gd name="T8" fmla="*/ 0 w 174"/>
                <a:gd name="T9" fmla="*/ 9 h 20"/>
                <a:gd name="T10" fmla="*/ 1 w 174"/>
                <a:gd name="T11" fmla="*/ 9 h 20"/>
                <a:gd name="T12" fmla="*/ 1 w 174"/>
                <a:gd name="T13" fmla="*/ 10 h 20"/>
                <a:gd name="T14" fmla="*/ 1 w 174"/>
                <a:gd name="T15" fmla="*/ 10 h 20"/>
                <a:gd name="T16" fmla="*/ 1 w 174"/>
                <a:gd name="T17" fmla="*/ 11 h 20"/>
                <a:gd name="T18" fmla="*/ 1 w 174"/>
                <a:gd name="T19" fmla="*/ 11 h 20"/>
                <a:gd name="T20" fmla="*/ 1 w 174"/>
                <a:gd name="T21" fmla="*/ 11 h 20"/>
                <a:gd name="T22" fmla="*/ 2 w 174"/>
                <a:gd name="T23" fmla="*/ 12 h 20"/>
                <a:gd name="T24" fmla="*/ 2 w 174"/>
                <a:gd name="T25" fmla="*/ 12 h 20"/>
                <a:gd name="T26" fmla="*/ 2 w 174"/>
                <a:gd name="T27" fmla="*/ 13 h 20"/>
                <a:gd name="T28" fmla="*/ 2 w 174"/>
                <a:gd name="T29" fmla="*/ 13 h 20"/>
                <a:gd name="T30" fmla="*/ 2 w 174"/>
                <a:gd name="T31" fmla="*/ 14 h 20"/>
                <a:gd name="T32" fmla="*/ 3 w 174"/>
                <a:gd name="T33" fmla="*/ 14 h 20"/>
                <a:gd name="T34" fmla="*/ 3 w 174"/>
                <a:gd name="T35" fmla="*/ 15 h 20"/>
                <a:gd name="T36" fmla="*/ 3 w 174"/>
                <a:gd name="T37" fmla="*/ 15 h 20"/>
                <a:gd name="T38" fmla="*/ 3 w 174"/>
                <a:gd name="T39" fmla="*/ 15 h 20"/>
                <a:gd name="T40" fmla="*/ 4 w 174"/>
                <a:gd name="T41" fmla="*/ 16 h 20"/>
                <a:gd name="T42" fmla="*/ 4 w 174"/>
                <a:gd name="T43" fmla="*/ 16 h 20"/>
                <a:gd name="T44" fmla="*/ 4 w 174"/>
                <a:gd name="T45" fmla="*/ 17 h 20"/>
                <a:gd name="T46" fmla="*/ 4 w 174"/>
                <a:gd name="T47" fmla="*/ 17 h 20"/>
                <a:gd name="T48" fmla="*/ 5 w 174"/>
                <a:gd name="T49" fmla="*/ 18 h 20"/>
                <a:gd name="T50" fmla="*/ 5 w 174"/>
                <a:gd name="T51" fmla="*/ 18 h 20"/>
                <a:gd name="T52" fmla="*/ 5 w 174"/>
                <a:gd name="T53" fmla="*/ 18 h 20"/>
                <a:gd name="T54" fmla="*/ 5 w 174"/>
                <a:gd name="T55" fmla="*/ 19 h 20"/>
                <a:gd name="T56" fmla="*/ 6 w 174"/>
                <a:gd name="T57" fmla="*/ 19 h 20"/>
                <a:gd name="T58" fmla="*/ 6 w 174"/>
                <a:gd name="T59" fmla="*/ 19 h 20"/>
                <a:gd name="T60" fmla="*/ 7 w 174"/>
                <a:gd name="T61" fmla="*/ 20 h 20"/>
                <a:gd name="T62" fmla="*/ 7 w 174"/>
                <a:gd name="T63" fmla="*/ 20 h 20"/>
                <a:gd name="T64" fmla="*/ 7 w 174"/>
                <a:gd name="T65" fmla="*/ 20 h 20"/>
                <a:gd name="T66" fmla="*/ 174 w 174"/>
                <a:gd name="T67" fmla="*/ 12 h 20"/>
                <a:gd name="T68" fmla="*/ 169 w 174"/>
                <a:gd name="T69" fmla="*/ 0 h 20"/>
                <a:gd name="T70" fmla="*/ 150 w 174"/>
                <a:gd name="T71" fmla="*/ 0 h 20"/>
                <a:gd name="T72" fmla="*/ 19 w 174"/>
                <a:gd name="T73" fmla="*/ 6 h 20"/>
                <a:gd name="T74" fmla="*/ 0 w 174"/>
                <a:gd name="T7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20">
                  <a:moveTo>
                    <a:pt x="0" y="7"/>
                  </a:moveTo>
                  <a:lnTo>
                    <a:pt x="0" y="8"/>
                  </a:lnTo>
                  <a:lnTo>
                    <a:pt x="0" y="8"/>
                  </a:lnTo>
                  <a:lnTo>
                    <a:pt x="0" y="9"/>
                  </a:lnTo>
                  <a:lnTo>
                    <a:pt x="0" y="9"/>
                  </a:lnTo>
                  <a:lnTo>
                    <a:pt x="1" y="9"/>
                  </a:lnTo>
                  <a:lnTo>
                    <a:pt x="1" y="10"/>
                  </a:lnTo>
                  <a:lnTo>
                    <a:pt x="1" y="10"/>
                  </a:lnTo>
                  <a:lnTo>
                    <a:pt x="1" y="11"/>
                  </a:lnTo>
                  <a:lnTo>
                    <a:pt x="1" y="11"/>
                  </a:lnTo>
                  <a:lnTo>
                    <a:pt x="1" y="11"/>
                  </a:lnTo>
                  <a:lnTo>
                    <a:pt x="2" y="12"/>
                  </a:lnTo>
                  <a:lnTo>
                    <a:pt x="2" y="12"/>
                  </a:lnTo>
                  <a:lnTo>
                    <a:pt x="2" y="13"/>
                  </a:lnTo>
                  <a:lnTo>
                    <a:pt x="2" y="13"/>
                  </a:lnTo>
                  <a:lnTo>
                    <a:pt x="2" y="14"/>
                  </a:lnTo>
                  <a:lnTo>
                    <a:pt x="3" y="14"/>
                  </a:lnTo>
                  <a:lnTo>
                    <a:pt x="3" y="15"/>
                  </a:lnTo>
                  <a:lnTo>
                    <a:pt x="3" y="15"/>
                  </a:lnTo>
                  <a:lnTo>
                    <a:pt x="3" y="15"/>
                  </a:lnTo>
                  <a:lnTo>
                    <a:pt x="4" y="16"/>
                  </a:lnTo>
                  <a:lnTo>
                    <a:pt x="4" y="16"/>
                  </a:lnTo>
                  <a:lnTo>
                    <a:pt x="4" y="17"/>
                  </a:lnTo>
                  <a:lnTo>
                    <a:pt x="4" y="17"/>
                  </a:lnTo>
                  <a:lnTo>
                    <a:pt x="5" y="18"/>
                  </a:lnTo>
                  <a:lnTo>
                    <a:pt x="5" y="18"/>
                  </a:lnTo>
                  <a:lnTo>
                    <a:pt x="5" y="18"/>
                  </a:lnTo>
                  <a:lnTo>
                    <a:pt x="5" y="19"/>
                  </a:lnTo>
                  <a:lnTo>
                    <a:pt x="6" y="19"/>
                  </a:lnTo>
                  <a:lnTo>
                    <a:pt x="6" y="19"/>
                  </a:lnTo>
                  <a:lnTo>
                    <a:pt x="7" y="20"/>
                  </a:lnTo>
                  <a:lnTo>
                    <a:pt x="7" y="20"/>
                  </a:lnTo>
                  <a:lnTo>
                    <a:pt x="7" y="20"/>
                  </a:lnTo>
                  <a:lnTo>
                    <a:pt x="174" y="12"/>
                  </a:lnTo>
                  <a:lnTo>
                    <a:pt x="169" y="0"/>
                  </a:lnTo>
                  <a:lnTo>
                    <a:pt x="150" y="0"/>
                  </a:lnTo>
                  <a:lnTo>
                    <a:pt x="19" y="6"/>
                  </a:lnTo>
                  <a:lnTo>
                    <a:pt x="0" y="7"/>
                  </a:lnTo>
                  <a:close/>
                </a:path>
              </a:pathLst>
            </a:custGeom>
            <a:solidFill>
              <a:srgbClr val="FF7F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2" name="Freeform 1162"/>
            <p:cNvSpPr>
              <a:spLocks/>
            </p:cNvSpPr>
            <p:nvPr/>
          </p:nvSpPr>
          <p:spPr bwMode="auto">
            <a:xfrm>
              <a:off x="1452" y="3356"/>
              <a:ext cx="174" cy="20"/>
            </a:xfrm>
            <a:custGeom>
              <a:avLst/>
              <a:gdLst>
                <a:gd name="T0" fmla="*/ 0 w 174"/>
                <a:gd name="T1" fmla="*/ 7 h 20"/>
                <a:gd name="T2" fmla="*/ 0 w 174"/>
                <a:gd name="T3" fmla="*/ 8 h 20"/>
                <a:gd name="T4" fmla="*/ 0 w 174"/>
                <a:gd name="T5" fmla="*/ 8 h 20"/>
                <a:gd name="T6" fmla="*/ 0 w 174"/>
                <a:gd name="T7" fmla="*/ 9 h 20"/>
                <a:gd name="T8" fmla="*/ 0 w 174"/>
                <a:gd name="T9" fmla="*/ 9 h 20"/>
                <a:gd name="T10" fmla="*/ 1 w 174"/>
                <a:gd name="T11" fmla="*/ 9 h 20"/>
                <a:gd name="T12" fmla="*/ 1 w 174"/>
                <a:gd name="T13" fmla="*/ 10 h 20"/>
                <a:gd name="T14" fmla="*/ 1 w 174"/>
                <a:gd name="T15" fmla="*/ 10 h 20"/>
                <a:gd name="T16" fmla="*/ 1 w 174"/>
                <a:gd name="T17" fmla="*/ 11 h 20"/>
                <a:gd name="T18" fmla="*/ 1 w 174"/>
                <a:gd name="T19" fmla="*/ 11 h 20"/>
                <a:gd name="T20" fmla="*/ 1 w 174"/>
                <a:gd name="T21" fmla="*/ 11 h 20"/>
                <a:gd name="T22" fmla="*/ 2 w 174"/>
                <a:gd name="T23" fmla="*/ 12 h 20"/>
                <a:gd name="T24" fmla="*/ 2 w 174"/>
                <a:gd name="T25" fmla="*/ 12 h 20"/>
                <a:gd name="T26" fmla="*/ 2 w 174"/>
                <a:gd name="T27" fmla="*/ 13 h 20"/>
                <a:gd name="T28" fmla="*/ 2 w 174"/>
                <a:gd name="T29" fmla="*/ 13 h 20"/>
                <a:gd name="T30" fmla="*/ 2 w 174"/>
                <a:gd name="T31" fmla="*/ 14 h 20"/>
                <a:gd name="T32" fmla="*/ 3 w 174"/>
                <a:gd name="T33" fmla="*/ 14 h 20"/>
                <a:gd name="T34" fmla="*/ 3 w 174"/>
                <a:gd name="T35" fmla="*/ 15 h 20"/>
                <a:gd name="T36" fmla="*/ 3 w 174"/>
                <a:gd name="T37" fmla="*/ 15 h 20"/>
                <a:gd name="T38" fmla="*/ 3 w 174"/>
                <a:gd name="T39" fmla="*/ 15 h 20"/>
                <a:gd name="T40" fmla="*/ 4 w 174"/>
                <a:gd name="T41" fmla="*/ 16 h 20"/>
                <a:gd name="T42" fmla="*/ 4 w 174"/>
                <a:gd name="T43" fmla="*/ 16 h 20"/>
                <a:gd name="T44" fmla="*/ 4 w 174"/>
                <a:gd name="T45" fmla="*/ 17 h 20"/>
                <a:gd name="T46" fmla="*/ 4 w 174"/>
                <a:gd name="T47" fmla="*/ 17 h 20"/>
                <a:gd name="T48" fmla="*/ 5 w 174"/>
                <a:gd name="T49" fmla="*/ 18 h 20"/>
                <a:gd name="T50" fmla="*/ 5 w 174"/>
                <a:gd name="T51" fmla="*/ 18 h 20"/>
                <a:gd name="T52" fmla="*/ 5 w 174"/>
                <a:gd name="T53" fmla="*/ 18 h 20"/>
                <a:gd name="T54" fmla="*/ 5 w 174"/>
                <a:gd name="T55" fmla="*/ 19 h 20"/>
                <a:gd name="T56" fmla="*/ 6 w 174"/>
                <a:gd name="T57" fmla="*/ 19 h 20"/>
                <a:gd name="T58" fmla="*/ 6 w 174"/>
                <a:gd name="T59" fmla="*/ 19 h 20"/>
                <a:gd name="T60" fmla="*/ 7 w 174"/>
                <a:gd name="T61" fmla="*/ 20 h 20"/>
                <a:gd name="T62" fmla="*/ 7 w 174"/>
                <a:gd name="T63" fmla="*/ 20 h 20"/>
                <a:gd name="T64" fmla="*/ 7 w 174"/>
                <a:gd name="T65" fmla="*/ 20 h 20"/>
                <a:gd name="T66" fmla="*/ 174 w 174"/>
                <a:gd name="T67" fmla="*/ 12 h 20"/>
                <a:gd name="T68" fmla="*/ 169 w 174"/>
                <a:gd name="T69" fmla="*/ 0 h 20"/>
                <a:gd name="T70" fmla="*/ 150 w 174"/>
                <a:gd name="T71" fmla="*/ 0 h 20"/>
                <a:gd name="T72" fmla="*/ 19 w 174"/>
                <a:gd name="T73" fmla="*/ 6 h 20"/>
                <a:gd name="T74" fmla="*/ 0 w 174"/>
                <a:gd name="T7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20">
                  <a:moveTo>
                    <a:pt x="0" y="7"/>
                  </a:moveTo>
                  <a:lnTo>
                    <a:pt x="0" y="8"/>
                  </a:lnTo>
                  <a:lnTo>
                    <a:pt x="0" y="8"/>
                  </a:lnTo>
                  <a:lnTo>
                    <a:pt x="0" y="9"/>
                  </a:lnTo>
                  <a:lnTo>
                    <a:pt x="0" y="9"/>
                  </a:lnTo>
                  <a:lnTo>
                    <a:pt x="1" y="9"/>
                  </a:lnTo>
                  <a:lnTo>
                    <a:pt x="1" y="10"/>
                  </a:lnTo>
                  <a:lnTo>
                    <a:pt x="1" y="10"/>
                  </a:lnTo>
                  <a:lnTo>
                    <a:pt x="1" y="11"/>
                  </a:lnTo>
                  <a:lnTo>
                    <a:pt x="1" y="11"/>
                  </a:lnTo>
                  <a:lnTo>
                    <a:pt x="1" y="11"/>
                  </a:lnTo>
                  <a:lnTo>
                    <a:pt x="2" y="12"/>
                  </a:lnTo>
                  <a:lnTo>
                    <a:pt x="2" y="12"/>
                  </a:lnTo>
                  <a:lnTo>
                    <a:pt x="2" y="13"/>
                  </a:lnTo>
                  <a:lnTo>
                    <a:pt x="2" y="13"/>
                  </a:lnTo>
                  <a:lnTo>
                    <a:pt x="2" y="14"/>
                  </a:lnTo>
                  <a:lnTo>
                    <a:pt x="3" y="14"/>
                  </a:lnTo>
                  <a:lnTo>
                    <a:pt x="3" y="15"/>
                  </a:lnTo>
                  <a:lnTo>
                    <a:pt x="3" y="15"/>
                  </a:lnTo>
                  <a:lnTo>
                    <a:pt x="3" y="15"/>
                  </a:lnTo>
                  <a:lnTo>
                    <a:pt x="4" y="16"/>
                  </a:lnTo>
                  <a:lnTo>
                    <a:pt x="4" y="16"/>
                  </a:lnTo>
                  <a:lnTo>
                    <a:pt x="4" y="17"/>
                  </a:lnTo>
                  <a:lnTo>
                    <a:pt x="4" y="17"/>
                  </a:lnTo>
                  <a:lnTo>
                    <a:pt x="5" y="18"/>
                  </a:lnTo>
                  <a:lnTo>
                    <a:pt x="5" y="18"/>
                  </a:lnTo>
                  <a:lnTo>
                    <a:pt x="5" y="18"/>
                  </a:lnTo>
                  <a:lnTo>
                    <a:pt x="5" y="19"/>
                  </a:lnTo>
                  <a:lnTo>
                    <a:pt x="6" y="19"/>
                  </a:lnTo>
                  <a:lnTo>
                    <a:pt x="6" y="19"/>
                  </a:lnTo>
                  <a:lnTo>
                    <a:pt x="7" y="20"/>
                  </a:lnTo>
                  <a:lnTo>
                    <a:pt x="7" y="20"/>
                  </a:lnTo>
                  <a:lnTo>
                    <a:pt x="7" y="20"/>
                  </a:lnTo>
                  <a:lnTo>
                    <a:pt x="174" y="12"/>
                  </a:lnTo>
                  <a:lnTo>
                    <a:pt x="169" y="0"/>
                  </a:lnTo>
                  <a:lnTo>
                    <a:pt x="150" y="0"/>
                  </a:lnTo>
                  <a:lnTo>
                    <a:pt x="19" y="6"/>
                  </a:lnTo>
                  <a:lnTo>
                    <a:pt x="0" y="7"/>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3" name="Freeform 1163"/>
            <p:cNvSpPr>
              <a:spLocks/>
            </p:cNvSpPr>
            <p:nvPr/>
          </p:nvSpPr>
          <p:spPr bwMode="auto">
            <a:xfrm>
              <a:off x="1450" y="3365"/>
              <a:ext cx="4" cy="9"/>
            </a:xfrm>
            <a:custGeom>
              <a:avLst/>
              <a:gdLst>
                <a:gd name="T0" fmla="*/ 4 w 4"/>
                <a:gd name="T1" fmla="*/ 9 h 9"/>
                <a:gd name="T2" fmla="*/ 0 w 4"/>
                <a:gd name="T3" fmla="*/ 0 h 9"/>
                <a:gd name="T4" fmla="*/ 0 w 4"/>
                <a:gd name="T5" fmla="*/ 4 h 9"/>
                <a:gd name="T6" fmla="*/ 4 w 4"/>
                <a:gd name="T7" fmla="*/ 9 h 9"/>
              </a:gdLst>
              <a:ahLst/>
              <a:cxnLst>
                <a:cxn ang="0">
                  <a:pos x="T0" y="T1"/>
                </a:cxn>
                <a:cxn ang="0">
                  <a:pos x="T2" y="T3"/>
                </a:cxn>
                <a:cxn ang="0">
                  <a:pos x="T4" y="T5"/>
                </a:cxn>
                <a:cxn ang="0">
                  <a:pos x="T6" y="T7"/>
                </a:cxn>
              </a:cxnLst>
              <a:rect l="0" t="0" r="r" b="b"/>
              <a:pathLst>
                <a:path w="4" h="9">
                  <a:moveTo>
                    <a:pt x="4" y="9"/>
                  </a:moveTo>
                  <a:lnTo>
                    <a:pt x="0" y="0"/>
                  </a:lnTo>
                  <a:lnTo>
                    <a:pt x="0" y="4"/>
                  </a:lnTo>
                  <a:lnTo>
                    <a:pt x="4" y="9"/>
                  </a:lnTo>
                  <a:close/>
                </a:path>
              </a:pathLst>
            </a:custGeom>
            <a:solidFill>
              <a:srgbClr val="FF409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4" name="Freeform 1164"/>
            <p:cNvSpPr>
              <a:spLocks/>
            </p:cNvSpPr>
            <p:nvPr/>
          </p:nvSpPr>
          <p:spPr bwMode="auto">
            <a:xfrm>
              <a:off x="1450" y="3365"/>
              <a:ext cx="4" cy="9"/>
            </a:xfrm>
            <a:custGeom>
              <a:avLst/>
              <a:gdLst>
                <a:gd name="T0" fmla="*/ 4 w 4"/>
                <a:gd name="T1" fmla="*/ 9 h 9"/>
                <a:gd name="T2" fmla="*/ 0 w 4"/>
                <a:gd name="T3" fmla="*/ 0 h 9"/>
                <a:gd name="T4" fmla="*/ 0 w 4"/>
                <a:gd name="T5" fmla="*/ 4 h 9"/>
                <a:gd name="T6" fmla="*/ 4 w 4"/>
                <a:gd name="T7" fmla="*/ 9 h 9"/>
              </a:gdLst>
              <a:ahLst/>
              <a:cxnLst>
                <a:cxn ang="0">
                  <a:pos x="T0" y="T1"/>
                </a:cxn>
                <a:cxn ang="0">
                  <a:pos x="T2" y="T3"/>
                </a:cxn>
                <a:cxn ang="0">
                  <a:pos x="T4" y="T5"/>
                </a:cxn>
                <a:cxn ang="0">
                  <a:pos x="T6" y="T7"/>
                </a:cxn>
              </a:cxnLst>
              <a:rect l="0" t="0" r="r" b="b"/>
              <a:pathLst>
                <a:path w="4" h="9">
                  <a:moveTo>
                    <a:pt x="4" y="9"/>
                  </a:moveTo>
                  <a:lnTo>
                    <a:pt x="0" y="0"/>
                  </a:lnTo>
                  <a:lnTo>
                    <a:pt x="0" y="4"/>
                  </a:lnTo>
                  <a:lnTo>
                    <a:pt x="4" y="9"/>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5" name="Freeform 1165"/>
            <p:cNvSpPr>
              <a:spLocks/>
            </p:cNvSpPr>
            <p:nvPr/>
          </p:nvSpPr>
          <p:spPr bwMode="auto">
            <a:xfrm>
              <a:off x="1376" y="3377"/>
              <a:ext cx="261" cy="65"/>
            </a:xfrm>
            <a:custGeom>
              <a:avLst/>
              <a:gdLst>
                <a:gd name="T0" fmla="*/ 18 w 261"/>
                <a:gd name="T1" fmla="*/ 2 h 65"/>
                <a:gd name="T2" fmla="*/ 18 w 261"/>
                <a:gd name="T3" fmla="*/ 3 h 65"/>
                <a:gd name="T4" fmla="*/ 18 w 261"/>
                <a:gd name="T5" fmla="*/ 4 h 65"/>
                <a:gd name="T6" fmla="*/ 18 w 261"/>
                <a:gd name="T7" fmla="*/ 5 h 65"/>
                <a:gd name="T8" fmla="*/ 18 w 261"/>
                <a:gd name="T9" fmla="*/ 7 h 65"/>
                <a:gd name="T10" fmla="*/ 19 w 261"/>
                <a:gd name="T11" fmla="*/ 7 h 65"/>
                <a:gd name="T12" fmla="*/ 18 w 261"/>
                <a:gd name="T13" fmla="*/ 8 h 65"/>
                <a:gd name="T14" fmla="*/ 17 w 261"/>
                <a:gd name="T15" fmla="*/ 8 h 65"/>
                <a:gd name="T16" fmla="*/ 16 w 261"/>
                <a:gd name="T17" fmla="*/ 8 h 65"/>
                <a:gd name="T18" fmla="*/ 14 w 261"/>
                <a:gd name="T19" fmla="*/ 8 h 65"/>
                <a:gd name="T20" fmla="*/ 14 w 261"/>
                <a:gd name="T21" fmla="*/ 9 h 65"/>
                <a:gd name="T22" fmla="*/ 13 w 261"/>
                <a:gd name="T23" fmla="*/ 8 h 65"/>
                <a:gd name="T24" fmla="*/ 12 w 261"/>
                <a:gd name="T25" fmla="*/ 8 h 65"/>
                <a:gd name="T26" fmla="*/ 12 w 261"/>
                <a:gd name="T27" fmla="*/ 7 h 65"/>
                <a:gd name="T28" fmla="*/ 11 w 261"/>
                <a:gd name="T29" fmla="*/ 6 h 65"/>
                <a:gd name="T30" fmla="*/ 10 w 261"/>
                <a:gd name="T31" fmla="*/ 5 h 65"/>
                <a:gd name="T32" fmla="*/ 9 w 261"/>
                <a:gd name="T33" fmla="*/ 5 h 65"/>
                <a:gd name="T34" fmla="*/ 9 w 261"/>
                <a:gd name="T35" fmla="*/ 4 h 65"/>
                <a:gd name="T36" fmla="*/ 8 w 261"/>
                <a:gd name="T37" fmla="*/ 4 h 65"/>
                <a:gd name="T38" fmla="*/ 8 w 261"/>
                <a:gd name="T39" fmla="*/ 3 h 65"/>
                <a:gd name="T40" fmla="*/ 8 w 261"/>
                <a:gd name="T41" fmla="*/ 1 h 65"/>
                <a:gd name="T42" fmla="*/ 0 w 261"/>
                <a:gd name="T43" fmla="*/ 3 h 65"/>
                <a:gd name="T44" fmla="*/ 261 w 261"/>
                <a:gd name="T45" fmla="*/ 55 h 65"/>
                <a:gd name="T46" fmla="*/ 261 w 261"/>
                <a:gd name="T47" fmla="*/ 54 h 65"/>
                <a:gd name="T48" fmla="*/ 260 w 261"/>
                <a:gd name="T49" fmla="*/ 53 h 65"/>
                <a:gd name="T50" fmla="*/ 259 w 261"/>
                <a:gd name="T51" fmla="*/ 52 h 65"/>
                <a:gd name="T52" fmla="*/ 258 w 261"/>
                <a:gd name="T53" fmla="*/ 51 h 65"/>
                <a:gd name="T54" fmla="*/ 258 w 261"/>
                <a:gd name="T55" fmla="*/ 50 h 65"/>
                <a:gd name="T56" fmla="*/ 257 w 261"/>
                <a:gd name="T57" fmla="*/ 49 h 65"/>
                <a:gd name="T58" fmla="*/ 255 w 261"/>
                <a:gd name="T59" fmla="*/ 48 h 65"/>
                <a:gd name="T60" fmla="*/ 254 w 261"/>
                <a:gd name="T61" fmla="*/ 47 h 65"/>
                <a:gd name="T62" fmla="*/ 253 w 261"/>
                <a:gd name="T63" fmla="*/ 46 h 65"/>
                <a:gd name="T64" fmla="*/ 253 w 261"/>
                <a:gd name="T65" fmla="*/ 46 h 65"/>
                <a:gd name="T66" fmla="*/ 84 w 261"/>
                <a:gd name="T67" fmla="*/ 59 h 65"/>
                <a:gd name="T68" fmla="*/ 27 w 261"/>
                <a:gd name="T69" fmla="*/ 1 h 65"/>
                <a:gd name="T70" fmla="*/ 26 w 261"/>
                <a:gd name="T71" fmla="*/ 0 h 65"/>
                <a:gd name="T72" fmla="*/ 25 w 261"/>
                <a:gd name="T73" fmla="*/ 0 h 65"/>
                <a:gd name="T74" fmla="*/ 24 w 261"/>
                <a:gd name="T75" fmla="*/ 0 h 65"/>
                <a:gd name="T76" fmla="*/ 23 w 261"/>
                <a:gd name="T77" fmla="*/ 0 h 65"/>
                <a:gd name="T78" fmla="*/ 22 w 261"/>
                <a:gd name="T79" fmla="*/ 1 h 65"/>
                <a:gd name="T80" fmla="*/ 21 w 261"/>
                <a:gd name="T81" fmla="*/ 1 h 65"/>
                <a:gd name="T82" fmla="*/ 20 w 261"/>
                <a:gd name="T83" fmla="*/ 1 h 65"/>
                <a:gd name="T84" fmla="*/ 19 w 261"/>
                <a:gd name="T85"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1" h="65">
                  <a:moveTo>
                    <a:pt x="18" y="1"/>
                  </a:moveTo>
                  <a:lnTo>
                    <a:pt x="18" y="1"/>
                  </a:lnTo>
                  <a:lnTo>
                    <a:pt x="18" y="2"/>
                  </a:lnTo>
                  <a:lnTo>
                    <a:pt x="18" y="2"/>
                  </a:lnTo>
                  <a:lnTo>
                    <a:pt x="18" y="3"/>
                  </a:lnTo>
                  <a:lnTo>
                    <a:pt x="18" y="3"/>
                  </a:lnTo>
                  <a:lnTo>
                    <a:pt x="18" y="3"/>
                  </a:lnTo>
                  <a:lnTo>
                    <a:pt x="18" y="4"/>
                  </a:lnTo>
                  <a:lnTo>
                    <a:pt x="18" y="4"/>
                  </a:lnTo>
                  <a:lnTo>
                    <a:pt x="18" y="5"/>
                  </a:lnTo>
                  <a:lnTo>
                    <a:pt x="18" y="5"/>
                  </a:lnTo>
                  <a:lnTo>
                    <a:pt x="18" y="5"/>
                  </a:lnTo>
                  <a:lnTo>
                    <a:pt x="18" y="6"/>
                  </a:lnTo>
                  <a:lnTo>
                    <a:pt x="18" y="6"/>
                  </a:lnTo>
                  <a:lnTo>
                    <a:pt x="18" y="7"/>
                  </a:lnTo>
                  <a:lnTo>
                    <a:pt x="18" y="7"/>
                  </a:lnTo>
                  <a:lnTo>
                    <a:pt x="18" y="7"/>
                  </a:lnTo>
                  <a:lnTo>
                    <a:pt x="19" y="7"/>
                  </a:lnTo>
                  <a:lnTo>
                    <a:pt x="18" y="7"/>
                  </a:lnTo>
                  <a:lnTo>
                    <a:pt x="18" y="8"/>
                  </a:lnTo>
                  <a:lnTo>
                    <a:pt x="18" y="8"/>
                  </a:lnTo>
                  <a:lnTo>
                    <a:pt x="17" y="8"/>
                  </a:lnTo>
                  <a:lnTo>
                    <a:pt x="17" y="8"/>
                  </a:lnTo>
                  <a:lnTo>
                    <a:pt x="17" y="8"/>
                  </a:lnTo>
                  <a:lnTo>
                    <a:pt x="16" y="8"/>
                  </a:lnTo>
                  <a:lnTo>
                    <a:pt x="16" y="8"/>
                  </a:lnTo>
                  <a:lnTo>
                    <a:pt x="16" y="8"/>
                  </a:lnTo>
                  <a:lnTo>
                    <a:pt x="15" y="8"/>
                  </a:lnTo>
                  <a:lnTo>
                    <a:pt x="15" y="8"/>
                  </a:lnTo>
                  <a:lnTo>
                    <a:pt x="14" y="8"/>
                  </a:lnTo>
                  <a:lnTo>
                    <a:pt x="14" y="8"/>
                  </a:lnTo>
                  <a:lnTo>
                    <a:pt x="14" y="8"/>
                  </a:lnTo>
                  <a:lnTo>
                    <a:pt x="14" y="9"/>
                  </a:lnTo>
                  <a:lnTo>
                    <a:pt x="13" y="9"/>
                  </a:lnTo>
                  <a:lnTo>
                    <a:pt x="13" y="8"/>
                  </a:lnTo>
                  <a:lnTo>
                    <a:pt x="13" y="8"/>
                  </a:lnTo>
                  <a:lnTo>
                    <a:pt x="13" y="8"/>
                  </a:lnTo>
                  <a:lnTo>
                    <a:pt x="13" y="8"/>
                  </a:lnTo>
                  <a:lnTo>
                    <a:pt x="12" y="8"/>
                  </a:lnTo>
                  <a:lnTo>
                    <a:pt x="12" y="7"/>
                  </a:lnTo>
                  <a:lnTo>
                    <a:pt x="12" y="7"/>
                  </a:lnTo>
                  <a:lnTo>
                    <a:pt x="12" y="7"/>
                  </a:lnTo>
                  <a:lnTo>
                    <a:pt x="12" y="7"/>
                  </a:lnTo>
                  <a:lnTo>
                    <a:pt x="11" y="6"/>
                  </a:lnTo>
                  <a:lnTo>
                    <a:pt x="11" y="6"/>
                  </a:lnTo>
                  <a:lnTo>
                    <a:pt x="11" y="6"/>
                  </a:lnTo>
                  <a:lnTo>
                    <a:pt x="10" y="5"/>
                  </a:lnTo>
                  <a:lnTo>
                    <a:pt x="10" y="5"/>
                  </a:lnTo>
                  <a:lnTo>
                    <a:pt x="10" y="5"/>
                  </a:lnTo>
                  <a:lnTo>
                    <a:pt x="10" y="5"/>
                  </a:lnTo>
                  <a:lnTo>
                    <a:pt x="9" y="5"/>
                  </a:lnTo>
                  <a:lnTo>
                    <a:pt x="9" y="5"/>
                  </a:lnTo>
                  <a:lnTo>
                    <a:pt x="9" y="5"/>
                  </a:lnTo>
                  <a:lnTo>
                    <a:pt x="9" y="4"/>
                  </a:lnTo>
                  <a:lnTo>
                    <a:pt x="9" y="4"/>
                  </a:lnTo>
                  <a:lnTo>
                    <a:pt x="9" y="4"/>
                  </a:lnTo>
                  <a:lnTo>
                    <a:pt x="8" y="4"/>
                  </a:lnTo>
                  <a:lnTo>
                    <a:pt x="8" y="3"/>
                  </a:lnTo>
                  <a:lnTo>
                    <a:pt x="8" y="3"/>
                  </a:lnTo>
                  <a:lnTo>
                    <a:pt x="8" y="3"/>
                  </a:lnTo>
                  <a:lnTo>
                    <a:pt x="8" y="2"/>
                  </a:lnTo>
                  <a:lnTo>
                    <a:pt x="8" y="2"/>
                  </a:lnTo>
                  <a:lnTo>
                    <a:pt x="8" y="1"/>
                  </a:lnTo>
                  <a:lnTo>
                    <a:pt x="9" y="1"/>
                  </a:lnTo>
                  <a:lnTo>
                    <a:pt x="0" y="2"/>
                  </a:lnTo>
                  <a:lnTo>
                    <a:pt x="0" y="3"/>
                  </a:lnTo>
                  <a:lnTo>
                    <a:pt x="64" y="65"/>
                  </a:lnTo>
                  <a:lnTo>
                    <a:pt x="261" y="55"/>
                  </a:lnTo>
                  <a:lnTo>
                    <a:pt x="261" y="55"/>
                  </a:lnTo>
                  <a:lnTo>
                    <a:pt x="261" y="55"/>
                  </a:lnTo>
                  <a:lnTo>
                    <a:pt x="261" y="54"/>
                  </a:lnTo>
                  <a:lnTo>
                    <a:pt x="261" y="54"/>
                  </a:lnTo>
                  <a:lnTo>
                    <a:pt x="260" y="53"/>
                  </a:lnTo>
                  <a:lnTo>
                    <a:pt x="260" y="53"/>
                  </a:lnTo>
                  <a:lnTo>
                    <a:pt x="260" y="53"/>
                  </a:lnTo>
                  <a:lnTo>
                    <a:pt x="260" y="53"/>
                  </a:lnTo>
                  <a:lnTo>
                    <a:pt x="259" y="52"/>
                  </a:lnTo>
                  <a:lnTo>
                    <a:pt x="259" y="52"/>
                  </a:lnTo>
                  <a:lnTo>
                    <a:pt x="259" y="51"/>
                  </a:lnTo>
                  <a:lnTo>
                    <a:pt x="259" y="51"/>
                  </a:lnTo>
                  <a:lnTo>
                    <a:pt x="258" y="51"/>
                  </a:lnTo>
                  <a:lnTo>
                    <a:pt x="258" y="51"/>
                  </a:lnTo>
                  <a:lnTo>
                    <a:pt x="258" y="50"/>
                  </a:lnTo>
                  <a:lnTo>
                    <a:pt x="258" y="50"/>
                  </a:lnTo>
                  <a:lnTo>
                    <a:pt x="257" y="50"/>
                  </a:lnTo>
                  <a:lnTo>
                    <a:pt x="257" y="49"/>
                  </a:lnTo>
                  <a:lnTo>
                    <a:pt x="257" y="49"/>
                  </a:lnTo>
                  <a:lnTo>
                    <a:pt x="256" y="49"/>
                  </a:lnTo>
                  <a:lnTo>
                    <a:pt x="256" y="48"/>
                  </a:lnTo>
                  <a:lnTo>
                    <a:pt x="255" y="48"/>
                  </a:lnTo>
                  <a:lnTo>
                    <a:pt x="255" y="48"/>
                  </a:lnTo>
                  <a:lnTo>
                    <a:pt x="255" y="48"/>
                  </a:lnTo>
                  <a:lnTo>
                    <a:pt x="254" y="47"/>
                  </a:lnTo>
                  <a:lnTo>
                    <a:pt x="254" y="47"/>
                  </a:lnTo>
                  <a:lnTo>
                    <a:pt x="254" y="47"/>
                  </a:lnTo>
                  <a:lnTo>
                    <a:pt x="253" y="46"/>
                  </a:lnTo>
                  <a:lnTo>
                    <a:pt x="253" y="46"/>
                  </a:lnTo>
                  <a:lnTo>
                    <a:pt x="253" y="46"/>
                  </a:lnTo>
                  <a:lnTo>
                    <a:pt x="253" y="46"/>
                  </a:lnTo>
                  <a:lnTo>
                    <a:pt x="252" y="51"/>
                  </a:lnTo>
                  <a:lnTo>
                    <a:pt x="211" y="53"/>
                  </a:lnTo>
                  <a:lnTo>
                    <a:pt x="84" y="59"/>
                  </a:lnTo>
                  <a:lnTo>
                    <a:pt x="66" y="60"/>
                  </a:lnTo>
                  <a:lnTo>
                    <a:pt x="26" y="22"/>
                  </a:lnTo>
                  <a:lnTo>
                    <a:pt x="27" y="1"/>
                  </a:lnTo>
                  <a:lnTo>
                    <a:pt x="27" y="1"/>
                  </a:lnTo>
                  <a:lnTo>
                    <a:pt x="26" y="0"/>
                  </a:lnTo>
                  <a:lnTo>
                    <a:pt x="26" y="0"/>
                  </a:lnTo>
                  <a:lnTo>
                    <a:pt x="26" y="0"/>
                  </a:lnTo>
                  <a:lnTo>
                    <a:pt x="25" y="0"/>
                  </a:lnTo>
                  <a:lnTo>
                    <a:pt x="25" y="0"/>
                  </a:lnTo>
                  <a:lnTo>
                    <a:pt x="25" y="0"/>
                  </a:lnTo>
                  <a:lnTo>
                    <a:pt x="24" y="0"/>
                  </a:lnTo>
                  <a:lnTo>
                    <a:pt x="24" y="0"/>
                  </a:lnTo>
                  <a:lnTo>
                    <a:pt x="24" y="0"/>
                  </a:lnTo>
                  <a:lnTo>
                    <a:pt x="23" y="0"/>
                  </a:lnTo>
                  <a:lnTo>
                    <a:pt x="23" y="0"/>
                  </a:lnTo>
                  <a:lnTo>
                    <a:pt x="22" y="0"/>
                  </a:lnTo>
                  <a:lnTo>
                    <a:pt x="22" y="0"/>
                  </a:lnTo>
                  <a:lnTo>
                    <a:pt x="22" y="1"/>
                  </a:lnTo>
                  <a:lnTo>
                    <a:pt x="21" y="1"/>
                  </a:lnTo>
                  <a:lnTo>
                    <a:pt x="21" y="1"/>
                  </a:lnTo>
                  <a:lnTo>
                    <a:pt x="21" y="1"/>
                  </a:lnTo>
                  <a:lnTo>
                    <a:pt x="20" y="1"/>
                  </a:lnTo>
                  <a:lnTo>
                    <a:pt x="20" y="1"/>
                  </a:lnTo>
                  <a:lnTo>
                    <a:pt x="20" y="1"/>
                  </a:lnTo>
                  <a:lnTo>
                    <a:pt x="19" y="1"/>
                  </a:lnTo>
                  <a:lnTo>
                    <a:pt x="19" y="1"/>
                  </a:lnTo>
                  <a:lnTo>
                    <a:pt x="19" y="1"/>
                  </a:lnTo>
                  <a:lnTo>
                    <a:pt x="18" y="1"/>
                  </a:lnTo>
                  <a:lnTo>
                    <a:pt x="18" y="1"/>
                  </a:lnTo>
                  <a:close/>
                </a:path>
              </a:pathLst>
            </a:custGeom>
            <a:solidFill>
              <a:srgbClr val="BFDED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6" name="Freeform 1166"/>
            <p:cNvSpPr>
              <a:spLocks/>
            </p:cNvSpPr>
            <p:nvPr/>
          </p:nvSpPr>
          <p:spPr bwMode="auto">
            <a:xfrm>
              <a:off x="1376" y="3377"/>
              <a:ext cx="261" cy="65"/>
            </a:xfrm>
            <a:custGeom>
              <a:avLst/>
              <a:gdLst>
                <a:gd name="T0" fmla="*/ 18 w 261"/>
                <a:gd name="T1" fmla="*/ 2 h 65"/>
                <a:gd name="T2" fmla="*/ 18 w 261"/>
                <a:gd name="T3" fmla="*/ 3 h 65"/>
                <a:gd name="T4" fmla="*/ 18 w 261"/>
                <a:gd name="T5" fmla="*/ 4 h 65"/>
                <a:gd name="T6" fmla="*/ 18 w 261"/>
                <a:gd name="T7" fmla="*/ 5 h 65"/>
                <a:gd name="T8" fmla="*/ 18 w 261"/>
                <a:gd name="T9" fmla="*/ 7 h 65"/>
                <a:gd name="T10" fmla="*/ 19 w 261"/>
                <a:gd name="T11" fmla="*/ 7 h 65"/>
                <a:gd name="T12" fmla="*/ 18 w 261"/>
                <a:gd name="T13" fmla="*/ 8 h 65"/>
                <a:gd name="T14" fmla="*/ 17 w 261"/>
                <a:gd name="T15" fmla="*/ 8 h 65"/>
                <a:gd name="T16" fmla="*/ 16 w 261"/>
                <a:gd name="T17" fmla="*/ 8 h 65"/>
                <a:gd name="T18" fmla="*/ 14 w 261"/>
                <a:gd name="T19" fmla="*/ 8 h 65"/>
                <a:gd name="T20" fmla="*/ 14 w 261"/>
                <a:gd name="T21" fmla="*/ 9 h 65"/>
                <a:gd name="T22" fmla="*/ 13 w 261"/>
                <a:gd name="T23" fmla="*/ 8 h 65"/>
                <a:gd name="T24" fmla="*/ 12 w 261"/>
                <a:gd name="T25" fmla="*/ 8 h 65"/>
                <a:gd name="T26" fmla="*/ 12 w 261"/>
                <a:gd name="T27" fmla="*/ 7 h 65"/>
                <a:gd name="T28" fmla="*/ 11 w 261"/>
                <a:gd name="T29" fmla="*/ 6 h 65"/>
                <a:gd name="T30" fmla="*/ 10 w 261"/>
                <a:gd name="T31" fmla="*/ 5 h 65"/>
                <a:gd name="T32" fmla="*/ 9 w 261"/>
                <a:gd name="T33" fmla="*/ 5 h 65"/>
                <a:gd name="T34" fmla="*/ 9 w 261"/>
                <a:gd name="T35" fmla="*/ 4 h 65"/>
                <a:gd name="T36" fmla="*/ 8 w 261"/>
                <a:gd name="T37" fmla="*/ 4 h 65"/>
                <a:gd name="T38" fmla="*/ 8 w 261"/>
                <a:gd name="T39" fmla="*/ 3 h 65"/>
                <a:gd name="T40" fmla="*/ 8 w 261"/>
                <a:gd name="T41" fmla="*/ 1 h 65"/>
                <a:gd name="T42" fmla="*/ 0 w 261"/>
                <a:gd name="T43" fmla="*/ 3 h 65"/>
                <a:gd name="T44" fmla="*/ 261 w 261"/>
                <a:gd name="T45" fmla="*/ 55 h 65"/>
                <a:gd name="T46" fmla="*/ 261 w 261"/>
                <a:gd name="T47" fmla="*/ 54 h 65"/>
                <a:gd name="T48" fmla="*/ 260 w 261"/>
                <a:gd name="T49" fmla="*/ 53 h 65"/>
                <a:gd name="T50" fmla="*/ 259 w 261"/>
                <a:gd name="T51" fmla="*/ 52 h 65"/>
                <a:gd name="T52" fmla="*/ 258 w 261"/>
                <a:gd name="T53" fmla="*/ 51 h 65"/>
                <a:gd name="T54" fmla="*/ 258 w 261"/>
                <a:gd name="T55" fmla="*/ 50 h 65"/>
                <a:gd name="T56" fmla="*/ 257 w 261"/>
                <a:gd name="T57" fmla="*/ 49 h 65"/>
                <a:gd name="T58" fmla="*/ 255 w 261"/>
                <a:gd name="T59" fmla="*/ 48 h 65"/>
                <a:gd name="T60" fmla="*/ 254 w 261"/>
                <a:gd name="T61" fmla="*/ 47 h 65"/>
                <a:gd name="T62" fmla="*/ 253 w 261"/>
                <a:gd name="T63" fmla="*/ 46 h 65"/>
                <a:gd name="T64" fmla="*/ 253 w 261"/>
                <a:gd name="T65" fmla="*/ 46 h 65"/>
                <a:gd name="T66" fmla="*/ 84 w 261"/>
                <a:gd name="T67" fmla="*/ 59 h 65"/>
                <a:gd name="T68" fmla="*/ 27 w 261"/>
                <a:gd name="T69" fmla="*/ 1 h 65"/>
                <a:gd name="T70" fmla="*/ 26 w 261"/>
                <a:gd name="T71" fmla="*/ 0 h 65"/>
                <a:gd name="T72" fmla="*/ 25 w 261"/>
                <a:gd name="T73" fmla="*/ 0 h 65"/>
                <a:gd name="T74" fmla="*/ 24 w 261"/>
                <a:gd name="T75" fmla="*/ 0 h 65"/>
                <a:gd name="T76" fmla="*/ 23 w 261"/>
                <a:gd name="T77" fmla="*/ 0 h 65"/>
                <a:gd name="T78" fmla="*/ 22 w 261"/>
                <a:gd name="T79" fmla="*/ 1 h 65"/>
                <a:gd name="T80" fmla="*/ 21 w 261"/>
                <a:gd name="T81" fmla="*/ 1 h 65"/>
                <a:gd name="T82" fmla="*/ 20 w 261"/>
                <a:gd name="T83" fmla="*/ 1 h 65"/>
                <a:gd name="T84" fmla="*/ 19 w 261"/>
                <a:gd name="T85" fmla="*/ 1 h 65"/>
                <a:gd name="T86" fmla="*/ 18 w 261"/>
                <a:gd name="T87"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1" h="65">
                  <a:moveTo>
                    <a:pt x="18" y="1"/>
                  </a:moveTo>
                  <a:lnTo>
                    <a:pt x="18" y="1"/>
                  </a:lnTo>
                  <a:lnTo>
                    <a:pt x="18" y="2"/>
                  </a:lnTo>
                  <a:lnTo>
                    <a:pt x="18" y="2"/>
                  </a:lnTo>
                  <a:lnTo>
                    <a:pt x="18" y="3"/>
                  </a:lnTo>
                  <a:lnTo>
                    <a:pt x="18" y="3"/>
                  </a:lnTo>
                  <a:lnTo>
                    <a:pt x="18" y="3"/>
                  </a:lnTo>
                  <a:lnTo>
                    <a:pt x="18" y="4"/>
                  </a:lnTo>
                  <a:lnTo>
                    <a:pt x="18" y="4"/>
                  </a:lnTo>
                  <a:lnTo>
                    <a:pt x="18" y="5"/>
                  </a:lnTo>
                  <a:lnTo>
                    <a:pt x="18" y="5"/>
                  </a:lnTo>
                  <a:lnTo>
                    <a:pt x="18" y="5"/>
                  </a:lnTo>
                  <a:lnTo>
                    <a:pt x="18" y="6"/>
                  </a:lnTo>
                  <a:lnTo>
                    <a:pt x="18" y="6"/>
                  </a:lnTo>
                  <a:lnTo>
                    <a:pt x="18" y="7"/>
                  </a:lnTo>
                  <a:lnTo>
                    <a:pt x="18" y="7"/>
                  </a:lnTo>
                  <a:lnTo>
                    <a:pt x="18" y="7"/>
                  </a:lnTo>
                  <a:lnTo>
                    <a:pt x="19" y="7"/>
                  </a:lnTo>
                  <a:lnTo>
                    <a:pt x="18" y="7"/>
                  </a:lnTo>
                  <a:lnTo>
                    <a:pt x="18" y="8"/>
                  </a:lnTo>
                  <a:lnTo>
                    <a:pt x="18" y="8"/>
                  </a:lnTo>
                  <a:lnTo>
                    <a:pt x="17" y="8"/>
                  </a:lnTo>
                  <a:lnTo>
                    <a:pt x="17" y="8"/>
                  </a:lnTo>
                  <a:lnTo>
                    <a:pt x="17" y="8"/>
                  </a:lnTo>
                  <a:lnTo>
                    <a:pt x="16" y="8"/>
                  </a:lnTo>
                  <a:lnTo>
                    <a:pt x="16" y="8"/>
                  </a:lnTo>
                  <a:lnTo>
                    <a:pt x="16" y="8"/>
                  </a:lnTo>
                  <a:lnTo>
                    <a:pt x="15" y="8"/>
                  </a:lnTo>
                  <a:lnTo>
                    <a:pt x="15" y="8"/>
                  </a:lnTo>
                  <a:lnTo>
                    <a:pt x="14" y="8"/>
                  </a:lnTo>
                  <a:lnTo>
                    <a:pt x="14" y="8"/>
                  </a:lnTo>
                  <a:lnTo>
                    <a:pt x="14" y="8"/>
                  </a:lnTo>
                  <a:lnTo>
                    <a:pt x="14" y="9"/>
                  </a:lnTo>
                  <a:lnTo>
                    <a:pt x="13" y="9"/>
                  </a:lnTo>
                  <a:lnTo>
                    <a:pt x="13" y="8"/>
                  </a:lnTo>
                  <a:lnTo>
                    <a:pt x="13" y="8"/>
                  </a:lnTo>
                  <a:lnTo>
                    <a:pt x="13" y="8"/>
                  </a:lnTo>
                  <a:lnTo>
                    <a:pt x="13" y="8"/>
                  </a:lnTo>
                  <a:lnTo>
                    <a:pt x="12" y="8"/>
                  </a:lnTo>
                  <a:lnTo>
                    <a:pt x="12" y="7"/>
                  </a:lnTo>
                  <a:lnTo>
                    <a:pt x="12" y="7"/>
                  </a:lnTo>
                  <a:lnTo>
                    <a:pt x="12" y="7"/>
                  </a:lnTo>
                  <a:lnTo>
                    <a:pt x="12" y="7"/>
                  </a:lnTo>
                  <a:lnTo>
                    <a:pt x="11" y="6"/>
                  </a:lnTo>
                  <a:lnTo>
                    <a:pt x="11" y="6"/>
                  </a:lnTo>
                  <a:lnTo>
                    <a:pt x="11" y="6"/>
                  </a:lnTo>
                  <a:lnTo>
                    <a:pt x="10" y="5"/>
                  </a:lnTo>
                  <a:lnTo>
                    <a:pt x="10" y="5"/>
                  </a:lnTo>
                  <a:lnTo>
                    <a:pt x="10" y="5"/>
                  </a:lnTo>
                  <a:lnTo>
                    <a:pt x="10" y="5"/>
                  </a:lnTo>
                  <a:lnTo>
                    <a:pt x="9" y="5"/>
                  </a:lnTo>
                  <a:lnTo>
                    <a:pt x="9" y="5"/>
                  </a:lnTo>
                  <a:lnTo>
                    <a:pt x="9" y="5"/>
                  </a:lnTo>
                  <a:lnTo>
                    <a:pt x="9" y="4"/>
                  </a:lnTo>
                  <a:lnTo>
                    <a:pt x="9" y="4"/>
                  </a:lnTo>
                  <a:lnTo>
                    <a:pt x="9" y="4"/>
                  </a:lnTo>
                  <a:lnTo>
                    <a:pt x="8" y="4"/>
                  </a:lnTo>
                  <a:lnTo>
                    <a:pt x="8" y="3"/>
                  </a:lnTo>
                  <a:lnTo>
                    <a:pt x="8" y="3"/>
                  </a:lnTo>
                  <a:lnTo>
                    <a:pt x="8" y="3"/>
                  </a:lnTo>
                  <a:lnTo>
                    <a:pt x="8" y="2"/>
                  </a:lnTo>
                  <a:lnTo>
                    <a:pt x="8" y="2"/>
                  </a:lnTo>
                  <a:lnTo>
                    <a:pt x="8" y="1"/>
                  </a:lnTo>
                  <a:lnTo>
                    <a:pt x="9" y="1"/>
                  </a:lnTo>
                  <a:lnTo>
                    <a:pt x="0" y="2"/>
                  </a:lnTo>
                  <a:lnTo>
                    <a:pt x="0" y="3"/>
                  </a:lnTo>
                  <a:lnTo>
                    <a:pt x="64" y="65"/>
                  </a:lnTo>
                  <a:lnTo>
                    <a:pt x="261" y="55"/>
                  </a:lnTo>
                  <a:lnTo>
                    <a:pt x="261" y="55"/>
                  </a:lnTo>
                  <a:lnTo>
                    <a:pt x="261" y="55"/>
                  </a:lnTo>
                  <a:lnTo>
                    <a:pt x="261" y="54"/>
                  </a:lnTo>
                  <a:lnTo>
                    <a:pt x="261" y="54"/>
                  </a:lnTo>
                  <a:lnTo>
                    <a:pt x="260" y="53"/>
                  </a:lnTo>
                  <a:lnTo>
                    <a:pt x="260" y="53"/>
                  </a:lnTo>
                  <a:lnTo>
                    <a:pt x="260" y="53"/>
                  </a:lnTo>
                  <a:lnTo>
                    <a:pt x="260" y="53"/>
                  </a:lnTo>
                  <a:lnTo>
                    <a:pt x="259" y="52"/>
                  </a:lnTo>
                  <a:lnTo>
                    <a:pt x="259" y="52"/>
                  </a:lnTo>
                  <a:lnTo>
                    <a:pt x="259" y="51"/>
                  </a:lnTo>
                  <a:lnTo>
                    <a:pt x="259" y="51"/>
                  </a:lnTo>
                  <a:lnTo>
                    <a:pt x="258" y="51"/>
                  </a:lnTo>
                  <a:lnTo>
                    <a:pt x="258" y="51"/>
                  </a:lnTo>
                  <a:lnTo>
                    <a:pt x="258" y="50"/>
                  </a:lnTo>
                  <a:lnTo>
                    <a:pt x="258" y="50"/>
                  </a:lnTo>
                  <a:lnTo>
                    <a:pt x="257" y="50"/>
                  </a:lnTo>
                  <a:lnTo>
                    <a:pt x="257" y="49"/>
                  </a:lnTo>
                  <a:lnTo>
                    <a:pt x="257" y="49"/>
                  </a:lnTo>
                  <a:lnTo>
                    <a:pt x="256" y="49"/>
                  </a:lnTo>
                  <a:lnTo>
                    <a:pt x="256" y="48"/>
                  </a:lnTo>
                  <a:lnTo>
                    <a:pt x="255" y="48"/>
                  </a:lnTo>
                  <a:lnTo>
                    <a:pt x="255" y="48"/>
                  </a:lnTo>
                  <a:lnTo>
                    <a:pt x="255" y="48"/>
                  </a:lnTo>
                  <a:lnTo>
                    <a:pt x="254" y="47"/>
                  </a:lnTo>
                  <a:lnTo>
                    <a:pt x="254" y="47"/>
                  </a:lnTo>
                  <a:lnTo>
                    <a:pt x="254" y="47"/>
                  </a:lnTo>
                  <a:lnTo>
                    <a:pt x="253" y="46"/>
                  </a:lnTo>
                  <a:lnTo>
                    <a:pt x="253" y="46"/>
                  </a:lnTo>
                  <a:lnTo>
                    <a:pt x="253" y="46"/>
                  </a:lnTo>
                  <a:lnTo>
                    <a:pt x="253" y="46"/>
                  </a:lnTo>
                  <a:lnTo>
                    <a:pt x="252" y="51"/>
                  </a:lnTo>
                  <a:lnTo>
                    <a:pt x="211" y="53"/>
                  </a:lnTo>
                  <a:lnTo>
                    <a:pt x="84" y="59"/>
                  </a:lnTo>
                  <a:lnTo>
                    <a:pt x="66" y="60"/>
                  </a:lnTo>
                  <a:lnTo>
                    <a:pt x="26" y="22"/>
                  </a:lnTo>
                  <a:lnTo>
                    <a:pt x="27" y="1"/>
                  </a:lnTo>
                  <a:lnTo>
                    <a:pt x="27" y="1"/>
                  </a:lnTo>
                  <a:lnTo>
                    <a:pt x="26" y="0"/>
                  </a:lnTo>
                  <a:lnTo>
                    <a:pt x="26" y="0"/>
                  </a:lnTo>
                  <a:lnTo>
                    <a:pt x="26" y="0"/>
                  </a:lnTo>
                  <a:lnTo>
                    <a:pt x="25" y="0"/>
                  </a:lnTo>
                  <a:lnTo>
                    <a:pt x="25" y="0"/>
                  </a:lnTo>
                  <a:lnTo>
                    <a:pt x="25" y="0"/>
                  </a:lnTo>
                  <a:lnTo>
                    <a:pt x="24" y="0"/>
                  </a:lnTo>
                  <a:lnTo>
                    <a:pt x="24" y="0"/>
                  </a:lnTo>
                  <a:lnTo>
                    <a:pt x="24" y="0"/>
                  </a:lnTo>
                  <a:lnTo>
                    <a:pt x="23" y="0"/>
                  </a:lnTo>
                  <a:lnTo>
                    <a:pt x="23" y="0"/>
                  </a:lnTo>
                  <a:lnTo>
                    <a:pt x="22" y="0"/>
                  </a:lnTo>
                  <a:lnTo>
                    <a:pt x="22" y="0"/>
                  </a:lnTo>
                  <a:lnTo>
                    <a:pt x="22" y="1"/>
                  </a:lnTo>
                  <a:lnTo>
                    <a:pt x="21" y="1"/>
                  </a:lnTo>
                  <a:lnTo>
                    <a:pt x="21" y="1"/>
                  </a:lnTo>
                  <a:lnTo>
                    <a:pt x="21" y="1"/>
                  </a:lnTo>
                  <a:lnTo>
                    <a:pt x="20" y="1"/>
                  </a:lnTo>
                  <a:lnTo>
                    <a:pt x="20" y="1"/>
                  </a:lnTo>
                  <a:lnTo>
                    <a:pt x="20" y="1"/>
                  </a:lnTo>
                  <a:lnTo>
                    <a:pt x="19" y="1"/>
                  </a:lnTo>
                  <a:lnTo>
                    <a:pt x="19" y="1"/>
                  </a:lnTo>
                  <a:lnTo>
                    <a:pt x="19" y="1"/>
                  </a:lnTo>
                  <a:lnTo>
                    <a:pt x="18" y="1"/>
                  </a:lnTo>
                  <a:lnTo>
                    <a:pt x="18" y="1"/>
                  </a:lnTo>
                  <a:lnTo>
                    <a:pt x="18" y="1"/>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7" name="Freeform 1167"/>
            <p:cNvSpPr>
              <a:spLocks/>
            </p:cNvSpPr>
            <p:nvPr/>
          </p:nvSpPr>
          <p:spPr bwMode="auto">
            <a:xfrm>
              <a:off x="1479" y="3376"/>
              <a:ext cx="20" cy="27"/>
            </a:xfrm>
            <a:custGeom>
              <a:avLst/>
              <a:gdLst>
                <a:gd name="T0" fmla="*/ 1 w 20"/>
                <a:gd name="T1" fmla="*/ 2 h 27"/>
                <a:gd name="T2" fmla="*/ 1 w 20"/>
                <a:gd name="T3" fmla="*/ 4 h 27"/>
                <a:gd name="T4" fmla="*/ 1 w 20"/>
                <a:gd name="T5" fmla="*/ 5 h 27"/>
                <a:gd name="T6" fmla="*/ 1 w 20"/>
                <a:gd name="T7" fmla="*/ 7 h 27"/>
                <a:gd name="T8" fmla="*/ 1 w 20"/>
                <a:gd name="T9" fmla="*/ 9 h 27"/>
                <a:gd name="T10" fmla="*/ 1 w 20"/>
                <a:gd name="T11" fmla="*/ 10 h 27"/>
                <a:gd name="T12" fmla="*/ 1 w 20"/>
                <a:gd name="T13" fmla="*/ 12 h 27"/>
                <a:gd name="T14" fmla="*/ 1 w 20"/>
                <a:gd name="T15" fmla="*/ 13 h 27"/>
                <a:gd name="T16" fmla="*/ 0 w 20"/>
                <a:gd name="T17" fmla="*/ 15 h 27"/>
                <a:gd name="T18" fmla="*/ 0 w 20"/>
                <a:gd name="T19" fmla="*/ 17 h 27"/>
                <a:gd name="T20" fmla="*/ 0 w 20"/>
                <a:gd name="T21" fmla="*/ 18 h 27"/>
                <a:gd name="T22" fmla="*/ 0 w 20"/>
                <a:gd name="T23" fmla="*/ 20 h 27"/>
                <a:gd name="T24" fmla="*/ 0 w 20"/>
                <a:gd name="T25" fmla="*/ 21 h 27"/>
                <a:gd name="T26" fmla="*/ 0 w 20"/>
                <a:gd name="T27" fmla="*/ 23 h 27"/>
                <a:gd name="T28" fmla="*/ 0 w 20"/>
                <a:gd name="T29" fmla="*/ 25 h 27"/>
                <a:gd name="T30" fmla="*/ 1 w 20"/>
                <a:gd name="T31" fmla="*/ 26 h 27"/>
                <a:gd name="T32" fmla="*/ 19 w 20"/>
                <a:gd name="T33" fmla="*/ 26 h 27"/>
                <a:gd name="T34" fmla="*/ 19 w 20"/>
                <a:gd name="T35" fmla="*/ 24 h 27"/>
                <a:gd name="T36" fmla="*/ 20 w 20"/>
                <a:gd name="T37" fmla="*/ 23 h 27"/>
                <a:gd name="T38" fmla="*/ 20 w 20"/>
                <a:gd name="T39" fmla="*/ 21 h 27"/>
                <a:gd name="T40" fmla="*/ 20 w 20"/>
                <a:gd name="T41" fmla="*/ 19 h 27"/>
                <a:gd name="T42" fmla="*/ 20 w 20"/>
                <a:gd name="T43" fmla="*/ 18 h 27"/>
                <a:gd name="T44" fmla="*/ 20 w 20"/>
                <a:gd name="T45" fmla="*/ 16 h 27"/>
                <a:gd name="T46" fmla="*/ 20 w 20"/>
                <a:gd name="T47" fmla="*/ 15 h 27"/>
                <a:gd name="T48" fmla="*/ 20 w 20"/>
                <a:gd name="T49" fmla="*/ 13 h 27"/>
                <a:gd name="T50" fmla="*/ 20 w 20"/>
                <a:gd name="T51" fmla="*/ 11 h 27"/>
                <a:gd name="T52" fmla="*/ 20 w 20"/>
                <a:gd name="T53" fmla="*/ 10 h 27"/>
                <a:gd name="T54" fmla="*/ 20 w 20"/>
                <a:gd name="T55" fmla="*/ 8 h 27"/>
                <a:gd name="T56" fmla="*/ 20 w 20"/>
                <a:gd name="T57" fmla="*/ 6 h 27"/>
                <a:gd name="T58" fmla="*/ 20 w 20"/>
                <a:gd name="T59" fmla="*/ 5 h 27"/>
                <a:gd name="T60" fmla="*/ 20 w 20"/>
                <a:gd name="T61" fmla="*/ 4 h 27"/>
                <a:gd name="T62" fmla="*/ 20 w 20"/>
                <a:gd name="T63" fmla="*/ 2 h 27"/>
                <a:gd name="T64" fmla="*/ 19 w 20"/>
                <a:gd name="T65" fmla="*/ 0 h 27"/>
                <a:gd name="T66" fmla="*/ 18 w 20"/>
                <a:gd name="T67" fmla="*/ 0 h 27"/>
                <a:gd name="T68" fmla="*/ 17 w 20"/>
                <a:gd name="T69" fmla="*/ 0 h 27"/>
                <a:gd name="T70" fmla="*/ 16 w 20"/>
                <a:gd name="T71" fmla="*/ 0 h 27"/>
                <a:gd name="T72" fmla="*/ 15 w 20"/>
                <a:gd name="T73" fmla="*/ 0 h 27"/>
                <a:gd name="T74" fmla="*/ 14 w 20"/>
                <a:gd name="T75" fmla="*/ 0 h 27"/>
                <a:gd name="T76" fmla="*/ 12 w 20"/>
                <a:gd name="T77" fmla="*/ 0 h 27"/>
                <a:gd name="T78" fmla="*/ 11 w 20"/>
                <a:gd name="T79" fmla="*/ 0 h 27"/>
                <a:gd name="T80" fmla="*/ 10 w 20"/>
                <a:gd name="T81" fmla="*/ 0 h 27"/>
                <a:gd name="T82" fmla="*/ 9 w 20"/>
                <a:gd name="T83" fmla="*/ 0 h 27"/>
                <a:gd name="T84" fmla="*/ 8 w 20"/>
                <a:gd name="T85" fmla="*/ 0 h 27"/>
                <a:gd name="T86" fmla="*/ 7 w 20"/>
                <a:gd name="T87" fmla="*/ 0 h 27"/>
                <a:gd name="T88" fmla="*/ 6 w 20"/>
                <a:gd name="T89" fmla="*/ 0 h 27"/>
                <a:gd name="T90" fmla="*/ 4 w 20"/>
                <a:gd name="T91" fmla="*/ 1 h 27"/>
                <a:gd name="T92" fmla="*/ 3 w 20"/>
                <a:gd name="T93" fmla="*/ 1 h 27"/>
                <a:gd name="T94" fmla="*/ 2 w 20"/>
                <a:gd name="T95" fmla="*/ 1 h 27"/>
                <a:gd name="T96" fmla="*/ 1 w 20"/>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2"/>
                  </a:moveTo>
                  <a:lnTo>
                    <a:pt x="1" y="2"/>
                  </a:lnTo>
                  <a:lnTo>
                    <a:pt x="1"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3"/>
                  </a:lnTo>
                  <a:lnTo>
                    <a:pt x="1" y="14"/>
                  </a:lnTo>
                  <a:lnTo>
                    <a:pt x="0" y="15"/>
                  </a:lnTo>
                  <a:lnTo>
                    <a:pt x="0" y="16"/>
                  </a:lnTo>
                  <a:lnTo>
                    <a:pt x="0" y="17"/>
                  </a:lnTo>
                  <a:lnTo>
                    <a:pt x="0" y="17"/>
                  </a:lnTo>
                  <a:lnTo>
                    <a:pt x="0" y="18"/>
                  </a:lnTo>
                  <a:lnTo>
                    <a:pt x="0" y="19"/>
                  </a:lnTo>
                  <a:lnTo>
                    <a:pt x="0" y="20"/>
                  </a:lnTo>
                  <a:lnTo>
                    <a:pt x="0" y="21"/>
                  </a:lnTo>
                  <a:lnTo>
                    <a:pt x="0" y="21"/>
                  </a:lnTo>
                  <a:lnTo>
                    <a:pt x="0" y="22"/>
                  </a:lnTo>
                  <a:lnTo>
                    <a:pt x="0" y="23"/>
                  </a:lnTo>
                  <a:lnTo>
                    <a:pt x="0" y="24"/>
                  </a:lnTo>
                  <a:lnTo>
                    <a:pt x="0" y="25"/>
                  </a:lnTo>
                  <a:lnTo>
                    <a:pt x="1" y="26"/>
                  </a:lnTo>
                  <a:lnTo>
                    <a:pt x="1" y="26"/>
                  </a:lnTo>
                  <a:lnTo>
                    <a:pt x="1" y="27"/>
                  </a:lnTo>
                  <a:lnTo>
                    <a:pt x="19" y="26"/>
                  </a:lnTo>
                  <a:lnTo>
                    <a:pt x="19" y="25"/>
                  </a:lnTo>
                  <a:lnTo>
                    <a:pt x="19" y="24"/>
                  </a:lnTo>
                  <a:lnTo>
                    <a:pt x="19" y="23"/>
                  </a:lnTo>
                  <a:lnTo>
                    <a:pt x="20" y="23"/>
                  </a:lnTo>
                  <a:lnTo>
                    <a:pt x="20" y="22"/>
                  </a:lnTo>
                  <a:lnTo>
                    <a:pt x="20" y="21"/>
                  </a:lnTo>
                  <a:lnTo>
                    <a:pt x="20" y="20"/>
                  </a:lnTo>
                  <a:lnTo>
                    <a:pt x="20" y="19"/>
                  </a:lnTo>
                  <a:lnTo>
                    <a:pt x="20" y="19"/>
                  </a:lnTo>
                  <a:lnTo>
                    <a:pt x="20" y="18"/>
                  </a:lnTo>
                  <a:lnTo>
                    <a:pt x="20" y="17"/>
                  </a:lnTo>
                  <a:lnTo>
                    <a:pt x="20" y="16"/>
                  </a:lnTo>
                  <a:lnTo>
                    <a:pt x="20" y="15"/>
                  </a:lnTo>
                  <a:lnTo>
                    <a:pt x="20" y="15"/>
                  </a:lnTo>
                  <a:lnTo>
                    <a:pt x="20" y="14"/>
                  </a:lnTo>
                  <a:lnTo>
                    <a:pt x="20" y="13"/>
                  </a:lnTo>
                  <a:lnTo>
                    <a:pt x="20" y="12"/>
                  </a:lnTo>
                  <a:lnTo>
                    <a:pt x="20" y="11"/>
                  </a:lnTo>
                  <a:lnTo>
                    <a:pt x="20" y="11"/>
                  </a:lnTo>
                  <a:lnTo>
                    <a:pt x="20" y="10"/>
                  </a:lnTo>
                  <a:lnTo>
                    <a:pt x="20" y="9"/>
                  </a:lnTo>
                  <a:lnTo>
                    <a:pt x="20" y="8"/>
                  </a:lnTo>
                  <a:lnTo>
                    <a:pt x="20" y="7"/>
                  </a:lnTo>
                  <a:lnTo>
                    <a:pt x="20" y="6"/>
                  </a:lnTo>
                  <a:lnTo>
                    <a:pt x="20" y="6"/>
                  </a:lnTo>
                  <a:lnTo>
                    <a:pt x="20" y="5"/>
                  </a:lnTo>
                  <a:lnTo>
                    <a:pt x="20" y="4"/>
                  </a:lnTo>
                  <a:lnTo>
                    <a:pt x="20" y="4"/>
                  </a:lnTo>
                  <a:lnTo>
                    <a:pt x="20" y="3"/>
                  </a:lnTo>
                  <a:lnTo>
                    <a:pt x="20" y="2"/>
                  </a:lnTo>
                  <a:lnTo>
                    <a:pt x="19" y="1"/>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1" y="0"/>
                  </a:lnTo>
                  <a:lnTo>
                    <a:pt x="10" y="0"/>
                  </a:lnTo>
                  <a:lnTo>
                    <a:pt x="10" y="0"/>
                  </a:lnTo>
                  <a:lnTo>
                    <a:pt x="9" y="0"/>
                  </a:lnTo>
                  <a:lnTo>
                    <a:pt x="8" y="0"/>
                  </a:lnTo>
                  <a:lnTo>
                    <a:pt x="8" y="0"/>
                  </a:lnTo>
                  <a:lnTo>
                    <a:pt x="7" y="0"/>
                  </a:lnTo>
                  <a:lnTo>
                    <a:pt x="7" y="0"/>
                  </a:lnTo>
                  <a:lnTo>
                    <a:pt x="6" y="0"/>
                  </a:lnTo>
                  <a:lnTo>
                    <a:pt x="6" y="0"/>
                  </a:lnTo>
                  <a:lnTo>
                    <a:pt x="5" y="0"/>
                  </a:lnTo>
                  <a:lnTo>
                    <a:pt x="4" y="1"/>
                  </a:lnTo>
                  <a:lnTo>
                    <a:pt x="4" y="1"/>
                  </a:lnTo>
                  <a:lnTo>
                    <a:pt x="3" y="1"/>
                  </a:lnTo>
                  <a:lnTo>
                    <a:pt x="3" y="1"/>
                  </a:lnTo>
                  <a:lnTo>
                    <a:pt x="2" y="1"/>
                  </a:lnTo>
                  <a:lnTo>
                    <a:pt x="1" y="1"/>
                  </a:lnTo>
                  <a:lnTo>
                    <a:pt x="1" y="2"/>
                  </a:lnTo>
                  <a:close/>
                </a:path>
              </a:pathLst>
            </a:custGeom>
            <a:solidFill>
              <a:srgbClr val="7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8" name="Freeform 1168"/>
            <p:cNvSpPr>
              <a:spLocks/>
            </p:cNvSpPr>
            <p:nvPr/>
          </p:nvSpPr>
          <p:spPr bwMode="auto">
            <a:xfrm>
              <a:off x="1479" y="3268"/>
              <a:ext cx="20" cy="27"/>
            </a:xfrm>
            <a:custGeom>
              <a:avLst/>
              <a:gdLst>
                <a:gd name="T0" fmla="*/ 1 w 20"/>
                <a:gd name="T1" fmla="*/ 2 h 27"/>
                <a:gd name="T2" fmla="*/ 1 w 20"/>
                <a:gd name="T3" fmla="*/ 4 h 27"/>
                <a:gd name="T4" fmla="*/ 1 w 20"/>
                <a:gd name="T5" fmla="*/ 5 h 27"/>
                <a:gd name="T6" fmla="*/ 1 w 20"/>
                <a:gd name="T7" fmla="*/ 7 h 27"/>
                <a:gd name="T8" fmla="*/ 1 w 20"/>
                <a:gd name="T9" fmla="*/ 9 h 27"/>
                <a:gd name="T10" fmla="*/ 1 w 20"/>
                <a:gd name="T11" fmla="*/ 10 h 27"/>
                <a:gd name="T12" fmla="*/ 1 w 20"/>
                <a:gd name="T13" fmla="*/ 12 h 27"/>
                <a:gd name="T14" fmla="*/ 1 w 20"/>
                <a:gd name="T15" fmla="*/ 13 h 27"/>
                <a:gd name="T16" fmla="*/ 0 w 20"/>
                <a:gd name="T17" fmla="*/ 15 h 27"/>
                <a:gd name="T18" fmla="*/ 0 w 20"/>
                <a:gd name="T19" fmla="*/ 17 h 27"/>
                <a:gd name="T20" fmla="*/ 0 w 20"/>
                <a:gd name="T21" fmla="*/ 18 h 27"/>
                <a:gd name="T22" fmla="*/ 0 w 20"/>
                <a:gd name="T23" fmla="*/ 20 h 27"/>
                <a:gd name="T24" fmla="*/ 0 w 20"/>
                <a:gd name="T25" fmla="*/ 21 h 27"/>
                <a:gd name="T26" fmla="*/ 0 w 20"/>
                <a:gd name="T27" fmla="*/ 23 h 27"/>
                <a:gd name="T28" fmla="*/ 0 w 20"/>
                <a:gd name="T29" fmla="*/ 25 h 27"/>
                <a:gd name="T30" fmla="*/ 1 w 20"/>
                <a:gd name="T31" fmla="*/ 26 h 27"/>
                <a:gd name="T32" fmla="*/ 19 w 20"/>
                <a:gd name="T33" fmla="*/ 26 h 27"/>
                <a:gd name="T34" fmla="*/ 19 w 20"/>
                <a:gd name="T35" fmla="*/ 24 h 27"/>
                <a:gd name="T36" fmla="*/ 20 w 20"/>
                <a:gd name="T37" fmla="*/ 23 h 27"/>
                <a:gd name="T38" fmla="*/ 20 w 20"/>
                <a:gd name="T39" fmla="*/ 21 h 27"/>
                <a:gd name="T40" fmla="*/ 20 w 20"/>
                <a:gd name="T41" fmla="*/ 19 h 27"/>
                <a:gd name="T42" fmla="*/ 20 w 20"/>
                <a:gd name="T43" fmla="*/ 18 h 27"/>
                <a:gd name="T44" fmla="*/ 20 w 20"/>
                <a:gd name="T45" fmla="*/ 16 h 27"/>
                <a:gd name="T46" fmla="*/ 20 w 20"/>
                <a:gd name="T47" fmla="*/ 15 h 27"/>
                <a:gd name="T48" fmla="*/ 20 w 20"/>
                <a:gd name="T49" fmla="*/ 13 h 27"/>
                <a:gd name="T50" fmla="*/ 20 w 20"/>
                <a:gd name="T51" fmla="*/ 11 h 27"/>
                <a:gd name="T52" fmla="*/ 20 w 20"/>
                <a:gd name="T53" fmla="*/ 10 h 27"/>
                <a:gd name="T54" fmla="*/ 20 w 20"/>
                <a:gd name="T55" fmla="*/ 8 h 27"/>
                <a:gd name="T56" fmla="*/ 20 w 20"/>
                <a:gd name="T57" fmla="*/ 6 h 27"/>
                <a:gd name="T58" fmla="*/ 20 w 20"/>
                <a:gd name="T59" fmla="*/ 5 h 27"/>
                <a:gd name="T60" fmla="*/ 20 w 20"/>
                <a:gd name="T61" fmla="*/ 4 h 27"/>
                <a:gd name="T62" fmla="*/ 20 w 20"/>
                <a:gd name="T63" fmla="*/ 2 h 27"/>
                <a:gd name="T64" fmla="*/ 19 w 20"/>
                <a:gd name="T65" fmla="*/ 0 h 27"/>
                <a:gd name="T66" fmla="*/ 18 w 20"/>
                <a:gd name="T67" fmla="*/ 0 h 27"/>
                <a:gd name="T68" fmla="*/ 17 w 20"/>
                <a:gd name="T69" fmla="*/ 0 h 27"/>
                <a:gd name="T70" fmla="*/ 16 w 20"/>
                <a:gd name="T71" fmla="*/ 0 h 27"/>
                <a:gd name="T72" fmla="*/ 15 w 20"/>
                <a:gd name="T73" fmla="*/ 0 h 27"/>
                <a:gd name="T74" fmla="*/ 14 w 20"/>
                <a:gd name="T75" fmla="*/ 0 h 27"/>
                <a:gd name="T76" fmla="*/ 12 w 20"/>
                <a:gd name="T77" fmla="*/ 0 h 27"/>
                <a:gd name="T78" fmla="*/ 11 w 20"/>
                <a:gd name="T79" fmla="*/ 0 h 27"/>
                <a:gd name="T80" fmla="*/ 10 w 20"/>
                <a:gd name="T81" fmla="*/ 0 h 27"/>
                <a:gd name="T82" fmla="*/ 9 w 20"/>
                <a:gd name="T83" fmla="*/ 0 h 27"/>
                <a:gd name="T84" fmla="*/ 8 w 20"/>
                <a:gd name="T85" fmla="*/ 0 h 27"/>
                <a:gd name="T86" fmla="*/ 7 w 20"/>
                <a:gd name="T87" fmla="*/ 0 h 27"/>
                <a:gd name="T88" fmla="*/ 6 w 20"/>
                <a:gd name="T89" fmla="*/ 0 h 27"/>
                <a:gd name="T90" fmla="*/ 4 w 20"/>
                <a:gd name="T91" fmla="*/ 1 h 27"/>
                <a:gd name="T92" fmla="*/ 3 w 20"/>
                <a:gd name="T93" fmla="*/ 1 h 27"/>
                <a:gd name="T94" fmla="*/ 2 w 20"/>
                <a:gd name="T95" fmla="*/ 1 h 27"/>
                <a:gd name="T96" fmla="*/ 1 w 20"/>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2"/>
                  </a:moveTo>
                  <a:lnTo>
                    <a:pt x="1" y="2"/>
                  </a:lnTo>
                  <a:lnTo>
                    <a:pt x="1"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3"/>
                  </a:lnTo>
                  <a:lnTo>
                    <a:pt x="1" y="14"/>
                  </a:lnTo>
                  <a:lnTo>
                    <a:pt x="0" y="15"/>
                  </a:lnTo>
                  <a:lnTo>
                    <a:pt x="0" y="16"/>
                  </a:lnTo>
                  <a:lnTo>
                    <a:pt x="0" y="17"/>
                  </a:lnTo>
                  <a:lnTo>
                    <a:pt x="0" y="17"/>
                  </a:lnTo>
                  <a:lnTo>
                    <a:pt x="0" y="18"/>
                  </a:lnTo>
                  <a:lnTo>
                    <a:pt x="0" y="19"/>
                  </a:lnTo>
                  <a:lnTo>
                    <a:pt x="0" y="20"/>
                  </a:lnTo>
                  <a:lnTo>
                    <a:pt x="0" y="21"/>
                  </a:lnTo>
                  <a:lnTo>
                    <a:pt x="0" y="21"/>
                  </a:lnTo>
                  <a:lnTo>
                    <a:pt x="0" y="22"/>
                  </a:lnTo>
                  <a:lnTo>
                    <a:pt x="0" y="23"/>
                  </a:lnTo>
                  <a:lnTo>
                    <a:pt x="0" y="24"/>
                  </a:lnTo>
                  <a:lnTo>
                    <a:pt x="0" y="25"/>
                  </a:lnTo>
                  <a:lnTo>
                    <a:pt x="1" y="26"/>
                  </a:lnTo>
                  <a:lnTo>
                    <a:pt x="1" y="26"/>
                  </a:lnTo>
                  <a:lnTo>
                    <a:pt x="1" y="27"/>
                  </a:lnTo>
                  <a:lnTo>
                    <a:pt x="19" y="26"/>
                  </a:lnTo>
                  <a:lnTo>
                    <a:pt x="19" y="25"/>
                  </a:lnTo>
                  <a:lnTo>
                    <a:pt x="19" y="24"/>
                  </a:lnTo>
                  <a:lnTo>
                    <a:pt x="19" y="23"/>
                  </a:lnTo>
                  <a:lnTo>
                    <a:pt x="20" y="23"/>
                  </a:lnTo>
                  <a:lnTo>
                    <a:pt x="20" y="22"/>
                  </a:lnTo>
                  <a:lnTo>
                    <a:pt x="20" y="21"/>
                  </a:lnTo>
                  <a:lnTo>
                    <a:pt x="20" y="20"/>
                  </a:lnTo>
                  <a:lnTo>
                    <a:pt x="20" y="19"/>
                  </a:lnTo>
                  <a:lnTo>
                    <a:pt x="20" y="19"/>
                  </a:lnTo>
                  <a:lnTo>
                    <a:pt x="20" y="18"/>
                  </a:lnTo>
                  <a:lnTo>
                    <a:pt x="20" y="17"/>
                  </a:lnTo>
                  <a:lnTo>
                    <a:pt x="20" y="16"/>
                  </a:lnTo>
                  <a:lnTo>
                    <a:pt x="20" y="15"/>
                  </a:lnTo>
                  <a:lnTo>
                    <a:pt x="20" y="15"/>
                  </a:lnTo>
                  <a:lnTo>
                    <a:pt x="20" y="14"/>
                  </a:lnTo>
                  <a:lnTo>
                    <a:pt x="20" y="13"/>
                  </a:lnTo>
                  <a:lnTo>
                    <a:pt x="20" y="12"/>
                  </a:lnTo>
                  <a:lnTo>
                    <a:pt x="20" y="11"/>
                  </a:lnTo>
                  <a:lnTo>
                    <a:pt x="20" y="11"/>
                  </a:lnTo>
                  <a:lnTo>
                    <a:pt x="20" y="10"/>
                  </a:lnTo>
                  <a:lnTo>
                    <a:pt x="20" y="9"/>
                  </a:lnTo>
                  <a:lnTo>
                    <a:pt x="20" y="8"/>
                  </a:lnTo>
                  <a:lnTo>
                    <a:pt x="20" y="7"/>
                  </a:lnTo>
                  <a:lnTo>
                    <a:pt x="20" y="6"/>
                  </a:lnTo>
                  <a:lnTo>
                    <a:pt x="20" y="6"/>
                  </a:lnTo>
                  <a:lnTo>
                    <a:pt x="20" y="5"/>
                  </a:lnTo>
                  <a:lnTo>
                    <a:pt x="20" y="4"/>
                  </a:lnTo>
                  <a:lnTo>
                    <a:pt x="20" y="4"/>
                  </a:lnTo>
                  <a:lnTo>
                    <a:pt x="20" y="3"/>
                  </a:lnTo>
                  <a:lnTo>
                    <a:pt x="20" y="2"/>
                  </a:lnTo>
                  <a:lnTo>
                    <a:pt x="19" y="1"/>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1" y="0"/>
                  </a:lnTo>
                  <a:lnTo>
                    <a:pt x="10" y="0"/>
                  </a:lnTo>
                  <a:lnTo>
                    <a:pt x="10" y="0"/>
                  </a:lnTo>
                  <a:lnTo>
                    <a:pt x="9" y="0"/>
                  </a:lnTo>
                  <a:lnTo>
                    <a:pt x="8" y="0"/>
                  </a:lnTo>
                  <a:lnTo>
                    <a:pt x="8" y="0"/>
                  </a:lnTo>
                  <a:lnTo>
                    <a:pt x="7" y="0"/>
                  </a:lnTo>
                  <a:lnTo>
                    <a:pt x="7" y="0"/>
                  </a:lnTo>
                  <a:lnTo>
                    <a:pt x="6" y="0"/>
                  </a:lnTo>
                  <a:lnTo>
                    <a:pt x="6" y="0"/>
                  </a:lnTo>
                  <a:lnTo>
                    <a:pt x="5" y="0"/>
                  </a:lnTo>
                  <a:lnTo>
                    <a:pt x="4" y="1"/>
                  </a:lnTo>
                  <a:lnTo>
                    <a:pt x="4" y="1"/>
                  </a:lnTo>
                  <a:lnTo>
                    <a:pt x="3" y="1"/>
                  </a:lnTo>
                  <a:lnTo>
                    <a:pt x="3" y="1"/>
                  </a:lnTo>
                  <a:lnTo>
                    <a:pt x="2" y="1"/>
                  </a:lnTo>
                  <a:lnTo>
                    <a:pt x="1" y="1"/>
                  </a:lnTo>
                  <a:lnTo>
                    <a:pt x="1" y="2"/>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9" name="Freeform 1169"/>
            <p:cNvSpPr>
              <a:spLocks/>
            </p:cNvSpPr>
            <p:nvPr/>
          </p:nvSpPr>
          <p:spPr bwMode="auto">
            <a:xfrm>
              <a:off x="1514" y="3375"/>
              <a:ext cx="21" cy="27"/>
            </a:xfrm>
            <a:custGeom>
              <a:avLst/>
              <a:gdLst>
                <a:gd name="T0" fmla="*/ 1 w 21"/>
                <a:gd name="T1" fmla="*/ 26 h 27"/>
                <a:gd name="T2" fmla="*/ 2 w 21"/>
                <a:gd name="T3" fmla="*/ 26 h 27"/>
                <a:gd name="T4" fmla="*/ 3 w 21"/>
                <a:gd name="T5" fmla="*/ 27 h 27"/>
                <a:gd name="T6" fmla="*/ 5 w 21"/>
                <a:gd name="T7" fmla="*/ 27 h 27"/>
                <a:gd name="T8" fmla="*/ 6 w 21"/>
                <a:gd name="T9" fmla="*/ 27 h 27"/>
                <a:gd name="T10" fmla="*/ 7 w 21"/>
                <a:gd name="T11" fmla="*/ 26 h 27"/>
                <a:gd name="T12" fmla="*/ 8 w 21"/>
                <a:gd name="T13" fmla="*/ 26 h 27"/>
                <a:gd name="T14" fmla="*/ 10 w 21"/>
                <a:gd name="T15" fmla="*/ 26 h 27"/>
                <a:gd name="T16" fmla="*/ 11 w 21"/>
                <a:gd name="T17" fmla="*/ 26 h 27"/>
                <a:gd name="T18" fmla="*/ 12 w 21"/>
                <a:gd name="T19" fmla="*/ 26 h 27"/>
                <a:gd name="T20" fmla="*/ 13 w 21"/>
                <a:gd name="T21" fmla="*/ 26 h 27"/>
                <a:gd name="T22" fmla="*/ 15 w 21"/>
                <a:gd name="T23" fmla="*/ 25 h 27"/>
                <a:gd name="T24" fmla="*/ 16 w 21"/>
                <a:gd name="T25" fmla="*/ 25 h 27"/>
                <a:gd name="T26" fmla="*/ 17 w 21"/>
                <a:gd name="T27" fmla="*/ 25 h 27"/>
                <a:gd name="T28" fmla="*/ 18 w 21"/>
                <a:gd name="T29" fmla="*/ 25 h 27"/>
                <a:gd name="T30" fmla="*/ 20 w 21"/>
                <a:gd name="T31" fmla="*/ 25 h 27"/>
                <a:gd name="T32" fmla="*/ 20 w 21"/>
                <a:gd name="T33" fmla="*/ 24 h 27"/>
                <a:gd name="T34" fmla="*/ 20 w 21"/>
                <a:gd name="T35" fmla="*/ 23 h 27"/>
                <a:gd name="T36" fmla="*/ 21 w 21"/>
                <a:gd name="T37" fmla="*/ 21 h 27"/>
                <a:gd name="T38" fmla="*/ 21 w 21"/>
                <a:gd name="T39" fmla="*/ 20 h 27"/>
                <a:gd name="T40" fmla="*/ 21 w 21"/>
                <a:gd name="T41" fmla="*/ 18 h 27"/>
                <a:gd name="T42" fmla="*/ 21 w 21"/>
                <a:gd name="T43" fmla="*/ 16 h 27"/>
                <a:gd name="T44" fmla="*/ 21 w 21"/>
                <a:gd name="T45" fmla="*/ 15 h 27"/>
                <a:gd name="T46" fmla="*/ 21 w 21"/>
                <a:gd name="T47" fmla="*/ 13 h 27"/>
                <a:gd name="T48" fmla="*/ 21 w 21"/>
                <a:gd name="T49" fmla="*/ 12 h 27"/>
                <a:gd name="T50" fmla="*/ 21 w 21"/>
                <a:gd name="T51" fmla="*/ 10 h 27"/>
                <a:gd name="T52" fmla="*/ 21 w 21"/>
                <a:gd name="T53" fmla="*/ 9 h 27"/>
                <a:gd name="T54" fmla="*/ 21 w 21"/>
                <a:gd name="T55" fmla="*/ 7 h 27"/>
                <a:gd name="T56" fmla="*/ 21 w 21"/>
                <a:gd name="T57" fmla="*/ 5 h 27"/>
                <a:gd name="T58" fmla="*/ 21 w 21"/>
                <a:gd name="T59" fmla="*/ 4 h 27"/>
                <a:gd name="T60" fmla="*/ 21 w 21"/>
                <a:gd name="T61" fmla="*/ 2 h 27"/>
                <a:gd name="T62" fmla="*/ 21 w 21"/>
                <a:gd name="T63" fmla="*/ 1 h 27"/>
                <a:gd name="T64" fmla="*/ 20 w 21"/>
                <a:gd name="T65" fmla="*/ 0 h 27"/>
                <a:gd name="T66" fmla="*/ 19 w 21"/>
                <a:gd name="T67" fmla="*/ 0 h 27"/>
                <a:gd name="T68" fmla="*/ 18 w 21"/>
                <a:gd name="T69" fmla="*/ 0 h 27"/>
                <a:gd name="T70" fmla="*/ 17 w 21"/>
                <a:gd name="T71" fmla="*/ 0 h 27"/>
                <a:gd name="T72" fmla="*/ 15 w 21"/>
                <a:gd name="T73" fmla="*/ 0 h 27"/>
                <a:gd name="T74" fmla="*/ 14 w 21"/>
                <a:gd name="T75" fmla="*/ 0 h 27"/>
                <a:gd name="T76" fmla="*/ 12 w 21"/>
                <a:gd name="T77" fmla="*/ 0 h 27"/>
                <a:gd name="T78" fmla="*/ 11 w 21"/>
                <a:gd name="T79" fmla="*/ 0 h 27"/>
                <a:gd name="T80" fmla="*/ 10 w 21"/>
                <a:gd name="T81" fmla="*/ 0 h 27"/>
                <a:gd name="T82" fmla="*/ 9 w 21"/>
                <a:gd name="T83" fmla="*/ 0 h 27"/>
                <a:gd name="T84" fmla="*/ 8 w 21"/>
                <a:gd name="T85" fmla="*/ 0 h 27"/>
                <a:gd name="T86" fmla="*/ 6 w 21"/>
                <a:gd name="T87" fmla="*/ 0 h 27"/>
                <a:gd name="T88" fmla="*/ 5 w 21"/>
                <a:gd name="T89" fmla="*/ 0 h 27"/>
                <a:gd name="T90" fmla="*/ 4 w 21"/>
                <a:gd name="T91" fmla="*/ 0 h 27"/>
                <a:gd name="T92" fmla="*/ 3 w 21"/>
                <a:gd name="T93" fmla="*/ 0 h 27"/>
                <a:gd name="T94" fmla="*/ 1 w 21"/>
                <a:gd name="T95" fmla="*/ 1 h 27"/>
                <a:gd name="T96" fmla="*/ 0 w 21"/>
                <a:gd name="T9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0" y="26"/>
                  </a:moveTo>
                  <a:lnTo>
                    <a:pt x="1" y="26"/>
                  </a:lnTo>
                  <a:lnTo>
                    <a:pt x="1" y="26"/>
                  </a:lnTo>
                  <a:lnTo>
                    <a:pt x="2" y="26"/>
                  </a:lnTo>
                  <a:lnTo>
                    <a:pt x="3" y="26"/>
                  </a:lnTo>
                  <a:lnTo>
                    <a:pt x="3" y="27"/>
                  </a:lnTo>
                  <a:lnTo>
                    <a:pt x="4" y="27"/>
                  </a:lnTo>
                  <a:lnTo>
                    <a:pt x="5" y="27"/>
                  </a:lnTo>
                  <a:lnTo>
                    <a:pt x="5" y="27"/>
                  </a:lnTo>
                  <a:lnTo>
                    <a:pt x="6" y="27"/>
                  </a:lnTo>
                  <a:lnTo>
                    <a:pt x="7" y="27"/>
                  </a:lnTo>
                  <a:lnTo>
                    <a:pt x="7" y="26"/>
                  </a:lnTo>
                  <a:lnTo>
                    <a:pt x="8" y="26"/>
                  </a:lnTo>
                  <a:lnTo>
                    <a:pt x="8" y="26"/>
                  </a:lnTo>
                  <a:lnTo>
                    <a:pt x="9" y="26"/>
                  </a:lnTo>
                  <a:lnTo>
                    <a:pt x="10" y="26"/>
                  </a:lnTo>
                  <a:lnTo>
                    <a:pt x="10" y="26"/>
                  </a:lnTo>
                  <a:lnTo>
                    <a:pt x="11" y="26"/>
                  </a:lnTo>
                  <a:lnTo>
                    <a:pt x="11" y="26"/>
                  </a:lnTo>
                  <a:lnTo>
                    <a:pt x="12" y="26"/>
                  </a:lnTo>
                  <a:lnTo>
                    <a:pt x="12" y="26"/>
                  </a:lnTo>
                  <a:lnTo>
                    <a:pt x="13" y="26"/>
                  </a:lnTo>
                  <a:lnTo>
                    <a:pt x="14" y="25"/>
                  </a:lnTo>
                  <a:lnTo>
                    <a:pt x="15" y="25"/>
                  </a:lnTo>
                  <a:lnTo>
                    <a:pt x="15" y="25"/>
                  </a:lnTo>
                  <a:lnTo>
                    <a:pt x="16" y="25"/>
                  </a:lnTo>
                  <a:lnTo>
                    <a:pt x="16" y="25"/>
                  </a:lnTo>
                  <a:lnTo>
                    <a:pt x="17" y="25"/>
                  </a:lnTo>
                  <a:lnTo>
                    <a:pt x="18" y="25"/>
                  </a:lnTo>
                  <a:lnTo>
                    <a:pt x="18" y="25"/>
                  </a:lnTo>
                  <a:lnTo>
                    <a:pt x="19" y="25"/>
                  </a:lnTo>
                  <a:lnTo>
                    <a:pt x="20" y="25"/>
                  </a:lnTo>
                  <a:lnTo>
                    <a:pt x="20" y="25"/>
                  </a:lnTo>
                  <a:lnTo>
                    <a:pt x="20" y="24"/>
                  </a:lnTo>
                  <a:lnTo>
                    <a:pt x="20" y="24"/>
                  </a:lnTo>
                  <a:lnTo>
                    <a:pt x="20"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1"/>
                  </a:lnTo>
                  <a:lnTo>
                    <a:pt x="21" y="0"/>
                  </a:lnTo>
                  <a:lnTo>
                    <a:pt x="20" y="0"/>
                  </a:lnTo>
                  <a:lnTo>
                    <a:pt x="20" y="0"/>
                  </a:lnTo>
                  <a:lnTo>
                    <a:pt x="19" y="0"/>
                  </a:lnTo>
                  <a:lnTo>
                    <a:pt x="18" y="0"/>
                  </a:lnTo>
                  <a:lnTo>
                    <a:pt x="18" y="0"/>
                  </a:lnTo>
                  <a:lnTo>
                    <a:pt x="17" y="0"/>
                  </a:lnTo>
                  <a:lnTo>
                    <a:pt x="17" y="0"/>
                  </a:lnTo>
                  <a:lnTo>
                    <a:pt x="16" y="0"/>
                  </a:lnTo>
                  <a:lnTo>
                    <a:pt x="15" y="0"/>
                  </a:lnTo>
                  <a:lnTo>
                    <a:pt x="15" y="0"/>
                  </a:lnTo>
                  <a:lnTo>
                    <a:pt x="14" y="0"/>
                  </a:lnTo>
                  <a:lnTo>
                    <a:pt x="13" y="0"/>
                  </a:lnTo>
                  <a:lnTo>
                    <a:pt x="12" y="0"/>
                  </a:lnTo>
                  <a:lnTo>
                    <a:pt x="12" y="0"/>
                  </a:lnTo>
                  <a:lnTo>
                    <a:pt x="11" y="0"/>
                  </a:lnTo>
                  <a:lnTo>
                    <a:pt x="11" y="0"/>
                  </a:lnTo>
                  <a:lnTo>
                    <a:pt x="10" y="0"/>
                  </a:lnTo>
                  <a:lnTo>
                    <a:pt x="9" y="0"/>
                  </a:lnTo>
                  <a:lnTo>
                    <a:pt x="9" y="0"/>
                  </a:lnTo>
                  <a:lnTo>
                    <a:pt x="8" y="0"/>
                  </a:lnTo>
                  <a:lnTo>
                    <a:pt x="8" y="0"/>
                  </a:lnTo>
                  <a:lnTo>
                    <a:pt x="7" y="0"/>
                  </a:lnTo>
                  <a:lnTo>
                    <a:pt x="6" y="0"/>
                  </a:lnTo>
                  <a:lnTo>
                    <a:pt x="5" y="0"/>
                  </a:lnTo>
                  <a:lnTo>
                    <a:pt x="5" y="0"/>
                  </a:lnTo>
                  <a:lnTo>
                    <a:pt x="4" y="0"/>
                  </a:lnTo>
                  <a:lnTo>
                    <a:pt x="4" y="0"/>
                  </a:lnTo>
                  <a:lnTo>
                    <a:pt x="3" y="0"/>
                  </a:lnTo>
                  <a:lnTo>
                    <a:pt x="3" y="0"/>
                  </a:lnTo>
                  <a:lnTo>
                    <a:pt x="2" y="1"/>
                  </a:lnTo>
                  <a:lnTo>
                    <a:pt x="1" y="1"/>
                  </a:lnTo>
                  <a:lnTo>
                    <a:pt x="1" y="1"/>
                  </a:lnTo>
                  <a:lnTo>
                    <a:pt x="0" y="26"/>
                  </a:lnTo>
                  <a:close/>
                </a:path>
              </a:pathLst>
            </a:custGeom>
            <a:solidFill>
              <a:srgbClr val="7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0" name="Freeform 1170"/>
            <p:cNvSpPr>
              <a:spLocks/>
            </p:cNvSpPr>
            <p:nvPr/>
          </p:nvSpPr>
          <p:spPr bwMode="auto">
            <a:xfrm>
              <a:off x="1514" y="3375"/>
              <a:ext cx="21" cy="27"/>
            </a:xfrm>
            <a:custGeom>
              <a:avLst/>
              <a:gdLst>
                <a:gd name="T0" fmla="*/ 1 w 21"/>
                <a:gd name="T1" fmla="*/ 26 h 27"/>
                <a:gd name="T2" fmla="*/ 2 w 21"/>
                <a:gd name="T3" fmla="*/ 26 h 27"/>
                <a:gd name="T4" fmla="*/ 3 w 21"/>
                <a:gd name="T5" fmla="*/ 27 h 27"/>
                <a:gd name="T6" fmla="*/ 5 w 21"/>
                <a:gd name="T7" fmla="*/ 27 h 27"/>
                <a:gd name="T8" fmla="*/ 6 w 21"/>
                <a:gd name="T9" fmla="*/ 27 h 27"/>
                <a:gd name="T10" fmla="*/ 7 w 21"/>
                <a:gd name="T11" fmla="*/ 26 h 27"/>
                <a:gd name="T12" fmla="*/ 8 w 21"/>
                <a:gd name="T13" fmla="*/ 26 h 27"/>
                <a:gd name="T14" fmla="*/ 10 w 21"/>
                <a:gd name="T15" fmla="*/ 26 h 27"/>
                <a:gd name="T16" fmla="*/ 11 w 21"/>
                <a:gd name="T17" fmla="*/ 26 h 27"/>
                <a:gd name="T18" fmla="*/ 12 w 21"/>
                <a:gd name="T19" fmla="*/ 26 h 27"/>
                <a:gd name="T20" fmla="*/ 13 w 21"/>
                <a:gd name="T21" fmla="*/ 26 h 27"/>
                <a:gd name="T22" fmla="*/ 15 w 21"/>
                <a:gd name="T23" fmla="*/ 25 h 27"/>
                <a:gd name="T24" fmla="*/ 16 w 21"/>
                <a:gd name="T25" fmla="*/ 25 h 27"/>
                <a:gd name="T26" fmla="*/ 17 w 21"/>
                <a:gd name="T27" fmla="*/ 25 h 27"/>
                <a:gd name="T28" fmla="*/ 18 w 21"/>
                <a:gd name="T29" fmla="*/ 25 h 27"/>
                <a:gd name="T30" fmla="*/ 20 w 21"/>
                <a:gd name="T31" fmla="*/ 25 h 27"/>
                <a:gd name="T32" fmla="*/ 20 w 21"/>
                <a:gd name="T33" fmla="*/ 24 h 27"/>
                <a:gd name="T34" fmla="*/ 20 w 21"/>
                <a:gd name="T35" fmla="*/ 23 h 27"/>
                <a:gd name="T36" fmla="*/ 21 w 21"/>
                <a:gd name="T37" fmla="*/ 21 h 27"/>
                <a:gd name="T38" fmla="*/ 21 w 21"/>
                <a:gd name="T39" fmla="*/ 20 h 27"/>
                <a:gd name="T40" fmla="*/ 21 w 21"/>
                <a:gd name="T41" fmla="*/ 18 h 27"/>
                <a:gd name="T42" fmla="*/ 21 w 21"/>
                <a:gd name="T43" fmla="*/ 16 h 27"/>
                <a:gd name="T44" fmla="*/ 21 w 21"/>
                <a:gd name="T45" fmla="*/ 15 h 27"/>
                <a:gd name="T46" fmla="*/ 21 w 21"/>
                <a:gd name="T47" fmla="*/ 13 h 27"/>
                <a:gd name="T48" fmla="*/ 21 w 21"/>
                <a:gd name="T49" fmla="*/ 12 h 27"/>
                <a:gd name="T50" fmla="*/ 21 w 21"/>
                <a:gd name="T51" fmla="*/ 10 h 27"/>
                <a:gd name="T52" fmla="*/ 21 w 21"/>
                <a:gd name="T53" fmla="*/ 9 h 27"/>
                <a:gd name="T54" fmla="*/ 21 w 21"/>
                <a:gd name="T55" fmla="*/ 7 h 27"/>
                <a:gd name="T56" fmla="*/ 21 w 21"/>
                <a:gd name="T57" fmla="*/ 5 h 27"/>
                <a:gd name="T58" fmla="*/ 21 w 21"/>
                <a:gd name="T59" fmla="*/ 4 h 27"/>
                <a:gd name="T60" fmla="*/ 21 w 21"/>
                <a:gd name="T61" fmla="*/ 2 h 27"/>
                <a:gd name="T62" fmla="*/ 21 w 21"/>
                <a:gd name="T63" fmla="*/ 1 h 27"/>
                <a:gd name="T64" fmla="*/ 20 w 21"/>
                <a:gd name="T65" fmla="*/ 0 h 27"/>
                <a:gd name="T66" fmla="*/ 19 w 21"/>
                <a:gd name="T67" fmla="*/ 0 h 27"/>
                <a:gd name="T68" fmla="*/ 18 w 21"/>
                <a:gd name="T69" fmla="*/ 0 h 27"/>
                <a:gd name="T70" fmla="*/ 17 w 21"/>
                <a:gd name="T71" fmla="*/ 0 h 27"/>
                <a:gd name="T72" fmla="*/ 15 w 21"/>
                <a:gd name="T73" fmla="*/ 0 h 27"/>
                <a:gd name="T74" fmla="*/ 14 w 21"/>
                <a:gd name="T75" fmla="*/ 0 h 27"/>
                <a:gd name="T76" fmla="*/ 12 w 21"/>
                <a:gd name="T77" fmla="*/ 0 h 27"/>
                <a:gd name="T78" fmla="*/ 11 w 21"/>
                <a:gd name="T79" fmla="*/ 0 h 27"/>
                <a:gd name="T80" fmla="*/ 10 w 21"/>
                <a:gd name="T81" fmla="*/ 0 h 27"/>
                <a:gd name="T82" fmla="*/ 9 w 21"/>
                <a:gd name="T83" fmla="*/ 0 h 27"/>
                <a:gd name="T84" fmla="*/ 8 w 21"/>
                <a:gd name="T85" fmla="*/ 0 h 27"/>
                <a:gd name="T86" fmla="*/ 6 w 21"/>
                <a:gd name="T87" fmla="*/ 0 h 27"/>
                <a:gd name="T88" fmla="*/ 5 w 21"/>
                <a:gd name="T89" fmla="*/ 0 h 27"/>
                <a:gd name="T90" fmla="*/ 4 w 21"/>
                <a:gd name="T91" fmla="*/ 0 h 27"/>
                <a:gd name="T92" fmla="*/ 3 w 21"/>
                <a:gd name="T93" fmla="*/ 0 h 27"/>
                <a:gd name="T94" fmla="*/ 1 w 21"/>
                <a:gd name="T95" fmla="*/ 1 h 27"/>
                <a:gd name="T96" fmla="*/ 0 w 21"/>
                <a:gd name="T9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0" y="26"/>
                  </a:moveTo>
                  <a:lnTo>
                    <a:pt x="1" y="26"/>
                  </a:lnTo>
                  <a:lnTo>
                    <a:pt x="1" y="26"/>
                  </a:lnTo>
                  <a:lnTo>
                    <a:pt x="2" y="26"/>
                  </a:lnTo>
                  <a:lnTo>
                    <a:pt x="3" y="26"/>
                  </a:lnTo>
                  <a:lnTo>
                    <a:pt x="3" y="27"/>
                  </a:lnTo>
                  <a:lnTo>
                    <a:pt x="4" y="27"/>
                  </a:lnTo>
                  <a:lnTo>
                    <a:pt x="5" y="27"/>
                  </a:lnTo>
                  <a:lnTo>
                    <a:pt x="5" y="27"/>
                  </a:lnTo>
                  <a:lnTo>
                    <a:pt x="6" y="27"/>
                  </a:lnTo>
                  <a:lnTo>
                    <a:pt x="7" y="27"/>
                  </a:lnTo>
                  <a:lnTo>
                    <a:pt x="7" y="26"/>
                  </a:lnTo>
                  <a:lnTo>
                    <a:pt x="8" y="26"/>
                  </a:lnTo>
                  <a:lnTo>
                    <a:pt x="8" y="26"/>
                  </a:lnTo>
                  <a:lnTo>
                    <a:pt x="9" y="26"/>
                  </a:lnTo>
                  <a:lnTo>
                    <a:pt x="10" y="26"/>
                  </a:lnTo>
                  <a:lnTo>
                    <a:pt x="10" y="26"/>
                  </a:lnTo>
                  <a:lnTo>
                    <a:pt x="11" y="26"/>
                  </a:lnTo>
                  <a:lnTo>
                    <a:pt x="11" y="26"/>
                  </a:lnTo>
                  <a:lnTo>
                    <a:pt x="12" y="26"/>
                  </a:lnTo>
                  <a:lnTo>
                    <a:pt x="12" y="26"/>
                  </a:lnTo>
                  <a:lnTo>
                    <a:pt x="13" y="26"/>
                  </a:lnTo>
                  <a:lnTo>
                    <a:pt x="14" y="25"/>
                  </a:lnTo>
                  <a:lnTo>
                    <a:pt x="15" y="25"/>
                  </a:lnTo>
                  <a:lnTo>
                    <a:pt x="15" y="25"/>
                  </a:lnTo>
                  <a:lnTo>
                    <a:pt x="16" y="25"/>
                  </a:lnTo>
                  <a:lnTo>
                    <a:pt x="16" y="25"/>
                  </a:lnTo>
                  <a:lnTo>
                    <a:pt x="17" y="25"/>
                  </a:lnTo>
                  <a:lnTo>
                    <a:pt x="18" y="25"/>
                  </a:lnTo>
                  <a:lnTo>
                    <a:pt x="18" y="25"/>
                  </a:lnTo>
                  <a:lnTo>
                    <a:pt x="19" y="25"/>
                  </a:lnTo>
                  <a:lnTo>
                    <a:pt x="20" y="25"/>
                  </a:lnTo>
                  <a:lnTo>
                    <a:pt x="20" y="25"/>
                  </a:lnTo>
                  <a:lnTo>
                    <a:pt x="20" y="24"/>
                  </a:lnTo>
                  <a:lnTo>
                    <a:pt x="20" y="24"/>
                  </a:lnTo>
                  <a:lnTo>
                    <a:pt x="20"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1"/>
                  </a:lnTo>
                  <a:lnTo>
                    <a:pt x="21" y="0"/>
                  </a:lnTo>
                  <a:lnTo>
                    <a:pt x="20" y="0"/>
                  </a:lnTo>
                  <a:lnTo>
                    <a:pt x="20" y="0"/>
                  </a:lnTo>
                  <a:lnTo>
                    <a:pt x="19" y="0"/>
                  </a:lnTo>
                  <a:lnTo>
                    <a:pt x="18" y="0"/>
                  </a:lnTo>
                  <a:lnTo>
                    <a:pt x="18" y="0"/>
                  </a:lnTo>
                  <a:lnTo>
                    <a:pt x="17" y="0"/>
                  </a:lnTo>
                  <a:lnTo>
                    <a:pt x="17" y="0"/>
                  </a:lnTo>
                  <a:lnTo>
                    <a:pt x="16" y="0"/>
                  </a:lnTo>
                  <a:lnTo>
                    <a:pt x="15" y="0"/>
                  </a:lnTo>
                  <a:lnTo>
                    <a:pt x="15" y="0"/>
                  </a:lnTo>
                  <a:lnTo>
                    <a:pt x="14" y="0"/>
                  </a:lnTo>
                  <a:lnTo>
                    <a:pt x="13" y="0"/>
                  </a:lnTo>
                  <a:lnTo>
                    <a:pt x="12" y="0"/>
                  </a:lnTo>
                  <a:lnTo>
                    <a:pt x="12" y="0"/>
                  </a:lnTo>
                  <a:lnTo>
                    <a:pt x="11" y="0"/>
                  </a:lnTo>
                  <a:lnTo>
                    <a:pt x="11" y="0"/>
                  </a:lnTo>
                  <a:lnTo>
                    <a:pt x="10" y="0"/>
                  </a:lnTo>
                  <a:lnTo>
                    <a:pt x="9" y="0"/>
                  </a:lnTo>
                  <a:lnTo>
                    <a:pt x="9" y="0"/>
                  </a:lnTo>
                  <a:lnTo>
                    <a:pt x="8" y="0"/>
                  </a:lnTo>
                  <a:lnTo>
                    <a:pt x="8" y="0"/>
                  </a:lnTo>
                  <a:lnTo>
                    <a:pt x="7" y="0"/>
                  </a:lnTo>
                  <a:lnTo>
                    <a:pt x="6" y="0"/>
                  </a:lnTo>
                  <a:lnTo>
                    <a:pt x="5" y="0"/>
                  </a:lnTo>
                  <a:lnTo>
                    <a:pt x="5" y="0"/>
                  </a:lnTo>
                  <a:lnTo>
                    <a:pt x="4" y="0"/>
                  </a:lnTo>
                  <a:lnTo>
                    <a:pt x="4" y="0"/>
                  </a:lnTo>
                  <a:lnTo>
                    <a:pt x="3" y="0"/>
                  </a:lnTo>
                  <a:lnTo>
                    <a:pt x="3" y="0"/>
                  </a:lnTo>
                  <a:lnTo>
                    <a:pt x="2" y="1"/>
                  </a:lnTo>
                  <a:lnTo>
                    <a:pt x="1" y="1"/>
                  </a:lnTo>
                  <a:lnTo>
                    <a:pt x="1" y="1"/>
                  </a:lnTo>
                  <a:lnTo>
                    <a:pt x="0" y="26"/>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1" name="Freeform 1171"/>
            <p:cNvSpPr>
              <a:spLocks/>
            </p:cNvSpPr>
            <p:nvPr/>
          </p:nvSpPr>
          <p:spPr bwMode="auto">
            <a:xfrm>
              <a:off x="1457" y="3377"/>
              <a:ext cx="21" cy="27"/>
            </a:xfrm>
            <a:custGeom>
              <a:avLst/>
              <a:gdLst>
                <a:gd name="T0" fmla="*/ 1 w 21"/>
                <a:gd name="T1" fmla="*/ 2 h 27"/>
                <a:gd name="T2" fmla="*/ 1 w 21"/>
                <a:gd name="T3" fmla="*/ 3 h 27"/>
                <a:gd name="T4" fmla="*/ 1 w 21"/>
                <a:gd name="T5" fmla="*/ 5 h 27"/>
                <a:gd name="T6" fmla="*/ 1 w 21"/>
                <a:gd name="T7" fmla="*/ 6 h 27"/>
                <a:gd name="T8" fmla="*/ 0 w 21"/>
                <a:gd name="T9" fmla="*/ 8 h 27"/>
                <a:gd name="T10" fmla="*/ 0 w 21"/>
                <a:gd name="T11" fmla="*/ 10 h 27"/>
                <a:gd name="T12" fmla="*/ 0 w 21"/>
                <a:gd name="T13" fmla="*/ 11 h 27"/>
                <a:gd name="T14" fmla="*/ 0 w 21"/>
                <a:gd name="T15" fmla="*/ 13 h 27"/>
                <a:gd name="T16" fmla="*/ 0 w 21"/>
                <a:gd name="T17" fmla="*/ 14 h 27"/>
                <a:gd name="T18" fmla="*/ 0 w 21"/>
                <a:gd name="T19" fmla="*/ 16 h 27"/>
                <a:gd name="T20" fmla="*/ 0 w 21"/>
                <a:gd name="T21" fmla="*/ 18 h 27"/>
                <a:gd name="T22" fmla="*/ 0 w 21"/>
                <a:gd name="T23" fmla="*/ 20 h 27"/>
                <a:gd name="T24" fmla="*/ 0 w 21"/>
                <a:gd name="T25" fmla="*/ 21 h 27"/>
                <a:gd name="T26" fmla="*/ 0 w 21"/>
                <a:gd name="T27" fmla="*/ 23 h 27"/>
                <a:gd name="T28" fmla="*/ 0 w 21"/>
                <a:gd name="T29" fmla="*/ 25 h 27"/>
                <a:gd name="T30" fmla="*/ 0 w 21"/>
                <a:gd name="T31" fmla="*/ 27 h 27"/>
                <a:gd name="T32" fmla="*/ 20 w 21"/>
                <a:gd name="T33" fmla="*/ 27 h 27"/>
                <a:gd name="T34" fmla="*/ 21 w 21"/>
                <a:gd name="T35" fmla="*/ 25 h 27"/>
                <a:gd name="T36" fmla="*/ 21 w 21"/>
                <a:gd name="T37" fmla="*/ 23 h 27"/>
                <a:gd name="T38" fmla="*/ 21 w 21"/>
                <a:gd name="T39" fmla="*/ 22 h 27"/>
                <a:gd name="T40" fmla="*/ 21 w 21"/>
                <a:gd name="T41" fmla="*/ 20 h 27"/>
                <a:gd name="T42" fmla="*/ 21 w 21"/>
                <a:gd name="T43" fmla="*/ 18 h 27"/>
                <a:gd name="T44" fmla="*/ 21 w 21"/>
                <a:gd name="T45" fmla="*/ 17 h 27"/>
                <a:gd name="T46" fmla="*/ 21 w 21"/>
                <a:gd name="T47" fmla="*/ 15 h 27"/>
                <a:gd name="T48" fmla="*/ 21 w 21"/>
                <a:gd name="T49" fmla="*/ 14 h 27"/>
                <a:gd name="T50" fmla="*/ 21 w 21"/>
                <a:gd name="T51" fmla="*/ 12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27">
                  <a:moveTo>
                    <a:pt x="1" y="1"/>
                  </a:moveTo>
                  <a:lnTo>
                    <a:pt x="1" y="2"/>
                  </a:lnTo>
                  <a:lnTo>
                    <a:pt x="1" y="3"/>
                  </a:lnTo>
                  <a:lnTo>
                    <a:pt x="1" y="3"/>
                  </a:lnTo>
                  <a:lnTo>
                    <a:pt x="1" y="4"/>
                  </a:lnTo>
                  <a:lnTo>
                    <a:pt x="1" y="5"/>
                  </a:lnTo>
                  <a:lnTo>
                    <a:pt x="1" y="5"/>
                  </a:lnTo>
                  <a:lnTo>
                    <a:pt x="1" y="6"/>
                  </a:lnTo>
                  <a:lnTo>
                    <a:pt x="0" y="7"/>
                  </a:lnTo>
                  <a:lnTo>
                    <a:pt x="0" y="8"/>
                  </a:lnTo>
                  <a:lnTo>
                    <a:pt x="0" y="9"/>
                  </a:lnTo>
                  <a:lnTo>
                    <a:pt x="0" y="10"/>
                  </a:lnTo>
                  <a:lnTo>
                    <a:pt x="0" y="10"/>
                  </a:lnTo>
                  <a:lnTo>
                    <a:pt x="0" y="11"/>
                  </a:lnTo>
                  <a:lnTo>
                    <a:pt x="0" y="12"/>
                  </a:lnTo>
                  <a:lnTo>
                    <a:pt x="0" y="13"/>
                  </a:lnTo>
                  <a:lnTo>
                    <a:pt x="0" y="14"/>
                  </a:lnTo>
                  <a:lnTo>
                    <a:pt x="0" y="14"/>
                  </a:lnTo>
                  <a:lnTo>
                    <a:pt x="0" y="15"/>
                  </a:lnTo>
                  <a:lnTo>
                    <a:pt x="0" y="16"/>
                  </a:lnTo>
                  <a:lnTo>
                    <a:pt x="0" y="17"/>
                  </a:lnTo>
                  <a:lnTo>
                    <a:pt x="0" y="18"/>
                  </a:lnTo>
                  <a:lnTo>
                    <a:pt x="0" y="19"/>
                  </a:lnTo>
                  <a:lnTo>
                    <a:pt x="0" y="20"/>
                  </a:lnTo>
                  <a:lnTo>
                    <a:pt x="0" y="20"/>
                  </a:lnTo>
                  <a:lnTo>
                    <a:pt x="0" y="21"/>
                  </a:lnTo>
                  <a:lnTo>
                    <a:pt x="0" y="22"/>
                  </a:lnTo>
                  <a:lnTo>
                    <a:pt x="0" y="23"/>
                  </a:lnTo>
                  <a:lnTo>
                    <a:pt x="0" y="24"/>
                  </a:lnTo>
                  <a:lnTo>
                    <a:pt x="0" y="25"/>
                  </a:lnTo>
                  <a:lnTo>
                    <a:pt x="0" y="26"/>
                  </a:lnTo>
                  <a:lnTo>
                    <a:pt x="0" y="27"/>
                  </a:lnTo>
                  <a:lnTo>
                    <a:pt x="0" y="27"/>
                  </a:lnTo>
                  <a:lnTo>
                    <a:pt x="20" y="27"/>
                  </a:lnTo>
                  <a:lnTo>
                    <a:pt x="20" y="26"/>
                  </a:lnTo>
                  <a:lnTo>
                    <a:pt x="21" y="25"/>
                  </a:lnTo>
                  <a:lnTo>
                    <a:pt x="21" y="24"/>
                  </a:lnTo>
                  <a:lnTo>
                    <a:pt x="21" y="23"/>
                  </a:lnTo>
                  <a:lnTo>
                    <a:pt x="21" y="22"/>
                  </a:lnTo>
                  <a:lnTo>
                    <a:pt x="21" y="22"/>
                  </a:lnTo>
                  <a:lnTo>
                    <a:pt x="21" y="21"/>
                  </a:lnTo>
                  <a:lnTo>
                    <a:pt x="21" y="20"/>
                  </a:lnTo>
                  <a:lnTo>
                    <a:pt x="21" y="19"/>
                  </a:lnTo>
                  <a:lnTo>
                    <a:pt x="21" y="18"/>
                  </a:lnTo>
                  <a:lnTo>
                    <a:pt x="21" y="18"/>
                  </a:lnTo>
                  <a:lnTo>
                    <a:pt x="21" y="17"/>
                  </a:lnTo>
                  <a:lnTo>
                    <a:pt x="21" y="16"/>
                  </a:lnTo>
                  <a:lnTo>
                    <a:pt x="21" y="15"/>
                  </a:lnTo>
                  <a:lnTo>
                    <a:pt x="21" y="14"/>
                  </a:lnTo>
                  <a:lnTo>
                    <a:pt x="21" y="14"/>
                  </a:lnTo>
                  <a:lnTo>
                    <a:pt x="21" y="13"/>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0"/>
                  </a:lnTo>
                  <a:lnTo>
                    <a:pt x="1" y="1"/>
                  </a:lnTo>
                  <a:close/>
                </a:path>
              </a:pathLst>
            </a:custGeom>
            <a:solidFill>
              <a:srgbClr val="7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2" name="Freeform 1172"/>
            <p:cNvSpPr>
              <a:spLocks/>
            </p:cNvSpPr>
            <p:nvPr/>
          </p:nvSpPr>
          <p:spPr bwMode="auto">
            <a:xfrm>
              <a:off x="1457" y="3377"/>
              <a:ext cx="21" cy="27"/>
            </a:xfrm>
            <a:custGeom>
              <a:avLst/>
              <a:gdLst>
                <a:gd name="T0" fmla="*/ 1 w 21"/>
                <a:gd name="T1" fmla="*/ 2 h 27"/>
                <a:gd name="T2" fmla="*/ 1 w 21"/>
                <a:gd name="T3" fmla="*/ 3 h 27"/>
                <a:gd name="T4" fmla="*/ 1 w 21"/>
                <a:gd name="T5" fmla="*/ 5 h 27"/>
                <a:gd name="T6" fmla="*/ 1 w 21"/>
                <a:gd name="T7" fmla="*/ 6 h 27"/>
                <a:gd name="T8" fmla="*/ 0 w 21"/>
                <a:gd name="T9" fmla="*/ 8 h 27"/>
                <a:gd name="T10" fmla="*/ 0 w 21"/>
                <a:gd name="T11" fmla="*/ 10 h 27"/>
                <a:gd name="T12" fmla="*/ 0 w 21"/>
                <a:gd name="T13" fmla="*/ 11 h 27"/>
                <a:gd name="T14" fmla="*/ 0 w 21"/>
                <a:gd name="T15" fmla="*/ 13 h 27"/>
                <a:gd name="T16" fmla="*/ 0 w 21"/>
                <a:gd name="T17" fmla="*/ 14 h 27"/>
                <a:gd name="T18" fmla="*/ 0 w 21"/>
                <a:gd name="T19" fmla="*/ 16 h 27"/>
                <a:gd name="T20" fmla="*/ 0 w 21"/>
                <a:gd name="T21" fmla="*/ 18 h 27"/>
                <a:gd name="T22" fmla="*/ 0 w 21"/>
                <a:gd name="T23" fmla="*/ 20 h 27"/>
                <a:gd name="T24" fmla="*/ 0 w 21"/>
                <a:gd name="T25" fmla="*/ 21 h 27"/>
                <a:gd name="T26" fmla="*/ 0 w 21"/>
                <a:gd name="T27" fmla="*/ 23 h 27"/>
                <a:gd name="T28" fmla="*/ 0 w 21"/>
                <a:gd name="T29" fmla="*/ 25 h 27"/>
                <a:gd name="T30" fmla="*/ 0 w 21"/>
                <a:gd name="T31" fmla="*/ 27 h 27"/>
                <a:gd name="T32" fmla="*/ 20 w 21"/>
                <a:gd name="T33" fmla="*/ 27 h 27"/>
                <a:gd name="T34" fmla="*/ 21 w 21"/>
                <a:gd name="T35" fmla="*/ 25 h 27"/>
                <a:gd name="T36" fmla="*/ 21 w 21"/>
                <a:gd name="T37" fmla="*/ 23 h 27"/>
                <a:gd name="T38" fmla="*/ 21 w 21"/>
                <a:gd name="T39" fmla="*/ 22 h 27"/>
                <a:gd name="T40" fmla="*/ 21 w 21"/>
                <a:gd name="T41" fmla="*/ 20 h 27"/>
                <a:gd name="T42" fmla="*/ 21 w 21"/>
                <a:gd name="T43" fmla="*/ 18 h 27"/>
                <a:gd name="T44" fmla="*/ 21 w 21"/>
                <a:gd name="T45" fmla="*/ 17 h 27"/>
                <a:gd name="T46" fmla="*/ 21 w 21"/>
                <a:gd name="T47" fmla="*/ 15 h 27"/>
                <a:gd name="T48" fmla="*/ 21 w 21"/>
                <a:gd name="T49" fmla="*/ 14 h 27"/>
                <a:gd name="T50" fmla="*/ 21 w 21"/>
                <a:gd name="T51" fmla="*/ 12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27">
                  <a:moveTo>
                    <a:pt x="1" y="1"/>
                  </a:moveTo>
                  <a:lnTo>
                    <a:pt x="1" y="2"/>
                  </a:lnTo>
                  <a:lnTo>
                    <a:pt x="1" y="3"/>
                  </a:lnTo>
                  <a:lnTo>
                    <a:pt x="1" y="3"/>
                  </a:lnTo>
                  <a:lnTo>
                    <a:pt x="1" y="4"/>
                  </a:lnTo>
                  <a:lnTo>
                    <a:pt x="1" y="5"/>
                  </a:lnTo>
                  <a:lnTo>
                    <a:pt x="1" y="5"/>
                  </a:lnTo>
                  <a:lnTo>
                    <a:pt x="1" y="6"/>
                  </a:lnTo>
                  <a:lnTo>
                    <a:pt x="0" y="7"/>
                  </a:lnTo>
                  <a:lnTo>
                    <a:pt x="0" y="8"/>
                  </a:lnTo>
                  <a:lnTo>
                    <a:pt x="0" y="9"/>
                  </a:lnTo>
                  <a:lnTo>
                    <a:pt x="0" y="10"/>
                  </a:lnTo>
                  <a:lnTo>
                    <a:pt x="0" y="10"/>
                  </a:lnTo>
                  <a:lnTo>
                    <a:pt x="0" y="11"/>
                  </a:lnTo>
                  <a:lnTo>
                    <a:pt x="0" y="12"/>
                  </a:lnTo>
                  <a:lnTo>
                    <a:pt x="0" y="13"/>
                  </a:lnTo>
                  <a:lnTo>
                    <a:pt x="0" y="14"/>
                  </a:lnTo>
                  <a:lnTo>
                    <a:pt x="0" y="14"/>
                  </a:lnTo>
                  <a:lnTo>
                    <a:pt x="0" y="15"/>
                  </a:lnTo>
                  <a:lnTo>
                    <a:pt x="0" y="16"/>
                  </a:lnTo>
                  <a:lnTo>
                    <a:pt x="0" y="17"/>
                  </a:lnTo>
                  <a:lnTo>
                    <a:pt x="0" y="18"/>
                  </a:lnTo>
                  <a:lnTo>
                    <a:pt x="0" y="19"/>
                  </a:lnTo>
                  <a:lnTo>
                    <a:pt x="0" y="20"/>
                  </a:lnTo>
                  <a:lnTo>
                    <a:pt x="0" y="20"/>
                  </a:lnTo>
                  <a:lnTo>
                    <a:pt x="0" y="21"/>
                  </a:lnTo>
                  <a:lnTo>
                    <a:pt x="0" y="22"/>
                  </a:lnTo>
                  <a:lnTo>
                    <a:pt x="0" y="23"/>
                  </a:lnTo>
                  <a:lnTo>
                    <a:pt x="0" y="24"/>
                  </a:lnTo>
                  <a:lnTo>
                    <a:pt x="0" y="25"/>
                  </a:lnTo>
                  <a:lnTo>
                    <a:pt x="0" y="26"/>
                  </a:lnTo>
                  <a:lnTo>
                    <a:pt x="0" y="27"/>
                  </a:lnTo>
                  <a:lnTo>
                    <a:pt x="0" y="27"/>
                  </a:lnTo>
                  <a:lnTo>
                    <a:pt x="20" y="27"/>
                  </a:lnTo>
                  <a:lnTo>
                    <a:pt x="20" y="26"/>
                  </a:lnTo>
                  <a:lnTo>
                    <a:pt x="21" y="25"/>
                  </a:lnTo>
                  <a:lnTo>
                    <a:pt x="21" y="24"/>
                  </a:lnTo>
                  <a:lnTo>
                    <a:pt x="21" y="23"/>
                  </a:lnTo>
                  <a:lnTo>
                    <a:pt x="21" y="22"/>
                  </a:lnTo>
                  <a:lnTo>
                    <a:pt x="21" y="22"/>
                  </a:lnTo>
                  <a:lnTo>
                    <a:pt x="21" y="21"/>
                  </a:lnTo>
                  <a:lnTo>
                    <a:pt x="21" y="20"/>
                  </a:lnTo>
                  <a:lnTo>
                    <a:pt x="21" y="19"/>
                  </a:lnTo>
                  <a:lnTo>
                    <a:pt x="21" y="18"/>
                  </a:lnTo>
                  <a:lnTo>
                    <a:pt x="21" y="18"/>
                  </a:lnTo>
                  <a:lnTo>
                    <a:pt x="21" y="17"/>
                  </a:lnTo>
                  <a:lnTo>
                    <a:pt x="21" y="16"/>
                  </a:lnTo>
                  <a:lnTo>
                    <a:pt x="21" y="15"/>
                  </a:lnTo>
                  <a:lnTo>
                    <a:pt x="21" y="14"/>
                  </a:lnTo>
                  <a:lnTo>
                    <a:pt x="21" y="14"/>
                  </a:lnTo>
                  <a:lnTo>
                    <a:pt x="21" y="13"/>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0"/>
                  </a:lnTo>
                  <a:lnTo>
                    <a:pt x="1" y="1"/>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3" name="Freeform 1173"/>
            <p:cNvSpPr>
              <a:spLocks/>
            </p:cNvSpPr>
            <p:nvPr/>
          </p:nvSpPr>
          <p:spPr bwMode="auto">
            <a:xfrm>
              <a:off x="1594" y="3370"/>
              <a:ext cx="19" cy="27"/>
            </a:xfrm>
            <a:custGeom>
              <a:avLst/>
              <a:gdLst>
                <a:gd name="T0" fmla="*/ 18 w 19"/>
                <a:gd name="T1" fmla="*/ 26 h 27"/>
                <a:gd name="T2" fmla="*/ 19 w 19"/>
                <a:gd name="T3" fmla="*/ 24 h 27"/>
                <a:gd name="T4" fmla="*/ 19 w 19"/>
                <a:gd name="T5" fmla="*/ 23 h 27"/>
                <a:gd name="T6" fmla="*/ 19 w 19"/>
                <a:gd name="T7" fmla="*/ 21 h 27"/>
                <a:gd name="T8" fmla="*/ 19 w 19"/>
                <a:gd name="T9" fmla="*/ 20 h 27"/>
                <a:gd name="T10" fmla="*/ 19 w 19"/>
                <a:gd name="T11" fmla="*/ 18 h 27"/>
                <a:gd name="T12" fmla="*/ 19 w 19"/>
                <a:gd name="T13" fmla="*/ 17 h 27"/>
                <a:gd name="T14" fmla="*/ 19 w 19"/>
                <a:gd name="T15" fmla="*/ 15 h 27"/>
                <a:gd name="T16" fmla="*/ 19 w 19"/>
                <a:gd name="T17" fmla="*/ 14 h 27"/>
                <a:gd name="T18" fmla="*/ 19 w 19"/>
                <a:gd name="T19" fmla="*/ 12 h 27"/>
                <a:gd name="T20" fmla="*/ 19 w 19"/>
                <a:gd name="T21" fmla="*/ 10 h 27"/>
                <a:gd name="T22" fmla="*/ 19 w 19"/>
                <a:gd name="T23" fmla="*/ 9 h 27"/>
                <a:gd name="T24" fmla="*/ 19 w 19"/>
                <a:gd name="T25" fmla="*/ 8 h 27"/>
                <a:gd name="T26" fmla="*/ 19 w 19"/>
                <a:gd name="T27" fmla="*/ 6 h 27"/>
                <a:gd name="T28" fmla="*/ 19 w 19"/>
                <a:gd name="T29" fmla="*/ 4 h 27"/>
                <a:gd name="T30" fmla="*/ 19 w 19"/>
                <a:gd name="T31" fmla="*/ 3 h 27"/>
                <a:gd name="T32" fmla="*/ 19 w 19"/>
                <a:gd name="T33" fmla="*/ 1 h 27"/>
                <a:gd name="T34" fmla="*/ 17 w 19"/>
                <a:gd name="T35" fmla="*/ 0 h 27"/>
                <a:gd name="T36" fmla="*/ 16 w 19"/>
                <a:gd name="T37" fmla="*/ 0 h 27"/>
                <a:gd name="T38" fmla="*/ 15 w 19"/>
                <a:gd name="T39" fmla="*/ 0 h 27"/>
                <a:gd name="T40" fmla="*/ 14 w 19"/>
                <a:gd name="T41" fmla="*/ 1 h 27"/>
                <a:gd name="T42" fmla="*/ 13 w 19"/>
                <a:gd name="T43" fmla="*/ 1 h 27"/>
                <a:gd name="T44" fmla="*/ 12 w 19"/>
                <a:gd name="T45" fmla="*/ 1 h 27"/>
                <a:gd name="T46" fmla="*/ 10 w 19"/>
                <a:gd name="T47" fmla="*/ 1 h 27"/>
                <a:gd name="T48" fmla="*/ 9 w 19"/>
                <a:gd name="T49" fmla="*/ 1 h 27"/>
                <a:gd name="T50" fmla="*/ 8 w 19"/>
                <a:gd name="T51" fmla="*/ 1 h 27"/>
                <a:gd name="T52" fmla="*/ 7 w 19"/>
                <a:gd name="T53" fmla="*/ 1 h 27"/>
                <a:gd name="T54" fmla="*/ 6 w 19"/>
                <a:gd name="T55" fmla="*/ 1 h 27"/>
                <a:gd name="T56" fmla="*/ 5 w 19"/>
                <a:gd name="T57" fmla="*/ 1 h 27"/>
                <a:gd name="T58" fmla="*/ 4 w 19"/>
                <a:gd name="T59" fmla="*/ 1 h 27"/>
                <a:gd name="T60" fmla="*/ 3 w 19"/>
                <a:gd name="T61" fmla="*/ 1 h 27"/>
                <a:gd name="T62" fmla="*/ 1 w 19"/>
                <a:gd name="T63" fmla="*/ 1 h 27"/>
                <a:gd name="T64" fmla="*/ 0 w 19"/>
                <a:gd name="T65" fmla="*/ 1 h 27"/>
                <a:gd name="T66" fmla="*/ 0 w 19"/>
                <a:gd name="T6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7">
                  <a:moveTo>
                    <a:pt x="0" y="27"/>
                  </a:moveTo>
                  <a:lnTo>
                    <a:pt x="18" y="26"/>
                  </a:lnTo>
                  <a:lnTo>
                    <a:pt x="19" y="25"/>
                  </a:lnTo>
                  <a:lnTo>
                    <a:pt x="19" y="24"/>
                  </a:lnTo>
                  <a:lnTo>
                    <a:pt x="19" y="23"/>
                  </a:lnTo>
                  <a:lnTo>
                    <a:pt x="19" y="23"/>
                  </a:lnTo>
                  <a:lnTo>
                    <a:pt x="19" y="22"/>
                  </a:lnTo>
                  <a:lnTo>
                    <a:pt x="19" y="21"/>
                  </a:lnTo>
                  <a:lnTo>
                    <a:pt x="19" y="21"/>
                  </a:lnTo>
                  <a:lnTo>
                    <a:pt x="19" y="20"/>
                  </a:lnTo>
                  <a:lnTo>
                    <a:pt x="19" y="19"/>
                  </a:lnTo>
                  <a:lnTo>
                    <a:pt x="19" y="18"/>
                  </a:lnTo>
                  <a:lnTo>
                    <a:pt x="19" y="17"/>
                  </a:lnTo>
                  <a:lnTo>
                    <a:pt x="19" y="17"/>
                  </a:lnTo>
                  <a:lnTo>
                    <a:pt x="19" y="16"/>
                  </a:lnTo>
                  <a:lnTo>
                    <a:pt x="19" y="15"/>
                  </a:lnTo>
                  <a:lnTo>
                    <a:pt x="19" y="15"/>
                  </a:lnTo>
                  <a:lnTo>
                    <a:pt x="19" y="14"/>
                  </a:lnTo>
                  <a:lnTo>
                    <a:pt x="19" y="13"/>
                  </a:lnTo>
                  <a:lnTo>
                    <a:pt x="19" y="12"/>
                  </a:lnTo>
                  <a:lnTo>
                    <a:pt x="19" y="11"/>
                  </a:lnTo>
                  <a:lnTo>
                    <a:pt x="19" y="10"/>
                  </a:lnTo>
                  <a:lnTo>
                    <a:pt x="19" y="10"/>
                  </a:lnTo>
                  <a:lnTo>
                    <a:pt x="19" y="9"/>
                  </a:lnTo>
                  <a:lnTo>
                    <a:pt x="19" y="8"/>
                  </a:lnTo>
                  <a:lnTo>
                    <a:pt x="19" y="8"/>
                  </a:lnTo>
                  <a:lnTo>
                    <a:pt x="19" y="7"/>
                  </a:lnTo>
                  <a:lnTo>
                    <a:pt x="19" y="6"/>
                  </a:lnTo>
                  <a:lnTo>
                    <a:pt x="19" y="5"/>
                  </a:lnTo>
                  <a:lnTo>
                    <a:pt x="19" y="4"/>
                  </a:lnTo>
                  <a:lnTo>
                    <a:pt x="19" y="4"/>
                  </a:lnTo>
                  <a:lnTo>
                    <a:pt x="19" y="3"/>
                  </a:lnTo>
                  <a:lnTo>
                    <a:pt x="19" y="2"/>
                  </a:lnTo>
                  <a:lnTo>
                    <a:pt x="19" y="1"/>
                  </a:lnTo>
                  <a:lnTo>
                    <a:pt x="18" y="0"/>
                  </a:lnTo>
                  <a:lnTo>
                    <a:pt x="17" y="0"/>
                  </a:lnTo>
                  <a:lnTo>
                    <a:pt x="17" y="0"/>
                  </a:lnTo>
                  <a:lnTo>
                    <a:pt x="16" y="0"/>
                  </a:lnTo>
                  <a:lnTo>
                    <a:pt x="16" y="0"/>
                  </a:lnTo>
                  <a:lnTo>
                    <a:pt x="15" y="0"/>
                  </a:lnTo>
                  <a:lnTo>
                    <a:pt x="15" y="0"/>
                  </a:lnTo>
                  <a:lnTo>
                    <a:pt x="14" y="1"/>
                  </a:lnTo>
                  <a:lnTo>
                    <a:pt x="14" y="1"/>
                  </a:lnTo>
                  <a:lnTo>
                    <a:pt x="13" y="1"/>
                  </a:lnTo>
                  <a:lnTo>
                    <a:pt x="12" y="1"/>
                  </a:lnTo>
                  <a:lnTo>
                    <a:pt x="12" y="1"/>
                  </a:lnTo>
                  <a:lnTo>
                    <a:pt x="11" y="1"/>
                  </a:lnTo>
                  <a:lnTo>
                    <a:pt x="10" y="1"/>
                  </a:lnTo>
                  <a:lnTo>
                    <a:pt x="10" y="1"/>
                  </a:lnTo>
                  <a:lnTo>
                    <a:pt x="9" y="1"/>
                  </a:lnTo>
                  <a:lnTo>
                    <a:pt x="9" y="1"/>
                  </a:lnTo>
                  <a:lnTo>
                    <a:pt x="8" y="1"/>
                  </a:lnTo>
                  <a:lnTo>
                    <a:pt x="8" y="1"/>
                  </a:lnTo>
                  <a:lnTo>
                    <a:pt x="7" y="1"/>
                  </a:lnTo>
                  <a:lnTo>
                    <a:pt x="7" y="1"/>
                  </a:lnTo>
                  <a:lnTo>
                    <a:pt x="6" y="1"/>
                  </a:lnTo>
                  <a:lnTo>
                    <a:pt x="5" y="1"/>
                  </a:lnTo>
                  <a:lnTo>
                    <a:pt x="5" y="1"/>
                  </a:lnTo>
                  <a:lnTo>
                    <a:pt x="4" y="1"/>
                  </a:lnTo>
                  <a:lnTo>
                    <a:pt x="4" y="1"/>
                  </a:lnTo>
                  <a:lnTo>
                    <a:pt x="3" y="1"/>
                  </a:lnTo>
                  <a:lnTo>
                    <a:pt x="3" y="1"/>
                  </a:lnTo>
                  <a:lnTo>
                    <a:pt x="2" y="1"/>
                  </a:lnTo>
                  <a:lnTo>
                    <a:pt x="1" y="1"/>
                  </a:lnTo>
                  <a:lnTo>
                    <a:pt x="1" y="1"/>
                  </a:lnTo>
                  <a:lnTo>
                    <a:pt x="0" y="1"/>
                  </a:lnTo>
                  <a:lnTo>
                    <a:pt x="0" y="2"/>
                  </a:lnTo>
                  <a:lnTo>
                    <a:pt x="0" y="27"/>
                  </a:lnTo>
                  <a:close/>
                </a:path>
              </a:pathLst>
            </a:custGeom>
            <a:solidFill>
              <a:srgbClr val="7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4" name="Freeform 1174"/>
            <p:cNvSpPr>
              <a:spLocks/>
            </p:cNvSpPr>
            <p:nvPr/>
          </p:nvSpPr>
          <p:spPr bwMode="auto">
            <a:xfrm>
              <a:off x="1594" y="3370"/>
              <a:ext cx="19" cy="27"/>
            </a:xfrm>
            <a:custGeom>
              <a:avLst/>
              <a:gdLst>
                <a:gd name="T0" fmla="*/ 18 w 19"/>
                <a:gd name="T1" fmla="*/ 26 h 27"/>
                <a:gd name="T2" fmla="*/ 19 w 19"/>
                <a:gd name="T3" fmla="*/ 24 h 27"/>
                <a:gd name="T4" fmla="*/ 19 w 19"/>
                <a:gd name="T5" fmla="*/ 23 h 27"/>
                <a:gd name="T6" fmla="*/ 19 w 19"/>
                <a:gd name="T7" fmla="*/ 21 h 27"/>
                <a:gd name="T8" fmla="*/ 19 w 19"/>
                <a:gd name="T9" fmla="*/ 20 h 27"/>
                <a:gd name="T10" fmla="*/ 19 w 19"/>
                <a:gd name="T11" fmla="*/ 18 h 27"/>
                <a:gd name="T12" fmla="*/ 19 w 19"/>
                <a:gd name="T13" fmla="*/ 17 h 27"/>
                <a:gd name="T14" fmla="*/ 19 w 19"/>
                <a:gd name="T15" fmla="*/ 15 h 27"/>
                <a:gd name="T16" fmla="*/ 19 w 19"/>
                <a:gd name="T17" fmla="*/ 14 h 27"/>
                <a:gd name="T18" fmla="*/ 19 w 19"/>
                <a:gd name="T19" fmla="*/ 12 h 27"/>
                <a:gd name="T20" fmla="*/ 19 w 19"/>
                <a:gd name="T21" fmla="*/ 10 h 27"/>
                <a:gd name="T22" fmla="*/ 19 w 19"/>
                <a:gd name="T23" fmla="*/ 9 h 27"/>
                <a:gd name="T24" fmla="*/ 19 w 19"/>
                <a:gd name="T25" fmla="*/ 8 h 27"/>
                <a:gd name="T26" fmla="*/ 19 w 19"/>
                <a:gd name="T27" fmla="*/ 6 h 27"/>
                <a:gd name="T28" fmla="*/ 19 w 19"/>
                <a:gd name="T29" fmla="*/ 4 h 27"/>
                <a:gd name="T30" fmla="*/ 19 w 19"/>
                <a:gd name="T31" fmla="*/ 3 h 27"/>
                <a:gd name="T32" fmla="*/ 19 w 19"/>
                <a:gd name="T33" fmla="*/ 1 h 27"/>
                <a:gd name="T34" fmla="*/ 17 w 19"/>
                <a:gd name="T35" fmla="*/ 0 h 27"/>
                <a:gd name="T36" fmla="*/ 16 w 19"/>
                <a:gd name="T37" fmla="*/ 0 h 27"/>
                <a:gd name="T38" fmla="*/ 15 w 19"/>
                <a:gd name="T39" fmla="*/ 0 h 27"/>
                <a:gd name="T40" fmla="*/ 14 w 19"/>
                <a:gd name="T41" fmla="*/ 1 h 27"/>
                <a:gd name="T42" fmla="*/ 13 w 19"/>
                <a:gd name="T43" fmla="*/ 1 h 27"/>
                <a:gd name="T44" fmla="*/ 12 w 19"/>
                <a:gd name="T45" fmla="*/ 1 h 27"/>
                <a:gd name="T46" fmla="*/ 10 w 19"/>
                <a:gd name="T47" fmla="*/ 1 h 27"/>
                <a:gd name="T48" fmla="*/ 9 w 19"/>
                <a:gd name="T49" fmla="*/ 1 h 27"/>
                <a:gd name="T50" fmla="*/ 8 w 19"/>
                <a:gd name="T51" fmla="*/ 1 h 27"/>
                <a:gd name="T52" fmla="*/ 7 w 19"/>
                <a:gd name="T53" fmla="*/ 1 h 27"/>
                <a:gd name="T54" fmla="*/ 6 w 19"/>
                <a:gd name="T55" fmla="*/ 1 h 27"/>
                <a:gd name="T56" fmla="*/ 5 w 19"/>
                <a:gd name="T57" fmla="*/ 1 h 27"/>
                <a:gd name="T58" fmla="*/ 4 w 19"/>
                <a:gd name="T59" fmla="*/ 1 h 27"/>
                <a:gd name="T60" fmla="*/ 3 w 19"/>
                <a:gd name="T61" fmla="*/ 1 h 27"/>
                <a:gd name="T62" fmla="*/ 1 w 19"/>
                <a:gd name="T63" fmla="*/ 1 h 27"/>
                <a:gd name="T64" fmla="*/ 0 w 19"/>
                <a:gd name="T65" fmla="*/ 1 h 27"/>
                <a:gd name="T66" fmla="*/ 0 w 19"/>
                <a:gd name="T6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7">
                  <a:moveTo>
                    <a:pt x="0" y="27"/>
                  </a:moveTo>
                  <a:lnTo>
                    <a:pt x="18" y="26"/>
                  </a:lnTo>
                  <a:lnTo>
                    <a:pt x="19" y="25"/>
                  </a:lnTo>
                  <a:lnTo>
                    <a:pt x="19" y="24"/>
                  </a:lnTo>
                  <a:lnTo>
                    <a:pt x="19" y="23"/>
                  </a:lnTo>
                  <a:lnTo>
                    <a:pt x="19" y="23"/>
                  </a:lnTo>
                  <a:lnTo>
                    <a:pt x="19" y="22"/>
                  </a:lnTo>
                  <a:lnTo>
                    <a:pt x="19" y="21"/>
                  </a:lnTo>
                  <a:lnTo>
                    <a:pt x="19" y="21"/>
                  </a:lnTo>
                  <a:lnTo>
                    <a:pt x="19" y="20"/>
                  </a:lnTo>
                  <a:lnTo>
                    <a:pt x="19" y="19"/>
                  </a:lnTo>
                  <a:lnTo>
                    <a:pt x="19" y="18"/>
                  </a:lnTo>
                  <a:lnTo>
                    <a:pt x="19" y="17"/>
                  </a:lnTo>
                  <a:lnTo>
                    <a:pt x="19" y="17"/>
                  </a:lnTo>
                  <a:lnTo>
                    <a:pt x="19" y="16"/>
                  </a:lnTo>
                  <a:lnTo>
                    <a:pt x="19" y="15"/>
                  </a:lnTo>
                  <a:lnTo>
                    <a:pt x="19" y="15"/>
                  </a:lnTo>
                  <a:lnTo>
                    <a:pt x="19" y="14"/>
                  </a:lnTo>
                  <a:lnTo>
                    <a:pt x="19" y="13"/>
                  </a:lnTo>
                  <a:lnTo>
                    <a:pt x="19" y="12"/>
                  </a:lnTo>
                  <a:lnTo>
                    <a:pt x="19" y="11"/>
                  </a:lnTo>
                  <a:lnTo>
                    <a:pt x="19" y="10"/>
                  </a:lnTo>
                  <a:lnTo>
                    <a:pt x="19" y="10"/>
                  </a:lnTo>
                  <a:lnTo>
                    <a:pt x="19" y="9"/>
                  </a:lnTo>
                  <a:lnTo>
                    <a:pt x="19" y="8"/>
                  </a:lnTo>
                  <a:lnTo>
                    <a:pt x="19" y="8"/>
                  </a:lnTo>
                  <a:lnTo>
                    <a:pt x="19" y="7"/>
                  </a:lnTo>
                  <a:lnTo>
                    <a:pt x="19" y="6"/>
                  </a:lnTo>
                  <a:lnTo>
                    <a:pt x="19" y="5"/>
                  </a:lnTo>
                  <a:lnTo>
                    <a:pt x="19" y="4"/>
                  </a:lnTo>
                  <a:lnTo>
                    <a:pt x="19" y="4"/>
                  </a:lnTo>
                  <a:lnTo>
                    <a:pt x="19" y="3"/>
                  </a:lnTo>
                  <a:lnTo>
                    <a:pt x="19" y="2"/>
                  </a:lnTo>
                  <a:lnTo>
                    <a:pt x="19" y="1"/>
                  </a:lnTo>
                  <a:lnTo>
                    <a:pt x="18" y="0"/>
                  </a:lnTo>
                  <a:lnTo>
                    <a:pt x="17" y="0"/>
                  </a:lnTo>
                  <a:lnTo>
                    <a:pt x="17" y="0"/>
                  </a:lnTo>
                  <a:lnTo>
                    <a:pt x="16" y="0"/>
                  </a:lnTo>
                  <a:lnTo>
                    <a:pt x="16" y="0"/>
                  </a:lnTo>
                  <a:lnTo>
                    <a:pt x="15" y="0"/>
                  </a:lnTo>
                  <a:lnTo>
                    <a:pt x="15" y="0"/>
                  </a:lnTo>
                  <a:lnTo>
                    <a:pt x="14" y="1"/>
                  </a:lnTo>
                  <a:lnTo>
                    <a:pt x="14" y="1"/>
                  </a:lnTo>
                  <a:lnTo>
                    <a:pt x="13" y="1"/>
                  </a:lnTo>
                  <a:lnTo>
                    <a:pt x="12" y="1"/>
                  </a:lnTo>
                  <a:lnTo>
                    <a:pt x="12" y="1"/>
                  </a:lnTo>
                  <a:lnTo>
                    <a:pt x="11" y="1"/>
                  </a:lnTo>
                  <a:lnTo>
                    <a:pt x="10" y="1"/>
                  </a:lnTo>
                  <a:lnTo>
                    <a:pt x="10" y="1"/>
                  </a:lnTo>
                  <a:lnTo>
                    <a:pt x="9" y="1"/>
                  </a:lnTo>
                  <a:lnTo>
                    <a:pt x="9" y="1"/>
                  </a:lnTo>
                  <a:lnTo>
                    <a:pt x="8" y="1"/>
                  </a:lnTo>
                  <a:lnTo>
                    <a:pt x="8" y="1"/>
                  </a:lnTo>
                  <a:lnTo>
                    <a:pt x="7" y="1"/>
                  </a:lnTo>
                  <a:lnTo>
                    <a:pt x="7" y="1"/>
                  </a:lnTo>
                  <a:lnTo>
                    <a:pt x="6" y="1"/>
                  </a:lnTo>
                  <a:lnTo>
                    <a:pt x="5" y="1"/>
                  </a:lnTo>
                  <a:lnTo>
                    <a:pt x="5" y="1"/>
                  </a:lnTo>
                  <a:lnTo>
                    <a:pt x="4" y="1"/>
                  </a:lnTo>
                  <a:lnTo>
                    <a:pt x="4" y="1"/>
                  </a:lnTo>
                  <a:lnTo>
                    <a:pt x="3" y="1"/>
                  </a:lnTo>
                  <a:lnTo>
                    <a:pt x="3" y="1"/>
                  </a:lnTo>
                  <a:lnTo>
                    <a:pt x="2" y="1"/>
                  </a:lnTo>
                  <a:lnTo>
                    <a:pt x="1" y="1"/>
                  </a:lnTo>
                  <a:lnTo>
                    <a:pt x="1" y="1"/>
                  </a:lnTo>
                  <a:lnTo>
                    <a:pt x="0" y="1"/>
                  </a:lnTo>
                  <a:lnTo>
                    <a:pt x="0" y="2"/>
                  </a:lnTo>
                  <a:lnTo>
                    <a:pt x="0" y="27"/>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5" name="Freeform 1175"/>
            <p:cNvSpPr>
              <a:spLocks/>
            </p:cNvSpPr>
            <p:nvPr/>
          </p:nvSpPr>
          <p:spPr bwMode="auto">
            <a:xfrm>
              <a:off x="1571" y="3371"/>
              <a:ext cx="21" cy="27"/>
            </a:xfrm>
            <a:custGeom>
              <a:avLst/>
              <a:gdLst>
                <a:gd name="T0" fmla="*/ 2 w 21"/>
                <a:gd name="T1" fmla="*/ 3 h 27"/>
                <a:gd name="T2" fmla="*/ 1 w 21"/>
                <a:gd name="T3" fmla="*/ 4 h 27"/>
                <a:gd name="T4" fmla="*/ 1 w 21"/>
                <a:gd name="T5" fmla="*/ 5 h 27"/>
                <a:gd name="T6" fmla="*/ 1 w 21"/>
                <a:gd name="T7" fmla="*/ 7 h 27"/>
                <a:gd name="T8" fmla="*/ 1 w 21"/>
                <a:gd name="T9" fmla="*/ 9 h 27"/>
                <a:gd name="T10" fmla="*/ 1 w 21"/>
                <a:gd name="T11" fmla="*/ 10 h 27"/>
                <a:gd name="T12" fmla="*/ 1 w 21"/>
                <a:gd name="T13" fmla="*/ 12 h 27"/>
                <a:gd name="T14" fmla="*/ 1 w 21"/>
                <a:gd name="T15" fmla="*/ 14 h 27"/>
                <a:gd name="T16" fmla="*/ 1 w 21"/>
                <a:gd name="T17" fmla="*/ 15 h 27"/>
                <a:gd name="T18" fmla="*/ 1 w 21"/>
                <a:gd name="T19" fmla="*/ 17 h 27"/>
                <a:gd name="T20" fmla="*/ 1 w 21"/>
                <a:gd name="T21" fmla="*/ 18 h 27"/>
                <a:gd name="T22" fmla="*/ 1 w 21"/>
                <a:gd name="T23" fmla="*/ 20 h 27"/>
                <a:gd name="T24" fmla="*/ 1 w 21"/>
                <a:gd name="T25" fmla="*/ 22 h 27"/>
                <a:gd name="T26" fmla="*/ 1 w 21"/>
                <a:gd name="T27" fmla="*/ 23 h 27"/>
                <a:gd name="T28" fmla="*/ 1 w 21"/>
                <a:gd name="T29" fmla="*/ 24 h 27"/>
                <a:gd name="T30" fmla="*/ 0 w 21"/>
                <a:gd name="T31" fmla="*/ 26 h 27"/>
                <a:gd name="T32" fmla="*/ 21 w 21"/>
                <a:gd name="T33" fmla="*/ 26 h 27"/>
                <a:gd name="T34" fmla="*/ 21 w 21"/>
                <a:gd name="T35" fmla="*/ 24 h 27"/>
                <a:gd name="T36" fmla="*/ 21 w 21"/>
                <a:gd name="T37" fmla="*/ 23 h 27"/>
                <a:gd name="T38" fmla="*/ 21 w 21"/>
                <a:gd name="T39" fmla="*/ 21 h 27"/>
                <a:gd name="T40" fmla="*/ 21 w 21"/>
                <a:gd name="T41" fmla="*/ 20 h 27"/>
                <a:gd name="T42" fmla="*/ 21 w 21"/>
                <a:gd name="T43" fmla="*/ 18 h 27"/>
                <a:gd name="T44" fmla="*/ 21 w 21"/>
                <a:gd name="T45" fmla="*/ 16 h 27"/>
                <a:gd name="T46" fmla="*/ 21 w 21"/>
                <a:gd name="T47" fmla="*/ 15 h 27"/>
                <a:gd name="T48" fmla="*/ 21 w 21"/>
                <a:gd name="T49" fmla="*/ 13 h 27"/>
                <a:gd name="T50" fmla="*/ 21 w 21"/>
                <a:gd name="T51" fmla="*/ 11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 name="T66" fmla="*/ 20 w 21"/>
                <a:gd name="T67" fmla="*/ 0 h 27"/>
                <a:gd name="T68" fmla="*/ 19 w 21"/>
                <a:gd name="T69" fmla="*/ 0 h 27"/>
                <a:gd name="T70" fmla="*/ 17 w 21"/>
                <a:gd name="T71" fmla="*/ 1 h 27"/>
                <a:gd name="T72" fmla="*/ 16 w 21"/>
                <a:gd name="T73" fmla="*/ 1 h 27"/>
                <a:gd name="T74" fmla="*/ 15 w 21"/>
                <a:gd name="T75" fmla="*/ 1 h 27"/>
                <a:gd name="T76" fmla="*/ 14 w 21"/>
                <a:gd name="T77" fmla="*/ 1 h 27"/>
                <a:gd name="T78" fmla="*/ 13 w 21"/>
                <a:gd name="T79" fmla="*/ 1 h 27"/>
                <a:gd name="T80" fmla="*/ 11 w 21"/>
                <a:gd name="T81" fmla="*/ 1 h 27"/>
                <a:gd name="T82" fmla="*/ 10 w 21"/>
                <a:gd name="T83" fmla="*/ 1 h 27"/>
                <a:gd name="T84" fmla="*/ 9 w 21"/>
                <a:gd name="T85" fmla="*/ 1 h 27"/>
                <a:gd name="T86" fmla="*/ 8 w 21"/>
                <a:gd name="T87" fmla="*/ 1 h 27"/>
                <a:gd name="T88" fmla="*/ 6 w 21"/>
                <a:gd name="T89" fmla="*/ 1 h 27"/>
                <a:gd name="T90" fmla="*/ 5 w 21"/>
                <a:gd name="T91" fmla="*/ 1 h 27"/>
                <a:gd name="T92" fmla="*/ 4 w 21"/>
                <a:gd name="T93" fmla="*/ 1 h 27"/>
                <a:gd name="T94" fmla="*/ 3 w 21"/>
                <a:gd name="T95" fmla="*/ 1 h 27"/>
                <a:gd name="T96" fmla="*/ 2 w 21"/>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2" y="2"/>
                  </a:moveTo>
                  <a:lnTo>
                    <a:pt x="2" y="3"/>
                  </a:lnTo>
                  <a:lnTo>
                    <a:pt x="2"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4"/>
                  </a:lnTo>
                  <a:lnTo>
                    <a:pt x="1" y="14"/>
                  </a:lnTo>
                  <a:lnTo>
                    <a:pt x="1" y="15"/>
                  </a:lnTo>
                  <a:lnTo>
                    <a:pt x="1" y="16"/>
                  </a:lnTo>
                  <a:lnTo>
                    <a:pt x="1" y="17"/>
                  </a:lnTo>
                  <a:lnTo>
                    <a:pt x="1" y="18"/>
                  </a:lnTo>
                  <a:lnTo>
                    <a:pt x="1" y="18"/>
                  </a:lnTo>
                  <a:lnTo>
                    <a:pt x="1" y="19"/>
                  </a:lnTo>
                  <a:lnTo>
                    <a:pt x="1" y="20"/>
                  </a:lnTo>
                  <a:lnTo>
                    <a:pt x="1" y="21"/>
                  </a:lnTo>
                  <a:lnTo>
                    <a:pt x="1" y="22"/>
                  </a:lnTo>
                  <a:lnTo>
                    <a:pt x="1" y="22"/>
                  </a:lnTo>
                  <a:lnTo>
                    <a:pt x="1" y="23"/>
                  </a:lnTo>
                  <a:lnTo>
                    <a:pt x="1" y="24"/>
                  </a:lnTo>
                  <a:lnTo>
                    <a:pt x="1" y="24"/>
                  </a:lnTo>
                  <a:lnTo>
                    <a:pt x="0" y="25"/>
                  </a:lnTo>
                  <a:lnTo>
                    <a:pt x="0" y="26"/>
                  </a:lnTo>
                  <a:lnTo>
                    <a:pt x="0" y="27"/>
                  </a:lnTo>
                  <a:lnTo>
                    <a:pt x="21" y="26"/>
                  </a:lnTo>
                  <a:lnTo>
                    <a:pt x="21" y="25"/>
                  </a:lnTo>
                  <a:lnTo>
                    <a:pt x="21" y="24"/>
                  </a:lnTo>
                  <a:lnTo>
                    <a:pt x="21" y="24"/>
                  </a:lnTo>
                  <a:lnTo>
                    <a:pt x="21"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1"/>
                  </a:lnTo>
                  <a:lnTo>
                    <a:pt x="21" y="11"/>
                  </a:lnTo>
                  <a:lnTo>
                    <a:pt x="21" y="10"/>
                  </a:lnTo>
                  <a:lnTo>
                    <a:pt x="21" y="9"/>
                  </a:lnTo>
                  <a:lnTo>
                    <a:pt x="21" y="9"/>
                  </a:lnTo>
                  <a:lnTo>
                    <a:pt x="21" y="8"/>
                  </a:lnTo>
                  <a:lnTo>
                    <a:pt x="21" y="7"/>
                  </a:lnTo>
                  <a:lnTo>
                    <a:pt x="21" y="6"/>
                  </a:lnTo>
                  <a:lnTo>
                    <a:pt x="21" y="5"/>
                  </a:lnTo>
                  <a:lnTo>
                    <a:pt x="21" y="5"/>
                  </a:lnTo>
                  <a:lnTo>
                    <a:pt x="21" y="4"/>
                  </a:lnTo>
                  <a:lnTo>
                    <a:pt x="21" y="3"/>
                  </a:lnTo>
                  <a:lnTo>
                    <a:pt x="21" y="2"/>
                  </a:lnTo>
                  <a:lnTo>
                    <a:pt x="21" y="1"/>
                  </a:lnTo>
                  <a:lnTo>
                    <a:pt x="21" y="0"/>
                  </a:lnTo>
                  <a:lnTo>
                    <a:pt x="21" y="0"/>
                  </a:lnTo>
                  <a:lnTo>
                    <a:pt x="20" y="0"/>
                  </a:lnTo>
                  <a:lnTo>
                    <a:pt x="19" y="0"/>
                  </a:lnTo>
                  <a:lnTo>
                    <a:pt x="19" y="0"/>
                  </a:lnTo>
                  <a:lnTo>
                    <a:pt x="18" y="1"/>
                  </a:lnTo>
                  <a:lnTo>
                    <a:pt x="17" y="1"/>
                  </a:lnTo>
                  <a:lnTo>
                    <a:pt x="17" y="1"/>
                  </a:lnTo>
                  <a:lnTo>
                    <a:pt x="16" y="1"/>
                  </a:lnTo>
                  <a:lnTo>
                    <a:pt x="16" y="1"/>
                  </a:lnTo>
                  <a:lnTo>
                    <a:pt x="15" y="1"/>
                  </a:lnTo>
                  <a:lnTo>
                    <a:pt x="14" y="1"/>
                  </a:lnTo>
                  <a:lnTo>
                    <a:pt x="14" y="1"/>
                  </a:lnTo>
                  <a:lnTo>
                    <a:pt x="13" y="1"/>
                  </a:lnTo>
                  <a:lnTo>
                    <a:pt x="13" y="1"/>
                  </a:lnTo>
                  <a:lnTo>
                    <a:pt x="12" y="1"/>
                  </a:lnTo>
                  <a:lnTo>
                    <a:pt x="11" y="1"/>
                  </a:lnTo>
                  <a:lnTo>
                    <a:pt x="11" y="1"/>
                  </a:lnTo>
                  <a:lnTo>
                    <a:pt x="10" y="1"/>
                  </a:lnTo>
                  <a:lnTo>
                    <a:pt x="10" y="1"/>
                  </a:lnTo>
                  <a:lnTo>
                    <a:pt x="9" y="1"/>
                  </a:lnTo>
                  <a:lnTo>
                    <a:pt x="8" y="1"/>
                  </a:lnTo>
                  <a:lnTo>
                    <a:pt x="8" y="1"/>
                  </a:lnTo>
                  <a:lnTo>
                    <a:pt x="7" y="1"/>
                  </a:lnTo>
                  <a:lnTo>
                    <a:pt x="6" y="1"/>
                  </a:lnTo>
                  <a:lnTo>
                    <a:pt x="6" y="1"/>
                  </a:lnTo>
                  <a:lnTo>
                    <a:pt x="5" y="1"/>
                  </a:lnTo>
                  <a:lnTo>
                    <a:pt x="5" y="1"/>
                  </a:lnTo>
                  <a:lnTo>
                    <a:pt x="4" y="1"/>
                  </a:lnTo>
                  <a:lnTo>
                    <a:pt x="4" y="1"/>
                  </a:lnTo>
                  <a:lnTo>
                    <a:pt x="3" y="1"/>
                  </a:lnTo>
                  <a:lnTo>
                    <a:pt x="2" y="1"/>
                  </a:lnTo>
                  <a:lnTo>
                    <a:pt x="2" y="2"/>
                  </a:lnTo>
                  <a:close/>
                </a:path>
              </a:pathLst>
            </a:custGeom>
            <a:solidFill>
              <a:srgbClr val="7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6" name="Freeform 1176"/>
            <p:cNvSpPr>
              <a:spLocks/>
            </p:cNvSpPr>
            <p:nvPr/>
          </p:nvSpPr>
          <p:spPr bwMode="auto">
            <a:xfrm>
              <a:off x="1571" y="3371"/>
              <a:ext cx="21" cy="27"/>
            </a:xfrm>
            <a:custGeom>
              <a:avLst/>
              <a:gdLst>
                <a:gd name="T0" fmla="*/ 2 w 21"/>
                <a:gd name="T1" fmla="*/ 3 h 27"/>
                <a:gd name="T2" fmla="*/ 1 w 21"/>
                <a:gd name="T3" fmla="*/ 4 h 27"/>
                <a:gd name="T4" fmla="*/ 1 w 21"/>
                <a:gd name="T5" fmla="*/ 5 h 27"/>
                <a:gd name="T6" fmla="*/ 1 w 21"/>
                <a:gd name="T7" fmla="*/ 7 h 27"/>
                <a:gd name="T8" fmla="*/ 1 w 21"/>
                <a:gd name="T9" fmla="*/ 9 h 27"/>
                <a:gd name="T10" fmla="*/ 1 w 21"/>
                <a:gd name="T11" fmla="*/ 10 h 27"/>
                <a:gd name="T12" fmla="*/ 1 w 21"/>
                <a:gd name="T13" fmla="*/ 12 h 27"/>
                <a:gd name="T14" fmla="*/ 1 w 21"/>
                <a:gd name="T15" fmla="*/ 14 h 27"/>
                <a:gd name="T16" fmla="*/ 1 w 21"/>
                <a:gd name="T17" fmla="*/ 15 h 27"/>
                <a:gd name="T18" fmla="*/ 1 w 21"/>
                <a:gd name="T19" fmla="*/ 17 h 27"/>
                <a:gd name="T20" fmla="*/ 1 w 21"/>
                <a:gd name="T21" fmla="*/ 18 h 27"/>
                <a:gd name="T22" fmla="*/ 1 w 21"/>
                <a:gd name="T23" fmla="*/ 20 h 27"/>
                <a:gd name="T24" fmla="*/ 1 w 21"/>
                <a:gd name="T25" fmla="*/ 22 h 27"/>
                <a:gd name="T26" fmla="*/ 1 w 21"/>
                <a:gd name="T27" fmla="*/ 23 h 27"/>
                <a:gd name="T28" fmla="*/ 1 w 21"/>
                <a:gd name="T29" fmla="*/ 24 h 27"/>
                <a:gd name="T30" fmla="*/ 0 w 21"/>
                <a:gd name="T31" fmla="*/ 26 h 27"/>
                <a:gd name="T32" fmla="*/ 21 w 21"/>
                <a:gd name="T33" fmla="*/ 26 h 27"/>
                <a:gd name="T34" fmla="*/ 21 w 21"/>
                <a:gd name="T35" fmla="*/ 24 h 27"/>
                <a:gd name="T36" fmla="*/ 21 w 21"/>
                <a:gd name="T37" fmla="*/ 23 h 27"/>
                <a:gd name="T38" fmla="*/ 21 w 21"/>
                <a:gd name="T39" fmla="*/ 21 h 27"/>
                <a:gd name="T40" fmla="*/ 21 w 21"/>
                <a:gd name="T41" fmla="*/ 20 h 27"/>
                <a:gd name="T42" fmla="*/ 21 w 21"/>
                <a:gd name="T43" fmla="*/ 18 h 27"/>
                <a:gd name="T44" fmla="*/ 21 w 21"/>
                <a:gd name="T45" fmla="*/ 16 h 27"/>
                <a:gd name="T46" fmla="*/ 21 w 21"/>
                <a:gd name="T47" fmla="*/ 15 h 27"/>
                <a:gd name="T48" fmla="*/ 21 w 21"/>
                <a:gd name="T49" fmla="*/ 13 h 27"/>
                <a:gd name="T50" fmla="*/ 21 w 21"/>
                <a:gd name="T51" fmla="*/ 11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 name="T66" fmla="*/ 20 w 21"/>
                <a:gd name="T67" fmla="*/ 0 h 27"/>
                <a:gd name="T68" fmla="*/ 19 w 21"/>
                <a:gd name="T69" fmla="*/ 0 h 27"/>
                <a:gd name="T70" fmla="*/ 17 w 21"/>
                <a:gd name="T71" fmla="*/ 1 h 27"/>
                <a:gd name="T72" fmla="*/ 16 w 21"/>
                <a:gd name="T73" fmla="*/ 1 h 27"/>
                <a:gd name="T74" fmla="*/ 15 w 21"/>
                <a:gd name="T75" fmla="*/ 1 h 27"/>
                <a:gd name="T76" fmla="*/ 14 w 21"/>
                <a:gd name="T77" fmla="*/ 1 h 27"/>
                <a:gd name="T78" fmla="*/ 13 w 21"/>
                <a:gd name="T79" fmla="*/ 1 h 27"/>
                <a:gd name="T80" fmla="*/ 11 w 21"/>
                <a:gd name="T81" fmla="*/ 1 h 27"/>
                <a:gd name="T82" fmla="*/ 10 w 21"/>
                <a:gd name="T83" fmla="*/ 1 h 27"/>
                <a:gd name="T84" fmla="*/ 9 w 21"/>
                <a:gd name="T85" fmla="*/ 1 h 27"/>
                <a:gd name="T86" fmla="*/ 8 w 21"/>
                <a:gd name="T87" fmla="*/ 1 h 27"/>
                <a:gd name="T88" fmla="*/ 6 w 21"/>
                <a:gd name="T89" fmla="*/ 1 h 27"/>
                <a:gd name="T90" fmla="*/ 5 w 21"/>
                <a:gd name="T91" fmla="*/ 1 h 27"/>
                <a:gd name="T92" fmla="*/ 4 w 21"/>
                <a:gd name="T93" fmla="*/ 1 h 27"/>
                <a:gd name="T94" fmla="*/ 3 w 21"/>
                <a:gd name="T95" fmla="*/ 1 h 27"/>
                <a:gd name="T96" fmla="*/ 2 w 21"/>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2" y="2"/>
                  </a:moveTo>
                  <a:lnTo>
                    <a:pt x="2" y="3"/>
                  </a:lnTo>
                  <a:lnTo>
                    <a:pt x="2"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4"/>
                  </a:lnTo>
                  <a:lnTo>
                    <a:pt x="1" y="14"/>
                  </a:lnTo>
                  <a:lnTo>
                    <a:pt x="1" y="15"/>
                  </a:lnTo>
                  <a:lnTo>
                    <a:pt x="1" y="16"/>
                  </a:lnTo>
                  <a:lnTo>
                    <a:pt x="1" y="17"/>
                  </a:lnTo>
                  <a:lnTo>
                    <a:pt x="1" y="18"/>
                  </a:lnTo>
                  <a:lnTo>
                    <a:pt x="1" y="18"/>
                  </a:lnTo>
                  <a:lnTo>
                    <a:pt x="1" y="19"/>
                  </a:lnTo>
                  <a:lnTo>
                    <a:pt x="1" y="20"/>
                  </a:lnTo>
                  <a:lnTo>
                    <a:pt x="1" y="21"/>
                  </a:lnTo>
                  <a:lnTo>
                    <a:pt x="1" y="22"/>
                  </a:lnTo>
                  <a:lnTo>
                    <a:pt x="1" y="22"/>
                  </a:lnTo>
                  <a:lnTo>
                    <a:pt x="1" y="23"/>
                  </a:lnTo>
                  <a:lnTo>
                    <a:pt x="1" y="24"/>
                  </a:lnTo>
                  <a:lnTo>
                    <a:pt x="1" y="24"/>
                  </a:lnTo>
                  <a:lnTo>
                    <a:pt x="0" y="25"/>
                  </a:lnTo>
                  <a:lnTo>
                    <a:pt x="0" y="26"/>
                  </a:lnTo>
                  <a:lnTo>
                    <a:pt x="0" y="27"/>
                  </a:lnTo>
                  <a:lnTo>
                    <a:pt x="21" y="26"/>
                  </a:lnTo>
                  <a:lnTo>
                    <a:pt x="21" y="25"/>
                  </a:lnTo>
                  <a:lnTo>
                    <a:pt x="21" y="24"/>
                  </a:lnTo>
                  <a:lnTo>
                    <a:pt x="21" y="24"/>
                  </a:lnTo>
                  <a:lnTo>
                    <a:pt x="21"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1"/>
                  </a:lnTo>
                  <a:lnTo>
                    <a:pt x="21" y="11"/>
                  </a:lnTo>
                  <a:lnTo>
                    <a:pt x="21" y="10"/>
                  </a:lnTo>
                  <a:lnTo>
                    <a:pt x="21" y="9"/>
                  </a:lnTo>
                  <a:lnTo>
                    <a:pt x="21" y="9"/>
                  </a:lnTo>
                  <a:lnTo>
                    <a:pt x="21" y="8"/>
                  </a:lnTo>
                  <a:lnTo>
                    <a:pt x="21" y="7"/>
                  </a:lnTo>
                  <a:lnTo>
                    <a:pt x="21" y="6"/>
                  </a:lnTo>
                  <a:lnTo>
                    <a:pt x="21" y="5"/>
                  </a:lnTo>
                  <a:lnTo>
                    <a:pt x="21" y="5"/>
                  </a:lnTo>
                  <a:lnTo>
                    <a:pt x="21" y="4"/>
                  </a:lnTo>
                  <a:lnTo>
                    <a:pt x="21" y="3"/>
                  </a:lnTo>
                  <a:lnTo>
                    <a:pt x="21" y="2"/>
                  </a:lnTo>
                  <a:lnTo>
                    <a:pt x="21" y="1"/>
                  </a:lnTo>
                  <a:lnTo>
                    <a:pt x="21" y="0"/>
                  </a:lnTo>
                  <a:lnTo>
                    <a:pt x="21" y="0"/>
                  </a:lnTo>
                  <a:lnTo>
                    <a:pt x="20" y="0"/>
                  </a:lnTo>
                  <a:lnTo>
                    <a:pt x="19" y="0"/>
                  </a:lnTo>
                  <a:lnTo>
                    <a:pt x="19" y="0"/>
                  </a:lnTo>
                  <a:lnTo>
                    <a:pt x="18" y="1"/>
                  </a:lnTo>
                  <a:lnTo>
                    <a:pt x="17" y="1"/>
                  </a:lnTo>
                  <a:lnTo>
                    <a:pt x="17" y="1"/>
                  </a:lnTo>
                  <a:lnTo>
                    <a:pt x="16" y="1"/>
                  </a:lnTo>
                  <a:lnTo>
                    <a:pt x="16" y="1"/>
                  </a:lnTo>
                  <a:lnTo>
                    <a:pt x="15" y="1"/>
                  </a:lnTo>
                  <a:lnTo>
                    <a:pt x="14" y="1"/>
                  </a:lnTo>
                  <a:lnTo>
                    <a:pt x="14" y="1"/>
                  </a:lnTo>
                  <a:lnTo>
                    <a:pt x="13" y="1"/>
                  </a:lnTo>
                  <a:lnTo>
                    <a:pt x="13" y="1"/>
                  </a:lnTo>
                  <a:lnTo>
                    <a:pt x="12" y="1"/>
                  </a:lnTo>
                  <a:lnTo>
                    <a:pt x="11" y="1"/>
                  </a:lnTo>
                  <a:lnTo>
                    <a:pt x="11" y="1"/>
                  </a:lnTo>
                  <a:lnTo>
                    <a:pt x="10" y="1"/>
                  </a:lnTo>
                  <a:lnTo>
                    <a:pt x="10" y="1"/>
                  </a:lnTo>
                  <a:lnTo>
                    <a:pt x="9" y="1"/>
                  </a:lnTo>
                  <a:lnTo>
                    <a:pt x="8" y="1"/>
                  </a:lnTo>
                  <a:lnTo>
                    <a:pt x="8" y="1"/>
                  </a:lnTo>
                  <a:lnTo>
                    <a:pt x="7" y="1"/>
                  </a:lnTo>
                  <a:lnTo>
                    <a:pt x="6" y="1"/>
                  </a:lnTo>
                  <a:lnTo>
                    <a:pt x="6" y="1"/>
                  </a:lnTo>
                  <a:lnTo>
                    <a:pt x="5" y="1"/>
                  </a:lnTo>
                  <a:lnTo>
                    <a:pt x="5" y="1"/>
                  </a:lnTo>
                  <a:lnTo>
                    <a:pt x="4" y="1"/>
                  </a:lnTo>
                  <a:lnTo>
                    <a:pt x="4" y="1"/>
                  </a:lnTo>
                  <a:lnTo>
                    <a:pt x="3" y="1"/>
                  </a:lnTo>
                  <a:lnTo>
                    <a:pt x="2" y="1"/>
                  </a:lnTo>
                  <a:lnTo>
                    <a:pt x="2" y="2"/>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7" name="Freeform 1177"/>
            <p:cNvSpPr>
              <a:spLocks/>
            </p:cNvSpPr>
            <p:nvPr/>
          </p:nvSpPr>
          <p:spPr bwMode="auto">
            <a:xfrm>
              <a:off x="1536" y="3373"/>
              <a:ext cx="20" cy="27"/>
            </a:xfrm>
            <a:custGeom>
              <a:avLst/>
              <a:gdLst>
                <a:gd name="T0" fmla="*/ 1 w 20"/>
                <a:gd name="T1" fmla="*/ 2 h 27"/>
                <a:gd name="T2" fmla="*/ 1 w 20"/>
                <a:gd name="T3" fmla="*/ 4 h 27"/>
                <a:gd name="T4" fmla="*/ 1 w 20"/>
                <a:gd name="T5" fmla="*/ 5 h 27"/>
                <a:gd name="T6" fmla="*/ 1 w 20"/>
                <a:gd name="T7" fmla="*/ 7 h 27"/>
                <a:gd name="T8" fmla="*/ 1 w 20"/>
                <a:gd name="T9" fmla="*/ 8 h 27"/>
                <a:gd name="T10" fmla="*/ 1 w 20"/>
                <a:gd name="T11" fmla="*/ 10 h 27"/>
                <a:gd name="T12" fmla="*/ 0 w 20"/>
                <a:gd name="T13" fmla="*/ 12 h 27"/>
                <a:gd name="T14" fmla="*/ 0 w 20"/>
                <a:gd name="T15" fmla="*/ 13 h 27"/>
                <a:gd name="T16" fmla="*/ 0 w 20"/>
                <a:gd name="T17" fmla="*/ 14 h 27"/>
                <a:gd name="T18" fmla="*/ 0 w 20"/>
                <a:gd name="T19" fmla="*/ 16 h 27"/>
                <a:gd name="T20" fmla="*/ 0 w 20"/>
                <a:gd name="T21" fmla="*/ 18 h 27"/>
                <a:gd name="T22" fmla="*/ 0 w 20"/>
                <a:gd name="T23" fmla="*/ 19 h 27"/>
                <a:gd name="T24" fmla="*/ 0 w 20"/>
                <a:gd name="T25" fmla="*/ 21 h 27"/>
                <a:gd name="T26" fmla="*/ 0 w 20"/>
                <a:gd name="T27" fmla="*/ 22 h 27"/>
                <a:gd name="T28" fmla="*/ 0 w 20"/>
                <a:gd name="T29" fmla="*/ 24 h 27"/>
                <a:gd name="T30" fmla="*/ 0 w 20"/>
                <a:gd name="T31" fmla="*/ 26 h 27"/>
                <a:gd name="T32" fmla="*/ 1 w 20"/>
                <a:gd name="T33" fmla="*/ 26 h 27"/>
                <a:gd name="T34" fmla="*/ 2 w 20"/>
                <a:gd name="T35" fmla="*/ 27 h 27"/>
                <a:gd name="T36" fmla="*/ 3 w 20"/>
                <a:gd name="T37" fmla="*/ 27 h 27"/>
                <a:gd name="T38" fmla="*/ 5 w 20"/>
                <a:gd name="T39" fmla="*/ 27 h 27"/>
                <a:gd name="T40" fmla="*/ 6 w 20"/>
                <a:gd name="T41" fmla="*/ 27 h 27"/>
                <a:gd name="T42" fmla="*/ 7 w 20"/>
                <a:gd name="T43" fmla="*/ 27 h 27"/>
                <a:gd name="T44" fmla="*/ 8 w 20"/>
                <a:gd name="T45" fmla="*/ 27 h 27"/>
                <a:gd name="T46" fmla="*/ 9 w 20"/>
                <a:gd name="T47" fmla="*/ 27 h 27"/>
                <a:gd name="T48" fmla="*/ 11 w 20"/>
                <a:gd name="T49" fmla="*/ 27 h 27"/>
                <a:gd name="T50" fmla="*/ 12 w 20"/>
                <a:gd name="T51" fmla="*/ 27 h 27"/>
                <a:gd name="T52" fmla="*/ 13 w 20"/>
                <a:gd name="T53" fmla="*/ 26 h 27"/>
                <a:gd name="T54" fmla="*/ 14 w 20"/>
                <a:gd name="T55" fmla="*/ 26 h 27"/>
                <a:gd name="T56" fmla="*/ 15 w 20"/>
                <a:gd name="T57" fmla="*/ 26 h 27"/>
                <a:gd name="T58" fmla="*/ 16 w 20"/>
                <a:gd name="T59" fmla="*/ 26 h 27"/>
                <a:gd name="T60" fmla="*/ 18 w 20"/>
                <a:gd name="T61" fmla="*/ 26 h 27"/>
                <a:gd name="T62" fmla="*/ 19 w 20"/>
                <a:gd name="T63" fmla="*/ 26 h 27"/>
                <a:gd name="T64" fmla="*/ 19 w 20"/>
                <a:gd name="T65" fmla="*/ 25 h 27"/>
                <a:gd name="T66" fmla="*/ 19 w 20"/>
                <a:gd name="T67" fmla="*/ 24 h 27"/>
                <a:gd name="T68" fmla="*/ 20 w 20"/>
                <a:gd name="T69" fmla="*/ 22 h 27"/>
                <a:gd name="T70" fmla="*/ 20 w 20"/>
                <a:gd name="T71" fmla="*/ 20 h 27"/>
                <a:gd name="T72" fmla="*/ 20 w 20"/>
                <a:gd name="T73" fmla="*/ 19 h 27"/>
                <a:gd name="T74" fmla="*/ 20 w 20"/>
                <a:gd name="T75" fmla="*/ 17 h 27"/>
                <a:gd name="T76" fmla="*/ 20 w 20"/>
                <a:gd name="T77" fmla="*/ 16 h 27"/>
                <a:gd name="T78" fmla="*/ 20 w 20"/>
                <a:gd name="T79" fmla="*/ 14 h 27"/>
                <a:gd name="T80" fmla="*/ 20 w 20"/>
                <a:gd name="T81" fmla="*/ 12 h 27"/>
                <a:gd name="T82" fmla="*/ 20 w 20"/>
                <a:gd name="T83" fmla="*/ 11 h 27"/>
                <a:gd name="T84" fmla="*/ 20 w 20"/>
                <a:gd name="T85" fmla="*/ 9 h 27"/>
                <a:gd name="T86" fmla="*/ 20 w 20"/>
                <a:gd name="T87" fmla="*/ 7 h 27"/>
                <a:gd name="T88" fmla="*/ 20 w 20"/>
                <a:gd name="T89" fmla="*/ 6 h 27"/>
                <a:gd name="T90" fmla="*/ 20 w 20"/>
                <a:gd name="T91" fmla="*/ 4 h 27"/>
                <a:gd name="T92" fmla="*/ 20 w 20"/>
                <a:gd name="T93" fmla="*/ 3 h 27"/>
                <a:gd name="T94" fmla="*/ 20 w 20"/>
                <a:gd name="T95" fmla="*/ 1 h 27"/>
                <a:gd name="T96" fmla="*/ 1 w 20"/>
                <a:gd name="T9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1"/>
                  </a:moveTo>
                  <a:lnTo>
                    <a:pt x="1" y="2"/>
                  </a:lnTo>
                  <a:lnTo>
                    <a:pt x="1" y="3"/>
                  </a:lnTo>
                  <a:lnTo>
                    <a:pt x="1" y="4"/>
                  </a:lnTo>
                  <a:lnTo>
                    <a:pt x="1" y="5"/>
                  </a:lnTo>
                  <a:lnTo>
                    <a:pt x="1" y="5"/>
                  </a:lnTo>
                  <a:lnTo>
                    <a:pt x="1" y="6"/>
                  </a:lnTo>
                  <a:lnTo>
                    <a:pt x="1" y="7"/>
                  </a:lnTo>
                  <a:lnTo>
                    <a:pt x="1" y="7"/>
                  </a:lnTo>
                  <a:lnTo>
                    <a:pt x="1" y="8"/>
                  </a:lnTo>
                  <a:lnTo>
                    <a:pt x="1" y="9"/>
                  </a:lnTo>
                  <a:lnTo>
                    <a:pt x="1" y="10"/>
                  </a:lnTo>
                  <a:lnTo>
                    <a:pt x="0" y="11"/>
                  </a:lnTo>
                  <a:lnTo>
                    <a:pt x="0" y="12"/>
                  </a:lnTo>
                  <a:lnTo>
                    <a:pt x="0" y="12"/>
                  </a:lnTo>
                  <a:lnTo>
                    <a:pt x="0" y="13"/>
                  </a:lnTo>
                  <a:lnTo>
                    <a:pt x="0" y="14"/>
                  </a:lnTo>
                  <a:lnTo>
                    <a:pt x="0" y="14"/>
                  </a:lnTo>
                  <a:lnTo>
                    <a:pt x="0" y="15"/>
                  </a:lnTo>
                  <a:lnTo>
                    <a:pt x="0" y="16"/>
                  </a:lnTo>
                  <a:lnTo>
                    <a:pt x="0" y="17"/>
                  </a:lnTo>
                  <a:lnTo>
                    <a:pt x="0" y="18"/>
                  </a:lnTo>
                  <a:lnTo>
                    <a:pt x="0" y="18"/>
                  </a:lnTo>
                  <a:lnTo>
                    <a:pt x="0" y="19"/>
                  </a:lnTo>
                  <a:lnTo>
                    <a:pt x="0" y="20"/>
                  </a:lnTo>
                  <a:lnTo>
                    <a:pt x="0" y="21"/>
                  </a:lnTo>
                  <a:lnTo>
                    <a:pt x="0" y="22"/>
                  </a:lnTo>
                  <a:lnTo>
                    <a:pt x="0" y="22"/>
                  </a:lnTo>
                  <a:lnTo>
                    <a:pt x="0" y="23"/>
                  </a:lnTo>
                  <a:lnTo>
                    <a:pt x="0" y="24"/>
                  </a:lnTo>
                  <a:lnTo>
                    <a:pt x="0" y="25"/>
                  </a:lnTo>
                  <a:lnTo>
                    <a:pt x="0" y="26"/>
                  </a:lnTo>
                  <a:lnTo>
                    <a:pt x="0" y="26"/>
                  </a:lnTo>
                  <a:lnTo>
                    <a:pt x="1" y="26"/>
                  </a:lnTo>
                  <a:lnTo>
                    <a:pt x="2" y="27"/>
                  </a:lnTo>
                  <a:lnTo>
                    <a:pt x="2" y="27"/>
                  </a:lnTo>
                  <a:lnTo>
                    <a:pt x="3" y="27"/>
                  </a:lnTo>
                  <a:lnTo>
                    <a:pt x="3" y="27"/>
                  </a:lnTo>
                  <a:lnTo>
                    <a:pt x="4" y="27"/>
                  </a:lnTo>
                  <a:lnTo>
                    <a:pt x="5" y="27"/>
                  </a:lnTo>
                  <a:lnTo>
                    <a:pt x="5" y="27"/>
                  </a:lnTo>
                  <a:lnTo>
                    <a:pt x="6" y="27"/>
                  </a:lnTo>
                  <a:lnTo>
                    <a:pt x="6" y="27"/>
                  </a:lnTo>
                  <a:lnTo>
                    <a:pt x="7" y="27"/>
                  </a:lnTo>
                  <a:lnTo>
                    <a:pt x="7" y="27"/>
                  </a:lnTo>
                  <a:lnTo>
                    <a:pt x="8" y="27"/>
                  </a:lnTo>
                  <a:lnTo>
                    <a:pt x="8" y="27"/>
                  </a:lnTo>
                  <a:lnTo>
                    <a:pt x="9" y="27"/>
                  </a:lnTo>
                  <a:lnTo>
                    <a:pt x="10" y="27"/>
                  </a:lnTo>
                  <a:lnTo>
                    <a:pt x="11" y="27"/>
                  </a:lnTo>
                  <a:lnTo>
                    <a:pt x="11" y="27"/>
                  </a:lnTo>
                  <a:lnTo>
                    <a:pt x="12" y="27"/>
                  </a:lnTo>
                  <a:lnTo>
                    <a:pt x="12" y="26"/>
                  </a:lnTo>
                  <a:lnTo>
                    <a:pt x="13" y="26"/>
                  </a:lnTo>
                  <a:lnTo>
                    <a:pt x="13" y="26"/>
                  </a:lnTo>
                  <a:lnTo>
                    <a:pt x="14" y="26"/>
                  </a:lnTo>
                  <a:lnTo>
                    <a:pt x="15" y="26"/>
                  </a:lnTo>
                  <a:lnTo>
                    <a:pt x="15" y="26"/>
                  </a:lnTo>
                  <a:lnTo>
                    <a:pt x="16" y="26"/>
                  </a:lnTo>
                  <a:lnTo>
                    <a:pt x="16" y="26"/>
                  </a:lnTo>
                  <a:lnTo>
                    <a:pt x="17" y="26"/>
                  </a:lnTo>
                  <a:lnTo>
                    <a:pt x="18" y="26"/>
                  </a:lnTo>
                  <a:lnTo>
                    <a:pt x="18" y="26"/>
                  </a:lnTo>
                  <a:lnTo>
                    <a:pt x="19" y="26"/>
                  </a:lnTo>
                  <a:lnTo>
                    <a:pt x="19" y="26"/>
                  </a:lnTo>
                  <a:lnTo>
                    <a:pt x="19" y="25"/>
                  </a:lnTo>
                  <a:lnTo>
                    <a:pt x="19" y="24"/>
                  </a:lnTo>
                  <a:lnTo>
                    <a:pt x="19" y="24"/>
                  </a:lnTo>
                  <a:lnTo>
                    <a:pt x="19" y="23"/>
                  </a:lnTo>
                  <a:lnTo>
                    <a:pt x="20" y="22"/>
                  </a:lnTo>
                  <a:lnTo>
                    <a:pt x="20" y="21"/>
                  </a:lnTo>
                  <a:lnTo>
                    <a:pt x="20" y="20"/>
                  </a:lnTo>
                  <a:lnTo>
                    <a:pt x="20" y="20"/>
                  </a:lnTo>
                  <a:lnTo>
                    <a:pt x="20" y="19"/>
                  </a:lnTo>
                  <a:lnTo>
                    <a:pt x="20" y="18"/>
                  </a:lnTo>
                  <a:lnTo>
                    <a:pt x="20" y="17"/>
                  </a:lnTo>
                  <a:lnTo>
                    <a:pt x="20" y="16"/>
                  </a:lnTo>
                  <a:lnTo>
                    <a:pt x="20" y="16"/>
                  </a:lnTo>
                  <a:lnTo>
                    <a:pt x="20" y="15"/>
                  </a:lnTo>
                  <a:lnTo>
                    <a:pt x="20" y="14"/>
                  </a:lnTo>
                  <a:lnTo>
                    <a:pt x="20" y="13"/>
                  </a:lnTo>
                  <a:lnTo>
                    <a:pt x="20" y="12"/>
                  </a:lnTo>
                  <a:lnTo>
                    <a:pt x="20" y="12"/>
                  </a:lnTo>
                  <a:lnTo>
                    <a:pt x="20" y="11"/>
                  </a:lnTo>
                  <a:lnTo>
                    <a:pt x="20" y="10"/>
                  </a:lnTo>
                  <a:lnTo>
                    <a:pt x="20" y="9"/>
                  </a:lnTo>
                  <a:lnTo>
                    <a:pt x="20" y="8"/>
                  </a:lnTo>
                  <a:lnTo>
                    <a:pt x="20" y="7"/>
                  </a:lnTo>
                  <a:lnTo>
                    <a:pt x="20" y="7"/>
                  </a:lnTo>
                  <a:lnTo>
                    <a:pt x="20" y="6"/>
                  </a:lnTo>
                  <a:lnTo>
                    <a:pt x="20" y="5"/>
                  </a:lnTo>
                  <a:lnTo>
                    <a:pt x="20" y="4"/>
                  </a:lnTo>
                  <a:lnTo>
                    <a:pt x="20" y="3"/>
                  </a:lnTo>
                  <a:lnTo>
                    <a:pt x="20" y="3"/>
                  </a:lnTo>
                  <a:lnTo>
                    <a:pt x="20" y="2"/>
                  </a:lnTo>
                  <a:lnTo>
                    <a:pt x="20" y="1"/>
                  </a:lnTo>
                  <a:lnTo>
                    <a:pt x="20" y="0"/>
                  </a:lnTo>
                  <a:lnTo>
                    <a:pt x="1" y="1"/>
                  </a:lnTo>
                  <a:close/>
                </a:path>
              </a:pathLst>
            </a:custGeom>
            <a:solidFill>
              <a:srgbClr val="7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8" name="Freeform 1178"/>
            <p:cNvSpPr>
              <a:spLocks/>
            </p:cNvSpPr>
            <p:nvPr/>
          </p:nvSpPr>
          <p:spPr bwMode="auto">
            <a:xfrm>
              <a:off x="1536" y="3373"/>
              <a:ext cx="20" cy="27"/>
            </a:xfrm>
            <a:custGeom>
              <a:avLst/>
              <a:gdLst>
                <a:gd name="T0" fmla="*/ 1 w 20"/>
                <a:gd name="T1" fmla="*/ 2 h 27"/>
                <a:gd name="T2" fmla="*/ 1 w 20"/>
                <a:gd name="T3" fmla="*/ 4 h 27"/>
                <a:gd name="T4" fmla="*/ 1 w 20"/>
                <a:gd name="T5" fmla="*/ 5 h 27"/>
                <a:gd name="T6" fmla="*/ 1 w 20"/>
                <a:gd name="T7" fmla="*/ 7 h 27"/>
                <a:gd name="T8" fmla="*/ 1 w 20"/>
                <a:gd name="T9" fmla="*/ 8 h 27"/>
                <a:gd name="T10" fmla="*/ 1 w 20"/>
                <a:gd name="T11" fmla="*/ 10 h 27"/>
                <a:gd name="T12" fmla="*/ 0 w 20"/>
                <a:gd name="T13" fmla="*/ 12 h 27"/>
                <a:gd name="T14" fmla="*/ 0 w 20"/>
                <a:gd name="T15" fmla="*/ 13 h 27"/>
                <a:gd name="T16" fmla="*/ 0 w 20"/>
                <a:gd name="T17" fmla="*/ 14 h 27"/>
                <a:gd name="T18" fmla="*/ 0 w 20"/>
                <a:gd name="T19" fmla="*/ 16 h 27"/>
                <a:gd name="T20" fmla="*/ 0 w 20"/>
                <a:gd name="T21" fmla="*/ 18 h 27"/>
                <a:gd name="T22" fmla="*/ 0 w 20"/>
                <a:gd name="T23" fmla="*/ 19 h 27"/>
                <a:gd name="T24" fmla="*/ 0 w 20"/>
                <a:gd name="T25" fmla="*/ 21 h 27"/>
                <a:gd name="T26" fmla="*/ 0 w 20"/>
                <a:gd name="T27" fmla="*/ 22 h 27"/>
                <a:gd name="T28" fmla="*/ 0 w 20"/>
                <a:gd name="T29" fmla="*/ 24 h 27"/>
                <a:gd name="T30" fmla="*/ 0 w 20"/>
                <a:gd name="T31" fmla="*/ 26 h 27"/>
                <a:gd name="T32" fmla="*/ 1 w 20"/>
                <a:gd name="T33" fmla="*/ 26 h 27"/>
                <a:gd name="T34" fmla="*/ 2 w 20"/>
                <a:gd name="T35" fmla="*/ 27 h 27"/>
                <a:gd name="T36" fmla="*/ 3 w 20"/>
                <a:gd name="T37" fmla="*/ 27 h 27"/>
                <a:gd name="T38" fmla="*/ 5 w 20"/>
                <a:gd name="T39" fmla="*/ 27 h 27"/>
                <a:gd name="T40" fmla="*/ 6 w 20"/>
                <a:gd name="T41" fmla="*/ 27 h 27"/>
                <a:gd name="T42" fmla="*/ 7 w 20"/>
                <a:gd name="T43" fmla="*/ 27 h 27"/>
                <a:gd name="T44" fmla="*/ 8 w 20"/>
                <a:gd name="T45" fmla="*/ 27 h 27"/>
                <a:gd name="T46" fmla="*/ 9 w 20"/>
                <a:gd name="T47" fmla="*/ 27 h 27"/>
                <a:gd name="T48" fmla="*/ 11 w 20"/>
                <a:gd name="T49" fmla="*/ 27 h 27"/>
                <a:gd name="T50" fmla="*/ 12 w 20"/>
                <a:gd name="T51" fmla="*/ 27 h 27"/>
                <a:gd name="T52" fmla="*/ 13 w 20"/>
                <a:gd name="T53" fmla="*/ 26 h 27"/>
                <a:gd name="T54" fmla="*/ 14 w 20"/>
                <a:gd name="T55" fmla="*/ 26 h 27"/>
                <a:gd name="T56" fmla="*/ 15 w 20"/>
                <a:gd name="T57" fmla="*/ 26 h 27"/>
                <a:gd name="T58" fmla="*/ 16 w 20"/>
                <a:gd name="T59" fmla="*/ 26 h 27"/>
                <a:gd name="T60" fmla="*/ 18 w 20"/>
                <a:gd name="T61" fmla="*/ 26 h 27"/>
                <a:gd name="T62" fmla="*/ 19 w 20"/>
                <a:gd name="T63" fmla="*/ 26 h 27"/>
                <a:gd name="T64" fmla="*/ 19 w 20"/>
                <a:gd name="T65" fmla="*/ 25 h 27"/>
                <a:gd name="T66" fmla="*/ 19 w 20"/>
                <a:gd name="T67" fmla="*/ 24 h 27"/>
                <a:gd name="T68" fmla="*/ 20 w 20"/>
                <a:gd name="T69" fmla="*/ 22 h 27"/>
                <a:gd name="T70" fmla="*/ 20 w 20"/>
                <a:gd name="T71" fmla="*/ 20 h 27"/>
                <a:gd name="T72" fmla="*/ 20 w 20"/>
                <a:gd name="T73" fmla="*/ 19 h 27"/>
                <a:gd name="T74" fmla="*/ 20 w 20"/>
                <a:gd name="T75" fmla="*/ 17 h 27"/>
                <a:gd name="T76" fmla="*/ 20 w 20"/>
                <a:gd name="T77" fmla="*/ 16 h 27"/>
                <a:gd name="T78" fmla="*/ 20 w 20"/>
                <a:gd name="T79" fmla="*/ 14 h 27"/>
                <a:gd name="T80" fmla="*/ 20 w 20"/>
                <a:gd name="T81" fmla="*/ 12 h 27"/>
                <a:gd name="T82" fmla="*/ 20 w 20"/>
                <a:gd name="T83" fmla="*/ 11 h 27"/>
                <a:gd name="T84" fmla="*/ 20 w 20"/>
                <a:gd name="T85" fmla="*/ 9 h 27"/>
                <a:gd name="T86" fmla="*/ 20 w 20"/>
                <a:gd name="T87" fmla="*/ 7 h 27"/>
                <a:gd name="T88" fmla="*/ 20 w 20"/>
                <a:gd name="T89" fmla="*/ 6 h 27"/>
                <a:gd name="T90" fmla="*/ 20 w 20"/>
                <a:gd name="T91" fmla="*/ 4 h 27"/>
                <a:gd name="T92" fmla="*/ 20 w 20"/>
                <a:gd name="T93" fmla="*/ 3 h 27"/>
                <a:gd name="T94" fmla="*/ 20 w 20"/>
                <a:gd name="T95" fmla="*/ 1 h 27"/>
                <a:gd name="T96" fmla="*/ 1 w 20"/>
                <a:gd name="T9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1"/>
                  </a:moveTo>
                  <a:lnTo>
                    <a:pt x="1" y="2"/>
                  </a:lnTo>
                  <a:lnTo>
                    <a:pt x="1" y="3"/>
                  </a:lnTo>
                  <a:lnTo>
                    <a:pt x="1" y="4"/>
                  </a:lnTo>
                  <a:lnTo>
                    <a:pt x="1" y="5"/>
                  </a:lnTo>
                  <a:lnTo>
                    <a:pt x="1" y="5"/>
                  </a:lnTo>
                  <a:lnTo>
                    <a:pt x="1" y="6"/>
                  </a:lnTo>
                  <a:lnTo>
                    <a:pt x="1" y="7"/>
                  </a:lnTo>
                  <a:lnTo>
                    <a:pt x="1" y="7"/>
                  </a:lnTo>
                  <a:lnTo>
                    <a:pt x="1" y="8"/>
                  </a:lnTo>
                  <a:lnTo>
                    <a:pt x="1" y="9"/>
                  </a:lnTo>
                  <a:lnTo>
                    <a:pt x="1" y="10"/>
                  </a:lnTo>
                  <a:lnTo>
                    <a:pt x="0" y="11"/>
                  </a:lnTo>
                  <a:lnTo>
                    <a:pt x="0" y="12"/>
                  </a:lnTo>
                  <a:lnTo>
                    <a:pt x="0" y="12"/>
                  </a:lnTo>
                  <a:lnTo>
                    <a:pt x="0" y="13"/>
                  </a:lnTo>
                  <a:lnTo>
                    <a:pt x="0" y="14"/>
                  </a:lnTo>
                  <a:lnTo>
                    <a:pt x="0" y="14"/>
                  </a:lnTo>
                  <a:lnTo>
                    <a:pt x="0" y="15"/>
                  </a:lnTo>
                  <a:lnTo>
                    <a:pt x="0" y="16"/>
                  </a:lnTo>
                  <a:lnTo>
                    <a:pt x="0" y="17"/>
                  </a:lnTo>
                  <a:lnTo>
                    <a:pt x="0" y="18"/>
                  </a:lnTo>
                  <a:lnTo>
                    <a:pt x="0" y="18"/>
                  </a:lnTo>
                  <a:lnTo>
                    <a:pt x="0" y="19"/>
                  </a:lnTo>
                  <a:lnTo>
                    <a:pt x="0" y="20"/>
                  </a:lnTo>
                  <a:lnTo>
                    <a:pt x="0" y="21"/>
                  </a:lnTo>
                  <a:lnTo>
                    <a:pt x="0" y="22"/>
                  </a:lnTo>
                  <a:lnTo>
                    <a:pt x="0" y="22"/>
                  </a:lnTo>
                  <a:lnTo>
                    <a:pt x="0" y="23"/>
                  </a:lnTo>
                  <a:lnTo>
                    <a:pt x="0" y="24"/>
                  </a:lnTo>
                  <a:lnTo>
                    <a:pt x="0" y="25"/>
                  </a:lnTo>
                  <a:lnTo>
                    <a:pt x="0" y="26"/>
                  </a:lnTo>
                  <a:lnTo>
                    <a:pt x="0" y="26"/>
                  </a:lnTo>
                  <a:lnTo>
                    <a:pt x="1" y="26"/>
                  </a:lnTo>
                  <a:lnTo>
                    <a:pt x="2" y="27"/>
                  </a:lnTo>
                  <a:lnTo>
                    <a:pt x="2" y="27"/>
                  </a:lnTo>
                  <a:lnTo>
                    <a:pt x="3" y="27"/>
                  </a:lnTo>
                  <a:lnTo>
                    <a:pt x="3" y="27"/>
                  </a:lnTo>
                  <a:lnTo>
                    <a:pt x="4" y="27"/>
                  </a:lnTo>
                  <a:lnTo>
                    <a:pt x="5" y="27"/>
                  </a:lnTo>
                  <a:lnTo>
                    <a:pt x="5" y="27"/>
                  </a:lnTo>
                  <a:lnTo>
                    <a:pt x="6" y="27"/>
                  </a:lnTo>
                  <a:lnTo>
                    <a:pt x="6" y="27"/>
                  </a:lnTo>
                  <a:lnTo>
                    <a:pt x="7" y="27"/>
                  </a:lnTo>
                  <a:lnTo>
                    <a:pt x="7" y="27"/>
                  </a:lnTo>
                  <a:lnTo>
                    <a:pt x="8" y="27"/>
                  </a:lnTo>
                  <a:lnTo>
                    <a:pt x="8" y="27"/>
                  </a:lnTo>
                  <a:lnTo>
                    <a:pt x="9" y="27"/>
                  </a:lnTo>
                  <a:lnTo>
                    <a:pt x="10" y="27"/>
                  </a:lnTo>
                  <a:lnTo>
                    <a:pt x="11" y="27"/>
                  </a:lnTo>
                  <a:lnTo>
                    <a:pt x="11" y="27"/>
                  </a:lnTo>
                  <a:lnTo>
                    <a:pt x="12" y="27"/>
                  </a:lnTo>
                  <a:lnTo>
                    <a:pt x="12" y="26"/>
                  </a:lnTo>
                  <a:lnTo>
                    <a:pt x="13" y="26"/>
                  </a:lnTo>
                  <a:lnTo>
                    <a:pt x="13" y="26"/>
                  </a:lnTo>
                  <a:lnTo>
                    <a:pt x="14" y="26"/>
                  </a:lnTo>
                  <a:lnTo>
                    <a:pt x="15" y="26"/>
                  </a:lnTo>
                  <a:lnTo>
                    <a:pt x="15" y="26"/>
                  </a:lnTo>
                  <a:lnTo>
                    <a:pt x="16" y="26"/>
                  </a:lnTo>
                  <a:lnTo>
                    <a:pt x="16" y="26"/>
                  </a:lnTo>
                  <a:lnTo>
                    <a:pt x="17" y="26"/>
                  </a:lnTo>
                  <a:lnTo>
                    <a:pt x="18" y="26"/>
                  </a:lnTo>
                  <a:lnTo>
                    <a:pt x="18" y="26"/>
                  </a:lnTo>
                  <a:lnTo>
                    <a:pt x="19" y="26"/>
                  </a:lnTo>
                  <a:lnTo>
                    <a:pt x="19" y="26"/>
                  </a:lnTo>
                  <a:lnTo>
                    <a:pt x="19" y="25"/>
                  </a:lnTo>
                  <a:lnTo>
                    <a:pt x="19" y="24"/>
                  </a:lnTo>
                  <a:lnTo>
                    <a:pt x="19" y="24"/>
                  </a:lnTo>
                  <a:lnTo>
                    <a:pt x="19" y="23"/>
                  </a:lnTo>
                  <a:lnTo>
                    <a:pt x="20" y="22"/>
                  </a:lnTo>
                  <a:lnTo>
                    <a:pt x="20" y="21"/>
                  </a:lnTo>
                  <a:lnTo>
                    <a:pt x="20" y="20"/>
                  </a:lnTo>
                  <a:lnTo>
                    <a:pt x="20" y="20"/>
                  </a:lnTo>
                  <a:lnTo>
                    <a:pt x="20" y="19"/>
                  </a:lnTo>
                  <a:lnTo>
                    <a:pt x="20" y="18"/>
                  </a:lnTo>
                  <a:lnTo>
                    <a:pt x="20" y="17"/>
                  </a:lnTo>
                  <a:lnTo>
                    <a:pt x="20" y="16"/>
                  </a:lnTo>
                  <a:lnTo>
                    <a:pt x="20" y="16"/>
                  </a:lnTo>
                  <a:lnTo>
                    <a:pt x="20" y="15"/>
                  </a:lnTo>
                  <a:lnTo>
                    <a:pt x="20" y="14"/>
                  </a:lnTo>
                  <a:lnTo>
                    <a:pt x="20" y="13"/>
                  </a:lnTo>
                  <a:lnTo>
                    <a:pt x="20" y="12"/>
                  </a:lnTo>
                  <a:lnTo>
                    <a:pt x="20" y="12"/>
                  </a:lnTo>
                  <a:lnTo>
                    <a:pt x="20" y="11"/>
                  </a:lnTo>
                  <a:lnTo>
                    <a:pt x="20" y="10"/>
                  </a:lnTo>
                  <a:lnTo>
                    <a:pt x="20" y="9"/>
                  </a:lnTo>
                  <a:lnTo>
                    <a:pt x="20" y="8"/>
                  </a:lnTo>
                  <a:lnTo>
                    <a:pt x="20" y="7"/>
                  </a:lnTo>
                  <a:lnTo>
                    <a:pt x="20" y="7"/>
                  </a:lnTo>
                  <a:lnTo>
                    <a:pt x="20" y="6"/>
                  </a:lnTo>
                  <a:lnTo>
                    <a:pt x="20" y="5"/>
                  </a:lnTo>
                  <a:lnTo>
                    <a:pt x="20" y="4"/>
                  </a:lnTo>
                  <a:lnTo>
                    <a:pt x="20" y="3"/>
                  </a:lnTo>
                  <a:lnTo>
                    <a:pt x="20" y="3"/>
                  </a:lnTo>
                  <a:lnTo>
                    <a:pt x="20" y="2"/>
                  </a:lnTo>
                  <a:lnTo>
                    <a:pt x="20" y="1"/>
                  </a:lnTo>
                  <a:lnTo>
                    <a:pt x="20" y="0"/>
                  </a:lnTo>
                  <a:lnTo>
                    <a:pt x="1" y="1"/>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9" name="Freeform 1179"/>
            <p:cNvSpPr>
              <a:spLocks/>
            </p:cNvSpPr>
            <p:nvPr/>
          </p:nvSpPr>
          <p:spPr bwMode="auto">
            <a:xfrm>
              <a:off x="1573" y="3398"/>
              <a:ext cx="44" cy="22"/>
            </a:xfrm>
            <a:custGeom>
              <a:avLst/>
              <a:gdLst>
                <a:gd name="T0" fmla="*/ 42 w 44"/>
                <a:gd name="T1" fmla="*/ 0 h 22"/>
                <a:gd name="T2" fmla="*/ 42 w 44"/>
                <a:gd name="T3" fmla="*/ 1 h 22"/>
                <a:gd name="T4" fmla="*/ 42 w 44"/>
                <a:gd name="T5" fmla="*/ 1 h 22"/>
                <a:gd name="T6" fmla="*/ 42 w 44"/>
                <a:gd name="T7" fmla="*/ 1 h 22"/>
                <a:gd name="T8" fmla="*/ 42 w 44"/>
                <a:gd name="T9" fmla="*/ 1 h 22"/>
                <a:gd name="T10" fmla="*/ 41 w 44"/>
                <a:gd name="T11" fmla="*/ 1 h 22"/>
                <a:gd name="T12" fmla="*/ 41 w 44"/>
                <a:gd name="T13" fmla="*/ 1 h 22"/>
                <a:gd name="T14" fmla="*/ 0 w 44"/>
                <a:gd name="T15" fmla="*/ 4 h 22"/>
                <a:gd name="T16" fmla="*/ 0 w 44"/>
                <a:gd name="T17" fmla="*/ 22 h 22"/>
                <a:gd name="T18" fmla="*/ 1 w 44"/>
                <a:gd name="T19" fmla="*/ 22 h 22"/>
                <a:gd name="T20" fmla="*/ 2 w 44"/>
                <a:gd name="T21" fmla="*/ 22 h 22"/>
                <a:gd name="T22" fmla="*/ 3 w 44"/>
                <a:gd name="T23" fmla="*/ 22 h 22"/>
                <a:gd name="T24" fmla="*/ 5 w 44"/>
                <a:gd name="T25" fmla="*/ 22 h 22"/>
                <a:gd name="T26" fmla="*/ 6 w 44"/>
                <a:gd name="T27" fmla="*/ 22 h 22"/>
                <a:gd name="T28" fmla="*/ 8 w 44"/>
                <a:gd name="T29" fmla="*/ 22 h 22"/>
                <a:gd name="T30" fmla="*/ 9 w 44"/>
                <a:gd name="T31" fmla="*/ 22 h 22"/>
                <a:gd name="T32" fmla="*/ 10 w 44"/>
                <a:gd name="T33" fmla="*/ 22 h 22"/>
                <a:gd name="T34" fmla="*/ 11 w 44"/>
                <a:gd name="T35" fmla="*/ 22 h 22"/>
                <a:gd name="T36" fmla="*/ 13 w 44"/>
                <a:gd name="T37" fmla="*/ 22 h 22"/>
                <a:gd name="T38" fmla="*/ 14 w 44"/>
                <a:gd name="T39" fmla="*/ 21 h 22"/>
                <a:gd name="T40" fmla="*/ 15 w 44"/>
                <a:gd name="T41" fmla="*/ 21 h 22"/>
                <a:gd name="T42" fmla="*/ 17 w 44"/>
                <a:gd name="T43" fmla="*/ 21 h 22"/>
                <a:gd name="T44" fmla="*/ 18 w 44"/>
                <a:gd name="T45" fmla="*/ 21 h 22"/>
                <a:gd name="T46" fmla="*/ 20 w 44"/>
                <a:gd name="T47" fmla="*/ 21 h 22"/>
                <a:gd name="T48" fmla="*/ 21 w 44"/>
                <a:gd name="T49" fmla="*/ 21 h 22"/>
                <a:gd name="T50" fmla="*/ 22 w 44"/>
                <a:gd name="T51" fmla="*/ 21 h 22"/>
                <a:gd name="T52" fmla="*/ 24 w 44"/>
                <a:gd name="T53" fmla="*/ 21 h 22"/>
                <a:gd name="T54" fmla="*/ 25 w 44"/>
                <a:gd name="T55" fmla="*/ 21 h 22"/>
                <a:gd name="T56" fmla="*/ 27 w 44"/>
                <a:gd name="T57" fmla="*/ 21 h 22"/>
                <a:gd name="T58" fmla="*/ 28 w 44"/>
                <a:gd name="T59" fmla="*/ 21 h 22"/>
                <a:gd name="T60" fmla="*/ 29 w 44"/>
                <a:gd name="T61" fmla="*/ 21 h 22"/>
                <a:gd name="T62" fmla="*/ 31 w 44"/>
                <a:gd name="T63" fmla="*/ 21 h 22"/>
                <a:gd name="T64" fmla="*/ 32 w 44"/>
                <a:gd name="T65" fmla="*/ 21 h 22"/>
                <a:gd name="T66" fmla="*/ 34 w 44"/>
                <a:gd name="T67" fmla="*/ 21 h 22"/>
                <a:gd name="T68" fmla="*/ 35 w 44"/>
                <a:gd name="T69" fmla="*/ 21 h 22"/>
                <a:gd name="T70" fmla="*/ 36 w 44"/>
                <a:gd name="T71" fmla="*/ 20 h 22"/>
                <a:gd name="T72" fmla="*/ 37 w 44"/>
                <a:gd name="T73" fmla="*/ 20 h 22"/>
                <a:gd name="T74" fmla="*/ 39 w 44"/>
                <a:gd name="T75" fmla="*/ 20 h 22"/>
                <a:gd name="T76" fmla="*/ 40 w 44"/>
                <a:gd name="T77" fmla="*/ 20 h 22"/>
                <a:gd name="T78" fmla="*/ 41 w 44"/>
                <a:gd name="T79" fmla="*/ 20 h 22"/>
                <a:gd name="T80" fmla="*/ 43 w 44"/>
                <a:gd name="T81" fmla="*/ 20 h 22"/>
                <a:gd name="T82" fmla="*/ 44 w 44"/>
                <a:gd name="T83" fmla="*/ 0 h 22"/>
                <a:gd name="T84" fmla="*/ 42 w 44"/>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22">
                  <a:moveTo>
                    <a:pt x="42" y="0"/>
                  </a:moveTo>
                  <a:lnTo>
                    <a:pt x="42" y="1"/>
                  </a:lnTo>
                  <a:lnTo>
                    <a:pt x="42" y="1"/>
                  </a:lnTo>
                  <a:lnTo>
                    <a:pt x="42" y="1"/>
                  </a:lnTo>
                  <a:lnTo>
                    <a:pt x="42" y="1"/>
                  </a:lnTo>
                  <a:lnTo>
                    <a:pt x="41" y="1"/>
                  </a:lnTo>
                  <a:lnTo>
                    <a:pt x="41" y="1"/>
                  </a:lnTo>
                  <a:lnTo>
                    <a:pt x="0" y="4"/>
                  </a:lnTo>
                  <a:lnTo>
                    <a:pt x="0" y="22"/>
                  </a:lnTo>
                  <a:lnTo>
                    <a:pt x="1" y="22"/>
                  </a:lnTo>
                  <a:lnTo>
                    <a:pt x="2" y="22"/>
                  </a:lnTo>
                  <a:lnTo>
                    <a:pt x="3" y="22"/>
                  </a:lnTo>
                  <a:lnTo>
                    <a:pt x="5" y="22"/>
                  </a:lnTo>
                  <a:lnTo>
                    <a:pt x="6" y="22"/>
                  </a:lnTo>
                  <a:lnTo>
                    <a:pt x="8" y="22"/>
                  </a:lnTo>
                  <a:lnTo>
                    <a:pt x="9" y="22"/>
                  </a:lnTo>
                  <a:lnTo>
                    <a:pt x="10" y="22"/>
                  </a:lnTo>
                  <a:lnTo>
                    <a:pt x="11" y="22"/>
                  </a:lnTo>
                  <a:lnTo>
                    <a:pt x="13" y="22"/>
                  </a:lnTo>
                  <a:lnTo>
                    <a:pt x="14" y="21"/>
                  </a:lnTo>
                  <a:lnTo>
                    <a:pt x="15" y="21"/>
                  </a:lnTo>
                  <a:lnTo>
                    <a:pt x="17" y="21"/>
                  </a:lnTo>
                  <a:lnTo>
                    <a:pt x="18" y="21"/>
                  </a:lnTo>
                  <a:lnTo>
                    <a:pt x="20" y="21"/>
                  </a:lnTo>
                  <a:lnTo>
                    <a:pt x="21" y="21"/>
                  </a:lnTo>
                  <a:lnTo>
                    <a:pt x="22" y="21"/>
                  </a:lnTo>
                  <a:lnTo>
                    <a:pt x="24" y="21"/>
                  </a:lnTo>
                  <a:lnTo>
                    <a:pt x="25" y="21"/>
                  </a:lnTo>
                  <a:lnTo>
                    <a:pt x="27" y="21"/>
                  </a:lnTo>
                  <a:lnTo>
                    <a:pt x="28" y="21"/>
                  </a:lnTo>
                  <a:lnTo>
                    <a:pt x="29" y="21"/>
                  </a:lnTo>
                  <a:lnTo>
                    <a:pt x="31" y="21"/>
                  </a:lnTo>
                  <a:lnTo>
                    <a:pt x="32" y="21"/>
                  </a:lnTo>
                  <a:lnTo>
                    <a:pt x="34" y="21"/>
                  </a:lnTo>
                  <a:lnTo>
                    <a:pt x="35" y="21"/>
                  </a:lnTo>
                  <a:lnTo>
                    <a:pt x="36" y="20"/>
                  </a:lnTo>
                  <a:lnTo>
                    <a:pt x="37" y="20"/>
                  </a:lnTo>
                  <a:lnTo>
                    <a:pt x="39" y="20"/>
                  </a:lnTo>
                  <a:lnTo>
                    <a:pt x="40" y="20"/>
                  </a:lnTo>
                  <a:lnTo>
                    <a:pt x="41" y="20"/>
                  </a:lnTo>
                  <a:lnTo>
                    <a:pt x="43" y="20"/>
                  </a:lnTo>
                  <a:lnTo>
                    <a:pt x="44" y="0"/>
                  </a:lnTo>
                  <a:lnTo>
                    <a:pt x="42"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0" name="Freeform 1180"/>
            <p:cNvSpPr>
              <a:spLocks/>
            </p:cNvSpPr>
            <p:nvPr/>
          </p:nvSpPr>
          <p:spPr bwMode="auto">
            <a:xfrm>
              <a:off x="1573" y="3398"/>
              <a:ext cx="44" cy="22"/>
            </a:xfrm>
            <a:custGeom>
              <a:avLst/>
              <a:gdLst>
                <a:gd name="T0" fmla="*/ 42 w 44"/>
                <a:gd name="T1" fmla="*/ 0 h 22"/>
                <a:gd name="T2" fmla="*/ 42 w 44"/>
                <a:gd name="T3" fmla="*/ 1 h 22"/>
                <a:gd name="T4" fmla="*/ 42 w 44"/>
                <a:gd name="T5" fmla="*/ 1 h 22"/>
                <a:gd name="T6" fmla="*/ 42 w 44"/>
                <a:gd name="T7" fmla="*/ 1 h 22"/>
                <a:gd name="T8" fmla="*/ 42 w 44"/>
                <a:gd name="T9" fmla="*/ 1 h 22"/>
                <a:gd name="T10" fmla="*/ 41 w 44"/>
                <a:gd name="T11" fmla="*/ 1 h 22"/>
                <a:gd name="T12" fmla="*/ 41 w 44"/>
                <a:gd name="T13" fmla="*/ 1 h 22"/>
                <a:gd name="T14" fmla="*/ 0 w 44"/>
                <a:gd name="T15" fmla="*/ 4 h 22"/>
                <a:gd name="T16" fmla="*/ 0 w 44"/>
                <a:gd name="T17" fmla="*/ 22 h 22"/>
                <a:gd name="T18" fmla="*/ 1 w 44"/>
                <a:gd name="T19" fmla="*/ 22 h 22"/>
                <a:gd name="T20" fmla="*/ 2 w 44"/>
                <a:gd name="T21" fmla="*/ 22 h 22"/>
                <a:gd name="T22" fmla="*/ 3 w 44"/>
                <a:gd name="T23" fmla="*/ 22 h 22"/>
                <a:gd name="T24" fmla="*/ 5 w 44"/>
                <a:gd name="T25" fmla="*/ 22 h 22"/>
                <a:gd name="T26" fmla="*/ 6 w 44"/>
                <a:gd name="T27" fmla="*/ 22 h 22"/>
                <a:gd name="T28" fmla="*/ 8 w 44"/>
                <a:gd name="T29" fmla="*/ 22 h 22"/>
                <a:gd name="T30" fmla="*/ 9 w 44"/>
                <a:gd name="T31" fmla="*/ 22 h 22"/>
                <a:gd name="T32" fmla="*/ 10 w 44"/>
                <a:gd name="T33" fmla="*/ 22 h 22"/>
                <a:gd name="T34" fmla="*/ 11 w 44"/>
                <a:gd name="T35" fmla="*/ 22 h 22"/>
                <a:gd name="T36" fmla="*/ 13 w 44"/>
                <a:gd name="T37" fmla="*/ 22 h 22"/>
                <a:gd name="T38" fmla="*/ 14 w 44"/>
                <a:gd name="T39" fmla="*/ 21 h 22"/>
                <a:gd name="T40" fmla="*/ 15 w 44"/>
                <a:gd name="T41" fmla="*/ 21 h 22"/>
                <a:gd name="T42" fmla="*/ 17 w 44"/>
                <a:gd name="T43" fmla="*/ 21 h 22"/>
                <a:gd name="T44" fmla="*/ 18 w 44"/>
                <a:gd name="T45" fmla="*/ 21 h 22"/>
                <a:gd name="T46" fmla="*/ 20 w 44"/>
                <a:gd name="T47" fmla="*/ 21 h 22"/>
                <a:gd name="T48" fmla="*/ 21 w 44"/>
                <a:gd name="T49" fmla="*/ 21 h 22"/>
                <a:gd name="T50" fmla="*/ 22 w 44"/>
                <a:gd name="T51" fmla="*/ 21 h 22"/>
                <a:gd name="T52" fmla="*/ 24 w 44"/>
                <a:gd name="T53" fmla="*/ 21 h 22"/>
                <a:gd name="T54" fmla="*/ 25 w 44"/>
                <a:gd name="T55" fmla="*/ 21 h 22"/>
                <a:gd name="T56" fmla="*/ 27 w 44"/>
                <a:gd name="T57" fmla="*/ 21 h 22"/>
                <a:gd name="T58" fmla="*/ 28 w 44"/>
                <a:gd name="T59" fmla="*/ 21 h 22"/>
                <a:gd name="T60" fmla="*/ 29 w 44"/>
                <a:gd name="T61" fmla="*/ 21 h 22"/>
                <a:gd name="T62" fmla="*/ 31 w 44"/>
                <a:gd name="T63" fmla="*/ 21 h 22"/>
                <a:gd name="T64" fmla="*/ 32 w 44"/>
                <a:gd name="T65" fmla="*/ 21 h 22"/>
                <a:gd name="T66" fmla="*/ 34 w 44"/>
                <a:gd name="T67" fmla="*/ 21 h 22"/>
                <a:gd name="T68" fmla="*/ 35 w 44"/>
                <a:gd name="T69" fmla="*/ 21 h 22"/>
                <a:gd name="T70" fmla="*/ 36 w 44"/>
                <a:gd name="T71" fmla="*/ 20 h 22"/>
                <a:gd name="T72" fmla="*/ 37 w 44"/>
                <a:gd name="T73" fmla="*/ 20 h 22"/>
                <a:gd name="T74" fmla="*/ 39 w 44"/>
                <a:gd name="T75" fmla="*/ 20 h 22"/>
                <a:gd name="T76" fmla="*/ 40 w 44"/>
                <a:gd name="T77" fmla="*/ 20 h 22"/>
                <a:gd name="T78" fmla="*/ 41 w 44"/>
                <a:gd name="T79" fmla="*/ 20 h 22"/>
                <a:gd name="T80" fmla="*/ 43 w 44"/>
                <a:gd name="T81" fmla="*/ 20 h 22"/>
                <a:gd name="T82" fmla="*/ 44 w 44"/>
                <a:gd name="T83" fmla="*/ 0 h 22"/>
                <a:gd name="T84" fmla="*/ 42 w 44"/>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22">
                  <a:moveTo>
                    <a:pt x="42" y="0"/>
                  </a:moveTo>
                  <a:lnTo>
                    <a:pt x="42" y="1"/>
                  </a:lnTo>
                  <a:lnTo>
                    <a:pt x="42" y="1"/>
                  </a:lnTo>
                  <a:lnTo>
                    <a:pt x="42" y="1"/>
                  </a:lnTo>
                  <a:lnTo>
                    <a:pt x="42" y="1"/>
                  </a:lnTo>
                  <a:lnTo>
                    <a:pt x="41" y="1"/>
                  </a:lnTo>
                  <a:lnTo>
                    <a:pt x="41" y="1"/>
                  </a:lnTo>
                  <a:lnTo>
                    <a:pt x="0" y="4"/>
                  </a:lnTo>
                  <a:lnTo>
                    <a:pt x="0" y="22"/>
                  </a:lnTo>
                  <a:lnTo>
                    <a:pt x="1" y="22"/>
                  </a:lnTo>
                  <a:lnTo>
                    <a:pt x="2" y="22"/>
                  </a:lnTo>
                  <a:lnTo>
                    <a:pt x="3" y="22"/>
                  </a:lnTo>
                  <a:lnTo>
                    <a:pt x="5" y="22"/>
                  </a:lnTo>
                  <a:lnTo>
                    <a:pt x="6" y="22"/>
                  </a:lnTo>
                  <a:lnTo>
                    <a:pt x="8" y="22"/>
                  </a:lnTo>
                  <a:lnTo>
                    <a:pt x="9" y="22"/>
                  </a:lnTo>
                  <a:lnTo>
                    <a:pt x="10" y="22"/>
                  </a:lnTo>
                  <a:lnTo>
                    <a:pt x="11" y="22"/>
                  </a:lnTo>
                  <a:lnTo>
                    <a:pt x="13" y="22"/>
                  </a:lnTo>
                  <a:lnTo>
                    <a:pt x="14" y="21"/>
                  </a:lnTo>
                  <a:lnTo>
                    <a:pt x="15" y="21"/>
                  </a:lnTo>
                  <a:lnTo>
                    <a:pt x="17" y="21"/>
                  </a:lnTo>
                  <a:lnTo>
                    <a:pt x="18" y="21"/>
                  </a:lnTo>
                  <a:lnTo>
                    <a:pt x="20" y="21"/>
                  </a:lnTo>
                  <a:lnTo>
                    <a:pt x="21" y="21"/>
                  </a:lnTo>
                  <a:lnTo>
                    <a:pt x="22" y="21"/>
                  </a:lnTo>
                  <a:lnTo>
                    <a:pt x="24" y="21"/>
                  </a:lnTo>
                  <a:lnTo>
                    <a:pt x="25" y="21"/>
                  </a:lnTo>
                  <a:lnTo>
                    <a:pt x="27" y="21"/>
                  </a:lnTo>
                  <a:lnTo>
                    <a:pt x="28" y="21"/>
                  </a:lnTo>
                  <a:lnTo>
                    <a:pt x="29" y="21"/>
                  </a:lnTo>
                  <a:lnTo>
                    <a:pt x="31" y="21"/>
                  </a:lnTo>
                  <a:lnTo>
                    <a:pt x="32" y="21"/>
                  </a:lnTo>
                  <a:lnTo>
                    <a:pt x="34" y="21"/>
                  </a:lnTo>
                  <a:lnTo>
                    <a:pt x="35" y="21"/>
                  </a:lnTo>
                  <a:lnTo>
                    <a:pt x="36" y="20"/>
                  </a:lnTo>
                  <a:lnTo>
                    <a:pt x="37" y="20"/>
                  </a:lnTo>
                  <a:lnTo>
                    <a:pt x="39" y="20"/>
                  </a:lnTo>
                  <a:lnTo>
                    <a:pt x="40" y="20"/>
                  </a:lnTo>
                  <a:lnTo>
                    <a:pt x="41" y="20"/>
                  </a:lnTo>
                  <a:lnTo>
                    <a:pt x="43" y="20"/>
                  </a:lnTo>
                  <a:lnTo>
                    <a:pt x="44" y="0"/>
                  </a:lnTo>
                  <a:lnTo>
                    <a:pt x="42" y="0"/>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1" name="Freeform 1181"/>
            <p:cNvSpPr>
              <a:spLocks/>
            </p:cNvSpPr>
            <p:nvPr/>
          </p:nvSpPr>
          <p:spPr bwMode="auto">
            <a:xfrm>
              <a:off x="1516" y="3402"/>
              <a:ext cx="44" cy="22"/>
            </a:xfrm>
            <a:custGeom>
              <a:avLst/>
              <a:gdLst>
                <a:gd name="T0" fmla="*/ 0 w 44"/>
                <a:gd name="T1" fmla="*/ 4 h 22"/>
                <a:gd name="T2" fmla="*/ 1 w 44"/>
                <a:gd name="T3" fmla="*/ 22 h 22"/>
                <a:gd name="T4" fmla="*/ 43 w 44"/>
                <a:gd name="T5" fmla="*/ 19 h 22"/>
                <a:gd name="T6" fmla="*/ 43 w 44"/>
                <a:gd name="T7" fmla="*/ 17 h 22"/>
                <a:gd name="T8" fmla="*/ 43 w 44"/>
                <a:gd name="T9" fmla="*/ 17 h 22"/>
                <a:gd name="T10" fmla="*/ 44 w 44"/>
                <a:gd name="T11" fmla="*/ 15 h 22"/>
                <a:gd name="T12" fmla="*/ 44 w 44"/>
                <a:gd name="T13" fmla="*/ 14 h 22"/>
                <a:gd name="T14" fmla="*/ 44 w 44"/>
                <a:gd name="T15" fmla="*/ 13 h 22"/>
                <a:gd name="T16" fmla="*/ 44 w 44"/>
                <a:gd name="T17" fmla="*/ 12 h 22"/>
                <a:gd name="T18" fmla="*/ 44 w 44"/>
                <a:gd name="T19" fmla="*/ 11 h 22"/>
                <a:gd name="T20" fmla="*/ 44 w 44"/>
                <a:gd name="T21" fmla="*/ 10 h 22"/>
                <a:gd name="T22" fmla="*/ 44 w 44"/>
                <a:gd name="T23" fmla="*/ 8 h 22"/>
                <a:gd name="T24" fmla="*/ 44 w 44"/>
                <a:gd name="T25" fmla="*/ 7 h 22"/>
                <a:gd name="T26" fmla="*/ 44 w 44"/>
                <a:gd name="T27" fmla="*/ 6 h 22"/>
                <a:gd name="T28" fmla="*/ 44 w 44"/>
                <a:gd name="T29" fmla="*/ 4 h 22"/>
                <a:gd name="T30" fmla="*/ 44 w 44"/>
                <a:gd name="T31" fmla="*/ 3 h 22"/>
                <a:gd name="T32" fmla="*/ 44 w 44"/>
                <a:gd name="T33" fmla="*/ 2 h 22"/>
                <a:gd name="T34" fmla="*/ 44 w 44"/>
                <a:gd name="T35" fmla="*/ 0 h 22"/>
                <a:gd name="T36" fmla="*/ 43 w 44"/>
                <a:gd name="T37" fmla="*/ 0 h 22"/>
                <a:gd name="T38" fmla="*/ 40 w 44"/>
                <a:gd name="T39" fmla="*/ 0 h 22"/>
                <a:gd name="T40" fmla="*/ 37 w 44"/>
                <a:gd name="T41" fmla="*/ 1 h 22"/>
                <a:gd name="T42" fmla="*/ 35 w 44"/>
                <a:gd name="T43" fmla="*/ 1 h 22"/>
                <a:gd name="T44" fmla="*/ 32 w 44"/>
                <a:gd name="T45" fmla="*/ 1 h 22"/>
                <a:gd name="T46" fmla="*/ 29 w 44"/>
                <a:gd name="T47" fmla="*/ 2 h 22"/>
                <a:gd name="T48" fmla="*/ 26 w 44"/>
                <a:gd name="T49" fmla="*/ 2 h 22"/>
                <a:gd name="T50" fmla="*/ 24 w 44"/>
                <a:gd name="T51" fmla="*/ 2 h 22"/>
                <a:gd name="T52" fmla="*/ 21 w 44"/>
                <a:gd name="T53" fmla="*/ 2 h 22"/>
                <a:gd name="T54" fmla="*/ 18 w 44"/>
                <a:gd name="T55" fmla="*/ 2 h 22"/>
                <a:gd name="T56" fmla="*/ 15 w 44"/>
                <a:gd name="T57" fmla="*/ 2 h 22"/>
                <a:gd name="T58" fmla="*/ 13 w 44"/>
                <a:gd name="T59" fmla="*/ 2 h 22"/>
                <a:gd name="T60" fmla="*/ 10 w 44"/>
                <a:gd name="T61" fmla="*/ 3 h 22"/>
                <a:gd name="T62" fmla="*/ 7 w 44"/>
                <a:gd name="T63" fmla="*/ 3 h 22"/>
                <a:gd name="T64" fmla="*/ 5 w 44"/>
                <a:gd name="T65" fmla="*/ 3 h 22"/>
                <a:gd name="T66" fmla="*/ 2 w 44"/>
                <a:gd name="T67"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22">
                  <a:moveTo>
                    <a:pt x="1" y="3"/>
                  </a:moveTo>
                  <a:lnTo>
                    <a:pt x="0" y="4"/>
                  </a:lnTo>
                  <a:lnTo>
                    <a:pt x="0" y="21"/>
                  </a:lnTo>
                  <a:lnTo>
                    <a:pt x="1" y="22"/>
                  </a:lnTo>
                  <a:lnTo>
                    <a:pt x="43" y="19"/>
                  </a:lnTo>
                  <a:lnTo>
                    <a:pt x="43" y="19"/>
                  </a:lnTo>
                  <a:lnTo>
                    <a:pt x="43" y="18"/>
                  </a:lnTo>
                  <a:lnTo>
                    <a:pt x="43" y="17"/>
                  </a:lnTo>
                  <a:lnTo>
                    <a:pt x="43" y="17"/>
                  </a:lnTo>
                  <a:lnTo>
                    <a:pt x="43" y="17"/>
                  </a:lnTo>
                  <a:lnTo>
                    <a:pt x="43" y="16"/>
                  </a:lnTo>
                  <a:lnTo>
                    <a:pt x="44" y="15"/>
                  </a:lnTo>
                  <a:lnTo>
                    <a:pt x="44" y="15"/>
                  </a:lnTo>
                  <a:lnTo>
                    <a:pt x="44" y="14"/>
                  </a:lnTo>
                  <a:lnTo>
                    <a:pt x="44" y="14"/>
                  </a:lnTo>
                  <a:lnTo>
                    <a:pt x="44" y="13"/>
                  </a:lnTo>
                  <a:lnTo>
                    <a:pt x="44" y="12"/>
                  </a:lnTo>
                  <a:lnTo>
                    <a:pt x="44" y="12"/>
                  </a:lnTo>
                  <a:lnTo>
                    <a:pt x="44" y="11"/>
                  </a:lnTo>
                  <a:lnTo>
                    <a:pt x="44" y="11"/>
                  </a:lnTo>
                  <a:lnTo>
                    <a:pt x="44" y="10"/>
                  </a:lnTo>
                  <a:lnTo>
                    <a:pt x="44" y="10"/>
                  </a:lnTo>
                  <a:lnTo>
                    <a:pt x="44" y="9"/>
                  </a:lnTo>
                  <a:lnTo>
                    <a:pt x="44" y="8"/>
                  </a:lnTo>
                  <a:lnTo>
                    <a:pt x="44" y="8"/>
                  </a:lnTo>
                  <a:lnTo>
                    <a:pt x="44" y="7"/>
                  </a:lnTo>
                  <a:lnTo>
                    <a:pt x="44" y="6"/>
                  </a:lnTo>
                  <a:lnTo>
                    <a:pt x="44" y="6"/>
                  </a:lnTo>
                  <a:lnTo>
                    <a:pt x="44" y="5"/>
                  </a:lnTo>
                  <a:lnTo>
                    <a:pt x="44" y="4"/>
                  </a:lnTo>
                  <a:lnTo>
                    <a:pt x="44" y="4"/>
                  </a:lnTo>
                  <a:lnTo>
                    <a:pt x="44" y="3"/>
                  </a:lnTo>
                  <a:lnTo>
                    <a:pt x="44" y="2"/>
                  </a:lnTo>
                  <a:lnTo>
                    <a:pt x="44" y="2"/>
                  </a:lnTo>
                  <a:lnTo>
                    <a:pt x="44" y="1"/>
                  </a:lnTo>
                  <a:lnTo>
                    <a:pt x="44" y="0"/>
                  </a:lnTo>
                  <a:lnTo>
                    <a:pt x="44" y="0"/>
                  </a:lnTo>
                  <a:lnTo>
                    <a:pt x="43" y="0"/>
                  </a:lnTo>
                  <a:lnTo>
                    <a:pt x="41" y="0"/>
                  </a:lnTo>
                  <a:lnTo>
                    <a:pt x="40" y="0"/>
                  </a:lnTo>
                  <a:lnTo>
                    <a:pt x="39" y="0"/>
                  </a:lnTo>
                  <a:lnTo>
                    <a:pt x="37" y="1"/>
                  </a:lnTo>
                  <a:lnTo>
                    <a:pt x="36" y="1"/>
                  </a:lnTo>
                  <a:lnTo>
                    <a:pt x="35" y="1"/>
                  </a:lnTo>
                  <a:lnTo>
                    <a:pt x="33" y="1"/>
                  </a:lnTo>
                  <a:lnTo>
                    <a:pt x="32" y="1"/>
                  </a:lnTo>
                  <a:lnTo>
                    <a:pt x="31" y="2"/>
                  </a:lnTo>
                  <a:lnTo>
                    <a:pt x="29" y="2"/>
                  </a:lnTo>
                  <a:lnTo>
                    <a:pt x="28" y="2"/>
                  </a:lnTo>
                  <a:lnTo>
                    <a:pt x="26" y="2"/>
                  </a:lnTo>
                  <a:lnTo>
                    <a:pt x="25" y="2"/>
                  </a:lnTo>
                  <a:lnTo>
                    <a:pt x="24" y="2"/>
                  </a:lnTo>
                  <a:lnTo>
                    <a:pt x="22" y="2"/>
                  </a:lnTo>
                  <a:lnTo>
                    <a:pt x="21" y="2"/>
                  </a:lnTo>
                  <a:lnTo>
                    <a:pt x="19" y="2"/>
                  </a:lnTo>
                  <a:lnTo>
                    <a:pt x="18" y="2"/>
                  </a:lnTo>
                  <a:lnTo>
                    <a:pt x="17" y="2"/>
                  </a:lnTo>
                  <a:lnTo>
                    <a:pt x="15" y="2"/>
                  </a:lnTo>
                  <a:lnTo>
                    <a:pt x="14" y="2"/>
                  </a:lnTo>
                  <a:lnTo>
                    <a:pt x="13" y="2"/>
                  </a:lnTo>
                  <a:lnTo>
                    <a:pt x="11" y="2"/>
                  </a:lnTo>
                  <a:lnTo>
                    <a:pt x="10" y="3"/>
                  </a:lnTo>
                  <a:lnTo>
                    <a:pt x="8" y="3"/>
                  </a:lnTo>
                  <a:lnTo>
                    <a:pt x="7" y="3"/>
                  </a:lnTo>
                  <a:lnTo>
                    <a:pt x="6" y="3"/>
                  </a:lnTo>
                  <a:lnTo>
                    <a:pt x="5" y="3"/>
                  </a:lnTo>
                  <a:lnTo>
                    <a:pt x="3" y="3"/>
                  </a:lnTo>
                  <a:lnTo>
                    <a:pt x="2" y="3"/>
                  </a:lnTo>
                  <a:lnTo>
                    <a:pt x="1" y="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2" name="Freeform 1182"/>
            <p:cNvSpPr>
              <a:spLocks/>
            </p:cNvSpPr>
            <p:nvPr/>
          </p:nvSpPr>
          <p:spPr bwMode="auto">
            <a:xfrm>
              <a:off x="1516" y="3402"/>
              <a:ext cx="44" cy="22"/>
            </a:xfrm>
            <a:custGeom>
              <a:avLst/>
              <a:gdLst>
                <a:gd name="T0" fmla="*/ 0 w 44"/>
                <a:gd name="T1" fmla="*/ 4 h 22"/>
                <a:gd name="T2" fmla="*/ 1 w 44"/>
                <a:gd name="T3" fmla="*/ 22 h 22"/>
                <a:gd name="T4" fmla="*/ 43 w 44"/>
                <a:gd name="T5" fmla="*/ 19 h 22"/>
                <a:gd name="T6" fmla="*/ 43 w 44"/>
                <a:gd name="T7" fmla="*/ 17 h 22"/>
                <a:gd name="T8" fmla="*/ 43 w 44"/>
                <a:gd name="T9" fmla="*/ 17 h 22"/>
                <a:gd name="T10" fmla="*/ 44 w 44"/>
                <a:gd name="T11" fmla="*/ 15 h 22"/>
                <a:gd name="T12" fmla="*/ 44 w 44"/>
                <a:gd name="T13" fmla="*/ 14 h 22"/>
                <a:gd name="T14" fmla="*/ 44 w 44"/>
                <a:gd name="T15" fmla="*/ 13 h 22"/>
                <a:gd name="T16" fmla="*/ 44 w 44"/>
                <a:gd name="T17" fmla="*/ 12 h 22"/>
                <a:gd name="T18" fmla="*/ 44 w 44"/>
                <a:gd name="T19" fmla="*/ 11 h 22"/>
                <a:gd name="T20" fmla="*/ 44 w 44"/>
                <a:gd name="T21" fmla="*/ 10 h 22"/>
                <a:gd name="T22" fmla="*/ 44 w 44"/>
                <a:gd name="T23" fmla="*/ 8 h 22"/>
                <a:gd name="T24" fmla="*/ 44 w 44"/>
                <a:gd name="T25" fmla="*/ 7 h 22"/>
                <a:gd name="T26" fmla="*/ 44 w 44"/>
                <a:gd name="T27" fmla="*/ 6 h 22"/>
                <a:gd name="T28" fmla="*/ 44 w 44"/>
                <a:gd name="T29" fmla="*/ 4 h 22"/>
                <a:gd name="T30" fmla="*/ 44 w 44"/>
                <a:gd name="T31" fmla="*/ 3 h 22"/>
                <a:gd name="T32" fmla="*/ 44 w 44"/>
                <a:gd name="T33" fmla="*/ 2 h 22"/>
                <a:gd name="T34" fmla="*/ 44 w 44"/>
                <a:gd name="T35" fmla="*/ 0 h 22"/>
                <a:gd name="T36" fmla="*/ 43 w 44"/>
                <a:gd name="T37" fmla="*/ 0 h 22"/>
                <a:gd name="T38" fmla="*/ 40 w 44"/>
                <a:gd name="T39" fmla="*/ 0 h 22"/>
                <a:gd name="T40" fmla="*/ 37 w 44"/>
                <a:gd name="T41" fmla="*/ 1 h 22"/>
                <a:gd name="T42" fmla="*/ 35 w 44"/>
                <a:gd name="T43" fmla="*/ 1 h 22"/>
                <a:gd name="T44" fmla="*/ 32 w 44"/>
                <a:gd name="T45" fmla="*/ 1 h 22"/>
                <a:gd name="T46" fmla="*/ 29 w 44"/>
                <a:gd name="T47" fmla="*/ 2 h 22"/>
                <a:gd name="T48" fmla="*/ 26 w 44"/>
                <a:gd name="T49" fmla="*/ 2 h 22"/>
                <a:gd name="T50" fmla="*/ 24 w 44"/>
                <a:gd name="T51" fmla="*/ 2 h 22"/>
                <a:gd name="T52" fmla="*/ 21 w 44"/>
                <a:gd name="T53" fmla="*/ 2 h 22"/>
                <a:gd name="T54" fmla="*/ 18 w 44"/>
                <a:gd name="T55" fmla="*/ 2 h 22"/>
                <a:gd name="T56" fmla="*/ 15 w 44"/>
                <a:gd name="T57" fmla="*/ 2 h 22"/>
                <a:gd name="T58" fmla="*/ 13 w 44"/>
                <a:gd name="T59" fmla="*/ 2 h 22"/>
                <a:gd name="T60" fmla="*/ 10 w 44"/>
                <a:gd name="T61" fmla="*/ 3 h 22"/>
                <a:gd name="T62" fmla="*/ 7 w 44"/>
                <a:gd name="T63" fmla="*/ 3 h 22"/>
                <a:gd name="T64" fmla="*/ 5 w 44"/>
                <a:gd name="T65" fmla="*/ 3 h 22"/>
                <a:gd name="T66" fmla="*/ 2 w 44"/>
                <a:gd name="T67"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22">
                  <a:moveTo>
                    <a:pt x="1" y="3"/>
                  </a:moveTo>
                  <a:lnTo>
                    <a:pt x="0" y="4"/>
                  </a:lnTo>
                  <a:lnTo>
                    <a:pt x="0" y="21"/>
                  </a:lnTo>
                  <a:lnTo>
                    <a:pt x="1" y="22"/>
                  </a:lnTo>
                  <a:lnTo>
                    <a:pt x="43" y="19"/>
                  </a:lnTo>
                  <a:lnTo>
                    <a:pt x="43" y="19"/>
                  </a:lnTo>
                  <a:lnTo>
                    <a:pt x="43" y="18"/>
                  </a:lnTo>
                  <a:lnTo>
                    <a:pt x="43" y="17"/>
                  </a:lnTo>
                  <a:lnTo>
                    <a:pt x="43" y="17"/>
                  </a:lnTo>
                  <a:lnTo>
                    <a:pt x="43" y="17"/>
                  </a:lnTo>
                  <a:lnTo>
                    <a:pt x="43" y="16"/>
                  </a:lnTo>
                  <a:lnTo>
                    <a:pt x="44" y="15"/>
                  </a:lnTo>
                  <a:lnTo>
                    <a:pt x="44" y="15"/>
                  </a:lnTo>
                  <a:lnTo>
                    <a:pt x="44" y="14"/>
                  </a:lnTo>
                  <a:lnTo>
                    <a:pt x="44" y="14"/>
                  </a:lnTo>
                  <a:lnTo>
                    <a:pt x="44" y="13"/>
                  </a:lnTo>
                  <a:lnTo>
                    <a:pt x="44" y="12"/>
                  </a:lnTo>
                  <a:lnTo>
                    <a:pt x="44" y="12"/>
                  </a:lnTo>
                  <a:lnTo>
                    <a:pt x="44" y="11"/>
                  </a:lnTo>
                  <a:lnTo>
                    <a:pt x="44" y="11"/>
                  </a:lnTo>
                  <a:lnTo>
                    <a:pt x="44" y="10"/>
                  </a:lnTo>
                  <a:lnTo>
                    <a:pt x="44" y="10"/>
                  </a:lnTo>
                  <a:lnTo>
                    <a:pt x="44" y="9"/>
                  </a:lnTo>
                  <a:lnTo>
                    <a:pt x="44" y="8"/>
                  </a:lnTo>
                  <a:lnTo>
                    <a:pt x="44" y="8"/>
                  </a:lnTo>
                  <a:lnTo>
                    <a:pt x="44" y="7"/>
                  </a:lnTo>
                  <a:lnTo>
                    <a:pt x="44" y="6"/>
                  </a:lnTo>
                  <a:lnTo>
                    <a:pt x="44" y="6"/>
                  </a:lnTo>
                  <a:lnTo>
                    <a:pt x="44" y="5"/>
                  </a:lnTo>
                  <a:lnTo>
                    <a:pt x="44" y="4"/>
                  </a:lnTo>
                  <a:lnTo>
                    <a:pt x="44" y="4"/>
                  </a:lnTo>
                  <a:lnTo>
                    <a:pt x="44" y="3"/>
                  </a:lnTo>
                  <a:lnTo>
                    <a:pt x="44" y="2"/>
                  </a:lnTo>
                  <a:lnTo>
                    <a:pt x="44" y="2"/>
                  </a:lnTo>
                  <a:lnTo>
                    <a:pt x="44" y="1"/>
                  </a:lnTo>
                  <a:lnTo>
                    <a:pt x="44" y="0"/>
                  </a:lnTo>
                  <a:lnTo>
                    <a:pt x="44" y="0"/>
                  </a:lnTo>
                  <a:lnTo>
                    <a:pt x="43" y="0"/>
                  </a:lnTo>
                  <a:lnTo>
                    <a:pt x="41" y="0"/>
                  </a:lnTo>
                  <a:lnTo>
                    <a:pt x="40" y="0"/>
                  </a:lnTo>
                  <a:lnTo>
                    <a:pt x="39" y="0"/>
                  </a:lnTo>
                  <a:lnTo>
                    <a:pt x="37" y="1"/>
                  </a:lnTo>
                  <a:lnTo>
                    <a:pt x="36" y="1"/>
                  </a:lnTo>
                  <a:lnTo>
                    <a:pt x="35" y="1"/>
                  </a:lnTo>
                  <a:lnTo>
                    <a:pt x="33" y="1"/>
                  </a:lnTo>
                  <a:lnTo>
                    <a:pt x="32" y="1"/>
                  </a:lnTo>
                  <a:lnTo>
                    <a:pt x="31" y="2"/>
                  </a:lnTo>
                  <a:lnTo>
                    <a:pt x="29" y="2"/>
                  </a:lnTo>
                  <a:lnTo>
                    <a:pt x="28" y="2"/>
                  </a:lnTo>
                  <a:lnTo>
                    <a:pt x="26" y="2"/>
                  </a:lnTo>
                  <a:lnTo>
                    <a:pt x="25" y="2"/>
                  </a:lnTo>
                  <a:lnTo>
                    <a:pt x="24" y="2"/>
                  </a:lnTo>
                  <a:lnTo>
                    <a:pt x="22" y="2"/>
                  </a:lnTo>
                  <a:lnTo>
                    <a:pt x="21" y="2"/>
                  </a:lnTo>
                  <a:lnTo>
                    <a:pt x="19" y="2"/>
                  </a:lnTo>
                  <a:lnTo>
                    <a:pt x="18" y="2"/>
                  </a:lnTo>
                  <a:lnTo>
                    <a:pt x="17" y="2"/>
                  </a:lnTo>
                  <a:lnTo>
                    <a:pt x="15" y="2"/>
                  </a:lnTo>
                  <a:lnTo>
                    <a:pt x="14" y="2"/>
                  </a:lnTo>
                  <a:lnTo>
                    <a:pt x="13" y="2"/>
                  </a:lnTo>
                  <a:lnTo>
                    <a:pt x="11" y="2"/>
                  </a:lnTo>
                  <a:lnTo>
                    <a:pt x="10" y="3"/>
                  </a:lnTo>
                  <a:lnTo>
                    <a:pt x="8" y="3"/>
                  </a:lnTo>
                  <a:lnTo>
                    <a:pt x="7" y="3"/>
                  </a:lnTo>
                  <a:lnTo>
                    <a:pt x="6" y="3"/>
                  </a:lnTo>
                  <a:lnTo>
                    <a:pt x="5" y="3"/>
                  </a:lnTo>
                  <a:lnTo>
                    <a:pt x="3" y="3"/>
                  </a:lnTo>
                  <a:lnTo>
                    <a:pt x="2" y="3"/>
                  </a:lnTo>
                  <a:lnTo>
                    <a:pt x="1" y="3"/>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3" name="Freeform 1183"/>
            <p:cNvSpPr>
              <a:spLocks/>
            </p:cNvSpPr>
            <p:nvPr/>
          </p:nvSpPr>
          <p:spPr bwMode="auto">
            <a:xfrm>
              <a:off x="1458" y="3406"/>
              <a:ext cx="44" cy="21"/>
            </a:xfrm>
            <a:custGeom>
              <a:avLst/>
              <a:gdLst>
                <a:gd name="T0" fmla="*/ 0 w 44"/>
                <a:gd name="T1" fmla="*/ 5 h 21"/>
                <a:gd name="T2" fmla="*/ 1 w 44"/>
                <a:gd name="T3" fmla="*/ 21 h 21"/>
                <a:gd name="T4" fmla="*/ 43 w 44"/>
                <a:gd name="T5" fmla="*/ 19 h 21"/>
                <a:gd name="T6" fmla="*/ 43 w 44"/>
                <a:gd name="T7" fmla="*/ 17 h 21"/>
                <a:gd name="T8" fmla="*/ 44 w 44"/>
                <a:gd name="T9" fmla="*/ 0 h 21"/>
                <a:gd name="T10" fmla="*/ 42 w 44"/>
                <a:gd name="T11" fmla="*/ 0 h 21"/>
                <a:gd name="T12" fmla="*/ 41 w 44"/>
                <a:gd name="T13" fmla="*/ 0 h 21"/>
                <a:gd name="T14" fmla="*/ 39 w 44"/>
                <a:gd name="T15" fmla="*/ 0 h 21"/>
                <a:gd name="T16" fmla="*/ 38 w 44"/>
                <a:gd name="T17" fmla="*/ 0 h 21"/>
                <a:gd name="T18" fmla="*/ 37 w 44"/>
                <a:gd name="T19" fmla="*/ 1 h 21"/>
                <a:gd name="T20" fmla="*/ 35 w 44"/>
                <a:gd name="T21" fmla="*/ 1 h 21"/>
                <a:gd name="T22" fmla="*/ 34 w 44"/>
                <a:gd name="T23" fmla="*/ 1 h 21"/>
                <a:gd name="T24" fmla="*/ 32 w 44"/>
                <a:gd name="T25" fmla="*/ 1 h 21"/>
                <a:gd name="T26" fmla="*/ 31 w 44"/>
                <a:gd name="T27" fmla="*/ 1 h 21"/>
                <a:gd name="T28" fmla="*/ 30 w 44"/>
                <a:gd name="T29" fmla="*/ 1 h 21"/>
                <a:gd name="T30" fmla="*/ 29 w 44"/>
                <a:gd name="T31" fmla="*/ 1 h 21"/>
                <a:gd name="T32" fmla="*/ 27 w 44"/>
                <a:gd name="T33" fmla="*/ 1 h 21"/>
                <a:gd name="T34" fmla="*/ 26 w 44"/>
                <a:gd name="T35" fmla="*/ 2 h 21"/>
                <a:gd name="T36" fmla="*/ 24 w 44"/>
                <a:gd name="T37" fmla="*/ 2 h 21"/>
                <a:gd name="T38" fmla="*/ 23 w 44"/>
                <a:gd name="T39" fmla="*/ 2 h 21"/>
                <a:gd name="T40" fmla="*/ 22 w 44"/>
                <a:gd name="T41" fmla="*/ 2 h 21"/>
                <a:gd name="T42" fmla="*/ 21 w 44"/>
                <a:gd name="T43" fmla="*/ 2 h 21"/>
                <a:gd name="T44" fmla="*/ 19 w 44"/>
                <a:gd name="T45" fmla="*/ 2 h 21"/>
                <a:gd name="T46" fmla="*/ 18 w 44"/>
                <a:gd name="T47" fmla="*/ 2 h 21"/>
                <a:gd name="T48" fmla="*/ 16 w 44"/>
                <a:gd name="T49" fmla="*/ 2 h 21"/>
                <a:gd name="T50" fmla="*/ 15 w 44"/>
                <a:gd name="T51" fmla="*/ 2 h 21"/>
                <a:gd name="T52" fmla="*/ 14 w 44"/>
                <a:gd name="T53" fmla="*/ 2 h 21"/>
                <a:gd name="T54" fmla="*/ 13 w 44"/>
                <a:gd name="T55" fmla="*/ 2 h 21"/>
                <a:gd name="T56" fmla="*/ 11 w 44"/>
                <a:gd name="T57" fmla="*/ 2 h 21"/>
                <a:gd name="T58" fmla="*/ 10 w 44"/>
                <a:gd name="T59" fmla="*/ 2 h 21"/>
                <a:gd name="T60" fmla="*/ 8 w 44"/>
                <a:gd name="T61" fmla="*/ 2 h 21"/>
                <a:gd name="T62" fmla="*/ 7 w 44"/>
                <a:gd name="T63" fmla="*/ 2 h 21"/>
                <a:gd name="T64" fmla="*/ 6 w 44"/>
                <a:gd name="T65" fmla="*/ 2 h 21"/>
                <a:gd name="T66" fmla="*/ 4 w 44"/>
                <a:gd name="T67" fmla="*/ 2 h 21"/>
                <a:gd name="T68" fmla="*/ 3 w 44"/>
                <a:gd name="T69" fmla="*/ 2 h 21"/>
                <a:gd name="T70" fmla="*/ 1 w 44"/>
                <a:gd name="T71" fmla="*/ 2 h 21"/>
                <a:gd name="T72" fmla="*/ 0 w 44"/>
                <a:gd name="T73" fmla="*/ 2 h 21"/>
                <a:gd name="T74" fmla="*/ 0 w 44"/>
                <a:gd name="T75"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21">
                  <a:moveTo>
                    <a:pt x="0" y="5"/>
                  </a:moveTo>
                  <a:lnTo>
                    <a:pt x="1" y="21"/>
                  </a:lnTo>
                  <a:lnTo>
                    <a:pt x="43" y="19"/>
                  </a:lnTo>
                  <a:lnTo>
                    <a:pt x="43" y="17"/>
                  </a:lnTo>
                  <a:lnTo>
                    <a:pt x="44" y="0"/>
                  </a:lnTo>
                  <a:lnTo>
                    <a:pt x="42" y="0"/>
                  </a:lnTo>
                  <a:lnTo>
                    <a:pt x="41" y="0"/>
                  </a:lnTo>
                  <a:lnTo>
                    <a:pt x="39" y="0"/>
                  </a:lnTo>
                  <a:lnTo>
                    <a:pt x="38" y="0"/>
                  </a:lnTo>
                  <a:lnTo>
                    <a:pt x="37" y="1"/>
                  </a:lnTo>
                  <a:lnTo>
                    <a:pt x="35" y="1"/>
                  </a:lnTo>
                  <a:lnTo>
                    <a:pt x="34" y="1"/>
                  </a:lnTo>
                  <a:lnTo>
                    <a:pt x="32" y="1"/>
                  </a:lnTo>
                  <a:lnTo>
                    <a:pt x="31" y="1"/>
                  </a:lnTo>
                  <a:lnTo>
                    <a:pt x="30" y="1"/>
                  </a:lnTo>
                  <a:lnTo>
                    <a:pt x="29" y="1"/>
                  </a:lnTo>
                  <a:lnTo>
                    <a:pt x="27" y="1"/>
                  </a:lnTo>
                  <a:lnTo>
                    <a:pt x="26" y="2"/>
                  </a:lnTo>
                  <a:lnTo>
                    <a:pt x="24" y="2"/>
                  </a:lnTo>
                  <a:lnTo>
                    <a:pt x="23" y="2"/>
                  </a:lnTo>
                  <a:lnTo>
                    <a:pt x="22" y="2"/>
                  </a:lnTo>
                  <a:lnTo>
                    <a:pt x="21" y="2"/>
                  </a:lnTo>
                  <a:lnTo>
                    <a:pt x="19" y="2"/>
                  </a:lnTo>
                  <a:lnTo>
                    <a:pt x="18" y="2"/>
                  </a:lnTo>
                  <a:lnTo>
                    <a:pt x="16" y="2"/>
                  </a:lnTo>
                  <a:lnTo>
                    <a:pt x="15" y="2"/>
                  </a:lnTo>
                  <a:lnTo>
                    <a:pt x="14" y="2"/>
                  </a:lnTo>
                  <a:lnTo>
                    <a:pt x="13" y="2"/>
                  </a:lnTo>
                  <a:lnTo>
                    <a:pt x="11" y="2"/>
                  </a:lnTo>
                  <a:lnTo>
                    <a:pt x="10" y="2"/>
                  </a:lnTo>
                  <a:lnTo>
                    <a:pt x="8" y="2"/>
                  </a:lnTo>
                  <a:lnTo>
                    <a:pt x="7" y="2"/>
                  </a:lnTo>
                  <a:lnTo>
                    <a:pt x="6" y="2"/>
                  </a:lnTo>
                  <a:lnTo>
                    <a:pt x="4" y="2"/>
                  </a:lnTo>
                  <a:lnTo>
                    <a:pt x="3" y="2"/>
                  </a:lnTo>
                  <a:lnTo>
                    <a:pt x="1" y="2"/>
                  </a:lnTo>
                  <a:lnTo>
                    <a:pt x="0" y="2"/>
                  </a:lnTo>
                  <a:lnTo>
                    <a:pt x="0"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4" name="Freeform 1184"/>
            <p:cNvSpPr>
              <a:spLocks/>
            </p:cNvSpPr>
            <p:nvPr/>
          </p:nvSpPr>
          <p:spPr bwMode="auto">
            <a:xfrm>
              <a:off x="1458" y="3406"/>
              <a:ext cx="44" cy="21"/>
            </a:xfrm>
            <a:custGeom>
              <a:avLst/>
              <a:gdLst>
                <a:gd name="T0" fmla="*/ 0 w 44"/>
                <a:gd name="T1" fmla="*/ 5 h 21"/>
                <a:gd name="T2" fmla="*/ 1 w 44"/>
                <a:gd name="T3" fmla="*/ 21 h 21"/>
                <a:gd name="T4" fmla="*/ 43 w 44"/>
                <a:gd name="T5" fmla="*/ 19 h 21"/>
                <a:gd name="T6" fmla="*/ 43 w 44"/>
                <a:gd name="T7" fmla="*/ 17 h 21"/>
                <a:gd name="T8" fmla="*/ 44 w 44"/>
                <a:gd name="T9" fmla="*/ 0 h 21"/>
                <a:gd name="T10" fmla="*/ 42 w 44"/>
                <a:gd name="T11" fmla="*/ 0 h 21"/>
                <a:gd name="T12" fmla="*/ 41 w 44"/>
                <a:gd name="T13" fmla="*/ 0 h 21"/>
                <a:gd name="T14" fmla="*/ 39 w 44"/>
                <a:gd name="T15" fmla="*/ 0 h 21"/>
                <a:gd name="T16" fmla="*/ 38 w 44"/>
                <a:gd name="T17" fmla="*/ 0 h 21"/>
                <a:gd name="T18" fmla="*/ 37 w 44"/>
                <a:gd name="T19" fmla="*/ 1 h 21"/>
                <a:gd name="T20" fmla="*/ 35 w 44"/>
                <a:gd name="T21" fmla="*/ 1 h 21"/>
                <a:gd name="T22" fmla="*/ 34 w 44"/>
                <a:gd name="T23" fmla="*/ 1 h 21"/>
                <a:gd name="T24" fmla="*/ 32 w 44"/>
                <a:gd name="T25" fmla="*/ 1 h 21"/>
                <a:gd name="T26" fmla="*/ 31 w 44"/>
                <a:gd name="T27" fmla="*/ 1 h 21"/>
                <a:gd name="T28" fmla="*/ 30 w 44"/>
                <a:gd name="T29" fmla="*/ 1 h 21"/>
                <a:gd name="T30" fmla="*/ 29 w 44"/>
                <a:gd name="T31" fmla="*/ 1 h 21"/>
                <a:gd name="T32" fmla="*/ 27 w 44"/>
                <a:gd name="T33" fmla="*/ 1 h 21"/>
                <a:gd name="T34" fmla="*/ 26 w 44"/>
                <a:gd name="T35" fmla="*/ 2 h 21"/>
                <a:gd name="T36" fmla="*/ 24 w 44"/>
                <a:gd name="T37" fmla="*/ 2 h 21"/>
                <a:gd name="T38" fmla="*/ 23 w 44"/>
                <a:gd name="T39" fmla="*/ 2 h 21"/>
                <a:gd name="T40" fmla="*/ 22 w 44"/>
                <a:gd name="T41" fmla="*/ 2 h 21"/>
                <a:gd name="T42" fmla="*/ 21 w 44"/>
                <a:gd name="T43" fmla="*/ 2 h 21"/>
                <a:gd name="T44" fmla="*/ 19 w 44"/>
                <a:gd name="T45" fmla="*/ 2 h 21"/>
                <a:gd name="T46" fmla="*/ 18 w 44"/>
                <a:gd name="T47" fmla="*/ 2 h 21"/>
                <a:gd name="T48" fmla="*/ 16 w 44"/>
                <a:gd name="T49" fmla="*/ 2 h 21"/>
                <a:gd name="T50" fmla="*/ 15 w 44"/>
                <a:gd name="T51" fmla="*/ 2 h 21"/>
                <a:gd name="T52" fmla="*/ 14 w 44"/>
                <a:gd name="T53" fmla="*/ 2 h 21"/>
                <a:gd name="T54" fmla="*/ 13 w 44"/>
                <a:gd name="T55" fmla="*/ 2 h 21"/>
                <a:gd name="T56" fmla="*/ 11 w 44"/>
                <a:gd name="T57" fmla="*/ 2 h 21"/>
                <a:gd name="T58" fmla="*/ 10 w 44"/>
                <a:gd name="T59" fmla="*/ 2 h 21"/>
                <a:gd name="T60" fmla="*/ 8 w 44"/>
                <a:gd name="T61" fmla="*/ 2 h 21"/>
                <a:gd name="T62" fmla="*/ 7 w 44"/>
                <a:gd name="T63" fmla="*/ 2 h 21"/>
                <a:gd name="T64" fmla="*/ 6 w 44"/>
                <a:gd name="T65" fmla="*/ 2 h 21"/>
                <a:gd name="T66" fmla="*/ 4 w 44"/>
                <a:gd name="T67" fmla="*/ 2 h 21"/>
                <a:gd name="T68" fmla="*/ 3 w 44"/>
                <a:gd name="T69" fmla="*/ 2 h 21"/>
                <a:gd name="T70" fmla="*/ 1 w 44"/>
                <a:gd name="T71" fmla="*/ 2 h 21"/>
                <a:gd name="T72" fmla="*/ 0 w 44"/>
                <a:gd name="T73" fmla="*/ 2 h 21"/>
                <a:gd name="T74" fmla="*/ 0 w 44"/>
                <a:gd name="T75"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21">
                  <a:moveTo>
                    <a:pt x="0" y="5"/>
                  </a:moveTo>
                  <a:lnTo>
                    <a:pt x="1" y="21"/>
                  </a:lnTo>
                  <a:lnTo>
                    <a:pt x="43" y="19"/>
                  </a:lnTo>
                  <a:lnTo>
                    <a:pt x="43" y="17"/>
                  </a:lnTo>
                  <a:lnTo>
                    <a:pt x="44" y="0"/>
                  </a:lnTo>
                  <a:lnTo>
                    <a:pt x="42" y="0"/>
                  </a:lnTo>
                  <a:lnTo>
                    <a:pt x="41" y="0"/>
                  </a:lnTo>
                  <a:lnTo>
                    <a:pt x="39" y="0"/>
                  </a:lnTo>
                  <a:lnTo>
                    <a:pt x="38" y="0"/>
                  </a:lnTo>
                  <a:lnTo>
                    <a:pt x="37" y="1"/>
                  </a:lnTo>
                  <a:lnTo>
                    <a:pt x="35" y="1"/>
                  </a:lnTo>
                  <a:lnTo>
                    <a:pt x="34" y="1"/>
                  </a:lnTo>
                  <a:lnTo>
                    <a:pt x="32" y="1"/>
                  </a:lnTo>
                  <a:lnTo>
                    <a:pt x="31" y="1"/>
                  </a:lnTo>
                  <a:lnTo>
                    <a:pt x="30" y="1"/>
                  </a:lnTo>
                  <a:lnTo>
                    <a:pt x="29" y="1"/>
                  </a:lnTo>
                  <a:lnTo>
                    <a:pt x="27" y="1"/>
                  </a:lnTo>
                  <a:lnTo>
                    <a:pt x="26" y="2"/>
                  </a:lnTo>
                  <a:lnTo>
                    <a:pt x="24" y="2"/>
                  </a:lnTo>
                  <a:lnTo>
                    <a:pt x="23" y="2"/>
                  </a:lnTo>
                  <a:lnTo>
                    <a:pt x="22" y="2"/>
                  </a:lnTo>
                  <a:lnTo>
                    <a:pt x="21" y="2"/>
                  </a:lnTo>
                  <a:lnTo>
                    <a:pt x="19" y="2"/>
                  </a:lnTo>
                  <a:lnTo>
                    <a:pt x="18" y="2"/>
                  </a:lnTo>
                  <a:lnTo>
                    <a:pt x="16" y="2"/>
                  </a:lnTo>
                  <a:lnTo>
                    <a:pt x="15" y="2"/>
                  </a:lnTo>
                  <a:lnTo>
                    <a:pt x="14" y="2"/>
                  </a:lnTo>
                  <a:lnTo>
                    <a:pt x="13" y="2"/>
                  </a:lnTo>
                  <a:lnTo>
                    <a:pt x="11" y="2"/>
                  </a:lnTo>
                  <a:lnTo>
                    <a:pt x="10" y="2"/>
                  </a:lnTo>
                  <a:lnTo>
                    <a:pt x="8" y="2"/>
                  </a:lnTo>
                  <a:lnTo>
                    <a:pt x="7" y="2"/>
                  </a:lnTo>
                  <a:lnTo>
                    <a:pt x="6" y="2"/>
                  </a:lnTo>
                  <a:lnTo>
                    <a:pt x="4" y="2"/>
                  </a:lnTo>
                  <a:lnTo>
                    <a:pt x="3" y="2"/>
                  </a:lnTo>
                  <a:lnTo>
                    <a:pt x="1" y="2"/>
                  </a:lnTo>
                  <a:lnTo>
                    <a:pt x="0" y="2"/>
                  </a:lnTo>
                  <a:lnTo>
                    <a:pt x="0" y="5"/>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5" name="Freeform 1185"/>
            <p:cNvSpPr>
              <a:spLocks/>
            </p:cNvSpPr>
            <p:nvPr/>
          </p:nvSpPr>
          <p:spPr bwMode="auto">
            <a:xfrm>
              <a:off x="1574" y="3401"/>
              <a:ext cx="41" cy="18"/>
            </a:xfrm>
            <a:custGeom>
              <a:avLst/>
              <a:gdLst>
                <a:gd name="T0" fmla="*/ 0 w 41"/>
                <a:gd name="T1" fmla="*/ 3 h 18"/>
                <a:gd name="T2" fmla="*/ 1 w 41"/>
                <a:gd name="T3" fmla="*/ 4 h 18"/>
                <a:gd name="T4" fmla="*/ 1 w 41"/>
                <a:gd name="T5" fmla="*/ 5 h 18"/>
                <a:gd name="T6" fmla="*/ 1 w 41"/>
                <a:gd name="T7" fmla="*/ 6 h 18"/>
                <a:gd name="T8" fmla="*/ 0 w 41"/>
                <a:gd name="T9" fmla="*/ 7 h 18"/>
                <a:gd name="T10" fmla="*/ 0 w 41"/>
                <a:gd name="T11" fmla="*/ 8 h 18"/>
                <a:gd name="T12" fmla="*/ 0 w 41"/>
                <a:gd name="T13" fmla="*/ 9 h 18"/>
                <a:gd name="T14" fmla="*/ 0 w 41"/>
                <a:gd name="T15" fmla="*/ 10 h 18"/>
                <a:gd name="T16" fmla="*/ 0 w 41"/>
                <a:gd name="T17" fmla="*/ 11 h 18"/>
                <a:gd name="T18" fmla="*/ 0 w 41"/>
                <a:gd name="T19" fmla="*/ 12 h 18"/>
                <a:gd name="T20" fmla="*/ 0 w 41"/>
                <a:gd name="T21" fmla="*/ 13 h 18"/>
                <a:gd name="T22" fmla="*/ 0 w 41"/>
                <a:gd name="T23" fmla="*/ 14 h 18"/>
                <a:gd name="T24" fmla="*/ 0 w 41"/>
                <a:gd name="T25" fmla="*/ 15 h 18"/>
                <a:gd name="T26" fmla="*/ 0 w 41"/>
                <a:gd name="T27" fmla="*/ 16 h 18"/>
                <a:gd name="T28" fmla="*/ 0 w 41"/>
                <a:gd name="T29" fmla="*/ 17 h 18"/>
                <a:gd name="T30" fmla="*/ 1 w 41"/>
                <a:gd name="T31" fmla="*/ 18 h 18"/>
                <a:gd name="T32" fmla="*/ 2 w 41"/>
                <a:gd name="T33" fmla="*/ 18 h 18"/>
                <a:gd name="T34" fmla="*/ 4 w 41"/>
                <a:gd name="T35" fmla="*/ 18 h 18"/>
                <a:gd name="T36" fmla="*/ 7 w 41"/>
                <a:gd name="T37" fmla="*/ 18 h 18"/>
                <a:gd name="T38" fmla="*/ 9 w 41"/>
                <a:gd name="T39" fmla="*/ 18 h 18"/>
                <a:gd name="T40" fmla="*/ 11 w 41"/>
                <a:gd name="T41" fmla="*/ 18 h 18"/>
                <a:gd name="T42" fmla="*/ 14 w 41"/>
                <a:gd name="T43" fmla="*/ 18 h 18"/>
                <a:gd name="T44" fmla="*/ 16 w 41"/>
                <a:gd name="T45" fmla="*/ 17 h 18"/>
                <a:gd name="T46" fmla="*/ 19 w 41"/>
                <a:gd name="T47" fmla="*/ 17 h 18"/>
                <a:gd name="T48" fmla="*/ 21 w 41"/>
                <a:gd name="T49" fmla="*/ 17 h 18"/>
                <a:gd name="T50" fmla="*/ 24 w 41"/>
                <a:gd name="T51" fmla="*/ 17 h 18"/>
                <a:gd name="T52" fmla="*/ 26 w 41"/>
                <a:gd name="T53" fmla="*/ 17 h 18"/>
                <a:gd name="T54" fmla="*/ 29 w 41"/>
                <a:gd name="T55" fmla="*/ 16 h 18"/>
                <a:gd name="T56" fmla="*/ 31 w 41"/>
                <a:gd name="T57" fmla="*/ 16 h 18"/>
                <a:gd name="T58" fmla="*/ 34 w 41"/>
                <a:gd name="T59" fmla="*/ 16 h 18"/>
                <a:gd name="T60" fmla="*/ 36 w 41"/>
                <a:gd name="T61" fmla="*/ 16 h 18"/>
                <a:gd name="T62" fmla="*/ 39 w 41"/>
                <a:gd name="T63" fmla="*/ 15 h 18"/>
                <a:gd name="T64" fmla="*/ 40 w 41"/>
                <a:gd name="T65" fmla="*/ 15 h 18"/>
                <a:gd name="T66" fmla="*/ 41 w 41"/>
                <a:gd name="T67" fmla="*/ 14 h 18"/>
                <a:gd name="T68" fmla="*/ 41 w 41"/>
                <a:gd name="T69" fmla="*/ 13 h 18"/>
                <a:gd name="T70" fmla="*/ 41 w 41"/>
                <a:gd name="T71" fmla="*/ 12 h 18"/>
                <a:gd name="T72" fmla="*/ 41 w 41"/>
                <a:gd name="T73" fmla="*/ 11 h 18"/>
                <a:gd name="T74" fmla="*/ 41 w 41"/>
                <a:gd name="T75" fmla="*/ 11 h 18"/>
                <a:gd name="T76" fmla="*/ 41 w 41"/>
                <a:gd name="T77" fmla="*/ 9 h 18"/>
                <a:gd name="T78" fmla="*/ 41 w 41"/>
                <a:gd name="T79" fmla="*/ 9 h 18"/>
                <a:gd name="T80" fmla="*/ 41 w 41"/>
                <a:gd name="T81" fmla="*/ 7 h 18"/>
                <a:gd name="T82" fmla="*/ 41 w 41"/>
                <a:gd name="T83" fmla="*/ 6 h 18"/>
                <a:gd name="T84" fmla="*/ 41 w 41"/>
                <a:gd name="T85" fmla="*/ 5 h 18"/>
                <a:gd name="T86" fmla="*/ 41 w 41"/>
                <a:gd name="T87" fmla="*/ 4 h 18"/>
                <a:gd name="T88" fmla="*/ 41 w 41"/>
                <a:gd name="T89" fmla="*/ 3 h 18"/>
                <a:gd name="T90" fmla="*/ 40 w 41"/>
                <a:gd name="T91" fmla="*/ 2 h 18"/>
                <a:gd name="T92" fmla="*/ 40 w 41"/>
                <a:gd name="T93" fmla="*/ 1 h 18"/>
                <a:gd name="T94" fmla="*/ 40 w 41"/>
                <a:gd name="T95" fmla="*/ 0 h 18"/>
                <a:gd name="T96" fmla="*/ 0 w 41"/>
                <a:gd name="T9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8">
                  <a:moveTo>
                    <a:pt x="0" y="3"/>
                  </a:moveTo>
                  <a:lnTo>
                    <a:pt x="0" y="3"/>
                  </a:lnTo>
                  <a:lnTo>
                    <a:pt x="0" y="3"/>
                  </a:lnTo>
                  <a:lnTo>
                    <a:pt x="1" y="4"/>
                  </a:lnTo>
                  <a:lnTo>
                    <a:pt x="1" y="5"/>
                  </a:lnTo>
                  <a:lnTo>
                    <a:pt x="1" y="5"/>
                  </a:lnTo>
                  <a:lnTo>
                    <a:pt x="1" y="5"/>
                  </a:lnTo>
                  <a:lnTo>
                    <a:pt x="1" y="6"/>
                  </a:lnTo>
                  <a:lnTo>
                    <a:pt x="0" y="7"/>
                  </a:lnTo>
                  <a:lnTo>
                    <a:pt x="0" y="7"/>
                  </a:lnTo>
                  <a:lnTo>
                    <a:pt x="0" y="7"/>
                  </a:lnTo>
                  <a:lnTo>
                    <a:pt x="0" y="8"/>
                  </a:lnTo>
                  <a:lnTo>
                    <a:pt x="0" y="9"/>
                  </a:lnTo>
                  <a:lnTo>
                    <a:pt x="0" y="9"/>
                  </a:lnTo>
                  <a:lnTo>
                    <a:pt x="0" y="9"/>
                  </a:lnTo>
                  <a:lnTo>
                    <a:pt x="0" y="10"/>
                  </a:lnTo>
                  <a:lnTo>
                    <a:pt x="0" y="11"/>
                  </a:lnTo>
                  <a:lnTo>
                    <a:pt x="0" y="11"/>
                  </a:lnTo>
                  <a:lnTo>
                    <a:pt x="0" y="11"/>
                  </a:lnTo>
                  <a:lnTo>
                    <a:pt x="0" y="12"/>
                  </a:lnTo>
                  <a:lnTo>
                    <a:pt x="0" y="12"/>
                  </a:lnTo>
                  <a:lnTo>
                    <a:pt x="0" y="13"/>
                  </a:lnTo>
                  <a:lnTo>
                    <a:pt x="0" y="13"/>
                  </a:lnTo>
                  <a:lnTo>
                    <a:pt x="0" y="14"/>
                  </a:lnTo>
                  <a:lnTo>
                    <a:pt x="0" y="14"/>
                  </a:lnTo>
                  <a:lnTo>
                    <a:pt x="0" y="15"/>
                  </a:lnTo>
                  <a:lnTo>
                    <a:pt x="0" y="15"/>
                  </a:lnTo>
                  <a:lnTo>
                    <a:pt x="0" y="16"/>
                  </a:lnTo>
                  <a:lnTo>
                    <a:pt x="0" y="16"/>
                  </a:lnTo>
                  <a:lnTo>
                    <a:pt x="0" y="17"/>
                  </a:lnTo>
                  <a:lnTo>
                    <a:pt x="1" y="17"/>
                  </a:lnTo>
                  <a:lnTo>
                    <a:pt x="1" y="18"/>
                  </a:lnTo>
                  <a:lnTo>
                    <a:pt x="1" y="18"/>
                  </a:lnTo>
                  <a:lnTo>
                    <a:pt x="2" y="18"/>
                  </a:lnTo>
                  <a:lnTo>
                    <a:pt x="3" y="18"/>
                  </a:lnTo>
                  <a:lnTo>
                    <a:pt x="4" y="18"/>
                  </a:lnTo>
                  <a:lnTo>
                    <a:pt x="5" y="18"/>
                  </a:lnTo>
                  <a:lnTo>
                    <a:pt x="7" y="18"/>
                  </a:lnTo>
                  <a:lnTo>
                    <a:pt x="8" y="18"/>
                  </a:lnTo>
                  <a:lnTo>
                    <a:pt x="9" y="18"/>
                  </a:lnTo>
                  <a:lnTo>
                    <a:pt x="10" y="18"/>
                  </a:lnTo>
                  <a:lnTo>
                    <a:pt x="11" y="18"/>
                  </a:lnTo>
                  <a:lnTo>
                    <a:pt x="12" y="18"/>
                  </a:lnTo>
                  <a:lnTo>
                    <a:pt x="14" y="18"/>
                  </a:lnTo>
                  <a:lnTo>
                    <a:pt x="15" y="17"/>
                  </a:lnTo>
                  <a:lnTo>
                    <a:pt x="16" y="17"/>
                  </a:lnTo>
                  <a:lnTo>
                    <a:pt x="18" y="17"/>
                  </a:lnTo>
                  <a:lnTo>
                    <a:pt x="19" y="17"/>
                  </a:lnTo>
                  <a:lnTo>
                    <a:pt x="20" y="17"/>
                  </a:lnTo>
                  <a:lnTo>
                    <a:pt x="21" y="17"/>
                  </a:lnTo>
                  <a:lnTo>
                    <a:pt x="23" y="17"/>
                  </a:lnTo>
                  <a:lnTo>
                    <a:pt x="24" y="17"/>
                  </a:lnTo>
                  <a:lnTo>
                    <a:pt x="25" y="17"/>
                  </a:lnTo>
                  <a:lnTo>
                    <a:pt x="26" y="17"/>
                  </a:lnTo>
                  <a:lnTo>
                    <a:pt x="28" y="17"/>
                  </a:lnTo>
                  <a:lnTo>
                    <a:pt x="29" y="16"/>
                  </a:lnTo>
                  <a:lnTo>
                    <a:pt x="30" y="16"/>
                  </a:lnTo>
                  <a:lnTo>
                    <a:pt x="31" y="16"/>
                  </a:lnTo>
                  <a:lnTo>
                    <a:pt x="33" y="16"/>
                  </a:lnTo>
                  <a:lnTo>
                    <a:pt x="34" y="16"/>
                  </a:lnTo>
                  <a:lnTo>
                    <a:pt x="35" y="16"/>
                  </a:lnTo>
                  <a:lnTo>
                    <a:pt x="36" y="16"/>
                  </a:lnTo>
                  <a:lnTo>
                    <a:pt x="38" y="16"/>
                  </a:lnTo>
                  <a:lnTo>
                    <a:pt x="39" y="15"/>
                  </a:lnTo>
                  <a:lnTo>
                    <a:pt x="40" y="15"/>
                  </a:lnTo>
                  <a:lnTo>
                    <a:pt x="40" y="15"/>
                  </a:lnTo>
                  <a:lnTo>
                    <a:pt x="40" y="15"/>
                  </a:lnTo>
                  <a:lnTo>
                    <a:pt x="41" y="14"/>
                  </a:lnTo>
                  <a:lnTo>
                    <a:pt x="41" y="14"/>
                  </a:lnTo>
                  <a:lnTo>
                    <a:pt x="41" y="13"/>
                  </a:lnTo>
                  <a:lnTo>
                    <a:pt x="41" y="13"/>
                  </a:lnTo>
                  <a:lnTo>
                    <a:pt x="41" y="12"/>
                  </a:lnTo>
                  <a:lnTo>
                    <a:pt x="41" y="12"/>
                  </a:lnTo>
                  <a:lnTo>
                    <a:pt x="41" y="11"/>
                  </a:lnTo>
                  <a:lnTo>
                    <a:pt x="41" y="11"/>
                  </a:lnTo>
                  <a:lnTo>
                    <a:pt x="41" y="11"/>
                  </a:lnTo>
                  <a:lnTo>
                    <a:pt x="41" y="10"/>
                  </a:lnTo>
                  <a:lnTo>
                    <a:pt x="41" y="9"/>
                  </a:lnTo>
                  <a:lnTo>
                    <a:pt x="41" y="9"/>
                  </a:lnTo>
                  <a:lnTo>
                    <a:pt x="41" y="9"/>
                  </a:lnTo>
                  <a:lnTo>
                    <a:pt x="41" y="8"/>
                  </a:lnTo>
                  <a:lnTo>
                    <a:pt x="41" y="7"/>
                  </a:lnTo>
                  <a:lnTo>
                    <a:pt x="41" y="7"/>
                  </a:lnTo>
                  <a:lnTo>
                    <a:pt x="41" y="6"/>
                  </a:lnTo>
                  <a:lnTo>
                    <a:pt x="41" y="6"/>
                  </a:lnTo>
                  <a:lnTo>
                    <a:pt x="41" y="5"/>
                  </a:lnTo>
                  <a:lnTo>
                    <a:pt x="41" y="5"/>
                  </a:lnTo>
                  <a:lnTo>
                    <a:pt x="41" y="4"/>
                  </a:lnTo>
                  <a:lnTo>
                    <a:pt x="41" y="4"/>
                  </a:lnTo>
                  <a:lnTo>
                    <a:pt x="41" y="3"/>
                  </a:lnTo>
                  <a:lnTo>
                    <a:pt x="40" y="3"/>
                  </a:lnTo>
                  <a:lnTo>
                    <a:pt x="40" y="2"/>
                  </a:lnTo>
                  <a:lnTo>
                    <a:pt x="40" y="2"/>
                  </a:lnTo>
                  <a:lnTo>
                    <a:pt x="40" y="1"/>
                  </a:lnTo>
                  <a:lnTo>
                    <a:pt x="40" y="1"/>
                  </a:lnTo>
                  <a:lnTo>
                    <a:pt x="40" y="0"/>
                  </a:lnTo>
                  <a:lnTo>
                    <a:pt x="40" y="0"/>
                  </a:lnTo>
                  <a:lnTo>
                    <a:pt x="0" y="3"/>
                  </a:lnTo>
                  <a:close/>
                </a:path>
              </a:pathLst>
            </a:custGeom>
            <a:solidFill>
              <a:srgbClr val="BFDED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6" name="Freeform 1186"/>
            <p:cNvSpPr>
              <a:spLocks/>
            </p:cNvSpPr>
            <p:nvPr/>
          </p:nvSpPr>
          <p:spPr bwMode="auto">
            <a:xfrm>
              <a:off x="1574" y="3401"/>
              <a:ext cx="41" cy="18"/>
            </a:xfrm>
            <a:custGeom>
              <a:avLst/>
              <a:gdLst>
                <a:gd name="T0" fmla="*/ 0 w 41"/>
                <a:gd name="T1" fmla="*/ 3 h 18"/>
                <a:gd name="T2" fmla="*/ 1 w 41"/>
                <a:gd name="T3" fmla="*/ 4 h 18"/>
                <a:gd name="T4" fmla="*/ 1 w 41"/>
                <a:gd name="T5" fmla="*/ 5 h 18"/>
                <a:gd name="T6" fmla="*/ 1 w 41"/>
                <a:gd name="T7" fmla="*/ 6 h 18"/>
                <a:gd name="T8" fmla="*/ 0 w 41"/>
                <a:gd name="T9" fmla="*/ 7 h 18"/>
                <a:gd name="T10" fmla="*/ 0 w 41"/>
                <a:gd name="T11" fmla="*/ 8 h 18"/>
                <a:gd name="T12" fmla="*/ 0 w 41"/>
                <a:gd name="T13" fmla="*/ 9 h 18"/>
                <a:gd name="T14" fmla="*/ 0 w 41"/>
                <a:gd name="T15" fmla="*/ 10 h 18"/>
                <a:gd name="T16" fmla="*/ 0 w 41"/>
                <a:gd name="T17" fmla="*/ 11 h 18"/>
                <a:gd name="T18" fmla="*/ 0 w 41"/>
                <a:gd name="T19" fmla="*/ 12 h 18"/>
                <a:gd name="T20" fmla="*/ 0 w 41"/>
                <a:gd name="T21" fmla="*/ 13 h 18"/>
                <a:gd name="T22" fmla="*/ 0 w 41"/>
                <a:gd name="T23" fmla="*/ 14 h 18"/>
                <a:gd name="T24" fmla="*/ 0 w 41"/>
                <a:gd name="T25" fmla="*/ 15 h 18"/>
                <a:gd name="T26" fmla="*/ 0 w 41"/>
                <a:gd name="T27" fmla="*/ 16 h 18"/>
                <a:gd name="T28" fmla="*/ 0 w 41"/>
                <a:gd name="T29" fmla="*/ 17 h 18"/>
                <a:gd name="T30" fmla="*/ 1 w 41"/>
                <a:gd name="T31" fmla="*/ 18 h 18"/>
                <a:gd name="T32" fmla="*/ 2 w 41"/>
                <a:gd name="T33" fmla="*/ 18 h 18"/>
                <a:gd name="T34" fmla="*/ 4 w 41"/>
                <a:gd name="T35" fmla="*/ 18 h 18"/>
                <a:gd name="T36" fmla="*/ 7 w 41"/>
                <a:gd name="T37" fmla="*/ 18 h 18"/>
                <a:gd name="T38" fmla="*/ 9 w 41"/>
                <a:gd name="T39" fmla="*/ 18 h 18"/>
                <a:gd name="T40" fmla="*/ 11 w 41"/>
                <a:gd name="T41" fmla="*/ 18 h 18"/>
                <a:gd name="T42" fmla="*/ 14 w 41"/>
                <a:gd name="T43" fmla="*/ 18 h 18"/>
                <a:gd name="T44" fmla="*/ 16 w 41"/>
                <a:gd name="T45" fmla="*/ 17 h 18"/>
                <a:gd name="T46" fmla="*/ 19 w 41"/>
                <a:gd name="T47" fmla="*/ 17 h 18"/>
                <a:gd name="T48" fmla="*/ 21 w 41"/>
                <a:gd name="T49" fmla="*/ 17 h 18"/>
                <a:gd name="T50" fmla="*/ 24 w 41"/>
                <a:gd name="T51" fmla="*/ 17 h 18"/>
                <a:gd name="T52" fmla="*/ 26 w 41"/>
                <a:gd name="T53" fmla="*/ 17 h 18"/>
                <a:gd name="T54" fmla="*/ 29 w 41"/>
                <a:gd name="T55" fmla="*/ 16 h 18"/>
                <a:gd name="T56" fmla="*/ 31 w 41"/>
                <a:gd name="T57" fmla="*/ 16 h 18"/>
                <a:gd name="T58" fmla="*/ 34 w 41"/>
                <a:gd name="T59" fmla="*/ 16 h 18"/>
                <a:gd name="T60" fmla="*/ 36 w 41"/>
                <a:gd name="T61" fmla="*/ 16 h 18"/>
                <a:gd name="T62" fmla="*/ 39 w 41"/>
                <a:gd name="T63" fmla="*/ 15 h 18"/>
                <a:gd name="T64" fmla="*/ 40 w 41"/>
                <a:gd name="T65" fmla="*/ 15 h 18"/>
                <a:gd name="T66" fmla="*/ 41 w 41"/>
                <a:gd name="T67" fmla="*/ 14 h 18"/>
                <a:gd name="T68" fmla="*/ 41 w 41"/>
                <a:gd name="T69" fmla="*/ 13 h 18"/>
                <a:gd name="T70" fmla="*/ 41 w 41"/>
                <a:gd name="T71" fmla="*/ 12 h 18"/>
                <a:gd name="T72" fmla="*/ 41 w 41"/>
                <a:gd name="T73" fmla="*/ 11 h 18"/>
                <a:gd name="T74" fmla="*/ 41 w 41"/>
                <a:gd name="T75" fmla="*/ 11 h 18"/>
                <a:gd name="T76" fmla="*/ 41 w 41"/>
                <a:gd name="T77" fmla="*/ 9 h 18"/>
                <a:gd name="T78" fmla="*/ 41 w 41"/>
                <a:gd name="T79" fmla="*/ 9 h 18"/>
                <a:gd name="T80" fmla="*/ 41 w 41"/>
                <a:gd name="T81" fmla="*/ 7 h 18"/>
                <a:gd name="T82" fmla="*/ 41 w 41"/>
                <a:gd name="T83" fmla="*/ 6 h 18"/>
                <a:gd name="T84" fmla="*/ 41 w 41"/>
                <a:gd name="T85" fmla="*/ 5 h 18"/>
                <a:gd name="T86" fmla="*/ 41 w 41"/>
                <a:gd name="T87" fmla="*/ 4 h 18"/>
                <a:gd name="T88" fmla="*/ 41 w 41"/>
                <a:gd name="T89" fmla="*/ 3 h 18"/>
                <a:gd name="T90" fmla="*/ 40 w 41"/>
                <a:gd name="T91" fmla="*/ 2 h 18"/>
                <a:gd name="T92" fmla="*/ 40 w 41"/>
                <a:gd name="T93" fmla="*/ 1 h 18"/>
                <a:gd name="T94" fmla="*/ 40 w 41"/>
                <a:gd name="T95" fmla="*/ 0 h 18"/>
                <a:gd name="T96" fmla="*/ 0 w 41"/>
                <a:gd name="T9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8">
                  <a:moveTo>
                    <a:pt x="0" y="3"/>
                  </a:moveTo>
                  <a:lnTo>
                    <a:pt x="0" y="3"/>
                  </a:lnTo>
                  <a:lnTo>
                    <a:pt x="0" y="3"/>
                  </a:lnTo>
                  <a:lnTo>
                    <a:pt x="1" y="4"/>
                  </a:lnTo>
                  <a:lnTo>
                    <a:pt x="1" y="5"/>
                  </a:lnTo>
                  <a:lnTo>
                    <a:pt x="1" y="5"/>
                  </a:lnTo>
                  <a:lnTo>
                    <a:pt x="1" y="5"/>
                  </a:lnTo>
                  <a:lnTo>
                    <a:pt x="1" y="6"/>
                  </a:lnTo>
                  <a:lnTo>
                    <a:pt x="0" y="7"/>
                  </a:lnTo>
                  <a:lnTo>
                    <a:pt x="0" y="7"/>
                  </a:lnTo>
                  <a:lnTo>
                    <a:pt x="0" y="7"/>
                  </a:lnTo>
                  <a:lnTo>
                    <a:pt x="0" y="8"/>
                  </a:lnTo>
                  <a:lnTo>
                    <a:pt x="0" y="9"/>
                  </a:lnTo>
                  <a:lnTo>
                    <a:pt x="0" y="9"/>
                  </a:lnTo>
                  <a:lnTo>
                    <a:pt x="0" y="9"/>
                  </a:lnTo>
                  <a:lnTo>
                    <a:pt x="0" y="10"/>
                  </a:lnTo>
                  <a:lnTo>
                    <a:pt x="0" y="11"/>
                  </a:lnTo>
                  <a:lnTo>
                    <a:pt x="0" y="11"/>
                  </a:lnTo>
                  <a:lnTo>
                    <a:pt x="0" y="11"/>
                  </a:lnTo>
                  <a:lnTo>
                    <a:pt x="0" y="12"/>
                  </a:lnTo>
                  <a:lnTo>
                    <a:pt x="0" y="12"/>
                  </a:lnTo>
                  <a:lnTo>
                    <a:pt x="0" y="13"/>
                  </a:lnTo>
                  <a:lnTo>
                    <a:pt x="0" y="13"/>
                  </a:lnTo>
                  <a:lnTo>
                    <a:pt x="0" y="14"/>
                  </a:lnTo>
                  <a:lnTo>
                    <a:pt x="0" y="14"/>
                  </a:lnTo>
                  <a:lnTo>
                    <a:pt x="0" y="15"/>
                  </a:lnTo>
                  <a:lnTo>
                    <a:pt x="0" y="15"/>
                  </a:lnTo>
                  <a:lnTo>
                    <a:pt x="0" y="16"/>
                  </a:lnTo>
                  <a:lnTo>
                    <a:pt x="0" y="16"/>
                  </a:lnTo>
                  <a:lnTo>
                    <a:pt x="0" y="17"/>
                  </a:lnTo>
                  <a:lnTo>
                    <a:pt x="1" y="17"/>
                  </a:lnTo>
                  <a:lnTo>
                    <a:pt x="1" y="18"/>
                  </a:lnTo>
                  <a:lnTo>
                    <a:pt x="1" y="18"/>
                  </a:lnTo>
                  <a:lnTo>
                    <a:pt x="2" y="18"/>
                  </a:lnTo>
                  <a:lnTo>
                    <a:pt x="3" y="18"/>
                  </a:lnTo>
                  <a:lnTo>
                    <a:pt x="4" y="18"/>
                  </a:lnTo>
                  <a:lnTo>
                    <a:pt x="5" y="18"/>
                  </a:lnTo>
                  <a:lnTo>
                    <a:pt x="7" y="18"/>
                  </a:lnTo>
                  <a:lnTo>
                    <a:pt x="8" y="18"/>
                  </a:lnTo>
                  <a:lnTo>
                    <a:pt x="9" y="18"/>
                  </a:lnTo>
                  <a:lnTo>
                    <a:pt x="10" y="18"/>
                  </a:lnTo>
                  <a:lnTo>
                    <a:pt x="11" y="18"/>
                  </a:lnTo>
                  <a:lnTo>
                    <a:pt x="12" y="18"/>
                  </a:lnTo>
                  <a:lnTo>
                    <a:pt x="14" y="18"/>
                  </a:lnTo>
                  <a:lnTo>
                    <a:pt x="15" y="17"/>
                  </a:lnTo>
                  <a:lnTo>
                    <a:pt x="16" y="17"/>
                  </a:lnTo>
                  <a:lnTo>
                    <a:pt x="18" y="17"/>
                  </a:lnTo>
                  <a:lnTo>
                    <a:pt x="19" y="17"/>
                  </a:lnTo>
                  <a:lnTo>
                    <a:pt x="20" y="17"/>
                  </a:lnTo>
                  <a:lnTo>
                    <a:pt x="21" y="17"/>
                  </a:lnTo>
                  <a:lnTo>
                    <a:pt x="23" y="17"/>
                  </a:lnTo>
                  <a:lnTo>
                    <a:pt x="24" y="17"/>
                  </a:lnTo>
                  <a:lnTo>
                    <a:pt x="25" y="17"/>
                  </a:lnTo>
                  <a:lnTo>
                    <a:pt x="26" y="17"/>
                  </a:lnTo>
                  <a:lnTo>
                    <a:pt x="28" y="17"/>
                  </a:lnTo>
                  <a:lnTo>
                    <a:pt x="29" y="16"/>
                  </a:lnTo>
                  <a:lnTo>
                    <a:pt x="30" y="16"/>
                  </a:lnTo>
                  <a:lnTo>
                    <a:pt x="31" y="16"/>
                  </a:lnTo>
                  <a:lnTo>
                    <a:pt x="33" y="16"/>
                  </a:lnTo>
                  <a:lnTo>
                    <a:pt x="34" y="16"/>
                  </a:lnTo>
                  <a:lnTo>
                    <a:pt x="35" y="16"/>
                  </a:lnTo>
                  <a:lnTo>
                    <a:pt x="36" y="16"/>
                  </a:lnTo>
                  <a:lnTo>
                    <a:pt x="38" y="16"/>
                  </a:lnTo>
                  <a:lnTo>
                    <a:pt x="39" y="15"/>
                  </a:lnTo>
                  <a:lnTo>
                    <a:pt x="40" y="15"/>
                  </a:lnTo>
                  <a:lnTo>
                    <a:pt x="40" y="15"/>
                  </a:lnTo>
                  <a:lnTo>
                    <a:pt x="40" y="15"/>
                  </a:lnTo>
                  <a:lnTo>
                    <a:pt x="41" y="14"/>
                  </a:lnTo>
                  <a:lnTo>
                    <a:pt x="41" y="14"/>
                  </a:lnTo>
                  <a:lnTo>
                    <a:pt x="41" y="13"/>
                  </a:lnTo>
                  <a:lnTo>
                    <a:pt x="41" y="13"/>
                  </a:lnTo>
                  <a:lnTo>
                    <a:pt x="41" y="12"/>
                  </a:lnTo>
                  <a:lnTo>
                    <a:pt x="41" y="12"/>
                  </a:lnTo>
                  <a:lnTo>
                    <a:pt x="41" y="11"/>
                  </a:lnTo>
                  <a:lnTo>
                    <a:pt x="41" y="11"/>
                  </a:lnTo>
                  <a:lnTo>
                    <a:pt x="41" y="11"/>
                  </a:lnTo>
                  <a:lnTo>
                    <a:pt x="41" y="10"/>
                  </a:lnTo>
                  <a:lnTo>
                    <a:pt x="41" y="9"/>
                  </a:lnTo>
                  <a:lnTo>
                    <a:pt x="41" y="9"/>
                  </a:lnTo>
                  <a:lnTo>
                    <a:pt x="41" y="9"/>
                  </a:lnTo>
                  <a:lnTo>
                    <a:pt x="41" y="8"/>
                  </a:lnTo>
                  <a:lnTo>
                    <a:pt x="41" y="7"/>
                  </a:lnTo>
                  <a:lnTo>
                    <a:pt x="41" y="7"/>
                  </a:lnTo>
                  <a:lnTo>
                    <a:pt x="41" y="6"/>
                  </a:lnTo>
                  <a:lnTo>
                    <a:pt x="41" y="6"/>
                  </a:lnTo>
                  <a:lnTo>
                    <a:pt x="41" y="5"/>
                  </a:lnTo>
                  <a:lnTo>
                    <a:pt x="41" y="5"/>
                  </a:lnTo>
                  <a:lnTo>
                    <a:pt x="41" y="4"/>
                  </a:lnTo>
                  <a:lnTo>
                    <a:pt x="41" y="4"/>
                  </a:lnTo>
                  <a:lnTo>
                    <a:pt x="41" y="3"/>
                  </a:lnTo>
                  <a:lnTo>
                    <a:pt x="40" y="3"/>
                  </a:lnTo>
                  <a:lnTo>
                    <a:pt x="40" y="2"/>
                  </a:lnTo>
                  <a:lnTo>
                    <a:pt x="40" y="2"/>
                  </a:lnTo>
                  <a:lnTo>
                    <a:pt x="40" y="1"/>
                  </a:lnTo>
                  <a:lnTo>
                    <a:pt x="40" y="1"/>
                  </a:lnTo>
                  <a:lnTo>
                    <a:pt x="40" y="0"/>
                  </a:lnTo>
                  <a:lnTo>
                    <a:pt x="40" y="0"/>
                  </a:lnTo>
                  <a:lnTo>
                    <a:pt x="0" y="3"/>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7" name="Freeform 1187"/>
            <p:cNvSpPr>
              <a:spLocks/>
            </p:cNvSpPr>
            <p:nvPr/>
          </p:nvSpPr>
          <p:spPr bwMode="auto">
            <a:xfrm>
              <a:off x="1517" y="3405"/>
              <a:ext cx="42" cy="16"/>
            </a:xfrm>
            <a:custGeom>
              <a:avLst/>
              <a:gdLst>
                <a:gd name="T0" fmla="*/ 0 w 42"/>
                <a:gd name="T1" fmla="*/ 2 h 16"/>
                <a:gd name="T2" fmla="*/ 0 w 42"/>
                <a:gd name="T3" fmla="*/ 3 h 16"/>
                <a:gd name="T4" fmla="*/ 0 w 42"/>
                <a:gd name="T5" fmla="*/ 4 h 16"/>
                <a:gd name="T6" fmla="*/ 0 w 42"/>
                <a:gd name="T7" fmla="*/ 5 h 16"/>
                <a:gd name="T8" fmla="*/ 0 w 42"/>
                <a:gd name="T9" fmla="*/ 6 h 16"/>
                <a:gd name="T10" fmla="*/ 0 w 42"/>
                <a:gd name="T11" fmla="*/ 7 h 16"/>
                <a:gd name="T12" fmla="*/ 0 w 42"/>
                <a:gd name="T13" fmla="*/ 8 h 16"/>
                <a:gd name="T14" fmla="*/ 0 w 42"/>
                <a:gd name="T15" fmla="*/ 9 h 16"/>
                <a:gd name="T16" fmla="*/ 0 w 42"/>
                <a:gd name="T17" fmla="*/ 10 h 16"/>
                <a:gd name="T18" fmla="*/ 0 w 42"/>
                <a:gd name="T19" fmla="*/ 11 h 16"/>
                <a:gd name="T20" fmla="*/ 0 w 42"/>
                <a:gd name="T21" fmla="*/ 11 h 16"/>
                <a:gd name="T22" fmla="*/ 0 w 42"/>
                <a:gd name="T23" fmla="*/ 12 h 16"/>
                <a:gd name="T24" fmla="*/ 0 w 42"/>
                <a:gd name="T25" fmla="*/ 14 h 16"/>
                <a:gd name="T26" fmla="*/ 0 w 42"/>
                <a:gd name="T27" fmla="*/ 14 h 16"/>
                <a:gd name="T28" fmla="*/ 0 w 42"/>
                <a:gd name="T29" fmla="*/ 15 h 16"/>
                <a:gd name="T30" fmla="*/ 0 w 42"/>
                <a:gd name="T31" fmla="*/ 16 h 16"/>
                <a:gd name="T32" fmla="*/ 1 w 42"/>
                <a:gd name="T33" fmla="*/ 16 h 16"/>
                <a:gd name="T34" fmla="*/ 4 w 42"/>
                <a:gd name="T35" fmla="*/ 16 h 16"/>
                <a:gd name="T36" fmla="*/ 7 w 42"/>
                <a:gd name="T37" fmla="*/ 16 h 16"/>
                <a:gd name="T38" fmla="*/ 9 w 42"/>
                <a:gd name="T39" fmla="*/ 16 h 16"/>
                <a:gd name="T40" fmla="*/ 12 w 42"/>
                <a:gd name="T41" fmla="*/ 16 h 16"/>
                <a:gd name="T42" fmla="*/ 15 w 42"/>
                <a:gd name="T43" fmla="*/ 16 h 16"/>
                <a:gd name="T44" fmla="*/ 17 w 42"/>
                <a:gd name="T45" fmla="*/ 16 h 16"/>
                <a:gd name="T46" fmla="*/ 20 w 42"/>
                <a:gd name="T47" fmla="*/ 16 h 16"/>
                <a:gd name="T48" fmla="*/ 22 w 42"/>
                <a:gd name="T49" fmla="*/ 16 h 16"/>
                <a:gd name="T50" fmla="*/ 25 w 42"/>
                <a:gd name="T51" fmla="*/ 16 h 16"/>
                <a:gd name="T52" fmla="*/ 27 w 42"/>
                <a:gd name="T53" fmla="*/ 16 h 16"/>
                <a:gd name="T54" fmla="*/ 30 w 42"/>
                <a:gd name="T55" fmla="*/ 16 h 16"/>
                <a:gd name="T56" fmla="*/ 32 w 42"/>
                <a:gd name="T57" fmla="*/ 16 h 16"/>
                <a:gd name="T58" fmla="*/ 35 w 42"/>
                <a:gd name="T59" fmla="*/ 15 h 16"/>
                <a:gd name="T60" fmla="*/ 38 w 42"/>
                <a:gd name="T61" fmla="*/ 15 h 16"/>
                <a:gd name="T62" fmla="*/ 40 w 42"/>
                <a:gd name="T63" fmla="*/ 15 h 16"/>
                <a:gd name="T64" fmla="*/ 42 w 42"/>
                <a:gd name="T65" fmla="*/ 0 h 16"/>
                <a:gd name="T66" fmla="*/ 39 w 42"/>
                <a:gd name="T67" fmla="*/ 0 h 16"/>
                <a:gd name="T68" fmla="*/ 37 w 42"/>
                <a:gd name="T69" fmla="*/ 0 h 16"/>
                <a:gd name="T70" fmla="*/ 34 w 42"/>
                <a:gd name="T71" fmla="*/ 0 h 16"/>
                <a:gd name="T72" fmla="*/ 32 w 42"/>
                <a:gd name="T73" fmla="*/ 0 h 16"/>
                <a:gd name="T74" fmla="*/ 29 w 42"/>
                <a:gd name="T75" fmla="*/ 0 h 16"/>
                <a:gd name="T76" fmla="*/ 27 w 42"/>
                <a:gd name="T77" fmla="*/ 0 h 16"/>
                <a:gd name="T78" fmla="*/ 24 w 42"/>
                <a:gd name="T79" fmla="*/ 0 h 16"/>
                <a:gd name="T80" fmla="*/ 22 w 42"/>
                <a:gd name="T81" fmla="*/ 1 h 16"/>
                <a:gd name="T82" fmla="*/ 19 w 42"/>
                <a:gd name="T83" fmla="*/ 1 h 16"/>
                <a:gd name="T84" fmla="*/ 16 w 42"/>
                <a:gd name="T85" fmla="*/ 1 h 16"/>
                <a:gd name="T86" fmla="*/ 14 w 42"/>
                <a:gd name="T87" fmla="*/ 1 h 16"/>
                <a:gd name="T88" fmla="*/ 11 w 42"/>
                <a:gd name="T89" fmla="*/ 1 h 16"/>
                <a:gd name="T90" fmla="*/ 8 w 42"/>
                <a:gd name="T91" fmla="*/ 1 h 16"/>
                <a:gd name="T92" fmla="*/ 6 w 42"/>
                <a:gd name="T93" fmla="*/ 1 h 16"/>
                <a:gd name="T94" fmla="*/ 3 w 42"/>
                <a:gd name="T95" fmla="*/ 2 h 16"/>
                <a:gd name="T96" fmla="*/ 0 w 42"/>
                <a:gd name="T9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16">
                  <a:moveTo>
                    <a:pt x="0" y="2"/>
                  </a:moveTo>
                  <a:lnTo>
                    <a:pt x="0" y="2"/>
                  </a:lnTo>
                  <a:lnTo>
                    <a:pt x="0" y="3"/>
                  </a:lnTo>
                  <a:lnTo>
                    <a:pt x="0" y="3"/>
                  </a:lnTo>
                  <a:lnTo>
                    <a:pt x="0" y="4"/>
                  </a:lnTo>
                  <a:lnTo>
                    <a:pt x="0" y="4"/>
                  </a:lnTo>
                  <a:lnTo>
                    <a:pt x="0" y="5"/>
                  </a:lnTo>
                  <a:lnTo>
                    <a:pt x="0" y="5"/>
                  </a:lnTo>
                  <a:lnTo>
                    <a:pt x="0" y="5"/>
                  </a:lnTo>
                  <a:lnTo>
                    <a:pt x="0" y="6"/>
                  </a:lnTo>
                  <a:lnTo>
                    <a:pt x="0" y="7"/>
                  </a:lnTo>
                  <a:lnTo>
                    <a:pt x="0" y="7"/>
                  </a:lnTo>
                  <a:lnTo>
                    <a:pt x="0" y="7"/>
                  </a:lnTo>
                  <a:lnTo>
                    <a:pt x="0" y="8"/>
                  </a:lnTo>
                  <a:lnTo>
                    <a:pt x="0" y="8"/>
                  </a:lnTo>
                  <a:lnTo>
                    <a:pt x="0" y="9"/>
                  </a:lnTo>
                  <a:lnTo>
                    <a:pt x="0" y="9"/>
                  </a:lnTo>
                  <a:lnTo>
                    <a:pt x="0" y="10"/>
                  </a:lnTo>
                  <a:lnTo>
                    <a:pt x="0" y="10"/>
                  </a:lnTo>
                  <a:lnTo>
                    <a:pt x="0" y="11"/>
                  </a:lnTo>
                  <a:lnTo>
                    <a:pt x="0" y="11"/>
                  </a:lnTo>
                  <a:lnTo>
                    <a:pt x="0" y="11"/>
                  </a:lnTo>
                  <a:lnTo>
                    <a:pt x="0" y="12"/>
                  </a:lnTo>
                  <a:lnTo>
                    <a:pt x="0" y="12"/>
                  </a:lnTo>
                  <a:lnTo>
                    <a:pt x="0" y="13"/>
                  </a:lnTo>
                  <a:lnTo>
                    <a:pt x="0" y="14"/>
                  </a:lnTo>
                  <a:lnTo>
                    <a:pt x="0" y="14"/>
                  </a:lnTo>
                  <a:lnTo>
                    <a:pt x="0" y="14"/>
                  </a:lnTo>
                  <a:lnTo>
                    <a:pt x="0" y="15"/>
                  </a:lnTo>
                  <a:lnTo>
                    <a:pt x="0" y="15"/>
                  </a:lnTo>
                  <a:lnTo>
                    <a:pt x="0" y="16"/>
                  </a:lnTo>
                  <a:lnTo>
                    <a:pt x="0" y="16"/>
                  </a:lnTo>
                  <a:lnTo>
                    <a:pt x="0" y="16"/>
                  </a:lnTo>
                  <a:lnTo>
                    <a:pt x="1" y="16"/>
                  </a:lnTo>
                  <a:lnTo>
                    <a:pt x="3" y="16"/>
                  </a:lnTo>
                  <a:lnTo>
                    <a:pt x="4" y="16"/>
                  </a:lnTo>
                  <a:lnTo>
                    <a:pt x="6" y="16"/>
                  </a:lnTo>
                  <a:lnTo>
                    <a:pt x="7" y="16"/>
                  </a:lnTo>
                  <a:lnTo>
                    <a:pt x="8" y="16"/>
                  </a:lnTo>
                  <a:lnTo>
                    <a:pt x="9" y="16"/>
                  </a:lnTo>
                  <a:lnTo>
                    <a:pt x="11" y="16"/>
                  </a:lnTo>
                  <a:lnTo>
                    <a:pt x="12" y="16"/>
                  </a:lnTo>
                  <a:lnTo>
                    <a:pt x="13" y="16"/>
                  </a:lnTo>
                  <a:lnTo>
                    <a:pt x="15" y="16"/>
                  </a:lnTo>
                  <a:lnTo>
                    <a:pt x="16" y="16"/>
                  </a:lnTo>
                  <a:lnTo>
                    <a:pt x="17" y="16"/>
                  </a:lnTo>
                  <a:lnTo>
                    <a:pt x="18" y="16"/>
                  </a:lnTo>
                  <a:lnTo>
                    <a:pt x="20" y="16"/>
                  </a:lnTo>
                  <a:lnTo>
                    <a:pt x="21" y="16"/>
                  </a:lnTo>
                  <a:lnTo>
                    <a:pt x="22" y="16"/>
                  </a:lnTo>
                  <a:lnTo>
                    <a:pt x="24" y="16"/>
                  </a:lnTo>
                  <a:lnTo>
                    <a:pt x="25" y="16"/>
                  </a:lnTo>
                  <a:lnTo>
                    <a:pt x="26" y="16"/>
                  </a:lnTo>
                  <a:lnTo>
                    <a:pt x="27" y="16"/>
                  </a:lnTo>
                  <a:lnTo>
                    <a:pt x="28" y="16"/>
                  </a:lnTo>
                  <a:lnTo>
                    <a:pt x="30" y="16"/>
                  </a:lnTo>
                  <a:lnTo>
                    <a:pt x="31" y="16"/>
                  </a:lnTo>
                  <a:lnTo>
                    <a:pt x="32" y="16"/>
                  </a:lnTo>
                  <a:lnTo>
                    <a:pt x="34" y="16"/>
                  </a:lnTo>
                  <a:lnTo>
                    <a:pt x="35" y="15"/>
                  </a:lnTo>
                  <a:lnTo>
                    <a:pt x="36" y="15"/>
                  </a:lnTo>
                  <a:lnTo>
                    <a:pt x="38" y="15"/>
                  </a:lnTo>
                  <a:lnTo>
                    <a:pt x="39" y="15"/>
                  </a:lnTo>
                  <a:lnTo>
                    <a:pt x="40" y="15"/>
                  </a:lnTo>
                  <a:lnTo>
                    <a:pt x="41" y="15"/>
                  </a:lnTo>
                  <a:lnTo>
                    <a:pt x="42" y="0"/>
                  </a:lnTo>
                  <a:lnTo>
                    <a:pt x="41" y="0"/>
                  </a:lnTo>
                  <a:lnTo>
                    <a:pt x="39" y="0"/>
                  </a:lnTo>
                  <a:lnTo>
                    <a:pt x="38" y="0"/>
                  </a:lnTo>
                  <a:lnTo>
                    <a:pt x="37" y="0"/>
                  </a:lnTo>
                  <a:lnTo>
                    <a:pt x="36" y="0"/>
                  </a:lnTo>
                  <a:lnTo>
                    <a:pt x="34" y="0"/>
                  </a:lnTo>
                  <a:lnTo>
                    <a:pt x="33" y="0"/>
                  </a:lnTo>
                  <a:lnTo>
                    <a:pt x="32" y="0"/>
                  </a:lnTo>
                  <a:lnTo>
                    <a:pt x="31" y="0"/>
                  </a:lnTo>
                  <a:lnTo>
                    <a:pt x="29" y="0"/>
                  </a:lnTo>
                  <a:lnTo>
                    <a:pt x="28" y="0"/>
                  </a:lnTo>
                  <a:lnTo>
                    <a:pt x="27" y="0"/>
                  </a:lnTo>
                  <a:lnTo>
                    <a:pt x="25" y="0"/>
                  </a:lnTo>
                  <a:lnTo>
                    <a:pt x="24" y="0"/>
                  </a:lnTo>
                  <a:lnTo>
                    <a:pt x="23" y="1"/>
                  </a:lnTo>
                  <a:lnTo>
                    <a:pt x="22" y="1"/>
                  </a:lnTo>
                  <a:lnTo>
                    <a:pt x="20" y="1"/>
                  </a:lnTo>
                  <a:lnTo>
                    <a:pt x="19" y="1"/>
                  </a:lnTo>
                  <a:lnTo>
                    <a:pt x="17" y="1"/>
                  </a:lnTo>
                  <a:lnTo>
                    <a:pt x="16" y="1"/>
                  </a:lnTo>
                  <a:lnTo>
                    <a:pt x="15" y="1"/>
                  </a:lnTo>
                  <a:lnTo>
                    <a:pt x="14" y="1"/>
                  </a:lnTo>
                  <a:lnTo>
                    <a:pt x="12" y="1"/>
                  </a:lnTo>
                  <a:lnTo>
                    <a:pt x="11" y="1"/>
                  </a:lnTo>
                  <a:lnTo>
                    <a:pt x="10" y="1"/>
                  </a:lnTo>
                  <a:lnTo>
                    <a:pt x="8" y="1"/>
                  </a:lnTo>
                  <a:lnTo>
                    <a:pt x="7" y="1"/>
                  </a:lnTo>
                  <a:lnTo>
                    <a:pt x="6" y="1"/>
                  </a:lnTo>
                  <a:lnTo>
                    <a:pt x="4" y="1"/>
                  </a:lnTo>
                  <a:lnTo>
                    <a:pt x="3" y="2"/>
                  </a:lnTo>
                  <a:lnTo>
                    <a:pt x="2" y="2"/>
                  </a:lnTo>
                  <a:lnTo>
                    <a:pt x="0" y="2"/>
                  </a:lnTo>
                  <a:close/>
                </a:path>
              </a:pathLst>
            </a:custGeom>
            <a:solidFill>
              <a:srgbClr val="BFDED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8" name="Freeform 1188"/>
            <p:cNvSpPr>
              <a:spLocks/>
            </p:cNvSpPr>
            <p:nvPr/>
          </p:nvSpPr>
          <p:spPr bwMode="auto">
            <a:xfrm>
              <a:off x="1517" y="3405"/>
              <a:ext cx="42" cy="16"/>
            </a:xfrm>
            <a:custGeom>
              <a:avLst/>
              <a:gdLst>
                <a:gd name="T0" fmla="*/ 0 w 42"/>
                <a:gd name="T1" fmla="*/ 2 h 16"/>
                <a:gd name="T2" fmla="*/ 0 w 42"/>
                <a:gd name="T3" fmla="*/ 3 h 16"/>
                <a:gd name="T4" fmla="*/ 0 w 42"/>
                <a:gd name="T5" fmla="*/ 4 h 16"/>
                <a:gd name="T6" fmla="*/ 0 w 42"/>
                <a:gd name="T7" fmla="*/ 5 h 16"/>
                <a:gd name="T8" fmla="*/ 0 w 42"/>
                <a:gd name="T9" fmla="*/ 6 h 16"/>
                <a:gd name="T10" fmla="*/ 0 w 42"/>
                <a:gd name="T11" fmla="*/ 7 h 16"/>
                <a:gd name="T12" fmla="*/ 0 w 42"/>
                <a:gd name="T13" fmla="*/ 8 h 16"/>
                <a:gd name="T14" fmla="*/ 0 w 42"/>
                <a:gd name="T15" fmla="*/ 9 h 16"/>
                <a:gd name="T16" fmla="*/ 0 w 42"/>
                <a:gd name="T17" fmla="*/ 10 h 16"/>
                <a:gd name="T18" fmla="*/ 0 w 42"/>
                <a:gd name="T19" fmla="*/ 11 h 16"/>
                <a:gd name="T20" fmla="*/ 0 w 42"/>
                <a:gd name="T21" fmla="*/ 11 h 16"/>
                <a:gd name="T22" fmla="*/ 0 w 42"/>
                <a:gd name="T23" fmla="*/ 12 h 16"/>
                <a:gd name="T24" fmla="*/ 0 w 42"/>
                <a:gd name="T25" fmla="*/ 14 h 16"/>
                <a:gd name="T26" fmla="*/ 0 w 42"/>
                <a:gd name="T27" fmla="*/ 14 h 16"/>
                <a:gd name="T28" fmla="*/ 0 w 42"/>
                <a:gd name="T29" fmla="*/ 15 h 16"/>
                <a:gd name="T30" fmla="*/ 0 w 42"/>
                <a:gd name="T31" fmla="*/ 16 h 16"/>
                <a:gd name="T32" fmla="*/ 1 w 42"/>
                <a:gd name="T33" fmla="*/ 16 h 16"/>
                <a:gd name="T34" fmla="*/ 4 w 42"/>
                <a:gd name="T35" fmla="*/ 16 h 16"/>
                <a:gd name="T36" fmla="*/ 7 w 42"/>
                <a:gd name="T37" fmla="*/ 16 h 16"/>
                <a:gd name="T38" fmla="*/ 9 w 42"/>
                <a:gd name="T39" fmla="*/ 16 h 16"/>
                <a:gd name="T40" fmla="*/ 12 w 42"/>
                <a:gd name="T41" fmla="*/ 16 h 16"/>
                <a:gd name="T42" fmla="*/ 15 w 42"/>
                <a:gd name="T43" fmla="*/ 16 h 16"/>
                <a:gd name="T44" fmla="*/ 17 w 42"/>
                <a:gd name="T45" fmla="*/ 16 h 16"/>
                <a:gd name="T46" fmla="*/ 20 w 42"/>
                <a:gd name="T47" fmla="*/ 16 h 16"/>
                <a:gd name="T48" fmla="*/ 22 w 42"/>
                <a:gd name="T49" fmla="*/ 16 h 16"/>
                <a:gd name="T50" fmla="*/ 25 w 42"/>
                <a:gd name="T51" fmla="*/ 16 h 16"/>
                <a:gd name="T52" fmla="*/ 27 w 42"/>
                <a:gd name="T53" fmla="*/ 16 h 16"/>
                <a:gd name="T54" fmla="*/ 30 w 42"/>
                <a:gd name="T55" fmla="*/ 16 h 16"/>
                <a:gd name="T56" fmla="*/ 32 w 42"/>
                <a:gd name="T57" fmla="*/ 16 h 16"/>
                <a:gd name="T58" fmla="*/ 35 w 42"/>
                <a:gd name="T59" fmla="*/ 15 h 16"/>
                <a:gd name="T60" fmla="*/ 38 w 42"/>
                <a:gd name="T61" fmla="*/ 15 h 16"/>
                <a:gd name="T62" fmla="*/ 40 w 42"/>
                <a:gd name="T63" fmla="*/ 15 h 16"/>
                <a:gd name="T64" fmla="*/ 42 w 42"/>
                <a:gd name="T65" fmla="*/ 0 h 16"/>
                <a:gd name="T66" fmla="*/ 39 w 42"/>
                <a:gd name="T67" fmla="*/ 0 h 16"/>
                <a:gd name="T68" fmla="*/ 37 w 42"/>
                <a:gd name="T69" fmla="*/ 0 h 16"/>
                <a:gd name="T70" fmla="*/ 34 w 42"/>
                <a:gd name="T71" fmla="*/ 0 h 16"/>
                <a:gd name="T72" fmla="*/ 32 w 42"/>
                <a:gd name="T73" fmla="*/ 0 h 16"/>
                <a:gd name="T74" fmla="*/ 29 w 42"/>
                <a:gd name="T75" fmla="*/ 0 h 16"/>
                <a:gd name="T76" fmla="*/ 27 w 42"/>
                <a:gd name="T77" fmla="*/ 0 h 16"/>
                <a:gd name="T78" fmla="*/ 24 w 42"/>
                <a:gd name="T79" fmla="*/ 0 h 16"/>
                <a:gd name="T80" fmla="*/ 22 w 42"/>
                <a:gd name="T81" fmla="*/ 1 h 16"/>
                <a:gd name="T82" fmla="*/ 19 w 42"/>
                <a:gd name="T83" fmla="*/ 1 h 16"/>
                <a:gd name="T84" fmla="*/ 16 w 42"/>
                <a:gd name="T85" fmla="*/ 1 h 16"/>
                <a:gd name="T86" fmla="*/ 14 w 42"/>
                <a:gd name="T87" fmla="*/ 1 h 16"/>
                <a:gd name="T88" fmla="*/ 11 w 42"/>
                <a:gd name="T89" fmla="*/ 1 h 16"/>
                <a:gd name="T90" fmla="*/ 8 w 42"/>
                <a:gd name="T91" fmla="*/ 1 h 16"/>
                <a:gd name="T92" fmla="*/ 6 w 42"/>
                <a:gd name="T93" fmla="*/ 1 h 16"/>
                <a:gd name="T94" fmla="*/ 3 w 42"/>
                <a:gd name="T95" fmla="*/ 2 h 16"/>
                <a:gd name="T96" fmla="*/ 0 w 42"/>
                <a:gd name="T9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16">
                  <a:moveTo>
                    <a:pt x="0" y="2"/>
                  </a:moveTo>
                  <a:lnTo>
                    <a:pt x="0" y="2"/>
                  </a:lnTo>
                  <a:lnTo>
                    <a:pt x="0" y="3"/>
                  </a:lnTo>
                  <a:lnTo>
                    <a:pt x="0" y="3"/>
                  </a:lnTo>
                  <a:lnTo>
                    <a:pt x="0" y="4"/>
                  </a:lnTo>
                  <a:lnTo>
                    <a:pt x="0" y="4"/>
                  </a:lnTo>
                  <a:lnTo>
                    <a:pt x="0" y="5"/>
                  </a:lnTo>
                  <a:lnTo>
                    <a:pt x="0" y="5"/>
                  </a:lnTo>
                  <a:lnTo>
                    <a:pt x="0" y="5"/>
                  </a:lnTo>
                  <a:lnTo>
                    <a:pt x="0" y="6"/>
                  </a:lnTo>
                  <a:lnTo>
                    <a:pt x="0" y="7"/>
                  </a:lnTo>
                  <a:lnTo>
                    <a:pt x="0" y="7"/>
                  </a:lnTo>
                  <a:lnTo>
                    <a:pt x="0" y="7"/>
                  </a:lnTo>
                  <a:lnTo>
                    <a:pt x="0" y="8"/>
                  </a:lnTo>
                  <a:lnTo>
                    <a:pt x="0" y="8"/>
                  </a:lnTo>
                  <a:lnTo>
                    <a:pt x="0" y="9"/>
                  </a:lnTo>
                  <a:lnTo>
                    <a:pt x="0" y="9"/>
                  </a:lnTo>
                  <a:lnTo>
                    <a:pt x="0" y="10"/>
                  </a:lnTo>
                  <a:lnTo>
                    <a:pt x="0" y="10"/>
                  </a:lnTo>
                  <a:lnTo>
                    <a:pt x="0" y="11"/>
                  </a:lnTo>
                  <a:lnTo>
                    <a:pt x="0" y="11"/>
                  </a:lnTo>
                  <a:lnTo>
                    <a:pt x="0" y="11"/>
                  </a:lnTo>
                  <a:lnTo>
                    <a:pt x="0" y="12"/>
                  </a:lnTo>
                  <a:lnTo>
                    <a:pt x="0" y="12"/>
                  </a:lnTo>
                  <a:lnTo>
                    <a:pt x="0" y="13"/>
                  </a:lnTo>
                  <a:lnTo>
                    <a:pt x="0" y="14"/>
                  </a:lnTo>
                  <a:lnTo>
                    <a:pt x="0" y="14"/>
                  </a:lnTo>
                  <a:lnTo>
                    <a:pt x="0" y="14"/>
                  </a:lnTo>
                  <a:lnTo>
                    <a:pt x="0" y="15"/>
                  </a:lnTo>
                  <a:lnTo>
                    <a:pt x="0" y="15"/>
                  </a:lnTo>
                  <a:lnTo>
                    <a:pt x="0" y="16"/>
                  </a:lnTo>
                  <a:lnTo>
                    <a:pt x="0" y="16"/>
                  </a:lnTo>
                  <a:lnTo>
                    <a:pt x="0" y="16"/>
                  </a:lnTo>
                  <a:lnTo>
                    <a:pt x="1" y="16"/>
                  </a:lnTo>
                  <a:lnTo>
                    <a:pt x="3" y="16"/>
                  </a:lnTo>
                  <a:lnTo>
                    <a:pt x="4" y="16"/>
                  </a:lnTo>
                  <a:lnTo>
                    <a:pt x="6" y="16"/>
                  </a:lnTo>
                  <a:lnTo>
                    <a:pt x="7" y="16"/>
                  </a:lnTo>
                  <a:lnTo>
                    <a:pt x="8" y="16"/>
                  </a:lnTo>
                  <a:lnTo>
                    <a:pt x="9" y="16"/>
                  </a:lnTo>
                  <a:lnTo>
                    <a:pt x="11" y="16"/>
                  </a:lnTo>
                  <a:lnTo>
                    <a:pt x="12" y="16"/>
                  </a:lnTo>
                  <a:lnTo>
                    <a:pt x="13" y="16"/>
                  </a:lnTo>
                  <a:lnTo>
                    <a:pt x="15" y="16"/>
                  </a:lnTo>
                  <a:lnTo>
                    <a:pt x="16" y="16"/>
                  </a:lnTo>
                  <a:lnTo>
                    <a:pt x="17" y="16"/>
                  </a:lnTo>
                  <a:lnTo>
                    <a:pt x="18" y="16"/>
                  </a:lnTo>
                  <a:lnTo>
                    <a:pt x="20" y="16"/>
                  </a:lnTo>
                  <a:lnTo>
                    <a:pt x="21" y="16"/>
                  </a:lnTo>
                  <a:lnTo>
                    <a:pt x="22" y="16"/>
                  </a:lnTo>
                  <a:lnTo>
                    <a:pt x="24" y="16"/>
                  </a:lnTo>
                  <a:lnTo>
                    <a:pt x="25" y="16"/>
                  </a:lnTo>
                  <a:lnTo>
                    <a:pt x="26" y="16"/>
                  </a:lnTo>
                  <a:lnTo>
                    <a:pt x="27" y="16"/>
                  </a:lnTo>
                  <a:lnTo>
                    <a:pt x="28" y="16"/>
                  </a:lnTo>
                  <a:lnTo>
                    <a:pt x="30" y="16"/>
                  </a:lnTo>
                  <a:lnTo>
                    <a:pt x="31" y="16"/>
                  </a:lnTo>
                  <a:lnTo>
                    <a:pt x="32" y="16"/>
                  </a:lnTo>
                  <a:lnTo>
                    <a:pt x="34" y="16"/>
                  </a:lnTo>
                  <a:lnTo>
                    <a:pt x="35" y="15"/>
                  </a:lnTo>
                  <a:lnTo>
                    <a:pt x="36" y="15"/>
                  </a:lnTo>
                  <a:lnTo>
                    <a:pt x="38" y="15"/>
                  </a:lnTo>
                  <a:lnTo>
                    <a:pt x="39" y="15"/>
                  </a:lnTo>
                  <a:lnTo>
                    <a:pt x="40" y="15"/>
                  </a:lnTo>
                  <a:lnTo>
                    <a:pt x="41" y="15"/>
                  </a:lnTo>
                  <a:lnTo>
                    <a:pt x="42" y="0"/>
                  </a:lnTo>
                  <a:lnTo>
                    <a:pt x="41" y="0"/>
                  </a:lnTo>
                  <a:lnTo>
                    <a:pt x="39" y="0"/>
                  </a:lnTo>
                  <a:lnTo>
                    <a:pt x="38" y="0"/>
                  </a:lnTo>
                  <a:lnTo>
                    <a:pt x="37" y="0"/>
                  </a:lnTo>
                  <a:lnTo>
                    <a:pt x="36" y="0"/>
                  </a:lnTo>
                  <a:lnTo>
                    <a:pt x="34" y="0"/>
                  </a:lnTo>
                  <a:lnTo>
                    <a:pt x="33" y="0"/>
                  </a:lnTo>
                  <a:lnTo>
                    <a:pt x="32" y="0"/>
                  </a:lnTo>
                  <a:lnTo>
                    <a:pt x="31" y="0"/>
                  </a:lnTo>
                  <a:lnTo>
                    <a:pt x="29" y="0"/>
                  </a:lnTo>
                  <a:lnTo>
                    <a:pt x="28" y="0"/>
                  </a:lnTo>
                  <a:lnTo>
                    <a:pt x="27" y="0"/>
                  </a:lnTo>
                  <a:lnTo>
                    <a:pt x="25" y="0"/>
                  </a:lnTo>
                  <a:lnTo>
                    <a:pt x="24" y="0"/>
                  </a:lnTo>
                  <a:lnTo>
                    <a:pt x="23" y="1"/>
                  </a:lnTo>
                  <a:lnTo>
                    <a:pt x="22" y="1"/>
                  </a:lnTo>
                  <a:lnTo>
                    <a:pt x="20" y="1"/>
                  </a:lnTo>
                  <a:lnTo>
                    <a:pt x="19" y="1"/>
                  </a:lnTo>
                  <a:lnTo>
                    <a:pt x="17" y="1"/>
                  </a:lnTo>
                  <a:lnTo>
                    <a:pt x="16" y="1"/>
                  </a:lnTo>
                  <a:lnTo>
                    <a:pt x="15" y="1"/>
                  </a:lnTo>
                  <a:lnTo>
                    <a:pt x="14" y="1"/>
                  </a:lnTo>
                  <a:lnTo>
                    <a:pt x="12" y="1"/>
                  </a:lnTo>
                  <a:lnTo>
                    <a:pt x="11" y="1"/>
                  </a:lnTo>
                  <a:lnTo>
                    <a:pt x="10" y="1"/>
                  </a:lnTo>
                  <a:lnTo>
                    <a:pt x="8" y="1"/>
                  </a:lnTo>
                  <a:lnTo>
                    <a:pt x="7" y="1"/>
                  </a:lnTo>
                  <a:lnTo>
                    <a:pt x="6" y="1"/>
                  </a:lnTo>
                  <a:lnTo>
                    <a:pt x="4" y="1"/>
                  </a:lnTo>
                  <a:lnTo>
                    <a:pt x="3" y="2"/>
                  </a:lnTo>
                  <a:lnTo>
                    <a:pt x="2" y="2"/>
                  </a:lnTo>
                  <a:lnTo>
                    <a:pt x="0" y="2"/>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9" name="Freeform 1189"/>
            <p:cNvSpPr>
              <a:spLocks/>
            </p:cNvSpPr>
            <p:nvPr/>
          </p:nvSpPr>
          <p:spPr bwMode="auto">
            <a:xfrm>
              <a:off x="1459" y="3408"/>
              <a:ext cx="42" cy="17"/>
            </a:xfrm>
            <a:custGeom>
              <a:avLst/>
              <a:gdLst>
                <a:gd name="T0" fmla="*/ 1 w 42"/>
                <a:gd name="T1" fmla="*/ 2 h 17"/>
                <a:gd name="T2" fmla="*/ 1 w 42"/>
                <a:gd name="T3" fmla="*/ 3 h 17"/>
                <a:gd name="T4" fmla="*/ 0 w 42"/>
                <a:gd name="T5" fmla="*/ 4 h 17"/>
                <a:gd name="T6" fmla="*/ 0 w 42"/>
                <a:gd name="T7" fmla="*/ 5 h 17"/>
                <a:gd name="T8" fmla="*/ 0 w 42"/>
                <a:gd name="T9" fmla="*/ 6 h 17"/>
                <a:gd name="T10" fmla="*/ 0 w 42"/>
                <a:gd name="T11" fmla="*/ 7 h 17"/>
                <a:gd name="T12" fmla="*/ 0 w 42"/>
                <a:gd name="T13" fmla="*/ 8 h 17"/>
                <a:gd name="T14" fmla="*/ 0 w 42"/>
                <a:gd name="T15" fmla="*/ 9 h 17"/>
                <a:gd name="T16" fmla="*/ 0 w 42"/>
                <a:gd name="T17" fmla="*/ 10 h 17"/>
                <a:gd name="T18" fmla="*/ 0 w 42"/>
                <a:gd name="T19" fmla="*/ 11 h 17"/>
                <a:gd name="T20" fmla="*/ 0 w 42"/>
                <a:gd name="T21" fmla="*/ 12 h 17"/>
                <a:gd name="T22" fmla="*/ 0 w 42"/>
                <a:gd name="T23" fmla="*/ 13 h 17"/>
                <a:gd name="T24" fmla="*/ 0 w 42"/>
                <a:gd name="T25" fmla="*/ 14 h 17"/>
                <a:gd name="T26" fmla="*/ 1 w 42"/>
                <a:gd name="T27" fmla="*/ 15 h 17"/>
                <a:gd name="T28" fmla="*/ 1 w 42"/>
                <a:gd name="T29" fmla="*/ 16 h 17"/>
                <a:gd name="T30" fmla="*/ 1 w 42"/>
                <a:gd name="T31" fmla="*/ 17 h 17"/>
                <a:gd name="T32" fmla="*/ 41 w 42"/>
                <a:gd name="T33" fmla="*/ 15 h 17"/>
                <a:gd name="T34" fmla="*/ 41 w 42"/>
                <a:gd name="T35" fmla="*/ 14 h 17"/>
                <a:gd name="T36" fmla="*/ 41 w 42"/>
                <a:gd name="T37" fmla="*/ 13 h 17"/>
                <a:gd name="T38" fmla="*/ 41 w 42"/>
                <a:gd name="T39" fmla="*/ 12 h 17"/>
                <a:gd name="T40" fmla="*/ 41 w 42"/>
                <a:gd name="T41" fmla="*/ 11 h 17"/>
                <a:gd name="T42" fmla="*/ 42 w 42"/>
                <a:gd name="T43" fmla="*/ 10 h 17"/>
                <a:gd name="T44" fmla="*/ 42 w 42"/>
                <a:gd name="T45" fmla="*/ 9 h 17"/>
                <a:gd name="T46" fmla="*/ 42 w 42"/>
                <a:gd name="T47" fmla="*/ 8 h 17"/>
                <a:gd name="T48" fmla="*/ 42 w 42"/>
                <a:gd name="T49" fmla="*/ 7 h 17"/>
                <a:gd name="T50" fmla="*/ 42 w 42"/>
                <a:gd name="T51" fmla="*/ 6 h 17"/>
                <a:gd name="T52" fmla="*/ 42 w 42"/>
                <a:gd name="T53" fmla="*/ 5 h 17"/>
                <a:gd name="T54" fmla="*/ 42 w 42"/>
                <a:gd name="T55" fmla="*/ 4 h 17"/>
                <a:gd name="T56" fmla="*/ 41 w 42"/>
                <a:gd name="T57" fmla="*/ 3 h 17"/>
                <a:gd name="T58" fmla="*/ 41 w 42"/>
                <a:gd name="T59" fmla="*/ 2 h 17"/>
                <a:gd name="T60" fmla="*/ 41 w 42"/>
                <a:gd name="T61" fmla="*/ 2 h 17"/>
                <a:gd name="T62" fmla="*/ 41 w 42"/>
                <a:gd name="T63" fmla="*/ 0 h 17"/>
                <a:gd name="T64" fmla="*/ 41 w 42"/>
                <a:gd name="T6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17">
                  <a:moveTo>
                    <a:pt x="1" y="2"/>
                  </a:moveTo>
                  <a:lnTo>
                    <a:pt x="1" y="2"/>
                  </a:lnTo>
                  <a:lnTo>
                    <a:pt x="1" y="3"/>
                  </a:lnTo>
                  <a:lnTo>
                    <a:pt x="1" y="3"/>
                  </a:lnTo>
                  <a:lnTo>
                    <a:pt x="1" y="4"/>
                  </a:lnTo>
                  <a:lnTo>
                    <a:pt x="0" y="4"/>
                  </a:lnTo>
                  <a:lnTo>
                    <a:pt x="0" y="5"/>
                  </a:lnTo>
                  <a:lnTo>
                    <a:pt x="0" y="5"/>
                  </a:lnTo>
                  <a:lnTo>
                    <a:pt x="0" y="6"/>
                  </a:lnTo>
                  <a:lnTo>
                    <a:pt x="0" y="6"/>
                  </a:lnTo>
                  <a:lnTo>
                    <a:pt x="0" y="7"/>
                  </a:lnTo>
                  <a:lnTo>
                    <a:pt x="0" y="7"/>
                  </a:lnTo>
                  <a:lnTo>
                    <a:pt x="0" y="8"/>
                  </a:lnTo>
                  <a:lnTo>
                    <a:pt x="0" y="8"/>
                  </a:lnTo>
                  <a:lnTo>
                    <a:pt x="0" y="8"/>
                  </a:lnTo>
                  <a:lnTo>
                    <a:pt x="0" y="9"/>
                  </a:lnTo>
                  <a:lnTo>
                    <a:pt x="0" y="10"/>
                  </a:lnTo>
                  <a:lnTo>
                    <a:pt x="0" y="10"/>
                  </a:lnTo>
                  <a:lnTo>
                    <a:pt x="0" y="11"/>
                  </a:lnTo>
                  <a:lnTo>
                    <a:pt x="0" y="11"/>
                  </a:lnTo>
                  <a:lnTo>
                    <a:pt x="0" y="12"/>
                  </a:lnTo>
                  <a:lnTo>
                    <a:pt x="0" y="12"/>
                  </a:lnTo>
                  <a:lnTo>
                    <a:pt x="0" y="13"/>
                  </a:lnTo>
                  <a:lnTo>
                    <a:pt x="0" y="13"/>
                  </a:lnTo>
                  <a:lnTo>
                    <a:pt x="0" y="14"/>
                  </a:lnTo>
                  <a:lnTo>
                    <a:pt x="0" y="14"/>
                  </a:lnTo>
                  <a:lnTo>
                    <a:pt x="0" y="15"/>
                  </a:lnTo>
                  <a:lnTo>
                    <a:pt x="1" y="15"/>
                  </a:lnTo>
                  <a:lnTo>
                    <a:pt x="1" y="15"/>
                  </a:lnTo>
                  <a:lnTo>
                    <a:pt x="1" y="16"/>
                  </a:lnTo>
                  <a:lnTo>
                    <a:pt x="1" y="17"/>
                  </a:lnTo>
                  <a:lnTo>
                    <a:pt x="1" y="17"/>
                  </a:lnTo>
                  <a:lnTo>
                    <a:pt x="1" y="17"/>
                  </a:lnTo>
                  <a:lnTo>
                    <a:pt x="41" y="15"/>
                  </a:lnTo>
                  <a:lnTo>
                    <a:pt x="41" y="15"/>
                  </a:lnTo>
                  <a:lnTo>
                    <a:pt x="41" y="14"/>
                  </a:lnTo>
                  <a:lnTo>
                    <a:pt x="41" y="14"/>
                  </a:lnTo>
                  <a:lnTo>
                    <a:pt x="41" y="13"/>
                  </a:lnTo>
                  <a:lnTo>
                    <a:pt x="41" y="13"/>
                  </a:lnTo>
                  <a:lnTo>
                    <a:pt x="41" y="12"/>
                  </a:lnTo>
                  <a:lnTo>
                    <a:pt x="41" y="12"/>
                  </a:lnTo>
                  <a:lnTo>
                    <a:pt x="41" y="11"/>
                  </a:lnTo>
                  <a:lnTo>
                    <a:pt x="41" y="11"/>
                  </a:lnTo>
                  <a:lnTo>
                    <a:pt x="42" y="10"/>
                  </a:lnTo>
                  <a:lnTo>
                    <a:pt x="42" y="10"/>
                  </a:lnTo>
                  <a:lnTo>
                    <a:pt x="42" y="9"/>
                  </a:lnTo>
                  <a:lnTo>
                    <a:pt x="42" y="9"/>
                  </a:lnTo>
                  <a:lnTo>
                    <a:pt x="42" y="8"/>
                  </a:lnTo>
                  <a:lnTo>
                    <a:pt x="42" y="8"/>
                  </a:lnTo>
                  <a:lnTo>
                    <a:pt x="42" y="7"/>
                  </a:lnTo>
                  <a:lnTo>
                    <a:pt x="42" y="7"/>
                  </a:lnTo>
                  <a:lnTo>
                    <a:pt x="42" y="6"/>
                  </a:lnTo>
                  <a:lnTo>
                    <a:pt x="42" y="6"/>
                  </a:lnTo>
                  <a:lnTo>
                    <a:pt x="42" y="5"/>
                  </a:lnTo>
                  <a:lnTo>
                    <a:pt x="42" y="5"/>
                  </a:lnTo>
                  <a:lnTo>
                    <a:pt x="42" y="4"/>
                  </a:lnTo>
                  <a:lnTo>
                    <a:pt x="42" y="4"/>
                  </a:lnTo>
                  <a:lnTo>
                    <a:pt x="41" y="3"/>
                  </a:lnTo>
                  <a:lnTo>
                    <a:pt x="41" y="3"/>
                  </a:lnTo>
                  <a:lnTo>
                    <a:pt x="41" y="2"/>
                  </a:lnTo>
                  <a:lnTo>
                    <a:pt x="41" y="2"/>
                  </a:lnTo>
                  <a:lnTo>
                    <a:pt x="41" y="2"/>
                  </a:lnTo>
                  <a:lnTo>
                    <a:pt x="41" y="1"/>
                  </a:lnTo>
                  <a:lnTo>
                    <a:pt x="41" y="0"/>
                  </a:lnTo>
                  <a:lnTo>
                    <a:pt x="41" y="0"/>
                  </a:lnTo>
                  <a:lnTo>
                    <a:pt x="41" y="0"/>
                  </a:lnTo>
                  <a:lnTo>
                    <a:pt x="1" y="2"/>
                  </a:lnTo>
                  <a:close/>
                </a:path>
              </a:pathLst>
            </a:custGeom>
            <a:solidFill>
              <a:srgbClr val="BFDED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70" name="Freeform 1190"/>
            <p:cNvSpPr>
              <a:spLocks/>
            </p:cNvSpPr>
            <p:nvPr/>
          </p:nvSpPr>
          <p:spPr bwMode="auto">
            <a:xfrm>
              <a:off x="1459" y="3408"/>
              <a:ext cx="42" cy="17"/>
            </a:xfrm>
            <a:custGeom>
              <a:avLst/>
              <a:gdLst>
                <a:gd name="T0" fmla="*/ 1 w 42"/>
                <a:gd name="T1" fmla="*/ 2 h 17"/>
                <a:gd name="T2" fmla="*/ 1 w 42"/>
                <a:gd name="T3" fmla="*/ 3 h 17"/>
                <a:gd name="T4" fmla="*/ 0 w 42"/>
                <a:gd name="T5" fmla="*/ 4 h 17"/>
                <a:gd name="T6" fmla="*/ 0 w 42"/>
                <a:gd name="T7" fmla="*/ 5 h 17"/>
                <a:gd name="T8" fmla="*/ 0 w 42"/>
                <a:gd name="T9" fmla="*/ 6 h 17"/>
                <a:gd name="T10" fmla="*/ 0 w 42"/>
                <a:gd name="T11" fmla="*/ 7 h 17"/>
                <a:gd name="T12" fmla="*/ 0 w 42"/>
                <a:gd name="T13" fmla="*/ 8 h 17"/>
                <a:gd name="T14" fmla="*/ 0 w 42"/>
                <a:gd name="T15" fmla="*/ 9 h 17"/>
                <a:gd name="T16" fmla="*/ 0 w 42"/>
                <a:gd name="T17" fmla="*/ 10 h 17"/>
                <a:gd name="T18" fmla="*/ 0 w 42"/>
                <a:gd name="T19" fmla="*/ 11 h 17"/>
                <a:gd name="T20" fmla="*/ 0 w 42"/>
                <a:gd name="T21" fmla="*/ 12 h 17"/>
                <a:gd name="T22" fmla="*/ 0 w 42"/>
                <a:gd name="T23" fmla="*/ 13 h 17"/>
                <a:gd name="T24" fmla="*/ 0 w 42"/>
                <a:gd name="T25" fmla="*/ 14 h 17"/>
                <a:gd name="T26" fmla="*/ 1 w 42"/>
                <a:gd name="T27" fmla="*/ 15 h 17"/>
                <a:gd name="T28" fmla="*/ 1 w 42"/>
                <a:gd name="T29" fmla="*/ 16 h 17"/>
                <a:gd name="T30" fmla="*/ 1 w 42"/>
                <a:gd name="T31" fmla="*/ 17 h 17"/>
                <a:gd name="T32" fmla="*/ 41 w 42"/>
                <a:gd name="T33" fmla="*/ 15 h 17"/>
                <a:gd name="T34" fmla="*/ 41 w 42"/>
                <a:gd name="T35" fmla="*/ 14 h 17"/>
                <a:gd name="T36" fmla="*/ 41 w 42"/>
                <a:gd name="T37" fmla="*/ 13 h 17"/>
                <a:gd name="T38" fmla="*/ 41 w 42"/>
                <a:gd name="T39" fmla="*/ 12 h 17"/>
                <a:gd name="T40" fmla="*/ 41 w 42"/>
                <a:gd name="T41" fmla="*/ 11 h 17"/>
                <a:gd name="T42" fmla="*/ 42 w 42"/>
                <a:gd name="T43" fmla="*/ 10 h 17"/>
                <a:gd name="T44" fmla="*/ 42 w 42"/>
                <a:gd name="T45" fmla="*/ 9 h 17"/>
                <a:gd name="T46" fmla="*/ 42 w 42"/>
                <a:gd name="T47" fmla="*/ 8 h 17"/>
                <a:gd name="T48" fmla="*/ 42 w 42"/>
                <a:gd name="T49" fmla="*/ 7 h 17"/>
                <a:gd name="T50" fmla="*/ 42 w 42"/>
                <a:gd name="T51" fmla="*/ 6 h 17"/>
                <a:gd name="T52" fmla="*/ 42 w 42"/>
                <a:gd name="T53" fmla="*/ 5 h 17"/>
                <a:gd name="T54" fmla="*/ 42 w 42"/>
                <a:gd name="T55" fmla="*/ 4 h 17"/>
                <a:gd name="T56" fmla="*/ 41 w 42"/>
                <a:gd name="T57" fmla="*/ 3 h 17"/>
                <a:gd name="T58" fmla="*/ 41 w 42"/>
                <a:gd name="T59" fmla="*/ 2 h 17"/>
                <a:gd name="T60" fmla="*/ 41 w 42"/>
                <a:gd name="T61" fmla="*/ 2 h 17"/>
                <a:gd name="T62" fmla="*/ 41 w 42"/>
                <a:gd name="T63" fmla="*/ 0 h 17"/>
                <a:gd name="T64" fmla="*/ 41 w 42"/>
                <a:gd name="T6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17">
                  <a:moveTo>
                    <a:pt x="1" y="2"/>
                  </a:moveTo>
                  <a:lnTo>
                    <a:pt x="1" y="2"/>
                  </a:lnTo>
                  <a:lnTo>
                    <a:pt x="1" y="3"/>
                  </a:lnTo>
                  <a:lnTo>
                    <a:pt x="1" y="3"/>
                  </a:lnTo>
                  <a:lnTo>
                    <a:pt x="1" y="4"/>
                  </a:lnTo>
                  <a:lnTo>
                    <a:pt x="0" y="4"/>
                  </a:lnTo>
                  <a:lnTo>
                    <a:pt x="0" y="5"/>
                  </a:lnTo>
                  <a:lnTo>
                    <a:pt x="0" y="5"/>
                  </a:lnTo>
                  <a:lnTo>
                    <a:pt x="0" y="6"/>
                  </a:lnTo>
                  <a:lnTo>
                    <a:pt x="0" y="6"/>
                  </a:lnTo>
                  <a:lnTo>
                    <a:pt x="0" y="7"/>
                  </a:lnTo>
                  <a:lnTo>
                    <a:pt x="0" y="7"/>
                  </a:lnTo>
                  <a:lnTo>
                    <a:pt x="0" y="8"/>
                  </a:lnTo>
                  <a:lnTo>
                    <a:pt x="0" y="8"/>
                  </a:lnTo>
                  <a:lnTo>
                    <a:pt x="0" y="8"/>
                  </a:lnTo>
                  <a:lnTo>
                    <a:pt x="0" y="9"/>
                  </a:lnTo>
                  <a:lnTo>
                    <a:pt x="0" y="10"/>
                  </a:lnTo>
                  <a:lnTo>
                    <a:pt x="0" y="10"/>
                  </a:lnTo>
                  <a:lnTo>
                    <a:pt x="0" y="11"/>
                  </a:lnTo>
                  <a:lnTo>
                    <a:pt x="0" y="11"/>
                  </a:lnTo>
                  <a:lnTo>
                    <a:pt x="0" y="12"/>
                  </a:lnTo>
                  <a:lnTo>
                    <a:pt x="0" y="12"/>
                  </a:lnTo>
                  <a:lnTo>
                    <a:pt x="0" y="13"/>
                  </a:lnTo>
                  <a:lnTo>
                    <a:pt x="0" y="13"/>
                  </a:lnTo>
                  <a:lnTo>
                    <a:pt x="0" y="14"/>
                  </a:lnTo>
                  <a:lnTo>
                    <a:pt x="0" y="14"/>
                  </a:lnTo>
                  <a:lnTo>
                    <a:pt x="0" y="15"/>
                  </a:lnTo>
                  <a:lnTo>
                    <a:pt x="1" y="15"/>
                  </a:lnTo>
                  <a:lnTo>
                    <a:pt x="1" y="15"/>
                  </a:lnTo>
                  <a:lnTo>
                    <a:pt x="1" y="16"/>
                  </a:lnTo>
                  <a:lnTo>
                    <a:pt x="1" y="17"/>
                  </a:lnTo>
                  <a:lnTo>
                    <a:pt x="1" y="17"/>
                  </a:lnTo>
                  <a:lnTo>
                    <a:pt x="1" y="17"/>
                  </a:lnTo>
                  <a:lnTo>
                    <a:pt x="41" y="15"/>
                  </a:lnTo>
                  <a:lnTo>
                    <a:pt x="41" y="15"/>
                  </a:lnTo>
                  <a:lnTo>
                    <a:pt x="41" y="14"/>
                  </a:lnTo>
                  <a:lnTo>
                    <a:pt x="41" y="14"/>
                  </a:lnTo>
                  <a:lnTo>
                    <a:pt x="41" y="13"/>
                  </a:lnTo>
                  <a:lnTo>
                    <a:pt x="41" y="13"/>
                  </a:lnTo>
                  <a:lnTo>
                    <a:pt x="41" y="12"/>
                  </a:lnTo>
                  <a:lnTo>
                    <a:pt x="41" y="12"/>
                  </a:lnTo>
                  <a:lnTo>
                    <a:pt x="41" y="11"/>
                  </a:lnTo>
                  <a:lnTo>
                    <a:pt x="41" y="11"/>
                  </a:lnTo>
                  <a:lnTo>
                    <a:pt x="42" y="10"/>
                  </a:lnTo>
                  <a:lnTo>
                    <a:pt x="42" y="10"/>
                  </a:lnTo>
                  <a:lnTo>
                    <a:pt x="42" y="9"/>
                  </a:lnTo>
                  <a:lnTo>
                    <a:pt x="42" y="9"/>
                  </a:lnTo>
                  <a:lnTo>
                    <a:pt x="42" y="8"/>
                  </a:lnTo>
                  <a:lnTo>
                    <a:pt x="42" y="8"/>
                  </a:lnTo>
                  <a:lnTo>
                    <a:pt x="42" y="7"/>
                  </a:lnTo>
                  <a:lnTo>
                    <a:pt x="42" y="7"/>
                  </a:lnTo>
                  <a:lnTo>
                    <a:pt x="42" y="6"/>
                  </a:lnTo>
                  <a:lnTo>
                    <a:pt x="42" y="6"/>
                  </a:lnTo>
                  <a:lnTo>
                    <a:pt x="42" y="5"/>
                  </a:lnTo>
                  <a:lnTo>
                    <a:pt x="42" y="5"/>
                  </a:lnTo>
                  <a:lnTo>
                    <a:pt x="42" y="4"/>
                  </a:lnTo>
                  <a:lnTo>
                    <a:pt x="42" y="4"/>
                  </a:lnTo>
                  <a:lnTo>
                    <a:pt x="41" y="3"/>
                  </a:lnTo>
                  <a:lnTo>
                    <a:pt x="41" y="3"/>
                  </a:lnTo>
                  <a:lnTo>
                    <a:pt x="41" y="2"/>
                  </a:lnTo>
                  <a:lnTo>
                    <a:pt x="41" y="2"/>
                  </a:lnTo>
                  <a:lnTo>
                    <a:pt x="41" y="2"/>
                  </a:lnTo>
                  <a:lnTo>
                    <a:pt x="41" y="1"/>
                  </a:lnTo>
                  <a:lnTo>
                    <a:pt x="41" y="0"/>
                  </a:lnTo>
                  <a:lnTo>
                    <a:pt x="41" y="0"/>
                  </a:lnTo>
                  <a:lnTo>
                    <a:pt x="41" y="0"/>
                  </a:lnTo>
                  <a:lnTo>
                    <a:pt x="1" y="2"/>
                  </a:lnTo>
                </a:path>
              </a:pathLst>
            </a:custGeom>
            <a:noFill/>
            <a:ln w="3175" cap="rnd">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grpSp>
      <p:sp>
        <p:nvSpPr>
          <p:cNvPr id="172" name="左右矢印 171"/>
          <p:cNvSpPr/>
          <p:nvPr/>
        </p:nvSpPr>
        <p:spPr>
          <a:xfrm rot="19778704">
            <a:off x="7542140" y="5086161"/>
            <a:ext cx="764308" cy="159096"/>
          </a:xfrm>
          <a:prstGeom prst="leftRightArrow">
            <a:avLst/>
          </a:prstGeom>
          <a:solidFill>
            <a:srgbClr val="FFD65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dirty="0">
              <a:solidFill>
                <a:prstClr val="white"/>
              </a:solidFill>
            </a:endParaRPr>
          </a:p>
        </p:txBody>
      </p:sp>
      <p:sp>
        <p:nvSpPr>
          <p:cNvPr id="173" name="テキスト ボックス 172"/>
          <p:cNvSpPr txBox="1"/>
          <p:nvPr/>
        </p:nvSpPr>
        <p:spPr>
          <a:xfrm>
            <a:off x="7848386" y="5192390"/>
            <a:ext cx="602258" cy="223308"/>
          </a:xfrm>
          <a:prstGeom prst="rect">
            <a:avLst/>
          </a:prstGeom>
          <a:noFill/>
        </p:spPr>
        <p:txBody>
          <a:bodyPr wrap="square" lIns="33231" tIns="33231" rIns="33231" bIns="33231" rtlCol="0" anchor="ctr" anchorCtr="0">
            <a:spAutoFit/>
          </a:bodyPr>
          <a:lstStyle/>
          <a:p>
            <a:pPr algn="ctr" fontAlgn="auto">
              <a:spcBef>
                <a:spcPts val="0"/>
              </a:spcBef>
              <a:spcAft>
                <a:spcPts val="0"/>
              </a:spcAft>
            </a:pPr>
            <a:r>
              <a:rPr lang="ja-JP" altLang="en-US" sz="1015" dirty="0">
                <a:solidFill>
                  <a:prstClr val="black"/>
                </a:solidFill>
                <a:latin typeface="HGPｺﾞｼｯｸM" panose="020B0600000000000000" pitchFamily="50" charset="-128"/>
                <a:ea typeface="HGPｺﾞｼｯｸM" panose="020B0600000000000000" pitchFamily="50" charset="-128"/>
              </a:rPr>
              <a:t>連絡調整</a:t>
            </a:r>
            <a:endParaRPr lang="en-US" altLang="ja-JP" sz="1015" dirty="0">
              <a:solidFill>
                <a:prstClr val="black"/>
              </a:solidFill>
              <a:latin typeface="HGPｺﾞｼｯｸM" panose="020B0600000000000000" pitchFamily="50" charset="-128"/>
              <a:ea typeface="HGPｺﾞｼｯｸM" panose="020B0600000000000000" pitchFamily="50" charset="-128"/>
            </a:endParaRPr>
          </a:p>
        </p:txBody>
      </p:sp>
      <p:sp>
        <p:nvSpPr>
          <p:cNvPr id="2" name="正方形/長方形 1"/>
          <p:cNvSpPr/>
          <p:nvPr/>
        </p:nvSpPr>
        <p:spPr>
          <a:xfrm>
            <a:off x="137791" y="5370997"/>
            <a:ext cx="4677736" cy="1118255"/>
          </a:xfrm>
          <a:prstGeom prst="rect">
            <a:avLst/>
          </a:prstGeom>
          <a:ln w="9525">
            <a:solidFill>
              <a:schemeClr val="tx1"/>
            </a:solidFill>
            <a:prstDash val="sysDash"/>
          </a:ln>
        </p:spPr>
        <p:txBody>
          <a:bodyPr wrap="square">
            <a:spAutoFit/>
          </a:bodyPr>
          <a:lstStyle/>
          <a:p>
            <a:pPr indent="82064" algn="just" fontAlgn="auto">
              <a:lnSpc>
                <a:spcPts val="1569"/>
              </a:lnSpc>
              <a:spcBef>
                <a:spcPts val="0"/>
              </a:spcBef>
              <a:spcAft>
                <a:spcPts val="0"/>
              </a:spcAft>
            </a:pPr>
            <a:endParaRPr lang="en-US" altLang="ja-JP"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indent="82064" algn="just" fontAlgn="auto">
              <a:lnSpc>
                <a:spcPts val="1569"/>
              </a:lnSpc>
              <a:spcBef>
                <a:spcPts val="0"/>
              </a:spcBef>
              <a:spcAft>
                <a:spcPts val="0"/>
              </a:spcAft>
            </a:pPr>
            <a:r>
              <a:rPr lang="ja-JP" altLang="ja-JP"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自立生活援助サービス費</a:t>
            </a:r>
            <a:r>
              <a:rPr lang="ja-JP" altLang="en-US"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（退所等から１年以内の利用者）</a:t>
            </a:r>
            <a:r>
              <a:rPr lang="en-US" altLang="ja-JP"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indent="82064" algn="just" fontAlgn="auto">
              <a:lnSpc>
                <a:spcPts val="1569"/>
              </a:lnSpc>
              <a:spcBef>
                <a:spcPts val="0"/>
              </a:spcBef>
              <a:spcAft>
                <a:spcPts val="0"/>
              </a:spcAft>
            </a:pP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①　</a:t>
            </a:r>
            <a:r>
              <a:rPr lang="ja-JP"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利用者数を地域生活支援員の人数で除した数が</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未満</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1,547</a:t>
            </a:r>
            <a:r>
              <a:rPr lang="ja-JP"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p>
          <a:p>
            <a:pPr indent="82064" algn="just" fontAlgn="auto">
              <a:lnSpc>
                <a:spcPts val="1569"/>
              </a:lnSpc>
              <a:spcBef>
                <a:spcPts val="0"/>
              </a:spcBef>
              <a:spcAft>
                <a:spcPts val="0"/>
              </a:spcAft>
            </a:pP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②　</a:t>
            </a:r>
            <a:r>
              <a:rPr lang="ja-JP"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利用者数を地域生活支援員の人数で除した数が</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以上</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1,083</a:t>
            </a:r>
            <a:r>
              <a:rPr lang="ja-JP"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indent="82064" algn="just" fontAlgn="auto">
              <a:lnSpc>
                <a:spcPts val="1569"/>
              </a:lnSpc>
              <a:spcBef>
                <a:spcPts val="0"/>
              </a:spcBef>
              <a:spcAft>
                <a:spcPts val="0"/>
              </a:spcAft>
            </a:pP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このほか、退所等から１年を超える利用者の基本報酬も設定</a:t>
            </a:r>
            <a:endParaRPr lang="ja-JP"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正方形/長方形 63"/>
          <p:cNvSpPr/>
          <p:nvPr/>
        </p:nvSpPr>
        <p:spPr>
          <a:xfrm>
            <a:off x="118582" y="5236299"/>
            <a:ext cx="1944216" cy="269394"/>
          </a:xfrm>
          <a:prstGeom prst="rect">
            <a:avLst/>
          </a:prstGeom>
          <a:solidFill>
            <a:srgbClr val="99CCFF"/>
          </a:solidFill>
          <a:ln>
            <a:solidFill>
              <a:srgbClr val="99CCFF"/>
            </a:solidFill>
          </a:ln>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r>
              <a:rPr lang="ja-JP" altLang="en-US" sz="1292" dirty="0">
                <a:solidFill>
                  <a:prstClr val="black"/>
                </a:solidFill>
                <a:latin typeface="HGS創英角ｺﾞｼｯｸUB" pitchFamily="50" charset="-128"/>
                <a:ea typeface="HGS創英角ｺﾞｼｯｸUB" pitchFamily="50" charset="-128"/>
              </a:rPr>
              <a:t>基本報酬</a:t>
            </a:r>
          </a:p>
        </p:txBody>
      </p:sp>
      <p:sp>
        <p:nvSpPr>
          <p:cNvPr id="3" name="スライド番号プレースホルダー 2"/>
          <p:cNvSpPr>
            <a:spLocks noGrp="1"/>
          </p:cNvSpPr>
          <p:nvPr>
            <p:ph type="sldNum" sz="quarter" idx="12"/>
          </p:nvPr>
        </p:nvSpPr>
        <p:spPr>
          <a:xfrm>
            <a:off x="6985513" y="6432871"/>
            <a:ext cx="2057400" cy="365125"/>
          </a:xfrm>
        </p:spPr>
        <p:txBody>
          <a:bodyPr/>
          <a:lstStyle/>
          <a:p>
            <a:pPr>
              <a:defRPr/>
            </a:pPr>
            <a:fld id="{F90A3C79-1AFD-481B-B685-7933BCD0898B}" type="slidenum">
              <a:rPr lang="en-US" altLang="ja-JP" smtClean="0"/>
              <a:pPr>
                <a:defRPr/>
              </a:pPr>
              <a:t>66</a:t>
            </a:fld>
            <a:endParaRPr lang="en-US" altLang="ja-JP" dirty="0"/>
          </a:p>
        </p:txBody>
      </p:sp>
      <p:sp>
        <p:nvSpPr>
          <p:cNvPr id="174"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29045952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会社のキャラクター（元気）">
            <a:hlinkClick r:id="rId2"/>
          </p:cNvPr>
          <p:cNvSpPr>
            <a:spLocks noChangeAspect="1" noChangeArrowheads="1"/>
          </p:cNvSpPr>
          <p:nvPr/>
        </p:nvSpPr>
        <p:spPr bwMode="auto">
          <a:xfrm>
            <a:off x="4423997" y="130419"/>
            <a:ext cx="281354" cy="281355"/>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49" name="テキスト ボックス 48"/>
          <p:cNvSpPr txBox="1"/>
          <p:nvPr/>
        </p:nvSpPr>
        <p:spPr>
          <a:xfrm>
            <a:off x="69811" y="754161"/>
            <a:ext cx="5398091" cy="2592505"/>
          </a:xfrm>
          <a:prstGeom prst="rect">
            <a:avLst/>
          </a:prstGeom>
          <a:noFill/>
          <a:ln w="19050">
            <a:solidFill>
              <a:schemeClr val="accent1"/>
            </a:solidFill>
          </a:ln>
        </p:spPr>
        <p:txBody>
          <a:bodyPr wrap="square" rtlCol="0">
            <a:spAutoFit/>
          </a:bodyPr>
          <a:lstStyle/>
          <a:p>
            <a:pPr marL="167058" indent="-167058" fontAlgn="auto">
              <a:spcBef>
                <a:spcPts val="0"/>
              </a:spcBef>
              <a:spcAft>
                <a:spcPts val="0"/>
              </a:spcAft>
              <a:tabLst>
                <a:tab pos="167058" algn="l"/>
              </a:tabLst>
            </a:pP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地域生活支援拠点等は、障害者の重度化・高齢化や「親亡き後」を見据え、障害者の生活を地域全体で支えるため、居住支援のためのサービス提供体制を、地域の実情に応じて整備するもの。</a:t>
            </a:r>
            <a:endParaRPr lang="en-US"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7058" indent="-167058" fontAlgn="auto">
              <a:spcBef>
                <a:spcPts val="0"/>
              </a:spcBef>
              <a:spcAft>
                <a:spcPts val="0"/>
              </a:spcAft>
              <a:tabLst>
                <a:tab pos="167058" algn="l"/>
              </a:tabLst>
            </a:pPr>
            <a:endParaRPr lang="en-US" altLang="ja-JP"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7058" indent="-167058" fontAlgn="auto">
              <a:spcBef>
                <a:spcPts val="0"/>
              </a:spcBef>
              <a:spcAft>
                <a:spcPts val="0"/>
              </a:spcAft>
              <a:tabLst>
                <a:tab pos="167058" algn="l"/>
              </a:tabLst>
            </a:pP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第５期障害福祉計画（平成</a:t>
            </a:r>
            <a:r>
              <a:rPr lang="en-US"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a:t>
            </a:r>
            <a:r>
              <a:rPr lang="en-US"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32</a:t>
            </a: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年度）では、平成</a:t>
            </a:r>
            <a:r>
              <a:rPr lang="en-US"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32</a:t>
            </a: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年度末までに「各市町村又は各障害保健福祉圏域に少なくとも１カ所の整備」を基本。</a:t>
            </a:r>
            <a:endParaRPr lang="en-US"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tabLst>
                <a:tab pos="246191" algn="l"/>
              </a:tabLst>
            </a:pPr>
            <a:endParaRPr lang="en-US"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algn="r" fontAlgn="auto">
              <a:spcBef>
                <a:spcPts val="0"/>
              </a:spcBef>
              <a:spcAft>
                <a:spcPts val="0"/>
              </a:spcAft>
              <a:tabLst>
                <a:tab pos="246191" algn="l"/>
              </a:tabLs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参考：平成</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月時点における整備状況　　</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42</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市町村、</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圏域平成</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年度末までに整備予定　  　　</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117</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市町村、</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43</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圏域</a:t>
            </a:r>
            <a:endPar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580307" algn="r" fontAlgn="auto">
              <a:spcBef>
                <a:spcPts val="0"/>
              </a:spcBef>
              <a:spcAft>
                <a:spcPts val="0"/>
              </a:spcAft>
              <a:tabLst>
                <a:tab pos="246191" algn="l"/>
              </a:tabLs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（全国：</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1,718</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市町村、</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352 </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圏域）</a:t>
            </a:r>
          </a:p>
        </p:txBody>
      </p:sp>
      <p:sp>
        <p:nvSpPr>
          <p:cNvPr id="7" name="正方形/長方形 6"/>
          <p:cNvSpPr/>
          <p:nvPr/>
        </p:nvSpPr>
        <p:spPr>
          <a:xfrm>
            <a:off x="52113" y="3439501"/>
            <a:ext cx="5516921" cy="717119"/>
          </a:xfrm>
          <a:prstGeom prst="rect">
            <a:avLst/>
          </a:prstGeom>
        </p:spPr>
        <p:txBody>
          <a:bodyPr wrap="square" lIns="0" rIns="0">
            <a:spAutoFit/>
          </a:bodyPr>
          <a:lstStyle/>
          <a:p>
            <a:pPr fontAlgn="auto">
              <a:spcBef>
                <a:spcPts val="0"/>
              </a:spcBef>
              <a:spcAft>
                <a:spcPts val="0"/>
              </a:spcAft>
            </a:pPr>
            <a:r>
              <a:rPr lang="en-US" altLang="ja-JP"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相談機能の強化</a:t>
            </a:r>
            <a:r>
              <a:rPr lang="en-US" altLang="ja-JP"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246191" indent="-246191"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特定相談支援事業所等にコーディネーターの役割を担う相談支援専門員を配置し、連携する短期入所への緊急時の受入れの対応を評価。</a:t>
            </a:r>
            <a:endPar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地域生活支援拠点等相談強化加算　　　</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700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単位／回（月４回を限度）等</a:t>
            </a:r>
          </a:p>
        </p:txBody>
      </p:sp>
      <p:sp>
        <p:nvSpPr>
          <p:cNvPr id="53" name="テキスト ボックス 52"/>
          <p:cNvSpPr txBox="1"/>
          <p:nvPr/>
        </p:nvSpPr>
        <p:spPr>
          <a:xfrm>
            <a:off x="0" y="238491"/>
            <a:ext cx="9144000" cy="436062"/>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841830" fontAlgn="auto">
              <a:spcBef>
                <a:spcPts val="0"/>
              </a:spcBef>
              <a:spcAft>
                <a:spcPts val="0"/>
              </a:spcAft>
            </a:pPr>
            <a:r>
              <a:rPr lang="ja-JP" altLang="en-US"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地域生活支援拠点等の機能強化</a:t>
            </a:r>
            <a:endParaRPr lang="en-US" altLang="ja-JP"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正方形/長方形 86"/>
          <p:cNvSpPr/>
          <p:nvPr/>
        </p:nvSpPr>
        <p:spPr>
          <a:xfrm>
            <a:off x="-14355" y="3362532"/>
            <a:ext cx="1794403" cy="262829"/>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fontAlgn="auto">
              <a:spcBef>
                <a:spcPts val="0"/>
              </a:spcBef>
              <a:spcAft>
                <a:spcPts val="0"/>
              </a:spcAft>
            </a:pP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正方形/長方形 51"/>
          <p:cNvSpPr/>
          <p:nvPr/>
        </p:nvSpPr>
        <p:spPr>
          <a:xfrm>
            <a:off x="52113" y="4137986"/>
            <a:ext cx="6365141" cy="560923"/>
          </a:xfrm>
          <a:prstGeom prst="rect">
            <a:avLst/>
          </a:prstGeom>
        </p:spPr>
        <p:txBody>
          <a:bodyPr wrap="square" lIns="0" rIns="0">
            <a:spAutoFit/>
          </a:bodyPr>
          <a:lstStyle/>
          <a:p>
            <a:pPr fontAlgn="auto">
              <a:spcBef>
                <a:spcPts val="0"/>
              </a:spcBef>
              <a:spcAft>
                <a:spcPts val="0"/>
              </a:spcAft>
            </a:pPr>
            <a:r>
              <a:rPr lang="en-US" altLang="ja-JP"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緊急時の受入れ・対応の機能の強化</a:t>
            </a:r>
            <a:r>
              <a:rPr lang="en-US" altLang="ja-JP"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緊急の受入れ・対応を重点的に評価するために、緊急短期入所受入加算の算定要件を見直し。</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緊急短期入所受入加算（</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120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　→　</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180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単位／日（利用開始日から</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日間を限度）等</a:t>
            </a:r>
          </a:p>
        </p:txBody>
      </p:sp>
      <p:sp>
        <p:nvSpPr>
          <p:cNvPr id="54" name="正方形/長方形 53"/>
          <p:cNvSpPr/>
          <p:nvPr/>
        </p:nvSpPr>
        <p:spPr>
          <a:xfrm>
            <a:off x="52114" y="4689243"/>
            <a:ext cx="6365141" cy="717119"/>
          </a:xfrm>
          <a:prstGeom prst="rect">
            <a:avLst/>
          </a:prstGeom>
        </p:spPr>
        <p:txBody>
          <a:bodyPr wrap="square" lIns="0" rIns="0">
            <a:spAutoFit/>
          </a:bodyPr>
          <a:lstStyle/>
          <a:p>
            <a:pPr fontAlgn="auto">
              <a:spcBef>
                <a:spcPts val="0"/>
              </a:spcBef>
              <a:spcAft>
                <a:spcPts val="0"/>
              </a:spcAft>
            </a:pPr>
            <a:r>
              <a:rPr lang="en-US" altLang="ja-JP"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体験の機会・場の機能の強化</a:t>
            </a:r>
            <a:r>
              <a:rPr lang="en-US" altLang="ja-JP"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日中活動系サービスの体験利用支援加算を引上げ。</a:t>
            </a:r>
            <a:endPar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体験利用支援加算　</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　→　</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単位／日（初日から５日目まで）</a:t>
            </a:r>
            <a:endPar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  </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地域生活支援拠点等の場合　　等</a:t>
            </a:r>
          </a:p>
        </p:txBody>
      </p:sp>
      <p:sp>
        <p:nvSpPr>
          <p:cNvPr id="55" name="正方形/長方形 54"/>
          <p:cNvSpPr/>
          <p:nvPr/>
        </p:nvSpPr>
        <p:spPr>
          <a:xfrm>
            <a:off x="52113" y="5379700"/>
            <a:ext cx="7508799" cy="560923"/>
          </a:xfrm>
          <a:prstGeom prst="rect">
            <a:avLst/>
          </a:prstGeom>
        </p:spPr>
        <p:txBody>
          <a:bodyPr wrap="square" lIns="0" rIns="0">
            <a:spAutoFit/>
          </a:bodyPr>
          <a:lstStyle/>
          <a:p>
            <a:pPr fontAlgn="auto">
              <a:spcBef>
                <a:spcPts val="0"/>
              </a:spcBef>
              <a:spcAft>
                <a:spcPts val="0"/>
              </a:spcAft>
            </a:pPr>
            <a:r>
              <a:rPr lang="en-US" altLang="ja-JP"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専門的人材の確保・養成の機能の強化</a:t>
            </a:r>
            <a:r>
              <a:rPr lang="en-US" altLang="ja-JP"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生活介護に重度障害者支援加算を創設。</a:t>
            </a:r>
            <a:endPar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重度障害者支援加算　強度行動障害支援者養成研修（実践研修）修了者の配置　　　</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単位／日（体制加算）　等</a:t>
            </a:r>
          </a:p>
        </p:txBody>
      </p:sp>
      <p:sp>
        <p:nvSpPr>
          <p:cNvPr id="56" name="正方形/長方形 55"/>
          <p:cNvSpPr/>
          <p:nvPr/>
        </p:nvSpPr>
        <p:spPr>
          <a:xfrm>
            <a:off x="50195" y="5977921"/>
            <a:ext cx="7877879" cy="560923"/>
          </a:xfrm>
          <a:prstGeom prst="rect">
            <a:avLst/>
          </a:prstGeom>
        </p:spPr>
        <p:txBody>
          <a:bodyPr wrap="square" lIns="0" rIns="0">
            <a:spAutoFit/>
          </a:bodyPr>
          <a:lstStyle/>
          <a:p>
            <a:pPr fontAlgn="auto">
              <a:spcBef>
                <a:spcPts val="0"/>
              </a:spcBef>
              <a:spcAft>
                <a:spcPts val="0"/>
              </a:spcAft>
            </a:pPr>
            <a:r>
              <a:rPr lang="en-US" altLang="ja-JP"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地域の体制づくりの機能の強化</a:t>
            </a:r>
            <a:r>
              <a:rPr lang="en-US" altLang="ja-JP"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支援困難事例等の課題検討を通じ、地域課題の明確化と情報共有等を行い、共同で対応していることを評価。</a:t>
            </a:r>
          </a:p>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地域体制強化共同支援加算　　</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2,000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単位／月（月１回限度）</a:t>
            </a:r>
          </a:p>
        </p:txBody>
      </p:sp>
      <p:grpSp>
        <p:nvGrpSpPr>
          <p:cNvPr id="19" name="グループ化 18"/>
          <p:cNvGrpSpPr/>
          <p:nvPr/>
        </p:nvGrpSpPr>
        <p:grpSpPr>
          <a:xfrm>
            <a:off x="5369627" y="903181"/>
            <a:ext cx="4005194" cy="3599904"/>
            <a:chOff x="6548139" y="836281"/>
            <a:chExt cx="3445421" cy="3096775"/>
          </a:xfrm>
        </p:grpSpPr>
        <p:grpSp>
          <p:nvGrpSpPr>
            <p:cNvPr id="15" name="グループ化 14"/>
            <p:cNvGrpSpPr/>
            <p:nvPr/>
          </p:nvGrpSpPr>
          <p:grpSpPr>
            <a:xfrm>
              <a:off x="6761710" y="836281"/>
              <a:ext cx="3231850" cy="3096775"/>
              <a:chOff x="6441733" y="692696"/>
              <a:chExt cx="3231850" cy="3096775"/>
            </a:xfrm>
          </p:grpSpPr>
          <p:sp>
            <p:nvSpPr>
              <p:cNvPr id="98" name="テキスト ボックス 97"/>
              <p:cNvSpPr txBox="1"/>
              <p:nvPr/>
            </p:nvSpPr>
            <p:spPr>
              <a:xfrm>
                <a:off x="6793724" y="692696"/>
                <a:ext cx="2027325" cy="321848"/>
              </a:xfrm>
              <a:prstGeom prst="rect">
                <a:avLst/>
              </a:prstGeom>
              <a:solidFill>
                <a:srgbClr val="99CCFF"/>
              </a:solidFill>
              <a:ln>
                <a:solidFill>
                  <a:srgbClr val="99CCFF"/>
                </a:solidFill>
              </a:ln>
            </p:spPr>
            <p:style>
              <a:lnRef idx="2">
                <a:schemeClr val="accent2">
                  <a:shade val="50000"/>
                </a:schemeClr>
              </a:lnRef>
              <a:fillRef idx="1">
                <a:schemeClr val="accent2"/>
              </a:fillRef>
              <a:effectRef idx="0">
                <a:schemeClr val="accent2"/>
              </a:effectRef>
              <a:fontRef idx="minor">
                <a:schemeClr val="lt1"/>
              </a:fontRef>
            </p:style>
            <p:txBody>
              <a:bodyPr wrap="square" tIns="99692" rtlCol="0">
                <a:spAutoFit/>
              </a:bodyPr>
              <a:lstStyle/>
              <a:p>
                <a:pPr algn="ctr" fontAlgn="auto">
                  <a:spcBef>
                    <a:spcPts val="0"/>
                  </a:spcBef>
                  <a:spcAft>
                    <a:spcPts val="0"/>
                  </a:spcAft>
                </a:pPr>
                <a:r>
                  <a:rPr lang="ja-JP" altLang="en-US"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地域生活支援拠点等</a:t>
                </a:r>
                <a:endParaRPr lang="en-US" altLang="ja-JP"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テキスト ボックス 63"/>
              <p:cNvSpPr txBox="1"/>
              <p:nvPr/>
            </p:nvSpPr>
            <p:spPr>
              <a:xfrm>
                <a:off x="6624860" y="1150129"/>
                <a:ext cx="922506" cy="226096"/>
              </a:xfrm>
              <a:prstGeom prst="rect">
                <a:avLst/>
              </a:prstGeom>
              <a:noFill/>
            </p:spPr>
            <p:txBody>
              <a:bodyPr wrap="square" rtlCol="0">
                <a:spAutoFit/>
              </a:bodyPr>
              <a:lstStyle/>
              <a:p>
                <a:pPr algn="ctr" fontAlgn="auto">
                  <a:spcBef>
                    <a:spcPts val="0"/>
                  </a:spcBef>
                  <a:spcAft>
                    <a:spcPts val="0"/>
                  </a:spcAft>
                </a:pPr>
                <a:r>
                  <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相談</a:t>
                </a:r>
                <a:r>
                  <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円/楕円 7"/>
              <p:cNvSpPr/>
              <p:nvPr/>
            </p:nvSpPr>
            <p:spPr>
              <a:xfrm>
                <a:off x="6537176" y="1175727"/>
                <a:ext cx="2613744" cy="2613744"/>
              </a:xfrm>
              <a:prstGeom prst="ellipse">
                <a:avLst/>
              </a:prstGeom>
              <a:solidFill>
                <a:srgbClr val="E7FF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pic>
            <p:nvPicPr>
              <p:cNvPr id="59" name="Picture 8" descr="家のイラスト3">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7853" y="2732744"/>
                <a:ext cx="874307" cy="899553"/>
              </a:xfrm>
              <a:prstGeom prst="rect">
                <a:avLst/>
              </a:prstGeom>
              <a:noFill/>
              <a:extLst/>
            </p:spPr>
          </p:pic>
          <p:sp>
            <p:nvSpPr>
              <p:cNvPr id="69" name="テキスト ボックス 68"/>
              <p:cNvSpPr txBox="1"/>
              <p:nvPr/>
            </p:nvSpPr>
            <p:spPr>
              <a:xfrm>
                <a:off x="8052022" y="2588367"/>
                <a:ext cx="1621561" cy="226096"/>
              </a:xfrm>
              <a:prstGeom prst="rect">
                <a:avLst/>
              </a:prstGeom>
              <a:noFill/>
            </p:spPr>
            <p:txBody>
              <a:bodyPr wrap="square" rtlCol="0">
                <a:spAutoFit/>
              </a:bodyPr>
              <a:lstStyle/>
              <a:p>
                <a:pPr algn="ctr" fontAlgn="auto">
                  <a:spcBef>
                    <a:spcPts val="0"/>
                  </a:spcBef>
                  <a:spcAft>
                    <a:spcPts val="0"/>
                  </a:spcAft>
                </a:pPr>
                <a:r>
                  <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緊急時受入れ</a:t>
                </a:r>
                <a:r>
                  <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8" name="Picture 64" descr="介護施設のイラスト">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57658" y="1388640"/>
                <a:ext cx="848200" cy="748763"/>
              </a:xfrm>
              <a:prstGeom prst="rect">
                <a:avLst/>
              </a:prstGeom>
              <a:noFill/>
              <a:extLst/>
            </p:spPr>
          </p:pic>
          <p:pic>
            <p:nvPicPr>
              <p:cNvPr id="60" name="Picture 62" descr="相談窓口のイラスト"/>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80210" y="1286917"/>
                <a:ext cx="682107" cy="671342"/>
              </a:xfrm>
              <a:prstGeom prst="rect">
                <a:avLst/>
              </a:prstGeom>
              <a:noFill/>
              <a:extLst/>
            </p:spPr>
          </p:pic>
          <p:pic>
            <p:nvPicPr>
              <p:cNvPr id="103" name="Picture 70" descr="家のイラスト8">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41733" y="2562647"/>
                <a:ext cx="852275" cy="987208"/>
              </a:xfrm>
              <a:prstGeom prst="rect">
                <a:avLst/>
              </a:prstGeom>
              <a:noFill/>
              <a:extLst/>
            </p:spPr>
          </p:pic>
          <p:pic>
            <p:nvPicPr>
              <p:cNvPr id="61" name="Picture 66" descr="会議のイラスト（男女）"/>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86418" y="2179353"/>
                <a:ext cx="855803" cy="941726"/>
              </a:xfrm>
              <a:prstGeom prst="rect">
                <a:avLst/>
              </a:prstGeom>
              <a:noFill/>
              <a:extLst/>
            </p:spPr>
          </p:pic>
          <p:sp>
            <p:nvSpPr>
              <p:cNvPr id="71" name="テキスト ボックス 70"/>
              <p:cNvSpPr txBox="1"/>
              <p:nvPr/>
            </p:nvSpPr>
            <p:spPr>
              <a:xfrm>
                <a:off x="6952025" y="1967306"/>
                <a:ext cx="1636722" cy="226096"/>
              </a:xfrm>
              <a:prstGeom prst="rect">
                <a:avLst/>
              </a:prstGeom>
              <a:noFill/>
            </p:spPr>
            <p:txBody>
              <a:bodyPr wrap="square" rtlCol="0">
                <a:spAutoFit/>
              </a:bodyPr>
              <a:lstStyle/>
              <a:p>
                <a:pPr algn="ctr" fontAlgn="auto">
                  <a:spcBef>
                    <a:spcPts val="0"/>
                  </a:spcBef>
                  <a:spcAft>
                    <a:spcPts val="0"/>
                  </a:spcAft>
                </a:pPr>
                <a:r>
                  <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地域の体制づくり</a:t>
                </a:r>
                <a:r>
                  <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テキスト ボックス 64"/>
              <p:cNvSpPr txBox="1"/>
              <p:nvPr/>
            </p:nvSpPr>
            <p:spPr>
              <a:xfrm>
                <a:off x="7672313" y="1216068"/>
                <a:ext cx="1454380" cy="226096"/>
              </a:xfrm>
              <a:prstGeom prst="rect">
                <a:avLst/>
              </a:prstGeom>
              <a:noFill/>
            </p:spPr>
            <p:txBody>
              <a:bodyPr wrap="square" rtlCol="0">
                <a:spAutoFit/>
              </a:bodyPr>
              <a:lstStyle/>
              <a:p>
                <a:pPr algn="ctr" fontAlgn="auto">
                  <a:spcBef>
                    <a:spcPts val="0"/>
                  </a:spcBef>
                  <a:spcAft>
                    <a:spcPts val="0"/>
                  </a:spcAft>
                </a:pPr>
                <a:r>
                  <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体験の機会</a:t>
                </a:r>
                <a:r>
                  <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67" name="テキスト ボックス 66"/>
            <p:cNvSpPr txBox="1"/>
            <p:nvPr/>
          </p:nvSpPr>
          <p:spPr>
            <a:xfrm>
              <a:off x="6548139" y="2516735"/>
              <a:ext cx="1213173" cy="226096"/>
            </a:xfrm>
            <a:prstGeom prst="rect">
              <a:avLst/>
            </a:prstGeom>
            <a:noFill/>
          </p:spPr>
          <p:txBody>
            <a:bodyPr wrap="square" rtlCol="0">
              <a:spAutoFit/>
            </a:bodyPr>
            <a:lstStyle/>
            <a:p>
              <a:pPr algn="ctr" fontAlgn="auto">
                <a:spcBef>
                  <a:spcPts val="0"/>
                </a:spcBef>
                <a:spcAft>
                  <a:spcPts val="0"/>
                </a:spcAft>
              </a:pPr>
              <a:r>
                <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専門性</a:t>
              </a:r>
              <a:r>
                <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 name="スライド番号プレースホルダー 1"/>
          <p:cNvSpPr>
            <a:spLocks noGrp="1"/>
          </p:cNvSpPr>
          <p:nvPr>
            <p:ph type="sldNum" sz="quarter" idx="12"/>
          </p:nvPr>
        </p:nvSpPr>
        <p:spPr>
          <a:xfrm>
            <a:off x="6956683" y="6393579"/>
            <a:ext cx="2057400" cy="365125"/>
          </a:xfrm>
        </p:spPr>
        <p:txBody>
          <a:bodyPr/>
          <a:lstStyle/>
          <a:p>
            <a:pPr>
              <a:defRPr/>
            </a:pPr>
            <a:fld id="{431CAECD-5926-4741-A906-A08E04809A27}" type="slidenum">
              <a:rPr lang="en-US" altLang="ja-JP" smtClean="0"/>
              <a:pPr>
                <a:defRPr/>
              </a:pPr>
              <a:t>67</a:t>
            </a:fld>
            <a:endParaRPr lang="en-US" altLang="ja-JP"/>
          </a:p>
        </p:txBody>
      </p:sp>
      <p:sp>
        <p:nvSpPr>
          <p:cNvPr id="26"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26861129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63769"/>
            <a:ext cx="9144000" cy="436062"/>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841830" fontAlgn="auto">
              <a:spcBef>
                <a:spcPts val="0"/>
              </a:spcBef>
              <a:spcAft>
                <a:spcPts val="0"/>
              </a:spcAft>
            </a:pPr>
            <a:r>
              <a:rPr lang="ja-JP" altLang="en-US"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共生型サービスの基準・報酬の設定</a:t>
            </a:r>
            <a:endParaRPr lang="en-US" altLang="ja-JP"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p:cNvSpPr/>
          <p:nvPr/>
        </p:nvSpPr>
        <p:spPr>
          <a:xfrm>
            <a:off x="116440" y="792219"/>
            <a:ext cx="8920056" cy="490006"/>
          </a:xfrm>
          <a:prstGeom prst="rect">
            <a:avLst/>
          </a:prstGeom>
          <a:ln>
            <a:solidFill>
              <a:schemeClr val="accent1"/>
            </a:solidFill>
          </a:ln>
        </p:spPr>
        <p:txBody>
          <a:bodyPr wrap="square">
            <a:spAutoFit/>
          </a:bodyPr>
          <a:lstStyle/>
          <a:p>
            <a:pPr marL="165593" indent="-165593" fontAlgn="auto">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介護保険サービスの指定を受けた事業所であれば、基本的に障害福祉（共生型）の指定を受けられるよう、障害福祉の居宅介護、生活介護、短期入所等の指定を受ける場合の基準の特例を設ける。</a:t>
            </a:r>
            <a:endPar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81" name="グループ化 80"/>
          <p:cNvGrpSpPr/>
          <p:nvPr/>
        </p:nvGrpSpPr>
        <p:grpSpPr>
          <a:xfrm>
            <a:off x="384458" y="1567870"/>
            <a:ext cx="3057570" cy="2060730"/>
            <a:chOff x="632520" y="1383387"/>
            <a:chExt cx="3312368" cy="2232457"/>
          </a:xfrm>
        </p:grpSpPr>
        <p:sp>
          <p:nvSpPr>
            <p:cNvPr id="5" name="円弧 4"/>
            <p:cNvSpPr/>
            <p:nvPr/>
          </p:nvSpPr>
          <p:spPr>
            <a:xfrm rot="20102658">
              <a:off x="1816511" y="2403559"/>
              <a:ext cx="1694778" cy="1118962"/>
            </a:xfrm>
            <a:prstGeom prst="arc">
              <a:avLst>
                <a:gd name="adj1" fmla="val 11742834"/>
                <a:gd name="adj2" fmla="val 0"/>
              </a:avLst>
            </a:prstGeom>
            <a:ln w="136525">
              <a:solidFill>
                <a:srgbClr val="0000FF"/>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ja-JP" altLang="en-US">
                <a:solidFill>
                  <a:prstClr val="black"/>
                </a:solidFill>
              </a:endParaRPr>
            </a:p>
          </p:txBody>
        </p:sp>
        <p:pic>
          <p:nvPicPr>
            <p:cNvPr id="1040" name="Picture 16" descr="山のイラスト">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4484" y="2771287"/>
              <a:ext cx="978831" cy="706933"/>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038" name="Picture 14" descr="介護施設のイラスト">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573" y="2065070"/>
              <a:ext cx="799537" cy="641406"/>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036" name="Picture 12" descr="http://2.bp.blogspot.com/-ohl41tIW1a0/V2vXoJN4eVI/AAAAAAAA73w/jMiHgV4uFrgQNfjgG9hVSo_5ObhPc0qVACLcB/s800/building_house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816" y="2735794"/>
              <a:ext cx="535449" cy="499530"/>
            </a:xfrm>
            <a:prstGeom prst="rect">
              <a:avLst/>
            </a:prstGeom>
            <a:noFill/>
            <a:ln>
              <a:noFill/>
            </a:ln>
            <a:extLst>
              <a:ext uri="{909E8E84-426E-40dd-AFC4-6F175D3DCCD1}">
                <a14:hiddenFill xmlns="" xmlns:a14="http://schemas.microsoft.com/office/drawing/2010/main">
                  <a:solidFill>
                    <a:srgbClr val="FFFFFF"/>
                  </a:solidFill>
                </a14:hiddenFill>
              </a:ext>
            </a:extLst>
          </p:spPr>
        </p:pic>
        <p:grpSp>
          <p:nvGrpSpPr>
            <p:cNvPr id="8" name="グループ化 7"/>
            <p:cNvGrpSpPr/>
            <p:nvPr/>
          </p:nvGrpSpPr>
          <p:grpSpPr>
            <a:xfrm>
              <a:off x="2388239" y="2321881"/>
              <a:ext cx="551321" cy="663678"/>
              <a:chOff x="2381266" y="1338759"/>
              <a:chExt cx="695144" cy="836811"/>
            </a:xfrm>
          </p:grpSpPr>
          <p:pic>
            <p:nvPicPr>
              <p:cNvPr id="1044" name="Picture 20" descr="緑の車のイラスト">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81266" y="1581222"/>
                <a:ext cx="695144" cy="594348"/>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046" name="Picture 22" descr="http://3.bp.blogspot.com/-X7fIR1St4Mg/VZ-Qixp_SbI/AAAAAAAAvNY/uCIXnzPDPow/s800/ojisan1_cry.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79111" y="1338759"/>
                <a:ext cx="421315" cy="484925"/>
              </a:xfrm>
              <a:prstGeom prst="rect">
                <a:avLst/>
              </a:prstGeom>
              <a:noFill/>
              <a:ln>
                <a:noFill/>
              </a:ln>
              <a:extLst>
                <a:ext uri="{909E8E84-426E-40dd-AFC4-6F175D3DCCD1}">
                  <a14:hiddenFill xmlns="" xmlns:a14="http://schemas.microsoft.com/office/drawing/2010/main">
                    <a:solidFill>
                      <a:srgbClr val="FFFFFF"/>
                    </a:solidFill>
                  </a14:hiddenFill>
                </a:ext>
              </a:extLst>
            </p:spPr>
          </p:pic>
        </p:grpSp>
        <p:sp>
          <p:nvSpPr>
            <p:cNvPr id="15" name="テキスト ボックス 14"/>
            <p:cNvSpPr txBox="1"/>
            <p:nvPr/>
          </p:nvSpPr>
          <p:spPr>
            <a:xfrm>
              <a:off x="1524816" y="3192672"/>
              <a:ext cx="535449" cy="269241"/>
            </a:xfrm>
            <a:prstGeom prst="rect">
              <a:avLst/>
            </a:prstGeom>
            <a:noFill/>
            <a:ln>
              <a:noFill/>
            </a:ln>
          </p:spPr>
          <p:txBody>
            <a:bodyPr wrap="square" rtlCol="0">
              <a:spAutoFit/>
            </a:bodyPr>
            <a:lstStyle/>
            <a:p>
              <a:pPr algn="ct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自宅</a:t>
              </a:r>
            </a:p>
          </p:txBody>
        </p:sp>
        <p:sp>
          <p:nvSpPr>
            <p:cNvPr id="27" name="テキスト ボックス 26"/>
            <p:cNvSpPr txBox="1"/>
            <p:nvPr/>
          </p:nvSpPr>
          <p:spPr>
            <a:xfrm>
              <a:off x="632520" y="2664405"/>
              <a:ext cx="767833" cy="423172"/>
            </a:xfrm>
            <a:prstGeom prst="rect">
              <a:avLst/>
            </a:prstGeom>
            <a:noFill/>
            <a:ln>
              <a:noFill/>
            </a:ln>
          </p:spPr>
          <p:txBody>
            <a:bodyPr wrap="square" rtlCol="0">
              <a:spAutoFit/>
            </a:bodyPr>
            <a:lstStyle/>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介護保険</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通所介護</a:t>
              </a:r>
            </a:p>
          </p:txBody>
        </p:sp>
        <p:pic>
          <p:nvPicPr>
            <p:cNvPr id="1050" name="Picture 26" descr="マンションのイラスト（建物）">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59570" y="2553274"/>
              <a:ext cx="628208" cy="639398"/>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30" name="テキスト ボックス 29"/>
            <p:cNvSpPr txBox="1"/>
            <p:nvPr/>
          </p:nvSpPr>
          <p:spPr>
            <a:xfrm>
              <a:off x="3099497" y="3192672"/>
              <a:ext cx="845391" cy="423172"/>
            </a:xfrm>
            <a:prstGeom prst="rect">
              <a:avLst/>
            </a:prstGeom>
            <a:noFill/>
            <a:ln>
              <a:noFill/>
            </a:ln>
          </p:spPr>
          <p:txBody>
            <a:bodyPr wrap="square" rtlCol="0">
              <a:spAutoFit/>
            </a:bodyPr>
            <a:lstStyle/>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生活介護</a:t>
              </a:r>
            </a:p>
          </p:txBody>
        </p:sp>
        <p:sp>
          <p:nvSpPr>
            <p:cNvPr id="17" name="正方形/長方形 16"/>
            <p:cNvSpPr/>
            <p:nvPr/>
          </p:nvSpPr>
          <p:spPr>
            <a:xfrm>
              <a:off x="632520" y="1661846"/>
              <a:ext cx="3312368" cy="1914899"/>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9" name="テキスト ボックス 18"/>
            <p:cNvSpPr txBox="1"/>
            <p:nvPr/>
          </p:nvSpPr>
          <p:spPr>
            <a:xfrm>
              <a:off x="632520" y="1383387"/>
              <a:ext cx="902590" cy="269241"/>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fontAlgn="auto">
                <a:spcBef>
                  <a:spcPts val="0"/>
                </a:spcBef>
                <a:spcAft>
                  <a:spcPts val="0"/>
                </a:spcAft>
              </a:pPr>
              <a:r>
                <a:rPr lang="ja-JP" altLang="en-US"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見直し前</a:t>
              </a:r>
            </a:p>
          </p:txBody>
        </p:sp>
        <p:sp>
          <p:nvSpPr>
            <p:cNvPr id="20" name="テキスト ボックス 19"/>
            <p:cNvSpPr txBox="1"/>
            <p:nvPr/>
          </p:nvSpPr>
          <p:spPr>
            <a:xfrm>
              <a:off x="662148" y="1706897"/>
              <a:ext cx="3225630" cy="469434"/>
            </a:xfrm>
            <a:prstGeom prst="rect">
              <a:avLst/>
            </a:prstGeom>
            <a:noFill/>
          </p:spPr>
          <p:txBody>
            <a:bodyPr wrap="square" rtlCol="0">
              <a:spAutoFit/>
            </a:bodyPr>
            <a:lstStyle/>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山間地域など近くに事業所がない場合、遠方の事業所までの通所が必要。</a:t>
              </a:r>
            </a:p>
          </p:txBody>
        </p:sp>
      </p:grpSp>
      <p:grpSp>
        <p:nvGrpSpPr>
          <p:cNvPr id="24" name="グループ化 23"/>
          <p:cNvGrpSpPr/>
          <p:nvPr/>
        </p:nvGrpSpPr>
        <p:grpSpPr>
          <a:xfrm>
            <a:off x="4788025" y="1591172"/>
            <a:ext cx="3306828" cy="2053853"/>
            <a:chOff x="5324543" y="1159899"/>
            <a:chExt cx="4516935" cy="2805443"/>
          </a:xfrm>
        </p:grpSpPr>
        <p:sp>
          <p:nvSpPr>
            <p:cNvPr id="21" name="右矢印 20"/>
            <p:cNvSpPr/>
            <p:nvPr/>
          </p:nvSpPr>
          <p:spPr>
            <a:xfrm rot="13354761">
              <a:off x="6411425" y="2438079"/>
              <a:ext cx="613421" cy="371769"/>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pic>
          <p:nvPicPr>
            <p:cNvPr id="40" name="Picture 16" descr="山のイラスト">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9264" y="2898850"/>
              <a:ext cx="1234178" cy="891351"/>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41" name="Picture 14" descr="介護施設のイラスト">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4984" y="2008402"/>
              <a:ext cx="1008112" cy="808730"/>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42" name="Picture 12" descr="http://2.bp.blogspot.com/-ohl41tIW1a0/V2vXoJN4eVI/AAAAAAAA73w/jMiHgV4uFrgQNfjgG9hVSo_5ObhPc0qVACLcB/s800/building_house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0117" y="2854097"/>
              <a:ext cx="675131" cy="629842"/>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44" name="テキスト ボックス 43"/>
            <p:cNvSpPr txBox="1"/>
            <p:nvPr/>
          </p:nvSpPr>
          <p:spPr>
            <a:xfrm>
              <a:off x="6510117" y="3430162"/>
              <a:ext cx="675131" cy="339478"/>
            </a:xfrm>
            <a:prstGeom prst="rect">
              <a:avLst/>
            </a:prstGeom>
            <a:noFill/>
            <a:ln>
              <a:noFill/>
            </a:ln>
          </p:spPr>
          <p:txBody>
            <a:bodyPr wrap="square" rtlCol="0">
              <a:spAutoFit/>
            </a:bodyPr>
            <a:lstStyle/>
            <a:p>
              <a:pPr algn="ct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自宅</a:t>
              </a:r>
            </a:p>
          </p:txBody>
        </p:sp>
        <p:sp>
          <p:nvSpPr>
            <p:cNvPr id="45" name="テキスト ボックス 44"/>
            <p:cNvSpPr txBox="1"/>
            <p:nvPr/>
          </p:nvSpPr>
          <p:spPr>
            <a:xfrm>
              <a:off x="5324543" y="2820614"/>
              <a:ext cx="1053061" cy="1144728"/>
            </a:xfrm>
            <a:prstGeom prst="rect">
              <a:avLst/>
            </a:prstGeom>
            <a:noFill/>
            <a:ln>
              <a:noFill/>
            </a:ln>
          </p:spPr>
          <p:txBody>
            <a:bodyPr wrap="square" rtlCol="0">
              <a:spAutoFit/>
            </a:bodyPr>
            <a:lstStyle/>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介護保険</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通所介護</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969"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69"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969"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共生型</a:t>
              </a:r>
              <a:endParaRPr lang="en-US" altLang="ja-JP" sz="969"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969"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生活介護</a:t>
              </a:r>
              <a:endParaRPr lang="en-US" altLang="ja-JP" sz="969"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6" name="Picture 26" descr="マンションのイラスト（建物）">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97416" y="2623964"/>
              <a:ext cx="792088" cy="806197"/>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47" name="テキスト ボックス 46"/>
            <p:cNvSpPr txBox="1"/>
            <p:nvPr/>
          </p:nvSpPr>
          <p:spPr>
            <a:xfrm>
              <a:off x="8638363" y="3430161"/>
              <a:ext cx="1112321" cy="533564"/>
            </a:xfrm>
            <a:prstGeom prst="rect">
              <a:avLst/>
            </a:prstGeom>
            <a:noFill/>
            <a:ln>
              <a:noFill/>
            </a:ln>
          </p:spPr>
          <p:txBody>
            <a:bodyPr wrap="square" rtlCol="0">
              <a:spAutoFit/>
            </a:bodyPr>
            <a:lstStyle/>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生活介護</a:t>
              </a:r>
            </a:p>
          </p:txBody>
        </p:sp>
        <p:sp>
          <p:nvSpPr>
            <p:cNvPr id="39" name="正方形/長方形 38"/>
            <p:cNvSpPr/>
            <p:nvPr/>
          </p:nvSpPr>
          <p:spPr>
            <a:xfrm>
              <a:off x="5385047" y="1489374"/>
              <a:ext cx="4456431" cy="2395576"/>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0" name="テキスト ボックス 49"/>
            <p:cNvSpPr txBox="1"/>
            <p:nvPr/>
          </p:nvSpPr>
          <p:spPr>
            <a:xfrm>
              <a:off x="5385047" y="1159899"/>
              <a:ext cx="1125069" cy="339477"/>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fontAlgn="auto">
                <a:spcBef>
                  <a:spcPts val="0"/>
                </a:spcBef>
                <a:spcAft>
                  <a:spcPts val="0"/>
                </a:spcAft>
              </a:pPr>
              <a:r>
                <a:rPr lang="ja-JP" altLang="en-US"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見直し後</a:t>
              </a:r>
            </a:p>
          </p:txBody>
        </p:sp>
        <p:sp>
          <p:nvSpPr>
            <p:cNvPr id="51" name="テキスト ボックス 50"/>
            <p:cNvSpPr txBox="1"/>
            <p:nvPr/>
          </p:nvSpPr>
          <p:spPr>
            <a:xfrm>
              <a:off x="5422404" y="1556793"/>
              <a:ext cx="4328281" cy="591895"/>
            </a:xfrm>
            <a:prstGeom prst="rect">
              <a:avLst/>
            </a:prstGeom>
            <a:noFill/>
          </p:spPr>
          <p:txBody>
            <a:bodyPr wrap="square" rtlCol="0">
              <a:spAutoFit/>
            </a:bodyPr>
            <a:lstStyle/>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近隣の通所介護事業所が共生型生活介護になることで、身近な場所でのサービスが可能に。</a:t>
              </a:r>
            </a:p>
          </p:txBody>
        </p:sp>
        <p:pic>
          <p:nvPicPr>
            <p:cNvPr id="1048" name="Picture 24" descr="http://1.bp.blogspot.com/-Tejc6nteGQs/VZ-Qj0qfaZI/AAAAAAAAvNg/4ipFCwClA_c/s800/ojisan1_laugh.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12406" y="2115635"/>
              <a:ext cx="426881" cy="491332"/>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8" name="右矢印 27"/>
          <p:cNvSpPr/>
          <p:nvPr/>
        </p:nvSpPr>
        <p:spPr>
          <a:xfrm>
            <a:off x="3641435" y="2480577"/>
            <a:ext cx="930565" cy="542719"/>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pSp>
        <p:nvGrpSpPr>
          <p:cNvPr id="79" name="グループ化 78"/>
          <p:cNvGrpSpPr/>
          <p:nvPr/>
        </p:nvGrpSpPr>
        <p:grpSpPr>
          <a:xfrm>
            <a:off x="384458" y="4160158"/>
            <a:ext cx="2858164" cy="2127006"/>
            <a:chOff x="1535110" y="3356992"/>
            <a:chExt cx="3096344" cy="2304256"/>
          </a:xfrm>
        </p:grpSpPr>
        <p:grpSp>
          <p:nvGrpSpPr>
            <p:cNvPr id="77" name="グループ化 76"/>
            <p:cNvGrpSpPr/>
            <p:nvPr/>
          </p:nvGrpSpPr>
          <p:grpSpPr>
            <a:xfrm>
              <a:off x="1638164" y="3779748"/>
              <a:ext cx="2993290" cy="1799609"/>
              <a:chOff x="1638164" y="3779748"/>
              <a:chExt cx="2993290" cy="1799609"/>
            </a:xfrm>
          </p:grpSpPr>
          <p:pic>
            <p:nvPicPr>
              <p:cNvPr id="60" name="Picture 26" descr="マンションのイラスト（建物）">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92540" y="4305355"/>
                <a:ext cx="628208" cy="639398"/>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61" name="Picture 26" descr="マンションのイラスト（建物）">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84848" y="4733818"/>
                <a:ext cx="628208" cy="639398"/>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62" name="テキスト ボックス 61"/>
              <p:cNvSpPr txBox="1"/>
              <p:nvPr/>
            </p:nvSpPr>
            <p:spPr>
              <a:xfrm>
                <a:off x="1638164" y="4944753"/>
                <a:ext cx="866565" cy="423172"/>
              </a:xfrm>
              <a:prstGeom prst="rect">
                <a:avLst/>
              </a:prstGeom>
              <a:noFill/>
              <a:ln>
                <a:noFill/>
              </a:ln>
            </p:spPr>
            <p:txBody>
              <a:bodyPr wrap="square" rtlCol="0">
                <a:spAutoFit/>
              </a:bodyPr>
              <a:lstStyle/>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生活介護</a:t>
                </a:r>
              </a:p>
            </p:txBody>
          </p:sp>
          <p:pic>
            <p:nvPicPr>
              <p:cNvPr id="1028" name="Picture 4" descr="http://3.bp.blogspot.com/-B13iN8hEIP8/VozfVbMIesI/AAAAAAAA2j0/KFSicTfjwio/s800/kurumaisu_ojiisan4_laugh.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32320" y="4375682"/>
                <a:ext cx="374324" cy="59118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4" name="グループ化 73"/>
              <p:cNvGrpSpPr/>
              <p:nvPr/>
            </p:nvGrpSpPr>
            <p:grpSpPr>
              <a:xfrm>
                <a:off x="3440832" y="3795706"/>
                <a:ext cx="843609" cy="641406"/>
                <a:chOff x="3468768" y="3861048"/>
                <a:chExt cx="843609" cy="641406"/>
              </a:xfrm>
            </p:grpSpPr>
            <p:pic>
              <p:nvPicPr>
                <p:cNvPr id="59" name="Picture 14" descr="介護施設のイラスト">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2840" y="3861048"/>
                  <a:ext cx="799537" cy="641406"/>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026" name="Picture 2" descr="http://4.bp.blogspot.com/-XpRFhvqc_rQ/VozfUvvb__I/AAAAAAAA2js/AnvDmQKQ5js/s800/kurumaisu_ojiisan3_sa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68768" y="3880447"/>
                  <a:ext cx="392522" cy="619921"/>
                </a:xfrm>
                <a:prstGeom prst="rect">
                  <a:avLst/>
                </a:prstGeom>
                <a:noFill/>
                <a:extLst>
                  <a:ext uri="{909E8E84-426E-40dd-AFC4-6F175D3DCCD1}">
                    <a14:hiddenFill xmlns="" xmlns:a14="http://schemas.microsoft.com/office/drawing/2010/main">
                      <a:solidFill>
                        <a:srgbClr val="FFFFFF"/>
                      </a:solidFill>
                    </a14:hiddenFill>
                  </a:ext>
                </a:extLst>
              </p:spPr>
            </p:pic>
          </p:grpSp>
          <p:cxnSp>
            <p:nvCxnSpPr>
              <p:cNvPr id="31" name="直線コネクタ 30"/>
              <p:cNvCxnSpPr/>
              <p:nvPr/>
            </p:nvCxnSpPr>
            <p:spPr>
              <a:xfrm>
                <a:off x="2799986" y="4088847"/>
                <a:ext cx="0" cy="1299060"/>
              </a:xfrm>
              <a:prstGeom prst="line">
                <a:avLst/>
              </a:prstGeom>
              <a:ln w="82550">
                <a:prstDash val="sysDash"/>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2465839" y="3779748"/>
                <a:ext cx="687475" cy="700192"/>
              </a:xfrm>
              <a:prstGeom prst="rect">
                <a:avLst/>
              </a:prstGeom>
              <a:noFill/>
            </p:spPr>
            <p:txBody>
              <a:bodyPr wrap="square" rtlCol="0">
                <a:spAutoFit/>
              </a:bodyPr>
              <a:lstStyle/>
              <a:p>
                <a:pPr fontAlgn="auto">
                  <a:spcBef>
                    <a:spcPts val="0"/>
                  </a:spcBef>
                  <a:spcAft>
                    <a:spcPts val="0"/>
                  </a:spcAft>
                </a:pPr>
                <a:r>
                  <a:rPr lang="en-US" altLang="ja-JP" b="1" dirty="0">
                    <a:solidFill>
                      <a:prstClr val="black"/>
                    </a:solidFill>
                    <a:latin typeface="Calibri"/>
                    <a:ea typeface="ＭＳ Ｐゴシック"/>
                  </a:rPr>
                  <a:t>65</a:t>
                </a:r>
                <a:r>
                  <a:rPr lang="ja-JP" altLang="en-US" b="1" dirty="0">
                    <a:solidFill>
                      <a:prstClr val="black"/>
                    </a:solidFill>
                    <a:latin typeface="Calibri"/>
                    <a:ea typeface="ＭＳ Ｐゴシック"/>
                  </a:rPr>
                  <a:t>歳</a:t>
                </a:r>
              </a:p>
            </p:txBody>
          </p:sp>
          <p:cxnSp>
            <p:nvCxnSpPr>
              <p:cNvPr id="34" name="直線コネクタ 33"/>
              <p:cNvCxnSpPr>
                <a:stCxn id="60" idx="3"/>
              </p:cNvCxnSpPr>
              <p:nvPr/>
            </p:nvCxnSpPr>
            <p:spPr>
              <a:xfrm>
                <a:off x="2420748" y="4625054"/>
                <a:ext cx="379238"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a:off x="2817649" y="4636801"/>
                <a:ext cx="761163" cy="474473"/>
              </a:xfrm>
              <a:prstGeom prst="straightConnector1">
                <a:avLst/>
              </a:prstGeom>
              <a:ln w="31750">
                <a:solidFill>
                  <a:srgbClr val="0000FF"/>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a:endCxn id="1026" idx="1"/>
              </p:cNvCxnSpPr>
              <p:nvPr/>
            </p:nvCxnSpPr>
            <p:spPr>
              <a:xfrm flipV="1">
                <a:off x="2809577" y="4125066"/>
                <a:ext cx="631255" cy="499989"/>
              </a:xfrm>
              <a:prstGeom prst="straightConnector1">
                <a:avLst/>
              </a:prstGeom>
              <a:ln w="317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76" name="テキスト ボックス 75"/>
              <p:cNvSpPr txBox="1"/>
              <p:nvPr/>
            </p:nvSpPr>
            <p:spPr>
              <a:xfrm>
                <a:off x="3235706" y="4399221"/>
                <a:ext cx="1323740" cy="261599"/>
              </a:xfrm>
              <a:prstGeom prst="rect">
                <a:avLst/>
              </a:prstGeom>
              <a:noFill/>
              <a:ln>
                <a:noFill/>
              </a:ln>
            </p:spPr>
            <p:txBody>
              <a:bodyPr wrap="square" rtlCol="0">
                <a:spAutoFit/>
              </a:bodyPr>
              <a:lstStyle/>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介護保険通所介護</a:t>
                </a:r>
              </a:p>
            </p:txBody>
          </p:sp>
          <p:sp>
            <p:nvSpPr>
              <p:cNvPr id="90" name="テキスト ボックス 89"/>
              <p:cNvSpPr txBox="1"/>
              <p:nvPr/>
            </p:nvSpPr>
            <p:spPr>
              <a:xfrm>
                <a:off x="3170415" y="5317758"/>
                <a:ext cx="1461039" cy="261599"/>
              </a:xfrm>
              <a:prstGeom prst="rect">
                <a:avLst/>
              </a:prstGeom>
              <a:noFill/>
              <a:ln>
                <a:noFill/>
              </a:ln>
            </p:spPr>
            <p:txBody>
              <a:bodyPr wrap="square" rtlCol="0">
                <a:spAutoFit/>
              </a:bodyPr>
              <a:lstStyle/>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障害福祉生活介護</a:t>
                </a:r>
              </a:p>
            </p:txBody>
          </p:sp>
        </p:grpSp>
        <p:sp>
          <p:nvSpPr>
            <p:cNvPr id="78" name="正方形/長方形 77"/>
            <p:cNvSpPr/>
            <p:nvPr/>
          </p:nvSpPr>
          <p:spPr>
            <a:xfrm>
              <a:off x="1535110" y="3356992"/>
              <a:ext cx="2913834" cy="2304256"/>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pSp>
      <p:sp>
        <p:nvSpPr>
          <p:cNvPr id="84" name="テキスト ボックス 83"/>
          <p:cNvSpPr txBox="1"/>
          <p:nvPr/>
        </p:nvSpPr>
        <p:spPr>
          <a:xfrm>
            <a:off x="-14356" y="1301995"/>
            <a:ext cx="7167517" cy="319639"/>
          </a:xfrm>
          <a:prstGeom prst="rect">
            <a:avLst/>
          </a:prstGeom>
          <a:noFill/>
        </p:spPr>
        <p:txBody>
          <a:bodyPr wrap="square" rtlCol="0">
            <a:spAutoFit/>
          </a:bodyPr>
          <a:lstStyle/>
          <a:p>
            <a:pPr fontAlgn="auto">
              <a:spcBef>
                <a:spcPts val="0"/>
              </a:spcBef>
              <a:spcAft>
                <a:spcPts val="0"/>
              </a:spcAft>
            </a:pPr>
            <a:r>
              <a:rPr lang="ja-JP" altLang="en-US"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○介護サービス事業所が共生型障害福祉サービスの指定を受ける場合（障害報酬）</a:t>
            </a:r>
          </a:p>
        </p:txBody>
      </p:sp>
      <p:sp>
        <p:nvSpPr>
          <p:cNvPr id="99" name="テキスト ボックス 98"/>
          <p:cNvSpPr txBox="1"/>
          <p:nvPr/>
        </p:nvSpPr>
        <p:spPr>
          <a:xfrm>
            <a:off x="384458" y="3918672"/>
            <a:ext cx="859135" cy="248530"/>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fontAlgn="auto">
              <a:spcBef>
                <a:spcPts val="0"/>
              </a:spcBef>
              <a:spcAft>
                <a:spcPts val="0"/>
              </a:spcAft>
            </a:pPr>
            <a:r>
              <a:rPr lang="ja-JP" altLang="en-US"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見直し前</a:t>
            </a:r>
          </a:p>
        </p:txBody>
      </p:sp>
      <p:sp>
        <p:nvSpPr>
          <p:cNvPr id="100" name="テキスト ボックス 99"/>
          <p:cNvSpPr txBox="1"/>
          <p:nvPr/>
        </p:nvSpPr>
        <p:spPr>
          <a:xfrm>
            <a:off x="384458" y="4154520"/>
            <a:ext cx="2719654" cy="433324"/>
          </a:xfrm>
          <a:prstGeom prst="rect">
            <a:avLst/>
          </a:prstGeom>
          <a:noFill/>
        </p:spPr>
        <p:txBody>
          <a:bodyPr wrap="square" rtlCol="0">
            <a:spAutoFit/>
          </a:bodyPr>
          <a:lstStyle/>
          <a:p>
            <a:pPr fontAlgn="auto">
              <a:spcBef>
                <a:spcPts val="0"/>
              </a:spcBef>
              <a:spcAft>
                <a:spcPts val="0"/>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65</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歳を境に、なじみのある事業所から介護サービス事業所へ移行する可能性。</a:t>
            </a:r>
          </a:p>
        </p:txBody>
      </p:sp>
      <p:pic>
        <p:nvPicPr>
          <p:cNvPr id="104" name="Picture 26" descr="マンションのイラスト（建物）">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85688" y="5035570"/>
            <a:ext cx="579884" cy="590214"/>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05" name="Picture 26" descr="マンションのイラスト（建物）">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40126" y="5431074"/>
            <a:ext cx="579884" cy="590214"/>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106" name="テキスト ボックス 105"/>
          <p:cNvSpPr txBox="1"/>
          <p:nvPr/>
        </p:nvSpPr>
        <p:spPr>
          <a:xfrm>
            <a:off x="3762131" y="5625784"/>
            <a:ext cx="780962" cy="390620"/>
          </a:xfrm>
          <a:prstGeom prst="rect">
            <a:avLst/>
          </a:prstGeom>
          <a:noFill/>
          <a:ln>
            <a:noFill/>
          </a:ln>
        </p:spPr>
        <p:txBody>
          <a:bodyPr wrap="square" rtlCol="0">
            <a:spAutoFit/>
          </a:bodyPr>
          <a:lstStyle/>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生活介護</a:t>
            </a:r>
          </a:p>
        </p:txBody>
      </p:sp>
      <p:pic>
        <p:nvPicPr>
          <p:cNvPr id="107" name="Picture 4" descr="http://3.bp.blogspot.com/-B13iN8hEIP8/VozfVbMIesI/AAAAAAAA2j0/KFSicTfjwio/s800/kurumaisu_ojiisan4_laugh.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30100" y="5100487"/>
            <a:ext cx="345530" cy="545705"/>
          </a:xfrm>
          <a:prstGeom prst="rect">
            <a:avLst/>
          </a:prstGeom>
          <a:noFill/>
          <a:extLst>
            <a:ext uri="{909E8E84-426E-40dd-AFC4-6F175D3DCCD1}">
              <a14:hiddenFill xmlns="" xmlns:a14="http://schemas.microsoft.com/office/drawing/2010/main">
                <a:solidFill>
                  <a:srgbClr val="FFFFFF"/>
                </a:solidFill>
              </a14:hiddenFill>
            </a:ext>
          </a:extLst>
        </p:spPr>
      </p:pic>
      <p:pic>
        <p:nvPicPr>
          <p:cNvPr id="117" name="Picture 14" descr="介護施設のイラスト">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7870" y="4492503"/>
            <a:ext cx="738034" cy="592067"/>
          </a:xfrm>
          <a:prstGeom prst="rect">
            <a:avLst/>
          </a:prstGeom>
          <a:noFill/>
          <a:ln>
            <a:noFill/>
          </a:ln>
          <a:extLst>
            <a:ext uri="{909E8E84-426E-40dd-AFC4-6F175D3DCCD1}">
              <a14:hiddenFill xmlns="" xmlns:a14="http://schemas.microsoft.com/office/drawing/2010/main">
                <a:solidFill>
                  <a:srgbClr val="FFFFFF"/>
                </a:solidFill>
              </a14:hiddenFill>
            </a:ext>
          </a:extLst>
        </p:spPr>
      </p:pic>
      <p:cxnSp>
        <p:nvCxnSpPr>
          <p:cNvPr id="109" name="直線コネクタ 108"/>
          <p:cNvCxnSpPr/>
          <p:nvPr/>
        </p:nvCxnSpPr>
        <p:spPr>
          <a:xfrm>
            <a:off x="4815638" y="4861159"/>
            <a:ext cx="0" cy="1173690"/>
          </a:xfrm>
          <a:prstGeom prst="line">
            <a:avLst/>
          </a:prstGeom>
          <a:ln w="82550">
            <a:prstDash val="sysDash"/>
          </a:ln>
        </p:spPr>
        <p:style>
          <a:lnRef idx="1">
            <a:schemeClr val="accent1"/>
          </a:lnRef>
          <a:fillRef idx="0">
            <a:schemeClr val="accent1"/>
          </a:fillRef>
          <a:effectRef idx="0">
            <a:schemeClr val="accent1"/>
          </a:effectRef>
          <a:fontRef idx="minor">
            <a:schemeClr val="tx1"/>
          </a:fontRef>
        </p:style>
      </p:cxnSp>
      <p:sp>
        <p:nvSpPr>
          <p:cNvPr id="110" name="テキスト ボックス 109"/>
          <p:cNvSpPr txBox="1"/>
          <p:nvPr/>
        </p:nvSpPr>
        <p:spPr>
          <a:xfrm>
            <a:off x="4507196" y="4550394"/>
            <a:ext cx="634592" cy="646331"/>
          </a:xfrm>
          <a:prstGeom prst="rect">
            <a:avLst/>
          </a:prstGeom>
          <a:noFill/>
        </p:spPr>
        <p:txBody>
          <a:bodyPr wrap="square" rtlCol="0">
            <a:spAutoFit/>
          </a:bodyPr>
          <a:lstStyle/>
          <a:p>
            <a:pPr fontAlgn="auto">
              <a:spcBef>
                <a:spcPts val="0"/>
              </a:spcBef>
              <a:spcAft>
                <a:spcPts val="0"/>
              </a:spcAft>
            </a:pPr>
            <a:r>
              <a:rPr lang="en-US" altLang="ja-JP" b="1" dirty="0">
                <a:solidFill>
                  <a:prstClr val="black"/>
                </a:solidFill>
                <a:latin typeface="Calibri"/>
                <a:ea typeface="ＭＳ Ｐゴシック"/>
              </a:rPr>
              <a:t>65</a:t>
            </a:r>
            <a:r>
              <a:rPr lang="ja-JP" altLang="en-US" b="1" dirty="0">
                <a:solidFill>
                  <a:prstClr val="black"/>
                </a:solidFill>
                <a:latin typeface="Calibri"/>
                <a:ea typeface="ＭＳ Ｐゴシック"/>
              </a:rPr>
              <a:t>歳</a:t>
            </a:r>
          </a:p>
        </p:txBody>
      </p:sp>
      <p:cxnSp>
        <p:nvCxnSpPr>
          <p:cNvPr id="111" name="直線コネクタ 110"/>
          <p:cNvCxnSpPr>
            <a:stCxn id="104" idx="3"/>
          </p:cNvCxnSpPr>
          <p:nvPr/>
        </p:nvCxnSpPr>
        <p:spPr>
          <a:xfrm>
            <a:off x="4465572" y="5330677"/>
            <a:ext cx="350066"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2" name="直線矢印コネクタ 111"/>
          <p:cNvCxnSpPr/>
          <p:nvPr/>
        </p:nvCxnSpPr>
        <p:spPr>
          <a:xfrm flipV="1">
            <a:off x="4829915" y="4835717"/>
            <a:ext cx="546353" cy="494960"/>
          </a:xfrm>
          <a:prstGeom prst="straightConnector1">
            <a:avLst/>
          </a:prstGeom>
          <a:ln w="31750">
            <a:solidFill>
              <a:srgbClr val="0000FF"/>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13" name="直線矢印コネクタ 112"/>
          <p:cNvCxnSpPr>
            <a:endCxn id="105" idx="1"/>
          </p:cNvCxnSpPr>
          <p:nvPr/>
        </p:nvCxnSpPr>
        <p:spPr>
          <a:xfrm>
            <a:off x="4824491" y="5330679"/>
            <a:ext cx="715635" cy="395502"/>
          </a:xfrm>
          <a:prstGeom prst="straightConnector1">
            <a:avLst/>
          </a:prstGeom>
          <a:ln w="317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14" name="テキスト ボックス 113"/>
          <p:cNvSpPr txBox="1"/>
          <p:nvPr/>
        </p:nvSpPr>
        <p:spPr>
          <a:xfrm>
            <a:off x="5171274" y="5055746"/>
            <a:ext cx="1293358" cy="241476"/>
          </a:xfrm>
          <a:prstGeom prst="rect">
            <a:avLst/>
          </a:prstGeom>
          <a:noFill/>
          <a:ln>
            <a:noFill/>
          </a:ln>
        </p:spPr>
        <p:txBody>
          <a:bodyPr wrap="square" rtlCol="0">
            <a:spAutoFit/>
          </a:bodyPr>
          <a:lstStyle/>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介護保険通所介護</a:t>
            </a:r>
          </a:p>
        </p:txBody>
      </p:sp>
      <p:sp>
        <p:nvSpPr>
          <p:cNvPr id="116" name="テキスト ボックス 115"/>
          <p:cNvSpPr txBox="1"/>
          <p:nvPr/>
        </p:nvSpPr>
        <p:spPr>
          <a:xfrm>
            <a:off x="5202621" y="5970096"/>
            <a:ext cx="1298031" cy="539763"/>
          </a:xfrm>
          <a:prstGeom prst="rect">
            <a:avLst/>
          </a:prstGeom>
          <a:noFill/>
          <a:ln>
            <a:noFill/>
          </a:ln>
        </p:spPr>
        <p:txBody>
          <a:bodyPr wrap="square" rtlCol="0">
            <a:spAutoFit/>
          </a:bodyPr>
          <a:lstStyle/>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障害福祉生活介護</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969"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69"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969"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共生型通所介護</a:t>
            </a:r>
          </a:p>
        </p:txBody>
      </p:sp>
      <p:sp>
        <p:nvSpPr>
          <p:cNvPr id="103" name="正方形/長方形 102"/>
          <p:cNvSpPr/>
          <p:nvPr/>
        </p:nvSpPr>
        <p:spPr>
          <a:xfrm>
            <a:off x="3648060" y="4160158"/>
            <a:ext cx="2689693" cy="2326412"/>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19" name="テキスト ボックス 118"/>
          <p:cNvSpPr txBox="1"/>
          <p:nvPr/>
        </p:nvSpPr>
        <p:spPr>
          <a:xfrm>
            <a:off x="3648061" y="3918672"/>
            <a:ext cx="857238" cy="248530"/>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fontAlgn="auto">
              <a:spcBef>
                <a:spcPts val="0"/>
              </a:spcBef>
              <a:spcAft>
                <a:spcPts val="0"/>
              </a:spcAft>
            </a:pPr>
            <a:r>
              <a:rPr lang="ja-JP" altLang="en-US"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見直し後</a:t>
            </a:r>
          </a:p>
        </p:txBody>
      </p:sp>
      <p:sp>
        <p:nvSpPr>
          <p:cNvPr id="120" name="テキスト ボックス 119"/>
          <p:cNvSpPr txBox="1"/>
          <p:nvPr/>
        </p:nvSpPr>
        <p:spPr>
          <a:xfrm>
            <a:off x="3648060" y="4154520"/>
            <a:ext cx="2719654" cy="603820"/>
          </a:xfrm>
          <a:prstGeom prst="rect">
            <a:avLst/>
          </a:prstGeom>
          <a:noFill/>
        </p:spPr>
        <p:txBody>
          <a:bodyPr wrap="square" rtlCol="0">
            <a:spAutoFit/>
          </a:bodyPr>
          <a:lstStyle/>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なじみのある事業所が共生型サービスになることで、</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65</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歳以降も引き続き通所。</a:t>
            </a:r>
          </a:p>
        </p:txBody>
      </p:sp>
      <p:sp>
        <p:nvSpPr>
          <p:cNvPr id="121" name="右矢印 120"/>
          <p:cNvSpPr/>
          <p:nvPr/>
        </p:nvSpPr>
        <p:spPr>
          <a:xfrm>
            <a:off x="3176153" y="4957785"/>
            <a:ext cx="393250" cy="542719"/>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22" name="テキスト ボックス 121"/>
          <p:cNvSpPr txBox="1"/>
          <p:nvPr/>
        </p:nvSpPr>
        <p:spPr>
          <a:xfrm>
            <a:off x="-14356" y="3648241"/>
            <a:ext cx="7167517" cy="319639"/>
          </a:xfrm>
          <a:prstGeom prst="rect">
            <a:avLst/>
          </a:prstGeom>
          <a:noFill/>
        </p:spPr>
        <p:txBody>
          <a:bodyPr wrap="square" rtlCol="0">
            <a:spAutoFit/>
          </a:bodyPr>
          <a:lstStyle/>
          <a:p>
            <a:pPr fontAlgn="auto">
              <a:spcBef>
                <a:spcPts val="0"/>
              </a:spcBef>
              <a:spcAft>
                <a:spcPts val="0"/>
              </a:spcAft>
            </a:pPr>
            <a:r>
              <a:rPr lang="ja-JP" altLang="en-US"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○障害福祉サービス事業所が共生型介護サービスの指定を受ける場合（介護報酬）</a:t>
            </a:r>
          </a:p>
        </p:txBody>
      </p:sp>
      <p:sp>
        <p:nvSpPr>
          <p:cNvPr id="85" name="正方形/長方形 84"/>
          <p:cNvSpPr/>
          <p:nvPr/>
        </p:nvSpPr>
        <p:spPr>
          <a:xfrm>
            <a:off x="6444025" y="3960752"/>
            <a:ext cx="2647862" cy="2542035"/>
          </a:xfrm>
          <a:prstGeom prst="rect">
            <a:avLst/>
          </a:prstGeom>
          <a:ln>
            <a:solidFill>
              <a:schemeClr val="accent1">
                <a:shade val="50000"/>
              </a:schemeClr>
            </a:solidFill>
            <a:prstDash val="sysDot"/>
          </a:ln>
        </p:spPr>
        <p:txBody>
          <a:bodyPr wrap="square" rIns="0">
            <a:noAutofit/>
          </a:bodyPr>
          <a:lstStyle/>
          <a:p>
            <a:pPr fontAlgn="auto">
              <a:spcBef>
                <a:spcPts val="0"/>
              </a:spcBef>
              <a:spcAft>
                <a:spcPts val="0"/>
              </a:spcAft>
            </a:pP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障害福祉サービス等報酬の例</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介護保険の通所介護事業所が、障害</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者への生活介護を行う場合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694</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6158" indent="-166158" fontAlgn="auto">
              <a:spcBef>
                <a:spcPts val="0"/>
              </a:spcBef>
              <a:spcAft>
                <a:spcPts val="0"/>
              </a:spcAft>
            </a:pP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共生型生活介護事業所等について、</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サービス管理責任者等を配置し、かつ、</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地域交流の場の提供等の実施を評価。</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6158" indent="-166158" fontAlgn="auto">
              <a:spcBef>
                <a:spcPts val="0"/>
              </a:spcBef>
              <a:spcAft>
                <a:spcPts val="0"/>
              </a:spcAft>
            </a:pP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6158" indent="-166158" fontAlgn="auto">
              <a:spcBef>
                <a:spcPts val="0"/>
              </a:spcBef>
              <a:spcAft>
                <a:spcPts val="0"/>
              </a:spcAft>
            </a:pP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例</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166158" indent="-166158"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・サービス管理責任者配置等加算（新設）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58</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6158" indent="-166158"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共生型サービス体制強化加算（新設）</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6158" indent="-166158"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①　児童発達支援管理責任者を配置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103</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6158" indent="-166158"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②　保育士又は児童指導員を配置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78</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等</a:t>
            </a:r>
            <a:endParaRPr lang="ja-JP" altLang="en-US" sz="969" dirty="0">
              <a:solidFill>
                <a:prstClr val="black"/>
              </a:solidFill>
              <a:latin typeface="Calibri"/>
              <a:ea typeface="ＭＳ Ｐゴシック"/>
            </a:endParaRPr>
          </a:p>
        </p:txBody>
      </p:sp>
      <p:pic>
        <p:nvPicPr>
          <p:cNvPr id="126" name="Picture 4" descr="http://3.bp.blogspot.com/-B13iN8hEIP8/VozfVbMIesI/AAAAAAAA2j0/KFSicTfjwio/s800/kurumaisu_ojiisan4_laugh.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03618" y="5475583"/>
            <a:ext cx="345530" cy="54570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スライド番号プレースホルダー 2"/>
          <p:cNvSpPr>
            <a:spLocks noGrp="1"/>
          </p:cNvSpPr>
          <p:nvPr>
            <p:ph type="sldNum" sz="quarter" idx="12"/>
          </p:nvPr>
        </p:nvSpPr>
        <p:spPr>
          <a:xfrm>
            <a:off x="7050608" y="6539637"/>
            <a:ext cx="2057400" cy="365125"/>
          </a:xfrm>
        </p:spPr>
        <p:txBody>
          <a:bodyPr/>
          <a:lstStyle/>
          <a:p>
            <a:pPr>
              <a:defRPr/>
            </a:pPr>
            <a:fld id="{804D6B79-3AEB-42FE-A736-A41F7AEA0445}" type="slidenum">
              <a:rPr lang="en-US" altLang="ja-JP" smtClean="0"/>
              <a:pPr>
                <a:defRPr/>
              </a:pPr>
              <a:t>68</a:t>
            </a:fld>
            <a:endParaRPr lang="en-US" altLang="ja-JP"/>
          </a:p>
        </p:txBody>
      </p:sp>
      <p:sp>
        <p:nvSpPr>
          <p:cNvPr id="73"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21502344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グループ化 37"/>
          <p:cNvGrpSpPr/>
          <p:nvPr/>
        </p:nvGrpSpPr>
        <p:grpSpPr>
          <a:xfrm>
            <a:off x="4572000" y="3628407"/>
            <a:ext cx="4398026" cy="2791695"/>
            <a:chOff x="4941000" y="1247842"/>
            <a:chExt cx="4764528" cy="2685214"/>
          </a:xfrm>
        </p:grpSpPr>
        <p:sp>
          <p:nvSpPr>
            <p:cNvPr id="43" name="正方形/長方形 42"/>
            <p:cNvSpPr/>
            <p:nvPr/>
          </p:nvSpPr>
          <p:spPr>
            <a:xfrm>
              <a:off x="4941000" y="1247842"/>
              <a:ext cx="4764528" cy="2685214"/>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32923" rIns="33231" rtlCol="0" anchor="t" anchorCtr="0"/>
            <a:lstStyle/>
            <a:p>
              <a:pPr fontAlgn="auto">
                <a:spcBef>
                  <a:spcPts val="0"/>
                </a:spcBef>
                <a:spcAft>
                  <a:spcPts val="554"/>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a:p>
              <a:pPr marL="164127" indent="-164127"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自立訓練について、訓練の対象者を限定している施行規則　　　　　（機能訓練→身体障害者、生活訓練→知的障害者・精神障害者）を改正し、両訓練ともに障害の区別なく利用可能とする。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加えて、視覚障害者に対する歩行訓練等を生活訓練としても　実施出来るよう、</a:t>
              </a:r>
              <a:r>
                <a:rPr lang="ja-JP" altLang="en-US" sz="1108"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生活訓練サービス費において、居宅を訪問　　して視覚障害者に対して専門的訓練を行うことを評価する。</a:t>
              </a:r>
            </a:p>
            <a:p>
              <a:pPr marL="164127" indent="-164127" fontAlgn="auto">
                <a:spcBef>
                  <a:spcPts val="0"/>
                </a:spcBef>
                <a:spcAft>
                  <a:spcPts val="554"/>
                </a:spcAf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554"/>
                </a:spcAft>
              </a:pPr>
              <a:endPar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テキスト ボックス 43"/>
            <p:cNvSpPr txBox="1"/>
            <p:nvPr/>
          </p:nvSpPr>
          <p:spPr>
            <a:xfrm>
              <a:off x="4960743" y="1268760"/>
              <a:ext cx="4744785" cy="288032"/>
            </a:xfrm>
            <a:prstGeom prst="rect">
              <a:avLst/>
            </a:prstGeom>
            <a:solidFill>
              <a:srgbClr val="99CCFF"/>
            </a:solidFill>
            <a:ln w="28575">
              <a:solidFill>
                <a:srgbClr val="99CCFF"/>
              </a:solidFill>
            </a:ln>
          </p:spPr>
          <p:txBody>
            <a:bodyPr wrap="square" lIns="79806" tIns="94259" rIns="79806" bIns="39903" rtlCol="0" anchor="ctr" anchorCtr="0">
              <a:noAutofit/>
            </a:bodyPr>
            <a:lstStyle/>
            <a:p>
              <a:pPr fontAlgn="auto">
                <a:lnSpc>
                  <a:spcPts val="1309"/>
                </a:lnSpc>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対象者の見直し（自立訓練）</a:t>
              </a:r>
            </a:p>
          </p:txBody>
        </p:sp>
      </p:grpSp>
      <p:sp>
        <p:nvSpPr>
          <p:cNvPr id="3" name="テキスト ボックス 2"/>
          <p:cNvSpPr txBox="1"/>
          <p:nvPr/>
        </p:nvSpPr>
        <p:spPr>
          <a:xfrm>
            <a:off x="0" y="262608"/>
            <a:ext cx="9144000" cy="436062"/>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fontAlgn="auto">
              <a:spcBef>
                <a:spcPts val="0"/>
              </a:spcBef>
              <a:spcAft>
                <a:spcPts val="0"/>
              </a:spcAft>
            </a:pPr>
            <a:r>
              <a:rPr lang="ja-JP" altLang="en-US"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その他の障害福祉サービス等の報酬改定</a:t>
            </a:r>
          </a:p>
        </p:txBody>
      </p:sp>
      <p:sp>
        <p:nvSpPr>
          <p:cNvPr id="4" name="正方形/長方形 3"/>
          <p:cNvSpPr/>
          <p:nvPr/>
        </p:nvSpPr>
        <p:spPr>
          <a:xfrm>
            <a:off x="173974" y="836712"/>
            <a:ext cx="4398026" cy="2791695"/>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32923" rtlCol="0" anchor="t" anchorCtr="0"/>
          <a:lstStyle/>
          <a:p>
            <a:pPr fontAlgn="auto">
              <a:spcBef>
                <a:spcPts val="0"/>
              </a:spcBef>
              <a:spcAft>
                <a:spcPts val="554"/>
              </a:spcAf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障害支援区分６の利用者に対して、病院、診療所、介護老人</a:t>
            </a:r>
            <a:r>
              <a:rPr lang="ja-JP" altLang="en-US" sz="1108"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保健</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施設、介護医療院及び助産所への入院中に</a:t>
            </a:r>
            <a:r>
              <a:rPr lang="ja-JP" altLang="en-US" sz="1108"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コミュニケーション支援</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等を提供することを評価する。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p:cNvSpPr txBox="1"/>
          <p:nvPr/>
        </p:nvSpPr>
        <p:spPr>
          <a:xfrm>
            <a:off x="192199" y="858459"/>
            <a:ext cx="2585140" cy="299454"/>
          </a:xfrm>
          <a:prstGeom prst="rect">
            <a:avLst/>
          </a:prstGeom>
          <a:solidFill>
            <a:srgbClr val="99CCFF"/>
          </a:solidFill>
          <a:ln w="28575">
            <a:solidFill>
              <a:srgbClr val="99CCFF"/>
            </a:solidFill>
          </a:ln>
        </p:spPr>
        <p:txBody>
          <a:bodyPr wrap="square" lIns="79806" tIns="94259" rIns="79806" bIns="39903" rtlCol="0" anchor="ctr" anchorCtr="0">
            <a:noAutofit/>
          </a:bodyPr>
          <a:lstStyle/>
          <a:p>
            <a:pPr fontAlgn="auto">
              <a:lnSpc>
                <a:spcPts val="1309"/>
              </a:lnSpc>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入院中の支援（重度訪問介護）</a:t>
            </a:r>
          </a:p>
        </p:txBody>
      </p:sp>
      <p:sp>
        <p:nvSpPr>
          <p:cNvPr id="6" name="正方形/長方形 5"/>
          <p:cNvSpPr/>
          <p:nvPr/>
        </p:nvSpPr>
        <p:spPr>
          <a:xfrm>
            <a:off x="173974" y="3628407"/>
            <a:ext cx="4398026" cy="2791695"/>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32923" rtlCol="0" anchor="t" anchorCtr="0"/>
          <a:lstStyle/>
          <a:p>
            <a:pPr fontAlgn="auto">
              <a:spcBef>
                <a:spcPts val="0"/>
              </a:spcBef>
              <a:spcAft>
                <a:spcPts val="554"/>
              </a:spcAf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利用者の重度化・高齢化に伴う業務負担の増加や、日中業務とは異なる負担感や勤務体制であることを踏まえ、夜間支援体制をより適切に評価するため、夜勤職員配置体制加算の単位数を引き上げる。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p:cNvSpPr txBox="1"/>
          <p:nvPr/>
        </p:nvSpPr>
        <p:spPr>
          <a:xfrm>
            <a:off x="192199" y="3650154"/>
            <a:ext cx="4088511" cy="299454"/>
          </a:xfrm>
          <a:prstGeom prst="rect">
            <a:avLst/>
          </a:prstGeom>
          <a:solidFill>
            <a:srgbClr val="99CCFF"/>
          </a:solidFill>
          <a:ln w="28575">
            <a:solidFill>
              <a:srgbClr val="99CCFF"/>
            </a:solidFill>
          </a:ln>
        </p:spPr>
        <p:txBody>
          <a:bodyPr wrap="square" lIns="79806" tIns="94259" rIns="79806" bIns="39903" rtlCol="0" anchor="ctr" anchorCtr="0">
            <a:noAutofit/>
          </a:bodyPr>
          <a:lstStyle/>
          <a:p>
            <a:pPr fontAlgn="auto">
              <a:lnSpc>
                <a:spcPts val="1309"/>
              </a:lnSpc>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夜勤職員配置の評価の見直し（施設入所支援）</a:t>
            </a:r>
          </a:p>
        </p:txBody>
      </p:sp>
      <p:grpSp>
        <p:nvGrpSpPr>
          <p:cNvPr id="8" name="グループ化 7"/>
          <p:cNvGrpSpPr/>
          <p:nvPr/>
        </p:nvGrpSpPr>
        <p:grpSpPr>
          <a:xfrm>
            <a:off x="4572000" y="836712"/>
            <a:ext cx="4398026" cy="2791695"/>
            <a:chOff x="4941000" y="1247842"/>
            <a:chExt cx="4764528" cy="2685214"/>
          </a:xfrm>
        </p:grpSpPr>
        <p:sp>
          <p:nvSpPr>
            <p:cNvPr id="9" name="正方形/長方形 8"/>
            <p:cNvSpPr/>
            <p:nvPr/>
          </p:nvSpPr>
          <p:spPr>
            <a:xfrm>
              <a:off x="4941000" y="1247842"/>
              <a:ext cx="4764528" cy="2685214"/>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32923" rtlCol="0" anchor="t" anchorCtr="0"/>
            <a:lstStyle/>
            <a:p>
              <a:pPr fontAlgn="auto">
                <a:spcBef>
                  <a:spcPts val="0"/>
                </a:spcBef>
                <a:spcAft>
                  <a:spcPts val="554"/>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同行援護は、外出する際に必要な援助を行うことを基本とすることから、「身体介護を伴う」と「身体介護を伴わない」の分類を廃止し、基本報酬を一本化</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8"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ボックス 9"/>
            <p:cNvSpPr txBox="1"/>
            <p:nvPr/>
          </p:nvSpPr>
          <p:spPr>
            <a:xfrm>
              <a:off x="4960744" y="1268760"/>
              <a:ext cx="3148608" cy="288032"/>
            </a:xfrm>
            <a:prstGeom prst="rect">
              <a:avLst/>
            </a:prstGeom>
            <a:solidFill>
              <a:srgbClr val="99CCFF"/>
            </a:solidFill>
            <a:ln w="28575">
              <a:solidFill>
                <a:srgbClr val="99CCFF"/>
              </a:solidFill>
            </a:ln>
          </p:spPr>
          <p:txBody>
            <a:bodyPr wrap="square" lIns="79806" tIns="94259" rIns="79806" bIns="39903" rtlCol="0" anchor="ctr" anchorCtr="0">
              <a:noAutofit/>
            </a:bodyPr>
            <a:lstStyle/>
            <a:p>
              <a:pPr fontAlgn="auto">
                <a:lnSpc>
                  <a:spcPts val="1309"/>
                </a:lnSpc>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基本報酬の一本化（同行援護）</a:t>
              </a:r>
            </a:p>
          </p:txBody>
        </p:sp>
      </p:grpSp>
      <p:sp>
        <p:nvSpPr>
          <p:cNvPr id="16" name="正方形/長方形 15"/>
          <p:cNvSpPr/>
          <p:nvPr/>
        </p:nvSpPr>
        <p:spPr>
          <a:xfrm>
            <a:off x="4704938" y="1767277"/>
            <a:ext cx="4106718" cy="404726"/>
          </a:xfrm>
          <a:prstGeom prst="rect">
            <a:avLst/>
          </a:prstGeom>
          <a:ln w="12700">
            <a:solidFill>
              <a:schemeClr val="tx1"/>
            </a:solidFill>
            <a:prstDash val="sysDash"/>
          </a:ln>
        </p:spPr>
        <p:txBody>
          <a:bodyPr wrap="square">
            <a:spAutoFit/>
          </a:bodyPr>
          <a:lstStyle/>
          <a:p>
            <a:pPr fontAlgn="auto">
              <a:spcBef>
                <a:spcPts val="0"/>
              </a:spcBef>
              <a:spcAft>
                <a:spcPts val="0"/>
              </a:spcAft>
            </a:pP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現行</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身体介護を伴う場合　　伴わない場合</a:t>
            </a:r>
            <a:endPar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分以上１時間未満　　　　　　</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405</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　　　　　　</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199</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317989" y="1767277"/>
            <a:ext cx="4106718" cy="1029513"/>
          </a:xfrm>
          <a:prstGeom prst="rect">
            <a:avLst/>
          </a:prstGeom>
          <a:ln w="12700">
            <a:solidFill>
              <a:schemeClr val="tx1"/>
            </a:solidFill>
            <a:prstDash val="sysDash"/>
          </a:ln>
        </p:spPr>
        <p:txBody>
          <a:bodyPr wrap="square">
            <a:spAutoFit/>
          </a:bodyPr>
          <a:lstStyle/>
          <a:p>
            <a:pPr algn="just" fontAlgn="auto">
              <a:spcBef>
                <a:spcPts val="0"/>
              </a:spcBef>
              <a:spcAft>
                <a:spcPts val="0"/>
              </a:spcAft>
            </a:pP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入院中の基本報酬は、入院中以外と同様</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とする。</a:t>
            </a:r>
            <a:endPar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endParaRPr lang="en-US" altLang="ja-JP"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endParaRPr lang="en-US" altLang="ja-JP"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endParaRPr lang="en-US" altLang="ja-JP"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endParaRPr lang="en-US" altLang="ja-JP"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endParaRPr lang="en-US" altLang="ja-JP"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26" name="表 25"/>
          <p:cNvGraphicFramePr>
            <a:graphicFrameLocks noGrp="1"/>
          </p:cNvGraphicFramePr>
          <p:nvPr>
            <p:extLst/>
          </p:nvPr>
        </p:nvGraphicFramePr>
        <p:xfrm>
          <a:off x="450928" y="2033153"/>
          <a:ext cx="3855197" cy="664813"/>
        </p:xfrm>
        <a:graphic>
          <a:graphicData uri="http://schemas.openxmlformats.org/drawingml/2006/table">
            <a:tbl>
              <a:tblPr firstRow="1" firstCol="1" bandRow="1">
                <a:tableStyleId>{5940675A-B579-460E-94D1-54222C63F5DA}</a:tableStyleId>
              </a:tblPr>
              <a:tblGrid>
                <a:gridCol w="2060536">
                  <a:extLst>
                    <a:ext uri="{9D8B030D-6E8A-4147-A177-3AD203B41FA5}">
                      <a16:colId xmlns:a16="http://schemas.microsoft.com/office/drawing/2014/main" val="20000"/>
                    </a:ext>
                  </a:extLst>
                </a:gridCol>
                <a:gridCol w="930565">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tblGrid>
              <a:tr h="199407">
                <a:tc>
                  <a:txBody>
                    <a:bodyPr/>
                    <a:lstStyle/>
                    <a:p>
                      <a:pPr algn="just">
                        <a:spcAft>
                          <a:spcPts val="0"/>
                        </a:spcAft>
                      </a:pPr>
                      <a:r>
                        <a:rPr lang="en-US" sz="1000" kern="100" dirty="0">
                          <a:effectLst/>
                          <a:latin typeface="メイリオ" panose="020B0604030504040204" pitchFamily="50" charset="-128"/>
                          <a:ea typeface="メイリオ" panose="020B0604030504040204" pitchFamily="50" charset="-128"/>
                          <a:cs typeface="メイリオ" panose="020B0604030504040204" pitchFamily="50" charset="-128"/>
                        </a:rPr>
                        <a:t> </a:t>
                      </a:r>
                      <a:endPar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3305" marR="63305" marT="0" marB="0" anchor="ctr"/>
                </a:tc>
                <a:tc>
                  <a:txBody>
                    <a:bodyPr/>
                    <a:lstStyle/>
                    <a:p>
                      <a:pPr algn="ctr">
                        <a:spcAft>
                          <a:spcPts val="0"/>
                        </a:spcAft>
                      </a:pPr>
                      <a:r>
                        <a:rPr lang="ja-JP" sz="1000" kern="100">
                          <a:effectLst/>
                          <a:latin typeface="メイリオ" panose="020B0604030504040204" pitchFamily="50" charset="-128"/>
                          <a:ea typeface="メイリオ" panose="020B0604030504040204" pitchFamily="50" charset="-128"/>
                          <a:cs typeface="メイリオ" panose="020B0604030504040204" pitchFamily="50" charset="-128"/>
                        </a:rPr>
                        <a:t>入院中以外</a:t>
                      </a:r>
                      <a:endParaRPr lang="ja-JP" sz="1100" kern="10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3305" marR="63305" marT="0" marB="0" anchor="ctr"/>
                </a:tc>
                <a:tc>
                  <a:txBody>
                    <a:bodyPr/>
                    <a:lstStyle/>
                    <a:p>
                      <a:pPr algn="ctr">
                        <a:spcAft>
                          <a:spcPts val="0"/>
                        </a:spcAft>
                      </a:pPr>
                      <a:r>
                        <a:rPr lang="ja-JP" sz="1000" kern="100">
                          <a:effectLst/>
                          <a:latin typeface="メイリオ" panose="020B0604030504040204" pitchFamily="50" charset="-128"/>
                          <a:ea typeface="メイリオ" panose="020B0604030504040204" pitchFamily="50" charset="-128"/>
                          <a:cs typeface="メイリオ" panose="020B0604030504040204" pitchFamily="50" charset="-128"/>
                        </a:rPr>
                        <a:t>入院中</a:t>
                      </a:r>
                      <a:endParaRPr lang="ja-JP" sz="1100" kern="10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3305" marR="63305" marT="0" marB="0" anchor="ctr"/>
                </a:tc>
                <a:extLst>
                  <a:ext uri="{0D108BD9-81ED-4DB2-BD59-A6C34878D82A}">
                    <a16:rowId xmlns:a16="http://schemas.microsoft.com/office/drawing/2014/main" val="10000"/>
                  </a:ext>
                </a:extLst>
              </a:tr>
              <a:tr h="232703">
                <a:tc>
                  <a:txBody>
                    <a:bodyPr/>
                    <a:lstStyle/>
                    <a:p>
                      <a:pPr algn="just">
                        <a:spcAft>
                          <a:spcPts val="0"/>
                        </a:spcAft>
                      </a:pPr>
                      <a:r>
                        <a:rPr lang="en-US" sz="1000" kern="100" dirty="0">
                          <a:effectLst/>
                          <a:latin typeface="メイリオ" panose="020B0604030504040204" pitchFamily="50" charset="-128"/>
                          <a:ea typeface="メイリオ" panose="020B0604030504040204" pitchFamily="50" charset="-128"/>
                          <a:cs typeface="メイリオ" panose="020B0604030504040204" pitchFamily="50" charset="-128"/>
                        </a:rPr>
                        <a:t>1</a:t>
                      </a:r>
                      <a:r>
                        <a:rPr lang="ja-JP" sz="1000" kern="100" dirty="0">
                          <a:effectLst/>
                          <a:latin typeface="メイリオ" panose="020B0604030504040204" pitchFamily="50" charset="-128"/>
                          <a:ea typeface="メイリオ" panose="020B0604030504040204" pitchFamily="50" charset="-128"/>
                          <a:cs typeface="メイリオ" panose="020B0604030504040204" pitchFamily="50" charset="-128"/>
                        </a:rPr>
                        <a:t>時間未満</a:t>
                      </a:r>
                      <a:endPar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3305" marR="63305" marT="0" marB="0" anchor="ctr"/>
                </a:tc>
                <a:tc>
                  <a:txBody>
                    <a:bodyPr/>
                    <a:lstStyle/>
                    <a:p>
                      <a:pPr algn="r">
                        <a:spcAft>
                          <a:spcPts val="0"/>
                        </a:spcAft>
                      </a:pPr>
                      <a:r>
                        <a:rPr lang="en-US" sz="1000" kern="100" dirty="0">
                          <a:effectLst/>
                          <a:latin typeface="メイリオ" panose="020B0604030504040204" pitchFamily="50" charset="-128"/>
                          <a:ea typeface="メイリオ" panose="020B0604030504040204" pitchFamily="50" charset="-128"/>
                          <a:cs typeface="メイリオ" panose="020B0604030504040204" pitchFamily="50" charset="-128"/>
                        </a:rPr>
                        <a:t>184</a:t>
                      </a:r>
                      <a:r>
                        <a:rPr lang="ja-JP" sz="1000" kern="100" dirty="0">
                          <a:effectLst/>
                          <a:latin typeface="メイリオ" panose="020B0604030504040204" pitchFamily="50" charset="-128"/>
                          <a:ea typeface="メイリオ" panose="020B0604030504040204" pitchFamily="50" charset="-128"/>
                          <a:cs typeface="メイリオ" panose="020B0604030504040204" pitchFamily="50" charset="-128"/>
                        </a:rPr>
                        <a:t>単位</a:t>
                      </a:r>
                      <a:endPar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3305" marR="63305" marT="0" marB="0" anchor="ctr"/>
                </a:tc>
                <a:tc>
                  <a:txBody>
                    <a:bodyPr/>
                    <a:lstStyle/>
                    <a:p>
                      <a:pPr algn="r">
                        <a:spcAft>
                          <a:spcPts val="0"/>
                        </a:spcAft>
                      </a:pPr>
                      <a:r>
                        <a:rPr lang="en-US" sz="1000" kern="100" dirty="0">
                          <a:effectLst/>
                          <a:latin typeface="メイリオ" panose="020B0604030504040204" pitchFamily="50" charset="-128"/>
                          <a:ea typeface="メイリオ" panose="020B0604030504040204" pitchFamily="50" charset="-128"/>
                          <a:cs typeface="メイリオ" panose="020B0604030504040204" pitchFamily="50" charset="-128"/>
                        </a:rPr>
                        <a:t>184</a:t>
                      </a:r>
                      <a:r>
                        <a:rPr lang="ja-JP" sz="1000" kern="100" dirty="0">
                          <a:effectLst/>
                          <a:latin typeface="メイリオ" panose="020B0604030504040204" pitchFamily="50" charset="-128"/>
                          <a:ea typeface="メイリオ" panose="020B0604030504040204" pitchFamily="50" charset="-128"/>
                          <a:cs typeface="メイリオ" panose="020B0604030504040204" pitchFamily="50" charset="-128"/>
                        </a:rPr>
                        <a:t>単位</a:t>
                      </a:r>
                      <a:endPar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3305" marR="63305" marT="0" marB="0" anchor="ctr"/>
                </a:tc>
                <a:extLst>
                  <a:ext uri="{0D108BD9-81ED-4DB2-BD59-A6C34878D82A}">
                    <a16:rowId xmlns:a16="http://schemas.microsoft.com/office/drawing/2014/main" val="10001"/>
                  </a:ext>
                </a:extLst>
              </a:tr>
              <a:tr h="232703">
                <a:tc>
                  <a:txBody>
                    <a:bodyPr/>
                    <a:lstStyle/>
                    <a:p>
                      <a:pPr algn="just">
                        <a:spcAft>
                          <a:spcPts val="0"/>
                        </a:spcAft>
                      </a:pPr>
                      <a:r>
                        <a:rPr lang="en-US" sz="1000" kern="100" dirty="0">
                          <a:effectLst/>
                          <a:latin typeface="メイリオ" panose="020B0604030504040204" pitchFamily="50" charset="-128"/>
                          <a:ea typeface="メイリオ" panose="020B0604030504040204" pitchFamily="50" charset="-128"/>
                          <a:cs typeface="メイリオ" panose="020B0604030504040204" pitchFamily="50" charset="-128"/>
                        </a:rPr>
                        <a:t>1</a:t>
                      </a:r>
                      <a:r>
                        <a:rPr lang="ja-JP" sz="1000" kern="100" dirty="0">
                          <a:effectLst/>
                          <a:latin typeface="メイリオ" panose="020B0604030504040204" pitchFamily="50" charset="-128"/>
                          <a:ea typeface="メイリオ" panose="020B0604030504040204" pitchFamily="50" charset="-128"/>
                          <a:cs typeface="メイリオ" panose="020B0604030504040204" pitchFamily="50" charset="-128"/>
                        </a:rPr>
                        <a:t>時間以上</a:t>
                      </a:r>
                      <a:r>
                        <a:rPr lang="en-US" sz="1000" kern="100" dirty="0">
                          <a:effectLst/>
                          <a:latin typeface="メイリオ" panose="020B0604030504040204" pitchFamily="50" charset="-128"/>
                          <a:ea typeface="メイリオ" panose="020B0604030504040204" pitchFamily="50" charset="-128"/>
                          <a:cs typeface="メイリオ" panose="020B0604030504040204" pitchFamily="50" charset="-128"/>
                        </a:rPr>
                        <a:t>1</a:t>
                      </a:r>
                      <a:r>
                        <a:rPr lang="ja-JP" sz="1000" kern="100" dirty="0">
                          <a:effectLst/>
                          <a:latin typeface="メイリオ" panose="020B0604030504040204" pitchFamily="50" charset="-128"/>
                          <a:ea typeface="メイリオ" panose="020B0604030504040204" pitchFamily="50" charset="-128"/>
                          <a:cs typeface="メイリオ" panose="020B0604030504040204" pitchFamily="50" charset="-128"/>
                        </a:rPr>
                        <a:t>時間</a:t>
                      </a:r>
                      <a:r>
                        <a:rPr lang="en-US" sz="1000" kern="100" dirty="0">
                          <a:effectLst/>
                          <a:latin typeface="メイリオ" panose="020B0604030504040204" pitchFamily="50" charset="-128"/>
                          <a:ea typeface="メイリオ" panose="020B0604030504040204" pitchFamily="50" charset="-128"/>
                          <a:cs typeface="メイリオ" panose="020B0604030504040204" pitchFamily="50" charset="-128"/>
                        </a:rPr>
                        <a:t>30</a:t>
                      </a:r>
                      <a:r>
                        <a:rPr lang="ja-JP" sz="1000" kern="100" dirty="0">
                          <a:effectLst/>
                          <a:latin typeface="メイリオ" panose="020B0604030504040204" pitchFamily="50" charset="-128"/>
                          <a:ea typeface="メイリオ" panose="020B0604030504040204" pitchFamily="50" charset="-128"/>
                          <a:cs typeface="メイリオ" panose="020B0604030504040204" pitchFamily="50" charset="-128"/>
                        </a:rPr>
                        <a:t>分未満</a:t>
                      </a:r>
                      <a:endPar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3305" marR="63305" marT="0" marB="0" anchor="ctr"/>
                </a:tc>
                <a:tc>
                  <a:txBody>
                    <a:bodyPr/>
                    <a:lstStyle/>
                    <a:p>
                      <a:pPr algn="r">
                        <a:spcAft>
                          <a:spcPts val="0"/>
                        </a:spcAft>
                      </a:pPr>
                      <a:r>
                        <a:rPr lang="en-US" sz="1000" kern="100">
                          <a:effectLst/>
                          <a:latin typeface="メイリオ" panose="020B0604030504040204" pitchFamily="50" charset="-128"/>
                          <a:ea typeface="メイリオ" panose="020B0604030504040204" pitchFamily="50" charset="-128"/>
                          <a:cs typeface="メイリオ" panose="020B0604030504040204" pitchFamily="50" charset="-128"/>
                        </a:rPr>
                        <a:t>274</a:t>
                      </a:r>
                      <a:r>
                        <a:rPr lang="ja-JP" sz="1000" kern="100">
                          <a:effectLst/>
                          <a:latin typeface="メイリオ" panose="020B0604030504040204" pitchFamily="50" charset="-128"/>
                          <a:ea typeface="メイリオ" panose="020B0604030504040204" pitchFamily="50" charset="-128"/>
                          <a:cs typeface="メイリオ" panose="020B0604030504040204" pitchFamily="50" charset="-128"/>
                        </a:rPr>
                        <a:t>単位</a:t>
                      </a:r>
                      <a:endParaRPr lang="ja-JP" sz="1100" kern="10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3305" marR="63305" marT="0" marB="0" anchor="ctr"/>
                </a:tc>
                <a:tc>
                  <a:txBody>
                    <a:bodyPr/>
                    <a:lstStyle/>
                    <a:p>
                      <a:pPr algn="r">
                        <a:spcAft>
                          <a:spcPts val="0"/>
                        </a:spcAft>
                      </a:pPr>
                      <a:r>
                        <a:rPr lang="en-US" sz="1000" kern="100" dirty="0">
                          <a:effectLst/>
                          <a:latin typeface="メイリオ" panose="020B0604030504040204" pitchFamily="50" charset="-128"/>
                          <a:ea typeface="メイリオ" panose="020B0604030504040204" pitchFamily="50" charset="-128"/>
                          <a:cs typeface="メイリオ" panose="020B0604030504040204" pitchFamily="50" charset="-128"/>
                        </a:rPr>
                        <a:t>274</a:t>
                      </a:r>
                      <a:r>
                        <a:rPr lang="ja-JP" sz="1000" kern="100" dirty="0">
                          <a:effectLst/>
                          <a:latin typeface="メイリオ" panose="020B0604030504040204" pitchFamily="50" charset="-128"/>
                          <a:ea typeface="メイリオ" panose="020B0604030504040204" pitchFamily="50" charset="-128"/>
                          <a:cs typeface="メイリオ" panose="020B0604030504040204" pitchFamily="50" charset="-128"/>
                        </a:rPr>
                        <a:t>単位</a:t>
                      </a:r>
                      <a:endPar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3305" marR="63305" marT="0" marB="0" anchor="ctr"/>
                </a:tc>
                <a:extLst>
                  <a:ext uri="{0D108BD9-81ED-4DB2-BD59-A6C34878D82A}">
                    <a16:rowId xmlns:a16="http://schemas.microsoft.com/office/drawing/2014/main" val="10002"/>
                  </a:ext>
                </a:extLst>
              </a:tr>
            </a:tbl>
          </a:graphicData>
        </a:graphic>
      </p:graphicFrame>
      <p:sp>
        <p:nvSpPr>
          <p:cNvPr id="27" name="正方形/長方形 26"/>
          <p:cNvSpPr/>
          <p:nvPr/>
        </p:nvSpPr>
        <p:spPr>
          <a:xfrm>
            <a:off x="317989" y="2830780"/>
            <a:ext cx="2746140" cy="390620"/>
          </a:xfrm>
          <a:prstGeom prst="rect">
            <a:avLst/>
          </a:prstGeom>
        </p:spPr>
        <p:txBody>
          <a:bodyPr wrap="square">
            <a:spAutoFit/>
          </a:bodyPr>
          <a:lstStyle/>
          <a:p>
            <a:pPr marL="82064" indent="-82064" algn="just" fontAlgn="auto">
              <a:spcBef>
                <a:spcPts val="0"/>
              </a:spcBef>
              <a:spcAft>
                <a:spcPts val="0"/>
              </a:spcAft>
            </a:pP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喀痰吸引等支援体制加算の算定は不可。</a:t>
            </a:r>
          </a:p>
          <a:p>
            <a:pPr marL="82064" indent="-82064" algn="just" fontAlgn="auto">
              <a:spcBef>
                <a:spcPts val="0"/>
              </a:spcBef>
              <a:spcAft>
                <a:spcPts val="0"/>
              </a:spcAft>
            </a:pP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※90</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日以降の利用は所定単位数の</a:t>
            </a: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％を減算　</a:t>
            </a:r>
            <a:endPar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9" name="グループ化 28"/>
          <p:cNvGrpSpPr/>
          <p:nvPr/>
        </p:nvGrpSpPr>
        <p:grpSpPr>
          <a:xfrm>
            <a:off x="3442028" y="2731727"/>
            <a:ext cx="864096" cy="905510"/>
            <a:chOff x="7688349" y="980728"/>
            <a:chExt cx="1224136" cy="1282806"/>
          </a:xfrm>
        </p:grpSpPr>
        <p:grpSp>
          <p:nvGrpSpPr>
            <p:cNvPr id="30" name="グループ化 29"/>
            <p:cNvGrpSpPr/>
            <p:nvPr/>
          </p:nvGrpSpPr>
          <p:grpSpPr>
            <a:xfrm>
              <a:off x="7688349" y="980728"/>
              <a:ext cx="1224136" cy="1224136"/>
              <a:chOff x="1410147" y="1351382"/>
              <a:chExt cx="1224136" cy="1224136"/>
            </a:xfrm>
          </p:grpSpPr>
          <p:pic>
            <p:nvPicPr>
              <p:cNvPr id="32" name="Picture 12" descr="病室のイラスト（背景素材）"/>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0147" y="1351382"/>
                <a:ext cx="1224136" cy="1224136"/>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14" descr="エプロン姿の女性のイラスト">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2215" y="1443507"/>
                <a:ext cx="576064" cy="1127082"/>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31" name="Picture 16" descr="ピンク色の制服の女性看護師のイラスト">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5579" y="1124744"/>
              <a:ext cx="691816" cy="113879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35" name="正方形/長方形 34"/>
          <p:cNvSpPr/>
          <p:nvPr/>
        </p:nvSpPr>
        <p:spPr>
          <a:xfrm>
            <a:off x="4704938" y="2499507"/>
            <a:ext cx="4106718" cy="404726"/>
          </a:xfrm>
          <a:prstGeom prst="rect">
            <a:avLst/>
          </a:prstGeom>
          <a:ln w="12700">
            <a:solidFill>
              <a:schemeClr val="tx1"/>
            </a:solidFill>
            <a:prstDash val="sysDash"/>
          </a:ln>
        </p:spPr>
        <p:txBody>
          <a:bodyPr wrap="square">
            <a:spAutoFit/>
          </a:bodyPr>
          <a:lstStyle/>
          <a:p>
            <a:pPr fontAlgn="auto">
              <a:spcBef>
                <a:spcPts val="0"/>
              </a:spcBef>
              <a:spcAft>
                <a:spcPts val="0"/>
              </a:spcAft>
            </a:pP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見直し後</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（身体介護を伴う分類の廃止）</a:t>
            </a:r>
            <a:endPar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分以上１時間未満　　　　　　　　　　　</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290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ja-JP" altLang="en-US"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下矢印 35"/>
          <p:cNvSpPr/>
          <p:nvPr/>
        </p:nvSpPr>
        <p:spPr>
          <a:xfrm>
            <a:off x="6387220" y="2232559"/>
            <a:ext cx="767586" cy="1994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37" name="正方形/長方形 36"/>
          <p:cNvSpPr/>
          <p:nvPr/>
        </p:nvSpPr>
        <p:spPr>
          <a:xfrm>
            <a:off x="4704939" y="2971457"/>
            <a:ext cx="2362841" cy="390620"/>
          </a:xfrm>
          <a:prstGeom prst="rect">
            <a:avLst/>
          </a:prstGeom>
        </p:spPr>
        <p:txBody>
          <a:bodyPr wrap="square">
            <a:spAutoFit/>
          </a:bodyPr>
          <a:lstStyle/>
          <a:p>
            <a:pPr marL="82064" indent="-82064" algn="just" fontAlgn="auto">
              <a:spcBef>
                <a:spcPts val="0"/>
              </a:spcBef>
              <a:spcAft>
                <a:spcPts val="0"/>
              </a:spcAft>
            </a:pP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これに加え、盲</a:t>
            </a:r>
            <a:r>
              <a:rPr lang="ja-JP" altLang="en-US" sz="969" kern="100"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ろう</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者や重度の障害者への支援を評価する加算を創設。　</a:t>
            </a:r>
            <a:endPar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descr="視覚障害者を誘導する人のイラスト（男性）"/>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61915" y="2698377"/>
            <a:ext cx="897445" cy="897445"/>
          </a:xfrm>
          <a:prstGeom prst="rect">
            <a:avLst/>
          </a:prstGeom>
          <a:noFill/>
          <a:extLst>
            <a:ext uri="{909E8E84-426E-40dd-AFC4-6F175D3DCCD1}">
              <a14:hiddenFill xmlns="" xmlns:a14="http://schemas.microsoft.com/office/drawing/2010/main">
                <a:solidFill>
                  <a:srgbClr val="FFFFFF"/>
                </a:solidFill>
              </a14:hiddenFill>
            </a:ext>
          </a:extLst>
        </p:spPr>
      </p:pic>
      <p:sp>
        <p:nvSpPr>
          <p:cNvPr id="39" name="正方形/長方形 38"/>
          <p:cNvSpPr/>
          <p:nvPr/>
        </p:nvSpPr>
        <p:spPr>
          <a:xfrm>
            <a:off x="450927" y="4758161"/>
            <a:ext cx="3124039" cy="404726"/>
          </a:xfrm>
          <a:prstGeom prst="rect">
            <a:avLst/>
          </a:prstGeom>
          <a:ln w="12700">
            <a:solidFill>
              <a:schemeClr val="tx1"/>
            </a:solidFill>
            <a:prstDash val="sysDash"/>
          </a:ln>
        </p:spPr>
        <p:txBody>
          <a:bodyPr wrap="square">
            <a:spAutoFit/>
          </a:bodyPr>
          <a:lstStyle/>
          <a:p>
            <a:pPr fontAlgn="auto">
              <a:spcBef>
                <a:spcPts val="0"/>
              </a:spcBef>
              <a:spcAft>
                <a:spcPts val="0"/>
              </a:spcAft>
            </a:pP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現行</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利用定員が</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21</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人以上</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　　</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49</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　　　　　</a:t>
            </a:r>
          </a:p>
        </p:txBody>
      </p:sp>
      <p:sp>
        <p:nvSpPr>
          <p:cNvPr id="40" name="正方形/長方形 39"/>
          <p:cNvSpPr/>
          <p:nvPr/>
        </p:nvSpPr>
        <p:spPr>
          <a:xfrm>
            <a:off x="450927" y="5490608"/>
            <a:ext cx="3124039" cy="404726"/>
          </a:xfrm>
          <a:prstGeom prst="rect">
            <a:avLst/>
          </a:prstGeom>
          <a:ln w="12700">
            <a:solidFill>
              <a:schemeClr val="tx1"/>
            </a:solidFill>
            <a:prstDash val="sysDash"/>
          </a:ln>
        </p:spPr>
        <p:txBody>
          <a:bodyPr wrap="square">
            <a:spAutoFit/>
          </a:bodyPr>
          <a:lstStyle/>
          <a:p>
            <a:pPr fontAlgn="auto">
              <a:spcBef>
                <a:spcPts val="0"/>
              </a:spcBef>
              <a:spcAft>
                <a:spcPts val="0"/>
              </a:spcAft>
            </a:pP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見直し後</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利用定員が</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21</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人以上</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　　</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p>
        </p:txBody>
      </p:sp>
      <p:sp>
        <p:nvSpPr>
          <p:cNvPr id="41" name="下矢印 40"/>
          <p:cNvSpPr/>
          <p:nvPr/>
        </p:nvSpPr>
        <p:spPr>
          <a:xfrm>
            <a:off x="1647368" y="5223661"/>
            <a:ext cx="767586" cy="1994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pSp>
        <p:nvGrpSpPr>
          <p:cNvPr id="14" name="グループ化 13"/>
          <p:cNvGrpSpPr/>
          <p:nvPr/>
        </p:nvGrpSpPr>
        <p:grpSpPr>
          <a:xfrm>
            <a:off x="3525806" y="5581355"/>
            <a:ext cx="1211241" cy="971684"/>
            <a:chOff x="3999143" y="5733256"/>
            <a:chExt cx="1132657" cy="908642"/>
          </a:xfrm>
        </p:grpSpPr>
        <p:pic>
          <p:nvPicPr>
            <p:cNvPr id="42" name="Picture 64" descr="介護施設のイラスト">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99143" y="5733256"/>
              <a:ext cx="1132657" cy="908642"/>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懐中電灯を持つ警備員のイラスト（男性）">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02795" y="5805264"/>
              <a:ext cx="346149" cy="651745"/>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46" name="正方形/長方形 45"/>
          <p:cNvSpPr/>
          <p:nvPr/>
        </p:nvSpPr>
        <p:spPr>
          <a:xfrm>
            <a:off x="4881219" y="5135481"/>
            <a:ext cx="3413041" cy="560923"/>
          </a:xfrm>
          <a:prstGeom prst="rect">
            <a:avLst/>
          </a:prstGeom>
          <a:ln w="12700">
            <a:solidFill>
              <a:schemeClr val="tx1"/>
            </a:solidFill>
            <a:prstDash val="sysDash"/>
          </a:ln>
        </p:spPr>
        <p:txBody>
          <a:bodyPr wrap="square">
            <a:spAutoFit/>
          </a:bodyPr>
          <a:lstStyle/>
          <a:p>
            <a:pPr fontAlgn="auto">
              <a:spcBef>
                <a:spcPts val="0"/>
              </a:spcBef>
              <a:spcAft>
                <a:spcPts val="0"/>
              </a:spcAft>
            </a:pP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見直し後</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生活訓練サービス費</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(Ⅱ)</a:t>
            </a:r>
          </a:p>
          <a:p>
            <a:pPr fontAlgn="auto">
              <a:spcBef>
                <a:spcPts val="0"/>
              </a:spcBef>
              <a:spcAft>
                <a:spcPts val="0"/>
              </a:spcAft>
            </a:pP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視覚障害者に対する専門的訓練　　</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732</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p>
        </p:txBody>
      </p:sp>
      <p:pic>
        <p:nvPicPr>
          <p:cNvPr id="47" name="Picture 6" descr="理学療法士のイラスト">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43430" y="5633621"/>
            <a:ext cx="840968" cy="784203"/>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2" descr="視覚障害者を誘導する人のイラスト（女性）">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28384" y="5230128"/>
            <a:ext cx="978424" cy="1189974"/>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スライド番号プレースホルダー 10"/>
          <p:cNvSpPr>
            <a:spLocks noGrp="1"/>
          </p:cNvSpPr>
          <p:nvPr>
            <p:ph type="sldNum" sz="quarter" idx="12"/>
          </p:nvPr>
        </p:nvSpPr>
        <p:spPr>
          <a:xfrm>
            <a:off x="6999684" y="6520507"/>
            <a:ext cx="2057400" cy="365125"/>
          </a:xfrm>
        </p:spPr>
        <p:txBody>
          <a:bodyPr/>
          <a:lstStyle/>
          <a:p>
            <a:pPr>
              <a:defRPr/>
            </a:pPr>
            <a:fld id="{431CAECD-5926-4741-A906-A08E04809A27}" type="slidenum">
              <a:rPr lang="en-US" altLang="ja-JP" smtClean="0"/>
              <a:pPr>
                <a:defRPr/>
              </a:pPr>
              <a:t>69</a:t>
            </a:fld>
            <a:endParaRPr lang="en-US" altLang="ja-JP"/>
          </a:p>
        </p:txBody>
      </p:sp>
      <p:sp>
        <p:nvSpPr>
          <p:cNvPr id="45"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1291585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178786" y="517282"/>
            <a:ext cx="8786446" cy="5836626"/>
          </a:xfrm>
        </p:spPr>
        <p:txBody>
          <a:bodyPr/>
          <a:lstStyle/>
          <a:p>
            <a:r>
              <a:rPr lang="en-US" altLang="ja-JP" sz="3323" dirty="0"/>
              <a:t>Ⅰ</a:t>
            </a:r>
            <a:r>
              <a:rPr lang="ja-JP" altLang="en-US" sz="3323" dirty="0"/>
              <a:t>　障害福祉施策の経緯と動向</a:t>
            </a:r>
          </a:p>
        </p:txBody>
      </p:sp>
      <p:sp>
        <p:nvSpPr>
          <p:cNvPr id="2" name="スライド番号プレースホルダー 1"/>
          <p:cNvSpPr>
            <a:spLocks noGrp="1"/>
          </p:cNvSpPr>
          <p:nvPr>
            <p:ph type="sldNum" sz="quarter" idx="12"/>
          </p:nvPr>
        </p:nvSpPr>
        <p:spPr>
          <a:xfrm>
            <a:off x="7020272" y="6430967"/>
            <a:ext cx="2057400" cy="365125"/>
          </a:xfrm>
        </p:spPr>
        <p:txBody>
          <a:bodyPr/>
          <a:lstStyle/>
          <a:p>
            <a:pPr>
              <a:defRPr/>
            </a:pPr>
            <a:fld id="{804D6B79-3AEB-42FE-A736-A41F7AEA0445}" type="slidenum">
              <a:rPr lang="en-US" altLang="ja-JP" smtClean="0"/>
              <a:pPr>
                <a:defRPr/>
              </a:pPr>
              <a:t>7</a:t>
            </a:fld>
            <a:endParaRPr lang="en-US" altLang="ja-JP" dirty="0"/>
          </a:p>
        </p:txBody>
      </p:sp>
      <p:sp>
        <p:nvSpPr>
          <p:cNvPr id="6"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13087202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1" y="304961"/>
            <a:ext cx="9144000" cy="451893"/>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anchor="t"/>
          <a:lstStyle/>
          <a:p>
            <a:pPr algn="ctr" fontAlgn="auto">
              <a:spcBef>
                <a:spcPts val="0"/>
              </a:spcBef>
              <a:spcAft>
                <a:spcPts val="0"/>
              </a:spcAft>
            </a:pPr>
            <a:endParaRPr lang="ja-JP" altLang="en-US" sz="2215" b="1" spc="-92" dirty="0">
              <a:solidFill>
                <a:prstClr val="black"/>
              </a:solidFill>
              <a:latin typeface="ＭＳ Ｐゴシック"/>
            </a:endParaRPr>
          </a:p>
        </p:txBody>
      </p:sp>
      <p:sp>
        <p:nvSpPr>
          <p:cNvPr id="16" name="正方形/長方形 15"/>
          <p:cNvSpPr/>
          <p:nvPr/>
        </p:nvSpPr>
        <p:spPr>
          <a:xfrm>
            <a:off x="8546" y="316849"/>
            <a:ext cx="9118362" cy="4400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2215" dirty="0">
              <a:solidFill>
                <a:prstClr val="black"/>
              </a:solidFill>
            </a:endParaRPr>
          </a:p>
        </p:txBody>
      </p:sp>
      <p:graphicFrame>
        <p:nvGraphicFramePr>
          <p:cNvPr id="2" name="表 1"/>
          <p:cNvGraphicFramePr>
            <a:graphicFrameLocks noGrp="1"/>
          </p:cNvGraphicFramePr>
          <p:nvPr>
            <p:extLst/>
          </p:nvPr>
        </p:nvGraphicFramePr>
        <p:xfrm>
          <a:off x="966035" y="731186"/>
          <a:ext cx="8059383" cy="5571217"/>
        </p:xfrm>
        <a:graphic>
          <a:graphicData uri="http://schemas.openxmlformats.org/drawingml/2006/table">
            <a:tbl>
              <a:tblPr firstRow="1" bandRow="1">
                <a:tableStyleId>{BDBED569-4797-4DF1-A0F4-6AAB3CD982D8}</a:tableStyleId>
              </a:tblPr>
              <a:tblGrid>
                <a:gridCol w="2475987">
                  <a:extLst>
                    <a:ext uri="{9D8B030D-6E8A-4147-A177-3AD203B41FA5}">
                      <a16:colId xmlns:a16="http://schemas.microsoft.com/office/drawing/2014/main" val="20000"/>
                    </a:ext>
                  </a:extLst>
                </a:gridCol>
                <a:gridCol w="5583396">
                  <a:extLst>
                    <a:ext uri="{9D8B030D-6E8A-4147-A177-3AD203B41FA5}">
                      <a16:colId xmlns:a16="http://schemas.microsoft.com/office/drawing/2014/main" val="20001"/>
                    </a:ext>
                  </a:extLst>
                </a:gridCol>
              </a:tblGrid>
              <a:tr h="2581422">
                <a:tc>
                  <a:txBody>
                    <a:bodyPr/>
                    <a:lstStyle/>
                    <a:p>
                      <a:pPr>
                        <a:lnSpc>
                          <a:spcPct val="100000"/>
                        </a:lnSpc>
                      </a:pPr>
                      <a:r>
                        <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障害児向けサービス</a:t>
                      </a:r>
                      <a:r>
                        <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a:t>
                      </a:r>
                    </a:p>
                    <a:p>
                      <a:pPr marL="285750" indent="-285750">
                        <a:lnSpc>
                          <a:spcPct val="100000"/>
                        </a:lnSpc>
                        <a:buFont typeface="Wingdings" panose="05000000000000000000" pitchFamily="2" charset="2"/>
                        <a:buChar char="Ø"/>
                      </a:pP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児童発達支援</a:t>
                      </a:r>
                      <a:endPar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buFont typeface="Wingdings" panose="05000000000000000000" pitchFamily="2" charset="2"/>
                        <a:buChar char="Ø"/>
                      </a:pP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放課後等デイサービス</a:t>
                      </a:r>
                      <a:endPar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buFont typeface="Wingdings" panose="05000000000000000000" pitchFamily="2" charset="2"/>
                        <a:buChar char="Ø"/>
                      </a:pP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福祉型障害児入所施設</a:t>
                      </a:r>
                      <a:endPar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buFont typeface="Wingdings" panose="05000000000000000000" pitchFamily="2" charset="2"/>
                        <a:buChar char="Ø"/>
                      </a:pP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居宅訪問型児童発達支援</a:t>
                      </a:r>
                      <a:r>
                        <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新サービス</a:t>
                      </a:r>
                      <a:r>
                        <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 </a:t>
                      </a:r>
                    </a:p>
                    <a:p>
                      <a:pPr marL="285750" indent="-285750">
                        <a:lnSpc>
                          <a:spcPct val="100000"/>
                        </a:lnSpc>
                        <a:buFont typeface="Wingdings" panose="05000000000000000000" pitchFamily="2" charset="2"/>
                        <a:buChar char="Ø"/>
                      </a:pPr>
                      <a:endParaRPr kumimoji="1"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lnB w="12700" cap="flat" cmpd="sng" algn="ctr">
                      <a:solidFill>
                        <a:srgbClr val="99CCFF"/>
                      </a:solidFill>
                      <a:prstDash val="solid"/>
                      <a:round/>
                      <a:headEnd type="none" w="med" len="med"/>
                      <a:tailEnd type="none" w="med" len="med"/>
                    </a:lnB>
                  </a:tcPr>
                </a:tc>
                <a:tc>
                  <a:txBody>
                    <a:bodyPr/>
                    <a:lstStyle/>
                    <a:p>
                      <a:pPr marL="285750" indent="-285750">
                        <a:lnSpc>
                          <a:spcPct val="100000"/>
                        </a:lnSpc>
                        <a:spcAft>
                          <a:spcPts val="300"/>
                        </a:spcAft>
                        <a:buFont typeface="Wingdings" panose="05000000000000000000" pitchFamily="2" charset="2"/>
                        <a:buChar char="Ø"/>
                      </a:pPr>
                      <a:r>
                        <a:rPr lang="ja-JP" altLang="en-US"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看護職員加配加算の創設</a:t>
                      </a:r>
                      <a:endParaRPr lang="en-US" altLang="ja-JP"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7800">
                        <a:lnSpc>
                          <a:spcPct val="100000"/>
                        </a:lnSpc>
                        <a:spcAft>
                          <a:spcPts val="300"/>
                        </a:spcAft>
                        <a:buFontTx/>
                        <a:buNone/>
                      </a:pPr>
                      <a:r>
                        <a:rPr lang="ja-JP" altLang="en-US" sz="12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一定の基準を満たす医療的ケア児を受け入れるために看護職員を加配している場合に、新たな加算として評価する。</a:t>
                      </a:r>
                      <a:endParaRPr lang="en-US" altLang="ja-JP" sz="12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spcAft>
                          <a:spcPts val="300"/>
                        </a:spcAft>
                        <a:buFont typeface="Wingdings" panose="05000000000000000000" pitchFamily="2" charset="2"/>
                        <a:buChar char="Ø"/>
                      </a:pPr>
                      <a:r>
                        <a:rPr lang="ja-JP" altLang="en-US"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医療連携体制加算の拡充</a:t>
                      </a:r>
                      <a:r>
                        <a:rPr lang="ja-JP" altLang="en-US" sz="13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（通所支援のみ）</a:t>
                      </a:r>
                      <a:endParaRPr lang="en-US" altLang="ja-JP" sz="13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7800">
                        <a:lnSpc>
                          <a:spcPct val="100000"/>
                        </a:lnSpc>
                        <a:spcAft>
                          <a:spcPts val="300"/>
                        </a:spcAft>
                        <a:buFontTx/>
                        <a:buNone/>
                      </a:pPr>
                      <a:r>
                        <a:rPr lang="ja-JP" altLang="en-US" sz="12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医療的ケア児の支援のため、外部の看護職員が事業所を訪問して障害児に対して長時間の支援を行った場合等について、新たに評価する。</a:t>
                      </a:r>
                      <a:endParaRPr lang="en-US" altLang="ja-JP" sz="12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spcAft>
                          <a:spcPts val="300"/>
                        </a:spcAft>
                        <a:buFont typeface="Wingdings" panose="05000000000000000000" pitchFamily="2" charset="2"/>
                        <a:buChar char="Ø"/>
                      </a:pPr>
                      <a:r>
                        <a:rPr kumimoji="1" lang="ja-JP" altLang="en-US" sz="13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居宅訪問型児童発達支援の創設</a:t>
                      </a:r>
                      <a:r>
                        <a:rPr kumimoji="1" lang="en-US" altLang="ja-JP" sz="13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3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新サービス</a:t>
                      </a:r>
                      <a:r>
                        <a:rPr kumimoji="1" lang="en-US" altLang="ja-JP" sz="13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266700" indent="177800">
                        <a:lnSpc>
                          <a:spcPct val="100000"/>
                        </a:lnSpc>
                        <a:spcAft>
                          <a:spcPts val="300"/>
                        </a:spcAft>
                        <a:buFontTx/>
                        <a:buNone/>
                      </a:pPr>
                      <a:r>
                        <a:rPr lang="ja-JP" altLang="en-US" sz="12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医療的ケア児等であって、障害児通所支援を利用するために外出することが著しく困難な障害児に対し、居宅を訪問して発達支援を行う。</a:t>
                      </a:r>
                      <a:endParaRPr lang="en-US" altLang="ja-JP" sz="12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spcAft>
                          <a:spcPts val="300"/>
                        </a:spcAft>
                        <a:buFont typeface="Wingdings" panose="05000000000000000000" pitchFamily="2" charset="2"/>
                        <a:buChar char="Ø"/>
                      </a:pPr>
                      <a:r>
                        <a:rPr lang="ja-JP" altLang="en-US"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送迎加算の拡充</a:t>
                      </a:r>
                      <a:endParaRPr lang="en-US" altLang="ja-JP"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7800">
                        <a:lnSpc>
                          <a:spcPct val="100000"/>
                        </a:lnSpc>
                        <a:spcAft>
                          <a:spcPts val="300"/>
                        </a:spcAft>
                        <a:buFontTx/>
                        <a:buNone/>
                      </a:pPr>
                      <a:r>
                        <a:rPr lang="ja-JP" altLang="en-US" sz="12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送迎において喀痰吸引等の医療的ケアが必要な場合があることを踏まえ、手厚い人員配置体制で送迎を行う場合を評価する。</a:t>
                      </a:r>
                      <a:endParaRPr lang="en-US" altLang="ja-JP" sz="12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lnB w="12700" cap="flat" cmpd="sng" algn="ctr">
                      <a:solidFill>
                        <a:srgbClr val="99CCFF"/>
                      </a:solidFill>
                      <a:prstDash val="solid"/>
                      <a:round/>
                      <a:headEnd type="none" w="med" len="med"/>
                      <a:tailEnd type="none" w="med" len="med"/>
                    </a:lnB>
                  </a:tcPr>
                </a:tc>
                <a:extLst>
                  <a:ext uri="{0D108BD9-81ED-4DB2-BD59-A6C34878D82A}">
                    <a16:rowId xmlns:a16="http://schemas.microsoft.com/office/drawing/2014/main" val="10000"/>
                  </a:ext>
                </a:extLst>
              </a:tr>
              <a:tr h="865163">
                <a:tc>
                  <a:txBody>
                    <a:bodyPr/>
                    <a:lstStyle/>
                    <a:p>
                      <a:pPr>
                        <a:lnSpc>
                          <a:spcPct val="100000"/>
                        </a:lnSpc>
                      </a:pPr>
                      <a:r>
                        <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夜間対応・レスパイト等</a:t>
                      </a:r>
                      <a:r>
                        <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a:t>
                      </a:r>
                    </a:p>
                    <a:p>
                      <a:pPr marL="285750" indent="-285750">
                        <a:lnSpc>
                          <a:spcPct val="100000"/>
                        </a:lnSpc>
                        <a:buFont typeface="Wingdings" panose="05000000000000000000" pitchFamily="2" charset="2"/>
                        <a:buChar char="Ø"/>
                      </a:pP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短期入所</a:t>
                      </a:r>
                    </a:p>
                  </a:txBody>
                  <a:tcPr marL="84406" marR="84406" marT="42203" marB="42203">
                    <a:lnT w="12700" cap="flat" cmpd="sng" algn="ctr">
                      <a:solidFill>
                        <a:srgbClr val="99CCFF"/>
                      </a:solidFill>
                      <a:prstDash val="solid"/>
                      <a:round/>
                      <a:headEnd type="none" w="med" len="med"/>
                      <a:tailEnd type="none" w="med" len="med"/>
                    </a:lnT>
                    <a:lnB w="12700" cap="flat" cmpd="sng" algn="ctr">
                      <a:solidFill>
                        <a:srgbClr val="99CCFF"/>
                      </a:solidFill>
                      <a:prstDash val="solid"/>
                      <a:round/>
                      <a:headEnd type="none" w="med" len="med"/>
                      <a:tailEnd type="none" w="med" len="med"/>
                    </a:lnB>
                  </a:tcPr>
                </a:tc>
                <a:tc>
                  <a:txBody>
                    <a:bodyPr/>
                    <a:lstStyle/>
                    <a:p>
                      <a:pPr marL="285750" indent="-285750">
                        <a:lnSpc>
                          <a:spcPct val="100000"/>
                        </a:lnSpc>
                        <a:spcAft>
                          <a:spcPts val="300"/>
                        </a:spcAft>
                        <a:buFont typeface="Wingdings" panose="05000000000000000000" pitchFamily="2" charset="2"/>
                        <a:buChar char="Ø"/>
                      </a:pP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福祉型強化短期入所サービス費の創設</a:t>
                      </a:r>
                      <a:endPar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endParaRPr>
                    </a:p>
                    <a:p>
                      <a:pPr marL="266700" indent="177800">
                        <a:lnSpc>
                          <a:spcPct val="100000"/>
                        </a:lnSpc>
                        <a:buFont typeface="Wingdings" panose="05000000000000000000" pitchFamily="2" charset="2"/>
                        <a:buNone/>
                      </a:pPr>
                      <a:r>
                        <a:rPr kumimoji="1" lang="ja-JP" altLang="en-US" sz="1200" b="0" dirty="0">
                          <a:latin typeface="メイリオ" panose="020B0604030504040204" pitchFamily="50" charset="-128"/>
                          <a:ea typeface="メイリオ" panose="020B0604030504040204" pitchFamily="50" charset="-128"/>
                          <a:cs typeface="メイリオ" panose="020B0604030504040204" pitchFamily="50" charset="-128"/>
                        </a:rPr>
                        <a:t>医療的ケアが必要な障害児者の受入れを支援するため、短期入所の新たな報酬区分として「福祉型強化短期入所サービス費」を創設し、看護職員を常勤で１人以上配置すること等を評価する。</a:t>
                      </a:r>
                      <a:endParaRPr kumimoji="1" lang="en-US" altLang="ja-JP" sz="1200" b="0" dirty="0">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lnT w="12700" cap="flat" cmpd="sng" algn="ctr">
                      <a:solidFill>
                        <a:srgbClr val="99CCFF"/>
                      </a:solidFill>
                      <a:prstDash val="solid"/>
                      <a:round/>
                      <a:headEnd type="none" w="med" len="med"/>
                      <a:tailEnd type="none" w="med" len="med"/>
                    </a:lnT>
                    <a:lnB w="12700" cap="flat" cmpd="sng" algn="ctr">
                      <a:solidFill>
                        <a:srgbClr val="99CCFF"/>
                      </a:solidFill>
                      <a:prstDash val="solid"/>
                      <a:round/>
                      <a:headEnd type="none" w="med" len="med"/>
                      <a:tailEnd type="none" w="med" len="med"/>
                    </a:lnB>
                  </a:tcPr>
                </a:tc>
                <a:extLst>
                  <a:ext uri="{0D108BD9-81ED-4DB2-BD59-A6C34878D82A}">
                    <a16:rowId xmlns:a16="http://schemas.microsoft.com/office/drawing/2014/main" val="10001"/>
                  </a:ext>
                </a:extLst>
              </a:tr>
              <a:tr h="699478">
                <a:tc>
                  <a:txBody>
                    <a:bodyPr/>
                    <a:lstStyle/>
                    <a:p>
                      <a:pPr>
                        <a:lnSpc>
                          <a:spcPct val="100000"/>
                        </a:lnSpc>
                      </a:pPr>
                      <a:r>
                        <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障害者向けサービス</a:t>
                      </a:r>
                      <a:r>
                        <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a:t>
                      </a:r>
                    </a:p>
                    <a:p>
                      <a:pPr marL="285750" indent="-285750">
                        <a:lnSpc>
                          <a:spcPct val="100000"/>
                        </a:lnSpc>
                        <a:buFont typeface="Wingdings" panose="05000000000000000000" pitchFamily="2" charset="2"/>
                        <a:buChar char="Ø"/>
                      </a:pP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生活介護</a:t>
                      </a:r>
                    </a:p>
                  </a:txBody>
                  <a:tcPr marL="84406" marR="84406" marT="42203" marB="42203">
                    <a:lnT w="12700" cap="flat" cmpd="sng" algn="ctr">
                      <a:solidFill>
                        <a:srgbClr val="99CCFF"/>
                      </a:solidFill>
                      <a:prstDash val="solid"/>
                      <a:round/>
                      <a:headEnd type="none" w="med" len="med"/>
                      <a:tailEnd type="none" w="med" len="med"/>
                    </a:lnT>
                    <a:lnB w="12700" cap="flat" cmpd="sng" algn="ctr">
                      <a:solidFill>
                        <a:srgbClr val="99CCFF"/>
                      </a:solidFill>
                      <a:prstDash val="solid"/>
                      <a:round/>
                      <a:headEnd type="none" w="med" len="med"/>
                      <a:tailEnd type="none" w="med" len="med"/>
                    </a:lnB>
                  </a:tcPr>
                </a:tc>
                <a:tc>
                  <a:txBody>
                    <a:bodyPr/>
                    <a:lstStyle/>
                    <a:p>
                      <a:pPr marL="285750" marR="0" indent="-285750"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lang="ja-JP" altLang="en-US"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常勤看護職員等配置加算の拡充</a:t>
                      </a:r>
                      <a:endParaRPr lang="en-US" altLang="ja-JP"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7338" marR="0" indent="157163"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医療的ケア者を受け入れるために看護職員を２名以上配置している場合を評価する。</a:t>
                      </a:r>
                    </a:p>
                  </a:txBody>
                  <a:tcPr marL="84406" marR="84406" marT="42203" marB="42203">
                    <a:lnT w="12700" cap="flat" cmpd="sng" algn="ctr">
                      <a:solidFill>
                        <a:srgbClr val="99CCFF"/>
                      </a:solidFill>
                      <a:prstDash val="solid"/>
                      <a:round/>
                      <a:headEnd type="none" w="med" len="med"/>
                      <a:tailEnd type="none" w="med" len="med"/>
                    </a:lnT>
                    <a:lnB w="12700" cap="flat" cmpd="sng" algn="ctr">
                      <a:solidFill>
                        <a:srgbClr val="99CCFF"/>
                      </a:solidFill>
                      <a:prstDash val="solid"/>
                      <a:round/>
                      <a:headEnd type="none" w="med" len="med"/>
                      <a:tailEnd type="none" w="med" len="med"/>
                    </a:lnB>
                  </a:tcPr>
                </a:tc>
                <a:extLst>
                  <a:ext uri="{0D108BD9-81ED-4DB2-BD59-A6C34878D82A}">
                    <a16:rowId xmlns:a16="http://schemas.microsoft.com/office/drawing/2014/main" val="10002"/>
                  </a:ext>
                </a:extLst>
              </a:tr>
              <a:tr h="1395847">
                <a:tc>
                  <a:txBody>
                    <a:bodyPr/>
                    <a:lstStyle/>
                    <a:p>
                      <a:pPr marL="0" indent="0">
                        <a:lnSpc>
                          <a:spcPct val="100000"/>
                        </a:lnSpc>
                        <a:buFont typeface="Wingdings" panose="05000000000000000000" pitchFamily="2" charset="2"/>
                        <a:buNone/>
                      </a:pPr>
                      <a:r>
                        <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支援の総合調整</a:t>
                      </a:r>
                      <a:r>
                        <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a:t>
                      </a:r>
                    </a:p>
                    <a:p>
                      <a:pPr marL="285750" indent="-285750">
                        <a:lnSpc>
                          <a:spcPct val="100000"/>
                        </a:lnSpc>
                        <a:buFont typeface="Wingdings" panose="05000000000000000000" pitchFamily="2" charset="2"/>
                        <a:buChar char="Ø"/>
                      </a:pP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計画相談支援</a:t>
                      </a:r>
                      <a:endParaRPr kumimoji="1" lang="en-US" altLang="ja-JP" sz="1300" b="1"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buFont typeface="Wingdings" panose="05000000000000000000" pitchFamily="2" charset="2"/>
                        <a:buChar char="Ø"/>
                      </a:pPr>
                      <a:r>
                        <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障害児相談支援</a:t>
                      </a:r>
                    </a:p>
                    <a:p>
                      <a:pPr marL="0" indent="0">
                        <a:lnSpc>
                          <a:spcPct val="100000"/>
                        </a:lnSpc>
                        <a:buFont typeface="Wingdings" panose="05000000000000000000" pitchFamily="2" charset="2"/>
                        <a:buNone/>
                      </a:pPr>
                      <a:endPar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lnT w="12700" cap="flat" cmpd="sng" algn="ctr">
                      <a:solidFill>
                        <a:srgbClr val="99CCFF"/>
                      </a:solidFill>
                      <a:prstDash val="solid"/>
                      <a:round/>
                      <a:headEnd type="none" w="med" len="med"/>
                      <a:tailEnd type="none" w="med" len="med"/>
                    </a:lnT>
                  </a:tcPr>
                </a:tc>
                <a:tc>
                  <a:txBody>
                    <a:bodyPr/>
                    <a:lstStyle/>
                    <a:p>
                      <a:pPr marL="285750" marR="0" indent="-285750"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lang="ja-JP" altLang="en-US"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要医療児者支援体制加算の創設</a:t>
                      </a:r>
                      <a:endParaRPr lang="en-US" altLang="ja-JP"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7338" marR="0" indent="142875"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医療的ケアを必要とする児者等、より高い専門性が求められる利用者を支援する体制を有している場合を評価する。</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914400" rtl="0" eaLnBrk="1" fontAlgn="auto" latinLnBrk="0" hangingPunct="1">
                        <a:lnSpc>
                          <a:spcPct val="100000"/>
                        </a:lnSpc>
                        <a:spcBef>
                          <a:spcPts val="600"/>
                        </a:spcBef>
                        <a:spcAft>
                          <a:spcPts val="300"/>
                        </a:spcAft>
                        <a:buClrTx/>
                        <a:buSzTx/>
                        <a:buFont typeface="Wingdings" panose="05000000000000000000" pitchFamily="2" charset="2"/>
                        <a:buChar char="Ø"/>
                        <a:tabLst/>
                        <a:defRPr/>
                      </a:pPr>
                      <a:r>
                        <a:rPr lang="ja-JP" altLang="en-US"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医療・保育・教育機関等連携加算の創設</a:t>
                      </a:r>
                      <a:endParaRPr lang="en-US" altLang="ja-JP"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7338" marR="0" indent="157163" algn="l" defTabSz="914400" rtl="0" eaLnBrk="1" fontAlgn="auto" latinLnBrk="0" hangingPunct="1">
                        <a:lnSpc>
                          <a:spcPct val="100000"/>
                        </a:lnSpc>
                        <a:spcBef>
                          <a:spcPts val="0"/>
                        </a:spcBef>
                        <a:spcAft>
                          <a:spcPts val="300"/>
                        </a:spcAft>
                        <a:buClrTx/>
                        <a:buSzTx/>
                        <a:buFont typeface="Wingdings" panose="05000000000000000000" pitchFamily="2" charset="2"/>
                        <a:buNone/>
                        <a:tabLst/>
                        <a:defRPr/>
                      </a:pPr>
                      <a:r>
                        <a:rPr lang="ja-JP" altLang="en-US" sz="1200" b="0" baseline="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医療機関、保育機関等と必要な協議等を行った上で、サービス等利用計画を作成した場合に、新たな加算として評価する。</a:t>
                      </a:r>
                      <a:r>
                        <a:rPr lang="ja-JP" altLang="en-US" sz="12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lnT w="12700" cap="flat" cmpd="sng" algn="ctr">
                      <a:solidFill>
                        <a:srgbClr val="99CCFF"/>
                      </a:solidFill>
                      <a:prstDash val="solid"/>
                      <a:round/>
                      <a:headEnd type="none" w="med" len="med"/>
                      <a:tailEnd type="none" w="med" len="med"/>
                    </a:lnT>
                  </a:tcPr>
                </a:tc>
                <a:extLst>
                  <a:ext uri="{0D108BD9-81ED-4DB2-BD59-A6C34878D82A}">
                    <a16:rowId xmlns:a16="http://schemas.microsoft.com/office/drawing/2014/main" val="10003"/>
                  </a:ext>
                </a:extLst>
              </a:tr>
            </a:tbl>
          </a:graphicData>
        </a:graphic>
      </p:graphicFrame>
      <p:pic>
        <p:nvPicPr>
          <p:cNvPr id="11" name="Picture 7" descr="C:\Users\KKKPH\AppData\Local\Microsoft\Windows\Temporary Internet Files\Content.IE5\WHB5SLS6\lgi01c201402250000[1].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5206" y="4373049"/>
            <a:ext cx="823884" cy="484353"/>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3380" y="2121397"/>
            <a:ext cx="849242" cy="5804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56" y="3429074"/>
            <a:ext cx="800276" cy="664615"/>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2" name="Picture 3" descr="C:\Users\YSIOY\AppData\Local\Microsoft\Windows\Temporary Internet Files\Content.IE5\1CTOWRQ0\house-illustration-clipart[1].jpg"/>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348866" y="3555379"/>
            <a:ext cx="960224" cy="621222"/>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16" descr="男性保育士さんの読み聞かせ（ソフト）">
            <a:hlinkClick r:id="rId6"/>
          </p:cNvPr>
          <p:cNvPicPr>
            <a:picLocks noChangeAspect="1" noChangeArrowheads="1"/>
          </p:cNvPicPr>
          <p:nvPr/>
        </p:nvPicPr>
        <p:blipFill>
          <a:blip r:embed="rId7" cstate="print">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60707" y="2365542"/>
            <a:ext cx="520564" cy="398769"/>
          </a:xfrm>
          <a:prstGeom prst="rect">
            <a:avLst/>
          </a:prstGeom>
          <a:noFill/>
          <a:extLst/>
        </p:spPr>
      </p:pic>
      <p:cxnSp>
        <p:nvCxnSpPr>
          <p:cNvPr id="8" name="直線矢印コネクタ 7"/>
          <p:cNvCxnSpPr/>
          <p:nvPr/>
        </p:nvCxnSpPr>
        <p:spPr>
          <a:xfrm>
            <a:off x="716803" y="3761345"/>
            <a:ext cx="365538"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849740" y="1966684"/>
            <a:ext cx="30" cy="3655791"/>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849770" y="1985108"/>
            <a:ext cx="265846"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849770" y="4558972"/>
            <a:ext cx="265846"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10" descr="C:\Users\TMJVT\Documents\●その他資料\イラスト\NB03_29.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0159" y="5562836"/>
            <a:ext cx="652463" cy="657859"/>
          </a:xfrm>
          <a:prstGeom prst="rect">
            <a:avLst/>
          </a:prstGeom>
          <a:noFill/>
          <a:ln w="25400">
            <a:noFill/>
            <a:prstDash val="solid"/>
          </a:ln>
          <a:extLst>
            <a:ext uri="{909E8E84-426E-40dd-AFC4-6F175D3DCCD1}">
              <a14:hiddenFill xmlns="" xmlns:a14="http://schemas.microsoft.com/office/drawing/2010/main">
                <a:solidFill>
                  <a:srgbClr val="FFFFFF"/>
                </a:solidFill>
              </a14:hiddenFill>
            </a:ext>
          </a:extLst>
        </p:spPr>
      </p:pic>
      <p:cxnSp>
        <p:nvCxnSpPr>
          <p:cNvPr id="26" name="直線矢印コネクタ 25"/>
          <p:cNvCxnSpPr/>
          <p:nvPr/>
        </p:nvCxnSpPr>
        <p:spPr>
          <a:xfrm>
            <a:off x="849770" y="5622474"/>
            <a:ext cx="265846"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0" y="263769"/>
            <a:ext cx="9144000" cy="436062"/>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841830" fontAlgn="auto">
              <a:spcBef>
                <a:spcPts val="0"/>
              </a:spcBef>
              <a:spcAft>
                <a:spcPts val="0"/>
              </a:spcAft>
            </a:pPr>
            <a:r>
              <a:rPr lang="ja-JP" altLang="en-US"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医療的ケア児者に対する支援の充実</a:t>
            </a:r>
            <a:endParaRPr lang="en-US" altLang="ja-JP"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a:xfrm>
            <a:off x="6968018" y="6492875"/>
            <a:ext cx="2057400" cy="365125"/>
          </a:xfrm>
        </p:spPr>
        <p:txBody>
          <a:bodyPr/>
          <a:lstStyle/>
          <a:p>
            <a:pPr>
              <a:defRPr/>
            </a:pPr>
            <a:fld id="{F90A3C79-1AFD-481B-B685-7933BCD0898B}" type="slidenum">
              <a:rPr lang="en-US" altLang="ja-JP" smtClean="0"/>
              <a:pPr>
                <a:defRPr/>
              </a:pPr>
              <a:t>70</a:t>
            </a:fld>
            <a:endParaRPr lang="en-US" altLang="ja-JP"/>
          </a:p>
        </p:txBody>
      </p:sp>
      <p:sp>
        <p:nvSpPr>
          <p:cNvPr id="19"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36902104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263769"/>
            <a:ext cx="9144000" cy="436062"/>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841830" fontAlgn="auto">
              <a:spcBef>
                <a:spcPts val="0"/>
              </a:spcBef>
              <a:spcAft>
                <a:spcPts val="0"/>
              </a:spcAft>
            </a:pPr>
            <a:r>
              <a:rPr lang="ja-JP" altLang="en-US"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医療的ケア児者に対する支援の充実①</a:t>
            </a:r>
            <a:endParaRPr lang="en-US" altLang="ja-JP"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p:cNvSpPr txBox="1"/>
          <p:nvPr/>
        </p:nvSpPr>
        <p:spPr>
          <a:xfrm>
            <a:off x="69811" y="753089"/>
            <a:ext cx="8955607" cy="603820"/>
          </a:xfrm>
          <a:prstGeom prst="rect">
            <a:avLst/>
          </a:prstGeom>
          <a:noFill/>
          <a:ln>
            <a:solidFill>
              <a:schemeClr val="accent1"/>
            </a:solidFill>
          </a:ln>
        </p:spPr>
        <p:txBody>
          <a:bodyPr wrap="square" rtlCol="0">
            <a:spAutoFit/>
          </a:bodyPr>
          <a:lstStyle/>
          <a:p>
            <a:pPr marL="246191" indent="-246191"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技術の進歩等を背景として、人工呼吸器等を使用し、たんの吸引などの医療的ケアが必要な障害児（医療的ケア児）が増加している中で、個々の障害児やその家族の状況及びニーズに応じて、地域において必要な支援を受けることができるよう、サービス提供体制を確保する。</a:t>
            </a:r>
          </a:p>
        </p:txBody>
      </p:sp>
      <p:sp>
        <p:nvSpPr>
          <p:cNvPr id="9" name="正方形/長方形 8"/>
          <p:cNvSpPr/>
          <p:nvPr/>
        </p:nvSpPr>
        <p:spPr>
          <a:xfrm>
            <a:off x="4572000" y="3894283"/>
            <a:ext cx="4398026" cy="2478659"/>
          </a:xfrm>
          <a:prstGeom prst="rect">
            <a:avLst/>
          </a:prstGeom>
          <a:solidFill>
            <a:srgbClr val="C1FF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66462" rtlCol="0" anchor="t" anchorCtr="0"/>
          <a:lstStyle/>
          <a:p>
            <a:pPr fontAlgn="auto">
              <a:spcBef>
                <a:spcPts val="0"/>
              </a:spcBef>
              <a:spcAft>
                <a:spcPts val="0"/>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レスピレーター管理　＝８</a:t>
            </a:r>
          </a:p>
          <a:p>
            <a:pPr fontAlgn="auto">
              <a:spcBef>
                <a:spcPts val="0"/>
              </a:spcBef>
              <a:spcAft>
                <a:spcPts val="0"/>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気管内挿管、気管切開　＝ ８</a:t>
            </a:r>
          </a:p>
          <a:p>
            <a:pPr fontAlgn="auto">
              <a:spcBef>
                <a:spcPts val="0"/>
              </a:spcBef>
              <a:spcAft>
                <a:spcPts val="0"/>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３</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鼻咽頭エアウェイ　＝ ５</a:t>
            </a:r>
          </a:p>
          <a:p>
            <a:pPr fontAlgn="auto">
              <a:spcBef>
                <a:spcPts val="0"/>
              </a:spcBef>
              <a:spcAft>
                <a:spcPts val="0"/>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４</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酸素吸入　＝ ５</a:t>
            </a:r>
          </a:p>
          <a:p>
            <a:pPr fontAlgn="auto">
              <a:spcBef>
                <a:spcPts val="0"/>
              </a:spcBef>
              <a:spcAft>
                <a:spcPts val="0"/>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５</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１回／時間以上の頻回の吸引　＝ ８</a:t>
            </a: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６回／日以上の頻回の吸引</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３</a:t>
            </a:r>
          </a:p>
          <a:p>
            <a:pPr fontAlgn="auto">
              <a:spcBef>
                <a:spcPts val="0"/>
              </a:spcBef>
              <a:spcAft>
                <a:spcPts val="0"/>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６</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ネブライザー６回／日以上または継続使用　＝ ３</a:t>
            </a:r>
          </a:p>
          <a:p>
            <a:pPr fontAlgn="auto">
              <a:spcBef>
                <a:spcPts val="0"/>
              </a:spcBef>
              <a:spcAft>
                <a:spcPts val="0"/>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７</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ＩＶＨ　＝ ８</a:t>
            </a:r>
          </a:p>
          <a:p>
            <a:pPr fontAlgn="auto">
              <a:spcBef>
                <a:spcPts val="0"/>
              </a:spcBef>
              <a:spcAft>
                <a:spcPts val="0"/>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８</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経管（経鼻・胃ろう含む）　＝ ５</a:t>
            </a:r>
          </a:p>
          <a:p>
            <a:pPr fontAlgn="auto">
              <a:spcBef>
                <a:spcPts val="0"/>
              </a:spcBef>
              <a:spcAft>
                <a:spcPts val="0"/>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９</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腸</a:t>
            </a:r>
            <a:r>
              <a:rPr lang="ja-JP" altLang="ja-JP" sz="1108"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ろう</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・腸管栄養　＝ ８</a:t>
            </a:r>
          </a:p>
          <a:p>
            <a:pPr fontAlgn="auto">
              <a:spcBef>
                <a:spcPts val="0"/>
              </a:spcBef>
              <a:spcAft>
                <a:spcPts val="0"/>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接続注入ポンプ使用</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腸</a:t>
            </a:r>
            <a:r>
              <a:rPr lang="ja-JP" altLang="ja-JP" sz="1108"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ろう</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･腸管栄養時</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３</a:t>
            </a:r>
          </a:p>
          <a:p>
            <a:pPr fontAlgn="auto">
              <a:spcBef>
                <a:spcPts val="0"/>
              </a:spcBef>
              <a:spcAft>
                <a:spcPts val="0"/>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(11)</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継続する透析</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腹膜灌流を含む）　＝８</a:t>
            </a:r>
          </a:p>
          <a:p>
            <a:pPr fontAlgn="auto">
              <a:spcBef>
                <a:spcPts val="0"/>
              </a:spcBef>
              <a:spcAft>
                <a:spcPts val="0"/>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定期導尿（３／日以上）　＝ ５</a:t>
            </a:r>
          </a:p>
          <a:p>
            <a:pPr fontAlgn="auto">
              <a:spcBef>
                <a:spcPts val="0"/>
              </a:spcBef>
              <a:spcAft>
                <a:spcPts val="0"/>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(13)</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人工肛門　＝ ５</a:t>
            </a:r>
          </a:p>
          <a:p>
            <a:pPr fontAlgn="auto">
              <a:spcBef>
                <a:spcPts val="0"/>
              </a:spcBef>
              <a:spcAft>
                <a:spcPts val="0"/>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83940" indent="-383940" fontAlgn="auto">
              <a:spcBef>
                <a:spcPts val="0"/>
              </a:spcBef>
              <a:spcAft>
                <a:spcPts val="0"/>
              </a:spcAft>
              <a:tabLst>
                <a:tab pos="402991" algn="l"/>
              </a:tabLst>
            </a:pP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正方形/長方形 10"/>
          <p:cNvSpPr/>
          <p:nvPr/>
        </p:nvSpPr>
        <p:spPr>
          <a:xfrm>
            <a:off x="162897" y="3894283"/>
            <a:ext cx="4398026" cy="2478659"/>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32923" rtlCol="0" anchor="t" anchorCtr="0"/>
          <a:lstStyle/>
          <a:p>
            <a:pPr fontAlgn="auto">
              <a:spcBef>
                <a:spcPts val="0"/>
              </a:spcBef>
              <a:spcAft>
                <a:spcPts val="554"/>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a:p>
            <a:pPr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常勤看護職員等配置加算に、看護職員を複数配置し、</a:t>
            </a:r>
            <a:r>
              <a:rPr lang="ja-JP" altLang="en-US" sz="1108"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判定スコア</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の各項目に規定する状態のいずれかに該当する利用者を１名以上受け入れている事業所を評価する新たな区分を創設。</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6" name="グループ化 25"/>
          <p:cNvGrpSpPr/>
          <p:nvPr/>
        </p:nvGrpSpPr>
        <p:grpSpPr>
          <a:xfrm>
            <a:off x="173974" y="1415623"/>
            <a:ext cx="4398026" cy="2478659"/>
            <a:chOff x="4941000" y="1247842"/>
            <a:chExt cx="4764528" cy="2685214"/>
          </a:xfrm>
        </p:grpSpPr>
        <p:sp>
          <p:nvSpPr>
            <p:cNvPr id="4" name="正方形/長方形 3"/>
            <p:cNvSpPr/>
            <p:nvPr/>
          </p:nvSpPr>
          <p:spPr>
            <a:xfrm>
              <a:off x="4941000" y="1247842"/>
              <a:ext cx="4764528" cy="2685214"/>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32923" rtlCol="0" anchor="t" anchorCtr="0"/>
            <a:lstStyle/>
            <a:p>
              <a:pPr fontAlgn="auto">
                <a:spcBef>
                  <a:spcPts val="0"/>
                </a:spcBef>
                <a:spcAft>
                  <a:spcPts val="554"/>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a:p>
              <a:pPr fontAlgn="auto">
                <a:spcBef>
                  <a:spcPts val="0"/>
                </a:spcBef>
                <a:spcAft>
                  <a:spcPts val="554"/>
                </a:spcAft>
              </a:pP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障害児通所支援（児童発達支援、放課後等デイサービス）</a:t>
              </a:r>
              <a:endPar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看護職員加配加算の創設</a:t>
              </a:r>
              <a:endPar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tabLst>
                  <a:tab pos="402991" algn="l"/>
                </a:tabLs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一定の基準</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を満たす医療的ケア児を受け入れるための看護職員の加配を評価。</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tabLst>
                  <a:tab pos="402991" algn="l"/>
                </a:tabLst>
              </a:pPr>
              <a:endParaRPr lang="en-US" altLang="ja-JP" sz="4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93847" indent="-493847" fontAlgn="auto">
                <a:spcBef>
                  <a:spcPts val="0"/>
                </a:spcBef>
                <a:spcAft>
                  <a:spcPts val="0"/>
                </a:spcAft>
                <a:tabLst>
                  <a:tab pos="402991" algn="l"/>
                </a:tabLst>
              </a:pP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一定の基準</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246191" indent="-246191" fontAlgn="auto">
                <a:spcBef>
                  <a:spcPts val="0"/>
                </a:spcBef>
                <a:spcAft>
                  <a:spcPts val="0"/>
                </a:spcAft>
                <a:tabLst>
                  <a:tab pos="246191" algn="l"/>
                </a:tabLs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①　看護職員を１名以上配置し、</a:t>
              </a:r>
              <a:r>
                <a:rPr lang="ja-JP" altLang="en-US" sz="969"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判定スコア</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のいずれかに該当する利用者の数が１名以上（利用定員</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人以下の児童発達支援：</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200</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tabLst>
                  <a:tab pos="246191" algn="l"/>
                </a:tabLst>
              </a:pPr>
              <a:endParaRPr lang="en-US" altLang="ja-JP" sz="3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tabLst>
                  <a:tab pos="246191" algn="l"/>
                </a:tabLs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②　看護職員を２名以上配置し、</a:t>
              </a:r>
              <a:r>
                <a:rPr lang="ja-JP" altLang="en-US" sz="969"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判定スコア</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の合計が８点以上である利用者の数が５名以上（利用定員</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人以下の児童発達支援：</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400</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tabLst>
                  <a:tab pos="246191" algn="l"/>
                </a:tabLst>
              </a:pPr>
              <a:endParaRPr lang="en-US" altLang="ja-JP" sz="3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tabLst>
                  <a:tab pos="246191" algn="l"/>
                </a:tabLs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③　看護職員を３名以上配置し、</a:t>
              </a:r>
              <a:r>
                <a:rPr lang="ja-JP" altLang="en-US" sz="969"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判定スコア</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の合計が８点以上である利用者の数が９名以上（利用定員</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人以下の児童発達支援：</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600</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83940" indent="-383940" fontAlgn="auto">
                <a:spcBef>
                  <a:spcPts val="0"/>
                </a:spcBef>
                <a:spcAft>
                  <a:spcPts val="0"/>
                </a:spcAft>
                <a:tabLst>
                  <a:tab pos="402991" algn="l"/>
                </a:tabLst>
              </a:pP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p:cNvSpPr txBox="1"/>
            <p:nvPr/>
          </p:nvSpPr>
          <p:spPr>
            <a:xfrm>
              <a:off x="4960744" y="1268760"/>
              <a:ext cx="3232616" cy="288032"/>
            </a:xfrm>
            <a:prstGeom prst="rect">
              <a:avLst/>
            </a:prstGeom>
            <a:solidFill>
              <a:srgbClr val="99CCFF"/>
            </a:solidFill>
            <a:ln w="28575">
              <a:solidFill>
                <a:srgbClr val="99CCFF"/>
              </a:solidFill>
            </a:ln>
          </p:spPr>
          <p:txBody>
            <a:bodyPr wrap="square" lIns="79806" tIns="94259" rIns="79806" bIns="39903" rtlCol="0" anchor="ctr" anchorCtr="0">
              <a:noAutofit/>
            </a:bodyPr>
            <a:lstStyle/>
            <a:p>
              <a:pPr fontAlgn="auto">
                <a:lnSpc>
                  <a:spcPts val="1309"/>
                </a:lnSpc>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看護職員加配加算（障害児通所施設）</a:t>
              </a:r>
            </a:p>
          </p:txBody>
        </p:sp>
      </p:grpSp>
      <p:sp>
        <p:nvSpPr>
          <p:cNvPr id="13" name="テキスト ボックス 12"/>
          <p:cNvSpPr txBox="1"/>
          <p:nvPr/>
        </p:nvSpPr>
        <p:spPr>
          <a:xfrm>
            <a:off x="7895446" y="3894282"/>
            <a:ext cx="1063503" cy="265876"/>
          </a:xfrm>
          <a:prstGeom prst="rect">
            <a:avLst/>
          </a:prstGeom>
          <a:solidFill>
            <a:srgbClr val="99CCFF"/>
          </a:solidFill>
          <a:ln w="28575">
            <a:solidFill>
              <a:srgbClr val="99CCFF"/>
            </a:solidFill>
          </a:ln>
        </p:spPr>
        <p:txBody>
          <a:bodyPr wrap="square" lIns="79806" tIns="94259" rIns="79806" bIns="39903" rtlCol="0" anchor="ctr" anchorCtr="0">
            <a:noAutofit/>
          </a:bodyPr>
          <a:lstStyle/>
          <a:p>
            <a:pPr fontAlgn="auto">
              <a:lnSpc>
                <a:spcPts val="1309"/>
              </a:lnSpc>
              <a:spcBef>
                <a:spcPts val="0"/>
              </a:spcBef>
              <a:spcAft>
                <a:spcPts val="0"/>
              </a:spcAft>
            </a:pPr>
            <a:r>
              <a:rPr lang="ja-JP" altLang="en-US" sz="1292"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判定スコア</a:t>
            </a:r>
          </a:p>
        </p:txBody>
      </p:sp>
      <p:sp>
        <p:nvSpPr>
          <p:cNvPr id="10" name="正方形/長方形 9"/>
          <p:cNvSpPr/>
          <p:nvPr/>
        </p:nvSpPr>
        <p:spPr>
          <a:xfrm>
            <a:off x="4572000" y="1415623"/>
            <a:ext cx="4398026" cy="2478659"/>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32923" rtlCol="0" anchor="t" anchorCtr="0"/>
          <a:lstStyle/>
          <a:p>
            <a:pPr fontAlgn="auto">
              <a:spcBef>
                <a:spcPts val="0"/>
              </a:spcBef>
              <a:spcAft>
                <a:spcPts val="554"/>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a:p>
            <a:pPr fontAlgn="auto">
              <a:spcBef>
                <a:spcPts val="0"/>
              </a:spcBef>
              <a:spcAft>
                <a:spcPts val="0"/>
              </a:spcAft>
            </a:pP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看護職員配置加算の見直し</a:t>
            </a:r>
            <a:endPar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93847" indent="-493847" fontAlgn="auto">
              <a:spcBef>
                <a:spcPts val="0"/>
              </a:spcBef>
              <a:spcAft>
                <a:spcPts val="0"/>
              </a:spcAft>
              <a:tabLst>
                <a:tab pos="402991" algn="l"/>
              </a:tabLs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一定の基準</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を満たす医療的ケア児を受け入れるための看護職員の加配を評価。</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93847" indent="-493847" fontAlgn="auto">
              <a:spcBef>
                <a:spcPts val="0"/>
              </a:spcBef>
              <a:spcAft>
                <a:spcPts val="0"/>
              </a:spcAft>
              <a:tabLst>
                <a:tab pos="402991" algn="l"/>
              </a:tabLst>
            </a:pPr>
            <a:endParaRPr lang="en-US" altLang="ja-JP" sz="4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93847" indent="-493847" fontAlgn="auto">
              <a:spcBef>
                <a:spcPts val="0"/>
              </a:spcBef>
              <a:spcAft>
                <a:spcPts val="0"/>
              </a:spcAft>
              <a:tabLst>
                <a:tab pos="402991" algn="l"/>
              </a:tabLst>
            </a:pP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一定の基準</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246191" indent="82064" fontAlgn="auto">
              <a:spcBef>
                <a:spcPts val="0"/>
              </a:spcBef>
              <a:spcAft>
                <a:spcPts val="0"/>
              </a:spcAft>
              <a:tabLst>
                <a:tab pos="402991" algn="l"/>
              </a:tabLs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人員配置基準に加え、看護職員を１名以上配置し、</a:t>
            </a:r>
            <a:r>
              <a:rPr lang="ja-JP" altLang="en-US" sz="969"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判定スコア</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の合計が８点以上である利用者の数が５名以上</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93847" indent="-493847" fontAlgn="auto">
              <a:spcBef>
                <a:spcPts val="0"/>
              </a:spcBef>
              <a:spcAft>
                <a:spcPts val="0"/>
              </a:spcAft>
              <a:tabLst>
                <a:tab pos="402991" algn="l"/>
              </a:tabLs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83940" indent="-383940" fontAlgn="auto">
              <a:spcBef>
                <a:spcPts val="0"/>
              </a:spcBef>
              <a:spcAft>
                <a:spcPts val="0"/>
              </a:spcAft>
              <a:tabLst>
                <a:tab pos="402991" algn="l"/>
              </a:tabLst>
            </a:pP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6"/>
          <p:cNvSpPr txBox="1"/>
          <p:nvPr/>
        </p:nvSpPr>
        <p:spPr>
          <a:xfrm>
            <a:off x="4594154" y="1434932"/>
            <a:ext cx="3722260" cy="265876"/>
          </a:xfrm>
          <a:prstGeom prst="rect">
            <a:avLst/>
          </a:prstGeom>
          <a:solidFill>
            <a:srgbClr val="99CCFF"/>
          </a:solidFill>
          <a:ln w="28575">
            <a:solidFill>
              <a:srgbClr val="99CCFF"/>
            </a:solidFill>
          </a:ln>
        </p:spPr>
        <p:txBody>
          <a:bodyPr wrap="square" lIns="79806" tIns="94259" rIns="79806" bIns="39903" rtlCol="0" anchor="ctr" anchorCtr="0">
            <a:noAutofit/>
          </a:bodyPr>
          <a:lstStyle/>
          <a:p>
            <a:pPr fontAlgn="auto">
              <a:lnSpc>
                <a:spcPts val="1309"/>
              </a:lnSpc>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看護職員配置加算（福祉型障害児入所施設）</a:t>
            </a:r>
          </a:p>
        </p:txBody>
      </p:sp>
      <p:grpSp>
        <p:nvGrpSpPr>
          <p:cNvPr id="18" name="グループ化 17"/>
          <p:cNvGrpSpPr/>
          <p:nvPr/>
        </p:nvGrpSpPr>
        <p:grpSpPr>
          <a:xfrm>
            <a:off x="8054688" y="5661248"/>
            <a:ext cx="1081470" cy="881713"/>
            <a:chOff x="5404206" y="3408044"/>
            <a:chExt cx="1013959" cy="852496"/>
          </a:xfrm>
        </p:grpSpPr>
        <p:pic>
          <p:nvPicPr>
            <p:cNvPr id="19" name="Picture 20" descr="ホテルのイラスト"/>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04206" y="3439762"/>
              <a:ext cx="816201" cy="816201"/>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44" descr="人工呼吸器をつけた赤ちゃんのイラスト">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4206" y="3784455"/>
              <a:ext cx="432048" cy="476085"/>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26" descr="ベテラン看護師さんのイラスト">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8262" y="3408044"/>
              <a:ext cx="509903" cy="831363"/>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2" name="テキスト ボックス 21"/>
          <p:cNvSpPr txBox="1"/>
          <p:nvPr/>
        </p:nvSpPr>
        <p:spPr>
          <a:xfrm>
            <a:off x="185051" y="3894282"/>
            <a:ext cx="3722260" cy="265876"/>
          </a:xfrm>
          <a:prstGeom prst="rect">
            <a:avLst/>
          </a:prstGeom>
          <a:solidFill>
            <a:srgbClr val="99CCFF"/>
          </a:solidFill>
          <a:ln w="28575">
            <a:solidFill>
              <a:srgbClr val="99CCFF"/>
            </a:solidFill>
          </a:ln>
        </p:spPr>
        <p:txBody>
          <a:bodyPr wrap="square" lIns="79806" tIns="94259" rIns="79806" bIns="39903" rtlCol="0" anchor="ctr" anchorCtr="0">
            <a:noAutofit/>
          </a:bodyPr>
          <a:lstStyle/>
          <a:p>
            <a:pPr fontAlgn="auto">
              <a:lnSpc>
                <a:spcPts val="1309"/>
              </a:lnSpc>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常勤看護職員等配置加算（生活介護）</a:t>
            </a:r>
          </a:p>
        </p:txBody>
      </p:sp>
      <p:sp>
        <p:nvSpPr>
          <p:cNvPr id="5" name="正方形/長方形 4"/>
          <p:cNvSpPr/>
          <p:nvPr/>
        </p:nvSpPr>
        <p:spPr>
          <a:xfrm>
            <a:off x="317989" y="4884347"/>
            <a:ext cx="4121073" cy="987193"/>
          </a:xfrm>
          <a:prstGeom prst="rect">
            <a:avLst/>
          </a:prstGeom>
          <a:ln w="12700">
            <a:solidFill>
              <a:schemeClr val="tx1"/>
            </a:solidFill>
            <a:prstDash val="sysDash"/>
          </a:ln>
        </p:spPr>
        <p:txBody>
          <a:bodyPr wrap="square">
            <a:spAutoFit/>
          </a:bodyPr>
          <a:lstStyle/>
          <a:p>
            <a:pPr algn="just" fontAlgn="auto">
              <a:spcBef>
                <a:spcPts val="0"/>
              </a:spcBef>
              <a:spcAft>
                <a:spcPts val="0"/>
              </a:spcAft>
            </a:pP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常勤看護職員等配置加算（</a:t>
            </a: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）（従来からの区分）</a:t>
            </a:r>
          </a:p>
          <a:p>
            <a:pPr algn="just" fontAlgn="auto">
              <a:spcBef>
                <a:spcPts val="0"/>
              </a:spcBef>
              <a:spcAft>
                <a:spcPts val="0"/>
              </a:spcAft>
            </a:pP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看護職員が常勤換算で１人以上配置されている場合</a:t>
            </a:r>
          </a:p>
          <a:p>
            <a:pPr algn="just" fontAlgn="auto">
              <a:spcBef>
                <a:spcPts val="0"/>
              </a:spcBef>
              <a:spcAft>
                <a:spcPts val="0"/>
              </a:spcAft>
            </a:pP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（１）利用定員が</a:t>
            </a: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　　　　　　</a:t>
            </a: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p>
          <a:p>
            <a:pPr algn="just" fontAlgn="auto">
              <a:spcBef>
                <a:spcPts val="0"/>
              </a:spcBef>
              <a:spcAft>
                <a:spcPts val="0"/>
              </a:spcAft>
            </a:pP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常勤看護職員等配置加算（Ⅱ）</a:t>
            </a:r>
            <a:r>
              <a:rPr lang="ja-JP" altLang="en-US" sz="969" b="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（新区分）</a:t>
            </a:r>
            <a:endParaRPr lang="en-US" altLang="ja-JP" sz="969" b="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969" i="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看護職員が常勤換算で</a:t>
            </a:r>
            <a:r>
              <a:rPr lang="ja-JP"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２人以上</a:t>
            </a:r>
            <a:r>
              <a:rPr lang="ja-JP" altLang="ja-JP" sz="969" i="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配置されている場合</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（１）利用定員が</a:t>
            </a: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　　　　</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56</a:t>
            </a:r>
            <a:r>
              <a:rPr lang="ja-JP"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ja-JP" sz="969"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descr="気管切開のイラスト">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1754" y="5445223"/>
            <a:ext cx="782400" cy="904509"/>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正方形/長方形 22"/>
          <p:cNvSpPr/>
          <p:nvPr/>
        </p:nvSpPr>
        <p:spPr>
          <a:xfrm>
            <a:off x="4704938" y="2830780"/>
            <a:ext cx="4121073" cy="944489"/>
          </a:xfrm>
          <a:prstGeom prst="rect">
            <a:avLst/>
          </a:prstGeom>
          <a:ln w="12700">
            <a:solidFill>
              <a:schemeClr val="tx1"/>
            </a:solidFill>
            <a:prstDash val="sysDash"/>
          </a:ln>
        </p:spPr>
        <p:txBody>
          <a:bodyPr wrap="square">
            <a:spAutoFit/>
          </a:bodyPr>
          <a:lstStyle/>
          <a:p>
            <a:pPr algn="just" fontAlgn="auto">
              <a:spcBef>
                <a:spcPts val="0"/>
              </a:spcBef>
              <a:spcAft>
                <a:spcPts val="0"/>
              </a:spcAft>
            </a:pPr>
            <a:r>
              <a:rPr lang="en-US" altLang="ja-JP"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例：入所定員が</a:t>
            </a:r>
            <a:r>
              <a:rPr lang="en-US" altLang="ja-JP"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人以下の知的障害児入所施設</a:t>
            </a:r>
            <a:r>
              <a:rPr lang="en-US" altLang="ja-JP"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lgn="just" fontAlgn="auto">
              <a:spcBef>
                <a:spcPts val="0"/>
              </a:spcBef>
              <a:spcAft>
                <a:spcPts val="0"/>
              </a:spcAft>
            </a:pPr>
            <a:r>
              <a:rPr lang="ja-JP" altLang="en-US"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看護職員配置加算（</a:t>
            </a:r>
            <a:r>
              <a:rPr lang="en-US" altLang="ja-JP"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）（現行のとおり）</a:t>
            </a:r>
          </a:p>
          <a:p>
            <a:pPr algn="just" fontAlgn="auto">
              <a:spcBef>
                <a:spcPts val="0"/>
              </a:spcBef>
              <a:spcAft>
                <a:spcPts val="0"/>
              </a:spcAft>
            </a:pPr>
            <a:r>
              <a:rPr lang="en-US" altLang="ja-JP"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看護職員が常勤換算で１人以上配置されている場合　</a:t>
            </a:r>
            <a:r>
              <a:rPr lang="en-US" altLang="ja-JP"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141</a:t>
            </a:r>
            <a:r>
              <a:rPr lang="ja-JP" altLang="en-US"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p>
          <a:p>
            <a:pPr algn="just" fontAlgn="auto">
              <a:spcBef>
                <a:spcPts val="0"/>
              </a:spcBef>
              <a:spcAft>
                <a:spcPts val="0"/>
              </a:spcAft>
            </a:pPr>
            <a:r>
              <a:rPr lang="ja-JP" altLang="en-US"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看護職員等配置加算（Ⅱ）</a:t>
            </a:r>
            <a:r>
              <a:rPr lang="ja-JP" altLang="en-US"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（新区分）</a:t>
            </a:r>
            <a:endParaRPr lang="en-US" altLang="ja-JP"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algn="just" fontAlgn="auto">
              <a:spcBef>
                <a:spcPts val="0"/>
              </a:spcBef>
              <a:spcAft>
                <a:spcPts val="0"/>
              </a:spcAft>
            </a:pPr>
            <a:r>
              <a:rPr lang="ja-JP" altLang="en-US" sz="923" i="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上記に加え、</a:t>
            </a:r>
            <a:r>
              <a:rPr lang="ja-JP" altLang="ja-JP" sz="923" i="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看護職員が常勤換算で</a:t>
            </a:r>
            <a:r>
              <a:rPr lang="ja-JP" altLang="en-US"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a:t>
            </a:r>
            <a:r>
              <a:rPr lang="ja-JP" altLang="ja-JP"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人以上</a:t>
            </a:r>
            <a:r>
              <a:rPr lang="ja-JP" altLang="ja-JP" sz="923" i="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配置され</a:t>
            </a:r>
            <a:r>
              <a:rPr lang="ja-JP" altLang="en-US" sz="923" i="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、一定の基準を見対す障害児が</a:t>
            </a:r>
            <a:r>
              <a:rPr lang="en-US" altLang="ja-JP" sz="923" i="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23" i="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人以上いる場合　　　　</a:t>
            </a:r>
            <a:r>
              <a:rPr lang="ja-JP" altLang="ja-JP"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23"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145</a:t>
            </a:r>
            <a:r>
              <a:rPr lang="ja-JP" altLang="en-US" sz="923"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923"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　　　</a:t>
            </a:r>
            <a:endParaRPr lang="ja-JP" altLang="ja-JP" sz="923"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a:xfrm>
            <a:off x="6981717" y="6481281"/>
            <a:ext cx="2057400" cy="365125"/>
          </a:xfrm>
        </p:spPr>
        <p:txBody>
          <a:bodyPr/>
          <a:lstStyle/>
          <a:p>
            <a:pPr>
              <a:defRPr/>
            </a:pPr>
            <a:fld id="{431CAECD-5926-4741-A906-A08E04809A27}" type="slidenum">
              <a:rPr lang="en-US" altLang="ja-JP" smtClean="0"/>
              <a:pPr>
                <a:defRPr/>
              </a:pPr>
              <a:t>71</a:t>
            </a:fld>
            <a:endParaRPr lang="en-US" altLang="ja-JP"/>
          </a:p>
        </p:txBody>
      </p:sp>
      <p:sp>
        <p:nvSpPr>
          <p:cNvPr id="24"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1686049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263769"/>
            <a:ext cx="9144000" cy="436062"/>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841830" fontAlgn="auto">
              <a:spcBef>
                <a:spcPts val="0"/>
              </a:spcBef>
              <a:spcAft>
                <a:spcPts val="0"/>
              </a:spcAft>
            </a:pPr>
            <a:r>
              <a:rPr lang="ja-JP" altLang="en-US"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医療的ケア児者に対する支援の充実②</a:t>
            </a:r>
            <a:endParaRPr lang="en-US" altLang="ja-JP"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173974" y="3628407"/>
            <a:ext cx="4398026" cy="2791695"/>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32923" rtlCol="0" anchor="t" anchorCtr="0"/>
          <a:lstStyle/>
          <a:p>
            <a:pPr fontAlgn="auto">
              <a:spcBef>
                <a:spcPts val="0"/>
              </a:spcBef>
              <a:spcAft>
                <a:spcPts val="554"/>
              </a:spcAf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algn="just" fontAlgn="auto">
              <a:spcBef>
                <a:spcPts val="0"/>
              </a:spcBef>
              <a:spcAft>
                <a:spcPts val="0"/>
              </a:spcAft>
            </a:pPr>
            <a:r>
              <a:rPr lang="ja-JP" altLang="en-US" sz="1108"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送迎においても喀痰吸引等の医療的ケアが必要な場合があることから、手厚い人員配置体制で送迎を行うことを評価する。</a:t>
            </a:r>
            <a:endParaRPr lang="en-US" altLang="ja-JP" sz="1108"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algn="just" fontAlgn="auto">
              <a:spcBef>
                <a:spcPts val="0"/>
              </a:spcBef>
              <a:spcAft>
                <a:spcPts val="0"/>
              </a:spcAft>
            </a:pPr>
            <a:endParaRPr lang="en-US" altLang="ja-JP" sz="1108"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algn="just" fontAlgn="auto">
              <a:spcBef>
                <a:spcPts val="0"/>
              </a:spcBef>
              <a:spcAft>
                <a:spcPts val="0"/>
              </a:spcAft>
            </a:pPr>
            <a:endParaRPr lang="en-US" altLang="ja-JP" sz="1108"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algn="just" fontAlgn="auto">
              <a:spcBef>
                <a:spcPts val="0"/>
              </a:spcBef>
              <a:spcAft>
                <a:spcPts val="0"/>
              </a:spcAft>
            </a:pPr>
            <a:endParaRPr lang="en-US" altLang="ja-JP" sz="1108"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algn="just" fontAlgn="auto">
              <a:spcBef>
                <a:spcPts val="0"/>
              </a:spcBef>
              <a:spcAft>
                <a:spcPts val="0"/>
              </a:spcAft>
            </a:pPr>
            <a:endParaRPr lang="en-US" altLang="ja-JP" sz="1108"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テキスト ボックス 8"/>
          <p:cNvSpPr txBox="1"/>
          <p:nvPr/>
        </p:nvSpPr>
        <p:spPr>
          <a:xfrm>
            <a:off x="192200" y="3650154"/>
            <a:ext cx="2983953" cy="299454"/>
          </a:xfrm>
          <a:prstGeom prst="rect">
            <a:avLst/>
          </a:prstGeom>
          <a:solidFill>
            <a:srgbClr val="99CCFF"/>
          </a:solidFill>
          <a:ln w="28575">
            <a:solidFill>
              <a:srgbClr val="99CCFF"/>
            </a:solidFill>
          </a:ln>
        </p:spPr>
        <p:txBody>
          <a:bodyPr wrap="square" lIns="79806" tIns="94259" rIns="79806" bIns="39903" rtlCol="0" anchor="ctr" anchorCtr="0">
            <a:noAutofit/>
          </a:bodyPr>
          <a:lstStyle/>
          <a:p>
            <a:pPr fontAlgn="auto">
              <a:lnSpc>
                <a:spcPts val="1309"/>
              </a:lnSpc>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送迎加算の拡充（障害児通所支援）</a:t>
            </a:r>
          </a:p>
        </p:txBody>
      </p:sp>
      <p:grpSp>
        <p:nvGrpSpPr>
          <p:cNvPr id="13" name="グループ化 12"/>
          <p:cNvGrpSpPr/>
          <p:nvPr/>
        </p:nvGrpSpPr>
        <p:grpSpPr>
          <a:xfrm>
            <a:off x="4572000" y="3628407"/>
            <a:ext cx="4398026" cy="2791695"/>
            <a:chOff x="4941000" y="1247842"/>
            <a:chExt cx="4764528" cy="2685214"/>
          </a:xfrm>
        </p:grpSpPr>
        <p:sp>
          <p:nvSpPr>
            <p:cNvPr id="14" name="正方形/長方形 13"/>
            <p:cNvSpPr/>
            <p:nvPr/>
          </p:nvSpPr>
          <p:spPr>
            <a:xfrm>
              <a:off x="4941000" y="1247842"/>
              <a:ext cx="4764528" cy="2685214"/>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32923" rtlCol="0" anchor="t" anchorCtr="0"/>
            <a:lstStyle/>
            <a:p>
              <a:pPr fontAlgn="auto">
                <a:spcBef>
                  <a:spcPts val="0"/>
                </a:spcBef>
                <a:spcAft>
                  <a:spcPts val="554"/>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a:p>
              <a:pPr fontAlgn="auto">
                <a:spcBef>
                  <a:spcPts val="0"/>
                </a:spcBef>
                <a:spcAft>
                  <a:spcPts val="0"/>
                </a:spcAft>
              </a:pP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要医療児者支援体制加算の創設</a:t>
              </a:r>
              <a:endPar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554"/>
                </a:spcAft>
              </a:pP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医療的なケアを要する児童や障害者に対して適切な計画相談　支援等を実施するため、専門的な知識及び支援技術を持つ相談支援専門員を事業所に配置した上で、その旨を公表している場合に加算。（</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28254" indent="-328254"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医療・保育・教育機関等連携加算の創設</a:t>
              </a:r>
              <a:endPar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28254" indent="-328254"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サービス利用支援等の実施時において、障害福祉サービス等以外の医療機関、保育機関、教育機関等の職員と面談等を行い、必要な情報提供を受け協議等を行った上で、サービス等利用計画等を作成した場合に加算。（</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p>
            <a:p>
              <a:pPr marL="328254" indent="-328254" fontAlgn="auto">
                <a:spcBef>
                  <a:spcPts val="0"/>
                </a:spcBef>
                <a:spcAft>
                  <a:spcPts val="554"/>
                </a:spcAf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554"/>
                </a:spcAft>
              </a:pPr>
              <a:endPar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テキスト ボックス 14"/>
            <p:cNvSpPr txBox="1"/>
            <p:nvPr/>
          </p:nvSpPr>
          <p:spPr>
            <a:xfrm>
              <a:off x="4960744" y="1268760"/>
              <a:ext cx="2684016" cy="288032"/>
            </a:xfrm>
            <a:prstGeom prst="rect">
              <a:avLst/>
            </a:prstGeom>
            <a:solidFill>
              <a:srgbClr val="99CCFF"/>
            </a:solidFill>
            <a:ln w="28575">
              <a:solidFill>
                <a:srgbClr val="99CCFF"/>
              </a:solidFill>
            </a:ln>
          </p:spPr>
          <p:txBody>
            <a:bodyPr wrap="square" lIns="79806" tIns="94259" rIns="79806" bIns="39903" rtlCol="0" anchor="ctr" anchorCtr="0">
              <a:noAutofit/>
            </a:bodyPr>
            <a:lstStyle/>
            <a:p>
              <a:pPr fontAlgn="auto">
                <a:lnSpc>
                  <a:spcPts val="1309"/>
                </a:lnSpc>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計画相談支援・障害児相談支援</a:t>
              </a:r>
            </a:p>
          </p:txBody>
        </p:sp>
      </p:grpSp>
      <p:sp>
        <p:nvSpPr>
          <p:cNvPr id="28" name="正方形/長方形 27"/>
          <p:cNvSpPr/>
          <p:nvPr/>
        </p:nvSpPr>
        <p:spPr>
          <a:xfrm>
            <a:off x="251520" y="4471853"/>
            <a:ext cx="4187542" cy="477054"/>
          </a:xfrm>
          <a:prstGeom prst="rect">
            <a:avLst/>
          </a:prstGeom>
          <a:ln w="12700">
            <a:solidFill>
              <a:schemeClr val="tx1"/>
            </a:solidFill>
            <a:prstDash val="sysDash"/>
          </a:ln>
        </p:spPr>
        <p:txBody>
          <a:bodyPr wrap="square">
            <a:spAutoFit/>
          </a:bodyPr>
          <a:lstStyle/>
          <a:p>
            <a:pPr algn="just" fontAlgn="auto">
              <a:lnSpc>
                <a:spcPts val="1015"/>
              </a:lnSpc>
              <a:spcBef>
                <a:spcPts val="0"/>
              </a:spcBef>
              <a:spcAft>
                <a:spcPts val="0"/>
              </a:spcAft>
            </a:pP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イ　障害児（重症心身障害児以外）　片道</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54</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単位／回</a:t>
            </a:r>
            <a:endPar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lnSpc>
                <a:spcPts val="1015"/>
              </a:lnSpc>
              <a:spcBef>
                <a:spcPts val="0"/>
              </a:spcBef>
              <a:spcAft>
                <a:spcPts val="0"/>
              </a:spcAft>
            </a:pP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37</a:t>
            </a:r>
            <a:r>
              <a:rPr lang="ja-JP" altLang="en-US"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単位／回</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lgn="just" fontAlgn="auto">
              <a:lnSpc>
                <a:spcPts val="1015"/>
              </a:lnSpc>
              <a:spcBef>
                <a:spcPts val="0"/>
              </a:spcBef>
              <a:spcAft>
                <a:spcPts val="0"/>
              </a:spcAft>
            </a:pP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ロ　重症心身障害児　　　　　　　   片道</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37</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単位／回</a:t>
            </a:r>
            <a:endPar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0" name="Picture 2" descr="バスに乗る車椅子の人のイラスト"/>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0870" y="4957785"/>
            <a:ext cx="1582615" cy="1582615"/>
          </a:xfrm>
          <a:prstGeom prst="rect">
            <a:avLst/>
          </a:prstGeom>
          <a:noFill/>
          <a:extLst>
            <a:ext uri="{909E8E84-426E-40dd-AFC4-6F175D3DCCD1}">
              <a14:hiddenFill xmlns="" xmlns:a14="http://schemas.microsoft.com/office/drawing/2010/main">
                <a:solidFill>
                  <a:srgbClr val="FFFFFF"/>
                </a:solidFill>
              </a14:hiddenFill>
            </a:ext>
          </a:extLst>
        </p:spPr>
      </p:pic>
      <p:sp>
        <p:nvSpPr>
          <p:cNvPr id="29" name="正方形/長方形 28"/>
          <p:cNvSpPr/>
          <p:nvPr/>
        </p:nvSpPr>
        <p:spPr>
          <a:xfrm>
            <a:off x="389996" y="4990885"/>
            <a:ext cx="2187936" cy="838050"/>
          </a:xfrm>
          <a:prstGeom prst="rect">
            <a:avLst/>
          </a:prstGeom>
        </p:spPr>
        <p:txBody>
          <a:bodyPr wrap="square">
            <a:spAutoFit/>
          </a:bodyPr>
          <a:lstStyle/>
          <a:p>
            <a:pPr marL="246191" indent="-246191" algn="just" fontAlgn="auto">
              <a:spcBef>
                <a:spcPts val="0"/>
              </a:spcBef>
              <a:spcAft>
                <a:spcPts val="0"/>
              </a:spcAft>
            </a:pP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看護職員加配加算を算定する事業所で、医療的ケアを行うため、運転手に加え、職員を１名以上配置して送迎を行った場合に更に加算。</a:t>
            </a:r>
            <a:endPar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 name="グループ化 3"/>
          <p:cNvGrpSpPr/>
          <p:nvPr/>
        </p:nvGrpSpPr>
        <p:grpSpPr>
          <a:xfrm>
            <a:off x="173974" y="836712"/>
            <a:ext cx="4398026" cy="2813442"/>
            <a:chOff x="4953000" y="620688"/>
            <a:chExt cx="4764528" cy="3047896"/>
          </a:xfrm>
        </p:grpSpPr>
        <p:grpSp>
          <p:nvGrpSpPr>
            <p:cNvPr id="10" name="グループ化 9"/>
            <p:cNvGrpSpPr/>
            <p:nvPr/>
          </p:nvGrpSpPr>
          <p:grpSpPr>
            <a:xfrm>
              <a:off x="4953000" y="620688"/>
              <a:ext cx="4764528" cy="3024336"/>
              <a:chOff x="4941000" y="1247842"/>
              <a:chExt cx="4764528" cy="2685214"/>
            </a:xfrm>
          </p:grpSpPr>
          <p:sp>
            <p:nvSpPr>
              <p:cNvPr id="11" name="正方形/長方形 10"/>
              <p:cNvSpPr/>
              <p:nvPr/>
            </p:nvSpPr>
            <p:spPr>
              <a:xfrm>
                <a:off x="4941000" y="1247842"/>
                <a:ext cx="4764528" cy="2685214"/>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32923" rtlCol="0" anchor="t" anchorCtr="0"/>
              <a:lstStyle/>
              <a:p>
                <a:pPr fontAlgn="auto">
                  <a:spcBef>
                    <a:spcPts val="0"/>
                  </a:spcBef>
                  <a:spcAft>
                    <a:spcPts val="554"/>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fontAlgn="auto">
                  <a:spcBef>
                    <a:spcPts val="0"/>
                  </a:spcBef>
                  <a:spcAft>
                    <a:spcPts val="554"/>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医療機関との連携等により、外部の看護職員が事業所を訪問し　</a:t>
                </a:r>
                <a:r>
                  <a:rPr lang="ja-JP" altLang="en-US" sz="1108"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て</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障害児者に対して看護を行った場合を評価する本加算について、長時間支援を評価する区分を設ける。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83940" indent="-383940" fontAlgn="auto">
                  <a:spcBef>
                    <a:spcPts val="0"/>
                  </a:spcBef>
                  <a:spcAft>
                    <a:spcPts val="0"/>
                  </a:spcAft>
                  <a:tabLst>
                    <a:tab pos="402991" algn="l"/>
                  </a:tabLst>
                </a:pP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p:cNvSpPr txBox="1"/>
              <p:nvPr/>
            </p:nvSpPr>
            <p:spPr>
              <a:xfrm>
                <a:off x="4960744" y="1268760"/>
                <a:ext cx="4660776" cy="288032"/>
              </a:xfrm>
              <a:prstGeom prst="rect">
                <a:avLst/>
              </a:prstGeom>
              <a:solidFill>
                <a:srgbClr val="99CCFF"/>
              </a:solidFill>
              <a:ln w="28575">
                <a:solidFill>
                  <a:srgbClr val="99CCFF"/>
                </a:solidFill>
              </a:ln>
            </p:spPr>
            <p:txBody>
              <a:bodyPr wrap="square" lIns="79806" tIns="94259" rIns="79806" bIns="39903" rtlCol="0" anchor="ctr" anchorCtr="0">
                <a:noAutofit/>
              </a:bodyPr>
              <a:lstStyle/>
              <a:p>
                <a:pPr fontAlgn="auto">
                  <a:lnSpc>
                    <a:spcPts val="1309"/>
                  </a:lnSpc>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医療連携体制加算の拡充（短期入所、障害児通所支援）</a:t>
                </a:r>
              </a:p>
            </p:txBody>
          </p:sp>
        </p:grpSp>
        <p:sp>
          <p:nvSpPr>
            <p:cNvPr id="24" name="正方形/長方形 23"/>
            <p:cNvSpPr/>
            <p:nvPr/>
          </p:nvSpPr>
          <p:spPr>
            <a:xfrm>
              <a:off x="5097016" y="1628800"/>
              <a:ext cx="4448944" cy="1115306"/>
            </a:xfrm>
            <a:prstGeom prst="rect">
              <a:avLst/>
            </a:prstGeom>
            <a:ln w="12700">
              <a:solidFill>
                <a:schemeClr val="tx1"/>
              </a:solidFill>
              <a:prstDash val="sysDash"/>
            </a:ln>
          </p:spPr>
          <p:txBody>
            <a:bodyPr wrap="square">
              <a:spAutoFit/>
            </a:bodyPr>
            <a:lstStyle/>
            <a:p>
              <a:pPr algn="just" fontAlgn="auto">
                <a:spcBef>
                  <a:spcPts val="0"/>
                </a:spcBef>
                <a:spcAft>
                  <a:spcPts val="0"/>
                </a:spcAft>
              </a:pP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イ　医療連携体制加算（</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単位／日（利用者</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a:t>
              </a:r>
            </a:p>
            <a:p>
              <a:pPr algn="just" fontAlgn="auto">
                <a:spcBef>
                  <a:spcPts val="0"/>
                </a:spcBef>
                <a:spcAft>
                  <a:spcPts val="0"/>
                </a:spcAft>
              </a:pP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ロ　医療連携体制加算（</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Ⅱ</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250</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a:t>
              </a:r>
            </a:p>
            <a:p>
              <a:pPr algn="just" fontAlgn="auto">
                <a:spcBef>
                  <a:spcPts val="0"/>
                </a:spcBef>
                <a:spcAft>
                  <a:spcPts val="0"/>
                </a:spcAft>
              </a:pP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ハ　医療連携体制加算（</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Ⅲ</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p>
            <a:p>
              <a:pPr algn="just" fontAlgn="auto">
                <a:spcBef>
                  <a:spcPts val="0"/>
                </a:spcBef>
                <a:spcAft>
                  <a:spcPts val="0"/>
                </a:spcAft>
              </a:pP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ニ　医療連携体制加算（</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Ⅳ</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p>
            <a:p>
              <a:pPr algn="just" fontAlgn="auto">
                <a:spcBef>
                  <a:spcPts val="0"/>
                </a:spcBef>
                <a:spcAft>
                  <a:spcPts val="0"/>
                </a:spcAft>
              </a:pPr>
              <a:r>
                <a:rPr lang="ja-JP" altLang="en-US" sz="1015" b="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新設</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ホ　医療連携体制加算（</a:t>
              </a:r>
              <a:r>
                <a:rPr lang="en-US" altLang="ja-JP"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Ⅴ</a:t>
              </a:r>
              <a:r>
                <a:rPr lang="ja-JP" altLang="en-US"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1,000</a:t>
              </a:r>
              <a:r>
                <a:rPr lang="ja-JP" altLang="en-US"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単位／日（利用者</a:t>
              </a:r>
              <a:r>
                <a:rPr lang="en-US" altLang="ja-JP"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a:t>
              </a:r>
            </a:p>
            <a:p>
              <a:pPr algn="just" fontAlgn="auto">
                <a:spcBef>
                  <a:spcPts val="0"/>
                </a:spcBef>
                <a:spcAft>
                  <a:spcPts val="0"/>
                </a:spcAft>
              </a:pPr>
              <a:r>
                <a:rPr lang="ja-JP" altLang="en-US" sz="1015" b="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新設</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15" u="sng" kern="100"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ヘ</a:t>
              </a:r>
              <a:r>
                <a:rPr lang="ja-JP" altLang="en-US"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医療連携体制加算（</a:t>
              </a:r>
              <a:r>
                <a:rPr lang="en-US" altLang="ja-JP"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Ⅵ</a:t>
              </a:r>
              <a:r>
                <a:rPr lang="ja-JP" altLang="en-US"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r>
                <a:rPr lang="en-US" altLang="ja-JP"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a:t>
              </a:r>
              <a:r>
                <a:rPr lang="en-US" altLang="ja-JP"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015"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a:t>
              </a:r>
            </a:p>
          </p:txBody>
        </p:sp>
        <p:pic>
          <p:nvPicPr>
            <p:cNvPr id="25" name="Picture 22" descr="家・建物のイラスト「１階建て一軒家」"/>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5574" y="2816786"/>
              <a:ext cx="737431" cy="737431"/>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4" descr="車椅子に乗って運動する人のイラスト（女の子）"/>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4285" y="3023273"/>
              <a:ext cx="524569" cy="524569"/>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4" descr="■">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60050" y="2780842"/>
              <a:ext cx="585910" cy="887742"/>
            </a:xfrm>
            <a:prstGeom prst="rect">
              <a:avLst/>
            </a:prstGeom>
            <a:noFill/>
            <a:extLst>
              <a:ext uri="{909E8E84-426E-40dd-AFC4-6F175D3DCCD1}">
                <a14:hiddenFill xmlns="" xmlns:a14="http://schemas.microsoft.com/office/drawing/2010/main">
                  <a:solidFill>
                    <a:srgbClr val="FFFFFF"/>
                  </a:solidFill>
                </a14:hiddenFill>
              </a:ext>
            </a:extLst>
          </p:spPr>
        </p:pic>
        <p:sp>
          <p:nvSpPr>
            <p:cNvPr id="31" name="正方形/長方形 30"/>
            <p:cNvSpPr/>
            <p:nvPr/>
          </p:nvSpPr>
          <p:spPr>
            <a:xfrm>
              <a:off x="5097015" y="2780928"/>
              <a:ext cx="2974985" cy="423172"/>
            </a:xfrm>
            <a:prstGeom prst="rect">
              <a:avLst/>
            </a:prstGeom>
          </p:spPr>
          <p:txBody>
            <a:bodyPr wrap="square">
              <a:spAutoFit/>
            </a:bodyPr>
            <a:lstStyle/>
            <a:p>
              <a:pPr marL="82064" indent="-82064" algn="just" fontAlgn="auto">
                <a:spcBef>
                  <a:spcPts val="0"/>
                </a:spcBef>
                <a:spcAft>
                  <a:spcPts val="0"/>
                </a:spcAft>
              </a:pP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Ⅱ</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）は</a:t>
              </a: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時間未満に適用し、（</a:t>
              </a: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Ⅴ</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Ⅵ</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）は</a:t>
              </a: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時間を超えた支援に適用</a:t>
              </a:r>
              <a:endPar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2" name="グループ化 1"/>
          <p:cNvGrpSpPr/>
          <p:nvPr/>
        </p:nvGrpSpPr>
        <p:grpSpPr>
          <a:xfrm>
            <a:off x="4572000" y="836712"/>
            <a:ext cx="4398026" cy="2791695"/>
            <a:chOff x="188472" y="620688"/>
            <a:chExt cx="4764528" cy="3024336"/>
          </a:xfrm>
        </p:grpSpPr>
        <p:sp>
          <p:nvSpPr>
            <p:cNvPr id="5" name="正方形/長方形 4"/>
            <p:cNvSpPr/>
            <p:nvPr/>
          </p:nvSpPr>
          <p:spPr>
            <a:xfrm>
              <a:off x="188472" y="620688"/>
              <a:ext cx="4764528" cy="3024336"/>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32923" rtlCol="0" anchor="t" anchorCtr="0"/>
            <a:lstStyle/>
            <a:p>
              <a:pPr fontAlgn="auto">
                <a:spcBef>
                  <a:spcPts val="0"/>
                </a:spcBef>
                <a:spcAft>
                  <a:spcPts val="554"/>
                </a:spcAf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医療的ケアが必要な障害児者の受入れを積極的に支援するため、短期入所の新たな報酬区分として創設。　</a:t>
              </a:r>
            </a:p>
            <a:p>
              <a:pPr marL="79133" indent="-79133" fontAlgn="auto">
                <a:spcBef>
                  <a:spcPts val="0"/>
                </a:spcBef>
                <a:spcAft>
                  <a:spcPts val="0"/>
                </a:spcAft>
              </a:pPr>
              <a:endParaRPr lang="ja-JP" altLang="en-US" sz="4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79133" indent="-79133" fontAlgn="auto">
                <a:spcBef>
                  <a:spcPts val="0"/>
                </a:spcBef>
                <a:spcAft>
                  <a:spcPts val="0"/>
                </a:spcAft>
              </a:pP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人員配置基準</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併設型や空床型については、現行の取扱いと同様に、本体施設の配置基準に準じることとし、医療的ケアが必要な障害児者を受け入れる場合については、看護職員を常勤で１人以上配置。</a:t>
              </a:r>
            </a:p>
            <a:p>
              <a:pPr marL="246191" indent="-246191"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単独型については、現行の区分に加えて、看護職員を常勤で１人以上配置。</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pP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pP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pP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pP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pPr>
              <a:r>
                <a:rPr lang="ja-JP" altLang="en-US" sz="18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8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このほか、</a:t>
              </a:r>
              <a:r>
                <a:rPr lang="ja-JP" altLang="en-US" sz="969"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判定スコア</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のいずれかの項目に該当</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する者を受け入れる場合などを評価。</a:t>
              </a:r>
            </a:p>
            <a:p>
              <a:pPr fontAlgn="auto">
                <a:spcBef>
                  <a:spcPts val="0"/>
                </a:spcBef>
                <a:spcAft>
                  <a:spcPts val="554"/>
                </a:spcAf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ボックス 5"/>
            <p:cNvSpPr txBox="1"/>
            <p:nvPr/>
          </p:nvSpPr>
          <p:spPr>
            <a:xfrm>
              <a:off x="208216" y="644248"/>
              <a:ext cx="3232616" cy="324408"/>
            </a:xfrm>
            <a:prstGeom prst="rect">
              <a:avLst/>
            </a:prstGeom>
            <a:solidFill>
              <a:srgbClr val="99CCFF"/>
            </a:solidFill>
            <a:ln w="28575">
              <a:solidFill>
                <a:srgbClr val="99CCFF"/>
              </a:solidFill>
            </a:ln>
          </p:spPr>
          <p:txBody>
            <a:bodyPr wrap="square" lIns="79806" tIns="94259" rIns="79806" bIns="39903" rtlCol="0" anchor="ctr" anchorCtr="0">
              <a:noAutofit/>
            </a:bodyPr>
            <a:lstStyle/>
            <a:p>
              <a:pPr fontAlgn="auto">
                <a:lnSpc>
                  <a:spcPts val="1309"/>
                </a:lnSpc>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福祉型強化短期入所サービスの創設</a:t>
              </a:r>
            </a:p>
          </p:txBody>
        </p:sp>
        <p:pic>
          <p:nvPicPr>
            <p:cNvPr id="22" name="Picture 46" descr="住宅街のイラスト（背景素材）"/>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73438" y="2351509"/>
              <a:ext cx="1207554" cy="1207554"/>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48" descr="パンツルックの女性看護師さんのイラスト">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00872" y="2780927"/>
              <a:ext cx="484173" cy="778135"/>
            </a:xfrm>
            <a:prstGeom prst="rect">
              <a:avLst/>
            </a:prstGeom>
            <a:noFill/>
            <a:extLst>
              <a:ext uri="{909E8E84-426E-40dd-AFC4-6F175D3DCCD1}">
                <a14:hiddenFill xmlns="" xmlns:a14="http://schemas.microsoft.com/office/drawing/2010/main">
                  <a:solidFill>
                    <a:srgbClr val="FFFFFF"/>
                  </a:solidFill>
                </a14:hiddenFill>
              </a:ext>
            </a:extLst>
          </p:spPr>
        </p:pic>
        <p:sp>
          <p:nvSpPr>
            <p:cNvPr id="32" name="正方形/長方形 31"/>
            <p:cNvSpPr/>
            <p:nvPr/>
          </p:nvSpPr>
          <p:spPr>
            <a:xfrm>
              <a:off x="272480" y="2492896"/>
              <a:ext cx="3312368" cy="516808"/>
            </a:xfrm>
            <a:prstGeom prst="rect">
              <a:avLst/>
            </a:prstGeom>
            <a:ln w="12700">
              <a:solidFill>
                <a:schemeClr val="tx1"/>
              </a:solidFill>
              <a:prstDash val="sysDash"/>
            </a:ln>
          </p:spPr>
          <p:txBody>
            <a:bodyPr wrap="square">
              <a:spAutoFit/>
            </a:bodyPr>
            <a:lstStyle/>
            <a:p>
              <a:pPr algn="just" fontAlgn="auto">
                <a:lnSpc>
                  <a:spcPts val="1015"/>
                </a:lnSpc>
                <a:spcBef>
                  <a:spcPts val="0"/>
                </a:spcBef>
                <a:spcAft>
                  <a:spcPts val="0"/>
                </a:spcAft>
              </a:pP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福祉型強化短期入所サービス費（</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lgn="just" fontAlgn="auto">
                <a:lnSpc>
                  <a:spcPts val="1015"/>
                </a:lnSpc>
                <a:spcBef>
                  <a:spcPts val="0"/>
                </a:spcBef>
                <a:spcAft>
                  <a:spcPts val="0"/>
                </a:spcAft>
              </a:pP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区分６　　</a:t>
              </a:r>
              <a:r>
                <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1,096</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lnSpc>
                  <a:spcPts val="1015"/>
                </a:lnSpc>
                <a:spcBef>
                  <a:spcPts val="0"/>
                </a:spcBef>
                <a:spcAft>
                  <a:spcPts val="0"/>
                </a:spcAft>
              </a:pP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短期入所のみ利用する場合</a:t>
              </a:r>
              <a:r>
                <a:rPr lang="ja-JP" altLang="en-US"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015"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33" name="Picture 66" descr="会議のイラスト（男女）"/>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59630" y="5622474"/>
            <a:ext cx="717999" cy="717999"/>
          </a:xfrm>
          <a:prstGeom prst="rect">
            <a:avLst/>
          </a:prstGeom>
          <a:noFill/>
          <a:extLst>
            <a:ext uri="{909E8E84-426E-40dd-AFC4-6F175D3DCCD1}">
              <a14:hiddenFill xmlns="" xmlns:a14="http://schemas.microsoft.com/office/drawing/2010/main">
                <a:solidFill>
                  <a:srgbClr val="FFFFFF"/>
                </a:solidFill>
              </a14:hiddenFill>
            </a:ext>
          </a:extLst>
        </p:spPr>
      </p:pic>
      <p:sp>
        <p:nvSpPr>
          <p:cNvPr id="7" name="スライド番号プレースホルダー 6"/>
          <p:cNvSpPr>
            <a:spLocks noGrp="1"/>
          </p:cNvSpPr>
          <p:nvPr>
            <p:ph type="sldNum" sz="quarter" idx="12"/>
          </p:nvPr>
        </p:nvSpPr>
        <p:spPr>
          <a:xfrm>
            <a:off x="6925658" y="6442482"/>
            <a:ext cx="2057400" cy="365125"/>
          </a:xfrm>
        </p:spPr>
        <p:txBody>
          <a:bodyPr/>
          <a:lstStyle/>
          <a:p>
            <a:pPr>
              <a:defRPr/>
            </a:pPr>
            <a:fld id="{431CAECD-5926-4741-A906-A08E04809A27}" type="slidenum">
              <a:rPr lang="en-US" altLang="ja-JP" smtClean="0"/>
              <a:pPr>
                <a:defRPr/>
              </a:pPr>
              <a:t>72</a:t>
            </a:fld>
            <a:endParaRPr lang="en-US" altLang="ja-JP"/>
          </a:p>
        </p:txBody>
      </p:sp>
      <p:sp>
        <p:nvSpPr>
          <p:cNvPr id="30"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16712034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4" descr="C:\Users\TMJVT\Documents\●その他資料\イラスト\NB24_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1805" y="4282328"/>
            <a:ext cx="408007" cy="785456"/>
          </a:xfrm>
          <a:prstGeom prst="rect">
            <a:avLst/>
          </a:prstGeom>
          <a:noFill/>
          <a:extLst>
            <a:ext uri="{909E8E84-426E-40dd-AFC4-6F175D3DCCD1}">
              <a14:hiddenFill xmlns="" xmlns:a14="http://schemas.microsoft.com/office/drawing/2010/main">
                <a:solidFill>
                  <a:srgbClr val="FFFFFF"/>
                </a:solidFill>
              </a14:hiddenFill>
            </a:ext>
          </a:extLst>
        </p:spPr>
      </p:pic>
      <p:sp>
        <p:nvSpPr>
          <p:cNvPr id="39" name="ドーナツ 38"/>
          <p:cNvSpPr/>
          <p:nvPr/>
        </p:nvSpPr>
        <p:spPr>
          <a:xfrm>
            <a:off x="4970828" y="2963722"/>
            <a:ext cx="4040495" cy="2536013"/>
          </a:xfrm>
          <a:prstGeom prst="donut">
            <a:avLst>
              <a:gd name="adj" fmla="val 9363"/>
            </a:avLst>
          </a:prstGeom>
          <a:solidFill>
            <a:srgbClr val="FFFF99"/>
          </a:solidFill>
          <a:ln w="15875"/>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anchor="ctr"/>
          <a:lstStyle/>
          <a:p>
            <a:pPr algn="ctr" fontAlgn="auto">
              <a:spcBef>
                <a:spcPts val="0"/>
              </a:spcBef>
              <a:spcAft>
                <a:spcPts val="0"/>
              </a:spcAft>
              <a:defRPr/>
            </a:pPr>
            <a:endParaRPr lang="en-US" altLang="ja-JP" sz="1292" dirty="0">
              <a:solidFill>
                <a:prstClr val="black"/>
              </a:solidFill>
            </a:endParaRPr>
          </a:p>
          <a:p>
            <a:pPr algn="ctr" fontAlgn="auto">
              <a:spcBef>
                <a:spcPts val="0"/>
              </a:spcBef>
              <a:spcAft>
                <a:spcPts val="0"/>
              </a:spcAft>
              <a:defRPr/>
            </a:pPr>
            <a:endParaRPr lang="en-US" altLang="ja-JP" sz="1292" dirty="0">
              <a:solidFill>
                <a:prstClr val="black"/>
              </a:solidFill>
            </a:endParaRPr>
          </a:p>
          <a:p>
            <a:pPr algn="ctr" fontAlgn="auto">
              <a:spcBef>
                <a:spcPts val="0"/>
              </a:spcBef>
              <a:spcAft>
                <a:spcPts val="0"/>
              </a:spcAft>
              <a:defRPr/>
            </a:pPr>
            <a:endParaRPr lang="en-US" altLang="ja-JP" sz="1292" dirty="0">
              <a:solidFill>
                <a:prstClr val="black"/>
              </a:solidFill>
            </a:endParaRPr>
          </a:p>
          <a:p>
            <a:pPr algn="ctr" fontAlgn="auto">
              <a:spcBef>
                <a:spcPts val="0"/>
              </a:spcBef>
              <a:spcAft>
                <a:spcPts val="0"/>
              </a:spcAft>
              <a:defRPr/>
            </a:pPr>
            <a:endParaRPr lang="en-US" altLang="ja-JP" sz="1292" dirty="0">
              <a:solidFill>
                <a:prstClr val="black"/>
              </a:solidFill>
            </a:endParaRPr>
          </a:p>
          <a:p>
            <a:pPr algn="ctr" fontAlgn="auto">
              <a:spcBef>
                <a:spcPts val="0"/>
              </a:spcBef>
              <a:spcAft>
                <a:spcPts val="0"/>
              </a:spcAft>
              <a:defRPr/>
            </a:pPr>
            <a:endParaRPr lang="en-US" altLang="ja-JP" sz="1292" dirty="0">
              <a:solidFill>
                <a:prstClr val="black"/>
              </a:solidFill>
            </a:endParaRPr>
          </a:p>
          <a:p>
            <a:pPr algn="ctr" fontAlgn="auto">
              <a:spcBef>
                <a:spcPts val="0"/>
              </a:spcBef>
              <a:spcAft>
                <a:spcPts val="0"/>
              </a:spcAft>
              <a:defRPr/>
            </a:pPr>
            <a:endParaRPr lang="en-US" altLang="ja-JP" sz="1292" dirty="0">
              <a:solidFill>
                <a:prstClr val="black"/>
              </a:solidFill>
            </a:endParaRPr>
          </a:p>
          <a:p>
            <a:pPr algn="ctr" fontAlgn="auto">
              <a:spcBef>
                <a:spcPts val="0"/>
              </a:spcBef>
              <a:spcAft>
                <a:spcPts val="0"/>
              </a:spcAft>
              <a:defRPr/>
            </a:pPr>
            <a:endParaRPr lang="en-US" altLang="ja-JP" sz="1292" dirty="0">
              <a:solidFill>
                <a:prstClr val="black"/>
              </a:solidFill>
            </a:endParaRPr>
          </a:p>
        </p:txBody>
      </p:sp>
      <p:grpSp>
        <p:nvGrpSpPr>
          <p:cNvPr id="35" name="グループ化 18"/>
          <p:cNvGrpSpPr/>
          <p:nvPr/>
        </p:nvGrpSpPr>
        <p:grpSpPr>
          <a:xfrm>
            <a:off x="0" y="770243"/>
            <a:ext cx="9144000" cy="66469"/>
            <a:chOff x="0" y="188640"/>
            <a:chExt cx="9144000" cy="72008"/>
          </a:xfrm>
        </p:grpSpPr>
        <p:cxnSp>
          <p:nvCxnSpPr>
            <p:cNvPr id="36" name="直線コネクタ 35"/>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3" name="角丸四角形 2"/>
          <p:cNvSpPr/>
          <p:nvPr/>
        </p:nvSpPr>
        <p:spPr>
          <a:xfrm>
            <a:off x="5494397" y="5797210"/>
            <a:ext cx="3516912" cy="498462"/>
          </a:xfrm>
          <a:prstGeom prst="roundRect">
            <a:avLst>
              <a:gd name="adj" fmla="val 0"/>
            </a:avLst>
          </a:prstGeom>
          <a:noFill/>
          <a:ln w="254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rtlCol="0" anchor="ctr"/>
          <a:lstStyle/>
          <a:p>
            <a:pPr fontAlgn="auto">
              <a:spcBef>
                <a:spcPts val="0"/>
              </a:spcBef>
              <a:spcAft>
                <a:spcPts val="0"/>
              </a:spcAft>
            </a:pPr>
            <a:r>
              <a:rPr lang="ja-JP" altLang="en-US" sz="1108" dirty="0">
                <a:solidFill>
                  <a:prstClr val="black"/>
                </a:solidFill>
                <a:latin typeface="HGPｺﾞｼｯｸM" panose="020B0600000000000000" pitchFamily="50" charset="-128"/>
                <a:ea typeface="HGPｺﾞｼｯｸM" panose="020B0600000000000000" pitchFamily="50" charset="-128"/>
              </a:rPr>
              <a:t>・在宅の障害児の</a:t>
            </a:r>
            <a:r>
              <a:rPr lang="ja-JP" altLang="en-US" sz="1108" b="1" dirty="0">
                <a:solidFill>
                  <a:srgbClr val="0070C0"/>
                </a:solidFill>
                <a:latin typeface="HGPｺﾞｼｯｸM" panose="020B0600000000000000" pitchFamily="50" charset="-128"/>
                <a:ea typeface="HGPｺﾞｼｯｸM" panose="020B0600000000000000" pitchFamily="50" charset="-128"/>
              </a:rPr>
              <a:t>発達支援の機会の確保</a:t>
            </a:r>
            <a:endParaRPr lang="en-US" altLang="ja-JP" sz="1108" dirty="0">
              <a:solidFill>
                <a:prstClr val="black"/>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108" dirty="0">
                <a:solidFill>
                  <a:prstClr val="black"/>
                </a:solidFill>
                <a:latin typeface="HGPｺﾞｼｯｸM" panose="020B0600000000000000" pitchFamily="50" charset="-128"/>
                <a:ea typeface="HGPｺﾞｼｯｸM" panose="020B0600000000000000" pitchFamily="50" charset="-128"/>
              </a:rPr>
              <a:t>・訪問支援から通所支援への</a:t>
            </a:r>
            <a:r>
              <a:rPr lang="ja-JP" altLang="en-US" sz="1108" b="1" dirty="0">
                <a:solidFill>
                  <a:srgbClr val="0070C0"/>
                </a:solidFill>
                <a:latin typeface="HGPｺﾞｼｯｸM" panose="020B0600000000000000" pitchFamily="50" charset="-128"/>
                <a:ea typeface="HGPｺﾞｼｯｸM" panose="020B0600000000000000" pitchFamily="50" charset="-128"/>
              </a:rPr>
              <a:t>社会生活の移行を推進</a:t>
            </a:r>
          </a:p>
        </p:txBody>
      </p:sp>
      <p:sp>
        <p:nvSpPr>
          <p:cNvPr id="40" name="角丸四角形 39"/>
          <p:cNvSpPr/>
          <p:nvPr/>
        </p:nvSpPr>
        <p:spPr>
          <a:xfrm>
            <a:off x="5511766" y="2959897"/>
            <a:ext cx="1035295" cy="363261"/>
          </a:xfrm>
          <a:prstGeom prst="roundRect">
            <a:avLst>
              <a:gd name="adj" fmla="val 12242"/>
            </a:avLst>
          </a:prstGeom>
          <a:solidFill>
            <a:schemeClr val="accent5"/>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anchor="ctr"/>
          <a:lstStyle/>
          <a:p>
            <a:pPr algn="ctr" fontAlgn="auto">
              <a:spcBef>
                <a:spcPts val="0"/>
              </a:spcBef>
              <a:spcAft>
                <a:spcPts val="0"/>
              </a:spcAft>
              <a:defRPr/>
            </a:pPr>
            <a:r>
              <a:rPr lang="ja-JP" altLang="en-US" sz="923" dirty="0">
                <a:solidFill>
                  <a:prstClr val="black"/>
                </a:solidFill>
              </a:rPr>
              <a:t>訪問教育</a:t>
            </a:r>
          </a:p>
        </p:txBody>
      </p:sp>
      <p:cxnSp>
        <p:nvCxnSpPr>
          <p:cNvPr id="45" name="直線矢印コネクタ 44"/>
          <p:cNvCxnSpPr>
            <a:stCxn id="51" idx="3"/>
          </p:cNvCxnSpPr>
          <p:nvPr/>
        </p:nvCxnSpPr>
        <p:spPr>
          <a:xfrm>
            <a:off x="5850095" y="3834265"/>
            <a:ext cx="880852" cy="1008189"/>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9" name="角丸四角形 48"/>
          <p:cNvSpPr/>
          <p:nvPr/>
        </p:nvSpPr>
        <p:spPr>
          <a:xfrm>
            <a:off x="4709032" y="4448076"/>
            <a:ext cx="1570730" cy="394395"/>
          </a:xfrm>
          <a:prstGeom prst="roundRect">
            <a:avLst>
              <a:gd name="adj" fmla="val 12242"/>
            </a:avLst>
          </a:prstGeom>
          <a:solidFill>
            <a:srgbClr val="FDBBC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anchor="ctr"/>
          <a:lstStyle/>
          <a:p>
            <a:pPr algn="ctr" fontAlgn="auto">
              <a:spcBef>
                <a:spcPts val="0"/>
              </a:spcBef>
              <a:spcAft>
                <a:spcPts val="0"/>
              </a:spcAft>
              <a:defRPr/>
            </a:pPr>
            <a:r>
              <a:rPr lang="ja-JP" altLang="en-US" sz="1015" dirty="0">
                <a:solidFill>
                  <a:prstClr val="black"/>
                </a:solidFill>
              </a:rPr>
              <a:t>訪問診療・訪問看護</a:t>
            </a:r>
          </a:p>
        </p:txBody>
      </p:sp>
      <p:sp>
        <p:nvSpPr>
          <p:cNvPr id="51" name="角丸四角形 50"/>
          <p:cNvSpPr/>
          <p:nvPr/>
        </p:nvSpPr>
        <p:spPr>
          <a:xfrm>
            <a:off x="4737701" y="3628409"/>
            <a:ext cx="1112394" cy="411697"/>
          </a:xfrm>
          <a:prstGeom prst="roundRect">
            <a:avLst>
              <a:gd name="adj" fmla="val 12242"/>
            </a:avLst>
          </a:prstGeom>
          <a:solidFill>
            <a:srgbClr val="CCFF66"/>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anchor="ctr"/>
          <a:lstStyle/>
          <a:p>
            <a:pPr algn="ctr" fontAlgn="auto">
              <a:spcBef>
                <a:spcPts val="0"/>
              </a:spcBef>
              <a:spcAft>
                <a:spcPts val="0"/>
              </a:spcAft>
              <a:defRPr/>
            </a:pPr>
            <a:r>
              <a:rPr lang="ja-JP" altLang="en-US" sz="923" dirty="0">
                <a:solidFill>
                  <a:prstClr val="black"/>
                </a:solidFill>
              </a:rPr>
              <a:t>居宅訪問型保育</a:t>
            </a:r>
          </a:p>
        </p:txBody>
      </p:sp>
      <p:cxnSp>
        <p:nvCxnSpPr>
          <p:cNvPr id="52" name="直線矢印コネクタ 51"/>
          <p:cNvCxnSpPr/>
          <p:nvPr/>
        </p:nvCxnSpPr>
        <p:spPr>
          <a:xfrm>
            <a:off x="6480919" y="3362531"/>
            <a:ext cx="417493" cy="1479914"/>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54" name="正方形/長方形 53"/>
          <p:cNvSpPr/>
          <p:nvPr/>
        </p:nvSpPr>
        <p:spPr>
          <a:xfrm>
            <a:off x="7416480" y="3518786"/>
            <a:ext cx="1476000" cy="441970"/>
          </a:xfrm>
          <a:prstGeom prst="rect">
            <a:avLst/>
          </a:prstGeom>
          <a:solidFill>
            <a:srgbClr val="FFCC99"/>
          </a:solid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anchor="ctr"/>
          <a:lstStyle/>
          <a:p>
            <a:pPr algn="ctr" fontAlgn="auto">
              <a:spcBef>
                <a:spcPts val="0"/>
              </a:spcBef>
              <a:spcAft>
                <a:spcPts val="0"/>
              </a:spcAft>
              <a:defRPr/>
            </a:pPr>
            <a:r>
              <a:rPr lang="ja-JP" altLang="en-US" sz="1015" dirty="0">
                <a:solidFill>
                  <a:prstClr val="black"/>
                </a:solidFill>
                <a:latin typeface="HGPｺﾞｼｯｸM" panose="020B0600000000000000" pitchFamily="50" charset="-128"/>
                <a:ea typeface="HGPｺﾞｼｯｸM" panose="020B0600000000000000" pitchFamily="50" charset="-128"/>
              </a:rPr>
              <a:t>居宅訪問型</a:t>
            </a:r>
            <a:endParaRPr lang="en-US" altLang="ja-JP" sz="1015"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defRPr/>
            </a:pPr>
            <a:r>
              <a:rPr lang="ja-JP" altLang="en-US" sz="1015" dirty="0">
                <a:solidFill>
                  <a:prstClr val="black"/>
                </a:solidFill>
                <a:latin typeface="HGPｺﾞｼｯｸM" panose="020B0600000000000000" pitchFamily="50" charset="-128"/>
                <a:ea typeface="HGPｺﾞｼｯｸM" panose="020B0600000000000000" pitchFamily="50" charset="-128"/>
              </a:rPr>
              <a:t>児童発達支援（新設）</a:t>
            </a:r>
          </a:p>
        </p:txBody>
      </p:sp>
      <p:cxnSp>
        <p:nvCxnSpPr>
          <p:cNvPr id="56" name="直線矢印コネクタ 55"/>
          <p:cNvCxnSpPr/>
          <p:nvPr/>
        </p:nvCxnSpPr>
        <p:spPr>
          <a:xfrm>
            <a:off x="6296357" y="4675030"/>
            <a:ext cx="369124" cy="377411"/>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1026" name="Picture 2" descr="C:\Users\KKKPH\AppData\Local\Microsoft\Windows\Temporary Internet Files\Content.IE5\U0BHBEX7\lgi01a2014032911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730947" y="4923293"/>
            <a:ext cx="765686" cy="76568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正方形/長方形 4"/>
          <p:cNvSpPr/>
          <p:nvPr/>
        </p:nvSpPr>
        <p:spPr>
          <a:xfrm>
            <a:off x="7289533" y="5499757"/>
            <a:ext cx="470000" cy="262829"/>
          </a:xfrm>
          <a:prstGeom prst="rect">
            <a:avLst/>
          </a:prstGeom>
          <a:noFill/>
        </p:spPr>
        <p:txBody>
          <a:bodyPr wrap="none">
            <a:spAutoFit/>
          </a:bodyPr>
          <a:lstStyle/>
          <a:p>
            <a:pPr algn="ctr" fontAlgn="auto">
              <a:spcBef>
                <a:spcPts val="0"/>
              </a:spcBef>
              <a:spcAft>
                <a:spcPts val="0"/>
              </a:spcAft>
              <a:defRPr/>
            </a:pPr>
            <a:r>
              <a:rPr lang="ja-JP" altLang="en-US" sz="1108" dirty="0">
                <a:solidFill>
                  <a:prstClr val="black"/>
                </a:solidFill>
                <a:latin typeface="Calibri"/>
                <a:ea typeface="ＭＳ Ｐゴシック"/>
              </a:rPr>
              <a:t>居宅</a:t>
            </a:r>
          </a:p>
        </p:txBody>
      </p:sp>
      <p:sp>
        <p:nvSpPr>
          <p:cNvPr id="55" name="1 つの角を丸めた四角形 54"/>
          <p:cNvSpPr/>
          <p:nvPr/>
        </p:nvSpPr>
        <p:spPr>
          <a:xfrm>
            <a:off x="7164301" y="3186430"/>
            <a:ext cx="2099759" cy="398814"/>
          </a:xfrm>
          <a:prstGeom prst="snipRoundRect">
            <a:avLst>
              <a:gd name="adj1" fmla="val 16667"/>
              <a:gd name="adj2" fmla="val 3244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anchor="ctr"/>
          <a:lstStyle/>
          <a:p>
            <a:pPr fontAlgn="auto">
              <a:spcBef>
                <a:spcPts val="0"/>
              </a:spcBef>
              <a:spcAft>
                <a:spcPts val="0"/>
              </a:spcAft>
              <a:defRPr/>
            </a:pPr>
            <a:r>
              <a:rPr lang="ja-JP" altLang="en-US" sz="1477" b="1" dirty="0">
                <a:solidFill>
                  <a:srgbClr val="000000"/>
                </a:solidFill>
              </a:rPr>
              <a:t> </a:t>
            </a:r>
            <a:r>
              <a:rPr lang="ja-JP" altLang="en-US" sz="1108" b="1" dirty="0">
                <a:solidFill>
                  <a:srgbClr val="000000"/>
                </a:solidFill>
                <a:latin typeface="HGPｺﾞｼｯｸM" panose="020B0600000000000000" pitchFamily="50" charset="-128"/>
                <a:ea typeface="HGPｺﾞｼｯｸM" panose="020B0600000000000000" pitchFamily="50" charset="-128"/>
              </a:rPr>
              <a:t>児童発達支援センター　等　 </a:t>
            </a:r>
            <a:endParaRPr lang="en-US" altLang="ja-JP" sz="1108" b="1" dirty="0">
              <a:solidFill>
                <a:srgbClr val="000000"/>
              </a:solidFill>
              <a:latin typeface="HGPｺﾞｼｯｸM" panose="020B0600000000000000" pitchFamily="50" charset="-128"/>
              <a:ea typeface="HGPｺﾞｼｯｸM" panose="020B0600000000000000" pitchFamily="50" charset="-128"/>
            </a:endParaRPr>
          </a:p>
        </p:txBody>
      </p:sp>
      <p:pic>
        <p:nvPicPr>
          <p:cNvPr id="42" name="Picture 2" descr="http://msp.c.yimg.jp/yjimage?q=UVn3R60XyLGTYNoB3petaXbwggp3HAUe23sYxFcAYNjHity7.r1FMP91m8wofIXw0tihQMvRp1Uxf6iWAoxPKegC6RGgB7f_ZA_3Ly5K9xv6rBU5YxtMgy.NtXp4EGqZWwNn12ZMbDPL.J48nQ--&amp;sig=138pojjr2&amp;x=170&amp;y=1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3263" y="2760580"/>
            <a:ext cx="1068760" cy="529413"/>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右矢印 16"/>
          <p:cNvSpPr/>
          <p:nvPr/>
        </p:nvSpPr>
        <p:spPr>
          <a:xfrm rot="7114606">
            <a:off x="7039458" y="4313247"/>
            <a:ext cx="855035" cy="375000"/>
          </a:xfrm>
          <a:prstGeom prst="rightArrow">
            <a:avLst/>
          </a:prstGeom>
          <a:solidFill>
            <a:srgbClr val="FF0000"/>
          </a:solidFill>
          <a:ln w="15875">
            <a:noFill/>
            <a:prstDash val="solid"/>
          </a:ln>
        </p:spPr>
        <p:style>
          <a:lnRef idx="2">
            <a:schemeClr val="accent1">
              <a:shade val="50000"/>
            </a:schemeClr>
          </a:lnRef>
          <a:fillRef idx="1">
            <a:schemeClr val="accent1"/>
          </a:fillRef>
          <a:effectRef idx="0">
            <a:schemeClr val="accent1"/>
          </a:effectRef>
          <a:fontRef idx="minor">
            <a:schemeClr val="lt1"/>
          </a:fontRef>
        </p:style>
        <p:txBody>
          <a:bodyPr lIns="84397" tIns="42198" rIns="84397" bIns="42198" rtlCol="0" anchor="ctr"/>
          <a:lstStyle/>
          <a:p>
            <a:pPr algn="ctr" fontAlgn="auto">
              <a:spcBef>
                <a:spcPts val="0"/>
              </a:spcBef>
              <a:spcAft>
                <a:spcPts val="0"/>
              </a:spcAft>
            </a:pPr>
            <a:endParaRPr lang="ja-JP" altLang="en-US" sz="1292" b="1" dirty="0">
              <a:solidFill>
                <a:prstClr val="black"/>
              </a:solidFill>
            </a:endParaRPr>
          </a:p>
        </p:txBody>
      </p:sp>
      <p:sp>
        <p:nvSpPr>
          <p:cNvPr id="33" name="正方形/長方形 32"/>
          <p:cNvSpPr/>
          <p:nvPr/>
        </p:nvSpPr>
        <p:spPr>
          <a:xfrm>
            <a:off x="119955" y="2897249"/>
            <a:ext cx="4433790" cy="994735"/>
          </a:xfrm>
          <a:prstGeom prst="rect">
            <a:avLst/>
          </a:prstGeom>
          <a:noFill/>
          <a:ln w="19050" cap="flat" cmpd="sng" algn="ctr">
            <a:solidFill>
              <a:srgbClr val="99CCFF"/>
            </a:solidFill>
            <a:prstDash val="solid"/>
          </a:ln>
          <a:effectLst/>
        </p:spPr>
        <p:txBody>
          <a:bodyPr lIns="84397" tIns="42198" rIns="84397" bIns="42198" anchor="t" anchorCtr="0"/>
          <a:lstStyle/>
          <a:p>
            <a:pPr marL="165593" indent="-165593" fontAlgn="auto">
              <a:spcBef>
                <a:spcPts val="0"/>
              </a:spcBef>
              <a:spcAft>
                <a:spcPts val="0"/>
              </a:spcAft>
              <a:defRPr/>
            </a:pPr>
            <a:endParaRPr kumimoji="0" lang="en-US" altLang="ja-JP"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5593" indent="-165593" fontAlgn="auto">
              <a:spcBef>
                <a:spcPts val="0"/>
              </a:spcBef>
              <a:spcAft>
                <a:spcPts val="0"/>
              </a:spcAft>
              <a:defRPr/>
            </a:pP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重症心身障害児などの重度の障害児等であって、児童発達支援等の障害児通所支援を受けるために外出することが著しく困難な障害児</a:t>
            </a:r>
          </a:p>
          <a:p>
            <a:pPr marL="165593" indent="-165593" fontAlgn="auto">
              <a:spcBef>
                <a:spcPts val="0"/>
              </a:spcBef>
              <a:spcAft>
                <a:spcPts val="0"/>
              </a:spcAft>
              <a:defRPr/>
            </a:pPr>
            <a:r>
              <a:rPr kumimoji="0" lang="ja-JP" altLang="en-US" sz="1292" kern="0" dirty="0">
                <a:solidFill>
                  <a:prstClr val="black"/>
                </a:solidFill>
                <a:latin typeface="HGPｺﾞｼｯｸM" panose="020B0600000000000000" pitchFamily="50" charset="-128"/>
                <a:ea typeface="HGPｺﾞｼｯｸM" panose="020B0600000000000000" pitchFamily="50" charset="-128"/>
              </a:rPr>
              <a:t>　</a:t>
            </a:r>
            <a:endParaRPr kumimoji="0" lang="en-US" altLang="ja-JP" sz="1292" kern="0" dirty="0">
              <a:solidFill>
                <a:prstClr val="black"/>
              </a:solidFill>
              <a:latin typeface="HGPｺﾞｼｯｸM" panose="020B0600000000000000" pitchFamily="50" charset="-128"/>
              <a:ea typeface="HGPｺﾞｼｯｸM" panose="020B0600000000000000" pitchFamily="50" charset="-128"/>
            </a:endParaRPr>
          </a:p>
        </p:txBody>
      </p:sp>
      <p:sp>
        <p:nvSpPr>
          <p:cNvPr id="37" name="正方形/長方形 36"/>
          <p:cNvSpPr/>
          <p:nvPr/>
        </p:nvSpPr>
        <p:spPr>
          <a:xfrm>
            <a:off x="119954" y="2697842"/>
            <a:ext cx="1656184" cy="269394"/>
          </a:xfrm>
          <a:prstGeom prst="rect">
            <a:avLst/>
          </a:prstGeom>
          <a:solidFill>
            <a:srgbClr val="99CCFF"/>
          </a:solidFill>
          <a:ln>
            <a:solidFill>
              <a:srgbClr val="99CCFF"/>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auto">
              <a:spcBef>
                <a:spcPts val="0"/>
              </a:spcBef>
              <a:spcAft>
                <a:spcPts val="0"/>
              </a:spcAft>
              <a:defRPr/>
            </a:pPr>
            <a:r>
              <a:rPr kumimoji="0" lang="ja-JP" altLang="en-US" sz="1292" kern="0" dirty="0">
                <a:solidFill>
                  <a:prstClr val="black"/>
                </a:solidFill>
                <a:latin typeface="HGS創英角ｺﾞｼｯｸUB" pitchFamily="50" charset="-128"/>
                <a:ea typeface="HGS創英角ｺﾞｼｯｸUB" pitchFamily="50" charset="-128"/>
              </a:rPr>
              <a:t> 対象者</a:t>
            </a:r>
          </a:p>
        </p:txBody>
      </p:sp>
      <p:sp>
        <p:nvSpPr>
          <p:cNvPr id="43" name="正方形/長方形 42"/>
          <p:cNvSpPr/>
          <p:nvPr/>
        </p:nvSpPr>
        <p:spPr>
          <a:xfrm>
            <a:off x="119955" y="4139583"/>
            <a:ext cx="4433790" cy="1495385"/>
          </a:xfrm>
          <a:prstGeom prst="rect">
            <a:avLst/>
          </a:prstGeom>
          <a:noFill/>
          <a:ln w="19050" cap="flat" cmpd="sng" algn="ctr">
            <a:solidFill>
              <a:srgbClr val="99CCFF"/>
            </a:solidFill>
            <a:prstDash val="solid"/>
          </a:ln>
          <a:effectLst/>
        </p:spPr>
        <p:txBody>
          <a:bodyPr lIns="84397" tIns="42198" rIns="84397" bIns="42198" anchor="t"/>
          <a:lstStyle/>
          <a:p>
            <a:pPr marL="168524" indent="-168524" fontAlgn="auto">
              <a:lnSpc>
                <a:spcPct val="110000"/>
              </a:lnSpc>
              <a:spcBef>
                <a:spcPts val="0"/>
              </a:spcBef>
              <a:spcAft>
                <a:spcPts val="0"/>
              </a:spcAft>
            </a:pPr>
            <a:endParaRPr kumimoji="0" lang="en-US" altLang="ja-JP"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8524" indent="-168524" fontAlgn="auto">
              <a:lnSpc>
                <a:spcPct val="110000"/>
              </a:lnSpc>
              <a:spcBef>
                <a:spcPts val="0"/>
              </a:spcBef>
              <a:spcAft>
                <a:spcPts val="0"/>
              </a:spcAft>
            </a:pP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kumimoji="0" lang="ja-JP" altLang="en-US" sz="1292" kern="0" dirty="0">
                <a:solidFill>
                  <a:prstClr val="black"/>
                </a:solidFill>
                <a:latin typeface="HGPｺﾞｼｯｸM" panose="020B0600000000000000" pitchFamily="50" charset="-128"/>
                <a:ea typeface="HGPｺﾞｼｯｸM" panose="020B0600000000000000" pitchFamily="50" charset="-128"/>
              </a:rPr>
              <a:t>　障害児の居宅を訪問し、日常生活における基本的な動作の指導、知識技能の付与等の支援を実施</a:t>
            </a:r>
          </a:p>
          <a:p>
            <a:pPr marL="168524" indent="-168524" fontAlgn="auto">
              <a:lnSpc>
                <a:spcPct val="110000"/>
              </a:lnSpc>
              <a:spcBef>
                <a:spcPts val="0"/>
              </a:spcBef>
              <a:spcAft>
                <a:spcPts val="0"/>
              </a:spcAft>
            </a:pPr>
            <a:endParaRPr kumimoji="0" lang="en-US" altLang="ja-JP" sz="369" kern="0" dirty="0">
              <a:solidFill>
                <a:prstClr val="black"/>
              </a:solidFill>
              <a:latin typeface="HGPｺﾞｼｯｸM" panose="020B0600000000000000" pitchFamily="50" charset="-128"/>
              <a:ea typeface="HGPｺﾞｼｯｸM" panose="020B0600000000000000" pitchFamily="50" charset="-128"/>
            </a:endParaRPr>
          </a:p>
          <a:p>
            <a:pPr marL="168524" indent="-168524" fontAlgn="auto">
              <a:lnSpc>
                <a:spcPct val="110000"/>
              </a:lnSpc>
              <a:spcBef>
                <a:spcPts val="0"/>
              </a:spcBef>
              <a:spcAft>
                <a:spcPts val="0"/>
              </a:spcAft>
            </a:pPr>
            <a:r>
              <a:rPr kumimoji="0" lang="ja-JP" altLang="en-US" sz="1108" kern="0" dirty="0">
                <a:solidFill>
                  <a:prstClr val="black"/>
                </a:solidFill>
                <a:latin typeface="HGPｺﾞｼｯｸM" panose="020B0600000000000000" pitchFamily="50" charset="-128"/>
                <a:ea typeface="HGPｺﾞｼｯｸM" panose="020B0600000000000000" pitchFamily="50" charset="-128"/>
              </a:rPr>
              <a:t>　　</a:t>
            </a:r>
            <a:r>
              <a:rPr kumimoji="0" lang="en-US" altLang="ja-JP" sz="1108" kern="0" dirty="0">
                <a:solidFill>
                  <a:prstClr val="black"/>
                </a:solidFill>
                <a:latin typeface="HGPｺﾞｼｯｸM" panose="020B0600000000000000" pitchFamily="50" charset="-128"/>
                <a:ea typeface="HGPｺﾞｼｯｸM" panose="020B0600000000000000" pitchFamily="50" charset="-128"/>
              </a:rPr>
              <a:t>【</a:t>
            </a:r>
            <a:r>
              <a:rPr kumimoji="0" lang="ja-JP" altLang="en-US" sz="1108" kern="0" dirty="0">
                <a:solidFill>
                  <a:prstClr val="black"/>
                </a:solidFill>
                <a:latin typeface="HGPｺﾞｼｯｸM" panose="020B0600000000000000" pitchFamily="50" charset="-128"/>
                <a:ea typeface="HGPｺﾞｼｯｸM" panose="020B0600000000000000" pitchFamily="50" charset="-128"/>
              </a:rPr>
              <a:t>具体的な支援内容の例</a:t>
            </a:r>
            <a:r>
              <a:rPr kumimoji="0" lang="en-US" altLang="ja-JP" sz="1108" kern="0" dirty="0">
                <a:solidFill>
                  <a:prstClr val="black"/>
                </a:solidFill>
                <a:latin typeface="HGPｺﾞｼｯｸM" panose="020B0600000000000000" pitchFamily="50" charset="-128"/>
                <a:ea typeface="HGPｺﾞｼｯｸM" panose="020B0600000000000000" pitchFamily="50" charset="-128"/>
              </a:rPr>
              <a:t>】</a:t>
            </a:r>
            <a:endParaRPr kumimoji="0" lang="ja-JP" altLang="en-US" sz="1108" kern="0" dirty="0">
              <a:solidFill>
                <a:prstClr val="black"/>
              </a:solidFill>
              <a:latin typeface="HGPｺﾞｼｯｸM" panose="020B0600000000000000" pitchFamily="50" charset="-128"/>
              <a:ea typeface="HGPｺﾞｼｯｸM" panose="020B0600000000000000" pitchFamily="50" charset="-128"/>
            </a:endParaRPr>
          </a:p>
          <a:p>
            <a:pPr marL="168524" indent="-168524" fontAlgn="auto">
              <a:lnSpc>
                <a:spcPct val="110000"/>
              </a:lnSpc>
              <a:spcBef>
                <a:spcPts val="0"/>
              </a:spcBef>
              <a:spcAft>
                <a:spcPts val="0"/>
              </a:spcAft>
            </a:pPr>
            <a:r>
              <a:rPr kumimoji="0" lang="ja-JP" altLang="en-US" sz="1108" kern="0" dirty="0">
                <a:solidFill>
                  <a:prstClr val="black"/>
                </a:solidFill>
                <a:latin typeface="HGPｺﾞｼｯｸM" panose="020B0600000000000000" pitchFamily="50" charset="-128"/>
                <a:ea typeface="HGPｺﾞｼｯｸM" panose="020B0600000000000000" pitchFamily="50" charset="-128"/>
              </a:rPr>
              <a:t>　　・手先の感覚と脳の認識のずれを埋めるための活動</a:t>
            </a:r>
          </a:p>
          <a:p>
            <a:pPr marL="168524" indent="-168524" fontAlgn="auto">
              <a:lnSpc>
                <a:spcPct val="110000"/>
              </a:lnSpc>
              <a:spcBef>
                <a:spcPts val="0"/>
              </a:spcBef>
              <a:spcAft>
                <a:spcPts val="0"/>
              </a:spcAft>
            </a:pPr>
            <a:r>
              <a:rPr kumimoji="0" lang="ja-JP" altLang="en-US" sz="1108" kern="0" dirty="0">
                <a:solidFill>
                  <a:prstClr val="black"/>
                </a:solidFill>
                <a:latin typeface="HGPｺﾞｼｯｸM" panose="020B0600000000000000" pitchFamily="50" charset="-128"/>
                <a:ea typeface="HGPｺﾞｼｯｸM" panose="020B0600000000000000" pitchFamily="50" charset="-128"/>
              </a:rPr>
              <a:t>　　・絵カードや写真を利用した言葉の理解のための活動</a:t>
            </a:r>
          </a:p>
          <a:p>
            <a:pPr marL="168524" indent="-168524" fontAlgn="auto">
              <a:lnSpc>
                <a:spcPct val="110000"/>
              </a:lnSpc>
              <a:spcBef>
                <a:spcPts val="0"/>
              </a:spcBef>
              <a:spcAft>
                <a:spcPts val="0"/>
              </a:spcAft>
              <a:defRPr/>
            </a:pPr>
            <a:endParaRPr kumimoji="0" lang="en-US" altLang="ja-JP" sz="738" kern="0" dirty="0">
              <a:solidFill>
                <a:prstClr val="black"/>
              </a:solidFill>
              <a:latin typeface="HGPｺﾞｼｯｸM" panose="020B0600000000000000" pitchFamily="50" charset="-128"/>
              <a:ea typeface="HGPｺﾞｼｯｸM" panose="020B0600000000000000" pitchFamily="50" charset="-128"/>
            </a:endParaRPr>
          </a:p>
          <a:p>
            <a:pPr marL="165593" indent="-165593" fontAlgn="auto">
              <a:spcBef>
                <a:spcPts val="0"/>
              </a:spcBef>
              <a:spcAft>
                <a:spcPts val="0"/>
              </a:spcAft>
              <a:defRPr/>
            </a:pPr>
            <a:endParaRPr kumimoji="0" lang="en-US" altLang="ja-JP"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44" name="正方形/長方形 43"/>
          <p:cNvSpPr/>
          <p:nvPr/>
        </p:nvSpPr>
        <p:spPr>
          <a:xfrm>
            <a:off x="118582" y="3960752"/>
            <a:ext cx="1944216" cy="269394"/>
          </a:xfrm>
          <a:prstGeom prst="rect">
            <a:avLst/>
          </a:prstGeom>
          <a:solidFill>
            <a:srgbClr val="99CCFF"/>
          </a:solidFill>
          <a:ln>
            <a:solidFill>
              <a:srgbClr val="99CCFF"/>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auto">
              <a:spcBef>
                <a:spcPts val="0"/>
              </a:spcBef>
              <a:spcAft>
                <a:spcPts val="0"/>
              </a:spcAft>
              <a:defRPr/>
            </a:pPr>
            <a:r>
              <a:rPr kumimoji="0" lang="ja-JP" altLang="en-US" sz="1292" kern="0" dirty="0">
                <a:solidFill>
                  <a:prstClr val="black"/>
                </a:solidFill>
                <a:latin typeface="HGS創英角ｺﾞｼｯｸUB" pitchFamily="50" charset="-128"/>
                <a:ea typeface="HGS創英角ｺﾞｼｯｸUB" pitchFamily="50" charset="-128"/>
              </a:rPr>
              <a:t>支援内容</a:t>
            </a:r>
          </a:p>
        </p:txBody>
      </p:sp>
      <p:sp>
        <p:nvSpPr>
          <p:cNvPr id="50" name="角丸四角形 49"/>
          <p:cNvSpPr/>
          <p:nvPr/>
        </p:nvSpPr>
        <p:spPr>
          <a:xfrm>
            <a:off x="85668" y="926071"/>
            <a:ext cx="8972664" cy="1638837"/>
          </a:xfrm>
          <a:prstGeom prst="roundRect">
            <a:avLst>
              <a:gd name="adj" fmla="val 7534"/>
            </a:avLst>
          </a:prstGeom>
          <a:solidFill>
            <a:sysClr val="window" lastClr="FFFFFF"/>
          </a:solidFill>
          <a:ln w="19050" cap="flat" cmpd="sng" algn="ctr">
            <a:solidFill>
              <a:srgbClr val="99CCFF"/>
            </a:solidFill>
            <a:prstDash val="solid"/>
          </a:ln>
          <a:effectLst>
            <a:outerShdw blurRad="40000" dist="20000" dir="5400000" rotWithShape="0">
              <a:srgbClr val="000000">
                <a:alpha val="38000"/>
              </a:srgbClr>
            </a:outerShdw>
          </a:effectLst>
        </p:spPr>
        <p:txBody>
          <a:bodyPr lIns="66462" tIns="33231" bIns="33231" anchor="ctr" anchorCtr="0"/>
          <a:lstStyle/>
          <a:p>
            <a:pPr marL="161196" indent="-161196" fontAlgn="auto">
              <a:lnSpc>
                <a:spcPct val="110000"/>
              </a:lnSpc>
              <a:spcBef>
                <a:spcPts val="0"/>
              </a:spcBef>
              <a:spcAft>
                <a:spcPts val="0"/>
              </a:spcAft>
            </a:pPr>
            <a:r>
              <a:rPr lang="ja-JP" altLang="en-US" sz="1292" dirty="0">
                <a:solidFill>
                  <a:srgbClr val="000000"/>
                </a:solidFill>
                <a:latin typeface="HGPｺﾞｼｯｸM" panose="020B0600000000000000" pitchFamily="50" charset="-128"/>
                <a:ea typeface="HGPｺﾞｼｯｸM" panose="020B0600000000000000" pitchFamily="50" charset="-128"/>
              </a:rPr>
              <a:t>○</a:t>
            </a:r>
            <a:r>
              <a:rPr lang="ja-JP" altLang="en-US" sz="1292" dirty="0">
                <a:solidFill>
                  <a:prstClr val="black"/>
                </a:solidFill>
                <a:latin typeface="HGPｺﾞｼｯｸM" panose="020B0600000000000000" pitchFamily="50" charset="-128"/>
                <a:ea typeface="HGPｺﾞｼｯｸM" panose="020B0600000000000000" pitchFamily="50" charset="-128"/>
              </a:rPr>
              <a:t>　障害児支援については、一般的には複数の児童が集まる通所による支援が成長にとって望ましいと考えられるため、これまで通所支援の充実を図ってきたが、現状では、重度の障害等のために外出が著しく困難な障害児に発達支援を受ける機会が提供されていない。</a:t>
            </a:r>
            <a:endParaRPr lang="en-US" altLang="ja-JP" sz="1292" dirty="0">
              <a:solidFill>
                <a:prstClr val="black"/>
              </a:solidFill>
              <a:latin typeface="HGPｺﾞｼｯｸM" panose="020B0600000000000000" pitchFamily="50" charset="-128"/>
              <a:ea typeface="HGPｺﾞｼｯｸM" panose="020B0600000000000000" pitchFamily="50" charset="-128"/>
            </a:endParaRPr>
          </a:p>
          <a:p>
            <a:pPr marL="161196" indent="-161196" fontAlgn="auto">
              <a:lnSpc>
                <a:spcPct val="110000"/>
              </a:lnSpc>
              <a:spcBef>
                <a:spcPts val="0"/>
              </a:spcBef>
              <a:spcAft>
                <a:spcPts val="0"/>
              </a:spcAft>
            </a:pPr>
            <a:endParaRPr lang="en-US" altLang="ja-JP" sz="738" dirty="0">
              <a:solidFill>
                <a:prstClr val="black"/>
              </a:solidFill>
              <a:latin typeface="HGPｺﾞｼｯｸM" panose="020B0600000000000000" pitchFamily="50" charset="-128"/>
              <a:ea typeface="HGPｺﾞｼｯｸM" panose="020B0600000000000000" pitchFamily="50" charset="-128"/>
            </a:endParaRPr>
          </a:p>
          <a:p>
            <a:pPr marL="168524" indent="-168524" fontAlgn="auto">
              <a:lnSpc>
                <a:spcPct val="110000"/>
              </a:lnSpc>
              <a:spcBef>
                <a:spcPts val="0"/>
              </a:spcBef>
              <a:spcAft>
                <a:spcPts val="0"/>
              </a:spcAft>
            </a:pPr>
            <a:r>
              <a:rPr lang="ja-JP" altLang="en-US" sz="1292" dirty="0">
                <a:solidFill>
                  <a:prstClr val="black"/>
                </a:solidFill>
                <a:latin typeface="HGPｺﾞｼｯｸM" panose="020B0600000000000000" pitchFamily="50" charset="-128"/>
                <a:ea typeface="HGPｺﾞｼｯｸM" panose="020B0600000000000000" pitchFamily="50" charset="-128"/>
              </a:rPr>
              <a:t>○　このため、重度の障害等の状態にある障害児であって、障害児通所支援を利用するために外出することが著しく困難な障害児に発達支援が提供できるよう、障害児の居宅を訪問して発達支援を行うサービスを新たに創設する（「居宅訪問型児童発達支援」）。</a:t>
            </a:r>
          </a:p>
        </p:txBody>
      </p:sp>
      <p:sp>
        <p:nvSpPr>
          <p:cNvPr id="26" name="タイトル 7"/>
          <p:cNvSpPr txBox="1">
            <a:spLocks/>
          </p:cNvSpPr>
          <p:nvPr/>
        </p:nvSpPr>
        <p:spPr bwMode="auto">
          <a:xfrm>
            <a:off x="-2298" y="238492"/>
            <a:ext cx="9144000" cy="432000"/>
          </a:xfrm>
          <a:prstGeom prst="rect">
            <a:avLst/>
          </a:prstGeom>
          <a:solidFill>
            <a:srgbClr val="0000FF"/>
          </a:solidFill>
          <a:ln w="9525">
            <a:noFill/>
            <a:miter lim="800000"/>
            <a:headEnd/>
            <a:tailEnd/>
          </a:ln>
        </p:spPr>
        <p:txBody>
          <a:bodyPr vert="horz" wrap="square" lIns="84382" tIns="42190" rIns="84382" bIns="4219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23" algn="ctr" rtl="0" fontAlgn="base">
              <a:spcBef>
                <a:spcPct val="0"/>
              </a:spcBef>
              <a:spcAft>
                <a:spcPct val="0"/>
              </a:spcAft>
              <a:defRPr kumimoji="1" sz="4400">
                <a:solidFill>
                  <a:schemeClr val="tx2"/>
                </a:solidFill>
                <a:latin typeface="Arial" charset="0"/>
                <a:ea typeface="ＭＳ Ｐゴシック" pitchFamily="50" charset="-128"/>
              </a:defRPr>
            </a:lvl6pPr>
            <a:lvl7pPr marL="914246" algn="ctr" rtl="0" fontAlgn="base">
              <a:spcBef>
                <a:spcPct val="0"/>
              </a:spcBef>
              <a:spcAft>
                <a:spcPct val="0"/>
              </a:spcAft>
              <a:defRPr kumimoji="1" sz="4400">
                <a:solidFill>
                  <a:schemeClr val="tx2"/>
                </a:solidFill>
                <a:latin typeface="Arial" charset="0"/>
                <a:ea typeface="ＭＳ Ｐゴシック" pitchFamily="50" charset="-128"/>
              </a:defRPr>
            </a:lvl7pPr>
            <a:lvl8pPr marL="1371369" algn="ctr" rtl="0" fontAlgn="base">
              <a:spcBef>
                <a:spcPct val="0"/>
              </a:spcBef>
              <a:spcAft>
                <a:spcPct val="0"/>
              </a:spcAft>
              <a:defRPr kumimoji="1" sz="4400">
                <a:solidFill>
                  <a:schemeClr val="tx2"/>
                </a:solidFill>
                <a:latin typeface="Arial" charset="0"/>
                <a:ea typeface="ＭＳ Ｐゴシック" pitchFamily="50" charset="-128"/>
              </a:defRPr>
            </a:lvl8pPr>
            <a:lvl9pPr marL="1828492"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「居宅訪問型児童発達支援」の報酬の設定</a:t>
            </a:r>
          </a:p>
        </p:txBody>
      </p:sp>
      <p:sp>
        <p:nvSpPr>
          <p:cNvPr id="28" name="正方形/長方形 27"/>
          <p:cNvSpPr/>
          <p:nvPr/>
        </p:nvSpPr>
        <p:spPr>
          <a:xfrm>
            <a:off x="119955" y="5921751"/>
            <a:ext cx="4433790" cy="631289"/>
          </a:xfrm>
          <a:prstGeom prst="rect">
            <a:avLst/>
          </a:prstGeom>
          <a:noFill/>
          <a:ln w="19050" cap="flat" cmpd="sng" algn="ctr">
            <a:solidFill>
              <a:srgbClr val="99CCFF"/>
            </a:solidFill>
            <a:prstDash val="solid"/>
          </a:ln>
          <a:effectLst/>
        </p:spPr>
        <p:txBody>
          <a:bodyPr lIns="84397" tIns="42198" rIns="84397" bIns="42198" anchor="t"/>
          <a:lstStyle/>
          <a:p>
            <a:pPr marL="168524" indent="-168524" fontAlgn="auto">
              <a:lnSpc>
                <a:spcPct val="110000"/>
              </a:lnSpc>
              <a:spcBef>
                <a:spcPts val="0"/>
              </a:spcBef>
              <a:spcAft>
                <a:spcPts val="0"/>
              </a:spcAft>
            </a:pPr>
            <a:endParaRPr kumimoji="0" lang="en-US" altLang="ja-JP"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68524" indent="-168524" fontAlgn="auto">
              <a:lnSpc>
                <a:spcPct val="110000"/>
              </a:lnSpc>
              <a:spcBef>
                <a:spcPts val="0"/>
              </a:spcBef>
              <a:spcAft>
                <a:spcPts val="0"/>
              </a:spcAft>
            </a:pP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居宅訪問型児童発達支援給付費</a:t>
            </a:r>
            <a:r>
              <a:rPr kumimoji="0" lang="en-US" altLang="ja-JP"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１日につき</a:t>
            </a:r>
            <a:r>
              <a:rPr kumimoji="0" lang="en-US" altLang="ja-JP"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a:t>
            </a:r>
            <a:r>
              <a:rPr kumimoji="0" lang="en-US" altLang="ja-JP"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988</a:t>
            </a:r>
            <a:r>
              <a:rPr kumimoji="0" lang="ja-JP" altLang="en-US" sz="1292"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単位</a:t>
            </a:r>
          </a:p>
        </p:txBody>
      </p:sp>
      <p:sp>
        <p:nvSpPr>
          <p:cNvPr id="29" name="正方形/長方形 28"/>
          <p:cNvSpPr/>
          <p:nvPr/>
        </p:nvSpPr>
        <p:spPr>
          <a:xfrm>
            <a:off x="118582" y="5742920"/>
            <a:ext cx="1944216" cy="269394"/>
          </a:xfrm>
          <a:prstGeom prst="rect">
            <a:avLst/>
          </a:prstGeom>
          <a:solidFill>
            <a:srgbClr val="99CCFF"/>
          </a:solidFill>
          <a:ln>
            <a:solidFill>
              <a:srgbClr val="99CCFF"/>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auto">
              <a:spcBef>
                <a:spcPts val="0"/>
              </a:spcBef>
              <a:spcAft>
                <a:spcPts val="0"/>
              </a:spcAft>
              <a:defRPr/>
            </a:pPr>
            <a:r>
              <a:rPr kumimoji="0" lang="ja-JP" altLang="en-US" sz="1292" kern="0" dirty="0">
                <a:solidFill>
                  <a:prstClr val="black"/>
                </a:solidFill>
                <a:latin typeface="HGS創英角ｺﾞｼｯｸUB" pitchFamily="50" charset="-128"/>
                <a:ea typeface="HGS創英角ｺﾞｼｯｸUB" pitchFamily="50" charset="-128"/>
              </a:rPr>
              <a:t>基本報酬</a:t>
            </a:r>
          </a:p>
        </p:txBody>
      </p:sp>
      <p:sp>
        <p:nvSpPr>
          <p:cNvPr id="2" name="スライド番号プレースホルダー 1"/>
          <p:cNvSpPr>
            <a:spLocks noGrp="1"/>
          </p:cNvSpPr>
          <p:nvPr>
            <p:ph type="sldNum" sz="quarter" idx="12"/>
          </p:nvPr>
        </p:nvSpPr>
        <p:spPr>
          <a:xfrm>
            <a:off x="7084302" y="6481281"/>
            <a:ext cx="2057400" cy="365125"/>
          </a:xfrm>
        </p:spPr>
        <p:txBody>
          <a:bodyPr/>
          <a:lstStyle/>
          <a:p>
            <a:pPr>
              <a:defRPr/>
            </a:pPr>
            <a:fld id="{F90A3C79-1AFD-481B-B685-7933BCD0898B}" type="slidenum">
              <a:rPr lang="en-US" altLang="ja-JP" smtClean="0"/>
              <a:pPr>
                <a:defRPr/>
              </a:pPr>
              <a:t>73</a:t>
            </a:fld>
            <a:endParaRPr lang="en-US" altLang="ja-JP"/>
          </a:p>
        </p:txBody>
      </p:sp>
      <p:sp>
        <p:nvSpPr>
          <p:cNvPr id="30"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16700655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52113" y="836712"/>
            <a:ext cx="9038769" cy="4652825"/>
          </a:xfrm>
          <a:prstGeom prst="rect">
            <a:avLst/>
          </a:prstGeom>
          <a:noFill/>
          <a:ln w="28575">
            <a:solidFill>
              <a:srgbClr val="99CCFF"/>
            </a:solidFill>
          </a:ln>
        </p:spPr>
        <p:style>
          <a:lnRef idx="2">
            <a:schemeClr val="accent1"/>
          </a:lnRef>
          <a:fillRef idx="1">
            <a:schemeClr val="lt1"/>
          </a:fillRef>
          <a:effectRef idx="0">
            <a:schemeClr val="accent1"/>
          </a:effectRef>
          <a:fontRef idx="minor">
            <a:schemeClr val="dk1"/>
          </a:fontRef>
        </p:style>
        <p:txBody>
          <a:bodyPr lIns="66462" rIns="66462" rtlCol="0" anchor="t"/>
          <a:lstStyle/>
          <a:p>
            <a:pPr fontAlgn="auto">
              <a:spcBef>
                <a:spcPts val="0"/>
              </a:spcBef>
              <a:spcAft>
                <a:spcPts val="0"/>
              </a:spcAft>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１．基本報酬の見直し</a:t>
            </a:r>
            <a:endPar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現在一律の単価設定となっている放課後等デイサービスの</a:t>
            </a:r>
            <a:r>
              <a:rPr lang="ja-JP" altLang="en-US" sz="1108"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基本報酬に</a:t>
            </a:r>
            <a:endParaRPr lang="en-US" altLang="ja-JP" sz="1108"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34116" fontAlgn="auto">
              <a:spcBef>
                <a:spcPts val="0"/>
              </a:spcBef>
              <a:spcAft>
                <a:spcPts val="0"/>
              </a:spcAft>
            </a:pPr>
            <a:r>
              <a:rPr lang="ja-JP" altLang="en-US" sz="1108"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ついて、障害児の状態像を勘案した指標を設定し、報酬区分を設定</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する。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また、１日のサービス提供時間が短い事業所について、人件費等の</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コストを踏まえ、</a:t>
            </a:r>
            <a:r>
              <a:rPr lang="ja-JP" altLang="en-US" sz="1108"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短時間報酬を設定</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する。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この他、経営実調における放課後等デイサービスの収支差率（</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10.9</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を踏まえ、</a:t>
            </a:r>
            <a:r>
              <a:rPr lang="ja-JP" altLang="en-US" sz="1108"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基本報酬について一定の適正化</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を図る。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テキスト ボックス 2"/>
          <p:cNvSpPr txBox="1"/>
          <p:nvPr/>
        </p:nvSpPr>
        <p:spPr>
          <a:xfrm>
            <a:off x="5144079" y="1036148"/>
            <a:ext cx="3853658" cy="265846"/>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各事業所で中重度の障害児が利用者に占める割合</a:t>
            </a:r>
          </a:p>
        </p:txBody>
      </p:sp>
      <p:graphicFrame>
        <p:nvGraphicFramePr>
          <p:cNvPr id="10" name="グラフ 9"/>
          <p:cNvGraphicFramePr>
            <a:graphicFrameLocks/>
          </p:cNvGraphicFramePr>
          <p:nvPr>
            <p:extLst/>
          </p:nvPr>
        </p:nvGraphicFramePr>
        <p:xfrm>
          <a:off x="4992211" y="1235526"/>
          <a:ext cx="4068106" cy="1677104"/>
        </p:xfrm>
        <a:graphic>
          <a:graphicData uri="http://schemas.openxmlformats.org/drawingml/2006/chart">
            <c:chart xmlns:c="http://schemas.openxmlformats.org/drawingml/2006/chart" xmlns:r="http://schemas.openxmlformats.org/officeDocument/2006/relationships" r:id="rId2"/>
          </a:graphicData>
        </a:graphic>
      </p:graphicFrame>
      <p:sp>
        <p:nvSpPr>
          <p:cNvPr id="14" name="正方形/長方形 13"/>
          <p:cNvSpPr/>
          <p:nvPr/>
        </p:nvSpPr>
        <p:spPr>
          <a:xfrm>
            <a:off x="4992211" y="2522825"/>
            <a:ext cx="4121250" cy="241476"/>
          </a:xfrm>
          <a:prstGeom prst="rect">
            <a:avLst/>
          </a:prstGeom>
        </p:spPr>
        <p:txBody>
          <a:bodyPr wrap="square">
            <a:spAutoFit/>
          </a:bodyPr>
          <a:lstStyle/>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各事業所における１日のサービス提供時間（平日）</a:t>
            </a:r>
          </a:p>
        </p:txBody>
      </p:sp>
      <p:graphicFrame>
        <p:nvGraphicFramePr>
          <p:cNvPr id="15" name="グラフ 14"/>
          <p:cNvGraphicFramePr/>
          <p:nvPr>
            <p:extLst/>
          </p:nvPr>
        </p:nvGraphicFramePr>
        <p:xfrm>
          <a:off x="5002266" y="2697842"/>
          <a:ext cx="4025989" cy="1823517"/>
        </p:xfrm>
        <a:graphic>
          <a:graphicData uri="http://schemas.openxmlformats.org/drawingml/2006/chart">
            <c:chart xmlns:c="http://schemas.openxmlformats.org/drawingml/2006/chart" xmlns:r="http://schemas.openxmlformats.org/officeDocument/2006/relationships" r:id="rId3"/>
          </a:graphicData>
        </a:graphic>
      </p:graphicFrame>
      <p:sp>
        <p:nvSpPr>
          <p:cNvPr id="19" name="円/楕円 18"/>
          <p:cNvSpPr/>
          <p:nvPr/>
        </p:nvSpPr>
        <p:spPr>
          <a:xfrm>
            <a:off x="5369627" y="3377272"/>
            <a:ext cx="1262910" cy="6499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4" name="正方形/長方形 23"/>
          <p:cNvSpPr/>
          <p:nvPr/>
        </p:nvSpPr>
        <p:spPr>
          <a:xfrm>
            <a:off x="52114" y="5622474"/>
            <a:ext cx="9038769" cy="930565"/>
          </a:xfrm>
          <a:prstGeom prst="rect">
            <a:avLst/>
          </a:prstGeom>
          <a:ln w="28575">
            <a:solidFill>
              <a:srgbClr val="99CCFF"/>
            </a:solidFill>
          </a:ln>
        </p:spPr>
        <p:style>
          <a:lnRef idx="2">
            <a:schemeClr val="accent1"/>
          </a:lnRef>
          <a:fillRef idx="1">
            <a:schemeClr val="lt1"/>
          </a:fillRef>
          <a:effectRef idx="0">
            <a:schemeClr val="accent1"/>
          </a:effectRef>
          <a:fontRef idx="minor">
            <a:schemeClr val="dk1"/>
          </a:fontRef>
        </p:style>
        <p:txBody>
          <a:bodyPr lIns="66462" rIns="66462" rtlCol="0" anchor="t"/>
          <a:lstStyle/>
          <a:p>
            <a:pPr fontAlgn="auto">
              <a:spcBef>
                <a:spcPts val="0"/>
              </a:spcBef>
              <a:spcAft>
                <a:spcPts val="277"/>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２．加算の充実</a:t>
            </a:r>
            <a:endParaRPr lang="en-US" altLang="ja-JP"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277"/>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指導員加配加算の拡充：一定の条件を満たす場合、児童指導員等の加配２名分まで報酬上評価。　　　　</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155</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２名分　</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277"/>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関係機関連携加算の拡充：学校と連携して個別支援計画の作成等を行った場合の評価を拡充。　　　　１年に１回　→　１月に１回</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277"/>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保育・教育等移行支援加算の創設：子ども子育て施策等への移行支援を行った場合に評価する。　　　　</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単位／回　　　　等</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テキスト ボックス 24"/>
          <p:cNvSpPr txBox="1"/>
          <p:nvPr/>
        </p:nvSpPr>
        <p:spPr>
          <a:xfrm>
            <a:off x="0" y="263769"/>
            <a:ext cx="9144000" cy="436062"/>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fontAlgn="auto">
              <a:spcBef>
                <a:spcPts val="0"/>
              </a:spcBef>
              <a:spcAft>
                <a:spcPts val="0"/>
              </a:spcAft>
            </a:pPr>
            <a:r>
              <a:rPr lang="ja-JP" altLang="en-US" sz="2123"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利用者の状態や提供時間に応じた放課後等デイサービスの報酬の見直し</a:t>
            </a:r>
            <a:endParaRPr lang="en-US" altLang="ja-JP" sz="2123"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円/楕円 10"/>
          <p:cNvSpPr/>
          <p:nvPr/>
        </p:nvSpPr>
        <p:spPr>
          <a:xfrm>
            <a:off x="5436096" y="1248759"/>
            <a:ext cx="1446609" cy="11167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 name="正方形/長方形 1"/>
          <p:cNvSpPr/>
          <p:nvPr/>
        </p:nvSpPr>
        <p:spPr>
          <a:xfrm>
            <a:off x="118582" y="2830780"/>
            <a:ext cx="4873628" cy="859466"/>
          </a:xfrm>
          <a:prstGeom prst="rect">
            <a:avLst/>
          </a:prstGeom>
          <a:ln w="12700">
            <a:solidFill>
              <a:schemeClr val="tx2"/>
            </a:solidFill>
            <a:prstDash val="sysDash"/>
          </a:ln>
        </p:spPr>
        <p:txBody>
          <a:bodyPr wrap="square" rIns="33231">
            <a:spAutoFit/>
          </a:bodyPr>
          <a:lstStyle/>
          <a:p>
            <a:pPr fontAlgn="auto">
              <a:spcBef>
                <a:spcPts val="0"/>
              </a:spcBef>
              <a:spcAft>
                <a:spcPts val="0"/>
              </a:spcAft>
            </a:pP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［現行の基本報酬の例］</a:t>
            </a: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（１）授業の終了後に行う場合</a:t>
            </a: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・利用定員が</a:t>
            </a:r>
            <a:r>
              <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人以下の場合　</a:t>
            </a:r>
            <a:r>
              <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473</a:t>
            </a: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単位（児童発達支援管理責任者専任加算計上後</a:t>
            </a:r>
            <a:r>
              <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※678</a:t>
            </a: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（２）休業日に行う場合</a:t>
            </a: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・利用定員が</a:t>
            </a:r>
            <a:r>
              <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人以下の場合　</a:t>
            </a:r>
            <a:r>
              <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611</a:t>
            </a: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単位（児童発達支援管理責任者専任加算計上後</a:t>
            </a:r>
            <a:r>
              <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※816</a:t>
            </a: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正方形/長方形 3"/>
          <p:cNvSpPr/>
          <p:nvPr/>
        </p:nvSpPr>
        <p:spPr>
          <a:xfrm>
            <a:off x="118582" y="4027220"/>
            <a:ext cx="4873628" cy="1262910"/>
          </a:xfrm>
          <a:prstGeom prst="rect">
            <a:avLst/>
          </a:prstGeom>
          <a:ln w="12700">
            <a:solidFill>
              <a:schemeClr val="tx2"/>
            </a:solidFill>
            <a:prstDash val="sysDash"/>
          </a:ln>
        </p:spPr>
        <p:txBody>
          <a:bodyPr wrap="square">
            <a:noAutofit/>
          </a:bodyPr>
          <a:lstStyle/>
          <a:p>
            <a:pPr fontAlgn="auto">
              <a:spcBef>
                <a:spcPts val="0"/>
              </a:spcBef>
              <a:spcAft>
                <a:spcPts val="0"/>
              </a:spcAft>
            </a:pP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［見直し後の基本報酬の例］　　　　　　　　　</a:t>
            </a: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（１）授業の終了後に行う場合</a:t>
            </a: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・利用定員が</a:t>
            </a:r>
            <a:r>
              <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人以下の場合</a:t>
            </a: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（２）休業日に行う場合</a:t>
            </a: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・利用定員が</a:t>
            </a:r>
            <a:r>
              <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人以下の場合</a:t>
            </a: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6" name="表 15"/>
          <p:cNvGraphicFramePr>
            <a:graphicFrameLocks noGrp="1"/>
          </p:cNvGraphicFramePr>
          <p:nvPr>
            <p:extLst/>
          </p:nvPr>
        </p:nvGraphicFramePr>
        <p:xfrm>
          <a:off x="2312058" y="4093689"/>
          <a:ext cx="2525817" cy="633045"/>
        </p:xfrm>
        <a:graphic>
          <a:graphicData uri="http://schemas.openxmlformats.org/drawingml/2006/table">
            <a:tbl>
              <a:tblPr firstRow="1" bandRow="1">
                <a:tableStyleId>{5940675A-B579-460E-94D1-54222C63F5DA}</a:tableStyleId>
              </a:tblPr>
              <a:tblGrid>
                <a:gridCol w="841939">
                  <a:extLst>
                    <a:ext uri="{9D8B030D-6E8A-4147-A177-3AD203B41FA5}">
                      <a16:colId xmlns:a16="http://schemas.microsoft.com/office/drawing/2014/main" val="20000"/>
                    </a:ext>
                  </a:extLst>
                </a:gridCol>
                <a:gridCol w="841939">
                  <a:extLst>
                    <a:ext uri="{9D8B030D-6E8A-4147-A177-3AD203B41FA5}">
                      <a16:colId xmlns:a16="http://schemas.microsoft.com/office/drawing/2014/main" val="20001"/>
                    </a:ext>
                  </a:extLst>
                </a:gridCol>
                <a:gridCol w="841939">
                  <a:extLst>
                    <a:ext uri="{9D8B030D-6E8A-4147-A177-3AD203B41FA5}">
                      <a16:colId xmlns:a16="http://schemas.microsoft.com/office/drawing/2014/main" val="20002"/>
                    </a:ext>
                  </a:extLst>
                </a:gridCol>
              </a:tblGrid>
              <a:tr h="211015">
                <a:tc>
                  <a:txBody>
                    <a:bodyPr/>
                    <a:lstStyle/>
                    <a:p>
                      <a:endPar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tc>
                <a:tc>
                  <a:txBody>
                    <a:bodyPr/>
                    <a:lstStyle/>
                    <a:p>
                      <a:pPr algn="ctr"/>
                      <a:r>
                        <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指標該当</a:t>
                      </a:r>
                    </a:p>
                  </a:txBody>
                  <a:tcPr marL="84406" marR="84406" marT="42203" marB="42203"/>
                </a:tc>
                <a:tc>
                  <a:txBody>
                    <a:bodyPr/>
                    <a:lstStyle/>
                    <a:p>
                      <a:pPr algn="ctr"/>
                      <a:r>
                        <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それ以外</a:t>
                      </a:r>
                    </a:p>
                  </a:txBody>
                  <a:tcPr marL="84406" marR="84406" marT="42203" marB="42203"/>
                </a:tc>
                <a:extLst>
                  <a:ext uri="{0D108BD9-81ED-4DB2-BD59-A6C34878D82A}">
                    <a16:rowId xmlns:a16="http://schemas.microsoft.com/office/drawing/2014/main" val="10000"/>
                  </a:ext>
                </a:extLst>
              </a:tr>
              <a:tr h="211015">
                <a:tc>
                  <a:txBody>
                    <a:bodyPr/>
                    <a:lstStyle/>
                    <a:p>
                      <a:pPr algn="ctr"/>
                      <a:r>
                        <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通常時間</a:t>
                      </a:r>
                    </a:p>
                  </a:txBody>
                  <a:tcPr marL="84406" marR="84406" marT="42203" marB="42203"/>
                </a:tc>
                <a:tc>
                  <a:txBody>
                    <a:bodyPr/>
                    <a:lstStyle/>
                    <a:p>
                      <a:pPr algn="r"/>
                      <a:r>
                        <a:rPr kumimoji="1" lang="en-US" altLang="ja-JP"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656</a:t>
                      </a:r>
                      <a:r>
                        <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a:t>
                      </a:r>
                    </a:p>
                  </a:txBody>
                  <a:tcPr marL="84406" marR="84406" marT="42203" marB="42203"/>
                </a:tc>
                <a:tc>
                  <a:txBody>
                    <a:bodyPr/>
                    <a:lstStyle/>
                    <a:p>
                      <a:pPr algn="r"/>
                      <a:r>
                        <a:rPr kumimoji="1" lang="en-US" altLang="ja-JP"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609</a:t>
                      </a:r>
                      <a:r>
                        <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a:t>
                      </a:r>
                    </a:p>
                  </a:txBody>
                  <a:tcPr marL="84406" marR="84406" marT="42203" marB="42203"/>
                </a:tc>
                <a:extLst>
                  <a:ext uri="{0D108BD9-81ED-4DB2-BD59-A6C34878D82A}">
                    <a16:rowId xmlns:a16="http://schemas.microsoft.com/office/drawing/2014/main" val="10001"/>
                  </a:ext>
                </a:extLst>
              </a:tr>
              <a:tr h="211015">
                <a:tc>
                  <a:txBody>
                    <a:bodyPr/>
                    <a:lstStyle/>
                    <a:p>
                      <a:pPr algn="ctr"/>
                      <a:r>
                        <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短 時 間</a:t>
                      </a:r>
                    </a:p>
                  </a:txBody>
                  <a:tcPr marL="84406" marR="84406" marT="42203" marB="42203"/>
                </a:tc>
                <a:tc>
                  <a:txBody>
                    <a:bodyPr/>
                    <a:lstStyle/>
                    <a:p>
                      <a:pPr algn="r"/>
                      <a:r>
                        <a:rPr kumimoji="1" lang="en-US" altLang="ja-JP"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645</a:t>
                      </a:r>
                      <a:r>
                        <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a:t>
                      </a:r>
                    </a:p>
                  </a:txBody>
                  <a:tcPr marL="84406" marR="84406" marT="42203" marB="42203"/>
                </a:tc>
                <a:tc>
                  <a:txBody>
                    <a:bodyPr/>
                    <a:lstStyle/>
                    <a:p>
                      <a:pPr algn="r"/>
                      <a:r>
                        <a:rPr kumimoji="1" lang="en-US" altLang="ja-JP"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596</a:t>
                      </a:r>
                      <a:r>
                        <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a:t>
                      </a:r>
                    </a:p>
                  </a:txBody>
                  <a:tcPr marL="84406" marR="84406" marT="42203" marB="42203"/>
                </a:tc>
                <a:extLst>
                  <a:ext uri="{0D108BD9-81ED-4DB2-BD59-A6C34878D82A}">
                    <a16:rowId xmlns:a16="http://schemas.microsoft.com/office/drawing/2014/main" val="10002"/>
                  </a:ext>
                </a:extLst>
              </a:tr>
            </a:tbl>
          </a:graphicData>
        </a:graphic>
      </p:graphicFrame>
      <p:graphicFrame>
        <p:nvGraphicFramePr>
          <p:cNvPr id="18" name="表 17"/>
          <p:cNvGraphicFramePr>
            <a:graphicFrameLocks noGrp="1"/>
          </p:cNvGraphicFramePr>
          <p:nvPr>
            <p:extLst/>
          </p:nvPr>
        </p:nvGraphicFramePr>
        <p:xfrm>
          <a:off x="2312058" y="4825896"/>
          <a:ext cx="2525817" cy="422030"/>
        </p:xfrm>
        <a:graphic>
          <a:graphicData uri="http://schemas.openxmlformats.org/drawingml/2006/table">
            <a:tbl>
              <a:tblPr firstRow="1" bandRow="1">
                <a:tableStyleId>{5940675A-B579-460E-94D1-54222C63F5DA}</a:tableStyleId>
              </a:tblPr>
              <a:tblGrid>
                <a:gridCol w="841939">
                  <a:extLst>
                    <a:ext uri="{9D8B030D-6E8A-4147-A177-3AD203B41FA5}">
                      <a16:colId xmlns:a16="http://schemas.microsoft.com/office/drawing/2014/main" val="20000"/>
                    </a:ext>
                  </a:extLst>
                </a:gridCol>
                <a:gridCol w="841939">
                  <a:extLst>
                    <a:ext uri="{9D8B030D-6E8A-4147-A177-3AD203B41FA5}">
                      <a16:colId xmlns:a16="http://schemas.microsoft.com/office/drawing/2014/main" val="20001"/>
                    </a:ext>
                  </a:extLst>
                </a:gridCol>
                <a:gridCol w="841939">
                  <a:extLst>
                    <a:ext uri="{9D8B030D-6E8A-4147-A177-3AD203B41FA5}">
                      <a16:colId xmlns:a16="http://schemas.microsoft.com/office/drawing/2014/main" val="20002"/>
                    </a:ext>
                  </a:extLst>
                </a:gridCol>
              </a:tblGrid>
              <a:tr h="211015">
                <a:tc>
                  <a:txBody>
                    <a:bodyPr/>
                    <a:lstStyle/>
                    <a:p>
                      <a:endPar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tc>
                <a:tc>
                  <a:txBody>
                    <a:bodyPr/>
                    <a:lstStyle/>
                    <a:p>
                      <a:pPr algn="ctr"/>
                      <a:r>
                        <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指標該当</a:t>
                      </a:r>
                    </a:p>
                  </a:txBody>
                  <a:tcPr marL="84406" marR="84406" marT="42203" marB="42203"/>
                </a:tc>
                <a:tc>
                  <a:txBody>
                    <a:bodyPr/>
                    <a:lstStyle/>
                    <a:p>
                      <a:pPr algn="ctr"/>
                      <a:r>
                        <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それ以外</a:t>
                      </a:r>
                    </a:p>
                  </a:txBody>
                  <a:tcPr marL="84406" marR="84406" marT="42203" marB="42203"/>
                </a:tc>
                <a:extLst>
                  <a:ext uri="{0D108BD9-81ED-4DB2-BD59-A6C34878D82A}">
                    <a16:rowId xmlns:a16="http://schemas.microsoft.com/office/drawing/2014/main" val="10000"/>
                  </a:ext>
                </a:extLst>
              </a:tr>
              <a:tr h="211015">
                <a:tc>
                  <a:txBody>
                    <a:bodyPr/>
                    <a:lstStyle/>
                    <a:p>
                      <a:pPr algn="ctr"/>
                      <a:r>
                        <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区     分</a:t>
                      </a:r>
                    </a:p>
                  </a:txBody>
                  <a:tcPr marL="84406" marR="84406" marT="42203" marB="42203"/>
                </a:tc>
                <a:tc>
                  <a:txBody>
                    <a:bodyPr/>
                    <a:lstStyle/>
                    <a:p>
                      <a:pPr algn="r"/>
                      <a:r>
                        <a:rPr kumimoji="1" lang="en-US" altLang="ja-JP"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787</a:t>
                      </a:r>
                      <a:r>
                        <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a:t>
                      </a:r>
                    </a:p>
                  </a:txBody>
                  <a:tcPr marL="84406" marR="84406" marT="42203" marB="42203"/>
                </a:tc>
                <a:tc>
                  <a:txBody>
                    <a:bodyPr/>
                    <a:lstStyle/>
                    <a:p>
                      <a:pPr algn="r"/>
                      <a:r>
                        <a:rPr kumimoji="1" lang="en-US" altLang="ja-JP"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726</a:t>
                      </a:r>
                      <a:r>
                        <a:rPr kumimoji="1"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a:t>
                      </a:r>
                    </a:p>
                  </a:txBody>
                  <a:tcPr marL="84406" marR="84406" marT="42203" marB="42203"/>
                </a:tc>
                <a:extLst>
                  <a:ext uri="{0D108BD9-81ED-4DB2-BD59-A6C34878D82A}">
                    <a16:rowId xmlns:a16="http://schemas.microsoft.com/office/drawing/2014/main" val="10001"/>
                  </a:ext>
                </a:extLst>
              </a:tr>
            </a:tbl>
          </a:graphicData>
        </a:graphic>
      </p:graphicFrame>
      <p:sp>
        <p:nvSpPr>
          <p:cNvPr id="5" name="正方形/長方形 4"/>
          <p:cNvSpPr/>
          <p:nvPr/>
        </p:nvSpPr>
        <p:spPr>
          <a:xfrm>
            <a:off x="118582" y="5276461"/>
            <a:ext cx="4572000" cy="220188"/>
          </a:xfrm>
          <a:prstGeom prst="rect">
            <a:avLst/>
          </a:prstGeom>
        </p:spPr>
        <p:txBody>
          <a:bodyPr>
            <a:spAutoFit/>
          </a:bodyPr>
          <a:lstStyle/>
          <a:p>
            <a:pPr fontAlgn="auto">
              <a:spcBef>
                <a:spcPts val="0"/>
              </a:spcBef>
              <a:spcAft>
                <a:spcPts val="0"/>
              </a:spcAft>
            </a:pPr>
            <a:r>
              <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児童発達支援管理責任者</a:t>
            </a: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専任</a:t>
            </a:r>
            <a:r>
              <a:rPr lang="zh-TW"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a:t>
            </a: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は報酬改定に伴い改定後の基本報酬に組込み</a:t>
            </a:r>
          </a:p>
        </p:txBody>
      </p:sp>
      <p:sp>
        <p:nvSpPr>
          <p:cNvPr id="6" name="下矢印 5"/>
          <p:cNvSpPr/>
          <p:nvPr/>
        </p:nvSpPr>
        <p:spPr>
          <a:xfrm>
            <a:off x="2189817" y="3715765"/>
            <a:ext cx="731158" cy="247203"/>
          </a:xfrm>
          <a:prstGeom prst="down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pic>
        <p:nvPicPr>
          <p:cNvPr id="21" name="Picture 14" descr="幼稚園のイラスト">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72270" y="4224431"/>
            <a:ext cx="2025467" cy="1158568"/>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16" descr="女の子の乗った車椅子を押す人のイラスト">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80850" y="4354511"/>
            <a:ext cx="998538" cy="1118811"/>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18" descr="子供たちを見守る保育士のイラスト"/>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95446" y="4281756"/>
            <a:ext cx="1043917" cy="1043917"/>
          </a:xfrm>
          <a:prstGeom prst="rect">
            <a:avLst/>
          </a:prstGeom>
          <a:noFill/>
          <a:extLst>
            <a:ext uri="{909E8E84-426E-40dd-AFC4-6F175D3DCCD1}">
              <a14:hiddenFill xmlns="" xmlns:a14="http://schemas.microsoft.com/office/drawing/2010/main">
                <a:solidFill>
                  <a:srgbClr val="FFFFFF"/>
                </a:solidFill>
              </a14:hiddenFill>
            </a:ext>
          </a:extLst>
        </p:spPr>
      </p:pic>
      <p:sp>
        <p:nvSpPr>
          <p:cNvPr id="7" name="スライド番号プレースホルダー 6"/>
          <p:cNvSpPr>
            <a:spLocks noGrp="1"/>
          </p:cNvSpPr>
          <p:nvPr>
            <p:ph type="sldNum" sz="quarter" idx="12"/>
          </p:nvPr>
        </p:nvSpPr>
        <p:spPr>
          <a:xfrm>
            <a:off x="7070908" y="6566293"/>
            <a:ext cx="2057400" cy="365125"/>
          </a:xfrm>
        </p:spPr>
        <p:txBody>
          <a:bodyPr/>
          <a:lstStyle/>
          <a:p>
            <a:pPr>
              <a:defRPr/>
            </a:pPr>
            <a:fld id="{804D6B79-3AEB-42FE-A736-A41F7AEA0445}" type="slidenum">
              <a:rPr lang="en-US" altLang="ja-JP" smtClean="0"/>
              <a:pPr>
                <a:defRPr/>
              </a:pPr>
              <a:t>74</a:t>
            </a:fld>
            <a:endParaRPr lang="en-US" altLang="ja-JP" dirty="0"/>
          </a:p>
        </p:txBody>
      </p:sp>
      <p:sp>
        <p:nvSpPr>
          <p:cNvPr id="26"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41049509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会社のキャラクター（元気）">
            <a:hlinkClick r:id="rId2"/>
          </p:cNvPr>
          <p:cNvSpPr>
            <a:spLocks noChangeAspect="1" noChangeArrowheads="1"/>
          </p:cNvSpPr>
          <p:nvPr/>
        </p:nvSpPr>
        <p:spPr bwMode="auto">
          <a:xfrm>
            <a:off x="4423997" y="130419"/>
            <a:ext cx="281354" cy="281355"/>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49" name="テキスト ボックス 48"/>
          <p:cNvSpPr txBox="1"/>
          <p:nvPr/>
        </p:nvSpPr>
        <p:spPr>
          <a:xfrm>
            <a:off x="69811" y="754160"/>
            <a:ext cx="8955607" cy="603820"/>
          </a:xfrm>
          <a:prstGeom prst="rect">
            <a:avLst/>
          </a:prstGeom>
          <a:noFill/>
          <a:ln w="19050">
            <a:solidFill>
              <a:srgbClr val="99CCFF"/>
            </a:solidFill>
          </a:ln>
        </p:spPr>
        <p:txBody>
          <a:bodyPr wrap="square" rtlCol="0">
            <a:spAutoFit/>
          </a:bodyPr>
          <a:lstStyle/>
          <a:p>
            <a:pPr marL="246191" indent="-246191" fontAlgn="auto">
              <a:spcBef>
                <a:spcPts val="0"/>
              </a:spcBef>
              <a:spcAft>
                <a:spcPts val="0"/>
              </a:spcAft>
              <a:tabLst>
                <a:tab pos="246191" algn="l"/>
              </a:tabLs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長期に入院する精神障害者等の地域移行を進めていくため、地域生活支援拠点等の整備を促進し、その機能の充実・強化を更に進めるとともに、生活の場であるグループホームを確保し、地域相談支援等の既存サービスや新たに創設された自立生活援助の活用により、関係機関・関係者による連携や、サービスを複合的に提供できる体制を強化する。</a:t>
            </a:r>
          </a:p>
        </p:txBody>
      </p:sp>
      <p:grpSp>
        <p:nvGrpSpPr>
          <p:cNvPr id="80" name="グループ化 79"/>
          <p:cNvGrpSpPr/>
          <p:nvPr/>
        </p:nvGrpSpPr>
        <p:grpSpPr>
          <a:xfrm>
            <a:off x="1315023" y="4773275"/>
            <a:ext cx="2326412" cy="1646826"/>
            <a:chOff x="2792760" y="1077191"/>
            <a:chExt cx="2520280" cy="1784062"/>
          </a:xfrm>
        </p:grpSpPr>
        <p:graphicFrame>
          <p:nvGraphicFramePr>
            <p:cNvPr id="82" name="図表 81"/>
            <p:cNvGraphicFramePr/>
            <p:nvPr>
              <p:extLst/>
            </p:nvPr>
          </p:nvGraphicFramePr>
          <p:xfrm>
            <a:off x="2792760" y="1170410"/>
            <a:ext cx="2520280" cy="16825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3" name="Picture 18" descr="アパートのイラスト（建物）">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31103" y="1124744"/>
              <a:ext cx="969769" cy="883568"/>
            </a:xfrm>
            <a:prstGeom prst="rect">
              <a:avLst/>
            </a:prstGeom>
            <a:noFill/>
            <a:extLst>
              <a:ext uri="{909E8E84-426E-40dd-AFC4-6F175D3DCCD1}">
                <a14:hiddenFill xmlns="" xmlns:a14="http://schemas.microsoft.com/office/drawing/2010/main">
                  <a:solidFill>
                    <a:srgbClr val="FFFFFF"/>
                  </a:solidFill>
                </a14:hiddenFill>
              </a:ext>
            </a:extLst>
          </p:spPr>
        </p:pic>
        <p:pic>
          <p:nvPicPr>
            <p:cNvPr id="84" name="Picture 20" descr="マンションのイラスト（建物）"/>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15156" y="1077191"/>
              <a:ext cx="857250" cy="857250"/>
            </a:xfrm>
            <a:prstGeom prst="rect">
              <a:avLst/>
            </a:prstGeom>
            <a:noFill/>
            <a:extLst>
              <a:ext uri="{909E8E84-426E-40dd-AFC4-6F175D3DCCD1}">
                <a14:hiddenFill xmlns="" xmlns:a14="http://schemas.microsoft.com/office/drawing/2010/main">
                  <a:solidFill>
                    <a:srgbClr val="FFFFFF"/>
                  </a:solidFill>
                </a14:hiddenFill>
              </a:ext>
            </a:extLst>
          </p:spPr>
        </p:pic>
        <p:pic>
          <p:nvPicPr>
            <p:cNvPr id="85" name="Picture 22" descr="雨戸が空いた家のイラスト">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67708" y="2252025"/>
              <a:ext cx="609228" cy="609228"/>
            </a:xfrm>
            <a:prstGeom prst="rect">
              <a:avLst/>
            </a:prstGeom>
            <a:noFill/>
            <a:extLst>
              <a:ext uri="{909E8E84-426E-40dd-AFC4-6F175D3DCCD1}">
                <a14:hiddenFill xmlns="" xmlns:a14="http://schemas.microsoft.com/office/drawing/2010/main">
                  <a:solidFill>
                    <a:srgbClr val="FFFFFF"/>
                  </a:solidFill>
                </a14:hiddenFill>
              </a:ext>
            </a:extLst>
          </p:spPr>
        </p:pic>
        <p:pic>
          <p:nvPicPr>
            <p:cNvPr id="88" name="Picture 24" descr="怒る女性のイラスト（段階3）">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69974" y="1413420"/>
              <a:ext cx="371870" cy="499826"/>
            </a:xfrm>
            <a:prstGeom prst="rect">
              <a:avLst/>
            </a:prstGeom>
            <a:noFill/>
            <a:extLst>
              <a:ext uri="{909E8E84-426E-40dd-AFC4-6F175D3DCCD1}">
                <a14:hiddenFill xmlns="" xmlns:a14="http://schemas.microsoft.com/office/drawing/2010/main">
                  <a:solidFill>
                    <a:srgbClr val="FFFFFF"/>
                  </a:solidFill>
                </a14:hiddenFill>
              </a:ext>
            </a:extLst>
          </p:spPr>
        </p:pic>
        <p:pic>
          <p:nvPicPr>
            <p:cNvPr id="89" name="Picture 26" descr="http://1.bp.blogspot.com/-J_kKMN0kKY4/WKFi_e4DKoI/AAAAAAABBro/Rzl-_v5dtqgiwVhP918MkEIR65pXoEZDQCLcB/s800/face_smile_man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55967" y="2420888"/>
              <a:ext cx="313993" cy="423092"/>
            </a:xfrm>
            <a:prstGeom prst="rect">
              <a:avLst/>
            </a:prstGeom>
            <a:noFill/>
            <a:extLst>
              <a:ext uri="{909E8E84-426E-40dd-AFC4-6F175D3DCCD1}">
                <a14:hiddenFill xmlns="" xmlns:a14="http://schemas.microsoft.com/office/drawing/2010/main">
                  <a:solidFill>
                    <a:srgbClr val="FFFFFF"/>
                  </a:solidFill>
                </a14:hiddenFill>
              </a:ext>
            </a:extLst>
          </p:spPr>
        </p:pic>
        <p:pic>
          <p:nvPicPr>
            <p:cNvPr id="97" name="Picture 28" descr="http://3.bp.blogspot.com/-X7fIR1St4Mg/VZ-Qixp_SbI/AAAAAAAAvNY/uCIXnzPDPow/s800/ojisan1_cry.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659305" y="1437162"/>
              <a:ext cx="432048" cy="497279"/>
            </a:xfrm>
            <a:prstGeom prst="rect">
              <a:avLst/>
            </a:prstGeom>
            <a:noFill/>
            <a:extLst>
              <a:ext uri="{909E8E84-426E-40dd-AFC4-6F175D3DCCD1}">
                <a14:hiddenFill xmlns="" xmlns:a14="http://schemas.microsoft.com/office/drawing/2010/main">
                  <a:solidFill>
                    <a:srgbClr val="FFFFFF"/>
                  </a:solidFill>
                </a14:hiddenFill>
              </a:ext>
            </a:extLst>
          </p:spPr>
        </p:pic>
        <p:pic>
          <p:nvPicPr>
            <p:cNvPr id="105" name="Picture 30" descr="通勤しているOLのイラスト">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772549" y="1413420"/>
              <a:ext cx="576064" cy="890821"/>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79" name="正方形/長方形 78"/>
          <p:cNvSpPr/>
          <p:nvPr/>
        </p:nvSpPr>
        <p:spPr>
          <a:xfrm>
            <a:off x="322997" y="4293096"/>
            <a:ext cx="2919625" cy="539763"/>
          </a:xfrm>
          <a:prstGeom prst="rect">
            <a:avLst/>
          </a:prstGeom>
        </p:spPr>
        <p:txBody>
          <a:bodyPr wrap="square" lIns="0" rIns="0">
            <a:spAutoFit/>
          </a:bodyPr>
          <a:lstStyle/>
          <a:p>
            <a:pP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一定の期間にわたり、定期的な巡回訪問や随時の対応により、障害者の理解力、生活力等を補う観点から、適時のタイミングで適切な支援を行う。</a:t>
            </a:r>
          </a:p>
        </p:txBody>
      </p:sp>
      <p:grpSp>
        <p:nvGrpSpPr>
          <p:cNvPr id="112" name="グループ化 111"/>
          <p:cNvGrpSpPr/>
          <p:nvPr/>
        </p:nvGrpSpPr>
        <p:grpSpPr>
          <a:xfrm>
            <a:off x="1311389" y="2351797"/>
            <a:ext cx="867730" cy="811328"/>
            <a:chOff x="2056284" y="4108159"/>
            <a:chExt cx="952500" cy="890588"/>
          </a:xfrm>
        </p:grpSpPr>
        <p:pic>
          <p:nvPicPr>
            <p:cNvPr id="113" name="Picture 8" descr="家のイラスト3">
              <a:hlinkClick r:id="rId19"/>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056284" y="4108159"/>
              <a:ext cx="952500" cy="890588"/>
            </a:xfrm>
            <a:prstGeom prst="rect">
              <a:avLst/>
            </a:prstGeom>
            <a:noFill/>
            <a:extLst>
              <a:ext uri="{909E8E84-426E-40dd-AFC4-6F175D3DCCD1}">
                <a14:hiddenFill xmlns="" xmlns:a14="http://schemas.microsoft.com/office/drawing/2010/main">
                  <a:solidFill>
                    <a:srgbClr val="FFFFFF"/>
                  </a:solidFill>
                </a14:hiddenFill>
              </a:ext>
            </a:extLst>
          </p:spPr>
        </p:pic>
        <p:pic>
          <p:nvPicPr>
            <p:cNvPr id="117" name="Picture 30" descr="社会福祉士のイラスト（男性）">
              <a:hlinkClick r:id="rId21"/>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244437" y="4327973"/>
              <a:ext cx="605698" cy="641328"/>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7" name="正方形/長方形 6"/>
          <p:cNvSpPr/>
          <p:nvPr/>
        </p:nvSpPr>
        <p:spPr>
          <a:xfrm>
            <a:off x="317989" y="1833746"/>
            <a:ext cx="3048452" cy="717119"/>
          </a:xfrm>
          <a:prstGeom prst="rect">
            <a:avLst/>
          </a:prstGeom>
        </p:spPr>
        <p:txBody>
          <a:bodyPr wrap="square" lIns="0" rIns="0">
            <a:spAutoFit/>
          </a:bodyPr>
          <a:lstStyle/>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精神科病院等に１年以上入院していた精神障害者に対して、地域で生活するために必要な相談援助等を社会福祉士、精神保健福祉士又は</a:t>
            </a:r>
            <a:r>
              <a:rPr lang="ja-JP" altLang="en-US" sz="1015">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公認心理師等が</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実施することを評価。</a:t>
            </a:r>
          </a:p>
        </p:txBody>
      </p:sp>
      <p:pic>
        <p:nvPicPr>
          <p:cNvPr id="2050" name="Picture 2" descr="家の見学をしている家族のイラスト">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609820" y="2451464"/>
            <a:ext cx="1395847" cy="1110474"/>
          </a:xfrm>
          <a:prstGeom prst="rect">
            <a:avLst/>
          </a:prstGeom>
          <a:noFill/>
          <a:extLst>
            <a:ext uri="{909E8E84-426E-40dd-AFC4-6F175D3DCCD1}">
              <a14:hiddenFill xmlns="" xmlns:a14="http://schemas.microsoft.com/office/drawing/2010/main">
                <a:solidFill>
                  <a:srgbClr val="FFFFFF"/>
                </a:solidFill>
              </a14:hiddenFill>
            </a:ext>
          </a:extLst>
        </p:spPr>
      </p:pic>
      <p:sp>
        <p:nvSpPr>
          <p:cNvPr id="122" name="正方形/長方形 121"/>
          <p:cNvSpPr/>
          <p:nvPr/>
        </p:nvSpPr>
        <p:spPr>
          <a:xfrm>
            <a:off x="5834910" y="1877969"/>
            <a:ext cx="2991102" cy="560923"/>
          </a:xfrm>
          <a:prstGeom prst="rect">
            <a:avLst/>
          </a:prstGeom>
        </p:spPr>
        <p:txBody>
          <a:bodyPr wrap="square" lIns="0" rIns="0">
            <a:spAutoFit/>
          </a:bodyPr>
          <a:lstStyle/>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精神科病院等からの地域移行を促進するため、地域移行実績や専門職の配置、病院等との緊密な連携を評価した新たな基本報酬を設定。</a:t>
            </a:r>
          </a:p>
        </p:txBody>
      </p:sp>
      <p:sp>
        <p:nvSpPr>
          <p:cNvPr id="126" name="正方形/長方形 125"/>
          <p:cNvSpPr/>
          <p:nvPr/>
        </p:nvSpPr>
        <p:spPr>
          <a:xfrm>
            <a:off x="5967847" y="4326201"/>
            <a:ext cx="2919964" cy="717119"/>
          </a:xfrm>
          <a:prstGeom prst="rect">
            <a:avLst/>
          </a:prstGeom>
        </p:spPr>
        <p:txBody>
          <a:bodyPr wrap="square" lIns="0" rIns="0">
            <a:spAutoFit/>
          </a:bodyPr>
          <a:lstStyle/>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医療観察法対象者や刑務所出所者等の社会復帰を促すため、訓練系、就労系サービス事業所において、精神保健福祉士等の配置や、訪問により支援を実施していることを評価。</a:t>
            </a:r>
          </a:p>
        </p:txBody>
      </p:sp>
      <p:sp>
        <p:nvSpPr>
          <p:cNvPr id="53" name="テキスト ボックス 52"/>
          <p:cNvSpPr txBox="1"/>
          <p:nvPr/>
        </p:nvSpPr>
        <p:spPr>
          <a:xfrm>
            <a:off x="0" y="238491"/>
            <a:ext cx="9144000" cy="436062"/>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841830" fontAlgn="auto">
              <a:spcBef>
                <a:spcPts val="0"/>
              </a:spcBef>
              <a:spcAft>
                <a:spcPts val="0"/>
              </a:spcAft>
            </a:pPr>
            <a:r>
              <a:rPr lang="ja-JP" altLang="en-US"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精神障害者の地域移行の推進</a:t>
            </a:r>
            <a:endParaRPr lang="en-US" altLang="ja-JP"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p:cNvSpPr/>
          <p:nvPr/>
        </p:nvSpPr>
        <p:spPr>
          <a:xfrm>
            <a:off x="4572000" y="1494430"/>
            <a:ext cx="4335546" cy="2464448"/>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72" name="正方形/長方形 71"/>
          <p:cNvSpPr/>
          <p:nvPr/>
        </p:nvSpPr>
        <p:spPr>
          <a:xfrm>
            <a:off x="251520" y="1494429"/>
            <a:ext cx="4335546" cy="2479992"/>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74" name="正方形/長方形 73"/>
          <p:cNvSpPr/>
          <p:nvPr/>
        </p:nvSpPr>
        <p:spPr>
          <a:xfrm>
            <a:off x="251520" y="3960751"/>
            <a:ext cx="4335546" cy="2479992"/>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75" name="正方形/長方形 74"/>
          <p:cNvSpPr/>
          <p:nvPr/>
        </p:nvSpPr>
        <p:spPr>
          <a:xfrm>
            <a:off x="4572000" y="3962625"/>
            <a:ext cx="4335546" cy="2478118"/>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4" name="円/楕円 3"/>
          <p:cNvSpPr/>
          <p:nvPr/>
        </p:nvSpPr>
        <p:spPr>
          <a:xfrm>
            <a:off x="3217992" y="1926095"/>
            <a:ext cx="2708017" cy="4098716"/>
          </a:xfrm>
          <a:prstGeom prst="ellipse">
            <a:avLst/>
          </a:prstGeom>
          <a:solidFill>
            <a:schemeClr val="bg1"/>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6" name="正方形/長方形 55"/>
          <p:cNvSpPr/>
          <p:nvPr/>
        </p:nvSpPr>
        <p:spPr>
          <a:xfrm>
            <a:off x="3628055" y="4870271"/>
            <a:ext cx="1971351" cy="731611"/>
          </a:xfrm>
          <a:prstGeom prst="rect">
            <a:avLst/>
          </a:prstGeom>
          <a:noFill/>
        </p:spPr>
        <p:txBody>
          <a:bodyPr wrap="square" lIns="0" rIns="0">
            <a:spAutoFit/>
          </a:bodyPr>
          <a:lstStyle/>
          <a:p>
            <a:pPr fontAlgn="auto">
              <a:spcBef>
                <a:spcPts val="0"/>
              </a:spcBef>
              <a:spcAft>
                <a:spcPts val="0"/>
              </a:spcAft>
            </a:pP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相談の機能、緊急時の受け入れ・対応の機能、体験の機会・場の機能、専門的人材の確保・養成の機能、地域の体制づくりの機能について、新たに加算等により評価。</a:t>
            </a:r>
          </a:p>
        </p:txBody>
      </p:sp>
      <p:sp>
        <p:nvSpPr>
          <p:cNvPr id="86" name="テキスト ボックス 85"/>
          <p:cNvSpPr txBox="1"/>
          <p:nvPr/>
        </p:nvSpPr>
        <p:spPr>
          <a:xfrm>
            <a:off x="263037" y="3965011"/>
            <a:ext cx="2954954" cy="291170"/>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自立生活援助</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による訪問支援</a:t>
            </a:r>
            <a:r>
              <a:rPr lang="en-US" altLang="ja-JP"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再掲</a:t>
            </a:r>
            <a:r>
              <a:rPr lang="en-US" altLang="ja-JP"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正方形/長方形 86"/>
          <p:cNvSpPr/>
          <p:nvPr/>
        </p:nvSpPr>
        <p:spPr>
          <a:xfrm>
            <a:off x="251519" y="1503489"/>
            <a:ext cx="3679351" cy="291170"/>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グループホーム</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における精神障害者の支援の評価</a:t>
            </a:r>
          </a:p>
        </p:txBody>
      </p:sp>
      <p:sp>
        <p:nvSpPr>
          <p:cNvPr id="5" name="正方形/長方形 4"/>
          <p:cNvSpPr/>
          <p:nvPr/>
        </p:nvSpPr>
        <p:spPr>
          <a:xfrm>
            <a:off x="5471489" y="1520780"/>
            <a:ext cx="3436057" cy="291170"/>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地域移行支援</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における地域移行実績等の評価</a:t>
            </a:r>
            <a:endPar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1" name="グループ化 10"/>
          <p:cNvGrpSpPr/>
          <p:nvPr/>
        </p:nvGrpSpPr>
        <p:grpSpPr>
          <a:xfrm>
            <a:off x="6731154" y="4993481"/>
            <a:ext cx="1031355" cy="1094276"/>
            <a:chOff x="7292083" y="4626899"/>
            <a:chExt cx="1117301" cy="1185466"/>
          </a:xfrm>
        </p:grpSpPr>
        <p:pic>
          <p:nvPicPr>
            <p:cNvPr id="92" name="Picture 6" descr="会社のキャラクター（元気）">
              <a:hlinkClick r:id="rId2"/>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292083" y="4626899"/>
              <a:ext cx="1117301" cy="1185466"/>
            </a:xfrm>
            <a:prstGeom prst="rect">
              <a:avLst/>
            </a:prstGeom>
            <a:noFill/>
            <a:extLst>
              <a:ext uri="{909E8E84-426E-40dd-AFC4-6F175D3DCCD1}">
                <a14:hiddenFill xmlns="" xmlns:a14="http://schemas.microsoft.com/office/drawing/2010/main">
                  <a:solidFill>
                    <a:srgbClr val="FFFFFF"/>
                  </a:solidFill>
                </a14:hiddenFill>
              </a:ext>
            </a:extLst>
          </p:spPr>
        </p:pic>
        <p:pic>
          <p:nvPicPr>
            <p:cNvPr id="93" name="Picture 2" descr="就活生のイラスト（男性）">
              <a:hlinkClick r:id="rId26"/>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367243" y="5054657"/>
              <a:ext cx="394069" cy="750607"/>
            </a:xfrm>
            <a:prstGeom prst="rect">
              <a:avLst/>
            </a:prstGeom>
            <a:noFill/>
            <a:extLst>
              <a:ext uri="{909E8E84-426E-40dd-AFC4-6F175D3DCCD1}">
                <a14:hiddenFill xmlns="" xmlns:a14="http://schemas.microsoft.com/office/drawing/2010/main">
                  <a:solidFill>
                    <a:srgbClr val="FFFFFF"/>
                  </a:solidFill>
                </a14:hiddenFill>
              </a:ext>
            </a:extLst>
          </p:spPr>
        </p:pic>
        <p:pic>
          <p:nvPicPr>
            <p:cNvPr id="94" name="Picture 12" descr="スーツを着たおばさんのイラスト">
              <a:hlinkClick r:id="rId28"/>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905329" y="4943632"/>
              <a:ext cx="504055" cy="861632"/>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95" name="正方形/長方形 94"/>
          <p:cNvSpPr/>
          <p:nvPr/>
        </p:nvSpPr>
        <p:spPr>
          <a:xfrm>
            <a:off x="6034317" y="3975453"/>
            <a:ext cx="2873229" cy="291170"/>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医療観察法対象者の受入れ促進</a:t>
            </a:r>
            <a:endPar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8" name="テキスト ボックス 97"/>
          <p:cNvSpPr txBox="1"/>
          <p:nvPr/>
        </p:nvSpPr>
        <p:spPr>
          <a:xfrm>
            <a:off x="3366441" y="2099622"/>
            <a:ext cx="2437392" cy="603563"/>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地域生活支援拠点等</a:t>
            </a:r>
            <a:r>
              <a:rPr lang="en-US" altLang="ja-JP"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再掲</a:t>
            </a:r>
            <a:r>
              <a:rPr lang="en-US" altLang="ja-JP"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lgn="ct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による地域全体で支える</a:t>
            </a:r>
            <a:endPar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提供体制の構築</a:t>
            </a:r>
          </a:p>
        </p:txBody>
      </p:sp>
      <p:sp>
        <p:nvSpPr>
          <p:cNvPr id="6" name="正方形/長方形 5"/>
          <p:cNvSpPr/>
          <p:nvPr/>
        </p:nvSpPr>
        <p:spPr>
          <a:xfrm>
            <a:off x="251520" y="3111932"/>
            <a:ext cx="3225902" cy="390620"/>
          </a:xfrm>
          <a:prstGeom prst="rect">
            <a:avLst/>
          </a:prstGeom>
        </p:spPr>
        <p:txBody>
          <a:bodyPr wrap="square" rIns="0">
            <a:spAutoFit/>
          </a:bodyPr>
          <a:lstStyle/>
          <a:p>
            <a:pP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精神障害者地域移行特別加算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300</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（退院から１年以内）</a:t>
            </a:r>
          </a:p>
        </p:txBody>
      </p:sp>
      <p:sp>
        <p:nvSpPr>
          <p:cNvPr id="63" name="正方形/長方形 62"/>
          <p:cNvSpPr/>
          <p:nvPr/>
        </p:nvSpPr>
        <p:spPr>
          <a:xfrm>
            <a:off x="5834911" y="3643684"/>
            <a:ext cx="3072635" cy="241476"/>
          </a:xfrm>
          <a:prstGeom prst="rect">
            <a:avLst/>
          </a:prstGeom>
        </p:spPr>
        <p:txBody>
          <a:bodyPr wrap="square" rIns="0">
            <a:spAutoFit/>
          </a:bodyPr>
          <a:lstStyle/>
          <a:p>
            <a:pP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（新）地域移行支援サービス費（</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3,044</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p>
        </p:txBody>
      </p:sp>
      <p:sp>
        <p:nvSpPr>
          <p:cNvPr id="73" name="正方形/長方形 72"/>
          <p:cNvSpPr/>
          <p:nvPr/>
        </p:nvSpPr>
        <p:spPr>
          <a:xfrm>
            <a:off x="5935519" y="6178615"/>
            <a:ext cx="2972027" cy="241476"/>
          </a:xfrm>
          <a:prstGeom prst="rect">
            <a:avLst/>
          </a:prstGeom>
        </p:spPr>
        <p:txBody>
          <a:bodyPr wrap="square">
            <a:spAutoFit/>
          </a:bodyPr>
          <a:lstStyle/>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社会生活支援特別加算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480</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p>
        </p:txBody>
      </p:sp>
      <p:sp>
        <p:nvSpPr>
          <p:cNvPr id="10" name="正方形/長方形 9"/>
          <p:cNvSpPr/>
          <p:nvPr/>
        </p:nvSpPr>
        <p:spPr>
          <a:xfrm>
            <a:off x="314505" y="5622475"/>
            <a:ext cx="1598739" cy="788357"/>
          </a:xfrm>
          <a:prstGeom prst="rect">
            <a:avLst/>
          </a:prstGeom>
        </p:spPr>
        <p:txBody>
          <a:bodyPr wrap="square">
            <a:spAutoFit/>
          </a:bodyPr>
          <a:lstStyle/>
          <a:p>
            <a:pPr fontAlgn="auto">
              <a:spcBef>
                <a:spcPts val="0"/>
              </a:spcBef>
              <a:spcAft>
                <a:spcPts val="0"/>
              </a:spcAft>
            </a:pPr>
            <a:r>
              <a:rPr lang="ja-JP" altLang="en-US" sz="923"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自立生活援助サービス費</a:t>
            </a:r>
            <a:r>
              <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a:p>
            <a:pPr fontAlgn="auto">
              <a:spcBef>
                <a:spcPts val="0"/>
              </a:spcBef>
              <a:spcAft>
                <a:spcPts val="0"/>
              </a:spcAft>
            </a:pPr>
            <a:r>
              <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利用者数を地域生活支援員の</a:t>
            </a: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人数で除した数が</a:t>
            </a:r>
            <a:endParaRPr lang="en-US" altLang="ja-JP" sz="8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未満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1,547</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以上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1,083</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p>
        </p:txBody>
      </p:sp>
      <p:sp>
        <p:nvSpPr>
          <p:cNvPr id="77" name="正方形/長方形 76"/>
          <p:cNvSpPr/>
          <p:nvPr/>
        </p:nvSpPr>
        <p:spPr>
          <a:xfrm>
            <a:off x="317989" y="3428062"/>
            <a:ext cx="2966471" cy="539763"/>
          </a:xfrm>
          <a:prstGeom prst="rect">
            <a:avLst/>
          </a:prstGeom>
        </p:spPr>
        <p:txBody>
          <a:bodyPr wrap="square">
            <a:spAutoFit/>
          </a:bodyPr>
          <a:lstStyle/>
          <a:p>
            <a:pPr fontAlgn="auto">
              <a:spcBef>
                <a:spcPts val="0"/>
              </a:spcBef>
              <a:spcAft>
                <a:spcPts val="0"/>
              </a:spcAft>
            </a:pP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加えて、日中サービス支援型共同生活援助</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（再掲）において、重度・高齢の精神障害者に</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対する支援を実施。</a:t>
            </a:r>
          </a:p>
        </p:txBody>
      </p:sp>
      <p:sp>
        <p:nvSpPr>
          <p:cNvPr id="8" name="円/楕円 7"/>
          <p:cNvSpPr/>
          <p:nvPr/>
        </p:nvSpPr>
        <p:spPr>
          <a:xfrm>
            <a:off x="3665821" y="2989579"/>
            <a:ext cx="1703806" cy="1703806"/>
          </a:xfrm>
          <a:prstGeom prst="ellipse">
            <a:avLst/>
          </a:prstGeom>
          <a:solidFill>
            <a:srgbClr val="E7FF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pSp>
        <p:nvGrpSpPr>
          <p:cNvPr id="9" name="グループ化 8"/>
          <p:cNvGrpSpPr/>
          <p:nvPr/>
        </p:nvGrpSpPr>
        <p:grpSpPr>
          <a:xfrm>
            <a:off x="3280645" y="2697843"/>
            <a:ext cx="2803935" cy="2235303"/>
            <a:chOff x="3554033" y="2636912"/>
            <a:chExt cx="3037597" cy="2421579"/>
          </a:xfrm>
        </p:grpSpPr>
        <p:pic>
          <p:nvPicPr>
            <p:cNvPr id="58" name="Picture 64" descr="介護施設のイラスト">
              <a:hlinkClick r:id="rId30"/>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233823" y="2805733"/>
              <a:ext cx="693623" cy="556440"/>
            </a:xfrm>
            <a:prstGeom prst="rect">
              <a:avLst/>
            </a:prstGeom>
            <a:noFill/>
            <a:extLst/>
          </p:spPr>
        </p:pic>
        <p:pic>
          <p:nvPicPr>
            <p:cNvPr id="59" name="Picture 8" descr="家のイラスト3">
              <a:hlinkClick r:id="rId19"/>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219383" y="4114964"/>
              <a:ext cx="717352" cy="670724"/>
            </a:xfrm>
            <a:prstGeom prst="rect">
              <a:avLst/>
            </a:prstGeom>
            <a:noFill/>
            <a:extLst/>
          </p:spPr>
        </p:pic>
        <p:pic>
          <p:nvPicPr>
            <p:cNvPr id="60" name="Picture 62" descr="相談窓口のイラスト"/>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4034496" y="2820537"/>
              <a:ext cx="516303" cy="516303"/>
            </a:xfrm>
            <a:prstGeom prst="rect">
              <a:avLst/>
            </a:prstGeom>
            <a:noFill/>
            <a:extLst/>
          </p:spPr>
        </p:pic>
        <p:pic>
          <p:nvPicPr>
            <p:cNvPr id="61" name="Picture 66" descr="会議のイラスト（男女）"/>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4501542" y="3481148"/>
              <a:ext cx="777832" cy="777832"/>
            </a:xfrm>
            <a:prstGeom prst="rect">
              <a:avLst/>
            </a:prstGeom>
            <a:noFill/>
            <a:extLst/>
          </p:spPr>
        </p:pic>
        <p:pic>
          <p:nvPicPr>
            <p:cNvPr id="62" name="Picture 70" descr="家のイラスト8">
              <a:hlinkClick r:id="rId35"/>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3839215" y="3980234"/>
              <a:ext cx="662328" cy="697188"/>
            </a:xfrm>
            <a:prstGeom prst="rect">
              <a:avLst/>
            </a:prstGeom>
            <a:noFill/>
            <a:extLst/>
          </p:spPr>
        </p:pic>
        <p:sp>
          <p:nvSpPr>
            <p:cNvPr id="64" name="テキスト ボックス 63"/>
            <p:cNvSpPr txBox="1"/>
            <p:nvPr/>
          </p:nvSpPr>
          <p:spPr>
            <a:xfrm>
              <a:off x="3839214" y="2674804"/>
              <a:ext cx="838459" cy="253890"/>
            </a:xfrm>
            <a:prstGeom prst="rect">
              <a:avLst/>
            </a:prstGeom>
            <a:noFill/>
          </p:spPr>
          <p:txBody>
            <a:bodyPr wrap="square" rtlCol="0">
              <a:spAutoFit/>
            </a:bodyPr>
            <a:lstStyle/>
            <a:p>
              <a:pPr algn="ctr" fontAlgn="auto">
                <a:spcBef>
                  <a:spcPts val="0"/>
                </a:spcBef>
                <a:spcAft>
                  <a:spcPts val="0"/>
                </a:spcAft>
              </a:pPr>
              <a:r>
                <a:rPr lang="en-US" altLang="ja-JP"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相談</a:t>
              </a:r>
              <a:r>
                <a:rPr lang="en-US" altLang="ja-JP"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テキスト ボックス 64"/>
            <p:cNvSpPr txBox="1"/>
            <p:nvPr/>
          </p:nvSpPr>
          <p:spPr>
            <a:xfrm>
              <a:off x="4938505" y="2636912"/>
              <a:ext cx="1204965" cy="253890"/>
            </a:xfrm>
            <a:prstGeom prst="rect">
              <a:avLst/>
            </a:prstGeom>
            <a:noFill/>
          </p:spPr>
          <p:txBody>
            <a:bodyPr wrap="square" rtlCol="0">
              <a:spAutoFit/>
            </a:bodyPr>
            <a:lstStyle/>
            <a:p>
              <a:pPr algn="ctr" fontAlgn="auto">
                <a:spcBef>
                  <a:spcPts val="0"/>
                </a:spcBef>
                <a:spcAft>
                  <a:spcPts val="0"/>
                </a:spcAft>
              </a:pPr>
              <a:r>
                <a:rPr lang="en-US" altLang="ja-JP"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体験の機会</a:t>
              </a:r>
              <a:r>
                <a:rPr lang="en-US" altLang="ja-JP"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テキスト ボックス 65"/>
            <p:cNvSpPr txBox="1"/>
            <p:nvPr/>
          </p:nvSpPr>
          <p:spPr>
            <a:xfrm>
              <a:off x="5386665" y="3339741"/>
              <a:ext cx="1204965" cy="346067"/>
            </a:xfrm>
            <a:prstGeom prst="rect">
              <a:avLst/>
            </a:prstGeom>
            <a:noFill/>
          </p:spPr>
          <p:txBody>
            <a:bodyPr wrap="square" rtlCol="0">
              <a:spAutoFit/>
            </a:bodyPr>
            <a:lstStyle/>
            <a:p>
              <a:pPr algn="ctr" fontAlgn="auto">
                <a:spcBef>
                  <a:spcPts val="0"/>
                </a:spcBef>
                <a:spcAft>
                  <a:spcPts val="0"/>
                </a:spcAft>
              </a:pPr>
              <a:r>
                <a:rPr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日中活動系</a:t>
              </a:r>
              <a:endParaRPr lang="en-US" altLang="ja-JP"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サービス</a:t>
              </a:r>
            </a:p>
          </p:txBody>
        </p:sp>
        <p:sp>
          <p:nvSpPr>
            <p:cNvPr id="67" name="テキスト ボックス 66"/>
            <p:cNvSpPr txBox="1"/>
            <p:nvPr/>
          </p:nvSpPr>
          <p:spPr>
            <a:xfrm>
              <a:off x="3695198" y="3853354"/>
              <a:ext cx="969769" cy="253890"/>
            </a:xfrm>
            <a:prstGeom prst="rect">
              <a:avLst/>
            </a:prstGeom>
            <a:noFill/>
          </p:spPr>
          <p:txBody>
            <a:bodyPr wrap="square" rtlCol="0">
              <a:spAutoFit/>
            </a:bodyPr>
            <a:lstStyle/>
            <a:p>
              <a:pPr algn="ctr" fontAlgn="auto">
                <a:spcBef>
                  <a:spcPts val="0"/>
                </a:spcBef>
                <a:spcAft>
                  <a:spcPts val="0"/>
                </a:spcAft>
              </a:pPr>
              <a:r>
                <a:rPr lang="en-US" altLang="ja-JP"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専門性</a:t>
              </a:r>
              <a:r>
                <a:rPr lang="en-US" altLang="ja-JP"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テキスト ボックス 67"/>
            <p:cNvSpPr txBox="1"/>
            <p:nvPr/>
          </p:nvSpPr>
          <p:spPr>
            <a:xfrm>
              <a:off x="3554033" y="4589403"/>
              <a:ext cx="1398968" cy="469088"/>
            </a:xfrm>
            <a:prstGeom prst="rect">
              <a:avLst/>
            </a:prstGeom>
            <a:noFill/>
          </p:spPr>
          <p:txBody>
            <a:bodyPr wrap="square" rtlCol="0">
              <a:spAutoFit/>
            </a:bodyPr>
            <a:lstStyle/>
            <a:p>
              <a:pPr algn="ctr" fontAlgn="auto">
                <a:spcBef>
                  <a:spcPts val="0"/>
                </a:spcBef>
                <a:spcAft>
                  <a:spcPts val="0"/>
                </a:spcAft>
              </a:pPr>
              <a:r>
                <a:rPr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グループホーム</a:t>
              </a:r>
              <a:endParaRPr lang="en-US" altLang="ja-JP"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障害者支援施設</a:t>
              </a:r>
              <a:endParaRPr lang="en-US" altLang="ja-JP"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基幹相談支援センター</a:t>
              </a:r>
            </a:p>
          </p:txBody>
        </p:sp>
        <p:sp>
          <p:nvSpPr>
            <p:cNvPr id="69" name="テキスト ボックス 68"/>
            <p:cNvSpPr txBox="1"/>
            <p:nvPr/>
          </p:nvSpPr>
          <p:spPr>
            <a:xfrm>
              <a:off x="4991342" y="3970947"/>
              <a:ext cx="1473826" cy="253890"/>
            </a:xfrm>
            <a:prstGeom prst="rect">
              <a:avLst/>
            </a:prstGeom>
            <a:noFill/>
          </p:spPr>
          <p:txBody>
            <a:bodyPr wrap="square" rtlCol="0">
              <a:spAutoFit/>
            </a:bodyPr>
            <a:lstStyle/>
            <a:p>
              <a:pPr algn="ctr" fontAlgn="auto">
                <a:spcBef>
                  <a:spcPts val="0"/>
                </a:spcBef>
                <a:spcAft>
                  <a:spcPts val="0"/>
                </a:spcAft>
              </a:pPr>
              <a:r>
                <a:rPr lang="en-US" altLang="ja-JP"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緊急時受入れ</a:t>
              </a:r>
              <a:r>
                <a:rPr lang="en-US" altLang="ja-JP"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テキスト ボックス 69"/>
            <p:cNvSpPr txBox="1"/>
            <p:nvPr/>
          </p:nvSpPr>
          <p:spPr>
            <a:xfrm>
              <a:off x="4938505" y="4691029"/>
              <a:ext cx="1204965" cy="223048"/>
            </a:xfrm>
            <a:prstGeom prst="rect">
              <a:avLst/>
            </a:prstGeom>
            <a:noFill/>
          </p:spPr>
          <p:txBody>
            <a:bodyPr wrap="square" rtlCol="0">
              <a:spAutoFit/>
            </a:bodyPr>
            <a:lstStyle/>
            <a:p>
              <a:pPr algn="ctr" fontAlgn="auto">
                <a:spcBef>
                  <a:spcPts val="0"/>
                </a:spcBef>
                <a:spcAft>
                  <a:spcPts val="0"/>
                </a:spcAft>
              </a:pPr>
              <a:r>
                <a:rPr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短期入所</a:t>
              </a:r>
            </a:p>
          </p:txBody>
        </p:sp>
        <p:sp>
          <p:nvSpPr>
            <p:cNvPr id="71" name="テキスト ボックス 70"/>
            <p:cNvSpPr txBox="1"/>
            <p:nvPr/>
          </p:nvSpPr>
          <p:spPr>
            <a:xfrm>
              <a:off x="4151809" y="3322876"/>
              <a:ext cx="1487605" cy="253890"/>
            </a:xfrm>
            <a:prstGeom prst="rect">
              <a:avLst/>
            </a:prstGeom>
            <a:noFill/>
          </p:spPr>
          <p:txBody>
            <a:bodyPr wrap="square" rtlCol="0">
              <a:spAutoFit/>
            </a:bodyPr>
            <a:lstStyle/>
            <a:p>
              <a:pPr algn="ctr" fontAlgn="auto">
                <a:spcBef>
                  <a:spcPts val="0"/>
                </a:spcBef>
                <a:spcAft>
                  <a:spcPts val="0"/>
                </a:spcAft>
              </a:pPr>
              <a:r>
                <a:rPr lang="en-US" altLang="ja-JP"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地域の体制づくり</a:t>
              </a:r>
              <a:r>
                <a:rPr lang="en-US" altLang="ja-JP"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923"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2" name="スライド番号プレースホルダー 11"/>
          <p:cNvSpPr>
            <a:spLocks noGrp="1"/>
          </p:cNvSpPr>
          <p:nvPr>
            <p:ph type="sldNum" sz="quarter" idx="12"/>
          </p:nvPr>
        </p:nvSpPr>
        <p:spPr>
          <a:xfrm>
            <a:off x="6982410" y="6525345"/>
            <a:ext cx="2057400" cy="365125"/>
          </a:xfrm>
        </p:spPr>
        <p:txBody>
          <a:bodyPr/>
          <a:lstStyle/>
          <a:p>
            <a:pPr>
              <a:defRPr/>
            </a:pPr>
            <a:fld id="{431CAECD-5926-4741-A906-A08E04809A27}" type="slidenum">
              <a:rPr lang="en-US" altLang="ja-JP" smtClean="0"/>
              <a:pPr>
                <a:defRPr/>
              </a:pPr>
              <a:t>75</a:t>
            </a:fld>
            <a:endParaRPr lang="en-US" altLang="ja-JP" dirty="0"/>
          </a:p>
        </p:txBody>
      </p:sp>
      <p:sp>
        <p:nvSpPr>
          <p:cNvPr id="76"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1113934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263769"/>
            <a:ext cx="9144000" cy="436062"/>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fontAlgn="auto">
              <a:spcBef>
                <a:spcPts val="0"/>
              </a:spcBef>
              <a:spcAft>
                <a:spcPts val="0"/>
              </a:spcAft>
            </a:pPr>
            <a:r>
              <a:rPr lang="ja-JP" altLang="en-US"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就労系サービスにおける賃金・工賃・職場定着の向上</a:t>
            </a:r>
            <a:endParaRPr lang="en-US" altLang="ja-JP"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p:cNvSpPr txBox="1"/>
          <p:nvPr/>
        </p:nvSpPr>
        <p:spPr>
          <a:xfrm>
            <a:off x="69811" y="753089"/>
            <a:ext cx="8955607" cy="490006"/>
          </a:xfrm>
          <a:prstGeom prst="rect">
            <a:avLst/>
          </a:prstGeom>
          <a:noFill/>
          <a:ln>
            <a:solidFill>
              <a:schemeClr val="accent1"/>
            </a:solidFill>
          </a:ln>
        </p:spPr>
        <p:txBody>
          <a:bodyPr wrap="square" rtlCol="0">
            <a:spAutoFit/>
          </a:bodyPr>
          <a:lstStyle/>
          <a:p>
            <a:pPr marL="246191" indent="-246191" fontAlgn="auto">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障害者がその適性に応じて能力を十分に発揮し、地域で自立した生活を実現することができるよう、一般就労への定着実績や工賃実績等に応じた報酬体系とし、工賃・賃金向上や一般就労への移行を更に促進させる。</a:t>
            </a:r>
          </a:p>
        </p:txBody>
      </p:sp>
      <p:sp>
        <p:nvSpPr>
          <p:cNvPr id="8" name="正方形/長方形 7"/>
          <p:cNvSpPr/>
          <p:nvPr/>
        </p:nvSpPr>
        <p:spPr>
          <a:xfrm>
            <a:off x="116440" y="1614505"/>
            <a:ext cx="3259120" cy="4872066"/>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32923" rtlCol="0" anchor="t" anchorCtr="0"/>
          <a:lstStyle/>
          <a:p>
            <a:pPr marL="164127" indent="-164127" fontAlgn="auto">
              <a:spcBef>
                <a:spcPts val="0"/>
              </a:spcBef>
              <a:spcAft>
                <a:spcPts val="0"/>
              </a:spcAft>
              <a:tabLst>
                <a:tab pos="580307" algn="l"/>
              </a:tabLst>
            </a:pP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基本報酬</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については、</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定員規模別の設定に加え、</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就職後６か月以上定着した</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割合に応じた</a:t>
            </a:r>
            <a:r>
              <a:rPr lang="ja-JP"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報酬設定</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とする。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fontAlgn="auto">
              <a:spcBef>
                <a:spcPts val="0"/>
              </a:spcBef>
              <a:spcAft>
                <a:spcPts val="0"/>
              </a:spcAft>
              <a:tabLst>
                <a:tab pos="580307" algn="l"/>
              </a:tabLs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fontAlgn="auto">
              <a:spcBef>
                <a:spcPts val="0"/>
              </a:spcBef>
              <a:spcAft>
                <a:spcPts val="0"/>
              </a:spcAft>
              <a:tabLst>
                <a:tab pos="580307" algn="l"/>
              </a:tabLs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定着率が高いほど、利用者の地域生活の継続に資することや、支援コストがかかると考えられるため高い報酬設定とし、メリハリをつける。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fontAlgn="auto">
              <a:spcBef>
                <a:spcPts val="0"/>
              </a:spcBef>
              <a:spcAft>
                <a:spcPts val="0"/>
              </a:spcAft>
              <a:tabLst>
                <a:tab pos="580307" algn="l"/>
              </a:tabLs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fontAlgn="auto">
              <a:spcBef>
                <a:spcPts val="0"/>
              </a:spcBef>
              <a:spcAft>
                <a:spcPts val="0"/>
              </a:spcAft>
              <a:tabLst>
                <a:tab pos="580307" algn="l"/>
              </a:tabLst>
            </a:pPr>
            <a:r>
              <a:rPr lang="ja-JP" altLang="en-US" sz="923"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23"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23"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このほか、福祉専門職員に</a:t>
            </a:r>
            <a:endParaRPr lang="en-US" altLang="ja-JP" sz="923"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fontAlgn="auto">
              <a:spcBef>
                <a:spcPts val="0"/>
              </a:spcBef>
              <a:spcAft>
                <a:spcPts val="0"/>
              </a:spcAft>
              <a:tabLst>
                <a:tab pos="580307" algn="l"/>
              </a:tabLst>
            </a:pPr>
            <a:r>
              <a:rPr lang="ja-JP" altLang="en-US" sz="923"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作業療法士の追加等の改定を</a:t>
            </a:r>
            <a:endParaRPr lang="en-US" altLang="ja-JP" sz="923"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fontAlgn="auto">
              <a:spcBef>
                <a:spcPts val="0"/>
              </a:spcBef>
              <a:spcAft>
                <a:spcPts val="0"/>
              </a:spcAft>
              <a:tabLst>
                <a:tab pos="580307" algn="l"/>
              </a:tabLst>
            </a:pPr>
            <a:r>
              <a:rPr lang="ja-JP" altLang="en-US" sz="923"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実施。</a:t>
            </a:r>
            <a:endParaRPr lang="en-US" altLang="ja-JP" sz="923"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31185" indent="-331185" fontAlgn="auto">
              <a:spcBef>
                <a:spcPts val="0"/>
              </a:spcBef>
              <a:spcAft>
                <a:spcPts val="0"/>
              </a:spcAft>
            </a:pP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1" name="表 10"/>
          <p:cNvGraphicFramePr>
            <a:graphicFrameLocks noGrp="1"/>
          </p:cNvGraphicFramePr>
          <p:nvPr>
            <p:extLst/>
          </p:nvPr>
        </p:nvGraphicFramePr>
        <p:xfrm>
          <a:off x="251520" y="4432255"/>
          <a:ext cx="3057571" cy="1921374"/>
        </p:xfrm>
        <a:graphic>
          <a:graphicData uri="http://schemas.openxmlformats.org/drawingml/2006/table">
            <a:tbl>
              <a:tblPr firstRow="1" bandRow="1">
                <a:tableStyleId>{5940675A-B579-460E-94D1-54222C63F5DA}</a:tableStyleId>
              </a:tblPr>
              <a:tblGrid>
                <a:gridCol w="736082">
                  <a:extLst>
                    <a:ext uri="{9D8B030D-6E8A-4147-A177-3AD203B41FA5}">
                      <a16:colId xmlns:a16="http://schemas.microsoft.com/office/drawing/2014/main" val="20000"/>
                    </a:ext>
                  </a:extLst>
                </a:gridCol>
                <a:gridCol w="1506137">
                  <a:extLst>
                    <a:ext uri="{9D8B030D-6E8A-4147-A177-3AD203B41FA5}">
                      <a16:colId xmlns:a16="http://schemas.microsoft.com/office/drawing/2014/main" val="20001"/>
                    </a:ext>
                  </a:extLst>
                </a:gridCol>
                <a:gridCol w="815352">
                  <a:extLst>
                    <a:ext uri="{9D8B030D-6E8A-4147-A177-3AD203B41FA5}">
                      <a16:colId xmlns:a16="http://schemas.microsoft.com/office/drawing/2014/main" val="20002"/>
                    </a:ext>
                  </a:extLst>
                </a:gridCol>
              </a:tblGrid>
              <a:tr h="213486">
                <a:tc>
                  <a:txBody>
                    <a:bodyPr/>
                    <a:lstStyle/>
                    <a:p>
                      <a:pPr algn="ctr">
                        <a:lnSpc>
                          <a:spcPts val="6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改定前</a:t>
                      </a:r>
                    </a:p>
                  </a:txBody>
                  <a:tcPr marT="66462" marB="0" anchor="ctr">
                    <a:solidFill>
                      <a:srgbClr val="FFFF99"/>
                    </a:solidFill>
                  </a:tcPr>
                </a:tc>
                <a:tc gridSpan="2">
                  <a:txBody>
                    <a:bodyPr/>
                    <a:lstStyle/>
                    <a:p>
                      <a:pPr algn="ctr">
                        <a:lnSpc>
                          <a:spcPts val="6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改定後</a:t>
                      </a:r>
                    </a:p>
                  </a:txBody>
                  <a:tcPr marT="66462" marB="0" anchor="ctr">
                    <a:solidFill>
                      <a:srgbClr val="FFFF99"/>
                    </a:solidFill>
                  </a:tcPr>
                </a:tc>
                <a:tc hMerge="1">
                  <a:txBody>
                    <a:bodyPr/>
                    <a:lstStyle/>
                    <a:p>
                      <a:pPr algn="ctr"/>
                      <a:endParaRPr kumimoji="1" lang="ja-JP" altLang="en-US" sz="1400" dirty="0"/>
                    </a:p>
                  </a:txBody>
                  <a:tcPr/>
                </a:tc>
                <a:extLst>
                  <a:ext uri="{0D108BD9-81ED-4DB2-BD59-A6C34878D82A}">
                    <a16:rowId xmlns:a16="http://schemas.microsoft.com/office/drawing/2014/main" val="10000"/>
                  </a:ext>
                </a:extLst>
              </a:tr>
              <a:tr h="213486">
                <a:tc>
                  <a:txBody>
                    <a:bodyPr/>
                    <a:lstStyle/>
                    <a:p>
                      <a:pPr algn="ctr">
                        <a:lnSpc>
                          <a:spcPts val="6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基本報酬</a:t>
                      </a:r>
                    </a:p>
                  </a:txBody>
                  <a:tcPr marT="66462" marB="0" anchor="ctr">
                    <a:solidFill>
                      <a:srgbClr val="FFFF99"/>
                    </a:solidFill>
                  </a:tcPr>
                </a:tc>
                <a:tc>
                  <a:txBody>
                    <a:bodyPr/>
                    <a:lstStyle/>
                    <a:p>
                      <a:pPr algn="ctr">
                        <a:lnSpc>
                          <a:spcPts val="6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就職後６月以上定着率</a:t>
                      </a:r>
                    </a:p>
                  </a:txBody>
                  <a:tcPr marT="66462" marB="0" anchor="ctr">
                    <a:solidFill>
                      <a:srgbClr val="FFFF99"/>
                    </a:solidFill>
                  </a:tcPr>
                </a:tc>
                <a:tc>
                  <a:txBody>
                    <a:bodyPr/>
                    <a:lstStyle/>
                    <a:p>
                      <a:pPr algn="ctr">
                        <a:lnSpc>
                          <a:spcPts val="6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基本報酬</a:t>
                      </a:r>
                    </a:p>
                  </a:txBody>
                  <a:tcPr marT="66462" marB="0" anchor="ctr">
                    <a:solidFill>
                      <a:srgbClr val="FFFF99"/>
                    </a:solidFill>
                  </a:tcPr>
                </a:tc>
                <a:extLst>
                  <a:ext uri="{0D108BD9-81ED-4DB2-BD59-A6C34878D82A}">
                    <a16:rowId xmlns:a16="http://schemas.microsoft.com/office/drawing/2014/main" val="10001"/>
                  </a:ext>
                </a:extLst>
              </a:tr>
              <a:tr h="213486">
                <a:tc rowSpan="7">
                  <a:txBody>
                    <a:bodyPr/>
                    <a:lstStyle/>
                    <a:p>
                      <a:pPr algn="ctr">
                        <a:lnSpc>
                          <a:spcPts val="600"/>
                        </a:lnSpc>
                      </a:pP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804</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txBody>
                  <a:tcPr marT="66462" marB="0" anchor="ctr"/>
                </a:tc>
                <a:tc>
                  <a:txBody>
                    <a:bodyPr/>
                    <a:lstStyle/>
                    <a:p>
                      <a:pPr algn="ctr">
                        <a:lnSpc>
                          <a:spcPts val="6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５割以上</a:t>
                      </a:r>
                    </a:p>
                  </a:txBody>
                  <a:tcPr marT="66462" marB="0" anchor="ctr"/>
                </a:tc>
                <a:tc>
                  <a:txBody>
                    <a:bodyPr/>
                    <a:lstStyle/>
                    <a:p>
                      <a:pPr algn="ctr">
                        <a:lnSpc>
                          <a:spcPts val="600"/>
                        </a:lnSpc>
                      </a:pP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1,089</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T="66462" marB="0" anchor="ctr"/>
                </a:tc>
                <a:extLst>
                  <a:ext uri="{0D108BD9-81ED-4DB2-BD59-A6C34878D82A}">
                    <a16:rowId xmlns:a16="http://schemas.microsoft.com/office/drawing/2014/main" val="10002"/>
                  </a:ext>
                </a:extLst>
              </a:tr>
              <a:tr h="213486">
                <a:tc vMerge="1">
                  <a:txBody>
                    <a:bodyPr/>
                    <a:lstStyle/>
                    <a:p>
                      <a:endParaRPr kumimoji="1" lang="ja-JP" altLang="en-US" sz="1400" dirty="0"/>
                    </a:p>
                  </a:txBody>
                  <a:tcPr/>
                </a:tc>
                <a:tc>
                  <a:txBody>
                    <a:bodyPr/>
                    <a:lstStyle/>
                    <a:p>
                      <a:pPr algn="ctr">
                        <a:lnSpc>
                          <a:spcPts val="6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４割以上５割未満</a:t>
                      </a:r>
                    </a:p>
                  </a:txBody>
                  <a:tcPr marT="66462" marB="0" anchor="ctr"/>
                </a:tc>
                <a:tc>
                  <a:txBody>
                    <a:bodyPr/>
                    <a:lstStyle/>
                    <a:p>
                      <a:pPr algn="ctr">
                        <a:lnSpc>
                          <a:spcPts val="600"/>
                        </a:lnSpc>
                      </a:pP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935</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T="66462" marB="0" anchor="ctr"/>
                </a:tc>
                <a:extLst>
                  <a:ext uri="{0D108BD9-81ED-4DB2-BD59-A6C34878D82A}">
                    <a16:rowId xmlns:a16="http://schemas.microsoft.com/office/drawing/2014/main" val="10003"/>
                  </a:ext>
                </a:extLst>
              </a:tr>
              <a:tr h="213486">
                <a:tc vMerge="1">
                  <a:txBody>
                    <a:bodyPr/>
                    <a:lstStyle/>
                    <a:p>
                      <a:endParaRPr kumimoji="1" lang="ja-JP" altLang="en-US" sz="1400" dirty="0"/>
                    </a:p>
                  </a:txBody>
                  <a:tcPr/>
                </a:tc>
                <a:tc>
                  <a:txBody>
                    <a:bodyPr/>
                    <a:lstStyle/>
                    <a:p>
                      <a:pPr algn="ctr">
                        <a:lnSpc>
                          <a:spcPts val="6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３割以上４割未満</a:t>
                      </a:r>
                    </a:p>
                  </a:txBody>
                  <a:tcPr marT="66462" marB="0" anchor="ctr"/>
                </a:tc>
                <a:tc>
                  <a:txBody>
                    <a:bodyPr/>
                    <a:lstStyle/>
                    <a:p>
                      <a:pPr algn="ctr">
                        <a:lnSpc>
                          <a:spcPts val="600"/>
                        </a:lnSpc>
                      </a:pP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807</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T="66462" marB="0" anchor="ctr"/>
                </a:tc>
                <a:extLst>
                  <a:ext uri="{0D108BD9-81ED-4DB2-BD59-A6C34878D82A}">
                    <a16:rowId xmlns:a16="http://schemas.microsoft.com/office/drawing/2014/main" val="10004"/>
                  </a:ext>
                </a:extLst>
              </a:tr>
              <a:tr h="213486">
                <a:tc vMerge="1">
                  <a:txBody>
                    <a:bodyPr/>
                    <a:lstStyle/>
                    <a:p>
                      <a:endParaRPr kumimoji="1" lang="ja-JP" altLang="en-US" sz="1400" dirty="0"/>
                    </a:p>
                  </a:txBody>
                  <a:tcPr/>
                </a:tc>
                <a:tc>
                  <a:txBody>
                    <a:bodyPr/>
                    <a:lstStyle/>
                    <a:p>
                      <a:pPr algn="ctr">
                        <a:lnSpc>
                          <a:spcPts val="6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２割以上３割未満</a:t>
                      </a:r>
                    </a:p>
                  </a:txBody>
                  <a:tcPr marT="66462" marB="0" anchor="ctr"/>
                </a:tc>
                <a:tc>
                  <a:txBody>
                    <a:bodyPr/>
                    <a:lstStyle/>
                    <a:p>
                      <a:pPr algn="ctr">
                        <a:lnSpc>
                          <a:spcPts val="600"/>
                        </a:lnSpc>
                      </a:pP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686</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T="66462" marB="0" anchor="ctr"/>
                </a:tc>
                <a:extLst>
                  <a:ext uri="{0D108BD9-81ED-4DB2-BD59-A6C34878D82A}">
                    <a16:rowId xmlns:a16="http://schemas.microsoft.com/office/drawing/2014/main" val="10005"/>
                  </a:ext>
                </a:extLst>
              </a:tr>
              <a:tr h="213486">
                <a:tc vMerge="1">
                  <a:txBody>
                    <a:bodyPr/>
                    <a:lstStyle/>
                    <a:p>
                      <a:endParaRPr kumimoji="1" lang="ja-JP" altLang="en-US" sz="1400" dirty="0"/>
                    </a:p>
                  </a:txBody>
                  <a:tcPr/>
                </a:tc>
                <a:tc>
                  <a:txBody>
                    <a:bodyPr/>
                    <a:lstStyle/>
                    <a:p>
                      <a:pPr algn="ctr">
                        <a:lnSpc>
                          <a:spcPts val="6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１割以上２割未満</a:t>
                      </a:r>
                    </a:p>
                  </a:txBody>
                  <a:tcPr marT="66462" marB="0" anchor="ctr"/>
                </a:tc>
                <a:tc>
                  <a:txBody>
                    <a:bodyPr/>
                    <a:lstStyle/>
                    <a:p>
                      <a:pPr algn="ctr">
                        <a:lnSpc>
                          <a:spcPts val="600"/>
                        </a:lnSpc>
                      </a:pP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564</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T="66462" marB="0" anchor="ctr"/>
                </a:tc>
                <a:extLst>
                  <a:ext uri="{0D108BD9-81ED-4DB2-BD59-A6C34878D82A}">
                    <a16:rowId xmlns:a16="http://schemas.microsoft.com/office/drawing/2014/main" val="10006"/>
                  </a:ext>
                </a:extLst>
              </a:tr>
              <a:tr h="213486">
                <a:tc vMerge="1">
                  <a:txBody>
                    <a:bodyPr/>
                    <a:lstStyle/>
                    <a:p>
                      <a:endParaRPr kumimoji="1" lang="ja-JP" altLang="en-US" sz="1400" dirty="0"/>
                    </a:p>
                  </a:txBody>
                  <a:tcPr/>
                </a:tc>
                <a:tc>
                  <a:txBody>
                    <a:bodyPr/>
                    <a:lstStyle/>
                    <a:p>
                      <a:pPr algn="ctr">
                        <a:lnSpc>
                          <a:spcPts val="6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０割超１割未満</a:t>
                      </a:r>
                    </a:p>
                  </a:txBody>
                  <a:tcPr marT="66462" marB="0" anchor="ctr"/>
                </a:tc>
                <a:tc>
                  <a:txBody>
                    <a:bodyPr/>
                    <a:lstStyle/>
                    <a:p>
                      <a:pPr algn="ctr">
                        <a:lnSpc>
                          <a:spcPts val="600"/>
                        </a:lnSpc>
                      </a:pP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524</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T="66462" marB="0" anchor="ctr"/>
                </a:tc>
                <a:extLst>
                  <a:ext uri="{0D108BD9-81ED-4DB2-BD59-A6C34878D82A}">
                    <a16:rowId xmlns:a16="http://schemas.microsoft.com/office/drawing/2014/main" val="10007"/>
                  </a:ext>
                </a:extLst>
              </a:tr>
              <a:tr h="213486">
                <a:tc vMerge="1">
                  <a:txBody>
                    <a:bodyPr/>
                    <a:lstStyle/>
                    <a:p>
                      <a:endParaRPr kumimoji="1" lang="ja-JP" altLang="en-US" sz="1400" dirty="0"/>
                    </a:p>
                  </a:txBody>
                  <a:tcPr/>
                </a:tc>
                <a:tc>
                  <a:txBody>
                    <a:bodyPr/>
                    <a:lstStyle/>
                    <a:p>
                      <a:pPr algn="ctr">
                        <a:lnSpc>
                          <a:spcPts val="6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０</a:t>
                      </a:r>
                    </a:p>
                  </a:txBody>
                  <a:tcPr marT="66462" marB="0" anchor="ctr"/>
                </a:tc>
                <a:tc>
                  <a:txBody>
                    <a:bodyPr/>
                    <a:lstStyle/>
                    <a:p>
                      <a:pPr algn="ctr">
                        <a:lnSpc>
                          <a:spcPts val="600"/>
                        </a:lnSpc>
                      </a:pP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500</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T="66462" marB="0" anchor="ctr"/>
                </a:tc>
                <a:extLst>
                  <a:ext uri="{0D108BD9-81ED-4DB2-BD59-A6C34878D82A}">
                    <a16:rowId xmlns:a16="http://schemas.microsoft.com/office/drawing/2014/main" val="10008"/>
                  </a:ext>
                </a:extLst>
              </a:tr>
            </a:tbl>
          </a:graphicData>
        </a:graphic>
      </p:graphicFrame>
      <p:sp>
        <p:nvSpPr>
          <p:cNvPr id="12" name="テキスト ボックス 11"/>
          <p:cNvSpPr txBox="1"/>
          <p:nvPr/>
        </p:nvSpPr>
        <p:spPr>
          <a:xfrm>
            <a:off x="116441" y="1368464"/>
            <a:ext cx="1331520" cy="246042"/>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fontAlgn="auto">
              <a:spcBef>
                <a:spcPts val="0"/>
              </a:spcBef>
              <a:spcAft>
                <a:spcPts val="0"/>
              </a:spcAft>
            </a:pPr>
            <a:r>
              <a:rPr lang="ja-JP" altLang="en-US"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就労移行支援</a:t>
            </a:r>
          </a:p>
        </p:txBody>
      </p:sp>
      <p:grpSp>
        <p:nvGrpSpPr>
          <p:cNvPr id="22" name="グループ化 21"/>
          <p:cNvGrpSpPr/>
          <p:nvPr/>
        </p:nvGrpSpPr>
        <p:grpSpPr>
          <a:xfrm>
            <a:off x="2245588" y="3326996"/>
            <a:ext cx="997035" cy="966100"/>
            <a:chOff x="2360712" y="3263498"/>
            <a:chExt cx="913775" cy="885423"/>
          </a:xfrm>
        </p:grpSpPr>
        <p:pic>
          <p:nvPicPr>
            <p:cNvPr id="13" name="Picture 34" descr="小さい会社のビルのイラスト">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0712" y="3263498"/>
              <a:ext cx="677349" cy="885423"/>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8" descr="作業療法士のイラスト">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8744" y="3486759"/>
              <a:ext cx="625743" cy="662162"/>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6" name="正方形/長方形 15"/>
          <p:cNvSpPr/>
          <p:nvPr/>
        </p:nvSpPr>
        <p:spPr>
          <a:xfrm>
            <a:off x="3508497" y="1623083"/>
            <a:ext cx="5583390" cy="2204731"/>
          </a:xfrm>
          <a:prstGeom prst="rect">
            <a:avLst/>
          </a:prstGeom>
          <a:ln w="25400">
            <a:solidFill>
              <a:srgbClr val="99CCFF"/>
            </a:solidFill>
          </a:ln>
        </p:spPr>
        <p:style>
          <a:lnRef idx="2">
            <a:schemeClr val="accent1"/>
          </a:lnRef>
          <a:fillRef idx="1">
            <a:schemeClr val="lt1"/>
          </a:fillRef>
          <a:effectRef idx="0">
            <a:schemeClr val="accent1"/>
          </a:effectRef>
          <a:fontRef idx="minor">
            <a:schemeClr val="dk1"/>
          </a:fontRef>
        </p:style>
        <p:txBody>
          <a:bodyPr lIns="66462" tIns="132923" rIns="66462" rtlCol="0" anchor="t"/>
          <a:lstStyle/>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基本報酬については、定員規模</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別の設定に加え、１日の平均労働</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時間に応じた報酬設定とする。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労働時間が長いほど、利用者の</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賃金増加につながることや、支援</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コストがかかると考えられるため</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高い報酬設定とし、メリハリを</a:t>
            </a:r>
            <a:r>
              <a:rPr lang="ja-JP" altLang="en-US" sz="1108"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つ</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ける。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6"/>
          <p:cNvSpPr txBox="1"/>
          <p:nvPr/>
        </p:nvSpPr>
        <p:spPr>
          <a:xfrm>
            <a:off x="3508497" y="1368464"/>
            <a:ext cx="1661723" cy="246042"/>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fontAlgn="auto">
              <a:spcBef>
                <a:spcPts val="0"/>
              </a:spcBef>
              <a:spcAft>
                <a:spcPts val="0"/>
              </a:spcAft>
            </a:pPr>
            <a:r>
              <a:rPr lang="ja-JP" altLang="en-US"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就労継続支援</a:t>
            </a:r>
            <a:r>
              <a:rPr lang="en-US" altLang="ja-JP"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型</a:t>
            </a:r>
          </a:p>
        </p:txBody>
      </p:sp>
      <p:sp>
        <p:nvSpPr>
          <p:cNvPr id="18" name="テキスト ボックス 17"/>
          <p:cNvSpPr txBox="1"/>
          <p:nvPr/>
        </p:nvSpPr>
        <p:spPr>
          <a:xfrm>
            <a:off x="118583" y="4184548"/>
            <a:ext cx="1262910" cy="248530"/>
          </a:xfrm>
          <a:prstGeom prst="rect">
            <a:avLst/>
          </a:prstGeom>
          <a:noFill/>
        </p:spPr>
        <p:txBody>
          <a:bodyPr wrap="square" rtlCol="0">
            <a:spAutoFit/>
          </a:bodyPr>
          <a:lstStyle/>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＜定員</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a:t>
            </a:r>
          </a:p>
        </p:txBody>
      </p:sp>
      <p:graphicFrame>
        <p:nvGraphicFramePr>
          <p:cNvPr id="19" name="表 18"/>
          <p:cNvGraphicFramePr>
            <a:graphicFrameLocks noGrp="1"/>
          </p:cNvGraphicFramePr>
          <p:nvPr>
            <p:extLst/>
          </p:nvPr>
        </p:nvGraphicFramePr>
        <p:xfrm>
          <a:off x="6034316" y="1833744"/>
          <a:ext cx="2991101" cy="1969758"/>
        </p:xfrm>
        <a:graphic>
          <a:graphicData uri="http://schemas.openxmlformats.org/drawingml/2006/table">
            <a:tbl>
              <a:tblPr firstRow="1" bandRow="1">
                <a:tableStyleId>{5940675A-B579-460E-94D1-54222C63F5DA}</a:tableStyleId>
              </a:tblPr>
              <a:tblGrid>
                <a:gridCol w="731158">
                  <a:extLst>
                    <a:ext uri="{9D8B030D-6E8A-4147-A177-3AD203B41FA5}">
                      <a16:colId xmlns:a16="http://schemas.microsoft.com/office/drawing/2014/main" val="20000"/>
                    </a:ext>
                  </a:extLst>
                </a:gridCol>
                <a:gridCol w="1462316">
                  <a:extLst>
                    <a:ext uri="{9D8B030D-6E8A-4147-A177-3AD203B41FA5}">
                      <a16:colId xmlns:a16="http://schemas.microsoft.com/office/drawing/2014/main" val="20001"/>
                    </a:ext>
                  </a:extLst>
                </a:gridCol>
                <a:gridCol w="797627">
                  <a:extLst>
                    <a:ext uri="{9D8B030D-6E8A-4147-A177-3AD203B41FA5}">
                      <a16:colId xmlns:a16="http://schemas.microsoft.com/office/drawing/2014/main" val="20002"/>
                    </a:ext>
                  </a:extLst>
                </a:gridCol>
              </a:tblGrid>
              <a:tr h="214178">
                <a:tc>
                  <a:txBody>
                    <a:bodyPr/>
                    <a:lstStyle/>
                    <a:p>
                      <a:pPr algn="ctr"/>
                      <a:r>
                        <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改定前</a:t>
                      </a:r>
                    </a:p>
                  </a:txBody>
                  <a:tcPr marL="33231" marR="33231" marT="33231" marB="33231">
                    <a:lnT w="12700" cap="flat" cmpd="sng" algn="ctr">
                      <a:solidFill>
                        <a:schemeClr val="tx1"/>
                      </a:solidFill>
                      <a:prstDash val="solid"/>
                      <a:round/>
                      <a:headEnd type="none" w="med" len="med"/>
                      <a:tailEnd type="none" w="med" len="med"/>
                    </a:lnT>
                    <a:solidFill>
                      <a:srgbClr val="FFFF99"/>
                    </a:solidFill>
                  </a:tcPr>
                </a:tc>
                <a:tc gridSpan="2">
                  <a:txBody>
                    <a:bodyPr/>
                    <a:lstStyle/>
                    <a:p>
                      <a:pPr algn="ctr"/>
                      <a:r>
                        <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改定後</a:t>
                      </a:r>
                    </a:p>
                  </a:txBody>
                  <a:tcPr marL="33231" marR="33231" marT="33231" marB="33231">
                    <a:lnT w="12700" cap="flat" cmpd="sng" algn="ctr">
                      <a:solidFill>
                        <a:schemeClr val="tx1"/>
                      </a:solidFill>
                      <a:prstDash val="solid"/>
                      <a:round/>
                      <a:headEnd type="none" w="med" len="med"/>
                      <a:tailEnd type="none" w="med" len="med"/>
                    </a:lnT>
                    <a:solidFill>
                      <a:srgbClr val="FFFF99"/>
                    </a:solidFill>
                  </a:tcPr>
                </a:tc>
                <a:tc h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lnT w="12700" cap="flat" cmpd="sng" algn="ctr">
                      <a:solidFill>
                        <a:schemeClr val="tx1"/>
                      </a:solidFill>
                      <a:prstDash val="solid"/>
                      <a:round/>
                      <a:headEnd type="none" w="med" len="med"/>
                      <a:tailEnd type="none" w="med" len="med"/>
                    </a:lnT>
                    <a:solidFill>
                      <a:srgbClr val="FFFF99"/>
                    </a:solidFill>
                  </a:tcPr>
                </a:tc>
                <a:extLst>
                  <a:ext uri="{0D108BD9-81ED-4DB2-BD59-A6C34878D82A}">
                    <a16:rowId xmlns:a16="http://schemas.microsoft.com/office/drawing/2014/main" val="10000"/>
                  </a:ext>
                </a:extLst>
              </a:tr>
              <a:tr h="214178">
                <a:tc>
                  <a:txBody>
                    <a:bodyPr/>
                    <a:lstStyle/>
                    <a:p>
                      <a:pPr algn="ctr"/>
                      <a:r>
                        <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基本報酬</a:t>
                      </a:r>
                    </a:p>
                  </a:txBody>
                  <a:tcPr marL="33231" marR="33231" marT="33231" marB="33231">
                    <a:solidFill>
                      <a:srgbClr val="FFFF99"/>
                    </a:solidFill>
                  </a:tcPr>
                </a:tc>
                <a:tc>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１日の</a:t>
                      </a:r>
                      <a:r>
                        <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平均</a:t>
                      </a:r>
                      <a:r>
                        <a:rPr kumimoji="1" lang="ja-JP" altLang="en-US" sz="1000" b="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労働</a:t>
                      </a:r>
                      <a:r>
                        <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時間</a:t>
                      </a:r>
                    </a:p>
                  </a:txBody>
                  <a:tcPr marL="33231" marR="33231" marT="33231" marB="33231">
                    <a:solidFill>
                      <a:srgbClr val="FFFF99"/>
                    </a:solidFill>
                  </a:tcPr>
                </a:tc>
                <a:tc>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基本報酬</a:t>
                      </a:r>
                    </a:p>
                  </a:txBody>
                  <a:tcPr marL="33231" marR="33231" marT="33231" marB="33231">
                    <a:solidFill>
                      <a:srgbClr val="FFFF99"/>
                    </a:solidFill>
                  </a:tcPr>
                </a:tc>
                <a:extLst>
                  <a:ext uri="{0D108BD9-81ED-4DB2-BD59-A6C34878D82A}">
                    <a16:rowId xmlns:a16="http://schemas.microsoft.com/office/drawing/2014/main" val="10001"/>
                  </a:ext>
                </a:extLst>
              </a:tr>
              <a:tr h="214178">
                <a:tc rowSpan="7">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584</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L="33231" marR="33231" marT="33231" marB="33231" anchor="ctr">
                    <a:lnB w="12700" cap="flat" cmpd="sng" algn="ctr">
                      <a:solidFill>
                        <a:schemeClr val="tx1"/>
                      </a:solidFill>
                      <a:prstDash val="solid"/>
                      <a:round/>
                      <a:headEnd type="none" w="med" len="med"/>
                      <a:tailEnd type="none" w="med" len="med"/>
                    </a:lnB>
                  </a:tcPr>
                </a:tc>
                <a:tc>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７時間以上</a:t>
                      </a:r>
                    </a:p>
                  </a:txBody>
                  <a:tcPr marL="33231" marR="33231" marT="33231" marB="33231"/>
                </a:tc>
                <a:tc>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615</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txBody>
                  <a:tcPr marL="33231" marR="33231" marT="33231" marB="33231">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14178">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tc>
                <a:tc>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６時間以上７時間未満</a:t>
                      </a:r>
                    </a:p>
                  </a:txBody>
                  <a:tcPr marL="33231" marR="33231" marT="33231" marB="33231"/>
                </a:tc>
                <a:tc>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603</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L="33231" marR="33231" marT="33231" marB="3323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14178">
                <a:tc vMerge="1">
                  <a:txBody>
                    <a:bodyPr/>
                    <a:lstStyle/>
                    <a:p>
                      <a:pPr algn="ctr"/>
                      <a:endPar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tc>
                <a:tc>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５時間以上６時間未満</a:t>
                      </a:r>
                      <a:endPar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txBody>
                  <a:tcPr marL="33231" marR="33231" marT="33231" marB="33231"/>
                </a:tc>
                <a:tc>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594</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L="33231" marR="33231" marT="33231" marB="33231">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r h="214178">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tc>
                <a:tc>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４時間以上５時間未満</a:t>
                      </a:r>
                    </a:p>
                  </a:txBody>
                  <a:tcPr marL="33231" marR="33231" marT="33231" marB="33231"/>
                </a:tc>
                <a:tc>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586</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L="33231" marR="33231" marT="33231" marB="33231"/>
                </a:tc>
                <a:extLst>
                  <a:ext uri="{0D108BD9-81ED-4DB2-BD59-A6C34878D82A}">
                    <a16:rowId xmlns:a16="http://schemas.microsoft.com/office/drawing/2014/main" val="10005"/>
                  </a:ext>
                </a:extLst>
              </a:tr>
              <a:tr h="214178">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noFill/>
                  </a:tcPr>
                </a:tc>
                <a:tc>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３時間以上４時間未満</a:t>
                      </a:r>
                    </a:p>
                  </a:txBody>
                  <a:tcPr marL="33231" marR="33231" marT="33231" marB="33231">
                    <a:noFill/>
                  </a:tcPr>
                </a:tc>
                <a:tc>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498</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txBody>
                  <a:tcPr marL="33231" marR="33231" marT="33231" marB="33231">
                    <a:noFill/>
                  </a:tcPr>
                </a:tc>
                <a:extLst>
                  <a:ext uri="{0D108BD9-81ED-4DB2-BD59-A6C34878D82A}">
                    <a16:rowId xmlns:a16="http://schemas.microsoft.com/office/drawing/2014/main" val="10006"/>
                  </a:ext>
                </a:extLst>
              </a:tr>
              <a:tr h="214178">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noFill/>
                  </a:tcPr>
                </a:tc>
                <a:tc>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２時間以上３時間未満</a:t>
                      </a:r>
                    </a:p>
                  </a:txBody>
                  <a:tcPr marL="33231" marR="33231" marT="33231" marB="33231">
                    <a:noFill/>
                  </a:tcPr>
                </a:tc>
                <a:tc>
                  <a:txBody>
                    <a:bodyPr/>
                    <a:lstStyle/>
                    <a:p>
                      <a:pPr algn="ctr"/>
                      <a:r>
                        <a:rPr kumimoji="1" lang="en-US" altLang="ja-JP" sz="1000" baseline="0" dirty="0">
                          <a:latin typeface="メイリオ" panose="020B0604030504040204" pitchFamily="50" charset="-128"/>
                          <a:ea typeface="メイリオ" panose="020B0604030504040204" pitchFamily="50" charset="-128"/>
                          <a:cs typeface="メイリオ" panose="020B0604030504040204" pitchFamily="50" charset="-128"/>
                        </a:rPr>
                        <a:t>410</a:t>
                      </a:r>
                      <a:r>
                        <a:rPr kumimoji="1" lang="ja-JP" altLang="en-US" sz="1000" baseline="0" dirty="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en-US" altLang="ja-JP" sz="1000" baseline="0" dirty="0">
                        <a:latin typeface="メイリオ" panose="020B0604030504040204" pitchFamily="50" charset="-128"/>
                        <a:ea typeface="メイリオ" panose="020B0604030504040204" pitchFamily="50" charset="-128"/>
                        <a:cs typeface="メイリオ" panose="020B0604030504040204" pitchFamily="50" charset="-128"/>
                      </a:endParaRPr>
                    </a:p>
                  </a:txBody>
                  <a:tcPr marL="33231" marR="33231" marT="33231" marB="33231">
                    <a:noFill/>
                  </a:tcPr>
                </a:tc>
                <a:extLst>
                  <a:ext uri="{0D108BD9-81ED-4DB2-BD59-A6C34878D82A}">
                    <a16:rowId xmlns:a16="http://schemas.microsoft.com/office/drawing/2014/main" val="10007"/>
                  </a:ext>
                </a:extLst>
              </a:tr>
              <a:tr h="214178">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lnB w="12700" cap="flat" cmpd="sng" algn="ctr">
                      <a:solidFill>
                        <a:schemeClr val="tx1"/>
                      </a:solidFill>
                      <a:prstDash val="solid"/>
                      <a:round/>
                      <a:headEnd type="none" w="med" len="med"/>
                      <a:tailEnd type="none" w="med" len="med"/>
                    </a:lnB>
                    <a:noFill/>
                  </a:tcPr>
                </a:tc>
                <a:tc>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２時間未満</a:t>
                      </a:r>
                    </a:p>
                  </a:txBody>
                  <a:tcPr marL="33231" marR="33231" marT="33231" marB="33231">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322</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txBody>
                  <a:tcPr marL="33231" marR="33231" marT="33231" marB="33231">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20" name="正方形/長方形 19"/>
          <p:cNvSpPr/>
          <p:nvPr/>
        </p:nvSpPr>
        <p:spPr>
          <a:xfrm>
            <a:off x="3508497" y="4160158"/>
            <a:ext cx="5583390" cy="2326412"/>
          </a:xfrm>
          <a:prstGeom prst="rect">
            <a:avLst/>
          </a:prstGeom>
          <a:ln w="25400">
            <a:solidFill>
              <a:srgbClr val="99CCFF"/>
            </a:solidFill>
          </a:ln>
        </p:spPr>
        <p:style>
          <a:lnRef idx="2">
            <a:schemeClr val="accent1"/>
          </a:lnRef>
          <a:fillRef idx="1">
            <a:schemeClr val="lt1"/>
          </a:fillRef>
          <a:effectRef idx="0">
            <a:schemeClr val="accent1"/>
          </a:effectRef>
          <a:fontRef idx="minor">
            <a:schemeClr val="dk1"/>
          </a:fontRef>
        </p:style>
        <p:txBody>
          <a:bodyPr lIns="66462" tIns="132923" rIns="0" rtlCol="0" anchor="t"/>
          <a:lstStyle/>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基本報酬については、定員規模</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別の設定に加え、平均工賃月額に</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応じた報酬設定とする。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工賃が高いほど、自立した地域</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生活につながることや、生産活動</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の支援に労力を要すると考えられ</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8"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る</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ことから、高い報酬設定とし、</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メリハリをつける。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テキスト ボックス 20"/>
          <p:cNvSpPr txBox="1"/>
          <p:nvPr/>
        </p:nvSpPr>
        <p:spPr>
          <a:xfrm>
            <a:off x="3508497" y="3894283"/>
            <a:ext cx="1661723" cy="246042"/>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fontAlgn="auto">
              <a:spcBef>
                <a:spcPts val="0"/>
              </a:spcBef>
              <a:spcAft>
                <a:spcPts val="0"/>
              </a:spcAft>
            </a:pPr>
            <a:r>
              <a:rPr lang="ja-JP" altLang="en-US"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就労継続支援</a:t>
            </a:r>
            <a:r>
              <a:rPr lang="en-US" altLang="ja-JP"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B</a:t>
            </a:r>
            <a:r>
              <a:rPr lang="ja-JP" altLang="en-US"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型</a:t>
            </a:r>
          </a:p>
        </p:txBody>
      </p:sp>
      <p:graphicFrame>
        <p:nvGraphicFramePr>
          <p:cNvPr id="23" name="表 22"/>
          <p:cNvGraphicFramePr>
            <a:graphicFrameLocks noGrp="1"/>
          </p:cNvGraphicFramePr>
          <p:nvPr>
            <p:extLst/>
          </p:nvPr>
        </p:nvGraphicFramePr>
        <p:xfrm>
          <a:off x="6034316" y="4377917"/>
          <a:ext cx="2991101" cy="1927602"/>
        </p:xfrm>
        <a:graphic>
          <a:graphicData uri="http://schemas.openxmlformats.org/drawingml/2006/table">
            <a:tbl>
              <a:tblPr firstRow="1" bandRow="1">
                <a:tableStyleId>{5940675A-B579-460E-94D1-54222C63F5DA}</a:tableStyleId>
              </a:tblPr>
              <a:tblGrid>
                <a:gridCol w="731158">
                  <a:extLst>
                    <a:ext uri="{9D8B030D-6E8A-4147-A177-3AD203B41FA5}">
                      <a16:colId xmlns:a16="http://schemas.microsoft.com/office/drawing/2014/main" val="20000"/>
                    </a:ext>
                  </a:extLst>
                </a:gridCol>
                <a:gridCol w="1462316">
                  <a:extLst>
                    <a:ext uri="{9D8B030D-6E8A-4147-A177-3AD203B41FA5}">
                      <a16:colId xmlns:a16="http://schemas.microsoft.com/office/drawing/2014/main" val="20001"/>
                    </a:ext>
                  </a:extLst>
                </a:gridCol>
                <a:gridCol w="797627">
                  <a:extLst>
                    <a:ext uri="{9D8B030D-6E8A-4147-A177-3AD203B41FA5}">
                      <a16:colId xmlns:a16="http://schemas.microsoft.com/office/drawing/2014/main" val="20002"/>
                    </a:ext>
                  </a:extLst>
                </a:gridCol>
              </a:tblGrid>
              <a:tr h="214178">
                <a:tc>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改定前</a:t>
                      </a:r>
                    </a:p>
                  </a:txBody>
                  <a:tcPr marL="33231" marR="33231" marT="0" marB="0" anchor="ctr">
                    <a:lnT w="12700" cap="flat" cmpd="sng" algn="ctr">
                      <a:solidFill>
                        <a:schemeClr val="tx1"/>
                      </a:solidFill>
                      <a:prstDash val="solid"/>
                      <a:round/>
                      <a:headEnd type="none" w="med" len="med"/>
                      <a:tailEnd type="none" w="med" len="med"/>
                    </a:lnT>
                    <a:solidFill>
                      <a:srgbClr val="FFFF99"/>
                    </a:solidFill>
                  </a:tcPr>
                </a:tc>
                <a:tc gridSpan="2">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改定後</a:t>
                      </a:r>
                    </a:p>
                  </a:txBody>
                  <a:tcPr marL="33231" marR="33231" marT="0" marB="0" anchor="ctr">
                    <a:lnT w="12700" cap="flat" cmpd="sng" algn="ctr">
                      <a:solidFill>
                        <a:schemeClr val="tx1"/>
                      </a:solidFill>
                      <a:prstDash val="solid"/>
                      <a:round/>
                      <a:headEnd type="none" w="med" len="med"/>
                      <a:tailEnd type="none" w="med" len="med"/>
                    </a:lnT>
                    <a:solidFill>
                      <a:srgbClr val="FFFF99"/>
                    </a:solidFill>
                  </a:tcPr>
                </a:tc>
                <a:tc h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lnT w="12700" cap="flat" cmpd="sng" algn="ctr">
                      <a:solidFill>
                        <a:schemeClr val="tx1"/>
                      </a:solidFill>
                      <a:prstDash val="solid"/>
                      <a:round/>
                      <a:headEnd type="none" w="med" len="med"/>
                      <a:tailEnd type="none" w="med" len="med"/>
                    </a:lnT>
                    <a:solidFill>
                      <a:srgbClr val="FFFF99"/>
                    </a:solidFill>
                  </a:tcPr>
                </a:tc>
                <a:extLst>
                  <a:ext uri="{0D108BD9-81ED-4DB2-BD59-A6C34878D82A}">
                    <a16:rowId xmlns:a16="http://schemas.microsoft.com/office/drawing/2014/main" val="10000"/>
                  </a:ext>
                </a:extLst>
              </a:tr>
              <a:tr h="214178">
                <a:tc>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基本報酬</a:t>
                      </a:r>
                    </a:p>
                  </a:txBody>
                  <a:tcPr marL="33231" marR="33231" marT="0" marB="0" anchor="ctr">
                    <a:solidFill>
                      <a:srgbClr val="FFFF99"/>
                    </a:solidFill>
                  </a:tcPr>
                </a:tc>
                <a:tc>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平均工賃月額</a:t>
                      </a:r>
                    </a:p>
                  </a:txBody>
                  <a:tcPr marL="33231" marR="33231" marT="0" marB="0" anchor="ctr">
                    <a:solidFill>
                      <a:srgbClr val="FFFF99"/>
                    </a:solidFill>
                  </a:tcPr>
                </a:tc>
                <a:tc>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基本報酬</a:t>
                      </a:r>
                    </a:p>
                  </a:txBody>
                  <a:tcPr marL="33231" marR="33231" marT="0" marB="0" anchor="ctr">
                    <a:solidFill>
                      <a:srgbClr val="FFFF99"/>
                    </a:solidFill>
                  </a:tcPr>
                </a:tc>
                <a:extLst>
                  <a:ext uri="{0D108BD9-81ED-4DB2-BD59-A6C34878D82A}">
                    <a16:rowId xmlns:a16="http://schemas.microsoft.com/office/drawing/2014/main" val="10001"/>
                  </a:ext>
                </a:extLst>
              </a:tr>
              <a:tr h="214178">
                <a:tc rowSpan="7">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584</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L="33231" marR="33231" marT="0" marB="0"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4.5</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万円以上</a:t>
                      </a:r>
                    </a:p>
                  </a:txBody>
                  <a:tcPr marL="33231" marR="33231" marT="0" marB="0" anchor="ctr"/>
                </a:tc>
                <a:tc>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645</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L="33231" marR="33231" marT="0" marB="0" anchor="ctr"/>
                </a:tc>
                <a:extLst>
                  <a:ext uri="{0D108BD9-81ED-4DB2-BD59-A6C34878D82A}">
                    <a16:rowId xmlns:a16="http://schemas.microsoft.com/office/drawing/2014/main" val="10002"/>
                  </a:ext>
                </a:extLst>
              </a:tr>
              <a:tr h="214178">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tc>
                <a:tc>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万円以上</a:t>
                      </a: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4.5</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万円未満</a:t>
                      </a:r>
                    </a:p>
                  </a:txBody>
                  <a:tcPr marL="33231" marR="33231" marT="0" marB="0" anchor="ctr"/>
                </a:tc>
                <a:tc>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621</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L="33231" marR="33231" marT="0" marB="0" anchor="ctr"/>
                </a:tc>
                <a:extLst>
                  <a:ext uri="{0D108BD9-81ED-4DB2-BD59-A6C34878D82A}">
                    <a16:rowId xmlns:a16="http://schemas.microsoft.com/office/drawing/2014/main" val="10003"/>
                  </a:ext>
                </a:extLst>
              </a:tr>
              <a:tr h="214178">
                <a:tc vMerge="1">
                  <a:txBody>
                    <a:bodyPr/>
                    <a:lstStyle/>
                    <a:p>
                      <a:pPr algn="ctr"/>
                      <a:endPar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tc>
                <a:tc>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2.5</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万円以上</a:t>
                      </a: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万円未満</a:t>
                      </a:r>
                      <a:endPar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txBody>
                  <a:tcPr marL="33231" marR="33231" marT="0" marB="0" anchor="ctr"/>
                </a:tc>
                <a:tc>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609</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L="33231" marR="33231" marT="0" marB="0" anchor="ctr"/>
                </a:tc>
                <a:extLst>
                  <a:ext uri="{0D108BD9-81ED-4DB2-BD59-A6C34878D82A}">
                    <a16:rowId xmlns:a16="http://schemas.microsoft.com/office/drawing/2014/main" val="10004"/>
                  </a:ext>
                </a:extLst>
              </a:tr>
              <a:tr h="214178">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万円以上</a:t>
                      </a: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2.5</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万円未満</a:t>
                      </a:r>
                    </a:p>
                  </a:txBody>
                  <a:tcPr marL="33231" marR="33231" marT="0" marB="0" anchor="ctr">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597</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L="33231" marR="33231" marT="0" marB="0" anchor="ctr">
                    <a:noFill/>
                  </a:tcPr>
                </a:tc>
                <a:extLst>
                  <a:ext uri="{0D108BD9-81ED-4DB2-BD59-A6C34878D82A}">
                    <a16:rowId xmlns:a16="http://schemas.microsoft.com/office/drawing/2014/main" val="10005"/>
                  </a:ext>
                </a:extLst>
              </a:tr>
              <a:tr h="214178">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lnT w="12700" cap="flat" cmpd="sng" algn="ctr">
                      <a:solidFill>
                        <a:schemeClr val="tx1"/>
                      </a:solidFill>
                      <a:prstDash val="solid"/>
                      <a:round/>
                      <a:headEnd type="none" w="med" len="med"/>
                      <a:tailEnd type="none" w="med" len="med"/>
                    </a:lnT>
                    <a:noFill/>
                  </a:tcPr>
                </a:tc>
                <a:tc>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１万円以上</a:t>
                      </a: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万円未満</a:t>
                      </a:r>
                    </a:p>
                  </a:txBody>
                  <a:tcPr marL="33231" marR="33231" marT="0" marB="0" anchor="ctr">
                    <a:lnT w="12700" cap="flat" cmpd="sng" algn="ctr">
                      <a:solidFill>
                        <a:schemeClr val="tx1"/>
                      </a:solidFill>
                      <a:prstDash val="solid"/>
                      <a:round/>
                      <a:headEnd type="none" w="med" len="med"/>
                      <a:tailEnd type="none" w="med" len="med"/>
                    </a:lnT>
                    <a:noFill/>
                  </a:tcPr>
                </a:tc>
                <a:tc>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586</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p>
                  </a:txBody>
                  <a:tcPr marL="33231" marR="33231" marT="0" marB="0" anchor="ctr">
                    <a:noFill/>
                  </a:tcPr>
                </a:tc>
                <a:extLst>
                  <a:ext uri="{0D108BD9-81ED-4DB2-BD59-A6C34878D82A}">
                    <a16:rowId xmlns:a16="http://schemas.microsoft.com/office/drawing/2014/main" val="10006"/>
                  </a:ext>
                </a:extLst>
              </a:tr>
              <a:tr h="214178">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noFill/>
                  </a:tcPr>
                </a:tc>
                <a:tc>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５千円以上１万円未満</a:t>
                      </a:r>
                    </a:p>
                  </a:txBody>
                  <a:tcPr marL="33231" marR="33231" marT="0" marB="0" anchor="ctr">
                    <a:noFill/>
                  </a:tcPr>
                </a:tc>
                <a:tc>
                  <a:txBody>
                    <a:bodyPr/>
                    <a:lstStyle/>
                    <a:p>
                      <a:pPr algn="ctr"/>
                      <a:r>
                        <a:rPr kumimoji="1" lang="en-US" altLang="ja-JP" sz="1000" baseline="0" dirty="0">
                          <a:latin typeface="メイリオ" panose="020B0604030504040204" pitchFamily="50" charset="-128"/>
                          <a:ea typeface="メイリオ" panose="020B0604030504040204" pitchFamily="50" charset="-128"/>
                          <a:cs typeface="メイリオ" panose="020B0604030504040204" pitchFamily="50" charset="-128"/>
                        </a:rPr>
                        <a:t>571</a:t>
                      </a:r>
                      <a:r>
                        <a:rPr kumimoji="1" lang="ja-JP" altLang="en-US" sz="1000" baseline="0" dirty="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en-US" altLang="ja-JP" sz="1000" baseline="0" dirty="0">
                        <a:latin typeface="メイリオ" panose="020B0604030504040204" pitchFamily="50" charset="-128"/>
                        <a:ea typeface="メイリオ" panose="020B0604030504040204" pitchFamily="50" charset="-128"/>
                        <a:cs typeface="メイリオ" panose="020B0604030504040204" pitchFamily="50" charset="-128"/>
                      </a:endParaRPr>
                    </a:p>
                  </a:txBody>
                  <a:tcPr marL="33231" marR="33231" marT="0" marB="0" anchor="ctr">
                    <a:noFill/>
                  </a:tcPr>
                </a:tc>
                <a:extLst>
                  <a:ext uri="{0D108BD9-81ED-4DB2-BD59-A6C34878D82A}">
                    <a16:rowId xmlns:a16="http://schemas.microsoft.com/office/drawing/2014/main" val="10007"/>
                  </a:ext>
                </a:extLst>
              </a:tr>
              <a:tr h="214178">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lnB w="12700" cap="flat" cmpd="sng" algn="ctr">
                      <a:solidFill>
                        <a:schemeClr val="tx1"/>
                      </a:solidFill>
                      <a:prstDash val="solid"/>
                      <a:round/>
                      <a:headEnd type="none" w="med" len="med"/>
                      <a:tailEnd type="none" w="med" len="med"/>
                    </a:lnB>
                    <a:noFill/>
                  </a:tcPr>
                </a:tc>
                <a:tc>
                  <a:txBody>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５千円未満</a:t>
                      </a:r>
                    </a:p>
                  </a:txBody>
                  <a:tcPr marL="33231" marR="33231" marT="0" marB="0" anchor="ctr">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rPr>
                        <a:t>562</a:t>
                      </a: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txBody>
                  <a:tcPr marL="33231" marR="33231"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24" name="テキスト ボックス 23"/>
          <p:cNvSpPr txBox="1"/>
          <p:nvPr/>
        </p:nvSpPr>
        <p:spPr>
          <a:xfrm>
            <a:off x="5901378" y="1634339"/>
            <a:ext cx="2858164" cy="248530"/>
          </a:xfrm>
          <a:prstGeom prst="rect">
            <a:avLst/>
          </a:prstGeom>
          <a:noFill/>
        </p:spPr>
        <p:txBody>
          <a:bodyPr wrap="square" rtlCol="0">
            <a:spAutoFit/>
          </a:bodyPr>
          <a:lstStyle/>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＜定員</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人以下、人員配置</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7.5</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5" name="テキスト ボックス 24"/>
          <p:cNvSpPr txBox="1"/>
          <p:nvPr/>
        </p:nvSpPr>
        <p:spPr>
          <a:xfrm>
            <a:off x="5901378" y="4184548"/>
            <a:ext cx="2858164" cy="248530"/>
          </a:xfrm>
          <a:prstGeom prst="rect">
            <a:avLst/>
          </a:prstGeom>
          <a:noFill/>
        </p:spPr>
        <p:txBody>
          <a:bodyPr wrap="square" rtlCol="0">
            <a:spAutoFit/>
          </a:bodyPr>
          <a:lstStyle/>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＜定員</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人以下、人員配置</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7.5</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pic>
        <p:nvPicPr>
          <p:cNvPr id="27" name="Picture 10" descr="男性作業員のイラスト（帽子）">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01972" y="3106813"/>
            <a:ext cx="438885" cy="789993"/>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8" descr="倉庫で働くライン工の男性のイラスト">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70814" y="3048207"/>
            <a:ext cx="976567" cy="979014"/>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 name="グループ化 1"/>
          <p:cNvGrpSpPr/>
          <p:nvPr/>
        </p:nvGrpSpPr>
        <p:grpSpPr>
          <a:xfrm>
            <a:off x="5037282" y="5781847"/>
            <a:ext cx="1092986" cy="704724"/>
            <a:chOff x="5457056" y="5829972"/>
            <a:chExt cx="1184068" cy="763451"/>
          </a:xfrm>
        </p:grpSpPr>
        <p:pic>
          <p:nvPicPr>
            <p:cNvPr id="28" name="Picture 6" descr="割烹着を着た女性のイラスト">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49144" y="5869857"/>
              <a:ext cx="391980" cy="675827"/>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2" descr="大きな鍋で料理をする人のイラスト"/>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01717" y="5829972"/>
              <a:ext cx="763451" cy="763451"/>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4" descr="白衣を着て手を洗う人のイラスト"/>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57056" y="5949280"/>
              <a:ext cx="633670" cy="63367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31" name="テキスト ボックス 30"/>
          <p:cNvSpPr txBox="1"/>
          <p:nvPr/>
        </p:nvSpPr>
        <p:spPr>
          <a:xfrm>
            <a:off x="3574967" y="3372777"/>
            <a:ext cx="1322471" cy="388568"/>
          </a:xfrm>
          <a:prstGeom prst="rect">
            <a:avLst/>
          </a:prstGeom>
          <a:noFill/>
          <a:ln w="12700">
            <a:solidFill>
              <a:schemeClr val="bg1">
                <a:lumMod val="50000"/>
              </a:schemeClr>
            </a:solidFill>
            <a:prstDash val="sysDash"/>
          </a:ln>
        </p:spPr>
        <p:txBody>
          <a:bodyPr wrap="square" rIns="0" rtlCol="0" anchor="ctr">
            <a:noAutofit/>
          </a:bodyPr>
          <a:lstStyle/>
          <a:p>
            <a:pPr fontAlgn="auto">
              <a:spcBef>
                <a:spcPts val="0"/>
              </a:spcBef>
              <a:spcAft>
                <a:spcPts val="0"/>
              </a:spcAft>
            </a:pPr>
            <a:r>
              <a:rPr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平均収支差率＋</a:t>
            </a:r>
            <a:r>
              <a:rPr lang="en-US" altLang="ja-JP"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14.2</a:t>
            </a:r>
            <a:r>
              <a:rPr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１日の労働時間は、４時</a:t>
            </a:r>
            <a:r>
              <a:rPr lang="en-US" altLang="ja-JP"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間以上５時間未満が最多</a:t>
            </a:r>
          </a:p>
        </p:txBody>
      </p:sp>
      <p:sp>
        <p:nvSpPr>
          <p:cNvPr id="32" name="正方形/長方形 31"/>
          <p:cNvSpPr/>
          <p:nvPr/>
        </p:nvSpPr>
        <p:spPr>
          <a:xfrm>
            <a:off x="3574966" y="5954819"/>
            <a:ext cx="1395847" cy="433004"/>
          </a:xfrm>
          <a:prstGeom prst="rect">
            <a:avLst/>
          </a:prstGeom>
          <a:ln w="12700">
            <a:solidFill>
              <a:schemeClr val="bg1">
                <a:lumMod val="50000"/>
              </a:schemeClr>
            </a:solidFill>
            <a:prstDash val="sysDash"/>
          </a:ln>
        </p:spPr>
        <p:txBody>
          <a:bodyPr wrap="square">
            <a:spAutoFit/>
          </a:bodyPr>
          <a:lstStyle/>
          <a:p>
            <a:pPr fontAlgn="auto">
              <a:spcBef>
                <a:spcPts val="0"/>
              </a:spcBef>
              <a:spcAft>
                <a:spcPts val="0"/>
              </a:spcAft>
            </a:pPr>
            <a:r>
              <a:rPr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平均収支差率＋</a:t>
            </a:r>
            <a:r>
              <a:rPr lang="en-US" altLang="ja-JP"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12.8</a:t>
            </a:r>
            <a:r>
              <a:rPr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平均工賃</a:t>
            </a:r>
            <a:r>
              <a:rPr lang="en-US" altLang="ja-JP"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15,033</a:t>
            </a:r>
            <a:r>
              <a:rPr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円／月</a:t>
            </a:r>
            <a:endParaRPr lang="en-US" altLang="ja-JP"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中央値</a:t>
            </a:r>
            <a:r>
              <a:rPr lang="en-US" altLang="ja-JP"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12,238</a:t>
            </a:r>
            <a:r>
              <a:rPr lang="ja-JP" altLang="en-US" sz="73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円／月</a:t>
            </a:r>
            <a:endParaRPr lang="en-US" altLang="ja-JP" sz="4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a:xfrm>
            <a:off x="7050183" y="6567359"/>
            <a:ext cx="2057400" cy="365125"/>
          </a:xfrm>
        </p:spPr>
        <p:txBody>
          <a:bodyPr/>
          <a:lstStyle/>
          <a:p>
            <a:pPr>
              <a:defRPr/>
            </a:pPr>
            <a:fld id="{431CAECD-5926-4741-A906-A08E04809A27}" type="slidenum">
              <a:rPr lang="en-US" altLang="ja-JP" smtClean="0"/>
              <a:pPr>
                <a:defRPr/>
              </a:pPr>
              <a:t>76</a:t>
            </a:fld>
            <a:endParaRPr lang="en-US" altLang="ja-JP" dirty="0"/>
          </a:p>
        </p:txBody>
      </p:sp>
      <p:sp>
        <p:nvSpPr>
          <p:cNvPr id="33"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3375052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p:cNvSpPr/>
          <p:nvPr/>
        </p:nvSpPr>
        <p:spPr>
          <a:xfrm>
            <a:off x="6848729" y="2764311"/>
            <a:ext cx="1512000" cy="498755"/>
          </a:xfrm>
          <a:prstGeom prst="rect">
            <a:avLst/>
          </a:prstGeom>
          <a:solidFill>
            <a:schemeClr val="bg1"/>
          </a:solidFill>
          <a:ln w="19050"/>
        </p:spPr>
        <p:style>
          <a:lnRef idx="2">
            <a:schemeClr val="accent4"/>
          </a:lnRef>
          <a:fillRef idx="1">
            <a:schemeClr val="lt1"/>
          </a:fillRef>
          <a:effectRef idx="0">
            <a:schemeClr val="accent4"/>
          </a:effectRef>
          <a:fontRef idx="minor">
            <a:schemeClr val="dk1"/>
          </a:fontRef>
        </p:style>
        <p:txBody>
          <a:bodyPr rtlCol="0" anchor="ctr"/>
          <a:lstStyle/>
          <a:p>
            <a:pPr marL="66463" indent="-422041"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・遅刻や欠勤の増加</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66463" indent="-422041"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・身だしなみの乱れ</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66463" indent="-422041"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・薬の飲み忘れ</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正方形/長方形 62"/>
          <p:cNvSpPr/>
          <p:nvPr/>
        </p:nvSpPr>
        <p:spPr>
          <a:xfrm>
            <a:off x="6599485" y="3296062"/>
            <a:ext cx="2160000" cy="66457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r>
              <a:rPr lang="ja-JP" altLang="en-US"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企業等</a:t>
            </a:r>
            <a:endParaRPr lang="en-US" altLang="ja-JP"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角丸四角形 13"/>
          <p:cNvSpPr/>
          <p:nvPr/>
        </p:nvSpPr>
        <p:spPr>
          <a:xfrm>
            <a:off x="251526" y="2897249"/>
            <a:ext cx="2658575" cy="2525819"/>
          </a:xfrm>
          <a:prstGeom prst="roundRect">
            <a:avLst>
              <a:gd name="adj" fmla="val 5919"/>
            </a:avLst>
          </a:prstGeom>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5" name="タイトル 7"/>
          <p:cNvSpPr txBox="1">
            <a:spLocks/>
          </p:cNvSpPr>
          <p:nvPr/>
        </p:nvSpPr>
        <p:spPr bwMode="auto">
          <a:xfrm>
            <a:off x="1" y="271774"/>
            <a:ext cx="9144000" cy="432000"/>
          </a:xfrm>
          <a:prstGeom prst="rect">
            <a:avLst/>
          </a:prstGeom>
          <a:solidFill>
            <a:srgbClr val="0000FF"/>
          </a:solidFill>
          <a:ln w="9525">
            <a:noFill/>
            <a:miter lim="800000"/>
            <a:headEnd/>
            <a:tailEnd/>
          </a:ln>
        </p:spPr>
        <p:txBody>
          <a:bodyPr vert="horz" wrap="square" lIns="84382" tIns="42190" rIns="84382" bIns="4219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23" algn="ctr" rtl="0" fontAlgn="base">
              <a:spcBef>
                <a:spcPct val="0"/>
              </a:spcBef>
              <a:spcAft>
                <a:spcPct val="0"/>
              </a:spcAft>
              <a:defRPr kumimoji="1" sz="4400">
                <a:solidFill>
                  <a:schemeClr val="tx2"/>
                </a:solidFill>
                <a:latin typeface="Arial" charset="0"/>
                <a:ea typeface="ＭＳ Ｐゴシック" pitchFamily="50" charset="-128"/>
              </a:defRPr>
            </a:lvl6pPr>
            <a:lvl7pPr marL="914246" algn="ctr" rtl="0" fontAlgn="base">
              <a:spcBef>
                <a:spcPct val="0"/>
              </a:spcBef>
              <a:spcAft>
                <a:spcPct val="0"/>
              </a:spcAft>
              <a:defRPr kumimoji="1" sz="4400">
                <a:solidFill>
                  <a:schemeClr val="tx2"/>
                </a:solidFill>
                <a:latin typeface="Arial" charset="0"/>
                <a:ea typeface="ＭＳ Ｐゴシック" pitchFamily="50" charset="-128"/>
              </a:defRPr>
            </a:lvl7pPr>
            <a:lvl8pPr marL="1371369" algn="ctr" rtl="0" fontAlgn="base">
              <a:spcBef>
                <a:spcPct val="0"/>
              </a:spcBef>
              <a:spcAft>
                <a:spcPct val="0"/>
              </a:spcAft>
              <a:defRPr kumimoji="1" sz="4400">
                <a:solidFill>
                  <a:schemeClr val="tx2"/>
                </a:solidFill>
                <a:latin typeface="Arial" charset="0"/>
                <a:ea typeface="ＭＳ Ｐゴシック" pitchFamily="50" charset="-128"/>
              </a:defRPr>
            </a:lvl8pPr>
            <a:lvl9pPr marL="1828492"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215" b="1" spc="-92"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「就労定着支援」の報酬の設定</a:t>
            </a:r>
            <a:endParaRPr lang="ja-JP" altLang="en-US"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正方形/長方形 53"/>
          <p:cNvSpPr/>
          <p:nvPr/>
        </p:nvSpPr>
        <p:spPr>
          <a:xfrm>
            <a:off x="332510" y="3429096"/>
            <a:ext cx="2525538" cy="864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就労移行支援事業所</a:t>
            </a:r>
            <a:endPar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就労継続支援事業所（Ａ、Ｂ）</a:t>
            </a:r>
            <a:endPar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生活介護</a:t>
            </a:r>
            <a:endPar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自立訓練</a:t>
            </a:r>
          </a:p>
        </p:txBody>
      </p:sp>
      <p:sp>
        <p:nvSpPr>
          <p:cNvPr id="76" name="正方形/長方形 75"/>
          <p:cNvSpPr/>
          <p:nvPr/>
        </p:nvSpPr>
        <p:spPr>
          <a:xfrm>
            <a:off x="6599395" y="3263066"/>
            <a:ext cx="830769" cy="232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ja-JP" altLang="en-US" sz="101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働く障害者</a:t>
            </a:r>
          </a:p>
        </p:txBody>
      </p:sp>
      <p:sp>
        <p:nvSpPr>
          <p:cNvPr id="81" name="正方形/長方形 80"/>
          <p:cNvSpPr/>
          <p:nvPr/>
        </p:nvSpPr>
        <p:spPr>
          <a:xfrm>
            <a:off x="332510" y="4426034"/>
            <a:ext cx="2525538" cy="79762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fontAlgn="auto">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障害者就業・生活支援センター</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医療機関</a:t>
            </a:r>
            <a:endPar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社会福祉協議会　　等</a:t>
            </a:r>
          </a:p>
        </p:txBody>
      </p:sp>
      <p:sp>
        <p:nvSpPr>
          <p:cNvPr id="12" name="左右矢印 11"/>
          <p:cNvSpPr/>
          <p:nvPr/>
        </p:nvSpPr>
        <p:spPr>
          <a:xfrm>
            <a:off x="2943698" y="5090723"/>
            <a:ext cx="3124040" cy="199407"/>
          </a:xfrm>
          <a:prstGeom prst="leftRightArrow">
            <a:avLst>
              <a:gd name="adj1" fmla="val 61401"/>
              <a:gd name="adj2" fmla="val 56843"/>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86" name="正方形/長方形 85"/>
          <p:cNvSpPr/>
          <p:nvPr/>
        </p:nvSpPr>
        <p:spPr>
          <a:xfrm>
            <a:off x="3874262" y="5223661"/>
            <a:ext cx="1329992" cy="265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②連絡調整</a:t>
            </a:r>
          </a:p>
        </p:txBody>
      </p:sp>
      <p:sp>
        <p:nvSpPr>
          <p:cNvPr id="88" name="正方形/長方形 87"/>
          <p:cNvSpPr/>
          <p:nvPr/>
        </p:nvSpPr>
        <p:spPr>
          <a:xfrm>
            <a:off x="251526" y="2897248"/>
            <a:ext cx="2658575" cy="332345"/>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r>
              <a:rPr lang="ja-JP" altLang="en-US"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関係機関</a:t>
            </a:r>
          </a:p>
        </p:txBody>
      </p:sp>
      <p:sp>
        <p:nvSpPr>
          <p:cNvPr id="93" name="左右矢印 92"/>
          <p:cNvSpPr/>
          <p:nvPr/>
        </p:nvSpPr>
        <p:spPr>
          <a:xfrm rot="5400000">
            <a:off x="7812607" y="4309675"/>
            <a:ext cx="930462" cy="232615"/>
          </a:xfrm>
          <a:prstGeom prst="leftRightArrow">
            <a:avLst>
              <a:gd name="adj1" fmla="val 61401"/>
              <a:gd name="adj2" fmla="val 64540"/>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18" name="テキスト ボックス 17"/>
          <p:cNvSpPr txBox="1"/>
          <p:nvPr/>
        </p:nvSpPr>
        <p:spPr>
          <a:xfrm>
            <a:off x="8291961" y="3960751"/>
            <a:ext cx="355162" cy="1196470"/>
          </a:xfrm>
          <a:prstGeom prst="rect">
            <a:avLst/>
          </a:prstGeom>
          <a:noFill/>
        </p:spPr>
        <p:txBody>
          <a:bodyPr vert="eaVert" wrap="square" rtlCol="0">
            <a:spAutoFit/>
          </a:bodyPr>
          <a:lstStyle/>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②連絡調整</a:t>
            </a:r>
          </a:p>
        </p:txBody>
      </p:sp>
      <p:sp>
        <p:nvSpPr>
          <p:cNvPr id="61" name="正方形/長方形 60"/>
          <p:cNvSpPr/>
          <p:nvPr/>
        </p:nvSpPr>
        <p:spPr>
          <a:xfrm>
            <a:off x="3807789" y="3694876"/>
            <a:ext cx="1827895" cy="232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一般就労へ移行</a:t>
            </a:r>
          </a:p>
        </p:txBody>
      </p:sp>
      <p:sp>
        <p:nvSpPr>
          <p:cNvPr id="30" name="雲形吹き出し 29"/>
          <p:cNvSpPr/>
          <p:nvPr/>
        </p:nvSpPr>
        <p:spPr>
          <a:xfrm>
            <a:off x="3607361" y="2651436"/>
            <a:ext cx="2937682" cy="810773"/>
          </a:xfrm>
          <a:prstGeom prst="cloudCallout">
            <a:avLst>
              <a:gd name="adj1" fmla="val 50019"/>
              <a:gd name="adj2" fmla="val 67262"/>
            </a:avLst>
          </a:prstGeom>
          <a:ln/>
        </p:spPr>
        <p:style>
          <a:lnRef idx="1">
            <a:schemeClr val="accent4"/>
          </a:lnRef>
          <a:fillRef idx="2">
            <a:schemeClr val="accent4"/>
          </a:fillRef>
          <a:effectRef idx="1">
            <a:schemeClr val="accent4"/>
          </a:effectRef>
          <a:fontRef idx="minor">
            <a:schemeClr val="dk1"/>
          </a:fontRef>
        </p:style>
        <p:txBody>
          <a:bodyPr lIns="0" rIns="0" rtlCol="0" anchor="ctr"/>
          <a:lstStyle/>
          <a:p>
            <a:pPr algn="ctr" fontAlgn="auto">
              <a:spcBef>
                <a:spcPts val="0"/>
              </a:spcBef>
              <a:spcAft>
                <a:spcPts val="0"/>
              </a:spcAft>
            </a:pPr>
            <a:r>
              <a:rPr kumimoji="0" lang="ja-JP" altLang="en-US" sz="923"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就労に伴い生じている生活面の課題</a:t>
            </a:r>
            <a:r>
              <a:rPr kumimoji="0" lang="ja-JP" altLang="en-US" sz="738"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⇒生活リズム、体調の管理、給料の浪費等</a:t>
            </a:r>
            <a:endParaRPr kumimoji="0" lang="ja-JP" altLang="en-US" sz="923"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正方形/長方形 30"/>
          <p:cNvSpPr/>
          <p:nvPr/>
        </p:nvSpPr>
        <p:spPr>
          <a:xfrm>
            <a:off x="3095286" y="3745949"/>
            <a:ext cx="3384000" cy="33234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endPar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左右矢印 31"/>
          <p:cNvSpPr/>
          <p:nvPr/>
        </p:nvSpPr>
        <p:spPr>
          <a:xfrm rot="5400000">
            <a:off x="7031416" y="4326290"/>
            <a:ext cx="963692" cy="232615"/>
          </a:xfrm>
          <a:prstGeom prst="leftRightArrow">
            <a:avLst>
              <a:gd name="adj1" fmla="val 61401"/>
              <a:gd name="adj2" fmla="val 64540"/>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35" name="テキスト ボックス 34"/>
          <p:cNvSpPr txBox="1"/>
          <p:nvPr/>
        </p:nvSpPr>
        <p:spPr>
          <a:xfrm>
            <a:off x="7482359" y="3960751"/>
            <a:ext cx="525657" cy="1196308"/>
          </a:xfrm>
          <a:prstGeom prst="rect">
            <a:avLst/>
          </a:prstGeom>
          <a:noFill/>
        </p:spPr>
        <p:txBody>
          <a:bodyPr vert="eaVert" wrap="square" rtlCol="0">
            <a:spAutoFit/>
          </a:bodyPr>
          <a:lstStyle/>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①相談による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課題把握</a:t>
            </a:r>
          </a:p>
        </p:txBody>
      </p:sp>
      <p:sp>
        <p:nvSpPr>
          <p:cNvPr id="36" name="上矢印 35"/>
          <p:cNvSpPr/>
          <p:nvPr/>
        </p:nvSpPr>
        <p:spPr>
          <a:xfrm>
            <a:off x="6533047" y="3960751"/>
            <a:ext cx="265846" cy="930462"/>
          </a:xfrm>
          <a:prstGeom prst="upArrow">
            <a:avLst>
              <a:gd name="adj1" fmla="val 50000"/>
              <a:gd name="adj2" fmla="val 42303"/>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cxnSp>
        <p:nvCxnSpPr>
          <p:cNvPr id="38" name="直線矢印コネクタ 37"/>
          <p:cNvCxnSpPr/>
          <p:nvPr/>
        </p:nvCxnSpPr>
        <p:spPr>
          <a:xfrm>
            <a:off x="2910277" y="3694802"/>
            <a:ext cx="3608500" cy="7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7" name="正方形/長方形 76"/>
          <p:cNvSpPr/>
          <p:nvPr/>
        </p:nvSpPr>
        <p:spPr>
          <a:xfrm>
            <a:off x="6067741" y="4924555"/>
            <a:ext cx="2919091" cy="498513"/>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fontAlgn="auto">
              <a:spcBef>
                <a:spcPts val="0"/>
              </a:spcBef>
              <a:spcAft>
                <a:spcPts val="0"/>
              </a:spcAft>
            </a:pPr>
            <a:r>
              <a:rPr kumimoji="0" lang="ja-JP" altLang="en-US" sz="147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就労定着支援</a:t>
            </a:r>
            <a:endParaRPr kumimoji="0" lang="en-US" altLang="ja-JP" sz="147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kumimoji="0" lang="ja-JP" altLang="en-US" sz="147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事業所</a:t>
            </a:r>
          </a:p>
        </p:txBody>
      </p:sp>
      <p:sp>
        <p:nvSpPr>
          <p:cNvPr id="41" name="テキスト ボックス 40"/>
          <p:cNvSpPr txBox="1"/>
          <p:nvPr/>
        </p:nvSpPr>
        <p:spPr>
          <a:xfrm>
            <a:off x="6223955" y="3960751"/>
            <a:ext cx="355162" cy="1196470"/>
          </a:xfrm>
          <a:prstGeom prst="rect">
            <a:avLst/>
          </a:prstGeom>
          <a:noFill/>
        </p:spPr>
        <p:txBody>
          <a:bodyPr vert="eaVert" wrap="square" rtlCol="0">
            <a:spAutoFit/>
          </a:bodyPr>
          <a:lstStyle/>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③必要な支援</a:t>
            </a:r>
          </a:p>
        </p:txBody>
      </p:sp>
      <p:sp>
        <p:nvSpPr>
          <p:cNvPr id="2" name="右矢印 1"/>
          <p:cNvSpPr/>
          <p:nvPr/>
        </p:nvSpPr>
        <p:spPr>
          <a:xfrm>
            <a:off x="6366661" y="2797835"/>
            <a:ext cx="432000" cy="465231"/>
          </a:xfrm>
          <a:prstGeom prst="rightArrow">
            <a:avLst/>
          </a:prstGeom>
          <a:solidFill>
            <a:srgbClr val="FF9900"/>
          </a:solidFill>
          <a:scene3d>
            <a:camera prst="orthographicFront">
              <a:rot lat="0" lon="0" rev="0"/>
            </a:camera>
            <a:lightRig rig="threePt" dir="t"/>
          </a:scene3d>
        </p:spPr>
        <p:style>
          <a:lnRef idx="1">
            <a:schemeClr val="accent4"/>
          </a:lnRef>
          <a:fillRef idx="3">
            <a:schemeClr val="accent4"/>
          </a:fillRef>
          <a:effectRef idx="2">
            <a:schemeClr val="accent4"/>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52" name="正方形/長方形 51"/>
          <p:cNvSpPr/>
          <p:nvPr/>
        </p:nvSpPr>
        <p:spPr>
          <a:xfrm>
            <a:off x="90519" y="1567988"/>
            <a:ext cx="2897310" cy="1063385"/>
          </a:xfrm>
          <a:prstGeom prst="rect">
            <a:avLst/>
          </a:prstGeom>
          <a:noFill/>
          <a:ln w="19050" cap="flat" cmpd="sng" algn="ctr">
            <a:solidFill>
              <a:srgbClr val="99CCFF"/>
            </a:solidFill>
            <a:prstDash val="solid"/>
          </a:ln>
          <a:effectLst/>
        </p:spPr>
        <p:txBody>
          <a:bodyPr lIns="84397" tIns="42198" rIns="84397" bIns="42198" anchor="ctr" anchorCtr="0"/>
          <a:lstStyle/>
          <a:p>
            <a:pPr marL="165593" indent="-165593" fontAlgn="auto">
              <a:spcBef>
                <a:spcPts val="0"/>
              </a:spcBef>
              <a:spcAft>
                <a:spcPts val="0"/>
              </a:spcAft>
              <a:defRPr/>
            </a:pPr>
            <a:endParaRPr kumimoji="0" lang="en-US" altLang="ja-JP" sz="1108"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5593" indent="-165593" fontAlgn="auto">
              <a:spcBef>
                <a:spcPts val="0"/>
              </a:spcBef>
              <a:spcAft>
                <a:spcPts val="0"/>
              </a:spcAft>
              <a:defRPr/>
            </a:pPr>
            <a:r>
              <a:rPr kumimoji="0" lang="ja-JP" altLang="en-US" sz="1108"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就労移行支援、就労継続支援、生活介護、自立訓練の利用を経て一般就労へ移行した障害者で、就労に伴う環境変化により生活面の課題が生じている者</a:t>
            </a:r>
            <a:endParaRPr kumimoji="0" lang="en-US" altLang="ja-JP" sz="1108"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正方形/長方形 52"/>
          <p:cNvSpPr/>
          <p:nvPr/>
        </p:nvSpPr>
        <p:spPr>
          <a:xfrm>
            <a:off x="52114" y="1434933"/>
            <a:ext cx="1656184" cy="232615"/>
          </a:xfrm>
          <a:prstGeom prst="rect">
            <a:avLst/>
          </a:prstGeom>
          <a:solidFill>
            <a:srgbClr val="99CCFF"/>
          </a:solidFill>
          <a:ln>
            <a:solidFill>
              <a:srgbClr val="99CCFF"/>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auto">
              <a:spcBef>
                <a:spcPts val="0"/>
              </a:spcBef>
              <a:spcAft>
                <a:spcPts val="0"/>
              </a:spcAft>
              <a:defRPr/>
            </a:pPr>
            <a:r>
              <a:rPr kumimoji="0" lang="ja-JP" altLang="en-US" sz="1292" kern="0" dirty="0">
                <a:solidFill>
                  <a:prstClr val="black"/>
                </a:solidFill>
                <a:latin typeface="HGS創英角ｺﾞｼｯｸUB" pitchFamily="50" charset="-128"/>
                <a:ea typeface="HGS創英角ｺﾞｼｯｸUB" pitchFamily="50" charset="-128"/>
              </a:rPr>
              <a:t> 対象者</a:t>
            </a:r>
          </a:p>
        </p:txBody>
      </p:sp>
      <p:sp>
        <p:nvSpPr>
          <p:cNvPr id="55" name="正方形/長方形 54"/>
          <p:cNvSpPr/>
          <p:nvPr/>
        </p:nvSpPr>
        <p:spPr>
          <a:xfrm>
            <a:off x="3109684" y="1567988"/>
            <a:ext cx="5976546" cy="1129854"/>
          </a:xfrm>
          <a:prstGeom prst="rect">
            <a:avLst/>
          </a:prstGeom>
          <a:noFill/>
          <a:ln w="19050" cap="flat" cmpd="sng" algn="ctr">
            <a:solidFill>
              <a:srgbClr val="99CCFF"/>
            </a:solidFill>
            <a:prstDash val="solid"/>
          </a:ln>
          <a:effectLst/>
        </p:spPr>
        <p:txBody>
          <a:bodyPr lIns="84397" tIns="42198" rIns="84397" bIns="42198" anchor="t"/>
          <a:lstStyle/>
          <a:p>
            <a:pPr marL="165593" indent="-165593" fontAlgn="auto">
              <a:spcBef>
                <a:spcPts val="0"/>
              </a:spcBef>
              <a:spcAft>
                <a:spcPts val="0"/>
              </a:spcAft>
              <a:defRPr/>
            </a:pPr>
            <a:endParaRPr kumimoji="0" lang="en-US" altLang="ja-JP" sz="1108"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99390" indent="-422041" fontAlgn="auto">
              <a:spcBef>
                <a:spcPts val="0"/>
              </a:spcBef>
              <a:spcAft>
                <a:spcPts val="0"/>
              </a:spcAft>
            </a:pPr>
            <a:r>
              <a:rPr kumimoji="0" lang="ja-JP" altLang="en-US" sz="1108"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障害者との相談を通じて生活面の課題を把握するとともに、企業や関係機関等との連絡調整やそれに伴う課題解決に向けて必要となる支援を実施。</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32011" indent="-432011"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利用者の自宅・企業等を訪問することにより、月１回以上は障害者との対面支援を行う。加えて、月１回以上は企業訪問を行うよう努めることとする。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32011" indent="-432011"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利用期間は３年を上限とし、経過後は障害者就業・生活支援センター等へ引き継ぐ。</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32011" indent="-432011" fontAlgn="auto">
              <a:spcBef>
                <a:spcPts val="0"/>
              </a:spcBef>
              <a:spcAft>
                <a:spcPts val="0"/>
              </a:spcAf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正方形/長方形 55"/>
          <p:cNvSpPr/>
          <p:nvPr/>
        </p:nvSpPr>
        <p:spPr>
          <a:xfrm>
            <a:off x="3076633" y="1434933"/>
            <a:ext cx="1944216" cy="232615"/>
          </a:xfrm>
          <a:prstGeom prst="rect">
            <a:avLst/>
          </a:prstGeom>
          <a:solidFill>
            <a:srgbClr val="99CCFF"/>
          </a:solidFill>
          <a:ln>
            <a:solidFill>
              <a:srgbClr val="99CCFF"/>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auto">
              <a:spcBef>
                <a:spcPts val="0"/>
              </a:spcBef>
              <a:spcAft>
                <a:spcPts val="0"/>
              </a:spcAft>
              <a:defRPr/>
            </a:pPr>
            <a:r>
              <a:rPr kumimoji="0" lang="ja-JP" altLang="en-US" sz="1292" kern="0" dirty="0">
                <a:solidFill>
                  <a:prstClr val="black"/>
                </a:solidFill>
                <a:latin typeface="HGS創英角ｺﾞｼｯｸUB" pitchFamily="50" charset="-128"/>
                <a:ea typeface="HGS創英角ｺﾞｼｯｸUB" pitchFamily="50" charset="-128"/>
              </a:rPr>
              <a:t>支援内容</a:t>
            </a:r>
          </a:p>
        </p:txBody>
      </p:sp>
      <p:sp>
        <p:nvSpPr>
          <p:cNvPr id="58" name="角丸四角形 57"/>
          <p:cNvSpPr/>
          <p:nvPr/>
        </p:nvSpPr>
        <p:spPr>
          <a:xfrm>
            <a:off x="119223" y="836712"/>
            <a:ext cx="8972664" cy="531751"/>
          </a:xfrm>
          <a:prstGeom prst="roundRect">
            <a:avLst>
              <a:gd name="adj" fmla="val 7534"/>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66462" tIns="33231" bIns="33231" anchor="ctr" anchorCtr="0"/>
          <a:lstStyle/>
          <a:p>
            <a:pPr marL="162662" indent="-162662" fontAlgn="auto">
              <a:lnSpc>
                <a:spcPct val="110000"/>
              </a:lnSpc>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就労移行支援等を利用し、一般就労に移行した障害者の就労に伴う生活上の支援ニーズに対応できるよう、事業所・家族との連絡調整等の支援を一定の期間にわたり行うサービスを新たに創設する（「就労定着支援」）。</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118583" y="5688943"/>
            <a:ext cx="8935703" cy="766739"/>
          </a:xfrm>
          <a:prstGeom prst="rect">
            <a:avLst/>
          </a:prstGeom>
          <a:noFill/>
          <a:ln w="19050" cap="flat" cmpd="sng" algn="ctr">
            <a:solidFill>
              <a:srgbClr val="99CCFF"/>
            </a:solidFill>
            <a:prstDash val="solid"/>
          </a:ln>
          <a:effectLst/>
        </p:spPr>
        <p:txBody>
          <a:bodyPr lIns="84397" tIns="42198" rIns="84397" bIns="42198" anchor="t"/>
          <a:lstStyle/>
          <a:p>
            <a:pPr marL="414715" indent="-414715" fontAlgn="auto">
              <a:spcBef>
                <a:spcPts val="0"/>
              </a:spcBef>
              <a:spcAft>
                <a:spcPts val="0"/>
              </a:spcAft>
            </a:pPr>
            <a:endParaRPr kumimoji="0" lang="en-US" altLang="ja-JP" sz="1108"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就労定着率（過去３年間の就労定着支援の総利用者数のうち就労定着者数の割合）に応じた基本報酬を設定。　　　　　　　　　　　　　　　　　　　　　　　　　　　　　　　　　　</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就労定着支援サービス費　　</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3,200</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単位／月（就労定着率</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割以上）</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166158" indent="-414715"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利用開始後１年目は更に</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240</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単位を加算</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6158" indent="-414715" fontAlgn="auto">
              <a:spcBef>
                <a:spcPts val="0"/>
              </a:spcBef>
              <a:spcAft>
                <a:spcPts val="0"/>
              </a:spcAf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正方形/長方形 46"/>
          <p:cNvSpPr/>
          <p:nvPr/>
        </p:nvSpPr>
        <p:spPr>
          <a:xfrm>
            <a:off x="118582" y="5489537"/>
            <a:ext cx="1944216" cy="269394"/>
          </a:xfrm>
          <a:prstGeom prst="rect">
            <a:avLst/>
          </a:prstGeom>
          <a:solidFill>
            <a:srgbClr val="99CCFF"/>
          </a:solidFill>
          <a:ln>
            <a:solidFill>
              <a:srgbClr val="99CCFF"/>
            </a:solidFill>
          </a:ln>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r>
              <a:rPr lang="ja-JP" altLang="en-US" sz="1292" dirty="0">
                <a:solidFill>
                  <a:prstClr val="black"/>
                </a:solidFill>
                <a:latin typeface="HGS創英角ｺﾞｼｯｸUB" pitchFamily="50" charset="-128"/>
                <a:ea typeface="HGS創英角ｺﾞｼｯｸUB" pitchFamily="50" charset="-128"/>
              </a:rPr>
              <a:t>基本報酬</a:t>
            </a:r>
          </a:p>
        </p:txBody>
      </p:sp>
      <p:pic>
        <p:nvPicPr>
          <p:cNvPr id="37" name="Picture 22" descr="http://3.bp.blogspot.com/-X7fIR1St4Mg/VZ-Qixp_SbI/AAAAAAAAvNY/uCIXnzPDPow/s800/ojisan1_cr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2761" y="3422258"/>
            <a:ext cx="607607" cy="699344"/>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3" name="スライド番号プレースホルダー 2"/>
          <p:cNvSpPr>
            <a:spLocks noGrp="1"/>
          </p:cNvSpPr>
          <p:nvPr>
            <p:ph type="sldNum" sz="quarter" idx="12"/>
          </p:nvPr>
        </p:nvSpPr>
        <p:spPr>
          <a:xfrm>
            <a:off x="7105969" y="6564259"/>
            <a:ext cx="2057400" cy="365125"/>
          </a:xfrm>
        </p:spPr>
        <p:txBody>
          <a:bodyPr/>
          <a:lstStyle/>
          <a:p>
            <a:pPr>
              <a:defRPr/>
            </a:pPr>
            <a:fld id="{804D6B79-3AEB-42FE-A736-A41F7AEA0445}" type="slidenum">
              <a:rPr lang="en-US" altLang="ja-JP" smtClean="0"/>
              <a:pPr>
                <a:defRPr/>
              </a:pPr>
              <a:t>77</a:t>
            </a:fld>
            <a:endParaRPr lang="en-US" altLang="ja-JP"/>
          </a:p>
        </p:txBody>
      </p:sp>
      <p:sp>
        <p:nvSpPr>
          <p:cNvPr id="33"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29306546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18581" y="1149562"/>
            <a:ext cx="8896073" cy="3048142"/>
          </a:xfrm>
          <a:prstGeom prst="rect">
            <a:avLst/>
          </a:prstGeom>
          <a:ln w="19050">
            <a:solidFill>
              <a:srgbClr val="99CCFF"/>
            </a:solidFill>
          </a:ln>
        </p:spPr>
        <p:txBody>
          <a:bodyPr wrap="square">
            <a:spAutoFit/>
          </a:bodyPr>
          <a:lstStyle/>
          <a:p>
            <a:pPr marL="83529" indent="-83529" fontAlgn="auto">
              <a:lnSpc>
                <a:spcPts val="2031"/>
              </a:lnSpc>
              <a:spcBef>
                <a:spcPts val="0"/>
              </a:spcBef>
              <a:spcAft>
                <a:spcPts val="0"/>
              </a:spcAft>
            </a:pP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加算の基本部分について、自動車維持費の低下等を踏まえた適正化を図る。</a:t>
            </a:r>
            <a:endParaRPr lang="en-US"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3529" indent="-83529" fontAlgn="auto">
              <a:lnSpc>
                <a:spcPts val="2031"/>
              </a:lnSpc>
              <a:spcBef>
                <a:spcPts val="0"/>
              </a:spcBef>
              <a:spcAft>
                <a:spcPts val="0"/>
              </a:spcAft>
              <a:tabLst>
                <a:tab pos="8607884" algn="l"/>
              </a:tabLst>
            </a:pP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3529" indent="-83529" fontAlgn="auto">
              <a:lnSpc>
                <a:spcPts val="2031"/>
              </a:lnSpc>
              <a:spcBef>
                <a:spcPts val="0"/>
              </a:spcBef>
              <a:spcAft>
                <a:spcPts val="0"/>
              </a:spcAft>
              <a:tabLst>
                <a:tab pos="8607884" algn="l"/>
              </a:tabLst>
            </a:pP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3529" indent="-83529" fontAlgn="auto">
              <a:spcBef>
                <a:spcPts val="554"/>
              </a:spcBef>
              <a:spcAft>
                <a:spcPts val="0"/>
              </a:spcAft>
            </a:pPr>
            <a:endParaRPr lang="en-US"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3529" indent="-83529" fontAlgn="auto">
              <a:spcBef>
                <a:spcPts val="554"/>
              </a:spcBef>
              <a:spcAft>
                <a:spcPts val="0"/>
              </a:spcAft>
            </a:pP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92"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993556" indent="-993556" fontAlgn="auto">
              <a:spcBef>
                <a:spcPts val="0"/>
              </a:spcBef>
              <a:spcAft>
                <a:spcPts val="0"/>
              </a:spcAft>
            </a:pPr>
            <a:r>
              <a:rPr lang="en-US" altLang="ja-JP" sz="1108"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8"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現行単位を設定した平成</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24</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年と比べて燃費は向上。自動車維持費も低下（</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15,600</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円→</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11,800</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円 ：▲</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24.4</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％（月額）  民間調査）。</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3529" indent="-83529" fontAlgn="auto">
              <a:lnSpc>
                <a:spcPts val="923"/>
              </a:lnSpc>
              <a:spcBef>
                <a:spcPts val="0"/>
              </a:spcBef>
              <a:spcAft>
                <a:spcPts val="0"/>
              </a:spcAft>
            </a:pPr>
            <a:endParaRPr lang="en-US" altLang="ja-JP" sz="1292"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183178" indent="-199297" fontAlgn="auto">
              <a:lnSpc>
                <a:spcPts val="2031"/>
              </a:lnSpc>
              <a:spcBef>
                <a:spcPts val="0"/>
              </a:spcBef>
              <a:spcAft>
                <a:spcPts val="0"/>
              </a:spcAft>
            </a:pP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生活介護においては、重度者を送迎した場合の更なる加算について、２人での介護など手厚い支援が必要なことを踏まえ、引き上げる。　　　　　　　　　　　　　　　　　 </a:t>
            </a:r>
            <a:endParaRPr lang="en-US"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3529" indent="-83529" fontAlgn="auto">
              <a:spcBef>
                <a:spcPts val="554"/>
              </a:spcBef>
              <a:spcAft>
                <a:spcPts val="0"/>
              </a:spcAft>
            </a:pPr>
            <a:endParaRPr lang="en-US"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3529" indent="-83529" fontAlgn="auto">
              <a:spcBef>
                <a:spcPts val="554"/>
              </a:spcBef>
              <a:spcAft>
                <a:spcPts val="0"/>
              </a:spcAft>
            </a:pP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77"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p:cNvSpPr txBox="1"/>
          <p:nvPr/>
        </p:nvSpPr>
        <p:spPr>
          <a:xfrm>
            <a:off x="118582" y="836713"/>
            <a:ext cx="2259943" cy="319639"/>
          </a:xfrm>
          <a:prstGeom prst="rect">
            <a:avLst/>
          </a:prstGeom>
          <a:solidFill>
            <a:srgbClr val="99CCFF"/>
          </a:solidFill>
          <a:ln>
            <a:solidFill>
              <a:srgbClr val="99CCFF"/>
            </a:solidFill>
          </a:ln>
        </p:spPr>
        <p:txBody>
          <a:bodyPr wrap="square" rtlCol="0">
            <a:spAutoFit/>
          </a:bodyPr>
          <a:lstStyle/>
          <a:p>
            <a:pPr fontAlgn="auto">
              <a:spcBef>
                <a:spcPts val="0"/>
              </a:spcBef>
              <a:spcAft>
                <a:spcPts val="0"/>
              </a:spcAft>
            </a:pP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１．加算単位の見直し</a:t>
            </a:r>
          </a:p>
        </p:txBody>
      </p:sp>
      <p:sp>
        <p:nvSpPr>
          <p:cNvPr id="9" name="正方形/長方形 8"/>
          <p:cNvSpPr/>
          <p:nvPr/>
        </p:nvSpPr>
        <p:spPr>
          <a:xfrm>
            <a:off x="118582" y="4605608"/>
            <a:ext cx="8896072" cy="595419"/>
          </a:xfrm>
          <a:prstGeom prst="rect">
            <a:avLst/>
          </a:prstGeom>
          <a:ln w="19050">
            <a:solidFill>
              <a:srgbClr val="99CCFF"/>
            </a:solidFill>
          </a:ln>
        </p:spPr>
        <p:txBody>
          <a:bodyPr wrap="square">
            <a:spAutoFit/>
          </a:bodyPr>
          <a:lstStyle/>
          <a:p>
            <a:pPr marL="83529" indent="-83529" fontAlgn="auto">
              <a:spcBef>
                <a:spcPts val="0"/>
              </a:spcBef>
              <a:spcAft>
                <a:spcPts val="0"/>
              </a:spcAft>
            </a:pP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同一敷地内の事業所への送迎については、現行の加算単位より</a:t>
            </a:r>
            <a:r>
              <a:rPr lang="en-US"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％減算する。　                 </a:t>
            </a:r>
            <a:endParaRPr lang="en-US"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37047" indent="-337047" fontAlgn="auto">
              <a:spcBef>
                <a:spcPts val="554"/>
              </a:spcBef>
              <a:spcAft>
                <a:spcPts val="0"/>
              </a:spcAft>
            </a:pP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全体の１／３程度の送迎が同一敷地内で行われている。</a:t>
            </a:r>
            <a:endParaRPr lang="en-US" altLang="ja-JP" sz="129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p:cNvSpPr txBox="1"/>
          <p:nvPr/>
        </p:nvSpPr>
        <p:spPr>
          <a:xfrm>
            <a:off x="118582" y="4293097"/>
            <a:ext cx="2991102" cy="319639"/>
          </a:xfrm>
          <a:prstGeom prst="rect">
            <a:avLst/>
          </a:prstGeom>
          <a:solidFill>
            <a:srgbClr val="99CCFF"/>
          </a:solidFill>
          <a:ln>
            <a:solidFill>
              <a:srgbClr val="99CCFF"/>
            </a:solidFill>
          </a:ln>
        </p:spPr>
        <p:txBody>
          <a:bodyPr wrap="square" rtlCol="0">
            <a:spAutoFit/>
          </a:bodyPr>
          <a:lstStyle/>
          <a:p>
            <a:pPr fontAlgn="auto">
              <a:spcBef>
                <a:spcPts val="0"/>
              </a:spcBef>
              <a:spcAft>
                <a:spcPts val="0"/>
              </a:spcAft>
            </a:pP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２．同一敷地内送迎の適正化</a:t>
            </a:r>
          </a:p>
        </p:txBody>
      </p:sp>
      <p:sp>
        <p:nvSpPr>
          <p:cNvPr id="17" name="テキスト ボックス 16"/>
          <p:cNvSpPr txBox="1"/>
          <p:nvPr/>
        </p:nvSpPr>
        <p:spPr>
          <a:xfrm>
            <a:off x="118582" y="5337908"/>
            <a:ext cx="6248079" cy="319639"/>
          </a:xfrm>
          <a:prstGeom prst="rect">
            <a:avLst/>
          </a:prstGeom>
          <a:solidFill>
            <a:srgbClr val="99CCFF"/>
          </a:solidFill>
          <a:ln>
            <a:solidFill>
              <a:srgbClr val="99CCFF"/>
            </a:solidFill>
          </a:ln>
        </p:spPr>
        <p:txBody>
          <a:bodyPr wrap="square" rtlCol="0">
            <a:spAutoFit/>
          </a:bodyPr>
          <a:lstStyle/>
          <a:p>
            <a:pPr fontAlgn="auto">
              <a:spcBef>
                <a:spcPts val="0"/>
              </a:spcBef>
              <a:spcAft>
                <a:spcPts val="0"/>
              </a:spcAft>
            </a:pP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３．就労継続支援Ａ型及び放課後等デイサービスの送迎加算の見直し</a:t>
            </a:r>
          </a:p>
        </p:txBody>
      </p:sp>
      <p:sp>
        <p:nvSpPr>
          <p:cNvPr id="18" name="正方形/長方形 17"/>
          <p:cNvSpPr/>
          <p:nvPr/>
        </p:nvSpPr>
        <p:spPr>
          <a:xfrm>
            <a:off x="118582" y="5653183"/>
            <a:ext cx="8896072" cy="546945"/>
          </a:xfrm>
          <a:prstGeom prst="rect">
            <a:avLst/>
          </a:prstGeom>
          <a:ln w="19050">
            <a:solidFill>
              <a:srgbClr val="99CCFF"/>
            </a:solidFill>
          </a:ln>
        </p:spPr>
        <p:txBody>
          <a:bodyPr wrap="square" rIns="0">
            <a:spAutoFit/>
          </a:bodyPr>
          <a:lstStyle/>
          <a:p>
            <a:pPr marL="166158" indent="-554968" fontAlgn="auto">
              <a:spcBef>
                <a:spcPts val="0"/>
              </a:spcBef>
              <a:spcAft>
                <a:spcPts val="0"/>
              </a:spcAft>
            </a:pP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就労継続支援</a:t>
            </a:r>
            <a:r>
              <a:rPr lang="en-US"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型については、自ら通うことが基本であることを再度徹底。</a:t>
            </a:r>
            <a:endParaRPr lang="en-US"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6158" indent="-554968" fontAlgn="auto">
              <a:spcBef>
                <a:spcPts val="0"/>
              </a:spcBef>
              <a:spcAft>
                <a:spcPts val="0"/>
              </a:spcAft>
            </a:pP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放課後等デイサービスについては、</a:t>
            </a:r>
            <a:r>
              <a:rPr lang="ja-JP" altLang="ja-JP"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障害児の自立能力の獲得を妨げないように配慮するよう</a:t>
            </a:r>
            <a:r>
              <a:rPr lang="ja-JP" altLang="en-US" sz="147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通知。</a:t>
            </a:r>
          </a:p>
        </p:txBody>
      </p:sp>
      <p:graphicFrame>
        <p:nvGraphicFramePr>
          <p:cNvPr id="2" name="表 1"/>
          <p:cNvGraphicFramePr>
            <a:graphicFrameLocks noGrp="1"/>
          </p:cNvGraphicFramePr>
          <p:nvPr>
            <p:extLst/>
          </p:nvPr>
        </p:nvGraphicFramePr>
        <p:xfrm>
          <a:off x="1115616" y="1567453"/>
          <a:ext cx="6779830" cy="939018"/>
        </p:xfrm>
        <a:graphic>
          <a:graphicData uri="http://schemas.openxmlformats.org/drawingml/2006/table">
            <a:tbl>
              <a:tblPr firstRow="1" bandRow="1">
                <a:tableStyleId>{5940675A-B579-460E-94D1-54222C63F5DA}</a:tableStyleId>
              </a:tblPr>
              <a:tblGrid>
                <a:gridCol w="1728192">
                  <a:extLst>
                    <a:ext uri="{9D8B030D-6E8A-4147-A177-3AD203B41FA5}">
                      <a16:colId xmlns:a16="http://schemas.microsoft.com/office/drawing/2014/main" val="20000"/>
                    </a:ext>
                  </a:extLst>
                </a:gridCol>
                <a:gridCol w="2459350">
                  <a:extLst>
                    <a:ext uri="{9D8B030D-6E8A-4147-A177-3AD203B41FA5}">
                      <a16:colId xmlns:a16="http://schemas.microsoft.com/office/drawing/2014/main" val="20001"/>
                    </a:ext>
                  </a:extLst>
                </a:gridCol>
                <a:gridCol w="2592288">
                  <a:extLst>
                    <a:ext uri="{9D8B030D-6E8A-4147-A177-3AD203B41FA5}">
                      <a16:colId xmlns:a16="http://schemas.microsoft.com/office/drawing/2014/main" val="20002"/>
                    </a:ext>
                  </a:extLst>
                </a:gridCol>
              </a:tblGrid>
              <a:tr h="309489">
                <a:tc>
                  <a:txBody>
                    <a:bodyPr/>
                    <a:lstStyle/>
                    <a:p>
                      <a:pPr algn="ctr"/>
                      <a:endParaRPr kumimoji="1" lang="ja-JP" altLang="en-US" sz="1500" dirty="0">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tc>
                <a:tc>
                  <a:txBody>
                    <a:bodyPr/>
                    <a:lstStyle/>
                    <a:p>
                      <a:pPr algn="ct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（現行）　　</a:t>
                      </a:r>
                      <a:endParaRPr kumimoji="1" lang="ja-JP" altLang="en-US" sz="1500" dirty="0">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（改定後）</a:t>
                      </a:r>
                      <a:endParaRPr lang="en-US" altLang="ja-JP" sz="15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tc>
                <a:extLst>
                  <a:ext uri="{0D108BD9-81ED-4DB2-BD59-A6C34878D82A}">
                    <a16:rowId xmlns:a16="http://schemas.microsoft.com/office/drawing/2014/main" val="10000"/>
                  </a:ext>
                </a:extLst>
              </a:tr>
              <a:tr h="309489">
                <a:tc>
                  <a:txBody>
                    <a:bodyPr/>
                    <a:lstStyle/>
                    <a:p>
                      <a:pPr algn="ct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送迎加算（</a:t>
                      </a:r>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500" dirty="0">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tc>
                <a:tc>
                  <a:txBody>
                    <a:bodyPr/>
                    <a:lstStyle/>
                    <a:p>
                      <a:pPr algn="ctr"/>
                      <a:r>
                        <a:rPr lang="en-US" altLang="ja-JP" sz="1500" u="sng" dirty="0">
                          <a:latin typeface="メイリオ" panose="020B0604030504040204" pitchFamily="50" charset="-128"/>
                          <a:ea typeface="メイリオ" panose="020B0604030504040204" pitchFamily="50" charset="-128"/>
                          <a:cs typeface="メイリオ" panose="020B0604030504040204" pitchFamily="50" charset="-128"/>
                        </a:rPr>
                        <a:t>27</a:t>
                      </a:r>
                      <a:r>
                        <a:rPr lang="ja-JP" altLang="en-US" sz="1500" u="sng" dirty="0">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／回</a:t>
                      </a:r>
                      <a:endParaRPr kumimoji="1" lang="ja-JP" altLang="en-US" sz="1500" dirty="0">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500" u="sng" dirty="0">
                          <a:latin typeface="メイリオ" panose="020B0604030504040204" pitchFamily="50" charset="-128"/>
                          <a:ea typeface="メイリオ" panose="020B0604030504040204" pitchFamily="50" charset="-128"/>
                          <a:cs typeface="メイリオ" panose="020B0604030504040204" pitchFamily="50" charset="-128"/>
                        </a:rPr>
                        <a:t>21</a:t>
                      </a:r>
                      <a:r>
                        <a:rPr lang="ja-JP" altLang="en-US" sz="1500" u="sng" dirty="0">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／回</a:t>
                      </a:r>
                      <a:endParaRPr lang="en-US" altLang="ja-JP" sz="15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tc>
                <a:extLst>
                  <a:ext uri="{0D108BD9-81ED-4DB2-BD59-A6C34878D82A}">
                    <a16:rowId xmlns:a16="http://schemas.microsoft.com/office/drawing/2014/main" val="10001"/>
                  </a:ext>
                </a:extLst>
              </a:tr>
              <a:tr h="309489">
                <a:tc>
                  <a:txBody>
                    <a:bodyPr/>
                    <a:lstStyle/>
                    <a:p>
                      <a:pPr algn="ct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送迎加算（</a:t>
                      </a:r>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Ⅱ</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500" dirty="0">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tc>
                <a:tc>
                  <a:txBody>
                    <a:bodyPr/>
                    <a:lstStyle/>
                    <a:p>
                      <a:pPr algn="ctr"/>
                      <a:r>
                        <a:rPr lang="en-US" altLang="ja-JP" sz="1500" u="sng" dirty="0">
                          <a:latin typeface="メイリオ" panose="020B0604030504040204" pitchFamily="50" charset="-128"/>
                          <a:ea typeface="メイリオ" panose="020B0604030504040204" pitchFamily="50" charset="-128"/>
                          <a:cs typeface="メイリオ" panose="020B0604030504040204" pitchFamily="50" charset="-128"/>
                        </a:rPr>
                        <a:t>13</a:t>
                      </a:r>
                      <a:r>
                        <a:rPr lang="ja-JP" altLang="en-US" sz="1500" u="sng" dirty="0">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／回</a:t>
                      </a:r>
                      <a:endParaRPr kumimoji="1" lang="ja-JP" altLang="en-US" sz="1500" dirty="0">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500" u="sng"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500" u="sng" dirty="0">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／回</a:t>
                      </a:r>
                      <a:endParaRPr lang="en-US" altLang="ja-JP" sz="15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tc>
                <a:extLst>
                  <a:ext uri="{0D108BD9-81ED-4DB2-BD59-A6C34878D82A}">
                    <a16:rowId xmlns:a16="http://schemas.microsoft.com/office/drawing/2014/main" val="10002"/>
                  </a:ext>
                </a:extLst>
              </a:tr>
            </a:tbl>
          </a:graphicData>
        </a:graphic>
      </p:graphicFrame>
      <p:sp>
        <p:nvSpPr>
          <p:cNvPr id="5" name="右矢印 4"/>
          <p:cNvSpPr/>
          <p:nvPr/>
        </p:nvSpPr>
        <p:spPr>
          <a:xfrm>
            <a:off x="5099789" y="1942796"/>
            <a:ext cx="454784" cy="446599"/>
          </a:xfrm>
          <a:prstGeom prst="right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aphicFrame>
        <p:nvGraphicFramePr>
          <p:cNvPr id="15" name="表 14"/>
          <p:cNvGraphicFramePr>
            <a:graphicFrameLocks noGrp="1"/>
          </p:cNvGraphicFramePr>
          <p:nvPr>
            <p:extLst/>
          </p:nvPr>
        </p:nvGraphicFramePr>
        <p:xfrm>
          <a:off x="3774373" y="3362531"/>
          <a:ext cx="5051638" cy="626012"/>
        </p:xfrm>
        <a:graphic>
          <a:graphicData uri="http://schemas.openxmlformats.org/drawingml/2006/table">
            <a:tbl>
              <a:tblPr firstRow="1" bandRow="1">
                <a:tableStyleId>{5940675A-B579-460E-94D1-54222C63F5DA}</a:tableStyleId>
              </a:tblPr>
              <a:tblGrid>
                <a:gridCol w="2459350">
                  <a:extLst>
                    <a:ext uri="{9D8B030D-6E8A-4147-A177-3AD203B41FA5}">
                      <a16:colId xmlns:a16="http://schemas.microsoft.com/office/drawing/2014/main" val="20000"/>
                    </a:ext>
                  </a:extLst>
                </a:gridCol>
                <a:gridCol w="2592288">
                  <a:extLst>
                    <a:ext uri="{9D8B030D-6E8A-4147-A177-3AD203B41FA5}">
                      <a16:colId xmlns:a16="http://schemas.microsoft.com/office/drawing/2014/main" val="20001"/>
                    </a:ext>
                  </a:extLst>
                </a:gridCol>
              </a:tblGrid>
              <a:tr h="309489">
                <a:tc>
                  <a:txBody>
                    <a:bodyPr/>
                    <a:lstStyle/>
                    <a:p>
                      <a:pPr algn="ct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（現行）　　</a:t>
                      </a:r>
                      <a:endParaRPr kumimoji="1" lang="ja-JP" altLang="en-US" sz="1500" dirty="0">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（改定後）</a:t>
                      </a:r>
                      <a:endParaRPr lang="en-US" altLang="ja-JP" sz="15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tc>
                <a:extLst>
                  <a:ext uri="{0D108BD9-81ED-4DB2-BD59-A6C34878D82A}">
                    <a16:rowId xmlns:a16="http://schemas.microsoft.com/office/drawing/2014/main" val="10000"/>
                  </a:ext>
                </a:extLst>
              </a:tr>
              <a:tr h="309489">
                <a:tc>
                  <a:txBody>
                    <a:bodyPr/>
                    <a:lstStyle/>
                    <a:p>
                      <a:pPr algn="ctr"/>
                      <a:r>
                        <a:rPr lang="en-US" altLang="ja-JP" sz="1500" u="sng" dirty="0">
                          <a:latin typeface="メイリオ" panose="020B0604030504040204" pitchFamily="50" charset="-128"/>
                          <a:ea typeface="メイリオ" panose="020B0604030504040204" pitchFamily="50" charset="-128"/>
                          <a:cs typeface="メイリオ" panose="020B0604030504040204" pitchFamily="50" charset="-128"/>
                        </a:rPr>
                        <a:t>14</a:t>
                      </a:r>
                      <a:r>
                        <a:rPr lang="ja-JP" altLang="en-US" sz="1500" u="sng" dirty="0">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／回</a:t>
                      </a:r>
                      <a:endParaRPr kumimoji="1" lang="ja-JP" altLang="en-US" sz="1500" dirty="0">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500" u="sng" dirty="0">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1500" u="sng" dirty="0">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／回</a:t>
                      </a:r>
                      <a:endParaRPr lang="en-US" altLang="ja-JP" sz="15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tc>
                <a:extLst>
                  <a:ext uri="{0D108BD9-81ED-4DB2-BD59-A6C34878D82A}">
                    <a16:rowId xmlns:a16="http://schemas.microsoft.com/office/drawing/2014/main" val="10001"/>
                  </a:ext>
                </a:extLst>
              </a:tr>
            </a:tbl>
          </a:graphicData>
        </a:graphic>
      </p:graphicFrame>
      <p:sp>
        <p:nvSpPr>
          <p:cNvPr id="14" name="右矢印 13"/>
          <p:cNvSpPr/>
          <p:nvPr/>
        </p:nvSpPr>
        <p:spPr>
          <a:xfrm>
            <a:off x="6034317" y="3687906"/>
            <a:ext cx="454784" cy="259350"/>
          </a:xfrm>
          <a:prstGeom prst="right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2" name="テキスト ボックス 21"/>
          <p:cNvSpPr txBox="1"/>
          <p:nvPr/>
        </p:nvSpPr>
        <p:spPr>
          <a:xfrm>
            <a:off x="0" y="263769"/>
            <a:ext cx="9144000" cy="436062"/>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841830" fontAlgn="auto">
              <a:spcBef>
                <a:spcPts val="0"/>
              </a:spcBef>
              <a:spcAft>
                <a:spcPts val="0"/>
              </a:spcAft>
            </a:pPr>
            <a:r>
              <a:rPr lang="ja-JP" altLang="en-US"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送迎加算の見直し</a:t>
            </a:r>
            <a:endParaRPr lang="en-US" altLang="ja-JP"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descr="http://4.bp.blogspot.com/-QyYHCel92vY/UrEiNDl1a-I/AAAAAAAAb9M/5AlqFw7KLBw/s800/kaigo_souge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6117" y="4359565"/>
            <a:ext cx="1918537" cy="130460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スライド番号プレースホルダー 2"/>
          <p:cNvSpPr>
            <a:spLocks noGrp="1"/>
          </p:cNvSpPr>
          <p:nvPr>
            <p:ph type="sldNum" sz="quarter" idx="12"/>
          </p:nvPr>
        </p:nvSpPr>
        <p:spPr>
          <a:xfrm>
            <a:off x="7026685" y="6410673"/>
            <a:ext cx="2057400" cy="365125"/>
          </a:xfrm>
        </p:spPr>
        <p:txBody>
          <a:bodyPr/>
          <a:lstStyle/>
          <a:p>
            <a:pPr>
              <a:defRPr/>
            </a:pPr>
            <a:fld id="{F90A3C79-1AFD-481B-B685-7933BCD0898B}" type="slidenum">
              <a:rPr lang="en-US" altLang="ja-JP" smtClean="0"/>
              <a:pPr>
                <a:defRPr/>
              </a:pPr>
              <a:t>78</a:t>
            </a:fld>
            <a:endParaRPr lang="en-US" altLang="ja-JP" dirty="0"/>
          </a:p>
        </p:txBody>
      </p:sp>
      <p:sp>
        <p:nvSpPr>
          <p:cNvPr id="16"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846620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円形吹き出し 1"/>
          <p:cNvSpPr/>
          <p:nvPr/>
        </p:nvSpPr>
        <p:spPr>
          <a:xfrm>
            <a:off x="5115842" y="1900215"/>
            <a:ext cx="1583164" cy="531751"/>
          </a:xfrm>
          <a:prstGeom prst="wedgeEllipseCallout">
            <a:avLst>
              <a:gd name="adj1" fmla="val -63497"/>
              <a:gd name="adj2" fmla="val 1591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spcBef>
                <a:spcPts val="0"/>
              </a:spcBef>
              <a:spcAft>
                <a:spcPts val="0"/>
              </a:spcAft>
            </a:pP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人当たりの支援件数に大きなバラツキ</a:t>
            </a:r>
            <a:endParaRPr lang="ja-JP" altLang="en-US" sz="969" dirty="0">
              <a:solidFill>
                <a:prstClr val="black"/>
              </a:solidFill>
            </a:endParaRPr>
          </a:p>
        </p:txBody>
      </p:sp>
      <p:sp>
        <p:nvSpPr>
          <p:cNvPr id="3" name="サブタイトル 2"/>
          <p:cNvSpPr>
            <a:spLocks noGrp="1"/>
          </p:cNvSpPr>
          <p:nvPr>
            <p:ph type="subTitle" idx="4294967295"/>
          </p:nvPr>
        </p:nvSpPr>
        <p:spPr>
          <a:xfrm>
            <a:off x="0" y="607123"/>
            <a:ext cx="8969375" cy="1309709"/>
          </a:xfrm>
          <a:ln w="12700">
            <a:solidFill>
              <a:schemeClr val="tx1"/>
            </a:solidFill>
          </a:ln>
        </p:spPr>
        <p:txBody>
          <a:bodyPr vert="horz" wrap="square" lIns="91440" tIns="45720" rIns="0" bIns="45720" numCol="1" anchor="t" anchorCtr="0" compatLnSpc="1">
            <a:prstTxWarp prst="textNoShape">
              <a:avLst/>
            </a:prstTxWarp>
            <a:noAutofit/>
          </a:bodyPr>
          <a:lstStyle/>
          <a:p>
            <a:pPr marL="164127" indent="-164127">
              <a:buNone/>
            </a:pPr>
            <a:r>
              <a:rPr lang="ja-JP" altLang="en-US" sz="1108" dirty="0">
                <a:latin typeface="メイリオ" panose="020B0604030504040204" pitchFamily="50" charset="-128"/>
                <a:ea typeface="メイリオ" panose="020B0604030504040204" pitchFamily="50" charset="-128"/>
                <a:cs typeface="メイリオ" panose="020B0604030504040204" pitchFamily="50" charset="-128"/>
              </a:rPr>
              <a:t>○　計画相談支援・障害児相談支援の利用プロセスは下図のとおりとなっているが、</a:t>
            </a:r>
            <a:endParaRPr lang="en-US" altLang="ja-JP" sz="1108" dirty="0">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a:buNone/>
            </a:pPr>
            <a:r>
              <a:rPr lang="ja-JP" altLang="en-US" sz="1108" dirty="0">
                <a:latin typeface="メイリオ" panose="020B0604030504040204" pitchFamily="50" charset="-128"/>
                <a:ea typeface="メイリオ" panose="020B0604030504040204" pitchFamily="50" charset="-128"/>
                <a:cs typeface="メイリオ" panose="020B0604030504040204" pitchFamily="50" charset="-128"/>
              </a:rPr>
              <a:t>　①一律的に標準期間に沿ったモニタリング期間を定めている市町村が多いこと（６ヶ月に１度が５割超）、</a:t>
            </a:r>
            <a:endParaRPr lang="en-US" altLang="ja-JP" sz="1108" dirty="0">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a:buNone/>
            </a:pPr>
            <a:r>
              <a:rPr lang="ja-JP" altLang="en-US" sz="1108" dirty="0">
                <a:latin typeface="メイリオ" panose="020B0604030504040204" pitchFamily="50" charset="-128"/>
                <a:ea typeface="メイリオ" panose="020B0604030504040204" pitchFamily="50" charset="-128"/>
                <a:cs typeface="メイリオ" panose="020B0604030504040204" pitchFamily="50" charset="-128"/>
              </a:rPr>
              <a:t>　②相談支援専門員</a:t>
            </a:r>
            <a:r>
              <a:rPr lang="en-US" altLang="ja-JP" sz="1108"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8" dirty="0">
                <a:latin typeface="メイリオ" panose="020B0604030504040204" pitchFamily="50" charset="-128"/>
                <a:ea typeface="メイリオ" panose="020B0604030504040204" pitchFamily="50" charset="-128"/>
                <a:cs typeface="メイリオ" panose="020B0604030504040204" pitchFamily="50" charset="-128"/>
              </a:rPr>
              <a:t>人当たりの支援件数に大きなバラツキがあること（担当件数の</a:t>
            </a:r>
            <a:r>
              <a:rPr lang="en-US" altLang="ja-JP" sz="1108"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8" dirty="0">
                <a:latin typeface="メイリオ" panose="020B0604030504040204" pitchFamily="50" charset="-128"/>
                <a:ea typeface="メイリオ" panose="020B0604030504040204" pitchFamily="50" charset="-128"/>
                <a:cs typeface="メイリオ" panose="020B0604030504040204" pitchFamily="50" charset="-128"/>
              </a:rPr>
              <a:t>月平均は</a:t>
            </a:r>
            <a:r>
              <a:rPr lang="en-US" altLang="ja-JP" sz="1108" dirty="0">
                <a:latin typeface="メイリオ" panose="020B0604030504040204" pitchFamily="50" charset="-128"/>
                <a:ea typeface="メイリオ" panose="020B0604030504040204" pitchFamily="50" charset="-128"/>
                <a:cs typeface="メイリオ" panose="020B0604030504040204" pitchFamily="50" charset="-128"/>
              </a:rPr>
              <a:t>13.5</a:t>
            </a:r>
            <a:r>
              <a:rPr lang="ja-JP" altLang="en-US" sz="1108" dirty="0">
                <a:latin typeface="メイリオ" panose="020B0604030504040204" pitchFamily="50" charset="-128"/>
                <a:ea typeface="メイリオ" panose="020B0604030504040204" pitchFamily="50" charset="-128"/>
                <a:cs typeface="メイリオ" panose="020B0604030504040204" pitchFamily="50" charset="-128"/>
              </a:rPr>
              <a:t>件。</a:t>
            </a:r>
            <a:r>
              <a:rPr lang="en-US" altLang="ja-JP" sz="1108" dirty="0">
                <a:latin typeface="メイリオ" panose="020B0604030504040204" pitchFamily="50" charset="-128"/>
                <a:ea typeface="メイリオ" panose="020B0604030504040204" pitchFamily="50" charset="-128"/>
                <a:cs typeface="メイリオ" panose="020B0604030504040204" pitchFamily="50" charset="-128"/>
              </a:rPr>
              <a:t>50</a:t>
            </a:r>
            <a:r>
              <a:rPr lang="ja-JP" altLang="en-US" sz="1108" dirty="0">
                <a:latin typeface="メイリオ" panose="020B0604030504040204" pitchFamily="50" charset="-128"/>
                <a:ea typeface="メイリオ" panose="020B0604030504040204" pitchFamily="50" charset="-128"/>
                <a:cs typeface="メイリオ" panose="020B0604030504040204" pitchFamily="50" charset="-128"/>
              </a:rPr>
              <a:t>件以上担当している者も存在）、</a:t>
            </a:r>
            <a:endParaRPr lang="en-US" altLang="ja-JP" sz="1108" dirty="0">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a:buNone/>
            </a:pPr>
            <a:r>
              <a:rPr lang="ja-JP" altLang="en-US" sz="1108" dirty="0">
                <a:latin typeface="メイリオ" panose="020B0604030504040204" pitchFamily="50" charset="-128"/>
                <a:ea typeface="メイリオ" panose="020B0604030504040204" pitchFamily="50" charset="-128"/>
                <a:cs typeface="メイリオ" panose="020B0604030504040204" pitchFamily="50" charset="-128"/>
              </a:rPr>
              <a:t>　③事業所の質の評価として特定事業所加算が存在するが、個々の支援に着目した加算は存在しないこと</a:t>
            </a:r>
            <a:endParaRPr lang="en-US" altLang="ja-JP" sz="1108" dirty="0">
              <a:latin typeface="メイリオ" panose="020B0604030504040204" pitchFamily="50" charset="-128"/>
              <a:ea typeface="メイリオ" panose="020B0604030504040204" pitchFamily="50" charset="-128"/>
              <a:cs typeface="メイリオ" panose="020B0604030504040204" pitchFamily="50" charset="-128"/>
            </a:endParaRPr>
          </a:p>
          <a:p>
            <a:pPr marL="164127" indent="-164127">
              <a:buNone/>
            </a:pPr>
            <a:r>
              <a:rPr lang="ja-JP" altLang="en-US" sz="1108" dirty="0">
                <a:latin typeface="メイリオ" panose="020B0604030504040204" pitchFamily="50" charset="-128"/>
                <a:ea typeface="メイリオ" panose="020B0604030504040204" pitchFamily="50" charset="-128"/>
                <a:cs typeface="メイリオ" panose="020B0604030504040204" pitchFamily="50" charset="-128"/>
              </a:rPr>
              <a:t>　が課題となっていることから、これらに着目した見直しを行う。</a:t>
            </a:r>
            <a:endParaRPr lang="en-US" altLang="ja-JP" sz="1108"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p:cNvSpPr txBox="1"/>
          <p:nvPr/>
        </p:nvSpPr>
        <p:spPr>
          <a:xfrm>
            <a:off x="10892" y="1957233"/>
            <a:ext cx="2699979" cy="319639"/>
          </a:xfrm>
          <a:prstGeom prst="rect">
            <a:avLst/>
          </a:prstGeom>
          <a:noFill/>
        </p:spPr>
        <p:txBody>
          <a:bodyPr wrap="square" rtlCol="0">
            <a:spAutoFit/>
          </a:bodyPr>
          <a:lstStyle/>
          <a:p>
            <a:pPr fontAlgn="auto">
              <a:spcBef>
                <a:spcPts val="0"/>
              </a:spcBef>
              <a:spcAft>
                <a:spcPts val="0"/>
              </a:spcAft>
            </a:pPr>
            <a:r>
              <a:rPr lang="en-US" altLang="ja-JP"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利用プロセスのイメージ</a:t>
            </a:r>
            <a:r>
              <a:rPr lang="en-US" altLang="ja-JP"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7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0" y="114230"/>
            <a:ext cx="9144000" cy="436062"/>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841830" fontAlgn="auto">
              <a:spcBef>
                <a:spcPts val="0"/>
              </a:spcBef>
              <a:spcAft>
                <a:spcPts val="0"/>
              </a:spcAft>
            </a:pPr>
            <a:r>
              <a:rPr lang="ja-JP" altLang="ja-JP"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計画相談支援・障害児相談支援における質の高い事業者の評価</a:t>
            </a:r>
            <a:r>
              <a:rPr lang="ja-JP" altLang="en-US"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①</a:t>
            </a:r>
            <a:endParaRPr lang="en-US" altLang="ja-JP"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9" name="グループ化 18"/>
          <p:cNvGrpSpPr/>
          <p:nvPr/>
        </p:nvGrpSpPr>
        <p:grpSpPr>
          <a:xfrm>
            <a:off x="514730" y="2232559"/>
            <a:ext cx="1464982" cy="1045573"/>
            <a:chOff x="632520" y="1753071"/>
            <a:chExt cx="1440160" cy="1027857"/>
          </a:xfrm>
        </p:grpSpPr>
        <p:grpSp>
          <p:nvGrpSpPr>
            <p:cNvPr id="9" name="グループ化 8"/>
            <p:cNvGrpSpPr/>
            <p:nvPr/>
          </p:nvGrpSpPr>
          <p:grpSpPr>
            <a:xfrm>
              <a:off x="776536" y="1986428"/>
              <a:ext cx="1028630" cy="794500"/>
              <a:chOff x="1020127" y="639297"/>
              <a:chExt cx="1308314" cy="1010524"/>
            </a:xfrm>
          </p:grpSpPr>
          <p:pic>
            <p:nvPicPr>
              <p:cNvPr id="1026" name="Picture 2" descr="車椅子に乗っている子供のイラスト（女の子）"/>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127" y="767146"/>
                <a:ext cx="882675" cy="882675"/>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盲導犬と歩く男性のイラスト"/>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7917" y="639297"/>
                <a:ext cx="1010524" cy="1010524"/>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3" name="正方形/長方形 12"/>
            <p:cNvSpPr/>
            <p:nvPr/>
          </p:nvSpPr>
          <p:spPr>
            <a:xfrm>
              <a:off x="632520" y="1753071"/>
              <a:ext cx="1440160" cy="258376"/>
            </a:xfrm>
            <a:prstGeom prst="rect">
              <a:avLst/>
            </a:prstGeom>
          </p:spPr>
          <p:txBody>
            <a:bodyPr wrap="square">
              <a:spAutoFit/>
            </a:bodyPr>
            <a:lstStyle/>
            <a:p>
              <a:pPr algn="ctr" fontAlgn="auto">
                <a:spcBef>
                  <a:spcPts val="0"/>
                </a:spcBef>
                <a:spcAft>
                  <a:spcPts val="0"/>
                </a:spcAft>
              </a:pP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利用者（保護者）</a:t>
              </a:r>
            </a:p>
          </p:txBody>
        </p:sp>
      </p:grpSp>
      <p:grpSp>
        <p:nvGrpSpPr>
          <p:cNvPr id="18" name="グループ化 17"/>
          <p:cNvGrpSpPr/>
          <p:nvPr/>
        </p:nvGrpSpPr>
        <p:grpSpPr>
          <a:xfrm>
            <a:off x="3702960" y="2147865"/>
            <a:ext cx="1400793" cy="1288273"/>
            <a:chOff x="3939531" y="2113111"/>
            <a:chExt cx="1517525" cy="1395629"/>
          </a:xfrm>
        </p:grpSpPr>
        <p:sp>
          <p:nvSpPr>
            <p:cNvPr id="32" name="テキスト ボックス 31"/>
            <p:cNvSpPr txBox="1"/>
            <p:nvPr/>
          </p:nvSpPr>
          <p:spPr>
            <a:xfrm>
              <a:off x="3998901" y="3224009"/>
              <a:ext cx="1458155" cy="284731"/>
            </a:xfrm>
            <a:prstGeom prst="rect">
              <a:avLst/>
            </a:prstGeom>
            <a:noFill/>
          </p:spPr>
          <p:txBody>
            <a:bodyPr wrap="square" rtlCol="0">
              <a:spAutoFit/>
            </a:bodyPr>
            <a:lstStyle/>
            <a:p>
              <a:pPr algn="ctr" fontAlgn="auto">
                <a:spcBef>
                  <a:spcPts val="0"/>
                </a:spcBef>
                <a:spcAft>
                  <a:spcPts val="0"/>
                </a:spcAft>
              </a:pP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相談支援専門員</a:t>
              </a:r>
            </a:p>
          </p:txBody>
        </p:sp>
        <p:sp>
          <p:nvSpPr>
            <p:cNvPr id="16" name="正方形/長方形 15"/>
            <p:cNvSpPr/>
            <p:nvPr/>
          </p:nvSpPr>
          <p:spPr>
            <a:xfrm>
              <a:off x="3939531" y="2113111"/>
              <a:ext cx="1452134" cy="315434"/>
            </a:xfrm>
            <a:prstGeom prst="rect">
              <a:avLst/>
            </a:prstGeom>
          </p:spPr>
          <p:txBody>
            <a:bodyPr wrap="none">
              <a:spAutoFit/>
            </a:bodyPr>
            <a:lstStyle/>
            <a:p>
              <a:pPr algn="ct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相談支援事業者</a:t>
              </a:r>
            </a:p>
          </p:txBody>
        </p:sp>
        <p:pic>
          <p:nvPicPr>
            <p:cNvPr id="1032" name="Picture 8" descr="忙しく仕事をしている女性会社員のイラスト"/>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5602" y="2208663"/>
              <a:ext cx="1085430" cy="1085430"/>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28" name="グループ化 27"/>
          <p:cNvGrpSpPr/>
          <p:nvPr/>
        </p:nvGrpSpPr>
        <p:grpSpPr>
          <a:xfrm>
            <a:off x="6831944" y="2099622"/>
            <a:ext cx="1905416" cy="1485604"/>
            <a:chOff x="7545288" y="1844824"/>
            <a:chExt cx="2064201" cy="1609405"/>
          </a:xfrm>
        </p:grpSpPr>
        <p:grpSp>
          <p:nvGrpSpPr>
            <p:cNvPr id="24" name="グループ化 23"/>
            <p:cNvGrpSpPr/>
            <p:nvPr/>
          </p:nvGrpSpPr>
          <p:grpSpPr>
            <a:xfrm>
              <a:off x="7545288" y="2005390"/>
              <a:ext cx="2064201" cy="1448839"/>
              <a:chOff x="7545288" y="1700808"/>
              <a:chExt cx="2064201" cy="1448839"/>
            </a:xfrm>
          </p:grpSpPr>
          <p:pic>
            <p:nvPicPr>
              <p:cNvPr id="1030" name="Picture 6" descr="市役所のイラスト">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24974" y="1700808"/>
                <a:ext cx="936104" cy="936104"/>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正方形/長方形 13"/>
              <p:cNvSpPr/>
              <p:nvPr/>
            </p:nvSpPr>
            <p:spPr>
              <a:xfrm>
                <a:off x="7545288" y="2564904"/>
                <a:ext cx="2064201" cy="584743"/>
              </a:xfrm>
              <a:prstGeom prst="rect">
                <a:avLst/>
              </a:prstGeom>
            </p:spPr>
            <p:txBody>
              <a:bodyPr wrap="square">
                <a:spAutoFit/>
              </a:bodyPr>
              <a:lstStyle/>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計画案を勘案し、支給</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量及びモニタリング期</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間を決定</a:t>
                </a:r>
              </a:p>
            </p:txBody>
          </p:sp>
          <p:sp>
            <p:nvSpPr>
              <p:cNvPr id="15" name="大かっこ 14"/>
              <p:cNvSpPr/>
              <p:nvPr/>
            </p:nvSpPr>
            <p:spPr>
              <a:xfrm>
                <a:off x="7835864" y="2539641"/>
                <a:ext cx="1437616" cy="584778"/>
              </a:xfrm>
              <a:prstGeom prst="bracketPair">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ja-JP" altLang="en-US">
                  <a:solidFill>
                    <a:prstClr val="black"/>
                  </a:solidFill>
                </a:endParaRPr>
              </a:p>
            </p:txBody>
          </p:sp>
        </p:grpSp>
        <p:sp>
          <p:nvSpPr>
            <p:cNvPr id="25" name="正方形/長方形 24"/>
            <p:cNvSpPr/>
            <p:nvPr/>
          </p:nvSpPr>
          <p:spPr>
            <a:xfrm>
              <a:off x="8242637" y="1844824"/>
              <a:ext cx="663724" cy="284732"/>
            </a:xfrm>
            <a:prstGeom prst="rect">
              <a:avLst/>
            </a:prstGeom>
          </p:spPr>
          <p:txBody>
            <a:bodyPr wrap="none">
              <a:spAutoFit/>
            </a:bodyPr>
            <a:lstStyle/>
            <a:p>
              <a:pPr algn="ctr" fontAlgn="auto">
                <a:spcBef>
                  <a:spcPts val="0"/>
                </a:spcBef>
                <a:spcAft>
                  <a:spcPts val="0"/>
                </a:spcAft>
              </a:pP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市町村</a:t>
              </a:r>
              <a:endParaRPr lang="en-US" altLang="ja-JP"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3" name="左右矢印 42"/>
          <p:cNvSpPr/>
          <p:nvPr/>
        </p:nvSpPr>
        <p:spPr>
          <a:xfrm>
            <a:off x="1666308" y="2365497"/>
            <a:ext cx="2119032" cy="447353"/>
          </a:xfrm>
          <a:prstGeom prst="leftRightArrow">
            <a:avLst>
              <a:gd name="adj1" fmla="val 60018"/>
              <a:gd name="adj2" fmla="val 78385"/>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292"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①計画の作成</a:t>
            </a:r>
          </a:p>
        </p:txBody>
      </p:sp>
      <p:sp>
        <p:nvSpPr>
          <p:cNvPr id="57" name="左右矢印 56"/>
          <p:cNvSpPr/>
          <p:nvPr/>
        </p:nvSpPr>
        <p:spPr>
          <a:xfrm>
            <a:off x="1666308" y="2897248"/>
            <a:ext cx="2119032" cy="447353"/>
          </a:xfrm>
          <a:prstGeom prst="leftRightArrow">
            <a:avLst>
              <a:gd name="adj1" fmla="val 60018"/>
              <a:gd name="adj2" fmla="val 78385"/>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292"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③モニタリング</a:t>
            </a:r>
          </a:p>
        </p:txBody>
      </p:sp>
      <p:sp>
        <p:nvSpPr>
          <p:cNvPr id="47" name="右矢印 46"/>
          <p:cNvSpPr/>
          <p:nvPr/>
        </p:nvSpPr>
        <p:spPr>
          <a:xfrm>
            <a:off x="4970814" y="2344423"/>
            <a:ext cx="2091454" cy="486357"/>
          </a:xfrm>
          <a:prstGeom prst="rightArrow">
            <a:avLst>
              <a:gd name="adj1" fmla="val 50000"/>
              <a:gd name="adj2" fmla="val 73376"/>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292"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②計画の提出</a:t>
            </a:r>
          </a:p>
        </p:txBody>
      </p:sp>
      <p:sp>
        <p:nvSpPr>
          <p:cNvPr id="49" name="左矢印 48"/>
          <p:cNvSpPr/>
          <p:nvPr/>
        </p:nvSpPr>
        <p:spPr>
          <a:xfrm>
            <a:off x="4912318" y="2863336"/>
            <a:ext cx="2119032" cy="499195"/>
          </a:xfrm>
          <a:prstGeom prst="leftArrow">
            <a:avLst>
              <a:gd name="adj1" fmla="val 50000"/>
              <a:gd name="adj2" fmla="val 75438"/>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292"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報酬の支払い</a:t>
            </a:r>
          </a:p>
        </p:txBody>
      </p:sp>
      <p:sp>
        <p:nvSpPr>
          <p:cNvPr id="55" name="角丸四角形吹き出し 54"/>
          <p:cNvSpPr/>
          <p:nvPr/>
        </p:nvSpPr>
        <p:spPr>
          <a:xfrm>
            <a:off x="650334" y="3727307"/>
            <a:ext cx="3722841" cy="2692795"/>
          </a:xfrm>
          <a:prstGeom prst="wedgeRoundRectCallout">
            <a:avLst>
              <a:gd name="adj1" fmla="val -6206"/>
              <a:gd name="adj2" fmla="val -68685"/>
              <a:gd name="adj3" fmla="val 16667"/>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65" name="テキスト ボックス 64"/>
          <p:cNvSpPr txBox="1"/>
          <p:nvPr/>
        </p:nvSpPr>
        <p:spPr>
          <a:xfrm>
            <a:off x="783271" y="4112716"/>
            <a:ext cx="3589904" cy="944810"/>
          </a:xfrm>
          <a:prstGeom prst="rect">
            <a:avLst/>
          </a:prstGeom>
          <a:noFill/>
        </p:spPr>
        <p:txBody>
          <a:bodyPr wrap="square" rtlCol="0">
            <a:spAutoFit/>
          </a:bodyPr>
          <a:lstStyle/>
          <a:p>
            <a:pPr marL="167058" indent="-167058" fontAlgn="auto">
              <a:spcBef>
                <a:spcPts val="0"/>
              </a:spcBef>
              <a:spcAft>
                <a:spcPts val="0"/>
              </a:spcAft>
              <a:buFont typeface="Wingdings" panose="05000000000000000000" pitchFamily="2" charset="2"/>
              <a:buChar char="l"/>
              <a:defRPr/>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支援の必要性の観点から標準期間の一部を見直し、モニタリングの頻度を高める。</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見直し後の期間適用には経過措置を実施</a:t>
            </a:r>
            <a:endPar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7058" indent="-167058" fontAlgn="auto">
              <a:spcBef>
                <a:spcPts val="0"/>
              </a:spcBef>
              <a:spcAft>
                <a:spcPts val="0"/>
              </a:spcAft>
              <a:buFont typeface="Wingdings" panose="05000000000000000000" pitchFamily="2" charset="2"/>
              <a:buChar char="l"/>
              <a:defRPr/>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サービス事業者から利用状況について情報提供。</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7058" indent="-167058" fontAlgn="auto">
              <a:spcBef>
                <a:spcPts val="0"/>
              </a:spcBef>
              <a:spcAft>
                <a:spcPts val="0"/>
              </a:spcAft>
              <a:buFont typeface="Wingdings" panose="05000000000000000000" pitchFamily="2" charset="2"/>
              <a:buChar char="l"/>
              <a:defRPr/>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市町村によるモニタリング結果の抽出と内容検証。</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2" name="グループ化 61"/>
          <p:cNvGrpSpPr/>
          <p:nvPr/>
        </p:nvGrpSpPr>
        <p:grpSpPr>
          <a:xfrm>
            <a:off x="1167510" y="5036905"/>
            <a:ext cx="2739801" cy="1377052"/>
            <a:chOff x="2144688" y="5172868"/>
            <a:chExt cx="2968118" cy="1418160"/>
          </a:xfrm>
        </p:grpSpPr>
        <p:sp>
          <p:nvSpPr>
            <p:cNvPr id="75" name="テキスト ボックス 74"/>
            <p:cNvSpPr txBox="1"/>
            <p:nvPr/>
          </p:nvSpPr>
          <p:spPr>
            <a:xfrm>
              <a:off x="2903702" y="6320353"/>
              <a:ext cx="1579034" cy="270675"/>
            </a:xfrm>
            <a:prstGeom prst="rect">
              <a:avLst/>
            </a:prstGeom>
            <a:noFill/>
          </p:spPr>
          <p:txBody>
            <a:bodyPr wrap="square" rtlCol="0">
              <a:spAutoFit/>
            </a:bodyPr>
            <a:lstStyle/>
            <a:p>
              <a:pPr fontAlgn="auto">
                <a:spcBef>
                  <a:spcPts val="0"/>
                </a:spcBef>
                <a:spcAft>
                  <a:spcPts val="0"/>
                </a:spcAft>
              </a:pP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（３月間・６月間）</a:t>
              </a:r>
            </a:p>
          </p:txBody>
        </p:sp>
        <p:grpSp>
          <p:nvGrpSpPr>
            <p:cNvPr id="61" name="グループ化 60"/>
            <p:cNvGrpSpPr/>
            <p:nvPr/>
          </p:nvGrpSpPr>
          <p:grpSpPr>
            <a:xfrm>
              <a:off x="2144688" y="5172868"/>
              <a:ext cx="2968118" cy="1208460"/>
              <a:chOff x="2144688" y="5014302"/>
              <a:chExt cx="2968118" cy="1208460"/>
            </a:xfrm>
          </p:grpSpPr>
          <p:pic>
            <p:nvPicPr>
              <p:cNvPr id="66" name="Picture 22" descr="カウンセラーのイラスト">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4688" y="5014303"/>
                <a:ext cx="556718" cy="534449"/>
              </a:xfrm>
              <a:prstGeom prst="rect">
                <a:avLst/>
              </a:prstGeom>
              <a:noFill/>
              <a:extLst>
                <a:ext uri="{909E8E84-426E-40dd-AFC4-6F175D3DCCD1}">
                  <a14:hiddenFill xmlns="" xmlns:a14="http://schemas.microsoft.com/office/drawing/2010/main">
                    <a:solidFill>
                      <a:srgbClr val="FFFFFF"/>
                    </a:solidFill>
                  </a14:hiddenFill>
                </a:ext>
              </a:extLst>
            </p:spPr>
          </p:pic>
          <p:pic>
            <p:nvPicPr>
              <p:cNvPr id="69" name="Picture 22" descr="カウンセラーのイラスト">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56088" y="5014302"/>
                <a:ext cx="556718" cy="534449"/>
              </a:xfrm>
              <a:prstGeom prst="rect">
                <a:avLst/>
              </a:prstGeom>
              <a:noFill/>
              <a:extLst>
                <a:ext uri="{909E8E84-426E-40dd-AFC4-6F175D3DCCD1}">
                  <a14:hiddenFill xmlns="" xmlns:a14="http://schemas.microsoft.com/office/drawing/2010/main">
                    <a:solidFill>
                      <a:srgbClr val="FFFFFF"/>
                    </a:solidFill>
                  </a14:hiddenFill>
                </a:ext>
              </a:extLst>
            </p:spPr>
          </p:pic>
          <p:cxnSp>
            <p:nvCxnSpPr>
              <p:cNvPr id="70" name="直線矢印コネクタ 69"/>
              <p:cNvCxnSpPr>
                <a:stCxn id="66" idx="3"/>
                <a:endCxn id="69" idx="1"/>
              </p:cNvCxnSpPr>
              <p:nvPr/>
            </p:nvCxnSpPr>
            <p:spPr>
              <a:xfrm flipV="1">
                <a:off x="2701406" y="5281527"/>
                <a:ext cx="1854682" cy="1"/>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71" name="テキスト ボックス 70"/>
              <p:cNvSpPr txBox="1"/>
              <p:nvPr/>
            </p:nvSpPr>
            <p:spPr>
              <a:xfrm>
                <a:off x="2903702" y="5014303"/>
                <a:ext cx="1579034" cy="270675"/>
              </a:xfrm>
              <a:prstGeom prst="rect">
                <a:avLst/>
              </a:prstGeom>
              <a:noFill/>
            </p:spPr>
            <p:txBody>
              <a:bodyPr wrap="square" rtlCol="0">
                <a:spAutoFit/>
              </a:bodyPr>
              <a:lstStyle/>
              <a:p>
                <a:pPr fontAlgn="auto">
                  <a:spcBef>
                    <a:spcPts val="0"/>
                  </a:spcBef>
                  <a:spcAft>
                    <a:spcPts val="0"/>
                  </a:spcAft>
                </a:pPr>
                <a:r>
                  <a:rPr lang="ja-JP" altLang="en-US" sz="1108"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（６月間・１年間）</a:t>
                </a:r>
              </a:p>
            </p:txBody>
          </p:sp>
          <p:pic>
            <p:nvPicPr>
              <p:cNvPr id="72" name="Picture 22" descr="カウンセラーのイラスト">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60478" y="5681734"/>
                <a:ext cx="556718" cy="534449"/>
              </a:xfrm>
              <a:prstGeom prst="rect">
                <a:avLst/>
              </a:prstGeom>
              <a:noFill/>
              <a:extLst>
                <a:ext uri="{909E8E84-426E-40dd-AFC4-6F175D3DCCD1}">
                  <a14:hiddenFill xmlns="" xmlns:a14="http://schemas.microsoft.com/office/drawing/2010/main">
                    <a:solidFill>
                      <a:srgbClr val="FFFFFF"/>
                    </a:solidFill>
                  </a14:hiddenFill>
                </a:ext>
              </a:extLst>
            </p:spPr>
          </p:pic>
          <p:pic>
            <p:nvPicPr>
              <p:cNvPr id="73" name="Picture 22" descr="カウンセラーのイラスト">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31952" y="5688313"/>
                <a:ext cx="556718" cy="534449"/>
              </a:xfrm>
              <a:prstGeom prst="rect">
                <a:avLst/>
              </a:prstGeom>
              <a:noFill/>
              <a:extLst>
                <a:ext uri="{909E8E84-426E-40dd-AFC4-6F175D3DCCD1}">
                  <a14:hiddenFill xmlns="" xmlns:a14="http://schemas.microsoft.com/office/drawing/2010/main">
                    <a:solidFill>
                      <a:srgbClr val="FFFFFF"/>
                    </a:solidFill>
                  </a14:hiddenFill>
                </a:ext>
              </a:extLst>
            </p:spPr>
          </p:pic>
          <p:cxnSp>
            <p:nvCxnSpPr>
              <p:cNvPr id="74" name="直線矢印コネクタ 73"/>
              <p:cNvCxnSpPr/>
              <p:nvPr/>
            </p:nvCxnSpPr>
            <p:spPr>
              <a:xfrm flipV="1">
                <a:off x="2736542" y="5948958"/>
                <a:ext cx="595410" cy="1"/>
              </a:xfrm>
              <a:prstGeom prst="straightConnector1">
                <a:avLst/>
              </a:prstGeom>
              <a:ln>
                <a:headEnd type="triangle"/>
                <a:tailEnd type="triangle"/>
              </a:ln>
            </p:spPr>
            <p:style>
              <a:lnRef idx="3">
                <a:schemeClr val="accent3"/>
              </a:lnRef>
              <a:fillRef idx="0">
                <a:schemeClr val="accent3"/>
              </a:fillRef>
              <a:effectRef idx="2">
                <a:schemeClr val="accent3"/>
              </a:effectRef>
              <a:fontRef idx="minor">
                <a:schemeClr val="tx1"/>
              </a:fontRef>
            </p:style>
          </p:cxnSp>
          <p:sp>
            <p:nvSpPr>
              <p:cNvPr id="76" name="下矢印 75"/>
              <p:cNvSpPr/>
              <p:nvPr/>
            </p:nvSpPr>
            <p:spPr>
              <a:xfrm>
                <a:off x="2903701" y="5446350"/>
                <a:ext cx="1492423" cy="20615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8" name="Picture 22" descr="カウンセラーのイラスト">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36742" y="5662374"/>
                <a:ext cx="556718" cy="534449"/>
              </a:xfrm>
              <a:prstGeom prst="rect">
                <a:avLst/>
              </a:prstGeom>
              <a:noFill/>
              <a:extLst>
                <a:ext uri="{909E8E84-426E-40dd-AFC4-6F175D3DCCD1}">
                  <a14:hiddenFill xmlns="" xmlns:a14="http://schemas.microsoft.com/office/drawing/2010/main">
                    <a:solidFill>
                      <a:srgbClr val="FFFFFF"/>
                    </a:solidFill>
                  </a14:hiddenFill>
                </a:ext>
              </a:extLst>
            </p:spPr>
          </p:pic>
          <p:cxnSp>
            <p:nvCxnSpPr>
              <p:cNvPr id="79" name="直線矢印コネクタ 78"/>
              <p:cNvCxnSpPr/>
              <p:nvPr/>
            </p:nvCxnSpPr>
            <p:spPr>
              <a:xfrm flipV="1">
                <a:off x="3941332" y="5955537"/>
                <a:ext cx="595410" cy="1"/>
              </a:xfrm>
              <a:prstGeom prst="straightConnector1">
                <a:avLst/>
              </a:prstGeom>
              <a:ln>
                <a:headEnd type="triangle"/>
                <a:tailEnd type="triangle"/>
              </a:ln>
            </p:spPr>
            <p:style>
              <a:lnRef idx="3">
                <a:schemeClr val="accent3"/>
              </a:lnRef>
              <a:fillRef idx="0">
                <a:schemeClr val="accent3"/>
              </a:fillRef>
              <a:effectRef idx="2">
                <a:schemeClr val="accent3"/>
              </a:effectRef>
              <a:fontRef idx="minor">
                <a:schemeClr val="tx1"/>
              </a:fontRef>
            </p:style>
          </p:cxnSp>
        </p:grpSp>
      </p:grpSp>
      <p:sp>
        <p:nvSpPr>
          <p:cNvPr id="84" name="テキスト ボックス 83"/>
          <p:cNvSpPr txBox="1"/>
          <p:nvPr/>
        </p:nvSpPr>
        <p:spPr>
          <a:xfrm>
            <a:off x="5038446" y="4492503"/>
            <a:ext cx="3300101" cy="944810"/>
          </a:xfrm>
          <a:prstGeom prst="rect">
            <a:avLst/>
          </a:prstGeom>
          <a:noFill/>
        </p:spPr>
        <p:txBody>
          <a:bodyPr wrap="square" rtlCol="0">
            <a:spAutoFit/>
          </a:bodyPr>
          <a:lstStyle/>
          <a:p>
            <a:pPr marL="167058" indent="-167058" fontAlgn="auto">
              <a:spcBef>
                <a:spcPts val="0"/>
              </a:spcBef>
              <a:spcAft>
                <a:spcPts val="0"/>
              </a:spcAft>
              <a:buFont typeface="Wingdings" panose="05000000000000000000" pitchFamily="2" charset="2"/>
              <a:buChar char="l"/>
              <a:defRPr/>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サービスの質の標準化を図る観点から、</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人の相談支援専門員が担当する一月の標準担当件数（</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件）を設定。</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7058" indent="-167058" fontAlgn="auto">
              <a:spcBef>
                <a:spcPts val="0"/>
              </a:spcBef>
              <a:spcAft>
                <a:spcPts val="0"/>
              </a:spcAft>
              <a:buFont typeface="Wingdings" panose="05000000000000000000" pitchFamily="2" charset="2"/>
              <a:buChar char="l"/>
              <a:defRPr/>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標準件数を一定程度超過（</a:t>
            </a:r>
            <a:r>
              <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件以上）する場合の基本報酬の逓減制を導入。</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9" name="テキスト ボックス 88"/>
          <p:cNvSpPr txBox="1"/>
          <p:nvPr/>
        </p:nvSpPr>
        <p:spPr>
          <a:xfrm>
            <a:off x="7566231" y="5556006"/>
            <a:ext cx="729594" cy="291170"/>
          </a:xfrm>
          <a:prstGeom prst="rect">
            <a:avLst/>
          </a:prstGeom>
          <a:noFill/>
        </p:spPr>
        <p:txBody>
          <a:bodyPr wrap="square" rtlCol="0">
            <a:spAutoFit/>
          </a:bodyPr>
          <a:lstStyle/>
          <a:p>
            <a:pPr fontAlgn="auto">
              <a:spcBef>
                <a:spcPts val="0"/>
              </a:spcBef>
              <a:spcAft>
                <a:spcPts val="0"/>
              </a:spcAft>
            </a:pPr>
            <a:r>
              <a:rPr lang="en-US" altLang="ja-JP"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件</a:t>
            </a:r>
          </a:p>
        </p:txBody>
      </p:sp>
      <p:pic>
        <p:nvPicPr>
          <p:cNvPr id="90" name="Picture 30" descr="http://2.bp.blogspot.com/-gvnbug6EfxI/WD_cadIiC0I/AAAAAAABAFc/ub5pSBC_zUcX7V0g0NlcnwAhAxkxtw1CwCLcB/s800/writing_businesswoman1_smil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36575" y="5828265"/>
            <a:ext cx="327183" cy="504864"/>
          </a:xfrm>
          <a:prstGeom prst="rect">
            <a:avLst/>
          </a:prstGeom>
          <a:noFill/>
          <a:extLst>
            <a:ext uri="{909E8E84-426E-40dd-AFC4-6F175D3DCCD1}">
              <a14:hiddenFill xmlns="" xmlns:a14="http://schemas.microsoft.com/office/drawing/2010/main">
                <a:solidFill>
                  <a:srgbClr val="FFFFFF"/>
                </a:solidFill>
              </a14:hiddenFill>
            </a:ext>
          </a:extLst>
        </p:spPr>
      </p:pic>
      <p:cxnSp>
        <p:nvCxnSpPr>
          <p:cNvPr id="91" name="直線コネクタ 90"/>
          <p:cNvCxnSpPr/>
          <p:nvPr/>
        </p:nvCxnSpPr>
        <p:spPr>
          <a:xfrm flipV="1">
            <a:off x="7596530" y="5806289"/>
            <a:ext cx="433419" cy="2053"/>
          </a:xfrm>
          <a:prstGeom prst="line">
            <a:avLst/>
          </a:prstGeom>
        </p:spPr>
        <p:style>
          <a:lnRef idx="3">
            <a:schemeClr val="accent3"/>
          </a:lnRef>
          <a:fillRef idx="0">
            <a:schemeClr val="accent3"/>
          </a:fillRef>
          <a:effectRef idx="2">
            <a:schemeClr val="accent3"/>
          </a:effectRef>
          <a:fontRef idx="minor">
            <a:schemeClr val="tx1"/>
          </a:fontRef>
        </p:style>
      </p:cxnSp>
      <p:grpSp>
        <p:nvGrpSpPr>
          <p:cNvPr id="64" name="グループ化 63"/>
          <p:cNvGrpSpPr/>
          <p:nvPr/>
        </p:nvGrpSpPr>
        <p:grpSpPr>
          <a:xfrm>
            <a:off x="5189553" y="5535502"/>
            <a:ext cx="844764" cy="818130"/>
            <a:chOff x="7803198" y="4648485"/>
            <a:chExt cx="915161" cy="886308"/>
          </a:xfrm>
        </p:grpSpPr>
        <p:sp>
          <p:nvSpPr>
            <p:cNvPr id="86" name="テキスト ボックス 85"/>
            <p:cNvSpPr txBox="1"/>
            <p:nvPr/>
          </p:nvSpPr>
          <p:spPr>
            <a:xfrm>
              <a:off x="7803198" y="4648485"/>
              <a:ext cx="915161" cy="315434"/>
            </a:xfrm>
            <a:prstGeom prst="rect">
              <a:avLst/>
            </a:prstGeom>
            <a:noFill/>
          </p:spPr>
          <p:txBody>
            <a:bodyPr wrap="square" rIns="0" rtlCol="0">
              <a:spAutoFit/>
            </a:bodyPr>
            <a:lstStyle/>
            <a:p>
              <a:pPr fontAlgn="auto">
                <a:spcBef>
                  <a:spcPts val="0"/>
                </a:spcBef>
                <a:spcAft>
                  <a:spcPts val="0"/>
                </a:spcAft>
              </a:pPr>
              <a:r>
                <a:rPr lang="en-US" altLang="ja-JP"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50</a:t>
              </a: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件以上</a:t>
              </a:r>
            </a:p>
          </p:txBody>
        </p:sp>
        <p:pic>
          <p:nvPicPr>
            <p:cNvPr id="88" name="Picture 28" descr="紙に何かを書く会社員のイラスト（泣いた顔・女性）">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89667" y="4978110"/>
              <a:ext cx="359458" cy="55668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92" name="直線コネクタ 91"/>
            <p:cNvCxnSpPr/>
            <p:nvPr/>
          </p:nvCxnSpPr>
          <p:spPr>
            <a:xfrm flipV="1">
              <a:off x="8034627" y="4966909"/>
              <a:ext cx="469537" cy="2224"/>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93" name="Picture 32" descr="紙に何かを書く会社員のイラスト（笑顔・男性）">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76884" y="5850445"/>
            <a:ext cx="305751" cy="471422"/>
          </a:xfrm>
          <a:prstGeom prst="rect">
            <a:avLst/>
          </a:prstGeom>
          <a:noFill/>
          <a:extLst>
            <a:ext uri="{909E8E84-426E-40dd-AFC4-6F175D3DCCD1}">
              <a14:hiddenFill xmlns="" xmlns:a14="http://schemas.microsoft.com/office/drawing/2010/main">
                <a:solidFill>
                  <a:srgbClr val="FFFFFF"/>
                </a:solidFill>
              </a14:hiddenFill>
            </a:ext>
          </a:extLst>
        </p:spPr>
      </p:pic>
      <p:sp>
        <p:nvSpPr>
          <p:cNvPr id="94" name="テキスト ボックス 93"/>
          <p:cNvSpPr txBox="1"/>
          <p:nvPr/>
        </p:nvSpPr>
        <p:spPr>
          <a:xfrm>
            <a:off x="6831944" y="5566343"/>
            <a:ext cx="732723" cy="291170"/>
          </a:xfrm>
          <a:prstGeom prst="rect">
            <a:avLst/>
          </a:prstGeom>
          <a:noFill/>
        </p:spPr>
        <p:txBody>
          <a:bodyPr wrap="square" rtlCol="0">
            <a:spAutoFit/>
          </a:bodyPr>
          <a:lstStyle/>
          <a:p>
            <a:pPr fontAlgn="auto">
              <a:spcBef>
                <a:spcPts val="0"/>
              </a:spcBef>
              <a:spcAft>
                <a:spcPts val="0"/>
              </a:spcAft>
            </a:pPr>
            <a:r>
              <a:rPr lang="en-US" altLang="ja-JP"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件</a:t>
            </a:r>
          </a:p>
        </p:txBody>
      </p:sp>
      <p:cxnSp>
        <p:nvCxnSpPr>
          <p:cNvPr id="95" name="直線コネクタ 94"/>
          <p:cNvCxnSpPr/>
          <p:nvPr/>
        </p:nvCxnSpPr>
        <p:spPr>
          <a:xfrm flipV="1">
            <a:off x="6883457" y="5827239"/>
            <a:ext cx="433419" cy="2053"/>
          </a:xfrm>
          <a:prstGeom prst="line">
            <a:avLst/>
          </a:prstGeom>
        </p:spPr>
        <p:style>
          <a:lnRef idx="3">
            <a:schemeClr val="accent3"/>
          </a:lnRef>
          <a:fillRef idx="0">
            <a:schemeClr val="accent3"/>
          </a:fillRef>
          <a:effectRef idx="2">
            <a:schemeClr val="accent3"/>
          </a:effectRef>
          <a:fontRef idx="minor">
            <a:schemeClr val="tx1"/>
          </a:fontRef>
        </p:style>
      </p:cxnSp>
      <p:sp>
        <p:nvSpPr>
          <p:cNvPr id="80" name="角丸四角形吹き出し 79"/>
          <p:cNvSpPr/>
          <p:nvPr/>
        </p:nvSpPr>
        <p:spPr>
          <a:xfrm>
            <a:off x="4916505" y="3860244"/>
            <a:ext cx="3577162" cy="2559858"/>
          </a:xfrm>
          <a:prstGeom prst="wedgeRoundRectCallout">
            <a:avLst>
              <a:gd name="adj1" fmla="val -50276"/>
              <a:gd name="adj2" fmla="val -69976"/>
              <a:gd name="adj3" fmla="val 16667"/>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81" name="右矢印 80"/>
          <p:cNvSpPr/>
          <p:nvPr/>
        </p:nvSpPr>
        <p:spPr>
          <a:xfrm>
            <a:off x="6185030" y="5668440"/>
            <a:ext cx="513976" cy="446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04" name="テキスト ボックス 103"/>
          <p:cNvSpPr txBox="1"/>
          <p:nvPr/>
        </p:nvSpPr>
        <p:spPr>
          <a:xfrm>
            <a:off x="854625" y="3858594"/>
            <a:ext cx="3318561" cy="246042"/>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algn="ct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①モニタリング実施標準期間の見直し</a:t>
            </a:r>
          </a:p>
        </p:txBody>
      </p:sp>
      <p:sp>
        <p:nvSpPr>
          <p:cNvPr id="105" name="テキスト ボックス 104"/>
          <p:cNvSpPr txBox="1"/>
          <p:nvPr/>
        </p:nvSpPr>
        <p:spPr>
          <a:xfrm>
            <a:off x="5411915" y="3960751"/>
            <a:ext cx="2550000" cy="453351"/>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algn="ct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②相談支援専門員１人あたりの標準担当件数の設定</a:t>
            </a:r>
          </a:p>
        </p:txBody>
      </p:sp>
      <p:sp>
        <p:nvSpPr>
          <p:cNvPr id="59" name="円形吹き出し 58"/>
          <p:cNvSpPr/>
          <p:nvPr/>
        </p:nvSpPr>
        <p:spPr>
          <a:xfrm>
            <a:off x="2843808" y="3362531"/>
            <a:ext cx="1583164" cy="496062"/>
          </a:xfrm>
          <a:prstGeom prst="wedgeEllipseCallout">
            <a:avLst>
              <a:gd name="adj1" fmla="val -63969"/>
              <a:gd name="adj2" fmla="val -82975"/>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一律の標準期間に沿った期間</a:t>
            </a:r>
          </a:p>
        </p:txBody>
      </p:sp>
      <p:sp>
        <p:nvSpPr>
          <p:cNvPr id="4" name="スライド番号プレースホルダー 3"/>
          <p:cNvSpPr>
            <a:spLocks noGrp="1"/>
          </p:cNvSpPr>
          <p:nvPr>
            <p:ph type="sldNum" sz="quarter" idx="12"/>
          </p:nvPr>
        </p:nvSpPr>
        <p:spPr>
          <a:xfrm>
            <a:off x="6925800" y="6397269"/>
            <a:ext cx="2057400" cy="365125"/>
          </a:xfrm>
        </p:spPr>
        <p:txBody>
          <a:bodyPr/>
          <a:lstStyle/>
          <a:p>
            <a:pPr>
              <a:defRPr/>
            </a:pPr>
            <a:fld id="{431CAECD-5926-4741-A906-A08E04809A27}" type="slidenum">
              <a:rPr lang="en-US" altLang="ja-JP" smtClean="0"/>
              <a:pPr>
                <a:defRPr/>
              </a:pPr>
              <a:t>79</a:t>
            </a:fld>
            <a:endParaRPr lang="en-US" altLang="ja-JP" dirty="0"/>
          </a:p>
        </p:txBody>
      </p:sp>
      <p:sp>
        <p:nvSpPr>
          <p:cNvPr id="58"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3815798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675845" y="1558256"/>
            <a:ext cx="3536115" cy="491107"/>
          </a:xfrm>
        </p:spPr>
        <p:txBody>
          <a:bodyPr/>
          <a:lstStyle/>
          <a:p>
            <a:pPr algn="ctr" eaLnBrk="1" hangingPunct="1"/>
            <a:r>
              <a:rPr lang="ja-JP" altLang="en-US" sz="2045" dirty="0">
                <a:latin typeface="MS UI Gothic" panose="020B0600070205080204" pitchFamily="50" charset="-128"/>
                <a:ea typeface="MS UI Gothic" panose="020B0600070205080204" pitchFamily="50" charset="-128"/>
              </a:rPr>
              <a:t>（在宅・施設別）</a:t>
            </a:r>
          </a:p>
        </p:txBody>
      </p:sp>
      <p:sp>
        <p:nvSpPr>
          <p:cNvPr id="1028" name="Rectangle 3"/>
          <p:cNvSpPr>
            <a:spLocks noGrp="1" noChangeArrowheads="1"/>
          </p:cNvSpPr>
          <p:nvPr>
            <p:ph type="body" idx="1"/>
          </p:nvPr>
        </p:nvSpPr>
        <p:spPr>
          <a:xfrm>
            <a:off x="1548895" y="2049363"/>
            <a:ext cx="2464140" cy="470727"/>
          </a:xfrm>
        </p:spPr>
        <p:txBody>
          <a:bodyPr>
            <a:normAutofit fontScale="40000" lnSpcReduction="20000"/>
          </a:bodyPr>
          <a:lstStyle/>
          <a:p>
            <a:pPr algn="just" eaLnBrk="1" hangingPunct="1">
              <a:buFontTx/>
              <a:buNone/>
            </a:pPr>
            <a:r>
              <a:rPr lang="ja-JP" altLang="en-US" sz="767" dirty="0">
                <a:latin typeface="Century" pitchFamily="18" charset="0"/>
                <a:ea typeface="HGPｺﾞｼｯｸM" pitchFamily="50" charset="-128"/>
              </a:rPr>
              <a:t>障害者総数　９６３．５万人（人口の約７．６％）</a:t>
            </a:r>
            <a:endParaRPr lang="en-US" altLang="ja-JP" sz="767" dirty="0">
              <a:latin typeface="Century" pitchFamily="18" charset="0"/>
              <a:ea typeface="HGPｺﾞｼｯｸM" pitchFamily="50" charset="-128"/>
            </a:endParaRPr>
          </a:p>
          <a:p>
            <a:pPr algn="just" eaLnBrk="1" hangingPunct="1">
              <a:buFontTx/>
              <a:buNone/>
            </a:pPr>
            <a:r>
              <a:rPr lang="ja-JP" altLang="en-US" sz="767" dirty="0">
                <a:latin typeface="Century" pitchFamily="18" charset="0"/>
                <a:ea typeface="HGPｺﾞｼｯｸM" pitchFamily="50" charset="-128"/>
              </a:rPr>
              <a:t>　　　うち在宅　　　　　９１４．０万人（９４．９％）</a:t>
            </a:r>
          </a:p>
          <a:p>
            <a:pPr algn="just" eaLnBrk="1" hangingPunct="1">
              <a:buFontTx/>
              <a:buNone/>
            </a:pPr>
            <a:r>
              <a:rPr lang="ja-JP" altLang="en-US" sz="767" dirty="0">
                <a:latin typeface="Century" pitchFamily="18" charset="0"/>
                <a:ea typeface="HGPｺﾞｼｯｸM" pitchFamily="50" charset="-128"/>
              </a:rPr>
              <a:t>　　　うち施設入所　　　４９．５万人（　５．１％）</a:t>
            </a:r>
            <a:endParaRPr lang="ja-JP" altLang="en-US" sz="767" dirty="0"/>
          </a:p>
        </p:txBody>
      </p:sp>
      <p:graphicFrame>
        <p:nvGraphicFramePr>
          <p:cNvPr id="1026" name="Object 4"/>
          <p:cNvGraphicFramePr>
            <a:graphicFrameLocks noChangeAspect="1"/>
          </p:cNvGraphicFramePr>
          <p:nvPr>
            <p:extLst/>
          </p:nvPr>
        </p:nvGraphicFramePr>
        <p:xfrm>
          <a:off x="675845" y="2591661"/>
          <a:ext cx="3745523" cy="3066296"/>
        </p:xfrm>
        <a:graphic>
          <a:graphicData uri="http://schemas.openxmlformats.org/presentationml/2006/ole">
            <mc:AlternateContent xmlns:mc="http://schemas.openxmlformats.org/markup-compatibility/2006">
              <mc:Choice xmlns:v="urn:schemas-microsoft-com:vml" Requires="v">
                <p:oleObj spid="_x0000_s1026" name="Document" r:id="rId4" imgW="8676434" imgH="6991350" progId="Word.Document.8">
                  <p:embed/>
                </p:oleObj>
              </mc:Choice>
              <mc:Fallback>
                <p:oleObj name="Document" r:id="rId4" imgW="8676434" imgH="6991350" progId="Word.Document.8">
                  <p:embed/>
                  <p:pic>
                    <p:nvPicPr>
                      <p:cNvPr id="1026" name="Object 4"/>
                      <p:cNvPicPr>
                        <a:picLocks noChangeAspect="1" noChangeArrowheads="1"/>
                      </p:cNvPicPr>
                      <p:nvPr/>
                    </p:nvPicPr>
                    <p:blipFill>
                      <a:blip r:embed="rId5"/>
                      <a:srcRect/>
                      <a:stretch>
                        <a:fillRect/>
                      </a:stretch>
                    </p:blipFill>
                    <p:spPr bwMode="auto">
                      <a:xfrm>
                        <a:off x="675845" y="2591661"/>
                        <a:ext cx="3745523" cy="3066296"/>
                      </a:xfrm>
                      <a:prstGeom prst="rect">
                        <a:avLst/>
                      </a:prstGeom>
                      <a:noFill/>
                      <a:extLst/>
                    </p:spPr>
                  </p:pic>
                </p:oleObj>
              </mc:Fallback>
            </mc:AlternateContent>
          </a:graphicData>
        </a:graphic>
      </p:graphicFrame>
      <p:sp>
        <p:nvSpPr>
          <p:cNvPr id="6" name="Rectangle 2"/>
          <p:cNvSpPr txBox="1">
            <a:spLocks noChangeArrowheads="1"/>
          </p:cNvSpPr>
          <p:nvPr/>
        </p:nvSpPr>
        <p:spPr bwMode="auto">
          <a:xfrm>
            <a:off x="4572001" y="1558256"/>
            <a:ext cx="3834312" cy="491107"/>
          </a:xfrm>
          <a:prstGeom prst="rect">
            <a:avLst/>
          </a:prstGeom>
          <a:noFill/>
          <a:ln w="9525">
            <a:noFill/>
            <a:miter lim="800000"/>
            <a:headEnd/>
            <a:tailEnd/>
          </a:ln>
        </p:spPr>
        <p:txBody>
          <a:bodyPr vert="horz" wrap="square" lIns="77878" tIns="38941" rIns="77878" bIns="38941" numCol="1" anchor="ctr" anchorCtr="0" compatLnSpc="1">
            <a:prstTxWarp prst="textNoShape">
              <a:avLst/>
            </a:prstTxWarp>
          </a:bodyPr>
          <a:lstStyle/>
          <a:p>
            <a:pPr algn="ctr" defTabSz="779173">
              <a:defRPr/>
            </a:pPr>
            <a:r>
              <a:rPr lang="ja-JP" altLang="en-US" sz="2045" kern="0" dirty="0">
                <a:solidFill>
                  <a:prstClr val="black"/>
                </a:solidFill>
                <a:latin typeface="MS UI Gothic" panose="020B0600070205080204" pitchFamily="50" charset="-128"/>
                <a:ea typeface="MS UI Gothic" panose="020B0600070205080204" pitchFamily="50" charset="-128"/>
              </a:rPr>
              <a:t>（年齢別）</a:t>
            </a:r>
          </a:p>
        </p:txBody>
      </p:sp>
      <p:sp>
        <p:nvSpPr>
          <p:cNvPr id="9" name="Rectangle 4"/>
          <p:cNvSpPr txBox="1">
            <a:spLocks noChangeArrowheads="1"/>
          </p:cNvSpPr>
          <p:nvPr/>
        </p:nvSpPr>
        <p:spPr bwMode="auto">
          <a:xfrm>
            <a:off x="5316861" y="2071511"/>
            <a:ext cx="2283237" cy="426433"/>
          </a:xfrm>
          <a:prstGeom prst="rect">
            <a:avLst/>
          </a:prstGeom>
          <a:noFill/>
          <a:ln w="9525">
            <a:noFill/>
            <a:miter lim="800000"/>
            <a:headEnd/>
            <a:tailEnd/>
          </a:ln>
        </p:spPr>
        <p:txBody>
          <a:bodyPr vert="horz" wrap="square" lIns="77878" tIns="38941" rIns="77878" bIns="38941" numCol="1" anchor="t" anchorCtr="0" compatLnSpc="1">
            <a:prstTxWarp prst="textNoShape">
              <a:avLst/>
            </a:prstTxWarp>
          </a:bodyPr>
          <a:lstStyle/>
          <a:p>
            <a:pPr marL="292190" indent="-292190" algn="just" defTabSz="779173">
              <a:spcBef>
                <a:spcPct val="20000"/>
              </a:spcBef>
              <a:defRPr/>
            </a:pPr>
            <a:r>
              <a:rPr lang="ja-JP" altLang="en-US" sz="767" kern="0" dirty="0">
                <a:solidFill>
                  <a:prstClr val="black"/>
                </a:solidFill>
                <a:latin typeface="Century" pitchFamily="18" charset="0"/>
                <a:ea typeface="HGPｺﾞｼｯｸM" pitchFamily="50" charset="-128"/>
              </a:rPr>
              <a:t>障害者総数　９６３．５万人（人口の約７．６％）</a:t>
            </a:r>
            <a:endParaRPr lang="en-US" altLang="ja-JP" sz="767" kern="0" dirty="0">
              <a:solidFill>
                <a:prstClr val="black"/>
              </a:solidFill>
              <a:latin typeface="Century" pitchFamily="18" charset="0"/>
              <a:ea typeface="HGPｺﾞｼｯｸM" pitchFamily="50" charset="-128"/>
            </a:endParaRPr>
          </a:p>
          <a:p>
            <a:pPr marL="292190" indent="-292190" algn="just" defTabSz="779173">
              <a:spcBef>
                <a:spcPct val="20000"/>
              </a:spcBef>
              <a:defRPr/>
            </a:pPr>
            <a:r>
              <a:rPr lang="ja-JP" altLang="en-US" sz="767" kern="0" dirty="0">
                <a:solidFill>
                  <a:prstClr val="black"/>
                </a:solidFill>
                <a:latin typeface="Century" pitchFamily="18" charset="0"/>
                <a:ea typeface="HGPｺﾞｼｯｸM" pitchFamily="50" charset="-128"/>
              </a:rPr>
              <a:t>　　　　　　うち６５歳未満　　　４８％</a:t>
            </a:r>
            <a:endParaRPr lang="ja-JP" altLang="en-US" sz="767" kern="0" dirty="0">
              <a:solidFill>
                <a:prstClr val="black"/>
              </a:solidFill>
              <a:latin typeface="Century" pitchFamily="18" charset="0"/>
              <a:ea typeface="ＭＳ ゴシック" pitchFamily="49" charset="-128"/>
            </a:endParaRPr>
          </a:p>
          <a:p>
            <a:pPr marL="292190" indent="-292190" algn="just" defTabSz="779173">
              <a:spcBef>
                <a:spcPct val="20000"/>
              </a:spcBef>
              <a:defRPr/>
            </a:pPr>
            <a:r>
              <a:rPr lang="ja-JP" altLang="en-US" sz="767" kern="0" dirty="0">
                <a:solidFill>
                  <a:prstClr val="black"/>
                </a:solidFill>
                <a:latin typeface="Century" pitchFamily="18" charset="0"/>
                <a:ea typeface="HGPｺﾞｼｯｸM" pitchFamily="50" charset="-128"/>
              </a:rPr>
              <a:t>   　　  　　うち６５歳以上　　　５２％</a:t>
            </a:r>
          </a:p>
        </p:txBody>
      </p:sp>
      <p:sp>
        <p:nvSpPr>
          <p:cNvPr id="10" name="テキスト ボックス 9"/>
          <p:cNvSpPr txBox="1"/>
          <p:nvPr/>
        </p:nvSpPr>
        <p:spPr>
          <a:xfrm>
            <a:off x="364944" y="836712"/>
            <a:ext cx="8440615" cy="721544"/>
          </a:xfrm>
          <a:prstGeom prst="rect">
            <a:avLst/>
          </a:prstGeom>
          <a:solidFill>
            <a:srgbClr val="F9F9F9"/>
          </a:solidFill>
          <a:ln w="38100">
            <a:solidFill>
              <a:schemeClr val="bg1">
                <a:lumMod val="65000"/>
              </a:schemeClr>
            </a:solidFill>
          </a:ln>
        </p:spPr>
        <p:txBody>
          <a:bodyPr wrap="square" rtlCol="0">
            <a:spAutoFit/>
          </a:bodyPr>
          <a:lstStyle/>
          <a:p>
            <a:pPr defTabSz="779173">
              <a:defRPr/>
            </a:pPr>
            <a:r>
              <a:rPr lang="ja-JP" altLang="en-US" sz="1363" dirty="0">
                <a:solidFill>
                  <a:prstClr val="black"/>
                </a:solidFill>
              </a:rPr>
              <a:t>○ 障害者の総数は９６３．５万人であり、人口の約７．６％に相当。</a:t>
            </a:r>
            <a:endParaRPr lang="en-US" altLang="ja-JP" sz="1363" dirty="0">
              <a:solidFill>
                <a:prstClr val="black"/>
              </a:solidFill>
            </a:endParaRPr>
          </a:p>
          <a:p>
            <a:pPr defTabSz="779173">
              <a:defRPr/>
            </a:pPr>
            <a:r>
              <a:rPr lang="ja-JP" altLang="en-US" sz="1363" dirty="0">
                <a:solidFill>
                  <a:prstClr val="black"/>
                </a:solidFill>
              </a:rPr>
              <a:t>○ そのうち身体障害者は４３６．０万人、知的障害者は１０８．２万人、精神障害者は４１９．３万人。</a:t>
            </a:r>
            <a:endParaRPr lang="en-US" altLang="ja-JP" sz="1363" dirty="0">
              <a:solidFill>
                <a:prstClr val="black"/>
              </a:solidFill>
            </a:endParaRPr>
          </a:p>
          <a:p>
            <a:pPr defTabSz="779173">
              <a:defRPr/>
            </a:pPr>
            <a:r>
              <a:rPr lang="ja-JP" altLang="en-US" sz="1363" dirty="0">
                <a:solidFill>
                  <a:prstClr val="black"/>
                </a:solidFill>
              </a:rPr>
              <a:t>○ 障害者数全体は増加傾向にあり、また、在宅・通所の障害者は増加傾向となっている。</a:t>
            </a:r>
            <a:endParaRPr lang="en-US" altLang="ja-JP" sz="1363" dirty="0">
              <a:solidFill>
                <a:prstClr val="black"/>
              </a:solidFill>
            </a:endParaRPr>
          </a:p>
        </p:txBody>
      </p:sp>
      <p:sp>
        <p:nvSpPr>
          <p:cNvPr id="12" name="正方形/長方形 11"/>
          <p:cNvSpPr/>
          <p:nvPr/>
        </p:nvSpPr>
        <p:spPr>
          <a:xfrm>
            <a:off x="2437794" y="214530"/>
            <a:ext cx="4110847" cy="406158"/>
          </a:xfrm>
          <a:prstGeom prst="rect">
            <a:avLst/>
          </a:prstGeom>
          <a:no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79173">
              <a:defRPr/>
            </a:pPr>
            <a:r>
              <a:rPr lang="ja-JP" altLang="en-US" sz="2386" dirty="0">
                <a:solidFill>
                  <a:prstClr val="black"/>
                </a:solidFill>
                <a:latin typeface="Arial"/>
                <a:ea typeface="ＭＳ Ｐゴシック"/>
              </a:rPr>
              <a:t>障害者の数</a:t>
            </a:r>
          </a:p>
        </p:txBody>
      </p:sp>
      <p:cxnSp>
        <p:nvCxnSpPr>
          <p:cNvPr id="14" name="直線コネクタ 13"/>
          <p:cNvCxnSpPr/>
          <p:nvPr/>
        </p:nvCxnSpPr>
        <p:spPr>
          <a:xfrm>
            <a:off x="364944" y="692695"/>
            <a:ext cx="8440615" cy="0"/>
          </a:xfrm>
          <a:prstGeom prst="line">
            <a:avLst/>
          </a:prstGeom>
          <a:ln w="38100">
            <a:solidFill>
              <a:srgbClr val="333399"/>
            </a:solidFill>
          </a:ln>
        </p:spPr>
        <p:style>
          <a:lnRef idx="1">
            <a:schemeClr val="accent1"/>
          </a:lnRef>
          <a:fillRef idx="0">
            <a:schemeClr val="accent1"/>
          </a:fillRef>
          <a:effectRef idx="0">
            <a:schemeClr val="accent1"/>
          </a:effectRef>
          <a:fontRef idx="minor">
            <a:schemeClr val="tx1"/>
          </a:fontRef>
        </p:style>
      </p:cxnSp>
      <p:sp>
        <p:nvSpPr>
          <p:cNvPr id="11" name="Rectangle 3"/>
          <p:cNvSpPr txBox="1">
            <a:spLocks noChangeArrowheads="1"/>
          </p:cNvSpPr>
          <p:nvPr/>
        </p:nvSpPr>
        <p:spPr bwMode="auto">
          <a:xfrm>
            <a:off x="478297" y="5576459"/>
            <a:ext cx="8344407" cy="1040070"/>
          </a:xfrm>
          <a:prstGeom prst="rect">
            <a:avLst/>
          </a:prstGeom>
          <a:noFill/>
          <a:ln w="9525">
            <a:noFill/>
            <a:miter lim="800000"/>
            <a:headEnd/>
            <a:tailEnd/>
          </a:ln>
        </p:spPr>
        <p:txBody>
          <a:bodyPr vert="horz" wrap="square" lIns="77878" tIns="38941" rIns="77878" bIns="38941"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598613" indent="-227013"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defTabSz="779173">
              <a:buNone/>
              <a:defRPr/>
            </a:pPr>
            <a:r>
              <a:rPr lang="en-US" altLang="ja-JP" sz="681" dirty="0">
                <a:solidFill>
                  <a:prstClr val="black"/>
                </a:solidFill>
                <a:latin typeface="HGPｺﾞｼｯｸM" pitchFamily="50" charset="-128"/>
                <a:ea typeface="HGPｺﾞｼｯｸM" pitchFamily="50" charset="-128"/>
              </a:rPr>
              <a:t>※</a:t>
            </a:r>
            <a:r>
              <a:rPr lang="ja-JP" altLang="ja-JP" sz="681" dirty="0">
                <a:solidFill>
                  <a:prstClr val="black"/>
                </a:solidFill>
                <a:latin typeface="HGPｺﾞｼｯｸM" pitchFamily="50" charset="-128"/>
                <a:ea typeface="HGPｺﾞｼｯｸM" pitchFamily="50" charset="-128"/>
              </a:rPr>
              <a:t>身体障害者（児） </a:t>
            </a:r>
            <a:r>
              <a:rPr lang="ja-JP" altLang="en-US" sz="681" dirty="0">
                <a:solidFill>
                  <a:prstClr val="black"/>
                </a:solidFill>
                <a:latin typeface="HGPｺﾞｼｯｸM" pitchFamily="50" charset="-128"/>
                <a:ea typeface="HGPｺﾞｼｯｸM" pitchFamily="50" charset="-128"/>
              </a:rPr>
              <a:t>及び知的</a:t>
            </a:r>
            <a:r>
              <a:rPr lang="ja-JP" altLang="ja-JP" sz="681" dirty="0">
                <a:solidFill>
                  <a:prstClr val="black"/>
                </a:solidFill>
                <a:latin typeface="HGPｺﾞｼｯｸM" pitchFamily="50" charset="-128"/>
                <a:ea typeface="HGPｺﾞｼｯｸM" pitchFamily="50" charset="-128"/>
              </a:rPr>
              <a:t>障害者（児）数は平成</a:t>
            </a:r>
            <a:r>
              <a:rPr lang="en-US" altLang="ja-JP" sz="681" dirty="0">
                <a:solidFill>
                  <a:prstClr val="black"/>
                </a:solidFill>
                <a:latin typeface="HGPｺﾞｼｯｸM" pitchFamily="50" charset="-128"/>
                <a:ea typeface="HGPｺﾞｼｯｸM" pitchFamily="50" charset="-128"/>
              </a:rPr>
              <a:t>28</a:t>
            </a:r>
            <a:r>
              <a:rPr lang="ja-JP" altLang="ja-JP" sz="681" dirty="0">
                <a:solidFill>
                  <a:prstClr val="black"/>
                </a:solidFill>
                <a:latin typeface="HGPｺﾞｼｯｸM" pitchFamily="50" charset="-128"/>
                <a:ea typeface="HGPｺﾞｼｯｸM" pitchFamily="50" charset="-128"/>
              </a:rPr>
              <a:t>年（在宅）、平成</a:t>
            </a:r>
            <a:r>
              <a:rPr lang="en-US" altLang="ja-JP" sz="681" dirty="0">
                <a:solidFill>
                  <a:prstClr val="black"/>
                </a:solidFill>
                <a:latin typeface="HGPｺﾞｼｯｸM" pitchFamily="50" charset="-128"/>
                <a:ea typeface="HGPｺﾞｼｯｸM" pitchFamily="50" charset="-128"/>
              </a:rPr>
              <a:t>27</a:t>
            </a:r>
            <a:r>
              <a:rPr lang="ja-JP" altLang="ja-JP" sz="681" dirty="0">
                <a:solidFill>
                  <a:prstClr val="black"/>
                </a:solidFill>
                <a:latin typeface="HGPｺﾞｼｯｸM" pitchFamily="50" charset="-128"/>
                <a:ea typeface="HGPｺﾞｼｯｸM" pitchFamily="50" charset="-128"/>
              </a:rPr>
              <a:t>年（施設）の調査等、精神障害者数は平成</a:t>
            </a:r>
            <a:r>
              <a:rPr lang="en-US" altLang="ja-JP" sz="681" dirty="0">
                <a:solidFill>
                  <a:prstClr val="black"/>
                </a:solidFill>
                <a:latin typeface="HGPｺﾞｼｯｸM" pitchFamily="50" charset="-128"/>
                <a:ea typeface="HGPｺﾞｼｯｸM" pitchFamily="50" charset="-128"/>
              </a:rPr>
              <a:t>29</a:t>
            </a:r>
            <a:r>
              <a:rPr lang="ja-JP" altLang="ja-JP" sz="681" dirty="0">
                <a:solidFill>
                  <a:prstClr val="black"/>
                </a:solidFill>
                <a:latin typeface="HGPｺﾞｼｯｸM" pitchFamily="50" charset="-128"/>
                <a:ea typeface="HGPｺﾞｼｯｸM" pitchFamily="50" charset="-128"/>
              </a:rPr>
              <a:t>年の調査による推計。なお、身体障害者（児）には高齢者施設に入所している身体障害者は含まれていない。</a:t>
            </a:r>
          </a:p>
          <a:p>
            <a:pPr marL="0" indent="0" defTabSz="779173">
              <a:buNone/>
              <a:defRPr/>
            </a:pPr>
            <a:r>
              <a:rPr lang="ja-JP" altLang="ja-JP" sz="681" dirty="0">
                <a:solidFill>
                  <a:prstClr val="black"/>
                </a:solidFill>
                <a:latin typeface="HGPｺﾞｼｯｸM" pitchFamily="50" charset="-128"/>
                <a:ea typeface="HGPｺﾞｼｯｸM" pitchFamily="50" charset="-128"/>
              </a:rPr>
              <a:t>※平成</a:t>
            </a:r>
            <a:r>
              <a:rPr lang="en-US" altLang="ja-JP" sz="681" dirty="0">
                <a:solidFill>
                  <a:prstClr val="black"/>
                </a:solidFill>
                <a:latin typeface="HGPｺﾞｼｯｸM" pitchFamily="50" charset="-128"/>
                <a:ea typeface="HGPｺﾞｼｯｸM" pitchFamily="50" charset="-128"/>
              </a:rPr>
              <a:t>2</a:t>
            </a:r>
            <a:r>
              <a:rPr lang="ja-JP" altLang="en-US" sz="681" dirty="0">
                <a:solidFill>
                  <a:prstClr val="black"/>
                </a:solidFill>
                <a:latin typeface="HGPｺﾞｼｯｸM" pitchFamily="50" charset="-128"/>
                <a:ea typeface="HGPｺﾞｼｯｸM" pitchFamily="50" charset="-128"/>
              </a:rPr>
              <a:t>８</a:t>
            </a:r>
            <a:r>
              <a:rPr lang="ja-JP" altLang="ja-JP" sz="681" dirty="0">
                <a:solidFill>
                  <a:prstClr val="black"/>
                </a:solidFill>
                <a:latin typeface="HGPｺﾞｼｯｸM" pitchFamily="50" charset="-128"/>
                <a:ea typeface="HGPｺﾞｼｯｸM" pitchFamily="50" charset="-128"/>
              </a:rPr>
              <a:t>年の調査における在宅身体障害者（児）</a:t>
            </a:r>
            <a:r>
              <a:rPr lang="ja-JP" altLang="en-US" sz="681" dirty="0">
                <a:solidFill>
                  <a:prstClr val="black"/>
                </a:solidFill>
                <a:latin typeface="HGPｺﾞｼｯｸM" pitchFamily="50" charset="-128"/>
                <a:ea typeface="HGPｺﾞｼｯｸM" pitchFamily="50" charset="-128"/>
              </a:rPr>
              <a:t>及び</a:t>
            </a:r>
            <a:r>
              <a:rPr lang="ja-JP" altLang="ja-JP" sz="681" dirty="0">
                <a:solidFill>
                  <a:prstClr val="black"/>
                </a:solidFill>
                <a:latin typeface="HGPｺﾞｼｯｸM" pitchFamily="50" charset="-128"/>
                <a:ea typeface="HGPｺﾞｼｯｸM" pitchFamily="50" charset="-128"/>
              </a:rPr>
              <a:t>在宅知的障害者（児）は</a:t>
            </a:r>
            <a:r>
              <a:rPr lang="ja-JP" altLang="en-US" sz="681" dirty="0">
                <a:solidFill>
                  <a:prstClr val="black"/>
                </a:solidFill>
                <a:latin typeface="HGPｺﾞｼｯｸM" pitchFamily="50" charset="-128"/>
                <a:ea typeface="HGPｺﾞｼｯｸM" pitchFamily="50" charset="-128"/>
              </a:rPr>
              <a:t>鳥取県倉吉市</a:t>
            </a:r>
            <a:r>
              <a:rPr lang="ja-JP" altLang="ja-JP" sz="681" dirty="0">
                <a:solidFill>
                  <a:prstClr val="black"/>
                </a:solidFill>
                <a:latin typeface="HGPｺﾞｼｯｸM" pitchFamily="50" charset="-128"/>
                <a:ea typeface="HGPｺﾞｼｯｸM" pitchFamily="50" charset="-128"/>
              </a:rPr>
              <a:t>を除いた数値である。</a:t>
            </a:r>
            <a:endParaRPr lang="en-US" altLang="ja-JP" sz="681" dirty="0">
              <a:solidFill>
                <a:prstClr val="black"/>
              </a:solidFill>
              <a:latin typeface="HGPｺﾞｼｯｸM" pitchFamily="50" charset="-128"/>
              <a:ea typeface="HGPｺﾞｼｯｸM" pitchFamily="50" charset="-128"/>
            </a:endParaRPr>
          </a:p>
          <a:p>
            <a:pPr marL="0" indent="0" defTabSz="779173">
              <a:buNone/>
              <a:defRPr/>
            </a:pPr>
            <a:r>
              <a:rPr lang="ja-JP" altLang="ja-JP" sz="681" dirty="0">
                <a:solidFill>
                  <a:prstClr val="black"/>
                </a:solidFill>
                <a:latin typeface="HGPｺﾞｼｯｸM" pitchFamily="50" charset="-128"/>
                <a:ea typeface="HGPｺﾞｼｯｸM" pitchFamily="50" charset="-128"/>
              </a:rPr>
              <a:t>※在宅身体障害者（児）</a:t>
            </a:r>
            <a:r>
              <a:rPr lang="ja-JP" altLang="en-US" sz="681" dirty="0">
                <a:solidFill>
                  <a:prstClr val="black"/>
                </a:solidFill>
                <a:latin typeface="HGPｺﾞｼｯｸM" pitchFamily="50" charset="-128"/>
                <a:ea typeface="HGPｺﾞｼｯｸM" pitchFamily="50" charset="-128"/>
              </a:rPr>
              <a:t>及び</a:t>
            </a:r>
            <a:r>
              <a:rPr lang="ja-JP" altLang="ja-JP" sz="681" dirty="0">
                <a:solidFill>
                  <a:prstClr val="black"/>
                </a:solidFill>
                <a:latin typeface="HGPｺﾞｼｯｸM" pitchFamily="50" charset="-128"/>
                <a:ea typeface="HGPｺﾞｼｯｸM" pitchFamily="50" charset="-128"/>
              </a:rPr>
              <a:t>在宅知的障害者（児）は、障害者手帳所持者数</a:t>
            </a:r>
            <a:r>
              <a:rPr lang="ja-JP" altLang="en-US" sz="681" dirty="0">
                <a:solidFill>
                  <a:prstClr val="black"/>
                </a:solidFill>
                <a:latin typeface="HGPｺﾞｼｯｸM" pitchFamily="50" charset="-128"/>
                <a:ea typeface="HGPｺﾞｼｯｸM" pitchFamily="50" charset="-128"/>
              </a:rPr>
              <a:t>の推計</a:t>
            </a:r>
            <a:r>
              <a:rPr lang="ja-JP" altLang="ja-JP" sz="681" dirty="0">
                <a:solidFill>
                  <a:prstClr val="black"/>
                </a:solidFill>
                <a:latin typeface="HGPｺﾞｼｯｸM" pitchFamily="50" charset="-128"/>
                <a:ea typeface="HGPｺﾞｼｯｸM" pitchFamily="50" charset="-128"/>
              </a:rPr>
              <a:t>。障害者手帳非所持で、自立支援給付等（精神通院医療を除く。）を受けている者は</a:t>
            </a:r>
            <a:r>
              <a:rPr lang="en-US" altLang="ja-JP" sz="681" dirty="0">
                <a:solidFill>
                  <a:prstClr val="black"/>
                </a:solidFill>
                <a:latin typeface="HGPｺﾞｼｯｸM" pitchFamily="50" charset="-128"/>
                <a:ea typeface="HGPｺﾞｼｯｸM" pitchFamily="50" charset="-128"/>
              </a:rPr>
              <a:t>19.4</a:t>
            </a:r>
            <a:r>
              <a:rPr lang="ja-JP" altLang="ja-JP" sz="681" dirty="0">
                <a:solidFill>
                  <a:prstClr val="black"/>
                </a:solidFill>
                <a:latin typeface="HGPｺﾞｼｯｸM" pitchFamily="50" charset="-128"/>
                <a:ea typeface="HGPｺﾞｼｯｸM" pitchFamily="50" charset="-128"/>
              </a:rPr>
              <a:t>万人</a:t>
            </a:r>
            <a:r>
              <a:rPr lang="ja-JP" altLang="en-US" sz="681" dirty="0">
                <a:solidFill>
                  <a:prstClr val="black"/>
                </a:solidFill>
                <a:latin typeface="HGPｺﾞｼｯｸM" pitchFamily="50" charset="-128"/>
                <a:ea typeface="HGPｺﾞｼｯｸM" pitchFamily="50" charset="-128"/>
              </a:rPr>
              <a:t>と推計される</a:t>
            </a:r>
            <a:r>
              <a:rPr lang="ja-JP" altLang="ja-JP" sz="681" dirty="0">
                <a:solidFill>
                  <a:prstClr val="black"/>
                </a:solidFill>
                <a:latin typeface="HGPｺﾞｼｯｸM" pitchFamily="50" charset="-128"/>
                <a:ea typeface="HGPｺﾞｼｯｸM" pitchFamily="50" charset="-128"/>
              </a:rPr>
              <a:t>が、障害種別が不明のため、上記には</a:t>
            </a:r>
            <a:endParaRPr lang="en-US" altLang="ja-JP" sz="681" dirty="0">
              <a:solidFill>
                <a:prstClr val="black"/>
              </a:solidFill>
              <a:latin typeface="HGPｺﾞｼｯｸM" pitchFamily="50" charset="-128"/>
              <a:ea typeface="HGPｺﾞｼｯｸM" pitchFamily="50" charset="-128"/>
            </a:endParaRPr>
          </a:p>
          <a:p>
            <a:pPr marL="0" indent="0" defTabSz="779173">
              <a:buNone/>
              <a:defRPr/>
            </a:pPr>
            <a:r>
              <a:rPr lang="ja-JP" altLang="en-US" sz="681" dirty="0">
                <a:solidFill>
                  <a:prstClr val="black"/>
                </a:solidFill>
                <a:latin typeface="HGPｺﾞｼｯｸM" pitchFamily="50" charset="-128"/>
                <a:ea typeface="HGPｺﾞｼｯｸM" pitchFamily="50" charset="-128"/>
              </a:rPr>
              <a:t>　</a:t>
            </a:r>
            <a:r>
              <a:rPr lang="ja-JP" altLang="ja-JP" sz="681" dirty="0">
                <a:solidFill>
                  <a:prstClr val="black"/>
                </a:solidFill>
                <a:latin typeface="HGPｺﾞｼｯｸM" pitchFamily="50" charset="-128"/>
                <a:ea typeface="HGPｺﾞｼｯｸM" pitchFamily="50" charset="-128"/>
              </a:rPr>
              <a:t>含まれていない。</a:t>
            </a:r>
          </a:p>
          <a:p>
            <a:pPr marL="0" indent="0" defTabSz="779173">
              <a:buNone/>
              <a:defRPr/>
            </a:pPr>
            <a:r>
              <a:rPr lang="ja-JP" altLang="ja-JP" sz="681" dirty="0">
                <a:solidFill>
                  <a:prstClr val="black"/>
                </a:solidFill>
                <a:latin typeface="HGPｺﾞｼｯｸM" pitchFamily="50" charset="-128"/>
                <a:ea typeface="HGPｺﾞｼｯｸM" pitchFamily="50" charset="-128"/>
              </a:rPr>
              <a:t>※複数の障害種別に該当する者</a:t>
            </a:r>
            <a:r>
              <a:rPr lang="ja-JP" altLang="en-US" sz="681" dirty="0">
                <a:solidFill>
                  <a:prstClr val="black"/>
                </a:solidFill>
                <a:latin typeface="HGPｺﾞｼｯｸM" pitchFamily="50" charset="-128"/>
                <a:ea typeface="HGPｺﾞｼｯｸM" pitchFamily="50" charset="-128"/>
              </a:rPr>
              <a:t>の</a:t>
            </a:r>
            <a:r>
              <a:rPr lang="ja-JP" altLang="ja-JP" sz="681" dirty="0">
                <a:solidFill>
                  <a:prstClr val="black"/>
                </a:solidFill>
                <a:latin typeface="HGPｺﾞｼｯｸM" pitchFamily="50" charset="-128"/>
                <a:ea typeface="HGPｺﾞｼｯｸM" pitchFamily="50" charset="-128"/>
              </a:rPr>
              <a:t>重複があることから、障害者の総数は粗い推計である。</a:t>
            </a:r>
          </a:p>
        </p:txBody>
      </p:sp>
      <p:graphicFrame>
        <p:nvGraphicFramePr>
          <p:cNvPr id="2" name="オブジェクト 1"/>
          <p:cNvGraphicFramePr>
            <a:graphicFrameLocks/>
          </p:cNvGraphicFramePr>
          <p:nvPr>
            <p:extLst/>
          </p:nvPr>
        </p:nvGraphicFramePr>
        <p:xfrm>
          <a:off x="4510644" y="2570017"/>
          <a:ext cx="3895669" cy="3149295"/>
        </p:xfrm>
        <a:graphic>
          <a:graphicData uri="http://schemas.openxmlformats.org/presentationml/2006/ole">
            <mc:AlternateContent xmlns:mc="http://schemas.openxmlformats.org/markup-compatibility/2006">
              <mc:Choice xmlns:v="urn:schemas-microsoft-com:vml" Requires="v">
                <p:oleObj spid="_x0000_s1027" name="Document" r:id="rId6" imgW="8411308" imgH="6873712" progId="Word.Document.8">
                  <p:embed/>
                </p:oleObj>
              </mc:Choice>
              <mc:Fallback>
                <p:oleObj name="Document" r:id="rId6" imgW="8411308" imgH="6873712" progId="Word.Document.8">
                  <p:embed/>
                  <p:pic>
                    <p:nvPicPr>
                      <p:cNvPr id="2" name="オブジェクト 1"/>
                      <p:cNvPicPr>
                        <a:picLocks noChangeArrowheads="1"/>
                      </p:cNvPicPr>
                      <p:nvPr/>
                    </p:nvPicPr>
                    <p:blipFill>
                      <a:blip r:embed="rId7"/>
                      <a:srcRect/>
                      <a:stretch>
                        <a:fillRect/>
                      </a:stretch>
                    </p:blipFill>
                    <p:spPr bwMode="auto">
                      <a:xfrm>
                        <a:off x="4510644" y="2570017"/>
                        <a:ext cx="3895669" cy="3149295"/>
                      </a:xfrm>
                      <a:prstGeom prst="rect">
                        <a:avLst/>
                      </a:prstGeom>
                      <a:noFill/>
                      <a:ln>
                        <a:noFill/>
                      </a:ln>
                    </p:spPr>
                  </p:pic>
                </p:oleObj>
              </mc:Fallback>
            </mc:AlternateContent>
          </a:graphicData>
        </a:graphic>
      </p:graphicFrame>
      <p:sp>
        <p:nvSpPr>
          <p:cNvPr id="3" name="スライド番号プレースホルダー 2"/>
          <p:cNvSpPr>
            <a:spLocks noGrp="1"/>
          </p:cNvSpPr>
          <p:nvPr>
            <p:ph type="sldNum" sz="quarter" idx="4294967295"/>
          </p:nvPr>
        </p:nvSpPr>
        <p:spPr/>
        <p:txBody>
          <a:bodyPr/>
          <a:lstStyle/>
          <a:p>
            <a:pPr rtl="0"/>
            <a:endParaRPr lang="ja-JP" altLang="en-US" noProof="0" dirty="0"/>
          </a:p>
        </p:txBody>
      </p:sp>
      <p:sp>
        <p:nvSpPr>
          <p:cNvPr id="13" name="スライド番号プレースホルダー 1"/>
          <p:cNvSpPr>
            <a:spLocks noGrp="1"/>
          </p:cNvSpPr>
          <p:nvPr>
            <p:ph type="sldNum" sz="quarter" idx="12"/>
          </p:nvPr>
        </p:nvSpPr>
        <p:spPr>
          <a:xfrm>
            <a:off x="6964899" y="6286519"/>
            <a:ext cx="2133600" cy="439615"/>
          </a:xfrm>
        </p:spPr>
        <p:txBody>
          <a:bodyPr/>
          <a:lstStyle/>
          <a:p>
            <a:pPr>
              <a:defRPr/>
            </a:pPr>
            <a:r>
              <a:rPr lang="ja-JP" altLang="en-US" dirty="0" smtClean="0">
                <a:solidFill>
                  <a:srgbClr val="000000"/>
                </a:solidFill>
              </a:rPr>
              <a:t>５</a:t>
            </a:r>
            <a:endParaRPr lang="en-US" altLang="ja-JP" dirty="0">
              <a:solidFill>
                <a:srgbClr val="000000"/>
              </a:solidFill>
            </a:endParaRPr>
          </a:p>
        </p:txBody>
      </p:sp>
      <p:sp>
        <p:nvSpPr>
          <p:cNvPr id="4" name="フッター プレースホルダー 3"/>
          <p:cNvSpPr>
            <a:spLocks noGrp="1"/>
          </p:cNvSpPr>
          <p:nvPr>
            <p:ph type="ftr" sz="quarter" idx="11"/>
          </p:nvPr>
        </p:nvSpPr>
        <p:spPr/>
        <p:txBody>
          <a:bodyPr/>
          <a:lstStyle/>
          <a:p>
            <a:pPr>
              <a:defRPr/>
            </a:pPr>
            <a:r>
              <a:rPr kumimoji="1" lang="ja-JP" altLang="en-US" smtClean="0"/>
              <a:t>平成</a:t>
            </a:r>
            <a:r>
              <a:rPr kumimoji="1" lang="en-US" altLang="ja-JP" smtClean="0"/>
              <a:t>30</a:t>
            </a:r>
            <a:r>
              <a:rPr kumimoji="1" lang="ja-JP" altLang="en-US" smtClean="0"/>
              <a:t>年度障害者総合福祉推進事業に基づく新カリキュラムによる相談支援従事者養成研修</a:t>
            </a:r>
            <a:r>
              <a:rPr kumimoji="1" lang="en-US" altLang="ja-JP" smtClean="0"/>
              <a:t>(</a:t>
            </a:r>
            <a:r>
              <a:rPr kumimoji="1" lang="ja-JP" altLang="en-US" smtClean="0"/>
              <a:t>現任研修</a:t>
            </a:r>
            <a:r>
              <a:rPr kumimoji="1" lang="en-US" altLang="ja-JP" smtClean="0"/>
              <a:t>) </a:t>
            </a:r>
            <a:r>
              <a:rPr kumimoji="1" lang="ja-JP" altLang="en-US" smtClean="0"/>
              <a:t>を令和元年度版に改訂したもの</a:t>
            </a:r>
            <a:endParaRPr kumimoji="1" lang="ja-JP" altLang="en-US" dirty="0" smtClean="0"/>
          </a:p>
        </p:txBody>
      </p:sp>
    </p:spTree>
    <p:extLst>
      <p:ext uri="{BB962C8B-B14F-4D97-AF65-F5344CB8AC3E}">
        <p14:creationId xmlns:p14="http://schemas.microsoft.com/office/powerpoint/2010/main" val="237672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テキスト ボックス 54"/>
          <p:cNvSpPr txBox="1"/>
          <p:nvPr/>
        </p:nvSpPr>
        <p:spPr>
          <a:xfrm>
            <a:off x="3973780" y="1046304"/>
            <a:ext cx="5051638" cy="262829"/>
          </a:xfrm>
          <a:prstGeom prst="rect">
            <a:avLst/>
          </a:prstGeom>
          <a:noFill/>
        </p:spPr>
        <p:txBody>
          <a:bodyPr wrap="square" rtlCol="0">
            <a:spAutoFit/>
          </a:bodyPr>
          <a:lstStyle/>
          <a:p>
            <a:pPr marL="167058" indent="-167058" fontAlgn="auto">
              <a:spcBef>
                <a:spcPts val="0"/>
              </a:spcBef>
              <a:spcAft>
                <a:spcPts val="0"/>
              </a:spcAft>
              <a:buFont typeface="Wingdings" panose="05000000000000000000" pitchFamily="2" charset="2"/>
              <a:buChar char="l"/>
              <a:defRPr/>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質の高い支援を実施した場合に、支援の専門性と業務負担を評価。</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テキスト ボックス 38"/>
          <p:cNvSpPr txBox="1"/>
          <p:nvPr/>
        </p:nvSpPr>
        <p:spPr>
          <a:xfrm>
            <a:off x="149974" y="1353671"/>
            <a:ext cx="3690869" cy="901914"/>
          </a:xfrm>
          <a:prstGeom prst="rect">
            <a:avLst/>
          </a:prstGeom>
          <a:noFill/>
        </p:spPr>
        <p:txBody>
          <a:bodyPr wrap="square" rtlCol="0">
            <a:spAutoFit/>
          </a:bodyPr>
          <a:lstStyle/>
          <a:p>
            <a:pPr marL="167058" indent="-167058" fontAlgn="auto">
              <a:spcBef>
                <a:spcPts val="0"/>
              </a:spcBef>
              <a:spcAft>
                <a:spcPts val="0"/>
              </a:spcAft>
              <a:buFont typeface="Wingdings" panose="05000000000000000000" pitchFamily="2" charset="2"/>
              <a:buChar char="l"/>
              <a:defRPr/>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支援の質の向上と効率化を図るために特定事業所</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加算を拡充。</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3776" indent="-98184" fontAlgn="auto">
              <a:spcBef>
                <a:spcPts val="0"/>
              </a:spcBef>
              <a:spcAft>
                <a:spcPts val="0"/>
              </a:spcAft>
              <a:buFont typeface="Arial" panose="020B0604020202020204" pitchFamily="34" charset="0"/>
              <a:buChar char="•"/>
              <a:defRPr/>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より充実した支援体制を要件とした区分を創設。</a:t>
            </a:r>
            <a:endPar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3776" indent="-98184" fontAlgn="auto">
              <a:spcBef>
                <a:spcPts val="0"/>
              </a:spcBef>
              <a:spcAft>
                <a:spcPts val="0"/>
              </a:spcAft>
              <a:buFont typeface="Arial" panose="020B0604020202020204" pitchFamily="34" charset="0"/>
              <a:buChar char="•"/>
              <a:defRPr/>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事業者が段階的な体制整備を図れるよう、現行</a:t>
            </a:r>
            <a:r>
              <a:rPr lang="ja-JP" altLang="en-US" sz="1015"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の要件</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を緩和した区分を一定期間（</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カ年）に限り設ける。</a:t>
            </a:r>
            <a:endPar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テキスト ボックス 64"/>
          <p:cNvSpPr txBox="1"/>
          <p:nvPr/>
        </p:nvSpPr>
        <p:spPr>
          <a:xfrm>
            <a:off x="158264" y="1081096"/>
            <a:ext cx="3483171" cy="248530"/>
          </a:xfrm>
          <a:prstGeom prst="rect">
            <a:avLst/>
          </a:prstGeom>
          <a:noFill/>
        </p:spPr>
        <p:txBody>
          <a:bodyPr wrap="square" rtlCol="0">
            <a:spAutoFit/>
          </a:bodyPr>
          <a:lstStyle/>
          <a:p>
            <a:pPr marL="66463" indent="-422041" fontAlgn="auto">
              <a:spcBef>
                <a:spcPts val="0"/>
              </a:spcBef>
              <a:spcAft>
                <a:spcPts val="0"/>
              </a:spcAft>
            </a:pP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相談支援専門員等の手厚い配置等を評価する加算</a:t>
            </a:r>
            <a:endPar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1" name="テキスト ボックス 80"/>
          <p:cNvSpPr txBox="1"/>
          <p:nvPr/>
        </p:nvSpPr>
        <p:spPr>
          <a:xfrm>
            <a:off x="-1843" y="264208"/>
            <a:ext cx="9144000" cy="436062"/>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841830" fontAlgn="auto">
              <a:spcBef>
                <a:spcPts val="0"/>
              </a:spcBef>
              <a:spcAft>
                <a:spcPts val="0"/>
              </a:spcAft>
            </a:pPr>
            <a:r>
              <a:rPr lang="ja-JP" altLang="ja-JP"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計画相談支援・障害児相談支援における質の高い事業者の評価</a:t>
            </a:r>
            <a:r>
              <a:rPr lang="ja-JP" altLang="en-US"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②</a:t>
            </a:r>
            <a:endParaRPr lang="en-US" altLang="ja-JP" sz="2215"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3973780" y="4522520"/>
            <a:ext cx="4785762" cy="561116"/>
          </a:xfrm>
          <a:prstGeom prst="rect">
            <a:avLst/>
          </a:prstGeom>
          <a:noFill/>
        </p:spPr>
        <p:txBody>
          <a:bodyPr wrap="square" rtlCol="0">
            <a:spAutoFit/>
          </a:bodyPr>
          <a:lstStyle/>
          <a:p>
            <a:pPr indent="-169989" fontAlgn="auto">
              <a:spcBef>
                <a:spcPts val="0"/>
              </a:spcBef>
              <a:spcAft>
                <a:spcPts val="0"/>
              </a:spcAft>
              <a:buFont typeface="Wingdings" panose="05000000000000000000" pitchFamily="2" charset="2"/>
              <a:buChar char="l"/>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①～④の見直しを踏まえ、一定程度適正化</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障害児相談支援は見直しを行わない</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新単価の適用には経過措置を実施</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8" name="グループ化 17"/>
          <p:cNvGrpSpPr/>
          <p:nvPr/>
        </p:nvGrpSpPr>
        <p:grpSpPr>
          <a:xfrm>
            <a:off x="5091374" y="5673518"/>
            <a:ext cx="2471728" cy="945990"/>
            <a:chOff x="5148404" y="6254646"/>
            <a:chExt cx="2821721" cy="1079941"/>
          </a:xfrm>
        </p:grpSpPr>
        <p:sp>
          <p:nvSpPr>
            <p:cNvPr id="71" name="フローチャート : 磁気ディスク 70"/>
            <p:cNvSpPr/>
            <p:nvPr/>
          </p:nvSpPr>
          <p:spPr>
            <a:xfrm>
              <a:off x="6885201" y="6611828"/>
              <a:ext cx="1084924" cy="558061"/>
            </a:xfrm>
            <a:prstGeom prst="flowChartMagneticDisk">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新基本報酬</a:t>
              </a:r>
            </a:p>
          </p:txBody>
        </p:sp>
        <p:sp>
          <p:nvSpPr>
            <p:cNvPr id="72" name="フローチャート : 磁気ディスク 71"/>
            <p:cNvSpPr/>
            <p:nvPr/>
          </p:nvSpPr>
          <p:spPr>
            <a:xfrm>
              <a:off x="6885201" y="6453336"/>
              <a:ext cx="1084924" cy="360040"/>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t"/>
            <a:lstStyle/>
            <a:p>
              <a:pPr algn="ct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➂加算</a:t>
              </a:r>
            </a:p>
          </p:txBody>
        </p:sp>
        <p:sp>
          <p:nvSpPr>
            <p:cNvPr id="76" name="フローチャート : 磁気ディスク 75"/>
            <p:cNvSpPr/>
            <p:nvPr/>
          </p:nvSpPr>
          <p:spPr>
            <a:xfrm>
              <a:off x="6885201" y="6254646"/>
              <a:ext cx="1084924" cy="321130"/>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④加算</a:t>
              </a:r>
            </a:p>
          </p:txBody>
        </p:sp>
        <p:grpSp>
          <p:nvGrpSpPr>
            <p:cNvPr id="5" name="グループ化 4"/>
            <p:cNvGrpSpPr/>
            <p:nvPr/>
          </p:nvGrpSpPr>
          <p:grpSpPr>
            <a:xfrm>
              <a:off x="5148404" y="6319708"/>
              <a:ext cx="1140014" cy="1014879"/>
              <a:chOff x="3630767" y="3742029"/>
              <a:chExt cx="1140014" cy="1014879"/>
            </a:xfrm>
          </p:grpSpPr>
          <p:sp>
            <p:nvSpPr>
              <p:cNvPr id="2" name="フローチャート : 磁気ディスク 1"/>
              <p:cNvSpPr/>
              <p:nvPr/>
            </p:nvSpPr>
            <p:spPr>
              <a:xfrm>
                <a:off x="3644176" y="3742029"/>
                <a:ext cx="1084924" cy="1014879"/>
              </a:xfrm>
              <a:prstGeom prst="flowChartMagneticDisk">
                <a:avLst/>
              </a:prstGeom>
              <a:scene3d>
                <a:camera prst="orthographicFront">
                  <a:rot lat="3000000" lon="0" rev="0"/>
                </a:camera>
                <a:lightRig rig="threePt" dir="t"/>
              </a:scene3d>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endPar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テキスト ボックス 2"/>
              <p:cNvSpPr txBox="1"/>
              <p:nvPr/>
            </p:nvSpPr>
            <p:spPr>
              <a:xfrm>
                <a:off x="3630767" y="4195389"/>
                <a:ext cx="1140014" cy="300045"/>
              </a:xfrm>
              <a:prstGeom prst="rect">
                <a:avLst/>
              </a:prstGeom>
              <a:noFill/>
            </p:spPr>
            <p:txBody>
              <a:bodyPr wrap="square" rtlCol="0">
                <a:spAutoFit/>
              </a:bodyPr>
              <a:lstStyle/>
              <a:p>
                <a:pPr algn="ctr" fontAlgn="auto">
                  <a:spcBef>
                    <a:spcPts val="0"/>
                  </a:spcBef>
                  <a:spcAft>
                    <a:spcPts val="0"/>
                  </a:spcAft>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旧基本報酬</a:t>
                </a:r>
              </a:p>
            </p:txBody>
          </p:sp>
        </p:grpSp>
        <p:sp>
          <p:nvSpPr>
            <p:cNvPr id="17" name="右矢印 16"/>
            <p:cNvSpPr/>
            <p:nvPr/>
          </p:nvSpPr>
          <p:spPr>
            <a:xfrm>
              <a:off x="6385949" y="6589510"/>
              <a:ext cx="360040" cy="39402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89" name="直線コネクタ 88"/>
            <p:cNvCxnSpPr/>
            <p:nvPr/>
          </p:nvCxnSpPr>
          <p:spPr>
            <a:xfrm flipV="1">
              <a:off x="6246737" y="6294711"/>
              <a:ext cx="638464" cy="294799"/>
            </a:xfrm>
            <a:prstGeom prst="line">
              <a:avLst/>
            </a:prstGeom>
          </p:spPr>
          <p:style>
            <a:lnRef idx="1">
              <a:schemeClr val="accent1"/>
            </a:lnRef>
            <a:fillRef idx="0">
              <a:schemeClr val="accent1"/>
            </a:fillRef>
            <a:effectRef idx="0">
              <a:schemeClr val="accent1"/>
            </a:effectRef>
            <a:fontRef idx="minor">
              <a:schemeClr val="tx1"/>
            </a:fontRef>
          </p:style>
        </p:cxnSp>
      </p:grpSp>
      <p:sp>
        <p:nvSpPr>
          <p:cNvPr id="83" name="正方形/長方形 82"/>
          <p:cNvSpPr/>
          <p:nvPr/>
        </p:nvSpPr>
        <p:spPr>
          <a:xfrm>
            <a:off x="4228222" y="5090724"/>
            <a:ext cx="4232210" cy="418110"/>
          </a:xfrm>
          <a:prstGeom prst="rect">
            <a:avLst/>
          </a:prstGeom>
          <a:no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・サービス利用支援費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1,611</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1,458</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・継続サービス利用支援費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1,310</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1,207</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p>
        </p:txBody>
      </p:sp>
      <p:sp>
        <p:nvSpPr>
          <p:cNvPr id="90" name="右矢印 89"/>
          <p:cNvSpPr/>
          <p:nvPr/>
        </p:nvSpPr>
        <p:spPr>
          <a:xfrm>
            <a:off x="6765474" y="5090723"/>
            <a:ext cx="265876" cy="365579"/>
          </a:xfrm>
          <a:prstGeom prst="rightArrow">
            <a:avLst/>
          </a:prstGeom>
          <a:solidFill>
            <a:srgbClr val="0000FF"/>
          </a:solidFill>
          <a:ln>
            <a:solidFill>
              <a:srgbClr val="0000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91" name="正方形/長方形 90"/>
          <p:cNvSpPr/>
          <p:nvPr/>
        </p:nvSpPr>
        <p:spPr>
          <a:xfrm>
            <a:off x="4067944" y="1282162"/>
            <a:ext cx="4824537" cy="1124471"/>
          </a:xfrm>
          <a:prstGeom prst="rect">
            <a:avLst/>
          </a:prstGeom>
          <a:no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初回加算（計画相談支援に今回創設）　　　　　　　　　</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554"/>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退院・退所加算　　　　　　　　　　　　　　　　　　　</a:t>
            </a:r>
            <a:r>
              <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200</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単位／回</a:t>
            </a:r>
            <a:endPar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退院・退所後の地域生活への移行に向けた医療機関等との連携を評価</a:t>
            </a:r>
            <a:endPar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554"/>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居宅介護支援事業所等連携加算</a:t>
            </a: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（計画相談支援のみ）　　</a:t>
            </a:r>
            <a:r>
              <a:rPr lang="en-US" altLang="zh-TW"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100</a:t>
            </a:r>
            <a:r>
              <a:rPr lang="zh-TW"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zh-TW"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46191" indent="-246191" fontAlgn="auto">
              <a:spcBef>
                <a:spcPts val="0"/>
              </a:spcBef>
              <a:spcAft>
                <a:spcPts val="0"/>
              </a:spcAft>
            </a:pPr>
            <a:r>
              <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利用者が介護保険サービスの利用へ移行する場合に、居宅介護支援事業所等に対し、居宅サービス計画等の作成に協力　　　　　　　　　等　　　　　　　　　　　　　　　　　　　　　　　　　</a:t>
            </a:r>
            <a:endParaRPr lang="en-US" altLang="ja-JP"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ja-JP" altLang="en-US" sz="1015"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2" name="テキスト ボックス 91"/>
          <p:cNvSpPr txBox="1"/>
          <p:nvPr/>
        </p:nvSpPr>
        <p:spPr>
          <a:xfrm>
            <a:off x="3973780" y="2575089"/>
            <a:ext cx="4985169" cy="262829"/>
          </a:xfrm>
          <a:prstGeom prst="rect">
            <a:avLst/>
          </a:prstGeom>
          <a:noFill/>
        </p:spPr>
        <p:txBody>
          <a:bodyPr wrap="square" rtlCol="0">
            <a:spAutoFit/>
          </a:bodyPr>
          <a:lstStyle/>
          <a:p>
            <a:pPr marL="167058" indent="-167058" fontAlgn="auto">
              <a:spcBef>
                <a:spcPts val="0"/>
              </a:spcBef>
              <a:spcAft>
                <a:spcPts val="0"/>
              </a:spcAft>
              <a:buFont typeface="Wingdings" panose="05000000000000000000" pitchFamily="2" charset="2"/>
              <a:buChar char="l"/>
              <a:defRPr/>
            </a:pPr>
            <a:r>
              <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専門性の高い支援を実施できる体制を整備し、公表している場合に評価。</a:t>
            </a:r>
            <a:endParaRPr lang="en-US" altLang="ja-JP"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3" name="正方形/長方形 92"/>
          <p:cNvSpPr/>
          <p:nvPr/>
        </p:nvSpPr>
        <p:spPr>
          <a:xfrm>
            <a:off x="4067944" y="2785803"/>
            <a:ext cx="4824537" cy="1241418"/>
          </a:xfrm>
          <a:prstGeom prst="rect">
            <a:avLst/>
          </a:prstGeom>
          <a:no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Ins="0" rtlCol="0" anchor="t"/>
          <a:lstStyle/>
          <a:p>
            <a:pPr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行動障害支援体制加算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p>
          <a:p>
            <a:pPr marL="246191" indent="-246191"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強度行動障害支援者養成研修（実践研修）を修了した相談支援専門員を配置</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554"/>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要医療児者支援体制加算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p>
          <a:p>
            <a:pPr marL="246191" indent="-246191"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医療的ケア児等コーディネーター養成研修を修了した相談支援専門員を配置</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554"/>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精神障害者支援体制加算　　　　　　　　　　  　　　　　　  </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p>
          <a:p>
            <a:pPr marL="246191" indent="-246191" fontAlgn="auto">
              <a:spcBef>
                <a:spcPts val="0"/>
              </a:spcBef>
              <a:spcAft>
                <a:spcPts val="0"/>
              </a:spcAft>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地域生活支援事業による精神障害者支援の障害特性と支援技法を学ぶ研修等を修了した相談支援専門員を配置</a:t>
            </a:r>
          </a:p>
        </p:txBody>
      </p:sp>
      <p:grpSp>
        <p:nvGrpSpPr>
          <p:cNvPr id="14" name="グループ化 13"/>
          <p:cNvGrpSpPr/>
          <p:nvPr/>
        </p:nvGrpSpPr>
        <p:grpSpPr>
          <a:xfrm>
            <a:off x="52113" y="2275088"/>
            <a:ext cx="3788729" cy="3455422"/>
            <a:chOff x="56456" y="1264598"/>
            <a:chExt cx="4104456" cy="3460546"/>
          </a:xfrm>
        </p:grpSpPr>
        <p:grpSp>
          <p:nvGrpSpPr>
            <p:cNvPr id="10" name="グループ化 9"/>
            <p:cNvGrpSpPr/>
            <p:nvPr/>
          </p:nvGrpSpPr>
          <p:grpSpPr>
            <a:xfrm>
              <a:off x="344488" y="3736730"/>
              <a:ext cx="1112072" cy="988414"/>
              <a:chOff x="488504" y="2926105"/>
              <a:chExt cx="1112072" cy="988414"/>
            </a:xfrm>
          </p:grpSpPr>
          <p:pic>
            <p:nvPicPr>
              <p:cNvPr id="1034" name="Picture 10" descr="世間話をする男性のイラスト">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989" y="3284984"/>
                <a:ext cx="695619" cy="629535"/>
              </a:xfrm>
              <a:prstGeom prst="rect">
                <a:avLst/>
              </a:prstGeom>
              <a:noFill/>
              <a:extLst>
                <a:ext uri="{909E8E84-426E-40dd-AFC4-6F175D3DCCD1}">
                  <a14:hiddenFill xmlns="" xmlns:a14="http://schemas.microsoft.com/office/drawing/2010/main">
                    <a:solidFill>
                      <a:srgbClr val="FFFFFF"/>
                    </a:solidFill>
                  </a14:hiddenFill>
                </a:ext>
              </a:extLst>
            </p:spPr>
          </p:pic>
          <p:sp>
            <p:nvSpPr>
              <p:cNvPr id="6" name="テキスト ボックス 5"/>
              <p:cNvSpPr txBox="1"/>
              <p:nvPr/>
            </p:nvSpPr>
            <p:spPr>
              <a:xfrm>
                <a:off x="488504" y="2926105"/>
                <a:ext cx="1112072" cy="423172"/>
              </a:xfrm>
              <a:prstGeom prst="rect">
                <a:avLst/>
              </a:prstGeom>
              <a:noFill/>
            </p:spPr>
            <p:txBody>
              <a:bodyPr wrap="square" rtlCol="0">
                <a:spAutoFit/>
              </a:bodyPr>
              <a:lstStyle/>
              <a:p>
                <a:pPr algn="ctr" fontAlgn="auto">
                  <a:spcBef>
                    <a:spcPts val="0"/>
                  </a:spcBef>
                  <a:spcAft>
                    <a:spcPts val="0"/>
                  </a:spcAft>
                </a:pP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Ⅳ】</a:t>
                </a:r>
              </a:p>
              <a:p>
                <a:pPr algn="ctr" fontAlgn="auto">
                  <a:spcBef>
                    <a:spcPts val="0"/>
                  </a:spcBef>
                  <a:spcAft>
                    <a:spcPts val="0"/>
                  </a:spcAft>
                </a:pP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150</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p>
            </p:txBody>
          </p:sp>
        </p:grpSp>
        <p:grpSp>
          <p:nvGrpSpPr>
            <p:cNvPr id="12" name="グループ化 11"/>
            <p:cNvGrpSpPr/>
            <p:nvPr/>
          </p:nvGrpSpPr>
          <p:grpSpPr>
            <a:xfrm>
              <a:off x="275772" y="2509446"/>
              <a:ext cx="1076828" cy="991562"/>
              <a:chOff x="1424608" y="2149406"/>
              <a:chExt cx="1076828" cy="991562"/>
            </a:xfrm>
          </p:grpSpPr>
          <p:pic>
            <p:nvPicPr>
              <p:cNvPr id="1030" name="Picture 6" descr="仲の良い会社のイラスト">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8624" y="2564492"/>
                <a:ext cx="909268" cy="576476"/>
              </a:xfrm>
              <a:prstGeom prst="rect">
                <a:avLst/>
              </a:prstGeom>
              <a:noFill/>
              <a:extLst>
                <a:ext uri="{909E8E84-426E-40dd-AFC4-6F175D3DCCD1}">
                  <a14:hiddenFill xmlns="" xmlns:a14="http://schemas.microsoft.com/office/drawing/2010/main">
                    <a:solidFill>
                      <a:srgbClr val="FFFFFF"/>
                    </a:solidFill>
                  </a14:hiddenFill>
                </a:ext>
              </a:extLst>
            </p:spPr>
          </p:pic>
          <p:sp>
            <p:nvSpPr>
              <p:cNvPr id="79" name="テキスト ボックス 78"/>
              <p:cNvSpPr txBox="1"/>
              <p:nvPr/>
            </p:nvSpPr>
            <p:spPr>
              <a:xfrm>
                <a:off x="1424608" y="2149406"/>
                <a:ext cx="1076828" cy="423172"/>
              </a:xfrm>
              <a:prstGeom prst="rect">
                <a:avLst/>
              </a:prstGeom>
              <a:noFill/>
            </p:spPr>
            <p:txBody>
              <a:bodyPr wrap="square" rtlCol="0">
                <a:spAutoFit/>
              </a:bodyPr>
              <a:lstStyle/>
              <a:p>
                <a:pPr algn="ctr" fontAlgn="auto">
                  <a:spcBef>
                    <a:spcPts val="0"/>
                  </a:spcBef>
                  <a:spcAft>
                    <a:spcPts val="0"/>
                  </a:spcAft>
                </a:pP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Ⅲ】</a:t>
                </a:r>
              </a:p>
              <a:p>
                <a:pPr algn="ctr" fontAlgn="auto">
                  <a:spcBef>
                    <a:spcPts val="0"/>
                  </a:spcBef>
                  <a:spcAft>
                    <a:spcPts val="0"/>
                  </a:spcAft>
                </a:pP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300</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p>
            </p:txBody>
          </p:sp>
        </p:grpSp>
        <p:grpSp>
          <p:nvGrpSpPr>
            <p:cNvPr id="13" name="グループ化 12"/>
            <p:cNvGrpSpPr/>
            <p:nvPr/>
          </p:nvGrpSpPr>
          <p:grpSpPr>
            <a:xfrm>
              <a:off x="56456" y="1264598"/>
              <a:ext cx="1368152" cy="1114563"/>
              <a:chOff x="2216696" y="1264598"/>
              <a:chExt cx="1368152" cy="1114563"/>
            </a:xfrm>
          </p:grpSpPr>
          <p:pic>
            <p:nvPicPr>
              <p:cNvPr id="1026" name="Picture 2" descr="バンザイをしている人たちのイラスト">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97701" y="1556792"/>
                <a:ext cx="1187147" cy="822369"/>
              </a:xfrm>
              <a:prstGeom prst="rect">
                <a:avLst/>
              </a:prstGeom>
              <a:noFill/>
              <a:extLst>
                <a:ext uri="{909E8E84-426E-40dd-AFC4-6F175D3DCCD1}">
                  <a14:hiddenFill xmlns="" xmlns:a14="http://schemas.microsoft.com/office/drawing/2010/main">
                    <a:solidFill>
                      <a:srgbClr val="FFFFFF"/>
                    </a:solidFill>
                  </a14:hiddenFill>
                </a:ext>
              </a:extLst>
            </p:spPr>
          </p:pic>
          <p:sp>
            <p:nvSpPr>
              <p:cNvPr id="80" name="テキスト ボックス 79"/>
              <p:cNvSpPr txBox="1"/>
              <p:nvPr/>
            </p:nvSpPr>
            <p:spPr>
              <a:xfrm>
                <a:off x="2216696" y="1264598"/>
                <a:ext cx="1368152" cy="423172"/>
              </a:xfrm>
              <a:prstGeom prst="rect">
                <a:avLst/>
              </a:prstGeom>
              <a:noFill/>
            </p:spPr>
            <p:txBody>
              <a:bodyPr wrap="square" rtlCol="0">
                <a:spAutoFit/>
              </a:bodyPr>
              <a:lstStyle/>
              <a:p>
                <a:pPr algn="ctr" fontAlgn="auto">
                  <a:spcBef>
                    <a:spcPts val="0"/>
                  </a:spcBef>
                  <a:spcAft>
                    <a:spcPts val="0"/>
                  </a:spcAft>
                </a:pP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Ⅱ】</a:t>
                </a:r>
              </a:p>
              <a:p>
                <a:pPr algn="ctr" fontAlgn="auto">
                  <a:spcBef>
                    <a:spcPts val="0"/>
                  </a:spcBef>
                  <a:spcAft>
                    <a:spcPts val="0"/>
                  </a:spcAft>
                </a:pP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400</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p>
            </p:txBody>
          </p:sp>
        </p:grpSp>
        <p:sp>
          <p:nvSpPr>
            <p:cNvPr id="95" name="テキスト ボックス 94"/>
            <p:cNvSpPr txBox="1"/>
            <p:nvPr/>
          </p:nvSpPr>
          <p:spPr>
            <a:xfrm>
              <a:off x="1352600" y="4076055"/>
              <a:ext cx="2808312" cy="584743"/>
            </a:xfrm>
            <a:prstGeom prst="rect">
              <a:avLst/>
            </a:prstGeom>
            <a:noFill/>
          </p:spPr>
          <p:txBody>
            <a:bodyPr wrap="square" rtlCol="0">
              <a:spAutoFit/>
            </a:bodyPr>
            <a:lstStyle/>
            <a:p>
              <a:pPr marL="167058" indent="-167058" fontAlgn="auto">
                <a:spcBef>
                  <a:spcPts val="0"/>
                </a:spcBef>
                <a:spcAft>
                  <a:spcPts val="0"/>
                </a:spcAft>
                <a:buFont typeface="Wingdings" panose="05000000000000000000" pitchFamily="2" charset="2"/>
                <a:buChar char="l"/>
                <a:defRPr/>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常勤かつ専従の相談支援専門員２名以上</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7058" indent="-167058" fontAlgn="auto">
                <a:spcBef>
                  <a:spcPts val="0"/>
                </a:spcBef>
                <a:spcAft>
                  <a:spcPts val="0"/>
                </a:spcAft>
                <a:buFont typeface="Wingdings" panose="05000000000000000000" pitchFamily="2" charset="2"/>
                <a:buChar char="l"/>
                <a:defRPr/>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１名は現任研修修了者</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7058" indent="-167058" fontAlgn="auto">
                <a:spcBef>
                  <a:spcPts val="0"/>
                </a:spcBef>
                <a:spcAft>
                  <a:spcPts val="0"/>
                </a:spcAft>
                <a:buFont typeface="Wingdings" panose="05000000000000000000" pitchFamily="2" charset="2"/>
                <a:buChar char="l"/>
                <a:defRPr/>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２４時間連絡体制は不要　　　　　等</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6" name="テキスト ボックス 95"/>
            <p:cNvSpPr txBox="1"/>
            <p:nvPr/>
          </p:nvSpPr>
          <p:spPr>
            <a:xfrm>
              <a:off x="1352600" y="2852936"/>
              <a:ext cx="2808312" cy="584743"/>
            </a:xfrm>
            <a:prstGeom prst="rect">
              <a:avLst/>
            </a:prstGeom>
            <a:noFill/>
          </p:spPr>
          <p:txBody>
            <a:bodyPr wrap="square" rtlCol="0">
              <a:spAutoFit/>
            </a:bodyPr>
            <a:lstStyle/>
            <a:p>
              <a:pPr marL="167058" indent="-167058" fontAlgn="auto">
                <a:spcBef>
                  <a:spcPts val="0"/>
                </a:spcBef>
                <a:spcAft>
                  <a:spcPts val="0"/>
                </a:spcAft>
                <a:buFont typeface="Wingdings" panose="05000000000000000000" pitchFamily="2" charset="2"/>
                <a:buChar char="l"/>
                <a:defRPr/>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常勤かつ専従の相談支援専門員３名以上</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7058" indent="-167058" fontAlgn="auto">
                <a:spcBef>
                  <a:spcPts val="0"/>
                </a:spcBef>
                <a:spcAft>
                  <a:spcPts val="0"/>
                </a:spcAft>
                <a:buFont typeface="Wingdings" panose="05000000000000000000" pitchFamily="2" charset="2"/>
                <a:buChar char="l"/>
                <a:defRPr/>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１名は現任研修修了者</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7058" indent="-167058" fontAlgn="auto">
                <a:spcBef>
                  <a:spcPts val="0"/>
                </a:spcBef>
                <a:spcAft>
                  <a:spcPts val="0"/>
                </a:spcAft>
                <a:buFont typeface="Wingdings" panose="05000000000000000000" pitchFamily="2" charset="2"/>
                <a:buChar char="l"/>
                <a:defRPr/>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２４時間連絡体制の確保　　　　　等</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9" name="テキスト ボックス 98"/>
            <p:cNvSpPr txBox="1"/>
            <p:nvPr/>
          </p:nvSpPr>
          <p:spPr>
            <a:xfrm>
              <a:off x="1352600" y="1700808"/>
              <a:ext cx="2808312" cy="746316"/>
            </a:xfrm>
            <a:prstGeom prst="rect">
              <a:avLst/>
            </a:prstGeom>
            <a:noFill/>
          </p:spPr>
          <p:txBody>
            <a:bodyPr wrap="square" rtlCol="0">
              <a:spAutoFit/>
            </a:bodyPr>
            <a:lstStyle/>
            <a:p>
              <a:pPr marL="167058" indent="-167058" fontAlgn="auto">
                <a:spcBef>
                  <a:spcPts val="0"/>
                </a:spcBef>
                <a:spcAft>
                  <a:spcPts val="0"/>
                </a:spcAft>
                <a:buFont typeface="Wingdings" panose="05000000000000000000" pitchFamily="2" charset="2"/>
                <a:buChar char="l"/>
                <a:defRPr/>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常勤かつ専従の相談支援専門員４名以上</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7058" indent="-167058" fontAlgn="auto">
                <a:spcBef>
                  <a:spcPts val="0"/>
                </a:spcBef>
                <a:spcAft>
                  <a:spcPts val="0"/>
                </a:spcAft>
                <a:buFont typeface="Wingdings" panose="05000000000000000000" pitchFamily="2" charset="2"/>
                <a:buChar char="l"/>
                <a:defRPr/>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１名は主任相談支援専門員（加算</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7058" indent="-167058" fontAlgn="auto">
                <a:spcBef>
                  <a:spcPts val="0"/>
                </a:spcBef>
                <a:spcAft>
                  <a:spcPts val="0"/>
                </a:spcAft>
                <a:buFont typeface="Wingdings" panose="05000000000000000000" pitchFamily="2" charset="2"/>
                <a:buChar char="l"/>
                <a:defRPr/>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１名は現任研修修了者（加算</a:t>
              </a:r>
              <a:r>
                <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Ⅱ</a:t>
              </a: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67058" indent="-167058" fontAlgn="auto">
                <a:spcBef>
                  <a:spcPts val="0"/>
                </a:spcBef>
                <a:spcAft>
                  <a:spcPts val="0"/>
                </a:spcAft>
                <a:buFont typeface="Wingdings" panose="05000000000000000000" pitchFamily="2" charset="2"/>
                <a:buChar char="l"/>
                <a:defRPr/>
              </a:pPr>
              <a:r>
                <a:rPr lang="ja-JP" altLang="en-US"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２４時間連絡体制の確保　　　　　等　　</a:t>
              </a:r>
              <a:endParaRPr lang="en-US" altLang="ja-JP" sz="96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00" name="正方形/長方形 99"/>
          <p:cNvSpPr/>
          <p:nvPr/>
        </p:nvSpPr>
        <p:spPr>
          <a:xfrm>
            <a:off x="49971" y="1034130"/>
            <a:ext cx="3790871" cy="4955482"/>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32923" rtlCol="0" anchor="t" anchorCtr="0"/>
          <a:lstStyle/>
          <a:p>
            <a:pPr marL="164127" indent="-164127" fontAlgn="auto">
              <a:spcBef>
                <a:spcPts val="0"/>
              </a:spcBef>
              <a:spcAft>
                <a:spcPts val="0"/>
              </a:spcAft>
              <a:tabLst>
                <a:tab pos="580307" algn="l"/>
              </a:tabLst>
            </a:pPr>
            <a:endPar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1" name="テキスト ボックス 100"/>
          <p:cNvSpPr txBox="1"/>
          <p:nvPr/>
        </p:nvSpPr>
        <p:spPr>
          <a:xfrm>
            <a:off x="52113" y="768585"/>
            <a:ext cx="2459350" cy="246042"/>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③特定事業所加算の拡充</a:t>
            </a:r>
          </a:p>
        </p:txBody>
      </p:sp>
      <p:sp>
        <p:nvSpPr>
          <p:cNvPr id="102" name="正方形/長方形 101"/>
          <p:cNvSpPr/>
          <p:nvPr/>
        </p:nvSpPr>
        <p:spPr>
          <a:xfrm>
            <a:off x="3983072" y="1039727"/>
            <a:ext cx="5042346" cy="3101068"/>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32923" rtlCol="0" anchor="t" anchorCtr="0"/>
          <a:lstStyle/>
          <a:p>
            <a:pPr marL="164127" indent="-164127" fontAlgn="auto">
              <a:spcBef>
                <a:spcPts val="0"/>
              </a:spcBef>
              <a:spcAft>
                <a:spcPts val="0"/>
              </a:spcAft>
              <a:tabLst>
                <a:tab pos="580307" algn="l"/>
              </a:tabLst>
            </a:pPr>
            <a:endPar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3" name="テキスト ボックス 102"/>
          <p:cNvSpPr txBox="1"/>
          <p:nvPr/>
        </p:nvSpPr>
        <p:spPr>
          <a:xfrm>
            <a:off x="3973779" y="770243"/>
            <a:ext cx="3800163" cy="246042"/>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④高い質と専門性を評価する加算の創設</a:t>
            </a:r>
          </a:p>
        </p:txBody>
      </p:sp>
      <p:pic>
        <p:nvPicPr>
          <p:cNvPr id="1036" name="Picture 12" descr="ビジネスのイラスト「会議」">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47942" y="5605829"/>
            <a:ext cx="892900" cy="747804"/>
          </a:xfrm>
          <a:prstGeom prst="rect">
            <a:avLst/>
          </a:prstGeom>
          <a:noFill/>
          <a:extLst>
            <a:ext uri="{909E8E84-426E-40dd-AFC4-6F175D3DCCD1}">
              <a14:hiddenFill xmlns="" xmlns:a14="http://schemas.microsoft.com/office/drawing/2010/main">
                <a:solidFill>
                  <a:srgbClr val="FFFFFF"/>
                </a:solidFill>
              </a14:hiddenFill>
            </a:ext>
          </a:extLst>
        </p:spPr>
      </p:pic>
      <p:pic>
        <p:nvPicPr>
          <p:cNvPr id="1038" name="Picture 14" descr="退院した男性のイラスト">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63480" y="5692017"/>
            <a:ext cx="796062" cy="661616"/>
          </a:xfrm>
          <a:prstGeom prst="rect">
            <a:avLst/>
          </a:prstGeom>
          <a:noFill/>
          <a:extLst>
            <a:ext uri="{909E8E84-426E-40dd-AFC4-6F175D3DCCD1}">
              <a14:hiddenFill xmlns="" xmlns:a14="http://schemas.microsoft.com/office/drawing/2010/main">
                <a:solidFill>
                  <a:srgbClr val="FFFFFF"/>
                </a:solidFill>
              </a14:hiddenFill>
            </a:ext>
          </a:extLst>
        </p:spPr>
      </p:pic>
      <p:sp>
        <p:nvSpPr>
          <p:cNvPr id="104" name="正方形/長方形 103"/>
          <p:cNvSpPr/>
          <p:nvPr/>
        </p:nvSpPr>
        <p:spPr>
          <a:xfrm>
            <a:off x="3983072" y="4492503"/>
            <a:ext cx="5042346" cy="2020474"/>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32923" rtlCol="0" anchor="t" anchorCtr="0"/>
          <a:lstStyle/>
          <a:p>
            <a:pPr marL="164127" indent="-164127" fontAlgn="auto">
              <a:spcBef>
                <a:spcPts val="0"/>
              </a:spcBef>
              <a:spcAft>
                <a:spcPts val="0"/>
              </a:spcAft>
              <a:tabLst>
                <a:tab pos="580307" algn="l"/>
              </a:tabLst>
            </a:pPr>
            <a:endParaRPr lang="ja-JP" altLang="en-US" sz="110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6" name="テキスト ボックス 105"/>
          <p:cNvSpPr txBox="1"/>
          <p:nvPr/>
        </p:nvSpPr>
        <p:spPr>
          <a:xfrm>
            <a:off x="3973780" y="4246461"/>
            <a:ext cx="3800163" cy="246042"/>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fontAlgn="auto">
              <a:spcBef>
                <a:spcPts val="0"/>
              </a:spcBef>
              <a:spcAft>
                <a:spcPts val="0"/>
              </a:spcAft>
            </a:pPr>
            <a:r>
              <a:rPr lang="ja-JP" altLang="en-US" sz="129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⑤計画相談支援の基本報酬の見直し</a:t>
            </a:r>
          </a:p>
        </p:txBody>
      </p:sp>
      <p:pic>
        <p:nvPicPr>
          <p:cNvPr id="1042" name="Picture 18" descr="たんの吸引のイラスト">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20315" y="4027221"/>
            <a:ext cx="805103" cy="62619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スライド番号プレースホルダー 3"/>
          <p:cNvSpPr>
            <a:spLocks noGrp="1"/>
          </p:cNvSpPr>
          <p:nvPr>
            <p:ph type="sldNum" sz="quarter" idx="12"/>
          </p:nvPr>
        </p:nvSpPr>
        <p:spPr>
          <a:xfrm>
            <a:off x="7013014" y="6562746"/>
            <a:ext cx="2057400" cy="365125"/>
          </a:xfrm>
        </p:spPr>
        <p:txBody>
          <a:bodyPr/>
          <a:lstStyle/>
          <a:p>
            <a:pPr>
              <a:defRPr/>
            </a:pPr>
            <a:fld id="{804D6B79-3AEB-42FE-A736-A41F7AEA0445}" type="slidenum">
              <a:rPr lang="en-US" altLang="ja-JP" smtClean="0"/>
              <a:pPr>
                <a:defRPr/>
              </a:pPr>
              <a:t>80</a:t>
            </a:fld>
            <a:endParaRPr lang="en-US" altLang="ja-JP" dirty="0"/>
          </a:p>
        </p:txBody>
      </p:sp>
      <p:sp>
        <p:nvSpPr>
          <p:cNvPr id="44"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34258330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257754" y="402085"/>
            <a:ext cx="8701195" cy="30218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79806" tIns="94259" rIns="79806" bIns="39903" rtlCol="0" anchor="ctr" anchorCtr="0">
            <a:spAutoFit/>
          </a:bodyPr>
          <a:lstStyle/>
          <a:p>
            <a:pPr algn="ctr">
              <a:lnSpc>
                <a:spcPts val="1309"/>
              </a:lnSpc>
            </a:pPr>
            <a:r>
              <a:rPr lang="ja-JP" altLang="en-US" sz="2215" b="1" dirty="0">
                <a:latin typeface="ＭＳ ゴシック" panose="020B0609070205080204" pitchFamily="49" charset="-128"/>
                <a:ea typeface="ＭＳ ゴシック" panose="020B0609070205080204" pitchFamily="49" charset="-128"/>
                <a:cs typeface="メイリオ" panose="020B0604030504040204" pitchFamily="50" charset="-128"/>
              </a:rPr>
              <a:t>モニタリング実施標準期間の見直し時期　</a:t>
            </a:r>
          </a:p>
        </p:txBody>
      </p:sp>
      <p:sp>
        <p:nvSpPr>
          <p:cNvPr id="17" name="正方形/長方形 16"/>
          <p:cNvSpPr/>
          <p:nvPr/>
        </p:nvSpPr>
        <p:spPr>
          <a:xfrm>
            <a:off x="185050" y="718571"/>
            <a:ext cx="8851445" cy="5635061"/>
          </a:xfrm>
          <a:prstGeom prst="rect">
            <a:avLst/>
          </a:prstGeom>
          <a:ln w="6350"/>
        </p:spPr>
        <p:style>
          <a:lnRef idx="2">
            <a:schemeClr val="dk1"/>
          </a:lnRef>
          <a:fillRef idx="1">
            <a:schemeClr val="lt1"/>
          </a:fillRef>
          <a:effectRef idx="0">
            <a:schemeClr val="dk1"/>
          </a:effectRef>
          <a:fontRef idx="minor">
            <a:schemeClr val="dk1"/>
          </a:fontRef>
        </p:style>
        <p:txBody>
          <a:bodyPr tIns="132923" rtlCol="0" anchor="t" anchorCtr="0"/>
          <a:lstStyle/>
          <a:p>
            <a:pPr marL="334116" indent="-334116">
              <a:lnSpc>
                <a:spcPts val="1477"/>
              </a:lnSpc>
            </a:pPr>
            <a:r>
              <a:rPr lang="ja-JP" altLang="en-US" sz="1385"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　○　平成</a:t>
            </a:r>
            <a:r>
              <a:rPr lang="en-US" altLang="ja-JP" sz="1385"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30</a:t>
            </a:r>
            <a:r>
              <a:rPr lang="ja-JP" altLang="en-US" sz="1385"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年度報酬改定において新たに示すモニタリング実施標準期間の適用時期については、以下の通り。</a:t>
            </a:r>
            <a:endParaRPr lang="en-US" altLang="ja-JP" sz="1200"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marL="414715" indent="-414715">
              <a:lnSpc>
                <a:spcPts val="1477"/>
              </a:lnSpc>
            </a:pPr>
            <a:endParaRPr lang="ja-JP" altLang="en-US" sz="1385"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marL="414715" indent="-414715">
              <a:lnSpc>
                <a:spcPts val="1477"/>
              </a:lnSpc>
            </a:pPr>
            <a:r>
              <a:rPr lang="ja-JP" altLang="en-US" sz="1385"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　　</a:t>
            </a:r>
          </a:p>
        </p:txBody>
      </p:sp>
      <p:graphicFrame>
        <p:nvGraphicFramePr>
          <p:cNvPr id="2" name="表 1"/>
          <p:cNvGraphicFramePr>
            <a:graphicFrameLocks noGrp="1"/>
          </p:cNvGraphicFramePr>
          <p:nvPr>
            <p:extLst/>
          </p:nvPr>
        </p:nvGraphicFramePr>
        <p:xfrm>
          <a:off x="326363" y="1397132"/>
          <a:ext cx="8567270" cy="4365314"/>
        </p:xfrm>
        <a:graphic>
          <a:graphicData uri="http://schemas.openxmlformats.org/drawingml/2006/table">
            <a:tbl>
              <a:tblPr firstRow="1" bandRow="1">
                <a:tableStyleId>{7DF18680-E054-41AD-8BC1-D1AEF772440D}</a:tableStyleId>
              </a:tblPr>
              <a:tblGrid>
                <a:gridCol w="527218">
                  <a:extLst>
                    <a:ext uri="{9D8B030D-6E8A-4147-A177-3AD203B41FA5}">
                      <a16:colId xmlns:a16="http://schemas.microsoft.com/office/drawing/2014/main" val="20000"/>
                    </a:ext>
                  </a:extLst>
                </a:gridCol>
                <a:gridCol w="3286371">
                  <a:extLst>
                    <a:ext uri="{9D8B030D-6E8A-4147-A177-3AD203B41FA5}">
                      <a16:colId xmlns:a16="http://schemas.microsoft.com/office/drawing/2014/main" val="20001"/>
                    </a:ext>
                  </a:extLst>
                </a:gridCol>
                <a:gridCol w="1639744">
                  <a:extLst>
                    <a:ext uri="{9D8B030D-6E8A-4147-A177-3AD203B41FA5}">
                      <a16:colId xmlns:a16="http://schemas.microsoft.com/office/drawing/2014/main" val="20002"/>
                    </a:ext>
                  </a:extLst>
                </a:gridCol>
                <a:gridCol w="1493175">
                  <a:extLst>
                    <a:ext uri="{9D8B030D-6E8A-4147-A177-3AD203B41FA5}">
                      <a16:colId xmlns:a16="http://schemas.microsoft.com/office/drawing/2014/main" val="20003"/>
                    </a:ext>
                  </a:extLst>
                </a:gridCol>
                <a:gridCol w="1620762">
                  <a:extLst>
                    <a:ext uri="{9D8B030D-6E8A-4147-A177-3AD203B41FA5}">
                      <a16:colId xmlns:a16="http://schemas.microsoft.com/office/drawing/2014/main" val="20004"/>
                    </a:ext>
                  </a:extLst>
                </a:gridCol>
              </a:tblGrid>
              <a:tr h="415547">
                <a:tc rowSpan="2" gridSpan="2">
                  <a:txBody>
                    <a:bodyPr/>
                    <a:lstStyle/>
                    <a:p>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対象者</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700"/>
                        </a:lnSpc>
                      </a:pPr>
                      <a:endPar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84406" marR="84406" marT="42203" marB="4220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accent4"/>
                    </a:solidFill>
                  </a:tcPr>
                </a:tc>
                <a:tc rowSpan="2" hMerge="1">
                  <a:txBody>
                    <a:bodyPr/>
                    <a:lstStyle/>
                    <a:p>
                      <a:endParaRPr kumimoji="1" lang="ja-JP" altLang="en-US" dirty="0">
                        <a:solidFill>
                          <a:schemeClr val="tx1"/>
                        </a:solidFill>
                      </a:endParaRPr>
                    </a:p>
                  </a:txBody>
                  <a:tcPr/>
                </a:tc>
                <a:tc rowSpan="2">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旧基準</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gridSpan="2">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見直し後</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hMerge="1">
                  <a:txBody>
                    <a:bodyPr/>
                    <a:lstStyle/>
                    <a:p>
                      <a:endParaRPr kumimoji="1" lang="ja-JP" altLang="en-US" sz="1500" dirty="0">
                        <a:solidFill>
                          <a:schemeClr val="tx1"/>
                        </a:solidFill>
                      </a:endParaRPr>
                    </a:p>
                  </a:txBody>
                  <a:tcPr/>
                </a:tc>
                <a:extLst>
                  <a:ext uri="{0D108BD9-81ED-4DB2-BD59-A6C34878D82A}">
                    <a16:rowId xmlns:a16="http://schemas.microsoft.com/office/drawing/2014/main" val="10000"/>
                  </a:ext>
                </a:extLst>
              </a:tr>
              <a:tr h="346290">
                <a:tc gridSpan="2" vMerge="1">
                  <a:txBody>
                    <a:bodyPr/>
                    <a:lstStyle/>
                    <a:p>
                      <a:endParaRPr kumimoji="1" lang="ja-JP" altLang="en-US" sz="1500" dirty="0">
                        <a:solidFill>
                          <a:schemeClr val="tx1"/>
                        </a:solidFill>
                      </a:endParaRPr>
                    </a:p>
                  </a:txBody>
                  <a:tcPr anchor="ctr"/>
                </a:tc>
                <a:tc hMerge="1" vMerge="1">
                  <a:txBody>
                    <a:bodyPr/>
                    <a:lstStyle/>
                    <a:p>
                      <a:endParaRPr kumimoji="1" lang="ja-JP" altLang="en-US" dirty="0">
                        <a:solidFill>
                          <a:schemeClr val="tx1"/>
                        </a:solidFill>
                      </a:endParaRPr>
                    </a:p>
                  </a:txBody>
                  <a:tcPr/>
                </a:tc>
                <a:tc vMerge="1">
                  <a:txBody>
                    <a:bodyPr/>
                    <a:lstStyle/>
                    <a:p>
                      <a:endParaRPr kumimoji="1" lang="ja-JP" altLang="en-US" sz="1500" dirty="0">
                        <a:solidFill>
                          <a:schemeClr val="tx1"/>
                        </a:solidFill>
                      </a:endParaRPr>
                    </a:p>
                  </a:txBody>
                  <a:tcPr/>
                </a:tc>
                <a:tc>
                  <a:txBody>
                    <a:bodyPr/>
                    <a:lstStyle/>
                    <a:p>
                      <a:pPr algn="ctr"/>
                      <a:r>
                        <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３０年度～</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３１年度～</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0001"/>
                  </a:ext>
                </a:extLst>
              </a:tr>
              <a:tr h="554063">
                <a:tc gridSpan="2">
                  <a:txBody>
                    <a:bodyPr/>
                    <a:lstStyle/>
                    <a:p>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新規サービス利用者</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dirty="0">
                        <a:solidFill>
                          <a:schemeClr val="tx1"/>
                        </a:solidFill>
                      </a:endParaRPr>
                    </a:p>
                  </a:txBody>
                  <a:tcPr/>
                </a:tc>
                <a:tc>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１月間</a:t>
                      </a:r>
                      <a:endParaRPr kumimoji="1"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利用開始から３月のみ</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１月間</a:t>
                      </a:r>
                      <a:endParaRPr kumimoji="1"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利用開始から３月のみ</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kumimoji="1"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6290">
                <a:tc rowSpan="4">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在宅の障害福祉サービス</a:t>
                      </a:r>
                      <a:endParaRPr kumimoji="1"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障害児通所支援　等</a:t>
                      </a:r>
                    </a:p>
                  </a:txBody>
                  <a:tcPr marL="84406" marR="84406" marT="42203" marB="42203"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集中的支援が必要な者</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１月間</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１月間</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75249">
                <a:tc vMerge="1">
                  <a:txBody>
                    <a:bodyPr/>
                    <a:lstStyle/>
                    <a:p>
                      <a:endParaRPr kumimoji="1" lang="ja-JP" altLang="en-US"/>
                    </a:p>
                  </a:txBody>
                  <a:tcPr/>
                </a:tc>
                <a:tc>
                  <a:txBody>
                    <a:bodyPr/>
                    <a:lstStyle/>
                    <a:p>
                      <a:r>
                        <a:rPr kumimoji="1"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新サービス</a:t>
                      </a:r>
                      <a:r>
                        <a:rPr kumimoji="1"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r>
                        <a:rPr kumimoji="1"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就労定着支援、自立生活援助、</a:t>
                      </a:r>
                      <a:endParaRPr kumimoji="1"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日中サービス支援型共同生活援助</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３月間</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gn="ctr"/>
                      <a:endParaRPr kumimoji="1" lang="ja-JP" altLang="en-US" sz="15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675249">
                <a:tc vMerge="1">
                  <a:txBody>
                    <a:bodyPr/>
                    <a:lstStyle/>
                    <a:p>
                      <a:endParaRPr kumimoji="1" lang="ja-JP" altLang="en-US" dirty="0">
                        <a:solidFill>
                          <a:schemeClr val="tx1"/>
                        </a:solidFill>
                      </a:endParaRPr>
                    </a:p>
                  </a:txBody>
                  <a:tcPr/>
                </a:tc>
                <a:tc>
                  <a:txBody>
                    <a:bodyPr/>
                    <a:lstStyle/>
                    <a:p>
                      <a:r>
                        <a:rPr kumimoji="1"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居宅介護、行動援護、同行援護、</a:t>
                      </a:r>
                      <a:endParaRPr kumimoji="1"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重度訪問介護、短期入所、就労移行支援、自立訓練</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６月間</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６月間</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３月間</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791529">
                <a:tc vMerge="1">
                  <a:txBody>
                    <a:bodyPr/>
                    <a:lstStyle/>
                    <a:p>
                      <a:endParaRPr kumimoji="1" lang="ja-JP" altLang="en-US" dirty="0">
                        <a:solidFill>
                          <a:schemeClr val="tx1"/>
                        </a:solidFill>
                      </a:endParaRPr>
                    </a:p>
                  </a:txBody>
                  <a:tcPr/>
                </a:tc>
                <a:tc>
                  <a:txBody>
                    <a:bodyPr/>
                    <a:lstStyle/>
                    <a:p>
                      <a:r>
                        <a:rPr kumimoji="1"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生活介護、就労継続支援、共同生活援助（日中支援型を除く）、地域移行支援、</a:t>
                      </a:r>
                      <a:endParaRPr kumimoji="1"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地域定着支援、障害児通所支援</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６月間</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６月間</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６月間</a:t>
                      </a:r>
                      <a:endParaRPr kumimoji="1"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10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※65</a:t>
                      </a:r>
                      <a:r>
                        <a:rPr kumimoji="1" lang="ja-JP" altLang="en-US" sz="10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歳以上で介護保険の</a:t>
                      </a:r>
                      <a:endParaRPr kumimoji="1" lang="en-US" altLang="ja-JP" sz="10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0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ケアマネジメントを</a:t>
                      </a:r>
                      <a:endParaRPr kumimoji="1" lang="en-US" altLang="ja-JP" sz="10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0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受けていない者は３月間</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554063">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施設入所等</a:t>
                      </a:r>
                      <a:r>
                        <a:rPr kumimoji="1"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障害者支援施設、のぞみの園、療養介護入所者、重度障害者等包括支援</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dirty="0">
                        <a:solidFill>
                          <a:schemeClr val="tx1"/>
                        </a:solidFill>
                      </a:endParaRPr>
                    </a:p>
                  </a:txBody>
                  <a:tcPr/>
                </a:tc>
                <a:tc>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１年間</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６月間</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gn="ctr"/>
                      <a:endParaRPr kumimoji="1" lang="ja-JP" altLang="en-US" sz="15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bl>
          </a:graphicData>
        </a:graphic>
      </p:graphicFrame>
      <p:sp>
        <p:nvSpPr>
          <p:cNvPr id="3" name="テキスト ボックス 2"/>
          <p:cNvSpPr txBox="1"/>
          <p:nvPr/>
        </p:nvSpPr>
        <p:spPr>
          <a:xfrm>
            <a:off x="185051" y="5888350"/>
            <a:ext cx="8851445" cy="291170"/>
          </a:xfrm>
          <a:prstGeom prst="rect">
            <a:avLst/>
          </a:prstGeom>
          <a:noFill/>
        </p:spPr>
        <p:txBody>
          <a:bodyPr wrap="square" rtlCol="0">
            <a:spAutoFit/>
          </a:bodyPr>
          <a:lstStyle/>
          <a:p>
            <a:r>
              <a:rPr lang="en-US" altLang="ja-JP" sz="1292" dirty="0">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200" dirty="0">
                <a:latin typeface="ＭＳ ゴシック" panose="020B0609070205080204" pitchFamily="49" charset="-128"/>
                <a:ea typeface="ＭＳ ゴシック" panose="020B0609070205080204" pitchFamily="49" charset="-128"/>
                <a:cs typeface="メイリオ" panose="020B0604030504040204" pitchFamily="50" charset="-128"/>
              </a:rPr>
              <a:t>　現に計画作成済みの対象者については、各見直し時期以降に計画再作成（又は変更）を行うまでは、なお従前の例による。</a:t>
            </a:r>
          </a:p>
        </p:txBody>
      </p:sp>
      <p:sp>
        <p:nvSpPr>
          <p:cNvPr id="4" name="スライド番号プレースホルダー 3"/>
          <p:cNvSpPr>
            <a:spLocks noGrp="1"/>
          </p:cNvSpPr>
          <p:nvPr>
            <p:ph type="sldNum" sz="quarter" idx="12"/>
          </p:nvPr>
        </p:nvSpPr>
        <p:spPr>
          <a:xfrm>
            <a:off x="6978911" y="6441007"/>
            <a:ext cx="2057400" cy="365125"/>
          </a:xfrm>
        </p:spPr>
        <p:txBody>
          <a:bodyPr/>
          <a:lstStyle/>
          <a:p>
            <a:pPr>
              <a:defRPr/>
            </a:pPr>
            <a:fld id="{804D6B79-3AEB-42FE-A736-A41F7AEA0445}" type="slidenum">
              <a:rPr lang="en-US" altLang="ja-JP" smtClean="0"/>
              <a:pPr>
                <a:defRPr/>
              </a:pPr>
              <a:t>81</a:t>
            </a:fld>
            <a:endParaRPr lang="en-US" altLang="ja-JP" dirty="0"/>
          </a:p>
        </p:txBody>
      </p:sp>
      <p:sp>
        <p:nvSpPr>
          <p:cNvPr id="7"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1082576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234863" y="570837"/>
            <a:ext cx="8707315" cy="5716327"/>
          </a:xfrm>
          <a:prstGeom prst="rect">
            <a:avLst/>
          </a:prstGeom>
          <a:solidFill>
            <a:schemeClr val="bg1"/>
          </a:solidFill>
          <a:ln w="12700">
            <a:solidFill>
              <a:schemeClr val="tx1"/>
            </a:solidFill>
            <a:miter lim="800000"/>
            <a:headEnd/>
            <a:tailEnd/>
          </a:ln>
          <a:effectLst/>
        </p:spPr>
        <p:txBody>
          <a:bodyPr/>
          <a:lstStyle/>
          <a:p>
            <a:pPr fontAlgn="base">
              <a:spcBef>
                <a:spcPct val="0"/>
              </a:spcBef>
              <a:spcAft>
                <a:spcPct val="0"/>
              </a:spcAft>
              <a:defRPr/>
            </a:pPr>
            <a:r>
              <a:rPr lang="ja-JP" altLang="en-US" sz="1477" u="sng" dirty="0">
                <a:solidFill>
                  <a:prstClr val="black"/>
                </a:solidFill>
                <a:latin typeface="ＭＳ ゴシック" panose="020B0609070205080204" pitchFamily="49" charset="-128"/>
                <a:ea typeface="ＭＳ ゴシック" panose="020B0609070205080204" pitchFamily="49" charset="-128"/>
              </a:rPr>
              <a:t>３．報酬</a:t>
            </a:r>
            <a:endParaRPr lang="en-US" altLang="ja-JP" sz="1477" u="sng" dirty="0">
              <a:solidFill>
                <a:prstClr val="black"/>
              </a:solidFill>
              <a:latin typeface="ＭＳ ゴシック" panose="020B0609070205080204" pitchFamily="49" charset="-128"/>
              <a:ea typeface="ＭＳ ゴシック" panose="020B0609070205080204" pitchFamily="49" charset="-128"/>
            </a:endParaRPr>
          </a:p>
          <a:p>
            <a:pPr marL="328254" indent="-175851">
              <a:buFont typeface="ＭＳ Ｐゴシック" panose="020B0600070205080204" pitchFamily="50" charset="-128"/>
              <a:buChar char="○"/>
            </a:pPr>
            <a:r>
              <a:rPr lang="ja-JP" altLang="en-US" sz="1292" dirty="0">
                <a:latin typeface="ＭＳ ゴシック" panose="020B0609070205080204" pitchFamily="49" charset="-128"/>
                <a:ea typeface="ＭＳ ゴシック" panose="020B0609070205080204" pitchFamily="49" charset="-128"/>
                <a:cs typeface="メイリオ" panose="020B0604030504040204" pitchFamily="50" charset="-128"/>
              </a:rPr>
              <a:t> 業務負担に応じた加算を設けること等に伴い、平成３０年報酬改定にて計画相談支援の基本報酬を引下げ。  </a:t>
            </a:r>
            <a:endParaRPr lang="en-US" altLang="ja-JP" sz="1292" dirty="0">
              <a:latin typeface="ＭＳ ゴシック" panose="020B0609070205080204" pitchFamily="49" charset="-128"/>
              <a:ea typeface="ＭＳ ゴシック" panose="020B0609070205080204" pitchFamily="49" charset="-128"/>
              <a:cs typeface="メイリオ" panose="020B0604030504040204" pitchFamily="50" charset="-128"/>
            </a:endParaRPr>
          </a:p>
          <a:p>
            <a:pPr marL="328254" indent="-175851">
              <a:buFont typeface="ＭＳ Ｐゴシック" panose="020B0600070205080204" pitchFamily="50" charset="-128"/>
              <a:buChar char="○"/>
            </a:pPr>
            <a:r>
              <a:rPr lang="ja-JP" altLang="en-US" sz="1292" dirty="0">
                <a:latin typeface="ＭＳ ゴシック" panose="020B0609070205080204" pitchFamily="49" charset="-128"/>
                <a:ea typeface="ＭＳ ゴシック" panose="020B0609070205080204" pitchFamily="49" charset="-128"/>
                <a:cs typeface="メイリオ" panose="020B0604030504040204" pitchFamily="50" charset="-128"/>
              </a:rPr>
              <a:t> 標準担当件数を一定以上超過する場合（４０件以上）の基本報酬の逓減制を導入。</a:t>
            </a:r>
          </a:p>
          <a:p>
            <a:pPr marL="334116" indent="-334116"/>
            <a:r>
              <a:rPr lang="ja-JP" altLang="en-US" sz="1108" dirty="0">
                <a:latin typeface="ＭＳ ゴシック" panose="020B0609070205080204" pitchFamily="49" charset="-128"/>
                <a:ea typeface="ＭＳ ゴシック" panose="020B0609070205080204" pitchFamily="49" charset="-128"/>
                <a:cs typeface="メイリオ" panose="020B0604030504040204" pitchFamily="50" charset="-128"/>
              </a:rPr>
              <a:t>　  </a:t>
            </a:r>
            <a:r>
              <a:rPr lang="en-US" altLang="ja-JP" sz="969" dirty="0">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969" dirty="0">
                <a:latin typeface="ＭＳ ゴシック" panose="020B0609070205080204" pitchFamily="49" charset="-128"/>
                <a:ea typeface="ＭＳ ゴシック" panose="020B0609070205080204" pitchFamily="49" charset="-128"/>
                <a:cs typeface="メイリオ" panose="020B0604030504040204" pitchFamily="50" charset="-128"/>
              </a:rPr>
              <a:t>　障害児相談支援は、モニタリング標準期間の見直しを行わないことなどから、基本報酬は据え置き。</a:t>
            </a:r>
          </a:p>
          <a:p>
            <a:pPr marL="252052" indent="-252052">
              <a:defRPr/>
            </a:pPr>
            <a:endParaRPr lang="en-US" altLang="ja-JP" sz="1292" dirty="0">
              <a:solidFill>
                <a:prstClr val="black"/>
              </a:solidFill>
              <a:latin typeface="ＭＳ ゴシック" panose="020B0609070205080204" pitchFamily="49" charset="-128"/>
              <a:ea typeface="ＭＳ ゴシック" panose="020B0609070205080204" pitchFamily="49" charset="-128"/>
            </a:endParaRPr>
          </a:p>
          <a:p>
            <a:pPr marL="252052" indent="-252052">
              <a:defRPr/>
            </a:pPr>
            <a:r>
              <a:rPr lang="ja-JP" altLang="en-US" sz="1292" u="sng" dirty="0">
                <a:solidFill>
                  <a:prstClr val="black"/>
                </a:solidFill>
                <a:latin typeface="ＭＳ ゴシック" panose="020B0609070205080204" pitchFamily="49" charset="-128"/>
                <a:ea typeface="ＭＳ ゴシック" panose="020B0609070205080204" pitchFamily="49" charset="-128"/>
              </a:rPr>
              <a:t>（基本報酬）</a:t>
            </a:r>
            <a:endParaRPr lang="en-US" altLang="ja-JP" sz="1292" u="sng" dirty="0">
              <a:solidFill>
                <a:prstClr val="black"/>
              </a:solidFill>
              <a:latin typeface="ＭＳ ゴシック" panose="020B0609070205080204" pitchFamily="49" charset="-128"/>
              <a:ea typeface="ＭＳ ゴシック" panose="020B0609070205080204" pitchFamily="49" charset="-128"/>
            </a:endParaRPr>
          </a:p>
          <a:p>
            <a:pPr>
              <a:defRPr/>
            </a:pPr>
            <a:r>
              <a:rPr lang="ja-JP" altLang="en-US" sz="1108" dirty="0">
                <a:solidFill>
                  <a:prstClr val="black"/>
                </a:solidFill>
                <a:latin typeface="ＭＳ ゴシック" panose="020B0609070205080204" pitchFamily="49" charset="-128"/>
                <a:ea typeface="ＭＳ ゴシック" panose="020B0609070205080204" pitchFamily="49" charset="-128"/>
              </a:rPr>
              <a:t>　</a:t>
            </a: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marL="416180" indent="-416180">
              <a:spcBef>
                <a:spcPts val="554"/>
              </a:spcBef>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marL="416180" indent="-416180">
              <a:spcBef>
                <a:spcPts val="554"/>
              </a:spcBef>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marL="416180" indent="-416180">
              <a:spcBef>
                <a:spcPts val="554"/>
              </a:spcBef>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marL="416180" indent="-416180">
              <a:spcBef>
                <a:spcPts val="554"/>
              </a:spcBef>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marL="416180" indent="-416180">
              <a:spcBef>
                <a:spcPts val="554"/>
              </a:spcBef>
              <a:defRPr/>
            </a:pPr>
            <a:r>
              <a:rPr lang="ja-JP" altLang="en-US" sz="1108" dirty="0">
                <a:solidFill>
                  <a:prstClr val="black"/>
                </a:solidFill>
                <a:latin typeface="ＭＳ ゴシック" panose="020B0609070205080204" pitchFamily="49" charset="-128"/>
                <a:ea typeface="ＭＳ ゴシック" panose="020B0609070205080204" pitchFamily="49" charset="-128"/>
              </a:rPr>
              <a:t>　</a:t>
            </a: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marL="416180" indent="-416180">
              <a:spcBef>
                <a:spcPts val="554"/>
              </a:spcBef>
              <a:defRPr/>
            </a:pPr>
            <a:r>
              <a:rPr lang="ja-JP" altLang="en-US" sz="1108" dirty="0">
                <a:solidFill>
                  <a:prstClr val="black"/>
                </a:solidFill>
                <a:latin typeface="ＭＳ ゴシック" panose="020B0609070205080204" pitchFamily="49" charset="-128"/>
                <a:ea typeface="ＭＳ ゴシック" panose="020B0609070205080204" pitchFamily="49" charset="-128"/>
              </a:rPr>
              <a:t>　</a:t>
            </a:r>
            <a:r>
              <a:rPr lang="en-US" altLang="ja-JP" sz="1108" dirty="0">
                <a:solidFill>
                  <a:prstClr val="black"/>
                </a:solidFill>
                <a:latin typeface="ＭＳ ゴシック" panose="020B0609070205080204" pitchFamily="49" charset="-128"/>
                <a:ea typeface="ＭＳ ゴシック" panose="020B0609070205080204" pitchFamily="49" charset="-128"/>
              </a:rPr>
              <a:t>※</a:t>
            </a:r>
            <a:r>
              <a:rPr lang="ja-JP" altLang="en-US" sz="1108" dirty="0">
                <a:solidFill>
                  <a:prstClr val="black"/>
                </a:solidFill>
                <a:latin typeface="ＭＳ ゴシック" panose="020B0609070205080204" pitchFamily="49" charset="-128"/>
                <a:ea typeface="ＭＳ ゴシック" panose="020B0609070205080204" pitchFamily="49" charset="-128"/>
              </a:rPr>
              <a:t>　介護保険のケアプランが作成されている利用者にサービス等利用計画の作成を求める場合であって、同一の者が作成を担当する場合には、報酬上の調整を行う。</a:t>
            </a:r>
            <a:endParaRPr lang="en-US" altLang="ja-JP" sz="1108" dirty="0">
              <a:solidFill>
                <a:prstClr val="black"/>
              </a:solidFill>
              <a:latin typeface="ＭＳ ゴシック" panose="020B0609070205080204" pitchFamily="49" charset="-128"/>
              <a:ea typeface="ＭＳ ゴシック" panose="020B0609070205080204" pitchFamily="49" charset="-128"/>
            </a:endParaRPr>
          </a:p>
          <a:p>
            <a:pPr marL="416180" indent="-416180">
              <a:spcBef>
                <a:spcPts val="554"/>
              </a:spcBef>
              <a:defRPr/>
            </a:pPr>
            <a:r>
              <a:rPr lang="ja-JP" altLang="en-US" sz="1108" dirty="0">
                <a:solidFill>
                  <a:prstClr val="black"/>
                </a:solidFill>
                <a:latin typeface="ＭＳ ゴシック" panose="020B0609070205080204" pitchFamily="49" charset="-128"/>
                <a:ea typeface="ＭＳ ゴシック" panose="020B0609070205080204" pitchFamily="49" charset="-128"/>
              </a:rPr>
              <a:t>　</a:t>
            </a:r>
            <a:r>
              <a:rPr lang="en-US" altLang="ja-JP" sz="1108" dirty="0">
                <a:solidFill>
                  <a:prstClr val="black"/>
                </a:solidFill>
                <a:latin typeface="ＭＳ ゴシック" panose="020B0609070205080204" pitchFamily="49" charset="-128"/>
                <a:ea typeface="ＭＳ ゴシック" panose="020B0609070205080204" pitchFamily="49" charset="-128"/>
              </a:rPr>
              <a:t>※</a:t>
            </a:r>
            <a:r>
              <a:rPr lang="ja-JP" altLang="en-US" sz="1108" dirty="0">
                <a:solidFill>
                  <a:prstClr val="black"/>
                </a:solidFill>
                <a:latin typeface="ＭＳ ゴシック" panose="020B0609070205080204" pitchFamily="49" charset="-128"/>
                <a:ea typeface="ＭＳ ゴシック" panose="020B0609070205080204" pitchFamily="49" charset="-128"/>
              </a:rPr>
              <a:t>　</a:t>
            </a:r>
            <a:r>
              <a:rPr lang="ja-JP" altLang="ja-JP" sz="1108" dirty="0">
                <a:solidFill>
                  <a:prstClr val="black"/>
                </a:solidFill>
                <a:latin typeface="ＭＳ ゴシック" panose="020B0609070205080204" pitchFamily="49" charset="-128"/>
                <a:ea typeface="ＭＳ ゴシック" panose="020B0609070205080204" pitchFamily="49" charset="-128"/>
              </a:rPr>
              <a:t>障害児が障害福祉サービス</a:t>
            </a:r>
            <a:r>
              <a:rPr lang="ja-JP" altLang="en-US" sz="1108" dirty="0">
                <a:solidFill>
                  <a:prstClr val="black"/>
                </a:solidFill>
                <a:latin typeface="ＭＳ ゴシック" panose="020B0609070205080204" pitchFamily="49" charset="-128"/>
                <a:ea typeface="ＭＳ ゴシック" panose="020B0609070205080204" pitchFamily="49" charset="-128"/>
              </a:rPr>
              <a:t>と障害児通所支援</a:t>
            </a:r>
            <a:r>
              <a:rPr lang="ja-JP" altLang="ja-JP" sz="1108" dirty="0">
                <a:solidFill>
                  <a:prstClr val="black"/>
                </a:solidFill>
                <a:latin typeface="ＭＳ ゴシック" panose="020B0609070205080204" pitchFamily="49" charset="-128"/>
                <a:ea typeface="ＭＳ ゴシック" panose="020B0609070205080204" pitchFamily="49" charset="-128"/>
              </a:rPr>
              <a:t>の両方を利用する場合には、計画相談支援及び障害児相談支援の対象となる。この場合の報酬については、障害児相談支援給付費のみ支給</a:t>
            </a:r>
            <a:r>
              <a:rPr lang="ja-JP" altLang="en-US" sz="1108" dirty="0">
                <a:solidFill>
                  <a:prstClr val="black"/>
                </a:solidFill>
                <a:latin typeface="ＭＳ ゴシック" panose="020B0609070205080204" pitchFamily="49" charset="-128"/>
                <a:ea typeface="ＭＳ ゴシック" panose="020B0609070205080204" pitchFamily="49" charset="-128"/>
              </a:rPr>
              <a:t>。</a:t>
            </a:r>
          </a:p>
          <a:p>
            <a:pPr fontAlgn="base">
              <a:spcAft>
                <a:spcPct val="0"/>
              </a:spcAft>
              <a:defRPr/>
            </a:pPr>
            <a:endParaRPr lang="en-US" altLang="ja-JP" sz="1108" dirty="0">
              <a:solidFill>
                <a:prstClr val="black"/>
              </a:solidFill>
              <a:latin typeface="ＭＳ ゴシック" panose="020B0609070205080204" pitchFamily="49" charset="-128"/>
              <a:ea typeface="ＭＳ ゴシック" panose="020B0609070205080204" pitchFamily="49" charset="-128"/>
            </a:endParaRPr>
          </a:p>
        </p:txBody>
      </p:sp>
      <p:graphicFrame>
        <p:nvGraphicFramePr>
          <p:cNvPr id="6" name="表 5"/>
          <p:cNvGraphicFramePr>
            <a:graphicFrameLocks noGrp="1"/>
          </p:cNvGraphicFramePr>
          <p:nvPr>
            <p:extLst/>
          </p:nvPr>
        </p:nvGraphicFramePr>
        <p:xfrm>
          <a:off x="384458" y="1859263"/>
          <a:ext cx="3184969" cy="739348"/>
        </p:xfrm>
        <a:graphic>
          <a:graphicData uri="http://schemas.openxmlformats.org/drawingml/2006/table">
            <a:tbl>
              <a:tblPr>
                <a:tableStyleId>{5C22544A-7EE6-4342-B048-85BDC9FD1C3A}</a:tableStyleId>
              </a:tblPr>
              <a:tblGrid>
                <a:gridCol w="3184969">
                  <a:extLst>
                    <a:ext uri="{9D8B030D-6E8A-4147-A177-3AD203B41FA5}">
                      <a16:colId xmlns:a16="http://schemas.microsoft.com/office/drawing/2014/main" val="20000"/>
                    </a:ext>
                  </a:extLst>
                </a:gridCol>
              </a:tblGrid>
              <a:tr h="739348">
                <a:tc>
                  <a:txBody>
                    <a:bodyPr/>
                    <a:lstStyle/>
                    <a:p>
                      <a:pPr indent="88900" algn="just">
                        <a:lnSpc>
                          <a:spcPct val="100000"/>
                        </a:lnSpc>
                        <a:spcAft>
                          <a:spcPts val="0"/>
                        </a:spcAft>
                      </a:pP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［旧単価］</a:t>
                      </a:r>
                    </a:p>
                    <a:p>
                      <a:pPr indent="88900" algn="just">
                        <a:lnSpc>
                          <a:spcPct val="100000"/>
                        </a:lnSpc>
                        <a:spcAft>
                          <a:spcPts val="0"/>
                        </a:spcAft>
                      </a:pP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イ　サービス利用支援費</a:t>
                      </a:r>
                      <a:r>
                        <a:rPr lang="ja-JP" altLang="en-US" sz="1000" b="0" kern="100" baseline="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00" b="0" kern="100" dirty="0">
                          <a:effectLst/>
                          <a:latin typeface="メイリオ" panose="020B0604030504040204" pitchFamily="50" charset="-128"/>
                          <a:ea typeface="メイリオ" panose="020B0604030504040204" pitchFamily="50" charset="-128"/>
                          <a:cs typeface="メイリオ" panose="020B0604030504040204" pitchFamily="50" charset="-128"/>
                        </a:rPr>
                        <a:t>1,611</a:t>
                      </a: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単位</a:t>
                      </a:r>
                    </a:p>
                    <a:p>
                      <a:pPr indent="88900" algn="just">
                        <a:lnSpc>
                          <a:spcPct val="100000"/>
                        </a:lnSpc>
                        <a:spcAft>
                          <a:spcPts val="0"/>
                        </a:spcAft>
                      </a:pP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ロ　継続サービス利用支援費         </a:t>
                      </a:r>
                      <a:r>
                        <a:rPr lang="en-US" altLang="ja-JP" sz="1000" b="0" kern="100" dirty="0">
                          <a:effectLst/>
                          <a:latin typeface="メイリオ" panose="020B0604030504040204" pitchFamily="50" charset="-128"/>
                          <a:ea typeface="メイリオ" panose="020B0604030504040204" pitchFamily="50" charset="-128"/>
                          <a:cs typeface="メイリオ" panose="020B0604030504040204" pitchFamily="50" charset="-128"/>
                        </a:rPr>
                        <a:t>1,310</a:t>
                      </a: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1000" b="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36000" marR="62865" marT="66462" marB="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8" name="表 7"/>
          <p:cNvGraphicFramePr>
            <a:graphicFrameLocks noGrp="1"/>
          </p:cNvGraphicFramePr>
          <p:nvPr>
            <p:extLst/>
          </p:nvPr>
        </p:nvGraphicFramePr>
        <p:xfrm>
          <a:off x="4372594" y="1813368"/>
          <a:ext cx="4320480" cy="1262910"/>
        </p:xfrm>
        <a:graphic>
          <a:graphicData uri="http://schemas.openxmlformats.org/drawingml/2006/table">
            <a:tbl>
              <a:tblPr>
                <a:tableStyleId>{5C22544A-7EE6-4342-B048-85BDC9FD1C3A}</a:tableStyleId>
              </a:tblPr>
              <a:tblGrid>
                <a:gridCol w="4320480">
                  <a:extLst>
                    <a:ext uri="{9D8B030D-6E8A-4147-A177-3AD203B41FA5}">
                      <a16:colId xmlns:a16="http://schemas.microsoft.com/office/drawing/2014/main" val="20000"/>
                    </a:ext>
                  </a:extLst>
                </a:gridCol>
              </a:tblGrid>
              <a:tr h="1262910">
                <a:tc>
                  <a:txBody>
                    <a:bodyPr/>
                    <a:lstStyle/>
                    <a:p>
                      <a:pPr indent="88900" algn="just">
                        <a:lnSpc>
                          <a:spcPct val="100000"/>
                        </a:lnSpc>
                        <a:spcAft>
                          <a:spcPts val="0"/>
                        </a:spcAft>
                      </a:pP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［見直し後］</a:t>
                      </a:r>
                    </a:p>
                    <a:p>
                      <a:pPr eaLnBrk="0" fontAlgn="base" latinLnBrk="1" hangingPunct="0">
                        <a:lnSpc>
                          <a:spcPct val="100000"/>
                        </a:lnSpc>
                      </a:pP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イ　サービス利用支援費</a:t>
                      </a:r>
                    </a:p>
                    <a:p>
                      <a:pPr marL="0" marR="0" indent="0" algn="l" defTabSz="914400" rtl="0" eaLnBrk="0" fontAlgn="base" latinLnBrk="1" hangingPunct="0">
                        <a:lnSpc>
                          <a:spcPct val="100000"/>
                        </a:lnSpc>
                        <a:spcBef>
                          <a:spcPts val="0"/>
                        </a:spcBef>
                        <a:spcAft>
                          <a:spcPts val="0"/>
                        </a:spcAft>
                        <a:buClrTx/>
                        <a:buSzTx/>
                        <a:buFontTx/>
                        <a:buNone/>
                        <a:tabLst/>
                        <a:defRPr/>
                      </a:pP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(1) </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サービス利用支援費（Ⅰ）　</a:t>
                      </a:r>
                      <a:r>
                        <a:rPr kumimoji="1" lang="ja-JP" altLang="en-US"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1,458</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1,611</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eaLnBrk="0" fontAlgn="base" latinLnBrk="1" hangingPunct="0">
                        <a:lnSpc>
                          <a:spcPct val="100000"/>
                        </a:lnSpc>
                      </a:pP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(2) </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サービス利用支援費（Ⅱ）　　　</a:t>
                      </a:r>
                      <a:r>
                        <a:rPr kumimoji="1" lang="ja-JP" altLang="en-US" sz="1000" kern="1200" baseline="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729</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00" kern="1200" baseline="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806</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p>
                    <a:p>
                      <a:pPr>
                        <a:lnSpc>
                          <a:spcPct val="100000"/>
                        </a:lnSpc>
                      </a:pP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ロ　継続サービス利用支援費　　　　　　 　　 　　</a:t>
                      </a:r>
                    </a:p>
                    <a:p>
                      <a:pPr eaLnBrk="0" fontAlgn="base" latinLnBrk="1" hangingPunct="0">
                        <a:lnSpc>
                          <a:spcPct val="100000"/>
                        </a:lnSpc>
                      </a:pP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(1) </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継続サービス利用支援費（Ⅰ）</a:t>
                      </a:r>
                      <a:r>
                        <a:rPr kumimoji="1" lang="ja-JP" altLang="en-US"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1,207</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1,310</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914400" rtl="0" eaLnBrk="0" fontAlgn="base" latinLnBrk="1" hangingPunct="0">
                        <a:lnSpc>
                          <a:spcPct val="100000"/>
                        </a:lnSpc>
                        <a:spcBef>
                          <a:spcPts val="0"/>
                        </a:spcBef>
                        <a:spcAft>
                          <a:spcPts val="0"/>
                        </a:spcAft>
                        <a:buClrTx/>
                        <a:buSzTx/>
                        <a:buFontTx/>
                        <a:buNone/>
                        <a:tabLst/>
                        <a:defRPr/>
                      </a:pP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000" kern="1200" baseline="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(2) </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継続サービス利用支援費（Ⅱ）　</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kern="1200" baseline="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603</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00" kern="1200" baseline="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655</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36000" marR="62865" marT="66462" marB="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9" name="右矢印 8"/>
          <p:cNvSpPr/>
          <p:nvPr/>
        </p:nvSpPr>
        <p:spPr>
          <a:xfrm>
            <a:off x="3699707" y="1899410"/>
            <a:ext cx="475837" cy="731963"/>
          </a:xfrm>
          <a:prstGeom prst="right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latin typeface="ＭＳ ゴシック" panose="020B0609070205080204" pitchFamily="49" charset="-128"/>
              <a:ea typeface="ＭＳ ゴシック" panose="020B0609070205080204" pitchFamily="49" charset="-128"/>
            </a:endParaRPr>
          </a:p>
        </p:txBody>
      </p:sp>
      <p:graphicFrame>
        <p:nvGraphicFramePr>
          <p:cNvPr id="10" name="表 9"/>
          <p:cNvGraphicFramePr>
            <a:graphicFrameLocks noGrp="1"/>
          </p:cNvGraphicFramePr>
          <p:nvPr>
            <p:extLst/>
          </p:nvPr>
        </p:nvGraphicFramePr>
        <p:xfrm>
          <a:off x="384458" y="3782483"/>
          <a:ext cx="3190508" cy="695814"/>
        </p:xfrm>
        <a:graphic>
          <a:graphicData uri="http://schemas.openxmlformats.org/drawingml/2006/table">
            <a:tbl>
              <a:tblPr>
                <a:tableStyleId>{5C22544A-7EE6-4342-B048-85BDC9FD1C3A}</a:tableStyleId>
              </a:tblPr>
              <a:tblGrid>
                <a:gridCol w="3190508">
                  <a:extLst>
                    <a:ext uri="{9D8B030D-6E8A-4147-A177-3AD203B41FA5}">
                      <a16:colId xmlns:a16="http://schemas.microsoft.com/office/drawing/2014/main" val="20000"/>
                    </a:ext>
                  </a:extLst>
                </a:gridCol>
              </a:tblGrid>
              <a:tr h="695814">
                <a:tc>
                  <a:txBody>
                    <a:bodyPr/>
                    <a:lstStyle/>
                    <a:p>
                      <a:pPr indent="88900" algn="just">
                        <a:lnSpc>
                          <a:spcPct val="100000"/>
                        </a:lnSpc>
                        <a:spcAft>
                          <a:spcPts val="0"/>
                        </a:spcAft>
                      </a:pP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［旧単価］</a:t>
                      </a:r>
                    </a:p>
                    <a:p>
                      <a:pPr indent="88900" algn="just">
                        <a:lnSpc>
                          <a:spcPct val="100000"/>
                        </a:lnSpc>
                        <a:spcAft>
                          <a:spcPts val="0"/>
                        </a:spcAft>
                      </a:pP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イ　障害児支援利用援助費</a:t>
                      </a:r>
                      <a:r>
                        <a:rPr lang="ja-JP" altLang="en-US" sz="1000" b="0" kern="100" baseline="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00" b="0" kern="100" dirty="0">
                          <a:effectLst/>
                          <a:latin typeface="メイリオ" panose="020B0604030504040204" pitchFamily="50" charset="-128"/>
                          <a:ea typeface="メイリオ" panose="020B0604030504040204" pitchFamily="50" charset="-128"/>
                          <a:cs typeface="メイリオ" panose="020B0604030504040204" pitchFamily="50" charset="-128"/>
                        </a:rPr>
                        <a:t>1,611</a:t>
                      </a: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1000" b="0" kern="100" dirty="0">
                        <a:effectLst/>
                        <a:latin typeface="メイリオ" panose="020B0604030504040204" pitchFamily="50" charset="-128"/>
                        <a:ea typeface="メイリオ" panose="020B0604030504040204" pitchFamily="50" charset="-128"/>
                        <a:cs typeface="メイリオ" panose="020B0604030504040204" pitchFamily="50" charset="-128"/>
                      </a:endParaRPr>
                    </a:p>
                    <a:p>
                      <a:pPr indent="88900" algn="just">
                        <a:lnSpc>
                          <a:spcPct val="100000"/>
                        </a:lnSpc>
                        <a:spcAft>
                          <a:spcPts val="0"/>
                        </a:spcAft>
                      </a:pP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ロ　継続障害児支援利用援助費</a:t>
                      </a:r>
                      <a:r>
                        <a:rPr lang="ja-JP" altLang="en-US" sz="1000" b="0" kern="100" baseline="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00" b="0" kern="100" dirty="0">
                          <a:effectLst/>
                          <a:latin typeface="メイリオ" panose="020B0604030504040204" pitchFamily="50" charset="-128"/>
                          <a:ea typeface="メイリオ" panose="020B0604030504040204" pitchFamily="50" charset="-128"/>
                          <a:cs typeface="メイリオ" panose="020B0604030504040204" pitchFamily="50" charset="-128"/>
                        </a:rPr>
                        <a:t>1,310</a:t>
                      </a: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単位</a:t>
                      </a:r>
                    </a:p>
                  </a:txBody>
                  <a:tcPr marL="36000" marR="62865" marT="66462" marB="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11" name="表 10"/>
          <p:cNvGraphicFramePr>
            <a:graphicFrameLocks noGrp="1"/>
          </p:cNvGraphicFramePr>
          <p:nvPr>
            <p:extLst/>
          </p:nvPr>
        </p:nvGraphicFramePr>
        <p:xfrm>
          <a:off x="4372594" y="3731459"/>
          <a:ext cx="4320479" cy="1292796"/>
        </p:xfrm>
        <a:graphic>
          <a:graphicData uri="http://schemas.openxmlformats.org/drawingml/2006/table">
            <a:tbl>
              <a:tblPr>
                <a:tableStyleId>{5C22544A-7EE6-4342-B048-85BDC9FD1C3A}</a:tableStyleId>
              </a:tblPr>
              <a:tblGrid>
                <a:gridCol w="4320479">
                  <a:extLst>
                    <a:ext uri="{9D8B030D-6E8A-4147-A177-3AD203B41FA5}">
                      <a16:colId xmlns:a16="http://schemas.microsoft.com/office/drawing/2014/main" val="20000"/>
                    </a:ext>
                  </a:extLst>
                </a:gridCol>
              </a:tblGrid>
              <a:tr h="1292796">
                <a:tc>
                  <a:txBody>
                    <a:bodyPr/>
                    <a:lstStyle/>
                    <a:p>
                      <a:pPr indent="88900" algn="just">
                        <a:lnSpc>
                          <a:spcPct val="100000"/>
                        </a:lnSpc>
                        <a:spcAft>
                          <a:spcPts val="0"/>
                        </a:spcAft>
                      </a:pP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［見直し後］</a:t>
                      </a:r>
                    </a:p>
                    <a:p>
                      <a:pPr eaLnBrk="0" fontAlgn="base" latinLnBrk="1" hangingPunct="0">
                        <a:lnSpc>
                          <a:spcPct val="100000"/>
                        </a:lnSpc>
                      </a:pP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イ　</a:t>
                      </a: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障害児支援利用援助費</a:t>
                      </a:r>
                      <a:endParaRPr lang="en-US" altLang="ja-JP" sz="1000" b="0" kern="100" dirty="0">
                        <a:effectLst/>
                        <a:latin typeface="メイリオ" panose="020B0604030504040204" pitchFamily="50" charset="-128"/>
                        <a:ea typeface="メイリオ" panose="020B0604030504040204" pitchFamily="50" charset="-128"/>
                        <a:cs typeface="メイリオ" panose="020B0604030504040204" pitchFamily="50" charset="-128"/>
                      </a:endParaRPr>
                    </a:p>
                    <a:p>
                      <a:pPr eaLnBrk="0" fontAlgn="base" latinLnBrk="1" hangingPunct="0">
                        <a:lnSpc>
                          <a:spcPct val="100000"/>
                        </a:lnSpc>
                      </a:pPr>
                      <a:r>
                        <a:rPr kumimoji="1" lang="en-US" altLang="ja-JP" sz="1000" b="0" kern="1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(1) </a:t>
                      </a: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障害児支援利用援助費</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（Ⅰ）　</a:t>
                      </a:r>
                      <a:r>
                        <a:rPr kumimoji="1" lang="ja-JP" altLang="en-US"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1,620</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p>
                    <a:p>
                      <a:pPr eaLnBrk="0" fontAlgn="base" latinLnBrk="1" hangingPunct="0">
                        <a:lnSpc>
                          <a:spcPct val="100000"/>
                        </a:lnSpc>
                      </a:pP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(2) </a:t>
                      </a: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障害児支援利用援助費</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（Ⅱ）　　　</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811</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ロ　継続</a:t>
                      </a: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障害児支援利用援助費</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p>
                    <a:p>
                      <a:pPr marL="0" marR="0" indent="0" algn="l" defTabSz="914400" rtl="0" eaLnBrk="0" fontAlgn="base" latinLnBrk="1" hangingPunct="0">
                        <a:lnSpc>
                          <a:spcPct val="100000"/>
                        </a:lnSpc>
                        <a:spcBef>
                          <a:spcPts val="0"/>
                        </a:spcBef>
                        <a:spcAft>
                          <a:spcPts val="0"/>
                        </a:spcAft>
                        <a:buClrTx/>
                        <a:buSzTx/>
                        <a:buFontTx/>
                        <a:buNone/>
                        <a:tabLst/>
                        <a:defRPr/>
                      </a:pP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(1) </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継続</a:t>
                      </a: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障害児支援利用援助費</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（Ⅰ）</a:t>
                      </a:r>
                      <a:r>
                        <a:rPr kumimoji="1" lang="ja-JP" altLang="en-US"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1,318</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p>
                    <a:p>
                      <a:pPr marL="0" marR="0" indent="0" algn="l" defTabSz="914400" rtl="0" eaLnBrk="0" fontAlgn="base" latinLnBrk="1" hangingPunct="0">
                        <a:lnSpc>
                          <a:spcPct val="100000"/>
                        </a:lnSpc>
                        <a:spcBef>
                          <a:spcPts val="0"/>
                        </a:spcBef>
                        <a:spcAft>
                          <a:spcPts val="0"/>
                        </a:spcAft>
                        <a:buClrTx/>
                        <a:buSzTx/>
                        <a:buFontTx/>
                        <a:buNone/>
                        <a:tabLst/>
                        <a:defRPr/>
                      </a:pP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000" kern="1200" baseline="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(2) </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継続</a:t>
                      </a: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障害児支援利用援助費</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（Ⅱ）　</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kern="1200" baseline="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659</a:t>
                      </a:r>
                      <a:r>
                        <a:rPr kumimoji="1" lang="ja-JP" altLang="ja-JP" sz="100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 </a:t>
                      </a:r>
                    </a:p>
                  </a:txBody>
                  <a:tcPr marL="36000" marR="62865" marT="66462" marB="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12" name="右矢印 11"/>
          <p:cNvSpPr/>
          <p:nvPr/>
        </p:nvSpPr>
        <p:spPr>
          <a:xfrm>
            <a:off x="3699707" y="3812803"/>
            <a:ext cx="475837" cy="731963"/>
          </a:xfrm>
          <a:prstGeom prst="right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13" name="テキスト ボックス 12"/>
          <p:cNvSpPr txBox="1"/>
          <p:nvPr/>
        </p:nvSpPr>
        <p:spPr>
          <a:xfrm>
            <a:off x="400977" y="3096656"/>
            <a:ext cx="8375084" cy="603820"/>
          </a:xfrm>
          <a:prstGeom prst="rect">
            <a:avLst/>
          </a:prstGeom>
          <a:noFill/>
        </p:spPr>
        <p:txBody>
          <a:bodyPr wrap="square" rtlCol="0">
            <a:spAutoFit/>
          </a:bodyPr>
          <a:lstStyle/>
          <a:p>
            <a:pPr marL="414715" indent="-414715"/>
            <a:r>
              <a:rPr lang="ja-JP" altLang="en-US" sz="1108" dirty="0">
                <a:latin typeface="ＭＳ ゴシック" panose="020B0609070205080204" pitchFamily="49" charset="-128"/>
                <a:ea typeface="ＭＳ ゴシック" panose="020B0609070205080204" pitchFamily="49" charset="-128"/>
                <a:cs typeface="メイリオ" panose="020B0604030504040204" pitchFamily="50" charset="-128"/>
              </a:rPr>
              <a:t>注１）</a:t>
            </a:r>
            <a:r>
              <a:rPr lang="ja-JP" altLang="ja-JP" sz="1108" dirty="0">
                <a:solidFill>
                  <a:schemeClr val="dk1"/>
                </a:solidFill>
                <a:latin typeface="ＭＳ ゴシック" panose="020B0609070205080204" pitchFamily="49" charset="-128"/>
                <a:ea typeface="ＭＳ ゴシック" panose="020B0609070205080204" pitchFamily="49" charset="-128"/>
                <a:cs typeface="メイリオ" panose="020B0604030504040204" pitchFamily="50" charset="-128"/>
              </a:rPr>
              <a:t>（Ⅰ）</a:t>
            </a:r>
            <a:r>
              <a:rPr lang="ja-JP" altLang="en-US" sz="1108" dirty="0">
                <a:latin typeface="ＭＳ ゴシック" panose="020B0609070205080204" pitchFamily="49" charset="-128"/>
                <a:ea typeface="ＭＳ ゴシック" panose="020B0609070205080204" pitchFamily="49" charset="-128"/>
                <a:cs typeface="メイリオ" panose="020B0604030504040204" pitchFamily="50" charset="-128"/>
              </a:rPr>
              <a:t>については、利用者数が</a:t>
            </a:r>
            <a:r>
              <a:rPr lang="en-US" altLang="ja-JP" sz="1108" dirty="0">
                <a:latin typeface="ＭＳ ゴシック" panose="020B0609070205080204" pitchFamily="49" charset="-128"/>
                <a:ea typeface="ＭＳ ゴシック" panose="020B0609070205080204" pitchFamily="49" charset="-128"/>
                <a:cs typeface="メイリオ" panose="020B0604030504040204" pitchFamily="50" charset="-128"/>
              </a:rPr>
              <a:t>40</a:t>
            </a:r>
            <a:r>
              <a:rPr lang="ja-JP" altLang="en-US" sz="1108" dirty="0">
                <a:latin typeface="ＭＳ ゴシック" panose="020B0609070205080204" pitchFamily="49" charset="-128"/>
                <a:ea typeface="ＭＳ ゴシック" panose="020B0609070205080204" pitchFamily="49" charset="-128"/>
                <a:cs typeface="メイリオ" panose="020B0604030504040204" pitchFamily="50" charset="-128"/>
              </a:rPr>
              <a:t>未満の部分について算定。</a:t>
            </a:r>
            <a:r>
              <a:rPr lang="ja-JP" altLang="ja-JP" sz="1108" dirty="0">
                <a:solidFill>
                  <a:schemeClr val="dk1"/>
                </a:solidFill>
                <a:latin typeface="ＭＳ ゴシック" panose="020B0609070205080204" pitchFamily="49" charset="-128"/>
                <a:ea typeface="ＭＳ ゴシック" panose="020B0609070205080204" pitchFamily="49" charset="-128"/>
                <a:cs typeface="メイリオ" panose="020B0604030504040204" pitchFamily="50" charset="-128"/>
              </a:rPr>
              <a:t>（</a:t>
            </a:r>
            <a:r>
              <a:rPr lang="en-US" altLang="ja-JP" sz="1108" dirty="0">
                <a:solidFill>
                  <a:schemeClr val="dk1"/>
                </a:solidFill>
                <a:latin typeface="ＭＳ ゴシック" panose="020B0609070205080204" pitchFamily="49" charset="-128"/>
                <a:ea typeface="ＭＳ ゴシック" panose="020B0609070205080204" pitchFamily="49" charset="-128"/>
                <a:cs typeface="メイリオ" panose="020B0604030504040204" pitchFamily="50" charset="-128"/>
              </a:rPr>
              <a:t>Ⅱ</a:t>
            </a:r>
            <a:r>
              <a:rPr lang="ja-JP" altLang="ja-JP" sz="1108" dirty="0">
                <a:solidFill>
                  <a:schemeClr val="dk1"/>
                </a:solidFill>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108" dirty="0">
                <a:latin typeface="ＭＳ ゴシック" panose="020B0609070205080204" pitchFamily="49" charset="-128"/>
                <a:ea typeface="ＭＳ ゴシック" panose="020B0609070205080204" pitchFamily="49" charset="-128"/>
                <a:cs typeface="メイリオ" panose="020B0604030504040204" pitchFamily="50" charset="-128"/>
              </a:rPr>
              <a:t>については、</a:t>
            </a:r>
            <a:r>
              <a:rPr lang="en-US" altLang="ja-JP" sz="1108" dirty="0">
                <a:latin typeface="ＭＳ ゴシック" panose="020B0609070205080204" pitchFamily="49" charset="-128"/>
                <a:ea typeface="ＭＳ ゴシック" panose="020B0609070205080204" pitchFamily="49" charset="-128"/>
                <a:cs typeface="メイリオ" panose="020B0604030504040204" pitchFamily="50" charset="-128"/>
              </a:rPr>
              <a:t>40</a:t>
            </a:r>
            <a:r>
              <a:rPr lang="ja-JP" altLang="en-US" sz="1108" dirty="0">
                <a:latin typeface="ＭＳ ゴシック" panose="020B0609070205080204" pitchFamily="49" charset="-128"/>
                <a:ea typeface="ＭＳ ゴシック" panose="020B0609070205080204" pitchFamily="49" charset="-128"/>
                <a:cs typeface="メイリオ" panose="020B0604030504040204" pitchFamily="50" charset="-128"/>
              </a:rPr>
              <a:t>以上の部分について算定。</a:t>
            </a:r>
            <a:endParaRPr lang="en-US" altLang="ja-JP" sz="1108" dirty="0">
              <a:latin typeface="ＭＳ ゴシック" panose="020B0609070205080204" pitchFamily="49" charset="-128"/>
              <a:ea typeface="ＭＳ ゴシック" panose="020B0609070205080204" pitchFamily="49" charset="-128"/>
              <a:cs typeface="メイリオ" panose="020B0604030504040204" pitchFamily="50" charset="-128"/>
            </a:endParaRPr>
          </a:p>
          <a:p>
            <a:pPr marL="414715" indent="-414715"/>
            <a:r>
              <a:rPr lang="ja-JP" altLang="en-US" sz="1108" dirty="0">
                <a:latin typeface="ＭＳ ゴシック" panose="020B0609070205080204" pitchFamily="49" charset="-128"/>
                <a:ea typeface="ＭＳ ゴシック" panose="020B0609070205080204" pitchFamily="49" charset="-128"/>
                <a:cs typeface="メイリオ" panose="020B0604030504040204" pitchFamily="50" charset="-128"/>
              </a:rPr>
              <a:t>注２） </a:t>
            </a:r>
            <a:r>
              <a:rPr lang="ja-JP" altLang="en-US" sz="1108" u="sng" dirty="0">
                <a:latin typeface="ＭＳ ゴシック" panose="020B0609070205080204" pitchFamily="49" charset="-128"/>
                <a:ea typeface="ＭＳ ゴシック" panose="020B0609070205080204" pitchFamily="49" charset="-128"/>
                <a:cs typeface="メイリオ" panose="020B0604030504040204" pitchFamily="50" charset="-128"/>
              </a:rPr>
              <a:t>新単価については、施設入所等及び新サービス以外の利用者については平成</a:t>
            </a:r>
            <a:r>
              <a:rPr lang="en-US" altLang="ja-JP" sz="1108" u="sng" dirty="0">
                <a:latin typeface="ＭＳ ゴシック" panose="020B0609070205080204" pitchFamily="49" charset="-128"/>
                <a:ea typeface="ＭＳ ゴシック" panose="020B0609070205080204" pitchFamily="49" charset="-128"/>
                <a:cs typeface="メイリオ" panose="020B0604030504040204" pitchFamily="50" charset="-128"/>
              </a:rPr>
              <a:t>31</a:t>
            </a:r>
            <a:r>
              <a:rPr lang="ja-JP" altLang="en-US" sz="1108" u="sng" dirty="0">
                <a:latin typeface="ＭＳ ゴシック" panose="020B0609070205080204" pitchFamily="49" charset="-128"/>
                <a:ea typeface="ＭＳ ゴシック" panose="020B0609070205080204" pitchFamily="49" charset="-128"/>
                <a:cs typeface="メイリオ" panose="020B0604030504040204" pitchFamily="50" charset="-128"/>
              </a:rPr>
              <a:t>年度から適用。平成</a:t>
            </a:r>
            <a:r>
              <a:rPr lang="en-US" altLang="ja-JP" sz="1108" u="sng" dirty="0">
                <a:latin typeface="ＭＳ ゴシック" panose="020B0609070205080204" pitchFamily="49" charset="-128"/>
                <a:ea typeface="ＭＳ ゴシック" panose="020B0609070205080204" pitchFamily="49" charset="-128"/>
                <a:cs typeface="メイリオ" panose="020B0604030504040204" pitchFamily="50" charset="-128"/>
              </a:rPr>
              <a:t>30</a:t>
            </a:r>
            <a:r>
              <a:rPr lang="ja-JP" altLang="en-US" sz="1108" u="sng" dirty="0">
                <a:latin typeface="ＭＳ ゴシック" panose="020B0609070205080204" pitchFamily="49" charset="-128"/>
                <a:ea typeface="ＭＳ ゴシック" panose="020B0609070205080204" pitchFamily="49" charset="-128"/>
                <a:cs typeface="メイリオ" panose="020B0604030504040204" pitchFamily="50" charset="-128"/>
              </a:rPr>
              <a:t>年度中は括弧内の単価を適用。</a:t>
            </a:r>
          </a:p>
        </p:txBody>
      </p:sp>
      <p:sp>
        <p:nvSpPr>
          <p:cNvPr id="14" name="テキスト ボックス 13"/>
          <p:cNvSpPr txBox="1"/>
          <p:nvPr/>
        </p:nvSpPr>
        <p:spPr>
          <a:xfrm>
            <a:off x="400977" y="4967970"/>
            <a:ext cx="8375084" cy="262829"/>
          </a:xfrm>
          <a:prstGeom prst="rect">
            <a:avLst/>
          </a:prstGeom>
          <a:noFill/>
        </p:spPr>
        <p:txBody>
          <a:bodyPr wrap="square" rtlCol="0">
            <a:spAutoFit/>
          </a:bodyPr>
          <a:lstStyle/>
          <a:p>
            <a:pPr marL="414715" indent="-414715"/>
            <a:r>
              <a:rPr lang="ja-JP" altLang="en-US" sz="1108" dirty="0">
                <a:latin typeface="ＭＳ ゴシック" panose="020B0609070205080204" pitchFamily="49" charset="-128"/>
                <a:ea typeface="ＭＳ ゴシック" panose="020B0609070205080204" pitchFamily="49" charset="-128"/>
                <a:cs typeface="メイリオ" panose="020B0604030504040204" pitchFamily="50" charset="-128"/>
              </a:rPr>
              <a:t>注）　算定方法は、計画相談支援の注１と同様。　</a:t>
            </a:r>
            <a:endParaRPr lang="ja-JP" altLang="en-US" sz="1108" u="sng" dirty="0">
              <a:latin typeface="ＭＳ ゴシック" panose="020B0609070205080204" pitchFamily="49" charset="-128"/>
              <a:ea typeface="ＭＳ ゴシック" panose="020B0609070205080204" pitchFamily="49" charset="-128"/>
              <a:cs typeface="メイリオ" panose="020B0604030504040204" pitchFamily="50" charset="-128"/>
            </a:endParaRPr>
          </a:p>
        </p:txBody>
      </p:sp>
      <p:sp>
        <p:nvSpPr>
          <p:cNvPr id="2" name="スライド番号プレースホルダー 1"/>
          <p:cNvSpPr>
            <a:spLocks noGrp="1"/>
          </p:cNvSpPr>
          <p:nvPr>
            <p:ph type="sldNum" sz="quarter" idx="12"/>
          </p:nvPr>
        </p:nvSpPr>
        <p:spPr>
          <a:xfrm>
            <a:off x="7050608" y="6437219"/>
            <a:ext cx="2057400" cy="365125"/>
          </a:xfrm>
        </p:spPr>
        <p:txBody>
          <a:bodyPr/>
          <a:lstStyle/>
          <a:p>
            <a:pPr>
              <a:defRPr/>
            </a:pPr>
            <a:fld id="{71981C63-A0E2-43AD-9010-E10DD17E3286}" type="slidenum">
              <a:rPr lang="en-US" altLang="ja-JP" smtClean="0">
                <a:solidFill>
                  <a:prstClr val="black"/>
                </a:solidFill>
              </a:rPr>
              <a:pPr>
                <a:defRPr/>
              </a:pPr>
              <a:t>82</a:t>
            </a:fld>
            <a:endParaRPr lang="en-US" altLang="ja-JP">
              <a:solidFill>
                <a:prstClr val="black"/>
              </a:solidFill>
            </a:endParaRPr>
          </a:p>
        </p:txBody>
      </p:sp>
      <p:sp>
        <p:nvSpPr>
          <p:cNvPr id="15"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3750950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85051" y="703774"/>
            <a:ext cx="8773898" cy="2080698"/>
          </a:xfrm>
          <a:prstGeom prst="rect">
            <a:avLst/>
          </a:prstGeom>
          <a:ln w="12700"/>
        </p:spPr>
        <p:style>
          <a:lnRef idx="2">
            <a:schemeClr val="accent1"/>
          </a:lnRef>
          <a:fillRef idx="1">
            <a:schemeClr val="lt1"/>
          </a:fillRef>
          <a:effectRef idx="0">
            <a:schemeClr val="accent1"/>
          </a:effectRef>
          <a:fontRef idx="minor">
            <a:schemeClr val="dk1"/>
          </a:fontRef>
        </p:style>
        <p:txBody>
          <a:bodyPr wrap="square" rtlCol="0">
            <a:spAutoFit/>
          </a:bodyPr>
          <a:lstStyle/>
          <a:p>
            <a:pPr marL="263776" indent="-263776">
              <a:buFont typeface="ＭＳ ゴシック" panose="020B0609070205080204" pitchFamily="49" charset="-128"/>
              <a:buChar char="○"/>
            </a:pPr>
            <a:r>
              <a:rPr lang="ja-JP" altLang="en-US" sz="1292" dirty="0">
                <a:latin typeface="ＭＳ ゴシック" panose="020B0609070205080204" pitchFamily="49" charset="-128"/>
                <a:ea typeface="ＭＳ ゴシック" panose="020B0609070205080204" pitchFamily="49" charset="-128"/>
              </a:rPr>
              <a:t>相談支援事業所における１月から８月までの取扱い件数及び相談支援専門員の配置数が以下の表の通りであった場合、サービス利用支援費（障害児支援利用援助費）（</a:t>
            </a:r>
            <a:r>
              <a:rPr lang="en-US" altLang="ja-JP" sz="1292" dirty="0">
                <a:latin typeface="ＭＳ ゴシック" panose="020B0609070205080204" pitchFamily="49" charset="-128"/>
                <a:ea typeface="ＭＳ ゴシック" panose="020B0609070205080204" pitchFamily="49" charset="-128"/>
              </a:rPr>
              <a:t>Ⅱ</a:t>
            </a:r>
            <a:r>
              <a:rPr lang="ja-JP" altLang="en-US" sz="1292" dirty="0">
                <a:latin typeface="ＭＳ ゴシック" panose="020B0609070205080204" pitchFamily="49" charset="-128"/>
                <a:ea typeface="ＭＳ ゴシック" panose="020B0609070205080204" pitchFamily="49" charset="-128"/>
              </a:rPr>
              <a:t>）又は継続サービス利用支援費（継続障害児支援利用援助費）（</a:t>
            </a:r>
            <a:r>
              <a:rPr lang="en-US" altLang="ja-JP" sz="1292" dirty="0">
                <a:latin typeface="ＭＳ ゴシック" panose="020B0609070205080204" pitchFamily="49" charset="-128"/>
                <a:ea typeface="ＭＳ ゴシック" panose="020B0609070205080204" pitchFamily="49" charset="-128"/>
              </a:rPr>
              <a:t>Ⅱ</a:t>
            </a:r>
            <a:r>
              <a:rPr lang="ja-JP" altLang="en-US" sz="1292" dirty="0">
                <a:latin typeface="ＭＳ ゴシック" panose="020B0609070205080204" pitchFamily="49" charset="-128"/>
                <a:ea typeface="ＭＳ ゴシック" panose="020B0609070205080204" pitchFamily="49" charset="-128"/>
              </a:rPr>
              <a:t>）（以下基本報酬（</a:t>
            </a:r>
            <a:r>
              <a:rPr lang="en-US" altLang="ja-JP" sz="1292" dirty="0">
                <a:latin typeface="ＭＳ ゴシック" panose="020B0609070205080204" pitchFamily="49" charset="-128"/>
                <a:ea typeface="ＭＳ ゴシック" panose="020B0609070205080204" pitchFamily="49" charset="-128"/>
              </a:rPr>
              <a:t>Ⅱ</a:t>
            </a:r>
            <a:r>
              <a:rPr lang="ja-JP" altLang="en-US" sz="1292" dirty="0">
                <a:latin typeface="ＭＳ ゴシック" panose="020B0609070205080204" pitchFamily="49" charset="-128"/>
                <a:ea typeface="ＭＳ ゴシック" panose="020B0609070205080204" pitchFamily="49" charset="-128"/>
              </a:rPr>
              <a:t>）という。）は下記に示す方法により算定する。</a:t>
            </a:r>
            <a:endParaRPr lang="en-US" altLang="ja-JP" sz="1292" dirty="0">
              <a:latin typeface="ＭＳ ゴシック" panose="020B0609070205080204" pitchFamily="49" charset="-128"/>
              <a:ea typeface="ＭＳ ゴシック" panose="020B0609070205080204" pitchFamily="49" charset="-128"/>
            </a:endParaRPr>
          </a:p>
          <a:p>
            <a:endParaRPr lang="en-US" altLang="ja-JP" sz="1292"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en-US" altLang="ja-JP" sz="1292"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en-US" altLang="ja-JP" sz="1292"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en-US" altLang="ja-JP" sz="1292"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en-US" altLang="ja-JP" sz="1292"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en-US" altLang="ja-JP" sz="1292"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en-US" altLang="ja-JP" sz="1292" dirty="0">
              <a:latin typeface="ＭＳ ゴシック" panose="020B0609070205080204" pitchFamily="49" charset="-128"/>
              <a:ea typeface="ＭＳ ゴシック" panose="020B0609070205080204" pitchFamily="49" charset="-128"/>
            </a:endParaRPr>
          </a:p>
        </p:txBody>
      </p:sp>
      <p:sp>
        <p:nvSpPr>
          <p:cNvPr id="4" name="タイトル 3"/>
          <p:cNvSpPr>
            <a:spLocks noGrp="1"/>
          </p:cNvSpPr>
          <p:nvPr>
            <p:ph type="title"/>
          </p:nvPr>
        </p:nvSpPr>
        <p:spPr>
          <a:xfrm>
            <a:off x="457201" y="304961"/>
            <a:ext cx="8229600" cy="332345"/>
          </a:xfrm>
        </p:spPr>
        <p:txBody>
          <a:bodyPr>
            <a:normAutofit fontScale="90000"/>
          </a:bodyPr>
          <a:lstStyle/>
          <a:p>
            <a:pPr algn="ctr"/>
            <a:r>
              <a:rPr lang="ja-JP" altLang="en-US" sz="1846" b="1" dirty="0"/>
              <a:t>計画相談支援等の取扱い件数の算出方法について</a:t>
            </a:r>
          </a:p>
        </p:txBody>
      </p:sp>
      <p:cxnSp>
        <p:nvCxnSpPr>
          <p:cNvPr id="6" name="直線コネクタ 5"/>
          <p:cNvCxnSpPr/>
          <p:nvPr/>
        </p:nvCxnSpPr>
        <p:spPr>
          <a:xfrm>
            <a:off x="-14356" y="63730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graphicFrame>
        <p:nvGraphicFramePr>
          <p:cNvPr id="7" name="表 6"/>
          <p:cNvGraphicFramePr>
            <a:graphicFrameLocks noGrp="1"/>
          </p:cNvGraphicFramePr>
          <p:nvPr>
            <p:extLst/>
          </p:nvPr>
        </p:nvGraphicFramePr>
        <p:xfrm>
          <a:off x="395538" y="1431750"/>
          <a:ext cx="8424933" cy="1266090"/>
        </p:xfrm>
        <a:graphic>
          <a:graphicData uri="http://schemas.openxmlformats.org/drawingml/2006/table">
            <a:tbl>
              <a:tblPr firstRow="1" bandRow="1">
                <a:tableStyleId>{5940675A-B579-460E-94D1-54222C63F5DA}</a:tableStyleId>
              </a:tblPr>
              <a:tblGrid>
                <a:gridCol w="2388960">
                  <a:extLst>
                    <a:ext uri="{9D8B030D-6E8A-4147-A177-3AD203B41FA5}">
                      <a16:colId xmlns:a16="http://schemas.microsoft.com/office/drawing/2014/main" val="20000"/>
                    </a:ext>
                  </a:extLst>
                </a:gridCol>
                <a:gridCol w="818436">
                  <a:extLst>
                    <a:ext uri="{9D8B030D-6E8A-4147-A177-3AD203B41FA5}">
                      <a16:colId xmlns:a16="http://schemas.microsoft.com/office/drawing/2014/main" val="20001"/>
                    </a:ext>
                  </a:extLst>
                </a:gridCol>
                <a:gridCol w="818436">
                  <a:extLst>
                    <a:ext uri="{9D8B030D-6E8A-4147-A177-3AD203B41FA5}">
                      <a16:colId xmlns:a16="http://schemas.microsoft.com/office/drawing/2014/main" val="20002"/>
                    </a:ext>
                  </a:extLst>
                </a:gridCol>
                <a:gridCol w="716133">
                  <a:extLst>
                    <a:ext uri="{9D8B030D-6E8A-4147-A177-3AD203B41FA5}">
                      <a16:colId xmlns:a16="http://schemas.microsoft.com/office/drawing/2014/main" val="20003"/>
                    </a:ext>
                  </a:extLst>
                </a:gridCol>
                <a:gridCol w="716133">
                  <a:extLst>
                    <a:ext uri="{9D8B030D-6E8A-4147-A177-3AD203B41FA5}">
                      <a16:colId xmlns:a16="http://schemas.microsoft.com/office/drawing/2014/main" val="20004"/>
                    </a:ext>
                  </a:extLst>
                </a:gridCol>
                <a:gridCol w="818436">
                  <a:extLst>
                    <a:ext uri="{9D8B030D-6E8A-4147-A177-3AD203B41FA5}">
                      <a16:colId xmlns:a16="http://schemas.microsoft.com/office/drawing/2014/main" val="20005"/>
                    </a:ext>
                  </a:extLst>
                </a:gridCol>
                <a:gridCol w="716133">
                  <a:extLst>
                    <a:ext uri="{9D8B030D-6E8A-4147-A177-3AD203B41FA5}">
                      <a16:colId xmlns:a16="http://schemas.microsoft.com/office/drawing/2014/main" val="20006"/>
                    </a:ext>
                  </a:extLst>
                </a:gridCol>
                <a:gridCol w="716133">
                  <a:extLst>
                    <a:ext uri="{9D8B030D-6E8A-4147-A177-3AD203B41FA5}">
                      <a16:colId xmlns:a16="http://schemas.microsoft.com/office/drawing/2014/main" val="20007"/>
                    </a:ext>
                  </a:extLst>
                </a:gridCol>
                <a:gridCol w="716133">
                  <a:extLst>
                    <a:ext uri="{9D8B030D-6E8A-4147-A177-3AD203B41FA5}">
                      <a16:colId xmlns:a16="http://schemas.microsoft.com/office/drawing/2014/main" val="20008"/>
                    </a:ext>
                  </a:extLst>
                </a:gridCol>
              </a:tblGrid>
              <a:tr h="253218">
                <a:tc>
                  <a:txBody>
                    <a:bodyPr/>
                    <a:lstStyle/>
                    <a:p>
                      <a:pPr algn="ctr"/>
                      <a:r>
                        <a:rPr kumimoji="1" lang="ja-JP" altLang="en-US" sz="1100" b="1" dirty="0"/>
                        <a:t>月</a:t>
                      </a:r>
                    </a:p>
                  </a:txBody>
                  <a:tcPr marL="84406" marR="84406" marT="42203" marB="42203">
                    <a:solidFill>
                      <a:schemeClr val="accent1">
                        <a:lumMod val="40000"/>
                        <a:lumOff val="60000"/>
                      </a:schemeClr>
                    </a:solidFill>
                  </a:tcPr>
                </a:tc>
                <a:tc>
                  <a:txBody>
                    <a:bodyPr/>
                    <a:lstStyle/>
                    <a:p>
                      <a:pPr algn="ctr"/>
                      <a:r>
                        <a:rPr kumimoji="1" lang="ja-JP" altLang="en-US" sz="1100" b="1" dirty="0"/>
                        <a:t>１</a:t>
                      </a:r>
                    </a:p>
                  </a:txBody>
                  <a:tcPr marL="84406" marR="84406" marT="42203" marB="42203">
                    <a:solidFill>
                      <a:schemeClr val="accent1">
                        <a:lumMod val="40000"/>
                        <a:lumOff val="60000"/>
                      </a:schemeClr>
                    </a:solidFill>
                  </a:tcPr>
                </a:tc>
                <a:tc>
                  <a:txBody>
                    <a:bodyPr/>
                    <a:lstStyle/>
                    <a:p>
                      <a:pPr algn="ctr"/>
                      <a:r>
                        <a:rPr kumimoji="1" lang="ja-JP" altLang="en-US" sz="1100" b="1" dirty="0"/>
                        <a:t>２</a:t>
                      </a:r>
                    </a:p>
                  </a:txBody>
                  <a:tcPr marL="84406" marR="84406" marT="42203" marB="42203">
                    <a:solidFill>
                      <a:schemeClr val="accent1">
                        <a:lumMod val="40000"/>
                        <a:lumOff val="60000"/>
                      </a:schemeClr>
                    </a:solidFill>
                  </a:tcPr>
                </a:tc>
                <a:tc>
                  <a:txBody>
                    <a:bodyPr/>
                    <a:lstStyle/>
                    <a:p>
                      <a:pPr algn="ctr"/>
                      <a:r>
                        <a:rPr kumimoji="1" lang="ja-JP" altLang="en-US" sz="1100" b="1" dirty="0"/>
                        <a:t>３</a:t>
                      </a:r>
                    </a:p>
                  </a:txBody>
                  <a:tcPr marL="84406" marR="84406" marT="42203" marB="42203">
                    <a:solidFill>
                      <a:schemeClr val="accent1">
                        <a:lumMod val="40000"/>
                        <a:lumOff val="60000"/>
                      </a:schemeClr>
                    </a:solidFill>
                  </a:tcPr>
                </a:tc>
                <a:tc>
                  <a:txBody>
                    <a:bodyPr/>
                    <a:lstStyle/>
                    <a:p>
                      <a:pPr algn="ctr"/>
                      <a:r>
                        <a:rPr kumimoji="1" lang="ja-JP" altLang="en-US" sz="1100" b="1" dirty="0"/>
                        <a:t>４</a:t>
                      </a:r>
                    </a:p>
                  </a:txBody>
                  <a:tcPr marL="84406" marR="84406" marT="42203" marB="42203">
                    <a:solidFill>
                      <a:schemeClr val="accent1">
                        <a:lumMod val="40000"/>
                        <a:lumOff val="60000"/>
                      </a:schemeClr>
                    </a:solidFill>
                  </a:tcPr>
                </a:tc>
                <a:tc>
                  <a:txBody>
                    <a:bodyPr/>
                    <a:lstStyle/>
                    <a:p>
                      <a:pPr algn="ctr"/>
                      <a:r>
                        <a:rPr kumimoji="1" lang="ja-JP" altLang="en-US" sz="1100" b="1" dirty="0"/>
                        <a:t>５</a:t>
                      </a:r>
                    </a:p>
                  </a:txBody>
                  <a:tcPr marL="84406" marR="84406" marT="42203" marB="42203">
                    <a:solidFill>
                      <a:schemeClr val="accent1">
                        <a:lumMod val="40000"/>
                        <a:lumOff val="60000"/>
                      </a:schemeClr>
                    </a:solidFill>
                  </a:tcPr>
                </a:tc>
                <a:tc>
                  <a:txBody>
                    <a:bodyPr/>
                    <a:lstStyle/>
                    <a:p>
                      <a:pPr algn="ctr"/>
                      <a:r>
                        <a:rPr kumimoji="1" lang="ja-JP" altLang="en-US" sz="1100" b="1" dirty="0"/>
                        <a:t>６</a:t>
                      </a:r>
                    </a:p>
                  </a:txBody>
                  <a:tcPr marL="84406" marR="84406" marT="42203" marB="42203">
                    <a:solidFill>
                      <a:schemeClr val="accent1">
                        <a:lumMod val="40000"/>
                        <a:lumOff val="60000"/>
                      </a:schemeClr>
                    </a:solidFill>
                  </a:tcPr>
                </a:tc>
                <a:tc>
                  <a:txBody>
                    <a:bodyPr/>
                    <a:lstStyle/>
                    <a:p>
                      <a:pPr algn="ctr"/>
                      <a:r>
                        <a:rPr kumimoji="1" lang="ja-JP" altLang="en-US" sz="1100" b="1" dirty="0"/>
                        <a:t>７</a:t>
                      </a:r>
                    </a:p>
                  </a:txBody>
                  <a:tcPr marL="84406" marR="84406" marT="42203" marB="42203">
                    <a:solidFill>
                      <a:schemeClr val="accent1">
                        <a:lumMod val="40000"/>
                        <a:lumOff val="60000"/>
                      </a:schemeClr>
                    </a:solidFill>
                  </a:tcPr>
                </a:tc>
                <a:tc>
                  <a:txBody>
                    <a:bodyPr/>
                    <a:lstStyle/>
                    <a:p>
                      <a:pPr algn="ctr"/>
                      <a:r>
                        <a:rPr kumimoji="1" lang="ja-JP" altLang="en-US" sz="1100" b="1" dirty="0"/>
                        <a:t>８</a:t>
                      </a:r>
                    </a:p>
                  </a:txBody>
                  <a:tcPr marL="84406" marR="84406" marT="42203" marB="42203">
                    <a:solidFill>
                      <a:schemeClr val="accent1">
                        <a:lumMod val="40000"/>
                        <a:lumOff val="60000"/>
                      </a:schemeClr>
                    </a:solidFill>
                  </a:tcPr>
                </a:tc>
                <a:extLst>
                  <a:ext uri="{0D108BD9-81ED-4DB2-BD59-A6C34878D82A}">
                    <a16:rowId xmlns:a16="http://schemas.microsoft.com/office/drawing/2014/main" val="10000"/>
                  </a:ext>
                </a:extLst>
              </a:tr>
              <a:tr h="253218">
                <a:tc>
                  <a:txBody>
                    <a:bodyPr/>
                    <a:lstStyle/>
                    <a:p>
                      <a:r>
                        <a:rPr kumimoji="1" lang="ja-JP" altLang="en-US" sz="1000" dirty="0"/>
                        <a:t>事業所における総対応件数合計（件）</a:t>
                      </a:r>
                    </a:p>
                  </a:txBody>
                  <a:tcPr marL="84406" marR="84406" marT="42203" marB="42203" anchor="ctr"/>
                </a:tc>
                <a:tc>
                  <a:txBody>
                    <a:bodyPr/>
                    <a:lstStyle/>
                    <a:p>
                      <a:pPr algn="ctr"/>
                      <a:r>
                        <a:rPr kumimoji="1" lang="en-US" altLang="ja-JP" sz="1100" dirty="0">
                          <a:latin typeface="+mn-lt"/>
                          <a:ea typeface="+mn-ea"/>
                        </a:rPr>
                        <a:t>45</a:t>
                      </a:r>
                      <a:endParaRPr kumimoji="1" lang="en-US" altLang="ja-JP" sz="1100" dirty="0">
                        <a:latin typeface="+mn-ea"/>
                        <a:ea typeface="+mn-ea"/>
                      </a:endParaRPr>
                    </a:p>
                  </a:txBody>
                  <a:tcPr marL="84406" marR="84406" marT="42203" marB="42203" anchor="ctr"/>
                </a:tc>
                <a:tc>
                  <a:txBody>
                    <a:bodyPr/>
                    <a:lstStyle/>
                    <a:p>
                      <a:pPr algn="ctr"/>
                      <a:r>
                        <a:rPr kumimoji="1" lang="en-US" altLang="ja-JP" sz="1100" dirty="0">
                          <a:latin typeface="+mn-ea"/>
                          <a:ea typeface="+mn-ea"/>
                        </a:rPr>
                        <a:t>45</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latin typeface="+mn-ea"/>
                          <a:ea typeface="+mn-ea"/>
                        </a:rPr>
                        <a:t>60</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latin typeface="+mn-ea"/>
                          <a:ea typeface="+mn-ea"/>
                        </a:rPr>
                        <a:t>45</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latin typeface="+mn-ea"/>
                          <a:ea typeface="+mn-ea"/>
                        </a:rPr>
                        <a:t>45</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latin typeface="+mn-ea"/>
                          <a:ea typeface="+mn-ea"/>
                        </a:rPr>
                        <a:t>50</a:t>
                      </a:r>
                      <a:endParaRPr kumimoji="1" lang="ja-JP" altLang="en-US" sz="1100" dirty="0">
                        <a:latin typeface="+mn-ea"/>
                        <a:ea typeface="+mn-ea"/>
                      </a:endParaRPr>
                    </a:p>
                  </a:txBody>
                  <a:tcPr marL="84406" marR="84406" marT="42203" marB="42203" anchor="ctr"/>
                </a:tc>
                <a:tc>
                  <a:txBody>
                    <a:bodyPr/>
                    <a:lstStyle/>
                    <a:p>
                      <a:pPr algn="ctr"/>
                      <a:r>
                        <a:rPr kumimoji="1" lang="en-US" altLang="ja-JP" sz="1100" b="1" dirty="0">
                          <a:latin typeface="+mn-ea"/>
                          <a:ea typeface="+mn-ea"/>
                        </a:rPr>
                        <a:t>60</a:t>
                      </a:r>
                    </a:p>
                  </a:txBody>
                  <a:tcPr marL="84406" marR="84406" marT="42203" marB="42203" anchor="ctr">
                    <a:solidFill>
                      <a:schemeClr val="bg1">
                        <a:lumMod val="85000"/>
                      </a:schemeClr>
                    </a:solidFill>
                  </a:tcPr>
                </a:tc>
                <a:tc>
                  <a:txBody>
                    <a:bodyPr/>
                    <a:lstStyle/>
                    <a:p>
                      <a:pPr algn="ctr"/>
                      <a:r>
                        <a:rPr kumimoji="1" lang="en-US" altLang="ja-JP" sz="1100" b="1" dirty="0">
                          <a:latin typeface="+mn-ea"/>
                          <a:ea typeface="+mn-ea"/>
                        </a:rPr>
                        <a:t>75</a:t>
                      </a:r>
                      <a:endParaRPr kumimoji="1" lang="ja-JP" altLang="en-US" sz="1100" b="1" dirty="0">
                        <a:latin typeface="+mn-ea"/>
                        <a:ea typeface="+mn-ea"/>
                      </a:endParaRPr>
                    </a:p>
                  </a:txBody>
                  <a:tcPr marL="84406" marR="84406" marT="42203" marB="42203" anchor="ctr">
                    <a:solidFill>
                      <a:schemeClr val="bg1">
                        <a:lumMod val="85000"/>
                      </a:schemeClr>
                    </a:solidFill>
                  </a:tcPr>
                </a:tc>
                <a:extLst>
                  <a:ext uri="{0D108BD9-81ED-4DB2-BD59-A6C34878D82A}">
                    <a16:rowId xmlns:a16="http://schemas.microsoft.com/office/drawing/2014/main" val="10001"/>
                  </a:ext>
                </a:extLst>
              </a:tr>
              <a:tr h="253218">
                <a:tc>
                  <a:txBody>
                    <a:bodyPr/>
                    <a:lstStyle/>
                    <a:p>
                      <a:r>
                        <a:rPr kumimoji="1" lang="ja-JP" altLang="en-US" sz="1100" dirty="0"/>
                        <a:t>　うち計画相談支援</a:t>
                      </a:r>
                    </a:p>
                  </a:txBody>
                  <a:tcPr marL="84406" marR="84406" marT="42203" marB="42203" anchor="ctr"/>
                </a:tc>
                <a:tc>
                  <a:txBody>
                    <a:bodyPr/>
                    <a:lstStyle/>
                    <a:p>
                      <a:pPr algn="ctr"/>
                      <a:r>
                        <a:rPr kumimoji="1" lang="en-US" altLang="ja-JP" sz="1100" dirty="0"/>
                        <a:t>30</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t>30</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t>30</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t>25</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t>30</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t>30</a:t>
                      </a:r>
                      <a:endParaRPr kumimoji="1" lang="ja-JP" altLang="en-US" sz="1100" dirty="0">
                        <a:latin typeface="+mn-ea"/>
                        <a:ea typeface="+mn-ea"/>
                      </a:endParaRPr>
                    </a:p>
                  </a:txBody>
                  <a:tcPr marL="84406" marR="84406" marT="42203" marB="42203" anchor="ctr"/>
                </a:tc>
                <a:tc>
                  <a:txBody>
                    <a:bodyPr/>
                    <a:lstStyle/>
                    <a:p>
                      <a:pPr algn="ctr"/>
                      <a:r>
                        <a:rPr kumimoji="1" lang="en-US" altLang="ja-JP" sz="1100" b="1" dirty="0"/>
                        <a:t>40</a:t>
                      </a:r>
                      <a:endParaRPr kumimoji="1" lang="ja-JP" altLang="en-US" sz="1100" b="1" dirty="0">
                        <a:latin typeface="+mn-ea"/>
                        <a:ea typeface="+mn-ea"/>
                      </a:endParaRPr>
                    </a:p>
                  </a:txBody>
                  <a:tcPr marL="84406" marR="84406" marT="42203" marB="42203" anchor="ctr">
                    <a:solidFill>
                      <a:schemeClr val="bg1">
                        <a:lumMod val="85000"/>
                      </a:schemeClr>
                    </a:solidFill>
                  </a:tcPr>
                </a:tc>
                <a:tc>
                  <a:txBody>
                    <a:bodyPr/>
                    <a:lstStyle/>
                    <a:p>
                      <a:pPr algn="ctr"/>
                      <a:r>
                        <a:rPr kumimoji="1" lang="en-US" altLang="ja-JP" sz="1100" b="1" dirty="0"/>
                        <a:t>50</a:t>
                      </a:r>
                      <a:endParaRPr kumimoji="1" lang="ja-JP" altLang="en-US" sz="1100" b="1" dirty="0">
                        <a:latin typeface="+mn-ea"/>
                        <a:ea typeface="+mn-ea"/>
                      </a:endParaRPr>
                    </a:p>
                  </a:txBody>
                  <a:tcPr marL="84406" marR="84406" marT="42203" marB="42203" anchor="ctr">
                    <a:solidFill>
                      <a:schemeClr val="bg1">
                        <a:lumMod val="85000"/>
                      </a:schemeClr>
                    </a:solidFill>
                  </a:tcPr>
                </a:tc>
                <a:extLst>
                  <a:ext uri="{0D108BD9-81ED-4DB2-BD59-A6C34878D82A}">
                    <a16:rowId xmlns:a16="http://schemas.microsoft.com/office/drawing/2014/main" val="10002"/>
                  </a:ext>
                </a:extLst>
              </a:tr>
              <a:tr h="253218">
                <a:tc>
                  <a:txBody>
                    <a:bodyPr/>
                    <a:lstStyle/>
                    <a:p>
                      <a:r>
                        <a:rPr kumimoji="1" lang="ja-JP" altLang="en-US" sz="1100" dirty="0"/>
                        <a:t>　うち障害児相談支援</a:t>
                      </a:r>
                    </a:p>
                  </a:txBody>
                  <a:tcPr marL="84406" marR="84406" marT="42203" marB="42203" anchor="ctr"/>
                </a:tc>
                <a:tc>
                  <a:txBody>
                    <a:bodyPr/>
                    <a:lstStyle/>
                    <a:p>
                      <a:pPr algn="ctr"/>
                      <a:r>
                        <a:rPr kumimoji="1" lang="en-US" altLang="ja-JP" sz="1100" dirty="0"/>
                        <a:t>15</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t>15</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t>30</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t>20</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t>15</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t>20</a:t>
                      </a:r>
                      <a:endParaRPr kumimoji="1" lang="ja-JP" altLang="en-US" sz="1100" dirty="0">
                        <a:latin typeface="+mn-ea"/>
                        <a:ea typeface="+mn-ea"/>
                      </a:endParaRPr>
                    </a:p>
                  </a:txBody>
                  <a:tcPr marL="84406" marR="84406" marT="42203" marB="42203" anchor="ctr"/>
                </a:tc>
                <a:tc>
                  <a:txBody>
                    <a:bodyPr/>
                    <a:lstStyle/>
                    <a:p>
                      <a:pPr algn="ctr"/>
                      <a:r>
                        <a:rPr kumimoji="1" lang="en-US" altLang="ja-JP" sz="1100" b="1" dirty="0"/>
                        <a:t>20</a:t>
                      </a:r>
                      <a:endParaRPr kumimoji="1" lang="ja-JP" altLang="en-US" sz="1100" b="1" dirty="0">
                        <a:latin typeface="+mn-ea"/>
                        <a:ea typeface="+mn-ea"/>
                      </a:endParaRPr>
                    </a:p>
                  </a:txBody>
                  <a:tcPr marL="84406" marR="84406" marT="42203" marB="42203" anchor="ctr">
                    <a:solidFill>
                      <a:schemeClr val="bg1">
                        <a:lumMod val="85000"/>
                      </a:schemeClr>
                    </a:solidFill>
                  </a:tcPr>
                </a:tc>
                <a:tc>
                  <a:txBody>
                    <a:bodyPr/>
                    <a:lstStyle/>
                    <a:p>
                      <a:pPr algn="ctr"/>
                      <a:r>
                        <a:rPr kumimoji="1" lang="en-US" altLang="ja-JP" sz="1100" b="1" dirty="0"/>
                        <a:t>25</a:t>
                      </a:r>
                      <a:endParaRPr kumimoji="1" lang="ja-JP" altLang="en-US" sz="1100" b="1" dirty="0">
                        <a:latin typeface="+mn-ea"/>
                        <a:ea typeface="+mn-ea"/>
                      </a:endParaRPr>
                    </a:p>
                  </a:txBody>
                  <a:tcPr marL="84406" marR="84406" marT="42203" marB="42203" anchor="ctr">
                    <a:solidFill>
                      <a:schemeClr val="bg1">
                        <a:lumMod val="85000"/>
                      </a:schemeClr>
                    </a:solidFill>
                  </a:tcPr>
                </a:tc>
                <a:extLst>
                  <a:ext uri="{0D108BD9-81ED-4DB2-BD59-A6C34878D82A}">
                    <a16:rowId xmlns:a16="http://schemas.microsoft.com/office/drawing/2014/main" val="10003"/>
                  </a:ext>
                </a:extLst>
              </a:tr>
              <a:tr h="253218">
                <a:tc>
                  <a:txBody>
                    <a:bodyPr/>
                    <a:lstStyle/>
                    <a:p>
                      <a:r>
                        <a:rPr kumimoji="1" lang="ja-JP" altLang="en-US" sz="1100" dirty="0"/>
                        <a:t>相談支援専門員配置数（人）</a:t>
                      </a:r>
                    </a:p>
                  </a:txBody>
                  <a:tcPr marL="84406" marR="84406" marT="42203" marB="42203" anchor="ctr"/>
                </a:tc>
                <a:tc>
                  <a:txBody>
                    <a:bodyPr/>
                    <a:lstStyle/>
                    <a:p>
                      <a:pPr algn="ctr"/>
                      <a:r>
                        <a:rPr kumimoji="1" lang="en-US" altLang="ja-JP" sz="1100" dirty="0">
                          <a:latin typeface="+mn-ea"/>
                          <a:ea typeface="+mn-ea"/>
                        </a:rPr>
                        <a:t>1</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latin typeface="+mn-ea"/>
                          <a:ea typeface="+mn-ea"/>
                        </a:rPr>
                        <a:t>1</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latin typeface="+mn-ea"/>
                          <a:ea typeface="+mn-ea"/>
                        </a:rPr>
                        <a:t>1</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latin typeface="+mn-ea"/>
                          <a:ea typeface="+mn-ea"/>
                        </a:rPr>
                        <a:t>1</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latin typeface="+mn-ea"/>
                          <a:ea typeface="+mn-ea"/>
                        </a:rPr>
                        <a:t>1</a:t>
                      </a:r>
                      <a:endParaRPr kumimoji="1" lang="ja-JP" altLang="en-US" sz="1100" dirty="0">
                        <a:latin typeface="+mn-ea"/>
                        <a:ea typeface="+mn-ea"/>
                      </a:endParaRPr>
                    </a:p>
                  </a:txBody>
                  <a:tcPr marL="84406" marR="84406" marT="42203" marB="42203" anchor="ctr"/>
                </a:tc>
                <a:tc>
                  <a:txBody>
                    <a:bodyPr/>
                    <a:lstStyle/>
                    <a:p>
                      <a:pPr algn="ctr"/>
                      <a:r>
                        <a:rPr kumimoji="1" lang="en-US" altLang="ja-JP" sz="1100" dirty="0">
                          <a:latin typeface="+mn-ea"/>
                          <a:ea typeface="+mn-ea"/>
                        </a:rPr>
                        <a:t>2</a:t>
                      </a:r>
                      <a:endParaRPr kumimoji="1" lang="ja-JP" altLang="en-US" sz="1100" dirty="0">
                        <a:latin typeface="+mn-ea"/>
                        <a:ea typeface="+mn-ea"/>
                      </a:endParaRPr>
                    </a:p>
                  </a:txBody>
                  <a:tcPr marL="84406" marR="84406" marT="42203" marB="42203" anchor="ctr"/>
                </a:tc>
                <a:tc>
                  <a:txBody>
                    <a:bodyPr/>
                    <a:lstStyle/>
                    <a:p>
                      <a:pPr algn="ctr"/>
                      <a:r>
                        <a:rPr kumimoji="1" lang="en-US" altLang="ja-JP" sz="1100" b="1" dirty="0">
                          <a:latin typeface="+mn-ea"/>
                          <a:ea typeface="+mn-ea"/>
                        </a:rPr>
                        <a:t>2</a:t>
                      </a:r>
                      <a:endParaRPr kumimoji="1" lang="ja-JP" altLang="en-US" sz="1100" b="1" dirty="0">
                        <a:latin typeface="+mn-ea"/>
                        <a:ea typeface="+mn-ea"/>
                      </a:endParaRPr>
                    </a:p>
                  </a:txBody>
                  <a:tcPr marL="84406" marR="84406" marT="42203" marB="42203" anchor="ctr">
                    <a:solidFill>
                      <a:schemeClr val="bg1">
                        <a:lumMod val="85000"/>
                      </a:schemeClr>
                    </a:solidFill>
                  </a:tcPr>
                </a:tc>
                <a:tc>
                  <a:txBody>
                    <a:bodyPr/>
                    <a:lstStyle/>
                    <a:p>
                      <a:pPr algn="ctr"/>
                      <a:r>
                        <a:rPr kumimoji="1" lang="en-US" altLang="ja-JP" sz="1100" b="1" dirty="0">
                          <a:latin typeface="+mn-ea"/>
                          <a:ea typeface="+mn-ea"/>
                        </a:rPr>
                        <a:t>2</a:t>
                      </a:r>
                      <a:endParaRPr kumimoji="1" lang="ja-JP" altLang="en-US" sz="1100" b="1" dirty="0">
                        <a:latin typeface="+mn-ea"/>
                        <a:ea typeface="+mn-ea"/>
                      </a:endParaRPr>
                    </a:p>
                  </a:txBody>
                  <a:tcPr marL="84406" marR="84406" marT="42203" marB="42203" anchor="ctr">
                    <a:solidFill>
                      <a:schemeClr val="bg1">
                        <a:lumMod val="85000"/>
                      </a:schemeClr>
                    </a:solidFill>
                  </a:tcPr>
                </a:tc>
                <a:extLst>
                  <a:ext uri="{0D108BD9-81ED-4DB2-BD59-A6C34878D82A}">
                    <a16:rowId xmlns:a16="http://schemas.microsoft.com/office/drawing/2014/main" val="10004"/>
                  </a:ext>
                </a:extLst>
              </a:tr>
            </a:tbl>
          </a:graphicData>
        </a:graphic>
      </p:graphicFrame>
      <p:sp>
        <p:nvSpPr>
          <p:cNvPr id="10" name="テキスト ボックス 9"/>
          <p:cNvSpPr txBox="1"/>
          <p:nvPr/>
        </p:nvSpPr>
        <p:spPr>
          <a:xfrm>
            <a:off x="185051" y="3096656"/>
            <a:ext cx="8773898" cy="3416320"/>
          </a:xfrm>
          <a:prstGeom prst="rect">
            <a:avLst/>
          </a:prstGeom>
          <a:ln w="9525"/>
        </p:spPr>
        <p:style>
          <a:lnRef idx="2">
            <a:schemeClr val="accent1"/>
          </a:lnRef>
          <a:fillRef idx="1">
            <a:schemeClr val="lt1"/>
          </a:fillRef>
          <a:effectRef idx="0">
            <a:schemeClr val="accent1"/>
          </a:effectRef>
          <a:fontRef idx="minor">
            <a:schemeClr val="dk1"/>
          </a:fontRef>
        </p:style>
        <p:txBody>
          <a:bodyPr wrap="square" rtlCol="0">
            <a:spAutoFit/>
          </a:bodyPr>
          <a:lstStyle/>
          <a:p>
            <a:pPr marL="263776" indent="-263776">
              <a:buFont typeface="ＭＳ ゴシック" panose="020B0609070205080204" pitchFamily="49" charset="-128"/>
              <a:buChar char="○"/>
            </a:pPr>
            <a:r>
              <a:rPr lang="ja-JP" altLang="en-US" sz="1200" dirty="0">
                <a:latin typeface="ＭＳ ゴシック" panose="020B0609070205080204" pitchFamily="49" charset="-128"/>
                <a:ea typeface="ＭＳ ゴシック" panose="020B0609070205080204" pitchFamily="49" charset="-128"/>
              </a:rPr>
              <a:t>基本報酬（</a:t>
            </a:r>
            <a:r>
              <a:rPr lang="en-US" altLang="ja-JP" sz="1200" dirty="0">
                <a:latin typeface="ＭＳ ゴシック" panose="020B0609070205080204" pitchFamily="49" charset="-128"/>
                <a:ea typeface="ＭＳ ゴシック" panose="020B0609070205080204" pitchFamily="49" charset="-128"/>
              </a:rPr>
              <a:t>Ⅱ</a:t>
            </a:r>
            <a:r>
              <a:rPr lang="ja-JP" altLang="en-US" sz="1200" dirty="0">
                <a:latin typeface="ＭＳ ゴシック" panose="020B0609070205080204" pitchFamily="49" charset="-128"/>
                <a:ea typeface="ＭＳ ゴシック" panose="020B0609070205080204" pitchFamily="49" charset="-128"/>
              </a:rPr>
              <a:t>）を算定する件数は、「取扱件数（１月間に計画作成又はモニタリングを行った計画相談支援等対象障害者の数の前６月の平均値を、相談支援専門員の配置員数の前６月の平均値で除した値）」が</a:t>
            </a:r>
            <a:r>
              <a:rPr lang="en-US" altLang="ja-JP" sz="1200" dirty="0">
                <a:latin typeface="ＭＳ ゴシック" panose="020B0609070205080204" pitchFamily="49" charset="-128"/>
                <a:ea typeface="ＭＳ ゴシック" panose="020B0609070205080204" pitchFamily="49" charset="-128"/>
              </a:rPr>
              <a:t>40</a:t>
            </a:r>
            <a:r>
              <a:rPr lang="ja-JP" altLang="en-US" sz="1200" dirty="0">
                <a:latin typeface="ＭＳ ゴシック" panose="020B0609070205080204" pitchFamily="49" charset="-128"/>
                <a:ea typeface="ＭＳ ゴシック" panose="020B0609070205080204" pitchFamily="49" charset="-128"/>
              </a:rPr>
              <a:t>以上である場合において、</a:t>
            </a:r>
            <a:r>
              <a:rPr lang="en-US" altLang="ja-JP" sz="1200" dirty="0">
                <a:latin typeface="ＭＳ ゴシック" panose="020B0609070205080204" pitchFamily="49" charset="-128"/>
                <a:ea typeface="ＭＳ ゴシック" panose="020B0609070205080204" pitchFamily="49" charset="-128"/>
              </a:rPr>
              <a:t>40</a:t>
            </a:r>
            <a:r>
              <a:rPr lang="ja-JP" altLang="en-US" sz="1200" dirty="0">
                <a:latin typeface="ＭＳ ゴシック" panose="020B0609070205080204" pitchFamily="49" charset="-128"/>
                <a:ea typeface="ＭＳ ゴシック" panose="020B0609070205080204" pitchFamily="49" charset="-128"/>
              </a:rPr>
              <a:t>以上の部分に相談支援専門員の配置員数の前６月の平均値を乗じて得た数（小数点以下の端数は切り捨てる。）により算定することとなる。</a:t>
            </a:r>
            <a:endParaRPr lang="en-US" altLang="ja-JP" sz="1200"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r>
              <a:rPr lang="ja-JP" altLang="en-US" sz="1200" dirty="0">
                <a:latin typeface="ＭＳ ゴシック" panose="020B0609070205080204" pitchFamily="49" charset="-128"/>
                <a:ea typeface="ＭＳ ゴシック" panose="020B0609070205080204" pitchFamily="49" charset="-128"/>
              </a:rPr>
              <a:t>基本報酬（</a:t>
            </a:r>
            <a:r>
              <a:rPr lang="en-US" altLang="ja-JP" sz="1200" dirty="0">
                <a:latin typeface="ＭＳ ゴシック" panose="020B0609070205080204" pitchFamily="49" charset="-128"/>
                <a:ea typeface="ＭＳ ゴシック" panose="020B0609070205080204" pitchFamily="49" charset="-128"/>
              </a:rPr>
              <a:t>Ⅱ</a:t>
            </a:r>
            <a:r>
              <a:rPr lang="ja-JP" altLang="en-US" sz="1200" dirty="0">
                <a:latin typeface="ＭＳ ゴシック" panose="020B0609070205080204" pitchFamily="49" charset="-128"/>
                <a:ea typeface="ＭＳ ゴシック" panose="020B0609070205080204" pitchFamily="49" charset="-128"/>
              </a:rPr>
              <a:t>）</a:t>
            </a:r>
            <a:r>
              <a:rPr lang="ja-JP" altLang="ja-JP" sz="1200" dirty="0">
                <a:latin typeface="ＭＳ ゴシック" panose="020B0609070205080204" pitchFamily="49" charset="-128"/>
                <a:ea typeface="ＭＳ ゴシック" panose="020B0609070205080204" pitchFamily="49" charset="-128"/>
              </a:rPr>
              <a:t>は</a:t>
            </a:r>
            <a:r>
              <a:rPr lang="ja-JP" altLang="en-US" sz="1200" dirty="0">
                <a:latin typeface="ＭＳ ゴシック" panose="020B0609070205080204" pitchFamily="49" charset="-128"/>
                <a:ea typeface="ＭＳ ゴシック" panose="020B0609070205080204" pitchFamily="49" charset="-128"/>
              </a:rPr>
              <a:t>事業者との</a:t>
            </a:r>
            <a:r>
              <a:rPr lang="ja-JP" altLang="ja-JP" sz="1200" dirty="0">
                <a:latin typeface="ＭＳ ゴシック" panose="020B0609070205080204" pitchFamily="49" charset="-128"/>
                <a:ea typeface="ＭＳ ゴシック" panose="020B0609070205080204" pitchFamily="49" charset="-128"/>
              </a:rPr>
              <a:t>契約日が新しい者から</a:t>
            </a:r>
            <a:r>
              <a:rPr lang="ja-JP" altLang="en-US" sz="1200" dirty="0">
                <a:latin typeface="ＭＳ ゴシック" panose="020B0609070205080204" pitchFamily="49" charset="-128"/>
                <a:ea typeface="ＭＳ ゴシック" panose="020B0609070205080204" pitchFamily="49" charset="-128"/>
              </a:rPr>
              <a:t>算定する</a:t>
            </a:r>
            <a:r>
              <a:rPr lang="ja-JP" altLang="ja-JP" sz="1200" dirty="0">
                <a:latin typeface="ＭＳ ゴシック" panose="020B0609070205080204" pitchFamily="49" charset="-128"/>
                <a:ea typeface="ＭＳ ゴシック" panose="020B0609070205080204" pitchFamily="49" charset="-128"/>
              </a:rPr>
              <a:t>。計画相談支援と障害児相談支援</a:t>
            </a:r>
            <a:r>
              <a:rPr lang="ja-JP" altLang="en-US" sz="1200" dirty="0">
                <a:latin typeface="ＭＳ ゴシック" panose="020B0609070205080204" pitchFamily="49" charset="-128"/>
                <a:ea typeface="ＭＳ ゴシック" panose="020B0609070205080204" pitchFamily="49" charset="-128"/>
              </a:rPr>
              <a:t>を</a:t>
            </a:r>
            <a:r>
              <a:rPr lang="ja-JP" altLang="ja-JP" sz="1200" dirty="0">
                <a:latin typeface="ＭＳ ゴシック" panose="020B0609070205080204" pitchFamily="49" charset="-128"/>
                <a:ea typeface="ＭＳ ゴシック" panose="020B0609070205080204" pitchFamily="49" charset="-128"/>
              </a:rPr>
              <a:t>ともに行っている場合は、始めに</a:t>
            </a:r>
            <a:r>
              <a:rPr lang="ja-JP" altLang="en-US" sz="1200" dirty="0">
                <a:latin typeface="ＭＳ ゴシック" panose="020B0609070205080204" pitchFamily="49" charset="-128"/>
                <a:ea typeface="ＭＳ ゴシック" panose="020B0609070205080204" pitchFamily="49" charset="-128"/>
              </a:rPr>
              <a:t>計画相談支援対象</a:t>
            </a:r>
            <a:r>
              <a:rPr lang="ja-JP" altLang="ja-JP" sz="1200" dirty="0">
                <a:latin typeface="ＭＳ ゴシック" panose="020B0609070205080204" pitchFamily="49" charset="-128"/>
                <a:ea typeface="ＭＳ ゴシック" panose="020B0609070205080204" pitchFamily="49" charset="-128"/>
              </a:rPr>
              <a:t>者を</a:t>
            </a:r>
            <a:r>
              <a:rPr lang="ja-JP" altLang="en-US" sz="1200" dirty="0">
                <a:latin typeface="ＭＳ ゴシック" panose="020B0609070205080204" pitchFamily="49" charset="-128"/>
                <a:ea typeface="ＭＳ ゴシック" panose="020B0609070205080204" pitchFamily="49" charset="-128"/>
              </a:rPr>
              <a:t>算定し、それのみで基本報酬（</a:t>
            </a:r>
            <a:r>
              <a:rPr lang="en-US" altLang="ja-JP" sz="1200" dirty="0">
                <a:latin typeface="ＭＳ ゴシック" panose="020B0609070205080204" pitchFamily="49" charset="-128"/>
                <a:ea typeface="ＭＳ ゴシック" panose="020B0609070205080204" pitchFamily="49" charset="-128"/>
              </a:rPr>
              <a:t>Ⅱ</a:t>
            </a:r>
            <a:r>
              <a:rPr lang="ja-JP" altLang="en-US" sz="1200" dirty="0">
                <a:latin typeface="ＭＳ ゴシック" panose="020B0609070205080204" pitchFamily="49" charset="-128"/>
                <a:ea typeface="ＭＳ ゴシック" panose="020B0609070205080204" pitchFamily="49" charset="-128"/>
              </a:rPr>
              <a:t>）の算定</a:t>
            </a:r>
            <a:r>
              <a:rPr lang="ja-JP" altLang="ja-JP" sz="1200" dirty="0">
                <a:latin typeface="ＭＳ ゴシック" panose="020B0609070205080204" pitchFamily="49" charset="-128"/>
                <a:ea typeface="ＭＳ ゴシック" panose="020B0609070205080204" pitchFamily="49" charset="-128"/>
              </a:rPr>
              <a:t>分が足りない場合は</a:t>
            </a:r>
            <a:r>
              <a:rPr lang="ja-JP" altLang="en-US" sz="1200" dirty="0">
                <a:latin typeface="ＭＳ ゴシック" panose="020B0609070205080204" pitchFamily="49" charset="-128"/>
                <a:ea typeface="ＭＳ ゴシック" panose="020B0609070205080204" pitchFamily="49" charset="-128"/>
              </a:rPr>
              <a:t>障害</a:t>
            </a:r>
            <a:r>
              <a:rPr lang="ja-JP" altLang="ja-JP" sz="1200" dirty="0">
                <a:latin typeface="ＭＳ ゴシック" panose="020B0609070205080204" pitchFamily="49" charset="-128"/>
                <a:ea typeface="ＭＳ ゴシック" panose="020B0609070205080204" pitchFamily="49" charset="-128"/>
              </a:rPr>
              <a:t>児</a:t>
            </a:r>
            <a:r>
              <a:rPr lang="ja-JP" altLang="en-US" sz="1200" dirty="0">
                <a:latin typeface="ＭＳ ゴシック" panose="020B0609070205080204" pitchFamily="49" charset="-128"/>
                <a:ea typeface="ＭＳ ゴシック" panose="020B0609070205080204" pitchFamily="49" charset="-128"/>
              </a:rPr>
              <a:t>相談支援対象者</a:t>
            </a:r>
            <a:r>
              <a:rPr lang="ja-JP" altLang="ja-JP" sz="1200" dirty="0">
                <a:latin typeface="ＭＳ ゴシック" panose="020B0609070205080204" pitchFamily="49" charset="-128"/>
                <a:ea typeface="ＭＳ ゴシック" panose="020B0609070205080204" pitchFamily="49" charset="-128"/>
              </a:rPr>
              <a:t>の契約日が新しい者から</a:t>
            </a:r>
            <a:r>
              <a:rPr lang="ja-JP" altLang="en-US" sz="1200" dirty="0">
                <a:latin typeface="ＭＳ ゴシック" panose="020B0609070205080204" pitchFamily="49" charset="-128"/>
                <a:ea typeface="ＭＳ ゴシック" panose="020B0609070205080204" pitchFamily="49" charset="-128"/>
              </a:rPr>
              <a:t>算定する</a:t>
            </a:r>
            <a:r>
              <a:rPr lang="ja-JP" altLang="ja-JP" sz="1200" dirty="0">
                <a:latin typeface="ＭＳ ゴシック" panose="020B0609070205080204" pitchFamily="49" charset="-128"/>
                <a:ea typeface="ＭＳ ゴシック" panose="020B0609070205080204" pitchFamily="49" charset="-128"/>
              </a:rPr>
              <a:t>。</a:t>
            </a:r>
            <a:endParaRPr lang="en-US" altLang="ja-JP" sz="1200"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en-US" altLang="ja-JP" sz="1200"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en-US" altLang="ja-JP" sz="1200"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en-US" altLang="ja-JP" sz="1200"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en-US" altLang="ja-JP" sz="1200"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en-US" altLang="ja-JP" sz="1200"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en-US" altLang="ja-JP" sz="1200"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en-US" altLang="ja-JP" sz="1200"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en-US" altLang="ja-JP" sz="1200"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en-US" altLang="ja-JP" sz="1200"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en-US" altLang="ja-JP" sz="1200" dirty="0">
              <a:latin typeface="ＭＳ ゴシック" panose="020B0609070205080204" pitchFamily="49" charset="-128"/>
              <a:ea typeface="ＭＳ ゴシック" panose="020B0609070205080204" pitchFamily="49" charset="-128"/>
            </a:endParaRPr>
          </a:p>
          <a:p>
            <a:pPr marL="263776" indent="-263776">
              <a:buFont typeface="ＭＳ ゴシック" panose="020B0609070205080204" pitchFamily="49" charset="-128"/>
              <a:buChar char="○"/>
            </a:pPr>
            <a:endParaRPr lang="ja-JP" altLang="en-US" sz="1200" dirty="0">
              <a:latin typeface="ＭＳ ゴシック" panose="020B0609070205080204" pitchFamily="49" charset="-128"/>
              <a:ea typeface="ＭＳ ゴシック" panose="020B0609070205080204" pitchFamily="49" charset="-128"/>
            </a:endParaRPr>
          </a:p>
        </p:txBody>
      </p:sp>
      <p:graphicFrame>
        <p:nvGraphicFramePr>
          <p:cNvPr id="11" name="表 10"/>
          <p:cNvGraphicFramePr>
            <a:graphicFrameLocks noGrp="1"/>
          </p:cNvGraphicFramePr>
          <p:nvPr>
            <p:extLst/>
          </p:nvPr>
        </p:nvGraphicFramePr>
        <p:xfrm>
          <a:off x="248655" y="4492503"/>
          <a:ext cx="8643826" cy="1927598"/>
        </p:xfrm>
        <a:graphic>
          <a:graphicData uri="http://schemas.openxmlformats.org/drawingml/2006/table">
            <a:tbl>
              <a:tblPr firstRow="1" bandRow="1">
                <a:tableStyleId>{5940675A-B579-460E-94D1-54222C63F5DA}</a:tableStyleId>
              </a:tblPr>
              <a:tblGrid>
                <a:gridCol w="4321913">
                  <a:extLst>
                    <a:ext uri="{9D8B030D-6E8A-4147-A177-3AD203B41FA5}">
                      <a16:colId xmlns:a16="http://schemas.microsoft.com/office/drawing/2014/main" val="20000"/>
                    </a:ext>
                  </a:extLst>
                </a:gridCol>
                <a:gridCol w="4321913">
                  <a:extLst>
                    <a:ext uri="{9D8B030D-6E8A-4147-A177-3AD203B41FA5}">
                      <a16:colId xmlns:a16="http://schemas.microsoft.com/office/drawing/2014/main" val="20001"/>
                    </a:ext>
                  </a:extLst>
                </a:gridCol>
              </a:tblGrid>
              <a:tr h="253218">
                <a:tc>
                  <a:txBody>
                    <a:bodyPr/>
                    <a:lstStyle/>
                    <a:p>
                      <a:pPr algn="ctr"/>
                      <a:r>
                        <a:rPr kumimoji="1" lang="en-US" altLang="ja-JP" sz="1100" dirty="0"/>
                        <a:t>7</a:t>
                      </a:r>
                      <a:r>
                        <a:rPr kumimoji="1" lang="ja-JP" altLang="en-US" sz="1100" dirty="0"/>
                        <a:t>月分の請求について</a:t>
                      </a:r>
                      <a:endParaRPr kumimoji="1" lang="ja-JP" altLang="en-US" sz="1100" dirty="0">
                        <a:latin typeface="ＭＳ ゴシック" panose="020B0609070205080204" pitchFamily="49" charset="-128"/>
                        <a:ea typeface="ＭＳ ゴシック" panose="020B0609070205080204" pitchFamily="49" charset="-128"/>
                      </a:endParaRPr>
                    </a:p>
                  </a:txBody>
                  <a:tcPr marL="84406" marR="84406" marT="42203" marB="42203">
                    <a:lnR w="12700" cap="flat" cmpd="sng" algn="ctr">
                      <a:solidFill>
                        <a:schemeClr val="tx1"/>
                      </a:solidFill>
                      <a:prstDash val="sysDash"/>
                      <a:round/>
                      <a:headEnd type="none" w="med" len="med"/>
                      <a:tailEnd type="none" w="med" len="med"/>
                    </a:lnR>
                    <a:solidFill>
                      <a:schemeClr val="accent1">
                        <a:lumMod val="40000"/>
                        <a:lumOff val="60000"/>
                      </a:schemeClr>
                    </a:solidFill>
                  </a:tcPr>
                </a:tc>
                <a:tc>
                  <a:txBody>
                    <a:bodyPr/>
                    <a:lstStyle/>
                    <a:p>
                      <a:pPr algn="ctr"/>
                      <a:r>
                        <a:rPr kumimoji="1" lang="ja-JP" altLang="en-US" sz="1100" dirty="0"/>
                        <a:t>８月分の請求について</a:t>
                      </a:r>
                      <a:endParaRPr kumimoji="1" lang="ja-JP" altLang="en-US" sz="1100" dirty="0">
                        <a:latin typeface="ＭＳ ゴシック" panose="020B0609070205080204" pitchFamily="49" charset="-128"/>
                        <a:ea typeface="ＭＳ ゴシック" panose="020B0609070205080204" pitchFamily="49" charset="-128"/>
                      </a:endParaRPr>
                    </a:p>
                  </a:txBody>
                  <a:tcPr marL="84406" marR="84406" marT="42203" marB="42203">
                    <a:lnL w="12700" cap="flat" cmpd="sng" algn="ctr">
                      <a:solidFill>
                        <a:schemeClr val="tx1"/>
                      </a:solidFill>
                      <a:prstDash val="sysDash"/>
                      <a:round/>
                      <a:headEnd type="none" w="med" len="med"/>
                      <a:tailEnd type="none" w="med" len="med"/>
                    </a:lnL>
                    <a:solidFill>
                      <a:schemeClr val="accent1">
                        <a:lumMod val="40000"/>
                        <a:lumOff val="60000"/>
                      </a:schemeClr>
                    </a:solidFill>
                  </a:tcPr>
                </a:tc>
                <a:extLst>
                  <a:ext uri="{0D108BD9-81ED-4DB2-BD59-A6C34878D82A}">
                    <a16:rowId xmlns:a16="http://schemas.microsoft.com/office/drawing/2014/main" val="10000"/>
                  </a:ext>
                </a:extLst>
              </a:tr>
              <a:tr h="1674380">
                <a:tc>
                  <a:txBody>
                    <a:bodyPr/>
                    <a:lstStyle/>
                    <a:p>
                      <a:pPr marL="171450" indent="-171450" algn="l">
                        <a:buFont typeface="Arial" panose="020B0604020202020204" pitchFamily="34" charset="0"/>
                        <a:buChar char="•"/>
                      </a:pPr>
                      <a:r>
                        <a:rPr kumimoji="1" lang="ja-JP" altLang="en-US" sz="1100" dirty="0">
                          <a:latin typeface="ＭＳ ゴシック" panose="020B0609070205080204" pitchFamily="49" charset="-128"/>
                          <a:ea typeface="ＭＳ ゴシック" panose="020B0609070205080204" pitchFamily="49" charset="-128"/>
                        </a:rPr>
                        <a:t>計画相談支援対象者等の数（</a:t>
                      </a:r>
                      <a:r>
                        <a:rPr kumimoji="1" lang="ja-JP" altLang="en-US" sz="1100" baseline="0" dirty="0">
                          <a:latin typeface="ＭＳ ゴシック" panose="020B0609070205080204" pitchFamily="49" charset="-128"/>
                          <a:ea typeface="ＭＳ ゴシック" panose="020B0609070205080204" pitchFamily="49" charset="-128"/>
                        </a:rPr>
                        <a:t>１</a:t>
                      </a:r>
                      <a:r>
                        <a:rPr kumimoji="1" lang="ja-JP" altLang="en-US" sz="1100" dirty="0">
                          <a:latin typeface="ＭＳ ゴシック" panose="020B0609070205080204" pitchFamily="49" charset="-128"/>
                          <a:ea typeface="ＭＳ ゴシック" panose="020B0609070205080204" pitchFamily="49" charset="-128"/>
                        </a:rPr>
                        <a:t>月から６月の平均値）</a:t>
                      </a:r>
                      <a:endParaRPr kumimoji="1" lang="en-US" altLang="ja-JP" sz="1100" dirty="0">
                        <a:latin typeface="ＭＳ ゴシック" panose="020B0609070205080204" pitchFamily="49" charset="-128"/>
                        <a:ea typeface="ＭＳ ゴシック" panose="020B0609070205080204" pitchFamily="49" charset="-128"/>
                      </a:endParaRPr>
                    </a:p>
                    <a:p>
                      <a:pPr marL="0" indent="0" algn="l">
                        <a:buFont typeface="Arial" panose="020B0604020202020204" pitchFamily="34" charset="0"/>
                        <a:buNone/>
                      </a:pPr>
                      <a:r>
                        <a:rPr kumimoji="1" lang="ja-JP" altLang="en-US" sz="1100" dirty="0">
                          <a:latin typeface="ＭＳ ゴシック" panose="020B0609070205080204" pitchFamily="49" charset="-128"/>
                          <a:ea typeface="ＭＳ ゴシック" panose="020B0609070205080204" pitchFamily="49" charset="-128"/>
                        </a:rPr>
                        <a:t>　→（</a:t>
                      </a:r>
                      <a:r>
                        <a:rPr kumimoji="1" lang="en-US" altLang="ja-JP" sz="1100" dirty="0">
                          <a:latin typeface="ＭＳ ゴシック" panose="020B0609070205080204" pitchFamily="49" charset="-128"/>
                          <a:ea typeface="ＭＳ ゴシック" panose="020B0609070205080204" pitchFamily="49" charset="-128"/>
                        </a:rPr>
                        <a:t>45</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45</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60</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45</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45</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50</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÷6</a:t>
                      </a:r>
                      <a:r>
                        <a:rPr kumimoji="1" lang="ja-JP" altLang="en-US" sz="1100" dirty="0">
                          <a:latin typeface="ＭＳ ゴシック" panose="020B0609070205080204" pitchFamily="49" charset="-128"/>
                          <a:ea typeface="ＭＳ ゴシック" panose="020B0609070205080204" pitchFamily="49" charset="-128"/>
                        </a:rPr>
                        <a:t>　＝</a:t>
                      </a:r>
                      <a:r>
                        <a:rPr kumimoji="1" lang="en-US" altLang="ja-JP" sz="1100" dirty="0">
                          <a:latin typeface="ＭＳ ゴシック" panose="020B0609070205080204" pitchFamily="49" charset="-128"/>
                          <a:ea typeface="ＭＳ ゴシック" panose="020B0609070205080204" pitchFamily="49" charset="-128"/>
                        </a:rPr>
                        <a:t>48.333</a:t>
                      </a:r>
                      <a:r>
                        <a:rPr kumimoji="1" lang="ja-JP" altLang="en-US" sz="1100" dirty="0">
                          <a:latin typeface="ＭＳ ゴシック" panose="020B0609070205080204" pitchFamily="49" charset="-128"/>
                          <a:ea typeface="ＭＳ ゴシック" panose="020B0609070205080204" pitchFamily="49" charset="-128"/>
                        </a:rPr>
                        <a:t>･･･ 　　（Ａ）</a:t>
                      </a:r>
                      <a:endParaRPr kumimoji="1" lang="en-US" altLang="ja-JP" sz="1100" dirty="0">
                        <a:latin typeface="ＭＳ ゴシック" panose="020B0609070205080204" pitchFamily="49" charset="-128"/>
                        <a:ea typeface="ＭＳ ゴシック" panose="020B0609070205080204" pitchFamily="49" charset="-128"/>
                      </a:endParaRPr>
                    </a:p>
                    <a:p>
                      <a:pPr marL="171450" indent="-171450" algn="l">
                        <a:buFont typeface="Arial" panose="020B0604020202020204" pitchFamily="34" charset="0"/>
                        <a:buChar char="•"/>
                      </a:pPr>
                      <a:r>
                        <a:rPr kumimoji="1" lang="ja-JP" altLang="en-US" sz="1100" dirty="0">
                          <a:latin typeface="ＭＳ ゴシック" panose="020B0609070205080204" pitchFamily="49" charset="-128"/>
                          <a:ea typeface="ＭＳ ゴシック" panose="020B0609070205080204" pitchFamily="49" charset="-128"/>
                        </a:rPr>
                        <a:t>相談支援専門員数の員数（１月から６月の平均値）</a:t>
                      </a:r>
                      <a:endParaRPr kumimoji="1" lang="en-US" altLang="ja-JP" sz="1100" dirty="0">
                        <a:latin typeface="ＭＳ ゴシック" panose="020B0609070205080204" pitchFamily="49" charset="-128"/>
                        <a:ea typeface="ＭＳ ゴシック" panose="020B0609070205080204" pitchFamily="49" charset="-128"/>
                      </a:endParaRPr>
                    </a:p>
                    <a:p>
                      <a:pPr marL="0" indent="0" algn="l">
                        <a:buFont typeface="Arial" panose="020B0604020202020204" pitchFamily="34" charset="0"/>
                        <a:buNone/>
                      </a:pPr>
                      <a:r>
                        <a:rPr kumimoji="1" lang="ja-JP" altLang="en-US" sz="1100" dirty="0">
                          <a:latin typeface="ＭＳ ゴシック" panose="020B0609070205080204" pitchFamily="49" charset="-128"/>
                          <a:ea typeface="ＭＳ ゴシック" panose="020B0609070205080204" pitchFamily="49" charset="-128"/>
                        </a:rPr>
                        <a:t>　→（</a:t>
                      </a:r>
                      <a:r>
                        <a:rPr kumimoji="1" lang="en-US" altLang="ja-JP" sz="1100" dirty="0">
                          <a:latin typeface="ＭＳ ゴシック" panose="020B0609070205080204" pitchFamily="49" charset="-128"/>
                          <a:ea typeface="ＭＳ ゴシック" panose="020B0609070205080204" pitchFamily="49" charset="-128"/>
                        </a:rPr>
                        <a:t>1</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1</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1</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1</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1</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2</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÷6</a:t>
                      </a:r>
                      <a:r>
                        <a:rPr kumimoji="1" lang="ja-JP" altLang="en-US" sz="1100" dirty="0">
                          <a:latin typeface="ＭＳ ゴシック" panose="020B0609070205080204" pitchFamily="49" charset="-128"/>
                          <a:ea typeface="ＭＳ ゴシック" panose="020B0609070205080204" pitchFamily="49" charset="-128"/>
                        </a:rPr>
                        <a:t>　＝</a:t>
                      </a:r>
                      <a:r>
                        <a:rPr kumimoji="1" lang="en-US" altLang="ja-JP" sz="1100" dirty="0">
                          <a:latin typeface="ＭＳ ゴシック" panose="020B0609070205080204" pitchFamily="49" charset="-128"/>
                          <a:ea typeface="ＭＳ ゴシック" panose="020B0609070205080204" pitchFamily="49" charset="-128"/>
                        </a:rPr>
                        <a:t>1.166</a:t>
                      </a:r>
                      <a:r>
                        <a:rPr kumimoji="1" lang="ja-JP" altLang="en-US" sz="1100" dirty="0">
                          <a:latin typeface="ＭＳ ゴシック" panose="020B0609070205080204" pitchFamily="49" charset="-128"/>
                          <a:ea typeface="ＭＳ ゴシック" panose="020B0609070205080204" pitchFamily="49" charset="-128"/>
                        </a:rPr>
                        <a:t>･･･　　　　　　（Ｂ）</a:t>
                      </a:r>
                      <a:endParaRPr kumimoji="1" lang="en-US" altLang="ja-JP" sz="1100" dirty="0">
                        <a:latin typeface="ＭＳ ゴシック" panose="020B0609070205080204" pitchFamily="49" charset="-128"/>
                        <a:ea typeface="ＭＳ ゴシック" panose="020B0609070205080204" pitchFamily="49" charset="-128"/>
                      </a:endParaRPr>
                    </a:p>
                    <a:p>
                      <a:pPr marL="171450" indent="-171450" algn="l">
                        <a:buFont typeface="Arial" panose="020B0604020202020204" pitchFamily="34" charset="0"/>
                        <a:buChar char="•"/>
                      </a:pPr>
                      <a:r>
                        <a:rPr kumimoji="1" lang="ja-JP" altLang="en-US" sz="1100" dirty="0">
                          <a:latin typeface="ＭＳ ゴシック" panose="020B0609070205080204" pitchFamily="49" charset="-128"/>
                          <a:ea typeface="ＭＳ ゴシック" panose="020B0609070205080204" pitchFamily="49" charset="-128"/>
                        </a:rPr>
                        <a:t>取扱件数　→　（Ａ）</a:t>
                      </a:r>
                      <a:r>
                        <a:rPr kumimoji="1" lang="en-US" altLang="ja-JP" sz="1100" dirty="0">
                          <a:latin typeface="ＭＳ ゴシック" panose="020B0609070205080204" pitchFamily="49" charset="-128"/>
                          <a:ea typeface="ＭＳ ゴシック" panose="020B0609070205080204" pitchFamily="49" charset="-128"/>
                        </a:rPr>
                        <a:t>÷</a:t>
                      </a:r>
                      <a:r>
                        <a:rPr kumimoji="1" lang="ja-JP" altLang="en-US" sz="1100" dirty="0">
                          <a:latin typeface="ＭＳ ゴシック" panose="020B0609070205080204" pitchFamily="49" charset="-128"/>
                          <a:ea typeface="ＭＳ ゴシック" panose="020B0609070205080204" pitchFamily="49" charset="-128"/>
                        </a:rPr>
                        <a:t>（Ｂ）　＝</a:t>
                      </a:r>
                      <a:r>
                        <a:rPr kumimoji="1" lang="en-US" altLang="ja-JP" sz="1100" dirty="0">
                          <a:latin typeface="ＭＳ ゴシック" panose="020B0609070205080204" pitchFamily="49" charset="-128"/>
                          <a:ea typeface="ＭＳ ゴシック" panose="020B0609070205080204" pitchFamily="49" charset="-128"/>
                        </a:rPr>
                        <a:t>41.428</a:t>
                      </a:r>
                      <a:r>
                        <a:rPr kumimoji="1" lang="ja-JP" altLang="en-US" sz="1100" dirty="0">
                          <a:latin typeface="ＭＳ ゴシック" panose="020B0609070205080204" pitchFamily="49" charset="-128"/>
                          <a:ea typeface="ＭＳ ゴシック" panose="020B0609070205080204" pitchFamily="49" charset="-128"/>
                        </a:rPr>
                        <a:t>･･･　   　 （Ｃ）</a:t>
                      </a:r>
                      <a:endParaRPr kumimoji="1" lang="en-US" altLang="ja-JP" sz="1100" dirty="0">
                        <a:latin typeface="ＭＳ ゴシック" panose="020B0609070205080204" pitchFamily="49" charset="-128"/>
                        <a:ea typeface="ＭＳ ゴシック" panose="020B0609070205080204" pitchFamily="49" charset="-128"/>
                      </a:endParaRPr>
                    </a:p>
                    <a:p>
                      <a:pPr marL="171450" indent="-171450" algn="l">
                        <a:buFont typeface="Arial" panose="020B0604020202020204" pitchFamily="34" charset="0"/>
                        <a:buChar char="•"/>
                      </a:pPr>
                      <a:r>
                        <a:rPr kumimoji="1" lang="ja-JP" altLang="en-US" sz="1300" b="1" u="sng" dirty="0">
                          <a:latin typeface="ＭＳ ゴシック" panose="020B0609070205080204" pitchFamily="49" charset="-128"/>
                          <a:ea typeface="ＭＳ ゴシック" panose="020B0609070205080204" pitchFamily="49" charset="-128"/>
                        </a:rPr>
                        <a:t>（Ｃ）が</a:t>
                      </a:r>
                      <a:r>
                        <a:rPr kumimoji="1" lang="en-US" altLang="ja-JP" sz="1300" b="1" u="sng" dirty="0">
                          <a:latin typeface="ＭＳ ゴシック" panose="020B0609070205080204" pitchFamily="49" charset="-128"/>
                          <a:ea typeface="ＭＳ ゴシック" panose="020B0609070205080204" pitchFamily="49" charset="-128"/>
                        </a:rPr>
                        <a:t>40</a:t>
                      </a:r>
                      <a:r>
                        <a:rPr kumimoji="1" lang="ja-JP" altLang="en-US" sz="1300" b="1" u="sng" dirty="0">
                          <a:latin typeface="ＭＳ ゴシック" panose="020B0609070205080204" pitchFamily="49" charset="-128"/>
                          <a:ea typeface="ＭＳ ゴシック" panose="020B0609070205080204" pitchFamily="49" charset="-128"/>
                        </a:rPr>
                        <a:t>以上のため、</a:t>
                      </a:r>
                      <a:r>
                        <a:rPr kumimoji="1" lang="ja-JP" altLang="en-US" sz="1100" dirty="0">
                          <a:latin typeface="ＭＳ ゴシック" panose="020B0609070205080204" pitchFamily="49" charset="-128"/>
                          <a:ea typeface="ＭＳ ゴシック" panose="020B0609070205080204" pitchFamily="49" charset="-128"/>
                        </a:rPr>
                        <a:t>基本報酬の減算単価を算定する必要があり、算定する数は、</a:t>
                      </a:r>
                      <a:endParaRPr kumimoji="1" lang="en-US" altLang="ja-JP" sz="1100" dirty="0">
                        <a:latin typeface="ＭＳ ゴシック" panose="020B0609070205080204" pitchFamily="49" charset="-128"/>
                        <a:ea typeface="ＭＳ ゴシック" panose="020B0609070205080204" pitchFamily="49" charset="-128"/>
                      </a:endParaRPr>
                    </a:p>
                    <a:p>
                      <a:pPr marL="0" indent="0" algn="l">
                        <a:buFont typeface="Arial" panose="020B0604020202020204" pitchFamily="34" charset="0"/>
                        <a:buNone/>
                      </a:pPr>
                      <a:r>
                        <a:rPr kumimoji="1" lang="ja-JP" altLang="en-US" sz="1100" dirty="0">
                          <a:latin typeface="ＭＳ ゴシック" panose="020B0609070205080204" pitchFamily="49" charset="-128"/>
                          <a:ea typeface="ＭＳ ゴシック" panose="020B0609070205080204" pitchFamily="49" charset="-128"/>
                        </a:rPr>
                        <a:t>　→（（Ｃ）</a:t>
                      </a:r>
                      <a:r>
                        <a:rPr kumimoji="1" lang="en-US" altLang="ja-JP" sz="1100" dirty="0">
                          <a:latin typeface="ＭＳ ゴシック" panose="020B0609070205080204" pitchFamily="49" charset="-128"/>
                          <a:ea typeface="ＭＳ ゴシック" panose="020B0609070205080204" pitchFamily="49" charset="-128"/>
                        </a:rPr>
                        <a:t>-39</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a:t>
                      </a:r>
                      <a:r>
                        <a:rPr kumimoji="1" lang="ja-JP" altLang="en-US" sz="1100" dirty="0">
                          <a:latin typeface="ＭＳ ゴシック" panose="020B0609070205080204" pitchFamily="49" charset="-128"/>
                          <a:ea typeface="ＭＳ ゴシック" panose="020B0609070205080204" pitchFamily="49" charset="-128"/>
                        </a:rPr>
                        <a:t>（Ｂ）＝</a:t>
                      </a:r>
                      <a:r>
                        <a:rPr kumimoji="1" lang="en-US" altLang="ja-JP" sz="1100" dirty="0">
                          <a:latin typeface="ＭＳ ゴシック" panose="020B0609070205080204" pitchFamily="49" charset="-128"/>
                          <a:ea typeface="ＭＳ ゴシック" panose="020B0609070205080204" pitchFamily="49" charset="-128"/>
                        </a:rPr>
                        <a:t>2</a:t>
                      </a:r>
                      <a:r>
                        <a:rPr kumimoji="1" lang="ja-JP" altLang="en-US" sz="1100" dirty="0">
                          <a:latin typeface="ＭＳ ゴシック" panose="020B0609070205080204" pitchFamily="49" charset="-128"/>
                          <a:ea typeface="ＭＳ ゴシック" panose="020B0609070205080204" pitchFamily="49" charset="-128"/>
                        </a:rPr>
                        <a:t>（小数点以下切り捨て）となる。</a:t>
                      </a:r>
                      <a:endParaRPr kumimoji="1" lang="en-US" altLang="ja-JP" sz="1100" dirty="0">
                        <a:latin typeface="ＭＳ ゴシック" panose="020B0609070205080204" pitchFamily="49" charset="-128"/>
                        <a:ea typeface="ＭＳ ゴシック" panose="020B0609070205080204" pitchFamily="49" charset="-128"/>
                      </a:endParaRPr>
                    </a:p>
                    <a:p>
                      <a:pPr marL="171450" indent="-171450" algn="l">
                        <a:buFont typeface="Arial" panose="020B0604020202020204" pitchFamily="34" charset="0"/>
                        <a:buChar char="•"/>
                      </a:pPr>
                      <a:r>
                        <a:rPr kumimoji="1" lang="ja-JP" altLang="en-US" sz="1100" dirty="0">
                          <a:latin typeface="ＭＳ ゴシック" panose="020B0609070205080204" pitchFamily="49" charset="-128"/>
                          <a:ea typeface="ＭＳ ゴシック" panose="020B0609070205080204" pitchFamily="49" charset="-128"/>
                        </a:rPr>
                        <a:t>７月の請求件数の</a:t>
                      </a:r>
                      <a:r>
                        <a:rPr kumimoji="1" lang="en-US" altLang="ja-JP" sz="1100" dirty="0">
                          <a:latin typeface="ＭＳ ゴシック" panose="020B0609070205080204" pitchFamily="49" charset="-128"/>
                          <a:ea typeface="ＭＳ ゴシック" panose="020B0609070205080204" pitchFamily="49" charset="-128"/>
                        </a:rPr>
                        <a:t>60</a:t>
                      </a:r>
                      <a:r>
                        <a:rPr kumimoji="1" lang="ja-JP" altLang="en-US" sz="1100" dirty="0">
                          <a:latin typeface="ＭＳ ゴシック" panose="020B0609070205080204" pitchFamily="49" charset="-128"/>
                          <a:ea typeface="ＭＳ ゴシック" panose="020B0609070205080204" pitchFamily="49" charset="-128"/>
                        </a:rPr>
                        <a:t>件の内</a:t>
                      </a:r>
                      <a:r>
                        <a:rPr kumimoji="1" lang="en-US" altLang="ja-JP" sz="1300" b="1" u="sng" dirty="0">
                          <a:latin typeface="ＭＳ ゴシック" panose="020B0609070205080204" pitchFamily="49" charset="-128"/>
                          <a:ea typeface="ＭＳ ゴシック" panose="020B0609070205080204" pitchFamily="49" charset="-128"/>
                        </a:rPr>
                        <a:t>2</a:t>
                      </a:r>
                      <a:r>
                        <a:rPr kumimoji="1" lang="ja-JP" altLang="en-US" sz="1300" b="1" u="sng" dirty="0">
                          <a:latin typeface="ＭＳ ゴシック" panose="020B0609070205080204" pitchFamily="49" charset="-128"/>
                          <a:ea typeface="ＭＳ ゴシック" panose="020B0609070205080204" pitchFamily="49" charset="-128"/>
                        </a:rPr>
                        <a:t>件</a:t>
                      </a:r>
                      <a:r>
                        <a:rPr kumimoji="1" lang="ja-JP" altLang="en-US" sz="1100" dirty="0">
                          <a:latin typeface="ＭＳ ゴシック" panose="020B0609070205080204" pitchFamily="49" charset="-128"/>
                          <a:ea typeface="ＭＳ ゴシック" panose="020B0609070205080204" pitchFamily="49" charset="-128"/>
                        </a:rPr>
                        <a:t>を</a:t>
                      </a:r>
                      <a:r>
                        <a:rPr kumimoji="1" lang="ja-JP" altLang="en-US" sz="1300" b="1" u="sng" dirty="0">
                          <a:latin typeface="ＭＳ ゴシック" panose="020B0609070205080204" pitchFamily="49" charset="-128"/>
                          <a:ea typeface="ＭＳ ゴシック" panose="020B0609070205080204" pitchFamily="49" charset="-128"/>
                        </a:rPr>
                        <a:t>基本報酬（</a:t>
                      </a:r>
                      <a:r>
                        <a:rPr kumimoji="1" lang="en-US" altLang="ja-JP" sz="1300" b="1" u="sng" dirty="0">
                          <a:latin typeface="ＭＳ ゴシック" panose="020B0609070205080204" pitchFamily="49" charset="-128"/>
                          <a:ea typeface="ＭＳ ゴシック" panose="020B0609070205080204" pitchFamily="49" charset="-128"/>
                        </a:rPr>
                        <a:t>Ⅱ</a:t>
                      </a:r>
                      <a:r>
                        <a:rPr kumimoji="1" lang="ja-JP" altLang="en-US" sz="1300" b="1" u="sng" dirty="0">
                          <a:latin typeface="ＭＳ ゴシック" panose="020B0609070205080204" pitchFamily="49" charset="-128"/>
                          <a:ea typeface="ＭＳ ゴシック" panose="020B0609070205080204" pitchFamily="49" charset="-128"/>
                        </a:rPr>
                        <a:t>）</a:t>
                      </a:r>
                      <a:r>
                        <a:rPr kumimoji="1" lang="ja-JP" altLang="en-US" sz="1100" b="0" dirty="0">
                          <a:latin typeface="ＭＳ ゴシック" panose="020B0609070205080204" pitchFamily="49" charset="-128"/>
                          <a:ea typeface="ＭＳ ゴシック" panose="020B0609070205080204" pitchFamily="49" charset="-128"/>
                        </a:rPr>
                        <a:t>で算定</a:t>
                      </a:r>
                      <a:r>
                        <a:rPr kumimoji="1" lang="ja-JP" altLang="en-US" sz="1100" dirty="0">
                          <a:latin typeface="ＭＳ ゴシック" panose="020B0609070205080204" pitchFamily="49" charset="-128"/>
                          <a:ea typeface="ＭＳ ゴシック" panose="020B0609070205080204" pitchFamily="49" charset="-128"/>
                        </a:rPr>
                        <a:t>する。 </a:t>
                      </a:r>
                      <a:endParaRPr kumimoji="1" lang="en-US" altLang="ja-JP" sz="1100" dirty="0">
                        <a:latin typeface="ＭＳ ゴシック" panose="020B0609070205080204" pitchFamily="49" charset="-128"/>
                        <a:ea typeface="ＭＳ ゴシック" panose="020B0609070205080204" pitchFamily="49" charset="-128"/>
                      </a:endParaRPr>
                    </a:p>
                  </a:txBody>
                  <a:tcPr marL="84406" marR="84406" marT="42203" marB="42203" anchor="ctr">
                    <a:lnR w="12700" cap="flat" cmpd="sng" algn="ctr">
                      <a:solidFill>
                        <a:schemeClr val="tx1"/>
                      </a:solidFill>
                      <a:prstDash val="sysDash"/>
                      <a:round/>
                      <a:headEnd type="none" w="med" len="med"/>
                      <a:tailEnd type="none" w="med" len="med"/>
                    </a:lnR>
                  </a:tcPr>
                </a:tc>
                <a:tc>
                  <a:txBody>
                    <a:bodyPr/>
                    <a:lstStyle/>
                    <a:p>
                      <a:pPr marL="171450" indent="-171450" algn="l">
                        <a:buFont typeface="Arial" panose="020B0604020202020204" pitchFamily="34" charset="0"/>
                        <a:buChar char="•"/>
                      </a:pPr>
                      <a:r>
                        <a:rPr kumimoji="1" lang="ja-JP" altLang="en-US" sz="1100" dirty="0">
                          <a:latin typeface="ＭＳ ゴシック" panose="020B0609070205080204" pitchFamily="49" charset="-128"/>
                          <a:ea typeface="ＭＳ ゴシック" panose="020B0609070205080204" pitchFamily="49" charset="-128"/>
                        </a:rPr>
                        <a:t>計画相談支援対象者等の数（２月から７月の平均値）</a:t>
                      </a:r>
                      <a:endParaRPr kumimoji="1" lang="en-US" altLang="ja-JP" sz="1100" dirty="0">
                        <a:latin typeface="ＭＳ ゴシック" panose="020B0609070205080204" pitchFamily="49" charset="-128"/>
                        <a:ea typeface="ＭＳ ゴシック" panose="020B0609070205080204" pitchFamily="49" charset="-128"/>
                      </a:endParaRPr>
                    </a:p>
                    <a:p>
                      <a:pPr marL="0" indent="0" algn="l">
                        <a:buFont typeface="Arial" panose="020B0604020202020204" pitchFamily="34" charset="0"/>
                        <a:buNone/>
                      </a:pPr>
                      <a:r>
                        <a:rPr kumimoji="1" lang="ja-JP" altLang="en-US" sz="1100" dirty="0">
                          <a:latin typeface="ＭＳ ゴシック" panose="020B0609070205080204" pitchFamily="49" charset="-128"/>
                          <a:ea typeface="ＭＳ ゴシック" panose="020B0609070205080204" pitchFamily="49" charset="-128"/>
                        </a:rPr>
                        <a:t>　→（</a:t>
                      </a:r>
                      <a:r>
                        <a:rPr kumimoji="1" lang="en-US" altLang="ja-JP" sz="1100" dirty="0">
                          <a:latin typeface="ＭＳ ゴシック" panose="020B0609070205080204" pitchFamily="49" charset="-128"/>
                          <a:ea typeface="ＭＳ ゴシック" panose="020B0609070205080204" pitchFamily="49" charset="-128"/>
                        </a:rPr>
                        <a:t>45</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60</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45</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45</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50</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60</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÷6</a:t>
                      </a:r>
                      <a:r>
                        <a:rPr kumimoji="1" lang="ja-JP" altLang="en-US" sz="1100" dirty="0">
                          <a:latin typeface="ＭＳ ゴシック" panose="020B0609070205080204" pitchFamily="49" charset="-128"/>
                          <a:ea typeface="ＭＳ ゴシック" panose="020B0609070205080204" pitchFamily="49" charset="-128"/>
                        </a:rPr>
                        <a:t>　＝</a:t>
                      </a:r>
                      <a:r>
                        <a:rPr kumimoji="1" lang="en-US" altLang="ja-JP" sz="1100" dirty="0">
                          <a:latin typeface="ＭＳ ゴシック" panose="020B0609070205080204" pitchFamily="49" charset="-128"/>
                          <a:ea typeface="ＭＳ ゴシック" panose="020B0609070205080204" pitchFamily="49" charset="-128"/>
                        </a:rPr>
                        <a:t>50.833</a:t>
                      </a:r>
                      <a:r>
                        <a:rPr kumimoji="1" lang="ja-JP" altLang="en-US" sz="1100" dirty="0">
                          <a:latin typeface="ＭＳ ゴシック" panose="020B0609070205080204" pitchFamily="49" charset="-128"/>
                          <a:ea typeface="ＭＳ ゴシック" panose="020B0609070205080204" pitchFamily="49" charset="-128"/>
                        </a:rPr>
                        <a:t>･･･　　　（Ａ）</a:t>
                      </a:r>
                      <a:endParaRPr kumimoji="1" lang="en-US" altLang="ja-JP" sz="1100" dirty="0">
                        <a:latin typeface="ＭＳ ゴシック" panose="020B0609070205080204" pitchFamily="49" charset="-128"/>
                        <a:ea typeface="ＭＳ ゴシック" panose="020B0609070205080204" pitchFamily="49" charset="-128"/>
                      </a:endParaRPr>
                    </a:p>
                    <a:p>
                      <a:pPr marL="171450" indent="-171450" algn="l">
                        <a:buFont typeface="Arial" panose="020B0604020202020204" pitchFamily="34" charset="0"/>
                        <a:buChar char="•"/>
                      </a:pPr>
                      <a:r>
                        <a:rPr kumimoji="1" lang="ja-JP" altLang="en-US" sz="1100" dirty="0">
                          <a:latin typeface="ＭＳ ゴシック" panose="020B0609070205080204" pitchFamily="49" charset="-128"/>
                          <a:ea typeface="ＭＳ ゴシック" panose="020B0609070205080204" pitchFamily="49" charset="-128"/>
                        </a:rPr>
                        <a:t>相談支援専門員の員数（２月から７月の平均値）</a:t>
                      </a:r>
                      <a:endParaRPr kumimoji="1" lang="en-US" altLang="ja-JP" sz="1100" dirty="0">
                        <a:latin typeface="ＭＳ ゴシック" panose="020B0609070205080204" pitchFamily="49" charset="-128"/>
                        <a:ea typeface="ＭＳ ゴシック" panose="020B0609070205080204" pitchFamily="49" charset="-128"/>
                      </a:endParaRPr>
                    </a:p>
                    <a:p>
                      <a:pPr marL="0" indent="0" algn="l">
                        <a:buFont typeface="Arial" panose="020B0604020202020204" pitchFamily="34" charset="0"/>
                        <a:buNone/>
                      </a:pPr>
                      <a:r>
                        <a:rPr kumimoji="1" lang="ja-JP" altLang="en-US" sz="1100" dirty="0">
                          <a:latin typeface="ＭＳ ゴシック" panose="020B0609070205080204" pitchFamily="49" charset="-128"/>
                          <a:ea typeface="ＭＳ ゴシック" panose="020B0609070205080204" pitchFamily="49" charset="-128"/>
                        </a:rPr>
                        <a:t>　→（</a:t>
                      </a:r>
                      <a:r>
                        <a:rPr kumimoji="1" lang="en-US" altLang="ja-JP" sz="1100" dirty="0">
                          <a:latin typeface="ＭＳ ゴシック" panose="020B0609070205080204" pitchFamily="49" charset="-128"/>
                          <a:ea typeface="ＭＳ ゴシック" panose="020B0609070205080204" pitchFamily="49" charset="-128"/>
                        </a:rPr>
                        <a:t>1</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1</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1</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1</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2</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2</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÷6</a:t>
                      </a:r>
                      <a:r>
                        <a:rPr kumimoji="1" lang="ja-JP" altLang="en-US" sz="1100" dirty="0">
                          <a:latin typeface="ＭＳ ゴシック" panose="020B0609070205080204" pitchFamily="49" charset="-128"/>
                          <a:ea typeface="ＭＳ ゴシック" panose="020B0609070205080204" pitchFamily="49" charset="-128"/>
                        </a:rPr>
                        <a:t>　　　　＝</a:t>
                      </a:r>
                      <a:r>
                        <a:rPr kumimoji="1" lang="en-US" altLang="ja-JP" sz="1100" dirty="0">
                          <a:latin typeface="ＭＳ ゴシック" panose="020B0609070205080204" pitchFamily="49" charset="-128"/>
                          <a:ea typeface="ＭＳ ゴシック" panose="020B0609070205080204" pitchFamily="49" charset="-128"/>
                        </a:rPr>
                        <a:t>1.333</a:t>
                      </a:r>
                      <a:r>
                        <a:rPr kumimoji="1" lang="ja-JP" altLang="en-US" sz="1100" dirty="0">
                          <a:latin typeface="ＭＳ ゴシック" panose="020B0609070205080204" pitchFamily="49" charset="-128"/>
                          <a:ea typeface="ＭＳ ゴシック" panose="020B0609070205080204" pitchFamily="49" charset="-128"/>
                        </a:rPr>
                        <a:t>･･･　　　</a:t>
                      </a:r>
                      <a:r>
                        <a:rPr kumimoji="1" lang="ja-JP" altLang="en-US" sz="1100" baseline="0" dirty="0">
                          <a:latin typeface="ＭＳ ゴシック" panose="020B0609070205080204" pitchFamily="49" charset="-128"/>
                          <a:ea typeface="ＭＳ ゴシック" panose="020B0609070205080204" pitchFamily="49" charset="-128"/>
                        </a:rPr>
                        <a:t> </a:t>
                      </a:r>
                      <a:r>
                        <a:rPr kumimoji="1" lang="ja-JP" altLang="en-US" sz="1100" dirty="0">
                          <a:latin typeface="ＭＳ ゴシック" panose="020B0609070205080204" pitchFamily="49" charset="-128"/>
                          <a:ea typeface="ＭＳ ゴシック" panose="020B0609070205080204" pitchFamily="49" charset="-128"/>
                        </a:rPr>
                        <a:t>（Ｂ）</a:t>
                      </a:r>
                      <a:endParaRPr kumimoji="1" lang="en-US" altLang="ja-JP" sz="1100" dirty="0">
                        <a:latin typeface="ＭＳ ゴシック" panose="020B0609070205080204" pitchFamily="49" charset="-128"/>
                        <a:ea typeface="ＭＳ ゴシック" panose="020B0609070205080204" pitchFamily="49" charset="-128"/>
                      </a:endParaRPr>
                    </a:p>
                    <a:p>
                      <a:pPr marL="171450" indent="-171450" algn="l">
                        <a:buFont typeface="Arial" panose="020B0604020202020204" pitchFamily="34" charset="0"/>
                        <a:buChar char="•"/>
                      </a:pPr>
                      <a:r>
                        <a:rPr kumimoji="1" lang="ja-JP" altLang="en-US" sz="1100" dirty="0">
                          <a:latin typeface="ＭＳ ゴシック" panose="020B0609070205080204" pitchFamily="49" charset="-128"/>
                          <a:ea typeface="ＭＳ ゴシック" panose="020B0609070205080204" pitchFamily="49" charset="-128"/>
                        </a:rPr>
                        <a:t>取扱件数　→　（Ａ）</a:t>
                      </a:r>
                      <a:r>
                        <a:rPr kumimoji="1" lang="en-US" altLang="ja-JP" sz="1100" dirty="0">
                          <a:latin typeface="ＭＳ ゴシック" panose="020B0609070205080204" pitchFamily="49" charset="-128"/>
                          <a:ea typeface="ＭＳ ゴシック" panose="020B0609070205080204" pitchFamily="49" charset="-128"/>
                        </a:rPr>
                        <a:t>÷</a:t>
                      </a:r>
                      <a:r>
                        <a:rPr kumimoji="1" lang="ja-JP" altLang="en-US" sz="1100" dirty="0">
                          <a:latin typeface="ＭＳ ゴシック" panose="020B0609070205080204" pitchFamily="49" charset="-128"/>
                          <a:ea typeface="ＭＳ ゴシック" panose="020B0609070205080204" pitchFamily="49" charset="-128"/>
                        </a:rPr>
                        <a:t>（Ｂ）　　 ＝</a:t>
                      </a:r>
                      <a:r>
                        <a:rPr kumimoji="1" lang="en-US" altLang="ja-JP" sz="1100" dirty="0">
                          <a:latin typeface="ＭＳ ゴシック" panose="020B0609070205080204" pitchFamily="49" charset="-128"/>
                          <a:ea typeface="ＭＳ ゴシック" panose="020B0609070205080204" pitchFamily="49" charset="-128"/>
                        </a:rPr>
                        <a:t>38.125         </a:t>
                      </a:r>
                      <a:r>
                        <a:rPr kumimoji="1" lang="ja-JP" altLang="en-US" sz="1100" dirty="0">
                          <a:latin typeface="ＭＳ ゴシック" panose="020B0609070205080204" pitchFamily="49" charset="-128"/>
                          <a:ea typeface="ＭＳ ゴシック" panose="020B0609070205080204" pitchFamily="49" charset="-128"/>
                        </a:rPr>
                        <a:t>（Ｃ）</a:t>
                      </a:r>
                      <a:endParaRPr kumimoji="1" lang="en-US" altLang="ja-JP" sz="1100" dirty="0">
                        <a:latin typeface="ＭＳ ゴシック" panose="020B0609070205080204" pitchFamily="49" charset="-128"/>
                        <a:ea typeface="ＭＳ ゴシック" panose="020B0609070205080204" pitchFamily="49" charset="-128"/>
                      </a:endParaRPr>
                    </a:p>
                    <a:p>
                      <a:pPr marL="171450" indent="-171450" algn="l">
                        <a:buFont typeface="Arial" panose="020B0604020202020204" pitchFamily="34" charset="0"/>
                        <a:buChar char="•"/>
                      </a:pPr>
                      <a:r>
                        <a:rPr kumimoji="1" lang="ja-JP" altLang="en-US" sz="1300" b="1" u="sng" dirty="0">
                          <a:latin typeface="ＭＳ ゴシック" panose="020B0609070205080204" pitchFamily="49" charset="-128"/>
                          <a:ea typeface="ＭＳ ゴシック" panose="020B0609070205080204" pitchFamily="49" charset="-128"/>
                        </a:rPr>
                        <a:t>（Ｃ）が</a:t>
                      </a:r>
                      <a:r>
                        <a:rPr kumimoji="1" lang="en-US" altLang="ja-JP" sz="1300" b="1" u="sng" dirty="0">
                          <a:latin typeface="ＭＳ ゴシック" panose="020B0609070205080204" pitchFamily="49" charset="-128"/>
                          <a:ea typeface="ＭＳ ゴシック" panose="020B0609070205080204" pitchFamily="49" charset="-128"/>
                        </a:rPr>
                        <a:t>40</a:t>
                      </a:r>
                      <a:r>
                        <a:rPr kumimoji="1" lang="ja-JP" altLang="en-US" sz="1300" b="1" u="sng" dirty="0">
                          <a:latin typeface="ＭＳ ゴシック" panose="020B0609070205080204" pitchFamily="49" charset="-128"/>
                          <a:ea typeface="ＭＳ ゴシック" panose="020B0609070205080204" pitchFamily="49" charset="-128"/>
                        </a:rPr>
                        <a:t>未満のため、</a:t>
                      </a:r>
                      <a:r>
                        <a:rPr kumimoji="1" lang="ja-JP" altLang="en-US" sz="1100" dirty="0">
                          <a:latin typeface="ＭＳ ゴシック" panose="020B0609070205080204" pitchFamily="49" charset="-128"/>
                          <a:ea typeface="ＭＳ ゴシック" panose="020B0609070205080204" pitchFamily="49" charset="-128"/>
                        </a:rPr>
                        <a:t>８月の請求においては、</a:t>
                      </a:r>
                      <a:r>
                        <a:rPr kumimoji="1" lang="ja-JP" altLang="en-US" sz="1300" b="1" u="sng" dirty="0">
                          <a:latin typeface="ＭＳ ゴシック" panose="020B0609070205080204" pitchFamily="49" charset="-128"/>
                          <a:ea typeface="ＭＳ ゴシック" panose="020B0609070205080204" pitchFamily="49" charset="-128"/>
                        </a:rPr>
                        <a:t>基本報酬（</a:t>
                      </a:r>
                      <a:r>
                        <a:rPr kumimoji="1" lang="en-US" altLang="ja-JP" sz="1300" b="1" u="sng" dirty="0">
                          <a:latin typeface="ＭＳ ゴシック" panose="020B0609070205080204" pitchFamily="49" charset="-128"/>
                          <a:ea typeface="ＭＳ ゴシック" panose="020B0609070205080204" pitchFamily="49" charset="-128"/>
                        </a:rPr>
                        <a:t>Ⅱ</a:t>
                      </a:r>
                      <a:r>
                        <a:rPr kumimoji="1" lang="ja-JP" altLang="en-US" sz="1300" b="1" u="sng" dirty="0">
                          <a:latin typeface="ＭＳ ゴシック" panose="020B0609070205080204" pitchFamily="49" charset="-128"/>
                          <a:ea typeface="ＭＳ ゴシック" panose="020B0609070205080204" pitchFamily="49" charset="-128"/>
                        </a:rPr>
                        <a:t>）は算定せず</a:t>
                      </a:r>
                      <a:r>
                        <a:rPr kumimoji="1" lang="ja-JP" altLang="en-US" sz="1100" dirty="0">
                          <a:latin typeface="ＭＳ ゴシック" panose="020B0609070205080204" pitchFamily="49" charset="-128"/>
                          <a:ea typeface="ＭＳ ゴシック" panose="020B0609070205080204" pitchFamily="49" charset="-128"/>
                        </a:rPr>
                        <a:t>、全てサービス利用支援費（障害児支援利用援助費）（</a:t>
                      </a:r>
                      <a:r>
                        <a:rPr kumimoji="1" lang="en-US" altLang="ja-JP" sz="1100" dirty="0">
                          <a:latin typeface="ＭＳ ゴシック" panose="020B0609070205080204" pitchFamily="49" charset="-128"/>
                          <a:ea typeface="ＭＳ ゴシック" panose="020B0609070205080204" pitchFamily="49" charset="-128"/>
                        </a:rPr>
                        <a:t>Ⅰ</a:t>
                      </a:r>
                      <a:r>
                        <a:rPr kumimoji="1" lang="ja-JP" altLang="en-US" sz="1100" dirty="0">
                          <a:latin typeface="ＭＳ ゴシック" panose="020B0609070205080204" pitchFamily="49" charset="-128"/>
                          <a:ea typeface="ＭＳ ゴシック" panose="020B0609070205080204" pitchFamily="49" charset="-128"/>
                        </a:rPr>
                        <a:t>）又は継続サービス利用支援費（障害児支援利用援助費）（</a:t>
                      </a:r>
                      <a:r>
                        <a:rPr kumimoji="1" lang="en-US" altLang="ja-JP" sz="1100" dirty="0">
                          <a:latin typeface="ＭＳ ゴシック" panose="020B0609070205080204" pitchFamily="49" charset="-128"/>
                          <a:ea typeface="ＭＳ ゴシック" panose="020B0609070205080204" pitchFamily="49" charset="-128"/>
                        </a:rPr>
                        <a:t>Ⅰ</a:t>
                      </a:r>
                      <a:r>
                        <a:rPr kumimoji="1" lang="ja-JP" altLang="en-US" sz="1100" dirty="0">
                          <a:latin typeface="ＭＳ ゴシック" panose="020B0609070205080204" pitchFamily="49" charset="-128"/>
                          <a:ea typeface="ＭＳ ゴシック" panose="020B0609070205080204" pitchFamily="49" charset="-128"/>
                        </a:rPr>
                        <a:t>）を算定する。</a:t>
                      </a:r>
                      <a:endParaRPr kumimoji="1" lang="en-US" altLang="ja-JP" sz="1100" dirty="0">
                        <a:latin typeface="ＭＳ ゴシック" panose="020B0609070205080204" pitchFamily="49" charset="-128"/>
                        <a:ea typeface="ＭＳ ゴシック" panose="020B0609070205080204" pitchFamily="49" charset="-128"/>
                      </a:endParaRPr>
                    </a:p>
                  </a:txBody>
                  <a:tcPr marL="84406" marR="84406" marT="42203" marB="42203" anchor="ct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7" name="正方形/長方形 16"/>
          <p:cNvSpPr/>
          <p:nvPr/>
        </p:nvSpPr>
        <p:spPr>
          <a:xfrm>
            <a:off x="185051" y="2830780"/>
            <a:ext cx="2791695" cy="26587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292" dirty="0"/>
              <a:t>考え方と具体的な算出方法</a:t>
            </a:r>
          </a:p>
        </p:txBody>
      </p:sp>
      <p:sp>
        <p:nvSpPr>
          <p:cNvPr id="2" name="スライド番号プレースホルダー 1"/>
          <p:cNvSpPr>
            <a:spLocks noGrp="1"/>
          </p:cNvSpPr>
          <p:nvPr>
            <p:ph type="sldNum" sz="quarter" idx="12"/>
          </p:nvPr>
        </p:nvSpPr>
        <p:spPr>
          <a:xfrm>
            <a:off x="7072244" y="6512976"/>
            <a:ext cx="2057400" cy="365125"/>
          </a:xfrm>
        </p:spPr>
        <p:txBody>
          <a:bodyPr/>
          <a:lstStyle/>
          <a:p>
            <a:pPr>
              <a:defRPr/>
            </a:pPr>
            <a:fld id="{804D6B79-3AEB-42FE-A736-A41F7AEA0445}" type="slidenum">
              <a:rPr lang="en-US" altLang="ja-JP" smtClean="0"/>
              <a:pPr>
                <a:defRPr/>
              </a:pPr>
              <a:t>83</a:t>
            </a:fld>
            <a:endParaRPr lang="en-US" altLang="ja-JP"/>
          </a:p>
        </p:txBody>
      </p:sp>
      <p:sp>
        <p:nvSpPr>
          <p:cNvPr id="12"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3676907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18582" y="437899"/>
            <a:ext cx="8906836" cy="5982203"/>
          </a:xfrm>
          <a:prstGeom prst="rect">
            <a:avLst/>
          </a:prstGeom>
          <a:solidFill>
            <a:schemeClr val="bg1"/>
          </a:solidFill>
          <a:ln w="12700">
            <a:solidFill>
              <a:schemeClr val="tx1"/>
            </a:solidFill>
            <a:miter lim="800000"/>
            <a:headEnd/>
            <a:tailEnd/>
          </a:ln>
          <a:effectLst/>
        </p:spPr>
        <p:txBody>
          <a:bodyPr/>
          <a:lstStyle/>
          <a:p>
            <a:pPr>
              <a:defRPr/>
            </a:pPr>
            <a:r>
              <a:rPr lang="ja-JP" altLang="en-US" sz="1292" u="sng" dirty="0">
                <a:solidFill>
                  <a:prstClr val="black"/>
                </a:solidFill>
                <a:latin typeface="ＭＳ ゴシック" panose="020B0609070205080204" pitchFamily="49" charset="-128"/>
                <a:ea typeface="ＭＳ ゴシック" panose="020B0609070205080204" pitchFamily="49" charset="-128"/>
              </a:rPr>
              <a:t>（加算）</a:t>
            </a:r>
            <a:endParaRPr lang="en-US" altLang="ja-JP" sz="1292" u="sng" dirty="0">
              <a:solidFill>
                <a:prstClr val="black"/>
              </a:solidFill>
              <a:latin typeface="ＭＳ ゴシック" panose="020B0609070205080204" pitchFamily="49" charset="-128"/>
              <a:ea typeface="ＭＳ ゴシック" panose="020B0609070205080204" pitchFamily="49" charset="-128"/>
            </a:endParaRPr>
          </a:p>
          <a:p>
            <a:pPr marL="252052" indent="-252052">
              <a:lnSpc>
                <a:spcPts val="1569"/>
              </a:lnSpc>
            </a:pPr>
            <a:r>
              <a:rPr lang="ja-JP" altLang="en-US" sz="1108" dirty="0">
                <a:latin typeface="ＭＳ ゴシック" panose="020B0609070205080204" pitchFamily="49" charset="-128"/>
                <a:ea typeface="ＭＳ ゴシック" panose="020B0609070205080204" pitchFamily="49" charset="-128"/>
                <a:cs typeface="メイリオ" panose="020B0604030504040204" pitchFamily="50" charset="-128"/>
              </a:rPr>
              <a:t>○　平成</a:t>
            </a:r>
            <a:r>
              <a:rPr lang="en-US" altLang="ja-JP" sz="1108" dirty="0">
                <a:latin typeface="ＭＳ ゴシック" panose="020B0609070205080204" pitchFamily="49" charset="-128"/>
                <a:ea typeface="ＭＳ ゴシック" panose="020B0609070205080204" pitchFamily="49" charset="-128"/>
                <a:cs typeface="メイリオ" panose="020B0604030504040204" pitchFamily="50" charset="-128"/>
              </a:rPr>
              <a:t>30</a:t>
            </a:r>
            <a:r>
              <a:rPr lang="ja-JP" altLang="en-US" sz="1108" dirty="0">
                <a:latin typeface="ＭＳ ゴシック" panose="020B0609070205080204" pitchFamily="49" charset="-128"/>
                <a:ea typeface="ＭＳ ゴシック" panose="020B0609070205080204" pitchFamily="49" charset="-128"/>
                <a:cs typeface="メイリオ" panose="020B0604030504040204" pitchFamily="50" charset="-128"/>
              </a:rPr>
              <a:t>年度報酬改定により、必要に応じた質の高い支援を実施した場合に、実施した支援の専門性と業務負担を適切に評価するとともに、専門性の高い支援を実施できる体制を整えている場合に、その体制整備を適切に評価するための加算を創設。</a:t>
            </a:r>
            <a:endParaRPr lang="en-US" altLang="ja-JP" sz="1108" dirty="0">
              <a:latin typeface="ＭＳ ゴシック" panose="020B0609070205080204" pitchFamily="49" charset="-128"/>
              <a:ea typeface="ＭＳ ゴシック" panose="020B0609070205080204" pitchFamily="49" charset="-128"/>
              <a:cs typeface="メイリオ" panose="020B0604030504040204" pitchFamily="50" charset="-128"/>
            </a:endParaRPr>
          </a:p>
          <a:p>
            <a:pPr marL="252052" indent="-252052">
              <a:lnSpc>
                <a:spcPts val="1569"/>
              </a:lnSpc>
            </a:pPr>
            <a:r>
              <a:rPr lang="ja-JP" altLang="en-US" sz="1015" dirty="0">
                <a:latin typeface="ＭＳ ゴシック" panose="020B0609070205080204" pitchFamily="49" charset="-128"/>
                <a:ea typeface="ＭＳ ゴシック" panose="020B0609070205080204" pitchFamily="49" charset="-128"/>
                <a:cs typeface="メイリオ" panose="020B0604030504040204" pitchFamily="50" charset="-128"/>
              </a:rPr>
              <a:t>　　</a:t>
            </a:r>
            <a:r>
              <a:rPr lang="en-US" altLang="ja-JP" sz="1015" dirty="0">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015" dirty="0">
                <a:latin typeface="ＭＳ ゴシック" panose="020B0609070205080204" pitchFamily="49" charset="-128"/>
                <a:ea typeface="ＭＳ ゴシック" panose="020B0609070205080204" pitchFamily="49" charset="-128"/>
                <a:cs typeface="メイリオ" panose="020B0604030504040204" pitchFamily="50" charset="-128"/>
              </a:rPr>
              <a:t>以下の加算の内（☆）の加算は基本報酬を算定しない月においても単独での算定可</a:t>
            </a:r>
            <a:endParaRPr lang="en-US" altLang="ja-JP" sz="1015" dirty="0">
              <a:latin typeface="ＭＳ ゴシック" panose="020B0609070205080204" pitchFamily="49" charset="-128"/>
              <a:ea typeface="ＭＳ ゴシック" panose="020B0609070205080204" pitchFamily="49" charset="-128"/>
              <a:cs typeface="メイリオ" panose="020B0604030504040204" pitchFamily="50" charset="-128"/>
            </a:endParaRPr>
          </a:p>
          <a:p>
            <a:pPr fontAlgn="base">
              <a:spcAft>
                <a:spcPct val="0"/>
              </a:spcAft>
              <a:defRPr/>
            </a:pPr>
            <a:endParaRPr lang="en-US" altLang="ja-JP" sz="1015" dirty="0">
              <a:solidFill>
                <a:prstClr val="black"/>
              </a:solidFill>
              <a:latin typeface="ＭＳ ゴシック" panose="020B0609070205080204" pitchFamily="49" charset="-128"/>
              <a:ea typeface="ＭＳ ゴシック" panose="020B0609070205080204" pitchFamily="49" charset="-128"/>
            </a:endParaRPr>
          </a:p>
        </p:txBody>
      </p:sp>
      <p:graphicFrame>
        <p:nvGraphicFramePr>
          <p:cNvPr id="13" name="表 12"/>
          <p:cNvGraphicFramePr>
            <a:graphicFrameLocks noGrp="1"/>
          </p:cNvGraphicFramePr>
          <p:nvPr>
            <p:extLst/>
          </p:nvPr>
        </p:nvGraphicFramePr>
        <p:xfrm>
          <a:off x="185051" y="1417301"/>
          <a:ext cx="8773898" cy="4936331"/>
        </p:xfrm>
        <a:graphic>
          <a:graphicData uri="http://schemas.openxmlformats.org/drawingml/2006/table">
            <a:tbl>
              <a:tblPr firstRow="1" bandRow="1">
                <a:tableStyleId>{5940675A-B579-460E-94D1-54222C63F5DA}</a:tableStyleId>
              </a:tblPr>
              <a:tblGrid>
                <a:gridCol w="2525819">
                  <a:extLst>
                    <a:ext uri="{9D8B030D-6E8A-4147-A177-3AD203B41FA5}">
                      <a16:colId xmlns:a16="http://schemas.microsoft.com/office/drawing/2014/main" val="20000"/>
                    </a:ext>
                  </a:extLst>
                </a:gridCol>
                <a:gridCol w="4453418">
                  <a:extLst>
                    <a:ext uri="{9D8B030D-6E8A-4147-A177-3AD203B41FA5}">
                      <a16:colId xmlns:a16="http://schemas.microsoft.com/office/drawing/2014/main" val="20001"/>
                    </a:ext>
                  </a:extLst>
                </a:gridCol>
                <a:gridCol w="1794661">
                  <a:extLst>
                    <a:ext uri="{9D8B030D-6E8A-4147-A177-3AD203B41FA5}">
                      <a16:colId xmlns:a16="http://schemas.microsoft.com/office/drawing/2014/main" val="20002"/>
                    </a:ext>
                  </a:extLst>
                </a:gridCol>
              </a:tblGrid>
              <a:tr h="244709">
                <a:tc>
                  <a:txBody>
                    <a:bodyPr/>
                    <a:lstStyle/>
                    <a:p>
                      <a:pPr algn="ctr">
                        <a:lnSpc>
                          <a:spcPct val="1000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加算名</a:t>
                      </a:r>
                    </a:p>
                  </a:txBody>
                  <a:tcPr marT="42203" marB="42203">
                    <a:solidFill>
                      <a:schemeClr val="tx2">
                        <a:lumMod val="40000"/>
                        <a:lumOff val="60000"/>
                      </a:schemeClr>
                    </a:solidFill>
                  </a:tcPr>
                </a:tc>
                <a:tc>
                  <a:txBody>
                    <a:bodyPr/>
                    <a:lstStyle/>
                    <a:p>
                      <a:pPr algn="ctr">
                        <a:lnSpc>
                          <a:spcPct val="1000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内　　容</a:t>
                      </a:r>
                    </a:p>
                  </a:txBody>
                  <a:tcPr marT="42203" marB="42203">
                    <a:solidFill>
                      <a:schemeClr val="tx2">
                        <a:lumMod val="40000"/>
                        <a:lumOff val="60000"/>
                      </a:schemeClr>
                    </a:solidFill>
                  </a:tcPr>
                </a:tc>
                <a:tc>
                  <a:txBody>
                    <a:bodyPr/>
                    <a:lstStyle/>
                    <a:p>
                      <a:pPr algn="ctr">
                        <a:lnSpc>
                          <a:spcPct val="1000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単位数</a:t>
                      </a:r>
                    </a:p>
                  </a:txBody>
                  <a:tcPr marT="42203" marB="42203">
                    <a:solidFill>
                      <a:schemeClr val="tx2">
                        <a:lumMod val="40000"/>
                        <a:lumOff val="60000"/>
                      </a:schemeClr>
                    </a:solidFill>
                  </a:tcPr>
                </a:tc>
                <a:extLst>
                  <a:ext uri="{0D108BD9-81ED-4DB2-BD59-A6C34878D82A}">
                    <a16:rowId xmlns:a16="http://schemas.microsoft.com/office/drawing/2014/main" val="10000"/>
                  </a:ext>
                </a:extLst>
              </a:tr>
              <a:tr h="355076">
                <a:tc>
                  <a:txBody>
                    <a:bodyPr/>
                    <a:lstStyle/>
                    <a:p>
                      <a:pPr algn="l">
                        <a:lnSpc>
                          <a:spcPct val="1000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特別地域加算</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450850" indent="-450850" algn="l">
                        <a:lnSpc>
                          <a:spcPct val="100000"/>
                        </a:lnSpc>
                      </a:pPr>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中山間地域等に居住している者に対してサービスの提供が行われた場合</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450850" indent="-450850" algn="l">
                        <a:lnSpc>
                          <a:spcPct val="100000"/>
                        </a:lnSpc>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100</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extLst>
                  <a:ext uri="{0D108BD9-81ED-4DB2-BD59-A6C34878D82A}">
                    <a16:rowId xmlns:a16="http://schemas.microsoft.com/office/drawing/2014/main" val="10001"/>
                  </a:ext>
                </a:extLst>
              </a:tr>
              <a:tr h="355076">
                <a:tc>
                  <a:txBody>
                    <a:bodyPr/>
                    <a:lstStyle/>
                    <a:p>
                      <a:pPr algn="l">
                        <a:lnSpc>
                          <a:spcPct val="1000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利用者負担上限額管理加算</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450850" indent="-450850" algn="l">
                        <a:lnSpc>
                          <a:spcPct val="100000"/>
                        </a:lnSpc>
                      </a:pPr>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事業者が利用者負担額合計額の管理を行った場合</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450850" indent="-450850" algn="l">
                        <a:lnSpc>
                          <a:spcPct val="100000"/>
                        </a:lnSpc>
                      </a:pP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150</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extLst>
                  <a:ext uri="{0D108BD9-81ED-4DB2-BD59-A6C34878D82A}">
                    <a16:rowId xmlns:a16="http://schemas.microsoft.com/office/drawing/2014/main" val="10002"/>
                  </a:ext>
                </a:extLst>
              </a:tr>
              <a:tr h="393895">
                <a:tc>
                  <a:txBody>
                    <a:bodyPr/>
                    <a:lstStyle/>
                    <a:p>
                      <a:pPr algn="l">
                        <a:lnSpc>
                          <a:spcPct val="1000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初回加算</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新規に計画作成を行った場合</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（者）</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300</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（児）</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extLst>
                  <a:ext uri="{0D108BD9-81ED-4DB2-BD59-A6C34878D82A}">
                    <a16:rowId xmlns:a16="http://schemas.microsoft.com/office/drawing/2014/main" val="10003"/>
                  </a:ext>
                </a:extLst>
              </a:tr>
              <a:tr h="393895">
                <a:tc>
                  <a:txBody>
                    <a:bodyPr/>
                    <a:lstStyle/>
                    <a:p>
                      <a:pPr algn="l">
                        <a:lnSpc>
                          <a:spcPct val="100000"/>
                        </a:lnSpc>
                      </a:pPr>
                      <a:r>
                        <a:rPr lang="zh-TW" altLang="en-US" sz="1000" dirty="0">
                          <a:latin typeface="メイリオ" panose="020B0604030504040204" pitchFamily="50" charset="-128"/>
                          <a:ea typeface="メイリオ" panose="020B0604030504040204" pitchFamily="50" charset="-128"/>
                          <a:cs typeface="メイリオ" panose="020B0604030504040204" pitchFamily="50" charset="-128"/>
                        </a:rPr>
                        <a:t>入院時情報連携加算</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450850" indent="-450850" algn="l">
                        <a:lnSpc>
                          <a:spcPct val="100000"/>
                        </a:lnSpc>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利用者の入院時に利用者情報を入院先の病院等に提供した場合</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273050" indent="-273050" algn="l">
                        <a:lnSpc>
                          <a:spcPct val="100000"/>
                        </a:lnSpc>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加算（</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200</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単位／月　　　　　　　　　　　　　　　　　　　　　　　</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marL="450850" indent="-450850" algn="l">
                        <a:lnSpc>
                          <a:spcPct val="100000"/>
                        </a:lnSpc>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加算（</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Ⅱ</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extLst>
                  <a:ext uri="{0D108BD9-81ED-4DB2-BD59-A6C34878D82A}">
                    <a16:rowId xmlns:a16="http://schemas.microsoft.com/office/drawing/2014/main" val="10004"/>
                  </a:ext>
                </a:extLst>
              </a:tr>
              <a:tr h="343218">
                <a:tc>
                  <a:txBody>
                    <a:bodyPr/>
                    <a:lstStyle/>
                    <a:p>
                      <a:pPr algn="l">
                        <a:lnSpc>
                          <a:spcPct val="100000"/>
                        </a:lnSpc>
                      </a:pPr>
                      <a:r>
                        <a:rPr lang="ja-JP" altLang="ja-JP" sz="1000" dirty="0">
                          <a:latin typeface="メイリオ" panose="020B0604030504040204" pitchFamily="50" charset="-128"/>
                          <a:ea typeface="メイリオ" panose="020B0604030504040204" pitchFamily="50" charset="-128"/>
                          <a:cs typeface="メイリオ" panose="020B0604030504040204" pitchFamily="50" charset="-128"/>
                        </a:rPr>
                        <a:t>退院・退所加算</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利用者の退院・退所時に退所施設等から情報収集を行い計画作成した場合</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200</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単位／回</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extLst>
                  <a:ext uri="{0D108BD9-81ED-4DB2-BD59-A6C34878D82A}">
                    <a16:rowId xmlns:a16="http://schemas.microsoft.com/office/drawing/2014/main" val="10005"/>
                  </a:ext>
                </a:extLst>
              </a:tr>
              <a:tr h="465282">
                <a:tc>
                  <a:txBody>
                    <a:bodyPr/>
                    <a:lstStyle/>
                    <a:p>
                      <a:pPr algn="l">
                        <a:lnSpc>
                          <a:spcPct val="100000"/>
                        </a:lnSpc>
                      </a:pPr>
                      <a:r>
                        <a:rPr lang="ja-JP" altLang="ja-JP" sz="1000" dirty="0">
                          <a:latin typeface="メイリオ" panose="020B0604030504040204" pitchFamily="50" charset="-128"/>
                          <a:ea typeface="メイリオ" panose="020B0604030504040204" pitchFamily="50" charset="-128"/>
                          <a:cs typeface="メイリオ" panose="020B0604030504040204" pitchFamily="50" charset="-128"/>
                        </a:rPr>
                        <a:t>居宅介護支援</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事業所等</a:t>
                      </a:r>
                      <a:r>
                        <a:rPr lang="ja-JP" altLang="ja-JP" sz="1000" dirty="0">
                          <a:latin typeface="メイリオ" panose="020B0604030504040204" pitchFamily="50" charset="-128"/>
                          <a:ea typeface="メイリオ" panose="020B0604030504040204" pitchFamily="50" charset="-128"/>
                          <a:cs typeface="メイリオ" panose="020B0604030504040204" pitchFamily="50" charset="-128"/>
                        </a:rPr>
                        <a:t>連携加算</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利用者の介護保険への移行時にケアマネ事業所のケアプラン作成に協力した場合</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障害児相談支援は対象外</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extLst>
                  <a:ext uri="{0D108BD9-81ED-4DB2-BD59-A6C34878D82A}">
                    <a16:rowId xmlns:a16="http://schemas.microsoft.com/office/drawing/2014/main" val="10006"/>
                  </a:ext>
                </a:extLst>
              </a:tr>
              <a:tr h="387797">
                <a:tc>
                  <a:txBody>
                    <a:bodyPr/>
                    <a:lstStyle/>
                    <a:p>
                      <a:pPr algn="l">
                        <a:lnSpc>
                          <a:spcPct val="100000"/>
                        </a:lnSpc>
                      </a:pP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医療・保育・教育機関等連携加算</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障害サービス等以外の教育機関等から情報収集を行い計画作成した場合</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単位／月</a:t>
                      </a:r>
                      <a:endPar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extLst>
                  <a:ext uri="{0D108BD9-81ED-4DB2-BD59-A6C34878D82A}">
                    <a16:rowId xmlns:a16="http://schemas.microsoft.com/office/drawing/2014/main" val="10007"/>
                  </a:ext>
                </a:extLst>
              </a:tr>
              <a:tr h="393895">
                <a:tc>
                  <a:txBody>
                    <a:bodyPr/>
                    <a:lstStyle/>
                    <a:p>
                      <a:pPr algn="l">
                        <a:lnSpc>
                          <a:spcPct val="100000"/>
                        </a:lnSpc>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サービス担当者会議実施加算</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0" indent="0" algn="l">
                        <a:lnSpc>
                          <a:spcPct val="100000"/>
                        </a:lnSpc>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モニタリング時にサービス担当者会議を開催し、計画変更等の検討をした場合</a:t>
                      </a:r>
                      <a:endPar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273050" indent="-273050" algn="l">
                        <a:lnSpc>
                          <a:spcPct val="100000"/>
                        </a:lnSpc>
                      </a:pP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単位／月</a:t>
                      </a:r>
                      <a:endPar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extLst>
                  <a:ext uri="{0D108BD9-81ED-4DB2-BD59-A6C34878D82A}">
                    <a16:rowId xmlns:a16="http://schemas.microsoft.com/office/drawing/2014/main" val="10008"/>
                  </a:ext>
                </a:extLst>
              </a:tr>
              <a:tr h="407849">
                <a:tc>
                  <a:txBody>
                    <a:bodyPr/>
                    <a:lstStyle/>
                    <a:p>
                      <a:pPr algn="l">
                        <a:lnSpc>
                          <a:spcPct val="100000"/>
                        </a:lnSpc>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サービス提供時モニタリング加算（☆）</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利用者が利用するサービス事業所等を訪問し、サービス提供場面を確認し記録した場合</a:t>
                      </a:r>
                      <a:endPar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単位／月</a:t>
                      </a:r>
                      <a:endPar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extLst>
                  <a:ext uri="{0D108BD9-81ED-4DB2-BD59-A6C34878D82A}">
                    <a16:rowId xmlns:a16="http://schemas.microsoft.com/office/drawing/2014/main" val="10009"/>
                  </a:ext>
                </a:extLst>
              </a:tr>
              <a:tr h="393895">
                <a:tc>
                  <a:txBody>
                    <a:bodyPr/>
                    <a:lstStyle/>
                    <a:p>
                      <a:pPr algn="l">
                        <a:lnSpc>
                          <a:spcPct val="100000"/>
                        </a:lnSpc>
                      </a:pPr>
                      <a:r>
                        <a:rPr kumimoji="1" lang="zh-TW" altLang="en-US" sz="1000" dirty="0">
                          <a:latin typeface="メイリオ" panose="020B0604030504040204" pitchFamily="50" charset="-128"/>
                          <a:ea typeface="メイリオ" panose="020B0604030504040204" pitchFamily="50" charset="-128"/>
                          <a:cs typeface="メイリオ" panose="020B0604030504040204" pitchFamily="50" charset="-128"/>
                        </a:rPr>
                        <a:t>行動障害支援体制加算</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0" indent="0" algn="l">
                        <a:lnSpc>
                          <a:spcPct val="100000"/>
                        </a:lnSpc>
                        <a:tabLst/>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強度行動障害支援養成研修（実践研修）等の修了した常勤の相談支援専門員を配置し、その旨公表する場合</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450850" indent="-450850" algn="l">
                        <a:lnSpc>
                          <a:spcPct val="100000"/>
                        </a:lnSpc>
                        <a:tabLst>
                          <a:tab pos="450850" algn="l"/>
                        </a:tabLst>
                      </a:pPr>
                      <a:r>
                        <a:rPr lang="ja-JP" altLang="en-US" sz="1000" baseline="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extLst>
                  <a:ext uri="{0D108BD9-81ED-4DB2-BD59-A6C34878D82A}">
                    <a16:rowId xmlns:a16="http://schemas.microsoft.com/office/drawing/2014/main" val="10010"/>
                  </a:ext>
                </a:extLst>
              </a:tr>
              <a:tr h="393895">
                <a:tc>
                  <a:txBody>
                    <a:bodyPr/>
                    <a:lstStyle/>
                    <a:p>
                      <a:pPr algn="l">
                        <a:lnSpc>
                          <a:spcPct val="100000"/>
                        </a:lnSpc>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要医療児者支援体制加算</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医療的ケア児等コーディネーター養成研修等の修了した常勤の相談支援専門員を配置し、その旨公表する場合</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273050" indent="-273050" algn="l">
                        <a:lnSpc>
                          <a:spcPct val="100000"/>
                        </a:lnSpc>
                      </a:pP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 35</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単位／月</a:t>
                      </a:r>
                      <a:endPar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extLst>
                  <a:ext uri="{0D108BD9-81ED-4DB2-BD59-A6C34878D82A}">
                    <a16:rowId xmlns:a16="http://schemas.microsoft.com/office/drawing/2014/main" val="10011"/>
                  </a:ext>
                </a:extLst>
              </a:tr>
              <a:tr h="407849">
                <a:tc>
                  <a:txBody>
                    <a:bodyPr/>
                    <a:lstStyle/>
                    <a:p>
                      <a:pPr algn="l">
                        <a:lnSpc>
                          <a:spcPct val="100000"/>
                        </a:lnSpc>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精神障害者支援体制加算</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精神障害者支援の障害特性と支援技法を学ぶ研修等の修了した常勤の相談支援専門員を配置し、その旨公表する場合</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 35</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単位／月</a:t>
                      </a:r>
                      <a:endPar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2203" marB="42203" anchor="ctr"/>
                </a:tc>
                <a:extLst>
                  <a:ext uri="{0D108BD9-81ED-4DB2-BD59-A6C34878D82A}">
                    <a16:rowId xmlns:a16="http://schemas.microsoft.com/office/drawing/2014/main" val="10012"/>
                  </a:ext>
                </a:extLst>
              </a:tr>
            </a:tbl>
          </a:graphicData>
        </a:graphic>
      </p:graphicFrame>
      <p:sp>
        <p:nvSpPr>
          <p:cNvPr id="2" name="スライド番号プレースホルダー 1"/>
          <p:cNvSpPr>
            <a:spLocks noGrp="1"/>
          </p:cNvSpPr>
          <p:nvPr>
            <p:ph type="sldNum" sz="quarter" idx="12"/>
          </p:nvPr>
        </p:nvSpPr>
        <p:spPr>
          <a:xfrm>
            <a:off x="6980162" y="6481281"/>
            <a:ext cx="2057400" cy="365125"/>
          </a:xfrm>
        </p:spPr>
        <p:txBody>
          <a:bodyPr/>
          <a:lstStyle/>
          <a:p>
            <a:pPr>
              <a:defRPr/>
            </a:pPr>
            <a:fld id="{71981C63-A0E2-43AD-9010-E10DD17E3286}" type="slidenum">
              <a:rPr lang="en-US" altLang="ja-JP" smtClean="0">
                <a:solidFill>
                  <a:prstClr val="black"/>
                </a:solidFill>
              </a:rPr>
              <a:pPr>
                <a:defRPr/>
              </a:pPr>
              <a:t>84</a:t>
            </a:fld>
            <a:endParaRPr lang="en-US" altLang="ja-JP" dirty="0">
              <a:solidFill>
                <a:prstClr val="black"/>
              </a:solidFill>
            </a:endParaRPr>
          </a:p>
        </p:txBody>
      </p:sp>
      <p:sp>
        <p:nvSpPr>
          <p:cNvPr id="6"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29310218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185052" y="304962"/>
            <a:ext cx="8773897" cy="1794660"/>
          </a:xfrm>
          <a:prstGeom prst="rect">
            <a:avLst/>
          </a:prstGeom>
          <a:ln w="6350"/>
        </p:spPr>
        <p:style>
          <a:lnRef idx="2">
            <a:schemeClr val="dk1"/>
          </a:lnRef>
          <a:fillRef idx="1">
            <a:schemeClr val="lt1"/>
          </a:fillRef>
          <a:effectRef idx="0">
            <a:schemeClr val="dk1"/>
          </a:effectRef>
          <a:fontRef idx="minor">
            <a:schemeClr val="dk1"/>
          </a:fontRef>
        </p:style>
        <p:txBody>
          <a:bodyPr tIns="132923" rtlCol="0" anchor="t" anchorCtr="0"/>
          <a:lstStyle/>
          <a:p>
            <a:pPr marL="334116" indent="-334116">
              <a:lnSpc>
                <a:spcPts val="1292"/>
              </a:lnSpc>
            </a:pPr>
            <a:r>
              <a:rPr lang="ja-JP" altLang="en-US" sz="1385" u="sng"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（特定事業所加算）</a:t>
            </a:r>
            <a:endParaRPr lang="en-US" altLang="ja-JP" sz="1385" u="sng"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marL="328254" indent="-175851">
              <a:lnSpc>
                <a:spcPts val="1292"/>
              </a:lnSpc>
              <a:buFont typeface="ＭＳ ゴシック" panose="020B0609070205080204" pitchFamily="49" charset="-128"/>
              <a:buChar char="○"/>
            </a:pPr>
            <a:r>
              <a:rPr lang="ja-JP" altLang="en-US" sz="1108"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平成</a:t>
            </a:r>
            <a:r>
              <a:rPr lang="en-US" altLang="ja-JP" sz="1108"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30</a:t>
            </a:r>
            <a:r>
              <a:rPr lang="ja-JP" altLang="en-US" sz="1108"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年報酬改定により、特定事業所加算について、より充実した支援体制及び主任相談支援専門員の配置を要件とした加算の類型を追加し、加算取得率が低調なことを踏まえ、事業者が段階的な体制整備を図れるよう、現行の要件を緩和した加算の類型を一定期間に限り設ける。</a:t>
            </a:r>
            <a:endParaRPr lang="en-US" altLang="ja-JP" sz="1108"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marL="334116" indent="-334116">
              <a:lnSpc>
                <a:spcPts val="1477"/>
              </a:lnSpc>
            </a:pPr>
            <a:endParaRPr lang="en-US" altLang="ja-JP" sz="1385"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marL="334116" indent="-334116">
              <a:lnSpc>
                <a:spcPts val="1477"/>
              </a:lnSpc>
            </a:pPr>
            <a:endParaRPr lang="en-US" altLang="ja-JP" sz="1385"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marL="334116" indent="-334116">
              <a:lnSpc>
                <a:spcPts val="1477"/>
              </a:lnSpc>
            </a:pPr>
            <a:endParaRPr lang="en-US" altLang="ja-JP" sz="1385"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marL="334116" indent="-334116">
              <a:lnSpc>
                <a:spcPts val="1477"/>
              </a:lnSpc>
            </a:pPr>
            <a:endParaRPr lang="en-US" altLang="ja-JP" sz="1015"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marL="334116" indent="-334116">
              <a:lnSpc>
                <a:spcPts val="1015"/>
              </a:lnSpc>
            </a:pPr>
            <a:endParaRPr lang="zh-TW" altLang="en-US" sz="831"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marL="334116" indent="-334116">
              <a:lnSpc>
                <a:spcPts val="1015"/>
              </a:lnSpc>
            </a:pPr>
            <a:r>
              <a:rPr lang="ja-JP" altLang="en-US" sz="831"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　</a:t>
            </a:r>
            <a:r>
              <a:rPr lang="en-US" altLang="ja-JP" sz="1108"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108"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特定事業所加算（</a:t>
            </a:r>
            <a:r>
              <a:rPr lang="en-US" altLang="ja-JP" sz="1108"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Ⅱ</a:t>
            </a:r>
            <a:r>
              <a:rPr lang="ja-JP" altLang="en-US" sz="1108"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）及び（</a:t>
            </a:r>
            <a:r>
              <a:rPr lang="en-US" altLang="ja-JP" sz="1108"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Ⅳ</a:t>
            </a:r>
            <a:r>
              <a:rPr lang="ja-JP" altLang="en-US" sz="1108"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）については平成</a:t>
            </a:r>
            <a:r>
              <a:rPr lang="en-US" altLang="ja-JP" sz="1108"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33</a:t>
            </a:r>
            <a:r>
              <a:rPr lang="ja-JP" altLang="en-US" sz="1108"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年度までの経過的措置</a:t>
            </a:r>
            <a:endParaRPr lang="ja-JP" altLang="en-US" sz="2215"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endParaRPr>
          </a:p>
        </p:txBody>
      </p:sp>
      <p:graphicFrame>
        <p:nvGraphicFramePr>
          <p:cNvPr id="16" name="表 15"/>
          <p:cNvGraphicFramePr>
            <a:graphicFrameLocks noGrp="1"/>
          </p:cNvGraphicFramePr>
          <p:nvPr>
            <p:extLst/>
          </p:nvPr>
        </p:nvGraphicFramePr>
        <p:xfrm>
          <a:off x="384459" y="1169057"/>
          <a:ext cx="3210602" cy="498605"/>
        </p:xfrm>
        <a:graphic>
          <a:graphicData uri="http://schemas.openxmlformats.org/drawingml/2006/table">
            <a:tbl>
              <a:tblPr>
                <a:tableStyleId>{5C22544A-7EE6-4342-B048-85BDC9FD1C3A}</a:tableStyleId>
              </a:tblPr>
              <a:tblGrid>
                <a:gridCol w="3210602">
                  <a:extLst>
                    <a:ext uri="{9D8B030D-6E8A-4147-A177-3AD203B41FA5}">
                      <a16:colId xmlns:a16="http://schemas.microsoft.com/office/drawing/2014/main" val="20000"/>
                    </a:ext>
                  </a:extLst>
                </a:gridCol>
              </a:tblGrid>
              <a:tr h="498605">
                <a:tc>
                  <a:txBody>
                    <a:bodyPr/>
                    <a:lstStyle/>
                    <a:p>
                      <a:pPr indent="88900" algn="just">
                        <a:lnSpc>
                          <a:spcPts val="1500"/>
                        </a:lnSpc>
                        <a:spcAft>
                          <a:spcPts val="0"/>
                        </a:spcAft>
                      </a:pP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～平成２９年度</a:t>
                      </a: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a:t>
                      </a:r>
                    </a:p>
                    <a:p>
                      <a:pPr indent="88900" algn="just">
                        <a:lnSpc>
                          <a:spcPts val="1500"/>
                        </a:lnSpc>
                        <a:spcAft>
                          <a:spcPts val="0"/>
                        </a:spcAft>
                      </a:pP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　特定事業所加算　　　</a:t>
                      </a: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1000" b="0" kern="100" dirty="0">
                          <a:effectLst/>
                          <a:latin typeface="メイリオ" panose="020B0604030504040204" pitchFamily="50" charset="-128"/>
                          <a:ea typeface="メイリオ" panose="020B0604030504040204" pitchFamily="50" charset="-128"/>
                          <a:cs typeface="メイリオ" panose="020B0604030504040204" pitchFamily="50" charset="-128"/>
                        </a:rPr>
                        <a:t>300</a:t>
                      </a: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単位／月</a:t>
                      </a:r>
                    </a:p>
                  </a:txBody>
                  <a:tcPr marL="36000" marR="62865" marT="66462" marB="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17" name="表 16"/>
          <p:cNvGraphicFramePr>
            <a:graphicFrameLocks noGrp="1"/>
          </p:cNvGraphicFramePr>
          <p:nvPr>
            <p:extLst/>
          </p:nvPr>
        </p:nvGraphicFramePr>
        <p:xfrm>
          <a:off x="4579287" y="1060030"/>
          <a:ext cx="4102532" cy="840185"/>
        </p:xfrm>
        <a:graphic>
          <a:graphicData uri="http://schemas.openxmlformats.org/drawingml/2006/table">
            <a:tbl>
              <a:tblPr>
                <a:tableStyleId>{5C22544A-7EE6-4342-B048-85BDC9FD1C3A}</a:tableStyleId>
              </a:tblPr>
              <a:tblGrid>
                <a:gridCol w="4102532">
                  <a:extLst>
                    <a:ext uri="{9D8B030D-6E8A-4147-A177-3AD203B41FA5}">
                      <a16:colId xmlns:a16="http://schemas.microsoft.com/office/drawing/2014/main" val="20000"/>
                    </a:ext>
                  </a:extLst>
                </a:gridCol>
              </a:tblGrid>
              <a:tr h="840185">
                <a:tc>
                  <a:txBody>
                    <a:bodyPr/>
                    <a:lstStyle/>
                    <a:p>
                      <a:pPr indent="88900" algn="just">
                        <a:lnSpc>
                          <a:spcPct val="100000"/>
                        </a:lnSpc>
                        <a:spcAft>
                          <a:spcPts val="0"/>
                        </a:spcAft>
                      </a:pP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平成３０年度～</a:t>
                      </a: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a:t>
                      </a:r>
                    </a:p>
                    <a:p>
                      <a:pPr indent="88900" algn="just">
                        <a:lnSpc>
                          <a:spcPct val="100000"/>
                        </a:lnSpc>
                        <a:spcAft>
                          <a:spcPts val="0"/>
                        </a:spcAft>
                      </a:pP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　（１）特定事業所加算（</a:t>
                      </a:r>
                      <a:r>
                        <a:rPr lang="en-US" altLang="zh-TW" sz="1000" b="0" kern="100" dirty="0">
                          <a:effectLst/>
                          <a:latin typeface="メイリオ" panose="020B0604030504040204" pitchFamily="50" charset="-128"/>
                          <a:ea typeface="メイリオ" panose="020B0604030504040204" pitchFamily="50" charset="-128"/>
                          <a:cs typeface="メイリオ" panose="020B0604030504040204" pitchFamily="50" charset="-128"/>
                        </a:rPr>
                        <a:t>Ⅰ</a:t>
                      </a: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1000" b="0" kern="100" dirty="0">
                          <a:effectLst/>
                          <a:latin typeface="メイリオ" panose="020B0604030504040204" pitchFamily="50" charset="-128"/>
                          <a:ea typeface="メイリオ" panose="020B0604030504040204" pitchFamily="50" charset="-128"/>
                          <a:cs typeface="メイリオ" panose="020B0604030504040204" pitchFamily="50" charset="-128"/>
                        </a:rPr>
                        <a:t>500</a:t>
                      </a: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zh-TW" sz="1000" b="0" kern="100" dirty="0">
                        <a:effectLst/>
                        <a:latin typeface="メイリオ" panose="020B0604030504040204" pitchFamily="50" charset="-128"/>
                        <a:ea typeface="メイリオ" panose="020B0604030504040204" pitchFamily="50" charset="-128"/>
                        <a:cs typeface="メイリオ" panose="020B0604030504040204" pitchFamily="50" charset="-128"/>
                      </a:endParaRPr>
                    </a:p>
                    <a:p>
                      <a:pPr indent="88900" algn="just">
                        <a:lnSpc>
                          <a:spcPct val="100000"/>
                        </a:lnSpc>
                        <a:spcAft>
                          <a:spcPts val="0"/>
                        </a:spcAft>
                      </a:pP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（２）特定事業所加算（</a:t>
                      </a:r>
                      <a:r>
                        <a:rPr lang="en-US" altLang="zh-TW" sz="1000" b="0" kern="100" dirty="0">
                          <a:effectLst/>
                          <a:latin typeface="メイリオ" panose="020B0604030504040204" pitchFamily="50" charset="-128"/>
                          <a:ea typeface="メイリオ" panose="020B0604030504040204" pitchFamily="50" charset="-128"/>
                          <a:cs typeface="メイリオ" panose="020B0604030504040204" pitchFamily="50" charset="-128"/>
                        </a:rPr>
                        <a:t>Ⅱ</a:t>
                      </a: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1000" b="0" kern="100" dirty="0">
                          <a:effectLst/>
                          <a:latin typeface="メイリオ" panose="020B0604030504040204" pitchFamily="50" charset="-128"/>
                          <a:ea typeface="メイリオ" panose="020B0604030504040204" pitchFamily="50" charset="-128"/>
                          <a:cs typeface="メイリオ" panose="020B0604030504040204" pitchFamily="50" charset="-128"/>
                        </a:rPr>
                        <a:t>400</a:t>
                      </a: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zh-TW" sz="1000" b="0" kern="100" dirty="0">
                        <a:effectLst/>
                        <a:latin typeface="メイリオ" panose="020B0604030504040204" pitchFamily="50" charset="-128"/>
                        <a:ea typeface="メイリオ" panose="020B0604030504040204" pitchFamily="50" charset="-128"/>
                        <a:cs typeface="メイリオ" panose="020B0604030504040204" pitchFamily="50" charset="-128"/>
                      </a:endParaRPr>
                    </a:p>
                    <a:p>
                      <a:pPr indent="88900" algn="just">
                        <a:lnSpc>
                          <a:spcPct val="100000"/>
                        </a:lnSpc>
                        <a:spcAft>
                          <a:spcPts val="0"/>
                        </a:spcAft>
                      </a:pP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（３）特定事業所加算（</a:t>
                      </a:r>
                      <a:r>
                        <a:rPr lang="en-US" altLang="zh-TW" sz="1000" b="0" kern="100" dirty="0">
                          <a:effectLst/>
                          <a:latin typeface="メイリオ" panose="020B0604030504040204" pitchFamily="50" charset="-128"/>
                          <a:ea typeface="メイリオ" panose="020B0604030504040204" pitchFamily="50" charset="-128"/>
                          <a:cs typeface="メイリオ" panose="020B0604030504040204" pitchFamily="50" charset="-128"/>
                        </a:rPr>
                        <a:t>Ⅲ</a:t>
                      </a: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00" b="0" kern="100" baseline="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1000" b="0" kern="100" dirty="0">
                          <a:effectLst/>
                          <a:latin typeface="メイリオ" panose="020B0604030504040204" pitchFamily="50" charset="-128"/>
                          <a:ea typeface="メイリオ" panose="020B0604030504040204" pitchFamily="50" charset="-128"/>
                          <a:cs typeface="メイリオ" panose="020B0604030504040204" pitchFamily="50" charset="-128"/>
                        </a:rPr>
                        <a:t>300</a:t>
                      </a: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単位／月</a:t>
                      </a: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1000" b="0" kern="10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000" b="0" kern="100" dirty="0">
                        <a:effectLst/>
                        <a:latin typeface="メイリオ" panose="020B0604030504040204" pitchFamily="50" charset="-128"/>
                        <a:ea typeface="メイリオ" panose="020B0604030504040204" pitchFamily="50" charset="-128"/>
                        <a:cs typeface="メイリオ" panose="020B0604030504040204" pitchFamily="50" charset="-128"/>
                      </a:endParaRPr>
                    </a:p>
                    <a:p>
                      <a:pPr indent="88900" algn="just">
                        <a:lnSpc>
                          <a:spcPct val="100000"/>
                        </a:lnSpc>
                        <a:spcAft>
                          <a:spcPts val="0"/>
                        </a:spcAft>
                      </a:pPr>
                      <a:r>
                        <a:rPr lang="ja-JP"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（４）特定事業所加算（</a:t>
                      </a:r>
                      <a:r>
                        <a:rPr lang="en-US" altLang="zh-TW" sz="1000" b="0" kern="100" dirty="0">
                          <a:effectLst/>
                          <a:latin typeface="メイリオ" panose="020B0604030504040204" pitchFamily="50" charset="-128"/>
                          <a:ea typeface="メイリオ" panose="020B0604030504040204" pitchFamily="50" charset="-128"/>
                          <a:cs typeface="メイリオ" panose="020B0604030504040204" pitchFamily="50" charset="-128"/>
                        </a:rPr>
                        <a:t>Ⅳ</a:t>
                      </a: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00" b="0" kern="100" baseline="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1000" b="0" kern="100" dirty="0">
                          <a:effectLst/>
                          <a:latin typeface="メイリオ" panose="020B0604030504040204" pitchFamily="50" charset="-128"/>
                          <a:ea typeface="メイリオ" panose="020B0604030504040204" pitchFamily="50" charset="-128"/>
                          <a:cs typeface="メイリオ" panose="020B0604030504040204" pitchFamily="50" charset="-128"/>
                        </a:rPr>
                        <a:t>150</a:t>
                      </a:r>
                      <a:r>
                        <a:rPr lang="zh-TW" altLang="en-US" sz="1000" b="0" kern="100" dirty="0">
                          <a:effectLst/>
                          <a:latin typeface="メイリオ" panose="020B0604030504040204" pitchFamily="50" charset="-128"/>
                          <a:ea typeface="メイリオ" panose="020B0604030504040204" pitchFamily="50" charset="-128"/>
                          <a:cs typeface="メイリオ" panose="020B0604030504040204" pitchFamily="50" charset="-128"/>
                        </a:rPr>
                        <a:t>単位／月</a:t>
                      </a:r>
                    </a:p>
                  </a:txBody>
                  <a:tcPr marL="36000" marR="62865" marT="66462" marB="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18" name="右矢印 17"/>
          <p:cNvSpPr/>
          <p:nvPr/>
        </p:nvSpPr>
        <p:spPr>
          <a:xfrm>
            <a:off x="3907311" y="1169057"/>
            <a:ext cx="459680" cy="465282"/>
          </a:xfrm>
          <a:prstGeom prst="right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9" name="表 18"/>
          <p:cNvGraphicFramePr>
            <a:graphicFrameLocks noGrp="1"/>
          </p:cNvGraphicFramePr>
          <p:nvPr>
            <p:extLst/>
          </p:nvPr>
        </p:nvGraphicFramePr>
        <p:xfrm>
          <a:off x="185049" y="2166091"/>
          <a:ext cx="8773899" cy="3796539"/>
        </p:xfrm>
        <a:graphic>
          <a:graphicData uri="http://schemas.openxmlformats.org/drawingml/2006/table">
            <a:tbl>
              <a:tblPr firstRow="1" bandRow="1">
                <a:tableStyleId>{5940675A-B579-460E-94D1-54222C63F5DA}</a:tableStyleId>
              </a:tblPr>
              <a:tblGrid>
                <a:gridCol w="7461923">
                  <a:extLst>
                    <a:ext uri="{9D8B030D-6E8A-4147-A177-3AD203B41FA5}">
                      <a16:colId xmlns:a16="http://schemas.microsoft.com/office/drawing/2014/main" val="20000"/>
                    </a:ext>
                  </a:extLst>
                </a:gridCol>
                <a:gridCol w="327994">
                  <a:extLst>
                    <a:ext uri="{9D8B030D-6E8A-4147-A177-3AD203B41FA5}">
                      <a16:colId xmlns:a16="http://schemas.microsoft.com/office/drawing/2014/main" val="20002"/>
                    </a:ext>
                  </a:extLst>
                </a:gridCol>
                <a:gridCol w="327994">
                  <a:extLst>
                    <a:ext uri="{9D8B030D-6E8A-4147-A177-3AD203B41FA5}">
                      <a16:colId xmlns:a16="http://schemas.microsoft.com/office/drawing/2014/main" val="20003"/>
                    </a:ext>
                  </a:extLst>
                </a:gridCol>
                <a:gridCol w="327997">
                  <a:extLst>
                    <a:ext uri="{9D8B030D-6E8A-4147-A177-3AD203B41FA5}">
                      <a16:colId xmlns:a16="http://schemas.microsoft.com/office/drawing/2014/main" val="20004"/>
                    </a:ext>
                  </a:extLst>
                </a:gridCol>
                <a:gridCol w="327991">
                  <a:extLst>
                    <a:ext uri="{9D8B030D-6E8A-4147-A177-3AD203B41FA5}">
                      <a16:colId xmlns:a16="http://schemas.microsoft.com/office/drawing/2014/main" val="20005"/>
                    </a:ext>
                  </a:extLst>
                </a:gridCol>
              </a:tblGrid>
              <a:tr h="321263">
                <a:tc>
                  <a:txBody>
                    <a:bodyPr/>
                    <a:lstStyle/>
                    <a:p>
                      <a:pPr algn="ctr"/>
                      <a:r>
                        <a:rPr kumimoji="1" lang="ja-JP" altLang="en-US" sz="1100" b="1" dirty="0">
                          <a:solidFill>
                            <a:schemeClr val="tx1"/>
                          </a:solidFill>
                        </a:rPr>
                        <a:t>特定事業所加算算定要件</a:t>
                      </a:r>
                    </a:p>
                  </a:txBody>
                  <a:tcPr marL="84406" marR="84406" marT="42203" marB="42203" anchor="ctr">
                    <a:solidFill>
                      <a:schemeClr val="tx2">
                        <a:lumMod val="40000"/>
                        <a:lumOff val="60000"/>
                      </a:schemeClr>
                    </a:solidFill>
                  </a:tcPr>
                </a:tc>
                <a:tc>
                  <a:txBody>
                    <a:bodyPr/>
                    <a:lstStyle/>
                    <a:p>
                      <a:pPr algn="ctr"/>
                      <a:r>
                        <a:rPr kumimoji="1" lang="en-US" altLang="ja-JP" sz="1000" dirty="0">
                          <a:solidFill>
                            <a:schemeClr val="tx1"/>
                          </a:solidFill>
                        </a:rPr>
                        <a:t>Ⅰ</a:t>
                      </a:r>
                      <a:endParaRPr kumimoji="1" lang="ja-JP" altLang="en-US" sz="1000" dirty="0">
                        <a:solidFill>
                          <a:schemeClr val="tx1"/>
                        </a:solidFill>
                      </a:endParaRPr>
                    </a:p>
                  </a:txBody>
                  <a:tcPr marL="84406" marR="84406" marT="42203" marB="42203" anchor="ctr">
                    <a:solidFill>
                      <a:schemeClr val="tx2">
                        <a:lumMod val="40000"/>
                        <a:lumOff val="60000"/>
                      </a:schemeClr>
                    </a:solidFill>
                  </a:tcPr>
                </a:tc>
                <a:tc>
                  <a:txBody>
                    <a:bodyPr/>
                    <a:lstStyle/>
                    <a:p>
                      <a:pPr algn="ctr"/>
                      <a:r>
                        <a:rPr kumimoji="1" lang="en-US" altLang="ja-JP" sz="1000" dirty="0">
                          <a:solidFill>
                            <a:schemeClr val="tx1"/>
                          </a:solidFill>
                        </a:rPr>
                        <a:t>Ⅱ</a:t>
                      </a:r>
                      <a:endParaRPr kumimoji="1" lang="ja-JP" altLang="en-US" sz="1000" dirty="0">
                        <a:solidFill>
                          <a:schemeClr val="tx1"/>
                        </a:solidFill>
                      </a:endParaRPr>
                    </a:p>
                  </a:txBody>
                  <a:tcPr marL="84406" marR="84406" marT="42203" marB="42203" anchor="ctr">
                    <a:solidFill>
                      <a:schemeClr val="tx2">
                        <a:lumMod val="40000"/>
                        <a:lumOff val="60000"/>
                      </a:schemeClr>
                    </a:solidFill>
                  </a:tcPr>
                </a:tc>
                <a:tc>
                  <a:txBody>
                    <a:bodyPr/>
                    <a:lstStyle/>
                    <a:p>
                      <a:pPr algn="ctr"/>
                      <a:r>
                        <a:rPr kumimoji="1" lang="en-US" altLang="ja-JP" sz="1000" dirty="0">
                          <a:solidFill>
                            <a:schemeClr val="tx1"/>
                          </a:solidFill>
                        </a:rPr>
                        <a:t>Ⅲ</a:t>
                      </a:r>
                      <a:endParaRPr kumimoji="1" lang="ja-JP" altLang="en-US" sz="1000" dirty="0">
                        <a:solidFill>
                          <a:schemeClr val="tx1"/>
                        </a:solidFill>
                      </a:endParaRPr>
                    </a:p>
                  </a:txBody>
                  <a:tcPr marL="84406" marR="84406" marT="42203" marB="42203" anchor="ctr">
                    <a:solidFill>
                      <a:schemeClr val="tx2">
                        <a:lumMod val="40000"/>
                        <a:lumOff val="60000"/>
                      </a:schemeClr>
                    </a:solidFill>
                  </a:tcPr>
                </a:tc>
                <a:tc>
                  <a:txBody>
                    <a:bodyPr/>
                    <a:lstStyle/>
                    <a:p>
                      <a:pPr algn="ctr"/>
                      <a:r>
                        <a:rPr kumimoji="1" lang="en-US" altLang="ja-JP" sz="1000" dirty="0">
                          <a:solidFill>
                            <a:schemeClr val="tx1"/>
                          </a:solidFill>
                        </a:rPr>
                        <a:t>Ⅳ</a:t>
                      </a:r>
                      <a:endParaRPr kumimoji="1" lang="ja-JP" altLang="en-US" sz="1000" dirty="0">
                        <a:solidFill>
                          <a:schemeClr val="tx1"/>
                        </a:solidFill>
                      </a:endParaRPr>
                    </a:p>
                  </a:txBody>
                  <a:tcPr marL="84406" marR="84406" marT="42203" marB="42203" anchor="ctr">
                    <a:solidFill>
                      <a:schemeClr val="tx2">
                        <a:lumMod val="40000"/>
                        <a:lumOff val="60000"/>
                      </a:schemeClr>
                    </a:solidFill>
                  </a:tcPr>
                </a:tc>
                <a:extLst>
                  <a:ext uri="{0D108BD9-81ED-4DB2-BD59-A6C34878D82A}">
                    <a16:rowId xmlns:a16="http://schemas.microsoft.com/office/drawing/2014/main" val="10000"/>
                  </a:ext>
                </a:extLst>
              </a:tr>
              <a:tr h="343425">
                <a:tc>
                  <a:txBody>
                    <a:bodyPr/>
                    <a:lstStyle/>
                    <a:p>
                      <a:r>
                        <a:rPr kumimoji="1" lang="en-US" altLang="ja-JP" sz="1000" u="none" dirty="0">
                          <a:solidFill>
                            <a:schemeClr val="tx1"/>
                          </a:solidFill>
                        </a:rPr>
                        <a:t>(1)-</a:t>
                      </a:r>
                      <a:r>
                        <a:rPr kumimoji="1" lang="ja-JP" altLang="en-US" sz="1000" u="none" dirty="0">
                          <a:solidFill>
                            <a:schemeClr val="tx1"/>
                          </a:solidFill>
                        </a:rPr>
                        <a:t>① 専ら指定計画相談支援の提供に当たる常勤の相談支援専門員を４名以上配置し、その内１名が主任相談支援専門員であること。</a:t>
                      </a:r>
                    </a:p>
                  </a:txBody>
                  <a:tcPr marL="84406" marR="84406" marT="42203" marB="42203" anchor="ct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endParaRPr kumimoji="1" lang="en-US" altLang="ja-JP" sz="1100" b="0" dirty="0">
                        <a:solidFill>
                          <a:schemeClr val="tx1"/>
                        </a:solidFill>
                      </a:endParaRPr>
                    </a:p>
                  </a:txBody>
                  <a:tcPr marL="84406" marR="84406" marT="42203" marB="42203" anchor="ctr"/>
                </a:tc>
                <a:tc>
                  <a:txBody>
                    <a:bodyPr/>
                    <a:lstStyle/>
                    <a:p>
                      <a:pPr algn="ctr"/>
                      <a:r>
                        <a:rPr kumimoji="1" lang="ja-JP" altLang="en-US" sz="1100" b="0" dirty="0">
                          <a:solidFill>
                            <a:schemeClr val="tx1"/>
                          </a:solidFill>
                        </a:rPr>
                        <a:t>－</a:t>
                      </a:r>
                      <a:endParaRPr kumimoji="1" lang="en-US" altLang="ja-JP" sz="1100" b="0" dirty="0">
                        <a:solidFill>
                          <a:schemeClr val="tx1"/>
                        </a:solidFill>
                      </a:endParaRPr>
                    </a:p>
                  </a:txBody>
                  <a:tcPr marL="84406" marR="84406" marT="42203" marB="42203" anchor="ctr"/>
                </a:tc>
                <a:extLst>
                  <a:ext uri="{0D108BD9-81ED-4DB2-BD59-A6C34878D82A}">
                    <a16:rowId xmlns:a16="http://schemas.microsoft.com/office/drawing/2014/main" val="10001"/>
                  </a:ext>
                </a:extLst>
              </a:tr>
              <a:tr h="332345">
                <a:tc>
                  <a:txBody>
                    <a:bodyPr/>
                    <a:lstStyle/>
                    <a:p>
                      <a:r>
                        <a:rPr kumimoji="1" lang="en-US" altLang="ja-JP" sz="1000" u="none" dirty="0">
                          <a:solidFill>
                            <a:schemeClr val="tx1"/>
                          </a:solidFill>
                        </a:rPr>
                        <a:t>(1)-</a:t>
                      </a:r>
                      <a:r>
                        <a:rPr kumimoji="1" lang="ja-JP" altLang="en-US" sz="1000" u="none" dirty="0">
                          <a:solidFill>
                            <a:schemeClr val="tx1"/>
                          </a:solidFill>
                        </a:rPr>
                        <a:t>② 専ら指定特定相談支援の提供に当たる常勤の相談支援専門員を４名以上配置し、その内１名が現任研修修了者であること。</a:t>
                      </a:r>
                    </a:p>
                  </a:txBody>
                  <a:tcPr marL="84406" marR="84406" marT="42203" marB="42203" anchor="ctr">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rPr>
                        <a:t>－</a:t>
                      </a:r>
                      <a:endParaRPr kumimoji="1" lang="en-US" altLang="ja-JP" sz="1100" b="0" dirty="0">
                        <a:solidFill>
                          <a:schemeClr val="tx1"/>
                        </a:solidFill>
                      </a:endParaRP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extLst>
                  <a:ext uri="{0D108BD9-81ED-4DB2-BD59-A6C34878D82A}">
                    <a16:rowId xmlns:a16="http://schemas.microsoft.com/office/drawing/2014/main" val="10002"/>
                  </a:ext>
                </a:extLst>
              </a:tr>
              <a:tr h="332345">
                <a:tc>
                  <a:txBody>
                    <a:bodyPr/>
                    <a:lstStyle/>
                    <a:p>
                      <a:r>
                        <a:rPr kumimoji="1" lang="en-US" altLang="ja-JP" sz="1000" u="none" dirty="0">
                          <a:solidFill>
                            <a:schemeClr val="tx1"/>
                          </a:solidFill>
                        </a:rPr>
                        <a:t>(1)-</a:t>
                      </a:r>
                      <a:r>
                        <a:rPr kumimoji="1" lang="ja-JP" altLang="en-US" sz="1000" u="none" dirty="0">
                          <a:solidFill>
                            <a:schemeClr val="tx1"/>
                          </a:solidFill>
                        </a:rPr>
                        <a:t>③ 専ら指定特定相談支援の提供に当たる常勤の相談支援専門員を３名以上配置し、その内１名が現任研修修了者であること。</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endParaRPr kumimoji="1" lang="en-US" altLang="ja-JP" sz="1100" b="0" dirty="0">
                        <a:solidFill>
                          <a:schemeClr val="tx1"/>
                        </a:solidFill>
                      </a:endParaRPr>
                    </a:p>
                  </a:txBody>
                  <a:tcPr marL="84406" marR="84406" marT="42203" marB="42203" anchor="ctr"/>
                </a:tc>
                <a:tc>
                  <a:txBody>
                    <a:bodyPr/>
                    <a:lstStyle/>
                    <a:p>
                      <a:pPr algn="ctr"/>
                      <a:r>
                        <a:rPr kumimoji="1" lang="ja-JP" altLang="en-US" sz="1100" b="0" dirty="0">
                          <a:solidFill>
                            <a:schemeClr val="tx1"/>
                          </a:solidFill>
                        </a:rPr>
                        <a:t>－</a:t>
                      </a:r>
                      <a:endParaRPr kumimoji="1" lang="en-US" altLang="ja-JP" sz="1100" b="0" dirty="0">
                        <a:solidFill>
                          <a:schemeClr val="tx1"/>
                        </a:solidFill>
                      </a:endParaRPr>
                    </a:p>
                  </a:txBody>
                  <a:tcPr marL="84406" marR="84406" marT="42203" marB="42203" anchor="ctr"/>
                </a:tc>
                <a:extLst>
                  <a:ext uri="{0D108BD9-81ED-4DB2-BD59-A6C34878D82A}">
                    <a16:rowId xmlns:a16="http://schemas.microsoft.com/office/drawing/2014/main" val="10003"/>
                  </a:ext>
                </a:extLst>
              </a:tr>
              <a:tr h="332345">
                <a:tc>
                  <a:txBody>
                    <a:bodyPr/>
                    <a:lstStyle/>
                    <a:p>
                      <a:r>
                        <a:rPr kumimoji="1" lang="en-US" altLang="ja-JP" sz="1000" u="none" dirty="0">
                          <a:solidFill>
                            <a:schemeClr val="tx1"/>
                          </a:solidFill>
                        </a:rPr>
                        <a:t>(1)-</a:t>
                      </a:r>
                      <a:r>
                        <a:rPr kumimoji="1" lang="ja-JP" altLang="en-US" sz="1000" u="none" dirty="0">
                          <a:solidFill>
                            <a:schemeClr val="tx1"/>
                          </a:solidFill>
                        </a:rPr>
                        <a:t>④ 専ら指定特定相談支援の提供に当たる常勤の相談支援専門員を２名以上配置し、その内１名が現任研修修了者であること。</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extLst>
                  <a:ext uri="{0D108BD9-81ED-4DB2-BD59-A6C34878D82A}">
                    <a16:rowId xmlns:a16="http://schemas.microsoft.com/office/drawing/2014/main" val="10004"/>
                  </a:ext>
                </a:extLst>
              </a:tr>
              <a:tr h="332345">
                <a:tc>
                  <a:txBody>
                    <a:bodyPr/>
                    <a:lstStyle/>
                    <a:p>
                      <a:r>
                        <a:rPr kumimoji="1" lang="en-US" altLang="ja-JP" sz="1000" u="none" dirty="0">
                          <a:solidFill>
                            <a:schemeClr val="tx1"/>
                          </a:solidFill>
                        </a:rPr>
                        <a:t>(2) </a:t>
                      </a:r>
                      <a:r>
                        <a:rPr kumimoji="1" lang="ja-JP" altLang="en-US" sz="1000" u="none" dirty="0">
                          <a:solidFill>
                            <a:schemeClr val="tx1"/>
                          </a:solidFill>
                        </a:rPr>
                        <a:t>利用者に関する情報又はサービス提供に当たっての留意事項に係る伝達等を目的とした会議を定期的に開催すること。</a:t>
                      </a:r>
                    </a:p>
                  </a:txBody>
                  <a:tcPr marL="84406" marR="84406" marT="42203" marB="4220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endParaRPr kumimoji="1" lang="en-US" altLang="ja-JP" sz="1100" b="0" dirty="0">
                        <a:solidFill>
                          <a:schemeClr val="tx1"/>
                        </a:solidFill>
                      </a:endParaRPr>
                    </a:p>
                  </a:txBody>
                  <a:tcPr marL="84406" marR="84406" marT="42203" marB="42203" anchor="ctr"/>
                </a:tc>
                <a:tc>
                  <a:txBody>
                    <a:bodyPr/>
                    <a:lstStyle/>
                    <a:p>
                      <a:pPr algn="ctr"/>
                      <a:r>
                        <a:rPr kumimoji="1" lang="ja-JP" altLang="en-US" sz="1100" b="0" dirty="0">
                          <a:solidFill>
                            <a:schemeClr val="tx1"/>
                          </a:solidFill>
                        </a:rPr>
                        <a:t>○</a:t>
                      </a:r>
                      <a:endParaRPr kumimoji="1" lang="en-US" altLang="ja-JP" sz="1100" b="0" dirty="0">
                        <a:solidFill>
                          <a:schemeClr val="tx1"/>
                        </a:solidFill>
                      </a:endParaRPr>
                    </a:p>
                  </a:txBody>
                  <a:tcPr marL="84406" marR="84406" marT="42203" marB="42203" anchor="ctr"/>
                </a:tc>
                <a:extLst>
                  <a:ext uri="{0D108BD9-81ED-4DB2-BD59-A6C34878D82A}">
                    <a16:rowId xmlns:a16="http://schemas.microsoft.com/office/drawing/2014/main" val="10005"/>
                  </a:ext>
                </a:extLst>
              </a:tr>
              <a:tr h="332345">
                <a:tc>
                  <a:txBody>
                    <a:bodyPr/>
                    <a:lstStyle/>
                    <a:p>
                      <a:r>
                        <a:rPr kumimoji="1" lang="en-US" altLang="ja-JP" sz="1000" u="none" dirty="0">
                          <a:solidFill>
                            <a:schemeClr val="tx1"/>
                          </a:solidFill>
                        </a:rPr>
                        <a:t>(3) 24 </a:t>
                      </a:r>
                      <a:r>
                        <a:rPr kumimoji="1" lang="ja-JP" altLang="en-US" sz="1000" u="none" dirty="0">
                          <a:solidFill>
                            <a:schemeClr val="tx1"/>
                          </a:solidFill>
                        </a:rPr>
                        <a:t>時間連絡体制を確保し、かつ、必要に応じて利用者等の相談に対応する体制を確保していること。</a:t>
                      </a:r>
                      <a:endParaRPr kumimoji="1" lang="en-US" altLang="ja-JP" sz="1000" u="none" dirty="0">
                        <a:solidFill>
                          <a:schemeClr val="tx1"/>
                        </a:solidFill>
                      </a:endParaRPr>
                    </a:p>
                  </a:txBody>
                  <a:tcPr marL="84406" marR="84406" marT="42203" marB="4220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extLst>
                  <a:ext uri="{0D108BD9-81ED-4DB2-BD59-A6C34878D82A}">
                    <a16:rowId xmlns:a16="http://schemas.microsoft.com/office/drawing/2014/main" val="10006"/>
                  </a:ext>
                </a:extLst>
              </a:tr>
              <a:tr h="3323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00" u="none" dirty="0">
                          <a:solidFill>
                            <a:schemeClr val="tx1"/>
                          </a:solidFill>
                        </a:rPr>
                        <a:t>(4) </a:t>
                      </a:r>
                      <a:r>
                        <a:rPr lang="ja-JP" altLang="en-US" sz="1000" u="none" dirty="0">
                          <a:solidFill>
                            <a:schemeClr val="tx1"/>
                          </a:solidFill>
                        </a:rPr>
                        <a:t>新規に採用した全ての相談支援専門員に対し、主任相談支援専門員（現任研修修了者）の同行による研修を実施していること</a:t>
                      </a:r>
                    </a:p>
                  </a:txBody>
                  <a:tcPr marL="84406" marR="84406" marT="42203" marB="4220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extLst>
                  <a:ext uri="{0D108BD9-81ED-4DB2-BD59-A6C34878D82A}">
                    <a16:rowId xmlns:a16="http://schemas.microsoft.com/office/drawing/2014/main" val="10007"/>
                  </a:ext>
                </a:extLst>
              </a:tr>
              <a:tr h="393895">
                <a:tc>
                  <a:txBody>
                    <a:bodyPr/>
                    <a:lstStyle/>
                    <a:p>
                      <a:r>
                        <a:rPr kumimoji="1" lang="en-US" altLang="ja-JP" sz="1000" u="none" dirty="0">
                          <a:solidFill>
                            <a:schemeClr val="tx1"/>
                          </a:solidFill>
                        </a:rPr>
                        <a:t>(5) </a:t>
                      </a:r>
                      <a:r>
                        <a:rPr kumimoji="1" lang="ja-JP" altLang="en-US" sz="1000" u="none" dirty="0">
                          <a:solidFill>
                            <a:schemeClr val="tx1"/>
                          </a:solidFill>
                        </a:rPr>
                        <a:t>基幹相談支援センター等から支援が困難な事例を紹介された場合においても、当該支援が困難な事例に係る者に指定計画相談</a:t>
                      </a:r>
                      <a:endParaRPr kumimoji="1" lang="en-US" altLang="ja-JP" sz="1000" u="none" dirty="0">
                        <a:solidFill>
                          <a:schemeClr val="tx1"/>
                        </a:solidFill>
                      </a:endParaRPr>
                    </a:p>
                    <a:p>
                      <a:r>
                        <a:rPr kumimoji="1" lang="ja-JP" altLang="en-US" sz="1000" u="none" dirty="0">
                          <a:solidFill>
                            <a:schemeClr val="tx1"/>
                          </a:solidFill>
                        </a:rPr>
                        <a:t>　   支援を提供していること</a:t>
                      </a:r>
                    </a:p>
                  </a:txBody>
                  <a:tcPr marL="84406" marR="84406" marT="42203" marB="4220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rPr>
                        <a:t>○</a:t>
                      </a:r>
                    </a:p>
                  </a:txBody>
                  <a:tcPr marL="84406" marR="84406" marT="42203" marB="42203" anchor="ctr">
                    <a:lnB w="12700" cap="flat" cmpd="sng" algn="ctr">
                      <a:solidFill>
                        <a:schemeClr val="tx1"/>
                      </a:solidFill>
                      <a:prstDash val="solid"/>
                      <a:round/>
                      <a:headEnd type="none" w="med" len="med"/>
                      <a:tailEnd type="none" w="med" len="med"/>
                    </a:lnB>
                  </a:tcP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extLst>
                  <a:ext uri="{0D108BD9-81ED-4DB2-BD59-A6C34878D82A}">
                    <a16:rowId xmlns:a16="http://schemas.microsoft.com/office/drawing/2014/main" val="10008"/>
                  </a:ext>
                </a:extLst>
              </a:tr>
              <a:tr h="332345">
                <a:tc>
                  <a:txBody>
                    <a:bodyPr/>
                    <a:lstStyle/>
                    <a:p>
                      <a:r>
                        <a:rPr kumimoji="1" lang="en-US" altLang="ja-JP" sz="1000" u="none" dirty="0">
                          <a:solidFill>
                            <a:schemeClr val="tx1"/>
                          </a:solidFill>
                        </a:rPr>
                        <a:t>(6) </a:t>
                      </a:r>
                      <a:r>
                        <a:rPr kumimoji="1" lang="ja-JP" altLang="en-US" sz="1000" u="none" dirty="0">
                          <a:solidFill>
                            <a:schemeClr val="tx1"/>
                          </a:solidFill>
                        </a:rPr>
                        <a:t>基幹相談支援センター等が実施する事例検討会等に参加していること</a:t>
                      </a:r>
                    </a:p>
                  </a:txBody>
                  <a:tcPr marL="84406" marR="84406" marT="42203" marB="4220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rPr>
                        <a:t>○</a:t>
                      </a:r>
                    </a:p>
                  </a:txBody>
                  <a:tcPr marL="84406" marR="84406" marT="42203" marB="42203"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extLst>
                  <a:ext uri="{0D108BD9-81ED-4DB2-BD59-A6C34878D82A}">
                    <a16:rowId xmlns:a16="http://schemas.microsoft.com/office/drawing/2014/main" val="10010"/>
                  </a:ext>
                </a:extLst>
              </a:tr>
              <a:tr h="365760">
                <a:tc>
                  <a:txBody>
                    <a:bodyPr/>
                    <a:lstStyle/>
                    <a:p>
                      <a:r>
                        <a:rPr kumimoji="1" lang="en-US" altLang="ja-JP" sz="1000" u="none" dirty="0">
                          <a:solidFill>
                            <a:schemeClr val="tx1"/>
                          </a:solidFill>
                        </a:rPr>
                        <a:t>(7) </a:t>
                      </a:r>
                      <a:r>
                        <a:rPr kumimoji="1" lang="ja-JP" altLang="en-US" sz="1000" u="none" dirty="0">
                          <a:solidFill>
                            <a:schemeClr val="tx1"/>
                          </a:solidFill>
                        </a:rPr>
                        <a:t>計画相談支援と障害児相談支援の一月当たりの取扱件数が４０件未満であること</a:t>
                      </a:r>
                      <a:endParaRPr kumimoji="1" lang="en-US" altLang="ja-JP" sz="1000" u="none" dirty="0">
                        <a:solidFill>
                          <a:schemeClr val="tx1"/>
                        </a:solidFill>
                      </a:endParaRPr>
                    </a:p>
                    <a:p>
                      <a:r>
                        <a:rPr kumimoji="1" lang="ja-JP" altLang="en-US" sz="800" u="none" dirty="0">
                          <a:solidFill>
                            <a:schemeClr val="tx1"/>
                          </a:solidFill>
                        </a:rPr>
                        <a:t>　　　（</a:t>
                      </a:r>
                      <a:r>
                        <a:rPr kumimoji="1" lang="en-US" altLang="ja-JP" sz="800" u="none" dirty="0">
                          <a:solidFill>
                            <a:schemeClr val="tx1"/>
                          </a:solidFill>
                        </a:rPr>
                        <a:t>※</a:t>
                      </a:r>
                      <a:r>
                        <a:rPr kumimoji="1" lang="ja-JP" altLang="en-US" sz="800" u="none" dirty="0">
                          <a:solidFill>
                            <a:schemeClr val="tx1"/>
                          </a:solidFill>
                        </a:rPr>
                        <a:t>）現行の特定事業所加算を算定していた事業所が特定事業所加算</a:t>
                      </a:r>
                      <a:r>
                        <a:rPr kumimoji="1" lang="en-US" altLang="ja-JP" sz="800" u="none" dirty="0">
                          <a:solidFill>
                            <a:schemeClr val="tx1"/>
                          </a:solidFill>
                        </a:rPr>
                        <a:t>(Ⅲ)</a:t>
                      </a:r>
                      <a:r>
                        <a:rPr kumimoji="1" lang="ja-JP" altLang="en-US" sz="800" u="none" dirty="0">
                          <a:solidFill>
                            <a:schemeClr val="tx1"/>
                          </a:solidFill>
                        </a:rPr>
                        <a:t>を算定する場合は、平成</a:t>
                      </a:r>
                      <a:r>
                        <a:rPr kumimoji="1" lang="en-US" altLang="ja-JP" sz="800" u="none" dirty="0">
                          <a:solidFill>
                            <a:schemeClr val="tx1"/>
                          </a:solidFill>
                        </a:rPr>
                        <a:t>31</a:t>
                      </a:r>
                      <a:r>
                        <a:rPr kumimoji="1" lang="ja-JP" altLang="en-US" sz="800" u="none" dirty="0">
                          <a:solidFill>
                            <a:schemeClr val="tx1"/>
                          </a:solidFill>
                        </a:rPr>
                        <a:t>年</a:t>
                      </a:r>
                      <a:r>
                        <a:rPr kumimoji="1" lang="en-US" altLang="ja-JP" sz="800" u="none" dirty="0">
                          <a:solidFill>
                            <a:schemeClr val="tx1"/>
                          </a:solidFill>
                        </a:rPr>
                        <a:t>3</a:t>
                      </a:r>
                      <a:r>
                        <a:rPr kumimoji="1" lang="ja-JP" altLang="en-US" sz="800" u="none" dirty="0">
                          <a:solidFill>
                            <a:schemeClr val="tx1"/>
                          </a:solidFill>
                        </a:rPr>
                        <a:t>月までは要件を満たさなくても算定可</a:t>
                      </a:r>
                    </a:p>
                  </a:txBody>
                  <a:tcPr marL="84406" marR="84406" marT="42203" marB="4220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rPr>
                        <a:t>○</a:t>
                      </a:r>
                    </a:p>
                  </a:txBody>
                  <a:tcPr marL="84406" marR="84406" marT="42203" marB="42203" anchor="ctr">
                    <a:lnT w="12700" cap="flat" cmpd="sng" algn="ctr">
                      <a:solidFill>
                        <a:schemeClr val="tx1"/>
                      </a:solidFill>
                      <a:prstDash val="solid"/>
                      <a:round/>
                      <a:headEnd type="none" w="med" len="med"/>
                      <a:tailEnd type="none" w="med" len="med"/>
                    </a:lnT>
                  </a:tcPr>
                </a:tc>
                <a:tc>
                  <a:txBody>
                    <a:bodyPr/>
                    <a:lstStyle/>
                    <a:p>
                      <a:pPr algn="ctr"/>
                      <a:r>
                        <a:rPr kumimoji="1" lang="ja-JP" altLang="en-US" sz="1100" b="0" dirty="0">
                          <a:solidFill>
                            <a:schemeClr val="tx1"/>
                          </a:solidFill>
                        </a:rPr>
                        <a:t>○</a:t>
                      </a:r>
                    </a:p>
                  </a:txBody>
                  <a:tcPr marL="84406" marR="84406" marT="42203" marB="42203" anchor="ctr"/>
                </a:tc>
                <a:tc>
                  <a:txBody>
                    <a:bodyPr/>
                    <a:lstStyle/>
                    <a:p>
                      <a:pPr algn="ctr"/>
                      <a:r>
                        <a:rPr kumimoji="1" lang="ja-JP" altLang="en-US" sz="1100" b="0" dirty="0">
                          <a:solidFill>
                            <a:schemeClr val="tx1"/>
                          </a:solidFill>
                        </a:rPr>
                        <a:t>○</a:t>
                      </a:r>
                      <a:r>
                        <a:rPr kumimoji="1" lang="en-US" altLang="ja-JP" sz="600" b="0" dirty="0">
                          <a:solidFill>
                            <a:schemeClr val="tx1"/>
                          </a:solidFill>
                        </a:rPr>
                        <a:t>(※)</a:t>
                      </a:r>
                      <a:endParaRPr kumimoji="1" lang="en-US" altLang="ja-JP" sz="1300" b="0" dirty="0">
                        <a:solidFill>
                          <a:schemeClr val="tx1"/>
                        </a:solidFill>
                      </a:endParaRPr>
                    </a:p>
                  </a:txBody>
                  <a:tcPr marL="84406" marR="84406" marT="42203" marB="42203" anchor="ctr"/>
                </a:tc>
                <a:tc>
                  <a:txBody>
                    <a:bodyPr/>
                    <a:lstStyle/>
                    <a:p>
                      <a:pPr algn="ctr"/>
                      <a:r>
                        <a:rPr kumimoji="1" lang="ja-JP" altLang="en-US" sz="1100" b="0" dirty="0">
                          <a:solidFill>
                            <a:schemeClr val="tx1"/>
                          </a:solidFill>
                        </a:rPr>
                        <a:t>○</a:t>
                      </a:r>
                    </a:p>
                  </a:txBody>
                  <a:tcPr marL="84406" marR="84406" marT="42203" marB="42203" anchor="ctr"/>
                </a:tc>
                <a:extLst>
                  <a:ext uri="{0D108BD9-81ED-4DB2-BD59-A6C34878D82A}">
                    <a16:rowId xmlns:a16="http://schemas.microsoft.com/office/drawing/2014/main" val="10011"/>
                  </a:ext>
                </a:extLst>
              </a:tr>
            </a:tbl>
          </a:graphicData>
        </a:graphic>
      </p:graphicFrame>
      <p:sp>
        <p:nvSpPr>
          <p:cNvPr id="2" name="テキスト ボックス 1"/>
          <p:cNvSpPr txBox="1"/>
          <p:nvPr/>
        </p:nvSpPr>
        <p:spPr>
          <a:xfrm>
            <a:off x="0" y="5949280"/>
            <a:ext cx="8958949" cy="688907"/>
          </a:xfrm>
          <a:prstGeom prst="rect">
            <a:avLst/>
          </a:prstGeom>
          <a:noFill/>
        </p:spPr>
        <p:txBody>
          <a:bodyPr wrap="square" rtlCol="0">
            <a:spAutoFit/>
          </a:bodyPr>
          <a:lstStyle/>
          <a:p>
            <a:pPr marL="76202" indent="-76202"/>
            <a:r>
              <a:rPr lang="en-US" altLang="ja-JP" sz="969" dirty="0"/>
              <a:t>※</a:t>
            </a:r>
            <a:r>
              <a:rPr lang="ja-JP" altLang="en-US" sz="969" dirty="0"/>
              <a:t>主任相談支援専門員及び相談支援専門員については、同一敷地内にある指定一般相談支援、指定障害児相談支援、指定自立生活援助の各業務を兼務した場合でも常勤専従とみなす。</a:t>
            </a:r>
            <a:endParaRPr lang="en-US" altLang="ja-JP" sz="969" dirty="0"/>
          </a:p>
          <a:p>
            <a:pPr marL="76202" indent="-76202"/>
            <a:r>
              <a:rPr lang="en-US" altLang="ja-JP" sz="969" dirty="0"/>
              <a:t>※</a:t>
            </a:r>
            <a:r>
              <a:rPr lang="ja-JP" altLang="en-US" sz="969" dirty="0"/>
              <a:t>各加算における常勤専従者の内１名は、業務に支障がない場合については同一敷地内における他事業の兼務を可とする。ただし特定事業所加算</a:t>
            </a:r>
            <a:r>
              <a:rPr lang="en-US" altLang="ja-JP" sz="969" dirty="0"/>
              <a:t>Ⅳ</a:t>
            </a:r>
            <a:r>
              <a:rPr lang="ja-JP" altLang="en-US" sz="969" dirty="0"/>
              <a:t>においては各相談支援事業等を主たる業務とすること。</a:t>
            </a:r>
            <a:endParaRPr lang="en-US" altLang="ja-JP" sz="969" dirty="0"/>
          </a:p>
        </p:txBody>
      </p:sp>
      <p:sp>
        <p:nvSpPr>
          <p:cNvPr id="3" name="スライド番号プレースホルダー 2"/>
          <p:cNvSpPr>
            <a:spLocks noGrp="1"/>
          </p:cNvSpPr>
          <p:nvPr>
            <p:ph type="sldNum" sz="quarter" idx="12"/>
          </p:nvPr>
        </p:nvSpPr>
        <p:spPr>
          <a:xfrm>
            <a:off x="7059880" y="6509226"/>
            <a:ext cx="2057400" cy="365125"/>
          </a:xfrm>
        </p:spPr>
        <p:txBody>
          <a:bodyPr/>
          <a:lstStyle/>
          <a:p>
            <a:pPr>
              <a:defRPr/>
            </a:pPr>
            <a:fld id="{431CAECD-5926-4741-A906-A08E04809A27}" type="slidenum">
              <a:rPr lang="en-US" altLang="ja-JP" smtClean="0"/>
              <a:pPr>
                <a:defRPr/>
              </a:pPr>
              <a:t>85</a:t>
            </a:fld>
            <a:endParaRPr lang="en-US" altLang="ja-JP"/>
          </a:p>
        </p:txBody>
      </p:sp>
      <p:sp>
        <p:nvSpPr>
          <p:cNvPr id="9"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4211705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178786" y="517282"/>
            <a:ext cx="8786446" cy="5836626"/>
          </a:xfrm>
        </p:spPr>
        <p:txBody>
          <a:bodyPr/>
          <a:lstStyle/>
          <a:p>
            <a:r>
              <a:rPr lang="en-US" altLang="ja-JP" sz="3323" dirty="0"/>
              <a:t>Ⅵ</a:t>
            </a:r>
            <a:r>
              <a:rPr lang="ja-JP" altLang="en-US" sz="3323" dirty="0"/>
              <a:t>　</a:t>
            </a:r>
            <a:r>
              <a:rPr lang="ja-JP" altLang="ja-JP" sz="3323" dirty="0"/>
              <a:t>障害者支援における権利擁護</a:t>
            </a:r>
            <a:r>
              <a:rPr lang="en-US" altLang="ja-JP" sz="3323" dirty="0"/>
              <a:t/>
            </a:r>
            <a:br>
              <a:rPr lang="en-US" altLang="ja-JP" sz="3323" dirty="0"/>
            </a:br>
            <a:r>
              <a:rPr lang="ja-JP" altLang="en-US" sz="3323" dirty="0"/>
              <a:t>　　　　　</a:t>
            </a:r>
            <a:r>
              <a:rPr lang="ja-JP" altLang="ja-JP" sz="3323" dirty="0"/>
              <a:t>と虐待防止に関わる法律</a:t>
            </a:r>
            <a:r>
              <a:rPr lang="ja-JP" altLang="en-US" sz="3323" dirty="0"/>
              <a:t>等</a:t>
            </a:r>
            <a:r>
              <a:rPr lang="ja-JP" altLang="en-US" sz="3323" dirty="0">
                <a:solidFill>
                  <a:schemeClr val="tx1"/>
                </a:solidFill>
              </a:rPr>
              <a:t>　</a:t>
            </a:r>
          </a:p>
        </p:txBody>
      </p:sp>
      <p:sp>
        <p:nvSpPr>
          <p:cNvPr id="2" name="スライド番号プレースホルダー 1"/>
          <p:cNvSpPr>
            <a:spLocks noGrp="1"/>
          </p:cNvSpPr>
          <p:nvPr>
            <p:ph type="sldNum" sz="quarter" idx="12"/>
          </p:nvPr>
        </p:nvSpPr>
        <p:spPr>
          <a:xfrm>
            <a:off x="7086600" y="6492875"/>
            <a:ext cx="2057400" cy="365125"/>
          </a:xfrm>
        </p:spPr>
        <p:txBody>
          <a:bodyPr/>
          <a:lstStyle/>
          <a:p>
            <a:pPr>
              <a:defRPr/>
            </a:pPr>
            <a:fld id="{804D6B79-3AEB-42FE-A736-A41F7AEA0445}" type="slidenum">
              <a:rPr lang="en-US" altLang="ja-JP" smtClean="0"/>
              <a:pPr>
                <a:defRPr/>
              </a:pPr>
              <a:t>86</a:t>
            </a:fld>
            <a:endParaRPr lang="en-US" altLang="ja-JP" dirty="0"/>
          </a:p>
        </p:txBody>
      </p:sp>
      <p:sp>
        <p:nvSpPr>
          <p:cNvPr id="4"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4196103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テキスト ボックス 71"/>
          <p:cNvSpPr txBox="1"/>
          <p:nvPr/>
        </p:nvSpPr>
        <p:spPr>
          <a:xfrm>
            <a:off x="-152951" y="457685"/>
            <a:ext cx="9616956" cy="333809"/>
          </a:xfrm>
          <a:prstGeom prst="rect">
            <a:avLst/>
          </a:prstGeom>
          <a:noFill/>
        </p:spPr>
        <p:txBody>
          <a:bodyPr wrap="square">
            <a:spAutoFit/>
          </a:bodyPr>
          <a:lstStyle/>
          <a:p>
            <a:pPr algn="ctr" fontAlgn="auto">
              <a:spcBef>
                <a:spcPts val="0"/>
              </a:spcBef>
              <a:spcAft>
                <a:spcPts val="0"/>
              </a:spcAft>
              <a:defRPr/>
            </a:pPr>
            <a:r>
              <a:rPr lang="ja-JP" altLang="en-US" sz="1569" b="1" dirty="0">
                <a:solidFill>
                  <a:prstClr val="black"/>
                </a:solidFill>
                <a:latin typeface="メイリオ" pitchFamily="50" charset="-128"/>
                <a:ea typeface="メイリオ" pitchFamily="50" charset="-128"/>
                <a:cs typeface="メイリオ" pitchFamily="50" charset="-128"/>
              </a:rPr>
              <a:t>障害を理由とする差別の解消の推進に関する法律（</a:t>
            </a:r>
            <a:r>
              <a:rPr lang="ja-JP" altLang="en-US" sz="1200" b="1" dirty="0">
                <a:solidFill>
                  <a:prstClr val="black"/>
                </a:solidFill>
                <a:latin typeface="メイリオ" pitchFamily="50" charset="-128"/>
                <a:ea typeface="メイリオ" pitchFamily="50" charset="-128"/>
                <a:cs typeface="メイリオ" pitchFamily="50" charset="-128"/>
              </a:rPr>
              <a:t>障害者差別解消法</a:t>
            </a:r>
            <a:r>
              <a:rPr lang="ja-JP" altLang="en-US" sz="969" b="1" dirty="0">
                <a:solidFill>
                  <a:prstClr val="black"/>
                </a:solidFill>
                <a:latin typeface="メイリオ" pitchFamily="50" charset="-128"/>
                <a:ea typeface="メイリオ" pitchFamily="50" charset="-128"/>
                <a:cs typeface="メイリオ" pitchFamily="50" charset="-128"/>
              </a:rPr>
              <a:t>＜平成２５年法律第６５号＞</a:t>
            </a:r>
            <a:r>
              <a:rPr lang="ja-JP" altLang="en-US" sz="1569" b="1" dirty="0">
                <a:solidFill>
                  <a:prstClr val="black"/>
                </a:solidFill>
                <a:latin typeface="メイリオ" pitchFamily="50" charset="-128"/>
                <a:ea typeface="メイリオ" pitchFamily="50" charset="-128"/>
                <a:cs typeface="メイリオ" pitchFamily="50" charset="-128"/>
              </a:rPr>
              <a:t>）の概要</a:t>
            </a:r>
          </a:p>
        </p:txBody>
      </p:sp>
      <p:sp>
        <p:nvSpPr>
          <p:cNvPr id="222223" name="テキスト ボックス 108"/>
          <p:cNvSpPr txBox="1">
            <a:spLocks noChangeArrowheads="1"/>
          </p:cNvSpPr>
          <p:nvPr/>
        </p:nvSpPr>
        <p:spPr bwMode="auto">
          <a:xfrm>
            <a:off x="4048859" y="765298"/>
            <a:ext cx="4913435" cy="262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r" eaLnBrk="1" hangingPunct="1">
              <a:spcBef>
                <a:spcPct val="0"/>
              </a:spcBef>
              <a:buFontTx/>
              <a:buNone/>
            </a:pPr>
            <a:r>
              <a:rPr lang="ja-JP" altLang="en-US" sz="1108" dirty="0">
                <a:solidFill>
                  <a:srgbClr val="000000"/>
                </a:solidFill>
              </a:rPr>
              <a:t>施行日：平成２８年４月１日（施行後３年を目途に必要な見直し検討）</a:t>
            </a:r>
          </a:p>
        </p:txBody>
      </p:sp>
      <p:sp>
        <p:nvSpPr>
          <p:cNvPr id="87" name="角丸四角形 86"/>
          <p:cNvSpPr/>
          <p:nvPr/>
        </p:nvSpPr>
        <p:spPr>
          <a:xfrm>
            <a:off x="269919" y="4746769"/>
            <a:ext cx="8733117" cy="1739803"/>
          </a:xfrm>
          <a:prstGeom prst="roundRect">
            <a:avLst>
              <a:gd name="adj" fmla="val 7931"/>
            </a:avLst>
          </a:prstGeom>
          <a:solidFill>
            <a:schemeClr val="accent1">
              <a:lumMod val="40000"/>
              <a:lumOff val="60000"/>
            </a:schemeClr>
          </a:solidFill>
          <a:ln w="317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88" name="角丸四角形 87"/>
          <p:cNvSpPr/>
          <p:nvPr/>
        </p:nvSpPr>
        <p:spPr>
          <a:xfrm>
            <a:off x="228601" y="4591346"/>
            <a:ext cx="4023946" cy="298938"/>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222228" name="テキスト ボックス 120"/>
          <p:cNvSpPr txBox="1">
            <a:spLocks noChangeArrowheads="1"/>
          </p:cNvSpPr>
          <p:nvPr/>
        </p:nvSpPr>
        <p:spPr bwMode="auto">
          <a:xfrm>
            <a:off x="234463" y="4566436"/>
            <a:ext cx="3814397" cy="3338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569" b="1" dirty="0">
                <a:solidFill>
                  <a:srgbClr val="000000"/>
                </a:solidFill>
              </a:rPr>
              <a:t>Ⅱ</a:t>
            </a:r>
            <a:r>
              <a:rPr lang="ja-JP" altLang="en-US" sz="1569" b="1" dirty="0" err="1">
                <a:solidFill>
                  <a:srgbClr val="000000"/>
                </a:solidFill>
              </a:rPr>
              <a:t>．</a:t>
            </a:r>
            <a:r>
              <a:rPr lang="ja-JP" altLang="en-US" sz="1569" b="1" dirty="0">
                <a:solidFill>
                  <a:srgbClr val="000000"/>
                </a:solidFill>
              </a:rPr>
              <a:t>差別を解消するための支援措置</a:t>
            </a:r>
          </a:p>
        </p:txBody>
      </p:sp>
      <p:sp>
        <p:nvSpPr>
          <p:cNvPr id="94" name="角丸四角形 93"/>
          <p:cNvSpPr/>
          <p:nvPr/>
        </p:nvSpPr>
        <p:spPr bwMode="auto">
          <a:xfrm>
            <a:off x="862746" y="4924273"/>
            <a:ext cx="8042763" cy="1464038"/>
          </a:xfrm>
          <a:prstGeom prst="roundRect">
            <a:avLst>
              <a:gd name="adj" fmla="val 11902"/>
            </a:avLst>
          </a:prstGeom>
          <a:solidFill>
            <a:schemeClr val="bg1">
              <a:lumMod val="9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fontAlgn="auto">
              <a:lnSpc>
                <a:spcPct val="150000"/>
              </a:lnSpc>
              <a:spcBef>
                <a:spcPts val="0"/>
              </a:spcBef>
              <a:spcAft>
                <a:spcPts val="0"/>
              </a:spcAft>
              <a:defRPr/>
            </a:pPr>
            <a:endParaRPr lang="en-US" altLang="ja-JP" sz="1108"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108"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108"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108"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108" dirty="0">
              <a:solidFill>
                <a:prstClr val="black"/>
              </a:solidFill>
              <a:latin typeface="メイリオ" pitchFamily="50" charset="-128"/>
              <a:ea typeface="メイリオ" pitchFamily="50" charset="-128"/>
              <a:cs typeface="メイリオ" pitchFamily="50" charset="-128"/>
            </a:endParaRPr>
          </a:p>
        </p:txBody>
      </p:sp>
      <p:sp>
        <p:nvSpPr>
          <p:cNvPr id="222234" name="AutoShape 6"/>
          <p:cNvSpPr>
            <a:spLocks noChangeArrowheads="1"/>
          </p:cNvSpPr>
          <p:nvPr/>
        </p:nvSpPr>
        <p:spPr bwMode="auto">
          <a:xfrm>
            <a:off x="1100504" y="4965950"/>
            <a:ext cx="1339385" cy="290789"/>
          </a:xfrm>
          <a:prstGeom prst="roundRect">
            <a:avLst>
              <a:gd name="adj" fmla="val 16667"/>
            </a:avLst>
          </a:prstGeom>
          <a:solidFill>
            <a:schemeClr val="bg1"/>
          </a:solidFill>
          <a:ln w="12700">
            <a:solidFill>
              <a:srgbClr val="FF0000"/>
            </a:solidFill>
            <a:round/>
            <a:headEnd/>
            <a:tailEnd/>
          </a:ln>
        </p:spPr>
        <p:txBody>
          <a:bodyPr wrap="square"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endParaRPr lang="ja-JP" altLang="en-US" sz="1108" b="1">
              <a:solidFill>
                <a:srgbClr val="000000"/>
              </a:solidFill>
              <a:latin typeface="メイリオ" pitchFamily="50" charset="-128"/>
              <a:ea typeface="メイリオ" pitchFamily="50" charset="-128"/>
              <a:cs typeface="メイリオ" pitchFamily="50" charset="-128"/>
            </a:endParaRPr>
          </a:p>
        </p:txBody>
      </p:sp>
      <p:sp>
        <p:nvSpPr>
          <p:cNvPr id="222235" name="テキスト ボックス 152"/>
          <p:cNvSpPr txBox="1">
            <a:spLocks noChangeArrowheads="1"/>
          </p:cNvSpPr>
          <p:nvPr/>
        </p:nvSpPr>
        <p:spPr bwMode="auto">
          <a:xfrm>
            <a:off x="2400300" y="4997100"/>
            <a:ext cx="5766260" cy="262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108" dirty="0">
                <a:solidFill>
                  <a:srgbClr val="000000"/>
                </a:solidFill>
                <a:latin typeface="メイリオ" pitchFamily="50" charset="-128"/>
                <a:ea typeface="メイリオ" pitchFamily="50" charset="-128"/>
                <a:cs typeface="メイリオ" pitchFamily="50" charset="-128"/>
              </a:rPr>
              <a:t>● 相談・紛争解決の体制整備　⇒　既存の相談、紛争解決の制度の活用・充実</a:t>
            </a:r>
          </a:p>
        </p:txBody>
      </p:sp>
      <p:sp>
        <p:nvSpPr>
          <p:cNvPr id="222236" name="テキスト ボックス 153"/>
          <p:cNvSpPr txBox="1">
            <a:spLocks noChangeArrowheads="1"/>
          </p:cNvSpPr>
          <p:nvPr/>
        </p:nvSpPr>
        <p:spPr bwMode="auto">
          <a:xfrm>
            <a:off x="1075581" y="4997100"/>
            <a:ext cx="1351108" cy="262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108" b="1" dirty="0">
                <a:solidFill>
                  <a:srgbClr val="000000"/>
                </a:solidFill>
                <a:latin typeface="メイリオ" pitchFamily="50" charset="-128"/>
                <a:ea typeface="メイリオ" pitchFamily="50" charset="-128"/>
                <a:cs typeface="メイリオ" pitchFamily="50" charset="-128"/>
              </a:rPr>
              <a:t>紛争解決・相談</a:t>
            </a:r>
          </a:p>
        </p:txBody>
      </p:sp>
      <p:sp>
        <p:nvSpPr>
          <p:cNvPr id="222238" name="AutoShape 6"/>
          <p:cNvSpPr>
            <a:spLocks noChangeArrowheads="1"/>
          </p:cNvSpPr>
          <p:nvPr/>
        </p:nvSpPr>
        <p:spPr bwMode="auto">
          <a:xfrm>
            <a:off x="1088783" y="5278692"/>
            <a:ext cx="1351107" cy="290789"/>
          </a:xfrm>
          <a:prstGeom prst="roundRect">
            <a:avLst>
              <a:gd name="adj" fmla="val 16667"/>
            </a:avLst>
          </a:prstGeom>
          <a:solidFill>
            <a:schemeClr val="bg1"/>
          </a:solidFill>
          <a:ln w="12700">
            <a:solidFill>
              <a:srgbClr val="FF0000"/>
            </a:solidFill>
            <a:round/>
            <a:headEnd/>
            <a:tailEnd/>
          </a:ln>
        </p:spPr>
        <p:txBody>
          <a:bodyPr wrap="square"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endParaRPr lang="ja-JP" altLang="en-US" sz="1108" b="1">
              <a:solidFill>
                <a:srgbClr val="000000"/>
              </a:solidFill>
              <a:latin typeface="メイリオ" pitchFamily="50" charset="-128"/>
              <a:ea typeface="メイリオ" pitchFamily="50" charset="-128"/>
              <a:cs typeface="メイリオ" pitchFamily="50" charset="-128"/>
            </a:endParaRPr>
          </a:p>
        </p:txBody>
      </p:sp>
      <p:sp>
        <p:nvSpPr>
          <p:cNvPr id="222239" name="テキスト ボックス 157"/>
          <p:cNvSpPr txBox="1">
            <a:spLocks noChangeArrowheads="1"/>
          </p:cNvSpPr>
          <p:nvPr/>
        </p:nvSpPr>
        <p:spPr bwMode="auto">
          <a:xfrm>
            <a:off x="2406086" y="5275694"/>
            <a:ext cx="5339862" cy="262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108" dirty="0">
                <a:solidFill>
                  <a:srgbClr val="000000"/>
                </a:solidFill>
                <a:latin typeface="メイリオ" pitchFamily="50" charset="-128"/>
                <a:ea typeface="メイリオ" pitchFamily="50" charset="-128"/>
                <a:cs typeface="メイリオ" pitchFamily="50" charset="-128"/>
              </a:rPr>
              <a:t>● 障害者差別解消支援地域協議会における関係機関等の連携</a:t>
            </a:r>
            <a:endParaRPr lang="en-US" altLang="ja-JP" sz="1108" dirty="0">
              <a:solidFill>
                <a:srgbClr val="000000"/>
              </a:solidFill>
              <a:latin typeface="メイリオ" pitchFamily="50" charset="-128"/>
              <a:ea typeface="メイリオ" pitchFamily="50" charset="-128"/>
              <a:cs typeface="メイリオ" pitchFamily="50" charset="-128"/>
            </a:endParaRPr>
          </a:p>
        </p:txBody>
      </p:sp>
      <p:sp>
        <p:nvSpPr>
          <p:cNvPr id="222240" name="テキスト ボックス 158"/>
          <p:cNvSpPr txBox="1">
            <a:spLocks noChangeArrowheads="1"/>
          </p:cNvSpPr>
          <p:nvPr/>
        </p:nvSpPr>
        <p:spPr bwMode="auto">
          <a:xfrm>
            <a:off x="1047799" y="5309842"/>
            <a:ext cx="1550281" cy="262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108" b="1" dirty="0">
                <a:solidFill>
                  <a:srgbClr val="000000"/>
                </a:solidFill>
                <a:latin typeface="メイリオ" pitchFamily="50" charset="-128"/>
                <a:ea typeface="メイリオ" pitchFamily="50" charset="-128"/>
                <a:cs typeface="メイリオ" pitchFamily="50" charset="-128"/>
              </a:rPr>
              <a:t>地域における連携</a:t>
            </a:r>
          </a:p>
        </p:txBody>
      </p:sp>
      <p:sp>
        <p:nvSpPr>
          <p:cNvPr id="222242" name="AutoShape 6"/>
          <p:cNvSpPr>
            <a:spLocks noChangeArrowheads="1"/>
          </p:cNvSpPr>
          <p:nvPr/>
        </p:nvSpPr>
        <p:spPr bwMode="auto">
          <a:xfrm>
            <a:off x="1081455" y="5595947"/>
            <a:ext cx="1370159" cy="290789"/>
          </a:xfrm>
          <a:prstGeom prst="roundRect">
            <a:avLst>
              <a:gd name="adj" fmla="val 16667"/>
            </a:avLst>
          </a:prstGeom>
          <a:solidFill>
            <a:schemeClr val="bg1"/>
          </a:solidFill>
          <a:ln w="12700">
            <a:solidFill>
              <a:srgbClr val="FF0000"/>
            </a:solidFill>
            <a:round/>
            <a:headEnd/>
            <a:tailEnd/>
          </a:ln>
        </p:spPr>
        <p:txBody>
          <a:bodyPr wrap="square"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endParaRPr lang="ja-JP" altLang="en-US" sz="1108" b="1">
              <a:solidFill>
                <a:srgbClr val="000000"/>
              </a:solidFill>
              <a:latin typeface="メイリオ" pitchFamily="50" charset="-128"/>
              <a:ea typeface="メイリオ" pitchFamily="50" charset="-128"/>
              <a:cs typeface="メイリオ" pitchFamily="50" charset="-128"/>
            </a:endParaRPr>
          </a:p>
        </p:txBody>
      </p:sp>
      <p:sp>
        <p:nvSpPr>
          <p:cNvPr id="222243" name="テキスト ボックス 162"/>
          <p:cNvSpPr txBox="1">
            <a:spLocks noChangeArrowheads="1"/>
          </p:cNvSpPr>
          <p:nvPr/>
        </p:nvSpPr>
        <p:spPr bwMode="auto">
          <a:xfrm>
            <a:off x="2401766" y="5582698"/>
            <a:ext cx="5338396" cy="262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108" dirty="0">
                <a:solidFill>
                  <a:srgbClr val="000000"/>
                </a:solidFill>
                <a:latin typeface="メイリオ" pitchFamily="50" charset="-128"/>
                <a:ea typeface="メイリオ" pitchFamily="50" charset="-128"/>
                <a:cs typeface="メイリオ" pitchFamily="50" charset="-128"/>
              </a:rPr>
              <a:t>● 普及・啓発活動の実施</a:t>
            </a:r>
          </a:p>
        </p:txBody>
      </p:sp>
      <p:sp>
        <p:nvSpPr>
          <p:cNvPr id="222244" name="テキスト ボックス 163"/>
          <p:cNvSpPr txBox="1">
            <a:spLocks noChangeArrowheads="1"/>
          </p:cNvSpPr>
          <p:nvPr/>
        </p:nvSpPr>
        <p:spPr bwMode="auto">
          <a:xfrm>
            <a:off x="1100504" y="5637337"/>
            <a:ext cx="1301262" cy="262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108" b="1" dirty="0">
                <a:solidFill>
                  <a:srgbClr val="000000"/>
                </a:solidFill>
                <a:latin typeface="メイリオ" pitchFamily="50" charset="-128"/>
                <a:ea typeface="メイリオ" pitchFamily="50" charset="-128"/>
                <a:cs typeface="メイリオ" pitchFamily="50" charset="-128"/>
              </a:rPr>
              <a:t>啓発活動</a:t>
            </a:r>
          </a:p>
        </p:txBody>
      </p:sp>
      <p:sp>
        <p:nvSpPr>
          <p:cNvPr id="106" name="下矢印 105"/>
          <p:cNvSpPr/>
          <p:nvPr/>
        </p:nvSpPr>
        <p:spPr>
          <a:xfrm>
            <a:off x="4252546" y="4233497"/>
            <a:ext cx="805962" cy="187569"/>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07" name="角丸四角形 106"/>
          <p:cNvSpPr/>
          <p:nvPr/>
        </p:nvSpPr>
        <p:spPr>
          <a:xfrm>
            <a:off x="262882" y="1056145"/>
            <a:ext cx="8740154" cy="3443717"/>
          </a:xfrm>
          <a:prstGeom prst="roundRect">
            <a:avLst>
              <a:gd name="adj" fmla="val 4405"/>
            </a:avLst>
          </a:prstGeom>
          <a:solidFill>
            <a:schemeClr val="accent1">
              <a:lumMod val="40000"/>
              <a:lumOff val="60000"/>
            </a:schemeClr>
          </a:solidFill>
          <a:ln w="317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08" name="角丸四角形 107"/>
          <p:cNvSpPr/>
          <p:nvPr/>
        </p:nvSpPr>
        <p:spPr>
          <a:xfrm>
            <a:off x="360485" y="2946370"/>
            <a:ext cx="8551985" cy="1054025"/>
          </a:xfrm>
          <a:prstGeom prst="roundRect">
            <a:avLst>
              <a:gd name="adj" fmla="val 11902"/>
            </a:avLst>
          </a:prstGeom>
          <a:solidFill>
            <a:schemeClr val="bg1">
              <a:lumMod val="95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fontAlgn="auto">
              <a:lnSpc>
                <a:spcPct val="150000"/>
              </a:lnSpc>
              <a:spcBef>
                <a:spcPts val="0"/>
              </a:spcBef>
              <a:spcAft>
                <a:spcPts val="0"/>
              </a:spcAft>
              <a:defRPr/>
            </a:pPr>
            <a:endParaRPr lang="en-US" altLang="ja-JP" sz="1292"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292"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292" dirty="0">
              <a:solidFill>
                <a:prstClr val="black"/>
              </a:solidFill>
              <a:latin typeface="メイリオ" pitchFamily="50" charset="-128"/>
              <a:ea typeface="メイリオ" pitchFamily="50" charset="-128"/>
              <a:cs typeface="メイリオ" pitchFamily="50" charset="-128"/>
            </a:endParaRPr>
          </a:p>
        </p:txBody>
      </p:sp>
      <p:sp>
        <p:nvSpPr>
          <p:cNvPr id="109" name="AutoShape 6"/>
          <p:cNvSpPr>
            <a:spLocks noChangeArrowheads="1"/>
          </p:cNvSpPr>
          <p:nvPr/>
        </p:nvSpPr>
        <p:spPr bwMode="auto">
          <a:xfrm>
            <a:off x="3929746" y="2778363"/>
            <a:ext cx="1263162" cy="353643"/>
          </a:xfrm>
          <a:prstGeom prst="roundRect">
            <a:avLst>
              <a:gd name="adj" fmla="val 16667"/>
            </a:avLst>
          </a:prstGeom>
          <a:solidFill>
            <a:schemeClr val="accent6">
              <a:lumMod val="40000"/>
              <a:lumOff val="60000"/>
            </a:schemeClr>
          </a:solidFill>
          <a:ln w="12700">
            <a:solidFill>
              <a:schemeClr val="tx1"/>
            </a:solidFill>
            <a:round/>
            <a:headEnd/>
            <a:tailEnd/>
          </a:ln>
          <a:effectLst/>
        </p:spPr>
        <p:txBody>
          <a:bodyPr anchor="ctr">
            <a:spAutoFit/>
          </a:bodyPr>
          <a:lstStyle/>
          <a:p>
            <a:pPr algn="ctr" fontAlgn="auto">
              <a:spcBef>
                <a:spcPts val="0"/>
              </a:spcBef>
              <a:spcAft>
                <a:spcPts val="0"/>
              </a:spcAft>
              <a:defRPr/>
            </a:pPr>
            <a:endParaRPr lang="ja-JP" altLang="en-US" sz="1477" b="1" dirty="0">
              <a:solidFill>
                <a:prstClr val="black"/>
              </a:solidFill>
              <a:latin typeface="メイリオ" pitchFamily="50" charset="-128"/>
              <a:ea typeface="メイリオ" pitchFamily="50" charset="-128"/>
              <a:cs typeface="メイリオ" pitchFamily="50" charset="-128"/>
            </a:endParaRPr>
          </a:p>
        </p:txBody>
      </p:sp>
      <p:sp>
        <p:nvSpPr>
          <p:cNvPr id="110" name="角丸四角形 109"/>
          <p:cNvSpPr/>
          <p:nvPr/>
        </p:nvSpPr>
        <p:spPr>
          <a:xfrm>
            <a:off x="317256" y="906675"/>
            <a:ext cx="3011366" cy="298938"/>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222250" name="テキスト ボックス 118"/>
          <p:cNvSpPr txBox="1">
            <a:spLocks noChangeArrowheads="1"/>
          </p:cNvSpPr>
          <p:nvPr/>
        </p:nvSpPr>
        <p:spPr bwMode="auto">
          <a:xfrm>
            <a:off x="262882" y="892787"/>
            <a:ext cx="3286930" cy="3338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569" b="1" dirty="0">
                <a:solidFill>
                  <a:srgbClr val="000000"/>
                </a:solidFill>
              </a:rPr>
              <a:t>Ⅰ</a:t>
            </a:r>
            <a:r>
              <a:rPr lang="ja-JP" altLang="en-US" sz="1569" b="1" dirty="0" err="1">
                <a:solidFill>
                  <a:srgbClr val="000000"/>
                </a:solidFill>
              </a:rPr>
              <a:t>．</a:t>
            </a:r>
            <a:r>
              <a:rPr lang="ja-JP" altLang="en-US" sz="1569" b="1" dirty="0">
                <a:solidFill>
                  <a:srgbClr val="000000"/>
                </a:solidFill>
              </a:rPr>
              <a:t>差別を解消するための措置</a:t>
            </a:r>
          </a:p>
        </p:txBody>
      </p:sp>
      <p:sp>
        <p:nvSpPr>
          <p:cNvPr id="112" name="角丸四角形 111"/>
          <p:cNvSpPr/>
          <p:nvPr/>
        </p:nvSpPr>
        <p:spPr>
          <a:xfrm>
            <a:off x="360485" y="1439250"/>
            <a:ext cx="4208585" cy="1205714"/>
          </a:xfrm>
          <a:prstGeom prst="roundRect">
            <a:avLst>
              <a:gd name="adj" fmla="val 6890"/>
            </a:avLst>
          </a:prstGeom>
          <a:solidFill>
            <a:schemeClr val="bg1">
              <a:lumMod val="9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6462" tIns="33231" rIns="66462" bIns="33231" anchor="ctr">
            <a:spAutoFit/>
          </a:bodyPr>
          <a:lstStyle/>
          <a:p>
            <a:pPr algn="ctr" fontAlgn="auto">
              <a:spcBef>
                <a:spcPts val="0"/>
              </a:spcBef>
              <a:spcAft>
                <a:spcPts val="0"/>
              </a:spcAft>
              <a:defRPr/>
            </a:pPr>
            <a:r>
              <a:rPr lang="ja-JP" altLang="en-US" sz="1292" b="1" dirty="0">
                <a:solidFill>
                  <a:prstClr val="black"/>
                </a:solidFill>
                <a:latin typeface="メイリオ" pitchFamily="50" charset="-128"/>
                <a:ea typeface="メイリオ" pitchFamily="50" charset="-128"/>
                <a:cs typeface="メイリオ" pitchFamily="50" charset="-128"/>
              </a:rPr>
              <a:t>差別的取扱いの禁止</a:t>
            </a:r>
            <a:endParaRPr lang="en-US" altLang="ja-JP" sz="1292" b="1"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292" b="1"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292" b="1"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292" b="1" dirty="0">
              <a:solidFill>
                <a:prstClr val="black"/>
              </a:solidFill>
              <a:latin typeface="メイリオ" pitchFamily="50" charset="-128"/>
              <a:ea typeface="メイリオ" pitchFamily="50" charset="-128"/>
              <a:cs typeface="メイリオ" pitchFamily="50" charset="-128"/>
            </a:endParaRPr>
          </a:p>
        </p:txBody>
      </p:sp>
      <p:sp>
        <p:nvSpPr>
          <p:cNvPr id="113" name="AutoShape 10"/>
          <p:cNvSpPr>
            <a:spLocks noChangeArrowheads="1"/>
          </p:cNvSpPr>
          <p:nvPr/>
        </p:nvSpPr>
        <p:spPr bwMode="auto">
          <a:xfrm flipH="1">
            <a:off x="537702" y="1833710"/>
            <a:ext cx="2725615" cy="464784"/>
          </a:xfrm>
          <a:prstGeom prst="leftArrowCallout">
            <a:avLst>
              <a:gd name="adj1" fmla="val 18216"/>
              <a:gd name="adj2" fmla="val 25615"/>
              <a:gd name="adj3" fmla="val 43138"/>
              <a:gd name="adj4" fmla="val 79949"/>
            </a:avLst>
          </a:prstGeom>
          <a:solidFill>
            <a:srgbClr val="FFFF99">
              <a:alpha val="54902"/>
            </a:srgbClr>
          </a:solidFill>
          <a:ln w="19050">
            <a:solidFill>
              <a:schemeClr val="tx1">
                <a:lumMod val="50000"/>
                <a:lumOff val="50000"/>
              </a:schemeClr>
            </a:solidFill>
            <a:miter lim="800000"/>
            <a:headEnd/>
            <a:tailEnd/>
          </a:ln>
          <a:effectLst/>
        </p:spPr>
        <p:txBody>
          <a:bodyPr tIns="33231" bIns="33231" anchor="ctr">
            <a:spAutoFit/>
          </a:bodyPr>
          <a:lstStyle/>
          <a:p>
            <a:pPr fontAlgn="auto">
              <a:spcBef>
                <a:spcPts val="0"/>
              </a:spcBef>
              <a:spcAft>
                <a:spcPts val="0"/>
              </a:spcAft>
              <a:defRPr/>
            </a:pPr>
            <a:endParaRPr lang="en-US" altLang="ja-JP" sz="1292" dirty="0">
              <a:solidFill>
                <a:prstClr val="black"/>
              </a:solidFill>
              <a:latin typeface="メイリオ" pitchFamily="50" charset="-128"/>
              <a:ea typeface="メイリオ" pitchFamily="50" charset="-128"/>
              <a:cs typeface="メイリオ" pitchFamily="50" charset="-128"/>
            </a:endParaRPr>
          </a:p>
          <a:p>
            <a:pPr fontAlgn="auto">
              <a:spcBef>
                <a:spcPts val="0"/>
              </a:spcBef>
              <a:spcAft>
                <a:spcPts val="0"/>
              </a:spcAft>
              <a:defRPr/>
            </a:pPr>
            <a:endParaRPr lang="ja-JP" altLang="en-US" sz="1292" dirty="0">
              <a:solidFill>
                <a:prstClr val="black"/>
              </a:solidFill>
              <a:latin typeface="メイリオ" pitchFamily="50" charset="-128"/>
              <a:ea typeface="メイリオ" pitchFamily="50" charset="-128"/>
              <a:cs typeface="メイリオ" pitchFamily="50" charset="-128"/>
            </a:endParaRPr>
          </a:p>
        </p:txBody>
      </p:sp>
      <p:sp>
        <p:nvSpPr>
          <p:cNvPr id="114" name="AutoShape 6"/>
          <p:cNvSpPr>
            <a:spLocks noChangeArrowheads="1"/>
          </p:cNvSpPr>
          <p:nvPr/>
        </p:nvSpPr>
        <p:spPr bwMode="auto">
          <a:xfrm>
            <a:off x="3370289" y="1881036"/>
            <a:ext cx="913763" cy="322145"/>
          </a:xfrm>
          <a:prstGeom prst="roundRect">
            <a:avLst>
              <a:gd name="adj" fmla="val 16667"/>
            </a:avLst>
          </a:prstGeom>
          <a:solidFill>
            <a:schemeClr val="accent6">
              <a:lumMod val="20000"/>
              <a:lumOff val="80000"/>
            </a:schemeClr>
          </a:solidFill>
          <a:ln w="15875">
            <a:solidFill>
              <a:schemeClr val="tx1"/>
            </a:solidFill>
            <a:round/>
            <a:headEnd/>
            <a:tailEnd/>
          </a:ln>
          <a:effectLst/>
        </p:spPr>
        <p:txBody>
          <a:bodyPr wrap="square" anchor="ctr">
            <a:spAutoFit/>
          </a:bodyPr>
          <a:lstStyle/>
          <a:p>
            <a:pPr algn="ctr" fontAlgn="auto">
              <a:spcBef>
                <a:spcPts val="0"/>
              </a:spcBef>
              <a:spcAft>
                <a:spcPts val="0"/>
              </a:spcAft>
              <a:defRPr/>
            </a:pPr>
            <a:endParaRPr lang="ja-JP" altLang="en-US" sz="1292" dirty="0">
              <a:solidFill>
                <a:prstClr val="black"/>
              </a:solidFill>
              <a:latin typeface="メイリオ" pitchFamily="50" charset="-128"/>
              <a:ea typeface="メイリオ" pitchFamily="50" charset="-128"/>
              <a:cs typeface="メイリオ" pitchFamily="50" charset="-128"/>
            </a:endParaRPr>
          </a:p>
        </p:txBody>
      </p:sp>
      <p:sp>
        <p:nvSpPr>
          <p:cNvPr id="115" name="角丸四角形 114"/>
          <p:cNvSpPr/>
          <p:nvPr/>
        </p:nvSpPr>
        <p:spPr>
          <a:xfrm>
            <a:off x="4655527" y="1439249"/>
            <a:ext cx="4208585" cy="1205714"/>
          </a:xfrm>
          <a:prstGeom prst="roundRect">
            <a:avLst>
              <a:gd name="adj" fmla="val 6890"/>
            </a:avLst>
          </a:prstGeom>
          <a:solidFill>
            <a:schemeClr val="bg1">
              <a:lumMod val="9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6462" tIns="33231" rIns="66462" bIns="33231" anchor="ctr">
            <a:spAutoFit/>
          </a:bodyPr>
          <a:lstStyle/>
          <a:p>
            <a:pPr algn="ctr" fontAlgn="auto">
              <a:spcBef>
                <a:spcPts val="0"/>
              </a:spcBef>
              <a:spcAft>
                <a:spcPts val="0"/>
              </a:spcAft>
              <a:defRPr/>
            </a:pPr>
            <a:r>
              <a:rPr lang="ja-JP" altLang="en-US" sz="1292" b="1" dirty="0">
                <a:solidFill>
                  <a:prstClr val="black"/>
                </a:solidFill>
                <a:latin typeface="メイリオ" pitchFamily="50" charset="-128"/>
                <a:ea typeface="メイリオ" pitchFamily="50" charset="-128"/>
                <a:cs typeface="メイリオ" pitchFamily="50" charset="-128"/>
              </a:rPr>
              <a:t>合理的配慮の不提供の禁止</a:t>
            </a:r>
            <a:endParaRPr lang="en-US" altLang="ja-JP" sz="1292" b="1"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292" b="1"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292" b="1"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292" b="1" dirty="0">
              <a:solidFill>
                <a:prstClr val="black"/>
              </a:solidFill>
              <a:latin typeface="メイリオ" pitchFamily="50" charset="-128"/>
              <a:ea typeface="メイリオ" pitchFamily="50" charset="-128"/>
              <a:cs typeface="メイリオ" pitchFamily="50" charset="-128"/>
            </a:endParaRPr>
          </a:p>
        </p:txBody>
      </p:sp>
      <p:sp>
        <p:nvSpPr>
          <p:cNvPr id="222255" name="テキスト ボックス 125"/>
          <p:cNvSpPr txBox="1">
            <a:spLocks noChangeArrowheads="1"/>
          </p:cNvSpPr>
          <p:nvPr/>
        </p:nvSpPr>
        <p:spPr bwMode="auto">
          <a:xfrm>
            <a:off x="550890" y="1857284"/>
            <a:ext cx="2092569" cy="4900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292" b="1">
                <a:solidFill>
                  <a:srgbClr val="000000"/>
                </a:solidFill>
                <a:latin typeface="メイリオ" pitchFamily="50" charset="-128"/>
                <a:ea typeface="メイリオ" pitchFamily="50" charset="-128"/>
                <a:cs typeface="メイリオ" pitchFamily="50" charset="-128"/>
              </a:rPr>
              <a:t>国・地方公共団体等</a:t>
            </a:r>
            <a:endParaRPr lang="en-US" altLang="ja-JP" sz="1292" b="1">
              <a:solidFill>
                <a:srgbClr val="000000"/>
              </a:solidFill>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1292" b="1">
                <a:solidFill>
                  <a:srgbClr val="000000"/>
                </a:solidFill>
                <a:latin typeface="メイリオ" pitchFamily="50" charset="-128"/>
                <a:ea typeface="メイリオ" pitchFamily="50" charset="-128"/>
                <a:cs typeface="メイリオ" pitchFamily="50" charset="-128"/>
              </a:rPr>
              <a:t>民間事業者</a:t>
            </a:r>
          </a:p>
        </p:txBody>
      </p:sp>
      <p:sp>
        <p:nvSpPr>
          <p:cNvPr id="117" name="AutoShape 10"/>
          <p:cNvSpPr>
            <a:spLocks noChangeArrowheads="1"/>
          </p:cNvSpPr>
          <p:nvPr/>
        </p:nvSpPr>
        <p:spPr bwMode="auto">
          <a:xfrm flipH="1">
            <a:off x="4828559" y="2257527"/>
            <a:ext cx="2725615" cy="265948"/>
          </a:xfrm>
          <a:prstGeom prst="leftArrowCallout">
            <a:avLst>
              <a:gd name="adj1" fmla="val 18216"/>
              <a:gd name="adj2" fmla="val 25615"/>
              <a:gd name="adj3" fmla="val 43138"/>
              <a:gd name="adj4" fmla="val 79949"/>
            </a:avLst>
          </a:prstGeom>
          <a:solidFill>
            <a:srgbClr val="FFFF99">
              <a:alpha val="54902"/>
            </a:srgbClr>
          </a:solidFill>
          <a:ln w="19050">
            <a:solidFill>
              <a:schemeClr val="tx1">
                <a:lumMod val="50000"/>
                <a:lumOff val="50000"/>
              </a:schemeClr>
            </a:solidFill>
            <a:miter lim="800000"/>
            <a:headEnd/>
            <a:tailEnd/>
          </a:ln>
          <a:effectLst/>
        </p:spPr>
        <p:txBody>
          <a:bodyPr tIns="33231" bIns="33231" anchor="ctr">
            <a:spAutoFit/>
          </a:bodyPr>
          <a:lstStyle/>
          <a:p>
            <a:pPr fontAlgn="auto">
              <a:spcBef>
                <a:spcPts val="0"/>
              </a:spcBef>
              <a:spcAft>
                <a:spcPts val="0"/>
              </a:spcAft>
              <a:defRPr/>
            </a:pPr>
            <a:endParaRPr lang="ja-JP" altLang="en-US" sz="1292" dirty="0">
              <a:solidFill>
                <a:prstClr val="black"/>
              </a:solidFill>
              <a:latin typeface="メイリオ" pitchFamily="50" charset="-128"/>
              <a:ea typeface="メイリオ" pitchFamily="50" charset="-128"/>
              <a:cs typeface="メイリオ" pitchFamily="50" charset="-128"/>
            </a:endParaRPr>
          </a:p>
        </p:txBody>
      </p:sp>
      <p:sp>
        <p:nvSpPr>
          <p:cNvPr id="118" name="AutoShape 10"/>
          <p:cNvSpPr>
            <a:spLocks noChangeArrowheads="1"/>
          </p:cNvSpPr>
          <p:nvPr/>
        </p:nvSpPr>
        <p:spPr bwMode="auto">
          <a:xfrm flipH="1">
            <a:off x="4807233" y="1849648"/>
            <a:ext cx="2725615" cy="265948"/>
          </a:xfrm>
          <a:prstGeom prst="leftArrowCallout">
            <a:avLst>
              <a:gd name="adj1" fmla="val 18216"/>
              <a:gd name="adj2" fmla="val 25615"/>
              <a:gd name="adj3" fmla="val 43138"/>
              <a:gd name="adj4" fmla="val 80831"/>
            </a:avLst>
          </a:prstGeom>
          <a:solidFill>
            <a:srgbClr val="FFFF99">
              <a:alpha val="54902"/>
            </a:srgbClr>
          </a:solidFill>
          <a:ln w="19050">
            <a:solidFill>
              <a:schemeClr val="tx1">
                <a:lumMod val="50000"/>
                <a:lumOff val="50000"/>
              </a:schemeClr>
            </a:solidFill>
            <a:miter lim="800000"/>
            <a:headEnd/>
            <a:tailEnd/>
          </a:ln>
          <a:effectLst/>
        </p:spPr>
        <p:txBody>
          <a:bodyPr tIns="33231" bIns="33231" anchor="ctr">
            <a:spAutoFit/>
          </a:bodyPr>
          <a:lstStyle/>
          <a:p>
            <a:pPr fontAlgn="auto">
              <a:spcBef>
                <a:spcPts val="0"/>
              </a:spcBef>
              <a:spcAft>
                <a:spcPts val="0"/>
              </a:spcAft>
              <a:defRPr/>
            </a:pPr>
            <a:endParaRPr lang="ja-JP" altLang="en-US" sz="1292" dirty="0">
              <a:solidFill>
                <a:prstClr val="black"/>
              </a:solidFill>
              <a:latin typeface="メイリオ" pitchFamily="50" charset="-128"/>
              <a:ea typeface="メイリオ" pitchFamily="50" charset="-128"/>
              <a:cs typeface="メイリオ" pitchFamily="50" charset="-128"/>
            </a:endParaRPr>
          </a:p>
        </p:txBody>
      </p:sp>
      <p:sp>
        <p:nvSpPr>
          <p:cNvPr id="222258" name="テキスト ボックス 128"/>
          <p:cNvSpPr txBox="1">
            <a:spLocks noChangeArrowheads="1"/>
          </p:cNvSpPr>
          <p:nvPr/>
        </p:nvSpPr>
        <p:spPr bwMode="auto">
          <a:xfrm>
            <a:off x="4895967" y="2278342"/>
            <a:ext cx="1717431" cy="291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292" b="1" dirty="0">
                <a:solidFill>
                  <a:srgbClr val="000000"/>
                </a:solidFill>
                <a:latin typeface="メイリオ" pitchFamily="50" charset="-128"/>
                <a:ea typeface="メイリオ" pitchFamily="50" charset="-128"/>
                <a:cs typeface="メイリオ" pitchFamily="50" charset="-128"/>
              </a:rPr>
              <a:t>民間事業者</a:t>
            </a:r>
          </a:p>
        </p:txBody>
      </p:sp>
      <p:sp>
        <p:nvSpPr>
          <p:cNvPr id="222259" name="テキスト ボックス 129"/>
          <p:cNvSpPr txBox="1">
            <a:spLocks noChangeArrowheads="1"/>
          </p:cNvSpPr>
          <p:nvPr/>
        </p:nvSpPr>
        <p:spPr bwMode="auto">
          <a:xfrm>
            <a:off x="4884127" y="1860196"/>
            <a:ext cx="2190750" cy="291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292" b="1" dirty="0">
                <a:solidFill>
                  <a:srgbClr val="000000"/>
                </a:solidFill>
                <a:latin typeface="メイリオ" pitchFamily="50" charset="-128"/>
                <a:ea typeface="メイリオ" pitchFamily="50" charset="-128"/>
                <a:cs typeface="メイリオ" pitchFamily="50" charset="-128"/>
              </a:rPr>
              <a:t>国・地方公共団体等</a:t>
            </a:r>
          </a:p>
        </p:txBody>
      </p:sp>
      <p:sp>
        <p:nvSpPr>
          <p:cNvPr id="222260" name="テキスト ボックス 130"/>
          <p:cNvSpPr txBox="1">
            <a:spLocks noChangeArrowheads="1"/>
          </p:cNvSpPr>
          <p:nvPr/>
        </p:nvSpPr>
        <p:spPr bwMode="auto">
          <a:xfrm>
            <a:off x="3367127" y="1939163"/>
            <a:ext cx="1011785" cy="291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292" b="1" dirty="0">
                <a:solidFill>
                  <a:srgbClr val="000000"/>
                </a:solidFill>
                <a:latin typeface="メイリオ" pitchFamily="50" charset="-128"/>
                <a:ea typeface="メイリオ" pitchFamily="50" charset="-128"/>
                <a:cs typeface="メイリオ" pitchFamily="50" charset="-128"/>
              </a:rPr>
              <a:t>法的義務</a:t>
            </a:r>
          </a:p>
        </p:txBody>
      </p:sp>
      <p:sp>
        <p:nvSpPr>
          <p:cNvPr id="122" name="AutoShape 6"/>
          <p:cNvSpPr>
            <a:spLocks noChangeArrowheads="1"/>
          </p:cNvSpPr>
          <p:nvPr/>
        </p:nvSpPr>
        <p:spPr bwMode="auto">
          <a:xfrm>
            <a:off x="7693292" y="1776924"/>
            <a:ext cx="829408" cy="322145"/>
          </a:xfrm>
          <a:prstGeom prst="roundRect">
            <a:avLst>
              <a:gd name="adj" fmla="val 16667"/>
            </a:avLst>
          </a:prstGeom>
          <a:solidFill>
            <a:schemeClr val="accent6">
              <a:lumMod val="20000"/>
              <a:lumOff val="80000"/>
            </a:schemeClr>
          </a:solidFill>
          <a:ln w="15875">
            <a:solidFill>
              <a:schemeClr val="tx1"/>
            </a:solidFill>
            <a:round/>
            <a:headEnd/>
            <a:tailEnd/>
          </a:ln>
          <a:effectLst/>
        </p:spPr>
        <p:txBody>
          <a:bodyPr anchor="ctr">
            <a:spAutoFit/>
          </a:bodyPr>
          <a:lstStyle/>
          <a:p>
            <a:pPr algn="ctr" fontAlgn="auto">
              <a:spcBef>
                <a:spcPts val="0"/>
              </a:spcBef>
              <a:spcAft>
                <a:spcPts val="0"/>
              </a:spcAft>
              <a:defRPr/>
            </a:pPr>
            <a:endParaRPr lang="ja-JP" altLang="en-US" sz="1292" dirty="0">
              <a:solidFill>
                <a:prstClr val="black"/>
              </a:solidFill>
              <a:latin typeface="メイリオ" pitchFamily="50" charset="-128"/>
              <a:ea typeface="メイリオ" pitchFamily="50" charset="-128"/>
              <a:cs typeface="メイリオ" pitchFamily="50" charset="-128"/>
            </a:endParaRPr>
          </a:p>
        </p:txBody>
      </p:sp>
      <p:sp>
        <p:nvSpPr>
          <p:cNvPr id="123" name="AutoShape 6"/>
          <p:cNvSpPr>
            <a:spLocks noChangeArrowheads="1"/>
          </p:cNvSpPr>
          <p:nvPr/>
        </p:nvSpPr>
        <p:spPr bwMode="auto">
          <a:xfrm>
            <a:off x="7693292" y="2195361"/>
            <a:ext cx="829408" cy="322145"/>
          </a:xfrm>
          <a:prstGeom prst="roundRect">
            <a:avLst>
              <a:gd name="adj" fmla="val 16667"/>
            </a:avLst>
          </a:prstGeom>
          <a:solidFill>
            <a:schemeClr val="accent1">
              <a:lumMod val="20000"/>
              <a:lumOff val="80000"/>
            </a:schemeClr>
          </a:solidFill>
          <a:ln w="15875">
            <a:solidFill>
              <a:schemeClr val="tx1"/>
            </a:solidFill>
            <a:round/>
            <a:headEnd/>
            <a:tailEnd/>
          </a:ln>
          <a:effectLst/>
        </p:spPr>
        <p:txBody>
          <a:bodyPr anchor="ctr">
            <a:spAutoFit/>
          </a:bodyPr>
          <a:lstStyle/>
          <a:p>
            <a:pPr algn="ctr" fontAlgn="auto">
              <a:spcBef>
                <a:spcPts val="0"/>
              </a:spcBef>
              <a:spcAft>
                <a:spcPts val="0"/>
              </a:spcAft>
              <a:defRPr/>
            </a:pPr>
            <a:endParaRPr lang="ja-JP" altLang="en-US" sz="1292" dirty="0">
              <a:solidFill>
                <a:prstClr val="black"/>
              </a:solidFill>
              <a:latin typeface="メイリオ" pitchFamily="50" charset="-128"/>
              <a:ea typeface="メイリオ" pitchFamily="50" charset="-128"/>
              <a:cs typeface="メイリオ" pitchFamily="50" charset="-128"/>
            </a:endParaRPr>
          </a:p>
        </p:txBody>
      </p:sp>
      <p:sp>
        <p:nvSpPr>
          <p:cNvPr id="222263" name="テキスト ボックス 133"/>
          <p:cNvSpPr txBox="1">
            <a:spLocks noChangeArrowheads="1"/>
          </p:cNvSpPr>
          <p:nvPr/>
        </p:nvSpPr>
        <p:spPr bwMode="auto">
          <a:xfrm>
            <a:off x="7625885" y="2235808"/>
            <a:ext cx="896815" cy="291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292" b="1" dirty="0">
                <a:solidFill>
                  <a:srgbClr val="000000"/>
                </a:solidFill>
                <a:latin typeface="メイリオ" pitchFamily="50" charset="-128"/>
                <a:ea typeface="メイリオ" pitchFamily="50" charset="-128"/>
                <a:cs typeface="メイリオ" pitchFamily="50" charset="-128"/>
              </a:rPr>
              <a:t>努力義務</a:t>
            </a:r>
          </a:p>
        </p:txBody>
      </p:sp>
      <p:sp>
        <p:nvSpPr>
          <p:cNvPr id="222264" name="テキスト ボックス 134"/>
          <p:cNvSpPr txBox="1">
            <a:spLocks noChangeArrowheads="1"/>
          </p:cNvSpPr>
          <p:nvPr/>
        </p:nvSpPr>
        <p:spPr bwMode="auto">
          <a:xfrm>
            <a:off x="7659587" y="1831328"/>
            <a:ext cx="896815" cy="291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292" b="1" dirty="0">
                <a:solidFill>
                  <a:srgbClr val="000000"/>
                </a:solidFill>
                <a:latin typeface="メイリオ" pitchFamily="50" charset="-128"/>
                <a:ea typeface="メイリオ" pitchFamily="50" charset="-128"/>
                <a:cs typeface="メイリオ" pitchFamily="50" charset="-128"/>
              </a:rPr>
              <a:t>法的義務</a:t>
            </a:r>
          </a:p>
        </p:txBody>
      </p:sp>
      <p:cxnSp>
        <p:nvCxnSpPr>
          <p:cNvPr id="126" name="直線矢印コネクタ 125"/>
          <p:cNvCxnSpPr/>
          <p:nvPr/>
        </p:nvCxnSpPr>
        <p:spPr>
          <a:xfrm>
            <a:off x="1867664" y="2600859"/>
            <a:ext cx="249115" cy="397119"/>
          </a:xfrm>
          <a:prstGeom prst="straightConnector1">
            <a:avLst/>
          </a:prstGeom>
          <a:ln w="95250">
            <a:solidFill>
              <a:schemeClr val="tx1">
                <a:lumMod val="65000"/>
                <a:lumOff val="35000"/>
                <a:alpha val="72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直線矢印コネクタ 126"/>
          <p:cNvCxnSpPr/>
          <p:nvPr/>
        </p:nvCxnSpPr>
        <p:spPr>
          <a:xfrm flipH="1">
            <a:off x="6894945" y="2645012"/>
            <a:ext cx="360485" cy="400050"/>
          </a:xfrm>
          <a:prstGeom prst="straightConnector1">
            <a:avLst/>
          </a:prstGeom>
          <a:ln w="95250">
            <a:solidFill>
              <a:schemeClr val="tx1">
                <a:lumMod val="65000"/>
                <a:lumOff val="35000"/>
                <a:alpha val="72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2267" name="テキスト ボックス 137"/>
          <p:cNvSpPr txBox="1">
            <a:spLocks noChangeArrowheads="1"/>
          </p:cNvSpPr>
          <p:nvPr/>
        </p:nvSpPr>
        <p:spPr bwMode="auto">
          <a:xfrm>
            <a:off x="317256" y="3145317"/>
            <a:ext cx="7598165" cy="305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385" dirty="0">
                <a:latin typeface="メイリオ" pitchFamily="50" charset="-128"/>
                <a:ea typeface="メイリオ" pitchFamily="50" charset="-128"/>
                <a:cs typeface="メイリオ" pitchFamily="50" charset="-128"/>
              </a:rPr>
              <a:t>（１）政府全体の方針として、差別の解消の推進に関する</a:t>
            </a:r>
            <a:r>
              <a:rPr lang="ja-JP" altLang="en-US" sz="1385" b="1" dirty="0">
                <a:latin typeface="メイリオ" pitchFamily="50" charset="-128"/>
                <a:ea typeface="メイリオ" pitchFamily="50" charset="-128"/>
                <a:cs typeface="メイリオ" pitchFamily="50" charset="-128"/>
              </a:rPr>
              <a:t>基本方針</a:t>
            </a:r>
            <a:r>
              <a:rPr lang="ja-JP" altLang="en-US" sz="1385" dirty="0">
                <a:latin typeface="メイリオ" pitchFamily="50" charset="-128"/>
                <a:ea typeface="メイリオ" pitchFamily="50" charset="-128"/>
                <a:cs typeface="メイリオ" pitchFamily="50" charset="-128"/>
              </a:rPr>
              <a:t>を策定（閣議決定）</a:t>
            </a:r>
            <a:endParaRPr lang="en-US" altLang="ja-JP" sz="1385" dirty="0">
              <a:latin typeface="メイリオ" pitchFamily="50" charset="-128"/>
              <a:ea typeface="メイリオ" pitchFamily="50" charset="-128"/>
              <a:cs typeface="メイリオ" pitchFamily="50" charset="-128"/>
            </a:endParaRPr>
          </a:p>
        </p:txBody>
      </p:sp>
      <p:sp>
        <p:nvSpPr>
          <p:cNvPr id="222268" name="テキスト ボックス 138"/>
          <p:cNvSpPr txBox="1">
            <a:spLocks noChangeArrowheads="1"/>
          </p:cNvSpPr>
          <p:nvPr/>
        </p:nvSpPr>
        <p:spPr bwMode="auto">
          <a:xfrm>
            <a:off x="3827170" y="2846011"/>
            <a:ext cx="1462454" cy="291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292" b="1" dirty="0">
                <a:solidFill>
                  <a:srgbClr val="000000"/>
                </a:solidFill>
                <a:latin typeface="メイリオ" pitchFamily="50" charset="-128"/>
                <a:ea typeface="メイリオ" pitchFamily="50" charset="-128"/>
                <a:cs typeface="メイリオ" pitchFamily="50" charset="-128"/>
              </a:rPr>
              <a:t>具体的な対応</a:t>
            </a:r>
          </a:p>
        </p:txBody>
      </p:sp>
      <p:sp>
        <p:nvSpPr>
          <p:cNvPr id="130" name="角丸四角形 129"/>
          <p:cNvSpPr/>
          <p:nvPr/>
        </p:nvSpPr>
        <p:spPr bwMode="auto">
          <a:xfrm>
            <a:off x="898281" y="4024965"/>
            <a:ext cx="8007227" cy="417064"/>
          </a:xfrm>
          <a:prstGeom prst="roundRect">
            <a:avLst>
              <a:gd name="adj" fmla="val 11902"/>
            </a:avLst>
          </a:prstGeom>
          <a:solidFill>
            <a:schemeClr val="bg1">
              <a:lumMod val="9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fontAlgn="auto">
              <a:lnSpc>
                <a:spcPct val="150000"/>
              </a:lnSpc>
              <a:spcBef>
                <a:spcPts val="0"/>
              </a:spcBef>
              <a:spcAft>
                <a:spcPts val="0"/>
              </a:spcAft>
              <a:defRPr/>
            </a:pPr>
            <a:r>
              <a:rPr lang="ja-JP" altLang="en-US" sz="1292" dirty="0">
                <a:solidFill>
                  <a:prstClr val="black"/>
                </a:solidFill>
                <a:latin typeface="メイリオ" pitchFamily="50" charset="-128"/>
                <a:ea typeface="メイリオ" pitchFamily="50" charset="-128"/>
                <a:cs typeface="メイリオ" pitchFamily="50" charset="-128"/>
              </a:rPr>
              <a:t>　　　　　</a:t>
            </a:r>
            <a:endParaRPr lang="en-US" altLang="ja-JP" sz="1292" dirty="0">
              <a:solidFill>
                <a:prstClr val="black"/>
              </a:solidFill>
              <a:latin typeface="メイリオ" pitchFamily="50" charset="-128"/>
              <a:ea typeface="メイリオ" pitchFamily="50" charset="-128"/>
              <a:cs typeface="メイリオ" pitchFamily="50" charset="-128"/>
            </a:endParaRPr>
          </a:p>
        </p:txBody>
      </p:sp>
      <p:sp>
        <p:nvSpPr>
          <p:cNvPr id="222270" name="AutoShape 6"/>
          <p:cNvSpPr>
            <a:spLocks noChangeArrowheads="1"/>
          </p:cNvSpPr>
          <p:nvPr/>
        </p:nvSpPr>
        <p:spPr bwMode="auto">
          <a:xfrm>
            <a:off x="1100506" y="4088103"/>
            <a:ext cx="1280746" cy="290789"/>
          </a:xfrm>
          <a:prstGeom prst="roundRect">
            <a:avLst>
              <a:gd name="adj" fmla="val 16667"/>
            </a:avLst>
          </a:prstGeom>
          <a:solidFill>
            <a:schemeClr val="bg1"/>
          </a:solidFill>
          <a:ln w="12700">
            <a:solidFill>
              <a:srgbClr val="FF0000"/>
            </a:solidFill>
            <a:round/>
            <a:headEnd/>
            <a:tailEnd/>
          </a:ln>
        </p:spPr>
        <p:txBody>
          <a:bodyPr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endParaRPr lang="ja-JP" altLang="en-US" sz="1108" b="1">
              <a:solidFill>
                <a:srgbClr val="000000"/>
              </a:solidFill>
              <a:latin typeface="メイリオ" pitchFamily="50" charset="-128"/>
              <a:ea typeface="メイリオ" pitchFamily="50" charset="-128"/>
              <a:cs typeface="メイリオ" pitchFamily="50" charset="-128"/>
            </a:endParaRPr>
          </a:p>
        </p:txBody>
      </p:sp>
      <p:sp>
        <p:nvSpPr>
          <p:cNvPr id="222271" name="テキスト ボックス 142"/>
          <p:cNvSpPr txBox="1">
            <a:spLocks noChangeArrowheads="1"/>
          </p:cNvSpPr>
          <p:nvPr/>
        </p:nvSpPr>
        <p:spPr bwMode="auto">
          <a:xfrm>
            <a:off x="2439890" y="4106009"/>
            <a:ext cx="5266592" cy="262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108" dirty="0">
                <a:solidFill>
                  <a:srgbClr val="000000"/>
                </a:solidFill>
                <a:latin typeface="メイリオ" pitchFamily="50" charset="-128"/>
                <a:ea typeface="メイリオ" pitchFamily="50" charset="-128"/>
                <a:cs typeface="メイリオ" pitchFamily="50" charset="-128"/>
              </a:rPr>
              <a:t>● 主務大臣による民間事業者に対する報告徴収、助言・指導、勧告</a:t>
            </a:r>
          </a:p>
        </p:txBody>
      </p:sp>
      <p:sp>
        <p:nvSpPr>
          <p:cNvPr id="222272" name="テキスト ボックス 143"/>
          <p:cNvSpPr txBox="1">
            <a:spLocks noChangeArrowheads="1"/>
          </p:cNvSpPr>
          <p:nvPr/>
        </p:nvSpPr>
        <p:spPr bwMode="auto">
          <a:xfrm>
            <a:off x="1081455" y="4119967"/>
            <a:ext cx="1299797" cy="262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108" b="1" dirty="0">
                <a:solidFill>
                  <a:srgbClr val="000000"/>
                </a:solidFill>
                <a:latin typeface="メイリオ" pitchFamily="50" charset="-128"/>
                <a:ea typeface="メイリオ" pitchFamily="50" charset="-128"/>
                <a:cs typeface="メイリオ" pitchFamily="50" charset="-128"/>
              </a:rPr>
              <a:t>実効性の確保</a:t>
            </a:r>
          </a:p>
        </p:txBody>
      </p:sp>
      <p:sp>
        <p:nvSpPr>
          <p:cNvPr id="222273" name="テキスト ボックス 164"/>
          <p:cNvSpPr txBox="1">
            <a:spLocks noChangeArrowheads="1"/>
          </p:cNvSpPr>
          <p:nvPr/>
        </p:nvSpPr>
        <p:spPr bwMode="auto">
          <a:xfrm>
            <a:off x="7429834" y="3496776"/>
            <a:ext cx="1496900" cy="22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831" dirty="0">
                <a:solidFill>
                  <a:srgbClr val="000000"/>
                </a:solidFill>
                <a:latin typeface="メイリオ" pitchFamily="50" charset="-128"/>
                <a:ea typeface="メイリオ" pitchFamily="50" charset="-128"/>
                <a:cs typeface="メイリオ" pitchFamily="50" charset="-128"/>
              </a:rPr>
              <a:t>※ </a:t>
            </a:r>
            <a:r>
              <a:rPr lang="ja-JP" altLang="en-US" sz="831" dirty="0">
                <a:solidFill>
                  <a:srgbClr val="000000"/>
                </a:solidFill>
                <a:latin typeface="メイリオ" pitchFamily="50" charset="-128"/>
                <a:ea typeface="メイリオ" pitchFamily="50" charset="-128"/>
                <a:cs typeface="メイリオ" pitchFamily="50" charset="-128"/>
              </a:rPr>
              <a:t>地方の策定は努力義務</a:t>
            </a:r>
          </a:p>
        </p:txBody>
      </p:sp>
      <p:sp>
        <p:nvSpPr>
          <p:cNvPr id="222274" name="テキスト ボックス 166"/>
          <p:cNvSpPr txBox="1">
            <a:spLocks noChangeArrowheads="1"/>
          </p:cNvSpPr>
          <p:nvPr/>
        </p:nvSpPr>
        <p:spPr bwMode="auto">
          <a:xfrm>
            <a:off x="494280" y="3446046"/>
            <a:ext cx="8551985" cy="518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385" dirty="0">
                <a:solidFill>
                  <a:srgbClr val="000000"/>
                </a:solidFill>
                <a:latin typeface="メイリオ" pitchFamily="50" charset="-128"/>
                <a:ea typeface="メイリオ" pitchFamily="50" charset="-128"/>
                <a:cs typeface="メイリオ" pitchFamily="50" charset="-128"/>
              </a:rPr>
              <a:t>　　 国・地方公共団体等　　⇒　当該機関における取組に関する</a:t>
            </a:r>
            <a:r>
              <a:rPr lang="ja-JP" altLang="en-US" sz="1385" b="1" dirty="0">
                <a:solidFill>
                  <a:srgbClr val="000000"/>
                </a:solidFill>
                <a:latin typeface="メイリオ" pitchFamily="50" charset="-128"/>
                <a:ea typeface="メイリオ" pitchFamily="50" charset="-128"/>
                <a:cs typeface="メイリオ" pitchFamily="50" charset="-128"/>
              </a:rPr>
              <a:t>対応要領</a:t>
            </a:r>
            <a:r>
              <a:rPr lang="ja-JP" altLang="en-US" sz="1385" dirty="0">
                <a:solidFill>
                  <a:srgbClr val="000000"/>
                </a:solidFill>
                <a:latin typeface="メイリオ" pitchFamily="50" charset="-128"/>
                <a:ea typeface="メイリオ" pitchFamily="50" charset="-128"/>
                <a:cs typeface="メイリオ" pitchFamily="50" charset="-128"/>
              </a:rPr>
              <a:t>を策定</a:t>
            </a:r>
            <a:endParaRPr lang="en-US" altLang="ja-JP" sz="1385" dirty="0">
              <a:solidFill>
                <a:srgbClr val="000000"/>
              </a:solidFill>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1385" dirty="0">
                <a:solidFill>
                  <a:srgbClr val="000000"/>
                </a:solidFill>
                <a:latin typeface="メイリオ" pitchFamily="50" charset="-128"/>
                <a:ea typeface="メイリオ" pitchFamily="50" charset="-128"/>
                <a:cs typeface="メイリオ" pitchFamily="50" charset="-128"/>
              </a:rPr>
              <a:t>   </a:t>
            </a:r>
            <a:r>
              <a:rPr lang="ja-JP" altLang="en-US" sz="1385" i="1" dirty="0">
                <a:solidFill>
                  <a:srgbClr val="000000"/>
                </a:solidFill>
                <a:latin typeface="メイリオ" pitchFamily="50" charset="-128"/>
                <a:ea typeface="メイリオ" pitchFamily="50" charset="-128"/>
                <a:cs typeface="メイリオ" pitchFamily="50" charset="-128"/>
              </a:rPr>
              <a:t>  </a:t>
            </a:r>
            <a:r>
              <a:rPr lang="ja-JP" altLang="en-US" sz="1385" dirty="0">
                <a:solidFill>
                  <a:srgbClr val="000000"/>
                </a:solidFill>
                <a:latin typeface="メイリオ" pitchFamily="50" charset="-128"/>
                <a:ea typeface="メイリオ" pitchFamily="50" charset="-128"/>
                <a:cs typeface="メイリオ" pitchFamily="50" charset="-128"/>
              </a:rPr>
              <a:t>  事業者　　 　　　  　　⇒　事業分野別の</a:t>
            </a:r>
            <a:r>
              <a:rPr lang="ja-JP" altLang="en-US" sz="1385" b="1" dirty="0">
                <a:solidFill>
                  <a:srgbClr val="000000"/>
                </a:solidFill>
                <a:latin typeface="メイリオ" pitchFamily="50" charset="-128"/>
                <a:ea typeface="メイリオ" pitchFamily="50" charset="-128"/>
                <a:cs typeface="メイリオ" pitchFamily="50" charset="-128"/>
              </a:rPr>
              <a:t>対応指針</a:t>
            </a:r>
            <a:r>
              <a:rPr lang="ja-JP" altLang="en-US" sz="1385" dirty="0">
                <a:solidFill>
                  <a:srgbClr val="000000"/>
                </a:solidFill>
                <a:latin typeface="メイリオ" pitchFamily="50" charset="-128"/>
                <a:ea typeface="メイリオ" pitchFamily="50" charset="-128"/>
                <a:cs typeface="メイリオ" pitchFamily="50" charset="-128"/>
              </a:rPr>
              <a:t>（ガイドライン）を策定</a:t>
            </a:r>
            <a:endParaRPr lang="en-US" altLang="ja-JP" sz="1385" dirty="0">
              <a:solidFill>
                <a:srgbClr val="000000"/>
              </a:solidFill>
              <a:latin typeface="メイリオ" pitchFamily="50" charset="-128"/>
              <a:ea typeface="メイリオ" pitchFamily="50" charset="-128"/>
              <a:cs typeface="メイリオ" pitchFamily="50" charset="-128"/>
            </a:endParaRPr>
          </a:p>
        </p:txBody>
      </p:sp>
      <p:sp>
        <p:nvSpPr>
          <p:cNvPr id="136" name="左中かっこ 135"/>
          <p:cNvSpPr/>
          <p:nvPr/>
        </p:nvSpPr>
        <p:spPr bwMode="auto">
          <a:xfrm>
            <a:off x="892469" y="3496777"/>
            <a:ext cx="79131" cy="335573"/>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222276" name="テキスト ボックス 168"/>
          <p:cNvSpPr txBox="1">
            <a:spLocks noChangeArrowheads="1"/>
          </p:cNvSpPr>
          <p:nvPr/>
        </p:nvSpPr>
        <p:spPr bwMode="auto">
          <a:xfrm>
            <a:off x="297482" y="3517305"/>
            <a:ext cx="779585" cy="280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3231" tIns="33231" rIns="33231" bIns="33231">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385" dirty="0">
                <a:solidFill>
                  <a:srgbClr val="000000"/>
                </a:solidFill>
                <a:latin typeface="メイリオ" pitchFamily="50" charset="-128"/>
                <a:ea typeface="メイリオ" pitchFamily="50" charset="-128"/>
                <a:cs typeface="メイリオ" pitchFamily="50" charset="-128"/>
              </a:rPr>
              <a:t>（２）</a:t>
            </a:r>
            <a:endParaRPr lang="en-US" altLang="ja-JP" sz="1385" dirty="0">
              <a:solidFill>
                <a:srgbClr val="000000"/>
              </a:solidFill>
              <a:latin typeface="メイリオ" pitchFamily="50" charset="-128"/>
              <a:ea typeface="メイリオ" pitchFamily="50" charset="-128"/>
              <a:cs typeface="メイリオ" pitchFamily="50" charset="-128"/>
            </a:endParaRPr>
          </a:p>
        </p:txBody>
      </p:sp>
      <p:sp>
        <p:nvSpPr>
          <p:cNvPr id="222230" name="AutoShape 6"/>
          <p:cNvSpPr>
            <a:spLocks noChangeArrowheads="1"/>
          </p:cNvSpPr>
          <p:nvPr/>
        </p:nvSpPr>
        <p:spPr bwMode="auto">
          <a:xfrm>
            <a:off x="1100948" y="5937465"/>
            <a:ext cx="1338941" cy="290789"/>
          </a:xfrm>
          <a:prstGeom prst="roundRect">
            <a:avLst>
              <a:gd name="adj" fmla="val 16667"/>
            </a:avLst>
          </a:prstGeom>
          <a:solidFill>
            <a:schemeClr val="bg1"/>
          </a:solidFill>
          <a:ln w="12700">
            <a:solidFill>
              <a:srgbClr val="FF0000"/>
            </a:solidFill>
            <a:round/>
            <a:headEnd/>
            <a:tailEnd/>
          </a:ln>
        </p:spPr>
        <p:txBody>
          <a:bodyPr wrap="square"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endParaRPr lang="ja-JP" altLang="en-US" sz="1108" b="1">
              <a:solidFill>
                <a:srgbClr val="000000"/>
              </a:solidFill>
              <a:latin typeface="メイリオ" pitchFamily="50" charset="-128"/>
              <a:ea typeface="メイリオ" pitchFamily="50" charset="-128"/>
              <a:cs typeface="メイリオ" pitchFamily="50" charset="-128"/>
            </a:endParaRPr>
          </a:p>
        </p:txBody>
      </p:sp>
      <p:sp>
        <p:nvSpPr>
          <p:cNvPr id="222232" name="テキスト ボックス 148"/>
          <p:cNvSpPr txBox="1">
            <a:spLocks noChangeArrowheads="1"/>
          </p:cNvSpPr>
          <p:nvPr/>
        </p:nvSpPr>
        <p:spPr bwMode="auto">
          <a:xfrm>
            <a:off x="1093896" y="5970711"/>
            <a:ext cx="1345212" cy="262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108" b="1" dirty="0">
                <a:solidFill>
                  <a:srgbClr val="000000"/>
                </a:solidFill>
                <a:latin typeface="メイリオ" pitchFamily="50" charset="-128"/>
                <a:ea typeface="メイリオ" pitchFamily="50" charset="-128"/>
                <a:cs typeface="メイリオ" pitchFamily="50" charset="-128"/>
              </a:rPr>
              <a:t>情報収集等</a:t>
            </a:r>
          </a:p>
        </p:txBody>
      </p:sp>
      <p:sp>
        <p:nvSpPr>
          <p:cNvPr id="222231" name="テキスト ボックス 147"/>
          <p:cNvSpPr txBox="1">
            <a:spLocks noChangeArrowheads="1"/>
          </p:cNvSpPr>
          <p:nvPr/>
        </p:nvSpPr>
        <p:spPr bwMode="auto">
          <a:xfrm>
            <a:off x="2401767" y="5930535"/>
            <a:ext cx="6601269" cy="262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108" dirty="0">
                <a:solidFill>
                  <a:srgbClr val="000000"/>
                </a:solidFill>
                <a:latin typeface="メイリオ" pitchFamily="50" charset="-128"/>
                <a:ea typeface="メイリオ" pitchFamily="50" charset="-128"/>
                <a:cs typeface="メイリオ" pitchFamily="50" charset="-128"/>
              </a:rPr>
              <a:t>● 国内外における差別及び差別の解消に向けた取組に関わる情報の収集、整理及び提供</a:t>
            </a:r>
          </a:p>
        </p:txBody>
      </p:sp>
      <p:sp>
        <p:nvSpPr>
          <p:cNvPr id="2" name="スライド番号プレースホルダー 1"/>
          <p:cNvSpPr>
            <a:spLocks noGrp="1"/>
          </p:cNvSpPr>
          <p:nvPr>
            <p:ph type="sldNum" sz="quarter" idx="12"/>
          </p:nvPr>
        </p:nvSpPr>
        <p:spPr>
          <a:xfrm>
            <a:off x="7079294" y="6559399"/>
            <a:ext cx="2057400" cy="365125"/>
          </a:xfrm>
        </p:spPr>
        <p:txBody>
          <a:bodyPr/>
          <a:lstStyle/>
          <a:p>
            <a:pPr>
              <a:defRPr/>
            </a:pPr>
            <a:fld id="{F90A3C79-1AFD-481B-B685-7933BCD0898B}" type="slidenum">
              <a:rPr lang="en-US" altLang="ja-JP" smtClean="0"/>
              <a:pPr>
                <a:defRPr/>
              </a:pPr>
              <a:t>87</a:t>
            </a:fld>
            <a:endParaRPr lang="en-US" altLang="ja-JP"/>
          </a:p>
        </p:txBody>
      </p:sp>
      <p:sp>
        <p:nvSpPr>
          <p:cNvPr id="53"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33665607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2"/>
          <p:cNvSpPr>
            <a:spLocks noGrp="1"/>
          </p:cNvSpPr>
          <p:nvPr>
            <p:ph idx="1"/>
          </p:nvPr>
        </p:nvSpPr>
        <p:spPr>
          <a:xfrm>
            <a:off x="452980" y="562444"/>
            <a:ext cx="3250704" cy="332345"/>
          </a:xfrm>
        </p:spPr>
        <p:txBody>
          <a:bodyPr>
            <a:normAutofit/>
          </a:bodyPr>
          <a:lstStyle/>
          <a:p>
            <a:pPr marL="0" indent="0">
              <a:buNone/>
            </a:pPr>
            <a:r>
              <a:rPr lang="ja-JP" altLang="en-US" sz="1569" b="1" dirty="0">
                <a:latin typeface="メイリオ" panose="020B0604030504040204" pitchFamily="50" charset="-128"/>
                <a:ea typeface="メイリオ" panose="020B0604030504040204" pitchFamily="50" charset="-128"/>
                <a:cs typeface="メイリオ" panose="020B0604030504040204" pitchFamily="50" charset="-128"/>
              </a:rPr>
              <a:t>■　対応要領・対応指針の策定</a:t>
            </a:r>
            <a:endParaRPr lang="en-US" altLang="ja-JP" sz="1569" b="1"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569"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ja-JP" altLang="en-US" sz="1292"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981" y="876479"/>
            <a:ext cx="8224837" cy="37400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テキスト ボックス 9"/>
          <p:cNvSpPr txBox="1"/>
          <p:nvPr/>
        </p:nvSpPr>
        <p:spPr>
          <a:xfrm>
            <a:off x="510171" y="982379"/>
            <a:ext cx="5184576" cy="291170"/>
          </a:xfrm>
          <a:prstGeom prst="rect">
            <a:avLst/>
          </a:prstGeom>
          <a:noFill/>
        </p:spPr>
        <p:txBody>
          <a:bodyPr wrap="square" rtlCol="0">
            <a:spAutoFit/>
          </a:bodyPr>
          <a:lstStyle/>
          <a:p>
            <a:r>
              <a:rPr lang="ja-JP" altLang="en-US" sz="1292" dirty="0">
                <a:latin typeface="メイリオ" panose="020B0604030504040204" pitchFamily="50" charset="-128"/>
                <a:ea typeface="メイリオ" panose="020B0604030504040204" pitchFamily="50" charset="-128"/>
                <a:cs typeface="メイリオ" panose="020B0604030504040204" pitchFamily="50" charset="-128"/>
              </a:rPr>
              <a:t>≪障害者</a:t>
            </a:r>
            <a:r>
              <a:rPr lang="zh-TW" altLang="en-US" sz="1292" dirty="0">
                <a:latin typeface="メイリオ" panose="020B0604030504040204" pitchFamily="50" charset="-128"/>
                <a:ea typeface="メイリオ" panose="020B0604030504040204" pitchFamily="50" charset="-128"/>
                <a:cs typeface="メイリオ" panose="020B0604030504040204" pitchFamily="50" charset="-128"/>
              </a:rPr>
              <a:t>差別解消法（平成</a:t>
            </a:r>
            <a:r>
              <a:rPr lang="en-US" altLang="zh-TW" sz="1292" dirty="0">
                <a:latin typeface="メイリオ" panose="020B0604030504040204" pitchFamily="50" charset="-128"/>
                <a:ea typeface="メイリオ" panose="020B0604030504040204" pitchFamily="50" charset="-128"/>
                <a:cs typeface="メイリオ" panose="020B0604030504040204" pitchFamily="50" charset="-128"/>
              </a:rPr>
              <a:t>28</a:t>
            </a:r>
            <a:r>
              <a:rPr lang="zh-TW" altLang="en-US" sz="1292" dirty="0">
                <a:latin typeface="メイリオ" panose="020B0604030504040204" pitchFamily="50" charset="-128"/>
                <a:ea typeface="メイリオ" panose="020B0604030504040204" pitchFamily="50" charset="-128"/>
                <a:cs typeface="メイリオ" panose="020B0604030504040204" pitchFamily="50" charset="-128"/>
              </a:rPr>
              <a:t>年４月１日施行）</a:t>
            </a:r>
            <a:r>
              <a:rPr lang="ja-JP" altLang="en-US" sz="1292"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zh-TW" sz="1292"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650335" y="1950351"/>
            <a:ext cx="2625522" cy="139584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292"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差別の解消の推進に関する</a:t>
            </a:r>
            <a:r>
              <a:rPr lang="ja-JP" altLang="ja-JP" sz="1292"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基本方針</a:t>
            </a:r>
            <a:endParaRPr lang="ja-JP"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政府全体の方針として策定</a:t>
            </a:r>
          </a:p>
          <a:p>
            <a:r>
              <a:rPr lang="ja-JP" altLang="en-US" sz="110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10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【Ｈ</a:t>
            </a:r>
            <a:r>
              <a:rPr lang="en-US" altLang="ja-JP" sz="110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27.2.24</a:t>
            </a:r>
            <a:r>
              <a:rPr lang="ja-JP" altLang="ja-JP" sz="110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閣議</a:t>
            </a:r>
            <a:r>
              <a:rPr lang="ja-JP" altLang="en-US" sz="110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決定</a:t>
            </a:r>
            <a:r>
              <a:rPr lang="ja-JP" altLang="ja-JP" sz="110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2" name="角丸四角形 11"/>
          <p:cNvSpPr/>
          <p:nvPr/>
        </p:nvSpPr>
        <p:spPr>
          <a:xfrm>
            <a:off x="4257001" y="1288711"/>
            <a:ext cx="4320480" cy="1072382"/>
          </a:xfrm>
          <a:prstGeom prst="roundRect">
            <a:avLst>
              <a:gd name="adj" fmla="val 1356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292" b="1" u="dbl"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対応要領 </a:t>
            </a:r>
            <a:endParaRPr lang="en-US" altLang="ja-JP" sz="1292" b="1" u="dbl"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en-US" altLang="ja-JP" sz="1292"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当該機関における</a:t>
            </a:r>
            <a:r>
              <a:rPr lang="ja-JP" altLang="en-US" sz="1200"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職員の取組に関する要領</a:t>
            </a:r>
            <a:endParaRPr lang="ja-JP"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10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○厚生労働省（人事課）   ○中央労働委員会　</a:t>
            </a:r>
            <a:endParaRPr lang="en-US" altLang="ja-JP" sz="110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○厚労省所管独立行政法人等 </a:t>
            </a:r>
            <a:r>
              <a:rPr lang="en-US" altLang="ja-JP" sz="110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18</a:t>
            </a:r>
            <a:r>
              <a:rPr lang="ja-JP" altLang="en-US" sz="110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法人</a:t>
            </a:r>
            <a:endParaRPr lang="ja-JP" altLang="ja-JP" sz="110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4283968" y="2449455"/>
            <a:ext cx="4320480" cy="1777172"/>
          </a:xfrm>
          <a:prstGeom prst="roundRect">
            <a:avLst>
              <a:gd name="adj" fmla="val 910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292" b="1" u="dbl"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対応指針</a:t>
            </a:r>
            <a:endParaRPr lang="ja-JP" altLang="ja-JP" sz="1292" b="1" u="dbl"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事業者向け</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に事業分野別の</a:t>
            </a:r>
            <a:r>
              <a:rPr lang="ja-JP" altLang="en-US" sz="1200"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指針</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（ガイドライン）</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551"/>
              </a:lnSpc>
            </a:pP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○福祉事業者向けガイドライン</a:t>
            </a:r>
            <a:endPar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551"/>
              </a:lnSpc>
            </a:pP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○医療関係事業者向けガイドライン</a:t>
            </a:r>
            <a:endPar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551"/>
              </a:lnSpc>
            </a:pP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○衛生事業者向けガイドライン　</a:t>
            </a:r>
            <a:endPar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551"/>
              </a:lnSpc>
            </a:pP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○社会保険労務士の業務を行う事業者向け</a:t>
            </a:r>
            <a:endPar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551"/>
              </a:lnSpc>
            </a:pP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ガイドライン</a:t>
            </a:r>
            <a:endParaRPr lang="ja-JP"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ストライプ矢印 13"/>
          <p:cNvSpPr/>
          <p:nvPr/>
        </p:nvSpPr>
        <p:spPr>
          <a:xfrm>
            <a:off x="3466011" y="2165503"/>
            <a:ext cx="656474" cy="84835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1151619" y="1550531"/>
            <a:ext cx="1728192" cy="274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政府全体</a:t>
            </a:r>
            <a:r>
              <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p:cNvSpPr/>
          <p:nvPr/>
        </p:nvSpPr>
        <p:spPr>
          <a:xfrm>
            <a:off x="5553145" y="991727"/>
            <a:ext cx="1728192" cy="274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厚生労働省</a:t>
            </a:r>
            <a:r>
              <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コンテンツ プレースホルダー 2"/>
          <p:cNvSpPr txBox="1">
            <a:spLocks/>
          </p:cNvSpPr>
          <p:nvPr/>
        </p:nvSpPr>
        <p:spPr>
          <a:xfrm>
            <a:off x="430551" y="4841464"/>
            <a:ext cx="5184757" cy="332345"/>
          </a:xfrm>
          <a:prstGeom prst="rect">
            <a:avLst/>
          </a:prstGeom>
        </p:spPr>
        <p:txBody>
          <a:bodyPr vert="horz" lIns="84406" tIns="42203" rIns="84406" bIns="42203"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569" b="1" dirty="0">
                <a:latin typeface="メイリオ" panose="020B0604030504040204" pitchFamily="50" charset="-128"/>
                <a:ea typeface="メイリオ" panose="020B0604030504040204" pitchFamily="50" charset="-128"/>
                <a:cs typeface="メイリオ" panose="020B0604030504040204" pitchFamily="50" charset="-128"/>
              </a:rPr>
              <a:t>■  公表までの工程（指針）　</a:t>
            </a:r>
            <a:endParaRPr lang="en-US" altLang="ja-JP" sz="1569"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ja-JP" altLang="en-US" sz="1292"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468822" y="5173809"/>
            <a:ext cx="8224837" cy="89733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H27</a:t>
            </a: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日　障害者団体からのヒアリング                </a:t>
            </a:r>
            <a:r>
              <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月初旬　　　 公表・周知</a:t>
            </a:r>
            <a:endPar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月中旬～</a:t>
            </a:r>
            <a:r>
              <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月中旬　各分野別にパブリックコメント　　</a:t>
            </a:r>
            <a:r>
              <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H28</a:t>
            </a: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2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日　障害者差別解消法施行　　　　</a:t>
            </a:r>
          </a:p>
        </p:txBody>
      </p:sp>
      <p:cxnSp>
        <p:nvCxnSpPr>
          <p:cNvPr id="19" name="直線コネクタ 18"/>
          <p:cNvCxnSpPr/>
          <p:nvPr/>
        </p:nvCxnSpPr>
        <p:spPr>
          <a:xfrm>
            <a:off x="4771407" y="5323364"/>
            <a:ext cx="0" cy="59822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440892" y="4293029"/>
            <a:ext cx="7803515" cy="35449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200" dirty="0"/>
              <a:t>http://www.mhlw.go.jp/seisakunitsuite/bunya/hukushi_kaigo/shougaishahukushi/sabetsu_kaisho/index.html</a:t>
            </a:r>
            <a:endParaRPr lang="ja-JP" altLang="en-US" sz="1200" dirty="0"/>
          </a:p>
        </p:txBody>
      </p:sp>
      <p:sp>
        <p:nvSpPr>
          <p:cNvPr id="3" name="正方形/長方形 2"/>
          <p:cNvSpPr/>
          <p:nvPr/>
        </p:nvSpPr>
        <p:spPr>
          <a:xfrm>
            <a:off x="510172" y="4076001"/>
            <a:ext cx="1973597" cy="30125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＜対応指針掲載</a:t>
            </a: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URL</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4" name="スライド番号プレースホルダー 3"/>
          <p:cNvSpPr>
            <a:spLocks noGrp="1"/>
          </p:cNvSpPr>
          <p:nvPr>
            <p:ph type="sldNum" sz="quarter" idx="12"/>
          </p:nvPr>
        </p:nvSpPr>
        <p:spPr>
          <a:xfrm>
            <a:off x="7086600" y="6569601"/>
            <a:ext cx="2057400" cy="365125"/>
          </a:xfrm>
        </p:spPr>
        <p:txBody>
          <a:bodyPr/>
          <a:lstStyle/>
          <a:p>
            <a:pPr>
              <a:defRPr/>
            </a:pPr>
            <a:fld id="{804D6B79-3AEB-42FE-A736-A41F7AEA0445}" type="slidenum">
              <a:rPr lang="en-US" altLang="ja-JP" smtClean="0"/>
              <a:pPr>
                <a:defRPr/>
              </a:pPr>
              <a:t>88</a:t>
            </a:fld>
            <a:endParaRPr lang="en-US" altLang="ja-JP" dirty="0"/>
          </a:p>
        </p:txBody>
      </p:sp>
      <p:sp>
        <p:nvSpPr>
          <p:cNvPr id="18"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41462615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 y="285826"/>
            <a:ext cx="9143999" cy="472915"/>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fontAlgn="base">
              <a:spcBef>
                <a:spcPct val="0"/>
              </a:spcBef>
              <a:spcAft>
                <a:spcPct val="0"/>
              </a:spcAft>
            </a:pPr>
            <a:r>
              <a:rPr lang="ja-JP" altLang="en-US" sz="2215" b="1" dirty="0">
                <a:solidFill>
                  <a:prstClr val="white"/>
                </a:solidFill>
              </a:rPr>
              <a:t>障害者虐待防止法の概要</a:t>
            </a:r>
            <a:endParaRPr lang="en-US" altLang="ja-JP" sz="2215" b="1" dirty="0">
              <a:solidFill>
                <a:prstClr val="white"/>
              </a:solidFill>
            </a:endParaRPr>
          </a:p>
        </p:txBody>
      </p:sp>
      <p:sp>
        <p:nvSpPr>
          <p:cNvPr id="7" name="Rectangle 71"/>
          <p:cNvSpPr>
            <a:spLocks noChangeArrowheads="1"/>
          </p:cNvSpPr>
          <p:nvPr/>
        </p:nvSpPr>
        <p:spPr bwMode="auto">
          <a:xfrm>
            <a:off x="3228183" y="815527"/>
            <a:ext cx="5521909" cy="199902"/>
          </a:xfrm>
          <a:prstGeom prst="rect">
            <a:avLst/>
          </a:prstGeom>
          <a:solidFill>
            <a:srgbClr val="FFFFFF"/>
          </a:solidFill>
          <a:ln w="9525" cap="rnd">
            <a:noFill/>
            <a:prstDash val="sysDot"/>
            <a:miter lim="800000"/>
            <a:headEnd/>
            <a:tailEnd/>
          </a:ln>
        </p:spPr>
        <p:txBody>
          <a:bodyPr lIns="68580" tIns="8206" rIns="68580" bIns="8206"/>
          <a:lstStyle/>
          <a:p>
            <a:pPr marL="252052" lvl="1" algn="r" defTabSz="805982"/>
            <a:r>
              <a:rPr lang="ja-JP" altLang="en-US" sz="1108" dirty="0">
                <a:solidFill>
                  <a:srgbClr val="000000"/>
                </a:solidFill>
                <a:latin typeface="HGｺﾞｼｯｸM" pitchFamily="49" charset="-128"/>
              </a:rPr>
              <a:t>（平成２３年６月１７日成立、同６月２４日公布、</a:t>
            </a:r>
            <a:r>
              <a:rPr lang="ja-JP" altLang="en-US" sz="1108" dirty="0">
                <a:solidFill>
                  <a:prstClr val="black"/>
                </a:solidFill>
                <a:latin typeface="HGｺﾞｼｯｸM" pitchFamily="49" charset="-128"/>
              </a:rPr>
              <a:t>平成２４年１０月１日施行）</a:t>
            </a:r>
            <a:endParaRPr lang="ja-JP" altLang="en-US" sz="1108" dirty="0">
              <a:solidFill>
                <a:prstClr val="black"/>
              </a:solidFill>
              <a:latin typeface="Arial"/>
            </a:endParaRPr>
          </a:p>
        </p:txBody>
      </p:sp>
      <p:sp>
        <p:nvSpPr>
          <p:cNvPr id="8" name="AutoShape 5"/>
          <p:cNvSpPr>
            <a:spLocks noChangeArrowheads="1"/>
          </p:cNvSpPr>
          <p:nvPr/>
        </p:nvSpPr>
        <p:spPr bwMode="auto">
          <a:xfrm>
            <a:off x="492499" y="869019"/>
            <a:ext cx="973917" cy="269631"/>
          </a:xfrm>
          <a:prstGeom prst="foldedCorner">
            <a:avLst>
              <a:gd name="adj" fmla="val 12500"/>
            </a:avLst>
          </a:prstGeom>
          <a:solidFill>
            <a:srgbClr val="FFFF99"/>
          </a:solidFill>
          <a:ln w="9525">
            <a:solidFill>
              <a:srgbClr val="000000"/>
            </a:solidFill>
            <a:round/>
            <a:headEnd/>
            <a:tailEnd/>
          </a:ln>
          <a:effectLst>
            <a:outerShdw dist="35921" dir="2700000" algn="ctr" rotWithShape="0">
              <a:srgbClr val="808080"/>
            </a:outerShdw>
          </a:effectLst>
        </p:spPr>
        <p:txBody>
          <a:bodyPr lIns="68580" tIns="8206" rIns="68580" bIns="8206" anchor="ctr" anchorCtr="1"/>
          <a:lstStyle/>
          <a:p>
            <a:pPr marL="109907" indent="-109907" algn="ctr" defTabSz="805982">
              <a:defRPr/>
            </a:pPr>
            <a:r>
              <a:rPr lang="ja-JP" altLang="en-US" sz="1846" dirty="0">
                <a:solidFill>
                  <a:prstClr val="black"/>
                </a:solidFill>
                <a:latin typeface="HGPｺﾞｼｯｸE" pitchFamily="50" charset="-128"/>
              </a:rPr>
              <a:t>定　義</a:t>
            </a:r>
            <a:endParaRPr lang="ja-JP" altLang="en-US" sz="1846" dirty="0">
              <a:solidFill>
                <a:prstClr val="black"/>
              </a:solidFill>
              <a:latin typeface="Arial"/>
            </a:endParaRPr>
          </a:p>
        </p:txBody>
      </p:sp>
      <p:sp>
        <p:nvSpPr>
          <p:cNvPr id="9" name="正方形/長方形 8"/>
          <p:cNvSpPr/>
          <p:nvPr/>
        </p:nvSpPr>
        <p:spPr>
          <a:xfrm>
            <a:off x="323528" y="1169057"/>
            <a:ext cx="8568951" cy="19544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marL="79133" indent="-79133">
              <a:defRPr/>
            </a:pPr>
            <a:r>
              <a:rPr lang="ja-JP" altLang="ja-JP" sz="1100" dirty="0">
                <a:solidFill>
                  <a:prstClr val="black"/>
                </a:solidFill>
              </a:rPr>
              <a:t>１　｢障害者｣とは、身体・知的・精神障害その他の心身の機能の障害がある者であって、障害及び社会的障壁により継続的に日常生活・社会生活に相当な制限を受ける状態にあるものをいう。</a:t>
            </a:r>
          </a:p>
          <a:p>
            <a:pPr marL="79133" indent="-79133">
              <a:defRPr/>
            </a:pPr>
            <a:r>
              <a:rPr lang="ja-JP" altLang="ja-JP" sz="1100" dirty="0">
                <a:solidFill>
                  <a:prstClr val="black"/>
                </a:solidFill>
              </a:rPr>
              <a:t>２　｢障害者虐待｣とは、</a:t>
            </a:r>
            <a:r>
              <a:rPr lang="ja-JP" altLang="en-US" sz="1100" dirty="0">
                <a:solidFill>
                  <a:prstClr val="black"/>
                </a:solidFill>
              </a:rPr>
              <a:t>次の３つをいう。</a:t>
            </a:r>
            <a:endParaRPr lang="en-US" altLang="ja-JP" sz="1100" dirty="0">
              <a:solidFill>
                <a:prstClr val="black"/>
              </a:solidFill>
            </a:endParaRPr>
          </a:p>
          <a:p>
            <a:pPr marL="79133" indent="-79133">
              <a:defRPr/>
            </a:pPr>
            <a:r>
              <a:rPr lang="en-US" altLang="ja-JP" sz="1100" dirty="0">
                <a:solidFill>
                  <a:prstClr val="black"/>
                </a:solidFill>
              </a:rPr>
              <a:t>   </a:t>
            </a:r>
            <a:r>
              <a:rPr lang="ja-JP" altLang="ja-JP" sz="1100" dirty="0">
                <a:solidFill>
                  <a:srgbClr val="FF0000"/>
                </a:solidFill>
              </a:rPr>
              <a:t>①養護者による障害者虐待</a:t>
            </a:r>
            <a:r>
              <a:rPr lang="en-US" altLang="ja-JP" sz="1100" dirty="0">
                <a:solidFill>
                  <a:srgbClr val="FF0000"/>
                </a:solidFill>
              </a:rPr>
              <a:t>   </a:t>
            </a:r>
            <a:r>
              <a:rPr lang="ja-JP" altLang="ja-JP" sz="1100" dirty="0">
                <a:solidFill>
                  <a:srgbClr val="FF0000"/>
                </a:solidFill>
              </a:rPr>
              <a:t>②障害者福祉施設従事者等による障害者虐待</a:t>
            </a:r>
            <a:r>
              <a:rPr lang="en-US" altLang="ja-JP" sz="1100" dirty="0">
                <a:solidFill>
                  <a:srgbClr val="FF0000"/>
                </a:solidFill>
              </a:rPr>
              <a:t>   </a:t>
            </a:r>
            <a:r>
              <a:rPr lang="ja-JP" altLang="ja-JP" sz="1100" dirty="0">
                <a:solidFill>
                  <a:srgbClr val="FF0000"/>
                </a:solidFill>
              </a:rPr>
              <a:t>③使用者による障害者虐待</a:t>
            </a:r>
            <a:r>
              <a:rPr lang="en-US" altLang="ja-JP" sz="1100" dirty="0">
                <a:solidFill>
                  <a:srgbClr val="FF0000"/>
                </a:solidFill>
              </a:rPr>
              <a:t>   </a:t>
            </a:r>
            <a:endParaRPr lang="ja-JP" altLang="ja-JP" sz="1100" dirty="0">
              <a:solidFill>
                <a:prstClr val="black"/>
              </a:solidFill>
            </a:endParaRPr>
          </a:p>
          <a:p>
            <a:pPr marL="79133" indent="-79133">
              <a:defRPr/>
            </a:pPr>
            <a:r>
              <a:rPr lang="ja-JP" altLang="ja-JP" sz="1100" dirty="0">
                <a:solidFill>
                  <a:prstClr val="black"/>
                </a:solidFill>
              </a:rPr>
              <a:t>３　障害者虐待の類型は、</a:t>
            </a:r>
            <a:r>
              <a:rPr lang="ja-JP" altLang="en-US" sz="1100" dirty="0">
                <a:solidFill>
                  <a:prstClr val="black"/>
                </a:solidFill>
              </a:rPr>
              <a:t>次の５つ。（具体的要件は、虐待を行う主体ごとに微妙に異なる。）</a:t>
            </a:r>
            <a:endParaRPr lang="en-US" altLang="ja-JP" sz="1100" dirty="0">
              <a:solidFill>
                <a:prstClr val="black"/>
              </a:solidFill>
            </a:endParaRPr>
          </a:p>
          <a:p>
            <a:pPr marL="79133" indent="-79133">
              <a:defRPr/>
            </a:pPr>
            <a:r>
              <a:rPr lang="ja-JP" altLang="en-US" sz="1100" dirty="0">
                <a:solidFill>
                  <a:prstClr val="black"/>
                </a:solidFill>
              </a:rPr>
              <a:t>　</a:t>
            </a:r>
            <a:r>
              <a:rPr lang="ja-JP" altLang="ja-JP" sz="1100" dirty="0">
                <a:solidFill>
                  <a:srgbClr val="FF0000"/>
                </a:solidFill>
              </a:rPr>
              <a:t>①身体的虐待</a:t>
            </a:r>
            <a:r>
              <a:rPr lang="ja-JP" altLang="en-US" sz="1100" dirty="0">
                <a:solidFill>
                  <a:srgbClr val="FF0000"/>
                </a:solidFill>
              </a:rPr>
              <a:t>　</a:t>
            </a:r>
            <a:r>
              <a:rPr lang="ja-JP" altLang="en-US" sz="1100" dirty="0">
                <a:solidFill>
                  <a:srgbClr val="000000"/>
                </a:solidFill>
              </a:rPr>
              <a:t>（</a:t>
            </a:r>
            <a:r>
              <a:rPr lang="ja-JP" altLang="en-US" sz="1100" dirty="0">
                <a:solidFill>
                  <a:prstClr val="black"/>
                </a:solidFill>
              </a:rPr>
              <a:t>障害者の身体に外傷が生じ、若しくは生じるおそれのある暴行を加え、又は正当な理由なく障害者の身体を拘束すること）</a:t>
            </a:r>
            <a:endParaRPr lang="en-US" altLang="ja-JP" sz="1100" dirty="0">
              <a:solidFill>
                <a:prstClr val="black"/>
              </a:solidFill>
            </a:endParaRPr>
          </a:p>
          <a:p>
            <a:pPr marL="79133" indent="-79133">
              <a:defRPr/>
            </a:pPr>
            <a:r>
              <a:rPr lang="ja-JP" altLang="en-US" sz="1100" dirty="0">
                <a:solidFill>
                  <a:srgbClr val="FF0000"/>
                </a:solidFill>
              </a:rPr>
              <a:t>　</a:t>
            </a:r>
            <a:r>
              <a:rPr lang="ja-JP" altLang="ja-JP" sz="1100" dirty="0">
                <a:solidFill>
                  <a:srgbClr val="FF0000"/>
                </a:solidFill>
              </a:rPr>
              <a:t>②</a:t>
            </a:r>
            <a:r>
              <a:rPr lang="ja-JP" altLang="en-US" sz="1100" dirty="0">
                <a:solidFill>
                  <a:srgbClr val="FF0000"/>
                </a:solidFill>
              </a:rPr>
              <a:t>放棄・放置　 </a:t>
            </a:r>
            <a:r>
              <a:rPr lang="ja-JP" altLang="en-US" sz="1100" dirty="0">
                <a:solidFill>
                  <a:srgbClr val="000000"/>
                </a:solidFill>
              </a:rPr>
              <a:t>（障害者を衰弱させるような著しい減食又は長時間の放置等による</a:t>
            </a:r>
            <a:r>
              <a:rPr lang="en-US" altLang="ja-JP" sz="1100" dirty="0">
                <a:solidFill>
                  <a:srgbClr val="000000"/>
                </a:solidFill>
              </a:rPr>
              <a:t>①③④</a:t>
            </a:r>
            <a:r>
              <a:rPr lang="ja-JP" altLang="en-US" sz="1100" dirty="0">
                <a:solidFill>
                  <a:srgbClr val="000000"/>
                </a:solidFill>
              </a:rPr>
              <a:t>の行為と同様の行為の放置等）</a:t>
            </a:r>
            <a:endParaRPr lang="en-US" altLang="ja-JP" sz="1100" dirty="0">
              <a:solidFill>
                <a:srgbClr val="000000"/>
              </a:solidFill>
            </a:endParaRPr>
          </a:p>
          <a:p>
            <a:pPr marL="79133" indent="-79133">
              <a:defRPr/>
            </a:pPr>
            <a:r>
              <a:rPr lang="ja-JP" altLang="en-US" sz="1100" dirty="0">
                <a:solidFill>
                  <a:srgbClr val="FF0000"/>
                </a:solidFill>
              </a:rPr>
              <a:t>　</a:t>
            </a:r>
            <a:r>
              <a:rPr lang="ja-JP" altLang="ja-JP" sz="1100" dirty="0">
                <a:solidFill>
                  <a:srgbClr val="FF0000"/>
                </a:solidFill>
              </a:rPr>
              <a:t>③心理的虐待</a:t>
            </a:r>
            <a:r>
              <a:rPr lang="ja-JP" altLang="en-US" sz="1100" dirty="0">
                <a:solidFill>
                  <a:srgbClr val="FF0000"/>
                </a:solidFill>
              </a:rPr>
              <a:t>　</a:t>
            </a:r>
            <a:r>
              <a:rPr lang="ja-JP" altLang="en-US" sz="1100" dirty="0">
                <a:solidFill>
                  <a:srgbClr val="000000"/>
                </a:solidFill>
              </a:rPr>
              <a:t>（障害者に対する著しい暴言又は著しく拒絶的な対応その他の障害者に著しい心理的外傷を与える言動を行うこと）</a:t>
            </a:r>
            <a:endParaRPr lang="en-US" altLang="ja-JP" sz="1100" dirty="0">
              <a:solidFill>
                <a:srgbClr val="000000"/>
              </a:solidFill>
            </a:endParaRPr>
          </a:p>
          <a:p>
            <a:pPr marL="79133" indent="-79133">
              <a:defRPr/>
            </a:pPr>
            <a:r>
              <a:rPr lang="ja-JP" altLang="en-US" sz="1100" dirty="0">
                <a:solidFill>
                  <a:srgbClr val="FF0000"/>
                </a:solidFill>
              </a:rPr>
              <a:t>　</a:t>
            </a:r>
            <a:r>
              <a:rPr lang="ja-JP" altLang="ja-JP" sz="1100" dirty="0">
                <a:solidFill>
                  <a:srgbClr val="FF0000"/>
                </a:solidFill>
              </a:rPr>
              <a:t>④性的虐待</a:t>
            </a:r>
            <a:r>
              <a:rPr lang="ja-JP" altLang="en-US" sz="1100" dirty="0">
                <a:solidFill>
                  <a:srgbClr val="FF0000"/>
                </a:solidFill>
              </a:rPr>
              <a:t>　　 </a:t>
            </a:r>
            <a:r>
              <a:rPr lang="ja-JP" altLang="en-US" sz="1100" dirty="0">
                <a:solidFill>
                  <a:srgbClr val="000000"/>
                </a:solidFill>
              </a:rPr>
              <a:t>（障害者にわいせつな行為をすること又は障害者をしてわいせつな行為をさせること）</a:t>
            </a:r>
            <a:endParaRPr lang="en-US" altLang="ja-JP" sz="1100" dirty="0">
              <a:solidFill>
                <a:srgbClr val="000000"/>
              </a:solidFill>
            </a:endParaRPr>
          </a:p>
          <a:p>
            <a:pPr marL="79133" indent="-79133">
              <a:defRPr/>
            </a:pPr>
            <a:r>
              <a:rPr lang="ja-JP" altLang="en-US" sz="1100" dirty="0">
                <a:solidFill>
                  <a:srgbClr val="FF0000"/>
                </a:solidFill>
              </a:rPr>
              <a:t>　</a:t>
            </a:r>
            <a:r>
              <a:rPr lang="ja-JP" altLang="ja-JP" sz="1100" dirty="0">
                <a:solidFill>
                  <a:srgbClr val="FF0000"/>
                </a:solidFill>
              </a:rPr>
              <a:t>⑤経済的虐待</a:t>
            </a:r>
            <a:r>
              <a:rPr lang="ja-JP" altLang="en-US" sz="1100" dirty="0">
                <a:solidFill>
                  <a:srgbClr val="FF0000"/>
                </a:solidFill>
              </a:rPr>
              <a:t>　</a:t>
            </a:r>
            <a:r>
              <a:rPr lang="ja-JP" altLang="en-US" sz="1100" dirty="0">
                <a:solidFill>
                  <a:srgbClr val="000000"/>
                </a:solidFill>
              </a:rPr>
              <a:t>（障害者から不当に財産上の利益を得ること）</a:t>
            </a:r>
            <a:endParaRPr lang="ja-JP" altLang="ja-JP" sz="1100" dirty="0">
              <a:solidFill>
                <a:srgbClr val="000000"/>
              </a:solidFill>
            </a:endParaRPr>
          </a:p>
        </p:txBody>
      </p:sp>
      <p:sp>
        <p:nvSpPr>
          <p:cNvPr id="12" name="AutoShape 6"/>
          <p:cNvSpPr>
            <a:spLocks noChangeArrowheads="1"/>
          </p:cNvSpPr>
          <p:nvPr/>
        </p:nvSpPr>
        <p:spPr bwMode="auto">
          <a:xfrm>
            <a:off x="473540" y="3447100"/>
            <a:ext cx="1817979" cy="281354"/>
          </a:xfrm>
          <a:prstGeom prst="foldedCorner">
            <a:avLst>
              <a:gd name="adj" fmla="val 12500"/>
            </a:avLst>
          </a:prstGeom>
          <a:solidFill>
            <a:srgbClr val="FFFF99"/>
          </a:solidFill>
          <a:ln w="9525">
            <a:solidFill>
              <a:srgbClr val="000000"/>
            </a:solidFill>
            <a:round/>
            <a:headEnd/>
            <a:tailEnd/>
          </a:ln>
          <a:effectLst>
            <a:outerShdw dist="35921" dir="2700000" algn="ctr" rotWithShape="0">
              <a:srgbClr val="808080"/>
            </a:outerShdw>
          </a:effectLst>
        </p:spPr>
        <p:txBody>
          <a:bodyPr lIns="68580" tIns="8206" rIns="68580" bIns="8206" anchor="ctr" anchorCtr="1"/>
          <a:lstStyle/>
          <a:p>
            <a:pPr marL="109907" indent="-109907" algn="ctr" defTabSz="805982">
              <a:defRPr/>
            </a:pPr>
            <a:r>
              <a:rPr lang="ja-JP" altLang="en-US" sz="1846" dirty="0">
                <a:solidFill>
                  <a:prstClr val="black"/>
                </a:solidFill>
                <a:latin typeface="HGPｺﾞｼｯｸE" pitchFamily="50" charset="-128"/>
              </a:rPr>
              <a:t>虐待防止施策</a:t>
            </a:r>
            <a:endParaRPr lang="ja-JP" altLang="en-US" sz="1846" dirty="0">
              <a:solidFill>
                <a:prstClr val="black"/>
              </a:solidFill>
              <a:latin typeface="Arial"/>
            </a:endParaRPr>
          </a:p>
        </p:txBody>
      </p:sp>
      <p:sp>
        <p:nvSpPr>
          <p:cNvPr id="13" name="正方形/長方形 12"/>
          <p:cNvSpPr/>
          <p:nvPr/>
        </p:nvSpPr>
        <p:spPr>
          <a:xfrm>
            <a:off x="323527" y="3761345"/>
            <a:ext cx="8568951" cy="27252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fontAlgn="base">
              <a:spcBef>
                <a:spcPct val="0"/>
              </a:spcBef>
              <a:spcAft>
                <a:spcPct val="0"/>
              </a:spcAft>
              <a:defRPr/>
            </a:pPr>
            <a:r>
              <a:rPr lang="ja-JP" altLang="ja-JP" sz="1108" dirty="0">
                <a:solidFill>
                  <a:prstClr val="black"/>
                </a:solidFill>
              </a:rPr>
              <a:t>１　何人も障害者を虐待してはならない旨の規定、障害者の虐待の防止に係る国等の責務規定、障害者虐待の早期発見の努力義務規定を置く。</a:t>
            </a:r>
          </a:p>
          <a:p>
            <a:pPr fontAlgn="base">
              <a:spcBef>
                <a:spcPct val="0"/>
              </a:spcBef>
              <a:spcAft>
                <a:spcPct val="0"/>
              </a:spcAft>
              <a:defRPr/>
            </a:pPr>
            <a:r>
              <a:rPr lang="ja-JP" altLang="ja-JP" sz="1108" dirty="0">
                <a:solidFill>
                  <a:prstClr val="black"/>
                </a:solidFill>
              </a:rPr>
              <a:t>２　</a:t>
            </a:r>
            <a:r>
              <a:rPr lang="ja-JP" altLang="en-US" sz="1108" u="sng" dirty="0">
                <a:solidFill>
                  <a:srgbClr val="FF0000"/>
                </a:solidFill>
              </a:rPr>
              <a:t>「</a:t>
            </a:r>
            <a:r>
              <a:rPr lang="ja-JP" altLang="ja-JP" sz="1108" u="sng" dirty="0">
                <a:solidFill>
                  <a:srgbClr val="FF0000"/>
                </a:solidFill>
              </a:rPr>
              <a:t>障害者虐待</a:t>
            </a:r>
            <a:r>
              <a:rPr lang="ja-JP" altLang="en-US" sz="1108" u="sng" dirty="0">
                <a:solidFill>
                  <a:srgbClr val="FF0000"/>
                </a:solidFill>
              </a:rPr>
              <a:t>」を受けたと思われる障害者を発見した者に速やかな通報を義務付ける</a:t>
            </a:r>
            <a:r>
              <a:rPr lang="ja-JP" altLang="en-US" sz="1108" dirty="0">
                <a:solidFill>
                  <a:prstClr val="black"/>
                </a:solidFill>
              </a:rPr>
              <a:t>とともに、障害者虐待</a:t>
            </a:r>
            <a:r>
              <a:rPr lang="ja-JP" altLang="ja-JP" sz="1108" dirty="0">
                <a:solidFill>
                  <a:prstClr val="black"/>
                </a:solidFill>
              </a:rPr>
              <a:t>防止等に係る具体的スキームを定める。</a:t>
            </a:r>
            <a:endParaRPr lang="en-US" altLang="ja-JP" sz="1108" dirty="0">
              <a:solidFill>
                <a:prstClr val="black"/>
              </a:solidFill>
            </a:endParaRPr>
          </a:p>
          <a:p>
            <a:pPr fontAlgn="base">
              <a:spcBef>
                <a:spcPct val="0"/>
              </a:spcBef>
              <a:spcAft>
                <a:spcPct val="0"/>
              </a:spcAft>
              <a:defRPr/>
            </a:pPr>
            <a:endParaRPr lang="en-US" altLang="ja-JP" sz="1015" dirty="0">
              <a:solidFill>
                <a:prstClr val="black"/>
              </a:solidFill>
            </a:endParaRPr>
          </a:p>
          <a:p>
            <a:pPr fontAlgn="base">
              <a:spcBef>
                <a:spcPct val="0"/>
              </a:spcBef>
              <a:spcAft>
                <a:spcPct val="0"/>
              </a:spcAft>
              <a:defRPr/>
            </a:pPr>
            <a:endParaRPr lang="en-US" altLang="ja-JP" sz="1015" dirty="0">
              <a:solidFill>
                <a:prstClr val="black"/>
              </a:solidFill>
            </a:endParaRPr>
          </a:p>
          <a:p>
            <a:pPr fontAlgn="base">
              <a:spcBef>
                <a:spcPct val="0"/>
              </a:spcBef>
              <a:spcAft>
                <a:spcPct val="0"/>
              </a:spcAft>
              <a:defRPr/>
            </a:pPr>
            <a:endParaRPr lang="en-US" altLang="ja-JP" sz="1015" dirty="0">
              <a:solidFill>
                <a:prstClr val="black"/>
              </a:solidFill>
            </a:endParaRPr>
          </a:p>
          <a:p>
            <a:pPr fontAlgn="base">
              <a:spcBef>
                <a:spcPct val="0"/>
              </a:spcBef>
              <a:spcAft>
                <a:spcPct val="0"/>
              </a:spcAft>
              <a:defRPr/>
            </a:pPr>
            <a:endParaRPr lang="en-US" altLang="ja-JP" sz="1015" dirty="0">
              <a:solidFill>
                <a:prstClr val="black"/>
              </a:solidFill>
            </a:endParaRPr>
          </a:p>
          <a:p>
            <a:pPr fontAlgn="base">
              <a:spcBef>
                <a:spcPct val="0"/>
              </a:spcBef>
              <a:spcAft>
                <a:spcPct val="0"/>
              </a:spcAft>
              <a:defRPr/>
            </a:pPr>
            <a:endParaRPr lang="en-US" altLang="ja-JP" sz="1015" dirty="0">
              <a:solidFill>
                <a:prstClr val="black"/>
              </a:solidFill>
            </a:endParaRPr>
          </a:p>
          <a:p>
            <a:pPr fontAlgn="base">
              <a:spcBef>
                <a:spcPct val="0"/>
              </a:spcBef>
              <a:spcAft>
                <a:spcPct val="0"/>
              </a:spcAft>
              <a:defRPr/>
            </a:pPr>
            <a:endParaRPr lang="en-US" altLang="ja-JP" sz="1015" dirty="0">
              <a:solidFill>
                <a:prstClr val="black"/>
              </a:solidFill>
            </a:endParaRPr>
          </a:p>
          <a:p>
            <a:pPr fontAlgn="base">
              <a:spcBef>
                <a:spcPct val="0"/>
              </a:spcBef>
              <a:spcAft>
                <a:spcPct val="0"/>
              </a:spcAft>
              <a:defRPr/>
            </a:pPr>
            <a:endParaRPr lang="en-US" altLang="ja-JP" sz="1015" dirty="0">
              <a:solidFill>
                <a:prstClr val="black"/>
              </a:solidFill>
            </a:endParaRPr>
          </a:p>
          <a:p>
            <a:pPr fontAlgn="base">
              <a:spcBef>
                <a:spcPct val="0"/>
              </a:spcBef>
              <a:spcAft>
                <a:spcPct val="0"/>
              </a:spcAft>
              <a:defRPr/>
            </a:pPr>
            <a:endParaRPr lang="en-US" altLang="ja-JP" sz="1015" dirty="0">
              <a:solidFill>
                <a:prstClr val="black"/>
              </a:solidFill>
            </a:endParaRPr>
          </a:p>
          <a:p>
            <a:pPr fontAlgn="base">
              <a:spcBef>
                <a:spcPct val="0"/>
              </a:spcBef>
              <a:spcAft>
                <a:spcPct val="0"/>
              </a:spcAft>
              <a:defRPr/>
            </a:pPr>
            <a:endParaRPr lang="en-US" altLang="ja-JP" sz="1477" dirty="0">
              <a:solidFill>
                <a:prstClr val="black"/>
              </a:solidFill>
            </a:endParaRPr>
          </a:p>
          <a:p>
            <a:pPr marL="79133" indent="-79133">
              <a:defRPr/>
            </a:pPr>
            <a:endParaRPr lang="en-US" altLang="ja-JP" sz="1108" dirty="0">
              <a:solidFill>
                <a:prstClr val="black"/>
              </a:solidFill>
            </a:endParaRPr>
          </a:p>
          <a:p>
            <a:pPr marL="79133" indent="-79133">
              <a:defRPr/>
            </a:pPr>
            <a:r>
              <a:rPr lang="ja-JP" altLang="ja-JP" sz="1108" dirty="0">
                <a:solidFill>
                  <a:prstClr val="black"/>
                </a:solidFill>
              </a:rPr>
              <a:t>３</a:t>
            </a:r>
            <a:r>
              <a:rPr lang="ja-JP" altLang="en-US" sz="1108" dirty="0">
                <a:solidFill>
                  <a:prstClr val="black"/>
                </a:solidFill>
              </a:rPr>
              <a:t>　</a:t>
            </a:r>
            <a:r>
              <a:rPr lang="ja-JP" altLang="ja-JP" sz="1108" dirty="0">
                <a:solidFill>
                  <a:prstClr val="black"/>
                </a:solidFill>
              </a:rPr>
              <a:t>就学する障害者、保育所等に通う障害者及び医療機関を利用する障害者に対する虐待への対応について、その防止等のための措置の実施を学校の長、保育所等の長及び医療機関の管理者に義務付ける。</a:t>
            </a:r>
          </a:p>
          <a:p>
            <a:pPr fontAlgn="base">
              <a:spcBef>
                <a:spcPct val="0"/>
              </a:spcBef>
              <a:spcAft>
                <a:spcPct val="0"/>
              </a:spcAft>
              <a:defRPr/>
            </a:pPr>
            <a:r>
              <a:rPr lang="en-US" altLang="ja-JP" sz="1015" dirty="0">
                <a:solidFill>
                  <a:prstClr val="black"/>
                </a:solidFill>
              </a:rPr>
              <a:t> </a:t>
            </a:r>
            <a:endParaRPr lang="ja-JP" altLang="ja-JP" sz="1015" dirty="0">
              <a:solidFill>
                <a:prstClr val="black"/>
              </a:solidFill>
            </a:endParaRPr>
          </a:p>
        </p:txBody>
      </p:sp>
      <p:sp>
        <p:nvSpPr>
          <p:cNvPr id="14" name="Text Box 12"/>
          <p:cNvSpPr txBox="1">
            <a:spLocks noChangeArrowheads="1"/>
          </p:cNvSpPr>
          <p:nvPr/>
        </p:nvSpPr>
        <p:spPr bwMode="auto">
          <a:xfrm>
            <a:off x="677908" y="5248436"/>
            <a:ext cx="259711" cy="574431"/>
          </a:xfrm>
          <a:prstGeom prst="rect">
            <a:avLst/>
          </a:prstGeom>
          <a:solidFill>
            <a:srgbClr val="FF99CC"/>
          </a:solidFill>
          <a:ln w="9525">
            <a:solidFill>
              <a:srgbClr val="000000"/>
            </a:solidFill>
            <a:miter lim="800000"/>
            <a:headEnd/>
            <a:tailEnd/>
          </a:ln>
          <a:effectLst>
            <a:outerShdw dist="35921" dir="2700000" algn="ctr" rotWithShape="0">
              <a:srgbClr val="808080"/>
            </a:outerShdw>
          </a:effectLst>
        </p:spPr>
        <p:txBody>
          <a:bodyPr vert="eaVert" lIns="68580" tIns="8206" rIns="68580" bIns="8206" anchor="ctr" anchorCtr="1"/>
          <a:lstStyle/>
          <a:p>
            <a:pPr eaLnBrk="0" fontAlgn="base" hangingPunct="0">
              <a:spcBef>
                <a:spcPct val="0"/>
              </a:spcBef>
              <a:spcAft>
                <a:spcPct val="0"/>
              </a:spcAft>
              <a:defRPr/>
            </a:pPr>
            <a:r>
              <a:rPr lang="ja-JP" altLang="en-US" sz="923" dirty="0">
                <a:solidFill>
                  <a:prstClr val="black"/>
                </a:solidFill>
                <a:latin typeface="Arial"/>
              </a:rPr>
              <a:t>虐待発見</a:t>
            </a:r>
            <a:endParaRPr lang="ja-JP" altLang="ja-JP" sz="923" dirty="0">
              <a:solidFill>
                <a:prstClr val="black"/>
              </a:solidFill>
              <a:latin typeface="Arial"/>
            </a:endParaRPr>
          </a:p>
        </p:txBody>
      </p:sp>
      <p:sp>
        <p:nvSpPr>
          <p:cNvPr id="15" name="Line 9"/>
          <p:cNvSpPr>
            <a:spLocks noChangeShapeType="1"/>
          </p:cNvSpPr>
          <p:nvPr/>
        </p:nvSpPr>
        <p:spPr bwMode="auto">
          <a:xfrm>
            <a:off x="973465" y="5384958"/>
            <a:ext cx="324640" cy="0"/>
          </a:xfrm>
          <a:prstGeom prst="line">
            <a:avLst/>
          </a:prstGeom>
          <a:noFill/>
          <a:ln w="9525">
            <a:solidFill>
              <a:srgbClr val="000000"/>
            </a:solidFill>
            <a:round/>
            <a:headEnd/>
            <a:tailEnd type="triangle" w="med" len="med"/>
          </a:ln>
        </p:spPr>
        <p:txBody>
          <a:bodyPr/>
          <a:lstStyle/>
          <a:p>
            <a:pPr fontAlgn="base">
              <a:spcBef>
                <a:spcPct val="0"/>
              </a:spcBef>
              <a:spcAft>
                <a:spcPct val="0"/>
              </a:spcAft>
            </a:pPr>
            <a:endParaRPr lang="ja-JP" altLang="en-US">
              <a:solidFill>
                <a:srgbClr val="000000"/>
              </a:solidFill>
              <a:latin typeface="Arial"/>
            </a:endParaRPr>
          </a:p>
        </p:txBody>
      </p:sp>
      <p:sp>
        <p:nvSpPr>
          <p:cNvPr id="16" name="Text Box 25"/>
          <p:cNvSpPr txBox="1">
            <a:spLocks noChangeArrowheads="1"/>
          </p:cNvSpPr>
          <p:nvPr/>
        </p:nvSpPr>
        <p:spPr bwMode="auto">
          <a:xfrm>
            <a:off x="937619" y="5384959"/>
            <a:ext cx="396330" cy="199292"/>
          </a:xfrm>
          <a:prstGeom prst="rect">
            <a:avLst/>
          </a:prstGeom>
          <a:noFill/>
          <a:ln w="9525">
            <a:noFill/>
            <a:miter lim="800000"/>
            <a:headEnd/>
            <a:tailEnd/>
          </a:ln>
        </p:spPr>
        <p:txBody>
          <a:bodyPr lIns="0" tIns="0" rIns="0" bIns="0" anchor="ctr" anchorCtr="1"/>
          <a:lstStyle/>
          <a:p>
            <a:pPr eaLnBrk="0" fontAlgn="base" hangingPunct="0">
              <a:spcBef>
                <a:spcPct val="0"/>
              </a:spcBef>
              <a:spcAft>
                <a:spcPct val="0"/>
              </a:spcAft>
            </a:pPr>
            <a:r>
              <a:rPr lang="ja-JP" altLang="en-US" sz="923" dirty="0">
                <a:solidFill>
                  <a:srgbClr val="000000"/>
                </a:solidFill>
                <a:latin typeface="Arial"/>
              </a:rPr>
              <a:t>通報</a:t>
            </a:r>
            <a:endParaRPr lang="ja-JP" altLang="ja-JP" sz="1108" dirty="0">
              <a:solidFill>
                <a:srgbClr val="000000"/>
              </a:solidFill>
              <a:latin typeface="Arial"/>
            </a:endParaRPr>
          </a:p>
        </p:txBody>
      </p:sp>
      <p:sp>
        <p:nvSpPr>
          <p:cNvPr id="17" name="Text Box 25"/>
          <p:cNvSpPr txBox="1">
            <a:spLocks noChangeArrowheads="1"/>
          </p:cNvSpPr>
          <p:nvPr/>
        </p:nvSpPr>
        <p:spPr bwMode="auto">
          <a:xfrm>
            <a:off x="1333950" y="5279573"/>
            <a:ext cx="586093" cy="199292"/>
          </a:xfrm>
          <a:prstGeom prst="rect">
            <a:avLst/>
          </a:prstGeom>
          <a:solidFill>
            <a:srgbClr val="CCFFCC"/>
          </a:solidFill>
          <a:ln w="9525">
            <a:solidFill>
              <a:srgbClr val="000000"/>
            </a:solidFill>
            <a:miter lim="800000"/>
            <a:headEnd/>
            <a:tailEnd/>
          </a:ln>
          <a:effectLst>
            <a:outerShdw dist="35921" dir="2700000" algn="ctr" rotWithShape="0">
              <a:srgbClr val="808080"/>
            </a:outerShdw>
          </a:effectLst>
        </p:spPr>
        <p:txBody>
          <a:bodyPr lIns="68580" tIns="8206" rIns="68580" bIns="8206"/>
          <a:lstStyle/>
          <a:p>
            <a:pPr eaLnBrk="0" fontAlgn="base" hangingPunct="0">
              <a:spcBef>
                <a:spcPct val="0"/>
              </a:spcBef>
              <a:spcAft>
                <a:spcPct val="0"/>
              </a:spcAft>
              <a:defRPr/>
            </a:pPr>
            <a:r>
              <a:rPr lang="ja-JP" altLang="en-US" sz="1015" dirty="0">
                <a:solidFill>
                  <a:prstClr val="black"/>
                </a:solidFill>
                <a:latin typeface="Arial"/>
              </a:rPr>
              <a:t>市町村</a:t>
            </a:r>
            <a:endParaRPr lang="en-US" altLang="ja-JP" sz="1015" dirty="0">
              <a:solidFill>
                <a:prstClr val="black"/>
              </a:solidFill>
              <a:latin typeface="Arial"/>
            </a:endParaRPr>
          </a:p>
          <a:p>
            <a:pPr eaLnBrk="0" fontAlgn="base" hangingPunct="0">
              <a:spcBef>
                <a:spcPct val="0"/>
              </a:spcBef>
              <a:spcAft>
                <a:spcPct val="0"/>
              </a:spcAft>
              <a:defRPr/>
            </a:pPr>
            <a:endParaRPr lang="ja-JP" altLang="ja-JP" sz="1108" dirty="0">
              <a:solidFill>
                <a:prstClr val="black"/>
              </a:solidFill>
              <a:latin typeface="Arial"/>
            </a:endParaRPr>
          </a:p>
        </p:txBody>
      </p:sp>
      <p:sp>
        <p:nvSpPr>
          <p:cNvPr id="18" name="Rectangle 26"/>
          <p:cNvSpPr>
            <a:spLocks noChangeArrowheads="1"/>
          </p:cNvSpPr>
          <p:nvPr/>
        </p:nvSpPr>
        <p:spPr bwMode="auto">
          <a:xfrm>
            <a:off x="1033004" y="5650272"/>
            <a:ext cx="1913693" cy="328246"/>
          </a:xfrm>
          <a:prstGeom prst="rect">
            <a:avLst/>
          </a:prstGeom>
          <a:solidFill>
            <a:srgbClr val="FFFFFF"/>
          </a:solidFill>
          <a:ln w="9525">
            <a:solidFill>
              <a:srgbClr val="000000"/>
            </a:solidFill>
            <a:prstDash val="dash"/>
            <a:miter lim="800000"/>
            <a:headEnd/>
            <a:tailEnd/>
          </a:ln>
        </p:spPr>
        <p:txBody>
          <a:bodyPr lIns="33231" tIns="8206" rIns="33231" bIns="8206" anchor="ctr"/>
          <a:lstStyle/>
          <a:p>
            <a:pPr eaLnBrk="0" fontAlgn="base" hangingPunct="0">
              <a:spcBef>
                <a:spcPct val="0"/>
              </a:spcBef>
              <a:spcAft>
                <a:spcPct val="0"/>
              </a:spcAft>
              <a:defRPr/>
            </a:pPr>
            <a:r>
              <a:rPr lang="ja-JP" altLang="ja-JP" sz="969" kern="100" dirty="0">
                <a:solidFill>
                  <a:prstClr val="black"/>
                </a:solidFill>
                <a:latin typeface="Century"/>
                <a:ea typeface="HGｺﾞｼｯｸM"/>
                <a:cs typeface="Times New Roman"/>
              </a:rPr>
              <a:t>①</a:t>
            </a:r>
            <a:r>
              <a:rPr lang="ja-JP" altLang="en-US" sz="969" kern="100" dirty="0">
                <a:solidFill>
                  <a:prstClr val="black"/>
                </a:solidFill>
                <a:latin typeface="Century"/>
                <a:ea typeface="HGｺﾞｼｯｸM"/>
                <a:cs typeface="Times New Roman"/>
              </a:rPr>
              <a:t>事実確認（立入調査等）</a:t>
            </a:r>
            <a:endParaRPr lang="en-US" altLang="ja-JP" sz="969" kern="100" dirty="0">
              <a:solidFill>
                <a:prstClr val="black"/>
              </a:solidFill>
              <a:latin typeface="Century"/>
              <a:ea typeface="HGｺﾞｼｯｸM"/>
              <a:cs typeface="Times New Roman"/>
            </a:endParaRPr>
          </a:p>
          <a:p>
            <a:pPr marL="168524" indent="-168524" eaLnBrk="0" hangingPunct="0">
              <a:defRPr/>
            </a:pPr>
            <a:r>
              <a:rPr lang="ja-JP" altLang="ja-JP" sz="969" kern="100" dirty="0">
                <a:solidFill>
                  <a:prstClr val="black"/>
                </a:solidFill>
                <a:latin typeface="Century"/>
                <a:ea typeface="HGｺﾞｼｯｸM"/>
                <a:cs typeface="Times New Roman"/>
              </a:rPr>
              <a:t>②措置</a:t>
            </a:r>
            <a:r>
              <a:rPr lang="en-US" altLang="ja-JP" sz="969" kern="100" dirty="0">
                <a:solidFill>
                  <a:prstClr val="black"/>
                </a:solidFill>
                <a:latin typeface="Century"/>
                <a:ea typeface="HGｺﾞｼｯｸM"/>
                <a:cs typeface="Times New Roman"/>
              </a:rPr>
              <a:t>(</a:t>
            </a:r>
            <a:r>
              <a:rPr lang="ja-JP" altLang="en-US" sz="969" kern="100" dirty="0">
                <a:solidFill>
                  <a:prstClr val="black"/>
                </a:solidFill>
                <a:latin typeface="Century"/>
                <a:ea typeface="HGｺﾞｼｯｸM"/>
                <a:cs typeface="Times New Roman"/>
              </a:rPr>
              <a:t>一時保護、後見審判請求</a:t>
            </a:r>
            <a:r>
              <a:rPr lang="en-US" altLang="ja-JP" sz="969" kern="100" dirty="0">
                <a:solidFill>
                  <a:prstClr val="black"/>
                </a:solidFill>
                <a:latin typeface="Century"/>
                <a:ea typeface="HGｺﾞｼｯｸM"/>
                <a:cs typeface="Times New Roman"/>
              </a:rPr>
              <a:t>)</a:t>
            </a:r>
            <a:endParaRPr lang="ja-JP" altLang="ja-JP" sz="969" dirty="0">
              <a:solidFill>
                <a:prstClr val="black"/>
              </a:solidFill>
              <a:latin typeface="Arial"/>
            </a:endParaRPr>
          </a:p>
        </p:txBody>
      </p:sp>
      <p:sp>
        <p:nvSpPr>
          <p:cNvPr id="19" name="Text Box 12"/>
          <p:cNvSpPr txBox="1">
            <a:spLocks noChangeArrowheads="1"/>
          </p:cNvSpPr>
          <p:nvPr/>
        </p:nvSpPr>
        <p:spPr bwMode="auto">
          <a:xfrm>
            <a:off x="3228183" y="5254695"/>
            <a:ext cx="259711" cy="574431"/>
          </a:xfrm>
          <a:prstGeom prst="rect">
            <a:avLst/>
          </a:prstGeom>
          <a:solidFill>
            <a:srgbClr val="FF99CC"/>
          </a:solidFill>
          <a:ln w="9525">
            <a:solidFill>
              <a:srgbClr val="000000"/>
            </a:solidFill>
            <a:miter lim="800000"/>
            <a:headEnd/>
            <a:tailEnd/>
          </a:ln>
          <a:effectLst>
            <a:outerShdw dist="35921" dir="2700000" algn="ctr" rotWithShape="0">
              <a:srgbClr val="808080"/>
            </a:outerShdw>
          </a:effectLst>
        </p:spPr>
        <p:txBody>
          <a:bodyPr vert="eaVert" lIns="68580" tIns="8206" rIns="68580" bIns="8206" anchor="ctr" anchorCtr="1"/>
          <a:lstStyle/>
          <a:p>
            <a:pPr eaLnBrk="0" fontAlgn="base" hangingPunct="0">
              <a:spcBef>
                <a:spcPct val="0"/>
              </a:spcBef>
              <a:spcAft>
                <a:spcPct val="0"/>
              </a:spcAft>
              <a:defRPr/>
            </a:pPr>
            <a:r>
              <a:rPr lang="ja-JP" altLang="en-US" sz="923" dirty="0">
                <a:solidFill>
                  <a:prstClr val="black"/>
                </a:solidFill>
                <a:latin typeface="Arial"/>
              </a:rPr>
              <a:t>虐待発見</a:t>
            </a:r>
            <a:endParaRPr lang="ja-JP" altLang="ja-JP" sz="923" dirty="0">
              <a:solidFill>
                <a:prstClr val="black"/>
              </a:solidFill>
              <a:latin typeface="Arial"/>
            </a:endParaRPr>
          </a:p>
        </p:txBody>
      </p:sp>
      <p:sp>
        <p:nvSpPr>
          <p:cNvPr id="21" name="Line 23"/>
          <p:cNvSpPr>
            <a:spLocks noChangeShapeType="1"/>
          </p:cNvSpPr>
          <p:nvPr/>
        </p:nvSpPr>
        <p:spPr bwMode="auto">
          <a:xfrm>
            <a:off x="3487896" y="5379219"/>
            <a:ext cx="389567" cy="0"/>
          </a:xfrm>
          <a:prstGeom prst="line">
            <a:avLst/>
          </a:prstGeom>
          <a:noFill/>
          <a:ln w="9525">
            <a:solidFill>
              <a:srgbClr val="000000"/>
            </a:solidFill>
            <a:round/>
            <a:headEnd/>
            <a:tailEnd type="triangle" w="med" len="med"/>
          </a:ln>
        </p:spPr>
        <p:txBody>
          <a:bodyPr/>
          <a:lstStyle/>
          <a:p>
            <a:pPr fontAlgn="base">
              <a:spcBef>
                <a:spcPct val="0"/>
              </a:spcBef>
              <a:spcAft>
                <a:spcPct val="0"/>
              </a:spcAft>
            </a:pPr>
            <a:endParaRPr lang="ja-JP" altLang="en-US">
              <a:solidFill>
                <a:srgbClr val="000000"/>
              </a:solidFill>
              <a:latin typeface="Arial"/>
            </a:endParaRPr>
          </a:p>
        </p:txBody>
      </p:sp>
      <p:sp>
        <p:nvSpPr>
          <p:cNvPr id="22" name="Text Box 25"/>
          <p:cNvSpPr txBox="1">
            <a:spLocks noChangeArrowheads="1"/>
          </p:cNvSpPr>
          <p:nvPr/>
        </p:nvSpPr>
        <p:spPr bwMode="auto">
          <a:xfrm>
            <a:off x="3508695" y="5436006"/>
            <a:ext cx="396331" cy="199292"/>
          </a:xfrm>
          <a:prstGeom prst="rect">
            <a:avLst/>
          </a:prstGeom>
          <a:noFill/>
          <a:ln w="9525">
            <a:noFill/>
            <a:miter lim="800000"/>
            <a:headEnd/>
            <a:tailEnd/>
          </a:ln>
        </p:spPr>
        <p:txBody>
          <a:bodyPr lIns="0" tIns="0" rIns="0" bIns="0" anchor="ctr" anchorCtr="1"/>
          <a:lstStyle/>
          <a:p>
            <a:pPr eaLnBrk="0" fontAlgn="base" hangingPunct="0">
              <a:spcBef>
                <a:spcPct val="0"/>
              </a:spcBef>
              <a:spcAft>
                <a:spcPct val="0"/>
              </a:spcAft>
            </a:pPr>
            <a:r>
              <a:rPr lang="ja-JP" altLang="en-US" sz="923" dirty="0">
                <a:solidFill>
                  <a:srgbClr val="000000"/>
                </a:solidFill>
                <a:latin typeface="Arial"/>
              </a:rPr>
              <a:t>通報</a:t>
            </a:r>
            <a:endParaRPr lang="ja-JP" altLang="ja-JP" sz="1108" dirty="0">
              <a:solidFill>
                <a:srgbClr val="000000"/>
              </a:solidFill>
              <a:latin typeface="Arial"/>
            </a:endParaRPr>
          </a:p>
        </p:txBody>
      </p:sp>
      <p:sp>
        <p:nvSpPr>
          <p:cNvPr id="23" name="Text Box 19"/>
          <p:cNvSpPr txBox="1">
            <a:spLocks noChangeArrowheads="1"/>
          </p:cNvSpPr>
          <p:nvPr/>
        </p:nvSpPr>
        <p:spPr bwMode="auto">
          <a:xfrm>
            <a:off x="3905025" y="5243544"/>
            <a:ext cx="259711" cy="574431"/>
          </a:xfrm>
          <a:prstGeom prst="rect">
            <a:avLst/>
          </a:prstGeom>
          <a:solidFill>
            <a:srgbClr val="CCFFCC"/>
          </a:solidFill>
          <a:ln w="9525">
            <a:solidFill>
              <a:srgbClr val="000000"/>
            </a:solidFill>
            <a:miter lim="800000"/>
            <a:headEnd/>
            <a:tailEnd/>
          </a:ln>
          <a:effectLst>
            <a:outerShdw dist="35921" dir="2700000" algn="ctr" rotWithShape="0">
              <a:srgbClr val="808080"/>
            </a:outerShdw>
          </a:effectLst>
        </p:spPr>
        <p:txBody>
          <a:bodyPr vert="eaVert" lIns="68580" tIns="8206" rIns="68580" bIns="8206" anchor="ctr" anchorCtr="1"/>
          <a:lstStyle/>
          <a:p>
            <a:pPr eaLnBrk="0" fontAlgn="base" hangingPunct="0">
              <a:spcBef>
                <a:spcPct val="0"/>
              </a:spcBef>
              <a:spcAft>
                <a:spcPct val="0"/>
              </a:spcAft>
              <a:defRPr/>
            </a:pPr>
            <a:r>
              <a:rPr lang="ja-JP" altLang="en-US" sz="1015" dirty="0">
                <a:solidFill>
                  <a:prstClr val="black"/>
                </a:solidFill>
                <a:latin typeface="Arial"/>
              </a:rPr>
              <a:t>市町村</a:t>
            </a:r>
            <a:endParaRPr lang="en-US" altLang="ja-JP" sz="1015" dirty="0">
              <a:solidFill>
                <a:prstClr val="black"/>
              </a:solidFill>
              <a:latin typeface="Arial"/>
            </a:endParaRPr>
          </a:p>
        </p:txBody>
      </p:sp>
      <p:sp>
        <p:nvSpPr>
          <p:cNvPr id="24" name="Text Box 21"/>
          <p:cNvSpPr txBox="1">
            <a:spLocks noChangeArrowheads="1"/>
          </p:cNvSpPr>
          <p:nvPr/>
        </p:nvSpPr>
        <p:spPr bwMode="auto">
          <a:xfrm>
            <a:off x="4603275" y="5264503"/>
            <a:ext cx="649278" cy="193431"/>
          </a:xfrm>
          <a:prstGeom prst="rect">
            <a:avLst/>
          </a:prstGeom>
          <a:solidFill>
            <a:srgbClr val="99CCFF"/>
          </a:solidFill>
          <a:ln w="9525">
            <a:solidFill>
              <a:srgbClr val="000000"/>
            </a:solidFill>
            <a:miter lim="800000"/>
            <a:headEnd/>
            <a:tailEnd/>
          </a:ln>
          <a:effectLst>
            <a:outerShdw dist="35921" dir="2700000" algn="ctr" rotWithShape="0">
              <a:srgbClr val="808080"/>
            </a:outerShdw>
          </a:effectLst>
        </p:spPr>
        <p:txBody>
          <a:bodyPr lIns="33231" tIns="8206" rIns="33231" bIns="8206" anchor="ctr" anchorCtr="1"/>
          <a:lstStyle/>
          <a:p>
            <a:pPr eaLnBrk="0" fontAlgn="base" hangingPunct="0">
              <a:spcBef>
                <a:spcPct val="0"/>
              </a:spcBef>
              <a:spcAft>
                <a:spcPct val="0"/>
              </a:spcAft>
              <a:defRPr/>
            </a:pPr>
            <a:r>
              <a:rPr lang="ja-JP" altLang="en-US" sz="1015" dirty="0">
                <a:solidFill>
                  <a:prstClr val="black"/>
                </a:solidFill>
                <a:latin typeface="Arial"/>
              </a:rPr>
              <a:t>都道府県</a:t>
            </a:r>
            <a:endParaRPr lang="ja-JP" altLang="ja-JP" sz="1015" dirty="0">
              <a:solidFill>
                <a:prstClr val="black"/>
              </a:solidFill>
              <a:latin typeface="Arial"/>
            </a:endParaRPr>
          </a:p>
        </p:txBody>
      </p:sp>
      <p:sp>
        <p:nvSpPr>
          <p:cNvPr id="25" name="Text Box 25"/>
          <p:cNvSpPr txBox="1">
            <a:spLocks noChangeArrowheads="1"/>
          </p:cNvSpPr>
          <p:nvPr/>
        </p:nvSpPr>
        <p:spPr bwMode="auto">
          <a:xfrm>
            <a:off x="4179163" y="5384959"/>
            <a:ext cx="396331" cy="199292"/>
          </a:xfrm>
          <a:prstGeom prst="rect">
            <a:avLst/>
          </a:prstGeom>
          <a:noFill/>
          <a:ln w="9525">
            <a:noFill/>
            <a:miter lim="800000"/>
            <a:headEnd/>
            <a:tailEnd/>
          </a:ln>
        </p:spPr>
        <p:txBody>
          <a:bodyPr lIns="0" tIns="0" rIns="0" bIns="0" anchor="ctr" anchorCtr="1"/>
          <a:lstStyle/>
          <a:p>
            <a:pPr eaLnBrk="0" fontAlgn="base" hangingPunct="0">
              <a:spcBef>
                <a:spcPct val="0"/>
              </a:spcBef>
              <a:spcAft>
                <a:spcPct val="0"/>
              </a:spcAft>
            </a:pPr>
            <a:r>
              <a:rPr lang="ja-JP" altLang="en-US" sz="923" dirty="0">
                <a:solidFill>
                  <a:srgbClr val="000000"/>
                </a:solidFill>
                <a:latin typeface="Arial"/>
              </a:rPr>
              <a:t>報告</a:t>
            </a:r>
            <a:endParaRPr lang="ja-JP" altLang="ja-JP" sz="923" dirty="0">
              <a:solidFill>
                <a:srgbClr val="000000"/>
              </a:solidFill>
              <a:latin typeface="Arial"/>
            </a:endParaRPr>
          </a:p>
        </p:txBody>
      </p:sp>
      <p:sp>
        <p:nvSpPr>
          <p:cNvPr id="26" name="Line 23"/>
          <p:cNvSpPr>
            <a:spLocks noChangeShapeType="1"/>
          </p:cNvSpPr>
          <p:nvPr/>
        </p:nvSpPr>
        <p:spPr bwMode="auto">
          <a:xfrm>
            <a:off x="4213707" y="5357040"/>
            <a:ext cx="389567" cy="0"/>
          </a:xfrm>
          <a:prstGeom prst="line">
            <a:avLst/>
          </a:prstGeom>
          <a:noFill/>
          <a:ln w="9525">
            <a:solidFill>
              <a:srgbClr val="000000"/>
            </a:solidFill>
            <a:round/>
            <a:headEnd/>
            <a:tailEnd type="triangle" w="med" len="med"/>
          </a:ln>
        </p:spPr>
        <p:txBody>
          <a:bodyPr/>
          <a:lstStyle/>
          <a:p>
            <a:pPr fontAlgn="base">
              <a:spcBef>
                <a:spcPct val="0"/>
              </a:spcBef>
              <a:spcAft>
                <a:spcPct val="0"/>
              </a:spcAft>
            </a:pPr>
            <a:endParaRPr lang="ja-JP" altLang="en-US">
              <a:solidFill>
                <a:srgbClr val="000000"/>
              </a:solidFill>
              <a:latin typeface="Arial"/>
            </a:endParaRPr>
          </a:p>
        </p:txBody>
      </p:sp>
      <p:sp>
        <p:nvSpPr>
          <p:cNvPr id="27" name="Rectangle 26"/>
          <p:cNvSpPr>
            <a:spLocks noChangeArrowheads="1"/>
          </p:cNvSpPr>
          <p:nvPr/>
        </p:nvSpPr>
        <p:spPr bwMode="auto">
          <a:xfrm>
            <a:off x="4213706" y="5618016"/>
            <a:ext cx="1501045" cy="331177"/>
          </a:xfrm>
          <a:prstGeom prst="rect">
            <a:avLst/>
          </a:prstGeom>
          <a:solidFill>
            <a:srgbClr val="FFFFFF"/>
          </a:solidFill>
          <a:ln w="9525">
            <a:solidFill>
              <a:srgbClr val="000000"/>
            </a:solidFill>
            <a:prstDash val="dash"/>
            <a:miter lim="800000"/>
            <a:headEnd/>
            <a:tailEnd/>
          </a:ln>
        </p:spPr>
        <p:txBody>
          <a:bodyPr lIns="33231" tIns="8206" rIns="33231" bIns="8206" anchor="b"/>
          <a:lstStyle/>
          <a:p>
            <a:pPr eaLnBrk="0" fontAlgn="base" hangingPunct="0">
              <a:spcBef>
                <a:spcPct val="0"/>
              </a:spcBef>
              <a:spcAft>
                <a:spcPct val="0"/>
              </a:spcAft>
              <a:defRPr/>
            </a:pPr>
            <a:r>
              <a:rPr lang="ja-JP" altLang="ja-JP" sz="923" kern="100" dirty="0">
                <a:solidFill>
                  <a:prstClr val="black"/>
                </a:solidFill>
                <a:latin typeface="Century"/>
                <a:ea typeface="HGｺﾞｼｯｸM"/>
                <a:cs typeface="Times New Roman"/>
              </a:rPr>
              <a:t>①監督権限等の適切な行使</a:t>
            </a:r>
            <a:endParaRPr lang="en-US" altLang="ja-JP" sz="923" kern="100" dirty="0">
              <a:solidFill>
                <a:prstClr val="black"/>
              </a:solidFill>
              <a:latin typeface="Century"/>
              <a:ea typeface="HGｺﾞｼｯｸM"/>
              <a:cs typeface="Times New Roman"/>
            </a:endParaRPr>
          </a:p>
          <a:p>
            <a:pPr eaLnBrk="0" fontAlgn="base" hangingPunct="0">
              <a:spcBef>
                <a:spcPct val="0"/>
              </a:spcBef>
              <a:spcAft>
                <a:spcPct val="0"/>
              </a:spcAft>
              <a:defRPr/>
            </a:pPr>
            <a:r>
              <a:rPr lang="ja-JP" altLang="ja-JP" sz="923" kern="100" dirty="0">
                <a:solidFill>
                  <a:prstClr val="black"/>
                </a:solidFill>
                <a:latin typeface="Century"/>
                <a:ea typeface="HGｺﾞｼｯｸM"/>
                <a:cs typeface="Times New Roman"/>
              </a:rPr>
              <a:t>②措置等の公表</a:t>
            </a:r>
            <a:endParaRPr lang="ja-JP" altLang="ja-JP" sz="923" dirty="0">
              <a:solidFill>
                <a:prstClr val="black"/>
              </a:solidFill>
              <a:latin typeface="Arial"/>
            </a:endParaRPr>
          </a:p>
        </p:txBody>
      </p:sp>
      <p:sp>
        <p:nvSpPr>
          <p:cNvPr id="28" name="Text Box 12"/>
          <p:cNvSpPr txBox="1">
            <a:spLocks noChangeArrowheads="1"/>
          </p:cNvSpPr>
          <p:nvPr/>
        </p:nvSpPr>
        <p:spPr bwMode="auto">
          <a:xfrm>
            <a:off x="5870079" y="5264264"/>
            <a:ext cx="259711" cy="574431"/>
          </a:xfrm>
          <a:prstGeom prst="rect">
            <a:avLst/>
          </a:prstGeom>
          <a:solidFill>
            <a:srgbClr val="FF99CC"/>
          </a:solidFill>
          <a:ln w="9525">
            <a:solidFill>
              <a:srgbClr val="000000"/>
            </a:solidFill>
            <a:miter lim="800000"/>
            <a:headEnd/>
            <a:tailEnd/>
          </a:ln>
          <a:effectLst>
            <a:outerShdw dist="35921" dir="2700000" algn="ctr" rotWithShape="0">
              <a:srgbClr val="808080"/>
            </a:outerShdw>
          </a:effectLst>
        </p:spPr>
        <p:txBody>
          <a:bodyPr vert="eaVert" lIns="68580" tIns="8206" rIns="68580" bIns="8206" anchor="ctr" anchorCtr="1"/>
          <a:lstStyle/>
          <a:p>
            <a:pPr eaLnBrk="0" fontAlgn="base" hangingPunct="0">
              <a:spcBef>
                <a:spcPct val="0"/>
              </a:spcBef>
              <a:spcAft>
                <a:spcPct val="0"/>
              </a:spcAft>
              <a:defRPr/>
            </a:pPr>
            <a:r>
              <a:rPr lang="ja-JP" altLang="en-US" sz="923" dirty="0">
                <a:solidFill>
                  <a:prstClr val="black"/>
                </a:solidFill>
                <a:latin typeface="Arial"/>
              </a:rPr>
              <a:t>虐待発見</a:t>
            </a:r>
            <a:endParaRPr lang="ja-JP" altLang="ja-JP" sz="923" dirty="0">
              <a:solidFill>
                <a:prstClr val="black"/>
              </a:solidFill>
              <a:latin typeface="Arial"/>
            </a:endParaRPr>
          </a:p>
        </p:txBody>
      </p:sp>
      <p:sp>
        <p:nvSpPr>
          <p:cNvPr id="29" name="Line 13"/>
          <p:cNvSpPr>
            <a:spLocks noChangeShapeType="1"/>
          </p:cNvSpPr>
          <p:nvPr/>
        </p:nvSpPr>
        <p:spPr bwMode="auto">
          <a:xfrm>
            <a:off x="6179201" y="5361219"/>
            <a:ext cx="844062" cy="0"/>
          </a:xfrm>
          <a:prstGeom prst="line">
            <a:avLst/>
          </a:prstGeom>
          <a:noFill/>
          <a:ln w="9525">
            <a:solidFill>
              <a:srgbClr val="000000"/>
            </a:solidFill>
            <a:round/>
            <a:headEnd/>
            <a:tailEnd type="triangle" w="med" len="med"/>
          </a:ln>
        </p:spPr>
        <p:txBody>
          <a:bodyPr/>
          <a:lstStyle/>
          <a:p>
            <a:pPr fontAlgn="base">
              <a:spcBef>
                <a:spcPct val="0"/>
              </a:spcBef>
              <a:spcAft>
                <a:spcPct val="0"/>
              </a:spcAft>
            </a:pPr>
            <a:endParaRPr lang="ja-JP" altLang="en-US">
              <a:solidFill>
                <a:srgbClr val="000000"/>
              </a:solidFill>
              <a:latin typeface="Arial"/>
            </a:endParaRPr>
          </a:p>
        </p:txBody>
      </p:sp>
      <p:sp>
        <p:nvSpPr>
          <p:cNvPr id="30" name="Line 27"/>
          <p:cNvSpPr>
            <a:spLocks noChangeShapeType="1"/>
          </p:cNvSpPr>
          <p:nvPr/>
        </p:nvSpPr>
        <p:spPr bwMode="auto">
          <a:xfrm flipV="1">
            <a:off x="6129790" y="5729386"/>
            <a:ext cx="330050" cy="7326"/>
          </a:xfrm>
          <a:prstGeom prst="line">
            <a:avLst/>
          </a:prstGeom>
          <a:noFill/>
          <a:ln w="9525">
            <a:solidFill>
              <a:srgbClr val="000000"/>
            </a:solidFill>
            <a:round/>
            <a:headEnd/>
            <a:tailEnd type="triangle" w="med" len="med"/>
          </a:ln>
        </p:spPr>
        <p:txBody>
          <a:bodyPr/>
          <a:lstStyle/>
          <a:p>
            <a:pPr fontAlgn="base">
              <a:spcBef>
                <a:spcPct val="0"/>
              </a:spcBef>
              <a:spcAft>
                <a:spcPct val="0"/>
              </a:spcAft>
            </a:pPr>
            <a:endParaRPr lang="ja-JP" altLang="en-US">
              <a:solidFill>
                <a:srgbClr val="000000"/>
              </a:solidFill>
              <a:latin typeface="Arial"/>
            </a:endParaRPr>
          </a:p>
        </p:txBody>
      </p:sp>
      <p:sp>
        <p:nvSpPr>
          <p:cNvPr id="31" name="Text Box 25"/>
          <p:cNvSpPr txBox="1">
            <a:spLocks noChangeArrowheads="1"/>
          </p:cNvSpPr>
          <p:nvPr/>
        </p:nvSpPr>
        <p:spPr bwMode="auto">
          <a:xfrm>
            <a:off x="6100342" y="5514848"/>
            <a:ext cx="396330" cy="199292"/>
          </a:xfrm>
          <a:prstGeom prst="rect">
            <a:avLst/>
          </a:prstGeom>
          <a:noFill/>
          <a:ln w="9525">
            <a:noFill/>
            <a:miter lim="800000"/>
            <a:headEnd/>
            <a:tailEnd/>
          </a:ln>
        </p:spPr>
        <p:txBody>
          <a:bodyPr lIns="0" tIns="0" rIns="0" bIns="0" anchor="ctr" anchorCtr="1"/>
          <a:lstStyle/>
          <a:p>
            <a:pPr eaLnBrk="0" fontAlgn="base" hangingPunct="0">
              <a:spcBef>
                <a:spcPct val="0"/>
              </a:spcBef>
              <a:spcAft>
                <a:spcPct val="0"/>
              </a:spcAft>
            </a:pPr>
            <a:r>
              <a:rPr lang="ja-JP" altLang="en-US" sz="923" dirty="0">
                <a:solidFill>
                  <a:srgbClr val="000000"/>
                </a:solidFill>
                <a:latin typeface="Arial"/>
              </a:rPr>
              <a:t>通報</a:t>
            </a:r>
            <a:endParaRPr lang="ja-JP" altLang="ja-JP" sz="1108" dirty="0">
              <a:solidFill>
                <a:srgbClr val="000000"/>
              </a:solidFill>
              <a:latin typeface="Arial"/>
            </a:endParaRPr>
          </a:p>
        </p:txBody>
      </p:sp>
      <p:sp>
        <p:nvSpPr>
          <p:cNvPr id="32" name="Text Box 19"/>
          <p:cNvSpPr txBox="1">
            <a:spLocks noChangeArrowheads="1"/>
          </p:cNvSpPr>
          <p:nvPr/>
        </p:nvSpPr>
        <p:spPr bwMode="auto">
          <a:xfrm>
            <a:off x="6471377" y="5430026"/>
            <a:ext cx="259711" cy="574431"/>
          </a:xfrm>
          <a:prstGeom prst="rect">
            <a:avLst/>
          </a:prstGeom>
          <a:solidFill>
            <a:srgbClr val="CCFFCC"/>
          </a:solidFill>
          <a:ln w="9525">
            <a:solidFill>
              <a:srgbClr val="000000"/>
            </a:solidFill>
            <a:miter lim="800000"/>
            <a:headEnd/>
            <a:tailEnd/>
          </a:ln>
          <a:effectLst>
            <a:outerShdw dist="35921" dir="2700000" algn="ctr" rotWithShape="0">
              <a:srgbClr val="808080"/>
            </a:outerShdw>
          </a:effectLst>
        </p:spPr>
        <p:txBody>
          <a:bodyPr vert="eaVert" lIns="68580" tIns="8206" rIns="68580" bIns="8206" anchor="ctr" anchorCtr="1"/>
          <a:lstStyle/>
          <a:p>
            <a:pPr eaLnBrk="0" fontAlgn="base" hangingPunct="0">
              <a:spcBef>
                <a:spcPct val="0"/>
              </a:spcBef>
              <a:spcAft>
                <a:spcPct val="0"/>
              </a:spcAft>
              <a:defRPr/>
            </a:pPr>
            <a:r>
              <a:rPr lang="ja-JP" altLang="en-US" sz="1015" dirty="0">
                <a:solidFill>
                  <a:prstClr val="black"/>
                </a:solidFill>
                <a:latin typeface="Arial"/>
              </a:rPr>
              <a:t>市町村</a:t>
            </a:r>
            <a:endParaRPr lang="en-US" altLang="ja-JP" sz="1015" dirty="0">
              <a:solidFill>
                <a:prstClr val="black"/>
              </a:solidFill>
              <a:latin typeface="Arial"/>
            </a:endParaRPr>
          </a:p>
        </p:txBody>
      </p:sp>
      <p:sp>
        <p:nvSpPr>
          <p:cNvPr id="33" name="Text Box 25"/>
          <p:cNvSpPr txBox="1">
            <a:spLocks noChangeArrowheads="1"/>
          </p:cNvSpPr>
          <p:nvPr/>
        </p:nvSpPr>
        <p:spPr bwMode="auto">
          <a:xfrm>
            <a:off x="6699976" y="5714749"/>
            <a:ext cx="397684" cy="199292"/>
          </a:xfrm>
          <a:prstGeom prst="rect">
            <a:avLst/>
          </a:prstGeom>
          <a:noFill/>
          <a:ln w="9525">
            <a:noFill/>
            <a:miter lim="800000"/>
            <a:headEnd/>
            <a:tailEnd/>
          </a:ln>
        </p:spPr>
        <p:txBody>
          <a:bodyPr lIns="0" tIns="0" rIns="0" bIns="0" anchor="ctr" anchorCtr="1"/>
          <a:lstStyle/>
          <a:p>
            <a:pPr eaLnBrk="0" fontAlgn="base" hangingPunct="0">
              <a:spcBef>
                <a:spcPct val="0"/>
              </a:spcBef>
              <a:spcAft>
                <a:spcPct val="0"/>
              </a:spcAft>
            </a:pPr>
            <a:r>
              <a:rPr lang="ja-JP" altLang="en-US" sz="923" dirty="0">
                <a:solidFill>
                  <a:srgbClr val="000000"/>
                </a:solidFill>
                <a:latin typeface="Arial"/>
              </a:rPr>
              <a:t>通知</a:t>
            </a:r>
            <a:endParaRPr lang="ja-JP" altLang="ja-JP" sz="1108" dirty="0">
              <a:solidFill>
                <a:srgbClr val="000000"/>
              </a:solidFill>
              <a:latin typeface="Arial"/>
            </a:endParaRPr>
          </a:p>
        </p:txBody>
      </p:sp>
      <p:sp>
        <p:nvSpPr>
          <p:cNvPr id="34" name="Line 7"/>
          <p:cNvSpPr>
            <a:spLocks noChangeShapeType="1"/>
          </p:cNvSpPr>
          <p:nvPr/>
        </p:nvSpPr>
        <p:spPr bwMode="auto">
          <a:xfrm>
            <a:off x="6768963" y="5714243"/>
            <a:ext cx="259711" cy="0"/>
          </a:xfrm>
          <a:prstGeom prst="line">
            <a:avLst/>
          </a:prstGeom>
          <a:noFill/>
          <a:ln w="9525">
            <a:solidFill>
              <a:srgbClr val="000000"/>
            </a:solidFill>
            <a:round/>
            <a:headEnd/>
            <a:tailEnd type="triangle" w="med" len="med"/>
          </a:ln>
        </p:spPr>
        <p:txBody>
          <a:bodyPr/>
          <a:lstStyle/>
          <a:p>
            <a:pPr fontAlgn="base">
              <a:spcBef>
                <a:spcPct val="0"/>
              </a:spcBef>
              <a:spcAft>
                <a:spcPct val="0"/>
              </a:spcAft>
            </a:pPr>
            <a:endParaRPr lang="ja-JP" altLang="en-US">
              <a:solidFill>
                <a:srgbClr val="000000"/>
              </a:solidFill>
              <a:latin typeface="Arial"/>
            </a:endParaRPr>
          </a:p>
        </p:txBody>
      </p:sp>
      <p:sp>
        <p:nvSpPr>
          <p:cNvPr id="35" name="Text Box 16"/>
          <p:cNvSpPr txBox="1">
            <a:spLocks noChangeArrowheads="1"/>
          </p:cNvSpPr>
          <p:nvPr/>
        </p:nvSpPr>
        <p:spPr bwMode="auto">
          <a:xfrm>
            <a:off x="7028674" y="5264504"/>
            <a:ext cx="330358" cy="554816"/>
          </a:xfrm>
          <a:prstGeom prst="rect">
            <a:avLst/>
          </a:prstGeom>
          <a:solidFill>
            <a:srgbClr val="99CCFF"/>
          </a:solidFill>
          <a:ln w="9525">
            <a:solidFill>
              <a:srgbClr val="000000"/>
            </a:solidFill>
            <a:miter lim="800000"/>
            <a:headEnd/>
            <a:tailEnd/>
          </a:ln>
          <a:effectLst>
            <a:outerShdw dist="35921" dir="2700000" algn="ctr" rotWithShape="0">
              <a:srgbClr val="808080"/>
            </a:outerShdw>
          </a:effectLst>
        </p:spPr>
        <p:txBody>
          <a:bodyPr vert="eaVert" lIns="68580" tIns="8206" rIns="68580" bIns="8206" anchor="ctr" anchorCtr="1"/>
          <a:lstStyle/>
          <a:p>
            <a:pPr eaLnBrk="0" fontAlgn="base" hangingPunct="0">
              <a:spcBef>
                <a:spcPct val="0"/>
              </a:spcBef>
              <a:spcAft>
                <a:spcPct val="0"/>
              </a:spcAft>
              <a:defRPr/>
            </a:pPr>
            <a:r>
              <a:rPr lang="ja-JP" altLang="en-US" sz="1015" dirty="0">
                <a:solidFill>
                  <a:prstClr val="black"/>
                </a:solidFill>
                <a:latin typeface="Arial"/>
              </a:rPr>
              <a:t>都道府県</a:t>
            </a:r>
            <a:endParaRPr lang="ja-JP" altLang="ja-JP" sz="1015" dirty="0">
              <a:solidFill>
                <a:prstClr val="black"/>
              </a:solidFill>
              <a:latin typeface="Arial"/>
            </a:endParaRPr>
          </a:p>
        </p:txBody>
      </p:sp>
      <p:sp>
        <p:nvSpPr>
          <p:cNvPr id="36" name="Text Box 25"/>
          <p:cNvSpPr txBox="1">
            <a:spLocks noChangeArrowheads="1"/>
          </p:cNvSpPr>
          <p:nvPr/>
        </p:nvSpPr>
        <p:spPr bwMode="auto">
          <a:xfrm>
            <a:off x="7326569" y="5371207"/>
            <a:ext cx="396330" cy="199292"/>
          </a:xfrm>
          <a:prstGeom prst="rect">
            <a:avLst/>
          </a:prstGeom>
          <a:noFill/>
          <a:ln w="9525">
            <a:noFill/>
            <a:miter lim="800000"/>
            <a:headEnd/>
            <a:tailEnd/>
          </a:ln>
        </p:spPr>
        <p:txBody>
          <a:bodyPr lIns="0" tIns="0" rIns="0" bIns="0" anchor="ctr" anchorCtr="1"/>
          <a:lstStyle/>
          <a:p>
            <a:pPr eaLnBrk="0" fontAlgn="base" hangingPunct="0">
              <a:spcBef>
                <a:spcPct val="0"/>
              </a:spcBef>
              <a:spcAft>
                <a:spcPct val="0"/>
              </a:spcAft>
            </a:pPr>
            <a:r>
              <a:rPr lang="ja-JP" altLang="en-US" sz="923" dirty="0">
                <a:solidFill>
                  <a:srgbClr val="000000"/>
                </a:solidFill>
                <a:latin typeface="Arial"/>
              </a:rPr>
              <a:t>報告</a:t>
            </a:r>
            <a:endParaRPr lang="ja-JP" altLang="ja-JP" sz="923" dirty="0">
              <a:solidFill>
                <a:srgbClr val="000000"/>
              </a:solidFill>
              <a:latin typeface="Arial"/>
            </a:endParaRPr>
          </a:p>
        </p:txBody>
      </p:sp>
      <p:sp>
        <p:nvSpPr>
          <p:cNvPr id="37" name="Line 11"/>
          <p:cNvSpPr>
            <a:spLocks noChangeShapeType="1"/>
          </p:cNvSpPr>
          <p:nvPr/>
        </p:nvSpPr>
        <p:spPr bwMode="auto">
          <a:xfrm>
            <a:off x="7359034" y="5371206"/>
            <a:ext cx="331402" cy="0"/>
          </a:xfrm>
          <a:prstGeom prst="line">
            <a:avLst/>
          </a:prstGeom>
          <a:noFill/>
          <a:ln w="9525">
            <a:solidFill>
              <a:srgbClr val="000000"/>
            </a:solidFill>
            <a:round/>
            <a:headEnd/>
            <a:tailEnd type="triangle" w="med" len="med"/>
          </a:ln>
        </p:spPr>
        <p:txBody>
          <a:bodyPr/>
          <a:lstStyle/>
          <a:p>
            <a:pPr fontAlgn="base">
              <a:spcBef>
                <a:spcPct val="0"/>
              </a:spcBef>
              <a:spcAft>
                <a:spcPct val="0"/>
              </a:spcAft>
            </a:pPr>
            <a:endParaRPr lang="ja-JP" altLang="en-US">
              <a:solidFill>
                <a:srgbClr val="000000"/>
              </a:solidFill>
              <a:latin typeface="Arial"/>
            </a:endParaRPr>
          </a:p>
        </p:txBody>
      </p:sp>
      <p:sp>
        <p:nvSpPr>
          <p:cNvPr id="38" name="Text Box 17"/>
          <p:cNvSpPr txBox="1">
            <a:spLocks noChangeArrowheads="1"/>
          </p:cNvSpPr>
          <p:nvPr/>
        </p:nvSpPr>
        <p:spPr bwMode="auto">
          <a:xfrm>
            <a:off x="7690436" y="5277422"/>
            <a:ext cx="649278" cy="193431"/>
          </a:xfrm>
          <a:prstGeom prst="rect">
            <a:avLst/>
          </a:prstGeom>
          <a:solidFill>
            <a:srgbClr val="CC99FF"/>
          </a:solidFill>
          <a:ln w="9525">
            <a:solidFill>
              <a:srgbClr val="000000"/>
            </a:solidFill>
            <a:miter lim="800000"/>
            <a:headEnd/>
            <a:tailEnd/>
          </a:ln>
          <a:effectLst>
            <a:outerShdw dist="35921" dir="2700000" algn="ctr" rotWithShape="0">
              <a:srgbClr val="808080"/>
            </a:outerShdw>
          </a:effectLst>
        </p:spPr>
        <p:txBody>
          <a:bodyPr lIns="68580" tIns="8206" rIns="68580" bIns="8206" anchor="ctr" anchorCtr="1"/>
          <a:lstStyle/>
          <a:p>
            <a:pPr eaLnBrk="0" fontAlgn="base" hangingPunct="0">
              <a:spcBef>
                <a:spcPct val="0"/>
              </a:spcBef>
              <a:spcAft>
                <a:spcPct val="0"/>
              </a:spcAft>
              <a:defRPr/>
            </a:pPr>
            <a:r>
              <a:rPr lang="ja-JP" altLang="en-US" sz="1015" dirty="0">
                <a:solidFill>
                  <a:prstClr val="black"/>
                </a:solidFill>
                <a:latin typeface="Arial"/>
              </a:rPr>
              <a:t>労働局</a:t>
            </a:r>
            <a:endParaRPr lang="ja-JP" altLang="ja-JP" sz="1015" dirty="0">
              <a:solidFill>
                <a:prstClr val="black"/>
              </a:solidFill>
              <a:latin typeface="Arial"/>
            </a:endParaRPr>
          </a:p>
        </p:txBody>
      </p:sp>
      <p:sp>
        <p:nvSpPr>
          <p:cNvPr id="39" name="Rectangle 26"/>
          <p:cNvSpPr>
            <a:spLocks noChangeArrowheads="1"/>
          </p:cNvSpPr>
          <p:nvPr/>
        </p:nvSpPr>
        <p:spPr bwMode="auto">
          <a:xfrm>
            <a:off x="7411764" y="5550790"/>
            <a:ext cx="954980" cy="422031"/>
          </a:xfrm>
          <a:prstGeom prst="rect">
            <a:avLst/>
          </a:prstGeom>
          <a:solidFill>
            <a:srgbClr val="FFFFFF"/>
          </a:solidFill>
          <a:ln w="9525">
            <a:solidFill>
              <a:srgbClr val="000000"/>
            </a:solidFill>
            <a:prstDash val="dash"/>
            <a:miter lim="800000"/>
            <a:headEnd/>
            <a:tailEnd/>
          </a:ln>
        </p:spPr>
        <p:txBody>
          <a:bodyPr lIns="33231" tIns="8206" rIns="33231" bIns="8206" anchor="b"/>
          <a:lstStyle/>
          <a:p>
            <a:pPr marL="79133" indent="-79133" eaLnBrk="0" hangingPunct="0">
              <a:defRPr/>
            </a:pPr>
            <a:r>
              <a:rPr lang="ja-JP" altLang="ja-JP" sz="831" kern="100" dirty="0">
                <a:solidFill>
                  <a:prstClr val="black"/>
                </a:solidFill>
                <a:latin typeface="Century"/>
                <a:ea typeface="HGｺﾞｼｯｸM"/>
                <a:cs typeface="Times New Roman"/>
              </a:rPr>
              <a:t>①監督権限等の適切な行使</a:t>
            </a:r>
            <a:endParaRPr lang="en-US" altLang="ja-JP" sz="831" kern="100" dirty="0">
              <a:solidFill>
                <a:prstClr val="black"/>
              </a:solidFill>
              <a:latin typeface="Century"/>
              <a:ea typeface="HGｺﾞｼｯｸM"/>
              <a:cs typeface="Times New Roman"/>
            </a:endParaRPr>
          </a:p>
          <a:p>
            <a:pPr eaLnBrk="0" fontAlgn="base" hangingPunct="0">
              <a:spcBef>
                <a:spcPct val="0"/>
              </a:spcBef>
              <a:spcAft>
                <a:spcPct val="0"/>
              </a:spcAft>
              <a:defRPr/>
            </a:pPr>
            <a:r>
              <a:rPr lang="ja-JP" altLang="ja-JP" sz="831" kern="100" dirty="0">
                <a:solidFill>
                  <a:prstClr val="black"/>
                </a:solidFill>
                <a:latin typeface="Century"/>
                <a:ea typeface="HGｺﾞｼｯｸM"/>
                <a:cs typeface="Times New Roman"/>
              </a:rPr>
              <a:t>②措置等の公表</a:t>
            </a:r>
            <a:endParaRPr lang="ja-JP" altLang="ja-JP" sz="831" dirty="0">
              <a:solidFill>
                <a:prstClr val="black"/>
              </a:solidFill>
              <a:latin typeface="Arial"/>
            </a:endParaRPr>
          </a:p>
        </p:txBody>
      </p:sp>
      <p:graphicFrame>
        <p:nvGraphicFramePr>
          <p:cNvPr id="41" name="表 40"/>
          <p:cNvGraphicFramePr>
            <a:graphicFrameLocks noGrp="1"/>
          </p:cNvGraphicFramePr>
          <p:nvPr>
            <p:extLst/>
          </p:nvPr>
        </p:nvGraphicFramePr>
        <p:xfrm>
          <a:off x="539552" y="4542115"/>
          <a:ext cx="8007457" cy="1474915"/>
        </p:xfrm>
        <a:graphic>
          <a:graphicData uri="http://schemas.openxmlformats.org/drawingml/2006/table">
            <a:tbl>
              <a:tblPr/>
              <a:tblGrid>
                <a:gridCol w="2605617">
                  <a:extLst>
                    <a:ext uri="{9D8B030D-6E8A-4147-A177-3AD203B41FA5}">
                      <a16:colId xmlns:a16="http://schemas.microsoft.com/office/drawing/2014/main" val="20000"/>
                    </a:ext>
                  </a:extLst>
                </a:gridCol>
                <a:gridCol w="2670256">
                  <a:extLst>
                    <a:ext uri="{9D8B030D-6E8A-4147-A177-3AD203B41FA5}">
                      <a16:colId xmlns:a16="http://schemas.microsoft.com/office/drawing/2014/main" val="20001"/>
                    </a:ext>
                  </a:extLst>
                </a:gridCol>
                <a:gridCol w="2731584">
                  <a:extLst>
                    <a:ext uri="{9D8B030D-6E8A-4147-A177-3AD203B41FA5}">
                      <a16:colId xmlns:a16="http://schemas.microsoft.com/office/drawing/2014/main" val="20002"/>
                    </a:ext>
                  </a:extLst>
                </a:gridCol>
              </a:tblGrid>
              <a:tr h="211015">
                <a:tc>
                  <a:txBody>
                    <a:bodyPr/>
                    <a:lstStyle/>
                    <a:p>
                      <a:pPr algn="ctr">
                        <a:spcAft>
                          <a:spcPts val="0"/>
                        </a:spcAft>
                      </a:pPr>
                      <a:r>
                        <a:rPr lang="ja-JP" sz="1000" b="1" kern="100" dirty="0">
                          <a:latin typeface="Century"/>
                          <a:ea typeface="HGPｺﾞｼｯｸE"/>
                          <a:cs typeface="Times New Roman"/>
                        </a:rPr>
                        <a:t>養護者による障害者虐待</a:t>
                      </a:r>
                      <a:endParaRPr lang="ja-JP" sz="1000" kern="100" dirty="0">
                        <a:latin typeface="Century"/>
                        <a:ea typeface="ＭＳ 明朝"/>
                        <a:cs typeface="Times New Roman"/>
                      </a:endParaRPr>
                    </a:p>
                  </a:txBody>
                  <a:tcPr marL="41193" marR="41193"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a:spcAft>
                          <a:spcPts val="0"/>
                        </a:spcAft>
                      </a:pPr>
                      <a:r>
                        <a:rPr lang="ja-JP" sz="1000" b="1" kern="100" dirty="0">
                          <a:latin typeface="Century"/>
                          <a:ea typeface="HGPｺﾞｼｯｸE"/>
                          <a:cs typeface="Times New Roman"/>
                        </a:rPr>
                        <a:t>障害者福祉施設従事者等による障害者虐待</a:t>
                      </a:r>
                      <a:endParaRPr lang="ja-JP" sz="1000" kern="100" dirty="0">
                        <a:latin typeface="Century"/>
                        <a:ea typeface="ＭＳ 明朝"/>
                        <a:cs typeface="Times New Roman"/>
                      </a:endParaRPr>
                    </a:p>
                  </a:txBody>
                  <a:tcPr marL="41193" marR="41193"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a:spcAft>
                          <a:spcPts val="0"/>
                        </a:spcAft>
                      </a:pPr>
                      <a:r>
                        <a:rPr lang="ja-JP" sz="1000" b="1" kern="100" dirty="0">
                          <a:latin typeface="Century"/>
                          <a:ea typeface="HGPｺﾞｼｯｸE"/>
                          <a:cs typeface="Times New Roman"/>
                        </a:rPr>
                        <a:t>使用者による障害者虐待</a:t>
                      </a:r>
                      <a:endParaRPr lang="ja-JP" sz="1000" kern="100" dirty="0">
                        <a:latin typeface="Century"/>
                        <a:ea typeface="ＭＳ 明朝"/>
                        <a:cs typeface="Times New Roman"/>
                      </a:endParaRPr>
                    </a:p>
                  </a:txBody>
                  <a:tcPr marL="41193" marR="41193"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15870">
                <a:tc>
                  <a:txBody>
                    <a:bodyPr/>
                    <a:lstStyle/>
                    <a:p>
                      <a:pPr algn="just">
                        <a:spcAft>
                          <a:spcPts val="0"/>
                        </a:spcAft>
                      </a:pPr>
                      <a:r>
                        <a:rPr lang="en-US" sz="1000" b="1" kern="100" dirty="0">
                          <a:latin typeface="HGSｺﾞｼｯｸM"/>
                          <a:ea typeface="ＭＳ 明朝"/>
                          <a:cs typeface="Times New Roman"/>
                        </a:rPr>
                        <a:t>[</a:t>
                      </a:r>
                      <a:r>
                        <a:rPr lang="ja-JP" sz="1000" b="1" kern="100" dirty="0">
                          <a:latin typeface="Century"/>
                          <a:ea typeface="HGSｺﾞｼｯｸM"/>
                          <a:cs typeface="Times New Roman"/>
                        </a:rPr>
                        <a:t>市町村の責務</a:t>
                      </a:r>
                      <a:r>
                        <a:rPr lang="en-US" sz="1000" b="1" kern="100" dirty="0">
                          <a:latin typeface="Century"/>
                          <a:ea typeface="HGSｺﾞｼｯｸM"/>
                          <a:cs typeface="Times New Roman"/>
                        </a:rPr>
                        <a:t>]</a:t>
                      </a:r>
                      <a:r>
                        <a:rPr lang="ja-JP" sz="1000" kern="100" dirty="0">
                          <a:latin typeface="Century"/>
                          <a:ea typeface="HGSｺﾞｼｯｸM"/>
                          <a:cs typeface="Times New Roman"/>
                        </a:rPr>
                        <a:t>相談等、居室確保、連携確保</a:t>
                      </a:r>
                      <a:endParaRPr lang="ja-JP" sz="1000" kern="100" dirty="0">
                        <a:latin typeface="Century"/>
                        <a:ea typeface="ＭＳ 明朝"/>
                        <a:cs typeface="Times New Roman"/>
                      </a:endParaRPr>
                    </a:p>
                  </a:txBody>
                  <a:tcPr marL="41193" marR="41193"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just">
                        <a:spcAft>
                          <a:spcPts val="0"/>
                        </a:spcAft>
                      </a:pPr>
                      <a:r>
                        <a:rPr lang="en-US" sz="1000" b="1" kern="100" dirty="0">
                          <a:latin typeface="HGSｺﾞｼｯｸM"/>
                          <a:ea typeface="ＭＳ 明朝"/>
                          <a:cs typeface="Times New Roman"/>
                        </a:rPr>
                        <a:t>[</a:t>
                      </a:r>
                      <a:r>
                        <a:rPr lang="ja-JP" sz="1000" b="1" kern="100" dirty="0">
                          <a:latin typeface="Century"/>
                          <a:ea typeface="HGSｺﾞｼｯｸM"/>
                          <a:cs typeface="Times New Roman"/>
                        </a:rPr>
                        <a:t>設置者等の責務</a:t>
                      </a:r>
                      <a:r>
                        <a:rPr lang="en-US" sz="1000" b="1" kern="100" dirty="0">
                          <a:latin typeface="Century"/>
                          <a:ea typeface="HGSｺﾞｼｯｸM"/>
                          <a:cs typeface="Times New Roman"/>
                        </a:rPr>
                        <a:t>]</a:t>
                      </a:r>
                      <a:r>
                        <a:rPr lang="ja-JP" sz="1000" kern="100" dirty="0">
                          <a:latin typeface="Century"/>
                          <a:ea typeface="HGSｺﾞｼｯｸM"/>
                          <a:cs typeface="Times New Roman"/>
                        </a:rPr>
                        <a:t>　当該施設等における障害者に対する虐待防止等のための措置を実施</a:t>
                      </a:r>
                      <a:endParaRPr lang="ja-JP" sz="1000" kern="100" dirty="0">
                        <a:latin typeface="Century"/>
                        <a:ea typeface="ＭＳ 明朝"/>
                        <a:cs typeface="Times New Roman"/>
                      </a:endParaRPr>
                    </a:p>
                  </a:txBody>
                  <a:tcPr marL="41193" marR="41193"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just">
                        <a:spcAft>
                          <a:spcPts val="0"/>
                        </a:spcAft>
                      </a:pPr>
                      <a:r>
                        <a:rPr lang="en-US" sz="1000" b="1" kern="100" dirty="0">
                          <a:latin typeface="HGSｺﾞｼｯｸM"/>
                          <a:ea typeface="ＭＳ 明朝"/>
                          <a:cs typeface="Times New Roman"/>
                        </a:rPr>
                        <a:t>[</a:t>
                      </a:r>
                      <a:r>
                        <a:rPr lang="ja-JP" sz="1000" b="1" kern="100" dirty="0">
                          <a:latin typeface="Century"/>
                          <a:ea typeface="HGSｺﾞｼｯｸM"/>
                          <a:cs typeface="Times New Roman"/>
                        </a:rPr>
                        <a:t>事業主の責務</a:t>
                      </a:r>
                      <a:r>
                        <a:rPr lang="en-US" sz="1000" b="1" kern="100" dirty="0">
                          <a:latin typeface="Century"/>
                          <a:ea typeface="HGSｺﾞｼｯｸM"/>
                          <a:cs typeface="Times New Roman"/>
                        </a:rPr>
                        <a:t>]</a:t>
                      </a:r>
                      <a:r>
                        <a:rPr lang="ja-JP" sz="1000" kern="100" dirty="0">
                          <a:latin typeface="Century"/>
                          <a:ea typeface="HGSｺﾞｼｯｸM"/>
                          <a:cs typeface="Times New Roman"/>
                        </a:rPr>
                        <a:t>　当該事業所における障害者に対する虐待防止等のための措置を実施</a:t>
                      </a:r>
                      <a:endParaRPr lang="ja-JP" sz="1000" kern="100" dirty="0">
                        <a:latin typeface="Century"/>
                        <a:ea typeface="ＭＳ 明朝"/>
                        <a:cs typeface="Times New Roman"/>
                      </a:endParaRPr>
                    </a:p>
                  </a:txBody>
                  <a:tcPr marL="41193" marR="41193"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1"/>
                  </a:ext>
                </a:extLst>
              </a:tr>
              <a:tr h="948030">
                <a:tc>
                  <a:txBody>
                    <a:bodyPr/>
                    <a:lstStyle/>
                    <a:p>
                      <a:pPr algn="just">
                        <a:spcAft>
                          <a:spcPts val="0"/>
                        </a:spcAft>
                      </a:pPr>
                      <a:r>
                        <a:rPr lang="en-US" sz="1000" b="1" kern="100" dirty="0">
                          <a:latin typeface="HGSｺﾞｼｯｸM"/>
                          <a:ea typeface="ＭＳ 明朝"/>
                          <a:cs typeface="Times New Roman"/>
                        </a:rPr>
                        <a:t>[</a:t>
                      </a:r>
                      <a:r>
                        <a:rPr lang="ja-JP" sz="1000" b="1" kern="100" dirty="0">
                          <a:latin typeface="Century"/>
                          <a:ea typeface="HGSｺﾞｼｯｸM"/>
                          <a:cs typeface="Times New Roman"/>
                        </a:rPr>
                        <a:t>スキーム</a:t>
                      </a:r>
                      <a:r>
                        <a:rPr lang="en-US" sz="1000" b="1" kern="100" dirty="0">
                          <a:latin typeface="Century"/>
                          <a:ea typeface="HGSｺﾞｼｯｸM"/>
                          <a:cs typeface="Times New Roman"/>
                        </a:rPr>
                        <a:t>]</a:t>
                      </a:r>
                      <a:endParaRPr lang="ja-JP" sz="1000" kern="100" dirty="0">
                        <a:latin typeface="Century"/>
                        <a:ea typeface="ＭＳ 明朝"/>
                        <a:cs typeface="Times New Roman"/>
                      </a:endParaRPr>
                    </a:p>
                    <a:p>
                      <a:pPr algn="just">
                        <a:spcAft>
                          <a:spcPts val="0"/>
                        </a:spcAft>
                      </a:pPr>
                      <a:endParaRPr lang="ja-JP" sz="1000" kern="100" dirty="0">
                        <a:latin typeface="Century"/>
                        <a:ea typeface="ＭＳ 明朝"/>
                        <a:cs typeface="Times New Roman"/>
                      </a:endParaRPr>
                    </a:p>
                  </a:txBody>
                  <a:tcPr marL="41193" marR="41193"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b="1" kern="100" dirty="0">
                          <a:latin typeface="HGSｺﾞｼｯｸM"/>
                          <a:ea typeface="ＭＳ 明朝"/>
                          <a:cs typeface="Times New Roman"/>
                        </a:rPr>
                        <a:t>[</a:t>
                      </a:r>
                      <a:r>
                        <a:rPr lang="ja-JP" sz="1000" b="1" kern="100" dirty="0">
                          <a:latin typeface="Century"/>
                          <a:ea typeface="HGSｺﾞｼｯｸM"/>
                          <a:cs typeface="Times New Roman"/>
                        </a:rPr>
                        <a:t>スキーム</a:t>
                      </a:r>
                      <a:r>
                        <a:rPr lang="en-US" sz="1000" b="1" kern="100" dirty="0">
                          <a:latin typeface="Century"/>
                          <a:ea typeface="HGSｺﾞｼｯｸM"/>
                          <a:cs typeface="Times New Roman"/>
                        </a:rPr>
                        <a:t>]</a:t>
                      </a:r>
                      <a:endParaRPr lang="ja-JP" sz="1000" kern="100" dirty="0">
                        <a:latin typeface="Century"/>
                        <a:ea typeface="ＭＳ 明朝"/>
                        <a:cs typeface="Times New Roman"/>
                      </a:endParaRPr>
                    </a:p>
                    <a:p>
                      <a:pPr algn="just">
                        <a:spcAft>
                          <a:spcPts val="0"/>
                        </a:spcAft>
                      </a:pPr>
                      <a:endParaRPr lang="ja-JP" sz="700" kern="100" dirty="0">
                        <a:latin typeface="Century"/>
                        <a:ea typeface="ＭＳ 明朝"/>
                        <a:cs typeface="Times New Roman"/>
                      </a:endParaRPr>
                    </a:p>
                  </a:txBody>
                  <a:tcPr marL="41193" marR="41193"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b="1" dirty="0">
                          <a:latin typeface="HGSｺﾞｼｯｸM"/>
                        </a:rPr>
                        <a:t>[</a:t>
                      </a:r>
                      <a:r>
                        <a:rPr lang="ja-JP" sz="1000" b="1" dirty="0">
                          <a:latin typeface="Century"/>
                          <a:ea typeface="HGSｺﾞｼｯｸM"/>
                        </a:rPr>
                        <a:t>スキーム</a:t>
                      </a:r>
                      <a:r>
                        <a:rPr lang="en-US" sz="1000" b="1" dirty="0">
                          <a:latin typeface="Century"/>
                          <a:ea typeface="HGSｺﾞｼｯｸM"/>
                        </a:rPr>
                        <a:t>]</a:t>
                      </a:r>
                      <a:r>
                        <a:rPr lang="ja-JP" sz="1000" dirty="0">
                          <a:latin typeface="Century"/>
                        </a:rPr>
                        <a:t> </a:t>
                      </a:r>
                      <a:endParaRPr lang="en-US" altLang="ja-JP" sz="1000" kern="100" dirty="0">
                        <a:latin typeface="Century"/>
                        <a:ea typeface="ＭＳ 明朝"/>
                        <a:cs typeface="Times New Roman"/>
                      </a:endParaRPr>
                    </a:p>
                    <a:p>
                      <a:pPr algn="just">
                        <a:spcAft>
                          <a:spcPts val="0"/>
                        </a:spcAft>
                      </a:pPr>
                      <a:r>
                        <a:rPr lang="en-US" sz="1000" dirty="0">
                          <a:latin typeface="Century"/>
                          <a:ea typeface="HGSｺﾞｼｯｸM"/>
                        </a:rPr>
                        <a:t> </a:t>
                      </a:r>
                      <a:r>
                        <a:rPr lang="ja-JP" altLang="en-US" sz="1000" dirty="0">
                          <a:latin typeface="Century"/>
                          <a:ea typeface="HGSｺﾞｼｯｸM"/>
                        </a:rPr>
                        <a:t>　　</a:t>
                      </a:r>
                      <a:r>
                        <a:rPr lang="en-US" sz="1000" dirty="0">
                          <a:latin typeface="Century"/>
                          <a:ea typeface="HGSｺﾞｼｯｸM"/>
                        </a:rPr>
                        <a:t>     </a:t>
                      </a:r>
                      <a:r>
                        <a:rPr lang="ja-JP" altLang="en-US" sz="1000" dirty="0">
                          <a:latin typeface="Century"/>
                          <a:ea typeface="HGSｺﾞｼｯｸM"/>
                        </a:rPr>
                        <a:t>　</a:t>
                      </a:r>
                      <a:endParaRPr lang="ja-JP" sz="1000" kern="100" dirty="0">
                        <a:latin typeface="Century"/>
                        <a:ea typeface="ＭＳ 明朝"/>
                        <a:cs typeface="Times New Roman"/>
                      </a:endParaRPr>
                    </a:p>
                  </a:txBody>
                  <a:tcPr marL="41193" marR="41193"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 name="スライド番号プレースホルダー 1"/>
          <p:cNvSpPr>
            <a:spLocks noGrp="1"/>
          </p:cNvSpPr>
          <p:nvPr>
            <p:ph type="sldNum" sz="quarter" idx="12"/>
          </p:nvPr>
        </p:nvSpPr>
        <p:spPr>
          <a:xfrm>
            <a:off x="7023263" y="6494969"/>
            <a:ext cx="2057400" cy="365125"/>
          </a:xfrm>
        </p:spPr>
        <p:txBody>
          <a:bodyPr/>
          <a:lstStyle/>
          <a:p>
            <a:pPr>
              <a:defRPr/>
            </a:pPr>
            <a:fld id="{804D6B79-3AEB-42FE-A736-A41F7AEA0445}" type="slidenum">
              <a:rPr lang="en-US" altLang="ja-JP" smtClean="0"/>
              <a:pPr>
                <a:defRPr/>
              </a:pPr>
              <a:t>89</a:t>
            </a:fld>
            <a:endParaRPr lang="en-US" altLang="ja-JP" dirty="0"/>
          </a:p>
        </p:txBody>
      </p:sp>
      <p:sp>
        <p:nvSpPr>
          <p:cNvPr id="40"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228963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 name="直線コネクタ 80"/>
          <p:cNvCxnSpPr/>
          <p:nvPr/>
        </p:nvCxnSpPr>
        <p:spPr>
          <a:xfrm flipV="1">
            <a:off x="1547664" y="2108046"/>
            <a:ext cx="1348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1846803" y="2099621"/>
            <a:ext cx="7226587" cy="0"/>
          </a:xfrm>
          <a:prstGeom prst="line">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93" name="右矢印 92"/>
          <p:cNvSpPr/>
          <p:nvPr/>
        </p:nvSpPr>
        <p:spPr>
          <a:xfrm>
            <a:off x="3342947" y="703774"/>
            <a:ext cx="4486070" cy="1002126"/>
          </a:xfrm>
          <a:prstGeom prst="rightArrow">
            <a:avLst>
              <a:gd name="adj1" fmla="val 50000"/>
              <a:gd name="adj2" fmla="val 48688"/>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anchor="b"/>
          <a:lstStyle/>
          <a:p>
            <a:pPr algn="ctr">
              <a:defRPr/>
            </a:pPr>
            <a:r>
              <a:rPr lang="ja-JP" altLang="en-US" sz="1477" b="1" dirty="0">
                <a:solidFill>
                  <a:srgbClr val="1F497D">
                    <a:lumMod val="75000"/>
                  </a:srgbClr>
                </a:solidFill>
                <a:latin typeface="ＭＳ Ｐゴシック"/>
              </a:rPr>
              <a:t>「ノーマライゼーション」理念の浸透</a:t>
            </a:r>
            <a:endParaRPr lang="en-US" altLang="ja-JP" sz="1015" dirty="0">
              <a:solidFill>
                <a:srgbClr val="1F497D">
                  <a:lumMod val="75000"/>
                </a:srgbClr>
              </a:solidFill>
            </a:endParaRPr>
          </a:p>
          <a:p>
            <a:pPr algn="ctr">
              <a:defRPr/>
            </a:pPr>
            <a:endParaRPr lang="en-US" altLang="ja-JP" sz="923" b="1" dirty="0">
              <a:solidFill>
                <a:srgbClr val="1F497D">
                  <a:lumMod val="75000"/>
                </a:srgbClr>
              </a:solidFill>
              <a:latin typeface="ＭＳ Ｐゴシック"/>
            </a:endParaRPr>
          </a:p>
        </p:txBody>
      </p:sp>
      <p:cxnSp>
        <p:nvCxnSpPr>
          <p:cNvPr id="59" name="直線コネクタ 58"/>
          <p:cNvCxnSpPr/>
          <p:nvPr/>
        </p:nvCxnSpPr>
        <p:spPr>
          <a:xfrm flipV="1">
            <a:off x="71504" y="2498435"/>
            <a:ext cx="9001857" cy="474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1" name="テキスト ボックス 70"/>
          <p:cNvSpPr txBox="1"/>
          <p:nvPr/>
        </p:nvSpPr>
        <p:spPr>
          <a:xfrm>
            <a:off x="4656197" y="2897620"/>
            <a:ext cx="713643" cy="255639"/>
          </a:xfrm>
          <a:prstGeom prst="rect">
            <a:avLst/>
          </a:prstGeom>
          <a:noFill/>
        </p:spPr>
        <p:txBody>
          <a:bodyPr lIns="84315" tIns="42160" rIns="84315" bIns="42160">
            <a:spAutoFit/>
          </a:bodyPr>
          <a:lstStyle/>
          <a:p>
            <a:pPr algn="ctr">
              <a:defRPr/>
            </a:pPr>
            <a:r>
              <a:rPr lang="en-US" altLang="ja-JP" sz="1108" dirty="0">
                <a:solidFill>
                  <a:prstClr val="black"/>
                </a:solidFill>
                <a:latin typeface="ＭＳ Ｐゴシック"/>
                <a:ea typeface="ＭＳ Ｐゴシック"/>
              </a:rPr>
              <a:t>【H15】</a:t>
            </a:r>
            <a:endParaRPr lang="ja-JP" altLang="en-US" sz="1108" dirty="0">
              <a:solidFill>
                <a:prstClr val="black"/>
              </a:solidFill>
              <a:latin typeface="ＭＳ Ｐゴシック"/>
              <a:ea typeface="ＭＳ Ｐゴシック"/>
            </a:endParaRPr>
          </a:p>
        </p:txBody>
      </p:sp>
      <p:sp>
        <p:nvSpPr>
          <p:cNvPr id="91" name="正方形/長方形 90"/>
          <p:cNvSpPr/>
          <p:nvPr/>
        </p:nvSpPr>
        <p:spPr>
          <a:xfrm>
            <a:off x="2412347" y="975217"/>
            <a:ext cx="215457" cy="492951"/>
          </a:xfrm>
          <a:prstGeom prst="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anchor="ctr"/>
          <a:lstStyle/>
          <a:p>
            <a:pPr algn="ctr">
              <a:defRPr/>
            </a:pPr>
            <a:endParaRPr lang="ja-JP" altLang="en-US" sz="1108">
              <a:solidFill>
                <a:prstClr val="white"/>
              </a:solidFill>
            </a:endParaRPr>
          </a:p>
        </p:txBody>
      </p:sp>
      <p:sp>
        <p:nvSpPr>
          <p:cNvPr id="92" name="正方形/長方形 91"/>
          <p:cNvSpPr/>
          <p:nvPr/>
        </p:nvSpPr>
        <p:spPr>
          <a:xfrm>
            <a:off x="2699815" y="975217"/>
            <a:ext cx="534865" cy="492951"/>
          </a:xfrm>
          <a:prstGeom prst="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anchor="ctr"/>
          <a:lstStyle/>
          <a:p>
            <a:pPr algn="ctr">
              <a:defRPr/>
            </a:pPr>
            <a:endParaRPr lang="ja-JP" altLang="en-US" sz="1108">
              <a:solidFill>
                <a:prstClr val="white"/>
              </a:solidFill>
            </a:endParaRPr>
          </a:p>
        </p:txBody>
      </p:sp>
      <p:sp>
        <p:nvSpPr>
          <p:cNvPr id="44" name="テキスト ボックス 43"/>
          <p:cNvSpPr txBox="1"/>
          <p:nvPr/>
        </p:nvSpPr>
        <p:spPr>
          <a:xfrm>
            <a:off x="1813615" y="1634620"/>
            <a:ext cx="537365" cy="255639"/>
          </a:xfrm>
          <a:prstGeom prst="rect">
            <a:avLst/>
          </a:prstGeom>
          <a:noFill/>
        </p:spPr>
        <p:txBody>
          <a:bodyPr wrap="none" lIns="84315" tIns="42160" rIns="84315" bIns="42160">
            <a:spAutoFit/>
          </a:bodyPr>
          <a:lstStyle/>
          <a:p>
            <a:pPr>
              <a:defRPr/>
            </a:pPr>
            <a:r>
              <a:rPr lang="en-US" altLang="ja-JP" sz="1108" dirty="0">
                <a:solidFill>
                  <a:prstClr val="black"/>
                </a:solidFill>
                <a:latin typeface="ＭＳ Ｐゴシック"/>
                <a:ea typeface="ＭＳ Ｐゴシック"/>
              </a:rPr>
              <a:t>【S56】</a:t>
            </a:r>
            <a:endParaRPr lang="ja-JP" altLang="en-US" sz="1108" dirty="0">
              <a:solidFill>
                <a:prstClr val="black"/>
              </a:solidFill>
              <a:latin typeface="ＭＳ Ｐゴシック"/>
              <a:ea typeface="ＭＳ Ｐゴシック"/>
            </a:endParaRPr>
          </a:p>
        </p:txBody>
      </p:sp>
      <p:sp>
        <p:nvSpPr>
          <p:cNvPr id="52" name="正方形/長方形 51"/>
          <p:cNvSpPr/>
          <p:nvPr/>
        </p:nvSpPr>
        <p:spPr>
          <a:xfrm>
            <a:off x="52142" y="1767280"/>
            <a:ext cx="1528784" cy="604540"/>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anchor="ctr"/>
          <a:lstStyle/>
          <a:p>
            <a:pPr algn="ctr">
              <a:defRPr/>
            </a:pPr>
            <a:r>
              <a:rPr lang="ja-JP" altLang="en-US" sz="1108" b="1" dirty="0">
                <a:solidFill>
                  <a:prstClr val="black"/>
                </a:solidFill>
                <a:latin typeface="ＭＳ Ｐゴシック"/>
              </a:rPr>
              <a:t>障害者基本法</a:t>
            </a:r>
            <a:endParaRPr lang="en-US" altLang="ja-JP" sz="1108" b="1" dirty="0">
              <a:solidFill>
                <a:prstClr val="black"/>
              </a:solidFill>
              <a:latin typeface="ＭＳ Ｐゴシック"/>
            </a:endParaRPr>
          </a:p>
          <a:p>
            <a:pPr algn="ctr">
              <a:defRPr/>
            </a:pPr>
            <a:r>
              <a:rPr lang="ja-JP" altLang="en-US" sz="1015" dirty="0">
                <a:solidFill>
                  <a:prstClr val="black"/>
                </a:solidFill>
                <a:latin typeface="ＭＳ Ｐゴシック"/>
              </a:rPr>
              <a:t>（心身障害者対策基本法</a:t>
            </a:r>
            <a:endParaRPr lang="en-US" altLang="ja-JP" sz="1015" dirty="0">
              <a:solidFill>
                <a:prstClr val="black"/>
              </a:solidFill>
              <a:latin typeface="ＭＳ Ｐゴシック"/>
            </a:endParaRPr>
          </a:p>
          <a:p>
            <a:pPr algn="ctr">
              <a:defRPr/>
            </a:pPr>
            <a:r>
              <a:rPr lang="ja-JP" altLang="en-US" sz="1015" dirty="0">
                <a:solidFill>
                  <a:prstClr val="black"/>
                </a:solidFill>
                <a:latin typeface="ＭＳ Ｐゴシック"/>
              </a:rPr>
              <a:t>として昭和</a:t>
            </a:r>
            <a:r>
              <a:rPr lang="en-US" altLang="ja-JP" sz="1015" dirty="0">
                <a:solidFill>
                  <a:prstClr val="black"/>
                </a:solidFill>
                <a:latin typeface="ＭＳ Ｐゴシック"/>
              </a:rPr>
              <a:t>45</a:t>
            </a:r>
            <a:r>
              <a:rPr lang="ja-JP" altLang="en-US" sz="1015" dirty="0">
                <a:solidFill>
                  <a:prstClr val="black"/>
                </a:solidFill>
                <a:latin typeface="ＭＳ Ｐゴシック"/>
              </a:rPr>
              <a:t>年制定）</a:t>
            </a:r>
          </a:p>
        </p:txBody>
      </p:sp>
      <p:sp>
        <p:nvSpPr>
          <p:cNvPr id="7181" name="Text Box 23" descr="セーム皮"/>
          <p:cNvSpPr txBox="1">
            <a:spLocks noChangeArrowheads="1"/>
          </p:cNvSpPr>
          <p:nvPr/>
        </p:nvSpPr>
        <p:spPr bwMode="auto">
          <a:xfrm rot="-5400000">
            <a:off x="1517498" y="2002974"/>
            <a:ext cx="445477" cy="213135"/>
          </a:xfrm>
          <a:prstGeom prst="rect">
            <a:avLst/>
          </a:prstGeom>
          <a:noFill/>
          <a:ln w="9525">
            <a:noFill/>
            <a:miter lim="800000"/>
            <a:headEnd/>
            <a:tailEnd/>
          </a:ln>
        </p:spPr>
        <p:txBody>
          <a:bodyPr lIns="89105" tIns="0" rIns="89105" bIns="0">
            <a:spAutoFit/>
          </a:bodyPr>
          <a:lstStyle/>
          <a:p>
            <a:pPr algn="ctr" defTabSz="891485">
              <a:spcBef>
                <a:spcPct val="50000"/>
              </a:spcBef>
            </a:pPr>
            <a:r>
              <a:rPr lang="en-US" altLang="ja-JP" sz="1385" b="1" dirty="0">
                <a:solidFill>
                  <a:prstClr val="black"/>
                </a:solidFill>
                <a:latin typeface="JustUnitMarkG" pitchFamily="2" charset="2"/>
              </a:rPr>
              <a:t></a:t>
            </a:r>
          </a:p>
        </p:txBody>
      </p:sp>
      <p:cxnSp>
        <p:nvCxnSpPr>
          <p:cNvPr id="51" name="直線コネクタ 50"/>
          <p:cNvCxnSpPr/>
          <p:nvPr/>
        </p:nvCxnSpPr>
        <p:spPr>
          <a:xfrm flipV="1">
            <a:off x="1856091" y="5601046"/>
            <a:ext cx="7226587" cy="0"/>
          </a:xfrm>
          <a:prstGeom prst="line">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V="1">
            <a:off x="1856045" y="4455760"/>
            <a:ext cx="7226583" cy="0"/>
          </a:xfrm>
          <a:prstGeom prst="line">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18899" y="2988449"/>
            <a:ext cx="1562020" cy="611066"/>
          </a:xfrm>
          <a:prstGeom prst="rect">
            <a:avLst/>
          </a:prstGeom>
          <a:solidFill>
            <a:schemeClr val="accent1">
              <a:lumMod val="20000"/>
              <a:lumOff val="80000"/>
            </a:schemeClr>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anchor="ctr"/>
          <a:lstStyle/>
          <a:p>
            <a:pPr algn="ctr">
              <a:defRPr/>
            </a:pPr>
            <a:r>
              <a:rPr lang="ja-JP" altLang="en-US" sz="1108" b="1" dirty="0">
                <a:solidFill>
                  <a:prstClr val="black"/>
                </a:solidFill>
                <a:latin typeface="ＭＳ Ｐゴシック"/>
              </a:rPr>
              <a:t>身体障害者福祉法</a:t>
            </a:r>
            <a:endParaRPr lang="en-US" altLang="ja-JP" sz="1108" b="1" dirty="0">
              <a:solidFill>
                <a:prstClr val="black"/>
              </a:solidFill>
              <a:latin typeface="ＭＳ Ｐゴシック"/>
            </a:endParaRPr>
          </a:p>
          <a:p>
            <a:pPr algn="ctr">
              <a:defRPr/>
            </a:pPr>
            <a:r>
              <a:rPr lang="ja-JP" altLang="en-US" sz="1015" dirty="0">
                <a:solidFill>
                  <a:prstClr val="black"/>
                </a:solidFill>
                <a:latin typeface="ＭＳ Ｐゴシック"/>
              </a:rPr>
              <a:t>（昭和</a:t>
            </a:r>
            <a:r>
              <a:rPr lang="en-US" altLang="ja-JP" sz="1015" dirty="0">
                <a:solidFill>
                  <a:prstClr val="black"/>
                </a:solidFill>
                <a:latin typeface="ＭＳ Ｐゴシック"/>
              </a:rPr>
              <a:t>24</a:t>
            </a:r>
            <a:r>
              <a:rPr lang="ja-JP" altLang="en-US" sz="1015" dirty="0">
                <a:solidFill>
                  <a:prstClr val="black"/>
                </a:solidFill>
                <a:latin typeface="ＭＳ Ｐゴシック"/>
              </a:rPr>
              <a:t>年制定）</a:t>
            </a:r>
          </a:p>
        </p:txBody>
      </p:sp>
      <p:sp>
        <p:nvSpPr>
          <p:cNvPr id="17" name="正方形/長方形 16"/>
          <p:cNvSpPr/>
          <p:nvPr/>
        </p:nvSpPr>
        <p:spPr>
          <a:xfrm>
            <a:off x="18899" y="4088975"/>
            <a:ext cx="1562020" cy="61253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anchor="ctr"/>
          <a:lstStyle/>
          <a:p>
            <a:pPr algn="ctr">
              <a:defRPr/>
            </a:pPr>
            <a:r>
              <a:rPr lang="ja-JP" altLang="en-US" sz="1108" b="1" dirty="0">
                <a:solidFill>
                  <a:prstClr val="black"/>
                </a:solidFill>
                <a:latin typeface="ＭＳ Ｐゴシック"/>
              </a:rPr>
              <a:t>知的障害者福祉法</a:t>
            </a:r>
            <a:endParaRPr lang="en-US" altLang="ja-JP" sz="1108" b="1" dirty="0">
              <a:solidFill>
                <a:prstClr val="black"/>
              </a:solidFill>
              <a:latin typeface="ＭＳ Ｐゴシック"/>
            </a:endParaRPr>
          </a:p>
          <a:p>
            <a:pPr algn="ctr">
              <a:defRPr/>
            </a:pPr>
            <a:r>
              <a:rPr lang="ja-JP" altLang="en-US" sz="1015" dirty="0">
                <a:solidFill>
                  <a:prstClr val="black"/>
                </a:solidFill>
                <a:latin typeface="ＭＳ Ｐゴシック"/>
              </a:rPr>
              <a:t>（精神薄弱者福祉法</a:t>
            </a:r>
            <a:endParaRPr lang="en-US" altLang="ja-JP" sz="1015" dirty="0">
              <a:solidFill>
                <a:prstClr val="black"/>
              </a:solidFill>
              <a:latin typeface="ＭＳ Ｐゴシック"/>
            </a:endParaRPr>
          </a:p>
          <a:p>
            <a:pPr algn="ctr">
              <a:defRPr/>
            </a:pPr>
            <a:r>
              <a:rPr lang="ja-JP" altLang="en-US" sz="1015" dirty="0">
                <a:solidFill>
                  <a:prstClr val="black"/>
                </a:solidFill>
                <a:latin typeface="ＭＳ Ｐゴシック"/>
              </a:rPr>
              <a:t>として昭和</a:t>
            </a:r>
            <a:r>
              <a:rPr lang="en-US" altLang="ja-JP" sz="1015" dirty="0">
                <a:solidFill>
                  <a:prstClr val="black"/>
                </a:solidFill>
                <a:latin typeface="ＭＳ Ｐゴシック"/>
              </a:rPr>
              <a:t>35</a:t>
            </a:r>
            <a:r>
              <a:rPr lang="ja-JP" altLang="en-US" sz="1015" dirty="0">
                <a:solidFill>
                  <a:prstClr val="black"/>
                </a:solidFill>
                <a:latin typeface="ＭＳ Ｐゴシック"/>
              </a:rPr>
              <a:t>年制定）</a:t>
            </a:r>
          </a:p>
        </p:txBody>
      </p:sp>
      <p:sp>
        <p:nvSpPr>
          <p:cNvPr id="18" name="正方形/長方形 17"/>
          <p:cNvSpPr/>
          <p:nvPr/>
        </p:nvSpPr>
        <p:spPr>
          <a:xfrm>
            <a:off x="18899" y="5257209"/>
            <a:ext cx="1562020" cy="61253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anchor="ctr"/>
          <a:lstStyle/>
          <a:p>
            <a:pPr algn="ctr">
              <a:defRPr/>
            </a:pPr>
            <a:r>
              <a:rPr lang="ja-JP" altLang="en-US" sz="1108" b="1" dirty="0">
                <a:solidFill>
                  <a:prstClr val="black"/>
                </a:solidFill>
                <a:latin typeface="ＭＳ Ｐゴシック"/>
              </a:rPr>
              <a:t>精神保健福祉法</a:t>
            </a:r>
            <a:endParaRPr lang="en-US" altLang="ja-JP" sz="1108" b="1" dirty="0">
              <a:solidFill>
                <a:prstClr val="black"/>
              </a:solidFill>
              <a:latin typeface="ＭＳ Ｐゴシック"/>
            </a:endParaRPr>
          </a:p>
          <a:p>
            <a:pPr algn="ctr">
              <a:defRPr/>
            </a:pPr>
            <a:r>
              <a:rPr lang="ja-JP" altLang="en-US" sz="1015" dirty="0">
                <a:solidFill>
                  <a:prstClr val="black"/>
                </a:solidFill>
                <a:latin typeface="ＭＳ Ｐゴシック"/>
              </a:rPr>
              <a:t>（精神衛生法として</a:t>
            </a:r>
            <a:endParaRPr lang="en-US" altLang="ja-JP" sz="1015" dirty="0">
              <a:solidFill>
                <a:prstClr val="black"/>
              </a:solidFill>
              <a:latin typeface="ＭＳ Ｐゴシック"/>
            </a:endParaRPr>
          </a:p>
          <a:p>
            <a:pPr algn="ctr">
              <a:defRPr/>
            </a:pPr>
            <a:r>
              <a:rPr lang="ja-JP" altLang="en-US" sz="1015" dirty="0">
                <a:solidFill>
                  <a:prstClr val="black"/>
                </a:solidFill>
                <a:latin typeface="ＭＳ Ｐゴシック"/>
              </a:rPr>
              <a:t>昭和</a:t>
            </a:r>
            <a:r>
              <a:rPr lang="en-US" altLang="ja-JP" sz="1015" dirty="0">
                <a:solidFill>
                  <a:prstClr val="black"/>
                </a:solidFill>
                <a:latin typeface="ＭＳ Ｐゴシック"/>
              </a:rPr>
              <a:t>25</a:t>
            </a:r>
            <a:r>
              <a:rPr lang="ja-JP" altLang="en-US" sz="1015" dirty="0">
                <a:solidFill>
                  <a:prstClr val="black"/>
                </a:solidFill>
                <a:latin typeface="ＭＳ Ｐゴシック"/>
              </a:rPr>
              <a:t>年制定）</a:t>
            </a:r>
          </a:p>
        </p:txBody>
      </p:sp>
      <p:cxnSp>
        <p:nvCxnSpPr>
          <p:cNvPr id="22" name="直線コネクタ 21"/>
          <p:cNvCxnSpPr/>
          <p:nvPr/>
        </p:nvCxnSpPr>
        <p:spPr>
          <a:xfrm flipV="1">
            <a:off x="1569646" y="3262473"/>
            <a:ext cx="1348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88" name="Text Box 23" descr="セーム皮"/>
          <p:cNvSpPr txBox="1">
            <a:spLocks noChangeArrowheads="1"/>
          </p:cNvSpPr>
          <p:nvPr/>
        </p:nvSpPr>
        <p:spPr bwMode="auto">
          <a:xfrm rot="-5400000">
            <a:off x="1372650" y="3154447"/>
            <a:ext cx="735623" cy="213135"/>
          </a:xfrm>
          <a:prstGeom prst="rect">
            <a:avLst/>
          </a:prstGeom>
          <a:noFill/>
          <a:ln w="9525">
            <a:noFill/>
            <a:miter lim="800000"/>
            <a:headEnd/>
            <a:tailEnd/>
          </a:ln>
        </p:spPr>
        <p:txBody>
          <a:bodyPr lIns="89105" tIns="0" rIns="89105" bIns="0">
            <a:spAutoFit/>
          </a:bodyPr>
          <a:lstStyle/>
          <a:p>
            <a:pPr algn="ctr" defTabSz="891485">
              <a:spcBef>
                <a:spcPct val="50000"/>
              </a:spcBef>
            </a:pPr>
            <a:r>
              <a:rPr lang="en-US" altLang="ja-JP" sz="1385" b="1" dirty="0">
                <a:solidFill>
                  <a:prstClr val="black"/>
                </a:solidFill>
                <a:latin typeface="JustUnitMarkG" pitchFamily="2" charset="2"/>
              </a:rPr>
              <a:t></a:t>
            </a:r>
          </a:p>
        </p:txBody>
      </p:sp>
      <p:sp>
        <p:nvSpPr>
          <p:cNvPr id="7189" name="Text Box 23" descr="セーム皮"/>
          <p:cNvSpPr txBox="1">
            <a:spLocks noChangeArrowheads="1"/>
          </p:cNvSpPr>
          <p:nvPr/>
        </p:nvSpPr>
        <p:spPr bwMode="auto">
          <a:xfrm rot="-5400000">
            <a:off x="1373167" y="4339214"/>
            <a:ext cx="734158" cy="213135"/>
          </a:xfrm>
          <a:prstGeom prst="rect">
            <a:avLst/>
          </a:prstGeom>
          <a:noFill/>
          <a:ln w="9525">
            <a:noFill/>
            <a:miter lim="800000"/>
            <a:headEnd/>
            <a:tailEnd/>
          </a:ln>
        </p:spPr>
        <p:txBody>
          <a:bodyPr lIns="89105" tIns="0" rIns="89105" bIns="0">
            <a:spAutoFit/>
          </a:bodyPr>
          <a:lstStyle/>
          <a:p>
            <a:pPr algn="ctr" defTabSz="891485">
              <a:spcBef>
                <a:spcPct val="50000"/>
              </a:spcBef>
            </a:pPr>
            <a:r>
              <a:rPr lang="en-US" altLang="ja-JP" sz="1385" b="1" dirty="0">
                <a:solidFill>
                  <a:prstClr val="black"/>
                </a:solidFill>
                <a:latin typeface="JustUnitMarkG" pitchFamily="2" charset="2"/>
              </a:rPr>
              <a:t></a:t>
            </a:r>
          </a:p>
        </p:txBody>
      </p:sp>
      <p:sp>
        <p:nvSpPr>
          <p:cNvPr id="7190" name="Text Box 23" descr="セーム皮"/>
          <p:cNvSpPr txBox="1">
            <a:spLocks noChangeArrowheads="1"/>
          </p:cNvSpPr>
          <p:nvPr/>
        </p:nvSpPr>
        <p:spPr bwMode="auto">
          <a:xfrm rot="-5400000">
            <a:off x="1443245" y="5497591"/>
            <a:ext cx="621323" cy="213135"/>
          </a:xfrm>
          <a:prstGeom prst="rect">
            <a:avLst/>
          </a:prstGeom>
          <a:noFill/>
          <a:ln w="9525">
            <a:noFill/>
            <a:miter lim="800000"/>
            <a:headEnd/>
            <a:tailEnd/>
          </a:ln>
        </p:spPr>
        <p:txBody>
          <a:bodyPr lIns="89105" tIns="0" rIns="89105" bIns="0">
            <a:spAutoFit/>
          </a:bodyPr>
          <a:lstStyle/>
          <a:p>
            <a:pPr algn="ctr" defTabSz="891485">
              <a:spcBef>
                <a:spcPct val="50000"/>
              </a:spcBef>
            </a:pPr>
            <a:r>
              <a:rPr lang="en-US" altLang="ja-JP" sz="1385" b="1" dirty="0">
                <a:solidFill>
                  <a:prstClr val="black"/>
                </a:solidFill>
                <a:latin typeface="JustUnitMarkG" pitchFamily="2" charset="2"/>
              </a:rPr>
              <a:t></a:t>
            </a:r>
          </a:p>
        </p:txBody>
      </p:sp>
      <p:cxnSp>
        <p:nvCxnSpPr>
          <p:cNvPr id="30" name="直線コネクタ 29"/>
          <p:cNvCxnSpPr/>
          <p:nvPr/>
        </p:nvCxnSpPr>
        <p:spPr>
          <a:xfrm flipV="1">
            <a:off x="1569646" y="4447969"/>
            <a:ext cx="1348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1569646" y="5589604"/>
            <a:ext cx="134815" cy="1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V="1">
            <a:off x="1846870" y="3262473"/>
            <a:ext cx="7226511" cy="0"/>
          </a:xfrm>
          <a:prstGeom prst="line">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47" name="正方形/長方形 46"/>
          <p:cNvSpPr/>
          <p:nvPr/>
        </p:nvSpPr>
        <p:spPr>
          <a:xfrm>
            <a:off x="5635504" y="3163180"/>
            <a:ext cx="332345" cy="2574383"/>
          </a:xfrm>
          <a:prstGeom prst="rect">
            <a:avLst/>
          </a:prstGeom>
          <a:solidFill>
            <a:schemeClr val="accent6">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84315" tIns="42160" rIns="84315" bIns="42160" anchor="ctr"/>
          <a:lstStyle/>
          <a:p>
            <a:pPr algn="ctr">
              <a:defRPr/>
            </a:pPr>
            <a:r>
              <a:rPr lang="ja-JP" altLang="en-US" sz="1477" b="1" dirty="0">
                <a:solidFill>
                  <a:prstClr val="black"/>
                </a:solidFill>
              </a:rPr>
              <a:t>障害者自立支援法施行</a:t>
            </a:r>
          </a:p>
        </p:txBody>
      </p:sp>
      <p:sp>
        <p:nvSpPr>
          <p:cNvPr id="49" name="テキスト ボックス 48"/>
          <p:cNvSpPr txBox="1"/>
          <p:nvPr/>
        </p:nvSpPr>
        <p:spPr>
          <a:xfrm>
            <a:off x="5469330" y="2897620"/>
            <a:ext cx="715108" cy="255639"/>
          </a:xfrm>
          <a:prstGeom prst="rect">
            <a:avLst/>
          </a:prstGeom>
          <a:noFill/>
        </p:spPr>
        <p:txBody>
          <a:bodyPr lIns="84315" tIns="42160" rIns="84315" bIns="42160">
            <a:spAutoFit/>
          </a:bodyPr>
          <a:lstStyle/>
          <a:p>
            <a:pPr algn="ctr">
              <a:defRPr/>
            </a:pPr>
            <a:r>
              <a:rPr lang="en-US" altLang="ja-JP" sz="1108" dirty="0">
                <a:solidFill>
                  <a:prstClr val="black"/>
                </a:solidFill>
                <a:latin typeface="ＭＳ Ｐゴシック"/>
                <a:ea typeface="ＭＳ Ｐゴシック"/>
              </a:rPr>
              <a:t>【H18】</a:t>
            </a:r>
            <a:endParaRPr lang="ja-JP" altLang="en-US" sz="1108" dirty="0">
              <a:solidFill>
                <a:prstClr val="black"/>
              </a:solidFill>
              <a:latin typeface="ＭＳ Ｐゴシック"/>
              <a:ea typeface="ＭＳ Ｐゴシック"/>
            </a:endParaRPr>
          </a:p>
        </p:txBody>
      </p:sp>
      <p:sp>
        <p:nvSpPr>
          <p:cNvPr id="68" name="角丸四角形 67"/>
          <p:cNvSpPr/>
          <p:nvPr/>
        </p:nvSpPr>
        <p:spPr>
          <a:xfrm>
            <a:off x="7097819" y="3129894"/>
            <a:ext cx="465282" cy="2604984"/>
          </a:xfrm>
          <a:prstGeom prst="roundRect">
            <a:avLst/>
          </a:prstGeom>
          <a:solidFill>
            <a:srgbClr val="FF8029"/>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84315" tIns="42160" rIns="84315" bIns="42160" anchor="ctr"/>
          <a:lstStyle/>
          <a:p>
            <a:pPr algn="ctr">
              <a:defRPr/>
            </a:pPr>
            <a:r>
              <a:rPr lang="ja-JP" altLang="en-US" sz="1477" b="1" dirty="0">
                <a:solidFill>
                  <a:prstClr val="black"/>
                </a:solidFill>
              </a:rPr>
              <a:t>障害者総合支援法施行</a:t>
            </a:r>
          </a:p>
        </p:txBody>
      </p:sp>
      <p:sp>
        <p:nvSpPr>
          <p:cNvPr id="70" name="正方形/長方形 69"/>
          <p:cNvSpPr/>
          <p:nvPr/>
        </p:nvSpPr>
        <p:spPr>
          <a:xfrm>
            <a:off x="4837880" y="3163162"/>
            <a:ext cx="332345" cy="2059659"/>
          </a:xfrm>
          <a:prstGeom prst="rect">
            <a:avLst/>
          </a:prstGeom>
          <a:solidFill>
            <a:schemeClr val="accent6">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84315" tIns="42160" rIns="84315" bIns="42160" anchor="ctr"/>
          <a:lstStyle/>
          <a:p>
            <a:pPr algn="ctr">
              <a:defRPr/>
            </a:pPr>
            <a:r>
              <a:rPr lang="ja-JP" altLang="en-US" sz="1477" b="1" dirty="0">
                <a:solidFill>
                  <a:prstClr val="black"/>
                </a:solidFill>
              </a:rPr>
              <a:t>支援費制度の施行</a:t>
            </a:r>
          </a:p>
        </p:txBody>
      </p:sp>
      <p:sp>
        <p:nvSpPr>
          <p:cNvPr id="74" name="円/楕円 73"/>
          <p:cNvSpPr/>
          <p:nvPr/>
        </p:nvSpPr>
        <p:spPr>
          <a:xfrm>
            <a:off x="2212381" y="5266525"/>
            <a:ext cx="988882" cy="688296"/>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108" dirty="0">
                <a:solidFill>
                  <a:prstClr val="black"/>
                </a:solidFill>
              </a:rPr>
              <a:t>精神衛生法から精神保健法へ</a:t>
            </a:r>
          </a:p>
        </p:txBody>
      </p:sp>
      <p:sp>
        <p:nvSpPr>
          <p:cNvPr id="75" name="テキスト ボックス 74"/>
          <p:cNvSpPr txBox="1"/>
          <p:nvPr/>
        </p:nvSpPr>
        <p:spPr>
          <a:xfrm>
            <a:off x="2079478" y="5068048"/>
            <a:ext cx="713643" cy="255639"/>
          </a:xfrm>
          <a:prstGeom prst="rect">
            <a:avLst/>
          </a:prstGeom>
          <a:noFill/>
        </p:spPr>
        <p:txBody>
          <a:bodyPr lIns="84315" tIns="42160" rIns="84315" bIns="42160">
            <a:spAutoFit/>
          </a:bodyPr>
          <a:lstStyle/>
          <a:p>
            <a:pPr algn="ctr">
              <a:defRPr/>
            </a:pPr>
            <a:r>
              <a:rPr lang="en-US" altLang="ja-JP" sz="1108" dirty="0">
                <a:solidFill>
                  <a:prstClr val="black"/>
                </a:solidFill>
                <a:latin typeface="ＭＳ Ｐゴシック"/>
                <a:ea typeface="ＭＳ Ｐゴシック"/>
              </a:rPr>
              <a:t>【S62】</a:t>
            </a:r>
            <a:endParaRPr lang="ja-JP" altLang="en-US" sz="1108" dirty="0">
              <a:solidFill>
                <a:prstClr val="black"/>
              </a:solidFill>
              <a:latin typeface="ＭＳ Ｐゴシック"/>
              <a:ea typeface="ＭＳ Ｐゴシック"/>
            </a:endParaRPr>
          </a:p>
        </p:txBody>
      </p:sp>
      <p:sp>
        <p:nvSpPr>
          <p:cNvPr id="76" name="円/楕円 75"/>
          <p:cNvSpPr/>
          <p:nvPr/>
        </p:nvSpPr>
        <p:spPr>
          <a:xfrm>
            <a:off x="3298383" y="4089069"/>
            <a:ext cx="1473078" cy="66931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108" dirty="0">
                <a:solidFill>
                  <a:prstClr val="black"/>
                </a:solidFill>
              </a:rPr>
              <a:t>精神薄弱者福祉法から知的障害者福祉法へ</a:t>
            </a:r>
          </a:p>
        </p:txBody>
      </p:sp>
      <p:sp>
        <p:nvSpPr>
          <p:cNvPr id="77" name="テキスト ボックス 76"/>
          <p:cNvSpPr txBox="1"/>
          <p:nvPr/>
        </p:nvSpPr>
        <p:spPr>
          <a:xfrm>
            <a:off x="3342331" y="3904492"/>
            <a:ext cx="625719" cy="255639"/>
          </a:xfrm>
          <a:prstGeom prst="rect">
            <a:avLst/>
          </a:prstGeom>
          <a:noFill/>
        </p:spPr>
        <p:txBody>
          <a:bodyPr lIns="84315" tIns="42160" rIns="84315" bIns="42160">
            <a:spAutoFit/>
          </a:bodyPr>
          <a:lstStyle/>
          <a:p>
            <a:pPr algn="ctr">
              <a:defRPr/>
            </a:pPr>
            <a:r>
              <a:rPr lang="en-US" altLang="ja-JP" sz="1108" dirty="0">
                <a:solidFill>
                  <a:prstClr val="black"/>
                </a:solidFill>
                <a:latin typeface="ＭＳ Ｐゴシック"/>
                <a:ea typeface="ＭＳ Ｐゴシック"/>
              </a:rPr>
              <a:t>【H10】</a:t>
            </a:r>
            <a:endParaRPr lang="ja-JP" altLang="en-US" sz="1108" dirty="0">
              <a:solidFill>
                <a:prstClr val="black"/>
              </a:solidFill>
              <a:latin typeface="ＭＳ Ｐゴシック"/>
              <a:ea typeface="ＭＳ Ｐゴシック"/>
            </a:endParaRPr>
          </a:p>
        </p:txBody>
      </p:sp>
      <p:sp>
        <p:nvSpPr>
          <p:cNvPr id="78" name="円/楕円 77"/>
          <p:cNvSpPr/>
          <p:nvPr/>
        </p:nvSpPr>
        <p:spPr>
          <a:xfrm>
            <a:off x="3275862" y="5256898"/>
            <a:ext cx="1328797" cy="688296"/>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108" dirty="0">
                <a:solidFill>
                  <a:prstClr val="black"/>
                </a:solidFill>
                <a:latin typeface="ＭＳ Ｐゴシック"/>
              </a:rPr>
              <a:t>精神保健法から精神保健福祉法へ</a:t>
            </a:r>
          </a:p>
        </p:txBody>
      </p:sp>
      <p:sp>
        <p:nvSpPr>
          <p:cNvPr id="89" name="テキスト ボックス 88"/>
          <p:cNvSpPr txBox="1"/>
          <p:nvPr/>
        </p:nvSpPr>
        <p:spPr>
          <a:xfrm>
            <a:off x="3142918" y="5068048"/>
            <a:ext cx="715108" cy="255639"/>
          </a:xfrm>
          <a:prstGeom prst="rect">
            <a:avLst/>
          </a:prstGeom>
          <a:noFill/>
        </p:spPr>
        <p:txBody>
          <a:bodyPr lIns="84315" tIns="42160" rIns="84315" bIns="42160">
            <a:spAutoFit/>
          </a:bodyPr>
          <a:lstStyle/>
          <a:p>
            <a:pPr algn="ctr">
              <a:defRPr/>
            </a:pPr>
            <a:r>
              <a:rPr lang="en-US" altLang="ja-JP" sz="1108" dirty="0">
                <a:solidFill>
                  <a:prstClr val="black"/>
                </a:solidFill>
                <a:latin typeface="ＭＳ Ｐゴシック"/>
                <a:ea typeface="ＭＳ Ｐゴシック"/>
              </a:rPr>
              <a:t>【H7】</a:t>
            </a:r>
            <a:endParaRPr lang="ja-JP" altLang="en-US" sz="1108" dirty="0">
              <a:solidFill>
                <a:prstClr val="black"/>
              </a:solidFill>
              <a:latin typeface="ＭＳ Ｐゴシック"/>
              <a:ea typeface="ＭＳ Ｐゴシック"/>
            </a:endParaRPr>
          </a:p>
        </p:txBody>
      </p:sp>
      <p:sp>
        <p:nvSpPr>
          <p:cNvPr id="60" name="円形吹き出し 59"/>
          <p:cNvSpPr/>
          <p:nvPr/>
        </p:nvSpPr>
        <p:spPr>
          <a:xfrm>
            <a:off x="2910324" y="2876004"/>
            <a:ext cx="1667100" cy="598220"/>
          </a:xfrm>
          <a:prstGeom prst="wedgeEllipseCallout">
            <a:avLst>
              <a:gd name="adj1" fmla="val 63541"/>
              <a:gd name="adj2" fmla="val 37002"/>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anchor="ctr"/>
          <a:lstStyle/>
          <a:p>
            <a:pPr algn="ctr">
              <a:defRPr/>
            </a:pPr>
            <a:r>
              <a:rPr lang="ja-JP" altLang="en-US" sz="1015" b="1" dirty="0">
                <a:solidFill>
                  <a:prstClr val="black"/>
                </a:solidFill>
                <a:latin typeface="ＭＳ Ｐゴシック"/>
              </a:rPr>
              <a:t>利用者が</a:t>
            </a:r>
            <a:endParaRPr lang="en-US" altLang="ja-JP" sz="1015" b="1" dirty="0">
              <a:solidFill>
                <a:prstClr val="black"/>
              </a:solidFill>
              <a:latin typeface="ＭＳ Ｐゴシック"/>
            </a:endParaRPr>
          </a:p>
          <a:p>
            <a:pPr algn="ctr">
              <a:defRPr/>
            </a:pPr>
            <a:r>
              <a:rPr lang="ja-JP" altLang="en-US" sz="1015" b="1" dirty="0">
                <a:solidFill>
                  <a:prstClr val="black"/>
                </a:solidFill>
                <a:latin typeface="ＭＳ Ｐゴシック"/>
              </a:rPr>
              <a:t>サービスを選択</a:t>
            </a:r>
            <a:endParaRPr lang="en-US" altLang="ja-JP" sz="1015" b="1" dirty="0">
              <a:solidFill>
                <a:prstClr val="black"/>
              </a:solidFill>
              <a:latin typeface="ＭＳ Ｐゴシック"/>
            </a:endParaRPr>
          </a:p>
          <a:p>
            <a:pPr algn="ctr">
              <a:defRPr/>
            </a:pPr>
            <a:r>
              <a:rPr lang="ja-JP" altLang="en-US" sz="1015" b="1" dirty="0">
                <a:solidFill>
                  <a:prstClr val="black"/>
                </a:solidFill>
                <a:latin typeface="ＭＳ Ｐゴシック"/>
              </a:rPr>
              <a:t>できる仕組み</a:t>
            </a:r>
            <a:endParaRPr lang="ja-JP" altLang="en-US" sz="1015" dirty="0">
              <a:solidFill>
                <a:prstClr val="black"/>
              </a:solidFill>
              <a:latin typeface="ＭＳ Ｐゴシック"/>
            </a:endParaRPr>
          </a:p>
        </p:txBody>
      </p:sp>
      <p:sp>
        <p:nvSpPr>
          <p:cNvPr id="61" name="円形吹き出し 60"/>
          <p:cNvSpPr/>
          <p:nvPr/>
        </p:nvSpPr>
        <p:spPr>
          <a:xfrm>
            <a:off x="4638473" y="2465568"/>
            <a:ext cx="1163206" cy="398813"/>
          </a:xfrm>
          <a:prstGeom prst="wedgeEllipseCallout">
            <a:avLst>
              <a:gd name="adj1" fmla="val 41610"/>
              <a:gd name="adj2" fmla="val 146611"/>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anchor="ctr"/>
          <a:lstStyle/>
          <a:p>
            <a:pPr algn="ctr">
              <a:defRPr/>
            </a:pPr>
            <a:r>
              <a:rPr lang="ja-JP" altLang="en-US" sz="923" b="1" dirty="0">
                <a:solidFill>
                  <a:prstClr val="black"/>
                </a:solidFill>
              </a:rPr>
              <a:t>３障害</a:t>
            </a:r>
            <a:endParaRPr lang="en-US" altLang="ja-JP" sz="923" b="1" dirty="0">
              <a:solidFill>
                <a:prstClr val="black"/>
              </a:solidFill>
            </a:endParaRPr>
          </a:p>
          <a:p>
            <a:pPr algn="ctr">
              <a:defRPr/>
            </a:pPr>
            <a:r>
              <a:rPr lang="ja-JP" altLang="en-US" sz="923" b="1" dirty="0">
                <a:solidFill>
                  <a:prstClr val="black"/>
                </a:solidFill>
              </a:rPr>
              <a:t>共通の制度</a:t>
            </a:r>
          </a:p>
        </p:txBody>
      </p:sp>
      <p:sp>
        <p:nvSpPr>
          <p:cNvPr id="43" name="円/楕円 42"/>
          <p:cNvSpPr/>
          <p:nvPr/>
        </p:nvSpPr>
        <p:spPr>
          <a:xfrm>
            <a:off x="1880011" y="1933449"/>
            <a:ext cx="365579" cy="3954901"/>
          </a:xfrm>
          <a:prstGeom prst="ellipse">
            <a:avLst/>
          </a:prstGeom>
          <a:solidFill>
            <a:schemeClr val="accent4">
              <a:lumMod val="20000"/>
              <a:lumOff val="80000"/>
            </a:schemeClr>
          </a:solidFill>
          <a:ln w="63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anchor="t"/>
          <a:lstStyle/>
          <a:p>
            <a:pPr algn="ctr">
              <a:defRPr/>
            </a:pPr>
            <a:r>
              <a:rPr lang="ja-JP" altLang="en-US" sz="1108" b="1" dirty="0">
                <a:solidFill>
                  <a:prstClr val="black">
                    <a:lumMod val="95000"/>
                    <a:lumOff val="5000"/>
                  </a:prstClr>
                </a:solidFill>
              </a:rPr>
              <a:t>国際障害者年</a:t>
            </a:r>
            <a:endParaRPr lang="en-US" altLang="ja-JP" sz="1108" b="1" dirty="0">
              <a:solidFill>
                <a:prstClr val="black">
                  <a:lumMod val="95000"/>
                  <a:lumOff val="5000"/>
                </a:prstClr>
              </a:solidFill>
            </a:endParaRPr>
          </a:p>
          <a:p>
            <a:pPr algn="ctr">
              <a:defRPr/>
            </a:pPr>
            <a:endParaRPr lang="en-US" altLang="ja-JP" sz="1108" dirty="0">
              <a:solidFill>
                <a:prstClr val="black">
                  <a:lumMod val="95000"/>
                  <a:lumOff val="5000"/>
                </a:prstClr>
              </a:solidFill>
            </a:endParaRPr>
          </a:p>
          <a:p>
            <a:pPr algn="ctr">
              <a:defRPr/>
            </a:pPr>
            <a:r>
              <a:rPr lang="ja-JP" altLang="en-US" sz="1108" dirty="0">
                <a:solidFill>
                  <a:prstClr val="black">
                    <a:lumMod val="95000"/>
                    <a:lumOff val="5000"/>
                  </a:prstClr>
                </a:solidFill>
              </a:rPr>
              <a:t>完全参加と平等</a:t>
            </a:r>
          </a:p>
        </p:txBody>
      </p:sp>
      <p:sp>
        <p:nvSpPr>
          <p:cNvPr id="54" name="円形吹き出し 53"/>
          <p:cNvSpPr/>
          <p:nvPr/>
        </p:nvSpPr>
        <p:spPr>
          <a:xfrm>
            <a:off x="4738190" y="5273774"/>
            <a:ext cx="731158" cy="697865"/>
          </a:xfrm>
          <a:prstGeom prst="wedgeEllipseCallout">
            <a:avLst>
              <a:gd name="adj1" fmla="val 71674"/>
              <a:gd name="adj2" fmla="val -31615"/>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2160" rIns="0" bIns="42160" anchor="ctr"/>
          <a:lstStyle/>
          <a:p>
            <a:pPr algn="ctr">
              <a:defRPr/>
            </a:pPr>
            <a:r>
              <a:rPr lang="ja-JP" altLang="en-US" sz="923" b="1" dirty="0">
                <a:solidFill>
                  <a:prstClr val="black"/>
                </a:solidFill>
              </a:rPr>
              <a:t>地域生活を支援</a:t>
            </a:r>
          </a:p>
        </p:txBody>
      </p:sp>
      <p:sp>
        <p:nvSpPr>
          <p:cNvPr id="56" name="円/楕円 55"/>
          <p:cNvSpPr/>
          <p:nvPr/>
        </p:nvSpPr>
        <p:spPr>
          <a:xfrm>
            <a:off x="2744105" y="1762873"/>
            <a:ext cx="2020913" cy="669154"/>
          </a:xfrm>
          <a:prstGeom prst="ellipse">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108" dirty="0">
                <a:solidFill>
                  <a:prstClr val="black"/>
                </a:solidFill>
              </a:rPr>
              <a:t>心身障害者対策基本法から障害者基本法へ</a:t>
            </a:r>
          </a:p>
        </p:txBody>
      </p:sp>
      <p:sp>
        <p:nvSpPr>
          <p:cNvPr id="58" name="テキスト ボックス 57"/>
          <p:cNvSpPr txBox="1"/>
          <p:nvPr/>
        </p:nvSpPr>
        <p:spPr>
          <a:xfrm>
            <a:off x="2616907" y="1634702"/>
            <a:ext cx="625719" cy="255639"/>
          </a:xfrm>
          <a:prstGeom prst="rect">
            <a:avLst/>
          </a:prstGeom>
          <a:noFill/>
        </p:spPr>
        <p:txBody>
          <a:bodyPr lIns="84315" tIns="42160" rIns="84315" bIns="42160">
            <a:spAutoFit/>
          </a:bodyPr>
          <a:lstStyle/>
          <a:p>
            <a:pPr algn="ctr">
              <a:defRPr/>
            </a:pPr>
            <a:r>
              <a:rPr lang="en-US" altLang="ja-JP" sz="1108" dirty="0">
                <a:solidFill>
                  <a:prstClr val="black"/>
                </a:solidFill>
                <a:latin typeface="ＭＳ Ｐゴシック"/>
                <a:ea typeface="ＭＳ Ｐゴシック"/>
              </a:rPr>
              <a:t>【H5】</a:t>
            </a:r>
            <a:endParaRPr lang="ja-JP" altLang="en-US" sz="1108" dirty="0">
              <a:solidFill>
                <a:prstClr val="black"/>
              </a:solidFill>
              <a:latin typeface="ＭＳ Ｐゴシック"/>
              <a:ea typeface="ＭＳ Ｐゴシック"/>
            </a:endParaRPr>
          </a:p>
        </p:txBody>
      </p:sp>
      <p:sp>
        <p:nvSpPr>
          <p:cNvPr id="48" name="テキスト ボックス 47"/>
          <p:cNvSpPr txBox="1"/>
          <p:nvPr/>
        </p:nvSpPr>
        <p:spPr>
          <a:xfrm>
            <a:off x="1877104" y="4858146"/>
            <a:ext cx="236000" cy="241340"/>
          </a:xfrm>
          <a:prstGeom prst="rect">
            <a:avLst/>
          </a:prstGeom>
          <a:noFill/>
        </p:spPr>
        <p:txBody>
          <a:bodyPr wrap="none" lIns="84315" tIns="42160" rIns="84315" bIns="42160" rtlCol="0">
            <a:spAutoFit/>
          </a:bodyPr>
          <a:lstStyle/>
          <a:p>
            <a:r>
              <a:rPr lang="ja-JP" altLang="en-US" sz="1015" dirty="0">
                <a:solidFill>
                  <a:prstClr val="black"/>
                </a:solidFill>
              </a:rPr>
              <a:t>“</a:t>
            </a:r>
          </a:p>
        </p:txBody>
      </p:sp>
      <p:sp>
        <p:nvSpPr>
          <p:cNvPr id="53" name="テキスト ボックス 52"/>
          <p:cNvSpPr txBox="1"/>
          <p:nvPr/>
        </p:nvSpPr>
        <p:spPr>
          <a:xfrm>
            <a:off x="2079417" y="3638609"/>
            <a:ext cx="108548" cy="255639"/>
          </a:xfrm>
          <a:prstGeom prst="rect">
            <a:avLst/>
          </a:prstGeom>
          <a:noFill/>
        </p:spPr>
        <p:txBody>
          <a:bodyPr wrap="square" lIns="84315" tIns="42160" rIns="84315" bIns="42160" rtlCol="0">
            <a:spAutoFit/>
          </a:bodyPr>
          <a:lstStyle/>
          <a:p>
            <a:r>
              <a:rPr lang="ja-JP" altLang="en-US" sz="1108" dirty="0">
                <a:solidFill>
                  <a:prstClr val="black"/>
                </a:solidFill>
              </a:rPr>
              <a:t>”</a:t>
            </a:r>
          </a:p>
        </p:txBody>
      </p:sp>
      <p:sp>
        <p:nvSpPr>
          <p:cNvPr id="85" name="円/楕円 84"/>
          <p:cNvSpPr/>
          <p:nvPr/>
        </p:nvSpPr>
        <p:spPr>
          <a:xfrm>
            <a:off x="5868144" y="1767315"/>
            <a:ext cx="1218330" cy="669154"/>
          </a:xfrm>
          <a:prstGeom prst="ellipse">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108" dirty="0">
                <a:solidFill>
                  <a:prstClr val="black"/>
                </a:solidFill>
              </a:rPr>
              <a:t>障害者基本法の一部改正</a:t>
            </a:r>
          </a:p>
        </p:txBody>
      </p:sp>
      <p:sp>
        <p:nvSpPr>
          <p:cNvPr id="86" name="テキスト ボックス 85"/>
          <p:cNvSpPr txBox="1"/>
          <p:nvPr/>
        </p:nvSpPr>
        <p:spPr>
          <a:xfrm>
            <a:off x="5701973" y="1578433"/>
            <a:ext cx="625719" cy="255639"/>
          </a:xfrm>
          <a:prstGeom prst="rect">
            <a:avLst/>
          </a:prstGeom>
          <a:noFill/>
        </p:spPr>
        <p:txBody>
          <a:bodyPr lIns="84315" tIns="42160" rIns="84315" bIns="42160">
            <a:spAutoFit/>
          </a:bodyPr>
          <a:lstStyle/>
          <a:p>
            <a:pPr algn="ctr">
              <a:defRPr/>
            </a:pPr>
            <a:r>
              <a:rPr lang="en-US" altLang="ja-JP" sz="1108" dirty="0">
                <a:solidFill>
                  <a:prstClr val="black"/>
                </a:solidFill>
                <a:latin typeface="ＭＳ Ｐゴシック"/>
                <a:ea typeface="ＭＳ Ｐゴシック"/>
              </a:rPr>
              <a:t>【H23】</a:t>
            </a:r>
            <a:endParaRPr lang="ja-JP" altLang="en-US" sz="1108" dirty="0">
              <a:solidFill>
                <a:prstClr val="black"/>
              </a:solidFill>
              <a:latin typeface="ＭＳ Ｐゴシック"/>
              <a:ea typeface="ＭＳ Ｐゴシック"/>
            </a:endParaRPr>
          </a:p>
        </p:txBody>
      </p:sp>
      <p:sp>
        <p:nvSpPr>
          <p:cNvPr id="87" name="円形吹き出し 86"/>
          <p:cNvSpPr/>
          <p:nvPr/>
        </p:nvSpPr>
        <p:spPr>
          <a:xfrm>
            <a:off x="7311342" y="1567878"/>
            <a:ext cx="1414966" cy="498517"/>
          </a:xfrm>
          <a:prstGeom prst="wedgeEllipseCallout">
            <a:avLst>
              <a:gd name="adj1" fmla="val -60427"/>
              <a:gd name="adj2" fmla="val 50149"/>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anchor="ctr"/>
          <a:lstStyle/>
          <a:p>
            <a:pPr algn="ctr">
              <a:defRPr/>
            </a:pPr>
            <a:r>
              <a:rPr lang="ja-JP" altLang="en-US" sz="1108" b="1" dirty="0">
                <a:solidFill>
                  <a:prstClr val="black"/>
                </a:solidFill>
              </a:rPr>
              <a:t>共生社会の実現</a:t>
            </a:r>
          </a:p>
        </p:txBody>
      </p:sp>
      <p:sp>
        <p:nvSpPr>
          <p:cNvPr id="73" name="テキスト ボックス 72"/>
          <p:cNvSpPr txBox="1"/>
          <p:nvPr/>
        </p:nvSpPr>
        <p:spPr>
          <a:xfrm>
            <a:off x="6931652" y="2897620"/>
            <a:ext cx="815394" cy="255639"/>
          </a:xfrm>
          <a:prstGeom prst="rect">
            <a:avLst/>
          </a:prstGeom>
          <a:noFill/>
        </p:spPr>
        <p:txBody>
          <a:bodyPr wrap="square" lIns="84315" tIns="42160" rIns="84315" bIns="42160">
            <a:spAutoFit/>
          </a:bodyPr>
          <a:lstStyle/>
          <a:p>
            <a:pPr algn="ctr">
              <a:defRPr/>
            </a:pPr>
            <a:r>
              <a:rPr lang="en-US" altLang="ja-JP" sz="1108" dirty="0">
                <a:solidFill>
                  <a:prstClr val="black"/>
                </a:solidFill>
                <a:latin typeface="ＭＳ Ｐゴシック"/>
                <a:ea typeface="ＭＳ Ｐゴシック"/>
              </a:rPr>
              <a:t>【H25.4】</a:t>
            </a:r>
            <a:endParaRPr lang="ja-JP" altLang="en-US" sz="1108" dirty="0">
              <a:solidFill>
                <a:prstClr val="black"/>
              </a:solidFill>
              <a:latin typeface="ＭＳ Ｐゴシック"/>
              <a:ea typeface="ＭＳ Ｐゴシック"/>
            </a:endParaRPr>
          </a:p>
        </p:txBody>
      </p:sp>
      <p:sp>
        <p:nvSpPr>
          <p:cNvPr id="62" name="正方形/長方形 61"/>
          <p:cNvSpPr/>
          <p:nvPr/>
        </p:nvSpPr>
        <p:spPr>
          <a:xfrm>
            <a:off x="6233772" y="3163180"/>
            <a:ext cx="540060" cy="2574383"/>
          </a:xfrm>
          <a:prstGeom prst="rect">
            <a:avLst/>
          </a:prstGeom>
          <a:solidFill>
            <a:schemeClr val="accent6">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84315" tIns="42160" rIns="84315" bIns="42160" anchor="ctr"/>
          <a:lstStyle/>
          <a:p>
            <a:pPr>
              <a:defRPr/>
            </a:pPr>
            <a:r>
              <a:rPr lang="ja-JP" altLang="en-US" sz="1477" b="1" dirty="0">
                <a:solidFill>
                  <a:prstClr val="black"/>
                </a:solidFill>
              </a:rPr>
              <a:t>障害者自立支援法・</a:t>
            </a:r>
            <a:endParaRPr lang="en-US" altLang="ja-JP" sz="1477" b="1" dirty="0">
              <a:solidFill>
                <a:prstClr val="black"/>
              </a:solidFill>
            </a:endParaRPr>
          </a:p>
          <a:p>
            <a:pPr>
              <a:defRPr/>
            </a:pPr>
            <a:r>
              <a:rPr lang="ja-JP" altLang="en-US" sz="1477" b="1" dirty="0">
                <a:solidFill>
                  <a:prstClr val="black"/>
                </a:solidFill>
              </a:rPr>
              <a:t>児童福祉法の一部改正法施行　</a:t>
            </a:r>
          </a:p>
        </p:txBody>
      </p:sp>
      <p:sp>
        <p:nvSpPr>
          <p:cNvPr id="66" name="テキスト ボックス 65"/>
          <p:cNvSpPr txBox="1"/>
          <p:nvPr/>
        </p:nvSpPr>
        <p:spPr>
          <a:xfrm>
            <a:off x="6150070" y="2897620"/>
            <a:ext cx="715108" cy="255639"/>
          </a:xfrm>
          <a:prstGeom prst="rect">
            <a:avLst/>
          </a:prstGeom>
          <a:noFill/>
        </p:spPr>
        <p:txBody>
          <a:bodyPr lIns="84315" tIns="42160" rIns="84315" bIns="42160">
            <a:spAutoFit/>
          </a:bodyPr>
          <a:lstStyle/>
          <a:p>
            <a:pPr algn="ctr">
              <a:defRPr/>
            </a:pPr>
            <a:r>
              <a:rPr lang="en-US" altLang="ja-JP" sz="1108" dirty="0">
                <a:solidFill>
                  <a:prstClr val="black"/>
                </a:solidFill>
                <a:latin typeface="ＭＳ Ｐゴシック"/>
                <a:ea typeface="ＭＳ Ｐゴシック"/>
              </a:rPr>
              <a:t>【H24.4】</a:t>
            </a:r>
            <a:endParaRPr lang="ja-JP" altLang="en-US" sz="1108" dirty="0">
              <a:solidFill>
                <a:prstClr val="black"/>
              </a:solidFill>
              <a:latin typeface="ＭＳ Ｐゴシック"/>
              <a:ea typeface="ＭＳ Ｐゴシック"/>
            </a:endParaRPr>
          </a:p>
        </p:txBody>
      </p:sp>
      <p:sp>
        <p:nvSpPr>
          <p:cNvPr id="67" name="上矢印吹き出し 66"/>
          <p:cNvSpPr/>
          <p:nvPr/>
        </p:nvSpPr>
        <p:spPr bwMode="auto">
          <a:xfrm>
            <a:off x="5585946" y="5764726"/>
            <a:ext cx="1664452" cy="745765"/>
          </a:xfrm>
          <a:prstGeom prst="upArrowCallout">
            <a:avLst>
              <a:gd name="adj1" fmla="val 25000"/>
              <a:gd name="adj2" fmla="val 21472"/>
              <a:gd name="adj3" fmla="val 25000"/>
              <a:gd name="adj4" fmla="val 50764"/>
            </a:avLst>
          </a:prstGeom>
          <a:solidFill>
            <a:schemeClr val="accent6">
              <a:lumMod val="20000"/>
              <a:lumOff val="80000"/>
            </a:schemeClr>
          </a:solidFill>
          <a:ln w="15875" cap="flat" cmpd="sng" algn="ctr">
            <a:solidFill>
              <a:schemeClr val="accent6">
                <a:lumMod val="50000"/>
              </a:schemeClr>
            </a:solidFill>
            <a:prstDash val="solid"/>
            <a:round/>
            <a:headEnd type="none" w="med" len="med"/>
            <a:tailEnd type="none" w="med" len="med"/>
          </a:ln>
          <a:effectLst/>
        </p:spPr>
        <p:txBody>
          <a:bodyPr vert="horz" wrap="square" lIns="33939" tIns="6791" rIns="33939" bIns="6791" numCol="1" rtlCol="0" anchor="ctr" anchorCtr="0" compatLnSpc="1">
            <a:prstTxWarp prst="textNoShape">
              <a:avLst/>
            </a:prstTxWarp>
          </a:bodyPr>
          <a:lstStyle/>
          <a:p>
            <a:pPr marL="109789" indent="-109789" defTabSz="805117"/>
            <a:r>
              <a:rPr lang="ja-JP" altLang="en-US" sz="1108" b="1" dirty="0">
                <a:solidFill>
                  <a:prstClr val="black"/>
                </a:solidFill>
                <a:latin typeface="ＭＳ Ｐゴシック"/>
                <a:ea typeface="ＭＳ Ｐゴシック"/>
              </a:rPr>
              <a:t> 相談支援の充実、障害児</a:t>
            </a:r>
            <a:endParaRPr lang="en-US" altLang="ja-JP" sz="1108" b="1" dirty="0">
              <a:solidFill>
                <a:prstClr val="black"/>
              </a:solidFill>
              <a:latin typeface="ＭＳ Ｐゴシック"/>
              <a:ea typeface="ＭＳ Ｐゴシック"/>
            </a:endParaRPr>
          </a:p>
          <a:p>
            <a:pPr marL="109789" indent="-109789" defTabSz="805117"/>
            <a:r>
              <a:rPr lang="ja-JP" altLang="en-US" sz="1108" b="1" dirty="0">
                <a:solidFill>
                  <a:prstClr val="black"/>
                </a:solidFill>
                <a:latin typeface="ＭＳ Ｐゴシック"/>
                <a:ea typeface="ＭＳ Ｐゴシック"/>
              </a:rPr>
              <a:t>　支援の強化など</a:t>
            </a:r>
          </a:p>
        </p:txBody>
      </p:sp>
      <p:sp>
        <p:nvSpPr>
          <p:cNvPr id="63" name="円形吹き出し 62"/>
          <p:cNvSpPr/>
          <p:nvPr/>
        </p:nvSpPr>
        <p:spPr>
          <a:xfrm>
            <a:off x="6034317" y="2465200"/>
            <a:ext cx="1329378" cy="398814"/>
          </a:xfrm>
          <a:prstGeom prst="wedgeEllipseCallout">
            <a:avLst>
              <a:gd name="adj1" fmla="val 37817"/>
              <a:gd name="adj2" fmla="val 146977"/>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3196" rIns="0" bIns="33196" anchor="ctr"/>
          <a:lstStyle/>
          <a:p>
            <a:pPr algn="ctr">
              <a:defRPr/>
            </a:pPr>
            <a:r>
              <a:rPr lang="ja-JP" altLang="en-US" sz="923" b="1" dirty="0">
                <a:solidFill>
                  <a:prstClr val="black"/>
                </a:solidFill>
              </a:rPr>
              <a:t>地域社会に</a:t>
            </a:r>
            <a:endParaRPr lang="en-US" altLang="ja-JP" sz="923" b="1" dirty="0">
              <a:solidFill>
                <a:prstClr val="black"/>
              </a:solidFill>
            </a:endParaRPr>
          </a:p>
          <a:p>
            <a:pPr algn="ctr">
              <a:defRPr/>
            </a:pPr>
            <a:r>
              <a:rPr lang="ja-JP" altLang="en-US" sz="923" b="1" dirty="0">
                <a:solidFill>
                  <a:prstClr val="black"/>
                </a:solidFill>
              </a:rPr>
              <a:t>おける共生の実現</a:t>
            </a:r>
          </a:p>
        </p:txBody>
      </p:sp>
      <p:sp>
        <p:nvSpPr>
          <p:cNvPr id="55" name="円形吹き出し 54"/>
          <p:cNvSpPr/>
          <p:nvPr/>
        </p:nvSpPr>
        <p:spPr>
          <a:xfrm>
            <a:off x="6685423" y="5655943"/>
            <a:ext cx="877115" cy="431817"/>
          </a:xfrm>
          <a:prstGeom prst="wedgeEllipseCallout">
            <a:avLst>
              <a:gd name="adj1" fmla="val 21638"/>
              <a:gd name="adj2" fmla="val -89394"/>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anchor="ctr"/>
          <a:lstStyle/>
          <a:p>
            <a:pPr algn="ctr">
              <a:defRPr/>
            </a:pPr>
            <a:r>
              <a:rPr lang="ja-JP" altLang="en-US" sz="831" b="1" dirty="0">
                <a:solidFill>
                  <a:prstClr val="black"/>
                </a:solidFill>
              </a:rPr>
              <a:t>難病等を対象に</a:t>
            </a:r>
          </a:p>
        </p:txBody>
      </p:sp>
      <p:sp>
        <p:nvSpPr>
          <p:cNvPr id="57" name="正方形/長方形 56"/>
          <p:cNvSpPr/>
          <p:nvPr/>
        </p:nvSpPr>
        <p:spPr>
          <a:xfrm>
            <a:off x="2312078" y="238496"/>
            <a:ext cx="4453418" cy="527538"/>
          </a:xfrm>
          <a:prstGeom prst="rect">
            <a:avLst/>
          </a:prstGeom>
          <a:no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anchor="ctr"/>
          <a:lstStyle/>
          <a:p>
            <a:pPr algn="ctr">
              <a:defRPr/>
            </a:pPr>
            <a:r>
              <a:rPr lang="ja-JP" altLang="en-US" sz="2585" dirty="0">
                <a:solidFill>
                  <a:prstClr val="black"/>
                </a:solidFill>
              </a:rPr>
              <a:t>障害保健福祉施策の歴史</a:t>
            </a:r>
          </a:p>
        </p:txBody>
      </p:sp>
      <p:cxnSp>
        <p:nvCxnSpPr>
          <p:cNvPr id="64" name="直線コネクタ 63"/>
          <p:cNvCxnSpPr/>
          <p:nvPr/>
        </p:nvCxnSpPr>
        <p:spPr>
          <a:xfrm>
            <a:off x="0" y="703774"/>
            <a:ext cx="9144000" cy="0"/>
          </a:xfrm>
          <a:prstGeom prst="line">
            <a:avLst/>
          </a:prstGeom>
          <a:ln w="38100">
            <a:solidFill>
              <a:srgbClr val="333399"/>
            </a:solidFill>
          </a:ln>
        </p:spPr>
        <p:style>
          <a:lnRef idx="1">
            <a:schemeClr val="accent1"/>
          </a:lnRef>
          <a:fillRef idx="0">
            <a:schemeClr val="accent1"/>
          </a:fillRef>
          <a:effectRef idx="0">
            <a:schemeClr val="accent1"/>
          </a:effectRef>
          <a:fontRef idx="minor">
            <a:schemeClr val="tx1"/>
          </a:fontRef>
        </p:style>
      </p:cxnSp>
      <p:sp>
        <p:nvSpPr>
          <p:cNvPr id="65" name="角丸四角形 64"/>
          <p:cNvSpPr/>
          <p:nvPr/>
        </p:nvSpPr>
        <p:spPr>
          <a:xfrm>
            <a:off x="7756161" y="3129894"/>
            <a:ext cx="531751" cy="2604984"/>
          </a:xfrm>
          <a:prstGeom prst="roundRect">
            <a:avLst/>
          </a:prstGeom>
          <a:solidFill>
            <a:srgbClr val="FF8029"/>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84315" tIns="42160" rIns="84315" bIns="42160" anchor="ctr"/>
          <a:lstStyle/>
          <a:p>
            <a:pPr>
              <a:defRPr/>
            </a:pPr>
            <a:r>
              <a:rPr lang="ja-JP" altLang="en-US" sz="1477" b="1" dirty="0">
                <a:solidFill>
                  <a:prstClr val="black"/>
                </a:solidFill>
              </a:rPr>
              <a:t>障害者総合支援法・</a:t>
            </a:r>
            <a:endParaRPr lang="en-US" altLang="ja-JP" sz="1477" b="1" dirty="0">
              <a:solidFill>
                <a:prstClr val="black"/>
              </a:solidFill>
            </a:endParaRPr>
          </a:p>
          <a:p>
            <a:pPr algn="ctr">
              <a:defRPr/>
            </a:pPr>
            <a:r>
              <a:rPr lang="ja-JP" altLang="en-US" sz="1477" b="1" dirty="0">
                <a:solidFill>
                  <a:prstClr val="black"/>
                </a:solidFill>
              </a:rPr>
              <a:t>児童福祉法の一部改正法成立</a:t>
            </a:r>
          </a:p>
        </p:txBody>
      </p:sp>
      <p:sp>
        <p:nvSpPr>
          <p:cNvPr id="69" name="テキスト ボックス 68"/>
          <p:cNvSpPr txBox="1"/>
          <p:nvPr/>
        </p:nvSpPr>
        <p:spPr>
          <a:xfrm>
            <a:off x="7605432" y="2874561"/>
            <a:ext cx="815394" cy="255639"/>
          </a:xfrm>
          <a:prstGeom prst="rect">
            <a:avLst/>
          </a:prstGeom>
          <a:noFill/>
        </p:spPr>
        <p:txBody>
          <a:bodyPr wrap="square" lIns="84315" tIns="42160" rIns="84315" bIns="42160">
            <a:spAutoFit/>
          </a:bodyPr>
          <a:lstStyle/>
          <a:p>
            <a:pPr algn="ctr">
              <a:defRPr/>
            </a:pPr>
            <a:r>
              <a:rPr lang="en-US" altLang="ja-JP" sz="1108" dirty="0">
                <a:solidFill>
                  <a:prstClr val="black"/>
                </a:solidFill>
                <a:latin typeface="ＭＳ Ｐゴシック"/>
                <a:ea typeface="ＭＳ Ｐゴシック"/>
              </a:rPr>
              <a:t>【H28.5】</a:t>
            </a:r>
            <a:endParaRPr lang="ja-JP" altLang="en-US" sz="1108" dirty="0">
              <a:solidFill>
                <a:prstClr val="black"/>
              </a:solidFill>
              <a:latin typeface="ＭＳ Ｐゴシック"/>
              <a:ea typeface="ＭＳ Ｐゴシック"/>
            </a:endParaRPr>
          </a:p>
        </p:txBody>
      </p:sp>
      <p:sp>
        <p:nvSpPr>
          <p:cNvPr id="72" name="上矢印吹き出し 71"/>
          <p:cNvSpPr/>
          <p:nvPr/>
        </p:nvSpPr>
        <p:spPr bwMode="auto">
          <a:xfrm>
            <a:off x="7316876" y="5755429"/>
            <a:ext cx="1528785" cy="745765"/>
          </a:xfrm>
          <a:prstGeom prst="upArrowCallout">
            <a:avLst>
              <a:gd name="adj1" fmla="val 22061"/>
              <a:gd name="adj2" fmla="val 25947"/>
              <a:gd name="adj3" fmla="val 27940"/>
              <a:gd name="adj4" fmla="val 50764"/>
            </a:avLst>
          </a:prstGeom>
          <a:solidFill>
            <a:schemeClr val="accent6">
              <a:lumMod val="20000"/>
              <a:lumOff val="80000"/>
            </a:schemeClr>
          </a:solidFill>
          <a:ln w="15875" cap="flat" cmpd="sng" algn="ctr">
            <a:solidFill>
              <a:schemeClr val="accent6">
                <a:lumMod val="50000"/>
              </a:schemeClr>
            </a:solidFill>
            <a:prstDash val="solid"/>
            <a:round/>
            <a:headEnd type="none" w="med" len="med"/>
            <a:tailEnd type="none" w="med" len="med"/>
          </a:ln>
          <a:effectLst/>
        </p:spPr>
        <p:txBody>
          <a:bodyPr vert="horz" wrap="square" lIns="33939" tIns="6791" rIns="33939" bIns="6791" numCol="1" rtlCol="0" anchor="ctr" anchorCtr="0" compatLnSpc="1">
            <a:prstTxWarp prst="textNoShape">
              <a:avLst/>
            </a:prstTxWarp>
          </a:bodyPr>
          <a:lstStyle/>
          <a:p>
            <a:pPr marL="109789" indent="-109789" defTabSz="805117"/>
            <a:r>
              <a:rPr lang="ja-JP" altLang="en-US" sz="1108" b="1" dirty="0">
                <a:solidFill>
                  <a:prstClr val="black"/>
                </a:solidFill>
                <a:latin typeface="ＭＳ Ｐゴシック"/>
                <a:ea typeface="ＭＳ Ｐゴシック"/>
              </a:rPr>
              <a:t> 「生活」と「就労」に</a:t>
            </a:r>
            <a:endParaRPr lang="en-US" altLang="ja-JP" sz="1108" b="1" dirty="0">
              <a:solidFill>
                <a:prstClr val="black"/>
              </a:solidFill>
              <a:latin typeface="ＭＳ Ｐゴシック"/>
              <a:ea typeface="ＭＳ Ｐゴシック"/>
            </a:endParaRPr>
          </a:p>
          <a:p>
            <a:pPr marL="109789" indent="-109789" defTabSz="805117"/>
            <a:r>
              <a:rPr lang="ja-JP" altLang="en-US" sz="1108" b="1" dirty="0">
                <a:solidFill>
                  <a:prstClr val="black"/>
                </a:solidFill>
                <a:latin typeface="ＭＳ Ｐゴシック"/>
                <a:ea typeface="ＭＳ Ｐゴシック"/>
              </a:rPr>
              <a:t>関する支援の充実など</a:t>
            </a:r>
          </a:p>
        </p:txBody>
      </p:sp>
      <p:sp>
        <p:nvSpPr>
          <p:cNvPr id="79" name="角丸四角形 78"/>
          <p:cNvSpPr/>
          <p:nvPr/>
        </p:nvSpPr>
        <p:spPr>
          <a:xfrm>
            <a:off x="8465439" y="3142855"/>
            <a:ext cx="424830" cy="2604984"/>
          </a:xfrm>
          <a:prstGeom prst="roundRect">
            <a:avLst/>
          </a:prstGeom>
          <a:solidFill>
            <a:srgbClr val="FF8029"/>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84315" tIns="42160" rIns="84315" bIns="42160" anchor="ctr"/>
          <a:lstStyle/>
          <a:p>
            <a:pPr algn="ctr">
              <a:defRPr/>
            </a:pPr>
            <a:r>
              <a:rPr lang="ja-JP" altLang="en-US" sz="1477" b="1" dirty="0">
                <a:solidFill>
                  <a:prstClr val="black"/>
                </a:solidFill>
              </a:rPr>
              <a:t>改正法の施行・報酬改定</a:t>
            </a:r>
          </a:p>
        </p:txBody>
      </p:sp>
      <p:sp>
        <p:nvSpPr>
          <p:cNvPr id="80" name="テキスト ボックス 79"/>
          <p:cNvSpPr txBox="1"/>
          <p:nvPr/>
        </p:nvSpPr>
        <p:spPr>
          <a:xfrm>
            <a:off x="8270121" y="2887523"/>
            <a:ext cx="815394" cy="255639"/>
          </a:xfrm>
          <a:prstGeom prst="rect">
            <a:avLst/>
          </a:prstGeom>
          <a:noFill/>
        </p:spPr>
        <p:txBody>
          <a:bodyPr wrap="square" lIns="84315" tIns="42160" rIns="84315" bIns="42160">
            <a:spAutoFit/>
          </a:bodyPr>
          <a:lstStyle/>
          <a:p>
            <a:pPr algn="ctr">
              <a:defRPr/>
            </a:pPr>
            <a:r>
              <a:rPr lang="en-US" altLang="ja-JP" sz="1108" dirty="0">
                <a:solidFill>
                  <a:prstClr val="black"/>
                </a:solidFill>
                <a:latin typeface="ＭＳ Ｐゴシック"/>
                <a:ea typeface="ＭＳ Ｐゴシック"/>
              </a:rPr>
              <a:t>【H30.4】</a:t>
            </a:r>
            <a:endParaRPr lang="ja-JP" altLang="en-US" sz="1108" dirty="0">
              <a:solidFill>
                <a:prstClr val="black"/>
              </a:solidFill>
              <a:latin typeface="ＭＳ Ｐゴシック"/>
              <a:ea typeface="ＭＳ Ｐゴシック"/>
            </a:endParaRPr>
          </a:p>
        </p:txBody>
      </p:sp>
      <p:sp>
        <p:nvSpPr>
          <p:cNvPr id="2" name="スライド番号プレースホルダー 1"/>
          <p:cNvSpPr>
            <a:spLocks noGrp="1"/>
          </p:cNvSpPr>
          <p:nvPr>
            <p:ph type="sldNum" sz="quarter" idx="12"/>
          </p:nvPr>
        </p:nvSpPr>
        <p:spPr>
          <a:xfrm>
            <a:off x="6993336" y="6517294"/>
            <a:ext cx="2057400" cy="365125"/>
          </a:xfrm>
        </p:spPr>
        <p:txBody>
          <a:bodyPr/>
          <a:lstStyle/>
          <a:p>
            <a:pPr>
              <a:defRPr/>
            </a:pPr>
            <a:fld id="{804D6B79-3AEB-42FE-A736-A41F7AEA0445}" type="slidenum">
              <a:rPr lang="en-US" altLang="ja-JP" smtClean="0"/>
              <a:pPr>
                <a:defRPr/>
              </a:pPr>
              <a:t>9</a:t>
            </a:fld>
            <a:endParaRPr lang="en-US" altLang="ja-JP"/>
          </a:p>
        </p:txBody>
      </p:sp>
      <p:sp>
        <p:nvSpPr>
          <p:cNvPr id="83" name="フッター プレースホルダ 3"/>
          <p:cNvSpPr txBox="1">
            <a:spLocks/>
          </p:cNvSpPr>
          <p:nvPr/>
        </p:nvSpPr>
        <p:spPr>
          <a:xfrm>
            <a:off x="0" y="6669360"/>
            <a:ext cx="9144000" cy="168994"/>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smtClean="0">
                <a:ln>
                  <a:noFill/>
                </a:ln>
                <a:solidFill>
                  <a:schemeClr val="tx1">
                    <a:tint val="75000"/>
                  </a:schemeClr>
                </a:solidFill>
                <a:effectLst/>
                <a:uLnTx/>
                <a:uFillTx/>
                <a:latin typeface="+mn-lt"/>
                <a:ea typeface="+mn-ea"/>
                <a:cs typeface="+mn-cs"/>
              </a:rPr>
              <a:t>新カリキュラムに基づく相談支援従事者養成研修モデル研修</a:t>
            </a:r>
            <a:r>
              <a:rPr kumimoji="1" lang="en-US" altLang="ja-JP" sz="800" b="0" i="0" u="none" strike="noStrike" kern="1200" cap="none" spc="0" normalizeH="0" baseline="0" noProof="0" smtClean="0">
                <a:ln>
                  <a:noFill/>
                </a:ln>
                <a:solidFill>
                  <a:schemeClr val="tx1">
                    <a:tint val="75000"/>
                  </a:schemeClr>
                </a:solidFill>
                <a:effectLst/>
                <a:uLnTx/>
                <a:uFillTx/>
                <a:latin typeface="+mn-lt"/>
                <a:ea typeface="+mn-ea"/>
                <a:cs typeface="+mn-cs"/>
              </a:rPr>
              <a:t>(</a:t>
            </a:r>
            <a:r>
              <a:rPr kumimoji="1" lang="ja-JP" altLang="en-US" sz="800" b="0" i="0" u="none" strike="noStrike" kern="1200" cap="none" spc="0" normalizeH="0" baseline="0" noProof="0" smtClean="0">
                <a:ln>
                  <a:noFill/>
                </a:ln>
                <a:solidFill>
                  <a:schemeClr val="tx1">
                    <a:tint val="75000"/>
                  </a:schemeClr>
                </a:solidFill>
                <a:effectLst/>
                <a:uLnTx/>
                <a:uFillTx/>
                <a:latin typeface="+mn-lt"/>
                <a:ea typeface="+mn-ea"/>
                <a:cs typeface="+mn-cs"/>
              </a:rPr>
              <a:t>現任研修</a:t>
            </a:r>
            <a:r>
              <a:rPr kumimoji="1" lang="en-US" altLang="ja-JP" sz="800" b="0" i="0" u="none" strike="noStrike" kern="1200" cap="none" spc="0" normalizeH="0" baseline="0" noProof="0" smtClean="0">
                <a:ln>
                  <a:noFill/>
                </a:ln>
                <a:solidFill>
                  <a:schemeClr val="tx1">
                    <a:tint val="75000"/>
                  </a:schemeClr>
                </a:solidFill>
                <a:effectLst/>
                <a:uLnTx/>
                <a:uFillTx/>
                <a:latin typeface="+mn-lt"/>
                <a:ea typeface="+mn-ea"/>
                <a:cs typeface="+mn-cs"/>
              </a:rPr>
              <a:t>), SSA2018-2019(c) </a:t>
            </a:r>
            <a:r>
              <a:rPr kumimoji="1" lang="ja-JP" altLang="en-US" sz="800" b="0" i="0" u="none" strike="noStrike" kern="1200" cap="none" spc="0" normalizeH="0" baseline="0" noProof="0" smtClean="0">
                <a:ln>
                  <a:noFill/>
                </a:ln>
                <a:solidFill>
                  <a:schemeClr val="tx1">
                    <a:tint val="75000"/>
                  </a:schemeClr>
                </a:solidFill>
                <a:effectLst/>
                <a:uLnTx/>
                <a:uFillTx/>
                <a:latin typeface="+mn-lt"/>
                <a:ea typeface="+mn-ea"/>
                <a:cs typeface="+mn-cs"/>
              </a:rPr>
              <a:t>不許複製</a:t>
            </a:r>
            <a:endParaRPr kumimoji="1" lang="ja-JP" altLang="en-US" sz="8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3" name="フッター プレースホルダー 2"/>
          <p:cNvSpPr>
            <a:spLocks noGrp="1"/>
          </p:cNvSpPr>
          <p:nvPr>
            <p:ph type="ftr" sz="quarter" idx="11"/>
          </p:nvPr>
        </p:nvSpPr>
        <p:spPr/>
        <p:txBody>
          <a:bodyPr/>
          <a:lstStyle/>
          <a:p>
            <a:pPr>
              <a:defRPr/>
            </a:pPr>
            <a:r>
              <a:rPr kumimoji="1" lang="ja-JP" altLang="en-US" smtClean="0"/>
              <a:t>平成</a:t>
            </a:r>
            <a:r>
              <a:rPr kumimoji="1" lang="en-US" altLang="ja-JP" smtClean="0"/>
              <a:t>30</a:t>
            </a:r>
            <a:r>
              <a:rPr kumimoji="1" lang="ja-JP" altLang="en-US" smtClean="0"/>
              <a:t>年度障害者総合福祉推進事業に基づく新カリキュラムによる相談支援従事者養成研修</a:t>
            </a:r>
            <a:r>
              <a:rPr kumimoji="1" lang="en-US" altLang="ja-JP" smtClean="0"/>
              <a:t>(</a:t>
            </a:r>
            <a:r>
              <a:rPr kumimoji="1" lang="ja-JP" altLang="en-US" smtClean="0"/>
              <a:t>現任研修</a:t>
            </a:r>
            <a:r>
              <a:rPr kumimoji="1" lang="en-US" altLang="ja-JP" smtClean="0"/>
              <a:t>) </a:t>
            </a:r>
            <a:r>
              <a:rPr kumimoji="1" lang="ja-JP" altLang="en-US" smtClean="0"/>
              <a:t>を令和元年度版に改訂したもの</a:t>
            </a:r>
            <a:endParaRPr kumimoji="1" lang="ja-JP" altLang="en-US" dirty="0" smtClean="0"/>
          </a:p>
        </p:txBody>
      </p:sp>
    </p:spTree>
    <p:extLst>
      <p:ext uri="{BB962C8B-B14F-4D97-AF65-F5344CB8AC3E}">
        <p14:creationId xmlns:p14="http://schemas.microsoft.com/office/powerpoint/2010/main" val="21778374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3168129" y="982365"/>
            <a:ext cx="2911866" cy="294658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0624" tIns="30312" rIns="60624" bIns="30312" rtlCol="0" anchor="ctr"/>
          <a:lstStyle/>
          <a:p>
            <a:pPr algn="ctr"/>
            <a:endParaRPr kumimoji="1" lang="ja-JP" altLang="en-US" sz="1662" dirty="0"/>
          </a:p>
        </p:txBody>
      </p:sp>
      <p:sp>
        <p:nvSpPr>
          <p:cNvPr id="21" name="角丸四角形 20"/>
          <p:cNvSpPr/>
          <p:nvPr/>
        </p:nvSpPr>
        <p:spPr>
          <a:xfrm>
            <a:off x="3283250" y="1393439"/>
            <a:ext cx="1816975" cy="2523501"/>
          </a:xfrm>
          <a:prstGeom prst="roundRect">
            <a:avLst/>
          </a:prstGeom>
          <a:pattFill prst="pct10">
            <a:fgClr>
              <a:schemeClr val="accent1"/>
            </a:fgClr>
            <a:bgClr>
              <a:srgbClr val="B6E088"/>
            </a:bgClr>
          </a:patt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624" tIns="30312" rIns="60624" bIns="30312" numCol="1" spcCol="0" rtlCol="0" fromWordArt="0" anchor="ctr" anchorCtr="0" forceAA="0" compatLnSpc="1">
            <a:prstTxWarp prst="textNoShape">
              <a:avLst/>
            </a:prstTxWarp>
            <a:noAutofit/>
          </a:bodyPr>
          <a:lstStyle/>
          <a:p>
            <a:pPr algn="ctr"/>
            <a:endParaRPr kumimoji="1" lang="ja-JP" altLang="en-US" sz="1662"/>
          </a:p>
        </p:txBody>
      </p:sp>
      <p:sp>
        <p:nvSpPr>
          <p:cNvPr id="33" name="角丸四角形 32"/>
          <p:cNvSpPr/>
          <p:nvPr/>
        </p:nvSpPr>
        <p:spPr>
          <a:xfrm>
            <a:off x="1758627" y="1057731"/>
            <a:ext cx="1267662" cy="1446135"/>
          </a:xfrm>
          <a:prstGeom prst="roundRect">
            <a:avLst/>
          </a:prstGeom>
          <a:solidFill>
            <a:srgbClr val="E3F3D1"/>
          </a:solidFill>
        </p:spPr>
        <p:style>
          <a:lnRef idx="2">
            <a:schemeClr val="accent1">
              <a:shade val="50000"/>
            </a:schemeClr>
          </a:lnRef>
          <a:fillRef idx="1">
            <a:schemeClr val="accent1"/>
          </a:fillRef>
          <a:effectRef idx="0">
            <a:schemeClr val="accent1"/>
          </a:effectRef>
          <a:fontRef idx="minor">
            <a:schemeClr val="lt1"/>
          </a:fontRef>
        </p:style>
        <p:txBody>
          <a:bodyPr lIns="60624" tIns="30312" rIns="60624" bIns="30312" rtlCol="0" anchor="ctr"/>
          <a:lstStyle/>
          <a:p>
            <a:pPr algn="ctr"/>
            <a:endParaRPr lang="en-US" altLang="ja-JP" sz="923" dirty="0">
              <a:solidFill>
                <a:schemeClr val="tx1"/>
              </a:solidFill>
            </a:endParaRPr>
          </a:p>
          <a:p>
            <a:pPr algn="ctr"/>
            <a:endParaRPr lang="en-US" altLang="ja-JP" sz="923" dirty="0">
              <a:solidFill>
                <a:schemeClr val="tx1"/>
              </a:solidFill>
            </a:endParaRPr>
          </a:p>
          <a:p>
            <a:pPr algn="ctr"/>
            <a:endParaRPr lang="en-US" altLang="ja-JP" sz="923" dirty="0">
              <a:solidFill>
                <a:schemeClr val="tx1"/>
              </a:solidFill>
            </a:endParaRPr>
          </a:p>
          <a:p>
            <a:pPr algn="ctr"/>
            <a:endParaRPr lang="en-US" altLang="ja-JP" sz="923" dirty="0">
              <a:solidFill>
                <a:schemeClr val="tx1"/>
              </a:solidFill>
            </a:endParaRPr>
          </a:p>
          <a:p>
            <a:pPr algn="ctr"/>
            <a:endParaRPr lang="en-US" altLang="ja-JP" sz="923" dirty="0">
              <a:solidFill>
                <a:schemeClr val="tx1"/>
              </a:solidFill>
            </a:endParaRPr>
          </a:p>
          <a:p>
            <a:pPr algn="ctr"/>
            <a:endParaRPr lang="en-US" altLang="ja-JP" sz="923" dirty="0">
              <a:solidFill>
                <a:schemeClr val="tx1"/>
              </a:solidFill>
            </a:endParaRPr>
          </a:p>
          <a:p>
            <a:pPr algn="ctr"/>
            <a:endParaRPr lang="en-US" altLang="ja-JP" sz="923" dirty="0">
              <a:solidFill>
                <a:schemeClr val="tx1"/>
              </a:solidFill>
            </a:endParaRPr>
          </a:p>
          <a:p>
            <a:pPr algn="ctr"/>
            <a:endParaRPr lang="en-US" altLang="ja-JP" sz="923" dirty="0">
              <a:solidFill>
                <a:schemeClr val="tx1"/>
              </a:solidFill>
            </a:endParaRPr>
          </a:p>
          <a:p>
            <a:pPr algn="ctr"/>
            <a:endParaRPr lang="en-US" altLang="ja-JP" sz="923" dirty="0">
              <a:solidFill>
                <a:schemeClr val="tx1"/>
              </a:solidFill>
            </a:endParaRPr>
          </a:p>
        </p:txBody>
      </p:sp>
      <p:sp>
        <p:nvSpPr>
          <p:cNvPr id="34" name="角丸四角形 33"/>
          <p:cNvSpPr/>
          <p:nvPr/>
        </p:nvSpPr>
        <p:spPr>
          <a:xfrm>
            <a:off x="3795082" y="804374"/>
            <a:ext cx="1614245" cy="261128"/>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60624" tIns="30312" rIns="60624" bIns="30312" rtlCol="0" anchor="ctr"/>
          <a:lstStyle/>
          <a:p>
            <a:pPr algn="ctr" defTabSz="606255">
              <a:defRPr/>
            </a:pPr>
            <a:r>
              <a:rPr lang="ja-JP" altLang="en-US" sz="1385" b="1" kern="0" dirty="0">
                <a:solidFill>
                  <a:prstClr val="white"/>
                </a:solidFill>
                <a:latin typeface="Calibri"/>
                <a:ea typeface="ＭＳ Ｐゴシック"/>
              </a:rPr>
              <a:t>市区町村</a:t>
            </a:r>
          </a:p>
        </p:txBody>
      </p:sp>
      <p:sp>
        <p:nvSpPr>
          <p:cNvPr id="41" name="角丸四角形 40"/>
          <p:cNvSpPr/>
          <p:nvPr/>
        </p:nvSpPr>
        <p:spPr>
          <a:xfrm>
            <a:off x="6233724" y="982363"/>
            <a:ext cx="2435357" cy="2934576"/>
          </a:xfrm>
          <a:prstGeom prst="roundRect">
            <a:avLst/>
          </a:prstGeom>
          <a:solidFill>
            <a:srgbClr val="FFFF99"/>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0624" tIns="30312" rIns="60624" bIns="30312" rtlCol="0" anchor="t" anchorCtr="0"/>
          <a:lstStyle/>
          <a:p>
            <a:endParaRPr lang="en-US" altLang="ja-JP" sz="1015" b="1" dirty="0">
              <a:solidFill>
                <a:schemeClr val="tx1"/>
              </a:solidFill>
            </a:endParaRPr>
          </a:p>
          <a:p>
            <a:endParaRPr lang="en-US" altLang="ja-JP" sz="1015" b="1" dirty="0">
              <a:solidFill>
                <a:schemeClr val="tx1"/>
              </a:solidFill>
            </a:endParaRPr>
          </a:p>
          <a:p>
            <a:endParaRPr lang="en-US" altLang="ja-JP" sz="1015" b="1" dirty="0">
              <a:solidFill>
                <a:schemeClr val="tx1"/>
              </a:solidFill>
            </a:endParaRPr>
          </a:p>
          <a:p>
            <a:endParaRPr lang="en-US" altLang="ja-JP" sz="1015" b="1" dirty="0">
              <a:solidFill>
                <a:schemeClr val="tx1"/>
              </a:solidFill>
            </a:endParaRPr>
          </a:p>
          <a:p>
            <a:endParaRPr lang="en-US" altLang="ja-JP" sz="1015" b="1" dirty="0">
              <a:solidFill>
                <a:schemeClr val="tx1"/>
              </a:solidFill>
            </a:endParaRPr>
          </a:p>
          <a:p>
            <a:endParaRPr lang="en-US" altLang="ja-JP" sz="1015" b="1" dirty="0">
              <a:solidFill>
                <a:schemeClr val="tx1"/>
              </a:solidFill>
            </a:endParaRPr>
          </a:p>
          <a:p>
            <a:endParaRPr lang="en-US" altLang="ja-JP" sz="1015" b="1" dirty="0">
              <a:solidFill>
                <a:schemeClr val="tx1"/>
              </a:solidFill>
            </a:endParaRPr>
          </a:p>
          <a:p>
            <a:endParaRPr lang="en-US" altLang="ja-JP" sz="1015" b="1" dirty="0">
              <a:solidFill>
                <a:schemeClr val="tx1"/>
              </a:solidFill>
            </a:endParaRPr>
          </a:p>
          <a:p>
            <a:endParaRPr lang="en-US" altLang="ja-JP" sz="1015" b="1" dirty="0">
              <a:solidFill>
                <a:schemeClr val="tx1"/>
              </a:solidFill>
            </a:endParaRPr>
          </a:p>
          <a:p>
            <a:endParaRPr lang="en-US" altLang="ja-JP" sz="1015" b="1" dirty="0">
              <a:solidFill>
                <a:schemeClr val="tx1"/>
              </a:solidFill>
            </a:endParaRPr>
          </a:p>
          <a:p>
            <a:endParaRPr lang="en-US" altLang="ja-JP" sz="1015" b="1" dirty="0">
              <a:solidFill>
                <a:schemeClr val="tx1"/>
              </a:solidFill>
            </a:endParaRPr>
          </a:p>
          <a:p>
            <a:endParaRPr lang="en-US" altLang="ja-JP" sz="1015" b="1" dirty="0">
              <a:solidFill>
                <a:schemeClr val="tx1"/>
              </a:solidFill>
            </a:endParaRPr>
          </a:p>
          <a:p>
            <a:endParaRPr lang="en-US" altLang="ja-JP" sz="1015" b="1" dirty="0">
              <a:solidFill>
                <a:schemeClr val="tx1"/>
              </a:solidFill>
            </a:endParaRPr>
          </a:p>
          <a:p>
            <a:endParaRPr lang="en-US" altLang="ja-JP" sz="1015" b="1" dirty="0">
              <a:solidFill>
                <a:schemeClr val="tx1"/>
              </a:solidFill>
            </a:endParaRPr>
          </a:p>
        </p:txBody>
      </p:sp>
      <p:sp>
        <p:nvSpPr>
          <p:cNvPr id="42" name="角丸四角形 41"/>
          <p:cNvSpPr/>
          <p:nvPr/>
        </p:nvSpPr>
        <p:spPr>
          <a:xfrm>
            <a:off x="5162931" y="1240510"/>
            <a:ext cx="850233" cy="2526712"/>
          </a:xfrm>
          <a:prstGeom prst="roundRect">
            <a:avLst/>
          </a:prstGeom>
          <a:solidFill>
            <a:srgbClr val="FFFF00"/>
          </a:solidFill>
          <a:ln w="22225" cap="flat" cmpd="sng" algn="ctr">
            <a:solidFill>
              <a:srgbClr val="BBE0E3">
                <a:shade val="50000"/>
              </a:srgbClr>
            </a:solidFill>
            <a:prstDash val="solid"/>
          </a:ln>
          <a:effectLst/>
        </p:spPr>
        <p:txBody>
          <a:bodyPr lIns="44572" tIns="22286" rIns="44572" bIns="22286" spcCol="0" rtlCol="0" anchor="ctr"/>
          <a:lstStyle/>
          <a:p>
            <a:pPr algn="ctr" defTabSz="606255">
              <a:lnSpc>
                <a:spcPts val="867"/>
              </a:lnSpc>
              <a:defRPr/>
            </a:pPr>
            <a:endParaRPr lang="en-US" altLang="ja-JP" sz="1015" b="1" kern="0" dirty="0">
              <a:latin typeface="+mj-ea"/>
              <a:ea typeface="+mj-ea"/>
              <a:cs typeface="メイリオ" pitchFamily="50" charset="-128"/>
            </a:endParaRPr>
          </a:p>
          <a:p>
            <a:pPr algn="ctr" defTabSz="606255">
              <a:lnSpc>
                <a:spcPts val="867"/>
              </a:lnSpc>
              <a:defRPr/>
            </a:pPr>
            <a:endParaRPr lang="en-US" altLang="ja-JP" sz="1015" b="1" kern="0" dirty="0">
              <a:latin typeface="+mj-ea"/>
              <a:ea typeface="+mj-ea"/>
              <a:cs typeface="メイリオ" pitchFamily="50" charset="-128"/>
            </a:endParaRPr>
          </a:p>
          <a:p>
            <a:pPr defTabSz="606255">
              <a:defRPr/>
            </a:pPr>
            <a:r>
              <a:rPr lang="ja-JP" altLang="en-US" sz="1015" b="1" kern="0" dirty="0">
                <a:latin typeface="+mj-ea"/>
                <a:ea typeface="+mj-ea"/>
                <a:cs typeface="メイリオ" pitchFamily="50" charset="-128"/>
              </a:rPr>
              <a:t>虐待の事実が認められた事例</a:t>
            </a:r>
            <a:endParaRPr lang="en-US" altLang="ja-JP" sz="1015" b="1" kern="0" dirty="0">
              <a:latin typeface="+mj-ea"/>
              <a:ea typeface="+mj-ea"/>
              <a:cs typeface="メイリオ" pitchFamily="50" charset="-128"/>
            </a:endParaRPr>
          </a:p>
          <a:p>
            <a:pPr defTabSz="606255">
              <a:lnSpc>
                <a:spcPts val="1108"/>
              </a:lnSpc>
              <a:defRPr/>
            </a:pPr>
            <a:endParaRPr lang="en-US" altLang="ja-JP" sz="1015" b="1" kern="0" dirty="0">
              <a:latin typeface="+mj-ea"/>
              <a:ea typeface="+mj-ea"/>
              <a:cs typeface="メイリオ" pitchFamily="50" charset="-128"/>
            </a:endParaRPr>
          </a:p>
          <a:p>
            <a:pPr defTabSz="606255">
              <a:lnSpc>
                <a:spcPts val="1108"/>
              </a:lnSpc>
              <a:defRPr/>
            </a:pPr>
            <a:endParaRPr lang="en-US" altLang="ja-JP" sz="1015" b="1" kern="0" dirty="0">
              <a:latin typeface="+mj-ea"/>
              <a:ea typeface="+mj-ea"/>
              <a:cs typeface="メイリオ" pitchFamily="50" charset="-128"/>
            </a:endParaRPr>
          </a:p>
          <a:p>
            <a:pPr defTabSz="606255">
              <a:lnSpc>
                <a:spcPts val="1108"/>
              </a:lnSpc>
              <a:defRPr/>
            </a:pPr>
            <a:r>
              <a:rPr lang="ja-JP" altLang="en-US" sz="969" b="1" kern="0" dirty="0">
                <a:latin typeface="+mj-ea"/>
                <a:ea typeface="+mj-ea"/>
                <a:cs typeface="メイリオ" pitchFamily="50" charset="-128"/>
              </a:rPr>
              <a:t>　　　　　　　</a:t>
            </a:r>
            <a:r>
              <a:rPr lang="ja-JP" altLang="en-US" sz="1015" b="1" kern="0" dirty="0">
                <a:latin typeface="+mj-ea"/>
                <a:ea typeface="+mj-ea"/>
                <a:cs typeface="メイリオ" pitchFamily="50" charset="-128"/>
              </a:rPr>
              <a:t>　　　　　　</a:t>
            </a:r>
            <a:endParaRPr lang="en-US" altLang="ja-JP" sz="1015" b="1" kern="0" dirty="0">
              <a:latin typeface="+mj-ea"/>
              <a:ea typeface="+mj-ea"/>
              <a:cs typeface="メイリオ" pitchFamily="50" charset="-128"/>
            </a:endParaRPr>
          </a:p>
          <a:p>
            <a:pPr defTabSz="606255">
              <a:lnSpc>
                <a:spcPts val="1108"/>
              </a:lnSpc>
              <a:defRPr/>
            </a:pPr>
            <a:r>
              <a:rPr lang="ja-JP" altLang="en-US" sz="1015" kern="0" dirty="0">
                <a:latin typeface="+mj-ea"/>
                <a:ea typeface="+mj-ea"/>
                <a:cs typeface="メイリオ" pitchFamily="50" charset="-128"/>
              </a:rPr>
              <a:t>（死亡事例：</a:t>
            </a:r>
            <a:r>
              <a:rPr lang="en-US" altLang="ja-JP" sz="1015" kern="0" dirty="0">
                <a:latin typeface="+mj-ea"/>
                <a:ea typeface="+mj-ea"/>
                <a:cs typeface="メイリオ" pitchFamily="50" charset="-128"/>
              </a:rPr>
              <a:t>1</a:t>
            </a:r>
            <a:r>
              <a:rPr lang="ja-JP" altLang="en-US" sz="1015" kern="0" dirty="0">
                <a:latin typeface="+mj-ea"/>
                <a:ea typeface="+mj-ea"/>
                <a:cs typeface="メイリオ" pitchFamily="50" charset="-128"/>
              </a:rPr>
              <a:t>人）</a:t>
            </a:r>
            <a:endParaRPr lang="en-US" altLang="ja-JP" sz="1015" kern="0" dirty="0">
              <a:latin typeface="+mj-ea"/>
              <a:ea typeface="+mj-ea"/>
              <a:cs typeface="メイリオ" pitchFamily="50" charset="-128"/>
            </a:endParaRPr>
          </a:p>
          <a:p>
            <a:pPr defTabSz="606255">
              <a:lnSpc>
                <a:spcPts val="1108"/>
              </a:lnSpc>
              <a:defRPr/>
            </a:pPr>
            <a:endParaRPr lang="en-US" altLang="ja-JP" sz="1015" b="1" kern="0" dirty="0">
              <a:latin typeface="+mj-ea"/>
              <a:ea typeface="+mj-ea"/>
              <a:cs typeface="メイリオ" pitchFamily="50" charset="-128"/>
            </a:endParaRPr>
          </a:p>
          <a:p>
            <a:pPr defTabSz="606255">
              <a:lnSpc>
                <a:spcPts val="1108"/>
              </a:lnSpc>
              <a:defRPr/>
            </a:pPr>
            <a:r>
              <a:rPr lang="ja-JP" altLang="en-US" sz="1015" kern="0" dirty="0">
                <a:latin typeface="+mj-ea"/>
                <a:ea typeface="+mj-ea"/>
                <a:cs typeface="メイリオ" pitchFamily="50" charset="-128"/>
              </a:rPr>
              <a:t>被虐待者数</a:t>
            </a:r>
            <a:endParaRPr lang="en-US" altLang="ja-JP" sz="1015" kern="0" dirty="0">
              <a:latin typeface="+mj-ea"/>
              <a:ea typeface="+mj-ea"/>
              <a:cs typeface="メイリオ" pitchFamily="50" charset="-128"/>
            </a:endParaRPr>
          </a:p>
          <a:p>
            <a:pPr defTabSz="606255">
              <a:lnSpc>
                <a:spcPts val="1108"/>
              </a:lnSpc>
              <a:defRPr/>
            </a:pPr>
            <a:r>
              <a:rPr lang="en-US" altLang="ja-JP" sz="1015" kern="0" dirty="0">
                <a:latin typeface="+mj-ea"/>
                <a:ea typeface="+mj-ea"/>
                <a:cs typeface="メイリオ" pitchFamily="50" charset="-128"/>
              </a:rPr>
              <a:t>1,570</a:t>
            </a:r>
            <a:r>
              <a:rPr lang="ja-JP" altLang="en-US" sz="1015" kern="0" dirty="0">
                <a:latin typeface="+mj-ea"/>
                <a:ea typeface="+mj-ea"/>
                <a:cs typeface="メイリオ" pitchFamily="50" charset="-128"/>
              </a:rPr>
              <a:t>人</a:t>
            </a:r>
            <a:endParaRPr lang="en-US" altLang="ja-JP" sz="1015" kern="0" dirty="0">
              <a:latin typeface="+mj-ea"/>
              <a:ea typeface="+mj-ea"/>
              <a:cs typeface="メイリオ" pitchFamily="50" charset="-128"/>
            </a:endParaRPr>
          </a:p>
          <a:p>
            <a:pPr defTabSz="606255">
              <a:lnSpc>
                <a:spcPts val="1108"/>
              </a:lnSpc>
              <a:defRPr/>
            </a:pPr>
            <a:endParaRPr lang="en-US" altLang="ja-JP" sz="1015" kern="0" dirty="0">
              <a:latin typeface="+mj-ea"/>
              <a:ea typeface="+mj-ea"/>
              <a:cs typeface="メイリオ" pitchFamily="50" charset="-128"/>
            </a:endParaRPr>
          </a:p>
          <a:p>
            <a:pPr defTabSz="606255">
              <a:lnSpc>
                <a:spcPts val="1108"/>
              </a:lnSpc>
              <a:defRPr/>
            </a:pPr>
            <a:r>
              <a:rPr lang="ja-JP" altLang="en-US" sz="1015" kern="0" dirty="0">
                <a:latin typeface="+mj-ea"/>
                <a:ea typeface="+mj-ea"/>
                <a:cs typeface="メイリオ" pitchFamily="50" charset="-128"/>
              </a:rPr>
              <a:t>虐待者数</a:t>
            </a:r>
            <a:endParaRPr lang="en-US" altLang="ja-JP" sz="1015" kern="0" dirty="0">
              <a:latin typeface="+mj-ea"/>
              <a:ea typeface="+mj-ea"/>
              <a:cs typeface="メイリオ" pitchFamily="50" charset="-128"/>
            </a:endParaRPr>
          </a:p>
          <a:p>
            <a:pPr defTabSz="606255">
              <a:lnSpc>
                <a:spcPts val="1108"/>
              </a:lnSpc>
              <a:defRPr/>
            </a:pPr>
            <a:r>
              <a:rPr lang="en-US" altLang="ja-JP" sz="1015" kern="0" dirty="0">
                <a:latin typeface="+mj-ea"/>
                <a:ea typeface="+mj-ea"/>
                <a:cs typeface="メイリオ" pitchFamily="50" charset="-128"/>
              </a:rPr>
              <a:t>1,727</a:t>
            </a:r>
            <a:r>
              <a:rPr lang="ja-JP" altLang="en-US" sz="1015" kern="0" dirty="0">
                <a:latin typeface="+mj-ea"/>
                <a:ea typeface="+mj-ea"/>
                <a:cs typeface="メイリオ" pitchFamily="50" charset="-128"/>
              </a:rPr>
              <a:t>人</a:t>
            </a:r>
            <a:endParaRPr lang="en-US" altLang="ja-JP" sz="1015" kern="0" dirty="0">
              <a:latin typeface="+mj-ea"/>
              <a:ea typeface="+mj-ea"/>
              <a:cs typeface="メイリオ" pitchFamily="50" charset="-128"/>
            </a:endParaRPr>
          </a:p>
          <a:p>
            <a:pPr defTabSz="606255">
              <a:lnSpc>
                <a:spcPts val="1108"/>
              </a:lnSpc>
              <a:defRPr/>
            </a:pPr>
            <a:endParaRPr lang="en-US" altLang="ja-JP" sz="1015" kern="0" dirty="0">
              <a:latin typeface="+mj-ea"/>
              <a:ea typeface="+mj-ea"/>
              <a:cs typeface="メイリオ" pitchFamily="50" charset="-128"/>
            </a:endParaRPr>
          </a:p>
          <a:p>
            <a:pPr defTabSz="606255">
              <a:lnSpc>
                <a:spcPts val="1108"/>
              </a:lnSpc>
              <a:defRPr/>
            </a:pPr>
            <a:endParaRPr lang="en-US" altLang="ja-JP" sz="1292" kern="0" dirty="0">
              <a:latin typeface="+mj-ea"/>
              <a:ea typeface="+mj-ea"/>
              <a:cs typeface="メイリオ" pitchFamily="50" charset="-128"/>
            </a:endParaRPr>
          </a:p>
        </p:txBody>
      </p:sp>
      <p:sp>
        <p:nvSpPr>
          <p:cNvPr id="15" name="角丸四角形 14"/>
          <p:cNvSpPr/>
          <p:nvPr/>
        </p:nvSpPr>
        <p:spPr>
          <a:xfrm>
            <a:off x="6400485" y="818450"/>
            <a:ext cx="2115713" cy="221636"/>
          </a:xfrm>
          <a:prstGeom prst="roundRect">
            <a:avLst/>
          </a:prstGeom>
          <a:gradFill flip="none" rotWithShape="1">
            <a:gsLst>
              <a:gs pos="0">
                <a:schemeClr val="accent6"/>
              </a:gs>
              <a:gs pos="80000">
                <a:schemeClr val="accent6"/>
              </a:gs>
              <a:gs pos="100000">
                <a:schemeClr val="accent6">
                  <a:lumMod val="20000"/>
                  <a:lumOff val="80000"/>
                </a:schemeClr>
              </a:gs>
            </a:gsLst>
            <a:lin ang="16200000" scaled="1"/>
            <a:tileRect/>
          </a:gra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292" b="1" dirty="0">
                <a:solidFill>
                  <a:schemeClr val="bg1"/>
                </a:solidFill>
              </a:rPr>
              <a:t>虐待事例に対する措置</a:t>
            </a:r>
          </a:p>
        </p:txBody>
      </p:sp>
      <p:sp>
        <p:nvSpPr>
          <p:cNvPr id="44" name="AutoShape 2"/>
          <p:cNvSpPr>
            <a:spLocks noChangeArrowheads="1"/>
          </p:cNvSpPr>
          <p:nvPr/>
        </p:nvSpPr>
        <p:spPr bwMode="auto">
          <a:xfrm>
            <a:off x="1584254" y="347513"/>
            <a:ext cx="5711194" cy="364564"/>
          </a:xfrm>
          <a:prstGeom prst="bevel">
            <a:avLst>
              <a:gd name="adj" fmla="val 12500"/>
            </a:avLst>
          </a:prstGeom>
          <a:solidFill>
            <a:srgbClr val="FFFF99"/>
          </a:solidFill>
          <a:ln w="9525">
            <a:solidFill>
              <a:srgbClr val="000000"/>
            </a:solidFill>
            <a:miter lim="800000"/>
            <a:headEnd/>
            <a:tailEnd/>
          </a:ln>
        </p:spPr>
        <p:txBody>
          <a:bodyPr wrap="square" lIns="60624" tIns="30312" rIns="60624" bIns="30312" anchor="ctr">
            <a:spAutoFit/>
          </a:bodyPr>
          <a:lstStyle/>
          <a:p>
            <a:pPr algn="ctr" defTabSz="606255">
              <a:defRPr/>
            </a:pPr>
            <a:r>
              <a:rPr lang="ja-JP" altLang="en-US" sz="1385" b="1" kern="0" dirty="0">
                <a:solidFill>
                  <a:srgbClr val="2D2D8A">
                    <a:lumMod val="75000"/>
                  </a:srgbClr>
                </a:solidFill>
                <a:latin typeface="+mj-ea"/>
                <a:ea typeface="+mj-ea"/>
              </a:rPr>
              <a:t>平成２９年度　障害者虐待対応状況調査＜養護者による障害者虐待＞</a:t>
            </a:r>
          </a:p>
        </p:txBody>
      </p:sp>
      <p:sp>
        <p:nvSpPr>
          <p:cNvPr id="45" name="角丸四角形 44"/>
          <p:cNvSpPr/>
          <p:nvPr/>
        </p:nvSpPr>
        <p:spPr>
          <a:xfrm>
            <a:off x="396629" y="818451"/>
            <a:ext cx="1283213" cy="3098489"/>
          </a:xfrm>
          <a:prstGeom prst="roundRect">
            <a:avLst/>
          </a:prstGeom>
          <a:solidFill>
            <a:schemeClr val="tx2">
              <a:lumMod val="20000"/>
              <a:lumOff val="80000"/>
            </a:schemeClr>
          </a:solidFill>
          <a:ln w="25400">
            <a:solidFill>
              <a:schemeClr val="accent1">
                <a:shade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0624" tIns="30312" rIns="60624" bIns="30312" rtlCol="0" anchor="t" anchorCtr="0"/>
          <a:lstStyle/>
          <a:p>
            <a:pPr algn="ctr"/>
            <a:endParaRPr lang="en-US" altLang="ja-JP" sz="1015" b="1" dirty="0">
              <a:solidFill>
                <a:schemeClr val="accent1">
                  <a:lumMod val="75000"/>
                </a:schemeClr>
              </a:solidFill>
              <a:latin typeface="メイリオ" pitchFamily="50" charset="-128"/>
              <a:ea typeface="メイリオ" pitchFamily="50" charset="-128"/>
              <a:cs typeface="メイリオ" pitchFamily="50" charset="-128"/>
            </a:endParaRPr>
          </a:p>
          <a:p>
            <a:pPr algn="ctr"/>
            <a:r>
              <a:rPr lang="ja-JP" altLang="en-US" sz="1292" b="1" dirty="0">
                <a:solidFill>
                  <a:schemeClr val="accent1">
                    <a:lumMod val="75000"/>
                  </a:schemeClr>
                </a:solidFill>
                <a:latin typeface="メイリオ" pitchFamily="50" charset="-128"/>
                <a:ea typeface="メイリオ" pitchFamily="50" charset="-128"/>
                <a:cs typeface="メイリオ" pitchFamily="50" charset="-128"/>
              </a:rPr>
              <a:t>相談</a:t>
            </a:r>
            <a:endParaRPr lang="en-US" altLang="ja-JP" sz="1292" b="1" dirty="0">
              <a:solidFill>
                <a:schemeClr val="accent1">
                  <a:lumMod val="75000"/>
                </a:schemeClr>
              </a:solidFill>
              <a:latin typeface="メイリオ" pitchFamily="50" charset="-128"/>
              <a:ea typeface="メイリオ" pitchFamily="50" charset="-128"/>
              <a:cs typeface="メイリオ" pitchFamily="50" charset="-128"/>
            </a:endParaRPr>
          </a:p>
          <a:p>
            <a:pPr algn="ctr"/>
            <a:r>
              <a:rPr lang="ja-JP" altLang="en-US" sz="1292" b="1" dirty="0">
                <a:solidFill>
                  <a:schemeClr val="accent1">
                    <a:lumMod val="75000"/>
                  </a:schemeClr>
                </a:solidFill>
                <a:latin typeface="メイリオ" pitchFamily="50" charset="-128"/>
                <a:ea typeface="メイリオ" pitchFamily="50" charset="-128"/>
                <a:cs typeface="メイリオ" pitchFamily="50" charset="-128"/>
              </a:rPr>
              <a:t>通報</a:t>
            </a:r>
            <a:r>
              <a:rPr lang="ja-JP" altLang="en-US" sz="1015" b="1" dirty="0">
                <a:solidFill>
                  <a:schemeClr val="accent1">
                    <a:lumMod val="75000"/>
                  </a:schemeClr>
                </a:solidFill>
                <a:latin typeface="メイリオ" pitchFamily="50" charset="-128"/>
                <a:ea typeface="メイリオ" pitchFamily="50" charset="-128"/>
                <a:cs typeface="メイリオ" pitchFamily="50" charset="-128"/>
              </a:rPr>
              <a:t>　</a:t>
            </a:r>
          </a:p>
        </p:txBody>
      </p:sp>
      <p:sp>
        <p:nvSpPr>
          <p:cNvPr id="46" name="円/楕円 45"/>
          <p:cNvSpPr/>
          <p:nvPr/>
        </p:nvSpPr>
        <p:spPr>
          <a:xfrm>
            <a:off x="655292" y="1594714"/>
            <a:ext cx="801417" cy="28579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624" tIns="30312" rIns="60624" bIns="30312" numCol="1" spcCol="0" rtlCol="0" fromWordArt="0" anchor="ctr" anchorCtr="0" forceAA="0" compatLnSpc="1">
            <a:prstTxWarp prst="textNoShape">
              <a:avLst/>
            </a:prstTxWarp>
            <a:spAutoFit/>
          </a:bodyPr>
          <a:lstStyle/>
          <a:p>
            <a:pPr algn="ctr"/>
            <a:r>
              <a:rPr lang="en-US" altLang="ja-JP" sz="923" b="1" dirty="0">
                <a:solidFill>
                  <a:schemeClr val="tx1"/>
                </a:solidFill>
                <a:latin typeface="+mj-ea"/>
                <a:ea typeface="+mj-ea"/>
              </a:rPr>
              <a:t>4,649</a:t>
            </a:r>
            <a:r>
              <a:rPr lang="ja-JP" altLang="en-US" sz="923" b="1" dirty="0">
                <a:solidFill>
                  <a:schemeClr val="tx1"/>
                </a:solidFill>
                <a:latin typeface="+mj-ea"/>
                <a:ea typeface="+mj-ea"/>
              </a:rPr>
              <a:t>件</a:t>
            </a:r>
          </a:p>
        </p:txBody>
      </p:sp>
      <p:sp>
        <p:nvSpPr>
          <p:cNvPr id="49" name="大かっこ 48"/>
          <p:cNvSpPr/>
          <p:nvPr/>
        </p:nvSpPr>
        <p:spPr>
          <a:xfrm>
            <a:off x="655292" y="1985910"/>
            <a:ext cx="801417" cy="243576"/>
          </a:xfrm>
          <a:prstGeom prst="bracketPair">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lIns="60624" tIns="30312" rIns="60624" bIns="30312" spcCol="0" rtlCol="0" anchor="ctr"/>
          <a:lstStyle/>
          <a:p>
            <a:pPr algn="ctr"/>
            <a:r>
              <a:rPr lang="ja-JP" altLang="en-US" sz="923" b="1" dirty="0">
                <a:solidFill>
                  <a:schemeClr val="tx2">
                    <a:lumMod val="50000"/>
                  </a:schemeClr>
                </a:solidFill>
              </a:rPr>
              <a:t>主な通報</a:t>
            </a:r>
            <a:endParaRPr lang="en-US" altLang="ja-JP" sz="923" b="1" dirty="0">
              <a:solidFill>
                <a:schemeClr val="tx2">
                  <a:lumMod val="50000"/>
                </a:schemeClr>
              </a:solidFill>
            </a:endParaRPr>
          </a:p>
          <a:p>
            <a:pPr algn="ctr"/>
            <a:r>
              <a:rPr lang="ja-JP" altLang="en-US" sz="923" b="1" dirty="0">
                <a:solidFill>
                  <a:schemeClr val="tx2">
                    <a:lumMod val="50000"/>
                  </a:schemeClr>
                </a:solidFill>
              </a:rPr>
              <a:t>届出者内訳</a:t>
            </a:r>
            <a:endParaRPr kumimoji="1" lang="ja-JP" altLang="en-US" sz="1662" b="1" dirty="0">
              <a:solidFill>
                <a:schemeClr val="tx2">
                  <a:lumMod val="50000"/>
                </a:schemeClr>
              </a:solidFill>
            </a:endParaRPr>
          </a:p>
        </p:txBody>
      </p:sp>
      <p:sp>
        <p:nvSpPr>
          <p:cNvPr id="50" name="正方形/長方形 49"/>
          <p:cNvSpPr/>
          <p:nvPr/>
        </p:nvSpPr>
        <p:spPr>
          <a:xfrm>
            <a:off x="418764" y="2404330"/>
            <a:ext cx="1216344" cy="1362893"/>
          </a:xfrm>
          <a:prstGeom prst="rect">
            <a:avLst/>
          </a:prstGeom>
          <a:solidFill>
            <a:schemeClr val="tx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lIns="33231" rIns="0" rtlCol="0" anchor="ctr"/>
          <a:lstStyle/>
          <a:p>
            <a:pPr defTabSz="823567">
              <a:lnSpc>
                <a:spcPts val="1108"/>
              </a:lnSpc>
            </a:pPr>
            <a:r>
              <a:rPr lang="ja-JP" altLang="en-US" sz="700" dirty="0">
                <a:solidFill>
                  <a:schemeClr val="tx1"/>
                </a:solidFill>
                <a:latin typeface="+mn-ea"/>
              </a:rPr>
              <a:t>●警察　  　　　　　  </a:t>
            </a:r>
            <a:r>
              <a:rPr lang="en-US" altLang="ja-JP" sz="700" dirty="0">
                <a:solidFill>
                  <a:schemeClr val="tx1"/>
                </a:solidFill>
                <a:latin typeface="+mn-ea"/>
              </a:rPr>
              <a:t>(28.2%)</a:t>
            </a:r>
          </a:p>
          <a:p>
            <a:pPr defTabSz="823567">
              <a:lnSpc>
                <a:spcPts val="1108"/>
              </a:lnSpc>
            </a:pPr>
            <a:r>
              <a:rPr lang="ja-JP" altLang="en-US" sz="700" dirty="0">
                <a:solidFill>
                  <a:schemeClr val="tx1"/>
                </a:solidFill>
                <a:latin typeface="+mn-ea"/>
              </a:rPr>
              <a:t>●本人による届出 （</a:t>
            </a:r>
            <a:r>
              <a:rPr lang="en-US" altLang="ja-JP" sz="700" dirty="0">
                <a:solidFill>
                  <a:schemeClr val="tx1"/>
                </a:solidFill>
                <a:latin typeface="+mn-ea"/>
              </a:rPr>
              <a:t>18.4%)</a:t>
            </a:r>
            <a:endParaRPr lang="ja-JP" altLang="en-US" sz="700" dirty="0">
              <a:solidFill>
                <a:schemeClr val="tx1"/>
              </a:solidFill>
              <a:latin typeface="+mn-ea"/>
            </a:endParaRPr>
          </a:p>
          <a:p>
            <a:pPr>
              <a:lnSpc>
                <a:spcPts val="1108"/>
              </a:lnSpc>
            </a:pPr>
            <a:r>
              <a:rPr lang="ja-JP" altLang="en-US" sz="700" dirty="0">
                <a:solidFill>
                  <a:schemeClr val="tx1"/>
                </a:solidFill>
                <a:latin typeface="+mn-ea"/>
              </a:rPr>
              <a:t>●相談支援専門員（</a:t>
            </a:r>
            <a:r>
              <a:rPr lang="en-US" altLang="ja-JP" sz="700" dirty="0">
                <a:solidFill>
                  <a:schemeClr val="tx1"/>
                </a:solidFill>
                <a:latin typeface="+mn-ea"/>
              </a:rPr>
              <a:t>16.5%</a:t>
            </a:r>
            <a:r>
              <a:rPr lang="ja-JP" altLang="en-US" sz="700" dirty="0">
                <a:solidFill>
                  <a:schemeClr val="tx1"/>
                </a:solidFill>
                <a:latin typeface="+mn-ea"/>
              </a:rPr>
              <a:t>）</a:t>
            </a:r>
            <a:endParaRPr lang="en-US" altLang="ja-JP" sz="700" dirty="0">
              <a:solidFill>
                <a:schemeClr val="tx1"/>
              </a:solidFill>
              <a:latin typeface="+mn-ea"/>
            </a:endParaRPr>
          </a:p>
          <a:p>
            <a:pPr>
              <a:lnSpc>
                <a:spcPts val="1108"/>
              </a:lnSpc>
            </a:pPr>
            <a:r>
              <a:rPr lang="ja-JP" altLang="en-US" sz="700" dirty="0">
                <a:solidFill>
                  <a:schemeClr val="tx1"/>
                </a:solidFill>
                <a:latin typeface="+mn-ea"/>
              </a:rPr>
              <a:t>●障害者福祉施設・事業</a:t>
            </a:r>
            <a:endParaRPr lang="en-US" altLang="ja-JP" sz="700" dirty="0">
              <a:solidFill>
                <a:schemeClr val="tx1"/>
              </a:solidFill>
              <a:latin typeface="+mn-ea"/>
            </a:endParaRPr>
          </a:p>
          <a:p>
            <a:pPr>
              <a:lnSpc>
                <a:spcPts val="1108"/>
              </a:lnSpc>
            </a:pPr>
            <a:r>
              <a:rPr lang="ja-JP" altLang="en-US" sz="700" dirty="0">
                <a:solidFill>
                  <a:schemeClr val="tx1"/>
                </a:solidFill>
                <a:latin typeface="+mn-ea"/>
              </a:rPr>
              <a:t>　所の職員　　　　</a:t>
            </a:r>
            <a:r>
              <a:rPr lang="en-US" altLang="ja-JP" sz="700" dirty="0">
                <a:solidFill>
                  <a:schemeClr val="tx1"/>
                </a:solidFill>
                <a:latin typeface="+mn-ea"/>
              </a:rPr>
              <a:t>(14.4%)</a:t>
            </a:r>
            <a:r>
              <a:rPr lang="ja-JP" altLang="en-US" sz="700" dirty="0">
                <a:solidFill>
                  <a:schemeClr val="tx1"/>
                </a:solidFill>
                <a:latin typeface="+mn-ea"/>
              </a:rPr>
              <a:t>　</a:t>
            </a:r>
            <a:endParaRPr lang="en-US" altLang="ja-JP" sz="700" dirty="0">
              <a:solidFill>
                <a:schemeClr val="tx1"/>
              </a:solidFill>
              <a:latin typeface="+mn-ea"/>
            </a:endParaRPr>
          </a:p>
          <a:p>
            <a:pPr>
              <a:lnSpc>
                <a:spcPts val="1108"/>
              </a:lnSpc>
            </a:pPr>
            <a:r>
              <a:rPr lang="ja-JP" altLang="en-US" sz="700" dirty="0">
                <a:solidFill>
                  <a:schemeClr val="tx1"/>
                </a:solidFill>
                <a:latin typeface="+mn-ea"/>
              </a:rPr>
              <a:t>●当該市区町村行政職員</a:t>
            </a:r>
            <a:endParaRPr lang="en-US" altLang="ja-JP" sz="700" dirty="0">
              <a:solidFill>
                <a:schemeClr val="tx1"/>
              </a:solidFill>
              <a:latin typeface="+mn-ea"/>
            </a:endParaRPr>
          </a:p>
          <a:p>
            <a:pPr>
              <a:lnSpc>
                <a:spcPts val="1108"/>
              </a:lnSpc>
            </a:pPr>
            <a:r>
              <a:rPr lang="ja-JP" altLang="en-US" sz="700" dirty="0">
                <a:solidFill>
                  <a:schemeClr val="tx1"/>
                </a:solidFill>
                <a:latin typeface="+mn-ea"/>
              </a:rPr>
              <a:t>                    </a:t>
            </a:r>
            <a:r>
              <a:rPr lang="ja-JP" altLang="en-US" sz="700" dirty="0" smtClean="0">
                <a:solidFill>
                  <a:schemeClr val="tx1"/>
                </a:solidFill>
                <a:latin typeface="+mn-ea"/>
              </a:rPr>
              <a:t>           </a:t>
            </a:r>
            <a:r>
              <a:rPr lang="en-US" altLang="ja-JP" sz="700" dirty="0">
                <a:solidFill>
                  <a:schemeClr val="tx1"/>
                </a:solidFill>
                <a:latin typeface="+mn-ea"/>
              </a:rPr>
              <a:t>(6.3%)</a:t>
            </a:r>
          </a:p>
          <a:p>
            <a:pPr>
              <a:lnSpc>
                <a:spcPts val="1108"/>
              </a:lnSpc>
            </a:pPr>
            <a:r>
              <a:rPr lang="ja-JP" altLang="en-US" sz="700" dirty="0">
                <a:solidFill>
                  <a:schemeClr val="tx1"/>
                </a:solidFill>
                <a:latin typeface="+mn-ea"/>
              </a:rPr>
              <a:t>●家族・親族 　　　</a:t>
            </a:r>
            <a:r>
              <a:rPr lang="en-US" altLang="ja-JP" sz="700" dirty="0">
                <a:solidFill>
                  <a:schemeClr val="tx1"/>
                </a:solidFill>
                <a:latin typeface="+mn-ea"/>
              </a:rPr>
              <a:t>(4.1%)</a:t>
            </a:r>
            <a:r>
              <a:rPr lang="ja-JP" altLang="en-US" sz="700" dirty="0">
                <a:solidFill>
                  <a:schemeClr val="tx1"/>
                </a:solidFill>
                <a:latin typeface="+mn-ea"/>
              </a:rPr>
              <a:t>　　　　　</a:t>
            </a:r>
          </a:p>
        </p:txBody>
      </p:sp>
      <p:sp>
        <p:nvSpPr>
          <p:cNvPr id="51" name="角丸四角形 50"/>
          <p:cNvSpPr/>
          <p:nvPr/>
        </p:nvSpPr>
        <p:spPr>
          <a:xfrm>
            <a:off x="1826851" y="809476"/>
            <a:ext cx="1156449" cy="281362"/>
          </a:xfrm>
          <a:prstGeom prst="roundRect">
            <a:avLst/>
          </a:prstGeom>
        </p:spPr>
        <p:style>
          <a:lnRef idx="0">
            <a:schemeClr val="accent1"/>
          </a:lnRef>
          <a:fillRef idx="3">
            <a:schemeClr val="accent1"/>
          </a:fillRef>
          <a:effectRef idx="3">
            <a:schemeClr val="accent1"/>
          </a:effectRef>
          <a:fontRef idx="minor">
            <a:schemeClr val="lt1"/>
          </a:fontRef>
        </p:style>
        <p:txBody>
          <a:bodyPr lIns="60624" tIns="30312" rIns="60624" bIns="30312" rtlCol="0" anchor="ctr"/>
          <a:lstStyle/>
          <a:p>
            <a:pPr algn="ctr"/>
            <a:r>
              <a:rPr lang="ja-JP" altLang="en-US" sz="1385" b="1" dirty="0">
                <a:solidFill>
                  <a:prstClr val="white"/>
                </a:solidFill>
                <a:latin typeface="ＭＳ Ｐゴシック"/>
              </a:rPr>
              <a:t>都道府県</a:t>
            </a:r>
            <a:endParaRPr lang="en-US" altLang="ja-JP" sz="1385" b="1" dirty="0">
              <a:solidFill>
                <a:prstClr val="white"/>
              </a:solidFill>
              <a:latin typeface="ＭＳ Ｐゴシック"/>
            </a:endParaRPr>
          </a:p>
        </p:txBody>
      </p:sp>
      <p:sp>
        <p:nvSpPr>
          <p:cNvPr id="53" name="角丸四角形 52"/>
          <p:cNvSpPr/>
          <p:nvPr/>
        </p:nvSpPr>
        <p:spPr>
          <a:xfrm>
            <a:off x="2171156" y="1235527"/>
            <a:ext cx="731158" cy="719224"/>
          </a:xfrm>
          <a:prstGeom prst="roundRect">
            <a:avLst/>
          </a:prstGeom>
          <a:solidFill>
            <a:srgbClr val="FFFFFF"/>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33231" tIns="22286" rIns="33231" bIns="22286" spcCol="0" rtlCol="0" anchor="ctr"/>
          <a:lstStyle/>
          <a:p>
            <a:pPr defTabSz="606255">
              <a:lnSpc>
                <a:spcPts val="1015"/>
              </a:lnSpc>
              <a:defRPr/>
            </a:pPr>
            <a:r>
              <a:rPr lang="ja-JP" altLang="en-US" sz="923" kern="0" dirty="0">
                <a:latin typeface="+mj-ea"/>
                <a:ea typeface="+mj-ea"/>
                <a:cs typeface="メイリオ" pitchFamily="50" charset="-128"/>
              </a:rPr>
              <a:t>市区町村に連絡した事例　</a:t>
            </a:r>
            <a:r>
              <a:rPr lang="en-US" altLang="ja-JP" sz="923" b="1" kern="0" dirty="0">
                <a:latin typeface="+mn-ea"/>
                <a:cs typeface="メイリオ" pitchFamily="50" charset="-128"/>
              </a:rPr>
              <a:t>37</a:t>
            </a:r>
            <a:r>
              <a:rPr lang="ja-JP" altLang="en-US" sz="831" b="1" kern="0" dirty="0">
                <a:latin typeface="+mj-ea"/>
                <a:ea typeface="+mj-ea"/>
                <a:cs typeface="メイリオ" pitchFamily="50" charset="-128"/>
              </a:rPr>
              <a:t>件</a:t>
            </a:r>
            <a:r>
              <a:rPr lang="ja-JP" altLang="en-US" sz="923" kern="0" dirty="0">
                <a:latin typeface="+mj-ea"/>
                <a:ea typeface="+mj-ea"/>
                <a:cs typeface="メイリオ" pitchFamily="50" charset="-128"/>
              </a:rPr>
              <a:t>　</a:t>
            </a:r>
            <a:endParaRPr lang="en-US" altLang="ja-JP" sz="923" kern="0" dirty="0">
              <a:latin typeface="+mj-ea"/>
              <a:ea typeface="+mj-ea"/>
              <a:cs typeface="メイリオ" pitchFamily="50" charset="-128"/>
            </a:endParaRPr>
          </a:p>
        </p:txBody>
      </p:sp>
      <p:sp>
        <p:nvSpPr>
          <p:cNvPr id="58" name="角丸四角形 57"/>
          <p:cNvSpPr/>
          <p:nvPr/>
        </p:nvSpPr>
        <p:spPr>
          <a:xfrm>
            <a:off x="1829230" y="1985911"/>
            <a:ext cx="1081048" cy="431072"/>
          </a:xfrm>
          <a:prstGeom prst="roundRect">
            <a:avLst/>
          </a:prstGeom>
          <a:solidFill>
            <a:srgbClr val="FFFFFF"/>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4572" tIns="22286" rIns="44572" bIns="22286" spcCol="0" rtlCol="0" anchor="ctr"/>
          <a:lstStyle/>
          <a:p>
            <a:pPr defTabSz="606255">
              <a:lnSpc>
                <a:spcPts val="1015"/>
              </a:lnSpc>
              <a:defRPr/>
            </a:pPr>
            <a:r>
              <a:rPr lang="ja-JP" altLang="en-US" sz="923" kern="0" dirty="0">
                <a:latin typeface="+mj-ea"/>
                <a:ea typeface="+mj-ea"/>
                <a:cs typeface="メイリオ" pitchFamily="50" charset="-128"/>
              </a:rPr>
              <a:t>明らかに虐待でないと判断した事例</a:t>
            </a:r>
            <a:r>
              <a:rPr lang="ja-JP" altLang="en-US" sz="923" b="1" kern="0" dirty="0">
                <a:latin typeface="+mj-ea"/>
                <a:ea typeface="+mj-ea"/>
                <a:cs typeface="メイリオ" pitchFamily="50" charset="-128"/>
              </a:rPr>
              <a:t>　</a:t>
            </a:r>
            <a:r>
              <a:rPr lang="en-US" altLang="ja-JP" sz="923" b="1" kern="0" dirty="0">
                <a:latin typeface="+mj-ea"/>
                <a:ea typeface="+mj-ea"/>
                <a:cs typeface="メイリオ" pitchFamily="50" charset="-128"/>
              </a:rPr>
              <a:t>22</a:t>
            </a:r>
            <a:r>
              <a:rPr lang="ja-JP" altLang="en-US" sz="923" b="1" kern="0" dirty="0">
                <a:latin typeface="+mj-ea"/>
                <a:ea typeface="+mj-ea"/>
                <a:cs typeface="メイリオ" pitchFamily="50" charset="-128"/>
              </a:rPr>
              <a:t>件</a:t>
            </a:r>
            <a:r>
              <a:rPr lang="ja-JP" altLang="en-US" sz="923" kern="0" dirty="0">
                <a:latin typeface="+mj-ea"/>
                <a:ea typeface="+mj-ea"/>
                <a:cs typeface="メイリオ" pitchFamily="50" charset="-128"/>
              </a:rPr>
              <a:t>　</a:t>
            </a:r>
            <a:endParaRPr lang="en-US" altLang="ja-JP" sz="923" kern="0" dirty="0">
              <a:latin typeface="+mj-ea"/>
              <a:ea typeface="+mj-ea"/>
              <a:cs typeface="メイリオ" pitchFamily="50" charset="-128"/>
            </a:endParaRPr>
          </a:p>
        </p:txBody>
      </p:sp>
      <p:sp>
        <p:nvSpPr>
          <p:cNvPr id="59" name="右矢印 58"/>
          <p:cNvSpPr/>
          <p:nvPr/>
        </p:nvSpPr>
        <p:spPr>
          <a:xfrm>
            <a:off x="1650881" y="1219110"/>
            <a:ext cx="528239" cy="359823"/>
          </a:xfrm>
          <a:prstGeom prst="rightArrow">
            <a:avLst>
              <a:gd name="adj1" fmla="val 50000"/>
              <a:gd name="adj2" fmla="val 37814"/>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282" tIns="30141" rIns="60282" bIns="30141" numCol="1" spcCol="0" rtlCol="0" fromWordArt="0" anchor="ctr" anchorCtr="0" forceAA="0" compatLnSpc="1">
            <a:prstTxWarp prst="textNoShape">
              <a:avLst/>
            </a:prstTxWarp>
            <a:noAutofit/>
          </a:bodyPr>
          <a:lstStyle/>
          <a:p>
            <a:pPr algn="ctr"/>
            <a:r>
              <a:rPr lang="en-US" altLang="ja-JP" sz="923" b="1" dirty="0">
                <a:latin typeface="+mn-ea"/>
              </a:rPr>
              <a:t>59</a:t>
            </a:r>
            <a:r>
              <a:rPr lang="ja-JP" altLang="en-US" sz="923" b="1" dirty="0">
                <a:latin typeface="+mn-ea"/>
              </a:rPr>
              <a:t>件</a:t>
            </a:r>
          </a:p>
        </p:txBody>
      </p:sp>
      <p:sp>
        <p:nvSpPr>
          <p:cNvPr id="60" name="角丸四角形 59"/>
          <p:cNvSpPr/>
          <p:nvPr/>
        </p:nvSpPr>
        <p:spPr>
          <a:xfrm>
            <a:off x="3383829" y="1531605"/>
            <a:ext cx="1535862" cy="993487"/>
          </a:xfrm>
          <a:prstGeom prst="roundRect">
            <a:avLst/>
          </a:prstGeom>
          <a:solidFill>
            <a:srgbClr val="FFFFFF"/>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4572" tIns="22286" rIns="44572" bIns="22286" spcCol="0" rtlCol="0" anchor="ctr"/>
          <a:lstStyle/>
          <a:p>
            <a:pPr defTabSz="606255">
              <a:lnSpc>
                <a:spcPts val="867"/>
              </a:lnSpc>
              <a:defRPr/>
            </a:pPr>
            <a:r>
              <a:rPr lang="ja-JP" altLang="en-US" sz="1200" kern="0" dirty="0">
                <a:latin typeface="+mj-ea"/>
                <a:ea typeface="+mj-ea"/>
                <a:cs typeface="メイリオ" pitchFamily="50" charset="-128"/>
              </a:rPr>
              <a:t>　</a:t>
            </a:r>
            <a:endParaRPr lang="en-US" altLang="ja-JP" sz="1200" kern="0" dirty="0">
              <a:latin typeface="+mj-ea"/>
              <a:ea typeface="+mj-ea"/>
              <a:cs typeface="メイリオ" pitchFamily="50" charset="-128"/>
            </a:endParaRPr>
          </a:p>
          <a:p>
            <a:pPr defTabSz="606255">
              <a:lnSpc>
                <a:spcPts val="1015"/>
              </a:lnSpc>
              <a:defRPr/>
            </a:pPr>
            <a:r>
              <a:rPr lang="ja-JP" altLang="en-US" sz="923" kern="0" dirty="0">
                <a:latin typeface="+mj-ea"/>
                <a:ea typeface="+mj-ea"/>
                <a:cs typeface="メイリオ" pitchFamily="50" charset="-128"/>
              </a:rPr>
              <a:t> </a:t>
            </a:r>
            <a:endParaRPr lang="en-US" altLang="ja-JP" sz="923" kern="0" dirty="0">
              <a:latin typeface="+mj-ea"/>
              <a:ea typeface="+mj-ea"/>
              <a:cs typeface="メイリオ" pitchFamily="50" charset="-128"/>
            </a:endParaRPr>
          </a:p>
        </p:txBody>
      </p:sp>
      <p:sp>
        <p:nvSpPr>
          <p:cNvPr id="67" name="角丸四角形 66"/>
          <p:cNvSpPr/>
          <p:nvPr/>
        </p:nvSpPr>
        <p:spPr>
          <a:xfrm>
            <a:off x="3383830" y="2580481"/>
            <a:ext cx="1535862" cy="1231375"/>
          </a:xfrm>
          <a:prstGeom prst="roundRect">
            <a:avLst/>
          </a:prstGeom>
          <a:solidFill>
            <a:srgbClr val="FFFFFF"/>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4572" tIns="22286" rIns="44572" bIns="22286" spcCol="0" rtlCol="0" anchor="ctr"/>
          <a:lstStyle/>
          <a:p>
            <a:pPr defTabSz="606255">
              <a:lnSpc>
                <a:spcPts val="867"/>
              </a:lnSpc>
              <a:defRPr/>
            </a:pPr>
            <a:endParaRPr lang="en-US" altLang="ja-JP" sz="923" kern="0" dirty="0">
              <a:latin typeface="+mn-ea"/>
              <a:cs typeface="メイリオ" pitchFamily="50" charset="-128"/>
            </a:endParaRPr>
          </a:p>
        </p:txBody>
      </p:sp>
      <p:sp>
        <p:nvSpPr>
          <p:cNvPr id="69" name="右矢印 68"/>
          <p:cNvSpPr/>
          <p:nvPr/>
        </p:nvSpPr>
        <p:spPr>
          <a:xfrm>
            <a:off x="1722656" y="2878714"/>
            <a:ext cx="1453498" cy="350881"/>
          </a:xfrm>
          <a:prstGeom prst="rightArrow">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282" tIns="30141" rIns="60282" bIns="30141" numCol="1" spcCol="0" rtlCol="0" fromWordArt="0" anchor="ctr" anchorCtr="0" forceAA="0" compatLnSpc="1">
            <a:prstTxWarp prst="textNoShape">
              <a:avLst/>
            </a:prstTxWarp>
            <a:noAutofit/>
          </a:bodyPr>
          <a:lstStyle/>
          <a:p>
            <a:r>
              <a:rPr lang="ja-JP" altLang="en-US" sz="923" b="1" dirty="0">
                <a:latin typeface="+mn-ea"/>
              </a:rPr>
              <a:t>　　</a:t>
            </a:r>
            <a:r>
              <a:rPr lang="en-US" altLang="ja-JP" sz="923" b="1" dirty="0">
                <a:latin typeface="+mn-ea"/>
              </a:rPr>
              <a:t>4,590</a:t>
            </a:r>
            <a:r>
              <a:rPr lang="ja-JP" altLang="en-US" sz="923" b="1" dirty="0">
                <a:latin typeface="+mn-ea"/>
              </a:rPr>
              <a:t>件　　　　　</a:t>
            </a:r>
          </a:p>
        </p:txBody>
      </p:sp>
      <p:sp>
        <p:nvSpPr>
          <p:cNvPr id="70" name="右矢印 69"/>
          <p:cNvSpPr/>
          <p:nvPr/>
        </p:nvSpPr>
        <p:spPr>
          <a:xfrm>
            <a:off x="4919692" y="2049958"/>
            <a:ext cx="335305" cy="304030"/>
          </a:xfrm>
          <a:prstGeom prst="rightArrow">
            <a:avLst/>
          </a:prstGeom>
          <a:solidFill>
            <a:srgbClr val="002060"/>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0624" tIns="30312" rIns="60624" bIns="30312" rtlCol="0" anchor="ctr"/>
          <a:lstStyle/>
          <a:p>
            <a:pPr algn="ctr"/>
            <a:endParaRPr lang="ja-JP" altLang="en-US" sz="923" b="1" dirty="0">
              <a:latin typeface="+mn-ea"/>
            </a:endParaRPr>
          </a:p>
        </p:txBody>
      </p:sp>
      <p:sp>
        <p:nvSpPr>
          <p:cNvPr id="71" name="角丸四角形 70"/>
          <p:cNvSpPr/>
          <p:nvPr/>
        </p:nvSpPr>
        <p:spPr>
          <a:xfrm>
            <a:off x="6310365" y="1087578"/>
            <a:ext cx="2296946" cy="2279132"/>
          </a:xfrm>
          <a:prstGeom prst="roundRect">
            <a:avLst>
              <a:gd name="adj" fmla="val 11417"/>
            </a:avLst>
          </a:prstGeom>
          <a:solidFill>
            <a:srgbClr val="FFFFFF"/>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33231" tIns="33231" rIns="33231" bIns="22286" spcCol="0" rtlCol="0" anchor="t" anchorCtr="0"/>
          <a:lstStyle/>
          <a:p>
            <a:pPr defTabSz="606255">
              <a:lnSpc>
                <a:spcPts val="867"/>
              </a:lnSpc>
              <a:defRPr/>
            </a:pPr>
            <a:endParaRPr lang="en-US" altLang="ja-JP" sz="600" kern="0" dirty="0">
              <a:latin typeface="+mj-ea"/>
              <a:ea typeface="+mj-ea"/>
              <a:cs typeface="メイリオ" pitchFamily="50" charset="-128"/>
            </a:endParaRPr>
          </a:p>
          <a:p>
            <a:pPr defTabSz="606255">
              <a:lnSpc>
                <a:spcPts val="923"/>
              </a:lnSpc>
              <a:defRPr/>
            </a:pPr>
            <a:r>
              <a:rPr lang="ja-JP" altLang="en-US" sz="600" kern="0" dirty="0">
                <a:latin typeface="+mj-ea"/>
                <a:ea typeface="+mj-ea"/>
                <a:cs typeface="メイリオ" pitchFamily="50" charset="-128"/>
              </a:rPr>
              <a:t>①　障害福祉サービスの利用 　 　  </a:t>
            </a:r>
            <a:r>
              <a:rPr lang="en-US" altLang="ja-JP" sz="600" kern="0" dirty="0">
                <a:latin typeface="+mj-ea"/>
                <a:ea typeface="+mj-ea"/>
                <a:cs typeface="メイリオ" pitchFamily="50" charset="-128"/>
              </a:rPr>
              <a:t>43.6%</a:t>
            </a:r>
            <a:r>
              <a:rPr lang="ja-JP" altLang="en-US" sz="600" kern="0" dirty="0">
                <a:latin typeface="+mj-ea"/>
                <a:ea typeface="+mj-ea"/>
                <a:cs typeface="メイリオ" pitchFamily="50" charset="-128"/>
              </a:rPr>
              <a:t> </a:t>
            </a:r>
            <a:endParaRPr lang="en-US" altLang="ja-JP" sz="600" kern="0" dirty="0">
              <a:latin typeface="+mj-ea"/>
              <a:ea typeface="+mj-ea"/>
              <a:cs typeface="メイリオ" pitchFamily="50" charset="-128"/>
            </a:endParaRPr>
          </a:p>
          <a:p>
            <a:pPr defTabSz="606255">
              <a:lnSpc>
                <a:spcPts val="923"/>
              </a:lnSpc>
              <a:defRPr/>
            </a:pPr>
            <a:r>
              <a:rPr lang="ja-JP" altLang="en-US" sz="600" kern="0" dirty="0">
                <a:latin typeface="+mj-ea"/>
                <a:ea typeface="+mj-ea"/>
                <a:cs typeface="メイリオ" pitchFamily="50" charset="-128"/>
              </a:rPr>
              <a:t>②　措置入所　　　　　　　　　　　　   </a:t>
            </a:r>
            <a:r>
              <a:rPr lang="en-US" altLang="ja-JP" sz="600" kern="0" dirty="0">
                <a:latin typeface="+mj-ea"/>
                <a:cs typeface="メイリオ" pitchFamily="50" charset="-128"/>
              </a:rPr>
              <a:t> 12.3</a:t>
            </a:r>
            <a:r>
              <a:rPr lang="en-US" altLang="ja-JP" sz="600" kern="0" dirty="0">
                <a:latin typeface="+mj-ea"/>
                <a:ea typeface="+mj-ea"/>
                <a:cs typeface="メイリオ" pitchFamily="50" charset="-128"/>
              </a:rPr>
              <a:t>%</a:t>
            </a:r>
            <a:r>
              <a:rPr lang="ja-JP" altLang="en-US" sz="600" kern="0" dirty="0">
                <a:latin typeface="+mj-ea"/>
                <a:ea typeface="+mj-ea"/>
                <a:cs typeface="メイリオ" pitchFamily="50" charset="-128"/>
              </a:rPr>
              <a:t>　</a:t>
            </a:r>
            <a:endParaRPr lang="en-US" altLang="ja-JP" sz="600" kern="0" dirty="0">
              <a:latin typeface="+mj-ea"/>
              <a:ea typeface="+mj-ea"/>
              <a:cs typeface="メイリオ" pitchFamily="50" charset="-128"/>
            </a:endParaRPr>
          </a:p>
          <a:p>
            <a:pPr defTabSz="606255">
              <a:lnSpc>
                <a:spcPts val="923"/>
              </a:lnSpc>
              <a:defRPr/>
            </a:pPr>
            <a:r>
              <a:rPr lang="ja-JP" altLang="en-US" sz="600" kern="0" dirty="0">
                <a:latin typeface="+mj-ea"/>
                <a:ea typeface="+mj-ea"/>
                <a:cs typeface="メイリオ" pitchFamily="50" charset="-128"/>
              </a:rPr>
              <a:t>③　①、②以外の一時保護　　    　</a:t>
            </a:r>
            <a:r>
              <a:rPr lang="en-US" altLang="ja-JP" sz="600" kern="0" dirty="0">
                <a:latin typeface="+mj-ea"/>
                <a:cs typeface="メイリオ" pitchFamily="50" charset="-128"/>
              </a:rPr>
              <a:t> 13.1%</a:t>
            </a:r>
            <a:endParaRPr lang="en-US" altLang="ja-JP" sz="600" kern="0" dirty="0">
              <a:latin typeface="+mj-ea"/>
              <a:ea typeface="+mj-ea"/>
              <a:cs typeface="メイリオ" pitchFamily="50" charset="-128"/>
            </a:endParaRPr>
          </a:p>
          <a:p>
            <a:pPr defTabSz="606255">
              <a:lnSpc>
                <a:spcPts val="923"/>
              </a:lnSpc>
              <a:defRPr/>
            </a:pPr>
            <a:r>
              <a:rPr lang="ja-JP" altLang="en-US" sz="600" kern="0" dirty="0">
                <a:latin typeface="+mj-ea"/>
                <a:ea typeface="+mj-ea"/>
                <a:cs typeface="メイリオ" pitchFamily="50" charset="-128"/>
              </a:rPr>
              <a:t>④　医療機関への一時入院　　   </a:t>
            </a:r>
            <a:r>
              <a:rPr lang="en-US" altLang="ja-JP" sz="600" kern="0" dirty="0">
                <a:latin typeface="+mj-ea"/>
                <a:ea typeface="+mj-ea"/>
                <a:cs typeface="メイリオ" pitchFamily="50" charset="-128"/>
              </a:rPr>
              <a:t> </a:t>
            </a:r>
            <a:r>
              <a:rPr lang="ja-JP" altLang="en-US" sz="600" kern="0" dirty="0">
                <a:latin typeface="+mj-ea"/>
                <a:ea typeface="+mj-ea"/>
                <a:cs typeface="メイリオ" pitchFamily="50" charset="-128"/>
              </a:rPr>
              <a:t>　</a:t>
            </a:r>
            <a:r>
              <a:rPr lang="en-US" altLang="ja-JP" sz="600" kern="0" dirty="0">
                <a:latin typeface="+mj-ea"/>
                <a:ea typeface="+mj-ea"/>
                <a:cs typeface="メイリオ" pitchFamily="50" charset="-128"/>
              </a:rPr>
              <a:t>12.7%</a:t>
            </a:r>
          </a:p>
          <a:p>
            <a:pPr defTabSz="606255">
              <a:lnSpc>
                <a:spcPts val="923"/>
              </a:lnSpc>
              <a:defRPr/>
            </a:pPr>
            <a:r>
              <a:rPr lang="ja-JP" altLang="en-US" sz="600" kern="0" dirty="0">
                <a:latin typeface="+mj-ea"/>
                <a:ea typeface="+mj-ea"/>
                <a:cs typeface="メイリオ" pitchFamily="50" charset="-128"/>
              </a:rPr>
              <a:t>⑤　その他                 　　　　　   </a:t>
            </a:r>
            <a:r>
              <a:rPr lang="en-US" altLang="ja-JP" sz="600" kern="0" dirty="0">
                <a:latin typeface="+mj-ea"/>
                <a:ea typeface="+mj-ea"/>
                <a:cs typeface="メイリオ" pitchFamily="50" charset="-128"/>
              </a:rPr>
              <a:t> </a:t>
            </a:r>
            <a:r>
              <a:rPr lang="ja-JP" altLang="en-US" sz="600" kern="0" dirty="0">
                <a:latin typeface="+mj-ea"/>
                <a:ea typeface="+mj-ea"/>
                <a:cs typeface="メイリオ" pitchFamily="50" charset="-128"/>
              </a:rPr>
              <a:t>　</a:t>
            </a:r>
            <a:r>
              <a:rPr lang="en-US" altLang="ja-JP" sz="600" kern="0" dirty="0">
                <a:latin typeface="+mj-ea"/>
                <a:ea typeface="+mj-ea"/>
                <a:cs typeface="メイリオ" pitchFamily="50" charset="-128"/>
              </a:rPr>
              <a:t>18.4%</a:t>
            </a:r>
          </a:p>
          <a:p>
            <a:pPr defTabSz="606255">
              <a:lnSpc>
                <a:spcPts val="923"/>
              </a:lnSpc>
              <a:defRPr/>
            </a:pPr>
            <a:r>
              <a:rPr lang="ja-JP" altLang="en-US" sz="600" kern="0" dirty="0">
                <a:latin typeface="+mj-ea"/>
                <a:ea typeface="+mj-ea"/>
                <a:cs typeface="メイリオ" pitchFamily="50" charset="-128"/>
              </a:rPr>
              <a:t>①～⑤のうち、面会制限を行った事例 　</a:t>
            </a:r>
            <a:endParaRPr lang="en-US" altLang="ja-JP" sz="600" kern="0" dirty="0">
              <a:latin typeface="+mj-ea"/>
              <a:ea typeface="+mj-ea"/>
              <a:cs typeface="メイリオ" pitchFamily="50" charset="-128"/>
            </a:endParaRPr>
          </a:p>
          <a:p>
            <a:pPr defTabSz="606255">
              <a:lnSpc>
                <a:spcPts val="923"/>
              </a:lnSpc>
              <a:defRPr/>
            </a:pPr>
            <a:r>
              <a:rPr lang="ja-JP" altLang="en-US" sz="600" kern="0" dirty="0">
                <a:latin typeface="+mj-ea"/>
                <a:ea typeface="+mj-ea"/>
                <a:cs typeface="メイリオ" pitchFamily="50" charset="-128"/>
              </a:rPr>
              <a:t>　　　　　　　　　　　　　　　　　　　　  　 </a:t>
            </a:r>
            <a:r>
              <a:rPr lang="en-US" altLang="ja-JP" sz="600" kern="0" dirty="0">
                <a:latin typeface="+mj-ea"/>
                <a:ea typeface="+mj-ea"/>
                <a:cs typeface="メイリオ" pitchFamily="50" charset="-128"/>
              </a:rPr>
              <a:t>33.2%</a:t>
            </a:r>
          </a:p>
          <a:p>
            <a:pPr defTabSz="606255">
              <a:lnSpc>
                <a:spcPts val="867"/>
              </a:lnSpc>
              <a:defRPr/>
            </a:pPr>
            <a:endParaRPr lang="en-US" altLang="ja-JP" sz="600" kern="0" dirty="0">
              <a:latin typeface="+mj-ea"/>
              <a:ea typeface="+mj-ea"/>
              <a:cs typeface="メイリオ" pitchFamily="50" charset="-128"/>
            </a:endParaRPr>
          </a:p>
          <a:p>
            <a:pPr defTabSz="606255">
              <a:lnSpc>
                <a:spcPts val="867"/>
              </a:lnSpc>
              <a:defRPr/>
            </a:pPr>
            <a:endParaRPr lang="en-US" altLang="ja-JP" sz="600" b="1" u="sng" kern="0" dirty="0">
              <a:latin typeface="+mj-ea"/>
              <a:ea typeface="+mj-ea"/>
              <a:cs typeface="メイリオ" pitchFamily="50" charset="-128"/>
            </a:endParaRPr>
          </a:p>
          <a:p>
            <a:pPr defTabSz="606255">
              <a:lnSpc>
                <a:spcPts val="923"/>
              </a:lnSpc>
              <a:defRPr/>
            </a:pPr>
            <a:r>
              <a:rPr lang="ja-JP" altLang="en-US" sz="600" kern="0" dirty="0">
                <a:latin typeface="+mj-ea"/>
                <a:ea typeface="+mj-ea"/>
                <a:cs typeface="メイリオ" pitchFamily="50" charset="-128"/>
              </a:rPr>
              <a:t>①　助言・指導</a:t>
            </a:r>
            <a:r>
              <a:rPr lang="en-US" altLang="ja-JP" sz="600" kern="0" dirty="0">
                <a:latin typeface="+mj-ea"/>
                <a:ea typeface="+mj-ea"/>
                <a:cs typeface="メイリオ" pitchFamily="50" charset="-128"/>
              </a:rPr>
              <a:t>                             61.7%</a:t>
            </a:r>
          </a:p>
          <a:p>
            <a:pPr defTabSz="606255">
              <a:lnSpc>
                <a:spcPts val="923"/>
              </a:lnSpc>
              <a:defRPr/>
            </a:pPr>
            <a:r>
              <a:rPr lang="ja-JP" altLang="en-US" sz="600" kern="0" dirty="0">
                <a:latin typeface="+mj-ea"/>
                <a:ea typeface="+mj-ea"/>
                <a:cs typeface="メイリオ" pitchFamily="50" charset="-128"/>
              </a:rPr>
              <a:t>②　定期的な見守りの実施　　　　　 </a:t>
            </a:r>
            <a:r>
              <a:rPr lang="en-US" altLang="ja-JP" sz="600" kern="0" dirty="0">
                <a:latin typeface="+mj-ea"/>
                <a:ea typeface="+mj-ea"/>
                <a:cs typeface="メイリオ" pitchFamily="50" charset="-128"/>
              </a:rPr>
              <a:t>55.4%</a:t>
            </a:r>
          </a:p>
          <a:p>
            <a:pPr defTabSz="606255">
              <a:lnSpc>
                <a:spcPts val="923"/>
              </a:lnSpc>
              <a:defRPr/>
            </a:pPr>
            <a:r>
              <a:rPr lang="ja-JP" altLang="en-US" sz="600" kern="0" dirty="0">
                <a:latin typeface="+mj-ea"/>
                <a:ea typeface="+mj-ea"/>
                <a:cs typeface="メイリオ" pitchFamily="50" charset="-128"/>
              </a:rPr>
              <a:t>③　サービス等利用計画見直し    　</a:t>
            </a:r>
            <a:r>
              <a:rPr lang="en-US" altLang="ja-JP" sz="600" kern="0" dirty="0">
                <a:latin typeface="+mj-ea"/>
                <a:ea typeface="+mj-ea"/>
                <a:cs typeface="メイリオ" pitchFamily="50" charset="-128"/>
              </a:rPr>
              <a:t>19.5%</a:t>
            </a:r>
          </a:p>
          <a:p>
            <a:pPr defTabSz="606255">
              <a:lnSpc>
                <a:spcPts val="923"/>
              </a:lnSpc>
              <a:defRPr/>
            </a:pPr>
            <a:r>
              <a:rPr lang="ja-JP" altLang="en-US" sz="600" kern="0" dirty="0">
                <a:latin typeface="+mj-ea"/>
                <a:ea typeface="+mj-ea"/>
                <a:cs typeface="メイリオ" pitchFamily="50" charset="-128"/>
              </a:rPr>
              <a:t>④　新たに</a:t>
            </a:r>
            <a:r>
              <a:rPr lang="ja-JP" altLang="en-US" sz="600" kern="0" dirty="0">
                <a:latin typeface="+mj-ea"/>
                <a:cs typeface="メイリオ" pitchFamily="50" charset="-128"/>
              </a:rPr>
              <a:t>障害福祉サービス利用　</a:t>
            </a:r>
            <a:r>
              <a:rPr lang="en-US" altLang="ja-JP" sz="600" kern="0" dirty="0">
                <a:latin typeface="+mj-ea"/>
                <a:cs typeface="メイリオ" pitchFamily="50" charset="-128"/>
              </a:rPr>
              <a:t>14.4%</a:t>
            </a:r>
            <a:endParaRPr lang="en-US" altLang="ja-JP" sz="600" kern="0" dirty="0">
              <a:latin typeface="+mj-ea"/>
              <a:ea typeface="+mj-ea"/>
              <a:cs typeface="メイリオ" pitchFamily="50" charset="-128"/>
            </a:endParaRPr>
          </a:p>
          <a:p>
            <a:pPr defTabSz="606255">
              <a:lnSpc>
                <a:spcPts val="923"/>
              </a:lnSpc>
              <a:defRPr/>
            </a:pPr>
            <a:endParaRPr lang="en-US" altLang="ja-JP" sz="600" kern="0" dirty="0">
              <a:latin typeface="+mj-ea"/>
              <a:ea typeface="+mj-ea"/>
              <a:cs typeface="メイリオ" pitchFamily="50" charset="-128"/>
            </a:endParaRPr>
          </a:p>
          <a:p>
            <a:pPr defTabSz="606255">
              <a:lnSpc>
                <a:spcPts val="923"/>
              </a:lnSpc>
              <a:defRPr/>
            </a:pPr>
            <a:endParaRPr lang="en-US" altLang="ja-JP" sz="600" kern="0" dirty="0">
              <a:latin typeface="+mj-ea"/>
              <a:ea typeface="+mj-ea"/>
              <a:cs typeface="メイリオ" pitchFamily="50" charset="-128"/>
            </a:endParaRPr>
          </a:p>
          <a:p>
            <a:pPr defTabSz="606255">
              <a:lnSpc>
                <a:spcPts val="923"/>
              </a:lnSpc>
              <a:defRPr/>
            </a:pPr>
            <a:r>
              <a:rPr lang="ja-JP" altLang="en-US" sz="600" b="1" kern="0" dirty="0">
                <a:solidFill>
                  <a:srgbClr val="FF0000"/>
                </a:solidFill>
                <a:latin typeface="+mj-ea"/>
                <a:ea typeface="+mj-ea"/>
                <a:cs typeface="メイリオ" pitchFamily="50" charset="-128"/>
              </a:rPr>
              <a:t>　</a:t>
            </a:r>
            <a:r>
              <a:rPr lang="ja-JP" altLang="en-US" sz="600" kern="0" dirty="0">
                <a:latin typeface="+mn-ea"/>
                <a:cs typeface="メイリオ" pitchFamily="50" charset="-128"/>
              </a:rPr>
              <a:t>介護保険サービスを利用、虐待者・被虐待者の転居、入院中等</a:t>
            </a:r>
            <a:endParaRPr lang="en-US" altLang="ja-JP" sz="600" kern="0" dirty="0">
              <a:latin typeface="+mn-ea"/>
              <a:cs typeface="メイリオ" pitchFamily="50" charset="-128"/>
            </a:endParaRPr>
          </a:p>
        </p:txBody>
      </p:sp>
      <p:sp>
        <p:nvSpPr>
          <p:cNvPr id="72" name="対角する 2 つの角を丸めた四角形 71"/>
          <p:cNvSpPr/>
          <p:nvPr/>
        </p:nvSpPr>
        <p:spPr>
          <a:xfrm>
            <a:off x="6518196" y="1103848"/>
            <a:ext cx="1880291" cy="150434"/>
          </a:xfrm>
          <a:prstGeom prst="round2DiagRect">
            <a:avLst/>
          </a:prstGeom>
          <a:solidFill>
            <a:schemeClr val="accent6">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60624" tIns="30312" rIns="60624" bIns="30312" spcCol="0" rtlCol="0" anchor="ctr"/>
          <a:lstStyle/>
          <a:p>
            <a:pPr algn="ctr"/>
            <a:r>
              <a:rPr lang="ja-JP" altLang="en-US" sz="923" dirty="0">
                <a:solidFill>
                  <a:schemeClr val="tx1"/>
                </a:solidFill>
              </a:rPr>
              <a:t>虐待者と分離した人数　</a:t>
            </a:r>
            <a:r>
              <a:rPr lang="en-US" altLang="ja-JP" sz="923" dirty="0">
                <a:solidFill>
                  <a:schemeClr val="tx1"/>
                </a:solidFill>
              </a:rPr>
              <a:t>636</a:t>
            </a:r>
            <a:r>
              <a:rPr lang="ja-JP" altLang="en-US" sz="923" dirty="0">
                <a:solidFill>
                  <a:schemeClr val="tx1"/>
                </a:solidFill>
              </a:rPr>
              <a:t>人</a:t>
            </a:r>
            <a:endParaRPr lang="ja-JP" altLang="en-US" sz="646" dirty="0">
              <a:solidFill>
                <a:schemeClr val="tx1"/>
              </a:solidFill>
            </a:endParaRPr>
          </a:p>
        </p:txBody>
      </p:sp>
      <p:sp>
        <p:nvSpPr>
          <p:cNvPr id="73" name="対角する 2 つの角を丸めた四角形 72"/>
          <p:cNvSpPr/>
          <p:nvPr/>
        </p:nvSpPr>
        <p:spPr>
          <a:xfrm>
            <a:off x="6429129" y="2129086"/>
            <a:ext cx="2115713" cy="176378"/>
          </a:xfrm>
          <a:prstGeom prst="round2DiagRect">
            <a:avLst/>
          </a:prstGeom>
          <a:solidFill>
            <a:schemeClr val="accent6">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60624" tIns="30312" rIns="60624" bIns="30312" spcCol="0" rtlCol="0" anchor="ctr"/>
          <a:lstStyle/>
          <a:p>
            <a:pPr algn="ctr"/>
            <a:r>
              <a:rPr lang="ja-JP" altLang="en-US" sz="923" dirty="0">
                <a:solidFill>
                  <a:schemeClr val="tx1"/>
                </a:solidFill>
              </a:rPr>
              <a:t>虐待者と分離しなかった人数 </a:t>
            </a:r>
            <a:r>
              <a:rPr lang="en-US" altLang="ja-JP" sz="923" dirty="0">
                <a:solidFill>
                  <a:schemeClr val="tx1"/>
                </a:solidFill>
              </a:rPr>
              <a:t>673</a:t>
            </a:r>
            <a:r>
              <a:rPr lang="ja-JP" altLang="en-US" sz="923" dirty="0">
                <a:solidFill>
                  <a:schemeClr val="tx1"/>
                </a:solidFill>
              </a:rPr>
              <a:t>人</a:t>
            </a:r>
            <a:endParaRPr lang="ja-JP" altLang="en-US" sz="646" dirty="0">
              <a:solidFill>
                <a:schemeClr val="tx1"/>
              </a:solidFill>
            </a:endParaRPr>
          </a:p>
        </p:txBody>
      </p:sp>
      <p:sp>
        <p:nvSpPr>
          <p:cNvPr id="74" name="対角する 2 つの角を丸めた四角形 73"/>
          <p:cNvSpPr/>
          <p:nvPr/>
        </p:nvSpPr>
        <p:spPr>
          <a:xfrm>
            <a:off x="6518197" y="2853022"/>
            <a:ext cx="1823076" cy="154801"/>
          </a:xfrm>
          <a:prstGeom prst="round2DiagRect">
            <a:avLst/>
          </a:prstGeom>
          <a:solidFill>
            <a:schemeClr val="accent6">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60624" tIns="30312" rIns="60624" bIns="30312" spcCol="0" rtlCol="0" anchor="ctr"/>
          <a:lstStyle/>
          <a:p>
            <a:pPr algn="ctr"/>
            <a:r>
              <a:rPr lang="ja-JP" altLang="en-US" sz="923" dirty="0">
                <a:solidFill>
                  <a:schemeClr val="tx1"/>
                </a:solidFill>
              </a:rPr>
              <a:t>現在対応中・その他　</a:t>
            </a:r>
            <a:r>
              <a:rPr lang="en-US" altLang="ja-JP" sz="923" dirty="0">
                <a:solidFill>
                  <a:schemeClr val="tx1"/>
                </a:solidFill>
                <a:latin typeface="+mj-ea"/>
                <a:ea typeface="+mj-ea"/>
              </a:rPr>
              <a:t>261</a:t>
            </a:r>
            <a:r>
              <a:rPr lang="ja-JP" altLang="en-US" sz="923" dirty="0">
                <a:solidFill>
                  <a:schemeClr val="tx1"/>
                </a:solidFill>
                <a:latin typeface="+mj-ea"/>
                <a:ea typeface="+mj-ea"/>
              </a:rPr>
              <a:t>人</a:t>
            </a:r>
          </a:p>
        </p:txBody>
      </p:sp>
      <p:sp>
        <p:nvSpPr>
          <p:cNvPr id="75" name="右矢印 74"/>
          <p:cNvSpPr/>
          <p:nvPr/>
        </p:nvSpPr>
        <p:spPr>
          <a:xfrm>
            <a:off x="5974227" y="2739777"/>
            <a:ext cx="274370" cy="302799"/>
          </a:xfrm>
          <a:prstGeom prst="rightArrow">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282" tIns="30141" rIns="60282" bIns="30141" numCol="1" spcCol="0" rtlCol="0" fromWordArt="0" anchor="ctr" anchorCtr="0" forceAA="0" compatLnSpc="1">
            <a:prstTxWarp prst="textNoShape">
              <a:avLst/>
            </a:prstTxWarp>
            <a:noAutofit/>
          </a:bodyPr>
          <a:lstStyle/>
          <a:p>
            <a:pPr algn="ctr"/>
            <a:endParaRPr lang="ja-JP" altLang="en-US" sz="923" b="1" dirty="0">
              <a:latin typeface="+mn-ea"/>
            </a:endParaRPr>
          </a:p>
        </p:txBody>
      </p:sp>
      <p:sp>
        <p:nvSpPr>
          <p:cNvPr id="76" name="角丸四角形 75"/>
          <p:cNvSpPr/>
          <p:nvPr/>
        </p:nvSpPr>
        <p:spPr>
          <a:xfrm>
            <a:off x="6315044" y="3401795"/>
            <a:ext cx="2229798" cy="433207"/>
          </a:xfrm>
          <a:prstGeom prst="roundRect">
            <a:avLst>
              <a:gd name="adj" fmla="val 38568"/>
            </a:avLst>
          </a:prstGeom>
          <a:solidFill>
            <a:srgbClr val="FFFFFF"/>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4572" tIns="0" rIns="44572" bIns="0" spcCol="0" rtlCol="0" anchor="b" anchorCtr="0"/>
          <a:lstStyle/>
          <a:p>
            <a:pPr defTabSz="606255">
              <a:lnSpc>
                <a:spcPts val="867"/>
              </a:lnSpc>
              <a:defRPr/>
            </a:pPr>
            <a:endParaRPr lang="en-US" altLang="ja-JP" sz="923" kern="0" dirty="0">
              <a:latin typeface="+mj-ea"/>
              <a:ea typeface="+mj-ea"/>
              <a:cs typeface="メイリオ" pitchFamily="50" charset="-128"/>
            </a:endParaRPr>
          </a:p>
          <a:p>
            <a:pPr defTabSz="606255">
              <a:lnSpc>
                <a:spcPts val="867"/>
              </a:lnSpc>
              <a:defRPr/>
            </a:pPr>
            <a:endParaRPr lang="en-US" altLang="ja-JP" sz="923" kern="0" dirty="0">
              <a:latin typeface="+mj-ea"/>
              <a:ea typeface="+mj-ea"/>
              <a:cs typeface="メイリオ" pitchFamily="50" charset="-128"/>
            </a:endParaRPr>
          </a:p>
          <a:p>
            <a:pPr defTabSz="606255">
              <a:lnSpc>
                <a:spcPts val="867"/>
              </a:lnSpc>
              <a:defRPr/>
            </a:pPr>
            <a:r>
              <a:rPr lang="ja-JP" altLang="en-US" sz="923" kern="0" dirty="0">
                <a:latin typeface="+mj-ea"/>
                <a:ea typeface="+mj-ea"/>
                <a:cs typeface="メイリオ" pitchFamily="50" charset="-128"/>
              </a:rPr>
              <a:t>　　　うち、市町村長申立　</a:t>
            </a:r>
            <a:r>
              <a:rPr lang="en-US" altLang="ja-JP" sz="923" kern="0" dirty="0">
                <a:latin typeface="+mj-ea"/>
                <a:ea typeface="+mj-ea"/>
                <a:cs typeface="メイリオ" pitchFamily="50" charset="-128"/>
              </a:rPr>
              <a:t>51</a:t>
            </a:r>
            <a:r>
              <a:rPr lang="ja-JP" altLang="en-US" sz="923" kern="0" dirty="0">
                <a:latin typeface="+mj-ea"/>
                <a:ea typeface="+mj-ea"/>
                <a:cs typeface="メイリオ" pitchFamily="50" charset="-128"/>
              </a:rPr>
              <a:t>人</a:t>
            </a:r>
            <a:endParaRPr lang="en-US" altLang="ja-JP" sz="923" kern="0" dirty="0">
              <a:latin typeface="+mj-ea"/>
              <a:ea typeface="+mj-ea"/>
              <a:cs typeface="メイリオ" pitchFamily="50" charset="-128"/>
            </a:endParaRPr>
          </a:p>
        </p:txBody>
      </p:sp>
      <p:sp>
        <p:nvSpPr>
          <p:cNvPr id="77" name="対角する 2 つの角を丸めた四角形 76"/>
          <p:cNvSpPr/>
          <p:nvPr/>
        </p:nvSpPr>
        <p:spPr>
          <a:xfrm>
            <a:off x="6500133" y="3468624"/>
            <a:ext cx="1902537" cy="168372"/>
          </a:xfrm>
          <a:prstGeom prst="round2DiagRect">
            <a:avLst/>
          </a:prstGeom>
          <a:solidFill>
            <a:schemeClr val="accent5">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60624" tIns="30312" rIns="60624" bIns="30312" spcCol="0" rtlCol="0" anchor="ctr"/>
          <a:lstStyle/>
          <a:p>
            <a:pPr algn="ctr"/>
            <a:r>
              <a:rPr lang="ja-JP" altLang="en-US" sz="800" dirty="0">
                <a:solidFill>
                  <a:schemeClr val="tx1"/>
                </a:solidFill>
              </a:rPr>
              <a:t>成年後見制度の審判請求　　</a:t>
            </a:r>
            <a:r>
              <a:rPr lang="en-US" altLang="ja-JP" sz="800" dirty="0">
                <a:solidFill>
                  <a:schemeClr val="tx1"/>
                </a:solidFill>
              </a:rPr>
              <a:t>126</a:t>
            </a:r>
            <a:r>
              <a:rPr lang="ja-JP" altLang="en-US" sz="800" dirty="0">
                <a:solidFill>
                  <a:schemeClr val="tx1"/>
                </a:solidFill>
              </a:rPr>
              <a:t>人</a:t>
            </a:r>
          </a:p>
        </p:txBody>
      </p:sp>
      <p:sp>
        <p:nvSpPr>
          <p:cNvPr id="2" name="下矢印 1"/>
          <p:cNvSpPr/>
          <p:nvPr/>
        </p:nvSpPr>
        <p:spPr>
          <a:xfrm>
            <a:off x="1760948" y="1492793"/>
            <a:ext cx="285233" cy="493117"/>
          </a:xfrm>
          <a:prstGeom prst="downArrow">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ja-JP" altLang="en-US" sz="1015" dirty="0">
              <a:solidFill>
                <a:schemeClr val="tx1"/>
              </a:solidFill>
            </a:endParaRPr>
          </a:p>
        </p:txBody>
      </p:sp>
      <p:sp>
        <p:nvSpPr>
          <p:cNvPr id="4" name="正方形/長方形 3"/>
          <p:cNvSpPr/>
          <p:nvPr/>
        </p:nvSpPr>
        <p:spPr>
          <a:xfrm>
            <a:off x="3509205" y="1628808"/>
            <a:ext cx="1329378" cy="34643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015"/>
              </a:lnSpc>
            </a:pPr>
            <a:r>
              <a:rPr lang="ja-JP" altLang="en-US" sz="800" dirty="0">
                <a:solidFill>
                  <a:schemeClr val="tx1"/>
                </a:solidFill>
              </a:rPr>
              <a:t>事実確認調査を行った事例　　　　　　</a:t>
            </a:r>
            <a:r>
              <a:rPr lang="en-US" altLang="ja-JP" sz="800" b="1" dirty="0">
                <a:solidFill>
                  <a:schemeClr val="tx1"/>
                </a:solidFill>
                <a:latin typeface="+mn-ea"/>
              </a:rPr>
              <a:t>3,910</a:t>
            </a:r>
            <a:r>
              <a:rPr lang="ja-JP" altLang="en-US" sz="800" b="1" dirty="0">
                <a:solidFill>
                  <a:schemeClr val="tx1"/>
                </a:solidFill>
                <a:latin typeface="+mn-ea"/>
              </a:rPr>
              <a:t>件</a:t>
            </a:r>
          </a:p>
        </p:txBody>
      </p:sp>
      <p:sp>
        <p:nvSpPr>
          <p:cNvPr id="5" name="大かっこ 4"/>
          <p:cNvSpPr/>
          <p:nvPr/>
        </p:nvSpPr>
        <p:spPr>
          <a:xfrm>
            <a:off x="3487071" y="2061955"/>
            <a:ext cx="1388458" cy="350329"/>
          </a:xfrm>
          <a:prstGeom prst="bracketPair">
            <a:avLst/>
          </a:prstGeom>
          <a:noFill/>
        </p:spPr>
        <p:style>
          <a:lnRef idx="1">
            <a:schemeClr val="accent1"/>
          </a:lnRef>
          <a:fillRef idx="0">
            <a:schemeClr val="accent1"/>
          </a:fillRef>
          <a:effectRef idx="0">
            <a:schemeClr val="accent1"/>
          </a:effectRef>
          <a:fontRef idx="minor">
            <a:schemeClr val="tx1"/>
          </a:fontRef>
        </p:style>
        <p:txBody>
          <a:bodyPr rtlCol="0" anchor="ctr"/>
          <a:lstStyle/>
          <a:p>
            <a:pPr>
              <a:lnSpc>
                <a:spcPts val="1015"/>
              </a:lnSpc>
            </a:pPr>
            <a:r>
              <a:rPr lang="ja-JP" altLang="en-US" sz="923" dirty="0">
                <a:latin typeface="+mn-ea"/>
              </a:rPr>
              <a:t>うち、法第</a:t>
            </a:r>
            <a:r>
              <a:rPr lang="en-US" altLang="ja-JP" sz="923" dirty="0">
                <a:latin typeface="+mn-ea"/>
              </a:rPr>
              <a:t>11</a:t>
            </a:r>
            <a:r>
              <a:rPr lang="ja-JP" altLang="en-US" sz="923" dirty="0">
                <a:latin typeface="+mn-ea"/>
              </a:rPr>
              <a:t>条に基づく立入調査　</a:t>
            </a:r>
            <a:r>
              <a:rPr lang="en-US" altLang="ja-JP" sz="923" dirty="0">
                <a:latin typeface="+mn-ea"/>
              </a:rPr>
              <a:t> 97</a:t>
            </a:r>
            <a:r>
              <a:rPr lang="ja-JP" altLang="en-US" sz="923" dirty="0">
                <a:latin typeface="+mn-ea"/>
              </a:rPr>
              <a:t>件</a:t>
            </a:r>
          </a:p>
        </p:txBody>
      </p:sp>
      <p:sp>
        <p:nvSpPr>
          <p:cNvPr id="47" name="正方形/長方形 46"/>
          <p:cNvSpPr/>
          <p:nvPr/>
        </p:nvSpPr>
        <p:spPr>
          <a:xfrm>
            <a:off x="3509205" y="2679804"/>
            <a:ext cx="1329378" cy="34643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015"/>
              </a:lnSpc>
            </a:pPr>
            <a:r>
              <a:rPr lang="ja-JP" altLang="en-US" sz="800" dirty="0">
                <a:solidFill>
                  <a:schemeClr val="tx1"/>
                </a:solidFill>
              </a:rPr>
              <a:t>事実確認調査を行っていない事例　　</a:t>
            </a:r>
            <a:r>
              <a:rPr lang="en-US" altLang="ja-JP" sz="800" b="1" dirty="0">
                <a:solidFill>
                  <a:schemeClr val="tx1"/>
                </a:solidFill>
                <a:latin typeface="+mn-ea"/>
              </a:rPr>
              <a:t>836</a:t>
            </a:r>
            <a:r>
              <a:rPr lang="ja-JP" altLang="en-US" sz="800" b="1" dirty="0">
                <a:solidFill>
                  <a:schemeClr val="tx1"/>
                </a:solidFill>
                <a:latin typeface="+mn-ea"/>
              </a:rPr>
              <a:t>件</a:t>
            </a:r>
          </a:p>
        </p:txBody>
      </p:sp>
      <p:sp>
        <p:nvSpPr>
          <p:cNvPr id="48" name="大かっこ 47"/>
          <p:cNvSpPr/>
          <p:nvPr/>
        </p:nvSpPr>
        <p:spPr>
          <a:xfrm>
            <a:off x="3516866" y="3085981"/>
            <a:ext cx="1314060" cy="681241"/>
          </a:xfrm>
          <a:prstGeom prst="bracketPair">
            <a:avLst/>
          </a:prstGeom>
          <a:noFill/>
        </p:spPr>
        <p:style>
          <a:lnRef idx="1">
            <a:schemeClr val="accent1"/>
          </a:lnRef>
          <a:fillRef idx="0">
            <a:schemeClr val="accent1"/>
          </a:fillRef>
          <a:effectRef idx="0">
            <a:schemeClr val="accent1"/>
          </a:effectRef>
          <a:fontRef idx="minor">
            <a:schemeClr val="tx1"/>
          </a:fontRef>
        </p:style>
        <p:txBody>
          <a:bodyPr rtlCol="0" anchor="ctr"/>
          <a:lstStyle/>
          <a:p>
            <a:pPr>
              <a:lnSpc>
                <a:spcPts val="1015"/>
              </a:lnSpc>
            </a:pPr>
            <a:r>
              <a:rPr lang="ja-JP" altLang="en-US" sz="700" dirty="0">
                <a:latin typeface="+mn-ea"/>
              </a:rPr>
              <a:t>・明らかに虐待では</a:t>
            </a:r>
            <a:r>
              <a:rPr lang="ja-JP" altLang="en-US" sz="700" dirty="0" err="1">
                <a:latin typeface="+mn-ea"/>
              </a:rPr>
              <a:t>な</a:t>
            </a:r>
            <a:endParaRPr lang="en-US" altLang="ja-JP" sz="700" dirty="0">
              <a:latin typeface="+mn-ea"/>
            </a:endParaRPr>
          </a:p>
          <a:p>
            <a:pPr>
              <a:lnSpc>
                <a:spcPts val="1015"/>
              </a:lnSpc>
            </a:pPr>
            <a:r>
              <a:rPr lang="ja-JP" altLang="en-US" sz="700" dirty="0">
                <a:latin typeface="+mn-ea"/>
              </a:rPr>
              <a:t>　く調査不要　　</a:t>
            </a:r>
            <a:r>
              <a:rPr lang="en-US" altLang="ja-JP" sz="700" dirty="0">
                <a:latin typeface="+mn-ea"/>
              </a:rPr>
              <a:t>540</a:t>
            </a:r>
            <a:r>
              <a:rPr lang="ja-JP" altLang="en-US" sz="700" dirty="0">
                <a:latin typeface="+mn-ea"/>
              </a:rPr>
              <a:t>件</a:t>
            </a:r>
            <a:endParaRPr lang="en-US" altLang="ja-JP" sz="700" dirty="0">
              <a:latin typeface="+mn-ea"/>
            </a:endParaRPr>
          </a:p>
          <a:p>
            <a:pPr>
              <a:lnSpc>
                <a:spcPts val="554"/>
              </a:lnSpc>
            </a:pPr>
            <a:r>
              <a:rPr lang="ja-JP" altLang="en-US" sz="700" dirty="0">
                <a:latin typeface="+mn-ea"/>
              </a:rPr>
              <a:t>　</a:t>
            </a:r>
            <a:r>
              <a:rPr lang="ja-JP" altLang="en-US" sz="500" dirty="0">
                <a:latin typeface="+mn-ea"/>
              </a:rPr>
              <a:t>　＊都道府県判断の</a:t>
            </a:r>
            <a:r>
              <a:rPr lang="en-US" altLang="ja-JP" sz="500" dirty="0">
                <a:latin typeface="+mn-ea"/>
              </a:rPr>
              <a:t>22</a:t>
            </a:r>
            <a:r>
              <a:rPr lang="ja-JP" altLang="en-US" sz="500" dirty="0">
                <a:latin typeface="+mn-ea"/>
              </a:rPr>
              <a:t>件を含む</a:t>
            </a:r>
            <a:endParaRPr lang="en-US" altLang="ja-JP" sz="500" dirty="0">
              <a:latin typeface="+mn-ea"/>
            </a:endParaRPr>
          </a:p>
          <a:p>
            <a:pPr>
              <a:lnSpc>
                <a:spcPts val="1015"/>
              </a:lnSpc>
            </a:pPr>
            <a:r>
              <a:rPr lang="ja-JP" altLang="en-US" sz="700" dirty="0">
                <a:latin typeface="+mn-ea"/>
              </a:rPr>
              <a:t>・調査を予定、又は検</a:t>
            </a:r>
            <a:endParaRPr lang="en-US" altLang="ja-JP" sz="700" dirty="0">
              <a:latin typeface="+mn-ea"/>
            </a:endParaRPr>
          </a:p>
          <a:p>
            <a:pPr>
              <a:lnSpc>
                <a:spcPts val="1015"/>
              </a:lnSpc>
            </a:pPr>
            <a:r>
              <a:rPr lang="ja-JP" altLang="en-US" sz="700" dirty="0">
                <a:latin typeface="+mn-ea"/>
              </a:rPr>
              <a:t>　討中　　　　　　 </a:t>
            </a:r>
            <a:r>
              <a:rPr lang="en-US" altLang="ja-JP" sz="700" dirty="0">
                <a:latin typeface="+mn-ea"/>
              </a:rPr>
              <a:t>74</a:t>
            </a:r>
            <a:r>
              <a:rPr lang="ja-JP" altLang="en-US" sz="700" dirty="0">
                <a:latin typeface="+mn-ea"/>
              </a:rPr>
              <a:t>件</a:t>
            </a:r>
          </a:p>
        </p:txBody>
      </p:sp>
      <p:sp>
        <p:nvSpPr>
          <p:cNvPr id="52" name="円/楕円 51"/>
          <p:cNvSpPr/>
          <p:nvPr/>
        </p:nvSpPr>
        <p:spPr>
          <a:xfrm>
            <a:off x="5236691" y="1986190"/>
            <a:ext cx="731159" cy="28579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624" tIns="30312" rIns="60624" bIns="30312" numCol="1" spcCol="0" rtlCol="0" fromWordArt="0" anchor="ctr" anchorCtr="0" forceAA="0" compatLnSpc="1">
            <a:prstTxWarp prst="textNoShape">
              <a:avLst/>
            </a:prstTxWarp>
            <a:spAutoFit/>
          </a:bodyPr>
          <a:lstStyle/>
          <a:p>
            <a:pPr algn="ctr"/>
            <a:r>
              <a:rPr lang="en-US" altLang="ja-JP" sz="923" b="1" dirty="0">
                <a:solidFill>
                  <a:schemeClr val="tx1"/>
                </a:solidFill>
                <a:latin typeface="+mj-ea"/>
                <a:ea typeface="+mj-ea"/>
              </a:rPr>
              <a:t>1,557</a:t>
            </a:r>
            <a:r>
              <a:rPr lang="ja-JP" altLang="en-US" sz="923" b="1" dirty="0">
                <a:solidFill>
                  <a:schemeClr val="tx1"/>
                </a:solidFill>
                <a:latin typeface="+mj-ea"/>
                <a:ea typeface="+mj-ea"/>
              </a:rPr>
              <a:t>件</a:t>
            </a:r>
          </a:p>
        </p:txBody>
      </p:sp>
      <p:sp>
        <p:nvSpPr>
          <p:cNvPr id="6" name="線吹き出し 1 (枠付き) 5"/>
          <p:cNvSpPr/>
          <p:nvPr/>
        </p:nvSpPr>
        <p:spPr>
          <a:xfrm>
            <a:off x="403762" y="3953169"/>
            <a:ext cx="8357054" cy="2587830"/>
          </a:xfrm>
          <a:prstGeom prst="borderCallout1">
            <a:avLst>
              <a:gd name="adj1" fmla="val -61"/>
              <a:gd name="adj2" fmla="val 54038"/>
              <a:gd name="adj3" fmla="val -11578"/>
              <a:gd name="adj4" fmla="val 62283"/>
            </a:avLst>
          </a:prstGeom>
          <a:solidFill>
            <a:srgbClr val="FFFFCC"/>
          </a:solid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ja-JP" altLang="en-US" sz="1015" dirty="0">
              <a:solidFill>
                <a:schemeClr val="tx1"/>
              </a:solidFill>
            </a:endParaRPr>
          </a:p>
        </p:txBody>
      </p:sp>
      <p:sp>
        <p:nvSpPr>
          <p:cNvPr id="54" name="正方形/長方形 53"/>
          <p:cNvSpPr/>
          <p:nvPr/>
        </p:nvSpPr>
        <p:spPr>
          <a:xfrm>
            <a:off x="483268" y="4114812"/>
            <a:ext cx="2108423" cy="1961427"/>
          </a:xfrm>
          <a:prstGeom prst="rect">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923" dirty="0">
                <a:solidFill>
                  <a:schemeClr val="tx1"/>
                </a:solidFill>
              </a:rPr>
              <a:t>● 性別</a:t>
            </a:r>
          </a:p>
          <a:p>
            <a:r>
              <a:rPr lang="ja-JP" altLang="en-US" sz="923" dirty="0">
                <a:solidFill>
                  <a:schemeClr val="tx1"/>
                </a:solidFill>
              </a:rPr>
              <a:t>　　男性（</a:t>
            </a:r>
            <a:r>
              <a:rPr lang="en-US" altLang="ja-JP" sz="923" dirty="0">
                <a:solidFill>
                  <a:schemeClr val="tx1"/>
                </a:solidFill>
              </a:rPr>
              <a:t>62.4%</a:t>
            </a:r>
            <a:r>
              <a:rPr lang="ja-JP" altLang="en-US" sz="923" dirty="0">
                <a:solidFill>
                  <a:schemeClr val="tx1"/>
                </a:solidFill>
              </a:rPr>
              <a:t>）、女性（</a:t>
            </a:r>
            <a:r>
              <a:rPr lang="en-US" altLang="ja-JP" sz="923" dirty="0">
                <a:solidFill>
                  <a:schemeClr val="tx1"/>
                </a:solidFill>
              </a:rPr>
              <a:t>37.3%</a:t>
            </a:r>
            <a:r>
              <a:rPr lang="ja-JP" altLang="en-US" sz="923" dirty="0">
                <a:solidFill>
                  <a:schemeClr val="tx1"/>
                </a:solidFill>
              </a:rPr>
              <a:t>）</a:t>
            </a:r>
            <a:endParaRPr lang="en-US" altLang="ja-JP" sz="923" dirty="0">
              <a:solidFill>
                <a:schemeClr val="tx1"/>
              </a:solidFill>
            </a:endParaRPr>
          </a:p>
          <a:p>
            <a:r>
              <a:rPr lang="ja-JP" altLang="en-US" sz="923" dirty="0">
                <a:solidFill>
                  <a:schemeClr val="tx1"/>
                </a:solidFill>
              </a:rPr>
              <a:t>● 年齢</a:t>
            </a:r>
          </a:p>
          <a:p>
            <a:r>
              <a:rPr lang="ja-JP" altLang="en-US" sz="923" dirty="0">
                <a:solidFill>
                  <a:schemeClr val="tx1"/>
                </a:solidFill>
              </a:rPr>
              <a:t>　</a:t>
            </a:r>
            <a:r>
              <a:rPr lang="en-US" altLang="ja-JP" sz="923" dirty="0">
                <a:solidFill>
                  <a:schemeClr val="tx1"/>
                </a:solidFill>
              </a:rPr>
              <a:t>60</a:t>
            </a:r>
            <a:r>
              <a:rPr lang="ja-JP" altLang="en-US" sz="923" dirty="0">
                <a:solidFill>
                  <a:schemeClr val="tx1"/>
                </a:solidFill>
              </a:rPr>
              <a:t>歳以上（</a:t>
            </a:r>
            <a:r>
              <a:rPr lang="en-US" altLang="ja-JP" sz="923" dirty="0">
                <a:solidFill>
                  <a:schemeClr val="tx1"/>
                </a:solidFill>
              </a:rPr>
              <a:t>36.7%</a:t>
            </a:r>
            <a:r>
              <a:rPr lang="ja-JP" altLang="en-US" sz="923" dirty="0">
                <a:solidFill>
                  <a:schemeClr val="tx1"/>
                </a:solidFill>
              </a:rPr>
              <a:t>）、</a:t>
            </a:r>
            <a:r>
              <a:rPr lang="en-US" altLang="ja-JP" sz="923" dirty="0">
                <a:solidFill>
                  <a:schemeClr val="tx1"/>
                </a:solidFill>
              </a:rPr>
              <a:t>50</a:t>
            </a:r>
            <a:r>
              <a:rPr lang="ja-JP" altLang="en-US" sz="923" dirty="0">
                <a:solidFill>
                  <a:schemeClr val="tx1"/>
                </a:solidFill>
              </a:rPr>
              <a:t>～</a:t>
            </a:r>
            <a:r>
              <a:rPr lang="en-US" altLang="ja-JP" sz="923" dirty="0">
                <a:solidFill>
                  <a:schemeClr val="tx1"/>
                </a:solidFill>
              </a:rPr>
              <a:t>59</a:t>
            </a:r>
            <a:r>
              <a:rPr lang="ja-JP" altLang="en-US" sz="923" dirty="0">
                <a:solidFill>
                  <a:schemeClr val="tx1"/>
                </a:solidFill>
              </a:rPr>
              <a:t>歳（</a:t>
            </a:r>
            <a:r>
              <a:rPr lang="en-US" altLang="ja-JP" sz="923" dirty="0">
                <a:solidFill>
                  <a:schemeClr val="tx1"/>
                </a:solidFill>
              </a:rPr>
              <a:t>24.8%</a:t>
            </a:r>
            <a:r>
              <a:rPr lang="ja-JP" altLang="en-US" sz="923" dirty="0">
                <a:solidFill>
                  <a:schemeClr val="tx1"/>
                </a:solidFill>
              </a:rPr>
              <a:t>）</a:t>
            </a:r>
          </a:p>
          <a:p>
            <a:r>
              <a:rPr lang="ja-JP" altLang="en-US" sz="923" dirty="0">
                <a:solidFill>
                  <a:schemeClr val="tx1"/>
                </a:solidFill>
              </a:rPr>
              <a:t>　</a:t>
            </a:r>
            <a:r>
              <a:rPr lang="en-US" altLang="ja-JP" sz="923" dirty="0">
                <a:solidFill>
                  <a:schemeClr val="tx1"/>
                </a:solidFill>
              </a:rPr>
              <a:t>40</a:t>
            </a:r>
            <a:r>
              <a:rPr lang="ja-JP" altLang="en-US" sz="923" dirty="0">
                <a:solidFill>
                  <a:schemeClr val="tx1"/>
                </a:solidFill>
              </a:rPr>
              <a:t>～</a:t>
            </a:r>
            <a:r>
              <a:rPr lang="en-US" altLang="ja-JP" sz="923" dirty="0">
                <a:solidFill>
                  <a:schemeClr val="tx1"/>
                </a:solidFill>
              </a:rPr>
              <a:t>49</a:t>
            </a:r>
            <a:r>
              <a:rPr lang="ja-JP" altLang="en-US" sz="923" dirty="0">
                <a:solidFill>
                  <a:schemeClr val="tx1"/>
                </a:solidFill>
              </a:rPr>
              <a:t>歳（</a:t>
            </a:r>
            <a:r>
              <a:rPr lang="en-US" altLang="ja-JP" sz="923" dirty="0">
                <a:solidFill>
                  <a:schemeClr val="tx1"/>
                </a:solidFill>
              </a:rPr>
              <a:t>19.9%</a:t>
            </a:r>
            <a:r>
              <a:rPr lang="ja-JP" altLang="en-US" sz="923" dirty="0">
                <a:solidFill>
                  <a:schemeClr val="tx1"/>
                </a:solidFill>
              </a:rPr>
              <a:t>）</a:t>
            </a:r>
          </a:p>
          <a:p>
            <a:r>
              <a:rPr lang="ja-JP" altLang="en-US" sz="923" dirty="0">
                <a:solidFill>
                  <a:schemeClr val="tx1"/>
                </a:solidFill>
              </a:rPr>
              <a:t>● 続柄</a:t>
            </a:r>
          </a:p>
          <a:p>
            <a:r>
              <a:rPr lang="ja-JP" altLang="en-US" sz="923" dirty="0">
                <a:solidFill>
                  <a:schemeClr val="tx1"/>
                </a:solidFill>
              </a:rPr>
              <a:t>　父（</a:t>
            </a:r>
            <a:r>
              <a:rPr lang="en-US" altLang="ja-JP" sz="923" dirty="0">
                <a:solidFill>
                  <a:schemeClr val="tx1"/>
                </a:solidFill>
              </a:rPr>
              <a:t>24.4%</a:t>
            </a:r>
            <a:r>
              <a:rPr lang="ja-JP" altLang="en-US" sz="923" dirty="0">
                <a:solidFill>
                  <a:schemeClr val="tx1"/>
                </a:solidFill>
              </a:rPr>
              <a:t>）、母（</a:t>
            </a:r>
            <a:r>
              <a:rPr lang="en-US" altLang="ja-JP" sz="923" dirty="0">
                <a:solidFill>
                  <a:schemeClr val="tx1"/>
                </a:solidFill>
              </a:rPr>
              <a:t>23.3%</a:t>
            </a:r>
            <a:r>
              <a:rPr lang="ja-JP" altLang="en-US" sz="923" dirty="0">
                <a:solidFill>
                  <a:schemeClr val="tx1"/>
                </a:solidFill>
              </a:rPr>
              <a:t>）、兄弟（</a:t>
            </a:r>
            <a:r>
              <a:rPr lang="en-US" altLang="ja-JP" sz="923" dirty="0">
                <a:solidFill>
                  <a:schemeClr val="tx1"/>
                </a:solidFill>
              </a:rPr>
              <a:t>13.3%</a:t>
            </a:r>
            <a:r>
              <a:rPr lang="ja-JP" altLang="en-US" sz="923" dirty="0">
                <a:solidFill>
                  <a:schemeClr val="tx1"/>
                </a:solidFill>
              </a:rPr>
              <a:t>）</a:t>
            </a:r>
            <a:endParaRPr lang="en-US" altLang="ja-JP" sz="923" dirty="0">
              <a:solidFill>
                <a:schemeClr val="tx1"/>
              </a:solidFill>
            </a:endParaRPr>
          </a:p>
          <a:p>
            <a:r>
              <a:rPr lang="ja-JP" altLang="en-US" sz="923" dirty="0">
                <a:solidFill>
                  <a:schemeClr val="tx1"/>
                </a:solidFill>
              </a:rPr>
              <a:t>   夫（</a:t>
            </a:r>
            <a:r>
              <a:rPr lang="en-US" altLang="ja-JP" sz="923" dirty="0">
                <a:solidFill>
                  <a:schemeClr val="tx1"/>
                </a:solidFill>
              </a:rPr>
              <a:t>12.9%</a:t>
            </a:r>
            <a:r>
              <a:rPr lang="ja-JP" altLang="en-US" sz="923" dirty="0">
                <a:solidFill>
                  <a:schemeClr val="tx1"/>
                </a:solidFill>
              </a:rPr>
              <a:t>）</a:t>
            </a:r>
            <a:endParaRPr lang="en-US" altLang="ja-JP" sz="923" dirty="0">
              <a:solidFill>
                <a:schemeClr val="tx1"/>
              </a:solidFill>
            </a:endParaRPr>
          </a:p>
          <a:p>
            <a:endParaRPr lang="ja-JP" altLang="en-US" sz="923" dirty="0">
              <a:solidFill>
                <a:schemeClr val="tx1"/>
              </a:solidFill>
            </a:endParaRPr>
          </a:p>
        </p:txBody>
      </p:sp>
      <p:sp>
        <p:nvSpPr>
          <p:cNvPr id="55" name="角丸四角形 54"/>
          <p:cNvSpPr/>
          <p:nvPr/>
        </p:nvSpPr>
        <p:spPr>
          <a:xfrm>
            <a:off x="916209" y="4027222"/>
            <a:ext cx="1171230" cy="281362"/>
          </a:xfrm>
          <a:prstGeom prst="roundRect">
            <a:avLst>
              <a:gd name="adj" fmla="val 0"/>
            </a:avLst>
          </a:prstGeom>
          <a:gradFill>
            <a:gsLst>
              <a:gs pos="0">
                <a:schemeClr val="accent5">
                  <a:lumMod val="75000"/>
                </a:schemeClr>
              </a:gs>
              <a:gs pos="80000">
                <a:schemeClr val="accent5">
                  <a:lumMod val="60000"/>
                  <a:lumOff val="4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lIns="60624" tIns="30312" rIns="60624" bIns="30312" rtlCol="0" anchor="ctr"/>
          <a:lstStyle/>
          <a:p>
            <a:pPr algn="ctr"/>
            <a:r>
              <a:rPr lang="ja-JP" altLang="en-US" sz="1385" b="1" dirty="0">
                <a:solidFill>
                  <a:prstClr val="white"/>
                </a:solidFill>
                <a:latin typeface="ＭＳ Ｐゴシック"/>
              </a:rPr>
              <a:t>虐待者</a:t>
            </a:r>
            <a:r>
              <a:rPr lang="en-US" altLang="ja-JP" sz="969" b="1" dirty="0">
                <a:solidFill>
                  <a:prstClr val="white"/>
                </a:solidFill>
                <a:latin typeface="ＭＳ Ｐゴシック"/>
              </a:rPr>
              <a:t>(1,727</a:t>
            </a:r>
            <a:r>
              <a:rPr lang="ja-JP" altLang="en-US" sz="969" b="1" dirty="0">
                <a:solidFill>
                  <a:prstClr val="white"/>
                </a:solidFill>
                <a:latin typeface="ＭＳ Ｐゴシック"/>
              </a:rPr>
              <a:t>人）</a:t>
            </a:r>
            <a:endParaRPr lang="en-US" altLang="ja-JP" sz="969" b="1" dirty="0">
              <a:solidFill>
                <a:prstClr val="white"/>
              </a:solidFill>
              <a:latin typeface="ＭＳ Ｐゴシック"/>
            </a:endParaRPr>
          </a:p>
        </p:txBody>
      </p:sp>
      <p:sp>
        <p:nvSpPr>
          <p:cNvPr id="57" name="正方形/長方形 56"/>
          <p:cNvSpPr/>
          <p:nvPr/>
        </p:nvSpPr>
        <p:spPr>
          <a:xfrm>
            <a:off x="5641691" y="4115590"/>
            <a:ext cx="3057004" cy="2357066"/>
          </a:xfrm>
          <a:prstGeom prst="rect">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endParaRPr lang="en-US" altLang="ja-JP" sz="800" dirty="0">
              <a:solidFill>
                <a:schemeClr val="tx1"/>
              </a:solidFill>
            </a:endParaRPr>
          </a:p>
          <a:p>
            <a:endParaRPr lang="en-US" altLang="ja-JP" sz="800" dirty="0">
              <a:solidFill>
                <a:schemeClr val="tx1"/>
              </a:solidFill>
            </a:endParaRPr>
          </a:p>
          <a:p>
            <a:endParaRPr lang="en-US" altLang="ja-JP" sz="800" dirty="0">
              <a:solidFill>
                <a:schemeClr val="tx1"/>
              </a:solidFill>
            </a:endParaRPr>
          </a:p>
          <a:p>
            <a:r>
              <a:rPr lang="ja-JP" altLang="en-US" sz="800" dirty="0">
                <a:solidFill>
                  <a:schemeClr val="tx1"/>
                </a:solidFill>
              </a:rPr>
              <a:t>● 性別　　男性（</a:t>
            </a:r>
            <a:r>
              <a:rPr lang="en-US" altLang="ja-JP" sz="800" dirty="0">
                <a:solidFill>
                  <a:schemeClr val="tx1"/>
                </a:solidFill>
              </a:rPr>
              <a:t>35.9%</a:t>
            </a:r>
            <a:r>
              <a:rPr lang="ja-JP" altLang="en-US" sz="800" dirty="0">
                <a:solidFill>
                  <a:schemeClr val="tx1"/>
                </a:solidFill>
              </a:rPr>
              <a:t>）、女性（</a:t>
            </a:r>
            <a:r>
              <a:rPr lang="en-US" altLang="ja-JP" sz="800" dirty="0">
                <a:solidFill>
                  <a:schemeClr val="tx1"/>
                </a:solidFill>
              </a:rPr>
              <a:t>64.1%</a:t>
            </a:r>
            <a:r>
              <a:rPr lang="ja-JP" altLang="en-US" sz="800" dirty="0">
                <a:solidFill>
                  <a:schemeClr val="tx1"/>
                </a:solidFill>
              </a:rPr>
              <a:t>）</a:t>
            </a:r>
            <a:endParaRPr lang="en-US" altLang="ja-JP" sz="800" dirty="0">
              <a:solidFill>
                <a:schemeClr val="tx1"/>
              </a:solidFill>
            </a:endParaRPr>
          </a:p>
          <a:p>
            <a:r>
              <a:rPr lang="en-US" altLang="ja-JP" sz="800" dirty="0">
                <a:solidFill>
                  <a:schemeClr val="tx1"/>
                </a:solidFill>
              </a:rPr>
              <a:t>● </a:t>
            </a:r>
            <a:r>
              <a:rPr lang="ja-JP" altLang="en-US" sz="800" dirty="0">
                <a:solidFill>
                  <a:schemeClr val="tx1"/>
                </a:solidFill>
              </a:rPr>
              <a:t>年齢</a:t>
            </a:r>
          </a:p>
          <a:p>
            <a:r>
              <a:rPr lang="ja-JP" altLang="en-US" sz="800" dirty="0">
                <a:solidFill>
                  <a:schemeClr val="tx1"/>
                </a:solidFill>
              </a:rPr>
              <a:t>　</a:t>
            </a:r>
            <a:r>
              <a:rPr lang="en-US" altLang="ja-JP" sz="800" dirty="0">
                <a:solidFill>
                  <a:schemeClr val="tx1"/>
                </a:solidFill>
              </a:rPr>
              <a:t>20</a:t>
            </a:r>
            <a:r>
              <a:rPr lang="ja-JP" altLang="en-US" sz="800" dirty="0">
                <a:solidFill>
                  <a:schemeClr val="tx1"/>
                </a:solidFill>
              </a:rPr>
              <a:t>～</a:t>
            </a:r>
            <a:r>
              <a:rPr lang="en-US" altLang="ja-JP" sz="800" dirty="0">
                <a:solidFill>
                  <a:schemeClr val="tx1"/>
                </a:solidFill>
              </a:rPr>
              <a:t>29</a:t>
            </a:r>
            <a:r>
              <a:rPr lang="ja-JP" altLang="en-US" sz="800" dirty="0">
                <a:solidFill>
                  <a:schemeClr val="tx1"/>
                </a:solidFill>
              </a:rPr>
              <a:t>歳（</a:t>
            </a:r>
            <a:r>
              <a:rPr lang="en-US" altLang="ja-JP" sz="800" dirty="0">
                <a:solidFill>
                  <a:schemeClr val="tx1"/>
                </a:solidFill>
              </a:rPr>
              <a:t>23.2%</a:t>
            </a:r>
            <a:r>
              <a:rPr lang="ja-JP" altLang="en-US" sz="800" dirty="0">
                <a:solidFill>
                  <a:schemeClr val="tx1"/>
                </a:solidFill>
              </a:rPr>
              <a:t>） 、</a:t>
            </a:r>
            <a:r>
              <a:rPr lang="en-US" altLang="ja-JP" sz="800" dirty="0">
                <a:solidFill>
                  <a:schemeClr val="tx1"/>
                </a:solidFill>
              </a:rPr>
              <a:t> 40</a:t>
            </a:r>
            <a:r>
              <a:rPr lang="ja-JP" altLang="en-US" sz="800" dirty="0">
                <a:solidFill>
                  <a:schemeClr val="tx1"/>
                </a:solidFill>
              </a:rPr>
              <a:t>～</a:t>
            </a:r>
            <a:r>
              <a:rPr lang="en-US" altLang="ja-JP" sz="800" dirty="0">
                <a:solidFill>
                  <a:schemeClr val="tx1"/>
                </a:solidFill>
              </a:rPr>
              <a:t>49</a:t>
            </a:r>
            <a:r>
              <a:rPr lang="ja-JP" altLang="en-US" sz="800" dirty="0">
                <a:solidFill>
                  <a:schemeClr val="tx1"/>
                </a:solidFill>
              </a:rPr>
              <a:t>歳（</a:t>
            </a:r>
            <a:r>
              <a:rPr lang="en-US" altLang="ja-JP" sz="800" dirty="0">
                <a:solidFill>
                  <a:schemeClr val="tx1"/>
                </a:solidFill>
              </a:rPr>
              <a:t>22.5%</a:t>
            </a:r>
            <a:r>
              <a:rPr lang="ja-JP" altLang="en-US" sz="800" dirty="0">
                <a:solidFill>
                  <a:schemeClr val="tx1"/>
                </a:solidFill>
              </a:rPr>
              <a:t>）</a:t>
            </a:r>
          </a:p>
          <a:p>
            <a:r>
              <a:rPr lang="ja-JP" altLang="en-US" sz="800" dirty="0">
                <a:solidFill>
                  <a:schemeClr val="tx1"/>
                </a:solidFill>
              </a:rPr>
              <a:t>　</a:t>
            </a:r>
            <a:r>
              <a:rPr lang="en-US" altLang="ja-JP" sz="800" dirty="0">
                <a:solidFill>
                  <a:schemeClr val="tx1"/>
                </a:solidFill>
              </a:rPr>
              <a:t>50</a:t>
            </a:r>
            <a:r>
              <a:rPr lang="ja-JP" altLang="en-US" sz="800" dirty="0">
                <a:solidFill>
                  <a:schemeClr val="tx1"/>
                </a:solidFill>
              </a:rPr>
              <a:t>～</a:t>
            </a:r>
            <a:r>
              <a:rPr lang="en-US" altLang="ja-JP" sz="800" dirty="0">
                <a:solidFill>
                  <a:schemeClr val="tx1"/>
                </a:solidFill>
              </a:rPr>
              <a:t>59</a:t>
            </a:r>
            <a:r>
              <a:rPr lang="ja-JP" altLang="en-US" sz="800" dirty="0">
                <a:solidFill>
                  <a:schemeClr val="tx1"/>
                </a:solidFill>
              </a:rPr>
              <a:t>歳（</a:t>
            </a:r>
            <a:r>
              <a:rPr lang="en-US" altLang="ja-JP" sz="800" dirty="0">
                <a:solidFill>
                  <a:schemeClr val="tx1"/>
                </a:solidFill>
              </a:rPr>
              <a:t>19.2%</a:t>
            </a:r>
            <a:r>
              <a:rPr lang="ja-JP" altLang="en-US" sz="800" dirty="0">
                <a:solidFill>
                  <a:schemeClr val="tx1"/>
                </a:solidFill>
              </a:rPr>
              <a:t>） </a:t>
            </a:r>
            <a:endParaRPr lang="en-US" altLang="ja-JP" sz="800" dirty="0">
              <a:solidFill>
                <a:schemeClr val="tx1"/>
              </a:solidFill>
            </a:endParaRPr>
          </a:p>
          <a:p>
            <a:r>
              <a:rPr lang="ja-JP" altLang="en-US" sz="800" dirty="0">
                <a:solidFill>
                  <a:schemeClr val="tx1"/>
                </a:solidFill>
              </a:rPr>
              <a:t>　● 障害種別（重複障害あり）</a:t>
            </a:r>
          </a:p>
          <a:p>
            <a:endParaRPr lang="ja-JP" altLang="en-US" sz="800" dirty="0">
              <a:solidFill>
                <a:schemeClr val="tx1"/>
              </a:solidFill>
            </a:endParaRPr>
          </a:p>
          <a:p>
            <a:endParaRPr lang="ja-JP" altLang="en-US" sz="800" dirty="0">
              <a:solidFill>
                <a:schemeClr val="tx1"/>
              </a:solidFill>
            </a:endParaRPr>
          </a:p>
          <a:p>
            <a:endParaRPr lang="en-US" altLang="ja-JP" sz="800" dirty="0">
              <a:solidFill>
                <a:schemeClr val="tx1"/>
              </a:solidFill>
            </a:endParaRPr>
          </a:p>
          <a:p>
            <a:endParaRPr lang="en-US" altLang="ja-JP" sz="800" dirty="0" smtClean="0">
              <a:solidFill>
                <a:schemeClr val="tx1"/>
              </a:solidFill>
            </a:endParaRPr>
          </a:p>
          <a:p>
            <a:endParaRPr lang="en-US" altLang="ja-JP" sz="800" dirty="0">
              <a:solidFill>
                <a:schemeClr val="tx1"/>
              </a:solidFill>
            </a:endParaRPr>
          </a:p>
          <a:p>
            <a:r>
              <a:rPr lang="ja-JP" altLang="en-US" sz="800" dirty="0" smtClean="0">
                <a:solidFill>
                  <a:schemeClr val="tx1"/>
                </a:solidFill>
              </a:rPr>
              <a:t>● </a:t>
            </a:r>
            <a:r>
              <a:rPr lang="ja-JP" altLang="en-US" sz="800" dirty="0">
                <a:solidFill>
                  <a:schemeClr val="tx1"/>
                </a:solidFill>
              </a:rPr>
              <a:t>障害支援区分のある者　（</a:t>
            </a:r>
            <a:r>
              <a:rPr lang="en-US" altLang="ja-JP" sz="800" dirty="0">
                <a:solidFill>
                  <a:schemeClr val="tx1"/>
                </a:solidFill>
              </a:rPr>
              <a:t>54.8%</a:t>
            </a:r>
            <a:r>
              <a:rPr lang="ja-JP" altLang="en-US" sz="800" dirty="0">
                <a:solidFill>
                  <a:schemeClr val="tx1"/>
                </a:solidFill>
              </a:rPr>
              <a:t>）</a:t>
            </a:r>
            <a:endParaRPr lang="en-US" altLang="ja-JP" sz="800" dirty="0">
              <a:solidFill>
                <a:schemeClr val="tx1"/>
              </a:solidFill>
            </a:endParaRPr>
          </a:p>
          <a:p>
            <a:r>
              <a:rPr lang="en-US" altLang="ja-JP" sz="800" dirty="0">
                <a:solidFill>
                  <a:schemeClr val="tx1"/>
                </a:solidFill>
              </a:rPr>
              <a:t>● </a:t>
            </a:r>
            <a:r>
              <a:rPr lang="ja-JP" altLang="en-US" sz="800" dirty="0">
                <a:solidFill>
                  <a:schemeClr val="tx1"/>
                </a:solidFill>
              </a:rPr>
              <a:t>行動障害がある者　（</a:t>
            </a:r>
            <a:r>
              <a:rPr lang="en-US" altLang="ja-JP" sz="800" dirty="0">
                <a:solidFill>
                  <a:schemeClr val="tx1"/>
                </a:solidFill>
              </a:rPr>
              <a:t>28.9%</a:t>
            </a:r>
            <a:r>
              <a:rPr lang="ja-JP" altLang="en-US" sz="800" dirty="0">
                <a:solidFill>
                  <a:schemeClr val="tx1"/>
                </a:solidFill>
              </a:rPr>
              <a:t>）</a:t>
            </a:r>
            <a:endParaRPr lang="en-US" altLang="ja-JP" sz="800" dirty="0">
              <a:solidFill>
                <a:schemeClr val="tx1"/>
              </a:solidFill>
            </a:endParaRPr>
          </a:p>
          <a:p>
            <a:r>
              <a:rPr lang="en-US" altLang="ja-JP" sz="800" dirty="0">
                <a:solidFill>
                  <a:schemeClr val="tx1"/>
                </a:solidFill>
              </a:rPr>
              <a:t>● </a:t>
            </a:r>
            <a:r>
              <a:rPr lang="ja-JP" altLang="en-US" sz="800" dirty="0">
                <a:solidFill>
                  <a:schemeClr val="tx1"/>
                </a:solidFill>
              </a:rPr>
              <a:t>虐待者と同居　（</a:t>
            </a:r>
            <a:r>
              <a:rPr lang="en-US" altLang="ja-JP" sz="800" dirty="0">
                <a:solidFill>
                  <a:schemeClr val="tx1"/>
                </a:solidFill>
              </a:rPr>
              <a:t>82.5%</a:t>
            </a:r>
            <a:r>
              <a:rPr lang="ja-JP" altLang="en-US" sz="800" dirty="0">
                <a:solidFill>
                  <a:schemeClr val="tx1"/>
                </a:solidFill>
              </a:rPr>
              <a:t>）</a:t>
            </a:r>
            <a:endParaRPr lang="en-US" altLang="ja-JP" sz="800" dirty="0">
              <a:solidFill>
                <a:schemeClr val="tx1"/>
              </a:solidFill>
            </a:endParaRPr>
          </a:p>
          <a:p>
            <a:r>
              <a:rPr lang="en-US" altLang="ja-JP" sz="800" dirty="0">
                <a:solidFill>
                  <a:schemeClr val="tx1"/>
                </a:solidFill>
              </a:rPr>
              <a:t>● </a:t>
            </a:r>
            <a:r>
              <a:rPr lang="ja-JP" altLang="en-US" sz="800" dirty="0">
                <a:solidFill>
                  <a:schemeClr val="tx1"/>
                </a:solidFill>
              </a:rPr>
              <a:t>世帯構成</a:t>
            </a:r>
          </a:p>
          <a:p>
            <a:r>
              <a:rPr lang="ja-JP" altLang="en-US" sz="800" dirty="0">
                <a:solidFill>
                  <a:schemeClr val="tx1"/>
                </a:solidFill>
              </a:rPr>
              <a:t>　　両親と兄弟姉妹（</a:t>
            </a:r>
            <a:r>
              <a:rPr lang="en-US" altLang="ja-JP" sz="800" dirty="0">
                <a:solidFill>
                  <a:schemeClr val="tx1"/>
                </a:solidFill>
              </a:rPr>
              <a:t>13.4%</a:t>
            </a:r>
            <a:r>
              <a:rPr lang="ja-JP" altLang="en-US" sz="800" dirty="0">
                <a:solidFill>
                  <a:schemeClr val="tx1"/>
                </a:solidFill>
              </a:rPr>
              <a:t>） 、両親（</a:t>
            </a:r>
            <a:r>
              <a:rPr lang="en-US" altLang="ja-JP" sz="800" dirty="0">
                <a:solidFill>
                  <a:schemeClr val="tx1"/>
                </a:solidFill>
              </a:rPr>
              <a:t>11.8%</a:t>
            </a:r>
            <a:r>
              <a:rPr lang="ja-JP" altLang="en-US" sz="800" dirty="0">
                <a:solidFill>
                  <a:schemeClr val="tx1"/>
                </a:solidFill>
              </a:rPr>
              <a:t>） 、単身（</a:t>
            </a:r>
            <a:r>
              <a:rPr lang="en-US" altLang="ja-JP" sz="800" dirty="0">
                <a:solidFill>
                  <a:schemeClr val="tx1"/>
                </a:solidFill>
              </a:rPr>
              <a:t>10.3%</a:t>
            </a:r>
            <a:r>
              <a:rPr lang="ja-JP" altLang="en-US" sz="800" dirty="0">
                <a:solidFill>
                  <a:schemeClr val="tx1"/>
                </a:solidFill>
              </a:rPr>
              <a:t>）</a:t>
            </a:r>
            <a:endParaRPr lang="en-US" altLang="ja-JP" sz="800" dirty="0">
              <a:solidFill>
                <a:schemeClr val="tx1"/>
              </a:solidFill>
            </a:endParaRPr>
          </a:p>
          <a:p>
            <a:r>
              <a:rPr lang="ja-JP" altLang="en-US" sz="800" dirty="0">
                <a:solidFill>
                  <a:schemeClr val="tx1"/>
                </a:solidFill>
              </a:rPr>
              <a:t>　　配偶者（</a:t>
            </a:r>
            <a:r>
              <a:rPr lang="en-US" altLang="ja-JP" sz="800" dirty="0">
                <a:solidFill>
                  <a:schemeClr val="tx1"/>
                </a:solidFill>
              </a:rPr>
              <a:t>8.5%</a:t>
            </a:r>
            <a:r>
              <a:rPr lang="ja-JP" altLang="en-US" sz="800" dirty="0">
                <a:solidFill>
                  <a:schemeClr val="tx1"/>
                </a:solidFill>
              </a:rPr>
              <a:t>）、母・兄弟姉妹（</a:t>
            </a:r>
            <a:r>
              <a:rPr lang="en-US" altLang="ja-JP" sz="800" dirty="0">
                <a:solidFill>
                  <a:schemeClr val="tx1"/>
                </a:solidFill>
              </a:rPr>
              <a:t>8.2%</a:t>
            </a:r>
            <a:r>
              <a:rPr lang="ja-JP" altLang="en-US" sz="800" dirty="0">
                <a:solidFill>
                  <a:schemeClr val="tx1"/>
                </a:solidFill>
              </a:rPr>
              <a:t>）</a:t>
            </a:r>
          </a:p>
          <a:p>
            <a:endParaRPr lang="ja-JP" altLang="en-US" sz="800" dirty="0">
              <a:solidFill>
                <a:schemeClr val="tx1"/>
              </a:solidFill>
            </a:endParaRPr>
          </a:p>
        </p:txBody>
      </p:sp>
      <p:sp>
        <p:nvSpPr>
          <p:cNvPr id="61" name="角丸四角形 60"/>
          <p:cNvSpPr/>
          <p:nvPr/>
        </p:nvSpPr>
        <p:spPr>
          <a:xfrm>
            <a:off x="6455948" y="4033636"/>
            <a:ext cx="1428492" cy="281362"/>
          </a:xfrm>
          <a:prstGeom prst="roundRect">
            <a:avLst/>
          </a:prstGeom>
          <a:gradFill>
            <a:gsLst>
              <a:gs pos="0">
                <a:schemeClr val="accent6">
                  <a:lumMod val="75000"/>
                </a:schemeClr>
              </a:gs>
              <a:gs pos="80000">
                <a:schemeClr val="accent6">
                  <a:lumMod val="60000"/>
                  <a:lumOff val="40000"/>
                </a:schemeClr>
              </a:gs>
              <a:gs pos="100000">
                <a:schemeClr val="accent6">
                  <a:lumMod val="40000"/>
                  <a:lumOff val="60000"/>
                </a:schemeClr>
              </a:gs>
            </a:gsLst>
          </a:gradFill>
        </p:spPr>
        <p:style>
          <a:lnRef idx="0">
            <a:schemeClr val="accent1"/>
          </a:lnRef>
          <a:fillRef idx="3">
            <a:schemeClr val="accent1"/>
          </a:fillRef>
          <a:effectRef idx="3">
            <a:schemeClr val="accent1"/>
          </a:effectRef>
          <a:fontRef idx="minor">
            <a:schemeClr val="lt1"/>
          </a:fontRef>
        </p:style>
        <p:txBody>
          <a:bodyPr lIns="60624" tIns="30312" rIns="60624" bIns="30312" rtlCol="0" anchor="ctr"/>
          <a:lstStyle/>
          <a:p>
            <a:pPr algn="ctr"/>
            <a:r>
              <a:rPr lang="ja-JP" altLang="en-US" sz="1000" b="1" dirty="0">
                <a:solidFill>
                  <a:prstClr val="white"/>
                </a:solidFill>
                <a:latin typeface="ＭＳ Ｐゴシック"/>
              </a:rPr>
              <a:t>被虐待者（</a:t>
            </a:r>
            <a:r>
              <a:rPr lang="en-US" altLang="ja-JP" sz="1000" b="1" dirty="0">
                <a:solidFill>
                  <a:prstClr val="white"/>
                </a:solidFill>
                <a:latin typeface="ＭＳ Ｐゴシック"/>
              </a:rPr>
              <a:t>1,570</a:t>
            </a:r>
            <a:r>
              <a:rPr lang="ja-JP" altLang="en-US" sz="1000" b="1" dirty="0">
                <a:solidFill>
                  <a:prstClr val="white"/>
                </a:solidFill>
                <a:latin typeface="ＭＳ Ｐゴシック"/>
              </a:rPr>
              <a:t>人）</a:t>
            </a:r>
            <a:endParaRPr lang="en-US" altLang="ja-JP" sz="1000" b="1" dirty="0">
              <a:solidFill>
                <a:prstClr val="white"/>
              </a:solidFill>
              <a:latin typeface="ＭＳ Ｐゴシック"/>
            </a:endParaRPr>
          </a:p>
        </p:txBody>
      </p:sp>
      <p:sp>
        <p:nvSpPr>
          <p:cNvPr id="65" name="右矢印 64"/>
          <p:cNvSpPr/>
          <p:nvPr/>
        </p:nvSpPr>
        <p:spPr>
          <a:xfrm>
            <a:off x="2662503" y="4667682"/>
            <a:ext cx="2908375" cy="277010"/>
          </a:xfrm>
          <a:prstGeom prst="rightArrow">
            <a:avLst/>
          </a:prstGeom>
          <a:gradFill>
            <a:gsLst>
              <a:gs pos="0">
                <a:schemeClr val="tx2">
                  <a:lumMod val="50000"/>
                </a:schemeClr>
              </a:gs>
              <a:gs pos="63000">
                <a:schemeClr val="tx2">
                  <a:lumMod val="60000"/>
                  <a:lumOff val="40000"/>
                </a:schemeClr>
              </a:gs>
              <a:gs pos="100000">
                <a:schemeClr val="tx2">
                  <a:lumMod val="40000"/>
                  <a:lumOff val="60000"/>
                </a:schemeClr>
              </a:gs>
            </a:gsLst>
            <a:lin ang="16200000" scaled="0"/>
          </a:gra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ja-JP" altLang="en-US" sz="1015" dirty="0">
              <a:solidFill>
                <a:schemeClr val="tx1"/>
              </a:solidFill>
            </a:endParaRPr>
          </a:p>
        </p:txBody>
      </p:sp>
      <p:cxnSp>
        <p:nvCxnSpPr>
          <p:cNvPr id="8" name="直線コネクタ 7"/>
          <p:cNvCxnSpPr/>
          <p:nvPr/>
        </p:nvCxnSpPr>
        <p:spPr>
          <a:xfrm flipH="1">
            <a:off x="3102258" y="2166091"/>
            <a:ext cx="0" cy="598220"/>
          </a:xfrm>
          <a:prstGeom prst="line">
            <a:avLst/>
          </a:prstGeom>
          <a:ln w="2222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2910278" y="2166090"/>
            <a:ext cx="170305" cy="0"/>
          </a:xfrm>
          <a:prstGeom prst="line">
            <a:avLst/>
          </a:prstGeom>
          <a:ln w="2222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3102258" y="2764311"/>
            <a:ext cx="384812" cy="0"/>
          </a:xfrm>
          <a:prstGeom prst="line">
            <a:avLst/>
          </a:prstGeom>
          <a:ln w="22225">
            <a:solidFill>
              <a:schemeClr val="tx2"/>
            </a:solidFill>
            <a:prstDash val="sysDash"/>
            <a:headEnd type="none" w="med" len="lg"/>
            <a:tailEnd type="triangle" w="lg" len="med"/>
          </a:ln>
        </p:spPr>
        <p:style>
          <a:lnRef idx="1">
            <a:schemeClr val="accent1"/>
          </a:lnRef>
          <a:fillRef idx="0">
            <a:schemeClr val="accent1"/>
          </a:fillRef>
          <a:effectRef idx="0">
            <a:schemeClr val="accent1"/>
          </a:effectRef>
          <a:fontRef idx="minor">
            <a:schemeClr val="tx1"/>
          </a:fontRef>
        </p:style>
      </p:cxnSp>
      <p:sp>
        <p:nvSpPr>
          <p:cNvPr id="80" name="正方形/長方形 79"/>
          <p:cNvSpPr/>
          <p:nvPr/>
        </p:nvSpPr>
        <p:spPr>
          <a:xfrm>
            <a:off x="3351540" y="1256753"/>
            <a:ext cx="1600441" cy="256879"/>
          </a:xfrm>
          <a:prstGeom prst="rect">
            <a:avLst/>
          </a:prstGeom>
          <a:solidFill>
            <a:srgbClr val="FFFF99"/>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877" b="1" dirty="0">
                <a:solidFill>
                  <a:srgbClr val="000000"/>
                </a:solidFill>
                <a:latin typeface="+mj-ea"/>
                <a:cs typeface="メイリオ" pitchFamily="50" charset="-128"/>
              </a:rPr>
              <a:t>事実確認調査</a:t>
            </a:r>
            <a:endParaRPr lang="en-US" altLang="ja-JP" sz="877" b="1" dirty="0">
              <a:solidFill>
                <a:srgbClr val="000000"/>
              </a:solidFill>
              <a:latin typeface="+mj-ea"/>
              <a:cs typeface="メイリオ" pitchFamily="50" charset="-128"/>
            </a:endParaRPr>
          </a:p>
        </p:txBody>
      </p:sp>
      <p:sp>
        <p:nvSpPr>
          <p:cNvPr id="68" name="右矢印 67"/>
          <p:cNvSpPr/>
          <p:nvPr/>
        </p:nvSpPr>
        <p:spPr>
          <a:xfrm>
            <a:off x="2886390" y="1368464"/>
            <a:ext cx="281108" cy="531751"/>
          </a:xfrm>
          <a:prstGeom prst="rightArrow">
            <a:avLst>
              <a:gd name="adj1" fmla="val 50000"/>
              <a:gd name="adj2" fmla="val 36904"/>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282" tIns="30141" rIns="60282" bIns="30141" numCol="1" spcCol="0" rtlCol="0" fromWordArt="0" anchor="ctr" anchorCtr="0" forceAA="0" compatLnSpc="1">
            <a:prstTxWarp prst="textNoShape">
              <a:avLst/>
            </a:prstTxWarp>
            <a:noAutofit/>
          </a:bodyPr>
          <a:lstStyle/>
          <a:p>
            <a:pPr algn="ctr"/>
            <a:r>
              <a:rPr lang="en-US" altLang="ja-JP" sz="831" b="1" dirty="0"/>
              <a:t>37</a:t>
            </a:r>
            <a:r>
              <a:rPr lang="ja-JP" altLang="en-US" sz="831" b="1" dirty="0"/>
              <a:t>件</a:t>
            </a:r>
          </a:p>
        </p:txBody>
      </p:sp>
      <p:sp>
        <p:nvSpPr>
          <p:cNvPr id="78" name="テキスト ボックス 77"/>
          <p:cNvSpPr txBox="1"/>
          <p:nvPr/>
        </p:nvSpPr>
        <p:spPr>
          <a:xfrm>
            <a:off x="3426104" y="1060006"/>
            <a:ext cx="2342337" cy="200055"/>
          </a:xfrm>
          <a:prstGeom prst="rect">
            <a:avLst/>
          </a:prstGeom>
          <a:noFill/>
        </p:spPr>
        <p:txBody>
          <a:bodyPr wrap="square" rtlCol="0">
            <a:spAutoFit/>
          </a:bodyPr>
          <a:lstStyle/>
          <a:p>
            <a:r>
              <a:rPr lang="ja-JP" altLang="en-US" sz="700" dirty="0">
                <a:solidFill>
                  <a:srgbClr val="000000"/>
                </a:solidFill>
                <a:latin typeface="+mj-ea"/>
                <a:cs typeface="メイリオ" pitchFamily="50" charset="-128"/>
              </a:rPr>
              <a:t>＊平成</a:t>
            </a:r>
            <a:r>
              <a:rPr lang="en-US" altLang="ja-JP" sz="700" dirty="0">
                <a:solidFill>
                  <a:srgbClr val="000000"/>
                </a:solidFill>
                <a:latin typeface="+mj-ea"/>
                <a:cs typeface="メイリオ" pitchFamily="50" charset="-128"/>
              </a:rPr>
              <a:t>28</a:t>
            </a:r>
            <a:r>
              <a:rPr lang="ja-JP" altLang="en-US" sz="700" dirty="0">
                <a:solidFill>
                  <a:srgbClr val="000000"/>
                </a:solidFill>
                <a:latin typeface="+mj-ea"/>
                <a:cs typeface="メイリオ" pitchFamily="50" charset="-128"/>
              </a:rPr>
              <a:t>年度に通報・届出があった事案</a:t>
            </a:r>
            <a:r>
              <a:rPr lang="en-US" altLang="ja-JP" sz="700" dirty="0">
                <a:solidFill>
                  <a:srgbClr val="000000"/>
                </a:solidFill>
                <a:latin typeface="+mj-ea"/>
                <a:cs typeface="メイリオ" pitchFamily="50" charset="-128"/>
              </a:rPr>
              <a:t>97</a:t>
            </a:r>
            <a:r>
              <a:rPr lang="ja-JP" altLang="en-US" sz="700" dirty="0">
                <a:solidFill>
                  <a:srgbClr val="000000"/>
                </a:solidFill>
                <a:latin typeface="+mj-ea"/>
                <a:cs typeface="メイリオ" pitchFamily="50" charset="-128"/>
              </a:rPr>
              <a:t>件を含む</a:t>
            </a:r>
          </a:p>
        </p:txBody>
      </p:sp>
      <p:sp>
        <p:nvSpPr>
          <p:cNvPr id="9" name="テキスト ボックス 8"/>
          <p:cNvSpPr txBox="1"/>
          <p:nvPr/>
        </p:nvSpPr>
        <p:spPr>
          <a:xfrm>
            <a:off x="3034335" y="4083187"/>
            <a:ext cx="2164710" cy="205890"/>
          </a:xfrm>
          <a:prstGeom prst="rect">
            <a:avLst/>
          </a:prstGeom>
          <a:noFill/>
        </p:spPr>
        <p:txBody>
          <a:bodyPr wrap="square" rtlCol="0">
            <a:spAutoFit/>
          </a:bodyPr>
          <a:lstStyle/>
          <a:p>
            <a:pPr algn="ctr"/>
            <a:r>
              <a:rPr lang="ja-JP" altLang="en-US" sz="738" dirty="0"/>
              <a:t>虐待行為の類型（複数回答）</a:t>
            </a:r>
          </a:p>
        </p:txBody>
      </p:sp>
      <p:graphicFrame>
        <p:nvGraphicFramePr>
          <p:cNvPr id="62" name="表 61"/>
          <p:cNvGraphicFramePr>
            <a:graphicFrameLocks noGrp="1"/>
          </p:cNvGraphicFramePr>
          <p:nvPr>
            <p:extLst/>
          </p:nvPr>
        </p:nvGraphicFramePr>
        <p:xfrm>
          <a:off x="5833097" y="5028005"/>
          <a:ext cx="2734585" cy="400209"/>
        </p:xfrm>
        <a:graphic>
          <a:graphicData uri="http://schemas.openxmlformats.org/drawingml/2006/table">
            <a:tbl>
              <a:tblPr firstRow="1" bandRow="1">
                <a:tableStyleId>{5C22544A-7EE6-4342-B048-85BDC9FD1C3A}</a:tableStyleId>
              </a:tblPr>
              <a:tblGrid>
                <a:gridCol w="546917">
                  <a:extLst>
                    <a:ext uri="{9D8B030D-6E8A-4147-A177-3AD203B41FA5}">
                      <a16:colId xmlns:a16="http://schemas.microsoft.com/office/drawing/2014/main" val="20000"/>
                    </a:ext>
                  </a:extLst>
                </a:gridCol>
                <a:gridCol w="546917">
                  <a:extLst>
                    <a:ext uri="{9D8B030D-6E8A-4147-A177-3AD203B41FA5}">
                      <a16:colId xmlns:a16="http://schemas.microsoft.com/office/drawing/2014/main" val="20001"/>
                    </a:ext>
                  </a:extLst>
                </a:gridCol>
                <a:gridCol w="546917">
                  <a:extLst>
                    <a:ext uri="{9D8B030D-6E8A-4147-A177-3AD203B41FA5}">
                      <a16:colId xmlns:a16="http://schemas.microsoft.com/office/drawing/2014/main" val="20002"/>
                    </a:ext>
                  </a:extLst>
                </a:gridCol>
                <a:gridCol w="546917">
                  <a:extLst>
                    <a:ext uri="{9D8B030D-6E8A-4147-A177-3AD203B41FA5}">
                      <a16:colId xmlns:a16="http://schemas.microsoft.com/office/drawing/2014/main" val="20003"/>
                    </a:ext>
                  </a:extLst>
                </a:gridCol>
                <a:gridCol w="546917">
                  <a:extLst>
                    <a:ext uri="{9D8B030D-6E8A-4147-A177-3AD203B41FA5}">
                      <a16:colId xmlns:a16="http://schemas.microsoft.com/office/drawing/2014/main" val="20004"/>
                    </a:ext>
                  </a:extLst>
                </a:gridCol>
              </a:tblGrid>
              <a:tr h="193071">
                <a:tc>
                  <a:txBody>
                    <a:bodyPr/>
                    <a:lstStyle/>
                    <a:p>
                      <a:pPr algn="ctr"/>
                      <a:r>
                        <a:rPr kumimoji="1" lang="ja-JP" altLang="en-US" sz="800" b="0" dirty="0">
                          <a:solidFill>
                            <a:schemeClr val="tx1"/>
                          </a:solidFill>
                        </a:rPr>
                        <a:t>身体障害</a:t>
                      </a:r>
                    </a:p>
                  </a:txBody>
                  <a:tcPr marL="33231" marR="33231" marT="33231" marB="3323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800" b="0" dirty="0">
                          <a:solidFill>
                            <a:schemeClr val="tx1"/>
                          </a:solidFill>
                        </a:rPr>
                        <a:t>知的障害</a:t>
                      </a:r>
                    </a:p>
                  </a:txBody>
                  <a:tcPr marL="33231" marR="33231" marT="33231" marB="3323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800" b="0" dirty="0">
                          <a:solidFill>
                            <a:schemeClr val="tx1"/>
                          </a:solidFill>
                        </a:rPr>
                        <a:t>精神障害</a:t>
                      </a:r>
                    </a:p>
                  </a:txBody>
                  <a:tcPr marL="33231" marR="33231" marT="33231" marB="3323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800" b="0" dirty="0">
                          <a:solidFill>
                            <a:schemeClr val="tx1"/>
                          </a:solidFill>
                        </a:rPr>
                        <a:t>発達障害</a:t>
                      </a:r>
                    </a:p>
                  </a:txBody>
                  <a:tcPr marL="33231" marR="33231" marT="33231" marB="3323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800" b="0" dirty="0">
                          <a:solidFill>
                            <a:schemeClr val="tx1"/>
                          </a:solidFill>
                        </a:rPr>
                        <a:t>難病等</a:t>
                      </a:r>
                    </a:p>
                  </a:txBody>
                  <a:tcPr marL="33231" marR="33231" marT="33231" marB="3323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7138">
                <a:tc>
                  <a:txBody>
                    <a:bodyPr/>
                    <a:lstStyle/>
                    <a:p>
                      <a:pPr algn="ctr"/>
                      <a:r>
                        <a:rPr kumimoji="1" lang="en-US" altLang="ja-JP" sz="900" dirty="0">
                          <a:solidFill>
                            <a:schemeClr val="tx1"/>
                          </a:solidFill>
                        </a:rPr>
                        <a:t>19.1%</a:t>
                      </a:r>
                      <a:endParaRPr kumimoji="1" lang="ja-JP" altLang="en-US" sz="900" dirty="0">
                        <a:solidFill>
                          <a:schemeClr val="tx1"/>
                        </a:solidFill>
                      </a:endParaRPr>
                    </a:p>
                  </a:txBody>
                  <a:tcPr marL="33231" marR="33231" marT="33231" marB="3323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a:solidFill>
                            <a:schemeClr val="tx1"/>
                          </a:solidFill>
                        </a:rPr>
                        <a:t>55.0%</a:t>
                      </a:r>
                      <a:endParaRPr kumimoji="1" lang="ja-JP" altLang="en-US" sz="900" dirty="0">
                        <a:solidFill>
                          <a:schemeClr val="tx1"/>
                        </a:solidFill>
                      </a:endParaRPr>
                    </a:p>
                  </a:txBody>
                  <a:tcPr marL="33231" marR="33231" marT="33231" marB="3323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a:solidFill>
                            <a:schemeClr val="tx1"/>
                          </a:solidFill>
                        </a:rPr>
                        <a:t>34.3%</a:t>
                      </a:r>
                      <a:endParaRPr kumimoji="1" lang="ja-JP" altLang="en-US" sz="900" dirty="0">
                        <a:solidFill>
                          <a:schemeClr val="tx1"/>
                        </a:solidFill>
                      </a:endParaRPr>
                    </a:p>
                  </a:txBody>
                  <a:tcPr marL="33231" marR="33231" marT="33231" marB="3323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a:solidFill>
                            <a:schemeClr val="tx1"/>
                          </a:solidFill>
                        </a:rPr>
                        <a:t>2.8%</a:t>
                      </a:r>
                      <a:endParaRPr kumimoji="1" lang="ja-JP" altLang="en-US" sz="900" dirty="0">
                        <a:solidFill>
                          <a:schemeClr val="tx1"/>
                        </a:solidFill>
                      </a:endParaRPr>
                    </a:p>
                  </a:txBody>
                  <a:tcPr marL="33231" marR="33231" marT="33231" marB="3323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a:solidFill>
                            <a:schemeClr val="tx1"/>
                          </a:solidFill>
                        </a:rPr>
                        <a:t>2.3%</a:t>
                      </a:r>
                      <a:endParaRPr kumimoji="1" lang="ja-JP" altLang="en-US" sz="900" dirty="0">
                        <a:solidFill>
                          <a:schemeClr val="tx1"/>
                        </a:solidFill>
                      </a:endParaRPr>
                    </a:p>
                  </a:txBody>
                  <a:tcPr marL="33231" marR="33231" marT="33231" marB="3323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11" name="表 10"/>
          <p:cNvGraphicFramePr>
            <a:graphicFrameLocks noGrp="1"/>
          </p:cNvGraphicFramePr>
          <p:nvPr>
            <p:extLst/>
          </p:nvPr>
        </p:nvGraphicFramePr>
        <p:xfrm>
          <a:off x="2824547" y="5127945"/>
          <a:ext cx="2374500" cy="1063386"/>
        </p:xfrm>
        <a:graphic>
          <a:graphicData uri="http://schemas.openxmlformats.org/drawingml/2006/table">
            <a:tbl>
              <a:tblPr firstRow="1" bandRow="1">
                <a:tableStyleId>{5C22544A-7EE6-4342-B048-85BDC9FD1C3A}</a:tableStyleId>
              </a:tblPr>
              <a:tblGrid>
                <a:gridCol w="1946862">
                  <a:extLst>
                    <a:ext uri="{9D8B030D-6E8A-4147-A177-3AD203B41FA5}">
                      <a16:colId xmlns:a16="http://schemas.microsoft.com/office/drawing/2014/main" val="20000"/>
                    </a:ext>
                  </a:extLst>
                </a:gridCol>
                <a:gridCol w="427638">
                  <a:extLst>
                    <a:ext uri="{9D8B030D-6E8A-4147-A177-3AD203B41FA5}">
                      <a16:colId xmlns:a16="http://schemas.microsoft.com/office/drawing/2014/main" val="20001"/>
                    </a:ext>
                  </a:extLst>
                </a:gridCol>
              </a:tblGrid>
              <a:tr h="177231">
                <a:tc>
                  <a:txBody>
                    <a:bodyPr/>
                    <a:lstStyle/>
                    <a:p>
                      <a:r>
                        <a:rPr kumimoji="1" lang="ja-JP" altLang="en-US" sz="700" b="0" dirty="0">
                          <a:solidFill>
                            <a:schemeClr val="tx1"/>
                          </a:solidFill>
                        </a:rPr>
                        <a:t>家庭における被虐待者と虐待者の人間関係</a:t>
                      </a:r>
                    </a:p>
                  </a:txBody>
                  <a:tcPr marL="33231" marR="3323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800" b="0" dirty="0">
                          <a:solidFill>
                            <a:schemeClr val="tx1"/>
                          </a:solidFill>
                          <a:latin typeface="+mn-lt"/>
                          <a:ea typeface="+mj-ea"/>
                        </a:rPr>
                        <a:t>47.8%</a:t>
                      </a:r>
                      <a:endParaRPr kumimoji="1" lang="ja-JP" altLang="en-US" sz="800" b="0" dirty="0">
                        <a:solidFill>
                          <a:schemeClr val="tx1"/>
                        </a:solidFill>
                        <a:latin typeface="+mn-lt"/>
                        <a:ea typeface="+mj-ea"/>
                      </a:endParaRPr>
                    </a:p>
                  </a:txBody>
                  <a:tcPr marL="33231" marR="3323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77231">
                <a:tc>
                  <a:txBody>
                    <a:bodyPr/>
                    <a:lstStyle/>
                    <a:p>
                      <a:r>
                        <a:rPr kumimoji="1" lang="ja-JP" altLang="en-US" sz="700" dirty="0"/>
                        <a:t>虐待者が虐待と認識していない</a:t>
                      </a:r>
                    </a:p>
                  </a:txBody>
                  <a:tcPr marL="33231" marR="3323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800" dirty="0">
                          <a:latin typeface="+mn-lt"/>
                          <a:ea typeface="+mj-ea"/>
                        </a:rPr>
                        <a:t>45.4%</a:t>
                      </a:r>
                      <a:endParaRPr kumimoji="1" lang="ja-JP" altLang="en-US" sz="800" dirty="0">
                        <a:latin typeface="+mn-lt"/>
                        <a:ea typeface="+mj-ea"/>
                      </a:endParaRPr>
                    </a:p>
                  </a:txBody>
                  <a:tcPr marL="33231" marR="3323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77231">
                <a:tc>
                  <a:txBody>
                    <a:bodyPr/>
                    <a:lstStyle/>
                    <a:p>
                      <a:pPr marL="0" marR="0" lvl="0" indent="0" algn="l" defTabSz="919465" rtl="0" eaLnBrk="1" fontAlgn="auto" latinLnBrk="0" hangingPunct="1">
                        <a:lnSpc>
                          <a:spcPct val="100000"/>
                        </a:lnSpc>
                        <a:spcBef>
                          <a:spcPts val="0"/>
                        </a:spcBef>
                        <a:spcAft>
                          <a:spcPts val="0"/>
                        </a:spcAft>
                        <a:buClrTx/>
                        <a:buSzTx/>
                        <a:buFontTx/>
                        <a:buNone/>
                        <a:tabLst/>
                        <a:defRPr/>
                      </a:pPr>
                      <a:r>
                        <a:rPr kumimoji="1" lang="ja-JP" altLang="en-US" sz="700" dirty="0"/>
                        <a:t>被虐待者の介護度や支援度の高さ</a:t>
                      </a:r>
                    </a:p>
                  </a:txBody>
                  <a:tcPr marL="33231" marR="3323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800" dirty="0">
                          <a:latin typeface="+mn-lt"/>
                          <a:ea typeface="+mj-ea"/>
                        </a:rPr>
                        <a:t>28.7%</a:t>
                      </a:r>
                      <a:endParaRPr kumimoji="1" lang="ja-JP" altLang="en-US" sz="800" dirty="0">
                        <a:latin typeface="+mn-lt"/>
                        <a:ea typeface="+mj-ea"/>
                      </a:endParaRPr>
                    </a:p>
                  </a:txBody>
                  <a:tcPr marL="33231" marR="3323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77231">
                <a:tc>
                  <a:txBody>
                    <a:bodyPr/>
                    <a:lstStyle/>
                    <a:p>
                      <a:r>
                        <a:rPr kumimoji="1" lang="ja-JP" altLang="en-US" sz="700" dirty="0"/>
                        <a:t>虐待者の知識や情報の不足</a:t>
                      </a:r>
                    </a:p>
                  </a:txBody>
                  <a:tcPr marL="33231" marR="3323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800" dirty="0">
                          <a:latin typeface="+mn-lt"/>
                          <a:ea typeface="+mj-ea"/>
                        </a:rPr>
                        <a:t>27.8%</a:t>
                      </a:r>
                      <a:endParaRPr kumimoji="1" lang="ja-JP" altLang="en-US" sz="800" dirty="0">
                        <a:latin typeface="+mn-lt"/>
                        <a:ea typeface="+mj-ea"/>
                      </a:endParaRPr>
                    </a:p>
                  </a:txBody>
                  <a:tcPr marL="33231" marR="3323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77231">
                <a:tc>
                  <a:txBody>
                    <a:bodyPr/>
                    <a:lstStyle/>
                    <a:p>
                      <a:pPr marL="0" marR="0" lvl="0" indent="0" algn="l" defTabSz="919465" rtl="0" eaLnBrk="1" fontAlgn="auto" latinLnBrk="0" hangingPunct="1">
                        <a:lnSpc>
                          <a:spcPct val="100000"/>
                        </a:lnSpc>
                        <a:spcBef>
                          <a:spcPts val="0"/>
                        </a:spcBef>
                        <a:spcAft>
                          <a:spcPts val="0"/>
                        </a:spcAft>
                        <a:buClrTx/>
                        <a:buSzTx/>
                        <a:buFontTx/>
                        <a:buNone/>
                        <a:tabLst/>
                        <a:defRPr/>
                      </a:pPr>
                      <a:r>
                        <a:rPr kumimoji="1" lang="ja-JP" altLang="en-US" sz="700" dirty="0"/>
                        <a:t>家庭における経済的困窮（経済的問題）</a:t>
                      </a:r>
                    </a:p>
                  </a:txBody>
                  <a:tcPr marL="33231" marR="3323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800" dirty="0">
                          <a:latin typeface="+mn-lt"/>
                          <a:ea typeface="+mj-ea"/>
                        </a:rPr>
                        <a:t>21.2%</a:t>
                      </a:r>
                      <a:endParaRPr kumimoji="1" lang="ja-JP" altLang="en-US" sz="800" dirty="0">
                        <a:latin typeface="+mn-lt"/>
                        <a:ea typeface="+mj-ea"/>
                      </a:endParaRPr>
                    </a:p>
                  </a:txBody>
                  <a:tcPr marL="33231" marR="3323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77231">
                <a:tc>
                  <a:txBody>
                    <a:bodyPr/>
                    <a:lstStyle/>
                    <a:p>
                      <a:r>
                        <a:rPr kumimoji="1" lang="ja-JP" altLang="en-US" sz="700" dirty="0"/>
                        <a:t>被虐待者側のその他の要因</a:t>
                      </a:r>
                    </a:p>
                  </a:txBody>
                  <a:tcPr marL="33231" marR="3323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800" dirty="0">
                          <a:latin typeface="+mn-lt"/>
                          <a:ea typeface="+mj-ea"/>
                        </a:rPr>
                        <a:t>20.8%</a:t>
                      </a:r>
                      <a:endParaRPr kumimoji="1" lang="ja-JP" altLang="en-US" sz="800" dirty="0">
                        <a:latin typeface="+mn-lt"/>
                        <a:ea typeface="+mj-ea"/>
                      </a:endParaRPr>
                    </a:p>
                  </a:txBody>
                  <a:tcPr marL="33231" marR="3323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63" name="テキスト ボックス 62"/>
          <p:cNvSpPr txBox="1"/>
          <p:nvPr/>
        </p:nvSpPr>
        <p:spPr>
          <a:xfrm>
            <a:off x="2698856" y="4907444"/>
            <a:ext cx="2710470" cy="205890"/>
          </a:xfrm>
          <a:prstGeom prst="rect">
            <a:avLst/>
          </a:prstGeom>
          <a:noFill/>
        </p:spPr>
        <p:txBody>
          <a:bodyPr wrap="square" rtlCol="0">
            <a:spAutoFit/>
          </a:bodyPr>
          <a:lstStyle/>
          <a:p>
            <a:pPr algn="ctr"/>
            <a:r>
              <a:rPr lang="ja-JP" altLang="en-US" sz="738" dirty="0"/>
              <a:t>市区町村職員が判断した虐待の発生要因や状況（複数</a:t>
            </a:r>
            <a:r>
              <a:rPr lang="ja-JP" altLang="en-US" sz="700" dirty="0"/>
              <a:t>回答</a:t>
            </a:r>
            <a:r>
              <a:rPr lang="ja-JP" altLang="en-US" sz="738" dirty="0"/>
              <a:t>）</a:t>
            </a:r>
          </a:p>
        </p:txBody>
      </p:sp>
      <p:graphicFrame>
        <p:nvGraphicFramePr>
          <p:cNvPr id="10" name="表 9"/>
          <p:cNvGraphicFramePr>
            <a:graphicFrameLocks noGrp="1"/>
          </p:cNvGraphicFramePr>
          <p:nvPr>
            <p:extLst/>
          </p:nvPr>
        </p:nvGraphicFramePr>
        <p:xfrm>
          <a:off x="2755947" y="4261235"/>
          <a:ext cx="2691050" cy="399308"/>
        </p:xfrm>
        <a:graphic>
          <a:graphicData uri="http://schemas.openxmlformats.org/drawingml/2006/table">
            <a:tbl>
              <a:tblPr firstRow="1" bandRow="1">
                <a:tableStyleId>{5C22544A-7EE6-4342-B048-85BDC9FD1C3A}</a:tableStyleId>
              </a:tblPr>
              <a:tblGrid>
                <a:gridCol w="538210">
                  <a:extLst>
                    <a:ext uri="{9D8B030D-6E8A-4147-A177-3AD203B41FA5}">
                      <a16:colId xmlns:a16="http://schemas.microsoft.com/office/drawing/2014/main" val="20000"/>
                    </a:ext>
                  </a:extLst>
                </a:gridCol>
                <a:gridCol w="538210">
                  <a:extLst>
                    <a:ext uri="{9D8B030D-6E8A-4147-A177-3AD203B41FA5}">
                      <a16:colId xmlns:a16="http://schemas.microsoft.com/office/drawing/2014/main" val="20001"/>
                    </a:ext>
                  </a:extLst>
                </a:gridCol>
                <a:gridCol w="538210">
                  <a:extLst>
                    <a:ext uri="{9D8B030D-6E8A-4147-A177-3AD203B41FA5}">
                      <a16:colId xmlns:a16="http://schemas.microsoft.com/office/drawing/2014/main" val="20002"/>
                    </a:ext>
                  </a:extLst>
                </a:gridCol>
                <a:gridCol w="538210">
                  <a:extLst>
                    <a:ext uri="{9D8B030D-6E8A-4147-A177-3AD203B41FA5}">
                      <a16:colId xmlns:a16="http://schemas.microsoft.com/office/drawing/2014/main" val="20003"/>
                    </a:ext>
                  </a:extLst>
                </a:gridCol>
                <a:gridCol w="538210">
                  <a:extLst>
                    <a:ext uri="{9D8B030D-6E8A-4147-A177-3AD203B41FA5}">
                      <a16:colId xmlns:a16="http://schemas.microsoft.com/office/drawing/2014/main" val="20004"/>
                    </a:ext>
                  </a:extLst>
                </a:gridCol>
              </a:tblGrid>
              <a:tr h="199901">
                <a:tc>
                  <a:txBody>
                    <a:bodyPr/>
                    <a:lstStyle/>
                    <a:p>
                      <a:pPr algn="ctr"/>
                      <a:r>
                        <a:rPr kumimoji="1" lang="ja-JP" altLang="en-US" sz="700" b="0" dirty="0"/>
                        <a:t>身体的虐待</a:t>
                      </a:r>
                    </a:p>
                  </a:txBody>
                  <a:tcPr marL="0" marR="0" marT="0" marB="0" anchor="ctr">
                    <a:solidFill>
                      <a:schemeClr val="tx2"/>
                    </a:solidFill>
                  </a:tcPr>
                </a:tc>
                <a:tc>
                  <a:txBody>
                    <a:bodyPr/>
                    <a:lstStyle/>
                    <a:p>
                      <a:pPr algn="ctr"/>
                      <a:r>
                        <a:rPr kumimoji="1" lang="ja-JP" altLang="en-US" sz="700" b="0" dirty="0"/>
                        <a:t>性的虐待</a:t>
                      </a:r>
                    </a:p>
                  </a:txBody>
                  <a:tcPr marL="0" marR="0" marT="0" marB="0" anchor="ctr">
                    <a:solidFill>
                      <a:schemeClr val="tx2"/>
                    </a:solidFill>
                  </a:tcPr>
                </a:tc>
                <a:tc>
                  <a:txBody>
                    <a:bodyPr/>
                    <a:lstStyle/>
                    <a:p>
                      <a:pPr algn="ctr"/>
                      <a:r>
                        <a:rPr kumimoji="1" lang="ja-JP" altLang="en-US" sz="700" b="0" dirty="0"/>
                        <a:t>心理的虐待</a:t>
                      </a:r>
                    </a:p>
                  </a:txBody>
                  <a:tcPr marL="0" marR="0" marT="0" marB="0" anchor="ctr">
                    <a:solidFill>
                      <a:schemeClr val="tx2"/>
                    </a:solidFill>
                  </a:tcPr>
                </a:tc>
                <a:tc>
                  <a:txBody>
                    <a:bodyPr/>
                    <a:lstStyle/>
                    <a:p>
                      <a:pPr algn="ctr"/>
                      <a:r>
                        <a:rPr kumimoji="1" lang="ja-JP" altLang="en-US" sz="700" b="0" dirty="0"/>
                        <a:t>放棄、放置</a:t>
                      </a:r>
                    </a:p>
                  </a:txBody>
                  <a:tcPr marL="0" marR="0" marT="0" marB="0" anchor="ctr">
                    <a:solidFill>
                      <a:schemeClr val="tx2"/>
                    </a:solidFill>
                  </a:tcPr>
                </a:tc>
                <a:tc>
                  <a:txBody>
                    <a:bodyPr/>
                    <a:lstStyle/>
                    <a:p>
                      <a:pPr algn="ctr"/>
                      <a:r>
                        <a:rPr kumimoji="1" lang="ja-JP" altLang="en-US" sz="700" b="0" dirty="0"/>
                        <a:t>経済的虐待</a:t>
                      </a:r>
                    </a:p>
                  </a:txBody>
                  <a:tcPr marL="0" marR="0" marT="0" marB="0" anchor="ctr">
                    <a:solidFill>
                      <a:schemeClr val="tx2"/>
                    </a:solidFill>
                  </a:tcPr>
                </a:tc>
                <a:extLst>
                  <a:ext uri="{0D108BD9-81ED-4DB2-BD59-A6C34878D82A}">
                    <a16:rowId xmlns:a16="http://schemas.microsoft.com/office/drawing/2014/main" val="10000"/>
                  </a:ext>
                </a:extLst>
              </a:tr>
              <a:tr h="199407">
                <a:tc>
                  <a:txBody>
                    <a:bodyPr/>
                    <a:lstStyle/>
                    <a:p>
                      <a:pPr algn="ctr"/>
                      <a:r>
                        <a:rPr kumimoji="1" lang="en-US" altLang="ja-JP" sz="900" dirty="0"/>
                        <a:t>61.2%</a:t>
                      </a:r>
                      <a:endParaRPr kumimoji="1" lang="ja-JP" altLang="en-US" sz="900" dirty="0"/>
                    </a:p>
                  </a:txBody>
                  <a:tcPr marL="0" marR="0" marT="0" marB="0" anchor="ctr"/>
                </a:tc>
                <a:tc>
                  <a:txBody>
                    <a:bodyPr/>
                    <a:lstStyle/>
                    <a:p>
                      <a:pPr algn="ctr"/>
                      <a:r>
                        <a:rPr kumimoji="1" lang="en-US" altLang="ja-JP" sz="900" dirty="0"/>
                        <a:t>3.7%</a:t>
                      </a:r>
                      <a:endParaRPr kumimoji="1" lang="ja-JP" altLang="en-US" sz="900" dirty="0"/>
                    </a:p>
                  </a:txBody>
                  <a:tcPr marL="0" marR="0" marT="0" marB="0" anchor="ctr"/>
                </a:tc>
                <a:tc>
                  <a:txBody>
                    <a:bodyPr/>
                    <a:lstStyle/>
                    <a:p>
                      <a:pPr algn="ctr"/>
                      <a:r>
                        <a:rPr kumimoji="1" lang="en-US" altLang="ja-JP" sz="900" dirty="0"/>
                        <a:t>32.9%</a:t>
                      </a:r>
                      <a:endParaRPr kumimoji="1" lang="ja-JP" altLang="en-US" sz="900" dirty="0"/>
                    </a:p>
                  </a:txBody>
                  <a:tcPr marL="0" marR="0" marT="0" marB="0" anchor="ctr"/>
                </a:tc>
                <a:tc>
                  <a:txBody>
                    <a:bodyPr/>
                    <a:lstStyle/>
                    <a:p>
                      <a:pPr algn="ctr"/>
                      <a:r>
                        <a:rPr kumimoji="1" lang="en-US" altLang="ja-JP" sz="900" dirty="0"/>
                        <a:t>16.2%</a:t>
                      </a:r>
                      <a:endParaRPr kumimoji="1" lang="ja-JP" altLang="en-US" sz="900" dirty="0"/>
                    </a:p>
                  </a:txBody>
                  <a:tcPr marL="0" marR="0" marT="0" marB="0" anchor="ctr"/>
                </a:tc>
                <a:tc>
                  <a:txBody>
                    <a:bodyPr/>
                    <a:lstStyle/>
                    <a:p>
                      <a:pPr algn="ctr"/>
                      <a:r>
                        <a:rPr kumimoji="1" lang="en-US" altLang="ja-JP" sz="900" dirty="0"/>
                        <a:t>22.9%</a:t>
                      </a:r>
                      <a:endParaRPr kumimoji="1" lang="ja-JP" altLang="en-US" sz="900" dirty="0"/>
                    </a:p>
                  </a:txBody>
                  <a:tcPr marL="0" marR="0" marT="0" marB="0" anchor="ctr"/>
                </a:tc>
                <a:extLst>
                  <a:ext uri="{0D108BD9-81ED-4DB2-BD59-A6C34878D82A}">
                    <a16:rowId xmlns:a16="http://schemas.microsoft.com/office/drawing/2014/main" val="10001"/>
                  </a:ext>
                </a:extLst>
              </a:tr>
            </a:tbl>
          </a:graphicData>
        </a:graphic>
      </p:graphicFrame>
      <p:sp>
        <p:nvSpPr>
          <p:cNvPr id="3" name="スライド番号プレースホルダー 2"/>
          <p:cNvSpPr>
            <a:spLocks noGrp="1"/>
          </p:cNvSpPr>
          <p:nvPr>
            <p:ph type="sldNum" sz="quarter" idx="12"/>
          </p:nvPr>
        </p:nvSpPr>
        <p:spPr>
          <a:xfrm>
            <a:off x="7066193" y="6503762"/>
            <a:ext cx="2057400" cy="365125"/>
          </a:xfrm>
        </p:spPr>
        <p:txBody>
          <a:bodyPr/>
          <a:lstStyle/>
          <a:p>
            <a:pPr>
              <a:defRPr/>
            </a:pPr>
            <a:fld id="{F90A3C79-1AFD-481B-B685-7933BCD0898B}" type="slidenum">
              <a:rPr lang="en-US" altLang="ja-JP" smtClean="0"/>
              <a:pPr>
                <a:defRPr/>
              </a:pPr>
              <a:t>90</a:t>
            </a:fld>
            <a:endParaRPr lang="en-US" altLang="ja-JP"/>
          </a:p>
        </p:txBody>
      </p:sp>
      <p:sp>
        <p:nvSpPr>
          <p:cNvPr id="64"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13476153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p:cNvSpPr>
            <a:spLocks noChangeArrowheads="1"/>
          </p:cNvSpPr>
          <p:nvPr/>
        </p:nvSpPr>
        <p:spPr bwMode="auto">
          <a:xfrm>
            <a:off x="480617" y="340431"/>
            <a:ext cx="7335331" cy="364564"/>
          </a:xfrm>
          <a:prstGeom prst="bevel">
            <a:avLst>
              <a:gd name="adj" fmla="val 12500"/>
            </a:avLst>
          </a:prstGeom>
          <a:solidFill>
            <a:schemeClr val="accent2">
              <a:lumMod val="40000"/>
              <a:lumOff val="60000"/>
            </a:schemeClr>
          </a:solidFill>
          <a:ln w="9525">
            <a:solidFill>
              <a:srgbClr val="000000"/>
            </a:solidFill>
            <a:miter lim="800000"/>
            <a:headEnd/>
            <a:tailEnd/>
          </a:ln>
        </p:spPr>
        <p:txBody>
          <a:bodyPr wrap="square" lIns="60624" tIns="30312" rIns="60624" bIns="30312" anchor="ctr">
            <a:spAutoFit/>
          </a:bodyPr>
          <a:lstStyle/>
          <a:p>
            <a:pPr algn="ctr" defTabSz="606255">
              <a:defRPr/>
            </a:pPr>
            <a:r>
              <a:rPr lang="ja-JP" altLang="en-US" sz="1385" b="1" kern="0" dirty="0">
                <a:solidFill>
                  <a:srgbClr val="2D2D8A">
                    <a:lumMod val="75000"/>
                  </a:srgbClr>
                </a:solidFill>
                <a:latin typeface="+mj-ea"/>
                <a:ea typeface="+mj-ea"/>
              </a:rPr>
              <a:t>平成２９年度　障害者虐待対応状況調査＜障害者福祉施設従事者等による障害者虐待＞</a:t>
            </a:r>
          </a:p>
        </p:txBody>
      </p:sp>
      <p:sp>
        <p:nvSpPr>
          <p:cNvPr id="6" name="角丸四角形 5"/>
          <p:cNvSpPr/>
          <p:nvPr/>
        </p:nvSpPr>
        <p:spPr>
          <a:xfrm>
            <a:off x="351693" y="805605"/>
            <a:ext cx="1171410" cy="2647223"/>
          </a:xfrm>
          <a:prstGeom prst="roundRect">
            <a:avLst/>
          </a:prstGeom>
          <a:solidFill>
            <a:schemeClr val="tx2">
              <a:lumMod val="20000"/>
              <a:lumOff val="80000"/>
            </a:schemeClr>
          </a:solidFill>
          <a:ln w="25400">
            <a:solidFill>
              <a:schemeClr val="accent1">
                <a:shade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0624" tIns="0" rIns="60624" bIns="30312" rtlCol="0" anchor="t" anchorCtr="0"/>
          <a:lstStyle/>
          <a:p>
            <a:pPr algn="ctr"/>
            <a:endParaRPr lang="en-US" altLang="ja-JP" sz="738" b="1" dirty="0">
              <a:solidFill>
                <a:schemeClr val="accent1">
                  <a:lumMod val="75000"/>
                </a:schemeClr>
              </a:solidFill>
              <a:latin typeface="メイリオ" pitchFamily="50" charset="-128"/>
              <a:ea typeface="メイリオ" pitchFamily="50" charset="-128"/>
              <a:cs typeface="メイリオ" pitchFamily="50" charset="-128"/>
            </a:endParaRPr>
          </a:p>
          <a:p>
            <a:pPr algn="ctr"/>
            <a:r>
              <a:rPr lang="ja-JP" altLang="en-US" sz="1292" b="1" dirty="0">
                <a:solidFill>
                  <a:schemeClr val="accent1">
                    <a:lumMod val="75000"/>
                  </a:schemeClr>
                </a:solidFill>
                <a:latin typeface="メイリオ" pitchFamily="50" charset="-128"/>
                <a:ea typeface="メイリオ" pitchFamily="50" charset="-128"/>
                <a:cs typeface="メイリオ" pitchFamily="50" charset="-128"/>
              </a:rPr>
              <a:t>相談</a:t>
            </a:r>
            <a:endParaRPr lang="en-US" altLang="ja-JP" sz="1292" b="1" dirty="0">
              <a:solidFill>
                <a:schemeClr val="accent1">
                  <a:lumMod val="75000"/>
                </a:schemeClr>
              </a:solidFill>
              <a:latin typeface="メイリオ" pitchFamily="50" charset="-128"/>
              <a:ea typeface="メイリオ" pitchFamily="50" charset="-128"/>
              <a:cs typeface="メイリオ" pitchFamily="50" charset="-128"/>
            </a:endParaRPr>
          </a:p>
          <a:p>
            <a:pPr algn="ctr"/>
            <a:r>
              <a:rPr lang="ja-JP" altLang="en-US" sz="1292" b="1" dirty="0">
                <a:solidFill>
                  <a:schemeClr val="accent1">
                    <a:lumMod val="75000"/>
                  </a:schemeClr>
                </a:solidFill>
                <a:latin typeface="メイリオ" pitchFamily="50" charset="-128"/>
                <a:ea typeface="メイリオ" pitchFamily="50" charset="-128"/>
                <a:cs typeface="メイリオ" pitchFamily="50" charset="-128"/>
              </a:rPr>
              <a:t>通報</a:t>
            </a:r>
            <a:endParaRPr lang="en-US" altLang="ja-JP" sz="1292" b="1" dirty="0">
              <a:solidFill>
                <a:schemeClr val="accent1">
                  <a:lumMod val="75000"/>
                </a:schemeClr>
              </a:solidFill>
              <a:latin typeface="メイリオ" pitchFamily="50" charset="-128"/>
              <a:ea typeface="メイリオ" pitchFamily="50" charset="-128"/>
              <a:cs typeface="メイリオ" pitchFamily="50" charset="-128"/>
            </a:endParaRPr>
          </a:p>
          <a:p>
            <a:pPr algn="ctr"/>
            <a:endParaRPr lang="en-US" altLang="ja-JP" sz="1292" b="1" dirty="0">
              <a:solidFill>
                <a:schemeClr val="accent1">
                  <a:lumMod val="75000"/>
                </a:schemeClr>
              </a:solidFill>
              <a:latin typeface="メイリオ" pitchFamily="50" charset="-128"/>
              <a:ea typeface="メイリオ" pitchFamily="50" charset="-128"/>
              <a:cs typeface="メイリオ" pitchFamily="50" charset="-128"/>
            </a:endParaRPr>
          </a:p>
        </p:txBody>
      </p:sp>
      <p:sp>
        <p:nvSpPr>
          <p:cNvPr id="7" name="円/楕円 6"/>
          <p:cNvSpPr/>
          <p:nvPr/>
        </p:nvSpPr>
        <p:spPr>
          <a:xfrm>
            <a:off x="525668" y="1368486"/>
            <a:ext cx="801417" cy="28579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624" tIns="30312" rIns="60624" bIns="30312" numCol="1" spcCol="0" rtlCol="0" fromWordArt="0" anchor="ctr" anchorCtr="0" forceAA="0" compatLnSpc="1">
            <a:prstTxWarp prst="textNoShape">
              <a:avLst/>
            </a:prstTxWarp>
            <a:spAutoFit/>
          </a:bodyPr>
          <a:lstStyle/>
          <a:p>
            <a:pPr algn="ctr"/>
            <a:r>
              <a:rPr lang="en-US" altLang="ja-JP" sz="923" b="1" dirty="0">
                <a:solidFill>
                  <a:schemeClr val="tx1"/>
                </a:solidFill>
                <a:latin typeface="+mj-ea"/>
                <a:ea typeface="+mj-ea"/>
              </a:rPr>
              <a:t>2,374</a:t>
            </a:r>
            <a:r>
              <a:rPr lang="ja-JP" altLang="en-US" sz="923" b="1" dirty="0">
                <a:solidFill>
                  <a:schemeClr val="tx1"/>
                </a:solidFill>
                <a:latin typeface="+mj-ea"/>
                <a:ea typeface="+mj-ea"/>
              </a:rPr>
              <a:t>件</a:t>
            </a:r>
          </a:p>
        </p:txBody>
      </p:sp>
      <p:sp>
        <p:nvSpPr>
          <p:cNvPr id="33" name="角丸四角形 32"/>
          <p:cNvSpPr/>
          <p:nvPr/>
        </p:nvSpPr>
        <p:spPr>
          <a:xfrm>
            <a:off x="1647369" y="929837"/>
            <a:ext cx="2127005" cy="2299756"/>
          </a:xfrm>
          <a:prstGeom prst="roundRect">
            <a:avLst>
              <a:gd name="adj" fmla="val 7755"/>
            </a:avLst>
          </a:prstGeom>
          <a:solidFill>
            <a:srgbClr val="E3F3D1"/>
          </a:solidFill>
        </p:spPr>
        <p:style>
          <a:lnRef idx="2">
            <a:schemeClr val="accent1">
              <a:shade val="50000"/>
            </a:schemeClr>
          </a:lnRef>
          <a:fillRef idx="1">
            <a:schemeClr val="accent1"/>
          </a:fillRef>
          <a:effectRef idx="0">
            <a:schemeClr val="accent1"/>
          </a:effectRef>
          <a:fontRef idx="minor">
            <a:schemeClr val="lt1"/>
          </a:fontRef>
        </p:style>
        <p:txBody>
          <a:bodyPr lIns="60624" tIns="30312" rIns="60624" bIns="30312" rtlCol="0" anchor="ctr"/>
          <a:lstStyle/>
          <a:p>
            <a:pPr algn="ctr"/>
            <a:endParaRPr kumimoji="1" lang="ja-JP" altLang="en-US" sz="1662" dirty="0"/>
          </a:p>
        </p:txBody>
      </p:sp>
      <p:sp>
        <p:nvSpPr>
          <p:cNvPr id="34" name="角丸四角形 33"/>
          <p:cNvSpPr/>
          <p:nvPr/>
        </p:nvSpPr>
        <p:spPr>
          <a:xfrm>
            <a:off x="2077216" y="781776"/>
            <a:ext cx="1162134" cy="276052"/>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60624" tIns="30312" rIns="60624" bIns="30312" rtlCol="0" anchor="ctr"/>
          <a:lstStyle/>
          <a:p>
            <a:pPr algn="ctr" defTabSz="606255">
              <a:defRPr/>
            </a:pPr>
            <a:r>
              <a:rPr lang="ja-JP" altLang="en-US" sz="1385" b="1" kern="0" dirty="0">
                <a:solidFill>
                  <a:prstClr val="white"/>
                </a:solidFill>
                <a:latin typeface="Calibri"/>
                <a:ea typeface="ＭＳ Ｐゴシック"/>
              </a:rPr>
              <a:t>市区町村</a:t>
            </a:r>
          </a:p>
        </p:txBody>
      </p:sp>
      <p:sp>
        <p:nvSpPr>
          <p:cNvPr id="41" name="角丸四角形 40"/>
          <p:cNvSpPr/>
          <p:nvPr/>
        </p:nvSpPr>
        <p:spPr>
          <a:xfrm>
            <a:off x="6699007" y="969650"/>
            <a:ext cx="1970074" cy="2459350"/>
          </a:xfrm>
          <a:prstGeom prst="roundRect">
            <a:avLst/>
          </a:prstGeom>
          <a:solidFill>
            <a:srgbClr val="FFFF99"/>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0624" tIns="30312" rIns="60624" bIns="30312" rtlCol="0" anchor="t" anchorCtr="0"/>
          <a:lstStyle/>
          <a:p>
            <a:endParaRPr kumimoji="1" lang="en-US" altLang="ja-JP" sz="1662" dirty="0"/>
          </a:p>
          <a:p>
            <a:endParaRPr lang="en-US" altLang="ja-JP" sz="646" dirty="0"/>
          </a:p>
          <a:p>
            <a:endParaRPr lang="en-US" altLang="ja-JP" sz="646" dirty="0"/>
          </a:p>
          <a:p>
            <a:endParaRPr lang="en-US" altLang="ja-JP" sz="923" b="1" dirty="0">
              <a:solidFill>
                <a:schemeClr val="tx1"/>
              </a:solidFill>
            </a:endParaRPr>
          </a:p>
          <a:p>
            <a:endParaRPr lang="en-US" altLang="ja-JP" sz="923" b="1" dirty="0">
              <a:solidFill>
                <a:schemeClr val="tx1"/>
              </a:solidFill>
            </a:endParaRPr>
          </a:p>
          <a:p>
            <a:endParaRPr lang="en-US" altLang="ja-JP" sz="923" b="1" dirty="0">
              <a:solidFill>
                <a:schemeClr val="tx1"/>
              </a:solidFill>
            </a:endParaRPr>
          </a:p>
          <a:p>
            <a:endParaRPr lang="en-US" altLang="ja-JP" sz="923" b="1" dirty="0">
              <a:solidFill>
                <a:schemeClr val="tx1"/>
              </a:solidFill>
            </a:endParaRPr>
          </a:p>
          <a:p>
            <a:endParaRPr lang="en-US" altLang="ja-JP" sz="923" b="1" dirty="0">
              <a:solidFill>
                <a:schemeClr val="tx1"/>
              </a:solidFill>
            </a:endParaRPr>
          </a:p>
          <a:p>
            <a:endParaRPr lang="en-US" altLang="ja-JP" sz="923" b="1" dirty="0">
              <a:solidFill>
                <a:schemeClr val="tx1"/>
              </a:solidFill>
            </a:endParaRPr>
          </a:p>
          <a:p>
            <a:endParaRPr lang="en-US" altLang="ja-JP" sz="923" b="1" dirty="0">
              <a:solidFill>
                <a:schemeClr val="tx1"/>
              </a:solidFill>
            </a:endParaRPr>
          </a:p>
          <a:p>
            <a:endParaRPr lang="en-US" altLang="ja-JP" sz="923" b="1" dirty="0">
              <a:solidFill>
                <a:schemeClr val="tx1"/>
              </a:solidFill>
            </a:endParaRPr>
          </a:p>
          <a:p>
            <a:endParaRPr lang="en-US" altLang="ja-JP" sz="1015" b="1" dirty="0">
              <a:solidFill>
                <a:schemeClr val="tx1"/>
              </a:solidFill>
            </a:endParaRPr>
          </a:p>
          <a:p>
            <a:endParaRPr lang="en-US" altLang="ja-JP" sz="1015" b="1" dirty="0">
              <a:solidFill>
                <a:schemeClr val="tx1"/>
              </a:solidFill>
            </a:endParaRPr>
          </a:p>
          <a:p>
            <a:endParaRPr lang="en-US" altLang="ja-JP" sz="1015" b="1" dirty="0">
              <a:solidFill>
                <a:schemeClr val="tx1"/>
              </a:solidFill>
            </a:endParaRPr>
          </a:p>
          <a:p>
            <a:endParaRPr lang="en-US" altLang="ja-JP" sz="1015" b="1" dirty="0">
              <a:solidFill>
                <a:schemeClr val="tx1"/>
              </a:solidFill>
            </a:endParaRPr>
          </a:p>
          <a:p>
            <a:endParaRPr lang="en-US" altLang="ja-JP" sz="1015" b="1" dirty="0">
              <a:solidFill>
                <a:schemeClr val="tx1"/>
              </a:solidFill>
            </a:endParaRPr>
          </a:p>
          <a:p>
            <a:endParaRPr lang="en-US" altLang="ja-JP" sz="1015" b="1" dirty="0">
              <a:solidFill>
                <a:schemeClr val="tx1"/>
              </a:solidFill>
            </a:endParaRPr>
          </a:p>
          <a:p>
            <a:endParaRPr lang="en-US" altLang="ja-JP" sz="1015" b="1" dirty="0">
              <a:solidFill>
                <a:schemeClr val="tx1"/>
              </a:solidFill>
            </a:endParaRPr>
          </a:p>
          <a:p>
            <a:endParaRPr lang="en-US" altLang="ja-JP" sz="1015" b="1" dirty="0">
              <a:solidFill>
                <a:schemeClr val="tx1"/>
              </a:solidFill>
            </a:endParaRPr>
          </a:p>
          <a:p>
            <a:endParaRPr lang="en-US" altLang="ja-JP" sz="1015" b="1" dirty="0">
              <a:solidFill>
                <a:schemeClr val="tx1"/>
              </a:solidFill>
            </a:endParaRPr>
          </a:p>
          <a:p>
            <a:endParaRPr lang="en-US" altLang="ja-JP" sz="1015" b="1" dirty="0">
              <a:solidFill>
                <a:schemeClr val="tx1"/>
              </a:solidFill>
            </a:endParaRPr>
          </a:p>
          <a:p>
            <a:endParaRPr lang="en-US" altLang="ja-JP" sz="1015" b="1" dirty="0">
              <a:solidFill>
                <a:schemeClr val="tx1"/>
              </a:solidFill>
            </a:endParaRPr>
          </a:p>
          <a:p>
            <a:endParaRPr lang="en-US" altLang="ja-JP" sz="1015" b="1" dirty="0">
              <a:solidFill>
                <a:schemeClr val="tx1"/>
              </a:solidFill>
            </a:endParaRPr>
          </a:p>
          <a:p>
            <a:endParaRPr lang="en-US" altLang="ja-JP" sz="1015" b="1" dirty="0">
              <a:solidFill>
                <a:schemeClr val="tx1"/>
              </a:solidFill>
            </a:endParaRPr>
          </a:p>
          <a:p>
            <a:endParaRPr lang="en-US" altLang="ja-JP" sz="1015" b="1" dirty="0">
              <a:solidFill>
                <a:schemeClr val="tx1"/>
              </a:solidFill>
            </a:endParaRPr>
          </a:p>
          <a:p>
            <a:endParaRPr lang="en-US" altLang="ja-JP" sz="1015" b="1" dirty="0">
              <a:solidFill>
                <a:schemeClr val="tx1"/>
              </a:solidFill>
            </a:endParaRPr>
          </a:p>
        </p:txBody>
      </p:sp>
      <p:sp>
        <p:nvSpPr>
          <p:cNvPr id="39" name="大かっこ 38"/>
          <p:cNvSpPr/>
          <p:nvPr/>
        </p:nvSpPr>
        <p:spPr>
          <a:xfrm>
            <a:off x="480616" y="1700808"/>
            <a:ext cx="801417" cy="243576"/>
          </a:xfrm>
          <a:prstGeom prst="bracketPair">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lIns="60624" tIns="30312" rIns="60624" bIns="30312" spcCol="0" rtlCol="0" anchor="ctr"/>
          <a:lstStyle/>
          <a:p>
            <a:pPr algn="ctr"/>
            <a:r>
              <a:rPr lang="ja-JP" altLang="en-US" sz="923" b="1" dirty="0">
                <a:solidFill>
                  <a:schemeClr val="tx2">
                    <a:lumMod val="50000"/>
                  </a:schemeClr>
                </a:solidFill>
              </a:rPr>
              <a:t>主な通報</a:t>
            </a:r>
            <a:endParaRPr lang="en-US" altLang="ja-JP" sz="923" b="1" dirty="0">
              <a:solidFill>
                <a:schemeClr val="tx2">
                  <a:lumMod val="50000"/>
                </a:schemeClr>
              </a:solidFill>
            </a:endParaRPr>
          </a:p>
          <a:p>
            <a:pPr algn="ctr"/>
            <a:r>
              <a:rPr lang="ja-JP" altLang="en-US" sz="923" b="1" dirty="0">
                <a:solidFill>
                  <a:schemeClr val="tx2">
                    <a:lumMod val="50000"/>
                  </a:schemeClr>
                </a:solidFill>
              </a:rPr>
              <a:t>届出者内訳</a:t>
            </a:r>
            <a:endParaRPr kumimoji="1" lang="ja-JP" altLang="en-US" sz="1662" b="1" dirty="0">
              <a:solidFill>
                <a:schemeClr val="tx2">
                  <a:lumMod val="50000"/>
                </a:schemeClr>
              </a:solidFill>
            </a:endParaRPr>
          </a:p>
        </p:txBody>
      </p:sp>
      <p:sp>
        <p:nvSpPr>
          <p:cNvPr id="2" name="正方形/長方形 1"/>
          <p:cNvSpPr/>
          <p:nvPr/>
        </p:nvSpPr>
        <p:spPr>
          <a:xfrm>
            <a:off x="441955" y="1966685"/>
            <a:ext cx="1048683" cy="1398933"/>
          </a:xfrm>
          <a:prstGeom prst="rect">
            <a:avLst/>
          </a:prstGeom>
          <a:solidFill>
            <a:schemeClr val="tx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600" dirty="0">
                <a:solidFill>
                  <a:schemeClr val="tx1"/>
                </a:solidFill>
              </a:rPr>
              <a:t>●本人による届出</a:t>
            </a:r>
            <a:r>
              <a:rPr lang="ja-JP" altLang="en-US" sz="600" dirty="0">
                <a:solidFill>
                  <a:schemeClr val="tx1"/>
                </a:solidFill>
                <a:latin typeface="+mn-ea"/>
              </a:rPr>
              <a:t>　　　　　　</a:t>
            </a:r>
            <a:endParaRPr lang="en-US" altLang="ja-JP" sz="600" dirty="0">
              <a:solidFill>
                <a:schemeClr val="tx1"/>
              </a:solidFill>
              <a:latin typeface="+mn-ea"/>
            </a:endParaRPr>
          </a:p>
          <a:p>
            <a:r>
              <a:rPr lang="ja-JP" altLang="en-US" sz="600" dirty="0">
                <a:solidFill>
                  <a:schemeClr val="tx1"/>
                </a:solidFill>
                <a:latin typeface="+mn-ea"/>
              </a:rPr>
              <a:t>　　　　　　　</a:t>
            </a:r>
            <a:r>
              <a:rPr lang="en-US" altLang="ja-JP" sz="600" dirty="0">
                <a:solidFill>
                  <a:schemeClr val="tx1"/>
                </a:solidFill>
                <a:latin typeface="+mn-ea"/>
              </a:rPr>
              <a:t>(20.1%)</a:t>
            </a:r>
          </a:p>
          <a:p>
            <a:r>
              <a:rPr lang="ja-JP" altLang="en-US" sz="600" dirty="0">
                <a:solidFill>
                  <a:schemeClr val="tx1"/>
                </a:solidFill>
                <a:latin typeface="+mn-ea"/>
              </a:rPr>
              <a:t>●当該施設・事業</a:t>
            </a:r>
            <a:endParaRPr lang="en-US" altLang="ja-JP" sz="600" dirty="0">
              <a:solidFill>
                <a:schemeClr val="tx1"/>
              </a:solidFill>
              <a:latin typeface="+mn-ea"/>
            </a:endParaRPr>
          </a:p>
          <a:p>
            <a:r>
              <a:rPr lang="ja-JP" altLang="en-US" sz="600" dirty="0">
                <a:solidFill>
                  <a:schemeClr val="tx1"/>
                </a:solidFill>
                <a:latin typeface="+mn-ea"/>
              </a:rPr>
              <a:t>　所職員　 </a:t>
            </a:r>
            <a:r>
              <a:rPr lang="en-US" altLang="ja-JP" sz="600" dirty="0">
                <a:solidFill>
                  <a:schemeClr val="tx1"/>
                </a:solidFill>
                <a:latin typeface="+mn-ea"/>
              </a:rPr>
              <a:t>(18.2%)</a:t>
            </a:r>
          </a:p>
          <a:p>
            <a:r>
              <a:rPr lang="en-US" altLang="ja-JP" sz="600" dirty="0">
                <a:solidFill>
                  <a:schemeClr val="tx1"/>
                </a:solidFill>
                <a:latin typeface="+mn-ea"/>
              </a:rPr>
              <a:t>●</a:t>
            </a:r>
            <a:r>
              <a:rPr lang="ja-JP" altLang="en-US" sz="600" dirty="0">
                <a:solidFill>
                  <a:schemeClr val="tx1"/>
                </a:solidFill>
                <a:latin typeface="+mn-ea"/>
              </a:rPr>
              <a:t>家族・親族　　　　</a:t>
            </a:r>
            <a:endParaRPr lang="en-US" altLang="ja-JP" sz="600" dirty="0">
              <a:solidFill>
                <a:schemeClr val="tx1"/>
              </a:solidFill>
              <a:latin typeface="+mn-ea"/>
            </a:endParaRPr>
          </a:p>
          <a:p>
            <a:r>
              <a:rPr lang="ja-JP" altLang="en-US" sz="600" dirty="0">
                <a:solidFill>
                  <a:schemeClr val="tx1"/>
                </a:solidFill>
                <a:latin typeface="+mn-ea"/>
              </a:rPr>
              <a:t>　　　　　　　</a:t>
            </a:r>
            <a:r>
              <a:rPr lang="en-US" altLang="ja-JP" sz="600" dirty="0">
                <a:solidFill>
                  <a:schemeClr val="tx1"/>
                </a:solidFill>
                <a:latin typeface="+mn-ea"/>
              </a:rPr>
              <a:t>(12.9%)</a:t>
            </a:r>
          </a:p>
          <a:p>
            <a:r>
              <a:rPr lang="ja-JP" altLang="en-US" sz="600" dirty="0">
                <a:solidFill>
                  <a:schemeClr val="tx1"/>
                </a:solidFill>
                <a:latin typeface="+mn-ea"/>
              </a:rPr>
              <a:t>●設置者・管理者　　　　</a:t>
            </a:r>
            <a:endParaRPr lang="en-US" altLang="ja-JP" sz="600" dirty="0">
              <a:solidFill>
                <a:schemeClr val="tx1"/>
              </a:solidFill>
              <a:latin typeface="+mn-ea"/>
            </a:endParaRPr>
          </a:p>
          <a:p>
            <a:r>
              <a:rPr lang="ja-JP" altLang="en-US" sz="600" dirty="0">
                <a:solidFill>
                  <a:schemeClr val="tx1"/>
                </a:solidFill>
                <a:latin typeface="+mn-ea"/>
              </a:rPr>
              <a:t>　　　　　　　</a:t>
            </a:r>
            <a:r>
              <a:rPr lang="en-US" altLang="ja-JP" sz="600" dirty="0">
                <a:solidFill>
                  <a:schemeClr val="tx1"/>
                </a:solidFill>
                <a:latin typeface="+mn-ea"/>
              </a:rPr>
              <a:t>(11.4%)</a:t>
            </a:r>
          </a:p>
          <a:p>
            <a:r>
              <a:rPr lang="en-US" altLang="ja-JP" sz="600" dirty="0">
                <a:solidFill>
                  <a:schemeClr val="tx1"/>
                </a:solidFill>
                <a:latin typeface="+mn-ea"/>
              </a:rPr>
              <a:t>●</a:t>
            </a:r>
            <a:r>
              <a:rPr lang="ja-JP" altLang="en-US" sz="600" dirty="0">
                <a:solidFill>
                  <a:schemeClr val="tx1"/>
                </a:solidFill>
                <a:latin typeface="+mn-ea"/>
              </a:rPr>
              <a:t>相談支援専門員</a:t>
            </a:r>
            <a:endParaRPr lang="en-US" altLang="ja-JP" sz="600" dirty="0">
              <a:solidFill>
                <a:schemeClr val="tx1"/>
              </a:solidFill>
              <a:latin typeface="+mn-ea"/>
            </a:endParaRPr>
          </a:p>
          <a:p>
            <a:r>
              <a:rPr lang="ja-JP" altLang="en-US" sz="600" dirty="0">
                <a:solidFill>
                  <a:schemeClr val="tx1"/>
                </a:solidFill>
                <a:latin typeface="+mn-ea"/>
              </a:rPr>
              <a:t>　　　　　　     </a:t>
            </a:r>
            <a:r>
              <a:rPr lang="en-US" altLang="ja-JP" sz="600" dirty="0">
                <a:solidFill>
                  <a:schemeClr val="tx1"/>
                </a:solidFill>
                <a:latin typeface="+mn-ea"/>
              </a:rPr>
              <a:t>(8.3%)</a:t>
            </a:r>
          </a:p>
        </p:txBody>
      </p:sp>
      <p:sp>
        <p:nvSpPr>
          <p:cNvPr id="40" name="右矢印 39"/>
          <p:cNvSpPr/>
          <p:nvPr/>
        </p:nvSpPr>
        <p:spPr>
          <a:xfrm>
            <a:off x="1447961" y="768445"/>
            <a:ext cx="688482" cy="358329"/>
          </a:xfrm>
          <a:prstGeom prst="rightArrow">
            <a:avLst/>
          </a:prstGeom>
          <a:solidFill>
            <a:srgbClr val="002060"/>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0624" tIns="30312" rIns="60624" bIns="30312" rtlCol="0" anchor="ctr"/>
          <a:lstStyle/>
          <a:p>
            <a:pPr algn="ctr"/>
            <a:r>
              <a:rPr lang="en-US" altLang="ja-JP" sz="923" b="1" dirty="0"/>
              <a:t>2,050</a:t>
            </a:r>
            <a:r>
              <a:rPr lang="ja-JP" altLang="en-US" sz="923" b="1" dirty="0"/>
              <a:t>件</a:t>
            </a:r>
          </a:p>
        </p:txBody>
      </p:sp>
      <p:sp>
        <p:nvSpPr>
          <p:cNvPr id="15" name="角丸四角形 14"/>
          <p:cNvSpPr/>
          <p:nvPr/>
        </p:nvSpPr>
        <p:spPr>
          <a:xfrm>
            <a:off x="6774484" y="727661"/>
            <a:ext cx="1785652" cy="399113"/>
          </a:xfrm>
          <a:prstGeom prst="roundRect">
            <a:avLst/>
          </a:prstGeom>
          <a:gradFill flip="none" rotWithShape="1">
            <a:gsLst>
              <a:gs pos="0">
                <a:schemeClr val="accent6"/>
              </a:gs>
              <a:gs pos="80000">
                <a:schemeClr val="accent6"/>
              </a:gs>
              <a:gs pos="100000">
                <a:schemeClr val="accent6">
                  <a:lumMod val="20000"/>
                  <a:lumOff val="80000"/>
                </a:schemeClr>
              </a:gs>
            </a:gsLst>
            <a:lin ang="16200000" scaled="1"/>
            <a:tileRect/>
          </a:gradFill>
          <a:ln w="12700">
            <a:no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108" b="1" dirty="0">
                <a:solidFill>
                  <a:schemeClr val="bg1"/>
                </a:solidFill>
              </a:rPr>
              <a:t>障害者総合支援法等</a:t>
            </a:r>
            <a:endParaRPr lang="en-US" altLang="ja-JP" sz="1108" b="1" dirty="0">
              <a:solidFill>
                <a:schemeClr val="bg1"/>
              </a:solidFill>
            </a:endParaRPr>
          </a:p>
          <a:p>
            <a:pPr algn="ctr"/>
            <a:r>
              <a:rPr lang="ja-JP" altLang="en-US" sz="1108" b="1" dirty="0">
                <a:solidFill>
                  <a:schemeClr val="bg1"/>
                </a:solidFill>
              </a:rPr>
              <a:t>による権限行使等</a:t>
            </a:r>
            <a:r>
              <a:rPr lang="en-US" altLang="ja-JP" sz="1108" b="1" dirty="0">
                <a:solidFill>
                  <a:schemeClr val="bg1"/>
                </a:solidFill>
              </a:rPr>
              <a:t>※3</a:t>
            </a:r>
            <a:endParaRPr lang="ja-JP" altLang="en-US" sz="1108" b="1" dirty="0">
              <a:solidFill>
                <a:schemeClr val="bg1"/>
              </a:solidFill>
            </a:endParaRPr>
          </a:p>
        </p:txBody>
      </p:sp>
      <p:sp>
        <p:nvSpPr>
          <p:cNvPr id="45" name="角丸四角形 44"/>
          <p:cNvSpPr/>
          <p:nvPr/>
        </p:nvSpPr>
        <p:spPr>
          <a:xfrm>
            <a:off x="6747494" y="1294942"/>
            <a:ext cx="1812643" cy="605274"/>
          </a:xfrm>
          <a:prstGeom prst="roundRect">
            <a:avLst/>
          </a:prstGeom>
          <a:solidFill>
            <a:srgbClr val="FFFFFF"/>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4572" tIns="22286" rIns="44572" bIns="22286" spcCol="0" rtlCol="0" anchor="t" anchorCtr="0"/>
          <a:lstStyle/>
          <a:p>
            <a:pPr defTabSz="606255">
              <a:lnSpc>
                <a:spcPts val="1015"/>
              </a:lnSpc>
              <a:defRPr/>
            </a:pPr>
            <a:endParaRPr lang="en-US" altLang="ja-JP" sz="700" kern="0" dirty="0">
              <a:latin typeface="+mj-ea"/>
              <a:cs typeface="メイリオ" pitchFamily="50" charset="-128"/>
            </a:endParaRPr>
          </a:p>
          <a:p>
            <a:pPr defTabSz="606255">
              <a:lnSpc>
                <a:spcPts val="1015"/>
              </a:lnSpc>
              <a:defRPr/>
            </a:pPr>
            <a:r>
              <a:rPr lang="ja-JP" altLang="en-US" sz="700" kern="0" dirty="0">
                <a:latin typeface="+mj-ea"/>
                <a:cs typeface="メイリオ" pitchFamily="50" charset="-128"/>
              </a:rPr>
              <a:t>・　施設等に対する指導　  </a:t>
            </a:r>
            <a:r>
              <a:rPr lang="en-US" altLang="ja-JP" sz="700" kern="0" dirty="0">
                <a:latin typeface="+mj-ea"/>
                <a:cs typeface="メイリオ" pitchFamily="50" charset="-128"/>
              </a:rPr>
              <a:t>292</a:t>
            </a:r>
            <a:r>
              <a:rPr lang="ja-JP" altLang="en-US" sz="700" kern="0" dirty="0">
                <a:latin typeface="+mj-ea"/>
                <a:cs typeface="メイリオ" pitchFamily="50" charset="-128"/>
              </a:rPr>
              <a:t>件</a:t>
            </a:r>
          </a:p>
          <a:p>
            <a:pPr defTabSz="606255">
              <a:lnSpc>
                <a:spcPts val="1015"/>
              </a:lnSpc>
              <a:defRPr/>
            </a:pPr>
            <a:r>
              <a:rPr lang="ja-JP" altLang="en-US" sz="700" kern="0" dirty="0">
                <a:latin typeface="+mj-ea"/>
                <a:cs typeface="メイリオ" pitchFamily="50" charset="-128"/>
              </a:rPr>
              <a:t>・　改善計画提出依頼　　  </a:t>
            </a:r>
            <a:r>
              <a:rPr lang="en-US" altLang="ja-JP" sz="700" kern="0" dirty="0">
                <a:latin typeface="+mj-ea"/>
                <a:cs typeface="メイリオ" pitchFamily="50" charset="-128"/>
              </a:rPr>
              <a:t>228</a:t>
            </a:r>
            <a:r>
              <a:rPr lang="ja-JP" altLang="en-US" sz="700" kern="0" dirty="0">
                <a:latin typeface="+mj-ea"/>
                <a:cs typeface="メイリオ" pitchFamily="50" charset="-128"/>
              </a:rPr>
              <a:t>件</a:t>
            </a:r>
          </a:p>
          <a:p>
            <a:pPr defTabSz="606255">
              <a:lnSpc>
                <a:spcPts val="1015"/>
              </a:lnSpc>
              <a:defRPr/>
            </a:pPr>
            <a:r>
              <a:rPr lang="ja-JP" altLang="en-US" sz="700" kern="0" dirty="0">
                <a:latin typeface="+mj-ea"/>
                <a:cs typeface="メイリオ" pitchFamily="50" charset="-128"/>
              </a:rPr>
              <a:t>・　従事者への注意・指導  </a:t>
            </a:r>
            <a:r>
              <a:rPr lang="en-US" altLang="ja-JP" sz="700" kern="0" dirty="0">
                <a:latin typeface="+mj-ea"/>
                <a:cs typeface="メイリオ" pitchFamily="50" charset="-128"/>
              </a:rPr>
              <a:t>116</a:t>
            </a:r>
            <a:r>
              <a:rPr lang="ja-JP" altLang="en-US" sz="700" kern="0" dirty="0">
                <a:latin typeface="+mj-ea"/>
                <a:cs typeface="メイリオ" pitchFamily="50" charset="-128"/>
              </a:rPr>
              <a:t>件</a:t>
            </a:r>
            <a:endParaRPr lang="en-US" altLang="ja-JP" sz="700" kern="0" dirty="0">
              <a:latin typeface="+mj-ea"/>
              <a:cs typeface="メイリオ" pitchFamily="50" charset="-128"/>
            </a:endParaRPr>
          </a:p>
        </p:txBody>
      </p:sp>
      <p:sp>
        <p:nvSpPr>
          <p:cNvPr id="46" name="対角する 2 つの角を丸めた四角形 45"/>
          <p:cNvSpPr/>
          <p:nvPr/>
        </p:nvSpPr>
        <p:spPr>
          <a:xfrm>
            <a:off x="6964881" y="1200065"/>
            <a:ext cx="1281986" cy="168399"/>
          </a:xfrm>
          <a:prstGeom prst="round2DiagRect">
            <a:avLst/>
          </a:prstGeom>
          <a:solidFill>
            <a:schemeClr val="accent6">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60624" tIns="30312" rIns="60624" bIns="30312" spcCol="0" rtlCol="0" anchor="ctr"/>
          <a:lstStyle/>
          <a:p>
            <a:pPr algn="ctr"/>
            <a:r>
              <a:rPr lang="ja-JP" altLang="en-US" sz="800" dirty="0">
                <a:solidFill>
                  <a:schemeClr val="tx1"/>
                </a:solidFill>
              </a:rPr>
              <a:t>市区</a:t>
            </a:r>
            <a:r>
              <a:rPr lang="ja-JP" altLang="en-US" sz="923" dirty="0">
                <a:solidFill>
                  <a:schemeClr val="tx1"/>
                </a:solidFill>
              </a:rPr>
              <a:t>町村による指導等</a:t>
            </a:r>
          </a:p>
        </p:txBody>
      </p:sp>
      <p:sp>
        <p:nvSpPr>
          <p:cNvPr id="47" name="角丸四角形 46"/>
          <p:cNvSpPr/>
          <p:nvPr/>
        </p:nvSpPr>
        <p:spPr>
          <a:xfrm>
            <a:off x="6776010" y="2059772"/>
            <a:ext cx="1784125" cy="1302760"/>
          </a:xfrm>
          <a:prstGeom prst="roundRect">
            <a:avLst/>
          </a:prstGeom>
          <a:solidFill>
            <a:srgbClr val="FFFFFF"/>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4572" tIns="22286" rIns="44572" bIns="22286" spcCol="0" rtlCol="0" anchor="t" anchorCtr="0"/>
          <a:lstStyle/>
          <a:p>
            <a:pPr defTabSz="606255">
              <a:lnSpc>
                <a:spcPts val="1015"/>
              </a:lnSpc>
              <a:defRPr/>
            </a:pPr>
            <a:endParaRPr lang="en-US" altLang="ja-JP" sz="700" kern="0" dirty="0">
              <a:latin typeface="+mj-ea"/>
              <a:cs typeface="メイリオ" pitchFamily="50" charset="-128"/>
            </a:endParaRPr>
          </a:p>
          <a:p>
            <a:pPr defTabSz="606255">
              <a:lnSpc>
                <a:spcPts val="1015"/>
              </a:lnSpc>
              <a:defRPr/>
            </a:pPr>
            <a:r>
              <a:rPr lang="ja-JP" altLang="en-US" sz="700" kern="0" dirty="0">
                <a:latin typeface="+mn-ea"/>
                <a:cs typeface="メイリオ" pitchFamily="50" charset="-128"/>
              </a:rPr>
              <a:t>・ 報告徴収・出頭要請・質問・</a:t>
            </a:r>
            <a:endParaRPr lang="en-US" altLang="ja-JP" sz="700" kern="0" dirty="0">
              <a:latin typeface="+mn-ea"/>
              <a:cs typeface="メイリオ" pitchFamily="50" charset="-128"/>
            </a:endParaRPr>
          </a:p>
          <a:p>
            <a:pPr defTabSz="606255">
              <a:lnSpc>
                <a:spcPts val="1015"/>
              </a:lnSpc>
              <a:defRPr/>
            </a:pPr>
            <a:r>
              <a:rPr lang="ja-JP" altLang="en-US" sz="700" kern="0" dirty="0">
                <a:latin typeface="+mn-ea"/>
                <a:cs typeface="メイリオ" pitchFamily="50" charset="-128"/>
              </a:rPr>
              <a:t>　 立入検査               　 </a:t>
            </a:r>
            <a:r>
              <a:rPr lang="en-US" altLang="ja-JP" sz="700" kern="0" dirty="0">
                <a:latin typeface="+mn-ea"/>
                <a:cs typeface="メイリオ" pitchFamily="50" charset="-128"/>
              </a:rPr>
              <a:t>186</a:t>
            </a:r>
            <a:r>
              <a:rPr lang="ja-JP" altLang="en-US" sz="700" kern="0" dirty="0">
                <a:latin typeface="+mn-ea"/>
                <a:cs typeface="メイリオ" pitchFamily="50" charset="-128"/>
              </a:rPr>
              <a:t>件</a:t>
            </a:r>
          </a:p>
          <a:p>
            <a:pPr defTabSz="606255">
              <a:lnSpc>
                <a:spcPts val="1015"/>
              </a:lnSpc>
              <a:defRPr/>
            </a:pPr>
            <a:r>
              <a:rPr lang="ja-JP" altLang="en-US" sz="700" kern="0" dirty="0">
                <a:latin typeface="+mn-ea"/>
                <a:cs typeface="メイリオ" pitchFamily="50" charset="-128"/>
              </a:rPr>
              <a:t>・  改善勧告                   </a:t>
            </a:r>
            <a:r>
              <a:rPr lang="en-US" altLang="ja-JP" sz="700" kern="0" dirty="0">
                <a:latin typeface="+mn-ea"/>
                <a:cs typeface="メイリオ" pitchFamily="50" charset="-128"/>
              </a:rPr>
              <a:t>37</a:t>
            </a:r>
            <a:r>
              <a:rPr lang="ja-JP" altLang="en-US" sz="700" kern="0" dirty="0">
                <a:latin typeface="+mn-ea"/>
                <a:cs typeface="メイリオ" pitchFamily="50" charset="-128"/>
              </a:rPr>
              <a:t>件</a:t>
            </a:r>
            <a:endParaRPr lang="en-US" altLang="ja-JP" sz="700" kern="0" dirty="0">
              <a:latin typeface="+mn-ea"/>
              <a:cs typeface="メイリオ" pitchFamily="50" charset="-128"/>
            </a:endParaRPr>
          </a:p>
          <a:p>
            <a:pPr defTabSz="606255">
              <a:lnSpc>
                <a:spcPts val="1015"/>
              </a:lnSpc>
              <a:defRPr/>
            </a:pPr>
            <a:r>
              <a:rPr lang="ja-JP" altLang="en-US" sz="700" kern="0" dirty="0">
                <a:latin typeface="+mn-ea"/>
                <a:cs typeface="メイリオ" pitchFamily="50" charset="-128"/>
              </a:rPr>
              <a:t>・  改善命令                   　</a:t>
            </a:r>
            <a:r>
              <a:rPr lang="en-US" altLang="ja-JP" sz="700" kern="0" dirty="0">
                <a:latin typeface="+mn-ea"/>
                <a:cs typeface="メイリオ" pitchFamily="50" charset="-128"/>
              </a:rPr>
              <a:t>0</a:t>
            </a:r>
            <a:r>
              <a:rPr lang="ja-JP" altLang="en-US" sz="700" kern="0" dirty="0">
                <a:latin typeface="+mn-ea"/>
                <a:cs typeface="メイリオ" pitchFamily="50" charset="-128"/>
              </a:rPr>
              <a:t>件</a:t>
            </a:r>
            <a:endParaRPr lang="en-US" altLang="ja-JP" sz="700" kern="0" dirty="0">
              <a:latin typeface="+mn-ea"/>
              <a:cs typeface="メイリオ" pitchFamily="50" charset="-128"/>
            </a:endParaRPr>
          </a:p>
          <a:p>
            <a:pPr defTabSz="606255">
              <a:lnSpc>
                <a:spcPts val="1015"/>
              </a:lnSpc>
              <a:defRPr/>
            </a:pPr>
            <a:r>
              <a:rPr lang="ja-JP" altLang="en-US" sz="700" kern="0" dirty="0">
                <a:latin typeface="+mn-ea"/>
                <a:cs typeface="メイリオ" pitchFamily="50" charset="-128"/>
              </a:rPr>
              <a:t>・  指定の全部・一部停止 </a:t>
            </a:r>
            <a:r>
              <a:rPr lang="en-US" altLang="ja-JP" sz="700" kern="0" dirty="0">
                <a:latin typeface="+mn-ea"/>
                <a:cs typeface="メイリオ" pitchFamily="50" charset="-128"/>
              </a:rPr>
              <a:t>  5</a:t>
            </a:r>
            <a:r>
              <a:rPr lang="ja-JP" altLang="en-US" sz="700" kern="0" dirty="0">
                <a:latin typeface="+mn-ea"/>
                <a:cs typeface="メイリオ" pitchFamily="50" charset="-128"/>
              </a:rPr>
              <a:t>件</a:t>
            </a:r>
            <a:endParaRPr lang="en-US" altLang="ja-JP" sz="700" kern="0" dirty="0">
              <a:latin typeface="+mn-ea"/>
              <a:cs typeface="メイリオ" pitchFamily="50" charset="-128"/>
            </a:endParaRPr>
          </a:p>
          <a:p>
            <a:pPr defTabSz="606255">
              <a:lnSpc>
                <a:spcPts val="1015"/>
              </a:lnSpc>
              <a:defRPr/>
            </a:pPr>
            <a:r>
              <a:rPr lang="ja-JP" altLang="en-US" sz="700" kern="0" dirty="0">
                <a:latin typeface="+mn-ea"/>
                <a:cs typeface="メイリオ" pitchFamily="50" charset="-128"/>
              </a:rPr>
              <a:t>・　指定取消</a:t>
            </a:r>
            <a:r>
              <a:rPr lang="en-US" altLang="ja-JP" sz="700" dirty="0"/>
              <a:t>※4</a:t>
            </a:r>
            <a:r>
              <a:rPr lang="ja-JP" altLang="en-US" sz="700" kern="0" dirty="0">
                <a:latin typeface="+mn-ea"/>
                <a:cs typeface="メイリオ" pitchFamily="50" charset="-128"/>
              </a:rPr>
              <a:t>　　　　　　　 </a:t>
            </a:r>
            <a:r>
              <a:rPr lang="en-US" altLang="ja-JP" sz="700" kern="0" dirty="0">
                <a:latin typeface="+mn-ea"/>
                <a:cs typeface="メイリオ" pitchFamily="50" charset="-128"/>
              </a:rPr>
              <a:t>1</a:t>
            </a:r>
            <a:r>
              <a:rPr lang="ja-JP" altLang="en-US" sz="700" kern="0" dirty="0">
                <a:latin typeface="+mn-ea"/>
                <a:cs typeface="メイリオ" pitchFamily="50" charset="-128"/>
              </a:rPr>
              <a:t>件</a:t>
            </a:r>
            <a:endParaRPr lang="en-US" altLang="ja-JP" sz="700" kern="0" dirty="0">
              <a:latin typeface="+mn-ea"/>
              <a:cs typeface="メイリオ" pitchFamily="50" charset="-128"/>
            </a:endParaRPr>
          </a:p>
          <a:p>
            <a:pPr defTabSz="606255">
              <a:lnSpc>
                <a:spcPts val="1015"/>
              </a:lnSpc>
              <a:defRPr/>
            </a:pPr>
            <a:r>
              <a:rPr lang="ja-JP" altLang="en-US" sz="700" kern="0" dirty="0">
                <a:latin typeface="+mn-ea"/>
                <a:cs typeface="メイリオ" pitchFamily="50" charset="-128"/>
              </a:rPr>
              <a:t>・ 都道府県・政令市・中核市等</a:t>
            </a:r>
          </a:p>
          <a:p>
            <a:pPr defTabSz="606255">
              <a:lnSpc>
                <a:spcPts val="1015"/>
              </a:lnSpc>
              <a:defRPr/>
            </a:pPr>
            <a:r>
              <a:rPr lang="ja-JP" altLang="en-US" sz="700" kern="0" dirty="0">
                <a:latin typeface="+mn-ea"/>
                <a:cs typeface="メイリオ" pitchFamily="50" charset="-128"/>
              </a:rPr>
              <a:t>    による指導                </a:t>
            </a:r>
            <a:r>
              <a:rPr lang="en-US" altLang="ja-JP" sz="700" kern="0" dirty="0">
                <a:latin typeface="+mn-ea"/>
                <a:cs typeface="メイリオ" pitchFamily="50" charset="-128"/>
              </a:rPr>
              <a:t>189</a:t>
            </a:r>
            <a:r>
              <a:rPr lang="ja-JP" altLang="en-US" sz="700" kern="0" dirty="0">
                <a:latin typeface="+mn-ea"/>
                <a:cs typeface="メイリオ" pitchFamily="50" charset="-128"/>
              </a:rPr>
              <a:t>件</a:t>
            </a:r>
          </a:p>
          <a:p>
            <a:pPr defTabSz="606255">
              <a:lnSpc>
                <a:spcPts val="1015"/>
              </a:lnSpc>
              <a:defRPr/>
            </a:pPr>
            <a:endParaRPr lang="en-US" altLang="ja-JP" sz="700" kern="0" dirty="0">
              <a:latin typeface="+mj-ea"/>
              <a:cs typeface="メイリオ" pitchFamily="50" charset="-128"/>
            </a:endParaRPr>
          </a:p>
        </p:txBody>
      </p:sp>
      <p:sp>
        <p:nvSpPr>
          <p:cNvPr id="48" name="対角する 2 つの角を丸めた四角形 47"/>
          <p:cNvSpPr/>
          <p:nvPr/>
        </p:nvSpPr>
        <p:spPr>
          <a:xfrm>
            <a:off x="6978481" y="1939216"/>
            <a:ext cx="1281986" cy="314127"/>
          </a:xfrm>
          <a:prstGeom prst="round2DiagRect">
            <a:avLst/>
          </a:prstGeom>
          <a:solidFill>
            <a:schemeClr val="accent6">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60624" tIns="0" rIns="60624" bIns="0" spcCol="0" rtlCol="0" anchor="ctr"/>
          <a:lstStyle/>
          <a:p>
            <a:pPr algn="ctr"/>
            <a:r>
              <a:rPr lang="ja-JP" altLang="en-US" sz="923" dirty="0">
                <a:solidFill>
                  <a:schemeClr val="tx1"/>
                </a:solidFill>
              </a:rPr>
              <a:t>障害者総合支援法等による権限の行使等</a:t>
            </a:r>
          </a:p>
        </p:txBody>
      </p:sp>
      <p:sp>
        <p:nvSpPr>
          <p:cNvPr id="50" name="角丸四角形 49"/>
          <p:cNvSpPr/>
          <p:nvPr/>
        </p:nvSpPr>
        <p:spPr>
          <a:xfrm>
            <a:off x="4043742" y="894493"/>
            <a:ext cx="2588413" cy="2534508"/>
          </a:xfrm>
          <a:prstGeom prst="roundRect">
            <a:avLst>
              <a:gd name="adj" fmla="val 1540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0624" tIns="30312" rIns="60624" bIns="30312" rtlCol="0" anchor="ctr"/>
          <a:lstStyle/>
          <a:p>
            <a:pPr algn="ctr"/>
            <a:endParaRPr kumimoji="1" lang="ja-JP" altLang="en-US" sz="1662" dirty="0"/>
          </a:p>
        </p:txBody>
      </p:sp>
      <p:sp>
        <p:nvSpPr>
          <p:cNvPr id="51" name="角丸四角形 50"/>
          <p:cNvSpPr/>
          <p:nvPr/>
        </p:nvSpPr>
        <p:spPr>
          <a:xfrm>
            <a:off x="4546768" y="752903"/>
            <a:ext cx="1572120" cy="281362"/>
          </a:xfrm>
          <a:prstGeom prst="roundRect">
            <a:avLst/>
          </a:prstGeom>
        </p:spPr>
        <p:style>
          <a:lnRef idx="0">
            <a:schemeClr val="accent1"/>
          </a:lnRef>
          <a:fillRef idx="3">
            <a:schemeClr val="accent1"/>
          </a:fillRef>
          <a:effectRef idx="3">
            <a:schemeClr val="accent1"/>
          </a:effectRef>
          <a:fontRef idx="minor">
            <a:schemeClr val="lt1"/>
          </a:fontRef>
        </p:style>
        <p:txBody>
          <a:bodyPr lIns="60624" tIns="30312" rIns="60624" bIns="30312" rtlCol="0" anchor="ctr"/>
          <a:lstStyle/>
          <a:p>
            <a:pPr algn="ctr"/>
            <a:r>
              <a:rPr lang="ja-JP" altLang="en-US" sz="1385" b="1" dirty="0">
                <a:solidFill>
                  <a:prstClr val="white"/>
                </a:solidFill>
                <a:latin typeface="ＭＳ Ｐゴシック"/>
              </a:rPr>
              <a:t>都道府県</a:t>
            </a:r>
            <a:endParaRPr lang="en-US" altLang="ja-JP" sz="1385" b="1" dirty="0">
              <a:solidFill>
                <a:prstClr val="white"/>
              </a:solidFill>
              <a:latin typeface="ＭＳ Ｐゴシック"/>
            </a:endParaRPr>
          </a:p>
        </p:txBody>
      </p:sp>
      <p:sp>
        <p:nvSpPr>
          <p:cNvPr id="58" name="角丸四角形 57"/>
          <p:cNvSpPr/>
          <p:nvPr/>
        </p:nvSpPr>
        <p:spPr>
          <a:xfrm>
            <a:off x="4106717" y="1966684"/>
            <a:ext cx="1497462" cy="1395847"/>
          </a:xfrm>
          <a:prstGeom prst="roundRect">
            <a:avLst/>
          </a:prstGeom>
          <a:pattFill prst="pct10">
            <a:fgClr>
              <a:schemeClr val="accent1"/>
            </a:fgClr>
            <a:bgClr>
              <a:srgbClr val="B6E088"/>
            </a:bgClr>
          </a:patt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624" tIns="30312" rIns="60624" bIns="30312" numCol="1" spcCol="0" rtlCol="0" fromWordArt="0" anchor="ctr" anchorCtr="0" forceAA="0" compatLnSpc="1">
            <a:prstTxWarp prst="textNoShape">
              <a:avLst/>
            </a:prstTxWarp>
            <a:noAutofit/>
          </a:bodyPr>
          <a:lstStyle/>
          <a:p>
            <a:pPr algn="ctr"/>
            <a:endParaRPr kumimoji="1" lang="ja-JP" altLang="en-US" sz="1662"/>
          </a:p>
        </p:txBody>
      </p:sp>
      <p:sp>
        <p:nvSpPr>
          <p:cNvPr id="61" name="角丸四角形 60"/>
          <p:cNvSpPr/>
          <p:nvPr/>
        </p:nvSpPr>
        <p:spPr>
          <a:xfrm>
            <a:off x="5704863" y="1301995"/>
            <a:ext cx="818742" cy="2018300"/>
          </a:xfrm>
          <a:prstGeom prst="roundRect">
            <a:avLst/>
          </a:prstGeom>
          <a:solidFill>
            <a:srgbClr val="FFFF00"/>
          </a:solidFill>
          <a:ln w="22225" cap="flat" cmpd="sng" algn="ctr">
            <a:solidFill>
              <a:srgbClr val="BBE0E3">
                <a:shade val="50000"/>
              </a:srgbClr>
            </a:solidFill>
            <a:prstDash val="solid"/>
          </a:ln>
          <a:effectLst/>
        </p:spPr>
        <p:txBody>
          <a:bodyPr lIns="44572" tIns="22286" rIns="44572" bIns="22286" spcCol="0" rtlCol="0" anchor="ctr"/>
          <a:lstStyle/>
          <a:p>
            <a:pPr algn="ctr" defTabSz="606255">
              <a:lnSpc>
                <a:spcPts val="867"/>
              </a:lnSpc>
              <a:defRPr/>
            </a:pPr>
            <a:endParaRPr lang="en-US" altLang="ja-JP" sz="1015" b="1" kern="0" dirty="0">
              <a:latin typeface="+mj-ea"/>
              <a:ea typeface="+mj-ea"/>
              <a:cs typeface="メイリオ" pitchFamily="50" charset="-128"/>
            </a:endParaRPr>
          </a:p>
          <a:p>
            <a:pPr algn="ctr" defTabSz="606255">
              <a:lnSpc>
                <a:spcPts val="867"/>
              </a:lnSpc>
              <a:defRPr/>
            </a:pPr>
            <a:endParaRPr lang="en-US" altLang="ja-JP" sz="1015" b="1" kern="0" dirty="0">
              <a:latin typeface="+mj-ea"/>
              <a:ea typeface="+mj-ea"/>
              <a:cs typeface="メイリオ" pitchFamily="50" charset="-128"/>
            </a:endParaRPr>
          </a:p>
          <a:p>
            <a:pPr algn="ctr" defTabSz="606255">
              <a:lnSpc>
                <a:spcPts val="867"/>
              </a:lnSpc>
              <a:defRPr/>
            </a:pPr>
            <a:endParaRPr lang="en-US" altLang="ja-JP" sz="1015" b="1" kern="0" dirty="0">
              <a:latin typeface="+mj-ea"/>
              <a:ea typeface="+mj-ea"/>
              <a:cs typeface="メイリオ" pitchFamily="50" charset="-128"/>
            </a:endParaRPr>
          </a:p>
          <a:p>
            <a:pPr algn="ctr" defTabSz="606255">
              <a:lnSpc>
                <a:spcPts val="867"/>
              </a:lnSpc>
              <a:defRPr/>
            </a:pPr>
            <a:endParaRPr lang="en-US" altLang="ja-JP" sz="1015" b="1" kern="0" dirty="0">
              <a:latin typeface="+mj-ea"/>
              <a:ea typeface="+mj-ea"/>
              <a:cs typeface="メイリオ" pitchFamily="50" charset="-128"/>
            </a:endParaRPr>
          </a:p>
          <a:p>
            <a:pPr algn="ctr" defTabSz="606255">
              <a:lnSpc>
                <a:spcPts val="867"/>
              </a:lnSpc>
              <a:defRPr/>
            </a:pPr>
            <a:endParaRPr lang="en-US" altLang="ja-JP" sz="1015" b="1" kern="0" dirty="0">
              <a:latin typeface="+mj-ea"/>
              <a:ea typeface="+mj-ea"/>
              <a:cs typeface="メイリオ" pitchFamily="50" charset="-128"/>
            </a:endParaRPr>
          </a:p>
          <a:p>
            <a:pPr defTabSz="606255">
              <a:defRPr/>
            </a:pPr>
            <a:r>
              <a:rPr lang="ja-JP" altLang="en-US" sz="1015" b="1" kern="0" dirty="0">
                <a:latin typeface="+mj-ea"/>
                <a:ea typeface="+mj-ea"/>
                <a:cs typeface="メイリオ" pitchFamily="50" charset="-128"/>
              </a:rPr>
              <a:t>虐待の事実が認められた事例</a:t>
            </a:r>
            <a:endParaRPr lang="en-US" altLang="ja-JP" sz="1015" b="1" kern="0" dirty="0">
              <a:latin typeface="+mj-ea"/>
              <a:ea typeface="+mj-ea"/>
              <a:cs typeface="メイリオ" pitchFamily="50" charset="-128"/>
            </a:endParaRPr>
          </a:p>
          <a:p>
            <a:pPr defTabSz="606255">
              <a:lnSpc>
                <a:spcPts val="1108"/>
              </a:lnSpc>
              <a:defRPr/>
            </a:pPr>
            <a:r>
              <a:rPr lang="ja-JP" altLang="en-US" sz="969" b="1" kern="0" dirty="0">
                <a:latin typeface="+mj-ea"/>
                <a:ea typeface="+mj-ea"/>
                <a:cs typeface="メイリオ" pitchFamily="50" charset="-128"/>
              </a:rPr>
              <a:t>　　　　　　　</a:t>
            </a:r>
            <a:r>
              <a:rPr lang="ja-JP" altLang="en-US" sz="1015" b="1" kern="0" dirty="0">
                <a:latin typeface="+mj-ea"/>
                <a:ea typeface="+mj-ea"/>
                <a:cs typeface="メイリオ" pitchFamily="50" charset="-128"/>
              </a:rPr>
              <a:t>　　　　　　</a:t>
            </a:r>
            <a:endParaRPr lang="en-US" altLang="ja-JP" sz="1015" b="1" kern="0" dirty="0">
              <a:latin typeface="+mj-ea"/>
              <a:ea typeface="+mj-ea"/>
              <a:cs typeface="メイリオ" pitchFamily="50" charset="-128"/>
            </a:endParaRPr>
          </a:p>
          <a:p>
            <a:pPr defTabSz="606255">
              <a:lnSpc>
                <a:spcPts val="867"/>
              </a:lnSpc>
              <a:defRPr/>
            </a:pPr>
            <a:r>
              <a:rPr lang="ja-JP" altLang="en-US" sz="1015" b="1" kern="0" dirty="0">
                <a:latin typeface="+mj-ea"/>
                <a:ea typeface="+mj-ea"/>
                <a:cs typeface="メイリオ" pitchFamily="50" charset="-128"/>
              </a:rPr>
              <a:t>　　</a:t>
            </a:r>
            <a:endParaRPr lang="en-US" altLang="ja-JP" sz="1015" b="1" kern="0" dirty="0">
              <a:latin typeface="+mj-ea"/>
              <a:ea typeface="+mj-ea"/>
              <a:cs typeface="メイリオ" pitchFamily="50" charset="-128"/>
            </a:endParaRPr>
          </a:p>
          <a:p>
            <a:pPr lvl="0"/>
            <a:endParaRPr lang="en-US" altLang="ja-JP" sz="1015" b="1" kern="0" dirty="0">
              <a:solidFill>
                <a:prstClr val="black"/>
              </a:solidFill>
              <a:latin typeface="+mj-ea"/>
              <a:ea typeface="+mj-ea"/>
              <a:cs typeface="メイリオ" pitchFamily="50" charset="-128"/>
            </a:endParaRPr>
          </a:p>
          <a:p>
            <a:pPr lvl="0"/>
            <a:r>
              <a:rPr lang="ja-JP" altLang="en-US" sz="1015" b="1" dirty="0">
                <a:solidFill>
                  <a:prstClr val="black"/>
                </a:solidFill>
              </a:rPr>
              <a:t>　</a:t>
            </a:r>
            <a:endParaRPr lang="en-US" altLang="ja-JP" sz="1015" b="1" dirty="0">
              <a:solidFill>
                <a:prstClr val="black"/>
              </a:solidFill>
            </a:endParaRPr>
          </a:p>
          <a:p>
            <a:pPr lvl="0"/>
            <a:endParaRPr lang="en-US" altLang="ja-JP" sz="1015" b="1" dirty="0">
              <a:solidFill>
                <a:prstClr val="black"/>
              </a:solidFill>
            </a:endParaRPr>
          </a:p>
          <a:p>
            <a:pPr lvl="0"/>
            <a:r>
              <a:rPr lang="ja-JP" altLang="en-US" sz="1015" b="1" dirty="0">
                <a:solidFill>
                  <a:prstClr val="black"/>
                </a:solidFill>
              </a:rPr>
              <a:t>　</a:t>
            </a:r>
            <a:r>
              <a:rPr lang="ja-JP" altLang="en-US" sz="1015" dirty="0">
                <a:solidFill>
                  <a:prstClr val="black"/>
                </a:solidFill>
              </a:rPr>
              <a:t>被虐待者　　</a:t>
            </a:r>
            <a:endParaRPr lang="en-US" altLang="ja-JP" sz="1015" dirty="0">
              <a:solidFill>
                <a:prstClr val="black"/>
              </a:solidFill>
            </a:endParaRPr>
          </a:p>
          <a:p>
            <a:pPr lvl="0"/>
            <a:r>
              <a:rPr lang="ja-JP" altLang="en-US" sz="1015" dirty="0">
                <a:solidFill>
                  <a:prstClr val="black"/>
                </a:solidFill>
              </a:rPr>
              <a:t>　 </a:t>
            </a:r>
            <a:r>
              <a:rPr lang="en-US" altLang="ja-JP" sz="1015" dirty="0">
                <a:solidFill>
                  <a:prstClr val="black"/>
                </a:solidFill>
              </a:rPr>
              <a:t>666</a:t>
            </a:r>
            <a:r>
              <a:rPr lang="ja-JP" altLang="en-US" sz="1015" dirty="0">
                <a:solidFill>
                  <a:prstClr val="black"/>
                </a:solidFill>
              </a:rPr>
              <a:t>人</a:t>
            </a:r>
            <a:r>
              <a:rPr lang="en-US" altLang="ja-JP" sz="831" dirty="0">
                <a:solidFill>
                  <a:prstClr val="black"/>
                </a:solidFill>
              </a:rPr>
              <a:t>※1</a:t>
            </a:r>
          </a:p>
          <a:p>
            <a:pPr lvl="0"/>
            <a:r>
              <a:rPr lang="ja-JP" altLang="en-US" sz="1015" dirty="0">
                <a:solidFill>
                  <a:prstClr val="black"/>
                </a:solidFill>
              </a:rPr>
              <a:t>　虐待者</a:t>
            </a:r>
            <a:endParaRPr lang="en-US" altLang="ja-JP" sz="1015" dirty="0">
              <a:solidFill>
                <a:prstClr val="black"/>
              </a:solidFill>
            </a:endParaRPr>
          </a:p>
          <a:p>
            <a:pPr lvl="0"/>
            <a:r>
              <a:rPr lang="ja-JP" altLang="en-US" sz="1015" dirty="0">
                <a:solidFill>
                  <a:prstClr val="black"/>
                </a:solidFill>
              </a:rPr>
              <a:t>　 </a:t>
            </a:r>
            <a:r>
              <a:rPr lang="en-US" altLang="ja-JP" sz="1015" dirty="0">
                <a:solidFill>
                  <a:prstClr val="black"/>
                </a:solidFill>
              </a:rPr>
              <a:t>518</a:t>
            </a:r>
            <a:r>
              <a:rPr lang="ja-JP" altLang="en-US" sz="1015" dirty="0">
                <a:solidFill>
                  <a:prstClr val="black"/>
                </a:solidFill>
              </a:rPr>
              <a:t>人</a:t>
            </a:r>
            <a:r>
              <a:rPr lang="en-US" altLang="ja-JP" sz="831" dirty="0">
                <a:solidFill>
                  <a:prstClr val="black"/>
                </a:solidFill>
              </a:rPr>
              <a:t>※2</a:t>
            </a:r>
            <a:r>
              <a:rPr lang="en-US" altLang="ja-JP" sz="1015" dirty="0">
                <a:solidFill>
                  <a:prstClr val="black"/>
                </a:solidFill>
              </a:rPr>
              <a:t> </a:t>
            </a:r>
          </a:p>
          <a:p>
            <a:pPr lvl="0"/>
            <a:endParaRPr lang="en-US" altLang="ja-JP" sz="1015" b="1" dirty="0">
              <a:solidFill>
                <a:prstClr val="black"/>
              </a:solidFill>
            </a:endParaRPr>
          </a:p>
          <a:p>
            <a:pPr lvl="0"/>
            <a:endParaRPr lang="en-US" altLang="ja-JP" sz="1015" b="1" dirty="0">
              <a:solidFill>
                <a:prstClr val="black"/>
              </a:solidFill>
            </a:endParaRPr>
          </a:p>
          <a:p>
            <a:pPr lvl="0"/>
            <a:endParaRPr lang="en-US" altLang="ja-JP" sz="1015" b="1" dirty="0">
              <a:solidFill>
                <a:prstClr val="black"/>
              </a:solidFill>
            </a:endParaRPr>
          </a:p>
          <a:p>
            <a:pPr algn="ctr" defTabSz="606255">
              <a:lnSpc>
                <a:spcPts val="867"/>
              </a:lnSpc>
              <a:defRPr/>
            </a:pPr>
            <a:r>
              <a:rPr lang="ja-JP" altLang="en-US" sz="1292" kern="0" dirty="0">
                <a:latin typeface="+mj-ea"/>
                <a:ea typeface="+mj-ea"/>
                <a:cs typeface="メイリオ" pitchFamily="50" charset="-128"/>
              </a:rPr>
              <a:t>　</a:t>
            </a:r>
            <a:endParaRPr lang="en-US" altLang="ja-JP" sz="1292" kern="0" dirty="0">
              <a:latin typeface="+mj-ea"/>
              <a:ea typeface="+mj-ea"/>
              <a:cs typeface="メイリオ" pitchFamily="50" charset="-128"/>
            </a:endParaRPr>
          </a:p>
        </p:txBody>
      </p:sp>
      <p:sp>
        <p:nvSpPr>
          <p:cNvPr id="68" name="角丸四角形 67"/>
          <p:cNvSpPr/>
          <p:nvPr/>
        </p:nvSpPr>
        <p:spPr>
          <a:xfrm>
            <a:off x="4173187" y="2253344"/>
            <a:ext cx="1395692" cy="540795"/>
          </a:xfrm>
          <a:prstGeom prst="roundRect">
            <a:avLst/>
          </a:prstGeom>
          <a:solidFill>
            <a:srgbClr val="FFFF00"/>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4572" tIns="99692" rIns="44572" bIns="22286" spcCol="0" rtlCol="0" anchor="ctr"/>
          <a:lstStyle/>
          <a:p>
            <a:pPr defTabSz="606255">
              <a:lnSpc>
                <a:spcPts val="1015"/>
              </a:lnSpc>
              <a:defRPr/>
            </a:pPr>
            <a:r>
              <a:rPr lang="ja-JP" altLang="en-US" sz="800" kern="0" dirty="0">
                <a:latin typeface="+mj-ea"/>
                <a:ea typeface="+mj-ea"/>
                <a:cs typeface="メイリオ" pitchFamily="50" charset="-128"/>
              </a:rPr>
              <a:t>更に都道府県において事実確認を行った事例で虐待事実が認められた事例　　　 </a:t>
            </a:r>
            <a:endParaRPr lang="en-US" altLang="ja-JP" sz="800" kern="0" dirty="0">
              <a:latin typeface="+mj-ea"/>
              <a:ea typeface="+mj-ea"/>
              <a:cs typeface="メイリオ" pitchFamily="50" charset="-128"/>
            </a:endParaRPr>
          </a:p>
          <a:p>
            <a:pPr defTabSz="606255">
              <a:lnSpc>
                <a:spcPts val="1015"/>
              </a:lnSpc>
              <a:defRPr/>
            </a:pPr>
            <a:r>
              <a:rPr lang="ja-JP" altLang="en-US" sz="800" b="1" kern="0" dirty="0">
                <a:latin typeface="+mj-ea"/>
                <a:ea typeface="+mj-ea"/>
                <a:cs typeface="メイリオ" pitchFamily="50" charset="-128"/>
              </a:rPr>
              <a:t>　　　　　　　　</a:t>
            </a:r>
            <a:r>
              <a:rPr lang="en-US" altLang="ja-JP" sz="800" b="1" kern="0" dirty="0">
                <a:latin typeface="+mj-ea"/>
                <a:ea typeface="+mj-ea"/>
                <a:cs typeface="メイリオ" pitchFamily="50" charset="-128"/>
              </a:rPr>
              <a:t>1</a:t>
            </a:r>
            <a:r>
              <a:rPr lang="en-US" altLang="ja-JP" sz="800" b="1" kern="0" dirty="0" smtClean="0">
                <a:latin typeface="+mj-ea"/>
                <a:ea typeface="+mj-ea"/>
                <a:cs typeface="メイリオ" pitchFamily="50" charset="-128"/>
              </a:rPr>
              <a:t>4</a:t>
            </a:r>
            <a:r>
              <a:rPr lang="ja-JP" altLang="en-US" sz="800" b="1" kern="0" dirty="0">
                <a:latin typeface="+mj-ea"/>
                <a:ea typeface="+mj-ea"/>
                <a:cs typeface="メイリオ" pitchFamily="50" charset="-128"/>
              </a:rPr>
              <a:t>件</a:t>
            </a:r>
            <a:endParaRPr lang="en-US" altLang="ja-JP" sz="800" kern="0" dirty="0">
              <a:latin typeface="+mj-ea"/>
              <a:ea typeface="+mj-ea"/>
              <a:cs typeface="メイリオ" pitchFamily="50" charset="-128"/>
            </a:endParaRPr>
          </a:p>
        </p:txBody>
      </p:sp>
      <p:sp>
        <p:nvSpPr>
          <p:cNvPr id="69" name="角丸四角形 68"/>
          <p:cNvSpPr/>
          <p:nvPr/>
        </p:nvSpPr>
        <p:spPr>
          <a:xfrm>
            <a:off x="4173187" y="2830778"/>
            <a:ext cx="1395692" cy="465231"/>
          </a:xfrm>
          <a:prstGeom prst="roundRect">
            <a:avLst/>
          </a:prstGeom>
          <a:solidFill>
            <a:srgbClr val="FFFF00"/>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4572" tIns="22286" rIns="44572" bIns="22286" spcCol="0" rtlCol="0" anchor="ctr"/>
          <a:lstStyle/>
          <a:p>
            <a:pPr defTabSz="606255">
              <a:lnSpc>
                <a:spcPts val="1015"/>
              </a:lnSpc>
              <a:defRPr/>
            </a:pPr>
            <a:r>
              <a:rPr lang="ja-JP" altLang="en-US" sz="923" kern="0" dirty="0">
                <a:latin typeface="+mj-ea"/>
                <a:cs typeface="メイリオ" pitchFamily="50" charset="-128"/>
              </a:rPr>
              <a:t>都道府県調査により</a:t>
            </a:r>
            <a:endParaRPr lang="en-US" altLang="ja-JP" sz="923" kern="0" dirty="0">
              <a:latin typeface="+mj-ea"/>
              <a:cs typeface="メイリオ" pitchFamily="50" charset="-128"/>
            </a:endParaRPr>
          </a:p>
          <a:p>
            <a:pPr defTabSz="606255">
              <a:lnSpc>
                <a:spcPts val="1015"/>
              </a:lnSpc>
              <a:defRPr/>
            </a:pPr>
            <a:r>
              <a:rPr lang="ja-JP" altLang="en-US" sz="923" kern="0" dirty="0">
                <a:latin typeface="+mj-ea"/>
                <a:ea typeface="+mj-ea"/>
                <a:cs typeface="メイリオ" pitchFamily="50" charset="-128"/>
              </a:rPr>
              <a:t>虐待の事実が認められ</a:t>
            </a:r>
            <a:endParaRPr lang="en-US" altLang="ja-JP" sz="923" kern="0" dirty="0">
              <a:latin typeface="+mj-ea"/>
              <a:ea typeface="+mj-ea"/>
              <a:cs typeface="メイリオ" pitchFamily="50" charset="-128"/>
            </a:endParaRPr>
          </a:p>
          <a:p>
            <a:pPr defTabSz="606255">
              <a:lnSpc>
                <a:spcPts val="1015"/>
              </a:lnSpc>
              <a:defRPr/>
            </a:pPr>
            <a:r>
              <a:rPr lang="ja-JP" altLang="en-US" sz="923" kern="0" dirty="0">
                <a:latin typeface="+mj-ea"/>
                <a:ea typeface="+mj-ea"/>
                <a:cs typeface="メイリオ" pitchFamily="50" charset="-128"/>
              </a:rPr>
              <a:t>た事例　　　　</a:t>
            </a:r>
            <a:r>
              <a:rPr lang="en-US" altLang="ja-JP" sz="923" b="1" kern="0" dirty="0" smtClean="0">
                <a:latin typeface="+mn-ea"/>
                <a:cs typeface="メイリオ" pitchFamily="50" charset="-128"/>
              </a:rPr>
              <a:t>12</a:t>
            </a:r>
            <a:r>
              <a:rPr lang="ja-JP" altLang="en-US" sz="923" b="1" kern="0" dirty="0">
                <a:latin typeface="+mj-ea"/>
                <a:ea typeface="+mj-ea"/>
                <a:cs typeface="メイリオ" pitchFamily="50" charset="-128"/>
              </a:rPr>
              <a:t>件</a:t>
            </a:r>
            <a:r>
              <a:rPr lang="ja-JP" altLang="en-US" sz="923" kern="0" dirty="0">
                <a:latin typeface="+mj-ea"/>
                <a:ea typeface="+mj-ea"/>
                <a:cs typeface="メイリオ" pitchFamily="50" charset="-128"/>
              </a:rPr>
              <a:t>　</a:t>
            </a:r>
            <a:endParaRPr lang="en-US" altLang="ja-JP" sz="923" kern="0" dirty="0">
              <a:latin typeface="+mj-ea"/>
              <a:ea typeface="+mj-ea"/>
              <a:cs typeface="メイリオ" pitchFamily="50" charset="-128"/>
            </a:endParaRPr>
          </a:p>
        </p:txBody>
      </p:sp>
      <p:sp>
        <p:nvSpPr>
          <p:cNvPr id="71" name="右矢印 70"/>
          <p:cNvSpPr/>
          <p:nvPr/>
        </p:nvSpPr>
        <p:spPr>
          <a:xfrm>
            <a:off x="6496968" y="2245924"/>
            <a:ext cx="277869" cy="280615"/>
          </a:xfrm>
          <a:prstGeom prst="rightArrow">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282" tIns="30141" rIns="60282" bIns="30141" numCol="1" spcCol="0" rtlCol="0" fromWordArt="0" anchor="ctr" anchorCtr="0" forceAA="0" compatLnSpc="1">
            <a:prstTxWarp prst="textNoShape">
              <a:avLst/>
            </a:prstTxWarp>
            <a:noAutofit/>
          </a:bodyPr>
          <a:lstStyle/>
          <a:p>
            <a:pPr algn="ctr"/>
            <a:endParaRPr lang="ja-JP" altLang="en-US" sz="923" b="1" dirty="0"/>
          </a:p>
        </p:txBody>
      </p:sp>
      <p:sp>
        <p:nvSpPr>
          <p:cNvPr id="72" name="右矢印 71"/>
          <p:cNvSpPr/>
          <p:nvPr/>
        </p:nvSpPr>
        <p:spPr>
          <a:xfrm>
            <a:off x="5302555" y="2616104"/>
            <a:ext cx="432000" cy="280615"/>
          </a:xfrm>
          <a:prstGeom prst="rightArrow">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282" tIns="30141" rIns="60282" bIns="30141" numCol="1" spcCol="0" rtlCol="0" fromWordArt="0" anchor="ctr" anchorCtr="0" forceAA="0" compatLnSpc="1">
            <a:prstTxWarp prst="textNoShape">
              <a:avLst/>
            </a:prstTxWarp>
            <a:noAutofit/>
          </a:bodyPr>
          <a:lstStyle/>
          <a:p>
            <a:pPr algn="ctr"/>
            <a:r>
              <a:rPr lang="en-US" altLang="ja-JP" sz="831" b="1" dirty="0"/>
              <a:t>14</a:t>
            </a:r>
            <a:r>
              <a:rPr lang="ja-JP" altLang="en-US" sz="831" b="1" dirty="0"/>
              <a:t>件</a:t>
            </a:r>
          </a:p>
        </p:txBody>
      </p:sp>
      <p:sp>
        <p:nvSpPr>
          <p:cNvPr id="74" name="右矢印 73"/>
          <p:cNvSpPr/>
          <p:nvPr/>
        </p:nvSpPr>
        <p:spPr>
          <a:xfrm>
            <a:off x="5332828" y="3067534"/>
            <a:ext cx="404459" cy="276035"/>
          </a:xfrm>
          <a:prstGeom prst="rightArrow">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282" tIns="30141" rIns="60282" bIns="30141" numCol="1" spcCol="0" rtlCol="0" fromWordArt="0" anchor="ctr" anchorCtr="0" forceAA="0" compatLnSpc="1">
            <a:prstTxWarp prst="textNoShape">
              <a:avLst/>
            </a:prstTxWarp>
            <a:noAutofit/>
          </a:bodyPr>
          <a:lstStyle/>
          <a:p>
            <a:pPr algn="ctr"/>
            <a:r>
              <a:rPr lang="en-US" altLang="ja-JP" sz="831" b="1" dirty="0"/>
              <a:t>12</a:t>
            </a:r>
            <a:r>
              <a:rPr lang="ja-JP" altLang="en-US" sz="831" b="1" dirty="0"/>
              <a:t>件</a:t>
            </a:r>
          </a:p>
        </p:txBody>
      </p:sp>
      <p:sp>
        <p:nvSpPr>
          <p:cNvPr id="54" name="円/楕円 53"/>
          <p:cNvSpPr/>
          <p:nvPr/>
        </p:nvSpPr>
        <p:spPr>
          <a:xfrm>
            <a:off x="5810917" y="2066090"/>
            <a:ext cx="660740" cy="28579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624" tIns="30312" rIns="60624" bIns="30312" numCol="1" spcCol="0" rtlCol="0" fromWordArt="0" anchor="ctr" anchorCtr="0" forceAA="0" compatLnSpc="1">
            <a:prstTxWarp prst="textNoShape">
              <a:avLst/>
            </a:prstTxWarp>
            <a:spAutoFit/>
          </a:bodyPr>
          <a:lstStyle/>
          <a:p>
            <a:pPr algn="ctr"/>
            <a:r>
              <a:rPr lang="en-US" altLang="ja-JP" sz="923" b="1" dirty="0">
                <a:solidFill>
                  <a:schemeClr val="tx1"/>
                </a:solidFill>
                <a:latin typeface="+mj-ea"/>
                <a:ea typeface="+mj-ea"/>
              </a:rPr>
              <a:t>464</a:t>
            </a:r>
            <a:r>
              <a:rPr lang="ja-JP" altLang="en-US" sz="923" b="1" dirty="0">
                <a:solidFill>
                  <a:schemeClr val="tx1"/>
                </a:solidFill>
                <a:latin typeface="+mj-ea"/>
                <a:ea typeface="+mj-ea"/>
              </a:rPr>
              <a:t>件</a:t>
            </a:r>
          </a:p>
        </p:txBody>
      </p:sp>
      <p:sp>
        <p:nvSpPr>
          <p:cNvPr id="53" name="線吹き出し 1 (枠付き) 52"/>
          <p:cNvSpPr/>
          <p:nvPr/>
        </p:nvSpPr>
        <p:spPr>
          <a:xfrm>
            <a:off x="430404" y="3495470"/>
            <a:ext cx="8238677" cy="2972274"/>
          </a:xfrm>
          <a:prstGeom prst="borderCallout1">
            <a:avLst>
              <a:gd name="adj1" fmla="val -158"/>
              <a:gd name="adj2" fmla="val 52018"/>
              <a:gd name="adj3" fmla="val -8757"/>
              <a:gd name="adj4" fmla="val 67053"/>
            </a:avLst>
          </a:prstGeom>
          <a:solidFill>
            <a:srgbClr val="FFFFCC"/>
          </a:solid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ja-JP" altLang="en-US" sz="1015" dirty="0">
              <a:solidFill>
                <a:schemeClr val="tx1"/>
              </a:solidFill>
            </a:endParaRPr>
          </a:p>
        </p:txBody>
      </p:sp>
      <p:sp>
        <p:nvSpPr>
          <p:cNvPr id="55" name="正方形/長方形 54"/>
          <p:cNvSpPr/>
          <p:nvPr/>
        </p:nvSpPr>
        <p:spPr>
          <a:xfrm>
            <a:off x="535702" y="3539425"/>
            <a:ext cx="2259943" cy="1754980"/>
          </a:xfrm>
          <a:prstGeom prst="rect">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lIns="66462" tIns="33231" rIns="66462" bIns="33231" rtlCol="0" anchor="ctr"/>
          <a:lstStyle/>
          <a:p>
            <a:endParaRPr lang="en-US" altLang="ja-JP" sz="800" dirty="0">
              <a:solidFill>
                <a:schemeClr val="tx1"/>
              </a:solidFill>
            </a:endParaRPr>
          </a:p>
          <a:p>
            <a:r>
              <a:rPr lang="ja-JP" altLang="en-US" sz="800" dirty="0">
                <a:solidFill>
                  <a:schemeClr val="tx1"/>
                </a:solidFill>
              </a:rPr>
              <a:t>● 性別</a:t>
            </a:r>
          </a:p>
          <a:p>
            <a:r>
              <a:rPr lang="ja-JP" altLang="en-US" sz="800" dirty="0">
                <a:solidFill>
                  <a:schemeClr val="tx1"/>
                </a:solidFill>
              </a:rPr>
              <a:t>　　男性（</a:t>
            </a:r>
            <a:r>
              <a:rPr lang="en-US" altLang="ja-JP" sz="800" dirty="0">
                <a:solidFill>
                  <a:schemeClr val="tx1"/>
                </a:solidFill>
              </a:rPr>
              <a:t>72.6%</a:t>
            </a:r>
            <a:r>
              <a:rPr lang="ja-JP" altLang="en-US" sz="800" dirty="0">
                <a:solidFill>
                  <a:schemeClr val="tx1"/>
                </a:solidFill>
              </a:rPr>
              <a:t>）、女性（</a:t>
            </a:r>
            <a:r>
              <a:rPr lang="en-US" altLang="ja-JP" sz="800" dirty="0">
                <a:solidFill>
                  <a:schemeClr val="tx1"/>
                </a:solidFill>
              </a:rPr>
              <a:t>27.4%</a:t>
            </a:r>
            <a:r>
              <a:rPr lang="ja-JP" altLang="en-US" sz="800" dirty="0">
                <a:solidFill>
                  <a:schemeClr val="tx1"/>
                </a:solidFill>
              </a:rPr>
              <a:t>）</a:t>
            </a:r>
            <a:endParaRPr lang="en-US" altLang="ja-JP" sz="800" dirty="0">
              <a:solidFill>
                <a:schemeClr val="tx1"/>
              </a:solidFill>
            </a:endParaRPr>
          </a:p>
          <a:p>
            <a:r>
              <a:rPr lang="ja-JP" altLang="en-US" sz="800" dirty="0">
                <a:solidFill>
                  <a:schemeClr val="tx1"/>
                </a:solidFill>
              </a:rPr>
              <a:t>● 年齢</a:t>
            </a:r>
          </a:p>
          <a:p>
            <a:r>
              <a:rPr lang="ja-JP" altLang="en-US" sz="800" dirty="0">
                <a:solidFill>
                  <a:schemeClr val="tx1"/>
                </a:solidFill>
              </a:rPr>
              <a:t>　　</a:t>
            </a:r>
            <a:r>
              <a:rPr lang="en-US" altLang="ja-JP" sz="800" dirty="0">
                <a:solidFill>
                  <a:schemeClr val="tx1"/>
                </a:solidFill>
              </a:rPr>
              <a:t> 40</a:t>
            </a:r>
            <a:r>
              <a:rPr lang="ja-JP" altLang="en-US" sz="800" dirty="0">
                <a:solidFill>
                  <a:schemeClr val="tx1"/>
                </a:solidFill>
              </a:rPr>
              <a:t>～</a:t>
            </a:r>
            <a:r>
              <a:rPr lang="en-US" altLang="ja-JP" sz="800" dirty="0">
                <a:solidFill>
                  <a:schemeClr val="tx1"/>
                </a:solidFill>
              </a:rPr>
              <a:t>49</a:t>
            </a:r>
            <a:r>
              <a:rPr lang="ja-JP" altLang="en-US" sz="800" dirty="0">
                <a:solidFill>
                  <a:schemeClr val="tx1"/>
                </a:solidFill>
              </a:rPr>
              <a:t>歳（</a:t>
            </a:r>
            <a:r>
              <a:rPr lang="en-US" altLang="ja-JP" sz="800" dirty="0">
                <a:solidFill>
                  <a:schemeClr val="tx1"/>
                </a:solidFill>
              </a:rPr>
              <a:t>19.1%</a:t>
            </a:r>
            <a:r>
              <a:rPr lang="ja-JP" altLang="en-US" sz="800" dirty="0">
                <a:solidFill>
                  <a:schemeClr val="tx1"/>
                </a:solidFill>
              </a:rPr>
              <a:t>） 、</a:t>
            </a:r>
            <a:r>
              <a:rPr lang="en-US" altLang="ja-JP" sz="800" dirty="0">
                <a:solidFill>
                  <a:schemeClr val="tx1"/>
                </a:solidFill>
              </a:rPr>
              <a:t>50</a:t>
            </a:r>
            <a:r>
              <a:rPr lang="ja-JP" altLang="en-US" sz="800" dirty="0">
                <a:solidFill>
                  <a:schemeClr val="tx1"/>
                </a:solidFill>
              </a:rPr>
              <a:t>～</a:t>
            </a:r>
            <a:r>
              <a:rPr lang="en-US" altLang="ja-JP" sz="800" dirty="0">
                <a:solidFill>
                  <a:schemeClr val="tx1"/>
                </a:solidFill>
              </a:rPr>
              <a:t>59</a:t>
            </a:r>
            <a:r>
              <a:rPr lang="ja-JP" altLang="en-US" sz="800" dirty="0">
                <a:solidFill>
                  <a:schemeClr val="tx1"/>
                </a:solidFill>
              </a:rPr>
              <a:t>歳（</a:t>
            </a:r>
            <a:r>
              <a:rPr lang="en-US" altLang="ja-JP" sz="800" dirty="0">
                <a:solidFill>
                  <a:schemeClr val="tx1"/>
                </a:solidFill>
              </a:rPr>
              <a:t>15.8%</a:t>
            </a:r>
            <a:r>
              <a:rPr lang="ja-JP" altLang="en-US" sz="800" dirty="0">
                <a:solidFill>
                  <a:schemeClr val="tx1"/>
                </a:solidFill>
              </a:rPr>
              <a:t>）</a:t>
            </a:r>
            <a:endParaRPr lang="en-US" altLang="ja-JP" sz="800" dirty="0">
              <a:solidFill>
                <a:schemeClr val="tx1"/>
              </a:solidFill>
            </a:endParaRPr>
          </a:p>
          <a:p>
            <a:r>
              <a:rPr lang="ja-JP" altLang="en-US" sz="800" dirty="0">
                <a:solidFill>
                  <a:schemeClr val="tx1"/>
                </a:solidFill>
              </a:rPr>
              <a:t>　　 </a:t>
            </a:r>
            <a:r>
              <a:rPr lang="en-US" altLang="ja-JP" sz="800" dirty="0">
                <a:solidFill>
                  <a:schemeClr val="tx1"/>
                </a:solidFill>
              </a:rPr>
              <a:t>30</a:t>
            </a:r>
            <a:r>
              <a:rPr lang="ja-JP" altLang="en-US" sz="800" dirty="0">
                <a:solidFill>
                  <a:schemeClr val="tx1"/>
                </a:solidFill>
              </a:rPr>
              <a:t>～</a:t>
            </a:r>
            <a:r>
              <a:rPr lang="en-US" altLang="ja-JP" sz="800" dirty="0">
                <a:solidFill>
                  <a:schemeClr val="tx1"/>
                </a:solidFill>
              </a:rPr>
              <a:t>39</a:t>
            </a:r>
            <a:r>
              <a:rPr lang="ja-JP" altLang="en-US" sz="800" dirty="0">
                <a:solidFill>
                  <a:schemeClr val="tx1"/>
                </a:solidFill>
              </a:rPr>
              <a:t>歳（</a:t>
            </a:r>
            <a:r>
              <a:rPr lang="en-US" altLang="ja-JP" sz="800" dirty="0">
                <a:solidFill>
                  <a:schemeClr val="tx1"/>
                </a:solidFill>
              </a:rPr>
              <a:t>15.6%</a:t>
            </a:r>
            <a:r>
              <a:rPr lang="ja-JP" altLang="en-US" sz="800" dirty="0">
                <a:solidFill>
                  <a:schemeClr val="tx1"/>
                </a:solidFill>
              </a:rPr>
              <a:t>）</a:t>
            </a:r>
            <a:endParaRPr lang="en-US" altLang="ja-JP" sz="800" dirty="0">
              <a:solidFill>
                <a:schemeClr val="tx1"/>
              </a:solidFill>
            </a:endParaRPr>
          </a:p>
          <a:p>
            <a:r>
              <a:rPr lang="ja-JP" altLang="en-US" sz="800" dirty="0">
                <a:solidFill>
                  <a:schemeClr val="tx1"/>
                </a:solidFill>
              </a:rPr>
              <a:t>● 職種</a:t>
            </a:r>
          </a:p>
          <a:p>
            <a:r>
              <a:rPr lang="ja-JP" altLang="en-US" sz="800" dirty="0">
                <a:solidFill>
                  <a:schemeClr val="tx1"/>
                </a:solidFill>
              </a:rPr>
              <a:t>　　生活支援員 （</a:t>
            </a:r>
            <a:r>
              <a:rPr lang="en-US" altLang="ja-JP" sz="800" dirty="0">
                <a:solidFill>
                  <a:schemeClr val="tx1"/>
                </a:solidFill>
              </a:rPr>
              <a:t>44.2%</a:t>
            </a:r>
            <a:r>
              <a:rPr lang="ja-JP" altLang="en-US" sz="800" dirty="0">
                <a:solidFill>
                  <a:schemeClr val="tx1"/>
                </a:solidFill>
              </a:rPr>
              <a:t>）</a:t>
            </a:r>
          </a:p>
          <a:p>
            <a:r>
              <a:rPr lang="ja-JP" altLang="en-US" sz="800" dirty="0">
                <a:solidFill>
                  <a:schemeClr val="tx1"/>
                </a:solidFill>
              </a:rPr>
              <a:t>　　管理者 （</a:t>
            </a:r>
            <a:r>
              <a:rPr lang="en-US" altLang="ja-JP" sz="800" dirty="0">
                <a:solidFill>
                  <a:schemeClr val="tx1"/>
                </a:solidFill>
              </a:rPr>
              <a:t>9.7%</a:t>
            </a:r>
            <a:r>
              <a:rPr lang="ja-JP" altLang="en-US" sz="800" dirty="0">
                <a:solidFill>
                  <a:schemeClr val="tx1"/>
                </a:solidFill>
              </a:rPr>
              <a:t>）</a:t>
            </a:r>
          </a:p>
          <a:p>
            <a:r>
              <a:rPr lang="ja-JP" altLang="en-US" sz="800" dirty="0">
                <a:solidFill>
                  <a:schemeClr val="tx1"/>
                </a:solidFill>
              </a:rPr>
              <a:t>　　その他従事者（</a:t>
            </a:r>
            <a:r>
              <a:rPr lang="en-US" altLang="ja-JP" sz="800" dirty="0">
                <a:solidFill>
                  <a:schemeClr val="tx1"/>
                </a:solidFill>
              </a:rPr>
              <a:t>7.1%</a:t>
            </a:r>
            <a:r>
              <a:rPr lang="ja-JP" altLang="en-US" sz="800" dirty="0">
                <a:solidFill>
                  <a:schemeClr val="tx1"/>
                </a:solidFill>
              </a:rPr>
              <a:t>）　　　</a:t>
            </a:r>
          </a:p>
          <a:p>
            <a:r>
              <a:rPr lang="ja-JP" altLang="en-US" sz="800" dirty="0">
                <a:solidFill>
                  <a:schemeClr val="tx1"/>
                </a:solidFill>
              </a:rPr>
              <a:t>　　サービス管理責任者（</a:t>
            </a:r>
            <a:r>
              <a:rPr lang="en-US" altLang="ja-JP" sz="800" dirty="0">
                <a:solidFill>
                  <a:schemeClr val="tx1"/>
                </a:solidFill>
              </a:rPr>
              <a:t>5.4%</a:t>
            </a:r>
            <a:r>
              <a:rPr lang="ja-JP" altLang="en-US" sz="800" dirty="0">
                <a:solidFill>
                  <a:schemeClr val="tx1"/>
                </a:solidFill>
              </a:rPr>
              <a:t>）</a:t>
            </a:r>
            <a:endParaRPr lang="en-US" altLang="ja-JP" sz="800" dirty="0">
              <a:solidFill>
                <a:schemeClr val="tx1"/>
              </a:solidFill>
            </a:endParaRPr>
          </a:p>
          <a:p>
            <a:r>
              <a:rPr lang="en-US" altLang="ja-JP" sz="800" dirty="0">
                <a:solidFill>
                  <a:schemeClr val="tx1"/>
                </a:solidFill>
              </a:rPr>
              <a:t>     </a:t>
            </a:r>
            <a:r>
              <a:rPr lang="ja-JP" altLang="en-US" sz="800" dirty="0">
                <a:solidFill>
                  <a:schemeClr val="tx1"/>
                </a:solidFill>
              </a:rPr>
              <a:t>世話人、設置者・経営者（</a:t>
            </a:r>
            <a:r>
              <a:rPr lang="en-US" altLang="ja-JP" sz="800" dirty="0">
                <a:solidFill>
                  <a:schemeClr val="tx1"/>
                </a:solidFill>
              </a:rPr>
              <a:t>4.4%</a:t>
            </a:r>
            <a:r>
              <a:rPr lang="ja-JP" altLang="en-US" sz="800" dirty="0">
                <a:solidFill>
                  <a:schemeClr val="tx1"/>
                </a:solidFill>
              </a:rPr>
              <a:t>）</a:t>
            </a:r>
            <a:endParaRPr lang="en-US" altLang="ja-JP" sz="800" dirty="0">
              <a:solidFill>
                <a:schemeClr val="tx1"/>
              </a:solidFill>
            </a:endParaRPr>
          </a:p>
        </p:txBody>
      </p:sp>
      <p:sp>
        <p:nvSpPr>
          <p:cNvPr id="59" name="正方形/長方形 58"/>
          <p:cNvSpPr/>
          <p:nvPr/>
        </p:nvSpPr>
        <p:spPr>
          <a:xfrm>
            <a:off x="5760128" y="3539604"/>
            <a:ext cx="2839070" cy="1994068"/>
          </a:xfrm>
          <a:prstGeom prst="rect">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endParaRPr lang="en-US" altLang="ja-JP" sz="923" dirty="0">
              <a:solidFill>
                <a:schemeClr val="tx1"/>
              </a:solidFill>
            </a:endParaRPr>
          </a:p>
          <a:p>
            <a:endParaRPr lang="en-US" altLang="ja-JP" sz="923" dirty="0">
              <a:solidFill>
                <a:schemeClr val="tx1"/>
              </a:solidFill>
            </a:endParaRPr>
          </a:p>
          <a:p>
            <a:r>
              <a:rPr lang="ja-JP" altLang="en-US" sz="923" dirty="0">
                <a:solidFill>
                  <a:schemeClr val="tx1"/>
                </a:solidFill>
              </a:rPr>
              <a:t>● 性別　　男性（</a:t>
            </a:r>
            <a:r>
              <a:rPr lang="en-US" altLang="ja-JP" sz="923" dirty="0">
                <a:solidFill>
                  <a:schemeClr val="tx1"/>
                </a:solidFill>
              </a:rPr>
              <a:t>66.1%</a:t>
            </a:r>
            <a:r>
              <a:rPr lang="ja-JP" altLang="en-US" sz="923" dirty="0">
                <a:solidFill>
                  <a:schemeClr val="tx1"/>
                </a:solidFill>
              </a:rPr>
              <a:t>）、女性（</a:t>
            </a:r>
            <a:r>
              <a:rPr lang="en-US" altLang="ja-JP" sz="923" dirty="0">
                <a:solidFill>
                  <a:schemeClr val="tx1"/>
                </a:solidFill>
              </a:rPr>
              <a:t>33.9%</a:t>
            </a:r>
            <a:r>
              <a:rPr lang="ja-JP" altLang="en-US" sz="923" dirty="0">
                <a:solidFill>
                  <a:schemeClr val="tx1"/>
                </a:solidFill>
              </a:rPr>
              <a:t>）</a:t>
            </a:r>
          </a:p>
          <a:p>
            <a:r>
              <a:rPr lang="ja-JP" altLang="en-US" sz="923" dirty="0">
                <a:solidFill>
                  <a:schemeClr val="tx1"/>
                </a:solidFill>
              </a:rPr>
              <a:t>● 年齢</a:t>
            </a:r>
          </a:p>
          <a:p>
            <a:r>
              <a:rPr lang="ja-JP" altLang="en-US" sz="923" dirty="0">
                <a:solidFill>
                  <a:schemeClr val="tx1"/>
                </a:solidFill>
              </a:rPr>
              <a:t>　</a:t>
            </a:r>
            <a:r>
              <a:rPr lang="en-US" altLang="ja-JP" sz="923" dirty="0">
                <a:solidFill>
                  <a:schemeClr val="tx1"/>
                </a:solidFill>
              </a:rPr>
              <a:t> 30</a:t>
            </a:r>
            <a:r>
              <a:rPr lang="ja-JP" altLang="en-US" sz="923" dirty="0">
                <a:solidFill>
                  <a:schemeClr val="tx1"/>
                </a:solidFill>
              </a:rPr>
              <a:t>～</a:t>
            </a:r>
            <a:r>
              <a:rPr lang="en-US" altLang="ja-JP" sz="923" dirty="0">
                <a:solidFill>
                  <a:schemeClr val="tx1"/>
                </a:solidFill>
              </a:rPr>
              <a:t>39</a:t>
            </a:r>
            <a:r>
              <a:rPr lang="ja-JP" altLang="en-US" sz="923" dirty="0">
                <a:solidFill>
                  <a:schemeClr val="tx1"/>
                </a:solidFill>
              </a:rPr>
              <a:t>歳（</a:t>
            </a:r>
            <a:r>
              <a:rPr lang="en-US" altLang="ja-JP" sz="923" dirty="0">
                <a:solidFill>
                  <a:schemeClr val="tx1"/>
                </a:solidFill>
              </a:rPr>
              <a:t>18.8%</a:t>
            </a:r>
            <a:r>
              <a:rPr lang="ja-JP" altLang="en-US" sz="923" dirty="0">
                <a:solidFill>
                  <a:schemeClr val="tx1"/>
                </a:solidFill>
              </a:rPr>
              <a:t>） 、</a:t>
            </a:r>
            <a:r>
              <a:rPr lang="en-US" altLang="ja-JP" sz="923" dirty="0">
                <a:solidFill>
                  <a:schemeClr val="tx1"/>
                </a:solidFill>
              </a:rPr>
              <a:t> 20</a:t>
            </a:r>
            <a:r>
              <a:rPr lang="ja-JP" altLang="en-US" sz="923" dirty="0">
                <a:solidFill>
                  <a:schemeClr val="tx1"/>
                </a:solidFill>
              </a:rPr>
              <a:t>～</a:t>
            </a:r>
            <a:r>
              <a:rPr lang="en-US" altLang="ja-JP" sz="923" dirty="0">
                <a:solidFill>
                  <a:schemeClr val="tx1"/>
                </a:solidFill>
              </a:rPr>
              <a:t>29</a:t>
            </a:r>
            <a:r>
              <a:rPr lang="ja-JP" altLang="en-US" sz="923" dirty="0">
                <a:solidFill>
                  <a:schemeClr val="tx1"/>
                </a:solidFill>
              </a:rPr>
              <a:t>歳（</a:t>
            </a:r>
            <a:r>
              <a:rPr lang="en-US" altLang="ja-JP" sz="923" dirty="0">
                <a:solidFill>
                  <a:schemeClr val="tx1"/>
                </a:solidFill>
              </a:rPr>
              <a:t>18.5%</a:t>
            </a:r>
            <a:r>
              <a:rPr lang="ja-JP" altLang="en-US" sz="923" dirty="0">
                <a:solidFill>
                  <a:schemeClr val="tx1"/>
                </a:solidFill>
              </a:rPr>
              <a:t>）</a:t>
            </a:r>
            <a:endParaRPr lang="en-US" altLang="ja-JP" sz="923" dirty="0">
              <a:solidFill>
                <a:schemeClr val="tx1"/>
              </a:solidFill>
            </a:endParaRPr>
          </a:p>
          <a:p>
            <a:r>
              <a:rPr lang="ja-JP" altLang="en-US" sz="923" dirty="0">
                <a:solidFill>
                  <a:schemeClr val="tx1"/>
                </a:solidFill>
              </a:rPr>
              <a:t>　</a:t>
            </a:r>
            <a:r>
              <a:rPr lang="en-US" altLang="ja-JP" sz="923" dirty="0">
                <a:solidFill>
                  <a:schemeClr val="tx1"/>
                </a:solidFill>
              </a:rPr>
              <a:t> </a:t>
            </a:r>
            <a:r>
              <a:rPr lang="ja-JP" altLang="en-US" sz="923" dirty="0">
                <a:solidFill>
                  <a:schemeClr val="tx1"/>
                </a:solidFill>
              </a:rPr>
              <a:t>～</a:t>
            </a:r>
            <a:r>
              <a:rPr lang="en-US" altLang="ja-JP" sz="923" dirty="0">
                <a:solidFill>
                  <a:schemeClr val="tx1"/>
                </a:solidFill>
              </a:rPr>
              <a:t>19</a:t>
            </a:r>
            <a:r>
              <a:rPr lang="ja-JP" altLang="en-US" sz="923" dirty="0">
                <a:solidFill>
                  <a:schemeClr val="tx1"/>
                </a:solidFill>
              </a:rPr>
              <a:t>歳（</a:t>
            </a:r>
            <a:r>
              <a:rPr lang="en-US" altLang="ja-JP" sz="923" dirty="0">
                <a:solidFill>
                  <a:schemeClr val="tx1"/>
                </a:solidFill>
              </a:rPr>
              <a:t>17.7%</a:t>
            </a:r>
            <a:r>
              <a:rPr lang="ja-JP" altLang="en-US" sz="923" dirty="0">
                <a:solidFill>
                  <a:schemeClr val="tx1"/>
                </a:solidFill>
              </a:rPr>
              <a:t>）、</a:t>
            </a:r>
            <a:r>
              <a:rPr lang="en-US" altLang="ja-JP" sz="923" dirty="0">
                <a:solidFill>
                  <a:schemeClr val="tx1"/>
                </a:solidFill>
              </a:rPr>
              <a:t>40</a:t>
            </a:r>
            <a:r>
              <a:rPr lang="ja-JP" altLang="en-US" sz="923" dirty="0">
                <a:solidFill>
                  <a:schemeClr val="tx1"/>
                </a:solidFill>
              </a:rPr>
              <a:t>～</a:t>
            </a:r>
            <a:r>
              <a:rPr lang="en-US" altLang="ja-JP" sz="923" dirty="0">
                <a:solidFill>
                  <a:schemeClr val="tx1"/>
                </a:solidFill>
              </a:rPr>
              <a:t>49</a:t>
            </a:r>
            <a:r>
              <a:rPr lang="ja-JP" altLang="en-US" sz="923" dirty="0">
                <a:solidFill>
                  <a:schemeClr val="tx1"/>
                </a:solidFill>
              </a:rPr>
              <a:t>歳（</a:t>
            </a:r>
            <a:r>
              <a:rPr lang="en-US" altLang="ja-JP" sz="923" dirty="0">
                <a:solidFill>
                  <a:schemeClr val="tx1"/>
                </a:solidFill>
              </a:rPr>
              <a:t>16.7%</a:t>
            </a:r>
            <a:r>
              <a:rPr lang="ja-JP" altLang="en-US" sz="923" dirty="0">
                <a:solidFill>
                  <a:schemeClr val="tx1"/>
                </a:solidFill>
              </a:rPr>
              <a:t>）</a:t>
            </a:r>
            <a:endParaRPr lang="en-US" altLang="ja-JP" sz="923" dirty="0">
              <a:solidFill>
                <a:schemeClr val="tx1"/>
              </a:solidFill>
            </a:endParaRPr>
          </a:p>
          <a:p>
            <a:r>
              <a:rPr lang="ja-JP" altLang="en-US" sz="923" dirty="0">
                <a:solidFill>
                  <a:schemeClr val="tx1"/>
                </a:solidFill>
              </a:rPr>
              <a:t>● 障害種別（重複障害あり）</a:t>
            </a:r>
          </a:p>
          <a:p>
            <a:endParaRPr lang="ja-JP" altLang="en-US" sz="923" dirty="0">
              <a:solidFill>
                <a:schemeClr val="tx1"/>
              </a:solidFill>
            </a:endParaRPr>
          </a:p>
          <a:p>
            <a:endParaRPr lang="ja-JP" altLang="en-US" sz="923" dirty="0">
              <a:solidFill>
                <a:schemeClr val="tx1"/>
              </a:solidFill>
            </a:endParaRPr>
          </a:p>
          <a:p>
            <a:endParaRPr lang="ja-JP" altLang="en-US" sz="1662" dirty="0">
              <a:solidFill>
                <a:schemeClr val="tx1"/>
              </a:solidFill>
            </a:endParaRPr>
          </a:p>
          <a:p>
            <a:r>
              <a:rPr lang="ja-JP" altLang="en-US" sz="923" dirty="0">
                <a:solidFill>
                  <a:schemeClr val="tx1"/>
                </a:solidFill>
              </a:rPr>
              <a:t>● 障害支援区分のある者　（</a:t>
            </a:r>
            <a:r>
              <a:rPr lang="en-US" altLang="ja-JP" sz="923" dirty="0">
                <a:solidFill>
                  <a:schemeClr val="tx1"/>
                </a:solidFill>
              </a:rPr>
              <a:t>62.0%</a:t>
            </a:r>
            <a:r>
              <a:rPr lang="ja-JP" altLang="en-US" sz="923" dirty="0">
                <a:solidFill>
                  <a:schemeClr val="tx1"/>
                </a:solidFill>
              </a:rPr>
              <a:t>）</a:t>
            </a:r>
            <a:endParaRPr lang="en-US" altLang="ja-JP" sz="923" dirty="0">
              <a:solidFill>
                <a:schemeClr val="tx1"/>
              </a:solidFill>
            </a:endParaRPr>
          </a:p>
          <a:p>
            <a:r>
              <a:rPr lang="en-US" altLang="ja-JP" sz="923" dirty="0">
                <a:solidFill>
                  <a:schemeClr val="tx1"/>
                </a:solidFill>
              </a:rPr>
              <a:t>● </a:t>
            </a:r>
            <a:r>
              <a:rPr lang="ja-JP" altLang="en-US" sz="923" dirty="0">
                <a:solidFill>
                  <a:schemeClr val="tx1"/>
                </a:solidFill>
              </a:rPr>
              <a:t>行動障害がある者　（</a:t>
            </a:r>
            <a:r>
              <a:rPr lang="en-US" altLang="ja-JP" sz="923" dirty="0">
                <a:solidFill>
                  <a:schemeClr val="tx1"/>
                </a:solidFill>
              </a:rPr>
              <a:t>29.3%</a:t>
            </a:r>
            <a:r>
              <a:rPr lang="ja-JP" altLang="en-US" sz="923" dirty="0">
                <a:solidFill>
                  <a:schemeClr val="tx1"/>
                </a:solidFill>
              </a:rPr>
              <a:t>）</a:t>
            </a:r>
            <a:endParaRPr lang="en-US" altLang="ja-JP" sz="923" dirty="0">
              <a:solidFill>
                <a:schemeClr val="tx1"/>
              </a:solidFill>
            </a:endParaRPr>
          </a:p>
        </p:txBody>
      </p:sp>
      <p:sp>
        <p:nvSpPr>
          <p:cNvPr id="63" name="角丸四角形 62"/>
          <p:cNvSpPr/>
          <p:nvPr/>
        </p:nvSpPr>
        <p:spPr>
          <a:xfrm>
            <a:off x="1058146" y="3534964"/>
            <a:ext cx="1265590" cy="265876"/>
          </a:xfrm>
          <a:prstGeom prst="roundRect">
            <a:avLst>
              <a:gd name="adj" fmla="val 0"/>
            </a:avLst>
          </a:prstGeom>
          <a:gradFill>
            <a:gsLst>
              <a:gs pos="0">
                <a:schemeClr val="accent5">
                  <a:lumMod val="75000"/>
                </a:schemeClr>
              </a:gs>
              <a:gs pos="80000">
                <a:schemeClr val="accent5">
                  <a:lumMod val="60000"/>
                  <a:lumOff val="4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lIns="60624" tIns="30312" rIns="60624" bIns="30312" rtlCol="0" anchor="ctr"/>
          <a:lstStyle/>
          <a:p>
            <a:pPr algn="ctr"/>
            <a:r>
              <a:rPr lang="ja-JP" altLang="en-US" sz="1385" b="1" dirty="0">
                <a:solidFill>
                  <a:prstClr val="white"/>
                </a:solidFill>
                <a:latin typeface="ＭＳ Ｐゴシック"/>
              </a:rPr>
              <a:t>虐待者</a:t>
            </a:r>
            <a:r>
              <a:rPr lang="ja-JP" altLang="en-US" sz="969" b="1" dirty="0">
                <a:solidFill>
                  <a:prstClr val="white"/>
                </a:solidFill>
                <a:latin typeface="ＭＳ Ｐゴシック"/>
              </a:rPr>
              <a:t>（</a:t>
            </a:r>
            <a:r>
              <a:rPr lang="en-US" altLang="ja-JP" sz="969" b="1" dirty="0">
                <a:solidFill>
                  <a:prstClr val="white"/>
                </a:solidFill>
                <a:latin typeface="ＭＳ Ｐゴシック"/>
              </a:rPr>
              <a:t>518</a:t>
            </a:r>
            <a:r>
              <a:rPr lang="ja-JP" altLang="en-US" sz="969" b="1" dirty="0">
                <a:solidFill>
                  <a:prstClr val="white"/>
                </a:solidFill>
                <a:latin typeface="ＭＳ Ｐゴシック"/>
              </a:rPr>
              <a:t>人）</a:t>
            </a:r>
            <a:endParaRPr lang="en-US" altLang="ja-JP" sz="1385" b="1" dirty="0">
              <a:solidFill>
                <a:prstClr val="white"/>
              </a:solidFill>
              <a:latin typeface="ＭＳ Ｐゴシック"/>
            </a:endParaRPr>
          </a:p>
        </p:txBody>
      </p:sp>
      <p:sp>
        <p:nvSpPr>
          <p:cNvPr id="64" name="角丸四角形 63"/>
          <p:cNvSpPr/>
          <p:nvPr/>
        </p:nvSpPr>
        <p:spPr>
          <a:xfrm>
            <a:off x="6537631" y="3519620"/>
            <a:ext cx="1326054" cy="281362"/>
          </a:xfrm>
          <a:prstGeom prst="roundRect">
            <a:avLst/>
          </a:prstGeom>
          <a:gradFill>
            <a:gsLst>
              <a:gs pos="0">
                <a:schemeClr val="accent6">
                  <a:lumMod val="75000"/>
                </a:schemeClr>
              </a:gs>
              <a:gs pos="80000">
                <a:schemeClr val="accent6">
                  <a:lumMod val="60000"/>
                  <a:lumOff val="40000"/>
                </a:schemeClr>
              </a:gs>
              <a:gs pos="100000">
                <a:schemeClr val="accent6">
                  <a:lumMod val="40000"/>
                  <a:lumOff val="60000"/>
                </a:schemeClr>
              </a:gs>
            </a:gsLst>
          </a:gradFill>
        </p:spPr>
        <p:style>
          <a:lnRef idx="0">
            <a:schemeClr val="accent1"/>
          </a:lnRef>
          <a:fillRef idx="3">
            <a:schemeClr val="accent1"/>
          </a:fillRef>
          <a:effectRef idx="3">
            <a:schemeClr val="accent1"/>
          </a:effectRef>
          <a:fontRef idx="minor">
            <a:schemeClr val="lt1"/>
          </a:fontRef>
        </p:style>
        <p:txBody>
          <a:bodyPr lIns="60624" tIns="30312" rIns="60624" bIns="30312" rtlCol="0" anchor="ctr"/>
          <a:lstStyle/>
          <a:p>
            <a:pPr algn="ctr"/>
            <a:r>
              <a:rPr lang="ja-JP" altLang="en-US" sz="900" b="1" dirty="0">
                <a:solidFill>
                  <a:prstClr val="white"/>
                </a:solidFill>
                <a:latin typeface="ＭＳ Ｐゴシック"/>
              </a:rPr>
              <a:t>被虐待者（</a:t>
            </a:r>
            <a:r>
              <a:rPr lang="en-US" altLang="ja-JP" sz="900" b="1" dirty="0">
                <a:solidFill>
                  <a:prstClr val="white"/>
                </a:solidFill>
                <a:latin typeface="ＭＳ Ｐゴシック"/>
              </a:rPr>
              <a:t>666</a:t>
            </a:r>
            <a:r>
              <a:rPr lang="ja-JP" altLang="en-US" sz="900" b="1" dirty="0">
                <a:solidFill>
                  <a:prstClr val="white"/>
                </a:solidFill>
                <a:latin typeface="ＭＳ Ｐゴシック"/>
              </a:rPr>
              <a:t>人）</a:t>
            </a:r>
            <a:endParaRPr lang="en-US" altLang="ja-JP" sz="900" b="1" dirty="0">
              <a:solidFill>
                <a:prstClr val="white"/>
              </a:solidFill>
              <a:latin typeface="ＭＳ Ｐゴシック"/>
            </a:endParaRPr>
          </a:p>
        </p:txBody>
      </p:sp>
      <p:sp>
        <p:nvSpPr>
          <p:cNvPr id="65" name="正方形/長方形 64"/>
          <p:cNvSpPr/>
          <p:nvPr/>
        </p:nvSpPr>
        <p:spPr>
          <a:xfrm>
            <a:off x="5568879" y="5711620"/>
            <a:ext cx="3062767" cy="678388"/>
          </a:xfrm>
          <a:prstGeom prst="rect">
            <a:avLst/>
          </a:prstGeom>
          <a:solidFill>
            <a:srgbClr val="FFFF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282" tIns="30141" rIns="60282" bIns="30141" numCol="1" spcCol="0" rtlCol="0" fromWordArt="0" anchor="ctr" anchorCtr="0" forceAA="0" compatLnSpc="1">
            <a:prstTxWarp prst="textNoShape">
              <a:avLst/>
            </a:prstTxWarp>
            <a:noAutofit/>
          </a:bodyPr>
          <a:lstStyle/>
          <a:p>
            <a:r>
              <a:rPr lang="en-US" altLang="ja-JP" sz="600" dirty="0">
                <a:solidFill>
                  <a:schemeClr val="tx1"/>
                </a:solidFill>
              </a:rPr>
              <a:t>※</a:t>
            </a:r>
            <a:r>
              <a:rPr lang="ja-JP" altLang="en-US" sz="600" dirty="0">
                <a:solidFill>
                  <a:schemeClr val="tx1"/>
                </a:solidFill>
              </a:rPr>
              <a:t>１　不特定多数の利用者に対する虐待のため被虐待障害者が特定できなかった</a:t>
            </a:r>
            <a:endParaRPr lang="en-US" altLang="ja-JP" sz="600" dirty="0">
              <a:solidFill>
                <a:schemeClr val="tx1"/>
              </a:solidFill>
            </a:endParaRPr>
          </a:p>
          <a:p>
            <a:r>
              <a:rPr lang="en-US" altLang="ja-JP" sz="600" dirty="0">
                <a:solidFill>
                  <a:schemeClr val="tx1"/>
                </a:solidFill>
              </a:rPr>
              <a:t>      </a:t>
            </a:r>
            <a:r>
              <a:rPr lang="ja-JP" altLang="en-US" sz="600" dirty="0">
                <a:solidFill>
                  <a:schemeClr val="tx1"/>
                </a:solidFill>
              </a:rPr>
              <a:t>等の</a:t>
            </a:r>
            <a:r>
              <a:rPr lang="en-US" altLang="ja-JP" sz="600" dirty="0">
                <a:solidFill>
                  <a:schemeClr val="tx1"/>
                </a:solidFill>
              </a:rPr>
              <a:t>10</a:t>
            </a:r>
            <a:r>
              <a:rPr lang="ja-JP" altLang="en-US" sz="600" dirty="0">
                <a:solidFill>
                  <a:schemeClr val="tx1"/>
                </a:solidFill>
              </a:rPr>
              <a:t>件を除く</a:t>
            </a:r>
            <a:r>
              <a:rPr lang="en-US" altLang="ja-JP" sz="600" dirty="0">
                <a:solidFill>
                  <a:schemeClr val="tx1"/>
                </a:solidFill>
              </a:rPr>
              <a:t>454</a:t>
            </a:r>
            <a:r>
              <a:rPr lang="ja-JP" altLang="en-US" sz="600" dirty="0">
                <a:solidFill>
                  <a:schemeClr val="tx1"/>
                </a:solidFill>
              </a:rPr>
              <a:t>件が対象。</a:t>
            </a:r>
            <a:endParaRPr lang="en-US" altLang="ja-JP" sz="600" dirty="0">
              <a:solidFill>
                <a:schemeClr val="tx1"/>
              </a:solidFill>
            </a:endParaRPr>
          </a:p>
          <a:p>
            <a:r>
              <a:rPr lang="en-US" altLang="ja-JP" sz="600" dirty="0">
                <a:solidFill>
                  <a:schemeClr val="tx1"/>
                </a:solidFill>
              </a:rPr>
              <a:t>※</a:t>
            </a:r>
            <a:r>
              <a:rPr lang="ja-JP" altLang="en-US" sz="600" dirty="0">
                <a:solidFill>
                  <a:schemeClr val="tx1"/>
                </a:solidFill>
              </a:rPr>
              <a:t>２　施設全体による虐待のため虐待者が特定できなかった</a:t>
            </a:r>
            <a:r>
              <a:rPr lang="en-US" altLang="ja-JP" sz="600" dirty="0">
                <a:solidFill>
                  <a:schemeClr val="tx1"/>
                </a:solidFill>
              </a:rPr>
              <a:t>25</a:t>
            </a:r>
            <a:r>
              <a:rPr lang="ja-JP" altLang="en-US" sz="600" dirty="0">
                <a:solidFill>
                  <a:schemeClr val="tx1"/>
                </a:solidFill>
              </a:rPr>
              <a:t>件を除く</a:t>
            </a:r>
            <a:r>
              <a:rPr lang="en-US" altLang="ja-JP" sz="600" dirty="0">
                <a:solidFill>
                  <a:schemeClr val="tx1"/>
                </a:solidFill>
              </a:rPr>
              <a:t>439</a:t>
            </a:r>
            <a:r>
              <a:rPr lang="ja-JP" altLang="en-US" sz="600" dirty="0">
                <a:solidFill>
                  <a:schemeClr val="tx1"/>
                </a:solidFill>
              </a:rPr>
              <a:t>件が対象。</a:t>
            </a:r>
            <a:endParaRPr lang="en-US" altLang="ja-JP" sz="600" dirty="0">
              <a:solidFill>
                <a:schemeClr val="tx1"/>
              </a:solidFill>
            </a:endParaRPr>
          </a:p>
          <a:p>
            <a:r>
              <a:rPr lang="en-US" altLang="ja-JP" sz="600" dirty="0">
                <a:solidFill>
                  <a:schemeClr val="tx1"/>
                </a:solidFill>
              </a:rPr>
              <a:t>※</a:t>
            </a:r>
            <a:r>
              <a:rPr lang="ja-JP" altLang="en-US" sz="600" dirty="0">
                <a:solidFill>
                  <a:schemeClr val="tx1"/>
                </a:solidFill>
              </a:rPr>
              <a:t>３　平成</a:t>
            </a:r>
            <a:r>
              <a:rPr lang="en-US" altLang="ja-JP" sz="600" dirty="0">
                <a:solidFill>
                  <a:schemeClr val="tx1"/>
                </a:solidFill>
              </a:rPr>
              <a:t>29</a:t>
            </a:r>
            <a:r>
              <a:rPr lang="ja-JP" altLang="en-US" sz="600" dirty="0">
                <a:solidFill>
                  <a:schemeClr val="tx1"/>
                </a:solidFill>
              </a:rPr>
              <a:t>年度末までに行われた権限行使等。</a:t>
            </a:r>
            <a:endParaRPr lang="en-US" altLang="ja-JP" sz="600" dirty="0">
              <a:solidFill>
                <a:schemeClr val="tx1"/>
              </a:solidFill>
            </a:endParaRPr>
          </a:p>
          <a:p>
            <a:pPr marL="109907" indent="-109907"/>
            <a:r>
              <a:rPr lang="en-US" altLang="ja-JP" sz="600" dirty="0">
                <a:solidFill>
                  <a:schemeClr val="tx1"/>
                </a:solidFill>
              </a:rPr>
              <a:t>※</a:t>
            </a:r>
            <a:r>
              <a:rPr lang="ja-JP" altLang="en-US" sz="600" dirty="0">
                <a:solidFill>
                  <a:schemeClr val="tx1"/>
                </a:solidFill>
              </a:rPr>
              <a:t>４　指定取消は、虐待行為のほか人員配置基準違反や不正請求等の違反行為等を理由として行ったもの。</a:t>
            </a:r>
            <a:endParaRPr lang="en-US" altLang="ja-JP" sz="600" dirty="0">
              <a:solidFill>
                <a:schemeClr val="tx1"/>
              </a:solidFill>
            </a:endParaRPr>
          </a:p>
        </p:txBody>
      </p:sp>
      <p:sp>
        <p:nvSpPr>
          <p:cNvPr id="8" name="左矢印 7"/>
          <p:cNvSpPr/>
          <p:nvPr/>
        </p:nvSpPr>
        <p:spPr>
          <a:xfrm>
            <a:off x="3239349" y="837312"/>
            <a:ext cx="1307418" cy="74801"/>
          </a:xfrm>
          <a:prstGeom prst="leftArrow">
            <a:avLst>
              <a:gd name="adj1" fmla="val 50000"/>
              <a:gd name="adj2" fmla="val 221160"/>
            </a:avLst>
          </a:prstGeom>
          <a:solidFill>
            <a:schemeClr val="bg1">
              <a:lumMod val="6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ja-JP" altLang="en-US" sz="1015" dirty="0">
              <a:solidFill>
                <a:schemeClr val="tx1"/>
              </a:solidFill>
            </a:endParaRPr>
          </a:p>
        </p:txBody>
      </p:sp>
      <p:sp>
        <p:nvSpPr>
          <p:cNvPr id="9" name="正方形/長方形 8"/>
          <p:cNvSpPr/>
          <p:nvPr/>
        </p:nvSpPr>
        <p:spPr>
          <a:xfrm>
            <a:off x="3520512" y="736650"/>
            <a:ext cx="959403" cy="16908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ja-JP" sz="923" b="1" dirty="0">
                <a:solidFill>
                  <a:schemeClr val="tx1"/>
                </a:solidFill>
              </a:rPr>
              <a:t>283</a:t>
            </a:r>
            <a:r>
              <a:rPr lang="ja-JP" altLang="en-US" sz="923" b="1" dirty="0">
                <a:solidFill>
                  <a:schemeClr val="tx1"/>
                </a:solidFill>
              </a:rPr>
              <a:t>件（連絡）</a:t>
            </a:r>
          </a:p>
        </p:txBody>
      </p:sp>
      <p:sp>
        <p:nvSpPr>
          <p:cNvPr id="79" name="右矢印 78"/>
          <p:cNvSpPr/>
          <p:nvPr/>
        </p:nvSpPr>
        <p:spPr>
          <a:xfrm>
            <a:off x="1461543" y="3191587"/>
            <a:ext cx="2725226" cy="261241"/>
          </a:xfrm>
          <a:prstGeom prst="rightArrow">
            <a:avLst/>
          </a:prstGeom>
          <a:solidFill>
            <a:srgbClr val="002060"/>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0624" tIns="30312" rIns="60624" bIns="30312" rtlCol="0" anchor="ctr"/>
          <a:lstStyle/>
          <a:p>
            <a:pPr algn="ctr"/>
            <a:r>
              <a:rPr lang="en-US" altLang="ja-JP" sz="923" b="1">
                <a:latin typeface="+mn-ea"/>
              </a:rPr>
              <a:t>324</a:t>
            </a:r>
            <a:r>
              <a:rPr lang="ja-JP" altLang="en-US" sz="923" b="1">
                <a:latin typeface="+mn-ea"/>
              </a:rPr>
              <a:t>件</a:t>
            </a:r>
            <a:endParaRPr lang="ja-JP" altLang="en-US" sz="1015" b="1" dirty="0">
              <a:latin typeface="+mn-ea"/>
            </a:endParaRPr>
          </a:p>
        </p:txBody>
      </p:sp>
      <p:sp>
        <p:nvSpPr>
          <p:cNvPr id="62" name="正方形/長方形 61"/>
          <p:cNvSpPr/>
          <p:nvPr/>
        </p:nvSpPr>
        <p:spPr>
          <a:xfrm>
            <a:off x="4214276" y="1952583"/>
            <a:ext cx="1329379" cy="332345"/>
          </a:xfrm>
          <a:prstGeom prst="rect">
            <a:avLst/>
          </a:prstGeom>
          <a:solidFill>
            <a:srgbClr val="FFFF99"/>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877" b="1" dirty="0">
                <a:solidFill>
                  <a:srgbClr val="000000"/>
                </a:solidFill>
                <a:latin typeface="+mj-ea"/>
                <a:cs typeface="メイリオ" pitchFamily="50" charset="-128"/>
              </a:rPr>
              <a:t>事実確認調査を行った事例　（</a:t>
            </a:r>
            <a:r>
              <a:rPr lang="en-US" altLang="ja-JP" sz="877" b="1" dirty="0">
                <a:solidFill>
                  <a:srgbClr val="000000"/>
                </a:solidFill>
                <a:latin typeface="+mj-ea"/>
                <a:cs typeface="メイリオ" pitchFamily="50" charset="-128"/>
              </a:rPr>
              <a:t>91</a:t>
            </a:r>
            <a:r>
              <a:rPr lang="ja-JP" altLang="en-US" sz="877" b="1" dirty="0">
                <a:solidFill>
                  <a:srgbClr val="000000"/>
                </a:solidFill>
                <a:latin typeface="+mj-ea"/>
                <a:cs typeface="メイリオ" pitchFamily="50" charset="-128"/>
              </a:rPr>
              <a:t>件）</a:t>
            </a:r>
          </a:p>
        </p:txBody>
      </p:sp>
      <p:sp>
        <p:nvSpPr>
          <p:cNvPr id="52" name="テキスト ボックス 51"/>
          <p:cNvSpPr txBox="1"/>
          <p:nvPr/>
        </p:nvSpPr>
        <p:spPr>
          <a:xfrm>
            <a:off x="4173745" y="1014549"/>
            <a:ext cx="2259943" cy="307777"/>
          </a:xfrm>
          <a:prstGeom prst="rect">
            <a:avLst/>
          </a:prstGeom>
          <a:noFill/>
        </p:spPr>
        <p:txBody>
          <a:bodyPr wrap="square" rtlCol="0">
            <a:spAutoFit/>
          </a:bodyPr>
          <a:lstStyle/>
          <a:p>
            <a:r>
              <a:rPr lang="ja-JP" altLang="en-US" sz="700" dirty="0">
                <a:solidFill>
                  <a:srgbClr val="000000"/>
                </a:solidFill>
                <a:latin typeface="+mj-ea"/>
                <a:cs typeface="メイリオ" pitchFamily="50" charset="-128"/>
              </a:rPr>
              <a:t>＊平成</a:t>
            </a:r>
            <a:r>
              <a:rPr lang="en-US" altLang="ja-JP" sz="700" dirty="0">
                <a:solidFill>
                  <a:srgbClr val="000000"/>
                </a:solidFill>
                <a:latin typeface="+mj-ea"/>
                <a:cs typeface="メイリオ" pitchFamily="50" charset="-128"/>
              </a:rPr>
              <a:t>28</a:t>
            </a:r>
            <a:r>
              <a:rPr lang="ja-JP" altLang="en-US" sz="700" dirty="0">
                <a:solidFill>
                  <a:srgbClr val="000000"/>
                </a:solidFill>
                <a:latin typeface="+mj-ea"/>
                <a:cs typeface="メイリオ" pitchFamily="50" charset="-128"/>
              </a:rPr>
              <a:t>年度に通報・届出があった事案</a:t>
            </a:r>
            <a:r>
              <a:rPr lang="en-US" altLang="ja-JP" sz="700" dirty="0">
                <a:solidFill>
                  <a:srgbClr val="000000"/>
                </a:solidFill>
                <a:latin typeface="+mj-ea"/>
                <a:cs typeface="メイリオ" pitchFamily="50" charset="-128"/>
              </a:rPr>
              <a:t>3</a:t>
            </a:r>
            <a:r>
              <a:rPr lang="ja-JP" altLang="en-US" sz="700" dirty="0">
                <a:solidFill>
                  <a:srgbClr val="000000"/>
                </a:solidFill>
                <a:latin typeface="+mj-ea"/>
                <a:cs typeface="メイリオ" pitchFamily="50" charset="-128"/>
              </a:rPr>
              <a:t>件を含む</a:t>
            </a:r>
            <a:endParaRPr lang="en-US" altLang="ja-JP" sz="700" dirty="0">
              <a:solidFill>
                <a:srgbClr val="000000"/>
              </a:solidFill>
              <a:latin typeface="+mj-ea"/>
              <a:cs typeface="メイリオ" pitchFamily="50" charset="-128"/>
            </a:endParaRPr>
          </a:p>
          <a:p>
            <a:r>
              <a:rPr lang="ja-JP" altLang="en-US" sz="700" dirty="0">
                <a:solidFill>
                  <a:srgbClr val="000000"/>
                </a:solidFill>
                <a:latin typeface="+mj-ea"/>
                <a:cs typeface="メイリオ" pitchFamily="50" charset="-128"/>
              </a:rPr>
              <a:t>＊監査・実地指導等により判明した事案</a:t>
            </a:r>
            <a:r>
              <a:rPr lang="en-US" altLang="ja-JP" sz="700" dirty="0">
                <a:solidFill>
                  <a:srgbClr val="000000"/>
                </a:solidFill>
                <a:latin typeface="+mj-ea"/>
                <a:cs typeface="メイリオ" pitchFamily="50" charset="-128"/>
              </a:rPr>
              <a:t>4</a:t>
            </a:r>
            <a:r>
              <a:rPr lang="ja-JP" altLang="en-US" sz="700" dirty="0">
                <a:solidFill>
                  <a:srgbClr val="000000"/>
                </a:solidFill>
                <a:latin typeface="+mj-ea"/>
                <a:cs typeface="メイリオ" pitchFamily="50" charset="-128"/>
              </a:rPr>
              <a:t>件を含む</a:t>
            </a:r>
          </a:p>
        </p:txBody>
      </p:sp>
      <p:sp>
        <p:nvSpPr>
          <p:cNvPr id="56" name="テキスト ボックス 55"/>
          <p:cNvSpPr txBox="1"/>
          <p:nvPr/>
        </p:nvSpPr>
        <p:spPr>
          <a:xfrm>
            <a:off x="1580899" y="1049177"/>
            <a:ext cx="2259943" cy="200055"/>
          </a:xfrm>
          <a:prstGeom prst="rect">
            <a:avLst/>
          </a:prstGeom>
          <a:noFill/>
        </p:spPr>
        <p:txBody>
          <a:bodyPr wrap="square" rtlCol="0">
            <a:spAutoFit/>
          </a:bodyPr>
          <a:lstStyle/>
          <a:p>
            <a:r>
              <a:rPr lang="ja-JP" altLang="en-US" sz="700" dirty="0">
                <a:solidFill>
                  <a:srgbClr val="000000"/>
                </a:solidFill>
                <a:latin typeface="+mj-ea"/>
                <a:cs typeface="メイリオ" pitchFamily="50" charset="-128"/>
              </a:rPr>
              <a:t>＊平成</a:t>
            </a:r>
            <a:r>
              <a:rPr lang="en-US" altLang="ja-JP" sz="700" dirty="0">
                <a:solidFill>
                  <a:srgbClr val="000000"/>
                </a:solidFill>
                <a:latin typeface="+mj-ea"/>
                <a:cs typeface="メイリオ" pitchFamily="50" charset="-128"/>
              </a:rPr>
              <a:t>28</a:t>
            </a:r>
            <a:r>
              <a:rPr lang="ja-JP" altLang="en-US" sz="700" dirty="0">
                <a:solidFill>
                  <a:srgbClr val="000000"/>
                </a:solidFill>
                <a:latin typeface="+mj-ea"/>
                <a:cs typeface="メイリオ" pitchFamily="50" charset="-128"/>
              </a:rPr>
              <a:t>年度に通報・届出があった事案</a:t>
            </a:r>
            <a:r>
              <a:rPr lang="en-US" altLang="ja-JP" sz="700" dirty="0">
                <a:solidFill>
                  <a:srgbClr val="000000"/>
                </a:solidFill>
                <a:latin typeface="+mj-ea"/>
                <a:cs typeface="メイリオ" pitchFamily="50" charset="-128"/>
              </a:rPr>
              <a:t>61</a:t>
            </a:r>
            <a:r>
              <a:rPr lang="ja-JP" altLang="en-US" sz="700" dirty="0">
                <a:solidFill>
                  <a:srgbClr val="000000"/>
                </a:solidFill>
                <a:latin typeface="+mj-ea"/>
                <a:cs typeface="メイリオ" pitchFamily="50" charset="-128"/>
              </a:rPr>
              <a:t>件を含む</a:t>
            </a:r>
          </a:p>
        </p:txBody>
      </p:sp>
      <p:sp>
        <p:nvSpPr>
          <p:cNvPr id="70" name="角丸四角形 69"/>
          <p:cNvSpPr/>
          <p:nvPr/>
        </p:nvSpPr>
        <p:spPr>
          <a:xfrm>
            <a:off x="1713836" y="1301995"/>
            <a:ext cx="2027771" cy="1861130"/>
          </a:xfrm>
          <a:prstGeom prst="roundRect">
            <a:avLst>
              <a:gd name="adj" fmla="val 8417"/>
            </a:avLst>
          </a:prstGeom>
          <a:pattFill prst="pct10">
            <a:fgClr>
              <a:schemeClr val="accent1"/>
            </a:fgClr>
            <a:bgClr>
              <a:srgbClr val="B6E088"/>
            </a:bgClr>
          </a:patt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624" tIns="30312" rIns="60624" bIns="30312" numCol="1" spcCol="0" rtlCol="0" fromWordArt="0" anchor="ctr" anchorCtr="0" forceAA="0" compatLnSpc="1">
            <a:prstTxWarp prst="textNoShape">
              <a:avLst/>
            </a:prstTxWarp>
            <a:noAutofit/>
          </a:bodyPr>
          <a:lstStyle/>
          <a:p>
            <a:pPr algn="ctr"/>
            <a:endParaRPr kumimoji="1" lang="ja-JP" altLang="en-US" sz="1662"/>
          </a:p>
        </p:txBody>
      </p:sp>
      <p:sp>
        <p:nvSpPr>
          <p:cNvPr id="73" name="角丸四角形 72"/>
          <p:cNvSpPr/>
          <p:nvPr/>
        </p:nvSpPr>
        <p:spPr>
          <a:xfrm>
            <a:off x="1780305" y="1634341"/>
            <a:ext cx="1861130" cy="797626"/>
          </a:xfrm>
          <a:prstGeom prst="roundRect">
            <a:avLst>
              <a:gd name="adj" fmla="val 9013"/>
            </a:avLst>
          </a:prstGeom>
          <a:solidFill>
            <a:srgbClr val="E3F3D1"/>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4572" tIns="22286" rIns="44572" bIns="22286" spcCol="0" rtlCol="0" anchor="ctr"/>
          <a:lstStyle/>
          <a:p>
            <a:pPr defTabSz="606255">
              <a:lnSpc>
                <a:spcPts val="867"/>
              </a:lnSpc>
              <a:defRPr/>
            </a:pPr>
            <a:r>
              <a:rPr lang="ja-JP" altLang="en-US" sz="1200" kern="0" dirty="0">
                <a:latin typeface="+mj-ea"/>
                <a:ea typeface="+mj-ea"/>
                <a:cs typeface="メイリオ" pitchFamily="50" charset="-128"/>
              </a:rPr>
              <a:t>　</a:t>
            </a:r>
            <a:endParaRPr lang="en-US" altLang="ja-JP" sz="1200" kern="0" dirty="0">
              <a:latin typeface="+mj-ea"/>
              <a:ea typeface="+mj-ea"/>
              <a:cs typeface="メイリオ" pitchFamily="50" charset="-128"/>
            </a:endParaRPr>
          </a:p>
          <a:p>
            <a:pPr defTabSz="606255">
              <a:lnSpc>
                <a:spcPts val="1015"/>
              </a:lnSpc>
              <a:defRPr/>
            </a:pPr>
            <a:r>
              <a:rPr lang="ja-JP" altLang="en-US" sz="923" kern="0" dirty="0">
                <a:latin typeface="+mj-ea"/>
                <a:ea typeface="+mj-ea"/>
                <a:cs typeface="メイリオ" pitchFamily="50" charset="-128"/>
              </a:rPr>
              <a:t> </a:t>
            </a:r>
            <a:endParaRPr lang="en-US" altLang="ja-JP" sz="923" kern="0" dirty="0">
              <a:latin typeface="+mj-ea"/>
              <a:ea typeface="+mj-ea"/>
              <a:cs typeface="メイリオ" pitchFamily="50" charset="-128"/>
            </a:endParaRPr>
          </a:p>
        </p:txBody>
      </p:sp>
      <p:sp>
        <p:nvSpPr>
          <p:cNvPr id="77" name="角丸四角形 76"/>
          <p:cNvSpPr/>
          <p:nvPr/>
        </p:nvSpPr>
        <p:spPr>
          <a:xfrm>
            <a:off x="1846774" y="2081635"/>
            <a:ext cx="1728192" cy="309533"/>
          </a:xfrm>
          <a:prstGeom prst="roundRect">
            <a:avLst/>
          </a:prstGeom>
          <a:solidFill>
            <a:schemeClr val="bg1"/>
          </a:solidFill>
        </p:spPr>
        <p:style>
          <a:lnRef idx="1">
            <a:schemeClr val="accent1"/>
          </a:lnRef>
          <a:fillRef idx="0">
            <a:schemeClr val="accent1"/>
          </a:fillRef>
          <a:effectRef idx="0">
            <a:schemeClr val="accent1"/>
          </a:effectRef>
          <a:fontRef idx="minor">
            <a:schemeClr val="tx1"/>
          </a:fontRef>
        </p:style>
        <p:txBody>
          <a:bodyPr lIns="33231" rIns="33231" rtlCol="0" anchor="ctr"/>
          <a:lstStyle/>
          <a:p>
            <a:pPr defTabSz="606255">
              <a:lnSpc>
                <a:spcPts val="1015"/>
              </a:lnSpc>
              <a:defRPr/>
            </a:pPr>
            <a:r>
              <a:rPr lang="ja-JP" altLang="en-US" sz="700" kern="0" dirty="0">
                <a:latin typeface="+mj-ea"/>
                <a:cs typeface="メイリオ" pitchFamily="50" charset="-128"/>
              </a:rPr>
              <a:t>うち、さらに都道府県による事実確認調査が必要とされた事例　</a:t>
            </a:r>
            <a:r>
              <a:rPr lang="ja-JP" altLang="en-US" sz="700" b="1" kern="0" dirty="0">
                <a:latin typeface="+mj-ea"/>
                <a:cs typeface="メイリオ" pitchFamily="50" charset="-128"/>
              </a:rPr>
              <a:t>　</a:t>
            </a:r>
            <a:r>
              <a:rPr lang="en-US" altLang="ja-JP" sz="700" b="1" kern="0" dirty="0">
                <a:latin typeface="+mj-ea"/>
                <a:cs typeface="メイリオ" pitchFamily="50" charset="-128"/>
              </a:rPr>
              <a:t>38</a:t>
            </a:r>
            <a:r>
              <a:rPr lang="ja-JP" altLang="en-US" sz="700" b="1" kern="0" dirty="0">
                <a:latin typeface="+mj-ea"/>
                <a:cs typeface="メイリオ" pitchFamily="50" charset="-128"/>
              </a:rPr>
              <a:t>件</a:t>
            </a:r>
            <a:r>
              <a:rPr lang="ja-JP" altLang="en-US" sz="700" kern="0" dirty="0">
                <a:latin typeface="+mj-ea"/>
                <a:cs typeface="メイリオ" pitchFamily="50" charset="-128"/>
              </a:rPr>
              <a:t>　</a:t>
            </a:r>
            <a:endParaRPr lang="en-US" altLang="ja-JP" sz="700" kern="0" dirty="0">
              <a:latin typeface="+mj-ea"/>
              <a:cs typeface="メイリオ" pitchFamily="50" charset="-128"/>
            </a:endParaRPr>
          </a:p>
        </p:txBody>
      </p:sp>
      <p:sp>
        <p:nvSpPr>
          <p:cNvPr id="84" name="正方形/長方形 83"/>
          <p:cNvSpPr/>
          <p:nvPr/>
        </p:nvSpPr>
        <p:spPr>
          <a:xfrm>
            <a:off x="1818328" y="1231779"/>
            <a:ext cx="1600441" cy="203154"/>
          </a:xfrm>
          <a:prstGeom prst="rect">
            <a:avLst/>
          </a:prstGeom>
          <a:solidFill>
            <a:srgbClr val="FFFF99"/>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877" b="1" dirty="0">
                <a:solidFill>
                  <a:srgbClr val="000000"/>
                </a:solidFill>
                <a:latin typeface="+mj-ea"/>
                <a:cs typeface="メイリオ" pitchFamily="50" charset="-128"/>
              </a:rPr>
              <a:t>事実確認調査　（</a:t>
            </a:r>
            <a:r>
              <a:rPr lang="en-US" altLang="ja-JP" sz="877" b="1" dirty="0">
                <a:solidFill>
                  <a:srgbClr val="000000"/>
                </a:solidFill>
                <a:latin typeface="+mj-ea"/>
                <a:cs typeface="メイリオ" pitchFamily="50" charset="-128"/>
              </a:rPr>
              <a:t>2,394</a:t>
            </a:r>
            <a:r>
              <a:rPr lang="ja-JP" altLang="en-US" sz="877" b="1" dirty="0">
                <a:solidFill>
                  <a:srgbClr val="000000"/>
                </a:solidFill>
                <a:latin typeface="+mj-ea"/>
                <a:cs typeface="メイリオ" pitchFamily="50" charset="-128"/>
              </a:rPr>
              <a:t>件） </a:t>
            </a:r>
            <a:endParaRPr lang="en-US" altLang="ja-JP" sz="877" b="1" dirty="0">
              <a:solidFill>
                <a:srgbClr val="000000"/>
              </a:solidFill>
              <a:latin typeface="+mj-ea"/>
              <a:cs typeface="メイリオ" pitchFamily="50" charset="-128"/>
            </a:endParaRPr>
          </a:p>
        </p:txBody>
      </p:sp>
      <p:sp>
        <p:nvSpPr>
          <p:cNvPr id="85" name="正方形/長方形 84"/>
          <p:cNvSpPr/>
          <p:nvPr/>
        </p:nvSpPr>
        <p:spPr>
          <a:xfrm>
            <a:off x="1818327" y="1492988"/>
            <a:ext cx="1794661" cy="199385"/>
          </a:xfrm>
          <a:prstGeom prst="rect">
            <a:avLst/>
          </a:prstGeom>
          <a:solidFill>
            <a:srgbClr val="E3F3D1"/>
          </a:solidFill>
          <a:ln w="3175"/>
        </p:spPr>
        <p:style>
          <a:lnRef idx="2">
            <a:schemeClr val="accent1">
              <a:shade val="50000"/>
            </a:schemeClr>
          </a:lnRef>
          <a:fillRef idx="1">
            <a:schemeClr val="accent1"/>
          </a:fillRef>
          <a:effectRef idx="0">
            <a:schemeClr val="accent1"/>
          </a:effectRef>
          <a:fontRef idx="minor">
            <a:schemeClr val="lt1"/>
          </a:fontRef>
        </p:style>
        <p:txBody>
          <a:bodyPr vert="horz" lIns="33231" rIns="33231" rtlCol="0" anchor="ctr"/>
          <a:lstStyle/>
          <a:p>
            <a:pPr>
              <a:lnSpc>
                <a:spcPts val="1015"/>
              </a:lnSpc>
            </a:pPr>
            <a:r>
              <a:rPr lang="ja-JP" altLang="en-US" sz="831" dirty="0">
                <a:solidFill>
                  <a:schemeClr val="tx1"/>
                </a:solidFill>
              </a:rPr>
              <a:t>事実確認調査を行った事例　</a:t>
            </a:r>
            <a:r>
              <a:rPr lang="en-US" altLang="ja-JP" sz="831" b="1" dirty="0">
                <a:solidFill>
                  <a:schemeClr val="tx1"/>
                </a:solidFill>
                <a:latin typeface="+mj-ea"/>
                <a:ea typeface="+mj-ea"/>
              </a:rPr>
              <a:t>1,952</a:t>
            </a:r>
            <a:r>
              <a:rPr lang="ja-JP" altLang="en-US" sz="831" b="1" dirty="0">
                <a:solidFill>
                  <a:schemeClr val="tx1"/>
                </a:solidFill>
                <a:latin typeface="+mj-ea"/>
                <a:ea typeface="+mj-ea"/>
              </a:rPr>
              <a:t>件</a:t>
            </a:r>
          </a:p>
        </p:txBody>
      </p:sp>
      <p:sp>
        <p:nvSpPr>
          <p:cNvPr id="86" name="角丸四角形 85"/>
          <p:cNvSpPr/>
          <p:nvPr/>
        </p:nvSpPr>
        <p:spPr>
          <a:xfrm>
            <a:off x="1814009" y="1708934"/>
            <a:ext cx="1728192" cy="309533"/>
          </a:xfrm>
          <a:prstGeom prst="roundRect">
            <a:avLst/>
          </a:prstGeom>
          <a:solidFill>
            <a:srgbClr val="FFFF00"/>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4572" tIns="22286" rIns="44572" bIns="22286" spcCol="0" rtlCol="0" anchor="ctr"/>
          <a:lstStyle/>
          <a:p>
            <a:pPr defTabSz="606255">
              <a:lnSpc>
                <a:spcPts val="1015"/>
              </a:lnSpc>
              <a:defRPr/>
            </a:pPr>
            <a:r>
              <a:rPr lang="ja-JP" altLang="en-US" sz="700" kern="0" dirty="0">
                <a:latin typeface="+mj-ea"/>
                <a:ea typeface="+mj-ea"/>
                <a:cs typeface="メイリオ" pitchFamily="50" charset="-128"/>
              </a:rPr>
              <a:t>うち、虐待の事実が認められた</a:t>
            </a:r>
            <a:r>
              <a:rPr lang="ja-JP" altLang="en-US" sz="700" kern="0" dirty="0" smtClean="0">
                <a:latin typeface="+mj-ea"/>
                <a:ea typeface="+mj-ea"/>
                <a:cs typeface="メイリオ" pitchFamily="50" charset="-128"/>
              </a:rPr>
              <a:t>事例</a:t>
            </a:r>
            <a:r>
              <a:rPr lang="ja-JP" altLang="en-US" sz="700" kern="0" dirty="0">
                <a:latin typeface="+mj-ea"/>
                <a:ea typeface="+mj-ea"/>
                <a:cs typeface="メイリオ" pitchFamily="50" charset="-128"/>
              </a:rPr>
              <a:t>　　　　　　　　　　　　　　</a:t>
            </a:r>
            <a:r>
              <a:rPr lang="ja-JP" altLang="en-US" sz="700" b="1" kern="0" dirty="0">
                <a:latin typeface="+mj-ea"/>
                <a:ea typeface="+mj-ea"/>
                <a:cs typeface="メイリオ" pitchFamily="50" charset="-128"/>
              </a:rPr>
              <a:t>　　　　</a:t>
            </a:r>
            <a:r>
              <a:rPr lang="en-US" altLang="ja-JP" sz="700" b="1" kern="0" dirty="0">
                <a:latin typeface="+mj-ea"/>
                <a:ea typeface="+mj-ea"/>
                <a:cs typeface="メイリオ" pitchFamily="50" charset="-128"/>
              </a:rPr>
              <a:t>502</a:t>
            </a:r>
            <a:r>
              <a:rPr lang="ja-JP" altLang="en-US" sz="700" b="1" kern="0" dirty="0">
                <a:latin typeface="+mj-ea"/>
                <a:ea typeface="+mj-ea"/>
                <a:cs typeface="メイリオ" pitchFamily="50" charset="-128"/>
              </a:rPr>
              <a:t>件</a:t>
            </a:r>
            <a:endParaRPr lang="en-US" altLang="ja-JP" sz="700" kern="0" dirty="0">
              <a:latin typeface="+mj-ea"/>
              <a:ea typeface="+mj-ea"/>
              <a:cs typeface="メイリオ" pitchFamily="50" charset="-128"/>
            </a:endParaRPr>
          </a:p>
        </p:txBody>
      </p:sp>
      <p:sp>
        <p:nvSpPr>
          <p:cNvPr id="87" name="角丸四角形 86"/>
          <p:cNvSpPr/>
          <p:nvPr/>
        </p:nvSpPr>
        <p:spPr>
          <a:xfrm>
            <a:off x="1780305" y="2557031"/>
            <a:ext cx="1861130" cy="554565"/>
          </a:xfrm>
          <a:prstGeom prst="roundRect">
            <a:avLst>
              <a:gd name="adj" fmla="val 9013"/>
            </a:avLst>
          </a:prstGeom>
          <a:solidFill>
            <a:srgbClr val="E3F3D1"/>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4572" tIns="22286" rIns="44572" bIns="22286" spcCol="0" rtlCol="0" anchor="ctr"/>
          <a:lstStyle/>
          <a:p>
            <a:pPr defTabSz="606255">
              <a:lnSpc>
                <a:spcPts val="867"/>
              </a:lnSpc>
              <a:defRPr/>
            </a:pPr>
            <a:r>
              <a:rPr lang="ja-JP" altLang="en-US" sz="1200" kern="0" dirty="0">
                <a:latin typeface="+mj-ea"/>
                <a:ea typeface="+mj-ea"/>
                <a:cs typeface="メイリオ" pitchFamily="50" charset="-128"/>
              </a:rPr>
              <a:t>　</a:t>
            </a:r>
            <a:endParaRPr lang="en-US" altLang="ja-JP" sz="1200" kern="0" dirty="0">
              <a:latin typeface="+mj-ea"/>
              <a:ea typeface="+mj-ea"/>
              <a:cs typeface="メイリオ" pitchFamily="50" charset="-128"/>
            </a:endParaRPr>
          </a:p>
          <a:p>
            <a:pPr defTabSz="606255">
              <a:lnSpc>
                <a:spcPts val="1015"/>
              </a:lnSpc>
              <a:defRPr/>
            </a:pPr>
            <a:r>
              <a:rPr lang="ja-JP" altLang="en-US" sz="923" kern="0" dirty="0">
                <a:latin typeface="+mj-ea"/>
                <a:ea typeface="+mj-ea"/>
                <a:cs typeface="メイリオ" pitchFamily="50" charset="-128"/>
              </a:rPr>
              <a:t> </a:t>
            </a:r>
            <a:endParaRPr lang="en-US" altLang="ja-JP" sz="923" kern="0" dirty="0">
              <a:latin typeface="+mj-ea"/>
              <a:ea typeface="+mj-ea"/>
              <a:cs typeface="メイリオ" pitchFamily="50" charset="-128"/>
            </a:endParaRPr>
          </a:p>
        </p:txBody>
      </p:sp>
      <p:sp>
        <p:nvSpPr>
          <p:cNvPr id="88" name="角丸四角形 87"/>
          <p:cNvSpPr/>
          <p:nvPr/>
        </p:nvSpPr>
        <p:spPr>
          <a:xfrm>
            <a:off x="1846774" y="2741498"/>
            <a:ext cx="1595254" cy="332345"/>
          </a:xfrm>
          <a:prstGeom prst="roundRect">
            <a:avLst/>
          </a:prstGeom>
          <a:solidFill>
            <a:schemeClr val="bg1"/>
          </a:solidFill>
        </p:spPr>
        <p:style>
          <a:lnRef idx="1">
            <a:schemeClr val="accent1"/>
          </a:lnRef>
          <a:fillRef idx="0">
            <a:schemeClr val="accent1"/>
          </a:fillRef>
          <a:effectRef idx="0">
            <a:schemeClr val="accent1"/>
          </a:effectRef>
          <a:fontRef idx="minor">
            <a:schemeClr val="tx1"/>
          </a:fontRef>
        </p:style>
        <p:txBody>
          <a:bodyPr lIns="33231" rIns="33231" rtlCol="0" anchor="ctr"/>
          <a:lstStyle/>
          <a:p>
            <a:pPr defTabSz="606255">
              <a:lnSpc>
                <a:spcPts val="1015"/>
              </a:lnSpc>
              <a:defRPr/>
            </a:pPr>
            <a:r>
              <a:rPr lang="ja-JP" altLang="en-US" sz="700" kern="0" dirty="0">
                <a:latin typeface="+mj-ea"/>
                <a:cs typeface="メイリオ" pitchFamily="50" charset="-128"/>
              </a:rPr>
              <a:t>うち、都道府県へ事実確認調査を</a:t>
            </a:r>
            <a:endParaRPr lang="en-US" altLang="ja-JP" sz="700" kern="0" dirty="0">
              <a:latin typeface="+mj-ea"/>
              <a:cs typeface="メイリオ" pitchFamily="50" charset="-128"/>
            </a:endParaRPr>
          </a:p>
          <a:p>
            <a:pPr defTabSz="606255">
              <a:lnSpc>
                <a:spcPts val="1015"/>
              </a:lnSpc>
              <a:defRPr/>
            </a:pPr>
            <a:r>
              <a:rPr lang="ja-JP" altLang="en-US" sz="700" kern="0" dirty="0">
                <a:latin typeface="+mj-ea"/>
                <a:cs typeface="メイリオ" pitchFamily="50" charset="-128"/>
              </a:rPr>
              <a:t>依頼した事例　　　　　　　</a:t>
            </a:r>
            <a:r>
              <a:rPr lang="ja-JP" altLang="en-US" sz="700" b="1" kern="0" dirty="0">
                <a:latin typeface="+mj-ea"/>
                <a:cs typeface="メイリオ" pitchFamily="50" charset="-128"/>
              </a:rPr>
              <a:t>　</a:t>
            </a:r>
            <a:r>
              <a:rPr lang="en-US" altLang="ja-JP" sz="700" b="1" kern="0" dirty="0">
                <a:latin typeface="+mj-ea"/>
                <a:cs typeface="メイリオ" pitchFamily="50" charset="-128"/>
              </a:rPr>
              <a:t>12</a:t>
            </a:r>
            <a:r>
              <a:rPr lang="ja-JP" altLang="en-US" sz="700" b="1" kern="0" dirty="0">
                <a:latin typeface="+mj-ea"/>
                <a:cs typeface="メイリオ" pitchFamily="50" charset="-128"/>
              </a:rPr>
              <a:t>件</a:t>
            </a:r>
            <a:r>
              <a:rPr lang="ja-JP" altLang="en-US" sz="700" kern="0" dirty="0">
                <a:latin typeface="+mj-ea"/>
                <a:cs typeface="メイリオ" pitchFamily="50" charset="-128"/>
              </a:rPr>
              <a:t>　</a:t>
            </a:r>
            <a:endParaRPr lang="en-US" altLang="ja-JP" sz="700" kern="0" dirty="0">
              <a:latin typeface="+mj-ea"/>
              <a:cs typeface="メイリオ" pitchFamily="50" charset="-128"/>
            </a:endParaRPr>
          </a:p>
        </p:txBody>
      </p:sp>
      <p:sp>
        <p:nvSpPr>
          <p:cNvPr id="89" name="正方形/長方形 88"/>
          <p:cNvSpPr/>
          <p:nvPr/>
        </p:nvSpPr>
        <p:spPr>
          <a:xfrm>
            <a:off x="1818327" y="2485196"/>
            <a:ext cx="1794661" cy="199385"/>
          </a:xfrm>
          <a:prstGeom prst="rect">
            <a:avLst/>
          </a:prstGeom>
          <a:solidFill>
            <a:srgbClr val="E3F3D1"/>
          </a:solidFill>
          <a:ln w="3175"/>
        </p:spPr>
        <p:style>
          <a:lnRef idx="2">
            <a:schemeClr val="accent1">
              <a:shade val="50000"/>
            </a:schemeClr>
          </a:lnRef>
          <a:fillRef idx="1">
            <a:schemeClr val="accent1"/>
          </a:fillRef>
          <a:effectRef idx="0">
            <a:schemeClr val="accent1"/>
          </a:effectRef>
          <a:fontRef idx="minor">
            <a:schemeClr val="lt1"/>
          </a:fontRef>
        </p:style>
        <p:txBody>
          <a:bodyPr vert="horz" lIns="33231" rIns="33231" rtlCol="0" anchor="ctr"/>
          <a:lstStyle/>
          <a:p>
            <a:pPr algn="ctr">
              <a:lnSpc>
                <a:spcPts val="1015"/>
              </a:lnSpc>
            </a:pPr>
            <a:r>
              <a:rPr lang="ja-JP" altLang="en-US" sz="700" dirty="0">
                <a:solidFill>
                  <a:schemeClr val="tx1"/>
                </a:solidFill>
              </a:rPr>
              <a:t>事実確認調査を行わなかった事例　</a:t>
            </a:r>
            <a:r>
              <a:rPr lang="en-US" altLang="ja-JP" sz="700" b="1" dirty="0">
                <a:solidFill>
                  <a:schemeClr val="tx1"/>
                </a:solidFill>
              </a:rPr>
              <a:t>442</a:t>
            </a:r>
            <a:r>
              <a:rPr lang="ja-JP" altLang="en-US" sz="700" b="1" dirty="0">
                <a:solidFill>
                  <a:schemeClr val="tx1"/>
                </a:solidFill>
                <a:latin typeface="+mn-ea"/>
              </a:rPr>
              <a:t>件</a:t>
            </a:r>
          </a:p>
        </p:txBody>
      </p:sp>
      <p:sp>
        <p:nvSpPr>
          <p:cNvPr id="82" name="右矢印 81"/>
          <p:cNvSpPr/>
          <p:nvPr/>
        </p:nvSpPr>
        <p:spPr>
          <a:xfrm>
            <a:off x="3574966" y="2030566"/>
            <a:ext cx="598220" cy="280615"/>
          </a:xfrm>
          <a:prstGeom prst="rightArrow">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282" tIns="30141" rIns="60282" bIns="30141" numCol="1" spcCol="0" rtlCol="0" fromWordArt="0" anchor="ctr" anchorCtr="0" forceAA="0" compatLnSpc="1">
            <a:prstTxWarp prst="textNoShape">
              <a:avLst/>
            </a:prstTxWarp>
            <a:noAutofit/>
          </a:bodyPr>
          <a:lstStyle/>
          <a:p>
            <a:pPr algn="ctr"/>
            <a:r>
              <a:rPr lang="ja-JP" altLang="en-US" sz="923" b="1" dirty="0"/>
              <a:t>　　</a:t>
            </a:r>
            <a:r>
              <a:rPr lang="en-US" altLang="ja-JP" sz="923" b="1" dirty="0"/>
              <a:t>49</a:t>
            </a:r>
            <a:r>
              <a:rPr lang="ja-JP" altLang="en-US" sz="923" b="1" dirty="0"/>
              <a:t>件</a:t>
            </a:r>
          </a:p>
        </p:txBody>
      </p:sp>
      <p:sp>
        <p:nvSpPr>
          <p:cNvPr id="80" name="右矢印 79"/>
          <p:cNvSpPr/>
          <p:nvPr/>
        </p:nvSpPr>
        <p:spPr>
          <a:xfrm>
            <a:off x="3574968" y="1684462"/>
            <a:ext cx="2158520" cy="282222"/>
          </a:xfrm>
          <a:prstGeom prst="rightArrow">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282" tIns="30141" rIns="60282" bIns="30141" numCol="1" spcCol="0" rtlCol="0" fromWordArt="0" anchor="ctr" anchorCtr="0" forceAA="0" compatLnSpc="1">
            <a:prstTxWarp prst="textNoShape">
              <a:avLst/>
            </a:prstTxWarp>
            <a:noAutofit/>
          </a:bodyPr>
          <a:lstStyle/>
          <a:p>
            <a:pPr algn="ctr"/>
            <a:r>
              <a:rPr lang="en-US" altLang="ja-JP" sz="923" b="1" dirty="0">
                <a:latin typeface="+mn-ea"/>
              </a:rPr>
              <a:t>438</a:t>
            </a:r>
            <a:r>
              <a:rPr lang="ja-JP" altLang="en-US" sz="923" b="1" dirty="0">
                <a:latin typeface="+mn-ea"/>
              </a:rPr>
              <a:t>件</a:t>
            </a:r>
          </a:p>
        </p:txBody>
      </p:sp>
      <p:sp>
        <p:nvSpPr>
          <p:cNvPr id="81" name="屈折矢印 80"/>
          <p:cNvSpPr/>
          <p:nvPr/>
        </p:nvSpPr>
        <p:spPr>
          <a:xfrm>
            <a:off x="3442029" y="2232559"/>
            <a:ext cx="465282" cy="731158"/>
          </a:xfrm>
          <a:prstGeom prst="bentUpArrow">
            <a:avLst>
              <a:gd name="adj1" fmla="val 17841"/>
              <a:gd name="adj2" fmla="val 26587"/>
              <a:gd name="adj3" fmla="val 28060"/>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ja-JP" altLang="en-US" sz="1015" dirty="0">
              <a:solidFill>
                <a:schemeClr val="tx1"/>
              </a:solidFill>
            </a:endParaRPr>
          </a:p>
        </p:txBody>
      </p:sp>
      <p:sp>
        <p:nvSpPr>
          <p:cNvPr id="67" name="テキスト ボックス 66"/>
          <p:cNvSpPr txBox="1"/>
          <p:nvPr/>
        </p:nvSpPr>
        <p:spPr>
          <a:xfrm>
            <a:off x="2900945" y="4273716"/>
            <a:ext cx="2789298" cy="205890"/>
          </a:xfrm>
          <a:prstGeom prst="rect">
            <a:avLst/>
          </a:prstGeom>
          <a:noFill/>
        </p:spPr>
        <p:txBody>
          <a:bodyPr wrap="square" rtlCol="0">
            <a:spAutoFit/>
          </a:bodyPr>
          <a:lstStyle/>
          <a:p>
            <a:pPr algn="ctr"/>
            <a:r>
              <a:rPr lang="ja-JP" altLang="en-US" sz="738" dirty="0"/>
              <a:t>障害者虐待が認められた事業所種別</a:t>
            </a:r>
          </a:p>
        </p:txBody>
      </p:sp>
      <p:graphicFrame>
        <p:nvGraphicFramePr>
          <p:cNvPr id="78" name="表 77"/>
          <p:cNvGraphicFramePr>
            <a:graphicFrameLocks noGrp="1"/>
          </p:cNvGraphicFramePr>
          <p:nvPr>
            <p:extLst/>
          </p:nvPr>
        </p:nvGraphicFramePr>
        <p:xfrm>
          <a:off x="532887" y="5535882"/>
          <a:ext cx="2569741" cy="830770"/>
        </p:xfrm>
        <a:graphic>
          <a:graphicData uri="http://schemas.openxmlformats.org/drawingml/2006/table">
            <a:tbl>
              <a:tblPr firstRow="1" bandRow="1">
                <a:tableStyleId>{5C22544A-7EE6-4342-B048-85BDC9FD1C3A}</a:tableStyleId>
              </a:tblPr>
              <a:tblGrid>
                <a:gridCol w="2147878">
                  <a:extLst>
                    <a:ext uri="{9D8B030D-6E8A-4147-A177-3AD203B41FA5}">
                      <a16:colId xmlns:a16="http://schemas.microsoft.com/office/drawing/2014/main" val="20000"/>
                    </a:ext>
                  </a:extLst>
                </a:gridCol>
                <a:gridCol w="421863">
                  <a:extLst>
                    <a:ext uri="{9D8B030D-6E8A-4147-A177-3AD203B41FA5}">
                      <a16:colId xmlns:a16="http://schemas.microsoft.com/office/drawing/2014/main" val="20001"/>
                    </a:ext>
                  </a:extLst>
                </a:gridCol>
              </a:tblGrid>
              <a:tr h="166154">
                <a:tc>
                  <a:txBody>
                    <a:bodyPr/>
                    <a:lstStyle/>
                    <a:p>
                      <a:r>
                        <a:rPr kumimoji="1" lang="ja-JP" altLang="en-US" sz="700" b="0" dirty="0">
                          <a:solidFill>
                            <a:schemeClr val="tx1"/>
                          </a:solidFill>
                        </a:rPr>
                        <a:t>教育・知識・介護技術等に関する問題</a:t>
                      </a:r>
                    </a:p>
                  </a:txBody>
                  <a:tcPr marL="33231" marR="3323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800" b="0" dirty="0">
                          <a:solidFill>
                            <a:schemeClr val="tx1"/>
                          </a:solidFill>
                          <a:latin typeface="+mn-lt"/>
                          <a:ea typeface="+mj-ea"/>
                        </a:rPr>
                        <a:t>59.7%</a:t>
                      </a:r>
                      <a:endParaRPr kumimoji="1" lang="ja-JP" altLang="en-US" sz="800" b="0" dirty="0">
                        <a:solidFill>
                          <a:schemeClr val="tx1"/>
                        </a:solidFill>
                        <a:latin typeface="+mn-lt"/>
                        <a:ea typeface="+mj-ea"/>
                      </a:endParaRPr>
                    </a:p>
                  </a:txBody>
                  <a:tcPr marL="33231" marR="3323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66154">
                <a:tc>
                  <a:txBody>
                    <a:bodyPr/>
                    <a:lstStyle/>
                    <a:p>
                      <a:r>
                        <a:rPr kumimoji="1" lang="ja-JP" altLang="en-US" sz="700" dirty="0"/>
                        <a:t>倫理観や理念の欠如</a:t>
                      </a:r>
                    </a:p>
                  </a:txBody>
                  <a:tcPr marL="33231" marR="3323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800" dirty="0">
                          <a:latin typeface="+mn-lt"/>
                          <a:ea typeface="+mj-ea"/>
                        </a:rPr>
                        <a:t>53.5%</a:t>
                      </a:r>
                      <a:endParaRPr kumimoji="1" lang="ja-JP" altLang="en-US" sz="800" dirty="0">
                        <a:latin typeface="+mn-lt"/>
                        <a:ea typeface="+mj-ea"/>
                      </a:endParaRPr>
                    </a:p>
                  </a:txBody>
                  <a:tcPr marL="33231" marR="3323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66154">
                <a:tc>
                  <a:txBody>
                    <a:bodyPr/>
                    <a:lstStyle/>
                    <a:p>
                      <a:r>
                        <a:rPr kumimoji="1" lang="ja-JP" altLang="en-US" sz="700" dirty="0"/>
                        <a:t>職員のストレスや感情コントロールの問題</a:t>
                      </a:r>
                    </a:p>
                  </a:txBody>
                  <a:tcPr marL="33231" marR="3323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800" dirty="0">
                          <a:latin typeface="+mn-lt"/>
                          <a:ea typeface="+mj-ea"/>
                        </a:rPr>
                        <a:t>47.2%</a:t>
                      </a:r>
                      <a:endParaRPr kumimoji="1" lang="ja-JP" altLang="en-US" sz="800" dirty="0">
                        <a:latin typeface="+mn-lt"/>
                        <a:ea typeface="+mj-ea"/>
                      </a:endParaRPr>
                    </a:p>
                  </a:txBody>
                  <a:tcPr marL="33231" marR="3323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66154">
                <a:tc>
                  <a:txBody>
                    <a:bodyPr/>
                    <a:lstStyle/>
                    <a:p>
                      <a:r>
                        <a:rPr kumimoji="1" lang="ja-JP" altLang="en-US" sz="700" dirty="0"/>
                        <a:t>人員不足や人員配置の問題及び関連する多忙さ</a:t>
                      </a:r>
                    </a:p>
                  </a:txBody>
                  <a:tcPr marL="33231" marR="3323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800" dirty="0">
                          <a:latin typeface="+mn-lt"/>
                          <a:ea typeface="+mj-ea"/>
                        </a:rPr>
                        <a:t>19.6%</a:t>
                      </a:r>
                      <a:endParaRPr kumimoji="1" lang="ja-JP" altLang="en-US" sz="800" dirty="0">
                        <a:latin typeface="+mn-lt"/>
                        <a:ea typeface="+mj-ea"/>
                      </a:endParaRPr>
                    </a:p>
                  </a:txBody>
                  <a:tcPr marL="33231" marR="3323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66154">
                <a:tc>
                  <a:txBody>
                    <a:bodyPr/>
                    <a:lstStyle/>
                    <a:p>
                      <a:r>
                        <a:rPr kumimoji="1" lang="ja-JP" altLang="en-US" sz="700" dirty="0"/>
                        <a:t>虐待を助長する組織風土や職員間の関係性の悪さ</a:t>
                      </a:r>
                    </a:p>
                  </a:txBody>
                  <a:tcPr marL="33231" marR="3323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800" dirty="0">
                          <a:latin typeface="+mn-lt"/>
                          <a:ea typeface="+mj-ea"/>
                        </a:rPr>
                        <a:t>19.1%</a:t>
                      </a:r>
                      <a:endParaRPr kumimoji="1" lang="ja-JP" altLang="en-US" sz="800" dirty="0">
                        <a:latin typeface="+mn-lt"/>
                        <a:ea typeface="+mj-ea"/>
                      </a:endParaRPr>
                    </a:p>
                  </a:txBody>
                  <a:tcPr marL="33231" marR="3323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83" name="テキスト ボックス 82"/>
          <p:cNvSpPr txBox="1"/>
          <p:nvPr/>
        </p:nvSpPr>
        <p:spPr>
          <a:xfrm>
            <a:off x="514271" y="5332942"/>
            <a:ext cx="2665006" cy="205890"/>
          </a:xfrm>
          <a:prstGeom prst="rect">
            <a:avLst/>
          </a:prstGeom>
          <a:noFill/>
        </p:spPr>
        <p:txBody>
          <a:bodyPr wrap="square" rtlCol="0">
            <a:spAutoFit/>
          </a:bodyPr>
          <a:lstStyle/>
          <a:p>
            <a:pPr algn="ctr"/>
            <a:r>
              <a:rPr lang="ja-JP" altLang="en-US" sz="738" dirty="0"/>
              <a:t>市区町村等職員が判断した虐待の発生要因（複数回答）</a:t>
            </a:r>
          </a:p>
        </p:txBody>
      </p:sp>
      <p:sp>
        <p:nvSpPr>
          <p:cNvPr id="90" name="テキスト ボックス 89"/>
          <p:cNvSpPr txBox="1"/>
          <p:nvPr/>
        </p:nvSpPr>
        <p:spPr>
          <a:xfrm>
            <a:off x="3168250" y="3559236"/>
            <a:ext cx="2324227" cy="205890"/>
          </a:xfrm>
          <a:prstGeom prst="rect">
            <a:avLst/>
          </a:prstGeom>
          <a:noFill/>
        </p:spPr>
        <p:txBody>
          <a:bodyPr wrap="square" rtlCol="0">
            <a:spAutoFit/>
          </a:bodyPr>
          <a:lstStyle/>
          <a:p>
            <a:pPr algn="ctr"/>
            <a:r>
              <a:rPr lang="ja-JP" altLang="en-US" sz="738" dirty="0"/>
              <a:t>虐待行為の類型（複数回答）</a:t>
            </a:r>
          </a:p>
        </p:txBody>
      </p:sp>
      <p:graphicFrame>
        <p:nvGraphicFramePr>
          <p:cNvPr id="91" name="表 90"/>
          <p:cNvGraphicFramePr>
            <a:graphicFrameLocks noGrp="1"/>
          </p:cNvGraphicFramePr>
          <p:nvPr>
            <p:extLst/>
          </p:nvPr>
        </p:nvGraphicFramePr>
        <p:xfrm>
          <a:off x="2913130" y="3737184"/>
          <a:ext cx="2691050" cy="397413"/>
        </p:xfrm>
        <a:graphic>
          <a:graphicData uri="http://schemas.openxmlformats.org/drawingml/2006/table">
            <a:tbl>
              <a:tblPr firstRow="1" bandRow="1">
                <a:tableStyleId>{5C22544A-7EE6-4342-B048-85BDC9FD1C3A}</a:tableStyleId>
              </a:tblPr>
              <a:tblGrid>
                <a:gridCol w="538210">
                  <a:extLst>
                    <a:ext uri="{9D8B030D-6E8A-4147-A177-3AD203B41FA5}">
                      <a16:colId xmlns:a16="http://schemas.microsoft.com/office/drawing/2014/main" val="20000"/>
                    </a:ext>
                  </a:extLst>
                </a:gridCol>
                <a:gridCol w="538210">
                  <a:extLst>
                    <a:ext uri="{9D8B030D-6E8A-4147-A177-3AD203B41FA5}">
                      <a16:colId xmlns:a16="http://schemas.microsoft.com/office/drawing/2014/main" val="20001"/>
                    </a:ext>
                  </a:extLst>
                </a:gridCol>
                <a:gridCol w="538210">
                  <a:extLst>
                    <a:ext uri="{9D8B030D-6E8A-4147-A177-3AD203B41FA5}">
                      <a16:colId xmlns:a16="http://schemas.microsoft.com/office/drawing/2014/main" val="20002"/>
                    </a:ext>
                  </a:extLst>
                </a:gridCol>
                <a:gridCol w="538210">
                  <a:extLst>
                    <a:ext uri="{9D8B030D-6E8A-4147-A177-3AD203B41FA5}">
                      <a16:colId xmlns:a16="http://schemas.microsoft.com/office/drawing/2014/main" val="20003"/>
                    </a:ext>
                  </a:extLst>
                </a:gridCol>
                <a:gridCol w="538210">
                  <a:extLst>
                    <a:ext uri="{9D8B030D-6E8A-4147-A177-3AD203B41FA5}">
                      <a16:colId xmlns:a16="http://schemas.microsoft.com/office/drawing/2014/main" val="20004"/>
                    </a:ext>
                  </a:extLst>
                </a:gridCol>
              </a:tblGrid>
              <a:tr h="198006">
                <a:tc>
                  <a:txBody>
                    <a:bodyPr/>
                    <a:lstStyle/>
                    <a:p>
                      <a:pPr algn="ctr"/>
                      <a:r>
                        <a:rPr kumimoji="1" lang="ja-JP" altLang="en-US" sz="700" b="0" dirty="0"/>
                        <a:t>身体的虐待</a:t>
                      </a:r>
                    </a:p>
                  </a:txBody>
                  <a:tcPr marL="0" marR="0" marT="0" marB="0" anchor="ctr">
                    <a:solidFill>
                      <a:schemeClr val="tx2"/>
                    </a:solidFill>
                  </a:tcPr>
                </a:tc>
                <a:tc>
                  <a:txBody>
                    <a:bodyPr/>
                    <a:lstStyle/>
                    <a:p>
                      <a:pPr algn="ctr"/>
                      <a:r>
                        <a:rPr kumimoji="1" lang="ja-JP" altLang="en-US" sz="700" b="0" dirty="0"/>
                        <a:t>性的虐待</a:t>
                      </a:r>
                    </a:p>
                  </a:txBody>
                  <a:tcPr marL="0" marR="0" marT="0" marB="0" anchor="ctr">
                    <a:solidFill>
                      <a:schemeClr val="tx2"/>
                    </a:solidFill>
                  </a:tcPr>
                </a:tc>
                <a:tc>
                  <a:txBody>
                    <a:bodyPr/>
                    <a:lstStyle/>
                    <a:p>
                      <a:pPr algn="ctr"/>
                      <a:r>
                        <a:rPr kumimoji="1" lang="ja-JP" altLang="en-US" sz="700" b="0" dirty="0"/>
                        <a:t>心理的虐待</a:t>
                      </a:r>
                    </a:p>
                  </a:txBody>
                  <a:tcPr marL="0" marR="0" marT="0" marB="0" anchor="ctr">
                    <a:solidFill>
                      <a:schemeClr val="tx2"/>
                    </a:solidFill>
                  </a:tcPr>
                </a:tc>
                <a:tc>
                  <a:txBody>
                    <a:bodyPr/>
                    <a:lstStyle/>
                    <a:p>
                      <a:pPr algn="ctr"/>
                      <a:r>
                        <a:rPr kumimoji="1" lang="ja-JP" altLang="en-US" sz="700" b="0" dirty="0"/>
                        <a:t>放棄、放置</a:t>
                      </a:r>
                    </a:p>
                  </a:txBody>
                  <a:tcPr marL="0" marR="0" marT="0" marB="0" anchor="ctr">
                    <a:solidFill>
                      <a:schemeClr val="tx2"/>
                    </a:solidFill>
                  </a:tcPr>
                </a:tc>
                <a:tc>
                  <a:txBody>
                    <a:bodyPr/>
                    <a:lstStyle/>
                    <a:p>
                      <a:pPr algn="ctr"/>
                      <a:r>
                        <a:rPr kumimoji="1" lang="ja-JP" altLang="en-US" sz="700" b="0" dirty="0"/>
                        <a:t>経済的虐待</a:t>
                      </a:r>
                    </a:p>
                  </a:txBody>
                  <a:tcPr marL="0" marR="0" marT="0" marB="0" anchor="ctr">
                    <a:solidFill>
                      <a:schemeClr val="tx2"/>
                    </a:solidFill>
                  </a:tcPr>
                </a:tc>
                <a:extLst>
                  <a:ext uri="{0D108BD9-81ED-4DB2-BD59-A6C34878D82A}">
                    <a16:rowId xmlns:a16="http://schemas.microsoft.com/office/drawing/2014/main" val="10000"/>
                  </a:ext>
                </a:extLst>
              </a:tr>
              <a:tr h="199407">
                <a:tc>
                  <a:txBody>
                    <a:bodyPr/>
                    <a:lstStyle/>
                    <a:p>
                      <a:pPr algn="ctr"/>
                      <a:r>
                        <a:rPr kumimoji="1" lang="en-US" altLang="ja-JP" sz="900" dirty="0"/>
                        <a:t>56.5%</a:t>
                      </a:r>
                      <a:endParaRPr kumimoji="1" lang="ja-JP" altLang="en-US" sz="900" dirty="0"/>
                    </a:p>
                  </a:txBody>
                  <a:tcPr marL="33231" marR="33231" marT="0" marB="0" anchor="ctr"/>
                </a:tc>
                <a:tc>
                  <a:txBody>
                    <a:bodyPr/>
                    <a:lstStyle/>
                    <a:p>
                      <a:pPr algn="ctr"/>
                      <a:r>
                        <a:rPr kumimoji="1" lang="en-US" altLang="ja-JP" sz="900" dirty="0"/>
                        <a:t>14.2%</a:t>
                      </a:r>
                      <a:endParaRPr kumimoji="1" lang="ja-JP" altLang="en-US" sz="900" dirty="0"/>
                    </a:p>
                  </a:txBody>
                  <a:tcPr marL="33231" marR="33231" marT="0" marB="0" anchor="ctr"/>
                </a:tc>
                <a:tc>
                  <a:txBody>
                    <a:bodyPr/>
                    <a:lstStyle/>
                    <a:p>
                      <a:pPr algn="ctr"/>
                      <a:r>
                        <a:rPr kumimoji="1" lang="en-US" altLang="ja-JP" sz="900" dirty="0"/>
                        <a:t>42.2%</a:t>
                      </a:r>
                      <a:endParaRPr kumimoji="1" lang="ja-JP" altLang="en-US" sz="900" dirty="0"/>
                    </a:p>
                  </a:txBody>
                  <a:tcPr marL="33231" marR="33231" marT="0" marB="0" anchor="ctr"/>
                </a:tc>
                <a:tc>
                  <a:txBody>
                    <a:bodyPr/>
                    <a:lstStyle/>
                    <a:p>
                      <a:pPr algn="ctr"/>
                      <a:r>
                        <a:rPr kumimoji="1" lang="en-US" altLang="ja-JP" sz="900" dirty="0"/>
                        <a:t>6.9%</a:t>
                      </a:r>
                      <a:endParaRPr kumimoji="1" lang="ja-JP" altLang="en-US" sz="900" dirty="0"/>
                    </a:p>
                  </a:txBody>
                  <a:tcPr marL="33231" marR="33231" marT="0" marB="0" anchor="ctr"/>
                </a:tc>
                <a:tc>
                  <a:txBody>
                    <a:bodyPr/>
                    <a:lstStyle/>
                    <a:p>
                      <a:pPr algn="ctr"/>
                      <a:r>
                        <a:rPr kumimoji="1" lang="en-US" altLang="ja-JP" sz="900" dirty="0"/>
                        <a:t>5.8%</a:t>
                      </a:r>
                      <a:endParaRPr kumimoji="1" lang="ja-JP" altLang="en-US" sz="900" dirty="0"/>
                    </a:p>
                  </a:txBody>
                  <a:tcPr marL="33231" marR="33231" marT="0" marB="0" anchor="ctr"/>
                </a:tc>
                <a:extLst>
                  <a:ext uri="{0D108BD9-81ED-4DB2-BD59-A6C34878D82A}">
                    <a16:rowId xmlns:a16="http://schemas.microsoft.com/office/drawing/2014/main" val="10001"/>
                  </a:ext>
                </a:extLst>
              </a:tr>
            </a:tbl>
          </a:graphicData>
        </a:graphic>
      </p:graphicFrame>
      <p:sp>
        <p:nvSpPr>
          <p:cNvPr id="66" name="右矢印 65"/>
          <p:cNvSpPr/>
          <p:nvPr/>
        </p:nvSpPr>
        <p:spPr>
          <a:xfrm>
            <a:off x="2861222" y="4121764"/>
            <a:ext cx="2895722" cy="242250"/>
          </a:xfrm>
          <a:prstGeom prst="rightArrow">
            <a:avLst/>
          </a:prstGeom>
          <a:gradFill>
            <a:gsLst>
              <a:gs pos="0">
                <a:schemeClr val="tx2">
                  <a:lumMod val="50000"/>
                </a:schemeClr>
              </a:gs>
              <a:gs pos="63000">
                <a:schemeClr val="tx2">
                  <a:lumMod val="60000"/>
                  <a:lumOff val="40000"/>
                </a:schemeClr>
              </a:gs>
              <a:gs pos="100000">
                <a:schemeClr val="tx2">
                  <a:lumMod val="40000"/>
                  <a:lumOff val="60000"/>
                </a:schemeClr>
              </a:gs>
            </a:gsLst>
            <a:lin ang="16200000" scaled="0"/>
          </a:gra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ja-JP" altLang="en-US" sz="1015" dirty="0">
              <a:solidFill>
                <a:schemeClr val="tx1"/>
              </a:solidFill>
            </a:endParaRPr>
          </a:p>
        </p:txBody>
      </p:sp>
      <p:graphicFrame>
        <p:nvGraphicFramePr>
          <p:cNvPr id="60" name="表 59">
            <a:extLst>
              <a:ext uri="{FF2B5EF4-FFF2-40B4-BE49-F238E27FC236}">
                <a16:creationId xmlns:a16="http://schemas.microsoft.com/office/drawing/2014/main" id="{3E052095-514D-4F43-A226-6406C57D50F8}"/>
              </a:ext>
            </a:extLst>
          </p:cNvPr>
          <p:cNvGraphicFramePr>
            <a:graphicFrameLocks noGrp="1"/>
          </p:cNvGraphicFramePr>
          <p:nvPr>
            <p:extLst/>
          </p:nvPr>
        </p:nvGraphicFramePr>
        <p:xfrm>
          <a:off x="5834911" y="4625441"/>
          <a:ext cx="2734585" cy="400209"/>
        </p:xfrm>
        <a:graphic>
          <a:graphicData uri="http://schemas.openxmlformats.org/drawingml/2006/table">
            <a:tbl>
              <a:tblPr firstRow="1" bandRow="1">
                <a:tableStyleId>{5C22544A-7EE6-4342-B048-85BDC9FD1C3A}</a:tableStyleId>
              </a:tblPr>
              <a:tblGrid>
                <a:gridCol w="546917">
                  <a:extLst>
                    <a:ext uri="{9D8B030D-6E8A-4147-A177-3AD203B41FA5}">
                      <a16:colId xmlns:a16="http://schemas.microsoft.com/office/drawing/2014/main" val="20000"/>
                    </a:ext>
                  </a:extLst>
                </a:gridCol>
                <a:gridCol w="546917">
                  <a:extLst>
                    <a:ext uri="{9D8B030D-6E8A-4147-A177-3AD203B41FA5}">
                      <a16:colId xmlns:a16="http://schemas.microsoft.com/office/drawing/2014/main" val="20001"/>
                    </a:ext>
                  </a:extLst>
                </a:gridCol>
                <a:gridCol w="546917">
                  <a:extLst>
                    <a:ext uri="{9D8B030D-6E8A-4147-A177-3AD203B41FA5}">
                      <a16:colId xmlns:a16="http://schemas.microsoft.com/office/drawing/2014/main" val="20002"/>
                    </a:ext>
                  </a:extLst>
                </a:gridCol>
                <a:gridCol w="546917">
                  <a:extLst>
                    <a:ext uri="{9D8B030D-6E8A-4147-A177-3AD203B41FA5}">
                      <a16:colId xmlns:a16="http://schemas.microsoft.com/office/drawing/2014/main" val="20003"/>
                    </a:ext>
                  </a:extLst>
                </a:gridCol>
                <a:gridCol w="546917">
                  <a:extLst>
                    <a:ext uri="{9D8B030D-6E8A-4147-A177-3AD203B41FA5}">
                      <a16:colId xmlns:a16="http://schemas.microsoft.com/office/drawing/2014/main" val="20004"/>
                    </a:ext>
                  </a:extLst>
                </a:gridCol>
              </a:tblGrid>
              <a:tr h="193071">
                <a:tc>
                  <a:txBody>
                    <a:bodyPr/>
                    <a:lstStyle/>
                    <a:p>
                      <a:pPr algn="ctr"/>
                      <a:r>
                        <a:rPr kumimoji="1" lang="ja-JP" altLang="en-US" sz="800" b="0" dirty="0">
                          <a:solidFill>
                            <a:schemeClr val="tx1"/>
                          </a:solidFill>
                        </a:rPr>
                        <a:t>身体障害</a:t>
                      </a:r>
                    </a:p>
                  </a:txBody>
                  <a:tcPr marL="33231" marR="33231" marT="33231" marB="3323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800" b="0" dirty="0">
                          <a:solidFill>
                            <a:schemeClr val="tx1"/>
                          </a:solidFill>
                        </a:rPr>
                        <a:t>知的障害</a:t>
                      </a:r>
                    </a:p>
                  </a:txBody>
                  <a:tcPr marL="33231" marR="33231" marT="33231" marB="3323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800" b="0" dirty="0">
                          <a:solidFill>
                            <a:schemeClr val="tx1"/>
                          </a:solidFill>
                        </a:rPr>
                        <a:t>精神障害</a:t>
                      </a:r>
                    </a:p>
                  </a:txBody>
                  <a:tcPr marL="33231" marR="33231" marT="33231" marB="3323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800" b="0" dirty="0">
                          <a:solidFill>
                            <a:schemeClr val="tx1"/>
                          </a:solidFill>
                        </a:rPr>
                        <a:t>発達障害</a:t>
                      </a:r>
                    </a:p>
                  </a:txBody>
                  <a:tcPr marL="33231" marR="33231" marT="33231" marB="3323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800" b="0" dirty="0">
                          <a:solidFill>
                            <a:schemeClr val="tx1"/>
                          </a:solidFill>
                        </a:rPr>
                        <a:t>難病等</a:t>
                      </a:r>
                    </a:p>
                  </a:txBody>
                  <a:tcPr marL="33231" marR="33231" marT="33231" marB="3323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7138">
                <a:tc>
                  <a:txBody>
                    <a:bodyPr/>
                    <a:lstStyle/>
                    <a:p>
                      <a:pPr algn="ctr"/>
                      <a:r>
                        <a:rPr kumimoji="1" lang="en-US" altLang="ja-JP" sz="900" dirty="0">
                          <a:solidFill>
                            <a:schemeClr val="tx1"/>
                          </a:solidFill>
                        </a:rPr>
                        <a:t>22.2%</a:t>
                      </a:r>
                      <a:endParaRPr kumimoji="1" lang="ja-JP" altLang="en-US" sz="900" dirty="0">
                        <a:solidFill>
                          <a:schemeClr val="tx1"/>
                        </a:solidFill>
                      </a:endParaRPr>
                    </a:p>
                  </a:txBody>
                  <a:tcPr marL="33231" marR="33231" marT="33231" marB="3323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a:solidFill>
                            <a:schemeClr val="tx1"/>
                          </a:solidFill>
                        </a:rPr>
                        <a:t>71.0%</a:t>
                      </a:r>
                      <a:endParaRPr kumimoji="1" lang="ja-JP" altLang="en-US" sz="900" dirty="0">
                        <a:solidFill>
                          <a:schemeClr val="tx1"/>
                        </a:solidFill>
                      </a:endParaRPr>
                    </a:p>
                  </a:txBody>
                  <a:tcPr marL="33231" marR="33231" marT="33231" marB="3323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a:solidFill>
                            <a:schemeClr val="tx1"/>
                          </a:solidFill>
                        </a:rPr>
                        <a:t>16.7%</a:t>
                      </a:r>
                      <a:endParaRPr kumimoji="1" lang="ja-JP" altLang="en-US" sz="900" dirty="0">
                        <a:solidFill>
                          <a:schemeClr val="tx1"/>
                        </a:solidFill>
                      </a:endParaRPr>
                    </a:p>
                  </a:txBody>
                  <a:tcPr marL="33231" marR="33231" marT="33231" marB="3323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a:solidFill>
                            <a:schemeClr val="tx1"/>
                          </a:solidFill>
                        </a:rPr>
                        <a:t>5.1%</a:t>
                      </a:r>
                      <a:endParaRPr kumimoji="1" lang="ja-JP" altLang="en-US" sz="900" dirty="0">
                        <a:solidFill>
                          <a:schemeClr val="tx1"/>
                        </a:solidFill>
                      </a:endParaRPr>
                    </a:p>
                  </a:txBody>
                  <a:tcPr marL="33231" marR="33231" marT="33231" marB="3323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a:solidFill>
                            <a:schemeClr val="tx1"/>
                          </a:solidFill>
                        </a:rPr>
                        <a:t>2.7%</a:t>
                      </a:r>
                      <a:endParaRPr kumimoji="1" lang="ja-JP" altLang="en-US" sz="900" dirty="0">
                        <a:solidFill>
                          <a:schemeClr val="tx1"/>
                        </a:solidFill>
                      </a:endParaRPr>
                    </a:p>
                  </a:txBody>
                  <a:tcPr marL="33231" marR="33231" marT="33231" marB="3323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pic>
        <p:nvPicPr>
          <p:cNvPr id="10" name="図 9">
            <a:extLst>
              <a:ext uri="{FF2B5EF4-FFF2-40B4-BE49-F238E27FC236}">
                <a16:creationId xmlns:a16="http://schemas.microsoft.com/office/drawing/2014/main" id="{AD150DED-6070-4BE5-BE0E-1F8EC76E6027}"/>
              </a:ext>
            </a:extLst>
          </p:cNvPr>
          <p:cNvPicPr>
            <a:picLocks noChangeAspect="1"/>
          </p:cNvPicPr>
          <p:nvPr/>
        </p:nvPicPr>
        <p:blipFill>
          <a:blip r:embed="rId3" cstate="print"/>
          <a:stretch>
            <a:fillRect/>
          </a:stretch>
        </p:blipFill>
        <p:spPr>
          <a:xfrm>
            <a:off x="3256922" y="4463383"/>
            <a:ext cx="2179174" cy="1939843"/>
          </a:xfrm>
          <a:prstGeom prst="rect">
            <a:avLst/>
          </a:prstGeom>
        </p:spPr>
      </p:pic>
      <p:sp>
        <p:nvSpPr>
          <p:cNvPr id="75" name="テキスト ボックス 74">
            <a:extLst>
              <a:ext uri="{FF2B5EF4-FFF2-40B4-BE49-F238E27FC236}">
                <a16:creationId xmlns:a16="http://schemas.microsoft.com/office/drawing/2014/main" id="{897EDD15-4B58-404D-88C9-299639D01094}"/>
              </a:ext>
            </a:extLst>
          </p:cNvPr>
          <p:cNvSpPr txBox="1"/>
          <p:nvPr/>
        </p:nvSpPr>
        <p:spPr>
          <a:xfrm>
            <a:off x="3977711" y="1498249"/>
            <a:ext cx="1593615" cy="291105"/>
          </a:xfrm>
          <a:prstGeom prst="rect">
            <a:avLst/>
          </a:prstGeom>
          <a:noFill/>
        </p:spPr>
        <p:txBody>
          <a:bodyPr wrap="square" rtlCol="0">
            <a:spAutoFit/>
          </a:bodyPr>
          <a:lstStyle/>
          <a:p>
            <a:r>
              <a:rPr lang="ja-JP" altLang="en-US" sz="646" dirty="0">
                <a:solidFill>
                  <a:srgbClr val="000000"/>
                </a:solidFill>
                <a:latin typeface="+mj-ea"/>
                <a:cs typeface="メイリオ" pitchFamily="50" charset="-128"/>
              </a:rPr>
              <a:t>＊同じ事例で、複数の市区町村が報告した事例等があるため一致しない</a:t>
            </a:r>
          </a:p>
        </p:txBody>
      </p:sp>
      <p:sp>
        <p:nvSpPr>
          <p:cNvPr id="3" name="スライド番号プレースホルダー 2"/>
          <p:cNvSpPr>
            <a:spLocks noGrp="1"/>
          </p:cNvSpPr>
          <p:nvPr>
            <p:ph type="sldNum" sz="quarter" idx="12"/>
          </p:nvPr>
        </p:nvSpPr>
        <p:spPr>
          <a:xfrm>
            <a:off x="7065158" y="6487728"/>
            <a:ext cx="2057400" cy="365125"/>
          </a:xfrm>
        </p:spPr>
        <p:txBody>
          <a:bodyPr/>
          <a:lstStyle/>
          <a:p>
            <a:pPr>
              <a:defRPr/>
            </a:pPr>
            <a:fld id="{F90A3C79-1AFD-481B-B685-7933BCD0898B}" type="slidenum">
              <a:rPr lang="en-US" altLang="ja-JP" smtClean="0"/>
              <a:pPr>
                <a:defRPr/>
              </a:pPr>
              <a:t>91</a:t>
            </a:fld>
            <a:endParaRPr lang="en-US" altLang="ja-JP"/>
          </a:p>
        </p:txBody>
      </p:sp>
      <p:sp>
        <p:nvSpPr>
          <p:cNvPr id="76"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22397132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テキスト ボックス 44"/>
          <p:cNvSpPr txBox="1">
            <a:spLocks noChangeArrowheads="1"/>
          </p:cNvSpPr>
          <p:nvPr/>
        </p:nvSpPr>
        <p:spPr bwMode="auto">
          <a:xfrm>
            <a:off x="4675811" y="5345385"/>
            <a:ext cx="3468847" cy="1141195"/>
          </a:xfrm>
          <a:prstGeom prst="rect">
            <a:avLst/>
          </a:prstGeom>
          <a:noFill/>
          <a:ln w="12700">
            <a:solidFill>
              <a:schemeClr val="tx1"/>
            </a:solidFill>
            <a:prstDash val="sysDash"/>
            <a:miter lim="800000"/>
            <a:headEnd/>
            <a:tailEnd/>
          </a:ln>
        </p:spPr>
        <p:txBody>
          <a:bodyPr vert="horz" wrap="square" lIns="66462" tIns="66462" rIns="66462" bIns="66462" numCol="1" anchor="ctr" anchorCtr="0" compatLnSpc="1">
            <a:prstTxWarp prst="textNoShape">
              <a:avLst/>
            </a:prstTxWarp>
          </a:bodyPr>
          <a:lstStyle/>
          <a:p>
            <a:pPr algn="ctr" eaLnBrk="0" fontAlgn="base" hangingPunct="0">
              <a:spcBef>
                <a:spcPct val="0"/>
              </a:spcBef>
              <a:spcAft>
                <a:spcPct val="0"/>
              </a:spcAft>
            </a:pPr>
            <a:endParaRPr lang="en-US" altLang="ja-JP" sz="1015"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07" name="テキスト ボックス 44"/>
          <p:cNvSpPr txBox="1">
            <a:spLocks noChangeArrowheads="1"/>
          </p:cNvSpPr>
          <p:nvPr/>
        </p:nvSpPr>
        <p:spPr bwMode="auto">
          <a:xfrm>
            <a:off x="6416471" y="5336414"/>
            <a:ext cx="1728191" cy="1150158"/>
          </a:xfrm>
          <a:prstGeom prst="rect">
            <a:avLst/>
          </a:prstGeom>
          <a:solidFill>
            <a:schemeClr val="bg1"/>
          </a:solidFill>
          <a:ln w="12700">
            <a:noFill/>
            <a:prstDash val="sysDash"/>
            <a:miter lim="800000"/>
            <a:headEnd/>
            <a:tailEnd/>
          </a:ln>
        </p:spPr>
        <p:txBody>
          <a:bodyPr vert="horz" wrap="square" lIns="66462" tIns="66462" rIns="66462" bIns="66462" numCol="1" anchor="ctr" anchorCtr="0" compatLnSpc="1">
            <a:prstTxWarp prst="textNoShape">
              <a:avLst/>
            </a:prstTxWarp>
          </a:bodyPr>
          <a:lstStyle/>
          <a:p>
            <a:pPr algn="ctr" eaLnBrk="0" fontAlgn="base" hangingPunct="0">
              <a:spcBef>
                <a:spcPct val="0"/>
              </a:spcBef>
              <a:spcAft>
                <a:spcPct val="0"/>
              </a:spcAft>
            </a:pPr>
            <a:endParaRPr lang="en-US" altLang="ja-JP" sz="1015" b="1" u="sng" spc="-13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ja-JP" altLang="en-US" sz="1015" b="1" u="sng" spc="-13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個別労働紛争解決促進法</a:t>
            </a:r>
            <a:endParaRPr lang="en-US" altLang="ja-JP" sz="1015" b="1" u="sng" spc="-13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に基づく助言・指導等</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en-US" altLang="ja-JP"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23</a:t>
            </a:r>
            <a:r>
              <a:rPr lang="ja-JP" altLang="en-US"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件</a:t>
            </a:r>
            <a:r>
              <a:rPr lang="ja-JP" altLang="en-US"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1.7</a:t>
            </a:r>
            <a:r>
              <a:rPr lang="ja-JP" altLang="en-US"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endParaRPr lang="en-US"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ja-JP" altLang="en-US" sz="1015" dirty="0">
                <a:latin typeface="HGPｺﾞｼｯｸM" panose="020B0600000000000000" pitchFamily="50" charset="-128"/>
                <a:ea typeface="HGPｺﾞｼｯｸM" panose="020B0600000000000000" pitchFamily="50" charset="-128"/>
                <a:cs typeface="ＭＳ Ｐゴシック" pitchFamily="50" charset="-128"/>
              </a:rPr>
              <a:t>（その他）</a:t>
            </a:r>
            <a:endParaRPr lang="ja-JP" altLang="ja-JP" sz="1015" dirty="0">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91" name="テキスト ボックス 44"/>
          <p:cNvSpPr txBox="1">
            <a:spLocks noChangeArrowheads="1"/>
          </p:cNvSpPr>
          <p:nvPr/>
        </p:nvSpPr>
        <p:spPr bwMode="auto">
          <a:xfrm>
            <a:off x="4683149" y="5336422"/>
            <a:ext cx="1728191" cy="1150157"/>
          </a:xfrm>
          <a:prstGeom prst="rect">
            <a:avLst/>
          </a:prstGeom>
          <a:solidFill>
            <a:schemeClr val="bg1"/>
          </a:solidFill>
          <a:ln w="12700">
            <a:noFill/>
            <a:prstDash val="sysDash"/>
            <a:miter lim="800000"/>
            <a:headEnd/>
            <a:tailEnd/>
          </a:ln>
        </p:spPr>
        <p:txBody>
          <a:bodyPr vert="horz" wrap="square" lIns="66462" tIns="66462" rIns="66462" bIns="66462" numCol="1" anchor="ctr" anchorCtr="0" compatLnSpc="1">
            <a:prstTxWarp prst="textNoShape">
              <a:avLst/>
            </a:prstTxWarp>
          </a:bodyPr>
          <a:lstStyle/>
          <a:p>
            <a:pPr algn="ctr" eaLnBrk="0" fontAlgn="base" hangingPunct="0">
              <a:spcBef>
                <a:spcPct val="0"/>
              </a:spcBef>
              <a:spcAft>
                <a:spcPct val="0"/>
              </a:spcAft>
            </a:pPr>
            <a:endParaRPr lang="en-US" altLang="ja-JP" sz="1015"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ja-JP" altLang="en-US" sz="1015"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男女雇用機会均等法</a:t>
            </a:r>
            <a:endParaRPr lang="en-US" altLang="ja-JP" sz="1015"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に基づく助言・指導等　　</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en-US" altLang="ja-JP"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7</a:t>
            </a:r>
            <a:r>
              <a:rPr lang="ja-JP" altLang="en-US"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件</a:t>
            </a:r>
            <a:r>
              <a:rPr lang="ja-JP" altLang="en-US"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0.5</a:t>
            </a:r>
            <a:r>
              <a:rPr lang="ja-JP" altLang="en-US"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endParaRPr lang="en-US"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ja-JP" altLang="en-US" sz="1015" dirty="0">
                <a:latin typeface="HGPｺﾞｼｯｸM" panose="020B0600000000000000" pitchFamily="50" charset="-128"/>
                <a:ea typeface="HGPｺﾞｼｯｸM" panose="020B0600000000000000" pitchFamily="50" charset="-128"/>
                <a:cs typeface="ＭＳ Ｐゴシック" pitchFamily="50" charset="-128"/>
              </a:rPr>
              <a:t>（セクシャルハラスメント等）</a:t>
            </a:r>
            <a:endParaRPr lang="ja-JP" altLang="ja-JP" sz="1015" dirty="0">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14" name="左中かっこ 213"/>
          <p:cNvSpPr/>
          <p:nvPr/>
        </p:nvSpPr>
        <p:spPr>
          <a:xfrm rot="5400000">
            <a:off x="4205470" y="1379447"/>
            <a:ext cx="656190" cy="7546996"/>
          </a:xfrm>
          <a:prstGeom prst="leftBrace">
            <a:avLst>
              <a:gd name="adj1" fmla="val 41472"/>
              <a:gd name="adj2" fmla="val 51725"/>
            </a:avLst>
          </a:prstGeom>
        </p:spPr>
        <p:style>
          <a:lnRef idx="1">
            <a:schemeClr val="dk1"/>
          </a:lnRef>
          <a:fillRef idx="0">
            <a:schemeClr val="dk1"/>
          </a:fillRef>
          <a:effectRef idx="0">
            <a:schemeClr val="dk1"/>
          </a:effectRef>
          <a:fontRef idx="minor">
            <a:schemeClr val="tx1"/>
          </a:fontRef>
        </p:style>
        <p:txBody>
          <a:bodyPr rtlCol="0" anchor="ctr"/>
          <a:lstStyle/>
          <a:p>
            <a:pPr algn="ctr" eaLnBrk="0" fontAlgn="base" hangingPunct="0">
              <a:spcBef>
                <a:spcPct val="0"/>
              </a:spcBef>
              <a:spcAft>
                <a:spcPct val="0"/>
              </a:spcAft>
            </a:pPr>
            <a:endParaRPr lang="ja-JP" altLang="en-US" sz="1662">
              <a:solidFill>
                <a:prstClr val="black"/>
              </a:solidFill>
            </a:endParaRPr>
          </a:p>
        </p:txBody>
      </p:sp>
      <p:sp>
        <p:nvSpPr>
          <p:cNvPr id="192" name="テキスト ボックス 44"/>
          <p:cNvSpPr txBox="1">
            <a:spLocks noChangeArrowheads="1"/>
          </p:cNvSpPr>
          <p:nvPr/>
        </p:nvSpPr>
        <p:spPr bwMode="auto">
          <a:xfrm>
            <a:off x="4771407" y="1607344"/>
            <a:ext cx="4297028" cy="3192267"/>
          </a:xfrm>
          <a:prstGeom prst="rect">
            <a:avLst/>
          </a:prstGeom>
          <a:pattFill prst="dkUpDiag">
            <a:fgClr>
              <a:srgbClr val="002060"/>
            </a:fgClr>
            <a:bgClr>
              <a:schemeClr val="bg1"/>
            </a:bgClr>
          </a:pattFill>
          <a:ln w="12700">
            <a:solidFill>
              <a:schemeClr val="tx1"/>
            </a:solidFill>
            <a:prstDash val="solid"/>
            <a:miter lim="800000"/>
            <a:headEnd/>
            <a:tailEnd/>
          </a:ln>
        </p:spPr>
        <p:txBody>
          <a:bodyPr vert="horz" wrap="square" lIns="66462" tIns="66462" rIns="66462" bIns="66462" numCol="1" anchor="t" anchorCtr="0" compatLnSpc="1">
            <a:prstTxWarp prst="textNoShape">
              <a:avLst/>
            </a:prstTxWarp>
          </a:bodyPr>
          <a:lstStyle/>
          <a:p>
            <a:pPr eaLnBrk="0" fontAlgn="base" hangingPunct="0">
              <a:lnSpc>
                <a:spcPts val="1200"/>
              </a:lnSpc>
              <a:spcBef>
                <a:spcPct val="0"/>
              </a:spcBef>
              <a:spcAft>
                <a:spcPct val="0"/>
              </a:spcAft>
            </a:pPr>
            <a:endParaRPr lang="en-US" altLang="ja-JP"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98" name="テキスト ボックス 44"/>
          <p:cNvSpPr txBox="1">
            <a:spLocks noChangeArrowheads="1"/>
          </p:cNvSpPr>
          <p:nvPr/>
        </p:nvSpPr>
        <p:spPr bwMode="auto">
          <a:xfrm>
            <a:off x="1637920" y="5084834"/>
            <a:ext cx="2136463" cy="338234"/>
          </a:xfrm>
          <a:prstGeom prst="rect">
            <a:avLst/>
          </a:prstGeom>
          <a:noFill/>
          <a:ln w="12700">
            <a:noFill/>
            <a:prstDash val="dash"/>
            <a:miter lim="800000"/>
            <a:headEnd/>
            <a:tailEnd/>
          </a:ln>
        </p:spPr>
        <p:txBody>
          <a:bodyPr vert="horz" wrap="square" lIns="66462" tIns="66462" rIns="66462" bIns="66462" numCol="1" anchor="t" anchorCtr="0" compatLnSpc="1">
            <a:prstTxWarp prst="textNoShape">
              <a:avLst/>
            </a:prstTxWarp>
          </a:bodyPr>
          <a:lstStyle/>
          <a:p>
            <a:pPr eaLnBrk="0" fontAlgn="base" hangingPunct="0">
              <a:lnSpc>
                <a:spcPts val="1200"/>
              </a:lnSpc>
              <a:spcBef>
                <a:spcPct val="0"/>
              </a:spcBef>
              <a:spcAft>
                <a:spcPct val="0"/>
              </a:spcAft>
            </a:pP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○労働局で行った措置　</a:t>
            </a:r>
            <a:r>
              <a:rPr lang="en-US" altLang="ja-JP" sz="1015"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1,338</a:t>
            </a:r>
            <a:r>
              <a:rPr lang="ja-JP" altLang="en-US" sz="1015"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件</a:t>
            </a:r>
            <a:endParaRPr lang="en-US" altLang="ja-JP" sz="1015"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eaLnBrk="0" fontAlgn="base" hangingPunct="0">
              <a:lnSpc>
                <a:spcPts val="1200"/>
              </a:lnSpc>
              <a:spcBef>
                <a:spcPct val="0"/>
              </a:spcBef>
              <a:spcAft>
                <a:spcPct val="0"/>
              </a:spcAft>
            </a:pP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　</a:t>
            </a:r>
            <a:endPar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01" name="テキスト ボックス 44"/>
          <p:cNvSpPr txBox="1">
            <a:spLocks noChangeArrowheads="1"/>
          </p:cNvSpPr>
          <p:nvPr/>
        </p:nvSpPr>
        <p:spPr bwMode="auto">
          <a:xfrm>
            <a:off x="1182095" y="702958"/>
            <a:ext cx="2803247" cy="399222"/>
          </a:xfrm>
          <a:prstGeom prst="rect">
            <a:avLst/>
          </a:prstGeom>
          <a:noFill/>
          <a:ln w="12700">
            <a:noFill/>
            <a:prstDash val="dash"/>
            <a:miter lim="800000"/>
            <a:headEnd/>
            <a:tailEnd/>
          </a:ln>
        </p:spPr>
        <p:txBody>
          <a:bodyPr vert="horz" wrap="square" lIns="66462" tIns="66462" rIns="66462" bIns="66462" numCol="1" anchor="ctr" anchorCtr="0" compatLnSpc="1">
            <a:prstTxWarp prst="textNoShape">
              <a:avLst/>
            </a:prstTxWarp>
          </a:bodyPr>
          <a:lstStyle/>
          <a:p>
            <a:pPr eaLnBrk="0" fontAlgn="base" hangingPunct="0">
              <a:lnSpc>
                <a:spcPts val="1200"/>
              </a:lnSpc>
              <a:spcBef>
                <a:spcPct val="0"/>
              </a:spcBef>
              <a:spcAft>
                <a:spcPct val="0"/>
              </a:spcAft>
            </a:pP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○通報・届出が寄せられた事業所　</a:t>
            </a:r>
            <a:r>
              <a:rPr lang="en-US" altLang="ja-JP" sz="1015"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1,483</a:t>
            </a:r>
            <a:r>
              <a:rPr lang="ja-JP" altLang="en-US" sz="1015"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事業所</a:t>
            </a:r>
            <a:endParaRPr lang="en-US" altLang="ja-JP" sz="1015"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eaLnBrk="0" fontAlgn="base" hangingPunct="0">
              <a:lnSpc>
                <a:spcPts val="1200"/>
              </a:lnSpc>
              <a:spcBef>
                <a:spcPct val="0"/>
              </a:spcBef>
              <a:spcAft>
                <a:spcPct val="0"/>
              </a:spcAft>
            </a:pP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○通報・届出対象の障害者　　　　　</a:t>
            </a:r>
            <a:r>
              <a:rPr lang="en-US" altLang="ja-JP" sz="1015"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2,454</a:t>
            </a:r>
            <a:r>
              <a:rPr lang="ja-JP" altLang="en-US" sz="1015"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人</a:t>
            </a:r>
            <a:r>
              <a:rPr lang="ja-JP" altLang="en-US"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　</a:t>
            </a:r>
            <a:endParaRPr lang="en-US" altLang="ja-JP"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grpSp>
        <p:nvGrpSpPr>
          <p:cNvPr id="235" name="グループ化 234"/>
          <p:cNvGrpSpPr/>
          <p:nvPr/>
        </p:nvGrpSpPr>
        <p:grpSpPr>
          <a:xfrm>
            <a:off x="4892655" y="1689121"/>
            <a:ext cx="4067227" cy="533993"/>
            <a:chOff x="5107720" y="1241987"/>
            <a:chExt cx="4567518" cy="578492"/>
          </a:xfrm>
        </p:grpSpPr>
        <p:sp>
          <p:nvSpPr>
            <p:cNvPr id="79" name="テキスト ボックス 44"/>
            <p:cNvSpPr txBox="1">
              <a:spLocks noChangeArrowheads="1"/>
            </p:cNvSpPr>
            <p:nvPr/>
          </p:nvSpPr>
          <p:spPr bwMode="auto">
            <a:xfrm>
              <a:off x="5107720" y="1241987"/>
              <a:ext cx="983515" cy="578492"/>
            </a:xfrm>
            <a:prstGeom prst="rect">
              <a:avLst/>
            </a:prstGeom>
            <a:solidFill>
              <a:schemeClr val="bg1"/>
            </a:solidFill>
            <a:ln w="12700">
              <a:noFill/>
              <a:miter lim="800000"/>
              <a:headEnd/>
              <a:tailEnd/>
            </a:ln>
          </p:spPr>
          <p:txBody>
            <a:bodyPr vert="horz" wrap="square" lIns="66462" tIns="66462" rIns="66462" bIns="66462" numCol="1" anchor="t" anchorCtr="0" compatLnSpc="1">
              <a:prstTxWarp prst="textNoShape">
                <a:avLst/>
              </a:prstTxWarp>
            </a:bodyPr>
            <a:lstStyle/>
            <a:p>
              <a:pPr algn="ctr" fontAlgn="base">
                <a:spcBef>
                  <a:spcPct val="0"/>
                </a:spcBef>
                <a:spcAft>
                  <a:spcPct val="0"/>
                </a:spcAft>
              </a:pP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身体的虐待</a:t>
              </a:r>
              <a:endPar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en-US" altLang="ja-JP"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80</a:t>
              </a:r>
              <a:r>
                <a:rPr lang="ja-JP" altLang="en-US"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ja-JP" altLang="en-US"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5.7</a:t>
              </a:r>
              <a:r>
                <a:rPr lang="ja-JP" altLang="en-US"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16" name="テキスト ボックス 44"/>
            <p:cNvSpPr txBox="1">
              <a:spLocks noChangeArrowheads="1"/>
            </p:cNvSpPr>
            <p:nvPr/>
          </p:nvSpPr>
          <p:spPr bwMode="auto">
            <a:xfrm>
              <a:off x="6009504" y="1241987"/>
              <a:ext cx="3665734" cy="578492"/>
            </a:xfrm>
            <a:prstGeom prst="rect">
              <a:avLst/>
            </a:prstGeom>
            <a:solidFill>
              <a:schemeClr val="bg1"/>
            </a:solidFill>
            <a:ln w="12700">
              <a:noFill/>
              <a:miter lim="800000"/>
              <a:headEnd/>
              <a:tailEnd/>
            </a:ln>
          </p:spPr>
          <p:txBody>
            <a:bodyPr vert="horz" wrap="square" lIns="66462" tIns="66462" rIns="66462" bIns="66462" numCol="1" anchor="t" anchorCtr="0" compatLnSpc="1">
              <a:prstTxWarp prst="textNoShape">
                <a:avLst/>
              </a:prstTxWarp>
            </a:bodyPr>
            <a:lstStyle/>
            <a:p>
              <a:pPr algn="ctr" fontAlgn="base">
                <a:spcBef>
                  <a:spcPct val="0"/>
                </a:spcBef>
                <a:spcAft>
                  <a:spcPct val="0"/>
                </a:spcAft>
              </a:pPr>
              <a:endParaRPr lang="ja-JP"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grpSp>
      <p:sp>
        <p:nvSpPr>
          <p:cNvPr id="150" name="対角する 2 つの角を丸めた四角形 149"/>
          <p:cNvSpPr/>
          <p:nvPr/>
        </p:nvSpPr>
        <p:spPr>
          <a:xfrm>
            <a:off x="3851930" y="5082553"/>
            <a:ext cx="3428305" cy="299110"/>
          </a:xfrm>
          <a:prstGeom prst="round2DiagRect">
            <a:avLst>
              <a:gd name="adj1" fmla="val 0"/>
              <a:gd name="adj2"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marL="167058" indent="-167058" eaLnBrk="0" fontAlgn="base" hangingPunct="0">
              <a:spcBef>
                <a:spcPct val="0"/>
              </a:spcBef>
              <a:spcAft>
                <a:spcPct val="0"/>
              </a:spcAft>
            </a:pPr>
            <a:r>
              <a:rPr lang="en-US" altLang="ja-JP" sz="831" dirty="0">
                <a:solidFill>
                  <a:prstClr val="black"/>
                </a:solidFill>
                <a:latin typeface="HGPｺﾞｼｯｸM" panose="020B0600000000000000" pitchFamily="50" charset="-128"/>
                <a:ea typeface="HGPｺﾞｼｯｸM" panose="020B0600000000000000" pitchFamily="50" charset="-128"/>
              </a:rPr>
              <a:t>※</a:t>
            </a:r>
            <a:r>
              <a:rPr lang="ja-JP" altLang="en-US" sz="831" dirty="0">
                <a:solidFill>
                  <a:prstClr val="black"/>
                </a:solidFill>
                <a:latin typeface="HGPｺﾞｼｯｸM" panose="020B0600000000000000" pitchFamily="50" charset="-128"/>
                <a:ea typeface="HGPｺﾞｼｯｸM" panose="020B0600000000000000" pitchFamily="50" charset="-128"/>
              </a:rPr>
              <a:t>　平成</a:t>
            </a:r>
            <a:r>
              <a:rPr lang="en-US" altLang="ja-JP" sz="831" dirty="0">
                <a:solidFill>
                  <a:prstClr val="black"/>
                </a:solidFill>
                <a:latin typeface="HGPｺﾞｼｯｸM" panose="020B0600000000000000" pitchFamily="50" charset="-128"/>
                <a:ea typeface="HGPｺﾞｼｯｸM" panose="020B0600000000000000" pitchFamily="50" charset="-128"/>
              </a:rPr>
              <a:t>29</a:t>
            </a:r>
            <a:r>
              <a:rPr lang="ja-JP" altLang="en-US" sz="831" dirty="0">
                <a:solidFill>
                  <a:prstClr val="black"/>
                </a:solidFill>
                <a:latin typeface="HGPｺﾞｼｯｸM" panose="020B0600000000000000" pitchFamily="50" charset="-128"/>
                <a:ea typeface="HGPｺﾞｼｯｸM" panose="020B0600000000000000" pitchFamily="50" charset="-128"/>
              </a:rPr>
              <a:t>年度以前に通報・届出が寄せられた事業所を含む。</a:t>
            </a:r>
            <a:endParaRPr lang="en-US" altLang="ja-JP" sz="831" dirty="0">
              <a:solidFill>
                <a:prstClr val="black"/>
              </a:solidFill>
              <a:latin typeface="HGPｺﾞｼｯｸM" panose="020B0600000000000000" pitchFamily="50" charset="-128"/>
              <a:ea typeface="HGPｺﾞｼｯｸM" panose="020B0600000000000000" pitchFamily="50" charset="-128"/>
            </a:endParaRPr>
          </a:p>
        </p:txBody>
      </p:sp>
      <p:sp>
        <p:nvSpPr>
          <p:cNvPr id="161" name="テキスト ボックス 160"/>
          <p:cNvSpPr txBox="1"/>
          <p:nvPr/>
        </p:nvSpPr>
        <p:spPr>
          <a:xfrm>
            <a:off x="4704944" y="4764185"/>
            <a:ext cx="1080942" cy="400110"/>
          </a:xfrm>
          <a:prstGeom prst="rect">
            <a:avLst/>
          </a:prstGeom>
          <a:noFill/>
        </p:spPr>
        <p:txBody>
          <a:bodyPr wrap="square" rtlCol="0">
            <a:spAutoFit/>
          </a:bodyPr>
          <a:lstStyle/>
          <a:p>
            <a:pPr eaLnBrk="0" fontAlgn="base" hangingPunct="0">
              <a:lnSpc>
                <a:spcPts val="1200"/>
              </a:lnSpc>
              <a:spcBef>
                <a:spcPct val="0"/>
              </a:spcBef>
              <a:spcAft>
                <a:spcPct val="0"/>
              </a:spcAft>
            </a:pPr>
            <a:r>
              <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lang="ja-JP" altLang="en-US"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虐待数延べ合計</a:t>
            </a:r>
            <a:endPar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r" eaLnBrk="0" fontAlgn="base" hangingPunct="0">
              <a:lnSpc>
                <a:spcPts val="1200"/>
              </a:lnSpc>
              <a:spcBef>
                <a:spcPct val="0"/>
              </a:spcBef>
              <a:spcAft>
                <a:spcPct val="0"/>
              </a:spcAft>
            </a:pPr>
            <a:r>
              <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1,392</a:t>
            </a:r>
            <a:r>
              <a:rPr lang="ja-JP" altLang="en-US"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62" name="テキスト ボックス 161"/>
          <p:cNvSpPr txBox="1"/>
          <p:nvPr/>
        </p:nvSpPr>
        <p:spPr>
          <a:xfrm>
            <a:off x="3043225" y="4758379"/>
            <a:ext cx="1063495" cy="400110"/>
          </a:xfrm>
          <a:prstGeom prst="rect">
            <a:avLst/>
          </a:prstGeom>
          <a:noFill/>
        </p:spPr>
        <p:txBody>
          <a:bodyPr wrap="square" rtlCol="0">
            <a:spAutoFit/>
          </a:bodyPr>
          <a:lstStyle/>
          <a:p>
            <a:pPr eaLnBrk="0" fontAlgn="base" hangingPunct="0">
              <a:lnSpc>
                <a:spcPts val="1200"/>
              </a:lnSpc>
              <a:spcBef>
                <a:spcPct val="0"/>
              </a:spcBef>
              <a:spcAft>
                <a:spcPct val="0"/>
              </a:spcAft>
            </a:pPr>
            <a:r>
              <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lang="ja-JP" altLang="en-US"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虐待数延べ合計</a:t>
            </a:r>
            <a:endPar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r" eaLnBrk="0" fontAlgn="base" hangingPunct="0">
              <a:lnSpc>
                <a:spcPts val="1200"/>
              </a:lnSpc>
              <a:spcBef>
                <a:spcPct val="0"/>
              </a:spcBef>
              <a:spcAft>
                <a:spcPct val="0"/>
              </a:spcAft>
            </a:pPr>
            <a:r>
              <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2,888</a:t>
            </a:r>
            <a:r>
              <a:rPr lang="ja-JP" altLang="en-US"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68" name="下矢印 67"/>
          <p:cNvSpPr/>
          <p:nvPr/>
        </p:nvSpPr>
        <p:spPr>
          <a:xfrm rot="16200000">
            <a:off x="431408" y="1762314"/>
            <a:ext cx="657320" cy="510936"/>
          </a:xfrm>
          <a:prstGeom prst="downArrow">
            <a:avLst>
              <a:gd name="adj1" fmla="val 74315"/>
              <a:gd name="adj2" fmla="val 17086"/>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ja-JP" altLang="en-US" sz="1662">
              <a:solidFill>
                <a:prstClr val="white"/>
              </a:solidFill>
            </a:endParaRPr>
          </a:p>
        </p:txBody>
      </p:sp>
      <p:sp>
        <p:nvSpPr>
          <p:cNvPr id="69" name="対角する 2 つの角を丸めた四角形 68"/>
          <p:cNvSpPr/>
          <p:nvPr/>
        </p:nvSpPr>
        <p:spPr>
          <a:xfrm>
            <a:off x="47251" y="699080"/>
            <a:ext cx="1149103" cy="433357"/>
          </a:xfrm>
          <a:prstGeom prst="round2DiagRect">
            <a:avLst>
              <a:gd name="adj1" fmla="val 50000"/>
              <a:gd name="adj2" fmla="val 0"/>
            </a:avLst>
          </a:prstGeom>
          <a:solidFill>
            <a:schemeClr val="tx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0" fontAlgn="base" hangingPunct="0">
              <a:spcBef>
                <a:spcPct val="0"/>
              </a:spcBef>
              <a:spcAft>
                <a:spcPct val="0"/>
              </a:spcAft>
            </a:pPr>
            <a:r>
              <a:rPr lang="ja-JP" altLang="en-US" sz="1108" b="1" dirty="0">
                <a:solidFill>
                  <a:prstClr val="white"/>
                </a:solidFill>
                <a:latin typeface="HGPｺﾞｼｯｸM" panose="020B0600000000000000" pitchFamily="50" charset="-128"/>
                <a:ea typeface="HGPｺﾞｼｯｸM" panose="020B0600000000000000" pitchFamily="50" charset="-128"/>
              </a:rPr>
              <a:t>通報・届出</a:t>
            </a:r>
            <a:endParaRPr lang="en-US" altLang="ja-JP" sz="1108" b="1" dirty="0">
              <a:solidFill>
                <a:prstClr val="white"/>
              </a:solidFill>
              <a:latin typeface="HGPｺﾞｼｯｸM" panose="020B0600000000000000" pitchFamily="50" charset="-128"/>
              <a:ea typeface="HGPｺﾞｼｯｸM" panose="020B0600000000000000" pitchFamily="50" charset="-128"/>
            </a:endParaRPr>
          </a:p>
        </p:txBody>
      </p:sp>
      <p:sp>
        <p:nvSpPr>
          <p:cNvPr id="70" name="対角する 2 つの角を丸めた四角形 69"/>
          <p:cNvSpPr/>
          <p:nvPr/>
        </p:nvSpPr>
        <p:spPr>
          <a:xfrm>
            <a:off x="47242" y="5008225"/>
            <a:ext cx="1560040" cy="281914"/>
          </a:xfrm>
          <a:prstGeom prst="round2DiagRect">
            <a:avLst>
              <a:gd name="adj1" fmla="val 50000"/>
              <a:gd name="adj2" fmla="val 0"/>
            </a:avLst>
          </a:prstGeom>
          <a:solidFill>
            <a:schemeClr val="tx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0" fontAlgn="base" hangingPunct="0">
              <a:spcBef>
                <a:spcPct val="0"/>
              </a:spcBef>
              <a:spcAft>
                <a:spcPct val="0"/>
              </a:spcAft>
            </a:pPr>
            <a:r>
              <a:rPr lang="ja-JP" altLang="en-US" sz="1108" b="1" dirty="0">
                <a:solidFill>
                  <a:prstClr val="white"/>
                </a:solidFill>
                <a:latin typeface="HGPｺﾞｼｯｸM" panose="020B0600000000000000" pitchFamily="50" charset="-128"/>
                <a:ea typeface="HGPｺﾞｼｯｸM" panose="020B0600000000000000" pitchFamily="50" charset="-128"/>
              </a:rPr>
              <a:t>労働局での対応</a:t>
            </a:r>
            <a:endParaRPr lang="en-US" altLang="ja-JP" sz="1108" b="1" dirty="0">
              <a:solidFill>
                <a:prstClr val="white"/>
              </a:solidFill>
              <a:latin typeface="HGPｺﾞｼｯｸM" panose="020B0600000000000000" pitchFamily="50" charset="-128"/>
              <a:ea typeface="HGPｺﾞｼｯｸM" panose="020B0600000000000000" pitchFamily="50" charset="-128"/>
            </a:endParaRPr>
          </a:p>
        </p:txBody>
      </p:sp>
      <p:sp>
        <p:nvSpPr>
          <p:cNvPr id="94" name="下矢印 93"/>
          <p:cNvSpPr/>
          <p:nvPr/>
        </p:nvSpPr>
        <p:spPr>
          <a:xfrm rot="16200000">
            <a:off x="244745" y="2720578"/>
            <a:ext cx="641952" cy="122265"/>
          </a:xfrm>
          <a:prstGeom prst="downArrow">
            <a:avLst>
              <a:gd name="adj1" fmla="val 73184"/>
              <a:gd name="adj2" fmla="val 49334"/>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ja-JP" altLang="en-US" sz="1662">
              <a:solidFill>
                <a:prstClr val="white"/>
              </a:solidFill>
            </a:endParaRPr>
          </a:p>
        </p:txBody>
      </p:sp>
      <p:sp>
        <p:nvSpPr>
          <p:cNvPr id="99" name="下矢印 98"/>
          <p:cNvSpPr/>
          <p:nvPr/>
        </p:nvSpPr>
        <p:spPr>
          <a:xfrm rot="16200000">
            <a:off x="1876494" y="1471421"/>
            <a:ext cx="621822" cy="1801879"/>
          </a:xfrm>
          <a:prstGeom prst="downArrow">
            <a:avLst>
              <a:gd name="adj1" fmla="val 72052"/>
              <a:gd name="adj2" fmla="val 1510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ja-JP" altLang="en-US" sz="1662" dirty="0">
              <a:solidFill>
                <a:prstClr val="white"/>
              </a:solidFill>
            </a:endParaRPr>
          </a:p>
        </p:txBody>
      </p:sp>
      <p:sp>
        <p:nvSpPr>
          <p:cNvPr id="103" name="テキスト ボックス 102"/>
          <p:cNvSpPr txBox="1"/>
          <p:nvPr/>
        </p:nvSpPr>
        <p:spPr>
          <a:xfrm>
            <a:off x="2080564" y="2240945"/>
            <a:ext cx="827342" cy="262829"/>
          </a:xfrm>
          <a:prstGeom prst="rect">
            <a:avLst/>
          </a:prstGeom>
          <a:solidFill>
            <a:schemeClr val="bg1"/>
          </a:solidFill>
        </p:spPr>
        <p:txBody>
          <a:bodyPr wrap="none" rtlCol="0" anchor="ctr">
            <a:spAutoFit/>
          </a:bodyPr>
          <a:lstStyle/>
          <a:p>
            <a:pPr eaLnBrk="0" fontAlgn="base" hangingPunct="0">
              <a:spcBef>
                <a:spcPct val="0"/>
              </a:spcBef>
              <a:spcAft>
                <a:spcPct val="0"/>
              </a:spcAft>
            </a:pPr>
            <a:r>
              <a:rPr lang="en-US" altLang="ja-JP" sz="1108" spc="-46" dirty="0">
                <a:solidFill>
                  <a:prstClr val="black"/>
                </a:solidFill>
                <a:latin typeface="HGSｺﾞｼｯｸM" panose="020B0600000000000000" pitchFamily="50" charset="-128"/>
                <a:ea typeface="HGSｺﾞｼｯｸM" panose="020B0600000000000000" pitchFamily="50" charset="-128"/>
              </a:rPr>
              <a:t>199</a:t>
            </a:r>
            <a:r>
              <a:rPr lang="ja-JP" altLang="en-US" sz="1108" spc="-46" dirty="0">
                <a:solidFill>
                  <a:prstClr val="black"/>
                </a:solidFill>
                <a:latin typeface="HGSｺﾞｼｯｸM" panose="020B0600000000000000" pitchFamily="50" charset="-128"/>
                <a:ea typeface="HGSｺﾞｼｯｸM" panose="020B0600000000000000" pitchFamily="50" charset="-128"/>
              </a:rPr>
              <a:t>事業所</a:t>
            </a:r>
          </a:p>
        </p:txBody>
      </p:sp>
      <p:sp>
        <p:nvSpPr>
          <p:cNvPr id="109" name="テキスト ボックス 108"/>
          <p:cNvSpPr txBox="1"/>
          <p:nvPr/>
        </p:nvSpPr>
        <p:spPr>
          <a:xfrm>
            <a:off x="1319259" y="2264227"/>
            <a:ext cx="317180" cy="216254"/>
          </a:xfrm>
          <a:prstGeom prst="rect">
            <a:avLst/>
          </a:prstGeom>
          <a:solidFill>
            <a:schemeClr val="bg1"/>
          </a:solidFill>
        </p:spPr>
        <p:txBody>
          <a:bodyPr wrap="none" lIns="33231" tIns="33231" rIns="33231" bIns="33231" rtlCol="0" anchor="ctr">
            <a:spAutoFit/>
          </a:bodyPr>
          <a:lstStyle/>
          <a:p>
            <a:pPr eaLnBrk="0" fontAlgn="base" hangingPunct="0">
              <a:spcBef>
                <a:spcPct val="0"/>
              </a:spcBef>
              <a:spcAft>
                <a:spcPct val="0"/>
              </a:spcAft>
            </a:pPr>
            <a:r>
              <a:rPr lang="ja-JP" altLang="en-US" sz="969" dirty="0">
                <a:solidFill>
                  <a:prstClr val="black"/>
                </a:solidFill>
                <a:latin typeface="HGSｺﾞｼｯｸM" panose="020B0600000000000000" pitchFamily="50" charset="-128"/>
                <a:ea typeface="HGSｺﾞｼｯｸM" panose="020B0600000000000000" pitchFamily="50" charset="-128"/>
              </a:rPr>
              <a:t>報告</a:t>
            </a:r>
          </a:p>
        </p:txBody>
      </p:sp>
      <p:sp>
        <p:nvSpPr>
          <p:cNvPr id="110" name="テキスト ボックス 109"/>
          <p:cNvSpPr txBox="1"/>
          <p:nvPr/>
        </p:nvSpPr>
        <p:spPr>
          <a:xfrm>
            <a:off x="559203" y="1828039"/>
            <a:ext cx="326798" cy="379504"/>
          </a:xfrm>
          <a:prstGeom prst="rect">
            <a:avLst/>
          </a:prstGeom>
          <a:solidFill>
            <a:schemeClr val="bg1"/>
          </a:solidFill>
        </p:spPr>
        <p:txBody>
          <a:bodyPr wrap="none" lIns="33231" tIns="33231" rIns="33231" bIns="33231" rtlCol="0" anchor="ctr">
            <a:spAutoFit/>
          </a:bodyPr>
          <a:lstStyle/>
          <a:p>
            <a:pPr eaLnBrk="0" fontAlgn="base" hangingPunct="0">
              <a:spcBef>
                <a:spcPct val="0"/>
              </a:spcBef>
              <a:spcAft>
                <a:spcPct val="0"/>
              </a:spcAft>
            </a:pPr>
            <a:r>
              <a:rPr lang="ja-JP" altLang="en-US" sz="1015" dirty="0">
                <a:solidFill>
                  <a:prstClr val="black"/>
                </a:solidFill>
                <a:latin typeface="HGSｺﾞｼｯｸM" panose="020B0600000000000000" pitchFamily="50" charset="-128"/>
                <a:ea typeface="HGSｺﾞｼｯｸM" panose="020B0600000000000000" pitchFamily="50" charset="-128"/>
              </a:rPr>
              <a:t>通報</a:t>
            </a:r>
            <a:endParaRPr lang="en-US" altLang="ja-JP" sz="1015" dirty="0">
              <a:solidFill>
                <a:prstClr val="black"/>
              </a:solidFill>
              <a:latin typeface="HGSｺﾞｼｯｸM" panose="020B0600000000000000" pitchFamily="50" charset="-128"/>
              <a:ea typeface="HGSｺﾞｼｯｸM" panose="020B0600000000000000" pitchFamily="50" charset="-128"/>
            </a:endParaRPr>
          </a:p>
          <a:p>
            <a:pPr eaLnBrk="0" fontAlgn="base" hangingPunct="0">
              <a:spcBef>
                <a:spcPct val="0"/>
              </a:spcBef>
              <a:spcAft>
                <a:spcPct val="0"/>
              </a:spcAft>
            </a:pPr>
            <a:r>
              <a:rPr lang="ja-JP" altLang="en-US" sz="1015" dirty="0">
                <a:solidFill>
                  <a:prstClr val="black"/>
                </a:solidFill>
                <a:latin typeface="HGSｺﾞｼｯｸM" panose="020B0600000000000000" pitchFamily="50" charset="-128"/>
                <a:ea typeface="HGSｺﾞｼｯｸM" panose="020B0600000000000000" pitchFamily="50" charset="-128"/>
              </a:rPr>
              <a:t>届出</a:t>
            </a:r>
          </a:p>
        </p:txBody>
      </p:sp>
      <p:sp>
        <p:nvSpPr>
          <p:cNvPr id="119" name="下矢印 118"/>
          <p:cNvSpPr/>
          <p:nvPr/>
        </p:nvSpPr>
        <p:spPr>
          <a:xfrm rot="16200000">
            <a:off x="1464041" y="2121869"/>
            <a:ext cx="664857" cy="2583751"/>
          </a:xfrm>
          <a:prstGeom prst="downArrow">
            <a:avLst>
              <a:gd name="adj1" fmla="val 74315"/>
              <a:gd name="adj2" fmla="val 11796"/>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ja-JP" altLang="en-US" sz="1662">
              <a:solidFill>
                <a:prstClr val="white"/>
              </a:solidFill>
            </a:endParaRPr>
          </a:p>
        </p:txBody>
      </p:sp>
      <p:sp>
        <p:nvSpPr>
          <p:cNvPr id="120" name="テキスト ボックス 119"/>
          <p:cNvSpPr txBox="1"/>
          <p:nvPr/>
        </p:nvSpPr>
        <p:spPr>
          <a:xfrm>
            <a:off x="2082668" y="3280567"/>
            <a:ext cx="927754" cy="262829"/>
          </a:xfrm>
          <a:prstGeom prst="rect">
            <a:avLst/>
          </a:prstGeom>
          <a:solidFill>
            <a:schemeClr val="bg1"/>
          </a:solidFill>
        </p:spPr>
        <p:txBody>
          <a:bodyPr wrap="none" rtlCol="0" anchor="ctr">
            <a:spAutoFit/>
          </a:bodyPr>
          <a:lstStyle/>
          <a:p>
            <a:pPr eaLnBrk="0" fontAlgn="base" hangingPunct="0">
              <a:spcBef>
                <a:spcPct val="0"/>
              </a:spcBef>
              <a:spcAft>
                <a:spcPct val="0"/>
              </a:spcAft>
            </a:pPr>
            <a:r>
              <a:rPr lang="en-US" altLang="ja-JP" sz="1108" spc="-46" dirty="0">
                <a:solidFill>
                  <a:prstClr val="black"/>
                </a:solidFill>
                <a:latin typeface="HGSｺﾞｼｯｸM" panose="020B0600000000000000" pitchFamily="50" charset="-128"/>
                <a:ea typeface="HGSｺﾞｼｯｸM" panose="020B0600000000000000" pitchFamily="50" charset="-128"/>
              </a:rPr>
              <a:t>1,049</a:t>
            </a:r>
            <a:r>
              <a:rPr lang="ja-JP" altLang="en-US" sz="1108" spc="-46" dirty="0">
                <a:solidFill>
                  <a:prstClr val="black"/>
                </a:solidFill>
                <a:latin typeface="HGSｺﾞｼｯｸM" panose="020B0600000000000000" pitchFamily="50" charset="-128"/>
                <a:ea typeface="HGSｺﾞｼｯｸM" panose="020B0600000000000000" pitchFamily="50" charset="-128"/>
              </a:rPr>
              <a:t>事業所</a:t>
            </a:r>
            <a:endParaRPr lang="en-US" altLang="ja-JP" sz="1108" spc="-46" dirty="0">
              <a:solidFill>
                <a:prstClr val="black"/>
              </a:solidFill>
              <a:latin typeface="HGSｺﾞｼｯｸM" panose="020B0600000000000000" pitchFamily="50" charset="-128"/>
              <a:ea typeface="HGSｺﾞｼｯｸM" panose="020B0600000000000000" pitchFamily="50" charset="-128"/>
            </a:endParaRPr>
          </a:p>
        </p:txBody>
      </p:sp>
      <p:sp>
        <p:nvSpPr>
          <p:cNvPr id="121" name="テキスト ボックス 120"/>
          <p:cNvSpPr txBox="1"/>
          <p:nvPr/>
        </p:nvSpPr>
        <p:spPr>
          <a:xfrm>
            <a:off x="930716" y="3296093"/>
            <a:ext cx="326798" cy="223308"/>
          </a:xfrm>
          <a:prstGeom prst="rect">
            <a:avLst/>
          </a:prstGeom>
          <a:solidFill>
            <a:schemeClr val="bg1"/>
          </a:solidFill>
        </p:spPr>
        <p:txBody>
          <a:bodyPr wrap="none" lIns="33231" tIns="33231" rIns="33231" bIns="33231" rtlCol="0" anchor="ctr">
            <a:spAutoFit/>
          </a:bodyPr>
          <a:lstStyle/>
          <a:p>
            <a:pPr eaLnBrk="0" fontAlgn="base" hangingPunct="0">
              <a:spcBef>
                <a:spcPct val="0"/>
              </a:spcBef>
              <a:spcAft>
                <a:spcPct val="0"/>
              </a:spcAft>
            </a:pPr>
            <a:r>
              <a:rPr lang="ja-JP" altLang="en-US" sz="1015" dirty="0">
                <a:solidFill>
                  <a:prstClr val="black"/>
                </a:solidFill>
                <a:latin typeface="HGSｺﾞｼｯｸM" panose="020B0600000000000000" pitchFamily="50" charset="-128"/>
                <a:ea typeface="HGSｺﾞｼｯｸM" panose="020B0600000000000000" pitchFamily="50" charset="-128"/>
              </a:rPr>
              <a:t>相談</a:t>
            </a:r>
          </a:p>
        </p:txBody>
      </p:sp>
      <p:sp>
        <p:nvSpPr>
          <p:cNvPr id="125" name="下矢印 124"/>
          <p:cNvSpPr/>
          <p:nvPr/>
        </p:nvSpPr>
        <p:spPr>
          <a:xfrm rot="16200000">
            <a:off x="2248077" y="3866923"/>
            <a:ext cx="601152" cy="1079377"/>
          </a:xfrm>
          <a:prstGeom prst="downArrow">
            <a:avLst>
              <a:gd name="adj1" fmla="val 74315"/>
              <a:gd name="adj2" fmla="val 1439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ja-JP" altLang="en-US" sz="1662">
              <a:solidFill>
                <a:prstClr val="white"/>
              </a:solidFill>
            </a:endParaRPr>
          </a:p>
        </p:txBody>
      </p:sp>
      <p:sp>
        <p:nvSpPr>
          <p:cNvPr id="123" name="テキスト ボックス 122"/>
          <p:cNvSpPr txBox="1"/>
          <p:nvPr/>
        </p:nvSpPr>
        <p:spPr>
          <a:xfrm>
            <a:off x="2080564" y="4275194"/>
            <a:ext cx="827342" cy="262829"/>
          </a:xfrm>
          <a:prstGeom prst="rect">
            <a:avLst/>
          </a:prstGeom>
          <a:solidFill>
            <a:schemeClr val="bg1"/>
          </a:solidFill>
        </p:spPr>
        <p:txBody>
          <a:bodyPr wrap="none" rtlCol="0" anchor="ctr">
            <a:spAutoFit/>
          </a:bodyPr>
          <a:lstStyle/>
          <a:p>
            <a:pPr eaLnBrk="0" fontAlgn="base" hangingPunct="0">
              <a:spcBef>
                <a:spcPct val="0"/>
              </a:spcBef>
              <a:spcAft>
                <a:spcPct val="0"/>
              </a:spcAft>
            </a:pPr>
            <a:r>
              <a:rPr lang="en-US" altLang="ja-JP" sz="1108" spc="-46" dirty="0">
                <a:solidFill>
                  <a:prstClr val="black"/>
                </a:solidFill>
                <a:latin typeface="HGSｺﾞｼｯｸM" panose="020B0600000000000000" pitchFamily="50" charset="-128"/>
                <a:ea typeface="HGSｺﾞｼｯｸM" panose="020B0600000000000000" pitchFamily="50" charset="-128"/>
              </a:rPr>
              <a:t>235</a:t>
            </a:r>
            <a:r>
              <a:rPr lang="ja-JP" altLang="en-US" sz="1108" spc="-46" dirty="0">
                <a:solidFill>
                  <a:prstClr val="black"/>
                </a:solidFill>
                <a:latin typeface="HGSｺﾞｼｯｸM" panose="020B0600000000000000" pitchFamily="50" charset="-128"/>
                <a:ea typeface="HGSｺﾞｼｯｸM" panose="020B0600000000000000" pitchFamily="50" charset="-128"/>
              </a:rPr>
              <a:t>事業所</a:t>
            </a:r>
            <a:endParaRPr lang="en-US" altLang="ja-JP" sz="1108" spc="-46" dirty="0">
              <a:solidFill>
                <a:prstClr val="black"/>
              </a:solidFill>
              <a:latin typeface="HGSｺﾞｼｯｸM" panose="020B0600000000000000" pitchFamily="50" charset="-128"/>
              <a:ea typeface="HGSｺﾞｼｯｸM" panose="020B0600000000000000" pitchFamily="50" charset="-128"/>
            </a:endParaRPr>
          </a:p>
        </p:txBody>
      </p:sp>
      <p:sp>
        <p:nvSpPr>
          <p:cNvPr id="93" name="テキスト ボックス 44"/>
          <p:cNvSpPr txBox="1">
            <a:spLocks noChangeArrowheads="1"/>
          </p:cNvSpPr>
          <p:nvPr/>
        </p:nvSpPr>
        <p:spPr bwMode="auto">
          <a:xfrm>
            <a:off x="626862" y="2460729"/>
            <a:ext cx="259887" cy="641952"/>
          </a:xfrm>
          <a:prstGeom prst="rect">
            <a:avLst/>
          </a:prstGeom>
          <a:solidFill>
            <a:schemeClr val="bg1"/>
          </a:solidFill>
          <a:ln w="12700">
            <a:solidFill>
              <a:srgbClr val="000000"/>
            </a:solidFill>
            <a:miter lim="800000"/>
            <a:headEnd/>
            <a:tailEnd/>
          </a:ln>
        </p:spPr>
        <p:txBody>
          <a:bodyPr vert="eaVert" wrap="square" lIns="66462" tIns="66462" rIns="66462" bIns="66462" numCol="1" anchor="ctr" anchorCtr="0" compatLnSpc="1">
            <a:prstTxWarp prst="textNoShape">
              <a:avLst/>
            </a:prstTxWarp>
          </a:bodyPr>
          <a:lstStyle/>
          <a:p>
            <a:pPr algn="ctr" fontAlgn="base">
              <a:spcBef>
                <a:spcPct val="0"/>
              </a:spcBef>
              <a:spcAft>
                <a:spcPct val="0"/>
              </a:spcAft>
            </a:pPr>
            <a:r>
              <a:rPr lang="ja-JP" altLang="en-US" sz="110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市町村</a:t>
            </a:r>
            <a:endParaRPr lang="en-US" altLang="ja-JP" sz="110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71" name="テキスト ボックス 44"/>
          <p:cNvSpPr txBox="1">
            <a:spLocks noChangeArrowheads="1"/>
          </p:cNvSpPr>
          <p:nvPr/>
        </p:nvSpPr>
        <p:spPr bwMode="auto">
          <a:xfrm>
            <a:off x="47246" y="1604719"/>
            <a:ext cx="457349" cy="3194899"/>
          </a:xfrm>
          <a:prstGeom prst="rect">
            <a:avLst/>
          </a:prstGeom>
          <a:solidFill>
            <a:schemeClr val="bg1"/>
          </a:solidFill>
          <a:ln w="12700">
            <a:solidFill>
              <a:srgbClr val="000000"/>
            </a:solidFill>
            <a:miter lim="800000"/>
            <a:headEnd/>
            <a:tailEnd/>
          </a:ln>
        </p:spPr>
        <p:txBody>
          <a:bodyPr vert="eaVert" wrap="square" lIns="66462" tIns="66462" rIns="66462" bIns="66462" numCol="1" anchor="ctr" anchorCtr="0" compatLnSpc="1">
            <a:prstTxWarp prst="textNoShape">
              <a:avLst/>
            </a:prstTxWarp>
          </a:bodyPr>
          <a:lstStyle/>
          <a:p>
            <a:pPr algn="ctr" fontAlgn="base">
              <a:spcBef>
                <a:spcPct val="0"/>
              </a:spcBef>
              <a:spcAft>
                <a:spcPct val="0"/>
              </a:spcAft>
            </a:pPr>
            <a:r>
              <a:rPr lang="ja-JP" altLang="en-US" sz="110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虐待を受けた人</a:t>
            </a:r>
            <a:endParaRPr lang="en-US" altLang="ja-JP" sz="110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ja-JP" altLang="en-US" sz="110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虐待を発見した人</a:t>
            </a:r>
            <a:endParaRPr lang="en-US" altLang="ja-JP" sz="110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pic>
        <p:nvPicPr>
          <p:cNvPr id="92" name="図 9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87" y="4259824"/>
            <a:ext cx="356659" cy="360713"/>
          </a:xfrm>
          <a:prstGeom prst="rect">
            <a:avLst/>
          </a:prstGeom>
        </p:spPr>
      </p:pic>
      <p:sp>
        <p:nvSpPr>
          <p:cNvPr id="73" name="テキスト ボックス 44"/>
          <p:cNvSpPr txBox="1">
            <a:spLocks noChangeArrowheads="1"/>
          </p:cNvSpPr>
          <p:nvPr/>
        </p:nvSpPr>
        <p:spPr bwMode="auto">
          <a:xfrm>
            <a:off x="1026582" y="1600743"/>
            <a:ext cx="259887" cy="1501940"/>
          </a:xfrm>
          <a:prstGeom prst="rect">
            <a:avLst/>
          </a:prstGeom>
          <a:noFill/>
          <a:ln w="12700">
            <a:solidFill>
              <a:srgbClr val="000000"/>
            </a:solidFill>
            <a:miter lim="800000"/>
            <a:headEnd/>
            <a:tailEnd/>
          </a:ln>
        </p:spPr>
        <p:txBody>
          <a:bodyPr vert="eaVert" wrap="square" lIns="66462" tIns="66462" rIns="66462" bIns="66462" numCol="1" anchor="ctr" anchorCtr="0" compatLnSpc="1">
            <a:prstTxWarp prst="textNoShape">
              <a:avLst/>
            </a:prstTxWarp>
          </a:bodyPr>
          <a:lstStyle/>
          <a:p>
            <a:pPr algn="ctr" fontAlgn="base">
              <a:spcBef>
                <a:spcPct val="0"/>
              </a:spcBef>
              <a:spcAft>
                <a:spcPct val="0"/>
              </a:spcAft>
            </a:pPr>
            <a:r>
              <a:rPr lang="ja-JP" altLang="en-US" sz="110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都道府県</a:t>
            </a:r>
            <a:endParaRPr lang="en-US" altLang="ja-JP" sz="110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02" name="テキスト ボックス 44"/>
          <p:cNvSpPr txBox="1">
            <a:spLocks noChangeArrowheads="1"/>
          </p:cNvSpPr>
          <p:nvPr/>
        </p:nvSpPr>
        <p:spPr bwMode="auto">
          <a:xfrm>
            <a:off x="1664575" y="1604718"/>
            <a:ext cx="347251" cy="3194901"/>
          </a:xfrm>
          <a:prstGeom prst="rect">
            <a:avLst/>
          </a:prstGeom>
          <a:solidFill>
            <a:schemeClr val="bg1"/>
          </a:solidFill>
          <a:ln w="12700">
            <a:solidFill>
              <a:srgbClr val="000000"/>
            </a:solidFill>
            <a:miter lim="800000"/>
            <a:headEnd/>
            <a:tailEnd/>
          </a:ln>
        </p:spPr>
        <p:txBody>
          <a:bodyPr vert="eaVert" wrap="square" lIns="66462" tIns="66462" rIns="66462" bIns="66462" numCol="1" anchor="ctr" anchorCtr="0" compatLnSpc="1">
            <a:prstTxWarp prst="textNoShape">
              <a:avLst/>
            </a:prstTxWarp>
          </a:bodyPr>
          <a:lstStyle/>
          <a:p>
            <a:pPr algn="ctr" fontAlgn="base">
              <a:spcBef>
                <a:spcPct val="0"/>
              </a:spcBef>
              <a:spcAft>
                <a:spcPct val="0"/>
              </a:spcAft>
            </a:pPr>
            <a:r>
              <a:rPr lang="ja-JP" altLang="en-US" sz="1292"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都道府県労働局等</a:t>
            </a:r>
            <a:endParaRPr lang="en-US" altLang="ja-JP" sz="1292"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26" name="テキスト ボックス 125"/>
          <p:cNvSpPr txBox="1"/>
          <p:nvPr/>
        </p:nvSpPr>
        <p:spPr>
          <a:xfrm>
            <a:off x="2016179" y="3896880"/>
            <a:ext cx="848094" cy="209138"/>
          </a:xfrm>
          <a:prstGeom prst="rect">
            <a:avLst/>
          </a:prstGeom>
          <a:noFill/>
        </p:spPr>
        <p:txBody>
          <a:bodyPr wrap="none" lIns="33231" tIns="33231" rIns="33231" bIns="33231" rtlCol="0" anchor="ctr">
            <a:spAutoFit/>
          </a:bodyPr>
          <a:lstStyle/>
          <a:p>
            <a:pPr eaLnBrk="0" fontAlgn="base" hangingPunct="0">
              <a:spcBef>
                <a:spcPct val="0"/>
              </a:spcBef>
              <a:spcAft>
                <a:spcPct val="0"/>
              </a:spcAft>
            </a:pPr>
            <a:r>
              <a:rPr lang="ja-JP" altLang="en-US" sz="923" b="1" u="sng" spc="-55" dirty="0">
                <a:solidFill>
                  <a:prstClr val="black"/>
                </a:solidFill>
                <a:latin typeface="HGSｺﾞｼｯｸM" panose="020B0600000000000000" pitchFamily="50" charset="-128"/>
                <a:ea typeface="HGSｺﾞｼｯｸM" panose="020B0600000000000000" pitchFamily="50" charset="-128"/>
              </a:rPr>
              <a:t>労働局等の発見</a:t>
            </a:r>
          </a:p>
        </p:txBody>
      </p:sp>
      <p:grpSp>
        <p:nvGrpSpPr>
          <p:cNvPr id="243" name="グループ化 242"/>
          <p:cNvGrpSpPr/>
          <p:nvPr/>
        </p:nvGrpSpPr>
        <p:grpSpPr>
          <a:xfrm>
            <a:off x="3109688" y="1600745"/>
            <a:ext cx="1063501" cy="3192267"/>
            <a:chOff x="3084122" y="1448386"/>
            <a:chExt cx="1152126" cy="3458289"/>
          </a:xfrm>
        </p:grpSpPr>
        <p:sp>
          <p:nvSpPr>
            <p:cNvPr id="134" name="テキスト ボックス 44"/>
            <p:cNvSpPr txBox="1">
              <a:spLocks noChangeArrowheads="1"/>
            </p:cNvSpPr>
            <p:nvPr/>
          </p:nvSpPr>
          <p:spPr bwMode="auto">
            <a:xfrm>
              <a:off x="3084122" y="1448386"/>
              <a:ext cx="1152126" cy="3458289"/>
            </a:xfrm>
            <a:prstGeom prst="rect">
              <a:avLst/>
            </a:prstGeom>
            <a:pattFill prst="dkUpDiag">
              <a:fgClr>
                <a:schemeClr val="tx2">
                  <a:lumMod val="50000"/>
                </a:schemeClr>
              </a:fgClr>
              <a:bgClr>
                <a:schemeClr val="bg1"/>
              </a:bgClr>
            </a:pattFill>
            <a:ln w="12700">
              <a:solidFill>
                <a:srgbClr val="002060"/>
              </a:solidFill>
              <a:prstDash val="solid"/>
              <a:miter lim="800000"/>
              <a:headEnd/>
              <a:tailEnd/>
            </a:ln>
          </p:spPr>
          <p:txBody>
            <a:bodyPr vert="horz" wrap="square" lIns="66462" tIns="66462" rIns="66462" bIns="66462" numCol="1" anchor="t" anchorCtr="0" compatLnSpc="1">
              <a:prstTxWarp prst="textNoShape">
                <a:avLst/>
              </a:prstTxWarp>
            </a:bodyPr>
            <a:lstStyle/>
            <a:p>
              <a:pPr eaLnBrk="0" fontAlgn="base" hangingPunct="0">
                <a:lnSpc>
                  <a:spcPts val="1200"/>
                </a:lnSpc>
                <a:spcBef>
                  <a:spcPct val="0"/>
                </a:spcBef>
                <a:spcAft>
                  <a:spcPct val="0"/>
                </a:spcAft>
              </a:pPr>
              <a:endPar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29" name="テキスト ボックス 44"/>
            <p:cNvSpPr txBox="1">
              <a:spLocks noChangeArrowheads="1"/>
            </p:cNvSpPr>
            <p:nvPr/>
          </p:nvSpPr>
          <p:spPr bwMode="auto">
            <a:xfrm>
              <a:off x="3178490" y="1544131"/>
              <a:ext cx="985749" cy="578492"/>
            </a:xfrm>
            <a:prstGeom prst="rect">
              <a:avLst/>
            </a:prstGeom>
            <a:solidFill>
              <a:schemeClr val="bg1"/>
            </a:solidFill>
            <a:ln w="12700">
              <a:noFill/>
              <a:miter lim="800000"/>
              <a:headEnd/>
              <a:tailEnd/>
            </a:ln>
          </p:spPr>
          <p:txBody>
            <a:bodyPr vert="horz" wrap="square" lIns="66462" tIns="66462" rIns="66462" bIns="66462" numCol="1" anchor="ctr" anchorCtr="0" compatLnSpc="1">
              <a:prstTxWarp prst="textNoShape">
                <a:avLst/>
              </a:prstTxWarp>
            </a:bodyPr>
            <a:lstStyle/>
            <a:p>
              <a:pPr algn="ctr" fontAlgn="base">
                <a:spcBef>
                  <a:spcPct val="0"/>
                </a:spcBef>
                <a:spcAft>
                  <a:spcPct val="0"/>
                </a:spcAft>
              </a:pP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身体的虐待</a:t>
              </a:r>
              <a:endPar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286</a:t>
              </a: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ja-JP" altLang="en-US" sz="73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3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9.9</a:t>
              </a:r>
              <a:r>
                <a:rPr lang="ja-JP" altLang="en-US" sz="73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73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30" name="テキスト ボックス 44"/>
            <p:cNvSpPr txBox="1">
              <a:spLocks noChangeArrowheads="1"/>
            </p:cNvSpPr>
            <p:nvPr/>
          </p:nvSpPr>
          <p:spPr bwMode="auto">
            <a:xfrm>
              <a:off x="3178490" y="2212101"/>
              <a:ext cx="985749" cy="578492"/>
            </a:xfrm>
            <a:prstGeom prst="rect">
              <a:avLst/>
            </a:prstGeom>
            <a:solidFill>
              <a:schemeClr val="bg1"/>
            </a:solidFill>
            <a:ln w="12700">
              <a:noFill/>
              <a:miter lim="800000"/>
              <a:headEnd/>
              <a:tailEnd/>
            </a:ln>
          </p:spPr>
          <p:txBody>
            <a:bodyPr vert="horz" wrap="square" lIns="66462" tIns="66462" rIns="66462" bIns="66462" numCol="1" anchor="ctr" anchorCtr="0" compatLnSpc="1">
              <a:prstTxWarp prst="textNoShape">
                <a:avLst/>
              </a:prstTxWarp>
            </a:bodyPr>
            <a:lstStyle/>
            <a:p>
              <a:pPr algn="ctr" fontAlgn="base">
                <a:spcBef>
                  <a:spcPct val="0"/>
                </a:spcBef>
                <a:spcAft>
                  <a:spcPct val="0"/>
                </a:spcAft>
              </a:pP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性的虐待</a:t>
              </a:r>
              <a:endPar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29</a:t>
              </a: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ja-JP" altLang="en-US" sz="73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3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1.0</a:t>
              </a:r>
              <a:r>
                <a:rPr lang="ja-JP" altLang="en-US" sz="73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73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31" name="テキスト ボックス 44"/>
            <p:cNvSpPr txBox="1">
              <a:spLocks noChangeArrowheads="1"/>
            </p:cNvSpPr>
            <p:nvPr/>
          </p:nvSpPr>
          <p:spPr bwMode="auto">
            <a:xfrm>
              <a:off x="3178490" y="2880071"/>
              <a:ext cx="985749" cy="597682"/>
            </a:xfrm>
            <a:prstGeom prst="rect">
              <a:avLst/>
            </a:prstGeom>
            <a:solidFill>
              <a:schemeClr val="bg1"/>
            </a:solidFill>
            <a:ln w="12700">
              <a:noFill/>
              <a:miter lim="800000"/>
              <a:headEnd/>
              <a:tailEnd/>
            </a:ln>
          </p:spPr>
          <p:txBody>
            <a:bodyPr vert="horz" wrap="square" lIns="66462" tIns="66462" rIns="66462" bIns="66462" numCol="1" anchor="ctr" anchorCtr="0" compatLnSpc="1">
              <a:prstTxWarp prst="textNoShape">
                <a:avLst/>
              </a:prstTxWarp>
            </a:bodyPr>
            <a:lstStyle/>
            <a:p>
              <a:pPr algn="ctr" fontAlgn="base">
                <a:spcBef>
                  <a:spcPct val="0"/>
                </a:spcBef>
                <a:spcAft>
                  <a:spcPct val="0"/>
                </a:spcAft>
              </a:pP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心理的虐待</a:t>
              </a:r>
              <a:endPar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736</a:t>
              </a: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ja-JP" altLang="en-US" sz="73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3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25.5</a:t>
              </a:r>
              <a:r>
                <a:rPr lang="ja-JP" altLang="en-US" sz="73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73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32" name="テキスト ボックス 44"/>
            <p:cNvSpPr txBox="1">
              <a:spLocks noChangeArrowheads="1"/>
            </p:cNvSpPr>
            <p:nvPr/>
          </p:nvSpPr>
          <p:spPr bwMode="auto">
            <a:xfrm>
              <a:off x="3178490" y="3567231"/>
              <a:ext cx="985749" cy="578492"/>
            </a:xfrm>
            <a:prstGeom prst="rect">
              <a:avLst/>
            </a:prstGeom>
            <a:solidFill>
              <a:schemeClr val="bg1"/>
            </a:solidFill>
            <a:ln w="12700">
              <a:noFill/>
              <a:miter lim="800000"/>
              <a:headEnd/>
              <a:tailEnd/>
            </a:ln>
          </p:spPr>
          <p:txBody>
            <a:bodyPr vert="horz" wrap="square" lIns="33231" tIns="66462" rIns="33231" bIns="66462" numCol="1" anchor="ctr" anchorCtr="0" compatLnSpc="1">
              <a:prstTxWarp prst="textNoShape">
                <a:avLst/>
              </a:prstTxWarp>
            </a:bodyPr>
            <a:lstStyle/>
            <a:p>
              <a:pPr algn="ctr" fontAlgn="base">
                <a:spcBef>
                  <a:spcPct val="0"/>
                </a:spcBef>
                <a:spcAft>
                  <a:spcPct val="0"/>
                </a:spcAft>
              </a:pPr>
              <a:r>
                <a:rPr lang="ja-JP" altLang="en-US" sz="1015" b="1" spc="-13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放置等による虐待</a:t>
              </a:r>
              <a:endParaRPr lang="en-US" altLang="ja-JP" sz="1015" b="1" spc="-13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126</a:t>
              </a: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ja-JP" altLang="en-US" sz="73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3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4.4</a:t>
              </a:r>
              <a:r>
                <a:rPr lang="ja-JP" altLang="en-US" sz="73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738"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33" name="テキスト ボックス 44"/>
            <p:cNvSpPr txBox="1">
              <a:spLocks noChangeArrowheads="1"/>
            </p:cNvSpPr>
            <p:nvPr/>
          </p:nvSpPr>
          <p:spPr bwMode="auto">
            <a:xfrm>
              <a:off x="3178490" y="4235200"/>
              <a:ext cx="985749" cy="578492"/>
            </a:xfrm>
            <a:prstGeom prst="rect">
              <a:avLst/>
            </a:prstGeom>
            <a:solidFill>
              <a:schemeClr val="bg1"/>
            </a:solidFill>
            <a:ln w="12700">
              <a:noFill/>
              <a:miter lim="800000"/>
              <a:headEnd/>
              <a:tailEnd/>
            </a:ln>
          </p:spPr>
          <p:txBody>
            <a:bodyPr vert="horz" wrap="square" lIns="33231" tIns="66462" rIns="33231" bIns="66462" numCol="1" anchor="ctr" anchorCtr="0" compatLnSpc="1">
              <a:prstTxWarp prst="textNoShape">
                <a:avLst/>
              </a:prstTxWarp>
            </a:bodyPr>
            <a:lstStyle/>
            <a:p>
              <a:pPr algn="ctr" fontAlgn="base">
                <a:spcBef>
                  <a:spcPct val="0"/>
                </a:spcBef>
                <a:spcAft>
                  <a:spcPct val="0"/>
                </a:spcAft>
              </a:pP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経済的虐待</a:t>
              </a:r>
              <a:endPar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1,711</a:t>
              </a: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r>
                <a:rPr lang="ja-JP" altLang="en-US" sz="83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83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59.2</a:t>
              </a:r>
              <a:r>
                <a:rPr lang="ja-JP" altLang="en-US" sz="83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831"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nvGrpSpPr>
          <p:cNvPr id="203" name="グループ化 202"/>
          <p:cNvGrpSpPr/>
          <p:nvPr/>
        </p:nvGrpSpPr>
        <p:grpSpPr>
          <a:xfrm>
            <a:off x="1015526" y="5345385"/>
            <a:ext cx="1840161" cy="1141195"/>
            <a:chOff x="4767968" y="1143253"/>
            <a:chExt cx="1993506" cy="1236295"/>
          </a:xfrm>
        </p:grpSpPr>
        <p:sp>
          <p:nvSpPr>
            <p:cNvPr id="104" name="テキスト ボックス 44"/>
            <p:cNvSpPr txBox="1">
              <a:spLocks noChangeArrowheads="1"/>
            </p:cNvSpPr>
            <p:nvPr/>
          </p:nvSpPr>
          <p:spPr bwMode="auto">
            <a:xfrm>
              <a:off x="4767968" y="1143253"/>
              <a:ext cx="1993506" cy="1236295"/>
            </a:xfrm>
            <a:prstGeom prst="rect">
              <a:avLst/>
            </a:prstGeom>
            <a:solidFill>
              <a:schemeClr val="bg1"/>
            </a:solidFill>
            <a:ln w="12700">
              <a:solidFill>
                <a:schemeClr val="tx1"/>
              </a:solidFill>
              <a:prstDash val="sysDash"/>
              <a:miter lim="800000"/>
              <a:headEnd/>
              <a:tailEnd/>
            </a:ln>
          </p:spPr>
          <p:txBody>
            <a:bodyPr vert="horz" wrap="square" lIns="66462" tIns="66462" rIns="66462" bIns="66462" numCol="1" anchor="b" anchorCtr="0" compatLnSpc="1">
              <a:prstTxWarp prst="textNoShape">
                <a:avLst/>
              </a:prstTxWarp>
            </a:bodyPr>
            <a:lstStyle/>
            <a:p>
              <a:pPr algn="ctr" fontAlgn="base">
                <a:spcBef>
                  <a:spcPct val="0"/>
                </a:spcBef>
                <a:spcAft>
                  <a:spcPct val="0"/>
                </a:spcAft>
              </a:pPr>
              <a:endParaRPr lang="en-US" altLang="ja-JP" sz="1015"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endParaRPr lang="en-US" altLang="ja-JP" sz="1015"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ja-JP" altLang="en-US" sz="1015"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労働基準関係法令</a:t>
              </a:r>
              <a:endParaRPr lang="en-US" altLang="ja-JP" sz="1015"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に基づく指導等（賃金未払等）</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en-US" altLang="ja-JP"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1,204</a:t>
              </a:r>
              <a:r>
                <a:rPr lang="ja-JP" altLang="en-US"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件</a:t>
              </a:r>
              <a:r>
                <a:rPr lang="ja-JP" altLang="en-US"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90.0</a:t>
              </a:r>
              <a:r>
                <a:rPr lang="ja-JP" altLang="en-US"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endParaRPr lang="en-US"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ja-JP" altLang="en-US" sz="923"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うち最低賃金法関係</a:t>
              </a:r>
              <a:endParaRPr lang="en-US" altLang="ja-JP" sz="923"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en-US" altLang="ja-JP" sz="923"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881</a:t>
              </a:r>
              <a:r>
                <a:rPr lang="ja-JP" altLang="en-US" sz="923"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件</a:t>
              </a:r>
              <a:r>
                <a:rPr lang="ja-JP" altLang="en-US" sz="73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3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65.8</a:t>
              </a:r>
              <a:r>
                <a:rPr lang="ja-JP" altLang="en-US" sz="73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73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16" name="大かっこ 115"/>
            <p:cNvSpPr/>
            <p:nvPr/>
          </p:nvSpPr>
          <p:spPr>
            <a:xfrm>
              <a:off x="5097016" y="2059178"/>
              <a:ext cx="1443842" cy="233743"/>
            </a:xfrm>
            <a:prstGeom prst="bracketPair">
              <a:avLst>
                <a:gd name="adj" fmla="val 2230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ja-JP" altLang="en-US" sz="1662">
                <a:solidFill>
                  <a:prstClr val="black"/>
                </a:solidFill>
              </a:endParaRPr>
            </a:p>
          </p:txBody>
        </p:sp>
        <p:sp>
          <p:nvSpPr>
            <p:cNvPr id="145" name="テキスト ボックス 44"/>
            <p:cNvSpPr txBox="1">
              <a:spLocks noChangeArrowheads="1"/>
            </p:cNvSpPr>
            <p:nvPr/>
          </p:nvSpPr>
          <p:spPr bwMode="auto">
            <a:xfrm>
              <a:off x="4779947" y="1143253"/>
              <a:ext cx="1981526" cy="252499"/>
            </a:xfrm>
            <a:prstGeom prst="rect">
              <a:avLst/>
            </a:prstGeom>
            <a:solidFill>
              <a:srgbClr val="FF0000">
                <a:alpha val="30196"/>
              </a:srgbClr>
            </a:solidFill>
            <a:ln w="12700">
              <a:noFill/>
              <a:miter lim="800000"/>
              <a:headEnd/>
              <a:tailEnd/>
            </a:ln>
          </p:spPr>
          <p:txBody>
            <a:bodyPr vert="horz" wrap="square" lIns="33231" tIns="33231" rIns="33231" bIns="33231" numCol="1" anchor="b" anchorCtr="0" compatLnSpc="1">
              <a:prstTxWarp prst="textNoShape">
                <a:avLst/>
              </a:prstTxWarp>
            </a:bodyPr>
            <a:lstStyle/>
            <a:p>
              <a:pPr algn="ctr" eaLnBrk="0" fontAlgn="base" hangingPunct="0">
                <a:spcBef>
                  <a:spcPct val="0"/>
                </a:spcBef>
                <a:spcAft>
                  <a:spcPct val="0"/>
                </a:spcAft>
              </a:pPr>
              <a:r>
                <a:rPr lang="ja-JP" altLang="en-US" sz="110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労働基準監督署</a:t>
              </a:r>
              <a:endParaRPr lang="ja-JP" altLang="ja-JP" sz="110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sp>
        <p:nvSpPr>
          <p:cNvPr id="196" name="テキスト ボックス 44"/>
          <p:cNvSpPr txBox="1">
            <a:spLocks noChangeArrowheads="1"/>
          </p:cNvSpPr>
          <p:nvPr/>
        </p:nvSpPr>
        <p:spPr bwMode="auto">
          <a:xfrm>
            <a:off x="4683149" y="5356599"/>
            <a:ext cx="3461511" cy="221862"/>
          </a:xfrm>
          <a:prstGeom prst="rect">
            <a:avLst/>
          </a:prstGeom>
          <a:solidFill>
            <a:srgbClr val="A7E2FF"/>
          </a:solidFill>
          <a:ln w="12700">
            <a:noFill/>
            <a:miter lim="800000"/>
            <a:headEnd/>
            <a:tailEnd/>
          </a:ln>
        </p:spPr>
        <p:txBody>
          <a:bodyPr vert="horz" wrap="square" lIns="33231" tIns="33231" rIns="33231" bIns="33231" numCol="1" anchor="b" anchorCtr="0" compatLnSpc="1">
            <a:prstTxWarp prst="textNoShape">
              <a:avLst/>
            </a:prstTxWarp>
          </a:bodyPr>
          <a:lstStyle/>
          <a:p>
            <a:pPr algn="ctr" eaLnBrk="0" fontAlgn="base" hangingPunct="0">
              <a:spcBef>
                <a:spcPct val="0"/>
              </a:spcBef>
              <a:spcAft>
                <a:spcPct val="0"/>
              </a:spcAft>
            </a:pPr>
            <a:r>
              <a:rPr lang="ja-JP" altLang="en-US" sz="110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労働局　雇用環境・均等部（室）</a:t>
            </a:r>
            <a:endParaRPr lang="ja-JP" altLang="ja-JP" sz="110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nvGrpSpPr>
          <p:cNvPr id="199" name="グループ化 198"/>
          <p:cNvGrpSpPr/>
          <p:nvPr/>
        </p:nvGrpSpPr>
        <p:grpSpPr>
          <a:xfrm>
            <a:off x="2895246" y="5345385"/>
            <a:ext cx="1743231" cy="1141195"/>
            <a:chOff x="4880992" y="1981345"/>
            <a:chExt cx="1872208" cy="1236295"/>
          </a:xfrm>
        </p:grpSpPr>
        <p:sp>
          <p:nvSpPr>
            <p:cNvPr id="105" name="テキスト ボックス 44"/>
            <p:cNvSpPr txBox="1">
              <a:spLocks noChangeArrowheads="1"/>
            </p:cNvSpPr>
            <p:nvPr/>
          </p:nvSpPr>
          <p:spPr bwMode="auto">
            <a:xfrm>
              <a:off x="4889266" y="1981345"/>
              <a:ext cx="1863934" cy="1236295"/>
            </a:xfrm>
            <a:prstGeom prst="rect">
              <a:avLst/>
            </a:prstGeom>
            <a:solidFill>
              <a:schemeClr val="bg1"/>
            </a:solidFill>
            <a:ln w="12700">
              <a:solidFill>
                <a:schemeClr val="tx1"/>
              </a:solidFill>
              <a:prstDash val="sysDash"/>
              <a:miter lim="800000"/>
              <a:headEnd/>
              <a:tailEnd/>
            </a:ln>
          </p:spPr>
          <p:txBody>
            <a:bodyPr vert="horz" wrap="square" lIns="66462" tIns="66462" rIns="66462" bIns="66462" numCol="1" anchor="ctr" anchorCtr="0" compatLnSpc="1">
              <a:prstTxWarp prst="textNoShape">
                <a:avLst/>
              </a:prstTxWarp>
            </a:bodyPr>
            <a:lstStyle/>
            <a:p>
              <a:pPr algn="ctr" eaLnBrk="0" fontAlgn="base" hangingPunct="0">
                <a:spcBef>
                  <a:spcPct val="0"/>
                </a:spcBef>
                <a:spcAft>
                  <a:spcPct val="0"/>
                </a:spcAft>
              </a:pPr>
              <a:endParaRPr lang="en-US" altLang="ja-JP" sz="1015"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ja-JP" altLang="en-US" sz="1015"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障害者雇用促進法</a:t>
              </a:r>
              <a:endParaRPr lang="en-US" altLang="ja-JP" sz="1015" b="1" u="sng"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に基づく助言・指導等</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en-US" altLang="ja-JP"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98</a:t>
              </a:r>
              <a:r>
                <a:rPr lang="ja-JP" altLang="en-US"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件</a:t>
              </a:r>
              <a:r>
                <a:rPr lang="ja-JP" altLang="en-US"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7.3</a:t>
              </a:r>
              <a:r>
                <a:rPr lang="ja-JP" altLang="en-US"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endParaRPr lang="en-US"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ja-JP" altLang="en-US" sz="1015" dirty="0">
                  <a:latin typeface="HGPｺﾞｼｯｸM" panose="020B0600000000000000" pitchFamily="50" charset="-128"/>
                  <a:ea typeface="HGPｺﾞｼｯｸM" panose="020B0600000000000000" pitchFamily="50" charset="-128"/>
                  <a:cs typeface="ＭＳ Ｐゴシック" pitchFamily="50" charset="-128"/>
                </a:rPr>
                <a:t>（いじめ、嫌がらせ等）</a:t>
              </a:r>
              <a:endParaRPr lang="ja-JP" altLang="ja-JP" sz="1015" dirty="0">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95" name="テキスト ボックス 44"/>
            <p:cNvSpPr txBox="1">
              <a:spLocks noChangeArrowheads="1"/>
            </p:cNvSpPr>
            <p:nvPr/>
          </p:nvSpPr>
          <p:spPr bwMode="auto">
            <a:xfrm>
              <a:off x="4880992" y="1981345"/>
              <a:ext cx="1872208" cy="259754"/>
            </a:xfrm>
            <a:prstGeom prst="rect">
              <a:avLst/>
            </a:prstGeom>
            <a:solidFill>
              <a:srgbClr val="003300">
                <a:alpha val="30196"/>
              </a:srgbClr>
            </a:solidFill>
            <a:ln w="12700">
              <a:noFill/>
              <a:miter lim="800000"/>
              <a:headEnd/>
              <a:tailEnd/>
            </a:ln>
          </p:spPr>
          <p:txBody>
            <a:bodyPr vert="horz" wrap="square" lIns="33231" tIns="33231" rIns="33231" bIns="33231" numCol="1" anchor="b" anchorCtr="0" compatLnSpc="1">
              <a:prstTxWarp prst="textNoShape">
                <a:avLst/>
              </a:prstTxWarp>
            </a:bodyPr>
            <a:lstStyle/>
            <a:p>
              <a:pPr algn="ctr" eaLnBrk="0" fontAlgn="base" hangingPunct="0">
                <a:spcBef>
                  <a:spcPct val="0"/>
                </a:spcBef>
                <a:spcAft>
                  <a:spcPct val="0"/>
                </a:spcAft>
              </a:pPr>
              <a:r>
                <a:rPr lang="ja-JP" altLang="en-US" sz="110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公共職業安定所</a:t>
              </a:r>
              <a:endParaRPr lang="ja-JP" altLang="ja-JP" sz="1108"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sp>
        <p:nvSpPr>
          <p:cNvPr id="200" name="テキスト ボックス 44"/>
          <p:cNvSpPr txBox="1">
            <a:spLocks noChangeArrowheads="1"/>
          </p:cNvSpPr>
          <p:nvPr/>
        </p:nvSpPr>
        <p:spPr bwMode="auto">
          <a:xfrm>
            <a:off x="5785883" y="699080"/>
            <a:ext cx="2589724" cy="403100"/>
          </a:xfrm>
          <a:prstGeom prst="rect">
            <a:avLst/>
          </a:prstGeom>
          <a:noFill/>
          <a:ln w="12700">
            <a:noFill/>
            <a:prstDash val="dash"/>
            <a:miter lim="800000"/>
            <a:headEnd/>
            <a:tailEnd/>
          </a:ln>
        </p:spPr>
        <p:txBody>
          <a:bodyPr vert="horz" wrap="square" lIns="66462" tIns="66462" rIns="66462" bIns="66462" numCol="1" anchor="ctr" anchorCtr="0" compatLnSpc="1">
            <a:prstTxWarp prst="textNoShape">
              <a:avLst/>
            </a:prstTxWarp>
          </a:bodyPr>
          <a:lstStyle/>
          <a:p>
            <a:pPr eaLnBrk="0" fontAlgn="base" hangingPunct="0">
              <a:lnSpc>
                <a:spcPts val="1200"/>
              </a:lnSpc>
              <a:spcBef>
                <a:spcPct val="0"/>
              </a:spcBef>
              <a:spcAft>
                <a:spcPct val="0"/>
              </a:spcAft>
            </a:pP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○虐待が認められた事業所　</a:t>
            </a:r>
            <a:r>
              <a:rPr lang="en-US" altLang="ja-JP" sz="1015"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597</a:t>
            </a:r>
            <a:r>
              <a:rPr lang="ja-JP" altLang="en-US" sz="1015"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事業所</a:t>
            </a:r>
            <a:endParaRPr lang="en-US" altLang="ja-JP" sz="1015"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eaLnBrk="0" fontAlgn="base" hangingPunct="0">
              <a:lnSpc>
                <a:spcPts val="1200"/>
              </a:lnSpc>
              <a:spcBef>
                <a:spcPct val="0"/>
              </a:spcBef>
              <a:spcAft>
                <a:spcPct val="0"/>
              </a:spcAft>
            </a:pP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○虐待が認められた障害者　</a:t>
            </a:r>
            <a:r>
              <a:rPr lang="en-US" altLang="ja-JP" sz="1015"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1,308</a:t>
            </a:r>
            <a:r>
              <a:rPr lang="ja-JP" altLang="en-US" sz="1015"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人</a:t>
            </a:r>
            <a:r>
              <a:rPr lang="ja-JP" altLang="en-US"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　</a:t>
            </a:r>
            <a:endParaRPr lang="en-US" altLang="ja-JP"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01" name="対角する 2 つの角を丸めた四角形 200"/>
          <p:cNvSpPr/>
          <p:nvPr/>
        </p:nvSpPr>
        <p:spPr>
          <a:xfrm>
            <a:off x="4193194" y="703375"/>
            <a:ext cx="1592691" cy="429071"/>
          </a:xfrm>
          <a:prstGeom prst="round2DiagRect">
            <a:avLst>
              <a:gd name="adj1" fmla="val 50000"/>
              <a:gd name="adj2" fmla="val 0"/>
            </a:avLst>
          </a:prstGeom>
          <a:solidFill>
            <a:schemeClr val="tx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eaLnBrk="0" fontAlgn="base" hangingPunct="0">
              <a:spcBef>
                <a:spcPct val="0"/>
              </a:spcBef>
              <a:spcAft>
                <a:spcPct val="0"/>
              </a:spcAft>
            </a:pPr>
            <a:r>
              <a:rPr lang="ja-JP" altLang="en-US" sz="1108" b="1" dirty="0">
                <a:solidFill>
                  <a:prstClr val="white"/>
                </a:solidFill>
                <a:latin typeface="HGPｺﾞｼｯｸM" panose="020B0600000000000000" pitchFamily="50" charset="-128"/>
                <a:ea typeface="HGPｺﾞｼｯｸM" panose="020B0600000000000000" pitchFamily="50" charset="-128"/>
              </a:rPr>
              <a:t>虐待が認められた事案</a:t>
            </a:r>
            <a:endParaRPr lang="en-US" altLang="ja-JP" sz="1108" b="1" dirty="0">
              <a:solidFill>
                <a:prstClr val="white"/>
              </a:solidFill>
              <a:latin typeface="HGPｺﾞｼｯｸM" panose="020B0600000000000000" pitchFamily="50" charset="-128"/>
              <a:ea typeface="HGPｺﾞｼｯｸM" panose="020B0600000000000000" pitchFamily="50" charset="-128"/>
            </a:endParaRPr>
          </a:p>
        </p:txBody>
      </p:sp>
      <p:grpSp>
        <p:nvGrpSpPr>
          <p:cNvPr id="7" name="グループ化 6"/>
          <p:cNvGrpSpPr/>
          <p:nvPr/>
        </p:nvGrpSpPr>
        <p:grpSpPr>
          <a:xfrm>
            <a:off x="4173199" y="2305709"/>
            <a:ext cx="580751" cy="1837759"/>
            <a:chOff x="4511857" y="2212101"/>
            <a:chExt cx="582760" cy="1990906"/>
          </a:xfrm>
        </p:grpSpPr>
        <p:sp>
          <p:nvSpPr>
            <p:cNvPr id="208" name="下矢印 207"/>
            <p:cNvSpPr/>
            <p:nvPr/>
          </p:nvSpPr>
          <p:spPr>
            <a:xfrm rot="16200000">
              <a:off x="3807784" y="2916174"/>
              <a:ext cx="1990906" cy="582760"/>
            </a:xfrm>
            <a:prstGeom prst="downArrow">
              <a:avLst>
                <a:gd name="adj1" fmla="val 74104"/>
                <a:gd name="adj2" fmla="val 3338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ja-JP" altLang="en-US" sz="1662">
                <a:solidFill>
                  <a:prstClr val="white"/>
                </a:solidFill>
              </a:endParaRPr>
            </a:p>
          </p:txBody>
        </p:sp>
        <p:sp>
          <p:nvSpPr>
            <p:cNvPr id="212" name="テキスト ボックス 44"/>
            <p:cNvSpPr txBox="1">
              <a:spLocks noChangeArrowheads="1"/>
            </p:cNvSpPr>
            <p:nvPr/>
          </p:nvSpPr>
          <p:spPr bwMode="auto">
            <a:xfrm>
              <a:off x="4552365" y="2621120"/>
              <a:ext cx="349787" cy="1172868"/>
            </a:xfrm>
            <a:prstGeom prst="rect">
              <a:avLst/>
            </a:prstGeom>
            <a:noFill/>
            <a:ln w="12700">
              <a:noFill/>
              <a:miter lim="800000"/>
              <a:headEnd/>
              <a:tailEnd/>
            </a:ln>
          </p:spPr>
          <p:txBody>
            <a:bodyPr vert="eaVert" wrap="square" lIns="66462" tIns="66462" rIns="66462" bIns="66462" numCol="1" anchor="ctr" anchorCtr="0" compatLnSpc="1">
              <a:prstTxWarp prst="textNoShape">
                <a:avLst/>
              </a:prstTxWarp>
            </a:bodyPr>
            <a:lstStyle/>
            <a:p>
              <a:pPr algn="ctr" fontAlgn="base">
                <a:spcBef>
                  <a:spcPct val="0"/>
                </a:spcBef>
                <a:spcAft>
                  <a:spcPct val="0"/>
                </a:spcAft>
              </a:pPr>
              <a:r>
                <a:rPr lang="ja-JP" altLang="en-US" sz="1477" b="1" dirty="0">
                  <a:solidFill>
                    <a:prstClr val="white"/>
                  </a:solidFill>
                  <a:latin typeface="HGPｺﾞｼｯｸM" panose="020B0600000000000000" pitchFamily="50" charset="-128"/>
                  <a:ea typeface="HGPｺﾞｼｯｸM" panose="020B0600000000000000" pitchFamily="50" charset="-128"/>
                  <a:cs typeface="ＭＳ Ｐゴシック" pitchFamily="50" charset="-128"/>
                </a:rPr>
                <a:t>行政指導等</a:t>
              </a:r>
              <a:endParaRPr lang="en-US" altLang="ja-JP" sz="1477" b="1" dirty="0">
                <a:solidFill>
                  <a:prstClr val="white"/>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nvGrpSpPr>
          <p:cNvPr id="236" name="グループ化 235"/>
          <p:cNvGrpSpPr/>
          <p:nvPr/>
        </p:nvGrpSpPr>
        <p:grpSpPr>
          <a:xfrm>
            <a:off x="4892655" y="2309882"/>
            <a:ext cx="4066299" cy="535019"/>
            <a:chOff x="5108763" y="1913260"/>
            <a:chExt cx="4566475" cy="579604"/>
          </a:xfrm>
        </p:grpSpPr>
        <p:sp>
          <p:nvSpPr>
            <p:cNvPr id="77" name="テキスト ボックス 44"/>
            <p:cNvSpPr txBox="1">
              <a:spLocks noChangeArrowheads="1"/>
            </p:cNvSpPr>
            <p:nvPr/>
          </p:nvSpPr>
          <p:spPr bwMode="auto">
            <a:xfrm>
              <a:off x="5108763" y="1913260"/>
              <a:ext cx="983517" cy="578590"/>
            </a:xfrm>
            <a:prstGeom prst="rect">
              <a:avLst/>
            </a:prstGeom>
            <a:solidFill>
              <a:schemeClr val="bg1"/>
            </a:solidFill>
            <a:ln w="12700">
              <a:noFill/>
              <a:miter lim="800000"/>
              <a:headEnd/>
              <a:tailEnd/>
            </a:ln>
          </p:spPr>
          <p:txBody>
            <a:bodyPr vert="horz" wrap="square" lIns="66462" tIns="66462" rIns="66462" bIns="66462" numCol="1" anchor="t" anchorCtr="0" compatLnSpc="1">
              <a:prstTxWarp prst="textNoShape">
                <a:avLst/>
              </a:prstTxWarp>
            </a:bodyPr>
            <a:lstStyle/>
            <a:p>
              <a:pPr algn="ctr" fontAlgn="base">
                <a:spcBef>
                  <a:spcPct val="0"/>
                </a:spcBef>
                <a:spcAft>
                  <a:spcPct val="0"/>
                </a:spcAft>
              </a:pP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性的虐待</a:t>
              </a:r>
              <a:endPar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ja-JP" altLang="en-US"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７人</a:t>
              </a:r>
              <a:endParaRPr lang="en-US" altLang="ja-JP"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ja-JP" altLang="en-US" sz="831"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831"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0.5</a:t>
              </a:r>
              <a:r>
                <a:rPr lang="ja-JP" altLang="en-US" sz="831"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831"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endParaRPr lang="ja-JP" altLang="ja-JP"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31" name="テキスト ボックス 44"/>
            <p:cNvSpPr txBox="1">
              <a:spLocks noChangeArrowheads="1"/>
            </p:cNvSpPr>
            <p:nvPr/>
          </p:nvSpPr>
          <p:spPr bwMode="auto">
            <a:xfrm>
              <a:off x="6009504" y="1914372"/>
              <a:ext cx="3665734" cy="578492"/>
            </a:xfrm>
            <a:prstGeom prst="rect">
              <a:avLst/>
            </a:prstGeom>
            <a:solidFill>
              <a:schemeClr val="bg1"/>
            </a:solidFill>
            <a:ln w="12700">
              <a:noFill/>
              <a:miter lim="800000"/>
              <a:headEnd/>
              <a:tailEnd/>
            </a:ln>
          </p:spPr>
          <p:txBody>
            <a:bodyPr vert="horz" wrap="square" lIns="66462" tIns="66462" rIns="66462" bIns="66462" numCol="1" anchor="t" anchorCtr="0" compatLnSpc="1">
              <a:prstTxWarp prst="textNoShape">
                <a:avLst/>
              </a:prstTxWarp>
            </a:bodyPr>
            <a:lstStyle/>
            <a:p>
              <a:pPr algn="ctr" fontAlgn="base">
                <a:spcBef>
                  <a:spcPct val="0"/>
                </a:spcBef>
                <a:spcAft>
                  <a:spcPct val="0"/>
                </a:spcAft>
              </a:pPr>
              <a:endParaRPr lang="ja-JP"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nvGrpSpPr>
          <p:cNvPr id="237" name="グループ化 236"/>
          <p:cNvGrpSpPr/>
          <p:nvPr/>
        </p:nvGrpSpPr>
        <p:grpSpPr>
          <a:xfrm>
            <a:off x="4892655" y="2931666"/>
            <a:ext cx="4066299" cy="533993"/>
            <a:chOff x="5108763" y="2607878"/>
            <a:chExt cx="4566475" cy="578492"/>
          </a:xfrm>
        </p:grpSpPr>
        <p:sp>
          <p:nvSpPr>
            <p:cNvPr id="75" name="テキスト ボックス 44"/>
            <p:cNvSpPr txBox="1">
              <a:spLocks noChangeArrowheads="1"/>
            </p:cNvSpPr>
            <p:nvPr/>
          </p:nvSpPr>
          <p:spPr bwMode="auto">
            <a:xfrm>
              <a:off x="5108763" y="2611836"/>
              <a:ext cx="983517" cy="570576"/>
            </a:xfrm>
            <a:prstGeom prst="rect">
              <a:avLst/>
            </a:prstGeom>
            <a:solidFill>
              <a:schemeClr val="bg1"/>
            </a:solidFill>
            <a:ln w="12700">
              <a:noFill/>
              <a:miter lim="800000"/>
              <a:headEnd/>
              <a:tailEnd/>
            </a:ln>
          </p:spPr>
          <p:txBody>
            <a:bodyPr vert="horz" wrap="square" lIns="66462" tIns="66462" rIns="66462" bIns="66462" numCol="1" anchor="t" anchorCtr="0" compatLnSpc="1">
              <a:prstTxWarp prst="textNoShape">
                <a:avLst/>
              </a:prstTxWarp>
            </a:bodyPr>
            <a:lstStyle/>
            <a:p>
              <a:pPr algn="ctr" fontAlgn="base">
                <a:spcBef>
                  <a:spcPct val="0"/>
                </a:spcBef>
                <a:spcAft>
                  <a:spcPct val="0"/>
                </a:spcAft>
              </a:pP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心理的虐待</a:t>
              </a:r>
              <a:endPar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en-US" altLang="ja-JP"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116</a:t>
              </a:r>
              <a:r>
                <a:rPr lang="ja-JP" altLang="en-US"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ja-JP" altLang="en-US"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8.3</a:t>
              </a:r>
              <a:r>
                <a:rPr lang="ja-JP" altLang="en-US"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969"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32" name="テキスト ボックス 44"/>
            <p:cNvSpPr txBox="1">
              <a:spLocks noChangeArrowheads="1"/>
            </p:cNvSpPr>
            <p:nvPr/>
          </p:nvSpPr>
          <p:spPr bwMode="auto">
            <a:xfrm>
              <a:off x="6009504" y="2607878"/>
              <a:ext cx="3665734" cy="578492"/>
            </a:xfrm>
            <a:prstGeom prst="rect">
              <a:avLst/>
            </a:prstGeom>
            <a:solidFill>
              <a:schemeClr val="bg1"/>
            </a:solidFill>
            <a:ln w="12700">
              <a:noFill/>
              <a:miter lim="800000"/>
              <a:headEnd/>
              <a:tailEnd/>
            </a:ln>
          </p:spPr>
          <p:txBody>
            <a:bodyPr vert="horz" wrap="square" lIns="66462" tIns="66462" rIns="66462" bIns="66462" numCol="1" anchor="t" anchorCtr="0" compatLnSpc="1">
              <a:prstTxWarp prst="textNoShape">
                <a:avLst/>
              </a:prstTxWarp>
            </a:bodyPr>
            <a:lstStyle/>
            <a:p>
              <a:pPr algn="ctr" fontAlgn="base">
                <a:spcBef>
                  <a:spcPct val="0"/>
                </a:spcBef>
                <a:spcAft>
                  <a:spcPct val="0"/>
                </a:spcAft>
              </a:pPr>
              <a:endParaRPr lang="ja-JP"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nvGrpSpPr>
          <p:cNvPr id="238" name="グループ化 237"/>
          <p:cNvGrpSpPr/>
          <p:nvPr/>
        </p:nvGrpSpPr>
        <p:grpSpPr>
          <a:xfrm>
            <a:off x="4892655" y="3552425"/>
            <a:ext cx="4066299" cy="533993"/>
            <a:chOff x="5108763" y="3271339"/>
            <a:chExt cx="4566475" cy="578492"/>
          </a:xfrm>
        </p:grpSpPr>
        <p:sp>
          <p:nvSpPr>
            <p:cNvPr id="83" name="テキスト ボックス 44"/>
            <p:cNvSpPr txBox="1">
              <a:spLocks noChangeArrowheads="1"/>
            </p:cNvSpPr>
            <p:nvPr/>
          </p:nvSpPr>
          <p:spPr bwMode="auto">
            <a:xfrm>
              <a:off x="5108763" y="3271339"/>
              <a:ext cx="983517" cy="578492"/>
            </a:xfrm>
            <a:prstGeom prst="rect">
              <a:avLst/>
            </a:prstGeom>
            <a:solidFill>
              <a:schemeClr val="bg1"/>
            </a:solidFill>
            <a:ln w="12700">
              <a:noFill/>
              <a:miter lim="800000"/>
              <a:headEnd/>
              <a:tailEnd/>
            </a:ln>
          </p:spPr>
          <p:txBody>
            <a:bodyPr vert="horz" wrap="square" lIns="0" tIns="66462" rIns="0" bIns="66462" numCol="1" anchor="t" anchorCtr="0" compatLnSpc="1">
              <a:prstTxWarp prst="textNoShape">
                <a:avLst/>
              </a:prstTxWarp>
            </a:bodyPr>
            <a:lstStyle/>
            <a:p>
              <a:pPr algn="ctr" fontAlgn="base">
                <a:spcBef>
                  <a:spcPct val="0"/>
                </a:spcBef>
                <a:spcAft>
                  <a:spcPct val="0"/>
                </a:spcAft>
              </a:pPr>
              <a:r>
                <a:rPr lang="ja-JP" altLang="en-US" sz="1015" b="1" spc="-212"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放置等による虐待</a:t>
              </a:r>
              <a:endParaRPr lang="en-US" altLang="ja-JP" sz="1015" b="1" spc="-212"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en-US" altLang="ja-JP"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27</a:t>
              </a:r>
              <a:r>
                <a:rPr lang="ja-JP" altLang="en-US"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ja-JP" altLang="en-US"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1.9</a:t>
              </a:r>
              <a:r>
                <a:rPr lang="ja-JP" altLang="en-US"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969"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33" name="テキスト ボックス 44"/>
            <p:cNvSpPr txBox="1">
              <a:spLocks noChangeArrowheads="1"/>
            </p:cNvSpPr>
            <p:nvPr/>
          </p:nvSpPr>
          <p:spPr bwMode="auto">
            <a:xfrm>
              <a:off x="6098411" y="3271339"/>
              <a:ext cx="3576827" cy="578492"/>
            </a:xfrm>
            <a:prstGeom prst="rect">
              <a:avLst/>
            </a:prstGeom>
            <a:solidFill>
              <a:schemeClr val="bg1"/>
            </a:solidFill>
            <a:ln w="12700">
              <a:noFill/>
              <a:miter lim="800000"/>
              <a:headEnd/>
              <a:tailEnd/>
            </a:ln>
          </p:spPr>
          <p:txBody>
            <a:bodyPr vert="horz" wrap="square" lIns="66462" tIns="66462" rIns="66462" bIns="66462" numCol="1" anchor="t" anchorCtr="0" compatLnSpc="1">
              <a:prstTxWarp prst="textNoShape">
                <a:avLst/>
              </a:prstTxWarp>
            </a:bodyPr>
            <a:lstStyle/>
            <a:p>
              <a:pPr algn="ctr" fontAlgn="base">
                <a:spcBef>
                  <a:spcPct val="0"/>
                </a:spcBef>
                <a:spcAft>
                  <a:spcPct val="0"/>
                </a:spcAft>
              </a:pPr>
              <a:endParaRPr lang="ja-JP"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nvGrpSpPr>
          <p:cNvPr id="239" name="グループ化 238"/>
          <p:cNvGrpSpPr/>
          <p:nvPr/>
        </p:nvGrpSpPr>
        <p:grpSpPr>
          <a:xfrm>
            <a:off x="4892655" y="4173184"/>
            <a:ext cx="4066299" cy="533993"/>
            <a:chOff x="5108763" y="3933056"/>
            <a:chExt cx="4566475" cy="578492"/>
          </a:xfrm>
        </p:grpSpPr>
        <p:sp>
          <p:nvSpPr>
            <p:cNvPr id="81" name="テキスト ボックス 44"/>
            <p:cNvSpPr txBox="1">
              <a:spLocks noChangeArrowheads="1"/>
            </p:cNvSpPr>
            <p:nvPr/>
          </p:nvSpPr>
          <p:spPr bwMode="auto">
            <a:xfrm>
              <a:off x="5108763" y="3933056"/>
              <a:ext cx="983517" cy="578492"/>
            </a:xfrm>
            <a:prstGeom prst="rect">
              <a:avLst/>
            </a:prstGeom>
            <a:solidFill>
              <a:schemeClr val="bg1"/>
            </a:solidFill>
            <a:ln w="12700">
              <a:noFill/>
              <a:miter lim="800000"/>
              <a:headEnd/>
              <a:tailEnd/>
            </a:ln>
          </p:spPr>
          <p:txBody>
            <a:bodyPr vert="horz" wrap="square" lIns="66462" tIns="66462" rIns="66462" bIns="66462" numCol="1" anchor="t" anchorCtr="0" compatLnSpc="1">
              <a:prstTxWarp prst="textNoShape">
                <a:avLst/>
              </a:prstTxWarp>
            </a:bodyPr>
            <a:lstStyle/>
            <a:p>
              <a:pPr algn="ctr" fontAlgn="base">
                <a:spcBef>
                  <a:spcPct val="0"/>
                </a:spcBef>
                <a:spcAft>
                  <a:spcPct val="0"/>
                </a:spcAft>
              </a:pPr>
              <a:r>
                <a:rPr lang="ja-JP" altLang="en-US"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経済的虐待</a:t>
              </a:r>
              <a:endParaRPr lang="en-US" altLang="ja-JP" sz="1015" b="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en-US" altLang="ja-JP" sz="1015" b="1" spc="-138"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1,162</a:t>
              </a:r>
              <a:r>
                <a:rPr lang="ja-JP" altLang="en-US" sz="1015" b="1" spc="-138"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b="1" spc="-138"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ja-JP" altLang="en-US"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83.5</a:t>
              </a:r>
              <a:r>
                <a:rPr lang="ja-JP" altLang="en-US"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34" name="テキスト ボックス 44"/>
            <p:cNvSpPr txBox="1">
              <a:spLocks noChangeArrowheads="1"/>
            </p:cNvSpPr>
            <p:nvPr/>
          </p:nvSpPr>
          <p:spPr bwMode="auto">
            <a:xfrm>
              <a:off x="6009504" y="3933056"/>
              <a:ext cx="3665734" cy="578492"/>
            </a:xfrm>
            <a:prstGeom prst="rect">
              <a:avLst/>
            </a:prstGeom>
            <a:solidFill>
              <a:schemeClr val="bg1"/>
            </a:solidFill>
            <a:ln w="12700">
              <a:noFill/>
              <a:miter lim="800000"/>
              <a:headEnd/>
              <a:tailEnd/>
            </a:ln>
          </p:spPr>
          <p:txBody>
            <a:bodyPr vert="horz" wrap="square" lIns="66462" tIns="66462" rIns="66462" bIns="66462" numCol="1" anchor="t" anchorCtr="0" compatLnSpc="1">
              <a:prstTxWarp prst="textNoShape">
                <a:avLst/>
              </a:prstTxWarp>
            </a:bodyPr>
            <a:lstStyle/>
            <a:p>
              <a:pPr algn="ctr" fontAlgn="base">
                <a:spcBef>
                  <a:spcPct val="0"/>
                </a:spcBef>
                <a:spcAft>
                  <a:spcPct val="0"/>
                </a:spcAft>
              </a:pPr>
              <a:endParaRPr lang="ja-JP" altLang="ja-JP" sz="738"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nvGrpSpPr>
          <p:cNvPr id="6" name="グループ化 5"/>
          <p:cNvGrpSpPr/>
          <p:nvPr/>
        </p:nvGrpSpPr>
        <p:grpSpPr>
          <a:xfrm>
            <a:off x="5785886" y="1102186"/>
            <a:ext cx="580781" cy="3604997"/>
            <a:chOff x="6268037" y="908278"/>
            <a:chExt cx="629179" cy="3905413"/>
          </a:xfrm>
          <a:noFill/>
        </p:grpSpPr>
        <p:sp>
          <p:nvSpPr>
            <p:cNvPr id="215" name="テキスト ボックス 44"/>
            <p:cNvSpPr txBox="1">
              <a:spLocks noChangeArrowheads="1"/>
            </p:cNvSpPr>
            <p:nvPr/>
          </p:nvSpPr>
          <p:spPr bwMode="auto">
            <a:xfrm>
              <a:off x="6268037" y="908278"/>
              <a:ext cx="629179" cy="3905413"/>
            </a:xfrm>
            <a:prstGeom prst="rect">
              <a:avLst/>
            </a:prstGeom>
            <a:grpFill/>
            <a:ln w="6350">
              <a:solidFill>
                <a:schemeClr val="tx1"/>
              </a:solidFill>
              <a:prstDash val="sysDash"/>
              <a:miter lim="800000"/>
              <a:headEnd/>
              <a:tailEnd/>
            </a:ln>
          </p:spPr>
          <p:txBody>
            <a:bodyPr vert="horz" wrap="square" lIns="0" tIns="33231" rIns="0" bIns="99692" numCol="1" anchor="t" anchorCtr="0" compatLnSpc="1">
              <a:prstTxWarp prst="textNoShape">
                <a:avLst/>
              </a:prstTxWarp>
            </a:bodyPr>
            <a:lstStyle/>
            <a:p>
              <a:pPr algn="ct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身体障害</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272</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ja-JP" altLang="en-US"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20.6</a:t>
              </a:r>
              <a:r>
                <a:rPr lang="ja-JP" altLang="en-US"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nvGrpSpPr>
            <p:cNvPr id="250" name="グループ化 249"/>
            <p:cNvGrpSpPr/>
            <p:nvPr/>
          </p:nvGrpSpPr>
          <p:grpSpPr>
            <a:xfrm>
              <a:off x="6353736" y="1666519"/>
              <a:ext cx="457780" cy="3024784"/>
              <a:chOff x="5933729" y="1666519"/>
              <a:chExt cx="629179" cy="3024784"/>
            </a:xfrm>
            <a:grpFill/>
          </p:grpSpPr>
          <p:sp>
            <p:nvSpPr>
              <p:cNvPr id="245" name="テキスト ボックス 44"/>
              <p:cNvSpPr txBox="1">
                <a:spLocks noChangeArrowheads="1"/>
              </p:cNvSpPr>
              <p:nvPr/>
            </p:nvSpPr>
            <p:spPr bwMode="auto">
              <a:xfrm>
                <a:off x="5933729" y="1666519"/>
                <a:ext cx="629179" cy="333715"/>
              </a:xfrm>
              <a:prstGeom prst="rect">
                <a:avLst/>
              </a:prstGeom>
              <a:grp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８人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46" name="テキスト ボックス 44"/>
              <p:cNvSpPr txBox="1">
                <a:spLocks noChangeArrowheads="1"/>
              </p:cNvSpPr>
              <p:nvPr/>
            </p:nvSpPr>
            <p:spPr bwMode="auto">
              <a:xfrm>
                <a:off x="5933729" y="2334489"/>
                <a:ext cx="629179" cy="333715"/>
              </a:xfrm>
              <a:prstGeom prst="rect">
                <a:avLst/>
              </a:prstGeom>
              <a:grp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１人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47" name="テキスト ボックス 44"/>
              <p:cNvSpPr txBox="1">
                <a:spLocks noChangeArrowheads="1"/>
              </p:cNvSpPr>
              <p:nvPr/>
            </p:nvSpPr>
            <p:spPr bwMode="auto">
              <a:xfrm>
                <a:off x="5933729" y="2999706"/>
                <a:ext cx="629179" cy="333715"/>
              </a:xfrm>
              <a:prstGeom prst="rect">
                <a:avLst/>
              </a:prstGeom>
              <a:grp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15</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48" name="テキスト ボックス 44"/>
              <p:cNvSpPr txBox="1">
                <a:spLocks noChangeArrowheads="1"/>
              </p:cNvSpPr>
              <p:nvPr/>
            </p:nvSpPr>
            <p:spPr bwMode="auto">
              <a:xfrm>
                <a:off x="5933729" y="3665502"/>
                <a:ext cx="629179" cy="333715"/>
              </a:xfrm>
              <a:prstGeom prst="rect">
                <a:avLst/>
              </a:prstGeom>
              <a:grp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４人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49" name="テキスト ボックス 44"/>
              <p:cNvSpPr txBox="1">
                <a:spLocks noChangeArrowheads="1"/>
              </p:cNvSpPr>
              <p:nvPr/>
            </p:nvSpPr>
            <p:spPr bwMode="auto">
              <a:xfrm>
                <a:off x="5933729" y="4357588"/>
                <a:ext cx="629179" cy="333715"/>
              </a:xfrm>
              <a:prstGeom prst="rect">
                <a:avLst/>
              </a:prstGeom>
              <a:grp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255</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grpSp>
        <p:nvGrpSpPr>
          <p:cNvPr id="5" name="グループ化 4"/>
          <p:cNvGrpSpPr/>
          <p:nvPr/>
        </p:nvGrpSpPr>
        <p:grpSpPr>
          <a:xfrm>
            <a:off x="6432682" y="1102186"/>
            <a:ext cx="580781" cy="3604997"/>
            <a:chOff x="6737237" y="908278"/>
            <a:chExt cx="629179" cy="3905413"/>
          </a:xfrm>
        </p:grpSpPr>
        <p:sp>
          <p:nvSpPr>
            <p:cNvPr id="240" name="テキスト ボックス 44"/>
            <p:cNvSpPr txBox="1">
              <a:spLocks noChangeArrowheads="1"/>
            </p:cNvSpPr>
            <p:nvPr/>
          </p:nvSpPr>
          <p:spPr bwMode="auto">
            <a:xfrm>
              <a:off x="6737237" y="908278"/>
              <a:ext cx="629179" cy="3905413"/>
            </a:xfrm>
            <a:prstGeom prst="rect">
              <a:avLst/>
            </a:prstGeom>
            <a:noFill/>
            <a:ln w="6350">
              <a:solidFill>
                <a:schemeClr val="tx1"/>
              </a:solidFill>
              <a:prstDash val="sysDash"/>
              <a:miter lim="800000"/>
              <a:headEnd/>
              <a:tailEnd/>
            </a:ln>
          </p:spPr>
          <p:txBody>
            <a:bodyPr vert="horz" wrap="square" lIns="0" tIns="33231" rIns="0" bIns="99692" numCol="1" anchor="t" anchorCtr="0" compatLnSpc="1">
              <a:prstTxWarp prst="textNoShape">
                <a:avLst/>
              </a:prstTxWarp>
            </a:bodyPr>
            <a:lstStyle/>
            <a:p>
              <a:pPr algn="ct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知的障害</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489</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ja-JP" altLang="en-US"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37.0</a:t>
              </a:r>
              <a:r>
                <a:rPr lang="ja-JP" altLang="en-US"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nvGrpSpPr>
            <p:cNvPr id="251" name="グループ化 250"/>
            <p:cNvGrpSpPr/>
            <p:nvPr/>
          </p:nvGrpSpPr>
          <p:grpSpPr>
            <a:xfrm>
              <a:off x="6822936" y="1666519"/>
              <a:ext cx="457780" cy="3024784"/>
              <a:chOff x="5933729" y="1666519"/>
              <a:chExt cx="629179" cy="3024784"/>
            </a:xfrm>
          </p:grpSpPr>
          <p:sp>
            <p:nvSpPr>
              <p:cNvPr id="252" name="テキスト ボックス 44"/>
              <p:cNvSpPr txBox="1">
                <a:spLocks noChangeArrowheads="1"/>
              </p:cNvSpPr>
              <p:nvPr/>
            </p:nvSpPr>
            <p:spPr bwMode="auto">
              <a:xfrm>
                <a:off x="5933729" y="1666519"/>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29</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53" name="テキスト ボックス 44"/>
              <p:cNvSpPr txBox="1">
                <a:spLocks noChangeArrowheads="1"/>
              </p:cNvSpPr>
              <p:nvPr/>
            </p:nvSpPr>
            <p:spPr bwMode="auto">
              <a:xfrm>
                <a:off x="5933729" y="2334489"/>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５人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54" name="テキスト ボックス 44"/>
              <p:cNvSpPr txBox="1">
                <a:spLocks noChangeArrowheads="1"/>
              </p:cNvSpPr>
              <p:nvPr/>
            </p:nvSpPr>
            <p:spPr bwMode="auto">
              <a:xfrm>
                <a:off x="5933729" y="2999706"/>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49</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55" name="テキスト ボックス 44"/>
              <p:cNvSpPr txBox="1">
                <a:spLocks noChangeArrowheads="1"/>
              </p:cNvSpPr>
              <p:nvPr/>
            </p:nvSpPr>
            <p:spPr bwMode="auto">
              <a:xfrm>
                <a:off x="5933729" y="3665502"/>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14</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56" name="テキスト ボックス 44"/>
              <p:cNvSpPr txBox="1">
                <a:spLocks noChangeArrowheads="1"/>
              </p:cNvSpPr>
              <p:nvPr/>
            </p:nvSpPr>
            <p:spPr bwMode="auto">
              <a:xfrm>
                <a:off x="5933729" y="4357588"/>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439</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grpSp>
        <p:nvGrpSpPr>
          <p:cNvPr id="2" name="グループ化 1"/>
          <p:cNvGrpSpPr/>
          <p:nvPr/>
        </p:nvGrpSpPr>
        <p:grpSpPr>
          <a:xfrm>
            <a:off x="7079482" y="1102186"/>
            <a:ext cx="580781" cy="3604997"/>
            <a:chOff x="7780205" y="908278"/>
            <a:chExt cx="629179" cy="3905413"/>
          </a:xfrm>
        </p:grpSpPr>
        <p:sp>
          <p:nvSpPr>
            <p:cNvPr id="241" name="テキスト ボックス 44"/>
            <p:cNvSpPr txBox="1">
              <a:spLocks noChangeArrowheads="1"/>
            </p:cNvSpPr>
            <p:nvPr/>
          </p:nvSpPr>
          <p:spPr bwMode="auto">
            <a:xfrm>
              <a:off x="7780205" y="908278"/>
              <a:ext cx="629179" cy="3905413"/>
            </a:xfrm>
            <a:prstGeom prst="rect">
              <a:avLst/>
            </a:prstGeom>
            <a:noFill/>
            <a:ln w="6350">
              <a:solidFill>
                <a:schemeClr val="tx1"/>
              </a:solidFill>
              <a:prstDash val="sysDash"/>
              <a:miter lim="800000"/>
              <a:headEnd/>
              <a:tailEnd/>
            </a:ln>
          </p:spPr>
          <p:txBody>
            <a:bodyPr vert="horz" wrap="square" lIns="0" tIns="33231" rIns="0" bIns="99692" numCol="1" anchor="t" anchorCtr="0" compatLnSpc="1">
              <a:prstTxWarp prst="textNoShape">
                <a:avLst/>
              </a:prstTxWarp>
            </a:bodyPr>
            <a:lstStyle/>
            <a:p>
              <a:pPr algn="ct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精神障害</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452</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ja-JP" altLang="en-US"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34.2</a:t>
              </a:r>
              <a:r>
                <a:rPr lang="ja-JP" altLang="en-US"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nvGrpSpPr>
            <p:cNvPr id="258" name="グループ化 257"/>
            <p:cNvGrpSpPr/>
            <p:nvPr/>
          </p:nvGrpSpPr>
          <p:grpSpPr>
            <a:xfrm>
              <a:off x="7865904" y="1666519"/>
              <a:ext cx="457780" cy="3024784"/>
              <a:chOff x="5933729" y="1666519"/>
              <a:chExt cx="629179" cy="3024784"/>
            </a:xfrm>
          </p:grpSpPr>
          <p:sp>
            <p:nvSpPr>
              <p:cNvPr id="259" name="テキスト ボックス 44"/>
              <p:cNvSpPr txBox="1">
                <a:spLocks noChangeArrowheads="1"/>
              </p:cNvSpPr>
              <p:nvPr/>
            </p:nvSpPr>
            <p:spPr bwMode="auto">
              <a:xfrm>
                <a:off x="5933729" y="1666519"/>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７人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60" name="テキスト ボックス 44"/>
              <p:cNvSpPr txBox="1">
                <a:spLocks noChangeArrowheads="1"/>
              </p:cNvSpPr>
              <p:nvPr/>
            </p:nvSpPr>
            <p:spPr bwMode="auto">
              <a:xfrm>
                <a:off x="5933729" y="2334489"/>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１人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61" name="テキスト ボックス 44"/>
              <p:cNvSpPr txBox="1">
                <a:spLocks noChangeArrowheads="1"/>
              </p:cNvSpPr>
              <p:nvPr/>
            </p:nvSpPr>
            <p:spPr bwMode="auto">
              <a:xfrm>
                <a:off x="5933729" y="2999706"/>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47</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62" name="テキスト ボックス 44"/>
              <p:cNvSpPr txBox="1">
                <a:spLocks noChangeArrowheads="1"/>
              </p:cNvSpPr>
              <p:nvPr/>
            </p:nvSpPr>
            <p:spPr bwMode="auto">
              <a:xfrm>
                <a:off x="5933729" y="3665502"/>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13</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63" name="テキスト ボックス 44"/>
              <p:cNvSpPr txBox="1">
                <a:spLocks noChangeArrowheads="1"/>
              </p:cNvSpPr>
              <p:nvPr/>
            </p:nvSpPr>
            <p:spPr bwMode="auto">
              <a:xfrm>
                <a:off x="5933729" y="4357588"/>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417</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grpSp>
        <p:nvGrpSpPr>
          <p:cNvPr id="3" name="グループ化 2"/>
          <p:cNvGrpSpPr/>
          <p:nvPr/>
        </p:nvGrpSpPr>
        <p:grpSpPr>
          <a:xfrm>
            <a:off x="7726282" y="1102180"/>
            <a:ext cx="580781" cy="3604996"/>
            <a:chOff x="8409384" y="908279"/>
            <a:chExt cx="629179" cy="3905412"/>
          </a:xfrm>
        </p:grpSpPr>
        <p:sp>
          <p:nvSpPr>
            <p:cNvPr id="242" name="テキスト ボックス 44"/>
            <p:cNvSpPr txBox="1">
              <a:spLocks noChangeArrowheads="1"/>
            </p:cNvSpPr>
            <p:nvPr/>
          </p:nvSpPr>
          <p:spPr bwMode="auto">
            <a:xfrm>
              <a:off x="8409384" y="908279"/>
              <a:ext cx="629179" cy="3905412"/>
            </a:xfrm>
            <a:prstGeom prst="rect">
              <a:avLst/>
            </a:prstGeom>
            <a:noFill/>
            <a:ln w="6350">
              <a:solidFill>
                <a:schemeClr val="tx1"/>
              </a:solidFill>
              <a:prstDash val="sysDash"/>
              <a:miter lim="800000"/>
              <a:headEnd/>
              <a:tailEnd/>
            </a:ln>
          </p:spPr>
          <p:txBody>
            <a:bodyPr vert="horz" wrap="square" lIns="0" tIns="33231" rIns="0" bIns="99692" numCol="1" anchor="t" anchorCtr="0" compatLnSpc="1">
              <a:prstTxWarp prst="textNoShape">
                <a:avLst/>
              </a:prstTxWarp>
            </a:bodyPr>
            <a:lstStyle/>
            <a:p>
              <a:pPr algn="ct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発達障害</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36</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ja-JP" altLang="en-US"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 </a:t>
              </a:r>
              <a:r>
                <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2.7</a:t>
              </a:r>
              <a:r>
                <a:rPr lang="ja-JP" altLang="en-US"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nvGrpSpPr>
            <p:cNvPr id="264" name="グループ化 263"/>
            <p:cNvGrpSpPr/>
            <p:nvPr/>
          </p:nvGrpSpPr>
          <p:grpSpPr>
            <a:xfrm>
              <a:off x="8528987" y="1666519"/>
              <a:ext cx="389972" cy="3024784"/>
              <a:chOff x="5933729" y="1666519"/>
              <a:chExt cx="629179" cy="3024784"/>
            </a:xfrm>
          </p:grpSpPr>
          <p:sp>
            <p:nvSpPr>
              <p:cNvPr id="265" name="テキスト ボックス 44"/>
              <p:cNvSpPr txBox="1">
                <a:spLocks noChangeArrowheads="1"/>
              </p:cNvSpPr>
              <p:nvPr/>
            </p:nvSpPr>
            <p:spPr bwMode="auto">
              <a:xfrm>
                <a:off x="5933729" y="1666519"/>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０人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66" name="テキスト ボックス 44"/>
              <p:cNvSpPr txBox="1">
                <a:spLocks noChangeArrowheads="1"/>
              </p:cNvSpPr>
              <p:nvPr/>
            </p:nvSpPr>
            <p:spPr bwMode="auto">
              <a:xfrm>
                <a:off x="5933729" y="2334489"/>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０人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67" name="テキスト ボックス 44"/>
              <p:cNvSpPr txBox="1">
                <a:spLocks noChangeArrowheads="1"/>
              </p:cNvSpPr>
              <p:nvPr/>
            </p:nvSpPr>
            <p:spPr bwMode="auto">
              <a:xfrm>
                <a:off x="5933729" y="2999706"/>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５人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68" name="テキスト ボックス 44"/>
              <p:cNvSpPr txBox="1">
                <a:spLocks noChangeArrowheads="1"/>
              </p:cNvSpPr>
              <p:nvPr/>
            </p:nvSpPr>
            <p:spPr bwMode="auto">
              <a:xfrm>
                <a:off x="5933729" y="3665502"/>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０人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69" name="テキスト ボックス 44"/>
              <p:cNvSpPr txBox="1">
                <a:spLocks noChangeArrowheads="1"/>
              </p:cNvSpPr>
              <p:nvPr/>
            </p:nvSpPr>
            <p:spPr bwMode="auto">
              <a:xfrm>
                <a:off x="5933729" y="4357588"/>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34</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grpSp>
        <p:nvGrpSpPr>
          <p:cNvPr id="4" name="グループ化 3"/>
          <p:cNvGrpSpPr/>
          <p:nvPr/>
        </p:nvGrpSpPr>
        <p:grpSpPr>
          <a:xfrm>
            <a:off x="8373082" y="1102180"/>
            <a:ext cx="580781" cy="3604996"/>
            <a:chOff x="9070834" y="908279"/>
            <a:chExt cx="629179" cy="3905412"/>
          </a:xfrm>
        </p:grpSpPr>
        <p:sp>
          <p:nvSpPr>
            <p:cNvPr id="244" name="テキスト ボックス 44"/>
            <p:cNvSpPr txBox="1">
              <a:spLocks noChangeArrowheads="1"/>
            </p:cNvSpPr>
            <p:nvPr/>
          </p:nvSpPr>
          <p:spPr bwMode="auto">
            <a:xfrm>
              <a:off x="9070834" y="908279"/>
              <a:ext cx="629179" cy="3905412"/>
            </a:xfrm>
            <a:prstGeom prst="rect">
              <a:avLst/>
            </a:prstGeom>
            <a:noFill/>
            <a:ln w="6350">
              <a:solidFill>
                <a:schemeClr val="tx1"/>
              </a:solidFill>
              <a:prstDash val="sysDash"/>
              <a:miter lim="800000"/>
              <a:headEnd/>
              <a:tailEnd/>
            </a:ln>
          </p:spPr>
          <p:txBody>
            <a:bodyPr vert="horz" wrap="square" lIns="0" tIns="33231" rIns="0" bIns="99692" numCol="1" anchor="t" anchorCtr="0" compatLnSpc="1">
              <a:prstTxWarp prst="textNoShape">
                <a:avLst/>
              </a:prstTxWarp>
            </a:bodyPr>
            <a:lstStyle/>
            <a:p>
              <a:pPr algn="ct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その他</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71</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eaLnBrk="0" fontAlgn="base" hangingPunct="0">
                <a:spcBef>
                  <a:spcPct val="0"/>
                </a:spcBef>
                <a:spcAft>
                  <a:spcPct val="0"/>
                </a:spcAft>
              </a:pPr>
              <a:r>
                <a:rPr lang="ja-JP" altLang="en-US"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 </a:t>
              </a:r>
              <a:r>
                <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5.4</a:t>
              </a:r>
              <a:r>
                <a:rPr lang="ja-JP" altLang="en-US"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a:t>
              </a:r>
              <a:endParaRPr lang="en-US" altLang="ja-JP" sz="831"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nvGrpSpPr>
            <p:cNvPr id="270" name="グループ化 269"/>
            <p:cNvGrpSpPr/>
            <p:nvPr/>
          </p:nvGrpSpPr>
          <p:grpSpPr>
            <a:xfrm>
              <a:off x="9156533" y="1666519"/>
              <a:ext cx="457780" cy="3024784"/>
              <a:chOff x="5933729" y="1666519"/>
              <a:chExt cx="629179" cy="3024784"/>
            </a:xfrm>
          </p:grpSpPr>
          <p:sp>
            <p:nvSpPr>
              <p:cNvPr id="271" name="テキスト ボックス 44"/>
              <p:cNvSpPr txBox="1">
                <a:spLocks noChangeArrowheads="1"/>
              </p:cNvSpPr>
              <p:nvPr/>
            </p:nvSpPr>
            <p:spPr bwMode="auto">
              <a:xfrm>
                <a:off x="5933729" y="1666519"/>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38</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72" name="テキスト ボックス 44"/>
              <p:cNvSpPr txBox="1">
                <a:spLocks noChangeArrowheads="1"/>
              </p:cNvSpPr>
              <p:nvPr/>
            </p:nvSpPr>
            <p:spPr bwMode="auto">
              <a:xfrm>
                <a:off x="5933729" y="2334489"/>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０人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73" name="テキスト ボックス 44"/>
              <p:cNvSpPr txBox="1">
                <a:spLocks noChangeArrowheads="1"/>
              </p:cNvSpPr>
              <p:nvPr/>
            </p:nvSpPr>
            <p:spPr bwMode="auto">
              <a:xfrm>
                <a:off x="5933729" y="2999706"/>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２人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74" name="テキスト ボックス 44"/>
              <p:cNvSpPr txBox="1">
                <a:spLocks noChangeArrowheads="1"/>
              </p:cNvSpPr>
              <p:nvPr/>
            </p:nvSpPr>
            <p:spPr bwMode="auto">
              <a:xfrm>
                <a:off x="5933729" y="3665502"/>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０人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75" name="テキスト ボックス 44"/>
              <p:cNvSpPr txBox="1">
                <a:spLocks noChangeArrowheads="1"/>
              </p:cNvSpPr>
              <p:nvPr/>
            </p:nvSpPr>
            <p:spPr bwMode="auto">
              <a:xfrm>
                <a:off x="5933729" y="4357588"/>
                <a:ext cx="629179" cy="333715"/>
              </a:xfrm>
              <a:prstGeom prst="rect">
                <a:avLst/>
              </a:prstGeom>
              <a:noFill/>
              <a:ln w="12700">
                <a:noFill/>
                <a:miter lim="800000"/>
                <a:headEnd/>
                <a:tailEnd/>
              </a:ln>
            </p:spPr>
            <p:txBody>
              <a:bodyPr vert="horz" wrap="square" lIns="66462" tIns="66462" rIns="66462" bIns="66462" numCol="1" anchor="ctr" anchorCtr="0" compatLnSpc="1">
                <a:prstTxWarp prst="textNoShape">
                  <a:avLst/>
                </a:prstTxWarp>
              </a:bodyPr>
              <a:lstStyle/>
              <a:p>
                <a:pPr algn="r" fontAlgn="base">
                  <a:spcBef>
                    <a:spcPct val="0"/>
                  </a:spcBef>
                  <a:spcAft>
                    <a:spcPct val="0"/>
                  </a:spcAft>
                </a:pPr>
                <a:r>
                  <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31</a:t>
                </a:r>
                <a:r>
                  <a:rPr lang="ja-JP" altLang="en-US"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015" dirty="0">
                  <a:solidFill>
                    <a:prstClr val="black"/>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sp>
        <p:nvSpPr>
          <p:cNvPr id="276" name="下矢印 275"/>
          <p:cNvSpPr/>
          <p:nvPr/>
        </p:nvSpPr>
        <p:spPr>
          <a:xfrm rot="16200000">
            <a:off x="633416" y="2720578"/>
            <a:ext cx="641952" cy="122265"/>
          </a:xfrm>
          <a:prstGeom prst="downArrow">
            <a:avLst>
              <a:gd name="adj1" fmla="val 73184"/>
              <a:gd name="adj2" fmla="val 49334"/>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ja-JP" altLang="en-US" sz="1662">
              <a:solidFill>
                <a:prstClr val="white"/>
              </a:solidFill>
            </a:endParaRPr>
          </a:p>
        </p:txBody>
      </p:sp>
      <p:sp>
        <p:nvSpPr>
          <p:cNvPr id="277" name="テキスト ボックス 276"/>
          <p:cNvSpPr txBox="1"/>
          <p:nvPr/>
        </p:nvSpPr>
        <p:spPr>
          <a:xfrm>
            <a:off x="2014368" y="2872169"/>
            <a:ext cx="959663" cy="209138"/>
          </a:xfrm>
          <a:prstGeom prst="rect">
            <a:avLst/>
          </a:prstGeom>
          <a:noFill/>
        </p:spPr>
        <p:txBody>
          <a:bodyPr wrap="none" lIns="33231" tIns="33231" rIns="33231" bIns="33231" rtlCol="0" anchor="ctr">
            <a:spAutoFit/>
          </a:bodyPr>
          <a:lstStyle/>
          <a:p>
            <a:pPr eaLnBrk="0" fontAlgn="base" hangingPunct="0">
              <a:spcBef>
                <a:spcPct val="0"/>
              </a:spcBef>
              <a:spcAft>
                <a:spcPct val="0"/>
              </a:spcAft>
            </a:pPr>
            <a:r>
              <a:rPr lang="ja-JP" altLang="en-US" sz="923" b="1" u="sng" spc="-55" dirty="0">
                <a:solidFill>
                  <a:prstClr val="black"/>
                </a:solidFill>
                <a:latin typeface="HGSｺﾞｼｯｸM" panose="020B0600000000000000" pitchFamily="50" charset="-128"/>
                <a:ea typeface="HGSｺﾞｼｯｸM" panose="020B0600000000000000" pitchFamily="50" charset="-128"/>
              </a:rPr>
              <a:t>労働局等への相談</a:t>
            </a:r>
          </a:p>
        </p:txBody>
      </p:sp>
      <p:sp>
        <p:nvSpPr>
          <p:cNvPr id="278" name="テキスト ボックス 277"/>
          <p:cNvSpPr txBox="1"/>
          <p:nvPr/>
        </p:nvSpPr>
        <p:spPr>
          <a:xfrm>
            <a:off x="2014368" y="1847610"/>
            <a:ext cx="1071232" cy="209138"/>
          </a:xfrm>
          <a:prstGeom prst="rect">
            <a:avLst/>
          </a:prstGeom>
          <a:noFill/>
        </p:spPr>
        <p:txBody>
          <a:bodyPr wrap="none" lIns="33231" tIns="33231" rIns="33231" bIns="33231" rtlCol="0" anchor="ctr">
            <a:spAutoFit/>
          </a:bodyPr>
          <a:lstStyle/>
          <a:p>
            <a:pPr eaLnBrk="0" fontAlgn="base" hangingPunct="0">
              <a:spcBef>
                <a:spcPct val="0"/>
              </a:spcBef>
              <a:spcAft>
                <a:spcPct val="0"/>
              </a:spcAft>
            </a:pPr>
            <a:r>
              <a:rPr lang="ja-JP" altLang="en-US" sz="923" b="1" u="sng" spc="-55" dirty="0">
                <a:solidFill>
                  <a:prstClr val="black"/>
                </a:solidFill>
                <a:latin typeface="HGSｺﾞｼｯｸM" panose="020B0600000000000000" pitchFamily="50" charset="-128"/>
                <a:ea typeface="HGSｺﾞｼｯｸM" panose="020B0600000000000000" pitchFamily="50" charset="-128"/>
              </a:rPr>
              <a:t>都道府県からの報告</a:t>
            </a:r>
          </a:p>
        </p:txBody>
      </p:sp>
      <p:sp>
        <p:nvSpPr>
          <p:cNvPr id="279" name="テキスト ボックス 278"/>
          <p:cNvSpPr txBox="1"/>
          <p:nvPr/>
        </p:nvSpPr>
        <p:spPr>
          <a:xfrm>
            <a:off x="5701972" y="4764185"/>
            <a:ext cx="1058036" cy="348044"/>
          </a:xfrm>
          <a:prstGeom prst="rect">
            <a:avLst/>
          </a:prstGeom>
          <a:noFill/>
        </p:spPr>
        <p:txBody>
          <a:bodyPr wrap="square" rtlCol="0">
            <a:spAutoFit/>
          </a:bodyPr>
          <a:lstStyle/>
          <a:p>
            <a:pPr eaLnBrk="0" fontAlgn="base" hangingPunct="0">
              <a:spcBef>
                <a:spcPct val="0"/>
              </a:spcBef>
              <a:spcAft>
                <a:spcPct val="0"/>
              </a:spcAft>
            </a:pPr>
            <a:r>
              <a:rPr lang="en-US" altLang="ja-JP" sz="831" dirty="0">
                <a:solidFill>
                  <a:prstClr val="black"/>
                </a:solidFill>
                <a:latin typeface="HGPｺﾞｼｯｸM" panose="020B0600000000000000" pitchFamily="50" charset="-128"/>
                <a:ea typeface="HGPｺﾞｼｯｸM" panose="020B0600000000000000" pitchFamily="50" charset="-128"/>
              </a:rPr>
              <a:t>※</a:t>
            </a:r>
            <a:r>
              <a:rPr lang="ja-JP" altLang="en-US" sz="831" dirty="0">
                <a:solidFill>
                  <a:prstClr val="black"/>
                </a:solidFill>
                <a:latin typeface="HGPｺﾞｼｯｸM" panose="020B0600000000000000" pitchFamily="50" charset="-128"/>
                <a:ea typeface="HGPｺﾞｼｯｸM" panose="020B0600000000000000" pitchFamily="50" charset="-128"/>
              </a:rPr>
              <a:t>障害数延べ合計</a:t>
            </a:r>
            <a:endParaRPr lang="en-US" altLang="ja-JP" sz="831" dirty="0">
              <a:solidFill>
                <a:prstClr val="black"/>
              </a:solidFill>
              <a:latin typeface="HGPｺﾞｼｯｸM" panose="020B0600000000000000" pitchFamily="50" charset="-128"/>
              <a:ea typeface="HGPｺﾞｼｯｸM" panose="020B0600000000000000" pitchFamily="50" charset="-128"/>
            </a:endParaRPr>
          </a:p>
          <a:p>
            <a:pPr algn="r" eaLnBrk="0" fontAlgn="base" hangingPunct="0">
              <a:spcBef>
                <a:spcPct val="0"/>
              </a:spcBef>
              <a:spcAft>
                <a:spcPct val="0"/>
              </a:spcAft>
            </a:pPr>
            <a:r>
              <a:rPr lang="en-US" altLang="ja-JP" sz="831" dirty="0">
                <a:solidFill>
                  <a:prstClr val="black"/>
                </a:solidFill>
                <a:latin typeface="HGPｺﾞｼｯｸM" panose="020B0600000000000000" pitchFamily="50" charset="-128"/>
                <a:ea typeface="HGPｺﾞｼｯｸM" panose="020B0600000000000000" pitchFamily="50" charset="-128"/>
              </a:rPr>
              <a:t>1,320</a:t>
            </a:r>
            <a:r>
              <a:rPr lang="ja-JP" altLang="en-US" sz="831" dirty="0">
                <a:solidFill>
                  <a:prstClr val="black"/>
                </a:solidFill>
                <a:latin typeface="HGPｺﾞｼｯｸM" panose="020B0600000000000000" pitchFamily="50" charset="-128"/>
                <a:ea typeface="HGPｺﾞｼｯｸM" panose="020B0600000000000000" pitchFamily="50" charset="-128"/>
              </a:rPr>
              <a:t>人</a:t>
            </a:r>
            <a:endParaRPr lang="en-US" altLang="ja-JP" sz="831" dirty="0">
              <a:solidFill>
                <a:prstClr val="black"/>
              </a:solidFill>
              <a:latin typeface="HGPｺﾞｼｯｸM" panose="020B0600000000000000" pitchFamily="50" charset="-128"/>
              <a:ea typeface="HGPｺﾞｼｯｸM" panose="020B0600000000000000" pitchFamily="50" charset="-128"/>
            </a:endParaRPr>
          </a:p>
        </p:txBody>
      </p:sp>
      <p:sp>
        <p:nvSpPr>
          <p:cNvPr id="112" name="Text Box 2"/>
          <p:cNvSpPr txBox="1">
            <a:spLocks noChangeArrowheads="1"/>
          </p:cNvSpPr>
          <p:nvPr/>
        </p:nvSpPr>
        <p:spPr bwMode="auto">
          <a:xfrm>
            <a:off x="-3861" y="263769"/>
            <a:ext cx="9144000" cy="398585"/>
          </a:xfrm>
          <a:prstGeom prst="rect">
            <a:avLst/>
          </a:prstGeom>
          <a:solidFill>
            <a:srgbClr val="F79646"/>
          </a:solidFill>
          <a:ln w="9525">
            <a:noFill/>
            <a:miter lim="800000"/>
            <a:headEnd/>
            <a:tailEnd/>
          </a:ln>
        </p:spPr>
        <p:txBody>
          <a:bodyPr lIns="68580" tIns="8206" rIns="68580" bIns="8206" anchor="ctr" anchorCtr="1"/>
          <a:lstStyle/>
          <a:p>
            <a:pPr marL="109907" indent="-109907" algn="ctr" defTabSz="805982" fontAlgn="base">
              <a:spcBef>
                <a:spcPct val="0"/>
              </a:spcBef>
              <a:spcAft>
                <a:spcPct val="0"/>
              </a:spcAft>
              <a:defRPr/>
            </a:pPr>
            <a:r>
              <a:rPr lang="ja-JP" altLang="en-US" sz="1846" b="1" kern="0" dirty="0">
                <a:solidFill>
                  <a:prstClr val="white"/>
                </a:solidFill>
              </a:rPr>
              <a:t>平成２９年度における使用者による障害者虐待の状況等</a:t>
            </a:r>
          </a:p>
        </p:txBody>
      </p:sp>
      <p:sp>
        <p:nvSpPr>
          <p:cNvPr id="9" name="正方形/長方形 8"/>
          <p:cNvSpPr/>
          <p:nvPr/>
        </p:nvSpPr>
        <p:spPr>
          <a:xfrm>
            <a:off x="4213567" y="2683265"/>
            <a:ext cx="354572" cy="1082647"/>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cxnSp>
        <p:nvCxnSpPr>
          <p:cNvPr id="11" name="直線矢印コネクタ 10"/>
          <p:cNvCxnSpPr>
            <a:stCxn id="9" idx="2"/>
          </p:cNvCxnSpPr>
          <p:nvPr/>
        </p:nvCxnSpPr>
        <p:spPr>
          <a:xfrm flipH="1">
            <a:off x="4387858" y="3765912"/>
            <a:ext cx="2995" cy="1058935"/>
          </a:xfrm>
          <a:prstGeom prst="straightConnector1">
            <a:avLst/>
          </a:prstGeom>
          <a:ln w="38100">
            <a:solidFill>
              <a:schemeClr val="bg1">
                <a:lumMod val="75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8" name="スライド番号プレースホルダー 7"/>
          <p:cNvSpPr>
            <a:spLocks noGrp="1"/>
          </p:cNvSpPr>
          <p:nvPr>
            <p:ph type="sldNum" sz="quarter" idx="12"/>
          </p:nvPr>
        </p:nvSpPr>
        <p:spPr>
          <a:xfrm>
            <a:off x="7079482" y="6524098"/>
            <a:ext cx="2057400" cy="365125"/>
          </a:xfrm>
        </p:spPr>
        <p:txBody>
          <a:bodyPr/>
          <a:lstStyle/>
          <a:p>
            <a:pPr>
              <a:defRPr/>
            </a:pPr>
            <a:fld id="{F90A3C79-1AFD-481B-B685-7933BCD0898B}" type="slidenum">
              <a:rPr lang="en-US" altLang="ja-JP" smtClean="0"/>
              <a:pPr>
                <a:defRPr/>
              </a:pPr>
              <a:t>92</a:t>
            </a:fld>
            <a:endParaRPr lang="en-US" altLang="ja-JP"/>
          </a:p>
        </p:txBody>
      </p:sp>
      <p:sp>
        <p:nvSpPr>
          <p:cNvPr id="114"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383376432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317989" y="173232"/>
            <a:ext cx="8707428" cy="817509"/>
          </a:xfrm>
          <a:prstGeom prst="bevel">
            <a:avLst>
              <a:gd name="adj" fmla="val 12500"/>
            </a:avLst>
          </a:prstGeom>
          <a:solidFill>
            <a:schemeClr val="accent6">
              <a:lumMod val="20000"/>
              <a:lumOff val="80000"/>
            </a:schemeClr>
          </a:solidFill>
          <a:ln w="9525">
            <a:solidFill>
              <a:srgbClr val="000000"/>
            </a:solidFill>
            <a:miter lim="800000"/>
            <a:headEnd/>
            <a:tailEnd/>
          </a:ln>
        </p:spPr>
        <p:txBody>
          <a:bodyPr wrap="square" lIns="60624" tIns="30312" rIns="60624" bIns="30312" anchor="ctr">
            <a:spAutoFit/>
          </a:bodyPr>
          <a:lstStyle/>
          <a:p>
            <a:pPr algn="ctr" defTabSz="606255">
              <a:defRPr/>
            </a:pPr>
            <a:r>
              <a:rPr kumimoji="0" lang="ja-JP" altLang="en-US" b="1" kern="0" dirty="0">
                <a:solidFill>
                  <a:srgbClr val="2D2D8A">
                    <a:lumMod val="75000"/>
                  </a:srgbClr>
                </a:solidFill>
                <a:latin typeface="ＭＳ Ｐゴシック"/>
              </a:rPr>
              <a:t>平成</a:t>
            </a:r>
            <a:r>
              <a:rPr kumimoji="0" lang="ja-JP" altLang="en-US" b="1" kern="0" dirty="0" smtClean="0">
                <a:solidFill>
                  <a:srgbClr val="2D2D8A">
                    <a:lumMod val="75000"/>
                  </a:srgbClr>
                </a:solidFill>
                <a:latin typeface="ＭＳ Ｐゴシック"/>
              </a:rPr>
              <a:t>２９年度</a:t>
            </a:r>
            <a:r>
              <a:rPr kumimoji="0" lang="ja-JP" altLang="en-US" b="1" kern="0" dirty="0">
                <a:solidFill>
                  <a:srgbClr val="2D2D8A">
                    <a:lumMod val="75000"/>
                  </a:srgbClr>
                </a:solidFill>
                <a:latin typeface="ＭＳ Ｐゴシック"/>
              </a:rPr>
              <a:t>　都道府県・市区町村における障害者虐待事例への対応状況</a:t>
            </a:r>
            <a:r>
              <a:rPr kumimoji="0" lang="ja-JP" altLang="en-US" b="1" kern="0" dirty="0" smtClean="0">
                <a:solidFill>
                  <a:srgbClr val="2D2D8A">
                    <a:lumMod val="75000"/>
                  </a:srgbClr>
                </a:solidFill>
                <a:latin typeface="ＭＳ Ｐゴシック"/>
              </a:rPr>
              <a:t>等</a:t>
            </a:r>
            <a:endParaRPr kumimoji="0" lang="en-US" altLang="ja-JP" b="1" kern="0" dirty="0" smtClean="0">
              <a:solidFill>
                <a:srgbClr val="2D2D8A">
                  <a:lumMod val="75000"/>
                </a:srgbClr>
              </a:solidFill>
              <a:latin typeface="ＭＳ Ｐゴシック"/>
            </a:endParaRPr>
          </a:p>
          <a:p>
            <a:pPr algn="ctr" defTabSz="606255">
              <a:defRPr/>
            </a:pPr>
            <a:r>
              <a:rPr kumimoji="0" lang="ja-JP" altLang="en-US" b="1" kern="0" dirty="0" smtClean="0">
                <a:solidFill>
                  <a:srgbClr val="2D2D8A">
                    <a:lumMod val="75000"/>
                  </a:srgbClr>
                </a:solidFill>
                <a:latin typeface="ＭＳ Ｐゴシック"/>
              </a:rPr>
              <a:t>（</a:t>
            </a:r>
            <a:r>
              <a:rPr kumimoji="0" lang="ja-JP" altLang="en-US" b="1" kern="0" dirty="0">
                <a:solidFill>
                  <a:srgbClr val="2D2D8A">
                    <a:lumMod val="75000"/>
                  </a:srgbClr>
                </a:solidFill>
                <a:latin typeface="ＭＳ Ｐゴシック"/>
              </a:rPr>
              <a:t>調査結果）</a:t>
            </a:r>
          </a:p>
        </p:txBody>
      </p:sp>
      <p:sp>
        <p:nvSpPr>
          <p:cNvPr id="7" name="Rectangle 1"/>
          <p:cNvSpPr>
            <a:spLocks noChangeArrowheads="1"/>
          </p:cNvSpPr>
          <p:nvPr/>
        </p:nvSpPr>
        <p:spPr bwMode="auto">
          <a:xfrm>
            <a:off x="405852" y="5163218"/>
            <a:ext cx="8480700" cy="8805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4406" tIns="42203" rIns="84406" bIns="42203" numCol="1" anchor="ctr" anchorCtr="0" compatLnSpc="1">
            <a:prstTxWarp prst="textNoShape">
              <a:avLst/>
            </a:prstTxWarp>
            <a:spAutoFit/>
          </a:bodyPr>
          <a:lstStyle/>
          <a:p>
            <a:pPr lvl="0" eaLnBrk="0" fontAlgn="base" hangingPunct="0">
              <a:spcBef>
                <a:spcPct val="0"/>
              </a:spcBef>
              <a:spcAft>
                <a:spcPct val="0"/>
              </a:spcAft>
            </a:pPr>
            <a:r>
              <a:rPr lang="ja-JP" altLang="en-US" sz="1292" dirty="0">
                <a:latin typeface="+mj-ea"/>
                <a:cs typeface="Times New Roman" pitchFamily="18" charset="0"/>
              </a:rPr>
              <a:t>・</a:t>
            </a:r>
            <a:r>
              <a:rPr lang="ja-JP" altLang="ja-JP" sz="1292" dirty="0">
                <a:latin typeface="+mj-ea"/>
                <a:cs typeface="Times New Roman" pitchFamily="18" charset="0"/>
              </a:rPr>
              <a:t>上記は、</a:t>
            </a:r>
            <a:r>
              <a:rPr lang="ja-JP" altLang="ja-JP" sz="1292" dirty="0" smtClean="0">
                <a:latin typeface="+mj-ea"/>
                <a:cs typeface="Times New Roman" pitchFamily="18" charset="0"/>
              </a:rPr>
              <a:t>平成</a:t>
            </a:r>
            <a:r>
              <a:rPr lang="en-US" altLang="ja-JP" sz="1292" dirty="0" smtClean="0">
                <a:latin typeface="+mj-ea"/>
                <a:cs typeface="Times New Roman" pitchFamily="18" charset="0"/>
              </a:rPr>
              <a:t>29</a:t>
            </a:r>
            <a:r>
              <a:rPr lang="ja-JP" altLang="en-US" sz="1292" dirty="0" smtClean="0">
                <a:latin typeface="+mj-ea"/>
                <a:cs typeface="Times New Roman" pitchFamily="18" charset="0"/>
              </a:rPr>
              <a:t>年</a:t>
            </a:r>
            <a:r>
              <a:rPr lang="en-US" altLang="ja-JP" sz="1292" dirty="0">
                <a:latin typeface="+mj-ea"/>
                <a:cs typeface="Times New Roman" pitchFamily="18" charset="0"/>
              </a:rPr>
              <a:t>4</a:t>
            </a:r>
            <a:r>
              <a:rPr lang="ja-JP" altLang="en-US" sz="1292" dirty="0">
                <a:latin typeface="+mj-ea"/>
                <a:cs typeface="Times New Roman" pitchFamily="18" charset="0"/>
              </a:rPr>
              <a:t>月</a:t>
            </a:r>
            <a:r>
              <a:rPr lang="en-US" altLang="ja-JP" sz="1292" dirty="0">
                <a:latin typeface="+mj-ea"/>
                <a:cs typeface="Times New Roman" pitchFamily="18" charset="0"/>
              </a:rPr>
              <a:t>1</a:t>
            </a:r>
            <a:r>
              <a:rPr lang="ja-JP" altLang="en-US" sz="1292" dirty="0">
                <a:latin typeface="+mj-ea"/>
                <a:cs typeface="Times New Roman" pitchFamily="18" charset="0"/>
              </a:rPr>
              <a:t>日から</a:t>
            </a:r>
            <a:r>
              <a:rPr lang="ja-JP" altLang="en-US" sz="1292" dirty="0" smtClean="0">
                <a:latin typeface="+mj-ea"/>
                <a:cs typeface="Times New Roman" pitchFamily="18" charset="0"/>
              </a:rPr>
              <a:t>平成</a:t>
            </a:r>
            <a:r>
              <a:rPr lang="en-US" altLang="ja-JP" sz="1292" dirty="0" smtClean="0">
                <a:latin typeface="+mj-ea"/>
                <a:cs typeface="Times New Roman" pitchFamily="18" charset="0"/>
              </a:rPr>
              <a:t>30</a:t>
            </a:r>
            <a:r>
              <a:rPr lang="ja-JP" altLang="en-US" sz="1292" dirty="0" smtClean="0">
                <a:latin typeface="+mj-ea"/>
                <a:cs typeface="Times New Roman" pitchFamily="18" charset="0"/>
              </a:rPr>
              <a:t>年</a:t>
            </a:r>
            <a:r>
              <a:rPr lang="en-US" altLang="ja-JP" sz="1292" dirty="0">
                <a:latin typeface="+mj-ea"/>
                <a:cs typeface="Times New Roman" pitchFamily="18" charset="0"/>
              </a:rPr>
              <a:t>3</a:t>
            </a:r>
            <a:r>
              <a:rPr lang="ja-JP" altLang="en-US" sz="1292" dirty="0">
                <a:latin typeface="+mj-ea"/>
                <a:cs typeface="Times New Roman" pitchFamily="18" charset="0"/>
              </a:rPr>
              <a:t>月</a:t>
            </a:r>
            <a:r>
              <a:rPr lang="en-US" altLang="ja-JP" sz="1292" dirty="0">
                <a:latin typeface="+mj-ea"/>
                <a:cs typeface="Times New Roman" pitchFamily="18" charset="0"/>
              </a:rPr>
              <a:t>31</a:t>
            </a:r>
            <a:r>
              <a:rPr lang="ja-JP" altLang="en-US" sz="1292" dirty="0">
                <a:latin typeface="+mj-ea"/>
                <a:cs typeface="Times New Roman" pitchFamily="18" charset="0"/>
              </a:rPr>
              <a:t>日までに虐待と判断された事例を集計した</a:t>
            </a:r>
            <a:r>
              <a:rPr lang="ja-JP" altLang="en-US" sz="1292" dirty="0" smtClean="0">
                <a:latin typeface="+mj-ea"/>
                <a:cs typeface="Times New Roman" pitchFamily="18" charset="0"/>
              </a:rPr>
              <a:t>もの</a:t>
            </a:r>
            <a:endParaRPr lang="en-US" altLang="ja-JP" sz="1292" dirty="0">
              <a:latin typeface="+mj-ea"/>
              <a:cs typeface="Times New Roman" pitchFamily="18" charset="0"/>
            </a:endParaRPr>
          </a:p>
          <a:p>
            <a:pPr eaLnBrk="0" fontAlgn="base" hangingPunct="0">
              <a:spcBef>
                <a:spcPct val="0"/>
              </a:spcBef>
              <a:spcAft>
                <a:spcPct val="0"/>
              </a:spcAft>
            </a:pPr>
            <a:r>
              <a:rPr lang="ja-JP" altLang="en-US" sz="1292" dirty="0"/>
              <a:t>・</a:t>
            </a:r>
            <a:r>
              <a:rPr lang="ja-JP" altLang="ja-JP" sz="1292" dirty="0"/>
              <a:t>カッコ内については、前回調査</a:t>
            </a:r>
            <a:r>
              <a:rPr lang="en-US" altLang="ja-JP" sz="1292" dirty="0"/>
              <a:t>(</a:t>
            </a:r>
            <a:r>
              <a:rPr lang="ja-JP" altLang="ja-JP" sz="1292" dirty="0" smtClean="0"/>
              <a:t>平成</a:t>
            </a:r>
            <a:r>
              <a:rPr lang="en-US" altLang="ja-JP" sz="1292" dirty="0" smtClean="0">
                <a:latin typeface="+mn-ea"/>
              </a:rPr>
              <a:t>28</a:t>
            </a:r>
            <a:r>
              <a:rPr lang="ja-JP" altLang="ja-JP" sz="1292" dirty="0" smtClean="0">
                <a:latin typeface="+mn-ea"/>
              </a:rPr>
              <a:t>年</a:t>
            </a:r>
            <a:r>
              <a:rPr lang="en-US" altLang="ja-JP" sz="1292" dirty="0">
                <a:latin typeface="+mn-ea"/>
              </a:rPr>
              <a:t>4</a:t>
            </a:r>
            <a:r>
              <a:rPr lang="ja-JP" altLang="ja-JP" sz="1292" dirty="0">
                <a:latin typeface="+mn-ea"/>
              </a:rPr>
              <a:t>月</a:t>
            </a:r>
            <a:r>
              <a:rPr lang="en-US" altLang="ja-JP" sz="1292" dirty="0">
                <a:latin typeface="+mn-ea"/>
              </a:rPr>
              <a:t>1</a:t>
            </a:r>
            <a:r>
              <a:rPr lang="ja-JP" altLang="ja-JP" sz="1292" dirty="0">
                <a:latin typeface="+mn-ea"/>
              </a:rPr>
              <a:t>日から</a:t>
            </a:r>
            <a:r>
              <a:rPr lang="ja-JP" altLang="ja-JP" sz="1292" dirty="0" smtClean="0">
                <a:latin typeface="+mn-ea"/>
              </a:rPr>
              <a:t>平成</a:t>
            </a:r>
            <a:r>
              <a:rPr lang="en-US" altLang="ja-JP" sz="1292" dirty="0" smtClean="0">
                <a:latin typeface="+mn-ea"/>
              </a:rPr>
              <a:t>29</a:t>
            </a:r>
            <a:r>
              <a:rPr lang="ja-JP" altLang="ja-JP" sz="1292" dirty="0" smtClean="0">
                <a:latin typeface="+mn-ea"/>
              </a:rPr>
              <a:t>年</a:t>
            </a:r>
            <a:r>
              <a:rPr lang="en-US" altLang="ja-JP" sz="1292" dirty="0">
                <a:latin typeface="+mn-ea"/>
              </a:rPr>
              <a:t>3</a:t>
            </a:r>
            <a:r>
              <a:rPr lang="ja-JP" altLang="ja-JP" sz="1292" dirty="0">
                <a:latin typeface="+mn-ea"/>
              </a:rPr>
              <a:t>月</a:t>
            </a:r>
            <a:r>
              <a:rPr lang="en-US" altLang="ja-JP" sz="1292" dirty="0">
                <a:latin typeface="+mn-ea"/>
              </a:rPr>
              <a:t>31</a:t>
            </a:r>
            <a:r>
              <a:rPr lang="ja-JP" altLang="ja-JP" sz="1292" dirty="0">
                <a:latin typeface="+mn-ea"/>
              </a:rPr>
              <a:t>日</a:t>
            </a:r>
            <a:r>
              <a:rPr lang="en-US" altLang="ja-JP" sz="1292" dirty="0"/>
              <a:t>)</a:t>
            </a:r>
            <a:r>
              <a:rPr lang="ja-JP" altLang="ja-JP" sz="1292" dirty="0"/>
              <a:t>の</a:t>
            </a:r>
            <a:r>
              <a:rPr lang="ja-JP" altLang="ja-JP" sz="1292" dirty="0" smtClean="0"/>
              <a:t>もの</a:t>
            </a:r>
            <a:endParaRPr lang="ja-JP" altLang="ja-JP" sz="1292" dirty="0"/>
          </a:p>
          <a:p>
            <a:pPr lvl="0" eaLnBrk="0" fontAlgn="base" hangingPunct="0">
              <a:spcBef>
                <a:spcPct val="0"/>
              </a:spcBef>
              <a:spcAft>
                <a:spcPct val="0"/>
              </a:spcAft>
            </a:pPr>
            <a:r>
              <a:rPr lang="ja-JP" altLang="en-US" sz="1292" dirty="0">
                <a:latin typeface="+mj-ea"/>
                <a:cs typeface="Times New Roman" pitchFamily="18" charset="0"/>
              </a:rPr>
              <a:t>・都道府県労働局の対応については、「</a:t>
            </a:r>
            <a:r>
              <a:rPr lang="ja-JP" altLang="en-US" sz="1292" dirty="0" smtClean="0">
                <a:latin typeface="+mj-ea"/>
                <a:cs typeface="Times New Roman" pitchFamily="18" charset="0"/>
              </a:rPr>
              <a:t>平成</a:t>
            </a:r>
            <a:r>
              <a:rPr lang="en-US" altLang="ja-JP" sz="1292" dirty="0" smtClean="0">
                <a:latin typeface="+mj-ea"/>
                <a:cs typeface="Times New Roman" pitchFamily="18" charset="0"/>
              </a:rPr>
              <a:t>29</a:t>
            </a:r>
            <a:r>
              <a:rPr lang="ja-JP" altLang="en-US" sz="1292" dirty="0" smtClean="0">
                <a:latin typeface="+mj-ea"/>
                <a:cs typeface="Times New Roman" pitchFamily="18" charset="0"/>
              </a:rPr>
              <a:t>年度</a:t>
            </a:r>
            <a:r>
              <a:rPr lang="ja-JP" altLang="en-US" sz="1292" dirty="0">
                <a:latin typeface="+mj-ea"/>
                <a:cs typeface="Times New Roman" pitchFamily="18" charset="0"/>
              </a:rPr>
              <a:t>使用者による障害者虐待の状況等」（</a:t>
            </a:r>
            <a:r>
              <a:rPr lang="ja-JP" altLang="en-US" sz="1292" dirty="0" smtClean="0">
                <a:latin typeface="+mj-ea"/>
                <a:cs typeface="Times New Roman" pitchFamily="18" charset="0"/>
              </a:rPr>
              <a:t>平成</a:t>
            </a:r>
            <a:r>
              <a:rPr lang="en-US" altLang="ja-JP" sz="1292" dirty="0" smtClean="0">
                <a:latin typeface="+mj-ea"/>
                <a:cs typeface="Times New Roman" pitchFamily="18" charset="0"/>
              </a:rPr>
              <a:t>30</a:t>
            </a:r>
            <a:r>
              <a:rPr lang="ja-JP" altLang="en-US" sz="1292" dirty="0" smtClean="0">
                <a:latin typeface="+mj-ea"/>
                <a:cs typeface="Times New Roman" pitchFamily="18" charset="0"/>
              </a:rPr>
              <a:t>年</a:t>
            </a:r>
            <a:r>
              <a:rPr lang="en-US" altLang="ja-JP" sz="1292" dirty="0" smtClean="0">
                <a:latin typeface="+mj-ea"/>
                <a:cs typeface="Times New Roman" pitchFamily="18" charset="0"/>
              </a:rPr>
              <a:t>8</a:t>
            </a:r>
            <a:r>
              <a:rPr lang="ja-JP" altLang="en-US" sz="1292" dirty="0" smtClean="0">
                <a:latin typeface="+mj-ea"/>
                <a:cs typeface="Times New Roman" pitchFamily="18" charset="0"/>
              </a:rPr>
              <a:t>月</a:t>
            </a:r>
            <a:r>
              <a:rPr lang="en-US" altLang="ja-JP" sz="1292" dirty="0" smtClean="0">
                <a:latin typeface="+mj-ea"/>
                <a:cs typeface="Times New Roman" pitchFamily="18" charset="0"/>
              </a:rPr>
              <a:t>22</a:t>
            </a:r>
            <a:r>
              <a:rPr lang="ja-JP" altLang="en-US" sz="1292" dirty="0" smtClean="0">
                <a:latin typeface="+mj-ea"/>
                <a:cs typeface="Times New Roman" pitchFamily="18" charset="0"/>
              </a:rPr>
              <a:t>日</a:t>
            </a:r>
            <a:r>
              <a:rPr lang="ja-JP" altLang="en-US" sz="1292" dirty="0">
                <a:latin typeface="+mj-ea"/>
                <a:cs typeface="Times New Roman" pitchFamily="18" charset="0"/>
              </a:rPr>
              <a:t>公表）のデータを</a:t>
            </a:r>
            <a:r>
              <a:rPr lang="ja-JP" altLang="en-US" sz="1292" dirty="0" smtClean="0">
                <a:latin typeface="+mj-ea"/>
                <a:cs typeface="Times New Roman" pitchFamily="18" charset="0"/>
              </a:rPr>
              <a:t>引用（</a:t>
            </a:r>
            <a:r>
              <a:rPr lang="ja-JP" altLang="en-US" sz="1292" dirty="0">
                <a:latin typeface="+mj-ea"/>
                <a:cs typeface="Times New Roman" pitchFamily="18" charset="0"/>
              </a:rPr>
              <a:t>「虐待判断件数」は「虐待が認められた事業所数」と</a:t>
            </a:r>
            <a:r>
              <a:rPr lang="ja-JP" altLang="en-US" sz="1292" dirty="0" smtClean="0">
                <a:latin typeface="+mj-ea"/>
                <a:cs typeface="Times New Roman" pitchFamily="18" charset="0"/>
              </a:rPr>
              <a:t>同義）</a:t>
            </a:r>
            <a:endParaRPr lang="ja-JP" altLang="en-US" sz="1292" dirty="0">
              <a:latin typeface="+mj-ea"/>
              <a:cs typeface="ＭＳ Ｐゴシック" pitchFamily="50" charset="-128"/>
            </a:endParaRPr>
          </a:p>
        </p:txBody>
      </p:sp>
      <p:sp>
        <p:nvSpPr>
          <p:cNvPr id="2" name="正方形/長方形 1"/>
          <p:cNvSpPr/>
          <p:nvPr/>
        </p:nvSpPr>
        <p:spPr>
          <a:xfrm>
            <a:off x="411780" y="1360516"/>
            <a:ext cx="2279791" cy="369332"/>
          </a:xfrm>
          <a:prstGeom prst="rect">
            <a:avLst/>
          </a:prstGeom>
        </p:spPr>
        <p:txBody>
          <a:bodyPr wrap="none">
            <a:spAutoFit/>
          </a:bodyPr>
          <a:lstStyle/>
          <a:p>
            <a:r>
              <a:rPr lang="ja-JP" altLang="ja-JP" b="1" dirty="0">
                <a:solidFill>
                  <a:prstClr val="black"/>
                </a:solidFill>
                <a:latin typeface="ＭＳ Ｐゴシック"/>
                <a:cs typeface="Times New Roman" pitchFamily="18" charset="0"/>
              </a:rPr>
              <a:t>【</a:t>
            </a:r>
            <a:r>
              <a:rPr lang="ja-JP" altLang="en-US" b="1" dirty="0">
                <a:solidFill>
                  <a:prstClr val="black"/>
                </a:solidFill>
                <a:latin typeface="ＭＳ Ｐゴシック"/>
                <a:cs typeface="Times New Roman" pitchFamily="18" charset="0"/>
              </a:rPr>
              <a:t>調査結果（全体像）</a:t>
            </a:r>
            <a:r>
              <a:rPr lang="ja-JP" altLang="ja-JP" b="1" dirty="0">
                <a:solidFill>
                  <a:prstClr val="black"/>
                </a:solidFill>
                <a:latin typeface="ＭＳ Ｐゴシック"/>
                <a:cs typeface="Times New Roman" pitchFamily="18" charset="0"/>
              </a:rPr>
              <a:t>】</a:t>
            </a:r>
            <a:endParaRPr lang="ja-JP" altLang="en-US" dirty="0">
              <a:solidFill>
                <a:prstClr val="black"/>
              </a:solidFill>
            </a:endParaRPr>
          </a:p>
        </p:txBody>
      </p:sp>
      <p:graphicFrame>
        <p:nvGraphicFramePr>
          <p:cNvPr id="8" name="表 7"/>
          <p:cNvGraphicFramePr>
            <a:graphicFrameLocks noGrp="1"/>
          </p:cNvGraphicFramePr>
          <p:nvPr>
            <p:extLst/>
          </p:nvPr>
        </p:nvGraphicFramePr>
        <p:xfrm>
          <a:off x="436436" y="1729848"/>
          <a:ext cx="8242148" cy="3410922"/>
        </p:xfrm>
        <a:graphic>
          <a:graphicData uri="http://schemas.openxmlformats.org/drawingml/2006/table">
            <a:tbl>
              <a:tblPr>
                <a:tableStyleId>{5C22544A-7EE6-4342-B048-85BDC9FD1C3A}</a:tableStyleId>
              </a:tblPr>
              <a:tblGrid>
                <a:gridCol w="1674545">
                  <a:extLst>
                    <a:ext uri="{9D8B030D-6E8A-4147-A177-3AD203B41FA5}">
                      <a16:colId xmlns:a16="http://schemas.microsoft.com/office/drawing/2014/main" val="20000"/>
                    </a:ext>
                  </a:extLst>
                </a:gridCol>
                <a:gridCol w="1287477">
                  <a:extLst>
                    <a:ext uri="{9D8B030D-6E8A-4147-A177-3AD203B41FA5}">
                      <a16:colId xmlns:a16="http://schemas.microsoft.com/office/drawing/2014/main" val="20001"/>
                    </a:ext>
                  </a:extLst>
                </a:gridCol>
                <a:gridCol w="1931754">
                  <a:extLst>
                    <a:ext uri="{9D8B030D-6E8A-4147-A177-3AD203B41FA5}">
                      <a16:colId xmlns:a16="http://schemas.microsoft.com/office/drawing/2014/main" val="20002"/>
                    </a:ext>
                  </a:extLst>
                </a:gridCol>
                <a:gridCol w="955489">
                  <a:extLst>
                    <a:ext uri="{9D8B030D-6E8A-4147-A177-3AD203B41FA5}">
                      <a16:colId xmlns:a16="http://schemas.microsoft.com/office/drawing/2014/main" val="20003"/>
                    </a:ext>
                  </a:extLst>
                </a:gridCol>
                <a:gridCol w="1196441">
                  <a:extLst>
                    <a:ext uri="{9D8B030D-6E8A-4147-A177-3AD203B41FA5}">
                      <a16:colId xmlns:a16="http://schemas.microsoft.com/office/drawing/2014/main" val="20004"/>
                    </a:ext>
                  </a:extLst>
                </a:gridCol>
                <a:gridCol w="1196442">
                  <a:extLst>
                    <a:ext uri="{9D8B030D-6E8A-4147-A177-3AD203B41FA5}">
                      <a16:colId xmlns:a16="http://schemas.microsoft.com/office/drawing/2014/main" val="20005"/>
                    </a:ext>
                  </a:extLst>
                </a:gridCol>
              </a:tblGrid>
              <a:tr h="579054">
                <a:tc rowSpan="2">
                  <a:txBody>
                    <a:bodyPr/>
                    <a:lstStyle/>
                    <a:p>
                      <a:pPr marL="378460" indent="635" algn="just">
                        <a:spcAft>
                          <a:spcPts val="0"/>
                        </a:spcAft>
                      </a:pPr>
                      <a:r>
                        <a:rPr lang="en-US" sz="1000" kern="100" dirty="0">
                          <a:effectLst/>
                        </a:rPr>
                        <a:t> </a:t>
                      </a:r>
                      <a:endParaRPr lang="ja-JP" sz="1000" kern="100" dirty="0">
                        <a:effectLst/>
                        <a:latin typeface="Century"/>
                        <a:ea typeface="ＭＳ ゴシック"/>
                        <a:cs typeface="Times New Roman"/>
                      </a:endParaRPr>
                    </a:p>
                  </a:txBody>
                  <a:tcPr marL="58029" marR="58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Aft>
                          <a:spcPts val="0"/>
                        </a:spcAft>
                      </a:pPr>
                      <a:r>
                        <a:rPr lang="ja-JP" sz="1300" kern="100" dirty="0">
                          <a:effectLst/>
                        </a:rPr>
                        <a:t>養護者による</a:t>
                      </a:r>
                    </a:p>
                    <a:p>
                      <a:pPr algn="ctr">
                        <a:spcAft>
                          <a:spcPts val="0"/>
                        </a:spcAft>
                      </a:pPr>
                      <a:r>
                        <a:rPr lang="ja-JP" sz="1300" kern="100" dirty="0">
                          <a:effectLst/>
                        </a:rPr>
                        <a:t>障害者虐待</a:t>
                      </a:r>
                      <a:endParaRPr lang="ja-JP" sz="1300" kern="100" dirty="0">
                        <a:effectLst/>
                        <a:latin typeface="Century"/>
                        <a:ea typeface="ＭＳ ゴシック"/>
                        <a:cs typeface="Times New Roman"/>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Aft>
                          <a:spcPts val="0"/>
                        </a:spcAft>
                      </a:pPr>
                      <a:r>
                        <a:rPr lang="ja-JP" sz="1300" kern="100" dirty="0">
                          <a:effectLst/>
                        </a:rPr>
                        <a:t>障害者福祉施設従事者等</a:t>
                      </a:r>
                    </a:p>
                    <a:p>
                      <a:pPr algn="ctr">
                        <a:spcAft>
                          <a:spcPts val="0"/>
                        </a:spcAft>
                      </a:pPr>
                      <a:r>
                        <a:rPr lang="ja-JP" sz="1300" kern="100" dirty="0">
                          <a:effectLst/>
                        </a:rPr>
                        <a:t>による障害者虐待</a:t>
                      </a:r>
                      <a:endParaRPr lang="ja-JP" sz="1300" kern="100" dirty="0">
                        <a:effectLst/>
                        <a:latin typeface="Century"/>
                        <a:ea typeface="ＭＳ ゴシック"/>
                        <a:cs typeface="Times New Roman"/>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spcAft>
                          <a:spcPts val="0"/>
                        </a:spcAft>
                      </a:pPr>
                      <a:r>
                        <a:rPr lang="ja-JP" sz="1300" kern="100" dirty="0">
                          <a:effectLst/>
                        </a:rPr>
                        <a:t>使用者による障害者虐待　</a:t>
                      </a:r>
                      <a:endParaRPr lang="ja-JP" sz="1300" kern="100" dirty="0">
                        <a:effectLst/>
                        <a:latin typeface="Century"/>
                        <a:ea typeface="ＭＳ ゴシック"/>
                        <a:cs typeface="Times New Roman"/>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664793">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spcAft>
                          <a:spcPts val="0"/>
                        </a:spcAft>
                      </a:pPr>
                      <a:r>
                        <a:rPr lang="en-US" sz="1000" kern="100" dirty="0">
                          <a:effectLst/>
                        </a:rPr>
                        <a:t> </a:t>
                      </a:r>
                      <a:endParaRPr lang="ja-JP" sz="1000" kern="100" dirty="0">
                        <a:effectLst/>
                      </a:endParaRPr>
                    </a:p>
                    <a:p>
                      <a:pPr algn="just">
                        <a:spcAft>
                          <a:spcPts val="0"/>
                        </a:spcAft>
                      </a:pPr>
                      <a:r>
                        <a:rPr lang="en-US" sz="1000" kern="100" dirty="0">
                          <a:effectLst/>
                        </a:rPr>
                        <a:t> </a:t>
                      </a:r>
                      <a:endParaRPr lang="ja-JP" sz="1000" kern="100" dirty="0">
                        <a:effectLst/>
                        <a:latin typeface="Century"/>
                        <a:ea typeface="ＭＳ ゴシック"/>
                        <a:cs typeface="Times New Roman"/>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533400" indent="-533400" algn="ctr">
                        <a:spcAft>
                          <a:spcPts val="0"/>
                        </a:spcAft>
                      </a:pPr>
                      <a:r>
                        <a:rPr lang="ja-JP" sz="1100" kern="100" dirty="0">
                          <a:effectLst/>
                        </a:rPr>
                        <a:t>（参考）都道府県労働局の対応</a:t>
                      </a:r>
                      <a:endParaRPr lang="ja-JP" sz="1100" kern="100" dirty="0">
                        <a:effectLst/>
                        <a:latin typeface="Century"/>
                        <a:ea typeface="ＭＳ ゴシック"/>
                        <a:cs typeface="Times New Roman"/>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0001"/>
                  </a:ext>
                </a:extLst>
              </a:tr>
              <a:tr h="664793">
                <a:tc>
                  <a:txBody>
                    <a:bodyPr/>
                    <a:lstStyle/>
                    <a:p>
                      <a:pPr algn="just">
                        <a:spcAft>
                          <a:spcPts val="0"/>
                        </a:spcAft>
                      </a:pPr>
                      <a:r>
                        <a:rPr lang="ja-JP" sz="1500" kern="100" dirty="0">
                          <a:effectLst/>
                        </a:rPr>
                        <a:t>市区町村等への</a:t>
                      </a:r>
                    </a:p>
                    <a:p>
                      <a:pPr algn="just">
                        <a:spcAft>
                          <a:spcPts val="0"/>
                        </a:spcAft>
                      </a:pPr>
                      <a:r>
                        <a:rPr lang="ja-JP" sz="1500" kern="100" dirty="0">
                          <a:effectLst/>
                        </a:rPr>
                        <a:t>相談・通報件数</a:t>
                      </a:r>
                      <a:endParaRPr lang="ja-JP" sz="1500" kern="100" dirty="0">
                        <a:effectLst/>
                        <a:latin typeface="Century"/>
                        <a:ea typeface="ＭＳ ゴシック"/>
                        <a:cs typeface="Times New Roman"/>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9465" rtl="0" eaLnBrk="1" fontAlgn="auto" latinLnBrk="0" hangingPunct="1">
                        <a:lnSpc>
                          <a:spcPct val="100000"/>
                        </a:lnSpc>
                        <a:spcBef>
                          <a:spcPts val="0"/>
                        </a:spcBef>
                        <a:spcAft>
                          <a:spcPts val="0"/>
                        </a:spcAft>
                        <a:buClrTx/>
                        <a:buSzTx/>
                        <a:buFontTx/>
                        <a:buNone/>
                        <a:tabLst/>
                        <a:defRPr/>
                      </a:pPr>
                      <a:r>
                        <a:rPr lang="en-US" altLang="ja-JP" sz="1500" kern="100" dirty="0" smtClean="0">
                          <a:effectLst/>
                        </a:rPr>
                        <a:t>4,649</a:t>
                      </a:r>
                      <a:r>
                        <a:rPr lang="ja-JP" altLang="ja-JP" sz="1500" kern="100" dirty="0" smtClean="0">
                          <a:effectLst/>
                        </a:rPr>
                        <a:t>件</a:t>
                      </a:r>
                      <a:endParaRPr lang="ja-JP" altLang="ja-JP" sz="1500" kern="100" dirty="0">
                        <a:effectLst/>
                        <a:latin typeface="Century"/>
                        <a:ea typeface="ＭＳ ゴシック"/>
                        <a:cs typeface="Times New Roman"/>
                      </a:endParaRPr>
                    </a:p>
                    <a:p>
                      <a:pPr algn="ctr">
                        <a:spcAft>
                          <a:spcPts val="0"/>
                        </a:spcAft>
                      </a:pPr>
                      <a:r>
                        <a:rPr lang="ja-JP" altLang="en-US" sz="1500" kern="100" dirty="0">
                          <a:effectLst/>
                        </a:rPr>
                        <a:t>（</a:t>
                      </a:r>
                      <a:r>
                        <a:rPr lang="en-US" altLang="ja-JP" sz="1500" kern="100" dirty="0" smtClean="0">
                          <a:effectLst/>
                        </a:rPr>
                        <a:t>4,606</a:t>
                      </a:r>
                      <a:r>
                        <a:rPr lang="ja-JP" altLang="en-US" sz="1500" kern="100" dirty="0" smtClean="0">
                          <a:effectLst/>
                        </a:rPr>
                        <a:t>件</a:t>
                      </a:r>
                      <a:r>
                        <a:rPr lang="ja-JP" altLang="en-US" sz="1500" kern="100" dirty="0">
                          <a:effectLst/>
                        </a:rPr>
                        <a:t>）</a:t>
                      </a:r>
                      <a:endParaRPr lang="en-US" sz="1500" kern="100" dirty="0">
                        <a:effectLst/>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9465" rtl="0" eaLnBrk="1" fontAlgn="auto" latinLnBrk="0" hangingPunct="1">
                        <a:lnSpc>
                          <a:spcPct val="100000"/>
                        </a:lnSpc>
                        <a:spcBef>
                          <a:spcPts val="0"/>
                        </a:spcBef>
                        <a:spcAft>
                          <a:spcPts val="0"/>
                        </a:spcAft>
                        <a:buClrTx/>
                        <a:buSzTx/>
                        <a:buFontTx/>
                        <a:buNone/>
                        <a:tabLst/>
                        <a:defRPr/>
                      </a:pPr>
                      <a:r>
                        <a:rPr lang="en-US" altLang="ja-JP" sz="1500" kern="100" dirty="0" smtClean="0">
                          <a:effectLst/>
                        </a:rPr>
                        <a:t>2,374</a:t>
                      </a:r>
                      <a:r>
                        <a:rPr lang="ja-JP" altLang="ja-JP" sz="1500" kern="100" dirty="0" smtClean="0">
                          <a:effectLst/>
                        </a:rPr>
                        <a:t>件</a:t>
                      </a:r>
                      <a:endParaRPr lang="ja-JP" altLang="ja-JP" sz="1500" kern="100" dirty="0">
                        <a:effectLst/>
                        <a:latin typeface="Century"/>
                        <a:ea typeface="ＭＳ ゴシック"/>
                        <a:cs typeface="Times New Roman"/>
                      </a:endParaRPr>
                    </a:p>
                    <a:p>
                      <a:pPr algn="ctr">
                        <a:spcAft>
                          <a:spcPts val="0"/>
                        </a:spcAft>
                      </a:pPr>
                      <a:r>
                        <a:rPr lang="ja-JP" altLang="en-US" sz="1500" kern="100" dirty="0">
                          <a:effectLst/>
                        </a:rPr>
                        <a:t>（</a:t>
                      </a:r>
                      <a:r>
                        <a:rPr lang="en-US" altLang="ja-JP" sz="1500" kern="100" dirty="0" smtClean="0">
                          <a:effectLst/>
                        </a:rPr>
                        <a:t>2,115</a:t>
                      </a:r>
                      <a:r>
                        <a:rPr lang="ja-JP" altLang="en-US" sz="1500" kern="100" dirty="0" smtClean="0">
                          <a:effectLst/>
                        </a:rPr>
                        <a:t>件</a:t>
                      </a:r>
                      <a:r>
                        <a:rPr lang="ja-JP" altLang="en-US" sz="1500" kern="100" dirty="0">
                          <a:effectLst/>
                        </a:rPr>
                        <a:t>）</a:t>
                      </a:r>
                      <a:endParaRPr lang="en-US" altLang="ja-JP" sz="1500" kern="100" dirty="0">
                        <a:effectLst/>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9465" rtl="0" eaLnBrk="1" fontAlgn="auto" latinLnBrk="0" hangingPunct="1">
                        <a:lnSpc>
                          <a:spcPct val="100000"/>
                        </a:lnSpc>
                        <a:spcBef>
                          <a:spcPts val="0"/>
                        </a:spcBef>
                        <a:spcAft>
                          <a:spcPts val="0"/>
                        </a:spcAft>
                        <a:buClrTx/>
                        <a:buSzTx/>
                        <a:buFontTx/>
                        <a:buNone/>
                        <a:tabLst/>
                        <a:defRPr/>
                      </a:pPr>
                      <a:r>
                        <a:rPr lang="en-US" altLang="ja-JP" sz="1500" kern="100" dirty="0" smtClean="0">
                          <a:effectLst/>
                        </a:rPr>
                        <a:t>691</a:t>
                      </a:r>
                      <a:r>
                        <a:rPr lang="ja-JP" altLang="ja-JP" sz="1500" kern="100" dirty="0" smtClean="0">
                          <a:effectLst/>
                        </a:rPr>
                        <a:t>件</a:t>
                      </a:r>
                      <a:endParaRPr lang="ja-JP" altLang="ja-JP" sz="1500" kern="100" dirty="0">
                        <a:effectLst/>
                        <a:latin typeface="Century"/>
                        <a:ea typeface="ＭＳ ゴシック"/>
                        <a:cs typeface="Times New Roman"/>
                      </a:endParaRPr>
                    </a:p>
                    <a:p>
                      <a:pPr algn="ctr">
                        <a:spcAft>
                          <a:spcPts val="0"/>
                        </a:spcAft>
                      </a:pPr>
                      <a:r>
                        <a:rPr lang="ja-JP" altLang="en-US" sz="1500" kern="100" dirty="0" smtClean="0">
                          <a:effectLst/>
                        </a:rPr>
                        <a:t>（</a:t>
                      </a:r>
                      <a:r>
                        <a:rPr lang="en-US" altLang="ja-JP" sz="1500" kern="100" dirty="0" smtClean="0">
                          <a:effectLst/>
                        </a:rPr>
                        <a:t>745</a:t>
                      </a:r>
                      <a:r>
                        <a:rPr lang="ja-JP" altLang="en-US" sz="1500" kern="100" dirty="0" smtClean="0">
                          <a:effectLst/>
                        </a:rPr>
                        <a:t>件）</a:t>
                      </a:r>
                      <a:endParaRPr lang="en-US" altLang="ja-JP" sz="1500" kern="100" dirty="0">
                        <a:effectLst/>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Aft>
                          <a:spcPts val="0"/>
                        </a:spcAft>
                      </a:pPr>
                      <a:r>
                        <a:rPr lang="ja-JP" altLang="en-US" sz="1500" kern="100" dirty="0">
                          <a:effectLst/>
                        </a:rPr>
                        <a:t>虐待判断</a:t>
                      </a:r>
                      <a:endParaRPr lang="en-US" altLang="ja-JP" sz="1500" kern="100" dirty="0">
                        <a:effectLst/>
                      </a:endParaRPr>
                    </a:p>
                    <a:p>
                      <a:pPr algn="ctr">
                        <a:spcAft>
                          <a:spcPts val="0"/>
                        </a:spcAft>
                      </a:pPr>
                      <a:r>
                        <a:rPr lang="ja-JP" altLang="en-US" sz="1500" kern="100" dirty="0">
                          <a:effectLst/>
                        </a:rPr>
                        <a:t>件数</a:t>
                      </a:r>
                      <a:endParaRPr lang="ja-JP" sz="1500" kern="100" dirty="0">
                        <a:effectLst/>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9465" rtl="0" eaLnBrk="1" fontAlgn="auto" latinLnBrk="0" hangingPunct="1">
                        <a:lnSpc>
                          <a:spcPct val="100000"/>
                        </a:lnSpc>
                        <a:spcBef>
                          <a:spcPts val="0"/>
                        </a:spcBef>
                        <a:spcAft>
                          <a:spcPts val="0"/>
                        </a:spcAft>
                        <a:buClrTx/>
                        <a:buSzTx/>
                        <a:buFontTx/>
                        <a:buNone/>
                        <a:tabLst/>
                        <a:defRPr/>
                      </a:pPr>
                      <a:r>
                        <a:rPr lang="en-US" altLang="ja-JP" sz="1500" kern="100" dirty="0" smtClean="0">
                          <a:effectLst/>
                        </a:rPr>
                        <a:t>597</a:t>
                      </a:r>
                      <a:r>
                        <a:rPr lang="ja-JP" altLang="en-US" sz="1500" kern="100" dirty="0" smtClean="0">
                          <a:effectLst/>
                        </a:rPr>
                        <a:t>件</a:t>
                      </a:r>
                      <a:endParaRPr lang="en-US" altLang="ja-JP" sz="1500" kern="100" dirty="0">
                        <a:effectLst/>
                      </a:endParaRPr>
                    </a:p>
                    <a:p>
                      <a:pPr marL="0" marR="0" indent="0" algn="ctr" defTabSz="919465" rtl="0" eaLnBrk="1" fontAlgn="auto" latinLnBrk="0" hangingPunct="1">
                        <a:lnSpc>
                          <a:spcPct val="100000"/>
                        </a:lnSpc>
                        <a:spcBef>
                          <a:spcPts val="0"/>
                        </a:spcBef>
                        <a:spcAft>
                          <a:spcPts val="0"/>
                        </a:spcAft>
                        <a:buClrTx/>
                        <a:buSzTx/>
                        <a:buFontTx/>
                        <a:buNone/>
                        <a:tabLst/>
                        <a:defRPr/>
                      </a:pPr>
                      <a:r>
                        <a:rPr lang="ja-JP" altLang="en-US" sz="1500" kern="100" dirty="0">
                          <a:effectLst/>
                        </a:rPr>
                        <a:t>（</a:t>
                      </a:r>
                      <a:r>
                        <a:rPr lang="en-US" altLang="ja-JP" sz="1500" kern="100" dirty="0" smtClean="0">
                          <a:effectLst/>
                        </a:rPr>
                        <a:t>581</a:t>
                      </a:r>
                      <a:r>
                        <a:rPr lang="ja-JP" altLang="en-US" sz="1500" kern="100" dirty="0">
                          <a:effectLst/>
                        </a:rPr>
                        <a:t>件）</a:t>
                      </a:r>
                      <a:endParaRPr lang="en-US" altLang="ja-JP" sz="1500" kern="100" dirty="0">
                        <a:effectLst/>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4793">
                <a:tc>
                  <a:txBody>
                    <a:bodyPr/>
                    <a:lstStyle/>
                    <a:p>
                      <a:pPr algn="just">
                        <a:spcAft>
                          <a:spcPts val="0"/>
                        </a:spcAft>
                      </a:pPr>
                      <a:r>
                        <a:rPr lang="ja-JP" sz="1500" kern="100" dirty="0">
                          <a:effectLst/>
                        </a:rPr>
                        <a:t>市区町村等による</a:t>
                      </a:r>
                    </a:p>
                    <a:p>
                      <a:pPr algn="just">
                        <a:spcAft>
                          <a:spcPts val="0"/>
                        </a:spcAft>
                      </a:pPr>
                      <a:r>
                        <a:rPr lang="ja-JP" sz="1500" kern="100" dirty="0">
                          <a:effectLst/>
                        </a:rPr>
                        <a:t>虐待判断件数</a:t>
                      </a:r>
                      <a:endParaRPr lang="ja-JP" sz="1500" kern="100" dirty="0">
                        <a:effectLst/>
                        <a:latin typeface="Century"/>
                        <a:ea typeface="ＭＳ ゴシック"/>
                        <a:cs typeface="Times New Roman"/>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9465" rtl="0" eaLnBrk="1" fontAlgn="auto" latinLnBrk="0" hangingPunct="1">
                        <a:lnSpc>
                          <a:spcPct val="100000"/>
                        </a:lnSpc>
                        <a:spcBef>
                          <a:spcPts val="0"/>
                        </a:spcBef>
                        <a:spcAft>
                          <a:spcPts val="0"/>
                        </a:spcAft>
                        <a:buClrTx/>
                        <a:buSzTx/>
                        <a:buFontTx/>
                        <a:buNone/>
                        <a:tabLst/>
                        <a:defRPr/>
                      </a:pPr>
                      <a:r>
                        <a:rPr lang="en-US" altLang="ja-JP" sz="1500" kern="100" dirty="0" smtClean="0">
                          <a:effectLst/>
                        </a:rPr>
                        <a:t>1,557</a:t>
                      </a:r>
                      <a:r>
                        <a:rPr lang="ja-JP" altLang="ja-JP" sz="1500" kern="100" dirty="0" smtClean="0">
                          <a:effectLst/>
                        </a:rPr>
                        <a:t>件</a:t>
                      </a:r>
                      <a:endParaRPr lang="ja-JP" altLang="ja-JP" sz="1500" kern="100" dirty="0">
                        <a:effectLst/>
                        <a:latin typeface="Century"/>
                        <a:ea typeface="ＭＳ ゴシック"/>
                        <a:cs typeface="Times New Roman"/>
                      </a:endParaRPr>
                    </a:p>
                    <a:p>
                      <a:pPr algn="ctr">
                        <a:spcAft>
                          <a:spcPts val="0"/>
                        </a:spcAft>
                      </a:pPr>
                      <a:r>
                        <a:rPr lang="ja-JP" altLang="en-US" sz="1500" kern="100" dirty="0">
                          <a:effectLst/>
                        </a:rPr>
                        <a:t>（</a:t>
                      </a:r>
                      <a:r>
                        <a:rPr lang="en-US" altLang="ja-JP" sz="1500" kern="100" dirty="0" smtClean="0">
                          <a:effectLst/>
                        </a:rPr>
                        <a:t>1,538</a:t>
                      </a:r>
                      <a:r>
                        <a:rPr lang="ja-JP" altLang="en-US" sz="1500" kern="100" dirty="0" smtClean="0">
                          <a:effectLst/>
                        </a:rPr>
                        <a:t>件</a:t>
                      </a:r>
                      <a:r>
                        <a:rPr lang="ja-JP" altLang="en-US" sz="1500" kern="100" dirty="0">
                          <a:effectLst/>
                        </a:rPr>
                        <a:t>）</a:t>
                      </a:r>
                      <a:endParaRPr lang="en-US" sz="1500" kern="100" dirty="0">
                        <a:effectLst/>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9465" rtl="0" eaLnBrk="1" fontAlgn="auto" latinLnBrk="0" hangingPunct="1">
                        <a:lnSpc>
                          <a:spcPct val="100000"/>
                        </a:lnSpc>
                        <a:spcBef>
                          <a:spcPts val="0"/>
                        </a:spcBef>
                        <a:spcAft>
                          <a:spcPts val="0"/>
                        </a:spcAft>
                        <a:buClrTx/>
                        <a:buSzTx/>
                        <a:buFontTx/>
                        <a:buNone/>
                        <a:tabLst/>
                        <a:defRPr/>
                      </a:pPr>
                      <a:r>
                        <a:rPr lang="en-US" altLang="ja-JP" sz="1500" kern="100" dirty="0" smtClean="0">
                          <a:effectLst/>
                        </a:rPr>
                        <a:t>464</a:t>
                      </a:r>
                      <a:r>
                        <a:rPr lang="ja-JP" altLang="ja-JP" sz="1500" kern="100" dirty="0" smtClean="0">
                          <a:effectLst/>
                        </a:rPr>
                        <a:t>件</a:t>
                      </a:r>
                      <a:endParaRPr lang="ja-JP" altLang="ja-JP" sz="1500" kern="100" dirty="0">
                        <a:effectLst/>
                        <a:latin typeface="Century"/>
                        <a:ea typeface="ＭＳ ゴシック"/>
                        <a:cs typeface="Times New Roman"/>
                      </a:endParaRPr>
                    </a:p>
                    <a:p>
                      <a:pPr algn="ctr">
                        <a:spcAft>
                          <a:spcPts val="0"/>
                        </a:spcAft>
                      </a:pPr>
                      <a:r>
                        <a:rPr lang="ja-JP" altLang="en-US" sz="1500" kern="100" dirty="0" smtClean="0">
                          <a:effectLst/>
                        </a:rPr>
                        <a:t>（</a:t>
                      </a:r>
                      <a:r>
                        <a:rPr lang="en-US" altLang="ja-JP" sz="1500" kern="100" dirty="0" smtClean="0">
                          <a:effectLst/>
                        </a:rPr>
                        <a:t>401</a:t>
                      </a:r>
                      <a:r>
                        <a:rPr lang="ja-JP" altLang="en-US" sz="1500" kern="100" dirty="0" smtClean="0">
                          <a:effectLst/>
                        </a:rPr>
                        <a:t>件</a:t>
                      </a:r>
                      <a:r>
                        <a:rPr lang="ja-JP" altLang="en-US" sz="1500" kern="100" dirty="0">
                          <a:effectLst/>
                        </a:rPr>
                        <a:t>）</a:t>
                      </a:r>
                      <a:endParaRPr lang="en-US" altLang="ja-JP" sz="1500" kern="100" dirty="0">
                        <a:effectLst/>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Aft>
                          <a:spcPts val="0"/>
                        </a:spcAft>
                      </a:pPr>
                      <a:r>
                        <a:rPr lang="en-US" sz="1500" kern="100" dirty="0">
                          <a:effectLst/>
                        </a:rPr>
                        <a:t> </a:t>
                      </a:r>
                      <a:endParaRPr lang="ja-JP" sz="1500" kern="100" dirty="0">
                        <a:effectLst/>
                        <a:latin typeface="Century"/>
                        <a:ea typeface="ＭＳ ゴシック"/>
                        <a:cs typeface="Times New Roman"/>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03"/>
                  </a:ext>
                </a:extLst>
              </a:tr>
              <a:tr h="816482">
                <a:tc>
                  <a:txBody>
                    <a:bodyPr/>
                    <a:lstStyle/>
                    <a:p>
                      <a:pPr algn="l">
                        <a:spcAft>
                          <a:spcPts val="0"/>
                        </a:spcAft>
                      </a:pPr>
                      <a:r>
                        <a:rPr lang="ja-JP" sz="1500" kern="100" dirty="0">
                          <a:effectLst/>
                        </a:rPr>
                        <a:t>被虐待者数</a:t>
                      </a:r>
                      <a:endParaRPr lang="ja-JP" sz="1500" kern="100" dirty="0">
                        <a:effectLst/>
                        <a:latin typeface="Century"/>
                        <a:ea typeface="ＭＳ ゴシック"/>
                        <a:cs typeface="Times New Roman"/>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9465" rtl="0" eaLnBrk="1" fontAlgn="auto" latinLnBrk="0" hangingPunct="1">
                        <a:lnSpc>
                          <a:spcPct val="100000"/>
                        </a:lnSpc>
                        <a:spcBef>
                          <a:spcPts val="0"/>
                        </a:spcBef>
                        <a:spcAft>
                          <a:spcPts val="0"/>
                        </a:spcAft>
                        <a:buClrTx/>
                        <a:buSzTx/>
                        <a:buFontTx/>
                        <a:buNone/>
                        <a:tabLst/>
                        <a:defRPr/>
                      </a:pPr>
                      <a:r>
                        <a:rPr lang="en-US" altLang="ja-JP" sz="1500" kern="100" dirty="0" smtClean="0">
                          <a:effectLst/>
                        </a:rPr>
                        <a:t>1,570</a:t>
                      </a:r>
                      <a:r>
                        <a:rPr lang="ja-JP" altLang="ja-JP" sz="1500" kern="100" dirty="0" smtClean="0">
                          <a:effectLst/>
                        </a:rPr>
                        <a:t>人</a:t>
                      </a:r>
                      <a:endParaRPr lang="ja-JP" altLang="ja-JP" sz="1500" kern="100" dirty="0">
                        <a:effectLst/>
                        <a:latin typeface="Century"/>
                        <a:ea typeface="ＭＳ ゴシック"/>
                        <a:cs typeface="Times New Roman"/>
                      </a:endParaRPr>
                    </a:p>
                    <a:p>
                      <a:pPr algn="ctr">
                        <a:spcAft>
                          <a:spcPts val="0"/>
                        </a:spcAft>
                      </a:pPr>
                      <a:r>
                        <a:rPr lang="ja-JP" altLang="en-US" sz="1500" kern="100" dirty="0">
                          <a:effectLst/>
                        </a:rPr>
                        <a:t>（</a:t>
                      </a:r>
                      <a:r>
                        <a:rPr lang="en-US" altLang="ja-JP" sz="1500" kern="100" dirty="0" smtClean="0">
                          <a:effectLst/>
                        </a:rPr>
                        <a:t>1,554</a:t>
                      </a:r>
                      <a:r>
                        <a:rPr lang="ja-JP" altLang="en-US" sz="1500" kern="100" dirty="0" smtClean="0">
                          <a:effectLst/>
                        </a:rPr>
                        <a:t>人</a:t>
                      </a:r>
                      <a:r>
                        <a:rPr lang="ja-JP" altLang="en-US" sz="1500" kern="100" dirty="0">
                          <a:effectLst/>
                        </a:rPr>
                        <a:t>）</a:t>
                      </a:r>
                      <a:endParaRPr lang="en-US" sz="1500" kern="100" dirty="0">
                        <a:effectLst/>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9465" rtl="0" eaLnBrk="1" fontAlgn="auto" latinLnBrk="0" hangingPunct="1">
                        <a:lnSpc>
                          <a:spcPct val="100000"/>
                        </a:lnSpc>
                        <a:spcBef>
                          <a:spcPts val="0"/>
                        </a:spcBef>
                        <a:spcAft>
                          <a:spcPts val="0"/>
                        </a:spcAft>
                        <a:buClrTx/>
                        <a:buSzTx/>
                        <a:buFontTx/>
                        <a:buNone/>
                        <a:tabLst/>
                        <a:defRPr/>
                      </a:pPr>
                      <a:r>
                        <a:rPr lang="en-US" altLang="ja-JP" sz="1500" kern="100" dirty="0" smtClean="0">
                          <a:effectLst/>
                        </a:rPr>
                        <a:t>666</a:t>
                      </a:r>
                      <a:r>
                        <a:rPr lang="ja-JP" altLang="ja-JP" sz="1500" kern="100" dirty="0" smtClean="0">
                          <a:effectLst/>
                        </a:rPr>
                        <a:t>人</a:t>
                      </a:r>
                      <a:endParaRPr lang="ja-JP" altLang="ja-JP" sz="1500" kern="100" dirty="0">
                        <a:effectLst/>
                        <a:latin typeface="Century"/>
                        <a:ea typeface="ＭＳ ゴシック"/>
                        <a:cs typeface="Times New Roman"/>
                      </a:endParaRPr>
                    </a:p>
                    <a:p>
                      <a:pPr algn="ctr">
                        <a:spcAft>
                          <a:spcPts val="0"/>
                        </a:spcAft>
                      </a:pPr>
                      <a:r>
                        <a:rPr lang="ja-JP" altLang="en-US" sz="1500" kern="100" dirty="0" smtClean="0">
                          <a:effectLst/>
                        </a:rPr>
                        <a:t>（</a:t>
                      </a:r>
                      <a:r>
                        <a:rPr lang="en-US" altLang="ja-JP" sz="1500" kern="100" dirty="0" smtClean="0">
                          <a:effectLst/>
                        </a:rPr>
                        <a:t>672</a:t>
                      </a:r>
                      <a:r>
                        <a:rPr lang="ja-JP" altLang="en-US" sz="1500" kern="100" dirty="0" smtClean="0">
                          <a:effectLst/>
                        </a:rPr>
                        <a:t>人</a:t>
                      </a:r>
                      <a:r>
                        <a:rPr lang="ja-JP" altLang="en-US" sz="1500" kern="100" dirty="0">
                          <a:effectLst/>
                        </a:rPr>
                        <a:t>）</a:t>
                      </a:r>
                      <a:endParaRPr lang="en-US" altLang="ja-JP" sz="1500" kern="100" dirty="0">
                        <a:effectLst/>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a:txBody>
                    <a:bodyPr/>
                    <a:lstStyle/>
                    <a:p>
                      <a:pPr algn="ctr">
                        <a:spcAft>
                          <a:spcPts val="0"/>
                        </a:spcAft>
                      </a:pPr>
                      <a:r>
                        <a:rPr lang="ja-JP" sz="1500" kern="100" dirty="0">
                          <a:effectLst/>
                        </a:rPr>
                        <a:t>被虐待者数</a:t>
                      </a:r>
                      <a:endParaRPr lang="ja-JP" sz="1500" kern="100" dirty="0">
                        <a:effectLst/>
                        <a:latin typeface="Century"/>
                        <a:ea typeface="ＭＳ ゴシック"/>
                        <a:cs typeface="Times New Roman"/>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9465" rtl="0" eaLnBrk="1" fontAlgn="auto" latinLnBrk="0" hangingPunct="1">
                        <a:lnSpc>
                          <a:spcPct val="100000"/>
                        </a:lnSpc>
                        <a:spcBef>
                          <a:spcPts val="0"/>
                        </a:spcBef>
                        <a:spcAft>
                          <a:spcPts val="0"/>
                        </a:spcAft>
                        <a:buClrTx/>
                        <a:buSzTx/>
                        <a:buFontTx/>
                        <a:buNone/>
                        <a:tabLst/>
                        <a:defRPr/>
                      </a:pPr>
                      <a:r>
                        <a:rPr lang="en-US" altLang="ja-JP" sz="1500" kern="100" dirty="0" smtClean="0">
                          <a:effectLst/>
                        </a:rPr>
                        <a:t>1,308</a:t>
                      </a:r>
                      <a:r>
                        <a:rPr lang="ja-JP" altLang="ja-JP" sz="1500" kern="100" dirty="0" smtClean="0">
                          <a:effectLst/>
                        </a:rPr>
                        <a:t>人</a:t>
                      </a:r>
                      <a:endParaRPr lang="en-US" altLang="ja-JP" sz="1500" kern="100" dirty="0">
                        <a:effectLst/>
                      </a:endParaRPr>
                    </a:p>
                    <a:p>
                      <a:pPr algn="ctr">
                        <a:spcAft>
                          <a:spcPts val="0"/>
                        </a:spcAft>
                      </a:pPr>
                      <a:r>
                        <a:rPr lang="ja-JP" altLang="en-US" sz="1500" kern="100" dirty="0" smtClean="0">
                          <a:effectLst/>
                        </a:rPr>
                        <a:t>（</a:t>
                      </a:r>
                      <a:r>
                        <a:rPr lang="en-US" altLang="ja-JP" sz="1500" kern="100" dirty="0" smtClean="0">
                          <a:effectLst/>
                        </a:rPr>
                        <a:t>972</a:t>
                      </a:r>
                      <a:r>
                        <a:rPr lang="ja-JP" altLang="en-US" sz="1500" kern="100" dirty="0" smtClean="0">
                          <a:effectLst/>
                        </a:rPr>
                        <a:t>人</a:t>
                      </a:r>
                      <a:r>
                        <a:rPr lang="ja-JP" altLang="en-US" sz="1500" kern="100" dirty="0">
                          <a:effectLst/>
                        </a:rPr>
                        <a:t>）</a:t>
                      </a:r>
                      <a:endParaRPr lang="en-US" altLang="ja-JP" sz="1500" kern="100" dirty="0">
                        <a:effectLst/>
                      </a:endParaRPr>
                    </a:p>
                  </a:txBody>
                  <a:tcPr marL="58029" marR="58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スライド番号プレースホルダー 3"/>
          <p:cNvSpPr>
            <a:spLocks noGrp="1"/>
          </p:cNvSpPr>
          <p:nvPr>
            <p:ph type="sldNum" sz="quarter" idx="12"/>
          </p:nvPr>
        </p:nvSpPr>
        <p:spPr>
          <a:xfrm>
            <a:off x="7059880" y="6492875"/>
            <a:ext cx="2057400" cy="365125"/>
          </a:xfrm>
        </p:spPr>
        <p:txBody>
          <a:bodyPr/>
          <a:lstStyle/>
          <a:p>
            <a:pPr>
              <a:defRPr/>
            </a:pPr>
            <a:fld id="{EC602E4F-3B58-4928-9C49-10C64EE68D88}" type="slidenum">
              <a:rPr lang="en-US" altLang="ja-JP" smtClean="0"/>
              <a:pPr>
                <a:defRPr/>
              </a:pPr>
              <a:t>93</a:t>
            </a:fld>
            <a:endParaRPr lang="en-US" altLang="ja-JP" dirty="0"/>
          </a:p>
        </p:txBody>
      </p:sp>
      <p:sp>
        <p:nvSpPr>
          <p:cNvPr id="9"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34616991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3" name="Rectangle 4"/>
          <p:cNvSpPr>
            <a:spLocks noChangeArrowheads="1"/>
          </p:cNvSpPr>
          <p:nvPr/>
        </p:nvSpPr>
        <p:spPr bwMode="auto">
          <a:xfrm>
            <a:off x="91358" y="825935"/>
            <a:ext cx="8944592" cy="5538775"/>
          </a:xfrm>
          <a:prstGeom prst="rect">
            <a:avLst/>
          </a:prstGeom>
          <a:noFill/>
          <a:ln w="57150" cmpd="thinThick">
            <a:solidFill>
              <a:schemeClr val="accent1"/>
            </a:solidFill>
            <a:miter lim="800000"/>
            <a:headEnd/>
            <a:tailEnd/>
          </a:ln>
        </p:spPr>
        <p:txBody>
          <a:bodyPr wrap="none" lIns="78986" tIns="39498" rIns="78986" bIns="39498"/>
          <a:lstStyle/>
          <a:p>
            <a:endParaRPr lang="en-US" altLang="ja-JP" sz="738" dirty="0">
              <a:solidFill>
                <a:prstClr val="black"/>
              </a:solidFill>
            </a:endParaRPr>
          </a:p>
          <a:p>
            <a:r>
              <a:rPr lang="ja-JP" altLang="en-US" sz="1477" dirty="0">
                <a:solidFill>
                  <a:prstClr val="black"/>
                </a:solidFill>
                <a:latin typeface="ＤＦ特太ゴシック体" panose="020B0509000000000000" pitchFamily="49" charset="-128"/>
                <a:ea typeface="ＤＦ特太ゴシック体" panose="020B0509000000000000" pitchFamily="49" charset="-128"/>
              </a:rPr>
              <a:t>＜目的＞</a:t>
            </a:r>
          </a:p>
          <a:p>
            <a:pPr defTabSz="411163">
              <a:tabLst>
                <a:tab pos="8339138" algn="l"/>
                <a:tab pos="8520113" algn="l"/>
                <a:tab pos="8701088" algn="l"/>
              </a:tabLst>
            </a:pPr>
            <a:r>
              <a:rPr lang="ja-JP" altLang="en-US" sz="1477" dirty="0">
                <a:solidFill>
                  <a:prstClr val="black"/>
                </a:solidFill>
              </a:rPr>
              <a:t>　</a:t>
            </a:r>
            <a:r>
              <a:rPr lang="ja-JP" altLang="en-US" sz="1477" dirty="0" smtClean="0">
                <a:solidFill>
                  <a:prstClr val="black"/>
                </a:solidFill>
              </a:rPr>
              <a:t>　　認知症</a:t>
            </a:r>
            <a:r>
              <a:rPr lang="ja-JP" altLang="en-US" sz="1477" dirty="0">
                <a:solidFill>
                  <a:prstClr val="black"/>
                </a:solidFill>
              </a:rPr>
              <a:t>高齢者、知的障害者、精神障害者等のうち判断能力が不十分な者に対して</a:t>
            </a:r>
            <a:r>
              <a:rPr lang="ja-JP" altLang="en-US" sz="1477" dirty="0" smtClean="0">
                <a:solidFill>
                  <a:prstClr val="black"/>
                </a:solidFill>
              </a:rPr>
              <a:t>、</a:t>
            </a:r>
            <a:r>
              <a:rPr lang="ja-JP" altLang="en-US" sz="1477" u="sng" dirty="0" smtClean="0">
                <a:solidFill>
                  <a:prstClr val="black"/>
                </a:solidFill>
              </a:rPr>
              <a:t>福祉サービス</a:t>
            </a:r>
            <a:endParaRPr lang="en-US" altLang="ja-JP" sz="1477" u="sng" dirty="0" smtClean="0">
              <a:solidFill>
                <a:prstClr val="black"/>
              </a:solidFill>
            </a:endParaRPr>
          </a:p>
          <a:p>
            <a:pPr defTabSz="411163">
              <a:tabLst>
                <a:tab pos="8339138" algn="l"/>
                <a:tab pos="8520113" algn="l"/>
                <a:tab pos="8701088" algn="l"/>
              </a:tabLst>
            </a:pPr>
            <a:r>
              <a:rPr lang="ja-JP" altLang="en-US" sz="1477" dirty="0" smtClean="0">
                <a:solidFill>
                  <a:prstClr val="black"/>
                </a:solidFill>
              </a:rPr>
              <a:t>　　　</a:t>
            </a:r>
            <a:r>
              <a:rPr lang="ja-JP" altLang="en-US" sz="1477" u="sng" dirty="0" smtClean="0">
                <a:solidFill>
                  <a:prstClr val="black"/>
                </a:solidFill>
              </a:rPr>
              <a:t>の利用に関する援助等を行うことにより、地域において自立した生活が送れるよう支援</a:t>
            </a:r>
            <a:r>
              <a:rPr lang="ja-JP" altLang="en-US" sz="1477" dirty="0" smtClean="0">
                <a:solidFill>
                  <a:prstClr val="black"/>
                </a:solidFill>
              </a:rPr>
              <a:t>する。</a:t>
            </a:r>
          </a:p>
          <a:p>
            <a:endParaRPr lang="ja-JP" altLang="en-US" sz="1477" dirty="0">
              <a:solidFill>
                <a:prstClr val="black"/>
              </a:solidFill>
            </a:endParaRPr>
          </a:p>
          <a:p>
            <a:r>
              <a:rPr lang="ja-JP" altLang="en-US" sz="1477" dirty="0">
                <a:solidFill>
                  <a:prstClr val="black"/>
                </a:solidFill>
                <a:latin typeface="ＤＦ特太ゴシック体" panose="020B0509000000000000" pitchFamily="49" charset="-128"/>
                <a:ea typeface="ＤＦ特太ゴシック体" panose="020B0509000000000000" pitchFamily="49" charset="-128"/>
              </a:rPr>
              <a:t>＜実施主体＞</a:t>
            </a:r>
          </a:p>
          <a:p>
            <a:r>
              <a:rPr lang="ja-JP" altLang="en-US" sz="1477" dirty="0">
                <a:solidFill>
                  <a:prstClr val="black"/>
                </a:solidFill>
              </a:rPr>
              <a:t>　　　都道府県社会福祉協議会又は指定都市社会福祉協議会。ただし、</a:t>
            </a:r>
            <a:r>
              <a:rPr lang="ja-JP" altLang="en-US" sz="1477" u="sng" dirty="0">
                <a:solidFill>
                  <a:prstClr val="black"/>
                </a:solidFill>
              </a:rPr>
              <a:t>事業の一部を、市区町村社会福祉</a:t>
            </a:r>
            <a:endParaRPr lang="en-US" altLang="ja-JP" sz="1477" u="sng" dirty="0">
              <a:solidFill>
                <a:prstClr val="black"/>
              </a:solidFill>
            </a:endParaRPr>
          </a:p>
          <a:p>
            <a:r>
              <a:rPr lang="ja-JP" altLang="en-US" sz="1477" dirty="0">
                <a:solidFill>
                  <a:prstClr val="black"/>
                </a:solidFill>
              </a:rPr>
              <a:t>　　</a:t>
            </a:r>
            <a:r>
              <a:rPr lang="ja-JP" altLang="en-US" sz="1477" u="sng" dirty="0">
                <a:solidFill>
                  <a:prstClr val="black"/>
                </a:solidFill>
              </a:rPr>
              <a:t>協議会等（基幹的社協等）に委託できる</a:t>
            </a:r>
            <a:r>
              <a:rPr lang="ja-JP" altLang="en-US" sz="1477" dirty="0">
                <a:solidFill>
                  <a:prstClr val="black"/>
                </a:solidFill>
              </a:rPr>
              <a:t>。（平成２９年３月現在の基幹的社協等は１，２４５ヵ所）</a:t>
            </a:r>
          </a:p>
          <a:p>
            <a:r>
              <a:rPr lang="ja-JP" altLang="en-US" sz="1477" dirty="0">
                <a:solidFill>
                  <a:prstClr val="black"/>
                </a:solidFill>
              </a:rPr>
              <a:t>　　（補助率）１／２</a:t>
            </a:r>
            <a:endParaRPr lang="en-US" altLang="ja-JP" sz="1477" dirty="0">
              <a:solidFill>
                <a:prstClr val="black"/>
              </a:solidFill>
            </a:endParaRPr>
          </a:p>
          <a:p>
            <a:endParaRPr lang="ja-JP" altLang="en-US" sz="1477" dirty="0">
              <a:solidFill>
                <a:prstClr val="black"/>
              </a:solidFill>
            </a:endParaRPr>
          </a:p>
          <a:p>
            <a:r>
              <a:rPr lang="ja-JP" altLang="en-US" sz="1477" dirty="0">
                <a:solidFill>
                  <a:prstClr val="black"/>
                </a:solidFill>
                <a:latin typeface="ＤＦ特太ゴシック体" panose="020B0509000000000000" pitchFamily="49" charset="-128"/>
                <a:ea typeface="ＤＦ特太ゴシック体" panose="020B0509000000000000" pitchFamily="49" charset="-128"/>
              </a:rPr>
              <a:t>＜事業の対象者＞</a:t>
            </a:r>
          </a:p>
          <a:p>
            <a:r>
              <a:rPr lang="ja-JP" altLang="en-US" sz="1477" dirty="0">
                <a:solidFill>
                  <a:prstClr val="black"/>
                </a:solidFill>
              </a:rPr>
              <a:t>　　　</a:t>
            </a:r>
            <a:r>
              <a:rPr lang="ja-JP" altLang="en-US" sz="1477" u="sng" dirty="0">
                <a:solidFill>
                  <a:prstClr val="black"/>
                </a:solidFill>
              </a:rPr>
              <a:t>判断能力が不十分な者であり、かつ本事業の契約の内容について判断し得る能力を有している</a:t>
            </a:r>
            <a:endParaRPr lang="en-US" altLang="ja-JP" sz="1477" u="sng" dirty="0">
              <a:solidFill>
                <a:prstClr val="black"/>
              </a:solidFill>
            </a:endParaRPr>
          </a:p>
          <a:p>
            <a:r>
              <a:rPr lang="ja-JP" altLang="en-US" sz="1477" dirty="0">
                <a:solidFill>
                  <a:prstClr val="black"/>
                </a:solidFill>
              </a:rPr>
              <a:t>    </a:t>
            </a:r>
            <a:r>
              <a:rPr lang="ja-JP" altLang="en-US" sz="1477" u="sng" dirty="0">
                <a:solidFill>
                  <a:prstClr val="black"/>
                </a:solidFill>
              </a:rPr>
              <a:t>と認められる者</a:t>
            </a:r>
            <a:r>
              <a:rPr lang="ja-JP" altLang="en-US" sz="1477" dirty="0">
                <a:solidFill>
                  <a:prstClr val="black"/>
                </a:solidFill>
              </a:rPr>
              <a:t>。（平成２９年３月末実利用者数は５１，８３６人）</a:t>
            </a:r>
          </a:p>
          <a:p>
            <a:endParaRPr lang="ja-JP" altLang="en-US" sz="1477" dirty="0">
              <a:solidFill>
                <a:prstClr val="black"/>
              </a:solidFill>
            </a:endParaRPr>
          </a:p>
          <a:p>
            <a:r>
              <a:rPr lang="ja-JP" altLang="en-US" sz="1477" dirty="0">
                <a:solidFill>
                  <a:prstClr val="black"/>
                </a:solidFill>
                <a:latin typeface="ＤＦ特太ゴシック体" panose="020B0509000000000000" pitchFamily="49" charset="-128"/>
                <a:ea typeface="ＤＦ特太ゴシック体" panose="020B0509000000000000" pitchFamily="49" charset="-128"/>
              </a:rPr>
              <a:t>＜援助内容＞</a:t>
            </a:r>
          </a:p>
          <a:p>
            <a:r>
              <a:rPr lang="ja-JP" altLang="en-US" sz="1477" dirty="0">
                <a:solidFill>
                  <a:prstClr val="black"/>
                </a:solidFill>
              </a:rPr>
              <a:t>　　　① 福祉サービスの利用援助</a:t>
            </a:r>
          </a:p>
          <a:p>
            <a:r>
              <a:rPr lang="ja-JP" altLang="en-US" sz="1477" dirty="0">
                <a:solidFill>
                  <a:prstClr val="black"/>
                </a:solidFill>
              </a:rPr>
              <a:t>　　　② 苦情解決制度の利用援助</a:t>
            </a:r>
          </a:p>
          <a:p>
            <a:r>
              <a:rPr lang="ja-JP" altLang="en-US" sz="1477" dirty="0">
                <a:solidFill>
                  <a:prstClr val="black"/>
                </a:solidFill>
              </a:rPr>
              <a:t>　　　③ 住宅改造、居住家屋の賃借、</a:t>
            </a:r>
            <a:endParaRPr lang="en-US" altLang="ja-JP" sz="1477" dirty="0">
              <a:solidFill>
                <a:prstClr val="black"/>
              </a:solidFill>
            </a:endParaRPr>
          </a:p>
          <a:p>
            <a:r>
              <a:rPr lang="ja-JP" altLang="en-US" sz="1477" dirty="0">
                <a:solidFill>
                  <a:prstClr val="black"/>
                </a:solidFill>
              </a:rPr>
              <a:t>　　　　　日常生活上の消費契約及び住民票の届出等の行政手続に関する援助等</a:t>
            </a:r>
          </a:p>
          <a:p>
            <a:r>
              <a:rPr lang="ja-JP" altLang="en-US" sz="1477" dirty="0">
                <a:solidFill>
                  <a:prstClr val="black"/>
                </a:solidFill>
              </a:rPr>
              <a:t>　　　④ ①～③に伴う援助として「預金の払い戻し、預金の解約、預金の預け入れの手続等利用者の</a:t>
            </a:r>
            <a:endParaRPr lang="en-US" altLang="ja-JP" sz="1477" dirty="0">
              <a:solidFill>
                <a:prstClr val="black"/>
              </a:solidFill>
            </a:endParaRPr>
          </a:p>
          <a:p>
            <a:r>
              <a:rPr lang="en-US" altLang="ja-JP" sz="1477" dirty="0">
                <a:solidFill>
                  <a:prstClr val="black"/>
                </a:solidFill>
              </a:rPr>
              <a:t>            </a:t>
            </a:r>
            <a:r>
              <a:rPr lang="ja-JP" altLang="en-US" sz="1477" dirty="0">
                <a:solidFill>
                  <a:prstClr val="black"/>
                </a:solidFill>
              </a:rPr>
              <a:t>日常生活費の管理（日常的金銭管理）」「定期的な訪問による生活変化の察知」</a:t>
            </a:r>
          </a:p>
        </p:txBody>
      </p:sp>
      <p:sp>
        <p:nvSpPr>
          <p:cNvPr id="312324" name="Rectangle 7"/>
          <p:cNvSpPr>
            <a:spLocks noChangeArrowheads="1"/>
          </p:cNvSpPr>
          <p:nvPr/>
        </p:nvSpPr>
        <p:spPr bwMode="auto">
          <a:xfrm>
            <a:off x="793800" y="5500615"/>
            <a:ext cx="6514503" cy="753018"/>
          </a:xfrm>
          <a:prstGeom prst="rect">
            <a:avLst/>
          </a:prstGeom>
          <a:noFill/>
          <a:ln w="9525">
            <a:solidFill>
              <a:schemeClr val="tx1"/>
            </a:solidFill>
            <a:miter lim="800000"/>
            <a:headEnd/>
            <a:tailEnd/>
          </a:ln>
        </p:spPr>
        <p:txBody>
          <a:bodyPr wrap="none" lIns="78986" tIns="39498" rIns="78986" bIns="39498" anchor="ctr"/>
          <a:lstStyle/>
          <a:p>
            <a:r>
              <a:rPr lang="ja-JP" altLang="en-US" dirty="0">
                <a:solidFill>
                  <a:prstClr val="black"/>
                </a:solidFill>
              </a:rPr>
              <a:t>　</a:t>
            </a:r>
            <a:r>
              <a:rPr lang="ja-JP" altLang="en-US" sz="1385" dirty="0">
                <a:solidFill>
                  <a:prstClr val="black"/>
                </a:solidFill>
              </a:rPr>
              <a:t>具体的には、利用者との契約に基づいて、福祉サービス申請の助言や同行、</a:t>
            </a:r>
            <a:endParaRPr lang="en-US" altLang="ja-JP" sz="1385" dirty="0">
              <a:solidFill>
                <a:prstClr val="black"/>
              </a:solidFill>
            </a:endParaRPr>
          </a:p>
          <a:p>
            <a:r>
              <a:rPr lang="ja-JP" altLang="en-US" sz="1385" dirty="0">
                <a:solidFill>
                  <a:prstClr val="black"/>
                </a:solidFill>
              </a:rPr>
              <a:t>　サービスの利用料の支払い、公共料金の支払い等の日常的金銭管理等を実施。</a:t>
            </a:r>
            <a:endParaRPr lang="en-US" altLang="ja-JP" sz="1385" dirty="0">
              <a:solidFill>
                <a:prstClr val="black"/>
              </a:solidFill>
            </a:endParaRPr>
          </a:p>
          <a:p>
            <a:r>
              <a:rPr lang="ja-JP" altLang="en-US" sz="1385" dirty="0">
                <a:solidFill>
                  <a:prstClr val="black"/>
                </a:solidFill>
              </a:rPr>
              <a:t>　　　　　（</a:t>
            </a:r>
            <a:r>
              <a:rPr lang="en-US" altLang="ja-JP" sz="1385" dirty="0">
                <a:solidFill>
                  <a:prstClr val="black"/>
                </a:solidFill>
              </a:rPr>
              <a:t>1</a:t>
            </a:r>
            <a:r>
              <a:rPr lang="ja-JP" altLang="en-US" sz="1385" dirty="0">
                <a:solidFill>
                  <a:prstClr val="black"/>
                </a:solidFill>
              </a:rPr>
              <a:t>ヶ月の平均利用回数は約</a:t>
            </a:r>
            <a:r>
              <a:rPr lang="en-US" altLang="ja-JP" sz="1385" dirty="0">
                <a:solidFill>
                  <a:prstClr val="black"/>
                </a:solidFill>
              </a:rPr>
              <a:t>2</a:t>
            </a:r>
            <a:r>
              <a:rPr lang="ja-JP" altLang="en-US" sz="1385" dirty="0">
                <a:solidFill>
                  <a:prstClr val="black"/>
                </a:solidFill>
              </a:rPr>
              <a:t>回、利用料の平均</a:t>
            </a:r>
            <a:r>
              <a:rPr lang="en-US" altLang="ja-JP" sz="1385" dirty="0">
                <a:solidFill>
                  <a:prstClr val="black"/>
                </a:solidFill>
              </a:rPr>
              <a:t>1</a:t>
            </a:r>
            <a:r>
              <a:rPr lang="ja-JP" altLang="en-US" sz="1385" dirty="0">
                <a:solidFill>
                  <a:prstClr val="black"/>
                </a:solidFill>
              </a:rPr>
              <a:t>回</a:t>
            </a:r>
            <a:r>
              <a:rPr lang="en-US" altLang="ja-JP" sz="1385" dirty="0">
                <a:solidFill>
                  <a:prstClr val="black"/>
                </a:solidFill>
              </a:rPr>
              <a:t>1,200</a:t>
            </a:r>
            <a:r>
              <a:rPr lang="ja-JP" altLang="en-US" sz="1385" dirty="0">
                <a:solidFill>
                  <a:prstClr val="black"/>
                </a:solidFill>
              </a:rPr>
              <a:t>円）</a:t>
            </a:r>
          </a:p>
        </p:txBody>
      </p:sp>
      <p:sp>
        <p:nvSpPr>
          <p:cNvPr id="7" name="AutoShape 103"/>
          <p:cNvSpPr>
            <a:spLocks noChangeArrowheads="1"/>
          </p:cNvSpPr>
          <p:nvPr/>
        </p:nvSpPr>
        <p:spPr bwMode="auto">
          <a:xfrm>
            <a:off x="0" y="116632"/>
            <a:ext cx="9156439" cy="703141"/>
          </a:xfrm>
          <a:prstGeom prst="roundRect">
            <a:avLst>
              <a:gd name="adj" fmla="val 0"/>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ja-JP" altLang="en-US" sz="2215" dirty="0">
                <a:solidFill>
                  <a:prstClr val="black"/>
                </a:solidFill>
                <a:latin typeface="ＤＦ特太ゴシック体" pitchFamily="49" charset="-128"/>
                <a:ea typeface="ＤＦ特太ゴシック体" pitchFamily="49" charset="-128"/>
              </a:rPr>
              <a:t>日常生活自立支援事業</a:t>
            </a:r>
            <a:endParaRPr lang="en-US" altLang="ja-JP" sz="2215" dirty="0">
              <a:solidFill>
                <a:prstClr val="black"/>
              </a:solidFill>
              <a:latin typeface="ＤＦ特太ゴシック体" pitchFamily="49" charset="-128"/>
              <a:ea typeface="ＤＦ特太ゴシック体" pitchFamily="49" charset="-128"/>
            </a:endParaRPr>
          </a:p>
          <a:p>
            <a:pPr algn="r"/>
            <a:endParaRPr lang="en-US" altLang="ja-JP" sz="462" dirty="0">
              <a:solidFill>
                <a:prstClr val="black"/>
              </a:solidFill>
              <a:latin typeface="ＤＦ特太ゴシック体" pitchFamily="49" charset="-128"/>
              <a:ea typeface="ＤＦ特太ゴシック体" pitchFamily="49" charset="-128"/>
            </a:endParaRPr>
          </a:p>
          <a:p>
            <a:pPr algn="r"/>
            <a:r>
              <a:rPr lang="ja-JP" altLang="en-US" sz="1292" dirty="0">
                <a:solidFill>
                  <a:prstClr val="black"/>
                </a:solidFill>
                <a:latin typeface="ＤＦ特太ゴシック体" pitchFamily="49" charset="-128"/>
                <a:ea typeface="ＤＦ特太ゴシック体" pitchFamily="49" charset="-128"/>
              </a:rPr>
              <a:t>平成３０年度予算案：生活困窮者就労準備支援事業費等補助金３８５億円の内数</a:t>
            </a:r>
          </a:p>
        </p:txBody>
      </p:sp>
      <p:pic>
        <p:nvPicPr>
          <p:cNvPr id="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9684" y="3705954"/>
            <a:ext cx="5849265" cy="858873"/>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a:xfrm>
            <a:off x="6901549" y="6467478"/>
            <a:ext cx="2057400" cy="365125"/>
          </a:xfrm>
        </p:spPr>
        <p:txBody>
          <a:bodyPr/>
          <a:lstStyle/>
          <a:p>
            <a:pPr>
              <a:defRPr/>
            </a:pPr>
            <a:fld id="{804D6B79-3AEB-42FE-A736-A41F7AEA0445}" type="slidenum">
              <a:rPr lang="en-US" altLang="ja-JP" smtClean="0"/>
              <a:pPr>
                <a:defRPr/>
              </a:pPr>
              <a:t>94</a:t>
            </a:fld>
            <a:endParaRPr lang="en-US" altLang="ja-JP" dirty="0"/>
          </a:p>
        </p:txBody>
      </p:sp>
      <p:sp>
        <p:nvSpPr>
          <p:cNvPr id="8"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30783746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95835" y="188640"/>
            <a:ext cx="8485094" cy="432603"/>
          </a:xfrm>
          <a:solidFill>
            <a:schemeClr val="accent2">
              <a:lumMod val="60000"/>
              <a:lumOff val="40000"/>
            </a:schemeClr>
          </a:solidFill>
          <a:ln/>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a:noAutofit/>
          </a:bodyPr>
          <a:lstStyle/>
          <a:p>
            <a:r>
              <a:rPr lang="ja-JP" altLang="en-US" sz="2031" b="1" dirty="0"/>
              <a:t>成年後見制度利用促進基本計画の概要</a:t>
            </a:r>
          </a:p>
        </p:txBody>
      </p:sp>
      <p:grpSp>
        <p:nvGrpSpPr>
          <p:cNvPr id="6" name="グループ化 5"/>
          <p:cNvGrpSpPr/>
          <p:nvPr/>
        </p:nvGrpSpPr>
        <p:grpSpPr>
          <a:xfrm>
            <a:off x="129104" y="2475463"/>
            <a:ext cx="8643421" cy="4289854"/>
            <a:chOff x="147594" y="2383867"/>
            <a:chExt cx="8643421" cy="4647343"/>
          </a:xfrm>
        </p:grpSpPr>
        <p:sp>
          <p:nvSpPr>
            <p:cNvPr id="5" name="テキスト ボックス 4"/>
            <p:cNvSpPr txBox="1"/>
            <p:nvPr/>
          </p:nvSpPr>
          <p:spPr>
            <a:xfrm>
              <a:off x="147594" y="2788381"/>
              <a:ext cx="8538882" cy="4242829"/>
            </a:xfrm>
            <a:prstGeom prst="rect">
              <a:avLst/>
            </a:prstGeom>
            <a:noFill/>
          </p:spPr>
          <p:txBody>
            <a:bodyPr wrap="square" rtlCol="0">
              <a:spAutoFit/>
            </a:bodyPr>
            <a:lstStyle/>
            <a:p>
              <a:r>
                <a:rPr lang="ja-JP" altLang="en-US" sz="1400" dirty="0"/>
                <a:t>（１）今後の施策の基本的な考え方</a:t>
              </a:r>
              <a:endParaRPr lang="en-US" altLang="ja-JP" sz="1400" dirty="0"/>
            </a:p>
            <a:p>
              <a:pPr marL="492382" indent="-492382"/>
              <a:r>
                <a:rPr lang="ja-JP" altLang="en-US" sz="1400" dirty="0"/>
                <a:t>　　①</a:t>
              </a:r>
              <a:r>
                <a:rPr lang="ja-JP" altLang="en-US" sz="1400" u="sng" dirty="0"/>
                <a:t>ノーマライゼーション</a:t>
              </a:r>
              <a:r>
                <a:rPr lang="ja-JP" altLang="en-US" sz="1400" dirty="0"/>
                <a:t>（個人としての尊厳を重んじ、その尊厳にふさわしい生活を保障する）</a:t>
              </a:r>
              <a:endParaRPr lang="en-US" altLang="ja-JP" sz="1400" dirty="0"/>
            </a:p>
            <a:p>
              <a:r>
                <a:rPr lang="ja-JP" altLang="en-US" sz="1400" dirty="0"/>
                <a:t>　　②</a:t>
              </a:r>
              <a:r>
                <a:rPr lang="ja-JP" altLang="en-US" sz="1400" u="sng" dirty="0"/>
                <a:t>自己決定権</a:t>
              </a:r>
              <a:r>
                <a:rPr lang="ja-JP" altLang="en-US" sz="1400" dirty="0"/>
                <a:t>の尊重（意思決定支援の重視と自発的意思の尊重）</a:t>
              </a:r>
              <a:endParaRPr lang="en-US" altLang="ja-JP" sz="1400" dirty="0"/>
            </a:p>
            <a:p>
              <a:r>
                <a:rPr lang="ja-JP" altLang="en-US" sz="1400" dirty="0"/>
                <a:t>　　③財産管理のみならず、</a:t>
              </a:r>
              <a:r>
                <a:rPr lang="ja-JP" altLang="en-US" sz="1400" u="sng" dirty="0"/>
                <a:t>身上保護も</a:t>
              </a:r>
              <a:r>
                <a:rPr lang="ja-JP" altLang="en-US" sz="1400" dirty="0"/>
                <a:t>重視。</a:t>
              </a:r>
              <a:endParaRPr lang="en-US" altLang="ja-JP" sz="1400" dirty="0"/>
            </a:p>
            <a:p>
              <a:pPr>
                <a:lnSpc>
                  <a:spcPts val="2123"/>
                </a:lnSpc>
              </a:pPr>
              <a:endParaRPr lang="en-US" altLang="ja-JP" sz="1400" dirty="0" smtClean="0"/>
            </a:p>
            <a:p>
              <a:pPr>
                <a:lnSpc>
                  <a:spcPts val="2123"/>
                </a:lnSpc>
              </a:pPr>
              <a:r>
                <a:rPr lang="ja-JP" altLang="en-US" sz="1400" dirty="0" smtClean="0"/>
                <a:t>（</a:t>
              </a:r>
              <a:r>
                <a:rPr lang="ja-JP" altLang="en-US" sz="1400" dirty="0"/>
                <a:t>２）今後の施策の目標　</a:t>
              </a:r>
              <a:endParaRPr lang="en-US" altLang="ja-JP" sz="1400" dirty="0"/>
            </a:p>
            <a:p>
              <a:pPr marL="247657" indent="-247657">
                <a:lnSpc>
                  <a:spcPts val="2123"/>
                </a:lnSpc>
              </a:pPr>
              <a:r>
                <a:rPr lang="ja-JP" altLang="en-US" sz="1400" dirty="0"/>
                <a:t>　　①</a:t>
              </a:r>
              <a:r>
                <a:rPr lang="ja-JP" altLang="en-US" sz="1400" u="sng" dirty="0"/>
                <a:t>利用者がメリットを実感</a:t>
              </a:r>
              <a:r>
                <a:rPr lang="ja-JP" altLang="en-US" sz="1400" dirty="0"/>
                <a:t>できる制度・運用へ改善を進める。</a:t>
              </a:r>
              <a:endParaRPr lang="en-US" altLang="ja-JP" sz="1400" dirty="0"/>
            </a:p>
            <a:p>
              <a:pPr marL="496778" indent="-496778"/>
              <a:r>
                <a:rPr lang="ja-JP" altLang="en-US" sz="1400" dirty="0"/>
                <a:t>　　②</a:t>
              </a:r>
              <a:r>
                <a:rPr lang="ja-JP" altLang="en-US" sz="1400" u="sng" dirty="0"/>
                <a:t>全国どの地域においても</a:t>
              </a:r>
              <a:r>
                <a:rPr lang="ja-JP" altLang="en-US" sz="1400" dirty="0"/>
                <a:t>必要な人が成年後見制度を利用できるよう、各地域において、</a:t>
              </a:r>
              <a:r>
                <a:rPr lang="ja-JP" altLang="en-US" sz="1400" u="sng" dirty="0"/>
                <a:t>権利擁護支援の地域連携ネットワークの構築</a:t>
              </a:r>
              <a:r>
                <a:rPr lang="ja-JP" altLang="en-US" sz="1400" dirty="0"/>
                <a:t>を図る。</a:t>
              </a:r>
              <a:endParaRPr lang="en-US" altLang="ja-JP" sz="1400" dirty="0"/>
            </a:p>
            <a:p>
              <a:pPr marL="496778" indent="-496778">
                <a:tabLst>
                  <a:tab pos="496778" algn="l"/>
                </a:tabLst>
              </a:pPr>
              <a:r>
                <a:rPr lang="ja-JP" altLang="en-US" sz="1400" dirty="0"/>
                <a:t>　　③</a:t>
              </a:r>
              <a:r>
                <a:rPr lang="ja-JP" altLang="en-US" sz="1400" u="sng" dirty="0"/>
                <a:t>後見人等による横領等の不正防止を徹底</a:t>
              </a:r>
              <a:r>
                <a:rPr lang="ja-JP" altLang="en-US" sz="1400" dirty="0"/>
                <a:t>するとともに、利用しやすさとの調和を図り、安心して成年後見制度を利用できる環境を整備する。</a:t>
              </a:r>
              <a:endParaRPr lang="en-US" altLang="ja-JP" sz="1400" dirty="0"/>
            </a:p>
            <a:p>
              <a:r>
                <a:rPr lang="ja-JP" altLang="en-US" sz="1400" dirty="0"/>
                <a:t>　　④成年被後見人等の</a:t>
              </a:r>
              <a:r>
                <a:rPr lang="ja-JP" altLang="en-US" sz="1400" u="sng" dirty="0"/>
                <a:t>権利制限に係る措置（欠格条項）を見直す</a:t>
              </a:r>
              <a:r>
                <a:rPr lang="ja-JP" altLang="en-US" sz="1400" dirty="0"/>
                <a:t>。</a:t>
              </a:r>
              <a:endParaRPr lang="en-US" altLang="ja-JP" sz="1400" dirty="0"/>
            </a:p>
            <a:p>
              <a:endParaRPr lang="en-US" altLang="ja-JP" sz="1400" dirty="0" smtClean="0"/>
            </a:p>
            <a:p>
              <a:r>
                <a:rPr lang="ja-JP" altLang="en-US" sz="1400" dirty="0" smtClean="0"/>
                <a:t>（</a:t>
              </a:r>
              <a:r>
                <a:rPr lang="ja-JP" altLang="en-US" sz="1400" dirty="0"/>
                <a:t>３）施策の進捗状況の把握・評価等</a:t>
              </a:r>
              <a:endParaRPr lang="en-US" altLang="ja-JP" sz="1400" dirty="0"/>
            </a:p>
            <a:p>
              <a:pPr marL="79133" indent="-79133"/>
              <a:r>
                <a:rPr lang="ja-JP" altLang="en-US" sz="1400" dirty="0"/>
                <a:t>　　基本計画に盛り込まれた施策について、国においてその</a:t>
              </a:r>
              <a:r>
                <a:rPr lang="ja-JP" altLang="en-US" sz="1400" u="sng" dirty="0"/>
                <a:t>進捗状況を把握・評価</a:t>
              </a:r>
              <a:r>
                <a:rPr lang="ja-JP" altLang="en-US" sz="1400" dirty="0"/>
                <a:t>し、目標達成のために必要な対応について検討する。</a:t>
              </a:r>
              <a:endParaRPr lang="en-US" altLang="ja-JP" sz="1400" dirty="0"/>
            </a:p>
            <a:p>
              <a:endParaRPr lang="en-US" altLang="ja-JP" sz="1400" dirty="0"/>
            </a:p>
          </p:txBody>
        </p:sp>
        <p:sp>
          <p:nvSpPr>
            <p:cNvPr id="11" name="テキスト ボックス 10"/>
            <p:cNvSpPr txBox="1"/>
            <p:nvPr/>
          </p:nvSpPr>
          <p:spPr>
            <a:xfrm>
              <a:off x="216835" y="2383867"/>
              <a:ext cx="3334870" cy="40775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txBody>
            <a:bodyPr wrap="square" rtlCol="0">
              <a:spAutoFit/>
            </a:bodyPr>
            <a:lstStyle/>
            <a:p>
              <a:pPr algn="ctr"/>
              <a:r>
                <a:rPr lang="ja-JP" altLang="en-US" dirty="0"/>
                <a:t>基本的な考え方及び目標等</a:t>
              </a:r>
            </a:p>
          </p:txBody>
        </p:sp>
        <p:sp>
          <p:nvSpPr>
            <p:cNvPr id="3" name="正方形/長方形 2"/>
            <p:cNvSpPr/>
            <p:nvPr/>
          </p:nvSpPr>
          <p:spPr>
            <a:xfrm>
              <a:off x="440391" y="3164272"/>
              <a:ext cx="8350624" cy="766821"/>
            </a:xfrm>
            <a:prstGeom prst="rect">
              <a:avLst/>
            </a:prstGeom>
            <a:no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8" name="正方形/長方形 7"/>
            <p:cNvSpPr/>
            <p:nvPr/>
          </p:nvSpPr>
          <p:spPr>
            <a:xfrm>
              <a:off x="433668" y="4448964"/>
              <a:ext cx="8357347" cy="1504909"/>
            </a:xfrm>
            <a:prstGeom prst="rect">
              <a:avLst/>
            </a:prstGeom>
            <a:no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sp>
        <p:nvSpPr>
          <p:cNvPr id="9" name="テキスト ボックス 8"/>
          <p:cNvSpPr txBox="1"/>
          <p:nvPr/>
        </p:nvSpPr>
        <p:spPr>
          <a:xfrm>
            <a:off x="198345" y="758842"/>
            <a:ext cx="3334870" cy="376385"/>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txBody>
          <a:bodyPr wrap="square" rtlCol="0">
            <a:spAutoFit/>
          </a:bodyPr>
          <a:lstStyle/>
          <a:p>
            <a:pPr algn="ctr"/>
            <a:r>
              <a:rPr lang="ja-JP" altLang="en-US" sz="1846" dirty="0"/>
              <a:t>基本計画について</a:t>
            </a:r>
          </a:p>
        </p:txBody>
      </p:sp>
      <p:sp>
        <p:nvSpPr>
          <p:cNvPr id="7" name="テキスト ボックス 6"/>
          <p:cNvSpPr txBox="1"/>
          <p:nvPr/>
        </p:nvSpPr>
        <p:spPr>
          <a:xfrm>
            <a:off x="166407" y="1128123"/>
            <a:ext cx="8964146" cy="1456168"/>
          </a:xfrm>
          <a:prstGeom prst="rect">
            <a:avLst/>
          </a:prstGeom>
          <a:noFill/>
        </p:spPr>
        <p:txBody>
          <a:bodyPr wrap="square" rtlCol="0">
            <a:spAutoFit/>
          </a:bodyPr>
          <a:lstStyle/>
          <a:p>
            <a:pPr marL="161196" indent="-161196"/>
            <a:r>
              <a:rPr lang="ja-JP" altLang="en-US" sz="1477" dirty="0"/>
              <a:t>（１）成年後見制度の利用の促進に関する法律（平成</a:t>
            </a:r>
            <a:r>
              <a:rPr lang="en-US" altLang="ja-JP" sz="1477" dirty="0"/>
              <a:t>28</a:t>
            </a:r>
            <a:r>
              <a:rPr lang="ja-JP" altLang="en-US" sz="1477" dirty="0"/>
              <a:t>年法律第</a:t>
            </a:r>
            <a:r>
              <a:rPr lang="en-US" altLang="ja-JP" sz="1477" dirty="0"/>
              <a:t>29</a:t>
            </a:r>
            <a:r>
              <a:rPr lang="ja-JP" altLang="en-US" sz="1477" dirty="0"/>
              <a:t>号）に基づき、</a:t>
            </a:r>
            <a:r>
              <a:rPr lang="ja-JP" altLang="en-US" sz="1477" u="sng" dirty="0"/>
              <a:t>成年後見制度の利用促進に関する施策の総合的・計画的な推進を図る</a:t>
            </a:r>
            <a:r>
              <a:rPr lang="ja-JP" altLang="en-US" sz="1477" dirty="0"/>
              <a:t>ために策定。</a:t>
            </a:r>
            <a:endParaRPr lang="en-US" altLang="ja-JP" sz="1477" dirty="0"/>
          </a:p>
          <a:p>
            <a:pPr marL="161196" indent="-161196"/>
            <a:r>
              <a:rPr lang="ja-JP" altLang="en-US" sz="1477" dirty="0"/>
              <a:t>（２）計画の対象期間は</a:t>
            </a:r>
            <a:r>
              <a:rPr lang="ja-JP" altLang="en-US" sz="1477" u="sng" dirty="0"/>
              <a:t>概ね５年間</a:t>
            </a:r>
            <a:r>
              <a:rPr lang="ja-JP" altLang="en-US" sz="1477" dirty="0"/>
              <a:t>を念頭（平成</a:t>
            </a:r>
            <a:r>
              <a:rPr lang="en-US" altLang="ja-JP" sz="1477" dirty="0"/>
              <a:t>29</a:t>
            </a:r>
            <a:r>
              <a:rPr lang="ja-JP" altLang="en-US" sz="1477" dirty="0"/>
              <a:t>年度～</a:t>
            </a:r>
            <a:r>
              <a:rPr lang="en-US" altLang="ja-JP" sz="1477" dirty="0"/>
              <a:t>33</a:t>
            </a:r>
            <a:r>
              <a:rPr lang="ja-JP" altLang="en-US" sz="1477" dirty="0"/>
              <a:t>年度）。</a:t>
            </a:r>
          </a:p>
          <a:p>
            <a:pPr marL="161196" indent="-161196"/>
            <a:r>
              <a:rPr lang="ja-JP" altLang="en-US" sz="1477" dirty="0"/>
              <a:t>（３）国・地方公共団体・関係団体等は、</a:t>
            </a:r>
            <a:r>
              <a:rPr lang="ja-JP" altLang="en-US" sz="1477" u="sng" dirty="0"/>
              <a:t>工程表を踏まえた各施策の段階的・計画的な推進</a:t>
            </a:r>
            <a:r>
              <a:rPr lang="ja-JP" altLang="en-US" sz="1477" dirty="0"/>
              <a:t>に取り組む。</a:t>
            </a:r>
            <a:endParaRPr lang="en-US" altLang="ja-JP" sz="1477" dirty="0"/>
          </a:p>
          <a:p>
            <a:pPr marL="161196" indent="-161196"/>
            <a:r>
              <a:rPr lang="en-US" altLang="ja-JP" sz="1477" dirty="0"/>
              <a:t>※</a:t>
            </a:r>
            <a:r>
              <a:rPr lang="ja-JP" altLang="en-US" sz="1477" dirty="0"/>
              <a:t>市町村は国の計画を勘案して市町村計画を策定。</a:t>
            </a:r>
            <a:endParaRPr lang="en-US" altLang="ja-JP" sz="1477" dirty="0"/>
          </a:p>
          <a:p>
            <a:pPr marL="161196" indent="-161196"/>
            <a:endParaRPr lang="ja-JP" altLang="en-US" sz="1477" dirty="0"/>
          </a:p>
        </p:txBody>
      </p:sp>
      <p:sp>
        <p:nvSpPr>
          <p:cNvPr id="4" name="スライド番号プレースホルダー 3"/>
          <p:cNvSpPr>
            <a:spLocks noGrp="1"/>
          </p:cNvSpPr>
          <p:nvPr>
            <p:ph type="sldNum" sz="quarter" idx="12"/>
          </p:nvPr>
        </p:nvSpPr>
        <p:spPr>
          <a:xfrm>
            <a:off x="7073153" y="6437219"/>
            <a:ext cx="2057400" cy="365125"/>
          </a:xfrm>
        </p:spPr>
        <p:txBody>
          <a:bodyPr/>
          <a:lstStyle/>
          <a:p>
            <a:pPr>
              <a:defRPr/>
            </a:pPr>
            <a:fld id="{F90A3C79-1AFD-481B-B685-7933BCD0898B}" type="slidenum">
              <a:rPr lang="en-US" altLang="ja-JP" smtClean="0"/>
              <a:pPr>
                <a:defRPr/>
              </a:pPr>
              <a:t>95</a:t>
            </a:fld>
            <a:endParaRPr lang="en-US" altLang="ja-JP" dirty="0"/>
          </a:p>
        </p:txBody>
      </p:sp>
      <p:sp>
        <p:nvSpPr>
          <p:cNvPr id="12"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9199465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91151" y="311001"/>
            <a:ext cx="8485094" cy="397686"/>
          </a:xfrm>
          <a:solidFill>
            <a:schemeClr val="accent2">
              <a:lumMod val="60000"/>
              <a:lumOff val="40000"/>
            </a:schemeClr>
          </a:solidFill>
          <a:ln/>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a:noAutofit/>
          </a:bodyPr>
          <a:lstStyle/>
          <a:p>
            <a:r>
              <a:rPr lang="ja-JP" altLang="en-US" sz="2031" b="1" dirty="0"/>
              <a:t>成年後見制度利用促進基本計画のポイント</a:t>
            </a:r>
          </a:p>
        </p:txBody>
      </p:sp>
      <p:grpSp>
        <p:nvGrpSpPr>
          <p:cNvPr id="21" name="グループ化 20"/>
          <p:cNvGrpSpPr/>
          <p:nvPr/>
        </p:nvGrpSpPr>
        <p:grpSpPr>
          <a:xfrm>
            <a:off x="291150" y="2845971"/>
            <a:ext cx="8178084" cy="2410202"/>
            <a:chOff x="295835" y="3248722"/>
            <a:chExt cx="8178084" cy="2611052"/>
          </a:xfrm>
        </p:grpSpPr>
        <p:sp>
          <p:nvSpPr>
            <p:cNvPr id="16" name="テキスト ボックス 15"/>
            <p:cNvSpPr txBox="1"/>
            <p:nvPr/>
          </p:nvSpPr>
          <p:spPr>
            <a:xfrm>
              <a:off x="295835" y="3613048"/>
              <a:ext cx="8178084" cy="22467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ja-JP" altLang="en-US" sz="1477" dirty="0">
                  <a:solidFill>
                    <a:schemeClr val="tx1"/>
                  </a:solidFill>
                </a:rPr>
                <a:t>・権利擁護支援が必要な人の発見と早期からの相談</a:t>
              </a:r>
              <a:endParaRPr lang="en-US" altLang="ja-JP" sz="1477" dirty="0">
                <a:solidFill>
                  <a:schemeClr val="tx1"/>
                </a:solidFill>
              </a:endParaRPr>
            </a:p>
            <a:p>
              <a:r>
                <a:rPr lang="ja-JP" altLang="en-US" sz="1477" dirty="0">
                  <a:solidFill>
                    <a:schemeClr val="tx1"/>
                  </a:solidFill>
                </a:rPr>
                <a:t>・後見人等を含めた「チーム」</a:t>
              </a:r>
              <a:r>
                <a:rPr lang="ja-JP" altLang="en-US" sz="1108" dirty="0">
                  <a:solidFill>
                    <a:schemeClr val="tx1"/>
                  </a:solidFill>
                </a:rPr>
                <a:t>（注１）</a:t>
              </a:r>
              <a:r>
                <a:rPr lang="ja-JP" altLang="en-US" sz="1477" dirty="0">
                  <a:solidFill>
                    <a:schemeClr val="tx1"/>
                  </a:solidFill>
                </a:rPr>
                <a:t>による本人の見守り</a:t>
              </a:r>
              <a:endParaRPr lang="en-US" altLang="ja-JP" sz="1477" dirty="0">
                <a:solidFill>
                  <a:schemeClr val="tx1"/>
                </a:solidFill>
              </a:endParaRPr>
            </a:p>
            <a:p>
              <a:r>
                <a:rPr lang="ja-JP" altLang="en-US" sz="1477" dirty="0">
                  <a:solidFill>
                    <a:schemeClr val="tx1"/>
                  </a:solidFill>
                </a:rPr>
                <a:t>・「協議会」等</a:t>
              </a:r>
              <a:r>
                <a:rPr lang="ja-JP" altLang="en-US" sz="1108" dirty="0">
                  <a:solidFill>
                    <a:schemeClr val="tx1"/>
                  </a:solidFill>
                </a:rPr>
                <a:t>（注２）</a:t>
              </a:r>
              <a:r>
                <a:rPr lang="ja-JP" altLang="en-US" sz="1477" dirty="0">
                  <a:solidFill>
                    <a:schemeClr val="tx1"/>
                  </a:solidFill>
                </a:rPr>
                <a:t>によるチームの支援</a:t>
              </a:r>
              <a:endParaRPr lang="en-US" altLang="ja-JP" sz="1477" dirty="0">
                <a:solidFill>
                  <a:schemeClr val="tx1"/>
                </a:solidFill>
              </a:endParaRPr>
            </a:p>
            <a:p>
              <a:r>
                <a:rPr lang="ja-JP" altLang="en-US" sz="1477" dirty="0">
                  <a:solidFill>
                    <a:schemeClr val="tx1"/>
                  </a:solidFill>
                </a:rPr>
                <a:t>・地域連携ネットワークの整備・運営の中核となる機関の必要性</a:t>
              </a:r>
              <a:endParaRPr lang="en-US" altLang="ja-JP" sz="1477" dirty="0">
                <a:solidFill>
                  <a:schemeClr val="tx1"/>
                </a:solidFill>
              </a:endParaRPr>
            </a:p>
            <a:p>
              <a:r>
                <a:rPr lang="ja-JP" altLang="en-US" dirty="0">
                  <a:solidFill>
                    <a:schemeClr val="tx1"/>
                  </a:solidFill>
                </a:rPr>
                <a:t>　</a:t>
              </a:r>
              <a:r>
                <a:rPr lang="ja-JP" altLang="en-US" sz="1292" dirty="0">
                  <a:solidFill>
                    <a:schemeClr val="tx1"/>
                  </a:solidFill>
                </a:rPr>
                <a:t>　　　 ・広報機能（権利擁護の必要な人の発見、周知・啓発等）</a:t>
              </a:r>
            </a:p>
            <a:p>
              <a:r>
                <a:rPr lang="ja-JP" altLang="en-US" sz="1292" dirty="0">
                  <a:solidFill>
                    <a:schemeClr val="tx1"/>
                  </a:solidFill>
                </a:rPr>
                <a:t>  　　　　・相談機能（相談対応、後見ニーズの精査、見守り体制の調整等）</a:t>
              </a:r>
            </a:p>
            <a:p>
              <a:r>
                <a:rPr lang="ja-JP" altLang="en-US" sz="1292" dirty="0">
                  <a:solidFill>
                    <a:schemeClr val="tx1"/>
                  </a:solidFill>
                </a:rPr>
                <a:t>  　　　　・利用促進（マッチング）機能</a:t>
              </a:r>
            </a:p>
            <a:p>
              <a:r>
                <a:rPr lang="ja-JP" altLang="en-US" sz="1292" dirty="0">
                  <a:solidFill>
                    <a:schemeClr val="tx1"/>
                  </a:solidFill>
                </a:rPr>
                <a:t>  　　　　・後見人支援機能（チームによる支援、本人の意思を尊重した柔軟な対応等）</a:t>
              </a:r>
            </a:p>
            <a:p>
              <a:r>
                <a:rPr lang="ja-JP" altLang="en-US" sz="1292" dirty="0">
                  <a:solidFill>
                    <a:schemeClr val="tx1"/>
                  </a:solidFill>
                </a:rPr>
                <a:t>　 　　　 ・不正防止効果</a:t>
              </a:r>
              <a:endParaRPr lang="en-US" altLang="ja-JP" sz="1292" dirty="0">
                <a:solidFill>
                  <a:schemeClr val="tx1"/>
                </a:solidFill>
              </a:endParaRPr>
            </a:p>
          </p:txBody>
        </p:sp>
        <p:sp>
          <p:nvSpPr>
            <p:cNvPr id="17" name="テキスト ボックス 16"/>
            <p:cNvSpPr txBox="1"/>
            <p:nvPr/>
          </p:nvSpPr>
          <p:spPr>
            <a:xfrm>
              <a:off x="295835" y="3248722"/>
              <a:ext cx="7737234"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ja-JP" altLang="en-US" dirty="0"/>
                <a:t>（２）</a:t>
              </a:r>
              <a:r>
                <a:rPr lang="ja-JP" altLang="ja-JP" dirty="0"/>
                <a:t>権利擁護支援の地域連携ネットワークづくり</a:t>
              </a:r>
              <a:r>
                <a:rPr lang="ja-JP" altLang="en-US" dirty="0"/>
                <a:t>　　＜別紙３参照＞</a:t>
              </a:r>
              <a:endParaRPr kumimoji="1" lang="ja-JP" altLang="en-US" dirty="0"/>
            </a:p>
          </p:txBody>
        </p:sp>
      </p:grpSp>
      <p:grpSp>
        <p:nvGrpSpPr>
          <p:cNvPr id="20" name="グループ化 19"/>
          <p:cNvGrpSpPr/>
          <p:nvPr/>
        </p:nvGrpSpPr>
        <p:grpSpPr>
          <a:xfrm>
            <a:off x="295836" y="5308303"/>
            <a:ext cx="8219515" cy="887867"/>
            <a:chOff x="295835" y="4812655"/>
            <a:chExt cx="8219515" cy="961856"/>
          </a:xfrm>
        </p:grpSpPr>
        <p:sp>
          <p:nvSpPr>
            <p:cNvPr id="5" name="テキスト ボックス 4"/>
            <p:cNvSpPr txBox="1"/>
            <p:nvPr/>
          </p:nvSpPr>
          <p:spPr>
            <a:xfrm>
              <a:off x="295835" y="5181987"/>
              <a:ext cx="8219515" cy="5925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82064" indent="-82064"/>
              <a:r>
                <a:rPr lang="ja-JP" altLang="en-US" sz="1477" dirty="0"/>
                <a:t>・後見制度支援信託に並立・</a:t>
              </a:r>
              <a:r>
                <a:rPr lang="ja-JP" altLang="en-US" sz="1477"/>
                <a:t>代替する新た</a:t>
              </a:r>
              <a:r>
                <a:rPr lang="ja-JP" altLang="en-US" sz="1477" dirty="0"/>
                <a:t>な方策の検討</a:t>
              </a:r>
            </a:p>
            <a:p>
              <a:pPr marL="82064" indent="-82064"/>
              <a:r>
                <a:rPr lang="ja-JP" altLang="en-US" sz="1477" dirty="0"/>
                <a:t>（預貯金の払戻しについての後見監督人等の関与を可能とする仕組み）</a:t>
              </a:r>
            </a:p>
          </p:txBody>
        </p:sp>
        <p:sp>
          <p:nvSpPr>
            <p:cNvPr id="19" name="テキスト ボックス 18"/>
            <p:cNvSpPr txBox="1"/>
            <p:nvPr/>
          </p:nvSpPr>
          <p:spPr>
            <a:xfrm>
              <a:off x="295835" y="4812655"/>
              <a:ext cx="7732548"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ja-JP" altLang="en-US" dirty="0"/>
                <a:t>（３）不正防止の</a:t>
              </a:r>
              <a:r>
                <a:rPr lang="ja-JP" altLang="en-US" dirty="0">
                  <a:solidFill>
                    <a:schemeClr val="bg1"/>
                  </a:solidFill>
                </a:rPr>
                <a:t>徹底</a:t>
              </a:r>
              <a:r>
                <a:rPr lang="ja-JP" altLang="en-US" dirty="0"/>
                <a:t>と利用しやすさとの調和　　＜別紙４参照＞</a:t>
              </a:r>
              <a:endParaRPr lang="en-US" altLang="ja-JP" dirty="0"/>
            </a:p>
          </p:txBody>
        </p:sp>
      </p:grpSp>
      <p:grpSp>
        <p:nvGrpSpPr>
          <p:cNvPr id="22" name="グループ化 21"/>
          <p:cNvGrpSpPr/>
          <p:nvPr/>
        </p:nvGrpSpPr>
        <p:grpSpPr>
          <a:xfrm>
            <a:off x="291150" y="1667648"/>
            <a:ext cx="8178084" cy="1111849"/>
            <a:chOff x="295835" y="1407316"/>
            <a:chExt cx="8178084" cy="1204503"/>
          </a:xfrm>
        </p:grpSpPr>
        <p:sp>
          <p:nvSpPr>
            <p:cNvPr id="18" name="正方形/長方形 17"/>
            <p:cNvSpPr/>
            <p:nvPr/>
          </p:nvSpPr>
          <p:spPr>
            <a:xfrm>
              <a:off x="295835" y="1773047"/>
              <a:ext cx="8178084" cy="83877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477" dirty="0">
                  <a:solidFill>
                    <a:schemeClr val="tx1"/>
                  </a:solidFill>
                </a:rPr>
                <a:t>・財産管理のみならず、意思決定支援・身上保護も重視</a:t>
              </a:r>
            </a:p>
            <a:p>
              <a:r>
                <a:rPr lang="ja-JP" altLang="en-US" sz="1477" dirty="0">
                  <a:solidFill>
                    <a:schemeClr val="tx1"/>
                  </a:solidFill>
                </a:rPr>
                <a:t>・適切な後見人等の選任、後見開始後の柔軟な後見人等の交代等</a:t>
              </a:r>
            </a:p>
            <a:p>
              <a:r>
                <a:rPr lang="ja-JP" altLang="en-US" sz="1477" dirty="0">
                  <a:solidFill>
                    <a:schemeClr val="tx1"/>
                  </a:solidFill>
                </a:rPr>
                <a:t>・診断書の在り方の検討</a:t>
              </a:r>
              <a:endParaRPr lang="en-US" altLang="ja-JP" sz="1477" dirty="0">
                <a:solidFill>
                  <a:schemeClr val="tx1"/>
                </a:solidFill>
              </a:endParaRPr>
            </a:p>
          </p:txBody>
        </p:sp>
        <p:sp>
          <p:nvSpPr>
            <p:cNvPr id="15" name="テキスト ボックス 14"/>
            <p:cNvSpPr txBox="1"/>
            <p:nvPr/>
          </p:nvSpPr>
          <p:spPr>
            <a:xfrm>
              <a:off x="295835" y="1407316"/>
              <a:ext cx="7737234"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ja-JP" altLang="en-US" dirty="0"/>
                <a:t>（１）</a:t>
              </a:r>
              <a:r>
                <a:rPr lang="ja-JP" altLang="ja-JP" dirty="0"/>
                <a:t>利用者がメリットを実感できる制度・運用の改善</a:t>
              </a:r>
              <a:r>
                <a:rPr lang="ja-JP" altLang="en-US" dirty="0"/>
                <a:t>　＜別紙２参照＞</a:t>
              </a:r>
              <a:endParaRPr kumimoji="1" lang="ja-JP" altLang="en-US" dirty="0"/>
            </a:p>
          </p:txBody>
        </p:sp>
      </p:grpSp>
      <p:sp>
        <p:nvSpPr>
          <p:cNvPr id="14" name="スライド番号プレースホルダー 3"/>
          <p:cNvSpPr txBox="1">
            <a:spLocks/>
          </p:cNvSpPr>
          <p:nvPr/>
        </p:nvSpPr>
        <p:spPr>
          <a:xfrm>
            <a:off x="295834" y="6205647"/>
            <a:ext cx="8219516" cy="337038"/>
          </a:xfrm>
          <a:prstGeom prst="rect">
            <a:avLst/>
          </a:prstGeom>
        </p:spPr>
        <p:txBody>
          <a:bodyPr vert="horz" lIns="84406" tIns="42203" rIns="84406" bIns="42203"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ja-JP" altLang="en-US" sz="1108" dirty="0">
                <a:solidFill>
                  <a:schemeClr val="tx1"/>
                </a:solidFill>
              </a:rPr>
              <a:t>注１：福祉等の関係者と後見人等がチームとなって本人を見守る体制</a:t>
            </a:r>
            <a:endParaRPr lang="en-US" altLang="ja-JP" sz="1108" dirty="0">
              <a:solidFill>
                <a:schemeClr val="tx1"/>
              </a:solidFill>
            </a:endParaRPr>
          </a:p>
          <a:p>
            <a:pPr algn="l"/>
            <a:r>
              <a:rPr lang="ja-JP" altLang="en-US" sz="1108" dirty="0">
                <a:solidFill>
                  <a:schemeClr val="tx1"/>
                </a:solidFill>
              </a:rPr>
              <a:t>注２：福祉・法律の専門職団体が協力して個別のチームを支援する仕組み</a:t>
            </a:r>
          </a:p>
        </p:txBody>
      </p:sp>
      <p:sp>
        <p:nvSpPr>
          <p:cNvPr id="3" name="正方形/長方形 2"/>
          <p:cNvSpPr/>
          <p:nvPr/>
        </p:nvSpPr>
        <p:spPr>
          <a:xfrm>
            <a:off x="842269" y="4154672"/>
            <a:ext cx="5994400" cy="10304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291151" y="784194"/>
            <a:ext cx="8485094" cy="799630"/>
          </a:xfrm>
          <a:prstGeom prst="rect">
            <a:avLst/>
          </a:prstGeom>
          <a:no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92" dirty="0"/>
          </a:p>
        </p:txBody>
      </p:sp>
      <p:sp>
        <p:nvSpPr>
          <p:cNvPr id="6" name="テキスト ボックス 5"/>
          <p:cNvSpPr txBox="1"/>
          <p:nvPr/>
        </p:nvSpPr>
        <p:spPr>
          <a:xfrm>
            <a:off x="309282" y="748028"/>
            <a:ext cx="8727143" cy="887679"/>
          </a:xfrm>
          <a:prstGeom prst="rect">
            <a:avLst/>
          </a:prstGeom>
          <a:noFill/>
        </p:spPr>
        <p:txBody>
          <a:bodyPr wrap="square" rtlCol="0">
            <a:spAutoFit/>
          </a:bodyPr>
          <a:lstStyle/>
          <a:p>
            <a:r>
              <a:rPr lang="ja-JP" altLang="en-US" sz="1292" dirty="0"/>
              <a:t>・成年後見制度の利用の促進に関する法律（平成</a:t>
            </a:r>
            <a:r>
              <a:rPr lang="en-US" altLang="ja-JP" sz="1292" dirty="0"/>
              <a:t>28</a:t>
            </a:r>
            <a:r>
              <a:rPr lang="ja-JP" altLang="en-US" sz="1292" dirty="0"/>
              <a:t>年法律第</a:t>
            </a:r>
            <a:r>
              <a:rPr lang="en-US" altLang="ja-JP" sz="1292" dirty="0"/>
              <a:t>29</a:t>
            </a:r>
            <a:r>
              <a:rPr lang="ja-JP" altLang="en-US" sz="1292" dirty="0"/>
              <a:t>号）に基づき策定</a:t>
            </a:r>
            <a:endParaRPr lang="en-US" altLang="ja-JP" sz="1292" dirty="0"/>
          </a:p>
          <a:p>
            <a:r>
              <a:rPr lang="ja-JP" altLang="en-US" sz="1292" dirty="0"/>
              <a:t>・計画の対象期間は概ね５年間を念頭（平成</a:t>
            </a:r>
            <a:r>
              <a:rPr lang="en-US" altLang="ja-JP" sz="1292" dirty="0"/>
              <a:t>29</a:t>
            </a:r>
            <a:r>
              <a:rPr lang="ja-JP" altLang="en-US" sz="1292" dirty="0"/>
              <a:t>年度～</a:t>
            </a:r>
            <a:r>
              <a:rPr lang="en-US" altLang="ja-JP" sz="1292" dirty="0"/>
              <a:t>33</a:t>
            </a:r>
            <a:r>
              <a:rPr lang="ja-JP" altLang="en-US" sz="1292" dirty="0"/>
              <a:t>年度）</a:t>
            </a:r>
            <a:endParaRPr lang="en-US" altLang="ja-JP" sz="1292" dirty="0"/>
          </a:p>
          <a:p>
            <a:r>
              <a:rPr lang="ja-JP" altLang="en-US" sz="1292" dirty="0"/>
              <a:t>・工程表を踏まえた各施策の段階的・計画的な推進　＜別紙１参照＞   </a:t>
            </a:r>
            <a:r>
              <a:rPr lang="en-US" altLang="ja-JP" sz="1015" dirty="0"/>
              <a:t>※</a:t>
            </a:r>
            <a:r>
              <a:rPr lang="ja-JP" altLang="en-US" sz="1015" dirty="0"/>
              <a:t>市町村は国の計画を勘案して市町村計画を策定</a:t>
            </a:r>
            <a:r>
              <a:rPr lang="ja-JP" altLang="en-US" sz="1292" dirty="0"/>
              <a:t>　</a:t>
            </a:r>
            <a:endParaRPr lang="en-US" altLang="ja-JP" sz="1292" dirty="0"/>
          </a:p>
          <a:p>
            <a:r>
              <a:rPr lang="ja-JP" altLang="en-US" sz="1292" dirty="0"/>
              <a:t>・計画に盛り込まれた施策の進捗状況の把握・評価等</a:t>
            </a:r>
            <a:endParaRPr lang="en-US" altLang="ja-JP" sz="1292" dirty="0"/>
          </a:p>
        </p:txBody>
      </p:sp>
      <p:sp>
        <p:nvSpPr>
          <p:cNvPr id="7" name="スライド番号プレースホルダー 6"/>
          <p:cNvSpPr>
            <a:spLocks noGrp="1"/>
          </p:cNvSpPr>
          <p:nvPr>
            <p:ph type="sldNum" sz="quarter" idx="12"/>
          </p:nvPr>
        </p:nvSpPr>
        <p:spPr>
          <a:xfrm>
            <a:off x="6975289" y="6354529"/>
            <a:ext cx="2057400" cy="365125"/>
          </a:xfrm>
        </p:spPr>
        <p:txBody>
          <a:bodyPr/>
          <a:lstStyle/>
          <a:p>
            <a:pPr>
              <a:defRPr/>
            </a:pPr>
            <a:fld id="{F90A3C79-1AFD-481B-B685-7933BCD0898B}" type="slidenum">
              <a:rPr lang="en-US" altLang="ja-JP" smtClean="0"/>
              <a:pPr>
                <a:defRPr/>
              </a:pPr>
              <a:t>96</a:t>
            </a:fld>
            <a:endParaRPr lang="en-US" altLang="ja-JP" dirty="0"/>
          </a:p>
        </p:txBody>
      </p:sp>
      <p:sp>
        <p:nvSpPr>
          <p:cNvPr id="23"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2257471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159407" y="235680"/>
            <a:ext cx="8735821" cy="336571"/>
          </a:xfrm>
          <a:prstGeom prst="rect">
            <a:avLst/>
          </a:prstGeom>
        </p:spPr>
        <p:txBody>
          <a:bodyPr vert="horz" lIns="58435" tIns="29217" rIns="58435" bIns="29217"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534" b="1" dirty="0">
                <a:solidFill>
                  <a:prstClr val="black"/>
                </a:solidFill>
              </a:rPr>
              <a:t>　　　　　　　　　　　　　成年後見制度利用促進基本計画の工程表　　　　　</a:t>
            </a:r>
            <a:r>
              <a:rPr lang="ja-JP" altLang="en-US" sz="1662" dirty="0"/>
              <a:t> 　　</a:t>
            </a:r>
            <a:r>
              <a:rPr lang="ja-JP" altLang="en-US" sz="1292" dirty="0"/>
              <a:t>＜別紙１＞ </a:t>
            </a:r>
            <a:endParaRPr lang="ja-JP" altLang="en-US" sz="1292" b="1" dirty="0">
              <a:solidFill>
                <a:prstClr val="black"/>
              </a:solidFill>
            </a:endParaRPr>
          </a:p>
        </p:txBody>
      </p:sp>
      <p:graphicFrame>
        <p:nvGraphicFramePr>
          <p:cNvPr id="8" name="表 7"/>
          <p:cNvGraphicFramePr>
            <a:graphicFrameLocks noGrp="1"/>
          </p:cNvGraphicFramePr>
          <p:nvPr>
            <p:extLst/>
          </p:nvPr>
        </p:nvGraphicFramePr>
        <p:xfrm>
          <a:off x="158262" y="637630"/>
          <a:ext cx="8849456" cy="5459188"/>
        </p:xfrm>
        <a:graphic>
          <a:graphicData uri="http://schemas.openxmlformats.org/drawingml/2006/table">
            <a:tbl>
              <a:tblPr firstRow="1" bandRow="1">
                <a:tableStyleId>{5C22544A-7EE6-4342-B048-85BDC9FD1C3A}</a:tableStyleId>
              </a:tblPr>
              <a:tblGrid>
                <a:gridCol w="278303">
                  <a:extLst>
                    <a:ext uri="{9D8B030D-6E8A-4147-A177-3AD203B41FA5}">
                      <a16:colId xmlns:a16="http://schemas.microsoft.com/office/drawing/2014/main" val="20000"/>
                    </a:ext>
                  </a:extLst>
                </a:gridCol>
                <a:gridCol w="2526630">
                  <a:extLst>
                    <a:ext uri="{9D8B030D-6E8A-4147-A177-3AD203B41FA5}">
                      <a16:colId xmlns:a16="http://schemas.microsoft.com/office/drawing/2014/main" val="20001"/>
                    </a:ext>
                  </a:extLst>
                </a:gridCol>
                <a:gridCol w="1011921">
                  <a:extLst>
                    <a:ext uri="{9D8B030D-6E8A-4147-A177-3AD203B41FA5}">
                      <a16:colId xmlns:a16="http://schemas.microsoft.com/office/drawing/2014/main" val="20002"/>
                    </a:ext>
                  </a:extLst>
                </a:gridCol>
                <a:gridCol w="1296021">
                  <a:extLst>
                    <a:ext uri="{9D8B030D-6E8A-4147-A177-3AD203B41FA5}">
                      <a16:colId xmlns:a16="http://schemas.microsoft.com/office/drawing/2014/main" val="20003"/>
                    </a:ext>
                  </a:extLst>
                </a:gridCol>
                <a:gridCol w="1228695">
                  <a:extLst>
                    <a:ext uri="{9D8B030D-6E8A-4147-A177-3AD203B41FA5}">
                      <a16:colId xmlns:a16="http://schemas.microsoft.com/office/drawing/2014/main" val="20004"/>
                    </a:ext>
                  </a:extLst>
                </a:gridCol>
                <a:gridCol w="1279191">
                  <a:extLst>
                    <a:ext uri="{9D8B030D-6E8A-4147-A177-3AD203B41FA5}">
                      <a16:colId xmlns:a16="http://schemas.microsoft.com/office/drawing/2014/main" val="20005"/>
                    </a:ext>
                  </a:extLst>
                </a:gridCol>
                <a:gridCol w="1228695">
                  <a:extLst>
                    <a:ext uri="{9D8B030D-6E8A-4147-A177-3AD203B41FA5}">
                      <a16:colId xmlns:a16="http://schemas.microsoft.com/office/drawing/2014/main" val="20006"/>
                    </a:ext>
                  </a:extLst>
                </a:gridCol>
              </a:tblGrid>
              <a:tr h="233792">
                <a:tc gridSpan="2">
                  <a:txBody>
                    <a:bodyPr/>
                    <a:lstStyle/>
                    <a:p>
                      <a:endParaRPr kumimoji="1" lang="ja-JP" altLang="en-US" sz="1100"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sz="17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a:solidFill>
                            <a:schemeClr val="tx1"/>
                          </a:solidFill>
                        </a:rPr>
                        <a:t>29</a:t>
                      </a:r>
                      <a:r>
                        <a:rPr kumimoji="1" lang="ja-JP" altLang="en-US" sz="1000" b="0" dirty="0">
                          <a:solidFill>
                            <a:schemeClr val="tx1"/>
                          </a:solidFill>
                        </a:rPr>
                        <a:t>年度</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kumimoji="1" lang="en-US" altLang="ja-JP" sz="1000" b="0" kern="1200" dirty="0">
                          <a:solidFill>
                            <a:schemeClr val="tx1"/>
                          </a:solidFill>
                          <a:latin typeface="+mn-lt"/>
                          <a:ea typeface="+mn-ea"/>
                          <a:cs typeface="+mn-cs"/>
                        </a:rPr>
                        <a:t>30</a:t>
                      </a:r>
                      <a:r>
                        <a:rPr kumimoji="1" lang="ja-JP" altLang="en-US" sz="1000" b="0" kern="1200" dirty="0">
                          <a:solidFill>
                            <a:schemeClr val="tx1"/>
                          </a:solidFill>
                          <a:latin typeface="+mn-lt"/>
                          <a:ea typeface="+mn-ea"/>
                          <a:cs typeface="+mn-cs"/>
                        </a:rPr>
                        <a:t>年度</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a:solidFill>
                            <a:schemeClr val="tx1"/>
                          </a:solidFill>
                        </a:rPr>
                        <a:t>31</a:t>
                      </a:r>
                      <a:r>
                        <a:rPr kumimoji="1" lang="ja-JP" altLang="en-US" sz="1000" b="0" dirty="0">
                          <a:solidFill>
                            <a:schemeClr val="tx1"/>
                          </a:solidFill>
                        </a:rPr>
                        <a:t>年度</a:t>
                      </a:r>
                      <a:r>
                        <a:rPr kumimoji="1" lang="en-US" altLang="ja-JP" sz="700" b="0" dirty="0">
                          <a:solidFill>
                            <a:schemeClr val="tx1"/>
                          </a:solidFill>
                        </a:rPr>
                        <a:t>※</a:t>
                      </a:r>
                      <a:endParaRPr kumimoji="1" lang="ja-JP" altLang="en-US" sz="7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a:solidFill>
                            <a:schemeClr val="tx1"/>
                          </a:solidFill>
                        </a:rPr>
                        <a:t>32</a:t>
                      </a:r>
                      <a:r>
                        <a:rPr kumimoji="1" lang="ja-JP" altLang="en-US" sz="1000" b="0" dirty="0">
                          <a:solidFill>
                            <a:schemeClr val="tx1"/>
                          </a:solidFill>
                        </a:rPr>
                        <a:t>年度</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a:solidFill>
                            <a:schemeClr val="tx1"/>
                          </a:solidFill>
                        </a:rPr>
                        <a:t>33</a:t>
                      </a:r>
                      <a:r>
                        <a:rPr kumimoji="1" lang="ja-JP" altLang="en-US" sz="1000" b="0" dirty="0">
                          <a:solidFill>
                            <a:schemeClr val="tx1"/>
                          </a:solidFill>
                        </a:rPr>
                        <a:t>年度</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14278">
                <a:tc>
                  <a:txBody>
                    <a:bodyPr/>
                    <a:lstStyle/>
                    <a:p>
                      <a:r>
                        <a:rPr lang="en-US" altLang="ja-JP" sz="1100" dirty="0">
                          <a:solidFill>
                            <a:schemeClr val="tx1"/>
                          </a:solidFill>
                        </a:rPr>
                        <a:t>Ⅰ</a:t>
                      </a:r>
                      <a:endParaRPr lang="ja-JP" altLang="en-US" sz="1100" dirty="0">
                        <a:solidFill>
                          <a:schemeClr val="tx1"/>
                        </a:solidFill>
                      </a:endParaRPr>
                    </a:p>
                  </a:txBody>
                  <a:tcPr marL="43827" marR="43827"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rPr>
                        <a:t>制度の周知</a:t>
                      </a:r>
                      <a:endParaRPr kumimoji="1" lang="en-US" altLang="ja-JP" sz="900" dirty="0">
                        <a:solidFill>
                          <a:schemeClr val="tx1"/>
                        </a:solidFill>
                      </a:endParaRPr>
                    </a:p>
                  </a:txBody>
                  <a:tcPr marL="43827" marR="43827"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14278">
                <a:tc>
                  <a:txBody>
                    <a:bodyPr/>
                    <a:lstStyle/>
                    <a:p>
                      <a:r>
                        <a:rPr lang="en-US" altLang="ja-JP" sz="1100" dirty="0">
                          <a:solidFill>
                            <a:schemeClr val="tx1"/>
                          </a:solidFill>
                        </a:rPr>
                        <a:t>Ⅱ</a:t>
                      </a:r>
                      <a:endParaRPr lang="ja-JP" altLang="en-US" sz="1100" dirty="0">
                        <a:solidFill>
                          <a:schemeClr val="tx1"/>
                        </a:solidFill>
                      </a:endParaRPr>
                    </a:p>
                  </a:txBody>
                  <a:tcPr marL="43827" marR="43827"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rPr>
                        <a:t>市町村計画の策定</a:t>
                      </a:r>
                    </a:p>
                  </a:txBody>
                  <a:tcPr marL="43827" marR="43827"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944338">
                <a:tc>
                  <a:txBody>
                    <a:bodyPr/>
                    <a:lstStyle/>
                    <a:p>
                      <a:r>
                        <a:rPr lang="en-US" altLang="ja-JP" sz="1100" dirty="0">
                          <a:solidFill>
                            <a:schemeClr val="tx1"/>
                          </a:solidFill>
                        </a:rPr>
                        <a:t>Ⅲ</a:t>
                      </a:r>
                      <a:endParaRPr lang="ja-JP" altLang="en-US" sz="1100" dirty="0">
                        <a:solidFill>
                          <a:schemeClr val="tx1"/>
                        </a:solidFill>
                      </a:endParaRPr>
                    </a:p>
                  </a:txBody>
                  <a:tcPr marL="43827" marR="43827"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rPr>
                        <a:t>利用者がメリットを実感できる制度の運用</a:t>
                      </a:r>
                      <a:endParaRPr kumimoji="1" lang="en-US" altLang="ja-JP" sz="900" dirty="0">
                        <a:solidFill>
                          <a:schemeClr val="tx1"/>
                        </a:solidFill>
                      </a:endParaRPr>
                    </a:p>
                    <a:p>
                      <a:r>
                        <a:rPr kumimoji="1" lang="ja-JP" altLang="en-US" sz="900" dirty="0">
                          <a:solidFill>
                            <a:schemeClr val="tx1"/>
                          </a:solidFill>
                        </a:rPr>
                        <a:t>・適切な後見人等の選任のための検討の促進</a:t>
                      </a:r>
                      <a:endParaRPr kumimoji="1" lang="en-US" altLang="ja-JP" sz="900" dirty="0">
                        <a:solidFill>
                          <a:schemeClr val="tx1"/>
                        </a:solidFill>
                      </a:endParaRPr>
                    </a:p>
                    <a:p>
                      <a:pPr marL="0" marR="0" indent="0" algn="l" defTabSz="1320759"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rPr>
                        <a:t>・診断書の在り方等の検討</a:t>
                      </a:r>
                      <a:endParaRPr kumimoji="1" lang="en-US" altLang="ja-JP" sz="900" dirty="0">
                        <a:solidFill>
                          <a:schemeClr val="tx1"/>
                        </a:solidFill>
                      </a:endParaRPr>
                    </a:p>
                    <a:p>
                      <a:pPr marL="0" marR="0" indent="0" algn="l" defTabSz="1320759"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rPr>
                        <a:t>・高齢者と障害者の特性に応じた意思決定支援の在り方についての指針の策定等の検討、成果の共有等</a:t>
                      </a:r>
                      <a:endParaRPr kumimoji="1" lang="en-US" altLang="ja-JP" sz="900" dirty="0">
                        <a:solidFill>
                          <a:schemeClr val="tx1"/>
                        </a:solidFill>
                      </a:endParaRPr>
                    </a:p>
                  </a:txBody>
                  <a:tcPr marL="43827" marR="43827"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189814">
                <a:tc>
                  <a:txBody>
                    <a:bodyPr/>
                    <a:lstStyle/>
                    <a:p>
                      <a:r>
                        <a:rPr lang="en-US" altLang="ja-JP" sz="1100" dirty="0">
                          <a:solidFill>
                            <a:schemeClr val="tx1"/>
                          </a:solidFill>
                        </a:rPr>
                        <a:t>Ⅳ</a:t>
                      </a:r>
                      <a:endParaRPr lang="ja-JP" altLang="en-US" sz="1100" dirty="0">
                        <a:solidFill>
                          <a:schemeClr val="tx1"/>
                        </a:solidFill>
                      </a:endParaRPr>
                    </a:p>
                  </a:txBody>
                  <a:tcPr marL="43827" marR="43827"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rPr>
                        <a:t>地域連携ネットワークづくり</a:t>
                      </a:r>
                      <a:endParaRPr kumimoji="1" lang="en-US" altLang="ja-JP" sz="900" dirty="0">
                        <a:solidFill>
                          <a:schemeClr val="tx1"/>
                        </a:solidFill>
                      </a:endParaRPr>
                    </a:p>
                    <a:p>
                      <a:r>
                        <a:rPr kumimoji="1" lang="ja-JP" altLang="en-US" sz="900" dirty="0">
                          <a:solidFill>
                            <a:schemeClr val="tx1"/>
                          </a:solidFill>
                        </a:rPr>
                        <a:t>・市町村による中核機関の設置</a:t>
                      </a:r>
                      <a:endParaRPr kumimoji="1" lang="en-US" altLang="ja-JP" sz="900" dirty="0">
                        <a:solidFill>
                          <a:schemeClr val="tx1"/>
                        </a:solidFill>
                      </a:endParaRPr>
                    </a:p>
                    <a:p>
                      <a:r>
                        <a:rPr kumimoji="1" lang="ja-JP" altLang="en-US" sz="900" dirty="0">
                          <a:solidFill>
                            <a:schemeClr val="tx1"/>
                          </a:solidFill>
                        </a:rPr>
                        <a:t>・地域連携ネットワークの整備に向けた取組の推進</a:t>
                      </a:r>
                      <a:endParaRPr kumimoji="1" lang="en-US" altLang="ja-JP" sz="900" strike="sngStrike" dirty="0">
                        <a:solidFill>
                          <a:srgbClr val="FF0000"/>
                        </a:solidFill>
                      </a:endParaRPr>
                    </a:p>
                  </a:txBody>
                  <a:tcPr marL="43827" marR="43827"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014898">
                <a:tc>
                  <a:txBody>
                    <a:bodyPr/>
                    <a:lstStyle/>
                    <a:p>
                      <a:r>
                        <a:rPr lang="en-US" altLang="ja-JP" sz="1100" dirty="0">
                          <a:solidFill>
                            <a:schemeClr val="tx1"/>
                          </a:solidFill>
                        </a:rPr>
                        <a:t>Ⅴ</a:t>
                      </a:r>
                      <a:endParaRPr lang="ja-JP" altLang="en-US" sz="1100" dirty="0">
                        <a:solidFill>
                          <a:schemeClr val="tx1"/>
                        </a:solidFill>
                      </a:endParaRPr>
                    </a:p>
                  </a:txBody>
                  <a:tcPr marL="43827" marR="43827"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rPr>
                        <a:t>不正防止の徹底と利用しやすさの調和</a:t>
                      </a:r>
                      <a:endParaRPr kumimoji="1" lang="en-US" altLang="ja-JP" sz="900" dirty="0">
                        <a:solidFill>
                          <a:schemeClr val="tx1"/>
                        </a:solidFill>
                      </a:endParaRPr>
                    </a:p>
                    <a:p>
                      <a:r>
                        <a:rPr kumimoji="1" lang="ja-JP" altLang="en-US" sz="900" dirty="0">
                          <a:solidFill>
                            <a:schemeClr val="tx1"/>
                          </a:solidFill>
                        </a:rPr>
                        <a:t>・金融機関における預貯金等管理に係る自主的な取組のための検討の促進等</a:t>
                      </a:r>
                      <a:endParaRPr kumimoji="1" lang="en-US" altLang="ja-JP" sz="900" dirty="0">
                        <a:solidFill>
                          <a:schemeClr val="tx1"/>
                        </a:solidFill>
                      </a:endParaRPr>
                    </a:p>
                    <a:p>
                      <a:r>
                        <a:rPr kumimoji="1" lang="ja-JP" altLang="en-US" sz="900" dirty="0">
                          <a:solidFill>
                            <a:schemeClr val="tx1"/>
                          </a:solidFill>
                        </a:rPr>
                        <a:t>・</a:t>
                      </a:r>
                      <a:r>
                        <a:rPr kumimoji="1" lang="ja-JP" altLang="en-US" sz="900" strike="noStrike" dirty="0">
                          <a:solidFill>
                            <a:schemeClr val="tx1"/>
                          </a:solidFill>
                        </a:rPr>
                        <a:t>取組の検討状況等を踏まえた</a:t>
                      </a:r>
                      <a:r>
                        <a:rPr kumimoji="1" lang="ja-JP" altLang="en-US" sz="900" dirty="0">
                          <a:solidFill>
                            <a:schemeClr val="tx1"/>
                          </a:solidFill>
                        </a:rPr>
                        <a:t>より効率的な不正防止の在り方の検討</a:t>
                      </a:r>
                      <a:endParaRPr kumimoji="1" lang="en-US" altLang="ja-JP" sz="900" dirty="0">
                        <a:solidFill>
                          <a:schemeClr val="tx1"/>
                        </a:solidFill>
                      </a:endParaRPr>
                    </a:p>
                  </a:txBody>
                  <a:tcPr marL="43827" marR="43827"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49248">
                <a:tc>
                  <a:txBody>
                    <a:bodyPr/>
                    <a:lstStyle/>
                    <a:p>
                      <a:r>
                        <a:rPr lang="en-US" altLang="ja-JP" sz="1100" dirty="0">
                          <a:solidFill>
                            <a:schemeClr val="tx1"/>
                          </a:solidFill>
                        </a:rPr>
                        <a:t>Ⅵ</a:t>
                      </a:r>
                      <a:endParaRPr lang="ja-JP" altLang="en-US" sz="1100" dirty="0">
                        <a:solidFill>
                          <a:schemeClr val="tx1"/>
                        </a:solidFill>
                      </a:endParaRPr>
                    </a:p>
                  </a:txBody>
                  <a:tcPr marL="43827" marR="43827"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rPr>
                        <a:t>成年被後見人等の医療・介護等に係る意思決定が困難な人への支援等の検討</a:t>
                      </a:r>
                      <a:endParaRPr kumimoji="1" lang="en-US" altLang="ja-JP" sz="900" dirty="0">
                        <a:solidFill>
                          <a:schemeClr val="tx1"/>
                        </a:solidFill>
                      </a:endParaRPr>
                    </a:p>
                  </a:txBody>
                  <a:tcPr marL="43827" marR="43827"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98542">
                <a:tc>
                  <a:txBody>
                    <a:bodyPr/>
                    <a:lstStyle/>
                    <a:p>
                      <a:r>
                        <a:rPr lang="en-US" altLang="ja-JP" sz="1100" dirty="0">
                          <a:solidFill>
                            <a:schemeClr val="tx1"/>
                          </a:solidFill>
                        </a:rPr>
                        <a:t>Ⅶ</a:t>
                      </a:r>
                      <a:endParaRPr lang="ja-JP" altLang="en-US" sz="1100" dirty="0">
                        <a:solidFill>
                          <a:schemeClr val="tx1"/>
                        </a:solidFill>
                      </a:endParaRPr>
                    </a:p>
                  </a:txBody>
                  <a:tcPr marL="43827" marR="43827"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rPr>
                        <a:t>成年被後見人等の権利制限の措置の見直し</a:t>
                      </a:r>
                      <a:endParaRPr kumimoji="1" lang="en-US" altLang="ja-JP" sz="900" dirty="0">
                        <a:solidFill>
                          <a:schemeClr val="tx1"/>
                        </a:solidFill>
                      </a:endParaRPr>
                    </a:p>
                  </a:txBody>
                  <a:tcPr marL="43827" marR="43827"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solidFill>
                          <a:schemeClr val="tx1"/>
                        </a:solidFill>
                      </a:endParaRPr>
                    </a:p>
                  </a:txBody>
                  <a:tcPr marL="43827" marR="43827"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9" name="ホームベース 8"/>
          <p:cNvSpPr/>
          <p:nvPr/>
        </p:nvSpPr>
        <p:spPr>
          <a:xfrm>
            <a:off x="3016170" y="1068140"/>
            <a:ext cx="5846477" cy="206509"/>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67" dirty="0">
                <a:solidFill>
                  <a:prstClr val="black"/>
                </a:solidFill>
              </a:rPr>
              <a:t>パンフレット、ポスターなどによる制度周知</a:t>
            </a:r>
          </a:p>
        </p:txBody>
      </p:sp>
      <p:sp>
        <p:nvSpPr>
          <p:cNvPr id="10" name="ホームベース 9"/>
          <p:cNvSpPr/>
          <p:nvPr/>
        </p:nvSpPr>
        <p:spPr>
          <a:xfrm>
            <a:off x="3030216" y="1682350"/>
            <a:ext cx="5832431" cy="201060"/>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67" dirty="0">
                <a:solidFill>
                  <a:prstClr val="black"/>
                </a:solidFill>
              </a:rPr>
              <a:t>国の計画の周知、市町村計画の策定働きかけ、策定状況のフォローアップ</a:t>
            </a:r>
          </a:p>
        </p:txBody>
      </p:sp>
      <p:sp>
        <p:nvSpPr>
          <p:cNvPr id="25" name="ホームベース 24"/>
          <p:cNvSpPr/>
          <p:nvPr/>
        </p:nvSpPr>
        <p:spPr>
          <a:xfrm>
            <a:off x="3021422" y="3414356"/>
            <a:ext cx="5862346" cy="172333"/>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67" dirty="0">
                <a:solidFill>
                  <a:prstClr val="black"/>
                </a:solidFill>
              </a:rPr>
              <a:t>中核機関の設置・運営、地域連携ネットワークの整備</a:t>
            </a:r>
          </a:p>
        </p:txBody>
      </p:sp>
      <p:grpSp>
        <p:nvGrpSpPr>
          <p:cNvPr id="2" name="グループ化 1"/>
          <p:cNvGrpSpPr/>
          <p:nvPr/>
        </p:nvGrpSpPr>
        <p:grpSpPr>
          <a:xfrm>
            <a:off x="3015806" y="3747964"/>
            <a:ext cx="5867963" cy="411003"/>
            <a:chOff x="5142160" y="6711804"/>
            <a:chExt cx="4806551" cy="1014578"/>
          </a:xfrm>
        </p:grpSpPr>
        <p:sp>
          <p:nvSpPr>
            <p:cNvPr id="14" name="ホームベース 13"/>
            <p:cNvSpPr/>
            <p:nvPr/>
          </p:nvSpPr>
          <p:spPr>
            <a:xfrm>
              <a:off x="5142160" y="6725109"/>
              <a:ext cx="1961714" cy="981238"/>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67" dirty="0">
                  <a:solidFill>
                    <a:prstClr val="black"/>
                  </a:solidFill>
                </a:rPr>
                <a:t>相談体制・地域連携ネットワーク構築支援</a:t>
              </a:r>
              <a:endParaRPr lang="en-US" altLang="ja-JP" sz="767" dirty="0">
                <a:solidFill>
                  <a:prstClr val="black"/>
                </a:solidFill>
              </a:endParaRPr>
            </a:p>
            <a:p>
              <a:pPr algn="ctr"/>
              <a:r>
                <a:rPr lang="ja-JP" altLang="en-US" sz="767" dirty="0">
                  <a:solidFill>
                    <a:prstClr val="black"/>
                  </a:solidFill>
                </a:rPr>
                <a:t>（各地域の取組例の収集・紹介、試行的な取組への支援等）</a:t>
              </a:r>
            </a:p>
          </p:txBody>
        </p:sp>
        <p:sp>
          <p:nvSpPr>
            <p:cNvPr id="21" name="ホームベース 20"/>
            <p:cNvSpPr/>
            <p:nvPr/>
          </p:nvSpPr>
          <p:spPr>
            <a:xfrm>
              <a:off x="7116343" y="6711804"/>
              <a:ext cx="2832368" cy="1014578"/>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67" dirty="0">
                  <a:solidFill>
                    <a:prstClr val="black"/>
                  </a:solidFill>
                </a:rPr>
                <a:t>相談体制の強化、地域連携</a:t>
              </a:r>
              <a:r>
                <a:rPr lang="ja-JP" altLang="en-US" sz="767">
                  <a:solidFill>
                    <a:prstClr val="black"/>
                  </a:solidFill>
                </a:rPr>
                <a:t>ネットワークの更なる構築</a:t>
              </a:r>
              <a:endParaRPr lang="ja-JP" altLang="en-US" sz="767" dirty="0">
                <a:solidFill>
                  <a:prstClr val="black"/>
                </a:solidFill>
              </a:endParaRPr>
            </a:p>
          </p:txBody>
        </p:sp>
      </p:grpSp>
      <p:sp>
        <p:nvSpPr>
          <p:cNvPr id="20" name="ホームベース 19"/>
          <p:cNvSpPr/>
          <p:nvPr/>
        </p:nvSpPr>
        <p:spPr>
          <a:xfrm>
            <a:off x="3016925" y="2271109"/>
            <a:ext cx="2857271" cy="175934"/>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67" dirty="0">
                <a:solidFill>
                  <a:prstClr val="black"/>
                </a:solidFill>
              </a:rPr>
              <a:t>適切な後見人等の選任のための検討の促進</a:t>
            </a:r>
            <a:endParaRPr lang="en-US" altLang="ja-JP" sz="767" dirty="0">
              <a:solidFill>
                <a:prstClr val="black"/>
              </a:solidFill>
            </a:endParaRPr>
          </a:p>
        </p:txBody>
      </p:sp>
      <p:sp>
        <p:nvSpPr>
          <p:cNvPr id="35" name="ホームベース 34"/>
          <p:cNvSpPr/>
          <p:nvPr/>
        </p:nvSpPr>
        <p:spPr>
          <a:xfrm>
            <a:off x="3016170" y="2496263"/>
            <a:ext cx="2857271" cy="175934"/>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67" dirty="0">
                <a:solidFill>
                  <a:prstClr val="black"/>
                </a:solidFill>
              </a:rPr>
              <a:t>診断書の在り方等の検討</a:t>
            </a:r>
            <a:endParaRPr lang="en-US" altLang="ja-JP" sz="767" dirty="0">
              <a:solidFill>
                <a:prstClr val="black"/>
              </a:solidFill>
            </a:endParaRPr>
          </a:p>
        </p:txBody>
      </p:sp>
      <p:sp>
        <p:nvSpPr>
          <p:cNvPr id="28" name="ホームベース 27"/>
          <p:cNvSpPr/>
          <p:nvPr/>
        </p:nvSpPr>
        <p:spPr>
          <a:xfrm>
            <a:off x="3028499" y="2823000"/>
            <a:ext cx="5846476" cy="195889"/>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67" dirty="0">
                <a:solidFill>
                  <a:prstClr val="black"/>
                </a:solidFill>
              </a:rPr>
              <a:t>意思決定支援の在り方についての指針の策定等の検討、成果の共有等</a:t>
            </a:r>
          </a:p>
        </p:txBody>
      </p:sp>
      <p:sp>
        <p:nvSpPr>
          <p:cNvPr id="29" name="ホームベース 28"/>
          <p:cNvSpPr/>
          <p:nvPr/>
        </p:nvSpPr>
        <p:spPr>
          <a:xfrm>
            <a:off x="5892968" y="2301544"/>
            <a:ext cx="2969677" cy="348324"/>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67" dirty="0">
                <a:solidFill>
                  <a:prstClr val="black"/>
                </a:solidFill>
              </a:rPr>
              <a:t>新たな運用等の開始、運用状況のフォローアップ</a:t>
            </a:r>
          </a:p>
        </p:txBody>
      </p:sp>
      <p:sp>
        <p:nvSpPr>
          <p:cNvPr id="30" name="ホームベース 29"/>
          <p:cNvSpPr/>
          <p:nvPr/>
        </p:nvSpPr>
        <p:spPr>
          <a:xfrm>
            <a:off x="3015805" y="4634279"/>
            <a:ext cx="2858390" cy="214339"/>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67" dirty="0">
                <a:solidFill>
                  <a:prstClr val="black"/>
                </a:solidFill>
              </a:rPr>
              <a:t>金融機関における自主的取組のための検討の促進</a:t>
            </a:r>
          </a:p>
        </p:txBody>
      </p:sp>
      <p:sp>
        <p:nvSpPr>
          <p:cNvPr id="31" name="ホームベース 30"/>
          <p:cNvSpPr/>
          <p:nvPr/>
        </p:nvSpPr>
        <p:spPr>
          <a:xfrm>
            <a:off x="5892968" y="4641045"/>
            <a:ext cx="2969677" cy="526015"/>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67" dirty="0">
                <a:solidFill>
                  <a:prstClr val="black"/>
                </a:solidFill>
              </a:rPr>
              <a:t>取組の検討状況・地域連携ネットワークにおける不正防止</a:t>
            </a:r>
            <a:endParaRPr lang="en-US" altLang="ja-JP" sz="767" dirty="0">
              <a:solidFill>
                <a:prstClr val="black"/>
              </a:solidFill>
            </a:endParaRPr>
          </a:p>
          <a:p>
            <a:pPr algn="ctr"/>
            <a:r>
              <a:rPr lang="ja-JP" altLang="en-US" sz="767" dirty="0">
                <a:solidFill>
                  <a:prstClr val="black"/>
                </a:solidFill>
              </a:rPr>
              <a:t>効果を踏まえたより効率的な不正防止の在り方の検討</a:t>
            </a:r>
          </a:p>
        </p:txBody>
      </p:sp>
      <p:sp>
        <p:nvSpPr>
          <p:cNvPr id="33" name="ホームベース 32"/>
          <p:cNvSpPr/>
          <p:nvPr/>
        </p:nvSpPr>
        <p:spPr>
          <a:xfrm>
            <a:off x="3030215" y="5290130"/>
            <a:ext cx="2834256" cy="303096"/>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67" dirty="0">
                <a:solidFill>
                  <a:prstClr val="black"/>
                </a:solidFill>
              </a:rPr>
              <a:t>医療・介護等の現場において関係者が対応を</a:t>
            </a:r>
            <a:endParaRPr lang="en-US" altLang="ja-JP" sz="767" dirty="0">
              <a:solidFill>
                <a:prstClr val="black"/>
              </a:solidFill>
            </a:endParaRPr>
          </a:p>
          <a:p>
            <a:pPr algn="ctr"/>
            <a:r>
              <a:rPr lang="ja-JP" altLang="en-US" sz="767" dirty="0">
                <a:solidFill>
                  <a:prstClr val="black"/>
                </a:solidFill>
              </a:rPr>
              <a:t>行う際に参考となる考え方の整理</a:t>
            </a:r>
          </a:p>
        </p:txBody>
      </p:sp>
      <p:sp>
        <p:nvSpPr>
          <p:cNvPr id="34" name="ホームベース 33"/>
          <p:cNvSpPr/>
          <p:nvPr/>
        </p:nvSpPr>
        <p:spPr>
          <a:xfrm>
            <a:off x="3015807" y="5738713"/>
            <a:ext cx="2532141" cy="275424"/>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39" dirty="0">
                <a:solidFill>
                  <a:prstClr val="black"/>
                </a:solidFill>
              </a:rPr>
              <a:t>成年被後見人等の権利制限の措置について法制上の措置等</a:t>
            </a:r>
            <a:endParaRPr lang="en-US" altLang="ja-JP" sz="639" dirty="0">
              <a:solidFill>
                <a:prstClr val="black"/>
              </a:solidFill>
            </a:endParaRPr>
          </a:p>
          <a:p>
            <a:pPr algn="ctr"/>
            <a:r>
              <a:rPr lang="ja-JP" altLang="en-US" sz="639" dirty="0">
                <a:solidFill>
                  <a:prstClr val="black"/>
                </a:solidFill>
              </a:rPr>
              <a:t>目途：平成３１年５月まで</a:t>
            </a:r>
            <a:endParaRPr lang="en-US" altLang="ja-JP" sz="639" dirty="0">
              <a:solidFill>
                <a:prstClr val="black"/>
              </a:solidFill>
            </a:endParaRPr>
          </a:p>
        </p:txBody>
      </p:sp>
      <p:sp>
        <p:nvSpPr>
          <p:cNvPr id="3" name="テキスト ボックス 2"/>
          <p:cNvSpPr txBox="1"/>
          <p:nvPr/>
        </p:nvSpPr>
        <p:spPr>
          <a:xfrm>
            <a:off x="159407" y="6188457"/>
            <a:ext cx="6494313" cy="328423"/>
          </a:xfrm>
          <a:prstGeom prst="rect">
            <a:avLst/>
          </a:prstGeom>
          <a:noFill/>
          <a:ln>
            <a:noFill/>
          </a:ln>
        </p:spPr>
        <p:txBody>
          <a:bodyPr wrap="square" rtlCol="0">
            <a:spAutoFit/>
          </a:bodyPr>
          <a:lstStyle/>
          <a:p>
            <a:r>
              <a:rPr lang="ja-JP" altLang="en-US" sz="767" dirty="0">
                <a:solidFill>
                  <a:prstClr val="black"/>
                </a:solidFill>
              </a:rPr>
              <a:t>施策の進捗状況については、随時、国において把握・評価し、必要な対応を検討する。</a:t>
            </a:r>
            <a:endParaRPr lang="en-US" altLang="ja-JP" sz="767" dirty="0">
              <a:solidFill>
                <a:prstClr val="black"/>
              </a:solidFill>
            </a:endParaRPr>
          </a:p>
          <a:p>
            <a:r>
              <a:rPr lang="en-US" altLang="ja-JP" sz="767" dirty="0">
                <a:solidFill>
                  <a:prstClr val="black"/>
                </a:solidFill>
              </a:rPr>
              <a:t>※</a:t>
            </a:r>
            <a:r>
              <a:rPr lang="ja-JP" altLang="en-US" sz="767" dirty="0">
                <a:solidFill>
                  <a:prstClr val="black"/>
                </a:solidFill>
              </a:rPr>
              <a:t>基本計画の中間年度である平成３１年度においては、各施策の進捗状況を踏まえ、個別の課題の整理・検討を行う。</a:t>
            </a:r>
          </a:p>
        </p:txBody>
      </p:sp>
      <p:sp>
        <p:nvSpPr>
          <p:cNvPr id="38" name="ホームベース 37"/>
          <p:cNvSpPr/>
          <p:nvPr/>
        </p:nvSpPr>
        <p:spPr>
          <a:xfrm>
            <a:off x="3015806" y="4930725"/>
            <a:ext cx="2848665" cy="242254"/>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67" dirty="0">
                <a:solidFill>
                  <a:prstClr val="black"/>
                </a:solidFill>
              </a:rPr>
              <a:t>専門職団体等による自主的な取組の促進</a:t>
            </a:r>
          </a:p>
        </p:txBody>
      </p:sp>
      <p:sp>
        <p:nvSpPr>
          <p:cNvPr id="26" name="ホームベース 25"/>
          <p:cNvSpPr/>
          <p:nvPr/>
        </p:nvSpPr>
        <p:spPr>
          <a:xfrm>
            <a:off x="5873441" y="5290130"/>
            <a:ext cx="2989205" cy="303096"/>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67" dirty="0">
                <a:solidFill>
                  <a:prstClr val="black"/>
                </a:solidFill>
              </a:rPr>
              <a:t>参考となる考え方の周知、活用状況を踏まえた改善</a:t>
            </a:r>
          </a:p>
        </p:txBody>
      </p:sp>
      <p:sp>
        <p:nvSpPr>
          <p:cNvPr id="5" name="スライド番号プレースホルダー 4"/>
          <p:cNvSpPr>
            <a:spLocks noGrp="1"/>
          </p:cNvSpPr>
          <p:nvPr>
            <p:ph type="sldNum" sz="quarter" idx="12"/>
          </p:nvPr>
        </p:nvSpPr>
        <p:spPr>
          <a:xfrm>
            <a:off x="6966902" y="6437219"/>
            <a:ext cx="2057400" cy="365125"/>
          </a:xfrm>
        </p:spPr>
        <p:txBody>
          <a:bodyPr/>
          <a:lstStyle/>
          <a:p>
            <a:pPr>
              <a:defRPr/>
            </a:pPr>
            <a:fld id="{F90A3C79-1AFD-481B-B685-7933BCD0898B}" type="slidenum">
              <a:rPr lang="en-US" altLang="ja-JP" smtClean="0"/>
              <a:pPr>
                <a:defRPr/>
              </a:pPr>
              <a:t>97</a:t>
            </a:fld>
            <a:endParaRPr lang="en-US" altLang="ja-JP" dirty="0"/>
          </a:p>
        </p:txBody>
      </p:sp>
      <p:sp>
        <p:nvSpPr>
          <p:cNvPr id="22"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31885871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403678" y="457732"/>
            <a:ext cx="6984776" cy="312450"/>
          </a:xfrm>
          <a:prstGeom prst="rect">
            <a:avLst/>
          </a:prstGeom>
          <a:solidFill>
            <a:schemeClr val="accent1">
              <a:lumMod val="20000"/>
              <a:lumOff val="80000"/>
            </a:schemeClr>
          </a:solidFill>
          <a:ln>
            <a:solidFill>
              <a:schemeClr val="tx1"/>
            </a:solidFill>
          </a:ln>
        </p:spPr>
        <p:txBody>
          <a:bodyPr wrap="square" lIns="84315" tIns="42160" rIns="84315" bIns="42160" rtlCol="0">
            <a:spAutoFit/>
          </a:bodyPr>
          <a:lstStyle/>
          <a:p>
            <a:pPr algn="ctr" fontAlgn="auto">
              <a:spcBef>
                <a:spcPts val="0"/>
              </a:spcBef>
              <a:spcAft>
                <a:spcPts val="0"/>
              </a:spcAft>
            </a:pPr>
            <a:r>
              <a:rPr lang="ja-JP" altLang="en-US" sz="1477" dirty="0">
                <a:solidFill>
                  <a:prstClr val="black"/>
                </a:solidFill>
                <a:latin typeface="Calibri"/>
                <a:ea typeface="ＭＳ Ｐゴシック"/>
              </a:rPr>
              <a:t>「障害福祉サービス等の提供に係る意思決定支援ガイドライン」の概要　</a:t>
            </a:r>
          </a:p>
        </p:txBody>
      </p:sp>
      <p:sp>
        <p:nvSpPr>
          <p:cNvPr id="5" name="テキスト ボックス 4"/>
          <p:cNvSpPr txBox="1"/>
          <p:nvPr/>
        </p:nvSpPr>
        <p:spPr>
          <a:xfrm>
            <a:off x="290957" y="2311704"/>
            <a:ext cx="8385500" cy="4102846"/>
          </a:xfrm>
          <a:prstGeom prst="rect">
            <a:avLst/>
          </a:prstGeom>
          <a:noFill/>
          <a:ln w="6350">
            <a:solidFill>
              <a:schemeClr val="tx1"/>
            </a:solidFill>
          </a:ln>
        </p:spPr>
        <p:txBody>
          <a:bodyPr wrap="square" lIns="84315" tIns="42160" rIns="84315" bIns="42160" rtlCol="0">
            <a:spAutoFit/>
          </a:bodyPr>
          <a:lstStyle/>
          <a:p>
            <a:pPr algn="just" fontAlgn="auto">
              <a:spcBef>
                <a:spcPts val="0"/>
              </a:spcBef>
              <a:spcAft>
                <a:spcPts val="0"/>
              </a:spcAft>
            </a:pP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r>
              <a:rPr lang="ja-JP" altLang="en-US" sz="1108" u="sng" dirty="0">
                <a:solidFill>
                  <a:prstClr val="black"/>
                </a:solidFill>
                <a:latin typeface="Calibri"/>
                <a:ea typeface="ＭＳ Ｐゴシック"/>
              </a:rPr>
              <a:t>１．意思決定支援の定義</a:t>
            </a:r>
          </a:p>
          <a:p>
            <a:pPr algn="just" fontAlgn="auto">
              <a:lnSpc>
                <a:spcPts val="1218"/>
              </a:lnSpc>
              <a:spcBef>
                <a:spcPts val="0"/>
              </a:spcBef>
              <a:spcAft>
                <a:spcPts val="0"/>
              </a:spcAft>
            </a:pPr>
            <a:r>
              <a:rPr lang="ja-JP" altLang="en-US" sz="1108" dirty="0">
                <a:solidFill>
                  <a:prstClr val="black"/>
                </a:solidFill>
                <a:latin typeface="Calibri"/>
                <a:ea typeface="ＭＳ Ｐゴシック"/>
              </a:rPr>
              <a:t>　　意思決定支援とは、自ら意思を決定することに困難を抱える障害者が、日常生活や社会生活に関して自らの意思が反映された生活を</a:t>
            </a: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r>
              <a:rPr lang="ja-JP" altLang="en-US" sz="1108" dirty="0">
                <a:solidFill>
                  <a:prstClr val="black"/>
                </a:solidFill>
                <a:latin typeface="Calibri"/>
                <a:ea typeface="ＭＳ Ｐゴシック"/>
              </a:rPr>
              <a:t>　送ることができるように、可能な限り本人が自ら意志決定できるよう支援し、本人の意思の確認や意思及び選好を推定し、支援を尽くして</a:t>
            </a: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r>
              <a:rPr lang="ja-JP" altLang="en-US" sz="1108" dirty="0">
                <a:solidFill>
                  <a:prstClr val="black"/>
                </a:solidFill>
                <a:latin typeface="Calibri"/>
                <a:ea typeface="ＭＳ Ｐゴシック"/>
              </a:rPr>
              <a:t>　も本人の意思及び選好の推定が困難な場合には、最後の手段として本人の最善の利益を検討のために事業者の職員が行う支援の行</a:t>
            </a: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r>
              <a:rPr lang="ja-JP" altLang="en-US" sz="1108" dirty="0">
                <a:solidFill>
                  <a:prstClr val="black"/>
                </a:solidFill>
                <a:latin typeface="Calibri"/>
                <a:ea typeface="ＭＳ Ｐゴシック"/>
              </a:rPr>
              <a:t>　為及び仕組みをいう。</a:t>
            </a: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endParaRPr lang="ja-JP" altLang="en-US" sz="554" dirty="0">
              <a:solidFill>
                <a:prstClr val="black"/>
              </a:solidFill>
              <a:latin typeface="Calibri"/>
              <a:ea typeface="ＭＳ Ｐゴシック"/>
            </a:endParaRPr>
          </a:p>
          <a:p>
            <a:pPr algn="just" fontAlgn="auto">
              <a:lnSpc>
                <a:spcPts val="1218"/>
              </a:lnSpc>
              <a:spcBef>
                <a:spcPts val="0"/>
              </a:spcBef>
              <a:spcAft>
                <a:spcPts val="0"/>
              </a:spcAft>
            </a:pPr>
            <a:r>
              <a:rPr lang="ja-JP" altLang="en-US" sz="1108" u="sng" dirty="0">
                <a:solidFill>
                  <a:prstClr val="black"/>
                </a:solidFill>
                <a:latin typeface="Calibri"/>
                <a:ea typeface="ＭＳ Ｐゴシック"/>
              </a:rPr>
              <a:t>２．意思決定を構成する要素</a:t>
            </a:r>
          </a:p>
          <a:p>
            <a:pPr algn="just" fontAlgn="auto">
              <a:lnSpc>
                <a:spcPts val="1218"/>
              </a:lnSpc>
              <a:spcBef>
                <a:spcPts val="0"/>
              </a:spcBef>
              <a:spcAft>
                <a:spcPts val="0"/>
              </a:spcAft>
            </a:pPr>
            <a:r>
              <a:rPr lang="ja-JP" altLang="en-US" sz="1108" dirty="0">
                <a:solidFill>
                  <a:prstClr val="black"/>
                </a:solidFill>
                <a:latin typeface="Calibri"/>
                <a:ea typeface="ＭＳ Ｐゴシック"/>
              </a:rPr>
              <a:t>（１）本人の判断能力</a:t>
            </a:r>
          </a:p>
          <a:p>
            <a:pPr algn="just" fontAlgn="auto">
              <a:lnSpc>
                <a:spcPts val="1218"/>
              </a:lnSpc>
              <a:spcBef>
                <a:spcPts val="0"/>
              </a:spcBef>
              <a:spcAft>
                <a:spcPts val="0"/>
              </a:spcAft>
            </a:pPr>
            <a:r>
              <a:rPr lang="ja-JP" altLang="en-US" sz="1108" dirty="0">
                <a:solidFill>
                  <a:prstClr val="black"/>
                </a:solidFill>
                <a:latin typeface="Calibri"/>
                <a:ea typeface="ＭＳ Ｐゴシック"/>
              </a:rPr>
              <a:t>　　　障害による判断能力の程度は、意思決定に大きな影響を与える。意思決定を進める上で、本人の判断能力の程度について慎重な</a:t>
            </a: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r>
              <a:rPr lang="ja-JP" altLang="en-US" sz="1108" dirty="0">
                <a:solidFill>
                  <a:prstClr val="black"/>
                </a:solidFill>
                <a:latin typeface="Calibri"/>
                <a:ea typeface="ＭＳ Ｐゴシック"/>
              </a:rPr>
              <a:t>　　アセスメントが重要。</a:t>
            </a: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endParaRPr lang="ja-JP" altLang="en-US" sz="554" dirty="0">
              <a:solidFill>
                <a:prstClr val="black"/>
              </a:solidFill>
              <a:latin typeface="Calibri"/>
              <a:ea typeface="ＭＳ Ｐゴシック"/>
            </a:endParaRPr>
          </a:p>
          <a:p>
            <a:pPr algn="just" fontAlgn="auto">
              <a:lnSpc>
                <a:spcPts val="1218"/>
              </a:lnSpc>
              <a:spcBef>
                <a:spcPts val="0"/>
              </a:spcBef>
              <a:spcAft>
                <a:spcPts val="0"/>
              </a:spcAft>
            </a:pPr>
            <a:r>
              <a:rPr lang="ja-JP" altLang="en-US" sz="1108" dirty="0">
                <a:solidFill>
                  <a:prstClr val="black"/>
                </a:solidFill>
                <a:latin typeface="Calibri"/>
                <a:ea typeface="ＭＳ Ｐゴシック"/>
              </a:rPr>
              <a:t>（２）意思決定支援が必要な場面</a:t>
            </a: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r>
              <a:rPr lang="ja-JP" altLang="en-US" sz="1108" dirty="0">
                <a:solidFill>
                  <a:prstClr val="black"/>
                </a:solidFill>
                <a:latin typeface="Calibri"/>
                <a:ea typeface="ＭＳ Ｐゴシック"/>
              </a:rPr>
              <a:t>（３）人的・物理的環境による影響</a:t>
            </a:r>
          </a:p>
          <a:p>
            <a:pPr algn="just" fontAlgn="auto">
              <a:lnSpc>
                <a:spcPts val="1218"/>
              </a:lnSpc>
              <a:spcBef>
                <a:spcPts val="0"/>
              </a:spcBef>
              <a:spcAft>
                <a:spcPts val="0"/>
              </a:spcAft>
            </a:pPr>
            <a:r>
              <a:rPr lang="ja-JP" altLang="en-US" sz="1108" dirty="0">
                <a:solidFill>
                  <a:prstClr val="black"/>
                </a:solidFill>
                <a:latin typeface="Calibri"/>
                <a:ea typeface="ＭＳ Ｐゴシック"/>
              </a:rPr>
              <a:t>　　　意思決定支援は、本人に関わる職員や関係者による人的な影響や環境による影響、本人の経験の影響を受ける。</a:t>
            </a:r>
          </a:p>
        </p:txBody>
      </p:sp>
      <p:sp>
        <p:nvSpPr>
          <p:cNvPr id="11" name="テキスト ボックス 10"/>
          <p:cNvSpPr txBox="1"/>
          <p:nvPr/>
        </p:nvSpPr>
        <p:spPr>
          <a:xfrm>
            <a:off x="516883" y="4426162"/>
            <a:ext cx="3675405" cy="1316250"/>
          </a:xfrm>
          <a:prstGeom prst="rect">
            <a:avLst/>
          </a:prstGeom>
          <a:noFill/>
          <a:ln>
            <a:solidFill>
              <a:schemeClr val="tx1"/>
            </a:solidFill>
          </a:ln>
        </p:spPr>
        <p:txBody>
          <a:bodyPr wrap="square" lIns="84315" tIns="42160" rIns="84315" bIns="42160" rtlCol="0">
            <a:spAutoFit/>
          </a:bodyPr>
          <a:lstStyle/>
          <a:p>
            <a:pPr algn="just" fontAlgn="auto">
              <a:lnSpc>
                <a:spcPts val="1218"/>
              </a:lnSpc>
              <a:spcBef>
                <a:spcPts val="0"/>
              </a:spcBef>
              <a:spcAft>
                <a:spcPts val="0"/>
              </a:spcAft>
            </a:pPr>
            <a:r>
              <a:rPr lang="ja-JP" altLang="en-US" sz="1108" u="sng" dirty="0">
                <a:solidFill>
                  <a:prstClr val="black"/>
                </a:solidFill>
                <a:latin typeface="Calibri"/>
                <a:ea typeface="ＭＳ Ｐゴシック"/>
              </a:rPr>
              <a:t>①　日常生活における場面</a:t>
            </a:r>
          </a:p>
          <a:p>
            <a:pPr algn="just" fontAlgn="auto">
              <a:lnSpc>
                <a:spcPts val="1218"/>
              </a:lnSpc>
              <a:spcBef>
                <a:spcPts val="0"/>
              </a:spcBef>
              <a:spcAft>
                <a:spcPts val="0"/>
              </a:spcAft>
            </a:pPr>
            <a:r>
              <a:rPr lang="ja-JP" altLang="en-US" sz="1108" dirty="0">
                <a:solidFill>
                  <a:prstClr val="black"/>
                </a:solidFill>
                <a:latin typeface="Calibri"/>
                <a:ea typeface="ＭＳ Ｐゴシック"/>
              </a:rPr>
              <a:t>　　例えば食事・衣服の選択・外出・排せつ・整容・入浴等</a:t>
            </a: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r>
              <a:rPr lang="ja-JP" altLang="en-US" sz="1108" dirty="0">
                <a:solidFill>
                  <a:prstClr val="black"/>
                </a:solidFill>
                <a:latin typeface="Calibri"/>
                <a:ea typeface="ＭＳ Ｐゴシック"/>
              </a:rPr>
              <a:t>　基本的生活習慣に関する場面の他、複数用意された余</a:t>
            </a: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r>
              <a:rPr lang="ja-JP" altLang="en-US" sz="1108" dirty="0">
                <a:solidFill>
                  <a:prstClr val="black"/>
                </a:solidFill>
                <a:latin typeface="Calibri"/>
                <a:ea typeface="ＭＳ Ｐゴシック"/>
              </a:rPr>
              <a:t>　暇活動プログラムへの参加を選ぶ等の場面が考えられ</a:t>
            </a: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r>
              <a:rPr lang="ja-JP" altLang="en-US" sz="1108" dirty="0">
                <a:solidFill>
                  <a:prstClr val="black"/>
                </a:solidFill>
                <a:latin typeface="Calibri"/>
                <a:ea typeface="ＭＳ Ｐゴシック"/>
              </a:rPr>
              <a:t>　る。</a:t>
            </a: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r>
              <a:rPr lang="ja-JP" altLang="en-US" sz="1108" dirty="0">
                <a:solidFill>
                  <a:prstClr val="black"/>
                </a:solidFill>
                <a:latin typeface="Calibri"/>
                <a:ea typeface="ＭＳ Ｐゴシック"/>
              </a:rPr>
              <a:t>　　日頃から本人の生活に関わる事業者の職員が、場面</a:t>
            </a: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r>
              <a:rPr lang="ja-JP" altLang="en-US" sz="1108" dirty="0">
                <a:solidFill>
                  <a:prstClr val="black"/>
                </a:solidFill>
                <a:latin typeface="Calibri"/>
                <a:ea typeface="ＭＳ Ｐゴシック"/>
              </a:rPr>
              <a:t>　に応じて即応的に行う直接支援の全てに意思決定支援</a:t>
            </a: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r>
              <a:rPr lang="ja-JP" altLang="en-US" sz="1108" dirty="0">
                <a:solidFill>
                  <a:prstClr val="black"/>
                </a:solidFill>
                <a:latin typeface="Calibri"/>
                <a:ea typeface="ＭＳ Ｐゴシック"/>
              </a:rPr>
              <a:t>　の要素が含まれている。</a:t>
            </a:r>
            <a:endParaRPr lang="en-US" altLang="ja-JP" sz="1108" dirty="0">
              <a:solidFill>
                <a:prstClr val="black"/>
              </a:solidFill>
              <a:latin typeface="Calibri"/>
              <a:ea typeface="ＭＳ Ｐゴシック"/>
            </a:endParaRPr>
          </a:p>
        </p:txBody>
      </p:sp>
      <p:sp>
        <p:nvSpPr>
          <p:cNvPr id="12" name="テキスト ボックス 11"/>
          <p:cNvSpPr txBox="1"/>
          <p:nvPr/>
        </p:nvSpPr>
        <p:spPr>
          <a:xfrm>
            <a:off x="4284014" y="4426162"/>
            <a:ext cx="4278118" cy="1316250"/>
          </a:xfrm>
          <a:prstGeom prst="rect">
            <a:avLst/>
          </a:prstGeom>
          <a:noFill/>
          <a:ln>
            <a:solidFill>
              <a:schemeClr val="tx1"/>
            </a:solidFill>
          </a:ln>
        </p:spPr>
        <p:txBody>
          <a:bodyPr wrap="square" lIns="84315" tIns="42160" rIns="84315" bIns="42160" rtlCol="0">
            <a:spAutoFit/>
          </a:bodyPr>
          <a:lstStyle/>
          <a:p>
            <a:pPr algn="just" fontAlgn="auto">
              <a:lnSpc>
                <a:spcPts val="1218"/>
              </a:lnSpc>
              <a:spcBef>
                <a:spcPts val="0"/>
              </a:spcBef>
              <a:spcAft>
                <a:spcPts val="0"/>
              </a:spcAft>
            </a:pPr>
            <a:r>
              <a:rPr lang="ja-JP" altLang="en-US" sz="1108" u="sng" dirty="0">
                <a:solidFill>
                  <a:prstClr val="black"/>
                </a:solidFill>
                <a:latin typeface="Calibri"/>
                <a:ea typeface="ＭＳ Ｐゴシック"/>
              </a:rPr>
              <a:t>②　社会生活における場面</a:t>
            </a:r>
          </a:p>
          <a:p>
            <a:pPr algn="just" fontAlgn="auto">
              <a:lnSpc>
                <a:spcPts val="1218"/>
              </a:lnSpc>
              <a:spcBef>
                <a:spcPts val="0"/>
              </a:spcBef>
              <a:spcAft>
                <a:spcPts val="0"/>
              </a:spcAft>
            </a:pPr>
            <a:r>
              <a:rPr lang="ja-JP" altLang="en-US" sz="1108" dirty="0">
                <a:solidFill>
                  <a:prstClr val="black"/>
                </a:solidFill>
                <a:latin typeface="Calibri"/>
                <a:ea typeface="ＭＳ Ｐゴシック"/>
              </a:rPr>
              <a:t>　　自宅からグループホームや入所施設等に住まいの場を移す場面</a:t>
            </a: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r>
              <a:rPr lang="ja-JP" altLang="en-US" sz="1108" dirty="0">
                <a:solidFill>
                  <a:prstClr val="black"/>
                </a:solidFill>
                <a:latin typeface="Calibri"/>
                <a:ea typeface="ＭＳ Ｐゴシック"/>
              </a:rPr>
              <a:t>　や、入所施設から地域移行してグループホームや一人暮らしを選ぶ</a:t>
            </a: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r>
              <a:rPr lang="ja-JP" altLang="en-US" sz="1108" dirty="0">
                <a:solidFill>
                  <a:prstClr val="black"/>
                </a:solidFill>
                <a:latin typeface="Calibri"/>
                <a:ea typeface="ＭＳ Ｐゴシック"/>
              </a:rPr>
              <a:t>　場面等が、意思決定支援の重要な場面として考えられる。</a:t>
            </a: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r>
              <a:rPr lang="ja-JP" altLang="en-US" sz="1108" dirty="0">
                <a:solidFill>
                  <a:prstClr val="black"/>
                </a:solidFill>
                <a:latin typeface="Calibri"/>
                <a:ea typeface="ＭＳ Ｐゴシック"/>
              </a:rPr>
              <a:t>　　体験の機会の活用を含め、本人の意思確認を最大限の努力で行</a:t>
            </a: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r>
              <a:rPr lang="ja-JP" altLang="en-US" sz="1108" dirty="0">
                <a:solidFill>
                  <a:prstClr val="black"/>
                </a:solidFill>
                <a:latin typeface="Calibri"/>
                <a:ea typeface="ＭＳ Ｐゴシック"/>
              </a:rPr>
              <a:t>　</a:t>
            </a:r>
            <a:r>
              <a:rPr lang="ja-JP" altLang="en-US" sz="1108" dirty="0" err="1">
                <a:solidFill>
                  <a:prstClr val="black"/>
                </a:solidFill>
                <a:latin typeface="Calibri"/>
                <a:ea typeface="ＭＳ Ｐゴシック"/>
              </a:rPr>
              <a:t>う</a:t>
            </a:r>
            <a:r>
              <a:rPr lang="ja-JP" altLang="en-US" sz="1108" dirty="0">
                <a:solidFill>
                  <a:prstClr val="black"/>
                </a:solidFill>
                <a:latin typeface="Calibri"/>
                <a:ea typeface="ＭＳ Ｐゴシック"/>
              </a:rPr>
              <a:t>ことを前提に、事業者、家族や成年後見人等が集まり、判断の根</a:t>
            </a: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r>
              <a:rPr lang="ja-JP" altLang="en-US" sz="1108" dirty="0">
                <a:solidFill>
                  <a:prstClr val="black"/>
                </a:solidFill>
                <a:latin typeface="Calibri"/>
                <a:ea typeface="ＭＳ Ｐゴシック"/>
              </a:rPr>
              <a:t>　拠を明確にしながら、より制限の少ない生活への移行を原則として、</a:t>
            </a: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r>
              <a:rPr lang="ja-JP" altLang="en-US" sz="1108" dirty="0">
                <a:solidFill>
                  <a:prstClr val="black"/>
                </a:solidFill>
                <a:latin typeface="Calibri"/>
                <a:ea typeface="ＭＳ Ｐゴシック"/>
              </a:rPr>
              <a:t>　意思決定支援を進める必要がある。</a:t>
            </a:r>
          </a:p>
        </p:txBody>
      </p:sp>
      <p:sp>
        <p:nvSpPr>
          <p:cNvPr id="16" name="角丸四角形 15"/>
          <p:cNvSpPr/>
          <p:nvPr/>
        </p:nvSpPr>
        <p:spPr>
          <a:xfrm>
            <a:off x="107505" y="2184775"/>
            <a:ext cx="1440159" cy="265876"/>
          </a:xfrm>
          <a:prstGeom prst="round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en-US" altLang="ja-JP" sz="1292" dirty="0">
                <a:solidFill>
                  <a:prstClr val="black"/>
                </a:solidFill>
              </a:rPr>
              <a:t>Ⅱ</a:t>
            </a:r>
            <a:r>
              <a:rPr lang="ja-JP" altLang="en-US" sz="1292" dirty="0">
                <a:solidFill>
                  <a:prstClr val="black"/>
                </a:solidFill>
              </a:rPr>
              <a:t>　総　論</a:t>
            </a:r>
          </a:p>
        </p:txBody>
      </p:sp>
      <p:sp>
        <p:nvSpPr>
          <p:cNvPr id="8" name="テキスト ボックス 7"/>
          <p:cNvSpPr txBox="1"/>
          <p:nvPr/>
        </p:nvSpPr>
        <p:spPr>
          <a:xfrm>
            <a:off x="281188" y="1096768"/>
            <a:ext cx="8280944" cy="937685"/>
          </a:xfrm>
          <a:prstGeom prst="rect">
            <a:avLst/>
          </a:prstGeom>
          <a:noFill/>
          <a:ln w="6350">
            <a:solidFill>
              <a:schemeClr val="tx1"/>
            </a:solidFill>
          </a:ln>
        </p:spPr>
        <p:txBody>
          <a:bodyPr wrap="square" lIns="84315" tIns="42160" rIns="84315" bIns="42160" rtlCol="0">
            <a:spAutoFit/>
          </a:bodyPr>
          <a:lstStyle/>
          <a:p>
            <a:pPr fontAlgn="auto">
              <a:spcBef>
                <a:spcPts val="0"/>
              </a:spcBef>
              <a:spcAft>
                <a:spcPts val="0"/>
              </a:spcAft>
            </a:pPr>
            <a:endParaRPr lang="en-US" altLang="ja-JP" sz="554" dirty="0">
              <a:solidFill>
                <a:prstClr val="black"/>
              </a:solidFill>
              <a:latin typeface="Calibri"/>
              <a:ea typeface="ＭＳ Ｐゴシック"/>
            </a:endParaRPr>
          </a:p>
          <a:p>
            <a:pPr fontAlgn="auto">
              <a:spcBef>
                <a:spcPts val="0"/>
              </a:spcBef>
              <a:spcAft>
                <a:spcPts val="0"/>
              </a:spcAft>
            </a:pPr>
            <a:endParaRPr lang="en-US" altLang="ja-JP" sz="554" dirty="0">
              <a:solidFill>
                <a:prstClr val="black"/>
              </a:solidFill>
              <a:latin typeface="Calibri"/>
              <a:ea typeface="ＭＳ Ｐゴシック"/>
            </a:endParaRPr>
          </a:p>
          <a:p>
            <a:pPr fontAlgn="auto">
              <a:spcBef>
                <a:spcPts val="0"/>
              </a:spcBef>
              <a:spcAft>
                <a:spcPts val="0"/>
              </a:spcAft>
            </a:pPr>
            <a:r>
              <a:rPr lang="ja-JP" altLang="en-US" sz="1108" dirty="0">
                <a:solidFill>
                  <a:prstClr val="black"/>
                </a:solidFill>
                <a:latin typeface="Calibri"/>
                <a:ea typeface="ＭＳ Ｐゴシック"/>
              </a:rPr>
              <a:t>○　障害者総合支援法においては、障害者が「どこで誰と生活するかについての選択の機会が確保」される旨を規定し、指定事業者や指　</a:t>
            </a:r>
            <a:endParaRPr lang="en-US" altLang="ja-JP" sz="1108" dirty="0">
              <a:solidFill>
                <a:prstClr val="black"/>
              </a:solidFill>
              <a:latin typeface="Calibri"/>
              <a:ea typeface="ＭＳ Ｐゴシック"/>
            </a:endParaRPr>
          </a:p>
          <a:p>
            <a:pPr fontAlgn="auto">
              <a:spcBef>
                <a:spcPts val="0"/>
              </a:spcBef>
              <a:spcAft>
                <a:spcPts val="0"/>
              </a:spcAft>
            </a:pPr>
            <a:r>
              <a:rPr lang="ja-JP" altLang="en-US" sz="1108" dirty="0">
                <a:solidFill>
                  <a:prstClr val="black"/>
                </a:solidFill>
                <a:latin typeface="Calibri"/>
                <a:ea typeface="ＭＳ Ｐゴシック"/>
              </a:rPr>
              <a:t>　定相談支援事業者に対し、「意思決定支援」を重要な取組として位置付けている。</a:t>
            </a:r>
            <a:endParaRPr lang="en-US" altLang="ja-JP" sz="1108" dirty="0">
              <a:solidFill>
                <a:prstClr val="black"/>
              </a:solidFill>
              <a:latin typeface="Calibri"/>
              <a:ea typeface="ＭＳ Ｐゴシック"/>
            </a:endParaRPr>
          </a:p>
          <a:p>
            <a:pPr fontAlgn="auto">
              <a:spcBef>
                <a:spcPts val="0"/>
              </a:spcBef>
              <a:spcAft>
                <a:spcPts val="0"/>
              </a:spcAft>
            </a:pPr>
            <a:r>
              <a:rPr lang="ja-JP" altLang="en-US" sz="1108" dirty="0">
                <a:solidFill>
                  <a:prstClr val="black"/>
                </a:solidFill>
                <a:latin typeface="Calibri"/>
                <a:ea typeface="ＭＳ Ｐゴシック"/>
              </a:rPr>
              <a:t>○　今般、意思決定支援の定義や意義、標準的なプロセスや留意点を取りまとめたガイドラインを作成し、事業者や成年後見の担い手を</a:t>
            </a:r>
            <a:endParaRPr lang="en-US" altLang="ja-JP" sz="1108" dirty="0">
              <a:solidFill>
                <a:prstClr val="black"/>
              </a:solidFill>
              <a:latin typeface="Calibri"/>
              <a:ea typeface="ＭＳ Ｐゴシック"/>
            </a:endParaRPr>
          </a:p>
          <a:p>
            <a:pPr fontAlgn="auto">
              <a:spcBef>
                <a:spcPts val="0"/>
              </a:spcBef>
              <a:spcAft>
                <a:spcPts val="0"/>
              </a:spcAft>
            </a:pPr>
            <a:r>
              <a:rPr lang="ja-JP" altLang="en-US" sz="1108" dirty="0">
                <a:solidFill>
                  <a:prstClr val="black"/>
                </a:solidFill>
                <a:latin typeface="Calibri"/>
                <a:ea typeface="ＭＳ Ｐゴシック"/>
              </a:rPr>
              <a:t>　含めた関係者間で共有することを通じて、障害者の意思を尊重した質の高いサービスの提供に資することを目的とするもの。</a:t>
            </a:r>
          </a:p>
        </p:txBody>
      </p:sp>
      <p:sp>
        <p:nvSpPr>
          <p:cNvPr id="9" name="角丸四角形 8"/>
          <p:cNvSpPr/>
          <p:nvPr/>
        </p:nvSpPr>
        <p:spPr>
          <a:xfrm>
            <a:off x="107542" y="969657"/>
            <a:ext cx="1440160" cy="265876"/>
          </a:xfrm>
          <a:prstGeom prst="round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r>
              <a:rPr lang="en-US" altLang="ja-JP" sz="1292" dirty="0">
                <a:solidFill>
                  <a:prstClr val="black"/>
                </a:solidFill>
              </a:rPr>
              <a:t>Ⅰ</a:t>
            </a:r>
            <a:r>
              <a:rPr lang="ja-JP" altLang="en-US" sz="1292" dirty="0">
                <a:solidFill>
                  <a:prstClr val="black"/>
                </a:solidFill>
              </a:rPr>
              <a:t>　趣　旨</a:t>
            </a:r>
          </a:p>
        </p:txBody>
      </p:sp>
      <p:sp>
        <p:nvSpPr>
          <p:cNvPr id="2" name="スライド番号プレースホルダー 1"/>
          <p:cNvSpPr>
            <a:spLocks noGrp="1"/>
          </p:cNvSpPr>
          <p:nvPr>
            <p:ph type="sldNum" sz="quarter" idx="12"/>
          </p:nvPr>
        </p:nvSpPr>
        <p:spPr>
          <a:xfrm>
            <a:off x="7086600" y="6552491"/>
            <a:ext cx="2057400" cy="365125"/>
          </a:xfrm>
        </p:spPr>
        <p:txBody>
          <a:bodyPr/>
          <a:lstStyle/>
          <a:p>
            <a:pPr>
              <a:defRPr/>
            </a:pPr>
            <a:fld id="{F90A3C79-1AFD-481B-B685-7933BCD0898B}" type="slidenum">
              <a:rPr lang="en-US" altLang="ja-JP" smtClean="0"/>
              <a:pPr>
                <a:defRPr/>
              </a:pPr>
              <a:t>98</a:t>
            </a:fld>
            <a:endParaRPr lang="en-US" altLang="ja-JP" dirty="0"/>
          </a:p>
        </p:txBody>
      </p:sp>
      <p:sp>
        <p:nvSpPr>
          <p:cNvPr id="10"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41626872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67544" y="545192"/>
            <a:ext cx="8352928" cy="5528813"/>
          </a:xfrm>
          <a:prstGeom prst="rect">
            <a:avLst/>
          </a:prstGeom>
          <a:noFill/>
          <a:ln>
            <a:noFill/>
          </a:ln>
        </p:spPr>
        <p:txBody>
          <a:bodyPr wrap="square" lIns="84315" tIns="42160" rIns="84315" bIns="42160" rtlCol="0">
            <a:spAutoFit/>
          </a:bodyPr>
          <a:lstStyle/>
          <a:p>
            <a:pPr algn="just" fontAlgn="auto">
              <a:lnSpc>
                <a:spcPts val="1218"/>
              </a:lnSpc>
              <a:spcBef>
                <a:spcPts val="0"/>
              </a:spcBef>
              <a:spcAft>
                <a:spcPts val="0"/>
              </a:spcAft>
            </a:pPr>
            <a:endParaRPr lang="en-US" altLang="ja-JP" sz="1108" u="sng" dirty="0">
              <a:solidFill>
                <a:prstClr val="black"/>
              </a:solidFill>
              <a:latin typeface="Calibri"/>
              <a:ea typeface="ＭＳ Ｐゴシック"/>
            </a:endParaRPr>
          </a:p>
          <a:p>
            <a:pPr algn="just" fontAlgn="auto">
              <a:lnSpc>
                <a:spcPts val="1218"/>
              </a:lnSpc>
              <a:spcBef>
                <a:spcPts val="0"/>
              </a:spcBef>
              <a:spcAft>
                <a:spcPts val="0"/>
              </a:spcAft>
            </a:pPr>
            <a:r>
              <a:rPr lang="ja-JP" altLang="en-US" sz="1108" u="sng" dirty="0">
                <a:solidFill>
                  <a:prstClr val="black"/>
                </a:solidFill>
                <a:latin typeface="Calibri"/>
                <a:ea typeface="ＭＳ Ｐゴシック"/>
              </a:rPr>
              <a:t>３．意思決定支援の基本的原則</a:t>
            </a:r>
          </a:p>
          <a:p>
            <a:pPr algn="just" fontAlgn="auto">
              <a:lnSpc>
                <a:spcPts val="1218"/>
              </a:lnSpc>
              <a:spcBef>
                <a:spcPts val="0"/>
              </a:spcBef>
              <a:spcAft>
                <a:spcPts val="0"/>
              </a:spcAft>
            </a:pPr>
            <a:r>
              <a:rPr lang="ja-JP" altLang="en-US" sz="1108" dirty="0">
                <a:solidFill>
                  <a:prstClr val="black"/>
                </a:solidFill>
                <a:latin typeface="Calibri"/>
                <a:ea typeface="ＭＳ Ｐゴシック"/>
              </a:rPr>
              <a:t>（１）本人への支援は、自己決定の尊重に基づき行うことが原則である。本人の自己決定にとって必要な情報の説明は、本人が理解でき</a:t>
            </a: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r>
              <a:rPr lang="ja-JP" altLang="en-US" sz="1108" dirty="0">
                <a:solidFill>
                  <a:prstClr val="black"/>
                </a:solidFill>
                <a:latin typeface="Calibri"/>
                <a:ea typeface="ＭＳ Ｐゴシック"/>
              </a:rPr>
              <a:t>　　</a:t>
            </a:r>
            <a:r>
              <a:rPr lang="ja-JP" altLang="en-US" sz="1108" dirty="0" err="1">
                <a:solidFill>
                  <a:prstClr val="black"/>
                </a:solidFill>
                <a:latin typeface="Calibri"/>
                <a:ea typeface="ＭＳ Ｐゴシック"/>
              </a:rPr>
              <a:t>るよう</a:t>
            </a:r>
            <a:r>
              <a:rPr lang="ja-JP" altLang="en-US" sz="1108" dirty="0">
                <a:solidFill>
                  <a:prstClr val="black"/>
                </a:solidFill>
                <a:latin typeface="Calibri"/>
                <a:ea typeface="ＭＳ Ｐゴシック"/>
              </a:rPr>
              <a:t>工夫して行うことが重要である。</a:t>
            </a: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endParaRPr lang="ja-JP" altLang="en-US" sz="1108" dirty="0">
              <a:solidFill>
                <a:prstClr val="black"/>
              </a:solidFill>
              <a:latin typeface="Calibri"/>
              <a:ea typeface="ＭＳ Ｐゴシック"/>
            </a:endParaRPr>
          </a:p>
          <a:p>
            <a:pPr algn="just" fontAlgn="auto">
              <a:lnSpc>
                <a:spcPts val="1218"/>
              </a:lnSpc>
              <a:spcBef>
                <a:spcPts val="0"/>
              </a:spcBef>
              <a:spcAft>
                <a:spcPts val="0"/>
              </a:spcAft>
            </a:pPr>
            <a:r>
              <a:rPr lang="ja-JP" altLang="en-US" sz="1108" dirty="0">
                <a:solidFill>
                  <a:prstClr val="black"/>
                </a:solidFill>
                <a:latin typeface="Calibri"/>
                <a:ea typeface="ＭＳ Ｐゴシック"/>
              </a:rPr>
              <a:t>（２）職員等の価値観においては不合理と思われる決定でも、他者への権利を侵害しないのであれば、その選択を尊重するよう努める姿</a:t>
            </a: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r>
              <a:rPr lang="ja-JP" altLang="en-US" sz="1108" dirty="0">
                <a:solidFill>
                  <a:prstClr val="black"/>
                </a:solidFill>
                <a:latin typeface="Calibri"/>
                <a:ea typeface="ＭＳ Ｐゴシック"/>
              </a:rPr>
              <a:t>　　勢が求められる。</a:t>
            </a:r>
          </a:p>
          <a:p>
            <a:pPr algn="just" fontAlgn="auto">
              <a:lnSpc>
                <a:spcPts val="1218"/>
              </a:lnSpc>
              <a:spcBef>
                <a:spcPts val="0"/>
              </a:spcBef>
              <a:spcAft>
                <a:spcPts val="0"/>
              </a:spcAft>
            </a:pP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r>
              <a:rPr lang="ja-JP" altLang="en-US" sz="1108" dirty="0">
                <a:solidFill>
                  <a:prstClr val="black"/>
                </a:solidFill>
                <a:latin typeface="Calibri"/>
                <a:ea typeface="ＭＳ Ｐゴシック"/>
              </a:rPr>
              <a:t>（３）本人の自己決定や意思確認がどうしても困難な場合は、本人をよく知る関係者が集まって、本人の日常生活の場面や事業者のサー</a:t>
            </a: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r>
              <a:rPr lang="ja-JP" altLang="en-US" sz="1108" dirty="0">
                <a:solidFill>
                  <a:prstClr val="black"/>
                </a:solidFill>
                <a:latin typeface="Calibri"/>
                <a:ea typeface="ＭＳ Ｐゴシック"/>
              </a:rPr>
              <a:t>　　ビス提供場面における表情や感情、行動に関する記録などの情報に加え、これまでの生活史、人間関係等様々な情報を把握し、根</a:t>
            </a:r>
            <a:endParaRPr lang="en-US" altLang="ja-JP" sz="1108" dirty="0">
              <a:solidFill>
                <a:prstClr val="black"/>
              </a:solidFill>
              <a:latin typeface="Calibri"/>
              <a:ea typeface="ＭＳ Ｐゴシック"/>
            </a:endParaRPr>
          </a:p>
          <a:p>
            <a:pPr algn="just" fontAlgn="auto">
              <a:lnSpc>
                <a:spcPts val="1218"/>
              </a:lnSpc>
              <a:spcBef>
                <a:spcPts val="0"/>
              </a:spcBef>
              <a:spcAft>
                <a:spcPts val="0"/>
              </a:spcAft>
            </a:pPr>
            <a:r>
              <a:rPr lang="ja-JP" altLang="en-US" sz="1108" dirty="0">
                <a:solidFill>
                  <a:prstClr val="black"/>
                </a:solidFill>
                <a:latin typeface="Calibri"/>
                <a:ea typeface="ＭＳ Ｐゴシック"/>
              </a:rPr>
              <a:t>　　拠を明確にしながら障害者の意思及び選好を推定する。</a:t>
            </a:r>
          </a:p>
          <a:p>
            <a:pPr algn="just" fontAlgn="auto">
              <a:spcBef>
                <a:spcPts val="0"/>
              </a:spcBef>
              <a:spcAft>
                <a:spcPts val="0"/>
              </a:spcAft>
            </a:pPr>
            <a:endParaRPr lang="en-US" altLang="ja-JP" sz="1108" dirty="0">
              <a:solidFill>
                <a:prstClr val="black"/>
              </a:solidFill>
              <a:latin typeface="Calibri"/>
              <a:ea typeface="ＭＳ Ｐゴシック"/>
            </a:endParaRPr>
          </a:p>
          <a:p>
            <a:pPr algn="just" fontAlgn="auto">
              <a:spcBef>
                <a:spcPts val="0"/>
              </a:spcBef>
              <a:spcAft>
                <a:spcPts val="0"/>
              </a:spcAft>
            </a:pPr>
            <a:r>
              <a:rPr lang="ja-JP" altLang="en-US" sz="1108" u="sng" dirty="0">
                <a:solidFill>
                  <a:prstClr val="black"/>
                </a:solidFill>
                <a:latin typeface="Calibri"/>
                <a:ea typeface="ＭＳ Ｐゴシック"/>
              </a:rPr>
              <a:t>４．最善の利益の判断</a:t>
            </a:r>
          </a:p>
          <a:p>
            <a:pPr algn="just" fontAlgn="auto">
              <a:spcBef>
                <a:spcPts val="0"/>
              </a:spcBef>
              <a:spcAft>
                <a:spcPts val="0"/>
              </a:spcAft>
            </a:pPr>
            <a:r>
              <a:rPr lang="ja-JP" altLang="en-US" sz="1108" dirty="0">
                <a:solidFill>
                  <a:prstClr val="black"/>
                </a:solidFill>
                <a:latin typeface="Calibri"/>
                <a:ea typeface="ＭＳ Ｐゴシック"/>
              </a:rPr>
              <a:t>　　本人の意思を推定することがどうしても困難な場合は、関係者が協議し、本人にとっての最善の利益を判断せざるを得ない</a:t>
            </a:r>
            <a:r>
              <a:rPr lang="ja-JP" altLang="en-US" sz="1108" dirty="0" err="1">
                <a:solidFill>
                  <a:prstClr val="black"/>
                </a:solidFill>
                <a:latin typeface="Calibri"/>
                <a:ea typeface="ＭＳ Ｐゴシック"/>
              </a:rPr>
              <a:t>場合があ</a:t>
            </a:r>
            <a:endParaRPr lang="en-US" altLang="ja-JP" sz="1108" dirty="0">
              <a:solidFill>
                <a:prstClr val="black"/>
              </a:solidFill>
              <a:latin typeface="Calibri"/>
              <a:ea typeface="ＭＳ Ｐゴシック"/>
            </a:endParaRPr>
          </a:p>
          <a:p>
            <a:pPr algn="just" fontAlgn="auto">
              <a:spcBef>
                <a:spcPts val="0"/>
              </a:spcBef>
              <a:spcAft>
                <a:spcPts val="0"/>
              </a:spcAft>
            </a:pPr>
            <a:r>
              <a:rPr lang="ja-JP" altLang="en-US" sz="1108" dirty="0">
                <a:solidFill>
                  <a:prstClr val="black"/>
                </a:solidFill>
                <a:latin typeface="Calibri"/>
                <a:ea typeface="ＭＳ Ｐゴシック"/>
              </a:rPr>
              <a:t>　る。最善の利益の判断は最後の手段であり、次のような点に留意することが必要である。</a:t>
            </a:r>
            <a:endParaRPr lang="en-US" altLang="ja-JP" sz="1108" dirty="0">
              <a:solidFill>
                <a:prstClr val="black"/>
              </a:solidFill>
              <a:latin typeface="Calibri"/>
              <a:ea typeface="ＭＳ Ｐゴシック"/>
            </a:endParaRPr>
          </a:p>
          <a:p>
            <a:pPr algn="just" fontAlgn="auto">
              <a:spcBef>
                <a:spcPts val="0"/>
              </a:spcBef>
              <a:spcAft>
                <a:spcPts val="0"/>
              </a:spcAft>
            </a:pPr>
            <a:r>
              <a:rPr lang="ja-JP" altLang="en-US" sz="1108" dirty="0">
                <a:solidFill>
                  <a:prstClr val="black"/>
                </a:solidFill>
                <a:latin typeface="Calibri"/>
                <a:ea typeface="ＭＳ Ｐゴシック"/>
              </a:rPr>
              <a:t>（１）メリット・デメリットの検討</a:t>
            </a:r>
            <a:endParaRPr lang="en-US" altLang="ja-JP" sz="1108" dirty="0">
              <a:solidFill>
                <a:prstClr val="black"/>
              </a:solidFill>
              <a:latin typeface="Calibri"/>
              <a:ea typeface="ＭＳ Ｐゴシック"/>
            </a:endParaRPr>
          </a:p>
          <a:p>
            <a:pPr algn="just" fontAlgn="auto">
              <a:spcBef>
                <a:spcPts val="0"/>
              </a:spcBef>
              <a:spcAft>
                <a:spcPts val="0"/>
              </a:spcAft>
            </a:pPr>
            <a:r>
              <a:rPr lang="ja-JP" altLang="en-US" sz="1108" dirty="0">
                <a:solidFill>
                  <a:prstClr val="black"/>
                </a:solidFill>
                <a:latin typeface="Calibri"/>
                <a:ea typeface="ＭＳ Ｐゴシック"/>
              </a:rPr>
              <a:t>　　　複数の選択肢からメリットとデメリットを可能な限り挙げ、比較検討して本人の最善の利益を導く。</a:t>
            </a:r>
          </a:p>
          <a:p>
            <a:pPr algn="just" fontAlgn="auto">
              <a:spcBef>
                <a:spcPts val="0"/>
              </a:spcBef>
              <a:spcAft>
                <a:spcPts val="0"/>
              </a:spcAft>
            </a:pPr>
            <a:endParaRPr lang="en-US" altLang="ja-JP" sz="1108" dirty="0">
              <a:solidFill>
                <a:prstClr val="black"/>
              </a:solidFill>
              <a:latin typeface="Calibri"/>
              <a:ea typeface="ＭＳ Ｐゴシック"/>
            </a:endParaRPr>
          </a:p>
          <a:p>
            <a:pPr algn="just" fontAlgn="auto">
              <a:spcBef>
                <a:spcPts val="0"/>
              </a:spcBef>
              <a:spcAft>
                <a:spcPts val="0"/>
              </a:spcAft>
            </a:pPr>
            <a:r>
              <a:rPr lang="ja-JP" altLang="en-US" sz="1108" dirty="0">
                <a:solidFill>
                  <a:prstClr val="black"/>
                </a:solidFill>
                <a:latin typeface="Calibri"/>
                <a:ea typeface="ＭＳ Ｐゴシック"/>
              </a:rPr>
              <a:t>（２）相反する選択肢の両立</a:t>
            </a:r>
            <a:endParaRPr lang="en-US" altLang="ja-JP" sz="1108" dirty="0">
              <a:solidFill>
                <a:prstClr val="black"/>
              </a:solidFill>
              <a:latin typeface="Calibri"/>
              <a:ea typeface="ＭＳ Ｐゴシック"/>
            </a:endParaRPr>
          </a:p>
          <a:p>
            <a:pPr algn="just" fontAlgn="auto">
              <a:spcBef>
                <a:spcPts val="0"/>
              </a:spcBef>
              <a:spcAft>
                <a:spcPts val="0"/>
              </a:spcAft>
            </a:pPr>
            <a:r>
              <a:rPr lang="ja-JP" altLang="en-US" sz="1108" dirty="0">
                <a:solidFill>
                  <a:prstClr val="black"/>
                </a:solidFill>
                <a:latin typeface="Calibri"/>
                <a:ea typeface="ＭＳ Ｐゴシック"/>
              </a:rPr>
              <a:t>　　　二者択一の場合においても、相反する選択肢を両立させることを考え、本人の最善の利益を追求する。（例えば、食事制限が必要な</a:t>
            </a:r>
            <a:endParaRPr lang="en-US" altLang="ja-JP" sz="1108" dirty="0">
              <a:solidFill>
                <a:prstClr val="black"/>
              </a:solidFill>
              <a:latin typeface="Calibri"/>
              <a:ea typeface="ＭＳ Ｐゴシック"/>
            </a:endParaRPr>
          </a:p>
          <a:p>
            <a:pPr algn="just" fontAlgn="auto">
              <a:spcBef>
                <a:spcPts val="0"/>
              </a:spcBef>
              <a:spcAft>
                <a:spcPts val="0"/>
              </a:spcAft>
            </a:pPr>
            <a:r>
              <a:rPr lang="ja-JP" altLang="en-US" sz="1108" dirty="0">
                <a:solidFill>
                  <a:prstClr val="black"/>
                </a:solidFill>
                <a:latin typeface="Calibri"/>
                <a:ea typeface="ＭＳ Ｐゴシック"/>
              </a:rPr>
              <a:t>　　人も、運動や食材等の工夫により、本人の好みの食事をしつつ、健康上リスクの少ない生活を送ることができないか考える場合等。）</a:t>
            </a:r>
          </a:p>
          <a:p>
            <a:pPr algn="just" fontAlgn="auto">
              <a:spcBef>
                <a:spcPts val="0"/>
              </a:spcBef>
              <a:spcAft>
                <a:spcPts val="0"/>
              </a:spcAft>
            </a:pPr>
            <a:endParaRPr lang="en-US" altLang="ja-JP" sz="1108" dirty="0">
              <a:solidFill>
                <a:prstClr val="black"/>
              </a:solidFill>
              <a:latin typeface="Calibri"/>
              <a:ea typeface="ＭＳ Ｐゴシック"/>
            </a:endParaRPr>
          </a:p>
          <a:p>
            <a:pPr algn="just" fontAlgn="auto">
              <a:spcBef>
                <a:spcPts val="0"/>
              </a:spcBef>
              <a:spcAft>
                <a:spcPts val="0"/>
              </a:spcAft>
            </a:pPr>
            <a:r>
              <a:rPr lang="ja-JP" altLang="en-US" sz="1108" dirty="0">
                <a:solidFill>
                  <a:prstClr val="black"/>
                </a:solidFill>
                <a:latin typeface="Calibri"/>
                <a:ea typeface="ＭＳ Ｐゴシック"/>
              </a:rPr>
              <a:t>（３）自由の制限の最小化</a:t>
            </a:r>
            <a:endParaRPr lang="en-US" altLang="ja-JP" sz="1108" dirty="0">
              <a:solidFill>
                <a:prstClr val="black"/>
              </a:solidFill>
              <a:latin typeface="Calibri"/>
              <a:ea typeface="ＭＳ Ｐゴシック"/>
            </a:endParaRPr>
          </a:p>
          <a:p>
            <a:pPr algn="just" fontAlgn="auto">
              <a:spcBef>
                <a:spcPts val="0"/>
              </a:spcBef>
              <a:spcAft>
                <a:spcPts val="0"/>
              </a:spcAft>
            </a:pPr>
            <a:r>
              <a:rPr lang="ja-JP" altLang="en-US" sz="1108" dirty="0">
                <a:solidFill>
                  <a:prstClr val="black"/>
                </a:solidFill>
                <a:latin typeface="Calibri"/>
                <a:ea typeface="ＭＳ Ｐゴシック"/>
              </a:rPr>
              <a:t>　　　住まいの場を選択する場合、選択可能な中から、障害者にとって自由の制限がより少ない方を選択する。また、本人の生命・身体の</a:t>
            </a:r>
            <a:endParaRPr lang="en-US" altLang="ja-JP" sz="1108" dirty="0">
              <a:solidFill>
                <a:prstClr val="black"/>
              </a:solidFill>
              <a:latin typeface="Calibri"/>
              <a:ea typeface="ＭＳ Ｐゴシック"/>
            </a:endParaRPr>
          </a:p>
          <a:p>
            <a:pPr algn="just" fontAlgn="auto">
              <a:spcBef>
                <a:spcPts val="0"/>
              </a:spcBef>
              <a:spcAft>
                <a:spcPts val="0"/>
              </a:spcAft>
            </a:pPr>
            <a:r>
              <a:rPr lang="ja-JP" altLang="en-US" sz="1108" dirty="0">
                <a:solidFill>
                  <a:prstClr val="black"/>
                </a:solidFill>
                <a:latin typeface="Calibri"/>
                <a:ea typeface="ＭＳ Ｐゴシック"/>
              </a:rPr>
              <a:t>　　安全を守るために、行動の自由を制限せざるを得ない場合でも、他にないか慎重に検討し、自由の制限を最小化する。</a:t>
            </a:r>
          </a:p>
          <a:p>
            <a:pPr algn="just" fontAlgn="auto">
              <a:spcBef>
                <a:spcPts val="0"/>
              </a:spcBef>
              <a:spcAft>
                <a:spcPts val="0"/>
              </a:spcAft>
            </a:pPr>
            <a:endParaRPr lang="ja-JP" altLang="en-US" sz="1108" dirty="0">
              <a:solidFill>
                <a:prstClr val="black"/>
              </a:solidFill>
              <a:latin typeface="Calibri"/>
              <a:ea typeface="ＭＳ Ｐゴシック"/>
            </a:endParaRPr>
          </a:p>
          <a:p>
            <a:pPr algn="just" fontAlgn="auto">
              <a:spcBef>
                <a:spcPts val="0"/>
              </a:spcBef>
              <a:spcAft>
                <a:spcPts val="0"/>
              </a:spcAft>
            </a:pPr>
            <a:r>
              <a:rPr lang="ja-JP" altLang="en-US" sz="1108" u="sng" dirty="0">
                <a:solidFill>
                  <a:prstClr val="black"/>
                </a:solidFill>
                <a:latin typeface="Calibri"/>
                <a:ea typeface="ＭＳ Ｐゴシック"/>
              </a:rPr>
              <a:t>５．事業者以外の視点からの検討</a:t>
            </a:r>
          </a:p>
          <a:p>
            <a:pPr algn="just" fontAlgn="auto">
              <a:spcBef>
                <a:spcPts val="0"/>
              </a:spcBef>
              <a:spcAft>
                <a:spcPts val="0"/>
              </a:spcAft>
            </a:pPr>
            <a:r>
              <a:rPr lang="ja-JP" altLang="en-US" sz="1108" dirty="0">
                <a:solidFill>
                  <a:prstClr val="black"/>
                </a:solidFill>
                <a:latin typeface="Calibri"/>
                <a:ea typeface="ＭＳ Ｐゴシック"/>
              </a:rPr>
              <a:t>　　事業者以外の関係者も交えて意思決定支援を進めることが望ましい。本人の家族や知人、成年後見人、ピアサポーター等が、本人に</a:t>
            </a:r>
            <a:endParaRPr lang="en-US" altLang="ja-JP" sz="1108" dirty="0">
              <a:solidFill>
                <a:prstClr val="black"/>
              </a:solidFill>
              <a:latin typeface="Calibri"/>
              <a:ea typeface="ＭＳ Ｐゴシック"/>
            </a:endParaRPr>
          </a:p>
          <a:p>
            <a:pPr algn="just" fontAlgn="auto">
              <a:spcBef>
                <a:spcPts val="0"/>
              </a:spcBef>
              <a:spcAft>
                <a:spcPts val="0"/>
              </a:spcAft>
            </a:pPr>
            <a:r>
              <a:rPr lang="ja-JP" altLang="en-US" sz="1108" dirty="0">
                <a:solidFill>
                  <a:prstClr val="black"/>
                </a:solidFill>
                <a:latin typeface="Calibri"/>
                <a:ea typeface="ＭＳ Ｐゴシック"/>
              </a:rPr>
              <a:t>　直接サービス提供する立場とは別の第三者として意見を述べることにより、多様な視点から本人の意思決定支援を進めることができる。</a:t>
            </a:r>
            <a:endParaRPr lang="en-US" altLang="ja-JP" sz="1108" dirty="0">
              <a:solidFill>
                <a:prstClr val="black"/>
              </a:solidFill>
              <a:latin typeface="Calibri"/>
              <a:ea typeface="ＭＳ Ｐゴシック"/>
            </a:endParaRPr>
          </a:p>
          <a:p>
            <a:pPr algn="just" fontAlgn="auto">
              <a:spcBef>
                <a:spcPts val="0"/>
              </a:spcBef>
              <a:spcAft>
                <a:spcPts val="0"/>
              </a:spcAft>
            </a:pPr>
            <a:endParaRPr lang="en-US" altLang="ja-JP" sz="1108" dirty="0">
              <a:solidFill>
                <a:prstClr val="black"/>
              </a:solidFill>
              <a:latin typeface="Calibri"/>
              <a:ea typeface="ＭＳ Ｐゴシック"/>
            </a:endParaRPr>
          </a:p>
          <a:p>
            <a:pPr algn="just" fontAlgn="auto">
              <a:spcBef>
                <a:spcPts val="0"/>
              </a:spcBef>
              <a:spcAft>
                <a:spcPts val="0"/>
              </a:spcAft>
            </a:pPr>
            <a:r>
              <a:rPr lang="ja-JP" altLang="en-US" sz="1108" u="sng" dirty="0">
                <a:solidFill>
                  <a:prstClr val="black"/>
                </a:solidFill>
                <a:latin typeface="Calibri"/>
                <a:ea typeface="ＭＳ Ｐゴシック"/>
              </a:rPr>
              <a:t>６．成年後見人等の権限との関係</a:t>
            </a:r>
            <a:endParaRPr lang="en-US" altLang="ja-JP" sz="1108" u="sng" dirty="0">
              <a:solidFill>
                <a:prstClr val="black"/>
              </a:solidFill>
              <a:latin typeface="Calibri"/>
              <a:ea typeface="ＭＳ Ｐゴシック"/>
            </a:endParaRPr>
          </a:p>
          <a:p>
            <a:pPr algn="just" fontAlgn="auto">
              <a:spcBef>
                <a:spcPts val="0"/>
              </a:spcBef>
              <a:spcAft>
                <a:spcPts val="0"/>
              </a:spcAft>
            </a:pPr>
            <a:r>
              <a:rPr lang="ja-JP" altLang="en-US" sz="1108" dirty="0">
                <a:solidFill>
                  <a:prstClr val="black"/>
                </a:solidFill>
                <a:latin typeface="Calibri"/>
                <a:ea typeface="ＭＳ Ｐゴシック"/>
              </a:rPr>
              <a:t>　　意思決定支援の結果と成年後見人等の身上配慮義務に基づく方針が齟齬をきたさないよう、意思決定支援のプロセスに成年後見人</a:t>
            </a:r>
            <a:endParaRPr lang="en-US" altLang="ja-JP" sz="1108" dirty="0">
              <a:solidFill>
                <a:prstClr val="black"/>
              </a:solidFill>
              <a:latin typeface="Calibri"/>
              <a:ea typeface="ＭＳ Ｐゴシック"/>
            </a:endParaRPr>
          </a:p>
          <a:p>
            <a:pPr algn="just" fontAlgn="auto">
              <a:spcBef>
                <a:spcPts val="0"/>
              </a:spcBef>
              <a:spcAft>
                <a:spcPts val="0"/>
              </a:spcAft>
            </a:pPr>
            <a:r>
              <a:rPr lang="ja-JP" altLang="en-US" sz="1108" dirty="0">
                <a:solidFill>
                  <a:prstClr val="black"/>
                </a:solidFill>
                <a:latin typeface="Calibri"/>
                <a:ea typeface="ＭＳ Ｐゴシック"/>
              </a:rPr>
              <a:t>　等の参画を促し、検討を進めることが望ましい。</a:t>
            </a:r>
            <a:endParaRPr lang="en-US" altLang="ja-JP" sz="1108" dirty="0">
              <a:solidFill>
                <a:prstClr val="black"/>
              </a:solidFill>
              <a:latin typeface="Calibri"/>
              <a:ea typeface="ＭＳ Ｐゴシック"/>
            </a:endParaRPr>
          </a:p>
        </p:txBody>
      </p:sp>
      <p:sp>
        <p:nvSpPr>
          <p:cNvPr id="3" name="正方形/長方形 2"/>
          <p:cNvSpPr/>
          <p:nvPr/>
        </p:nvSpPr>
        <p:spPr>
          <a:xfrm>
            <a:off x="395536" y="545192"/>
            <a:ext cx="8352928" cy="569860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5" tIns="42160" rIns="84315" bIns="42160" rtlCol="0" anchor="ctr"/>
          <a:lstStyle/>
          <a:p>
            <a:pPr algn="ctr" fontAlgn="auto">
              <a:spcBef>
                <a:spcPts val="0"/>
              </a:spcBef>
              <a:spcAft>
                <a:spcPts val="0"/>
              </a:spcAft>
            </a:pPr>
            <a:endParaRPr lang="ja-JP" altLang="en-US">
              <a:solidFill>
                <a:prstClr val="white"/>
              </a:solidFill>
            </a:endParaRPr>
          </a:p>
        </p:txBody>
      </p:sp>
      <p:sp>
        <p:nvSpPr>
          <p:cNvPr id="4" name="スライド番号プレースホルダー 3"/>
          <p:cNvSpPr>
            <a:spLocks noGrp="1"/>
          </p:cNvSpPr>
          <p:nvPr>
            <p:ph type="sldNum" sz="quarter" idx="12"/>
          </p:nvPr>
        </p:nvSpPr>
        <p:spPr>
          <a:xfrm>
            <a:off x="6907088" y="6525345"/>
            <a:ext cx="2057400" cy="365125"/>
          </a:xfrm>
        </p:spPr>
        <p:txBody>
          <a:bodyPr/>
          <a:lstStyle/>
          <a:p>
            <a:pPr>
              <a:defRPr/>
            </a:pPr>
            <a:fld id="{F90A3C79-1AFD-481B-B685-7933BCD0898B}" type="slidenum">
              <a:rPr lang="en-US" altLang="ja-JP" smtClean="0"/>
              <a:pPr>
                <a:defRPr/>
              </a:pPr>
              <a:t>99</a:t>
            </a:fld>
            <a:endParaRPr lang="en-US" altLang="ja-JP"/>
          </a:p>
        </p:txBody>
      </p:sp>
      <p:sp>
        <p:nvSpPr>
          <p:cNvPr id="5" name="フッター プレースホルダ 3"/>
          <p:cNvSpPr>
            <a:spLocks noGrp="1"/>
          </p:cNvSpPr>
          <p:nvPr>
            <p:ph type="ftr" sz="quarter" idx="11"/>
          </p:nvPr>
        </p:nvSpPr>
        <p:spPr>
          <a:xfrm>
            <a:off x="0" y="6669360"/>
            <a:ext cx="9144000" cy="168994"/>
          </a:xfrm>
        </p:spPr>
        <p:txBody>
          <a:bodyPr/>
          <a:lstStyle/>
          <a:p>
            <a:r>
              <a:rPr kumimoji="1" lang="ja-JP" altLang="en-US" sz="800" smtClean="0"/>
              <a:t>平成</a:t>
            </a:r>
            <a:r>
              <a:rPr kumimoji="1" lang="en-US" altLang="ja-JP" sz="800" smtClean="0"/>
              <a:t>30</a:t>
            </a:r>
            <a:r>
              <a:rPr kumimoji="1" lang="ja-JP" altLang="en-US" sz="800" smtClean="0"/>
              <a:t>年度障害者総合福祉推進事業に基づく新カリキュラムによる相談支援従事者養成研修</a:t>
            </a:r>
            <a:r>
              <a:rPr kumimoji="1" lang="en-US" altLang="ja-JP" sz="800" smtClean="0"/>
              <a:t>(</a:t>
            </a:r>
            <a:r>
              <a:rPr kumimoji="1" lang="ja-JP" altLang="en-US" sz="800" smtClean="0"/>
              <a:t>現任研修</a:t>
            </a:r>
            <a:r>
              <a:rPr kumimoji="1" lang="en-US" altLang="ja-JP" sz="800" smtClean="0"/>
              <a:t>) </a:t>
            </a:r>
            <a:r>
              <a:rPr kumimoji="1" lang="ja-JP" altLang="en-US" sz="800" smtClean="0"/>
              <a:t>を令和元年度版に改訂したもの</a:t>
            </a:r>
            <a:endParaRPr kumimoji="1" lang="ja-JP" altLang="en-US" sz="800" dirty="0"/>
          </a:p>
        </p:txBody>
      </p:sp>
    </p:spTree>
    <p:extLst>
      <p:ext uri="{BB962C8B-B14F-4D97-AF65-F5344CB8AC3E}">
        <p14:creationId xmlns:p14="http://schemas.microsoft.com/office/powerpoint/2010/main" val="2347047889"/>
      </p:ext>
    </p:extLst>
  </p:cSld>
  <p:clrMapOvr>
    <a:masterClrMapping/>
  </p:clrMapOvr>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8296</TotalTime>
  <Words>29311</Words>
  <Application>Microsoft Office PowerPoint</Application>
  <PresentationFormat>画面に合わせる (4:3)</PresentationFormat>
  <Paragraphs>6202</Paragraphs>
  <Slides>157</Slides>
  <Notes>61</Notes>
  <HiddenSlides>0</HiddenSlides>
  <MMClips>0</MMClips>
  <ScaleCrop>false</ScaleCrop>
  <HeadingPairs>
    <vt:vector size="8" baseType="variant">
      <vt:variant>
        <vt:lpstr>使用されているフォント</vt:lpstr>
      </vt:variant>
      <vt:variant>
        <vt:i4>33</vt:i4>
      </vt:variant>
      <vt:variant>
        <vt:lpstr>テーマ</vt:lpstr>
      </vt:variant>
      <vt:variant>
        <vt:i4>2</vt:i4>
      </vt:variant>
      <vt:variant>
        <vt:lpstr>埋め込まれた OLE サーバー</vt:lpstr>
      </vt:variant>
      <vt:variant>
        <vt:i4>2</vt:i4>
      </vt:variant>
      <vt:variant>
        <vt:lpstr>スライド タイトル</vt:lpstr>
      </vt:variant>
      <vt:variant>
        <vt:i4>157</vt:i4>
      </vt:variant>
    </vt:vector>
  </HeadingPairs>
  <TitlesOfParts>
    <vt:vector size="194" baseType="lpstr">
      <vt:lpstr>ＤＦ特太ゴシック体</vt:lpstr>
      <vt:lpstr>ＤＦ平成ゴシック体W5</vt:lpstr>
      <vt:lpstr>ＤＨＰ特太ゴシック体</vt:lpstr>
      <vt:lpstr>ＤＨＰ平成ゴシックW5</vt:lpstr>
      <vt:lpstr>ＤＨＰ平成明朝体W7</vt:lpstr>
      <vt:lpstr>HGPｺﾞｼｯｸE</vt:lpstr>
      <vt:lpstr>HGPｺﾞｼｯｸM</vt:lpstr>
      <vt:lpstr>HGP創英角ｺﾞｼｯｸUB</vt:lpstr>
      <vt:lpstr>HGSｺﾞｼｯｸE</vt:lpstr>
      <vt:lpstr>HGSｺﾞｼｯｸM</vt:lpstr>
      <vt:lpstr>HGS創英角ｺﾞｼｯｸUB</vt:lpstr>
      <vt:lpstr>HGS創英角ﾎﾟｯﾌﾟ体</vt:lpstr>
      <vt:lpstr>HGｺﾞｼｯｸM</vt:lpstr>
      <vt:lpstr>HG丸ｺﾞｼｯｸM-PRO</vt:lpstr>
      <vt:lpstr>HG創英角ｺﾞｼｯｸUB</vt:lpstr>
      <vt:lpstr>Meiryo UI</vt:lpstr>
      <vt:lpstr>ＭＳ Ｐゴシック</vt:lpstr>
      <vt:lpstr>ＭＳ Ｐ明朝</vt:lpstr>
      <vt:lpstr>MS UI Gothic</vt:lpstr>
      <vt:lpstr>ＭＳ ゴシック</vt:lpstr>
      <vt:lpstr>ＭＳ 明朝</vt:lpstr>
      <vt:lpstr>ＭＳ明朝</vt:lpstr>
      <vt:lpstr>新細明體</vt:lpstr>
      <vt:lpstr>メイリオ</vt:lpstr>
      <vt:lpstr>游ゴシック</vt:lpstr>
      <vt:lpstr>游ゴシック Light</vt:lpstr>
      <vt:lpstr>Arial</vt:lpstr>
      <vt:lpstr>Calibri</vt:lpstr>
      <vt:lpstr>Calibri Light</vt:lpstr>
      <vt:lpstr>Century</vt:lpstr>
      <vt:lpstr>JustUnitMarkG</vt:lpstr>
      <vt:lpstr>Times New Roman</vt:lpstr>
      <vt:lpstr>Wingdings</vt:lpstr>
      <vt:lpstr>Office Theme</vt:lpstr>
      <vt:lpstr>1_デザインの設定</vt:lpstr>
      <vt:lpstr>Document</vt:lpstr>
      <vt:lpstr>ワークシート</vt:lpstr>
      <vt:lpstr>障害者の日常生活及び社会生活を総合的に支援するための法律及び児童福祉法等の現状</vt:lpstr>
      <vt:lpstr>PowerPoint プレゼンテーション</vt:lpstr>
      <vt:lpstr>PowerPoint プレゼンテーション</vt:lpstr>
      <vt:lpstr>PowerPoint プレゼンテーション</vt:lpstr>
      <vt:lpstr>相談支援従事者現任研修講義資料【令和元年度版】</vt:lpstr>
      <vt:lpstr>PowerPoint プレゼンテーション</vt:lpstr>
      <vt:lpstr>Ⅰ　障害福祉施策の経緯と動向</vt:lpstr>
      <vt:lpstr>（在宅・施設別）</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Ⅱ　相談支援事業について </vt:lpstr>
      <vt:lpstr> 現行の相談支援体制の概略</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相談支援専門員の研修制度の見直しについて</vt:lpstr>
      <vt:lpstr>相談支援専門員研修の告示別表（案）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重層的な相談支援体制</vt:lpstr>
      <vt:lpstr>PowerPoint プレゼンテーション</vt:lpstr>
      <vt:lpstr>PowerPoint プレゼンテーション</vt:lpstr>
      <vt:lpstr>PowerPoint プレゼンテーション</vt:lpstr>
      <vt:lpstr>相談支援の体制充実及び質の向上による効果（イメージ）</vt:lpstr>
      <vt:lpstr>Ⅲ　第五期障害福祉計画　 　　～地域生活支援拠点の整備について～</vt:lpstr>
      <vt:lpstr>PowerPoint プレゼンテーション</vt:lpstr>
      <vt:lpstr>PowerPoint プレゼンテーション</vt:lpstr>
      <vt:lpstr>PowerPoint プレゼンテーション</vt:lpstr>
      <vt:lpstr>PowerPoint プレゼンテーション</vt:lpstr>
      <vt:lpstr>Ⅳ　平成30年度障害福祉サービス等報酬改定　　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計画相談支援等の取扱い件数の算出方法について</vt:lpstr>
      <vt:lpstr>PowerPoint プレゼンテーション</vt:lpstr>
      <vt:lpstr>PowerPoint プレゼンテーション</vt:lpstr>
      <vt:lpstr>Ⅵ　障害者支援における権利擁護 　　　　　と虐待防止に関わる法律等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成年後見制度利用促進基本計画の概要</vt:lpstr>
      <vt:lpstr>成年後見制度利用促進基本計画のポイント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Ⅶ　　各分野の動向について</vt:lpstr>
      <vt:lpstr>１　就労支援について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　障害児支援について 　　医療的ケア児等の支援について</vt:lpstr>
      <vt:lpstr>PowerPoint プレゼンテーション</vt:lpstr>
      <vt:lpstr>PowerPoint プレゼンテーション</vt:lpstr>
      <vt:lpstr>PowerPoint プレゼンテーション</vt:lpstr>
      <vt:lpstr>PowerPoint プレゼンテーション</vt:lpstr>
      <vt:lpstr>【障害保健福祉関係主管課長会議（平成３０年３月１４日）資料抜粋】</vt:lpstr>
      <vt:lpstr>障害児入所施設の在り方に関する検討会について</vt:lpstr>
      <vt:lpstr>本検討会の進め方について（案）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３　発達障害者支援について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４　地域生活支援事業について</vt:lpstr>
      <vt:lpstr>PowerPoint プレゼンテーション</vt:lpstr>
      <vt:lpstr>PowerPoint プレゼンテーション</vt:lpstr>
      <vt:lpstr>PowerPoint プレゼンテーション</vt:lpstr>
      <vt:lpstr>PowerPoint プレゼンテーション</vt:lpstr>
      <vt:lpstr>参考資料Ⅰ 地域包括ケアの深化と地域共生社会の実現</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サービス管理責任者等の研修見直しに伴う経過措置及び配置時の取扱いの緩和等について</vt:lpstr>
      <vt:lpstr>サービス管理責任者・児童発達支援管理責任者研修の告示別表</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コマ名</dc:title>
  <dc:creator>藤川 雄一(fujikawa-yuuichi.ca6)</dc:creator>
  <cp:lastModifiedBy>藤川 雄一(fujikawa-yuuichi.ca6)</cp:lastModifiedBy>
  <cp:revision>135</cp:revision>
  <cp:lastPrinted>2019-01-04T06:41:56Z</cp:lastPrinted>
  <dcterms:created xsi:type="dcterms:W3CDTF">2006-03-03T14:21:43Z</dcterms:created>
  <dcterms:modified xsi:type="dcterms:W3CDTF">2019-10-09T06:16:25Z</dcterms:modified>
</cp:coreProperties>
</file>